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notesMasterIdLst>
    <p:notesMasterId r:id="rId60"/>
  </p:notesMasterIdLst>
  <p:sldIdLst>
    <p:sldId id="1761" r:id="rId6"/>
    <p:sldId id="751" r:id="rId7"/>
    <p:sldId id="1762" r:id="rId8"/>
    <p:sldId id="313" r:id="rId9"/>
    <p:sldId id="361" r:id="rId10"/>
    <p:sldId id="270" r:id="rId11"/>
    <p:sldId id="624" r:id="rId12"/>
    <p:sldId id="804" r:id="rId13"/>
    <p:sldId id="805" r:id="rId14"/>
    <p:sldId id="432" r:id="rId15"/>
    <p:sldId id="434" r:id="rId16"/>
    <p:sldId id="438" r:id="rId17"/>
    <p:sldId id="596" r:id="rId18"/>
    <p:sldId id="1558" r:id="rId19"/>
    <p:sldId id="1747" r:id="rId20"/>
    <p:sldId id="1748" r:id="rId21"/>
    <p:sldId id="1749" r:id="rId22"/>
    <p:sldId id="1751" r:id="rId23"/>
    <p:sldId id="1612" r:id="rId24"/>
    <p:sldId id="1610" r:id="rId25"/>
    <p:sldId id="1611" r:id="rId26"/>
    <p:sldId id="1613" r:id="rId27"/>
    <p:sldId id="1615" r:id="rId28"/>
    <p:sldId id="1629" r:id="rId29"/>
    <p:sldId id="1630" r:id="rId30"/>
    <p:sldId id="1618" r:id="rId31"/>
    <p:sldId id="1759" r:id="rId32"/>
    <p:sldId id="1643" r:id="rId33"/>
    <p:sldId id="1645" r:id="rId34"/>
    <p:sldId id="1646" r:id="rId35"/>
    <p:sldId id="1760" r:id="rId36"/>
    <p:sldId id="1619" r:id="rId37"/>
    <p:sldId id="1620" r:id="rId38"/>
    <p:sldId id="1621" r:id="rId39"/>
    <p:sldId id="1623" r:id="rId40"/>
    <p:sldId id="1755" r:id="rId41"/>
    <p:sldId id="1654" r:id="rId42"/>
    <p:sldId id="1638" r:id="rId43"/>
    <p:sldId id="1647" r:id="rId44"/>
    <p:sldId id="1756" r:id="rId45"/>
    <p:sldId id="1648" r:id="rId46"/>
    <p:sldId id="1651" r:id="rId47"/>
    <p:sldId id="1593" r:id="rId48"/>
    <p:sldId id="1757" r:id="rId49"/>
    <p:sldId id="1652" r:id="rId50"/>
    <p:sldId id="1580" r:id="rId51"/>
    <p:sldId id="1576" r:id="rId52"/>
    <p:sldId id="1574" r:id="rId53"/>
    <p:sldId id="1764" r:id="rId54"/>
    <p:sldId id="555" r:id="rId55"/>
    <p:sldId id="588" r:id="rId56"/>
    <p:sldId id="1709" r:id="rId57"/>
    <p:sldId id="1758" r:id="rId58"/>
    <p:sldId id="50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6C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944" autoAdjust="0"/>
  </p:normalViewPr>
  <p:slideViewPr>
    <p:cSldViewPr snapToGrid="0">
      <p:cViewPr varScale="1">
        <p:scale>
          <a:sx n="85" d="100"/>
          <a:sy n="85" d="100"/>
        </p:scale>
        <p:origin x="1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BF81F-0E34-4277-8917-CE14E469FD51}" type="doc">
      <dgm:prSet loTypeId="urn:microsoft.com/office/officeart/2005/8/layout/rings+Icon" loCatId="officeonline" qsTypeId="urn:microsoft.com/office/officeart/2005/8/quickstyle/simple1" qsCatId="simple" csTypeId="urn:microsoft.com/office/officeart/2005/8/colors/accent2_2" csCatId="accent2" phldr="1"/>
      <dgm:spPr/>
    </dgm:pt>
    <dgm:pt modelId="{EE6C9BB7-7644-487A-AF50-2F9561A7B812}">
      <dgm:prSet phldrT="[Text]"/>
      <dgm:spPr/>
      <dgm:t>
        <a:bodyPr/>
        <a:lstStyle/>
        <a:p>
          <a:r>
            <a:rPr lang="en-US"/>
            <a:t>Systematic Direct Observation</a:t>
          </a:r>
        </a:p>
      </dgm:t>
    </dgm:pt>
    <dgm:pt modelId="{FDB4F73E-5587-4A2B-83CA-B2F33907AA46}" type="parTrans" cxnId="{D4C474A8-15BE-4761-80A1-F61B8902BCC4}">
      <dgm:prSet/>
      <dgm:spPr/>
      <dgm:t>
        <a:bodyPr/>
        <a:lstStyle/>
        <a:p>
          <a:endParaRPr lang="en-US"/>
        </a:p>
      </dgm:t>
    </dgm:pt>
    <dgm:pt modelId="{0FAB6D4D-CCFD-43DE-8C14-F436C2F474C6}" type="sibTrans" cxnId="{D4C474A8-15BE-4761-80A1-F61B8902BCC4}">
      <dgm:prSet/>
      <dgm:spPr/>
      <dgm:t>
        <a:bodyPr/>
        <a:lstStyle/>
        <a:p>
          <a:endParaRPr lang="en-US"/>
        </a:p>
      </dgm:t>
    </dgm:pt>
    <dgm:pt modelId="{B598E4D1-6C90-4C18-B6A9-28AD8BEAF68E}">
      <dgm:prSet phldrT="[Text]"/>
      <dgm:spPr/>
      <dgm:t>
        <a:bodyPr/>
        <a:lstStyle/>
        <a:p>
          <a:r>
            <a:rPr lang="en-US"/>
            <a:t>Direct Behavior Rating (DBR)</a:t>
          </a:r>
        </a:p>
      </dgm:t>
    </dgm:pt>
    <dgm:pt modelId="{31F6DDE8-E980-4262-AF0B-65EEAEAF2E05}" type="parTrans" cxnId="{10C96B0C-115C-45FD-99C4-AF7BB3F682B6}">
      <dgm:prSet/>
      <dgm:spPr/>
      <dgm:t>
        <a:bodyPr/>
        <a:lstStyle/>
        <a:p>
          <a:endParaRPr lang="en-US"/>
        </a:p>
      </dgm:t>
    </dgm:pt>
    <dgm:pt modelId="{86F65667-B641-4E10-A3A3-F2DD13F1B75E}" type="sibTrans" cxnId="{10C96B0C-115C-45FD-99C4-AF7BB3F682B6}">
      <dgm:prSet/>
      <dgm:spPr/>
      <dgm:t>
        <a:bodyPr/>
        <a:lstStyle/>
        <a:p>
          <a:endParaRPr lang="en-US"/>
        </a:p>
      </dgm:t>
    </dgm:pt>
    <dgm:pt modelId="{DFC3E7E5-23D5-4FB8-837B-1A29390D50EE}" type="pres">
      <dgm:prSet presAssocID="{6ACBF81F-0E34-4277-8917-CE14E469FD51}" presName="Name0" presStyleCnt="0">
        <dgm:presLayoutVars>
          <dgm:chMax val="7"/>
          <dgm:dir/>
          <dgm:resizeHandles val="exact"/>
        </dgm:presLayoutVars>
      </dgm:prSet>
      <dgm:spPr/>
    </dgm:pt>
    <dgm:pt modelId="{229683C0-C523-479C-8008-93C65D74A4DA}" type="pres">
      <dgm:prSet presAssocID="{6ACBF81F-0E34-4277-8917-CE14E469FD51}" presName="ellipse1" presStyleLbl="vennNode1" presStyleIdx="0" presStyleCnt="2" custScaleX="156482" custScaleY="156471" custLinFactNeighborX="-36999" custLinFactNeighborY="33117">
        <dgm:presLayoutVars>
          <dgm:bulletEnabled val="1"/>
        </dgm:presLayoutVars>
      </dgm:prSet>
      <dgm:spPr/>
    </dgm:pt>
    <dgm:pt modelId="{29E51499-B9B7-421C-96F9-BF5B0881B69F}" type="pres">
      <dgm:prSet presAssocID="{6ACBF81F-0E34-4277-8917-CE14E469FD51}" presName="ellipse2" presStyleLbl="vennNode1" presStyleIdx="1" presStyleCnt="2" custScaleX="156482" custScaleY="156471" custLinFactNeighborX="37298" custLinFactNeighborY="-32676">
        <dgm:presLayoutVars>
          <dgm:bulletEnabled val="1"/>
        </dgm:presLayoutVars>
      </dgm:prSet>
      <dgm:spPr/>
    </dgm:pt>
  </dgm:ptLst>
  <dgm:cxnLst>
    <dgm:cxn modelId="{10C96B0C-115C-45FD-99C4-AF7BB3F682B6}" srcId="{6ACBF81F-0E34-4277-8917-CE14E469FD51}" destId="{B598E4D1-6C90-4C18-B6A9-28AD8BEAF68E}" srcOrd="1" destOrd="0" parTransId="{31F6DDE8-E980-4262-AF0B-65EEAEAF2E05}" sibTransId="{86F65667-B641-4E10-A3A3-F2DD13F1B75E}"/>
    <dgm:cxn modelId="{7884E21B-3449-4057-BF73-AD287FF8647C}" type="presOf" srcId="{B598E4D1-6C90-4C18-B6A9-28AD8BEAF68E}" destId="{29E51499-B9B7-421C-96F9-BF5B0881B69F}" srcOrd="0" destOrd="0" presId="urn:microsoft.com/office/officeart/2005/8/layout/rings+Icon"/>
    <dgm:cxn modelId="{94826571-CAAB-46DE-B978-40836C333601}" type="presOf" srcId="{EE6C9BB7-7644-487A-AF50-2F9561A7B812}" destId="{229683C0-C523-479C-8008-93C65D74A4DA}" srcOrd="0" destOrd="0" presId="urn:microsoft.com/office/officeart/2005/8/layout/rings+Icon"/>
    <dgm:cxn modelId="{D4C474A8-15BE-4761-80A1-F61B8902BCC4}" srcId="{6ACBF81F-0E34-4277-8917-CE14E469FD51}" destId="{EE6C9BB7-7644-487A-AF50-2F9561A7B812}" srcOrd="0" destOrd="0" parTransId="{FDB4F73E-5587-4A2B-83CA-B2F33907AA46}" sibTransId="{0FAB6D4D-CCFD-43DE-8C14-F436C2F474C6}"/>
    <dgm:cxn modelId="{AB3B20CE-3162-43F6-9AD7-31EFCECFA483}" type="presOf" srcId="{6ACBF81F-0E34-4277-8917-CE14E469FD51}" destId="{DFC3E7E5-23D5-4FB8-837B-1A29390D50EE}" srcOrd="0" destOrd="0" presId="urn:microsoft.com/office/officeart/2005/8/layout/rings+Icon"/>
    <dgm:cxn modelId="{C5E9F4FA-0F84-47C0-B97E-BD811C403295}" type="presParOf" srcId="{DFC3E7E5-23D5-4FB8-837B-1A29390D50EE}" destId="{229683C0-C523-479C-8008-93C65D74A4DA}" srcOrd="0" destOrd="0" presId="urn:microsoft.com/office/officeart/2005/8/layout/rings+Icon"/>
    <dgm:cxn modelId="{4EA6DC78-08BA-4882-A491-E92A78135A93}" type="presParOf" srcId="{DFC3E7E5-23D5-4FB8-837B-1A29390D50EE}" destId="{29E51499-B9B7-421C-96F9-BF5B0881B69F}"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7C3BF-E0A1-4878-8C81-84166CC65B39}" type="doc">
      <dgm:prSet loTypeId="urn:microsoft.com/office/officeart/2008/layout/RadialCluster" loCatId="cycle" qsTypeId="urn:microsoft.com/office/officeart/2005/8/quickstyle/simple2" qsCatId="simple" csTypeId="urn:microsoft.com/office/officeart/2005/8/colors/accent1_4" csCatId="accent1" phldr="1"/>
      <dgm:spPr/>
      <dgm:t>
        <a:bodyPr/>
        <a:lstStyle/>
        <a:p>
          <a:endParaRPr lang="en-US"/>
        </a:p>
      </dgm:t>
    </dgm:pt>
    <dgm:pt modelId="{C811BA35-844B-4E6C-A6DF-5E9A1AE849B2}">
      <dgm:prSet phldrT="[Text]"/>
      <dgm:spPr/>
      <dgm:t>
        <a:bodyPr/>
        <a:lstStyle/>
        <a:p>
          <a:r>
            <a:rPr lang="en-US" b="1"/>
            <a:t>School Success</a:t>
          </a:r>
        </a:p>
      </dgm:t>
    </dgm:pt>
    <dgm:pt modelId="{FEFB83AA-6050-4DFA-9CB8-D19D96A9CBC5}" type="parTrans" cxnId="{6D012D96-3A39-4276-BD48-D2DA8716C76B}">
      <dgm:prSet/>
      <dgm:spPr/>
      <dgm:t>
        <a:bodyPr/>
        <a:lstStyle/>
        <a:p>
          <a:endParaRPr lang="en-US"/>
        </a:p>
      </dgm:t>
    </dgm:pt>
    <dgm:pt modelId="{031176EE-1331-4977-BB84-A48BE68336C2}" type="sibTrans" cxnId="{6D012D96-3A39-4276-BD48-D2DA8716C76B}">
      <dgm:prSet/>
      <dgm:spPr/>
      <dgm:t>
        <a:bodyPr/>
        <a:lstStyle/>
        <a:p>
          <a:endParaRPr lang="en-US"/>
        </a:p>
      </dgm:t>
    </dgm:pt>
    <dgm:pt modelId="{2FA6B49C-FD9E-4B25-8E7E-C3EF7704885C}">
      <dgm:prSet phldrT="[Text]"/>
      <dgm:spPr>
        <a:solidFill>
          <a:srgbClr val="CA6C59"/>
        </a:solidFill>
      </dgm:spPr>
      <dgm:t>
        <a:bodyPr/>
        <a:lstStyle/>
        <a:p>
          <a:r>
            <a:rPr lang="en-US" b="1"/>
            <a:t>Academically Engaged</a:t>
          </a:r>
        </a:p>
      </dgm:t>
    </dgm:pt>
    <dgm:pt modelId="{FD695A1C-38CA-4538-9680-20A052B390F4}" type="parTrans" cxnId="{AD898C86-69F8-44DD-9C10-A8EEF5CEEDCF}">
      <dgm:prSet/>
      <dgm:spPr/>
      <dgm:t>
        <a:bodyPr/>
        <a:lstStyle/>
        <a:p>
          <a:endParaRPr lang="en-US"/>
        </a:p>
      </dgm:t>
    </dgm:pt>
    <dgm:pt modelId="{BA58D296-E657-4F3F-8791-6BEBF276ABAF}" type="sibTrans" cxnId="{AD898C86-69F8-44DD-9C10-A8EEF5CEEDCF}">
      <dgm:prSet/>
      <dgm:spPr/>
      <dgm:t>
        <a:bodyPr/>
        <a:lstStyle/>
        <a:p>
          <a:endParaRPr lang="en-US"/>
        </a:p>
      </dgm:t>
    </dgm:pt>
    <dgm:pt modelId="{B918F3E5-8F30-49B6-91D1-FB84A9F9867F}">
      <dgm:prSet phldrT="[Text]"/>
      <dgm:spPr>
        <a:solidFill>
          <a:srgbClr val="CA6C59"/>
        </a:solidFill>
      </dgm:spPr>
      <dgm:t>
        <a:bodyPr/>
        <a:lstStyle/>
        <a:p>
          <a:r>
            <a:rPr lang="en-US" b="1" u="sng"/>
            <a:t>Non</a:t>
          </a:r>
          <a:r>
            <a:rPr lang="en-US" b="1"/>
            <a:t>-Disruptive</a:t>
          </a:r>
        </a:p>
      </dgm:t>
    </dgm:pt>
    <dgm:pt modelId="{7277E3DC-154E-4F95-9B47-C28A8CF4A7FD}" type="parTrans" cxnId="{F001553E-5B1C-4DEA-8834-7D282B6A36FD}">
      <dgm:prSet/>
      <dgm:spPr/>
      <dgm:t>
        <a:bodyPr/>
        <a:lstStyle/>
        <a:p>
          <a:endParaRPr lang="en-US"/>
        </a:p>
      </dgm:t>
    </dgm:pt>
    <dgm:pt modelId="{BEC0591D-C557-4AAB-A004-19CF2E7195C8}" type="sibTrans" cxnId="{F001553E-5B1C-4DEA-8834-7D282B6A36FD}">
      <dgm:prSet/>
      <dgm:spPr/>
      <dgm:t>
        <a:bodyPr/>
        <a:lstStyle/>
        <a:p>
          <a:endParaRPr lang="en-US"/>
        </a:p>
      </dgm:t>
    </dgm:pt>
    <dgm:pt modelId="{1501B12B-28A3-4AEF-B8C4-0CCE7E7FC781}">
      <dgm:prSet phldrT="[Text]"/>
      <dgm:spPr>
        <a:solidFill>
          <a:srgbClr val="CA6C59"/>
        </a:solidFill>
      </dgm:spPr>
      <dgm:t>
        <a:bodyPr/>
        <a:lstStyle/>
        <a:p>
          <a:r>
            <a:rPr lang="en-US" b="1"/>
            <a:t>Respectful</a:t>
          </a:r>
        </a:p>
      </dgm:t>
    </dgm:pt>
    <dgm:pt modelId="{73D3093C-9DF4-4C48-9C17-B9E08044AF2F}" type="parTrans" cxnId="{68EC0B9C-D8BC-4F98-BD8A-7CDF88ABD474}">
      <dgm:prSet/>
      <dgm:spPr/>
      <dgm:t>
        <a:bodyPr/>
        <a:lstStyle/>
        <a:p>
          <a:endParaRPr lang="en-US"/>
        </a:p>
      </dgm:t>
    </dgm:pt>
    <dgm:pt modelId="{89015690-3A80-4536-BBD6-F7726C5EA527}" type="sibTrans" cxnId="{68EC0B9C-D8BC-4F98-BD8A-7CDF88ABD474}">
      <dgm:prSet/>
      <dgm:spPr/>
      <dgm:t>
        <a:bodyPr/>
        <a:lstStyle/>
        <a:p>
          <a:endParaRPr lang="en-US"/>
        </a:p>
      </dgm:t>
    </dgm:pt>
    <dgm:pt modelId="{A452B485-AF8F-4D22-A5A0-2167B292D829}" type="pres">
      <dgm:prSet presAssocID="{DCE7C3BF-E0A1-4878-8C81-84166CC65B39}" presName="Name0" presStyleCnt="0">
        <dgm:presLayoutVars>
          <dgm:chMax val="1"/>
          <dgm:chPref val="1"/>
          <dgm:dir/>
          <dgm:animOne val="branch"/>
          <dgm:animLvl val="lvl"/>
        </dgm:presLayoutVars>
      </dgm:prSet>
      <dgm:spPr/>
    </dgm:pt>
    <dgm:pt modelId="{A33A8935-E28C-4539-8135-5EE85D0B29A3}" type="pres">
      <dgm:prSet presAssocID="{C811BA35-844B-4E6C-A6DF-5E9A1AE849B2}" presName="singleCycle" presStyleCnt="0"/>
      <dgm:spPr/>
    </dgm:pt>
    <dgm:pt modelId="{B1164F52-A874-4399-89D0-FB9EE96E0A2B}" type="pres">
      <dgm:prSet presAssocID="{C811BA35-844B-4E6C-A6DF-5E9A1AE849B2}" presName="singleCenter" presStyleLbl="node1" presStyleIdx="0" presStyleCnt="4" custScaleX="254166" custScaleY="78807" custLinFactNeighborX="-1269" custLinFactNeighborY="-10805">
        <dgm:presLayoutVars>
          <dgm:chMax val="7"/>
          <dgm:chPref val="7"/>
        </dgm:presLayoutVars>
      </dgm:prSet>
      <dgm:spPr/>
    </dgm:pt>
    <dgm:pt modelId="{CE8734D0-7DAA-4F4F-86CD-61498011E5E9}" type="pres">
      <dgm:prSet presAssocID="{FD695A1C-38CA-4538-9680-20A052B390F4}" presName="Name56" presStyleLbl="parChTrans1D2" presStyleIdx="0" presStyleCnt="3"/>
      <dgm:spPr/>
    </dgm:pt>
    <dgm:pt modelId="{99F9EA36-BE2F-4920-8670-69A804D48E19}" type="pres">
      <dgm:prSet presAssocID="{2FA6B49C-FD9E-4B25-8E7E-C3EF7704885C}" presName="text0" presStyleLbl="node1" presStyleIdx="1" presStyleCnt="4" custScaleX="189505" custScaleY="189810" custRadScaleRad="94726">
        <dgm:presLayoutVars>
          <dgm:bulletEnabled val="1"/>
        </dgm:presLayoutVars>
      </dgm:prSet>
      <dgm:spPr/>
    </dgm:pt>
    <dgm:pt modelId="{BC91E78A-D034-4AAB-A168-C54A5E1AB714}" type="pres">
      <dgm:prSet presAssocID="{7277E3DC-154E-4F95-9B47-C28A8CF4A7FD}" presName="Name56" presStyleLbl="parChTrans1D2" presStyleIdx="1" presStyleCnt="3"/>
      <dgm:spPr/>
    </dgm:pt>
    <dgm:pt modelId="{04E002FF-9588-4B20-ADB4-758356DD846D}" type="pres">
      <dgm:prSet presAssocID="{B918F3E5-8F30-49B6-91D1-FB84A9F9867F}" presName="text0" presStyleLbl="node1" presStyleIdx="2" presStyleCnt="4" custScaleX="189505" custScaleY="189810" custRadScaleRad="102738" custRadScaleInc="4246">
        <dgm:presLayoutVars>
          <dgm:bulletEnabled val="1"/>
        </dgm:presLayoutVars>
      </dgm:prSet>
      <dgm:spPr/>
    </dgm:pt>
    <dgm:pt modelId="{D6B6FAAC-FD42-4DA4-8BF4-3D1BB605B68D}" type="pres">
      <dgm:prSet presAssocID="{73D3093C-9DF4-4C48-9C17-B9E08044AF2F}" presName="Name56" presStyleLbl="parChTrans1D2" presStyleIdx="2" presStyleCnt="3"/>
      <dgm:spPr/>
    </dgm:pt>
    <dgm:pt modelId="{7F7B6E75-EF98-4AE0-9D93-9EA89848584D}" type="pres">
      <dgm:prSet presAssocID="{1501B12B-28A3-4AEF-B8C4-0CCE7E7FC781}" presName="text0" presStyleLbl="node1" presStyleIdx="3" presStyleCnt="4" custScaleX="189505" custScaleY="189810" custRadScaleRad="102738" custRadScaleInc="-4246">
        <dgm:presLayoutVars>
          <dgm:bulletEnabled val="1"/>
        </dgm:presLayoutVars>
      </dgm:prSet>
      <dgm:spPr/>
    </dgm:pt>
  </dgm:ptLst>
  <dgm:cxnLst>
    <dgm:cxn modelId="{F001553E-5B1C-4DEA-8834-7D282B6A36FD}" srcId="{C811BA35-844B-4E6C-A6DF-5E9A1AE849B2}" destId="{B918F3E5-8F30-49B6-91D1-FB84A9F9867F}" srcOrd="1" destOrd="0" parTransId="{7277E3DC-154E-4F95-9B47-C28A8CF4A7FD}" sibTransId="{BEC0591D-C557-4AAB-A004-19CF2E7195C8}"/>
    <dgm:cxn modelId="{E305E543-4BA2-4635-95AB-8C8EED3DA857}" type="presOf" srcId="{DCE7C3BF-E0A1-4878-8C81-84166CC65B39}" destId="{A452B485-AF8F-4D22-A5A0-2167B292D829}" srcOrd="0" destOrd="0" presId="urn:microsoft.com/office/officeart/2008/layout/RadialCluster"/>
    <dgm:cxn modelId="{49A26F7C-950F-4EAF-9B85-BBA10719E319}" type="presOf" srcId="{7277E3DC-154E-4F95-9B47-C28A8CF4A7FD}" destId="{BC91E78A-D034-4AAB-A168-C54A5E1AB714}" srcOrd="0" destOrd="0" presId="urn:microsoft.com/office/officeart/2008/layout/RadialCluster"/>
    <dgm:cxn modelId="{AD898C86-69F8-44DD-9C10-A8EEF5CEEDCF}" srcId="{C811BA35-844B-4E6C-A6DF-5E9A1AE849B2}" destId="{2FA6B49C-FD9E-4B25-8E7E-C3EF7704885C}" srcOrd="0" destOrd="0" parTransId="{FD695A1C-38CA-4538-9680-20A052B390F4}" sibTransId="{BA58D296-E657-4F3F-8791-6BEBF276ABAF}"/>
    <dgm:cxn modelId="{91D5B491-2695-42A9-809F-B16C2E6B3EFD}" type="presOf" srcId="{C811BA35-844B-4E6C-A6DF-5E9A1AE849B2}" destId="{B1164F52-A874-4399-89D0-FB9EE96E0A2B}" srcOrd="0" destOrd="0" presId="urn:microsoft.com/office/officeart/2008/layout/RadialCluster"/>
    <dgm:cxn modelId="{6D012D96-3A39-4276-BD48-D2DA8716C76B}" srcId="{DCE7C3BF-E0A1-4878-8C81-84166CC65B39}" destId="{C811BA35-844B-4E6C-A6DF-5E9A1AE849B2}" srcOrd="0" destOrd="0" parTransId="{FEFB83AA-6050-4DFA-9CB8-D19D96A9CBC5}" sibTransId="{031176EE-1331-4977-BB84-A48BE68336C2}"/>
    <dgm:cxn modelId="{68EC0B9C-D8BC-4F98-BD8A-7CDF88ABD474}" srcId="{C811BA35-844B-4E6C-A6DF-5E9A1AE849B2}" destId="{1501B12B-28A3-4AEF-B8C4-0CCE7E7FC781}" srcOrd="2" destOrd="0" parTransId="{73D3093C-9DF4-4C48-9C17-B9E08044AF2F}" sibTransId="{89015690-3A80-4536-BBD6-F7726C5EA527}"/>
    <dgm:cxn modelId="{59EFEDCE-28E3-4732-BA54-DC4F8F405F45}" type="presOf" srcId="{B918F3E5-8F30-49B6-91D1-FB84A9F9867F}" destId="{04E002FF-9588-4B20-ADB4-758356DD846D}" srcOrd="0" destOrd="0" presId="urn:microsoft.com/office/officeart/2008/layout/RadialCluster"/>
    <dgm:cxn modelId="{A2475DDB-BC8E-4B17-859E-42779C165637}" type="presOf" srcId="{73D3093C-9DF4-4C48-9C17-B9E08044AF2F}" destId="{D6B6FAAC-FD42-4DA4-8BF4-3D1BB605B68D}" srcOrd="0" destOrd="0" presId="urn:microsoft.com/office/officeart/2008/layout/RadialCluster"/>
    <dgm:cxn modelId="{0B9217E7-50D2-4F4F-8205-6C04763836E0}" type="presOf" srcId="{1501B12B-28A3-4AEF-B8C4-0CCE7E7FC781}" destId="{7F7B6E75-EF98-4AE0-9D93-9EA89848584D}" srcOrd="0" destOrd="0" presId="urn:microsoft.com/office/officeart/2008/layout/RadialCluster"/>
    <dgm:cxn modelId="{04057AED-78AD-4EB6-95FF-8615FA8519A1}" type="presOf" srcId="{2FA6B49C-FD9E-4B25-8E7E-C3EF7704885C}" destId="{99F9EA36-BE2F-4920-8670-69A804D48E19}" srcOrd="0" destOrd="0" presId="urn:microsoft.com/office/officeart/2008/layout/RadialCluster"/>
    <dgm:cxn modelId="{24253DF7-DB06-4689-A04D-3637D2CB2913}" type="presOf" srcId="{FD695A1C-38CA-4538-9680-20A052B390F4}" destId="{CE8734D0-7DAA-4F4F-86CD-61498011E5E9}" srcOrd="0" destOrd="0" presId="urn:microsoft.com/office/officeart/2008/layout/RadialCluster"/>
    <dgm:cxn modelId="{411CEE15-BE5C-4BA8-AA8A-22EA52BA9EAB}" type="presParOf" srcId="{A452B485-AF8F-4D22-A5A0-2167B292D829}" destId="{A33A8935-E28C-4539-8135-5EE85D0B29A3}" srcOrd="0" destOrd="0" presId="urn:microsoft.com/office/officeart/2008/layout/RadialCluster"/>
    <dgm:cxn modelId="{94B650A5-D4BB-40E8-9BC2-AEC4E8CC46CE}" type="presParOf" srcId="{A33A8935-E28C-4539-8135-5EE85D0B29A3}" destId="{B1164F52-A874-4399-89D0-FB9EE96E0A2B}" srcOrd="0" destOrd="0" presId="urn:microsoft.com/office/officeart/2008/layout/RadialCluster"/>
    <dgm:cxn modelId="{FE6B7052-2DB8-41BF-B11E-7B2755930E54}" type="presParOf" srcId="{A33A8935-E28C-4539-8135-5EE85D0B29A3}" destId="{CE8734D0-7DAA-4F4F-86CD-61498011E5E9}" srcOrd="1" destOrd="0" presId="urn:microsoft.com/office/officeart/2008/layout/RadialCluster"/>
    <dgm:cxn modelId="{600C7E60-653C-4652-9091-368FADE0E879}" type="presParOf" srcId="{A33A8935-E28C-4539-8135-5EE85D0B29A3}" destId="{99F9EA36-BE2F-4920-8670-69A804D48E19}" srcOrd="2" destOrd="0" presId="urn:microsoft.com/office/officeart/2008/layout/RadialCluster"/>
    <dgm:cxn modelId="{FC1C6613-2DC1-4D8D-9646-75FBFFB55F37}" type="presParOf" srcId="{A33A8935-E28C-4539-8135-5EE85D0B29A3}" destId="{BC91E78A-D034-4AAB-A168-C54A5E1AB714}" srcOrd="3" destOrd="0" presId="urn:microsoft.com/office/officeart/2008/layout/RadialCluster"/>
    <dgm:cxn modelId="{C3373D1C-138C-4458-9580-6A6A76346733}" type="presParOf" srcId="{A33A8935-E28C-4539-8135-5EE85D0B29A3}" destId="{04E002FF-9588-4B20-ADB4-758356DD846D}" srcOrd="4" destOrd="0" presId="urn:microsoft.com/office/officeart/2008/layout/RadialCluster"/>
    <dgm:cxn modelId="{C8B2890A-54A2-47D6-8481-F38C65D41BD4}" type="presParOf" srcId="{A33A8935-E28C-4539-8135-5EE85D0B29A3}" destId="{D6B6FAAC-FD42-4DA4-8BF4-3D1BB605B68D}" srcOrd="5" destOrd="0" presId="urn:microsoft.com/office/officeart/2008/layout/RadialCluster"/>
    <dgm:cxn modelId="{78066E8F-7D77-460B-B3E0-A815A34ABEC8}" type="presParOf" srcId="{A33A8935-E28C-4539-8135-5EE85D0B29A3}" destId="{7F7B6E75-EF98-4AE0-9D93-9EA89848584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83C0-C523-479C-8008-93C65D74A4DA}">
      <dsp:nvSpPr>
        <dsp:cNvPr id="0" name=""/>
        <dsp:cNvSpPr/>
      </dsp:nvSpPr>
      <dsp:spPr>
        <a:xfrm>
          <a:off x="1157440" y="114108"/>
          <a:ext cx="3657610" cy="36576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Systematic Direct Observation</a:t>
          </a:r>
        </a:p>
      </dsp:txBody>
      <dsp:txXfrm>
        <a:off x="1693085" y="649753"/>
        <a:ext cx="2586320" cy="2586321"/>
      </dsp:txXfrm>
    </dsp:sp>
    <dsp:sp modelId="{29E51499-B9B7-421C-96F9-BF5B0881B69F}">
      <dsp:nvSpPr>
        <dsp:cNvPr id="0" name=""/>
        <dsp:cNvSpPr/>
      </dsp:nvSpPr>
      <dsp:spPr>
        <a:xfrm>
          <a:off x="4097100" y="135180"/>
          <a:ext cx="3657610" cy="36576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Direct Behavior Rating (DBR)</a:t>
          </a:r>
        </a:p>
      </dsp:txBody>
      <dsp:txXfrm>
        <a:off x="4632745" y="670825"/>
        <a:ext cx="2586320" cy="2586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64F52-A874-4399-89D0-FB9EE96E0A2B}">
      <dsp:nvSpPr>
        <dsp:cNvPr id="0" name=""/>
        <dsp:cNvSpPr/>
      </dsp:nvSpPr>
      <dsp:spPr>
        <a:xfrm>
          <a:off x="1613031" y="1516423"/>
          <a:ext cx="2909474" cy="902114"/>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a:t>School Success</a:t>
          </a:r>
        </a:p>
      </dsp:txBody>
      <dsp:txXfrm>
        <a:off x="1657069" y="1560461"/>
        <a:ext cx="2821398" cy="814038"/>
      </dsp:txXfrm>
    </dsp:sp>
    <dsp:sp modelId="{CE8734D0-7DAA-4F4F-86CD-61498011E5E9}">
      <dsp:nvSpPr>
        <dsp:cNvPr id="0" name=""/>
        <dsp:cNvSpPr/>
      </dsp:nvSpPr>
      <dsp:spPr>
        <a:xfrm rot="16319283">
          <a:off x="3031736" y="1462908"/>
          <a:ext cx="107093" cy="0"/>
        </a:xfrm>
        <a:custGeom>
          <a:avLst/>
          <a:gdLst/>
          <a:ahLst/>
          <a:cxnLst/>
          <a:rect l="0" t="0" r="0" b="0"/>
          <a:pathLst>
            <a:path>
              <a:moveTo>
                <a:pt x="0" y="0"/>
              </a:moveTo>
              <a:lnTo>
                <a:pt x="107093"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F9EA36-BE2F-4920-8670-69A804D48E19}">
      <dsp:nvSpPr>
        <dsp:cNvPr id="0" name=""/>
        <dsp:cNvSpPr/>
      </dsp:nvSpPr>
      <dsp:spPr>
        <a:xfrm>
          <a:off x="2385694" y="-46369"/>
          <a:ext cx="1453424" cy="1455763"/>
        </a:xfrm>
        <a:prstGeom prst="roundRect">
          <a:avLst/>
        </a:prstGeom>
        <a:solidFill>
          <a:srgbClr val="CA6C5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b="1" kern="1200"/>
            <a:t>Academically Engaged</a:t>
          </a:r>
        </a:p>
      </dsp:txBody>
      <dsp:txXfrm>
        <a:off x="2456644" y="24581"/>
        <a:ext cx="1311524" cy="1313863"/>
      </dsp:txXfrm>
    </dsp:sp>
    <dsp:sp modelId="{BC91E78A-D034-4AAB-A168-C54A5E1AB714}">
      <dsp:nvSpPr>
        <dsp:cNvPr id="0" name=""/>
        <dsp:cNvSpPr/>
      </dsp:nvSpPr>
      <dsp:spPr>
        <a:xfrm rot="2326576">
          <a:off x="3589721" y="2530851"/>
          <a:ext cx="358668" cy="0"/>
        </a:xfrm>
        <a:custGeom>
          <a:avLst/>
          <a:gdLst/>
          <a:ahLst/>
          <a:cxnLst/>
          <a:rect l="0" t="0" r="0" b="0"/>
          <a:pathLst>
            <a:path>
              <a:moveTo>
                <a:pt x="0" y="0"/>
              </a:moveTo>
              <a:lnTo>
                <a:pt x="358668"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E002FF-9588-4B20-ADB4-758356DD846D}">
      <dsp:nvSpPr>
        <dsp:cNvPr id="0" name=""/>
        <dsp:cNvSpPr/>
      </dsp:nvSpPr>
      <dsp:spPr>
        <a:xfrm>
          <a:off x="3908863" y="2499079"/>
          <a:ext cx="1453424" cy="1455763"/>
        </a:xfrm>
        <a:prstGeom prst="roundRect">
          <a:avLst/>
        </a:prstGeom>
        <a:solidFill>
          <a:srgbClr val="CA6C5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b="1" u="sng" kern="1200"/>
            <a:t>Non</a:t>
          </a:r>
          <a:r>
            <a:rPr lang="en-US" sz="1900" b="1" kern="1200"/>
            <a:t>-Disruptive</a:t>
          </a:r>
        </a:p>
      </dsp:txBody>
      <dsp:txXfrm>
        <a:off x="3979813" y="2570029"/>
        <a:ext cx="1311524" cy="1313863"/>
      </dsp:txXfrm>
    </dsp:sp>
    <dsp:sp modelId="{D6B6FAAC-FD42-4DA4-8BF4-3D1BB605B68D}">
      <dsp:nvSpPr>
        <dsp:cNvPr id="0" name=""/>
        <dsp:cNvSpPr/>
      </dsp:nvSpPr>
      <dsp:spPr>
        <a:xfrm rot="8374446">
          <a:off x="2281087" y="2513225"/>
          <a:ext cx="292037" cy="0"/>
        </a:xfrm>
        <a:custGeom>
          <a:avLst/>
          <a:gdLst/>
          <a:ahLst/>
          <a:cxnLst/>
          <a:rect l="0" t="0" r="0" b="0"/>
          <a:pathLst>
            <a:path>
              <a:moveTo>
                <a:pt x="0" y="0"/>
              </a:moveTo>
              <a:lnTo>
                <a:pt x="292037"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B6E75-EF98-4AE0-9D93-9EA89848584D}">
      <dsp:nvSpPr>
        <dsp:cNvPr id="0" name=""/>
        <dsp:cNvSpPr/>
      </dsp:nvSpPr>
      <dsp:spPr>
        <a:xfrm>
          <a:off x="862525" y="2499079"/>
          <a:ext cx="1453424" cy="1455763"/>
        </a:xfrm>
        <a:prstGeom prst="roundRect">
          <a:avLst/>
        </a:prstGeom>
        <a:solidFill>
          <a:srgbClr val="CA6C5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a:t>Respectful</a:t>
          </a:r>
        </a:p>
      </dsp:txBody>
      <dsp:txXfrm>
        <a:off x="933475" y="2570029"/>
        <a:ext cx="1311524" cy="131386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B581A-4ECB-447E-8422-C0AD346FCCB3}"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0F0D-A3D7-4A38-B1D5-645323F94CC3}" type="slidenum">
              <a:rPr lang="en-US" smtClean="0"/>
              <a:t>‹#›</a:t>
            </a:fld>
            <a:endParaRPr lang="en-US"/>
          </a:p>
        </p:txBody>
      </p:sp>
    </p:spTree>
    <p:extLst>
      <p:ext uri="{BB962C8B-B14F-4D97-AF65-F5344CB8AC3E}">
        <p14:creationId xmlns:p14="http://schemas.microsoft.com/office/powerpoint/2010/main" val="43261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5CC356-F3FB-4EFF-8CC6-CE45B8A6F07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28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376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6879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6671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35520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234950"/>
            <a:ext cx="6203950" cy="3490913"/>
          </a:xfrm>
        </p:spPr>
      </p:sp>
      <p:sp>
        <p:nvSpPr>
          <p:cNvPr id="3" name="Notes Placeholder 2"/>
          <p:cNvSpPr>
            <a:spLocks noGrp="1"/>
          </p:cNvSpPr>
          <p:nvPr>
            <p:ph type="body" idx="1"/>
          </p:nvPr>
        </p:nvSpPr>
        <p:spPr>
          <a:xfrm>
            <a:off x="692150" y="4044950"/>
            <a:ext cx="5618480" cy="4953000"/>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F457-BD0C-4749-AE2F-11E614E16619}"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065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2110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E0F0D-A3D7-4A38-B1D5-645323F94CC3}" type="slidenum">
              <a:rPr lang="en-US" smtClean="0"/>
              <a:t>31</a:t>
            </a:fld>
            <a:endParaRPr lang="en-US"/>
          </a:p>
        </p:txBody>
      </p:sp>
    </p:spTree>
    <p:extLst>
      <p:ext uri="{BB962C8B-B14F-4D97-AF65-F5344CB8AC3E}">
        <p14:creationId xmlns:p14="http://schemas.microsoft.com/office/powerpoint/2010/main" val="128087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baseline="0" dirty="0"/>
          </a:p>
          <a:p>
            <a:pPr defTabSz="915772">
              <a:defRPr/>
            </a:pPr>
            <a:endParaRPr lang="en-US" dirty="0"/>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96476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601336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2948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344035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i="1"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14176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215201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327394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endParaRPr lang="en-US" sz="2800"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0545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14839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E0F0D-A3D7-4A38-B1D5-645323F94CC3}" type="slidenum">
              <a:rPr lang="en-US" smtClean="0"/>
              <a:t>52</a:t>
            </a:fld>
            <a:endParaRPr lang="en-US"/>
          </a:p>
        </p:txBody>
      </p:sp>
    </p:spTree>
    <p:extLst>
      <p:ext uri="{BB962C8B-B14F-4D97-AF65-F5344CB8AC3E}">
        <p14:creationId xmlns:p14="http://schemas.microsoft.com/office/powerpoint/2010/main" val="3274762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solidFill>
                  <a:srgbClr val="595959"/>
                </a:solidFill>
              </a:rPr>
              <a:pPr/>
              <a:t>53</a:t>
            </a:fld>
            <a:endParaRPr lang="en-US" dirty="0">
              <a:solidFill>
                <a:srgbClr val="595959"/>
              </a:solidFill>
            </a:endParaRPr>
          </a:p>
        </p:txBody>
      </p:sp>
      <p:sp>
        <p:nvSpPr>
          <p:cNvPr id="5" name="Date Placeholder 4">
            <a:extLst>
              <a:ext uri="{FF2B5EF4-FFF2-40B4-BE49-F238E27FC236}">
                <a16:creationId xmlns:a16="http://schemas.microsoft.com/office/drawing/2014/main" id="{B2F31C0F-5825-4C82-9AF1-90FE85153E58}"/>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1AA7068B-7A5E-49EE-B084-B5B64857B918}"/>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97995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409575" y="698500"/>
            <a:ext cx="6203950" cy="3490913"/>
          </a:xfrm>
          <a:ln/>
        </p:spPr>
      </p:sp>
      <p:sp>
        <p:nvSpPr>
          <p:cNvPr id="91139" name="Slide Number Placeholder 3"/>
          <p:cNvSpPr>
            <a:spLocks noGrp="1"/>
          </p:cNvSpPr>
          <p:nvPr>
            <p:ph type="sldNum" sz="quarter" idx="5"/>
          </p:nvPr>
        </p:nvSpPr>
        <p:spPr>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8E91393-7C62-4878-95C0-74998B02436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a:cs typeface="ＭＳ Ｐゴシック"/>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a:cs typeface="ＭＳ Ｐゴシック"/>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76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07752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10211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732" y="4422459"/>
            <a:ext cx="5149638" cy="4044471"/>
          </a:xfrm>
        </p:spPr>
        <p:txBody>
          <a:bodyPr/>
          <a:lstStyle/>
          <a:p>
            <a:endParaRPr lang="en-US" i="0" baseline="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7229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19534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B532104-6E53-416F-B798-476A6EF7223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24034" name="Rectangle 2"/>
          <p:cNvSpPr>
            <a:spLocks noGrp="1" noRot="1" noChangeAspect="1" noChangeArrowheads="1" noTextEdit="1"/>
          </p:cNvSpPr>
          <p:nvPr>
            <p:ph type="sldImg"/>
          </p:nvPr>
        </p:nvSpPr>
        <p:spPr>
          <a:ln/>
        </p:spPr>
      </p:sp>
      <p:sp>
        <p:nvSpPr>
          <p:cNvPr id="1324035" name="Rectangle 3"/>
          <p:cNvSpPr>
            <a:spLocks noGrp="1" noChangeArrowheads="1"/>
          </p:cNvSpPr>
          <p:nvPr>
            <p:ph type="body" idx="1"/>
          </p:nvPr>
        </p:nvSpPr>
        <p:spPr/>
        <p:txBody>
          <a:bodyPr/>
          <a:lstStyle/>
          <a:p>
            <a:endParaRPr lang="en-US" b="0" dirty="0"/>
          </a:p>
        </p:txBody>
      </p:sp>
    </p:spTree>
    <p:extLst>
      <p:ext uri="{BB962C8B-B14F-4D97-AF65-F5344CB8AC3E}">
        <p14:creationId xmlns:p14="http://schemas.microsoft.com/office/powerpoint/2010/main" val="325349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182699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1" y="4180248"/>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732791" y="5011460"/>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Subtitle</a:t>
            </a:r>
          </a:p>
        </p:txBody>
      </p:sp>
      <p:sp>
        <p:nvSpPr>
          <p:cNvPr id="7" name="Date"/>
          <p:cNvSpPr>
            <a:spLocks noGrp="1"/>
          </p:cNvSpPr>
          <p:nvPr>
            <p:ph type="body" sz="quarter" idx="14" hasCustomPrompt="1"/>
          </p:nvPr>
        </p:nvSpPr>
        <p:spPr>
          <a:xfrm>
            <a:off x="10111863" y="3716537"/>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32" indent="0" algn="ctr">
              <a:lnSpc>
                <a:spcPct val="100000"/>
              </a:lnSpc>
              <a:spcBef>
                <a:spcPts val="0"/>
              </a:spcBef>
              <a:buNone/>
              <a:defRPr>
                <a:solidFill>
                  <a:schemeClr val="bg1"/>
                </a:solidFill>
              </a:defRPr>
            </a:lvl2pPr>
            <a:lvl3pPr marL="685783" indent="0" algn="ctr">
              <a:lnSpc>
                <a:spcPct val="100000"/>
              </a:lnSpc>
              <a:spcBef>
                <a:spcPts val="0"/>
              </a:spcBef>
              <a:buNone/>
              <a:defRPr>
                <a:solidFill>
                  <a:schemeClr val="bg1"/>
                </a:solidFill>
              </a:defRPr>
            </a:lvl3pPr>
            <a:lvl4pPr marL="1005815" indent="0" algn="ctr">
              <a:lnSpc>
                <a:spcPct val="100000"/>
              </a:lnSpc>
              <a:spcBef>
                <a:spcPts val="0"/>
              </a:spcBef>
              <a:buNone/>
              <a:defRPr>
                <a:solidFill>
                  <a:schemeClr val="bg1"/>
                </a:solidFill>
              </a:defRPr>
            </a:lvl4pPr>
            <a:lvl5pPr marL="1325847" indent="0" algn="ctr">
              <a:lnSpc>
                <a:spcPct val="100000"/>
              </a:lnSpc>
              <a:spcBef>
                <a:spcPts val="0"/>
              </a:spcBef>
              <a:buNone/>
              <a:defRPr>
                <a:solidFill>
                  <a:schemeClr val="bg1"/>
                </a:solidFill>
              </a:defRPr>
            </a:lvl5pPr>
          </a:lstStyle>
          <a:p>
            <a:pPr lvl="0"/>
            <a:r>
              <a:rPr lang="en-US" dirty="0"/>
              <a:t>Month XX, 20XX</a:t>
            </a:r>
          </a:p>
        </p:txBody>
      </p:sp>
      <p:sp>
        <p:nvSpPr>
          <p:cNvPr id="4" name="Presenter"/>
          <p:cNvSpPr>
            <a:spLocks noGrp="1"/>
          </p:cNvSpPr>
          <p:nvPr>
            <p:ph type="body" sz="quarter" idx="13" hasCustomPrompt="1"/>
          </p:nvPr>
        </p:nvSpPr>
        <p:spPr>
          <a:xfrm>
            <a:off x="732791"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32" indent="0">
              <a:buNone/>
              <a:defRPr>
                <a:solidFill>
                  <a:schemeClr val="bg1"/>
                </a:solidFill>
              </a:defRPr>
            </a:lvl2pPr>
            <a:lvl3pPr marL="685783" indent="0">
              <a:buNone/>
              <a:defRPr>
                <a:solidFill>
                  <a:schemeClr val="bg1"/>
                </a:solidFill>
              </a:defRPr>
            </a:lvl3pPr>
            <a:lvl4pPr marL="1005815" indent="0">
              <a:buNone/>
              <a:defRPr>
                <a:solidFill>
                  <a:schemeClr val="bg1"/>
                </a:solidFill>
              </a:defRPr>
            </a:lvl4pPr>
            <a:lvl5pPr marL="1325847" indent="0">
              <a:buNone/>
              <a:defRPr>
                <a:solidFill>
                  <a:schemeClr val="bg1"/>
                </a:solidFill>
              </a:defRPr>
            </a:lvl5pPr>
          </a:lstStyle>
          <a:p>
            <a:pPr lvl="0"/>
            <a:r>
              <a:rPr lang="en-US" dirty="0"/>
              <a:t>Presenter’s Name, Title | Presenter’s Name, Title</a:t>
            </a:r>
          </a:p>
        </p:txBody>
      </p:sp>
      <p:sp>
        <p:nvSpPr>
          <p:cNvPr id="2" name="Footer Placeholder 1"/>
          <p:cNvSpPr>
            <a:spLocks noGrp="1"/>
          </p:cNvSpPr>
          <p:nvPr>
            <p:ph type="ftr" sz="quarter" idx="12"/>
          </p:nvPr>
        </p:nvSpPr>
        <p:spPr>
          <a:xfrm>
            <a:off x="732793" y="6734893"/>
            <a:ext cx="2954335" cy="123111"/>
          </a:xfrm>
        </p:spPr>
        <p:txBody>
          <a:bodyPr/>
          <a:lstStyle/>
          <a:p>
            <a:endParaRPr lang="en-US" dirty="0"/>
          </a:p>
        </p:txBody>
      </p:sp>
    </p:spTree>
    <p:extLst>
      <p:ext uri="{BB962C8B-B14F-4D97-AF65-F5344CB8AC3E}">
        <p14:creationId xmlns:p14="http://schemas.microsoft.com/office/powerpoint/2010/main" val="22965859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189" indent="-457189">
              <a:lnSpc>
                <a:spcPct val="125000"/>
              </a:lnSpc>
              <a:spcBef>
                <a:spcPts val="600"/>
              </a:spcBef>
              <a:buClr>
                <a:schemeClr val="tx1"/>
              </a:buClr>
              <a:buFont typeface="+mj-lt"/>
              <a:buAutoNum type="arabicPeriod"/>
              <a:defRPr sz="2600"/>
            </a:lvl1pPr>
            <a:lvl2pPr marL="914377" indent="-457189">
              <a:lnSpc>
                <a:spcPct val="125000"/>
              </a:lnSpc>
              <a:spcBef>
                <a:spcPts val="600"/>
              </a:spcBef>
              <a:buClr>
                <a:schemeClr val="tx1"/>
              </a:buClr>
              <a:buFont typeface="+mj-lt"/>
              <a:buAutoNum type="alphaLcPeriod"/>
              <a:defRPr sz="2600"/>
            </a:lvl2pPr>
            <a:lvl3pPr marL="1371566" indent="-457189">
              <a:lnSpc>
                <a:spcPct val="125000"/>
              </a:lnSpc>
              <a:spcBef>
                <a:spcPts val="600"/>
              </a:spcBef>
              <a:buClr>
                <a:schemeClr val="tx1"/>
              </a:buClr>
              <a:buFont typeface="+mj-lt"/>
              <a:buAutoNum type="romanLcPeriod"/>
              <a:defRPr sz="2600"/>
            </a:lvl3pPr>
            <a:lvl4pPr marL="1828754" indent="-457189">
              <a:lnSpc>
                <a:spcPct val="125000"/>
              </a:lnSpc>
              <a:spcBef>
                <a:spcPts val="600"/>
              </a:spcBef>
              <a:buClr>
                <a:schemeClr val="tx1"/>
              </a:buClr>
              <a:buSzPct val="100000"/>
              <a:buFont typeface="+mj-lt"/>
              <a:buAutoNum type="arabicParenR"/>
              <a:defRPr sz="2600"/>
            </a:lvl4pPr>
            <a:lvl5pPr marL="2285943" indent="-457189">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189" indent="-457189">
              <a:lnSpc>
                <a:spcPct val="125000"/>
              </a:lnSpc>
              <a:spcBef>
                <a:spcPts val="600"/>
              </a:spcBef>
              <a:buClr>
                <a:schemeClr val="tx1"/>
              </a:buClr>
              <a:buFont typeface="+mj-lt"/>
              <a:buAutoNum type="arabicPeriod"/>
              <a:defRPr sz="2600"/>
            </a:lvl1pPr>
            <a:lvl2pPr marL="914377" indent="-457189">
              <a:lnSpc>
                <a:spcPct val="125000"/>
              </a:lnSpc>
              <a:spcBef>
                <a:spcPts val="600"/>
              </a:spcBef>
              <a:buClr>
                <a:schemeClr val="tx1"/>
              </a:buClr>
              <a:buFont typeface="+mj-lt"/>
              <a:buAutoNum type="alphaLcPeriod"/>
              <a:defRPr sz="2600"/>
            </a:lvl2pPr>
            <a:lvl3pPr marL="1371566" indent="-457189">
              <a:lnSpc>
                <a:spcPct val="125000"/>
              </a:lnSpc>
              <a:spcBef>
                <a:spcPts val="600"/>
              </a:spcBef>
              <a:buClr>
                <a:schemeClr val="tx1"/>
              </a:buClr>
              <a:buFont typeface="+mj-lt"/>
              <a:buAutoNum type="romanLcPeriod"/>
              <a:defRPr sz="2600"/>
            </a:lvl3pPr>
            <a:lvl4pPr marL="1828754" indent="-457189">
              <a:lnSpc>
                <a:spcPct val="125000"/>
              </a:lnSpc>
              <a:spcBef>
                <a:spcPts val="600"/>
              </a:spcBef>
              <a:buClr>
                <a:schemeClr val="tx1"/>
              </a:buClr>
              <a:buSzPct val="100000"/>
              <a:buFont typeface="+mj-lt"/>
              <a:buAutoNum type="arabicParenR"/>
              <a:defRPr sz="2600"/>
            </a:lvl4pPr>
            <a:lvl5pPr marL="2285943" indent="-457189">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72802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dirty="0"/>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9"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783"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9"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783"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1"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359423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457200" indent="-457189">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62055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EDEECBFC-F2AC-4A7D-A4BD-311B33EDDE65}"/>
              </a:ext>
            </a:extLst>
          </p:cNvPr>
          <p:cNvSpPr txBox="1"/>
          <p:nvPr userDrawn="1"/>
        </p:nvSpPr>
        <p:spPr>
          <a:xfrm>
            <a:off x="1090246" y="3594294"/>
            <a:ext cx="10234247"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9"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dirty="0"/>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5" y="-400050"/>
            <a:ext cx="1041831" cy="175260"/>
          </a:xfrm>
        </p:spPr>
        <p:txBody>
          <a:bodyPr>
            <a:normAutofit/>
          </a:bodyPr>
          <a:lstStyle>
            <a:lvl1pPr>
              <a:defRPr sz="1000">
                <a:solidFill>
                  <a:srgbClr val="E6E6E6"/>
                </a:solidFill>
              </a:defRPr>
            </a:lvl1pPr>
          </a:lstStyle>
          <a:p>
            <a:r>
              <a:rPr lang="en-US" dirty="0"/>
              <a:t>Closing Slide</a:t>
            </a:r>
          </a:p>
        </p:txBody>
      </p:sp>
    </p:spTree>
    <p:extLst>
      <p:ext uri="{BB962C8B-B14F-4D97-AF65-F5344CB8AC3E}">
        <p14:creationId xmlns:p14="http://schemas.microsoft.com/office/powerpoint/2010/main" val="4084414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62"/>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2569628" y="2126874"/>
            <a:ext cx="8556523"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dirty="0"/>
              <a:t>Presenter’s Job Title</a:t>
            </a:r>
          </a:p>
          <a:p>
            <a:r>
              <a:rPr lang="en-US" dirty="0"/>
              <a:t>###.###.####</a:t>
            </a:r>
          </a:p>
          <a:p>
            <a:r>
              <a:rPr lang="en-US" dirty="0"/>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dirty="0"/>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6" y="3594294"/>
            <a:ext cx="10234247"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9"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06090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0381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783"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594" indent="-228594">
              <a:lnSpc>
                <a:spcPct val="105000"/>
              </a:lnSpc>
              <a:spcBef>
                <a:spcPts val="600"/>
              </a:spcBef>
              <a:buFont typeface="Wingdings" panose="05000000000000000000" pitchFamily="2" charset="2"/>
              <a:buChar char="§"/>
              <a:defRPr sz="1600"/>
            </a:lvl2pPr>
            <a:lvl3pPr marL="457189" indent="-228594">
              <a:lnSpc>
                <a:spcPct val="105000"/>
              </a:lnSpc>
              <a:spcBef>
                <a:spcPts val="600"/>
              </a:spcBef>
              <a:buFont typeface="Arial" panose="020B0604020202020204" pitchFamily="34" charset="0"/>
              <a:buChar char="•"/>
              <a:defRPr sz="1600"/>
            </a:lvl3pPr>
            <a:lvl4pPr marL="685783" indent="-228594">
              <a:lnSpc>
                <a:spcPct val="105000"/>
              </a:lnSpc>
              <a:spcBef>
                <a:spcPts val="600"/>
              </a:spcBef>
              <a:buFont typeface="Arial" panose="020B0604020202020204" pitchFamily="34" charset="0"/>
              <a:buChar char="–"/>
              <a:defRPr sz="1600"/>
            </a:lvl4pPr>
            <a:lvl5pPr marL="914377" indent="-228594">
              <a:lnSpc>
                <a:spcPct val="105000"/>
              </a:lnSpc>
              <a:spcBef>
                <a:spcPts val="600"/>
              </a:spcBef>
              <a:buSzPct val="110000"/>
              <a:buFont typeface="Arial" panose="020B0604020202020204" pitchFamily="34" charset="0"/>
              <a:buChar char="»"/>
              <a:defRPr sz="1600"/>
            </a:lvl5pPr>
            <a:lvl6pPr marL="1142971" indent="-228594">
              <a:lnSpc>
                <a:spcPct val="105000"/>
              </a:lnSpc>
              <a:spcBef>
                <a:spcPts val="600"/>
              </a:spcBef>
              <a:buClr>
                <a:schemeClr val="accent1"/>
              </a:buClr>
              <a:buFont typeface="Calibri" panose="020F0502020204030204" pitchFamily="34" charset="0"/>
              <a:buChar char="›"/>
              <a:defRPr sz="1600"/>
            </a:lvl6pPr>
          </a:lstStyle>
          <a:p>
            <a:pPr marL="0" marR="0" lvl="0" indent="0" algn="l" defTabSz="685783" rtl="0" eaLnBrk="1" fontAlgn="auto" latinLnBrk="0" hangingPunct="1">
              <a:lnSpc>
                <a:spcPct val="105000"/>
              </a:lnSpc>
              <a:spcBef>
                <a:spcPts val="451"/>
              </a:spcBef>
              <a:spcAft>
                <a:spcPts val="0"/>
              </a:spcAft>
              <a:buClrTx/>
              <a:buSzPct val="100000"/>
              <a:buFont typeface="Arial" panose="020B0604020202020204" pitchFamily="34" charset="0"/>
              <a:buNone/>
              <a:tabLst/>
              <a:defRPr/>
            </a:pPr>
            <a:r>
              <a:rPr lang="en-US" dirty="0"/>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848891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BE36-ED6B-4C2D-9D2E-E9BEB5224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2975FF-EACC-43F2-9332-870D83DD2E3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2611F9-0E93-40CC-9F56-5558877E3C41}"/>
              </a:ext>
            </a:extLst>
          </p:cNvPr>
          <p:cNvSpPr>
            <a:spLocks noGrp="1"/>
          </p:cNvSpPr>
          <p:nvPr>
            <p:ph type="dt" sz="half" idx="10"/>
          </p:nvPr>
        </p:nvSpPr>
        <p:spPr/>
        <p:txBody>
          <a:bodyPr/>
          <a:lstStyle/>
          <a:p>
            <a:fld id="{5A72ACB4-628F-46E1-BA91-79A04A5CDAE7}" type="datetimeFigureOut">
              <a:rPr lang="en-US" smtClean="0"/>
              <a:t>3/12/2020</a:t>
            </a:fld>
            <a:endParaRPr lang="en-US"/>
          </a:p>
        </p:txBody>
      </p:sp>
      <p:sp>
        <p:nvSpPr>
          <p:cNvPr id="5" name="Footer Placeholder 4">
            <a:extLst>
              <a:ext uri="{FF2B5EF4-FFF2-40B4-BE49-F238E27FC236}">
                <a16:creationId xmlns:a16="http://schemas.microsoft.com/office/drawing/2014/main" id="{FC8CAE9C-FAA9-4CAF-AD93-C0535E48C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FD2D3-6B07-4D12-90CF-02F51D2185C6}"/>
              </a:ext>
            </a:extLst>
          </p:cNvPr>
          <p:cNvSpPr>
            <a:spLocks noGrp="1"/>
          </p:cNvSpPr>
          <p:nvPr>
            <p:ph type="sldNum" sz="quarter" idx="12"/>
          </p:nvPr>
        </p:nvSpPr>
        <p:spPr/>
        <p:txBody>
          <a:bodyPr/>
          <a:lstStyle/>
          <a:p>
            <a:fld id="{8B5F40D0-928F-4EB2-B609-C305BC5445FA}" type="slidenum">
              <a:rPr lang="en-US" smtClean="0"/>
              <a:t>‹#›</a:t>
            </a:fld>
            <a:endParaRPr lang="en-US"/>
          </a:p>
        </p:txBody>
      </p:sp>
    </p:spTree>
    <p:extLst>
      <p:ext uri="{BB962C8B-B14F-4D97-AF65-F5344CB8AC3E}">
        <p14:creationId xmlns:p14="http://schemas.microsoft.com/office/powerpoint/2010/main" val="49227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76804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fld id="{B094D1B2-26D5-48CC-9B16-6583E954EFA6}" type="slidenum">
              <a:rPr lang="en-US" smtClean="0"/>
              <a:t>‹#›</a:t>
            </a:fld>
            <a:endParaRPr lang="en-US" dirty="0"/>
          </a:p>
        </p:txBody>
      </p:sp>
    </p:spTree>
    <p:extLst>
      <p:ext uri="{BB962C8B-B14F-4D97-AF65-F5344CB8AC3E}">
        <p14:creationId xmlns:p14="http://schemas.microsoft.com/office/powerpoint/2010/main" val="273706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9" y="1089661"/>
            <a:ext cx="7275343" cy="2650936"/>
          </a:xfrm>
        </p:spPr>
        <p:txBody>
          <a:bodyPr anchor="b" anchorCtr="0">
            <a:normAutofit/>
          </a:bodyPr>
          <a:lstStyle>
            <a:lvl1pPr algn="l">
              <a:defRPr sz="5000">
                <a:solidFill>
                  <a:schemeClr val="tx1"/>
                </a:solidFill>
              </a:defRPr>
            </a:lvl1pPr>
          </a:lstStyle>
          <a:p>
            <a:r>
              <a:rPr lang="en-US" dirty="0"/>
              <a:t>Section Title</a:t>
            </a:r>
          </a:p>
        </p:txBody>
      </p:sp>
      <p:sp>
        <p:nvSpPr>
          <p:cNvPr id="9" name="Text Placeholder 8"/>
          <p:cNvSpPr>
            <a:spLocks noGrp="1"/>
          </p:cNvSpPr>
          <p:nvPr>
            <p:ph type="body" sz="quarter" idx="13" hasCustomPrompt="1"/>
          </p:nvPr>
        </p:nvSpPr>
        <p:spPr>
          <a:xfrm>
            <a:off x="4002259" y="4016330"/>
            <a:ext cx="7275343" cy="1899139"/>
          </a:xfrm>
        </p:spPr>
        <p:txBody>
          <a:bodyPr>
            <a:normAutofit/>
          </a:bodyPr>
          <a:lstStyle>
            <a:lvl1pPr marL="0" indent="0" algn="l">
              <a:spcBef>
                <a:spcPts val="0"/>
              </a:spcBef>
              <a:buNone/>
              <a:defRPr sz="3700">
                <a:solidFill>
                  <a:schemeClr val="accent2"/>
                </a:solidFill>
              </a:defRPr>
            </a:lvl1pPr>
            <a:lvl2pPr marL="320032" indent="0">
              <a:spcBef>
                <a:spcPts val="0"/>
              </a:spcBef>
              <a:buNone/>
              <a:defRPr>
                <a:solidFill>
                  <a:schemeClr val="bg1"/>
                </a:solidFill>
              </a:defRPr>
            </a:lvl2pPr>
            <a:lvl3pPr marL="685783" indent="0">
              <a:spcBef>
                <a:spcPts val="0"/>
              </a:spcBef>
              <a:buNone/>
              <a:defRPr>
                <a:solidFill>
                  <a:schemeClr val="bg1"/>
                </a:solidFill>
              </a:defRPr>
            </a:lvl3pPr>
            <a:lvl4pPr marL="1005815" indent="0">
              <a:spcBef>
                <a:spcPts val="0"/>
              </a:spcBef>
              <a:buNone/>
              <a:defRPr>
                <a:solidFill>
                  <a:schemeClr val="bg1"/>
                </a:solidFill>
              </a:defRPr>
            </a:lvl4pPr>
            <a:lvl5pPr marL="1325847" indent="0">
              <a:spcBef>
                <a:spcPts val="0"/>
              </a:spcBef>
              <a:buNone/>
              <a:defRPr>
                <a:solidFill>
                  <a:schemeClr val="bg1"/>
                </a:solidFill>
              </a:defRPr>
            </a:lvl5pPr>
          </a:lstStyle>
          <a:p>
            <a:r>
              <a:rPr lang="en-US" dirty="0"/>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307252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vider">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29" y="-297"/>
            <a:ext cx="12193057" cy="6858594"/>
          </a:xfrm>
          <a:prstGeom prst="rect">
            <a:avLst/>
          </a:prstGeom>
        </p:spPr>
      </p:pic>
      <p:sp>
        <p:nvSpPr>
          <p:cNvPr id="2" name="Title"/>
          <p:cNvSpPr>
            <a:spLocks noGrp="1"/>
          </p:cNvSpPr>
          <p:nvPr>
            <p:ph type="ctrTitle"/>
          </p:nvPr>
        </p:nvSpPr>
        <p:spPr>
          <a:xfrm>
            <a:off x="914401" y="3621024"/>
            <a:ext cx="10968567" cy="768096"/>
          </a:xfrm>
        </p:spPr>
        <p:txBody>
          <a:bodyPr anchor="b">
            <a:normAutofit/>
          </a:bodyPr>
          <a:lstStyle>
            <a:lvl1pPr algn="l">
              <a:defRPr sz="4400">
                <a:solidFill>
                  <a:schemeClr val="tx2"/>
                </a:solidFill>
              </a:defRPr>
            </a:lvl1pPr>
          </a:lstStyle>
          <a:p>
            <a:r>
              <a:rPr lang="en-US"/>
              <a:t>Click to edit Master title style</a:t>
            </a:r>
            <a:endParaRPr lang="en-US" dirty="0"/>
          </a:p>
        </p:txBody>
      </p:sp>
      <p:sp>
        <p:nvSpPr>
          <p:cNvPr id="3" name="Subtitle"/>
          <p:cNvSpPr>
            <a:spLocks noGrp="1"/>
          </p:cNvSpPr>
          <p:nvPr>
            <p:ph type="subTitle" idx="1"/>
          </p:nvPr>
        </p:nvSpPr>
        <p:spPr>
          <a:xfrm>
            <a:off x="914400" y="4617720"/>
            <a:ext cx="10972800" cy="1060704"/>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cNvSpPr>
            <a:spLocks noGrp="1"/>
          </p:cNvSpPr>
          <p:nvPr>
            <p:ph type="sldNum" sz="quarter" idx="11"/>
          </p:nvPr>
        </p:nvSpPr>
        <p:spPr/>
        <p:txBody>
          <a:bodyPr/>
          <a:lstStyle>
            <a:lvl1pPr>
              <a:defRPr>
                <a:solidFill>
                  <a:schemeClr val="tx2"/>
                </a:solidFill>
              </a:defRPr>
            </a:lvl1pPr>
          </a:lstStyle>
          <a:p>
            <a:fld id="{99A20822-4A49-4D36-86E3-300BA48D3F00}" type="slidenum">
              <a:rPr lang="en-US" smtClean="0"/>
              <a:pPr/>
              <a:t>‹#›</a:t>
            </a:fld>
            <a:endParaRPr lang="en-US" dirty="0"/>
          </a:p>
        </p:txBody>
      </p:sp>
      <p:cxnSp>
        <p:nvCxnSpPr>
          <p:cNvPr id="18" name="Straight Connector 17"/>
          <p:cNvCxnSpPr/>
          <p:nvPr userDrawn="1"/>
        </p:nvCxnSpPr>
        <p:spPr>
          <a:xfrm>
            <a:off x="914401" y="4488329"/>
            <a:ext cx="112776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21432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883070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w-Source">
    <p:spTree>
      <p:nvGrpSpPr>
        <p:cNvPr id="1" name=""/>
        <p:cNvGrpSpPr/>
        <p:nvPr/>
      </p:nvGrpSpPr>
      <p:grpSpPr>
        <a:xfrm>
          <a:off x="0" y="0"/>
          <a:ext cx="0" cy="0"/>
          <a:chOff x="0" y="0"/>
          <a:chExt cx="0" cy="0"/>
        </a:xfrm>
      </p:grpSpPr>
      <p:sp>
        <p:nvSpPr>
          <p:cNvPr id="3" name="Content"/>
          <p:cNvSpPr>
            <a:spLocks noGrp="1"/>
          </p:cNvSpPr>
          <p:nvPr>
            <p:ph idx="1"/>
          </p:nvPr>
        </p:nvSpPr>
        <p:spPr>
          <a:xfrm>
            <a:off x="914400" y="1716023"/>
            <a:ext cx="10972800" cy="446094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4" hasCustomPrompt="1"/>
          </p:nvPr>
        </p:nvSpPr>
        <p:spPr>
          <a:xfrm>
            <a:off x="914400" y="5968764"/>
            <a:ext cx="10972800" cy="208199"/>
          </a:xfrm>
        </p:spPr>
        <p:txBody>
          <a:bodyPr anchor="b" anchorCtr="0">
            <a:spAutoFit/>
          </a:bodyPr>
          <a:lstStyle>
            <a:lvl1pPr marL="0" indent="0">
              <a:spcBef>
                <a:spcPts val="0"/>
              </a:spcBef>
              <a:buFont typeface="Arial" panose="020B0604020202020204" pitchFamily="34" charset="0"/>
              <a:buNone/>
              <a:defRPr sz="1200">
                <a:solidFill>
                  <a:schemeClr val="tx1">
                    <a:lumMod val="85000"/>
                    <a:lumOff val="15000"/>
                  </a:schemeClr>
                </a:solidFill>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dirty="0"/>
              <a:t>Sources align with the bottom left of the body content placeholder. Text is Arial 12 point.</a:t>
            </a:r>
          </a:p>
        </p:txBody>
      </p:sp>
      <p:cxnSp>
        <p:nvCxnSpPr>
          <p:cNvPr id="9" name="Rule"/>
          <p:cNvCxnSpPr/>
          <p:nvPr userDrawn="1"/>
        </p:nvCxnSpPr>
        <p:spPr>
          <a:xfrm>
            <a:off x="916517" y="1487424"/>
            <a:ext cx="1127548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63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912937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1327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041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3644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3986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2701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423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3514657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3454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5575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305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6855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166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2" y="0"/>
            <a:ext cx="11276076" cy="1280160"/>
          </a:xfrm>
        </p:spPr>
        <p:txBody>
          <a:bodyPr/>
          <a:lstStyle>
            <a:lvl1pPr>
              <a:defRPr baseline="0"/>
            </a:lvl1pPr>
          </a:lstStyle>
          <a:p>
            <a:r>
              <a:rPr lang="en-US" dirty="0"/>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06404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14079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dirty="0"/>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219578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Object With Lead-In Text Layout</a:t>
            </a:r>
          </a:p>
        </p:txBody>
      </p:sp>
      <p:sp>
        <p:nvSpPr>
          <p:cNvPr id="8" name="Text Placeholder 7"/>
          <p:cNvSpPr>
            <a:spLocks noGrp="1"/>
          </p:cNvSpPr>
          <p:nvPr>
            <p:ph type="body" sz="quarter" idx="15" hasCustomPrompt="1"/>
          </p:nvPr>
        </p:nvSpPr>
        <p:spPr>
          <a:xfrm>
            <a:off x="457202" y="1373005"/>
            <a:ext cx="11276076" cy="1188720"/>
          </a:xfrm>
        </p:spPr>
        <p:txBody>
          <a:bodyPr>
            <a:normAutofit/>
          </a:bodyPr>
          <a:lstStyle>
            <a:lvl1pPr marL="0" indent="0">
              <a:lnSpc>
                <a:spcPct val="125000"/>
              </a:lnSpc>
              <a:spcBef>
                <a:spcPts val="1800"/>
              </a:spcBef>
              <a:buNone/>
              <a:defRPr sz="2600" baseline="0"/>
            </a:lvl1pPr>
            <a:lvl2pPr>
              <a:defRPr sz="1351"/>
            </a:lvl2pPr>
            <a:lvl3pPr>
              <a:defRPr sz="1351"/>
            </a:lvl3pPr>
            <a:lvl4pPr>
              <a:defRPr sz="1351"/>
            </a:lvl4pPr>
            <a:lvl5pPr>
              <a:defRPr sz="1351"/>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2"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2" y="5751576"/>
            <a:ext cx="11276076"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385152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dirty="0"/>
              <a:t>Two Objects With Lead-In Text Layout</a:t>
            </a:r>
          </a:p>
        </p:txBody>
      </p:sp>
      <p:sp>
        <p:nvSpPr>
          <p:cNvPr id="8" name="Text Placeholder 7"/>
          <p:cNvSpPr>
            <a:spLocks noGrp="1"/>
          </p:cNvSpPr>
          <p:nvPr>
            <p:ph type="body" sz="quarter" idx="15" hasCustomPrompt="1"/>
          </p:nvPr>
        </p:nvSpPr>
        <p:spPr>
          <a:xfrm>
            <a:off x="457202" y="1371600"/>
            <a:ext cx="11276076" cy="1188720"/>
          </a:xfrm>
        </p:spPr>
        <p:txBody>
          <a:bodyPr>
            <a:normAutofit/>
          </a:bodyPr>
          <a:lstStyle>
            <a:lvl1pPr marL="0" indent="0">
              <a:lnSpc>
                <a:spcPct val="125000"/>
              </a:lnSpc>
              <a:spcBef>
                <a:spcPts val="1800"/>
              </a:spcBef>
              <a:buNone/>
              <a:defRPr sz="2600" baseline="0"/>
            </a:lvl1pPr>
            <a:lvl2pPr>
              <a:defRPr sz="1351"/>
            </a:lvl2pPr>
            <a:lvl3pPr>
              <a:defRPr sz="1351"/>
            </a:lvl3pPr>
            <a:lvl4pPr>
              <a:defRPr sz="1351"/>
            </a:lvl4pPr>
            <a:lvl5pPr>
              <a:defRPr sz="1351"/>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7" y="2651760"/>
            <a:ext cx="5570539"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2" y="5751576"/>
            <a:ext cx="11276076"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90941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dirty="0"/>
              <a:t>Ordered List Layout</a:t>
            </a:r>
          </a:p>
        </p:txBody>
      </p:sp>
      <p:sp>
        <p:nvSpPr>
          <p:cNvPr id="5" name="Content"/>
          <p:cNvSpPr>
            <a:spLocks noGrp="1"/>
          </p:cNvSpPr>
          <p:nvPr>
            <p:ph sz="quarter" idx="17" hasCustomPrompt="1"/>
          </p:nvPr>
        </p:nvSpPr>
        <p:spPr>
          <a:xfrm>
            <a:off x="457202" y="1371600"/>
            <a:ext cx="11276076" cy="4343400"/>
          </a:xfrm>
        </p:spPr>
        <p:txBody>
          <a:bodyPr>
            <a:normAutofit/>
          </a:bodyPr>
          <a:lstStyle>
            <a:lvl1pPr marL="457189" indent="-457189">
              <a:lnSpc>
                <a:spcPct val="125000"/>
              </a:lnSpc>
              <a:spcBef>
                <a:spcPts val="600"/>
              </a:spcBef>
              <a:buClr>
                <a:schemeClr val="tx2"/>
              </a:buClr>
              <a:buFont typeface="+mj-lt"/>
              <a:buAutoNum type="arabicPeriod"/>
              <a:defRPr sz="2600" baseline="0"/>
            </a:lvl1pPr>
            <a:lvl2pPr marL="914377" indent="-457189">
              <a:lnSpc>
                <a:spcPct val="125000"/>
              </a:lnSpc>
              <a:spcBef>
                <a:spcPts val="600"/>
              </a:spcBef>
              <a:buClr>
                <a:schemeClr val="tx2"/>
              </a:buClr>
              <a:buFont typeface="+mj-lt"/>
              <a:buAutoNum type="alphaLcPeriod"/>
              <a:defRPr sz="2600"/>
            </a:lvl2pPr>
            <a:lvl3pPr marL="1371566" indent="-457189">
              <a:lnSpc>
                <a:spcPct val="125000"/>
              </a:lnSpc>
              <a:spcBef>
                <a:spcPts val="600"/>
              </a:spcBef>
              <a:buClr>
                <a:schemeClr val="tx2"/>
              </a:buClr>
              <a:buFont typeface="+mj-lt"/>
              <a:buAutoNum type="romanLcPeriod"/>
              <a:defRPr sz="2600"/>
            </a:lvl3pPr>
            <a:lvl4pPr marL="1828754" indent="-457189">
              <a:lnSpc>
                <a:spcPct val="125000"/>
              </a:lnSpc>
              <a:spcBef>
                <a:spcPts val="600"/>
              </a:spcBef>
              <a:buClr>
                <a:schemeClr val="tx2"/>
              </a:buClr>
              <a:buSzPct val="100000"/>
              <a:buFont typeface="+mj-lt"/>
              <a:buAutoNum type="arabicParenR"/>
              <a:defRPr sz="2600"/>
            </a:lvl4pPr>
            <a:lvl5pPr marL="2285943" indent="-457189">
              <a:lnSpc>
                <a:spcPct val="125000"/>
              </a:lnSpc>
              <a:spcBef>
                <a:spcPts val="600"/>
              </a:spcBef>
              <a:buClr>
                <a:schemeClr val="tx2"/>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p:cNvSpPr>
            <a:spLocks noGrp="1"/>
          </p:cNvSpPr>
          <p:nvPr>
            <p:ph type="body" sz="quarter" idx="13" hasCustomPrompt="1"/>
          </p:nvPr>
        </p:nvSpPr>
        <p:spPr>
          <a:xfrm>
            <a:off x="457202" y="5751576"/>
            <a:ext cx="11276076"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7665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2" y="0"/>
            <a:ext cx="11276076" cy="1280160"/>
          </a:xfrm>
          <a:prstGeom prst="rect">
            <a:avLst/>
          </a:prstGeom>
        </p:spPr>
        <p:txBody>
          <a:bodyPr vert="horz" lIns="0" tIns="0" rIns="0" bIns="0" rtlCol="0" anchor="ctr" anchorCtr="0">
            <a:normAutofit/>
          </a:bodyPr>
          <a:lstStyle/>
          <a:p>
            <a:r>
              <a:rPr lang="en-US" dirty="0"/>
              <a:t>Slide Title, Size 42, 85% Black, Center Aligned in Placeholder</a:t>
            </a:r>
          </a:p>
        </p:txBody>
      </p:sp>
      <p:sp>
        <p:nvSpPr>
          <p:cNvPr id="12" name="Text Placeholder"/>
          <p:cNvSpPr>
            <a:spLocks noGrp="1"/>
          </p:cNvSpPr>
          <p:nvPr>
            <p:ph type="body" idx="1"/>
          </p:nvPr>
        </p:nvSpPr>
        <p:spPr>
          <a:xfrm>
            <a:off x="457202" y="1371599"/>
            <a:ext cx="11276076" cy="4343400"/>
          </a:xfrm>
          <a:prstGeom prst="rect">
            <a:avLst/>
          </a:prstGeom>
          <a:ln>
            <a:noFill/>
          </a:ln>
        </p:spPr>
        <p:txBody>
          <a:bodyPr vert="horz" lIns="0" tIns="0" rIns="0" bIns="0" rtlCol="0">
            <a:normAutofit/>
          </a:bodyPr>
          <a:lstStyle/>
          <a:p>
            <a:pPr lvl="0"/>
            <a:r>
              <a:rPr lang="en-US" dirty="0"/>
              <a:t>Bullet 1, bullet character Wingding 167, text size 26, 85% black </a:t>
            </a:r>
          </a:p>
          <a:p>
            <a:pPr lvl="1"/>
            <a:r>
              <a:rPr lang="en-US" dirty="0"/>
              <a:t>Bullet 2, bullet character 149</a:t>
            </a:r>
          </a:p>
          <a:p>
            <a:pPr lvl="2"/>
            <a:r>
              <a:rPr lang="en-US" dirty="0"/>
              <a:t>Bullet 3, bullet character 150</a:t>
            </a:r>
          </a:p>
          <a:p>
            <a:pPr lvl="3"/>
            <a:r>
              <a:rPr lang="en-US" dirty="0"/>
              <a:t>Bullet 4, bullet character 187</a:t>
            </a:r>
          </a:p>
          <a:p>
            <a:pPr lvl="4"/>
            <a:r>
              <a:rPr lang="en-US" dirty="0"/>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3" y="6734893"/>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dirty="0"/>
          </a:p>
        </p:txBody>
      </p:sp>
      <p:sp>
        <p:nvSpPr>
          <p:cNvPr id="6" name="Slide Number"/>
          <p:cNvSpPr>
            <a:spLocks noGrp="1"/>
          </p:cNvSpPr>
          <p:nvPr>
            <p:ph type="sldNum" sz="quarter" idx="4"/>
          </p:nvPr>
        </p:nvSpPr>
        <p:spPr>
          <a:xfrm>
            <a:off x="11734802"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994804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Lst>
  <p:hf hdr="0" ftr="0" dt="0"/>
  <p:txStyles>
    <p:titleStyle>
      <a:lvl1pPr algn="ctr" defTabSz="685783"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32" marR="0" indent="-320032" algn="l" defTabSz="685783"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64" marR="0" indent="-320032" algn="l" defTabSz="685783"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15" marR="0" indent="-320032" algn="l" defTabSz="685783"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47" marR="0" indent="-320032" algn="l" defTabSz="685783"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879" marR="0" indent="-320032" algn="l" defTabSz="685783"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3/12/2020</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935231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tensiveintervention.org/resource/high-quality-behavior-IEP-goals"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31.png"/><Relationship Id="rId4" Type="http://schemas.openxmlformats.org/officeDocument/2006/relationships/image" Target="../media/image37.sv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s://intensiveintervention.org/resource/direct-behavior-rating-overview" TargetMode="External"/><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intensiveintervention.org/" TargetMode="External"/><Relationship Id="rId1" Type="http://schemas.openxmlformats.org/officeDocument/2006/relationships/slideLayout" Target="../slideLayouts/slideLayout5.xml"/><Relationship Id="rId5" Type="http://schemas.openxmlformats.org/officeDocument/2006/relationships/image" Target="../media/image48.sv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hyperlink" Target="https://intensiveintervention.org/intensive-intervention" TargetMode="External"/><Relationship Id="rId7" Type="http://schemas.openxmlformats.org/officeDocument/2006/relationships/hyperlink" Target="https://intensiveintervention.org/resource/self-paced-introduction-intensive-intervention" TargetMode="External"/><Relationship Id="rId2" Type="http://schemas.openxmlformats.org/officeDocument/2006/relationships/image" Target="../media/image49.png"/><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hyperlink" Target="https://intensiveintervention.org/resource/breaking-down-dbi-process-questions-considerations" TargetMode="Externa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intensiveintervention.org/resource/high-quality-academic-IEP-goals" TargetMode="External"/><Relationship Id="rId7" Type="http://schemas.openxmlformats.org/officeDocument/2006/relationships/hyperlink" Target="https://intensiveintervention.org/resource/recommendations-and-resources-preparing-educators-endrew-era"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hyperlink" Target="https://intensiveintervention.org/resource/student-progress-monitoring-tool-data-collection-and-graphing-excel" TargetMode="Externa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CEF967-CB40-4E94-9696-C1B4B00C3AA9}"/>
              </a:ext>
            </a:extLst>
          </p:cNvPr>
          <p:cNvSpPr>
            <a:spLocks noGrp="1"/>
          </p:cNvSpPr>
          <p:nvPr>
            <p:ph type="body" sz="quarter" idx="14"/>
          </p:nvPr>
        </p:nvSpPr>
        <p:spPr>
          <a:xfrm>
            <a:off x="10438875" y="3716537"/>
            <a:ext cx="809517" cy="184666"/>
          </a:xfrm>
        </p:spPr>
        <p:txBody>
          <a:bodyPr/>
          <a:lstStyle/>
          <a:p>
            <a:r>
              <a:rPr lang="en-US" dirty="0"/>
              <a:t>March 2020</a:t>
            </a:r>
          </a:p>
        </p:txBody>
      </p:sp>
      <p:sp>
        <p:nvSpPr>
          <p:cNvPr id="5" name="Text Placeholder 4">
            <a:extLst>
              <a:ext uri="{FF2B5EF4-FFF2-40B4-BE49-F238E27FC236}">
                <a16:creationId xmlns:a16="http://schemas.microsoft.com/office/drawing/2014/main" id="{C9D0D543-C139-4F3C-860E-23B005574569}"/>
              </a:ext>
            </a:extLst>
          </p:cNvPr>
          <p:cNvSpPr>
            <a:spLocks noGrp="1"/>
          </p:cNvSpPr>
          <p:nvPr>
            <p:ph type="body" sz="quarter" idx="13"/>
          </p:nvPr>
        </p:nvSpPr>
        <p:spPr>
          <a:xfrm>
            <a:off x="732791" y="5690399"/>
            <a:ext cx="10515600" cy="1138773"/>
          </a:xfrm>
        </p:spPr>
        <p:txBody>
          <a:bodyPr/>
          <a:lstStyle/>
          <a:p>
            <a:r>
              <a:rPr lang="en-US" sz="2400" dirty="0"/>
              <a:t>Teri Marx, Ph.D., American Institutes for Research</a:t>
            </a:r>
          </a:p>
          <a:p>
            <a:r>
              <a:rPr lang="en-US" sz="2400" dirty="0"/>
              <a:t>Faith G. Miller, Ph.D., University of Minnesota—Twin Cities </a:t>
            </a:r>
          </a:p>
          <a:p>
            <a:endParaRPr lang="en-US" dirty="0"/>
          </a:p>
        </p:txBody>
      </p:sp>
      <p:sp>
        <p:nvSpPr>
          <p:cNvPr id="7" name="Title 6">
            <a:extLst>
              <a:ext uri="{FF2B5EF4-FFF2-40B4-BE49-F238E27FC236}">
                <a16:creationId xmlns:a16="http://schemas.microsoft.com/office/drawing/2014/main" id="{6C887942-BC15-48A7-8E70-178C90B5E651}"/>
              </a:ext>
            </a:extLst>
          </p:cNvPr>
          <p:cNvSpPr>
            <a:spLocks noGrp="1"/>
          </p:cNvSpPr>
          <p:nvPr>
            <p:ph type="title"/>
          </p:nvPr>
        </p:nvSpPr>
        <p:spPr>
          <a:xfrm>
            <a:off x="732791" y="4180248"/>
            <a:ext cx="10515600" cy="1231106"/>
          </a:xfrm>
        </p:spPr>
        <p:txBody>
          <a:bodyPr/>
          <a:lstStyle/>
          <a:p>
            <a:r>
              <a:rPr lang="en-US" sz="4000" b="0" dirty="0"/>
              <a:t>Strategies for Setting Data-Driven Behavioral Individualized Education Program Goals</a:t>
            </a:r>
            <a:endParaRPr lang="en-US" sz="4000" dirty="0"/>
          </a:p>
        </p:txBody>
      </p:sp>
      <p:pic>
        <p:nvPicPr>
          <p:cNvPr id="6" name="Picture 5" descr="PROGRESS Center">
            <a:extLst>
              <a:ext uri="{FF2B5EF4-FFF2-40B4-BE49-F238E27FC236}">
                <a16:creationId xmlns:a16="http://schemas.microsoft.com/office/drawing/2014/main" id="{718E718F-5451-488B-A509-DA76FC7F0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399" y="148169"/>
            <a:ext cx="2952364" cy="742968"/>
          </a:xfrm>
          <a:prstGeom prst="rect">
            <a:avLst/>
          </a:prstGeom>
        </p:spPr>
      </p:pic>
    </p:spTree>
    <p:extLst>
      <p:ext uri="{BB962C8B-B14F-4D97-AF65-F5344CB8AC3E}">
        <p14:creationId xmlns:p14="http://schemas.microsoft.com/office/powerpoint/2010/main" val="306734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DBI Steps</a:t>
            </a:r>
          </a:p>
        </p:txBody>
      </p:sp>
      <p:sp>
        <p:nvSpPr>
          <p:cNvPr id="3" name="Content Placeholder 2"/>
          <p:cNvSpPr>
            <a:spLocks noGrp="1"/>
          </p:cNvSpPr>
          <p:nvPr>
            <p:ph sz="quarter" idx="15"/>
          </p:nvPr>
        </p:nvSpPr>
        <p:spPr>
          <a:xfrm>
            <a:off x="457200" y="1344168"/>
            <a:ext cx="7843515" cy="4343400"/>
          </a:xfrm>
        </p:spPr>
        <p:txBody>
          <a:bodyPr>
            <a:normAutofit/>
          </a:bodyPr>
          <a:lstStyle/>
          <a:p>
            <a:pPr marL="514350" indent="-514350">
              <a:lnSpc>
                <a:spcPct val="110000"/>
              </a:lnSpc>
              <a:buAutoNum type="arabicPeriod"/>
            </a:pPr>
            <a:r>
              <a:rPr lang="en-US" dirty="0"/>
              <a:t>Validated intervention program, delivered with greater intensity to the group</a:t>
            </a:r>
          </a:p>
          <a:p>
            <a:pPr marL="514350" indent="-514350">
              <a:lnSpc>
                <a:spcPct val="110000"/>
              </a:lnSpc>
              <a:buAutoNum type="arabicPeriod"/>
            </a:pPr>
            <a:r>
              <a:rPr lang="en-US" dirty="0"/>
              <a:t>Progress monitoring</a:t>
            </a:r>
          </a:p>
          <a:p>
            <a:pPr marL="514350" indent="-514350">
              <a:lnSpc>
                <a:spcPct val="110000"/>
              </a:lnSpc>
              <a:buAutoNum type="arabicPeriod"/>
            </a:pPr>
            <a:r>
              <a:rPr lang="en-US" dirty="0"/>
              <a:t>Informal diagnostic assessment</a:t>
            </a:r>
          </a:p>
          <a:p>
            <a:pPr marL="514350" indent="-514350">
              <a:lnSpc>
                <a:spcPct val="110000"/>
              </a:lnSpc>
              <a:buAutoNum type="arabicPeriod"/>
            </a:pPr>
            <a:r>
              <a:rPr lang="en-US" dirty="0"/>
              <a:t>Adaptation to validated intervention</a:t>
            </a:r>
          </a:p>
          <a:p>
            <a:pPr marL="514350" indent="-514350">
              <a:lnSpc>
                <a:spcPct val="110000"/>
              </a:lnSpc>
              <a:buAutoNum type="arabicPeriod"/>
            </a:pPr>
            <a:r>
              <a:rPr lang="en-US" dirty="0"/>
              <a:t>Continued progress monitoring, with adaptations occurring whenever needed to ensure adequate progress</a:t>
            </a:r>
          </a:p>
        </p:txBody>
      </p:sp>
      <p:pic>
        <p:nvPicPr>
          <p:cNvPr id="6" name="Picture 5"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a:extLst>
              <a:ext uri="{FF2B5EF4-FFF2-40B4-BE49-F238E27FC236}">
                <a16:creationId xmlns:a16="http://schemas.microsoft.com/office/drawing/2014/main" id="{5534E38E-A4A1-446A-A6BA-D2670C4C0E39}"/>
              </a:ext>
            </a:extLst>
          </p:cNvPr>
          <p:cNvPicPr>
            <a:picLocks noChangeAspect="1"/>
          </p:cNvPicPr>
          <p:nvPr/>
        </p:nvPicPr>
        <p:blipFill>
          <a:blip r:embed="rId3"/>
          <a:stretch>
            <a:fillRect/>
          </a:stretch>
        </p:blipFill>
        <p:spPr>
          <a:xfrm>
            <a:off x="8300715" y="352785"/>
            <a:ext cx="3512634" cy="5836209"/>
          </a:xfrm>
          <a:prstGeom prst="rect">
            <a:avLst/>
          </a:prstGeom>
        </p:spPr>
      </p:pic>
      <p:sp>
        <p:nvSpPr>
          <p:cNvPr id="5" name="Slide Number Placeholder 5"/>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4D1B2-26D5-48CC-9B16-6583E954EFA6}"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81368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does DBI support implementation of special education requirements?</a:t>
            </a:r>
          </a:p>
        </p:txBody>
      </p:sp>
      <p:sp>
        <p:nvSpPr>
          <p:cNvPr id="3" name="Content Placeholder 2"/>
          <p:cNvSpPr>
            <a:spLocks noGrp="1"/>
          </p:cNvSpPr>
          <p:nvPr>
            <p:ph sz="quarter" idx="15"/>
          </p:nvPr>
        </p:nvSpPr>
        <p:spPr/>
        <p:txBody>
          <a:bodyPr>
            <a:normAutofit/>
          </a:bodyPr>
          <a:lstStyle/>
          <a:p>
            <a:pPr marL="0" indent="0">
              <a:buNone/>
            </a:pPr>
            <a:r>
              <a:rPr lang="en-US" dirty="0"/>
              <a:t>When implemented as part of MTSS, DBI can help schools implement special education requirements within a comprehensive support system. </a:t>
            </a:r>
          </a:p>
        </p:txBody>
      </p:sp>
      <p:sp>
        <p:nvSpPr>
          <p:cNvPr id="4" name="Rectangle 3"/>
          <p:cNvSpPr/>
          <p:nvPr/>
        </p:nvSpPr>
        <p:spPr>
          <a:xfrm>
            <a:off x="903509" y="2608666"/>
            <a:ext cx="5192491" cy="3480619"/>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EDEA">
                  <a:lumMod val="10000"/>
                </a:srgb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EDEA">
                  <a:lumMod val="10000"/>
                </a:srgb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9EDEA">
                    <a:lumMod val="10000"/>
                  </a:srgbClr>
                </a:solidFill>
                <a:effectLst/>
                <a:uLnTx/>
                <a:uFillTx/>
                <a:latin typeface="Arial"/>
                <a:ea typeface="+mn-ea"/>
                <a:cs typeface="+mn-cs"/>
              </a:rPr>
              <a:t>Referral &amp; Eligibility  Requirements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EDEA">
                  <a:lumMod val="10000"/>
                </a:srgbClr>
              </a:solidFill>
              <a:effectLst/>
              <a:uLnTx/>
              <a:uFillTx/>
              <a:latin typeface="Arial"/>
              <a:ea typeface="+mn-ea"/>
              <a:cs typeface="+mn-cs"/>
            </a:endParaRPr>
          </a:p>
          <a:p>
            <a:pPr marL="225425" marR="0" lvl="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rgbClr val="F9EDEA">
                    <a:lumMod val="10000"/>
                  </a:srgbClr>
                </a:solidFill>
                <a:effectLst/>
                <a:uLnTx/>
                <a:uFillTx/>
                <a:latin typeface="Arial"/>
                <a:ea typeface="+mn-ea"/>
                <a:cs typeface="+mn-cs"/>
              </a:rPr>
              <a:t>Ensure provision of intensive interventions to rule out lack of instruction.</a:t>
            </a:r>
          </a:p>
          <a:p>
            <a:pPr marL="225425" marR="0" lvl="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rgbClr val="F9EDEA">
                    <a:lumMod val="10000"/>
                  </a:srgbClr>
                </a:solidFill>
                <a:effectLst/>
                <a:uLnTx/>
                <a:uFillTx/>
                <a:latin typeface="Arial"/>
                <a:ea typeface="+mn-ea"/>
                <a:cs typeface="+mn-cs"/>
              </a:rPr>
              <a:t>Provide formal progress monitoring data that can be provided to parents. </a:t>
            </a:r>
          </a:p>
          <a:p>
            <a:pPr marL="225425" marR="0" lvl="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rgbClr val="F9EDEA">
                    <a:lumMod val="10000"/>
                  </a:srgbClr>
                </a:solidFill>
                <a:effectLst/>
                <a:uLnTx/>
                <a:uFillTx/>
                <a:latin typeface="Arial"/>
                <a:ea typeface="+mn-ea"/>
                <a:cs typeface="+mn-cs"/>
              </a:rPr>
              <a:t>Compare student performance to peers.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EDEA">
                  <a:lumMod val="10000"/>
                </a:srgbClr>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EDEA">
                  <a:lumMod val="10000"/>
                </a:srgbClr>
              </a:solidFill>
              <a:effectLst/>
              <a:uLnTx/>
              <a:uFillTx/>
              <a:latin typeface="Arial"/>
              <a:ea typeface="+mn-ea"/>
              <a:cs typeface="+mn-cs"/>
            </a:endParaRPr>
          </a:p>
        </p:txBody>
      </p:sp>
      <p:sp>
        <p:nvSpPr>
          <p:cNvPr id="5" name="Rectangle 4"/>
          <p:cNvSpPr/>
          <p:nvPr/>
        </p:nvSpPr>
        <p:spPr>
          <a:xfrm>
            <a:off x="6400800" y="2608666"/>
            <a:ext cx="5192491" cy="3480619"/>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9EDEA">
                    <a:lumMod val="10000"/>
                  </a:srgbClr>
                </a:solidFill>
                <a:effectLst/>
                <a:uLnTx/>
                <a:uFillTx/>
                <a:latin typeface="Arial"/>
                <a:ea typeface="+mn-ea"/>
                <a:cs typeface="+mn-cs"/>
              </a:rPr>
              <a:t>IEP Development &amp; Implementation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EDEA">
                  <a:lumMod val="10000"/>
                </a:srgbClr>
              </a:solidFill>
              <a:effectLst/>
              <a:uLnTx/>
              <a:uFillTx/>
              <a:latin typeface="Arial"/>
              <a:ea typeface="+mn-ea"/>
              <a:cs typeface="+mn-cs"/>
            </a:endParaRPr>
          </a:p>
          <a:p>
            <a:pPr marL="225425" marR="0" lvl="0" indent="-16351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rgbClr val="F9EDEA">
                    <a:lumMod val="10000"/>
                  </a:srgbClr>
                </a:solidFill>
                <a:effectLst/>
                <a:uLnTx/>
                <a:uFillTx/>
                <a:latin typeface="Arial"/>
                <a:ea typeface="+mn-ea"/>
                <a:cs typeface="+mn-cs"/>
              </a:rPr>
              <a:t>Provide data for PLAAFPS.</a:t>
            </a:r>
          </a:p>
          <a:p>
            <a:pPr marL="225425" marR="0" lvl="0" indent="-16351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rgbClr val="F9EDEA">
                    <a:lumMod val="10000"/>
                  </a:srgbClr>
                </a:solidFill>
                <a:effectLst/>
                <a:uLnTx/>
                <a:uFillTx/>
                <a:latin typeface="Arial"/>
                <a:ea typeface="+mn-ea"/>
                <a:cs typeface="+mn-cs"/>
              </a:rPr>
              <a:t>Set more realistic IEP goals.</a:t>
            </a:r>
          </a:p>
          <a:p>
            <a:pPr marL="225425" marR="0" lvl="0" indent="-16351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rgbClr val="F9EDEA">
                    <a:lumMod val="10000"/>
                  </a:srgbClr>
                </a:solidFill>
                <a:effectLst/>
                <a:uLnTx/>
                <a:uFillTx/>
                <a:latin typeface="Arial"/>
                <a:ea typeface="+mn-ea"/>
                <a:cs typeface="+mn-cs"/>
              </a:rPr>
              <a:t>Design specially designed instruction. </a:t>
            </a:r>
          </a:p>
          <a:p>
            <a:pPr marL="225425" marR="0" lvl="0" indent="-16351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rgbClr val="F9EDEA">
                    <a:lumMod val="10000"/>
                  </a:srgbClr>
                </a:solidFill>
                <a:effectLst/>
                <a:uLnTx/>
                <a:uFillTx/>
                <a:latin typeface="Arial"/>
                <a:ea typeface="+mn-ea"/>
                <a:cs typeface="+mn-cs"/>
              </a:rPr>
              <a:t>Provide estimates of level of service needed. </a:t>
            </a:r>
          </a:p>
        </p:txBody>
      </p:sp>
      <p:cxnSp>
        <p:nvCxnSpPr>
          <p:cNvPr id="8" name="Straight Connector 7">
            <a:extLst>
              <a:ext uri="{C183D7F6-B498-43B3-948B-1728B52AA6E4}">
                <adec:decorative xmlns:adec="http://schemas.microsoft.com/office/drawing/2017/decorative" val="1"/>
              </a:ext>
            </a:extLst>
          </p:cNvPr>
          <p:cNvCxnSpPr/>
          <p:nvPr/>
        </p:nvCxnSpPr>
        <p:spPr>
          <a:xfrm>
            <a:off x="2747579" y="4054872"/>
            <a:ext cx="1304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p:nvPr/>
        </p:nvCxnSpPr>
        <p:spPr>
          <a:xfrm>
            <a:off x="8150186" y="4065758"/>
            <a:ext cx="1304693"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4D1B2-26D5-48CC-9B16-6583E954EFA6}"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315785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Before we begin individualizing…</a:t>
            </a:r>
          </a:p>
        </p:txBody>
      </p:sp>
      <p:sp>
        <p:nvSpPr>
          <p:cNvPr id="2" name="Content Placeholder 1"/>
          <p:cNvSpPr>
            <a:spLocks noGrp="1"/>
          </p:cNvSpPr>
          <p:nvPr>
            <p:ph sz="quarter" idx="15"/>
          </p:nvPr>
        </p:nvSpPr>
        <p:spPr>
          <a:xfrm>
            <a:off x="457200" y="1371600"/>
            <a:ext cx="5638800" cy="4343400"/>
          </a:xfrm>
        </p:spPr>
        <p:txBody>
          <a:bodyPr/>
          <a:lstStyle/>
          <a:p>
            <a:r>
              <a:rPr lang="en-US" dirty="0"/>
              <a:t>STEP 1: Start with a standardized, validated intervention program</a:t>
            </a:r>
          </a:p>
          <a:p>
            <a:r>
              <a:rPr lang="en-US" dirty="0"/>
              <a:t>STEP 2: Develop a progress monitoring plan, which includes an ambitious goal.  </a:t>
            </a:r>
          </a:p>
        </p:txBody>
      </p:sp>
      <p:cxnSp>
        <p:nvCxnSpPr>
          <p:cNvPr id="8" name="Straight Arrow Connector 7" descr="Arrow pointing to validated intervention"/>
          <p:cNvCxnSpPr>
            <a:cxnSpLocks/>
          </p:cNvCxnSpPr>
          <p:nvPr/>
        </p:nvCxnSpPr>
        <p:spPr>
          <a:xfrm>
            <a:off x="5702738" y="2142273"/>
            <a:ext cx="199594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p:cNvPicPr>
            <a:picLocks noChangeAspect="1"/>
          </p:cNvPicPr>
          <p:nvPr/>
        </p:nvPicPr>
        <p:blipFill>
          <a:blip r:embed="rId3"/>
          <a:stretch>
            <a:fillRect/>
          </a:stretch>
        </p:blipFill>
        <p:spPr>
          <a:xfrm>
            <a:off x="7395804" y="1768273"/>
            <a:ext cx="2611796" cy="4339475"/>
          </a:xfrm>
          <a:prstGeom prst="rect">
            <a:avLst/>
          </a:prstGeom>
        </p:spPr>
      </p:pic>
      <p:sp>
        <p:nvSpPr>
          <p:cNvPr id="4" name="Slide Number Placehold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310537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p:txBody>
          <a:bodyPr>
            <a:noAutofit/>
          </a:bodyPr>
          <a:lstStyle/>
          <a:p>
            <a:r>
              <a:rPr lang="en-US" dirty="0"/>
              <a:t>Setting Goals Based on Logical Practices</a:t>
            </a:r>
            <a:endParaRPr lang="en-US" b="1" dirty="0"/>
          </a:p>
        </p:txBody>
      </p:sp>
      <p:sp>
        <p:nvSpPr>
          <p:cNvPr id="1323011" name="Rectangle 3"/>
          <p:cNvSpPr>
            <a:spLocks noGrp="1" noChangeArrowheads="1"/>
          </p:cNvSpPr>
          <p:nvPr>
            <p:ph sz="quarter" idx="15"/>
          </p:nvPr>
        </p:nvSpPr>
        <p:spPr/>
        <p:txBody>
          <a:bodyPr>
            <a:normAutofit/>
          </a:bodyPr>
          <a:lstStyle/>
          <a:p>
            <a:pPr>
              <a:buNone/>
            </a:pPr>
            <a:r>
              <a:rPr lang="en-US" dirty="0">
                <a:solidFill>
                  <a:schemeClr val="tx1"/>
                </a:solidFill>
              </a:rPr>
              <a:t>Team members must know…</a:t>
            </a:r>
          </a:p>
          <a:p>
            <a:pPr marL="708025" lvl="1" indent="-342900"/>
            <a:r>
              <a:rPr lang="en-US" sz="2400" b="1" dirty="0">
                <a:solidFill>
                  <a:schemeClr val="tx1"/>
                </a:solidFill>
              </a:rPr>
              <a:t>How</a:t>
            </a:r>
            <a:r>
              <a:rPr lang="en-US" sz="2400" dirty="0">
                <a:solidFill>
                  <a:schemeClr val="tx1"/>
                </a:solidFill>
              </a:rPr>
              <a:t> the goal was set</a:t>
            </a:r>
          </a:p>
          <a:p>
            <a:pPr marL="708025" lvl="1" indent="-342900"/>
            <a:r>
              <a:rPr lang="en-US" sz="2400" b="1" dirty="0">
                <a:solidFill>
                  <a:schemeClr val="tx1"/>
                </a:solidFill>
              </a:rPr>
              <a:t>Why</a:t>
            </a:r>
            <a:r>
              <a:rPr lang="en-US" sz="2400" dirty="0">
                <a:solidFill>
                  <a:schemeClr val="tx1"/>
                </a:solidFill>
              </a:rPr>
              <a:t> the goal was set that way</a:t>
            </a:r>
          </a:p>
          <a:p>
            <a:pPr marL="708025" lvl="1" indent="-342900"/>
            <a:r>
              <a:rPr lang="en-US" sz="2400" dirty="0">
                <a:solidFill>
                  <a:schemeClr val="tx1"/>
                </a:solidFill>
              </a:rPr>
              <a:t>The </a:t>
            </a:r>
            <a:r>
              <a:rPr lang="en-US" sz="2400" b="1" dirty="0">
                <a:solidFill>
                  <a:schemeClr val="tx1"/>
                </a:solidFill>
              </a:rPr>
              <a:t>intensity</a:t>
            </a:r>
            <a:r>
              <a:rPr lang="en-US" sz="2400" dirty="0">
                <a:solidFill>
                  <a:schemeClr val="tx1"/>
                </a:solidFill>
              </a:rPr>
              <a:t> of the intervention provided to meet the goal</a:t>
            </a:r>
          </a:p>
          <a:p>
            <a:pPr marL="169863" indent="-169863">
              <a:lnSpc>
                <a:spcPct val="90000"/>
              </a:lnSpc>
            </a:pPr>
            <a:endParaRPr lang="en-US" dirty="0">
              <a:solidFill>
                <a:schemeClr val="accent1">
                  <a:lumMod val="50000"/>
                </a:schemeClr>
              </a:solidFill>
            </a:endParaRPr>
          </a:p>
        </p:txBody>
      </p:sp>
      <p:sp>
        <p:nvSpPr>
          <p:cNvPr id="2" name="Rounded Rectangle 1"/>
          <p:cNvSpPr/>
          <p:nvPr/>
        </p:nvSpPr>
        <p:spPr>
          <a:xfrm>
            <a:off x="1181809" y="4554583"/>
            <a:ext cx="9825334" cy="1251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Knowing the goal helps educators select appropriate interventions to help students reach the goal. </a:t>
            </a:r>
          </a:p>
        </p:txBody>
      </p:sp>
    </p:spTree>
    <p:extLst>
      <p:ext uri="{BB962C8B-B14F-4D97-AF65-F5344CB8AC3E}">
        <p14:creationId xmlns:p14="http://schemas.microsoft.com/office/powerpoint/2010/main" val="17213569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1B5B88-E09D-4929-9DC3-5AEAB54A4FE0}"/>
              </a:ext>
            </a:extLst>
          </p:cNvPr>
          <p:cNvSpPr>
            <a:spLocks noGrp="1"/>
          </p:cNvSpPr>
          <p:nvPr>
            <p:ph type="title"/>
          </p:nvPr>
        </p:nvSpPr>
        <p:spPr/>
        <p:txBody>
          <a:bodyPr/>
          <a:lstStyle/>
          <a:p>
            <a:r>
              <a:rPr lang="en-US" dirty="0"/>
              <a:t>Behavioral Progress Monitoring and Goal Setting</a:t>
            </a:r>
          </a:p>
        </p:txBody>
      </p:sp>
      <p:sp>
        <p:nvSpPr>
          <p:cNvPr id="6" name="Text Placeholder 5">
            <a:extLst>
              <a:ext uri="{FF2B5EF4-FFF2-40B4-BE49-F238E27FC236}">
                <a16:creationId xmlns:a16="http://schemas.microsoft.com/office/drawing/2014/main" id="{C47B98E7-C3E2-42D1-BEF1-0F918CCDA185}"/>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44CCA6D0-9C27-4032-B89A-36882271F14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39124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B2CD05-01AB-4377-B7D1-BB380EE5F601}"/>
              </a:ext>
            </a:extLst>
          </p:cNvPr>
          <p:cNvSpPr>
            <a:spLocks noGrp="1"/>
          </p:cNvSpPr>
          <p:nvPr>
            <p:ph type="title"/>
          </p:nvPr>
        </p:nvSpPr>
        <p:spPr/>
        <p:txBody>
          <a:bodyPr/>
          <a:lstStyle/>
          <a:p>
            <a:r>
              <a:rPr lang="en-US" dirty="0"/>
              <a:t>NEW RESOURCE!</a:t>
            </a:r>
          </a:p>
        </p:txBody>
      </p:sp>
      <p:sp>
        <p:nvSpPr>
          <p:cNvPr id="7" name="Content Placeholder 6">
            <a:extLst>
              <a:ext uri="{FF2B5EF4-FFF2-40B4-BE49-F238E27FC236}">
                <a16:creationId xmlns:a16="http://schemas.microsoft.com/office/drawing/2014/main" id="{69C7479C-2A29-4400-B2E8-715129A5846B}"/>
              </a:ext>
            </a:extLst>
          </p:cNvPr>
          <p:cNvSpPr>
            <a:spLocks noGrp="1"/>
          </p:cNvSpPr>
          <p:nvPr>
            <p:ph sz="quarter" idx="14"/>
          </p:nvPr>
        </p:nvSpPr>
        <p:spPr/>
        <p:txBody>
          <a:bodyPr>
            <a:normAutofit fontScale="77500" lnSpcReduction="20000"/>
          </a:bodyPr>
          <a:lstStyle/>
          <a:p>
            <a:r>
              <a:rPr lang="en-US" b="1" dirty="0"/>
              <a:t>The guide covers:</a:t>
            </a:r>
          </a:p>
          <a:p>
            <a:pPr marL="457200" indent="-457200">
              <a:buFont typeface="Arial" panose="020B0604020202020204" pitchFamily="34" charset="0"/>
              <a:buChar char="•"/>
            </a:pPr>
            <a:r>
              <a:rPr lang="en-US" dirty="0"/>
              <a:t>components of quality behavioral IEP goals;</a:t>
            </a:r>
          </a:p>
          <a:p>
            <a:pPr marL="457200" indent="-457200">
              <a:buFont typeface="Arial" panose="020B0604020202020204" pitchFamily="34" charset="0"/>
              <a:buChar char="•"/>
            </a:pPr>
            <a:r>
              <a:rPr lang="en-US" dirty="0"/>
              <a:t>how to know which behavior(s) should be addressed through an IEP goal;</a:t>
            </a:r>
          </a:p>
          <a:p>
            <a:pPr marL="457200" indent="-457200">
              <a:buFont typeface="Arial" panose="020B0604020202020204" pitchFamily="34" charset="0"/>
              <a:buChar char="•"/>
            </a:pPr>
            <a:r>
              <a:rPr lang="en-US" dirty="0"/>
              <a:t>information about behavior(s) of concern;</a:t>
            </a:r>
          </a:p>
          <a:p>
            <a:pPr marL="457200" indent="-457200">
              <a:buFont typeface="Arial" panose="020B0604020202020204" pitchFamily="34" charset="0"/>
              <a:buChar char="•"/>
            </a:pPr>
            <a:r>
              <a:rPr lang="en-US" dirty="0"/>
              <a:t>how to set goals and progress monitor;</a:t>
            </a:r>
          </a:p>
          <a:p>
            <a:pPr marL="457200" indent="-457200">
              <a:buFont typeface="Arial" panose="020B0604020202020204" pitchFamily="34" charset="0"/>
              <a:buChar char="•"/>
            </a:pPr>
            <a:r>
              <a:rPr lang="en-US" dirty="0"/>
              <a:t>common challenges and solutions; and</a:t>
            </a:r>
          </a:p>
          <a:p>
            <a:pPr marL="457200" indent="-457200">
              <a:buFont typeface="Arial" panose="020B0604020202020204" pitchFamily="34" charset="0"/>
              <a:buChar char="•"/>
            </a:pPr>
            <a:r>
              <a:rPr lang="en-US" dirty="0"/>
              <a:t>additional resources and tools.</a:t>
            </a:r>
          </a:p>
          <a:p>
            <a:endParaRPr lang="en-US" dirty="0"/>
          </a:p>
        </p:txBody>
      </p:sp>
      <p:pic>
        <p:nvPicPr>
          <p:cNvPr id="12" name="Content Placeholder 11" descr="Cover image of the guide titled, &quot;Strategies for Setting Data-Driven Behavioral IEP Goals.&quot; The guide can be accessed through the following url:  https://intensiveintervention.org/resource/high-quality-behavior-IEP-goals">
            <a:extLst>
              <a:ext uri="{FF2B5EF4-FFF2-40B4-BE49-F238E27FC236}">
                <a16:creationId xmlns:a16="http://schemas.microsoft.com/office/drawing/2014/main" id="{1C545C4C-89D0-4B4D-8E42-8B4D9801B255}"/>
              </a:ext>
            </a:extLst>
          </p:cNvPr>
          <p:cNvPicPr>
            <a:picLocks noGrp="1" noChangeAspect="1"/>
          </p:cNvPicPr>
          <p:nvPr>
            <p:ph sz="quarter" idx="15"/>
          </p:nvPr>
        </p:nvPicPr>
        <p:blipFill>
          <a:blip r:embed="rId2"/>
          <a:stretch>
            <a:fillRect/>
          </a:stretch>
        </p:blipFill>
        <p:spPr>
          <a:xfrm>
            <a:off x="7386638" y="1533525"/>
            <a:ext cx="3124200" cy="4019550"/>
          </a:xfrm>
          <a:prstGeom prst="rect">
            <a:avLst/>
          </a:prstGeom>
        </p:spPr>
      </p:pic>
      <p:sp>
        <p:nvSpPr>
          <p:cNvPr id="3" name="Text Placeholder 2">
            <a:extLst>
              <a:ext uri="{FF2B5EF4-FFF2-40B4-BE49-F238E27FC236}">
                <a16:creationId xmlns:a16="http://schemas.microsoft.com/office/drawing/2014/main" id="{79299165-B201-44E3-9A3B-B0C672ADF712}"/>
              </a:ext>
            </a:extLst>
          </p:cNvPr>
          <p:cNvSpPr>
            <a:spLocks noGrp="1"/>
          </p:cNvSpPr>
          <p:nvPr>
            <p:ph type="body" sz="quarter" idx="13"/>
          </p:nvPr>
        </p:nvSpPr>
        <p:spPr/>
        <p:txBody>
          <a:bodyPr/>
          <a:lstStyle/>
          <a:p>
            <a:r>
              <a:rPr lang="en-US" dirty="0">
                <a:hlinkClick r:id="rId3"/>
              </a:rPr>
              <a:t>https://intensiveintervention.org/resource/high-quality-behavior-IEP-goals</a:t>
            </a:r>
            <a:endParaRPr lang="en-US" dirty="0"/>
          </a:p>
        </p:txBody>
      </p:sp>
      <p:sp>
        <p:nvSpPr>
          <p:cNvPr id="4" name="Slide Number Placeholder 3">
            <a:extLst>
              <a:ext uri="{FF2B5EF4-FFF2-40B4-BE49-F238E27FC236}">
                <a16:creationId xmlns:a16="http://schemas.microsoft.com/office/drawing/2014/main" id="{A8A97482-7E5C-4341-A320-C619F39750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150544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A0D17F-999E-41C3-B149-ADE8344AF4A0}"/>
              </a:ext>
            </a:extLst>
          </p:cNvPr>
          <p:cNvSpPr>
            <a:spLocks noGrp="1"/>
          </p:cNvSpPr>
          <p:nvPr>
            <p:ph type="title"/>
          </p:nvPr>
        </p:nvSpPr>
        <p:spPr/>
        <p:txBody>
          <a:bodyPr/>
          <a:lstStyle/>
          <a:p>
            <a:r>
              <a:rPr lang="en-US"/>
              <a:t>The Fatal Flaw</a:t>
            </a:r>
          </a:p>
        </p:txBody>
      </p:sp>
      <p:sp>
        <p:nvSpPr>
          <p:cNvPr id="2" name="Content Placeholder 1">
            <a:extLst>
              <a:ext uri="{FF2B5EF4-FFF2-40B4-BE49-F238E27FC236}">
                <a16:creationId xmlns:a16="http://schemas.microsoft.com/office/drawing/2014/main" id="{E52E8E15-F35E-4347-80A1-E65B972F7A86}"/>
              </a:ext>
            </a:extLst>
          </p:cNvPr>
          <p:cNvSpPr>
            <a:spLocks noGrp="1"/>
          </p:cNvSpPr>
          <p:nvPr>
            <p:ph sz="quarter" idx="15"/>
          </p:nvPr>
        </p:nvSpPr>
        <p:spPr/>
        <p:txBody>
          <a:bodyPr/>
          <a:lstStyle/>
          <a:p>
            <a:r>
              <a:rPr lang="en-US"/>
              <a:t>“When I was a school social worker, I collected a lot of data. I observed students, interviewed parents and teachers, collected information through rating scales. I then put information on FBA forms in the IEP using those data. I created data-informed behavior support plans—really quality plans. But, after that, I stopped collecting data…” ~ Teri Marx</a:t>
            </a:r>
          </a:p>
        </p:txBody>
      </p:sp>
      <p:sp>
        <p:nvSpPr>
          <p:cNvPr id="5" name="TextBox 4">
            <a:extLst>
              <a:ext uri="{FF2B5EF4-FFF2-40B4-BE49-F238E27FC236}">
                <a16:creationId xmlns:a16="http://schemas.microsoft.com/office/drawing/2014/main" id="{970855A8-A2BD-499E-833A-6CF79FA50B55}"/>
              </a:ext>
            </a:extLst>
          </p:cNvPr>
          <p:cNvSpPr txBox="1"/>
          <p:nvPr/>
        </p:nvSpPr>
        <p:spPr>
          <a:xfrm>
            <a:off x="916702" y="5026718"/>
            <a:ext cx="10598726" cy="52322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itchFamily="34" charset="0"/>
                <a:ea typeface="+mn-ea"/>
                <a:cs typeface="+mn-cs"/>
              </a:rPr>
              <a:t>Takeaway: Continue collecting data!</a:t>
            </a:r>
            <a:endParaRPr kumimoji="0" lang="en-US" sz="28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 name="Slide Number Placeholder 3">
            <a:extLst>
              <a:ext uri="{FF2B5EF4-FFF2-40B4-BE49-F238E27FC236}">
                <a16:creationId xmlns:a16="http://schemas.microsoft.com/office/drawing/2014/main" id="{1ACBDF5F-5F0D-4597-9014-8B6D7CD126E1}"/>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404616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EA3AF-1F73-4F62-83CB-A7A08F3A890F}"/>
              </a:ext>
            </a:extLst>
          </p:cNvPr>
          <p:cNvSpPr>
            <a:spLocks noGrp="1"/>
          </p:cNvSpPr>
          <p:nvPr>
            <p:ph type="title"/>
          </p:nvPr>
        </p:nvSpPr>
        <p:spPr/>
        <p:txBody>
          <a:bodyPr/>
          <a:lstStyle/>
          <a:p>
            <a:r>
              <a:rPr lang="en-US"/>
              <a:t>Fixing the Fatal Flaw</a:t>
            </a:r>
          </a:p>
        </p:txBody>
      </p:sp>
      <p:sp>
        <p:nvSpPr>
          <p:cNvPr id="2" name="Content Placeholder 1">
            <a:extLst>
              <a:ext uri="{FF2B5EF4-FFF2-40B4-BE49-F238E27FC236}">
                <a16:creationId xmlns:a16="http://schemas.microsoft.com/office/drawing/2014/main" id="{2CF97BAC-A9F1-443E-BC5E-DA00934D1D02}"/>
              </a:ext>
            </a:extLst>
          </p:cNvPr>
          <p:cNvSpPr>
            <a:spLocks noGrp="1"/>
          </p:cNvSpPr>
          <p:nvPr>
            <p:ph idx="1"/>
          </p:nvPr>
        </p:nvSpPr>
        <p:spPr>
          <a:xfrm>
            <a:off x="612015" y="1183685"/>
            <a:ext cx="10966449" cy="859129"/>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sz="4400">
                <a:solidFill>
                  <a:schemeClr val="bg1"/>
                </a:solidFill>
              </a:rPr>
              <a:t>Progress Monitor</a:t>
            </a:r>
          </a:p>
        </p:txBody>
      </p:sp>
      <p:grpSp>
        <p:nvGrpSpPr>
          <p:cNvPr id="6" name="Group 5" descr="Example image of a progress monitoring graph">
            <a:extLst>
              <a:ext uri="{FF2B5EF4-FFF2-40B4-BE49-F238E27FC236}">
                <a16:creationId xmlns:a16="http://schemas.microsoft.com/office/drawing/2014/main" id="{FA4FA7A6-17FB-47F3-8D71-C35A3698CBF7}"/>
              </a:ext>
            </a:extLst>
          </p:cNvPr>
          <p:cNvGrpSpPr/>
          <p:nvPr/>
        </p:nvGrpSpPr>
        <p:grpSpPr>
          <a:xfrm>
            <a:off x="7778247" y="2882640"/>
            <a:ext cx="2983832" cy="2206435"/>
            <a:chOff x="6698477" y="3719219"/>
            <a:chExt cx="2983832" cy="2206435"/>
          </a:xfrm>
        </p:grpSpPr>
        <p:pic>
          <p:nvPicPr>
            <p:cNvPr id="7" name="Picture 2" descr="Another line graph shows the percent of time the beahvior occurred on the vertical axis.  The horizontal axis shows time in days.">
              <a:extLst>
                <a:ext uri="{FF2B5EF4-FFF2-40B4-BE49-F238E27FC236}">
                  <a16:creationId xmlns:a16="http://schemas.microsoft.com/office/drawing/2014/main" id="{936717B2-0B81-4AD0-94EB-9604C02FF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477" y="3719219"/>
              <a:ext cx="2983832" cy="220643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0FB37626-F550-4F51-B856-3225E8C22438}"/>
                </a:ext>
              </a:extLst>
            </p:cNvPr>
            <p:cNvCxnSpPr/>
            <p:nvPr/>
          </p:nvCxnSpPr>
          <p:spPr>
            <a:xfrm>
              <a:off x="6835302" y="4393659"/>
              <a:ext cx="2332501"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2A6BCCF-A414-4685-87FB-E78052725F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2015" y="204281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A90EEEA9-DE2A-4F44-A787-AC6A6A35E9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4415" y="219521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80895794-86C6-41EF-898F-10EACC33392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6815" y="234761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23AF36DF-9A94-4A5D-9B3E-F444412E319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9215" y="250001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0A3EC16D-2421-4AD9-B77E-72BEFFBDF7F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21615" y="265241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9DF150C8-C4D2-47F6-8C31-3751255EDB2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74015" y="280481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5EAA3113-6FCA-46D8-B8ED-ED58C179A59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26415" y="295721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D79F823B-467A-4A85-B840-446D59FE3C1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78815" y="310961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204836D0-86E6-4462-8228-48F06E5878A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31215" y="326201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815AB20B-A88A-4B93-91CE-E9CC386F4A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83615" y="341441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5BEC8A1F-DFD0-40B5-BC17-4A07A566DF9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73763" y="233140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2C4EECFB-F53D-4BFC-AF55-D4DC31DF6C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26163" y="248380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4B7BBEE6-606D-4163-8D32-4D7A578B76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78563" y="263620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BB95066B-1121-400C-9D04-EAB17061571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30963" y="278860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CD4AE10E-A248-4C57-8867-510F8B3313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83363" y="294100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61AF18F9-769C-4FB9-8BF2-C449FE43E1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35763" y="309340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a:extLst>
              <a:ext uri="{FF2B5EF4-FFF2-40B4-BE49-F238E27FC236}">
                <a16:creationId xmlns:a16="http://schemas.microsoft.com/office/drawing/2014/main" id="{5825FF55-4DE6-4FDA-BD0E-B9555C45199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88163" y="324580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a:extLst>
              <a:ext uri="{FF2B5EF4-FFF2-40B4-BE49-F238E27FC236}">
                <a16:creationId xmlns:a16="http://schemas.microsoft.com/office/drawing/2014/main" id="{C50544A5-011F-4938-9200-156C8D9E2A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40563" y="339820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a:extLst>
              <a:ext uri="{FF2B5EF4-FFF2-40B4-BE49-F238E27FC236}">
                <a16:creationId xmlns:a16="http://schemas.microsoft.com/office/drawing/2014/main" id="{D8ED4801-9B56-49DB-AACE-2A94C5B7E46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92963" y="355060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a:extLst>
              <a:ext uri="{FF2B5EF4-FFF2-40B4-BE49-F238E27FC236}">
                <a16:creationId xmlns:a16="http://schemas.microsoft.com/office/drawing/2014/main" id="{59186165-EF5F-4BC7-842D-9C8B6B41B49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45363" y="3703004"/>
            <a:ext cx="1033384" cy="169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52CA5114-2C44-4B8D-95C7-0BE88347F9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2321962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DA0199-938B-48BF-947E-E4E28703D166}"/>
              </a:ext>
            </a:extLst>
          </p:cNvPr>
          <p:cNvSpPr>
            <a:spLocks noGrp="1"/>
          </p:cNvSpPr>
          <p:nvPr>
            <p:ph type="title"/>
          </p:nvPr>
        </p:nvSpPr>
        <p:spPr/>
        <p:txBody>
          <a:bodyPr/>
          <a:lstStyle/>
          <a:p>
            <a:r>
              <a:rPr lang="en-US"/>
              <a:t>What does IDEA say about IEP goals? </a:t>
            </a:r>
          </a:p>
        </p:txBody>
      </p:sp>
      <p:sp>
        <p:nvSpPr>
          <p:cNvPr id="7" name="Content Placeholder 6">
            <a:extLst>
              <a:ext uri="{FF2B5EF4-FFF2-40B4-BE49-F238E27FC236}">
                <a16:creationId xmlns:a16="http://schemas.microsoft.com/office/drawing/2014/main" id="{A454FFE6-BA23-4A27-99E2-3F53D10773C3}"/>
              </a:ext>
            </a:extLst>
          </p:cNvPr>
          <p:cNvSpPr>
            <a:spLocks noGrp="1"/>
          </p:cNvSpPr>
          <p:nvPr>
            <p:ph sz="quarter" idx="15"/>
          </p:nvPr>
        </p:nvSpPr>
        <p:spPr>
          <a:xfrm>
            <a:off x="457200" y="1257300"/>
            <a:ext cx="11274552" cy="4343400"/>
          </a:xfrm>
        </p:spPr>
        <p:txBody>
          <a:bodyPr>
            <a:normAutofit fontScale="85000" lnSpcReduction="10000"/>
          </a:bodyPr>
          <a:lstStyle/>
          <a:p>
            <a:pPr marL="0" indent="0">
              <a:buNone/>
            </a:pPr>
            <a:r>
              <a:rPr lang="en-US" dirty="0"/>
              <a:t>Under Sec. 300.320(a)(2)(</a:t>
            </a:r>
            <a:r>
              <a:rPr lang="en-US" dirty="0" err="1"/>
              <a:t>i</a:t>
            </a:r>
            <a:r>
              <a:rPr lang="en-US" dirty="0"/>
              <a:t>-ii), the Individuals with Disabilities Education Act (IDEA) requires that the IEP include a “statement of measurable annual goals,” including academic and </a:t>
            </a:r>
            <a:r>
              <a:rPr lang="en-US" dirty="0">
                <a:highlight>
                  <a:srgbClr val="FFFF00"/>
                </a:highlight>
              </a:rPr>
              <a:t>functional</a:t>
            </a:r>
            <a:r>
              <a:rPr lang="en-US" dirty="0"/>
              <a:t> goals that </a:t>
            </a:r>
          </a:p>
          <a:p>
            <a:pPr lvl="1"/>
            <a:r>
              <a:rPr lang="en-US" dirty="0"/>
              <a:t>“(A) </a:t>
            </a:r>
            <a:r>
              <a:rPr lang="en-US" dirty="0">
                <a:highlight>
                  <a:srgbClr val="FFFF00"/>
                </a:highlight>
              </a:rPr>
              <a:t>Meet the child’s needs </a:t>
            </a:r>
            <a:r>
              <a:rPr lang="en-US" dirty="0"/>
              <a:t>that result from the child’s disability </a:t>
            </a:r>
            <a:r>
              <a:rPr lang="en-US" dirty="0">
                <a:highlight>
                  <a:srgbClr val="FFFF00"/>
                </a:highlight>
              </a:rPr>
              <a:t>to enable </a:t>
            </a:r>
            <a:r>
              <a:rPr lang="en-US" dirty="0"/>
              <a:t>the child to be </a:t>
            </a:r>
            <a:r>
              <a:rPr lang="en-US" dirty="0">
                <a:highlight>
                  <a:srgbClr val="FFFF00"/>
                </a:highlight>
              </a:rPr>
              <a:t>involved in and make progress </a:t>
            </a:r>
            <a:r>
              <a:rPr lang="en-US" dirty="0"/>
              <a:t>in the general education curriculum; and </a:t>
            </a:r>
          </a:p>
          <a:p>
            <a:pPr lvl="1"/>
            <a:r>
              <a:rPr lang="en-US" dirty="0"/>
              <a:t>(B) </a:t>
            </a:r>
            <a:r>
              <a:rPr lang="en-US" dirty="0">
                <a:highlight>
                  <a:srgbClr val="FFFF00"/>
                </a:highlight>
              </a:rPr>
              <a:t>Meet</a:t>
            </a:r>
            <a:r>
              <a:rPr lang="en-US" dirty="0"/>
              <a:t> each of the child’s other educational </a:t>
            </a:r>
            <a:r>
              <a:rPr lang="en-US" dirty="0">
                <a:highlight>
                  <a:srgbClr val="FFFF00"/>
                </a:highlight>
              </a:rPr>
              <a:t>needs</a:t>
            </a:r>
            <a:r>
              <a:rPr lang="en-US" dirty="0"/>
              <a:t> that result from the child’s disability.” </a:t>
            </a:r>
          </a:p>
          <a:p>
            <a:pPr marL="0" indent="0">
              <a:buNone/>
            </a:pPr>
            <a:r>
              <a:rPr lang="en-US" dirty="0"/>
              <a:t>For children with disabilities who take alternate assessments aligned to alternate academic achievement standards, the statement of measurable annual goals also will include “a description of benchmarks or short-term objectives” [IDEA, Sec. 300.320(a)(2)(ii)].</a:t>
            </a:r>
          </a:p>
          <a:p>
            <a:endParaRPr lang="en-US" dirty="0"/>
          </a:p>
        </p:txBody>
      </p:sp>
      <p:sp>
        <p:nvSpPr>
          <p:cNvPr id="4" name="Slide Number Placeholder 3">
            <a:extLst>
              <a:ext uri="{FF2B5EF4-FFF2-40B4-BE49-F238E27FC236}">
                <a16:creationId xmlns:a16="http://schemas.microsoft.com/office/drawing/2014/main" id="{5A6A1D34-61E9-42FC-90E1-4D255A7222B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352061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B175-1358-418E-B8CD-5760C8F59C61}"/>
              </a:ext>
            </a:extLst>
          </p:cNvPr>
          <p:cNvSpPr>
            <a:spLocks noGrp="1"/>
          </p:cNvSpPr>
          <p:nvPr>
            <p:ph type="title"/>
          </p:nvPr>
        </p:nvSpPr>
        <p:spPr>
          <a:xfrm>
            <a:off x="116405" y="-50933"/>
            <a:ext cx="11959189" cy="1280160"/>
          </a:xfrm>
        </p:spPr>
        <p:txBody>
          <a:bodyPr>
            <a:normAutofit/>
          </a:bodyPr>
          <a:lstStyle/>
          <a:p>
            <a:r>
              <a:rPr lang="en-US" dirty="0"/>
              <a:t>What do quality behavioral IEP goals include?* </a:t>
            </a:r>
          </a:p>
        </p:txBody>
      </p:sp>
      <p:graphicFrame>
        <p:nvGraphicFramePr>
          <p:cNvPr id="6" name="Content Placeholder 5">
            <a:extLst>
              <a:ext uri="{FF2B5EF4-FFF2-40B4-BE49-F238E27FC236}">
                <a16:creationId xmlns:a16="http://schemas.microsoft.com/office/drawing/2014/main" id="{5573BE20-F327-4DC8-8E6F-4F5E13811CEA}"/>
              </a:ext>
            </a:extLst>
          </p:cNvPr>
          <p:cNvGraphicFramePr>
            <a:graphicFrameLocks noGrp="1"/>
          </p:cNvGraphicFramePr>
          <p:nvPr>
            <p:ph sz="quarter" idx="15"/>
            <p:extLst>
              <p:ext uri="{D42A27DB-BD31-4B8C-83A1-F6EECF244321}">
                <p14:modId xmlns:p14="http://schemas.microsoft.com/office/powerpoint/2010/main" val="307857663"/>
              </p:ext>
            </p:extLst>
          </p:nvPr>
        </p:nvGraphicFramePr>
        <p:xfrm>
          <a:off x="457202" y="1072956"/>
          <a:ext cx="11434693" cy="4986408"/>
        </p:xfrm>
        <a:graphic>
          <a:graphicData uri="http://schemas.openxmlformats.org/drawingml/2006/table">
            <a:tbl>
              <a:tblPr firstRow="1" firstCol="1" bandRow="1">
                <a:tableStyleId>{5C22544A-7EE6-4342-B048-85BDC9FD1C3A}</a:tableStyleId>
              </a:tblPr>
              <a:tblGrid>
                <a:gridCol w="2365185">
                  <a:extLst>
                    <a:ext uri="{9D8B030D-6E8A-4147-A177-3AD203B41FA5}">
                      <a16:colId xmlns:a16="http://schemas.microsoft.com/office/drawing/2014/main" val="1739416316"/>
                    </a:ext>
                  </a:extLst>
                </a:gridCol>
                <a:gridCol w="3432186">
                  <a:extLst>
                    <a:ext uri="{9D8B030D-6E8A-4147-A177-3AD203B41FA5}">
                      <a16:colId xmlns:a16="http://schemas.microsoft.com/office/drawing/2014/main" val="1059852747"/>
                    </a:ext>
                  </a:extLst>
                </a:gridCol>
                <a:gridCol w="5637322">
                  <a:extLst>
                    <a:ext uri="{9D8B030D-6E8A-4147-A177-3AD203B41FA5}">
                      <a16:colId xmlns:a16="http://schemas.microsoft.com/office/drawing/2014/main" val="1838698424"/>
                    </a:ext>
                  </a:extLst>
                </a:gridCol>
              </a:tblGrid>
              <a:tr h="233060">
                <a:tc>
                  <a:txBody>
                    <a:bodyPr/>
                    <a:lstStyle/>
                    <a:p>
                      <a:pPr marL="0" marR="0">
                        <a:spcBef>
                          <a:spcPts val="0"/>
                        </a:spcBef>
                        <a:spcAft>
                          <a:spcPts val="0"/>
                        </a:spcAft>
                      </a:pPr>
                      <a:r>
                        <a:rPr lang="en-US" sz="1800">
                          <a:effectLst/>
                          <a:latin typeface="+mj-lt"/>
                        </a:rPr>
                        <a:t>Components</a:t>
                      </a:r>
                      <a:endParaRPr lang="en-US" sz="18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mj-lt"/>
                        </a:rPr>
                        <a:t>Examples</a:t>
                      </a:r>
                      <a:endParaRPr lang="en-US" sz="20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latin typeface="+mj-lt"/>
                        </a:rPr>
                        <a:t>Sample Goal Language</a:t>
                      </a:r>
                      <a:endParaRPr lang="en-US" sz="20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9508255"/>
                  </a:ext>
                </a:extLst>
              </a:tr>
              <a:tr h="611784">
                <a:tc>
                  <a:txBody>
                    <a:bodyPr/>
                    <a:lstStyle/>
                    <a:p>
                      <a:pPr marL="0" marR="0">
                        <a:spcBef>
                          <a:spcPts val="0"/>
                        </a:spcBef>
                        <a:spcAft>
                          <a:spcPts val="0"/>
                        </a:spcAft>
                      </a:pPr>
                      <a:r>
                        <a:rPr lang="en-US" sz="1800" dirty="0">
                          <a:solidFill>
                            <a:schemeClr val="bg1"/>
                          </a:solidFill>
                          <a:effectLst/>
                          <a:latin typeface="+mj-lt"/>
                          <a:ea typeface="Calibri" panose="020F0502020204030204" pitchFamily="34" charset="0"/>
                          <a:cs typeface="Times New Roman" panose="02020603050405020304" pitchFamily="18" charset="0"/>
                        </a:rPr>
                        <a:t>Time Frame</a:t>
                      </a:r>
                    </a:p>
                  </a:txBody>
                  <a:tcPr marL="68580" marR="68580" marT="0" marB="0"/>
                </a:tc>
                <a:tc>
                  <a:txBody>
                    <a:bodyPr/>
                    <a:lstStyle/>
                    <a:p>
                      <a:pPr marL="0" marR="0">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When mastery will be obtained</a:t>
                      </a:r>
                    </a:p>
                  </a:txBody>
                  <a:tcPr marL="68580" marR="68580" marT="0" marB="0"/>
                </a:tc>
                <a:tc>
                  <a:txBody>
                    <a:bodyPr/>
                    <a:lstStyle/>
                    <a:p>
                      <a:pPr marL="0" marR="0">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By the end of the academic year…</a:t>
                      </a:r>
                    </a:p>
                  </a:txBody>
                  <a:tcPr marL="68580" marR="68580" marT="0" marB="0"/>
                </a:tc>
                <a:extLst>
                  <a:ext uri="{0D108BD9-81ED-4DB2-BD59-A6C34878D82A}">
                    <a16:rowId xmlns:a16="http://schemas.microsoft.com/office/drawing/2014/main" val="2159033974"/>
                  </a:ext>
                </a:extLst>
              </a:tr>
              <a:tr h="611784">
                <a:tc>
                  <a:txBody>
                    <a:bodyPr/>
                    <a:lstStyle/>
                    <a:p>
                      <a:pPr marL="0" marR="0">
                        <a:spcBef>
                          <a:spcPts val="0"/>
                        </a:spcBef>
                        <a:spcAft>
                          <a:spcPts val="0"/>
                        </a:spcAft>
                      </a:pPr>
                      <a:r>
                        <a:rPr lang="en-US" sz="1800" dirty="0">
                          <a:effectLst/>
                          <a:latin typeface="+mj-lt"/>
                        </a:rPr>
                        <a:t>Assessment Condition</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j-lt"/>
                        </a:rPr>
                        <a:t>Task Material/Tool </a:t>
                      </a:r>
                    </a:p>
                    <a:p>
                      <a:pPr marL="0" marR="0">
                        <a:spcBef>
                          <a:spcPts val="0"/>
                        </a:spcBef>
                        <a:spcAft>
                          <a:spcPts val="0"/>
                        </a:spcAft>
                      </a:pPr>
                      <a:r>
                        <a:rPr lang="en-US" sz="1600" dirty="0">
                          <a:effectLst/>
                          <a:latin typeface="+mj-lt"/>
                        </a:rPr>
                        <a:t>Grade Level </a:t>
                      </a:r>
                    </a:p>
                    <a:p>
                      <a:pPr marL="0" marR="0">
                        <a:spcBef>
                          <a:spcPts val="0"/>
                        </a:spcBef>
                        <a:spcAft>
                          <a:spcPts val="0"/>
                        </a:spcAft>
                      </a:pPr>
                      <a:r>
                        <a:rPr lang="en-US" sz="1600" dirty="0">
                          <a:effectLst/>
                          <a:latin typeface="+mj-lt"/>
                        </a:rPr>
                        <a:t>Setting/Timing</a:t>
                      </a:r>
                      <a:endParaRPr lang="en-US" sz="16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j-lt"/>
                        </a:rPr>
                        <a:t>When presented a difficult task... </a:t>
                      </a:r>
                    </a:p>
                    <a:p>
                      <a:pPr marL="0" marR="0">
                        <a:spcBef>
                          <a:spcPts val="0"/>
                        </a:spcBef>
                        <a:spcAft>
                          <a:spcPts val="0"/>
                        </a:spcAft>
                      </a:pPr>
                      <a:r>
                        <a:rPr lang="en-US" sz="1600" dirty="0">
                          <a:effectLst/>
                          <a:latin typeface="+mj-lt"/>
                        </a:rPr>
                        <a:t>During whole group math instruction... </a:t>
                      </a:r>
                    </a:p>
                    <a:p>
                      <a:pPr marL="0" marR="0">
                        <a:spcBef>
                          <a:spcPts val="0"/>
                        </a:spcBef>
                        <a:spcAft>
                          <a:spcPts val="0"/>
                        </a:spcAft>
                      </a:pPr>
                      <a:r>
                        <a:rPr lang="en-US" sz="1600" dirty="0">
                          <a:effectLst/>
                          <a:latin typeface="+mj-lt"/>
                        </a:rPr>
                        <a:t>During social skills instruction…</a:t>
                      </a:r>
                      <a:endParaRPr lang="en-US" sz="16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5743557"/>
                  </a:ext>
                </a:extLst>
              </a:tr>
              <a:tr h="815712">
                <a:tc>
                  <a:txBody>
                    <a:bodyPr/>
                    <a:lstStyle/>
                    <a:p>
                      <a:pPr marL="0" marR="0">
                        <a:spcBef>
                          <a:spcPts val="0"/>
                        </a:spcBef>
                        <a:spcAft>
                          <a:spcPts val="0"/>
                        </a:spcAft>
                      </a:pPr>
                      <a:r>
                        <a:rPr lang="en-US" sz="1800" dirty="0">
                          <a:effectLst/>
                          <a:latin typeface="+mj-lt"/>
                        </a:rPr>
                        <a:t>Target Behavior</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j-lt"/>
                        </a:rPr>
                        <a:t>Observable behavior</a:t>
                      </a:r>
                      <a:endParaRPr lang="en-US" sz="16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j-lt"/>
                        </a:rPr>
                        <a:t>Student will use a learned strategy to de-escalate… </a:t>
                      </a:r>
                    </a:p>
                    <a:p>
                      <a:pPr marL="0" marR="0">
                        <a:spcBef>
                          <a:spcPts val="0"/>
                        </a:spcBef>
                        <a:spcAft>
                          <a:spcPts val="0"/>
                        </a:spcAft>
                      </a:pPr>
                      <a:r>
                        <a:rPr lang="en-US" sz="1600" dirty="0">
                          <a:effectLst/>
                          <a:latin typeface="+mj-lt"/>
                        </a:rPr>
                        <a:t>Student will appropriately ask for help… </a:t>
                      </a:r>
                    </a:p>
                    <a:p>
                      <a:pPr marL="0" marR="0">
                        <a:spcBef>
                          <a:spcPts val="0"/>
                        </a:spcBef>
                        <a:spcAft>
                          <a:spcPts val="0"/>
                        </a:spcAft>
                      </a:pPr>
                      <a:r>
                        <a:rPr lang="en-US" sz="1600" dirty="0">
                          <a:effectLst/>
                          <a:latin typeface="+mj-lt"/>
                        </a:rPr>
                        <a:t>Student will appropriately seek peer attention…</a:t>
                      </a:r>
                      <a:endParaRPr lang="en-US" sz="16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144322"/>
                  </a:ext>
                </a:extLst>
              </a:tr>
              <a:tr h="815712">
                <a:tc>
                  <a:txBody>
                    <a:bodyPr/>
                    <a:lstStyle/>
                    <a:p>
                      <a:pPr marL="0" marR="0">
                        <a:spcBef>
                          <a:spcPts val="0"/>
                        </a:spcBef>
                        <a:spcAft>
                          <a:spcPts val="0"/>
                        </a:spcAft>
                      </a:pPr>
                      <a:r>
                        <a:rPr lang="en-US" sz="1800" dirty="0">
                          <a:solidFill>
                            <a:schemeClr val="bg1"/>
                          </a:solidFill>
                          <a:effectLst/>
                          <a:latin typeface="+mj-lt"/>
                          <a:ea typeface="Calibri" panose="020F0502020204030204" pitchFamily="34" charset="0"/>
                          <a:cs typeface="Times New Roman" panose="02020603050405020304" pitchFamily="18" charset="0"/>
                        </a:rPr>
                        <a:t>Supports needed (if applicable)</a:t>
                      </a:r>
                    </a:p>
                  </a:txBody>
                  <a:tcPr marL="68580" marR="68580" marT="0" marB="0"/>
                </a:tc>
                <a:tc>
                  <a:txBody>
                    <a:bodyPr/>
                    <a:lstStyle/>
                    <a:p>
                      <a:pPr marL="0" marR="0">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None</a:t>
                      </a:r>
                    </a:p>
                    <a:p>
                      <a:pPr marL="0" marR="0">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Reminder</a:t>
                      </a:r>
                    </a:p>
                    <a:p>
                      <a:pPr marL="0" marR="0">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Prompt</a:t>
                      </a:r>
                    </a:p>
                  </a:txBody>
                  <a:tcPr marL="68580" marR="68580" marT="0" marB="0"/>
                </a:tc>
                <a:tc>
                  <a:txBody>
                    <a:bodyPr/>
                    <a:lstStyle/>
                    <a:p>
                      <a:pPr marL="0" marR="0">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Independently… </a:t>
                      </a:r>
                    </a:p>
                    <a:p>
                      <a:pPr marL="0" marR="0">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With no more than two reminders needed…</a:t>
                      </a:r>
                    </a:p>
                    <a:p>
                      <a:pPr marL="0" marR="0">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When prompted…</a:t>
                      </a:r>
                    </a:p>
                  </a:txBody>
                  <a:tcPr marL="68580" marR="68580" marT="0" marB="0"/>
                </a:tc>
                <a:extLst>
                  <a:ext uri="{0D108BD9-81ED-4DB2-BD59-A6C34878D82A}">
                    <a16:rowId xmlns:a16="http://schemas.microsoft.com/office/drawing/2014/main" val="3361090581"/>
                  </a:ext>
                </a:extLst>
              </a:tr>
              <a:tr h="699181">
                <a:tc>
                  <a:txBody>
                    <a:bodyPr/>
                    <a:lstStyle/>
                    <a:p>
                      <a:pPr marL="0" marR="0">
                        <a:spcBef>
                          <a:spcPts val="0"/>
                        </a:spcBef>
                        <a:spcAft>
                          <a:spcPts val="0"/>
                        </a:spcAft>
                      </a:pPr>
                      <a:r>
                        <a:rPr lang="en-US" sz="1800">
                          <a:effectLst/>
                          <a:latin typeface="+mj-lt"/>
                        </a:rPr>
                        <a:t>Level of Proficiency/ Timeline</a:t>
                      </a:r>
                      <a:endParaRPr lang="en-US" sz="18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mj-lt"/>
                        </a:rPr>
                        <a:t>Accuracy </a:t>
                      </a:r>
                    </a:p>
                    <a:p>
                      <a:pPr marL="0" marR="0">
                        <a:spcBef>
                          <a:spcPts val="0"/>
                        </a:spcBef>
                        <a:spcAft>
                          <a:spcPts val="0"/>
                        </a:spcAft>
                      </a:pPr>
                      <a:r>
                        <a:rPr lang="en-US" sz="1600">
                          <a:effectLst/>
                          <a:latin typeface="+mj-lt"/>
                        </a:rPr>
                        <a:t>Timeline </a:t>
                      </a:r>
                    </a:p>
                    <a:p>
                      <a:pPr marL="0" marR="0">
                        <a:spcBef>
                          <a:spcPts val="0"/>
                        </a:spcBef>
                        <a:spcAft>
                          <a:spcPts val="0"/>
                        </a:spcAft>
                      </a:pPr>
                      <a:r>
                        <a:rPr lang="en-US" sz="1600">
                          <a:effectLst/>
                          <a:latin typeface="+mj-lt"/>
                        </a:rPr>
                        <a:t>Number of trials</a:t>
                      </a:r>
                      <a:endParaRPr lang="en-US" sz="16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j-lt"/>
                        </a:rPr>
                        <a:t>From 50% accuracy to 80% accuracy… </a:t>
                      </a:r>
                    </a:p>
                    <a:p>
                      <a:pPr marL="0" marR="0">
                        <a:spcBef>
                          <a:spcPts val="0"/>
                        </a:spcBef>
                        <a:spcAft>
                          <a:spcPts val="0"/>
                        </a:spcAft>
                      </a:pPr>
                      <a:r>
                        <a:rPr lang="en-US" sz="1600" dirty="0">
                          <a:effectLst/>
                          <a:latin typeface="+mj-lt"/>
                        </a:rPr>
                        <a:t>At least 80% of the instructional period… </a:t>
                      </a:r>
                    </a:p>
                    <a:p>
                      <a:pPr marL="0" marR="0">
                        <a:spcBef>
                          <a:spcPts val="0"/>
                        </a:spcBef>
                        <a:spcAft>
                          <a:spcPts val="0"/>
                        </a:spcAft>
                      </a:pPr>
                      <a:r>
                        <a:rPr lang="en-US" sz="1600" dirty="0">
                          <a:effectLst/>
                          <a:latin typeface="+mj-lt"/>
                        </a:rPr>
                        <a:t>During 8 of 10 peer interactions…</a:t>
                      </a:r>
                      <a:endParaRPr lang="en-US" sz="16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326286"/>
                  </a:ext>
                </a:extLst>
              </a:tr>
              <a:tr h="815712">
                <a:tc>
                  <a:txBody>
                    <a:bodyPr/>
                    <a:lstStyle/>
                    <a:p>
                      <a:pPr marL="0" marR="0">
                        <a:spcBef>
                          <a:spcPts val="0"/>
                        </a:spcBef>
                        <a:spcAft>
                          <a:spcPts val="0"/>
                        </a:spcAft>
                      </a:pPr>
                      <a:r>
                        <a:rPr lang="en-US" sz="1800" dirty="0">
                          <a:effectLst/>
                          <a:latin typeface="+mj-lt"/>
                        </a:rPr>
                        <a:t>Measurement</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j-lt"/>
                        </a:rPr>
                        <a:t>Direct observation </a:t>
                      </a:r>
                    </a:p>
                    <a:p>
                      <a:pPr marL="0" marR="0">
                        <a:spcBef>
                          <a:spcPts val="0"/>
                        </a:spcBef>
                        <a:spcAft>
                          <a:spcPts val="0"/>
                        </a:spcAft>
                      </a:pPr>
                      <a:r>
                        <a:rPr lang="en-US" sz="1600" dirty="0">
                          <a:effectLst/>
                          <a:latin typeface="+mj-lt"/>
                        </a:rPr>
                        <a:t>Direct Behavior Rating </a:t>
                      </a:r>
                    </a:p>
                    <a:p>
                      <a:pPr marL="0" marR="0">
                        <a:spcBef>
                          <a:spcPts val="0"/>
                        </a:spcBef>
                        <a:spcAft>
                          <a:spcPts val="0"/>
                        </a:spcAft>
                      </a:pPr>
                      <a:r>
                        <a:rPr lang="en-US" sz="1600" dirty="0">
                          <a:effectLst/>
                          <a:latin typeface="+mj-lt"/>
                        </a:rPr>
                        <a:t>Frequency Counts</a:t>
                      </a:r>
                      <a:endParaRPr lang="en-US" sz="16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j-lt"/>
                        </a:rPr>
                        <a:t>As measured by weekly, 20-minute systematic direct observations. </a:t>
                      </a:r>
                    </a:p>
                    <a:p>
                      <a:pPr marL="0" marR="0">
                        <a:spcBef>
                          <a:spcPts val="0"/>
                        </a:spcBef>
                        <a:spcAft>
                          <a:spcPts val="0"/>
                        </a:spcAft>
                      </a:pPr>
                      <a:r>
                        <a:rPr lang="en-US" sz="1600" dirty="0">
                          <a:effectLst/>
                          <a:latin typeface="+mj-lt"/>
                        </a:rPr>
                        <a:t>As measured by Direct Behavior Rating. </a:t>
                      </a:r>
                    </a:p>
                    <a:p>
                      <a:pPr marL="0" marR="0">
                        <a:spcBef>
                          <a:spcPts val="0"/>
                        </a:spcBef>
                        <a:spcAft>
                          <a:spcPts val="0"/>
                        </a:spcAft>
                      </a:pPr>
                      <a:r>
                        <a:rPr lang="en-US" sz="1600" dirty="0">
                          <a:effectLst/>
                          <a:latin typeface="+mj-lt"/>
                        </a:rPr>
                        <a:t>As measured by daily frequency counts</a:t>
                      </a:r>
                      <a:endParaRPr lang="en-US" sz="16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5828434"/>
                  </a:ext>
                </a:extLst>
              </a:tr>
            </a:tbl>
          </a:graphicData>
        </a:graphic>
      </p:graphicFrame>
      <p:sp>
        <p:nvSpPr>
          <p:cNvPr id="4" name="Text Placeholder 3">
            <a:extLst>
              <a:ext uri="{FF2B5EF4-FFF2-40B4-BE49-F238E27FC236}">
                <a16:creationId xmlns:a16="http://schemas.microsoft.com/office/drawing/2014/main" id="{B8E0E3D3-063F-4215-AE41-3C59A130C7D1}"/>
              </a:ext>
            </a:extLst>
          </p:cNvPr>
          <p:cNvSpPr>
            <a:spLocks noGrp="1"/>
          </p:cNvSpPr>
          <p:nvPr>
            <p:ph type="body" sz="quarter" idx="13"/>
          </p:nvPr>
        </p:nvSpPr>
        <p:spPr>
          <a:xfrm>
            <a:off x="4008749" y="6285726"/>
            <a:ext cx="4321212" cy="181981"/>
          </a:xfrm>
        </p:spPr>
        <p:txBody>
          <a:bodyPr/>
          <a:lstStyle/>
          <a:p>
            <a:r>
              <a:rPr lang="en-US" dirty="0"/>
              <a:t>* Check with your state or district regulations, policy, and/or guidance first. </a:t>
            </a:r>
          </a:p>
        </p:txBody>
      </p:sp>
      <p:sp>
        <p:nvSpPr>
          <p:cNvPr id="5" name="Slide Number Placeholder 4">
            <a:extLst>
              <a:ext uri="{FF2B5EF4-FFF2-40B4-BE49-F238E27FC236}">
                <a16:creationId xmlns:a16="http://schemas.microsoft.com/office/drawing/2014/main" id="{04532C43-F9C9-43D6-A92A-E85C456DAA0E}"/>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400781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Webinar Format &amp; Questions </a:t>
            </a:r>
          </a:p>
        </p:txBody>
      </p:sp>
      <p:sp>
        <p:nvSpPr>
          <p:cNvPr id="5" name="Content Placeholder 4"/>
          <p:cNvSpPr>
            <a:spLocks noGrp="1"/>
          </p:cNvSpPr>
          <p:nvPr>
            <p:ph sz="quarter" idx="15"/>
          </p:nvPr>
        </p:nvSpPr>
        <p:spPr>
          <a:xfrm>
            <a:off x="457200" y="1371600"/>
            <a:ext cx="8190089" cy="4343400"/>
          </a:xfrm>
        </p:spPr>
        <p:txBody>
          <a:bodyPr>
            <a:normAutofit/>
          </a:bodyPr>
          <a:lstStyle/>
          <a:p>
            <a:r>
              <a:rPr lang="en-US" dirty="0"/>
              <a:t>Throughout the presentation, submit your questions into the question pod.  </a:t>
            </a:r>
          </a:p>
          <a:p>
            <a:pPr lvl="1"/>
            <a:r>
              <a:rPr lang="en-US" dirty="0"/>
              <a:t>For technical issues/questions, a webinar team member will try to assist you as soon as possible. </a:t>
            </a:r>
          </a:p>
          <a:p>
            <a:pPr lvl="1"/>
            <a:r>
              <a:rPr lang="en-US" dirty="0"/>
              <a:t>For content related questions, there will be a time for </a:t>
            </a:r>
            <a:r>
              <a:rPr lang="en-US" b="1" dirty="0"/>
              <a:t>Q&amp;A</a:t>
            </a:r>
            <a:r>
              <a:rPr lang="en-US" dirty="0"/>
              <a:t> at the end of the presentation. Submit your questions and we will share them with the presenters.  </a:t>
            </a:r>
          </a:p>
          <a:p>
            <a:endParaRPr lang="en-US" dirty="0"/>
          </a:p>
          <a:p>
            <a:endParaRPr lang="en-US" sz="1950" dirty="0"/>
          </a:p>
        </p:txBody>
      </p:sp>
      <p:pic>
        <p:nvPicPr>
          <p:cNvPr id="6" name="Picture 5" descr="Gotowebinar Question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8425" y="1371600"/>
            <a:ext cx="2935948" cy="3900311"/>
          </a:xfrm>
          <a:prstGeom prst="rect">
            <a:avLst/>
          </a:prstGeom>
        </p:spPr>
      </p:pic>
      <p:sp>
        <p:nvSpPr>
          <p:cNvPr id="2" name="Text Placeholder 1">
            <a:extLst>
              <a:ext uri="{FF2B5EF4-FFF2-40B4-BE49-F238E27FC236}">
                <a16:creationId xmlns:a16="http://schemas.microsoft.com/office/drawing/2014/main" id="{2D05AB07-B1AF-45A8-B7A7-2FAC73CD5117}"/>
              </a:ext>
            </a:extLst>
          </p:cNvPr>
          <p:cNvSpPr>
            <a:spLocks noGrp="1"/>
          </p:cNvSpPr>
          <p:nvPr>
            <p:ph type="body"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DBB3109-6B36-4C42-ABE5-993D6B0A452A}" type="slidenum">
              <a:rPr kumimoji="0" lang="en-US" sz="750" b="0" i="0" u="none" strike="noStrike" kern="1200" cap="none" spc="0" normalizeH="0" baseline="0" noProof="0">
                <a:ln>
                  <a:noFill/>
                </a:ln>
                <a:solidFill>
                  <a:srgbClr val="FFFFFF">
                    <a:lumMod val="75000"/>
                  </a:srgbClr>
                </a:solidFill>
                <a:effectLst/>
                <a:uLnTx/>
                <a:uFillTx/>
                <a:latin typeface="Arial"/>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750" b="0" i="0" u="none" strike="noStrike" kern="1200" cap="none" spc="0" normalizeH="0" baseline="0" noProof="0" dirty="0">
              <a:ln>
                <a:noFill/>
              </a:ln>
              <a:solidFill>
                <a:srgbClr val="FFFFFF">
                  <a:lumMod val="75000"/>
                </a:srgbClr>
              </a:solidFill>
              <a:effectLst/>
              <a:uLnTx/>
              <a:uFillTx/>
              <a:latin typeface="Arial"/>
            </a:endParaRPr>
          </a:p>
        </p:txBody>
      </p:sp>
    </p:spTree>
    <p:extLst>
      <p:ext uri="{BB962C8B-B14F-4D97-AF65-F5344CB8AC3E}">
        <p14:creationId xmlns:p14="http://schemas.microsoft.com/office/powerpoint/2010/main" val="307400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913EC2-B6B5-4B7C-AC38-57C49DCCC7B7}"/>
              </a:ext>
            </a:extLst>
          </p:cNvPr>
          <p:cNvSpPr>
            <a:spLocks noGrp="1"/>
          </p:cNvSpPr>
          <p:nvPr>
            <p:ph type="title"/>
          </p:nvPr>
        </p:nvSpPr>
        <p:spPr/>
        <p:txBody>
          <a:bodyPr/>
          <a:lstStyle/>
          <a:p>
            <a:r>
              <a:rPr lang="en-US"/>
              <a:t>The Goal Should….</a:t>
            </a:r>
          </a:p>
        </p:txBody>
      </p:sp>
      <p:sp>
        <p:nvSpPr>
          <p:cNvPr id="7" name="Content Placeholder 6">
            <a:extLst>
              <a:ext uri="{FF2B5EF4-FFF2-40B4-BE49-F238E27FC236}">
                <a16:creationId xmlns:a16="http://schemas.microsoft.com/office/drawing/2014/main" id="{1B44C153-727B-4AB0-AE63-B145C314ABE9}"/>
              </a:ext>
            </a:extLst>
          </p:cNvPr>
          <p:cNvSpPr>
            <a:spLocks noGrp="1"/>
          </p:cNvSpPr>
          <p:nvPr>
            <p:ph sz="quarter" idx="15"/>
          </p:nvPr>
        </p:nvSpPr>
        <p:spPr>
          <a:xfrm>
            <a:off x="457200" y="1091184"/>
            <a:ext cx="10958866" cy="4343400"/>
          </a:xfrm>
        </p:spPr>
        <p:txBody>
          <a:bodyPr>
            <a:normAutofit/>
          </a:bodyPr>
          <a:lstStyle/>
          <a:p>
            <a:pPr lvl="0"/>
            <a:r>
              <a:rPr lang="en-US" b="1"/>
              <a:t>address the present </a:t>
            </a:r>
            <a:r>
              <a:rPr lang="en-US"/>
              <a:t> </a:t>
            </a:r>
            <a:r>
              <a:rPr lang="en-US" b="1"/>
              <a:t>levels of performance </a:t>
            </a:r>
            <a:r>
              <a:rPr lang="en-US"/>
              <a:t>identified through data collection (i.e., A, B, C checklists, target behavior interviews, classroom observation) </a:t>
            </a:r>
          </a:p>
          <a:p>
            <a:r>
              <a:rPr lang="en-US" b="1"/>
              <a:t>focus on the replacement behavior</a:t>
            </a:r>
            <a:r>
              <a:rPr lang="en-US"/>
              <a:t>—measuring what the student will be doing, not on the behavior change.</a:t>
            </a:r>
          </a:p>
          <a:p>
            <a:endParaRPr lang="en-US"/>
          </a:p>
          <a:p>
            <a:endParaRPr lang="en-US"/>
          </a:p>
          <a:p>
            <a:endParaRPr lang="en-US"/>
          </a:p>
        </p:txBody>
      </p:sp>
      <p:sp>
        <p:nvSpPr>
          <p:cNvPr id="8" name="Rectangle: Rounded Corners 7">
            <a:extLst>
              <a:ext uri="{FF2B5EF4-FFF2-40B4-BE49-F238E27FC236}">
                <a16:creationId xmlns:a16="http://schemas.microsoft.com/office/drawing/2014/main" id="{57F8DE31-8D5E-42AC-B2EF-5C1640545599}"/>
              </a:ext>
            </a:extLst>
          </p:cNvPr>
          <p:cNvSpPr/>
          <p:nvPr/>
        </p:nvSpPr>
        <p:spPr>
          <a:xfrm>
            <a:off x="1028701" y="4098471"/>
            <a:ext cx="2775856" cy="1616529"/>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62626"/>
                </a:solidFill>
                <a:effectLst/>
                <a:uLnTx/>
                <a:uFillTx/>
                <a:latin typeface="Arial"/>
                <a:ea typeface="+mn-ea"/>
                <a:cs typeface="+mn-cs"/>
              </a:rPr>
              <a:t>Example: </a:t>
            </a:r>
            <a:r>
              <a:rPr kumimoji="0" lang="en-US" sz="1800" b="0" i="0" u="none" strike="noStrike" kern="1200" cap="none" spc="0" normalizeH="0" baseline="0" noProof="0">
                <a:ln>
                  <a:noFill/>
                </a:ln>
                <a:solidFill>
                  <a:srgbClr val="262626"/>
                </a:solidFill>
                <a:effectLst/>
                <a:uLnTx/>
                <a:uFillTx/>
                <a:latin typeface="Arial"/>
                <a:ea typeface="+mn-ea"/>
                <a:cs typeface="+mn-cs"/>
              </a:rPr>
              <a:t>Miranda will increase the frequency of raising her hand in class. </a:t>
            </a:r>
            <a:endParaRPr kumimoji="0" lang="en-US" sz="1400" b="0" i="0" u="none" strike="noStrike" kern="1200" cap="none" spc="0" normalizeH="0" baseline="0" noProof="0">
              <a:ln>
                <a:noFill/>
              </a:ln>
              <a:solidFill>
                <a:srgbClr val="262626"/>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87162D61-E3C2-4450-8822-6BB4B02C710D}"/>
              </a:ext>
            </a:extLst>
          </p:cNvPr>
          <p:cNvSpPr/>
          <p:nvPr/>
        </p:nvSpPr>
        <p:spPr>
          <a:xfrm>
            <a:off x="4340679" y="4135047"/>
            <a:ext cx="2585356" cy="1616529"/>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62626"/>
                </a:solidFill>
                <a:effectLst/>
                <a:uLnTx/>
                <a:uFillTx/>
                <a:latin typeface="Arial"/>
                <a:ea typeface="+mn-ea"/>
                <a:cs typeface="+mn-cs"/>
              </a:rPr>
              <a:t>Non-example: </a:t>
            </a:r>
            <a:r>
              <a:rPr kumimoji="0" lang="en-US" sz="1800" b="0" i="0" u="none" strike="noStrike" kern="1200" cap="none" spc="0" normalizeH="0" baseline="0" noProof="0">
                <a:ln>
                  <a:noFill/>
                </a:ln>
                <a:solidFill>
                  <a:srgbClr val="262626"/>
                </a:solidFill>
                <a:effectLst/>
                <a:uLnTx/>
                <a:uFillTx/>
                <a:latin typeface="Arial"/>
                <a:ea typeface="+mn-ea"/>
                <a:cs typeface="+mn-cs"/>
              </a:rPr>
              <a:t>Miranda will decrease the frequency of loud outbursts in class.</a:t>
            </a:r>
          </a:p>
        </p:txBody>
      </p:sp>
      <p:sp>
        <p:nvSpPr>
          <p:cNvPr id="10" name="Speech Bubble: Rectangle with Corners Rounded 9">
            <a:extLst>
              <a:ext uri="{FF2B5EF4-FFF2-40B4-BE49-F238E27FC236}">
                <a16:creationId xmlns:a16="http://schemas.microsoft.com/office/drawing/2014/main" id="{8266BC7E-79E0-466D-826B-C5BCCDDED201}"/>
              </a:ext>
            </a:extLst>
          </p:cNvPr>
          <p:cNvSpPr/>
          <p:nvPr/>
        </p:nvSpPr>
        <p:spPr>
          <a:xfrm>
            <a:off x="7462158" y="3429000"/>
            <a:ext cx="4588328" cy="2514599"/>
          </a:xfrm>
          <a:prstGeom prst="wedgeRoundRectCallout">
            <a:avLst>
              <a:gd name="adj1" fmla="val -76250"/>
              <a:gd name="adj2" fmla="val -15562"/>
              <a:gd name="adj3" fmla="val 16667"/>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262626"/>
                </a:solidFill>
                <a:effectLst/>
                <a:uLnTx/>
                <a:uFillTx/>
                <a:latin typeface="Arial"/>
                <a:ea typeface="+mn-ea"/>
                <a:cs typeface="+mn-cs"/>
              </a:rPr>
              <a:t>Why is this a non-example? </a:t>
            </a:r>
            <a:endParaRPr kumimoji="0" lang="en-US" sz="1800" b="0" i="0" u="none" strike="noStrike" kern="1200" cap="none" spc="0" normalizeH="0" baseline="0" noProof="0">
              <a:ln>
                <a:noFill/>
              </a:ln>
              <a:solidFill>
                <a:srgbClr val="26262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262626"/>
                </a:solidFill>
                <a:effectLst/>
                <a:uLnTx/>
                <a:uFillTx/>
                <a:latin typeface="Arial"/>
                <a:ea typeface="+mn-ea"/>
                <a:cs typeface="+mn-cs"/>
              </a:rPr>
              <a:t>While we certainly want loud outbursts to decrease (and can continue to measure this target behavior), an IEP goal should focus on the outcome—what we expect the student to learn and be able to do after a skill/ replacement behavior is taught to the student.</a:t>
            </a: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C2BA1F07-622B-4DC6-BCFC-DF90C7ED923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84827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4185-93BA-4CE7-AC0E-96A375915D70}"/>
              </a:ext>
            </a:extLst>
          </p:cNvPr>
          <p:cNvSpPr>
            <a:spLocks noGrp="1"/>
          </p:cNvSpPr>
          <p:nvPr>
            <p:ph type="title"/>
          </p:nvPr>
        </p:nvSpPr>
        <p:spPr/>
        <p:txBody>
          <a:bodyPr/>
          <a:lstStyle/>
          <a:p>
            <a:r>
              <a:rPr lang="en-US"/>
              <a:t>The Goal Should….</a:t>
            </a:r>
          </a:p>
        </p:txBody>
      </p:sp>
      <p:sp>
        <p:nvSpPr>
          <p:cNvPr id="3" name="Content Placeholder 2">
            <a:extLst>
              <a:ext uri="{FF2B5EF4-FFF2-40B4-BE49-F238E27FC236}">
                <a16:creationId xmlns:a16="http://schemas.microsoft.com/office/drawing/2014/main" id="{8F198DC5-F6CA-4E10-A834-D9B5C5A4F7AE}"/>
              </a:ext>
            </a:extLst>
          </p:cNvPr>
          <p:cNvSpPr>
            <a:spLocks noGrp="1"/>
          </p:cNvSpPr>
          <p:nvPr>
            <p:ph sz="quarter" idx="15"/>
          </p:nvPr>
        </p:nvSpPr>
        <p:spPr/>
        <p:txBody>
          <a:bodyPr/>
          <a:lstStyle/>
          <a:p>
            <a:r>
              <a:rPr lang="en-US" b="1"/>
              <a:t>focus on student behavior, </a:t>
            </a:r>
            <a:r>
              <a:rPr lang="en-US"/>
              <a:t>not educator behavior.</a:t>
            </a:r>
          </a:p>
          <a:p>
            <a:r>
              <a:rPr lang="en-US" b="1"/>
              <a:t>be monitored with enough frequency </a:t>
            </a:r>
            <a:r>
              <a:rPr lang="en-US"/>
              <a:t>to determine progress and make timely instructional/intervention decisions.</a:t>
            </a:r>
          </a:p>
          <a:p>
            <a:r>
              <a:rPr lang="en-US" b="1"/>
              <a:t>be measured using an objective, valid, and reliable measure </a:t>
            </a:r>
            <a:r>
              <a:rPr lang="en-US"/>
              <a:t>(e.g., Direct Behavior Rating, systematic direct observation) rather than a more subjective measure (e.g., teacher anecdotal notes). </a:t>
            </a:r>
          </a:p>
          <a:p>
            <a:r>
              <a:rPr lang="en-US" b="1"/>
              <a:t>be realistic, yet ambitious. </a:t>
            </a:r>
            <a:endParaRPr lang="en-US"/>
          </a:p>
          <a:p>
            <a:endParaRPr lang="en-US"/>
          </a:p>
        </p:txBody>
      </p:sp>
      <p:sp>
        <p:nvSpPr>
          <p:cNvPr id="5" name="Slide Number Placeholder 4">
            <a:extLst>
              <a:ext uri="{FF2B5EF4-FFF2-40B4-BE49-F238E27FC236}">
                <a16:creationId xmlns:a16="http://schemas.microsoft.com/office/drawing/2014/main" id="{DB51CA7C-B9C4-4068-BC3E-31EA0843336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2867677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82FA-6FEF-43CB-9ACC-41EE172ED8EF}"/>
              </a:ext>
            </a:extLst>
          </p:cNvPr>
          <p:cNvSpPr>
            <a:spLocks noGrp="1"/>
          </p:cNvSpPr>
          <p:nvPr>
            <p:ph type="title"/>
          </p:nvPr>
        </p:nvSpPr>
        <p:spPr/>
        <p:txBody>
          <a:bodyPr/>
          <a:lstStyle/>
          <a:p>
            <a:r>
              <a:rPr lang="en-US"/>
              <a:t>Replacement vs. Target Behavior</a:t>
            </a:r>
          </a:p>
        </p:txBody>
      </p:sp>
      <p:sp>
        <p:nvSpPr>
          <p:cNvPr id="3" name="Content Placeholder 2">
            <a:extLst>
              <a:ext uri="{FF2B5EF4-FFF2-40B4-BE49-F238E27FC236}">
                <a16:creationId xmlns:a16="http://schemas.microsoft.com/office/drawing/2014/main" id="{5898276D-D6E9-49C7-8D5A-16361AB72B91}"/>
              </a:ext>
            </a:extLst>
          </p:cNvPr>
          <p:cNvSpPr>
            <a:spLocks noGrp="1"/>
          </p:cNvSpPr>
          <p:nvPr>
            <p:ph sz="quarter" idx="15"/>
          </p:nvPr>
        </p:nvSpPr>
        <p:spPr/>
        <p:txBody>
          <a:bodyPr/>
          <a:lstStyle/>
          <a:p>
            <a:r>
              <a:rPr lang="en-US" dirty="0"/>
              <a:t>While a behavioral IEP goal should focus on the </a:t>
            </a:r>
            <a:r>
              <a:rPr lang="en-US" i="1" dirty="0"/>
              <a:t>replacement behavior</a:t>
            </a:r>
            <a:r>
              <a:rPr lang="en-US" dirty="0"/>
              <a:t>, we can simultaneously monitor progress on the student’s </a:t>
            </a:r>
            <a:r>
              <a:rPr lang="en-US" i="1" dirty="0"/>
              <a:t>target behavior </a:t>
            </a:r>
            <a:r>
              <a:rPr lang="en-US" dirty="0"/>
              <a:t>as a way to determine if/when a change to the student’s program is needed. </a:t>
            </a:r>
          </a:p>
          <a:p>
            <a:endParaRPr lang="en-US" dirty="0"/>
          </a:p>
          <a:p>
            <a:r>
              <a:rPr lang="en-US" dirty="0"/>
              <a:t>Collecting data on both target and replacement behaviors also allows the IEP team to provide more timely information to parents and families.</a:t>
            </a:r>
          </a:p>
          <a:p>
            <a:endParaRPr lang="en-US" dirty="0"/>
          </a:p>
        </p:txBody>
      </p:sp>
      <p:sp>
        <p:nvSpPr>
          <p:cNvPr id="5" name="Slide Number Placeholder 4">
            <a:extLst>
              <a:ext uri="{FF2B5EF4-FFF2-40B4-BE49-F238E27FC236}">
                <a16:creationId xmlns:a16="http://schemas.microsoft.com/office/drawing/2014/main" id="{E9E3331D-E8FE-435E-988A-5271D20DAC0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3107505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3B2A-09DB-435F-A6CB-C42D8A663218}"/>
              </a:ext>
            </a:extLst>
          </p:cNvPr>
          <p:cNvSpPr>
            <a:spLocks noGrp="1"/>
          </p:cNvSpPr>
          <p:nvPr>
            <p:ph type="title"/>
          </p:nvPr>
        </p:nvSpPr>
        <p:spPr/>
        <p:txBody>
          <a:bodyPr/>
          <a:lstStyle/>
          <a:p>
            <a:r>
              <a:rPr lang="en-US"/>
              <a:t>How do we know which behavior to…</a:t>
            </a:r>
          </a:p>
        </p:txBody>
      </p:sp>
      <p:sp>
        <p:nvSpPr>
          <p:cNvPr id="3" name="Content Placeholder 2">
            <a:extLst>
              <a:ext uri="{FF2B5EF4-FFF2-40B4-BE49-F238E27FC236}">
                <a16:creationId xmlns:a16="http://schemas.microsoft.com/office/drawing/2014/main" id="{F43CFD32-1A8B-4560-90E0-D98901254EBF}"/>
              </a:ext>
            </a:extLst>
          </p:cNvPr>
          <p:cNvSpPr>
            <a:spLocks noGrp="1"/>
          </p:cNvSpPr>
          <p:nvPr>
            <p:ph sz="quarter" idx="15"/>
          </p:nvPr>
        </p:nvSpPr>
        <p:spPr>
          <a:xfrm>
            <a:off x="1828800" y="1371600"/>
            <a:ext cx="9902952" cy="4343400"/>
          </a:xfrm>
        </p:spPr>
        <p:txBody>
          <a:bodyPr/>
          <a:lstStyle/>
          <a:p>
            <a:r>
              <a:rPr lang="en-US" dirty="0"/>
              <a:t>Identify</a:t>
            </a:r>
          </a:p>
          <a:p>
            <a:endParaRPr lang="en-US" dirty="0"/>
          </a:p>
          <a:p>
            <a:r>
              <a:rPr lang="en-US" dirty="0"/>
              <a:t>Prioritize</a:t>
            </a:r>
          </a:p>
          <a:p>
            <a:endParaRPr lang="en-US" dirty="0"/>
          </a:p>
          <a:p>
            <a:r>
              <a:rPr lang="en-US" dirty="0"/>
              <a:t>Operationalize</a:t>
            </a:r>
          </a:p>
        </p:txBody>
      </p:sp>
      <p:pic>
        <p:nvPicPr>
          <p:cNvPr id="6" name="Graphic 5" descr="Bulls-eye">
            <a:extLst>
              <a:ext uri="{FF2B5EF4-FFF2-40B4-BE49-F238E27FC236}">
                <a16:creationId xmlns:a16="http://schemas.microsoft.com/office/drawing/2014/main" id="{2CB59551-7D21-41EB-88E9-9FEB9C8BF7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203216"/>
            <a:ext cx="914400" cy="914400"/>
          </a:xfrm>
          <a:prstGeom prst="rect">
            <a:avLst/>
          </a:prstGeom>
        </p:spPr>
      </p:pic>
      <p:pic>
        <p:nvPicPr>
          <p:cNvPr id="7" name="Graphic 6" descr="Scales of justice">
            <a:extLst>
              <a:ext uri="{FF2B5EF4-FFF2-40B4-BE49-F238E27FC236}">
                <a16:creationId xmlns:a16="http://schemas.microsoft.com/office/drawing/2014/main" id="{89301AD6-C554-47EF-81B1-3F684B3129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2406432"/>
            <a:ext cx="914400" cy="914400"/>
          </a:xfrm>
          <a:prstGeom prst="rect">
            <a:avLst/>
          </a:prstGeom>
        </p:spPr>
      </p:pic>
      <p:pic>
        <p:nvPicPr>
          <p:cNvPr id="8" name="Graphic 7" descr="Checklist">
            <a:extLst>
              <a:ext uri="{FF2B5EF4-FFF2-40B4-BE49-F238E27FC236}">
                <a16:creationId xmlns:a16="http://schemas.microsoft.com/office/drawing/2014/main" id="{3B85A300-D800-4182-B663-7ECAB93955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800" y="3543300"/>
            <a:ext cx="914400" cy="914400"/>
          </a:xfrm>
          <a:prstGeom prst="rect">
            <a:avLst/>
          </a:prstGeom>
        </p:spPr>
      </p:pic>
      <p:sp>
        <p:nvSpPr>
          <p:cNvPr id="5" name="Slide Number Placeholder 4">
            <a:extLst>
              <a:ext uri="{FF2B5EF4-FFF2-40B4-BE49-F238E27FC236}">
                <a16:creationId xmlns:a16="http://schemas.microsoft.com/office/drawing/2014/main" id="{C3A5934F-66A7-4785-8C6B-7C8DF7D32EE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120285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Identify</a:t>
            </a:r>
          </a:p>
        </p:txBody>
      </p:sp>
      <p:sp>
        <p:nvSpPr>
          <p:cNvPr id="3" name="Content Placeholder 2"/>
          <p:cNvSpPr>
            <a:spLocks noGrp="1"/>
          </p:cNvSpPr>
          <p:nvPr>
            <p:ph sz="quarter" idx="15"/>
          </p:nvPr>
        </p:nvSpPr>
        <p:spPr>
          <a:xfrm>
            <a:off x="455676" y="1371600"/>
            <a:ext cx="5640324" cy="4343400"/>
          </a:xfrm>
        </p:spPr>
        <p:txBody>
          <a:bodyPr/>
          <a:lstStyle/>
          <a:p>
            <a:pPr marL="228600" indent="-228600"/>
            <a:r>
              <a:rPr lang="en-US" dirty="0"/>
              <a:t>Gather information on the context and features of behaviors of concern.</a:t>
            </a:r>
          </a:p>
          <a:p>
            <a:pPr marL="228600" indent="-228600"/>
            <a:r>
              <a:rPr lang="en-US" dirty="0"/>
              <a:t>Questions to be addressed through this process include:</a:t>
            </a:r>
          </a:p>
          <a:p>
            <a:pPr marL="457200" indent="-228600">
              <a:buFont typeface="Arial" pitchFamily="34" charset="0"/>
              <a:buChar char="•"/>
            </a:pPr>
            <a:r>
              <a:rPr lang="en-US" sz="2000" dirty="0"/>
              <a:t>What does the behavior look like?</a:t>
            </a:r>
          </a:p>
          <a:p>
            <a:pPr marL="457200" indent="-228600">
              <a:buFont typeface="Arial" pitchFamily="34" charset="0"/>
              <a:buChar char="•"/>
            </a:pPr>
            <a:r>
              <a:rPr lang="en-US" sz="2000" dirty="0"/>
              <a:t>When does the behavior occur?</a:t>
            </a:r>
          </a:p>
          <a:p>
            <a:pPr marL="457200" indent="-228600">
              <a:buFont typeface="Arial" pitchFamily="34" charset="0"/>
              <a:buChar char="•"/>
            </a:pPr>
            <a:r>
              <a:rPr lang="en-US" sz="2000" dirty="0"/>
              <a:t>Why does the student present the behavior?</a:t>
            </a:r>
          </a:p>
          <a:p>
            <a:pPr marL="457200" indent="-457200">
              <a:buFont typeface="Arial" pitchFamily="34" charset="0"/>
              <a:buChar char="•"/>
            </a:pPr>
            <a:endParaRPr lang="en-US" dirty="0"/>
          </a:p>
          <a:p>
            <a:pPr marL="457200" indent="-457200">
              <a:buFont typeface="Arial" pitchFamily="34" charset="0"/>
              <a:buChar char="•"/>
            </a:pPr>
            <a:endParaRPr lang="en-US" dirty="0"/>
          </a:p>
        </p:txBody>
      </p:sp>
      <p:pic>
        <p:nvPicPr>
          <p:cNvPr id="7" name="Graphic 6" descr="Bulls-eye">
            <a:extLst>
              <a:ext uri="{FF2B5EF4-FFF2-40B4-BE49-F238E27FC236}">
                <a16:creationId xmlns:a16="http://schemas.microsoft.com/office/drawing/2014/main" id="{D9A86985-CAD2-4374-80B0-C45C4A411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 y="338328"/>
            <a:ext cx="914400" cy="914400"/>
          </a:xfrm>
          <a:prstGeom prst="rect">
            <a:avLst/>
          </a:prstGeom>
        </p:spPr>
      </p:pic>
      <p:pic>
        <p:nvPicPr>
          <p:cNvPr id="8" name="Picture 7" descr="Screenshot of Handout 2: Target Behavior Questionaire">
            <a:extLst>
              <a:ext uri="{FF2B5EF4-FFF2-40B4-BE49-F238E27FC236}">
                <a16:creationId xmlns:a16="http://schemas.microsoft.com/office/drawing/2014/main" id="{9169CF1B-E07D-40C7-B3F6-7B206092D5E4}"/>
              </a:ext>
            </a:extLst>
          </p:cNvPr>
          <p:cNvPicPr>
            <a:picLocks noChangeAspect="1"/>
          </p:cNvPicPr>
          <p:nvPr/>
        </p:nvPicPr>
        <p:blipFill rotWithShape="1">
          <a:blip r:embed="rId5"/>
          <a:srcRect l="1886"/>
          <a:stretch/>
        </p:blipFill>
        <p:spPr>
          <a:xfrm>
            <a:off x="7813671" y="823863"/>
            <a:ext cx="3368504" cy="2723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Screenshot of Handout 3: ABC Checklist">
            <a:extLst>
              <a:ext uri="{FF2B5EF4-FFF2-40B4-BE49-F238E27FC236}">
                <a16:creationId xmlns:a16="http://schemas.microsoft.com/office/drawing/2014/main" id="{304D020E-A6C5-4855-B030-02E25C5E43FE}"/>
              </a:ext>
            </a:extLst>
          </p:cNvPr>
          <p:cNvPicPr>
            <a:picLocks noChangeAspect="1"/>
          </p:cNvPicPr>
          <p:nvPr/>
        </p:nvPicPr>
        <p:blipFill rotWithShape="1">
          <a:blip r:embed="rId6"/>
          <a:srcRect t="2869"/>
          <a:stretch/>
        </p:blipFill>
        <p:spPr>
          <a:xfrm>
            <a:off x="6399742" y="1987291"/>
            <a:ext cx="3516306" cy="2724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Handout 4: Anecdotal Recording Form">
            <a:extLst>
              <a:ext uri="{FF2B5EF4-FFF2-40B4-BE49-F238E27FC236}">
                <a16:creationId xmlns:a16="http://schemas.microsoft.com/office/drawing/2014/main" id="{42AAB5F5-056D-4E1B-A802-327C9CBA4FF3}"/>
              </a:ext>
            </a:extLst>
          </p:cNvPr>
          <p:cNvPicPr>
            <a:picLocks noChangeAspect="1"/>
          </p:cNvPicPr>
          <p:nvPr/>
        </p:nvPicPr>
        <p:blipFill>
          <a:blip r:embed="rId7"/>
          <a:stretch>
            <a:fillRect/>
          </a:stretch>
        </p:blipFill>
        <p:spPr>
          <a:xfrm>
            <a:off x="7752030" y="3709130"/>
            <a:ext cx="3409598" cy="2724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3"/>
          <p:cNvSpPr txBox="1">
            <a:spLocks/>
          </p:cNvSpPr>
          <p:nvPr/>
        </p:nvSpPr>
        <p:spPr bwMode="gray">
          <a:xfrm>
            <a:off x="10295161" y="6507316"/>
            <a:ext cx="14106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prstClr val="white">
                    <a:lumMod val="75000"/>
                  </a:prst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a:ln>
                <a:noFill/>
              </a:ln>
              <a:solidFill>
                <a:prstClr val="white">
                  <a:lumMod val="75000"/>
                </a:prst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98900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Prioritize</a:t>
            </a:r>
          </a:p>
        </p:txBody>
      </p:sp>
      <p:sp>
        <p:nvSpPr>
          <p:cNvPr id="4" name="Content Placeholder 3">
            <a:extLst>
              <a:ext uri="{FF2B5EF4-FFF2-40B4-BE49-F238E27FC236}">
                <a16:creationId xmlns:a16="http://schemas.microsoft.com/office/drawing/2014/main" id="{1C19ADBC-E5DB-4A32-98BE-7629D765C546}"/>
              </a:ext>
            </a:extLst>
          </p:cNvPr>
          <p:cNvSpPr>
            <a:spLocks noGrp="1"/>
          </p:cNvSpPr>
          <p:nvPr>
            <p:ph sz="quarter" idx="15"/>
          </p:nvPr>
        </p:nvSpPr>
        <p:spPr/>
        <p:txBody>
          <a:bodyPr/>
          <a:lstStyle/>
          <a:p>
            <a:r>
              <a:rPr lang="en-US" dirty="0"/>
              <a:t>If a student demonstrates multiple challenging behaviors, prioritize which behavior(s) should be addressed (e.g., high intensity, increased frequency, dangerous, or self-injurious). </a:t>
            </a:r>
            <a:r>
              <a:rPr lang="en-US" dirty="0">
                <a:solidFill>
                  <a:schemeClr val="tx2">
                    <a:lumMod val="75000"/>
                  </a:schemeClr>
                </a:solidFill>
              </a:rPr>
              <a:t>Prioritizing only a few will make—</a:t>
            </a:r>
          </a:p>
          <a:p>
            <a:pPr lvl="1"/>
            <a:r>
              <a:rPr lang="en-US" dirty="0">
                <a:solidFill>
                  <a:schemeClr val="tx2">
                    <a:lumMod val="75000"/>
                  </a:schemeClr>
                </a:solidFill>
              </a:rPr>
              <a:t>Data collection more feasible.</a:t>
            </a:r>
          </a:p>
          <a:p>
            <a:pPr lvl="1"/>
            <a:r>
              <a:rPr lang="en-US" dirty="0">
                <a:solidFill>
                  <a:schemeClr val="tx2">
                    <a:lumMod val="75000"/>
                  </a:schemeClr>
                </a:solidFill>
              </a:rPr>
              <a:t>Data analysis and decision making more efficient.</a:t>
            </a:r>
          </a:p>
          <a:p>
            <a:pPr lvl="1"/>
            <a:r>
              <a:rPr lang="en-US" dirty="0">
                <a:solidFill>
                  <a:schemeClr val="tx2">
                    <a:lumMod val="75000"/>
                  </a:schemeClr>
                </a:solidFill>
              </a:rPr>
              <a:t>Data-based individualization more effective, as decisions will be based on the most important behavior(s) for a given student.	</a:t>
            </a:r>
          </a:p>
          <a:p>
            <a:endParaRPr lang="en-US" dirty="0"/>
          </a:p>
        </p:txBody>
      </p:sp>
      <p:pic>
        <p:nvPicPr>
          <p:cNvPr id="8" name="Graphic 7" descr="Scales of justice">
            <a:extLst>
              <a:ext uri="{FF2B5EF4-FFF2-40B4-BE49-F238E27FC236}">
                <a16:creationId xmlns:a16="http://schemas.microsoft.com/office/drawing/2014/main" id="{1CC27FC2-E3B6-407A-A0CA-40B8C6534D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182880"/>
            <a:ext cx="914400" cy="914400"/>
          </a:xfrm>
          <a:prstGeom prst="rect">
            <a:avLst/>
          </a:prstGeom>
        </p:spPr>
      </p:pic>
      <p:sp>
        <p:nvSpPr>
          <p:cNvPr id="7" name="Slide Number Placeholder 3"/>
          <p:cNvSpPr txBox="1">
            <a:spLocks/>
          </p:cNvSpPr>
          <p:nvPr/>
        </p:nvSpPr>
        <p:spPr bwMode="gray">
          <a:xfrm>
            <a:off x="10295161" y="6507316"/>
            <a:ext cx="14106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prstClr val="white">
                    <a:lumMod val="75000"/>
                  </a:prst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a:ln>
                <a:noFill/>
              </a:ln>
              <a:solidFill>
                <a:prstClr val="white">
                  <a:lumMod val="75000"/>
                </a:prst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833161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6D95-2052-4E40-84BE-D97CB25BA67C}"/>
              </a:ext>
            </a:extLst>
          </p:cNvPr>
          <p:cNvSpPr>
            <a:spLocks noGrp="1"/>
          </p:cNvSpPr>
          <p:nvPr>
            <p:ph type="title"/>
          </p:nvPr>
        </p:nvSpPr>
        <p:spPr/>
        <p:txBody>
          <a:bodyPr/>
          <a:lstStyle/>
          <a:p>
            <a:r>
              <a:rPr lang="en-US"/>
              <a:t>Operationalize</a:t>
            </a:r>
          </a:p>
        </p:txBody>
      </p:sp>
      <p:sp>
        <p:nvSpPr>
          <p:cNvPr id="3" name="Content Placeholder 2">
            <a:extLst>
              <a:ext uri="{FF2B5EF4-FFF2-40B4-BE49-F238E27FC236}">
                <a16:creationId xmlns:a16="http://schemas.microsoft.com/office/drawing/2014/main" id="{831CD58F-51B6-484F-9C85-1BEE2515799D}"/>
              </a:ext>
            </a:extLst>
          </p:cNvPr>
          <p:cNvSpPr>
            <a:spLocks noGrp="1"/>
          </p:cNvSpPr>
          <p:nvPr>
            <p:ph sz="quarter" idx="15"/>
          </p:nvPr>
        </p:nvSpPr>
        <p:spPr>
          <a:xfrm>
            <a:off x="457200" y="1371600"/>
            <a:ext cx="4523874" cy="4343400"/>
          </a:xfrm>
        </p:spPr>
        <p:txBody>
          <a:bodyPr>
            <a:normAutofit/>
          </a:bodyPr>
          <a:lstStyle/>
          <a:p>
            <a:pPr fontAlgn="base"/>
            <a:r>
              <a:rPr lang="en-US" sz="2000" dirty="0"/>
              <a:t>Well-written target behavior definitions:​</a:t>
            </a:r>
          </a:p>
          <a:p>
            <a:pPr lvl="1" fontAlgn="base"/>
            <a:r>
              <a:rPr lang="en-US" sz="2000" dirty="0"/>
              <a:t>Use objective language referring only to observable characteristics of the behavior.​</a:t>
            </a:r>
          </a:p>
          <a:p>
            <a:pPr lvl="1" fontAlgn="base"/>
            <a:r>
              <a:rPr lang="en-US" sz="2000" dirty="0"/>
              <a:t>Allow for the behavior to be readily measured.​</a:t>
            </a:r>
          </a:p>
          <a:p>
            <a:pPr lvl="1" fontAlgn="base"/>
            <a:r>
              <a:rPr lang="en-US" sz="2000" dirty="0"/>
              <a:t>Delineate the boundaries of what the behavior includes and does not include.</a:t>
            </a:r>
          </a:p>
        </p:txBody>
      </p:sp>
      <p:pic>
        <p:nvPicPr>
          <p:cNvPr id="7" name="Graphic 6" descr="Checklist">
            <a:extLst>
              <a:ext uri="{FF2B5EF4-FFF2-40B4-BE49-F238E27FC236}">
                <a16:creationId xmlns:a16="http://schemas.microsoft.com/office/drawing/2014/main" id="{135CF192-9A96-4EA9-8143-E10FBC94AD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228600"/>
            <a:ext cx="914400" cy="914400"/>
          </a:xfrm>
          <a:prstGeom prst="rect">
            <a:avLst/>
          </a:prstGeom>
        </p:spPr>
      </p:pic>
      <p:graphicFrame>
        <p:nvGraphicFramePr>
          <p:cNvPr id="6" name="Table 5">
            <a:extLst>
              <a:ext uri="{FF2B5EF4-FFF2-40B4-BE49-F238E27FC236}">
                <a16:creationId xmlns:a16="http://schemas.microsoft.com/office/drawing/2014/main" id="{ABBFA41F-A6B7-4A85-8669-3EF6622D629B}"/>
              </a:ext>
            </a:extLst>
          </p:cNvPr>
          <p:cNvGraphicFramePr>
            <a:graphicFrameLocks noGrp="1"/>
          </p:cNvGraphicFramePr>
          <p:nvPr>
            <p:extLst>
              <p:ext uri="{D42A27DB-BD31-4B8C-83A1-F6EECF244321}">
                <p14:modId xmlns:p14="http://schemas.microsoft.com/office/powerpoint/2010/main" val="2878356359"/>
              </p:ext>
            </p:extLst>
          </p:nvPr>
        </p:nvGraphicFramePr>
        <p:xfrm>
          <a:off x="5149515" y="1926567"/>
          <a:ext cx="6895807" cy="2608145"/>
        </p:xfrm>
        <a:graphic>
          <a:graphicData uri="http://schemas.openxmlformats.org/drawingml/2006/table">
            <a:tbl>
              <a:tblPr firstRow="1"/>
              <a:tblGrid>
                <a:gridCol w="1287452">
                  <a:extLst>
                    <a:ext uri="{9D8B030D-6E8A-4147-A177-3AD203B41FA5}">
                      <a16:colId xmlns:a16="http://schemas.microsoft.com/office/drawing/2014/main" val="849020480"/>
                    </a:ext>
                  </a:extLst>
                </a:gridCol>
                <a:gridCol w="1737179">
                  <a:extLst>
                    <a:ext uri="{9D8B030D-6E8A-4147-A177-3AD203B41FA5}">
                      <a16:colId xmlns:a16="http://schemas.microsoft.com/office/drawing/2014/main" val="2472823963"/>
                    </a:ext>
                  </a:extLst>
                </a:gridCol>
                <a:gridCol w="3871176">
                  <a:extLst>
                    <a:ext uri="{9D8B030D-6E8A-4147-A177-3AD203B41FA5}">
                      <a16:colId xmlns:a16="http://schemas.microsoft.com/office/drawing/2014/main" val="3100705751"/>
                    </a:ext>
                  </a:extLst>
                </a:gridCol>
              </a:tblGrid>
              <a:tr h="353363">
                <a:tc>
                  <a:txBody>
                    <a:bodyPr/>
                    <a:lstStyle/>
                    <a:p>
                      <a:pPr algn="l" fontAlgn="base"/>
                      <a:r>
                        <a:rPr lang="en-US" sz="1800" b="1" i="0" u="none" strike="noStrike" dirty="0">
                          <a:solidFill>
                            <a:srgbClr val="FFFFFF"/>
                          </a:solidFill>
                          <a:effectLst/>
                          <a:latin typeface="Arial" panose="020B0604020202020204" pitchFamily="34" charset="0"/>
                        </a:rPr>
                        <a:t>Bad</a:t>
                      </a:r>
                      <a:r>
                        <a:rPr lang="en-US" sz="1800" b="1" i="0" dirty="0">
                          <a:solidFill>
                            <a:srgbClr val="FFFFFF"/>
                          </a:solidFill>
                          <a:effectLst/>
                          <a:latin typeface="Arial" panose="020B0604020202020204" pitchFamily="34" charset="0"/>
                        </a:rPr>
                        <a:t>​</a:t>
                      </a:r>
                      <a:endParaRPr lang="en-US" sz="1200" b="1" i="0" dirty="0">
                        <a:solidFill>
                          <a:srgbClr val="FFFFFF"/>
                        </a:solidFill>
                        <a:effectLst/>
                      </a:endParaRPr>
                    </a:p>
                  </a:txBody>
                  <a:tcPr anchor="ctr">
                    <a:lnL w="10792" cap="flat" cmpd="sng" algn="ctr">
                      <a:solidFill>
                        <a:srgbClr val="C25131"/>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C25131"/>
                    </a:solidFill>
                  </a:tcPr>
                </a:tc>
                <a:tc>
                  <a:txBody>
                    <a:bodyPr/>
                    <a:lstStyle/>
                    <a:p>
                      <a:pPr algn="l" fontAlgn="base"/>
                      <a:r>
                        <a:rPr lang="en-US" sz="1800" b="1" i="0" u="none" strike="noStrike">
                          <a:solidFill>
                            <a:srgbClr val="FFFFFF"/>
                          </a:solidFill>
                          <a:effectLst/>
                          <a:latin typeface="Arial" panose="020B0604020202020204" pitchFamily="34" charset="0"/>
                        </a:rPr>
                        <a:t>Better</a:t>
                      </a:r>
                      <a:r>
                        <a:rPr lang="en-US" sz="1800" b="1" i="0">
                          <a:solidFill>
                            <a:srgbClr val="FFFFFF"/>
                          </a:solidFill>
                          <a:effectLst/>
                          <a:latin typeface="Arial" panose="020B0604020202020204" pitchFamily="34" charset="0"/>
                        </a:rPr>
                        <a:t>​</a:t>
                      </a:r>
                      <a:endParaRPr lang="en-US" sz="1200" b="1" i="0">
                        <a:solidFill>
                          <a:srgbClr val="FFFFFF"/>
                        </a:solidFill>
                        <a:effectLst/>
                      </a:endParaRPr>
                    </a:p>
                  </a:txBody>
                  <a:tcPr anchor="ctr">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C25131"/>
                    </a:solidFill>
                  </a:tcPr>
                </a:tc>
                <a:tc>
                  <a:txBody>
                    <a:bodyPr/>
                    <a:lstStyle/>
                    <a:p>
                      <a:pPr algn="l" fontAlgn="base"/>
                      <a:r>
                        <a:rPr lang="en-US" sz="1800" b="1" i="0" u="none" strike="noStrike" dirty="0">
                          <a:solidFill>
                            <a:srgbClr val="FFFFFF"/>
                          </a:solidFill>
                          <a:effectLst/>
                          <a:latin typeface="Arial" panose="020B0604020202020204" pitchFamily="34" charset="0"/>
                        </a:rPr>
                        <a:t>Best</a:t>
                      </a:r>
                      <a:r>
                        <a:rPr lang="en-US" sz="1800" b="1" i="0" dirty="0">
                          <a:solidFill>
                            <a:srgbClr val="FFFFFF"/>
                          </a:solidFill>
                          <a:effectLst/>
                          <a:latin typeface="Arial" panose="020B0604020202020204" pitchFamily="34" charset="0"/>
                        </a:rPr>
                        <a:t>​</a:t>
                      </a:r>
                      <a:endParaRPr lang="en-US" sz="1200" b="1" i="0" dirty="0">
                        <a:solidFill>
                          <a:srgbClr val="FFFFFF"/>
                        </a:solidFill>
                        <a:effectLst/>
                      </a:endParaRPr>
                    </a:p>
                  </a:txBody>
                  <a:tcPr anchor="ctr">
                    <a:lnL w="10792" cap="flat" cmpd="sng" algn="ctr">
                      <a:solidFill>
                        <a:srgbClr val="FFFFFF"/>
                      </a:solidFill>
                      <a:prstDash val="solid"/>
                      <a:round/>
                      <a:headEnd type="none" w="med" len="med"/>
                      <a:tailEnd type="none" w="med" len="med"/>
                    </a:lnL>
                    <a:lnR w="10792" cap="flat" cmpd="sng" algn="ctr">
                      <a:solidFill>
                        <a:srgbClr val="FFFFFF"/>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C25131"/>
                    </a:solidFill>
                  </a:tcPr>
                </a:tc>
                <a:extLst>
                  <a:ext uri="{0D108BD9-81ED-4DB2-BD59-A6C34878D82A}">
                    <a16:rowId xmlns:a16="http://schemas.microsoft.com/office/drawing/2014/main" val="3481517263"/>
                  </a:ext>
                </a:extLst>
              </a:tr>
              <a:tr h="561332">
                <a:tc>
                  <a:txBody>
                    <a:bodyPr/>
                    <a:lstStyle/>
                    <a:p>
                      <a:pPr algn="l" fontAlgn="base"/>
                      <a:r>
                        <a:rPr lang="en-US" sz="1400" b="0" i="0" u="none" strike="noStrike" dirty="0">
                          <a:solidFill>
                            <a:srgbClr val="000000"/>
                          </a:solidFill>
                          <a:effectLst/>
                          <a:latin typeface="Arial" panose="020B0604020202020204" pitchFamily="34" charset="0"/>
                        </a:rPr>
                        <a:t>Sarah loses control.</a:t>
                      </a:r>
                      <a:r>
                        <a:rPr lang="en-US" sz="1400" b="0" i="0" dirty="0">
                          <a:solidFill>
                            <a:srgbClr val="262626"/>
                          </a:solidFill>
                          <a:effectLst/>
                          <a:latin typeface="Arial" panose="020B0604020202020204" pitchFamily="34" charset="0"/>
                        </a:rPr>
                        <a:t>​</a:t>
                      </a:r>
                      <a:endParaRPr lang="en-US" sz="1050" b="0" i="0" dirty="0">
                        <a:solidFill>
                          <a:srgbClr val="262626"/>
                        </a:solidFill>
                        <a:effectLst/>
                      </a:endParaRPr>
                    </a:p>
                  </a:txBody>
                  <a:tcPr anchor="ctr">
                    <a:lnL w="10792" cap="flat" cmpd="sng" algn="ctr">
                      <a:solidFill>
                        <a:srgbClr val="C25131"/>
                      </a:solidFill>
                      <a:prstDash val="solid"/>
                      <a:round/>
                      <a:headEnd type="none" w="med" len="med"/>
                      <a:tailEnd type="none" w="med" len="med"/>
                    </a:lnL>
                    <a:lnR w="10792" cap="flat" cmpd="sng" algn="ctr">
                      <a:solidFill>
                        <a:srgbClr val="000000"/>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FFFFFF"/>
                    </a:solidFill>
                  </a:tcPr>
                </a:tc>
                <a:tc>
                  <a:txBody>
                    <a:bodyPr/>
                    <a:lstStyle/>
                    <a:p>
                      <a:pPr algn="l" fontAlgn="base"/>
                      <a:r>
                        <a:rPr lang="en-US" sz="1400" b="0" i="0" u="none" strike="noStrike" dirty="0">
                          <a:solidFill>
                            <a:srgbClr val="000000"/>
                          </a:solidFill>
                          <a:effectLst/>
                          <a:latin typeface="Arial" panose="020B0604020202020204" pitchFamily="34" charset="0"/>
                        </a:rPr>
                        <a:t>Sarah cries and tantrums.</a:t>
                      </a:r>
                      <a:r>
                        <a:rPr lang="en-US" sz="1400" b="0" i="0" dirty="0">
                          <a:solidFill>
                            <a:srgbClr val="262626"/>
                          </a:solidFill>
                          <a:effectLst/>
                          <a:latin typeface="Arial" panose="020B0604020202020204" pitchFamily="34" charset="0"/>
                        </a:rPr>
                        <a:t>​</a:t>
                      </a:r>
                      <a:endParaRPr lang="en-US" sz="1050" b="0" i="0" dirty="0">
                        <a:solidFill>
                          <a:srgbClr val="262626"/>
                        </a:solidFill>
                        <a:effectLst/>
                      </a:endParaRPr>
                    </a:p>
                  </a:txBody>
                  <a:tcPr anchor="ctr">
                    <a:lnL w="10792" cap="flat" cmpd="sng" algn="ctr">
                      <a:solidFill>
                        <a:srgbClr val="000000"/>
                      </a:solidFill>
                      <a:prstDash val="solid"/>
                      <a:round/>
                      <a:headEnd type="none" w="med" len="med"/>
                      <a:tailEnd type="none" w="med" len="med"/>
                    </a:lnL>
                    <a:lnR w="10792" cap="flat" cmpd="sng" algn="ctr">
                      <a:solidFill>
                        <a:srgbClr val="000000"/>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FFFFFF"/>
                    </a:solidFill>
                  </a:tcPr>
                </a:tc>
                <a:tc>
                  <a:txBody>
                    <a:bodyPr/>
                    <a:lstStyle/>
                    <a:p>
                      <a:pPr algn="l" fontAlgn="base"/>
                      <a:r>
                        <a:rPr lang="en-US" sz="1400" b="0" i="0" u="none" strike="noStrike">
                          <a:solidFill>
                            <a:srgbClr val="000000"/>
                          </a:solidFill>
                          <a:effectLst/>
                          <a:latin typeface="Arial" panose="020B0604020202020204" pitchFamily="34" charset="0"/>
                        </a:rPr>
                        <a:t>Sarah cries, flops to the floor, kicks feet, pounds fists on floor, and/orgrabs at objects.</a:t>
                      </a:r>
                      <a:r>
                        <a:rPr lang="en-US" sz="1400" b="0" i="0">
                          <a:solidFill>
                            <a:srgbClr val="262626"/>
                          </a:solidFill>
                          <a:effectLst/>
                          <a:latin typeface="Arial" panose="020B0604020202020204" pitchFamily="34" charset="0"/>
                        </a:rPr>
                        <a:t>​</a:t>
                      </a:r>
                      <a:endParaRPr lang="en-US" sz="1050" b="0" i="0">
                        <a:solidFill>
                          <a:srgbClr val="262626"/>
                        </a:solidFill>
                        <a:effectLst/>
                      </a:endParaRPr>
                    </a:p>
                  </a:txBody>
                  <a:tcPr anchor="ctr">
                    <a:lnL w="10792" cap="flat" cmpd="sng" algn="ctr">
                      <a:solidFill>
                        <a:srgbClr val="000000"/>
                      </a:solidFill>
                      <a:prstDash val="solid"/>
                      <a:round/>
                      <a:headEnd type="none" w="med" len="med"/>
                      <a:tailEnd type="none" w="med" len="med"/>
                    </a:lnL>
                    <a:lnR w="10792" cap="flat" cmpd="sng" algn="ctr">
                      <a:solidFill>
                        <a:srgbClr val="000000"/>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FFFFFF"/>
                    </a:solidFill>
                  </a:tcPr>
                </a:tc>
                <a:extLst>
                  <a:ext uri="{0D108BD9-81ED-4DB2-BD59-A6C34878D82A}">
                    <a16:rowId xmlns:a16="http://schemas.microsoft.com/office/drawing/2014/main" val="2787639885"/>
                  </a:ext>
                </a:extLst>
              </a:tr>
              <a:tr h="912855">
                <a:tc>
                  <a:txBody>
                    <a:bodyPr/>
                    <a:lstStyle/>
                    <a:p>
                      <a:pPr algn="l" fontAlgn="base"/>
                      <a:r>
                        <a:rPr lang="en-US" sz="1400" b="0" i="0" dirty="0">
                          <a:solidFill>
                            <a:srgbClr val="000000"/>
                          </a:solidFill>
                          <a:effectLst/>
                          <a:latin typeface="Arial" panose="020B0604020202020204" pitchFamily="34" charset="0"/>
                        </a:rPr>
                        <a:t>Tara is disruptive.</a:t>
                      </a:r>
                      <a:r>
                        <a:rPr lang="en-US" sz="1400" b="0" i="0" dirty="0">
                          <a:solidFill>
                            <a:srgbClr val="262626"/>
                          </a:solidFill>
                          <a:effectLst/>
                          <a:latin typeface="Arial" panose="020B0604020202020204" pitchFamily="34" charset="0"/>
                        </a:rPr>
                        <a:t>​</a:t>
                      </a:r>
                      <a:endParaRPr lang="en-US" sz="1050" b="0" i="0" dirty="0">
                        <a:solidFill>
                          <a:srgbClr val="262626"/>
                        </a:solidFill>
                        <a:effectLst/>
                      </a:endParaRPr>
                    </a:p>
                  </a:txBody>
                  <a:tcPr>
                    <a:lnL w="10792" cap="flat" cmpd="sng" algn="ctr">
                      <a:solidFill>
                        <a:srgbClr val="C25131"/>
                      </a:solidFill>
                      <a:prstDash val="solid"/>
                      <a:round/>
                      <a:headEnd type="none" w="med" len="med"/>
                      <a:tailEnd type="none" w="med" len="med"/>
                    </a:lnL>
                    <a:lnR w="10792" cap="flat" cmpd="sng" algn="ctr">
                      <a:solidFill>
                        <a:srgbClr val="000000"/>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FFFFFF"/>
                    </a:solidFill>
                  </a:tcPr>
                </a:tc>
                <a:tc>
                  <a:txBody>
                    <a:bodyPr/>
                    <a:lstStyle/>
                    <a:p>
                      <a:pPr algn="l" fontAlgn="base"/>
                      <a:r>
                        <a:rPr lang="en-US" sz="1400" b="0" i="0" dirty="0">
                          <a:solidFill>
                            <a:srgbClr val="000000"/>
                          </a:solidFill>
                          <a:effectLst/>
                          <a:latin typeface="Arial" panose="020B0604020202020204" pitchFamily="34" charset="0"/>
                        </a:rPr>
                        <a:t>Tara makes inappropriate comments during class.</a:t>
                      </a:r>
                      <a:r>
                        <a:rPr lang="en-US" sz="1400" b="0" i="0" dirty="0">
                          <a:solidFill>
                            <a:srgbClr val="262626"/>
                          </a:solidFill>
                          <a:effectLst/>
                          <a:latin typeface="Arial" panose="020B0604020202020204" pitchFamily="34" charset="0"/>
                        </a:rPr>
                        <a:t>​</a:t>
                      </a:r>
                      <a:endParaRPr lang="en-US" sz="1050" b="0" i="0" dirty="0">
                        <a:solidFill>
                          <a:srgbClr val="262626"/>
                        </a:solidFill>
                        <a:effectLst/>
                      </a:endParaRPr>
                    </a:p>
                  </a:txBody>
                  <a:tcPr>
                    <a:lnL w="10792" cap="flat" cmpd="sng" algn="ctr">
                      <a:solidFill>
                        <a:srgbClr val="000000"/>
                      </a:solidFill>
                      <a:prstDash val="solid"/>
                      <a:round/>
                      <a:headEnd type="none" w="med" len="med"/>
                      <a:tailEnd type="none" w="med" len="med"/>
                    </a:lnL>
                    <a:lnR w="10792" cap="flat" cmpd="sng" algn="ctr">
                      <a:solidFill>
                        <a:srgbClr val="000000"/>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FFFFFF"/>
                    </a:solidFill>
                  </a:tcPr>
                </a:tc>
                <a:tc>
                  <a:txBody>
                    <a:bodyPr/>
                    <a:lstStyle/>
                    <a:p>
                      <a:pPr algn="l" fontAlgn="base"/>
                      <a:r>
                        <a:rPr lang="en-US" sz="1400" b="0" i="0" dirty="0">
                          <a:solidFill>
                            <a:srgbClr val="000000"/>
                          </a:solidFill>
                          <a:effectLst/>
                          <a:latin typeface="Arial" panose="020B0604020202020204" pitchFamily="34" charset="0"/>
                        </a:rPr>
                        <a:t>Tara curses at teacher or peers, talks excessively about unrelated tasks/work, or insults peers during</a:t>
                      </a:r>
                    </a:p>
                    <a:p>
                      <a:pPr algn="l" fontAlgn="base"/>
                      <a:r>
                        <a:rPr lang="en-US" sz="1400" b="0" i="0" dirty="0">
                          <a:solidFill>
                            <a:srgbClr val="000000"/>
                          </a:solidFill>
                          <a:effectLst/>
                          <a:latin typeface="Arial" panose="020B0604020202020204" pitchFamily="34" charset="0"/>
                        </a:rPr>
                        <a:t>class.</a:t>
                      </a:r>
                      <a:r>
                        <a:rPr lang="en-US" sz="1400" b="0" i="0" dirty="0">
                          <a:solidFill>
                            <a:srgbClr val="262626"/>
                          </a:solidFill>
                          <a:effectLst/>
                          <a:latin typeface="Arial" panose="020B0604020202020204" pitchFamily="34" charset="0"/>
                        </a:rPr>
                        <a:t>​</a:t>
                      </a:r>
                      <a:endParaRPr lang="en-US" sz="1050" b="0" i="0" dirty="0">
                        <a:solidFill>
                          <a:srgbClr val="262626"/>
                        </a:solidFill>
                        <a:effectLst/>
                      </a:endParaRPr>
                    </a:p>
                  </a:txBody>
                  <a:tcPr>
                    <a:lnL w="10792" cap="flat" cmpd="sng" algn="ctr">
                      <a:solidFill>
                        <a:srgbClr val="000000"/>
                      </a:solidFill>
                      <a:prstDash val="solid"/>
                      <a:round/>
                      <a:headEnd type="none" w="med" len="med"/>
                      <a:tailEnd type="none" w="med" len="med"/>
                    </a:lnL>
                    <a:lnR w="10792" cap="flat" cmpd="sng" algn="ctr">
                      <a:solidFill>
                        <a:srgbClr val="000000"/>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FFFFFF"/>
                    </a:solidFill>
                  </a:tcPr>
                </a:tc>
                <a:extLst>
                  <a:ext uri="{0D108BD9-81ED-4DB2-BD59-A6C34878D82A}">
                    <a16:rowId xmlns:a16="http://schemas.microsoft.com/office/drawing/2014/main" val="2226662008"/>
                  </a:ext>
                </a:extLst>
              </a:tr>
              <a:tr h="736173">
                <a:tc>
                  <a:txBody>
                    <a:bodyPr/>
                    <a:lstStyle/>
                    <a:p>
                      <a:pPr algn="l" fontAlgn="base"/>
                      <a:r>
                        <a:rPr lang="en-US" sz="1400" b="0" i="0" dirty="0">
                          <a:solidFill>
                            <a:srgbClr val="000000"/>
                          </a:solidFill>
                          <a:effectLst/>
                          <a:latin typeface="Arial" panose="020B0604020202020204" pitchFamily="34" charset="0"/>
                        </a:rPr>
                        <a:t>Robin has been acting withdrawn.</a:t>
                      </a:r>
                      <a:r>
                        <a:rPr lang="en-US" sz="1400" b="0" i="0" dirty="0">
                          <a:solidFill>
                            <a:srgbClr val="262626"/>
                          </a:solidFill>
                          <a:effectLst/>
                          <a:latin typeface="Arial" panose="020B0604020202020204" pitchFamily="34" charset="0"/>
                        </a:rPr>
                        <a:t>​</a:t>
                      </a:r>
                      <a:endParaRPr lang="en-US" sz="1050" b="0" i="0" dirty="0">
                        <a:solidFill>
                          <a:srgbClr val="262626"/>
                        </a:solidFill>
                        <a:effectLst/>
                      </a:endParaRPr>
                    </a:p>
                  </a:txBody>
                  <a:tcPr>
                    <a:lnL w="10792" cap="flat" cmpd="sng" algn="ctr">
                      <a:solidFill>
                        <a:srgbClr val="C25131"/>
                      </a:solidFill>
                      <a:prstDash val="solid"/>
                      <a:round/>
                      <a:headEnd type="none" w="med" len="med"/>
                      <a:tailEnd type="none" w="med" len="med"/>
                    </a:lnL>
                    <a:lnR w="10792" cap="flat" cmpd="sng" algn="ctr">
                      <a:solidFill>
                        <a:srgbClr val="000000"/>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FFFFFF"/>
                    </a:solidFill>
                  </a:tcPr>
                </a:tc>
                <a:tc>
                  <a:txBody>
                    <a:bodyPr/>
                    <a:lstStyle/>
                    <a:p>
                      <a:pPr algn="l" fontAlgn="base"/>
                      <a:r>
                        <a:rPr lang="en-US" sz="1400" b="0" i="0" dirty="0">
                          <a:solidFill>
                            <a:srgbClr val="000000"/>
                          </a:solidFill>
                          <a:effectLst/>
                          <a:latin typeface="Arial" panose="020B0604020202020204" pitchFamily="34" charset="0"/>
                        </a:rPr>
                        <a:t>Robin is not engaging with peers.</a:t>
                      </a:r>
                      <a:r>
                        <a:rPr lang="en-US" sz="1400" b="0" i="0" dirty="0">
                          <a:solidFill>
                            <a:srgbClr val="262626"/>
                          </a:solidFill>
                          <a:effectLst/>
                          <a:latin typeface="Arial" panose="020B0604020202020204" pitchFamily="34" charset="0"/>
                        </a:rPr>
                        <a:t>​</a:t>
                      </a:r>
                      <a:endParaRPr lang="en-US" sz="1050" b="0" i="0" dirty="0">
                        <a:solidFill>
                          <a:srgbClr val="262626"/>
                        </a:solidFill>
                        <a:effectLst/>
                      </a:endParaRPr>
                    </a:p>
                  </a:txBody>
                  <a:tcPr>
                    <a:lnL w="10792" cap="flat" cmpd="sng" algn="ctr">
                      <a:solidFill>
                        <a:srgbClr val="000000"/>
                      </a:solidFill>
                      <a:prstDash val="solid"/>
                      <a:round/>
                      <a:headEnd type="none" w="med" len="med"/>
                      <a:tailEnd type="none" w="med" len="med"/>
                    </a:lnL>
                    <a:lnR w="10792" cap="flat" cmpd="sng" algn="ctr">
                      <a:solidFill>
                        <a:srgbClr val="000000"/>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FFFFFF"/>
                    </a:solidFill>
                  </a:tcPr>
                </a:tc>
                <a:tc>
                  <a:txBody>
                    <a:bodyPr/>
                    <a:lstStyle/>
                    <a:p>
                      <a:pPr algn="l" fontAlgn="base"/>
                      <a:r>
                        <a:rPr lang="en-US" sz="1400" b="0" i="0" dirty="0">
                          <a:solidFill>
                            <a:srgbClr val="000000"/>
                          </a:solidFill>
                          <a:effectLst/>
                          <a:latin typeface="Arial" panose="020B0604020202020204" pitchFamily="34" charset="0"/>
                        </a:rPr>
                        <a:t>Robin sits quietly by herself at her desk and does not speak with other students, even those who approach her to engage.</a:t>
                      </a:r>
                      <a:r>
                        <a:rPr lang="en-US" sz="1400" b="0" i="0" dirty="0">
                          <a:solidFill>
                            <a:srgbClr val="262626"/>
                          </a:solidFill>
                          <a:effectLst/>
                          <a:latin typeface="Arial" panose="020B0604020202020204" pitchFamily="34" charset="0"/>
                        </a:rPr>
                        <a:t>​</a:t>
                      </a:r>
                      <a:endParaRPr lang="en-US" sz="1050" b="0" i="0" dirty="0">
                        <a:solidFill>
                          <a:srgbClr val="262626"/>
                        </a:solidFill>
                        <a:effectLst/>
                      </a:endParaRPr>
                    </a:p>
                  </a:txBody>
                  <a:tcPr>
                    <a:lnL w="10792" cap="flat" cmpd="sng" algn="ctr">
                      <a:solidFill>
                        <a:srgbClr val="000000"/>
                      </a:solidFill>
                      <a:prstDash val="solid"/>
                      <a:round/>
                      <a:headEnd type="none" w="med" len="med"/>
                      <a:tailEnd type="none" w="med" len="med"/>
                    </a:lnL>
                    <a:lnR w="10792" cap="flat" cmpd="sng" algn="ctr">
                      <a:solidFill>
                        <a:srgbClr val="000000"/>
                      </a:solidFill>
                      <a:prstDash val="solid"/>
                      <a:round/>
                      <a:headEnd type="none" w="med" len="med"/>
                      <a:tailEnd type="none" w="med" len="med"/>
                    </a:lnR>
                    <a:lnT w="10792" cap="flat" cmpd="sng" algn="ctr">
                      <a:solidFill>
                        <a:srgbClr val="C25131"/>
                      </a:solidFill>
                      <a:prstDash val="solid"/>
                      <a:round/>
                      <a:headEnd type="none" w="med" len="med"/>
                      <a:tailEnd type="none" w="med" len="med"/>
                    </a:lnT>
                    <a:lnB w="10792" cap="flat" cmpd="sng" algn="ctr">
                      <a:solidFill>
                        <a:srgbClr val="C25131"/>
                      </a:solidFill>
                      <a:prstDash val="solid"/>
                      <a:round/>
                      <a:headEnd type="none" w="med" len="med"/>
                      <a:tailEnd type="none" w="med" len="med"/>
                    </a:lnB>
                    <a:solidFill>
                      <a:srgbClr val="FFFFFF"/>
                    </a:solidFill>
                  </a:tcPr>
                </a:tc>
                <a:extLst>
                  <a:ext uri="{0D108BD9-81ED-4DB2-BD59-A6C34878D82A}">
                    <a16:rowId xmlns:a16="http://schemas.microsoft.com/office/drawing/2014/main" val="360762489"/>
                  </a:ext>
                </a:extLst>
              </a:tr>
            </a:tbl>
          </a:graphicData>
        </a:graphic>
      </p:graphicFrame>
      <p:sp>
        <p:nvSpPr>
          <p:cNvPr id="5" name="Slide Number Placeholder 4">
            <a:extLst>
              <a:ext uri="{FF2B5EF4-FFF2-40B4-BE49-F238E27FC236}">
                <a16:creationId xmlns:a16="http://schemas.microsoft.com/office/drawing/2014/main" id="{EB0FC7BC-F526-4108-A131-2C3DAFD4EAE1}"/>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68759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0073-F64F-482B-A1E9-3C9165773833}"/>
              </a:ext>
            </a:extLst>
          </p:cNvPr>
          <p:cNvSpPr>
            <a:spLocks noGrp="1"/>
          </p:cNvSpPr>
          <p:nvPr>
            <p:ph type="title"/>
          </p:nvPr>
        </p:nvSpPr>
        <p:spPr/>
        <p:txBody>
          <a:bodyPr/>
          <a:lstStyle/>
          <a:p>
            <a:r>
              <a:rPr lang="en-US" dirty="0"/>
              <a:t>Identifying the Function</a:t>
            </a:r>
          </a:p>
        </p:txBody>
      </p:sp>
      <p:sp>
        <p:nvSpPr>
          <p:cNvPr id="3" name="Content Placeholder 2">
            <a:extLst>
              <a:ext uri="{FF2B5EF4-FFF2-40B4-BE49-F238E27FC236}">
                <a16:creationId xmlns:a16="http://schemas.microsoft.com/office/drawing/2014/main" id="{727021AB-2764-4CBB-89F5-5E4896ED5C60}"/>
              </a:ext>
            </a:extLst>
          </p:cNvPr>
          <p:cNvSpPr>
            <a:spLocks noGrp="1"/>
          </p:cNvSpPr>
          <p:nvPr>
            <p:ph sz="quarter" idx="15"/>
          </p:nvPr>
        </p:nvSpPr>
        <p:spPr>
          <a:xfrm>
            <a:off x="457200" y="1371600"/>
            <a:ext cx="5427233" cy="4343400"/>
          </a:xfrm>
        </p:spPr>
        <p:txBody>
          <a:bodyPr>
            <a:normAutofit fontScale="92500" lnSpcReduction="20000"/>
          </a:bodyPr>
          <a:lstStyle/>
          <a:p>
            <a:r>
              <a:rPr lang="en-US" b="1" dirty="0"/>
              <a:t>Why is the student engaging in the behavior?</a:t>
            </a:r>
          </a:p>
          <a:p>
            <a:pPr lvl="1"/>
            <a:r>
              <a:rPr lang="en-US" dirty="0"/>
              <a:t>Is it to get something (e.g., attention from peers/ teacher)?</a:t>
            </a:r>
          </a:p>
          <a:p>
            <a:pPr lvl="1"/>
            <a:r>
              <a:rPr lang="en-US" dirty="0"/>
              <a:t>Is it to avoid something (e.g., difficult task)?</a:t>
            </a:r>
          </a:p>
          <a:p>
            <a:pPr lvl="1"/>
            <a:r>
              <a:rPr lang="en-US" dirty="0"/>
              <a:t>Is it because the student doesn’t have the necessary skills (e.g., academic, functional, or social-emotional)? </a:t>
            </a:r>
          </a:p>
        </p:txBody>
      </p:sp>
      <p:sp>
        <p:nvSpPr>
          <p:cNvPr id="9" name="Speech Bubble: Rectangle 8">
            <a:extLst>
              <a:ext uri="{FF2B5EF4-FFF2-40B4-BE49-F238E27FC236}">
                <a16:creationId xmlns:a16="http://schemas.microsoft.com/office/drawing/2014/main" id="{11E90834-7A64-4AD6-90BA-BF17C97003FB}"/>
              </a:ext>
            </a:extLst>
          </p:cNvPr>
          <p:cNvSpPr/>
          <p:nvPr/>
        </p:nvSpPr>
        <p:spPr>
          <a:xfrm>
            <a:off x="6143214" y="1505774"/>
            <a:ext cx="5335793" cy="2969111"/>
          </a:xfrm>
          <a:prstGeom prst="wedgeRectCallou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Behaviors are not just problematic to others, like disruptive behavior. They also include behaviors that are problematic to the student, such as internalizing/ withdrawing; social skills, organizational, or attention deficits; or a lack of engagement. </a:t>
            </a:r>
          </a:p>
        </p:txBody>
      </p:sp>
      <p:sp>
        <p:nvSpPr>
          <p:cNvPr id="5" name="Slide Number Placeholder 4">
            <a:extLst>
              <a:ext uri="{FF2B5EF4-FFF2-40B4-BE49-F238E27FC236}">
                <a16:creationId xmlns:a16="http://schemas.microsoft.com/office/drawing/2014/main" id="{9A34D936-42BE-4217-8435-90B929392DC8}"/>
              </a:ext>
            </a:extLst>
          </p:cNvPr>
          <p:cNvSpPr>
            <a:spLocks noGrp="1"/>
          </p:cNvSpPr>
          <p:nvPr>
            <p:ph type="sldNum" sz="quarter" idx="14"/>
          </p:nvPr>
        </p:nvSpPr>
        <p:spPr/>
        <p:txBody>
          <a:bodyPr/>
          <a:lstStyle/>
          <a:p>
            <a:fld id="{99A20822-4A49-4D36-86E3-300BA48D3F00}" type="slidenum">
              <a:rPr lang="en-US" smtClean="0"/>
              <a:pPr/>
              <a:t>27</a:t>
            </a:fld>
            <a:endParaRPr lang="en-US" dirty="0"/>
          </a:p>
        </p:txBody>
      </p:sp>
    </p:spTree>
    <p:extLst>
      <p:ext uri="{BB962C8B-B14F-4D97-AF65-F5344CB8AC3E}">
        <p14:creationId xmlns:p14="http://schemas.microsoft.com/office/powerpoint/2010/main" val="4042546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Functionally-Relevant Replacement Behavior</a:t>
            </a:r>
          </a:p>
        </p:txBody>
      </p:sp>
      <p:sp>
        <p:nvSpPr>
          <p:cNvPr id="3" name="Content Placeholder 2"/>
          <p:cNvSpPr>
            <a:spLocks noGrp="1"/>
          </p:cNvSpPr>
          <p:nvPr>
            <p:ph sz="quarter" idx="15"/>
          </p:nvPr>
        </p:nvSpPr>
        <p:spPr/>
        <p:txBody>
          <a:bodyPr/>
          <a:lstStyle/>
          <a:p>
            <a:endParaRPr lang="en-US" dirty="0"/>
          </a:p>
          <a:p>
            <a:r>
              <a:rPr lang="en-US" dirty="0"/>
              <a:t>Stated in terms of what you want the student to do</a:t>
            </a:r>
          </a:p>
          <a:p>
            <a:endParaRPr lang="en-US" dirty="0"/>
          </a:p>
          <a:p>
            <a:pPr>
              <a:spcBef>
                <a:spcPts val="1200"/>
              </a:spcBef>
            </a:pPr>
            <a:r>
              <a:rPr lang="en-US" dirty="0"/>
              <a:t>Something the student can do or learn to do</a:t>
            </a:r>
          </a:p>
          <a:p>
            <a:pPr>
              <a:spcBef>
                <a:spcPts val="1200"/>
              </a:spcBef>
            </a:pPr>
            <a:endParaRPr lang="en-US" dirty="0"/>
          </a:p>
          <a:p>
            <a:pPr>
              <a:spcBef>
                <a:spcPts val="1200"/>
              </a:spcBef>
            </a:pPr>
            <a:r>
              <a:rPr lang="en-US" dirty="0"/>
              <a:t>Supported by the natural environment</a:t>
            </a:r>
          </a:p>
        </p:txBody>
      </p:sp>
      <p:sp>
        <p:nvSpPr>
          <p:cNvPr id="6" name="Slide Number Placeholder 5"/>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srgbClr val="FFFFFF">
                  <a:lumMod val="75000"/>
                </a:srgbClr>
              </a:solidFill>
              <a:effectLst/>
              <a:uLnTx/>
              <a:uFillTx/>
              <a:latin typeface="Arial"/>
              <a:cs typeface="Calibri"/>
            </a:endParaRPr>
          </a:p>
        </p:txBody>
      </p:sp>
    </p:spTree>
    <p:extLst>
      <p:ext uri="{BB962C8B-B14F-4D97-AF65-F5344CB8AC3E}">
        <p14:creationId xmlns:p14="http://schemas.microsoft.com/office/powerpoint/2010/main" val="50569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84FF1-7460-4401-94A0-E9BC8FC17C8E}"/>
              </a:ext>
            </a:extLst>
          </p:cNvPr>
          <p:cNvSpPr>
            <a:spLocks noGrp="1"/>
          </p:cNvSpPr>
          <p:nvPr>
            <p:ph type="title"/>
          </p:nvPr>
        </p:nvSpPr>
        <p:spPr>
          <a:xfrm>
            <a:off x="457202" y="0"/>
            <a:ext cx="11276076" cy="1280160"/>
          </a:xfrm>
        </p:spPr>
        <p:txBody>
          <a:bodyPr/>
          <a:lstStyle/>
          <a:p>
            <a:r>
              <a:rPr lang="en-US" dirty="0"/>
              <a:t>Focus the Goal on the Replacement Behavior</a:t>
            </a:r>
          </a:p>
        </p:txBody>
      </p:sp>
      <p:graphicFrame>
        <p:nvGraphicFramePr>
          <p:cNvPr id="4" name="Content Placeholder 4">
            <a:extLst>
              <a:ext uri="{FF2B5EF4-FFF2-40B4-BE49-F238E27FC236}">
                <a16:creationId xmlns:a16="http://schemas.microsoft.com/office/drawing/2014/main" id="{1354921C-0BDE-41DC-A7C6-54C73B0DBB8F}"/>
              </a:ext>
            </a:extLst>
          </p:cNvPr>
          <p:cNvGraphicFramePr>
            <a:graphicFrameLocks/>
          </p:cNvGraphicFramePr>
          <p:nvPr>
            <p:extLst>
              <p:ext uri="{D42A27DB-BD31-4B8C-83A1-F6EECF244321}">
                <p14:modId xmlns:p14="http://schemas.microsoft.com/office/powerpoint/2010/main" val="1398967130"/>
              </p:ext>
            </p:extLst>
          </p:nvPr>
        </p:nvGraphicFramePr>
        <p:xfrm>
          <a:off x="124344" y="1280160"/>
          <a:ext cx="11941791" cy="4419600"/>
        </p:xfrm>
        <a:graphic>
          <a:graphicData uri="http://schemas.openxmlformats.org/drawingml/2006/table">
            <a:tbl>
              <a:tblPr firstRow="1" bandRow="1">
                <a:tableStyleId>{5C22544A-7EE6-4342-B048-85BDC9FD1C3A}</a:tableStyleId>
              </a:tblPr>
              <a:tblGrid>
                <a:gridCol w="2402921">
                  <a:extLst>
                    <a:ext uri="{9D8B030D-6E8A-4147-A177-3AD203B41FA5}">
                      <a16:colId xmlns:a16="http://schemas.microsoft.com/office/drawing/2014/main" val="20000"/>
                    </a:ext>
                  </a:extLst>
                </a:gridCol>
                <a:gridCol w="3365709">
                  <a:extLst>
                    <a:ext uri="{9D8B030D-6E8A-4147-A177-3AD203B41FA5}">
                      <a16:colId xmlns:a16="http://schemas.microsoft.com/office/drawing/2014/main" val="20001"/>
                    </a:ext>
                  </a:extLst>
                </a:gridCol>
                <a:gridCol w="6173161">
                  <a:extLst>
                    <a:ext uri="{9D8B030D-6E8A-4147-A177-3AD203B41FA5}">
                      <a16:colId xmlns:a16="http://schemas.microsoft.com/office/drawing/2014/main" val="20002"/>
                    </a:ext>
                  </a:extLst>
                </a:gridCol>
              </a:tblGrid>
              <a:tr h="370840">
                <a:tc>
                  <a:txBody>
                    <a:bodyPr/>
                    <a:lstStyle/>
                    <a:p>
                      <a:r>
                        <a:rPr lang="en-US" sz="2000"/>
                        <a:t>Component</a:t>
                      </a:r>
                    </a:p>
                  </a:txBody>
                  <a:tcPr/>
                </a:tc>
                <a:tc>
                  <a:txBody>
                    <a:bodyPr/>
                    <a:lstStyle/>
                    <a:p>
                      <a:r>
                        <a:rPr lang="en-US" sz="2000" dirty="0"/>
                        <a:t>May include…</a:t>
                      </a:r>
                    </a:p>
                  </a:txBody>
                  <a:tcPr/>
                </a:tc>
                <a:tc>
                  <a:txBody>
                    <a:bodyPr/>
                    <a:lstStyle/>
                    <a:p>
                      <a:r>
                        <a:rPr lang="en-US" sz="2000" dirty="0"/>
                        <a:t>Examples</a:t>
                      </a:r>
                    </a:p>
                  </a:txBody>
                  <a:tcPr/>
                </a:tc>
                <a:extLst>
                  <a:ext uri="{0D108BD9-81ED-4DB2-BD59-A6C34878D82A}">
                    <a16:rowId xmlns:a16="http://schemas.microsoft.com/office/drawing/2014/main" val="10000"/>
                  </a:ext>
                </a:extLst>
              </a:tr>
              <a:tr h="370840">
                <a:tc>
                  <a:txBody>
                    <a:bodyPr/>
                    <a:lstStyle/>
                    <a:p>
                      <a:r>
                        <a:rPr lang="en-US" sz="2000"/>
                        <a:t>Condition</a:t>
                      </a:r>
                    </a:p>
                  </a:txBody>
                  <a:tcPr/>
                </a:tc>
                <a:tc>
                  <a:txBody>
                    <a:bodyPr/>
                    <a:lstStyle/>
                    <a:p>
                      <a:r>
                        <a:rPr lang="en-US" sz="2000" dirty="0"/>
                        <a:t>Material/Tool</a:t>
                      </a:r>
                    </a:p>
                    <a:p>
                      <a:r>
                        <a:rPr lang="en-US" sz="2000" dirty="0"/>
                        <a:t>Grade level</a:t>
                      </a:r>
                    </a:p>
                    <a:p>
                      <a:r>
                        <a:rPr lang="en-US" sz="2000" dirty="0"/>
                        <a:t>Setting</a:t>
                      </a:r>
                    </a:p>
                    <a:p>
                      <a:r>
                        <a:rPr lang="en-US" sz="2000" dirty="0"/>
                        <a:t>Timing</a:t>
                      </a:r>
                    </a:p>
                  </a:txBody>
                  <a:tcPr/>
                </a:tc>
                <a:tc>
                  <a:txBody>
                    <a:bodyPr/>
                    <a:lstStyle/>
                    <a:p>
                      <a:r>
                        <a:rPr lang="en-US" sz="2000" baseline="0"/>
                        <a:t>When given verbal prompts…</a:t>
                      </a:r>
                      <a:endParaRPr lang="en-US" sz="2000"/>
                    </a:p>
                  </a:txBody>
                  <a:tcPr/>
                </a:tc>
                <a:extLst>
                  <a:ext uri="{0D108BD9-81ED-4DB2-BD59-A6C34878D82A}">
                    <a16:rowId xmlns:a16="http://schemas.microsoft.com/office/drawing/2014/main" val="10001"/>
                  </a:ext>
                </a:extLst>
              </a:tr>
              <a:tr h="554975">
                <a:tc>
                  <a:txBody>
                    <a:bodyPr/>
                    <a:lstStyle/>
                    <a:p>
                      <a:r>
                        <a:rPr lang="en-US" sz="2000" strike="noStrike" dirty="0"/>
                        <a:t>Replacement</a:t>
                      </a:r>
                      <a:r>
                        <a:rPr lang="en-US" sz="2000" dirty="0"/>
                        <a:t> Behavior</a:t>
                      </a:r>
                    </a:p>
                  </a:txBody>
                  <a:tcPr/>
                </a:tc>
                <a:tc>
                  <a:txBody>
                    <a:bodyPr/>
                    <a:lstStyle/>
                    <a:p>
                      <a:r>
                        <a:rPr lang="en-US" sz="2000" dirty="0"/>
                        <a:t>Observable behavior </a:t>
                      </a:r>
                    </a:p>
                    <a:p>
                      <a:r>
                        <a:rPr lang="en-US" sz="2000" dirty="0"/>
                        <a:t>Target</a:t>
                      </a:r>
                      <a:r>
                        <a:rPr lang="en-US" sz="2000" baseline="0" dirty="0"/>
                        <a:t> goal</a:t>
                      </a:r>
                      <a:endParaRPr lang="en-US" sz="2000" dirty="0"/>
                    </a:p>
                  </a:txBody>
                  <a:tcPr/>
                </a:tc>
                <a:tc>
                  <a:txBody>
                    <a:bodyPr/>
                    <a:lstStyle/>
                    <a:p>
                      <a:r>
                        <a:rPr lang="en-US" sz="2000" baseline="0" dirty="0"/>
                        <a:t>Student will ask for help within one minute…</a:t>
                      </a:r>
                    </a:p>
                  </a:txBody>
                  <a:tcPr/>
                </a:tc>
                <a:extLst>
                  <a:ext uri="{0D108BD9-81ED-4DB2-BD59-A6C34878D82A}">
                    <a16:rowId xmlns:a16="http://schemas.microsoft.com/office/drawing/2014/main" val="10002"/>
                  </a:ext>
                </a:extLst>
              </a:tr>
              <a:tr h="370840">
                <a:tc>
                  <a:txBody>
                    <a:bodyPr/>
                    <a:lstStyle/>
                    <a:p>
                      <a:r>
                        <a:rPr lang="en-US" sz="2000"/>
                        <a:t>Criterion for Acceptable Performance</a:t>
                      </a:r>
                    </a:p>
                  </a:txBody>
                  <a:tcPr/>
                </a:tc>
                <a:tc>
                  <a:txBody>
                    <a:bodyPr/>
                    <a:lstStyle/>
                    <a:p>
                      <a:r>
                        <a:rPr lang="en-US" sz="2000" dirty="0"/>
                        <a:t>Accuracy</a:t>
                      </a:r>
                    </a:p>
                    <a:p>
                      <a:r>
                        <a:rPr lang="en-US" sz="2000" dirty="0"/>
                        <a:t>Number of trials</a:t>
                      </a:r>
                    </a:p>
                  </a:txBody>
                  <a:tcPr/>
                </a:tc>
                <a:tc>
                  <a:txBody>
                    <a:bodyPr/>
                    <a:lstStyle/>
                    <a:p>
                      <a:r>
                        <a:rPr lang="en-US" sz="2000" baseline="0"/>
                        <a:t>For at least 80% of the math period (as measured by DBR academic engagement rating) </a:t>
                      </a:r>
                      <a:endParaRPr lang="en-US" sz="2000"/>
                    </a:p>
                  </a:txBody>
                  <a:tcPr/>
                </a:tc>
                <a:extLst>
                  <a:ext uri="{0D108BD9-81ED-4DB2-BD59-A6C34878D82A}">
                    <a16:rowId xmlns:a16="http://schemas.microsoft.com/office/drawing/2014/main" val="10003"/>
                  </a:ext>
                </a:extLst>
              </a:tr>
              <a:tr h="370840">
                <a:tc>
                  <a:txBody>
                    <a:bodyPr/>
                    <a:lstStyle/>
                    <a:p>
                      <a:r>
                        <a:rPr lang="en-US" sz="2000"/>
                        <a:t>Timeline</a:t>
                      </a:r>
                    </a:p>
                  </a:txBody>
                  <a:tcPr/>
                </a:tc>
                <a:tc>
                  <a:txBody>
                    <a:bodyPr/>
                    <a:lstStyle/>
                    <a:p>
                      <a:r>
                        <a:rPr lang="en-US" sz="2000"/>
                        <a:t>Daily</a:t>
                      </a:r>
                    </a:p>
                    <a:p>
                      <a:r>
                        <a:rPr lang="en-US" sz="2000"/>
                        <a:t>Monthly</a:t>
                      </a:r>
                    </a:p>
                    <a:p>
                      <a:r>
                        <a:rPr lang="en-US" sz="2000"/>
                        <a:t>Quarterly</a:t>
                      </a:r>
                    </a:p>
                  </a:txBody>
                  <a:tcPr/>
                </a:tc>
                <a:tc>
                  <a:txBody>
                    <a:bodyPr/>
                    <a:lstStyle/>
                    <a:p>
                      <a:r>
                        <a:rPr lang="en-US" sz="2000" dirty="0"/>
                        <a:t>By the end of the quarter. </a:t>
                      </a:r>
                    </a:p>
                  </a:txBody>
                  <a:tcPr/>
                </a:tc>
                <a:extLst>
                  <a:ext uri="{0D108BD9-81ED-4DB2-BD59-A6C34878D82A}">
                    <a16:rowId xmlns:a16="http://schemas.microsoft.com/office/drawing/2014/main" val="2291141613"/>
                  </a:ext>
                </a:extLst>
              </a:tr>
            </a:tbl>
          </a:graphicData>
        </a:graphic>
      </p:graphicFrame>
      <p:sp>
        <p:nvSpPr>
          <p:cNvPr id="3" name="Slide Number Placeholder 2">
            <a:extLst>
              <a:ext uri="{FF2B5EF4-FFF2-40B4-BE49-F238E27FC236}">
                <a16:creationId xmlns:a16="http://schemas.microsoft.com/office/drawing/2014/main" id="{34BC1455-8E60-4763-88F8-80CC379B370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srgbClr val="FFFFFF">
                  <a:lumMod val="75000"/>
                </a:srgbClr>
              </a:solidFill>
              <a:effectLst/>
              <a:uLnTx/>
              <a:uFillTx/>
              <a:latin typeface="Arial"/>
              <a:cs typeface="Calibri"/>
            </a:endParaRPr>
          </a:p>
        </p:txBody>
      </p:sp>
    </p:spTree>
    <p:extLst>
      <p:ext uri="{BB962C8B-B14F-4D97-AF65-F5344CB8AC3E}">
        <p14:creationId xmlns:p14="http://schemas.microsoft.com/office/powerpoint/2010/main" val="307980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7522166C-F232-4767-B48F-EB9E94117884}"/>
              </a:ext>
            </a:extLst>
          </p:cNvPr>
          <p:cNvSpPr>
            <a:spLocks noGrp="1"/>
          </p:cNvSpPr>
          <p:nvPr>
            <p:ph type="title"/>
          </p:nvPr>
        </p:nvSpPr>
        <p:spPr>
          <a:xfrm>
            <a:off x="454751" y="495892"/>
            <a:ext cx="5486400" cy="783907"/>
          </a:xfrm>
        </p:spPr>
        <p:txBody>
          <a:bodyPr>
            <a:normAutofit fontScale="90000"/>
          </a:bodyPr>
          <a:lstStyle/>
          <a:p>
            <a:pPr lvl="0">
              <a:lnSpc>
                <a:spcPts val="4200"/>
              </a:lnSpc>
              <a:spcBef>
                <a:spcPts val="0"/>
              </a:spcBef>
            </a:pPr>
            <a:r>
              <a:rPr lang="en-US" sz="3300" dirty="0">
                <a:solidFill>
                  <a:srgbClr val="000000"/>
                </a:solidFill>
                <a:latin typeface="League Spartan"/>
                <a:ea typeface="+mn-ea"/>
                <a:cs typeface="+mn-cs"/>
              </a:rPr>
              <a:t>Introducing the </a:t>
            </a:r>
            <a:r>
              <a:rPr lang="en-US" sz="3300" dirty="0">
                <a:solidFill>
                  <a:srgbClr val="2676BA"/>
                </a:solidFill>
                <a:latin typeface="League Spartan"/>
                <a:ea typeface="+mn-ea"/>
                <a:cs typeface="+mn-cs"/>
              </a:rPr>
              <a:t>PROGRESS Center</a:t>
            </a:r>
            <a:br>
              <a:rPr lang="en-US" sz="3000" dirty="0">
                <a:solidFill>
                  <a:srgbClr val="2676BA"/>
                </a:solidFill>
                <a:latin typeface="League Spartan"/>
                <a:ea typeface="+mn-ea"/>
                <a:cs typeface="+mn-cs"/>
              </a:rPr>
            </a:br>
            <a:endParaRPr lang="en-US" dirty="0"/>
          </a:p>
        </p:txBody>
      </p:sp>
      <p:sp>
        <p:nvSpPr>
          <p:cNvPr id="21" name="TextBox 21"/>
          <p:cNvSpPr txBox="1"/>
          <p:nvPr/>
        </p:nvSpPr>
        <p:spPr>
          <a:xfrm>
            <a:off x="231533" y="1087954"/>
            <a:ext cx="8925067" cy="1104661"/>
          </a:xfrm>
          <a:prstGeom prst="rect">
            <a:avLst/>
          </a:prstGeom>
        </p:spPr>
        <p:txBody>
          <a:bodyPr wrap="square" lIns="0" tIns="0" rIns="0" bIns="0" rtlCol="0" anchor="t">
            <a:spAutoFit/>
          </a:bodyPr>
          <a:lstStyle/>
          <a:p>
            <a:pPr defTabSz="609630">
              <a:lnSpc>
                <a:spcPts val="2239"/>
              </a:lnSpc>
            </a:pPr>
            <a:r>
              <a:rPr lang="en-US" sz="1600" spc="80" dirty="0">
                <a:solidFill>
                  <a:srgbClr val="000000"/>
                </a:solidFill>
                <a:latin typeface="Open Sans Light"/>
              </a:rPr>
              <a:t>The </a:t>
            </a:r>
            <a:r>
              <a:rPr lang="en-US" sz="1600" spc="80" dirty="0">
                <a:solidFill>
                  <a:srgbClr val="000000"/>
                </a:solidFill>
                <a:latin typeface="Open Sans Light Bold"/>
              </a:rPr>
              <a:t>PROGRESS Center</a:t>
            </a:r>
            <a:r>
              <a:rPr lang="en-US" sz="1600" spc="80" dirty="0">
                <a:solidFill>
                  <a:srgbClr val="000000"/>
                </a:solidFill>
                <a:latin typeface="Open Sans Light"/>
              </a:rPr>
              <a:t> provides information, resources, tools, and technical assistance services to support local educators in developing and implementing </a:t>
            </a:r>
            <a:r>
              <a:rPr lang="en-US" sz="1600" spc="80" dirty="0">
                <a:solidFill>
                  <a:srgbClr val="000000"/>
                </a:solidFill>
                <a:latin typeface="Open Sans Light Bold"/>
              </a:rPr>
              <a:t>high-quality educational programs</a:t>
            </a:r>
            <a:r>
              <a:rPr lang="en-US" sz="1600" spc="80" dirty="0">
                <a:solidFill>
                  <a:srgbClr val="000000"/>
                </a:solidFill>
                <a:latin typeface="Open Sans Light"/>
              </a:rPr>
              <a:t> that enable children with disabilities to make progress and meet challenging goals, consistent with </a:t>
            </a:r>
            <a:r>
              <a:rPr lang="en-US" sz="1600" i="1" spc="80" dirty="0" err="1">
                <a:solidFill>
                  <a:srgbClr val="000000"/>
                </a:solidFill>
                <a:latin typeface="Open Sans Light Italics"/>
                <a:ea typeface="Open Sans Light Italics"/>
                <a:cs typeface="Open Sans Light Italics"/>
              </a:rPr>
              <a:t>Endrew</a:t>
            </a:r>
            <a:r>
              <a:rPr lang="en-US" sz="1600" i="1" spc="80" dirty="0">
                <a:solidFill>
                  <a:srgbClr val="000000"/>
                </a:solidFill>
                <a:latin typeface="Open Sans Light Italics"/>
              </a:rPr>
              <a:t> F. v. Douglas County School District</a:t>
            </a:r>
            <a:r>
              <a:rPr lang="en-US" sz="1600" i="1" spc="80" dirty="0">
                <a:solidFill>
                  <a:srgbClr val="000000"/>
                </a:solidFill>
                <a:latin typeface="Open Sans Light Italics"/>
                <a:ea typeface="Open Sans Light Italics"/>
                <a:cs typeface="Open Sans Light Italics"/>
              </a:rPr>
              <a:t> </a:t>
            </a:r>
            <a:r>
              <a:rPr lang="en-US" sz="1600" spc="80" dirty="0">
                <a:solidFill>
                  <a:srgbClr val="000000"/>
                </a:solidFill>
                <a:latin typeface="Open Sans Light Italics"/>
                <a:ea typeface="Open Sans Light Italics"/>
                <a:cs typeface="Open Sans Light Italics"/>
              </a:rPr>
              <a:t>(2017).</a:t>
            </a:r>
            <a:endParaRPr lang="en-US" sz="1600" spc="80" dirty="0">
              <a:solidFill>
                <a:srgbClr val="000000"/>
              </a:solidFill>
              <a:latin typeface="Open Sans Light"/>
              <a:ea typeface="Open Sans Light"/>
              <a:cs typeface="Open Sans Light"/>
            </a:endParaRPr>
          </a:p>
        </p:txBody>
      </p:sp>
      <p:grpSp>
        <p:nvGrpSpPr>
          <p:cNvPr id="22" name="Group 22" descr="Image of a girl writing"/>
          <p:cNvGrpSpPr>
            <a:grpSpLocks noChangeAspect="1"/>
          </p:cNvGrpSpPr>
          <p:nvPr/>
        </p:nvGrpSpPr>
        <p:grpSpPr>
          <a:xfrm>
            <a:off x="9420055" y="117792"/>
            <a:ext cx="2427523" cy="2427513"/>
            <a:chOff x="0" y="0"/>
            <a:chExt cx="6350000" cy="6349975"/>
          </a:xfrm>
        </p:grpSpPr>
        <p:sp>
          <p:nvSpPr>
            <p:cNvPr id="23" name="Freeform 2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046" r="-25046"/>
              </a:stretch>
            </a:blipFill>
          </p:spPr>
        </p:sp>
      </p:grpSp>
      <p:sp>
        <p:nvSpPr>
          <p:cNvPr id="24" name="TextBox 24"/>
          <p:cNvSpPr txBox="1"/>
          <p:nvPr/>
        </p:nvSpPr>
        <p:spPr>
          <a:xfrm>
            <a:off x="376789" y="2675042"/>
            <a:ext cx="11503155" cy="314445"/>
          </a:xfrm>
          <a:prstGeom prst="rect">
            <a:avLst/>
          </a:prstGeom>
        </p:spPr>
        <p:txBody>
          <a:bodyPr lIns="0" tIns="0" rIns="0" bIns="0" rtlCol="0" anchor="t">
            <a:spAutoFit/>
          </a:bodyPr>
          <a:lstStyle/>
          <a:p>
            <a:pPr defTabSz="609630">
              <a:lnSpc>
                <a:spcPts val="2718"/>
              </a:lnSpc>
            </a:pPr>
            <a:r>
              <a:rPr lang="en-US" sz="1874" spc="187">
                <a:solidFill>
                  <a:srgbClr val="2676BA"/>
                </a:solidFill>
                <a:latin typeface="League Spartan"/>
              </a:rPr>
              <a:t>HOW WILL WE HELP IMPROVE OUTCOMES FOR STUDENTS WITH DISABILITIES?</a:t>
            </a:r>
          </a:p>
        </p:txBody>
      </p:sp>
      <p:grpSp>
        <p:nvGrpSpPr>
          <p:cNvPr id="2" name="Group 2" descr="Share current research, &#10;policies, guidance, success stories, and experiences from students, parents, educators, and&#10;other stakeholders."/>
          <p:cNvGrpSpPr/>
          <p:nvPr/>
        </p:nvGrpSpPr>
        <p:grpSpPr>
          <a:xfrm>
            <a:off x="344422" y="3097357"/>
            <a:ext cx="3617077" cy="2328088"/>
            <a:chOff x="0" y="0"/>
            <a:chExt cx="2009330" cy="1293281"/>
          </a:xfrm>
        </p:grpSpPr>
        <p:sp>
          <p:nvSpPr>
            <p:cNvPr id="3" name="Freeform 3"/>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sp>
        <p:nvSpPr>
          <p:cNvPr id="26" name="TextBox 26" descr="Share current research, &#10;policies, guidance, success stories, and experiences from students, parents, educators, and&#10;other stakeholders."/>
          <p:cNvSpPr txBox="1"/>
          <p:nvPr/>
        </p:nvSpPr>
        <p:spPr>
          <a:xfrm>
            <a:off x="539600" y="4160675"/>
            <a:ext cx="3226721" cy="1196481"/>
          </a:xfrm>
          <a:prstGeom prst="rect">
            <a:avLst/>
          </a:prstGeom>
        </p:spPr>
        <p:txBody>
          <a:bodyPr lIns="0" tIns="0" rIns="0" bIns="0" rtlCol="0" anchor="t">
            <a:spAutoFit/>
          </a:bodyPr>
          <a:lstStyle/>
          <a:p>
            <a:pPr algn="ctr" defTabSz="609630">
              <a:lnSpc>
                <a:spcPts val="1874"/>
              </a:lnSpc>
              <a:spcBef>
                <a:spcPct val="0"/>
              </a:spcBef>
            </a:pPr>
            <a:r>
              <a:rPr lang="en-US" sz="1339" dirty="0">
                <a:solidFill>
                  <a:srgbClr val="000000"/>
                </a:solidFill>
                <a:latin typeface="Open Sans Light Bold"/>
              </a:rPr>
              <a:t>Share current research, </a:t>
            </a:r>
          </a:p>
          <a:p>
            <a:pPr algn="ctr" defTabSz="609630">
              <a:lnSpc>
                <a:spcPts val="1874"/>
              </a:lnSpc>
              <a:spcBef>
                <a:spcPct val="0"/>
              </a:spcBef>
            </a:pPr>
            <a:r>
              <a:rPr lang="en-US" sz="1339" dirty="0">
                <a:solidFill>
                  <a:srgbClr val="000000"/>
                </a:solidFill>
                <a:latin typeface="Open Sans Light Bold"/>
              </a:rPr>
              <a:t>policies, guidance, success stories, and experiences from students, parents, educators, and</a:t>
            </a:r>
          </a:p>
          <a:p>
            <a:pPr algn="ctr" defTabSz="609630">
              <a:lnSpc>
                <a:spcPts val="1874"/>
              </a:lnSpc>
              <a:spcBef>
                <a:spcPct val="0"/>
              </a:spcBef>
            </a:pPr>
            <a:r>
              <a:rPr lang="en-US" sz="1339" dirty="0">
                <a:solidFill>
                  <a:srgbClr val="000000"/>
                </a:solidFill>
                <a:latin typeface="Open Sans Light Bold"/>
              </a:rPr>
              <a:t>other stakeholders.</a:t>
            </a:r>
          </a:p>
        </p:txBody>
      </p:sp>
      <p:pic>
        <p:nvPicPr>
          <p:cNvPr id="15" name="Picture 15">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1696654" y="3209508"/>
            <a:ext cx="912613" cy="912613"/>
          </a:xfrm>
          <a:prstGeom prst="rect">
            <a:avLst/>
          </a:prstGeom>
        </p:spPr>
      </p:pic>
      <p:grpSp>
        <p:nvGrpSpPr>
          <p:cNvPr id="4" name="Group 4" descr="Partner with selected&#10;local educators to develop and implement high-quality educational programs.​&#10;"/>
          <p:cNvGrpSpPr/>
          <p:nvPr/>
        </p:nvGrpSpPr>
        <p:grpSpPr>
          <a:xfrm>
            <a:off x="4287462" y="3097357"/>
            <a:ext cx="3617077" cy="2328088"/>
            <a:chOff x="0" y="0"/>
            <a:chExt cx="2009330" cy="1293281"/>
          </a:xfrm>
        </p:grpSpPr>
        <p:sp>
          <p:nvSpPr>
            <p:cNvPr id="5" name="Freeform 5"/>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sp>
        <p:nvSpPr>
          <p:cNvPr id="28" name="TextBox 28"/>
          <p:cNvSpPr txBox="1"/>
          <p:nvPr/>
        </p:nvSpPr>
        <p:spPr>
          <a:xfrm>
            <a:off x="4583891" y="4278647"/>
            <a:ext cx="3226721" cy="708977"/>
          </a:xfrm>
          <a:prstGeom prst="rect">
            <a:avLst/>
          </a:prstGeom>
        </p:spPr>
        <p:txBody>
          <a:bodyPr lIns="0" tIns="0" rIns="0" bIns="0" rtlCol="0" anchor="t">
            <a:spAutoFit/>
          </a:bodyPr>
          <a:lstStyle/>
          <a:p>
            <a:pPr algn="ctr" defTabSz="609630">
              <a:lnSpc>
                <a:spcPts val="1874"/>
              </a:lnSpc>
              <a:spcBef>
                <a:spcPct val="0"/>
              </a:spcBef>
            </a:pPr>
            <a:r>
              <a:rPr lang="en-US" sz="1333" dirty="0">
                <a:solidFill>
                  <a:srgbClr val="000000"/>
                </a:solidFill>
                <a:latin typeface="Open Sans Light Bold"/>
              </a:rPr>
              <a:t>Partner with selected</a:t>
            </a:r>
          </a:p>
          <a:p>
            <a:pPr algn="ctr" defTabSz="609630">
              <a:lnSpc>
                <a:spcPts val="1874"/>
              </a:lnSpc>
              <a:spcBef>
                <a:spcPct val="0"/>
              </a:spcBef>
            </a:pPr>
            <a:r>
              <a:rPr lang="en-US" sz="1333" dirty="0">
                <a:solidFill>
                  <a:srgbClr val="000000"/>
                </a:solidFill>
                <a:latin typeface="Open Sans Light Bold"/>
              </a:rPr>
              <a:t>local educators to develop and implement high-quality educational programs.​</a:t>
            </a:r>
            <a:endParaRPr lang="en-US" sz="1333" dirty="0">
              <a:solidFill>
                <a:srgbClr val="000000"/>
              </a:solidFill>
              <a:latin typeface="Open Sans Light Bold"/>
              <a:ea typeface="Open Sans Light Bold"/>
              <a:cs typeface="Open Sans Light Bold"/>
            </a:endParaRPr>
          </a:p>
        </p:txBody>
      </p:sp>
      <p:pic>
        <p:nvPicPr>
          <p:cNvPr id="14" name="Picture 14">
            <a:extLst>
              <a:ext uri="{C183D7F6-B498-43B3-948B-1728B52AA6E4}">
                <adec:decorative xmlns:adec="http://schemas.microsoft.com/office/drawing/2017/decorative" val="1"/>
              </a:ext>
            </a:extLst>
          </p:cNvPr>
          <p:cNvPicPr>
            <a:picLocks noChangeAspect="1"/>
          </p:cNvPicPr>
          <p:nvPr/>
        </p:nvPicPr>
        <p:blipFill>
          <a:blip r:embed="rId4"/>
          <a:srcRect l="133" r="133"/>
          <a:stretch>
            <a:fillRect/>
          </a:stretch>
        </p:blipFill>
        <p:spPr>
          <a:xfrm>
            <a:off x="5589134" y="3192532"/>
            <a:ext cx="1013732" cy="929588"/>
          </a:xfrm>
          <a:prstGeom prst="rect">
            <a:avLst/>
          </a:prstGeom>
        </p:spPr>
      </p:pic>
      <p:grpSp>
        <p:nvGrpSpPr>
          <p:cNvPr id="6" name="Group 6" descr="Provide tools, resources, and&#10;training materials for ALL educators, leaders, and families.&#10;"/>
          <p:cNvGrpSpPr/>
          <p:nvPr/>
        </p:nvGrpSpPr>
        <p:grpSpPr>
          <a:xfrm>
            <a:off x="8230502" y="3097357"/>
            <a:ext cx="3617077" cy="2328088"/>
            <a:chOff x="0" y="0"/>
            <a:chExt cx="2009330" cy="1293281"/>
          </a:xfrm>
        </p:grpSpPr>
        <p:sp>
          <p:nvSpPr>
            <p:cNvPr id="7" name="Freeform 7"/>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sp>
        <p:nvSpPr>
          <p:cNvPr id="27" name="TextBox 27"/>
          <p:cNvSpPr txBox="1"/>
          <p:nvPr/>
        </p:nvSpPr>
        <p:spPr>
          <a:xfrm>
            <a:off x="8425679" y="4396620"/>
            <a:ext cx="3226721" cy="709168"/>
          </a:xfrm>
          <a:prstGeom prst="rect">
            <a:avLst/>
          </a:prstGeom>
        </p:spPr>
        <p:txBody>
          <a:bodyPr lIns="0" tIns="0" rIns="0" bIns="0" rtlCol="0" anchor="t">
            <a:spAutoFit/>
          </a:bodyPr>
          <a:lstStyle/>
          <a:p>
            <a:pPr algn="ctr" defTabSz="609630">
              <a:lnSpc>
                <a:spcPts val="1874"/>
              </a:lnSpc>
              <a:spcBef>
                <a:spcPct val="0"/>
              </a:spcBef>
            </a:pPr>
            <a:r>
              <a:rPr lang="en-US" sz="1339" dirty="0">
                <a:solidFill>
                  <a:srgbClr val="000000"/>
                </a:solidFill>
                <a:latin typeface="Open Sans Light Bold"/>
              </a:rPr>
              <a:t>Provide tools, resources, and</a:t>
            </a:r>
          </a:p>
          <a:p>
            <a:pPr algn="ctr" defTabSz="609630">
              <a:lnSpc>
                <a:spcPts val="1874"/>
              </a:lnSpc>
              <a:spcBef>
                <a:spcPct val="0"/>
              </a:spcBef>
            </a:pPr>
            <a:r>
              <a:rPr lang="en-US" sz="1339" dirty="0">
                <a:solidFill>
                  <a:srgbClr val="000000"/>
                </a:solidFill>
                <a:latin typeface="Open Sans Light Bold"/>
              </a:rPr>
              <a:t>training materials for ALL educators, leaders, and families.</a:t>
            </a:r>
          </a:p>
        </p:txBody>
      </p:sp>
      <p:grpSp>
        <p:nvGrpSpPr>
          <p:cNvPr id="8" name="Group 8">
            <a:extLst>
              <a:ext uri="{C183D7F6-B498-43B3-948B-1728B52AA6E4}">
                <adec:decorative xmlns:adec="http://schemas.microsoft.com/office/drawing/2017/decorative" val="1"/>
              </a:ext>
            </a:extLst>
          </p:cNvPr>
          <p:cNvGrpSpPr>
            <a:grpSpLocks noChangeAspect="1"/>
          </p:cNvGrpSpPr>
          <p:nvPr/>
        </p:nvGrpSpPr>
        <p:grpSpPr>
          <a:xfrm>
            <a:off x="9269489" y="3301510"/>
            <a:ext cx="1539100" cy="882809"/>
            <a:chOff x="0" y="0"/>
            <a:chExt cx="7981950" cy="4578350"/>
          </a:xfrm>
        </p:grpSpPr>
        <p:sp>
          <p:nvSpPr>
            <p:cNvPr id="9" name="Freeform 9"/>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10" name="Freeform 10"/>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id="11" name="Freeform 11"/>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id="12" name="Freeform 12"/>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id="13" name="Freeform 13"/>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5"/>
              <a:stretch>
                <a:fillRect l="7789" t="6047" r="7805" b="11178"/>
              </a:stretch>
            </a:blipFill>
          </p:spPr>
        </p:sp>
      </p:grpSp>
      <p:sp>
        <p:nvSpPr>
          <p:cNvPr id="17" name="TextBox 17"/>
          <p:cNvSpPr txBox="1"/>
          <p:nvPr/>
        </p:nvSpPr>
        <p:spPr>
          <a:xfrm>
            <a:off x="1501739" y="5582408"/>
            <a:ext cx="9700883" cy="682944"/>
          </a:xfrm>
          <a:prstGeom prst="rect">
            <a:avLst/>
          </a:prstGeom>
        </p:spPr>
        <p:txBody>
          <a:bodyPr lIns="0" tIns="0" rIns="0" bIns="0" rtlCol="0" anchor="t">
            <a:spAutoFit/>
          </a:bodyPr>
          <a:lstStyle/>
          <a:p>
            <a:pPr algn="ctr" defTabSz="609630">
              <a:lnSpc>
                <a:spcPts val="2800"/>
              </a:lnSpc>
            </a:pPr>
            <a:r>
              <a:rPr lang="en-US" sz="1867" spc="93">
                <a:solidFill>
                  <a:srgbClr val="333336"/>
                </a:solidFill>
                <a:latin typeface="Exo"/>
              </a:rPr>
              <a:t>Visit us at</a:t>
            </a:r>
            <a:r>
              <a:rPr lang="en-US" sz="1867" spc="93">
                <a:solidFill>
                  <a:srgbClr val="333336"/>
                </a:solidFill>
                <a:latin typeface="Exo Bold"/>
              </a:rPr>
              <a:t> www.promotingPROGRESS.org </a:t>
            </a:r>
            <a:r>
              <a:rPr lang="en-US" sz="1867" spc="93">
                <a:solidFill>
                  <a:srgbClr val="333336"/>
                </a:solidFill>
                <a:latin typeface="Exo"/>
              </a:rPr>
              <a:t>to learn more! </a:t>
            </a:r>
          </a:p>
          <a:p>
            <a:pPr algn="ctr" defTabSz="609630">
              <a:lnSpc>
                <a:spcPts val="2800"/>
              </a:lnSpc>
            </a:pPr>
            <a:endParaRPr lang="en-US" sz="1867" spc="93">
              <a:solidFill>
                <a:srgbClr val="333336"/>
              </a:solidFill>
              <a:latin typeface="Exo"/>
            </a:endParaRPr>
          </a:p>
        </p:txBody>
      </p:sp>
      <p:grpSp>
        <p:nvGrpSpPr>
          <p:cNvPr id="18" name="Group 18">
            <a:extLst>
              <a:ext uri="{C183D7F6-B498-43B3-948B-1728B52AA6E4}">
                <adec:decorative xmlns:adec="http://schemas.microsoft.com/office/drawing/2017/decorative" val="1"/>
              </a:ext>
            </a:extLst>
          </p:cNvPr>
          <p:cNvGrpSpPr/>
          <p:nvPr/>
        </p:nvGrpSpPr>
        <p:grpSpPr>
          <a:xfrm>
            <a:off x="3403339" y="5956424"/>
            <a:ext cx="5385323" cy="431553"/>
            <a:chOff x="0" y="0"/>
            <a:chExt cx="4437506" cy="355600"/>
          </a:xfrm>
          <a:solidFill>
            <a:srgbClr val="2676BA"/>
          </a:solidFill>
        </p:grpSpPr>
        <p:sp>
          <p:nvSpPr>
            <p:cNvPr id="19" name="Freeform 19"/>
            <p:cNvSpPr/>
            <p:nvPr/>
          </p:nvSpPr>
          <p:spPr>
            <a:xfrm>
              <a:off x="92710" y="21590"/>
              <a:ext cx="4305426" cy="293370"/>
            </a:xfrm>
            <a:custGeom>
              <a:avLst/>
              <a:gdLst/>
              <a:ahLst/>
              <a:cxnLst/>
              <a:rect l="l" t="t" r="r" b="b"/>
              <a:pathLst>
                <a:path w="4305426" h="293370">
                  <a:moveTo>
                    <a:pt x="3902836" y="33020"/>
                  </a:moveTo>
                  <a:cubicBezTo>
                    <a:pt x="3855847" y="36830"/>
                    <a:pt x="3794886" y="45720"/>
                    <a:pt x="3751707" y="36830"/>
                  </a:cubicBezTo>
                  <a:cubicBezTo>
                    <a:pt x="3570097" y="41910"/>
                    <a:pt x="3388486" y="0"/>
                    <a:pt x="3203066" y="17780"/>
                  </a:cubicBezTo>
                  <a:cubicBezTo>
                    <a:pt x="3213227" y="24130"/>
                    <a:pt x="3203066" y="34290"/>
                    <a:pt x="3192907" y="38100"/>
                  </a:cubicBezTo>
                  <a:lnTo>
                    <a:pt x="3190366" y="31750"/>
                  </a:lnTo>
                  <a:lnTo>
                    <a:pt x="3176397" y="44450"/>
                  </a:lnTo>
                  <a:cubicBezTo>
                    <a:pt x="3162427" y="45720"/>
                    <a:pt x="3168777" y="29210"/>
                    <a:pt x="3180207" y="26670"/>
                  </a:cubicBezTo>
                  <a:cubicBezTo>
                    <a:pt x="3106546" y="26670"/>
                    <a:pt x="3040507" y="33020"/>
                    <a:pt x="2968117" y="29210"/>
                  </a:cubicBezTo>
                  <a:cubicBezTo>
                    <a:pt x="2963036" y="49530"/>
                    <a:pt x="2931286" y="30480"/>
                    <a:pt x="2928746" y="50800"/>
                  </a:cubicBezTo>
                  <a:cubicBezTo>
                    <a:pt x="2924936" y="46990"/>
                    <a:pt x="2928746" y="45720"/>
                    <a:pt x="2930017" y="41910"/>
                  </a:cubicBezTo>
                  <a:cubicBezTo>
                    <a:pt x="2916046" y="44450"/>
                    <a:pt x="2905886" y="46990"/>
                    <a:pt x="2896996" y="48260"/>
                  </a:cubicBezTo>
                  <a:cubicBezTo>
                    <a:pt x="2888334" y="50800"/>
                    <a:pt x="2883748" y="45720"/>
                    <a:pt x="2870499" y="27940"/>
                  </a:cubicBezTo>
                  <a:cubicBezTo>
                    <a:pt x="2792536" y="11430"/>
                    <a:pt x="2717630" y="25400"/>
                    <a:pt x="2641195" y="19050"/>
                  </a:cubicBezTo>
                  <a:cubicBezTo>
                    <a:pt x="2563741" y="22860"/>
                    <a:pt x="2487306" y="40640"/>
                    <a:pt x="2407814" y="45720"/>
                  </a:cubicBezTo>
                  <a:cubicBezTo>
                    <a:pt x="2395584" y="77470"/>
                    <a:pt x="2378769" y="62230"/>
                    <a:pt x="2364501" y="90170"/>
                  </a:cubicBezTo>
                  <a:lnTo>
                    <a:pt x="2365520" y="80010"/>
                  </a:lnTo>
                  <a:cubicBezTo>
                    <a:pt x="2353291" y="93980"/>
                    <a:pt x="2350233" y="77470"/>
                    <a:pt x="2334436" y="66040"/>
                  </a:cubicBezTo>
                  <a:cubicBezTo>
                    <a:pt x="2334436" y="77470"/>
                    <a:pt x="2328322" y="68580"/>
                    <a:pt x="2330870" y="87630"/>
                  </a:cubicBezTo>
                  <a:cubicBezTo>
                    <a:pt x="2325264" y="102870"/>
                    <a:pt x="2321188" y="60960"/>
                    <a:pt x="2313544" y="69850"/>
                  </a:cubicBezTo>
                  <a:cubicBezTo>
                    <a:pt x="2313035" y="63500"/>
                    <a:pt x="2313544" y="81280"/>
                    <a:pt x="2312016" y="74930"/>
                  </a:cubicBezTo>
                  <a:cubicBezTo>
                    <a:pt x="2292143" y="97790"/>
                    <a:pt x="2316092" y="64770"/>
                    <a:pt x="2290104" y="46990"/>
                  </a:cubicBezTo>
                  <a:cubicBezTo>
                    <a:pt x="2254435" y="53340"/>
                    <a:pt x="2218256" y="72390"/>
                    <a:pt x="2184115" y="60960"/>
                  </a:cubicBezTo>
                  <a:cubicBezTo>
                    <a:pt x="2186153" y="59690"/>
                    <a:pt x="2187172" y="74930"/>
                    <a:pt x="2183605" y="74930"/>
                  </a:cubicBezTo>
                  <a:cubicBezTo>
                    <a:pt x="2180038" y="44450"/>
                    <a:pt x="2171885" y="82550"/>
                    <a:pt x="2165770" y="71120"/>
                  </a:cubicBezTo>
                  <a:cubicBezTo>
                    <a:pt x="2166280" y="64770"/>
                    <a:pt x="2169337" y="63500"/>
                    <a:pt x="2170866" y="59690"/>
                  </a:cubicBezTo>
                  <a:cubicBezTo>
                    <a:pt x="2155579" y="46990"/>
                    <a:pt x="2142331" y="66040"/>
                    <a:pt x="2128063" y="53340"/>
                  </a:cubicBezTo>
                  <a:cubicBezTo>
                    <a:pt x="2114304" y="66040"/>
                    <a:pt x="2097489" y="39370"/>
                    <a:pt x="2088317" y="54610"/>
                  </a:cubicBezTo>
                  <a:cubicBezTo>
                    <a:pt x="2090355" y="43180"/>
                    <a:pt x="2082202" y="45720"/>
                    <a:pt x="2079144" y="39370"/>
                  </a:cubicBezTo>
                  <a:cubicBezTo>
                    <a:pt x="2068953" y="74930"/>
                    <a:pt x="2051628" y="26670"/>
                    <a:pt x="2039398" y="50800"/>
                  </a:cubicBezTo>
                  <a:lnTo>
                    <a:pt x="2039908" y="44450"/>
                  </a:lnTo>
                  <a:cubicBezTo>
                    <a:pt x="2001690" y="46990"/>
                    <a:pt x="1960416" y="39370"/>
                    <a:pt x="1921179" y="55880"/>
                  </a:cubicBezTo>
                  <a:cubicBezTo>
                    <a:pt x="1898758" y="59690"/>
                    <a:pt x="1873790" y="27940"/>
                    <a:pt x="1849331" y="43180"/>
                  </a:cubicBezTo>
                  <a:cubicBezTo>
                    <a:pt x="1844744" y="48260"/>
                    <a:pt x="1848311" y="55880"/>
                    <a:pt x="1844744" y="58420"/>
                  </a:cubicBezTo>
                  <a:cubicBezTo>
                    <a:pt x="1838630" y="57150"/>
                    <a:pt x="1844744" y="46990"/>
                    <a:pt x="1842197" y="43180"/>
                  </a:cubicBezTo>
                  <a:cubicBezTo>
                    <a:pt x="1829967" y="57150"/>
                    <a:pt x="1814171" y="40640"/>
                    <a:pt x="1798883" y="40640"/>
                  </a:cubicBezTo>
                  <a:cubicBezTo>
                    <a:pt x="1796845" y="45720"/>
                    <a:pt x="1792769" y="48260"/>
                    <a:pt x="1794297" y="55880"/>
                  </a:cubicBezTo>
                  <a:cubicBezTo>
                    <a:pt x="1777482" y="31750"/>
                    <a:pt x="1754551" y="64770"/>
                    <a:pt x="1737226" y="45720"/>
                  </a:cubicBezTo>
                  <a:cubicBezTo>
                    <a:pt x="1743341" y="76200"/>
                    <a:pt x="1727035" y="62230"/>
                    <a:pt x="1720920" y="69850"/>
                  </a:cubicBezTo>
                  <a:cubicBezTo>
                    <a:pt x="1717353" y="68580"/>
                    <a:pt x="1717353" y="60960"/>
                    <a:pt x="1718372" y="54610"/>
                  </a:cubicBezTo>
                  <a:cubicBezTo>
                    <a:pt x="1705633" y="58420"/>
                    <a:pt x="1699009" y="59690"/>
                    <a:pt x="1683212" y="50800"/>
                  </a:cubicBezTo>
                  <a:cubicBezTo>
                    <a:pt x="1676078" y="54610"/>
                    <a:pt x="1674040" y="71120"/>
                    <a:pt x="1665377" y="66040"/>
                  </a:cubicBezTo>
                  <a:cubicBezTo>
                    <a:pt x="1660282" y="44450"/>
                    <a:pt x="1647543" y="64770"/>
                    <a:pt x="1639390" y="57150"/>
                  </a:cubicBezTo>
                  <a:cubicBezTo>
                    <a:pt x="1641428" y="74930"/>
                    <a:pt x="1630727" y="90170"/>
                    <a:pt x="1622574" y="82550"/>
                  </a:cubicBezTo>
                  <a:lnTo>
                    <a:pt x="1625122" y="57150"/>
                  </a:lnTo>
                  <a:cubicBezTo>
                    <a:pt x="1622064" y="58420"/>
                    <a:pt x="1619007" y="59690"/>
                    <a:pt x="1615440" y="60960"/>
                  </a:cubicBezTo>
                  <a:cubicBezTo>
                    <a:pt x="1550670" y="67310"/>
                    <a:pt x="1468120" y="48260"/>
                    <a:pt x="1399540" y="76200"/>
                  </a:cubicBezTo>
                  <a:lnTo>
                    <a:pt x="1393190" y="64770"/>
                  </a:lnTo>
                  <a:cubicBezTo>
                    <a:pt x="1313180" y="82550"/>
                    <a:pt x="1234440" y="63500"/>
                    <a:pt x="1156970" y="92710"/>
                  </a:cubicBezTo>
                  <a:cubicBezTo>
                    <a:pt x="1136650" y="85090"/>
                    <a:pt x="1102360" y="80010"/>
                    <a:pt x="1082040" y="80010"/>
                  </a:cubicBezTo>
                  <a:cubicBezTo>
                    <a:pt x="1054100" y="92710"/>
                    <a:pt x="1043940" y="91440"/>
                    <a:pt x="1024890" y="111760"/>
                  </a:cubicBezTo>
                  <a:cubicBezTo>
                    <a:pt x="1014730" y="113030"/>
                    <a:pt x="1008380" y="101600"/>
                    <a:pt x="1003300" y="95250"/>
                  </a:cubicBezTo>
                  <a:cubicBezTo>
                    <a:pt x="967740" y="91440"/>
                    <a:pt x="934720" y="69850"/>
                    <a:pt x="905510" y="93980"/>
                  </a:cubicBezTo>
                  <a:lnTo>
                    <a:pt x="904240" y="81280"/>
                  </a:lnTo>
                  <a:cubicBezTo>
                    <a:pt x="876300" y="93980"/>
                    <a:pt x="835660" y="110490"/>
                    <a:pt x="803910" y="95250"/>
                  </a:cubicBezTo>
                  <a:cubicBezTo>
                    <a:pt x="795020" y="106680"/>
                    <a:pt x="763270" y="111760"/>
                    <a:pt x="777240" y="125730"/>
                  </a:cubicBezTo>
                  <a:cubicBezTo>
                    <a:pt x="764540" y="128270"/>
                    <a:pt x="769620" y="104140"/>
                    <a:pt x="756920" y="118110"/>
                  </a:cubicBezTo>
                  <a:lnTo>
                    <a:pt x="768350" y="99060"/>
                  </a:lnTo>
                  <a:cubicBezTo>
                    <a:pt x="697230" y="93980"/>
                    <a:pt x="637540" y="104140"/>
                    <a:pt x="568960" y="114300"/>
                  </a:cubicBezTo>
                  <a:cubicBezTo>
                    <a:pt x="551180" y="92710"/>
                    <a:pt x="505460" y="118110"/>
                    <a:pt x="466090" y="105410"/>
                  </a:cubicBezTo>
                  <a:cubicBezTo>
                    <a:pt x="443230" y="118110"/>
                    <a:pt x="403860" y="100330"/>
                    <a:pt x="386080" y="128270"/>
                  </a:cubicBezTo>
                  <a:lnTo>
                    <a:pt x="384810" y="115570"/>
                  </a:lnTo>
                  <a:cubicBezTo>
                    <a:pt x="354330" y="114300"/>
                    <a:pt x="313690" y="114300"/>
                    <a:pt x="273050" y="107950"/>
                  </a:cubicBezTo>
                  <a:cubicBezTo>
                    <a:pt x="250190" y="104140"/>
                    <a:pt x="250190" y="123190"/>
                    <a:pt x="231140" y="129540"/>
                  </a:cubicBezTo>
                  <a:lnTo>
                    <a:pt x="229870" y="116840"/>
                  </a:lnTo>
                  <a:cubicBezTo>
                    <a:pt x="209550" y="124460"/>
                    <a:pt x="204470" y="144780"/>
                    <a:pt x="196850" y="157480"/>
                  </a:cubicBezTo>
                  <a:cubicBezTo>
                    <a:pt x="181610" y="148590"/>
                    <a:pt x="179070" y="157480"/>
                    <a:pt x="163830" y="148590"/>
                  </a:cubicBezTo>
                  <a:cubicBezTo>
                    <a:pt x="179070" y="140970"/>
                    <a:pt x="191770" y="127000"/>
                    <a:pt x="201930" y="110490"/>
                  </a:cubicBezTo>
                  <a:cubicBezTo>
                    <a:pt x="177800" y="105410"/>
                    <a:pt x="152400" y="137160"/>
                    <a:pt x="137160" y="118110"/>
                  </a:cubicBezTo>
                  <a:cubicBezTo>
                    <a:pt x="116840" y="113030"/>
                    <a:pt x="101600" y="118110"/>
                    <a:pt x="99060" y="133350"/>
                  </a:cubicBezTo>
                  <a:lnTo>
                    <a:pt x="99060" y="135890"/>
                  </a:lnTo>
                  <a:lnTo>
                    <a:pt x="99060" y="133350"/>
                  </a:lnTo>
                  <a:cubicBezTo>
                    <a:pt x="97790" y="128270"/>
                    <a:pt x="86360" y="124460"/>
                    <a:pt x="96520" y="118110"/>
                  </a:cubicBezTo>
                  <a:cubicBezTo>
                    <a:pt x="81280" y="118110"/>
                    <a:pt x="71120" y="119380"/>
                    <a:pt x="62230" y="127000"/>
                  </a:cubicBezTo>
                  <a:cubicBezTo>
                    <a:pt x="64770" y="127000"/>
                    <a:pt x="69850" y="129540"/>
                    <a:pt x="72390" y="128270"/>
                  </a:cubicBezTo>
                  <a:cubicBezTo>
                    <a:pt x="64770" y="140970"/>
                    <a:pt x="49530" y="140970"/>
                    <a:pt x="53340" y="160020"/>
                  </a:cubicBezTo>
                  <a:cubicBezTo>
                    <a:pt x="60960" y="154940"/>
                    <a:pt x="62230" y="152400"/>
                    <a:pt x="71120" y="153670"/>
                  </a:cubicBezTo>
                  <a:cubicBezTo>
                    <a:pt x="67310" y="167640"/>
                    <a:pt x="40640" y="171450"/>
                    <a:pt x="34290" y="158750"/>
                  </a:cubicBezTo>
                  <a:cubicBezTo>
                    <a:pt x="26670" y="144780"/>
                    <a:pt x="52070" y="135890"/>
                    <a:pt x="39370" y="128270"/>
                  </a:cubicBezTo>
                  <a:lnTo>
                    <a:pt x="0" y="158750"/>
                  </a:lnTo>
                  <a:cubicBezTo>
                    <a:pt x="8890" y="154940"/>
                    <a:pt x="19050" y="162560"/>
                    <a:pt x="15240" y="173990"/>
                  </a:cubicBezTo>
                  <a:lnTo>
                    <a:pt x="31750" y="165100"/>
                  </a:lnTo>
                  <a:lnTo>
                    <a:pt x="30480" y="179070"/>
                  </a:lnTo>
                  <a:cubicBezTo>
                    <a:pt x="58420" y="173990"/>
                    <a:pt x="78740" y="187960"/>
                    <a:pt x="107950" y="176530"/>
                  </a:cubicBezTo>
                  <a:lnTo>
                    <a:pt x="96520" y="162560"/>
                  </a:lnTo>
                  <a:cubicBezTo>
                    <a:pt x="113030" y="161290"/>
                    <a:pt x="130810" y="142240"/>
                    <a:pt x="147320" y="158750"/>
                  </a:cubicBezTo>
                  <a:cubicBezTo>
                    <a:pt x="139700" y="163830"/>
                    <a:pt x="144780" y="171450"/>
                    <a:pt x="144780" y="179070"/>
                  </a:cubicBezTo>
                  <a:cubicBezTo>
                    <a:pt x="148590" y="176530"/>
                    <a:pt x="153670" y="171450"/>
                    <a:pt x="157480" y="172720"/>
                  </a:cubicBezTo>
                  <a:lnTo>
                    <a:pt x="149860" y="196850"/>
                  </a:lnTo>
                  <a:cubicBezTo>
                    <a:pt x="157480" y="165100"/>
                    <a:pt x="196850" y="185420"/>
                    <a:pt x="204470" y="180340"/>
                  </a:cubicBezTo>
                  <a:lnTo>
                    <a:pt x="201930" y="185420"/>
                  </a:lnTo>
                  <a:cubicBezTo>
                    <a:pt x="227330" y="195580"/>
                    <a:pt x="196850" y="171450"/>
                    <a:pt x="214630" y="171450"/>
                  </a:cubicBezTo>
                  <a:cubicBezTo>
                    <a:pt x="229870" y="175260"/>
                    <a:pt x="219710" y="198120"/>
                    <a:pt x="233680" y="208280"/>
                  </a:cubicBezTo>
                  <a:cubicBezTo>
                    <a:pt x="259080" y="207010"/>
                    <a:pt x="303530" y="189230"/>
                    <a:pt x="332740" y="208280"/>
                  </a:cubicBezTo>
                  <a:cubicBezTo>
                    <a:pt x="355600" y="204470"/>
                    <a:pt x="381000" y="195580"/>
                    <a:pt x="402590" y="184150"/>
                  </a:cubicBezTo>
                  <a:cubicBezTo>
                    <a:pt x="422910" y="184150"/>
                    <a:pt x="401320" y="209550"/>
                    <a:pt x="422910" y="198120"/>
                  </a:cubicBezTo>
                  <a:cubicBezTo>
                    <a:pt x="420370" y="207010"/>
                    <a:pt x="424180" y="215900"/>
                    <a:pt x="425450" y="223520"/>
                  </a:cubicBezTo>
                  <a:cubicBezTo>
                    <a:pt x="427990" y="214630"/>
                    <a:pt x="463550" y="224790"/>
                    <a:pt x="447040" y="203200"/>
                  </a:cubicBezTo>
                  <a:cubicBezTo>
                    <a:pt x="477520" y="208280"/>
                    <a:pt x="510540" y="209550"/>
                    <a:pt x="542290" y="205740"/>
                  </a:cubicBezTo>
                  <a:cubicBezTo>
                    <a:pt x="532130" y="207010"/>
                    <a:pt x="529590" y="222250"/>
                    <a:pt x="538480" y="229870"/>
                  </a:cubicBezTo>
                  <a:cubicBezTo>
                    <a:pt x="553720" y="214630"/>
                    <a:pt x="579120" y="205740"/>
                    <a:pt x="605790" y="210820"/>
                  </a:cubicBezTo>
                  <a:cubicBezTo>
                    <a:pt x="605790" y="194310"/>
                    <a:pt x="596900" y="195580"/>
                    <a:pt x="599440" y="179070"/>
                  </a:cubicBezTo>
                  <a:cubicBezTo>
                    <a:pt x="603250" y="176530"/>
                    <a:pt x="609600" y="168910"/>
                    <a:pt x="615950" y="170180"/>
                  </a:cubicBezTo>
                  <a:cubicBezTo>
                    <a:pt x="619760" y="186690"/>
                    <a:pt x="618490" y="212090"/>
                    <a:pt x="642620" y="212090"/>
                  </a:cubicBezTo>
                  <a:cubicBezTo>
                    <a:pt x="636270" y="237490"/>
                    <a:pt x="601980" y="208280"/>
                    <a:pt x="613410" y="234950"/>
                  </a:cubicBezTo>
                  <a:cubicBezTo>
                    <a:pt x="603250" y="255270"/>
                    <a:pt x="560070" y="256540"/>
                    <a:pt x="549910" y="243840"/>
                  </a:cubicBezTo>
                  <a:cubicBezTo>
                    <a:pt x="528320" y="265430"/>
                    <a:pt x="566420" y="246380"/>
                    <a:pt x="562610" y="267970"/>
                  </a:cubicBezTo>
                  <a:cubicBezTo>
                    <a:pt x="581660" y="266700"/>
                    <a:pt x="590550" y="255270"/>
                    <a:pt x="619760" y="251460"/>
                  </a:cubicBezTo>
                  <a:cubicBezTo>
                    <a:pt x="619760" y="240030"/>
                    <a:pt x="609600" y="238760"/>
                    <a:pt x="623570" y="229870"/>
                  </a:cubicBezTo>
                  <a:cubicBezTo>
                    <a:pt x="650240" y="207010"/>
                    <a:pt x="656590" y="246380"/>
                    <a:pt x="662940" y="247650"/>
                  </a:cubicBezTo>
                  <a:cubicBezTo>
                    <a:pt x="659130" y="250190"/>
                    <a:pt x="654050" y="251460"/>
                    <a:pt x="650240" y="254000"/>
                  </a:cubicBezTo>
                  <a:cubicBezTo>
                    <a:pt x="668020" y="261620"/>
                    <a:pt x="674370" y="246380"/>
                    <a:pt x="692150" y="247650"/>
                  </a:cubicBezTo>
                  <a:cubicBezTo>
                    <a:pt x="697230" y="276860"/>
                    <a:pt x="662940" y="251460"/>
                    <a:pt x="655320" y="269240"/>
                  </a:cubicBezTo>
                  <a:lnTo>
                    <a:pt x="669290" y="290830"/>
                  </a:lnTo>
                  <a:cubicBezTo>
                    <a:pt x="697230" y="293370"/>
                    <a:pt x="676910" y="266700"/>
                    <a:pt x="706120" y="274320"/>
                  </a:cubicBezTo>
                  <a:lnTo>
                    <a:pt x="702310" y="284480"/>
                  </a:lnTo>
                  <a:lnTo>
                    <a:pt x="720090" y="278130"/>
                  </a:lnTo>
                  <a:cubicBezTo>
                    <a:pt x="720090" y="266700"/>
                    <a:pt x="716280" y="250190"/>
                    <a:pt x="701040" y="252730"/>
                  </a:cubicBezTo>
                  <a:cubicBezTo>
                    <a:pt x="711200" y="224790"/>
                    <a:pt x="715010" y="248920"/>
                    <a:pt x="740410" y="242570"/>
                  </a:cubicBezTo>
                  <a:cubicBezTo>
                    <a:pt x="748030" y="226060"/>
                    <a:pt x="730250" y="243840"/>
                    <a:pt x="728980" y="228600"/>
                  </a:cubicBezTo>
                  <a:cubicBezTo>
                    <a:pt x="726440" y="213360"/>
                    <a:pt x="744220" y="213360"/>
                    <a:pt x="755650" y="210820"/>
                  </a:cubicBezTo>
                  <a:cubicBezTo>
                    <a:pt x="775970" y="210820"/>
                    <a:pt x="765810" y="228600"/>
                    <a:pt x="774700" y="238760"/>
                  </a:cubicBezTo>
                  <a:cubicBezTo>
                    <a:pt x="770890" y="241300"/>
                    <a:pt x="754380" y="243840"/>
                    <a:pt x="756920" y="234950"/>
                  </a:cubicBezTo>
                  <a:cubicBezTo>
                    <a:pt x="731520" y="251460"/>
                    <a:pt x="768350" y="267970"/>
                    <a:pt x="750570" y="280670"/>
                  </a:cubicBezTo>
                  <a:cubicBezTo>
                    <a:pt x="769620" y="289560"/>
                    <a:pt x="769620" y="271780"/>
                    <a:pt x="778510" y="265430"/>
                  </a:cubicBezTo>
                  <a:cubicBezTo>
                    <a:pt x="773430" y="262890"/>
                    <a:pt x="782320" y="248920"/>
                    <a:pt x="777240" y="243840"/>
                  </a:cubicBezTo>
                  <a:cubicBezTo>
                    <a:pt x="810260" y="199390"/>
                    <a:pt x="798830" y="275590"/>
                    <a:pt x="830580" y="267970"/>
                  </a:cubicBezTo>
                  <a:cubicBezTo>
                    <a:pt x="824230" y="240030"/>
                    <a:pt x="873760" y="228600"/>
                    <a:pt x="849630" y="198120"/>
                  </a:cubicBezTo>
                  <a:cubicBezTo>
                    <a:pt x="857250" y="193040"/>
                    <a:pt x="867410" y="186690"/>
                    <a:pt x="875030" y="189230"/>
                  </a:cubicBezTo>
                  <a:cubicBezTo>
                    <a:pt x="866140" y="208280"/>
                    <a:pt x="889000" y="204470"/>
                    <a:pt x="873760" y="222250"/>
                  </a:cubicBezTo>
                  <a:lnTo>
                    <a:pt x="885190" y="222250"/>
                  </a:lnTo>
                  <a:lnTo>
                    <a:pt x="867410" y="245110"/>
                  </a:lnTo>
                  <a:cubicBezTo>
                    <a:pt x="880110" y="257810"/>
                    <a:pt x="901700" y="271780"/>
                    <a:pt x="909320" y="280670"/>
                  </a:cubicBezTo>
                  <a:cubicBezTo>
                    <a:pt x="925830" y="271780"/>
                    <a:pt x="904240" y="262890"/>
                    <a:pt x="923290" y="257810"/>
                  </a:cubicBezTo>
                  <a:cubicBezTo>
                    <a:pt x="916940" y="267970"/>
                    <a:pt x="928370" y="275590"/>
                    <a:pt x="937260" y="275590"/>
                  </a:cubicBezTo>
                  <a:cubicBezTo>
                    <a:pt x="919480" y="267970"/>
                    <a:pt x="937260" y="248920"/>
                    <a:pt x="947420" y="243840"/>
                  </a:cubicBezTo>
                  <a:cubicBezTo>
                    <a:pt x="965200" y="243840"/>
                    <a:pt x="979170" y="261620"/>
                    <a:pt x="976630" y="265430"/>
                  </a:cubicBezTo>
                  <a:lnTo>
                    <a:pt x="962660" y="279400"/>
                  </a:lnTo>
                  <a:cubicBezTo>
                    <a:pt x="971550" y="271780"/>
                    <a:pt x="966470" y="289560"/>
                    <a:pt x="977900" y="283210"/>
                  </a:cubicBezTo>
                  <a:cubicBezTo>
                    <a:pt x="981710" y="273050"/>
                    <a:pt x="989330" y="256540"/>
                    <a:pt x="994410" y="242570"/>
                  </a:cubicBezTo>
                  <a:cubicBezTo>
                    <a:pt x="1005840" y="237490"/>
                    <a:pt x="1013460" y="251460"/>
                    <a:pt x="1017270" y="248920"/>
                  </a:cubicBezTo>
                  <a:lnTo>
                    <a:pt x="999490" y="260350"/>
                  </a:lnTo>
                  <a:cubicBezTo>
                    <a:pt x="1022350" y="256540"/>
                    <a:pt x="1004570" y="289560"/>
                    <a:pt x="1027430" y="281940"/>
                  </a:cubicBezTo>
                  <a:lnTo>
                    <a:pt x="1033780" y="266700"/>
                  </a:lnTo>
                  <a:cubicBezTo>
                    <a:pt x="1038860" y="269240"/>
                    <a:pt x="1040130" y="275590"/>
                    <a:pt x="1036320" y="281940"/>
                  </a:cubicBezTo>
                  <a:cubicBezTo>
                    <a:pt x="1040130" y="271780"/>
                    <a:pt x="1052830" y="273050"/>
                    <a:pt x="1059180" y="269240"/>
                  </a:cubicBezTo>
                  <a:lnTo>
                    <a:pt x="1060450" y="279400"/>
                  </a:lnTo>
                  <a:cubicBezTo>
                    <a:pt x="1070610" y="273050"/>
                    <a:pt x="1083310" y="251460"/>
                    <a:pt x="1094740" y="270510"/>
                  </a:cubicBezTo>
                  <a:cubicBezTo>
                    <a:pt x="1085850" y="246380"/>
                    <a:pt x="1083310" y="270510"/>
                    <a:pt x="1065530" y="259080"/>
                  </a:cubicBezTo>
                  <a:cubicBezTo>
                    <a:pt x="1055370" y="241300"/>
                    <a:pt x="1082040" y="242570"/>
                    <a:pt x="1085850" y="240030"/>
                  </a:cubicBezTo>
                  <a:cubicBezTo>
                    <a:pt x="1084580" y="265430"/>
                    <a:pt x="1111250" y="242570"/>
                    <a:pt x="1122680" y="242570"/>
                  </a:cubicBezTo>
                  <a:cubicBezTo>
                    <a:pt x="1129030" y="251460"/>
                    <a:pt x="1135380" y="255270"/>
                    <a:pt x="1140460" y="261620"/>
                  </a:cubicBezTo>
                  <a:lnTo>
                    <a:pt x="1145540" y="245110"/>
                  </a:lnTo>
                  <a:cubicBezTo>
                    <a:pt x="1150620" y="278130"/>
                    <a:pt x="1169670" y="237490"/>
                    <a:pt x="1182370" y="247650"/>
                  </a:cubicBezTo>
                  <a:cubicBezTo>
                    <a:pt x="1176020" y="257810"/>
                    <a:pt x="1176020" y="270510"/>
                    <a:pt x="1186180" y="275590"/>
                  </a:cubicBezTo>
                  <a:cubicBezTo>
                    <a:pt x="1173480" y="251460"/>
                    <a:pt x="1206500" y="245110"/>
                    <a:pt x="1202690" y="228600"/>
                  </a:cubicBezTo>
                  <a:cubicBezTo>
                    <a:pt x="1226820" y="237490"/>
                    <a:pt x="1197610" y="259080"/>
                    <a:pt x="1203960" y="276860"/>
                  </a:cubicBezTo>
                  <a:cubicBezTo>
                    <a:pt x="1215390" y="257810"/>
                    <a:pt x="1230630" y="289560"/>
                    <a:pt x="1238250" y="265430"/>
                  </a:cubicBezTo>
                  <a:cubicBezTo>
                    <a:pt x="1220470" y="257810"/>
                    <a:pt x="1240790" y="250190"/>
                    <a:pt x="1244600" y="238760"/>
                  </a:cubicBezTo>
                  <a:cubicBezTo>
                    <a:pt x="1266190" y="240030"/>
                    <a:pt x="1240790" y="248920"/>
                    <a:pt x="1256030" y="257810"/>
                  </a:cubicBezTo>
                  <a:cubicBezTo>
                    <a:pt x="1264920" y="254000"/>
                    <a:pt x="1277620" y="236220"/>
                    <a:pt x="1262380" y="228600"/>
                  </a:cubicBezTo>
                  <a:cubicBezTo>
                    <a:pt x="1275080" y="233680"/>
                    <a:pt x="1289050" y="210820"/>
                    <a:pt x="1304290" y="226060"/>
                  </a:cubicBezTo>
                  <a:cubicBezTo>
                    <a:pt x="1310640" y="241300"/>
                    <a:pt x="1277620" y="232410"/>
                    <a:pt x="1285240" y="243840"/>
                  </a:cubicBezTo>
                  <a:cubicBezTo>
                    <a:pt x="1315720" y="245110"/>
                    <a:pt x="1300480" y="207010"/>
                    <a:pt x="1328420" y="201930"/>
                  </a:cubicBezTo>
                  <a:cubicBezTo>
                    <a:pt x="1315720" y="194310"/>
                    <a:pt x="1328420" y="166370"/>
                    <a:pt x="1341120" y="157480"/>
                  </a:cubicBezTo>
                  <a:cubicBezTo>
                    <a:pt x="1372870" y="163830"/>
                    <a:pt x="1327150" y="166370"/>
                    <a:pt x="1339850" y="185420"/>
                  </a:cubicBezTo>
                  <a:lnTo>
                    <a:pt x="1352550" y="182880"/>
                  </a:lnTo>
                  <a:cubicBezTo>
                    <a:pt x="1370330" y="209550"/>
                    <a:pt x="1315720" y="226060"/>
                    <a:pt x="1332230" y="247650"/>
                  </a:cubicBezTo>
                  <a:lnTo>
                    <a:pt x="1346200" y="238760"/>
                  </a:lnTo>
                  <a:cubicBezTo>
                    <a:pt x="1343660" y="246380"/>
                    <a:pt x="1338580" y="260350"/>
                    <a:pt x="1344930" y="266700"/>
                  </a:cubicBezTo>
                  <a:cubicBezTo>
                    <a:pt x="1348740" y="247650"/>
                    <a:pt x="1376680" y="261620"/>
                    <a:pt x="1379220" y="257810"/>
                  </a:cubicBezTo>
                  <a:cubicBezTo>
                    <a:pt x="1381760" y="242570"/>
                    <a:pt x="1367790" y="262890"/>
                    <a:pt x="1370330" y="250190"/>
                  </a:cubicBezTo>
                  <a:cubicBezTo>
                    <a:pt x="1384300" y="246380"/>
                    <a:pt x="1390650" y="219710"/>
                    <a:pt x="1413510" y="229870"/>
                  </a:cubicBezTo>
                  <a:cubicBezTo>
                    <a:pt x="1400810" y="241300"/>
                    <a:pt x="1418590" y="251460"/>
                    <a:pt x="1413510" y="260350"/>
                  </a:cubicBezTo>
                  <a:cubicBezTo>
                    <a:pt x="1424940" y="266700"/>
                    <a:pt x="1417320" y="241300"/>
                    <a:pt x="1432560" y="250190"/>
                  </a:cubicBezTo>
                  <a:lnTo>
                    <a:pt x="1431290" y="259080"/>
                  </a:lnTo>
                  <a:cubicBezTo>
                    <a:pt x="1487170" y="261620"/>
                    <a:pt x="1557020" y="260350"/>
                    <a:pt x="1606550" y="224790"/>
                  </a:cubicBezTo>
                  <a:cubicBezTo>
                    <a:pt x="1607820" y="223520"/>
                    <a:pt x="1609090" y="222250"/>
                    <a:pt x="1610360" y="222250"/>
                  </a:cubicBezTo>
                  <a:cubicBezTo>
                    <a:pt x="1616969" y="237490"/>
                    <a:pt x="1624612" y="238760"/>
                    <a:pt x="1636332" y="250190"/>
                  </a:cubicBezTo>
                  <a:cubicBezTo>
                    <a:pt x="1631237" y="245110"/>
                    <a:pt x="1636332" y="233680"/>
                    <a:pt x="1638880" y="232410"/>
                  </a:cubicBezTo>
                  <a:lnTo>
                    <a:pt x="1644485" y="250190"/>
                  </a:lnTo>
                  <a:cubicBezTo>
                    <a:pt x="1651110" y="260350"/>
                    <a:pt x="1660282" y="243840"/>
                    <a:pt x="1666397" y="233680"/>
                  </a:cubicBezTo>
                  <a:cubicBezTo>
                    <a:pt x="1667416" y="237490"/>
                    <a:pt x="1667925" y="242570"/>
                    <a:pt x="1667925" y="246380"/>
                  </a:cubicBezTo>
                  <a:cubicBezTo>
                    <a:pt x="1674040" y="257810"/>
                    <a:pt x="1674040" y="236220"/>
                    <a:pt x="1676588" y="232410"/>
                  </a:cubicBezTo>
                  <a:lnTo>
                    <a:pt x="1680664" y="245110"/>
                  </a:lnTo>
                  <a:lnTo>
                    <a:pt x="1681683" y="232410"/>
                  </a:lnTo>
                  <a:cubicBezTo>
                    <a:pt x="1687798" y="224790"/>
                    <a:pt x="1695951" y="228600"/>
                    <a:pt x="1694932" y="248920"/>
                  </a:cubicBezTo>
                  <a:cubicBezTo>
                    <a:pt x="1697480" y="245110"/>
                    <a:pt x="1699518" y="241300"/>
                    <a:pt x="1696461" y="234950"/>
                  </a:cubicBezTo>
                  <a:cubicBezTo>
                    <a:pt x="1702576" y="246380"/>
                    <a:pt x="1718882" y="246380"/>
                    <a:pt x="1729583" y="240030"/>
                  </a:cubicBezTo>
                  <a:cubicBezTo>
                    <a:pt x="1724487" y="234950"/>
                    <a:pt x="1724996" y="228600"/>
                    <a:pt x="1724487" y="215900"/>
                  </a:cubicBezTo>
                  <a:cubicBezTo>
                    <a:pt x="1730092" y="194310"/>
                    <a:pt x="1730602" y="219710"/>
                    <a:pt x="1735188" y="207010"/>
                  </a:cubicBezTo>
                  <a:cubicBezTo>
                    <a:pt x="1735188" y="214630"/>
                    <a:pt x="1740284" y="223520"/>
                    <a:pt x="1735188" y="228600"/>
                  </a:cubicBezTo>
                  <a:cubicBezTo>
                    <a:pt x="1749456" y="256540"/>
                    <a:pt x="1769838" y="233680"/>
                    <a:pt x="1788183" y="240030"/>
                  </a:cubicBezTo>
                  <a:cubicBezTo>
                    <a:pt x="1791750" y="236220"/>
                    <a:pt x="1790730" y="233680"/>
                    <a:pt x="1792259" y="227330"/>
                  </a:cubicBezTo>
                  <a:cubicBezTo>
                    <a:pt x="1803979" y="248920"/>
                    <a:pt x="1817737" y="226060"/>
                    <a:pt x="1829967" y="236220"/>
                  </a:cubicBezTo>
                  <a:cubicBezTo>
                    <a:pt x="1827419" y="227330"/>
                    <a:pt x="1830986" y="201930"/>
                    <a:pt x="1838120" y="200660"/>
                  </a:cubicBezTo>
                  <a:cubicBezTo>
                    <a:pt x="1845764" y="182880"/>
                    <a:pt x="1841177" y="226060"/>
                    <a:pt x="1847802" y="236220"/>
                  </a:cubicBezTo>
                  <a:cubicBezTo>
                    <a:pt x="1851369" y="227330"/>
                    <a:pt x="1857483" y="226060"/>
                    <a:pt x="1860031" y="227330"/>
                  </a:cubicBezTo>
                  <a:lnTo>
                    <a:pt x="1860031" y="229870"/>
                  </a:lnTo>
                  <a:cubicBezTo>
                    <a:pt x="1864108" y="219710"/>
                    <a:pt x="1870732" y="214630"/>
                    <a:pt x="1875828" y="223520"/>
                  </a:cubicBezTo>
                  <a:lnTo>
                    <a:pt x="1874809" y="224790"/>
                  </a:lnTo>
                  <a:cubicBezTo>
                    <a:pt x="1878885" y="226060"/>
                    <a:pt x="1883471" y="237490"/>
                    <a:pt x="1887548" y="236220"/>
                  </a:cubicBezTo>
                  <a:cubicBezTo>
                    <a:pt x="1889586" y="219710"/>
                    <a:pt x="1899777" y="229870"/>
                    <a:pt x="1902325" y="214630"/>
                  </a:cubicBezTo>
                  <a:cubicBezTo>
                    <a:pt x="1902835" y="215900"/>
                    <a:pt x="1902325" y="217170"/>
                    <a:pt x="1903344" y="220980"/>
                  </a:cubicBezTo>
                  <a:lnTo>
                    <a:pt x="1903854" y="207010"/>
                  </a:lnTo>
                  <a:lnTo>
                    <a:pt x="1912007" y="214630"/>
                  </a:lnTo>
                  <a:cubicBezTo>
                    <a:pt x="1909969" y="219710"/>
                    <a:pt x="1909969" y="226060"/>
                    <a:pt x="1907421" y="229870"/>
                  </a:cubicBezTo>
                  <a:cubicBezTo>
                    <a:pt x="1916593" y="240030"/>
                    <a:pt x="1910478" y="217170"/>
                    <a:pt x="1915064" y="209550"/>
                  </a:cubicBezTo>
                  <a:cubicBezTo>
                    <a:pt x="1921179" y="199390"/>
                    <a:pt x="1921179" y="213360"/>
                    <a:pt x="1923727" y="219710"/>
                  </a:cubicBezTo>
                  <a:cubicBezTo>
                    <a:pt x="1921179" y="227330"/>
                    <a:pt x="1919141" y="215900"/>
                    <a:pt x="1917612" y="218440"/>
                  </a:cubicBezTo>
                  <a:cubicBezTo>
                    <a:pt x="1914045" y="229870"/>
                    <a:pt x="1921179" y="223520"/>
                    <a:pt x="1921689" y="231140"/>
                  </a:cubicBezTo>
                  <a:cubicBezTo>
                    <a:pt x="1923217" y="231140"/>
                    <a:pt x="1923727" y="214630"/>
                    <a:pt x="1928313" y="217170"/>
                  </a:cubicBezTo>
                  <a:cubicBezTo>
                    <a:pt x="1932389" y="218440"/>
                    <a:pt x="1941562" y="214630"/>
                    <a:pt x="1940543" y="229870"/>
                  </a:cubicBezTo>
                  <a:cubicBezTo>
                    <a:pt x="1944109" y="222250"/>
                    <a:pt x="1947677" y="223520"/>
                    <a:pt x="1950224" y="215900"/>
                  </a:cubicBezTo>
                  <a:cubicBezTo>
                    <a:pt x="1947167" y="213360"/>
                    <a:pt x="1941052" y="209550"/>
                    <a:pt x="1940543" y="199390"/>
                  </a:cubicBezTo>
                  <a:cubicBezTo>
                    <a:pt x="1943600" y="196850"/>
                    <a:pt x="1949205" y="193040"/>
                    <a:pt x="1950224" y="199390"/>
                  </a:cubicBezTo>
                  <a:lnTo>
                    <a:pt x="1947677" y="203200"/>
                  </a:lnTo>
                  <a:cubicBezTo>
                    <a:pt x="1950224" y="199390"/>
                    <a:pt x="1958377" y="204470"/>
                    <a:pt x="1954301" y="189230"/>
                  </a:cubicBezTo>
                  <a:lnTo>
                    <a:pt x="1960416" y="209550"/>
                  </a:lnTo>
                  <a:cubicBezTo>
                    <a:pt x="1962454" y="198120"/>
                    <a:pt x="1968569" y="198120"/>
                    <a:pt x="1973664" y="195580"/>
                  </a:cubicBezTo>
                  <a:cubicBezTo>
                    <a:pt x="1973664" y="210820"/>
                    <a:pt x="1970097" y="228600"/>
                    <a:pt x="1979270" y="232410"/>
                  </a:cubicBezTo>
                  <a:lnTo>
                    <a:pt x="1987423" y="215900"/>
                  </a:lnTo>
                  <a:cubicBezTo>
                    <a:pt x="1991499" y="214630"/>
                    <a:pt x="1992518" y="218440"/>
                    <a:pt x="1992009" y="227330"/>
                  </a:cubicBezTo>
                  <a:cubicBezTo>
                    <a:pt x="2006276" y="236220"/>
                    <a:pt x="2006786" y="184150"/>
                    <a:pt x="2017996" y="198120"/>
                  </a:cubicBezTo>
                  <a:cubicBezTo>
                    <a:pt x="2013410" y="217170"/>
                    <a:pt x="2016977" y="218440"/>
                    <a:pt x="2022073" y="223520"/>
                  </a:cubicBezTo>
                  <a:cubicBezTo>
                    <a:pt x="2022073" y="220980"/>
                    <a:pt x="2022583" y="214630"/>
                    <a:pt x="2024621" y="213360"/>
                  </a:cubicBezTo>
                  <a:cubicBezTo>
                    <a:pt x="2023092" y="204470"/>
                    <a:pt x="2021563" y="226060"/>
                    <a:pt x="2017487" y="213360"/>
                  </a:cubicBezTo>
                  <a:cubicBezTo>
                    <a:pt x="2016468" y="201930"/>
                    <a:pt x="2022073" y="205740"/>
                    <a:pt x="2024621" y="201930"/>
                  </a:cubicBezTo>
                  <a:cubicBezTo>
                    <a:pt x="2034812" y="242570"/>
                    <a:pt x="2058252" y="212090"/>
                    <a:pt x="2074558" y="231140"/>
                  </a:cubicBezTo>
                  <a:cubicBezTo>
                    <a:pt x="2073539" y="208280"/>
                    <a:pt x="2081692" y="224790"/>
                    <a:pt x="2085259" y="215900"/>
                  </a:cubicBezTo>
                  <a:cubicBezTo>
                    <a:pt x="2084240" y="240030"/>
                    <a:pt x="2094431" y="212090"/>
                    <a:pt x="2099017" y="226060"/>
                  </a:cubicBezTo>
                  <a:lnTo>
                    <a:pt x="2096979" y="207010"/>
                  </a:lnTo>
                  <a:cubicBezTo>
                    <a:pt x="2107170" y="220980"/>
                    <a:pt x="2113285" y="171450"/>
                    <a:pt x="2119400" y="199390"/>
                  </a:cubicBezTo>
                  <a:cubicBezTo>
                    <a:pt x="2125005" y="207010"/>
                    <a:pt x="2117362" y="215900"/>
                    <a:pt x="2115323" y="219710"/>
                  </a:cubicBezTo>
                  <a:cubicBezTo>
                    <a:pt x="2122967" y="245110"/>
                    <a:pt x="2136216" y="199390"/>
                    <a:pt x="2142330" y="227330"/>
                  </a:cubicBezTo>
                  <a:cubicBezTo>
                    <a:pt x="2142840" y="218440"/>
                    <a:pt x="2140802" y="203200"/>
                    <a:pt x="2147426" y="194310"/>
                  </a:cubicBezTo>
                  <a:cubicBezTo>
                    <a:pt x="2153031" y="204470"/>
                    <a:pt x="2163732" y="217170"/>
                    <a:pt x="2162713" y="220980"/>
                  </a:cubicBezTo>
                  <a:cubicBezTo>
                    <a:pt x="2167299" y="215900"/>
                    <a:pt x="2168318" y="209550"/>
                    <a:pt x="2173414" y="217170"/>
                  </a:cubicBezTo>
                  <a:cubicBezTo>
                    <a:pt x="2172904" y="223520"/>
                    <a:pt x="2170866" y="223520"/>
                    <a:pt x="2169337" y="227330"/>
                  </a:cubicBezTo>
                  <a:cubicBezTo>
                    <a:pt x="2176981" y="233680"/>
                    <a:pt x="2183605" y="223520"/>
                    <a:pt x="2190230" y="214630"/>
                  </a:cubicBezTo>
                  <a:cubicBezTo>
                    <a:pt x="2194306" y="232410"/>
                    <a:pt x="2208064" y="223520"/>
                    <a:pt x="2217236" y="233680"/>
                  </a:cubicBezTo>
                  <a:cubicBezTo>
                    <a:pt x="2222332" y="212090"/>
                    <a:pt x="2231504" y="242570"/>
                    <a:pt x="2232523" y="214630"/>
                  </a:cubicBezTo>
                  <a:cubicBezTo>
                    <a:pt x="2232523" y="217170"/>
                    <a:pt x="2233543" y="220980"/>
                    <a:pt x="2234052" y="223520"/>
                  </a:cubicBezTo>
                  <a:cubicBezTo>
                    <a:pt x="2237619" y="215900"/>
                    <a:pt x="2240167" y="196850"/>
                    <a:pt x="2244243" y="195580"/>
                  </a:cubicBezTo>
                  <a:lnTo>
                    <a:pt x="2242715" y="214630"/>
                  </a:lnTo>
                  <a:cubicBezTo>
                    <a:pt x="2241696" y="236220"/>
                    <a:pt x="2252906" y="222250"/>
                    <a:pt x="2255454" y="228600"/>
                  </a:cubicBezTo>
                  <a:cubicBezTo>
                    <a:pt x="2252906" y="215900"/>
                    <a:pt x="2260549" y="229870"/>
                    <a:pt x="2261059" y="217170"/>
                  </a:cubicBezTo>
                  <a:lnTo>
                    <a:pt x="2266155" y="210820"/>
                  </a:lnTo>
                  <a:cubicBezTo>
                    <a:pt x="2274308" y="205740"/>
                    <a:pt x="2267174" y="201930"/>
                    <a:pt x="2276856" y="199390"/>
                  </a:cubicBezTo>
                  <a:cubicBezTo>
                    <a:pt x="2282461" y="198120"/>
                    <a:pt x="2278894" y="220980"/>
                    <a:pt x="2276856" y="218440"/>
                  </a:cubicBezTo>
                  <a:cubicBezTo>
                    <a:pt x="2281442" y="228600"/>
                    <a:pt x="2286537" y="222250"/>
                    <a:pt x="2291123" y="218440"/>
                  </a:cubicBezTo>
                  <a:cubicBezTo>
                    <a:pt x="2289085" y="218440"/>
                    <a:pt x="2288576" y="217170"/>
                    <a:pt x="2290614" y="213360"/>
                  </a:cubicBezTo>
                  <a:cubicBezTo>
                    <a:pt x="2290614" y="215900"/>
                    <a:pt x="2291123" y="217170"/>
                    <a:pt x="2291633" y="218440"/>
                  </a:cubicBezTo>
                  <a:cubicBezTo>
                    <a:pt x="2293671" y="217170"/>
                    <a:pt x="2295200" y="215900"/>
                    <a:pt x="2297238" y="215900"/>
                  </a:cubicBezTo>
                  <a:lnTo>
                    <a:pt x="2297238" y="217170"/>
                  </a:lnTo>
                  <a:cubicBezTo>
                    <a:pt x="2299786" y="215900"/>
                    <a:pt x="2302334" y="214630"/>
                    <a:pt x="2304372" y="213360"/>
                  </a:cubicBezTo>
                  <a:cubicBezTo>
                    <a:pt x="2305901" y="212090"/>
                    <a:pt x="2306920" y="210820"/>
                    <a:pt x="2307939" y="210820"/>
                  </a:cubicBezTo>
                  <a:cubicBezTo>
                    <a:pt x="2310996" y="209550"/>
                    <a:pt x="2312016" y="209550"/>
                    <a:pt x="2308958" y="213360"/>
                  </a:cubicBezTo>
                  <a:cubicBezTo>
                    <a:pt x="2308449" y="212090"/>
                    <a:pt x="2308449" y="210820"/>
                    <a:pt x="2307939" y="210820"/>
                  </a:cubicBezTo>
                  <a:cubicBezTo>
                    <a:pt x="2306920" y="210820"/>
                    <a:pt x="2305901" y="212090"/>
                    <a:pt x="2304372" y="213360"/>
                  </a:cubicBezTo>
                  <a:cubicBezTo>
                    <a:pt x="2302334" y="215900"/>
                    <a:pt x="2300295" y="220980"/>
                    <a:pt x="2298767" y="222250"/>
                  </a:cubicBezTo>
                  <a:cubicBezTo>
                    <a:pt x="2300295" y="222250"/>
                    <a:pt x="2301824" y="223520"/>
                    <a:pt x="2302843" y="226060"/>
                  </a:cubicBezTo>
                  <a:lnTo>
                    <a:pt x="2301315" y="240030"/>
                  </a:lnTo>
                  <a:cubicBezTo>
                    <a:pt x="2304882" y="241300"/>
                    <a:pt x="2314054" y="224790"/>
                    <a:pt x="2314054" y="218440"/>
                  </a:cubicBezTo>
                  <a:cubicBezTo>
                    <a:pt x="2327303" y="231140"/>
                    <a:pt x="2349723" y="220980"/>
                    <a:pt x="2358896" y="212090"/>
                  </a:cubicBezTo>
                  <a:cubicBezTo>
                    <a:pt x="2359405" y="210820"/>
                    <a:pt x="2360424" y="209550"/>
                    <a:pt x="2361443" y="209550"/>
                  </a:cubicBezTo>
                  <a:cubicBezTo>
                    <a:pt x="2360934" y="210820"/>
                    <a:pt x="2359915" y="210820"/>
                    <a:pt x="2358896" y="212090"/>
                  </a:cubicBezTo>
                  <a:cubicBezTo>
                    <a:pt x="2357367" y="215900"/>
                    <a:pt x="2356857" y="219710"/>
                    <a:pt x="2358896" y="214630"/>
                  </a:cubicBezTo>
                  <a:cubicBezTo>
                    <a:pt x="2363482" y="212090"/>
                    <a:pt x="2368577" y="199390"/>
                    <a:pt x="2369087" y="208280"/>
                  </a:cubicBezTo>
                  <a:cubicBezTo>
                    <a:pt x="2373673" y="201930"/>
                    <a:pt x="2373163" y="218440"/>
                    <a:pt x="2380297" y="219710"/>
                  </a:cubicBezTo>
                  <a:cubicBezTo>
                    <a:pt x="2380297" y="222250"/>
                    <a:pt x="2380807" y="212090"/>
                    <a:pt x="2380297" y="208280"/>
                  </a:cubicBezTo>
                  <a:cubicBezTo>
                    <a:pt x="2379788" y="208280"/>
                    <a:pt x="2379788" y="207010"/>
                    <a:pt x="2379278" y="207010"/>
                  </a:cubicBezTo>
                  <a:cubicBezTo>
                    <a:pt x="2379788" y="207010"/>
                    <a:pt x="2380297" y="207010"/>
                    <a:pt x="2380297" y="208280"/>
                  </a:cubicBezTo>
                  <a:cubicBezTo>
                    <a:pt x="2392017" y="227330"/>
                    <a:pt x="2406285" y="194310"/>
                    <a:pt x="2420043" y="207010"/>
                  </a:cubicBezTo>
                  <a:lnTo>
                    <a:pt x="2420553" y="207010"/>
                  </a:lnTo>
                  <a:lnTo>
                    <a:pt x="2420043" y="207010"/>
                  </a:lnTo>
                  <a:cubicBezTo>
                    <a:pt x="2419024" y="208280"/>
                    <a:pt x="2417496" y="215900"/>
                    <a:pt x="2415967" y="220980"/>
                  </a:cubicBezTo>
                  <a:cubicBezTo>
                    <a:pt x="2426668" y="213360"/>
                    <a:pt x="2436859" y="208280"/>
                    <a:pt x="2446541" y="190500"/>
                  </a:cubicBezTo>
                  <a:cubicBezTo>
                    <a:pt x="2445522" y="196850"/>
                    <a:pt x="2446031" y="203200"/>
                    <a:pt x="2443483" y="207010"/>
                  </a:cubicBezTo>
                  <a:cubicBezTo>
                    <a:pt x="2451127" y="207010"/>
                    <a:pt x="2459789" y="203200"/>
                    <a:pt x="2463356" y="189230"/>
                  </a:cubicBezTo>
                  <a:cubicBezTo>
                    <a:pt x="2458261" y="182880"/>
                    <a:pt x="2462847" y="196850"/>
                    <a:pt x="2459789" y="196850"/>
                  </a:cubicBezTo>
                  <a:cubicBezTo>
                    <a:pt x="2454184" y="184150"/>
                    <a:pt x="2463866" y="170180"/>
                    <a:pt x="2468962" y="173990"/>
                  </a:cubicBezTo>
                  <a:lnTo>
                    <a:pt x="2468962" y="176530"/>
                  </a:lnTo>
                  <a:cubicBezTo>
                    <a:pt x="2476605" y="176530"/>
                    <a:pt x="2476605" y="167640"/>
                    <a:pt x="2484249" y="167640"/>
                  </a:cubicBezTo>
                  <a:cubicBezTo>
                    <a:pt x="2488835" y="175260"/>
                    <a:pt x="2480172" y="171450"/>
                    <a:pt x="2482210" y="180340"/>
                  </a:cubicBezTo>
                  <a:cubicBezTo>
                    <a:pt x="2483739" y="203200"/>
                    <a:pt x="2499026" y="195580"/>
                    <a:pt x="2500555" y="198120"/>
                  </a:cubicBezTo>
                  <a:cubicBezTo>
                    <a:pt x="2502593" y="193040"/>
                    <a:pt x="2505141" y="189230"/>
                    <a:pt x="2504631" y="182880"/>
                  </a:cubicBezTo>
                  <a:cubicBezTo>
                    <a:pt x="2510236" y="176530"/>
                    <a:pt x="2507179" y="196850"/>
                    <a:pt x="2511255" y="195580"/>
                  </a:cubicBezTo>
                  <a:lnTo>
                    <a:pt x="2527052" y="152400"/>
                  </a:lnTo>
                  <a:cubicBezTo>
                    <a:pt x="2527052" y="151130"/>
                    <a:pt x="2527562" y="149860"/>
                    <a:pt x="2528071" y="149860"/>
                  </a:cubicBezTo>
                  <a:lnTo>
                    <a:pt x="2527052" y="152400"/>
                  </a:lnTo>
                  <a:cubicBezTo>
                    <a:pt x="2526543" y="158750"/>
                    <a:pt x="2532148" y="171450"/>
                    <a:pt x="2527562" y="180340"/>
                  </a:cubicBezTo>
                  <a:cubicBezTo>
                    <a:pt x="2539791" y="177800"/>
                    <a:pt x="2546416" y="149860"/>
                    <a:pt x="2554059" y="135890"/>
                  </a:cubicBezTo>
                  <a:cubicBezTo>
                    <a:pt x="2557626" y="139700"/>
                    <a:pt x="2569346" y="130810"/>
                    <a:pt x="2573422" y="129540"/>
                  </a:cubicBezTo>
                  <a:cubicBezTo>
                    <a:pt x="2575461" y="142240"/>
                    <a:pt x="2569856" y="128270"/>
                    <a:pt x="2568836" y="138430"/>
                  </a:cubicBezTo>
                  <a:lnTo>
                    <a:pt x="2574951" y="152400"/>
                  </a:lnTo>
                  <a:cubicBezTo>
                    <a:pt x="2566798" y="154940"/>
                    <a:pt x="2575970" y="173990"/>
                    <a:pt x="2571384" y="182880"/>
                  </a:cubicBezTo>
                  <a:cubicBezTo>
                    <a:pt x="2578009" y="175260"/>
                    <a:pt x="2593296" y="184150"/>
                    <a:pt x="2602977" y="187960"/>
                  </a:cubicBezTo>
                  <a:cubicBezTo>
                    <a:pt x="2596353" y="161290"/>
                    <a:pt x="2616226" y="175260"/>
                    <a:pt x="2615716" y="151130"/>
                  </a:cubicBezTo>
                  <a:cubicBezTo>
                    <a:pt x="2626927" y="147320"/>
                    <a:pt x="2621322" y="170180"/>
                    <a:pt x="2625908" y="175260"/>
                  </a:cubicBezTo>
                  <a:cubicBezTo>
                    <a:pt x="2637628" y="166370"/>
                    <a:pt x="2648838" y="172720"/>
                    <a:pt x="2659539" y="170180"/>
                  </a:cubicBezTo>
                  <a:cubicBezTo>
                    <a:pt x="2659539" y="170180"/>
                    <a:pt x="2659539" y="172720"/>
                    <a:pt x="2659029" y="175260"/>
                  </a:cubicBezTo>
                  <a:cubicBezTo>
                    <a:pt x="2668711" y="167640"/>
                    <a:pt x="2685017" y="175260"/>
                    <a:pt x="2694699" y="153670"/>
                  </a:cubicBezTo>
                  <a:cubicBezTo>
                    <a:pt x="2694189" y="158750"/>
                    <a:pt x="2695209" y="162560"/>
                    <a:pt x="2692661" y="166370"/>
                  </a:cubicBezTo>
                  <a:cubicBezTo>
                    <a:pt x="2703362" y="175260"/>
                    <a:pt x="2694699" y="135890"/>
                    <a:pt x="2706929" y="149860"/>
                  </a:cubicBezTo>
                  <a:lnTo>
                    <a:pt x="2703871" y="161290"/>
                  </a:lnTo>
                  <a:cubicBezTo>
                    <a:pt x="2711515" y="149860"/>
                    <a:pt x="2718649" y="171450"/>
                    <a:pt x="2727311" y="153670"/>
                  </a:cubicBezTo>
                  <a:cubicBezTo>
                    <a:pt x="2727821" y="160020"/>
                    <a:pt x="2725782" y="162560"/>
                    <a:pt x="2724254" y="165100"/>
                  </a:cubicBezTo>
                  <a:cubicBezTo>
                    <a:pt x="2732407" y="160020"/>
                    <a:pt x="2741069" y="162560"/>
                    <a:pt x="2747694" y="146050"/>
                  </a:cubicBezTo>
                  <a:cubicBezTo>
                    <a:pt x="2748713" y="153670"/>
                    <a:pt x="2747694" y="160020"/>
                    <a:pt x="2744636" y="165100"/>
                  </a:cubicBezTo>
                  <a:cubicBezTo>
                    <a:pt x="2752280" y="173990"/>
                    <a:pt x="2753299" y="143510"/>
                    <a:pt x="2760433" y="152400"/>
                  </a:cubicBezTo>
                  <a:cubicBezTo>
                    <a:pt x="2762471" y="153670"/>
                    <a:pt x="2766548" y="163830"/>
                    <a:pt x="2765019" y="163830"/>
                  </a:cubicBezTo>
                  <a:cubicBezTo>
                    <a:pt x="2768586" y="153670"/>
                    <a:pt x="2779287" y="153670"/>
                    <a:pt x="2783363" y="149860"/>
                  </a:cubicBezTo>
                  <a:cubicBezTo>
                    <a:pt x="2784382" y="157480"/>
                    <a:pt x="2787440" y="160020"/>
                    <a:pt x="2791516" y="167640"/>
                  </a:cubicBezTo>
                  <a:cubicBezTo>
                    <a:pt x="2826167" y="167640"/>
                    <a:pt x="2861836" y="170180"/>
                    <a:pt x="2896487" y="157480"/>
                  </a:cubicBezTo>
                  <a:cubicBezTo>
                    <a:pt x="2907156" y="156210"/>
                    <a:pt x="2919856" y="153670"/>
                    <a:pt x="2931286" y="151130"/>
                  </a:cubicBezTo>
                  <a:cubicBezTo>
                    <a:pt x="2947796" y="175260"/>
                    <a:pt x="2908426" y="166370"/>
                    <a:pt x="2918586" y="181610"/>
                  </a:cubicBezTo>
                  <a:cubicBezTo>
                    <a:pt x="2917316" y="161290"/>
                    <a:pt x="2935096" y="175260"/>
                    <a:pt x="2964306" y="168910"/>
                  </a:cubicBezTo>
                  <a:lnTo>
                    <a:pt x="2965576" y="171450"/>
                  </a:lnTo>
                  <a:cubicBezTo>
                    <a:pt x="2978276" y="167640"/>
                    <a:pt x="2985896" y="180340"/>
                    <a:pt x="2998596" y="173990"/>
                  </a:cubicBezTo>
                  <a:lnTo>
                    <a:pt x="2998596" y="168910"/>
                  </a:lnTo>
                  <a:cubicBezTo>
                    <a:pt x="3012566" y="156210"/>
                    <a:pt x="3030346" y="195580"/>
                    <a:pt x="3037966" y="168910"/>
                  </a:cubicBezTo>
                  <a:lnTo>
                    <a:pt x="3049396" y="182880"/>
                  </a:lnTo>
                  <a:cubicBezTo>
                    <a:pt x="3063366" y="160020"/>
                    <a:pt x="3072256" y="190500"/>
                    <a:pt x="3090036" y="170180"/>
                  </a:cubicBezTo>
                  <a:lnTo>
                    <a:pt x="3087496" y="173990"/>
                  </a:lnTo>
                  <a:cubicBezTo>
                    <a:pt x="3111626" y="184150"/>
                    <a:pt x="3137026" y="148590"/>
                    <a:pt x="3145916" y="167640"/>
                  </a:cubicBezTo>
                  <a:cubicBezTo>
                    <a:pt x="3166236" y="163830"/>
                    <a:pt x="3189096" y="160020"/>
                    <a:pt x="3192907" y="140970"/>
                  </a:cubicBezTo>
                  <a:cubicBezTo>
                    <a:pt x="3197986" y="147320"/>
                    <a:pt x="3194176" y="158750"/>
                    <a:pt x="3191636" y="165100"/>
                  </a:cubicBezTo>
                  <a:cubicBezTo>
                    <a:pt x="3267836" y="156210"/>
                    <a:pt x="3351657" y="160020"/>
                    <a:pt x="3418966" y="135890"/>
                  </a:cubicBezTo>
                  <a:cubicBezTo>
                    <a:pt x="3422776" y="139700"/>
                    <a:pt x="3417696" y="142240"/>
                    <a:pt x="3416426" y="147320"/>
                  </a:cubicBezTo>
                  <a:cubicBezTo>
                    <a:pt x="3458336" y="125730"/>
                    <a:pt x="3502786" y="170180"/>
                    <a:pt x="3533266" y="129540"/>
                  </a:cubicBezTo>
                  <a:lnTo>
                    <a:pt x="3544696" y="113030"/>
                  </a:lnTo>
                  <a:cubicBezTo>
                    <a:pt x="3554857" y="119380"/>
                    <a:pt x="3553586" y="132080"/>
                    <a:pt x="3561207" y="137160"/>
                  </a:cubicBezTo>
                  <a:cubicBezTo>
                    <a:pt x="3568826" y="125730"/>
                    <a:pt x="3599307" y="134620"/>
                    <a:pt x="3604386" y="119380"/>
                  </a:cubicBezTo>
                  <a:cubicBezTo>
                    <a:pt x="3609466" y="125730"/>
                    <a:pt x="3603116" y="128270"/>
                    <a:pt x="3603116" y="133350"/>
                  </a:cubicBezTo>
                  <a:cubicBezTo>
                    <a:pt x="3622166" y="137160"/>
                    <a:pt x="3645026" y="111760"/>
                    <a:pt x="3662807" y="116840"/>
                  </a:cubicBezTo>
                  <a:lnTo>
                    <a:pt x="3656457" y="124460"/>
                  </a:lnTo>
                  <a:cubicBezTo>
                    <a:pt x="3752976" y="153670"/>
                    <a:pt x="3876166" y="176530"/>
                    <a:pt x="3956176" y="138430"/>
                  </a:cubicBezTo>
                  <a:cubicBezTo>
                    <a:pt x="3977766" y="132080"/>
                    <a:pt x="3966336" y="160020"/>
                    <a:pt x="3975226" y="158750"/>
                  </a:cubicBezTo>
                  <a:cubicBezTo>
                    <a:pt x="4056507" y="128270"/>
                    <a:pt x="4154296" y="176530"/>
                    <a:pt x="4229226" y="128270"/>
                  </a:cubicBezTo>
                  <a:cubicBezTo>
                    <a:pt x="4287646" y="115570"/>
                    <a:pt x="4305426" y="62230"/>
                    <a:pt x="4305426" y="62230"/>
                  </a:cubicBezTo>
                  <a:cubicBezTo>
                    <a:pt x="4166996" y="83820"/>
                    <a:pt x="4042536" y="60960"/>
                    <a:pt x="3902836" y="33020"/>
                  </a:cubicBezTo>
                  <a:close/>
                </a:path>
              </a:pathLst>
            </a:custGeom>
            <a:grpFill/>
          </p:spPr>
        </p:sp>
      </p:grpSp>
      <p:pic>
        <p:nvPicPr>
          <p:cNvPr id="20" name="Picture 20" descr="American Institutes for Research"/>
          <p:cNvPicPr>
            <a:picLocks noChangeAspect="1"/>
          </p:cNvPicPr>
          <p:nvPr/>
        </p:nvPicPr>
        <p:blipFill>
          <a:blip r:embed="rId6"/>
          <a:srcRect/>
          <a:stretch>
            <a:fillRect/>
          </a:stretch>
        </p:blipFill>
        <p:spPr>
          <a:xfrm>
            <a:off x="213889" y="6114187"/>
            <a:ext cx="2162855" cy="632124"/>
          </a:xfrm>
          <a:prstGeom prst="rect">
            <a:avLst/>
          </a:prstGeom>
        </p:spPr>
      </p:pic>
      <p:pic>
        <p:nvPicPr>
          <p:cNvPr id="30" name="Picture 29" descr="IDEAs that Work">
            <a:extLst>
              <a:ext uri="{FF2B5EF4-FFF2-40B4-BE49-F238E27FC236}">
                <a16:creationId xmlns:a16="http://schemas.microsoft.com/office/drawing/2014/main" id="{3B82F699-5D1C-42F4-A75A-C7FE72B3BB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0757" y="5927848"/>
            <a:ext cx="965200" cy="895350"/>
          </a:xfrm>
          <a:prstGeom prst="rect">
            <a:avLst/>
          </a:prstGeom>
        </p:spPr>
      </p:pic>
      <p:pic>
        <p:nvPicPr>
          <p:cNvPr id="29" name="Picture 28" descr="PROGRESS Center">
            <a:extLst>
              <a:ext uri="{FF2B5EF4-FFF2-40B4-BE49-F238E27FC236}">
                <a16:creationId xmlns:a16="http://schemas.microsoft.com/office/drawing/2014/main" id="{1E5D1696-405F-43F8-B456-8FD4E5D716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31204" y="6013711"/>
            <a:ext cx="2952364" cy="74296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449A-E2D4-41A9-BED8-9B2612370585}"/>
              </a:ext>
            </a:extLst>
          </p:cNvPr>
          <p:cNvSpPr>
            <a:spLocks noGrp="1"/>
          </p:cNvSpPr>
          <p:nvPr>
            <p:ph type="title"/>
          </p:nvPr>
        </p:nvSpPr>
        <p:spPr/>
        <p:txBody>
          <a:bodyPr/>
          <a:lstStyle/>
          <a:p>
            <a:r>
              <a:rPr lang="en-US"/>
              <a:t>Don’t forget to </a:t>
            </a:r>
            <a:r>
              <a:rPr lang="en-US" i="1"/>
              <a:t>teach</a:t>
            </a:r>
            <a:r>
              <a:rPr lang="en-US"/>
              <a:t> replacement behaviors!</a:t>
            </a:r>
          </a:p>
        </p:txBody>
      </p:sp>
      <p:sp>
        <p:nvSpPr>
          <p:cNvPr id="3" name="Content Placeholder 2">
            <a:extLst>
              <a:ext uri="{FF2B5EF4-FFF2-40B4-BE49-F238E27FC236}">
                <a16:creationId xmlns:a16="http://schemas.microsoft.com/office/drawing/2014/main" id="{ECA88C4F-AC48-481C-98A1-72D4B144BF90}"/>
              </a:ext>
            </a:extLst>
          </p:cNvPr>
          <p:cNvSpPr>
            <a:spLocks noGrp="1"/>
          </p:cNvSpPr>
          <p:nvPr>
            <p:ph sz="quarter" idx="15"/>
          </p:nvPr>
        </p:nvSpPr>
        <p:spPr>
          <a:xfrm>
            <a:off x="457202" y="1820436"/>
            <a:ext cx="11274552" cy="4343400"/>
          </a:xfrm>
        </p:spPr>
        <p:txBody>
          <a:bodyPr/>
          <a:lstStyle/>
          <a:p>
            <a:pPr marL="0" lvl="0" indent="0" defTabSz="914400">
              <a:lnSpc>
                <a:spcPct val="100000"/>
              </a:lnSpc>
              <a:spcBef>
                <a:spcPts val="0"/>
              </a:spcBef>
              <a:buClrTx/>
              <a:buSzTx/>
              <a:buNone/>
              <a:defRPr/>
            </a:pPr>
            <a:r>
              <a:rPr lang="en-US" dirty="0"/>
              <a:t>“Moreover, </a:t>
            </a:r>
            <a:r>
              <a:rPr lang="en-US" dirty="0" err="1"/>
              <a:t>Wehby</a:t>
            </a:r>
            <a:r>
              <a:rPr lang="en-US" dirty="0"/>
              <a:t> and Kern (2014) pointed out that a frequent criticism of the FBA process is the unitary focus of problem behavior when multiple forms most likely exist. Notably, conducting an FBA and creating FBA-derived interventions would not include the targeting of the five important [social emotional learning] SEL domains…” (Smith, Poling, &amp; Worth, 2018, p. 170). </a:t>
            </a:r>
          </a:p>
          <a:p>
            <a:pPr marL="320032" lvl="1" indent="0">
              <a:buNone/>
            </a:pPr>
            <a:endParaRPr lang="en-US" dirty="0"/>
          </a:p>
        </p:txBody>
      </p:sp>
      <p:sp>
        <p:nvSpPr>
          <p:cNvPr id="4" name="Flowchart: Process 3">
            <a:extLst>
              <a:ext uri="{FF2B5EF4-FFF2-40B4-BE49-F238E27FC236}">
                <a16:creationId xmlns:a16="http://schemas.microsoft.com/office/drawing/2014/main" id="{DFC41F62-FE5C-476B-A90F-9383B65A3DEF}"/>
              </a:ext>
            </a:extLst>
          </p:cNvPr>
          <p:cNvSpPr/>
          <p:nvPr/>
        </p:nvSpPr>
        <p:spPr>
          <a:xfrm>
            <a:off x="3070416" y="4471628"/>
            <a:ext cx="6048124" cy="1071562"/>
          </a:xfrm>
          <a:prstGeom prst="flowChartProcess">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62626"/>
                </a:solidFill>
                <a:effectLst/>
                <a:uLnTx/>
                <a:uFillTx/>
                <a:latin typeface="Arial"/>
                <a:ea typeface="+mn-ea"/>
                <a:cs typeface="+mn-cs"/>
              </a:rPr>
              <a:t>This is the focus of specially-designed instruction!</a:t>
            </a:r>
          </a:p>
        </p:txBody>
      </p:sp>
      <p:sp>
        <p:nvSpPr>
          <p:cNvPr id="5" name="Slide Number Placeholder 4">
            <a:extLst>
              <a:ext uri="{FF2B5EF4-FFF2-40B4-BE49-F238E27FC236}">
                <a16:creationId xmlns:a16="http://schemas.microsoft.com/office/drawing/2014/main" id="{EE447954-0324-4D5B-9118-67624C332A3D}"/>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2735717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995AE9-6174-4FE8-A1EF-5968F1BA6BFF}"/>
              </a:ext>
            </a:extLst>
          </p:cNvPr>
          <p:cNvSpPr>
            <a:spLocks noGrp="1"/>
          </p:cNvSpPr>
          <p:nvPr>
            <p:ph type="title"/>
          </p:nvPr>
        </p:nvSpPr>
        <p:spPr/>
        <p:txBody>
          <a:bodyPr/>
          <a:lstStyle/>
          <a:p>
            <a:r>
              <a:rPr lang="en-US" dirty="0"/>
              <a:t>Goal Setting and Progress Monitoring</a:t>
            </a:r>
          </a:p>
        </p:txBody>
      </p:sp>
      <p:sp>
        <p:nvSpPr>
          <p:cNvPr id="7" name="Text Placeholder 6">
            <a:extLst>
              <a:ext uri="{FF2B5EF4-FFF2-40B4-BE49-F238E27FC236}">
                <a16:creationId xmlns:a16="http://schemas.microsoft.com/office/drawing/2014/main" id="{D0EF609B-C810-4B2B-81A0-86B843E6F998}"/>
              </a:ext>
            </a:extLst>
          </p:cNvPr>
          <p:cNvSpPr>
            <a:spLocks noGrp="1"/>
          </p:cNvSpPr>
          <p:nvPr>
            <p:ph type="body" sz="quarter" idx="13"/>
          </p:nvPr>
        </p:nvSpPr>
        <p:spPr/>
        <p:txBody>
          <a:bodyPr/>
          <a:lstStyle/>
          <a:p>
            <a:r>
              <a:rPr lang="en-US" dirty="0"/>
              <a:t>Four Steps</a:t>
            </a:r>
          </a:p>
        </p:txBody>
      </p:sp>
      <p:sp>
        <p:nvSpPr>
          <p:cNvPr id="5" name="Slide Number Placeholder 4">
            <a:extLst>
              <a:ext uri="{FF2B5EF4-FFF2-40B4-BE49-F238E27FC236}">
                <a16:creationId xmlns:a16="http://schemas.microsoft.com/office/drawing/2014/main" id="{F0761720-C63C-4C00-A96A-7FDA37F96C31}"/>
              </a:ext>
            </a:extLst>
          </p:cNvPr>
          <p:cNvSpPr>
            <a:spLocks noGrp="1"/>
          </p:cNvSpPr>
          <p:nvPr>
            <p:ph type="sldNum" sz="quarter" idx="15"/>
          </p:nvPr>
        </p:nvSpPr>
        <p:spPr/>
        <p:txBody>
          <a:bodyPr/>
          <a:lstStyle/>
          <a:p>
            <a:fld id="{99A20822-4A49-4D36-86E3-300BA48D3F00}" type="slidenum">
              <a:rPr lang="en-US" smtClean="0"/>
              <a:pPr/>
              <a:t>31</a:t>
            </a:fld>
            <a:endParaRPr lang="en-US" dirty="0"/>
          </a:p>
        </p:txBody>
      </p:sp>
    </p:spTree>
    <p:extLst>
      <p:ext uri="{BB962C8B-B14F-4D97-AF65-F5344CB8AC3E}">
        <p14:creationId xmlns:p14="http://schemas.microsoft.com/office/powerpoint/2010/main" val="1841215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FA90D3-ED0A-4662-8851-86BE11D304FC}"/>
              </a:ext>
            </a:extLst>
          </p:cNvPr>
          <p:cNvSpPr>
            <a:spLocks noGrp="1"/>
          </p:cNvSpPr>
          <p:nvPr>
            <p:ph type="title"/>
          </p:nvPr>
        </p:nvSpPr>
        <p:spPr/>
        <p:txBody>
          <a:bodyPr/>
          <a:lstStyle/>
          <a:p>
            <a:r>
              <a:rPr lang="en-US"/>
              <a:t>Step 1: Determine the Measurement</a:t>
            </a:r>
          </a:p>
        </p:txBody>
      </p:sp>
      <p:sp>
        <p:nvSpPr>
          <p:cNvPr id="7" name="Content Placeholder 6">
            <a:extLst>
              <a:ext uri="{FF2B5EF4-FFF2-40B4-BE49-F238E27FC236}">
                <a16:creationId xmlns:a16="http://schemas.microsoft.com/office/drawing/2014/main" id="{CD4CF72C-8781-48EA-9B71-9CA9C9258E14}"/>
              </a:ext>
            </a:extLst>
          </p:cNvPr>
          <p:cNvSpPr>
            <a:spLocks noGrp="1"/>
          </p:cNvSpPr>
          <p:nvPr>
            <p:ph sz="quarter" idx="15"/>
          </p:nvPr>
        </p:nvSpPr>
        <p:spPr/>
        <p:txBody>
          <a:bodyPr/>
          <a:lstStyle/>
          <a:p>
            <a:pPr lvl="0"/>
            <a:r>
              <a:rPr lang="en-US"/>
              <a:t>Tool/Approach (e.g., observation, Direct Behavior Rating [DBR])</a:t>
            </a:r>
          </a:p>
          <a:p>
            <a:pPr lvl="0"/>
            <a:r>
              <a:rPr lang="en-US"/>
              <a:t>Scale for measurement (e.g., 1-10 rating, frequency count, percent of time)</a:t>
            </a:r>
          </a:p>
          <a:p>
            <a:pPr lvl="0"/>
            <a:r>
              <a:rPr lang="en-US"/>
              <a:t>Frequency of data collection (e.g., hourly, daily, weekly)</a:t>
            </a:r>
          </a:p>
          <a:p>
            <a:pPr lvl="0"/>
            <a:r>
              <a:rPr lang="en-US"/>
              <a:t>Context for assessment (e.g., setting, individual responsible)</a:t>
            </a:r>
          </a:p>
          <a:p>
            <a:pPr lvl="0"/>
            <a:r>
              <a:rPr lang="en-US"/>
              <a:t>Decision/evaluation rules (i.e., how will we know if the student is responsive? And, by when?)</a:t>
            </a:r>
          </a:p>
          <a:p>
            <a:endParaRPr lang="en-US"/>
          </a:p>
        </p:txBody>
      </p:sp>
      <p:sp>
        <p:nvSpPr>
          <p:cNvPr id="6" name="Text Placeholder 5">
            <a:extLst>
              <a:ext uri="{FF2B5EF4-FFF2-40B4-BE49-F238E27FC236}">
                <a16:creationId xmlns:a16="http://schemas.microsoft.com/office/drawing/2014/main" id="{AF681A8A-6A5A-4B86-B773-AD9D661E9979}"/>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6F74BBA9-B491-43D1-820C-FC2E0C597DC7}"/>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824324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EA3AF-1F73-4F62-83CB-A7A08F3A890F}"/>
              </a:ext>
            </a:extLst>
          </p:cNvPr>
          <p:cNvSpPr>
            <a:spLocks noGrp="1"/>
          </p:cNvSpPr>
          <p:nvPr>
            <p:ph type="title"/>
          </p:nvPr>
        </p:nvSpPr>
        <p:spPr/>
        <p:txBody>
          <a:bodyPr/>
          <a:lstStyle/>
          <a:p>
            <a:r>
              <a:rPr lang="en-US"/>
              <a:t>Common Tools for Progress Monitoring</a:t>
            </a:r>
          </a:p>
        </p:txBody>
      </p:sp>
      <p:graphicFrame>
        <p:nvGraphicFramePr>
          <p:cNvPr id="5" name="Diagram 4" descr="An venn diagram shows two overlapping circles.  The left circle says Systematic Direct Observation.  The right circle says Direct Behavior Rating (DBR)&#10;&#10;There are many approaches to data collection available and each has its own strengths and limitations. The traditional method for collecting student data is through systematic direct observation techniques. Although we will briefly describe the methods associated with this approach, our emphasis here will be on using an emerging technology called “Direct Behavior Rating” which increases the feasibility of data collection without sacrificing the quality of the data. Specifically, we will consider how to incorporate the target behaviors into the DBR form and use it in conjunction with standard behaviors included on the standard form.&#10;">
            <a:extLst>
              <a:ext uri="{FF2B5EF4-FFF2-40B4-BE49-F238E27FC236}">
                <a16:creationId xmlns:a16="http://schemas.microsoft.com/office/drawing/2014/main" id="{0DE59519-C043-465F-ADF7-7EA001914797}"/>
              </a:ext>
            </a:extLst>
          </p:cNvPr>
          <p:cNvGraphicFramePr/>
          <p:nvPr/>
        </p:nvGraphicFramePr>
        <p:xfrm>
          <a:off x="1642658" y="1480704"/>
          <a:ext cx="8905163" cy="3896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2CA5114-2C44-4B8D-95C7-0BE88347F9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902808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2B7F92-2A33-459E-884D-85409D64E71A}"/>
              </a:ext>
            </a:extLst>
          </p:cNvPr>
          <p:cNvSpPr>
            <a:spLocks noGrp="1"/>
          </p:cNvSpPr>
          <p:nvPr>
            <p:ph type="title"/>
          </p:nvPr>
        </p:nvSpPr>
        <p:spPr/>
        <p:txBody>
          <a:bodyPr/>
          <a:lstStyle/>
          <a:p>
            <a:r>
              <a:rPr lang="en-US"/>
              <a:t>What is DBR? </a:t>
            </a:r>
          </a:p>
        </p:txBody>
      </p:sp>
      <p:sp>
        <p:nvSpPr>
          <p:cNvPr id="6" name="Content Placeholder 5">
            <a:extLst>
              <a:ext uri="{FF2B5EF4-FFF2-40B4-BE49-F238E27FC236}">
                <a16:creationId xmlns:a16="http://schemas.microsoft.com/office/drawing/2014/main" id="{429E83A5-2183-4722-9158-B246B36460DD}"/>
              </a:ext>
            </a:extLst>
          </p:cNvPr>
          <p:cNvSpPr>
            <a:spLocks noGrp="1"/>
          </p:cNvSpPr>
          <p:nvPr>
            <p:ph sz="quarter" idx="15"/>
          </p:nvPr>
        </p:nvSpPr>
        <p:spPr/>
        <p:txBody>
          <a:bodyPr/>
          <a:lstStyle/>
          <a:p>
            <a:r>
              <a:rPr lang="en-US"/>
              <a:t>A tool that involves a brief rating of a target behavior following a specified observation period. </a:t>
            </a:r>
          </a:p>
        </p:txBody>
      </p:sp>
      <p:pic>
        <p:nvPicPr>
          <p:cNvPr id="9" name="Graphic 8" descr="Teacher">
            <a:extLst>
              <a:ext uri="{FF2B5EF4-FFF2-40B4-BE49-F238E27FC236}">
                <a16:creationId xmlns:a16="http://schemas.microsoft.com/office/drawing/2014/main" id="{FB2CC767-4781-48B5-BC69-B7825D69F0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9869" y="2672687"/>
            <a:ext cx="2813713" cy="2813713"/>
          </a:xfrm>
          <a:prstGeom prst="rect">
            <a:avLst/>
          </a:prstGeom>
        </p:spPr>
      </p:pic>
      <p:pic>
        <p:nvPicPr>
          <p:cNvPr id="11" name="Graphic 10" descr="Checklist">
            <a:extLst>
              <a:ext uri="{FF2B5EF4-FFF2-40B4-BE49-F238E27FC236}">
                <a16:creationId xmlns:a16="http://schemas.microsoft.com/office/drawing/2014/main" id="{4FBDE0B1-32B0-4199-9933-1927CE1A6F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0359" y="2585279"/>
            <a:ext cx="2813713" cy="2813713"/>
          </a:xfrm>
          <a:prstGeom prst="rect">
            <a:avLst/>
          </a:prstGeom>
        </p:spPr>
      </p:pic>
      <p:sp>
        <p:nvSpPr>
          <p:cNvPr id="4" name="Slide Number Placeholder 3">
            <a:extLst>
              <a:ext uri="{FF2B5EF4-FFF2-40B4-BE49-F238E27FC236}">
                <a16:creationId xmlns:a16="http://schemas.microsoft.com/office/drawing/2014/main" id="{63C48190-91F8-4629-8754-F6DB2165BCA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3925138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DBR Standard Behaviors</a:t>
            </a:r>
          </a:p>
        </p:txBody>
      </p:sp>
      <p:graphicFrame>
        <p:nvGraphicFramePr>
          <p:cNvPr id="4" name="Content Placeholder 3" descr="A diagram shows a central rectangle labeled school success.  Three connected rectangles surround this.  They reflect the three standard DBR behaviors: academically engaged behavior, non-disruptive behavior (looking for reduced occurrence of disruptive behavior), and respectful behavior. The advantage of having these three behaviors on the standard form is that you will be able to track the target behavior you have identified for your student while also gaining a better understanding of broader behaviors that are needed for successful school functioning. We will consider the application of these examples and then discuss how to incorporate the individualized target behavior for your students into the instrument.&#10;"/>
          <p:cNvGraphicFramePr>
            <a:graphicFrameLocks noGrp="1"/>
          </p:cNvGraphicFramePr>
          <p:nvPr>
            <p:ph idx="1"/>
            <p:extLst>
              <p:ext uri="{D42A27DB-BD31-4B8C-83A1-F6EECF244321}">
                <p14:modId xmlns:p14="http://schemas.microsoft.com/office/powerpoint/2010/main" val="1911984578"/>
              </p:ext>
            </p:extLst>
          </p:nvPr>
        </p:nvGraphicFramePr>
        <p:xfrm>
          <a:off x="2900137" y="1933576"/>
          <a:ext cx="6224814" cy="3815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8864291" y="4371381"/>
            <a:ext cx="3327709"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62626"/>
                </a:solidFill>
                <a:effectLst/>
                <a:uLnTx/>
                <a:uFillTx/>
                <a:latin typeface="Arial"/>
                <a:ea typeface="+mn-ea"/>
                <a:cs typeface="+mn-cs"/>
              </a:rPr>
              <a:t>(Chafouleas, Riley-Tillman, Christ, &amp; Sugai, 2009)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6262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62626"/>
                </a:solidFill>
                <a:effectLst/>
                <a:uLnTx/>
                <a:uFillTx/>
                <a:latin typeface="Arial"/>
                <a:ea typeface="+mn-ea"/>
                <a:cs typeface="+mn-cs"/>
              </a:rPr>
              <a:t>Permission for using DBR form as part of this module granted by authors for educational purposes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6262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solidFill>
                <a:effectLst/>
                <a:uLnTx/>
                <a:uFillTx/>
                <a:latin typeface="Arial"/>
                <a:ea typeface="+mn-ea"/>
                <a:cs typeface="+mn-cs"/>
              </a:rPr>
              <a:t>www.directbehaviorratings.org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Arial"/>
              <a:ea typeface="+mn-ea"/>
              <a:cs typeface="+mn-cs"/>
            </a:endParaRPr>
          </a:p>
        </p:txBody>
      </p:sp>
    </p:spTree>
    <p:extLst>
      <p:ext uri="{BB962C8B-B14F-4D97-AF65-F5344CB8AC3E}">
        <p14:creationId xmlns:p14="http://schemas.microsoft.com/office/powerpoint/2010/main" val="1996092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Academic Engagement Example</a:t>
            </a:r>
          </a:p>
        </p:txBody>
      </p:sp>
      <p:sp>
        <p:nvSpPr>
          <p:cNvPr id="5" name="Rectangle 12"/>
          <p:cNvSpPr>
            <a:spLocks/>
          </p:cNvSpPr>
          <p:nvPr/>
        </p:nvSpPr>
        <p:spPr bwMode="auto">
          <a:xfrm>
            <a:off x="2755879" y="1915887"/>
            <a:ext cx="6721951" cy="90986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000000">
                  <a:lumMod val="75000"/>
                </a:srgbClr>
              </a:solidFill>
              <a:effectLst/>
              <a:uLnTx/>
              <a:uFillTx/>
              <a:latin typeface="Arial Bold" pitchFamily="34" charset="0"/>
              <a:ea typeface="Lucida Grande"/>
              <a:cs typeface="Lucida Grande"/>
              <a:sym typeface="Arial Bold" pitchFamily="34" charset="0"/>
            </a:endParaRPr>
          </a:p>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75000"/>
                  </a:srgbClr>
                </a:solidFill>
                <a:effectLst/>
                <a:uLnTx/>
                <a:uFillTx/>
                <a:latin typeface="Arial Bold" pitchFamily="34" charset="0"/>
                <a:ea typeface="+mn-ea"/>
                <a:cs typeface="Arial Bold" pitchFamily="34" charset="0"/>
                <a:sym typeface="Arial Bold" pitchFamily="34" charset="0"/>
              </a:rPr>
              <a:t>Academically Engaged</a:t>
            </a:r>
            <a:endParaRPr kumimoji="0" lang="en-US" sz="1600" b="0" i="0" u="none" strike="noStrike" kern="1200" cap="none" spc="0" normalizeH="0" baseline="0" noProof="0">
              <a:ln>
                <a:noFill/>
              </a:ln>
              <a:solidFill>
                <a:srgbClr val="000000">
                  <a:lumMod val="75000"/>
                </a:srgbClr>
              </a:solidFill>
              <a:effectLst/>
              <a:uLnTx/>
              <a:uFillTx/>
              <a:latin typeface="Arial"/>
              <a:ea typeface="Lucida Grande"/>
              <a:cs typeface="Lucida Grande"/>
            </a:endParaRPr>
          </a:p>
          <a:p>
            <a:pPr marL="39688"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75000"/>
                  </a:srgbClr>
                </a:solidFill>
                <a:effectLst/>
                <a:uLnTx/>
                <a:uFillTx/>
                <a:latin typeface="Arial"/>
                <a:ea typeface="+mn-ea"/>
                <a:cs typeface="+mn-cs"/>
              </a:rPr>
              <a:t>Place a mark along the line that best reflects the percentage of total time the student was academically engaged during math today.</a:t>
            </a:r>
          </a:p>
        </p:txBody>
      </p:sp>
      <p:pic>
        <p:nvPicPr>
          <p:cNvPr id="2050" name="Picture 2" descr="An image of a DBR rating form for academically engaged behavior.  A number line shows percent of total ti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879" y="2825750"/>
            <a:ext cx="6721951" cy="162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descr="A purple circle selects a rating of six, which indicates the behavior occurred 60% of the time."/>
          <p:cNvSpPr/>
          <p:nvPr/>
        </p:nvSpPr>
        <p:spPr>
          <a:xfrm>
            <a:off x="7296889" y="3128209"/>
            <a:ext cx="208547" cy="224590"/>
          </a:xfrm>
          <a:prstGeom prst="ellipse">
            <a:avLst/>
          </a:prstGeom>
          <a:solidFill>
            <a:schemeClr val="accent1">
              <a:lumMod val="75000"/>
            </a:schemeClr>
          </a:solidFill>
          <a:ln w="38100"/>
          <a:effectLst>
            <a:glow rad="2286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6"/>
          <p:cNvSpPr>
            <a:spLocks/>
          </p:cNvSpPr>
          <p:nvPr/>
        </p:nvSpPr>
        <p:spPr bwMode="auto">
          <a:xfrm>
            <a:off x="2755878" y="4478037"/>
            <a:ext cx="6968693" cy="1008360"/>
          </a:xfrm>
          <a:prstGeom prst="rect">
            <a:avLst/>
          </a:prstGeom>
          <a:solidFill>
            <a:schemeClr val="bg1"/>
          </a:solidFill>
          <a:ln>
            <a:noFill/>
          </a:ln>
        </p:spPr>
        <p:txBody>
          <a:bodyPr lIns="0" tIns="0" rIns="40639" bIns="0"/>
          <a:lstStyle/>
          <a:p>
            <a:pPr marL="39688"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0000">
                    <a:lumMod val="75000"/>
                  </a:srgbClr>
                </a:solidFill>
                <a:effectLst/>
                <a:uLnTx/>
                <a:uFillTx/>
                <a:latin typeface="Arial"/>
                <a:ea typeface="+mn-ea"/>
                <a:cs typeface="+mn-cs"/>
              </a:rPr>
              <a:t>Interpretation: </a:t>
            </a:r>
            <a:r>
              <a:rPr kumimoji="0" lang="en-US" sz="2200" b="0" i="0" u="none" strike="noStrike" kern="1200" cap="none" spc="0" normalizeH="0" baseline="0" noProof="0">
                <a:ln>
                  <a:noFill/>
                </a:ln>
                <a:solidFill>
                  <a:srgbClr val="000000">
                    <a:lumMod val="75000"/>
                  </a:srgbClr>
                </a:solidFill>
                <a:effectLst/>
                <a:uLnTx/>
                <a:uFillTx/>
                <a:latin typeface="Arial"/>
                <a:ea typeface="+mn-ea"/>
                <a:cs typeface="+mn-cs"/>
              </a:rPr>
              <a:t>The teacher estimated that the student displayed </a:t>
            </a:r>
            <a:r>
              <a:rPr kumimoji="0" lang="en-US" sz="2200" b="0" i="0" u="none" strike="noStrike" kern="1200" cap="none" spc="0" normalizeH="0" baseline="0" noProof="0">
                <a:ln>
                  <a:noFill/>
                </a:ln>
                <a:solidFill>
                  <a:srgbClr val="000000">
                    <a:lumMod val="75000"/>
                  </a:srgbClr>
                </a:solidFill>
                <a:effectLst/>
                <a:uLnTx/>
                <a:uFillTx/>
                <a:latin typeface="Arial Italic" pitchFamily="34" charset="0"/>
                <a:ea typeface="+mn-ea"/>
                <a:cs typeface="Arial Italic" pitchFamily="34" charset="0"/>
                <a:sym typeface="Arial Italic" pitchFamily="34" charset="0"/>
              </a:rPr>
              <a:t>academically engaged </a:t>
            </a:r>
            <a:r>
              <a:rPr kumimoji="0" lang="en-US" sz="2200" b="0" i="0" u="none" strike="noStrike" kern="1200" cap="none" spc="0" normalizeH="0" baseline="0" noProof="0">
                <a:ln>
                  <a:noFill/>
                </a:ln>
                <a:solidFill>
                  <a:srgbClr val="000000">
                    <a:lumMod val="75000"/>
                  </a:srgbClr>
                </a:solidFill>
                <a:effectLst/>
                <a:uLnTx/>
                <a:uFillTx/>
                <a:latin typeface="Arial"/>
                <a:ea typeface="+mn-ea"/>
                <a:cs typeface="+mn-cs"/>
              </a:rPr>
              <a:t>behavior during 60 percent of large-group math instruction today.</a:t>
            </a:r>
          </a:p>
        </p:txBody>
      </p:sp>
      <p:sp>
        <p:nvSpPr>
          <p:cNvPr id="13" name="Rectangle 12"/>
          <p:cNvSpPr/>
          <p:nvPr/>
        </p:nvSpPr>
        <p:spPr>
          <a:xfrm>
            <a:off x="5135880" y="5652735"/>
            <a:ext cx="657225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62626"/>
                </a:solidFill>
                <a:effectLst/>
                <a:uLnTx/>
                <a:uFillTx/>
                <a:latin typeface="Arial"/>
                <a:ea typeface="+mn-ea"/>
                <a:cs typeface="+mn-cs"/>
              </a:rPr>
              <a:t>Slide adapted from Chafouleas (2011) with permission.</a:t>
            </a:r>
          </a:p>
        </p:txBody>
      </p:sp>
    </p:spTree>
    <p:extLst>
      <p:ext uri="{BB962C8B-B14F-4D97-AF65-F5344CB8AC3E}">
        <p14:creationId xmlns:p14="http://schemas.microsoft.com/office/powerpoint/2010/main" val="3145840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7B4804-2E5D-41DC-9701-F9C6B28E2CAB}"/>
              </a:ext>
            </a:extLst>
          </p:cNvPr>
          <p:cNvSpPr>
            <a:spLocks noGrp="1"/>
          </p:cNvSpPr>
          <p:nvPr>
            <p:ph type="title"/>
          </p:nvPr>
        </p:nvSpPr>
        <p:spPr/>
        <p:txBody>
          <a:bodyPr/>
          <a:lstStyle/>
          <a:p>
            <a:r>
              <a:rPr lang="en-US"/>
              <a:t>Learn more about DBR</a:t>
            </a:r>
          </a:p>
        </p:txBody>
      </p:sp>
      <p:pic>
        <p:nvPicPr>
          <p:cNvPr id="8" name="Picture 7" descr="Screenshot of NCII video explaining direct behavior rating. Found at: https://intensiveintervention.org/resource/direct-behavior-rating-overview&#10;">
            <a:extLst>
              <a:ext uri="{FF2B5EF4-FFF2-40B4-BE49-F238E27FC236}">
                <a16:creationId xmlns:a16="http://schemas.microsoft.com/office/drawing/2014/main" id="{9808589C-119A-492C-88ED-D089E697DF0D}"/>
              </a:ext>
            </a:extLst>
          </p:cNvPr>
          <p:cNvPicPr>
            <a:picLocks noChangeAspect="1"/>
          </p:cNvPicPr>
          <p:nvPr/>
        </p:nvPicPr>
        <p:blipFill>
          <a:blip r:embed="rId2"/>
          <a:stretch>
            <a:fillRect/>
          </a:stretch>
        </p:blipFill>
        <p:spPr>
          <a:xfrm>
            <a:off x="1935162" y="1100836"/>
            <a:ext cx="7818438" cy="4437492"/>
          </a:xfrm>
          <a:prstGeom prst="rect">
            <a:avLst/>
          </a:prstGeom>
        </p:spPr>
      </p:pic>
      <p:sp>
        <p:nvSpPr>
          <p:cNvPr id="4" name="Slide Number Placeholder 3">
            <a:extLst>
              <a:ext uri="{FF2B5EF4-FFF2-40B4-BE49-F238E27FC236}">
                <a16:creationId xmlns:a16="http://schemas.microsoft.com/office/drawing/2014/main" id="{CA94BD6A-A657-463E-9D39-46FFB33657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
        <p:nvSpPr>
          <p:cNvPr id="6" name="Text Placeholder 5">
            <a:extLst>
              <a:ext uri="{FF2B5EF4-FFF2-40B4-BE49-F238E27FC236}">
                <a16:creationId xmlns:a16="http://schemas.microsoft.com/office/drawing/2014/main" id="{BD3AE146-E1BD-4560-A75C-A07ECE74C937}"/>
              </a:ext>
            </a:extLst>
          </p:cNvPr>
          <p:cNvSpPr>
            <a:spLocks noGrp="1"/>
          </p:cNvSpPr>
          <p:nvPr>
            <p:ph type="body" sz="quarter" idx="13"/>
          </p:nvPr>
        </p:nvSpPr>
        <p:spPr/>
        <p:txBody>
          <a:bodyPr/>
          <a:lstStyle/>
          <a:p>
            <a:r>
              <a:rPr lang="en-US" dirty="0">
                <a:hlinkClick r:id="rId3"/>
              </a:rPr>
              <a:t>https://intensiveintervention.org/resource/direct-behavior-rating-overview</a:t>
            </a:r>
            <a:endParaRPr lang="en-US" dirty="0"/>
          </a:p>
        </p:txBody>
      </p:sp>
    </p:spTree>
    <p:extLst>
      <p:ext uri="{BB962C8B-B14F-4D97-AF65-F5344CB8AC3E}">
        <p14:creationId xmlns:p14="http://schemas.microsoft.com/office/powerpoint/2010/main" val="2087663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0"/>
            <a:ext cx="11403077" cy="1280160"/>
          </a:xfrm>
        </p:spPr>
        <p:txBody>
          <a:bodyPr>
            <a:normAutofit/>
          </a:bodyPr>
          <a:lstStyle/>
          <a:p>
            <a:r>
              <a:rPr lang="en-US"/>
              <a:t>Ensure there are Decision/Evaluation Rules</a:t>
            </a:r>
          </a:p>
        </p:txBody>
      </p:sp>
      <p:sp>
        <p:nvSpPr>
          <p:cNvPr id="3" name="Content Placeholder 2"/>
          <p:cNvSpPr>
            <a:spLocks noGrp="1"/>
          </p:cNvSpPr>
          <p:nvPr>
            <p:ph sz="quarter" idx="15"/>
          </p:nvPr>
        </p:nvSpPr>
        <p:spPr>
          <a:xfrm>
            <a:off x="457200" y="1131809"/>
            <a:ext cx="11274552" cy="4343400"/>
          </a:xfrm>
        </p:spPr>
        <p:txBody>
          <a:bodyPr>
            <a:normAutofit/>
          </a:bodyPr>
          <a:lstStyle/>
          <a:p>
            <a:pPr marL="228600" indent="-228600">
              <a:buFont typeface="Wingdings" pitchFamily="2" charset="2"/>
              <a:buChar char="§"/>
            </a:pPr>
            <a:r>
              <a:rPr lang="en-US" sz="2400"/>
              <a:t>Regardless of the assessment you use, be sure there are clear decision rules. For example: </a:t>
            </a:r>
          </a:p>
          <a:p>
            <a:pPr marL="548632" lvl="1" indent="-228600">
              <a:buFont typeface="Wingdings" pitchFamily="2" charset="2"/>
              <a:buChar char="§"/>
            </a:pPr>
            <a:r>
              <a:rPr lang="en-US" sz="2000"/>
              <a:t>Jacob will be deemed non-responsive if his DBR rating for verbal aggression in math class averages more than 5 for a one-month period following introduction of the intervention.</a:t>
            </a:r>
          </a:p>
          <a:p>
            <a:pPr marL="548632" lvl="1" indent="-228600">
              <a:buFont typeface="Wingdings" pitchFamily="2" charset="2"/>
              <a:buChar char="§"/>
            </a:pPr>
            <a:r>
              <a:rPr lang="en-US" sz="2000"/>
              <a:t>Jacob will be deemed responsive if his DBR rating for verbal aggression in math class averages less than 5 for a one-month period.</a:t>
            </a:r>
          </a:p>
          <a:p>
            <a:pPr marL="548632" lvl="1" indent="-228600">
              <a:buFont typeface="Wingdings" pitchFamily="2" charset="2"/>
              <a:buChar char="§"/>
            </a:pPr>
            <a:r>
              <a:rPr lang="en-US" sz="2000"/>
              <a:t>The school team will review the data at the end of the month to determine whether Jacob was responsive and will decide on next steps.</a:t>
            </a:r>
          </a:p>
          <a:p>
            <a:pPr marL="662932" lvl="1" indent="-342900"/>
            <a:endParaRPr lang="en-US" sz="2400"/>
          </a:p>
          <a:p>
            <a:pPr marL="342900" indent="-342900">
              <a:buFont typeface="Arial" pitchFamily="34" charset="0"/>
              <a:buChar char="•"/>
            </a:pPr>
            <a:endParaRPr lang="en-US" sz="2400"/>
          </a:p>
        </p:txBody>
      </p:sp>
      <p:sp>
        <p:nvSpPr>
          <p:cNvPr id="5" name="TextBox 4">
            <a:extLst>
              <a:ext uri="{FF2B5EF4-FFF2-40B4-BE49-F238E27FC236}">
                <a16:creationId xmlns:a16="http://schemas.microsoft.com/office/drawing/2014/main" id="{715BB032-9601-4866-BEC6-CC794C513538}"/>
              </a:ext>
            </a:extLst>
          </p:cNvPr>
          <p:cNvSpPr txBox="1"/>
          <p:nvPr/>
        </p:nvSpPr>
        <p:spPr>
          <a:xfrm>
            <a:off x="1121656" y="5585250"/>
            <a:ext cx="982016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Check with State regulations related to IEP goal development.</a:t>
            </a:r>
          </a:p>
        </p:txBody>
      </p:sp>
      <p:sp>
        <p:nvSpPr>
          <p:cNvPr id="4" name="Slide Number Placeholder 3"/>
          <p:cNvSpPr txBox="1">
            <a:spLocks/>
          </p:cNvSpPr>
          <p:nvPr/>
        </p:nvSpPr>
        <p:spPr bwMode="gray">
          <a:xfrm>
            <a:off x="10295161" y="6507316"/>
            <a:ext cx="14106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prstClr val="white">
                    <a:lumMod val="75000"/>
                  </a:prst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a:ln>
                <a:noFill/>
              </a:ln>
              <a:solidFill>
                <a:prstClr val="white">
                  <a:lumMod val="75000"/>
                </a:prst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83859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8BCF-1E1C-489C-AD79-A57A5D745187}"/>
              </a:ext>
            </a:extLst>
          </p:cNvPr>
          <p:cNvSpPr>
            <a:spLocks noGrp="1"/>
          </p:cNvSpPr>
          <p:nvPr>
            <p:ph type="title"/>
          </p:nvPr>
        </p:nvSpPr>
        <p:spPr/>
        <p:txBody>
          <a:bodyPr/>
          <a:lstStyle/>
          <a:p>
            <a:r>
              <a:rPr lang="en-US"/>
              <a:t>Step 2: Establish Baseline of Student Performance</a:t>
            </a:r>
          </a:p>
        </p:txBody>
      </p:sp>
      <p:sp>
        <p:nvSpPr>
          <p:cNvPr id="3" name="Content Placeholder 2">
            <a:extLst>
              <a:ext uri="{FF2B5EF4-FFF2-40B4-BE49-F238E27FC236}">
                <a16:creationId xmlns:a16="http://schemas.microsoft.com/office/drawing/2014/main" id="{9E698FD5-B353-48C8-B384-B7FFD7BEC107}"/>
              </a:ext>
            </a:extLst>
          </p:cNvPr>
          <p:cNvSpPr>
            <a:spLocks noGrp="1"/>
          </p:cNvSpPr>
          <p:nvPr>
            <p:ph sz="quarter" idx="15"/>
          </p:nvPr>
        </p:nvSpPr>
        <p:spPr/>
        <p:txBody>
          <a:bodyPr/>
          <a:lstStyle/>
          <a:p>
            <a:pPr fontAlgn="base"/>
            <a:r>
              <a:rPr lang="en-US" dirty="0"/>
              <a:t>Unless there is an ethical reason to begin immediate intervention, we should collect at least 5 data points to establish baseline performance.​</a:t>
            </a:r>
          </a:p>
          <a:p>
            <a:pPr fontAlgn="base"/>
            <a:r>
              <a:rPr lang="en-US" dirty="0"/>
              <a:t>Ideally, data would demonstrate stability​</a:t>
            </a:r>
          </a:p>
          <a:p>
            <a:pPr fontAlgn="base"/>
            <a:r>
              <a:rPr lang="en-US" dirty="0"/>
              <a:t>Highly variable data may suggest a need to collect additional baseline data and revisit the operationally defined behaviors(s) and anchors for accuracy</a:t>
            </a:r>
          </a:p>
        </p:txBody>
      </p:sp>
      <p:sp>
        <p:nvSpPr>
          <p:cNvPr id="6" name="Oval 5">
            <a:extLst>
              <a:ext uri="{FF2B5EF4-FFF2-40B4-BE49-F238E27FC236}">
                <a16:creationId xmlns:a16="http://schemas.microsoft.com/office/drawing/2014/main" id="{06DABEB2-6AD8-44D0-BF89-AD831437C0D1}"/>
              </a:ext>
            </a:extLst>
          </p:cNvPr>
          <p:cNvSpPr/>
          <p:nvPr/>
        </p:nvSpPr>
        <p:spPr>
          <a:xfrm>
            <a:off x="6094476" y="4239894"/>
            <a:ext cx="4741863" cy="2181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a:ea typeface="Calibri" panose="020F0502020204030204" pitchFamily="34" charset="0"/>
                <a:cs typeface="Times New Roman" panose="02020603050405020304" pitchFamily="18" charset="0"/>
              </a:rPr>
              <a:t>Collect At least </a:t>
            </a:r>
            <a:r>
              <a:rPr kumimoji="0" lang="en-US" sz="6000" b="0" i="0" u="none" strike="noStrike" kern="1200" cap="none" spc="0" normalizeH="0" baseline="0" noProof="0">
                <a:ln>
                  <a:noFill/>
                </a:ln>
                <a:solidFill>
                  <a:prstClr val="white"/>
                </a:solidFill>
                <a:effectLst/>
                <a:uLnTx/>
                <a:uFillTx/>
                <a:latin typeface="Arial"/>
                <a:ea typeface="Calibri" panose="020F0502020204030204" pitchFamily="34" charset="0"/>
                <a:cs typeface="Times New Roman" panose="02020603050405020304" pitchFamily="18" charset="0"/>
              </a:rPr>
              <a:t>5</a:t>
            </a:r>
            <a:r>
              <a:rPr kumimoji="0" lang="en-US" sz="2000" b="0" i="0" u="none" strike="noStrike" kern="1200" cap="none" spc="0" normalizeH="0" baseline="0" noProof="0">
                <a:ln>
                  <a:noFill/>
                </a:ln>
                <a:solidFill>
                  <a:prstClr val="white"/>
                </a:solidFill>
                <a:effectLst/>
                <a:uLnTx/>
                <a:uFillTx/>
                <a:latin typeface="Arial"/>
                <a:ea typeface="Calibri" panose="020F0502020204030204" pitchFamily="34" charset="0"/>
                <a:cs typeface="Times New Roman" panose="02020603050405020304" pitchFamily="18" charset="0"/>
              </a:rPr>
              <a:t> data points PRIOR to intervening </a:t>
            </a:r>
          </a:p>
        </p:txBody>
      </p:sp>
      <p:sp>
        <p:nvSpPr>
          <p:cNvPr id="5" name="Slide Number Placeholder 4">
            <a:extLst>
              <a:ext uri="{FF2B5EF4-FFF2-40B4-BE49-F238E27FC236}">
                <a16:creationId xmlns:a16="http://schemas.microsoft.com/office/drawing/2014/main" id="{5C587BCF-CAF7-4C5C-AE5A-E6546BB676EC}"/>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148990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D58684-3D43-4F63-801C-3162F82A8DE1}"/>
              </a:ext>
            </a:extLst>
          </p:cNvPr>
          <p:cNvSpPr>
            <a:spLocks noGrp="1"/>
          </p:cNvSpPr>
          <p:nvPr>
            <p:ph type="title"/>
          </p:nvPr>
        </p:nvSpPr>
        <p:spPr/>
        <p:txBody>
          <a:bodyPr/>
          <a:lstStyle/>
          <a:p>
            <a:pPr algn="l"/>
            <a:r>
              <a:rPr lang="en-US" dirty="0"/>
              <a:t>Session Outcomes</a:t>
            </a:r>
          </a:p>
        </p:txBody>
      </p:sp>
      <p:sp>
        <p:nvSpPr>
          <p:cNvPr id="2" name="Content Placeholder 1">
            <a:extLst>
              <a:ext uri="{FF2B5EF4-FFF2-40B4-BE49-F238E27FC236}">
                <a16:creationId xmlns:a16="http://schemas.microsoft.com/office/drawing/2014/main" id="{4DFD2ADA-4270-4413-AF55-1FFDA4BBC4AB}"/>
              </a:ext>
            </a:extLst>
          </p:cNvPr>
          <p:cNvSpPr>
            <a:spLocks noGrp="1"/>
          </p:cNvSpPr>
          <p:nvPr>
            <p:ph sz="quarter" idx="15"/>
          </p:nvPr>
        </p:nvSpPr>
        <p:spPr>
          <a:xfrm>
            <a:off x="457200" y="1371600"/>
            <a:ext cx="5499100" cy="4343400"/>
          </a:xfrm>
        </p:spPr>
        <p:txBody>
          <a:bodyPr>
            <a:normAutofit/>
          </a:bodyPr>
          <a:lstStyle/>
          <a:p>
            <a:pPr lvl="0"/>
            <a:r>
              <a:rPr lang="en-US" dirty="0"/>
              <a:t>Participants will understand how progress monitoring supports the delivery of intensive intervention.</a:t>
            </a:r>
          </a:p>
          <a:p>
            <a:pPr lvl="0"/>
            <a:r>
              <a:rPr lang="en-US" dirty="0"/>
              <a:t>Participants will learn how to use data to set realistic goals behavioral IEP goals.</a:t>
            </a:r>
          </a:p>
        </p:txBody>
      </p:sp>
      <p:pic>
        <p:nvPicPr>
          <p:cNvPr id="5" name="Picture 4" descr="A screenshot of NCIIs Strategies for Setting Data-Driven Behavioral Individualized Education Program Goals guide">
            <a:extLst>
              <a:ext uri="{FF2B5EF4-FFF2-40B4-BE49-F238E27FC236}">
                <a16:creationId xmlns:a16="http://schemas.microsoft.com/office/drawing/2014/main" id="{7FE271D7-BD80-411A-A2CE-408F80AB1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697" y="645463"/>
            <a:ext cx="3982006" cy="5106113"/>
          </a:xfrm>
          <a:prstGeom prst="rect">
            <a:avLst/>
          </a:prstGeom>
        </p:spPr>
      </p:pic>
      <p:sp>
        <p:nvSpPr>
          <p:cNvPr id="3" name="Text Placeholder 2">
            <a:extLst>
              <a:ext uri="{FF2B5EF4-FFF2-40B4-BE49-F238E27FC236}">
                <a16:creationId xmlns:a16="http://schemas.microsoft.com/office/drawing/2014/main" id="{4945F49E-D32E-48B9-A3EF-875F2925023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56440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Establishing Baseline – DBR Example</a:t>
            </a:r>
          </a:p>
        </p:txBody>
      </p:sp>
      <p:sp>
        <p:nvSpPr>
          <p:cNvPr id="6" name="Content Placeholder 5"/>
          <p:cNvSpPr>
            <a:spLocks noGrp="1"/>
          </p:cNvSpPr>
          <p:nvPr>
            <p:ph sz="quarter" idx="14"/>
          </p:nvPr>
        </p:nvSpPr>
        <p:spPr/>
        <p:txBody>
          <a:bodyPr>
            <a:normAutofit/>
          </a:bodyPr>
          <a:lstStyle/>
          <a:p>
            <a:r>
              <a:rPr lang="en-US" sz="2800"/>
              <a:t>The piloting of the DBR tool will provide information that can be useful for establishing evaluation rules.</a:t>
            </a:r>
          </a:p>
          <a:p>
            <a:pPr lvl="2"/>
            <a:r>
              <a:rPr lang="en-US" sz="2400"/>
              <a:t>The school team and teacher must define responsiveness up front to assist with evaluation.</a:t>
            </a:r>
          </a:p>
          <a:p>
            <a:pPr lvl="2"/>
            <a:r>
              <a:rPr lang="en-US" sz="2400"/>
              <a:t>Because the process is individualized, it is difficult to give firm rules on what constitutes responsiveness—this will vary based on the target behavior and current levels of performance.</a:t>
            </a:r>
          </a:p>
          <a:p>
            <a:pPr lvl="2"/>
            <a:r>
              <a:rPr lang="en-US" sz="2400"/>
              <a:t>Make goals ambitious, but feasible to obtain.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6C855-C550-4400-8550-CA15103E0EF3}"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1556809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CD03-7BAB-44C3-9C95-D69B67EE1F84}"/>
              </a:ext>
            </a:extLst>
          </p:cNvPr>
          <p:cNvSpPr>
            <a:spLocks noGrp="1"/>
          </p:cNvSpPr>
          <p:nvPr>
            <p:ph type="title"/>
          </p:nvPr>
        </p:nvSpPr>
        <p:spPr/>
        <p:txBody>
          <a:bodyPr/>
          <a:lstStyle/>
          <a:p>
            <a:r>
              <a:rPr lang="en-US"/>
              <a:t>Step 3: Set a Measurable and Realistic Goal</a:t>
            </a:r>
          </a:p>
        </p:txBody>
      </p:sp>
      <p:sp>
        <p:nvSpPr>
          <p:cNvPr id="6" name="Content Placeholder 5">
            <a:extLst>
              <a:ext uri="{FF2B5EF4-FFF2-40B4-BE49-F238E27FC236}">
                <a16:creationId xmlns:a16="http://schemas.microsoft.com/office/drawing/2014/main" id="{83D63D7E-1431-4CB7-A13E-A054776922D1}"/>
              </a:ext>
            </a:extLst>
          </p:cNvPr>
          <p:cNvSpPr>
            <a:spLocks noGrp="1"/>
          </p:cNvSpPr>
          <p:nvPr>
            <p:ph sz="half" idx="1"/>
          </p:nvPr>
        </p:nvSpPr>
        <p:spPr/>
        <p:txBody>
          <a:bodyPr/>
          <a:lstStyle/>
          <a:p>
            <a:r>
              <a:rPr lang="en-US"/>
              <a:t>Not realistic and ambitious</a:t>
            </a:r>
          </a:p>
          <a:p>
            <a:pPr lvl="1"/>
            <a:r>
              <a:rPr lang="en-US" sz="2400"/>
              <a:t>100% accuracy/frequency,</a:t>
            </a:r>
          </a:p>
          <a:p>
            <a:pPr lvl="1"/>
            <a:r>
              <a:rPr lang="en-US" sz="2400"/>
              <a:t>50% accuracy/frequency</a:t>
            </a:r>
          </a:p>
        </p:txBody>
      </p:sp>
      <p:sp>
        <p:nvSpPr>
          <p:cNvPr id="10" name="Speech Bubble: Rectangle with Corners Rounded 9">
            <a:extLst>
              <a:ext uri="{FF2B5EF4-FFF2-40B4-BE49-F238E27FC236}">
                <a16:creationId xmlns:a16="http://schemas.microsoft.com/office/drawing/2014/main" id="{E3952700-60DB-46E4-9A04-AA9FED1CE00F}"/>
              </a:ext>
            </a:extLst>
          </p:cNvPr>
          <p:cNvSpPr/>
          <p:nvPr/>
        </p:nvSpPr>
        <p:spPr>
          <a:xfrm>
            <a:off x="1890460" y="3407274"/>
            <a:ext cx="3171952" cy="1944388"/>
          </a:xfrm>
          <a:prstGeom prst="wedgeRoundRectCallout">
            <a:avLst>
              <a:gd name="adj1" fmla="val -41134"/>
              <a:gd name="adj2" fmla="val -60513"/>
              <a:gd name="adj3" fmla="val 16667"/>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62626"/>
                </a:solidFill>
                <a:effectLst/>
                <a:uLnTx/>
                <a:uFillTx/>
                <a:latin typeface="Arial"/>
                <a:ea typeface="+mn-ea"/>
                <a:cs typeface="+mn-cs"/>
              </a:rPr>
              <a:t>Rate/level that that exceeds peer expectations or could occur by chance</a:t>
            </a:r>
          </a:p>
        </p:txBody>
      </p:sp>
      <p:sp>
        <p:nvSpPr>
          <p:cNvPr id="7" name="Content Placeholder 6">
            <a:extLst>
              <a:ext uri="{FF2B5EF4-FFF2-40B4-BE49-F238E27FC236}">
                <a16:creationId xmlns:a16="http://schemas.microsoft.com/office/drawing/2014/main" id="{E84B6B14-A91A-4BDE-B44C-5DF831F8889A}"/>
              </a:ext>
            </a:extLst>
          </p:cNvPr>
          <p:cNvSpPr>
            <a:spLocks noGrp="1"/>
          </p:cNvSpPr>
          <p:nvPr>
            <p:ph sz="half" idx="2"/>
          </p:nvPr>
        </p:nvSpPr>
        <p:spPr/>
        <p:txBody>
          <a:bodyPr/>
          <a:lstStyle/>
          <a:p>
            <a:r>
              <a:rPr lang="en-US"/>
              <a:t>Realistic and ambitious</a:t>
            </a:r>
          </a:p>
          <a:p>
            <a:pPr lvl="1"/>
            <a:r>
              <a:rPr lang="en-US" sz="2400"/>
              <a:t>at or around 80-90% (for behaviors we want to increase) or</a:t>
            </a:r>
          </a:p>
          <a:p>
            <a:pPr lvl="1"/>
            <a:r>
              <a:rPr lang="en-US" sz="2400"/>
              <a:t>10-20% (for behaviors we want to decrease)</a:t>
            </a:r>
          </a:p>
          <a:p>
            <a:pPr lvl="1"/>
            <a:endParaRPr lang="en-US"/>
          </a:p>
        </p:txBody>
      </p:sp>
      <p:sp>
        <p:nvSpPr>
          <p:cNvPr id="9" name="Speech Bubble: Rectangle with Corners Rounded 8">
            <a:extLst>
              <a:ext uri="{FF2B5EF4-FFF2-40B4-BE49-F238E27FC236}">
                <a16:creationId xmlns:a16="http://schemas.microsoft.com/office/drawing/2014/main" id="{5EF406CF-AB2A-493B-9DF6-75C19CD43AE3}"/>
              </a:ext>
            </a:extLst>
          </p:cNvPr>
          <p:cNvSpPr/>
          <p:nvPr/>
        </p:nvSpPr>
        <p:spPr>
          <a:xfrm>
            <a:off x="8364344" y="3632200"/>
            <a:ext cx="3171952" cy="1944388"/>
          </a:xfrm>
          <a:prstGeom prst="wedgeRoundRectCallout">
            <a:avLst>
              <a:gd name="adj1" fmla="val -41134"/>
              <a:gd name="adj2" fmla="val -60513"/>
              <a:gd name="adj3" fmla="val 16667"/>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62626"/>
                </a:solidFill>
                <a:effectLst/>
                <a:uLnTx/>
                <a:uFillTx/>
                <a:latin typeface="Arial"/>
                <a:ea typeface="+mn-ea"/>
                <a:cs typeface="+mn-cs"/>
              </a:rPr>
              <a:t>Rate/level that is commensurate with typical peers’ performance. </a:t>
            </a:r>
          </a:p>
        </p:txBody>
      </p:sp>
      <p:sp>
        <p:nvSpPr>
          <p:cNvPr id="5" name="Slide Number Placeholder 4">
            <a:extLst>
              <a:ext uri="{FF2B5EF4-FFF2-40B4-BE49-F238E27FC236}">
                <a16:creationId xmlns:a16="http://schemas.microsoft.com/office/drawing/2014/main" id="{6C273E71-26A7-4B40-9691-5828B5F5AE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2221871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10F5-B749-4C46-8801-3F1085334193}"/>
              </a:ext>
            </a:extLst>
          </p:cNvPr>
          <p:cNvSpPr>
            <a:spLocks noGrp="1"/>
          </p:cNvSpPr>
          <p:nvPr>
            <p:ph type="title"/>
          </p:nvPr>
        </p:nvSpPr>
        <p:spPr/>
        <p:txBody>
          <a:bodyPr/>
          <a:lstStyle/>
          <a:p>
            <a:r>
              <a:rPr lang="en-US"/>
              <a:t>Examples of Graphed Data</a:t>
            </a:r>
          </a:p>
        </p:txBody>
      </p:sp>
      <p:sp>
        <p:nvSpPr>
          <p:cNvPr id="7" name="Text Box 19">
            <a:extLst>
              <a:ext uri="{FF2B5EF4-FFF2-40B4-BE49-F238E27FC236}">
                <a16:creationId xmlns:a16="http://schemas.microsoft.com/office/drawing/2014/main" id="{93EDEE2D-30AE-472D-91AA-A0B3097CAD80}"/>
              </a:ext>
            </a:extLst>
          </p:cNvPr>
          <p:cNvSpPr txBox="1">
            <a:spLocks noChangeArrowheads="1"/>
          </p:cNvSpPr>
          <p:nvPr/>
        </p:nvSpPr>
        <p:spPr bwMode="auto">
          <a:xfrm>
            <a:off x="457200" y="1410374"/>
            <a:ext cx="5206378" cy="723529"/>
          </a:xfrm>
          <a:prstGeom prst="rect">
            <a:avLst/>
          </a:prstGeom>
          <a:solidFill>
            <a:srgbClr val="42783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mn-cs"/>
              </a:rPr>
              <a:t>Increasing Academically Engaged Time</a:t>
            </a:r>
            <a:endParaRPr kumimoji="0" lang="en-US" altLang="en-US" sz="2800" b="0" i="0" u="none" strike="noStrike" kern="1200" cap="none" spc="0" normalizeH="0" baseline="0" noProof="0">
              <a:ln>
                <a:noFill/>
              </a:ln>
              <a:solidFill>
                <a:srgbClr val="262626"/>
              </a:solidFill>
              <a:effectLst/>
              <a:uLnTx/>
              <a:uFillTx/>
              <a:latin typeface="Arial" panose="020B0604020202020204" pitchFamily="34" charset="0"/>
              <a:ea typeface="+mn-ea"/>
              <a:cs typeface="+mn-cs"/>
            </a:endParaRPr>
          </a:p>
        </p:txBody>
      </p:sp>
      <p:grpSp>
        <p:nvGrpSpPr>
          <p:cNvPr id="8" name="Group 7" descr="Example of graphed data, showing the goal line to help visualize progress">
            <a:extLst>
              <a:ext uri="{FF2B5EF4-FFF2-40B4-BE49-F238E27FC236}">
                <a16:creationId xmlns:a16="http://schemas.microsoft.com/office/drawing/2014/main" id="{D6F24821-1240-48C5-A306-14CAFF849012}"/>
              </a:ext>
            </a:extLst>
          </p:cNvPr>
          <p:cNvGrpSpPr>
            <a:grpSpLocks/>
          </p:cNvGrpSpPr>
          <p:nvPr/>
        </p:nvGrpSpPr>
        <p:grpSpPr bwMode="auto">
          <a:xfrm>
            <a:off x="434554" y="2284645"/>
            <a:ext cx="5214208" cy="3197866"/>
            <a:chOff x="0" y="0"/>
            <a:chExt cx="5328" cy="3225"/>
          </a:xfrm>
        </p:grpSpPr>
        <p:pic>
          <p:nvPicPr>
            <p:cNvPr id="9" name="Picture 8">
              <a:extLst>
                <a:ext uri="{FF2B5EF4-FFF2-40B4-BE49-F238E27FC236}">
                  <a16:creationId xmlns:a16="http://schemas.microsoft.com/office/drawing/2014/main" id="{44BFBD83-3EA9-4663-94CD-546F66C71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0" cy="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6">
              <a:extLst>
                <a:ext uri="{FF2B5EF4-FFF2-40B4-BE49-F238E27FC236}">
                  <a16:creationId xmlns:a16="http://schemas.microsoft.com/office/drawing/2014/main" id="{678064B2-827C-41B3-81C4-6CE4C108ABC4}"/>
                </a:ext>
              </a:extLst>
            </p:cNvPr>
            <p:cNvSpPr>
              <a:spLocks/>
            </p:cNvSpPr>
            <p:nvPr/>
          </p:nvSpPr>
          <p:spPr bwMode="auto">
            <a:xfrm>
              <a:off x="543" y="702"/>
              <a:ext cx="4758" cy="20"/>
            </a:xfrm>
            <a:custGeom>
              <a:avLst/>
              <a:gdLst>
                <a:gd name="T0" fmla="*/ 0 w 4758"/>
                <a:gd name="T1" fmla="*/ 0 h 20"/>
                <a:gd name="T2" fmla="*/ 4757 w 4758"/>
                <a:gd name="T3" fmla="*/ 0 h 20"/>
              </a:gdLst>
              <a:ahLst/>
              <a:cxnLst>
                <a:cxn ang="0">
                  <a:pos x="T0" y="T1"/>
                </a:cxn>
                <a:cxn ang="0">
                  <a:pos x="T2" y="T3"/>
                </a:cxn>
              </a:cxnLst>
              <a:rect l="0" t="0" r="r" b="b"/>
              <a:pathLst>
                <a:path w="4758" h="20">
                  <a:moveTo>
                    <a:pt x="0" y="0"/>
                  </a:moveTo>
                  <a:lnTo>
                    <a:pt x="4757"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sp>
          <p:nvSpPr>
            <p:cNvPr id="11" name="Freeform 7">
              <a:extLst>
                <a:ext uri="{FF2B5EF4-FFF2-40B4-BE49-F238E27FC236}">
                  <a16:creationId xmlns:a16="http://schemas.microsoft.com/office/drawing/2014/main" id="{E91B1E10-754A-4304-8EC4-76920F5E10C6}"/>
                </a:ext>
              </a:extLst>
            </p:cNvPr>
            <p:cNvSpPr>
              <a:spLocks/>
            </p:cNvSpPr>
            <p:nvPr/>
          </p:nvSpPr>
          <p:spPr bwMode="auto">
            <a:xfrm>
              <a:off x="4158" y="911"/>
              <a:ext cx="20" cy="436"/>
            </a:xfrm>
            <a:custGeom>
              <a:avLst/>
              <a:gdLst>
                <a:gd name="T0" fmla="*/ 6 w 20"/>
                <a:gd name="T1" fmla="*/ 0 h 436"/>
                <a:gd name="T2" fmla="*/ 0 w 20"/>
                <a:gd name="T3" fmla="*/ 435 h 436"/>
              </a:gdLst>
              <a:ahLst/>
              <a:cxnLst>
                <a:cxn ang="0">
                  <a:pos x="T0" y="T1"/>
                </a:cxn>
                <a:cxn ang="0">
                  <a:pos x="T2" y="T3"/>
                </a:cxn>
              </a:cxnLst>
              <a:rect l="0" t="0" r="r" b="b"/>
              <a:pathLst>
                <a:path w="20" h="436">
                  <a:moveTo>
                    <a:pt x="6" y="0"/>
                  </a:moveTo>
                  <a:lnTo>
                    <a:pt x="0" y="435"/>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sp>
          <p:nvSpPr>
            <p:cNvPr id="12" name="Freeform 8">
              <a:extLst>
                <a:ext uri="{FF2B5EF4-FFF2-40B4-BE49-F238E27FC236}">
                  <a16:creationId xmlns:a16="http://schemas.microsoft.com/office/drawing/2014/main" id="{AFDE7CAE-4D15-4C2E-89B6-2A3CFDB2C0D8}"/>
                </a:ext>
              </a:extLst>
            </p:cNvPr>
            <p:cNvSpPr>
              <a:spLocks/>
            </p:cNvSpPr>
            <p:nvPr/>
          </p:nvSpPr>
          <p:spPr bwMode="auto">
            <a:xfrm>
              <a:off x="4113" y="801"/>
              <a:ext cx="103" cy="141"/>
            </a:xfrm>
            <a:custGeom>
              <a:avLst/>
              <a:gdLst>
                <a:gd name="T0" fmla="*/ 53 w 103"/>
                <a:gd name="T1" fmla="*/ 0 h 141"/>
                <a:gd name="T2" fmla="*/ 0 w 103"/>
                <a:gd name="T3" fmla="*/ 139 h 141"/>
                <a:gd name="T4" fmla="*/ 102 w 103"/>
                <a:gd name="T5" fmla="*/ 140 h 141"/>
                <a:gd name="T6" fmla="*/ 53 w 103"/>
                <a:gd name="T7" fmla="*/ 0 h 141"/>
              </a:gdLst>
              <a:ahLst/>
              <a:cxnLst>
                <a:cxn ang="0">
                  <a:pos x="T0" y="T1"/>
                </a:cxn>
                <a:cxn ang="0">
                  <a:pos x="T2" y="T3"/>
                </a:cxn>
                <a:cxn ang="0">
                  <a:pos x="T4" y="T5"/>
                </a:cxn>
                <a:cxn ang="0">
                  <a:pos x="T6" y="T7"/>
                </a:cxn>
              </a:cxnLst>
              <a:rect l="0" t="0" r="r" b="b"/>
              <a:pathLst>
                <a:path w="103" h="141">
                  <a:moveTo>
                    <a:pt x="53" y="0"/>
                  </a:moveTo>
                  <a:lnTo>
                    <a:pt x="0" y="139"/>
                  </a:lnTo>
                  <a:lnTo>
                    <a:pt x="102" y="140"/>
                  </a:lnTo>
                  <a:lnTo>
                    <a:pt x="5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sp>
          <p:nvSpPr>
            <p:cNvPr id="13" name="Text Box 9">
              <a:extLst>
                <a:ext uri="{FF2B5EF4-FFF2-40B4-BE49-F238E27FC236}">
                  <a16:creationId xmlns:a16="http://schemas.microsoft.com/office/drawing/2014/main" id="{5DAB658F-601E-403B-BC9F-965A8095909A}"/>
                </a:ext>
              </a:extLst>
            </p:cNvPr>
            <p:cNvSpPr txBox="1">
              <a:spLocks noChangeArrowheads="1"/>
            </p:cNvSpPr>
            <p:nvPr/>
          </p:nvSpPr>
          <p:spPr bwMode="auto">
            <a:xfrm>
              <a:off x="3692" y="1465"/>
              <a:ext cx="9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0" fontAlgn="auto" latinLnBrk="0" hangingPunct="0">
                <a:lnSpc>
                  <a:spcPts val="1200"/>
                </a:lnSpc>
                <a:spcBef>
                  <a:spcPts val="0"/>
                </a:spcBef>
                <a:spcAft>
                  <a:spcPts val="0"/>
                </a:spcAft>
                <a:buClrTx/>
                <a:buSzTx/>
                <a:buFontTx/>
                <a:buNone/>
                <a:tabLst/>
                <a:defRPr/>
              </a:pPr>
              <a:r>
                <a:rPr kumimoji="0" lang="en-US" sz="1200" b="1" i="0" u="none" strike="noStrike" kern="12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mn-cs"/>
                </a:rPr>
                <a:t>Goal line</a:t>
              </a:r>
              <a:endParaRPr kumimoji="0" lang="en-US" sz="1400" b="1" i="0" u="none" strike="noStrike" kern="1200" cap="none" spc="0" normalizeH="0" baseline="0" noProof="0">
                <a:ln>
                  <a:noFill/>
                </a:ln>
                <a:solidFill>
                  <a:srgbClr val="262626"/>
                </a:solidFill>
                <a:effectLst/>
                <a:uLnTx/>
                <a:uFillTx/>
                <a:latin typeface="Calibri" panose="020F0502020204030204" pitchFamily="34" charset="0"/>
                <a:ea typeface="Calibri" panose="020F0502020204030204" pitchFamily="34" charset="0"/>
                <a:cs typeface="+mn-cs"/>
              </a:endParaRPr>
            </a:p>
          </p:txBody>
        </p:sp>
      </p:grpSp>
      <p:sp>
        <p:nvSpPr>
          <p:cNvPr id="17" name="Text Box 18">
            <a:extLst>
              <a:ext uri="{FF2B5EF4-FFF2-40B4-BE49-F238E27FC236}">
                <a16:creationId xmlns:a16="http://schemas.microsoft.com/office/drawing/2014/main" id="{518847AC-DA2A-466A-84B7-6D14762978D9}"/>
              </a:ext>
            </a:extLst>
          </p:cNvPr>
          <p:cNvSpPr txBox="1">
            <a:spLocks noChangeArrowheads="1"/>
          </p:cNvSpPr>
          <p:nvPr/>
        </p:nvSpPr>
        <p:spPr bwMode="auto">
          <a:xfrm>
            <a:off x="6550160" y="1445625"/>
            <a:ext cx="4748775" cy="634423"/>
          </a:xfrm>
          <a:prstGeom prst="rect">
            <a:avLst/>
          </a:prstGeom>
          <a:solidFill>
            <a:srgbClr val="427839">
              <a:alpha val="4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33680" marR="0" lvl="0" indent="0" algn="ctr" defTabSz="914400" rtl="0" eaLnBrk="0" fontAlgn="auto" latinLnBrk="0" hangingPunct="0">
              <a:lnSpc>
                <a:spcPct val="97000"/>
              </a:lnSpc>
              <a:spcBef>
                <a:spcPts val="410"/>
              </a:spcBef>
              <a:spcAft>
                <a:spcPts val="0"/>
              </a:spcAft>
              <a:buClrTx/>
              <a:buSzTx/>
              <a:buFontTx/>
              <a:buNone/>
              <a:tabLst/>
              <a:defRPr/>
            </a:pPr>
            <a:r>
              <a:rPr kumimoji="0" lang="en-US" sz="2000" b="1" i="0" u="none" strike="noStrike" kern="12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mn-cs"/>
              </a:rPr>
              <a:t>Decreasing Frequency of Aggressive Behavior</a:t>
            </a:r>
            <a:endParaRPr kumimoji="0" lang="en-US" sz="2000" b="1" i="0" u="none" strike="noStrike" kern="1200" cap="none" spc="0" normalizeH="0" baseline="0" noProof="0">
              <a:ln>
                <a:noFill/>
              </a:ln>
              <a:solidFill>
                <a:srgbClr val="262626"/>
              </a:solidFill>
              <a:effectLst/>
              <a:uLnTx/>
              <a:uFillTx/>
              <a:latin typeface="Calibri" panose="020F0502020204030204" pitchFamily="34" charset="0"/>
              <a:ea typeface="Calibri" panose="020F0502020204030204" pitchFamily="34" charset="0"/>
              <a:cs typeface="+mn-cs"/>
            </a:endParaRPr>
          </a:p>
        </p:txBody>
      </p:sp>
      <p:grpSp>
        <p:nvGrpSpPr>
          <p:cNvPr id="18" name="Group 17" descr="Example of graphed data, showing the students progress before and after an intervention, including the goal line to help visualize progress">
            <a:extLst>
              <a:ext uri="{FF2B5EF4-FFF2-40B4-BE49-F238E27FC236}">
                <a16:creationId xmlns:a16="http://schemas.microsoft.com/office/drawing/2014/main" id="{82170C93-527E-4F20-97C4-20002B2D8EA3}"/>
              </a:ext>
            </a:extLst>
          </p:cNvPr>
          <p:cNvGrpSpPr>
            <a:grpSpLocks/>
          </p:cNvGrpSpPr>
          <p:nvPr/>
        </p:nvGrpSpPr>
        <p:grpSpPr bwMode="auto">
          <a:xfrm>
            <a:off x="6396445" y="2188509"/>
            <a:ext cx="5206379" cy="3268483"/>
            <a:chOff x="0" y="0"/>
            <a:chExt cx="5320" cy="3180"/>
          </a:xfrm>
        </p:grpSpPr>
        <p:pic>
          <p:nvPicPr>
            <p:cNvPr id="19" name="Picture 18">
              <a:extLst>
                <a:ext uri="{FF2B5EF4-FFF2-40B4-BE49-F238E27FC236}">
                  <a16:creationId xmlns:a16="http://schemas.microsoft.com/office/drawing/2014/main" id="{EFDA7420-E9AF-45A5-AD93-6D619CE76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20" cy="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12">
              <a:extLst>
                <a:ext uri="{FF2B5EF4-FFF2-40B4-BE49-F238E27FC236}">
                  <a16:creationId xmlns:a16="http://schemas.microsoft.com/office/drawing/2014/main" id="{99B6748D-AD9C-4C6D-A496-FB83B17142C3}"/>
                </a:ext>
              </a:extLst>
            </p:cNvPr>
            <p:cNvSpPr>
              <a:spLocks/>
            </p:cNvSpPr>
            <p:nvPr/>
          </p:nvSpPr>
          <p:spPr bwMode="auto">
            <a:xfrm>
              <a:off x="508" y="2602"/>
              <a:ext cx="4173" cy="20"/>
            </a:xfrm>
            <a:custGeom>
              <a:avLst/>
              <a:gdLst>
                <a:gd name="T0" fmla="*/ 0 w 4173"/>
                <a:gd name="T1" fmla="*/ 0 h 20"/>
                <a:gd name="T2" fmla="*/ 4172 w 4173"/>
                <a:gd name="T3" fmla="*/ 0 h 20"/>
              </a:gdLst>
              <a:ahLst/>
              <a:cxnLst>
                <a:cxn ang="0">
                  <a:pos x="T0" y="T1"/>
                </a:cxn>
                <a:cxn ang="0">
                  <a:pos x="T2" y="T3"/>
                </a:cxn>
              </a:cxnLst>
              <a:rect l="0" t="0" r="r" b="b"/>
              <a:pathLst>
                <a:path w="4173" h="20">
                  <a:moveTo>
                    <a:pt x="0" y="0"/>
                  </a:moveTo>
                  <a:lnTo>
                    <a:pt x="4172"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sp>
          <p:nvSpPr>
            <p:cNvPr id="21" name="Freeform 13">
              <a:extLst>
                <a:ext uri="{FF2B5EF4-FFF2-40B4-BE49-F238E27FC236}">
                  <a16:creationId xmlns:a16="http://schemas.microsoft.com/office/drawing/2014/main" id="{958EA9D9-2816-4239-AD8F-585B460F98AB}"/>
                </a:ext>
              </a:extLst>
            </p:cNvPr>
            <p:cNvSpPr>
              <a:spLocks/>
            </p:cNvSpPr>
            <p:nvPr/>
          </p:nvSpPr>
          <p:spPr bwMode="auto">
            <a:xfrm>
              <a:off x="3973" y="1837"/>
              <a:ext cx="20" cy="436"/>
            </a:xfrm>
            <a:custGeom>
              <a:avLst/>
              <a:gdLst>
                <a:gd name="T0" fmla="*/ 0 w 20"/>
                <a:gd name="T1" fmla="*/ 435 h 436"/>
                <a:gd name="T2" fmla="*/ 6 w 20"/>
                <a:gd name="T3" fmla="*/ 0 h 436"/>
              </a:gdLst>
              <a:ahLst/>
              <a:cxnLst>
                <a:cxn ang="0">
                  <a:pos x="T0" y="T1"/>
                </a:cxn>
                <a:cxn ang="0">
                  <a:pos x="T2" y="T3"/>
                </a:cxn>
              </a:cxnLst>
              <a:rect l="0" t="0" r="r" b="b"/>
              <a:pathLst>
                <a:path w="20" h="436">
                  <a:moveTo>
                    <a:pt x="0" y="435"/>
                  </a:moveTo>
                  <a:lnTo>
                    <a:pt x="6"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sp>
          <p:nvSpPr>
            <p:cNvPr id="22" name="Freeform 14">
              <a:extLst>
                <a:ext uri="{FF2B5EF4-FFF2-40B4-BE49-F238E27FC236}">
                  <a16:creationId xmlns:a16="http://schemas.microsoft.com/office/drawing/2014/main" id="{A45D5168-C8B5-497A-94F3-B97BE0A4DA10}"/>
                </a:ext>
              </a:extLst>
            </p:cNvPr>
            <p:cNvSpPr>
              <a:spLocks/>
            </p:cNvSpPr>
            <p:nvPr/>
          </p:nvSpPr>
          <p:spPr bwMode="auto">
            <a:xfrm>
              <a:off x="3923" y="2241"/>
              <a:ext cx="103" cy="141"/>
            </a:xfrm>
            <a:custGeom>
              <a:avLst/>
              <a:gdLst>
                <a:gd name="T0" fmla="*/ 0 w 103"/>
                <a:gd name="T1" fmla="*/ 0 h 141"/>
                <a:gd name="T2" fmla="*/ 48 w 103"/>
                <a:gd name="T3" fmla="*/ 140 h 141"/>
                <a:gd name="T4" fmla="*/ 102 w 103"/>
                <a:gd name="T5" fmla="*/ 1 h 141"/>
                <a:gd name="T6" fmla="*/ 0 w 103"/>
                <a:gd name="T7" fmla="*/ 0 h 141"/>
              </a:gdLst>
              <a:ahLst/>
              <a:cxnLst>
                <a:cxn ang="0">
                  <a:pos x="T0" y="T1"/>
                </a:cxn>
                <a:cxn ang="0">
                  <a:pos x="T2" y="T3"/>
                </a:cxn>
                <a:cxn ang="0">
                  <a:pos x="T4" y="T5"/>
                </a:cxn>
                <a:cxn ang="0">
                  <a:pos x="T6" y="T7"/>
                </a:cxn>
              </a:cxnLst>
              <a:rect l="0" t="0" r="r" b="b"/>
              <a:pathLst>
                <a:path w="103" h="141">
                  <a:moveTo>
                    <a:pt x="0" y="0"/>
                  </a:moveTo>
                  <a:lnTo>
                    <a:pt x="48" y="140"/>
                  </a:lnTo>
                  <a:lnTo>
                    <a:pt x="102" y="1"/>
                  </a:ln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a:ea typeface="+mn-ea"/>
                <a:cs typeface="+mn-cs"/>
              </a:endParaRPr>
            </a:p>
          </p:txBody>
        </p:sp>
        <p:sp>
          <p:nvSpPr>
            <p:cNvPr id="23" name="Text Box 15">
              <a:extLst>
                <a:ext uri="{FF2B5EF4-FFF2-40B4-BE49-F238E27FC236}">
                  <a16:creationId xmlns:a16="http://schemas.microsoft.com/office/drawing/2014/main" id="{657E3889-6DB4-47B9-95A6-A313B68B42B3}"/>
                </a:ext>
              </a:extLst>
            </p:cNvPr>
            <p:cNvSpPr txBox="1">
              <a:spLocks noChangeArrowheads="1"/>
            </p:cNvSpPr>
            <p:nvPr/>
          </p:nvSpPr>
          <p:spPr bwMode="auto">
            <a:xfrm>
              <a:off x="3506" y="1504"/>
              <a:ext cx="9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algn="l" defTabSz="914400" rtl="0" eaLnBrk="0" fontAlgn="auto" latinLnBrk="0" hangingPunct="0">
                <a:lnSpc>
                  <a:spcPts val="1200"/>
                </a:lnSpc>
                <a:spcBef>
                  <a:spcPts val="0"/>
                </a:spcBef>
                <a:spcAft>
                  <a:spcPts val="0"/>
                </a:spcAft>
                <a:buClrTx/>
                <a:buSzTx/>
                <a:buFontTx/>
                <a:buNone/>
                <a:tabLst/>
                <a:defRPr/>
              </a:pPr>
              <a:r>
                <a:rPr kumimoji="0" lang="en-US" sz="1200" b="1" i="0" u="none" strike="noStrike" kern="12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mn-cs"/>
                </a:rPr>
                <a:t>Goal line</a:t>
              </a:r>
              <a:endParaRPr kumimoji="0" lang="en-US" sz="1400" b="1" i="0" u="none" strike="noStrike" kern="1200" cap="none" spc="0" normalizeH="0" baseline="0" noProof="0">
                <a:ln>
                  <a:noFill/>
                </a:ln>
                <a:solidFill>
                  <a:srgbClr val="262626"/>
                </a:solidFill>
                <a:effectLst/>
                <a:uLnTx/>
                <a:uFillTx/>
                <a:latin typeface="Calibri" panose="020F0502020204030204" pitchFamily="34" charset="0"/>
                <a:ea typeface="Calibri" panose="020F0502020204030204" pitchFamily="34" charset="0"/>
                <a:cs typeface="+mn-cs"/>
              </a:endParaRPr>
            </a:p>
          </p:txBody>
        </p:sp>
      </p:grpSp>
      <p:sp>
        <p:nvSpPr>
          <p:cNvPr id="24" name="Rectangle 23">
            <a:extLst>
              <a:ext uri="{FF2B5EF4-FFF2-40B4-BE49-F238E27FC236}">
                <a16:creationId xmlns:a16="http://schemas.microsoft.com/office/drawing/2014/main" id="{872A9D17-1C90-4BD0-9CBA-DD9F03D7F98A}"/>
              </a:ext>
            </a:extLst>
          </p:cNvPr>
          <p:cNvSpPr/>
          <p:nvPr/>
        </p:nvSpPr>
        <p:spPr>
          <a:xfrm>
            <a:off x="434554" y="5573140"/>
            <a:ext cx="10841735" cy="1005723"/>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62626"/>
                </a:solidFill>
                <a:effectLst/>
                <a:uLnTx/>
                <a:uFillTx/>
                <a:latin typeface="Arial"/>
                <a:ea typeface="+mn-ea"/>
                <a:cs typeface="+mn-cs"/>
              </a:rPr>
              <a:t>Always include a goal line on the graph to help you visualize progress!</a:t>
            </a:r>
            <a:br>
              <a:rPr kumimoji="0" lang="en-US" sz="1800" b="0" i="0" u="none" strike="noStrike" kern="1200" cap="none" spc="0" normalizeH="0" baseline="0" noProof="0">
                <a:ln>
                  <a:noFill/>
                </a:ln>
                <a:solidFill>
                  <a:srgbClr val="262626"/>
                </a:solidFill>
                <a:effectLst/>
                <a:uLnTx/>
                <a:uFillTx/>
                <a:latin typeface="Arial"/>
                <a:ea typeface="+mn-ea"/>
                <a:cs typeface="+mn-cs"/>
              </a:rPr>
            </a:br>
            <a:r>
              <a:rPr kumimoji="0" lang="en-US" sz="1800" b="0" i="0" u="none" strike="noStrike" kern="1200" cap="none" spc="0" normalizeH="0" baseline="0" noProof="0">
                <a:ln>
                  <a:noFill/>
                </a:ln>
                <a:solidFill>
                  <a:srgbClr val="262626"/>
                </a:solidFill>
                <a:effectLst/>
                <a:uLnTx/>
                <a:uFillTx/>
                <a:latin typeface="Arial"/>
                <a:ea typeface="+mn-ea"/>
                <a:cs typeface="+mn-cs"/>
              </a:rPr>
              <a:t>Any changes to goals should be made in consultation with the student’s team including their parent/family</a:t>
            </a:r>
          </a:p>
        </p:txBody>
      </p:sp>
      <p:sp>
        <p:nvSpPr>
          <p:cNvPr id="5" name="Slide Number Placeholder 4">
            <a:extLst>
              <a:ext uri="{FF2B5EF4-FFF2-40B4-BE49-F238E27FC236}">
                <a16:creationId xmlns:a16="http://schemas.microsoft.com/office/drawing/2014/main" id="{1D277CBD-6791-4283-9602-7AFFCDF4BB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898236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4D93-998D-4BEC-A256-B8045834E093}"/>
              </a:ext>
            </a:extLst>
          </p:cNvPr>
          <p:cNvSpPr>
            <a:spLocks noGrp="1"/>
          </p:cNvSpPr>
          <p:nvPr>
            <p:ph type="title"/>
          </p:nvPr>
        </p:nvSpPr>
        <p:spPr>
          <a:xfrm>
            <a:off x="1408486" y="0"/>
            <a:ext cx="10324792" cy="1280160"/>
          </a:xfrm>
        </p:spPr>
        <p:txBody>
          <a:bodyPr/>
          <a:lstStyle/>
          <a:p>
            <a:r>
              <a:rPr lang="en-US"/>
              <a:t>Step 4: Evaluate Progress Using Graphed Data</a:t>
            </a:r>
          </a:p>
        </p:txBody>
      </p:sp>
      <p:pic>
        <p:nvPicPr>
          <p:cNvPr id="10" name="Picture 9" descr="Image of a Kindergarten Check-In Check-Out">
            <a:extLst>
              <a:ext uri="{FF2B5EF4-FFF2-40B4-BE49-F238E27FC236}">
                <a16:creationId xmlns:a16="http://schemas.microsoft.com/office/drawing/2014/main" id="{E1482330-4E4E-4454-863A-1AE9F7974D2B}"/>
              </a:ext>
            </a:extLst>
          </p:cNvPr>
          <p:cNvPicPr>
            <a:picLocks noChangeAspect="1"/>
          </p:cNvPicPr>
          <p:nvPr/>
        </p:nvPicPr>
        <p:blipFill>
          <a:blip r:embed="rId3"/>
          <a:stretch>
            <a:fillRect/>
          </a:stretch>
        </p:blipFill>
        <p:spPr>
          <a:xfrm>
            <a:off x="1755126" y="1507135"/>
            <a:ext cx="2658628" cy="4354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Arrow: Right 10" descr="Arrow pointing from the Kindergarten check-in check-out to the graphed data">
            <a:extLst>
              <a:ext uri="{FF2B5EF4-FFF2-40B4-BE49-F238E27FC236}">
                <a16:creationId xmlns:a16="http://schemas.microsoft.com/office/drawing/2014/main" id="{D503C8CF-83FB-4E3D-B091-5A74C0C89F35}"/>
              </a:ext>
            </a:extLst>
          </p:cNvPr>
          <p:cNvSpPr/>
          <p:nvPr/>
        </p:nvSpPr>
        <p:spPr>
          <a:xfrm>
            <a:off x="4910237" y="3274767"/>
            <a:ext cx="1951630" cy="818866"/>
          </a:xfrm>
          <a:prstGeom prst="rightArrow">
            <a:avLst/>
          </a:prstGeom>
          <a:solidFill>
            <a:schemeClr val="tx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62626"/>
              </a:solidFill>
              <a:effectLst/>
              <a:uLnTx/>
              <a:uFillTx/>
              <a:latin typeface="Arial"/>
              <a:ea typeface="+mn-ea"/>
              <a:cs typeface="+mn-cs"/>
            </a:endParaRPr>
          </a:p>
        </p:txBody>
      </p:sp>
      <p:grpSp>
        <p:nvGrpSpPr>
          <p:cNvPr id="7" name="Group 6" descr="Image of graphed data">
            <a:extLst>
              <a:ext uri="{FF2B5EF4-FFF2-40B4-BE49-F238E27FC236}">
                <a16:creationId xmlns:a16="http://schemas.microsoft.com/office/drawing/2014/main" id="{87C2D731-5EC1-4FCA-B08A-801B8AF971CB}"/>
              </a:ext>
            </a:extLst>
          </p:cNvPr>
          <p:cNvGrpSpPr/>
          <p:nvPr/>
        </p:nvGrpSpPr>
        <p:grpSpPr>
          <a:xfrm>
            <a:off x="7358351" y="2190540"/>
            <a:ext cx="4374927" cy="2987320"/>
            <a:chOff x="6698477" y="3719219"/>
            <a:chExt cx="2983832" cy="2206435"/>
          </a:xfrm>
        </p:grpSpPr>
        <p:pic>
          <p:nvPicPr>
            <p:cNvPr id="8" name="Picture 2" descr="Another line graph shows the percent of time the beahvior occurred on the vertical axis.  The horizontal axis shows time in days.">
              <a:extLst>
                <a:ext uri="{FF2B5EF4-FFF2-40B4-BE49-F238E27FC236}">
                  <a16:creationId xmlns:a16="http://schemas.microsoft.com/office/drawing/2014/main" id="{602CDCD7-D9E6-4B72-8DA3-107020D54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477" y="3719219"/>
              <a:ext cx="2983832" cy="22064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0849703-10AC-42A5-86DD-1AA3CA512976}"/>
                </a:ext>
              </a:extLst>
            </p:cNvPr>
            <p:cNvCxnSpPr/>
            <p:nvPr/>
          </p:nvCxnSpPr>
          <p:spPr>
            <a:xfrm>
              <a:off x="6835302" y="4393659"/>
              <a:ext cx="233250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F26FBBB5-A2BF-465A-94C5-7FBF01DBF5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2819526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6E07-4702-4E40-8A94-A48B7BCAC41A}"/>
              </a:ext>
            </a:extLst>
          </p:cNvPr>
          <p:cNvSpPr>
            <a:spLocks noGrp="1"/>
          </p:cNvSpPr>
          <p:nvPr>
            <p:ph type="title"/>
          </p:nvPr>
        </p:nvSpPr>
        <p:spPr/>
        <p:txBody>
          <a:bodyPr/>
          <a:lstStyle/>
          <a:p>
            <a:r>
              <a:rPr lang="en-US" dirty="0"/>
              <a:t>Data Evaluation Methods and Features</a:t>
            </a:r>
            <a:r>
              <a:rPr lang="en-US" b="0" dirty="0"/>
              <a:t>​</a:t>
            </a:r>
            <a:endParaRPr lang="en-US" dirty="0"/>
          </a:p>
        </p:txBody>
      </p:sp>
      <p:sp>
        <p:nvSpPr>
          <p:cNvPr id="3" name="Content Placeholder 2">
            <a:extLst>
              <a:ext uri="{FF2B5EF4-FFF2-40B4-BE49-F238E27FC236}">
                <a16:creationId xmlns:a16="http://schemas.microsoft.com/office/drawing/2014/main" id="{A766EC62-7CC7-4BF8-9372-72278AC270CF}"/>
              </a:ext>
            </a:extLst>
          </p:cNvPr>
          <p:cNvSpPr>
            <a:spLocks noGrp="1"/>
          </p:cNvSpPr>
          <p:nvPr>
            <p:ph sz="quarter" idx="15"/>
          </p:nvPr>
        </p:nvSpPr>
        <p:spPr/>
        <p:txBody>
          <a:bodyPr/>
          <a:lstStyle/>
          <a:p>
            <a:pPr fontAlgn="base"/>
            <a:r>
              <a:rPr lang="en-US" dirty="0"/>
              <a:t>Visual analysis of examining the emergent data pattern, including the:​</a:t>
            </a:r>
          </a:p>
          <a:p>
            <a:pPr lvl="1" fontAlgn="base"/>
            <a:r>
              <a:rPr lang="en-US" dirty="0"/>
              <a:t>Level of the data​</a:t>
            </a:r>
          </a:p>
          <a:p>
            <a:pPr lvl="1" fontAlgn="base"/>
            <a:r>
              <a:rPr lang="en-US" dirty="0"/>
              <a:t>Trend of the data​</a:t>
            </a:r>
          </a:p>
          <a:p>
            <a:pPr lvl="1" fontAlgn="base"/>
            <a:r>
              <a:rPr lang="en-US" dirty="0"/>
              <a:t>Variability of the data</a:t>
            </a:r>
          </a:p>
          <a:p>
            <a:endParaRPr lang="en-US" dirty="0"/>
          </a:p>
        </p:txBody>
      </p:sp>
      <p:pic>
        <p:nvPicPr>
          <p:cNvPr id="9218" name="Picture 2">
            <a:extLst>
              <a:ext uri="{FF2B5EF4-FFF2-40B4-BE49-F238E27FC236}">
                <a16:creationId xmlns:a16="http://schemas.microsoft.com/office/drawing/2014/main" id="{EECC074F-02BB-4AC8-AE86-740B7210281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888" y="2886075"/>
            <a:ext cx="18002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xample graphs depicting both stable and variable data points">
            <a:extLst>
              <a:ext uri="{FF2B5EF4-FFF2-40B4-BE49-F238E27FC236}">
                <a16:creationId xmlns:a16="http://schemas.microsoft.com/office/drawing/2014/main" id="{62000F83-3045-40DA-8A15-6A4A740D57AA}"/>
              </a:ext>
            </a:extLst>
          </p:cNvPr>
          <p:cNvPicPr>
            <a:picLocks noChangeAspect="1"/>
          </p:cNvPicPr>
          <p:nvPr/>
        </p:nvPicPr>
        <p:blipFill>
          <a:blip r:embed="rId3"/>
          <a:stretch>
            <a:fillRect/>
          </a:stretch>
        </p:blipFill>
        <p:spPr>
          <a:xfrm>
            <a:off x="4560951" y="4133850"/>
            <a:ext cx="3067050" cy="1809750"/>
          </a:xfrm>
          <a:prstGeom prst="rect">
            <a:avLst/>
          </a:prstGeom>
        </p:spPr>
      </p:pic>
      <p:grpSp>
        <p:nvGrpSpPr>
          <p:cNvPr id="10" name="Group 9" descr="Three examples of graphs showing 1) ascending data trend, 2) descending data trend, and 3) level data trend">
            <a:extLst>
              <a:ext uri="{FF2B5EF4-FFF2-40B4-BE49-F238E27FC236}">
                <a16:creationId xmlns:a16="http://schemas.microsoft.com/office/drawing/2014/main" id="{5F85F7FF-BA40-4605-B5AF-B3C395F512BC}"/>
              </a:ext>
            </a:extLst>
          </p:cNvPr>
          <p:cNvGrpSpPr/>
          <p:nvPr/>
        </p:nvGrpSpPr>
        <p:grpSpPr>
          <a:xfrm>
            <a:off x="8614612" y="2269272"/>
            <a:ext cx="3217998" cy="3482304"/>
            <a:chOff x="8802806" y="744450"/>
            <a:chExt cx="3029803" cy="5007126"/>
          </a:xfrm>
        </p:grpSpPr>
        <p:pic>
          <p:nvPicPr>
            <p:cNvPr id="11" name="Picture 2" descr="Three graphs show the three trend directions. The top shows an ascending trend, with the value of the data increasing over time (from left to right).  The middle graph shows a descending graph with values getting smaller over time.  The last graph shows a level trend.  The data vary a bit but stay at about the same level.">
              <a:extLst>
                <a:ext uri="{FF2B5EF4-FFF2-40B4-BE49-F238E27FC236}">
                  <a16:creationId xmlns:a16="http://schemas.microsoft.com/office/drawing/2014/main" id="{DD22EC9B-E145-43AA-A59F-45DA37D8C8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2806" y="776297"/>
              <a:ext cx="3029803" cy="497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92DEB3A-CC13-458F-9A18-517AF0F90DCD}"/>
                </a:ext>
              </a:extLst>
            </p:cNvPr>
            <p:cNvSpPr txBox="1"/>
            <p:nvPr/>
          </p:nvSpPr>
          <p:spPr>
            <a:xfrm>
              <a:off x="9369269" y="744450"/>
              <a:ext cx="171271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62626"/>
                  </a:solidFill>
                  <a:effectLst/>
                  <a:uLnTx/>
                  <a:uFillTx/>
                  <a:latin typeface="Arial"/>
                  <a:ea typeface="+mn-ea"/>
                  <a:cs typeface="+mn-cs"/>
                </a:rPr>
                <a:t>ASCENDING</a:t>
              </a:r>
            </a:p>
          </p:txBody>
        </p:sp>
        <p:sp>
          <p:nvSpPr>
            <p:cNvPr id="13" name="TextBox 12">
              <a:extLst>
                <a:ext uri="{FF2B5EF4-FFF2-40B4-BE49-F238E27FC236}">
                  <a16:creationId xmlns:a16="http://schemas.microsoft.com/office/drawing/2014/main" id="{98B8B6B2-2AB6-466F-9FB4-26B82E65D61D}"/>
                </a:ext>
              </a:extLst>
            </p:cNvPr>
            <p:cNvSpPr txBox="1"/>
            <p:nvPr/>
          </p:nvSpPr>
          <p:spPr>
            <a:xfrm>
              <a:off x="9213111" y="2398104"/>
              <a:ext cx="171271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62626"/>
                  </a:solidFill>
                  <a:effectLst/>
                  <a:uLnTx/>
                  <a:uFillTx/>
                  <a:latin typeface="Arial"/>
                  <a:ea typeface="+mn-ea"/>
                  <a:cs typeface="+mn-cs"/>
                </a:rPr>
                <a:t>DESCENDING</a:t>
              </a:r>
            </a:p>
          </p:txBody>
        </p:sp>
        <p:sp>
          <p:nvSpPr>
            <p:cNvPr id="14" name="TextBox 13">
              <a:extLst>
                <a:ext uri="{FF2B5EF4-FFF2-40B4-BE49-F238E27FC236}">
                  <a16:creationId xmlns:a16="http://schemas.microsoft.com/office/drawing/2014/main" id="{0E0F1358-E736-4A19-9394-AB319B945A9E}"/>
                </a:ext>
              </a:extLst>
            </p:cNvPr>
            <p:cNvSpPr txBox="1"/>
            <p:nvPr/>
          </p:nvSpPr>
          <p:spPr>
            <a:xfrm>
              <a:off x="9369269" y="4094889"/>
              <a:ext cx="1712713"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62626"/>
                  </a:solidFill>
                  <a:effectLst/>
                  <a:uLnTx/>
                  <a:uFillTx/>
                  <a:latin typeface="Arial"/>
                  <a:ea typeface="+mn-ea"/>
                  <a:cs typeface="+mn-cs"/>
                </a:rPr>
                <a:t>LEVEL</a:t>
              </a:r>
            </a:p>
          </p:txBody>
        </p:sp>
      </p:grpSp>
      <p:sp>
        <p:nvSpPr>
          <p:cNvPr id="5" name="Slide Number Placeholder 4">
            <a:extLst>
              <a:ext uri="{FF2B5EF4-FFF2-40B4-BE49-F238E27FC236}">
                <a16:creationId xmlns:a16="http://schemas.microsoft.com/office/drawing/2014/main" id="{4C7E4682-6218-4021-8FE3-FC236171F293}"/>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262626"/>
              </a:solidFill>
              <a:effectLst/>
              <a:uLnTx/>
              <a:uFillTx/>
              <a:latin typeface="Arial"/>
              <a:cs typeface="Calibri"/>
            </a:endParaRPr>
          </a:p>
        </p:txBody>
      </p:sp>
      <p:sp>
        <p:nvSpPr>
          <p:cNvPr id="6" name="Text Placeholder 5">
            <a:extLst>
              <a:ext uri="{FF2B5EF4-FFF2-40B4-BE49-F238E27FC236}">
                <a16:creationId xmlns:a16="http://schemas.microsoft.com/office/drawing/2014/main" id="{4A530016-C9AF-47F9-BDB7-6AF0D701DC7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8309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B389B6-6FD3-419B-BC24-5ED0F1A6E24B}"/>
              </a:ext>
            </a:extLst>
          </p:cNvPr>
          <p:cNvSpPr>
            <a:spLocks noGrp="1"/>
          </p:cNvSpPr>
          <p:nvPr>
            <p:ph type="title"/>
          </p:nvPr>
        </p:nvSpPr>
        <p:spPr/>
        <p:txBody>
          <a:bodyPr/>
          <a:lstStyle/>
          <a:p>
            <a:r>
              <a:rPr lang="en-US"/>
              <a:t>Making Decisions Based on Data</a:t>
            </a:r>
          </a:p>
        </p:txBody>
      </p:sp>
      <p:sp>
        <p:nvSpPr>
          <p:cNvPr id="7" name="Content Placeholder 6">
            <a:extLst>
              <a:ext uri="{FF2B5EF4-FFF2-40B4-BE49-F238E27FC236}">
                <a16:creationId xmlns:a16="http://schemas.microsoft.com/office/drawing/2014/main" id="{0F55113A-906B-4370-BB5B-840BA2DB3BF8}"/>
              </a:ext>
            </a:extLst>
          </p:cNvPr>
          <p:cNvSpPr>
            <a:spLocks noGrp="1"/>
          </p:cNvSpPr>
          <p:nvPr>
            <p:ph sz="quarter" idx="14"/>
          </p:nvPr>
        </p:nvSpPr>
        <p:spPr>
          <a:xfrm>
            <a:off x="457200" y="1280160"/>
            <a:ext cx="11274552" cy="4434840"/>
          </a:xfrm>
        </p:spPr>
        <p:txBody>
          <a:bodyPr>
            <a:normAutofit fontScale="92500"/>
          </a:bodyPr>
          <a:lstStyle/>
          <a:p>
            <a:pPr lvl="0"/>
            <a:r>
              <a:rPr lang="en-US"/>
              <a:t>If the student is meeting their goal consistently at the initial review date, consider: </a:t>
            </a:r>
          </a:p>
          <a:p>
            <a:pPr marL="777232" lvl="1" indent="-457200">
              <a:buFont typeface="Arial" panose="020B0604020202020204" pitchFamily="34" charset="0"/>
              <a:buChar char="•"/>
            </a:pPr>
            <a:r>
              <a:rPr lang="en-US"/>
              <a:t>Gradually increasing the goal. </a:t>
            </a:r>
          </a:p>
          <a:p>
            <a:pPr marL="777232" lvl="1" indent="-457200">
              <a:buFont typeface="Arial" panose="020B0604020202020204" pitchFamily="34" charset="0"/>
              <a:buChar char="•"/>
            </a:pPr>
            <a:r>
              <a:rPr lang="en-US"/>
              <a:t>Gradually fading supports but continue to collect data.</a:t>
            </a:r>
          </a:p>
          <a:p>
            <a:pPr lvl="0"/>
            <a:r>
              <a:rPr lang="en-US"/>
              <a:t>If the student is not making adequate progress toward their goal, consider:</a:t>
            </a:r>
          </a:p>
          <a:p>
            <a:pPr marL="777232" lvl="1" indent="-457200">
              <a:buFont typeface="Arial" panose="020B0604020202020204" pitchFamily="34" charset="0"/>
              <a:buChar char="•"/>
            </a:pPr>
            <a:r>
              <a:rPr lang="en-US"/>
              <a:t>Reviewing data to adapt or intensify instruction/intervention. </a:t>
            </a:r>
          </a:p>
          <a:p>
            <a:pPr marL="777232" lvl="1" indent="-457200">
              <a:buFont typeface="Arial" panose="020B0604020202020204" pitchFamily="34" charset="0"/>
              <a:buChar char="•"/>
            </a:pPr>
            <a:r>
              <a:rPr lang="en-US"/>
              <a:t>Changing the reinforcer or increasing the schedule of reinforcement. </a:t>
            </a:r>
          </a:p>
          <a:p>
            <a:pPr marL="777232" lvl="1" indent="-457200">
              <a:buFont typeface="Arial" panose="020B0604020202020204" pitchFamily="34" charset="0"/>
              <a:buChar char="•"/>
            </a:pPr>
            <a:r>
              <a:rPr lang="en-US"/>
              <a:t>Revisiting A, B, C data to ensure the intervention is addressing the correct function.</a:t>
            </a:r>
          </a:p>
          <a:p>
            <a:endParaRPr lang="en-US"/>
          </a:p>
        </p:txBody>
      </p:sp>
      <p:sp>
        <p:nvSpPr>
          <p:cNvPr id="6" name="Text Placeholder 5">
            <a:extLst>
              <a:ext uri="{FF2B5EF4-FFF2-40B4-BE49-F238E27FC236}">
                <a16:creationId xmlns:a16="http://schemas.microsoft.com/office/drawing/2014/main" id="{76B482AD-5C76-4474-82D4-AB1B32347C0A}"/>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4EE93A15-A29F-4A63-BFF3-F2F9C08650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4045618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1B5B88-E09D-4929-9DC3-5AEAB54A4FE0}"/>
              </a:ext>
            </a:extLst>
          </p:cNvPr>
          <p:cNvSpPr>
            <a:spLocks noGrp="1"/>
          </p:cNvSpPr>
          <p:nvPr>
            <p:ph type="title"/>
          </p:nvPr>
        </p:nvSpPr>
        <p:spPr/>
        <p:txBody>
          <a:bodyPr/>
          <a:lstStyle/>
          <a:p>
            <a:r>
              <a:rPr lang="en-US" dirty="0"/>
              <a:t>Summary </a:t>
            </a:r>
          </a:p>
        </p:txBody>
      </p:sp>
      <p:sp>
        <p:nvSpPr>
          <p:cNvPr id="4" name="Slide Number Placeholder 3">
            <a:extLst>
              <a:ext uri="{FF2B5EF4-FFF2-40B4-BE49-F238E27FC236}">
                <a16:creationId xmlns:a16="http://schemas.microsoft.com/office/drawing/2014/main" id="{44CCA6D0-9C27-4032-B89A-36882271F14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111885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550FB38-5C7E-4E4B-9422-E2B880FAB0FD}"/>
              </a:ext>
            </a:extLst>
          </p:cNvPr>
          <p:cNvSpPr>
            <a:spLocks noGrp="1"/>
          </p:cNvSpPr>
          <p:nvPr>
            <p:ph idx="1"/>
          </p:nvPr>
        </p:nvSpPr>
        <p:spPr>
          <a:xfrm>
            <a:off x="457202" y="1528354"/>
            <a:ext cx="11425765" cy="4379465"/>
          </a:xfrm>
        </p:spPr>
        <p:txBody>
          <a:bodyPr>
            <a:normAutofit fontScale="92500" lnSpcReduction="10000"/>
          </a:bodyPr>
          <a:lstStyle/>
          <a:p>
            <a:r>
              <a:rPr lang="en-US" sz="3200" b="1" dirty="0"/>
              <a:t>Common questions required to be answered in an IEP: </a:t>
            </a:r>
          </a:p>
          <a:p>
            <a:pPr lvl="1"/>
            <a:r>
              <a:rPr lang="en-US" sz="2400" dirty="0"/>
              <a:t>What does the student need to know or be able to do? (GOAL)</a:t>
            </a:r>
          </a:p>
          <a:p>
            <a:pPr lvl="1"/>
            <a:r>
              <a:rPr lang="en-US" sz="2400" dirty="0"/>
              <a:t>How will progress toward this annual goal be measured? (DATA)</a:t>
            </a:r>
          </a:p>
          <a:p>
            <a:r>
              <a:rPr lang="en-US" sz="3200" b="1" dirty="0"/>
              <a:t>Common pitfalls: </a:t>
            </a:r>
          </a:p>
          <a:p>
            <a:pPr lvl="1"/>
            <a:r>
              <a:rPr lang="en-US" sz="2400" dirty="0"/>
              <a:t>Goals do not align with areas of need identified by PLAAFP (i.e., social skills; reading comprehension), but only address a small part (i.e., raising hand; sight word recognition)</a:t>
            </a:r>
          </a:p>
          <a:p>
            <a:pPr lvl="1"/>
            <a:r>
              <a:rPr lang="en-US" sz="2400" dirty="0"/>
              <a:t>Progress is typically measured by observational trials or anecdotal notes and data are not easily interpreted for </a:t>
            </a:r>
            <a:r>
              <a:rPr lang="en-US" sz="2400" i="1" dirty="0"/>
              <a:t>responsiveness</a:t>
            </a:r>
            <a:endParaRPr lang="en-US" sz="2400" dirty="0"/>
          </a:p>
          <a:p>
            <a:pPr marL="320032" lvl="1" indent="0">
              <a:buNone/>
            </a:pPr>
            <a:endParaRPr lang="en-US" sz="3200" dirty="0"/>
          </a:p>
        </p:txBody>
      </p:sp>
      <p:sp>
        <p:nvSpPr>
          <p:cNvPr id="8" name="Title 7">
            <a:extLst>
              <a:ext uri="{FF2B5EF4-FFF2-40B4-BE49-F238E27FC236}">
                <a16:creationId xmlns:a16="http://schemas.microsoft.com/office/drawing/2014/main" id="{4BDAD382-2B88-4822-83F5-C6F4D22D8587}"/>
              </a:ext>
            </a:extLst>
          </p:cNvPr>
          <p:cNvSpPr>
            <a:spLocks noGrp="1"/>
          </p:cNvSpPr>
          <p:nvPr>
            <p:ph type="title"/>
          </p:nvPr>
        </p:nvSpPr>
        <p:spPr/>
        <p:txBody>
          <a:bodyPr/>
          <a:lstStyle/>
          <a:p>
            <a:r>
              <a:rPr lang="en-US" dirty="0"/>
              <a:t>Developing IEP Goals</a:t>
            </a:r>
          </a:p>
        </p:txBody>
      </p:sp>
      <p:sp>
        <p:nvSpPr>
          <p:cNvPr id="6" name="Slide Number Placeholder 5">
            <a:extLst>
              <a:ext uri="{FF2B5EF4-FFF2-40B4-BE49-F238E27FC236}">
                <a16:creationId xmlns:a16="http://schemas.microsoft.com/office/drawing/2014/main" id="{610A78D4-AF92-4C94-AF3E-EAA78D9176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F4E83-61DB-418F-A99F-17BC9BB58EF6}"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4197745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99CD-C8B0-4130-B2DF-B75CC851693A}"/>
              </a:ext>
            </a:extLst>
          </p:cNvPr>
          <p:cNvSpPr>
            <a:spLocks noGrp="1"/>
          </p:cNvSpPr>
          <p:nvPr>
            <p:ph type="title"/>
          </p:nvPr>
        </p:nvSpPr>
        <p:spPr/>
        <p:txBody>
          <a:bodyPr/>
          <a:lstStyle/>
          <a:p>
            <a:r>
              <a:rPr lang="en-US" dirty="0"/>
              <a:t>Making the IEP Feasible</a:t>
            </a:r>
          </a:p>
        </p:txBody>
      </p:sp>
      <p:sp>
        <p:nvSpPr>
          <p:cNvPr id="4" name="Content Placeholder 3">
            <a:extLst>
              <a:ext uri="{FF2B5EF4-FFF2-40B4-BE49-F238E27FC236}">
                <a16:creationId xmlns:a16="http://schemas.microsoft.com/office/drawing/2014/main" id="{A8BD3765-AF1B-4031-8DBE-08AC76BF0FFB}"/>
              </a:ext>
            </a:extLst>
          </p:cNvPr>
          <p:cNvSpPr>
            <a:spLocks noGrp="1"/>
          </p:cNvSpPr>
          <p:nvPr>
            <p:ph sz="quarter" idx="15"/>
          </p:nvPr>
        </p:nvSpPr>
        <p:spPr/>
        <p:txBody>
          <a:bodyPr>
            <a:normAutofit/>
          </a:bodyPr>
          <a:lstStyle/>
          <a:p>
            <a:r>
              <a:rPr lang="en-US" b="1" dirty="0"/>
              <a:t>With a Valid and Reliable Progress Monitoring Tool:</a:t>
            </a:r>
          </a:p>
          <a:p>
            <a:pPr lvl="1"/>
            <a:r>
              <a:rPr lang="en-US" dirty="0"/>
              <a:t>Can set a measurable goal that is comparable to baseline performance.</a:t>
            </a:r>
          </a:p>
          <a:p>
            <a:pPr lvl="1"/>
            <a:r>
              <a:rPr lang="en-US" dirty="0"/>
              <a:t>Data are collected frequently, allowing educators to determine student responsiveness more readily.</a:t>
            </a:r>
          </a:p>
          <a:p>
            <a:pPr lvl="1"/>
            <a:r>
              <a:rPr lang="en-US" dirty="0"/>
              <a:t>Data are graphed, allowing special educators and/or related service providers to provide visual data (evidence) for quarterly progress updates and annual goals. </a:t>
            </a:r>
          </a:p>
          <a:p>
            <a:pPr lvl="1"/>
            <a:r>
              <a:rPr lang="en-US" dirty="0"/>
              <a:t>Allows flexibility if the needs change over time.</a:t>
            </a:r>
          </a:p>
        </p:txBody>
      </p:sp>
      <p:sp>
        <p:nvSpPr>
          <p:cNvPr id="6" name="Slide Number Placeholder 5">
            <a:extLst>
              <a:ext uri="{FF2B5EF4-FFF2-40B4-BE49-F238E27FC236}">
                <a16:creationId xmlns:a16="http://schemas.microsoft.com/office/drawing/2014/main" id="{694925DB-4B9E-46D7-B19E-6B2F7590C563}"/>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F4E83-61DB-418F-A99F-17BC9BB58EF6}"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2604298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62D702-6BA6-4FDA-9C8B-FEF10455A5FB}"/>
              </a:ext>
            </a:extLst>
          </p:cNvPr>
          <p:cNvSpPr>
            <a:spLocks noGrp="1"/>
          </p:cNvSpPr>
          <p:nvPr>
            <p:ph type="title"/>
          </p:nvPr>
        </p:nvSpPr>
        <p:spPr/>
        <p:txBody>
          <a:bodyPr>
            <a:normAutofit fontScale="90000"/>
          </a:bodyPr>
          <a:lstStyle/>
          <a:p>
            <a:pPr algn="ctr"/>
            <a:r>
              <a:rPr lang="en-US" sz="8800" dirty="0"/>
              <a:t>Questions &amp; Answers</a:t>
            </a:r>
          </a:p>
        </p:txBody>
      </p:sp>
      <p:sp>
        <p:nvSpPr>
          <p:cNvPr id="7" name="Text Placeholder 6">
            <a:extLst>
              <a:ext uri="{FF2B5EF4-FFF2-40B4-BE49-F238E27FC236}">
                <a16:creationId xmlns:a16="http://schemas.microsoft.com/office/drawing/2014/main" id="{CBBB0CED-BFFC-45A8-BC0D-260BBBC46D80}"/>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9424DDE2-8650-4E28-A1D4-D50C4E087EDD}"/>
              </a:ext>
            </a:extLst>
          </p:cNvPr>
          <p:cNvSpPr>
            <a:spLocks noGrp="1"/>
          </p:cNvSpPr>
          <p:nvPr>
            <p:ph type="sldNum" sz="quarter" idx="15"/>
          </p:nvPr>
        </p:nvSpPr>
        <p:spPr/>
        <p:txBody>
          <a:bodyPr/>
          <a:lstStyle/>
          <a:p>
            <a:fld id="{99A20822-4A49-4D36-86E3-300BA48D3F00}" type="slidenum">
              <a:rPr lang="en-US" smtClean="0"/>
              <a:pPr/>
              <a:t>49</a:t>
            </a:fld>
            <a:endParaRPr lang="en-US" dirty="0"/>
          </a:p>
        </p:txBody>
      </p:sp>
    </p:spTree>
    <p:extLst>
      <p:ext uri="{BB962C8B-B14F-4D97-AF65-F5344CB8AC3E}">
        <p14:creationId xmlns:p14="http://schemas.microsoft.com/office/powerpoint/2010/main" val="387676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Introductions</a:t>
            </a:r>
            <a:endParaRPr lang="en-US" dirty="0"/>
          </a:p>
        </p:txBody>
      </p:sp>
      <p:sp>
        <p:nvSpPr>
          <p:cNvPr id="11" name="Rectangle 10">
            <a:extLst>
              <a:ext uri="{FF2B5EF4-FFF2-40B4-BE49-F238E27FC236}">
                <a16:creationId xmlns:a16="http://schemas.microsoft.com/office/drawing/2014/main" id="{6BF43DAD-3F79-4FC1-A59B-9BF8E3FD61CB}"/>
              </a:ext>
            </a:extLst>
          </p:cNvPr>
          <p:cNvSpPr/>
          <p:nvPr/>
        </p:nvSpPr>
        <p:spPr>
          <a:xfrm>
            <a:off x="2781300" y="1158810"/>
            <a:ext cx="8170060" cy="830997"/>
          </a:xfrm>
          <a:prstGeom prst="rect">
            <a:avLst/>
          </a:prstGeom>
        </p:spPr>
        <p:txBody>
          <a:bodyPr wrap="square">
            <a:spAutoFit/>
          </a:bodyPr>
          <a:lstStyle/>
          <a:p>
            <a:r>
              <a:rPr lang="en-US" sz="2400" b="1" dirty="0"/>
              <a:t>Teri Marx, Ph.D., </a:t>
            </a:r>
            <a:r>
              <a:rPr lang="en-US" sz="2400" dirty="0"/>
              <a:t>Senior Researcher, National Center on Intensive Intervention at American Institutes for Research  </a:t>
            </a:r>
          </a:p>
        </p:txBody>
      </p:sp>
      <p:pic>
        <p:nvPicPr>
          <p:cNvPr id="4" name="Picture 3" descr="Image of Teri Marx standing in front of a body of water&#10;">
            <a:extLst>
              <a:ext uri="{FF2B5EF4-FFF2-40B4-BE49-F238E27FC236}">
                <a16:creationId xmlns:a16="http://schemas.microsoft.com/office/drawing/2014/main" id="{A154F8BD-F902-4355-802C-8AE666212CF4}"/>
              </a:ext>
            </a:extLst>
          </p:cNvPr>
          <p:cNvPicPr>
            <a:picLocks noChangeAspect="1"/>
          </p:cNvPicPr>
          <p:nvPr/>
        </p:nvPicPr>
        <p:blipFill rotWithShape="1">
          <a:blip r:embed="rId3">
            <a:extLst>
              <a:ext uri="{28A0092B-C50C-407E-A947-70E740481C1C}">
                <a14:useLocalDpi xmlns:a14="http://schemas.microsoft.com/office/drawing/2010/main" val="0"/>
              </a:ext>
            </a:extLst>
          </a:blip>
          <a:srcRect l="8519" t="13889" b="22222"/>
          <a:stretch/>
        </p:blipFill>
        <p:spPr>
          <a:xfrm>
            <a:off x="587623" y="800346"/>
            <a:ext cx="1827057" cy="1701308"/>
          </a:xfrm>
          <a:prstGeom prst="rect">
            <a:avLst/>
          </a:prstGeom>
        </p:spPr>
      </p:pic>
      <p:sp>
        <p:nvSpPr>
          <p:cNvPr id="10" name="Rectangle 9">
            <a:extLst>
              <a:ext uri="{FF2B5EF4-FFF2-40B4-BE49-F238E27FC236}">
                <a16:creationId xmlns:a16="http://schemas.microsoft.com/office/drawing/2014/main" id="{DB491058-6A15-4DE5-90AE-948278C4967D}"/>
              </a:ext>
            </a:extLst>
          </p:cNvPr>
          <p:cNvSpPr/>
          <p:nvPr/>
        </p:nvSpPr>
        <p:spPr>
          <a:xfrm>
            <a:off x="2941058" y="3183115"/>
            <a:ext cx="8170060" cy="830997"/>
          </a:xfrm>
          <a:prstGeom prst="rect">
            <a:avLst/>
          </a:prstGeom>
        </p:spPr>
        <p:txBody>
          <a:bodyPr wrap="square">
            <a:spAutoFit/>
          </a:bodyPr>
          <a:lstStyle/>
          <a:p>
            <a:r>
              <a:rPr lang="en-US" sz="2400" b="1" dirty="0"/>
              <a:t>Faith Miller, Ph.D</a:t>
            </a:r>
            <a:r>
              <a:rPr lang="en-US" sz="2400" dirty="0"/>
              <a:t>., Associate Professor of Educational Psychology at University of Minnesota—Twin Cities </a:t>
            </a:r>
          </a:p>
        </p:txBody>
      </p:sp>
      <p:pic>
        <p:nvPicPr>
          <p:cNvPr id="13" name="Picture 12" descr="Image of Faith Miller smiling for the camera&#10;&#10;">
            <a:extLst>
              <a:ext uri="{FF2B5EF4-FFF2-40B4-BE49-F238E27FC236}">
                <a16:creationId xmlns:a16="http://schemas.microsoft.com/office/drawing/2014/main" id="{CECCDE0B-DC84-40C2-A500-8BC8C3226DCB}"/>
              </a:ext>
            </a:extLst>
          </p:cNvPr>
          <p:cNvPicPr>
            <a:picLocks noChangeAspect="1"/>
          </p:cNvPicPr>
          <p:nvPr/>
        </p:nvPicPr>
        <p:blipFill rotWithShape="1">
          <a:blip r:embed="rId4">
            <a:extLst>
              <a:ext uri="{28A0092B-C50C-407E-A947-70E740481C1C}">
                <a14:useLocalDpi xmlns:a14="http://schemas.microsoft.com/office/drawing/2010/main" val="0"/>
              </a:ext>
            </a:extLst>
          </a:blip>
          <a:srcRect t="5023" b="20541"/>
          <a:stretch/>
        </p:blipFill>
        <p:spPr>
          <a:xfrm>
            <a:off x="587623" y="2730500"/>
            <a:ext cx="1857744" cy="2070100"/>
          </a:xfrm>
          <a:prstGeom prst="rect">
            <a:avLst/>
          </a:prstGeom>
        </p:spPr>
      </p:pic>
      <p:sp>
        <p:nvSpPr>
          <p:cNvPr id="5" name="Slide Number Placeholder 4"/>
          <p:cNvSpPr>
            <a:spLocks noGrp="1"/>
          </p:cNvSpPr>
          <p:nvPr>
            <p:ph type="sldNum" sz="quarter" idx="14"/>
          </p:nvPr>
        </p:nvSpPr>
        <p:spPr/>
        <p:txBody>
          <a:bodyPr/>
          <a:lstStyle/>
          <a:p>
            <a:fld id="{99A20822-4A49-4D36-86E3-300BA48D3F00}" type="slidenum">
              <a:rPr lang="en-US" smtClean="0"/>
              <a:t>5</a:t>
            </a:fld>
            <a:endParaRPr lang="en-US" dirty="0"/>
          </a:p>
        </p:txBody>
      </p:sp>
    </p:spTree>
    <p:extLst>
      <p:ext uri="{BB962C8B-B14F-4D97-AF65-F5344CB8AC3E}">
        <p14:creationId xmlns:p14="http://schemas.microsoft.com/office/powerpoint/2010/main" val="28431467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3E9AF5-3DB8-4D04-BD80-DA8971B65924}"/>
              </a:ext>
            </a:extLst>
          </p:cNvPr>
          <p:cNvSpPr>
            <a:spLocks noGrp="1"/>
          </p:cNvSpPr>
          <p:nvPr>
            <p:ph type="title"/>
          </p:nvPr>
        </p:nvSpPr>
        <p:spPr>
          <a:xfrm>
            <a:off x="457202" y="0"/>
            <a:ext cx="11276076" cy="914400"/>
          </a:xfrm>
        </p:spPr>
        <p:txBody>
          <a:bodyPr/>
          <a:lstStyle/>
          <a:p>
            <a:r>
              <a:rPr lang="en-US"/>
              <a:t>Resources to Learn More!</a:t>
            </a:r>
          </a:p>
        </p:txBody>
      </p:sp>
      <p:sp>
        <p:nvSpPr>
          <p:cNvPr id="8" name="Content Placeholder 7">
            <a:extLst>
              <a:ext uri="{FF2B5EF4-FFF2-40B4-BE49-F238E27FC236}">
                <a16:creationId xmlns:a16="http://schemas.microsoft.com/office/drawing/2014/main" id="{6CDFC41A-2FFB-4C4C-A2A0-E94B44C64036}"/>
              </a:ext>
            </a:extLst>
          </p:cNvPr>
          <p:cNvSpPr>
            <a:spLocks noGrp="1"/>
          </p:cNvSpPr>
          <p:nvPr>
            <p:ph sz="quarter" idx="15"/>
          </p:nvPr>
        </p:nvSpPr>
        <p:spPr>
          <a:xfrm>
            <a:off x="378651" y="1838575"/>
            <a:ext cx="5331092" cy="2236468"/>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lgn="ctr">
              <a:buNone/>
            </a:pPr>
            <a:r>
              <a:rPr lang="en-US" sz="4000"/>
              <a:t>NCII’s website </a:t>
            </a:r>
            <a:r>
              <a:rPr lang="en-US" sz="4000">
                <a:hlinkClick r:id="rId2"/>
              </a:rPr>
              <a:t>www.intensiveintervention.org</a:t>
            </a:r>
            <a:r>
              <a:rPr lang="en-US" sz="4000"/>
              <a:t>  has a wealth of resources to support this process! </a:t>
            </a:r>
          </a:p>
        </p:txBody>
      </p:sp>
      <p:pic>
        <p:nvPicPr>
          <p:cNvPr id="2" name="Picture 1" descr="Screenshot of NCII's website">
            <a:extLst>
              <a:ext uri="{FF2B5EF4-FFF2-40B4-BE49-F238E27FC236}">
                <a16:creationId xmlns:a16="http://schemas.microsoft.com/office/drawing/2014/main" id="{A20261D9-5A51-4801-AAB0-FF5685937BA3}"/>
              </a:ext>
            </a:extLst>
          </p:cNvPr>
          <p:cNvPicPr>
            <a:picLocks noChangeAspect="1"/>
          </p:cNvPicPr>
          <p:nvPr/>
        </p:nvPicPr>
        <p:blipFill>
          <a:blip r:embed="rId3"/>
          <a:stretch>
            <a:fillRect/>
          </a:stretch>
        </p:blipFill>
        <p:spPr>
          <a:xfrm>
            <a:off x="6992657" y="1280160"/>
            <a:ext cx="3217368" cy="2988836"/>
          </a:xfrm>
          <a:prstGeom prst="rect">
            <a:avLst/>
          </a:prstGeom>
        </p:spPr>
      </p:pic>
      <p:pic>
        <p:nvPicPr>
          <p:cNvPr id="7" name="Graphic 6" descr="Monitor">
            <a:extLst>
              <a:ext uri="{FF2B5EF4-FFF2-40B4-BE49-F238E27FC236}">
                <a16:creationId xmlns:a16="http://schemas.microsoft.com/office/drawing/2014/main" id="{D569CF19-8AD7-4096-8343-259E5E6187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743" y="0"/>
            <a:ext cx="5847663" cy="6548098"/>
          </a:xfrm>
          <a:prstGeom prst="rect">
            <a:avLst/>
          </a:prstGeom>
        </p:spPr>
      </p:pic>
      <p:sp>
        <p:nvSpPr>
          <p:cNvPr id="6" name="Text Placeholder 5">
            <a:extLst>
              <a:ext uri="{FF2B5EF4-FFF2-40B4-BE49-F238E27FC236}">
                <a16:creationId xmlns:a16="http://schemas.microsoft.com/office/drawing/2014/main" id="{20F8CA99-8E0F-4627-93AA-DC3697E5FC58}"/>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0A5F1E60-7371-42DA-98CA-3B78E7163AE4}"/>
              </a:ext>
            </a:extLst>
          </p:cNvPr>
          <p:cNvSpPr>
            <a:spLocks noGrp="1"/>
          </p:cNvSpPr>
          <p:nvPr>
            <p:ph type="sldNum" sz="quarter" idx="14"/>
          </p:nvPr>
        </p:nvSpPr>
        <p:spPr/>
        <p:txBody>
          <a:bodyPr/>
          <a:lstStyle/>
          <a:p>
            <a:fld id="{99A20822-4A49-4D36-86E3-300BA48D3F00}" type="slidenum">
              <a:rPr lang="en-US" smtClean="0"/>
              <a:pPr/>
              <a:t>50</a:t>
            </a:fld>
            <a:endParaRPr lang="en-US"/>
          </a:p>
        </p:txBody>
      </p:sp>
    </p:spTree>
    <p:extLst>
      <p:ext uri="{BB962C8B-B14F-4D97-AF65-F5344CB8AC3E}">
        <p14:creationId xmlns:p14="http://schemas.microsoft.com/office/powerpoint/2010/main" val="34143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8300-042E-4FAF-9911-BA097341F541}"/>
              </a:ext>
            </a:extLst>
          </p:cNvPr>
          <p:cNvSpPr>
            <a:spLocks noGrp="1"/>
          </p:cNvSpPr>
          <p:nvPr>
            <p:ph type="title" idx="4294967295"/>
          </p:nvPr>
        </p:nvSpPr>
        <p:spPr>
          <a:xfrm>
            <a:off x="0" y="0"/>
            <a:ext cx="11276013" cy="1279525"/>
          </a:xfrm>
        </p:spPr>
        <p:txBody>
          <a:bodyPr/>
          <a:lstStyle/>
          <a:p>
            <a:r>
              <a:rPr lang="en-US"/>
              <a:t>Introduction to DBI/Intensive Intervention </a:t>
            </a:r>
          </a:p>
        </p:txBody>
      </p:sp>
      <p:pic>
        <p:nvPicPr>
          <p:cNvPr id="6" name="Picture 5" descr="Screenshot of NCII's Web Toolkit">
            <a:extLst>
              <a:ext uri="{FF2B5EF4-FFF2-40B4-BE49-F238E27FC236}">
                <a16:creationId xmlns:a16="http://schemas.microsoft.com/office/drawing/2014/main" id="{FF284425-E639-4031-8B37-9C3C51977172}"/>
              </a:ext>
            </a:extLst>
          </p:cNvPr>
          <p:cNvPicPr>
            <a:picLocks noChangeAspect="1"/>
          </p:cNvPicPr>
          <p:nvPr/>
        </p:nvPicPr>
        <p:blipFill>
          <a:blip r:embed="rId2"/>
          <a:stretch>
            <a:fillRect/>
          </a:stretch>
        </p:blipFill>
        <p:spPr>
          <a:xfrm>
            <a:off x="708772" y="1079600"/>
            <a:ext cx="4530319" cy="5240518"/>
          </a:xfrm>
          <a:prstGeom prst="rect">
            <a:avLst/>
          </a:prstGeom>
        </p:spPr>
      </p:pic>
      <p:sp>
        <p:nvSpPr>
          <p:cNvPr id="7" name="Rectangle 6">
            <a:extLst>
              <a:ext uri="{FF2B5EF4-FFF2-40B4-BE49-F238E27FC236}">
                <a16:creationId xmlns:a16="http://schemas.microsoft.com/office/drawing/2014/main" id="{8867DDD8-A894-443D-9A63-02FAFB0809F1}"/>
              </a:ext>
            </a:extLst>
          </p:cNvPr>
          <p:cNvSpPr/>
          <p:nvPr/>
        </p:nvSpPr>
        <p:spPr>
          <a:xfrm>
            <a:off x="1226515" y="5866606"/>
            <a:ext cx="2312894" cy="645459"/>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hlinkClick r:id="rId3"/>
              </a:rPr>
              <a:t>Web Toolkit</a:t>
            </a:r>
            <a:endParaRPr lang="en-US" sz="1400">
              <a:solidFill>
                <a:schemeClr val="tx1"/>
              </a:solidFill>
            </a:endParaRPr>
          </a:p>
        </p:txBody>
      </p:sp>
      <p:pic>
        <p:nvPicPr>
          <p:cNvPr id="1026" name="Picture 2" descr="Screenshot of the DBI Process and Questions">
            <a:extLst>
              <a:ext uri="{FF2B5EF4-FFF2-40B4-BE49-F238E27FC236}">
                <a16:creationId xmlns:a16="http://schemas.microsoft.com/office/drawing/2014/main" id="{A1997549-2C70-483E-9012-D64CC0A26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151" y="1079600"/>
            <a:ext cx="3584096" cy="56244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357FE71-6B37-4479-863D-F5EF3362F529}"/>
              </a:ext>
            </a:extLst>
          </p:cNvPr>
          <p:cNvSpPr/>
          <p:nvPr/>
        </p:nvSpPr>
        <p:spPr>
          <a:xfrm>
            <a:off x="4939553" y="6054865"/>
            <a:ext cx="2312894" cy="645459"/>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hlinkClick r:id="rId5"/>
              </a:rPr>
              <a:t>One page overview</a:t>
            </a:r>
            <a:endParaRPr lang="en-US" sz="1400">
              <a:solidFill>
                <a:schemeClr val="tx1"/>
              </a:solidFill>
            </a:endParaRPr>
          </a:p>
        </p:txBody>
      </p:sp>
      <p:pic>
        <p:nvPicPr>
          <p:cNvPr id="1028" name="Picture 4" descr="Intensive intervention Pic">
            <a:extLst>
              <a:ext uri="{FF2B5EF4-FFF2-40B4-BE49-F238E27FC236}">
                <a16:creationId xmlns:a16="http://schemas.microsoft.com/office/drawing/2014/main" id="{43AD6B40-11A6-430E-8FC9-09C8A09A70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7041" y="2157191"/>
            <a:ext cx="5417797" cy="32852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5FA6DAB-F1CE-4F59-A1E8-793FF7A61BE2}"/>
              </a:ext>
            </a:extLst>
          </p:cNvPr>
          <p:cNvSpPr/>
          <p:nvPr/>
        </p:nvSpPr>
        <p:spPr>
          <a:xfrm>
            <a:off x="8417534" y="5211024"/>
            <a:ext cx="2858479" cy="382911"/>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hlinkClick r:id="rId7"/>
              </a:rPr>
              <a:t>Self-paced Module</a:t>
            </a:r>
            <a:endParaRPr lang="en-US" sz="1400">
              <a:solidFill>
                <a:schemeClr val="tx1"/>
              </a:solidFill>
            </a:endParaRPr>
          </a:p>
        </p:txBody>
      </p:sp>
      <p:sp>
        <p:nvSpPr>
          <p:cNvPr id="5" name="Slide Number Placeholder 4">
            <a:extLst>
              <a:ext uri="{FF2B5EF4-FFF2-40B4-BE49-F238E27FC236}">
                <a16:creationId xmlns:a16="http://schemas.microsoft.com/office/drawing/2014/main" id="{CDF15752-7E0F-4240-BC90-B8D69E65002C}"/>
              </a:ext>
            </a:extLst>
          </p:cNvPr>
          <p:cNvSpPr>
            <a:spLocks noGrp="1"/>
          </p:cNvSpPr>
          <p:nvPr>
            <p:ph type="sldNum" sz="quarter" idx="4294967295"/>
          </p:nvPr>
        </p:nvSpPr>
        <p:spPr>
          <a:xfrm>
            <a:off x="12034838" y="6704013"/>
            <a:ext cx="157162" cy="153987"/>
          </a:xfrm>
        </p:spPr>
        <p:txBody>
          <a:bodyPr/>
          <a:lstStyle/>
          <a:p>
            <a:fld id="{99A20822-4A49-4D36-86E3-300BA48D3F00}" type="slidenum">
              <a:rPr lang="en-US" smtClean="0"/>
              <a:pPr/>
              <a:t>51</a:t>
            </a:fld>
            <a:endParaRPr lang="en-US"/>
          </a:p>
        </p:txBody>
      </p:sp>
    </p:spTree>
    <p:extLst>
      <p:ext uri="{BB962C8B-B14F-4D97-AF65-F5344CB8AC3E}">
        <p14:creationId xmlns:p14="http://schemas.microsoft.com/office/powerpoint/2010/main" val="1517296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4C88-B22D-4672-ABF6-2359C1A13AE5}"/>
              </a:ext>
            </a:extLst>
          </p:cNvPr>
          <p:cNvSpPr>
            <a:spLocks noGrp="1"/>
          </p:cNvSpPr>
          <p:nvPr>
            <p:ph type="title"/>
          </p:nvPr>
        </p:nvSpPr>
        <p:spPr/>
        <p:txBody>
          <a:bodyPr/>
          <a:lstStyle/>
          <a:p>
            <a:r>
              <a:rPr lang="en-US"/>
              <a:t>Tools to Support IEP Development and Goal Setting</a:t>
            </a:r>
          </a:p>
        </p:txBody>
      </p:sp>
      <p:sp>
        <p:nvSpPr>
          <p:cNvPr id="7" name="Content Placeholder 6">
            <a:extLst>
              <a:ext uri="{FF2B5EF4-FFF2-40B4-BE49-F238E27FC236}">
                <a16:creationId xmlns:a16="http://schemas.microsoft.com/office/drawing/2014/main" id="{5E7261B0-49A5-4554-8D35-95F052A8F784}"/>
              </a:ext>
            </a:extLst>
          </p:cNvPr>
          <p:cNvSpPr>
            <a:spLocks noGrp="1"/>
          </p:cNvSpPr>
          <p:nvPr>
            <p:ph sz="quarter" idx="14"/>
          </p:nvPr>
        </p:nvSpPr>
        <p:spPr>
          <a:xfrm>
            <a:off x="321594" y="4882831"/>
            <a:ext cx="3243988" cy="877957"/>
          </a:xfrm>
          <a:solidFill>
            <a:schemeClr val="bg2"/>
          </a:solidFill>
          <a:ln>
            <a:solidFill>
              <a:schemeClr val="tx1"/>
            </a:solidFill>
          </a:ln>
        </p:spPr>
        <p:txBody>
          <a:bodyPr>
            <a:normAutofit lnSpcReduction="10000"/>
          </a:bodyPr>
          <a:lstStyle/>
          <a:p>
            <a:r>
              <a:rPr lang="en-US" sz="1600">
                <a:hlinkClick r:id="rId3"/>
              </a:rPr>
              <a:t>https://intensiveintervention.org/resource/high-quality-academic-IEP-goals</a:t>
            </a:r>
            <a:endParaRPr lang="en-US" sz="1600"/>
          </a:p>
        </p:txBody>
      </p:sp>
      <p:pic>
        <p:nvPicPr>
          <p:cNvPr id="10" name="Content Placeholder 9" descr="A screenshot of NCII's Strategies for Setting High-Quality Academic Individualized Education Program Goals guide">
            <a:extLst>
              <a:ext uri="{FF2B5EF4-FFF2-40B4-BE49-F238E27FC236}">
                <a16:creationId xmlns:a16="http://schemas.microsoft.com/office/drawing/2014/main" id="{83A3F385-1960-4E07-AC58-12C81ED469FA}"/>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613717" y="1364810"/>
            <a:ext cx="2659743" cy="3433371"/>
          </a:xfrm>
        </p:spPr>
      </p:pic>
      <p:sp>
        <p:nvSpPr>
          <p:cNvPr id="11" name="Rectangle 10">
            <a:extLst>
              <a:ext uri="{FF2B5EF4-FFF2-40B4-BE49-F238E27FC236}">
                <a16:creationId xmlns:a16="http://schemas.microsoft.com/office/drawing/2014/main" id="{D3631F1E-84C0-4254-A709-1265D02E36BB}"/>
              </a:ext>
            </a:extLst>
          </p:cNvPr>
          <p:cNvSpPr/>
          <p:nvPr/>
        </p:nvSpPr>
        <p:spPr>
          <a:xfrm>
            <a:off x="3732786" y="4366641"/>
            <a:ext cx="3376503" cy="1032379"/>
          </a:xfrm>
          <a:prstGeom prst="rect">
            <a:avLst/>
          </a:prstGeom>
          <a:solidFill>
            <a:schemeClr val="bg2"/>
          </a:solidFill>
          <a:ln>
            <a:solidFill>
              <a:schemeClr val="tx1"/>
            </a:solidFill>
          </a:ln>
        </p:spPr>
        <p:txBody>
          <a:bodyPr vert="horz" lIns="0" tIns="0" rIns="0" bIns="0" rtlCol="0">
            <a:normAutofit fontScale="92500"/>
          </a:bodyPr>
          <a:lstStyle/>
          <a:p>
            <a:pPr defTabSz="685783">
              <a:lnSpc>
                <a:spcPct val="125000"/>
              </a:lnSpc>
              <a:spcBef>
                <a:spcPts val="1800"/>
              </a:spcBef>
              <a:buClr>
                <a:schemeClr val="tx1"/>
              </a:buClr>
              <a:buSzPct val="100000"/>
            </a:pPr>
            <a:r>
              <a:rPr lang="en-US" sz="1600">
                <a:cs typeface="Calibri"/>
                <a:hlinkClick r:id="rId5"/>
              </a:rPr>
              <a:t>https://intensiveintervention.org/resource/student-progress-monitoring-tool-data-collection-and-graphing-excel</a:t>
            </a:r>
            <a:endParaRPr lang="en-US" sz="1600">
              <a:cs typeface="Calibri"/>
            </a:endParaRPr>
          </a:p>
        </p:txBody>
      </p:sp>
      <p:pic>
        <p:nvPicPr>
          <p:cNvPr id="9" name="Picture 8" descr="A tool called student IEP progress monitoring tool for data collection and graphing (Excel)">
            <a:extLst>
              <a:ext uri="{FF2B5EF4-FFF2-40B4-BE49-F238E27FC236}">
                <a16:creationId xmlns:a16="http://schemas.microsoft.com/office/drawing/2014/main" id="{EBEF7198-0175-44BB-B2EB-9A213F8FEB09}"/>
              </a:ext>
            </a:extLst>
          </p:cNvPr>
          <p:cNvPicPr>
            <a:picLocks noChangeAspect="1"/>
          </p:cNvPicPr>
          <p:nvPr/>
        </p:nvPicPr>
        <p:blipFill>
          <a:blip r:embed="rId6"/>
          <a:stretch>
            <a:fillRect/>
          </a:stretch>
        </p:blipFill>
        <p:spPr>
          <a:xfrm>
            <a:off x="3686708" y="2341107"/>
            <a:ext cx="3315940" cy="1766288"/>
          </a:xfrm>
          <a:prstGeom prst="rect">
            <a:avLst/>
          </a:prstGeom>
        </p:spPr>
      </p:pic>
      <p:sp>
        <p:nvSpPr>
          <p:cNvPr id="3" name="TextBox 2">
            <a:extLst>
              <a:ext uri="{FF2B5EF4-FFF2-40B4-BE49-F238E27FC236}">
                <a16:creationId xmlns:a16="http://schemas.microsoft.com/office/drawing/2014/main" id="{2F5493EF-E99B-4AEB-9FED-22C83890FE5E}"/>
              </a:ext>
            </a:extLst>
          </p:cNvPr>
          <p:cNvSpPr txBox="1"/>
          <p:nvPr/>
        </p:nvSpPr>
        <p:spPr>
          <a:xfrm>
            <a:off x="7401411" y="4949968"/>
            <a:ext cx="4617669" cy="830997"/>
          </a:xfrm>
          <a:prstGeom prst="rect">
            <a:avLst/>
          </a:prstGeom>
          <a:solidFill>
            <a:schemeClr val="bg2"/>
          </a:solidFill>
          <a:ln>
            <a:solidFill>
              <a:schemeClr val="tx1"/>
            </a:solidFill>
          </a:ln>
        </p:spPr>
        <p:txBody>
          <a:bodyPr vert="horz" lIns="0" tIns="0" rIns="0" bIns="0" rtlCol="0">
            <a:normAutofit lnSpcReduction="10000"/>
          </a:bodyPr>
          <a:lstStyle>
            <a:defPPr>
              <a:defRPr lang="en-US"/>
            </a:defPPr>
            <a:lvl1pPr defTabSz="685783">
              <a:lnSpc>
                <a:spcPct val="125000"/>
              </a:lnSpc>
              <a:spcBef>
                <a:spcPts val="1800"/>
              </a:spcBef>
              <a:buClr>
                <a:schemeClr val="tx1"/>
              </a:buClr>
              <a:buSzPct val="100000"/>
              <a:defRPr sz="1600">
                <a:cs typeface="Calibri"/>
              </a:defRPr>
            </a:lvl1pPr>
          </a:lstStyle>
          <a:p>
            <a:r>
              <a:rPr lang="en-US">
                <a:hlinkClick r:id="rId7"/>
              </a:rPr>
              <a:t>https://intensiveintervention.org/resource/recommendations-and-resources-preparing-educators-endrew-era</a:t>
            </a:r>
            <a:endParaRPr lang="en-US"/>
          </a:p>
        </p:txBody>
      </p:sp>
      <p:pic>
        <p:nvPicPr>
          <p:cNvPr id="4" name="Picture 3" descr="Screenshot of a previous NCII webinar, Recommendations and Resources for Preparing Educators in the Endrew F. Era">
            <a:extLst>
              <a:ext uri="{FF2B5EF4-FFF2-40B4-BE49-F238E27FC236}">
                <a16:creationId xmlns:a16="http://schemas.microsoft.com/office/drawing/2014/main" id="{1AB8099A-2ED1-4E42-A9B7-CB42CB5BA414}"/>
              </a:ext>
            </a:extLst>
          </p:cNvPr>
          <p:cNvPicPr>
            <a:picLocks noChangeAspect="1"/>
          </p:cNvPicPr>
          <p:nvPr/>
        </p:nvPicPr>
        <p:blipFill>
          <a:blip r:embed="rId8"/>
          <a:stretch>
            <a:fillRect/>
          </a:stretch>
        </p:blipFill>
        <p:spPr>
          <a:xfrm>
            <a:off x="7274228" y="1908032"/>
            <a:ext cx="4617668" cy="2759831"/>
          </a:xfrm>
          <a:prstGeom prst="rect">
            <a:avLst/>
          </a:prstGeom>
          <a:ln>
            <a:solidFill>
              <a:schemeClr val="tx1"/>
            </a:solidFill>
          </a:ln>
        </p:spPr>
      </p:pic>
      <p:sp>
        <p:nvSpPr>
          <p:cNvPr id="5" name="Slide Number Placeholder 4">
            <a:extLst>
              <a:ext uri="{FF2B5EF4-FFF2-40B4-BE49-F238E27FC236}">
                <a16:creationId xmlns:a16="http://schemas.microsoft.com/office/drawing/2014/main" id="{2FB0E63A-99A4-46B2-BDDF-CED58F424236}"/>
              </a:ext>
            </a:extLst>
          </p:cNvPr>
          <p:cNvSpPr>
            <a:spLocks noGrp="1"/>
          </p:cNvSpPr>
          <p:nvPr>
            <p:ph type="sldNum" sz="quarter" idx="12"/>
          </p:nvPr>
        </p:nvSpPr>
        <p:spPr/>
        <p:txBody>
          <a:bodyPr/>
          <a:lstStyle/>
          <a:p>
            <a:fld id="{99A20822-4A49-4D36-86E3-300BA48D3F00}" type="slidenum">
              <a:rPr lang="en-US" smtClean="0"/>
              <a:t>52</a:t>
            </a:fld>
            <a:endParaRPr lang="en-US"/>
          </a:p>
        </p:txBody>
      </p:sp>
      <p:sp>
        <p:nvSpPr>
          <p:cNvPr id="6" name="Text Placeholder 5">
            <a:extLst>
              <a:ext uri="{FF2B5EF4-FFF2-40B4-BE49-F238E27FC236}">
                <a16:creationId xmlns:a16="http://schemas.microsoft.com/office/drawing/2014/main" id="{CAA247F3-DFF7-41D7-97CB-ECFCBD25A904}"/>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428709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7771" y="1554480"/>
            <a:ext cx="7700652" cy="1418242"/>
          </a:xfrm>
        </p:spPr>
        <p:txBody>
          <a:bodyPr/>
          <a:lstStyle/>
          <a:p>
            <a:pPr lvl="0" defTabSz="914400">
              <a:lnSpc>
                <a:spcPct val="100000"/>
              </a:lnSpc>
              <a:spcBef>
                <a:spcPts val="0"/>
              </a:spcBef>
            </a:pPr>
            <a:r>
              <a:rPr lang="en-US" sz="8800" b="0" dirty="0">
                <a:solidFill>
                  <a:prstClr val="white"/>
                </a:solidFill>
                <a:ea typeface="+mn-ea"/>
                <a:cs typeface="+mn-cs"/>
              </a:rPr>
              <a:t>Thank you!</a:t>
            </a:r>
          </a:p>
        </p:txBody>
      </p:sp>
      <p:sp>
        <p:nvSpPr>
          <p:cNvPr id="3" name="Slide Number Placeholder 2">
            <a:extLst>
              <a:ext uri="{FF2B5EF4-FFF2-40B4-BE49-F238E27FC236}">
                <a16:creationId xmlns:a16="http://schemas.microsoft.com/office/drawing/2014/main" id="{E1185627-691A-43AA-ACBE-0EAB5F0CA725}"/>
              </a:ext>
            </a:extLst>
          </p:cNvPr>
          <p:cNvSpPr>
            <a:spLocks noGrp="1"/>
          </p:cNvSpPr>
          <p:nvPr>
            <p:ph type="sldNum" sz="quarter" idx="14"/>
          </p:nvPr>
        </p:nvSpPr>
        <p:spPr/>
        <p:txBody>
          <a:bodyPr/>
          <a:lstStyle/>
          <a:p>
            <a:fld id="{99A20822-4A49-4D36-86E3-300BA48D3F00}" type="slidenum">
              <a:rPr lang="en-US" smtClean="0"/>
              <a:pPr/>
              <a:t>53</a:t>
            </a:fld>
            <a:endParaRPr lang="en-US" dirty="0"/>
          </a:p>
        </p:txBody>
      </p:sp>
      <p:pic>
        <p:nvPicPr>
          <p:cNvPr id="15" name="Picture 14">
            <a:extLst>
              <a:ext uri="{FF2B5EF4-FFF2-40B4-BE49-F238E27FC236}">
                <a16:creationId xmlns:a16="http://schemas.microsoft.com/office/drawing/2014/main" id="{B9FB9C0A-1A90-4A23-8666-593FABC7E8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8304"/>
            <a:ext cx="11379763" cy="2519266"/>
          </a:xfrm>
          <a:prstGeom prst="rect">
            <a:avLst/>
          </a:prstGeom>
        </p:spPr>
      </p:pic>
    </p:spTree>
    <p:extLst>
      <p:ext uri="{BB962C8B-B14F-4D97-AF65-F5344CB8AC3E}">
        <p14:creationId xmlns:p14="http://schemas.microsoft.com/office/powerpoint/2010/main" val="377909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16D7-44E8-4D08-A002-353691C9083A}"/>
              </a:ext>
            </a:extLst>
          </p:cNvPr>
          <p:cNvSpPr>
            <a:spLocks noGrp="1"/>
          </p:cNvSpPr>
          <p:nvPr>
            <p:ph type="title"/>
          </p:nvPr>
        </p:nvSpPr>
        <p:spPr/>
        <p:txBody>
          <a:bodyPr/>
          <a:lstStyle/>
          <a:p>
            <a:r>
              <a:rPr lang="en-US" dirty="0"/>
              <a:t>Disclaimer</a:t>
            </a:r>
          </a:p>
        </p:txBody>
      </p:sp>
      <p:sp>
        <p:nvSpPr>
          <p:cNvPr id="5" name="Content Placeholder 4">
            <a:extLst>
              <a:ext uri="{FF2B5EF4-FFF2-40B4-BE49-F238E27FC236}">
                <a16:creationId xmlns:a16="http://schemas.microsoft.com/office/drawing/2014/main" id="{576F6C2D-48DC-4FC5-AB3C-6F2FF60D8E39}"/>
              </a:ext>
            </a:extLst>
          </p:cNvPr>
          <p:cNvSpPr>
            <a:spLocks noGrp="1"/>
          </p:cNvSpPr>
          <p:nvPr>
            <p:ph sz="quarter" idx="14"/>
          </p:nvPr>
        </p:nvSpPr>
        <p:spPr/>
        <p:txBody>
          <a:bodyPr/>
          <a:lstStyle/>
          <a:p>
            <a:r>
              <a:rPr lang="en-US" dirty="0"/>
              <a:t>This presentation was produced under the U.S. Department of Education, Office of Special Education Programs, Award Nos. H326Q160001 and H326C190002. Celia Rosenquist and David </a:t>
            </a:r>
            <a:r>
              <a:rPr lang="en-US" dirty="0" err="1"/>
              <a:t>Emenheiser</a:t>
            </a:r>
            <a:r>
              <a:rPr lang="en-US" dirty="0"/>
              <a:t> serve as the project officers, respectively.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endParaRPr lang="en-US" dirty="0"/>
          </a:p>
        </p:txBody>
      </p:sp>
      <p:sp>
        <p:nvSpPr>
          <p:cNvPr id="4" name="Slide Number Placeholder 3">
            <a:extLst>
              <a:ext uri="{FF2B5EF4-FFF2-40B4-BE49-F238E27FC236}">
                <a16:creationId xmlns:a16="http://schemas.microsoft.com/office/drawing/2014/main" id="{0868871B-D2C4-4D91-9798-81C2B609A570}"/>
              </a:ext>
            </a:extLst>
          </p:cNvPr>
          <p:cNvSpPr>
            <a:spLocks noGrp="1"/>
          </p:cNvSpPr>
          <p:nvPr>
            <p:ph type="sldNum" sz="quarter" idx="12"/>
          </p:nvPr>
        </p:nvSpPr>
        <p:spPr/>
        <p:txBody>
          <a:bodyPr/>
          <a:lstStyle/>
          <a:p>
            <a:fld id="{99A20822-4A49-4D36-86E3-300BA48D3F00}" type="slidenum">
              <a:rPr lang="en-US" smtClean="0"/>
              <a:pPr/>
              <a:t>54</a:t>
            </a:fld>
            <a:endParaRPr lang="en-US"/>
          </a:p>
        </p:txBody>
      </p:sp>
    </p:spTree>
    <p:extLst>
      <p:ext uri="{BB962C8B-B14F-4D97-AF65-F5344CB8AC3E}">
        <p14:creationId xmlns:p14="http://schemas.microsoft.com/office/powerpoint/2010/main" val="59337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Time Like the Present</a:t>
            </a:r>
          </a:p>
        </p:txBody>
      </p:sp>
      <p:sp>
        <p:nvSpPr>
          <p:cNvPr id="3" name="Content Placeholder 2"/>
          <p:cNvSpPr>
            <a:spLocks noGrp="1"/>
          </p:cNvSpPr>
          <p:nvPr>
            <p:ph sz="quarter" idx="15"/>
          </p:nvPr>
        </p:nvSpPr>
        <p:spPr/>
        <p:txBody>
          <a:bodyPr>
            <a:normAutofit lnSpcReduction="10000"/>
          </a:bodyPr>
          <a:lstStyle/>
          <a:p>
            <a:r>
              <a:rPr lang="en-US" sz="3600" dirty="0"/>
              <a:t>Recent Supreme Court ruling – potential implications: </a:t>
            </a:r>
          </a:p>
          <a:p>
            <a:pPr lvl="1"/>
            <a:r>
              <a:rPr lang="en-US" sz="3200" dirty="0"/>
              <a:t>In the future, progress (documented through data) on an IEP could be the foundation for ascertaining if the FAPE standard was met. </a:t>
            </a:r>
          </a:p>
          <a:p>
            <a:pPr lvl="1"/>
            <a:r>
              <a:rPr lang="en-US" sz="3200" dirty="0"/>
              <a:t>Pushes educators to provide higher quality instruction to ensure that students with disabilities meet challenging standards. </a:t>
            </a:r>
          </a:p>
          <a:p>
            <a:pPr lvl="1"/>
            <a:endParaRPr lang="en-US" sz="3200" dirty="0"/>
          </a:p>
        </p:txBody>
      </p:sp>
      <p:sp>
        <p:nvSpPr>
          <p:cNvPr id="5" name="Text Placeholder 4">
            <a:extLst>
              <a:ext uri="{FF2B5EF4-FFF2-40B4-BE49-F238E27FC236}">
                <a16:creationId xmlns:a16="http://schemas.microsoft.com/office/drawing/2014/main" id="{01F241E8-4697-4580-A544-516067E1DDBB}"/>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121980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A4A5B9-2E26-406A-813F-5625ADEDDB65}"/>
              </a:ext>
            </a:extLst>
          </p:cNvPr>
          <p:cNvSpPr>
            <a:spLocks noGrp="1"/>
          </p:cNvSpPr>
          <p:nvPr>
            <p:ph type="title"/>
          </p:nvPr>
        </p:nvSpPr>
        <p:spPr/>
        <p:txBody>
          <a:bodyPr/>
          <a:lstStyle/>
          <a:p>
            <a:r>
              <a:rPr lang="en-US" dirty="0"/>
              <a:t>Introduction to Data-Based Individualization </a:t>
            </a:r>
          </a:p>
        </p:txBody>
      </p:sp>
      <p:sp>
        <p:nvSpPr>
          <p:cNvPr id="6" name="Text Placeholder 5">
            <a:extLst>
              <a:ext uri="{FF2B5EF4-FFF2-40B4-BE49-F238E27FC236}">
                <a16:creationId xmlns:a16="http://schemas.microsoft.com/office/drawing/2014/main" id="{874F0DDE-65B2-4677-845E-5AC014DFA61E}"/>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8810429D-BDBC-4CC3-A8D4-204BADB2E41E}"/>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250746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dirty="0"/>
              <a:t>What Is Intensive Intervention?</a:t>
            </a:r>
          </a:p>
        </p:txBody>
      </p:sp>
      <p:sp>
        <p:nvSpPr>
          <p:cNvPr id="3" name="Content Placeholder 2"/>
          <p:cNvSpPr>
            <a:spLocks noGrp="1"/>
          </p:cNvSpPr>
          <p:nvPr>
            <p:ph idx="1"/>
          </p:nvPr>
        </p:nvSpPr>
        <p:spPr>
          <a:xfrm>
            <a:off x="593822" y="1185437"/>
            <a:ext cx="11002835" cy="1073669"/>
          </a:xfrm>
        </p:spPr>
        <p:txBody>
          <a:bodyPr/>
          <a:lstStyle/>
          <a:p>
            <a:pPr marL="0" indent="0">
              <a:buNone/>
            </a:pPr>
            <a:r>
              <a:rPr lang="en-US" sz="2800" b="1" dirty="0"/>
              <a:t>Intensive intervention</a:t>
            </a:r>
            <a:r>
              <a:rPr lang="en-US" sz="2800" dirty="0"/>
              <a:t> addresses </a:t>
            </a:r>
            <a:r>
              <a:rPr lang="en-US" sz="2800" i="1" dirty="0"/>
              <a:t>severe and persistent </a:t>
            </a:r>
            <a:r>
              <a:rPr lang="en-US" sz="2800" dirty="0"/>
              <a:t>learning and behavioral difficulties. </a:t>
            </a:r>
          </a:p>
        </p:txBody>
      </p:sp>
      <p:sp>
        <p:nvSpPr>
          <p:cNvPr id="2" name="Rounded Rectangle 1"/>
          <p:cNvSpPr/>
          <p:nvPr/>
        </p:nvSpPr>
        <p:spPr>
          <a:xfrm>
            <a:off x="1193422" y="2711231"/>
            <a:ext cx="4462721" cy="7177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Arial"/>
                <a:ea typeface="+mn-ea"/>
                <a:cs typeface="+mn-cs"/>
              </a:rPr>
              <a:t>Driven by </a:t>
            </a:r>
            <a:r>
              <a:rPr kumimoji="0" lang="en-US" sz="3000" b="0" i="1" u="none" strike="noStrike" kern="1200" cap="none" spc="0" normalizeH="0" baseline="0" noProof="0" dirty="0">
                <a:ln>
                  <a:noFill/>
                </a:ln>
                <a:solidFill>
                  <a:srgbClr val="FFFFFF"/>
                </a:solidFill>
                <a:effectLst/>
                <a:uLnTx/>
                <a:uFillTx/>
                <a:latin typeface="Arial"/>
                <a:ea typeface="+mn-ea"/>
                <a:cs typeface="+mn-cs"/>
              </a:rPr>
              <a:t>data </a:t>
            </a:r>
          </a:p>
        </p:txBody>
      </p:sp>
      <p:pic>
        <p:nvPicPr>
          <p:cNvPr id="9" name="Graphic 8" descr="Upward trend">
            <a:extLst>
              <a:ext uri="{FF2B5EF4-FFF2-40B4-BE49-F238E27FC236}">
                <a16:creationId xmlns:a16="http://schemas.microsoft.com/office/drawing/2014/main" id="{7A3505AA-32B3-419F-8040-631766D1E7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9447" y="3252411"/>
            <a:ext cx="3090672" cy="3090672"/>
          </a:xfrm>
          <a:prstGeom prst="rect">
            <a:avLst/>
          </a:prstGeom>
        </p:spPr>
      </p:pic>
      <p:sp>
        <p:nvSpPr>
          <p:cNvPr id="8" name="Rounded Rectangle 7"/>
          <p:cNvSpPr/>
          <p:nvPr/>
        </p:nvSpPr>
        <p:spPr>
          <a:xfrm>
            <a:off x="6797948" y="2092361"/>
            <a:ext cx="4462721" cy="13931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Arial"/>
                <a:ea typeface="+mn-ea"/>
                <a:cs typeface="+mn-cs"/>
              </a:rPr>
              <a:t>Characterized </a:t>
            </a:r>
            <a:br>
              <a:rPr kumimoji="0" lang="en-US" sz="3000" b="0" i="0" u="none" strike="noStrike" kern="1200" cap="none" spc="0" normalizeH="0" baseline="0" noProof="0" dirty="0">
                <a:ln>
                  <a:noFill/>
                </a:ln>
                <a:solidFill>
                  <a:srgbClr val="FFFFFF"/>
                </a:solidFill>
                <a:effectLst/>
                <a:uLnTx/>
                <a:uFillTx/>
                <a:latin typeface="Arial"/>
                <a:ea typeface="+mn-ea"/>
                <a:cs typeface="+mn-cs"/>
              </a:rPr>
            </a:br>
            <a:r>
              <a:rPr kumimoji="0" lang="en-US" sz="3000" b="0" i="0" u="none" strike="noStrike" kern="1200" cap="none" spc="0" normalizeH="0" baseline="0" noProof="0" dirty="0">
                <a:ln>
                  <a:noFill/>
                </a:ln>
                <a:solidFill>
                  <a:srgbClr val="FFFFFF"/>
                </a:solidFill>
                <a:effectLst/>
                <a:uLnTx/>
                <a:uFillTx/>
                <a:latin typeface="Arial"/>
                <a:ea typeface="+mn-ea"/>
                <a:cs typeface="+mn-cs"/>
              </a:rPr>
              <a:t>by </a:t>
            </a:r>
            <a:r>
              <a:rPr kumimoji="0" lang="en-US" sz="3000" b="0" i="1" u="none" strike="noStrike" kern="1200" cap="none" spc="0" normalizeH="0" baseline="0" noProof="0" dirty="0">
                <a:ln>
                  <a:noFill/>
                </a:ln>
                <a:solidFill>
                  <a:srgbClr val="FFFFFF"/>
                </a:solidFill>
                <a:effectLst/>
                <a:uLnTx/>
                <a:uFillTx/>
                <a:latin typeface="Arial"/>
                <a:ea typeface="+mn-ea"/>
                <a:cs typeface="+mn-cs"/>
              </a:rPr>
              <a:t>increased intensity</a:t>
            </a:r>
            <a:r>
              <a:rPr kumimoji="0" lang="en-US" sz="3000" b="0" i="0" u="none" strike="noStrike" kern="1200" cap="none" spc="0" normalizeH="0" baseline="0" noProof="0" dirty="0">
                <a:ln>
                  <a:noFill/>
                </a:ln>
                <a:solidFill>
                  <a:srgbClr val="FFFFFF"/>
                </a:solidFill>
                <a:effectLst/>
                <a:uLnTx/>
                <a:uFillTx/>
                <a:latin typeface="Arial"/>
                <a:ea typeface="+mn-ea"/>
                <a:cs typeface="+mn-cs"/>
              </a:rPr>
              <a:t> and </a:t>
            </a:r>
            <a:r>
              <a:rPr kumimoji="0" lang="en-US" sz="3000" b="0" i="1" u="none" strike="noStrike" kern="1200" cap="none" spc="0" normalizeH="0" baseline="0" noProof="0" dirty="0">
                <a:ln>
                  <a:noFill/>
                </a:ln>
                <a:solidFill>
                  <a:srgbClr val="FFFFFF"/>
                </a:solidFill>
                <a:effectLst/>
                <a:uLnTx/>
                <a:uFillTx/>
                <a:latin typeface="Arial"/>
                <a:ea typeface="+mn-ea"/>
                <a:cs typeface="+mn-cs"/>
              </a:rPr>
              <a:t>individualization</a:t>
            </a:r>
            <a:endParaRPr kumimoji="0" lang="en-US" sz="3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Graphic 5" descr="Gauge">
            <a:extLst>
              <a:ext uri="{FF2B5EF4-FFF2-40B4-BE49-F238E27FC236}">
                <a16:creationId xmlns:a16="http://schemas.microsoft.com/office/drawing/2014/main" id="{49E5D97D-9AEF-4CE5-BF9E-9584581590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2522" y="3567731"/>
            <a:ext cx="2460031" cy="2460031"/>
          </a:xfrm>
          <a:prstGeom prst="rect">
            <a:avLst/>
          </a:prstGeom>
        </p:spPr>
      </p:pic>
      <p:sp>
        <p:nvSpPr>
          <p:cNvPr id="5" name="Slide Number Placeholder 4">
            <a:extLst>
              <a:ext uri="{FF2B5EF4-FFF2-40B4-BE49-F238E27FC236}">
                <a16:creationId xmlns:a16="http://schemas.microsoft.com/office/drawing/2014/main" id="{A85D8139-E804-4A4F-BC88-4C0B190D276C}"/>
              </a:ext>
            </a:extLst>
          </p:cNvPr>
          <p:cNvSpPr>
            <a:spLocks noGrp="1"/>
          </p:cNvSpPr>
          <p:nvPr>
            <p:ph type="sldNum" sz="quarter" idx="10"/>
          </p:nvPr>
        </p:nvSpPr>
        <p:spPr>
          <a:xfrm>
            <a:off x="11812435" y="6507316"/>
            <a:ext cx="70532"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262626"/>
              </a:solidFill>
              <a:effectLst/>
              <a:uLnTx/>
              <a:uFillTx/>
              <a:latin typeface="Arial"/>
              <a:cs typeface="Calibri"/>
            </a:endParaRPr>
          </a:p>
        </p:txBody>
      </p:sp>
    </p:spTree>
    <p:extLst>
      <p:ext uri="{BB962C8B-B14F-4D97-AF65-F5344CB8AC3E}">
        <p14:creationId xmlns:p14="http://schemas.microsoft.com/office/powerpoint/2010/main" val="67773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84926D-7409-4E4F-A098-772EC2D4ABBF}"/>
              </a:ext>
            </a:extLst>
          </p:cNvPr>
          <p:cNvSpPr>
            <a:spLocks noGrp="1"/>
          </p:cNvSpPr>
          <p:nvPr>
            <p:ph type="title"/>
          </p:nvPr>
        </p:nvSpPr>
        <p:spPr>
          <a:xfrm>
            <a:off x="457202" y="0"/>
            <a:ext cx="11276076" cy="1280160"/>
          </a:xfrm>
        </p:spPr>
        <p:txBody>
          <a:bodyPr/>
          <a:lstStyle/>
          <a:p>
            <a:r>
              <a:rPr lang="en-US" dirty="0"/>
              <a:t>Intensive Intervention through Data-Based Individualization (DBI)</a:t>
            </a:r>
          </a:p>
        </p:txBody>
      </p:sp>
      <p:grpSp>
        <p:nvGrpSpPr>
          <p:cNvPr id="8" name="Group 7"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sive pointing to diagnostic data to illustrate the cyclical process.">
            <a:extLst>
              <a:ext uri="{FF2B5EF4-FFF2-40B4-BE49-F238E27FC236}">
                <a16:creationId xmlns:a16="http://schemas.microsoft.com/office/drawing/2014/main" id="{8DAA1105-5521-4A38-A6A2-FDA41AFAF25D}"/>
              </a:ext>
            </a:extLst>
          </p:cNvPr>
          <p:cNvGrpSpPr/>
          <p:nvPr/>
        </p:nvGrpSpPr>
        <p:grpSpPr>
          <a:xfrm>
            <a:off x="723515" y="1342306"/>
            <a:ext cx="4276817" cy="4667795"/>
            <a:chOff x="-449019" y="-837799"/>
            <a:chExt cx="4930894" cy="6442045"/>
          </a:xfrm>
        </p:grpSpPr>
        <p:pic>
          <p:nvPicPr>
            <p:cNvPr id="9" name="Picture 8" descr="A picture containing text&#10;&#10;Description generated with high confidence">
              <a:extLst>
                <a:ext uri="{FF2B5EF4-FFF2-40B4-BE49-F238E27FC236}">
                  <a16:creationId xmlns:a16="http://schemas.microsoft.com/office/drawing/2014/main" id="{F47E72A8-AE1E-4DD2-A741-1E4FD8846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31" y="-64051"/>
              <a:ext cx="3933969" cy="5668297"/>
            </a:xfrm>
            <a:prstGeom prst="rect">
              <a:avLst/>
            </a:prstGeom>
          </p:spPr>
        </p:pic>
        <p:sp>
          <p:nvSpPr>
            <p:cNvPr id="10" name="TextBox 9">
              <a:extLst>
                <a:ext uri="{FF2B5EF4-FFF2-40B4-BE49-F238E27FC236}">
                  <a16:creationId xmlns:a16="http://schemas.microsoft.com/office/drawing/2014/main" id="{AD81714A-1AEC-4FF3-B677-E7A4A4E45AB1}"/>
                </a:ext>
              </a:extLst>
            </p:cNvPr>
            <p:cNvSpPr txBox="1"/>
            <p:nvPr/>
          </p:nvSpPr>
          <p:spPr>
            <a:xfrm>
              <a:off x="-449019" y="-837799"/>
              <a:ext cx="4930893" cy="5097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Arial"/>
                  <a:ea typeface="+mn-ea"/>
                  <a:cs typeface="+mn-cs"/>
                </a:rPr>
                <a:t>DBI Process</a:t>
              </a:r>
            </a:p>
          </p:txBody>
        </p:sp>
      </p:grpSp>
      <p:sp>
        <p:nvSpPr>
          <p:cNvPr id="11" name="Right Brace 10">
            <a:extLst>
              <a:ext uri="{FF2B5EF4-FFF2-40B4-BE49-F238E27FC236}">
                <a16:creationId xmlns:a16="http://schemas.microsoft.com/office/drawing/2014/main" id="{457976E0-A301-43FB-8CD9-C948189A24F6}"/>
              </a:ext>
              <a:ext uri="{C183D7F6-B498-43B3-948B-1728B52AA6E4}">
                <adec:decorative xmlns:adec="http://schemas.microsoft.com/office/drawing/2017/decorative" val="1"/>
              </a:ext>
            </a:extLst>
          </p:cNvPr>
          <p:cNvSpPr/>
          <p:nvPr/>
        </p:nvSpPr>
        <p:spPr>
          <a:xfrm>
            <a:off x="4013751" y="1526972"/>
            <a:ext cx="1767840" cy="4528457"/>
          </a:xfrm>
          <a:prstGeom prst="rightBrace">
            <a:avLst>
              <a:gd name="adj1" fmla="val 8333"/>
              <a:gd name="adj2" fmla="val 49735"/>
            </a:avLst>
          </a:prstGeom>
          <a:ln w="76200">
            <a:solidFill>
              <a:schemeClr val="accent3"/>
            </a:solidFill>
          </a:ln>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mn-cs"/>
            </a:endParaRPr>
          </a:p>
        </p:txBody>
      </p:sp>
      <p:sp>
        <p:nvSpPr>
          <p:cNvPr id="12" name="TextBox 11">
            <a:extLst>
              <a:ext uri="{FF2B5EF4-FFF2-40B4-BE49-F238E27FC236}">
                <a16:creationId xmlns:a16="http://schemas.microsoft.com/office/drawing/2014/main" id="{2A1A1C30-EEB0-4215-8539-7D1A0222E011}"/>
              </a:ext>
            </a:extLst>
          </p:cNvPr>
          <p:cNvSpPr txBox="1"/>
          <p:nvPr/>
        </p:nvSpPr>
        <p:spPr>
          <a:xfrm>
            <a:off x="6171800" y="1357076"/>
            <a:ext cx="5188615" cy="4893647"/>
          </a:xfrm>
          <a:prstGeom prst="rect">
            <a:avLst/>
          </a:prstGeom>
          <a:solidFill>
            <a:srgbClr val="2C517C"/>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Arial"/>
                <a:ea typeface="+mn-ea"/>
                <a:cs typeface="+mn-cs"/>
              </a:rPr>
              <a:t>Is a </a:t>
            </a:r>
            <a:r>
              <a:rPr kumimoji="0" lang="en-US" sz="2600" b="0" i="1" u="sng" strike="noStrike" kern="1200" cap="none" spc="0" normalizeH="0" baseline="0" noProof="0" dirty="0">
                <a:ln>
                  <a:noFill/>
                </a:ln>
                <a:solidFill>
                  <a:prstClr val="white"/>
                </a:solidFill>
                <a:effectLst/>
                <a:uLnTx/>
                <a:uFillTx/>
                <a:latin typeface="Arial"/>
                <a:ea typeface="+mn-ea"/>
                <a:cs typeface="+mn-cs"/>
              </a:rPr>
              <a:t>process</a:t>
            </a:r>
            <a:r>
              <a:rPr kumimoji="0" lang="en-US" sz="2600" b="0" i="0" u="none" strike="noStrike" kern="1200" cap="none" spc="0" normalizeH="0" baseline="0" noProof="0" dirty="0">
                <a:ln>
                  <a:noFill/>
                </a:ln>
                <a:solidFill>
                  <a:prstClr val="white"/>
                </a:solidFill>
                <a:effectLst/>
                <a:uLnTx/>
                <a:uFillTx/>
                <a:latin typeface="Arial"/>
                <a:ea typeface="+mn-ea"/>
                <a:cs typeface="+mn-cs"/>
              </a:rPr>
              <a:t> for delivering intensive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Arial"/>
                <a:ea typeface="+mn-ea"/>
                <a:cs typeface="+mn-cs"/>
              </a:rPr>
              <a:t>Origins in experimental teaching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Arial"/>
                <a:ea typeface="+mn-ea"/>
                <a:cs typeface="+mn-cs"/>
              </a:rPr>
              <a:t>Is </a:t>
            </a:r>
            <a:r>
              <a:rPr kumimoji="0" lang="en-US" sz="2600" b="0" i="1" u="sng" strike="noStrike" kern="1200" cap="none" spc="0" normalizeH="0" baseline="0" noProof="0" dirty="0">
                <a:ln>
                  <a:noFill/>
                </a:ln>
                <a:solidFill>
                  <a:prstClr val="white"/>
                </a:solidFill>
                <a:effectLst/>
                <a:uLnTx/>
                <a:uFillTx/>
                <a:latin typeface="Arial"/>
                <a:ea typeface="+mn-ea"/>
                <a:cs typeface="+mn-cs"/>
              </a:rPr>
              <a:t>not</a:t>
            </a:r>
            <a:r>
              <a:rPr kumimoji="0" lang="en-US" sz="2600" b="0" i="0" u="none" strike="noStrike" kern="1200" cap="none" spc="0" normalizeH="0" baseline="0" noProof="0" dirty="0">
                <a:ln>
                  <a:noFill/>
                </a:ln>
                <a:solidFill>
                  <a:prstClr val="white"/>
                </a:solidFill>
                <a:effectLst/>
                <a:uLnTx/>
                <a:uFillTx/>
                <a:latin typeface="Arial"/>
                <a:ea typeface="+mn-ea"/>
                <a:cs typeface="+mn-cs"/>
              </a:rPr>
              <a:t> a one-time fix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Arial" charset="0"/>
                <a:ea typeface="+mn-ea"/>
                <a:cs typeface="Arial" charset="0"/>
              </a:rPr>
              <a:t>a </a:t>
            </a:r>
            <a:r>
              <a:rPr kumimoji="0" lang="en-US" sz="2600" b="0" i="0" u="sng" strike="noStrike" kern="1200" cap="none" spc="0" normalizeH="0" baseline="0" noProof="0" dirty="0">
                <a:ln>
                  <a:noFill/>
                </a:ln>
                <a:solidFill>
                  <a:prstClr val="white"/>
                </a:solidFill>
                <a:effectLst/>
                <a:uLnTx/>
                <a:uFillTx/>
                <a:latin typeface="Arial" charset="0"/>
                <a:ea typeface="+mn-ea"/>
                <a:cs typeface="Arial" charset="0"/>
              </a:rPr>
              <a:t>systematic method</a:t>
            </a:r>
            <a:r>
              <a:rPr kumimoji="0" lang="en-US" sz="2600" b="0" i="0" u="none" strike="noStrike" kern="1200" cap="none" spc="0" normalizeH="0" baseline="0" noProof="0" dirty="0">
                <a:ln>
                  <a:noFill/>
                </a:ln>
                <a:solidFill>
                  <a:prstClr val="white"/>
                </a:solidFill>
                <a:effectLst/>
                <a:uLnTx/>
                <a:uFillTx/>
                <a:latin typeface="Arial" charset="0"/>
                <a:ea typeface="+mn-ea"/>
                <a:cs typeface="Arial" charset="0"/>
              </a:rPr>
              <a:t> for using data to determine </a:t>
            </a:r>
            <a:r>
              <a:rPr kumimoji="0" lang="en-US" sz="2600" b="0" i="1" u="none" strike="noStrike" kern="1200" cap="none" spc="0" normalizeH="0" baseline="0" noProof="0" dirty="0">
                <a:ln>
                  <a:noFill/>
                </a:ln>
                <a:solidFill>
                  <a:prstClr val="white"/>
                </a:solidFill>
                <a:effectLst/>
                <a:uLnTx/>
                <a:uFillTx/>
                <a:latin typeface="Arial" charset="0"/>
                <a:ea typeface="+mn-ea"/>
                <a:cs typeface="Arial" charset="0"/>
              </a:rPr>
              <a:t>when and how </a:t>
            </a:r>
            <a:r>
              <a:rPr kumimoji="0" lang="en-US" sz="2600" b="0" i="0" u="none" strike="noStrike" kern="1200" cap="none" spc="0" normalizeH="0" baseline="0" noProof="0" dirty="0">
                <a:ln>
                  <a:noFill/>
                </a:ln>
                <a:solidFill>
                  <a:prstClr val="white"/>
                </a:solidFill>
                <a:effectLst/>
                <a:uLnTx/>
                <a:uFillTx/>
                <a:latin typeface="Arial" charset="0"/>
                <a:ea typeface="+mn-ea"/>
                <a:cs typeface="Arial" charset="0"/>
              </a:rPr>
              <a:t>to provide more intensive or specialized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1" u="sng" strike="noStrike" kern="1200" cap="none" spc="0" normalizeH="0" baseline="0" noProof="0" dirty="0">
                <a:ln>
                  <a:noFill/>
                </a:ln>
                <a:solidFill>
                  <a:prstClr val="white"/>
                </a:solidFill>
                <a:effectLst/>
                <a:uLnTx/>
                <a:uFillTx/>
                <a:latin typeface="Arial"/>
                <a:ea typeface="+mn-ea"/>
                <a:cs typeface="+mn-cs"/>
              </a:rPr>
              <a:t>Integrates</a:t>
            </a:r>
            <a:r>
              <a:rPr kumimoji="0" lang="en-US" sz="2600" b="0" i="0" u="none" strike="noStrike" kern="1200" cap="none" spc="0" normalizeH="0" baseline="0" noProof="0" dirty="0">
                <a:ln>
                  <a:noFill/>
                </a:ln>
                <a:solidFill>
                  <a:prstClr val="white"/>
                </a:solidFill>
                <a:effectLst/>
                <a:uLnTx/>
                <a:uFillTx/>
                <a:latin typeface="Arial"/>
                <a:ea typeface="+mn-ea"/>
                <a:cs typeface="+mn-cs"/>
              </a:rPr>
              <a:t> data-based decision making across academics and social behavior</a:t>
            </a:r>
          </a:p>
        </p:txBody>
      </p:sp>
      <p:sp>
        <p:nvSpPr>
          <p:cNvPr id="4" name="Slide Number Placeholder 3">
            <a:extLst>
              <a:ext uri="{FF2B5EF4-FFF2-40B4-BE49-F238E27FC236}">
                <a16:creationId xmlns:a16="http://schemas.microsoft.com/office/drawing/2014/main" id="{532EAD71-9F9D-4E0A-B24F-2C0A36369D3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cs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262626"/>
              </a:solidFill>
              <a:effectLst/>
              <a:uLnTx/>
              <a:uFillTx/>
              <a:latin typeface="Arial"/>
              <a:cs typeface="Calibri"/>
            </a:endParaRPr>
          </a:p>
        </p:txBody>
      </p:sp>
      <p:sp>
        <p:nvSpPr>
          <p:cNvPr id="2" name="Text Placeholder 1">
            <a:extLst>
              <a:ext uri="{FF2B5EF4-FFF2-40B4-BE49-F238E27FC236}">
                <a16:creationId xmlns:a16="http://schemas.microsoft.com/office/drawing/2014/main" id="{9AD058AB-8445-40D9-BF7F-15BDEDDA0813}"/>
              </a:ext>
            </a:extLst>
          </p:cNvPr>
          <p:cNvSpPr>
            <a:spLocks noGrp="1"/>
          </p:cNvSpPr>
          <p:nvPr>
            <p:ph type="body" sz="quarter" idx="13"/>
          </p:nvPr>
        </p:nvSpPr>
        <p:spPr>
          <a:xfrm>
            <a:off x="2794000" y="6260380"/>
            <a:ext cx="8404354" cy="153888"/>
          </a:xfrm>
        </p:spPr>
        <p:txBody>
          <a:bodyPr/>
          <a:lstStyle/>
          <a:p>
            <a:r>
              <a:rPr lang="en-US" dirty="0"/>
              <a:t>National Center on Intensive Intervention (2013)</a:t>
            </a:r>
          </a:p>
        </p:txBody>
      </p:sp>
    </p:spTree>
    <p:extLst>
      <p:ext uri="{BB962C8B-B14F-4D97-AF65-F5344CB8AC3E}">
        <p14:creationId xmlns:p14="http://schemas.microsoft.com/office/powerpoint/2010/main" val="1833030280"/>
      </p:ext>
    </p:extLst>
  </p:cSld>
  <p:clrMapOvr>
    <a:masterClrMapping/>
  </p:clrMapOvr>
</p:sld>
</file>

<file path=ppt/theme/theme1.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12139E1EF274498315B607AAE092CB" ma:contentTypeVersion="12" ma:contentTypeDescription="Create a new document." ma:contentTypeScope="" ma:versionID="ee806839773d81698c5c1c574630ac1f">
  <xsd:schema xmlns:xsd="http://www.w3.org/2001/XMLSchema" xmlns:xs="http://www.w3.org/2001/XMLSchema" xmlns:p="http://schemas.microsoft.com/office/2006/metadata/properties" xmlns:ns2="e9838e78-2003-45dd-a139-8bdd6e1bd9ee" xmlns:ns3="8ae977ce-df49-466f-b938-60852d55f231" targetNamespace="http://schemas.microsoft.com/office/2006/metadata/properties" ma:root="true" ma:fieldsID="97a045036a3b5bde23660da5b14eefe3" ns2:_="" ns3:_="">
    <xsd:import namespace="e9838e78-2003-45dd-a139-8bdd6e1bd9ee"/>
    <xsd:import namespace="8ae977ce-df49-466f-b938-60852d55f2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38e78-2003-45dd-a139-8bdd6e1bd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e977ce-df49-466f-b938-60852d55f2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798DB9-354C-44AB-9E8A-675501D3D6EA}">
  <ds:schemaRefs>
    <ds:schemaRef ds:uri="http://schemas.microsoft.com/sharepoint/v3/contenttype/forms"/>
  </ds:schemaRefs>
</ds:datastoreItem>
</file>

<file path=customXml/itemProps2.xml><?xml version="1.0" encoding="utf-8"?>
<ds:datastoreItem xmlns:ds="http://schemas.openxmlformats.org/officeDocument/2006/customXml" ds:itemID="{11A1C9BC-AF05-46C6-9543-C6BE9B40D3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838e78-2003-45dd-a139-8bdd6e1bd9ee"/>
    <ds:schemaRef ds:uri="8ae977ce-df49-466f-b938-60852d55f2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4C663C-67A7-4C64-92EE-D74E6E13562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9838e78-2003-45dd-a139-8bdd6e1bd9ee"/>
    <ds:schemaRef ds:uri="http://purl.org/dc/terms/"/>
    <ds:schemaRef ds:uri="http://schemas.openxmlformats.org/package/2006/metadata/core-properties"/>
    <ds:schemaRef ds:uri="8ae977ce-df49-466f-b938-60852d55f23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169</TotalTime>
  <Words>3522</Words>
  <Application>Microsoft Office PowerPoint</Application>
  <PresentationFormat>Widescreen</PresentationFormat>
  <Paragraphs>426</Paragraphs>
  <Slides>54</Slides>
  <Notes>26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54</vt:i4>
      </vt:variant>
    </vt:vector>
  </HeadingPairs>
  <TitlesOfParts>
    <vt:vector size="68" baseType="lpstr">
      <vt:lpstr>Arial</vt:lpstr>
      <vt:lpstr>Arial Bold</vt:lpstr>
      <vt:lpstr>Arial Italic</vt:lpstr>
      <vt:lpstr>Arial Narrow</vt:lpstr>
      <vt:lpstr>Calibri</vt:lpstr>
      <vt:lpstr>Exo</vt:lpstr>
      <vt:lpstr>Exo Bold</vt:lpstr>
      <vt:lpstr>League Spartan</vt:lpstr>
      <vt:lpstr>Open Sans Light</vt:lpstr>
      <vt:lpstr>Open Sans Light Bold</vt:lpstr>
      <vt:lpstr>Open Sans Light Italics</vt:lpstr>
      <vt:lpstr>Wingdings</vt:lpstr>
      <vt:lpstr>2018 NCII PPT</vt:lpstr>
      <vt:lpstr>Office Theme</vt:lpstr>
      <vt:lpstr>Strategies for Setting Data-Driven Behavioral Individualized Education Program Goals</vt:lpstr>
      <vt:lpstr>Webinar Format &amp; Questions </vt:lpstr>
      <vt:lpstr>Introducing the PROGRESS Center </vt:lpstr>
      <vt:lpstr>Session Outcomes</vt:lpstr>
      <vt:lpstr>Introductions</vt:lpstr>
      <vt:lpstr>No Time Like the Present</vt:lpstr>
      <vt:lpstr>Introduction to Data-Based Individualization </vt:lpstr>
      <vt:lpstr>What Is Intensive Intervention?</vt:lpstr>
      <vt:lpstr>Intensive Intervention through Data-Based Individualization (DBI)</vt:lpstr>
      <vt:lpstr>Five DBI Steps</vt:lpstr>
      <vt:lpstr>How does DBI support implementation of special education requirements?</vt:lpstr>
      <vt:lpstr>Before we begin individualizing…</vt:lpstr>
      <vt:lpstr>Setting Goals Based on Logical Practices</vt:lpstr>
      <vt:lpstr>Behavioral Progress Monitoring and Goal Setting</vt:lpstr>
      <vt:lpstr>NEW RESOURCE!</vt:lpstr>
      <vt:lpstr>The Fatal Flaw</vt:lpstr>
      <vt:lpstr>Fixing the Fatal Flaw</vt:lpstr>
      <vt:lpstr>What does IDEA say about IEP goals? </vt:lpstr>
      <vt:lpstr>What do quality behavioral IEP goals include?* </vt:lpstr>
      <vt:lpstr>The Goal Should….</vt:lpstr>
      <vt:lpstr>The Goal Should….</vt:lpstr>
      <vt:lpstr>Replacement vs. Target Behavior</vt:lpstr>
      <vt:lpstr>How do we know which behavior to…</vt:lpstr>
      <vt:lpstr>Identify</vt:lpstr>
      <vt:lpstr>Prioritize</vt:lpstr>
      <vt:lpstr>Operationalize</vt:lpstr>
      <vt:lpstr>Identifying the Function</vt:lpstr>
      <vt:lpstr>Selecting a Functionally-Relevant Replacement Behavior</vt:lpstr>
      <vt:lpstr>Focus the Goal on the Replacement Behavior</vt:lpstr>
      <vt:lpstr>Don’t forget to teach replacement behaviors!</vt:lpstr>
      <vt:lpstr>Goal Setting and Progress Monitoring</vt:lpstr>
      <vt:lpstr>Step 1: Determine the Measurement</vt:lpstr>
      <vt:lpstr>Common Tools for Progress Monitoring</vt:lpstr>
      <vt:lpstr>What is DBR? </vt:lpstr>
      <vt:lpstr>DBR Standard Behaviors</vt:lpstr>
      <vt:lpstr>Academic Engagement Example</vt:lpstr>
      <vt:lpstr>Learn more about DBR</vt:lpstr>
      <vt:lpstr>Ensure there are Decision/Evaluation Rules</vt:lpstr>
      <vt:lpstr>Step 2: Establish Baseline of Student Performance</vt:lpstr>
      <vt:lpstr>Establishing Baseline – DBR Example</vt:lpstr>
      <vt:lpstr>Step 3: Set a Measurable and Realistic Goal</vt:lpstr>
      <vt:lpstr>Examples of Graphed Data</vt:lpstr>
      <vt:lpstr>Step 4: Evaluate Progress Using Graphed Data</vt:lpstr>
      <vt:lpstr>Data Evaluation Methods and Features​</vt:lpstr>
      <vt:lpstr>Making Decisions Based on Data</vt:lpstr>
      <vt:lpstr>Summary </vt:lpstr>
      <vt:lpstr>Developing IEP Goals</vt:lpstr>
      <vt:lpstr>Making the IEP Feasible</vt:lpstr>
      <vt:lpstr>Questions &amp; Answers</vt:lpstr>
      <vt:lpstr>Resources to Learn More!</vt:lpstr>
      <vt:lpstr>Introduction to DBI/Intensive Intervention </vt:lpstr>
      <vt:lpstr>Tools to Support IEP Development and Goal Setting</vt:lpstr>
      <vt:lpstr>Thank you!</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Setting Data-Driven Behavioral IEP Goals</dc:title>
  <dc:creator>Marx, Teri</dc:creator>
  <cp:lastModifiedBy>Peterson, Amy</cp:lastModifiedBy>
  <cp:revision>17</cp:revision>
  <dcterms:created xsi:type="dcterms:W3CDTF">2020-03-03T19:47:16Z</dcterms:created>
  <dcterms:modified xsi:type="dcterms:W3CDTF">2020-03-12T18:37:43Z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0x0101003112139E1EF274498315B607AAE092CB</vt:lpwstr>
  </property>
</Properties>
</file>