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2" r:id="rId2"/>
    <p:sldMasterId id="2147483714" r:id="rId3"/>
  </p:sldMasterIdLst>
  <p:notesMasterIdLst>
    <p:notesMasterId r:id="rId93"/>
  </p:notesMasterIdLst>
  <p:handoutMasterIdLst>
    <p:handoutMasterId r:id="rId94"/>
  </p:handoutMasterIdLst>
  <p:sldIdLst>
    <p:sldId id="258" r:id="rId4"/>
    <p:sldId id="350" r:id="rId5"/>
    <p:sldId id="378" r:id="rId6"/>
    <p:sldId id="377" r:id="rId7"/>
    <p:sldId id="379" r:id="rId8"/>
    <p:sldId id="371" r:id="rId9"/>
    <p:sldId id="353" r:id="rId10"/>
    <p:sldId id="344" r:id="rId11"/>
    <p:sldId id="272" r:id="rId12"/>
    <p:sldId id="263" r:id="rId13"/>
    <p:sldId id="264" r:id="rId14"/>
    <p:sldId id="265" r:id="rId15"/>
    <p:sldId id="266" r:id="rId16"/>
    <p:sldId id="267" r:id="rId17"/>
    <p:sldId id="268" r:id="rId18"/>
    <p:sldId id="269" r:id="rId19"/>
    <p:sldId id="270" r:id="rId20"/>
    <p:sldId id="271" r:id="rId21"/>
    <p:sldId id="397" r:id="rId22"/>
    <p:sldId id="273" r:id="rId23"/>
    <p:sldId id="274" r:id="rId24"/>
    <p:sldId id="275" r:id="rId25"/>
    <p:sldId id="356" r:id="rId26"/>
    <p:sldId id="380" r:id="rId27"/>
    <p:sldId id="277" r:id="rId28"/>
    <p:sldId id="278" r:id="rId29"/>
    <p:sldId id="357" r:id="rId30"/>
    <p:sldId id="381" r:id="rId31"/>
    <p:sldId id="396" r:id="rId32"/>
    <p:sldId id="281" r:id="rId33"/>
    <p:sldId id="282" r:id="rId34"/>
    <p:sldId id="283" r:id="rId35"/>
    <p:sldId id="284" r:id="rId36"/>
    <p:sldId id="286" r:id="rId37"/>
    <p:sldId id="359" r:id="rId38"/>
    <p:sldId id="382" r:id="rId39"/>
    <p:sldId id="288" r:id="rId40"/>
    <p:sldId id="289" r:id="rId41"/>
    <p:sldId id="290" r:id="rId42"/>
    <p:sldId id="291" r:id="rId43"/>
    <p:sldId id="292" r:id="rId44"/>
    <p:sldId id="392" r:id="rId45"/>
    <p:sldId id="393" r:id="rId46"/>
    <p:sldId id="360" r:id="rId47"/>
    <p:sldId id="383" r:id="rId48"/>
    <p:sldId id="294" r:id="rId49"/>
    <p:sldId id="295" r:id="rId50"/>
    <p:sldId id="296" r:id="rId51"/>
    <p:sldId id="394" r:id="rId52"/>
    <p:sldId id="297" r:id="rId53"/>
    <p:sldId id="298" r:id="rId54"/>
    <p:sldId id="299" r:id="rId55"/>
    <p:sldId id="301" r:id="rId56"/>
    <p:sldId id="362" r:id="rId57"/>
    <p:sldId id="304" r:id="rId58"/>
    <p:sldId id="363" r:id="rId59"/>
    <p:sldId id="384" r:id="rId60"/>
    <p:sldId id="306" r:id="rId61"/>
    <p:sldId id="342" r:id="rId62"/>
    <p:sldId id="364" r:id="rId63"/>
    <p:sldId id="385" r:id="rId64"/>
    <p:sldId id="309" r:id="rId65"/>
    <p:sldId id="310" r:id="rId66"/>
    <p:sldId id="311" r:id="rId67"/>
    <p:sldId id="312" r:id="rId68"/>
    <p:sldId id="365" r:id="rId69"/>
    <p:sldId id="386" r:id="rId70"/>
    <p:sldId id="398" r:id="rId71"/>
    <p:sldId id="315" r:id="rId72"/>
    <p:sldId id="316" r:id="rId73"/>
    <p:sldId id="317" r:id="rId74"/>
    <p:sldId id="318" r:id="rId75"/>
    <p:sldId id="367" r:id="rId76"/>
    <p:sldId id="387" r:id="rId77"/>
    <p:sldId id="320" r:id="rId78"/>
    <p:sldId id="321" r:id="rId79"/>
    <p:sldId id="322" r:id="rId80"/>
    <p:sldId id="395" r:id="rId81"/>
    <p:sldId id="326" r:id="rId82"/>
    <p:sldId id="368" r:id="rId83"/>
    <p:sldId id="388" r:id="rId84"/>
    <p:sldId id="330" r:id="rId85"/>
    <p:sldId id="331" r:id="rId86"/>
    <p:sldId id="333" r:id="rId87"/>
    <p:sldId id="334" r:id="rId88"/>
    <p:sldId id="389" r:id="rId89"/>
    <p:sldId id="336" r:id="rId90"/>
    <p:sldId id="391" r:id="rId91"/>
    <p:sldId id="370"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C4BE386-BB2F-40B6-937E-9BF0BA5D3CA1}">
          <p14:sldIdLst>
            <p14:sldId id="258"/>
            <p14:sldId id="350"/>
            <p14:sldId id="378"/>
            <p14:sldId id="377"/>
            <p14:sldId id="379"/>
            <p14:sldId id="371"/>
            <p14:sldId id="353"/>
          </p14:sldIdLst>
        </p14:section>
        <p14:section name="Part 1" id="{FFE36078-2F78-4F29-9EED-71F349C35326}">
          <p14:sldIdLst>
            <p14:sldId id="344"/>
            <p14:sldId id="272"/>
            <p14:sldId id="263"/>
            <p14:sldId id="264"/>
            <p14:sldId id="265"/>
            <p14:sldId id="266"/>
            <p14:sldId id="267"/>
            <p14:sldId id="268"/>
            <p14:sldId id="269"/>
            <p14:sldId id="270"/>
            <p14:sldId id="271"/>
          </p14:sldIdLst>
        </p14:section>
        <p14:section name="Part 2" id="{8DD86093-CA54-4AAD-8604-61216BD625DB}">
          <p14:sldIdLst>
            <p14:sldId id="397"/>
            <p14:sldId id="273"/>
            <p14:sldId id="274"/>
            <p14:sldId id="275"/>
            <p14:sldId id="356"/>
            <p14:sldId id="380"/>
            <p14:sldId id="277"/>
            <p14:sldId id="278"/>
            <p14:sldId id="357"/>
            <p14:sldId id="381"/>
          </p14:sldIdLst>
        </p14:section>
        <p14:section name="Part 3" id="{9826C7CC-3882-4759-9BF5-5609A94E5766}">
          <p14:sldIdLst>
            <p14:sldId id="396"/>
            <p14:sldId id="281"/>
            <p14:sldId id="282"/>
            <p14:sldId id="283"/>
            <p14:sldId id="284"/>
            <p14:sldId id="286"/>
            <p14:sldId id="359"/>
            <p14:sldId id="382"/>
            <p14:sldId id="288"/>
            <p14:sldId id="289"/>
            <p14:sldId id="290"/>
            <p14:sldId id="291"/>
            <p14:sldId id="292"/>
            <p14:sldId id="392"/>
            <p14:sldId id="393"/>
            <p14:sldId id="360"/>
            <p14:sldId id="383"/>
            <p14:sldId id="294"/>
            <p14:sldId id="295"/>
            <p14:sldId id="296"/>
            <p14:sldId id="394"/>
            <p14:sldId id="297"/>
            <p14:sldId id="298"/>
            <p14:sldId id="299"/>
            <p14:sldId id="301"/>
            <p14:sldId id="362"/>
            <p14:sldId id="304"/>
            <p14:sldId id="363"/>
            <p14:sldId id="384"/>
            <p14:sldId id="306"/>
            <p14:sldId id="342"/>
            <p14:sldId id="364"/>
            <p14:sldId id="385"/>
            <p14:sldId id="309"/>
            <p14:sldId id="310"/>
            <p14:sldId id="311"/>
            <p14:sldId id="312"/>
            <p14:sldId id="365"/>
            <p14:sldId id="386"/>
          </p14:sldIdLst>
        </p14:section>
        <p14:section name="Part 4" id="{22158ED8-FF2C-4A9E-832A-28E2114493BA}">
          <p14:sldIdLst>
            <p14:sldId id="398"/>
            <p14:sldId id="315"/>
            <p14:sldId id="316"/>
            <p14:sldId id="317"/>
            <p14:sldId id="318"/>
            <p14:sldId id="367"/>
            <p14:sldId id="387"/>
            <p14:sldId id="320"/>
            <p14:sldId id="321"/>
            <p14:sldId id="322"/>
            <p14:sldId id="395"/>
            <p14:sldId id="326"/>
            <p14:sldId id="368"/>
            <p14:sldId id="388"/>
            <p14:sldId id="330"/>
            <p14:sldId id="331"/>
            <p14:sldId id="333"/>
            <p14:sldId id="334"/>
            <p14:sldId id="389"/>
            <p14:sldId id="336"/>
          </p14:sldIdLst>
        </p14:section>
        <p14:section name="Closing" id="{C9C4D77F-D81A-469B-9D53-061C4BE6EA3C}">
          <p14:sldIdLst>
            <p14:sldId id="391"/>
            <p14:sldId id="3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6"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E8"/>
    <a:srgbClr val="63717F"/>
    <a:srgbClr val="001C54"/>
    <a:srgbClr val="002368"/>
    <a:srgbClr val="6A7988"/>
    <a:srgbClr val="708090"/>
    <a:srgbClr val="FFFFFF"/>
    <a:srgbClr val="FBFBFB"/>
    <a:srgbClr val="479F5E"/>
    <a:srgbClr val="F9F2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0" autoAdjust="0"/>
    <p:restoredTop sz="68273" autoAdjust="0"/>
  </p:normalViewPr>
  <p:slideViewPr>
    <p:cSldViewPr snapToGrid="0">
      <p:cViewPr varScale="1">
        <p:scale>
          <a:sx n="78" d="100"/>
          <a:sy n="78" d="100"/>
        </p:scale>
        <p:origin x="1986" y="78"/>
      </p:cViewPr>
      <p:guideLst/>
    </p:cSldViewPr>
  </p:slideViewPr>
  <p:notesTextViewPr>
    <p:cViewPr>
      <p:scale>
        <a:sx n="200" d="100"/>
        <a:sy n="200" d="100"/>
      </p:scale>
      <p:origin x="0" y="0"/>
    </p:cViewPr>
  </p:notesTextViewPr>
  <p:sorterViewPr>
    <p:cViewPr>
      <p:scale>
        <a:sx n="120" d="100"/>
        <a:sy n="120" d="100"/>
      </p:scale>
      <p:origin x="0" y="-25048"/>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commentAuthors" Target="commentAuthor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A3A48-454F-154A-802B-212E85ADEF8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82566A81-7A86-4C4B-815C-811799C31F19}">
      <dgm:prSet phldrT="[Text]" custT="1"/>
      <dgm:spPr/>
      <dgm:t>
        <a:bodyPr/>
        <a:lstStyle/>
        <a:p>
          <a:pPr algn="ctr"/>
          <a:r>
            <a:rPr lang="en-US" sz="2000" dirty="0"/>
            <a:t>Pre-service</a:t>
          </a:r>
        </a:p>
      </dgm:t>
    </dgm:pt>
    <dgm:pt modelId="{7ABEA724-FB0F-624D-ABCB-B8A1E34437F0}" type="parTrans" cxnId="{DA7C9DC3-B000-AB4D-95D7-23E81618178E}">
      <dgm:prSet/>
      <dgm:spPr/>
      <dgm:t>
        <a:bodyPr/>
        <a:lstStyle/>
        <a:p>
          <a:endParaRPr lang="en-US"/>
        </a:p>
      </dgm:t>
    </dgm:pt>
    <dgm:pt modelId="{8D67BE4D-2200-8F47-AFBC-1049C022117B}" type="sibTrans" cxnId="{DA7C9DC3-B000-AB4D-95D7-23E81618178E}">
      <dgm:prSet/>
      <dgm:spPr/>
      <dgm:t>
        <a:bodyPr/>
        <a:lstStyle/>
        <a:p>
          <a:endParaRPr lang="en-US"/>
        </a:p>
      </dgm:t>
    </dgm:pt>
    <dgm:pt modelId="{1FB83F7E-DB0A-7541-B491-D39E5130221D}">
      <dgm:prSet phldrT="[Text]"/>
      <dgm:spPr/>
      <dgm:t>
        <a:bodyPr/>
        <a:lstStyle/>
        <a:p>
          <a:r>
            <a:rPr lang="en-US" dirty="0"/>
            <a:t>Become fluent with content and basic theory </a:t>
          </a:r>
        </a:p>
      </dgm:t>
    </dgm:pt>
    <dgm:pt modelId="{30D1CCC5-1B6F-C349-98A1-676FA3D85DC7}" type="parTrans" cxnId="{000BE859-C8F5-FB43-86BA-A4E9E942FCD4}">
      <dgm:prSet/>
      <dgm:spPr/>
      <dgm:t>
        <a:bodyPr/>
        <a:lstStyle/>
        <a:p>
          <a:endParaRPr lang="en-US"/>
        </a:p>
      </dgm:t>
    </dgm:pt>
    <dgm:pt modelId="{BDAF4590-E417-3B47-B1A1-724D1D904487}" type="sibTrans" cxnId="{000BE859-C8F5-FB43-86BA-A4E9E942FCD4}">
      <dgm:prSet/>
      <dgm:spPr/>
      <dgm:t>
        <a:bodyPr/>
        <a:lstStyle/>
        <a:p>
          <a:endParaRPr lang="en-US"/>
        </a:p>
      </dgm:t>
    </dgm:pt>
    <dgm:pt modelId="{8F7DDF7C-F965-1047-A771-F131B9F5CD47}">
      <dgm:prSet phldrT="[Text]" custT="1"/>
      <dgm:spPr/>
      <dgm:t>
        <a:bodyPr/>
        <a:lstStyle/>
        <a:p>
          <a:pPr algn="ctr"/>
          <a:r>
            <a:rPr lang="en-US" sz="2000" dirty="0"/>
            <a:t>New Teachers</a:t>
          </a:r>
        </a:p>
      </dgm:t>
    </dgm:pt>
    <dgm:pt modelId="{681E9FBB-6272-9B44-B5E5-4775FFA9CFF7}" type="parTrans" cxnId="{A6C3E3EA-00F9-E14F-B5D6-0F5EB5A01B9E}">
      <dgm:prSet/>
      <dgm:spPr/>
      <dgm:t>
        <a:bodyPr/>
        <a:lstStyle/>
        <a:p>
          <a:endParaRPr lang="en-US"/>
        </a:p>
      </dgm:t>
    </dgm:pt>
    <dgm:pt modelId="{E9B4F679-F448-CD46-BD09-6BC5F2108870}" type="sibTrans" cxnId="{A6C3E3EA-00F9-E14F-B5D6-0F5EB5A01B9E}">
      <dgm:prSet/>
      <dgm:spPr/>
      <dgm:t>
        <a:bodyPr/>
        <a:lstStyle/>
        <a:p>
          <a:endParaRPr lang="en-US"/>
        </a:p>
      </dgm:t>
    </dgm:pt>
    <dgm:pt modelId="{A0C1341D-2A3A-0241-A319-B88F95D3F299}">
      <dgm:prSet phldrT="[Text]"/>
      <dgm:spPr/>
      <dgm:t>
        <a:bodyPr/>
        <a:lstStyle/>
        <a:p>
          <a:r>
            <a:rPr lang="en-US" dirty="0"/>
            <a:t>Focus on moving from knowledge to practice</a:t>
          </a:r>
        </a:p>
      </dgm:t>
    </dgm:pt>
    <dgm:pt modelId="{EA75D376-F4BF-8D47-B793-2F749BE743A8}" type="parTrans" cxnId="{6480E69E-6FBF-DC44-A083-2FB8D7B058AF}">
      <dgm:prSet/>
      <dgm:spPr/>
      <dgm:t>
        <a:bodyPr/>
        <a:lstStyle/>
        <a:p>
          <a:endParaRPr lang="en-US"/>
        </a:p>
      </dgm:t>
    </dgm:pt>
    <dgm:pt modelId="{460D8546-4BE6-AD45-B2D7-567BD5FD2636}" type="sibTrans" cxnId="{6480E69E-6FBF-DC44-A083-2FB8D7B058AF}">
      <dgm:prSet/>
      <dgm:spPr/>
      <dgm:t>
        <a:bodyPr/>
        <a:lstStyle/>
        <a:p>
          <a:endParaRPr lang="en-US"/>
        </a:p>
      </dgm:t>
    </dgm:pt>
    <dgm:pt modelId="{8A5BC76C-9CD6-BD4B-A6D1-6ED238422F97}">
      <dgm:prSet phldrT="[Text]" custT="1"/>
      <dgm:spPr/>
      <dgm:t>
        <a:bodyPr/>
        <a:lstStyle/>
        <a:p>
          <a:pPr algn="ctr"/>
          <a:r>
            <a:rPr lang="en-US" sz="2000" dirty="0"/>
            <a:t>Experienced Teachers</a:t>
          </a:r>
        </a:p>
      </dgm:t>
    </dgm:pt>
    <dgm:pt modelId="{2B124FBE-A13D-154A-BFED-FA70B6B6752F}" type="parTrans" cxnId="{1FDE895B-850E-1F4E-9CFB-E8724D126CB7}">
      <dgm:prSet/>
      <dgm:spPr/>
      <dgm:t>
        <a:bodyPr/>
        <a:lstStyle/>
        <a:p>
          <a:endParaRPr lang="en-US"/>
        </a:p>
      </dgm:t>
    </dgm:pt>
    <dgm:pt modelId="{5890B37A-3EC2-9345-A43E-775F56E357C8}" type="sibTrans" cxnId="{1FDE895B-850E-1F4E-9CFB-E8724D126CB7}">
      <dgm:prSet/>
      <dgm:spPr/>
      <dgm:t>
        <a:bodyPr/>
        <a:lstStyle/>
        <a:p>
          <a:endParaRPr lang="en-US"/>
        </a:p>
      </dgm:t>
    </dgm:pt>
    <dgm:pt modelId="{EF97F04B-952D-0B45-A4B2-7845933D4467}">
      <dgm:prSet phldrT="[Text]"/>
      <dgm:spPr/>
      <dgm:t>
        <a:bodyPr/>
        <a:lstStyle/>
        <a:p>
          <a:r>
            <a:rPr lang="en-US" dirty="0"/>
            <a:t>Use activities as a self-reflection opportunity</a:t>
          </a:r>
        </a:p>
      </dgm:t>
    </dgm:pt>
    <dgm:pt modelId="{E24174DA-8AD6-D54B-A8E1-06BA0A79610B}" type="parTrans" cxnId="{151D64E6-02B8-B744-9E6F-81A9FF86FAA3}">
      <dgm:prSet/>
      <dgm:spPr/>
      <dgm:t>
        <a:bodyPr/>
        <a:lstStyle/>
        <a:p>
          <a:endParaRPr lang="en-US"/>
        </a:p>
      </dgm:t>
    </dgm:pt>
    <dgm:pt modelId="{81307B86-5190-1D4C-9874-30DF51CCDA3D}" type="sibTrans" cxnId="{151D64E6-02B8-B744-9E6F-81A9FF86FAA3}">
      <dgm:prSet/>
      <dgm:spPr/>
      <dgm:t>
        <a:bodyPr/>
        <a:lstStyle/>
        <a:p>
          <a:endParaRPr lang="en-US"/>
        </a:p>
      </dgm:t>
    </dgm:pt>
    <dgm:pt modelId="{ADEB1C42-6152-4A4D-B838-C23A502D92AB}">
      <dgm:prSet phldrT="[Text]"/>
      <dgm:spPr/>
      <dgm:t>
        <a:bodyPr/>
        <a:lstStyle/>
        <a:p>
          <a:r>
            <a:rPr lang="en-US" dirty="0"/>
            <a:t>Consider how you might coach or teach the skills/content to a new teacher in your building</a:t>
          </a:r>
        </a:p>
      </dgm:t>
    </dgm:pt>
    <dgm:pt modelId="{E1D3FD61-B484-F541-8599-DC0694898BC3}" type="parTrans" cxnId="{81A5A63E-0DEA-7C4B-82A9-9AA57226AD23}">
      <dgm:prSet/>
      <dgm:spPr/>
      <dgm:t>
        <a:bodyPr/>
        <a:lstStyle/>
        <a:p>
          <a:endParaRPr lang="en-US"/>
        </a:p>
      </dgm:t>
    </dgm:pt>
    <dgm:pt modelId="{E26CFCE3-112D-9747-BFDE-761F4A5ACE30}" type="sibTrans" cxnId="{81A5A63E-0DEA-7C4B-82A9-9AA57226AD23}">
      <dgm:prSet/>
      <dgm:spPr/>
      <dgm:t>
        <a:bodyPr/>
        <a:lstStyle/>
        <a:p>
          <a:endParaRPr lang="en-US"/>
        </a:p>
      </dgm:t>
    </dgm:pt>
    <dgm:pt modelId="{5A00EC57-226E-834F-A614-822801A740DD}">
      <dgm:prSet phldrT="[Text]"/>
      <dgm:spPr/>
      <dgm:t>
        <a:bodyPr/>
        <a:lstStyle/>
        <a:p>
          <a:r>
            <a:rPr lang="en-US" dirty="0"/>
            <a:t>Set a new implementation goal for yourself</a:t>
          </a:r>
        </a:p>
      </dgm:t>
    </dgm:pt>
    <dgm:pt modelId="{8FB656E1-732F-E14C-AB45-8A6526773A5A}" type="parTrans" cxnId="{E7EE3460-FD63-764C-B515-F59115A0C744}">
      <dgm:prSet/>
      <dgm:spPr/>
      <dgm:t>
        <a:bodyPr/>
        <a:lstStyle/>
        <a:p>
          <a:endParaRPr lang="en-US"/>
        </a:p>
      </dgm:t>
    </dgm:pt>
    <dgm:pt modelId="{5718F5BE-1D9C-104D-B5E0-0D5B43006302}" type="sibTrans" cxnId="{E7EE3460-FD63-764C-B515-F59115A0C744}">
      <dgm:prSet/>
      <dgm:spPr/>
      <dgm:t>
        <a:bodyPr/>
        <a:lstStyle/>
        <a:p>
          <a:endParaRPr lang="en-US"/>
        </a:p>
      </dgm:t>
    </dgm:pt>
    <dgm:pt modelId="{078654F5-6A23-BE48-AF3D-F3C7AF0F7B3A}">
      <dgm:prSet phldrT="[Text]"/>
      <dgm:spPr/>
      <dgm:t>
        <a:bodyPr/>
        <a:lstStyle/>
        <a:p>
          <a:r>
            <a:rPr lang="en-US" dirty="0"/>
            <a:t>Review resources provided to extend your learning with respect to culturally and contextually relevant implementation</a:t>
          </a:r>
        </a:p>
      </dgm:t>
    </dgm:pt>
    <dgm:pt modelId="{00069547-B637-104F-9B32-6B2922F8B560}" type="parTrans" cxnId="{14849B9A-7014-B748-AAD5-F9C95778AD81}">
      <dgm:prSet/>
      <dgm:spPr/>
      <dgm:t>
        <a:bodyPr/>
        <a:lstStyle/>
        <a:p>
          <a:endParaRPr lang="en-US"/>
        </a:p>
      </dgm:t>
    </dgm:pt>
    <dgm:pt modelId="{982D96C5-ACBD-4A40-97C1-A9325D8D14C6}" type="sibTrans" cxnId="{14849B9A-7014-B748-AAD5-F9C95778AD81}">
      <dgm:prSet/>
      <dgm:spPr/>
      <dgm:t>
        <a:bodyPr/>
        <a:lstStyle/>
        <a:p>
          <a:endParaRPr lang="en-US"/>
        </a:p>
      </dgm:t>
    </dgm:pt>
    <dgm:pt modelId="{C51A2E15-1E85-5841-9CC4-18AACD09D880}">
      <dgm:prSet phldrT="[Text]"/>
      <dgm:spPr/>
      <dgm:t>
        <a:bodyPr/>
        <a:lstStyle/>
        <a:p>
          <a:r>
            <a:rPr lang="en-US" dirty="0"/>
            <a:t>Look for examples of implementation in your clinic placements </a:t>
          </a:r>
        </a:p>
      </dgm:t>
    </dgm:pt>
    <dgm:pt modelId="{0D91A097-3669-4B42-8A41-CD8EA8802F45}" type="parTrans" cxnId="{B54ACF71-0EC7-A047-9C1B-6BAE3FD3D870}">
      <dgm:prSet/>
      <dgm:spPr/>
      <dgm:t>
        <a:bodyPr/>
        <a:lstStyle/>
        <a:p>
          <a:endParaRPr lang="en-US"/>
        </a:p>
      </dgm:t>
    </dgm:pt>
    <dgm:pt modelId="{D2CB6C83-0CA2-BE45-8DF6-03BE014A3A51}" type="sibTrans" cxnId="{B54ACF71-0EC7-A047-9C1B-6BAE3FD3D870}">
      <dgm:prSet/>
      <dgm:spPr/>
      <dgm:t>
        <a:bodyPr/>
        <a:lstStyle/>
        <a:p>
          <a:endParaRPr lang="en-US"/>
        </a:p>
      </dgm:t>
    </dgm:pt>
    <dgm:pt modelId="{DC596E0C-5ABD-094E-8C62-6C5CA3C1B7C0}">
      <dgm:prSet phldrT="[Text]"/>
      <dgm:spPr/>
      <dgm:t>
        <a:bodyPr/>
        <a:lstStyle/>
        <a:p>
          <a:r>
            <a:rPr lang="en-US" dirty="0"/>
            <a:t>Video record or ask for feedback on your implementation of key practices during your student teaching</a:t>
          </a:r>
        </a:p>
      </dgm:t>
    </dgm:pt>
    <dgm:pt modelId="{8FFC01F0-5C3F-1E41-BC6C-CCAABCEE4CA4}" type="parTrans" cxnId="{1FEB258F-239D-0D45-996B-6DD47456E761}">
      <dgm:prSet/>
      <dgm:spPr/>
      <dgm:t>
        <a:bodyPr/>
        <a:lstStyle/>
        <a:p>
          <a:endParaRPr lang="en-US"/>
        </a:p>
      </dgm:t>
    </dgm:pt>
    <dgm:pt modelId="{DCA81FBF-96C2-E742-B76D-905C70FC1C11}" type="sibTrans" cxnId="{1FEB258F-239D-0D45-996B-6DD47456E761}">
      <dgm:prSet/>
      <dgm:spPr/>
      <dgm:t>
        <a:bodyPr/>
        <a:lstStyle/>
        <a:p>
          <a:endParaRPr lang="en-US"/>
        </a:p>
      </dgm:t>
    </dgm:pt>
    <dgm:pt modelId="{81D46EB5-72EC-8645-AFB3-FD39295B2470}">
      <dgm:prSet phldrT="[Text]"/>
      <dgm:spPr/>
      <dgm:t>
        <a:bodyPr/>
        <a:lstStyle/>
        <a:p>
          <a:r>
            <a:rPr lang="en-US" dirty="0"/>
            <a:t>Set implementation goals and either self-monitor or ask for peer/coach feedback on your use of key skills</a:t>
          </a:r>
        </a:p>
      </dgm:t>
    </dgm:pt>
    <dgm:pt modelId="{63C2B1D6-19B5-404B-93AC-ADC0773F10A1}" type="parTrans" cxnId="{471C214C-21F6-B448-BFE9-1DA7F2F1D5BF}">
      <dgm:prSet/>
      <dgm:spPr/>
      <dgm:t>
        <a:bodyPr/>
        <a:lstStyle/>
        <a:p>
          <a:endParaRPr lang="en-US"/>
        </a:p>
      </dgm:t>
    </dgm:pt>
    <dgm:pt modelId="{D0E8EF35-54FB-C242-9A48-E1351ADB8673}" type="sibTrans" cxnId="{471C214C-21F6-B448-BFE9-1DA7F2F1D5BF}">
      <dgm:prSet/>
      <dgm:spPr/>
      <dgm:t>
        <a:bodyPr/>
        <a:lstStyle/>
        <a:p>
          <a:endParaRPr lang="en-US"/>
        </a:p>
      </dgm:t>
    </dgm:pt>
    <dgm:pt modelId="{41FF13FC-E1ED-C847-BD9D-0781F0F2DEF1}">
      <dgm:prSet phldrT="[Text]"/>
      <dgm:spPr/>
      <dgm:t>
        <a:bodyPr/>
        <a:lstStyle/>
        <a:p>
          <a:r>
            <a:rPr lang="en-US" dirty="0"/>
            <a:t>When a practice isn’t working, use your understanding of theory to help you modify or intensify a practice to improve outcomes</a:t>
          </a:r>
        </a:p>
      </dgm:t>
    </dgm:pt>
    <dgm:pt modelId="{7F2925A0-B033-1640-A658-BDC8A03B4659}" type="parTrans" cxnId="{E5979121-0FA6-0D42-81B4-4247C8F6FD25}">
      <dgm:prSet/>
      <dgm:spPr/>
      <dgm:t>
        <a:bodyPr/>
        <a:lstStyle/>
        <a:p>
          <a:endParaRPr lang="en-US"/>
        </a:p>
      </dgm:t>
    </dgm:pt>
    <dgm:pt modelId="{A9790C92-0A29-774B-B1DF-0EC740149612}" type="sibTrans" cxnId="{E5979121-0FA6-0D42-81B4-4247C8F6FD25}">
      <dgm:prSet/>
      <dgm:spPr/>
      <dgm:t>
        <a:bodyPr/>
        <a:lstStyle/>
        <a:p>
          <a:endParaRPr lang="en-US"/>
        </a:p>
      </dgm:t>
    </dgm:pt>
    <dgm:pt modelId="{56879E31-337D-9644-A420-17D6C68FBC98}" type="pres">
      <dgm:prSet presAssocID="{BEEA3A48-454F-154A-802B-212E85ADEF83}" presName="linearFlow" presStyleCnt="0">
        <dgm:presLayoutVars>
          <dgm:dir/>
          <dgm:animLvl val="lvl"/>
          <dgm:resizeHandles val="exact"/>
        </dgm:presLayoutVars>
      </dgm:prSet>
      <dgm:spPr/>
    </dgm:pt>
    <dgm:pt modelId="{256CAC86-ADF5-C244-A7AE-96DE973E9720}" type="pres">
      <dgm:prSet presAssocID="{82566A81-7A86-4C4B-815C-811799C31F19}" presName="composite" presStyleCnt="0"/>
      <dgm:spPr/>
    </dgm:pt>
    <dgm:pt modelId="{AC46254B-1106-3F44-A905-06E832E701BE}" type="pres">
      <dgm:prSet presAssocID="{82566A81-7A86-4C4B-815C-811799C31F19}" presName="parTx" presStyleLbl="node1" presStyleIdx="0" presStyleCnt="3">
        <dgm:presLayoutVars>
          <dgm:chMax val="0"/>
          <dgm:chPref val="0"/>
          <dgm:bulletEnabled val="1"/>
        </dgm:presLayoutVars>
      </dgm:prSet>
      <dgm:spPr/>
    </dgm:pt>
    <dgm:pt modelId="{4EE702CF-138E-0D4D-8669-5566BAFA2D3A}" type="pres">
      <dgm:prSet presAssocID="{82566A81-7A86-4C4B-815C-811799C31F19}" presName="parSh" presStyleLbl="node1" presStyleIdx="0" presStyleCnt="3" custLinFactNeighborX="7370" custLinFactNeighborY="-2420"/>
      <dgm:spPr/>
    </dgm:pt>
    <dgm:pt modelId="{63C2B86F-C339-A644-A0A5-8D17AF622403}" type="pres">
      <dgm:prSet presAssocID="{82566A81-7A86-4C4B-815C-811799C31F19}" presName="desTx" presStyleLbl="fgAcc1" presStyleIdx="0" presStyleCnt="3">
        <dgm:presLayoutVars>
          <dgm:bulletEnabled val="1"/>
        </dgm:presLayoutVars>
      </dgm:prSet>
      <dgm:spPr/>
    </dgm:pt>
    <dgm:pt modelId="{66AE0118-AAE6-344F-8859-8AB38F867746}" type="pres">
      <dgm:prSet presAssocID="{8D67BE4D-2200-8F47-AFBC-1049C022117B}" presName="sibTrans" presStyleLbl="sibTrans2D1" presStyleIdx="0" presStyleCnt="2"/>
      <dgm:spPr/>
    </dgm:pt>
    <dgm:pt modelId="{F88EE6C8-62E7-2C44-A0AE-52B5BA77BD2A}" type="pres">
      <dgm:prSet presAssocID="{8D67BE4D-2200-8F47-AFBC-1049C022117B}" presName="connTx" presStyleLbl="sibTrans2D1" presStyleIdx="0" presStyleCnt="2"/>
      <dgm:spPr/>
    </dgm:pt>
    <dgm:pt modelId="{13B3C5AD-DDDD-7A45-A238-6DC685E476FC}" type="pres">
      <dgm:prSet presAssocID="{8F7DDF7C-F965-1047-A771-F131B9F5CD47}" presName="composite" presStyleCnt="0"/>
      <dgm:spPr/>
    </dgm:pt>
    <dgm:pt modelId="{11E2CB36-D95E-3F45-BCF5-B59641EA136B}" type="pres">
      <dgm:prSet presAssocID="{8F7DDF7C-F965-1047-A771-F131B9F5CD47}" presName="parTx" presStyleLbl="node1" presStyleIdx="0" presStyleCnt="3">
        <dgm:presLayoutVars>
          <dgm:chMax val="0"/>
          <dgm:chPref val="0"/>
          <dgm:bulletEnabled val="1"/>
        </dgm:presLayoutVars>
      </dgm:prSet>
      <dgm:spPr/>
    </dgm:pt>
    <dgm:pt modelId="{54717E25-7AA8-E34A-A3F5-DEA4C45C2E19}" type="pres">
      <dgm:prSet presAssocID="{8F7DDF7C-F965-1047-A771-F131B9F5CD47}" presName="parSh" presStyleLbl="node1" presStyleIdx="1" presStyleCnt="3"/>
      <dgm:spPr/>
    </dgm:pt>
    <dgm:pt modelId="{3B369317-152F-0846-AC40-1C8FD6D6754F}" type="pres">
      <dgm:prSet presAssocID="{8F7DDF7C-F965-1047-A771-F131B9F5CD47}" presName="desTx" presStyleLbl="fgAcc1" presStyleIdx="1" presStyleCnt="3" custLinFactNeighborX="-5202" custLinFactNeighborY="-1452">
        <dgm:presLayoutVars>
          <dgm:bulletEnabled val="1"/>
        </dgm:presLayoutVars>
      </dgm:prSet>
      <dgm:spPr/>
    </dgm:pt>
    <dgm:pt modelId="{4A58222B-1BB2-9F40-BE77-B7B4AA6FCDAE}" type="pres">
      <dgm:prSet presAssocID="{E9B4F679-F448-CD46-BD09-6BC5F2108870}" presName="sibTrans" presStyleLbl="sibTrans2D1" presStyleIdx="1" presStyleCnt="2"/>
      <dgm:spPr/>
    </dgm:pt>
    <dgm:pt modelId="{49D3D480-4A48-FB44-BB04-DD63115983E5}" type="pres">
      <dgm:prSet presAssocID="{E9B4F679-F448-CD46-BD09-6BC5F2108870}" presName="connTx" presStyleLbl="sibTrans2D1" presStyleIdx="1" presStyleCnt="2"/>
      <dgm:spPr/>
    </dgm:pt>
    <dgm:pt modelId="{16A606B5-C65E-1744-ACA3-ABC339DCDC38}" type="pres">
      <dgm:prSet presAssocID="{8A5BC76C-9CD6-BD4B-A6D1-6ED238422F97}" presName="composite" presStyleCnt="0"/>
      <dgm:spPr/>
    </dgm:pt>
    <dgm:pt modelId="{FD964025-3DF1-E946-B796-013E291C6A90}" type="pres">
      <dgm:prSet presAssocID="{8A5BC76C-9CD6-BD4B-A6D1-6ED238422F97}" presName="parTx" presStyleLbl="node1" presStyleIdx="1" presStyleCnt="3">
        <dgm:presLayoutVars>
          <dgm:chMax val="0"/>
          <dgm:chPref val="0"/>
          <dgm:bulletEnabled val="1"/>
        </dgm:presLayoutVars>
      </dgm:prSet>
      <dgm:spPr/>
    </dgm:pt>
    <dgm:pt modelId="{DE1436E0-4BF3-CB4E-A889-102C52BD3C3D}" type="pres">
      <dgm:prSet presAssocID="{8A5BC76C-9CD6-BD4B-A6D1-6ED238422F97}" presName="parSh" presStyleLbl="node1" presStyleIdx="2" presStyleCnt="3" custLinFactNeighborX="-867" custLinFactNeighborY="-4839"/>
      <dgm:spPr/>
    </dgm:pt>
    <dgm:pt modelId="{5674F3AF-C665-9746-9B76-874571840816}" type="pres">
      <dgm:prSet presAssocID="{8A5BC76C-9CD6-BD4B-A6D1-6ED238422F97}" presName="desTx" presStyleLbl="fgAcc1" presStyleIdx="2" presStyleCnt="3" custLinFactNeighborX="-6936" custLinFactNeighborY="-484">
        <dgm:presLayoutVars>
          <dgm:bulletEnabled val="1"/>
        </dgm:presLayoutVars>
      </dgm:prSet>
      <dgm:spPr/>
    </dgm:pt>
  </dgm:ptLst>
  <dgm:cxnLst>
    <dgm:cxn modelId="{11D5BE08-F126-554A-96C6-60096114B3CD}" type="presOf" srcId="{82566A81-7A86-4C4B-815C-811799C31F19}" destId="{4EE702CF-138E-0D4D-8669-5566BAFA2D3A}" srcOrd="1" destOrd="0" presId="urn:microsoft.com/office/officeart/2005/8/layout/process3"/>
    <dgm:cxn modelId="{AF6EBC1B-182A-EF40-87EF-767C17DDA193}" type="presOf" srcId="{81D46EB5-72EC-8645-AFB3-FD39295B2470}" destId="{3B369317-152F-0846-AC40-1C8FD6D6754F}" srcOrd="0" destOrd="1" presId="urn:microsoft.com/office/officeart/2005/8/layout/process3"/>
    <dgm:cxn modelId="{E5979121-0FA6-0D42-81B4-4247C8F6FD25}" srcId="{8F7DDF7C-F965-1047-A771-F131B9F5CD47}" destId="{41FF13FC-E1ED-C847-BD9D-0781F0F2DEF1}" srcOrd="2" destOrd="0" parTransId="{7F2925A0-B033-1640-A658-BDC8A03B4659}" sibTransId="{A9790C92-0A29-774B-B1DF-0EC740149612}"/>
    <dgm:cxn modelId="{73145A23-9D6A-A044-A8DE-56B324C89C39}" type="presOf" srcId="{8D67BE4D-2200-8F47-AFBC-1049C022117B}" destId="{F88EE6C8-62E7-2C44-A0AE-52B5BA77BD2A}" srcOrd="1" destOrd="0" presId="urn:microsoft.com/office/officeart/2005/8/layout/process3"/>
    <dgm:cxn modelId="{789DBD3B-344B-5444-A90B-B63A0000655E}" type="presOf" srcId="{ADEB1C42-6152-4A4D-B838-C23A502D92AB}" destId="{5674F3AF-C665-9746-9B76-874571840816}" srcOrd="0" destOrd="2" presId="urn:microsoft.com/office/officeart/2005/8/layout/process3"/>
    <dgm:cxn modelId="{CB2BAD3C-B2E3-E342-8242-BEACE9F33E1F}" type="presOf" srcId="{1FB83F7E-DB0A-7541-B491-D39E5130221D}" destId="{63C2B86F-C339-A644-A0A5-8D17AF622403}" srcOrd="0" destOrd="0" presId="urn:microsoft.com/office/officeart/2005/8/layout/process3"/>
    <dgm:cxn modelId="{81A5A63E-0DEA-7C4B-82A9-9AA57226AD23}" srcId="{8A5BC76C-9CD6-BD4B-A6D1-6ED238422F97}" destId="{ADEB1C42-6152-4A4D-B838-C23A502D92AB}" srcOrd="2" destOrd="0" parTransId="{E1D3FD61-B484-F541-8599-DC0694898BC3}" sibTransId="{E26CFCE3-112D-9747-BFDE-761F4A5ACE30}"/>
    <dgm:cxn modelId="{1FDE895B-850E-1F4E-9CFB-E8724D126CB7}" srcId="{BEEA3A48-454F-154A-802B-212E85ADEF83}" destId="{8A5BC76C-9CD6-BD4B-A6D1-6ED238422F97}" srcOrd="2" destOrd="0" parTransId="{2B124FBE-A13D-154A-BFED-FA70B6B6752F}" sibTransId="{5890B37A-3EC2-9345-A43E-775F56E357C8}"/>
    <dgm:cxn modelId="{E7EE3460-FD63-764C-B515-F59115A0C744}" srcId="{8A5BC76C-9CD6-BD4B-A6D1-6ED238422F97}" destId="{5A00EC57-226E-834F-A614-822801A740DD}" srcOrd="1" destOrd="0" parTransId="{8FB656E1-732F-E14C-AB45-8A6526773A5A}" sibTransId="{5718F5BE-1D9C-104D-B5E0-0D5B43006302}"/>
    <dgm:cxn modelId="{471C214C-21F6-B448-BFE9-1DA7F2F1D5BF}" srcId="{8F7DDF7C-F965-1047-A771-F131B9F5CD47}" destId="{81D46EB5-72EC-8645-AFB3-FD39295B2470}" srcOrd="1" destOrd="0" parTransId="{63C2B1D6-19B5-404B-93AC-ADC0773F10A1}" sibTransId="{D0E8EF35-54FB-C242-9A48-E1351ADB8673}"/>
    <dgm:cxn modelId="{E102524E-3E48-0849-9219-76BC07A26E6E}" type="presOf" srcId="{BEEA3A48-454F-154A-802B-212E85ADEF83}" destId="{56879E31-337D-9644-A420-17D6C68FBC98}" srcOrd="0" destOrd="0" presId="urn:microsoft.com/office/officeart/2005/8/layout/process3"/>
    <dgm:cxn modelId="{EA819B4E-C103-6D46-965E-AA2A71647FE0}" type="presOf" srcId="{DC596E0C-5ABD-094E-8C62-6C5CA3C1B7C0}" destId="{63C2B86F-C339-A644-A0A5-8D17AF622403}" srcOrd="0" destOrd="2" presId="urn:microsoft.com/office/officeart/2005/8/layout/process3"/>
    <dgm:cxn modelId="{B54ACF71-0EC7-A047-9C1B-6BAE3FD3D870}" srcId="{82566A81-7A86-4C4B-815C-811799C31F19}" destId="{C51A2E15-1E85-5841-9CC4-18AACD09D880}" srcOrd="1" destOrd="0" parTransId="{0D91A097-3669-4B42-8A41-CD8EA8802F45}" sibTransId="{D2CB6C83-0CA2-BE45-8DF6-03BE014A3A51}"/>
    <dgm:cxn modelId="{C75F7152-8B98-244F-AC01-B13535FF2766}" type="presOf" srcId="{41FF13FC-E1ED-C847-BD9D-0781F0F2DEF1}" destId="{3B369317-152F-0846-AC40-1C8FD6D6754F}" srcOrd="0" destOrd="2" presId="urn:microsoft.com/office/officeart/2005/8/layout/process3"/>
    <dgm:cxn modelId="{3556DC55-1D79-1040-94D6-12AD1FBD3EB4}" type="presOf" srcId="{8F7DDF7C-F965-1047-A771-F131B9F5CD47}" destId="{11E2CB36-D95E-3F45-BCF5-B59641EA136B}" srcOrd="0" destOrd="0" presId="urn:microsoft.com/office/officeart/2005/8/layout/process3"/>
    <dgm:cxn modelId="{8CB97457-1CCA-7148-968C-08971E6771AD}" type="presOf" srcId="{8A5BC76C-9CD6-BD4B-A6D1-6ED238422F97}" destId="{FD964025-3DF1-E946-B796-013E291C6A90}" srcOrd="0" destOrd="0" presId="urn:microsoft.com/office/officeart/2005/8/layout/process3"/>
    <dgm:cxn modelId="{000BE859-C8F5-FB43-86BA-A4E9E942FCD4}" srcId="{82566A81-7A86-4C4B-815C-811799C31F19}" destId="{1FB83F7E-DB0A-7541-B491-D39E5130221D}" srcOrd="0" destOrd="0" parTransId="{30D1CCC5-1B6F-C349-98A1-676FA3D85DC7}" sibTransId="{BDAF4590-E417-3B47-B1A1-724D1D904487}"/>
    <dgm:cxn modelId="{A536A67D-E47B-EB4D-8407-BB9B34B4DB02}" type="presOf" srcId="{5A00EC57-226E-834F-A614-822801A740DD}" destId="{5674F3AF-C665-9746-9B76-874571840816}" srcOrd="0" destOrd="1" presId="urn:microsoft.com/office/officeart/2005/8/layout/process3"/>
    <dgm:cxn modelId="{1FEB258F-239D-0D45-996B-6DD47456E761}" srcId="{82566A81-7A86-4C4B-815C-811799C31F19}" destId="{DC596E0C-5ABD-094E-8C62-6C5CA3C1B7C0}" srcOrd="2" destOrd="0" parTransId="{8FFC01F0-5C3F-1E41-BC6C-CCAABCEE4CA4}" sibTransId="{DCA81FBF-96C2-E742-B76D-905C70FC1C11}"/>
    <dgm:cxn modelId="{14849B9A-7014-B748-AAD5-F9C95778AD81}" srcId="{8A5BC76C-9CD6-BD4B-A6D1-6ED238422F97}" destId="{078654F5-6A23-BE48-AF3D-F3C7AF0F7B3A}" srcOrd="3" destOrd="0" parTransId="{00069547-B637-104F-9B32-6B2922F8B560}" sibTransId="{982D96C5-ACBD-4A40-97C1-A9325D8D14C6}"/>
    <dgm:cxn modelId="{6480E69E-6FBF-DC44-A083-2FB8D7B058AF}" srcId="{8F7DDF7C-F965-1047-A771-F131B9F5CD47}" destId="{A0C1341D-2A3A-0241-A319-B88F95D3F299}" srcOrd="0" destOrd="0" parTransId="{EA75D376-F4BF-8D47-B793-2F749BE743A8}" sibTransId="{460D8546-4BE6-AD45-B2D7-567BD5FD2636}"/>
    <dgm:cxn modelId="{DA7C9DC3-B000-AB4D-95D7-23E81618178E}" srcId="{BEEA3A48-454F-154A-802B-212E85ADEF83}" destId="{82566A81-7A86-4C4B-815C-811799C31F19}" srcOrd="0" destOrd="0" parTransId="{7ABEA724-FB0F-624D-ABCB-B8A1E34437F0}" sibTransId="{8D67BE4D-2200-8F47-AFBC-1049C022117B}"/>
    <dgm:cxn modelId="{2DAEF3C6-9E89-AE42-8136-6FD71EFC21C7}" type="presOf" srcId="{E9B4F679-F448-CD46-BD09-6BC5F2108870}" destId="{4A58222B-1BB2-9F40-BE77-B7B4AA6FCDAE}" srcOrd="0" destOrd="0" presId="urn:microsoft.com/office/officeart/2005/8/layout/process3"/>
    <dgm:cxn modelId="{2E226BC7-058D-474B-B17F-D398B78B7E29}" type="presOf" srcId="{8F7DDF7C-F965-1047-A771-F131B9F5CD47}" destId="{54717E25-7AA8-E34A-A3F5-DEA4C45C2E19}" srcOrd="1" destOrd="0" presId="urn:microsoft.com/office/officeart/2005/8/layout/process3"/>
    <dgm:cxn modelId="{AC91FED1-7F6B-4D47-80DD-51E05AACEF25}" type="presOf" srcId="{EF97F04B-952D-0B45-A4B2-7845933D4467}" destId="{5674F3AF-C665-9746-9B76-874571840816}" srcOrd="0" destOrd="0" presId="urn:microsoft.com/office/officeart/2005/8/layout/process3"/>
    <dgm:cxn modelId="{61610AD5-10FE-CE43-96C1-ACA053F7AC4A}" type="presOf" srcId="{8D67BE4D-2200-8F47-AFBC-1049C022117B}" destId="{66AE0118-AAE6-344F-8859-8AB38F867746}" srcOrd="0" destOrd="0" presId="urn:microsoft.com/office/officeart/2005/8/layout/process3"/>
    <dgm:cxn modelId="{3F502DE0-3599-114C-AC10-10964FB299DB}" type="presOf" srcId="{8A5BC76C-9CD6-BD4B-A6D1-6ED238422F97}" destId="{DE1436E0-4BF3-CB4E-A889-102C52BD3C3D}" srcOrd="1" destOrd="0" presId="urn:microsoft.com/office/officeart/2005/8/layout/process3"/>
    <dgm:cxn modelId="{A3F14AE1-4FBA-9744-9492-31A895BCD69C}" type="presOf" srcId="{078654F5-6A23-BE48-AF3D-F3C7AF0F7B3A}" destId="{5674F3AF-C665-9746-9B76-874571840816}" srcOrd="0" destOrd="3" presId="urn:microsoft.com/office/officeart/2005/8/layout/process3"/>
    <dgm:cxn modelId="{656486E2-CEA7-6849-B9ED-2226E033890F}" type="presOf" srcId="{E9B4F679-F448-CD46-BD09-6BC5F2108870}" destId="{49D3D480-4A48-FB44-BB04-DD63115983E5}" srcOrd="1" destOrd="0" presId="urn:microsoft.com/office/officeart/2005/8/layout/process3"/>
    <dgm:cxn modelId="{151D64E6-02B8-B744-9E6F-81A9FF86FAA3}" srcId="{8A5BC76C-9CD6-BD4B-A6D1-6ED238422F97}" destId="{EF97F04B-952D-0B45-A4B2-7845933D4467}" srcOrd="0" destOrd="0" parTransId="{E24174DA-8AD6-D54B-A8E1-06BA0A79610B}" sibTransId="{81307B86-5190-1D4C-9874-30DF51CCDA3D}"/>
    <dgm:cxn modelId="{A6C3E3EA-00F9-E14F-B5D6-0F5EB5A01B9E}" srcId="{BEEA3A48-454F-154A-802B-212E85ADEF83}" destId="{8F7DDF7C-F965-1047-A771-F131B9F5CD47}" srcOrd="1" destOrd="0" parTransId="{681E9FBB-6272-9B44-B5E5-4775FFA9CFF7}" sibTransId="{E9B4F679-F448-CD46-BD09-6BC5F2108870}"/>
    <dgm:cxn modelId="{46A3B2ED-7A84-764B-A5EF-90C841689561}" type="presOf" srcId="{82566A81-7A86-4C4B-815C-811799C31F19}" destId="{AC46254B-1106-3F44-A905-06E832E701BE}" srcOrd="0" destOrd="0" presId="urn:microsoft.com/office/officeart/2005/8/layout/process3"/>
    <dgm:cxn modelId="{366032F1-C06D-9142-9EEC-29BEAEF1EEF9}" type="presOf" srcId="{C51A2E15-1E85-5841-9CC4-18AACD09D880}" destId="{63C2B86F-C339-A644-A0A5-8D17AF622403}" srcOrd="0" destOrd="1" presId="urn:microsoft.com/office/officeart/2005/8/layout/process3"/>
    <dgm:cxn modelId="{4E6CE5F3-F1A0-A841-B1DF-891702C790AF}" type="presOf" srcId="{A0C1341D-2A3A-0241-A319-B88F95D3F299}" destId="{3B369317-152F-0846-AC40-1C8FD6D6754F}" srcOrd="0" destOrd="0" presId="urn:microsoft.com/office/officeart/2005/8/layout/process3"/>
    <dgm:cxn modelId="{2A843498-10A0-7D41-890D-17A4A23CC63B}" type="presParOf" srcId="{56879E31-337D-9644-A420-17D6C68FBC98}" destId="{256CAC86-ADF5-C244-A7AE-96DE973E9720}" srcOrd="0" destOrd="0" presId="urn:microsoft.com/office/officeart/2005/8/layout/process3"/>
    <dgm:cxn modelId="{1AED5E61-6757-AD45-9E20-D7513730084A}" type="presParOf" srcId="{256CAC86-ADF5-C244-A7AE-96DE973E9720}" destId="{AC46254B-1106-3F44-A905-06E832E701BE}" srcOrd="0" destOrd="0" presId="urn:microsoft.com/office/officeart/2005/8/layout/process3"/>
    <dgm:cxn modelId="{1DDC381F-CEF9-2D46-A46A-780AE445F044}" type="presParOf" srcId="{256CAC86-ADF5-C244-A7AE-96DE973E9720}" destId="{4EE702CF-138E-0D4D-8669-5566BAFA2D3A}" srcOrd="1" destOrd="0" presId="urn:microsoft.com/office/officeart/2005/8/layout/process3"/>
    <dgm:cxn modelId="{2D955967-24DC-DC40-B77C-FF1BF3F2A8B2}" type="presParOf" srcId="{256CAC86-ADF5-C244-A7AE-96DE973E9720}" destId="{63C2B86F-C339-A644-A0A5-8D17AF622403}" srcOrd="2" destOrd="0" presId="urn:microsoft.com/office/officeart/2005/8/layout/process3"/>
    <dgm:cxn modelId="{A185BC00-9B4A-0F41-979D-1991C0BD8389}" type="presParOf" srcId="{56879E31-337D-9644-A420-17D6C68FBC98}" destId="{66AE0118-AAE6-344F-8859-8AB38F867746}" srcOrd="1" destOrd="0" presId="urn:microsoft.com/office/officeart/2005/8/layout/process3"/>
    <dgm:cxn modelId="{BF7CC0F6-2A93-0E48-AF00-146ED4AA974B}" type="presParOf" srcId="{66AE0118-AAE6-344F-8859-8AB38F867746}" destId="{F88EE6C8-62E7-2C44-A0AE-52B5BA77BD2A}" srcOrd="0" destOrd="0" presId="urn:microsoft.com/office/officeart/2005/8/layout/process3"/>
    <dgm:cxn modelId="{F129709B-A08E-8442-95BD-79E712E6A662}" type="presParOf" srcId="{56879E31-337D-9644-A420-17D6C68FBC98}" destId="{13B3C5AD-DDDD-7A45-A238-6DC685E476FC}" srcOrd="2" destOrd="0" presId="urn:microsoft.com/office/officeart/2005/8/layout/process3"/>
    <dgm:cxn modelId="{74E4AEDC-9C4E-AF49-8D55-A74B7055A035}" type="presParOf" srcId="{13B3C5AD-DDDD-7A45-A238-6DC685E476FC}" destId="{11E2CB36-D95E-3F45-BCF5-B59641EA136B}" srcOrd="0" destOrd="0" presId="urn:microsoft.com/office/officeart/2005/8/layout/process3"/>
    <dgm:cxn modelId="{4F80FD33-7DF2-F541-9851-B2A34E5A2B6D}" type="presParOf" srcId="{13B3C5AD-DDDD-7A45-A238-6DC685E476FC}" destId="{54717E25-7AA8-E34A-A3F5-DEA4C45C2E19}" srcOrd="1" destOrd="0" presId="urn:microsoft.com/office/officeart/2005/8/layout/process3"/>
    <dgm:cxn modelId="{558EF286-A465-0D42-8A3E-9138CDDCB89F}" type="presParOf" srcId="{13B3C5AD-DDDD-7A45-A238-6DC685E476FC}" destId="{3B369317-152F-0846-AC40-1C8FD6D6754F}" srcOrd="2" destOrd="0" presId="urn:microsoft.com/office/officeart/2005/8/layout/process3"/>
    <dgm:cxn modelId="{86C6DCC7-12F8-D346-80A3-13A9EF7D07CD}" type="presParOf" srcId="{56879E31-337D-9644-A420-17D6C68FBC98}" destId="{4A58222B-1BB2-9F40-BE77-B7B4AA6FCDAE}" srcOrd="3" destOrd="0" presId="urn:microsoft.com/office/officeart/2005/8/layout/process3"/>
    <dgm:cxn modelId="{92F64811-2372-B645-986B-B72931B51A03}" type="presParOf" srcId="{4A58222B-1BB2-9F40-BE77-B7B4AA6FCDAE}" destId="{49D3D480-4A48-FB44-BB04-DD63115983E5}" srcOrd="0" destOrd="0" presId="urn:microsoft.com/office/officeart/2005/8/layout/process3"/>
    <dgm:cxn modelId="{F5AFE29B-50D0-244F-A5A3-43C6BF5E52B1}" type="presParOf" srcId="{56879E31-337D-9644-A420-17D6C68FBC98}" destId="{16A606B5-C65E-1744-ACA3-ABC339DCDC38}" srcOrd="4" destOrd="0" presId="urn:microsoft.com/office/officeart/2005/8/layout/process3"/>
    <dgm:cxn modelId="{8E4E1F00-7564-664B-8B73-2AD1E32157A6}" type="presParOf" srcId="{16A606B5-C65E-1744-ACA3-ABC339DCDC38}" destId="{FD964025-3DF1-E946-B796-013E291C6A90}" srcOrd="0" destOrd="0" presId="urn:microsoft.com/office/officeart/2005/8/layout/process3"/>
    <dgm:cxn modelId="{6631895F-6931-EE4B-951A-1C6E2842377A}" type="presParOf" srcId="{16A606B5-C65E-1744-ACA3-ABC339DCDC38}" destId="{DE1436E0-4BF3-CB4E-A889-102C52BD3C3D}" srcOrd="1" destOrd="0" presId="urn:microsoft.com/office/officeart/2005/8/layout/process3"/>
    <dgm:cxn modelId="{CD09F20B-B195-2144-B204-E5C78FCC7F48}" type="presParOf" srcId="{16A606B5-C65E-1744-ACA3-ABC339DCDC38}" destId="{5674F3AF-C665-9746-9B76-87457184081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custScaleX="86572" custScaleY="84703">
        <dgm:presLayoutVars>
          <dgm:bulletEnabled val="1"/>
        </dgm:presLayoutVars>
      </dgm:prSet>
      <dgm:spPr/>
    </dgm:pt>
    <dgm:pt modelId="{BB2E6EA4-9DD5-AA4A-B1AF-7D4AD4DEC3B5}" type="pres">
      <dgm:prSet presAssocID="{8CAF0C80-1805-E745-BB42-1823122BE073}" presName="sibTransFirstNode" presStyleLbl="bgShp" presStyleIdx="0" presStyleCnt="1" custLinFactNeighborX="2101" custLinFactNeighborY="-955"/>
      <dgm:spPr/>
    </dgm:pt>
    <dgm:pt modelId="{E5B51BC3-D9AC-224A-88D6-E072A5F1648C}" type="pres">
      <dgm:prSet presAssocID="{005FBD42-56C4-5D48-9C2A-F77CC46FC1D9}" presName="nodeFollowingNodes" presStyleLbl="node1" presStyleIdx="1" presStyleCnt="5" custScaleX="87856" custScaleY="73102" custRadScaleRad="112250" custRadScaleInc="-3298">
        <dgm:presLayoutVars>
          <dgm:bulletEnabled val="1"/>
        </dgm:presLayoutVars>
      </dgm:prSet>
      <dgm:spPr/>
    </dgm:pt>
    <dgm:pt modelId="{9AE8A40A-70E8-5F42-AA68-C55FBA0C417F}" type="pres">
      <dgm:prSet presAssocID="{9BECFCF7-B0AF-624C-AD55-2F220A1C2E6F}" presName="nodeFollowingNodes" presStyleLbl="node1" presStyleIdx="2" presStyleCnt="5" custScaleX="84904" custScaleY="80475" custRadScaleRad="105617" custRadScaleInc="-45930">
        <dgm:presLayoutVars>
          <dgm:bulletEnabled val="1"/>
        </dgm:presLayoutVars>
      </dgm:prSet>
      <dgm:spPr/>
    </dgm:pt>
    <dgm:pt modelId="{7EE66003-F4E3-1B47-96EE-64B8F3841BD7}" type="pres">
      <dgm:prSet presAssocID="{02655792-0024-2D4D-8DB6-10345FCB08FE}" presName="nodeFollowingNodes" presStyleLbl="node1" presStyleIdx="3" presStyleCnt="5" custScaleX="92863" custScaleY="75540" custRadScaleRad="99903" custRadScaleInc="42894">
        <dgm:presLayoutVars>
          <dgm:bulletEnabled val="1"/>
        </dgm:presLayoutVars>
      </dgm:prSet>
      <dgm:spPr/>
    </dgm:pt>
    <dgm:pt modelId="{F6E851F7-C49B-904A-BC40-51C4768D9C12}" type="pres">
      <dgm:prSet presAssocID="{DFDF3E90-2D1F-C34A-87A4-D06D7D2CEDCF}" presName="nodeFollowingNodes" presStyleLbl="node1" presStyleIdx="4" presStyleCnt="5" custScaleX="86161" custScaleY="81119" custRadScaleRad="103319" custRadScaleInc="412">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custRadScaleRad="109409" custRadScaleInc="-29797">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custRadScaleRad="87899" custRadScaleInc="-4824">
        <dgm:presLayoutVars>
          <dgm:bulletEnabled val="1"/>
        </dgm:presLayoutVars>
      </dgm:prSet>
      <dgm:spPr/>
    </dgm:pt>
    <dgm:pt modelId="{9AE8A40A-70E8-5F42-AA68-C55FBA0C417F}" type="pres">
      <dgm:prSet presAssocID="{9BECFCF7-B0AF-624C-AD55-2F220A1C2E6F}" presName="nodeFollowingNodes" presStyleLbl="node1" presStyleIdx="2" presStyleCnt="5" custRadScaleRad="72685" custRadScaleInc="-4265">
        <dgm:presLayoutVars>
          <dgm:bulletEnabled val="1"/>
        </dgm:presLayoutVars>
      </dgm:prSet>
      <dgm:spPr/>
    </dgm:pt>
    <dgm:pt modelId="{7EE66003-F4E3-1B47-96EE-64B8F3841BD7}" type="pres">
      <dgm:prSet presAssocID="{02655792-0024-2D4D-8DB6-10345FCB08FE}" presName="nodeFollowingNodes" presStyleLbl="node1" presStyleIdx="3" presStyleCnt="5" custRadScaleRad="132251" custRadScaleInc="47220">
        <dgm:presLayoutVars>
          <dgm:bulletEnabled val="1"/>
        </dgm:presLayoutVars>
      </dgm:prSet>
      <dgm:spPr/>
    </dgm:pt>
    <dgm:pt modelId="{F6E851F7-C49B-904A-BC40-51C4768D9C12}" type="pres">
      <dgm:prSet presAssocID="{DFDF3E90-2D1F-C34A-87A4-D06D7D2CEDCF}" presName="nodeFollowingNodes" presStyleLbl="node1" presStyleIdx="4" presStyleCnt="5" custRadScaleRad="153328" custRadScaleInc="-8051">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custRadScaleRad="134473" custRadScaleInc="-63389">
        <dgm:presLayoutVars>
          <dgm:bulletEnabled val="1"/>
        </dgm:presLayoutVars>
      </dgm:prSet>
      <dgm:spPr/>
    </dgm:pt>
    <dgm:pt modelId="{BB2E6EA4-9DD5-AA4A-B1AF-7D4AD4DEC3B5}" type="pres">
      <dgm:prSet presAssocID="{8CAF0C80-1805-E745-BB42-1823122BE073}" presName="sibTransFirstNode" presStyleLbl="bgShp" presStyleIdx="0" presStyleCnt="1" custLinFactNeighborX="-1146" custLinFactNeighborY="382"/>
      <dgm:spPr/>
    </dgm:pt>
    <dgm:pt modelId="{E5B51BC3-D9AC-224A-88D6-E072A5F1648C}" type="pres">
      <dgm:prSet presAssocID="{005FBD42-56C4-5D48-9C2A-F77CC46FC1D9}" presName="nodeFollowingNodes" presStyleLbl="node1" presStyleIdx="1" presStyleCnt="5" custRadScaleRad="40748" custRadScaleInc="-105924">
        <dgm:presLayoutVars>
          <dgm:bulletEnabled val="1"/>
        </dgm:presLayoutVars>
      </dgm:prSet>
      <dgm:spPr/>
    </dgm:pt>
    <dgm:pt modelId="{9AE8A40A-70E8-5F42-AA68-C55FBA0C417F}" type="pres">
      <dgm:prSet presAssocID="{9BECFCF7-B0AF-624C-AD55-2F220A1C2E6F}" presName="nodeFollowingNodes" presStyleLbl="node1" presStyleIdx="2" presStyleCnt="5" custRadScaleRad="56875" custRadScaleInc="89678">
        <dgm:presLayoutVars>
          <dgm:bulletEnabled val="1"/>
        </dgm:presLayoutVars>
      </dgm:prSet>
      <dgm:spPr/>
    </dgm:pt>
    <dgm:pt modelId="{7EE66003-F4E3-1B47-96EE-64B8F3841BD7}" type="pres">
      <dgm:prSet presAssocID="{02655792-0024-2D4D-8DB6-10345FCB08FE}" presName="nodeFollowingNodes" presStyleLbl="node1" presStyleIdx="3" presStyleCnt="5" custRadScaleRad="165272" custRadScaleInc="56200">
        <dgm:presLayoutVars>
          <dgm:bulletEnabled val="1"/>
        </dgm:presLayoutVars>
      </dgm:prSet>
      <dgm:spPr/>
    </dgm:pt>
    <dgm:pt modelId="{F6E851F7-C49B-904A-BC40-51C4768D9C12}" type="pres">
      <dgm:prSet presAssocID="{DFDF3E90-2D1F-C34A-87A4-D06D7D2CEDCF}" presName="nodeFollowingNodes" presStyleLbl="node1" presStyleIdx="4" presStyleCnt="5" custRadScaleRad="177228" custRadScaleInc="-7098">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a:solidFill>
          <a:schemeClr val="accent2">
            <a:lumMod val="75000"/>
          </a:schemeClr>
        </a:solidFill>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a:solidFill>
          <a:schemeClr val="accent2">
            <a:lumMod val="75000"/>
          </a:schemeClr>
        </a:solidFill>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a:solidFill>
          <a:schemeClr val="accent2">
            <a:lumMod val="75000"/>
          </a:schemeClr>
        </a:solidFill>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a:solidFill>
          <a:schemeClr val="accent2">
            <a:lumMod val="75000"/>
          </a:schemeClr>
        </a:solidFill>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C68B7866-5410-BD4F-84E0-EE9ABC9D4EBC}" type="presOf" srcId="{95634317-0EB7-E04E-995B-2F75A6FFE4E0}" destId="{396BABFD-76C3-C646-A443-F4455894CFCC}"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04CF2D7D-17FF-BE43-BD50-BD175773B95B}" type="presOf" srcId="{5BFFABCC-E464-2B4A-82FA-B82BD42A76E6}" destId="{6C0C4B7E-CB51-0947-8BD4-85C8C991B26D}" srcOrd="0" destOrd="0" presId="urn:microsoft.com/office/officeart/2005/8/layout/hProcess9"/>
    <dgm:cxn modelId="{54E45987-F553-3244-BF6D-E0325C275211}" type="presOf" srcId="{245CD7AA-117B-B14C-A600-766B5B303883}" destId="{2E1157CA-51C2-0E45-94EB-B2EB8B009A89}"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4E748490-AA52-774D-8FFA-3DA792B6BEEE}" type="presOf" srcId="{38C206DB-60D6-1849-BDA2-D7380ADE649A}" destId="{20E49FC2-E1CC-354A-97B0-190B56229170}"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6FE7ECC5-9967-E143-AFB2-2D8323F07E4D}" type="presOf" srcId="{89ABEC6F-B1DA-2E49-90D2-A1019D0D915A}" destId="{C511816C-8BE2-2444-A0F4-28C4A09C69A2}" srcOrd="0" destOrd="0" presId="urn:microsoft.com/office/officeart/2005/8/layout/hProcess9"/>
    <dgm:cxn modelId="{1D1DD4DF-1803-AE4C-B3DB-4C20912E199A}" type="presParOf" srcId="{396BABFD-76C3-C646-A443-F4455894CFCC}" destId="{E5C5236B-1781-234D-BD0B-259C249989C2}" srcOrd="0" destOrd="0" presId="urn:microsoft.com/office/officeart/2005/8/layout/hProcess9"/>
    <dgm:cxn modelId="{5548D2D5-4636-9C44-9E0B-7848E22F5818}" type="presParOf" srcId="{396BABFD-76C3-C646-A443-F4455894CFCC}" destId="{258F1EC9-C4C0-6043-B03D-892AF338579B}" srcOrd="1" destOrd="0" presId="urn:microsoft.com/office/officeart/2005/8/layout/hProcess9"/>
    <dgm:cxn modelId="{E4F80D17-1C50-3E42-8122-84398714F00B}" type="presParOf" srcId="{258F1EC9-C4C0-6043-B03D-892AF338579B}" destId="{6C0C4B7E-CB51-0947-8BD4-85C8C991B26D}" srcOrd="0" destOrd="0" presId="urn:microsoft.com/office/officeart/2005/8/layout/hProcess9"/>
    <dgm:cxn modelId="{8921454C-ECA0-C34A-A0D6-E4E66C98E782}" type="presParOf" srcId="{258F1EC9-C4C0-6043-B03D-892AF338579B}" destId="{2B29A345-2FA2-AB4F-977B-09949874FB98}" srcOrd="1" destOrd="0" presId="urn:microsoft.com/office/officeart/2005/8/layout/hProcess9"/>
    <dgm:cxn modelId="{D6B64A90-24B1-BF4B-83FD-50F9BED99886}" type="presParOf" srcId="{258F1EC9-C4C0-6043-B03D-892AF338579B}" destId="{C511816C-8BE2-2444-A0F4-28C4A09C69A2}" srcOrd="2" destOrd="0" presId="urn:microsoft.com/office/officeart/2005/8/layout/hProcess9"/>
    <dgm:cxn modelId="{DAC6C435-A2EB-E046-8117-F0E20A6D1558}" type="presParOf" srcId="{258F1EC9-C4C0-6043-B03D-892AF338579B}" destId="{48063603-8980-DB4A-9DAB-4039FF511B31}" srcOrd="3" destOrd="0" presId="urn:microsoft.com/office/officeart/2005/8/layout/hProcess9"/>
    <dgm:cxn modelId="{403F8C40-62FD-2046-B2A3-77D08FB07CA2}" type="presParOf" srcId="{258F1EC9-C4C0-6043-B03D-892AF338579B}" destId="{20E49FC2-E1CC-354A-97B0-190B56229170}" srcOrd="4" destOrd="0" presId="urn:microsoft.com/office/officeart/2005/8/layout/hProcess9"/>
    <dgm:cxn modelId="{5DC830B2-177F-904F-9816-BB31B936DA83}" type="presParOf" srcId="{258F1EC9-C4C0-6043-B03D-892AF338579B}" destId="{589F21A8-C3F7-D64E-BAA6-F852130DA3D3}" srcOrd="5" destOrd="0" presId="urn:microsoft.com/office/officeart/2005/8/layout/hProcess9"/>
    <dgm:cxn modelId="{1D611BB7-35D3-7748-A24B-1CBB96C71D20}"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dgm:presLayoutVars>
          <dgm:bulletEnabled val="1"/>
        </dgm:presLayoutVars>
      </dgm:prSet>
      <dgm:spPr/>
    </dgm:pt>
    <dgm:pt modelId="{9AE8A40A-70E8-5F42-AA68-C55FBA0C417F}" type="pres">
      <dgm:prSet presAssocID="{9BECFCF7-B0AF-624C-AD55-2F220A1C2E6F}" presName="nodeFollowingNodes" presStyleLbl="node1" presStyleIdx="2" presStyleCnt="5" custRadScaleRad="103140" custRadScaleInc="-32767">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3139" custRadScaleInc="32767">
        <dgm:presLayoutVars>
          <dgm:bulletEnabled val="1"/>
        </dgm:presLayoutVars>
      </dgm:prSet>
      <dgm:spPr/>
    </dgm:pt>
    <dgm:pt modelId="{F6E851F7-C49B-904A-BC40-51C4768D9C12}" type="pres">
      <dgm:prSet presAssocID="{DFDF3E90-2D1F-C34A-87A4-D06D7D2CEDCF}" presName="nodeFollowingNodes" presStyleLbl="node1" presStyleIdx="4" presStyleCnt="5">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custRadScaleRad="118877" custRadScaleInc="4772">
        <dgm:presLayoutVars>
          <dgm:bulletEnabled val="1"/>
        </dgm:presLayoutVars>
      </dgm:prSet>
      <dgm:spPr/>
    </dgm:pt>
    <dgm:pt modelId="{BB2E6EA4-9DD5-AA4A-B1AF-7D4AD4DEC3B5}" type="pres">
      <dgm:prSet presAssocID="{8CAF0C80-1805-E745-BB42-1823122BE073}" presName="sibTransFirstNode" presStyleLbl="bgShp" presStyleIdx="0" presStyleCnt="1" custLinFactNeighborX="4286" custLinFactNeighborY="-974"/>
      <dgm:spPr/>
    </dgm:pt>
    <dgm:pt modelId="{E5B51BC3-D9AC-224A-88D6-E072A5F1648C}" type="pres">
      <dgm:prSet presAssocID="{005FBD42-56C4-5D48-9C2A-F77CC46FC1D9}" presName="nodeFollowingNodes" presStyleLbl="node1" presStyleIdx="1" presStyleCnt="5" custRadScaleRad="132143" custRadScaleInc="6594">
        <dgm:presLayoutVars>
          <dgm:bulletEnabled val="1"/>
        </dgm:presLayoutVars>
      </dgm:prSet>
      <dgm:spPr/>
    </dgm:pt>
    <dgm:pt modelId="{9AE8A40A-70E8-5F42-AA68-C55FBA0C417F}" type="pres">
      <dgm:prSet presAssocID="{9BECFCF7-B0AF-624C-AD55-2F220A1C2E6F}" presName="nodeFollowingNodes" presStyleLbl="node1" presStyleIdx="2" presStyleCnt="5" custRadScaleRad="120654" custRadScaleInc="-48530">
        <dgm:presLayoutVars>
          <dgm:bulletEnabled val="1"/>
        </dgm:presLayoutVars>
      </dgm:prSet>
      <dgm:spPr/>
    </dgm:pt>
    <dgm:pt modelId="{7EE66003-F4E3-1B47-96EE-64B8F3841BD7}" type="pres">
      <dgm:prSet presAssocID="{02655792-0024-2D4D-8DB6-10345FCB08FE}" presName="nodeFollowingNodes" presStyleLbl="node1" presStyleIdx="3" presStyleCnt="5" custRadScaleRad="90237" custRadScaleInc="30316">
        <dgm:presLayoutVars>
          <dgm:bulletEnabled val="1"/>
        </dgm:presLayoutVars>
      </dgm:prSet>
      <dgm:spPr/>
    </dgm:pt>
    <dgm:pt modelId="{F6E851F7-C49B-904A-BC40-51C4768D9C12}" type="pres">
      <dgm:prSet presAssocID="{DFDF3E90-2D1F-C34A-87A4-D06D7D2CEDCF}" presName="nodeFollowingNodes" presStyleLbl="node1" presStyleIdx="4" presStyleCnt="5" custRadScaleRad="108384" custRadScaleInc="-4336">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11FFCD-987A-1F48-A670-10D02FAB4130}" type="doc">
      <dgm:prSet loTypeId="urn:microsoft.com/office/officeart/2005/8/layout/cycle3"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accent2">
            <a:lumMod val="50000"/>
          </a:schemeClr>
        </a:solidFill>
      </dgm:spPr>
      <dgm:t>
        <a:bodyPr/>
        <a:lstStyle/>
        <a:p>
          <a:r>
            <a:rPr lang="en-US" sz="2400" dirty="0"/>
            <a:t>Establish / Post</a:t>
          </a:r>
        </a:p>
      </dgm:t>
    </dgm:pt>
    <dgm:pt modelId="{B594852D-1BD0-264B-A3C8-A203A63C6E41}" type="parTrans" cxnId="{26AC7920-62B3-0B40-B725-66222A224B24}">
      <dgm:prSet/>
      <dgm:spPr/>
      <dgm:t>
        <a:bodyPr/>
        <a:lstStyle/>
        <a:p>
          <a:endParaRPr lang="en-US"/>
        </a:p>
      </dgm:t>
    </dgm:pt>
    <dgm:pt modelId="{8CAF0C80-1805-E745-BB42-1823122BE073}" type="sibTrans" cxnId="{26AC7920-62B3-0B40-B725-66222A224B24}">
      <dgm:prSet/>
      <dgm:spPr>
        <a:solidFill>
          <a:schemeClr val="accent6">
            <a:lumMod val="60000"/>
            <a:lumOff val="40000"/>
          </a:schemeClr>
        </a:solidFill>
      </dgm:spPr>
      <dgm:t>
        <a:bodyPr/>
        <a:lstStyle/>
        <a:p>
          <a:endParaRPr lang="en-US"/>
        </a:p>
      </dgm:t>
    </dgm:pt>
    <dgm:pt modelId="{005FBD42-56C4-5D48-9C2A-F77CC46FC1D9}">
      <dgm:prSet phldrT="[Text]" custT="1"/>
      <dgm:spPr>
        <a:solidFill>
          <a:schemeClr val="accent2">
            <a:lumMod val="50000"/>
          </a:schemeClr>
        </a:solidFill>
      </dgm:spPr>
      <dgm:t>
        <a:bodyPr/>
        <a:lstStyle/>
        <a:p>
          <a:r>
            <a:rPr lang="en-US" sz="2400" dirty="0"/>
            <a:t>Teach</a:t>
          </a:r>
        </a:p>
      </dgm:t>
    </dgm:pt>
    <dgm:pt modelId="{60938429-D3B9-2041-910A-93AF0D162506}" type="parTrans" cxnId="{ECD2D7BD-3461-0B40-BA58-142F6B046E3B}">
      <dgm:prSet/>
      <dgm:spPr/>
      <dgm:t>
        <a:bodyPr/>
        <a:lstStyle/>
        <a:p>
          <a:endParaRPr lang="en-US"/>
        </a:p>
      </dgm:t>
    </dgm:pt>
    <dgm:pt modelId="{59CF6471-3DB6-3646-9934-E45E85E76492}" type="sibTrans" cxnId="{ECD2D7BD-3461-0B40-BA58-142F6B046E3B}">
      <dgm:prSet/>
      <dgm:spPr/>
      <dgm:t>
        <a:bodyPr/>
        <a:lstStyle/>
        <a:p>
          <a:endParaRPr lang="en-US"/>
        </a:p>
      </dgm:t>
    </dgm:pt>
    <dgm:pt modelId="{9BECFCF7-B0AF-624C-AD55-2F220A1C2E6F}">
      <dgm:prSet phldrT="[Text]" custT="1"/>
      <dgm:spPr>
        <a:solidFill>
          <a:schemeClr val="accent2">
            <a:lumMod val="50000"/>
          </a:schemeClr>
        </a:solidFill>
      </dgm:spPr>
      <dgm:t>
        <a:bodyPr/>
        <a:lstStyle/>
        <a:p>
          <a:r>
            <a:rPr lang="en-US" sz="2400" dirty="0"/>
            <a:t>Prompt</a:t>
          </a:r>
        </a:p>
      </dgm:t>
    </dgm:pt>
    <dgm:pt modelId="{A273BF1E-EFE8-EB45-BFB3-83AF3FA0E108}" type="parTrans" cxnId="{EE3AF701-625F-8845-BA6B-4E3C20EC0210}">
      <dgm:prSet/>
      <dgm:spPr/>
      <dgm:t>
        <a:bodyPr/>
        <a:lstStyle/>
        <a:p>
          <a:endParaRPr lang="en-US"/>
        </a:p>
      </dgm:t>
    </dgm:pt>
    <dgm:pt modelId="{8EE59149-ADE7-6A4E-937E-8C3739A22D03}" type="sibTrans" cxnId="{EE3AF701-625F-8845-BA6B-4E3C20EC0210}">
      <dgm:prSet/>
      <dgm:spPr/>
      <dgm:t>
        <a:bodyPr/>
        <a:lstStyle/>
        <a:p>
          <a:endParaRPr lang="en-US"/>
        </a:p>
      </dgm:t>
    </dgm:pt>
    <dgm:pt modelId="{02655792-0024-2D4D-8DB6-10345FCB08FE}">
      <dgm:prSet phldrT="[Text]" custT="1"/>
      <dgm:spPr>
        <a:solidFill>
          <a:schemeClr val="accent2">
            <a:lumMod val="50000"/>
          </a:schemeClr>
        </a:solidFill>
      </dgm:spPr>
      <dgm:t>
        <a:bodyPr/>
        <a:lstStyle/>
        <a:p>
          <a:r>
            <a:rPr lang="en-US" sz="2400" dirty="0"/>
            <a:t>Monitor</a:t>
          </a:r>
        </a:p>
      </dgm:t>
    </dgm:pt>
    <dgm:pt modelId="{E23A8E98-1C44-E44E-AEC7-746238A17F3B}" type="parTrans" cxnId="{36A5AF73-D390-9D4F-B25F-FD58677A3A40}">
      <dgm:prSet/>
      <dgm:spPr/>
      <dgm:t>
        <a:bodyPr/>
        <a:lstStyle/>
        <a:p>
          <a:endParaRPr lang="en-US"/>
        </a:p>
      </dgm:t>
    </dgm:pt>
    <dgm:pt modelId="{E4966791-D171-AA47-9665-093C0FEE5FB8}" type="sibTrans" cxnId="{36A5AF73-D390-9D4F-B25F-FD58677A3A40}">
      <dgm:prSet/>
      <dgm:spPr/>
      <dgm:t>
        <a:bodyPr/>
        <a:lstStyle/>
        <a:p>
          <a:endParaRPr lang="en-US"/>
        </a:p>
      </dgm:t>
    </dgm:pt>
    <dgm:pt modelId="{DFDF3E90-2D1F-C34A-87A4-D06D7D2CEDCF}">
      <dgm:prSet phldrT="[Text]" custT="1"/>
      <dgm:spPr>
        <a:solidFill>
          <a:schemeClr val="accent2">
            <a:lumMod val="50000"/>
          </a:schemeClr>
        </a:solidFill>
      </dgm:spPr>
      <dgm:t>
        <a:bodyPr/>
        <a:lstStyle/>
        <a:p>
          <a:r>
            <a:rPr lang="en-US" sz="2400" dirty="0"/>
            <a:t>Evaluate</a:t>
          </a:r>
        </a:p>
      </dgm:t>
    </dgm:pt>
    <dgm:pt modelId="{D6C7DEA4-9117-2043-BA96-91953B15A66E}" type="parTrans" cxnId="{F489DBC6-62AB-C64F-B63F-E48FA59D7F1D}">
      <dgm:prSet/>
      <dgm:spPr/>
      <dgm:t>
        <a:bodyPr/>
        <a:lstStyle/>
        <a:p>
          <a:endParaRPr lang="en-US"/>
        </a:p>
      </dgm:t>
    </dgm:pt>
    <dgm:pt modelId="{2B682932-7FB3-574E-BB1C-DF0D42B208F8}" type="sibTrans" cxnId="{F489DBC6-62AB-C64F-B63F-E48FA59D7F1D}">
      <dgm:prSet/>
      <dgm:spPr/>
      <dgm:t>
        <a:bodyPr/>
        <a:lstStyle/>
        <a:p>
          <a:endParaRPr lang="en-US"/>
        </a:p>
      </dgm:t>
    </dgm:pt>
    <dgm:pt modelId="{C0875FEE-7F8D-6F44-BDED-00598C6B267F}" type="pres">
      <dgm:prSet presAssocID="{2411FFCD-987A-1F48-A670-10D02FAB4130}" presName="Name0" presStyleCnt="0">
        <dgm:presLayoutVars>
          <dgm:dir/>
          <dgm:resizeHandles val="exact"/>
        </dgm:presLayoutVars>
      </dgm:prSet>
      <dgm:spPr/>
    </dgm:pt>
    <dgm:pt modelId="{A8B2B83C-90BA-C145-B19D-05F061A4A76B}" type="pres">
      <dgm:prSet presAssocID="{2411FFCD-987A-1F48-A670-10D02FAB4130}" presName="cycle" presStyleCnt="0"/>
      <dgm:spPr/>
    </dgm:pt>
    <dgm:pt modelId="{D35D95F8-9A01-8741-887C-0648DEAAB957}" type="pres">
      <dgm:prSet presAssocID="{07DE859E-8694-CE48-8988-025045639081}" presName="nodeFirstNode" presStyleLbl="node1" presStyleIdx="0" presStyleCnt="5" custRadScaleRad="92524" custRadScaleInc="7551">
        <dgm:presLayoutVars>
          <dgm:bulletEnabled val="1"/>
        </dgm:presLayoutVars>
      </dgm:prSet>
      <dgm:spPr/>
    </dgm:pt>
    <dgm:pt modelId="{BB2E6EA4-9DD5-AA4A-B1AF-7D4AD4DEC3B5}" type="pres">
      <dgm:prSet presAssocID="{8CAF0C80-1805-E745-BB42-1823122BE073}" presName="sibTransFirstNode" presStyleLbl="bgShp" presStyleIdx="0" presStyleCnt="1"/>
      <dgm:spPr/>
    </dgm:pt>
    <dgm:pt modelId="{E5B51BC3-D9AC-224A-88D6-E072A5F1648C}" type="pres">
      <dgm:prSet presAssocID="{005FBD42-56C4-5D48-9C2A-F77CC46FC1D9}" presName="nodeFollowingNodes" presStyleLbl="node1" presStyleIdx="1" presStyleCnt="5" custRadScaleRad="116513" custRadScaleInc="2029">
        <dgm:presLayoutVars>
          <dgm:bulletEnabled val="1"/>
        </dgm:presLayoutVars>
      </dgm:prSet>
      <dgm:spPr/>
    </dgm:pt>
    <dgm:pt modelId="{9AE8A40A-70E8-5F42-AA68-C55FBA0C417F}" type="pres">
      <dgm:prSet presAssocID="{9BECFCF7-B0AF-624C-AD55-2F220A1C2E6F}" presName="nodeFollowingNodes" presStyleLbl="node1" presStyleIdx="2" presStyleCnt="5" custRadScaleRad="115501" custRadScaleInc="-37388">
        <dgm:presLayoutVars>
          <dgm:bulletEnabled val="1"/>
        </dgm:presLayoutVars>
      </dgm:prSet>
      <dgm:spPr/>
    </dgm:pt>
    <dgm:pt modelId="{7EE66003-F4E3-1B47-96EE-64B8F3841BD7}" type="pres">
      <dgm:prSet presAssocID="{02655792-0024-2D4D-8DB6-10345FCB08FE}" presName="nodeFollowingNodes" presStyleLbl="node1" presStyleIdx="3" presStyleCnt="5" custRadScaleRad="109173" custRadScaleInc="30056">
        <dgm:presLayoutVars>
          <dgm:bulletEnabled val="1"/>
        </dgm:presLayoutVars>
      </dgm:prSet>
      <dgm:spPr/>
    </dgm:pt>
    <dgm:pt modelId="{F6E851F7-C49B-904A-BC40-51C4768D9C12}" type="pres">
      <dgm:prSet presAssocID="{DFDF3E90-2D1F-C34A-87A4-D06D7D2CEDCF}" presName="nodeFollowingNodes" presStyleLbl="node1" presStyleIdx="4" presStyleCnt="5" custRadScaleRad="106212" custRadScaleInc="-87">
        <dgm:presLayoutVars>
          <dgm:bulletEnabled val="1"/>
        </dgm:presLayoutVars>
      </dgm:prSet>
      <dgm:spPr/>
    </dgm:pt>
  </dgm:ptLst>
  <dgm:cxnLst>
    <dgm:cxn modelId="{EE3AF701-625F-8845-BA6B-4E3C20EC0210}" srcId="{2411FFCD-987A-1F48-A670-10D02FAB4130}" destId="{9BECFCF7-B0AF-624C-AD55-2F220A1C2E6F}" srcOrd="2" destOrd="0" parTransId="{A273BF1E-EFE8-EB45-BFB3-83AF3FA0E108}" sibTransId="{8EE59149-ADE7-6A4E-937E-8C3739A22D03}"/>
    <dgm:cxn modelId="{2244F00D-7E93-8A49-9B57-2BBEB3810E0B}" type="presOf" srcId="{07DE859E-8694-CE48-8988-025045639081}" destId="{D35D95F8-9A01-8741-887C-0648DEAAB957}" srcOrd="0" destOrd="0" presId="urn:microsoft.com/office/officeart/2005/8/layout/cycle3"/>
    <dgm:cxn modelId="{26AC7920-62B3-0B40-B725-66222A224B24}" srcId="{2411FFCD-987A-1F48-A670-10D02FAB4130}" destId="{07DE859E-8694-CE48-8988-025045639081}" srcOrd="0" destOrd="0" parTransId="{B594852D-1BD0-264B-A3C8-A203A63C6E41}" sibTransId="{8CAF0C80-1805-E745-BB42-1823122BE073}"/>
    <dgm:cxn modelId="{0C9EC23F-EC51-9046-9468-1DAF724AB460}" type="presOf" srcId="{005FBD42-56C4-5D48-9C2A-F77CC46FC1D9}" destId="{E5B51BC3-D9AC-224A-88D6-E072A5F1648C}" srcOrd="0" destOrd="0" presId="urn:microsoft.com/office/officeart/2005/8/layout/cycle3"/>
    <dgm:cxn modelId="{FB0C264C-AECB-4D44-93F9-AE1B381FC2F9}" type="presOf" srcId="{8CAF0C80-1805-E745-BB42-1823122BE073}" destId="{BB2E6EA4-9DD5-AA4A-B1AF-7D4AD4DEC3B5}" srcOrd="0" destOrd="0" presId="urn:microsoft.com/office/officeart/2005/8/layout/cycle3"/>
    <dgm:cxn modelId="{36A5AF73-D390-9D4F-B25F-FD58677A3A40}" srcId="{2411FFCD-987A-1F48-A670-10D02FAB4130}" destId="{02655792-0024-2D4D-8DB6-10345FCB08FE}" srcOrd="3" destOrd="0" parTransId="{E23A8E98-1C44-E44E-AEC7-746238A17F3B}" sibTransId="{E4966791-D171-AA47-9665-093C0FEE5FB8}"/>
    <dgm:cxn modelId="{07E31857-4C0A-F642-98CE-01E5512B069F}" type="presOf" srcId="{DFDF3E90-2D1F-C34A-87A4-D06D7D2CEDCF}" destId="{F6E851F7-C49B-904A-BC40-51C4768D9C12}" srcOrd="0" destOrd="0" presId="urn:microsoft.com/office/officeart/2005/8/layout/cycle3"/>
    <dgm:cxn modelId="{A301AE99-5067-9045-B22B-E35C1F7AA605}" type="presOf" srcId="{2411FFCD-987A-1F48-A670-10D02FAB4130}" destId="{C0875FEE-7F8D-6F44-BDED-00598C6B267F}" srcOrd="0" destOrd="0" presId="urn:microsoft.com/office/officeart/2005/8/layout/cycle3"/>
    <dgm:cxn modelId="{973E76B5-B053-1249-B747-2C0762749B04}" type="presOf" srcId="{9BECFCF7-B0AF-624C-AD55-2F220A1C2E6F}" destId="{9AE8A40A-70E8-5F42-AA68-C55FBA0C417F}" srcOrd="0" destOrd="0" presId="urn:microsoft.com/office/officeart/2005/8/layout/cycle3"/>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B9B464D5-3251-F046-981F-5D1B5584A4C4}" type="presOf" srcId="{02655792-0024-2D4D-8DB6-10345FCB08FE}" destId="{7EE66003-F4E3-1B47-96EE-64B8F3841BD7}" srcOrd="0" destOrd="0" presId="urn:microsoft.com/office/officeart/2005/8/layout/cycle3"/>
    <dgm:cxn modelId="{546E7451-AF24-5F4E-B7A6-C3340EAA09ED}" type="presParOf" srcId="{C0875FEE-7F8D-6F44-BDED-00598C6B267F}" destId="{A8B2B83C-90BA-C145-B19D-05F061A4A76B}" srcOrd="0" destOrd="0" presId="urn:microsoft.com/office/officeart/2005/8/layout/cycle3"/>
    <dgm:cxn modelId="{69767EDC-2E97-A145-AC99-50CBF797DFCE}" type="presParOf" srcId="{A8B2B83C-90BA-C145-B19D-05F061A4A76B}" destId="{D35D95F8-9A01-8741-887C-0648DEAAB957}" srcOrd="0" destOrd="0" presId="urn:microsoft.com/office/officeart/2005/8/layout/cycle3"/>
    <dgm:cxn modelId="{B4C87F03-4047-604C-9208-3B177EAD1B22}" type="presParOf" srcId="{A8B2B83C-90BA-C145-B19D-05F061A4A76B}" destId="{BB2E6EA4-9DD5-AA4A-B1AF-7D4AD4DEC3B5}" srcOrd="1" destOrd="0" presId="urn:microsoft.com/office/officeart/2005/8/layout/cycle3"/>
    <dgm:cxn modelId="{68B45FC3-778C-E844-8719-E9C0E65D8D76}" type="presParOf" srcId="{A8B2B83C-90BA-C145-B19D-05F061A4A76B}" destId="{E5B51BC3-D9AC-224A-88D6-E072A5F1648C}" srcOrd="2" destOrd="0" presId="urn:microsoft.com/office/officeart/2005/8/layout/cycle3"/>
    <dgm:cxn modelId="{AA233145-C566-1C44-B73F-7066699A7D34}" type="presParOf" srcId="{A8B2B83C-90BA-C145-B19D-05F061A4A76B}" destId="{9AE8A40A-70E8-5F42-AA68-C55FBA0C417F}" srcOrd="3" destOrd="0" presId="urn:microsoft.com/office/officeart/2005/8/layout/cycle3"/>
    <dgm:cxn modelId="{10047804-36E0-5D47-B9F2-23DB228F3DF6}" type="presParOf" srcId="{A8B2B83C-90BA-C145-B19D-05F061A4A76B}" destId="{7EE66003-F4E3-1B47-96EE-64B8F3841BD7}" srcOrd="4" destOrd="0" presId="urn:microsoft.com/office/officeart/2005/8/layout/cycle3"/>
    <dgm:cxn modelId="{FCDDA6AB-6D80-F942-B04A-773DBA9FE580}" type="presParOf" srcId="{A8B2B83C-90BA-C145-B19D-05F061A4A76B}" destId="{F6E851F7-C49B-904A-BC40-51C4768D9C1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02CF-138E-0D4D-8669-5566BAFA2D3A}">
      <dsp:nvSpPr>
        <dsp:cNvPr id="0" name=""/>
        <dsp:cNvSpPr/>
      </dsp:nvSpPr>
      <dsp:spPr>
        <a:xfrm>
          <a:off x="156948" y="201462"/>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Pre-service</a:t>
          </a:r>
        </a:p>
      </dsp:txBody>
      <dsp:txXfrm>
        <a:off x="156948" y="201462"/>
        <a:ext cx="2067847" cy="741026"/>
      </dsp:txXfrm>
    </dsp:sp>
    <dsp:sp modelId="{63C2B86F-C339-A644-A0A5-8D17AF622403}">
      <dsp:nvSpPr>
        <dsp:cNvPr id="0" name=""/>
        <dsp:cNvSpPr/>
      </dsp:nvSpPr>
      <dsp:spPr>
        <a:xfrm>
          <a:off x="428082"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Become fluent with content and basic theory </a:t>
          </a:r>
        </a:p>
        <a:p>
          <a:pPr marL="114300" lvl="1" indent="-114300" algn="l" defTabSz="622300">
            <a:lnSpc>
              <a:spcPct val="90000"/>
            </a:lnSpc>
            <a:spcBef>
              <a:spcPct val="0"/>
            </a:spcBef>
            <a:spcAft>
              <a:spcPct val="15000"/>
            </a:spcAft>
            <a:buChar char="•"/>
          </a:pPr>
          <a:r>
            <a:rPr lang="en-US" sz="1400" kern="1200" dirty="0"/>
            <a:t>Look for examples of implementation in your clinic placements </a:t>
          </a:r>
        </a:p>
        <a:p>
          <a:pPr marL="114300" lvl="1" indent="-114300" algn="l" defTabSz="622300">
            <a:lnSpc>
              <a:spcPct val="90000"/>
            </a:lnSpc>
            <a:spcBef>
              <a:spcPct val="0"/>
            </a:spcBef>
            <a:spcAft>
              <a:spcPct val="15000"/>
            </a:spcAft>
            <a:buChar char="•"/>
          </a:pPr>
          <a:r>
            <a:rPr lang="en-US" sz="1400" kern="1200" dirty="0"/>
            <a:t>Video record or ask for feedback on your implementation of key practices during your student teaching</a:t>
          </a:r>
        </a:p>
      </dsp:txBody>
      <dsp:txXfrm>
        <a:off x="488647" y="1029952"/>
        <a:ext cx="1946717" cy="3583860"/>
      </dsp:txXfrm>
    </dsp:sp>
    <dsp:sp modelId="{66AE0118-AAE6-344F-8859-8AB38F867746}">
      <dsp:nvSpPr>
        <dsp:cNvPr id="0" name=""/>
        <dsp:cNvSpPr/>
      </dsp:nvSpPr>
      <dsp:spPr>
        <a:xfrm rot="29176">
          <a:off x="2500163" y="328148"/>
          <a:ext cx="583822"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00166" y="430460"/>
        <a:ext cx="429372" cy="308900"/>
      </dsp:txXfrm>
    </dsp:sp>
    <dsp:sp modelId="{54717E25-7AA8-E34A-A3F5-DEA4C45C2E19}">
      <dsp:nvSpPr>
        <dsp:cNvPr id="0" name=""/>
        <dsp:cNvSpPr/>
      </dsp:nvSpPr>
      <dsp:spPr>
        <a:xfrm>
          <a:off x="3326308"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New Teachers</a:t>
          </a:r>
        </a:p>
      </dsp:txBody>
      <dsp:txXfrm>
        <a:off x="3326308" y="228361"/>
        <a:ext cx="2067847" cy="741026"/>
      </dsp:txXfrm>
    </dsp:sp>
    <dsp:sp modelId="{3B369317-152F-0846-AC40-1C8FD6D6754F}">
      <dsp:nvSpPr>
        <dsp:cNvPr id="0" name=""/>
        <dsp:cNvSpPr/>
      </dsp:nvSpPr>
      <dsp:spPr>
        <a:xfrm>
          <a:off x="3642274" y="915591"/>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Focus on moving from knowledge to practice</a:t>
          </a:r>
        </a:p>
        <a:p>
          <a:pPr marL="114300" lvl="1" indent="-114300" algn="l" defTabSz="622300">
            <a:lnSpc>
              <a:spcPct val="90000"/>
            </a:lnSpc>
            <a:spcBef>
              <a:spcPct val="0"/>
            </a:spcBef>
            <a:spcAft>
              <a:spcPct val="15000"/>
            </a:spcAft>
            <a:buChar char="•"/>
          </a:pPr>
          <a:r>
            <a:rPr lang="en-US" sz="1400" kern="1200" dirty="0"/>
            <a:t>Set implementation goals and either self-monitor or ask for peer/coach feedback on your use of key skills</a:t>
          </a:r>
        </a:p>
        <a:p>
          <a:pPr marL="114300" lvl="1" indent="-114300" algn="l" defTabSz="622300">
            <a:lnSpc>
              <a:spcPct val="90000"/>
            </a:lnSpc>
            <a:spcBef>
              <a:spcPct val="0"/>
            </a:spcBef>
            <a:spcAft>
              <a:spcPct val="15000"/>
            </a:spcAft>
            <a:buChar char="•"/>
          </a:pPr>
          <a:r>
            <a:rPr lang="en-US" sz="1400" kern="1200" dirty="0"/>
            <a:t>When a practice isn’t working, use your understanding of theory to help you modify or intensify a practice to improve outcomes</a:t>
          </a:r>
        </a:p>
      </dsp:txBody>
      <dsp:txXfrm>
        <a:off x="3702839" y="976156"/>
        <a:ext cx="1946717" cy="3583860"/>
      </dsp:txXfrm>
    </dsp:sp>
    <dsp:sp modelId="{4A58222B-1BB2-9F40-BE77-B7B4AA6FCDAE}">
      <dsp:nvSpPr>
        <dsp:cNvPr id="0" name=""/>
        <dsp:cNvSpPr/>
      </dsp:nvSpPr>
      <dsp:spPr>
        <a:xfrm rot="21544037">
          <a:off x="5703109" y="314262"/>
          <a:ext cx="655158"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03119" y="418486"/>
        <a:ext cx="500708" cy="308900"/>
      </dsp:txXfrm>
    </dsp:sp>
    <dsp:sp modelId="{DE1436E0-4BF3-CB4E-A889-102C52BD3C3D}">
      <dsp:nvSpPr>
        <dsp:cNvPr id="0" name=""/>
        <dsp:cNvSpPr/>
      </dsp:nvSpPr>
      <dsp:spPr>
        <a:xfrm>
          <a:off x="6630141" y="174574"/>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Experienced Teachers</a:t>
          </a:r>
        </a:p>
      </dsp:txBody>
      <dsp:txXfrm>
        <a:off x="6630141" y="174574"/>
        <a:ext cx="2067847" cy="741026"/>
      </dsp:txXfrm>
    </dsp:sp>
    <dsp:sp modelId="{5674F3AF-C665-9746-9B76-874571840816}">
      <dsp:nvSpPr>
        <dsp:cNvPr id="0" name=""/>
        <dsp:cNvSpPr/>
      </dsp:nvSpPr>
      <dsp:spPr>
        <a:xfrm>
          <a:off x="6928178" y="951455"/>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Use activities as a self-reflection opportunity</a:t>
          </a:r>
        </a:p>
        <a:p>
          <a:pPr marL="114300" lvl="1" indent="-114300" algn="l" defTabSz="622300">
            <a:lnSpc>
              <a:spcPct val="90000"/>
            </a:lnSpc>
            <a:spcBef>
              <a:spcPct val="0"/>
            </a:spcBef>
            <a:spcAft>
              <a:spcPct val="15000"/>
            </a:spcAft>
            <a:buChar char="•"/>
          </a:pPr>
          <a:r>
            <a:rPr lang="en-US" sz="1400" kern="1200" dirty="0"/>
            <a:t>Set a new implementation goal for yourself</a:t>
          </a:r>
        </a:p>
        <a:p>
          <a:pPr marL="114300" lvl="1" indent="-114300" algn="l" defTabSz="622300">
            <a:lnSpc>
              <a:spcPct val="90000"/>
            </a:lnSpc>
            <a:spcBef>
              <a:spcPct val="0"/>
            </a:spcBef>
            <a:spcAft>
              <a:spcPct val="15000"/>
            </a:spcAft>
            <a:buChar char="•"/>
          </a:pPr>
          <a:r>
            <a:rPr lang="en-US" sz="1400" kern="1200" dirty="0"/>
            <a:t>Consider how you might coach or teach the skills/content to a new teacher in your building</a:t>
          </a:r>
        </a:p>
        <a:p>
          <a:pPr marL="114300" lvl="1" indent="-114300" algn="l" defTabSz="622300">
            <a:lnSpc>
              <a:spcPct val="90000"/>
            </a:lnSpc>
            <a:spcBef>
              <a:spcPct val="0"/>
            </a:spcBef>
            <a:spcAft>
              <a:spcPct val="15000"/>
            </a:spcAft>
            <a:buChar char="•"/>
          </a:pPr>
          <a:r>
            <a:rPr lang="en-US" sz="1400" kern="1200" dirty="0"/>
            <a:t>Review resources provided to extend your learning with respect to culturally and contextually relevant implementation</a:t>
          </a:r>
        </a:p>
      </dsp:txBody>
      <dsp:txXfrm>
        <a:off x="6988743" y="1012020"/>
        <a:ext cx="1946717" cy="3583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204107" y="23471"/>
          <a:ext cx="4694102" cy="4694102"/>
        </a:xfrm>
        <a:prstGeom prst="circularArrow">
          <a:avLst>
            <a:gd name="adj1" fmla="val 5544"/>
            <a:gd name="adj2" fmla="val 330680"/>
            <a:gd name="adj3" fmla="val 14063094"/>
            <a:gd name="adj4" fmla="val 17213562"/>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492497" y="98454"/>
          <a:ext cx="1920075" cy="939311"/>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538350" y="144307"/>
        <a:ext cx="1828369" cy="847605"/>
      </dsp:txXfrm>
    </dsp:sp>
    <dsp:sp modelId="{E5B51BC3-D9AC-224A-88D6-E072A5F1648C}">
      <dsp:nvSpPr>
        <dsp:cNvPr id="0" name=""/>
        <dsp:cNvSpPr/>
      </dsp:nvSpPr>
      <dsp:spPr>
        <a:xfrm>
          <a:off x="5589998" y="1396803"/>
          <a:ext cx="1948553" cy="810662"/>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629571" y="1436376"/>
        <a:ext cx="1869407" cy="731516"/>
      </dsp:txXfrm>
    </dsp:sp>
    <dsp:sp modelId="{9AE8A40A-70E8-5F42-AA68-C55FBA0C417F}">
      <dsp:nvSpPr>
        <dsp:cNvPr id="0" name=""/>
        <dsp:cNvSpPr/>
      </dsp:nvSpPr>
      <dsp:spPr>
        <a:xfrm>
          <a:off x="5404008" y="3065077"/>
          <a:ext cx="1883081" cy="892425"/>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447573" y="3108642"/>
        <a:ext cx="1795951" cy="805295"/>
      </dsp:txXfrm>
    </dsp:sp>
    <dsp:sp modelId="{7EE66003-F4E3-1B47-96EE-64B8F3841BD7}">
      <dsp:nvSpPr>
        <dsp:cNvPr id="0" name=""/>
        <dsp:cNvSpPr/>
      </dsp:nvSpPr>
      <dsp:spPr>
        <a:xfrm>
          <a:off x="1661346" y="3097977"/>
          <a:ext cx="2059603" cy="837698"/>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239" y="3138870"/>
        <a:ext cx="1977817" cy="755912"/>
      </dsp:txXfrm>
    </dsp:sp>
    <dsp:sp modelId="{F6E851F7-C49B-904A-BC40-51C4768D9C12}">
      <dsp:nvSpPr>
        <dsp:cNvPr id="0" name=""/>
        <dsp:cNvSpPr/>
      </dsp:nvSpPr>
      <dsp:spPr>
        <a:xfrm>
          <a:off x="1532867" y="1472491"/>
          <a:ext cx="1910960" cy="89956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76780" y="1516404"/>
        <a:ext cx="1823134" cy="8117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1442535" y="-30701"/>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2680639" y="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2734773" y="54134"/>
        <a:ext cx="2109626" cy="1000679"/>
      </dsp:txXfrm>
    </dsp:sp>
    <dsp:sp modelId="{E5B51BC3-D9AC-224A-88D6-E072A5F1648C}">
      <dsp:nvSpPr>
        <dsp:cNvPr id="0" name=""/>
        <dsp:cNvSpPr/>
      </dsp:nvSpPr>
      <dsp:spPr>
        <a:xfrm>
          <a:off x="4996797" y="1376138"/>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050931" y="1430272"/>
        <a:ext cx="2109626" cy="1000679"/>
      </dsp:txXfrm>
    </dsp:sp>
    <dsp:sp modelId="{9AE8A40A-70E8-5F42-AA68-C55FBA0C417F}">
      <dsp:nvSpPr>
        <dsp:cNvPr id="0" name=""/>
        <dsp:cNvSpPr/>
      </dsp:nvSpPr>
      <dsp:spPr>
        <a:xfrm>
          <a:off x="4259899" y="3141404"/>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4314033" y="3195538"/>
        <a:ext cx="2109626" cy="1000679"/>
      </dsp:txXfrm>
    </dsp:sp>
    <dsp:sp modelId="{7EE66003-F4E3-1B47-96EE-64B8F3841BD7}">
      <dsp:nvSpPr>
        <dsp:cNvPr id="0" name=""/>
        <dsp:cNvSpPr/>
      </dsp:nvSpPr>
      <dsp:spPr>
        <a:xfrm>
          <a:off x="966894" y="3150372"/>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021028" y="3204506"/>
        <a:ext cx="2109626" cy="1000679"/>
      </dsp:txXfrm>
    </dsp:sp>
    <dsp:sp modelId="{F6E851F7-C49B-904A-BC40-51C4768D9C12}">
      <dsp:nvSpPr>
        <dsp:cNvPr id="0" name=""/>
        <dsp:cNvSpPr/>
      </dsp:nvSpPr>
      <dsp:spPr>
        <a:xfrm>
          <a:off x="364462" y="13043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418596" y="1358530"/>
        <a:ext cx="2109626" cy="1000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402606" y="-12769"/>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1694504" y="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1748638" y="54134"/>
        <a:ext cx="2109626" cy="1000679"/>
      </dsp:txXfrm>
    </dsp:sp>
    <dsp:sp modelId="{E5B51BC3-D9AC-224A-88D6-E072A5F1648C}">
      <dsp:nvSpPr>
        <dsp:cNvPr id="0" name=""/>
        <dsp:cNvSpPr/>
      </dsp:nvSpPr>
      <dsp:spPr>
        <a:xfrm>
          <a:off x="3472784" y="119683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3526918" y="1250971"/>
        <a:ext cx="2109626" cy="1000679"/>
      </dsp:txXfrm>
    </dsp:sp>
    <dsp:sp modelId="{9AE8A40A-70E8-5F42-AA68-C55FBA0C417F}">
      <dsp:nvSpPr>
        <dsp:cNvPr id="0" name=""/>
        <dsp:cNvSpPr/>
      </dsp:nvSpPr>
      <dsp:spPr>
        <a:xfrm>
          <a:off x="3004825" y="3087618"/>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3058959" y="3141752"/>
        <a:ext cx="2109626" cy="1000679"/>
      </dsp:txXfrm>
    </dsp:sp>
    <dsp:sp modelId="{7EE66003-F4E3-1B47-96EE-64B8F3841BD7}">
      <dsp:nvSpPr>
        <dsp:cNvPr id="0" name=""/>
        <dsp:cNvSpPr/>
      </dsp:nvSpPr>
      <dsp:spPr>
        <a:xfrm>
          <a:off x="249738" y="3150359"/>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303872" y="3204493"/>
        <a:ext cx="2109626" cy="1000679"/>
      </dsp:txXfrm>
    </dsp:sp>
    <dsp:sp modelId="{F6E851F7-C49B-904A-BC40-51C4768D9C12}">
      <dsp:nvSpPr>
        <dsp:cNvPr id="0" name=""/>
        <dsp:cNvSpPr/>
      </dsp:nvSpPr>
      <dsp:spPr>
        <a:xfrm>
          <a:off x="0" y="116096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54134" y="1215099"/>
        <a:ext cx="2109626" cy="1000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114882" y="-28786"/>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352986" y="1915"/>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407120" y="56049"/>
        <a:ext cx="2109626" cy="1000679"/>
      </dsp:txXfrm>
    </dsp:sp>
    <dsp:sp modelId="{E5B51BC3-D9AC-224A-88D6-E072A5F1648C}">
      <dsp:nvSpPr>
        <dsp:cNvPr id="0" name=""/>
        <dsp:cNvSpPr/>
      </dsp:nvSpPr>
      <dsp:spPr>
        <a:xfrm>
          <a:off x="5256763"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310897" y="1439224"/>
        <a:ext cx="2109626" cy="1000679"/>
      </dsp:txXfrm>
    </dsp:sp>
    <dsp:sp modelId="{9AE8A40A-70E8-5F42-AA68-C55FBA0C417F}">
      <dsp:nvSpPr>
        <dsp:cNvPr id="0" name=""/>
        <dsp:cNvSpPr/>
      </dsp:nvSpPr>
      <dsp:spPr>
        <a:xfrm>
          <a:off x="5057744" y="3168307"/>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111878" y="3222441"/>
        <a:ext cx="2109626" cy="1000679"/>
      </dsp:txXfrm>
    </dsp:sp>
    <dsp:sp modelId="{7EE66003-F4E3-1B47-96EE-64B8F3841BD7}">
      <dsp:nvSpPr>
        <dsp:cNvPr id="0" name=""/>
        <dsp:cNvSpPr/>
      </dsp:nvSpPr>
      <dsp:spPr>
        <a:xfrm>
          <a:off x="1648245" y="316829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702379" y="3222430"/>
        <a:ext cx="2109626" cy="1000679"/>
      </dsp:txXfrm>
    </dsp:sp>
    <dsp:sp modelId="{F6E851F7-C49B-904A-BC40-51C4768D9C12}">
      <dsp:nvSpPr>
        <dsp:cNvPr id="0" name=""/>
        <dsp:cNvSpPr/>
      </dsp:nvSpPr>
      <dsp:spPr>
        <a:xfrm>
          <a:off x="1449209" y="138509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503343" y="1439224"/>
        <a:ext cx="2109626" cy="10006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434937" y="-76421"/>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471852" y="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525986" y="54134"/>
        <a:ext cx="2109626" cy="1000679"/>
      </dsp:txXfrm>
    </dsp:sp>
    <dsp:sp modelId="{E5B51BC3-D9AC-224A-88D6-E072A5F1648C}">
      <dsp:nvSpPr>
        <dsp:cNvPr id="0" name=""/>
        <dsp:cNvSpPr/>
      </dsp:nvSpPr>
      <dsp:spPr>
        <a:xfrm>
          <a:off x="5919097" y="136178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973231" y="1415920"/>
        <a:ext cx="2109626" cy="1000679"/>
      </dsp:txXfrm>
    </dsp:sp>
    <dsp:sp modelId="{9AE8A40A-70E8-5F42-AA68-C55FBA0C417F}">
      <dsp:nvSpPr>
        <dsp:cNvPr id="0" name=""/>
        <dsp:cNvSpPr/>
      </dsp:nvSpPr>
      <dsp:spPr>
        <a:xfrm>
          <a:off x="5543990" y="3019858"/>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598124" y="3073992"/>
        <a:ext cx="2109626" cy="1000679"/>
      </dsp:txXfrm>
    </dsp:sp>
    <dsp:sp modelId="{7EE66003-F4E3-1B47-96EE-64B8F3841BD7}">
      <dsp:nvSpPr>
        <dsp:cNvPr id="0" name=""/>
        <dsp:cNvSpPr/>
      </dsp:nvSpPr>
      <dsp:spPr>
        <a:xfrm>
          <a:off x="1888138" y="3060550"/>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942272" y="3114684"/>
        <a:ext cx="2109626" cy="1000679"/>
      </dsp:txXfrm>
    </dsp:sp>
    <dsp:sp modelId="{F6E851F7-C49B-904A-BC40-51C4768D9C12}">
      <dsp:nvSpPr>
        <dsp:cNvPr id="0" name=""/>
        <dsp:cNvSpPr/>
      </dsp:nvSpPr>
      <dsp:spPr>
        <a:xfrm>
          <a:off x="1261291" y="1427579"/>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315425" y="1481713"/>
        <a:ext cx="2109626" cy="1000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E6EA4-9DD5-AA4A-B1AF-7D4AD4DEC3B5}">
      <dsp:nvSpPr>
        <dsp:cNvPr id="0" name=""/>
        <dsp:cNvSpPr/>
      </dsp:nvSpPr>
      <dsp:spPr>
        <a:xfrm>
          <a:off x="2261182" y="126652"/>
          <a:ext cx="4694102" cy="4694102"/>
        </a:xfrm>
        <a:prstGeom prst="circularArrow">
          <a:avLst>
            <a:gd name="adj1" fmla="val 5544"/>
            <a:gd name="adj2" fmla="val 330680"/>
            <a:gd name="adj3" fmla="val 13754987"/>
            <a:gd name="adj4" fmla="val 17398720"/>
            <a:gd name="adj5" fmla="val 5757"/>
          </a:avLst>
        </a:prstGeom>
        <a:solidFill>
          <a:schemeClr val="accent6">
            <a:lumMod val="60000"/>
            <a:lumOff val="40000"/>
          </a:schemeClr>
        </a:solidFill>
        <a:ln>
          <a:noFill/>
        </a:ln>
        <a:effectLst/>
      </dsp:spPr>
      <dsp:style>
        <a:lnRef idx="0">
          <a:scrgbClr r="0" g="0" b="0"/>
        </a:lnRef>
        <a:fillRef idx="1">
          <a:scrgbClr r="0" g="0" b="0"/>
        </a:fillRef>
        <a:effectRef idx="2">
          <a:scrgbClr r="0" g="0" b="0"/>
        </a:effectRef>
        <a:fontRef idx="minor"/>
      </dsp:style>
    </dsp:sp>
    <dsp:sp modelId="{D35D95F8-9A01-8741-887C-0648DEAAB957}">
      <dsp:nvSpPr>
        <dsp:cNvPr id="0" name=""/>
        <dsp:cNvSpPr/>
      </dsp:nvSpPr>
      <dsp:spPr>
        <a:xfrm>
          <a:off x="3499286" y="157353"/>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Establish / Post</a:t>
          </a:r>
        </a:p>
      </dsp:txBody>
      <dsp:txXfrm>
        <a:off x="3553420" y="211487"/>
        <a:ext cx="2109626" cy="1000679"/>
      </dsp:txXfrm>
    </dsp:sp>
    <dsp:sp modelId="{E5B51BC3-D9AC-224A-88D6-E072A5F1648C}">
      <dsp:nvSpPr>
        <dsp:cNvPr id="0" name=""/>
        <dsp:cNvSpPr/>
      </dsp:nvSpPr>
      <dsp:spPr>
        <a:xfrm>
          <a:off x="5585945" y="1330234"/>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dsp:txBody>
      <dsp:txXfrm>
        <a:off x="5640079" y="1384368"/>
        <a:ext cx="2109626" cy="1000679"/>
      </dsp:txXfrm>
    </dsp:sp>
    <dsp:sp modelId="{9AE8A40A-70E8-5F42-AA68-C55FBA0C417F}">
      <dsp:nvSpPr>
        <dsp:cNvPr id="0" name=""/>
        <dsp:cNvSpPr/>
      </dsp:nvSpPr>
      <dsp:spPr>
        <a:xfrm>
          <a:off x="5322907" y="3214014"/>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Prompt</a:t>
          </a:r>
        </a:p>
      </dsp:txBody>
      <dsp:txXfrm>
        <a:off x="5377041" y="3268148"/>
        <a:ext cx="2109626" cy="1000679"/>
      </dsp:txXfrm>
    </dsp:sp>
    <dsp:sp modelId="{7EE66003-F4E3-1B47-96EE-64B8F3841BD7}">
      <dsp:nvSpPr>
        <dsp:cNvPr id="0" name=""/>
        <dsp:cNvSpPr/>
      </dsp:nvSpPr>
      <dsp:spPr>
        <a:xfrm>
          <a:off x="1584232" y="328715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Monitor</a:t>
          </a:r>
        </a:p>
      </dsp:txBody>
      <dsp:txXfrm>
        <a:off x="1638366" y="3341290"/>
        <a:ext cx="2109626" cy="1000679"/>
      </dsp:txXfrm>
    </dsp:sp>
    <dsp:sp modelId="{F6E851F7-C49B-904A-BC40-51C4768D9C12}">
      <dsp:nvSpPr>
        <dsp:cNvPr id="0" name=""/>
        <dsp:cNvSpPr/>
      </dsp:nvSpPr>
      <dsp:spPr>
        <a:xfrm>
          <a:off x="1330349" y="1348506"/>
          <a:ext cx="2217894" cy="1108947"/>
        </a:xfrm>
        <a:prstGeom prst="roundRect">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a:t>
          </a:r>
        </a:p>
      </dsp:txBody>
      <dsp:txXfrm>
        <a:off x="1384483" y="1402640"/>
        <a:ext cx="2109626" cy="10006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9E7257-55F9-45A8-A497-B7C50E121B28}" type="datetimeFigureOut">
              <a:rPr lang="en-US" smtClean="0"/>
              <a:t>9/12/2019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FAC79-47CE-40BA-860F-6171DF23AB64}" type="slidenum">
              <a:rPr lang="en-US" smtClean="0"/>
              <a:t>‹#›</a:t>
            </a:fld>
            <a:endParaRPr lang="en-US"/>
          </a:p>
        </p:txBody>
      </p:sp>
    </p:spTree>
    <p:extLst>
      <p:ext uri="{BB962C8B-B14F-4D97-AF65-F5344CB8AC3E}">
        <p14:creationId xmlns:p14="http://schemas.microsoft.com/office/powerpoint/2010/main" val="105354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65E16-8177-5E48-9D7F-A4ED0C352A5D}" type="datetimeFigureOut">
              <a:rPr lang="en-US" smtClean="0"/>
              <a:t>9/12/2019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983F5-4095-B149-8B2E-7BAFE2E9089B}" type="slidenum">
              <a:rPr lang="en-US" smtClean="0"/>
              <a:t>‹#›</a:t>
            </a:fld>
            <a:endParaRPr lang="en-US"/>
          </a:p>
        </p:txBody>
      </p:sp>
    </p:spTree>
    <p:extLst>
      <p:ext uri="{BB962C8B-B14F-4D97-AF65-F5344CB8AC3E}">
        <p14:creationId xmlns:p14="http://schemas.microsoft.com/office/powerpoint/2010/main" val="196604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03004-2ECF-D946-93FD-ACBFAC9899A7}" type="slidenum">
              <a:rPr lang="en-US" smtClean="0"/>
              <a:t>3</a:t>
            </a:fld>
            <a:endParaRPr lang="en-US"/>
          </a:p>
        </p:txBody>
      </p:sp>
    </p:spTree>
    <p:extLst>
      <p:ext uri="{BB962C8B-B14F-4D97-AF65-F5344CB8AC3E}">
        <p14:creationId xmlns:p14="http://schemas.microsoft.com/office/powerpoint/2010/main" val="202977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46E80D43-493E-5947-908F-465A062BA8BD}" type="slidenum">
              <a:rPr lang="en-US">
                <a:solidFill>
                  <a:srgbClr val="000000"/>
                </a:solidFill>
              </a:rPr>
              <a:pPr/>
              <a:t>47</a:t>
            </a:fld>
            <a:endParaRPr lang="en-US">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dirty="0">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97600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664CDDA-D6A6-514A-8580-22423DAB8283}" type="slidenum">
              <a:rPr lang="en-US">
                <a:solidFill>
                  <a:srgbClr val="000000"/>
                </a:solidFill>
              </a:rPr>
              <a:pPr/>
              <a:t>48</a:t>
            </a:fld>
            <a:endParaRPr 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06592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51</a:t>
            </a:fld>
            <a:endParaRPr lang="en-US"/>
          </a:p>
        </p:txBody>
      </p:sp>
    </p:spTree>
    <p:extLst>
      <p:ext uri="{BB962C8B-B14F-4D97-AF65-F5344CB8AC3E}">
        <p14:creationId xmlns:p14="http://schemas.microsoft.com/office/powerpoint/2010/main" val="1007419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82657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53</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98248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58</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48292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62</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407543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64</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671704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70</a:t>
            </a:fld>
            <a:endParaRPr lang="en-US"/>
          </a:p>
        </p:txBody>
      </p:sp>
    </p:spTree>
    <p:extLst>
      <p:ext uri="{BB962C8B-B14F-4D97-AF65-F5344CB8AC3E}">
        <p14:creationId xmlns:p14="http://schemas.microsoft.com/office/powerpoint/2010/main" val="2814919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83</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65013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6</a:t>
            </a:fld>
            <a:endParaRPr lang="en-US"/>
          </a:p>
        </p:txBody>
      </p:sp>
    </p:spTree>
    <p:extLst>
      <p:ext uri="{BB962C8B-B14F-4D97-AF65-F5344CB8AC3E}">
        <p14:creationId xmlns:p14="http://schemas.microsoft.com/office/powerpoint/2010/main" val="349085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84</a:t>
            </a:fld>
            <a:endParaRPr lang="en-US"/>
          </a:p>
        </p:txBody>
      </p:sp>
    </p:spTree>
    <p:extLst>
      <p:ext uri="{BB962C8B-B14F-4D97-AF65-F5344CB8AC3E}">
        <p14:creationId xmlns:p14="http://schemas.microsoft.com/office/powerpoint/2010/main" val="3287900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85</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98277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0FA6ED-C613-7346-B377-C28A751A8F45}" type="slidenum">
              <a:rPr lang="en-US" sz="1200">
                <a:solidFill>
                  <a:prstClr val="black"/>
                </a:solidFill>
              </a:rPr>
              <a:pPr eaLnBrk="1" hangingPunct="1"/>
              <a:t>11</a:t>
            </a:fld>
            <a:endParaRPr lang="en-US" sz="1200">
              <a:solidFill>
                <a:prstClr val="black"/>
              </a:solidFill>
            </a:endParaRPr>
          </a:p>
        </p:txBody>
      </p:sp>
      <p:sp>
        <p:nvSpPr>
          <p:cNvPr id="92162" name="Rectangle 2"/>
          <p:cNvSpPr>
            <a:spLocks noGrp="1" noRot="1" noChangeAspect="1" noChangeArrowheads="1" noTextEdit="1"/>
          </p:cNvSpPr>
          <p:nvPr>
            <p:ph type="sldImg"/>
          </p:nvPr>
        </p:nvSpPr>
        <p:spPr>
          <a:xfrm>
            <a:off x="1150938" y="681038"/>
            <a:ext cx="4557712" cy="3417887"/>
          </a:xfrm>
          <a:ln/>
        </p:spPr>
      </p:sp>
      <p:sp>
        <p:nvSpPr>
          <p:cNvPr id="92163" name="Rectangle 3"/>
          <p:cNvSpPr>
            <a:spLocks noGrp="1" noChangeArrowheads="1"/>
          </p:cNvSpPr>
          <p:nvPr>
            <p:ph type="body" idx="1"/>
          </p:nvPr>
        </p:nvSpPr>
        <p:spPr>
          <a:xfrm>
            <a:off x="914400" y="4325287"/>
            <a:ext cx="5029200" cy="4098873"/>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8050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34107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25</a:t>
            </a:fld>
            <a:endParaRPr lang="en-US" dirty="0"/>
          </a:p>
        </p:txBody>
      </p:sp>
    </p:spTree>
    <p:extLst>
      <p:ext uri="{BB962C8B-B14F-4D97-AF65-F5344CB8AC3E}">
        <p14:creationId xmlns:p14="http://schemas.microsoft.com/office/powerpoint/2010/main" val="93716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30</a:t>
            </a:fld>
            <a:endParaRPr lang="en-US" dirty="0"/>
          </a:p>
        </p:txBody>
      </p:sp>
    </p:spTree>
    <p:extLst>
      <p:ext uri="{BB962C8B-B14F-4D97-AF65-F5344CB8AC3E}">
        <p14:creationId xmlns:p14="http://schemas.microsoft.com/office/powerpoint/2010/main" val="178952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latin typeface="Arial" pitchFamily="-1" charset="0"/>
                <a:ea typeface="ＭＳ Ｐゴシック" charset="-128"/>
                <a:cs typeface="ＭＳ Ｐゴシック" charset="-128"/>
              </a:rPr>
              <a:pPr/>
              <a:t>31</a:t>
            </a:fld>
            <a:endParaRPr lang="en-US" dirty="0">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501273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983F5-4095-B149-8B2E-7BAFE2E9089B}" type="slidenum">
              <a:rPr lang="en-US" smtClean="0"/>
              <a:t>34</a:t>
            </a:fld>
            <a:endParaRPr lang="en-US"/>
          </a:p>
        </p:txBody>
      </p:sp>
    </p:spTree>
    <p:extLst>
      <p:ext uri="{BB962C8B-B14F-4D97-AF65-F5344CB8AC3E}">
        <p14:creationId xmlns:p14="http://schemas.microsoft.com/office/powerpoint/2010/main" val="36767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F70A35B-179F-8D45-9D3E-56477E06D3C1}" type="slidenum">
              <a:rPr lang="en-US">
                <a:solidFill>
                  <a:prstClr val="black"/>
                </a:solidFill>
                <a:latin typeface="Arial" pitchFamily="-1" charset="0"/>
                <a:ea typeface="ＭＳ Ｐゴシック" charset="-128"/>
                <a:cs typeface="ＭＳ Ｐゴシック" charset="-128"/>
              </a:rPr>
              <a:pPr/>
              <a:t>46</a:t>
            </a:fld>
            <a:endParaRPr lang="en-US">
              <a:solidFill>
                <a:prstClr val="black"/>
              </a:solidFill>
              <a:latin typeface="Arial" pitchFamily="-1" charset="0"/>
              <a:ea typeface="ＭＳ Ｐゴシック" charset="-128"/>
              <a:cs typeface="ＭＳ Ｐゴシック"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Arial" pitchFamily="-1" charset="0"/>
              <a:ea typeface="ＭＳ Ｐゴシック" charset="-128"/>
              <a:cs typeface="ＭＳ Ｐゴシック" charset="-128"/>
            </a:endParaRPr>
          </a:p>
        </p:txBody>
      </p:sp>
    </p:spTree>
    <p:extLst>
      <p:ext uri="{BB962C8B-B14F-4D97-AF65-F5344CB8AC3E}">
        <p14:creationId xmlns:p14="http://schemas.microsoft.com/office/powerpoint/2010/main" val="15435759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62827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402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02411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828800"/>
            <a:ext cx="8229600" cy="43021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9D1F80-91D4-E346-BDE0-E22D9D7A80FE}" type="slidenum">
              <a:rPr lang="en-US"/>
              <a:pPr/>
              <a:t>‹#›</a:t>
            </a:fld>
            <a:endParaRPr lang="en-US"/>
          </a:p>
        </p:txBody>
      </p:sp>
    </p:spTree>
    <p:extLst>
      <p:ext uri="{BB962C8B-B14F-4D97-AF65-F5344CB8AC3E}">
        <p14:creationId xmlns:p14="http://schemas.microsoft.com/office/powerpoint/2010/main" val="1717343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1278199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637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87FF-4A2E-4707-B11F-FDFF70F8AAEB}"/>
              </a:ext>
            </a:extLst>
          </p:cNvPr>
          <p:cNvSpPr>
            <a:spLocks noGrp="1"/>
          </p:cNvSpPr>
          <p:nvPr>
            <p:ph type="title"/>
          </p:nvPr>
        </p:nvSpPr>
        <p:spPr>
          <a:xfrm>
            <a:off x="267130" y="739792"/>
            <a:ext cx="8548097" cy="1851348"/>
          </a:xfrm>
          <a:ln>
            <a:noFill/>
          </a:ln>
        </p:spPr>
        <p:txBody>
          <a:bodyPr vert="horz" lIns="91440" tIns="45720" rIns="91440" bIns="45720" rtlCol="0" anchor="t" anchorCtr="0">
            <a:noAutofit/>
          </a:bodyPr>
          <a:lstStyle>
            <a:lvl1pPr>
              <a:defRPr lang="en-US" sz="4350" b="1" baseline="0">
                <a:solidFill>
                  <a:schemeClr val="bg1"/>
                </a:solidFill>
                <a:ea typeface="+mn-ea"/>
                <a:cs typeface="+mn-cs"/>
              </a:defRPr>
            </a:lvl1pPr>
          </a:lstStyle>
          <a:p>
            <a:pPr marL="0" lvl="0" indent="0">
              <a:spcBef>
                <a:spcPts val="750"/>
              </a:spcBef>
              <a:buFont typeface="Arial" panose="020B0604020202020204" pitchFamily="34" charset="0"/>
            </a:pPr>
            <a:r>
              <a:rPr lang="en-US"/>
              <a:t>Click to edit Master title style</a:t>
            </a:r>
            <a:endParaRPr lang="en-US" dirty="0"/>
          </a:p>
        </p:txBody>
      </p:sp>
      <p:sp>
        <p:nvSpPr>
          <p:cNvPr id="16" name="Text Placeholder 14"/>
          <p:cNvSpPr>
            <a:spLocks noGrp="1"/>
          </p:cNvSpPr>
          <p:nvPr>
            <p:ph type="body" sz="quarter" idx="14" hasCustomPrompt="1"/>
          </p:nvPr>
        </p:nvSpPr>
        <p:spPr>
          <a:xfrm>
            <a:off x="278043" y="2689362"/>
            <a:ext cx="8537184" cy="983651"/>
          </a:xfrm>
          <a:ln>
            <a:noFill/>
          </a:ln>
        </p:spPr>
        <p:txBody>
          <a:bodyPr>
            <a:noAutofit/>
          </a:bodyPr>
          <a:lstStyle>
            <a:lvl1pPr marL="0" indent="0">
              <a:buNone/>
              <a:defRPr sz="1500" b="0" baseline="0">
                <a:solidFill>
                  <a:schemeClr val="bg1"/>
                </a:solidFill>
                <a:latin typeface="+mn-lt"/>
              </a:defRPr>
            </a:lvl1pPr>
            <a:lvl5pPr>
              <a:defRPr/>
            </a:lvl5pPr>
          </a:lstStyle>
          <a:p>
            <a:pPr lvl="0"/>
            <a:r>
              <a:rPr lang="en-US" dirty="0"/>
              <a:t>Click to add main module subtitle</a:t>
            </a:r>
          </a:p>
        </p:txBody>
      </p:sp>
      <p:sp>
        <p:nvSpPr>
          <p:cNvPr id="3" name="Rectangle 2">
            <a:extLst>
              <a:ext uri="{FF2B5EF4-FFF2-40B4-BE49-F238E27FC236}">
                <a16:creationId xmlns:a16="http://schemas.microsoft.com/office/drawing/2014/main" id="{A75614EE-B341-407C-B002-D871943E9FC6}"/>
              </a:ext>
            </a:extLst>
          </p:cNvPr>
          <p:cNvSpPr/>
          <p:nvPr userDrawn="1"/>
        </p:nvSpPr>
        <p:spPr>
          <a:xfrm>
            <a:off x="0" y="4266862"/>
            <a:ext cx="9144000" cy="2591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descr="Logo of National Center on Intensive Intervention at American Institutes for Researc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44" y="4677235"/>
            <a:ext cx="4538445" cy="926801"/>
          </a:xfrm>
          <a:prstGeom prst="rect">
            <a:avLst/>
          </a:prstGeom>
          <a:ln>
            <a:noFill/>
          </a:ln>
        </p:spPr>
      </p:pic>
      <p:pic>
        <p:nvPicPr>
          <p:cNvPr id="10" name="Picture 9" descr="Logo of UCONN | NEAG School of Education"/>
          <p:cNvPicPr>
            <a:picLocks noChangeAspect="1"/>
          </p:cNvPicPr>
          <p:nvPr userDrawn="1"/>
        </p:nvPicPr>
        <p:blipFill rotWithShape="1">
          <a:blip r:embed="rId3"/>
          <a:srcRect l="51929" t="12057" r="5093" b="50942"/>
          <a:stretch/>
        </p:blipFill>
        <p:spPr>
          <a:xfrm>
            <a:off x="267130" y="5645650"/>
            <a:ext cx="3929865" cy="1001731"/>
          </a:xfrm>
          <a:prstGeom prst="rect">
            <a:avLst/>
          </a:prstGeom>
          <a:ln>
            <a:noFill/>
          </a:ln>
        </p:spPr>
      </p:pic>
    </p:spTree>
    <p:extLst>
      <p:ext uri="{BB962C8B-B14F-4D97-AF65-F5344CB8AC3E}">
        <p14:creationId xmlns:p14="http://schemas.microsoft.com/office/powerpoint/2010/main" val="203333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63717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AAC2-531E-4515-BF42-11B2079E8940}"/>
              </a:ext>
            </a:extLst>
          </p:cNvPr>
          <p:cNvSpPr>
            <a:spLocks noGrp="1"/>
          </p:cNvSpPr>
          <p:nvPr>
            <p:ph type="title"/>
          </p:nvPr>
        </p:nvSpPr>
        <p:spPr>
          <a:xfrm>
            <a:off x="255570" y="365126"/>
            <a:ext cx="8632861" cy="2208890"/>
          </a:xfrm>
        </p:spPr>
        <p:txBody>
          <a:bodyPr anchor="b" anchorCtr="0"/>
          <a:lstStyle/>
          <a:p>
            <a:r>
              <a:rPr lang="en-US"/>
              <a:t>Click to edit Master title style</a:t>
            </a:r>
            <a:endParaRPr lang="en-US" dirty="0"/>
          </a:p>
        </p:txBody>
      </p:sp>
      <p:sp>
        <p:nvSpPr>
          <p:cNvPr id="11" name="Text Placeholder 10"/>
          <p:cNvSpPr>
            <a:spLocks noGrp="1"/>
          </p:cNvSpPr>
          <p:nvPr>
            <p:ph type="body" sz="quarter" idx="15" hasCustomPrompt="1"/>
          </p:nvPr>
        </p:nvSpPr>
        <p:spPr>
          <a:xfrm>
            <a:off x="255570" y="2746593"/>
            <a:ext cx="8632861" cy="1353875"/>
          </a:xfrm>
          <a:noFill/>
        </p:spPr>
        <p:txBody>
          <a:bodyPr>
            <a:noAutofit/>
          </a:bodyPr>
          <a:lstStyle>
            <a:lvl1pPr marL="0" indent="0">
              <a:buNone/>
              <a:defRPr sz="2700" b="0" baseline="0">
                <a:solidFill>
                  <a:schemeClr val="bg1"/>
                </a:solidFill>
                <a:latin typeface="+mj-lt"/>
              </a:defRPr>
            </a:lvl1pPr>
          </a:lstStyle>
          <a:p>
            <a:pPr lvl="0"/>
            <a:r>
              <a:rPr lang="en-US" dirty="0"/>
              <a:t>Part #: Add part title (as a question)</a:t>
            </a:r>
          </a:p>
        </p:txBody>
      </p:sp>
      <p:pic>
        <p:nvPicPr>
          <p:cNvPr id="9" name="Picture 8" descr="Logo of National Center on Intensive Intervention at American Institutes for Research"/>
          <p:cNvPicPr>
            <a:picLocks noChangeAspect="1"/>
          </p:cNvPicPr>
          <p:nvPr userDrawn="1"/>
        </p:nvPicPr>
        <p:blipFill rotWithShape="1">
          <a:blip r:embed="rId2"/>
          <a:srcRect t="1279" b="37471"/>
          <a:stretch/>
        </p:blipFill>
        <p:spPr>
          <a:xfrm>
            <a:off x="5138" y="5204861"/>
            <a:ext cx="9144000" cy="1658278"/>
          </a:xfrm>
          <a:prstGeom prst="rect">
            <a:avLst/>
          </a:prstGeom>
        </p:spPr>
      </p:pic>
    </p:spTree>
    <p:extLst>
      <p:ext uri="{BB962C8B-B14F-4D97-AF65-F5344CB8AC3E}">
        <p14:creationId xmlns:p14="http://schemas.microsoft.com/office/powerpoint/2010/main" val="361165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727920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24067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729157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84359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59780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8881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613697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635325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271942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13416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230460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95401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30" y="5645650"/>
            <a:ext cx="3929865" cy="1001731"/>
          </a:xfrm>
          <a:prstGeom prst="rect">
            <a:avLst/>
          </a:prstGeom>
        </p:spPr>
      </p:pic>
      <p:sp>
        <p:nvSpPr>
          <p:cNvPr id="11" name="Rectangle 10"/>
          <p:cNvSpPr/>
          <p:nvPr userDrawn="1"/>
        </p:nvSpPr>
        <p:spPr>
          <a:xfrm>
            <a:off x="4710702"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4" y="4677235"/>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435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2"/>
            <a:ext cx="8537184" cy="983651"/>
          </a:xfrm>
        </p:spPr>
        <p:txBody>
          <a:bodyPr>
            <a:noAutofit/>
          </a:bodyPr>
          <a:lstStyle>
            <a:lvl1pPr marL="0" indent="0">
              <a:buNone/>
              <a:defRPr sz="27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732947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36669"/>
            <a:ext cx="7886700" cy="1113416"/>
          </a:xfrm>
        </p:spPr>
        <p:txBody>
          <a:bodyPr/>
          <a:lstStyle/>
          <a:p>
            <a:r>
              <a:rPr lang="en-US" dirty="0"/>
              <a:t>Click to edit Master title style</a:t>
            </a:r>
          </a:p>
        </p:txBody>
      </p:sp>
      <p:sp>
        <p:nvSpPr>
          <p:cNvPr id="3" name="Content Placeholder 2"/>
          <p:cNvSpPr>
            <a:spLocks noGrp="1"/>
          </p:cNvSpPr>
          <p:nvPr>
            <p:ph idx="1"/>
          </p:nvPr>
        </p:nvSpPr>
        <p:spPr>
          <a:xfrm>
            <a:off x="628650" y="1446904"/>
            <a:ext cx="7886700" cy="47300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540496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6" y="1638728"/>
            <a:ext cx="8621945" cy="935288"/>
          </a:xfrm>
        </p:spPr>
        <p:txBody>
          <a:bodyPr>
            <a:noAutofit/>
          </a:bodyPr>
          <a:lstStyle>
            <a:lvl1pPr marL="0" indent="0">
              <a:buNone/>
              <a:defRPr sz="24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70" y="2746593"/>
            <a:ext cx="8632861" cy="1353875"/>
          </a:xfrm>
          <a:solidFill>
            <a:schemeClr val="accent3"/>
          </a:solidFill>
        </p:spPr>
        <p:txBody>
          <a:bodyPr>
            <a:noAutofit/>
          </a:bodyPr>
          <a:lstStyle>
            <a:lvl1pPr marL="0" indent="0">
              <a:buNone/>
              <a:defRPr sz="33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148100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312416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873935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959683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723836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12972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551151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496731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395210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6412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52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77488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4773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01973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796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70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9/12/2019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642808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 id="2147483726"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9/12/2019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40049112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CDAD61-9825-4777-A377-F968A2E84A1F}" type="datetimeFigureOut">
              <a:rPr lang="en-US" smtClean="0"/>
              <a:t>9/12/2019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383570518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iris.peabody.vanderbilt.edu/wp-content/uploads/pdf_case_studies/ics_norms.pdf"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image" Target="../media/image39.tiff"/><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pbismissouri.org/wp-content/uploads/2017/06/ECP7.1-Teacher-Tool-Classroom-Activity-Sequencing-1.pdf?x30198"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D9117-FC55-4143-A3F5-6CAA3768082C}"/>
              </a:ext>
            </a:extLst>
          </p:cNvPr>
          <p:cNvSpPr>
            <a:spLocks noGrp="1"/>
          </p:cNvSpPr>
          <p:nvPr>
            <p:ph type="title"/>
          </p:nvPr>
        </p:nvSpPr>
        <p:spPr>
          <a:xfrm>
            <a:off x="297952" y="376518"/>
            <a:ext cx="8548097" cy="2288435"/>
          </a:xfrm>
        </p:spPr>
        <p:txBody>
          <a:bodyPr/>
          <a:lstStyle/>
          <a:p>
            <a:r>
              <a:rPr lang="en-US" sz="4800" dirty="0">
                <a:solidFill>
                  <a:schemeClr val="accent2"/>
                </a:solidFill>
              </a:rPr>
              <a:t>Module 3</a:t>
            </a:r>
            <a:br>
              <a:rPr lang="en-US" sz="3600" dirty="0">
                <a:solidFill>
                  <a:schemeClr val="accent2"/>
                </a:solidFill>
              </a:rPr>
            </a:br>
            <a:r>
              <a:rPr lang="en-US" sz="4800" dirty="0">
                <a:solidFill>
                  <a:schemeClr val="accent2"/>
                </a:solidFill>
              </a:rPr>
              <a:t>Antecedent and </a:t>
            </a:r>
            <a:br>
              <a:rPr lang="en-US" sz="4800" dirty="0">
                <a:solidFill>
                  <a:schemeClr val="accent2"/>
                </a:solidFill>
              </a:rPr>
            </a:br>
            <a:r>
              <a:rPr lang="en-US" sz="4800" dirty="0">
                <a:solidFill>
                  <a:schemeClr val="accent2"/>
                </a:solidFill>
              </a:rPr>
              <a:t>Instructional Strategies </a:t>
            </a:r>
          </a:p>
        </p:txBody>
      </p:sp>
      <p:sp>
        <p:nvSpPr>
          <p:cNvPr id="3" name="Text Placeholder 2"/>
          <p:cNvSpPr>
            <a:spLocks noGrp="1"/>
          </p:cNvSpPr>
          <p:nvPr>
            <p:ph type="body" sz="quarter" idx="14"/>
          </p:nvPr>
        </p:nvSpPr>
        <p:spPr>
          <a:xfrm>
            <a:off x="297951" y="2664953"/>
            <a:ext cx="8537184" cy="1114501"/>
          </a:xfrm>
        </p:spPr>
        <p:txBody>
          <a:bodyPr/>
          <a:lstStyle/>
          <a:p>
            <a:r>
              <a:rPr lang="en-US" sz="2000" dirty="0"/>
              <a:t>Jennifer Freeman, PhD</a:t>
            </a:r>
          </a:p>
          <a:p>
            <a:r>
              <a:rPr lang="en-US" sz="2000" dirty="0"/>
              <a:t>Don Briere, PhD</a:t>
            </a:r>
          </a:p>
          <a:p>
            <a:r>
              <a:rPr lang="en-US" sz="2000" dirty="0"/>
              <a:t>Brandi Simonsen, PhD</a:t>
            </a:r>
          </a:p>
          <a:p>
            <a:endParaRPr lang="en-US" sz="2000" dirty="0"/>
          </a:p>
        </p:txBody>
      </p:sp>
    </p:spTree>
    <p:extLst>
      <p:ext uri="{BB962C8B-B14F-4D97-AF65-F5344CB8AC3E}">
        <p14:creationId xmlns:p14="http://schemas.microsoft.com/office/powerpoint/2010/main" val="2415807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title"/>
          </p:nvPr>
        </p:nvSpPr>
        <p:spPr>
          <a:xfrm>
            <a:off x="322236" y="-106181"/>
            <a:ext cx="8268770" cy="1325563"/>
          </a:xfrm>
        </p:spPr>
        <p:txBody>
          <a:bodyPr>
            <a:noAutofit/>
          </a:bodyPr>
          <a:lstStyle/>
          <a:p>
            <a:r>
              <a:rPr lang="en-US" sz="3600" dirty="0">
                <a:solidFill>
                  <a:schemeClr val="accent2"/>
                </a:solidFill>
              </a:rPr>
              <a:t>Five Critical Features of Evidence-Based Classroom Management </a:t>
            </a:r>
          </a:p>
        </p:txBody>
      </p:sp>
      <p:sp>
        <p:nvSpPr>
          <p:cNvPr id="5" name="Content Placeholder 4"/>
          <p:cNvSpPr>
            <a:spLocks noGrp="1"/>
          </p:cNvSpPr>
          <p:nvPr>
            <p:ph idx="1"/>
          </p:nvPr>
        </p:nvSpPr>
        <p:spPr>
          <a:xfrm>
            <a:off x="568228" y="1130860"/>
            <a:ext cx="7886700" cy="4351338"/>
          </a:xfrm>
        </p:spPr>
        <p:txBody>
          <a:bodyPr>
            <a:noAutofit/>
          </a:bodyPr>
          <a:lstStyle/>
          <a:p>
            <a:pPr marL="274320" indent="-274320" fontAlgn="auto">
              <a:spcAft>
                <a:spcPts val="0"/>
              </a:spcAft>
              <a:buClr>
                <a:schemeClr val="accent3"/>
              </a:buClr>
              <a:buNone/>
              <a:defRPr/>
            </a:pPr>
            <a:r>
              <a:rPr lang="en-US" sz="2400" dirty="0">
                <a:solidFill>
                  <a:schemeClr val="bg1"/>
                </a:solidFill>
              </a:rPr>
              <a:t>1. Maximize Structure</a:t>
            </a:r>
          </a:p>
          <a:p>
            <a:pPr marL="274320" indent="-274320" fontAlgn="auto">
              <a:spcAft>
                <a:spcPts val="0"/>
              </a:spcAft>
              <a:buClr>
                <a:schemeClr val="accent3"/>
              </a:buClr>
              <a:buNone/>
              <a:defRPr/>
            </a:pPr>
            <a:r>
              <a:rPr lang="en-US" sz="2400" dirty="0">
                <a:solidFill>
                  <a:schemeClr val="bg1"/>
                </a:solidFill>
              </a:rPr>
              <a:t>2. Establish, Post, Teach, Review, Monitor, and Reinforce Expectations </a:t>
            </a:r>
          </a:p>
          <a:p>
            <a:pPr marL="274320" indent="-274320" fontAlgn="auto">
              <a:spcAft>
                <a:spcPts val="0"/>
              </a:spcAft>
              <a:buClr>
                <a:schemeClr val="accent3"/>
              </a:buClr>
              <a:buNone/>
              <a:defRPr/>
            </a:pPr>
            <a:r>
              <a:rPr lang="en-US" sz="2400" dirty="0">
                <a:solidFill>
                  <a:schemeClr val="bg1"/>
                </a:solidFill>
              </a:rPr>
              <a:t>3. Actively Engage Students in Observable Ways </a:t>
            </a:r>
          </a:p>
          <a:p>
            <a:pPr marL="274320" indent="-274320" fontAlgn="auto">
              <a:spcAft>
                <a:spcPts val="0"/>
              </a:spcAft>
              <a:buClr>
                <a:schemeClr val="accent3"/>
              </a:buClr>
              <a:buNone/>
              <a:defRPr/>
            </a:pPr>
            <a:r>
              <a:rPr lang="en-US" sz="2400" dirty="0">
                <a:solidFill>
                  <a:schemeClr val="bg1"/>
                </a:solidFill>
              </a:rPr>
              <a:t>4. Use a Continuum of Strategies to Acknowledge Appropriate Behavior </a:t>
            </a:r>
          </a:p>
          <a:p>
            <a:pPr marL="274320" indent="-274320" fontAlgn="auto">
              <a:spcAft>
                <a:spcPts val="0"/>
              </a:spcAft>
              <a:buClr>
                <a:schemeClr val="accent3"/>
              </a:buClr>
              <a:buNone/>
              <a:defRPr/>
            </a:pPr>
            <a:r>
              <a:rPr lang="en-US" sz="2400" dirty="0">
                <a:solidFill>
                  <a:schemeClr val="bg1"/>
                </a:solidFill>
              </a:rPr>
              <a:t>5. Use a Continuum of Strategies to Discourage Inappropriate Behavior </a:t>
            </a:r>
          </a:p>
        </p:txBody>
      </p:sp>
      <p:sp>
        <p:nvSpPr>
          <p:cNvPr id="30723" name="Rectangle 5"/>
          <p:cNvSpPr>
            <a:spLocks noChangeArrowheads="1"/>
          </p:cNvSpPr>
          <p:nvPr/>
        </p:nvSpPr>
        <p:spPr bwMode="auto">
          <a:xfrm>
            <a:off x="0" y="5888552"/>
            <a:ext cx="1717971" cy="276999"/>
          </a:xfrm>
          <a:prstGeom prst="rect">
            <a:avLst/>
          </a:prstGeom>
          <a:noFill/>
          <a:ln w="9525">
            <a:noFill/>
            <a:miter lim="800000"/>
            <a:headEnd/>
            <a:tailEnd/>
          </a:ln>
        </p:spPr>
        <p:txBody>
          <a:bodyPr wrap="none">
            <a:spAutoFit/>
          </a:bodyPr>
          <a:lstStyle/>
          <a:p>
            <a:r>
              <a:rPr lang="en-US" sz="1200" dirty="0">
                <a:solidFill>
                  <a:schemeClr val="bg1"/>
                </a:solidFill>
              </a:rPr>
              <a:t>(Simonsen et al., 2008)</a:t>
            </a:r>
          </a:p>
        </p:txBody>
      </p:sp>
      <p:sp>
        <p:nvSpPr>
          <p:cNvPr id="6" name="TextBox 5"/>
          <p:cNvSpPr txBox="1"/>
          <p:nvPr/>
        </p:nvSpPr>
        <p:spPr>
          <a:xfrm>
            <a:off x="2623843" y="4447827"/>
            <a:ext cx="6358794" cy="1631216"/>
          </a:xfrm>
          <a:prstGeom prst="rect">
            <a:avLst/>
          </a:prstGeom>
          <a:solidFill>
            <a:schemeClr val="accent1">
              <a:lumMod val="75000"/>
            </a:schemeClr>
          </a:solidFill>
        </p:spPr>
        <p:txBody>
          <a:bodyPr wrap="square" rtlCol="0">
            <a:spAutoFit/>
          </a:bodyPr>
          <a:lstStyle/>
          <a:p>
            <a:pPr algn="ctr"/>
            <a:endParaRPr lang="en-US" sz="1000" dirty="0">
              <a:solidFill>
                <a:schemeClr val="bg1"/>
              </a:solidFill>
            </a:endParaRPr>
          </a:p>
          <a:p>
            <a:pPr algn="ctr"/>
            <a:r>
              <a:rPr lang="en-US" sz="2000" dirty="0">
                <a:solidFill>
                  <a:schemeClr val="bg1"/>
                </a:solidFill>
              </a:rPr>
              <a:t>Remember: </a:t>
            </a:r>
          </a:p>
          <a:p>
            <a:pPr algn="ctr"/>
            <a:r>
              <a:rPr lang="en-US" sz="2000" dirty="0">
                <a:solidFill>
                  <a:schemeClr val="bg1"/>
                </a:solidFill>
              </a:rPr>
              <a:t>Each classroom or instructional group is different and each of these practices must be implemented in a contextually and culturally relevant way</a:t>
            </a:r>
            <a:endParaRPr lang="en-US" sz="4000" dirty="0">
              <a:solidFill>
                <a:schemeClr val="bg1"/>
              </a:solidFill>
            </a:endParaRPr>
          </a:p>
          <a:p>
            <a:pPr algn="ctr"/>
            <a:endParaRPr lang="en-US" sz="1000" dirty="0">
              <a:solidFill>
                <a:schemeClr val="bg1"/>
              </a:solidFill>
            </a:endParaRPr>
          </a:p>
        </p:txBody>
      </p:sp>
    </p:spTree>
    <p:extLst>
      <p:ext uri="{BB962C8B-B14F-4D97-AF65-F5344CB8AC3E}">
        <p14:creationId xmlns:p14="http://schemas.microsoft.com/office/powerpoint/2010/main" val="1397357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pPr eaLnBrk="1" hangingPunct="1"/>
            <a:r>
              <a:rPr lang="en-US" dirty="0">
                <a:solidFill>
                  <a:schemeClr val="accent2"/>
                </a:solidFill>
              </a:rPr>
              <a:t>Classroom Management</a:t>
            </a:r>
            <a:r>
              <a:rPr lang="mr-IN" dirty="0">
                <a:solidFill>
                  <a:schemeClr val="accent2"/>
                </a:solidFill>
              </a:rPr>
              <a:t>…</a:t>
            </a:r>
            <a:endParaRPr lang="en-US" dirty="0">
              <a:solidFill>
                <a:schemeClr val="accent2"/>
              </a:solidFill>
            </a:endParaRPr>
          </a:p>
        </p:txBody>
      </p:sp>
      <p:sp>
        <p:nvSpPr>
          <p:cNvPr id="91139" name="Rectangle 3"/>
          <p:cNvSpPr>
            <a:spLocks noGrp="1" noChangeArrowheads="1"/>
          </p:cNvSpPr>
          <p:nvPr>
            <p:ph idx="1"/>
          </p:nvPr>
        </p:nvSpPr>
        <p:spPr>
          <a:xfrm>
            <a:off x="1083924" y="1825625"/>
            <a:ext cx="3220948" cy="4351338"/>
          </a:xfrm>
        </p:spPr>
        <p:txBody>
          <a:bodyPr>
            <a:normAutofit/>
          </a:bodyPr>
          <a:lstStyle/>
          <a:p>
            <a:pPr marL="0" indent="0">
              <a:buClr>
                <a:schemeClr val="tx1"/>
              </a:buClr>
              <a:buNone/>
            </a:pPr>
            <a:r>
              <a:rPr lang="mr-IN" sz="2400" dirty="0">
                <a:solidFill>
                  <a:schemeClr val="bg1"/>
                </a:solidFill>
                <a:ea typeface="Calibri" charset="0"/>
                <a:cs typeface="Calibri" charset="0"/>
              </a:rPr>
              <a:t>…</a:t>
            </a:r>
            <a:r>
              <a:rPr lang="en-US" sz="2400" dirty="0">
                <a:solidFill>
                  <a:schemeClr val="bg1"/>
                </a:solidFill>
                <a:ea typeface="Calibri" charset="0"/>
                <a:cs typeface="Calibri" charset="0"/>
              </a:rPr>
              <a:t>is</a:t>
            </a:r>
            <a:r>
              <a:rPr lang="en-US" sz="2400" b="1" dirty="0">
                <a:solidFill>
                  <a:schemeClr val="bg1"/>
                </a:solidFill>
                <a:ea typeface="Calibri" charset="0"/>
                <a:cs typeface="Calibri" charset="0"/>
              </a:rPr>
              <a:t> NOT </a:t>
            </a:r>
            <a:r>
              <a:rPr lang="en-US" sz="2400" dirty="0">
                <a:solidFill>
                  <a:schemeClr val="bg1"/>
                </a:solidFill>
                <a:ea typeface="Calibri" charset="0"/>
                <a:cs typeface="Calibri" charset="0"/>
              </a:rPr>
              <a:t>a magic fix</a:t>
            </a: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endParaRPr lang="en-US" dirty="0">
              <a:solidFill>
                <a:schemeClr val="bg1"/>
              </a:solidFill>
              <a:ea typeface="Calibri" charset="0"/>
              <a:cs typeface="Calibri" charset="0"/>
            </a:endParaRPr>
          </a:p>
          <a:p>
            <a:pPr marL="0" lvl="1" indent="0">
              <a:spcBef>
                <a:spcPts val="1200"/>
              </a:spcBef>
              <a:spcAft>
                <a:spcPts val="200"/>
              </a:spcAft>
              <a:buClr>
                <a:schemeClr val="tx1"/>
              </a:buClr>
              <a:buSzPct val="100000"/>
              <a:buNone/>
            </a:pPr>
            <a:r>
              <a:rPr lang="mr-IN" dirty="0">
                <a:solidFill>
                  <a:schemeClr val="bg1"/>
                </a:solidFill>
                <a:ea typeface="Calibri" charset="0"/>
                <a:cs typeface="Calibri" charset="0"/>
              </a:rPr>
              <a:t>…</a:t>
            </a:r>
            <a:r>
              <a:rPr lang="en-US" dirty="0">
                <a:solidFill>
                  <a:schemeClr val="bg1"/>
                </a:solidFill>
                <a:ea typeface="Calibri" charset="0"/>
                <a:cs typeface="Calibri" charset="0"/>
              </a:rPr>
              <a:t>is </a:t>
            </a:r>
            <a:r>
              <a:rPr lang="en-US" b="1" dirty="0">
                <a:solidFill>
                  <a:schemeClr val="bg1"/>
                </a:solidFill>
                <a:ea typeface="Calibri" charset="0"/>
                <a:cs typeface="Calibri" charset="0"/>
              </a:rPr>
              <a:t>NOT</a:t>
            </a:r>
            <a:r>
              <a:rPr lang="en-US" dirty="0">
                <a:solidFill>
                  <a:schemeClr val="bg1"/>
                </a:solidFill>
                <a:ea typeface="Calibri" charset="0"/>
                <a:cs typeface="Calibri" charset="0"/>
              </a:rPr>
              <a:t> re-design of individual students</a:t>
            </a:r>
          </a:p>
        </p:txBody>
      </p:sp>
      <p:sp>
        <p:nvSpPr>
          <p:cNvPr id="4" name="Rectangle 3"/>
          <p:cNvSpPr txBox="1">
            <a:spLocks noChangeArrowheads="1"/>
          </p:cNvSpPr>
          <p:nvPr/>
        </p:nvSpPr>
        <p:spPr>
          <a:xfrm>
            <a:off x="4708737" y="1823943"/>
            <a:ext cx="3332264" cy="397834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prstClr val="black"/>
              </a:buClr>
              <a:buNone/>
            </a:pP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IS</a:t>
            </a:r>
            <a:r>
              <a:rPr lang="en-US" sz="2400" dirty="0">
                <a:solidFill>
                  <a:schemeClr val="bg1"/>
                </a:solidFill>
                <a:ea typeface="Calibri" charset="0"/>
                <a:cs typeface="Calibri" charset="0"/>
              </a:rPr>
              <a:t> </a:t>
            </a:r>
            <a:r>
              <a:rPr lang="en-US" sz="2400">
                <a:solidFill>
                  <a:schemeClr val="bg1"/>
                </a:solidFill>
                <a:ea typeface="Calibri" charset="0"/>
                <a:cs typeface="Calibri" charset="0"/>
              </a:rPr>
              <a:t>re-designing &amp; </a:t>
            </a:r>
            <a:r>
              <a:rPr lang="en-US" sz="2400" dirty="0">
                <a:solidFill>
                  <a:schemeClr val="bg1"/>
                </a:solidFill>
                <a:ea typeface="Calibri" charset="0"/>
                <a:cs typeface="Calibri" charset="0"/>
              </a:rPr>
              <a:t>improving learning and teaching </a:t>
            </a:r>
            <a:r>
              <a:rPr lang="en-US" sz="2400" b="1" dirty="0">
                <a:solidFill>
                  <a:schemeClr val="bg1"/>
                </a:solidFill>
                <a:ea typeface="Calibri" charset="0"/>
                <a:cs typeface="Calibri" charset="0"/>
              </a:rPr>
              <a:t>environments </a:t>
            </a:r>
            <a:r>
              <a:rPr lang="en-US" sz="2400" dirty="0">
                <a:solidFill>
                  <a:schemeClr val="bg1"/>
                </a:solidFill>
                <a:ea typeface="Calibri" charset="0"/>
                <a:cs typeface="Calibri" charset="0"/>
              </a:rPr>
              <a:t>with attention to </a:t>
            </a:r>
            <a:r>
              <a:rPr lang="en-US" sz="2400" b="1" dirty="0">
                <a:solidFill>
                  <a:schemeClr val="bg1"/>
                </a:solidFill>
                <a:ea typeface="Calibri" charset="0"/>
                <a:cs typeface="Calibri" charset="0"/>
              </a:rPr>
              <a:t>function</a:t>
            </a:r>
          </a:p>
          <a:p>
            <a:pPr marL="0" indent="0">
              <a:buClr>
                <a:prstClr val="black"/>
              </a:buClr>
              <a:buNone/>
            </a:pPr>
            <a:endParaRPr lang="en-US" b="1" dirty="0">
              <a:solidFill>
                <a:schemeClr val="bg1"/>
              </a:solidFill>
              <a:ea typeface="Calibri" charset="0"/>
              <a:cs typeface="Calibri" charset="0"/>
            </a:endParaRPr>
          </a:p>
          <a:p>
            <a:pPr marL="0" indent="0">
              <a:buClr>
                <a:prstClr val="black"/>
              </a:buClr>
              <a:buNone/>
            </a:pP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IS</a:t>
            </a:r>
            <a:r>
              <a:rPr lang="en-US" sz="2400" dirty="0">
                <a:solidFill>
                  <a:schemeClr val="bg1"/>
                </a:solidFill>
                <a:ea typeface="Calibri" charset="0"/>
                <a:cs typeface="Calibri" charset="0"/>
              </a:rPr>
              <a:t> a change in behavior of </a:t>
            </a:r>
            <a:r>
              <a:rPr lang="en-US" sz="2400" b="1" dirty="0">
                <a:solidFill>
                  <a:schemeClr val="bg1"/>
                </a:solidFill>
                <a:ea typeface="Calibri" charset="0"/>
                <a:cs typeface="Calibri" charset="0"/>
              </a:rPr>
              <a:t>implementers (adults</a:t>
            </a:r>
            <a:r>
              <a:rPr lang="mr-IN" sz="2400" b="1" dirty="0">
                <a:solidFill>
                  <a:schemeClr val="bg1"/>
                </a:solidFill>
                <a:ea typeface="Calibri" charset="0"/>
                <a:cs typeface="Calibri" charset="0"/>
              </a:rPr>
              <a:t>…</a:t>
            </a:r>
            <a:r>
              <a:rPr lang="en-US" sz="2400" b="1" dirty="0">
                <a:solidFill>
                  <a:schemeClr val="bg1"/>
                </a:solidFill>
                <a:ea typeface="Calibri" charset="0"/>
                <a:cs typeface="Calibri" charset="0"/>
              </a:rPr>
              <a:t>that’s YOU!)</a:t>
            </a:r>
          </a:p>
        </p:txBody>
      </p:sp>
    </p:spTree>
    <p:extLst>
      <p:ext uri="{BB962C8B-B14F-4D97-AF65-F5344CB8AC3E}">
        <p14:creationId xmlns:p14="http://schemas.microsoft.com/office/powerpoint/2010/main" val="5002211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Image of the cover of the resource Supporting and Responding to Behavior"/>
          <p:cNvPicPr>
            <a:picLocks noChangeAspect="1"/>
          </p:cNvPicPr>
          <p:nvPr/>
        </p:nvPicPr>
        <p:blipFill>
          <a:blip r:embed="rId2"/>
          <a:srcRect t="14703" b="14703"/>
          <a:stretch>
            <a:fillRect/>
          </a:stretch>
        </p:blipFill>
        <p:spPr>
          <a:xfrm rot="20925725">
            <a:off x="2717123" y="3594357"/>
            <a:ext cx="3154430" cy="1734815"/>
          </a:xfrm>
          <a:prstGeom prst="rect">
            <a:avLst/>
          </a:prstGeom>
        </p:spPr>
      </p:pic>
      <p:sp>
        <p:nvSpPr>
          <p:cNvPr id="3" name="Content Placeholder 2"/>
          <p:cNvSpPr>
            <a:spLocks noGrp="1"/>
          </p:cNvSpPr>
          <p:nvPr>
            <p:ph idx="1"/>
          </p:nvPr>
        </p:nvSpPr>
        <p:spPr>
          <a:xfrm>
            <a:off x="332509" y="1735046"/>
            <a:ext cx="8492836" cy="1756808"/>
          </a:xfrm>
        </p:spPr>
        <p:txBody>
          <a:bodyPr>
            <a:normAutofit/>
          </a:bodyPr>
          <a:lstStyle/>
          <a:p>
            <a:pPr marL="0" indent="0" algn="ctr">
              <a:buNone/>
            </a:pPr>
            <a:r>
              <a:rPr lang="en-US" sz="3600" b="1" i="1" dirty="0">
                <a:solidFill>
                  <a:schemeClr val="bg1"/>
                </a:solidFill>
              </a:rPr>
              <a:t>“Supporting and responding to Student Behavior: Evidence-Based Classroom Strategies for Teachers”</a:t>
            </a:r>
          </a:p>
        </p:txBody>
      </p:sp>
      <p:sp>
        <p:nvSpPr>
          <p:cNvPr id="2" name="Title 1"/>
          <p:cNvSpPr>
            <a:spLocks noGrp="1"/>
          </p:cNvSpPr>
          <p:nvPr>
            <p:ph type="title"/>
          </p:nvPr>
        </p:nvSpPr>
        <p:spPr>
          <a:xfrm>
            <a:off x="0" y="0"/>
            <a:ext cx="7886700" cy="1325563"/>
          </a:xfrm>
        </p:spPr>
        <p:txBody>
          <a:bodyPr>
            <a:normAutofit/>
          </a:bodyPr>
          <a:lstStyle/>
          <a:p>
            <a:r>
              <a:rPr lang="en-US" sz="7200" dirty="0">
                <a:solidFill>
                  <a:schemeClr val="accent2"/>
                </a:solidFill>
              </a:rPr>
              <a:t>Resource Alert! </a:t>
            </a:r>
          </a:p>
        </p:txBody>
      </p:sp>
      <p:sp>
        <p:nvSpPr>
          <p:cNvPr id="5" name="Rectangle 15"/>
          <p:cNvSpPr>
            <a:spLocks noChangeArrowheads="1"/>
          </p:cNvSpPr>
          <p:nvPr/>
        </p:nvSpPr>
        <p:spPr bwMode="auto">
          <a:xfrm>
            <a:off x="121226" y="5731208"/>
            <a:ext cx="8915400" cy="1028700"/>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numCol="1" anchor="t" anchorCtr="0">
            <a:prstTxWarp prst="textNoShape">
              <a:avLst/>
            </a:prstTxWarp>
          </a:bodyPr>
          <a:lstStyle/>
          <a:p>
            <a:pPr marL="22225">
              <a:spcAft>
                <a:spcPts val="600"/>
              </a:spcAft>
            </a:pPr>
            <a:r>
              <a:rPr lang="en-US" sz="1200" b="1" dirty="0">
                <a:solidFill>
                  <a:schemeClr val="bg1"/>
                </a:solidFill>
              </a:rPr>
              <a:t>Developed by: </a:t>
            </a:r>
            <a:r>
              <a:rPr lang="en-US" sz="1200" dirty="0">
                <a:solidFill>
                  <a:schemeClr val="bg1"/>
                </a:solidFill>
              </a:rPr>
              <a:t>Brandi Simonsen, Jennifer Freeman, Steve Goodman, Barbara Mitchell, Jessica Swain-</a:t>
            </a:r>
            <a:r>
              <a:rPr lang="en-US" sz="1200" dirty="0" err="1">
                <a:solidFill>
                  <a:schemeClr val="bg1"/>
                </a:solidFill>
              </a:rPr>
              <a:t>Bradway</a:t>
            </a:r>
            <a:r>
              <a:rPr lang="en-US" sz="1200" dirty="0">
                <a:solidFill>
                  <a:schemeClr val="bg1"/>
                </a:solidFill>
              </a:rPr>
              <a:t>, Brigid Flannery, George </a:t>
            </a:r>
            <a:r>
              <a:rPr lang="en-US" sz="1200" dirty="0" err="1">
                <a:solidFill>
                  <a:schemeClr val="bg1"/>
                </a:solidFill>
              </a:rPr>
              <a:t>Sugai</a:t>
            </a:r>
            <a:r>
              <a:rPr lang="en-US" sz="1200" dirty="0">
                <a:solidFill>
                  <a:schemeClr val="bg1"/>
                </a:solidFill>
              </a:rPr>
              <a:t>, Heather George, Bob Putnam, &amp;</a:t>
            </a:r>
            <a:r>
              <a:rPr lang="en-US" sz="1200" dirty="0">
                <a:solidFill>
                  <a:schemeClr val="bg1"/>
                </a:solidFill>
                <a:ea typeface="ＭＳ Ｐゴシック" pitchFamily="34" charset="-128"/>
                <a:cs typeface="Arial"/>
              </a:rPr>
              <a:t>Renee Bradley et al. (OSEP)</a:t>
            </a:r>
          </a:p>
        </p:txBody>
      </p:sp>
      <p:sp>
        <p:nvSpPr>
          <p:cNvPr id="6" name="Rounded Rectangle 5"/>
          <p:cNvSpPr/>
          <p:nvPr/>
        </p:nvSpPr>
        <p:spPr>
          <a:xfrm>
            <a:off x="6164494" y="3458749"/>
            <a:ext cx="2817688" cy="2006029"/>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prstClr val="black"/>
                </a:solidFill>
              </a:rPr>
              <a:t>Before jumping into content, let’s preview the features of this resource</a:t>
            </a:r>
          </a:p>
        </p:txBody>
      </p:sp>
    </p:spTree>
    <p:extLst>
      <p:ext uri="{BB962C8B-B14F-4D97-AF65-F5344CB8AC3E}">
        <p14:creationId xmlns:p14="http://schemas.microsoft.com/office/powerpoint/2010/main" val="165479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3909"/>
            <a:ext cx="7886700" cy="751649"/>
          </a:xfrm>
          <a:noFill/>
        </p:spPr>
        <p:txBody>
          <a:bodyPr anchor="ctr">
            <a:normAutofit/>
          </a:bodyPr>
          <a:lstStyle/>
          <a:p>
            <a:pPr algn="ctr"/>
            <a:r>
              <a:rPr lang="en-US" b="1" dirty="0">
                <a:solidFill>
                  <a:schemeClr val="accent2"/>
                </a:solidFill>
                <a:latin typeface="+mn-lt"/>
              </a:rPr>
              <a:t>Interactive Map of Core Features</a:t>
            </a:r>
          </a:p>
        </p:txBody>
      </p:sp>
      <p:pic>
        <p:nvPicPr>
          <p:cNvPr id="3" name="Picture 2" descr="Diagram of Classroom Intervention Supports, talking about Foundations, Practices, Data Systems, and Prevention and Responses">
            <a:extLst>
              <a:ext uri="{FF2B5EF4-FFF2-40B4-BE49-F238E27FC236}">
                <a16:creationId xmlns:a16="http://schemas.microsoft.com/office/drawing/2014/main" id="{CFCEE519-4649-42A7-8E4E-908723BCB686}"/>
              </a:ext>
            </a:extLst>
          </p:cNvPr>
          <p:cNvPicPr>
            <a:picLocks noChangeAspect="1"/>
          </p:cNvPicPr>
          <p:nvPr/>
        </p:nvPicPr>
        <p:blipFill rotWithShape="1">
          <a:blip r:embed="rId2"/>
          <a:srcRect t="1991" b="3633"/>
          <a:stretch/>
        </p:blipFill>
        <p:spPr>
          <a:xfrm>
            <a:off x="1067655" y="1153213"/>
            <a:ext cx="7008689" cy="4814388"/>
          </a:xfrm>
          <a:prstGeom prst="rect">
            <a:avLst/>
          </a:prstGeom>
        </p:spPr>
      </p:pic>
    </p:spTree>
    <p:extLst>
      <p:ext uri="{BB962C8B-B14F-4D97-AF65-F5344CB8AC3E}">
        <p14:creationId xmlns:p14="http://schemas.microsoft.com/office/powerpoint/2010/main" val="53474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365126"/>
            <a:ext cx="7886700" cy="764286"/>
          </a:xfrm>
          <a:noFill/>
        </p:spPr>
        <p:txBody>
          <a:bodyPr anchor="ctr"/>
          <a:lstStyle/>
          <a:p>
            <a:r>
              <a:rPr lang="en-US" b="1" dirty="0">
                <a:solidFill>
                  <a:schemeClr val="accent2"/>
                </a:solidFill>
                <a:latin typeface="+mn-lt"/>
              </a:rPr>
              <a:t>Self-Assessment</a:t>
            </a:r>
          </a:p>
        </p:txBody>
      </p:sp>
      <p:pic>
        <p:nvPicPr>
          <p:cNvPr id="6" name="Picture 5" descr="Chart that lists nine classroom interventions and supports with Yes/No answer options"/>
          <p:cNvPicPr>
            <a:picLocks noChangeAspect="1"/>
          </p:cNvPicPr>
          <p:nvPr/>
        </p:nvPicPr>
        <p:blipFill>
          <a:blip r:embed="rId2"/>
          <a:stretch>
            <a:fillRect/>
          </a:stretch>
        </p:blipFill>
        <p:spPr>
          <a:xfrm>
            <a:off x="229420" y="1295401"/>
            <a:ext cx="8685160" cy="4776788"/>
          </a:xfrm>
          <a:prstGeom prst="rect">
            <a:avLst/>
          </a:prstGeom>
        </p:spPr>
      </p:pic>
    </p:spTree>
    <p:extLst>
      <p:ext uri="{BB962C8B-B14F-4D97-AF65-F5344CB8AC3E}">
        <p14:creationId xmlns:p14="http://schemas.microsoft.com/office/powerpoint/2010/main" val="1091588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9368"/>
            <a:ext cx="7886700" cy="893459"/>
          </a:xfrm>
          <a:noFill/>
        </p:spPr>
        <p:txBody>
          <a:bodyPr anchor="ctr"/>
          <a:lstStyle/>
          <a:p>
            <a:r>
              <a:rPr lang="en-US" b="1" dirty="0">
                <a:solidFill>
                  <a:schemeClr val="accent2"/>
                </a:solidFill>
                <a:latin typeface="+mn-lt"/>
              </a:rPr>
              <a:t>Decision Making Guide</a:t>
            </a:r>
          </a:p>
        </p:txBody>
      </p:sp>
      <p:pic>
        <p:nvPicPr>
          <p:cNvPr id="4" name="Picture 3" descr="Image of the Decision Making Chart which will help guide teachers regarding the implementation of best practices"/>
          <p:cNvPicPr>
            <a:picLocks noChangeAspect="1"/>
          </p:cNvPicPr>
          <p:nvPr/>
        </p:nvPicPr>
        <p:blipFill>
          <a:blip r:embed="rId2"/>
          <a:stretch>
            <a:fillRect/>
          </a:stretch>
        </p:blipFill>
        <p:spPr>
          <a:xfrm>
            <a:off x="457200" y="921696"/>
            <a:ext cx="7967348" cy="5428303"/>
          </a:xfrm>
          <a:prstGeom prst="rect">
            <a:avLst/>
          </a:prstGeom>
        </p:spPr>
      </p:pic>
    </p:spTree>
    <p:extLst>
      <p:ext uri="{BB962C8B-B14F-4D97-AF65-F5344CB8AC3E}">
        <p14:creationId xmlns:p14="http://schemas.microsoft.com/office/powerpoint/2010/main" val="381593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chor="ctr">
            <a:normAutofit fontScale="90000"/>
          </a:bodyPr>
          <a:lstStyle/>
          <a:p>
            <a:r>
              <a:rPr lang="en-US" b="1" dirty="0">
                <a:solidFill>
                  <a:schemeClr val="accent2"/>
                </a:solidFill>
                <a:latin typeface="+mn-lt"/>
              </a:rPr>
              <a:t>Tables with Definitions, Examples, </a:t>
            </a:r>
            <a:br>
              <a:rPr lang="en-US" b="1" dirty="0">
                <a:solidFill>
                  <a:schemeClr val="accent2"/>
                </a:solidFill>
                <a:latin typeface="+mn-lt"/>
              </a:rPr>
            </a:br>
            <a:r>
              <a:rPr lang="en-US" b="1" dirty="0">
                <a:solidFill>
                  <a:schemeClr val="accent2"/>
                </a:solidFill>
                <a:latin typeface="+mn-lt"/>
              </a:rPr>
              <a:t>Non-Examples, and Resources</a:t>
            </a:r>
          </a:p>
        </p:txBody>
      </p:sp>
      <p:pic>
        <p:nvPicPr>
          <p:cNvPr id="5" name="Content Placeholder 3" descr="Table 1 looks at the Matrix of Foundation for Classroom Interventions and Supports specifically looking at Settings"/>
          <p:cNvPicPr>
            <a:picLocks noChangeAspect="1"/>
          </p:cNvPicPr>
          <p:nvPr/>
        </p:nvPicPr>
        <p:blipFill>
          <a:blip r:embed="rId2"/>
          <a:stretch>
            <a:fillRect/>
          </a:stretch>
        </p:blipFill>
        <p:spPr>
          <a:xfrm>
            <a:off x="457200" y="1796500"/>
            <a:ext cx="8229600" cy="4133363"/>
          </a:xfrm>
          <a:prstGeom prst="rect">
            <a:avLst/>
          </a:prstGeom>
          <a:solidFill>
            <a:schemeClr val="bg1"/>
          </a:solidFill>
        </p:spPr>
      </p:pic>
    </p:spTree>
    <p:extLst>
      <p:ext uri="{BB962C8B-B14F-4D97-AF65-F5344CB8AC3E}">
        <p14:creationId xmlns:p14="http://schemas.microsoft.com/office/powerpoint/2010/main" val="1062070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of Additional Tools for Teachers to consider when responding to students' challenging behavior."/>
          <p:cNvPicPr>
            <a:picLocks noChangeAspect="1"/>
          </p:cNvPicPr>
          <p:nvPr/>
        </p:nvPicPr>
        <p:blipFill>
          <a:blip r:embed="rId2"/>
          <a:stretch>
            <a:fillRect/>
          </a:stretch>
        </p:blipFill>
        <p:spPr>
          <a:xfrm>
            <a:off x="928630" y="938786"/>
            <a:ext cx="7274040" cy="5087137"/>
          </a:xfrm>
          <a:prstGeom prst="rect">
            <a:avLst/>
          </a:prstGeom>
          <a:solidFill>
            <a:schemeClr val="bg1"/>
          </a:solidFill>
        </p:spPr>
      </p:pic>
      <p:sp>
        <p:nvSpPr>
          <p:cNvPr id="2" name="Title 1"/>
          <p:cNvSpPr>
            <a:spLocks noGrp="1"/>
          </p:cNvSpPr>
          <p:nvPr>
            <p:ph type="title"/>
          </p:nvPr>
        </p:nvSpPr>
        <p:spPr>
          <a:xfrm>
            <a:off x="622300" y="79222"/>
            <a:ext cx="7886700" cy="708524"/>
          </a:xfrm>
          <a:noFill/>
        </p:spPr>
        <p:txBody>
          <a:bodyPr anchor="ctr"/>
          <a:lstStyle/>
          <a:p>
            <a:r>
              <a:rPr lang="en-US" b="1" dirty="0">
                <a:solidFill>
                  <a:schemeClr val="accent2"/>
                </a:solidFill>
                <a:latin typeface="+mn-lt"/>
              </a:rPr>
              <a:t>Additional Tools</a:t>
            </a:r>
          </a:p>
        </p:txBody>
      </p:sp>
    </p:spTree>
    <p:extLst>
      <p:ext uri="{BB962C8B-B14F-4D97-AF65-F5344CB8AC3E}">
        <p14:creationId xmlns:p14="http://schemas.microsoft.com/office/powerpoint/2010/main" val="332735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6"/>
            <a:ext cx="9144000" cy="691668"/>
          </a:xfrm>
          <a:noFill/>
        </p:spPr>
        <p:txBody>
          <a:bodyPr anchor="ctr">
            <a:normAutofit/>
          </a:bodyPr>
          <a:lstStyle/>
          <a:p>
            <a:pPr algn="ctr"/>
            <a:r>
              <a:rPr lang="en-US" sz="4200" b="1" dirty="0">
                <a:solidFill>
                  <a:schemeClr val="accent2"/>
                </a:solidFill>
                <a:latin typeface="+mn-lt"/>
              </a:rPr>
              <a:t>Scenarios to Illustrate Implementation</a:t>
            </a:r>
          </a:p>
        </p:txBody>
      </p:sp>
      <p:pic>
        <p:nvPicPr>
          <p:cNvPr id="5" name="Picture 4" descr="Diagram that looks at Scenarios to Illustrate Implementation Scenarios."/>
          <p:cNvPicPr>
            <a:picLocks noChangeAspect="1"/>
          </p:cNvPicPr>
          <p:nvPr/>
        </p:nvPicPr>
        <p:blipFill>
          <a:blip r:embed="rId2"/>
          <a:stretch>
            <a:fillRect/>
          </a:stretch>
        </p:blipFill>
        <p:spPr>
          <a:xfrm>
            <a:off x="554559" y="1329504"/>
            <a:ext cx="8034881" cy="4574748"/>
          </a:xfrm>
          <a:prstGeom prst="rect">
            <a:avLst/>
          </a:prstGeom>
          <a:solidFill>
            <a:schemeClr val="bg1"/>
          </a:solidFill>
        </p:spPr>
      </p:pic>
    </p:spTree>
    <p:extLst>
      <p:ext uri="{BB962C8B-B14F-4D97-AF65-F5344CB8AC3E}">
        <p14:creationId xmlns:p14="http://schemas.microsoft.com/office/powerpoint/2010/main" val="239274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chemeClr val="accent2"/>
                </a:solidFill>
              </a:rPr>
              <a:t>Antecedent and Instructional Strategies</a:t>
            </a:r>
          </a:p>
        </p:txBody>
      </p:sp>
      <p:sp>
        <p:nvSpPr>
          <p:cNvPr id="3" name="Text Placeholder 2"/>
          <p:cNvSpPr>
            <a:spLocks noGrp="1"/>
          </p:cNvSpPr>
          <p:nvPr>
            <p:ph type="body" sz="quarter" idx="15"/>
          </p:nvPr>
        </p:nvSpPr>
        <p:spPr>
          <a:xfrm>
            <a:off x="255570" y="2787763"/>
            <a:ext cx="8632861" cy="1015406"/>
          </a:xfrm>
        </p:spPr>
        <p:txBody>
          <a:bodyPr/>
          <a:lstStyle/>
          <a:p>
            <a:endParaRPr lang="en-US" sz="2400" dirty="0"/>
          </a:p>
          <a:p>
            <a:r>
              <a:rPr lang="en-US" sz="3600" dirty="0"/>
              <a:t>Part 2</a:t>
            </a:r>
          </a:p>
          <a:p>
            <a:r>
              <a:rPr lang="en-US" sz="3600" dirty="0"/>
              <a:t>How do I maximize structure in my classroom?</a:t>
            </a:r>
          </a:p>
        </p:txBody>
      </p:sp>
    </p:spTree>
    <p:extLst>
      <p:ext uri="{BB962C8B-B14F-4D97-AF65-F5344CB8AC3E}">
        <p14:creationId xmlns:p14="http://schemas.microsoft.com/office/powerpoint/2010/main" val="1418369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CB35-8237-104F-B71A-4603C5F7E7A7}"/>
              </a:ext>
            </a:extLst>
          </p:cNvPr>
          <p:cNvSpPr>
            <a:spLocks noGrp="1"/>
          </p:cNvSpPr>
          <p:nvPr>
            <p:ph type="title"/>
          </p:nvPr>
        </p:nvSpPr>
        <p:spPr/>
        <p:txBody>
          <a:bodyPr anchor="ctr"/>
          <a:lstStyle/>
          <a:p>
            <a:r>
              <a:rPr lang="en-US" b="1" dirty="0">
                <a:solidFill>
                  <a:schemeClr val="accent2"/>
                </a:solidFill>
              </a:rPr>
              <a:t>Acknowledgements</a:t>
            </a:r>
          </a:p>
        </p:txBody>
      </p:sp>
      <p:sp>
        <p:nvSpPr>
          <p:cNvPr id="3" name="Content Placeholder 2">
            <a:extLst>
              <a:ext uri="{FF2B5EF4-FFF2-40B4-BE49-F238E27FC236}">
                <a16:creationId xmlns:a16="http://schemas.microsoft.com/office/drawing/2014/main" id="{92C8E7AA-D248-C543-8F02-208B0CD13395}"/>
              </a:ext>
            </a:extLst>
          </p:cNvPr>
          <p:cNvSpPr>
            <a:spLocks noGrp="1"/>
          </p:cNvSpPr>
          <p:nvPr>
            <p:ph idx="1"/>
          </p:nvPr>
        </p:nvSpPr>
        <p:spPr>
          <a:xfrm>
            <a:off x="610721" y="1655296"/>
            <a:ext cx="7886700" cy="4351338"/>
          </a:xfrm>
        </p:spPr>
        <p:txBody>
          <a:bodyPr>
            <a:normAutofit lnSpcReduction="10000"/>
          </a:bodyPr>
          <a:lstStyle/>
          <a:p>
            <a:pPr marL="0" indent="0">
              <a:buNone/>
            </a:pPr>
            <a:r>
              <a:rPr lang="en-US" dirty="0">
                <a:solidFill>
                  <a:schemeClr val="bg1"/>
                </a:solidFill>
              </a:rPr>
              <a:t>Much of the content shared in this module was developed by members of the OSEP funded National Technical Assistance Center for Positive Behavioral Interventions and Supports. </a:t>
            </a:r>
          </a:p>
          <a:p>
            <a:pPr marL="0" indent="0">
              <a:buNone/>
            </a:pPr>
            <a:endParaRPr lang="en-US" sz="1050" b="1" dirty="0">
              <a:solidFill>
                <a:schemeClr val="bg1"/>
              </a:solidFill>
            </a:endParaRPr>
          </a:p>
          <a:p>
            <a:pPr marL="0" indent="0">
              <a:buNone/>
            </a:pPr>
            <a:r>
              <a:rPr lang="en-US" b="1" dirty="0">
                <a:solidFill>
                  <a:schemeClr val="bg1"/>
                </a:solidFill>
              </a:rPr>
              <a:t>Thank you to: </a:t>
            </a:r>
          </a:p>
          <a:p>
            <a:pPr lvl="1"/>
            <a:r>
              <a:rPr lang="en-US" b="1" dirty="0">
                <a:solidFill>
                  <a:schemeClr val="bg1"/>
                </a:solidFill>
              </a:rPr>
              <a:t>Members of classroom workgroup: </a:t>
            </a:r>
          </a:p>
          <a:p>
            <a:pPr lvl="2"/>
            <a:r>
              <a:rPr lang="en-US" dirty="0">
                <a:solidFill>
                  <a:schemeClr val="bg1"/>
                </a:solidFill>
              </a:rPr>
              <a:t>Brandi Simonsen, Jennifer Freeman, Jessica Swain-</a:t>
            </a:r>
            <a:r>
              <a:rPr lang="en-US" dirty="0" err="1">
                <a:solidFill>
                  <a:schemeClr val="bg1"/>
                </a:solidFill>
              </a:rPr>
              <a:t>Bradway</a:t>
            </a:r>
            <a:r>
              <a:rPr lang="en-US" dirty="0">
                <a:solidFill>
                  <a:schemeClr val="bg1"/>
                </a:solidFill>
              </a:rPr>
              <a:t>, Robert Putnam, Heather George, Steve Goodman, Barb Mitchell, Kimberly </a:t>
            </a:r>
            <a:r>
              <a:rPr lang="en-US" dirty="0" err="1">
                <a:solidFill>
                  <a:schemeClr val="bg1"/>
                </a:solidFill>
              </a:rPr>
              <a:t>Yanek</a:t>
            </a:r>
            <a:r>
              <a:rPr lang="en-US" dirty="0">
                <a:solidFill>
                  <a:schemeClr val="bg1"/>
                </a:solidFill>
              </a:rPr>
              <a:t>, Kathleen Lane &amp; Jeffrey Sprague</a:t>
            </a:r>
          </a:p>
          <a:p>
            <a:pPr lvl="1"/>
            <a:r>
              <a:rPr lang="en-US" b="1" dirty="0">
                <a:solidFill>
                  <a:schemeClr val="bg1"/>
                </a:solidFill>
              </a:rPr>
              <a:t>Members of the Northeast PBIS Network: </a:t>
            </a:r>
          </a:p>
          <a:p>
            <a:pPr lvl="2"/>
            <a:r>
              <a:rPr lang="en-US" dirty="0">
                <a:solidFill>
                  <a:schemeClr val="bg1"/>
                </a:solidFill>
              </a:rPr>
              <a:t>Susannah Everett, Adam Feinberg, George </a:t>
            </a:r>
            <a:r>
              <a:rPr lang="en-US" dirty="0" err="1">
                <a:solidFill>
                  <a:schemeClr val="bg1"/>
                </a:solidFill>
              </a:rPr>
              <a:t>Sugai</a:t>
            </a:r>
            <a:r>
              <a:rPr lang="en-US" dirty="0">
                <a:solidFill>
                  <a:schemeClr val="bg1"/>
                </a:solidFill>
              </a:rPr>
              <a:t>, Brandi </a:t>
            </a:r>
            <a:r>
              <a:rPr lang="en-US" dirty="0" err="1">
                <a:solidFill>
                  <a:schemeClr val="bg1"/>
                </a:solidFill>
              </a:rPr>
              <a:t>Simonsen</a:t>
            </a:r>
            <a:r>
              <a:rPr lang="en-US" dirty="0">
                <a:solidFill>
                  <a:schemeClr val="bg1"/>
                </a:solidFill>
              </a:rPr>
              <a:t> &amp; Jennifer Freeman</a:t>
            </a:r>
          </a:p>
        </p:txBody>
      </p:sp>
    </p:spTree>
    <p:extLst>
      <p:ext uri="{BB962C8B-B14F-4D97-AF65-F5344CB8AC3E}">
        <p14:creationId xmlns:p14="http://schemas.microsoft.com/office/powerpoint/2010/main" val="305285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his diagram asks if the foundations of effective PCBS are in place with an elementary and high school example along with a non example.">
            <a:extLst>
              <a:ext uri="{FF2B5EF4-FFF2-40B4-BE49-F238E27FC236}">
                <a16:creationId xmlns:a16="http://schemas.microsoft.com/office/drawing/2014/main" id="{E21F75DF-4FED-494E-B9A0-74ED5155C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23" y="322543"/>
            <a:ext cx="8355106" cy="5627749"/>
          </a:xfrm>
          <a:prstGeom prst="rect">
            <a:avLst/>
          </a:prstGeom>
        </p:spPr>
      </p:pic>
      <p:sp>
        <p:nvSpPr>
          <p:cNvPr id="2" name="Title 1" hidden="1">
            <a:extLst>
              <a:ext uri="{FF2B5EF4-FFF2-40B4-BE49-F238E27FC236}">
                <a16:creationId xmlns:a16="http://schemas.microsoft.com/office/drawing/2014/main" id="{58BE8F50-AE71-4E82-AAFF-6D3FAC845AD0}"/>
              </a:ext>
            </a:extLst>
          </p:cNvPr>
          <p:cNvSpPr>
            <a:spLocks noGrp="1"/>
          </p:cNvSpPr>
          <p:nvPr>
            <p:ph type="title"/>
          </p:nvPr>
        </p:nvSpPr>
        <p:spPr/>
        <p:txBody>
          <a:bodyPr>
            <a:normAutofit fontScale="90000"/>
          </a:bodyPr>
          <a:lstStyle/>
          <a:p>
            <a:r>
              <a:rPr lang="en-US" dirty="0"/>
              <a:t>Decision Making Guide: 3 Key Questions – are the foundations of PCBS in place?</a:t>
            </a:r>
          </a:p>
        </p:txBody>
      </p:sp>
    </p:spTree>
    <p:extLst>
      <p:ext uri="{BB962C8B-B14F-4D97-AF65-F5344CB8AC3E}">
        <p14:creationId xmlns:p14="http://schemas.microsoft.com/office/powerpoint/2010/main" val="138270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Grp="1" noChangeArrowheads="1"/>
          </p:cNvSpPr>
          <p:nvPr>
            <p:ph type="title"/>
          </p:nvPr>
        </p:nvSpPr>
        <p:spPr>
          <a:noFill/>
        </p:spPr>
        <p:txBody>
          <a:bodyPr>
            <a:normAutofit/>
          </a:bodyPr>
          <a:lstStyle/>
          <a:p>
            <a:pPr eaLnBrk="1" hangingPunct="1"/>
            <a:r>
              <a:rPr lang="en-US" dirty="0">
                <a:solidFill>
                  <a:schemeClr val="accent2"/>
                </a:solidFill>
                <a:ea typeface="ＭＳ Ｐゴシック" charset="0"/>
                <a:cs typeface="ＭＳ Ｐゴシック" charset="0"/>
              </a:rPr>
              <a:t>How Do I Design the Physical Environment?</a:t>
            </a:r>
          </a:p>
        </p:txBody>
      </p:sp>
      <p:sp>
        <p:nvSpPr>
          <p:cNvPr id="3" name="Content Placeholder 2"/>
          <p:cNvSpPr>
            <a:spLocks noGrp="1"/>
          </p:cNvSpPr>
          <p:nvPr>
            <p:ph idx="1"/>
          </p:nvPr>
        </p:nvSpPr>
        <p:spPr>
          <a:xfrm>
            <a:off x="628650" y="1886841"/>
            <a:ext cx="8130069" cy="4351338"/>
          </a:xfrm>
        </p:spPr>
        <p:txBody>
          <a:bodyPr/>
          <a:lstStyle/>
          <a:p>
            <a:pPr marL="0" indent="0">
              <a:lnSpc>
                <a:spcPct val="110000"/>
              </a:lnSpc>
              <a:buNone/>
            </a:pPr>
            <a:r>
              <a:rPr lang="en-US" sz="3200" b="1" dirty="0">
                <a:solidFill>
                  <a:schemeClr val="bg1"/>
                </a:solidFill>
                <a:ea typeface="ＭＳ Ｐゴシック" charset="0"/>
                <a:cs typeface="ＭＳ Ｐゴシック" charset="0"/>
              </a:rPr>
              <a:t>Design environment</a:t>
            </a:r>
            <a:r>
              <a:rPr lang="en-US" sz="3200" dirty="0">
                <a:solidFill>
                  <a:schemeClr val="bg1"/>
                </a:solidFill>
                <a:ea typeface="ＭＳ Ｐゴシック" charset="0"/>
                <a:cs typeface="ＭＳ Ｐゴシック" charset="0"/>
              </a:rPr>
              <a:t> to (a) elicit appropriate behavior and (</a:t>
            </a:r>
            <a:r>
              <a:rPr lang="en-US" sz="3200" dirty="0" err="1">
                <a:solidFill>
                  <a:schemeClr val="bg1"/>
                </a:solidFill>
                <a:ea typeface="ＭＳ Ｐゴシック" charset="0"/>
                <a:cs typeface="ＭＳ Ｐゴシック" charset="0"/>
              </a:rPr>
              <a:t>b</a:t>
            </a:r>
            <a:r>
              <a:rPr lang="en-US" sz="3200" dirty="0">
                <a:solidFill>
                  <a:schemeClr val="bg1"/>
                </a:solidFill>
                <a:ea typeface="ＭＳ Ｐゴシック" charset="0"/>
                <a:cs typeface="ＭＳ Ｐゴシック" charset="0"/>
              </a:rPr>
              <a:t>) minimize crowding and distraction:</a:t>
            </a:r>
          </a:p>
          <a:p>
            <a:pPr marL="838200" lvl="1" indent="-381000">
              <a:lnSpc>
                <a:spcPct val="110000"/>
              </a:lnSpc>
            </a:pPr>
            <a:r>
              <a:rPr lang="en-US" sz="2800" dirty="0">
                <a:solidFill>
                  <a:schemeClr val="bg1"/>
                </a:solidFill>
              </a:rPr>
              <a:t>Arrange </a:t>
            </a:r>
            <a:r>
              <a:rPr lang="en-US" sz="2800" b="1" dirty="0">
                <a:solidFill>
                  <a:schemeClr val="bg1"/>
                </a:solidFill>
              </a:rPr>
              <a:t>furniture</a:t>
            </a:r>
            <a:r>
              <a:rPr lang="en-US" sz="2800" dirty="0">
                <a:solidFill>
                  <a:schemeClr val="bg1"/>
                </a:solidFill>
              </a:rPr>
              <a:t> to allow easy traffic flow.</a:t>
            </a:r>
          </a:p>
          <a:p>
            <a:pPr marL="838200" lvl="1" indent="-381000">
              <a:lnSpc>
                <a:spcPct val="110000"/>
              </a:lnSpc>
            </a:pPr>
            <a:r>
              <a:rPr lang="en-US" sz="2800" b="1" dirty="0">
                <a:solidFill>
                  <a:schemeClr val="bg1"/>
                </a:solidFill>
              </a:rPr>
              <a:t>Seating</a:t>
            </a:r>
            <a:r>
              <a:rPr lang="en-US" sz="2800" dirty="0">
                <a:solidFill>
                  <a:schemeClr val="bg1"/>
                </a:solidFill>
              </a:rPr>
              <a:t> arrangements (groups, individual, etc.)</a:t>
            </a:r>
          </a:p>
          <a:p>
            <a:pPr marL="838200" lvl="1" indent="-381000">
              <a:lnSpc>
                <a:spcPct val="110000"/>
              </a:lnSpc>
            </a:pPr>
            <a:r>
              <a:rPr lang="en-US" sz="2800" dirty="0">
                <a:solidFill>
                  <a:schemeClr val="bg1"/>
                </a:solidFill>
              </a:rPr>
              <a:t>Ensure adequate </a:t>
            </a:r>
            <a:r>
              <a:rPr lang="en-US" sz="2800" b="1" dirty="0">
                <a:solidFill>
                  <a:schemeClr val="bg1"/>
                </a:solidFill>
              </a:rPr>
              <a:t>supervision</a:t>
            </a:r>
            <a:r>
              <a:rPr lang="en-US" sz="2800" dirty="0">
                <a:solidFill>
                  <a:schemeClr val="bg1"/>
                </a:solidFill>
              </a:rPr>
              <a:t> of all areas.</a:t>
            </a:r>
          </a:p>
          <a:p>
            <a:pPr marL="838200" lvl="1" indent="-381000">
              <a:lnSpc>
                <a:spcPct val="110000"/>
              </a:lnSpc>
            </a:pPr>
            <a:r>
              <a:rPr lang="en-US" sz="2800" dirty="0">
                <a:solidFill>
                  <a:schemeClr val="bg1"/>
                </a:solidFill>
              </a:rPr>
              <a:t>Designate staff and student </a:t>
            </a:r>
            <a:r>
              <a:rPr lang="en-US" sz="2800" b="1" dirty="0">
                <a:solidFill>
                  <a:schemeClr val="bg1"/>
                </a:solidFill>
              </a:rPr>
              <a:t>areas</a:t>
            </a:r>
            <a:r>
              <a:rPr lang="en-US" sz="2800"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756191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144" y="167902"/>
            <a:ext cx="7886700" cy="1325563"/>
          </a:xfrm>
          <a:noFill/>
        </p:spPr>
        <p:txBody>
          <a:bodyPr>
            <a:normAutofit/>
          </a:bodyPr>
          <a:lstStyle/>
          <a:p>
            <a:r>
              <a:rPr lang="en-US" sz="3600" dirty="0">
                <a:solidFill>
                  <a:schemeClr val="accent2"/>
                </a:solidFill>
              </a:rPr>
              <a:t>Examples of Physical Arrangements for Small Group Instruction</a:t>
            </a:r>
          </a:p>
        </p:txBody>
      </p:sp>
      <p:grpSp>
        <p:nvGrpSpPr>
          <p:cNvPr id="12" name="Group 11" descr="Image of the traffic flow of a classroom"/>
          <p:cNvGrpSpPr/>
          <p:nvPr/>
        </p:nvGrpSpPr>
        <p:grpSpPr>
          <a:xfrm>
            <a:off x="5007185" y="3709248"/>
            <a:ext cx="2474188" cy="2138487"/>
            <a:chOff x="4661398" y="4000502"/>
            <a:chExt cx="2907300" cy="2579912"/>
          </a:xfrm>
        </p:grpSpPr>
        <p:pic>
          <p:nvPicPr>
            <p:cNvPr id="9" name="Picture 8" descr="Image of the traffic flow of a classroom"/>
            <p:cNvPicPr>
              <a:picLocks noChangeAspect="1"/>
            </p:cNvPicPr>
            <p:nvPr/>
          </p:nvPicPr>
          <p:blipFill>
            <a:blip r:embed="rId2"/>
            <a:stretch>
              <a:fillRect/>
            </a:stretch>
          </p:blipFill>
          <p:spPr>
            <a:xfrm>
              <a:off x="4677728" y="4000502"/>
              <a:ext cx="2890970" cy="2233274"/>
            </a:xfrm>
            <a:prstGeom prst="rect">
              <a:avLst/>
            </a:prstGeom>
          </p:spPr>
        </p:pic>
        <p:sp>
          <p:nvSpPr>
            <p:cNvPr id="10" name="Rectangle 9"/>
            <p:cNvSpPr/>
            <p:nvPr/>
          </p:nvSpPr>
          <p:spPr>
            <a:xfrm>
              <a:off x="4661398" y="6233776"/>
              <a:ext cx="2907299" cy="346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Traffic Flow</a:t>
              </a:r>
            </a:p>
          </p:txBody>
        </p:sp>
      </p:grpSp>
      <p:grpSp>
        <p:nvGrpSpPr>
          <p:cNvPr id="13" name="Group 12" descr="Image of a classroom asking about group vs individual work"/>
          <p:cNvGrpSpPr/>
          <p:nvPr/>
        </p:nvGrpSpPr>
        <p:grpSpPr>
          <a:xfrm>
            <a:off x="4974075" y="1517801"/>
            <a:ext cx="2628900" cy="1899876"/>
            <a:chOff x="5976257" y="1834924"/>
            <a:chExt cx="2579914" cy="2085634"/>
          </a:xfrm>
        </p:grpSpPr>
        <p:pic>
          <p:nvPicPr>
            <p:cNvPr id="8" name="Picture 7" descr="Image of a classroom asking about group vs individual work"/>
            <p:cNvPicPr>
              <a:picLocks noChangeAspect="1"/>
            </p:cNvPicPr>
            <p:nvPr/>
          </p:nvPicPr>
          <p:blipFill>
            <a:blip r:embed="rId3"/>
            <a:stretch>
              <a:fillRect/>
            </a:stretch>
          </p:blipFill>
          <p:spPr>
            <a:xfrm>
              <a:off x="5976257" y="1834924"/>
              <a:ext cx="2579914" cy="1934935"/>
            </a:xfrm>
            <a:prstGeom prst="rect">
              <a:avLst/>
            </a:prstGeom>
          </p:spPr>
        </p:pic>
        <p:sp>
          <p:nvSpPr>
            <p:cNvPr id="11" name="Rectangle 10"/>
            <p:cNvSpPr/>
            <p:nvPr/>
          </p:nvSpPr>
          <p:spPr>
            <a:xfrm>
              <a:off x="5976257" y="3558609"/>
              <a:ext cx="2579914" cy="361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Group vs </a:t>
              </a:r>
              <a:r>
                <a:rPr lang="en-US"/>
                <a:t>Individual Work </a:t>
              </a:r>
            </a:p>
          </p:txBody>
        </p:sp>
      </p:grpSp>
      <p:grpSp>
        <p:nvGrpSpPr>
          <p:cNvPr id="17" name="Group 16" descr="Image of a classroom and the label of Adequate Supervision"/>
          <p:cNvGrpSpPr/>
          <p:nvPr/>
        </p:nvGrpSpPr>
        <p:grpSpPr>
          <a:xfrm>
            <a:off x="1090764" y="3789932"/>
            <a:ext cx="2573384" cy="2132228"/>
            <a:chOff x="904598" y="4140452"/>
            <a:chExt cx="2573384" cy="2057839"/>
          </a:xfrm>
        </p:grpSpPr>
        <p:pic>
          <p:nvPicPr>
            <p:cNvPr id="6" name="Picture 5" descr="Image of a classroom and the label of Adequate Supervision"/>
            <p:cNvPicPr>
              <a:picLocks noChangeAspect="1"/>
            </p:cNvPicPr>
            <p:nvPr/>
          </p:nvPicPr>
          <p:blipFill>
            <a:blip r:embed="rId4"/>
            <a:stretch>
              <a:fillRect/>
            </a:stretch>
          </p:blipFill>
          <p:spPr>
            <a:xfrm>
              <a:off x="904600" y="4140452"/>
              <a:ext cx="2573382" cy="1930037"/>
            </a:xfrm>
            <a:prstGeom prst="rect">
              <a:avLst/>
            </a:prstGeom>
          </p:spPr>
        </p:pic>
        <p:sp>
          <p:nvSpPr>
            <p:cNvPr id="14" name="Rectangle 13"/>
            <p:cNvSpPr/>
            <p:nvPr/>
          </p:nvSpPr>
          <p:spPr>
            <a:xfrm>
              <a:off x="904598" y="5891659"/>
              <a:ext cx="2573383" cy="306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Adequate Supervision</a:t>
              </a:r>
            </a:p>
          </p:txBody>
        </p:sp>
      </p:grpSp>
      <p:grpSp>
        <p:nvGrpSpPr>
          <p:cNvPr id="16" name="Group 15" descr="Image of a classroom with the label of staff and student areas"/>
          <p:cNvGrpSpPr/>
          <p:nvPr/>
        </p:nvGrpSpPr>
        <p:grpSpPr>
          <a:xfrm>
            <a:off x="1070706" y="1509864"/>
            <a:ext cx="2554334" cy="2046849"/>
            <a:chOff x="1691096" y="1889012"/>
            <a:chExt cx="2554334" cy="2137578"/>
          </a:xfrm>
        </p:grpSpPr>
        <p:pic>
          <p:nvPicPr>
            <p:cNvPr id="4" name="Picture 3" descr="Image of a classroom with the label of staff and student areas"/>
            <p:cNvPicPr>
              <a:picLocks noChangeAspect="1"/>
            </p:cNvPicPr>
            <p:nvPr/>
          </p:nvPicPr>
          <p:blipFill>
            <a:blip r:embed="rId5"/>
            <a:stretch>
              <a:fillRect/>
            </a:stretch>
          </p:blipFill>
          <p:spPr>
            <a:xfrm>
              <a:off x="1691096" y="1889012"/>
              <a:ext cx="2554334" cy="1915751"/>
            </a:xfrm>
            <a:prstGeom prst="rect">
              <a:avLst/>
            </a:prstGeom>
          </p:spPr>
        </p:pic>
        <p:sp>
          <p:nvSpPr>
            <p:cNvPr id="15" name="Rectangle 14"/>
            <p:cNvSpPr/>
            <p:nvPr/>
          </p:nvSpPr>
          <p:spPr>
            <a:xfrm>
              <a:off x="1691096" y="3686080"/>
              <a:ext cx="2554334" cy="340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Staff and Student Areas</a:t>
              </a:r>
            </a:p>
          </p:txBody>
        </p:sp>
      </p:grpSp>
    </p:spTree>
    <p:extLst>
      <p:ext uri="{BB962C8B-B14F-4D97-AF65-F5344CB8AC3E}">
        <p14:creationId xmlns:p14="http://schemas.microsoft.com/office/powerpoint/2010/main" val="497561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3.1: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Design your space</a:t>
            </a:r>
            <a:endParaRPr lang="en-US" sz="3600" dirty="0"/>
          </a:p>
        </p:txBody>
      </p:sp>
      <p:sp>
        <p:nvSpPr>
          <p:cNvPr id="177155" name="Rectangle 3"/>
          <p:cNvSpPr>
            <a:spLocks noGrp="1" noChangeArrowheads="1"/>
          </p:cNvSpPr>
          <p:nvPr>
            <p:ph idx="1"/>
          </p:nvPr>
        </p:nvSpPr>
        <p:spPr>
          <a:xfrm>
            <a:off x="495086" y="1485522"/>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Plan your classroom environment</a:t>
            </a:r>
          </a:p>
          <a:p>
            <a:pPr lvl="1">
              <a:lnSpc>
                <a:spcPct val="110000"/>
              </a:lnSpc>
            </a:pPr>
            <a:r>
              <a:rPr lang="en-US" sz="2800" dirty="0">
                <a:solidFill>
                  <a:schemeClr val="bg1"/>
                </a:solidFill>
              </a:rPr>
              <a:t>Design your physical space to facilitate your daily activities</a:t>
            </a:r>
          </a:p>
          <a:p>
            <a:pPr lvl="1">
              <a:lnSpc>
                <a:spcPct val="110000"/>
              </a:lnSpc>
            </a:pPr>
            <a:r>
              <a:rPr lang="en-US" sz="2800" dirty="0">
                <a:solidFill>
                  <a:schemeClr val="bg1"/>
                </a:solidFill>
              </a:rPr>
              <a:t>Consider visual access to all students at all times (active supervision)</a:t>
            </a:r>
          </a:p>
          <a:p>
            <a:pPr lvl="1">
              <a:lnSpc>
                <a:spcPct val="110000"/>
              </a:lnSpc>
            </a:pPr>
            <a:r>
              <a:rPr lang="en-US" sz="2800" dirty="0">
                <a:solidFill>
                  <a:schemeClr val="bg1"/>
                </a:solidFill>
              </a:rPr>
              <a:t>Think about non-academic daily routines/needs (e.g., pencil sharpening, access to necessary materials, bathroom breaks)</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a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88191" y="5457339"/>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3.1</a:t>
            </a:r>
          </a:p>
        </p:txBody>
      </p:sp>
    </p:spTree>
    <p:extLst>
      <p:ext uri="{BB962C8B-B14F-4D97-AF65-F5344CB8AC3E}">
        <p14:creationId xmlns:p14="http://schemas.microsoft.com/office/powerpoint/2010/main" val="24091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FB0AB-F815-EE43-AC52-94C58EFCA8BB}"/>
              </a:ext>
            </a:extLst>
          </p:cNvPr>
          <p:cNvSpPr>
            <a:spLocks noGrp="1"/>
          </p:cNvSpPr>
          <p:nvPr>
            <p:ph idx="1"/>
          </p:nvPr>
        </p:nvSpPr>
        <p:spPr/>
        <p:txBody>
          <a:bodyPr/>
          <a:lstStyle/>
          <a:p>
            <a:r>
              <a:rPr lang="en-US" dirty="0">
                <a:solidFill>
                  <a:schemeClr val="bg1"/>
                </a:solidFill>
              </a:rPr>
              <a:t>Did you consider ways to </a:t>
            </a:r>
          </a:p>
          <a:p>
            <a:pPr lvl="1"/>
            <a:r>
              <a:rPr lang="en-US" dirty="0">
                <a:solidFill>
                  <a:schemeClr val="bg1"/>
                </a:solidFill>
              </a:rPr>
              <a:t>Minimize crowding and distraction?</a:t>
            </a:r>
          </a:p>
          <a:p>
            <a:pPr lvl="1"/>
            <a:r>
              <a:rPr lang="en-US" dirty="0">
                <a:solidFill>
                  <a:schemeClr val="bg1"/>
                </a:solidFill>
              </a:rPr>
              <a:t>Facilitate active supervision?</a:t>
            </a:r>
          </a:p>
          <a:p>
            <a:pPr lvl="1"/>
            <a:endParaRPr lang="en-US" dirty="0">
              <a:solidFill>
                <a:schemeClr val="bg1"/>
              </a:solidFill>
            </a:endParaRPr>
          </a:p>
          <a:p>
            <a:r>
              <a:rPr lang="en-US" dirty="0">
                <a:solidFill>
                  <a:schemeClr val="bg1"/>
                </a:solidFill>
              </a:rPr>
              <a:t>Remember small changes to the physical environment can have a big impact on student behavior! </a:t>
            </a:r>
          </a:p>
          <a:p>
            <a:pPr lvl="1"/>
            <a:endParaRPr lang="en-US" dirty="0">
              <a:solidFill>
                <a:schemeClr val="bg1"/>
              </a:solidFill>
            </a:endParaRPr>
          </a:p>
        </p:txBody>
      </p:sp>
      <p:sp>
        <p:nvSpPr>
          <p:cNvPr id="4" name="Title 2">
            <a:extLst>
              <a:ext uri="{FF2B5EF4-FFF2-40B4-BE49-F238E27FC236}">
                <a16:creationId xmlns:a16="http://schemas.microsoft.com/office/drawing/2014/main" id="{CA718108-7793-3240-9A87-B2D877588B09}"/>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3.1: Review</a:t>
            </a:r>
            <a:endParaRPr lang="en-US" sz="3600" dirty="0"/>
          </a:p>
        </p:txBody>
      </p:sp>
      <p:pic>
        <p:nvPicPr>
          <p:cNvPr id="5" name="Picture 4" descr="Image of a pencil writing on paper">
            <a:extLst>
              <a:ext uri="{FF2B5EF4-FFF2-40B4-BE49-F238E27FC236}">
                <a16:creationId xmlns:a16="http://schemas.microsoft.com/office/drawing/2014/main" id="{A00B8444-32F1-604F-A19E-4838F870B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850650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Diagram talking about the effective design of the physical environment of the classroom plus develop and teach predictable classroom routines."/>
          <p:cNvSpPr/>
          <p:nvPr/>
        </p:nvSpPr>
        <p:spPr>
          <a:xfrm>
            <a:off x="0" y="1600200"/>
            <a:ext cx="9144000" cy="4613313"/>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cs typeface="Arial"/>
            </a:endParaRPr>
          </a:p>
        </p:txBody>
      </p:sp>
      <p:sp>
        <p:nvSpPr>
          <p:cNvPr id="31" name="Rounded Rectangle 30"/>
          <p:cNvSpPr/>
          <p:nvPr/>
        </p:nvSpPr>
        <p:spPr>
          <a:xfrm>
            <a:off x="475130" y="3057018"/>
            <a:ext cx="2563906" cy="2859688"/>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Elementary Example:</a:t>
            </a:r>
          </a:p>
          <a:p>
            <a:r>
              <a:rPr lang="en-US" dirty="0">
                <a:solidFill>
                  <a:schemeClr val="bg1"/>
                </a:solidFill>
                <a:cs typeface="Arial"/>
              </a:rPr>
              <a:t>Establish routines and procedures for:</a:t>
            </a:r>
          </a:p>
          <a:p>
            <a:pPr marL="119063" lvl="0" indent="-119063">
              <a:buFont typeface="Arial"/>
              <a:buChar char="•"/>
            </a:pPr>
            <a:r>
              <a:rPr lang="en-US" dirty="0">
                <a:solidFill>
                  <a:schemeClr val="bg1"/>
                </a:solidFill>
                <a:cs typeface="Arial"/>
              </a:rPr>
              <a:t>Arrival and dismissal</a:t>
            </a:r>
          </a:p>
          <a:p>
            <a:pPr marL="119063" lvl="0" indent="-119063">
              <a:buFont typeface="Arial"/>
              <a:buChar char="•"/>
            </a:pPr>
            <a:r>
              <a:rPr lang="en-US" dirty="0">
                <a:solidFill>
                  <a:schemeClr val="bg1"/>
                </a:solidFill>
                <a:cs typeface="Arial"/>
              </a:rPr>
              <a:t>Transitions between activities</a:t>
            </a:r>
          </a:p>
          <a:p>
            <a:pPr marL="119063" lvl="0" indent="-119063">
              <a:buFont typeface="Arial"/>
              <a:buChar char="•"/>
            </a:pPr>
            <a:r>
              <a:rPr lang="en-US" dirty="0">
                <a:solidFill>
                  <a:schemeClr val="bg1"/>
                </a:solidFill>
                <a:cs typeface="Arial"/>
              </a:rPr>
              <a:t>Accessing help</a:t>
            </a:r>
          </a:p>
          <a:p>
            <a:pPr marL="119063" lvl="0" indent="-119063">
              <a:buFont typeface="Arial"/>
              <a:buChar char="•"/>
            </a:pPr>
            <a:r>
              <a:rPr lang="en-US" dirty="0">
                <a:solidFill>
                  <a:schemeClr val="bg1"/>
                </a:solidFill>
                <a:cs typeface="Arial"/>
              </a:rPr>
              <a:t>What to do after work is completed </a:t>
            </a:r>
          </a:p>
        </p:txBody>
      </p:sp>
      <p:sp>
        <p:nvSpPr>
          <p:cNvPr id="32" name="Rounded Rectangle 31"/>
          <p:cNvSpPr/>
          <p:nvPr/>
        </p:nvSpPr>
        <p:spPr>
          <a:xfrm>
            <a:off x="3496235" y="3074947"/>
            <a:ext cx="2572871" cy="2841759"/>
          </a:xfrm>
          <a:prstGeom prst="roundRect">
            <a:avLst/>
          </a:prstGeom>
          <a:solidFill>
            <a:schemeClr val="accent3">
              <a:alpha val="7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HS Example:</a:t>
            </a:r>
          </a:p>
          <a:p>
            <a:r>
              <a:rPr lang="en-US" dirty="0">
                <a:solidFill>
                  <a:schemeClr val="bg1"/>
                </a:solidFill>
                <a:cs typeface="Arial"/>
              </a:rPr>
              <a:t>Consider routines and procedures for:</a:t>
            </a:r>
          </a:p>
          <a:p>
            <a:pPr marL="165100" lvl="0" indent="-165100">
              <a:buFont typeface="Arial"/>
              <a:buChar char="•"/>
            </a:pPr>
            <a:r>
              <a:rPr lang="en-US" dirty="0">
                <a:solidFill>
                  <a:schemeClr val="bg1"/>
                </a:solidFill>
                <a:cs typeface="Arial"/>
              </a:rPr>
              <a:t>Turning in work</a:t>
            </a:r>
          </a:p>
          <a:p>
            <a:pPr marL="165100" lvl="0" indent="-165100">
              <a:buFont typeface="Arial"/>
              <a:buChar char="•"/>
            </a:pPr>
            <a:r>
              <a:rPr lang="en-US" dirty="0">
                <a:solidFill>
                  <a:schemeClr val="bg1"/>
                </a:solidFill>
                <a:cs typeface="Arial"/>
              </a:rPr>
              <a:t>Accessing materials </a:t>
            </a:r>
          </a:p>
          <a:p>
            <a:pPr marL="165100" lvl="0" indent="-165100">
              <a:buFont typeface="Arial"/>
              <a:buChar char="•"/>
            </a:pPr>
            <a:r>
              <a:rPr lang="en-US" dirty="0">
                <a:solidFill>
                  <a:schemeClr val="bg1"/>
                </a:solidFill>
                <a:cs typeface="Arial"/>
              </a:rPr>
              <a:t>Making up missed work</a:t>
            </a:r>
          </a:p>
          <a:p>
            <a:pPr marL="165100" lvl="0" indent="-165100">
              <a:buFont typeface="Arial"/>
              <a:buChar char="•"/>
            </a:pPr>
            <a:r>
              <a:rPr lang="en-US" dirty="0">
                <a:solidFill>
                  <a:schemeClr val="bg1"/>
                </a:solidFill>
                <a:cs typeface="Arial"/>
              </a:rPr>
              <a:t>Transitions/ interruptions</a:t>
            </a:r>
          </a:p>
        </p:txBody>
      </p:sp>
      <p:sp>
        <p:nvSpPr>
          <p:cNvPr id="33" name="Rounded Rectangle 32"/>
          <p:cNvSpPr/>
          <p:nvPr/>
        </p:nvSpPr>
        <p:spPr>
          <a:xfrm>
            <a:off x="6400799" y="3039089"/>
            <a:ext cx="2447366" cy="2886582"/>
          </a:xfrm>
          <a:prstGeom prst="roundRect">
            <a:avLst/>
          </a:prstGeom>
          <a:solidFill>
            <a:schemeClr val="accent1">
              <a:lumMod val="75000"/>
              <a:alpha val="67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Non-Example:</a:t>
            </a:r>
          </a:p>
          <a:p>
            <a:pPr lvl="0"/>
            <a:r>
              <a:rPr lang="en-US" dirty="0">
                <a:solidFill>
                  <a:schemeClr val="bg1"/>
                </a:solidFill>
                <a:cs typeface="Arial"/>
              </a:rPr>
              <a:t>Assuming students automatically know routines and procedures without instruction and feedback</a:t>
            </a:r>
          </a:p>
          <a:p>
            <a:r>
              <a:rPr lang="en-US" sz="2000" dirty="0">
                <a:solidFill>
                  <a:schemeClr val="bg1"/>
                </a:solidFill>
                <a:cs typeface="Arial"/>
              </a:rPr>
              <a:t> </a:t>
            </a:r>
          </a:p>
        </p:txBody>
      </p:sp>
      <p:sp>
        <p:nvSpPr>
          <p:cNvPr id="38" name="Rectangle 37"/>
          <p:cNvSpPr/>
          <p:nvPr/>
        </p:nvSpPr>
        <p:spPr>
          <a:xfrm>
            <a:off x="3832412" y="1478312"/>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Develop &amp; teach predictable classroom </a:t>
            </a:r>
            <a:r>
              <a:rPr lang="en-US" sz="2000" b="1" i="1" dirty="0">
                <a:solidFill>
                  <a:schemeClr val="tx1"/>
                </a:solidFill>
                <a:cs typeface="Arial"/>
              </a:rPr>
              <a:t>routines</a:t>
            </a:r>
            <a:r>
              <a:rPr lang="en-US" sz="2000" dirty="0">
                <a:solidFill>
                  <a:schemeClr val="tx1"/>
                </a:solidFill>
                <a:cs typeface="Arial"/>
              </a:rPr>
              <a:t>.</a:t>
            </a:r>
          </a:p>
        </p:txBody>
      </p:sp>
      <p:sp>
        <p:nvSpPr>
          <p:cNvPr id="41" name="Rectangle 40"/>
          <p:cNvSpPr/>
          <p:nvPr/>
        </p:nvSpPr>
        <p:spPr>
          <a:xfrm>
            <a:off x="407894" y="1460382"/>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Effectively </a:t>
            </a:r>
            <a:r>
              <a:rPr lang="en-US" sz="2000" b="1" i="1" dirty="0">
                <a:solidFill>
                  <a:schemeClr val="tx1"/>
                </a:solidFill>
                <a:cs typeface="Arial"/>
              </a:rPr>
              <a:t>design </a:t>
            </a:r>
            <a:r>
              <a:rPr lang="en-US" sz="2000" dirty="0">
                <a:solidFill>
                  <a:schemeClr val="tx1"/>
                </a:solidFill>
                <a:cs typeface="Arial"/>
              </a:rPr>
              <a:t>the physical environment of the classroom</a:t>
            </a:r>
          </a:p>
        </p:txBody>
      </p:sp>
      <p:sp>
        <p:nvSpPr>
          <p:cNvPr id="40" name="TextBox 39"/>
          <p:cNvSpPr txBox="1"/>
          <p:nvPr/>
        </p:nvSpPr>
        <p:spPr>
          <a:xfrm>
            <a:off x="3142129" y="1398571"/>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grpSp>
        <p:nvGrpSpPr>
          <p:cNvPr id="13" name="Group 12" descr="Heading of the slide stating Are the foundations of effective PCBS in place?"/>
          <p:cNvGrpSpPr/>
          <p:nvPr/>
        </p:nvGrpSpPr>
        <p:grpSpPr>
          <a:xfrm>
            <a:off x="426579" y="182852"/>
            <a:ext cx="8100134" cy="1027384"/>
            <a:chOff x="0" y="0"/>
            <a:chExt cx="7099919" cy="1441443"/>
          </a:xfrm>
          <a:solidFill>
            <a:schemeClr val="accent2"/>
          </a:solidFill>
        </p:grpSpPr>
        <p:sp>
          <p:nvSpPr>
            <p:cNvPr id="14" name="Rounded Rectangle 13"/>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5" name="Rounded Rectangle 4"/>
            <p:cNvSpPr/>
            <p:nvPr/>
          </p:nvSpPr>
          <p:spPr>
            <a:xfrm>
              <a:off x="42218" y="42218"/>
              <a:ext cx="700572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chemeClr val="bg1"/>
                  </a:solidFill>
                  <a:cs typeface="Arial"/>
                </a:rPr>
                <a:t>Are the </a:t>
              </a:r>
              <a:r>
                <a:rPr lang="en-US" sz="2700" b="1" kern="1200" dirty="0">
                  <a:solidFill>
                    <a:schemeClr val="bg1"/>
                  </a:solidFill>
                  <a:cs typeface="Arial"/>
                </a:rPr>
                <a:t>foundations</a:t>
              </a:r>
              <a:r>
                <a:rPr lang="en-US" sz="2700" kern="1200" dirty="0">
                  <a:solidFill>
                    <a:schemeClr val="bg1"/>
                  </a:solidFill>
                  <a:cs typeface="Arial"/>
                </a:rPr>
                <a:t> of effective PCBS in place?</a:t>
              </a:r>
            </a:p>
          </p:txBody>
        </p:sp>
      </p:grpSp>
      <p:sp>
        <p:nvSpPr>
          <p:cNvPr id="2" name="Title 1" hidden="1">
            <a:extLst>
              <a:ext uri="{FF2B5EF4-FFF2-40B4-BE49-F238E27FC236}">
                <a16:creationId xmlns:a16="http://schemas.microsoft.com/office/drawing/2014/main" id="{9067A8C1-CFFE-4EC4-AC78-1D40BF4079D3}"/>
              </a:ext>
            </a:extLst>
          </p:cNvPr>
          <p:cNvSpPr>
            <a:spLocks noGrp="1"/>
          </p:cNvSpPr>
          <p:nvPr>
            <p:ph type="title"/>
          </p:nvPr>
        </p:nvSpPr>
        <p:spPr/>
        <p:txBody>
          <a:bodyPr>
            <a:normAutofit fontScale="90000"/>
          </a:bodyPr>
          <a:lstStyle/>
          <a:p>
            <a:r>
              <a:rPr lang="en-US" dirty="0"/>
              <a:t>Are the foundations of effective PCBS </a:t>
            </a:r>
            <a:r>
              <a:rPr lang="en-US" dirty="0" err="1"/>
              <a:t>ub</a:t>
            </a:r>
            <a:r>
              <a:rPr lang="en-US" dirty="0"/>
              <a:t> place – Design and Routines</a:t>
            </a:r>
          </a:p>
        </p:txBody>
      </p:sp>
    </p:spTree>
    <p:extLst>
      <p:ext uri="{BB962C8B-B14F-4D97-AF65-F5344CB8AC3E}">
        <p14:creationId xmlns:p14="http://schemas.microsoft.com/office/powerpoint/2010/main" val="348620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xfrm>
            <a:off x="601756" y="149973"/>
            <a:ext cx="7886700" cy="1140946"/>
          </a:xfrm>
          <a:noFill/>
        </p:spPr>
        <p:txBody>
          <a:bodyPr>
            <a:normAutofit fontScale="90000"/>
          </a:bodyPr>
          <a:lstStyle/>
          <a:p>
            <a:pPr eaLnBrk="1" hangingPunct="1"/>
            <a:r>
              <a:rPr lang="en-US" altLang="en-US" dirty="0">
                <a:solidFill>
                  <a:schemeClr val="accent2"/>
                </a:solidFill>
              </a:rPr>
              <a:t>How do I Develop Predictable Routines? </a:t>
            </a:r>
          </a:p>
        </p:txBody>
      </p:sp>
      <p:sp>
        <p:nvSpPr>
          <p:cNvPr id="219139" name="Rectangle 3"/>
          <p:cNvSpPr>
            <a:spLocks noGrp="1" noChangeArrowheads="1"/>
          </p:cNvSpPr>
          <p:nvPr>
            <p:ph idx="1"/>
          </p:nvPr>
        </p:nvSpPr>
        <p:spPr>
          <a:xfrm>
            <a:off x="587553" y="1430712"/>
            <a:ext cx="7886700" cy="4351338"/>
          </a:xfrm>
        </p:spPr>
        <p:txBody>
          <a:bodyPr>
            <a:noAutofit/>
          </a:bodyPr>
          <a:lstStyle/>
          <a:p>
            <a:pPr marL="0" indent="0">
              <a:lnSpc>
                <a:spcPct val="80000"/>
              </a:lnSpc>
              <a:buNone/>
            </a:pPr>
            <a:r>
              <a:rPr lang="en-US" sz="2800" b="1" dirty="0">
                <a:solidFill>
                  <a:schemeClr val="bg1"/>
                </a:solidFill>
                <a:ea typeface="ＭＳ Ｐゴシック" charset="0"/>
                <a:cs typeface="ＭＳ Ｐゴシック" charset="0"/>
              </a:rPr>
              <a:t>Develop Predictable Routines and Schedule</a:t>
            </a:r>
          </a:p>
          <a:p>
            <a:pPr marL="838200" lvl="1" indent="-381000">
              <a:lnSpc>
                <a:spcPct val="80000"/>
              </a:lnSpc>
            </a:pPr>
            <a:r>
              <a:rPr lang="en-US" sz="2800" dirty="0">
                <a:solidFill>
                  <a:schemeClr val="bg1"/>
                </a:solidFill>
              </a:rPr>
              <a:t>Teacher routines </a:t>
            </a:r>
          </a:p>
          <a:p>
            <a:pPr marL="1374775" lvl="1" indent="-476250">
              <a:lnSpc>
                <a:spcPct val="80000"/>
              </a:lnSpc>
              <a:buFont typeface="Wingdings" charset="2"/>
              <a:buChar char="§"/>
            </a:pPr>
            <a:r>
              <a:rPr lang="en-US" sz="2400" dirty="0">
                <a:solidFill>
                  <a:schemeClr val="bg1"/>
                </a:solidFill>
              </a:rPr>
              <a:t>Administration time</a:t>
            </a:r>
          </a:p>
          <a:p>
            <a:pPr marL="1374775" lvl="1" indent="-476250">
              <a:lnSpc>
                <a:spcPct val="80000"/>
              </a:lnSpc>
              <a:buFont typeface="Wingdings" charset="2"/>
              <a:buChar char="§"/>
            </a:pPr>
            <a:r>
              <a:rPr lang="en-US" sz="2400" dirty="0">
                <a:solidFill>
                  <a:schemeClr val="bg1"/>
                </a:solidFill>
              </a:rPr>
              <a:t>Personal time</a:t>
            </a:r>
          </a:p>
          <a:p>
            <a:pPr marL="838200" lvl="1" indent="-381000">
              <a:lnSpc>
                <a:spcPct val="80000"/>
              </a:lnSpc>
            </a:pPr>
            <a:r>
              <a:rPr lang="en-US" sz="2800" dirty="0">
                <a:solidFill>
                  <a:schemeClr val="bg1"/>
                </a:solidFill>
              </a:rPr>
              <a:t>Student routines</a:t>
            </a:r>
          </a:p>
          <a:p>
            <a:pPr marL="1374775" lvl="4" indent="-458788">
              <a:buFont typeface="Wingdings" charset="2"/>
              <a:buChar char="§"/>
            </a:pPr>
            <a:r>
              <a:rPr lang="en-US" sz="2400" dirty="0">
                <a:solidFill>
                  <a:schemeClr val="bg1"/>
                </a:solidFill>
                <a:ea typeface="ＭＳ Ｐゴシック" charset="0"/>
                <a:cs typeface="ＭＳ Ｐゴシック" charset="0"/>
              </a:rPr>
              <a:t>Student directed activities</a:t>
            </a:r>
          </a:p>
          <a:p>
            <a:pPr marL="1374775" lvl="4" indent="-458788">
              <a:buFont typeface="Wingdings" charset="2"/>
              <a:buChar char="§"/>
            </a:pPr>
            <a:r>
              <a:rPr lang="en-US" sz="2400" dirty="0">
                <a:solidFill>
                  <a:schemeClr val="bg1"/>
                </a:solidFill>
                <a:ea typeface="ＭＳ Ｐゴシック" charset="0"/>
                <a:cs typeface="ＭＳ Ｐゴシック" charset="0"/>
              </a:rPr>
              <a:t>Whole group activities</a:t>
            </a:r>
          </a:p>
          <a:p>
            <a:pPr marL="1374775" lvl="4" indent="-458788">
              <a:buFont typeface="Wingdings" charset="2"/>
              <a:buChar char="§"/>
            </a:pPr>
            <a:r>
              <a:rPr lang="en-US" sz="2400" dirty="0">
                <a:solidFill>
                  <a:schemeClr val="bg1"/>
                </a:solidFill>
                <a:ea typeface="ＭＳ Ｐゴシック" charset="0"/>
                <a:cs typeface="ＭＳ Ｐゴシック" charset="0"/>
              </a:rPr>
              <a:t>Independent activities</a:t>
            </a:r>
            <a:endParaRPr lang="en-US" sz="1800" dirty="0">
              <a:solidFill>
                <a:schemeClr val="bg1"/>
              </a:solidFill>
              <a:ea typeface="ＭＳ Ｐゴシック" charset="0"/>
              <a:cs typeface="ＭＳ Ｐゴシック" charset="0"/>
            </a:endParaRPr>
          </a:p>
          <a:p>
            <a:pPr marL="0" indent="0">
              <a:buNone/>
            </a:pPr>
            <a:r>
              <a:rPr lang="en-US" sz="2800" b="1" dirty="0">
                <a:solidFill>
                  <a:schemeClr val="bg1"/>
                </a:solidFill>
                <a:ea typeface="ＭＳ Ｐゴシック" charset="0"/>
                <a:cs typeface="ＭＳ Ｐゴシック" charset="0"/>
              </a:rPr>
              <a:t>Make smooth, rapid transitions between activities throughout the class activity and day; teach/practice transition behaviors</a:t>
            </a:r>
          </a:p>
        </p:txBody>
      </p:sp>
      <p:pic>
        <p:nvPicPr>
          <p:cNvPr id="2" name="Picture 1" descr="Image of the daily schedule of a classroom"/>
          <p:cNvPicPr>
            <a:picLocks noChangeAspect="1"/>
          </p:cNvPicPr>
          <p:nvPr/>
        </p:nvPicPr>
        <p:blipFill>
          <a:blip r:embed="rId2"/>
          <a:stretch>
            <a:fillRect/>
          </a:stretch>
        </p:blipFill>
        <p:spPr>
          <a:xfrm>
            <a:off x="6213504" y="1961242"/>
            <a:ext cx="1854368" cy="2486077"/>
          </a:xfrm>
          <a:prstGeom prst="rect">
            <a:avLst/>
          </a:prstGeom>
        </p:spPr>
      </p:pic>
    </p:spTree>
    <p:extLst>
      <p:ext uri="{BB962C8B-B14F-4D97-AF65-F5344CB8AC3E}">
        <p14:creationId xmlns:p14="http://schemas.microsoft.com/office/powerpoint/2010/main" val="136673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3.2: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routines</a:t>
            </a:r>
            <a:endParaRPr lang="en-US" sz="3600" dirty="0"/>
          </a:p>
        </p:txBody>
      </p:sp>
      <p:sp>
        <p:nvSpPr>
          <p:cNvPr id="177155" name="Rectangle 3"/>
          <p:cNvSpPr>
            <a:spLocks noGrp="1" noChangeArrowheads="1"/>
          </p:cNvSpPr>
          <p:nvPr>
            <p:ph idx="1"/>
          </p:nvPr>
        </p:nvSpPr>
        <p:spPr>
          <a:xfrm>
            <a:off x="411699" y="2047931"/>
            <a:ext cx="8223263" cy="3684701"/>
          </a:xfrm>
        </p:spPr>
        <p:txBody>
          <a:bodyPr>
            <a:noAutofit/>
          </a:bodyPr>
          <a:lstStyle/>
          <a:p>
            <a:pPr marL="342900" indent="-342900">
              <a:buFont typeface="+mj-lt"/>
              <a:buAutoNum type="arabicPeriod"/>
            </a:pPr>
            <a:r>
              <a:rPr lang="en-US" dirty="0">
                <a:solidFill>
                  <a:schemeClr val="bg1"/>
                </a:solidFill>
              </a:rPr>
              <a:t>Review the linked examples</a:t>
            </a:r>
          </a:p>
          <a:p>
            <a:pPr marL="342900" indent="-342900">
              <a:buFont typeface="+mj-lt"/>
              <a:buAutoNum type="arabicPeriod"/>
            </a:pPr>
            <a:endParaRPr lang="en-US" sz="1400" dirty="0">
              <a:solidFill>
                <a:schemeClr val="bg1"/>
              </a:solidFill>
            </a:endParaRPr>
          </a:p>
          <a:p>
            <a:pPr marL="342900" indent="-342900">
              <a:buFont typeface="+mj-lt"/>
              <a:buAutoNum type="arabicPeriod"/>
            </a:pPr>
            <a:r>
              <a:rPr lang="en-US" dirty="0">
                <a:solidFill>
                  <a:schemeClr val="bg1"/>
                </a:solidFill>
              </a:rPr>
              <a:t>Review and share your classroom routines. </a:t>
            </a:r>
          </a:p>
          <a:p>
            <a:pPr lvl="1"/>
            <a:r>
              <a:rPr lang="en-US" sz="2800" dirty="0">
                <a:solidFill>
                  <a:schemeClr val="bg1"/>
                </a:solidFill>
              </a:rPr>
              <a:t>What routines do you currently have established in your own classroom </a:t>
            </a:r>
          </a:p>
          <a:p>
            <a:pPr lvl="1"/>
            <a:r>
              <a:rPr lang="en-US" sz="2800" dirty="0">
                <a:solidFill>
                  <a:schemeClr val="bg1"/>
                </a:solidFill>
              </a:rPr>
              <a:t>What routines would you like to establish in your own classroom?</a:t>
            </a:r>
          </a:p>
        </p:txBody>
      </p:sp>
      <p:pic>
        <p:nvPicPr>
          <p:cNvPr id="8" name="Picture 7" descr="Image of two chat boxes"/>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1028700" y="5271247"/>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3.2</a:t>
            </a:r>
          </a:p>
        </p:txBody>
      </p:sp>
    </p:spTree>
    <p:extLst>
      <p:ext uri="{BB962C8B-B14F-4D97-AF65-F5344CB8AC3E}">
        <p14:creationId xmlns:p14="http://schemas.microsoft.com/office/powerpoint/2010/main" val="3680820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3653A-8599-864A-B5A4-BFEFFF0F7A4B}"/>
              </a:ext>
            </a:extLst>
          </p:cNvPr>
          <p:cNvSpPr>
            <a:spLocks noGrp="1"/>
          </p:cNvSpPr>
          <p:nvPr>
            <p:ph idx="1"/>
          </p:nvPr>
        </p:nvSpPr>
        <p:spPr>
          <a:xfrm>
            <a:off x="628650" y="1825625"/>
            <a:ext cx="7886700" cy="3988321"/>
          </a:xfrm>
        </p:spPr>
        <p:txBody>
          <a:bodyPr/>
          <a:lstStyle/>
          <a:p>
            <a:r>
              <a:rPr lang="en-US" dirty="0">
                <a:solidFill>
                  <a:schemeClr val="bg1"/>
                </a:solidFill>
              </a:rPr>
              <a:t>We hope you now have many different examples of classroom routines from your colleagues. </a:t>
            </a:r>
          </a:p>
          <a:p>
            <a:endParaRPr lang="en-US" dirty="0">
              <a:solidFill>
                <a:schemeClr val="bg1"/>
              </a:solidFill>
            </a:endParaRPr>
          </a:p>
          <a:p>
            <a:r>
              <a:rPr lang="en-US" dirty="0">
                <a:solidFill>
                  <a:schemeClr val="bg1"/>
                </a:solidFill>
              </a:rPr>
              <a:t>As you consider identifying new routines to establish in your classroom, remember to include routines for access to online resources for both students and families.</a:t>
            </a:r>
          </a:p>
        </p:txBody>
      </p:sp>
      <p:sp>
        <p:nvSpPr>
          <p:cNvPr id="4" name="Title 2">
            <a:extLst>
              <a:ext uri="{FF2B5EF4-FFF2-40B4-BE49-F238E27FC236}">
                <a16:creationId xmlns:a16="http://schemas.microsoft.com/office/drawing/2014/main" id="{F32CB64C-482C-CC4F-AEBE-642826592A60}"/>
              </a:ext>
            </a:extLst>
          </p:cNvPr>
          <p:cNvSpPr>
            <a:spLocks noGrp="1"/>
          </p:cNvSpPr>
          <p:nvPr>
            <p:ph type="title"/>
          </p:nvPr>
        </p:nvSpPr>
        <p:spPr>
          <a:xfrm>
            <a:off x="1081144" y="236668"/>
            <a:ext cx="7955280" cy="1489773"/>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3.2: Review</a:t>
            </a:r>
            <a:endParaRPr lang="en-US" sz="3600" dirty="0"/>
          </a:p>
        </p:txBody>
      </p:sp>
      <p:pic>
        <p:nvPicPr>
          <p:cNvPr id="5" name="Picture 4" descr="Image of two chat boxes">
            <a:extLst>
              <a:ext uri="{FF2B5EF4-FFF2-40B4-BE49-F238E27FC236}">
                <a16:creationId xmlns:a16="http://schemas.microsoft.com/office/drawing/2014/main" id="{8DB5BC78-6564-D849-9A81-6BB685525B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427254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chemeClr val="accent2"/>
                </a:solidFill>
              </a:rPr>
              <a:t>Antecedent and Instructional Strategies</a:t>
            </a:r>
          </a:p>
        </p:txBody>
      </p:sp>
      <p:sp>
        <p:nvSpPr>
          <p:cNvPr id="3" name="Text Placeholder 2"/>
          <p:cNvSpPr>
            <a:spLocks noGrp="1"/>
          </p:cNvSpPr>
          <p:nvPr>
            <p:ph type="body" sz="quarter" idx="15"/>
          </p:nvPr>
        </p:nvSpPr>
        <p:spPr>
          <a:xfrm>
            <a:off x="255570" y="2787763"/>
            <a:ext cx="8632861" cy="1015406"/>
          </a:xfrm>
        </p:spPr>
        <p:txBody>
          <a:bodyPr/>
          <a:lstStyle/>
          <a:p>
            <a:endParaRPr lang="en-US" sz="2400" dirty="0"/>
          </a:p>
          <a:p>
            <a:r>
              <a:rPr lang="en-US" sz="3600" dirty="0"/>
              <a:t>Part 3</a:t>
            </a:r>
          </a:p>
          <a:p>
            <a:r>
              <a:rPr lang="en-US" sz="3600" dirty="0"/>
              <a:t>How do I define and teach my expectations?</a:t>
            </a:r>
          </a:p>
        </p:txBody>
      </p:sp>
    </p:spTree>
    <p:extLst>
      <p:ext uri="{BB962C8B-B14F-4D97-AF65-F5344CB8AC3E}">
        <p14:creationId xmlns:p14="http://schemas.microsoft.com/office/powerpoint/2010/main" val="2885879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C37-F2B7-0B43-86F6-A50EE207C326}"/>
              </a:ext>
            </a:extLst>
          </p:cNvPr>
          <p:cNvSpPr>
            <a:spLocks noGrp="1"/>
          </p:cNvSpPr>
          <p:nvPr>
            <p:ph type="title"/>
          </p:nvPr>
        </p:nvSpPr>
        <p:spPr/>
        <p:txBody>
          <a:bodyPr>
            <a:normAutofit/>
          </a:bodyPr>
          <a:lstStyle/>
          <a:p>
            <a:pPr algn="ctr"/>
            <a:r>
              <a:rPr lang="en-US" dirty="0"/>
              <a:t>Orientation to Module Tools and Resources</a:t>
            </a:r>
          </a:p>
        </p:txBody>
      </p:sp>
      <p:sp>
        <p:nvSpPr>
          <p:cNvPr id="3" name="Content Placeholder 2">
            <a:extLst>
              <a:ext uri="{FF2B5EF4-FFF2-40B4-BE49-F238E27FC236}">
                <a16:creationId xmlns:a16="http://schemas.microsoft.com/office/drawing/2014/main" id="{BA8698C7-8A89-5340-8BED-7A1DCEB07AAC}"/>
              </a:ext>
            </a:extLst>
          </p:cNvPr>
          <p:cNvSpPr>
            <a:spLocks noGrp="1"/>
          </p:cNvSpPr>
          <p:nvPr>
            <p:ph idx="1"/>
          </p:nvPr>
        </p:nvSpPr>
        <p:spPr/>
        <p:txBody>
          <a:bodyPr>
            <a:normAutofit/>
          </a:bodyPr>
          <a:lstStyle/>
          <a:p>
            <a:r>
              <a:rPr lang="en-US" dirty="0">
                <a:solidFill>
                  <a:schemeClr val="bg1"/>
                </a:solidFill>
              </a:rPr>
              <a:t>Module Videos</a:t>
            </a:r>
          </a:p>
          <a:p>
            <a:endParaRPr lang="en-US" dirty="0">
              <a:solidFill>
                <a:schemeClr val="bg1"/>
              </a:solidFill>
            </a:endParaRPr>
          </a:p>
          <a:p>
            <a:endParaRPr lang="en-US" dirty="0">
              <a:solidFill>
                <a:schemeClr val="bg1"/>
              </a:solidFill>
            </a:endParaRPr>
          </a:p>
          <a:p>
            <a:r>
              <a:rPr lang="en-US" dirty="0">
                <a:solidFill>
                  <a:schemeClr val="bg1"/>
                </a:solidFill>
              </a:rPr>
              <a:t>Module Workbook</a:t>
            </a:r>
          </a:p>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Module Readings and Additional Resources</a:t>
            </a:r>
          </a:p>
        </p:txBody>
      </p:sp>
      <p:pic>
        <p:nvPicPr>
          <p:cNvPr id="7" name="Picture 6" descr="Image of the cover of the Behavior Theory Activity Workbook">
            <a:extLst>
              <a:ext uri="{FF2B5EF4-FFF2-40B4-BE49-F238E27FC236}">
                <a16:creationId xmlns:a16="http://schemas.microsoft.com/office/drawing/2014/main" id="{9744430F-6C6D-7A44-822F-2A8AE29D6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891" y="2910027"/>
            <a:ext cx="926448" cy="1198725"/>
          </a:xfrm>
          <a:prstGeom prst="rect">
            <a:avLst/>
          </a:prstGeom>
        </p:spPr>
      </p:pic>
      <p:pic>
        <p:nvPicPr>
          <p:cNvPr id="9" name="Picture 8" descr="Image of the video">
            <a:extLst>
              <a:ext uri="{FF2B5EF4-FFF2-40B4-BE49-F238E27FC236}">
                <a16:creationId xmlns:a16="http://schemas.microsoft.com/office/drawing/2014/main" id="{5AC5302C-EDB2-BF47-ABEF-5B645A116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47" y="1690688"/>
            <a:ext cx="1786485" cy="987184"/>
          </a:xfrm>
          <a:prstGeom prst="rect">
            <a:avLst/>
          </a:prstGeom>
        </p:spPr>
      </p:pic>
      <p:pic>
        <p:nvPicPr>
          <p:cNvPr id="11" name="Picture 10" descr="Image of a document folder">
            <a:extLst>
              <a:ext uri="{FF2B5EF4-FFF2-40B4-BE49-F238E27FC236}">
                <a16:creationId xmlns:a16="http://schemas.microsoft.com/office/drawing/2014/main" id="{9B629FAD-CAC7-444A-A2F1-E655642D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796" y="4779329"/>
            <a:ext cx="979299" cy="756731"/>
          </a:xfrm>
          <a:prstGeom prst="rect">
            <a:avLst/>
          </a:prstGeom>
        </p:spPr>
      </p:pic>
    </p:spTree>
    <p:extLst>
      <p:ext uri="{BB962C8B-B14F-4D97-AF65-F5344CB8AC3E}">
        <p14:creationId xmlns:p14="http://schemas.microsoft.com/office/powerpoint/2010/main" val="3332788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Diagram that starts with Effectively design the physical environment of the classroom, then add develop and teach predictable classroom routines, then adding in post, define and teach 9-5 positive classroom expectations"/>
          <p:cNvSpPr/>
          <p:nvPr/>
        </p:nvSpPr>
        <p:spPr>
          <a:xfrm>
            <a:off x="0" y="1600200"/>
            <a:ext cx="9144000" cy="4602296"/>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dirty="0">
              <a:solidFill>
                <a:srgbClr val="FFFFFF"/>
              </a:solidFill>
              <a:cs typeface="Arial"/>
            </a:endParaRPr>
          </a:p>
        </p:txBody>
      </p:sp>
      <p:grpSp>
        <p:nvGrpSpPr>
          <p:cNvPr id="4" name="Group 3" descr="Heading for the slide stating Are the foundations of effective PCBS in place"/>
          <p:cNvGrpSpPr/>
          <p:nvPr/>
        </p:nvGrpSpPr>
        <p:grpSpPr>
          <a:xfrm>
            <a:off x="339047" y="182851"/>
            <a:ext cx="8460769" cy="1081173"/>
            <a:chOff x="0" y="0"/>
            <a:chExt cx="7099919" cy="1441443"/>
          </a:xfrm>
          <a:solidFill>
            <a:schemeClr val="tx2">
              <a:lumMod val="40000"/>
              <a:lumOff val="60000"/>
            </a:schemeClr>
          </a:solidFill>
        </p:grpSpPr>
        <p:sp>
          <p:nvSpPr>
            <p:cNvPr id="5" name="Rounded Rectangle 4"/>
            <p:cNvSpPr/>
            <p:nvPr/>
          </p:nvSpPr>
          <p:spPr>
            <a:xfrm>
              <a:off x="0" y="0"/>
              <a:ext cx="7099919" cy="1441443"/>
            </a:xfrm>
            <a:prstGeom prst="roundRect">
              <a:avLst>
                <a:gd name="adj" fmla="val 10000"/>
              </a:avLst>
            </a:pr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7005971" cy="1357007"/>
            </a:xfrm>
            <a:prstGeom prst="rect">
              <a:avLst/>
            </a:prstGeom>
            <a:solidFill>
              <a:schemeClr val="accent2"/>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solidFill>
                    <a:schemeClr val="bg1"/>
                  </a:solidFill>
                  <a:cs typeface="Arial"/>
                </a:rPr>
                <a:t>Are the </a:t>
              </a:r>
              <a:r>
                <a:rPr lang="en-US" sz="2700" b="1" kern="1200" dirty="0">
                  <a:solidFill>
                    <a:schemeClr val="bg1"/>
                  </a:solidFill>
                  <a:cs typeface="Arial"/>
                </a:rPr>
                <a:t>foundations</a:t>
              </a:r>
              <a:r>
                <a:rPr lang="en-US" sz="2700" kern="1200" dirty="0">
                  <a:solidFill>
                    <a:schemeClr val="bg1"/>
                  </a:solidFill>
                  <a:cs typeface="Arial"/>
                </a:rPr>
                <a:t> of effective PCBS in place?</a:t>
              </a:r>
            </a:p>
          </p:txBody>
        </p:sp>
      </p:grpSp>
      <p:sp>
        <p:nvSpPr>
          <p:cNvPr id="34" name="Rounded Rectangle 33"/>
          <p:cNvSpPr/>
          <p:nvPr/>
        </p:nvSpPr>
        <p:spPr>
          <a:xfrm>
            <a:off x="217911" y="2841812"/>
            <a:ext cx="2659759" cy="3039035"/>
          </a:xfrm>
          <a:prstGeom prst="roundRect">
            <a:avLst/>
          </a:prstGeom>
          <a:solidFill>
            <a:schemeClr val="accent3">
              <a:alpha val="76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Elementary Example:</a:t>
            </a:r>
          </a:p>
          <a:p>
            <a:pPr marL="119063" indent="-119063">
              <a:buFont typeface="Arial"/>
              <a:buChar char="•"/>
            </a:pPr>
            <a:r>
              <a:rPr lang="en-US" b="1" i="1" dirty="0">
                <a:solidFill>
                  <a:schemeClr val="bg1"/>
                </a:solidFill>
                <a:cs typeface="Arial"/>
              </a:rPr>
              <a:t>Poster</a:t>
            </a:r>
            <a:r>
              <a:rPr lang="en-US" b="1" dirty="0">
                <a:solidFill>
                  <a:schemeClr val="bg1"/>
                </a:solidFill>
                <a:cs typeface="Arial"/>
              </a:rPr>
              <a:t> </a:t>
            </a:r>
            <a:r>
              <a:rPr lang="en-US" dirty="0">
                <a:solidFill>
                  <a:schemeClr val="bg1"/>
                </a:solidFill>
                <a:cs typeface="Arial"/>
              </a:rPr>
              <a:t>of Be Safe, Kind, &amp; Ready</a:t>
            </a:r>
          </a:p>
          <a:p>
            <a:pPr marL="119063" indent="-119063">
              <a:buFont typeface="Arial"/>
              <a:buChar char="•"/>
            </a:pPr>
            <a:r>
              <a:rPr lang="en-US" b="1" i="1" dirty="0">
                <a:solidFill>
                  <a:schemeClr val="bg1"/>
                </a:solidFill>
                <a:cs typeface="Arial"/>
              </a:rPr>
              <a:t>Matrix</a:t>
            </a:r>
            <a:r>
              <a:rPr lang="en-US" b="1" dirty="0">
                <a:solidFill>
                  <a:schemeClr val="bg1"/>
                </a:solidFill>
                <a:cs typeface="Arial"/>
              </a:rPr>
              <a:t> </a:t>
            </a:r>
            <a:r>
              <a:rPr lang="en-US" dirty="0">
                <a:solidFill>
                  <a:schemeClr val="bg1"/>
                </a:solidFill>
                <a:cs typeface="Arial"/>
              </a:rPr>
              <a:t>to define for each classroom routine.</a:t>
            </a:r>
          </a:p>
          <a:p>
            <a:pPr marL="119063" indent="-119063">
              <a:buFont typeface="Arial"/>
              <a:buChar char="•"/>
            </a:pPr>
            <a:r>
              <a:rPr lang="en-US" b="1" i="1" dirty="0">
                <a:solidFill>
                  <a:schemeClr val="bg1"/>
                </a:solidFill>
                <a:cs typeface="Arial"/>
              </a:rPr>
              <a:t>Teach</a:t>
            </a:r>
            <a:r>
              <a:rPr lang="en-US" dirty="0">
                <a:solidFill>
                  <a:schemeClr val="bg1"/>
                </a:solidFill>
                <a:cs typeface="Arial"/>
              </a:rPr>
              <a:t> engaging lessons for each expectation</a:t>
            </a:r>
          </a:p>
        </p:txBody>
      </p:sp>
      <p:sp>
        <p:nvSpPr>
          <p:cNvPr id="35" name="Rounded Rectangle 34"/>
          <p:cNvSpPr/>
          <p:nvPr/>
        </p:nvSpPr>
        <p:spPr>
          <a:xfrm>
            <a:off x="3221087" y="2823882"/>
            <a:ext cx="2731477" cy="3101789"/>
          </a:xfrm>
          <a:prstGeom prst="roundRect">
            <a:avLst/>
          </a:prstGeom>
          <a:solidFill>
            <a:schemeClr val="accent3">
              <a:alpha val="76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HS Example:</a:t>
            </a:r>
          </a:p>
          <a:p>
            <a:pPr marL="119063" indent="-119063">
              <a:buFont typeface="Arial"/>
              <a:buChar char="•"/>
            </a:pPr>
            <a:r>
              <a:rPr lang="en-US" b="1" i="1" dirty="0">
                <a:solidFill>
                  <a:schemeClr val="bg1"/>
                </a:solidFill>
                <a:cs typeface="Arial"/>
              </a:rPr>
              <a:t>Student-created</a:t>
            </a:r>
            <a:r>
              <a:rPr lang="en-US" b="1" dirty="0">
                <a:solidFill>
                  <a:schemeClr val="bg1"/>
                </a:solidFill>
                <a:cs typeface="Arial"/>
              </a:rPr>
              <a:t> poster </a:t>
            </a:r>
            <a:r>
              <a:rPr lang="en-US" dirty="0">
                <a:solidFill>
                  <a:schemeClr val="bg1"/>
                </a:solidFill>
                <a:cs typeface="Arial"/>
              </a:rPr>
              <a:t>of Citizenship, Achievement, &amp; Grit</a:t>
            </a:r>
          </a:p>
          <a:p>
            <a:pPr marL="119063" indent="-119063">
              <a:buFont typeface="Arial"/>
              <a:buChar char="•"/>
            </a:pPr>
            <a:r>
              <a:rPr lang="en-US" b="1" i="1" dirty="0">
                <a:solidFill>
                  <a:schemeClr val="bg1"/>
                </a:solidFill>
                <a:cs typeface="Arial"/>
              </a:rPr>
              <a:t>Engage students </a:t>
            </a:r>
            <a:r>
              <a:rPr lang="en-US" dirty="0">
                <a:solidFill>
                  <a:schemeClr val="bg1"/>
                </a:solidFill>
                <a:cs typeface="Arial"/>
              </a:rPr>
              <a:t>in developing the matrix and teaching each lesson using video, etc.</a:t>
            </a:r>
          </a:p>
        </p:txBody>
      </p:sp>
      <p:sp>
        <p:nvSpPr>
          <p:cNvPr id="36" name="Rounded Rectangle 35"/>
          <p:cNvSpPr/>
          <p:nvPr/>
        </p:nvSpPr>
        <p:spPr>
          <a:xfrm>
            <a:off x="6331841" y="2820023"/>
            <a:ext cx="2614936" cy="2979336"/>
          </a:xfrm>
          <a:prstGeom prst="roundRect">
            <a:avLst/>
          </a:prstGeom>
          <a:solidFill>
            <a:schemeClr val="accent1">
              <a:lumMod val="75000"/>
              <a:alpha val="87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r>
              <a:rPr lang="en-US" b="1" dirty="0">
                <a:solidFill>
                  <a:schemeClr val="bg1"/>
                </a:solidFill>
                <a:cs typeface="Arial"/>
              </a:rPr>
              <a:t>Non-Example:</a:t>
            </a:r>
          </a:p>
          <a:p>
            <a:pPr marL="119063" lvl="0" indent="-119063">
              <a:buFont typeface="Arial"/>
              <a:buChar char="•"/>
            </a:pPr>
            <a:r>
              <a:rPr lang="en-US" dirty="0">
                <a:solidFill>
                  <a:schemeClr val="bg1"/>
                </a:solidFill>
              </a:rPr>
              <a:t>Assuming students will already know your expectations </a:t>
            </a:r>
          </a:p>
          <a:p>
            <a:pPr marL="119063" lvl="0" indent="-119063">
              <a:buFont typeface="Arial"/>
              <a:buChar char="•"/>
            </a:pPr>
            <a:r>
              <a:rPr lang="en-US" dirty="0">
                <a:solidFill>
                  <a:schemeClr val="bg1"/>
                </a:solidFill>
              </a:rPr>
              <a:t>Having more than 5 expectations</a:t>
            </a:r>
          </a:p>
          <a:p>
            <a:pPr marL="119063" indent="-119063">
              <a:buFont typeface="Arial"/>
              <a:buChar char="•"/>
            </a:pPr>
            <a:r>
              <a:rPr lang="en-US" dirty="0">
                <a:solidFill>
                  <a:schemeClr val="bg1"/>
                </a:solidFill>
              </a:rPr>
              <a:t>Listing only behaviors you do NOT want from students </a:t>
            </a:r>
            <a:r>
              <a:rPr lang="en-US" dirty="0">
                <a:solidFill>
                  <a:schemeClr val="bg1"/>
                </a:solidFill>
                <a:cs typeface="Arial"/>
              </a:rPr>
              <a:t> </a:t>
            </a:r>
          </a:p>
        </p:txBody>
      </p:sp>
      <p:sp>
        <p:nvSpPr>
          <p:cNvPr id="17" name="Rectangle 16"/>
          <p:cNvSpPr/>
          <p:nvPr/>
        </p:nvSpPr>
        <p:spPr>
          <a:xfrm>
            <a:off x="94130" y="1377647"/>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Effectively </a:t>
            </a:r>
            <a:r>
              <a:rPr lang="en-US" sz="2000" b="1" i="1" dirty="0">
                <a:solidFill>
                  <a:schemeClr val="tx1"/>
                </a:solidFill>
                <a:cs typeface="Arial"/>
              </a:rPr>
              <a:t>design </a:t>
            </a:r>
            <a:r>
              <a:rPr lang="en-US" sz="2000" dirty="0">
                <a:solidFill>
                  <a:schemeClr val="tx1"/>
                </a:solidFill>
                <a:cs typeface="Arial"/>
              </a:rPr>
              <a:t>the physical environment of the classroom</a:t>
            </a:r>
          </a:p>
        </p:txBody>
      </p:sp>
      <p:sp>
        <p:nvSpPr>
          <p:cNvPr id="18" name="Rectangle 17"/>
          <p:cNvSpPr/>
          <p:nvPr/>
        </p:nvSpPr>
        <p:spPr>
          <a:xfrm>
            <a:off x="3124200" y="1386612"/>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Develop &amp; teach predictable classroom </a:t>
            </a:r>
            <a:r>
              <a:rPr lang="en-US" sz="2000" b="1" i="1" dirty="0">
                <a:solidFill>
                  <a:schemeClr val="tx1"/>
                </a:solidFill>
                <a:cs typeface="Arial"/>
              </a:rPr>
              <a:t>routines</a:t>
            </a:r>
            <a:r>
              <a:rPr lang="en-US" sz="2000" dirty="0">
                <a:solidFill>
                  <a:schemeClr val="tx1"/>
                </a:solidFill>
                <a:cs typeface="Arial"/>
              </a:rPr>
              <a:t>.</a:t>
            </a:r>
          </a:p>
        </p:txBody>
      </p:sp>
      <p:sp>
        <p:nvSpPr>
          <p:cNvPr id="19" name="Rectangle 18"/>
          <p:cNvSpPr/>
          <p:nvPr/>
        </p:nvSpPr>
        <p:spPr>
          <a:xfrm>
            <a:off x="6176683" y="1386612"/>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cs typeface="Arial"/>
              </a:rPr>
              <a:t>Post, define, &amp; teach 3-5 positive classroom </a:t>
            </a:r>
            <a:r>
              <a:rPr lang="en-US" sz="2000" b="1" i="1" dirty="0">
                <a:solidFill>
                  <a:schemeClr val="tx1"/>
                </a:solidFill>
                <a:cs typeface="Arial"/>
              </a:rPr>
              <a:t>expectations</a:t>
            </a:r>
            <a:r>
              <a:rPr lang="en-US" sz="2000" dirty="0">
                <a:solidFill>
                  <a:schemeClr val="tx1"/>
                </a:solidFill>
                <a:cs typeface="Arial"/>
              </a:rPr>
              <a:t>.</a:t>
            </a:r>
          </a:p>
        </p:txBody>
      </p:sp>
      <p:sp>
        <p:nvSpPr>
          <p:cNvPr id="20" name="TextBox 19"/>
          <p:cNvSpPr txBox="1"/>
          <p:nvPr/>
        </p:nvSpPr>
        <p:spPr>
          <a:xfrm>
            <a:off x="2667000" y="1342730"/>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sp>
        <p:nvSpPr>
          <p:cNvPr id="21" name="TextBox 20"/>
          <p:cNvSpPr txBox="1"/>
          <p:nvPr/>
        </p:nvSpPr>
        <p:spPr>
          <a:xfrm>
            <a:off x="5708300" y="1360660"/>
            <a:ext cx="723876" cy="1200329"/>
          </a:xfrm>
          <a:prstGeom prst="rect">
            <a:avLst/>
          </a:prstGeom>
          <a:noFill/>
        </p:spPr>
        <p:txBody>
          <a:bodyPr wrap="none" rtlCol="0">
            <a:spAutoFit/>
          </a:bodyPr>
          <a:lstStyle/>
          <a:p>
            <a:r>
              <a:rPr lang="en-US" sz="7200" dirty="0">
                <a:solidFill>
                  <a:schemeClr val="accent2">
                    <a:lumMod val="75000"/>
                  </a:schemeClr>
                </a:solidFill>
                <a:latin typeface="Arial"/>
                <a:cs typeface="Arial"/>
              </a:rPr>
              <a:t>+</a:t>
            </a:r>
          </a:p>
        </p:txBody>
      </p:sp>
      <p:sp>
        <p:nvSpPr>
          <p:cNvPr id="2" name="Title 1" hidden="1">
            <a:extLst>
              <a:ext uri="{FF2B5EF4-FFF2-40B4-BE49-F238E27FC236}">
                <a16:creationId xmlns:a16="http://schemas.microsoft.com/office/drawing/2014/main" id="{8086F0EB-C120-43BA-AA52-A2A13FCC681B}"/>
              </a:ext>
            </a:extLst>
          </p:cNvPr>
          <p:cNvSpPr>
            <a:spLocks noGrp="1"/>
          </p:cNvSpPr>
          <p:nvPr>
            <p:ph type="title"/>
          </p:nvPr>
        </p:nvSpPr>
        <p:spPr/>
        <p:txBody>
          <a:bodyPr>
            <a:normAutofit fontScale="90000"/>
          </a:bodyPr>
          <a:lstStyle/>
          <a:p>
            <a:r>
              <a:rPr lang="en-US" dirty="0"/>
              <a:t>Foundations of effective PCBS – Design, Routines and Expectations</a:t>
            </a:r>
          </a:p>
        </p:txBody>
      </p:sp>
    </p:spTree>
    <p:extLst>
      <p:ext uri="{BB962C8B-B14F-4D97-AF65-F5344CB8AC3E}">
        <p14:creationId xmlns:p14="http://schemas.microsoft.com/office/powerpoint/2010/main" val="917006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a:xfrm>
            <a:off x="485215" y="185831"/>
            <a:ext cx="7886700" cy="1060263"/>
          </a:xfrm>
          <a:noFill/>
        </p:spPr>
        <p:txBody>
          <a:bodyPr>
            <a:normAutofit fontScale="90000"/>
          </a:bodyPr>
          <a:lstStyle/>
          <a:p>
            <a:pPr algn="l" eaLnBrk="1" hangingPunct="1"/>
            <a:r>
              <a:rPr lang="en-US" b="1" dirty="0">
                <a:solidFill>
                  <a:schemeClr val="accent2"/>
                </a:solidFill>
                <a:ea typeface="ＭＳ Ｐゴシック" charset="-128"/>
                <a:cs typeface="ＭＳ Ｐゴシック" charset="-128"/>
              </a:rPr>
              <a:t>How do I Post, Define and Teach Expectations?</a:t>
            </a:r>
            <a:endParaRPr lang="en-US" dirty="0">
              <a:solidFill>
                <a:schemeClr val="accent2"/>
              </a:solidFill>
              <a:ea typeface="ＭＳ Ｐゴシック" charset="-128"/>
              <a:cs typeface="ＭＳ Ｐゴシック" charset="-128"/>
            </a:endParaRPr>
          </a:p>
        </p:txBody>
      </p:sp>
      <p:graphicFrame>
        <p:nvGraphicFramePr>
          <p:cNvPr id="5" name="Diagram 4" descr="Diagram talking about How do I Post, Define and Teach Expectation?  Starting with Establish/Post, moving to Teach, moving to Prompt, moving to Monitor, moving to Evaluate and coming full circle back to Establish / Post"/>
          <p:cNvGraphicFramePr/>
          <p:nvPr>
            <p:extLst>
              <p:ext uri="{D42A27DB-BD31-4B8C-83A1-F6EECF244321}">
                <p14:modId xmlns:p14="http://schemas.microsoft.com/office/powerpoint/2010/main" val="3622523655"/>
              </p:ext>
            </p:extLst>
          </p:nvPr>
        </p:nvGraphicFramePr>
        <p:xfrm>
          <a:off x="-98612" y="1484501"/>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208557" y="778934"/>
            <a:ext cx="2352737" cy="17670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Tree>
    <p:extLst>
      <p:ext uri="{BB962C8B-B14F-4D97-AF65-F5344CB8AC3E}">
        <p14:creationId xmlns:p14="http://schemas.microsoft.com/office/powerpoint/2010/main" val="1079644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024" y="198698"/>
            <a:ext cx="7886700" cy="1325563"/>
          </a:xfrm>
        </p:spPr>
        <p:txBody>
          <a:bodyPr/>
          <a:lstStyle/>
          <a:p>
            <a:r>
              <a:rPr lang="en-US" dirty="0">
                <a:solidFill>
                  <a:schemeClr val="accent2"/>
                </a:solidFill>
              </a:rPr>
              <a:t>Expectations vs. Rules</a:t>
            </a:r>
          </a:p>
        </p:txBody>
      </p:sp>
      <p:sp>
        <p:nvSpPr>
          <p:cNvPr id="3" name="Content Placeholder 2"/>
          <p:cNvSpPr>
            <a:spLocks noGrp="1"/>
          </p:cNvSpPr>
          <p:nvPr>
            <p:ph idx="1"/>
          </p:nvPr>
        </p:nvSpPr>
        <p:spPr>
          <a:xfrm>
            <a:off x="628650" y="1740608"/>
            <a:ext cx="7886700" cy="4149915"/>
          </a:xfrm>
        </p:spPr>
        <p:txBody>
          <a:bodyPr>
            <a:normAutofit/>
          </a:bodyPr>
          <a:lstStyle/>
          <a:p>
            <a:pPr marL="0" indent="0">
              <a:buNone/>
            </a:pPr>
            <a:r>
              <a:rPr lang="en-US" sz="2800" dirty="0">
                <a:solidFill>
                  <a:schemeClr val="bg1"/>
                </a:solidFill>
              </a:rPr>
              <a:t>Expectations are </a:t>
            </a:r>
          </a:p>
          <a:p>
            <a:pPr lvl="1"/>
            <a:r>
              <a:rPr lang="en-US" sz="2800" dirty="0">
                <a:solidFill>
                  <a:schemeClr val="bg1"/>
                </a:solidFill>
              </a:rPr>
              <a:t>Broadly stated</a:t>
            </a:r>
          </a:p>
          <a:p>
            <a:pPr lvl="1"/>
            <a:r>
              <a:rPr lang="en-US" sz="2800" dirty="0">
                <a:solidFill>
                  <a:schemeClr val="bg1"/>
                </a:solidFill>
              </a:rPr>
              <a:t>Apply to all people in all settings</a:t>
            </a:r>
          </a:p>
          <a:p>
            <a:pPr lvl="1"/>
            <a:r>
              <a:rPr lang="en-US" sz="2800" dirty="0">
                <a:solidFill>
                  <a:schemeClr val="bg1"/>
                </a:solidFill>
              </a:rPr>
              <a:t>Describe the general ways people should behave</a:t>
            </a:r>
          </a:p>
          <a:p>
            <a:pPr marL="0" indent="0">
              <a:buNone/>
            </a:pPr>
            <a:r>
              <a:rPr lang="en-US" sz="3000" dirty="0">
                <a:solidFill>
                  <a:schemeClr val="bg1"/>
                </a:solidFill>
              </a:rPr>
              <a:t>Rules</a:t>
            </a:r>
          </a:p>
          <a:p>
            <a:pPr lvl="1"/>
            <a:r>
              <a:rPr lang="en-US" sz="2800" dirty="0">
                <a:solidFill>
                  <a:schemeClr val="bg1"/>
                </a:solidFill>
              </a:rPr>
              <a:t>Describe specific behaviors</a:t>
            </a:r>
          </a:p>
          <a:p>
            <a:pPr lvl="1"/>
            <a:r>
              <a:rPr lang="en-US" sz="2800" dirty="0">
                <a:solidFill>
                  <a:schemeClr val="bg1"/>
                </a:solidFill>
              </a:rPr>
              <a:t>May apply to a limited number of settings</a:t>
            </a:r>
          </a:p>
          <a:p>
            <a:pPr lvl="1"/>
            <a:r>
              <a:rPr lang="en-US" sz="2800" dirty="0">
                <a:solidFill>
                  <a:schemeClr val="bg1"/>
                </a:solidFill>
              </a:rPr>
              <a:t>May clarify behavior for a specific setting</a:t>
            </a:r>
          </a:p>
        </p:txBody>
      </p:sp>
      <p:grpSp>
        <p:nvGrpSpPr>
          <p:cNvPr id="5" name="Group 4" descr="Box with Establish / Post">
            <a:extLst>
              <a:ext uri="{FF2B5EF4-FFF2-40B4-BE49-F238E27FC236}">
                <a16:creationId xmlns:a16="http://schemas.microsoft.com/office/drawing/2014/main" id="{B8477193-BDE7-8945-A555-0574CB4F22B6}"/>
              </a:ext>
            </a:extLst>
          </p:cNvPr>
          <p:cNvGrpSpPr/>
          <p:nvPr/>
        </p:nvGrpSpPr>
        <p:grpSpPr>
          <a:xfrm>
            <a:off x="159249" y="198698"/>
            <a:ext cx="2562820" cy="1281410"/>
            <a:chOff x="3290589" y="16"/>
            <a:chExt cx="2562820" cy="1281410"/>
          </a:xfrm>
          <a:solidFill>
            <a:schemeClr val="accent2">
              <a:lumMod val="50000"/>
            </a:schemeClr>
          </a:solidFill>
        </p:grpSpPr>
        <p:sp>
          <p:nvSpPr>
            <p:cNvPr id="6" name="Rounded Rectangle 5">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11AF974B-CA7B-7D48-9059-59B8461E5449}"/>
                </a:ext>
              </a:extLst>
            </p:cNvPr>
            <p:cNvSpPr/>
            <p:nvPr/>
          </p:nvSpPr>
          <p:spPr>
            <a:xfrm>
              <a:off x="3353142" y="6256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spTree>
    <p:extLst>
      <p:ext uri="{BB962C8B-B14F-4D97-AF65-F5344CB8AC3E}">
        <p14:creationId xmlns:p14="http://schemas.microsoft.com/office/powerpoint/2010/main" val="1124833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a:xfrm>
            <a:off x="706142" y="891119"/>
            <a:ext cx="8128436" cy="4555185"/>
          </a:xfrm>
          <a:prstGeom prst="rect">
            <a:avLst/>
          </a:prstGeom>
          <a:noFill/>
        </p:spPr>
        <p:txBody>
          <a:bodyPr vert="horz" lIns="91440" tIns="45720" rIns="91440" bIns="45720" rtlCol="0">
            <a:normAutofit/>
          </a:bodyPr>
          <a:lstStyle/>
          <a:p>
            <a:pPr marL="914400" lvl="1" indent="-457200">
              <a:spcBef>
                <a:spcPts val="600"/>
              </a:spcBef>
              <a:buClr>
                <a:srgbClr val="D9E0E6"/>
              </a:buClr>
              <a:buSzPct val="90000"/>
              <a:buFont typeface="Arial" charset="0"/>
              <a:buChar char="•"/>
            </a:pPr>
            <a:r>
              <a:rPr lang="en-US" sz="2800" dirty="0">
                <a:solidFill>
                  <a:schemeClr val="bg1"/>
                </a:solidFill>
              </a:rPr>
              <a:t>Define 3-5 expectations for your classroom</a:t>
            </a:r>
            <a:endParaRPr lang="en-US" sz="2800" b="1" dirty="0">
              <a:solidFill>
                <a:schemeClr val="bg1"/>
              </a:solidFill>
            </a:endParaRPr>
          </a:p>
          <a:p>
            <a:pPr marL="914400" lvl="1" indent="-457200">
              <a:spcBef>
                <a:spcPts val="600"/>
              </a:spcBef>
              <a:buClr>
                <a:srgbClr val="D9E0E6"/>
              </a:buClr>
              <a:buSzPct val="90000"/>
              <a:buFont typeface="Arial" charset="0"/>
              <a:buChar char="•"/>
            </a:pPr>
            <a:r>
              <a:rPr lang="en-US" sz="2800" b="1" dirty="0">
                <a:solidFill>
                  <a:schemeClr val="bg1"/>
                </a:solidFill>
              </a:rPr>
              <a:t>Positively stated</a:t>
            </a:r>
          </a:p>
          <a:p>
            <a:pPr marL="1371600" lvl="2" indent="-457200">
              <a:spcBef>
                <a:spcPts val="600"/>
              </a:spcBef>
              <a:buClr>
                <a:srgbClr val="D9E0E6"/>
              </a:buClr>
              <a:buSzPct val="90000"/>
              <a:buFont typeface="Arial" charset="0"/>
              <a:buChar char="•"/>
            </a:pPr>
            <a:r>
              <a:rPr lang="en-US" sz="2800" dirty="0">
                <a:solidFill>
                  <a:schemeClr val="bg1"/>
                </a:solidFill>
              </a:rPr>
              <a:t>Tell students what you want them to do rather than what not to do</a:t>
            </a:r>
          </a:p>
          <a:p>
            <a:pPr marL="1371600" lvl="2" indent="-457200">
              <a:spcBef>
                <a:spcPts val="600"/>
              </a:spcBef>
              <a:buClr>
                <a:srgbClr val="D9E0E6"/>
              </a:buClr>
              <a:buSzPct val="90000"/>
              <a:buFont typeface="Arial" charset="0"/>
              <a:buChar char="•"/>
            </a:pPr>
            <a:r>
              <a:rPr lang="en-US" sz="2800" dirty="0">
                <a:solidFill>
                  <a:schemeClr val="bg1"/>
                </a:solidFill>
              </a:rPr>
              <a:t>Avoid “loopholes”</a:t>
            </a:r>
          </a:p>
          <a:p>
            <a:pPr marL="914400" lvl="1" indent="-457200">
              <a:spcBef>
                <a:spcPts val="600"/>
              </a:spcBef>
              <a:buClr>
                <a:srgbClr val="D9E0E6"/>
              </a:buClr>
              <a:buSzPct val="90000"/>
              <a:buFont typeface="Arial" charset="0"/>
              <a:buChar char="•"/>
            </a:pPr>
            <a:r>
              <a:rPr lang="en-US" sz="2800" dirty="0">
                <a:solidFill>
                  <a:schemeClr val="bg1"/>
                </a:solidFill>
              </a:rPr>
              <a:t>Easy to remember</a:t>
            </a:r>
          </a:p>
          <a:p>
            <a:pPr marL="1371600" lvl="2" indent="-457200">
              <a:spcBef>
                <a:spcPts val="600"/>
              </a:spcBef>
              <a:buClr>
                <a:srgbClr val="D9E0E6"/>
              </a:buClr>
              <a:buSzPct val="90000"/>
              <a:buFont typeface="Arial" charset="0"/>
              <a:buChar char="•"/>
            </a:pPr>
            <a:r>
              <a:rPr lang="en-US" sz="2800" dirty="0">
                <a:solidFill>
                  <a:schemeClr val="bg1"/>
                </a:solidFill>
              </a:rPr>
              <a:t>Aligned to school-wide expectations</a:t>
            </a:r>
          </a:p>
          <a:p>
            <a:pPr marL="1371600" lvl="2" indent="-457200">
              <a:spcBef>
                <a:spcPts val="600"/>
              </a:spcBef>
              <a:buClr>
                <a:srgbClr val="D9E0E6"/>
              </a:buClr>
              <a:buSzPct val="90000"/>
              <a:buFont typeface="Arial" charset="0"/>
              <a:buChar char="•"/>
            </a:pPr>
            <a:endParaRPr lang="en-US" sz="2800" dirty="0">
              <a:solidFill>
                <a:schemeClr val="bg1"/>
              </a:solidFill>
            </a:endParaRPr>
          </a:p>
          <a:p>
            <a:pPr marL="1371600" lvl="2" indent="-457200">
              <a:spcBef>
                <a:spcPts val="600"/>
              </a:spcBef>
              <a:buClr>
                <a:srgbClr val="D9E0E6"/>
              </a:buClr>
              <a:buSzPct val="90000"/>
              <a:buFont typeface="Arial" charset="0"/>
              <a:buChar char="•"/>
            </a:pPr>
            <a:endParaRPr lang="en-US" sz="2800" dirty="0">
              <a:solidFill>
                <a:schemeClr val="bg1"/>
              </a:solidFill>
            </a:endParaRPr>
          </a:p>
          <a:p>
            <a:pPr marL="1371600" lvl="2" indent="-457200">
              <a:spcBef>
                <a:spcPts val="600"/>
              </a:spcBef>
              <a:buClr>
                <a:srgbClr val="D9E0E6"/>
              </a:buClr>
              <a:buSzPct val="90000"/>
              <a:buFont typeface="Arial" charset="0"/>
              <a:buChar char="•"/>
            </a:pPr>
            <a:endParaRPr lang="en-US" sz="2800" dirty="0">
              <a:solidFill>
                <a:schemeClr val="bg1"/>
              </a:solidFill>
            </a:endParaRPr>
          </a:p>
        </p:txBody>
      </p:sp>
      <p:pic>
        <p:nvPicPr>
          <p:cNvPr id="14" name="Picture 13" descr="Sign of a person touching something that states &quot;Please do not touch this artwork&quot;"/>
          <p:cNvPicPr>
            <a:picLocks noChangeAspect="1"/>
          </p:cNvPicPr>
          <p:nvPr/>
        </p:nvPicPr>
        <p:blipFill>
          <a:blip r:embed="rId2"/>
          <a:stretch>
            <a:fillRect/>
          </a:stretch>
        </p:blipFill>
        <p:spPr>
          <a:xfrm>
            <a:off x="295614" y="4424514"/>
            <a:ext cx="2363902" cy="1645985"/>
          </a:xfrm>
          <a:prstGeom prst="rect">
            <a:avLst/>
          </a:prstGeom>
        </p:spPr>
      </p:pic>
      <p:pic>
        <p:nvPicPr>
          <p:cNvPr id="15" name="Picture 14" descr="Picture of a large pipe with the sign &quot;Do not climb, play on, and around the pipe&quot; with numerous people playing on the pipe"/>
          <p:cNvPicPr>
            <a:picLocks noChangeAspect="1"/>
          </p:cNvPicPr>
          <p:nvPr/>
        </p:nvPicPr>
        <p:blipFill>
          <a:blip r:embed="rId3"/>
          <a:stretch>
            <a:fillRect/>
          </a:stretch>
        </p:blipFill>
        <p:spPr>
          <a:xfrm>
            <a:off x="3087974" y="4424513"/>
            <a:ext cx="2358145" cy="1645985"/>
          </a:xfrm>
          <a:prstGeom prst="rect">
            <a:avLst/>
          </a:prstGeom>
        </p:spPr>
      </p:pic>
      <p:grpSp>
        <p:nvGrpSpPr>
          <p:cNvPr id="12" name="Group 11" descr="Box that reads Establish/Post">
            <a:extLst>
              <a:ext uri="{FF2B5EF4-FFF2-40B4-BE49-F238E27FC236}">
                <a16:creationId xmlns:a16="http://schemas.microsoft.com/office/drawing/2014/main" id="{B8477193-BDE7-8945-A555-0574CB4F22B6}"/>
              </a:ext>
            </a:extLst>
          </p:cNvPr>
          <p:cNvGrpSpPr/>
          <p:nvPr/>
        </p:nvGrpSpPr>
        <p:grpSpPr>
          <a:xfrm>
            <a:off x="105461" y="108044"/>
            <a:ext cx="2562820" cy="804192"/>
            <a:chOff x="3290589" y="16"/>
            <a:chExt cx="2562820" cy="1281410"/>
          </a:xfrm>
          <a:solidFill>
            <a:schemeClr val="accent2">
              <a:lumMod val="50000"/>
            </a:schemeClr>
          </a:solidFill>
        </p:grpSpPr>
        <p:sp>
          <p:nvSpPr>
            <p:cNvPr id="17" name="Rounded Rectangle 16">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8" name="Rounded Rectangle 4">
              <a:extLst>
                <a:ext uri="{FF2B5EF4-FFF2-40B4-BE49-F238E27FC236}">
                  <a16:creationId xmlns:a16="http://schemas.microsoft.com/office/drawing/2014/main" id="{11AF974B-CA7B-7D48-9059-59B8461E5449}"/>
                </a:ext>
              </a:extLst>
            </p:cNvPr>
            <p:cNvSpPr/>
            <p:nvPr/>
          </p:nvSpPr>
          <p:spPr>
            <a:xfrm>
              <a:off x="3353142" y="62569"/>
              <a:ext cx="2437714" cy="11563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pic>
        <p:nvPicPr>
          <p:cNvPr id="10" name="Picture 9" descr="List of Do Not Do's (examples include No pushing, No biting, no fighting, no kicking, no touching bees, no throwing food, ending the list with Be Nice to each other)"/>
          <p:cNvPicPr>
            <a:picLocks noChangeAspect="1"/>
          </p:cNvPicPr>
          <p:nvPr/>
        </p:nvPicPr>
        <p:blipFill rotWithShape="1">
          <a:blip r:embed="rId4"/>
          <a:srcRect l="22675" r="14209"/>
          <a:stretch/>
        </p:blipFill>
        <p:spPr>
          <a:xfrm>
            <a:off x="6209071" y="4424516"/>
            <a:ext cx="2643438" cy="1645985"/>
          </a:xfrm>
          <a:prstGeom prst="rect">
            <a:avLst/>
          </a:prstGeom>
        </p:spPr>
      </p:pic>
      <p:sp>
        <p:nvSpPr>
          <p:cNvPr id="2" name="Title 1" hidden="1">
            <a:extLst>
              <a:ext uri="{FF2B5EF4-FFF2-40B4-BE49-F238E27FC236}">
                <a16:creationId xmlns:a16="http://schemas.microsoft.com/office/drawing/2014/main" id="{453D24E8-17CC-4EA7-8227-961C98BCB869}"/>
              </a:ext>
            </a:extLst>
          </p:cNvPr>
          <p:cNvSpPr>
            <a:spLocks noGrp="1"/>
          </p:cNvSpPr>
          <p:nvPr>
            <p:ph type="title"/>
          </p:nvPr>
        </p:nvSpPr>
        <p:spPr/>
        <p:txBody>
          <a:bodyPr/>
          <a:lstStyle/>
          <a:p>
            <a:r>
              <a:rPr lang="en-US" dirty="0"/>
              <a:t>Establish and Post</a:t>
            </a:r>
          </a:p>
        </p:txBody>
      </p:sp>
    </p:spTree>
    <p:extLst>
      <p:ext uri="{BB962C8B-B14F-4D97-AF65-F5344CB8AC3E}">
        <p14:creationId xmlns:p14="http://schemas.microsoft.com/office/powerpoint/2010/main" val="776392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amples of classroom expectations.">
            <a:extLst>
              <a:ext uri="{FF2B5EF4-FFF2-40B4-BE49-F238E27FC236}">
                <a16:creationId xmlns:a16="http://schemas.microsoft.com/office/drawing/2014/main" id="{89DD441A-E92A-453F-BCC7-A54222295C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64" y="134506"/>
            <a:ext cx="8704729" cy="5982299"/>
          </a:xfrm>
          <a:prstGeom prst="rect">
            <a:avLst/>
          </a:prstGeom>
        </p:spPr>
      </p:pic>
      <p:sp>
        <p:nvSpPr>
          <p:cNvPr id="2" name="Title 1" hidden="1">
            <a:extLst>
              <a:ext uri="{FF2B5EF4-FFF2-40B4-BE49-F238E27FC236}">
                <a16:creationId xmlns:a16="http://schemas.microsoft.com/office/drawing/2014/main" id="{6A71B038-1B38-4E5B-98E1-72B323BD8A6C}"/>
              </a:ext>
            </a:extLst>
          </p:cNvPr>
          <p:cNvSpPr>
            <a:spLocks noGrp="1"/>
          </p:cNvSpPr>
          <p:nvPr>
            <p:ph type="title"/>
          </p:nvPr>
        </p:nvSpPr>
        <p:spPr/>
        <p:txBody>
          <a:bodyPr/>
          <a:lstStyle/>
          <a:p>
            <a:r>
              <a:rPr lang="en-US" dirty="0"/>
              <a:t>Classroom rules and expectations</a:t>
            </a:r>
          </a:p>
        </p:txBody>
      </p:sp>
    </p:spTree>
    <p:extLst>
      <p:ext uri="{BB962C8B-B14F-4D97-AF65-F5344CB8AC3E}">
        <p14:creationId xmlns:p14="http://schemas.microsoft.com/office/powerpoint/2010/main" val="1862146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3.3: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expectations</a:t>
            </a:r>
            <a:endParaRPr lang="en-US" sz="3600" dirty="0"/>
          </a:p>
        </p:txBody>
      </p:sp>
      <p:sp>
        <p:nvSpPr>
          <p:cNvPr id="177155" name="Rectangle 3"/>
          <p:cNvSpPr>
            <a:spLocks noGrp="1" noChangeArrowheads="1"/>
          </p:cNvSpPr>
          <p:nvPr>
            <p:ph idx="1"/>
          </p:nvPr>
        </p:nvSpPr>
        <p:spPr>
          <a:xfrm>
            <a:off x="495086" y="1485522"/>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What are your classroom expectations?</a:t>
            </a:r>
          </a:p>
          <a:p>
            <a:pPr lvl="1">
              <a:lnSpc>
                <a:spcPct val="110000"/>
              </a:lnSpc>
            </a:pPr>
            <a:r>
              <a:rPr lang="en-US" sz="3200" dirty="0">
                <a:solidFill>
                  <a:schemeClr val="bg1"/>
                </a:solidFill>
                <a:ea typeface="ＭＳ Ｐゴシック" charset="0"/>
                <a:cs typeface="ＭＳ Ｐゴシック" charset="0"/>
              </a:rPr>
              <a:t>If you are working in a school or classroom that has defined 3-5 positively stated expectations, what are they? Do your classroom expectations align?</a:t>
            </a:r>
          </a:p>
          <a:p>
            <a:pPr lvl="1">
              <a:lnSpc>
                <a:spcPct val="110000"/>
              </a:lnSpc>
            </a:pPr>
            <a:r>
              <a:rPr lang="en-US" sz="3200" dirty="0">
                <a:solidFill>
                  <a:schemeClr val="bg1"/>
                </a:solidFill>
                <a:ea typeface="ＭＳ Ｐゴシック" charset="0"/>
                <a:cs typeface="ＭＳ Ｐゴシック" charset="0"/>
              </a:rPr>
              <a:t>If you are not, what expectations might you use in your own classroom? </a:t>
            </a:r>
          </a:p>
          <a:p>
            <a:pPr marL="0" indent="0">
              <a:lnSpc>
                <a:spcPct val="110000"/>
              </a:lnSpc>
              <a:buNone/>
            </a:pPr>
            <a:endParaRPr lang="en-US" sz="3600" dirty="0">
              <a:solidFill>
                <a:schemeClr val="bg1"/>
              </a:solidFill>
              <a:ea typeface="ＭＳ Ｐゴシック" charset="0"/>
              <a:cs typeface="ＭＳ Ｐゴシック" charset="0"/>
            </a:endParaRP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a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999830" y="5437605"/>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3.3</a:t>
            </a:r>
          </a:p>
        </p:txBody>
      </p:sp>
    </p:spTree>
    <p:extLst>
      <p:ext uri="{BB962C8B-B14F-4D97-AF65-F5344CB8AC3E}">
        <p14:creationId xmlns:p14="http://schemas.microsoft.com/office/powerpoint/2010/main" val="409125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945EE-ED88-9344-8463-4FE4FE9A24B0}"/>
              </a:ext>
            </a:extLst>
          </p:cNvPr>
          <p:cNvSpPr>
            <a:spLocks noGrp="1"/>
          </p:cNvSpPr>
          <p:nvPr>
            <p:ph idx="1"/>
          </p:nvPr>
        </p:nvSpPr>
        <p:spPr/>
        <p:txBody>
          <a:bodyPr/>
          <a:lstStyle/>
          <a:p>
            <a:r>
              <a:rPr lang="en-US" dirty="0">
                <a:solidFill>
                  <a:schemeClr val="bg1"/>
                </a:solidFill>
              </a:rPr>
              <a:t>Double check your expectations.</a:t>
            </a:r>
          </a:p>
          <a:p>
            <a:pPr lvl="1"/>
            <a:r>
              <a:rPr lang="en-US" dirty="0">
                <a:solidFill>
                  <a:schemeClr val="bg1"/>
                </a:solidFill>
              </a:rPr>
              <a:t>Are they positively stated?</a:t>
            </a:r>
          </a:p>
          <a:p>
            <a:pPr lvl="1"/>
            <a:r>
              <a:rPr lang="en-US" dirty="0">
                <a:solidFill>
                  <a:schemeClr val="bg1"/>
                </a:solidFill>
              </a:rPr>
              <a:t>Are they easy to remember?</a:t>
            </a:r>
          </a:p>
          <a:p>
            <a:pPr lvl="1"/>
            <a:r>
              <a:rPr lang="en-US" dirty="0">
                <a:solidFill>
                  <a:schemeClr val="bg1"/>
                </a:solidFill>
              </a:rPr>
              <a:t>Are they mutually exclusive?</a:t>
            </a:r>
          </a:p>
          <a:p>
            <a:endParaRPr lang="en-US" dirty="0">
              <a:solidFill>
                <a:schemeClr val="bg1"/>
              </a:solidFill>
            </a:endParaRPr>
          </a:p>
        </p:txBody>
      </p:sp>
      <p:sp>
        <p:nvSpPr>
          <p:cNvPr id="4" name="Title 2">
            <a:extLst>
              <a:ext uri="{FF2B5EF4-FFF2-40B4-BE49-F238E27FC236}">
                <a16:creationId xmlns:a16="http://schemas.microsoft.com/office/drawing/2014/main" id="{CC2A9B82-A53C-A046-98E8-1ECA9D5713A7}"/>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3.3: Review</a:t>
            </a:r>
            <a:endParaRPr lang="en-US" sz="3600" dirty="0"/>
          </a:p>
        </p:txBody>
      </p:sp>
      <p:pic>
        <p:nvPicPr>
          <p:cNvPr id="5" name="Picture 4" descr="Image of pencil writing on paper">
            <a:extLst>
              <a:ext uri="{FF2B5EF4-FFF2-40B4-BE49-F238E27FC236}">
                <a16:creationId xmlns:a16="http://schemas.microsoft.com/office/drawing/2014/main" id="{F564DEEF-3FCD-6749-9859-AE68550BA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49956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F418D05-0C44-4685-B8C5-B610920108C0}"/>
              </a:ext>
            </a:extLst>
          </p:cNvPr>
          <p:cNvSpPr>
            <a:spLocks noGrp="1"/>
          </p:cNvSpPr>
          <p:nvPr>
            <p:ph type="title"/>
          </p:nvPr>
        </p:nvSpPr>
        <p:spPr/>
        <p:txBody>
          <a:bodyPr/>
          <a:lstStyle/>
          <a:p>
            <a:r>
              <a:rPr lang="en-US" dirty="0" err="1"/>
              <a:t>Establisj</a:t>
            </a:r>
            <a:r>
              <a:rPr lang="en-US" dirty="0"/>
              <a:t>/Post – Define Expectations with routines</a:t>
            </a:r>
          </a:p>
        </p:txBody>
      </p:sp>
      <p:sp>
        <p:nvSpPr>
          <p:cNvPr id="49154" name="Rectangle 2"/>
          <p:cNvSpPr>
            <a:spLocks noGrp="1" noChangeArrowheads="1"/>
          </p:cNvSpPr>
          <p:nvPr>
            <p:ph idx="4294967295"/>
          </p:nvPr>
        </p:nvSpPr>
        <p:spPr>
          <a:xfrm>
            <a:off x="0" y="1828800"/>
            <a:ext cx="6832600" cy="3589338"/>
          </a:xfrm>
        </p:spPr>
        <p:txBody>
          <a:bodyPr>
            <a:noAutofit/>
          </a:bodyPr>
          <a:lstStyle/>
          <a:p>
            <a:pPr eaLnBrk="1" hangingPunct="1"/>
            <a:r>
              <a:rPr lang="en-US" sz="2800" b="1" dirty="0">
                <a:solidFill>
                  <a:schemeClr val="bg1"/>
                </a:solidFill>
                <a:ea typeface="ＭＳ Ｐゴシック" charset="-128"/>
                <a:cs typeface="ＭＳ Ｐゴシック" charset="-128"/>
              </a:rPr>
              <a:t>Operationally define</a:t>
            </a:r>
            <a:r>
              <a:rPr lang="en-US" sz="2800" dirty="0">
                <a:solidFill>
                  <a:schemeClr val="bg1"/>
                </a:solidFill>
                <a:ea typeface="ＭＳ Ｐゴシック" charset="-128"/>
                <a:cs typeface="ＭＳ Ｐゴシック" charset="-128"/>
              </a:rPr>
              <a:t> what the expectations look like across all the routines and settings in your classroom.</a:t>
            </a:r>
          </a:p>
          <a:p>
            <a:pPr lvl="1"/>
            <a:r>
              <a:rPr lang="en-US" sz="2600" dirty="0">
                <a:solidFill>
                  <a:schemeClr val="bg1"/>
                </a:solidFill>
                <a:ea typeface="ＭＳ Ｐゴシック" charset="-128"/>
                <a:cs typeface="ＭＳ Ｐゴシック" charset="-128"/>
              </a:rPr>
              <a:t>One way to do this is in a </a:t>
            </a:r>
            <a:r>
              <a:rPr lang="en-US" sz="2600" b="1" dirty="0">
                <a:solidFill>
                  <a:schemeClr val="bg1"/>
                </a:solidFill>
                <a:ea typeface="ＭＳ Ｐゴシック" charset="-128"/>
                <a:cs typeface="ＭＳ Ｐゴシック" charset="-128"/>
              </a:rPr>
              <a:t>matrix</a:t>
            </a:r>
            <a:r>
              <a:rPr lang="en-US" sz="2600" dirty="0">
                <a:solidFill>
                  <a:schemeClr val="bg1"/>
                </a:solidFill>
                <a:ea typeface="ＭＳ Ｐゴシック" charset="-128"/>
                <a:cs typeface="ＭＳ Ｐゴシック" charset="-128"/>
              </a:rPr>
              <a:t> format.</a:t>
            </a:r>
          </a:p>
          <a:p>
            <a:pPr lvl="1"/>
            <a:r>
              <a:rPr lang="en-US" sz="2600" dirty="0">
                <a:solidFill>
                  <a:schemeClr val="bg1"/>
                </a:solidFill>
                <a:ea typeface="ＭＳ Ｐゴシック" charset="-128"/>
                <a:cs typeface="ＭＳ Ｐゴシック" charset="-128"/>
              </a:rPr>
              <a:t>This matrix should complement your school-wide matrix, but be specific to your classroom setting.</a:t>
            </a:r>
          </a:p>
          <a:p>
            <a:pPr lvl="1"/>
            <a:r>
              <a:rPr lang="en-US" sz="2600" dirty="0">
                <a:solidFill>
                  <a:schemeClr val="bg1"/>
                </a:solidFill>
                <a:ea typeface="ＭＳ Ｐゴシック" charset="-128"/>
                <a:cs typeface="ＭＳ Ｐゴシック" charset="-128"/>
              </a:rPr>
              <a:t>A matrix can be flexible across ages, and time. </a:t>
            </a:r>
          </a:p>
        </p:txBody>
      </p:sp>
      <p:sp>
        <p:nvSpPr>
          <p:cNvPr id="8" name="TextBox 7"/>
          <p:cNvSpPr txBox="1"/>
          <p:nvPr/>
        </p:nvSpPr>
        <p:spPr>
          <a:xfrm>
            <a:off x="2938408" y="116128"/>
            <a:ext cx="8271879" cy="1446550"/>
          </a:xfrm>
          <a:prstGeom prst="rect">
            <a:avLst/>
          </a:prstGeom>
          <a:noFill/>
        </p:spPr>
        <p:txBody>
          <a:bodyPr wrap="square" rtlCol="0">
            <a:spAutoFit/>
          </a:bodyPr>
          <a:lstStyle/>
          <a:p>
            <a:r>
              <a:rPr lang="en-US" sz="4400" dirty="0">
                <a:solidFill>
                  <a:schemeClr val="accent2"/>
                </a:solidFill>
                <a:latin typeface="+mj-lt"/>
              </a:rPr>
              <a:t>Define Expectations </a:t>
            </a:r>
          </a:p>
          <a:p>
            <a:r>
              <a:rPr lang="en-US" sz="4400" dirty="0">
                <a:solidFill>
                  <a:schemeClr val="accent2"/>
                </a:solidFill>
                <a:latin typeface="+mj-lt"/>
              </a:rPr>
              <a:t>within Routines</a:t>
            </a:r>
          </a:p>
        </p:txBody>
      </p:sp>
      <p:grpSp>
        <p:nvGrpSpPr>
          <p:cNvPr id="12" name="Group 11" descr="Box saying Establish/Post">
            <a:extLst>
              <a:ext uri="{FF2B5EF4-FFF2-40B4-BE49-F238E27FC236}">
                <a16:creationId xmlns:a16="http://schemas.microsoft.com/office/drawing/2014/main" id="{B8477193-BDE7-8945-A555-0574CB4F22B6}"/>
              </a:ext>
            </a:extLst>
          </p:cNvPr>
          <p:cNvGrpSpPr/>
          <p:nvPr/>
        </p:nvGrpSpPr>
        <p:grpSpPr>
          <a:xfrm>
            <a:off x="159249" y="198698"/>
            <a:ext cx="2562820" cy="1281410"/>
            <a:chOff x="3290589" y="16"/>
            <a:chExt cx="2562820" cy="1281410"/>
          </a:xfrm>
          <a:solidFill>
            <a:schemeClr val="accent2">
              <a:lumMod val="50000"/>
            </a:schemeClr>
          </a:solidFill>
        </p:grpSpPr>
        <p:sp>
          <p:nvSpPr>
            <p:cNvPr id="13" name="Rounded Rectangle 12">
              <a:extLst>
                <a:ext uri="{FF2B5EF4-FFF2-40B4-BE49-F238E27FC236}">
                  <a16:creationId xmlns:a16="http://schemas.microsoft.com/office/drawing/2014/main" id="{D00C42EC-ED71-8040-8D3F-AD83A6C01742}"/>
                </a:ext>
              </a:extLst>
            </p:cNvPr>
            <p:cNvSpPr/>
            <p:nvPr/>
          </p:nvSpPr>
          <p:spPr>
            <a:xfrm>
              <a:off x="3290589" y="1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11AF974B-CA7B-7D48-9059-59B8461E5449}"/>
                </a:ext>
              </a:extLst>
            </p:cNvPr>
            <p:cNvSpPr/>
            <p:nvPr/>
          </p:nvSpPr>
          <p:spPr>
            <a:xfrm>
              <a:off x="3353142" y="6256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Establish / Post</a:t>
              </a:r>
            </a:p>
          </p:txBody>
        </p:sp>
      </p:grpSp>
    </p:spTree>
    <p:extLst>
      <p:ext uri="{BB962C8B-B14F-4D97-AF65-F5344CB8AC3E}">
        <p14:creationId xmlns:p14="http://schemas.microsoft.com/office/powerpoint/2010/main" val="1147121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a:xfrm>
            <a:off x="1897310" y="102742"/>
            <a:ext cx="8035231" cy="609600"/>
          </a:xfrm>
        </p:spPr>
        <p:txBody>
          <a:bodyPr>
            <a:noAutofit/>
          </a:bodyPr>
          <a:lstStyle/>
          <a:p>
            <a:pPr eaLnBrk="1" hangingPunct="1"/>
            <a:r>
              <a:rPr lang="en-US" dirty="0">
                <a:solidFill>
                  <a:schemeClr val="accent2"/>
                </a:solidFill>
                <a:ea typeface="ＭＳ Ｐゴシック" charset="-128"/>
                <a:cs typeface="ＭＳ Ｐゴシック" charset="-128"/>
              </a:rPr>
              <a:t>Rules within Routines Matrix</a:t>
            </a:r>
          </a:p>
        </p:txBody>
      </p:sp>
      <p:graphicFrame>
        <p:nvGraphicFramePr>
          <p:cNvPr id="227367" name="Group 39" descr="This diagram looks at the expectations and routines for rules within a matrix.  Expectations include Respect, Responsibility, and Safety.  The routines include Entering the classroom, Seat work, Small Group Activity, and Leaving the classroom.">
            <a:extLst>
              <a:ext uri="{C183D7F6-B498-43B3-948B-1728B52AA6E4}">
                <adec:decorative xmlns:adec="http://schemas.microsoft.com/office/drawing/2017/decorative" val="0"/>
              </a:ext>
            </a:extLst>
          </p:cNvPr>
          <p:cNvGraphicFramePr>
            <a:graphicFrameLocks noGrp="1"/>
          </p:cNvGraphicFramePr>
          <p:nvPr>
            <p:ph type="tbl" idx="1"/>
            <p:extLst>
              <p:ext uri="{D42A27DB-BD31-4B8C-83A1-F6EECF244321}">
                <p14:modId xmlns:p14="http://schemas.microsoft.com/office/powerpoint/2010/main" val="3139687795"/>
              </p:ext>
            </p:extLst>
          </p:nvPr>
        </p:nvGraphicFramePr>
        <p:xfrm>
          <a:off x="228600" y="990600"/>
          <a:ext cx="8763000" cy="5695950"/>
        </p:xfrm>
        <a:graphic>
          <a:graphicData uri="http://schemas.openxmlformats.org/drawingml/2006/table">
            <a:tbl>
              <a:tblPr firstRow="1"/>
              <a:tblGrid>
                <a:gridCol w="20574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15240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2000" b="1" i="0" u="none" strike="noStrike" cap="none" normalizeH="0" baseline="0" dirty="0">
                        <a:ln>
                          <a:noFill/>
                        </a:ln>
                        <a:solidFill>
                          <a:schemeClr val="accent2"/>
                        </a:solidFill>
                        <a:effectLst/>
                        <a:latin typeface="Arial" pitchFamily="-107" charset="0"/>
                        <a:ea typeface="ＭＳ Ｐゴシック" pitchFamily="-107" charset="-128"/>
                        <a:cs typeface="ＭＳ Ｐゴシック" pitchFamily="-107" charset="-128"/>
                      </a:endParaRPr>
                    </a:p>
                  </a:txBody>
                  <a:tcPr anchor="ctr" anchorCtr="1"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Entering Classroom</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Seat Work</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Small Group Activity</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Leaving Classroom</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Respect</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Char char="l"/>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Char char="l"/>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Responsibility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r>
                        <a:rPr kumimoji="0" lang="en-US" sz="2000" b="1" i="0" u="none" strike="noStrike" cap="none" normalizeH="0" baseline="0" dirty="0">
                          <a:ln>
                            <a:noFill/>
                          </a:ln>
                          <a:solidFill>
                            <a:schemeClr val="bg1"/>
                          </a:solidFill>
                          <a:effectLst/>
                          <a:latin typeface="Arial" pitchFamily="-107" charset="0"/>
                          <a:ea typeface="ＭＳ Ｐゴシック" pitchFamily="-107" charset="-128"/>
                          <a:cs typeface="ＭＳ Ｐゴシック" pitchFamily="-107" charset="-128"/>
                        </a:rPr>
                        <a:t>Safety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107" charset="2"/>
                        <a:buNone/>
                        <a:tabLst/>
                      </a:pPr>
                      <a:endParaRPr kumimoji="0" lang="en-US" sz="800" b="1" i="0" u="none" strike="noStrike" cap="none" normalizeH="0" baseline="0" dirty="0">
                        <a:ln>
                          <a:noFill/>
                        </a:ln>
                        <a:solidFill>
                          <a:schemeClr val="tx1"/>
                        </a:solidFill>
                        <a:effectLst/>
                        <a:latin typeface="Arial" pitchFamily="-107" charset="0"/>
                        <a:ea typeface="ＭＳ Ｐゴシック" pitchFamily="-107" charset="-128"/>
                        <a:cs typeface="ＭＳ Ｐゴシック" pitchFamily="-107"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Right Arrow 5"/>
          <p:cNvSpPr/>
          <p:nvPr/>
        </p:nvSpPr>
        <p:spPr>
          <a:xfrm>
            <a:off x="1456584" y="678903"/>
            <a:ext cx="1591734" cy="787400"/>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Routines</a:t>
            </a:r>
          </a:p>
        </p:txBody>
      </p:sp>
      <p:sp>
        <p:nvSpPr>
          <p:cNvPr id="7" name="Right Arrow 6"/>
          <p:cNvSpPr/>
          <p:nvPr/>
        </p:nvSpPr>
        <p:spPr>
          <a:xfrm rot="5400000">
            <a:off x="-430846" y="1354236"/>
            <a:ext cx="2116667" cy="1032933"/>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Expectations</a:t>
            </a:r>
          </a:p>
        </p:txBody>
      </p:sp>
      <p:sp>
        <p:nvSpPr>
          <p:cNvPr id="8" name="Right Arrow 7"/>
          <p:cNvSpPr/>
          <p:nvPr/>
        </p:nvSpPr>
        <p:spPr>
          <a:xfrm rot="19627876">
            <a:off x="1739642" y="3556316"/>
            <a:ext cx="4136745" cy="2261963"/>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Positively Stated Behavior Examples</a:t>
            </a:r>
          </a:p>
          <a:p>
            <a:pPr algn="ctr"/>
            <a:r>
              <a:rPr lang="en-US" sz="1600" b="1" dirty="0">
                <a:solidFill>
                  <a:schemeClr val="tx1"/>
                </a:solidFill>
              </a:rPr>
              <a:t>(You will need 2-3 examples for each box for your activity)</a:t>
            </a:r>
          </a:p>
        </p:txBody>
      </p:sp>
      <p:sp>
        <p:nvSpPr>
          <p:cNvPr id="9" name="Rectangle 8"/>
          <p:cNvSpPr/>
          <p:nvPr/>
        </p:nvSpPr>
        <p:spPr>
          <a:xfrm>
            <a:off x="5672669" y="2570397"/>
            <a:ext cx="1625600" cy="125653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dirty="0">
                <a:solidFill>
                  <a:srgbClr val="000000"/>
                </a:solidFill>
              </a:rPr>
              <a:t> Listen to Others</a:t>
            </a:r>
          </a:p>
          <a:p>
            <a:pPr>
              <a:buFont typeface="Arial"/>
              <a:buChar char="•"/>
            </a:pPr>
            <a:r>
              <a:rPr lang="en-US" dirty="0">
                <a:solidFill>
                  <a:srgbClr val="000000"/>
                </a:solidFill>
              </a:rPr>
              <a:t> Use Kind Words</a:t>
            </a:r>
          </a:p>
          <a:p>
            <a:pPr algn="ctr"/>
            <a:endParaRPr lang="en-US" dirty="0"/>
          </a:p>
        </p:txBody>
      </p:sp>
      <p:sp>
        <p:nvSpPr>
          <p:cNvPr id="10" name="Rectangle 9"/>
          <p:cNvSpPr/>
          <p:nvPr/>
        </p:nvSpPr>
        <p:spPr>
          <a:xfrm>
            <a:off x="5672669" y="3911599"/>
            <a:ext cx="1625600" cy="129196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dirty="0">
                <a:solidFill>
                  <a:srgbClr val="000000"/>
                </a:solidFill>
              </a:rPr>
              <a:t> Stay on Topic</a:t>
            </a:r>
          </a:p>
          <a:p>
            <a:pPr>
              <a:buFont typeface="Arial"/>
              <a:buChar char="•"/>
            </a:pPr>
            <a:r>
              <a:rPr lang="en-US" dirty="0">
                <a:solidFill>
                  <a:srgbClr val="000000"/>
                </a:solidFill>
              </a:rPr>
              <a:t> Actively Participate</a:t>
            </a:r>
          </a:p>
          <a:p>
            <a:pPr algn="ctr"/>
            <a:endParaRPr lang="en-US" dirty="0"/>
          </a:p>
        </p:txBody>
      </p:sp>
      <p:sp>
        <p:nvSpPr>
          <p:cNvPr id="11" name="Rectangle 10"/>
          <p:cNvSpPr/>
          <p:nvPr/>
        </p:nvSpPr>
        <p:spPr>
          <a:xfrm>
            <a:off x="5672669" y="5271301"/>
            <a:ext cx="1625600" cy="143218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buFont typeface="Arial"/>
              <a:buChar char="•"/>
            </a:pPr>
            <a:endParaRPr lang="en-US" dirty="0">
              <a:solidFill>
                <a:srgbClr val="000000"/>
              </a:solidFill>
            </a:endParaRPr>
          </a:p>
          <a:p>
            <a:pPr>
              <a:buFont typeface="Arial"/>
              <a:buChar char="•"/>
            </a:pPr>
            <a:r>
              <a:rPr lang="en-US" sz="1600" dirty="0">
                <a:solidFill>
                  <a:srgbClr val="000000"/>
                </a:solidFill>
              </a:rPr>
              <a:t> </a:t>
            </a:r>
            <a:r>
              <a:rPr lang="en-US" dirty="0">
                <a:solidFill>
                  <a:srgbClr val="000000"/>
                </a:solidFill>
              </a:rPr>
              <a:t>Use Materials Carefully</a:t>
            </a:r>
          </a:p>
          <a:p>
            <a:pPr>
              <a:buFont typeface="Arial"/>
              <a:buChar char="•"/>
            </a:pPr>
            <a:r>
              <a:rPr lang="en-US" dirty="0">
                <a:solidFill>
                  <a:srgbClr val="000000"/>
                </a:solidFill>
              </a:rPr>
              <a:t> Stay in your personal space</a:t>
            </a:r>
          </a:p>
          <a:p>
            <a:pPr algn="ctr"/>
            <a:endParaRPr lang="en-US" dirty="0"/>
          </a:p>
        </p:txBody>
      </p:sp>
    </p:spTree>
    <p:extLst>
      <p:ext uri="{BB962C8B-B14F-4D97-AF65-F5344CB8AC3E}">
        <p14:creationId xmlns:p14="http://schemas.microsoft.com/office/powerpoint/2010/main" val="1205148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8" descr="This is a graph wit the expectations and the routines examples.  Expectations include Be Respectful, Be Responsible, and Be Informed.  Routines include Lectures, In class partner and group work, Quizzes and tests, Attendance, and Assignments."/>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hidden="1">
            <a:extLst>
              <a:ext uri="{FF2B5EF4-FFF2-40B4-BE49-F238E27FC236}">
                <a16:creationId xmlns:a16="http://schemas.microsoft.com/office/drawing/2014/main" id="{5D7F3089-F6DD-49BF-A011-BF5288DEC4CE}"/>
              </a:ext>
            </a:extLst>
          </p:cNvPr>
          <p:cNvSpPr>
            <a:spLocks noGrp="1"/>
          </p:cNvSpPr>
          <p:nvPr>
            <p:ph type="title"/>
          </p:nvPr>
        </p:nvSpPr>
        <p:spPr/>
        <p:txBody>
          <a:bodyPr/>
          <a:lstStyle/>
          <a:p>
            <a:r>
              <a:rPr lang="en-US" dirty="0"/>
              <a:t>Expectations and Routines Chart</a:t>
            </a:r>
          </a:p>
        </p:txBody>
      </p:sp>
    </p:spTree>
    <p:extLst>
      <p:ext uri="{BB962C8B-B14F-4D97-AF65-F5344CB8AC3E}">
        <p14:creationId xmlns:p14="http://schemas.microsoft.com/office/powerpoint/2010/main" val="2010396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1488-F390-334D-B9BA-A9364AF76501}"/>
              </a:ext>
            </a:extLst>
          </p:cNvPr>
          <p:cNvSpPr>
            <a:spLocks noGrp="1"/>
          </p:cNvSpPr>
          <p:nvPr>
            <p:ph type="title"/>
          </p:nvPr>
        </p:nvSpPr>
        <p:spPr/>
        <p:txBody>
          <a:bodyPr>
            <a:normAutofit/>
          </a:bodyPr>
          <a:lstStyle/>
          <a:p>
            <a:r>
              <a:rPr lang="en-US" dirty="0"/>
              <a:t>Orientation to Module Elements</a:t>
            </a:r>
          </a:p>
        </p:txBody>
      </p:sp>
      <p:sp>
        <p:nvSpPr>
          <p:cNvPr id="3" name="Content Placeholder 2">
            <a:extLst>
              <a:ext uri="{FF2B5EF4-FFF2-40B4-BE49-F238E27FC236}">
                <a16:creationId xmlns:a16="http://schemas.microsoft.com/office/drawing/2014/main" id="{972BE239-ADC8-8F4A-9519-2A46E3CE4912}"/>
              </a:ext>
            </a:extLst>
          </p:cNvPr>
          <p:cNvSpPr>
            <a:spLocks noGrp="1"/>
          </p:cNvSpPr>
          <p:nvPr>
            <p:ph idx="1"/>
          </p:nvPr>
        </p:nvSpPr>
        <p:spPr>
          <a:xfrm>
            <a:off x="628649" y="1446905"/>
            <a:ext cx="7177869" cy="4448058"/>
          </a:xfrm>
        </p:spPr>
        <p:txBody>
          <a:bodyPr>
            <a:normAutofit fontScale="77500" lnSpcReduction="20000"/>
          </a:bodyPr>
          <a:lstStyle/>
          <a:p>
            <a:r>
              <a:rPr lang="en-US" dirty="0">
                <a:solidFill>
                  <a:schemeClr val="bg1"/>
                </a:solidFill>
              </a:rPr>
              <a:t>Activities</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r>
              <a:rPr lang="en-US" dirty="0">
                <a:solidFill>
                  <a:schemeClr val="bg1"/>
                </a:solidFill>
              </a:rPr>
              <a:t>Classroom Application Activities</a:t>
            </a:r>
          </a:p>
          <a:p>
            <a:pPr lvl="1"/>
            <a:r>
              <a:rPr lang="en-US" dirty="0">
                <a:solidFill>
                  <a:schemeClr val="bg1"/>
                </a:solidFill>
              </a:rPr>
              <a:t>Can you apply the basic content presented in this module to your classroom context?</a:t>
            </a:r>
          </a:p>
          <a:p>
            <a:pPr lvl="1"/>
            <a:endParaRPr lang="en-US" dirty="0">
              <a:solidFill>
                <a:schemeClr val="bg1"/>
              </a:solidFill>
            </a:endParaRPr>
          </a:p>
          <a:p>
            <a:r>
              <a:rPr lang="en-US" dirty="0">
                <a:solidFill>
                  <a:schemeClr val="bg1"/>
                </a:solidFill>
              </a:rPr>
              <a:t>Module Quiz – Self Assessment</a:t>
            </a:r>
          </a:p>
          <a:p>
            <a:pPr lvl="1"/>
            <a:r>
              <a:rPr lang="en-US" dirty="0">
                <a:solidFill>
                  <a:schemeClr val="bg1"/>
                </a:solidFill>
              </a:rPr>
              <a:t>Do you know the basic content presented in this module?</a:t>
            </a:r>
          </a:p>
          <a:p>
            <a:pPr lvl="1"/>
            <a:endParaRPr lang="en-US" dirty="0">
              <a:solidFill>
                <a:schemeClr val="bg1"/>
              </a:solidFill>
            </a:endParaRPr>
          </a:p>
          <a:p>
            <a:r>
              <a:rPr lang="en-US" dirty="0">
                <a:solidFill>
                  <a:schemeClr val="bg1"/>
                </a:solidFill>
              </a:rPr>
              <a:t>Coaching Activities</a:t>
            </a:r>
          </a:p>
          <a:p>
            <a:pPr lvl="1"/>
            <a:r>
              <a:rPr lang="en-US" dirty="0">
                <a:solidFill>
                  <a:schemeClr val="bg1"/>
                </a:solidFill>
              </a:rPr>
              <a:t>Can you implement the content presented in this module in your classroom effectively? </a:t>
            </a:r>
          </a:p>
        </p:txBody>
      </p:sp>
      <p:pic>
        <p:nvPicPr>
          <p:cNvPr id="4" name="Picture 3" descr="Image of a pencil writing on paper">
            <a:extLst>
              <a:ext uri="{FF2B5EF4-FFF2-40B4-BE49-F238E27FC236}">
                <a16:creationId xmlns:a16="http://schemas.microsoft.com/office/drawing/2014/main" id="{DAE4535C-DFBD-BD43-B973-787E19D7A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416" y="1899871"/>
            <a:ext cx="937527" cy="892884"/>
          </a:xfrm>
          <a:prstGeom prst="rect">
            <a:avLst/>
          </a:prstGeom>
        </p:spPr>
      </p:pic>
      <p:sp>
        <p:nvSpPr>
          <p:cNvPr id="5" name="TextBox 4">
            <a:extLst>
              <a:ext uri="{FF2B5EF4-FFF2-40B4-BE49-F238E27FC236}">
                <a16:creationId xmlns:a16="http://schemas.microsoft.com/office/drawing/2014/main" id="{90D09536-05B5-2F46-94BD-FECC619C7713}"/>
              </a:ext>
            </a:extLst>
          </p:cNvPr>
          <p:cNvSpPr txBox="1"/>
          <p:nvPr/>
        </p:nvSpPr>
        <p:spPr>
          <a:xfrm>
            <a:off x="2886943" y="2159540"/>
            <a:ext cx="1457404" cy="369332"/>
          </a:xfrm>
          <a:prstGeom prst="rect">
            <a:avLst/>
          </a:prstGeom>
          <a:noFill/>
        </p:spPr>
        <p:txBody>
          <a:bodyPr wrap="square" rtlCol="0">
            <a:spAutoFit/>
          </a:bodyPr>
          <a:lstStyle/>
          <a:p>
            <a:r>
              <a:rPr lang="en-US" dirty="0"/>
              <a:t>Stop and Jot</a:t>
            </a:r>
          </a:p>
        </p:txBody>
      </p:sp>
      <p:pic>
        <p:nvPicPr>
          <p:cNvPr id="6" name="Picture 5" descr="Image of two chat boxes">
            <a:extLst>
              <a:ext uri="{FF2B5EF4-FFF2-40B4-BE49-F238E27FC236}">
                <a16:creationId xmlns:a16="http://schemas.microsoft.com/office/drawing/2014/main" id="{DC65515D-55F6-D14B-88C2-863F1DACAE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4485563" y="1878355"/>
            <a:ext cx="937259" cy="914400"/>
          </a:xfrm>
          <a:prstGeom prst="rect">
            <a:avLst/>
          </a:prstGeom>
        </p:spPr>
      </p:pic>
      <p:sp>
        <p:nvSpPr>
          <p:cNvPr id="7" name="TextBox 6">
            <a:extLst>
              <a:ext uri="{FF2B5EF4-FFF2-40B4-BE49-F238E27FC236}">
                <a16:creationId xmlns:a16="http://schemas.microsoft.com/office/drawing/2014/main" id="{0037203D-E3A1-5B41-9C6B-AF123BC1306F}"/>
              </a:ext>
            </a:extLst>
          </p:cNvPr>
          <p:cNvSpPr txBox="1"/>
          <p:nvPr/>
        </p:nvSpPr>
        <p:spPr>
          <a:xfrm>
            <a:off x="5512419" y="2012389"/>
            <a:ext cx="1457404" cy="646331"/>
          </a:xfrm>
          <a:prstGeom prst="rect">
            <a:avLst/>
          </a:prstGeom>
          <a:noFill/>
        </p:spPr>
        <p:txBody>
          <a:bodyPr wrap="square" rtlCol="0">
            <a:spAutoFit/>
          </a:bodyPr>
          <a:lstStyle/>
          <a:p>
            <a:r>
              <a:rPr lang="en-US" dirty="0"/>
              <a:t>Discussion Board Post</a:t>
            </a:r>
          </a:p>
        </p:txBody>
      </p:sp>
      <p:pic>
        <p:nvPicPr>
          <p:cNvPr id="10" name="Picture 9" descr="Image saying Let's Do It!">
            <a:extLst>
              <a:ext uri="{FF2B5EF4-FFF2-40B4-BE49-F238E27FC236}">
                <a16:creationId xmlns:a16="http://schemas.microsoft.com/office/drawing/2014/main" id="{C182CC0E-675A-AB41-B903-67D954AF7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1026" y="2878501"/>
            <a:ext cx="914324" cy="914324"/>
          </a:xfrm>
          <a:prstGeom prst="rect">
            <a:avLst/>
          </a:prstGeom>
        </p:spPr>
      </p:pic>
    </p:spTree>
    <p:extLst>
      <p:ext uri="{BB962C8B-B14F-4D97-AF65-F5344CB8AC3E}">
        <p14:creationId xmlns:p14="http://schemas.microsoft.com/office/powerpoint/2010/main" val="34578741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describing Establishing Expectations for High School - with examples of Expectations for Start of class, During individual test, during lectures in class, during other team activities, and outside of class time prepar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5196"/>
            <a:ext cx="9144000" cy="7043195"/>
          </a:xfrm>
          <a:prstGeom prst="rect">
            <a:avLst/>
          </a:prstGeom>
          <a:solidFill>
            <a:srgbClr val="002060"/>
          </a:solidFill>
        </p:spPr>
      </p:pic>
      <p:sp>
        <p:nvSpPr>
          <p:cNvPr id="2" name="Title 1" hidden="1">
            <a:extLst>
              <a:ext uri="{FF2B5EF4-FFF2-40B4-BE49-F238E27FC236}">
                <a16:creationId xmlns:a16="http://schemas.microsoft.com/office/drawing/2014/main" id="{82E76358-01E0-4CEA-9752-F94D750BD563}"/>
              </a:ext>
            </a:extLst>
          </p:cNvPr>
          <p:cNvSpPr>
            <a:spLocks noGrp="1"/>
          </p:cNvSpPr>
          <p:nvPr>
            <p:ph type="title"/>
          </p:nvPr>
        </p:nvSpPr>
        <p:spPr/>
        <p:txBody>
          <a:bodyPr/>
          <a:lstStyle/>
          <a:p>
            <a:r>
              <a:rPr lang="en-US" dirty="0"/>
              <a:t>Establishing Expectations Chart</a:t>
            </a:r>
          </a:p>
        </p:txBody>
      </p:sp>
    </p:spTree>
    <p:extLst>
      <p:ext uri="{BB962C8B-B14F-4D97-AF65-F5344CB8AC3E}">
        <p14:creationId xmlns:p14="http://schemas.microsoft.com/office/powerpoint/2010/main" val="226945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57881734"/>
              </p:ext>
            </p:extLst>
          </p:nvPr>
        </p:nvGraphicFramePr>
        <p:xfrm>
          <a:off x="537411" y="792196"/>
          <a:ext cx="8050778" cy="5069341"/>
        </p:xfrm>
        <a:graphic>
          <a:graphicData uri="http://schemas.openxmlformats.org/drawingml/2006/table">
            <a:tbl>
              <a:tblPr firstRow="1" firstCol="1" bandRow="1">
                <a:tableStyleId>{5C22544A-7EE6-4342-B048-85BDC9FD1C3A}</a:tableStyleId>
              </a:tblPr>
              <a:tblGrid>
                <a:gridCol w="305367">
                  <a:extLst>
                    <a:ext uri="{9D8B030D-6E8A-4147-A177-3AD203B41FA5}">
                      <a16:colId xmlns:a16="http://schemas.microsoft.com/office/drawing/2014/main" val="3041116917"/>
                    </a:ext>
                  </a:extLst>
                </a:gridCol>
                <a:gridCol w="619802">
                  <a:extLst>
                    <a:ext uri="{9D8B030D-6E8A-4147-A177-3AD203B41FA5}">
                      <a16:colId xmlns:a16="http://schemas.microsoft.com/office/drawing/2014/main" val="4289894618"/>
                    </a:ext>
                  </a:extLst>
                </a:gridCol>
                <a:gridCol w="1578228">
                  <a:extLst>
                    <a:ext uri="{9D8B030D-6E8A-4147-A177-3AD203B41FA5}">
                      <a16:colId xmlns:a16="http://schemas.microsoft.com/office/drawing/2014/main" val="2800159290"/>
                    </a:ext>
                  </a:extLst>
                </a:gridCol>
                <a:gridCol w="1414963">
                  <a:extLst>
                    <a:ext uri="{9D8B030D-6E8A-4147-A177-3AD203B41FA5}">
                      <a16:colId xmlns:a16="http://schemas.microsoft.com/office/drawing/2014/main" val="1703232921"/>
                    </a:ext>
                  </a:extLst>
                </a:gridCol>
                <a:gridCol w="1306121">
                  <a:extLst>
                    <a:ext uri="{9D8B030D-6E8A-4147-A177-3AD203B41FA5}">
                      <a16:colId xmlns:a16="http://schemas.microsoft.com/office/drawing/2014/main" val="3812507264"/>
                    </a:ext>
                  </a:extLst>
                </a:gridCol>
                <a:gridCol w="1360541">
                  <a:extLst>
                    <a:ext uri="{9D8B030D-6E8A-4147-A177-3AD203B41FA5}">
                      <a16:colId xmlns:a16="http://schemas.microsoft.com/office/drawing/2014/main" val="3821233390"/>
                    </a:ext>
                  </a:extLst>
                </a:gridCol>
                <a:gridCol w="1465756">
                  <a:extLst>
                    <a:ext uri="{9D8B030D-6E8A-4147-A177-3AD203B41FA5}">
                      <a16:colId xmlns:a16="http://schemas.microsoft.com/office/drawing/2014/main" val="1928449133"/>
                    </a:ext>
                  </a:extLst>
                </a:gridCol>
              </a:tblGrid>
              <a:tr h="229780">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gridSpan="5">
                  <a:txBody>
                    <a:bodyPr/>
                    <a:lstStyle/>
                    <a:p>
                      <a:pPr marL="0" marR="0" algn="l">
                        <a:spcBef>
                          <a:spcPts val="0"/>
                        </a:spcBef>
                        <a:spcAft>
                          <a:spcPts val="0"/>
                        </a:spcAft>
                      </a:pPr>
                      <a:r>
                        <a:rPr lang="en-US" sz="1200" dirty="0">
                          <a:effectLst/>
                        </a:rPr>
                        <a:t>ROUTINES</a:t>
                      </a:r>
                      <a:endParaRPr lang="en-US" sz="12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41581200"/>
                  </a:ext>
                </a:extLst>
              </a:tr>
              <a:tr h="186338">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1200" b="1" dirty="0">
                          <a:effectLst/>
                        </a:rPr>
                        <a:t>Entering Classroom</a:t>
                      </a:r>
                      <a:endParaRPr lang="en-US" sz="1200" b="1"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1200" b="1" dirty="0">
                          <a:effectLst/>
                        </a:rPr>
                        <a:t>Warm-ups</a:t>
                      </a:r>
                      <a:endParaRPr lang="en-US" sz="1200" b="1"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1200" b="1" dirty="0">
                          <a:effectLst/>
                        </a:rPr>
                        <a:t>Sight- reading</a:t>
                      </a:r>
                      <a:endParaRPr lang="en-US" sz="1200" b="1"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1200" b="1" dirty="0">
                          <a:effectLst/>
                        </a:rPr>
                        <a:t>Ensemble singing</a:t>
                      </a:r>
                      <a:endParaRPr lang="en-US" sz="1200" b="1"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0" marR="0">
                        <a:spcBef>
                          <a:spcPts val="0"/>
                        </a:spcBef>
                        <a:spcAft>
                          <a:spcPts val="0"/>
                        </a:spcAft>
                      </a:pPr>
                      <a:r>
                        <a:rPr lang="en-US" sz="1200" b="1" dirty="0">
                          <a:effectLst/>
                        </a:rPr>
                        <a:t>Leaving classroom</a:t>
                      </a:r>
                      <a:endParaRPr lang="en-US" sz="1200" b="1"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1529281963"/>
                  </a:ext>
                </a:extLst>
              </a:tr>
              <a:tr h="1327785">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1200" dirty="0">
                          <a:effectLst/>
                        </a:rPr>
                        <a:t>Be Respectful</a:t>
                      </a:r>
                    </a:p>
                  </a:txBody>
                  <a:tcPr marL="48662" marR="48662"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Use walking feet and a quiet voice</a:t>
                      </a:r>
                    </a:p>
                    <a:p>
                      <a:pPr marL="171450" marR="0" lvl="0" indent="-171450">
                        <a:spcBef>
                          <a:spcPts val="0"/>
                        </a:spcBef>
                        <a:spcAft>
                          <a:spcPts val="0"/>
                        </a:spcAft>
                        <a:buFont typeface="Arial" panose="020B0604020202020204" pitchFamily="34" charset="0"/>
                        <a:buChar char="•"/>
                      </a:pPr>
                      <a:r>
                        <a:rPr lang="en-US" sz="1050" dirty="0">
                          <a:effectLst/>
                        </a:rPr>
                        <a:t>Begin to set up chairs</a:t>
                      </a:r>
                    </a:p>
                    <a:p>
                      <a:pPr marL="171450" marR="0" lvl="0" indent="-171450">
                        <a:spcBef>
                          <a:spcPts val="0"/>
                        </a:spcBef>
                        <a:spcAft>
                          <a:spcPts val="0"/>
                        </a:spcAft>
                        <a:buFont typeface="Arial" panose="020B0604020202020204" pitchFamily="34" charset="0"/>
                        <a:buChar char="•"/>
                      </a:pPr>
                      <a:r>
                        <a:rPr lang="en-US" sz="1050" dirty="0">
                          <a:effectLst/>
                        </a:rPr>
                        <a:t>Get chorus folder</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Follow adult directions</a:t>
                      </a:r>
                    </a:p>
                    <a:p>
                      <a:pPr marL="171450" marR="0" lvl="0" indent="-171450">
                        <a:spcBef>
                          <a:spcPts val="0"/>
                        </a:spcBef>
                        <a:spcAft>
                          <a:spcPts val="0"/>
                        </a:spcAft>
                        <a:buFont typeface="Arial" panose="020B0604020202020204" pitchFamily="34" charset="0"/>
                        <a:buChar char="•"/>
                      </a:pPr>
                      <a:r>
                        <a:rPr lang="en-US" sz="1050" dirty="0">
                          <a:effectLst/>
                        </a:rPr>
                        <a:t>Use appropriate singing voice</a:t>
                      </a:r>
                    </a:p>
                    <a:p>
                      <a:pPr marL="171450" marR="0" lvl="0" indent="-171450">
                        <a:spcBef>
                          <a:spcPts val="0"/>
                        </a:spcBef>
                        <a:spcAft>
                          <a:spcPts val="0"/>
                        </a:spcAft>
                        <a:buFont typeface="Arial" panose="020B0604020202020204" pitchFamily="34" charset="0"/>
                        <a:buChar char="•"/>
                      </a:pPr>
                      <a:r>
                        <a:rPr lang="en-US" sz="1050" dirty="0">
                          <a:effectLst/>
                        </a:rPr>
                        <a:t>Sing when it is your time to do so</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Be attentive</a:t>
                      </a:r>
                    </a:p>
                    <a:p>
                      <a:pPr marL="171450" marR="0" lvl="0" indent="-171450">
                        <a:spcBef>
                          <a:spcPts val="0"/>
                        </a:spcBef>
                        <a:spcAft>
                          <a:spcPts val="0"/>
                        </a:spcAft>
                        <a:buFont typeface="Arial" panose="020B0604020202020204" pitchFamily="34" charset="0"/>
                        <a:buChar char="•"/>
                      </a:pPr>
                      <a:r>
                        <a:rPr lang="en-US" sz="1050" dirty="0">
                          <a:effectLst/>
                        </a:rPr>
                        <a:t>Follow music</a:t>
                      </a:r>
                    </a:p>
                    <a:p>
                      <a:pPr marL="171450" marR="0" lvl="0" indent="-171450">
                        <a:spcBef>
                          <a:spcPts val="0"/>
                        </a:spcBef>
                        <a:spcAft>
                          <a:spcPts val="0"/>
                        </a:spcAft>
                        <a:buFont typeface="Arial" panose="020B0604020202020204" pitchFamily="34" charset="0"/>
                        <a:buChar char="•"/>
                      </a:pPr>
                      <a:r>
                        <a:rPr lang="en-US" sz="1050" dirty="0">
                          <a:effectLst/>
                        </a:rPr>
                        <a:t>Use appropriate rhythm/melodic syllables</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Be attentive</a:t>
                      </a:r>
                    </a:p>
                    <a:p>
                      <a:pPr marL="171450" marR="0" lvl="0" indent="-171450">
                        <a:spcBef>
                          <a:spcPts val="0"/>
                        </a:spcBef>
                        <a:spcAft>
                          <a:spcPts val="0"/>
                        </a:spcAft>
                        <a:buFont typeface="Arial" panose="020B0604020202020204" pitchFamily="34" charset="0"/>
                        <a:buChar char="•"/>
                      </a:pPr>
                      <a:r>
                        <a:rPr lang="en-US" sz="1050" dirty="0">
                          <a:effectLst/>
                        </a:rPr>
                        <a:t>Hold music up</a:t>
                      </a:r>
                    </a:p>
                    <a:p>
                      <a:pPr marL="171450" marR="0" lvl="0" indent="-171450">
                        <a:spcBef>
                          <a:spcPts val="0"/>
                        </a:spcBef>
                        <a:spcAft>
                          <a:spcPts val="0"/>
                        </a:spcAft>
                        <a:buFont typeface="Arial" panose="020B0604020202020204" pitchFamily="34" charset="0"/>
                        <a:buChar char="•"/>
                      </a:pPr>
                      <a:r>
                        <a:rPr lang="en-US" sz="1050" dirty="0">
                          <a:effectLst/>
                        </a:rPr>
                        <a:t>Use appropriate singing voice</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Use walking feet and a quiet voice</a:t>
                      </a:r>
                    </a:p>
                    <a:p>
                      <a:pPr marL="171450" marR="0" lvl="0" indent="-171450">
                        <a:spcBef>
                          <a:spcPts val="0"/>
                        </a:spcBef>
                        <a:spcAft>
                          <a:spcPts val="0"/>
                        </a:spcAft>
                        <a:buFont typeface="Arial" panose="020B0604020202020204" pitchFamily="34" charset="0"/>
                        <a:buChar char="•"/>
                      </a:pPr>
                      <a:r>
                        <a:rPr lang="en-US" sz="1050" dirty="0">
                          <a:effectLst/>
                        </a:rPr>
                        <a:t>Wait your turn</a:t>
                      </a:r>
                    </a:p>
                    <a:p>
                      <a:pPr marL="171450" marR="0" lvl="0" indent="-171450">
                        <a:spcBef>
                          <a:spcPts val="0"/>
                        </a:spcBef>
                        <a:spcAft>
                          <a:spcPts val="0"/>
                        </a:spcAft>
                        <a:buFont typeface="Arial" panose="020B0604020202020204" pitchFamily="34" charset="0"/>
                        <a:buChar char="•"/>
                      </a:pPr>
                      <a:r>
                        <a:rPr lang="en-US" sz="1050" dirty="0">
                          <a:effectLst/>
                        </a:rPr>
                        <a:t>Put your chair away </a:t>
                      </a:r>
                    </a:p>
                    <a:p>
                      <a:pPr marL="171450" marR="0" lvl="0" indent="-171450">
                        <a:spcBef>
                          <a:spcPts val="0"/>
                        </a:spcBef>
                        <a:spcAft>
                          <a:spcPts val="0"/>
                        </a:spcAft>
                        <a:buFont typeface="Arial" panose="020B0604020202020204" pitchFamily="34" charset="0"/>
                        <a:buChar char="•"/>
                      </a:pPr>
                      <a:r>
                        <a:rPr lang="en-US" sz="1050" dirty="0">
                          <a:effectLst/>
                        </a:rPr>
                        <a:t>Put folder away</a:t>
                      </a:r>
                      <a:endParaRPr lang="en-US" sz="105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3718524918"/>
                  </a:ext>
                </a:extLst>
              </a:tr>
              <a:tr h="1558799">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r>
                        <a:rPr lang="en-US" sz="1200" dirty="0">
                          <a:effectLst/>
                        </a:rPr>
                        <a:t>Be Responsible</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Be on time</a:t>
                      </a:r>
                    </a:p>
                    <a:p>
                      <a:pPr marL="171450" marR="0" lvl="0" indent="-171450">
                        <a:spcBef>
                          <a:spcPts val="0"/>
                        </a:spcBef>
                        <a:spcAft>
                          <a:spcPts val="0"/>
                        </a:spcAft>
                        <a:buFont typeface="Arial" panose="020B0604020202020204" pitchFamily="34" charset="0"/>
                        <a:buChar char="•"/>
                      </a:pPr>
                      <a:r>
                        <a:rPr lang="en-US" sz="1050" dirty="0">
                          <a:effectLst/>
                        </a:rPr>
                        <a:t>Sit in a spot where you will be successful </a:t>
                      </a:r>
                    </a:p>
                    <a:p>
                      <a:pPr marL="171450" marR="0" lvl="0" indent="-171450">
                        <a:spcBef>
                          <a:spcPts val="0"/>
                        </a:spcBef>
                        <a:spcAft>
                          <a:spcPts val="0"/>
                        </a:spcAft>
                        <a:buFont typeface="Arial" panose="020B0604020202020204" pitchFamily="34" charset="0"/>
                        <a:buChar char="•"/>
                      </a:pPr>
                      <a:r>
                        <a:rPr lang="en-US" sz="1050" dirty="0">
                          <a:effectLst/>
                        </a:rPr>
                        <a:t>Have a pencil </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Participate appropriately in stretches</a:t>
                      </a:r>
                    </a:p>
                    <a:p>
                      <a:pPr marL="171450" marR="0" lvl="0" indent="-171450">
                        <a:spcBef>
                          <a:spcPts val="0"/>
                        </a:spcBef>
                        <a:spcAft>
                          <a:spcPts val="0"/>
                        </a:spcAft>
                        <a:buFont typeface="Arial" panose="020B0604020202020204" pitchFamily="34" charset="0"/>
                        <a:buChar char="•"/>
                      </a:pPr>
                      <a:r>
                        <a:rPr lang="en-US" sz="1050" dirty="0">
                          <a:effectLst/>
                        </a:rPr>
                        <a:t>Participate appropriately in singing</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Mark music with pencil</a:t>
                      </a:r>
                    </a:p>
                    <a:p>
                      <a:pPr marL="171450" marR="0" lvl="0" indent="-171450">
                        <a:spcBef>
                          <a:spcPts val="0"/>
                        </a:spcBef>
                        <a:spcAft>
                          <a:spcPts val="0"/>
                        </a:spcAft>
                        <a:buFont typeface="Arial" panose="020B0604020202020204" pitchFamily="34" charset="0"/>
                        <a:buChar char="•"/>
                      </a:pPr>
                      <a:r>
                        <a:rPr lang="en-US" sz="1050" dirty="0">
                          <a:effectLst/>
                        </a:rPr>
                        <a:t>Do your best work</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Be an active member of our ensemble</a:t>
                      </a:r>
                    </a:p>
                    <a:p>
                      <a:pPr marL="171450" marR="0" lvl="0" indent="-171450">
                        <a:spcBef>
                          <a:spcPts val="0"/>
                        </a:spcBef>
                        <a:spcAft>
                          <a:spcPts val="0"/>
                        </a:spcAft>
                        <a:buFont typeface="Arial" panose="020B0604020202020204" pitchFamily="34" charset="0"/>
                        <a:buChar char="•"/>
                      </a:pPr>
                      <a:r>
                        <a:rPr lang="en-US" sz="1050" dirty="0">
                          <a:effectLst/>
                        </a:rPr>
                        <a:t>Participate in singing</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Make sure all materials are back in place</a:t>
                      </a:r>
                    </a:p>
                    <a:p>
                      <a:pPr marL="171450" marR="0" lvl="0" indent="-171450">
                        <a:spcBef>
                          <a:spcPts val="0"/>
                        </a:spcBef>
                        <a:spcAft>
                          <a:spcPts val="0"/>
                        </a:spcAft>
                        <a:buFont typeface="Arial" panose="020B0604020202020204" pitchFamily="34" charset="0"/>
                        <a:buChar char="•"/>
                      </a:pPr>
                      <a:r>
                        <a:rPr lang="en-US" sz="1050" dirty="0">
                          <a:effectLst/>
                        </a:rPr>
                        <a:t>Walk back to class</a:t>
                      </a:r>
                      <a:endParaRPr lang="en-US" sz="105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1072299177"/>
                  </a:ext>
                </a:extLst>
              </a:tr>
              <a:tr h="1766639">
                <a:tc gridSpan="2">
                  <a:txBody>
                    <a:bodyPr/>
                    <a:lstStyle/>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1200" dirty="0">
                          <a:effectLst/>
                        </a:rPr>
                        <a:t>Be Safe</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p>
                    <a:p>
                      <a:pPr marL="0" marR="0">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8662" marR="48662"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Keeps hands to yourself</a:t>
                      </a:r>
                    </a:p>
                    <a:p>
                      <a:pPr marL="171450" marR="0" lvl="0" indent="-171450">
                        <a:spcBef>
                          <a:spcPts val="0"/>
                        </a:spcBef>
                        <a:spcAft>
                          <a:spcPts val="0"/>
                        </a:spcAft>
                        <a:buFont typeface="Arial" panose="020B0604020202020204" pitchFamily="34" charset="0"/>
                        <a:buChar char="•"/>
                      </a:pPr>
                      <a:r>
                        <a:rPr lang="en-US" sz="1050" dirty="0">
                          <a:effectLst/>
                        </a:rPr>
                        <a:t>Maintain personal space</a:t>
                      </a:r>
                    </a:p>
                    <a:p>
                      <a:pPr marL="171450" marR="0" lvl="0" indent="-171450">
                        <a:spcBef>
                          <a:spcPts val="0"/>
                        </a:spcBef>
                        <a:spcAft>
                          <a:spcPts val="0"/>
                        </a:spcAft>
                        <a:buFont typeface="Arial" panose="020B0604020202020204" pitchFamily="34" charset="0"/>
                        <a:buChar char="•"/>
                      </a:pPr>
                      <a:r>
                        <a:rPr lang="en-US" sz="1050" dirty="0">
                          <a:effectLst/>
                        </a:rPr>
                        <a:t>Be aware of surroundings</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Sit correctly on chairs </a:t>
                      </a:r>
                    </a:p>
                    <a:p>
                      <a:pPr marL="171450" marR="0" lvl="0" indent="-171450">
                        <a:spcBef>
                          <a:spcPts val="0"/>
                        </a:spcBef>
                        <a:spcAft>
                          <a:spcPts val="0"/>
                        </a:spcAft>
                        <a:buFont typeface="Arial" panose="020B0604020202020204" pitchFamily="34" charset="0"/>
                        <a:buChar char="•"/>
                      </a:pPr>
                      <a:r>
                        <a:rPr lang="en-US" sz="1050" dirty="0">
                          <a:effectLst/>
                        </a:rPr>
                        <a:t>Keeps hands to yourself</a:t>
                      </a:r>
                    </a:p>
                    <a:p>
                      <a:pPr marL="171450" marR="0" lvl="0" indent="-171450">
                        <a:spcBef>
                          <a:spcPts val="0"/>
                        </a:spcBef>
                        <a:spcAft>
                          <a:spcPts val="0"/>
                        </a:spcAft>
                        <a:buFont typeface="Arial" panose="020B0604020202020204" pitchFamily="34" charset="0"/>
                        <a:buChar char="•"/>
                      </a:pPr>
                      <a:r>
                        <a:rPr lang="en-US" sz="1050" dirty="0">
                          <a:effectLst/>
                        </a:rPr>
                        <a:t>Stand with excellent posture</a:t>
                      </a:r>
                    </a:p>
                    <a:p>
                      <a:pPr marL="171450" marR="0" lvl="0" indent="-171450">
                        <a:spcBef>
                          <a:spcPts val="0"/>
                        </a:spcBef>
                        <a:spcAft>
                          <a:spcPts val="0"/>
                        </a:spcAft>
                        <a:buFont typeface="Arial" panose="020B0604020202020204" pitchFamily="34" charset="0"/>
                        <a:buChar char="•"/>
                      </a:pPr>
                      <a:r>
                        <a:rPr lang="en-US" sz="1050" dirty="0">
                          <a:effectLst/>
                        </a:rPr>
                        <a:t>Be aware of your personal space</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Model acceptance of everyone’s best effort</a:t>
                      </a:r>
                    </a:p>
                    <a:p>
                      <a:pPr marL="171450" marR="0" lvl="0" indent="-171450">
                        <a:spcBef>
                          <a:spcPts val="0"/>
                        </a:spcBef>
                        <a:spcAft>
                          <a:spcPts val="0"/>
                        </a:spcAft>
                        <a:buFont typeface="Arial" panose="020B0604020202020204" pitchFamily="34" charset="0"/>
                        <a:buChar char="•"/>
                      </a:pPr>
                      <a:r>
                        <a:rPr lang="en-US" sz="1050" dirty="0">
                          <a:effectLst/>
                        </a:rPr>
                        <a:t>Offer constructive criticism for all</a:t>
                      </a:r>
                    </a:p>
                    <a:p>
                      <a:pPr marL="171450" marR="0" lvl="0" indent="-171450">
                        <a:spcBef>
                          <a:spcPts val="0"/>
                        </a:spcBef>
                        <a:spcAft>
                          <a:spcPts val="0"/>
                        </a:spcAft>
                        <a:buFont typeface="Arial" panose="020B0604020202020204" pitchFamily="34" charset="0"/>
                        <a:buChar char="•"/>
                      </a:pPr>
                      <a:r>
                        <a:rPr lang="en-US" sz="1050" dirty="0">
                          <a:effectLst/>
                        </a:rPr>
                        <a:t>Keep hands to yourself</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Model acceptance of everyone’s best effort</a:t>
                      </a:r>
                    </a:p>
                    <a:p>
                      <a:pPr marL="171450" marR="0" lvl="0" indent="-171450">
                        <a:spcBef>
                          <a:spcPts val="0"/>
                        </a:spcBef>
                        <a:spcAft>
                          <a:spcPts val="0"/>
                        </a:spcAft>
                        <a:buFont typeface="Arial" panose="020B0604020202020204" pitchFamily="34" charset="0"/>
                        <a:buChar char="•"/>
                      </a:pPr>
                      <a:r>
                        <a:rPr lang="en-US" sz="1050" dirty="0">
                          <a:effectLst/>
                        </a:rPr>
                        <a:t>Keep hands to yourself</a:t>
                      </a:r>
                    </a:p>
                    <a:p>
                      <a:pPr marL="171450" marR="0" lvl="0" indent="-171450">
                        <a:spcBef>
                          <a:spcPts val="0"/>
                        </a:spcBef>
                        <a:spcAft>
                          <a:spcPts val="0"/>
                        </a:spcAft>
                        <a:buFont typeface="Arial" panose="020B0604020202020204" pitchFamily="34" charset="0"/>
                        <a:buChar char="•"/>
                      </a:pPr>
                      <a:r>
                        <a:rPr lang="en-US" sz="1050" dirty="0">
                          <a:effectLst/>
                        </a:rPr>
                        <a:t>Self- evaluate before evaluating whole class</a:t>
                      </a:r>
                      <a:endParaRPr lang="en-US" sz="1050" dirty="0">
                        <a:effectLst/>
                        <a:latin typeface="Times New Roman" panose="02020603050405020304" pitchFamily="18" charset="0"/>
                        <a:ea typeface="Times New Roman" panose="02020603050405020304" pitchFamily="18" charset="0"/>
                      </a:endParaRPr>
                    </a:p>
                  </a:txBody>
                  <a:tcPr marL="48662" marR="48662"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Keep hands to yourself</a:t>
                      </a:r>
                    </a:p>
                    <a:p>
                      <a:pPr marL="171450" marR="0" lvl="0" indent="-171450">
                        <a:spcBef>
                          <a:spcPts val="0"/>
                        </a:spcBef>
                        <a:spcAft>
                          <a:spcPts val="0"/>
                        </a:spcAft>
                        <a:buFont typeface="Arial" panose="020B0604020202020204" pitchFamily="34" charset="0"/>
                        <a:buChar char="•"/>
                      </a:pPr>
                      <a:r>
                        <a:rPr lang="en-US" sz="1050" dirty="0">
                          <a:effectLst/>
                        </a:rPr>
                        <a:t>Maintain personal space</a:t>
                      </a:r>
                    </a:p>
                    <a:p>
                      <a:pPr marL="171450" marR="0" lvl="0" indent="-171450">
                        <a:spcBef>
                          <a:spcPts val="0"/>
                        </a:spcBef>
                        <a:spcAft>
                          <a:spcPts val="0"/>
                        </a:spcAft>
                        <a:buFont typeface="Arial" panose="020B0604020202020204" pitchFamily="34" charset="0"/>
                        <a:buChar char="•"/>
                      </a:pPr>
                      <a:r>
                        <a:rPr lang="en-US" sz="1050" dirty="0">
                          <a:effectLst/>
                        </a:rPr>
                        <a:t>Be aware of surroundings</a:t>
                      </a:r>
                    </a:p>
                    <a:p>
                      <a:pPr marL="0" marR="0" lvl="0" indent="0">
                        <a:spcBef>
                          <a:spcPts val="0"/>
                        </a:spcBef>
                        <a:spcAft>
                          <a:spcPts val="0"/>
                        </a:spcAft>
                        <a:buFontTx/>
                        <a:buNone/>
                      </a:pPr>
                      <a:r>
                        <a:rPr lang="en-US" sz="1050" dirty="0">
                          <a:effectLst/>
                        </a:rPr>
                        <a:t> </a:t>
                      </a:r>
                      <a:endParaRPr lang="en-US" sz="1050" dirty="0">
                        <a:effectLst/>
                        <a:latin typeface="Times New Roman" panose="02020603050405020304" pitchFamily="18" charset="0"/>
                        <a:ea typeface="Times New Roman" panose="02020603050405020304" pitchFamily="18" charset="0"/>
                      </a:endParaRPr>
                    </a:p>
                  </a:txBody>
                  <a:tcPr marL="48662" marR="48662" marT="0" marB="0"/>
                </a:tc>
                <a:extLst>
                  <a:ext uri="{0D108BD9-81ED-4DB2-BD59-A6C34878D82A}">
                    <a16:rowId xmlns:a16="http://schemas.microsoft.com/office/drawing/2014/main" val="254196976"/>
                  </a:ext>
                </a:extLst>
              </a:tr>
            </a:tbl>
          </a:graphicData>
        </a:graphic>
      </p:graphicFrame>
      <p:sp>
        <p:nvSpPr>
          <p:cNvPr id="6" name="TextBox 5"/>
          <p:cNvSpPr txBox="1"/>
          <p:nvPr/>
        </p:nvSpPr>
        <p:spPr>
          <a:xfrm>
            <a:off x="385281" y="0"/>
            <a:ext cx="8758719"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dirty="0">
                <a:solidFill>
                  <a:schemeClr val="accent2"/>
                </a:solidFill>
                <a:latin typeface="+mj-lt"/>
              </a:rPr>
              <a:t>More Classroom Matrix Examples</a:t>
            </a:r>
          </a:p>
        </p:txBody>
      </p:sp>
      <p:sp>
        <p:nvSpPr>
          <p:cNvPr id="2" name="Title 1" hidden="1">
            <a:extLst>
              <a:ext uri="{FF2B5EF4-FFF2-40B4-BE49-F238E27FC236}">
                <a16:creationId xmlns:a16="http://schemas.microsoft.com/office/drawing/2014/main" id="{5E3ED92B-E33C-4B66-B78E-F711764A730D}"/>
              </a:ext>
            </a:extLst>
          </p:cNvPr>
          <p:cNvSpPr>
            <a:spLocks noGrp="1"/>
          </p:cNvSpPr>
          <p:nvPr>
            <p:ph type="title"/>
          </p:nvPr>
        </p:nvSpPr>
        <p:spPr/>
        <p:txBody>
          <a:bodyPr/>
          <a:lstStyle/>
          <a:p>
            <a:r>
              <a:rPr lang="en-US" dirty="0"/>
              <a:t>Classroom Matrix Examples</a:t>
            </a:r>
          </a:p>
        </p:txBody>
      </p:sp>
    </p:spTree>
    <p:extLst>
      <p:ext uri="{BB962C8B-B14F-4D97-AF65-F5344CB8AC3E}">
        <p14:creationId xmlns:p14="http://schemas.microsoft.com/office/powerpoint/2010/main" val="348481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70604715"/>
              </p:ext>
            </p:extLst>
          </p:nvPr>
        </p:nvGraphicFramePr>
        <p:xfrm>
          <a:off x="564305" y="926668"/>
          <a:ext cx="7961133" cy="4898637"/>
        </p:xfrm>
        <a:graphic>
          <a:graphicData uri="http://schemas.openxmlformats.org/drawingml/2006/table">
            <a:tbl>
              <a:tblPr firstRow="1" firstCol="1" bandRow="1">
                <a:tableStyleId>{5C22544A-7EE6-4342-B048-85BDC9FD1C3A}</a:tableStyleId>
              </a:tblPr>
              <a:tblGrid>
                <a:gridCol w="297646">
                  <a:extLst>
                    <a:ext uri="{9D8B030D-6E8A-4147-A177-3AD203B41FA5}">
                      <a16:colId xmlns:a16="http://schemas.microsoft.com/office/drawing/2014/main" val="1760173390"/>
                    </a:ext>
                  </a:extLst>
                </a:gridCol>
                <a:gridCol w="1275287">
                  <a:extLst>
                    <a:ext uri="{9D8B030D-6E8A-4147-A177-3AD203B41FA5}">
                      <a16:colId xmlns:a16="http://schemas.microsoft.com/office/drawing/2014/main" val="2660354715"/>
                    </a:ext>
                  </a:extLst>
                </a:gridCol>
                <a:gridCol w="1277640">
                  <a:extLst>
                    <a:ext uri="{9D8B030D-6E8A-4147-A177-3AD203B41FA5}">
                      <a16:colId xmlns:a16="http://schemas.microsoft.com/office/drawing/2014/main" val="781380531"/>
                    </a:ext>
                  </a:extLst>
                </a:gridCol>
                <a:gridCol w="1277640">
                  <a:extLst>
                    <a:ext uri="{9D8B030D-6E8A-4147-A177-3AD203B41FA5}">
                      <a16:colId xmlns:a16="http://schemas.microsoft.com/office/drawing/2014/main" val="4274315876"/>
                    </a:ext>
                  </a:extLst>
                </a:gridCol>
                <a:gridCol w="1277640">
                  <a:extLst>
                    <a:ext uri="{9D8B030D-6E8A-4147-A177-3AD203B41FA5}">
                      <a16:colId xmlns:a16="http://schemas.microsoft.com/office/drawing/2014/main" val="1388128746"/>
                    </a:ext>
                  </a:extLst>
                </a:gridCol>
                <a:gridCol w="1277640">
                  <a:extLst>
                    <a:ext uri="{9D8B030D-6E8A-4147-A177-3AD203B41FA5}">
                      <a16:colId xmlns:a16="http://schemas.microsoft.com/office/drawing/2014/main" val="1443091203"/>
                    </a:ext>
                  </a:extLst>
                </a:gridCol>
                <a:gridCol w="1277640">
                  <a:extLst>
                    <a:ext uri="{9D8B030D-6E8A-4147-A177-3AD203B41FA5}">
                      <a16:colId xmlns:a16="http://schemas.microsoft.com/office/drawing/2014/main" val="3297506541"/>
                    </a:ext>
                  </a:extLst>
                </a:gridCol>
              </a:tblGrid>
              <a:tr h="237398">
                <a:tc>
                  <a:txBody>
                    <a:bodyPr/>
                    <a:lstStyle/>
                    <a:p>
                      <a:pPr marL="0" marR="0" algn="ctr">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lgn="ctr">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gridSpan="5">
                  <a:txBody>
                    <a:bodyPr/>
                    <a:lstStyle/>
                    <a:p>
                      <a:pPr marL="0" marR="0" algn="l">
                        <a:spcBef>
                          <a:spcPts val="0"/>
                        </a:spcBef>
                        <a:spcAft>
                          <a:spcPts val="0"/>
                        </a:spcAft>
                      </a:pPr>
                      <a:r>
                        <a:rPr lang="en-US" sz="1200" dirty="0">
                          <a:effectLst/>
                        </a:rPr>
                        <a:t>ROUTINES</a:t>
                      </a:r>
                      <a:endParaRPr lang="en-US" sz="12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4964201"/>
                  </a:ext>
                </a:extLst>
              </a:tr>
              <a:tr h="346549">
                <a:tc>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1200" b="1" dirty="0">
                          <a:effectLst/>
                        </a:rPr>
                        <a:t>Whole Group Instruction</a:t>
                      </a:r>
                      <a:endParaRPr lang="en-US" sz="1200" b="1"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1200" b="1" dirty="0">
                          <a:effectLst/>
                        </a:rPr>
                        <a:t>Group Work</a:t>
                      </a:r>
                      <a:endParaRPr lang="en-US" sz="1200" b="1"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1200" b="1" dirty="0">
                          <a:effectLst/>
                        </a:rPr>
                        <a:t>Individual Work</a:t>
                      </a:r>
                      <a:endParaRPr lang="en-US" sz="1200" b="1"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1200" b="1" dirty="0">
                          <a:effectLst/>
                        </a:rPr>
                        <a:t>Upon Arrival</a:t>
                      </a:r>
                      <a:endParaRPr lang="en-US" sz="1200" b="1"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0" marR="0">
                        <a:spcBef>
                          <a:spcPts val="0"/>
                        </a:spcBef>
                        <a:spcAft>
                          <a:spcPts val="0"/>
                        </a:spcAft>
                      </a:pPr>
                      <a:r>
                        <a:rPr lang="en-US" sz="1200" b="1" dirty="0">
                          <a:effectLst/>
                        </a:rPr>
                        <a:t>Free Time</a:t>
                      </a:r>
                      <a:endParaRPr lang="en-US" sz="1200" b="1"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3026650906"/>
                  </a:ext>
                </a:extLst>
              </a:tr>
              <a:tr h="1328436">
                <a:tc gridSpan="2">
                  <a:txBody>
                    <a:bodyPr/>
                    <a:lstStyle/>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200" dirty="0">
                          <a:effectLst/>
                        </a:rPr>
                        <a:t>Be Respectful</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Raise hand when wanting to talk</a:t>
                      </a:r>
                    </a:p>
                    <a:p>
                      <a:pPr marL="171450" marR="0" lvl="0" indent="-171450">
                        <a:spcBef>
                          <a:spcPts val="0"/>
                        </a:spcBef>
                        <a:spcAft>
                          <a:spcPts val="0"/>
                        </a:spcAft>
                        <a:buFont typeface="Arial" panose="020B0604020202020204" pitchFamily="34" charset="0"/>
                        <a:buChar char="•"/>
                      </a:pPr>
                      <a:r>
                        <a:rPr lang="en-US" sz="1050" dirty="0">
                          <a:effectLst/>
                        </a:rPr>
                        <a:t>Sit in assigned seat</a:t>
                      </a:r>
                    </a:p>
                    <a:p>
                      <a:pPr marL="171450" marR="0" lvl="0" indent="-171450">
                        <a:spcBef>
                          <a:spcPts val="0"/>
                        </a:spcBef>
                        <a:spcAft>
                          <a:spcPts val="0"/>
                        </a:spcAft>
                        <a:buFont typeface="Arial" panose="020B0604020202020204" pitchFamily="34" charset="0"/>
                        <a:buChar char="•"/>
                      </a:pPr>
                      <a:r>
                        <a:rPr lang="en-US" sz="1050" dirty="0">
                          <a:effectLst/>
                        </a:rPr>
                        <a:t>Listen when teacher is talking</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Use low volume voices </a:t>
                      </a:r>
                    </a:p>
                    <a:p>
                      <a:pPr marL="171450" marR="0" lvl="0" indent="-171450">
                        <a:spcBef>
                          <a:spcPts val="0"/>
                        </a:spcBef>
                        <a:spcAft>
                          <a:spcPts val="0"/>
                        </a:spcAft>
                        <a:buFont typeface="Arial" panose="020B0604020202020204" pitchFamily="34" charset="0"/>
                        <a:buChar char="•"/>
                      </a:pPr>
                      <a:r>
                        <a:rPr lang="en-US" sz="1050" dirty="0">
                          <a:effectLst/>
                        </a:rPr>
                        <a:t>Keep Hands to self</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If needing to talk Use low volume voices</a:t>
                      </a:r>
                    </a:p>
                    <a:p>
                      <a:pPr marL="171450" marR="0" lvl="0" indent="-171450">
                        <a:spcBef>
                          <a:spcPts val="0"/>
                        </a:spcBef>
                        <a:spcAft>
                          <a:spcPts val="0"/>
                        </a:spcAft>
                        <a:buFont typeface="Arial" panose="020B0604020202020204" pitchFamily="34" charset="0"/>
                        <a:buChar char="•"/>
                      </a:pPr>
                      <a:r>
                        <a:rPr lang="en-US" sz="1050" dirty="0">
                          <a:effectLst/>
                        </a:rPr>
                        <a:t>Follow directions</a:t>
                      </a:r>
                    </a:p>
                    <a:p>
                      <a:pPr marL="171450" marR="0" lvl="0" indent="-171450">
                        <a:spcBef>
                          <a:spcPts val="0"/>
                        </a:spcBef>
                        <a:spcAft>
                          <a:spcPts val="0"/>
                        </a:spcAft>
                        <a:buFont typeface="Arial" panose="020B0604020202020204" pitchFamily="34" charset="0"/>
                        <a:buChar char="•"/>
                      </a:pPr>
                      <a:r>
                        <a:rPr lang="en-US" sz="1050" dirty="0">
                          <a:effectLst/>
                        </a:rPr>
                        <a:t>Keep hands to self</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Sit in assigned seat</a:t>
                      </a:r>
                    </a:p>
                    <a:p>
                      <a:pPr marL="171450" marR="0" lvl="0" indent="-171450">
                        <a:spcBef>
                          <a:spcPts val="0"/>
                        </a:spcBef>
                        <a:spcAft>
                          <a:spcPts val="0"/>
                        </a:spcAft>
                        <a:buFont typeface="Arial" panose="020B0604020202020204" pitchFamily="34" charset="0"/>
                        <a:buChar char="•"/>
                      </a:pPr>
                      <a:r>
                        <a:rPr lang="en-US" sz="1050" dirty="0">
                          <a:effectLst/>
                        </a:rPr>
                        <a:t>Enter the classroom </a:t>
                      </a:r>
                    </a:p>
                    <a:p>
                      <a:pPr marL="171450" marR="0" lvl="0" indent="-171450">
                        <a:spcBef>
                          <a:spcPts val="0"/>
                        </a:spcBef>
                        <a:spcAft>
                          <a:spcPts val="0"/>
                        </a:spcAft>
                        <a:buFont typeface="Arial" panose="020B0604020202020204" pitchFamily="34" charset="0"/>
                        <a:buChar char="•"/>
                      </a:pPr>
                      <a:r>
                        <a:rPr lang="en-US" sz="1050" dirty="0">
                          <a:effectLst/>
                        </a:rPr>
                        <a:t>Keep hands to self</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Use materials appropriately</a:t>
                      </a:r>
                    </a:p>
                    <a:p>
                      <a:pPr marL="171450" marR="0" lvl="0" indent="-171450">
                        <a:spcBef>
                          <a:spcPts val="0"/>
                        </a:spcBef>
                        <a:spcAft>
                          <a:spcPts val="0"/>
                        </a:spcAft>
                        <a:buFont typeface="Arial" panose="020B0604020202020204" pitchFamily="34" charset="0"/>
                        <a:buChar char="•"/>
                      </a:pPr>
                      <a:r>
                        <a:rPr lang="en-US" sz="1050" dirty="0">
                          <a:effectLst/>
                        </a:rPr>
                        <a:t>Keep hands to self</a:t>
                      </a:r>
                      <a:endParaRPr lang="en-US" sz="105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4029566393"/>
                  </a:ext>
                </a:extLst>
              </a:tr>
              <a:tr h="1328436">
                <a:tc gridSpan="2">
                  <a:txBody>
                    <a:bodyPr/>
                    <a:lstStyle/>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200" dirty="0">
                          <a:effectLst/>
                        </a:rPr>
                        <a:t>Be Responsible</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Have Homework ready</a:t>
                      </a:r>
                    </a:p>
                    <a:p>
                      <a:pPr marL="171450" marR="0" lvl="0" indent="-171450">
                        <a:spcBef>
                          <a:spcPts val="0"/>
                        </a:spcBef>
                        <a:spcAft>
                          <a:spcPts val="0"/>
                        </a:spcAft>
                        <a:buFont typeface="Arial" panose="020B0604020202020204" pitchFamily="34" charset="0"/>
                        <a:buChar char="•"/>
                      </a:pPr>
                      <a:r>
                        <a:rPr lang="en-US" sz="1050" dirty="0">
                          <a:effectLst/>
                        </a:rPr>
                        <a:t>Come with a pencil everyday</a:t>
                      </a:r>
                    </a:p>
                    <a:p>
                      <a:pPr marL="171450" marR="0" lvl="0" indent="-171450">
                        <a:spcBef>
                          <a:spcPts val="0"/>
                        </a:spcBef>
                        <a:spcAft>
                          <a:spcPts val="0"/>
                        </a:spcAft>
                        <a:buFont typeface="Arial" panose="020B0604020202020204" pitchFamily="34" charset="0"/>
                        <a:buChar char="•"/>
                      </a:pPr>
                      <a:r>
                        <a:rPr lang="en-US" sz="1050" dirty="0">
                          <a:effectLst/>
                        </a:rPr>
                        <a:t>Be safe with classroom supplies</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Come with needed materials</a:t>
                      </a:r>
                    </a:p>
                    <a:p>
                      <a:pPr marL="171450" marR="0" lvl="0" indent="-171450">
                        <a:spcBef>
                          <a:spcPts val="0"/>
                        </a:spcBef>
                        <a:spcAft>
                          <a:spcPts val="0"/>
                        </a:spcAft>
                        <a:buFont typeface="Arial" panose="020B0604020202020204" pitchFamily="34" charset="0"/>
                        <a:buChar char="•"/>
                      </a:pPr>
                      <a:r>
                        <a:rPr lang="en-US" sz="1050" dirty="0">
                          <a:effectLst/>
                        </a:rPr>
                        <a:t>Use time wisely</a:t>
                      </a:r>
                    </a:p>
                    <a:p>
                      <a:pPr marL="171450" marR="0" lvl="0" indent="-171450">
                        <a:spcBef>
                          <a:spcPts val="0"/>
                        </a:spcBef>
                        <a:spcAft>
                          <a:spcPts val="0"/>
                        </a:spcAft>
                        <a:buFont typeface="Arial" panose="020B0604020202020204" pitchFamily="34" charset="0"/>
                        <a:buChar char="•"/>
                      </a:pPr>
                      <a:r>
                        <a:rPr lang="en-US" sz="1050" dirty="0">
                          <a:effectLst/>
                        </a:rPr>
                        <a:t>Be safe with materials </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indent="-171450">
                        <a:spcBef>
                          <a:spcPts val="0"/>
                        </a:spcBef>
                        <a:spcAft>
                          <a:spcPts val="0"/>
                        </a:spcAft>
                        <a:buFont typeface="Arial" panose="020B0604020202020204" pitchFamily="34" charset="0"/>
                        <a:buChar char="•"/>
                      </a:pPr>
                      <a:r>
                        <a:rPr lang="en-US" sz="1050" dirty="0">
                          <a:effectLst/>
                        </a:rPr>
                        <a:t>Ask your neighbor for help </a:t>
                      </a:r>
                    </a:p>
                    <a:p>
                      <a:pPr marL="171450" marR="0" lvl="0" indent="-171450">
                        <a:spcBef>
                          <a:spcPts val="0"/>
                        </a:spcBef>
                        <a:spcAft>
                          <a:spcPts val="0"/>
                        </a:spcAft>
                        <a:buFont typeface="Arial" panose="020B0604020202020204" pitchFamily="34" charset="0"/>
                        <a:buChar char="•"/>
                      </a:pPr>
                      <a:r>
                        <a:rPr lang="en-US" sz="1050" dirty="0">
                          <a:effectLst/>
                        </a:rPr>
                        <a:t>Stay on task</a:t>
                      </a:r>
                    </a:p>
                    <a:p>
                      <a:pPr marL="171450" marR="0" lvl="0" indent="-171450">
                        <a:spcBef>
                          <a:spcPts val="0"/>
                        </a:spcBef>
                        <a:spcAft>
                          <a:spcPts val="0"/>
                        </a:spcAft>
                        <a:buFont typeface="Arial" panose="020B0604020202020204" pitchFamily="34" charset="0"/>
                        <a:buChar char="•"/>
                      </a:pPr>
                      <a:r>
                        <a:rPr lang="en-US" sz="1050" dirty="0">
                          <a:effectLst/>
                        </a:rPr>
                        <a:t>Come prepared </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Take out all necessary materials </a:t>
                      </a:r>
                    </a:p>
                    <a:p>
                      <a:pPr marL="171450" marR="0" lvl="0" indent="-171450">
                        <a:spcBef>
                          <a:spcPts val="0"/>
                        </a:spcBef>
                        <a:spcAft>
                          <a:spcPts val="0"/>
                        </a:spcAft>
                        <a:buFont typeface="Arial" panose="020B0604020202020204" pitchFamily="34" charset="0"/>
                        <a:buChar char="•"/>
                      </a:pPr>
                      <a:r>
                        <a:rPr lang="en-US" sz="1050" dirty="0">
                          <a:effectLst/>
                        </a:rPr>
                        <a:t>Be on time</a:t>
                      </a:r>
                    </a:p>
                    <a:p>
                      <a:pPr marL="171450" marR="0" lvl="0" indent="-171450">
                        <a:spcBef>
                          <a:spcPts val="0"/>
                        </a:spcBef>
                        <a:spcAft>
                          <a:spcPts val="0"/>
                        </a:spcAft>
                        <a:buFont typeface="Arial" panose="020B0604020202020204" pitchFamily="34" charset="0"/>
                        <a:buChar char="•"/>
                      </a:pPr>
                      <a:r>
                        <a:rPr lang="en-US" sz="1050" dirty="0">
                          <a:effectLst/>
                        </a:rPr>
                        <a:t>Come ready to learn</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Put away any materials </a:t>
                      </a:r>
                    </a:p>
                    <a:p>
                      <a:pPr marL="171450" marR="0" lvl="0" indent="-171450">
                        <a:spcBef>
                          <a:spcPts val="0"/>
                        </a:spcBef>
                        <a:spcAft>
                          <a:spcPts val="0"/>
                        </a:spcAft>
                        <a:buFont typeface="Arial" panose="020B0604020202020204" pitchFamily="34" charset="0"/>
                        <a:buChar char="•"/>
                      </a:pPr>
                      <a:r>
                        <a:rPr lang="en-US" sz="1050" dirty="0">
                          <a:effectLst/>
                        </a:rPr>
                        <a:t>Ask if wanting to leave the classroom</a:t>
                      </a:r>
                    </a:p>
                    <a:p>
                      <a:pPr marL="228600" marR="0">
                        <a:spcBef>
                          <a:spcPts val="0"/>
                        </a:spcBef>
                        <a:spcAft>
                          <a:spcPts val="0"/>
                        </a:spcAft>
                      </a:pPr>
                      <a:r>
                        <a:rPr lang="en-US" sz="1050" dirty="0">
                          <a:effectLst/>
                        </a:rPr>
                        <a:t> </a:t>
                      </a:r>
                      <a:endParaRPr lang="en-US" sz="105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13553261"/>
                  </a:ext>
                </a:extLst>
              </a:tr>
              <a:tr h="1491319">
                <a:tc gridSpan="2">
                  <a:txBody>
                    <a:bodyPr/>
                    <a:lstStyle/>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200" dirty="0">
                          <a:effectLst/>
                        </a:rPr>
                        <a:t>Be Accepting</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47141" marR="47141" marT="0" marB="0"/>
                </a:tc>
                <a:tc hMerge="1">
                  <a:txBody>
                    <a:bodyPr/>
                    <a:lstStyle/>
                    <a:p>
                      <a:endParaRPr lang="en-US"/>
                    </a:p>
                  </a:txBody>
                  <a:tcPr/>
                </a:tc>
                <a:tc>
                  <a:txBody>
                    <a:bodyPr/>
                    <a:lstStyle/>
                    <a:p>
                      <a:pPr marL="171450" marR="0" lvl="0" indent="-171450">
                        <a:spcBef>
                          <a:spcPts val="0"/>
                        </a:spcBef>
                        <a:spcAft>
                          <a:spcPts val="0"/>
                        </a:spcAft>
                        <a:buFont typeface="Arial" panose="020B0604020202020204" pitchFamily="34" charset="0"/>
                        <a:buChar char="•"/>
                      </a:pPr>
                      <a:r>
                        <a:rPr lang="en-US" sz="1050" dirty="0">
                          <a:effectLst/>
                        </a:rPr>
                        <a:t>Be open to other’s opinions</a:t>
                      </a:r>
                    </a:p>
                    <a:p>
                      <a:pPr marL="171450" marR="0" lvl="0" indent="-171450">
                        <a:spcBef>
                          <a:spcPts val="0"/>
                        </a:spcBef>
                        <a:spcAft>
                          <a:spcPts val="0"/>
                        </a:spcAft>
                        <a:buFont typeface="Arial" panose="020B0604020202020204" pitchFamily="34" charset="0"/>
                        <a:buChar char="•"/>
                      </a:pPr>
                      <a:r>
                        <a:rPr lang="en-US" sz="1050" dirty="0">
                          <a:effectLst/>
                        </a:rPr>
                        <a:t>Use kind words</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Listen to everyone’s input</a:t>
                      </a:r>
                    </a:p>
                    <a:p>
                      <a:pPr marL="171450" marR="0" lvl="0" indent="-171450">
                        <a:spcBef>
                          <a:spcPts val="0"/>
                        </a:spcBef>
                        <a:spcAft>
                          <a:spcPts val="0"/>
                        </a:spcAft>
                        <a:buFont typeface="Arial" panose="020B0604020202020204" pitchFamily="34" charset="0"/>
                        <a:buChar char="•"/>
                      </a:pPr>
                      <a:r>
                        <a:rPr lang="en-US" sz="1050" dirty="0">
                          <a:effectLst/>
                        </a:rPr>
                        <a:t>Let everyone contribute </a:t>
                      </a:r>
                    </a:p>
                    <a:p>
                      <a:pPr marL="171450" marR="0" lvl="0" indent="-171450">
                        <a:spcBef>
                          <a:spcPts val="0"/>
                        </a:spcBef>
                        <a:spcAft>
                          <a:spcPts val="0"/>
                        </a:spcAft>
                        <a:buFont typeface="Arial" panose="020B0604020202020204" pitchFamily="34" charset="0"/>
                        <a:buChar char="•"/>
                      </a:pPr>
                      <a:r>
                        <a:rPr lang="en-US" sz="1050" dirty="0">
                          <a:effectLst/>
                        </a:rPr>
                        <a:t>Help others in group</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Help other if they need it</a:t>
                      </a:r>
                    </a:p>
                    <a:p>
                      <a:pPr marL="171450" marR="0" lvl="0" indent="-171450">
                        <a:spcBef>
                          <a:spcPts val="0"/>
                        </a:spcBef>
                        <a:spcAft>
                          <a:spcPts val="0"/>
                        </a:spcAft>
                        <a:buFont typeface="Arial" panose="020B0604020202020204" pitchFamily="34" charset="0"/>
                        <a:buChar char="•"/>
                      </a:pPr>
                      <a:r>
                        <a:rPr lang="en-US" sz="1050" dirty="0">
                          <a:effectLst/>
                        </a:rPr>
                        <a:t>Use kind words  </a:t>
                      </a:r>
                    </a:p>
                    <a:p>
                      <a:pPr marL="171450" marR="0" lvl="0" indent="-171450">
                        <a:spcBef>
                          <a:spcPts val="0"/>
                        </a:spcBef>
                        <a:spcAft>
                          <a:spcPts val="0"/>
                        </a:spcAft>
                        <a:buFont typeface="Arial" panose="020B0604020202020204" pitchFamily="34" charset="0"/>
                        <a:buChar char="•"/>
                      </a:pPr>
                      <a:r>
                        <a:rPr lang="en-US" sz="1050" dirty="0">
                          <a:effectLst/>
                        </a:rPr>
                        <a:t>Be accepting of yourself by doing your best</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Greet others nicely</a:t>
                      </a:r>
                    </a:p>
                    <a:p>
                      <a:pPr marL="171450" marR="0" lvl="0" indent="-171450">
                        <a:spcBef>
                          <a:spcPts val="0"/>
                        </a:spcBef>
                        <a:spcAft>
                          <a:spcPts val="0"/>
                        </a:spcAft>
                        <a:buFont typeface="Arial" panose="020B0604020202020204" pitchFamily="34" charset="0"/>
                        <a:buChar char="•"/>
                      </a:pPr>
                      <a:r>
                        <a:rPr lang="en-US" sz="1050" dirty="0">
                          <a:effectLst/>
                        </a:rPr>
                        <a:t>Help other’s become prepared </a:t>
                      </a:r>
                    </a:p>
                    <a:p>
                      <a:pPr marL="171450" marR="0" lvl="0" indent="-171450">
                        <a:spcBef>
                          <a:spcPts val="0"/>
                        </a:spcBef>
                        <a:spcAft>
                          <a:spcPts val="0"/>
                        </a:spcAft>
                        <a:buFont typeface="Arial" panose="020B0604020202020204" pitchFamily="34" charset="0"/>
                        <a:buChar char="•"/>
                      </a:pPr>
                      <a:r>
                        <a:rPr lang="en-US" sz="1050" dirty="0">
                          <a:effectLst/>
                        </a:rPr>
                        <a:t>Be patient when waiting for class to begin</a:t>
                      </a:r>
                      <a:endParaRPr lang="en-US" sz="1050" dirty="0">
                        <a:effectLst/>
                        <a:latin typeface="Times New Roman" panose="02020603050405020304" pitchFamily="18" charset="0"/>
                        <a:ea typeface="Times New Roman" panose="02020603050405020304" pitchFamily="18" charset="0"/>
                      </a:endParaRPr>
                    </a:p>
                  </a:txBody>
                  <a:tcPr marL="47141" marR="47141" marT="0" marB="0"/>
                </a:tc>
                <a:tc>
                  <a:txBody>
                    <a:bodyPr/>
                    <a:lstStyle/>
                    <a:p>
                      <a:pPr marL="171450" marR="0" lvl="0" indent="-171450">
                        <a:spcBef>
                          <a:spcPts val="0"/>
                        </a:spcBef>
                        <a:spcAft>
                          <a:spcPts val="0"/>
                        </a:spcAft>
                        <a:buFont typeface="Arial" panose="020B0604020202020204" pitchFamily="34" charset="0"/>
                        <a:buChar char="•"/>
                      </a:pPr>
                      <a:r>
                        <a:rPr lang="en-US" sz="1050" dirty="0">
                          <a:effectLst/>
                        </a:rPr>
                        <a:t>Use kind words </a:t>
                      </a:r>
                    </a:p>
                    <a:p>
                      <a:pPr marL="171450" marR="0" lvl="0" indent="-171450">
                        <a:spcBef>
                          <a:spcPts val="0"/>
                        </a:spcBef>
                        <a:spcAft>
                          <a:spcPts val="0"/>
                        </a:spcAft>
                        <a:buFont typeface="Arial" panose="020B0604020202020204" pitchFamily="34" charset="0"/>
                        <a:buChar char="•"/>
                      </a:pPr>
                      <a:r>
                        <a:rPr lang="en-US" sz="1050" dirty="0">
                          <a:effectLst/>
                        </a:rPr>
                        <a:t>Cooperate with others </a:t>
                      </a:r>
                    </a:p>
                    <a:p>
                      <a:pPr marL="171450" marR="0" lvl="0" indent="-171450">
                        <a:spcBef>
                          <a:spcPts val="0"/>
                        </a:spcBef>
                        <a:spcAft>
                          <a:spcPts val="0"/>
                        </a:spcAft>
                        <a:buFont typeface="Arial" panose="020B0604020202020204" pitchFamily="34" charset="0"/>
                        <a:buChar char="•"/>
                      </a:pPr>
                      <a:r>
                        <a:rPr lang="en-US" sz="1050" dirty="0">
                          <a:effectLst/>
                        </a:rPr>
                        <a:t>Share materials</a:t>
                      </a:r>
                      <a:endParaRPr lang="en-US" sz="1050" dirty="0">
                        <a:effectLst/>
                        <a:latin typeface="Times New Roman" panose="02020603050405020304" pitchFamily="18" charset="0"/>
                        <a:ea typeface="Times New Roman" panose="02020603050405020304" pitchFamily="18" charset="0"/>
                      </a:endParaRPr>
                    </a:p>
                  </a:txBody>
                  <a:tcPr marL="47141" marR="47141" marT="0" marB="0"/>
                </a:tc>
                <a:extLst>
                  <a:ext uri="{0D108BD9-81ED-4DB2-BD59-A6C34878D82A}">
                    <a16:rowId xmlns:a16="http://schemas.microsoft.com/office/drawing/2014/main" val="3569478058"/>
                  </a:ext>
                </a:extLst>
              </a:tr>
            </a:tbl>
          </a:graphicData>
        </a:graphic>
      </p:graphicFrame>
      <p:sp>
        <p:nvSpPr>
          <p:cNvPr id="6" name="TextBox 5"/>
          <p:cNvSpPr txBox="1"/>
          <p:nvPr/>
        </p:nvSpPr>
        <p:spPr>
          <a:xfrm>
            <a:off x="192640" y="152060"/>
            <a:ext cx="8758719"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dirty="0">
                <a:solidFill>
                  <a:schemeClr val="accent2"/>
                </a:solidFill>
                <a:latin typeface="+mj-lt"/>
              </a:rPr>
              <a:t>More Classroom Matrix Examples</a:t>
            </a:r>
          </a:p>
        </p:txBody>
      </p:sp>
      <p:sp>
        <p:nvSpPr>
          <p:cNvPr id="2" name="Title 1" hidden="1">
            <a:extLst>
              <a:ext uri="{FF2B5EF4-FFF2-40B4-BE49-F238E27FC236}">
                <a16:creationId xmlns:a16="http://schemas.microsoft.com/office/drawing/2014/main" id="{86E23FCD-B71F-4E62-965D-D04C6A2913EA}"/>
              </a:ext>
            </a:extLst>
          </p:cNvPr>
          <p:cNvSpPr>
            <a:spLocks noGrp="1"/>
          </p:cNvSpPr>
          <p:nvPr>
            <p:ph type="title"/>
          </p:nvPr>
        </p:nvSpPr>
        <p:spPr/>
        <p:txBody>
          <a:bodyPr/>
          <a:lstStyle/>
          <a:p>
            <a:r>
              <a:rPr lang="en-US" dirty="0"/>
              <a:t>More classroom matrix examples</a:t>
            </a:r>
          </a:p>
        </p:txBody>
      </p:sp>
    </p:spTree>
    <p:extLst>
      <p:ext uri="{BB962C8B-B14F-4D97-AF65-F5344CB8AC3E}">
        <p14:creationId xmlns:p14="http://schemas.microsoft.com/office/powerpoint/2010/main" val="3262506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2640" y="0"/>
            <a:ext cx="8758719" cy="64633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a:solidFill>
                  <a:schemeClr val="accent2"/>
                </a:solidFill>
                <a:latin typeface="+mj-lt"/>
              </a:rPr>
              <a:t>More Classroom Matrix Examples</a:t>
            </a:r>
          </a:p>
        </p:txBody>
      </p:sp>
      <p:graphicFrame>
        <p:nvGraphicFramePr>
          <p:cNvPr id="7" name="Table 6"/>
          <p:cNvGraphicFramePr>
            <a:graphicFrameLocks noGrp="1"/>
          </p:cNvGraphicFramePr>
          <p:nvPr>
            <p:extLst>
              <p:ext uri="{D42A27DB-BD31-4B8C-83A1-F6EECF244321}">
                <p14:modId xmlns:p14="http://schemas.microsoft.com/office/powerpoint/2010/main" val="2244130503"/>
              </p:ext>
            </p:extLst>
          </p:nvPr>
        </p:nvGraphicFramePr>
        <p:xfrm>
          <a:off x="107575" y="632266"/>
          <a:ext cx="8875058" cy="5398675"/>
        </p:xfrm>
        <a:graphic>
          <a:graphicData uri="http://schemas.openxmlformats.org/drawingml/2006/table">
            <a:tbl>
              <a:tblPr firstRow="1" firstCol="1" bandRow="1">
                <a:tableStyleId>{5C22544A-7EE6-4342-B048-85BDC9FD1C3A}</a:tableStyleId>
              </a:tblPr>
              <a:tblGrid>
                <a:gridCol w="340093">
                  <a:extLst>
                    <a:ext uri="{9D8B030D-6E8A-4147-A177-3AD203B41FA5}">
                      <a16:colId xmlns:a16="http://schemas.microsoft.com/office/drawing/2014/main" val="317721656"/>
                    </a:ext>
                  </a:extLst>
                </a:gridCol>
                <a:gridCol w="496577">
                  <a:extLst>
                    <a:ext uri="{9D8B030D-6E8A-4147-A177-3AD203B41FA5}">
                      <a16:colId xmlns:a16="http://schemas.microsoft.com/office/drawing/2014/main" val="3089799404"/>
                    </a:ext>
                  </a:extLst>
                </a:gridCol>
                <a:gridCol w="1240147">
                  <a:extLst>
                    <a:ext uri="{9D8B030D-6E8A-4147-A177-3AD203B41FA5}">
                      <a16:colId xmlns:a16="http://schemas.microsoft.com/office/drawing/2014/main" val="2572763142"/>
                    </a:ext>
                  </a:extLst>
                </a:gridCol>
                <a:gridCol w="1468420">
                  <a:extLst>
                    <a:ext uri="{9D8B030D-6E8A-4147-A177-3AD203B41FA5}">
                      <a16:colId xmlns:a16="http://schemas.microsoft.com/office/drawing/2014/main" val="2795948702"/>
                    </a:ext>
                  </a:extLst>
                </a:gridCol>
                <a:gridCol w="1349375">
                  <a:extLst>
                    <a:ext uri="{9D8B030D-6E8A-4147-A177-3AD203B41FA5}">
                      <a16:colId xmlns:a16="http://schemas.microsoft.com/office/drawing/2014/main" val="1938704622"/>
                    </a:ext>
                  </a:extLst>
                </a:gridCol>
                <a:gridCol w="1345145">
                  <a:extLst>
                    <a:ext uri="{9D8B030D-6E8A-4147-A177-3AD203B41FA5}">
                      <a16:colId xmlns:a16="http://schemas.microsoft.com/office/drawing/2014/main" val="2511743275"/>
                    </a:ext>
                  </a:extLst>
                </a:gridCol>
                <a:gridCol w="1330037">
                  <a:extLst>
                    <a:ext uri="{9D8B030D-6E8A-4147-A177-3AD203B41FA5}">
                      <a16:colId xmlns:a16="http://schemas.microsoft.com/office/drawing/2014/main" val="3050146049"/>
                    </a:ext>
                  </a:extLst>
                </a:gridCol>
                <a:gridCol w="1305264">
                  <a:extLst>
                    <a:ext uri="{9D8B030D-6E8A-4147-A177-3AD203B41FA5}">
                      <a16:colId xmlns:a16="http://schemas.microsoft.com/office/drawing/2014/main" val="1337377427"/>
                    </a:ext>
                  </a:extLst>
                </a:gridCol>
              </a:tblGrid>
              <a:tr h="141099">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gridSpan="5">
                  <a:txBody>
                    <a:bodyPr/>
                    <a:lstStyle/>
                    <a:p>
                      <a:pPr marL="0" marR="0" algn="l">
                        <a:spcBef>
                          <a:spcPts val="0"/>
                        </a:spcBef>
                        <a:spcAft>
                          <a:spcPts val="0"/>
                        </a:spcAft>
                      </a:pPr>
                      <a:r>
                        <a:rPr lang="en-US" sz="1100" dirty="0">
                          <a:effectLst/>
                        </a:rPr>
                        <a:t>ROUTINES</a:t>
                      </a:r>
                      <a:endParaRPr lang="en-US" sz="11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800872812"/>
                  </a:ext>
                </a:extLst>
              </a:tr>
              <a:tr h="423296">
                <a:tc>
                  <a:txBody>
                    <a:bodyPr/>
                    <a:lstStyle/>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Hallway</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Entering Classroom/homeroom</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Warm-Up/Bell ringer (individual at desk)</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Mini lesson</a:t>
                      </a:r>
                    </a:p>
                    <a:p>
                      <a:pPr marL="0" marR="0" algn="ctr">
                        <a:spcBef>
                          <a:spcPts val="0"/>
                        </a:spcBef>
                        <a:spcAft>
                          <a:spcPts val="0"/>
                        </a:spcAft>
                      </a:pPr>
                      <a:r>
                        <a:rPr lang="en-US" sz="1000" b="1" dirty="0">
                          <a:effectLst/>
                        </a:rPr>
                        <a:t>(on rug in front of classroom)</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Partner/Group Activities (around classroom)</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0" marR="0" algn="ctr">
                        <a:spcBef>
                          <a:spcPts val="0"/>
                        </a:spcBef>
                        <a:spcAft>
                          <a:spcPts val="0"/>
                        </a:spcAft>
                      </a:pPr>
                      <a:r>
                        <a:rPr lang="en-US" sz="1000" b="1" dirty="0">
                          <a:effectLst/>
                        </a:rPr>
                        <a:t>Exit Ticket</a:t>
                      </a:r>
                    </a:p>
                    <a:p>
                      <a:pPr marL="0" marR="0" algn="ctr">
                        <a:spcBef>
                          <a:spcPts val="0"/>
                        </a:spcBef>
                        <a:spcAft>
                          <a:spcPts val="0"/>
                        </a:spcAft>
                      </a:pPr>
                      <a:r>
                        <a:rPr lang="en-US" sz="1000" b="1" dirty="0">
                          <a:effectLst/>
                        </a:rPr>
                        <a:t>(individual at desk)</a:t>
                      </a:r>
                      <a:endParaRPr lang="en-US" sz="1000" b="1"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1966397588"/>
                  </a:ext>
                </a:extLst>
              </a:tr>
              <a:tr h="1316920">
                <a:tc gridSpan="2">
                  <a:txBody>
                    <a:bodyPr/>
                    <a:lstStyle/>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1200" dirty="0">
                          <a:effectLst/>
                        </a:rPr>
                        <a:t>Be Kind</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Silent voices</a:t>
                      </a:r>
                    </a:p>
                    <a:p>
                      <a:pPr marL="171450" marR="0" lvl="0" indent="-171450" algn="l">
                        <a:spcBef>
                          <a:spcPts val="0"/>
                        </a:spcBef>
                        <a:spcAft>
                          <a:spcPts val="0"/>
                        </a:spcAft>
                        <a:buFont typeface="Arial" panose="020B0604020202020204" pitchFamily="34" charset="0"/>
                        <a:buChar char="•"/>
                      </a:pPr>
                      <a:r>
                        <a:rPr lang="en-US" sz="1050" dirty="0">
                          <a:effectLst/>
                        </a:rPr>
                        <a:t>Quiet feet</a:t>
                      </a:r>
                    </a:p>
                    <a:p>
                      <a:pPr marL="171450" marR="0" lvl="0" indent="-171450" algn="l">
                        <a:spcBef>
                          <a:spcPts val="0"/>
                        </a:spcBef>
                        <a:spcAft>
                          <a:spcPts val="0"/>
                        </a:spcAft>
                        <a:buFont typeface="Arial" panose="020B0604020202020204" pitchFamily="34" charset="0"/>
                        <a:buChar char="•"/>
                      </a:pPr>
                      <a:r>
                        <a:rPr lang="en-US" sz="1050" dirty="0">
                          <a:effectLst/>
                        </a:rPr>
                        <a:t>Silent greetings</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Say good morning to the teacher and your peers</a:t>
                      </a:r>
                    </a:p>
                    <a:p>
                      <a:pPr marL="171450" marR="0" lvl="0" indent="-171450" algn="l">
                        <a:spcBef>
                          <a:spcPts val="0"/>
                        </a:spcBef>
                        <a:spcAft>
                          <a:spcPts val="0"/>
                        </a:spcAft>
                        <a:buFont typeface="Arial" panose="020B0604020202020204" pitchFamily="34" charset="0"/>
                        <a:buChar char="•"/>
                      </a:pPr>
                      <a:r>
                        <a:rPr lang="en-US" sz="1050" dirty="0">
                          <a:effectLst/>
                        </a:rPr>
                        <a:t>Think before you speak</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Speak when it is your turn</a:t>
                      </a:r>
                    </a:p>
                    <a:p>
                      <a:pPr marL="171450" marR="0" lvl="0" indent="-171450" algn="l">
                        <a:spcBef>
                          <a:spcPts val="0"/>
                        </a:spcBef>
                        <a:spcAft>
                          <a:spcPts val="0"/>
                        </a:spcAft>
                        <a:buFont typeface="Arial" panose="020B0604020202020204" pitchFamily="34" charset="0"/>
                        <a:buChar char="•"/>
                      </a:pPr>
                      <a:r>
                        <a:rPr lang="en-US" sz="1050" dirty="0">
                          <a:effectLst/>
                        </a:rPr>
                        <a:t>Use silent voices</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Do not disrupt the lesson</a:t>
                      </a:r>
                    </a:p>
                    <a:p>
                      <a:pPr marL="171450" marR="0" lvl="0" indent="-171450" algn="l">
                        <a:spcBef>
                          <a:spcPts val="0"/>
                        </a:spcBef>
                        <a:spcAft>
                          <a:spcPts val="0"/>
                        </a:spcAft>
                        <a:buFont typeface="Arial" panose="020B0604020202020204" pitchFamily="34" charset="0"/>
                        <a:buChar char="•"/>
                      </a:pPr>
                      <a:r>
                        <a:rPr lang="en-US" sz="1050" dirty="0">
                          <a:effectLst/>
                        </a:rPr>
                        <a:t>Raise your hands with concerns or questions</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Think before you speak</a:t>
                      </a:r>
                    </a:p>
                    <a:p>
                      <a:pPr marL="171450" marR="0" lvl="0" indent="-171450" algn="l">
                        <a:spcBef>
                          <a:spcPts val="0"/>
                        </a:spcBef>
                        <a:spcAft>
                          <a:spcPts val="0"/>
                        </a:spcAft>
                        <a:buFont typeface="Arial" panose="020B0604020202020204" pitchFamily="34" charset="0"/>
                        <a:buChar char="•"/>
                      </a:pPr>
                      <a:r>
                        <a:rPr lang="en-US" sz="1050" dirty="0">
                          <a:effectLst/>
                        </a:rPr>
                        <a:t>Share any materials or equipment</a:t>
                      </a:r>
                    </a:p>
                    <a:p>
                      <a:pPr marL="171450" marR="0" lvl="0" indent="-171450" algn="l">
                        <a:spcBef>
                          <a:spcPts val="0"/>
                        </a:spcBef>
                        <a:spcAft>
                          <a:spcPts val="0"/>
                        </a:spcAft>
                        <a:buFont typeface="Arial" panose="020B0604020202020204" pitchFamily="34" charset="0"/>
                        <a:buChar char="•"/>
                      </a:pPr>
                      <a:r>
                        <a:rPr lang="en-US" sz="1050" dirty="0">
                          <a:effectLst/>
                        </a:rPr>
                        <a:t>Use quiet voices</a:t>
                      </a:r>
                    </a:p>
                    <a:p>
                      <a:pPr marL="171450" marR="0" lvl="0" indent="-171450" algn="l">
                        <a:spcBef>
                          <a:spcPts val="0"/>
                        </a:spcBef>
                        <a:spcAft>
                          <a:spcPts val="0"/>
                        </a:spcAft>
                        <a:buFont typeface="Arial" panose="020B0604020202020204" pitchFamily="34" charset="0"/>
                        <a:buChar char="•"/>
                      </a:pPr>
                      <a:r>
                        <a:rPr lang="en-US" sz="1050" dirty="0">
                          <a:effectLst/>
                        </a:rPr>
                        <a:t>Encourage each other </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Speak when it is your turn</a:t>
                      </a:r>
                    </a:p>
                    <a:p>
                      <a:pPr marL="171450" marR="0" lvl="0" indent="-171450" algn="l">
                        <a:spcBef>
                          <a:spcPts val="0"/>
                        </a:spcBef>
                        <a:spcAft>
                          <a:spcPts val="0"/>
                        </a:spcAft>
                        <a:buFont typeface="Arial" panose="020B0604020202020204" pitchFamily="34" charset="0"/>
                        <a:buChar char="•"/>
                      </a:pPr>
                      <a:r>
                        <a:rPr lang="en-US" sz="1050" dirty="0">
                          <a:effectLst/>
                        </a:rPr>
                        <a:t>Use silent voices</a:t>
                      </a:r>
                      <a:endParaRPr lang="en-US" sz="105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1375480405"/>
                  </a:ext>
                </a:extLst>
              </a:tr>
              <a:tr h="1481535">
                <a:tc gridSpan="2">
                  <a:txBody>
                    <a:bodyPr/>
                    <a:lstStyle/>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1200" dirty="0">
                          <a:effectLst/>
                        </a:rPr>
                        <a:t>Be Safe</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Walk at all times in line order</a:t>
                      </a:r>
                    </a:p>
                    <a:p>
                      <a:pPr marL="171450" marR="0" lvl="0" indent="-171450" algn="l">
                        <a:spcBef>
                          <a:spcPts val="0"/>
                        </a:spcBef>
                        <a:spcAft>
                          <a:spcPts val="0"/>
                        </a:spcAft>
                        <a:buFont typeface="Arial" panose="020B0604020202020204" pitchFamily="34" charset="0"/>
                        <a:buChar char="•"/>
                      </a:pPr>
                      <a:r>
                        <a:rPr lang="en-US" sz="1050" dirty="0">
                          <a:effectLst/>
                        </a:rPr>
                        <a:t>Look where you’re going</a:t>
                      </a:r>
                    </a:p>
                    <a:p>
                      <a:pPr marL="171450" marR="0" lvl="0" indent="-171450" algn="l">
                        <a:spcBef>
                          <a:spcPts val="0"/>
                        </a:spcBef>
                        <a:spcAft>
                          <a:spcPts val="0"/>
                        </a:spcAft>
                        <a:buFont typeface="Arial" panose="020B0604020202020204" pitchFamily="34" charset="0"/>
                        <a:buChar char="•"/>
                      </a:pPr>
                      <a:r>
                        <a:rPr lang="en-US" sz="1050" dirty="0">
                          <a:effectLst/>
                        </a:rPr>
                        <a:t>Keep hands to yourself</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Use quiet feet to walk one at a time through the doors</a:t>
                      </a:r>
                    </a:p>
                    <a:p>
                      <a:pPr marL="171450" marR="0" lvl="0" indent="-171450" algn="l">
                        <a:spcBef>
                          <a:spcPts val="0"/>
                        </a:spcBef>
                        <a:spcAft>
                          <a:spcPts val="0"/>
                        </a:spcAft>
                        <a:buFont typeface="Arial" panose="020B0604020202020204" pitchFamily="34" charset="0"/>
                        <a:buChar char="•"/>
                      </a:pPr>
                      <a:r>
                        <a:rPr lang="en-US" sz="1050" dirty="0">
                          <a:effectLst/>
                        </a:rPr>
                        <a:t>Keep your body calm</a:t>
                      </a:r>
                    </a:p>
                    <a:p>
                      <a:pPr marL="171450" marR="0" lvl="0" indent="-171450" algn="l">
                        <a:spcBef>
                          <a:spcPts val="0"/>
                        </a:spcBef>
                        <a:spcAft>
                          <a:spcPts val="0"/>
                        </a:spcAft>
                        <a:buFont typeface="Arial" panose="020B0604020202020204" pitchFamily="34" charset="0"/>
                        <a:buChar char="•"/>
                      </a:pPr>
                      <a:r>
                        <a:rPr lang="en-US" sz="1050" dirty="0">
                          <a:effectLst/>
                        </a:rPr>
                        <a:t>Keep hands, feet, and objects to yourself</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Keep your body calm</a:t>
                      </a:r>
                    </a:p>
                    <a:p>
                      <a:pPr marL="171450" marR="0" lvl="0" indent="-171450" algn="l">
                        <a:spcBef>
                          <a:spcPts val="0"/>
                        </a:spcBef>
                        <a:spcAft>
                          <a:spcPts val="0"/>
                        </a:spcAft>
                        <a:buFont typeface="Arial" panose="020B0604020202020204" pitchFamily="34" charset="0"/>
                        <a:buChar char="•"/>
                      </a:pPr>
                      <a:r>
                        <a:rPr lang="en-US" sz="1050" dirty="0">
                          <a:effectLst/>
                        </a:rPr>
                        <a:t>Keep hands, feet, and objects to yourself</a:t>
                      </a:r>
                    </a:p>
                    <a:p>
                      <a:pPr marL="171450" marR="0" lvl="0" indent="-171450" algn="l">
                        <a:spcBef>
                          <a:spcPts val="0"/>
                        </a:spcBef>
                        <a:spcAft>
                          <a:spcPts val="0"/>
                        </a:spcAft>
                        <a:buFont typeface="Arial" panose="020B0604020202020204" pitchFamily="34" charset="0"/>
                        <a:buChar char="•"/>
                      </a:pPr>
                      <a:r>
                        <a:rPr lang="en-US" sz="1050" dirty="0">
                          <a:effectLst/>
                        </a:rPr>
                        <a:t>Sit in your seat properly</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Keep hands, feet, and objects to yourself</a:t>
                      </a:r>
                    </a:p>
                    <a:p>
                      <a:pPr marL="171450" marR="0" lvl="0" indent="-171450" algn="l">
                        <a:spcBef>
                          <a:spcPts val="0"/>
                        </a:spcBef>
                        <a:spcAft>
                          <a:spcPts val="0"/>
                        </a:spcAft>
                        <a:buFont typeface="Arial" panose="020B0604020202020204" pitchFamily="34" charset="0"/>
                        <a:buChar char="•"/>
                      </a:pPr>
                      <a:r>
                        <a:rPr lang="en-US" sz="1050" dirty="0">
                          <a:effectLst/>
                        </a:rPr>
                        <a:t>Sit on the rug properly (</a:t>
                      </a:r>
                      <a:r>
                        <a:rPr lang="en-US" sz="1050" dirty="0" err="1">
                          <a:effectLst/>
                        </a:rPr>
                        <a:t>criss</a:t>
                      </a:r>
                      <a:r>
                        <a:rPr lang="en-US" sz="1050" dirty="0">
                          <a:effectLst/>
                        </a:rPr>
                        <a:t> cross apple sauce) in assigned spot</a:t>
                      </a:r>
                    </a:p>
                    <a:p>
                      <a:pPr marL="171450" marR="0" lvl="0" indent="-171450" algn="l">
                        <a:spcBef>
                          <a:spcPts val="0"/>
                        </a:spcBef>
                        <a:spcAft>
                          <a:spcPts val="0"/>
                        </a:spcAft>
                        <a:buFont typeface="Arial" panose="020B0604020202020204" pitchFamily="34" charset="0"/>
                        <a:buChar char="•"/>
                      </a:pPr>
                      <a:r>
                        <a:rPr lang="en-US" sz="1050" dirty="0">
                          <a:effectLst/>
                        </a:rPr>
                        <a:t>Keep your body calm</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Use classroom furniture and materials properly</a:t>
                      </a:r>
                    </a:p>
                    <a:p>
                      <a:pPr marL="171450" marR="0" lvl="0" indent="-171450" algn="l">
                        <a:spcBef>
                          <a:spcPts val="0"/>
                        </a:spcBef>
                        <a:spcAft>
                          <a:spcPts val="0"/>
                        </a:spcAft>
                        <a:buFont typeface="Arial" panose="020B0604020202020204" pitchFamily="34" charset="0"/>
                        <a:buChar char="•"/>
                      </a:pPr>
                      <a:r>
                        <a:rPr lang="en-US" sz="1050" dirty="0">
                          <a:effectLst/>
                        </a:rPr>
                        <a:t>Keep your hands, feet, and objects to yourself</a:t>
                      </a:r>
                    </a:p>
                    <a:p>
                      <a:pPr marL="171450" marR="0" lvl="0" indent="-171450" algn="l">
                        <a:spcBef>
                          <a:spcPts val="0"/>
                        </a:spcBef>
                        <a:spcAft>
                          <a:spcPts val="0"/>
                        </a:spcAft>
                        <a:buFont typeface="Arial" panose="020B0604020202020204" pitchFamily="34" charset="0"/>
                        <a:buChar char="•"/>
                      </a:pPr>
                      <a:r>
                        <a:rPr lang="en-US" sz="1050" dirty="0">
                          <a:effectLst/>
                        </a:rPr>
                        <a:t>Keep your body calm</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a:effectLst/>
                        </a:rPr>
                        <a:t>Keep your body calm</a:t>
                      </a:r>
                    </a:p>
                    <a:p>
                      <a:pPr marL="171450" marR="0" lvl="0" indent="-171450" algn="l">
                        <a:spcBef>
                          <a:spcPts val="0"/>
                        </a:spcBef>
                        <a:spcAft>
                          <a:spcPts val="0"/>
                        </a:spcAft>
                        <a:buFont typeface="Arial" panose="020B0604020202020204" pitchFamily="34" charset="0"/>
                        <a:buChar char="•"/>
                      </a:pPr>
                      <a:r>
                        <a:rPr lang="en-US" sz="1050">
                          <a:effectLst/>
                        </a:rPr>
                        <a:t>Sit in your seat properly</a:t>
                      </a:r>
                    </a:p>
                    <a:p>
                      <a:pPr marL="171450" marR="0" lvl="0" indent="-171450" algn="l">
                        <a:spcBef>
                          <a:spcPts val="0"/>
                        </a:spcBef>
                        <a:spcAft>
                          <a:spcPts val="0"/>
                        </a:spcAft>
                        <a:buFont typeface="Arial" panose="020B0604020202020204" pitchFamily="34" charset="0"/>
                        <a:buChar char="•"/>
                      </a:pPr>
                      <a:r>
                        <a:rPr lang="en-US" sz="1050">
                          <a:effectLst/>
                        </a:rPr>
                        <a:t>Keep hands, feet, and objects to yourself</a:t>
                      </a:r>
                    </a:p>
                    <a:p>
                      <a:pPr marL="171450" marR="0" lvl="0" indent="-171450" algn="l">
                        <a:spcBef>
                          <a:spcPts val="0"/>
                        </a:spcBef>
                        <a:spcAft>
                          <a:spcPts val="0"/>
                        </a:spcAft>
                        <a:buFont typeface="Arial" panose="020B0604020202020204" pitchFamily="34" charset="0"/>
                        <a:buChar char="•"/>
                      </a:pPr>
                      <a:r>
                        <a:rPr lang="en-US" sz="1050">
                          <a:effectLst/>
                        </a:rPr>
                        <a:t>Use quiet feet</a:t>
                      </a:r>
                    </a:p>
                    <a:p>
                      <a:pPr marL="400050" marR="0" indent="-171450" algn="l">
                        <a:spcBef>
                          <a:spcPts val="0"/>
                        </a:spcBef>
                        <a:spcAft>
                          <a:spcPts val="0"/>
                        </a:spcAft>
                        <a:buFont typeface="Arial" panose="020B0604020202020204" pitchFamily="34" charset="0"/>
                        <a:buChar char="•"/>
                      </a:pPr>
                      <a:r>
                        <a:rPr lang="en-US" sz="1050">
                          <a:effectLst/>
                        </a:rPr>
                        <a:t> </a:t>
                      </a:r>
                      <a:endParaRPr lang="en-US" sz="105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4007673939"/>
                  </a:ext>
                </a:extLst>
              </a:tr>
              <a:tr h="1975380">
                <a:tc gridSpan="2">
                  <a:txBody>
                    <a:bodyPr/>
                    <a:lstStyle/>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1200" dirty="0">
                          <a:effectLst/>
                        </a:rPr>
                        <a:t>Be responsible</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p>
                    <a:p>
                      <a:pPr marL="0" marR="0" algn="l">
                        <a:spcBef>
                          <a:spcPts val="0"/>
                        </a:spcBef>
                        <a:spcAft>
                          <a:spcPts val="0"/>
                        </a:spcAft>
                      </a:pPr>
                      <a:r>
                        <a:rPr lang="en-US" sz="900" dirty="0">
                          <a:effectLst/>
                        </a:rPr>
                        <a:t> </a:t>
                      </a:r>
                      <a:endParaRPr lang="en-US" sz="900" dirty="0">
                        <a:effectLst/>
                        <a:latin typeface="Times New Roman" panose="02020603050405020304" pitchFamily="18" charset="0"/>
                        <a:ea typeface="Times New Roman" panose="02020603050405020304" pitchFamily="18" charset="0"/>
                      </a:endParaRPr>
                    </a:p>
                  </a:txBody>
                  <a:tcPr marL="41903" marR="41903" marT="0" marB="0"/>
                </a:tc>
                <a:tc hMerge="1">
                  <a:txBody>
                    <a:bodyPr/>
                    <a:lstStyle/>
                    <a:p>
                      <a:endParaRPr lang="en-US"/>
                    </a:p>
                  </a:txBody>
                  <a:tcPr/>
                </a:tc>
                <a:tc>
                  <a:txBody>
                    <a:bodyPr/>
                    <a:lstStyle/>
                    <a:p>
                      <a:pPr marL="171450" marR="0" lvl="0" indent="-171450" algn="l">
                        <a:spcBef>
                          <a:spcPts val="0"/>
                        </a:spcBef>
                        <a:spcAft>
                          <a:spcPts val="0"/>
                        </a:spcAft>
                        <a:buFont typeface="Arial" panose="020B0604020202020204" pitchFamily="34" charset="0"/>
                        <a:buChar char="•"/>
                      </a:pPr>
                      <a:r>
                        <a:rPr lang="en-US" sz="1050">
                          <a:effectLst/>
                        </a:rPr>
                        <a:t>Put away jackets, hats, gloves, and backpack in locker</a:t>
                      </a:r>
                    </a:p>
                    <a:p>
                      <a:pPr marL="171450" marR="0" lvl="0" indent="-171450" algn="l">
                        <a:spcBef>
                          <a:spcPts val="0"/>
                        </a:spcBef>
                        <a:spcAft>
                          <a:spcPts val="0"/>
                        </a:spcAft>
                        <a:buFont typeface="Arial" panose="020B0604020202020204" pitchFamily="34" charset="0"/>
                        <a:buChar char="•"/>
                      </a:pPr>
                      <a:r>
                        <a:rPr lang="en-US" sz="1050">
                          <a:effectLst/>
                        </a:rPr>
                        <a:t>Use lockers safely</a:t>
                      </a:r>
                    </a:p>
                    <a:p>
                      <a:pPr marL="171450" marR="0" lvl="0" indent="-171450" algn="l">
                        <a:spcBef>
                          <a:spcPts val="0"/>
                        </a:spcBef>
                        <a:spcAft>
                          <a:spcPts val="0"/>
                        </a:spcAft>
                        <a:buFont typeface="Arial" panose="020B0604020202020204" pitchFamily="34" charset="0"/>
                        <a:buChar char="•"/>
                      </a:pPr>
                      <a:r>
                        <a:rPr lang="en-US" sz="1050">
                          <a:effectLst/>
                        </a:rPr>
                        <a:t>Pay attention</a:t>
                      </a:r>
                    </a:p>
                    <a:p>
                      <a:pPr marL="171450" marR="0" lvl="0" indent="-171450" algn="l">
                        <a:spcBef>
                          <a:spcPts val="0"/>
                        </a:spcBef>
                        <a:spcAft>
                          <a:spcPts val="0"/>
                        </a:spcAft>
                        <a:buFont typeface="Arial" panose="020B0604020202020204" pitchFamily="34" charset="0"/>
                        <a:buChar char="•"/>
                      </a:pPr>
                      <a:r>
                        <a:rPr lang="en-US" sz="1050">
                          <a:effectLst/>
                        </a:rPr>
                        <a:t>Stay with your class</a:t>
                      </a:r>
                    </a:p>
                    <a:p>
                      <a:pPr marL="171450" marR="0" lvl="0" indent="-171450" algn="l">
                        <a:spcBef>
                          <a:spcPts val="0"/>
                        </a:spcBef>
                        <a:spcAft>
                          <a:spcPts val="0"/>
                        </a:spcAft>
                        <a:buFont typeface="Arial" panose="020B0604020202020204" pitchFamily="34" charset="0"/>
                        <a:buChar char="•"/>
                      </a:pPr>
                      <a:r>
                        <a:rPr lang="en-US" sz="1050">
                          <a:effectLst/>
                        </a:rPr>
                        <a:t>Use water fountain appropriately</a:t>
                      </a:r>
                      <a:endParaRPr lang="en-US" sz="105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Bring binder to class</a:t>
                      </a:r>
                    </a:p>
                    <a:p>
                      <a:pPr marL="171450" marR="0" lvl="0" indent="-171450" algn="l">
                        <a:spcBef>
                          <a:spcPts val="0"/>
                        </a:spcBef>
                        <a:spcAft>
                          <a:spcPts val="0"/>
                        </a:spcAft>
                        <a:buFont typeface="Arial" panose="020B0604020202020204" pitchFamily="34" charset="0"/>
                        <a:buChar char="•"/>
                      </a:pPr>
                      <a:r>
                        <a:rPr lang="en-US" sz="1050" dirty="0">
                          <a:effectLst/>
                        </a:rPr>
                        <a:t>Sit in your assigned seat first</a:t>
                      </a:r>
                    </a:p>
                    <a:p>
                      <a:pPr marL="171450" marR="0" lvl="0" indent="-171450" algn="l">
                        <a:spcBef>
                          <a:spcPts val="0"/>
                        </a:spcBef>
                        <a:spcAft>
                          <a:spcPts val="0"/>
                        </a:spcAft>
                        <a:buFont typeface="Arial" panose="020B0604020202020204" pitchFamily="34" charset="0"/>
                        <a:buChar char="•"/>
                      </a:pPr>
                      <a:r>
                        <a:rPr lang="en-US" sz="1050" dirty="0">
                          <a:effectLst/>
                        </a:rPr>
                        <a:t>Then put any notes from parents, permission slips, and/or homework in the correct bin on teacher’s desk</a:t>
                      </a:r>
                    </a:p>
                    <a:p>
                      <a:pPr marL="171450" marR="0" lvl="0" indent="-171450" algn="l">
                        <a:spcBef>
                          <a:spcPts val="0"/>
                        </a:spcBef>
                        <a:spcAft>
                          <a:spcPts val="0"/>
                        </a:spcAft>
                        <a:buFont typeface="Arial" panose="020B0604020202020204" pitchFamily="34" charset="0"/>
                        <a:buChar char="•"/>
                      </a:pPr>
                      <a:r>
                        <a:rPr lang="en-US" sz="1050" dirty="0">
                          <a:effectLst/>
                        </a:rPr>
                        <a:t>Listen to the morning announcements</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a:effectLst/>
                        </a:rPr>
                        <a:t>Follow directions on warm-up/bell ringer</a:t>
                      </a:r>
                    </a:p>
                    <a:p>
                      <a:pPr marL="171450" marR="0" lvl="0" indent="-171450" algn="l">
                        <a:spcBef>
                          <a:spcPts val="0"/>
                        </a:spcBef>
                        <a:spcAft>
                          <a:spcPts val="0"/>
                        </a:spcAft>
                        <a:buFont typeface="Arial" panose="020B0604020202020204" pitchFamily="34" charset="0"/>
                        <a:buChar char="•"/>
                      </a:pPr>
                      <a:r>
                        <a:rPr lang="en-US" sz="1050">
                          <a:effectLst/>
                        </a:rPr>
                        <a:t>Focus on learning</a:t>
                      </a:r>
                    </a:p>
                    <a:p>
                      <a:pPr marL="171450" marR="0" lvl="0" indent="-171450" algn="l">
                        <a:spcBef>
                          <a:spcPts val="0"/>
                        </a:spcBef>
                        <a:spcAft>
                          <a:spcPts val="0"/>
                        </a:spcAft>
                        <a:buFont typeface="Arial" panose="020B0604020202020204" pitchFamily="34" charset="0"/>
                        <a:buChar char="•"/>
                      </a:pPr>
                      <a:r>
                        <a:rPr lang="en-US" sz="1050">
                          <a:effectLst/>
                        </a:rPr>
                        <a:t>Work diligently</a:t>
                      </a:r>
                    </a:p>
                    <a:p>
                      <a:pPr marL="171450" marR="0" lvl="0" indent="-171450" algn="l">
                        <a:spcBef>
                          <a:spcPts val="0"/>
                        </a:spcBef>
                        <a:spcAft>
                          <a:spcPts val="0"/>
                        </a:spcAft>
                        <a:buFont typeface="Arial" panose="020B0604020202020204" pitchFamily="34" charset="0"/>
                        <a:buChar char="•"/>
                      </a:pPr>
                      <a:r>
                        <a:rPr lang="en-US" sz="1050">
                          <a:effectLst/>
                        </a:rPr>
                        <a:t>Have a book to read silently if you finish early</a:t>
                      </a:r>
                      <a:endParaRPr lang="en-US" sz="105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Follow directions the first time</a:t>
                      </a:r>
                    </a:p>
                    <a:p>
                      <a:pPr marL="171450" marR="0" lvl="0" indent="-171450" algn="l">
                        <a:spcBef>
                          <a:spcPts val="0"/>
                        </a:spcBef>
                        <a:spcAft>
                          <a:spcPts val="0"/>
                        </a:spcAft>
                        <a:buFont typeface="Arial" panose="020B0604020202020204" pitchFamily="34" charset="0"/>
                        <a:buChar char="•"/>
                      </a:pPr>
                      <a:r>
                        <a:rPr lang="en-US" sz="1050" dirty="0">
                          <a:effectLst/>
                        </a:rPr>
                        <a:t>Focus on learning</a:t>
                      </a:r>
                    </a:p>
                    <a:p>
                      <a:pPr marL="171450" marR="0" lvl="0" indent="-171450" algn="l">
                        <a:spcBef>
                          <a:spcPts val="0"/>
                        </a:spcBef>
                        <a:spcAft>
                          <a:spcPts val="0"/>
                        </a:spcAft>
                        <a:buFont typeface="Arial" panose="020B0604020202020204" pitchFamily="34" charset="0"/>
                        <a:buChar char="•"/>
                      </a:pPr>
                      <a:r>
                        <a:rPr lang="en-US" sz="1050" dirty="0">
                          <a:effectLst/>
                        </a:rPr>
                        <a:t>Be attentive to the teacher</a:t>
                      </a:r>
                    </a:p>
                    <a:p>
                      <a:pPr marL="171450" marR="0" lvl="0" indent="-171450" algn="l">
                        <a:spcBef>
                          <a:spcPts val="0"/>
                        </a:spcBef>
                        <a:spcAft>
                          <a:spcPts val="0"/>
                        </a:spcAft>
                        <a:buFont typeface="Arial" panose="020B0604020202020204" pitchFamily="34" charset="0"/>
                        <a:buChar char="•"/>
                      </a:pPr>
                      <a:r>
                        <a:rPr lang="en-US" sz="1050" dirty="0">
                          <a:effectLst/>
                        </a:rPr>
                        <a:t>Do not have side conversations</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Follow directions the first time</a:t>
                      </a:r>
                    </a:p>
                    <a:p>
                      <a:pPr marL="171450" marR="0" lvl="0" indent="-171450" algn="l">
                        <a:spcBef>
                          <a:spcPts val="0"/>
                        </a:spcBef>
                        <a:spcAft>
                          <a:spcPts val="0"/>
                        </a:spcAft>
                        <a:buFont typeface="Arial" panose="020B0604020202020204" pitchFamily="34" charset="0"/>
                        <a:buChar char="•"/>
                      </a:pPr>
                      <a:r>
                        <a:rPr lang="en-US" sz="1050" dirty="0">
                          <a:effectLst/>
                        </a:rPr>
                        <a:t>Have a pencil ready</a:t>
                      </a:r>
                    </a:p>
                    <a:p>
                      <a:pPr marL="171450" marR="0" lvl="0" indent="-171450" algn="l">
                        <a:spcBef>
                          <a:spcPts val="0"/>
                        </a:spcBef>
                        <a:spcAft>
                          <a:spcPts val="0"/>
                        </a:spcAft>
                        <a:buFont typeface="Arial" panose="020B0604020202020204" pitchFamily="34" charset="0"/>
                        <a:buChar char="•"/>
                      </a:pPr>
                      <a:r>
                        <a:rPr lang="en-US" sz="1050" dirty="0">
                          <a:effectLst/>
                        </a:rPr>
                        <a:t>Keep binder and desk organized</a:t>
                      </a:r>
                    </a:p>
                    <a:p>
                      <a:pPr marL="171450" marR="0" lvl="0" indent="-171450" algn="l">
                        <a:spcBef>
                          <a:spcPts val="0"/>
                        </a:spcBef>
                        <a:spcAft>
                          <a:spcPts val="0"/>
                        </a:spcAft>
                        <a:buFont typeface="Arial" panose="020B0604020202020204" pitchFamily="34" charset="0"/>
                        <a:buChar char="•"/>
                      </a:pPr>
                      <a:r>
                        <a:rPr lang="en-US" sz="1050" dirty="0">
                          <a:effectLst/>
                        </a:rPr>
                        <a:t>Work diligently</a:t>
                      </a:r>
                    </a:p>
                    <a:p>
                      <a:pPr marL="400050" marR="0" indent="-171450" algn="l">
                        <a:spcBef>
                          <a:spcPts val="0"/>
                        </a:spcBef>
                        <a:spcAft>
                          <a:spcPts val="0"/>
                        </a:spcAft>
                        <a:buFont typeface="Arial" panose="020B0604020202020204" pitchFamily="34" charset="0"/>
                        <a:buChar char="•"/>
                      </a:pPr>
                      <a:r>
                        <a:rPr lang="en-US" sz="1050" dirty="0">
                          <a:effectLst/>
                        </a:rPr>
                        <a:t> </a:t>
                      </a:r>
                      <a:endParaRPr lang="en-US" sz="1050" dirty="0">
                        <a:effectLst/>
                        <a:latin typeface="Times New Roman" panose="02020603050405020304" pitchFamily="18" charset="0"/>
                        <a:ea typeface="Times New Roman" panose="02020603050405020304" pitchFamily="18" charset="0"/>
                      </a:endParaRPr>
                    </a:p>
                  </a:txBody>
                  <a:tcPr marL="41903" marR="41903" marT="0" marB="0"/>
                </a:tc>
                <a:tc>
                  <a:txBody>
                    <a:bodyPr/>
                    <a:lstStyle/>
                    <a:p>
                      <a:pPr marL="171450" marR="0" lvl="0" indent="-171450" algn="l">
                        <a:spcBef>
                          <a:spcPts val="0"/>
                        </a:spcBef>
                        <a:spcAft>
                          <a:spcPts val="0"/>
                        </a:spcAft>
                        <a:buFont typeface="Arial" panose="020B0604020202020204" pitchFamily="34" charset="0"/>
                        <a:buChar char="•"/>
                      </a:pPr>
                      <a:r>
                        <a:rPr lang="en-US" sz="1050" dirty="0">
                          <a:effectLst/>
                        </a:rPr>
                        <a:t>Follow directions on exit ticket</a:t>
                      </a:r>
                    </a:p>
                    <a:p>
                      <a:pPr marL="171450" marR="0" lvl="0" indent="-171450" algn="l">
                        <a:spcBef>
                          <a:spcPts val="0"/>
                        </a:spcBef>
                        <a:spcAft>
                          <a:spcPts val="0"/>
                        </a:spcAft>
                        <a:buFont typeface="Arial" panose="020B0604020202020204" pitchFamily="34" charset="0"/>
                        <a:buChar char="•"/>
                      </a:pPr>
                      <a:r>
                        <a:rPr lang="en-US" sz="1050" dirty="0">
                          <a:effectLst/>
                        </a:rPr>
                        <a:t>Keep desk organized</a:t>
                      </a:r>
                    </a:p>
                    <a:p>
                      <a:pPr marL="171450" marR="0" lvl="0" indent="-171450" algn="l">
                        <a:spcBef>
                          <a:spcPts val="0"/>
                        </a:spcBef>
                        <a:spcAft>
                          <a:spcPts val="0"/>
                        </a:spcAft>
                        <a:buFont typeface="Arial" panose="020B0604020202020204" pitchFamily="34" charset="0"/>
                        <a:buChar char="•"/>
                      </a:pPr>
                      <a:r>
                        <a:rPr lang="en-US" sz="1050" dirty="0">
                          <a:effectLst/>
                        </a:rPr>
                        <a:t>Work diligently</a:t>
                      </a:r>
                    </a:p>
                    <a:p>
                      <a:pPr marL="171450" marR="0" lvl="0" indent="-171450" algn="l">
                        <a:spcBef>
                          <a:spcPts val="0"/>
                        </a:spcBef>
                        <a:spcAft>
                          <a:spcPts val="0"/>
                        </a:spcAft>
                        <a:buFont typeface="Arial" panose="020B0604020202020204" pitchFamily="34" charset="0"/>
                        <a:buChar char="•"/>
                      </a:pPr>
                      <a:r>
                        <a:rPr lang="en-US" sz="1050" dirty="0">
                          <a:effectLst/>
                        </a:rPr>
                        <a:t>Hand in exit ticket to teacher</a:t>
                      </a:r>
                    </a:p>
                    <a:p>
                      <a:pPr marL="171450" marR="0" lvl="0" indent="-171450" algn="l">
                        <a:spcBef>
                          <a:spcPts val="0"/>
                        </a:spcBef>
                        <a:spcAft>
                          <a:spcPts val="0"/>
                        </a:spcAft>
                        <a:buFont typeface="Arial" panose="020B0604020202020204" pitchFamily="34" charset="0"/>
                        <a:buChar char="•"/>
                      </a:pPr>
                      <a:r>
                        <a:rPr lang="en-US" sz="1050" dirty="0">
                          <a:effectLst/>
                        </a:rPr>
                        <a:t>Have a book to read silently if you finish early</a:t>
                      </a:r>
                      <a:endParaRPr lang="en-US" sz="1050" dirty="0">
                        <a:effectLst/>
                        <a:latin typeface="Times New Roman" panose="02020603050405020304" pitchFamily="18" charset="0"/>
                        <a:ea typeface="Times New Roman" panose="02020603050405020304" pitchFamily="18" charset="0"/>
                      </a:endParaRPr>
                    </a:p>
                  </a:txBody>
                  <a:tcPr marL="41903" marR="41903" marT="0" marB="0"/>
                </a:tc>
                <a:extLst>
                  <a:ext uri="{0D108BD9-81ED-4DB2-BD59-A6C34878D82A}">
                    <a16:rowId xmlns:a16="http://schemas.microsoft.com/office/drawing/2014/main" val="885366477"/>
                  </a:ext>
                </a:extLst>
              </a:tr>
            </a:tbl>
          </a:graphicData>
        </a:graphic>
      </p:graphicFrame>
      <p:sp>
        <p:nvSpPr>
          <p:cNvPr id="2" name="Title 1" hidden="1">
            <a:extLst>
              <a:ext uri="{FF2B5EF4-FFF2-40B4-BE49-F238E27FC236}">
                <a16:creationId xmlns:a16="http://schemas.microsoft.com/office/drawing/2014/main" id="{1F3AD162-DDE8-4946-8D2D-5AD520AE6ACB}"/>
              </a:ext>
            </a:extLst>
          </p:cNvPr>
          <p:cNvSpPr>
            <a:spLocks noGrp="1"/>
          </p:cNvSpPr>
          <p:nvPr>
            <p:ph type="title"/>
          </p:nvPr>
        </p:nvSpPr>
        <p:spPr/>
        <p:txBody>
          <a:bodyPr/>
          <a:lstStyle/>
          <a:p>
            <a:r>
              <a:rPr lang="en-US" dirty="0"/>
              <a:t>More classroom matrix examples</a:t>
            </a:r>
          </a:p>
        </p:txBody>
      </p:sp>
    </p:spTree>
    <p:extLst>
      <p:ext uri="{BB962C8B-B14F-4D97-AF65-F5344CB8AC3E}">
        <p14:creationId xmlns:p14="http://schemas.microsoft.com/office/powerpoint/2010/main" val="486592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0086" y="0"/>
            <a:ext cx="7955280" cy="1489773"/>
          </a:xfrm>
        </p:spPr>
        <p:txBody>
          <a:bodyPr>
            <a:normAutofit fontScale="90000"/>
          </a:bodyPr>
          <a:lstStyle/>
          <a:p>
            <a:r>
              <a:rPr lang="en-US" b="1" kern="0" dirty="0">
                <a:solidFill>
                  <a:schemeClr val="accent2"/>
                </a:solidFill>
                <a:ea typeface="ヒラギノ角ゴ Pro W3" pitchFamily="-65" charset="-128"/>
                <a:cs typeface="ヒラギノ角ゴ Pro W3" pitchFamily="-65" charset="-128"/>
              </a:rPr>
              <a:t>Activity 3.4: Classroom Application</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Develop a classroom matrix</a:t>
            </a:r>
            <a:endParaRPr lang="en-US" sz="3600" dirty="0"/>
          </a:p>
        </p:txBody>
      </p:sp>
      <p:sp>
        <p:nvSpPr>
          <p:cNvPr id="177155" name="Rectangle 3"/>
          <p:cNvSpPr>
            <a:spLocks noGrp="1" noChangeArrowheads="1"/>
          </p:cNvSpPr>
          <p:nvPr>
            <p:ph idx="1"/>
          </p:nvPr>
        </p:nvSpPr>
        <p:spPr>
          <a:xfrm>
            <a:off x="220318" y="1605335"/>
            <a:ext cx="8773398" cy="3684701"/>
          </a:xfrm>
        </p:spPr>
        <p:txBody>
          <a:bodyPr>
            <a:noAutofit/>
          </a:bodyPr>
          <a:lstStyle/>
          <a:p>
            <a:pPr marL="342900" indent="-342900">
              <a:buFont typeface="+mj-lt"/>
              <a:buAutoNum type="arabicPeriod"/>
            </a:pPr>
            <a:r>
              <a:rPr lang="en-US" sz="2000" dirty="0">
                <a:solidFill>
                  <a:schemeClr val="bg1"/>
                </a:solidFill>
              </a:rPr>
              <a:t>Brainstorm and share examples of behaviors for your classroom behavior matrix. You will need 2-3 positively stated, discrete behaviors per box of your matrix. </a:t>
            </a:r>
          </a:p>
          <a:p>
            <a:pPr marL="342900" indent="-342900">
              <a:buFont typeface="+mj-lt"/>
              <a:buAutoNum type="arabicPeriod"/>
            </a:pPr>
            <a:r>
              <a:rPr lang="en-US" sz="2000" u="sng" dirty="0">
                <a:solidFill>
                  <a:schemeClr val="bg1"/>
                </a:solidFill>
              </a:rPr>
              <a:t>First</a:t>
            </a:r>
            <a:r>
              <a:rPr lang="en-US" sz="2000" dirty="0">
                <a:solidFill>
                  <a:schemeClr val="bg1"/>
                </a:solidFill>
              </a:rPr>
              <a:t>, fill in the behavior expectations you identified in Activity 4.3 in the left-hand column. </a:t>
            </a:r>
          </a:p>
          <a:p>
            <a:pPr marL="342900" indent="-342900">
              <a:buFont typeface="+mj-lt"/>
              <a:buAutoNum type="arabicPeriod"/>
            </a:pPr>
            <a:r>
              <a:rPr lang="en-US" sz="2000" u="sng" dirty="0">
                <a:solidFill>
                  <a:schemeClr val="bg1"/>
                </a:solidFill>
              </a:rPr>
              <a:t>Second</a:t>
            </a:r>
            <a:r>
              <a:rPr lang="en-US" sz="2000" dirty="0">
                <a:solidFill>
                  <a:schemeClr val="bg1"/>
                </a:solidFill>
              </a:rPr>
              <a:t>, identify 5-7 classroom routines by writing them in the boxes on the top row. </a:t>
            </a:r>
          </a:p>
          <a:p>
            <a:pPr marL="342900" indent="-342900">
              <a:buFont typeface="+mj-lt"/>
              <a:buAutoNum type="arabicPeriod"/>
            </a:pPr>
            <a:r>
              <a:rPr lang="en-US" sz="2000" u="sng" dirty="0">
                <a:solidFill>
                  <a:schemeClr val="bg1"/>
                </a:solidFill>
              </a:rPr>
              <a:t>Third</a:t>
            </a:r>
            <a:r>
              <a:rPr lang="en-US" sz="2000" dirty="0">
                <a:solidFill>
                  <a:schemeClr val="bg1"/>
                </a:solidFill>
              </a:rPr>
              <a:t>, enter your 2-3 positively state examples of behaviors within each box of the matrix. </a:t>
            </a:r>
          </a:p>
          <a:p>
            <a:pPr marL="342900" indent="-342900">
              <a:buFont typeface="+mj-lt"/>
              <a:buAutoNum type="arabicPeriod"/>
            </a:pPr>
            <a:r>
              <a:rPr lang="en-US" sz="2000" dirty="0">
                <a:solidFill>
                  <a:schemeClr val="bg1"/>
                </a:solidFill>
              </a:rPr>
              <a:t>Review your matrix with a peer or a coach using the rubric in your workbook</a:t>
            </a:r>
          </a:p>
        </p:txBody>
      </p:sp>
      <p:pic>
        <p:nvPicPr>
          <p:cNvPr id="5" name="Picture 4" descr="Image that says Lets Do It">
            <a:extLst>
              <a:ext uri="{FF2B5EF4-FFF2-40B4-BE49-F238E27FC236}">
                <a16:creationId xmlns:a16="http://schemas.microsoft.com/office/drawing/2014/main" id="{376F5D84-215C-BE47-B4CF-22924706C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
        <p:nvSpPr>
          <p:cNvPr id="6" name="TextBox 5"/>
          <p:cNvSpPr txBox="1"/>
          <p:nvPr/>
        </p:nvSpPr>
        <p:spPr>
          <a:xfrm>
            <a:off x="983176" y="5247980"/>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3.4</a:t>
            </a:r>
          </a:p>
        </p:txBody>
      </p:sp>
    </p:spTree>
    <p:extLst>
      <p:ext uri="{BB962C8B-B14F-4D97-AF65-F5344CB8AC3E}">
        <p14:creationId xmlns:p14="http://schemas.microsoft.com/office/powerpoint/2010/main" val="3749115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C14B7-422C-F440-8B91-074B29728354}"/>
              </a:ext>
            </a:extLst>
          </p:cNvPr>
          <p:cNvSpPr>
            <a:spLocks noGrp="1"/>
          </p:cNvSpPr>
          <p:nvPr>
            <p:ph idx="1"/>
          </p:nvPr>
        </p:nvSpPr>
        <p:spPr/>
        <p:txBody>
          <a:bodyPr/>
          <a:lstStyle/>
          <a:p>
            <a:r>
              <a:rPr lang="en-US" dirty="0">
                <a:solidFill>
                  <a:schemeClr val="bg1"/>
                </a:solidFill>
              </a:rPr>
              <a:t>Now that your classroom matrix is developed double check to be sure you have:</a:t>
            </a:r>
          </a:p>
          <a:p>
            <a:pPr lvl="1"/>
            <a:r>
              <a:rPr lang="en-US" dirty="0">
                <a:solidFill>
                  <a:schemeClr val="bg1"/>
                </a:solidFill>
              </a:rPr>
              <a:t>2-3 positively stated expectations for each box</a:t>
            </a:r>
          </a:p>
          <a:p>
            <a:pPr lvl="1"/>
            <a:endParaRPr lang="en-US" dirty="0">
              <a:solidFill>
                <a:schemeClr val="bg1"/>
              </a:solidFill>
            </a:endParaRPr>
          </a:p>
          <a:p>
            <a:pPr lvl="1"/>
            <a:endParaRPr lang="en-US" dirty="0">
              <a:solidFill>
                <a:schemeClr val="bg1"/>
              </a:solidFill>
            </a:endParaRPr>
          </a:p>
          <a:p>
            <a:pPr marL="457200" lvl="1" indent="0">
              <a:buNone/>
            </a:pPr>
            <a:r>
              <a:rPr lang="en-US" dirty="0">
                <a:solidFill>
                  <a:schemeClr val="bg1"/>
                </a:solidFill>
              </a:rPr>
              <a:t>We will use this matrix as the “scope and sequence” for teaching the behavioral expectations in your class. </a:t>
            </a:r>
          </a:p>
        </p:txBody>
      </p:sp>
      <p:sp>
        <p:nvSpPr>
          <p:cNvPr id="4" name="Title 2">
            <a:extLst>
              <a:ext uri="{FF2B5EF4-FFF2-40B4-BE49-F238E27FC236}">
                <a16:creationId xmlns:a16="http://schemas.microsoft.com/office/drawing/2014/main" id="{A56CC5E6-B858-0B4F-9A37-5F02ABEEF89A}"/>
              </a:ext>
            </a:extLst>
          </p:cNvPr>
          <p:cNvSpPr>
            <a:spLocks noGrp="1"/>
          </p:cNvSpPr>
          <p:nvPr>
            <p:ph type="title"/>
          </p:nvPr>
        </p:nvSpPr>
        <p:spPr>
          <a:xfrm>
            <a:off x="1081144" y="236668"/>
            <a:ext cx="7955280" cy="1489773"/>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3.4: Review</a:t>
            </a:r>
            <a:endParaRPr lang="en-US" sz="3600" dirty="0"/>
          </a:p>
        </p:txBody>
      </p:sp>
      <p:pic>
        <p:nvPicPr>
          <p:cNvPr id="5" name="Picture 4" descr="Image that says Lets Do It">
            <a:extLst>
              <a:ext uri="{FF2B5EF4-FFF2-40B4-BE49-F238E27FC236}">
                <a16:creationId xmlns:a16="http://schemas.microsoft.com/office/drawing/2014/main" id="{9265598D-74D3-6C4F-A86A-0D66FFCFE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Tree>
    <p:extLst>
      <p:ext uri="{BB962C8B-B14F-4D97-AF65-F5344CB8AC3E}">
        <p14:creationId xmlns:p14="http://schemas.microsoft.com/office/powerpoint/2010/main" val="1951891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Diagram talking about the three steps in the teaching phase.  1. Establish Expectations 2. Identify Routines  3. Create Examples"/>
          <p:cNvGraphicFramePr/>
          <p:nvPr>
            <p:extLst>
              <p:ext uri="{D42A27DB-BD31-4B8C-83A1-F6EECF244321}">
                <p14:modId xmlns:p14="http://schemas.microsoft.com/office/powerpoint/2010/main" val="3656821010"/>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5903758" y="1166532"/>
            <a:ext cx="3005668" cy="15726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3" name="Rectangle 2"/>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descr="Arrow pointing to the Teach phase "/>
          <p:cNvSpPr/>
          <p:nvPr/>
        </p:nvSpPr>
        <p:spPr>
          <a:xfrm>
            <a:off x="5894662" y="2889831"/>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hidden="1">
            <a:extLst>
              <a:ext uri="{FF2B5EF4-FFF2-40B4-BE49-F238E27FC236}">
                <a16:creationId xmlns:a16="http://schemas.microsoft.com/office/drawing/2014/main" id="{78828CCF-508A-4A92-B8B7-D8C9A43BC8C5}"/>
              </a:ext>
            </a:extLst>
          </p:cNvPr>
          <p:cNvSpPr>
            <a:spLocks noGrp="1"/>
          </p:cNvSpPr>
          <p:nvPr>
            <p:ph type="title"/>
          </p:nvPr>
        </p:nvSpPr>
        <p:spPr>
          <a:xfrm>
            <a:off x="521073" y="1566396"/>
            <a:ext cx="7886700" cy="1325563"/>
          </a:xfrm>
        </p:spPr>
        <p:txBody>
          <a:bodyPr/>
          <a:lstStyle/>
          <a:p>
            <a:r>
              <a:rPr lang="en-US" dirty="0"/>
              <a:t>Establish, post, teach, review, monitor and Reinforce</a:t>
            </a:r>
          </a:p>
        </p:txBody>
      </p:sp>
    </p:spTree>
    <p:extLst>
      <p:ext uri="{BB962C8B-B14F-4D97-AF65-F5344CB8AC3E}">
        <p14:creationId xmlns:p14="http://schemas.microsoft.com/office/powerpoint/2010/main" val="621580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Diagram 4" descr="Diagram of the teaching phase showing an example of addition in academic teaching"/>
          <p:cNvGrpSpPr>
            <a:grpSpLocks noGrp="1" noChangeAspect="1"/>
          </p:cNvGrpSpPr>
          <p:nvPr/>
        </p:nvGrpSpPr>
        <p:grpSpPr bwMode="auto">
          <a:xfrm>
            <a:off x="2139761" y="1018245"/>
            <a:ext cx="6242049" cy="5421316"/>
            <a:chOff x="493" y="760"/>
            <a:chExt cx="3932" cy="3415"/>
          </a:xfrm>
        </p:grpSpPr>
        <p:sp>
          <p:nvSpPr>
            <p:cNvPr id="82955"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pPr algn="ctr"/>
              <a:endParaRPr lang="en-US">
                <a:latin typeface="+mj-lt"/>
              </a:endParaRPr>
            </a:p>
          </p:txBody>
        </p:sp>
        <p:sp>
          <p:nvSpPr>
            <p:cNvPr id="82956" name="_s16388"/>
            <p:cNvSpPr>
              <a:spLocks noChangeArrowheads="1" noTextEdit="1"/>
            </p:cNvSpPr>
            <p:nvPr/>
          </p:nvSpPr>
          <p:spPr bwMode="auto">
            <a:xfrm rot="1714289">
              <a:off x="1812" y="904"/>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7" name="_s16389"/>
            <p:cNvSpPr>
              <a:spLocks noChangeArrowheads="1" noTextEdit="1"/>
            </p:cNvSpPr>
            <p:nvPr/>
          </p:nvSpPr>
          <p:spPr bwMode="auto">
            <a:xfrm rot="4972853">
              <a:off x="2402" y="1576"/>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8" name="_s16390"/>
            <p:cNvSpPr>
              <a:spLocks noChangeArrowheads="1" noTextEdit="1"/>
            </p:cNvSpPr>
            <p:nvPr/>
          </p:nvSpPr>
          <p:spPr bwMode="auto">
            <a:xfrm rot="9901226">
              <a:off x="1956" y="2347"/>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59" name="_s16391"/>
            <p:cNvSpPr>
              <a:spLocks noChangeArrowheads="1" noTextEdit="1"/>
            </p:cNvSpPr>
            <p:nvPr/>
          </p:nvSpPr>
          <p:spPr bwMode="auto">
            <a:xfrm rot="13916233">
              <a:off x="791" y="2134"/>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2960" name="_s16392"/>
            <p:cNvSpPr>
              <a:spLocks noChangeArrowheads="1" noTextEdit="1"/>
            </p:cNvSpPr>
            <p:nvPr/>
          </p:nvSpPr>
          <p:spPr bwMode="auto">
            <a:xfrm rot="17645624">
              <a:off x="1001" y="1107"/>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60000"/>
                <a:lumOff val="4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33" name="_s16393"/>
            <p:cNvSpPr>
              <a:spLocks noChangeArrowheads="1"/>
            </p:cNvSpPr>
            <p:nvPr/>
          </p:nvSpPr>
          <p:spPr bwMode="auto">
            <a:xfrm>
              <a:off x="3182" y="1465"/>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DEFINE</a:t>
              </a:r>
            </a:p>
            <a:p>
              <a:pPr algn="ctr">
                <a:defRPr/>
              </a:pPr>
              <a:r>
                <a:rPr lang="en-US" b="1" dirty="0">
                  <a:solidFill>
                    <a:srgbClr val="000000"/>
                  </a:solidFill>
                  <a:latin typeface="+mj-lt"/>
                  <a:ea typeface="Arial" pitchFamily="31" charset="0"/>
                  <a:cs typeface="Arial" pitchFamily="31" charset="0"/>
                </a:rPr>
                <a:t>Simply</a:t>
              </a:r>
            </a:p>
          </p:txBody>
        </p:sp>
        <p:sp>
          <p:nvSpPr>
            <p:cNvPr id="34" name="_s16394"/>
            <p:cNvSpPr>
              <a:spLocks noChangeArrowheads="1"/>
            </p:cNvSpPr>
            <p:nvPr/>
          </p:nvSpPr>
          <p:spPr bwMode="auto">
            <a:xfrm>
              <a:off x="3299" y="2894"/>
              <a:ext cx="909"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MODEL</a:t>
              </a:r>
            </a:p>
          </p:txBody>
        </p:sp>
        <p:sp>
          <p:nvSpPr>
            <p:cNvPr id="35" name="_s16395"/>
            <p:cNvSpPr>
              <a:spLocks noChangeArrowheads="1"/>
            </p:cNvSpPr>
            <p:nvPr/>
          </p:nvSpPr>
          <p:spPr bwMode="auto">
            <a:xfrm>
              <a:off x="1551" y="3605"/>
              <a:ext cx="983"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PRACTICE</a:t>
              </a:r>
            </a:p>
            <a:p>
              <a:pPr algn="ctr">
                <a:defRPr/>
              </a:pPr>
              <a:r>
                <a:rPr lang="en-US" b="1" dirty="0">
                  <a:solidFill>
                    <a:srgbClr val="000000"/>
                  </a:solidFill>
                  <a:latin typeface="+mj-lt"/>
                  <a:ea typeface="Arial" pitchFamily="31" charset="0"/>
                  <a:cs typeface="Arial" pitchFamily="31" charset="0"/>
                </a:rPr>
                <a:t>In Setting</a:t>
              </a:r>
            </a:p>
          </p:txBody>
        </p:sp>
        <p:sp>
          <p:nvSpPr>
            <p:cNvPr id="36" name="_s16396"/>
            <p:cNvSpPr>
              <a:spLocks noChangeArrowheads="1"/>
            </p:cNvSpPr>
            <p:nvPr/>
          </p:nvSpPr>
          <p:spPr bwMode="auto">
            <a:xfrm>
              <a:off x="1702" y="760"/>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ADJUST for</a:t>
              </a:r>
            </a:p>
            <a:p>
              <a:pPr algn="ctr">
                <a:defRPr/>
              </a:pPr>
              <a:r>
                <a:rPr lang="en-US" b="1" dirty="0">
                  <a:solidFill>
                    <a:srgbClr val="000000"/>
                  </a:solidFill>
                  <a:latin typeface="+mj-lt"/>
                  <a:ea typeface="Arial" pitchFamily="31" charset="0"/>
                  <a:cs typeface="Arial" pitchFamily="31" charset="0"/>
                </a:rPr>
                <a:t>Efficiency</a:t>
              </a:r>
            </a:p>
          </p:txBody>
        </p:sp>
        <p:sp>
          <p:nvSpPr>
            <p:cNvPr id="37" name="_s16397"/>
            <p:cNvSpPr>
              <a:spLocks noChangeArrowheads="1"/>
            </p:cNvSpPr>
            <p:nvPr/>
          </p:nvSpPr>
          <p:spPr bwMode="auto">
            <a:xfrm>
              <a:off x="493" y="2102"/>
              <a:ext cx="1102" cy="682"/>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MONITOR &amp;</a:t>
              </a:r>
            </a:p>
            <a:p>
              <a:pPr algn="ctr">
                <a:defRPr/>
              </a:pPr>
              <a:r>
                <a:rPr lang="en-US" b="1" dirty="0">
                  <a:solidFill>
                    <a:srgbClr val="000000"/>
                  </a:solidFill>
                  <a:latin typeface="+mj-lt"/>
                  <a:ea typeface="Arial" pitchFamily="31" charset="0"/>
                  <a:cs typeface="Arial" pitchFamily="31" charset="0"/>
                </a:rPr>
                <a:t>ACKNOWLEDGE</a:t>
              </a:r>
            </a:p>
            <a:p>
              <a:pPr algn="ctr">
                <a:defRPr/>
              </a:pPr>
              <a:r>
                <a:rPr lang="en-US" b="1" dirty="0">
                  <a:solidFill>
                    <a:srgbClr val="000000"/>
                  </a:solidFill>
                  <a:latin typeface="+mj-lt"/>
                  <a:ea typeface="Arial" pitchFamily="31" charset="0"/>
                  <a:cs typeface="Arial" pitchFamily="31" charset="0"/>
                </a:rPr>
                <a:t>Continuously</a:t>
              </a:r>
            </a:p>
          </p:txBody>
        </p:sp>
      </p:grpSp>
      <p:sp>
        <p:nvSpPr>
          <p:cNvPr id="82948" name="Rectangle 2"/>
          <p:cNvSpPr>
            <a:spLocks noGrp="1" noChangeArrowheads="1"/>
          </p:cNvSpPr>
          <p:nvPr>
            <p:ph type="title"/>
          </p:nvPr>
        </p:nvSpPr>
        <p:spPr>
          <a:xfrm>
            <a:off x="1909482" y="93951"/>
            <a:ext cx="7234518" cy="623225"/>
          </a:xfrm>
          <a:noFill/>
        </p:spPr>
        <p:txBody>
          <a:bodyPr>
            <a:noAutofit/>
          </a:bodyPr>
          <a:lstStyle/>
          <a:p>
            <a:pPr eaLnBrk="1" hangingPunct="1"/>
            <a:r>
              <a:rPr lang="en-US" sz="3200" dirty="0">
                <a:solidFill>
                  <a:schemeClr val="accent2"/>
                </a:solidFill>
                <a:ea typeface="ＭＳ Ｐゴシック" pitchFamily="-108" charset="-128"/>
                <a:cs typeface="ＭＳ Ｐゴシック" pitchFamily="-108" charset="-128"/>
              </a:rPr>
              <a:t>Academic teaching example: </a:t>
            </a:r>
            <a:r>
              <a:rPr lang="en-US" sz="3200" b="1" dirty="0">
                <a:solidFill>
                  <a:schemeClr val="accent2"/>
                </a:solidFill>
                <a:ea typeface="ＭＳ Ｐゴシック" pitchFamily="-108" charset="-128"/>
                <a:cs typeface="ＭＳ Ｐゴシック" pitchFamily="-108" charset="-128"/>
              </a:rPr>
              <a:t>addition</a:t>
            </a:r>
            <a:endParaRPr lang="en-US" sz="3200" b="1" i="1" dirty="0">
              <a:solidFill>
                <a:schemeClr val="accent2"/>
              </a:solidFill>
              <a:ea typeface="ＭＳ Ｐゴシック" pitchFamily="-108" charset="-128"/>
              <a:cs typeface="ＭＳ Ｐゴシック" pitchFamily="-108" charset="-128"/>
            </a:endParaRPr>
          </a:p>
        </p:txBody>
      </p:sp>
      <p:sp>
        <p:nvSpPr>
          <p:cNvPr id="2" name="Rectangle 1"/>
          <p:cNvSpPr>
            <a:spLocks noChangeArrowheads="1"/>
          </p:cNvSpPr>
          <p:nvPr/>
        </p:nvSpPr>
        <p:spPr bwMode="auto">
          <a:xfrm>
            <a:off x="7700681" y="735409"/>
            <a:ext cx="1290917" cy="2016756"/>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i="1" dirty="0">
                <a:solidFill>
                  <a:srgbClr val="000000"/>
                </a:solidFill>
                <a:latin typeface="+mj-lt"/>
                <a:ea typeface="Arial" pitchFamily="-1" charset="0"/>
                <a:cs typeface="Arial" pitchFamily="-1" charset="0"/>
              </a:rPr>
              <a:t>“A+B=C where C is the sum or total of A and B combined…”</a:t>
            </a:r>
          </a:p>
        </p:txBody>
      </p:sp>
      <p:sp>
        <p:nvSpPr>
          <p:cNvPr id="25" name="Rectangle 24"/>
          <p:cNvSpPr>
            <a:spLocks noChangeArrowheads="1"/>
          </p:cNvSpPr>
          <p:nvPr/>
        </p:nvSpPr>
        <p:spPr bwMode="auto">
          <a:xfrm>
            <a:off x="6615953" y="5414682"/>
            <a:ext cx="2384612" cy="1102660"/>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i="1" dirty="0">
                <a:solidFill>
                  <a:srgbClr val="000000"/>
                </a:solidFill>
                <a:latin typeface="+mj-lt"/>
                <a:ea typeface="Arial" pitchFamily="-1" charset="0"/>
                <a:cs typeface="Arial" pitchFamily="-1" charset="0"/>
              </a:rPr>
              <a:t>“Watch me use these manipulatives,…If A = 6 &amp; B = 2, then C = 8….”</a:t>
            </a:r>
          </a:p>
        </p:txBody>
      </p:sp>
      <p:sp>
        <p:nvSpPr>
          <p:cNvPr id="27" name="Rectangle 26"/>
          <p:cNvSpPr>
            <a:spLocks noChangeArrowheads="1"/>
          </p:cNvSpPr>
          <p:nvPr/>
        </p:nvSpPr>
        <p:spPr bwMode="auto">
          <a:xfrm>
            <a:off x="0" y="2563908"/>
            <a:ext cx="1994692" cy="1994646"/>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i="1" dirty="0">
                <a:solidFill>
                  <a:srgbClr val="000000"/>
                </a:solidFill>
                <a:latin typeface="+mj-lt"/>
                <a:ea typeface="Arial" pitchFamily="-1" charset="0"/>
                <a:cs typeface="Arial" pitchFamily="-1" charset="0"/>
              </a:rPr>
              <a:t>“I noticed that everyone got #1 &amp; #3 correct. #2 was tricky because we had to carry the one….”</a:t>
            </a:r>
          </a:p>
        </p:txBody>
      </p:sp>
      <p:sp>
        <p:nvSpPr>
          <p:cNvPr id="26" name="Rectangle 25"/>
          <p:cNvSpPr>
            <a:spLocks noChangeArrowheads="1"/>
          </p:cNvSpPr>
          <p:nvPr/>
        </p:nvSpPr>
        <p:spPr bwMode="auto">
          <a:xfrm>
            <a:off x="788891" y="5757482"/>
            <a:ext cx="2877671" cy="992943"/>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i="1" dirty="0">
                <a:solidFill>
                  <a:srgbClr val="000000"/>
                </a:solidFill>
                <a:latin typeface="+mj-lt"/>
                <a:ea typeface="Arial" pitchFamily="-1" charset="0"/>
                <a:cs typeface="Arial" pitchFamily="-1" charset="0"/>
              </a:rPr>
              <a:t>“Work w/ your partner &amp; determine the total or sum for these 3 examples……”</a:t>
            </a:r>
          </a:p>
        </p:txBody>
      </p:sp>
      <p:sp>
        <p:nvSpPr>
          <p:cNvPr id="28" name="Rectangle 27"/>
          <p:cNvSpPr>
            <a:spLocks noChangeArrowheads="1"/>
          </p:cNvSpPr>
          <p:nvPr/>
        </p:nvSpPr>
        <p:spPr bwMode="auto">
          <a:xfrm>
            <a:off x="1039906" y="1097909"/>
            <a:ext cx="2877671" cy="802609"/>
          </a:xfrm>
          <a:prstGeom prst="rect">
            <a:avLst/>
          </a:prstGeom>
          <a:solidFill>
            <a:schemeClr val="accent1">
              <a:lumMod val="40000"/>
              <a:lumOff val="60000"/>
            </a:schemeClr>
          </a:solidFill>
          <a:ln w="9525">
            <a:solidFill>
              <a:schemeClr val="tx1"/>
            </a:solidFill>
            <a:round/>
            <a:headEnd/>
            <a:tailEnd/>
          </a:ln>
        </p:spPr>
        <p:txBody>
          <a:bodyPr anchor="ctr">
            <a:prstTxWarp prst="textNoShape">
              <a:avLst/>
            </a:prstTxWarp>
          </a:bodyPr>
          <a:lstStyle/>
          <a:p>
            <a:r>
              <a:rPr lang="en-US" i="1" dirty="0">
                <a:solidFill>
                  <a:srgbClr val="000000"/>
                </a:solidFill>
                <a:latin typeface="+mj-lt"/>
                <a:ea typeface="Arial" pitchFamily="-1" charset="0"/>
                <a:cs typeface="Arial" pitchFamily="-1" charset="0"/>
              </a:rPr>
              <a:t>“Work with another partner &amp; do these 3 examples….”</a:t>
            </a:r>
          </a:p>
        </p:txBody>
      </p:sp>
      <p:grpSp>
        <p:nvGrpSpPr>
          <p:cNvPr id="21" name="Group 20" descr="Image with the word Teach">
            <a:extLst>
              <a:ext uri="{FF2B5EF4-FFF2-40B4-BE49-F238E27FC236}">
                <a16:creationId xmlns:a16="http://schemas.microsoft.com/office/drawing/2014/main" id="{976194EB-ADC5-F14F-ACCB-D9B0EA2B7069}"/>
              </a:ext>
            </a:extLst>
          </p:cNvPr>
          <p:cNvGrpSpPr/>
          <p:nvPr/>
        </p:nvGrpSpPr>
        <p:grpSpPr>
          <a:xfrm>
            <a:off x="123662" y="218655"/>
            <a:ext cx="1633421" cy="821252"/>
            <a:chOff x="5122180" y="1345824"/>
            <a:chExt cx="2152347" cy="1076173"/>
          </a:xfrm>
          <a:solidFill>
            <a:schemeClr val="accent2">
              <a:lumMod val="50000"/>
            </a:schemeClr>
          </a:solidFill>
        </p:grpSpPr>
        <p:sp>
          <p:nvSpPr>
            <p:cNvPr id="22" name="Rounded Rectangle 21">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23"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42427730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Diagram 4" descr="Diagram showing a social behavior teaching example of being cut in line"/>
          <p:cNvGrpSpPr>
            <a:grpSpLocks noGrp="1" noChangeAspect="1"/>
          </p:cNvGrpSpPr>
          <p:nvPr/>
        </p:nvGrpSpPr>
        <p:grpSpPr bwMode="auto">
          <a:xfrm>
            <a:off x="1736345" y="1293432"/>
            <a:ext cx="6296025" cy="4994276"/>
            <a:chOff x="459" y="809"/>
            <a:chExt cx="3966" cy="3146"/>
          </a:xfrm>
        </p:grpSpPr>
        <p:sp>
          <p:nvSpPr>
            <p:cNvPr id="85003"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pPr algn="ctr"/>
              <a:endParaRPr lang="en-US">
                <a:latin typeface="+mj-lt"/>
              </a:endParaRPr>
            </a:p>
          </p:txBody>
        </p:sp>
        <p:sp>
          <p:nvSpPr>
            <p:cNvPr id="85004" name="_s16388"/>
            <p:cNvSpPr>
              <a:spLocks noChangeArrowheads="1" noTextEdit="1"/>
            </p:cNvSpPr>
            <p:nvPr/>
          </p:nvSpPr>
          <p:spPr bwMode="auto">
            <a:xfrm rot="858214">
              <a:off x="1518" y="866"/>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5" name="_s16389"/>
            <p:cNvSpPr>
              <a:spLocks noChangeArrowheads="1" noTextEdit="1"/>
            </p:cNvSpPr>
            <p:nvPr/>
          </p:nvSpPr>
          <p:spPr bwMode="auto">
            <a:xfrm rot="4829036">
              <a:off x="2116" y="1382"/>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6" name="_s16390"/>
            <p:cNvSpPr>
              <a:spLocks noChangeArrowheads="1" noTextEdit="1"/>
            </p:cNvSpPr>
            <p:nvPr/>
          </p:nvSpPr>
          <p:spPr bwMode="auto">
            <a:xfrm rot="8992273">
              <a:off x="1824" y="2207"/>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7" name="_s16391"/>
            <p:cNvSpPr>
              <a:spLocks noChangeArrowheads="1" noTextEdit="1"/>
            </p:cNvSpPr>
            <p:nvPr/>
          </p:nvSpPr>
          <p:spPr bwMode="auto">
            <a:xfrm rot="13524868">
              <a:off x="599" y="197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EAEDE8"/>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85008" name="_s16392"/>
            <p:cNvSpPr>
              <a:spLocks noChangeArrowheads="1" noTextEdit="1"/>
            </p:cNvSpPr>
            <p:nvPr/>
          </p:nvSpPr>
          <p:spPr bwMode="auto">
            <a:xfrm rot="17280000">
              <a:off x="848" y="930"/>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chemeClr val="accent6">
                <a:lumMod val="40000"/>
                <a:lumOff val="60000"/>
              </a:schemeClr>
            </a:solidFill>
            <a:ln w="9525">
              <a:solidFill>
                <a:schemeClr val="accent1"/>
              </a:solidFill>
              <a:miter lim="800000"/>
              <a:headEnd/>
              <a:tailEnd/>
            </a:ln>
          </p:spPr>
          <p:txBody>
            <a:bodyPr anchor="ctr">
              <a:prstTxWarp prst="textNoShape">
                <a:avLst/>
              </a:prstTxWarp>
            </a:bodyPr>
            <a:lstStyle/>
            <a:p>
              <a:pPr algn="ctr"/>
              <a:endParaRPr lang="en-US">
                <a:latin typeface="+mj-lt"/>
              </a:endParaRPr>
            </a:p>
          </p:txBody>
        </p:sp>
        <p:sp>
          <p:nvSpPr>
            <p:cNvPr id="34" name="_s16393"/>
            <p:cNvSpPr>
              <a:spLocks noChangeArrowheads="1"/>
            </p:cNvSpPr>
            <p:nvPr/>
          </p:nvSpPr>
          <p:spPr bwMode="auto">
            <a:xfrm>
              <a:off x="2951" y="1263"/>
              <a:ext cx="910"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a:solidFill>
                    <a:srgbClr val="000000"/>
                  </a:solidFill>
                  <a:latin typeface="+mj-lt"/>
                  <a:ea typeface="Arial" pitchFamily="31" charset="0"/>
                  <a:cs typeface="Arial" pitchFamily="31" charset="0"/>
                </a:rPr>
                <a:t>DEFINE</a:t>
              </a:r>
            </a:p>
            <a:p>
              <a:pPr algn="ctr">
                <a:defRPr/>
              </a:pPr>
              <a:r>
                <a:rPr lang="en-US" b="1">
                  <a:solidFill>
                    <a:srgbClr val="000000"/>
                  </a:solidFill>
                  <a:latin typeface="+mj-lt"/>
                  <a:ea typeface="Arial" pitchFamily="31" charset="0"/>
                  <a:cs typeface="Arial" pitchFamily="31" charset="0"/>
                </a:rPr>
                <a:t>Simply</a:t>
              </a:r>
            </a:p>
          </p:txBody>
        </p:sp>
        <p:sp>
          <p:nvSpPr>
            <p:cNvPr id="35" name="_s16394"/>
            <p:cNvSpPr>
              <a:spLocks noChangeArrowheads="1"/>
            </p:cNvSpPr>
            <p:nvPr/>
          </p:nvSpPr>
          <p:spPr bwMode="auto">
            <a:xfrm>
              <a:off x="3335" y="2718"/>
              <a:ext cx="909"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MODEL</a:t>
              </a:r>
            </a:p>
          </p:txBody>
        </p:sp>
        <p:sp>
          <p:nvSpPr>
            <p:cNvPr id="36" name="_s16395"/>
            <p:cNvSpPr>
              <a:spLocks noChangeArrowheads="1"/>
            </p:cNvSpPr>
            <p:nvPr/>
          </p:nvSpPr>
          <p:spPr bwMode="auto">
            <a:xfrm>
              <a:off x="1543" y="3385"/>
              <a:ext cx="983"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PRACTICE</a:t>
              </a:r>
            </a:p>
            <a:p>
              <a:pPr algn="ctr">
                <a:defRPr/>
              </a:pPr>
              <a:r>
                <a:rPr lang="en-US" b="1" dirty="0">
                  <a:solidFill>
                    <a:srgbClr val="000000"/>
                  </a:solidFill>
                  <a:latin typeface="+mj-lt"/>
                  <a:ea typeface="Arial" pitchFamily="31" charset="0"/>
                  <a:cs typeface="Arial" pitchFamily="31" charset="0"/>
                </a:rPr>
                <a:t>In Setting</a:t>
              </a:r>
            </a:p>
          </p:txBody>
        </p:sp>
        <p:sp>
          <p:nvSpPr>
            <p:cNvPr id="37" name="_s16396"/>
            <p:cNvSpPr>
              <a:spLocks noChangeArrowheads="1"/>
            </p:cNvSpPr>
            <p:nvPr/>
          </p:nvSpPr>
          <p:spPr bwMode="auto">
            <a:xfrm>
              <a:off x="1252" y="809"/>
              <a:ext cx="910" cy="570"/>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ADJUST for</a:t>
              </a:r>
            </a:p>
            <a:p>
              <a:pPr algn="ctr">
                <a:defRPr/>
              </a:pPr>
              <a:r>
                <a:rPr lang="en-US" b="1" dirty="0">
                  <a:solidFill>
                    <a:srgbClr val="000000"/>
                  </a:solidFill>
                  <a:latin typeface="+mj-lt"/>
                  <a:ea typeface="Arial" pitchFamily="31" charset="0"/>
                  <a:cs typeface="Arial" pitchFamily="31" charset="0"/>
                </a:rPr>
                <a:t>Efficiency</a:t>
              </a:r>
            </a:p>
          </p:txBody>
        </p:sp>
        <p:sp>
          <p:nvSpPr>
            <p:cNvPr id="38" name="_s16397"/>
            <p:cNvSpPr>
              <a:spLocks noChangeArrowheads="1"/>
            </p:cNvSpPr>
            <p:nvPr/>
          </p:nvSpPr>
          <p:spPr bwMode="auto">
            <a:xfrm>
              <a:off x="459" y="2032"/>
              <a:ext cx="1239" cy="601"/>
            </a:xfrm>
            <a:prstGeom prst="rect">
              <a:avLst/>
            </a:prstGeom>
            <a:solidFill>
              <a:schemeClr val="accent2">
                <a:lumMod val="40000"/>
                <a:lumOff val="6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lgn="ctr">
                <a:defRPr/>
              </a:pPr>
              <a:r>
                <a:rPr lang="en-US" b="1" dirty="0">
                  <a:solidFill>
                    <a:srgbClr val="000000"/>
                  </a:solidFill>
                  <a:latin typeface="+mj-lt"/>
                  <a:ea typeface="Arial" pitchFamily="31" charset="0"/>
                  <a:cs typeface="Arial" pitchFamily="31" charset="0"/>
                </a:rPr>
                <a:t>MONITOR &amp;</a:t>
              </a:r>
            </a:p>
            <a:p>
              <a:pPr algn="ctr">
                <a:defRPr/>
              </a:pPr>
              <a:r>
                <a:rPr lang="en-US" b="1" dirty="0">
                  <a:solidFill>
                    <a:srgbClr val="000000"/>
                  </a:solidFill>
                  <a:latin typeface="+mj-lt"/>
                  <a:ea typeface="Arial" pitchFamily="31" charset="0"/>
                  <a:cs typeface="Arial" pitchFamily="31" charset="0"/>
                </a:rPr>
                <a:t>ACKNOWLEDGE</a:t>
              </a:r>
            </a:p>
            <a:p>
              <a:pPr algn="ctr">
                <a:defRPr/>
              </a:pPr>
              <a:r>
                <a:rPr lang="en-US" b="1" dirty="0">
                  <a:solidFill>
                    <a:srgbClr val="000000"/>
                  </a:solidFill>
                  <a:latin typeface="+mj-lt"/>
                  <a:ea typeface="Arial" pitchFamily="31" charset="0"/>
                  <a:cs typeface="Arial" pitchFamily="31" charset="0"/>
                </a:rPr>
                <a:t>Continuously</a:t>
              </a:r>
            </a:p>
          </p:txBody>
        </p:sp>
      </p:grpSp>
      <p:sp>
        <p:nvSpPr>
          <p:cNvPr id="380930" name="Rectangle 2"/>
          <p:cNvSpPr>
            <a:spLocks noGrp="1" noChangeArrowheads="1"/>
          </p:cNvSpPr>
          <p:nvPr>
            <p:ph type="title"/>
          </p:nvPr>
        </p:nvSpPr>
        <p:spPr>
          <a:xfrm>
            <a:off x="2187391" y="102799"/>
            <a:ext cx="7772400" cy="990600"/>
          </a:xfrm>
          <a:noFill/>
        </p:spPr>
        <p:txBody>
          <a:bodyPr>
            <a:noAutofit/>
          </a:bodyPr>
          <a:lstStyle/>
          <a:p>
            <a:pPr eaLnBrk="1" hangingPunct="1">
              <a:defRPr/>
            </a:pPr>
            <a:r>
              <a:rPr lang="en-US" sz="3200" dirty="0">
                <a:solidFill>
                  <a:schemeClr val="accent2"/>
                </a:solidFill>
                <a:ea typeface="ＭＳ Ｐゴシック" pitchFamily="-108" charset="-128"/>
                <a:cs typeface="ＭＳ Ｐゴシック" pitchFamily="-108" charset="-128"/>
              </a:rPr>
              <a:t>Social Behavior teaching example:</a:t>
            </a:r>
            <a:br>
              <a:rPr lang="en-US" sz="3200" dirty="0">
                <a:solidFill>
                  <a:schemeClr val="accent2"/>
                </a:solidFill>
                <a:ea typeface="ＭＳ Ｐゴシック" pitchFamily="-108" charset="-128"/>
                <a:cs typeface="ＭＳ Ｐゴシック" pitchFamily="-108" charset="-128"/>
              </a:rPr>
            </a:br>
            <a:r>
              <a:rPr lang="en-US" sz="3200" b="1" dirty="0">
                <a:solidFill>
                  <a:schemeClr val="accent2"/>
                </a:solidFill>
                <a:ea typeface="ＭＳ Ｐゴシック" pitchFamily="-108" charset="-128"/>
                <a:cs typeface="ＭＳ Ｐゴシック" pitchFamily="-108" charset="-128"/>
              </a:rPr>
              <a:t>Being cut in line</a:t>
            </a:r>
          </a:p>
        </p:txBody>
      </p:sp>
      <p:sp>
        <p:nvSpPr>
          <p:cNvPr id="23" name="Rectangle 22"/>
          <p:cNvSpPr>
            <a:spLocks noChangeArrowheads="1"/>
          </p:cNvSpPr>
          <p:nvPr/>
        </p:nvSpPr>
        <p:spPr bwMode="auto">
          <a:xfrm>
            <a:off x="7280791" y="784569"/>
            <a:ext cx="1460873" cy="2196375"/>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1600" i="1" dirty="0">
                <a:solidFill>
                  <a:srgbClr val="000000"/>
                </a:solidFill>
                <a:latin typeface="+mj-lt"/>
                <a:ea typeface="Arial" pitchFamily="-1" charset="0"/>
                <a:cs typeface="Arial" pitchFamily="-1" charset="0"/>
              </a:rPr>
              <a:t>“If someone cuts you in line, you should remain calm and think about the situation…”</a:t>
            </a:r>
          </a:p>
        </p:txBody>
      </p:sp>
      <p:sp>
        <p:nvSpPr>
          <p:cNvPr id="24" name="Rectangle 23"/>
          <p:cNvSpPr>
            <a:spLocks noChangeArrowheads="1"/>
          </p:cNvSpPr>
          <p:nvPr/>
        </p:nvSpPr>
        <p:spPr bwMode="auto">
          <a:xfrm>
            <a:off x="6889951" y="5276053"/>
            <a:ext cx="1915721" cy="1271051"/>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1600" i="1" dirty="0">
                <a:solidFill>
                  <a:srgbClr val="000000"/>
                </a:solidFill>
                <a:latin typeface="+mj-lt"/>
                <a:ea typeface="Arial" pitchFamily="-1" charset="0"/>
                <a:cs typeface="Arial" pitchFamily="-1" charset="0"/>
              </a:rPr>
              <a:t>“Watch. This is how I would respond if someone cut me in line….”</a:t>
            </a:r>
          </a:p>
        </p:txBody>
      </p:sp>
      <p:sp>
        <p:nvSpPr>
          <p:cNvPr id="26" name="Rectangle 25"/>
          <p:cNvSpPr>
            <a:spLocks noChangeArrowheads="1"/>
          </p:cNvSpPr>
          <p:nvPr/>
        </p:nvSpPr>
        <p:spPr bwMode="auto">
          <a:xfrm>
            <a:off x="135567" y="2450124"/>
            <a:ext cx="1519497" cy="2158452"/>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1600" i="1" dirty="0">
                <a:solidFill>
                  <a:srgbClr val="000000"/>
                </a:solidFill>
                <a:latin typeface="+mj-lt"/>
                <a:ea typeface="Arial" pitchFamily="-1" charset="0"/>
                <a:cs typeface="Arial" pitchFamily="-1" charset="0"/>
              </a:rPr>
              <a:t>“That was great. What would that look like if you were cut in line in the classroom? In the store?”</a:t>
            </a:r>
          </a:p>
        </p:txBody>
      </p:sp>
      <p:sp>
        <p:nvSpPr>
          <p:cNvPr id="27" name="Rectangle 26"/>
          <p:cNvSpPr>
            <a:spLocks noChangeArrowheads="1"/>
          </p:cNvSpPr>
          <p:nvPr/>
        </p:nvSpPr>
        <p:spPr bwMode="auto">
          <a:xfrm>
            <a:off x="175289" y="1042035"/>
            <a:ext cx="2741647" cy="841629"/>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1600" i="1" dirty="0">
                <a:solidFill>
                  <a:srgbClr val="000000"/>
                </a:solidFill>
                <a:latin typeface="+mj-lt"/>
                <a:ea typeface="Arial" pitchFamily="-1" charset="0"/>
                <a:cs typeface="Arial" pitchFamily="-1" charset="0"/>
              </a:rPr>
              <a:t>“You got it. Tomorrow let’s figure out what else you might do in these situations.”</a:t>
            </a:r>
          </a:p>
        </p:txBody>
      </p:sp>
      <p:sp>
        <p:nvSpPr>
          <p:cNvPr id="25" name="Rectangle 24"/>
          <p:cNvSpPr>
            <a:spLocks noChangeArrowheads="1"/>
          </p:cNvSpPr>
          <p:nvPr/>
        </p:nvSpPr>
        <p:spPr bwMode="auto">
          <a:xfrm>
            <a:off x="468539" y="5650992"/>
            <a:ext cx="2896453" cy="1097280"/>
          </a:xfrm>
          <a:prstGeom prst="rect">
            <a:avLst/>
          </a:prstGeom>
          <a:solidFill>
            <a:schemeClr val="accent4">
              <a:lumMod val="40000"/>
              <a:lumOff val="60000"/>
            </a:schemeClr>
          </a:solidFill>
          <a:ln w="9525">
            <a:solidFill>
              <a:schemeClr val="tx1"/>
            </a:solidFill>
            <a:round/>
            <a:headEnd/>
            <a:tailEnd/>
          </a:ln>
        </p:spPr>
        <p:txBody>
          <a:bodyPr anchor="ctr">
            <a:prstTxWarp prst="textNoShape">
              <a:avLst/>
            </a:prstTxWarp>
          </a:bodyPr>
          <a:lstStyle/>
          <a:p>
            <a:r>
              <a:rPr lang="en-US" sz="1600" i="1" dirty="0">
                <a:solidFill>
                  <a:srgbClr val="000000"/>
                </a:solidFill>
                <a:latin typeface="+mj-lt"/>
                <a:ea typeface="Arial" pitchFamily="-1" charset="0"/>
                <a:cs typeface="Arial" pitchFamily="-1" charset="0"/>
              </a:rPr>
              <a:t>“Tell me how you would respond if someone cut you in line at the water fountain.” “In line for a snack.”</a:t>
            </a:r>
          </a:p>
        </p:txBody>
      </p:sp>
      <p:grpSp>
        <p:nvGrpSpPr>
          <p:cNvPr id="29" name="Group 28" descr="Image of the word Teach">
            <a:extLst>
              <a:ext uri="{FF2B5EF4-FFF2-40B4-BE49-F238E27FC236}">
                <a16:creationId xmlns:a16="http://schemas.microsoft.com/office/drawing/2014/main" id="{976194EB-ADC5-F14F-ACCB-D9B0EA2B7069}"/>
              </a:ext>
            </a:extLst>
          </p:cNvPr>
          <p:cNvGrpSpPr/>
          <p:nvPr/>
        </p:nvGrpSpPr>
        <p:grpSpPr>
          <a:xfrm>
            <a:off x="150735" y="118071"/>
            <a:ext cx="1760361" cy="796330"/>
            <a:chOff x="5122180" y="1345824"/>
            <a:chExt cx="2152347" cy="1076173"/>
          </a:xfrm>
          <a:solidFill>
            <a:schemeClr val="accent2">
              <a:lumMod val="50000"/>
            </a:schemeClr>
          </a:solidFill>
        </p:grpSpPr>
        <p:sp>
          <p:nvSpPr>
            <p:cNvPr id="30" name="Rounded Rectangle 29">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31"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99363989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9C903D5-6C23-40F4-ADE0-A839DABC5366}"/>
              </a:ext>
            </a:extLst>
          </p:cNvPr>
          <p:cNvSpPr>
            <a:spLocks noGrp="1"/>
          </p:cNvSpPr>
          <p:nvPr>
            <p:ph type="title"/>
          </p:nvPr>
        </p:nvSpPr>
        <p:spPr/>
        <p:txBody>
          <a:bodyPr/>
          <a:lstStyle/>
          <a:p>
            <a:r>
              <a:rPr lang="en-US" dirty="0"/>
              <a:t>Rules in the context of routines – model and lead</a:t>
            </a:r>
          </a:p>
        </p:txBody>
      </p:sp>
      <p:sp>
        <p:nvSpPr>
          <p:cNvPr id="15362" name="Rectangle 3"/>
          <p:cNvSpPr>
            <a:spLocks noGrp="1" noChangeArrowheads="1"/>
          </p:cNvSpPr>
          <p:nvPr>
            <p:ph type="body" idx="4294967295"/>
          </p:nvPr>
        </p:nvSpPr>
        <p:spPr>
          <a:xfrm>
            <a:off x="471488" y="1814513"/>
            <a:ext cx="8672512" cy="4275137"/>
          </a:xfrm>
        </p:spPr>
        <p:txBody>
          <a:bodyPr>
            <a:noAutofit/>
          </a:bodyPr>
          <a:lstStyle/>
          <a:p>
            <a:pPr eaLnBrk="1" hangingPunct="1">
              <a:lnSpc>
                <a:spcPct val="90000"/>
              </a:lnSpc>
            </a:pPr>
            <a:endParaRPr lang="en-US" sz="2400" b="1" dirty="0">
              <a:solidFill>
                <a:schemeClr val="bg1"/>
              </a:solidFill>
              <a:latin typeface="Calibri" charset="0"/>
              <a:ea typeface="Calibri" charset="0"/>
              <a:cs typeface="Calibri" charset="0"/>
            </a:endParaRPr>
          </a:p>
          <a:p>
            <a:pPr eaLnBrk="1" hangingPunct="1">
              <a:lnSpc>
                <a:spcPct val="90000"/>
              </a:lnSpc>
            </a:pPr>
            <a:r>
              <a:rPr lang="en-US" sz="2400" b="1" dirty="0">
                <a:solidFill>
                  <a:schemeClr val="bg1"/>
                </a:solidFill>
                <a:latin typeface="Calibri" charset="0"/>
                <a:ea typeface="Calibri" charset="0"/>
                <a:cs typeface="Calibri" charset="0"/>
              </a:rPr>
              <a:t>Teach expectations directly.</a:t>
            </a:r>
            <a:endParaRPr lang="en-US" sz="1800" b="1" dirty="0">
              <a:solidFill>
                <a:schemeClr val="bg1"/>
              </a:solidFill>
              <a:latin typeface="Calibri" charset="0"/>
              <a:ea typeface="Calibri" charset="0"/>
              <a:cs typeface="Calibri" charset="0"/>
            </a:endParaRPr>
          </a:p>
          <a:p>
            <a:pPr lvl="1" eaLnBrk="1" hangingPunct="1">
              <a:lnSpc>
                <a:spcPct val="90000"/>
              </a:lnSpc>
            </a:pPr>
            <a:r>
              <a:rPr lang="en-US" sz="1800" b="1" dirty="0">
                <a:solidFill>
                  <a:schemeClr val="bg1"/>
                </a:solidFill>
                <a:latin typeface="Calibri" charset="0"/>
                <a:ea typeface="Calibri" charset="0"/>
                <a:cs typeface="Calibri" charset="0"/>
              </a:rPr>
              <a:t>Define</a:t>
            </a:r>
            <a:r>
              <a:rPr lang="en-US" sz="1800" dirty="0">
                <a:solidFill>
                  <a:schemeClr val="bg1"/>
                </a:solidFill>
                <a:latin typeface="Calibri" charset="0"/>
                <a:ea typeface="Calibri" charset="0"/>
                <a:cs typeface="Calibri" charset="0"/>
              </a:rPr>
              <a:t> rule in operational terms—tell students what the rule looks like within routine.</a:t>
            </a:r>
          </a:p>
          <a:p>
            <a:pPr lvl="1" eaLnBrk="1" hangingPunct="1">
              <a:lnSpc>
                <a:spcPct val="90000"/>
              </a:lnSpc>
            </a:pPr>
            <a:r>
              <a:rPr lang="en-US" sz="1800" dirty="0">
                <a:solidFill>
                  <a:schemeClr val="bg1"/>
                </a:solidFill>
                <a:latin typeface="Calibri" charset="0"/>
                <a:ea typeface="Calibri" charset="0"/>
                <a:cs typeface="Calibri" charset="0"/>
              </a:rPr>
              <a:t>Provide students with </a:t>
            </a:r>
            <a:r>
              <a:rPr lang="en-US" sz="1800" b="1" dirty="0">
                <a:solidFill>
                  <a:schemeClr val="bg1"/>
                </a:solidFill>
                <a:latin typeface="Calibri" charset="0"/>
                <a:ea typeface="Calibri" charset="0"/>
                <a:cs typeface="Calibri" charset="0"/>
              </a:rPr>
              <a:t>examples and non-examples</a:t>
            </a:r>
            <a:r>
              <a:rPr lang="en-US" sz="1800" dirty="0">
                <a:solidFill>
                  <a:schemeClr val="bg1"/>
                </a:solidFill>
                <a:latin typeface="Calibri" charset="0"/>
                <a:ea typeface="Calibri" charset="0"/>
                <a:cs typeface="Calibri" charset="0"/>
              </a:rPr>
              <a:t> of rule-following within routine.</a:t>
            </a:r>
          </a:p>
          <a:p>
            <a:pPr eaLnBrk="1" hangingPunct="1">
              <a:lnSpc>
                <a:spcPct val="90000"/>
              </a:lnSpc>
            </a:pPr>
            <a:endParaRPr lang="en-US" sz="2400" b="1" dirty="0">
              <a:solidFill>
                <a:schemeClr val="bg1"/>
              </a:solidFill>
              <a:latin typeface="Calibri" charset="0"/>
              <a:ea typeface="Calibri" charset="0"/>
              <a:cs typeface="Calibri" charset="0"/>
            </a:endParaRPr>
          </a:p>
          <a:p>
            <a:pPr eaLnBrk="1" hangingPunct="1">
              <a:lnSpc>
                <a:spcPct val="90000"/>
              </a:lnSpc>
            </a:pPr>
            <a:endParaRPr lang="en-US" sz="2400" b="1" dirty="0">
              <a:solidFill>
                <a:schemeClr val="bg1"/>
              </a:solidFill>
              <a:latin typeface="Calibri" charset="0"/>
              <a:ea typeface="Calibri" charset="0"/>
              <a:cs typeface="Calibri" charset="0"/>
            </a:endParaRPr>
          </a:p>
          <a:p>
            <a:pPr eaLnBrk="1" hangingPunct="1">
              <a:lnSpc>
                <a:spcPct val="90000"/>
              </a:lnSpc>
            </a:pPr>
            <a:r>
              <a:rPr lang="en-US" sz="2400" b="1" dirty="0">
                <a:solidFill>
                  <a:schemeClr val="bg1"/>
                </a:solidFill>
                <a:latin typeface="Calibri" charset="0"/>
                <a:ea typeface="Calibri" charset="0"/>
                <a:cs typeface="Calibri" charset="0"/>
              </a:rPr>
              <a:t>Actively involve </a:t>
            </a:r>
            <a:r>
              <a:rPr lang="en-US" sz="2400" dirty="0">
                <a:solidFill>
                  <a:schemeClr val="bg1"/>
                </a:solidFill>
                <a:latin typeface="Calibri" charset="0"/>
                <a:ea typeface="Calibri" charset="0"/>
                <a:cs typeface="Calibri" charset="0"/>
              </a:rPr>
              <a:t>students in lesson—game, role-play, etc. to check for their understanding.</a:t>
            </a:r>
          </a:p>
          <a:p>
            <a:pPr>
              <a:lnSpc>
                <a:spcPct val="90000"/>
              </a:lnSpc>
            </a:pPr>
            <a:endParaRPr lang="en-US" sz="2400" dirty="0">
              <a:solidFill>
                <a:schemeClr val="bg1"/>
              </a:solidFill>
              <a:latin typeface="Calibri" charset="0"/>
              <a:ea typeface="Calibri" charset="0"/>
              <a:cs typeface="Calibri" charset="0"/>
            </a:endParaRPr>
          </a:p>
          <a:p>
            <a:pPr lvl="1" eaLnBrk="1" hangingPunct="1">
              <a:lnSpc>
                <a:spcPct val="90000"/>
              </a:lnSpc>
            </a:pPr>
            <a:endParaRPr lang="en-US" sz="1800" dirty="0">
              <a:solidFill>
                <a:schemeClr val="bg1"/>
              </a:solidFill>
              <a:latin typeface="Calibri" charset="0"/>
              <a:ea typeface="Calibri" charset="0"/>
              <a:cs typeface="Calibri" charset="0"/>
            </a:endParaRPr>
          </a:p>
        </p:txBody>
      </p:sp>
      <p:sp>
        <p:nvSpPr>
          <p:cNvPr id="65539" name="Rectangle 3"/>
          <p:cNvSpPr>
            <a:spLocks noChangeArrowheads="1"/>
          </p:cNvSpPr>
          <p:nvPr/>
        </p:nvSpPr>
        <p:spPr bwMode="auto">
          <a:xfrm>
            <a:off x="2451100" y="533400"/>
            <a:ext cx="6464300" cy="625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90000"/>
              </a:lnSpc>
            </a:pPr>
            <a:r>
              <a:rPr lang="en-US" sz="4400" b="1" dirty="0">
                <a:solidFill>
                  <a:schemeClr val="accent2"/>
                </a:solidFill>
                <a:latin typeface="+mj-lt"/>
                <a:ea typeface="Arial" charset="0"/>
                <a:cs typeface="Arial" charset="0"/>
              </a:rPr>
              <a:t>Rules in the context of routines</a:t>
            </a:r>
          </a:p>
        </p:txBody>
      </p:sp>
      <p:sp>
        <p:nvSpPr>
          <p:cNvPr id="2" name="Rounded Rectangle 1"/>
          <p:cNvSpPr/>
          <p:nvPr/>
        </p:nvSpPr>
        <p:spPr>
          <a:xfrm>
            <a:off x="231648" y="1660219"/>
            <a:ext cx="8610600" cy="554064"/>
          </a:xfrm>
          <a:prstGeom prst="round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MODEL</a:t>
            </a:r>
          </a:p>
        </p:txBody>
      </p:sp>
      <p:sp>
        <p:nvSpPr>
          <p:cNvPr id="11" name="Rounded Rectangle 10"/>
          <p:cNvSpPr/>
          <p:nvPr/>
        </p:nvSpPr>
        <p:spPr>
          <a:xfrm>
            <a:off x="222683" y="3742425"/>
            <a:ext cx="8610600" cy="647233"/>
          </a:xfrm>
          <a:prstGeom prst="round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LEAD</a:t>
            </a:r>
          </a:p>
        </p:txBody>
      </p:sp>
      <p:grpSp>
        <p:nvGrpSpPr>
          <p:cNvPr id="13" name="Group 12" descr="Image of the word Teach">
            <a:extLst>
              <a:ext uri="{FF2B5EF4-FFF2-40B4-BE49-F238E27FC236}">
                <a16:creationId xmlns:a16="http://schemas.microsoft.com/office/drawing/2014/main" id="{976194EB-ADC5-F14F-ACCB-D9B0EA2B7069}"/>
              </a:ext>
            </a:extLst>
          </p:cNvPr>
          <p:cNvGrpSpPr/>
          <p:nvPr/>
        </p:nvGrpSpPr>
        <p:grpSpPr>
          <a:xfrm>
            <a:off x="141591" y="218654"/>
            <a:ext cx="2152347" cy="1076173"/>
            <a:chOff x="5122180" y="1345824"/>
            <a:chExt cx="2152347" cy="1076173"/>
          </a:xfrm>
          <a:solidFill>
            <a:schemeClr val="accent2">
              <a:lumMod val="50000"/>
            </a:schemeClr>
          </a:solidFill>
        </p:grpSpPr>
        <p:sp>
          <p:nvSpPr>
            <p:cNvPr id="14" name="Rounded Rectangle 13">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208621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793A-E377-1D4B-A92B-0C62876855F5}"/>
              </a:ext>
            </a:extLst>
          </p:cNvPr>
          <p:cNvSpPr>
            <a:spLocks noGrp="1"/>
          </p:cNvSpPr>
          <p:nvPr>
            <p:ph type="title"/>
          </p:nvPr>
        </p:nvSpPr>
        <p:spPr>
          <a:xfrm>
            <a:off x="0" y="236669"/>
            <a:ext cx="9144000" cy="1113416"/>
          </a:xfrm>
        </p:spPr>
        <p:txBody>
          <a:bodyPr>
            <a:normAutofit/>
          </a:bodyPr>
          <a:lstStyle/>
          <a:p>
            <a:pPr algn="ctr"/>
            <a:r>
              <a:rPr lang="en-US" dirty="0"/>
              <a:t>Getting the Most Out of This Module</a:t>
            </a:r>
          </a:p>
        </p:txBody>
      </p:sp>
      <p:graphicFrame>
        <p:nvGraphicFramePr>
          <p:cNvPr id="4" name="Diagram 3" descr="Graphic explaining how to get the most out of this module starting with Pre-Service moving to New Teachers and then finally Experienced Teachers">
            <a:extLst>
              <a:ext uri="{FF2B5EF4-FFF2-40B4-BE49-F238E27FC236}">
                <a16:creationId xmlns:a16="http://schemas.microsoft.com/office/drawing/2014/main" id="{7B1E68CD-CD29-0446-8675-ED9B11912590}"/>
              </a:ext>
            </a:extLst>
          </p:cNvPr>
          <p:cNvGraphicFramePr/>
          <p:nvPr>
            <p:extLst>
              <p:ext uri="{D42A27DB-BD31-4B8C-83A1-F6EECF244321}">
                <p14:modId xmlns:p14="http://schemas.microsoft.com/office/powerpoint/2010/main" val="3326255693"/>
              </p:ext>
            </p:extLst>
          </p:nvPr>
        </p:nvGraphicFramePr>
        <p:xfrm>
          <a:off x="0" y="1350085"/>
          <a:ext cx="9144000"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126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65E1EDE-01CB-4A39-A5F0-F4EE36AF82AE}"/>
              </a:ext>
            </a:extLst>
          </p:cNvPr>
          <p:cNvSpPr>
            <a:spLocks noGrp="1"/>
          </p:cNvSpPr>
          <p:nvPr>
            <p:ph type="title"/>
          </p:nvPr>
        </p:nvSpPr>
        <p:spPr/>
        <p:txBody>
          <a:bodyPr/>
          <a:lstStyle/>
          <a:p>
            <a:r>
              <a:rPr lang="en-US" dirty="0"/>
              <a:t>Rules in the context of routines - test</a:t>
            </a:r>
          </a:p>
        </p:txBody>
      </p:sp>
      <p:sp>
        <p:nvSpPr>
          <p:cNvPr id="15362" name="Rectangle 3"/>
          <p:cNvSpPr>
            <a:spLocks noGrp="1" noChangeArrowheads="1"/>
          </p:cNvSpPr>
          <p:nvPr>
            <p:ph type="body" idx="4294967295"/>
          </p:nvPr>
        </p:nvSpPr>
        <p:spPr>
          <a:xfrm>
            <a:off x="471488" y="2590800"/>
            <a:ext cx="8672512" cy="2401888"/>
          </a:xfrm>
        </p:spPr>
        <p:txBody>
          <a:bodyPr>
            <a:noAutofit/>
          </a:bodyPr>
          <a:lstStyle/>
          <a:p>
            <a:pPr>
              <a:lnSpc>
                <a:spcPct val="90000"/>
              </a:lnSpc>
            </a:pPr>
            <a:r>
              <a:rPr lang="en-US" sz="2400" dirty="0">
                <a:solidFill>
                  <a:schemeClr val="bg1"/>
                </a:solidFill>
                <a:latin typeface="Calibri" charset="0"/>
                <a:ea typeface="Calibri" charset="0"/>
                <a:cs typeface="Calibri" charset="0"/>
              </a:rPr>
              <a:t>Provide </a:t>
            </a:r>
            <a:r>
              <a:rPr lang="en-US" sz="2400" b="1" dirty="0">
                <a:solidFill>
                  <a:schemeClr val="bg1"/>
                </a:solidFill>
                <a:latin typeface="Calibri" charset="0"/>
                <a:ea typeface="Calibri" charset="0"/>
                <a:cs typeface="Calibri" charset="0"/>
              </a:rPr>
              <a:t>opportunities to practice </a:t>
            </a:r>
            <a:r>
              <a:rPr lang="en-US" sz="2400" dirty="0">
                <a:solidFill>
                  <a:schemeClr val="bg1"/>
                </a:solidFill>
                <a:latin typeface="Calibri" charset="0"/>
                <a:ea typeface="Calibri" charset="0"/>
                <a:cs typeface="Calibri" charset="0"/>
              </a:rPr>
              <a:t>rule following behavior in the natural setting.</a:t>
            </a:r>
          </a:p>
          <a:p>
            <a:r>
              <a:rPr lang="en-US" sz="2400" dirty="0">
                <a:solidFill>
                  <a:schemeClr val="bg1"/>
                </a:solidFill>
                <a:latin typeface="Calibri" charset="0"/>
                <a:ea typeface="Calibri" charset="0"/>
                <a:cs typeface="Calibri" charset="0"/>
              </a:rPr>
              <a:t>A </a:t>
            </a:r>
            <a:r>
              <a:rPr lang="en-US" sz="2400" b="1" dirty="0">
                <a:solidFill>
                  <a:schemeClr val="bg1"/>
                </a:solidFill>
                <a:latin typeface="Calibri" charset="0"/>
                <a:ea typeface="Calibri" charset="0"/>
                <a:cs typeface="Calibri" charset="0"/>
              </a:rPr>
              <a:t>separate lesson plan </a:t>
            </a:r>
            <a:r>
              <a:rPr lang="en-US" sz="2400" dirty="0">
                <a:solidFill>
                  <a:schemeClr val="bg1"/>
                </a:solidFill>
                <a:latin typeface="Calibri" charset="0"/>
                <a:ea typeface="Calibri" charset="0"/>
                <a:cs typeface="Calibri" charset="0"/>
              </a:rPr>
              <a:t>should be developed for teaching each expectation in the context of each routine.  That is, a separate lesson would be created for </a:t>
            </a:r>
            <a:r>
              <a:rPr lang="en-US" sz="2400" b="1" dirty="0">
                <a:solidFill>
                  <a:schemeClr val="bg1"/>
                </a:solidFill>
                <a:latin typeface="Calibri" charset="0"/>
                <a:ea typeface="Calibri" charset="0"/>
                <a:cs typeface="Calibri" charset="0"/>
              </a:rPr>
              <a:t>each box </a:t>
            </a:r>
            <a:r>
              <a:rPr lang="en-US" sz="2400" dirty="0">
                <a:solidFill>
                  <a:schemeClr val="bg1"/>
                </a:solidFill>
                <a:latin typeface="Calibri" charset="0"/>
                <a:ea typeface="Calibri" charset="0"/>
                <a:cs typeface="Calibri" charset="0"/>
              </a:rPr>
              <a:t>in the matrix.</a:t>
            </a:r>
          </a:p>
          <a:p>
            <a:pPr>
              <a:lnSpc>
                <a:spcPct val="90000"/>
              </a:lnSpc>
            </a:pPr>
            <a:endParaRPr lang="en-US" sz="2400" dirty="0">
              <a:solidFill>
                <a:schemeClr val="bg1"/>
              </a:solidFill>
              <a:latin typeface="Calibri" charset="0"/>
              <a:ea typeface="Calibri" charset="0"/>
              <a:cs typeface="Calibri" charset="0"/>
            </a:endParaRPr>
          </a:p>
          <a:p>
            <a:pPr lvl="1" eaLnBrk="1" hangingPunct="1">
              <a:lnSpc>
                <a:spcPct val="90000"/>
              </a:lnSpc>
            </a:pPr>
            <a:endParaRPr lang="en-US" sz="1800" dirty="0">
              <a:solidFill>
                <a:schemeClr val="bg1"/>
              </a:solidFill>
              <a:latin typeface="Calibri" charset="0"/>
              <a:ea typeface="Calibri" charset="0"/>
              <a:cs typeface="Calibri" charset="0"/>
            </a:endParaRPr>
          </a:p>
        </p:txBody>
      </p:sp>
      <p:sp>
        <p:nvSpPr>
          <p:cNvPr id="65539" name="Rectangle 3"/>
          <p:cNvSpPr>
            <a:spLocks noChangeArrowheads="1"/>
          </p:cNvSpPr>
          <p:nvPr/>
        </p:nvSpPr>
        <p:spPr bwMode="auto">
          <a:xfrm>
            <a:off x="2451100" y="533400"/>
            <a:ext cx="6464300" cy="62547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90000"/>
              </a:lnSpc>
            </a:pPr>
            <a:r>
              <a:rPr lang="en-US" sz="4400" b="1" dirty="0">
                <a:solidFill>
                  <a:schemeClr val="accent2"/>
                </a:solidFill>
                <a:latin typeface="+mj-lt"/>
                <a:ea typeface="Arial" charset="0"/>
                <a:cs typeface="Arial" charset="0"/>
              </a:rPr>
              <a:t>Rules in the context of routines</a:t>
            </a:r>
          </a:p>
        </p:txBody>
      </p:sp>
      <p:sp>
        <p:nvSpPr>
          <p:cNvPr id="12" name="Rounded Rectangle 11"/>
          <p:cNvSpPr/>
          <p:nvPr/>
        </p:nvSpPr>
        <p:spPr>
          <a:xfrm>
            <a:off x="217663" y="1758965"/>
            <a:ext cx="8610600" cy="545323"/>
          </a:xfrm>
          <a:prstGeom prst="round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t>TEST</a:t>
            </a:r>
          </a:p>
        </p:txBody>
      </p:sp>
      <p:grpSp>
        <p:nvGrpSpPr>
          <p:cNvPr id="13" name="Group 12" descr="Image of the word Teach">
            <a:extLst>
              <a:ext uri="{FF2B5EF4-FFF2-40B4-BE49-F238E27FC236}">
                <a16:creationId xmlns:a16="http://schemas.microsoft.com/office/drawing/2014/main" id="{976194EB-ADC5-F14F-ACCB-D9B0EA2B7069}"/>
              </a:ext>
            </a:extLst>
          </p:cNvPr>
          <p:cNvGrpSpPr/>
          <p:nvPr/>
        </p:nvGrpSpPr>
        <p:grpSpPr>
          <a:xfrm>
            <a:off x="141591" y="218654"/>
            <a:ext cx="2152347" cy="1076173"/>
            <a:chOff x="5122180" y="1345824"/>
            <a:chExt cx="2152347" cy="1076173"/>
          </a:xfrm>
          <a:solidFill>
            <a:schemeClr val="accent2">
              <a:lumMod val="50000"/>
            </a:schemeClr>
          </a:solidFill>
        </p:grpSpPr>
        <p:sp>
          <p:nvSpPr>
            <p:cNvPr id="14" name="Rounded Rectangle 13">
              <a:extLst>
                <a:ext uri="{FF2B5EF4-FFF2-40B4-BE49-F238E27FC236}">
                  <a16:creationId xmlns:a16="http://schemas.microsoft.com/office/drawing/2014/main" id="{12019045-1482-064C-A916-6819CDA7F01F}"/>
                </a:ext>
              </a:extLst>
            </p:cNvPr>
            <p:cNvSpPr/>
            <p:nvPr/>
          </p:nvSpPr>
          <p:spPr>
            <a:xfrm>
              <a:off x="5122180" y="1345824"/>
              <a:ext cx="2152347" cy="1076173"/>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DD83E9A5-501B-664A-940E-03F8919B0930}"/>
                </a:ext>
              </a:extLst>
            </p:cNvPr>
            <p:cNvSpPr txBox="1"/>
            <p:nvPr/>
          </p:nvSpPr>
          <p:spPr>
            <a:xfrm>
              <a:off x="5174714" y="1398358"/>
              <a:ext cx="2047279" cy="97110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Teach</a:t>
              </a:r>
            </a:p>
          </p:txBody>
        </p:sp>
      </p:grpSp>
    </p:spTree>
    <p:extLst>
      <p:ext uri="{BB962C8B-B14F-4D97-AF65-F5344CB8AC3E}">
        <p14:creationId xmlns:p14="http://schemas.microsoft.com/office/powerpoint/2010/main" val="1435432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for a structure for instruction that works with examples for Teacher responsibility and student responsibilities.">
            <a:extLst>
              <a:ext uri="{FF2B5EF4-FFF2-40B4-BE49-F238E27FC236}">
                <a16:creationId xmlns:a16="http://schemas.microsoft.com/office/drawing/2014/main" id="{3527C680-CC7A-4B88-8453-E70EDD3DC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64" y="301348"/>
            <a:ext cx="8256494" cy="5534847"/>
          </a:xfrm>
          <a:prstGeom prst="rect">
            <a:avLst/>
          </a:prstGeom>
        </p:spPr>
      </p:pic>
      <p:sp>
        <p:nvSpPr>
          <p:cNvPr id="2" name="Title 1" hidden="1">
            <a:extLst>
              <a:ext uri="{FF2B5EF4-FFF2-40B4-BE49-F238E27FC236}">
                <a16:creationId xmlns:a16="http://schemas.microsoft.com/office/drawing/2014/main" id="{27B4EE3E-020A-4C92-8EC2-4C803E534587}"/>
              </a:ext>
            </a:extLst>
          </p:cNvPr>
          <p:cNvSpPr>
            <a:spLocks noGrp="1"/>
          </p:cNvSpPr>
          <p:nvPr>
            <p:ph type="title"/>
          </p:nvPr>
        </p:nvSpPr>
        <p:spPr/>
        <p:txBody>
          <a:bodyPr/>
          <a:lstStyle/>
          <a:p>
            <a:r>
              <a:rPr lang="en-US" dirty="0"/>
              <a:t>Teacher responsibility and Student responsibility</a:t>
            </a:r>
          </a:p>
        </p:txBody>
      </p:sp>
    </p:spTree>
    <p:extLst>
      <p:ext uri="{BB962C8B-B14F-4D97-AF65-F5344CB8AC3E}">
        <p14:creationId xmlns:p14="http://schemas.microsoft.com/office/powerpoint/2010/main" val="48268668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54923"/>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0" name="Rectangle 19"/>
          <p:cNvSpPr/>
          <p:nvPr/>
        </p:nvSpPr>
        <p:spPr>
          <a:xfrm>
            <a:off x="0" y="778696"/>
            <a:ext cx="7772399" cy="646331"/>
          </a:xfrm>
          <a:prstGeom prst="rect">
            <a:avLst/>
          </a:prstGeom>
          <a:noFill/>
        </p:spPr>
        <p:txBody>
          <a:bodyPr wrap="square">
            <a:spAutoFit/>
          </a:bodyPr>
          <a:lstStyle/>
          <a:p>
            <a:pPr defTabSz="685783"/>
            <a:r>
              <a:rPr lang="en-US" sz="3600" i="1" kern="0" dirty="0">
                <a:solidFill>
                  <a:schemeClr val="bg1"/>
                </a:solidFill>
                <a:latin typeface="Franklin Gothic Medium"/>
                <a:ea typeface="Arial" charset="0"/>
                <a:cs typeface="Arial" charset="0"/>
              </a:rPr>
              <a:t>Focus on phases of learning</a:t>
            </a:r>
          </a:p>
        </p:txBody>
      </p:sp>
      <p:graphicFrame>
        <p:nvGraphicFramePr>
          <p:cNvPr id="2" name="Diagram 1" descr="Diagram of the focus on the phase of learning asking what is the ultimate goal of all instruction?  Arrow stating with Acquisition, to Fluency, to Maintenance, to Generalization "/>
          <p:cNvGraphicFramePr/>
          <p:nvPr>
            <p:extLst>
              <p:ext uri="{D42A27DB-BD31-4B8C-83A1-F6EECF244321}">
                <p14:modId xmlns:p14="http://schemas.microsoft.com/office/powerpoint/2010/main" val="116343434"/>
              </p:ext>
            </p:extLst>
          </p:nvPr>
        </p:nvGraphicFramePr>
        <p:xfrm>
          <a:off x="0" y="1046480"/>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0137" y="3635714"/>
            <a:ext cx="2155371" cy="1323439"/>
          </a:xfrm>
          <a:prstGeom prst="rect">
            <a:avLst/>
          </a:prstGeom>
          <a:noFill/>
        </p:spPr>
        <p:txBody>
          <a:bodyPr wrap="square" rtlCol="0">
            <a:spAutoFit/>
          </a:bodyPr>
          <a:lstStyle/>
          <a:p>
            <a:r>
              <a:rPr lang="en-US" sz="2000" i="1" dirty="0">
                <a:solidFill>
                  <a:prstClr val="white"/>
                </a:solidFill>
              </a:rPr>
              <a:t>“Increase accuracy of new skill”</a:t>
            </a:r>
          </a:p>
          <a:p>
            <a:endParaRPr lang="en-US" sz="2000" i="1" dirty="0">
              <a:solidFill>
                <a:prstClr val="white"/>
              </a:solidFill>
            </a:endParaRPr>
          </a:p>
        </p:txBody>
      </p:sp>
      <p:sp>
        <p:nvSpPr>
          <p:cNvPr id="21" name="TextBox 20"/>
          <p:cNvSpPr txBox="1"/>
          <p:nvPr/>
        </p:nvSpPr>
        <p:spPr>
          <a:xfrm>
            <a:off x="2393576" y="3608099"/>
            <a:ext cx="2155371" cy="1323439"/>
          </a:xfrm>
          <a:prstGeom prst="rect">
            <a:avLst/>
          </a:prstGeom>
          <a:noFill/>
        </p:spPr>
        <p:txBody>
          <a:bodyPr wrap="square" rtlCol="0">
            <a:spAutoFit/>
          </a:bodyPr>
          <a:lstStyle/>
          <a:p>
            <a:r>
              <a:rPr lang="en-US" sz="2000" i="1" dirty="0">
                <a:solidFill>
                  <a:prstClr val="white"/>
                </a:solidFill>
              </a:rPr>
              <a:t>“Increase rate of correct responses to ‘automatic’ or functional level”</a:t>
            </a:r>
          </a:p>
        </p:txBody>
      </p:sp>
      <p:sp>
        <p:nvSpPr>
          <p:cNvPr id="22" name="TextBox 21"/>
          <p:cNvSpPr txBox="1"/>
          <p:nvPr/>
        </p:nvSpPr>
        <p:spPr>
          <a:xfrm>
            <a:off x="4903694" y="3617064"/>
            <a:ext cx="2155371" cy="1015663"/>
          </a:xfrm>
          <a:prstGeom prst="rect">
            <a:avLst/>
          </a:prstGeom>
          <a:noFill/>
        </p:spPr>
        <p:txBody>
          <a:bodyPr wrap="square" rtlCol="0">
            <a:spAutoFit/>
          </a:bodyPr>
          <a:lstStyle/>
          <a:p>
            <a:r>
              <a:rPr lang="en-US" sz="2000" i="1" dirty="0">
                <a:solidFill>
                  <a:prstClr val="white"/>
                </a:solidFill>
              </a:rPr>
              <a:t>“Perform skill overtime without </a:t>
            </a:r>
            <a:r>
              <a:rPr lang="en-US" sz="2000" i="1" dirty="0" err="1">
                <a:solidFill>
                  <a:prstClr val="white"/>
                </a:solidFill>
              </a:rPr>
              <a:t>reteaching</a:t>
            </a:r>
            <a:r>
              <a:rPr lang="en-US" sz="2000" i="1" dirty="0">
                <a:solidFill>
                  <a:prstClr val="white"/>
                </a:solidFill>
              </a:rPr>
              <a:t>”</a:t>
            </a:r>
          </a:p>
        </p:txBody>
      </p:sp>
      <p:sp>
        <p:nvSpPr>
          <p:cNvPr id="23" name="TextBox 22"/>
          <p:cNvSpPr txBox="1"/>
          <p:nvPr/>
        </p:nvSpPr>
        <p:spPr>
          <a:xfrm>
            <a:off x="7270568" y="3646207"/>
            <a:ext cx="1873432" cy="1631216"/>
          </a:xfrm>
          <a:prstGeom prst="rect">
            <a:avLst/>
          </a:prstGeom>
          <a:noFill/>
        </p:spPr>
        <p:txBody>
          <a:bodyPr wrap="square" rtlCol="0">
            <a:spAutoFit/>
          </a:bodyPr>
          <a:lstStyle/>
          <a:p>
            <a:r>
              <a:rPr lang="en-US" sz="2000" i="1" dirty="0">
                <a:solidFill>
                  <a:prstClr val="white"/>
                </a:solidFill>
              </a:rPr>
              <a:t>“Stimulus generalization”</a:t>
            </a:r>
          </a:p>
          <a:p>
            <a:endParaRPr lang="en-US" sz="2000" i="1" dirty="0">
              <a:solidFill>
                <a:prstClr val="white"/>
              </a:solidFill>
            </a:endParaRPr>
          </a:p>
          <a:p>
            <a:r>
              <a:rPr lang="en-US" sz="2000" i="1" dirty="0">
                <a:solidFill>
                  <a:prstClr val="white"/>
                </a:solidFill>
              </a:rPr>
              <a:t>“Response adaptation”</a:t>
            </a:r>
          </a:p>
        </p:txBody>
      </p:sp>
      <p:sp>
        <p:nvSpPr>
          <p:cNvPr id="4" name="TextBox 3"/>
          <p:cNvSpPr txBox="1"/>
          <p:nvPr/>
        </p:nvSpPr>
        <p:spPr>
          <a:xfrm>
            <a:off x="0" y="6449787"/>
            <a:ext cx="2498056" cy="338554"/>
          </a:xfrm>
          <a:prstGeom prst="rect">
            <a:avLst/>
          </a:prstGeom>
          <a:noFill/>
        </p:spPr>
        <p:txBody>
          <a:bodyPr wrap="none" rtlCol="0">
            <a:spAutoFit/>
          </a:bodyPr>
          <a:lstStyle/>
          <a:p>
            <a:r>
              <a:rPr lang="en-US" sz="1600">
                <a:solidFill>
                  <a:srgbClr val="FFFFFF"/>
                </a:solidFill>
              </a:rPr>
              <a:t>(Simonsen &amp; Myers, 2015)</a:t>
            </a:r>
          </a:p>
        </p:txBody>
      </p:sp>
      <p:pic>
        <p:nvPicPr>
          <p:cNvPr id="13" name="Picture 9" hidden="1">
            <a:extLst>
              <a:ext uri="{FF2B5EF4-FFF2-40B4-BE49-F238E27FC236}">
                <a16:creationId xmlns:a16="http://schemas.microsoft.com/office/drawing/2014/main" id="{5257DF1F-C036-A848-9242-1E999E27A1FC}"/>
              </a:ext>
              <a:ext uri="{C183D7F6-B498-43B3-948B-1728B52AA6E4}">
                <adec:decorative xmlns:adec="http://schemas.microsoft.com/office/drawing/2017/decorative" val="1"/>
              </a:ext>
            </a:extLst>
          </p:cNvPr>
          <p:cNvPicPr>
            <a:picLocks noChangeAspect="1" noChangeArrowheads="1"/>
          </p:cNvPicPr>
          <p:nvPr/>
        </p:nvPicPr>
        <p:blipFill>
          <a:blip r:embed="rId8"/>
          <a:srcRect/>
          <a:stretch>
            <a:fillRect/>
          </a:stretch>
        </p:blipFill>
        <p:spPr bwMode="auto">
          <a:xfrm>
            <a:off x="6374869" y="6238179"/>
            <a:ext cx="2223562" cy="558037"/>
          </a:xfrm>
          <a:prstGeom prst="rect">
            <a:avLst/>
          </a:prstGeom>
          <a:noFill/>
          <a:ln w="9525">
            <a:noFill/>
            <a:miter lim="800000"/>
            <a:headEnd/>
            <a:tailEnd/>
          </a:ln>
        </p:spPr>
      </p:pic>
      <p:sp>
        <p:nvSpPr>
          <p:cNvPr id="5" name="Title 4" hidden="1">
            <a:extLst>
              <a:ext uri="{FF2B5EF4-FFF2-40B4-BE49-F238E27FC236}">
                <a16:creationId xmlns:a16="http://schemas.microsoft.com/office/drawing/2014/main" id="{80FEADD2-DFAD-4053-8E0E-985490C6542E}"/>
              </a:ext>
            </a:extLst>
          </p:cNvPr>
          <p:cNvSpPr>
            <a:spLocks noGrp="1"/>
          </p:cNvSpPr>
          <p:nvPr>
            <p:ph type="title"/>
          </p:nvPr>
        </p:nvSpPr>
        <p:spPr/>
        <p:txBody>
          <a:bodyPr>
            <a:normAutofit fontScale="90000"/>
          </a:bodyPr>
          <a:lstStyle/>
          <a:p>
            <a:r>
              <a:rPr lang="en-US" dirty="0"/>
              <a:t>What is the ultimate goal of all instruction – focus on phases of learning</a:t>
            </a:r>
          </a:p>
        </p:txBody>
      </p:sp>
    </p:spTree>
    <p:extLst>
      <p:ext uri="{BB962C8B-B14F-4D97-AF65-F5344CB8AC3E}">
        <p14:creationId xmlns:p14="http://schemas.microsoft.com/office/powerpoint/2010/main" val="1469312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Diagram looking at the step of Prompt, talking about the three steps 1. Establish Expectations  2. Identify Routines  3. Create Examples"/>
          <p:cNvGraphicFramePr/>
          <p:nvPr>
            <p:extLst>
              <p:ext uri="{D42A27DB-BD31-4B8C-83A1-F6EECF244321}">
                <p14:modId xmlns:p14="http://schemas.microsoft.com/office/powerpoint/2010/main" val="2589007938"/>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Arrow 5" descr="Arrow pointing to the Prompt phase"/>
          <p:cNvSpPr/>
          <p:nvPr/>
        </p:nvSpPr>
        <p:spPr>
          <a:xfrm>
            <a:off x="7413696" y="4878973"/>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966510" y="1112744"/>
            <a:ext cx="3005668" cy="13256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0" name="Rectangle 9"/>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2" name="Title 1" hidden="1">
            <a:extLst>
              <a:ext uri="{FF2B5EF4-FFF2-40B4-BE49-F238E27FC236}">
                <a16:creationId xmlns:a16="http://schemas.microsoft.com/office/drawing/2014/main" id="{0C2B8929-42EB-4F33-863A-52C91DED2FB3}"/>
              </a:ext>
            </a:extLst>
          </p:cNvPr>
          <p:cNvSpPr>
            <a:spLocks noGrp="1"/>
          </p:cNvSpPr>
          <p:nvPr>
            <p:ph type="title"/>
          </p:nvPr>
        </p:nvSpPr>
        <p:spPr>
          <a:xfrm>
            <a:off x="449356" y="356161"/>
            <a:ext cx="7886700" cy="1325563"/>
          </a:xfrm>
        </p:spPr>
        <p:txBody>
          <a:bodyPr/>
          <a:lstStyle/>
          <a:p>
            <a:r>
              <a:rPr lang="en-US" dirty="0"/>
              <a:t>Establish, Post, Teach, Review, Monitor and Reinforce</a:t>
            </a:r>
          </a:p>
        </p:txBody>
      </p:sp>
    </p:spTree>
    <p:extLst>
      <p:ext uri="{BB962C8B-B14F-4D97-AF65-F5344CB8AC3E}">
        <p14:creationId xmlns:p14="http://schemas.microsoft.com/office/powerpoint/2010/main" val="1228401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2510851" y="306577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Verbal</a:t>
            </a:r>
          </a:p>
        </p:txBody>
      </p:sp>
      <p:sp>
        <p:nvSpPr>
          <p:cNvPr id="25" name="Rectangle 24"/>
          <p:cNvSpPr/>
          <p:nvPr/>
        </p:nvSpPr>
        <p:spPr>
          <a:xfrm>
            <a:off x="347166" y="4312297"/>
            <a:ext cx="1928734" cy="859444"/>
          </a:xfrm>
          <a:prstGeom prst="rect">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Prompting</a:t>
            </a:r>
            <a:endParaRPr lang="en-US" sz="2000" dirty="0">
              <a:solidFill>
                <a:srgbClr val="0070C0"/>
              </a:solidFill>
            </a:endParaRPr>
          </a:p>
        </p:txBody>
      </p:sp>
      <p:sp>
        <p:nvSpPr>
          <p:cNvPr id="20" name="Rectangle 19"/>
          <p:cNvSpPr/>
          <p:nvPr/>
        </p:nvSpPr>
        <p:spPr>
          <a:xfrm>
            <a:off x="334778" y="1598505"/>
            <a:ext cx="1928734" cy="821072"/>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latin typeface="Franklin Gothic Medium"/>
              </a:rPr>
              <a:t>Types of Prompts</a:t>
            </a:r>
            <a:endParaRPr lang="en-US" sz="2000" dirty="0">
              <a:solidFill>
                <a:srgbClr val="005493"/>
              </a:solidFill>
            </a:endParaRPr>
          </a:p>
        </p:txBody>
      </p:sp>
      <p:sp>
        <p:nvSpPr>
          <p:cNvPr id="21" name="Rectangle 20"/>
          <p:cNvSpPr/>
          <p:nvPr/>
        </p:nvSpPr>
        <p:spPr>
          <a:xfrm>
            <a:off x="2510851" y="3514410"/>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Visual</a:t>
            </a:r>
          </a:p>
        </p:txBody>
      </p:sp>
      <p:sp>
        <p:nvSpPr>
          <p:cNvPr id="22" name="Rectangle 21"/>
          <p:cNvSpPr/>
          <p:nvPr/>
        </p:nvSpPr>
        <p:spPr>
          <a:xfrm>
            <a:off x="2510851" y="398796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23" name="Rectangle 22"/>
          <p:cNvSpPr/>
          <p:nvPr/>
        </p:nvSpPr>
        <p:spPr>
          <a:xfrm>
            <a:off x="2510851" y="4461516"/>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26" name="Rectangle 25"/>
          <p:cNvSpPr/>
          <p:nvPr/>
        </p:nvSpPr>
        <p:spPr>
          <a:xfrm>
            <a:off x="2510851" y="4922750"/>
            <a:ext cx="1928734" cy="599256"/>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sp>
        <p:nvSpPr>
          <p:cNvPr id="3" name="TextBox 2"/>
          <p:cNvSpPr txBox="1"/>
          <p:nvPr/>
        </p:nvSpPr>
        <p:spPr>
          <a:xfrm>
            <a:off x="60161" y="5889378"/>
            <a:ext cx="1921039" cy="276999"/>
          </a:xfrm>
          <a:prstGeom prst="rect">
            <a:avLst/>
          </a:prstGeom>
          <a:noFill/>
        </p:spPr>
        <p:txBody>
          <a:bodyPr wrap="none" rtlCol="0">
            <a:spAutoFit/>
          </a:bodyPr>
          <a:lstStyle/>
          <a:p>
            <a:r>
              <a:rPr lang="en-US" sz="1200" dirty="0">
                <a:solidFill>
                  <a:srgbClr val="FFFFFF"/>
                </a:solidFill>
              </a:rPr>
              <a:t>(Simonsen &amp; Myers, 2015)</a:t>
            </a:r>
          </a:p>
        </p:txBody>
      </p:sp>
      <p:sp>
        <p:nvSpPr>
          <p:cNvPr id="32" name="Rectangle 31"/>
          <p:cNvSpPr/>
          <p:nvPr/>
        </p:nvSpPr>
        <p:spPr>
          <a:xfrm>
            <a:off x="4596878" y="4085360"/>
            <a:ext cx="4092419" cy="2152819"/>
          </a:xfrm>
          <a:prstGeom prst="rect">
            <a:avLst/>
          </a:prstGeom>
        </p:spPr>
        <p:txBody>
          <a:bodyPr wrap="square">
            <a:normAutofit/>
          </a:bodyPr>
          <a:lstStyle/>
          <a:p>
            <a:r>
              <a:rPr lang="en-US" altLang="en-US" sz="2000" b="1" i="1" u="sng" dirty="0">
                <a:solidFill>
                  <a:schemeClr val="bg1"/>
                </a:solidFill>
                <a:ea typeface="ＭＳ Ｐゴシック" charset="-128"/>
              </a:rPr>
              <a:t>Guidelines: </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Choose the “just right” prompt (not too much, not too little)</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Fade as quickly as possible</a:t>
            </a:r>
          </a:p>
          <a:p>
            <a:pPr marL="914400" lvl="1" indent="-457200">
              <a:buFont typeface="+mj-lt"/>
              <a:buAutoNum type="alphaLcPeriod"/>
            </a:pPr>
            <a:endParaRPr lang="en-US" altLang="en-US" sz="500" i="1" dirty="0">
              <a:solidFill>
                <a:schemeClr val="bg1"/>
              </a:solidFill>
              <a:ea typeface="ＭＳ Ｐゴシック" charset="-128"/>
            </a:endParaRPr>
          </a:p>
        </p:txBody>
      </p:sp>
      <p:sp>
        <p:nvSpPr>
          <p:cNvPr id="24" name="Rectangle 23"/>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7" name="Rectangle 26"/>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0" name="Right Arrow 29" descr="Arrow from Behavior to Consequence"/>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5" name="Right Arrow 34" descr="Arrow from Antecedent to Behavior"/>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4699312" y="3070830"/>
            <a:ext cx="4092419" cy="1015663"/>
          </a:xfrm>
          <a:prstGeom prst="rect">
            <a:avLst/>
          </a:prstGeom>
        </p:spPr>
        <p:txBody>
          <a:bodyPr wrap="square">
            <a:spAutoFit/>
          </a:bodyPr>
          <a:lstStyle/>
          <a:p>
            <a:r>
              <a:rPr lang="en-US" altLang="en-US" sz="2000" i="1" dirty="0">
                <a:solidFill>
                  <a:schemeClr val="bg1"/>
                </a:solidFill>
                <a:ea typeface="ＭＳ Ｐゴシック" charset="-128"/>
              </a:rPr>
              <a:t>Presenting an additional stimulus to increase the probability that the S</a:t>
            </a:r>
            <a:r>
              <a:rPr lang="en-US" altLang="en-US" sz="2000" i="1" baseline="30000" dirty="0">
                <a:solidFill>
                  <a:schemeClr val="bg1"/>
                </a:solidFill>
                <a:ea typeface="ＭＳ Ｐゴシック" charset="-128"/>
              </a:rPr>
              <a:t>D</a:t>
            </a:r>
            <a:r>
              <a:rPr lang="en-US" altLang="en-US" sz="2000" i="1" dirty="0">
                <a:solidFill>
                  <a:schemeClr val="bg1"/>
                </a:solidFill>
                <a:ea typeface="ＭＳ Ｐゴシック" charset="-128"/>
              </a:rPr>
              <a:t> will occasion the desired response</a:t>
            </a:r>
          </a:p>
        </p:txBody>
      </p:sp>
      <p:sp>
        <p:nvSpPr>
          <p:cNvPr id="2" name="Title 1" hidden="1">
            <a:extLst>
              <a:ext uri="{FF2B5EF4-FFF2-40B4-BE49-F238E27FC236}">
                <a16:creationId xmlns:a16="http://schemas.microsoft.com/office/drawing/2014/main" id="{6B2CAAD6-D836-41E2-93D4-D05F228732F8}"/>
              </a:ext>
            </a:extLst>
          </p:cNvPr>
          <p:cNvSpPr>
            <a:spLocks noGrp="1"/>
          </p:cNvSpPr>
          <p:nvPr>
            <p:ph type="title"/>
          </p:nvPr>
        </p:nvSpPr>
        <p:spPr/>
        <p:txBody>
          <a:bodyPr/>
          <a:lstStyle/>
          <a:p>
            <a:r>
              <a:rPr lang="en-US" dirty="0"/>
              <a:t>What behavioral procedures are involved in teaching</a:t>
            </a:r>
          </a:p>
        </p:txBody>
      </p:sp>
    </p:spTree>
    <p:extLst>
      <p:ext uri="{BB962C8B-B14F-4D97-AF65-F5344CB8AC3E}">
        <p14:creationId xmlns:p14="http://schemas.microsoft.com/office/powerpoint/2010/main" val="3251329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56" y="107576"/>
            <a:ext cx="7886700" cy="779929"/>
          </a:xfrm>
          <a:noFill/>
        </p:spPr>
        <p:txBody>
          <a:bodyPr>
            <a:normAutofit/>
          </a:bodyPr>
          <a:lstStyle/>
          <a:p>
            <a:r>
              <a:rPr lang="en-US" dirty="0">
                <a:solidFill>
                  <a:schemeClr val="accent2"/>
                </a:solidFill>
              </a:rPr>
              <a:t>More Examples of Prompts</a:t>
            </a:r>
          </a:p>
        </p:txBody>
      </p:sp>
      <p:grpSp>
        <p:nvGrpSpPr>
          <p:cNvPr id="7" name="Group 6" descr="Image showing what to do when you enter a classroom for a Visual Prompt "/>
          <p:cNvGrpSpPr/>
          <p:nvPr/>
        </p:nvGrpSpPr>
        <p:grpSpPr>
          <a:xfrm>
            <a:off x="343434" y="1384700"/>
            <a:ext cx="2716435" cy="2079551"/>
            <a:chOff x="225631" y="1377537"/>
            <a:chExt cx="2303813" cy="1852551"/>
          </a:xfrm>
        </p:grpSpPr>
        <p:pic>
          <p:nvPicPr>
            <p:cNvPr id="3" name="Picture 2" descr="Image showing what to do when you enter a classroom for a Visual Prompt "/>
            <p:cNvPicPr>
              <a:picLocks noChangeAspect="1"/>
            </p:cNvPicPr>
            <p:nvPr/>
          </p:nvPicPr>
          <p:blipFill>
            <a:blip r:embed="rId2"/>
            <a:stretch>
              <a:fillRect/>
            </a:stretch>
          </p:blipFill>
          <p:spPr>
            <a:xfrm>
              <a:off x="225632" y="1377537"/>
              <a:ext cx="2291938" cy="1718953"/>
            </a:xfrm>
            <a:prstGeom prst="rect">
              <a:avLst/>
            </a:prstGeom>
          </p:spPr>
        </p:pic>
        <p:sp>
          <p:nvSpPr>
            <p:cNvPr id="5" name="Rectangle 4"/>
            <p:cNvSpPr/>
            <p:nvPr/>
          </p:nvSpPr>
          <p:spPr>
            <a:xfrm>
              <a:off x="225631" y="2897579"/>
              <a:ext cx="2303813" cy="332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Visual</a:t>
              </a:r>
            </a:p>
          </p:txBody>
        </p:sp>
      </p:grpSp>
      <p:grpSp>
        <p:nvGrpSpPr>
          <p:cNvPr id="20" name="Group 19" descr="Image of a teacher waving for Gestural Prompt"/>
          <p:cNvGrpSpPr/>
          <p:nvPr/>
        </p:nvGrpSpPr>
        <p:grpSpPr>
          <a:xfrm>
            <a:off x="3394275" y="1941561"/>
            <a:ext cx="2981493" cy="1519438"/>
            <a:chOff x="3576948" y="1994972"/>
            <a:chExt cx="2473530" cy="1009485"/>
          </a:xfrm>
        </p:grpSpPr>
        <p:pic>
          <p:nvPicPr>
            <p:cNvPr id="18" name="Picture 17" descr="Image of a teacher waving for Gestural Prompt"/>
            <p:cNvPicPr>
              <a:picLocks noChangeAspect="1"/>
            </p:cNvPicPr>
            <p:nvPr/>
          </p:nvPicPr>
          <p:blipFill>
            <a:blip r:embed="rId3"/>
            <a:stretch>
              <a:fillRect/>
            </a:stretch>
          </p:blipFill>
          <p:spPr>
            <a:xfrm>
              <a:off x="3588823" y="1994972"/>
              <a:ext cx="2461655" cy="902607"/>
            </a:xfrm>
            <a:prstGeom prst="rect">
              <a:avLst/>
            </a:prstGeom>
          </p:spPr>
        </p:pic>
        <p:sp>
          <p:nvSpPr>
            <p:cNvPr id="19" name="Rectangle 18"/>
            <p:cNvSpPr/>
            <p:nvPr/>
          </p:nvSpPr>
          <p:spPr>
            <a:xfrm>
              <a:off x="3576948" y="2778826"/>
              <a:ext cx="2473529" cy="2256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Gestural </a:t>
              </a:r>
            </a:p>
          </p:txBody>
        </p:sp>
      </p:grpSp>
      <p:grpSp>
        <p:nvGrpSpPr>
          <p:cNvPr id="23" name="Group 22" descr="Image of a teacher leading students down the hall with the students mimicking her walk for Modeling Prompt"/>
          <p:cNvGrpSpPr/>
          <p:nvPr/>
        </p:nvGrpSpPr>
        <p:grpSpPr>
          <a:xfrm>
            <a:off x="1551490" y="3860043"/>
            <a:ext cx="2791640" cy="1971004"/>
            <a:chOff x="1175657" y="3624077"/>
            <a:chExt cx="2673735" cy="1743570"/>
          </a:xfrm>
        </p:grpSpPr>
        <p:pic>
          <p:nvPicPr>
            <p:cNvPr id="21" name="Picture 20" descr="Image of a teacher leading students down the hall with the students mimicking her walk for Modeling Prompt"/>
            <p:cNvPicPr>
              <a:picLocks noChangeAspect="1"/>
            </p:cNvPicPr>
            <p:nvPr/>
          </p:nvPicPr>
          <p:blipFill>
            <a:blip r:embed="rId4"/>
            <a:stretch>
              <a:fillRect/>
            </a:stretch>
          </p:blipFill>
          <p:spPr>
            <a:xfrm>
              <a:off x="1185748" y="3624077"/>
              <a:ext cx="2663644" cy="1587088"/>
            </a:xfrm>
            <a:prstGeom prst="rect">
              <a:avLst/>
            </a:prstGeom>
          </p:spPr>
        </p:pic>
        <p:sp>
          <p:nvSpPr>
            <p:cNvPr id="22" name="Rectangle 21"/>
            <p:cNvSpPr/>
            <p:nvPr/>
          </p:nvSpPr>
          <p:spPr>
            <a:xfrm>
              <a:off x="1175657" y="5047013"/>
              <a:ext cx="2660073" cy="320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Modeling</a:t>
              </a:r>
            </a:p>
          </p:txBody>
        </p:sp>
      </p:grpSp>
      <p:grpSp>
        <p:nvGrpSpPr>
          <p:cNvPr id="26" name="Group 25" descr="Image of a teacher talking to an individual student for Verbal Prompt "/>
          <p:cNvGrpSpPr/>
          <p:nvPr/>
        </p:nvGrpSpPr>
        <p:grpSpPr>
          <a:xfrm>
            <a:off x="4979369" y="3836894"/>
            <a:ext cx="2936466" cy="2008093"/>
            <a:chOff x="5177642" y="3383478"/>
            <a:chExt cx="2339439" cy="1378527"/>
          </a:xfrm>
        </p:grpSpPr>
        <p:pic>
          <p:nvPicPr>
            <p:cNvPr id="24" name="Picture 23" descr="Image of a teacher talking to an individual student for Verbal Prompt "/>
            <p:cNvPicPr>
              <a:picLocks noChangeAspect="1"/>
            </p:cNvPicPr>
            <p:nvPr/>
          </p:nvPicPr>
          <p:blipFill>
            <a:blip r:embed="rId5"/>
            <a:stretch>
              <a:fillRect/>
            </a:stretch>
          </p:blipFill>
          <p:spPr>
            <a:xfrm>
              <a:off x="5202794" y="3383478"/>
              <a:ext cx="2308285" cy="1296963"/>
            </a:xfrm>
            <a:prstGeom prst="rect">
              <a:avLst/>
            </a:prstGeom>
          </p:spPr>
        </p:pic>
        <p:sp>
          <p:nvSpPr>
            <p:cNvPr id="25" name="Rectangle 24"/>
            <p:cNvSpPr/>
            <p:nvPr/>
          </p:nvSpPr>
          <p:spPr>
            <a:xfrm>
              <a:off x="5177642" y="4549895"/>
              <a:ext cx="2339439" cy="212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Verbal</a:t>
              </a:r>
            </a:p>
          </p:txBody>
        </p:sp>
      </p:grpSp>
      <p:grpSp>
        <p:nvGrpSpPr>
          <p:cNvPr id="29" name="Group 28" descr="Image of a teacher helping a student write for Physical Guidance "/>
          <p:cNvGrpSpPr/>
          <p:nvPr/>
        </p:nvGrpSpPr>
        <p:grpSpPr>
          <a:xfrm>
            <a:off x="6738608" y="909306"/>
            <a:ext cx="1544780" cy="2586930"/>
            <a:chOff x="4074144" y="3490356"/>
            <a:chExt cx="1306945" cy="2035505"/>
          </a:xfrm>
        </p:grpSpPr>
        <p:pic>
          <p:nvPicPr>
            <p:cNvPr id="27" name="Picture 26" descr="Image of a teacher helping a student write for Physical Guidance "/>
            <p:cNvPicPr>
              <a:picLocks noChangeAspect="1"/>
            </p:cNvPicPr>
            <p:nvPr/>
          </p:nvPicPr>
          <p:blipFill>
            <a:blip r:embed="rId6"/>
            <a:stretch>
              <a:fillRect/>
            </a:stretch>
          </p:blipFill>
          <p:spPr>
            <a:xfrm>
              <a:off x="4074144" y="3490356"/>
              <a:ext cx="1306945" cy="1928627"/>
            </a:xfrm>
            <a:prstGeom prst="rect">
              <a:avLst/>
            </a:prstGeom>
          </p:spPr>
        </p:pic>
        <p:sp>
          <p:nvSpPr>
            <p:cNvPr id="28" name="Rectangle 27"/>
            <p:cNvSpPr/>
            <p:nvPr/>
          </p:nvSpPr>
          <p:spPr>
            <a:xfrm>
              <a:off x="4074144" y="5059462"/>
              <a:ext cx="1306945" cy="466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Physical Guidance </a:t>
              </a:r>
            </a:p>
          </p:txBody>
        </p:sp>
      </p:grpSp>
    </p:spTree>
    <p:extLst>
      <p:ext uri="{BB962C8B-B14F-4D97-AF65-F5344CB8AC3E}">
        <p14:creationId xmlns:p14="http://schemas.microsoft.com/office/powerpoint/2010/main" val="1177901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307921"/>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3.5: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your prompts</a:t>
            </a:r>
            <a:endParaRPr lang="en-US" sz="3600" dirty="0"/>
          </a:p>
        </p:txBody>
      </p:sp>
      <p:sp>
        <p:nvSpPr>
          <p:cNvPr id="177155" name="Rectangle 3"/>
          <p:cNvSpPr>
            <a:spLocks noGrp="1" noChangeArrowheads="1"/>
          </p:cNvSpPr>
          <p:nvPr>
            <p:ph idx="1"/>
          </p:nvPr>
        </p:nvSpPr>
        <p:spPr>
          <a:xfrm>
            <a:off x="575768" y="1503451"/>
            <a:ext cx="7886700" cy="4052328"/>
          </a:xfrm>
        </p:spPr>
        <p:txBody>
          <a:bodyPr>
            <a:normAutofit fontScale="92500"/>
          </a:bodyPr>
          <a:lstStyle/>
          <a:p>
            <a:pPr marL="0" indent="0">
              <a:lnSpc>
                <a:spcPct val="110000"/>
              </a:lnSpc>
              <a:buNone/>
            </a:pPr>
            <a:r>
              <a:rPr lang="en-US" sz="3600" dirty="0">
                <a:solidFill>
                  <a:schemeClr val="bg1"/>
                </a:solidFill>
                <a:ea typeface="ＭＳ Ｐゴシック" charset="0"/>
                <a:cs typeface="ＭＳ Ｐゴシック" charset="0"/>
              </a:rPr>
              <a:t>Plan your prompts</a:t>
            </a:r>
          </a:p>
          <a:p>
            <a:pPr>
              <a:lnSpc>
                <a:spcPct val="110000"/>
              </a:lnSpc>
            </a:pPr>
            <a:r>
              <a:rPr lang="en-US" sz="3600" dirty="0">
                <a:solidFill>
                  <a:schemeClr val="bg1"/>
                </a:solidFill>
                <a:ea typeface="ＭＳ Ｐゴシック" charset="0"/>
                <a:cs typeface="ＭＳ Ｐゴシック" charset="0"/>
              </a:rPr>
              <a:t>Describe how you prompt expected behavior throughout the classroom routines you identified on your matrix</a:t>
            </a:r>
          </a:p>
          <a:p>
            <a:pPr>
              <a:lnSpc>
                <a:spcPct val="110000"/>
              </a:lnSpc>
            </a:pPr>
            <a:r>
              <a:rPr lang="en-US" sz="3600" dirty="0">
                <a:solidFill>
                  <a:schemeClr val="bg1"/>
                </a:solidFill>
                <a:ea typeface="ＭＳ Ｐゴシック" charset="0"/>
                <a:cs typeface="ＭＳ Ｐゴシック" charset="0"/>
              </a:rPr>
              <a:t>Consider specifically what it will look like for one expectation and one routine</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a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356332"/>
            <a:ext cx="937527" cy="892884"/>
          </a:xfrm>
          <a:prstGeom prst="rect">
            <a:avLst/>
          </a:prstGeom>
        </p:spPr>
      </p:pic>
      <p:sp>
        <p:nvSpPr>
          <p:cNvPr id="5" name="TextBox 4"/>
          <p:cNvSpPr txBox="1"/>
          <p:nvPr/>
        </p:nvSpPr>
        <p:spPr>
          <a:xfrm>
            <a:off x="999830" y="5401545"/>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3.5</a:t>
            </a:r>
          </a:p>
        </p:txBody>
      </p:sp>
    </p:spTree>
    <p:extLst>
      <p:ext uri="{BB962C8B-B14F-4D97-AF65-F5344CB8AC3E}">
        <p14:creationId xmlns:p14="http://schemas.microsoft.com/office/powerpoint/2010/main" val="3255145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AC9324-7B44-DF4E-A5E4-02365CD720AF}"/>
              </a:ext>
            </a:extLst>
          </p:cNvPr>
          <p:cNvSpPr>
            <a:spLocks noGrp="1"/>
          </p:cNvSpPr>
          <p:nvPr>
            <p:ph idx="1"/>
          </p:nvPr>
        </p:nvSpPr>
        <p:spPr/>
        <p:txBody>
          <a:bodyPr/>
          <a:lstStyle/>
          <a:p>
            <a:r>
              <a:rPr lang="en-US" dirty="0">
                <a:solidFill>
                  <a:schemeClr val="bg1"/>
                </a:solidFill>
              </a:rPr>
              <a:t>Remember the goal of prompting is to increase the likelihood the student engages in a particular behavior. Remember, whenever we use prompts we want to consider the following:</a:t>
            </a:r>
          </a:p>
          <a:p>
            <a:endParaRPr lang="en-US" dirty="0">
              <a:solidFill>
                <a:schemeClr val="bg1"/>
              </a:solidFill>
            </a:endParaRPr>
          </a:p>
          <a:p>
            <a:pPr marL="457200" indent="-457200">
              <a:buFont typeface="+mj-lt"/>
              <a:buAutoNum type="arabicPeriod"/>
            </a:pPr>
            <a:r>
              <a:rPr lang="en-US" altLang="en-US" i="1" dirty="0">
                <a:solidFill>
                  <a:schemeClr val="bg1"/>
                </a:solidFill>
                <a:ea typeface="ＭＳ Ｐゴシック" charset="-128"/>
              </a:rPr>
              <a:t>Choose the “just right” prompt (not too much, not too little)</a:t>
            </a:r>
          </a:p>
          <a:p>
            <a:pPr marL="457200" indent="-457200">
              <a:buFont typeface="+mj-lt"/>
              <a:buAutoNum type="arabicPeriod"/>
            </a:pPr>
            <a:endParaRPr lang="en-US" altLang="en-US" sz="1400" i="1" dirty="0">
              <a:solidFill>
                <a:schemeClr val="bg1"/>
              </a:solidFill>
              <a:ea typeface="ＭＳ Ｐゴシック" charset="-128"/>
            </a:endParaRPr>
          </a:p>
          <a:p>
            <a:pPr marL="457200" indent="-457200">
              <a:buFont typeface="+mj-lt"/>
              <a:buAutoNum type="arabicPeriod"/>
            </a:pPr>
            <a:r>
              <a:rPr lang="en-US" altLang="en-US" i="1" dirty="0">
                <a:solidFill>
                  <a:schemeClr val="bg1"/>
                </a:solidFill>
                <a:ea typeface="ＭＳ Ｐゴシック" charset="-128"/>
              </a:rPr>
              <a:t>Fade as quickly as possible</a:t>
            </a:r>
          </a:p>
          <a:p>
            <a:endParaRPr lang="en-US" dirty="0">
              <a:solidFill>
                <a:schemeClr val="bg1"/>
              </a:solidFill>
            </a:endParaRPr>
          </a:p>
        </p:txBody>
      </p:sp>
      <p:sp>
        <p:nvSpPr>
          <p:cNvPr id="4" name="Title 2">
            <a:extLst>
              <a:ext uri="{FF2B5EF4-FFF2-40B4-BE49-F238E27FC236}">
                <a16:creationId xmlns:a16="http://schemas.microsoft.com/office/drawing/2014/main" id="{FB8EB946-3641-A243-AC8B-BD98CBFAEFC9}"/>
              </a:ext>
            </a:extLst>
          </p:cNvPr>
          <p:cNvSpPr>
            <a:spLocks noGrp="1"/>
          </p:cNvSpPr>
          <p:nvPr>
            <p:ph type="title"/>
          </p:nvPr>
        </p:nvSpPr>
        <p:spPr>
          <a:xfrm>
            <a:off x="1081144" y="307921"/>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3.5: Review</a:t>
            </a:r>
            <a:endParaRPr lang="en-US" sz="3600" dirty="0"/>
          </a:p>
        </p:txBody>
      </p:sp>
      <p:pic>
        <p:nvPicPr>
          <p:cNvPr id="5" name="Picture 4" descr="Image of a pencil writing on paper">
            <a:extLst>
              <a:ext uri="{FF2B5EF4-FFF2-40B4-BE49-F238E27FC236}">
                <a16:creationId xmlns:a16="http://schemas.microsoft.com/office/drawing/2014/main" id="{D2A808A7-1E36-6941-BAEC-3A7FA916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356332"/>
            <a:ext cx="937527" cy="892884"/>
          </a:xfrm>
          <a:prstGeom prst="rect">
            <a:avLst/>
          </a:prstGeom>
        </p:spPr>
      </p:pic>
    </p:spTree>
    <p:extLst>
      <p:ext uri="{BB962C8B-B14F-4D97-AF65-F5344CB8AC3E}">
        <p14:creationId xmlns:p14="http://schemas.microsoft.com/office/powerpoint/2010/main" val="687386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descr="Diagram highlighting the Monitoring phase and the three steps 1. Establish Expectations 2. Identify Routines 3. Create Examples"/>
          <p:cNvGraphicFramePr/>
          <p:nvPr>
            <p:extLst>
              <p:ext uri="{D42A27DB-BD31-4B8C-83A1-F6EECF244321}">
                <p14:modId xmlns:p14="http://schemas.microsoft.com/office/powerpoint/2010/main" val="474367057"/>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6047193" y="1094815"/>
            <a:ext cx="2729254" cy="15228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2" name="Rectangle 11"/>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descr="Arrow pointing to the monitor phase"/>
          <p:cNvSpPr/>
          <p:nvPr/>
        </p:nvSpPr>
        <p:spPr>
          <a:xfrm rot="10800000">
            <a:off x="387997" y="4952981"/>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hidden="1">
            <a:extLst>
              <a:ext uri="{FF2B5EF4-FFF2-40B4-BE49-F238E27FC236}">
                <a16:creationId xmlns:a16="http://schemas.microsoft.com/office/drawing/2014/main" id="{BA233AB7-47D5-4D2E-9D0E-FDBDE954EE1A}"/>
              </a:ext>
            </a:extLst>
          </p:cNvPr>
          <p:cNvSpPr>
            <a:spLocks noGrp="1"/>
          </p:cNvSpPr>
          <p:nvPr>
            <p:ph type="title"/>
          </p:nvPr>
        </p:nvSpPr>
        <p:spPr/>
        <p:txBody>
          <a:bodyPr/>
          <a:lstStyle/>
          <a:p>
            <a:r>
              <a:rPr lang="en-US" dirty="0"/>
              <a:t>Establish, post, teach, review, monitor and reinforce</a:t>
            </a:r>
          </a:p>
        </p:txBody>
      </p:sp>
    </p:spTree>
    <p:extLst>
      <p:ext uri="{BB962C8B-B14F-4D97-AF65-F5344CB8AC3E}">
        <p14:creationId xmlns:p14="http://schemas.microsoft.com/office/powerpoint/2010/main" val="2019032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533400" y="2298357"/>
            <a:ext cx="8382000" cy="3027406"/>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chemeClr val="bg1"/>
                </a:solidFill>
              </a:rPr>
              <a:t>Active Supervision (Colvin, </a:t>
            </a:r>
            <a:r>
              <a:rPr lang="en-US" dirty="0" err="1">
                <a:solidFill>
                  <a:schemeClr val="bg1"/>
                </a:solidFill>
              </a:rPr>
              <a:t>Sugai</a:t>
            </a:r>
            <a:r>
              <a:rPr lang="en-US" dirty="0">
                <a:solidFill>
                  <a:schemeClr val="bg1"/>
                </a:solidFill>
              </a:rPr>
              <a:t>, Good, Lee, 1997): </a:t>
            </a:r>
          </a:p>
          <a:p>
            <a:pPr>
              <a:defRPr/>
            </a:pPr>
            <a:r>
              <a:rPr lang="en-US" b="1" dirty="0">
                <a:solidFill>
                  <a:schemeClr val="bg1"/>
                </a:solidFill>
              </a:rPr>
              <a:t>Move</a:t>
            </a:r>
            <a:r>
              <a:rPr lang="en-US" dirty="0">
                <a:solidFill>
                  <a:schemeClr val="bg1"/>
                </a:solidFill>
              </a:rPr>
              <a:t> around</a:t>
            </a:r>
          </a:p>
          <a:p>
            <a:pPr>
              <a:defRPr/>
            </a:pPr>
            <a:r>
              <a:rPr lang="en-US" dirty="0">
                <a:solidFill>
                  <a:schemeClr val="bg1"/>
                </a:solidFill>
              </a:rPr>
              <a:t>Look around (</a:t>
            </a:r>
            <a:r>
              <a:rPr lang="en-US" b="1" dirty="0">
                <a:solidFill>
                  <a:schemeClr val="bg1"/>
                </a:solidFill>
              </a:rPr>
              <a:t>Scan</a:t>
            </a:r>
            <a:r>
              <a:rPr lang="en-US" dirty="0">
                <a:solidFill>
                  <a:schemeClr val="bg1"/>
                </a:solidFill>
              </a:rPr>
              <a:t>)</a:t>
            </a:r>
            <a:endParaRPr lang="en-US" b="1" dirty="0">
              <a:solidFill>
                <a:schemeClr val="bg1"/>
              </a:solidFill>
            </a:endParaRPr>
          </a:p>
          <a:p>
            <a:pPr>
              <a:defRPr/>
            </a:pPr>
            <a:r>
              <a:rPr lang="en-US" b="1" dirty="0">
                <a:solidFill>
                  <a:schemeClr val="bg1"/>
                </a:solidFill>
              </a:rPr>
              <a:t>Interact </a:t>
            </a:r>
            <a:r>
              <a:rPr lang="en-US" dirty="0">
                <a:solidFill>
                  <a:schemeClr val="bg1"/>
                </a:solidFill>
              </a:rPr>
              <a:t>with students</a:t>
            </a:r>
          </a:p>
          <a:p>
            <a:pPr lvl="1">
              <a:buFont typeface="Arial" charset="0"/>
              <a:buChar char="•"/>
              <a:defRPr/>
            </a:pPr>
            <a:r>
              <a:rPr lang="en-US" sz="2800" dirty="0">
                <a:solidFill>
                  <a:schemeClr val="bg1"/>
                </a:solidFill>
              </a:rPr>
              <a:t>Reinforce</a:t>
            </a:r>
          </a:p>
          <a:p>
            <a:pPr lvl="1">
              <a:buFont typeface="Arial" charset="0"/>
              <a:buChar char="•"/>
              <a:defRPr/>
            </a:pPr>
            <a:r>
              <a:rPr lang="en-US" sz="2800" dirty="0">
                <a:solidFill>
                  <a:schemeClr val="bg1"/>
                </a:solidFill>
              </a:rPr>
              <a:t>Correct</a:t>
            </a:r>
          </a:p>
          <a:p>
            <a:pPr>
              <a:defRPr/>
            </a:pPr>
            <a:endParaRPr lang="en-US" dirty="0">
              <a:solidFill>
                <a:schemeClr val="bg1"/>
              </a:solidFill>
            </a:endParaRPr>
          </a:p>
        </p:txBody>
      </p:sp>
      <p:sp>
        <p:nvSpPr>
          <p:cNvPr id="5" name="Rectangle 3"/>
          <p:cNvSpPr>
            <a:spLocks noChangeArrowheads="1"/>
          </p:cNvSpPr>
          <p:nvPr/>
        </p:nvSpPr>
        <p:spPr bwMode="auto">
          <a:xfrm>
            <a:off x="2689860" y="533400"/>
            <a:ext cx="6454140" cy="6254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pPr>
            <a:r>
              <a:rPr lang="en-US" sz="4400" b="1" dirty="0">
                <a:solidFill>
                  <a:schemeClr val="accent2"/>
                </a:solidFill>
                <a:latin typeface="+mj-lt"/>
                <a:ea typeface="Calibri" charset="0"/>
                <a:cs typeface="Calibri" charset="0"/>
              </a:rPr>
              <a:t>Students’ behavior in natural context</a:t>
            </a:r>
          </a:p>
        </p:txBody>
      </p:sp>
      <p:grpSp>
        <p:nvGrpSpPr>
          <p:cNvPr id="6" name="Group 5" descr="Image of the Monitor phase"/>
          <p:cNvGrpSpPr/>
          <p:nvPr/>
        </p:nvGrpSpPr>
        <p:grpSpPr>
          <a:xfrm>
            <a:off x="137160" y="205432"/>
            <a:ext cx="2385181" cy="1281410"/>
            <a:chOff x="1322991" y="3654626"/>
            <a:chExt cx="2562820" cy="1281410"/>
          </a:xfrm>
          <a:solidFill>
            <a:schemeClr val="accent2">
              <a:lumMod val="50000"/>
            </a:schemeClr>
          </a:solidFill>
        </p:grpSpPr>
        <p:sp>
          <p:nvSpPr>
            <p:cNvPr id="7" name="Rounded Rectangle 6"/>
            <p:cNvSpPr/>
            <p:nvPr/>
          </p:nvSpPr>
          <p:spPr>
            <a:xfrm>
              <a:off x="1322991" y="3654626"/>
              <a:ext cx="2562820" cy="1281410"/>
            </a:xfrm>
            <a:prstGeom prst="roundRect">
              <a:avLst/>
            </a:prstGeom>
            <a:grpFill/>
          </p:spPr>
          <p:style>
            <a:lnRef idx="0">
              <a:schemeClr val="lt1">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sp>
        <p:sp>
          <p:nvSpPr>
            <p:cNvPr id="8" name="Rounded Rectangle 4"/>
            <p:cNvSpPr/>
            <p:nvPr/>
          </p:nvSpPr>
          <p:spPr>
            <a:xfrm>
              <a:off x="1385544" y="3717179"/>
              <a:ext cx="2437714" cy="11563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solidFill>
                    <a:prstClr val="white"/>
                  </a:solidFill>
                </a:rPr>
                <a:t>Monitor</a:t>
              </a:r>
            </a:p>
          </p:txBody>
        </p:sp>
      </p:grpSp>
      <p:sp>
        <p:nvSpPr>
          <p:cNvPr id="2" name="Title 1" hidden="1">
            <a:extLst>
              <a:ext uri="{FF2B5EF4-FFF2-40B4-BE49-F238E27FC236}">
                <a16:creationId xmlns:a16="http://schemas.microsoft.com/office/drawing/2014/main" id="{46D267A8-F85E-4128-8CEF-A1DC1C35420D}"/>
              </a:ext>
            </a:extLst>
          </p:cNvPr>
          <p:cNvSpPr>
            <a:spLocks noGrp="1"/>
          </p:cNvSpPr>
          <p:nvPr>
            <p:ph type="title"/>
          </p:nvPr>
        </p:nvSpPr>
        <p:spPr/>
        <p:txBody>
          <a:bodyPr/>
          <a:lstStyle/>
          <a:p>
            <a:r>
              <a:rPr lang="en-US" dirty="0"/>
              <a:t>Monitor – Students behavior in natural context</a:t>
            </a:r>
          </a:p>
        </p:txBody>
      </p:sp>
    </p:spTree>
    <p:extLst>
      <p:ext uri="{BB962C8B-B14F-4D97-AF65-F5344CB8AC3E}">
        <p14:creationId xmlns:p14="http://schemas.microsoft.com/office/powerpoint/2010/main" val="158487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of the DBI for Intensive Academic Needs process">
            <a:extLst>
              <a:ext uri="{FF2B5EF4-FFF2-40B4-BE49-F238E27FC236}">
                <a16:creationId xmlns:a16="http://schemas.microsoft.com/office/drawing/2014/main" id="{72CCF938-9019-4B62-8F77-79A04844D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48" y="210030"/>
            <a:ext cx="8561294" cy="5809449"/>
          </a:xfrm>
          <a:prstGeom prst="rect">
            <a:avLst/>
          </a:prstGeom>
        </p:spPr>
      </p:pic>
      <p:sp>
        <p:nvSpPr>
          <p:cNvPr id="2" name="Title 1" hidden="1">
            <a:extLst>
              <a:ext uri="{FF2B5EF4-FFF2-40B4-BE49-F238E27FC236}">
                <a16:creationId xmlns:a16="http://schemas.microsoft.com/office/drawing/2014/main" id="{F02D4138-38C8-437C-A58B-C2BEAD85F0C8}"/>
              </a:ext>
            </a:extLst>
          </p:cNvPr>
          <p:cNvSpPr>
            <a:spLocks noGrp="1"/>
          </p:cNvSpPr>
          <p:nvPr>
            <p:ph type="title"/>
          </p:nvPr>
        </p:nvSpPr>
        <p:spPr/>
        <p:txBody>
          <a:bodyPr/>
          <a:lstStyle/>
          <a:p>
            <a:r>
              <a:rPr lang="en-US" dirty="0"/>
              <a:t>DBI for Intensive Academic Need</a:t>
            </a:r>
          </a:p>
        </p:txBody>
      </p:sp>
    </p:spTree>
    <p:extLst>
      <p:ext uri="{BB962C8B-B14F-4D97-AF65-F5344CB8AC3E}">
        <p14:creationId xmlns:p14="http://schemas.microsoft.com/office/powerpoint/2010/main" val="2225265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3.6: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your active supervision</a:t>
            </a:r>
            <a:endParaRPr lang="en-US" sz="3600" dirty="0"/>
          </a:p>
        </p:txBody>
      </p:sp>
      <p:sp>
        <p:nvSpPr>
          <p:cNvPr id="177155" name="Rectangle 3"/>
          <p:cNvSpPr>
            <a:spLocks noGrp="1" noChangeArrowheads="1"/>
          </p:cNvSpPr>
          <p:nvPr>
            <p:ph idx="1"/>
          </p:nvPr>
        </p:nvSpPr>
        <p:spPr>
          <a:xfrm>
            <a:off x="495086" y="1646887"/>
            <a:ext cx="7886700" cy="4052328"/>
          </a:xfrm>
        </p:spPr>
        <p:txBody>
          <a:bodyPr>
            <a:normAutofit/>
          </a:bodyPr>
          <a:lstStyle/>
          <a:p>
            <a:pPr marL="0" indent="0">
              <a:buNone/>
            </a:pPr>
            <a:r>
              <a:rPr lang="en-US" sz="4000" dirty="0">
                <a:solidFill>
                  <a:schemeClr val="bg1"/>
                </a:solidFill>
                <a:ea typeface="ＭＳ Ｐゴシック" charset="0"/>
                <a:cs typeface="ＭＳ Ｐゴシック" charset="0"/>
              </a:rPr>
              <a:t>Plan your active supervision</a:t>
            </a:r>
          </a:p>
          <a:p>
            <a:pPr lvl="1"/>
            <a:r>
              <a:rPr lang="en-US" sz="3200" dirty="0">
                <a:solidFill>
                  <a:schemeClr val="bg1"/>
                </a:solidFill>
              </a:rPr>
              <a:t>Describe how you will move, scan, and interact throughout the classroom routines you identified on your matrix</a:t>
            </a:r>
          </a:p>
          <a:p>
            <a:pPr lvl="1"/>
            <a:r>
              <a:rPr lang="en-US" sz="3200" dirty="0">
                <a:solidFill>
                  <a:schemeClr val="bg1"/>
                </a:solidFill>
              </a:rPr>
              <a:t>Consider specifically what it will look like for the one expectation and one routine you selected</a:t>
            </a:r>
            <a:endParaRPr lang="en-US" altLang="x-none" sz="32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1061297" y="5241792"/>
            <a:ext cx="6877211" cy="523220"/>
          </a:xfrm>
          <a:prstGeom prst="rect">
            <a:avLst/>
          </a:prstGeom>
          <a:solidFill>
            <a:srgbClr val="FF0000"/>
          </a:solidFill>
        </p:spPr>
        <p:txBody>
          <a:bodyPr wrap="square" rtlCol="0">
            <a:spAutoFit/>
          </a:bodyPr>
          <a:lstStyle/>
          <a:p>
            <a:pPr algn="ctr"/>
            <a:r>
              <a:rPr lang="en-US" sz="2800" b="1" dirty="0">
                <a:solidFill>
                  <a:schemeClr val="bg2"/>
                </a:solidFill>
              </a:rPr>
              <a:t>Please Pause Video &amp; Complete Activity 3.6</a:t>
            </a:r>
          </a:p>
        </p:txBody>
      </p:sp>
    </p:spTree>
    <p:extLst>
      <p:ext uri="{BB962C8B-B14F-4D97-AF65-F5344CB8AC3E}">
        <p14:creationId xmlns:p14="http://schemas.microsoft.com/office/powerpoint/2010/main" val="2333197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EEC64-B2FD-7B4A-9E73-46180BD38130}"/>
              </a:ext>
            </a:extLst>
          </p:cNvPr>
          <p:cNvSpPr>
            <a:spLocks noGrp="1"/>
          </p:cNvSpPr>
          <p:nvPr>
            <p:ph idx="1"/>
          </p:nvPr>
        </p:nvSpPr>
        <p:spPr/>
        <p:txBody>
          <a:bodyPr/>
          <a:lstStyle/>
          <a:p>
            <a:r>
              <a:rPr lang="en-US" dirty="0">
                <a:solidFill>
                  <a:schemeClr val="bg1"/>
                </a:solidFill>
              </a:rPr>
              <a:t>Does your plan include moving, scanning, and interacting?</a:t>
            </a:r>
          </a:p>
          <a:p>
            <a:endParaRPr lang="en-US" dirty="0">
              <a:solidFill>
                <a:schemeClr val="bg1"/>
              </a:solidFill>
            </a:endParaRPr>
          </a:p>
          <a:p>
            <a:r>
              <a:rPr lang="en-US" dirty="0">
                <a:solidFill>
                  <a:schemeClr val="bg1"/>
                </a:solidFill>
              </a:rPr>
              <a:t>Are there times of the day or specific instructional routines that you will target for increasing your active supervision? </a:t>
            </a:r>
          </a:p>
          <a:p>
            <a:endParaRPr lang="en-US" dirty="0">
              <a:solidFill>
                <a:schemeClr val="bg1"/>
              </a:solidFill>
            </a:endParaRPr>
          </a:p>
          <a:p>
            <a:r>
              <a:rPr lang="en-US" dirty="0">
                <a:solidFill>
                  <a:schemeClr val="bg1"/>
                </a:solidFill>
              </a:rPr>
              <a:t>Why did you choose those times?</a:t>
            </a:r>
          </a:p>
        </p:txBody>
      </p:sp>
      <p:sp>
        <p:nvSpPr>
          <p:cNvPr id="4" name="Title 2">
            <a:extLst>
              <a:ext uri="{FF2B5EF4-FFF2-40B4-BE49-F238E27FC236}">
                <a16:creationId xmlns:a16="http://schemas.microsoft.com/office/drawing/2014/main" id="{D1827494-253E-B647-A5B7-E26F0D2A469C}"/>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3.6: Review</a:t>
            </a:r>
            <a:endParaRPr lang="en-US" sz="3600" dirty="0"/>
          </a:p>
        </p:txBody>
      </p:sp>
      <p:pic>
        <p:nvPicPr>
          <p:cNvPr id="5" name="Picture 4" descr="Image of pencil writing on paper">
            <a:extLst>
              <a:ext uri="{FF2B5EF4-FFF2-40B4-BE49-F238E27FC236}">
                <a16:creationId xmlns:a16="http://schemas.microsoft.com/office/drawing/2014/main" id="{2541CB32-19F4-4344-9CE9-44890C68F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2980401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descr="Diagram highlighting the Evaluate phase and looking at the three steps 1. Establish Expectations 2. Identify Routines 3. Create Examples"/>
          <p:cNvGraphicFramePr/>
          <p:nvPr>
            <p:extLst>
              <p:ext uri="{D42A27DB-BD31-4B8C-83A1-F6EECF244321}">
                <p14:modId xmlns:p14="http://schemas.microsoft.com/office/powerpoint/2010/main" val="3136392696"/>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6083052" y="1076886"/>
            <a:ext cx="2747184" cy="15587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bg1"/>
                </a:solidFill>
              </a:rPr>
              <a:t>Three Steps: </a:t>
            </a:r>
          </a:p>
          <a:p>
            <a:pPr marL="342900" indent="-342900">
              <a:buFont typeface="+mj-lt"/>
              <a:buAutoNum type="arabicPeriod"/>
            </a:pPr>
            <a:r>
              <a:rPr lang="en-US" sz="2000" dirty="0">
                <a:solidFill>
                  <a:schemeClr val="bg1"/>
                </a:solidFill>
              </a:rPr>
              <a:t>Establish Expectations</a:t>
            </a:r>
          </a:p>
          <a:p>
            <a:pPr marL="342900" indent="-342900">
              <a:buFont typeface="+mj-lt"/>
              <a:buAutoNum type="arabicPeriod"/>
            </a:pPr>
            <a:r>
              <a:rPr lang="en-US" sz="2000" dirty="0">
                <a:solidFill>
                  <a:schemeClr val="bg1"/>
                </a:solidFill>
              </a:rPr>
              <a:t>Identify Routines</a:t>
            </a:r>
          </a:p>
          <a:p>
            <a:pPr marL="342900" indent="-342900">
              <a:buFont typeface="+mj-lt"/>
              <a:buAutoNum type="arabicPeriod"/>
            </a:pPr>
            <a:r>
              <a:rPr lang="en-US" sz="2000" dirty="0">
                <a:solidFill>
                  <a:schemeClr val="bg1"/>
                </a:solidFill>
              </a:rPr>
              <a:t>Create Examples</a:t>
            </a:r>
          </a:p>
        </p:txBody>
      </p:sp>
      <p:sp>
        <p:nvSpPr>
          <p:cNvPr id="10" name="Rectangle 9"/>
          <p:cNvSpPr/>
          <p:nvPr/>
        </p:nvSpPr>
        <p:spPr>
          <a:xfrm>
            <a:off x="0" y="0"/>
            <a:ext cx="8890000" cy="1569660"/>
          </a:xfrm>
          <a:prstGeom prst="rect">
            <a:avLst/>
          </a:prstGeom>
        </p:spPr>
        <p:txBody>
          <a:bodyPr wrap="square">
            <a:spAutoFit/>
          </a:bodyPr>
          <a:lstStyle/>
          <a:p>
            <a:r>
              <a:rPr lang="en-US" sz="3200" b="1" dirty="0">
                <a:solidFill>
                  <a:schemeClr val="accent2"/>
                </a:solidFill>
                <a:latin typeface="Franklin Gothic Medium" panose="020B0603020102020204"/>
                <a:ea typeface="ＭＳ Ｐゴシック" charset="-128"/>
                <a:cs typeface="ＭＳ Ｐゴシック" charset="-128"/>
              </a:rPr>
              <a:t>Establish</a:t>
            </a:r>
            <a:r>
              <a:rPr lang="en-US" sz="32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dirty="0">
              <a:solidFill>
                <a:schemeClr val="accent2"/>
              </a:solidFill>
            </a:endParaRPr>
          </a:p>
        </p:txBody>
      </p:sp>
      <p:sp>
        <p:nvSpPr>
          <p:cNvPr id="6" name="Left Arrow 5" descr="Arrow pointing to the Evaluate phase"/>
          <p:cNvSpPr/>
          <p:nvPr/>
        </p:nvSpPr>
        <p:spPr>
          <a:xfrm rot="10800000">
            <a:off x="199453" y="3142625"/>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hidden="1">
            <a:extLst>
              <a:ext uri="{FF2B5EF4-FFF2-40B4-BE49-F238E27FC236}">
                <a16:creationId xmlns:a16="http://schemas.microsoft.com/office/drawing/2014/main" id="{14DD7B96-8170-4D9C-9B90-9CD6E3500402}"/>
              </a:ext>
            </a:extLst>
          </p:cNvPr>
          <p:cNvSpPr>
            <a:spLocks noGrp="1"/>
          </p:cNvSpPr>
          <p:nvPr>
            <p:ph type="title"/>
          </p:nvPr>
        </p:nvSpPr>
        <p:spPr/>
        <p:txBody>
          <a:bodyPr/>
          <a:lstStyle/>
          <a:p>
            <a:r>
              <a:rPr lang="en-US" dirty="0"/>
              <a:t>Establish, post, teach, review, monitor and reinforce</a:t>
            </a:r>
          </a:p>
        </p:txBody>
      </p:sp>
    </p:spTree>
    <p:extLst>
      <p:ext uri="{BB962C8B-B14F-4D97-AF65-F5344CB8AC3E}">
        <p14:creationId xmlns:p14="http://schemas.microsoft.com/office/powerpoint/2010/main" val="528298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37DC1AC-FC3A-46EE-B81B-22B109841561}"/>
              </a:ext>
            </a:extLst>
          </p:cNvPr>
          <p:cNvSpPr>
            <a:spLocks noGrp="1"/>
          </p:cNvSpPr>
          <p:nvPr>
            <p:ph type="title"/>
          </p:nvPr>
        </p:nvSpPr>
        <p:spPr/>
        <p:txBody>
          <a:bodyPr/>
          <a:lstStyle/>
          <a:p>
            <a:r>
              <a:rPr lang="en-US" dirty="0"/>
              <a:t>Evaluate – The effect of instruction</a:t>
            </a:r>
          </a:p>
        </p:txBody>
      </p:sp>
      <p:sp>
        <p:nvSpPr>
          <p:cNvPr id="149506" name="Rectangle 3"/>
          <p:cNvSpPr>
            <a:spLocks noGrp="1" noChangeArrowheads="1"/>
          </p:cNvSpPr>
          <p:nvPr>
            <p:ph type="body" idx="4294967295"/>
          </p:nvPr>
        </p:nvSpPr>
        <p:spPr>
          <a:xfrm>
            <a:off x="0" y="2182813"/>
            <a:ext cx="6278563" cy="4095750"/>
          </a:xfrm>
          <a:noFill/>
        </p:spPr>
        <p:txBody>
          <a:bodyPr>
            <a:normAutofit fontScale="92500" lnSpcReduction="20000"/>
          </a:bodyPr>
          <a:lstStyle/>
          <a:p>
            <a:pPr eaLnBrk="1" hangingPunct="1">
              <a:lnSpc>
                <a:spcPct val="90000"/>
              </a:lnSpc>
            </a:pPr>
            <a:r>
              <a:rPr lang="en-US" altLang="en-US" sz="2800" dirty="0">
                <a:solidFill>
                  <a:schemeClr val="bg1"/>
                </a:solidFill>
                <a:ea typeface="ヒラギノ角ゴ Pro W3" pitchFamily="-65" charset="-128"/>
              </a:rPr>
              <a:t>Collect data and reflect on outcomes:</a:t>
            </a:r>
          </a:p>
          <a:p>
            <a:pPr eaLnBrk="1" hangingPunct="1">
              <a:lnSpc>
                <a:spcPct val="90000"/>
              </a:lnSpc>
            </a:pPr>
            <a:endParaRPr lang="en-US" altLang="en-US" sz="2800" dirty="0">
              <a:solidFill>
                <a:schemeClr val="bg1"/>
              </a:solidFill>
              <a:ea typeface="ヒラギノ角ゴ Pro W3" pitchFamily="-65" charset="-128"/>
            </a:endParaRPr>
          </a:p>
          <a:p>
            <a:pPr lvl="1" eaLnBrk="1" hangingPunct="1">
              <a:lnSpc>
                <a:spcPct val="90000"/>
              </a:lnSpc>
            </a:pPr>
            <a:r>
              <a:rPr lang="en-US" altLang="en-US" sz="2800" dirty="0">
                <a:solidFill>
                  <a:schemeClr val="bg1"/>
                </a:solidFill>
                <a:ea typeface="ヒラギノ角ゴ Pro W3" pitchFamily="-65" charset="-128"/>
              </a:rPr>
              <a:t>Are rules being followed?</a:t>
            </a:r>
          </a:p>
          <a:p>
            <a:pPr lvl="1" eaLnBrk="1" hangingPunct="1">
              <a:lnSpc>
                <a:spcPct val="90000"/>
              </a:lnSpc>
            </a:pPr>
            <a:r>
              <a:rPr lang="en-US" altLang="en-US" sz="2800" dirty="0">
                <a:solidFill>
                  <a:schemeClr val="bg1"/>
                </a:solidFill>
                <a:ea typeface="ヒラギノ角ゴ Pro W3" pitchFamily="-65" charset="-128"/>
              </a:rPr>
              <a:t>If there are errors,</a:t>
            </a:r>
          </a:p>
          <a:p>
            <a:pPr lvl="2" eaLnBrk="1" hangingPunct="1">
              <a:lnSpc>
                <a:spcPct val="90000"/>
              </a:lnSpc>
            </a:pPr>
            <a:r>
              <a:rPr lang="en-US" altLang="en-US" sz="2400" b="1" dirty="0">
                <a:solidFill>
                  <a:schemeClr val="bg1"/>
                </a:solidFill>
                <a:ea typeface="ヒラギノ角ゴ Pro W3" pitchFamily="-65" charset="-128"/>
              </a:rPr>
              <a:t>who </a:t>
            </a:r>
            <a:r>
              <a:rPr lang="en-US" altLang="en-US" sz="2400" dirty="0">
                <a:solidFill>
                  <a:schemeClr val="bg1"/>
                </a:solidFill>
                <a:ea typeface="ヒラギノ角ゴ Pro W3" pitchFamily="-65" charset="-128"/>
              </a:rPr>
              <a:t>is making them?</a:t>
            </a:r>
          </a:p>
          <a:p>
            <a:pPr lvl="2" eaLnBrk="1" hangingPunct="1">
              <a:lnSpc>
                <a:spcPct val="90000"/>
              </a:lnSpc>
            </a:pPr>
            <a:r>
              <a:rPr lang="en-US" altLang="en-US" sz="2400" b="1" dirty="0">
                <a:solidFill>
                  <a:schemeClr val="bg1"/>
                </a:solidFill>
                <a:ea typeface="ヒラギノ角ゴ Pro W3" pitchFamily="-65" charset="-128"/>
              </a:rPr>
              <a:t>where </a:t>
            </a:r>
            <a:r>
              <a:rPr lang="en-US" altLang="en-US" sz="2400" dirty="0">
                <a:solidFill>
                  <a:schemeClr val="bg1"/>
                </a:solidFill>
                <a:ea typeface="ヒラギノ角ゴ Pro W3" pitchFamily="-65" charset="-128"/>
              </a:rPr>
              <a:t>are the errors occurring?</a:t>
            </a:r>
          </a:p>
          <a:p>
            <a:pPr lvl="2" eaLnBrk="1" hangingPunct="1">
              <a:lnSpc>
                <a:spcPct val="90000"/>
              </a:lnSpc>
            </a:pPr>
            <a:r>
              <a:rPr lang="en-US" altLang="en-US" sz="2400" b="1" dirty="0">
                <a:solidFill>
                  <a:schemeClr val="bg1"/>
                </a:solidFill>
                <a:ea typeface="ヒラギノ角ゴ Pro W3" pitchFamily="-65" charset="-128"/>
              </a:rPr>
              <a:t>what</a:t>
            </a:r>
            <a:r>
              <a:rPr lang="en-US" altLang="en-US" sz="2400" dirty="0">
                <a:solidFill>
                  <a:schemeClr val="bg1"/>
                </a:solidFill>
                <a:ea typeface="ヒラギノ角ゴ Pro W3" pitchFamily="-65" charset="-128"/>
              </a:rPr>
              <a:t> kind of errors are being made?</a:t>
            </a:r>
          </a:p>
          <a:p>
            <a:pPr eaLnBrk="1" hangingPunct="1">
              <a:lnSpc>
                <a:spcPct val="90000"/>
              </a:lnSpc>
            </a:pPr>
            <a:endParaRPr lang="en-US" altLang="en-US" sz="1600" dirty="0">
              <a:solidFill>
                <a:schemeClr val="bg1"/>
              </a:solidFill>
              <a:ea typeface="ヒラギノ角ゴ Pro W3" pitchFamily="-65" charset="-128"/>
            </a:endParaRPr>
          </a:p>
          <a:p>
            <a:pPr eaLnBrk="1" hangingPunct="1">
              <a:lnSpc>
                <a:spcPct val="90000"/>
              </a:lnSpc>
            </a:pPr>
            <a:r>
              <a:rPr lang="en-US" altLang="en-US" sz="2800" dirty="0">
                <a:solidFill>
                  <a:schemeClr val="bg1"/>
                </a:solidFill>
                <a:ea typeface="ヒラギノ角ゴ Pro W3" pitchFamily="-65" charset="-128"/>
              </a:rPr>
              <a:t>Summarize data (look for patterns)</a:t>
            </a:r>
          </a:p>
          <a:p>
            <a:pPr eaLnBrk="1" hangingPunct="1">
              <a:lnSpc>
                <a:spcPct val="90000"/>
              </a:lnSpc>
            </a:pPr>
            <a:endParaRPr lang="en-US" altLang="en-US" sz="1600" dirty="0">
              <a:solidFill>
                <a:schemeClr val="bg1"/>
              </a:solidFill>
              <a:ea typeface="ヒラギノ角ゴ Pro W3" pitchFamily="-65" charset="-128"/>
            </a:endParaRPr>
          </a:p>
          <a:p>
            <a:pPr eaLnBrk="1" hangingPunct="1">
              <a:lnSpc>
                <a:spcPct val="90000"/>
              </a:lnSpc>
            </a:pPr>
            <a:r>
              <a:rPr lang="en-US" altLang="en-US" sz="2800" dirty="0">
                <a:solidFill>
                  <a:schemeClr val="bg1"/>
                </a:solidFill>
                <a:ea typeface="ヒラギノ角ゴ Pro W3" pitchFamily="-65" charset="-128"/>
              </a:rPr>
              <a:t>Use data to make decisions</a:t>
            </a:r>
          </a:p>
        </p:txBody>
      </p:sp>
      <p:sp>
        <p:nvSpPr>
          <p:cNvPr id="149507" name="Rectangle 3"/>
          <p:cNvSpPr>
            <a:spLocks noChangeArrowheads="1"/>
          </p:cNvSpPr>
          <p:nvPr/>
        </p:nvSpPr>
        <p:spPr bwMode="auto">
          <a:xfrm>
            <a:off x="2692400" y="533400"/>
            <a:ext cx="6223000" cy="625475"/>
          </a:xfrm>
          <a:prstGeom prst="rect">
            <a:avLst/>
          </a:prstGeom>
          <a:noFill/>
          <a:ln>
            <a:noFill/>
          </a:ln>
        </p:spPr>
        <p:txBody>
          <a:bodyPr anchor="ctr"/>
          <a:lstStyle>
            <a:lvl1pPr>
              <a:defRPr sz="2400" b="1">
                <a:solidFill>
                  <a:schemeClr val="tx1"/>
                </a:solidFill>
                <a:latin typeface="Comic Sans MS" panose="030F0702030302020204" pitchFamily="66" charset="0"/>
                <a:ea typeface="ヒラギノ角ゴ Pro W3" pitchFamily="-65" charset="-128"/>
              </a:defRPr>
            </a:lvl1pPr>
            <a:lvl2pPr marL="742950" indent="-285750">
              <a:defRPr sz="2400" b="1">
                <a:solidFill>
                  <a:schemeClr val="tx1"/>
                </a:solidFill>
                <a:latin typeface="Comic Sans MS" panose="030F0702030302020204" pitchFamily="66" charset="0"/>
                <a:ea typeface="ヒラギノ角ゴ Pro W3" pitchFamily="-65" charset="-128"/>
              </a:defRPr>
            </a:lvl2pPr>
            <a:lvl3pPr marL="1143000" indent="-228600">
              <a:defRPr sz="2400" b="1">
                <a:solidFill>
                  <a:schemeClr val="tx1"/>
                </a:solidFill>
                <a:latin typeface="Comic Sans MS" panose="030F0702030302020204" pitchFamily="66" charset="0"/>
                <a:ea typeface="ヒラギノ角ゴ Pro W3" pitchFamily="-65" charset="-128"/>
              </a:defRPr>
            </a:lvl3pPr>
            <a:lvl4pPr marL="1600200" indent="-228600">
              <a:defRPr sz="2400" b="1">
                <a:solidFill>
                  <a:schemeClr val="tx1"/>
                </a:solidFill>
                <a:latin typeface="Comic Sans MS" panose="030F0702030302020204" pitchFamily="66" charset="0"/>
                <a:ea typeface="ヒラギノ角ゴ Pro W3" pitchFamily="-65" charset="-128"/>
              </a:defRPr>
            </a:lvl4pPr>
            <a:lvl5pPr marL="2057400" indent="-228600">
              <a:defRPr sz="2400" b="1">
                <a:solidFill>
                  <a:schemeClr val="tx1"/>
                </a:solidFill>
                <a:latin typeface="Comic Sans MS" panose="030F0702030302020204" pitchFamily="66" charset="0"/>
                <a:ea typeface="ヒラギノ角ゴ Pro W3" pitchFamily="-65"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ヒラギノ角ゴ Pro W3" pitchFamily="-65" charset="-128"/>
              </a:defRPr>
            </a:lvl9pPr>
          </a:lstStyle>
          <a:p>
            <a:pPr>
              <a:lnSpc>
                <a:spcPct val="90000"/>
              </a:lnSpc>
            </a:pPr>
            <a:r>
              <a:rPr lang="en-US" altLang="en-US" sz="4400" dirty="0">
                <a:solidFill>
                  <a:schemeClr val="accent2"/>
                </a:solidFill>
                <a:latin typeface="+mj-lt"/>
              </a:rPr>
              <a:t>The Effect of Instruction</a:t>
            </a:r>
          </a:p>
        </p:txBody>
      </p:sp>
      <p:grpSp>
        <p:nvGrpSpPr>
          <p:cNvPr id="149508" name="Group 4" descr="Image of the word Evaluate"/>
          <p:cNvGrpSpPr>
            <a:grpSpLocks/>
          </p:cNvGrpSpPr>
          <p:nvPr/>
        </p:nvGrpSpPr>
        <p:grpSpPr bwMode="auto">
          <a:xfrm>
            <a:off x="297703" y="244738"/>
            <a:ext cx="2167591" cy="1108933"/>
            <a:chOff x="3670483" y="0"/>
            <a:chExt cx="2096597" cy="1649759"/>
          </a:xfrm>
          <a:solidFill>
            <a:schemeClr val="accent2">
              <a:lumMod val="50000"/>
            </a:schemeClr>
          </a:solidFill>
        </p:grpSpPr>
        <p:sp>
          <p:nvSpPr>
            <p:cNvPr id="6" name="Oval 5"/>
            <p:cNvSpPr>
              <a:spLocks noChangeArrowheads="1"/>
            </p:cNvSpPr>
            <p:nvPr/>
          </p:nvSpPr>
          <p:spPr bwMode="auto">
            <a:xfrm>
              <a:off x="3670483" y="0"/>
              <a:ext cx="2096597" cy="1649759"/>
            </a:xfrm>
            <a:prstGeom prst="roundRect">
              <a:avLst/>
            </a:prstGeom>
            <a:grp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prstClr val="black"/>
                </a:solidFill>
              </a:endParaRPr>
            </a:p>
          </p:txBody>
        </p:sp>
        <p:sp>
          <p:nvSpPr>
            <p:cNvPr id="7" name="Oval 4"/>
            <p:cNvSpPr/>
            <p:nvPr/>
          </p:nvSpPr>
          <p:spPr>
            <a:xfrm>
              <a:off x="3976799" y="241351"/>
              <a:ext cx="1483964" cy="1167058"/>
            </a:xfrm>
            <a:prstGeom prst="round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2800" dirty="0">
                  <a:solidFill>
                    <a:srgbClr val="FFFFFF"/>
                  </a:solidFill>
                  <a:ea typeface="ＭＳ Ｐゴシック" pitchFamily="-111" charset="-128"/>
                </a:rPr>
                <a:t>Evaluate</a:t>
              </a:r>
            </a:p>
          </p:txBody>
        </p:sp>
      </p:grpSp>
      <p:sp>
        <p:nvSpPr>
          <p:cNvPr id="2" name="Rounded Rectangle 1"/>
          <p:cNvSpPr/>
          <p:nvPr/>
        </p:nvSpPr>
        <p:spPr>
          <a:xfrm>
            <a:off x="5001195" y="2634876"/>
            <a:ext cx="2841905" cy="10008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Recall Module 3 </a:t>
            </a:r>
          </a:p>
          <a:p>
            <a:pPr algn="ctr"/>
            <a:r>
              <a:rPr lang="en-US" dirty="0"/>
              <a:t>More on this in Module 7</a:t>
            </a:r>
          </a:p>
        </p:txBody>
      </p:sp>
    </p:spTree>
    <p:extLst>
      <p:ext uri="{BB962C8B-B14F-4D97-AF65-F5344CB8AC3E}">
        <p14:creationId xmlns:p14="http://schemas.microsoft.com/office/powerpoint/2010/main" val="2044358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descr="Graphic over the entire phase stating A Good Lesson Plan Brings This All Together"/>
          <p:cNvGraphicFramePr/>
          <p:nvPr>
            <p:extLst>
              <p:ext uri="{D42A27DB-BD31-4B8C-83A1-F6EECF244321}">
                <p14:modId xmlns:p14="http://schemas.microsoft.com/office/powerpoint/2010/main" val="3242629417"/>
              </p:ext>
            </p:extLst>
          </p:nvPr>
        </p:nvGraphicFramePr>
        <p:xfrm>
          <a:off x="93134" y="161713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6349662" y="1064514"/>
            <a:ext cx="2702898" cy="12214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Three Steps: </a:t>
            </a:r>
          </a:p>
          <a:p>
            <a:pPr marL="342900" indent="-342900">
              <a:buFont typeface="+mj-lt"/>
              <a:buAutoNum type="arabicPeriod"/>
            </a:pPr>
            <a:r>
              <a:rPr lang="en-US" dirty="0">
                <a:solidFill>
                  <a:schemeClr val="bg1"/>
                </a:solidFill>
              </a:rPr>
              <a:t>Establish Expectations</a:t>
            </a:r>
          </a:p>
          <a:p>
            <a:pPr marL="342900" indent="-342900">
              <a:buFont typeface="+mj-lt"/>
              <a:buAutoNum type="arabicPeriod"/>
            </a:pPr>
            <a:r>
              <a:rPr lang="en-US" dirty="0">
                <a:solidFill>
                  <a:schemeClr val="bg1"/>
                </a:solidFill>
              </a:rPr>
              <a:t>Identify Routines</a:t>
            </a:r>
          </a:p>
          <a:p>
            <a:pPr marL="342900" indent="-342900">
              <a:buFont typeface="+mj-lt"/>
              <a:buAutoNum type="arabicPeriod"/>
            </a:pPr>
            <a:r>
              <a:rPr lang="en-US" dirty="0">
                <a:solidFill>
                  <a:schemeClr val="bg1"/>
                </a:solidFill>
              </a:rPr>
              <a:t>Create Examples</a:t>
            </a:r>
          </a:p>
        </p:txBody>
      </p:sp>
      <p:sp>
        <p:nvSpPr>
          <p:cNvPr id="11" name="Rectangle 10"/>
          <p:cNvSpPr/>
          <p:nvPr/>
        </p:nvSpPr>
        <p:spPr>
          <a:xfrm>
            <a:off x="0" y="0"/>
            <a:ext cx="8890000" cy="954107"/>
          </a:xfrm>
          <a:prstGeom prst="rect">
            <a:avLst/>
          </a:prstGeom>
        </p:spPr>
        <p:txBody>
          <a:bodyPr wrap="square">
            <a:spAutoFit/>
          </a:bodyPr>
          <a:lstStyle/>
          <a:p>
            <a:r>
              <a:rPr lang="en-US" sz="2800" b="1" dirty="0">
                <a:solidFill>
                  <a:schemeClr val="accent2"/>
                </a:solidFill>
                <a:latin typeface="Franklin Gothic Medium" panose="020B0603020102020204"/>
                <a:ea typeface="ＭＳ Ｐゴシック" charset="-128"/>
                <a:cs typeface="ＭＳ Ｐゴシック" charset="-128"/>
              </a:rPr>
              <a:t>Establish</a:t>
            </a:r>
            <a:r>
              <a:rPr lang="en-US" sz="2800" dirty="0">
                <a:solidFill>
                  <a:schemeClr val="accent2"/>
                </a:solidFill>
                <a:latin typeface="Franklin Gothic Medium" panose="020B0603020102020204"/>
                <a:ea typeface="ＭＳ Ｐゴシック" charset="-128"/>
                <a:cs typeface="ＭＳ Ｐゴシック" charset="-128"/>
              </a:rPr>
              <a:t>, Post, Teach, Review, Monitor, and reinforce a small number of positively stated expectations.</a:t>
            </a:r>
            <a:endParaRPr lang="en-US" sz="2800" dirty="0">
              <a:solidFill>
                <a:schemeClr val="accent2"/>
              </a:solidFill>
            </a:endParaRPr>
          </a:p>
        </p:txBody>
      </p:sp>
      <p:sp>
        <p:nvSpPr>
          <p:cNvPr id="7" name="Rounded Rectangle 6"/>
          <p:cNvSpPr/>
          <p:nvPr/>
        </p:nvSpPr>
        <p:spPr>
          <a:xfrm>
            <a:off x="413414" y="960438"/>
            <a:ext cx="2338751" cy="191723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A Good Lesson Plan Brings This All Together</a:t>
            </a:r>
          </a:p>
        </p:txBody>
      </p:sp>
      <p:sp>
        <p:nvSpPr>
          <p:cNvPr id="2" name="Title 1" hidden="1">
            <a:extLst>
              <a:ext uri="{FF2B5EF4-FFF2-40B4-BE49-F238E27FC236}">
                <a16:creationId xmlns:a16="http://schemas.microsoft.com/office/drawing/2014/main" id="{8BFC21F3-FEAF-400C-953E-74D5324AA55D}"/>
              </a:ext>
            </a:extLst>
          </p:cNvPr>
          <p:cNvSpPr>
            <a:spLocks noGrp="1"/>
          </p:cNvSpPr>
          <p:nvPr>
            <p:ph type="title"/>
          </p:nvPr>
        </p:nvSpPr>
        <p:spPr/>
        <p:txBody>
          <a:bodyPr/>
          <a:lstStyle/>
          <a:p>
            <a:r>
              <a:rPr lang="en-US" dirty="0"/>
              <a:t>A good plan brings everything together</a:t>
            </a:r>
          </a:p>
        </p:txBody>
      </p:sp>
    </p:spTree>
    <p:extLst>
      <p:ext uri="{BB962C8B-B14F-4D97-AF65-F5344CB8AC3E}">
        <p14:creationId xmlns:p14="http://schemas.microsoft.com/office/powerpoint/2010/main" val="19463403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22281" y="759169"/>
            <a:ext cx="7937500" cy="810126"/>
          </a:xfrm>
          <a:noFill/>
        </p:spPr>
        <p:txBody>
          <a:bodyPr>
            <a:normAutofit/>
          </a:bodyPr>
          <a:lstStyle/>
          <a:p>
            <a:pPr eaLnBrk="1" hangingPunct="1"/>
            <a:r>
              <a:rPr lang="en-US" sz="4000" i="1" dirty="0">
                <a:solidFill>
                  <a:schemeClr val="bg1"/>
                </a:solidFill>
                <a:ea typeface="Calibri" charset="0"/>
                <a:cs typeface="Calibri" charset="0"/>
              </a:rPr>
              <a:t>Lesson plans should include:</a:t>
            </a:r>
          </a:p>
        </p:txBody>
      </p:sp>
      <p:sp>
        <p:nvSpPr>
          <p:cNvPr id="74755" name="Rectangle 3"/>
          <p:cNvSpPr>
            <a:spLocks noGrp="1" noChangeArrowheads="1"/>
          </p:cNvSpPr>
          <p:nvPr>
            <p:ph type="body" idx="1"/>
          </p:nvPr>
        </p:nvSpPr>
        <p:spPr>
          <a:xfrm>
            <a:off x="466725" y="1704278"/>
            <a:ext cx="8433435" cy="4152901"/>
          </a:xfrm>
        </p:spPr>
        <p:txBody>
          <a:bodyPr>
            <a:noAutofit/>
          </a:bodyPr>
          <a:lstStyle/>
          <a:p>
            <a:pPr>
              <a:lnSpc>
                <a:spcPct val="110000"/>
              </a:lnSpc>
            </a:pPr>
            <a:r>
              <a:rPr lang="en-US" sz="2200" dirty="0">
                <a:solidFill>
                  <a:schemeClr val="bg1"/>
                </a:solidFill>
                <a:latin typeface="Calibri" charset="0"/>
                <a:ea typeface="Calibri" charset="0"/>
                <a:cs typeface="Calibri" charset="0"/>
              </a:rPr>
              <a:t>A </a:t>
            </a:r>
            <a:r>
              <a:rPr lang="en-US" sz="2200" b="1" dirty="0">
                <a:solidFill>
                  <a:schemeClr val="bg1"/>
                </a:solidFill>
                <a:latin typeface="Calibri" charset="0"/>
                <a:ea typeface="Calibri" charset="0"/>
                <a:cs typeface="Calibri" charset="0"/>
              </a:rPr>
              <a:t>brief explanation </a:t>
            </a:r>
            <a:r>
              <a:rPr lang="en-US" sz="2200" dirty="0">
                <a:solidFill>
                  <a:schemeClr val="bg1"/>
                </a:solidFill>
                <a:latin typeface="Calibri" charset="0"/>
                <a:ea typeface="Calibri" charset="0"/>
                <a:cs typeface="Calibri" charset="0"/>
              </a:rPr>
              <a:t>of the expectation and routine. </a:t>
            </a:r>
          </a:p>
          <a:p>
            <a:pPr eaLnBrk="1" hangingPunct="1">
              <a:lnSpc>
                <a:spcPct val="110000"/>
              </a:lnSpc>
            </a:pPr>
            <a:r>
              <a:rPr lang="en-US" sz="2200" dirty="0">
                <a:solidFill>
                  <a:schemeClr val="bg1"/>
                </a:solidFill>
                <a:latin typeface="Calibri" charset="0"/>
                <a:ea typeface="Calibri" charset="0"/>
                <a:cs typeface="Calibri" charset="0"/>
              </a:rPr>
              <a:t>A statement (i.e., </a:t>
            </a:r>
            <a:r>
              <a:rPr lang="en-US" sz="2200" b="1" dirty="0">
                <a:solidFill>
                  <a:schemeClr val="bg1"/>
                </a:solidFill>
                <a:latin typeface="Calibri" charset="0"/>
                <a:ea typeface="Calibri" charset="0"/>
                <a:cs typeface="Calibri" charset="0"/>
              </a:rPr>
              <a:t>operational definition</a:t>
            </a:r>
            <a:r>
              <a:rPr lang="en-US" sz="2200" dirty="0">
                <a:solidFill>
                  <a:schemeClr val="bg1"/>
                </a:solidFill>
                <a:latin typeface="Calibri" charset="0"/>
                <a:ea typeface="Calibri" charset="0"/>
                <a:cs typeface="Calibri" charset="0"/>
              </a:rPr>
              <a:t>) of what it looks like to follow the expectation within the routine, including both positive and negative teaching examples.</a:t>
            </a:r>
          </a:p>
          <a:p>
            <a:pPr eaLnBrk="1" hangingPunct="1">
              <a:lnSpc>
                <a:spcPct val="110000"/>
              </a:lnSpc>
            </a:pPr>
            <a:r>
              <a:rPr lang="en-US" sz="2200" dirty="0">
                <a:solidFill>
                  <a:schemeClr val="bg1"/>
                </a:solidFill>
                <a:latin typeface="Calibri" charset="0"/>
                <a:ea typeface="Calibri" charset="0"/>
                <a:cs typeface="Calibri" charset="0"/>
              </a:rPr>
              <a:t>A demonstration of expectation-following behavior (</a:t>
            </a:r>
            <a:r>
              <a:rPr lang="en-US" sz="2200" b="1" i="1" dirty="0">
                <a:solidFill>
                  <a:schemeClr val="bg1"/>
                </a:solidFill>
                <a:latin typeface="Calibri" charset="0"/>
                <a:ea typeface="Calibri" charset="0"/>
                <a:cs typeface="Calibri" charset="0"/>
              </a:rPr>
              <a:t>model</a:t>
            </a:r>
            <a:r>
              <a:rPr lang="en-US" sz="2200" dirty="0">
                <a:solidFill>
                  <a:schemeClr val="bg1"/>
                </a:solidFill>
                <a:latin typeface="Calibri" charset="0"/>
                <a:ea typeface="Calibri" charset="0"/>
                <a:cs typeface="Calibri" charset="0"/>
              </a:rPr>
              <a:t>). </a:t>
            </a:r>
          </a:p>
          <a:p>
            <a:pPr eaLnBrk="1" hangingPunct="1">
              <a:lnSpc>
                <a:spcPct val="110000"/>
              </a:lnSpc>
            </a:pPr>
            <a:r>
              <a:rPr lang="en-US" sz="2200" dirty="0">
                <a:solidFill>
                  <a:schemeClr val="bg1"/>
                </a:solidFill>
                <a:latin typeface="Calibri" charset="0"/>
                <a:ea typeface="Calibri" charset="0"/>
                <a:cs typeface="Calibri" charset="0"/>
              </a:rPr>
              <a:t>Activities that provide students with guided practice (</a:t>
            </a:r>
            <a:r>
              <a:rPr lang="en-US" sz="2200" b="1" i="1" dirty="0">
                <a:solidFill>
                  <a:schemeClr val="bg1"/>
                </a:solidFill>
                <a:latin typeface="Calibri" charset="0"/>
                <a:ea typeface="Calibri" charset="0"/>
                <a:cs typeface="Calibri" charset="0"/>
              </a:rPr>
              <a:t>lead</a:t>
            </a:r>
            <a:r>
              <a:rPr lang="en-US" sz="2200" dirty="0">
                <a:solidFill>
                  <a:schemeClr val="bg1"/>
                </a:solidFill>
                <a:latin typeface="Calibri" charset="0"/>
                <a:ea typeface="Calibri" charset="0"/>
                <a:cs typeface="Calibri" charset="0"/>
              </a:rPr>
              <a:t>).</a:t>
            </a:r>
          </a:p>
          <a:p>
            <a:pPr eaLnBrk="1" hangingPunct="1">
              <a:lnSpc>
                <a:spcPct val="110000"/>
              </a:lnSpc>
            </a:pPr>
            <a:r>
              <a:rPr lang="en-US" sz="2200" dirty="0">
                <a:solidFill>
                  <a:schemeClr val="bg1"/>
                </a:solidFill>
                <a:latin typeface="Calibri" charset="0"/>
                <a:ea typeface="Calibri" charset="0"/>
                <a:cs typeface="Calibri" charset="0"/>
              </a:rPr>
              <a:t>Opportunities for students to independently demonstrate expected behavior </a:t>
            </a:r>
            <a:r>
              <a:rPr lang="en-US" sz="2200" u="sng" dirty="0">
                <a:solidFill>
                  <a:schemeClr val="bg1"/>
                </a:solidFill>
                <a:latin typeface="Calibri" charset="0"/>
                <a:ea typeface="Calibri" charset="0"/>
                <a:cs typeface="Calibri" charset="0"/>
              </a:rPr>
              <a:t>in the natural context </a:t>
            </a:r>
            <a:r>
              <a:rPr lang="en-US" sz="2200" dirty="0">
                <a:solidFill>
                  <a:schemeClr val="bg1"/>
                </a:solidFill>
                <a:latin typeface="Calibri" charset="0"/>
                <a:ea typeface="Calibri" charset="0"/>
                <a:cs typeface="Calibri" charset="0"/>
              </a:rPr>
              <a:t>(</a:t>
            </a:r>
            <a:r>
              <a:rPr lang="en-US" sz="2200" b="1" i="1" dirty="0">
                <a:solidFill>
                  <a:schemeClr val="bg1"/>
                </a:solidFill>
                <a:latin typeface="Calibri" charset="0"/>
                <a:ea typeface="Calibri" charset="0"/>
                <a:cs typeface="Calibri" charset="0"/>
              </a:rPr>
              <a:t>test</a:t>
            </a:r>
            <a:r>
              <a:rPr lang="en-US" sz="2200" dirty="0">
                <a:solidFill>
                  <a:schemeClr val="bg1"/>
                </a:solidFill>
                <a:latin typeface="Calibri" charset="0"/>
                <a:ea typeface="Calibri" charset="0"/>
                <a:cs typeface="Calibri" charset="0"/>
              </a:rPr>
              <a:t>).</a:t>
            </a:r>
          </a:p>
        </p:txBody>
      </p:sp>
      <p:sp>
        <p:nvSpPr>
          <p:cNvPr id="4" name="Rectangle 2"/>
          <p:cNvSpPr txBox="1">
            <a:spLocks noChangeArrowheads="1"/>
          </p:cNvSpPr>
          <p:nvPr/>
        </p:nvSpPr>
        <p:spPr>
          <a:xfrm>
            <a:off x="322281" y="17929"/>
            <a:ext cx="8229600" cy="810126"/>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dirty="0">
                <a:solidFill>
                  <a:schemeClr val="accent2"/>
                </a:solidFill>
                <a:ea typeface="Calibri" charset="0"/>
                <a:cs typeface="Calibri" charset="0"/>
              </a:rPr>
              <a:t>Social Skills Lesson Plans</a:t>
            </a:r>
          </a:p>
        </p:txBody>
      </p:sp>
    </p:spTree>
    <p:extLst>
      <p:ext uri="{BB962C8B-B14F-4D97-AF65-F5344CB8AC3E}">
        <p14:creationId xmlns:p14="http://schemas.microsoft.com/office/powerpoint/2010/main" val="805498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49680" y="236669"/>
            <a:ext cx="8244840" cy="1113416"/>
          </a:xfrm>
        </p:spPr>
        <p:txBody>
          <a:bodyPr>
            <a:normAutofit fontScale="90000"/>
          </a:bodyPr>
          <a:lstStyle/>
          <a:p>
            <a:r>
              <a:rPr lang="en-US" b="1" kern="0" dirty="0">
                <a:solidFill>
                  <a:schemeClr val="accent2"/>
                </a:solidFill>
                <a:ea typeface="ヒラギノ角ゴ Pro W3" pitchFamily="-65" charset="-128"/>
                <a:cs typeface="ヒラギノ角ゴ Pro W3" pitchFamily="-65" charset="-128"/>
              </a:rPr>
              <a:t>Activity 3.7: Classroom Application</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Lesson Study: Social Skills Lesson Planning</a:t>
            </a:r>
            <a:endParaRPr lang="en-US" sz="3600" dirty="0"/>
          </a:p>
        </p:txBody>
      </p:sp>
      <p:sp>
        <p:nvSpPr>
          <p:cNvPr id="177155" name="Rectangle 3"/>
          <p:cNvSpPr>
            <a:spLocks noGrp="1" noChangeArrowheads="1"/>
          </p:cNvSpPr>
          <p:nvPr>
            <p:ph idx="1"/>
          </p:nvPr>
        </p:nvSpPr>
        <p:spPr>
          <a:xfrm>
            <a:off x="487680" y="1577340"/>
            <a:ext cx="8191500" cy="4343399"/>
          </a:xfrm>
        </p:spPr>
        <p:txBody>
          <a:bodyPr>
            <a:normAutofit fontScale="62500" lnSpcReduction="20000"/>
          </a:bodyPr>
          <a:lstStyle/>
          <a:p>
            <a:pPr>
              <a:lnSpc>
                <a:spcPct val="120000"/>
              </a:lnSpc>
              <a:spcBef>
                <a:spcPts val="600"/>
              </a:spcBef>
            </a:pPr>
            <a:r>
              <a:rPr lang="en-US" altLang="en-US" sz="4000" dirty="0">
                <a:solidFill>
                  <a:schemeClr val="bg1"/>
                </a:solidFill>
              </a:rPr>
              <a:t>Review the linked lesson plans in your workbook</a:t>
            </a:r>
            <a:endParaRPr lang="en-US" altLang="en-US" sz="2000" dirty="0">
              <a:solidFill>
                <a:schemeClr val="bg1"/>
              </a:solidFill>
            </a:endParaRPr>
          </a:p>
          <a:p>
            <a:pPr>
              <a:lnSpc>
                <a:spcPct val="120000"/>
              </a:lnSpc>
              <a:spcBef>
                <a:spcPts val="600"/>
              </a:spcBef>
            </a:pPr>
            <a:r>
              <a:rPr lang="en-US" sz="4000" dirty="0">
                <a:solidFill>
                  <a:schemeClr val="bg1"/>
                </a:solidFill>
              </a:rPr>
              <a:t>Following your review, reflect on the provided examples. What do you think? Could you see lessons like this helping in your classroom/subject area? Why or why not?</a:t>
            </a:r>
            <a:endParaRPr lang="en-US" altLang="en-US" sz="4000" dirty="0">
              <a:solidFill>
                <a:schemeClr val="bg1"/>
              </a:solidFill>
            </a:endParaRPr>
          </a:p>
          <a:p>
            <a:pPr>
              <a:lnSpc>
                <a:spcPct val="120000"/>
              </a:lnSpc>
              <a:spcBef>
                <a:spcPts val="600"/>
              </a:spcBef>
            </a:pPr>
            <a:r>
              <a:rPr lang="en-US" altLang="en-US" sz="4000" dirty="0">
                <a:solidFill>
                  <a:schemeClr val="bg1"/>
                </a:solidFill>
              </a:rPr>
              <a:t>Select 1 box of your matrix</a:t>
            </a:r>
            <a:endParaRPr lang="en-US" altLang="en-US" sz="1200" dirty="0">
              <a:solidFill>
                <a:schemeClr val="bg1"/>
              </a:solidFill>
            </a:endParaRPr>
          </a:p>
          <a:p>
            <a:pPr>
              <a:lnSpc>
                <a:spcPct val="120000"/>
              </a:lnSpc>
              <a:spcBef>
                <a:spcPts val="600"/>
              </a:spcBef>
            </a:pPr>
            <a:r>
              <a:rPr lang="en-US" altLang="en-US" sz="4000" dirty="0">
                <a:solidFill>
                  <a:schemeClr val="bg1"/>
                </a:solidFill>
              </a:rPr>
              <a:t>Apply content draft of a social skills lesson plan (included in your workbook)</a:t>
            </a:r>
            <a:endParaRPr lang="en-US" altLang="en-US" sz="2000" dirty="0">
              <a:solidFill>
                <a:schemeClr val="bg1"/>
              </a:solidFill>
            </a:endParaRPr>
          </a:p>
          <a:p>
            <a:pPr>
              <a:lnSpc>
                <a:spcPct val="120000"/>
              </a:lnSpc>
              <a:spcBef>
                <a:spcPts val="600"/>
              </a:spcBef>
            </a:pPr>
            <a:r>
              <a:rPr lang="en-US" altLang="en-US" sz="4000" dirty="0">
                <a:solidFill>
                  <a:schemeClr val="bg1"/>
                </a:solidFill>
              </a:rPr>
              <a:t>Review your lesson plan with a peer or your coach using the attached rubric; then share your lesson plan with your peers. </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spTree>
    <p:extLst>
      <p:ext uri="{BB962C8B-B14F-4D97-AF65-F5344CB8AC3E}">
        <p14:creationId xmlns:p14="http://schemas.microsoft.com/office/powerpoint/2010/main" val="3303276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B069D1-31FE-9D47-9699-06266542FBF6}"/>
              </a:ext>
            </a:extLst>
          </p:cNvPr>
          <p:cNvSpPr>
            <a:spLocks noGrp="1"/>
          </p:cNvSpPr>
          <p:nvPr>
            <p:ph idx="1"/>
          </p:nvPr>
        </p:nvSpPr>
        <p:spPr>
          <a:xfrm>
            <a:off x="637615" y="1583578"/>
            <a:ext cx="7886700" cy="4351338"/>
          </a:xfrm>
        </p:spPr>
        <p:txBody>
          <a:bodyPr>
            <a:normAutofit/>
          </a:bodyPr>
          <a:lstStyle/>
          <a:p>
            <a:r>
              <a:rPr lang="en-US" dirty="0"/>
              <a:t>Does your lesson plan include clear model, lead, test components? </a:t>
            </a:r>
          </a:p>
          <a:p>
            <a:endParaRPr lang="en-US" sz="1600" dirty="0"/>
          </a:p>
          <a:p>
            <a:r>
              <a:rPr lang="en-US" dirty="0"/>
              <a:t>If you would like additional examples or guidance on teaching social skills check out this resource from the IRIS center. </a:t>
            </a:r>
          </a:p>
        </p:txBody>
      </p:sp>
      <p:sp>
        <p:nvSpPr>
          <p:cNvPr id="4" name="Title 2">
            <a:extLst>
              <a:ext uri="{FF2B5EF4-FFF2-40B4-BE49-F238E27FC236}">
                <a16:creationId xmlns:a16="http://schemas.microsoft.com/office/drawing/2014/main" id="{87BE0496-2497-C54B-A4F0-FFE72A5A1DB5}"/>
              </a:ext>
            </a:extLst>
          </p:cNvPr>
          <p:cNvSpPr>
            <a:spLocks noGrp="1"/>
          </p:cNvSpPr>
          <p:nvPr>
            <p:ph type="title"/>
          </p:nvPr>
        </p:nvSpPr>
        <p:spPr>
          <a:xfrm>
            <a:off x="1249680" y="236669"/>
            <a:ext cx="8244840" cy="1113416"/>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3.7: Review</a:t>
            </a:r>
            <a:endParaRPr lang="en-US" sz="3600" dirty="0"/>
          </a:p>
        </p:txBody>
      </p:sp>
      <p:pic>
        <p:nvPicPr>
          <p:cNvPr id="5" name="Picture 4">
            <a:extLst>
              <a:ext uri="{FF2B5EF4-FFF2-40B4-BE49-F238E27FC236}">
                <a16:creationId xmlns:a16="http://schemas.microsoft.com/office/drawing/2014/main" id="{6BA60DFD-341A-1943-B44F-DD7052ED8F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8" y="336215"/>
            <a:ext cx="914324" cy="914324"/>
          </a:xfrm>
          <a:prstGeom prst="rect">
            <a:avLst/>
          </a:prstGeom>
        </p:spPr>
      </p:pic>
      <p:pic>
        <p:nvPicPr>
          <p:cNvPr id="9" name="Picture 8" descr="Image of the Iris Center with a link to the center">
            <a:hlinkClick r:id="rId3"/>
            <a:extLst>
              <a:ext uri="{FF2B5EF4-FFF2-40B4-BE49-F238E27FC236}">
                <a16:creationId xmlns:a16="http://schemas.microsoft.com/office/drawing/2014/main" id="{49F97E12-ABBC-ED47-9457-F80D4F359C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294" y="4172335"/>
            <a:ext cx="1371573" cy="1796032"/>
          </a:xfrm>
          <a:prstGeom prst="rect">
            <a:avLst/>
          </a:prstGeom>
        </p:spPr>
      </p:pic>
      <p:sp>
        <p:nvSpPr>
          <p:cNvPr id="10" name="TextBox 9">
            <a:extLst>
              <a:ext uri="{FF2B5EF4-FFF2-40B4-BE49-F238E27FC236}">
                <a16:creationId xmlns:a16="http://schemas.microsoft.com/office/drawing/2014/main" id="{458945E5-8731-8244-B351-2134BC3B2AA9}"/>
              </a:ext>
            </a:extLst>
          </p:cNvPr>
          <p:cNvSpPr txBox="1"/>
          <p:nvPr/>
        </p:nvSpPr>
        <p:spPr>
          <a:xfrm>
            <a:off x="3191435" y="4527096"/>
            <a:ext cx="5836025" cy="646331"/>
          </a:xfrm>
          <a:prstGeom prst="rect">
            <a:avLst/>
          </a:prstGeom>
          <a:noFill/>
        </p:spPr>
        <p:txBody>
          <a:bodyPr wrap="square" rtlCol="0">
            <a:spAutoFit/>
          </a:bodyPr>
          <a:lstStyle/>
          <a:p>
            <a:r>
              <a:rPr lang="en-US" dirty="0">
                <a:hlinkClick r:id="rId3"/>
              </a:rPr>
              <a:t>http://iris.peabody.vanderbilt.edu/wp-content/uploads/pdf_case_studies/ics_norms.pdf</a:t>
            </a:r>
            <a:endParaRPr lang="en-US" dirty="0"/>
          </a:p>
        </p:txBody>
      </p:sp>
    </p:spTree>
    <p:extLst>
      <p:ext uri="{BB962C8B-B14F-4D97-AF65-F5344CB8AC3E}">
        <p14:creationId xmlns:p14="http://schemas.microsoft.com/office/powerpoint/2010/main" val="711326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chemeClr val="accent2"/>
                </a:solidFill>
              </a:rPr>
              <a:t>Antecedent and Instructional Strategies</a:t>
            </a:r>
          </a:p>
        </p:txBody>
      </p:sp>
      <p:sp>
        <p:nvSpPr>
          <p:cNvPr id="3" name="Text Placeholder 2"/>
          <p:cNvSpPr>
            <a:spLocks noGrp="1"/>
          </p:cNvSpPr>
          <p:nvPr>
            <p:ph type="body" sz="quarter" idx="15"/>
          </p:nvPr>
        </p:nvSpPr>
        <p:spPr>
          <a:xfrm>
            <a:off x="255569" y="2491928"/>
            <a:ext cx="8632861" cy="1015406"/>
          </a:xfrm>
        </p:spPr>
        <p:txBody>
          <a:bodyPr/>
          <a:lstStyle/>
          <a:p>
            <a:endParaRPr lang="en-US" sz="2400" dirty="0"/>
          </a:p>
          <a:p>
            <a:r>
              <a:rPr lang="en-US" sz="3600" dirty="0"/>
              <a:t>Part 4</a:t>
            </a:r>
          </a:p>
          <a:p>
            <a:r>
              <a:rPr lang="en-US" sz="3600" dirty="0"/>
              <a:t>How do I use active engagement and instructional strategies to prevent problem behavior?</a:t>
            </a:r>
          </a:p>
        </p:txBody>
      </p:sp>
    </p:spTree>
    <p:extLst>
      <p:ext uri="{BB962C8B-B14F-4D97-AF65-F5344CB8AC3E}">
        <p14:creationId xmlns:p14="http://schemas.microsoft.com/office/powerpoint/2010/main" val="3352086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descr="First of 3 Key Questions stating Are the foundations of effective PCBS in place?"/>
          <p:cNvGrpSpPr/>
          <p:nvPr/>
        </p:nvGrpSpPr>
        <p:grpSpPr>
          <a:xfrm>
            <a:off x="457200" y="1286142"/>
            <a:ext cx="7099919" cy="1441443"/>
            <a:chOff x="0" y="0"/>
            <a:chExt cx="7099919" cy="1441443"/>
          </a:xfrm>
          <a:solidFill>
            <a:schemeClr val="accent2">
              <a:lumMod val="50000"/>
            </a:schemeClr>
          </a:solidFill>
        </p:grpSpPr>
        <p:sp>
          <p:nvSpPr>
            <p:cNvPr id="5" name="Rounded Rectangle 4"/>
            <p:cNvSpPr/>
            <p:nvPr/>
          </p:nvSpPr>
          <p:spPr>
            <a:xfrm>
              <a:off x="0" y="0"/>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6" name="Rounded Rectangle 4"/>
            <p:cNvSpPr/>
            <p:nvPr/>
          </p:nvSpPr>
          <p:spPr>
            <a:xfrm>
              <a:off x="42218" y="42218"/>
              <a:ext cx="5544491"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the </a:t>
              </a:r>
              <a:r>
                <a:rPr lang="en-US" sz="2700" b="1" dirty="0">
                  <a:solidFill>
                    <a:srgbClr val="FFFFFF"/>
                  </a:solidFill>
                  <a:cs typeface="Arial"/>
                </a:rPr>
                <a:t>foundations</a:t>
              </a:r>
              <a:r>
                <a:rPr lang="en-US" sz="2700" dirty="0">
                  <a:solidFill>
                    <a:srgbClr val="FFFFFF"/>
                  </a:solidFill>
                  <a:cs typeface="Arial"/>
                </a:rPr>
                <a:t> of effective PCBS in place?</a:t>
              </a:r>
            </a:p>
          </p:txBody>
        </p:sp>
      </p:grpSp>
      <p:grpSp>
        <p:nvGrpSpPr>
          <p:cNvPr id="3" name="Group 6" descr="Second of the 3 Key Questions stating Are proactive and positive PCBS practices implemented consistently? "/>
          <p:cNvGrpSpPr/>
          <p:nvPr/>
        </p:nvGrpSpPr>
        <p:grpSpPr>
          <a:xfrm>
            <a:off x="914400" y="2956192"/>
            <a:ext cx="7099919" cy="1441443"/>
            <a:chOff x="626463" y="1681683"/>
            <a:chExt cx="7099919" cy="1441443"/>
          </a:xfrm>
          <a:solidFill>
            <a:schemeClr val="accent2">
              <a:lumMod val="50000"/>
            </a:schemeClr>
          </a:solidFill>
        </p:grpSpPr>
        <p:sp>
          <p:nvSpPr>
            <p:cNvPr id="8" name="Rounded Rectangle 7"/>
            <p:cNvSpPr/>
            <p:nvPr/>
          </p:nvSpPr>
          <p:spPr>
            <a:xfrm>
              <a:off x="626463" y="1681683"/>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Are proactive and positive </a:t>
              </a:r>
              <a:r>
                <a:rPr lang="en-US" sz="2700" b="1" dirty="0">
                  <a:solidFill>
                    <a:srgbClr val="FFFFFF"/>
                  </a:solidFill>
                  <a:cs typeface="Arial"/>
                </a:rPr>
                <a:t>PCBS practices</a:t>
              </a:r>
              <a:r>
                <a:rPr lang="en-US" sz="2700" dirty="0">
                  <a:solidFill>
                    <a:srgbClr val="FFFFFF"/>
                  </a:solidFill>
                  <a:cs typeface="Arial"/>
                </a:rPr>
                <a:t> implemented consistently?</a:t>
              </a:r>
            </a:p>
          </p:txBody>
        </p:sp>
      </p:grpSp>
      <p:grpSp>
        <p:nvGrpSpPr>
          <p:cNvPr id="4" name="Group 9" descr="Third of the 3 Key Questions stating Do Data indicate that students are still engaging in problem behavior?"/>
          <p:cNvGrpSpPr/>
          <p:nvPr/>
        </p:nvGrpSpPr>
        <p:grpSpPr>
          <a:xfrm>
            <a:off x="1447800" y="4632599"/>
            <a:ext cx="7099919" cy="1441443"/>
            <a:chOff x="1252927" y="3363366"/>
            <a:chExt cx="7099919" cy="1441443"/>
          </a:xfrm>
          <a:solidFill>
            <a:schemeClr val="accent2">
              <a:lumMod val="50000"/>
            </a:schemeClr>
          </a:solidFill>
        </p:grpSpPr>
        <p:sp>
          <p:nvSpPr>
            <p:cNvPr id="11" name="Rounded Rectangle 10"/>
            <p:cNvSpPr/>
            <p:nvPr/>
          </p:nvSpPr>
          <p:spPr>
            <a:xfrm>
              <a:off x="1252927" y="3363366"/>
              <a:ext cx="7099919" cy="1441443"/>
            </a:xfrm>
            <a:prstGeom prst="roundRect">
              <a:avLst>
                <a:gd name="adj" fmla="val 10000"/>
              </a:avLst>
            </a:prstGeom>
            <a:grp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fontAlgn="base">
                <a:lnSpc>
                  <a:spcPct val="90000"/>
                </a:lnSpc>
                <a:spcBef>
                  <a:spcPct val="0"/>
                </a:spcBef>
                <a:spcAft>
                  <a:spcPct val="35000"/>
                </a:spcAft>
              </a:pPr>
              <a:r>
                <a:rPr lang="en-US" sz="2700" dirty="0">
                  <a:solidFill>
                    <a:srgbClr val="FFFFFF"/>
                  </a:solidFill>
                  <a:cs typeface="Arial"/>
                </a:rPr>
                <a:t>Do data indicate that students are still engaging in </a:t>
              </a:r>
              <a:r>
                <a:rPr lang="en-US" sz="2700" b="1" dirty="0">
                  <a:solidFill>
                    <a:srgbClr val="FFFFFF"/>
                  </a:solidFill>
                  <a:cs typeface="Arial"/>
                </a:rPr>
                <a:t>problem behavior</a:t>
              </a:r>
              <a:r>
                <a:rPr lang="en-US" sz="2700" dirty="0">
                  <a:solidFill>
                    <a:srgbClr val="FFFFFF"/>
                  </a:solidFill>
                  <a:cs typeface="Arial"/>
                </a:rPr>
                <a:t>?</a:t>
              </a:r>
            </a:p>
          </p:txBody>
        </p:sp>
      </p:grpSp>
      <p:grpSp>
        <p:nvGrpSpPr>
          <p:cNvPr id="7" name="Group 12" descr="Arrow leading from question 1 to question 1"/>
          <p:cNvGrpSpPr/>
          <p:nvPr/>
        </p:nvGrpSpPr>
        <p:grpSpPr>
          <a:xfrm>
            <a:off x="6342529" y="2360039"/>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cs typeface="Arial"/>
              </a:endParaRPr>
            </a:p>
          </p:txBody>
        </p:sp>
      </p:grpSp>
      <p:grpSp>
        <p:nvGrpSpPr>
          <p:cNvPr id="10" name="Group 15" descr="Arrow leading from question 2 to question 3"/>
          <p:cNvGrpSpPr/>
          <p:nvPr/>
        </p:nvGrpSpPr>
        <p:grpSpPr>
          <a:xfrm>
            <a:off x="6875930" y="4063334"/>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pPr>
              <a:endParaRPr lang="en-US" sz="3600">
                <a:solidFill>
                  <a:srgbClr val="000000">
                    <a:hueOff val="0"/>
                    <a:satOff val="0"/>
                    <a:lumOff val="0"/>
                    <a:alphaOff val="0"/>
                  </a:srgbClr>
                </a:solidFill>
                <a:cs typeface="Arial"/>
              </a:endParaRPr>
            </a:p>
          </p:txBody>
        </p:sp>
      </p:grpSp>
      <p:sp>
        <p:nvSpPr>
          <p:cNvPr id="19" name="Rectangle 2"/>
          <p:cNvSpPr txBox="1">
            <a:spLocks noChangeArrowheads="1"/>
          </p:cNvSpPr>
          <p:nvPr/>
        </p:nvSpPr>
        <p:spPr bwMode="auto">
          <a:xfrm>
            <a:off x="146050" y="83128"/>
            <a:ext cx="8898890" cy="11607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fontAlgn="base">
              <a:spcBef>
                <a:spcPct val="0"/>
              </a:spcBef>
              <a:spcAft>
                <a:spcPct val="0"/>
              </a:spcAft>
              <a:defRPr/>
            </a:pPr>
            <a:r>
              <a:rPr lang="en-US" sz="4000" b="1" kern="0" dirty="0">
                <a:solidFill>
                  <a:schemeClr val="accent2"/>
                </a:solidFill>
                <a:ea typeface="ＭＳ Ｐゴシック" pitchFamily="-111" charset="-128"/>
                <a:cs typeface="Arial"/>
              </a:rPr>
              <a:t>PCBS Practices Decision-Making Guide: </a:t>
            </a:r>
          </a:p>
          <a:p>
            <a:pPr fontAlgn="base">
              <a:spcBef>
                <a:spcPct val="0"/>
              </a:spcBef>
              <a:spcAft>
                <a:spcPct val="0"/>
              </a:spcAft>
              <a:defRPr/>
            </a:pPr>
            <a:r>
              <a:rPr lang="en-US" sz="4000" b="1" kern="0" dirty="0">
                <a:solidFill>
                  <a:schemeClr val="accent2"/>
                </a:solidFill>
                <a:ea typeface="ＭＳ Ｐゴシック" pitchFamily="-111" charset="-128"/>
                <a:cs typeface="Arial"/>
              </a:rPr>
              <a:t>3 Key Questions</a:t>
            </a:r>
          </a:p>
        </p:txBody>
      </p:sp>
      <p:sp>
        <p:nvSpPr>
          <p:cNvPr id="13" name="Title 12" hidden="1">
            <a:extLst>
              <a:ext uri="{FF2B5EF4-FFF2-40B4-BE49-F238E27FC236}">
                <a16:creationId xmlns:a16="http://schemas.microsoft.com/office/drawing/2014/main" id="{BC94C3C9-23B4-4C70-AD69-8A4709A96DAC}"/>
              </a:ext>
            </a:extLst>
          </p:cNvPr>
          <p:cNvSpPr>
            <a:spLocks noGrp="1"/>
          </p:cNvSpPr>
          <p:nvPr>
            <p:ph type="title"/>
          </p:nvPr>
        </p:nvSpPr>
        <p:spPr/>
        <p:txBody>
          <a:bodyPr>
            <a:normAutofit fontScale="90000"/>
          </a:bodyPr>
          <a:lstStyle/>
          <a:p>
            <a:r>
              <a:rPr lang="en-US" dirty="0"/>
              <a:t>3 Key Questions in PCBS practices decision making guide</a:t>
            </a:r>
          </a:p>
        </p:txBody>
      </p:sp>
    </p:spTree>
    <p:extLst>
      <p:ext uri="{BB962C8B-B14F-4D97-AF65-F5344CB8AC3E}">
        <p14:creationId xmlns:p14="http://schemas.microsoft.com/office/powerpoint/2010/main" val="1119797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183329" y="1064301"/>
            <a:ext cx="8960671" cy="480122"/>
          </a:xfrm>
        </p:spPr>
        <p:txBody>
          <a:bodyPr>
            <a:noAutofit/>
          </a:bodyPr>
          <a:lstStyle/>
          <a:p>
            <a:pPr marL="0" indent="0">
              <a:lnSpc>
                <a:spcPct val="100000"/>
              </a:lnSpc>
              <a:spcBef>
                <a:spcPts val="0"/>
              </a:spcBef>
              <a:buNone/>
            </a:pPr>
            <a:r>
              <a:rPr lang="en-US" sz="2400" dirty="0">
                <a:solidFill>
                  <a:schemeClr val="bg1"/>
                </a:solidFill>
              </a:rPr>
              <a:t>By the end of Module 3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289282"/>
              </p:ext>
            </p:extLst>
          </p:nvPr>
        </p:nvGraphicFramePr>
        <p:xfrm>
          <a:off x="183329" y="1713404"/>
          <a:ext cx="8299844" cy="4398220"/>
        </p:xfrm>
        <a:graphic>
          <a:graphicData uri="http://schemas.openxmlformats.org/drawingml/2006/table">
            <a:tbl>
              <a:tblPr firstRow="1" bandRow="1">
                <a:tableStyleId>{2D5ABB26-0587-4C30-8999-92F81FD0307C}</a:tableStyleId>
              </a:tblPr>
              <a:tblGrid>
                <a:gridCol w="1614735">
                  <a:extLst>
                    <a:ext uri="{9D8B030D-6E8A-4147-A177-3AD203B41FA5}">
                      <a16:colId xmlns:a16="http://schemas.microsoft.com/office/drawing/2014/main" val="1001809977"/>
                    </a:ext>
                  </a:extLst>
                </a:gridCol>
                <a:gridCol w="6685109">
                  <a:extLst>
                    <a:ext uri="{9D8B030D-6E8A-4147-A177-3AD203B41FA5}">
                      <a16:colId xmlns:a16="http://schemas.microsoft.com/office/drawing/2014/main" val="23848976"/>
                    </a:ext>
                  </a:extLst>
                </a:gridCol>
              </a:tblGrid>
              <a:tr h="1375578">
                <a:tc>
                  <a:txBody>
                    <a:bodyPr/>
                    <a:lstStyle/>
                    <a:p>
                      <a:r>
                        <a:rPr lang="en-US" sz="3200" dirty="0">
                          <a:solidFill>
                            <a:schemeClr val="accent1"/>
                          </a:solidFill>
                          <a:latin typeface="+mj-lt"/>
                        </a:rPr>
                        <a:t>Part 1</a:t>
                      </a:r>
                    </a:p>
                  </a:txBody>
                  <a:tcPr/>
                </a:tc>
                <a:tc>
                  <a:txBody>
                    <a:bodyPr/>
                    <a:lstStyle/>
                    <a:p>
                      <a:r>
                        <a:rPr lang="en-US" sz="2400" b="1" dirty="0">
                          <a:solidFill>
                            <a:schemeClr val="bg1"/>
                          </a:solidFill>
                          <a:latin typeface="+mn-lt"/>
                        </a:rPr>
                        <a:t>Maximize</a:t>
                      </a:r>
                      <a:r>
                        <a:rPr lang="en-US" sz="2400" b="1" baseline="0" dirty="0">
                          <a:solidFill>
                            <a:schemeClr val="bg1"/>
                          </a:solidFill>
                          <a:latin typeface="+mn-lt"/>
                        </a:rPr>
                        <a:t> structure in your classroom</a:t>
                      </a:r>
                    </a:p>
                    <a:p>
                      <a:pPr marL="342900" indent="-342900">
                        <a:buFont typeface="Arial" panose="020B0604020202020204" pitchFamily="34" charset="0"/>
                        <a:buChar char="•"/>
                      </a:pPr>
                      <a:r>
                        <a:rPr lang="en-US" sz="2000" baseline="0" dirty="0">
                          <a:solidFill>
                            <a:schemeClr val="bg1"/>
                          </a:solidFill>
                          <a:latin typeface="+mn-lt"/>
                        </a:rPr>
                        <a:t>Define and give examples of </a:t>
                      </a:r>
                      <a:r>
                        <a:rPr lang="en-US" sz="2000" b="1" baseline="0" dirty="0">
                          <a:solidFill>
                            <a:schemeClr val="bg1"/>
                          </a:solidFill>
                          <a:latin typeface="+mn-lt"/>
                        </a:rPr>
                        <a:t>physical layout</a:t>
                      </a:r>
                    </a:p>
                    <a:p>
                      <a:pPr marL="342900" indent="-342900">
                        <a:buFont typeface="Arial" panose="020B0604020202020204" pitchFamily="34" charset="0"/>
                        <a:buChar char="•"/>
                      </a:pPr>
                      <a:r>
                        <a:rPr lang="en-US" sz="2000" b="0" baseline="0" dirty="0">
                          <a:solidFill>
                            <a:schemeClr val="bg1"/>
                          </a:solidFill>
                          <a:latin typeface="+mn-lt"/>
                        </a:rPr>
                        <a:t>Define and give examples of classroom </a:t>
                      </a:r>
                      <a:r>
                        <a:rPr lang="en-US" sz="2000" b="1" baseline="0" dirty="0">
                          <a:solidFill>
                            <a:schemeClr val="bg1"/>
                          </a:solidFill>
                          <a:latin typeface="+mn-lt"/>
                        </a:rPr>
                        <a:t>routines</a:t>
                      </a:r>
                      <a:endParaRPr lang="en-US" sz="2000" b="0" dirty="0">
                        <a:solidFill>
                          <a:schemeClr val="bg1"/>
                        </a:solidFill>
                        <a:latin typeface="+mn-lt"/>
                      </a:endParaRPr>
                    </a:p>
                  </a:txBody>
                  <a:tcPr/>
                </a:tc>
                <a:extLst>
                  <a:ext uri="{0D108BD9-81ED-4DB2-BD59-A6C34878D82A}">
                    <a16:rowId xmlns:a16="http://schemas.microsoft.com/office/drawing/2014/main" val="2506342544"/>
                  </a:ext>
                </a:extLst>
              </a:tr>
              <a:tr h="2443522">
                <a:tc>
                  <a:txBody>
                    <a:bodyPr/>
                    <a:lstStyle/>
                    <a:p>
                      <a:r>
                        <a:rPr lang="en-US" sz="3200" dirty="0">
                          <a:solidFill>
                            <a:schemeClr val="accent1"/>
                          </a:solidFill>
                          <a:latin typeface="+mj-lt"/>
                        </a:rPr>
                        <a:t>Part 2 &amp; 3</a:t>
                      </a:r>
                    </a:p>
                  </a:txBody>
                  <a:tcPr/>
                </a:tc>
                <a:tc>
                  <a:txBody>
                    <a:bodyPr/>
                    <a:lstStyle/>
                    <a:p>
                      <a:r>
                        <a:rPr lang="en-US" sz="2400" b="1" dirty="0">
                          <a:solidFill>
                            <a:schemeClr val="bg1"/>
                          </a:solidFill>
                        </a:rPr>
                        <a:t>Post,</a:t>
                      </a:r>
                      <a:r>
                        <a:rPr lang="en-US" sz="2400" b="1" baseline="0" dirty="0">
                          <a:solidFill>
                            <a:schemeClr val="bg1"/>
                          </a:solidFill>
                        </a:rPr>
                        <a:t> teach, prompt, review, monitor, and reinforce a small number of positively stated expectations</a:t>
                      </a:r>
                    </a:p>
                    <a:p>
                      <a:pPr marL="342900" indent="-342900">
                        <a:buFont typeface="Arial" panose="020B0604020202020204" pitchFamily="34" charset="0"/>
                        <a:buChar char="•"/>
                      </a:pPr>
                      <a:r>
                        <a:rPr lang="en-US" sz="1800" b="0" baseline="0" dirty="0">
                          <a:solidFill>
                            <a:schemeClr val="bg1"/>
                          </a:solidFill>
                        </a:rPr>
                        <a:t>Operationally define classroom</a:t>
                      </a:r>
                      <a:r>
                        <a:rPr lang="en-US" sz="1800" b="1" baseline="0" dirty="0">
                          <a:solidFill>
                            <a:schemeClr val="bg1"/>
                          </a:solidFill>
                        </a:rPr>
                        <a:t> expectations within routines using a matrix</a:t>
                      </a:r>
                    </a:p>
                    <a:p>
                      <a:pPr marL="342900" indent="-342900">
                        <a:buFont typeface="Arial" panose="020B0604020202020204" pitchFamily="34" charset="0"/>
                        <a:buChar char="•"/>
                      </a:pPr>
                      <a:r>
                        <a:rPr lang="en-US" sz="1800" b="0" baseline="0" dirty="0">
                          <a:solidFill>
                            <a:schemeClr val="bg1"/>
                          </a:solidFill>
                        </a:rPr>
                        <a:t>Design a </a:t>
                      </a:r>
                      <a:r>
                        <a:rPr lang="en-US" sz="1800" b="1" baseline="0" dirty="0">
                          <a:solidFill>
                            <a:schemeClr val="bg1"/>
                          </a:solidFill>
                        </a:rPr>
                        <a:t>social skills lesson plan </a:t>
                      </a:r>
                      <a:r>
                        <a:rPr lang="en-US" sz="1800" b="0" baseline="0" dirty="0">
                          <a:solidFill>
                            <a:schemeClr val="bg1"/>
                          </a:solidFill>
                        </a:rPr>
                        <a:t>that contains the critical elements</a:t>
                      </a:r>
                      <a:endParaRPr lang="en-US" sz="16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3200" dirty="0">
                          <a:solidFill>
                            <a:schemeClr val="accent1"/>
                          </a:solidFill>
                          <a:latin typeface="+mj-lt"/>
                        </a:rPr>
                        <a:t>Part 4</a:t>
                      </a:r>
                    </a:p>
                  </a:txBody>
                  <a:tcPr/>
                </a:tc>
                <a:tc>
                  <a:txBody>
                    <a:bodyPr/>
                    <a:lstStyle/>
                    <a:p>
                      <a:r>
                        <a:rPr lang="en-US" sz="2400" b="1" dirty="0">
                          <a:solidFill>
                            <a:schemeClr val="bg1"/>
                          </a:solidFill>
                        </a:rPr>
                        <a:t>Actively engage</a:t>
                      </a:r>
                      <a:r>
                        <a:rPr lang="en-US" sz="2400" b="1" baseline="0" dirty="0">
                          <a:solidFill>
                            <a:schemeClr val="bg1"/>
                          </a:solidFill>
                        </a:rPr>
                        <a:t> students in observable ways</a:t>
                      </a:r>
                      <a:endParaRPr lang="en-US" sz="2400" b="1" dirty="0">
                        <a:solidFill>
                          <a:schemeClr val="bg1"/>
                        </a:solidFill>
                      </a:endParaRPr>
                    </a:p>
                  </a:txBody>
                  <a:tcPr/>
                </a:tc>
                <a:extLst>
                  <a:ext uri="{0D108BD9-81ED-4DB2-BD59-A6C34878D82A}">
                    <a16:rowId xmlns:a16="http://schemas.microsoft.com/office/drawing/2014/main" val="3245374785"/>
                  </a:ext>
                </a:extLst>
              </a:tr>
            </a:tbl>
          </a:graphicData>
        </a:graphic>
      </p:graphicFrame>
    </p:spTree>
    <p:extLst>
      <p:ext uri="{BB962C8B-B14F-4D97-AF65-F5344CB8AC3E}">
        <p14:creationId xmlns:p14="http://schemas.microsoft.com/office/powerpoint/2010/main" val="166788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iagram with the question Are proactive and positive practices implemented consistently and then examples for Elementary and High school as well as a non-example.">
            <a:extLst>
              <a:ext uri="{FF2B5EF4-FFF2-40B4-BE49-F238E27FC236}">
                <a16:creationId xmlns:a16="http://schemas.microsoft.com/office/drawing/2014/main" id="{1DC8DA36-E233-4EA3-8416-59E9042A4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58" y="278639"/>
            <a:ext cx="8480612" cy="5743840"/>
          </a:xfrm>
          <a:prstGeom prst="rect">
            <a:avLst/>
          </a:prstGeom>
        </p:spPr>
      </p:pic>
      <p:sp>
        <p:nvSpPr>
          <p:cNvPr id="2" name="Title 1" hidden="1">
            <a:extLst>
              <a:ext uri="{FF2B5EF4-FFF2-40B4-BE49-F238E27FC236}">
                <a16:creationId xmlns:a16="http://schemas.microsoft.com/office/drawing/2014/main" id="{70CE4F9E-77B0-4171-B7BD-8B829449DC1E}"/>
              </a:ext>
            </a:extLst>
          </p:cNvPr>
          <p:cNvSpPr>
            <a:spLocks noGrp="1"/>
          </p:cNvSpPr>
          <p:nvPr>
            <p:ph type="title"/>
          </p:nvPr>
        </p:nvSpPr>
        <p:spPr/>
        <p:txBody>
          <a:bodyPr>
            <a:normAutofit fontScale="90000"/>
          </a:bodyPr>
          <a:lstStyle/>
          <a:p>
            <a:r>
              <a:rPr lang="en-US" dirty="0"/>
              <a:t>3 Key Questions – Are proactive and positive PCBS practices implemented consistently </a:t>
            </a:r>
          </a:p>
        </p:txBody>
      </p:sp>
    </p:spTree>
    <p:extLst>
      <p:ext uri="{BB962C8B-B14F-4D97-AF65-F5344CB8AC3E}">
        <p14:creationId xmlns:p14="http://schemas.microsoft.com/office/powerpoint/2010/main" val="2043703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p:nvPr>
        </p:nvSpPr>
        <p:spPr>
          <a:noFill/>
        </p:spPr>
        <p:txBody>
          <a:bodyPr>
            <a:noAutofit/>
          </a:bodyPr>
          <a:lstStyle/>
          <a:p>
            <a:pPr algn="l" eaLnBrk="1" hangingPunct="1"/>
            <a:r>
              <a:rPr lang="en-US" altLang="en-US" dirty="0">
                <a:solidFill>
                  <a:schemeClr val="accent2"/>
                </a:solidFill>
              </a:rPr>
              <a:t>How do I Actively Engage Students?</a:t>
            </a:r>
          </a:p>
        </p:txBody>
      </p:sp>
      <p:sp>
        <p:nvSpPr>
          <p:cNvPr id="219139" name="Rectangle 3"/>
          <p:cNvSpPr>
            <a:spLocks noGrp="1" noChangeArrowheads="1"/>
          </p:cNvSpPr>
          <p:nvPr>
            <p:ph idx="1"/>
          </p:nvPr>
        </p:nvSpPr>
        <p:spPr>
          <a:xfrm>
            <a:off x="628650" y="2065019"/>
            <a:ext cx="7886700" cy="4111943"/>
          </a:xfrm>
        </p:spPr>
        <p:txBody>
          <a:bodyPr>
            <a:normAutofit/>
          </a:bodyPr>
          <a:lstStyle/>
          <a:p>
            <a:pPr marL="457200" indent="-457200">
              <a:lnSpc>
                <a:spcPct val="80000"/>
              </a:lnSpc>
              <a:buFont typeface="Arial" charset="0"/>
              <a:buChar char="•"/>
            </a:pPr>
            <a:r>
              <a:rPr lang="en-US" altLang="en-US" sz="2800" dirty="0">
                <a:solidFill>
                  <a:schemeClr val="bg1"/>
                </a:solidFill>
              </a:rPr>
              <a:t>Provide high rates of opportunities to respond (OTRs)</a:t>
            </a:r>
          </a:p>
          <a:p>
            <a:pPr marL="457200" indent="-457200">
              <a:lnSpc>
                <a:spcPct val="80000"/>
              </a:lnSpc>
              <a:buFont typeface="Arial" charset="0"/>
              <a:buChar char="•"/>
            </a:pPr>
            <a:endParaRPr lang="en-US" altLang="en-US" sz="2800" dirty="0">
              <a:solidFill>
                <a:schemeClr val="bg1"/>
              </a:solidFill>
            </a:endParaRPr>
          </a:p>
          <a:p>
            <a:pPr marL="457200" indent="-457200">
              <a:lnSpc>
                <a:spcPct val="80000"/>
              </a:lnSpc>
              <a:buFont typeface="Arial" charset="0"/>
              <a:buChar char="•"/>
            </a:pPr>
            <a:r>
              <a:rPr lang="en-US" altLang="en-US" sz="2800" dirty="0">
                <a:solidFill>
                  <a:schemeClr val="bg1"/>
                </a:solidFill>
              </a:rPr>
              <a:t>Consider a variety of observable ways to engage students</a:t>
            </a:r>
          </a:p>
          <a:p>
            <a:pPr marL="457200" indent="-457200">
              <a:lnSpc>
                <a:spcPct val="80000"/>
              </a:lnSpc>
              <a:buFont typeface="Arial" charset="0"/>
              <a:buChar char="•"/>
            </a:pPr>
            <a:endParaRPr lang="en-US" altLang="en-US" sz="2800" dirty="0">
              <a:solidFill>
                <a:schemeClr val="bg1"/>
              </a:solidFill>
            </a:endParaRPr>
          </a:p>
          <a:p>
            <a:pPr marL="457200" indent="-457200">
              <a:lnSpc>
                <a:spcPct val="80000"/>
              </a:lnSpc>
              <a:buFont typeface="Arial" charset="0"/>
              <a:buChar char="•"/>
            </a:pPr>
            <a:r>
              <a:rPr lang="en-US" altLang="en-US" sz="2800" dirty="0">
                <a:solidFill>
                  <a:schemeClr val="bg1"/>
                </a:solidFill>
              </a:rPr>
              <a:t>Link engagement with outcome objectives</a:t>
            </a:r>
          </a:p>
          <a:p>
            <a:pPr marL="533400" indent="-533400" eaLnBrk="1" hangingPunct="1">
              <a:lnSpc>
                <a:spcPct val="80000"/>
              </a:lnSpc>
            </a:pPr>
            <a:endParaRPr lang="en-US" altLang="en-US" sz="2800" dirty="0">
              <a:solidFill>
                <a:schemeClr val="bg1"/>
              </a:solidFill>
            </a:endParaRPr>
          </a:p>
        </p:txBody>
      </p:sp>
    </p:spTree>
    <p:extLst>
      <p:ext uri="{BB962C8B-B14F-4D97-AF65-F5344CB8AC3E}">
        <p14:creationId xmlns:p14="http://schemas.microsoft.com/office/powerpoint/2010/main" val="1667425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Grp="1" noChangeArrowheads="1"/>
          </p:cNvSpPr>
          <p:nvPr>
            <p:ph type="title"/>
          </p:nvPr>
        </p:nvSpPr>
        <p:spPr>
          <a:noFill/>
        </p:spPr>
        <p:txBody>
          <a:bodyPr/>
          <a:lstStyle/>
          <a:p>
            <a:pPr eaLnBrk="1" hangingPunct="1"/>
            <a:r>
              <a:rPr lang="en-US" sz="4000" b="1" dirty="0">
                <a:solidFill>
                  <a:schemeClr val="accent2"/>
                </a:solidFill>
                <a:ea typeface="ＭＳ Ｐゴシック" pitchFamily="-107" charset="-128"/>
                <a:cs typeface="ＭＳ Ｐゴシック" pitchFamily="-107" charset="-128"/>
              </a:rPr>
              <a:t>Range of evidence-based practices </a:t>
            </a:r>
            <a:br>
              <a:rPr lang="en-US" sz="4000" b="1" dirty="0">
                <a:solidFill>
                  <a:schemeClr val="accent2"/>
                </a:solidFill>
                <a:ea typeface="ＭＳ Ｐゴシック" pitchFamily="-107" charset="-128"/>
                <a:cs typeface="ＭＳ Ｐゴシック" pitchFamily="-107" charset="-128"/>
              </a:rPr>
            </a:br>
            <a:r>
              <a:rPr lang="en-US" sz="4000" b="1" dirty="0">
                <a:solidFill>
                  <a:schemeClr val="accent2"/>
                </a:solidFill>
                <a:ea typeface="ＭＳ Ｐゴシック" pitchFamily="-107" charset="-128"/>
                <a:cs typeface="ＭＳ Ｐゴシック" pitchFamily="-107" charset="-128"/>
              </a:rPr>
              <a:t>that promote active engagement</a:t>
            </a:r>
          </a:p>
        </p:txBody>
      </p:sp>
      <p:grpSp>
        <p:nvGrpSpPr>
          <p:cNvPr id="6" name="Group 5" descr="Image of students sitting in front of computers for Computer Assisted Instruction "/>
          <p:cNvGrpSpPr/>
          <p:nvPr/>
        </p:nvGrpSpPr>
        <p:grpSpPr>
          <a:xfrm>
            <a:off x="385284" y="1806926"/>
            <a:ext cx="2154264" cy="1742536"/>
            <a:chOff x="433953" y="1948158"/>
            <a:chExt cx="2696705" cy="2088555"/>
          </a:xfrm>
        </p:grpSpPr>
        <p:pic>
          <p:nvPicPr>
            <p:cNvPr id="4" name="Picture 3" descr="Image of students sitting in front of computers for Computer Assisted Instruction "/>
            <p:cNvPicPr>
              <a:picLocks noChangeAspect="1"/>
            </p:cNvPicPr>
            <p:nvPr/>
          </p:nvPicPr>
          <p:blipFill>
            <a:blip r:embed="rId2"/>
            <a:stretch>
              <a:fillRect/>
            </a:stretch>
          </p:blipFill>
          <p:spPr>
            <a:xfrm>
              <a:off x="463227" y="1948158"/>
              <a:ext cx="2667431" cy="1842195"/>
            </a:xfrm>
            <a:prstGeom prst="rect">
              <a:avLst/>
            </a:prstGeom>
          </p:spPr>
        </p:pic>
        <p:sp>
          <p:nvSpPr>
            <p:cNvPr id="5" name="Rectangle 4"/>
            <p:cNvSpPr/>
            <p:nvPr/>
          </p:nvSpPr>
          <p:spPr>
            <a:xfrm>
              <a:off x="433953" y="3328318"/>
              <a:ext cx="2696705" cy="708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Computer Assisted Instruction</a:t>
              </a:r>
            </a:p>
          </p:txBody>
        </p:sp>
      </p:grpSp>
      <p:grpSp>
        <p:nvGrpSpPr>
          <p:cNvPr id="9" name="Group 8" descr="Image of students helping each other for Class-wide Peer Tutoring"/>
          <p:cNvGrpSpPr/>
          <p:nvPr/>
        </p:nvGrpSpPr>
        <p:grpSpPr>
          <a:xfrm>
            <a:off x="6372922" y="1752465"/>
            <a:ext cx="2485701" cy="1741315"/>
            <a:chOff x="4572000" y="2179756"/>
            <a:chExt cx="2485701" cy="1741315"/>
          </a:xfrm>
        </p:grpSpPr>
        <p:pic>
          <p:nvPicPr>
            <p:cNvPr id="7" name="Picture 6" descr="Image of students helping each other for Class-wide Peer Tutoring"/>
            <p:cNvPicPr>
              <a:picLocks noChangeAspect="1"/>
            </p:cNvPicPr>
            <p:nvPr/>
          </p:nvPicPr>
          <p:blipFill>
            <a:blip r:embed="rId3"/>
            <a:stretch>
              <a:fillRect/>
            </a:stretch>
          </p:blipFill>
          <p:spPr>
            <a:xfrm>
              <a:off x="4572000" y="2179756"/>
              <a:ext cx="2485701" cy="1654121"/>
            </a:xfrm>
            <a:prstGeom prst="rect">
              <a:avLst/>
            </a:prstGeom>
          </p:spPr>
        </p:pic>
        <p:sp>
          <p:nvSpPr>
            <p:cNvPr id="8" name="Rectangle 7"/>
            <p:cNvSpPr/>
            <p:nvPr/>
          </p:nvSpPr>
          <p:spPr>
            <a:xfrm>
              <a:off x="4572000" y="3322780"/>
              <a:ext cx="2479729" cy="598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Class-wide Peer Tutoring</a:t>
              </a:r>
            </a:p>
          </p:txBody>
        </p:sp>
      </p:grpSp>
      <p:grpSp>
        <p:nvGrpSpPr>
          <p:cNvPr id="12" name="Group 11" descr="Image showing notes from a teacher to a student for Guided Notes"/>
          <p:cNvGrpSpPr/>
          <p:nvPr/>
        </p:nvGrpSpPr>
        <p:grpSpPr>
          <a:xfrm>
            <a:off x="7118510" y="4096870"/>
            <a:ext cx="1727946" cy="1565461"/>
            <a:chOff x="3262509" y="3256259"/>
            <a:chExt cx="2130902" cy="1913006"/>
          </a:xfrm>
        </p:grpSpPr>
        <p:pic>
          <p:nvPicPr>
            <p:cNvPr id="10" name="Picture 9" descr="Image showing notes from a teacher to a student for Guided Notes"/>
            <p:cNvPicPr>
              <a:picLocks noChangeAspect="1"/>
            </p:cNvPicPr>
            <p:nvPr/>
          </p:nvPicPr>
          <p:blipFill>
            <a:blip r:embed="rId4"/>
            <a:stretch>
              <a:fillRect/>
            </a:stretch>
          </p:blipFill>
          <p:spPr>
            <a:xfrm>
              <a:off x="3262509" y="3256259"/>
              <a:ext cx="2130902" cy="1818031"/>
            </a:xfrm>
            <a:prstGeom prst="rect">
              <a:avLst/>
            </a:prstGeom>
          </p:spPr>
        </p:pic>
        <p:sp>
          <p:nvSpPr>
            <p:cNvPr id="11" name="Rectangle 10"/>
            <p:cNvSpPr/>
            <p:nvPr/>
          </p:nvSpPr>
          <p:spPr>
            <a:xfrm>
              <a:off x="3262509" y="4714445"/>
              <a:ext cx="2130902" cy="454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Guided Notes</a:t>
              </a:r>
            </a:p>
          </p:txBody>
        </p:sp>
      </p:grpSp>
      <p:grpSp>
        <p:nvGrpSpPr>
          <p:cNvPr id="15" name="Group 14" descr="Image with students sitting at their desks with cards in front of them for Response Cards"/>
          <p:cNvGrpSpPr/>
          <p:nvPr/>
        </p:nvGrpSpPr>
        <p:grpSpPr>
          <a:xfrm>
            <a:off x="2766229" y="4141694"/>
            <a:ext cx="2142698" cy="1503005"/>
            <a:chOff x="3440624" y="4241089"/>
            <a:chExt cx="2142698" cy="1595035"/>
          </a:xfrm>
        </p:grpSpPr>
        <p:pic>
          <p:nvPicPr>
            <p:cNvPr id="13" name="Picture 12" descr="Image with students sitting at their desks with cards in front of them for Response Cards"/>
            <p:cNvPicPr>
              <a:picLocks noChangeAspect="1"/>
            </p:cNvPicPr>
            <p:nvPr/>
          </p:nvPicPr>
          <p:blipFill>
            <a:blip r:embed="rId5"/>
            <a:stretch>
              <a:fillRect/>
            </a:stretch>
          </p:blipFill>
          <p:spPr>
            <a:xfrm>
              <a:off x="3456610" y="4241089"/>
              <a:ext cx="2126712" cy="1595034"/>
            </a:xfrm>
            <a:prstGeom prst="rect">
              <a:avLst/>
            </a:prstGeom>
          </p:spPr>
        </p:pic>
        <p:sp>
          <p:nvSpPr>
            <p:cNvPr id="14" name="Rectangle 13"/>
            <p:cNvSpPr/>
            <p:nvPr/>
          </p:nvSpPr>
          <p:spPr>
            <a:xfrm>
              <a:off x="3440624" y="5465679"/>
              <a:ext cx="2142698" cy="370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Response Cards</a:t>
              </a:r>
            </a:p>
          </p:txBody>
        </p:sp>
      </p:grpSp>
      <p:grpSp>
        <p:nvGrpSpPr>
          <p:cNvPr id="18" name="Group 17" descr="Image of students answering questions electronically for Electronic Clickers "/>
          <p:cNvGrpSpPr/>
          <p:nvPr/>
        </p:nvGrpSpPr>
        <p:grpSpPr>
          <a:xfrm>
            <a:off x="169089" y="4182649"/>
            <a:ext cx="2401383" cy="1493251"/>
            <a:chOff x="447241" y="4181191"/>
            <a:chExt cx="2725981" cy="1878646"/>
          </a:xfrm>
        </p:grpSpPr>
        <p:pic>
          <p:nvPicPr>
            <p:cNvPr id="16" name="Picture 15" descr="Image of students answering questions electronically for Electronic Clickers "/>
            <p:cNvPicPr>
              <a:picLocks noChangeAspect="1"/>
            </p:cNvPicPr>
            <p:nvPr/>
          </p:nvPicPr>
          <p:blipFill>
            <a:blip r:embed="rId6"/>
            <a:stretch>
              <a:fillRect/>
            </a:stretch>
          </p:blipFill>
          <p:spPr>
            <a:xfrm>
              <a:off x="486787" y="4181191"/>
              <a:ext cx="2686435" cy="1801877"/>
            </a:xfrm>
            <a:prstGeom prst="rect">
              <a:avLst/>
            </a:prstGeom>
          </p:spPr>
        </p:pic>
        <p:sp>
          <p:nvSpPr>
            <p:cNvPr id="17" name="Rectangle 16"/>
            <p:cNvSpPr/>
            <p:nvPr/>
          </p:nvSpPr>
          <p:spPr>
            <a:xfrm>
              <a:off x="447241" y="5675929"/>
              <a:ext cx="2725981" cy="383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Electronic Clickers</a:t>
              </a:r>
            </a:p>
          </p:txBody>
        </p:sp>
      </p:grpSp>
      <p:grpSp>
        <p:nvGrpSpPr>
          <p:cNvPr id="21" name="Group 20" descr="Image of students all giving a thumbs up or thumbs down for Non verbal"/>
          <p:cNvGrpSpPr/>
          <p:nvPr/>
        </p:nvGrpSpPr>
        <p:grpSpPr>
          <a:xfrm>
            <a:off x="5170184" y="4134636"/>
            <a:ext cx="1716204" cy="1531058"/>
            <a:chOff x="7192468" y="1805328"/>
            <a:chExt cx="1623327" cy="1160287"/>
          </a:xfrm>
        </p:grpSpPr>
        <p:pic>
          <p:nvPicPr>
            <p:cNvPr id="19" name="Picture 18" descr="Image of students all giving a thumbs up or thumbs down for Non verbal"/>
            <p:cNvPicPr>
              <a:picLocks noChangeAspect="1"/>
            </p:cNvPicPr>
            <p:nvPr/>
          </p:nvPicPr>
          <p:blipFill>
            <a:blip r:embed="rId7"/>
            <a:stretch>
              <a:fillRect/>
            </a:stretch>
          </p:blipFill>
          <p:spPr>
            <a:xfrm>
              <a:off x="7207308" y="1805328"/>
              <a:ext cx="1608487" cy="859257"/>
            </a:xfrm>
            <a:prstGeom prst="rect">
              <a:avLst/>
            </a:prstGeom>
          </p:spPr>
        </p:pic>
        <p:sp>
          <p:nvSpPr>
            <p:cNvPr id="20" name="Rectangle 19"/>
            <p:cNvSpPr/>
            <p:nvPr/>
          </p:nvSpPr>
          <p:spPr>
            <a:xfrm>
              <a:off x="7192468" y="2619670"/>
              <a:ext cx="1623327" cy="345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Non-Verbal</a:t>
              </a:r>
            </a:p>
          </p:txBody>
        </p:sp>
      </p:grpSp>
      <p:grpSp>
        <p:nvGrpSpPr>
          <p:cNvPr id="24" name="Group 23" descr="Image of students singing for Choral Responding"/>
          <p:cNvGrpSpPr/>
          <p:nvPr/>
        </p:nvGrpSpPr>
        <p:grpSpPr>
          <a:xfrm>
            <a:off x="3324922" y="2155760"/>
            <a:ext cx="2343308" cy="1392381"/>
            <a:chOff x="39499" y="425450"/>
            <a:chExt cx="2734698" cy="1863009"/>
          </a:xfrm>
        </p:grpSpPr>
        <p:pic>
          <p:nvPicPr>
            <p:cNvPr id="22" name="Picture 21" descr="Image of students singing for Choral Responding"/>
            <p:cNvPicPr>
              <a:picLocks noChangeAspect="1"/>
            </p:cNvPicPr>
            <p:nvPr/>
          </p:nvPicPr>
          <p:blipFill>
            <a:blip r:embed="rId8"/>
            <a:stretch>
              <a:fillRect/>
            </a:stretch>
          </p:blipFill>
          <p:spPr>
            <a:xfrm>
              <a:off x="63500" y="425450"/>
              <a:ext cx="2710697" cy="1805859"/>
            </a:xfrm>
            <a:prstGeom prst="rect">
              <a:avLst/>
            </a:prstGeom>
          </p:spPr>
        </p:pic>
        <p:sp>
          <p:nvSpPr>
            <p:cNvPr id="23" name="Rectangle 22"/>
            <p:cNvSpPr/>
            <p:nvPr/>
          </p:nvSpPr>
          <p:spPr>
            <a:xfrm>
              <a:off x="39499" y="1881887"/>
              <a:ext cx="2734698" cy="406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Choral Responding</a:t>
              </a:r>
            </a:p>
          </p:txBody>
        </p:sp>
      </p:grpSp>
    </p:spTree>
    <p:extLst>
      <p:ext uri="{BB962C8B-B14F-4D97-AF65-F5344CB8AC3E}">
        <p14:creationId xmlns:p14="http://schemas.microsoft.com/office/powerpoint/2010/main" val="1907596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3.8: Stop and Jot</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Plan a range of OTRs</a:t>
            </a:r>
            <a:endParaRPr lang="en-US" sz="3600" dirty="0"/>
          </a:p>
        </p:txBody>
      </p:sp>
      <p:sp>
        <p:nvSpPr>
          <p:cNvPr id="177155" name="Rectangle 3"/>
          <p:cNvSpPr>
            <a:spLocks noGrp="1" noChangeArrowheads="1"/>
          </p:cNvSpPr>
          <p:nvPr>
            <p:ph idx="1"/>
          </p:nvPr>
        </p:nvSpPr>
        <p:spPr>
          <a:xfrm>
            <a:off x="495086" y="1777683"/>
            <a:ext cx="7886700" cy="3921531"/>
          </a:xfrm>
        </p:spPr>
        <p:txBody>
          <a:bodyPr>
            <a:normAutofit/>
          </a:bodyPr>
          <a:lstStyle/>
          <a:p>
            <a:pPr marL="0" indent="0">
              <a:buClr>
                <a:schemeClr val="bg1"/>
              </a:buClr>
              <a:buSzPct val="75000"/>
              <a:buNone/>
            </a:pPr>
            <a:r>
              <a:rPr lang="en-US" sz="3200" dirty="0">
                <a:solidFill>
                  <a:schemeClr val="bg1"/>
                </a:solidFill>
                <a:ea typeface="Arial" charset="0"/>
                <a:cs typeface="Arial" charset="0"/>
              </a:rPr>
              <a:t>What other strategies have you seen?</a:t>
            </a:r>
            <a:endParaRPr lang="en-US" sz="2000" dirty="0">
              <a:solidFill>
                <a:schemeClr val="bg1"/>
              </a:solidFill>
            </a:endParaRPr>
          </a:p>
          <a:p>
            <a:pPr lvl="1"/>
            <a:r>
              <a:rPr lang="en-US" sz="2800" dirty="0">
                <a:solidFill>
                  <a:schemeClr val="bg1"/>
                </a:solidFill>
              </a:rPr>
              <a:t>Describe a range of strategies you will use to provide students opportunities to respond (OTRs)</a:t>
            </a:r>
          </a:p>
          <a:p>
            <a:pPr lvl="1"/>
            <a:r>
              <a:rPr lang="en-US" sz="2800" dirty="0">
                <a:solidFill>
                  <a:schemeClr val="bg1"/>
                </a:solidFill>
              </a:rPr>
              <a:t>Consider strategies to support yourself in ensuring you provide these at a high rate to all students.</a:t>
            </a:r>
          </a:p>
          <a:p>
            <a:pPr>
              <a:lnSpc>
                <a:spcPct val="110000"/>
              </a:lnSpc>
            </a:pPr>
            <a:endParaRPr lang="en-US" altLang="x-none" sz="1100" dirty="0">
              <a:solidFill>
                <a:schemeClr val="bg1"/>
              </a:solidFill>
              <a:latin typeface="Calibri" charset="0"/>
              <a:ea typeface="Calibri" charset="0"/>
              <a:cs typeface="Calibri" charset="0"/>
            </a:endParaRPr>
          </a:p>
          <a:p>
            <a:pPr>
              <a:lnSpc>
                <a:spcPct val="110000"/>
              </a:lnSpc>
            </a:pPr>
            <a:endParaRPr lang="en-US" altLang="x-none" sz="1100" dirty="0">
              <a:solidFill>
                <a:schemeClr val="bg1"/>
              </a:solidFill>
              <a:latin typeface="Calibri" charset="0"/>
              <a:ea typeface="Calibri" charset="0"/>
              <a:cs typeface="Calibri" charset="0"/>
            </a:endParaRPr>
          </a:p>
        </p:txBody>
      </p:sp>
      <p:pic>
        <p:nvPicPr>
          <p:cNvPr id="2" name="Picture 1" descr="image of pencil writing on pap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35009550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23D85F-4677-AF42-8A85-7C67331A0AFB}"/>
              </a:ext>
            </a:extLst>
          </p:cNvPr>
          <p:cNvSpPr>
            <a:spLocks noGrp="1"/>
          </p:cNvSpPr>
          <p:nvPr>
            <p:ph idx="1"/>
          </p:nvPr>
        </p:nvSpPr>
        <p:spPr/>
        <p:txBody>
          <a:bodyPr>
            <a:normAutofit/>
          </a:bodyPr>
          <a:lstStyle/>
          <a:p>
            <a:r>
              <a:rPr lang="en-US" dirty="0">
                <a:solidFill>
                  <a:schemeClr val="bg1"/>
                </a:solidFill>
              </a:rPr>
              <a:t>Remember that strategies to promote active engagement are just one element of good instruction</a:t>
            </a:r>
          </a:p>
          <a:p>
            <a:pPr lvl="1"/>
            <a:r>
              <a:rPr lang="en-US" dirty="0">
                <a:solidFill>
                  <a:schemeClr val="bg1"/>
                </a:solidFill>
              </a:rPr>
              <a:t>For example computer assisted instruction may produce higher rates of opportunities to respond, but it should also be used strategically and should not replace instruction. </a:t>
            </a:r>
          </a:p>
        </p:txBody>
      </p:sp>
      <p:sp>
        <p:nvSpPr>
          <p:cNvPr id="4" name="Title 2">
            <a:extLst>
              <a:ext uri="{FF2B5EF4-FFF2-40B4-BE49-F238E27FC236}">
                <a16:creationId xmlns:a16="http://schemas.microsoft.com/office/drawing/2014/main" id="{95ADB608-ECC2-6349-B59E-624C3481546C}"/>
              </a:ext>
            </a:extLst>
          </p:cNvPr>
          <p:cNvSpPr>
            <a:spLocks noGrp="1"/>
          </p:cNvSpPr>
          <p:nvPr>
            <p:ph type="title"/>
          </p:nvPr>
        </p:nvSpPr>
        <p:spPr>
          <a:xfrm>
            <a:off x="1081144" y="236669"/>
            <a:ext cx="7955280" cy="1113416"/>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3.8: Review</a:t>
            </a:r>
            <a:endParaRPr lang="en-US" sz="3600" dirty="0"/>
          </a:p>
        </p:txBody>
      </p:sp>
      <p:pic>
        <p:nvPicPr>
          <p:cNvPr id="5" name="Picture 4" descr="image of pencil writing on paper">
            <a:extLst>
              <a:ext uri="{FF2B5EF4-FFF2-40B4-BE49-F238E27FC236}">
                <a16:creationId xmlns:a16="http://schemas.microsoft.com/office/drawing/2014/main" id="{E2003689-E74B-7A4F-B1E2-818225746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Tree>
    <p:extLst>
      <p:ext uri="{BB962C8B-B14F-4D97-AF65-F5344CB8AC3E}">
        <p14:creationId xmlns:p14="http://schemas.microsoft.com/office/powerpoint/2010/main" val="115420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normAutofit fontScale="90000"/>
          </a:bodyPr>
          <a:lstStyle/>
          <a:p>
            <a:pPr eaLnBrk="1" hangingPunct="1"/>
            <a:r>
              <a:rPr lang="en-US" altLang="en-US" sz="4900" dirty="0">
                <a:solidFill>
                  <a:schemeClr val="accent2"/>
                </a:solidFill>
                <a:ea typeface="ヒラギノ角ゴ Pro W3" charset="-128"/>
              </a:rPr>
              <a:t>Instructional Classroom Management </a:t>
            </a:r>
            <a:endParaRPr lang="en-US" altLang="en-US" sz="2200" dirty="0">
              <a:solidFill>
                <a:schemeClr val="bg1"/>
              </a:solidFill>
              <a:latin typeface="+mn-lt"/>
              <a:ea typeface="ヒラギノ角ゴ Pro W3" charset="-128"/>
            </a:endParaRPr>
          </a:p>
        </p:txBody>
      </p:sp>
      <p:sp>
        <p:nvSpPr>
          <p:cNvPr id="30723" name="Rectangle 6"/>
          <p:cNvSpPr>
            <a:spLocks noGrp="1" noChangeArrowheads="1"/>
          </p:cNvSpPr>
          <p:nvPr>
            <p:ph idx="1"/>
          </p:nvPr>
        </p:nvSpPr>
        <p:spPr>
          <a:xfrm>
            <a:off x="628650" y="2305877"/>
            <a:ext cx="7886700" cy="3871085"/>
          </a:xfrm>
        </p:spPr>
        <p:txBody>
          <a:bodyPr>
            <a:normAutofit/>
          </a:bodyPr>
          <a:lstStyle/>
          <a:p>
            <a:pPr marL="473075" indent="-473075">
              <a:buFont typeface="Arial" charset="0"/>
              <a:buChar char="•"/>
            </a:pPr>
            <a:r>
              <a:rPr lang="en-US" altLang="en-US" sz="2800" dirty="0">
                <a:solidFill>
                  <a:schemeClr val="bg1"/>
                </a:solidFill>
                <a:ea typeface="ヒラギノ角ゴ Pro W3" charset="-128"/>
              </a:rPr>
              <a:t>Instructional classroom management is a </a:t>
            </a:r>
            <a:r>
              <a:rPr lang="en-US" altLang="en-US" sz="2800" b="1" i="1" dirty="0">
                <a:solidFill>
                  <a:schemeClr val="bg1"/>
                </a:solidFill>
                <a:ea typeface="ヒラギノ角ゴ Pro W3" charset="-128"/>
              </a:rPr>
              <a:t>proactive</a:t>
            </a:r>
            <a:r>
              <a:rPr lang="en-US" altLang="en-US" sz="2800" dirty="0">
                <a:solidFill>
                  <a:schemeClr val="bg1"/>
                </a:solidFill>
                <a:ea typeface="ヒラギノ角ゴ Pro W3" charset="-128"/>
              </a:rPr>
              <a:t> approach</a:t>
            </a:r>
          </a:p>
          <a:p>
            <a:pPr marL="473075" indent="-473075">
              <a:buFont typeface="Arial" charset="0"/>
              <a:buChar char="•"/>
            </a:pPr>
            <a:endParaRPr lang="en-US" altLang="en-US" sz="2800" dirty="0">
              <a:solidFill>
                <a:schemeClr val="bg1"/>
              </a:solidFill>
              <a:ea typeface="ヒラギノ角ゴ Pro W3" charset="-128"/>
            </a:endParaRPr>
          </a:p>
          <a:p>
            <a:pPr marL="473075" indent="-473075">
              <a:buFont typeface="Arial" charset="0"/>
              <a:buChar char="•"/>
            </a:pPr>
            <a:r>
              <a:rPr lang="ja-JP" altLang="en-US" sz="2800" dirty="0">
                <a:solidFill>
                  <a:schemeClr val="bg1"/>
                </a:solidFill>
                <a:ea typeface="ヒラギノ角ゴ Pro W3" charset="-128"/>
              </a:rPr>
              <a:t>“</a:t>
            </a:r>
            <a:r>
              <a:rPr lang="en-US" altLang="ja-JP" sz="2800" dirty="0">
                <a:solidFill>
                  <a:schemeClr val="bg1"/>
                </a:solidFill>
                <a:ea typeface="ヒラギノ角ゴ Pro W3" charset="-128"/>
              </a:rPr>
              <a:t>one acts </a:t>
            </a:r>
            <a:r>
              <a:rPr lang="en-US" altLang="ja-JP" sz="2800" i="1" dirty="0">
                <a:solidFill>
                  <a:schemeClr val="bg1"/>
                </a:solidFill>
                <a:ea typeface="ヒラギノ角ゴ Pro W3" charset="-128"/>
              </a:rPr>
              <a:t>before</a:t>
            </a:r>
            <a:r>
              <a:rPr lang="en-US" altLang="ja-JP" sz="2800" dirty="0">
                <a:solidFill>
                  <a:schemeClr val="bg1"/>
                </a:solidFill>
                <a:ea typeface="ヒラギノ角ゴ Pro W3" charset="-128"/>
              </a:rPr>
              <a:t> a problem occurs rather than reacting </a:t>
            </a:r>
            <a:r>
              <a:rPr lang="en-US" altLang="ja-JP" sz="2800" i="1" dirty="0">
                <a:solidFill>
                  <a:schemeClr val="bg1"/>
                </a:solidFill>
                <a:ea typeface="ヒラギノ角ゴ Pro W3" charset="-128"/>
              </a:rPr>
              <a:t>after</a:t>
            </a:r>
            <a:r>
              <a:rPr lang="en-US" altLang="ja-JP" sz="2800" dirty="0">
                <a:solidFill>
                  <a:schemeClr val="bg1"/>
                </a:solidFill>
                <a:ea typeface="ヒラギノ角ゴ Pro W3" charset="-128"/>
              </a:rPr>
              <a:t> the problem</a:t>
            </a:r>
            <a:r>
              <a:rPr lang="ja-JP" altLang="en-US" sz="2800" dirty="0">
                <a:solidFill>
                  <a:schemeClr val="bg1"/>
                </a:solidFill>
                <a:ea typeface="ヒラギノ角ゴ Pro W3" charset="-128"/>
              </a:rPr>
              <a:t>”</a:t>
            </a:r>
            <a:r>
              <a:rPr lang="en-US" altLang="ja-JP" sz="2800" dirty="0">
                <a:solidFill>
                  <a:schemeClr val="bg1"/>
                </a:solidFill>
                <a:ea typeface="ヒラギノ角ゴ Pro W3" charset="-128"/>
              </a:rPr>
              <a:t> (p. 47)</a:t>
            </a:r>
          </a:p>
          <a:p>
            <a:pPr>
              <a:buFont typeface="Arial" charset="0"/>
              <a:buChar char="•"/>
            </a:pPr>
            <a:endParaRPr lang="en-US" altLang="en-US" sz="2800" dirty="0">
              <a:solidFill>
                <a:schemeClr val="bg1"/>
              </a:solidFill>
              <a:ea typeface="ヒラギノ角ゴ Pro W3" charset="-128"/>
            </a:endParaRPr>
          </a:p>
          <a:p>
            <a:pPr lvl="1">
              <a:buFont typeface="Arial" charset="0"/>
              <a:buChar char="•"/>
            </a:pPr>
            <a:endParaRPr lang="en-US" altLang="en-US" sz="2400" dirty="0">
              <a:solidFill>
                <a:schemeClr val="bg1"/>
              </a:solidFill>
              <a:ea typeface="ヒラギノ角ゴ Pro W3" charset="-128"/>
            </a:endParaRPr>
          </a:p>
        </p:txBody>
      </p:sp>
      <p:sp>
        <p:nvSpPr>
          <p:cNvPr id="2" name="Rectangle 1"/>
          <p:cNvSpPr/>
          <p:nvPr/>
        </p:nvSpPr>
        <p:spPr>
          <a:xfrm>
            <a:off x="0" y="5899964"/>
            <a:ext cx="2016771" cy="276999"/>
          </a:xfrm>
          <a:prstGeom prst="rect">
            <a:avLst/>
          </a:prstGeom>
        </p:spPr>
        <p:txBody>
          <a:bodyPr wrap="none">
            <a:spAutoFit/>
          </a:bodyPr>
          <a:lstStyle/>
          <a:p>
            <a:r>
              <a:rPr lang="en-US" altLang="en-US" sz="1200" dirty="0">
                <a:solidFill>
                  <a:schemeClr val="bg1"/>
                </a:solidFill>
                <a:ea typeface="ヒラギノ角ゴ Pro W3" charset="-128"/>
              </a:rPr>
              <a:t>(</a:t>
            </a:r>
            <a:r>
              <a:rPr lang="en-US" altLang="en-US" sz="1200" dirty="0" err="1">
                <a:solidFill>
                  <a:schemeClr val="bg1"/>
                </a:solidFill>
                <a:ea typeface="ヒラギノ角ゴ Pro W3" charset="-128"/>
              </a:rPr>
              <a:t>Darch</a:t>
            </a:r>
            <a:r>
              <a:rPr lang="en-US" altLang="en-US" sz="1200" dirty="0">
                <a:solidFill>
                  <a:schemeClr val="bg1"/>
                </a:solidFill>
                <a:ea typeface="ヒラギノ角ゴ Pro W3" charset="-128"/>
              </a:rPr>
              <a:t> &amp; Kame</a:t>
            </a:r>
            <a:r>
              <a:rPr lang="ja-JP" altLang="en-US" sz="1200" dirty="0">
                <a:solidFill>
                  <a:schemeClr val="bg1"/>
                </a:solidFill>
                <a:ea typeface="ヒラギノ角ゴ Pro W3" charset="-128"/>
              </a:rPr>
              <a:t>’</a:t>
            </a:r>
            <a:r>
              <a:rPr lang="en-US" altLang="ja-JP" sz="1200" dirty="0" err="1">
                <a:solidFill>
                  <a:schemeClr val="bg1"/>
                </a:solidFill>
                <a:ea typeface="ヒラギノ角ゴ Pro W3" charset="-128"/>
              </a:rPr>
              <a:t>enui</a:t>
            </a:r>
            <a:r>
              <a:rPr lang="en-US" altLang="ja-JP" sz="1200" dirty="0">
                <a:solidFill>
                  <a:schemeClr val="bg1"/>
                </a:solidFill>
                <a:ea typeface="ヒラギノ角ゴ Pro W3" charset="-128"/>
              </a:rPr>
              <a:t>, 2004)</a:t>
            </a:r>
            <a:endParaRPr lang="en-US" sz="1200" dirty="0"/>
          </a:p>
        </p:txBody>
      </p:sp>
    </p:spTree>
    <p:extLst>
      <p:ext uri="{BB962C8B-B14F-4D97-AF65-F5344CB8AC3E}">
        <p14:creationId xmlns:p14="http://schemas.microsoft.com/office/powerpoint/2010/main" val="1839394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73630" y="0"/>
            <a:ext cx="7313070" cy="1325563"/>
          </a:xfrm>
        </p:spPr>
        <p:txBody>
          <a:bodyPr/>
          <a:lstStyle/>
          <a:p>
            <a:pPr eaLnBrk="1" hangingPunct="1">
              <a:lnSpc>
                <a:spcPct val="70000"/>
              </a:lnSpc>
            </a:pPr>
            <a:r>
              <a:rPr lang="en-US" altLang="en-US" dirty="0">
                <a:solidFill>
                  <a:schemeClr val="accent2"/>
                </a:solidFill>
              </a:rPr>
              <a:t>Task dimensions</a:t>
            </a:r>
            <a:endParaRPr lang="en-US" altLang="en-US" sz="2600" dirty="0">
              <a:solidFill>
                <a:schemeClr val="accent2"/>
              </a:solidFill>
            </a:endParaRPr>
          </a:p>
        </p:txBody>
      </p:sp>
      <p:sp>
        <p:nvSpPr>
          <p:cNvPr id="31747" name="Rectangle 3"/>
          <p:cNvSpPr>
            <a:spLocks noGrp="1" noChangeArrowheads="1"/>
          </p:cNvSpPr>
          <p:nvPr>
            <p:ph type="body" idx="1"/>
          </p:nvPr>
        </p:nvSpPr>
        <p:spPr>
          <a:xfrm>
            <a:off x="228600" y="1284348"/>
            <a:ext cx="8686800" cy="4292600"/>
          </a:xfrm>
        </p:spPr>
        <p:txBody>
          <a:bodyPr>
            <a:normAutofit fontScale="92500" lnSpcReduction="10000"/>
          </a:bodyPr>
          <a:lstStyle/>
          <a:p>
            <a:pPr marL="0" indent="0" eaLnBrk="1" hangingPunct="1">
              <a:lnSpc>
                <a:spcPct val="100000"/>
              </a:lnSpc>
              <a:buNone/>
            </a:pPr>
            <a:r>
              <a:rPr lang="en-US" altLang="en-US" b="1" dirty="0">
                <a:solidFill>
                  <a:schemeClr val="bg1"/>
                </a:solidFill>
                <a:ea typeface="ヒラギノ角ゴ Pro W3" charset="-128"/>
              </a:rPr>
              <a:t>History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Response form</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Modality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Complexity</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Schedule</a:t>
            </a:r>
          </a:p>
          <a:p>
            <a:pPr marL="0" indent="0" eaLnBrk="1" hangingPunct="1">
              <a:lnSpc>
                <a:spcPct val="100000"/>
              </a:lnSpc>
              <a:buNone/>
            </a:pPr>
            <a:endParaRPr lang="en-US" altLang="en-US" sz="1000" b="1" dirty="0">
              <a:solidFill>
                <a:schemeClr val="bg1"/>
              </a:solidFill>
              <a:ea typeface="ヒラギノ角ゴ Pro W3" charset="-128"/>
            </a:endParaRPr>
          </a:p>
          <a:p>
            <a:pPr marL="0" indent="0" eaLnBrk="1" hangingPunct="1">
              <a:lnSpc>
                <a:spcPct val="100000"/>
              </a:lnSpc>
              <a:buNone/>
            </a:pPr>
            <a:r>
              <a:rPr lang="en-US" altLang="en-US" b="1" dirty="0">
                <a:solidFill>
                  <a:schemeClr val="bg1"/>
                </a:solidFill>
                <a:ea typeface="ヒラギノ角ゴ Pro W3" charset="-128"/>
              </a:rPr>
              <a:t>Variation </a:t>
            </a:r>
          </a:p>
          <a:p>
            <a:pPr eaLnBrk="1" hangingPunct="1">
              <a:lnSpc>
                <a:spcPct val="100000"/>
              </a:lnSpc>
            </a:pPr>
            <a:endParaRPr lang="en-US" altLang="en-US" b="1" dirty="0">
              <a:solidFill>
                <a:schemeClr val="bg1"/>
              </a:solidFill>
              <a:ea typeface="ヒラギノ角ゴ Pro W3" charset="-128"/>
            </a:endParaRPr>
          </a:p>
        </p:txBody>
      </p:sp>
      <p:sp>
        <p:nvSpPr>
          <p:cNvPr id="337924" name="Text Box 4"/>
          <p:cNvSpPr txBox="1">
            <a:spLocks noChangeArrowheads="1"/>
          </p:cNvSpPr>
          <p:nvPr/>
        </p:nvSpPr>
        <p:spPr bwMode="auto">
          <a:xfrm>
            <a:off x="3043836" y="1311542"/>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New?			Familiar?		Old?</a:t>
            </a:r>
          </a:p>
        </p:txBody>
      </p:sp>
      <p:sp>
        <p:nvSpPr>
          <p:cNvPr id="337926" name="Text Box 6"/>
          <p:cNvSpPr txBox="1">
            <a:spLocks noChangeArrowheads="1"/>
          </p:cNvSpPr>
          <p:nvPr/>
        </p:nvSpPr>
        <p:spPr bwMode="auto">
          <a:xfrm>
            <a:off x="3043836" y="2052578"/>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Yes/No? 		Choice? 			Production?</a:t>
            </a:r>
          </a:p>
        </p:txBody>
      </p:sp>
      <p:sp>
        <p:nvSpPr>
          <p:cNvPr id="337927" name="Text Box 7"/>
          <p:cNvSpPr txBox="1">
            <a:spLocks noChangeArrowheads="1"/>
          </p:cNvSpPr>
          <p:nvPr/>
        </p:nvSpPr>
        <p:spPr bwMode="auto">
          <a:xfrm>
            <a:off x="3043836" y="2728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Oral?	 		Motor? 			Written?</a:t>
            </a:r>
          </a:p>
        </p:txBody>
      </p:sp>
      <p:sp>
        <p:nvSpPr>
          <p:cNvPr id="337929" name="Text Box 9"/>
          <p:cNvSpPr txBox="1">
            <a:spLocks noChangeArrowheads="1"/>
          </p:cNvSpPr>
          <p:nvPr/>
        </p:nvSpPr>
        <p:spPr bwMode="auto">
          <a:xfrm>
            <a:off x="3043836" y="3490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a:solidFill>
                  <a:schemeClr val="bg1"/>
                </a:solidFill>
                <a:latin typeface="Calibri" panose="020F0502020204030204"/>
              </a:rPr>
              <a:t>Easy?	 		</a:t>
            </a:r>
            <a:r>
              <a:rPr lang="en-US" altLang="en-US" sz="2000" b="1" dirty="0">
                <a:solidFill>
                  <a:schemeClr val="bg1"/>
                </a:solidFill>
                <a:latin typeface="Calibri" panose="020F0502020204030204"/>
              </a:rPr>
              <a:t>Hard? 	</a:t>
            </a:r>
          </a:p>
        </p:txBody>
      </p:sp>
      <p:sp>
        <p:nvSpPr>
          <p:cNvPr id="337930" name="Text Box 10"/>
          <p:cNvSpPr txBox="1">
            <a:spLocks noChangeArrowheads="1"/>
          </p:cNvSpPr>
          <p:nvPr/>
        </p:nvSpPr>
        <p:spPr bwMode="auto">
          <a:xfrm>
            <a:off x="3043836" y="4252816"/>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dirty="0">
                <a:solidFill>
                  <a:schemeClr val="bg1"/>
                </a:solidFill>
                <a:latin typeface="Calibri" panose="020F0502020204030204"/>
              </a:rPr>
              <a:t>Abbreviated? 	Extended? 	</a:t>
            </a:r>
          </a:p>
        </p:txBody>
      </p:sp>
      <p:sp>
        <p:nvSpPr>
          <p:cNvPr id="337931" name="Text Box 11"/>
          <p:cNvSpPr txBox="1">
            <a:spLocks noChangeArrowheads="1"/>
          </p:cNvSpPr>
          <p:nvPr/>
        </p:nvSpPr>
        <p:spPr bwMode="auto">
          <a:xfrm>
            <a:off x="3043836" y="4937872"/>
            <a:ext cx="754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b="1">
                <a:solidFill>
                  <a:schemeClr val="bg1"/>
                </a:solidFill>
                <a:latin typeface="Calibri" panose="020F0502020204030204"/>
              </a:rPr>
              <a:t>Varied? 			</a:t>
            </a:r>
            <a:r>
              <a:rPr lang="en-US" altLang="en-US" sz="2000" b="1" dirty="0">
                <a:solidFill>
                  <a:schemeClr val="bg1"/>
                </a:solidFill>
                <a:latin typeface="Calibri" panose="020F0502020204030204"/>
              </a:rPr>
              <a:t>Unvaried? 	</a:t>
            </a:r>
          </a:p>
        </p:txBody>
      </p:sp>
      <p:sp>
        <p:nvSpPr>
          <p:cNvPr id="3" name="Rectangle 2"/>
          <p:cNvSpPr/>
          <p:nvPr/>
        </p:nvSpPr>
        <p:spPr>
          <a:xfrm>
            <a:off x="63863" y="5870114"/>
            <a:ext cx="2427139" cy="276999"/>
          </a:xfrm>
          <a:prstGeom prst="rect">
            <a:avLst/>
          </a:prstGeom>
        </p:spPr>
        <p:txBody>
          <a:bodyPr wrap="none">
            <a:spAutoFit/>
          </a:bodyPr>
          <a:lstStyle/>
          <a:p>
            <a:r>
              <a:rPr lang="en-US" altLang="en-US" sz="1200" dirty="0">
                <a:solidFill>
                  <a:schemeClr val="bg1"/>
                </a:solidFill>
              </a:rPr>
              <a:t> (</a:t>
            </a:r>
            <a:r>
              <a:rPr lang="en-US" altLang="en-US" sz="1200" dirty="0" err="1">
                <a:solidFill>
                  <a:schemeClr val="bg1"/>
                </a:solidFill>
              </a:rPr>
              <a:t>Darch</a:t>
            </a:r>
            <a:r>
              <a:rPr lang="en-US" altLang="en-US" sz="1200" dirty="0">
                <a:solidFill>
                  <a:schemeClr val="bg1"/>
                </a:solidFill>
              </a:rPr>
              <a:t> &amp; Kame</a:t>
            </a:r>
            <a:r>
              <a:rPr lang="ja-JP" altLang="en-US" sz="1200" dirty="0">
                <a:solidFill>
                  <a:schemeClr val="bg1"/>
                </a:solidFill>
              </a:rPr>
              <a:t>’</a:t>
            </a:r>
            <a:r>
              <a:rPr lang="en-US" altLang="ja-JP" sz="1200" dirty="0" err="1">
                <a:solidFill>
                  <a:schemeClr val="bg1"/>
                </a:solidFill>
              </a:rPr>
              <a:t>enui</a:t>
            </a:r>
            <a:r>
              <a:rPr lang="en-US" altLang="ja-JP" sz="1200" dirty="0">
                <a:solidFill>
                  <a:schemeClr val="bg1"/>
                </a:solidFill>
              </a:rPr>
              <a:t>, 2004, p. 52)</a:t>
            </a:r>
            <a:endParaRPr lang="en-US" sz="1200" dirty="0">
              <a:solidFill>
                <a:schemeClr val="bg1"/>
              </a:solidFill>
            </a:endParaRPr>
          </a:p>
        </p:txBody>
      </p:sp>
    </p:spTree>
    <p:extLst>
      <p:ext uri="{BB962C8B-B14F-4D97-AF65-F5344CB8AC3E}">
        <p14:creationId xmlns:p14="http://schemas.microsoft.com/office/powerpoint/2010/main" val="16769352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447426" y="851639"/>
            <a:ext cx="8492835" cy="5018595"/>
          </a:xfrm>
          <a:noFill/>
        </p:spPr>
        <p:txBody>
          <a:bodyPr>
            <a:normAutofit/>
          </a:bodyPr>
          <a:lstStyle/>
          <a:p>
            <a:pPr marL="0" indent="0">
              <a:buNone/>
            </a:pPr>
            <a:r>
              <a:rPr lang="mr-IN" altLang="en-US" sz="2800" dirty="0">
                <a:solidFill>
                  <a:schemeClr val="bg1"/>
                </a:solidFill>
                <a:ea typeface="ヒラギノ角ゴ Pro W3" charset="-128"/>
              </a:rPr>
              <a:t>…</a:t>
            </a:r>
            <a:r>
              <a:rPr lang="en-US" altLang="en-US" sz="2800" b="1" dirty="0">
                <a:solidFill>
                  <a:schemeClr val="bg1"/>
                </a:solidFill>
                <a:ea typeface="ヒラギノ角ゴ Pro W3" charset="-128"/>
              </a:rPr>
              <a:t>before instruction</a:t>
            </a:r>
            <a:r>
              <a:rPr lang="en-US" altLang="en-US" sz="2800" dirty="0">
                <a:solidFill>
                  <a:schemeClr val="bg1"/>
                </a:solidFill>
                <a:ea typeface="ヒラギノ角ゴ Pro W3" charset="-128"/>
              </a:rPr>
              <a:t>.</a:t>
            </a:r>
          </a:p>
          <a:p>
            <a:pPr marL="0" indent="0">
              <a:buNone/>
            </a:pPr>
            <a:r>
              <a:rPr lang="en-US" altLang="en-US" dirty="0">
                <a:solidFill>
                  <a:schemeClr val="bg1"/>
                </a:solidFill>
                <a:ea typeface="ヒラギノ角ゴ Pro W3" charset="-128"/>
              </a:rPr>
              <a:t>	</a:t>
            </a:r>
            <a:r>
              <a:rPr lang="en-US" altLang="en-US" sz="2600" dirty="0">
                <a:solidFill>
                  <a:schemeClr val="bg1"/>
                </a:solidFill>
                <a:ea typeface="ヒラギノ角ゴ Pro W3" charset="-128"/>
              </a:rPr>
              <a:t>Plan tasks to promote appropriate student 	engagement.</a:t>
            </a:r>
          </a:p>
          <a:p>
            <a:pPr marL="473075" indent="-473075">
              <a:buFont typeface="Arial" charset="0"/>
              <a:buChar char="•"/>
            </a:pPr>
            <a:endParaRPr lang="en-US" altLang="en-US" sz="2800" dirty="0">
              <a:solidFill>
                <a:schemeClr val="bg1"/>
              </a:solidFill>
              <a:ea typeface="ヒラギノ角ゴ Pro W3" charset="-128"/>
            </a:endParaRPr>
          </a:p>
          <a:p>
            <a:pPr marL="473075" indent="-473075">
              <a:buFont typeface="Arial" charset="0"/>
              <a:buChar char="•"/>
            </a:pPr>
            <a:endParaRPr lang="en-US" altLang="en-US" sz="2800" dirty="0">
              <a:solidFill>
                <a:schemeClr val="bg1"/>
              </a:solidFill>
              <a:ea typeface="ヒラギノ角ゴ Pro W3" charset="-128"/>
            </a:endParaRPr>
          </a:p>
        </p:txBody>
      </p:sp>
      <p:sp>
        <p:nvSpPr>
          <p:cNvPr id="33795" name="Rectangle 3"/>
          <p:cNvSpPr>
            <a:spLocks noGrp="1" noChangeArrowheads="1"/>
          </p:cNvSpPr>
          <p:nvPr>
            <p:ph type="title"/>
          </p:nvPr>
        </p:nvSpPr>
        <p:spPr>
          <a:xfrm>
            <a:off x="378744" y="159784"/>
            <a:ext cx="7886700" cy="620146"/>
          </a:xfrm>
          <a:noFill/>
        </p:spPr>
        <p:txBody>
          <a:bodyPr>
            <a:normAutofit fontScale="90000"/>
          </a:bodyPr>
          <a:lstStyle/>
          <a:p>
            <a:pPr eaLnBrk="1" hangingPunct="1">
              <a:lnSpc>
                <a:spcPct val="90000"/>
              </a:lnSpc>
            </a:pPr>
            <a:r>
              <a:rPr lang="en-US" altLang="en-US" dirty="0">
                <a:solidFill>
                  <a:schemeClr val="accent2"/>
                </a:solidFill>
                <a:ea typeface="ヒラギノ角ゴ Pro W3" charset="-128"/>
              </a:rPr>
              <a:t>Consider Task Dimensions</a:t>
            </a:r>
            <a:r>
              <a:rPr lang="mr-IN" altLang="en-US" dirty="0">
                <a:solidFill>
                  <a:schemeClr val="accent2"/>
                </a:solidFill>
                <a:ea typeface="ヒラギノ角ゴ Pro W3" charset="-128"/>
              </a:rPr>
              <a:t>…</a:t>
            </a:r>
            <a:endParaRPr lang="en-US" altLang="en-US" sz="3000" dirty="0">
              <a:solidFill>
                <a:schemeClr val="accent2"/>
              </a:solidFill>
              <a:ea typeface="ヒラギノ角ゴ Pro W3" charset="-128"/>
            </a:endParaRPr>
          </a:p>
        </p:txBody>
      </p:sp>
      <p:sp>
        <p:nvSpPr>
          <p:cNvPr id="4" name="Rectangle 3"/>
          <p:cNvSpPr/>
          <p:nvPr/>
        </p:nvSpPr>
        <p:spPr>
          <a:xfrm>
            <a:off x="0" y="5893493"/>
            <a:ext cx="3397624" cy="276999"/>
          </a:xfrm>
          <a:prstGeom prst="rect">
            <a:avLst/>
          </a:prstGeom>
        </p:spPr>
        <p:txBody>
          <a:bodyPr wrap="square">
            <a:spAutoFit/>
          </a:bodyPr>
          <a:lstStyle/>
          <a:p>
            <a:r>
              <a:rPr lang="en-US" altLang="en-US" sz="1200" b="1" dirty="0">
                <a:solidFill>
                  <a:prstClr val="white"/>
                </a:solidFill>
              </a:rPr>
              <a:t>(</a:t>
            </a:r>
            <a:r>
              <a:rPr lang="en-US" altLang="en-US" sz="1200" b="1" dirty="0" err="1">
                <a:solidFill>
                  <a:prstClr val="white"/>
                </a:solidFill>
              </a:rPr>
              <a:t>Darch</a:t>
            </a:r>
            <a:r>
              <a:rPr lang="en-US" altLang="en-US" sz="1200" b="1" dirty="0">
                <a:solidFill>
                  <a:prstClr val="white"/>
                </a:solidFill>
              </a:rPr>
              <a:t> &amp; Kame</a:t>
            </a:r>
            <a:r>
              <a:rPr lang="ja-JP" altLang="en-US" sz="1200" b="1" dirty="0">
                <a:solidFill>
                  <a:prstClr val="white"/>
                </a:solidFill>
              </a:rPr>
              <a:t>’</a:t>
            </a:r>
            <a:r>
              <a:rPr lang="en-US" altLang="ja-JP" sz="1200" b="1" dirty="0" err="1">
                <a:solidFill>
                  <a:prstClr val="white"/>
                </a:solidFill>
              </a:rPr>
              <a:t>enui</a:t>
            </a:r>
            <a:r>
              <a:rPr lang="en-US" altLang="ja-JP" sz="1200" b="1" dirty="0">
                <a:solidFill>
                  <a:prstClr val="white"/>
                </a:solidFill>
              </a:rPr>
              <a:t>, 2004)</a:t>
            </a:r>
            <a:endParaRPr lang="en-US" sz="1200" b="1" dirty="0">
              <a:solidFill>
                <a:prstClr val="white"/>
              </a:solidFill>
            </a:endParaRPr>
          </a:p>
        </p:txBody>
      </p:sp>
      <p:sp>
        <p:nvSpPr>
          <p:cNvPr id="9" name="Text Box 4"/>
          <p:cNvSpPr txBox="1">
            <a:spLocks noChangeArrowheads="1"/>
          </p:cNvSpPr>
          <p:nvPr/>
        </p:nvSpPr>
        <p:spPr bwMode="auto">
          <a:xfrm>
            <a:off x="1321209" y="2189266"/>
            <a:ext cx="7733144" cy="403503"/>
          </a:xfrm>
          <a:prstGeom prst="rect">
            <a:avLst/>
          </a:prstGeom>
          <a:noFill/>
          <a:ln w="9525">
            <a:noFill/>
            <a:miter lim="800000"/>
            <a:headEnd/>
            <a:tailEnd/>
          </a:ln>
        </p:spPr>
        <p:txBody>
          <a:bodyPr wrap="square">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spcBef>
                <a:spcPct val="50000"/>
              </a:spcBef>
              <a:buClrTx/>
              <a:buFontTx/>
              <a:buNone/>
            </a:pPr>
            <a:r>
              <a:rPr lang="en-US" altLang="en-US" sz="2000" dirty="0">
                <a:solidFill>
                  <a:schemeClr val="bg1"/>
                </a:solidFill>
                <a:latin typeface="Calibri" panose="020F0502020204030204"/>
              </a:rPr>
              <a:t>Which ”task” is more likely to occasion problem behavior?</a:t>
            </a:r>
          </a:p>
        </p:txBody>
      </p:sp>
      <p:sp>
        <p:nvSpPr>
          <p:cNvPr id="5" name="Text Box 4"/>
          <p:cNvSpPr txBox="1">
            <a:spLocks noChangeArrowheads="1"/>
          </p:cNvSpPr>
          <p:nvPr/>
        </p:nvSpPr>
        <p:spPr bwMode="auto">
          <a:xfrm>
            <a:off x="181989" y="2607395"/>
            <a:ext cx="4267200" cy="3170099"/>
          </a:xfrm>
          <a:prstGeom prst="rect">
            <a:avLst/>
          </a:prstGeom>
          <a:solidFill>
            <a:schemeClr val="accent2"/>
          </a:solidFill>
          <a:ln w="9525">
            <a:solidFill>
              <a:schemeClr val="hlink"/>
            </a:solidFill>
            <a:miter lim="800000"/>
            <a:headEnd/>
            <a:tailEnd/>
          </a:ln>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lgn="ctr">
              <a:spcBef>
                <a:spcPct val="50000"/>
              </a:spcBef>
              <a:buClrTx/>
              <a:buFontTx/>
              <a:buNone/>
            </a:pPr>
            <a:r>
              <a:rPr lang="en-US" altLang="en-US" sz="2000" dirty="0">
                <a:solidFill>
                  <a:schemeClr val="bg1"/>
                </a:solidFill>
                <a:latin typeface="Calibri" panose="020F0502020204030204"/>
              </a:rPr>
              <a:t>A</a:t>
            </a:r>
          </a:p>
          <a:p>
            <a:pPr>
              <a:spcBef>
                <a:spcPct val="50000"/>
              </a:spcBef>
              <a:buClrTx/>
              <a:buFontTx/>
              <a:buChar char="•"/>
            </a:pPr>
            <a:r>
              <a:rPr lang="en-US" altLang="en-US" sz="2000" dirty="0">
                <a:solidFill>
                  <a:schemeClr val="bg1"/>
                </a:solidFill>
                <a:latin typeface="Calibri" panose="020F0502020204030204"/>
              </a:rPr>
              <a:t>History: New	</a:t>
            </a:r>
          </a:p>
          <a:p>
            <a:pPr>
              <a:spcBef>
                <a:spcPct val="50000"/>
              </a:spcBef>
              <a:buClrTx/>
              <a:buFontTx/>
              <a:buChar char="•"/>
            </a:pPr>
            <a:r>
              <a:rPr lang="en-US" altLang="en-US" sz="2000" dirty="0">
                <a:solidFill>
                  <a:schemeClr val="bg1"/>
                </a:solidFill>
                <a:latin typeface="Calibri" panose="020F0502020204030204"/>
              </a:rPr>
              <a:t>Response Form: Production</a:t>
            </a:r>
          </a:p>
          <a:p>
            <a:pPr>
              <a:spcBef>
                <a:spcPct val="50000"/>
              </a:spcBef>
              <a:buClrTx/>
              <a:buFontTx/>
              <a:buChar char="•"/>
            </a:pPr>
            <a:r>
              <a:rPr lang="en-US" altLang="en-US" sz="2000" dirty="0">
                <a:solidFill>
                  <a:schemeClr val="bg1"/>
                </a:solidFill>
                <a:latin typeface="Calibri" panose="020F0502020204030204"/>
              </a:rPr>
              <a:t>Modality: Written</a:t>
            </a:r>
          </a:p>
          <a:p>
            <a:pPr>
              <a:spcBef>
                <a:spcPct val="50000"/>
              </a:spcBef>
              <a:buClrTx/>
              <a:buFontTx/>
              <a:buChar char="•"/>
            </a:pPr>
            <a:r>
              <a:rPr lang="en-US" altLang="en-US" sz="2000" dirty="0">
                <a:solidFill>
                  <a:schemeClr val="bg1"/>
                </a:solidFill>
                <a:latin typeface="Calibri" panose="020F0502020204030204"/>
              </a:rPr>
              <a:t>Complexity: Hard</a:t>
            </a:r>
          </a:p>
          <a:p>
            <a:pPr>
              <a:spcBef>
                <a:spcPct val="50000"/>
              </a:spcBef>
              <a:buClrTx/>
              <a:buFontTx/>
              <a:buChar char="•"/>
            </a:pPr>
            <a:r>
              <a:rPr lang="en-US" altLang="en-US" sz="2000" dirty="0">
                <a:solidFill>
                  <a:schemeClr val="bg1"/>
                </a:solidFill>
                <a:latin typeface="Calibri" panose="020F0502020204030204"/>
              </a:rPr>
              <a:t>Schedule: Extended</a:t>
            </a:r>
          </a:p>
          <a:p>
            <a:pPr>
              <a:spcBef>
                <a:spcPct val="50000"/>
              </a:spcBef>
              <a:buClrTx/>
              <a:buFontTx/>
              <a:buChar char="•"/>
            </a:pPr>
            <a:r>
              <a:rPr lang="en-US" altLang="en-US" sz="2000" dirty="0">
                <a:solidFill>
                  <a:schemeClr val="bg1"/>
                </a:solidFill>
                <a:latin typeface="Calibri" panose="020F0502020204030204"/>
              </a:rPr>
              <a:t>Variation: Unvaried</a:t>
            </a:r>
          </a:p>
        </p:txBody>
      </p:sp>
      <p:sp>
        <p:nvSpPr>
          <p:cNvPr id="6" name="Text Box 5"/>
          <p:cNvSpPr txBox="1">
            <a:spLocks noChangeArrowheads="1"/>
          </p:cNvSpPr>
          <p:nvPr/>
        </p:nvSpPr>
        <p:spPr bwMode="auto">
          <a:xfrm>
            <a:off x="4609604" y="2598430"/>
            <a:ext cx="4267200" cy="3170099"/>
          </a:xfrm>
          <a:prstGeom prst="rect">
            <a:avLst/>
          </a:prstGeom>
          <a:solidFill>
            <a:schemeClr val="accent2"/>
          </a:solidFill>
          <a:ln w="9525">
            <a:solidFill>
              <a:schemeClr val="hlink"/>
            </a:solidFill>
            <a:miter lim="800000"/>
            <a:headEnd/>
            <a:tailEnd/>
          </a:ln>
        </p:spPr>
        <p:txBody>
          <a:bodyPr>
            <a:spAutoFit/>
          </a:bodyPr>
          <a:lstStyle>
            <a:lvl1pPr>
              <a:spcBef>
                <a:spcPct val="20000"/>
              </a:spcBef>
              <a:buClr>
                <a:srgbClr val="B6CDE0"/>
              </a:buClr>
              <a:buFont typeface="Wingdings" charset="2"/>
              <a:buChar char="l"/>
              <a:defRPr sz="3200">
                <a:solidFill>
                  <a:srgbClr val="341E84"/>
                </a:solidFill>
                <a:latin typeface="Centaur" charset="0"/>
                <a:ea typeface="ヒラギノ角ゴ Pro W3" charset="-128"/>
              </a:defRPr>
            </a:lvl1pPr>
            <a:lvl2pPr marL="742950" indent="-285750">
              <a:spcBef>
                <a:spcPct val="20000"/>
              </a:spcBef>
              <a:buClr>
                <a:srgbClr val="B6CDE0"/>
              </a:buClr>
              <a:buFont typeface="Wingdings" charset="2"/>
              <a:buChar char="¡"/>
              <a:defRPr sz="2700">
                <a:solidFill>
                  <a:srgbClr val="341E84"/>
                </a:solidFill>
                <a:latin typeface="Centaur" charset="0"/>
                <a:ea typeface="ヒラギノ角ゴ Pro W3" charset="-128"/>
              </a:defRPr>
            </a:lvl2pPr>
            <a:lvl3pPr marL="1143000" indent="-228600">
              <a:spcBef>
                <a:spcPct val="20000"/>
              </a:spcBef>
              <a:buClr>
                <a:srgbClr val="B6CDE0"/>
              </a:buClr>
              <a:buFont typeface="Wingdings" charset="2"/>
              <a:buChar char="l"/>
              <a:defRPr sz="2300">
                <a:solidFill>
                  <a:srgbClr val="341E84"/>
                </a:solidFill>
                <a:latin typeface="Centaur" charset="0"/>
                <a:ea typeface="ヒラギノ角ゴ Pro W3" charset="-128"/>
              </a:defRPr>
            </a:lvl3pPr>
            <a:lvl4pPr marL="1600200" indent="-228600">
              <a:spcBef>
                <a:spcPct val="20000"/>
              </a:spcBef>
              <a:buClr>
                <a:srgbClr val="B6CDE0"/>
              </a:buClr>
              <a:buChar char="•"/>
              <a:defRPr sz="2000">
                <a:solidFill>
                  <a:srgbClr val="341E84"/>
                </a:solidFill>
                <a:latin typeface="Centaur" charset="0"/>
                <a:ea typeface="ヒラギノ角ゴ Pro W3" charset="-128"/>
              </a:defRPr>
            </a:lvl4pPr>
            <a:lvl5pPr marL="2057400" indent="-228600">
              <a:spcBef>
                <a:spcPct val="20000"/>
              </a:spcBef>
              <a:buClr>
                <a:srgbClr val="B6CDE0"/>
              </a:buClr>
              <a:buFont typeface="Wingdings" charset="2"/>
              <a:buChar char=""/>
              <a:defRPr sz="2000">
                <a:solidFill>
                  <a:srgbClr val="341E84"/>
                </a:solidFill>
                <a:latin typeface="Centaur" charset="0"/>
                <a:ea typeface="ヒラギノ角ゴ Pro W3" charset="-128"/>
              </a:defRPr>
            </a:lvl5pPr>
            <a:lvl6pPr marL="25146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6pPr>
            <a:lvl7pPr marL="29718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7pPr>
            <a:lvl8pPr marL="34290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8pPr>
            <a:lvl9pPr marL="3886200" indent="-228600" eaLnBrk="0" fontAlgn="base" hangingPunct="0">
              <a:spcBef>
                <a:spcPct val="20000"/>
              </a:spcBef>
              <a:spcAft>
                <a:spcPct val="0"/>
              </a:spcAft>
              <a:buClr>
                <a:srgbClr val="B6CDE0"/>
              </a:buClr>
              <a:buFont typeface="Wingdings" charset="2"/>
              <a:buChar char=""/>
              <a:defRPr sz="2000">
                <a:solidFill>
                  <a:srgbClr val="341E84"/>
                </a:solidFill>
                <a:latin typeface="Centaur" charset="0"/>
                <a:ea typeface="ヒラギノ角ゴ Pro W3" charset="-128"/>
              </a:defRPr>
            </a:lvl9pPr>
          </a:lstStyle>
          <a:p>
            <a:pPr algn="ctr">
              <a:spcBef>
                <a:spcPct val="50000"/>
              </a:spcBef>
              <a:buClrTx/>
              <a:buFontTx/>
              <a:buNone/>
            </a:pPr>
            <a:r>
              <a:rPr lang="en-US" altLang="en-US" sz="2000" dirty="0">
                <a:solidFill>
                  <a:schemeClr val="bg1"/>
                </a:solidFill>
                <a:latin typeface="Calibri" panose="020F0502020204030204"/>
              </a:rPr>
              <a:t>B</a:t>
            </a:r>
          </a:p>
          <a:p>
            <a:pPr>
              <a:spcBef>
                <a:spcPct val="50000"/>
              </a:spcBef>
              <a:buClrTx/>
              <a:buFontTx/>
              <a:buChar char="•"/>
            </a:pPr>
            <a:r>
              <a:rPr lang="en-US" altLang="en-US" sz="2000" dirty="0">
                <a:solidFill>
                  <a:schemeClr val="bg1"/>
                </a:solidFill>
                <a:latin typeface="Calibri" panose="020F0502020204030204"/>
              </a:rPr>
              <a:t>His	tory: Old</a:t>
            </a:r>
          </a:p>
          <a:p>
            <a:pPr>
              <a:spcBef>
                <a:spcPct val="50000"/>
              </a:spcBef>
              <a:buClrTx/>
              <a:buFontTx/>
              <a:buChar char="•"/>
            </a:pPr>
            <a:r>
              <a:rPr lang="en-US" altLang="en-US" sz="2000" dirty="0">
                <a:solidFill>
                  <a:schemeClr val="bg1"/>
                </a:solidFill>
                <a:latin typeface="Calibri" panose="020F0502020204030204"/>
              </a:rPr>
              <a:t>Response Form: Yes/No</a:t>
            </a:r>
          </a:p>
          <a:p>
            <a:pPr>
              <a:spcBef>
                <a:spcPct val="50000"/>
              </a:spcBef>
              <a:buClrTx/>
              <a:buFontTx/>
              <a:buChar char="•"/>
            </a:pPr>
            <a:r>
              <a:rPr lang="en-US" altLang="en-US" sz="2000" dirty="0">
                <a:solidFill>
                  <a:schemeClr val="bg1"/>
                </a:solidFill>
                <a:latin typeface="Calibri" panose="020F0502020204030204"/>
              </a:rPr>
              <a:t>Modality: Oral</a:t>
            </a:r>
          </a:p>
          <a:p>
            <a:pPr>
              <a:spcBef>
                <a:spcPct val="50000"/>
              </a:spcBef>
              <a:buClrTx/>
              <a:buFontTx/>
              <a:buChar char="•"/>
            </a:pPr>
            <a:r>
              <a:rPr lang="en-US" altLang="en-US" sz="2000" dirty="0">
                <a:solidFill>
                  <a:schemeClr val="bg1"/>
                </a:solidFill>
                <a:latin typeface="Calibri" panose="020F0502020204030204"/>
              </a:rPr>
              <a:t>Complexity: Easy</a:t>
            </a:r>
          </a:p>
          <a:p>
            <a:pPr>
              <a:spcBef>
                <a:spcPct val="50000"/>
              </a:spcBef>
              <a:buClrTx/>
              <a:buFontTx/>
              <a:buChar char="•"/>
            </a:pPr>
            <a:r>
              <a:rPr lang="en-US" altLang="en-US" sz="2000" dirty="0">
                <a:solidFill>
                  <a:schemeClr val="bg1"/>
                </a:solidFill>
                <a:latin typeface="Calibri" panose="020F0502020204030204"/>
              </a:rPr>
              <a:t>Schedule: Abbreviated</a:t>
            </a:r>
          </a:p>
          <a:p>
            <a:pPr>
              <a:spcBef>
                <a:spcPct val="50000"/>
              </a:spcBef>
              <a:buClrTx/>
              <a:buFontTx/>
              <a:buChar char="•"/>
            </a:pPr>
            <a:r>
              <a:rPr lang="en-US" altLang="en-US" sz="2000" dirty="0">
                <a:solidFill>
                  <a:schemeClr val="bg1"/>
                </a:solidFill>
                <a:latin typeface="Calibri" panose="020F0502020204030204"/>
              </a:rPr>
              <a:t>Variation: Varied</a:t>
            </a:r>
          </a:p>
        </p:txBody>
      </p:sp>
    </p:spTree>
    <p:extLst>
      <p:ext uri="{BB962C8B-B14F-4D97-AF65-F5344CB8AC3E}">
        <p14:creationId xmlns:p14="http://schemas.microsoft.com/office/powerpoint/2010/main" val="6747752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98432" y="1087768"/>
            <a:ext cx="8492835" cy="5018595"/>
          </a:xfrm>
          <a:noFill/>
        </p:spPr>
        <p:txBody>
          <a:bodyPr>
            <a:normAutofit/>
          </a:bodyPr>
          <a:lstStyle/>
          <a:p>
            <a:pPr marL="0" indent="0">
              <a:buNone/>
            </a:pPr>
            <a:r>
              <a:rPr lang="mr-IN" altLang="en-US" sz="2800" dirty="0">
                <a:solidFill>
                  <a:schemeClr val="bg1"/>
                </a:solidFill>
                <a:ea typeface="ヒラギノ角ゴ Pro W3" charset="-128"/>
              </a:rPr>
              <a:t>……</a:t>
            </a:r>
            <a:r>
              <a:rPr lang="en-US" altLang="en-US" sz="2800" b="1" dirty="0">
                <a:solidFill>
                  <a:schemeClr val="bg1"/>
                </a:solidFill>
                <a:ea typeface="ヒラギノ角ゴ Pro W3" charset="-128"/>
              </a:rPr>
              <a:t>during instruction</a:t>
            </a:r>
            <a:r>
              <a:rPr lang="en-US" altLang="en-US" sz="2800" dirty="0">
                <a:solidFill>
                  <a:schemeClr val="bg1"/>
                </a:solidFill>
                <a:ea typeface="ヒラギノ角ゴ Pro W3" charset="-128"/>
              </a:rPr>
              <a:t>.  </a:t>
            </a:r>
          </a:p>
          <a:p>
            <a:pPr marL="0" indent="0">
              <a:buNone/>
            </a:pPr>
            <a:r>
              <a:rPr lang="en-US" altLang="en-US" sz="2600" dirty="0">
                <a:solidFill>
                  <a:schemeClr val="bg1"/>
                </a:solidFill>
                <a:ea typeface="ヒラギノ角ゴ Pro W3" charset="-128"/>
              </a:rPr>
              <a:t>	Continuously monitor </a:t>
            </a:r>
            <a:r>
              <a:rPr lang="en-US" altLang="en-US" sz="2600" i="1" dirty="0">
                <a:solidFill>
                  <a:schemeClr val="bg1"/>
                </a:solidFill>
                <a:ea typeface="ヒラギノ角ゴ Pro W3" charset="-128"/>
              </a:rPr>
              <a:t>form</a:t>
            </a:r>
            <a:r>
              <a:rPr lang="en-US" altLang="en-US" sz="2600" dirty="0">
                <a:solidFill>
                  <a:schemeClr val="bg1"/>
                </a:solidFill>
                <a:ea typeface="ヒラギノ角ゴ Pro W3" charset="-128"/>
              </a:rPr>
              <a:t>, </a:t>
            </a:r>
            <a:r>
              <a:rPr lang="en-US" altLang="en-US" sz="2600" i="1" dirty="0">
                <a:solidFill>
                  <a:schemeClr val="bg1"/>
                </a:solidFill>
                <a:ea typeface="ヒラギノ角ゴ Pro W3" charset="-128"/>
              </a:rPr>
              <a:t>modality</a:t>
            </a:r>
            <a:r>
              <a:rPr lang="en-US" altLang="en-US" sz="2600" dirty="0">
                <a:solidFill>
                  <a:schemeClr val="bg1"/>
                </a:solidFill>
                <a:ea typeface="ヒラギノ角ゴ Pro W3" charset="-128"/>
              </a:rPr>
              <a:t>, and </a:t>
            </a:r>
            <a:r>
              <a:rPr lang="en-US" altLang="en-US" sz="2600" i="1" dirty="0">
                <a:solidFill>
                  <a:schemeClr val="bg1"/>
                </a:solidFill>
                <a:ea typeface="ヒラギノ角ゴ Pro W3" charset="-128"/>
              </a:rPr>
              <a:t>schedule</a:t>
            </a:r>
            <a:r>
              <a:rPr lang="en-US" altLang="en-US" sz="2600" dirty="0">
                <a:solidFill>
                  <a:schemeClr val="bg1"/>
                </a:solidFill>
                <a:ea typeface="ヒラギノ角ゴ Pro W3" charset="-128"/>
              </a:rPr>
              <a:t> 	and adjust based on your learner</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s performance.</a:t>
            </a:r>
          </a:p>
          <a:p>
            <a:pPr marL="473075" indent="-473075">
              <a:buFont typeface="Arial" charset="0"/>
              <a:buChar char="•"/>
            </a:pPr>
            <a:endParaRPr lang="en-US" altLang="en-US" sz="3000" dirty="0">
              <a:solidFill>
                <a:schemeClr val="bg1"/>
              </a:solidFill>
              <a:ea typeface="ヒラギノ角ゴ Pro W3" charset="-128"/>
            </a:endParaRPr>
          </a:p>
          <a:p>
            <a:pPr marL="0" indent="0">
              <a:buNone/>
            </a:pPr>
            <a:r>
              <a:rPr lang="mr-IN" altLang="en-US" sz="3000" dirty="0">
                <a:solidFill>
                  <a:schemeClr val="bg1"/>
                </a:solidFill>
                <a:ea typeface="ヒラギノ角ゴ Pro W3" charset="-128"/>
              </a:rPr>
              <a:t>…</a:t>
            </a:r>
            <a:r>
              <a:rPr lang="en-US" altLang="en-US" sz="3000" b="1" dirty="0">
                <a:solidFill>
                  <a:schemeClr val="bg1"/>
                </a:solidFill>
                <a:ea typeface="ヒラギノ角ゴ Pro W3" charset="-128"/>
              </a:rPr>
              <a:t>after instruction</a:t>
            </a:r>
            <a:r>
              <a:rPr lang="en-US" altLang="en-US" sz="3000" dirty="0">
                <a:solidFill>
                  <a:schemeClr val="bg1"/>
                </a:solidFill>
                <a:ea typeface="ヒラギノ角ゴ Pro W3" charset="-128"/>
              </a:rPr>
              <a:t>.  </a:t>
            </a:r>
            <a:endParaRPr lang="en-US" altLang="en-US" dirty="0">
              <a:solidFill>
                <a:schemeClr val="bg1"/>
              </a:solidFill>
              <a:ea typeface="ヒラギノ角ゴ Pro W3" charset="-128"/>
            </a:endParaRPr>
          </a:p>
          <a:p>
            <a:pPr marL="0" indent="0">
              <a:buNone/>
            </a:pPr>
            <a:r>
              <a:rPr lang="en-US" altLang="en-US" sz="2600" dirty="0">
                <a:solidFill>
                  <a:schemeClr val="bg1"/>
                </a:solidFill>
                <a:ea typeface="ヒラギノ角ゴ Pro W3" charset="-128"/>
              </a:rPr>
              <a:t>	Ask, </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Based on (a) the structure of the learning 	activity,(b) the type of academic errors, and (c) the 	level of disruptive behavior, what adjustments do I 	need to make in the nature or structure of the task 	for improved learning and behavior?</a:t>
            </a:r>
            <a:r>
              <a:rPr lang="ja-JP" altLang="en-US" sz="2600" dirty="0">
                <a:solidFill>
                  <a:schemeClr val="bg1"/>
                </a:solidFill>
                <a:ea typeface="ヒラギノ角ゴ Pro W3" charset="-128"/>
              </a:rPr>
              <a:t>”</a:t>
            </a:r>
            <a:r>
              <a:rPr lang="en-US" altLang="ja-JP" sz="2600" dirty="0">
                <a:solidFill>
                  <a:schemeClr val="bg1"/>
                </a:solidFill>
                <a:ea typeface="ヒラギノ角ゴ Pro W3" charset="-128"/>
              </a:rPr>
              <a:t> (p. 64)</a:t>
            </a:r>
            <a:endParaRPr lang="en-US" altLang="en-US" sz="2600" dirty="0">
              <a:solidFill>
                <a:schemeClr val="bg1"/>
              </a:solidFill>
              <a:ea typeface="ヒラギノ角ゴ Pro W3" charset="-128"/>
            </a:endParaRPr>
          </a:p>
          <a:p>
            <a:pPr marL="473075" indent="-473075">
              <a:buFont typeface="Arial" charset="0"/>
              <a:buChar char="•"/>
            </a:pPr>
            <a:endParaRPr lang="en-US" altLang="en-US" sz="2800" dirty="0">
              <a:solidFill>
                <a:schemeClr val="bg1"/>
              </a:solidFill>
              <a:ea typeface="ヒラギノ角ゴ Pro W3" charset="-128"/>
            </a:endParaRPr>
          </a:p>
        </p:txBody>
      </p:sp>
      <p:sp>
        <p:nvSpPr>
          <p:cNvPr id="33795" name="Rectangle 3"/>
          <p:cNvSpPr>
            <a:spLocks noGrp="1" noChangeArrowheads="1"/>
          </p:cNvSpPr>
          <p:nvPr>
            <p:ph type="title"/>
          </p:nvPr>
        </p:nvSpPr>
        <p:spPr>
          <a:xfrm>
            <a:off x="414603" y="186678"/>
            <a:ext cx="7886700" cy="882650"/>
          </a:xfrm>
          <a:noFill/>
        </p:spPr>
        <p:txBody>
          <a:bodyPr/>
          <a:lstStyle/>
          <a:p>
            <a:pPr eaLnBrk="1" hangingPunct="1">
              <a:lnSpc>
                <a:spcPct val="90000"/>
              </a:lnSpc>
            </a:pPr>
            <a:r>
              <a:rPr lang="en-US" altLang="en-US" dirty="0">
                <a:solidFill>
                  <a:schemeClr val="accent2"/>
                </a:solidFill>
                <a:ea typeface="ヒラギノ角ゴ Pro W3" charset="-128"/>
              </a:rPr>
              <a:t>Consider Task Dimensions</a:t>
            </a:r>
            <a:r>
              <a:rPr lang="mr-IN" altLang="en-US" dirty="0">
                <a:solidFill>
                  <a:schemeClr val="accent2"/>
                </a:solidFill>
                <a:ea typeface="ヒラギノ角ゴ Pro W3" charset="-128"/>
              </a:rPr>
              <a:t>…</a:t>
            </a:r>
            <a:endParaRPr lang="en-US" altLang="en-US" sz="3000" dirty="0">
              <a:solidFill>
                <a:schemeClr val="accent2"/>
              </a:solidFill>
              <a:ea typeface="ヒラギノ角ゴ Pro W3" charset="-128"/>
            </a:endParaRPr>
          </a:p>
        </p:txBody>
      </p:sp>
      <p:sp>
        <p:nvSpPr>
          <p:cNvPr id="4" name="Rectangle 3"/>
          <p:cNvSpPr/>
          <p:nvPr/>
        </p:nvSpPr>
        <p:spPr>
          <a:xfrm>
            <a:off x="107577" y="5633517"/>
            <a:ext cx="2052918" cy="461665"/>
          </a:xfrm>
          <a:prstGeom prst="rect">
            <a:avLst/>
          </a:prstGeom>
        </p:spPr>
        <p:txBody>
          <a:bodyPr wrap="square">
            <a:spAutoFit/>
          </a:bodyPr>
          <a:lstStyle/>
          <a:p>
            <a:r>
              <a:rPr lang="en-US" altLang="en-US" sz="1200" b="1" dirty="0">
                <a:solidFill>
                  <a:prstClr val="white"/>
                </a:solidFill>
              </a:rPr>
              <a:t>(</a:t>
            </a:r>
            <a:r>
              <a:rPr lang="en-US" altLang="en-US" sz="1200" b="1" dirty="0" err="1">
                <a:solidFill>
                  <a:prstClr val="white"/>
                </a:solidFill>
              </a:rPr>
              <a:t>Darch</a:t>
            </a:r>
            <a:r>
              <a:rPr lang="en-US" altLang="en-US" sz="1200" b="1" dirty="0">
                <a:solidFill>
                  <a:prstClr val="white"/>
                </a:solidFill>
              </a:rPr>
              <a:t> &amp; Kame</a:t>
            </a:r>
            <a:r>
              <a:rPr lang="ja-JP" altLang="en-US" sz="1200" b="1" dirty="0">
                <a:solidFill>
                  <a:prstClr val="white"/>
                </a:solidFill>
              </a:rPr>
              <a:t>’</a:t>
            </a:r>
            <a:r>
              <a:rPr lang="en-US" altLang="ja-JP" sz="1200" b="1" dirty="0" err="1">
                <a:solidFill>
                  <a:prstClr val="white"/>
                </a:solidFill>
              </a:rPr>
              <a:t>enui</a:t>
            </a:r>
            <a:r>
              <a:rPr lang="en-US" altLang="ja-JP" sz="1200" b="1" dirty="0">
                <a:solidFill>
                  <a:prstClr val="white"/>
                </a:solidFill>
              </a:rPr>
              <a:t>, 2004)</a:t>
            </a:r>
            <a:endParaRPr lang="en-US" sz="1200" b="1" dirty="0">
              <a:solidFill>
                <a:prstClr val="white"/>
              </a:solidFill>
            </a:endParaRPr>
          </a:p>
        </p:txBody>
      </p:sp>
    </p:spTree>
    <p:extLst>
      <p:ext uri="{BB962C8B-B14F-4D97-AF65-F5344CB8AC3E}">
        <p14:creationId xmlns:p14="http://schemas.microsoft.com/office/powerpoint/2010/main" val="3470180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22461" y="114113"/>
            <a:ext cx="7886700" cy="1325563"/>
          </a:xfrm>
          <a:noFill/>
        </p:spPr>
        <p:txBody>
          <a:bodyPr>
            <a:normAutofit/>
          </a:bodyPr>
          <a:lstStyle/>
          <a:p>
            <a:pPr eaLnBrk="1" hangingPunct="1"/>
            <a:r>
              <a:rPr lang="en-US" altLang="en-US" b="0" dirty="0">
                <a:solidFill>
                  <a:schemeClr val="accent2"/>
                </a:solidFill>
                <a:ea typeface="ヒラギノ角ゴ Pro W3" charset="-128"/>
              </a:rPr>
              <a:t>Additional Instructional Considerations</a:t>
            </a:r>
          </a:p>
        </p:txBody>
      </p:sp>
      <p:sp>
        <p:nvSpPr>
          <p:cNvPr id="38915" name="Rectangle 3"/>
          <p:cNvSpPr>
            <a:spLocks noGrp="1" noChangeArrowheads="1"/>
          </p:cNvSpPr>
          <p:nvPr>
            <p:ph idx="1"/>
          </p:nvPr>
        </p:nvSpPr>
        <p:spPr>
          <a:xfrm>
            <a:off x="709332" y="1538754"/>
            <a:ext cx="7886700" cy="4351338"/>
          </a:xfrm>
          <a:noFill/>
        </p:spPr>
        <p:txBody>
          <a:bodyPr>
            <a:normAutofit fontScale="92500" lnSpcReduction="20000"/>
          </a:bodyPr>
          <a:lstStyle/>
          <a:p>
            <a:pPr eaLnBrk="1" hangingPunct="1">
              <a:lnSpc>
                <a:spcPct val="90000"/>
              </a:lnSpc>
            </a:pPr>
            <a:r>
              <a:rPr lang="en-US" altLang="en-US" sz="2800" dirty="0">
                <a:solidFill>
                  <a:schemeClr val="bg1"/>
                </a:solidFill>
                <a:ea typeface="ヒラギノ角ゴ Pro W3" charset="-128"/>
              </a:rPr>
              <a:t>Give students </a:t>
            </a:r>
            <a:r>
              <a:rPr lang="en-US" altLang="en-US" sz="2800" b="1" dirty="0">
                <a:solidFill>
                  <a:schemeClr val="bg1"/>
                </a:solidFill>
                <a:ea typeface="ヒラギノ角ゴ Pro W3" charset="-128"/>
              </a:rPr>
              <a:t>choices</a:t>
            </a:r>
          </a:p>
          <a:p>
            <a:pPr eaLnBrk="1" hangingPunct="1">
              <a:lnSpc>
                <a:spcPct val="90000"/>
              </a:lnSpc>
            </a:pPr>
            <a:endParaRPr lang="en-US" altLang="en-US" sz="1000" b="1"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Vary</a:t>
            </a:r>
            <a:r>
              <a:rPr lang="en-US" altLang="en-US" sz="2800" dirty="0">
                <a:solidFill>
                  <a:schemeClr val="bg1"/>
                </a:solidFill>
                <a:ea typeface="ヒラギノ角ゴ Pro W3" charset="-128"/>
              </a:rPr>
              <a:t> tasks</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Decrease </a:t>
            </a:r>
            <a:r>
              <a:rPr lang="ja-JP" altLang="en-US" sz="2800" b="1" dirty="0">
                <a:solidFill>
                  <a:schemeClr val="bg1"/>
                </a:solidFill>
                <a:ea typeface="ヒラギノ角ゴ Pro W3" charset="-128"/>
              </a:rPr>
              <a:t>“</a:t>
            </a:r>
            <a:r>
              <a:rPr lang="en-US" altLang="ja-JP" sz="2800" b="1" dirty="0">
                <a:solidFill>
                  <a:schemeClr val="bg1"/>
                </a:solidFill>
                <a:ea typeface="ヒラギノ角ゴ Pro W3" charset="-128"/>
              </a:rPr>
              <a:t>down time</a:t>
            </a:r>
            <a:r>
              <a:rPr lang="ja-JP" altLang="en-US" sz="2800" b="1" dirty="0">
                <a:solidFill>
                  <a:schemeClr val="bg1"/>
                </a:solidFill>
                <a:ea typeface="ヒラギノ角ゴ Pro W3" charset="-128"/>
              </a:rPr>
              <a:t>”</a:t>
            </a:r>
            <a:r>
              <a:rPr lang="en-US" altLang="ja-JP" sz="2800" dirty="0">
                <a:solidFill>
                  <a:schemeClr val="bg1"/>
                </a:solidFill>
                <a:ea typeface="ヒラギノ角ゴ Pro W3" charset="-128"/>
              </a:rPr>
              <a:t> (</a:t>
            </a:r>
            <a:r>
              <a:rPr lang="en-US" altLang="ja-JP" dirty="0">
                <a:solidFill>
                  <a:schemeClr val="bg1"/>
                </a:solidFill>
                <a:ea typeface="ヒラギノ角ゴ Pro W3" charset="-128"/>
              </a:rPr>
              <a:t>e.g</a:t>
            </a:r>
            <a:r>
              <a:rPr lang="en-US" altLang="ja-JP" sz="2800" dirty="0">
                <a:solidFill>
                  <a:schemeClr val="bg1"/>
                </a:solidFill>
                <a:ea typeface="ヒラギノ角ゴ Pro W3" charset="-128"/>
              </a:rPr>
              <a:t>., short wait time between class activities). </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Intersperse easier tasks</a:t>
            </a:r>
            <a:r>
              <a:rPr lang="en-US" altLang="en-US" sz="2800" dirty="0">
                <a:solidFill>
                  <a:schemeClr val="bg1"/>
                </a:solidFill>
                <a:ea typeface="ヒラギノ角ゴ Pro W3" charset="-128"/>
              </a:rPr>
              <a:t> (high-probability of correct responding) when asking students to perform harder tasks (lower probability of correct responding).</a:t>
            </a:r>
          </a:p>
          <a:p>
            <a:pPr eaLnBrk="1" hangingPunct="1">
              <a:lnSpc>
                <a:spcPct val="90000"/>
              </a:lnSpc>
            </a:pPr>
            <a:endParaRPr lang="en-US" altLang="en-US" sz="1000" dirty="0">
              <a:solidFill>
                <a:schemeClr val="bg1"/>
              </a:solidFill>
              <a:ea typeface="ヒラギノ角ゴ Pro W3" charset="-128"/>
            </a:endParaRPr>
          </a:p>
          <a:p>
            <a:pPr eaLnBrk="1" hangingPunct="1">
              <a:lnSpc>
                <a:spcPct val="90000"/>
              </a:lnSpc>
            </a:pPr>
            <a:r>
              <a:rPr lang="en-US" altLang="en-US" sz="2800" b="1" dirty="0">
                <a:solidFill>
                  <a:schemeClr val="bg1"/>
                </a:solidFill>
                <a:ea typeface="ヒラギノ角ゴ Pro W3" charset="-128"/>
              </a:rPr>
              <a:t>Match tasks</a:t>
            </a:r>
            <a:r>
              <a:rPr lang="en-US" altLang="en-US" sz="2800" dirty="0">
                <a:solidFill>
                  <a:schemeClr val="bg1"/>
                </a:solidFill>
                <a:ea typeface="ヒラギノ角ゴ Pro W3" charset="-128"/>
              </a:rPr>
              <a:t> to the students’ instructional levels—don</a:t>
            </a:r>
            <a:r>
              <a:rPr lang="en-US" altLang="en-US" dirty="0">
                <a:solidFill>
                  <a:schemeClr val="bg1"/>
                </a:solidFill>
                <a:ea typeface="ヒラギノ角ゴ Pro W3" charset="-128"/>
              </a:rPr>
              <a:t>’</a:t>
            </a:r>
            <a:r>
              <a:rPr lang="en-US" altLang="ja-JP" sz="2800" dirty="0">
                <a:solidFill>
                  <a:schemeClr val="bg1"/>
                </a:solidFill>
                <a:ea typeface="ヒラギノ角ゴ Pro W3" charset="-128"/>
              </a:rPr>
              <a:t>t give impossible tasks.</a:t>
            </a:r>
            <a:endParaRPr lang="en-US" altLang="ja-JP" sz="1800" dirty="0">
              <a:solidFill>
                <a:schemeClr val="bg1"/>
              </a:solidFill>
              <a:ea typeface="ヒラギノ角ゴ Pro W3" charset="-128"/>
            </a:endParaRPr>
          </a:p>
        </p:txBody>
      </p:sp>
      <p:sp>
        <p:nvSpPr>
          <p:cNvPr id="2" name="TextBox 1"/>
          <p:cNvSpPr txBox="1"/>
          <p:nvPr/>
        </p:nvSpPr>
        <p:spPr>
          <a:xfrm>
            <a:off x="43883" y="5899964"/>
            <a:ext cx="2504981" cy="276999"/>
          </a:xfrm>
          <a:prstGeom prst="rect">
            <a:avLst/>
          </a:prstGeom>
          <a:noFill/>
        </p:spPr>
        <p:txBody>
          <a:bodyPr wrap="none" rtlCol="0">
            <a:spAutoFit/>
          </a:bodyPr>
          <a:lstStyle/>
          <a:p>
            <a:pPr marL="0" lvl="1"/>
            <a:r>
              <a:rPr lang="en-US" altLang="en-US" sz="1200" dirty="0">
                <a:solidFill>
                  <a:schemeClr val="bg1"/>
                </a:solidFill>
                <a:ea typeface="ヒラギノ角ゴ Pro W3" charset="-128"/>
              </a:rPr>
              <a:t>(Adapted from </a:t>
            </a:r>
            <a:r>
              <a:rPr lang="en-US" altLang="en-US" sz="1200" dirty="0" err="1">
                <a:solidFill>
                  <a:schemeClr val="bg1"/>
                </a:solidFill>
                <a:ea typeface="ヒラギノ角ゴ Pro W3" charset="-128"/>
              </a:rPr>
              <a:t>Munk</a:t>
            </a:r>
            <a:r>
              <a:rPr lang="en-US" altLang="en-US" sz="1200" dirty="0">
                <a:solidFill>
                  <a:schemeClr val="bg1"/>
                </a:solidFill>
                <a:ea typeface="ヒラギノ角ゴ Pro W3" charset="-128"/>
              </a:rPr>
              <a:t> &amp; </a:t>
            </a:r>
            <a:r>
              <a:rPr lang="en-US" altLang="en-US" sz="1200" dirty="0" err="1">
                <a:solidFill>
                  <a:schemeClr val="bg1"/>
                </a:solidFill>
                <a:ea typeface="ヒラギノ角ゴ Pro W3" charset="-128"/>
              </a:rPr>
              <a:t>Repp</a:t>
            </a:r>
            <a:r>
              <a:rPr lang="en-US" altLang="en-US" sz="1200" dirty="0">
                <a:solidFill>
                  <a:schemeClr val="bg1"/>
                </a:solidFill>
                <a:ea typeface="ヒラギノ角ゴ Pro W3" charset="-128"/>
              </a:rPr>
              <a:t>, 1994)</a:t>
            </a:r>
          </a:p>
        </p:txBody>
      </p:sp>
    </p:spTree>
    <p:extLst>
      <p:ext uri="{BB962C8B-B14F-4D97-AF65-F5344CB8AC3E}">
        <p14:creationId xmlns:p14="http://schemas.microsoft.com/office/powerpoint/2010/main" val="17496237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EB16D4-E04C-4B71-B04A-D29962837232}"/>
              </a:ext>
            </a:extLst>
          </p:cNvPr>
          <p:cNvSpPr>
            <a:spLocks noGrp="1"/>
          </p:cNvSpPr>
          <p:nvPr>
            <p:ph type="title"/>
          </p:nvPr>
        </p:nvSpPr>
        <p:spPr/>
        <p:txBody>
          <a:bodyPr/>
          <a:lstStyle/>
          <a:p>
            <a:r>
              <a:rPr lang="en-US" b="1" dirty="0">
                <a:solidFill>
                  <a:schemeClr val="accent2"/>
                </a:solidFill>
              </a:rPr>
              <a:t>Antecedent and Instructional Strategies</a:t>
            </a:r>
          </a:p>
        </p:txBody>
      </p:sp>
      <p:sp>
        <p:nvSpPr>
          <p:cNvPr id="3" name="Text Placeholder 2"/>
          <p:cNvSpPr>
            <a:spLocks noGrp="1"/>
          </p:cNvSpPr>
          <p:nvPr>
            <p:ph type="body" sz="quarter" idx="15"/>
          </p:nvPr>
        </p:nvSpPr>
        <p:spPr>
          <a:xfrm>
            <a:off x="255570" y="2787763"/>
            <a:ext cx="8632861" cy="1015406"/>
          </a:xfrm>
        </p:spPr>
        <p:txBody>
          <a:bodyPr/>
          <a:lstStyle/>
          <a:p>
            <a:endParaRPr lang="en-US" sz="2400" dirty="0"/>
          </a:p>
          <a:p>
            <a:r>
              <a:rPr lang="en-US" sz="3600" dirty="0"/>
              <a:t>Part 1</a:t>
            </a:r>
          </a:p>
          <a:p>
            <a:r>
              <a:rPr lang="en-US" sz="3600" dirty="0"/>
              <a:t>What are the 5 critical features of effective classroom management</a:t>
            </a:r>
          </a:p>
        </p:txBody>
      </p:sp>
    </p:spTree>
    <p:extLst>
      <p:ext uri="{BB962C8B-B14F-4D97-AF65-F5344CB8AC3E}">
        <p14:creationId xmlns:p14="http://schemas.microsoft.com/office/powerpoint/2010/main" val="3674508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3.9: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Consider instructional management</a:t>
            </a:r>
            <a:endParaRPr lang="en-US" sz="3600" dirty="0"/>
          </a:p>
        </p:txBody>
      </p:sp>
      <p:sp>
        <p:nvSpPr>
          <p:cNvPr id="177155" name="Rectangle 3"/>
          <p:cNvSpPr>
            <a:spLocks noGrp="1" noChangeArrowheads="1"/>
          </p:cNvSpPr>
          <p:nvPr>
            <p:ph idx="1"/>
          </p:nvPr>
        </p:nvSpPr>
        <p:spPr>
          <a:xfrm>
            <a:off x="364700" y="1860858"/>
            <a:ext cx="8023927" cy="3684701"/>
          </a:xfrm>
        </p:spPr>
        <p:txBody>
          <a:bodyPr>
            <a:noAutofit/>
          </a:bodyPr>
          <a:lstStyle/>
          <a:p>
            <a:pPr lvl="1"/>
            <a:r>
              <a:rPr lang="en-US" sz="2800" dirty="0">
                <a:solidFill>
                  <a:schemeClr val="bg1"/>
                </a:solidFill>
              </a:rPr>
              <a:t>Use the </a:t>
            </a:r>
            <a:r>
              <a:rPr lang="en-US" sz="2800" dirty="0">
                <a:solidFill>
                  <a:schemeClr val="bg1"/>
                </a:solidFill>
                <a:hlinkClick r:id="rId2"/>
              </a:rPr>
              <a:t>MO SW-PBS resource</a:t>
            </a:r>
            <a:r>
              <a:rPr lang="en-US" sz="2800" dirty="0">
                <a:solidFill>
                  <a:schemeClr val="bg1"/>
                </a:solidFill>
              </a:rPr>
              <a:t> to guide your conversation</a:t>
            </a:r>
          </a:p>
          <a:p>
            <a:pPr lvl="1"/>
            <a:r>
              <a:rPr lang="en-US" sz="2800" dirty="0">
                <a:solidFill>
                  <a:schemeClr val="bg1"/>
                </a:solidFill>
              </a:rPr>
              <a:t>How have you used or observed teachers use instructional management strategies before, during, and after a lesson?</a:t>
            </a:r>
          </a:p>
          <a:p>
            <a:pPr marL="0" indent="0">
              <a:buNone/>
            </a:pPr>
            <a:endParaRPr lang="en-US" dirty="0">
              <a:solidFill>
                <a:schemeClr val="bg1"/>
              </a:solidFill>
            </a:endParaRPr>
          </a:p>
        </p:txBody>
      </p:sp>
      <p:pic>
        <p:nvPicPr>
          <p:cNvPr id="8" name="Picture 7" descr="image of chat boxes"/>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3653700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C76632-B91B-324C-BB61-6A8D01064A74}"/>
              </a:ext>
            </a:extLst>
          </p:cNvPr>
          <p:cNvSpPr>
            <a:spLocks noGrp="1"/>
          </p:cNvSpPr>
          <p:nvPr>
            <p:ph idx="1"/>
          </p:nvPr>
        </p:nvSpPr>
        <p:spPr/>
        <p:txBody>
          <a:bodyPr/>
          <a:lstStyle/>
          <a:p>
            <a:r>
              <a:rPr lang="en-US" dirty="0">
                <a:solidFill>
                  <a:schemeClr val="bg1"/>
                </a:solidFill>
              </a:rPr>
              <a:t>We hope you have some helpful new examples of ways you can use instructional design to support student behavior.  </a:t>
            </a:r>
          </a:p>
          <a:p>
            <a:endParaRPr lang="en-US" dirty="0">
              <a:solidFill>
                <a:schemeClr val="bg1"/>
              </a:solidFill>
            </a:endParaRPr>
          </a:p>
          <a:p>
            <a:r>
              <a:rPr lang="en-US" dirty="0">
                <a:solidFill>
                  <a:schemeClr val="bg1"/>
                </a:solidFill>
              </a:rPr>
              <a:t>Remember to look for ways to:</a:t>
            </a:r>
          </a:p>
          <a:p>
            <a:pPr lvl="1"/>
            <a:r>
              <a:rPr lang="en-US" dirty="0">
                <a:solidFill>
                  <a:schemeClr val="bg1"/>
                </a:solidFill>
              </a:rPr>
              <a:t>Provide choice</a:t>
            </a:r>
          </a:p>
          <a:p>
            <a:pPr lvl="1"/>
            <a:r>
              <a:rPr lang="en-US" dirty="0">
                <a:solidFill>
                  <a:schemeClr val="bg1"/>
                </a:solidFill>
              </a:rPr>
              <a:t>Vary tasks</a:t>
            </a:r>
          </a:p>
          <a:p>
            <a:pPr lvl="1"/>
            <a:r>
              <a:rPr lang="en-US" dirty="0">
                <a:solidFill>
                  <a:schemeClr val="bg1"/>
                </a:solidFill>
              </a:rPr>
              <a:t>Decrease downtime</a:t>
            </a:r>
          </a:p>
          <a:p>
            <a:pPr lvl="1"/>
            <a:r>
              <a:rPr lang="en-US" dirty="0">
                <a:solidFill>
                  <a:schemeClr val="bg1"/>
                </a:solidFill>
              </a:rPr>
              <a:t>Intersperse easier and more difficult tasks</a:t>
            </a:r>
          </a:p>
          <a:p>
            <a:pPr lvl="1"/>
            <a:endParaRPr lang="en-US" dirty="0">
              <a:solidFill>
                <a:schemeClr val="bg1"/>
              </a:solidFill>
            </a:endParaRPr>
          </a:p>
        </p:txBody>
      </p:sp>
      <p:sp>
        <p:nvSpPr>
          <p:cNvPr id="4" name="Title 2">
            <a:extLst>
              <a:ext uri="{FF2B5EF4-FFF2-40B4-BE49-F238E27FC236}">
                <a16:creationId xmlns:a16="http://schemas.microsoft.com/office/drawing/2014/main" id="{FF5E332E-3E30-0549-A448-580C95C724EC}"/>
              </a:ext>
            </a:extLst>
          </p:cNvPr>
          <p:cNvSpPr>
            <a:spLocks noGrp="1"/>
          </p:cNvSpPr>
          <p:nvPr>
            <p:ph type="title"/>
          </p:nvPr>
        </p:nvSpPr>
        <p:spPr>
          <a:xfrm>
            <a:off x="1081144" y="236668"/>
            <a:ext cx="7955280" cy="1489773"/>
          </a:xfrm>
        </p:spPr>
        <p:txBody>
          <a:bodyPr>
            <a:normAutofit/>
          </a:bodyPr>
          <a:lstStyle/>
          <a:p>
            <a:r>
              <a:rPr lang="en-US" sz="4900" b="1" kern="0" dirty="0">
                <a:solidFill>
                  <a:schemeClr val="accent2"/>
                </a:solidFill>
                <a:ea typeface="ヒラギノ角ゴ Pro W3" pitchFamily="-65" charset="-128"/>
                <a:cs typeface="ヒラギノ角ゴ Pro W3" pitchFamily="-65" charset="-128"/>
              </a:rPr>
              <a:t>Activity 3.9: Review</a:t>
            </a:r>
            <a:endParaRPr lang="en-US" sz="3600" dirty="0"/>
          </a:p>
        </p:txBody>
      </p:sp>
      <p:pic>
        <p:nvPicPr>
          <p:cNvPr id="5" name="Picture 4" descr="image of chat boxes">
            <a:extLst>
              <a:ext uri="{FF2B5EF4-FFF2-40B4-BE49-F238E27FC236}">
                <a16:creationId xmlns:a16="http://schemas.microsoft.com/office/drawing/2014/main" id="{ADF21219-0D72-D049-8401-78269D0167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Tree>
    <p:extLst>
      <p:ext uri="{BB962C8B-B14F-4D97-AF65-F5344CB8AC3E}">
        <p14:creationId xmlns:p14="http://schemas.microsoft.com/office/powerpoint/2010/main" val="1843006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Graphic showing three examples answering if there are proactive and positive PCBS practices implented"/>
          <p:cNvSpPr/>
          <p:nvPr/>
        </p:nvSpPr>
        <p:spPr>
          <a:xfrm>
            <a:off x="0" y="1600200"/>
            <a:ext cx="9144000" cy="4624330"/>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Rectangle 21"/>
          <p:cNvSpPr/>
          <p:nvPr/>
        </p:nvSpPr>
        <p:spPr>
          <a:xfrm>
            <a:off x="76200" y="160910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455895" y="159117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801470" y="1529368"/>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sp>
        <p:nvSpPr>
          <p:cNvPr id="31" name="Rounded Rectangle 30"/>
          <p:cNvSpPr/>
          <p:nvPr/>
        </p:nvSpPr>
        <p:spPr>
          <a:xfrm>
            <a:off x="143436" y="2877671"/>
            <a:ext cx="2725271" cy="3276544"/>
          </a:xfrm>
          <a:prstGeom prst="roundRect">
            <a:avLst/>
          </a:prstGeom>
          <a:solidFill>
            <a:schemeClr val="accent3">
              <a:alpha val="58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marL="119063" indent="-119063" fontAlgn="base">
              <a:spcBef>
                <a:spcPct val="0"/>
              </a:spcBef>
              <a:spcAft>
                <a:spcPct val="0"/>
              </a:spcAft>
              <a:buFont typeface="Arial"/>
              <a:buChar char="•"/>
            </a:pPr>
            <a:r>
              <a:rPr lang="en-US" sz="2000" dirty="0">
                <a:solidFill>
                  <a:schemeClr val="bg1"/>
                </a:solidFill>
              </a:rPr>
              <a:t>Before students begin seatwork, provide a reminder about how to access help and materials, if needed.</a:t>
            </a:r>
          </a:p>
          <a:p>
            <a:pPr marL="119063" indent="-119063" fontAlgn="base">
              <a:spcBef>
                <a:spcPct val="0"/>
              </a:spcBef>
              <a:spcAft>
                <a:spcPct val="0"/>
              </a:spcAft>
              <a:buFont typeface="Arial"/>
              <a:buChar char="•"/>
            </a:pPr>
            <a:r>
              <a:rPr lang="en-US" sz="2000" dirty="0">
                <a:solidFill>
                  <a:schemeClr val="bg1"/>
                </a:solidFill>
              </a:rPr>
              <a:t>Poster of expected behaviors.</a:t>
            </a:r>
          </a:p>
        </p:txBody>
      </p:sp>
      <p:sp>
        <p:nvSpPr>
          <p:cNvPr id="32" name="Rounded Rectangle 31"/>
          <p:cNvSpPr/>
          <p:nvPr/>
        </p:nvSpPr>
        <p:spPr>
          <a:xfrm>
            <a:off x="3218329" y="2904566"/>
            <a:ext cx="2832847" cy="3218328"/>
          </a:xfrm>
          <a:prstGeom prst="roundRect">
            <a:avLst/>
          </a:prstGeom>
          <a:solidFill>
            <a:schemeClr val="accent3">
              <a:alpha val="58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marL="119063" indent="-119063" fontAlgn="base">
              <a:spcBef>
                <a:spcPct val="0"/>
              </a:spcBef>
              <a:spcAft>
                <a:spcPct val="0"/>
              </a:spcAft>
              <a:buFont typeface="Arial"/>
              <a:buChar char="•"/>
            </a:pPr>
            <a:r>
              <a:rPr lang="en-US" sz="2000" dirty="0">
                <a:solidFill>
                  <a:schemeClr val="bg1"/>
                </a:solidFill>
              </a:rPr>
              <a:t>Review of group activity participation rubric prior to the start of group work.</a:t>
            </a:r>
          </a:p>
          <a:p>
            <a:pPr marL="119063" indent="-119063" fontAlgn="base">
              <a:spcBef>
                <a:spcPct val="0"/>
              </a:spcBef>
              <a:spcAft>
                <a:spcPct val="0"/>
              </a:spcAft>
              <a:buFont typeface="Arial"/>
              <a:buChar char="•"/>
            </a:pPr>
            <a:r>
              <a:rPr lang="en-US" sz="2000" dirty="0">
                <a:solidFill>
                  <a:schemeClr val="bg1"/>
                </a:solidFill>
              </a:rPr>
              <a:t>Sign above the homework (HW) basket with checklist for handing in HW. </a:t>
            </a:r>
          </a:p>
        </p:txBody>
      </p:sp>
      <p:sp>
        <p:nvSpPr>
          <p:cNvPr id="33" name="Rounded Rectangle 32"/>
          <p:cNvSpPr/>
          <p:nvPr/>
        </p:nvSpPr>
        <p:spPr>
          <a:xfrm>
            <a:off x="6355977" y="2859741"/>
            <a:ext cx="2545976" cy="3281083"/>
          </a:xfrm>
          <a:prstGeom prst="roundRect">
            <a:avLst/>
          </a:prstGeom>
          <a:solidFill>
            <a:schemeClr val="accent1">
              <a:lumMod val="75000"/>
              <a:alpha val="7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marL="119063" indent="-119063" fontAlgn="base">
              <a:spcBef>
                <a:spcPct val="0"/>
              </a:spcBef>
              <a:spcAft>
                <a:spcPct val="0"/>
              </a:spcAft>
              <a:buFont typeface="Arial"/>
              <a:buChar char="•"/>
            </a:pPr>
            <a:r>
              <a:rPr lang="en-US" sz="2000" dirty="0">
                <a:solidFill>
                  <a:schemeClr val="bg1"/>
                </a:solidFill>
              </a:rPr>
              <a:t>While teaching a lesson, a student calls out and the educator states, “Instead of calling out, I would like you to raise your hand.” </a:t>
            </a:r>
          </a:p>
        </p:txBody>
      </p:sp>
      <p:cxnSp>
        <p:nvCxnSpPr>
          <p:cNvPr id="38" name="Straight Connector 37" descr="Line under the word prompts"/>
          <p:cNvCxnSpPr/>
          <p:nvPr/>
        </p:nvCxnSpPr>
        <p:spPr>
          <a:xfrm>
            <a:off x="3954544" y="2171644"/>
            <a:ext cx="9906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40" name="Group 6" descr="Title of the slide Are proactive and positive PCBS practices implemented consistently?"/>
          <p:cNvGrpSpPr/>
          <p:nvPr/>
        </p:nvGrpSpPr>
        <p:grpSpPr>
          <a:xfrm>
            <a:off x="983940" y="125283"/>
            <a:ext cx="7099919" cy="1246318"/>
            <a:chOff x="626463" y="1681684"/>
            <a:chExt cx="7099919" cy="1246318"/>
          </a:xfrm>
        </p:grpSpPr>
        <p:sp>
          <p:nvSpPr>
            <p:cNvPr id="45" name="Rounded Rectangle 44"/>
            <p:cNvSpPr/>
            <p:nvPr/>
          </p:nvSpPr>
          <p:spPr>
            <a:xfrm>
              <a:off x="626463" y="1681684"/>
              <a:ext cx="7099919" cy="1246318"/>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6845633" cy="114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sp>
        <p:nvSpPr>
          <p:cNvPr id="2" name="Title 1" hidden="1">
            <a:extLst>
              <a:ext uri="{FF2B5EF4-FFF2-40B4-BE49-F238E27FC236}">
                <a16:creationId xmlns:a16="http://schemas.microsoft.com/office/drawing/2014/main" id="{CA497160-5F13-4D19-837E-9D5407E41621}"/>
              </a:ext>
            </a:extLst>
          </p:cNvPr>
          <p:cNvSpPr>
            <a:spLocks noGrp="1"/>
          </p:cNvSpPr>
          <p:nvPr>
            <p:ph type="title"/>
          </p:nvPr>
        </p:nvSpPr>
        <p:spPr/>
        <p:txBody>
          <a:bodyPr/>
          <a:lstStyle/>
          <a:p>
            <a:r>
              <a:rPr lang="en-US" dirty="0"/>
              <a:t>Opportunities to Respond and Prompts</a:t>
            </a:r>
          </a:p>
        </p:txBody>
      </p:sp>
    </p:spTree>
    <p:extLst>
      <p:ext uri="{BB962C8B-B14F-4D97-AF65-F5344CB8AC3E}">
        <p14:creationId xmlns:p14="http://schemas.microsoft.com/office/powerpoint/2010/main" val="795313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descr="Arrow pointing to the prompt phase"/>
          <p:cNvSpPr/>
          <p:nvPr/>
        </p:nvSpPr>
        <p:spPr>
          <a:xfrm>
            <a:off x="7890548" y="4674283"/>
            <a:ext cx="106142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loud Callout 6"/>
          <p:cNvSpPr/>
          <p:nvPr/>
        </p:nvSpPr>
        <p:spPr>
          <a:xfrm>
            <a:off x="3749040" y="3334146"/>
            <a:ext cx="1992394" cy="1054974"/>
          </a:xfrm>
          <a:prstGeom prst="cloudCallout">
            <a:avLst>
              <a:gd name="adj1" fmla="val 1880"/>
              <a:gd name="adj2" fmla="val 80790"/>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70C0"/>
                </a:solidFill>
                <a:latin typeface="Franklin Gothic Medium"/>
              </a:rPr>
              <a:t>Remember</a:t>
            </a:r>
            <a:endParaRPr lang="en-US" dirty="0">
              <a:solidFill>
                <a:srgbClr val="0070C0"/>
              </a:solidFill>
            </a:endParaRPr>
          </a:p>
        </p:txBody>
      </p:sp>
      <p:sp>
        <p:nvSpPr>
          <p:cNvPr id="9" name="Rectangle 8">
            <a:extLst>
              <a:ext uri="{FF2B5EF4-FFF2-40B4-BE49-F238E27FC236}">
                <a16:creationId xmlns:a16="http://schemas.microsoft.com/office/drawing/2014/main" id="{969A85B2-ACD3-584A-82D3-C2D420CC8459}"/>
              </a:ext>
            </a:extLst>
          </p:cNvPr>
          <p:cNvSpPr/>
          <p:nvPr/>
        </p:nvSpPr>
        <p:spPr>
          <a:xfrm>
            <a:off x="73802" y="3179261"/>
            <a:ext cx="1343518"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Verbal</a:t>
            </a:r>
          </a:p>
        </p:txBody>
      </p:sp>
      <p:sp>
        <p:nvSpPr>
          <p:cNvPr id="11" name="Rectangle 10">
            <a:extLst>
              <a:ext uri="{FF2B5EF4-FFF2-40B4-BE49-F238E27FC236}">
                <a16:creationId xmlns:a16="http://schemas.microsoft.com/office/drawing/2014/main" id="{729FF107-F085-0B46-8101-92FA1E61CCEC}"/>
              </a:ext>
            </a:extLst>
          </p:cNvPr>
          <p:cNvSpPr/>
          <p:nvPr/>
        </p:nvSpPr>
        <p:spPr>
          <a:xfrm>
            <a:off x="103972" y="920090"/>
            <a:ext cx="2118020" cy="1754326"/>
          </a:xfrm>
          <a:prstGeom prst="rect">
            <a:avLst/>
          </a:prstGeom>
        </p:spPr>
        <p:txBody>
          <a:bodyPr wrap="square">
            <a:spAutoFit/>
          </a:bodyPr>
          <a:lstStyle/>
          <a:p>
            <a:r>
              <a:rPr lang="en-US" altLang="en-US" i="1" dirty="0">
                <a:solidFill>
                  <a:srgbClr val="00B0F0"/>
                </a:solidFill>
                <a:ea typeface="ＭＳ Ｐゴシック" charset="-128"/>
              </a:rPr>
              <a:t>Presenting an additional stimulus to increase the probability that the S</a:t>
            </a:r>
            <a:r>
              <a:rPr lang="en-US" altLang="en-US" i="1" baseline="30000" dirty="0">
                <a:solidFill>
                  <a:srgbClr val="00B0F0"/>
                </a:solidFill>
                <a:ea typeface="ＭＳ Ｐゴシック" charset="-128"/>
              </a:rPr>
              <a:t>D</a:t>
            </a:r>
            <a:r>
              <a:rPr lang="en-US" altLang="en-US" i="1" dirty="0">
                <a:solidFill>
                  <a:srgbClr val="00B0F0"/>
                </a:solidFill>
                <a:ea typeface="ＭＳ Ｐゴシック" charset="-128"/>
              </a:rPr>
              <a:t> will occasion the desired response</a:t>
            </a:r>
          </a:p>
        </p:txBody>
      </p:sp>
      <p:sp>
        <p:nvSpPr>
          <p:cNvPr id="12" name="Rectangle 11">
            <a:extLst>
              <a:ext uri="{FF2B5EF4-FFF2-40B4-BE49-F238E27FC236}">
                <a16:creationId xmlns:a16="http://schemas.microsoft.com/office/drawing/2014/main" id="{24A90E5D-886F-C246-9594-429C98714C2D}"/>
              </a:ext>
            </a:extLst>
          </p:cNvPr>
          <p:cNvSpPr/>
          <p:nvPr/>
        </p:nvSpPr>
        <p:spPr>
          <a:xfrm>
            <a:off x="82946" y="3664474"/>
            <a:ext cx="1343518"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Visual</a:t>
            </a:r>
            <a:endParaRPr lang="en-US" sz="2000" dirty="0">
              <a:solidFill>
                <a:srgbClr val="005493"/>
              </a:solidFill>
            </a:endParaRPr>
          </a:p>
        </p:txBody>
      </p:sp>
      <p:sp>
        <p:nvSpPr>
          <p:cNvPr id="13" name="Rectangle 12">
            <a:extLst>
              <a:ext uri="{FF2B5EF4-FFF2-40B4-BE49-F238E27FC236}">
                <a16:creationId xmlns:a16="http://schemas.microsoft.com/office/drawing/2014/main" id="{B4588F24-ACE1-C042-A48F-C03D0C759A74}"/>
              </a:ext>
            </a:extLst>
          </p:cNvPr>
          <p:cNvSpPr/>
          <p:nvPr/>
        </p:nvSpPr>
        <p:spPr>
          <a:xfrm>
            <a:off x="82946" y="4156315"/>
            <a:ext cx="1343518"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14" name="Rectangle 13">
            <a:extLst>
              <a:ext uri="{FF2B5EF4-FFF2-40B4-BE49-F238E27FC236}">
                <a16:creationId xmlns:a16="http://schemas.microsoft.com/office/drawing/2014/main" id="{7E8D6C20-3243-CF46-95C8-4B3D7D24E67B}"/>
              </a:ext>
            </a:extLst>
          </p:cNvPr>
          <p:cNvSpPr/>
          <p:nvPr/>
        </p:nvSpPr>
        <p:spPr>
          <a:xfrm>
            <a:off x="92090" y="4666444"/>
            <a:ext cx="1361806"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15" name="Rectangle 14">
            <a:extLst>
              <a:ext uri="{FF2B5EF4-FFF2-40B4-BE49-F238E27FC236}">
                <a16:creationId xmlns:a16="http://schemas.microsoft.com/office/drawing/2014/main" id="{381B8DC4-40CC-E140-BD56-B9CAC9CD521E}"/>
              </a:ext>
            </a:extLst>
          </p:cNvPr>
          <p:cNvSpPr/>
          <p:nvPr/>
        </p:nvSpPr>
        <p:spPr>
          <a:xfrm>
            <a:off x="81919" y="5206568"/>
            <a:ext cx="1379328" cy="599256"/>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graphicFrame>
        <p:nvGraphicFramePr>
          <p:cNvPr id="16" name="Diagram 15" descr="A diagram of the process of establish/post, teach, prompt, monitor, evaluate. This process is used by teachers to reinforce positively stated expectations. "/>
          <p:cNvGraphicFramePr/>
          <p:nvPr>
            <p:extLst>
              <p:ext uri="{D42A27DB-BD31-4B8C-83A1-F6EECF244321}">
                <p14:modId xmlns:p14="http://schemas.microsoft.com/office/powerpoint/2010/main" val="3497187969"/>
              </p:ext>
            </p:extLst>
          </p:nvPr>
        </p:nvGraphicFramePr>
        <p:xfrm>
          <a:off x="220132" y="1306952"/>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6263640" y="952097"/>
            <a:ext cx="2703575" cy="1023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Three Steps: </a:t>
            </a:r>
          </a:p>
          <a:p>
            <a:pPr marL="342900" indent="-342900">
              <a:buFont typeface="+mj-lt"/>
              <a:buAutoNum type="arabicPeriod"/>
            </a:pPr>
            <a:r>
              <a:rPr lang="en-US" dirty="0">
                <a:solidFill>
                  <a:schemeClr val="bg1"/>
                </a:solidFill>
              </a:rPr>
              <a:t>Establish Expectations</a:t>
            </a:r>
          </a:p>
          <a:p>
            <a:pPr marL="342900" indent="-342900">
              <a:buFont typeface="+mj-lt"/>
              <a:buAutoNum type="arabicPeriod"/>
            </a:pPr>
            <a:r>
              <a:rPr lang="en-US" dirty="0">
                <a:solidFill>
                  <a:schemeClr val="bg1"/>
                </a:solidFill>
              </a:rPr>
              <a:t>Identify Routines</a:t>
            </a:r>
          </a:p>
          <a:p>
            <a:pPr marL="342900" indent="-342900">
              <a:buFont typeface="+mj-lt"/>
              <a:buAutoNum type="arabicPeriod"/>
            </a:pPr>
            <a:r>
              <a:rPr lang="en-US" dirty="0">
                <a:solidFill>
                  <a:schemeClr val="bg1"/>
                </a:solidFill>
              </a:rPr>
              <a:t>Create Examples</a:t>
            </a:r>
          </a:p>
        </p:txBody>
      </p:sp>
      <p:sp>
        <p:nvSpPr>
          <p:cNvPr id="18" name="Rectangle 17"/>
          <p:cNvSpPr/>
          <p:nvPr/>
        </p:nvSpPr>
        <p:spPr>
          <a:xfrm>
            <a:off x="0" y="0"/>
            <a:ext cx="8890000" cy="954107"/>
          </a:xfrm>
          <a:prstGeom prst="rect">
            <a:avLst/>
          </a:prstGeom>
        </p:spPr>
        <p:txBody>
          <a:bodyPr wrap="square">
            <a:spAutoFit/>
          </a:bodyPr>
          <a:lstStyle/>
          <a:p>
            <a:r>
              <a:rPr lang="en-US" sz="2800" dirty="0">
                <a:solidFill>
                  <a:schemeClr val="accent2"/>
                </a:solidFill>
                <a:latin typeface="Franklin Gothic Medium" panose="020B0603020102020204"/>
                <a:ea typeface="ＭＳ Ｐゴシック" charset="-128"/>
                <a:cs typeface="ＭＳ Ｐゴシック" charset="-128"/>
              </a:rPr>
              <a:t>Establish, Post, Teach, Review, Monitor, and reinforce a small number of positively stated expectations.</a:t>
            </a:r>
            <a:endParaRPr lang="en-US" sz="2800" dirty="0">
              <a:solidFill>
                <a:schemeClr val="accent2"/>
              </a:solidFill>
            </a:endParaRPr>
          </a:p>
        </p:txBody>
      </p:sp>
      <p:sp>
        <p:nvSpPr>
          <p:cNvPr id="2" name="Title 1" hidden="1">
            <a:extLst>
              <a:ext uri="{FF2B5EF4-FFF2-40B4-BE49-F238E27FC236}">
                <a16:creationId xmlns:a16="http://schemas.microsoft.com/office/drawing/2014/main" id="{8423AD91-2250-42DB-B011-9364C141EE14}"/>
              </a:ext>
            </a:extLst>
          </p:cNvPr>
          <p:cNvSpPr>
            <a:spLocks noGrp="1"/>
          </p:cNvSpPr>
          <p:nvPr>
            <p:ph type="title"/>
          </p:nvPr>
        </p:nvSpPr>
        <p:spPr/>
        <p:txBody>
          <a:bodyPr/>
          <a:lstStyle/>
          <a:p>
            <a:r>
              <a:rPr lang="en-US" dirty="0"/>
              <a:t>Presenting additional stimulus</a:t>
            </a:r>
          </a:p>
        </p:txBody>
      </p:sp>
    </p:spTree>
    <p:extLst>
      <p:ext uri="{BB962C8B-B14F-4D97-AF65-F5344CB8AC3E}">
        <p14:creationId xmlns:p14="http://schemas.microsoft.com/office/powerpoint/2010/main" val="8879939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Diagram showing examples for Elementary, High School and Non Examples for proactive and positive PCBS practices being implemented consistently?"/>
          <p:cNvSpPr/>
          <p:nvPr/>
        </p:nvSpPr>
        <p:spPr>
          <a:xfrm>
            <a:off x="0" y="1600200"/>
            <a:ext cx="9144000" cy="4580263"/>
          </a:xfrm>
          <a:prstGeom prst="rect">
            <a:avLst/>
          </a:prstGeom>
          <a:solidFill>
            <a:srgbClr val="63717F"/>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2" name="Rectangle 21"/>
          <p:cNvSpPr/>
          <p:nvPr/>
        </p:nvSpPr>
        <p:spPr>
          <a:xfrm>
            <a:off x="76200" y="1569899"/>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518647" y="1560934"/>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837330" y="1508087"/>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grpSp>
        <p:nvGrpSpPr>
          <p:cNvPr id="40" name="Group 6" descr="Title slide stating Are proactive and positive PCBS practices implemented consistently?"/>
          <p:cNvGrpSpPr/>
          <p:nvPr/>
        </p:nvGrpSpPr>
        <p:grpSpPr>
          <a:xfrm>
            <a:off x="983940" y="46541"/>
            <a:ext cx="7099919" cy="1441443"/>
            <a:chOff x="626463" y="1681683"/>
            <a:chExt cx="7099919" cy="1441443"/>
          </a:xfrm>
        </p:grpSpPr>
        <p:sp>
          <p:nvSpPr>
            <p:cNvPr id="45" name="Rounded Rectangle 44"/>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698194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cxnSp>
        <p:nvCxnSpPr>
          <p:cNvPr id="12" name="Straight Connector 11" descr="Straight line underlying the work supervision in the slide"/>
          <p:cNvCxnSpPr>
            <a:cxnSpLocks/>
          </p:cNvCxnSpPr>
          <p:nvPr/>
        </p:nvCxnSpPr>
        <p:spPr>
          <a:xfrm>
            <a:off x="4137211" y="2493264"/>
            <a:ext cx="1555377" cy="0"/>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Rounded Rectangle 12"/>
          <p:cNvSpPr/>
          <p:nvPr/>
        </p:nvSpPr>
        <p:spPr>
          <a:xfrm>
            <a:off x="242047" y="2823882"/>
            <a:ext cx="2698376" cy="3291123"/>
          </a:xfrm>
          <a:prstGeom prst="roundRect">
            <a:avLst/>
          </a:prstGeom>
          <a:solidFill>
            <a:schemeClr val="accent3">
              <a:alpha val="6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Elementary Example:</a:t>
            </a:r>
          </a:p>
          <a:p>
            <a:pPr marL="119063" indent="-119063" fontAlgn="base">
              <a:spcBef>
                <a:spcPct val="0"/>
              </a:spcBef>
              <a:spcAft>
                <a:spcPct val="0"/>
              </a:spcAft>
              <a:buFont typeface="Arial"/>
              <a:buChar char="•"/>
            </a:pPr>
            <a:r>
              <a:rPr lang="en-US" sz="2000" dirty="0">
                <a:solidFill>
                  <a:schemeClr val="bg1"/>
                </a:solidFill>
              </a:rPr>
              <a:t>While students are working independently in centers, scan and move around the classroom, checking in with students.</a:t>
            </a:r>
          </a:p>
        </p:txBody>
      </p:sp>
      <p:sp>
        <p:nvSpPr>
          <p:cNvPr id="14" name="Rounded Rectangle 13"/>
          <p:cNvSpPr/>
          <p:nvPr/>
        </p:nvSpPr>
        <p:spPr>
          <a:xfrm>
            <a:off x="3191436" y="2841812"/>
            <a:ext cx="2716306" cy="3318017"/>
          </a:xfrm>
          <a:prstGeom prst="roundRect">
            <a:avLst/>
          </a:prstGeom>
          <a:solidFill>
            <a:schemeClr val="accent3">
              <a:alpha val="62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HS Example:</a:t>
            </a:r>
          </a:p>
          <a:p>
            <a:pPr marL="119063" indent="-119063" fontAlgn="base">
              <a:spcBef>
                <a:spcPct val="0"/>
              </a:spcBef>
              <a:spcAft>
                <a:spcPct val="0"/>
              </a:spcAft>
              <a:buFont typeface="Arial"/>
              <a:buChar char="•"/>
            </a:pPr>
            <a:r>
              <a:rPr lang="en-US" sz="2000" dirty="0">
                <a:solidFill>
                  <a:schemeClr val="bg1"/>
                </a:solidFill>
              </a:rPr>
              <a:t>While monitoring students, move around the area, interact with students, and observe behaviors of individuals and the group.  </a:t>
            </a:r>
          </a:p>
        </p:txBody>
      </p:sp>
      <p:sp>
        <p:nvSpPr>
          <p:cNvPr id="15" name="Rounded Rectangle 14"/>
          <p:cNvSpPr/>
          <p:nvPr/>
        </p:nvSpPr>
        <p:spPr>
          <a:xfrm>
            <a:off x="6185648" y="2814918"/>
            <a:ext cx="2671482" cy="3300087"/>
          </a:xfrm>
          <a:prstGeom prst="roundRect">
            <a:avLst/>
          </a:prstGeom>
          <a:solidFill>
            <a:schemeClr val="accent1">
              <a:lumMod val="75000"/>
              <a:alpha val="65000"/>
            </a:schemeClr>
          </a:solidFill>
          <a:ln>
            <a:noFill/>
          </a:ln>
          <a:effectLst/>
        </p:spPr>
        <p:style>
          <a:lnRef idx="1">
            <a:schemeClr val="accent1"/>
          </a:lnRef>
          <a:fillRef idx="2">
            <a:schemeClr val="accent1"/>
          </a:fillRef>
          <a:effectRef idx="1">
            <a:schemeClr val="accent1"/>
          </a:effectRef>
          <a:fontRef idx="minor">
            <a:schemeClr val="dk1"/>
          </a:fontRef>
        </p:style>
        <p:txBody>
          <a:bodyPr rtlCol="0" anchor="t"/>
          <a:lstStyle/>
          <a:p>
            <a:pPr fontAlgn="base">
              <a:spcBef>
                <a:spcPct val="0"/>
              </a:spcBef>
              <a:spcAft>
                <a:spcPct val="0"/>
              </a:spcAft>
            </a:pPr>
            <a:r>
              <a:rPr lang="en-US" sz="2000" b="1" dirty="0">
                <a:solidFill>
                  <a:schemeClr val="bg1"/>
                </a:solidFill>
                <a:cs typeface="Arial"/>
              </a:rPr>
              <a:t>Non-Example:</a:t>
            </a:r>
          </a:p>
          <a:p>
            <a:pPr marL="119063" indent="-119063" fontAlgn="base">
              <a:spcBef>
                <a:spcPct val="0"/>
              </a:spcBef>
              <a:spcAft>
                <a:spcPct val="0"/>
              </a:spcAft>
              <a:buFont typeface="Arial"/>
              <a:buChar char="•"/>
            </a:pPr>
            <a:r>
              <a:rPr lang="en-US" sz="2000" dirty="0">
                <a:solidFill>
                  <a:schemeClr val="bg1"/>
                </a:solidFill>
              </a:rPr>
              <a:t>Sitting or standing where you cannot see the entire room / space, such as with your back to the group or behind your desk. </a:t>
            </a:r>
          </a:p>
        </p:txBody>
      </p:sp>
      <p:sp>
        <p:nvSpPr>
          <p:cNvPr id="2" name="Title 1" hidden="1">
            <a:extLst>
              <a:ext uri="{FF2B5EF4-FFF2-40B4-BE49-F238E27FC236}">
                <a16:creationId xmlns:a16="http://schemas.microsoft.com/office/drawing/2014/main" id="{450EEF86-C5E4-4147-B3B5-1038D970D074}"/>
              </a:ext>
            </a:extLst>
          </p:cNvPr>
          <p:cNvSpPr>
            <a:spLocks noGrp="1"/>
          </p:cNvSpPr>
          <p:nvPr>
            <p:ph type="title"/>
          </p:nvPr>
        </p:nvSpPr>
        <p:spPr/>
        <p:txBody>
          <a:bodyPr/>
          <a:lstStyle/>
          <a:p>
            <a:r>
              <a:rPr lang="en-US" dirty="0"/>
              <a:t>Proactive and Positive PCBS Practices</a:t>
            </a:r>
          </a:p>
        </p:txBody>
      </p:sp>
    </p:spTree>
    <p:extLst>
      <p:ext uri="{BB962C8B-B14F-4D97-AF65-F5344CB8AC3E}">
        <p14:creationId xmlns:p14="http://schemas.microsoft.com/office/powerpoint/2010/main" val="731194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eft Arrow 5">
            <a:extLst>
              <a:ext uri="{C183D7F6-B498-43B3-948B-1728B52AA6E4}">
                <adec:decorative xmlns:adec="http://schemas.microsoft.com/office/drawing/2017/decorative" val="1"/>
              </a:ext>
            </a:extLst>
          </p:cNvPr>
          <p:cNvSpPr/>
          <p:nvPr/>
        </p:nvSpPr>
        <p:spPr>
          <a:xfrm rot="10800000">
            <a:off x="388405" y="4725360"/>
            <a:ext cx="1303868" cy="793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loud Callout 6"/>
          <p:cNvSpPr/>
          <p:nvPr/>
        </p:nvSpPr>
        <p:spPr>
          <a:xfrm>
            <a:off x="3684515" y="3616893"/>
            <a:ext cx="2021341" cy="1110556"/>
          </a:xfrm>
          <a:prstGeom prst="cloudCallout">
            <a:avLst>
              <a:gd name="adj1" fmla="val 1880"/>
              <a:gd name="adj2" fmla="val 80790"/>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70C0"/>
                </a:solidFill>
                <a:latin typeface="Franklin Gothic Medium"/>
              </a:rPr>
              <a:t>Remember</a:t>
            </a:r>
            <a:endParaRPr lang="en-US" dirty="0">
              <a:solidFill>
                <a:srgbClr val="0070C0"/>
              </a:solidFill>
            </a:endParaRPr>
          </a:p>
        </p:txBody>
      </p:sp>
      <p:sp>
        <p:nvSpPr>
          <p:cNvPr id="8" name="Rectangle 3">
            <a:extLst>
              <a:ext uri="{FF2B5EF4-FFF2-40B4-BE49-F238E27FC236}">
                <a16:creationId xmlns:a16="http://schemas.microsoft.com/office/drawing/2014/main" id="{11F4E852-9BCD-174C-A638-A786C1F6CACF}"/>
              </a:ext>
            </a:extLst>
          </p:cNvPr>
          <p:cNvSpPr txBox="1">
            <a:spLocks noChangeArrowheads="1"/>
          </p:cNvSpPr>
          <p:nvPr/>
        </p:nvSpPr>
        <p:spPr>
          <a:xfrm>
            <a:off x="77814" y="1098177"/>
            <a:ext cx="3343835" cy="2814917"/>
          </a:xfrm>
          <a:prstGeom prst="rect">
            <a:avLst/>
          </a:prstGeom>
          <a:noFill/>
          <a:ln>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000" dirty="0">
                <a:solidFill>
                  <a:schemeClr val="bg1"/>
                </a:solidFill>
              </a:rPr>
              <a:t>Active Supervision</a:t>
            </a:r>
          </a:p>
          <a:p>
            <a:pPr>
              <a:defRPr/>
            </a:pPr>
            <a:r>
              <a:rPr lang="en-US" sz="2000" b="1" dirty="0">
                <a:solidFill>
                  <a:schemeClr val="bg1"/>
                </a:solidFill>
              </a:rPr>
              <a:t>Move</a:t>
            </a:r>
            <a:r>
              <a:rPr lang="en-US" sz="2000" dirty="0">
                <a:solidFill>
                  <a:schemeClr val="bg1"/>
                </a:solidFill>
              </a:rPr>
              <a:t> around</a:t>
            </a:r>
          </a:p>
          <a:p>
            <a:pPr>
              <a:defRPr/>
            </a:pPr>
            <a:r>
              <a:rPr lang="en-US" sz="2000" dirty="0">
                <a:solidFill>
                  <a:schemeClr val="bg1"/>
                </a:solidFill>
              </a:rPr>
              <a:t>Look around (</a:t>
            </a:r>
            <a:r>
              <a:rPr lang="en-US" sz="2000" b="1" dirty="0">
                <a:solidFill>
                  <a:schemeClr val="bg1"/>
                </a:solidFill>
              </a:rPr>
              <a:t>Scan</a:t>
            </a:r>
            <a:r>
              <a:rPr lang="en-US" sz="2000" dirty="0">
                <a:solidFill>
                  <a:schemeClr val="bg1"/>
                </a:solidFill>
              </a:rPr>
              <a:t>)</a:t>
            </a:r>
            <a:endParaRPr lang="en-US" sz="2000" b="1" dirty="0">
              <a:solidFill>
                <a:schemeClr val="bg1"/>
              </a:solidFill>
            </a:endParaRPr>
          </a:p>
          <a:p>
            <a:pPr>
              <a:defRPr/>
            </a:pPr>
            <a:r>
              <a:rPr lang="en-US" sz="2000" b="1" dirty="0">
                <a:solidFill>
                  <a:schemeClr val="bg1"/>
                </a:solidFill>
              </a:rPr>
              <a:t>Interact </a:t>
            </a:r>
            <a:r>
              <a:rPr lang="en-US" sz="2000" dirty="0">
                <a:solidFill>
                  <a:schemeClr val="bg1"/>
                </a:solidFill>
              </a:rPr>
              <a:t>with students</a:t>
            </a:r>
          </a:p>
          <a:p>
            <a:pPr lvl="1">
              <a:buFont typeface="Arial" charset="0"/>
              <a:buChar char="•"/>
              <a:defRPr/>
            </a:pPr>
            <a:r>
              <a:rPr lang="en-US" sz="2000" dirty="0">
                <a:solidFill>
                  <a:schemeClr val="bg1"/>
                </a:solidFill>
              </a:rPr>
              <a:t>Reinforce</a:t>
            </a:r>
          </a:p>
          <a:p>
            <a:pPr lvl="1">
              <a:buFont typeface="Arial" charset="0"/>
              <a:buChar char="•"/>
              <a:defRPr/>
            </a:pPr>
            <a:r>
              <a:rPr lang="en-US" sz="2000" dirty="0">
                <a:solidFill>
                  <a:schemeClr val="bg1"/>
                </a:solidFill>
              </a:rPr>
              <a:t>Correct</a:t>
            </a:r>
          </a:p>
          <a:p>
            <a:pPr>
              <a:defRPr/>
            </a:pPr>
            <a:endParaRPr lang="en-US" sz="2000" dirty="0">
              <a:solidFill>
                <a:schemeClr val="bg1"/>
              </a:solidFill>
            </a:endParaRPr>
          </a:p>
        </p:txBody>
      </p:sp>
      <p:sp>
        <p:nvSpPr>
          <p:cNvPr id="2" name="Rectangle 1">
            <a:extLst>
              <a:ext uri="{FF2B5EF4-FFF2-40B4-BE49-F238E27FC236}">
                <a16:creationId xmlns:a16="http://schemas.microsoft.com/office/drawing/2014/main" id="{E04114B7-CF52-F942-A155-792B457F8D93}"/>
              </a:ext>
            </a:extLst>
          </p:cNvPr>
          <p:cNvSpPr/>
          <p:nvPr/>
        </p:nvSpPr>
        <p:spPr>
          <a:xfrm>
            <a:off x="6839908" y="5821543"/>
            <a:ext cx="2304092" cy="276999"/>
          </a:xfrm>
          <a:prstGeom prst="rect">
            <a:avLst/>
          </a:prstGeom>
        </p:spPr>
        <p:txBody>
          <a:bodyPr wrap="none">
            <a:spAutoFit/>
          </a:bodyPr>
          <a:lstStyle/>
          <a:p>
            <a:r>
              <a:rPr lang="en-US" sz="1200" dirty="0">
                <a:solidFill>
                  <a:schemeClr val="bg1"/>
                </a:solidFill>
              </a:rPr>
              <a:t>(Colvin, </a:t>
            </a:r>
            <a:r>
              <a:rPr lang="en-US" sz="1200" dirty="0" err="1">
                <a:solidFill>
                  <a:schemeClr val="bg1"/>
                </a:solidFill>
              </a:rPr>
              <a:t>Sugai</a:t>
            </a:r>
            <a:r>
              <a:rPr lang="en-US" sz="1200" dirty="0">
                <a:solidFill>
                  <a:schemeClr val="bg1"/>
                </a:solidFill>
              </a:rPr>
              <a:t>, Good, Lee, 1997) </a:t>
            </a:r>
            <a:endParaRPr lang="en-US" sz="1200" dirty="0"/>
          </a:p>
        </p:txBody>
      </p:sp>
      <p:graphicFrame>
        <p:nvGraphicFramePr>
          <p:cNvPr id="12" name="Diagram 11" descr="A diagram of the process of establish/post, teach, prompt, monitor, evaluate. This process is used by teachers to reinforce positively stated expectations. "/>
          <p:cNvGraphicFramePr/>
          <p:nvPr>
            <p:extLst>
              <p:ext uri="{D42A27DB-BD31-4B8C-83A1-F6EECF244321}">
                <p14:modId xmlns:p14="http://schemas.microsoft.com/office/powerpoint/2010/main" val="3754398406"/>
              </p:ext>
            </p:extLst>
          </p:nvPr>
        </p:nvGraphicFramePr>
        <p:xfrm>
          <a:off x="220132" y="1599020"/>
          <a:ext cx="8923868" cy="4733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6307169" y="1032062"/>
            <a:ext cx="2756149" cy="11284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rPr>
              <a:t>Three Steps: </a:t>
            </a:r>
          </a:p>
          <a:p>
            <a:pPr marL="342900" indent="-342900">
              <a:buFont typeface="+mj-lt"/>
              <a:buAutoNum type="arabicPeriod"/>
            </a:pPr>
            <a:r>
              <a:rPr lang="en-US" dirty="0">
                <a:solidFill>
                  <a:schemeClr val="bg1"/>
                </a:solidFill>
              </a:rPr>
              <a:t>Establish Expectations</a:t>
            </a:r>
          </a:p>
          <a:p>
            <a:pPr marL="342900" indent="-342900">
              <a:buFont typeface="+mj-lt"/>
              <a:buAutoNum type="arabicPeriod"/>
            </a:pPr>
            <a:r>
              <a:rPr lang="en-US" dirty="0">
                <a:solidFill>
                  <a:schemeClr val="bg1"/>
                </a:solidFill>
              </a:rPr>
              <a:t>Identify Routines</a:t>
            </a:r>
          </a:p>
          <a:p>
            <a:pPr marL="342900" indent="-342900">
              <a:buFont typeface="+mj-lt"/>
              <a:buAutoNum type="arabicPeriod"/>
            </a:pPr>
            <a:r>
              <a:rPr lang="en-US" dirty="0">
                <a:solidFill>
                  <a:schemeClr val="bg1"/>
                </a:solidFill>
              </a:rPr>
              <a:t>Create Examples</a:t>
            </a:r>
          </a:p>
        </p:txBody>
      </p:sp>
      <p:sp>
        <p:nvSpPr>
          <p:cNvPr id="14" name="Rectangle 13"/>
          <p:cNvSpPr/>
          <p:nvPr/>
        </p:nvSpPr>
        <p:spPr>
          <a:xfrm>
            <a:off x="415365" y="0"/>
            <a:ext cx="8890000" cy="954107"/>
          </a:xfrm>
          <a:prstGeom prst="rect">
            <a:avLst/>
          </a:prstGeom>
        </p:spPr>
        <p:txBody>
          <a:bodyPr wrap="square">
            <a:spAutoFit/>
          </a:bodyPr>
          <a:lstStyle/>
          <a:p>
            <a:r>
              <a:rPr lang="en-US" sz="2800" dirty="0">
                <a:solidFill>
                  <a:schemeClr val="accent2"/>
                </a:solidFill>
                <a:latin typeface="Franklin Gothic Medium" panose="020B0603020102020204"/>
                <a:ea typeface="ＭＳ Ｐゴシック" charset="-128"/>
                <a:cs typeface="ＭＳ Ｐゴシック" charset="-128"/>
              </a:rPr>
              <a:t>Establish, Post, Teach, Review, Monitor, and reinforce a small number of positively stated expectations.</a:t>
            </a:r>
            <a:endParaRPr lang="en-US" sz="2800" dirty="0">
              <a:solidFill>
                <a:schemeClr val="accent2"/>
              </a:solidFill>
            </a:endParaRPr>
          </a:p>
        </p:txBody>
      </p:sp>
      <p:sp>
        <p:nvSpPr>
          <p:cNvPr id="3" name="Title 2" hidden="1">
            <a:extLst>
              <a:ext uri="{FF2B5EF4-FFF2-40B4-BE49-F238E27FC236}">
                <a16:creationId xmlns:a16="http://schemas.microsoft.com/office/drawing/2014/main" id="{AB27E371-9859-430A-A50E-DAF186B69F57}"/>
              </a:ext>
            </a:extLst>
          </p:cNvPr>
          <p:cNvSpPr>
            <a:spLocks noGrp="1"/>
          </p:cNvSpPr>
          <p:nvPr>
            <p:ph type="title"/>
          </p:nvPr>
        </p:nvSpPr>
        <p:spPr/>
        <p:txBody>
          <a:bodyPr/>
          <a:lstStyle/>
          <a:p>
            <a:r>
              <a:rPr lang="en-US" dirty="0"/>
              <a:t>Establish, post, teach, review, monitor and reinforce </a:t>
            </a:r>
          </a:p>
        </p:txBody>
      </p:sp>
    </p:spTree>
    <p:extLst>
      <p:ext uri="{BB962C8B-B14F-4D97-AF65-F5344CB8AC3E}">
        <p14:creationId xmlns:p14="http://schemas.microsoft.com/office/powerpoint/2010/main" val="12892897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D0F0-D4A1-754D-908A-BDE85373DFE0}"/>
              </a:ext>
            </a:extLst>
          </p:cNvPr>
          <p:cNvSpPr>
            <a:spLocks noGrp="1"/>
          </p:cNvSpPr>
          <p:nvPr>
            <p:ph type="title"/>
          </p:nvPr>
        </p:nvSpPr>
        <p:spPr>
          <a:xfrm>
            <a:off x="268941" y="274431"/>
            <a:ext cx="8690642" cy="1325563"/>
          </a:xfrm>
        </p:spPr>
        <p:txBody>
          <a:bodyPr>
            <a:normAutofit/>
          </a:bodyPr>
          <a:lstStyle/>
          <a:p>
            <a:r>
              <a:rPr lang="en-US" dirty="0">
                <a:solidFill>
                  <a:srgbClr val="002060"/>
                </a:solidFill>
              </a:rPr>
              <a:t>Cultural and Contextually Relevant Social Skills Instruction</a:t>
            </a:r>
          </a:p>
        </p:txBody>
      </p:sp>
      <p:sp>
        <p:nvSpPr>
          <p:cNvPr id="3" name="Content Placeholder 2">
            <a:extLst>
              <a:ext uri="{FF2B5EF4-FFF2-40B4-BE49-F238E27FC236}">
                <a16:creationId xmlns:a16="http://schemas.microsoft.com/office/drawing/2014/main" id="{9BA3A27C-AC7E-394B-B04C-D32DD474CA98}"/>
              </a:ext>
            </a:extLst>
          </p:cNvPr>
          <p:cNvSpPr>
            <a:spLocks noGrp="1"/>
          </p:cNvSpPr>
          <p:nvPr>
            <p:ph idx="1"/>
          </p:nvPr>
        </p:nvSpPr>
        <p:spPr>
          <a:xfrm>
            <a:off x="128982" y="1447779"/>
            <a:ext cx="8690642" cy="4351338"/>
          </a:xfrm>
        </p:spPr>
        <p:txBody>
          <a:bodyPr>
            <a:noAutofit/>
          </a:bodyPr>
          <a:lstStyle/>
          <a:p>
            <a:pPr marL="0" indent="0">
              <a:buNone/>
            </a:pPr>
            <a:r>
              <a:rPr lang="en-US" sz="1800" dirty="0">
                <a:solidFill>
                  <a:schemeClr val="bg1"/>
                </a:solidFill>
                <a:cs typeface="Calibri" panose="020F0502020204030204" pitchFamily="34" charset="0"/>
              </a:rPr>
              <a:t>When teaching social skills (just like academics) it is essential to consider students’ background, disability status, and language needs in the lesson content and structure, so they can access the same instruction as their peers.</a:t>
            </a:r>
          </a:p>
          <a:p>
            <a:r>
              <a:rPr lang="en-US" sz="1800" dirty="0">
                <a:solidFill>
                  <a:schemeClr val="bg1"/>
                </a:solidFill>
                <a:cs typeface="Calibri" panose="020F0502020204030204" pitchFamily="34" charset="0"/>
              </a:rPr>
              <a:t>Use Explicit Instruction</a:t>
            </a:r>
          </a:p>
          <a:p>
            <a:pPr lvl="1"/>
            <a:r>
              <a:rPr lang="en-US" sz="1800" dirty="0">
                <a:solidFill>
                  <a:schemeClr val="bg1"/>
                </a:solidFill>
                <a:cs typeface="Calibri" panose="020F0502020204030204" pitchFamily="34" charset="0"/>
              </a:rPr>
              <a:t>Clarifies student learning experiences and teaching objectives</a:t>
            </a:r>
          </a:p>
          <a:p>
            <a:pPr lvl="1"/>
            <a:r>
              <a:rPr lang="en-US" sz="1800" dirty="0">
                <a:solidFill>
                  <a:schemeClr val="bg1"/>
                </a:solidFill>
                <a:cs typeface="Calibri" panose="020F0502020204030204" pitchFamily="34" charset="0"/>
              </a:rPr>
              <a:t>Include examples relevant to students’ lives</a:t>
            </a:r>
          </a:p>
          <a:p>
            <a:r>
              <a:rPr lang="en-US" sz="1800" dirty="0">
                <a:solidFill>
                  <a:schemeClr val="bg1"/>
                </a:solidFill>
                <a:cs typeface="Calibri" panose="020F0502020204030204" pitchFamily="34" charset="0"/>
              </a:rPr>
              <a:t>Build and Prime Background Knowledge</a:t>
            </a:r>
          </a:p>
          <a:p>
            <a:pPr lvl="1"/>
            <a:r>
              <a:rPr lang="en-US" sz="1800" dirty="0">
                <a:solidFill>
                  <a:schemeClr val="bg1"/>
                </a:solidFill>
                <a:cs typeface="Calibri" panose="020F0502020204030204" pitchFamily="34" charset="0"/>
              </a:rPr>
              <a:t>Creates shared foundational schema to optimize student learning</a:t>
            </a:r>
          </a:p>
          <a:p>
            <a:r>
              <a:rPr lang="en-US" sz="1800" dirty="0">
                <a:solidFill>
                  <a:schemeClr val="bg1"/>
                </a:solidFill>
                <a:cs typeface="Calibri" panose="020F0502020204030204" pitchFamily="34" charset="0"/>
              </a:rPr>
              <a:t>Increase Opportunities to respond</a:t>
            </a:r>
          </a:p>
          <a:p>
            <a:pPr lvl="1"/>
            <a:r>
              <a:rPr lang="en-US" sz="1800" dirty="0">
                <a:solidFill>
                  <a:schemeClr val="bg1"/>
                </a:solidFill>
                <a:cs typeface="Calibri" panose="020F0502020204030204" pitchFamily="34" charset="0"/>
              </a:rPr>
              <a:t>Provides high degree of student engagement and practice </a:t>
            </a:r>
          </a:p>
          <a:p>
            <a:r>
              <a:rPr lang="en-US" sz="1800" dirty="0">
                <a:solidFill>
                  <a:schemeClr val="bg1"/>
                </a:solidFill>
                <a:cs typeface="Calibri" panose="020F0502020204030204" pitchFamily="34" charset="0"/>
              </a:rPr>
              <a:t>Provide Performance Feedback</a:t>
            </a:r>
          </a:p>
          <a:p>
            <a:pPr lvl="1"/>
            <a:r>
              <a:rPr lang="en-US" sz="1800" dirty="0">
                <a:solidFill>
                  <a:schemeClr val="bg1"/>
                </a:solidFill>
                <a:cs typeface="Calibri" panose="020F0502020204030204" pitchFamily="34" charset="0"/>
              </a:rPr>
              <a:t>Supports teacher knowledge of student progress and provides opportunities to correct mis-understandings </a:t>
            </a:r>
          </a:p>
          <a:p>
            <a:pPr marL="0" indent="0">
              <a:buNone/>
            </a:pPr>
            <a:r>
              <a:rPr lang="en-US" sz="1800" dirty="0">
                <a:solidFill>
                  <a:schemeClr val="bg1"/>
                </a:solidFill>
                <a:cs typeface="Calibri" panose="020F0502020204030204" pitchFamily="34" charset="0"/>
              </a:rPr>
              <a:t>See the equity resources at </a:t>
            </a:r>
            <a:r>
              <a:rPr lang="en-US" sz="1800" dirty="0" err="1">
                <a:solidFill>
                  <a:schemeClr val="bg1"/>
                </a:solidFill>
                <a:cs typeface="Calibri" panose="020F0502020204030204" pitchFamily="34" charset="0"/>
              </a:rPr>
              <a:t>PBIS.org</a:t>
            </a:r>
            <a:r>
              <a:rPr lang="en-US" sz="1800" dirty="0">
                <a:solidFill>
                  <a:schemeClr val="bg1"/>
                </a:solidFill>
                <a:cs typeface="Calibri" panose="020F0502020204030204" pitchFamily="34" charset="0"/>
              </a:rPr>
              <a:t> for more information </a:t>
            </a:r>
          </a:p>
          <a:p>
            <a:endParaRPr lang="en-US" sz="1800" dirty="0">
              <a:solidFill>
                <a:schemeClr val="bg1"/>
              </a:solidFill>
              <a:cs typeface="Calibri" panose="020F0502020204030204" pitchFamily="34" charset="0"/>
            </a:endParaRPr>
          </a:p>
          <a:p>
            <a:pPr marL="0" indent="0">
              <a:buNone/>
            </a:pPr>
            <a:endParaRPr lang="en-US" sz="1800" dirty="0">
              <a:solidFill>
                <a:schemeClr val="bg1"/>
              </a:solidFill>
              <a:cs typeface="Calibri" panose="020F0502020204030204" pitchFamily="34" charset="0"/>
            </a:endParaRPr>
          </a:p>
        </p:txBody>
      </p:sp>
      <p:sp>
        <p:nvSpPr>
          <p:cNvPr id="4" name="TextBox 3">
            <a:extLst>
              <a:ext uri="{FF2B5EF4-FFF2-40B4-BE49-F238E27FC236}">
                <a16:creationId xmlns:a16="http://schemas.microsoft.com/office/drawing/2014/main" id="{91AED0C2-5BDC-A844-9A32-150C54E6F17B}"/>
              </a:ext>
            </a:extLst>
          </p:cNvPr>
          <p:cNvSpPr txBox="1"/>
          <p:nvPr/>
        </p:nvSpPr>
        <p:spPr>
          <a:xfrm>
            <a:off x="4218869" y="5869307"/>
            <a:ext cx="4925131" cy="369332"/>
          </a:xfrm>
          <a:prstGeom prst="rect">
            <a:avLst/>
          </a:prstGeom>
          <a:noFill/>
        </p:spPr>
        <p:txBody>
          <a:bodyPr wrap="none" rtlCol="0">
            <a:spAutoFit/>
          </a:bodyPr>
          <a:lstStyle/>
          <a:p>
            <a:r>
              <a:rPr lang="en-US" dirty="0">
                <a:solidFill>
                  <a:schemeClr val="bg1"/>
                </a:solidFill>
              </a:rPr>
              <a:t>Adapted from Chaparro, </a:t>
            </a:r>
            <a:r>
              <a:rPr lang="en-US" dirty="0" err="1">
                <a:solidFill>
                  <a:schemeClr val="bg1"/>
                </a:solidFill>
              </a:rPr>
              <a:t>Nese</a:t>
            </a:r>
            <a:r>
              <a:rPr lang="en-US" dirty="0">
                <a:solidFill>
                  <a:schemeClr val="bg1"/>
                </a:solidFill>
              </a:rPr>
              <a:t>, &amp; McIntosh, 2015</a:t>
            </a:r>
          </a:p>
        </p:txBody>
      </p:sp>
    </p:spTree>
    <p:extLst>
      <p:ext uri="{BB962C8B-B14F-4D97-AF65-F5344CB8AC3E}">
        <p14:creationId xmlns:p14="http://schemas.microsoft.com/office/powerpoint/2010/main" val="3356676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62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Provide high rates of varied </a:t>
            </a:r>
            <a:r>
              <a:rPr lang="en-US" sz="2000" b="1" i="1" dirty="0">
                <a:solidFill>
                  <a:srgbClr val="000000"/>
                </a:solidFill>
              </a:rPr>
              <a:t>opportunities to respond</a:t>
            </a:r>
            <a:r>
              <a:rPr lang="en-US" sz="2000" dirty="0">
                <a:solidFill>
                  <a:srgbClr val="000000"/>
                </a:solidFill>
              </a:rPr>
              <a:t>.</a:t>
            </a:r>
          </a:p>
        </p:txBody>
      </p:sp>
      <p:sp>
        <p:nvSpPr>
          <p:cNvPr id="23" name="Rectangle 22"/>
          <p:cNvSpPr/>
          <p:nvPr/>
        </p:nvSpPr>
        <p:spPr>
          <a:xfrm>
            <a:off x="31242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Use </a:t>
            </a:r>
            <a:r>
              <a:rPr lang="en-US" sz="2000" b="1" i="1" dirty="0">
                <a:solidFill>
                  <a:srgbClr val="000000"/>
                </a:solidFill>
              </a:rPr>
              <a:t>prompts </a:t>
            </a:r>
            <a:r>
              <a:rPr lang="en-US" sz="2000" dirty="0">
                <a:solidFill>
                  <a:srgbClr val="000000"/>
                </a:solidFill>
              </a:rPr>
              <a:t>and </a:t>
            </a:r>
            <a:r>
              <a:rPr lang="en-US" sz="2000" b="1" i="1" dirty="0">
                <a:solidFill>
                  <a:srgbClr val="000000"/>
                </a:solidFill>
              </a:rPr>
              <a:t>active supervision</a:t>
            </a:r>
            <a:r>
              <a:rPr lang="en-US" sz="2000" dirty="0">
                <a:solidFill>
                  <a:srgbClr val="000000"/>
                </a:solidFill>
              </a:rPr>
              <a:t>.</a:t>
            </a:r>
          </a:p>
        </p:txBody>
      </p:sp>
      <p:sp>
        <p:nvSpPr>
          <p:cNvPr id="25" name="TextBox 24"/>
          <p:cNvSpPr txBox="1"/>
          <p:nvPr/>
        </p:nvSpPr>
        <p:spPr>
          <a:xfrm>
            <a:off x="2667000" y="2152471"/>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grpSp>
        <p:nvGrpSpPr>
          <p:cNvPr id="40" name="Group 6" descr="Title of the slide stating Are proactive and positive PCBS practices implemented consistently?"/>
          <p:cNvGrpSpPr/>
          <p:nvPr/>
        </p:nvGrpSpPr>
        <p:grpSpPr>
          <a:xfrm>
            <a:off x="914400" y="323671"/>
            <a:ext cx="7099919" cy="1441443"/>
            <a:chOff x="626463" y="1681683"/>
            <a:chExt cx="7099919" cy="1441443"/>
          </a:xfrm>
        </p:grpSpPr>
        <p:sp>
          <p:nvSpPr>
            <p:cNvPr id="45" name="Rounded Rectangle 44"/>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solidFill>
                  <a:srgbClr val="FFFFFF"/>
                </a:solidFill>
              </a:endParaRPr>
            </a:p>
          </p:txBody>
        </p:sp>
        <p:sp>
          <p:nvSpPr>
            <p:cNvPr id="47" name="Rounded Rectangle 4"/>
            <p:cNvSpPr/>
            <p:nvPr/>
          </p:nvSpPr>
          <p:spPr>
            <a:xfrm>
              <a:off x="668680" y="1723901"/>
              <a:ext cx="705770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fontAlgn="base">
                <a:lnSpc>
                  <a:spcPct val="90000"/>
                </a:lnSpc>
                <a:spcBef>
                  <a:spcPct val="0"/>
                </a:spcBef>
                <a:spcAft>
                  <a:spcPct val="35000"/>
                </a:spcAft>
              </a:pPr>
              <a:r>
                <a:rPr lang="en-US" sz="2700" dirty="0">
                  <a:solidFill>
                    <a:srgbClr val="FFFFFF"/>
                  </a:solidFill>
                </a:rPr>
                <a:t>Are proactive and positive </a:t>
              </a:r>
              <a:r>
                <a:rPr lang="en-US" sz="2700" b="1" dirty="0">
                  <a:solidFill>
                    <a:srgbClr val="FFFFFF"/>
                  </a:solidFill>
                </a:rPr>
                <a:t>PCBS practices</a:t>
              </a:r>
              <a:r>
                <a:rPr lang="en-US" sz="2700" dirty="0">
                  <a:solidFill>
                    <a:srgbClr val="FFFFFF"/>
                  </a:solidFill>
                </a:rPr>
                <a:t> implemented consistently?</a:t>
              </a:r>
            </a:p>
          </p:txBody>
        </p:sp>
      </p:grpSp>
      <p:sp>
        <p:nvSpPr>
          <p:cNvPr id="16" name="Rectangle 15"/>
          <p:cNvSpPr/>
          <p:nvPr/>
        </p:nvSpPr>
        <p:spPr>
          <a:xfrm>
            <a:off x="6248400" y="2286000"/>
            <a:ext cx="2819400" cy="1143000"/>
          </a:xfrm>
          <a:prstGeom prst="rect">
            <a:avLst/>
          </a:prstGeom>
          <a:solidFill>
            <a:schemeClr val="accent2">
              <a:lumMod val="10000"/>
              <a:lumOff val="90000"/>
            </a:schemeClr>
          </a:solidFill>
          <a:ln w="28575">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2000" dirty="0">
                <a:solidFill>
                  <a:srgbClr val="000000"/>
                </a:solidFill>
              </a:rPr>
              <a:t>Acknowledge behavior with </a:t>
            </a:r>
            <a:r>
              <a:rPr lang="en-US" sz="2000" b="1" dirty="0">
                <a:solidFill>
                  <a:srgbClr val="000000"/>
                </a:solidFill>
              </a:rPr>
              <a:t>specific praise </a:t>
            </a:r>
            <a:r>
              <a:rPr lang="en-US" sz="2000" dirty="0">
                <a:solidFill>
                  <a:srgbClr val="000000"/>
                </a:solidFill>
              </a:rPr>
              <a:t>&amp; </a:t>
            </a:r>
            <a:r>
              <a:rPr lang="en-US" sz="2000" b="1" dirty="0">
                <a:solidFill>
                  <a:srgbClr val="000000"/>
                </a:solidFill>
              </a:rPr>
              <a:t>other strategies</a:t>
            </a:r>
            <a:r>
              <a:rPr lang="en-US" sz="2000" dirty="0">
                <a:solidFill>
                  <a:srgbClr val="000000"/>
                </a:solidFill>
              </a:rPr>
              <a:t>.</a:t>
            </a:r>
          </a:p>
        </p:txBody>
      </p:sp>
      <p:sp>
        <p:nvSpPr>
          <p:cNvPr id="17" name="TextBox 16"/>
          <p:cNvSpPr txBox="1"/>
          <p:nvPr/>
        </p:nvSpPr>
        <p:spPr>
          <a:xfrm>
            <a:off x="5753124" y="2152471"/>
            <a:ext cx="723876" cy="1200329"/>
          </a:xfrm>
          <a:prstGeom prst="rect">
            <a:avLst/>
          </a:prstGeom>
          <a:noFill/>
        </p:spPr>
        <p:txBody>
          <a:bodyPr wrap="none" rtlCol="0">
            <a:spAutoFit/>
          </a:bodyPr>
          <a:lstStyle/>
          <a:p>
            <a:pPr fontAlgn="base">
              <a:spcBef>
                <a:spcPct val="0"/>
              </a:spcBef>
              <a:spcAft>
                <a:spcPct val="0"/>
              </a:spcAft>
            </a:pPr>
            <a:r>
              <a:rPr lang="en-US" sz="7200" dirty="0">
                <a:solidFill>
                  <a:srgbClr val="333399">
                    <a:lumMod val="75000"/>
                  </a:srgbClr>
                </a:solidFill>
                <a:ea typeface="ＭＳ Ｐゴシック" pitchFamily="34" charset="-128"/>
                <a:cs typeface="ＭＳ Ｐゴシック" pitchFamily="34" charset="-128"/>
              </a:rPr>
              <a:t>+</a:t>
            </a:r>
          </a:p>
        </p:txBody>
      </p:sp>
      <p:sp>
        <p:nvSpPr>
          <p:cNvPr id="2" name="TextBox 1"/>
          <p:cNvSpPr txBox="1"/>
          <p:nvPr/>
        </p:nvSpPr>
        <p:spPr>
          <a:xfrm>
            <a:off x="1729315" y="3743296"/>
            <a:ext cx="5470087" cy="830997"/>
          </a:xfrm>
          <a:prstGeom prst="rect">
            <a:avLst/>
          </a:prstGeom>
          <a:noFill/>
        </p:spPr>
        <p:txBody>
          <a:bodyPr wrap="none" rtlCol="0">
            <a:spAutoFit/>
          </a:bodyPr>
          <a:lstStyle/>
          <a:p>
            <a:r>
              <a:rPr lang="mr-IN" sz="4800" dirty="0">
                <a:solidFill>
                  <a:schemeClr val="bg1"/>
                </a:solidFill>
              </a:rPr>
              <a:t>…</a:t>
            </a:r>
            <a:r>
              <a:rPr lang="en-US" sz="4800" dirty="0">
                <a:solidFill>
                  <a:schemeClr val="bg1"/>
                </a:solidFill>
              </a:rPr>
              <a:t>.focus of module 4</a:t>
            </a:r>
          </a:p>
        </p:txBody>
      </p:sp>
      <p:sp>
        <p:nvSpPr>
          <p:cNvPr id="3" name="Title 2" hidden="1">
            <a:extLst>
              <a:ext uri="{FF2B5EF4-FFF2-40B4-BE49-F238E27FC236}">
                <a16:creationId xmlns:a16="http://schemas.microsoft.com/office/drawing/2014/main" id="{25FA9275-3C98-4D75-82D8-DCB45B53D27D}"/>
              </a:ext>
            </a:extLst>
          </p:cNvPr>
          <p:cNvSpPr>
            <a:spLocks noGrp="1"/>
          </p:cNvSpPr>
          <p:nvPr>
            <p:ph type="title"/>
          </p:nvPr>
        </p:nvSpPr>
        <p:spPr/>
        <p:txBody>
          <a:bodyPr/>
          <a:lstStyle/>
          <a:p>
            <a:r>
              <a:rPr lang="en-US" dirty="0"/>
              <a:t>Looking ahead to module 4</a:t>
            </a:r>
          </a:p>
        </p:txBody>
      </p:sp>
    </p:spTree>
    <p:extLst>
      <p:ext uri="{BB962C8B-B14F-4D97-AF65-F5344CB8AC3E}">
        <p14:creationId xmlns:p14="http://schemas.microsoft.com/office/powerpoint/2010/main" val="1470356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29" y="92272"/>
            <a:ext cx="7886700" cy="1006546"/>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247337" y="927141"/>
            <a:ext cx="6500935" cy="480122"/>
          </a:xfrm>
        </p:spPr>
        <p:txBody>
          <a:bodyPr>
            <a:noAutofit/>
          </a:bodyPr>
          <a:lstStyle/>
          <a:p>
            <a:pPr marL="0" indent="0">
              <a:lnSpc>
                <a:spcPct val="100000"/>
              </a:lnSpc>
              <a:spcBef>
                <a:spcPts val="0"/>
              </a:spcBef>
              <a:buNone/>
            </a:pPr>
            <a:r>
              <a:rPr lang="en-US" sz="2400" dirty="0">
                <a:solidFill>
                  <a:schemeClr val="bg1"/>
                </a:solidFill>
              </a:rPr>
              <a:t>By the end of Module 3 you should be able to :</a:t>
            </a:r>
          </a:p>
          <a:p>
            <a:pPr indent="0">
              <a:lnSpc>
                <a:spcPct val="120000"/>
              </a:lnSpc>
              <a:spcBef>
                <a:spcPts val="0"/>
              </a:spcBef>
              <a:buNone/>
            </a:pPr>
            <a:endParaRPr lang="en-US" sz="8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38617482"/>
              </p:ext>
            </p:extLst>
          </p:nvPr>
        </p:nvGraphicFramePr>
        <p:xfrm>
          <a:off x="238193" y="1402508"/>
          <a:ext cx="8649775" cy="3506462"/>
        </p:xfrm>
        <a:graphic>
          <a:graphicData uri="http://schemas.openxmlformats.org/drawingml/2006/table">
            <a:tbl>
              <a:tblPr firstRow="1" bandRow="1">
                <a:tableStyleId>{2D5ABB26-0587-4C30-8999-92F81FD0307C}</a:tableStyleId>
              </a:tblPr>
              <a:tblGrid>
                <a:gridCol w="1682814">
                  <a:extLst>
                    <a:ext uri="{9D8B030D-6E8A-4147-A177-3AD203B41FA5}">
                      <a16:colId xmlns:a16="http://schemas.microsoft.com/office/drawing/2014/main" val="1001809977"/>
                    </a:ext>
                  </a:extLst>
                </a:gridCol>
                <a:gridCol w="6966961">
                  <a:extLst>
                    <a:ext uri="{9D8B030D-6E8A-4147-A177-3AD203B41FA5}">
                      <a16:colId xmlns:a16="http://schemas.microsoft.com/office/drawing/2014/main" val="23848976"/>
                    </a:ext>
                  </a:extLst>
                </a:gridCol>
              </a:tblGrid>
              <a:tr h="1130380">
                <a:tc>
                  <a:txBody>
                    <a:bodyPr/>
                    <a:lstStyle/>
                    <a:p>
                      <a:r>
                        <a:rPr lang="en-US" sz="2800" dirty="0">
                          <a:solidFill>
                            <a:schemeClr val="accent1"/>
                          </a:solidFill>
                          <a:latin typeface="+mj-lt"/>
                        </a:rPr>
                        <a:t>Part 1</a:t>
                      </a:r>
                    </a:p>
                  </a:txBody>
                  <a:tcPr/>
                </a:tc>
                <a:tc>
                  <a:txBody>
                    <a:bodyPr/>
                    <a:lstStyle/>
                    <a:p>
                      <a:r>
                        <a:rPr lang="en-US" sz="2000" b="1" dirty="0">
                          <a:solidFill>
                            <a:schemeClr val="bg1"/>
                          </a:solidFill>
                          <a:latin typeface="+mn-lt"/>
                        </a:rPr>
                        <a:t>Maximize</a:t>
                      </a:r>
                      <a:r>
                        <a:rPr lang="en-US" sz="2000" b="1" baseline="0" dirty="0">
                          <a:solidFill>
                            <a:schemeClr val="bg1"/>
                          </a:solidFill>
                          <a:latin typeface="+mn-lt"/>
                        </a:rPr>
                        <a:t> structure in your classroom</a:t>
                      </a:r>
                    </a:p>
                    <a:p>
                      <a:pPr marL="342900" indent="-342900">
                        <a:buFont typeface="Arial" panose="020B0604020202020204" pitchFamily="34" charset="0"/>
                        <a:buChar char="•"/>
                      </a:pPr>
                      <a:r>
                        <a:rPr lang="en-US" sz="1800" baseline="0" dirty="0">
                          <a:solidFill>
                            <a:schemeClr val="bg1"/>
                          </a:solidFill>
                          <a:latin typeface="+mn-lt"/>
                        </a:rPr>
                        <a:t>Define and give examples of </a:t>
                      </a:r>
                      <a:r>
                        <a:rPr lang="en-US" sz="1800" b="1" baseline="0" dirty="0">
                          <a:solidFill>
                            <a:schemeClr val="bg1"/>
                          </a:solidFill>
                          <a:latin typeface="+mn-lt"/>
                        </a:rPr>
                        <a:t>physical layout</a:t>
                      </a:r>
                    </a:p>
                    <a:p>
                      <a:pPr marL="342900" indent="-342900">
                        <a:buFont typeface="Arial" panose="020B0604020202020204" pitchFamily="34" charset="0"/>
                        <a:buChar char="•"/>
                      </a:pPr>
                      <a:r>
                        <a:rPr lang="en-US" sz="1800" b="0" baseline="0" dirty="0">
                          <a:solidFill>
                            <a:schemeClr val="bg1"/>
                          </a:solidFill>
                          <a:latin typeface="+mn-lt"/>
                        </a:rPr>
                        <a:t>Define and give examples of classroom </a:t>
                      </a:r>
                      <a:r>
                        <a:rPr lang="en-US" sz="1800" b="1" baseline="0" dirty="0">
                          <a:solidFill>
                            <a:schemeClr val="bg1"/>
                          </a:solidFill>
                          <a:latin typeface="+mn-lt"/>
                        </a:rPr>
                        <a:t>routines</a:t>
                      </a:r>
                      <a:endParaRPr lang="en-US" sz="1800" b="0" dirty="0">
                        <a:solidFill>
                          <a:schemeClr val="bg1"/>
                        </a:solidFill>
                        <a:latin typeface="+mn-lt"/>
                      </a:endParaRPr>
                    </a:p>
                  </a:txBody>
                  <a:tcPr/>
                </a:tc>
                <a:extLst>
                  <a:ext uri="{0D108BD9-81ED-4DB2-BD59-A6C34878D82A}">
                    <a16:rowId xmlns:a16="http://schemas.microsoft.com/office/drawing/2014/main" val="2506342544"/>
                  </a:ext>
                </a:extLst>
              </a:tr>
              <a:tr h="1857922">
                <a:tc>
                  <a:txBody>
                    <a:bodyPr/>
                    <a:lstStyle/>
                    <a:p>
                      <a:r>
                        <a:rPr lang="en-US" sz="2800" dirty="0">
                          <a:solidFill>
                            <a:schemeClr val="accent1"/>
                          </a:solidFill>
                          <a:latin typeface="+mj-lt"/>
                        </a:rPr>
                        <a:t>Part 2 </a:t>
                      </a:r>
                    </a:p>
                    <a:p>
                      <a:r>
                        <a:rPr lang="en-US" sz="2800" dirty="0">
                          <a:solidFill>
                            <a:schemeClr val="accent1"/>
                          </a:solidFill>
                          <a:latin typeface="+mj-lt"/>
                        </a:rPr>
                        <a:t>&amp; 3</a:t>
                      </a:r>
                    </a:p>
                  </a:txBody>
                  <a:tcPr/>
                </a:tc>
                <a:tc>
                  <a:txBody>
                    <a:bodyPr/>
                    <a:lstStyle/>
                    <a:p>
                      <a:r>
                        <a:rPr lang="en-US" sz="2000" b="1" dirty="0">
                          <a:solidFill>
                            <a:schemeClr val="bg1"/>
                          </a:solidFill>
                        </a:rPr>
                        <a:t>Post,</a:t>
                      </a:r>
                      <a:r>
                        <a:rPr lang="en-US" sz="2000" b="1" baseline="0" dirty="0">
                          <a:solidFill>
                            <a:schemeClr val="bg1"/>
                          </a:solidFill>
                        </a:rPr>
                        <a:t> teach, prompt, review, monitor, and reinforce a small number of positively stated expectations</a:t>
                      </a:r>
                    </a:p>
                    <a:p>
                      <a:pPr marL="342900" indent="-342900">
                        <a:buFont typeface="Arial" panose="020B0604020202020204" pitchFamily="34" charset="0"/>
                        <a:buChar char="•"/>
                      </a:pPr>
                      <a:r>
                        <a:rPr lang="en-US" sz="1800" b="0" baseline="0" dirty="0">
                          <a:solidFill>
                            <a:schemeClr val="bg1"/>
                          </a:solidFill>
                        </a:rPr>
                        <a:t>Operationally define classroom</a:t>
                      </a:r>
                      <a:r>
                        <a:rPr lang="en-US" sz="1800" b="1" baseline="0" dirty="0">
                          <a:solidFill>
                            <a:schemeClr val="bg1"/>
                          </a:solidFill>
                        </a:rPr>
                        <a:t> expectations within routines using a matrix</a:t>
                      </a:r>
                    </a:p>
                    <a:p>
                      <a:pPr marL="342900" indent="-342900">
                        <a:buFont typeface="Arial" panose="020B0604020202020204" pitchFamily="34" charset="0"/>
                        <a:buChar char="•"/>
                      </a:pPr>
                      <a:r>
                        <a:rPr lang="en-US" sz="1800" b="0" baseline="0" dirty="0">
                          <a:solidFill>
                            <a:schemeClr val="bg1"/>
                          </a:solidFill>
                        </a:rPr>
                        <a:t>Design a </a:t>
                      </a:r>
                      <a:r>
                        <a:rPr lang="en-US" sz="1800" b="1" baseline="0" dirty="0">
                          <a:solidFill>
                            <a:schemeClr val="bg1"/>
                          </a:solidFill>
                        </a:rPr>
                        <a:t>social skills lesson plan </a:t>
                      </a:r>
                      <a:r>
                        <a:rPr lang="en-US" sz="1800" b="0" baseline="0" dirty="0">
                          <a:solidFill>
                            <a:schemeClr val="bg1"/>
                          </a:solidFill>
                        </a:rPr>
                        <a:t>that contains the critical elements</a:t>
                      </a:r>
                      <a:endParaRPr lang="en-US" sz="1600" b="0" dirty="0">
                        <a:solidFill>
                          <a:schemeClr val="bg1"/>
                        </a:solidFill>
                      </a:endParaRPr>
                    </a:p>
                  </a:txBody>
                  <a:tcPr/>
                </a:tc>
                <a:extLst>
                  <a:ext uri="{0D108BD9-81ED-4DB2-BD59-A6C34878D82A}">
                    <a16:rowId xmlns:a16="http://schemas.microsoft.com/office/drawing/2014/main" val="231413827"/>
                  </a:ext>
                </a:extLst>
              </a:tr>
              <a:tr h="370840">
                <a:tc>
                  <a:txBody>
                    <a:bodyPr/>
                    <a:lstStyle/>
                    <a:p>
                      <a:r>
                        <a:rPr lang="en-US" sz="2800" dirty="0">
                          <a:solidFill>
                            <a:schemeClr val="accent1"/>
                          </a:solidFill>
                          <a:latin typeface="+mj-lt"/>
                        </a:rPr>
                        <a:t>Part 4</a:t>
                      </a:r>
                    </a:p>
                  </a:txBody>
                  <a:tcPr/>
                </a:tc>
                <a:tc>
                  <a:txBody>
                    <a:bodyPr/>
                    <a:lstStyle/>
                    <a:p>
                      <a:r>
                        <a:rPr lang="en-US" sz="2000" b="1" dirty="0">
                          <a:solidFill>
                            <a:schemeClr val="bg1"/>
                          </a:solidFill>
                        </a:rPr>
                        <a:t>Actively engage</a:t>
                      </a:r>
                      <a:r>
                        <a:rPr lang="en-US" sz="2000" b="1" baseline="0" dirty="0">
                          <a:solidFill>
                            <a:schemeClr val="bg1"/>
                          </a:solidFill>
                        </a:rPr>
                        <a:t> students in observable ways</a:t>
                      </a:r>
                      <a:endParaRPr lang="en-US" sz="2000" b="1" dirty="0">
                        <a:solidFill>
                          <a:schemeClr val="bg1"/>
                        </a:solidFill>
                      </a:endParaRPr>
                    </a:p>
                  </a:txBody>
                  <a:tcPr/>
                </a:tc>
                <a:extLst>
                  <a:ext uri="{0D108BD9-81ED-4DB2-BD59-A6C34878D82A}">
                    <a16:rowId xmlns:a16="http://schemas.microsoft.com/office/drawing/2014/main" val="3245374785"/>
                  </a:ext>
                </a:extLst>
              </a:tr>
            </a:tbl>
          </a:graphicData>
        </a:graphic>
      </p:graphicFrame>
      <p:sp>
        <p:nvSpPr>
          <p:cNvPr id="6" name="TextBox 5">
            <a:extLst>
              <a:ext uri="{FF2B5EF4-FFF2-40B4-BE49-F238E27FC236}">
                <a16:creationId xmlns:a16="http://schemas.microsoft.com/office/drawing/2014/main" id="{05DDA512-CDB5-B04D-8905-8ECBF1FFBE85}"/>
              </a:ext>
            </a:extLst>
          </p:cNvPr>
          <p:cNvSpPr txBox="1"/>
          <p:nvPr/>
        </p:nvSpPr>
        <p:spPr>
          <a:xfrm>
            <a:off x="183777" y="4986972"/>
            <a:ext cx="8718176" cy="1015663"/>
          </a:xfrm>
          <a:prstGeom prst="rect">
            <a:avLst/>
          </a:prstGeom>
          <a:solidFill>
            <a:srgbClr val="C00000"/>
          </a:solidFill>
        </p:spPr>
        <p:txBody>
          <a:bodyPr wrap="square" rtlCol="0">
            <a:spAutoFit/>
          </a:bodyPr>
          <a:lstStyle/>
          <a:p>
            <a:r>
              <a:rPr lang="en-US" sz="2000" dirty="0">
                <a:solidFill>
                  <a:schemeClr val="bg1"/>
                </a:solidFill>
              </a:rPr>
              <a:t>Remember: All of the strategies for preventing problem behavior  we’ve talked about in this module apply for whole classroom, small group, and even individual instruction.</a:t>
            </a:r>
          </a:p>
        </p:txBody>
      </p:sp>
    </p:spTree>
    <p:extLst>
      <p:ext uri="{BB962C8B-B14F-4D97-AF65-F5344CB8AC3E}">
        <p14:creationId xmlns:p14="http://schemas.microsoft.com/office/powerpoint/2010/main" val="26030065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What’s next</a:t>
            </a:r>
          </a:p>
        </p:txBody>
      </p:sp>
      <p:sp>
        <p:nvSpPr>
          <p:cNvPr id="3" name="Content Placeholder 2"/>
          <p:cNvSpPr>
            <a:spLocks noGrp="1"/>
          </p:cNvSpPr>
          <p:nvPr>
            <p:ph idx="1"/>
          </p:nvPr>
        </p:nvSpPr>
        <p:spPr/>
        <p:txBody>
          <a:bodyPr>
            <a:normAutofit/>
          </a:bodyPr>
          <a:lstStyle/>
          <a:p>
            <a:pPr lvl="1">
              <a:lnSpc>
                <a:spcPct val="100000"/>
              </a:lnSpc>
              <a:buFont typeface="Arial" charset="0"/>
              <a:buChar char="•"/>
            </a:pPr>
            <a:r>
              <a:rPr lang="en-US" sz="3850" dirty="0">
                <a:solidFill>
                  <a:schemeClr val="bg1"/>
                </a:solidFill>
              </a:rPr>
              <a:t>Complete Workbook </a:t>
            </a:r>
          </a:p>
          <a:p>
            <a:pPr lvl="1">
              <a:lnSpc>
                <a:spcPct val="100000"/>
              </a:lnSpc>
              <a:buFont typeface="Arial" charset="0"/>
              <a:buChar char="•"/>
            </a:pPr>
            <a:r>
              <a:rPr lang="en-US" sz="3850" dirty="0">
                <a:solidFill>
                  <a:schemeClr val="bg1"/>
                </a:solidFill>
              </a:rPr>
              <a:t>Module 3 Quiz</a:t>
            </a:r>
            <a:endParaRPr lang="en-US" sz="4000" dirty="0">
              <a:solidFill>
                <a:schemeClr val="bg1"/>
              </a:solidFill>
            </a:endParaRPr>
          </a:p>
          <a:p>
            <a:pPr>
              <a:lnSpc>
                <a:spcPct val="100000"/>
              </a:lnSpc>
            </a:pPr>
            <a:endParaRPr lang="en-US" sz="4000" dirty="0">
              <a:solidFill>
                <a:schemeClr val="bg1"/>
              </a:solidFill>
            </a:endParaRPr>
          </a:p>
          <a:p>
            <a:pPr>
              <a:lnSpc>
                <a:spcPct val="100000"/>
              </a:lnSpc>
            </a:pPr>
            <a:endParaRPr lang="en-US" sz="4000" dirty="0">
              <a:solidFill>
                <a:schemeClr val="bg1"/>
              </a:solidFill>
            </a:endParaRPr>
          </a:p>
        </p:txBody>
      </p:sp>
    </p:spTree>
    <p:extLst>
      <p:ext uri="{BB962C8B-B14F-4D97-AF65-F5344CB8AC3E}">
        <p14:creationId xmlns:p14="http://schemas.microsoft.com/office/powerpoint/2010/main" val="173138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0" y="975279"/>
            <a:ext cx="2209800" cy="3980769"/>
          </a:xfrm>
          <a:prstGeom prst="flowChartAlternateProcess">
            <a:avLst/>
          </a:prstGeom>
          <a:solidFill>
            <a:schemeClr val="tx2"/>
          </a:solidFill>
          <a:ln w="9525">
            <a:solidFill>
              <a:schemeClr val="bg2"/>
            </a:solidFill>
            <a:miter lim="800000"/>
            <a:headEnd/>
            <a:tailEnd/>
          </a:ln>
        </p:spPr>
        <p:txBody>
          <a:bodyPr/>
          <a:lstStyle>
            <a:lvl1pPr marL="285750" indent="-285750"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buFont typeface="Arial" charset="0"/>
              <a:buChar char="•"/>
            </a:pPr>
            <a:r>
              <a:rPr lang="en-US" altLang="en-US" sz="1600" dirty="0">
                <a:solidFill>
                  <a:prstClr val="white"/>
                </a:solidFill>
                <a:latin typeface="+mn-lt"/>
              </a:rPr>
              <a:t>Minimize the likelihood the SE will happen </a:t>
            </a:r>
          </a:p>
          <a:p>
            <a:pPr>
              <a:buFont typeface="Arial" charset="0"/>
              <a:buChar char="•"/>
            </a:pPr>
            <a:r>
              <a:rPr lang="en-US" altLang="en-US" sz="1600" dirty="0">
                <a:solidFill>
                  <a:prstClr val="white"/>
                </a:solidFill>
                <a:latin typeface="+mn-lt"/>
              </a:rPr>
              <a:t>Neutralize the effects if SE does occur</a:t>
            </a:r>
          </a:p>
          <a:p>
            <a:pPr>
              <a:buFont typeface="Arial" charset="0"/>
              <a:buChar char="•"/>
            </a:pPr>
            <a:r>
              <a:rPr lang="en-US" altLang="en-US" sz="1600" dirty="0">
                <a:solidFill>
                  <a:prstClr val="white"/>
                </a:solidFill>
                <a:latin typeface="+mn-lt"/>
              </a:rPr>
              <a:t>Withhold the Antecedent when SE is present</a:t>
            </a:r>
          </a:p>
          <a:p>
            <a:pPr>
              <a:buFont typeface="Arial" charset="0"/>
              <a:buChar char="•"/>
            </a:pPr>
            <a:r>
              <a:rPr lang="en-US" altLang="en-US" sz="1600" dirty="0">
                <a:solidFill>
                  <a:prstClr val="white"/>
                </a:solidFill>
                <a:latin typeface="+mn-lt"/>
              </a:rPr>
              <a:t>Add prompts and increase reinforcement for desired behaviors when SE is present</a:t>
            </a:r>
            <a:endParaRPr lang="en-US" altLang="en-US" sz="1600" baseline="30000" dirty="0">
              <a:solidFill>
                <a:prstClr val="white"/>
              </a:solidFill>
              <a:latin typeface="+mn-lt"/>
            </a:endParaRPr>
          </a:p>
        </p:txBody>
      </p:sp>
      <p:sp>
        <p:nvSpPr>
          <p:cNvPr id="3" name="Text Box 4"/>
          <p:cNvSpPr txBox="1">
            <a:spLocks noChangeArrowheads="1"/>
          </p:cNvSpPr>
          <p:nvPr/>
        </p:nvSpPr>
        <p:spPr bwMode="auto">
          <a:xfrm>
            <a:off x="0" y="210231"/>
            <a:ext cx="2209800" cy="685800"/>
          </a:xfrm>
          <a:prstGeom prst="rect">
            <a:avLst/>
          </a:prstGeom>
          <a:solidFill>
            <a:schemeClr val="accent3"/>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SETTING EVENT</a:t>
            </a:r>
          </a:p>
          <a:p>
            <a:pPr algn="ctr"/>
            <a:r>
              <a:rPr lang="en-US" altLang="en-US" sz="1700" b="1" dirty="0">
                <a:solidFill>
                  <a:srgbClr val="FFFFFF"/>
                </a:solidFill>
                <a:latin typeface="+mj-lt"/>
                <a:ea typeface="Arial" charset="0"/>
                <a:cs typeface="Arial" charset="0"/>
              </a:rPr>
              <a:t>MANIPULATIONS</a:t>
            </a:r>
          </a:p>
        </p:txBody>
      </p:sp>
      <p:sp>
        <p:nvSpPr>
          <p:cNvPr id="4" name="AutoShape 5"/>
          <p:cNvSpPr>
            <a:spLocks noChangeArrowheads="1"/>
          </p:cNvSpPr>
          <p:nvPr/>
        </p:nvSpPr>
        <p:spPr bwMode="auto">
          <a:xfrm>
            <a:off x="2362200" y="1048431"/>
            <a:ext cx="2209800" cy="3916761"/>
          </a:xfrm>
          <a:prstGeom prst="flowChartAlternateProcess">
            <a:avLst/>
          </a:prstGeom>
          <a:solidFill>
            <a:schemeClr val="tx2"/>
          </a:solidFill>
          <a:ln w="9525">
            <a:solidFill>
              <a:schemeClr val="bg2"/>
            </a:solidFill>
            <a:miter lim="800000"/>
            <a:headEnd/>
            <a:tailEnd/>
          </a:ln>
        </p:spPr>
        <p:txBody>
          <a:bodyPr/>
          <a:lstStyle/>
          <a:p>
            <a:pPr algn="ctr" eaLnBrk="0" hangingPunct="0">
              <a:defRPr/>
            </a:pPr>
            <a:r>
              <a:rPr lang="en-US" sz="1600" dirty="0">
                <a:solidFill>
                  <a:prstClr val="white"/>
                </a:solidFill>
                <a:ea typeface="ヒラギノ角ゴ Pro W3" charset="0"/>
                <a:cs typeface="ヒラギノ角ゴ Pro W3" charset="0"/>
              </a:rPr>
              <a:t>WAYS TO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MAKE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PROBLEM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BEHAVIOR</a:t>
            </a:r>
            <a:r>
              <a:rPr lang="en-US" sz="1600" b="1" dirty="0">
                <a:solidFill>
                  <a:prstClr val="white"/>
                </a:solidFill>
                <a:ea typeface="ヒラギノ角ゴ Pro W3" charset="0"/>
                <a:cs typeface="ヒラギノ角ゴ Pro W3" charset="0"/>
              </a:rPr>
              <a:t> </a:t>
            </a: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r>
              <a:rPr lang="en-US" sz="1600" b="1" dirty="0">
                <a:solidFill>
                  <a:prstClr val="white"/>
                </a:solidFill>
                <a:latin typeface="+mj-lt"/>
                <a:ea typeface="ヒラギノ角ゴ Pro W3" charset="0"/>
                <a:cs typeface="ヒラギノ角ゴ Pro W3" charset="0"/>
              </a:rPr>
              <a:t>IRRELEVANT</a:t>
            </a: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(PROMPTS)</a:t>
            </a:r>
          </a:p>
          <a:p>
            <a:pPr algn="ctr" eaLnBrk="0" hangingPunct="0">
              <a:defRPr/>
            </a:pPr>
            <a:endParaRPr lang="en-US" sz="2000" b="1" u="sng" dirty="0">
              <a:solidFill>
                <a:prstClr val="white"/>
              </a:solidFill>
              <a:ea typeface="ヒラギノ角ゴ Pro W3" charset="0"/>
              <a:cs typeface="ヒラギノ角ゴ Pro W3" charset="0"/>
            </a:endParaRPr>
          </a:p>
        </p:txBody>
      </p:sp>
      <p:sp>
        <p:nvSpPr>
          <p:cNvPr id="5" name="Text Box 6"/>
          <p:cNvSpPr txBox="1">
            <a:spLocks noChangeArrowheads="1"/>
          </p:cNvSpPr>
          <p:nvPr/>
        </p:nvSpPr>
        <p:spPr bwMode="auto">
          <a:xfrm>
            <a:off x="2362200" y="210231"/>
            <a:ext cx="2209800" cy="685800"/>
          </a:xfrm>
          <a:prstGeom prst="rect">
            <a:avLst/>
          </a:prstGeom>
          <a:solidFill>
            <a:schemeClr val="accent2">
              <a:lumMod val="90000"/>
              <a:lumOff val="10000"/>
            </a:schemeClr>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ANTECEDENT</a:t>
            </a:r>
          </a:p>
          <a:p>
            <a:pPr algn="ctr"/>
            <a:r>
              <a:rPr lang="en-US" altLang="en-US" sz="1700" b="1" dirty="0">
                <a:solidFill>
                  <a:srgbClr val="FFFFFF"/>
                </a:solidFill>
                <a:latin typeface="+mj-lt"/>
                <a:ea typeface="Arial" charset="0"/>
                <a:cs typeface="Arial" charset="0"/>
              </a:rPr>
              <a:t>MANIPULATIONS</a:t>
            </a:r>
          </a:p>
        </p:txBody>
      </p:sp>
      <p:sp>
        <p:nvSpPr>
          <p:cNvPr id="6" name="AutoShape 7"/>
          <p:cNvSpPr>
            <a:spLocks noChangeArrowheads="1"/>
          </p:cNvSpPr>
          <p:nvPr/>
        </p:nvSpPr>
        <p:spPr bwMode="auto">
          <a:xfrm>
            <a:off x="4648200" y="1048431"/>
            <a:ext cx="2209800" cy="3953337"/>
          </a:xfrm>
          <a:prstGeom prst="flowChartAlternateProcess">
            <a:avLst/>
          </a:prstGeom>
          <a:solidFill>
            <a:schemeClr val="tx2"/>
          </a:solidFill>
          <a:ln w="9525">
            <a:solidFill>
              <a:schemeClr val="bg2"/>
            </a:solidFill>
            <a:miter lim="800000"/>
            <a:headEnd/>
            <a:tailEnd/>
          </a:ln>
        </p:spPr>
        <p:txBody>
          <a:bodyPr/>
          <a:lstStyle/>
          <a:p>
            <a:pPr algn="ctr" eaLnBrk="0" hangingPunct="0">
              <a:defRPr/>
            </a:pPr>
            <a:r>
              <a:rPr lang="en-US" sz="1600" dirty="0">
                <a:solidFill>
                  <a:prstClr val="white"/>
                </a:solidFill>
                <a:ea typeface="ヒラギノ角ゴ Pro W3" charset="0"/>
                <a:cs typeface="ヒラギノ角ゴ Pro W3" charset="0"/>
              </a:rPr>
              <a:t>WAYS TO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MAKE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PROBLEM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BEHAVIOR</a:t>
            </a:r>
            <a:r>
              <a:rPr lang="en-US" sz="1600" b="1" dirty="0">
                <a:solidFill>
                  <a:prstClr val="white"/>
                </a:solidFill>
                <a:ea typeface="ヒラギノ角ゴ Pro W3" charset="0"/>
                <a:cs typeface="ヒラギノ角ゴ Pro W3" charset="0"/>
              </a:rPr>
              <a:t> </a:t>
            </a: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r>
              <a:rPr lang="en-US" sz="1600" b="1" dirty="0">
                <a:solidFill>
                  <a:prstClr val="white"/>
                </a:solidFill>
                <a:latin typeface="+mj-lt"/>
                <a:ea typeface="ヒラギノ角ゴ Pro W3" charset="0"/>
                <a:cs typeface="ヒラギノ角ゴ Pro W3" charset="0"/>
              </a:rPr>
              <a:t>INEFFICIENT</a:t>
            </a: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endParaRPr lang="en-US" sz="1600" b="1"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(SHAPING &amp; CHAINING)</a:t>
            </a:r>
          </a:p>
          <a:p>
            <a:pPr algn="ctr" eaLnBrk="0" hangingPunct="0">
              <a:defRPr/>
            </a:pPr>
            <a:endParaRPr lang="en-US" sz="2000" b="1" dirty="0">
              <a:solidFill>
                <a:prstClr val="white"/>
              </a:solidFill>
              <a:ea typeface="ヒラギノ角ゴ Pro W3" charset="0"/>
              <a:cs typeface="ヒラギノ角ゴ Pro W3" charset="0"/>
            </a:endParaRPr>
          </a:p>
        </p:txBody>
      </p:sp>
      <p:sp>
        <p:nvSpPr>
          <p:cNvPr id="7" name="Text Box 8"/>
          <p:cNvSpPr txBox="1">
            <a:spLocks noChangeArrowheads="1"/>
          </p:cNvSpPr>
          <p:nvPr/>
        </p:nvSpPr>
        <p:spPr bwMode="auto">
          <a:xfrm>
            <a:off x="4648200" y="210231"/>
            <a:ext cx="2209800" cy="685800"/>
          </a:xfrm>
          <a:prstGeom prst="rect">
            <a:avLst/>
          </a:prstGeom>
          <a:solidFill>
            <a:srgbClr val="A856B6"/>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WAYS TO TEACH</a:t>
            </a:r>
          </a:p>
          <a:p>
            <a:pPr algn="ctr"/>
            <a:r>
              <a:rPr lang="en-US" altLang="en-US" sz="1700" b="1" dirty="0">
                <a:solidFill>
                  <a:srgbClr val="FFFFFF"/>
                </a:solidFill>
                <a:latin typeface="+mj-lt"/>
                <a:ea typeface="Arial" charset="0"/>
                <a:cs typeface="Arial" charset="0"/>
              </a:rPr>
              <a:t>BEHAVIORS</a:t>
            </a:r>
          </a:p>
        </p:txBody>
      </p:sp>
      <p:sp>
        <p:nvSpPr>
          <p:cNvPr id="8" name="AutoShape 9"/>
          <p:cNvSpPr>
            <a:spLocks noChangeArrowheads="1"/>
          </p:cNvSpPr>
          <p:nvPr/>
        </p:nvSpPr>
        <p:spPr bwMode="auto">
          <a:xfrm>
            <a:off x="6934200" y="1048431"/>
            <a:ext cx="2209800" cy="3962840"/>
          </a:xfrm>
          <a:prstGeom prst="flowChartAlternateProcess">
            <a:avLst/>
          </a:prstGeom>
          <a:solidFill>
            <a:schemeClr val="tx2"/>
          </a:solidFill>
          <a:ln w="9525">
            <a:solidFill>
              <a:schemeClr val="bg2"/>
            </a:solidFill>
            <a:miter lim="800000"/>
            <a:headEnd/>
            <a:tailEnd/>
          </a:ln>
        </p:spPr>
        <p:txBody>
          <a:bodyPr/>
          <a:lstStyle/>
          <a:p>
            <a:pPr algn="ctr" eaLnBrk="0" hangingPunct="0">
              <a:defRPr/>
            </a:pPr>
            <a:r>
              <a:rPr lang="en-US" sz="1600" dirty="0">
                <a:solidFill>
                  <a:prstClr val="white"/>
                </a:solidFill>
                <a:ea typeface="ヒラギノ角ゴ Pro W3" charset="0"/>
                <a:cs typeface="ヒラギノ角ゴ Pro W3" charset="0"/>
              </a:rPr>
              <a:t>WAYS TO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MAKE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PROBLEM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dirty="0">
                <a:solidFill>
                  <a:prstClr val="white"/>
                </a:solidFill>
                <a:ea typeface="ヒラギノ角ゴ Pro W3" charset="0"/>
                <a:cs typeface="ヒラギノ角ゴ Pro W3" charset="0"/>
              </a:rPr>
              <a:t>BEHAVIOR </a:t>
            </a:r>
          </a:p>
          <a:p>
            <a:pPr algn="ctr" eaLnBrk="0" hangingPunct="0">
              <a:defRPr/>
            </a:pPr>
            <a:endParaRPr lang="en-US" sz="1600" dirty="0">
              <a:solidFill>
                <a:prstClr val="white"/>
              </a:solidFill>
              <a:ea typeface="ヒラギノ角ゴ Pro W3" charset="0"/>
              <a:cs typeface="ヒラギノ角ゴ Pro W3" charset="0"/>
            </a:endParaRPr>
          </a:p>
          <a:p>
            <a:pPr algn="ctr" eaLnBrk="0" hangingPunct="0">
              <a:defRPr/>
            </a:pPr>
            <a:r>
              <a:rPr lang="en-US" sz="1600" b="1" dirty="0">
                <a:solidFill>
                  <a:prstClr val="white"/>
                </a:solidFill>
                <a:latin typeface="+mj-lt"/>
                <a:ea typeface="ヒラギノ角ゴ Pro W3" charset="0"/>
                <a:cs typeface="ヒラギノ角ゴ Pro W3" charset="0"/>
              </a:rPr>
              <a:t>INEFFECTIVE</a:t>
            </a: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1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400" dirty="0">
              <a:solidFill>
                <a:prstClr val="white"/>
              </a:solidFill>
              <a:effectLst>
                <a:outerShdw blurRad="38100" dist="38100" dir="2700000" algn="tl">
                  <a:srgbClr val="C0C0C0"/>
                </a:outerShdw>
              </a:effectLst>
              <a:ea typeface="ヒラギノ角ゴ Pro W3" charset="0"/>
              <a:cs typeface="ヒラギノ角ゴ Pro W3" charset="0"/>
            </a:endParaRPr>
          </a:p>
        </p:txBody>
      </p:sp>
      <p:sp>
        <p:nvSpPr>
          <p:cNvPr id="9" name="Text Box 10"/>
          <p:cNvSpPr txBox="1">
            <a:spLocks noChangeArrowheads="1"/>
          </p:cNvSpPr>
          <p:nvPr/>
        </p:nvSpPr>
        <p:spPr bwMode="auto">
          <a:xfrm>
            <a:off x="6934200" y="210231"/>
            <a:ext cx="2209800" cy="685800"/>
          </a:xfrm>
          <a:prstGeom prst="rect">
            <a:avLst/>
          </a:prstGeom>
          <a:solidFill>
            <a:schemeClr val="accent1"/>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CONSEQUENCE</a:t>
            </a:r>
          </a:p>
          <a:p>
            <a:pPr algn="ctr"/>
            <a:r>
              <a:rPr lang="en-US" altLang="en-US" sz="1700" b="1" dirty="0">
                <a:solidFill>
                  <a:srgbClr val="FFFFFF"/>
                </a:solidFill>
                <a:latin typeface="+mj-lt"/>
                <a:ea typeface="Arial" charset="0"/>
                <a:cs typeface="Arial" charset="0"/>
              </a:rPr>
              <a:t>MANIPULATIONS</a:t>
            </a:r>
          </a:p>
        </p:txBody>
      </p:sp>
      <p:sp>
        <p:nvSpPr>
          <p:cNvPr id="10" name="Rectangle 9"/>
          <p:cNvSpPr>
            <a:spLocks noChangeArrowheads="1"/>
          </p:cNvSpPr>
          <p:nvPr/>
        </p:nvSpPr>
        <p:spPr bwMode="auto">
          <a:xfrm>
            <a:off x="340749" y="5175354"/>
            <a:ext cx="6096000" cy="868830"/>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prstClr val="black"/>
                </a:solidFill>
              </a:rPr>
              <a:t>Proactive Classroom Management Strategies</a:t>
            </a:r>
          </a:p>
        </p:txBody>
      </p:sp>
      <p:sp>
        <p:nvSpPr>
          <p:cNvPr id="11" name="Rectangle 10"/>
          <p:cNvSpPr>
            <a:spLocks noChangeArrowheads="1"/>
          </p:cNvSpPr>
          <p:nvPr/>
        </p:nvSpPr>
        <p:spPr bwMode="auto">
          <a:xfrm>
            <a:off x="7225553" y="4661647"/>
            <a:ext cx="1752600" cy="1434353"/>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srgbClr val="000000"/>
                </a:solidFill>
              </a:rPr>
              <a:t>Reactive Classroom Management Strategies</a:t>
            </a:r>
          </a:p>
        </p:txBody>
      </p:sp>
      <p:sp>
        <p:nvSpPr>
          <p:cNvPr id="12" name="Title 11" hidden="1">
            <a:extLst>
              <a:ext uri="{FF2B5EF4-FFF2-40B4-BE49-F238E27FC236}">
                <a16:creationId xmlns:a16="http://schemas.microsoft.com/office/drawing/2014/main" id="{5EA7C42F-CA54-448C-9AC0-DBD584DB7EFB}"/>
              </a:ext>
            </a:extLst>
          </p:cNvPr>
          <p:cNvSpPr>
            <a:spLocks noGrp="1"/>
          </p:cNvSpPr>
          <p:nvPr>
            <p:ph type="title"/>
          </p:nvPr>
        </p:nvSpPr>
        <p:spPr/>
        <p:txBody>
          <a:bodyPr/>
          <a:lstStyle/>
          <a:p>
            <a:r>
              <a:rPr lang="en-US" dirty="0"/>
              <a:t>Proactive and Reactive Classroom Management</a:t>
            </a:r>
          </a:p>
        </p:txBody>
      </p:sp>
    </p:spTree>
    <p:extLst>
      <p:ext uri="{BB962C8B-B14F-4D97-AF65-F5344CB8AC3E}">
        <p14:creationId xmlns:p14="http://schemas.microsoft.com/office/powerpoint/2010/main" val="3067959388"/>
      </p:ext>
    </p:extLst>
  </p:cSld>
  <p:clrMapOvr>
    <a:masterClrMapping/>
  </p:clrMapOvr>
</p:sld>
</file>

<file path=ppt/theme/theme1.xml><?xml version="1.0" encoding="utf-8"?>
<a:theme xmlns:a="http://schemas.openxmlformats.org/drawingml/2006/main" name="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Behavior Course">
      <a:dk1>
        <a:srgbClr val="000000"/>
      </a:dk1>
      <a:lt1>
        <a:srgbClr val="FFFFFF"/>
      </a:lt1>
      <a:dk2>
        <a:srgbClr val="323232"/>
      </a:dk2>
      <a:lt2>
        <a:srgbClr val="FFFFFF"/>
      </a:lt2>
      <a:accent1>
        <a:srgbClr val="8377D1"/>
      </a:accent1>
      <a:accent2>
        <a:srgbClr val="65AFFF"/>
      </a:accent2>
      <a:accent3>
        <a:srgbClr val="028090"/>
      </a:accent3>
      <a:accent4>
        <a:srgbClr val="FE5F55"/>
      </a:accent4>
      <a:accent5>
        <a:srgbClr val="4ACEA5"/>
      </a:accent5>
      <a:accent6>
        <a:srgbClr val="C3E32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new behavior">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 Behavior Course Template 2017_12_05</Template>
  <TotalTime>14466</TotalTime>
  <Words>5044</Words>
  <Application>Microsoft Office PowerPoint</Application>
  <PresentationFormat>On-screen Show (4:3)</PresentationFormat>
  <Paragraphs>1024</Paragraphs>
  <Slides>89</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89</vt:i4>
      </vt:variant>
    </vt:vector>
  </HeadingPairs>
  <TitlesOfParts>
    <vt:vector size="98" baseType="lpstr">
      <vt:lpstr>Arial</vt:lpstr>
      <vt:lpstr>Calibri</vt:lpstr>
      <vt:lpstr>Franklin Gothic Book</vt:lpstr>
      <vt:lpstr>Franklin Gothic Medium</vt:lpstr>
      <vt:lpstr>Times New Roman</vt:lpstr>
      <vt:lpstr>Wingdings</vt:lpstr>
      <vt:lpstr>Custom Design</vt:lpstr>
      <vt:lpstr>1_Custom Design</vt:lpstr>
      <vt:lpstr>2_Custom Design</vt:lpstr>
      <vt:lpstr>Module 3 Antecedent and  Instructional Strategies </vt:lpstr>
      <vt:lpstr>Acknowledgements</vt:lpstr>
      <vt:lpstr>Orientation to Module Tools and Resources</vt:lpstr>
      <vt:lpstr>Orientation to Module Elements</vt:lpstr>
      <vt:lpstr>Getting the Most Out of This Module</vt:lpstr>
      <vt:lpstr>DBI for Intensive Academic Need</vt:lpstr>
      <vt:lpstr>Module Objectives</vt:lpstr>
      <vt:lpstr>Antecedent and Instructional Strategies</vt:lpstr>
      <vt:lpstr>Proactive and Reactive Classroom Management</vt:lpstr>
      <vt:lpstr>Five Critical Features of Evidence-Based Classroom Management </vt:lpstr>
      <vt:lpstr>Classroom Management…</vt:lpstr>
      <vt:lpstr>Resource Alert! </vt:lpstr>
      <vt:lpstr>Interactive Map of Core Features</vt:lpstr>
      <vt:lpstr>Self-Assessment</vt:lpstr>
      <vt:lpstr>Decision Making Guide</vt:lpstr>
      <vt:lpstr>Tables with Definitions, Examples,  Non-Examples, and Resources</vt:lpstr>
      <vt:lpstr>Additional Tools</vt:lpstr>
      <vt:lpstr>Scenarios to Illustrate Implementation</vt:lpstr>
      <vt:lpstr>Antecedent and Instructional Strategies</vt:lpstr>
      <vt:lpstr>Decision Making Guide: 3 Key Questions – are the foundations of PCBS in place?</vt:lpstr>
      <vt:lpstr>How Do I Design the Physical Environment?</vt:lpstr>
      <vt:lpstr>Examples of Physical Arrangements for Small Group Instruction</vt:lpstr>
      <vt:lpstr>Activity 3.1: Stop and Jot Design your space</vt:lpstr>
      <vt:lpstr>Activity 3.1: Review</vt:lpstr>
      <vt:lpstr>Are the foundations of effective PCBS ub place – Design and Routines</vt:lpstr>
      <vt:lpstr>How do I Develop Predictable Routines? </vt:lpstr>
      <vt:lpstr>Activity 3.2: Discussion Board Develop routines</vt:lpstr>
      <vt:lpstr>Activity 3.2: Review</vt:lpstr>
      <vt:lpstr>Antecedent and Instructional Strategies</vt:lpstr>
      <vt:lpstr>Foundations of effective PCBS – Design, Routines and Expectations</vt:lpstr>
      <vt:lpstr>How do I Post, Define and Teach Expectations?</vt:lpstr>
      <vt:lpstr>Expectations vs. Rules</vt:lpstr>
      <vt:lpstr>Establish and Post</vt:lpstr>
      <vt:lpstr>Classroom rules and expectations</vt:lpstr>
      <vt:lpstr>Activity 3.3: Stop and Jot Develop expectations</vt:lpstr>
      <vt:lpstr>Activity 3.3: Review</vt:lpstr>
      <vt:lpstr>Establisj/Post – Define Expectations with routines</vt:lpstr>
      <vt:lpstr>Rules within Routines Matrix</vt:lpstr>
      <vt:lpstr>Expectations and Routines Chart</vt:lpstr>
      <vt:lpstr>Establishing Expectations Chart</vt:lpstr>
      <vt:lpstr>Classroom Matrix Examples</vt:lpstr>
      <vt:lpstr>More classroom matrix examples</vt:lpstr>
      <vt:lpstr>More classroom matrix examples</vt:lpstr>
      <vt:lpstr>Activity 3.4: Classroom Application Develop a classroom matrix</vt:lpstr>
      <vt:lpstr>Activity 3.4: Review</vt:lpstr>
      <vt:lpstr>Establish, post, teach, review, monitor and Reinforce</vt:lpstr>
      <vt:lpstr>Academic teaching example: addition</vt:lpstr>
      <vt:lpstr>Social Behavior teaching example: Being cut in line</vt:lpstr>
      <vt:lpstr>Rules in the context of routines – model and lead</vt:lpstr>
      <vt:lpstr>Rules in the context of routines - test</vt:lpstr>
      <vt:lpstr>Teacher responsibility and Student responsibility</vt:lpstr>
      <vt:lpstr>What is the ultimate goal of all instruction – focus on phases of learning</vt:lpstr>
      <vt:lpstr>Establish, Post, Teach, Review, Monitor and Reinforce</vt:lpstr>
      <vt:lpstr>What behavioral procedures are involved in teaching</vt:lpstr>
      <vt:lpstr>More Examples of Prompts</vt:lpstr>
      <vt:lpstr>Activity 3.5: Stop and Jot Plan your prompts</vt:lpstr>
      <vt:lpstr>Activity 3.5: Review</vt:lpstr>
      <vt:lpstr>Establish, post, teach, review, monitor and reinforce</vt:lpstr>
      <vt:lpstr>Monitor – Students behavior in natural context</vt:lpstr>
      <vt:lpstr>Activity 3.6: Stop and Jot Plan your active supervision</vt:lpstr>
      <vt:lpstr>Activity 3.6: Review</vt:lpstr>
      <vt:lpstr>Establish, post, teach, review, monitor and reinforce</vt:lpstr>
      <vt:lpstr>Evaluate – The effect of instruction</vt:lpstr>
      <vt:lpstr>A good plan brings everything together</vt:lpstr>
      <vt:lpstr>Lesson plans should include:</vt:lpstr>
      <vt:lpstr>Activity 3.7: Classroom Application Lesson Study: Social Skills Lesson Planning</vt:lpstr>
      <vt:lpstr>Activity 3.7: Review</vt:lpstr>
      <vt:lpstr>Antecedent and Instructional Strategies</vt:lpstr>
      <vt:lpstr>3 Key Questions in PCBS practices decision making guide</vt:lpstr>
      <vt:lpstr>3 Key Questions – Are proactive and positive PCBS practices implemented consistently </vt:lpstr>
      <vt:lpstr>How do I Actively Engage Students?</vt:lpstr>
      <vt:lpstr>Range of evidence-based practices  that promote active engagement</vt:lpstr>
      <vt:lpstr>Activity 3.8: Stop and Jot Plan a range of OTRs</vt:lpstr>
      <vt:lpstr>Activity 3.8: Review</vt:lpstr>
      <vt:lpstr>Instructional Classroom Management </vt:lpstr>
      <vt:lpstr>Task dimensions</vt:lpstr>
      <vt:lpstr>Consider Task Dimensions…</vt:lpstr>
      <vt:lpstr>Consider Task Dimensions…</vt:lpstr>
      <vt:lpstr>Additional Instructional Considerations</vt:lpstr>
      <vt:lpstr>Activity 3.9: Discussion Board Consider instructional management</vt:lpstr>
      <vt:lpstr>Activity 3.9: Review</vt:lpstr>
      <vt:lpstr>Opportunities to Respond and Prompts</vt:lpstr>
      <vt:lpstr>Presenting additional stimulus</vt:lpstr>
      <vt:lpstr>Proactive and Positive PCBS Practices</vt:lpstr>
      <vt:lpstr>Establish, post, teach, review, monitor and reinforce </vt:lpstr>
      <vt:lpstr>Cultural and Contextually Relevant Social Skills Instruction</vt:lpstr>
      <vt:lpstr>Looking ahead to module 4</vt:lpstr>
      <vt:lpstr>Module Objectives</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Pollack, Marney</dc:creator>
  <cp:lastModifiedBy>Croninger, Nicholas</cp:lastModifiedBy>
  <cp:revision>139</cp:revision>
  <dcterms:created xsi:type="dcterms:W3CDTF">2018-01-03T21:15:26Z</dcterms:created>
  <dcterms:modified xsi:type="dcterms:W3CDTF">2019-09-12T19:25:26Z</dcterms:modified>
</cp:coreProperties>
</file>