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2"/>
  </p:notesMasterIdLst>
  <p:handoutMasterIdLst>
    <p:handoutMasterId r:id="rId73"/>
  </p:handoutMasterIdLst>
  <p:sldIdLst>
    <p:sldId id="466" r:id="rId5"/>
    <p:sldId id="407" r:id="rId6"/>
    <p:sldId id="408" r:id="rId7"/>
    <p:sldId id="409" r:id="rId8"/>
    <p:sldId id="458" r:id="rId9"/>
    <p:sldId id="317" r:id="rId10"/>
    <p:sldId id="411" r:id="rId11"/>
    <p:sldId id="412" r:id="rId12"/>
    <p:sldId id="323" r:id="rId13"/>
    <p:sldId id="414" r:id="rId14"/>
    <p:sldId id="415" r:id="rId15"/>
    <p:sldId id="416" r:id="rId16"/>
    <p:sldId id="465" r:id="rId17"/>
    <p:sldId id="336" r:id="rId18"/>
    <p:sldId id="337" r:id="rId19"/>
    <p:sldId id="338" r:id="rId20"/>
    <p:sldId id="339" r:id="rId21"/>
    <p:sldId id="340" r:id="rId22"/>
    <p:sldId id="341" r:id="rId23"/>
    <p:sldId id="342" r:id="rId24"/>
    <p:sldId id="343" r:id="rId25"/>
    <p:sldId id="344" r:id="rId26"/>
    <p:sldId id="345" r:id="rId27"/>
    <p:sldId id="346" r:id="rId28"/>
    <p:sldId id="347" r:id="rId29"/>
    <p:sldId id="348" r:id="rId30"/>
    <p:sldId id="349" r:id="rId31"/>
    <p:sldId id="350" r:id="rId32"/>
    <p:sldId id="351" r:id="rId33"/>
    <p:sldId id="352" r:id="rId34"/>
    <p:sldId id="353" r:id="rId35"/>
    <p:sldId id="354" r:id="rId36"/>
    <p:sldId id="355" r:id="rId37"/>
    <p:sldId id="356" r:id="rId38"/>
    <p:sldId id="357" r:id="rId39"/>
    <p:sldId id="358" r:id="rId40"/>
    <p:sldId id="359" r:id="rId41"/>
    <p:sldId id="360" r:id="rId42"/>
    <p:sldId id="361" r:id="rId43"/>
    <p:sldId id="362" r:id="rId44"/>
    <p:sldId id="461" r:id="rId45"/>
    <p:sldId id="363" r:id="rId46"/>
    <p:sldId id="364" r:id="rId47"/>
    <p:sldId id="365" r:id="rId48"/>
    <p:sldId id="366" r:id="rId49"/>
    <p:sldId id="462" r:id="rId50"/>
    <p:sldId id="367" r:id="rId51"/>
    <p:sldId id="368" r:id="rId52"/>
    <p:sldId id="369" r:id="rId53"/>
    <p:sldId id="463" r:id="rId54"/>
    <p:sldId id="370" r:id="rId55"/>
    <p:sldId id="371" r:id="rId56"/>
    <p:sldId id="372" r:id="rId57"/>
    <p:sldId id="373" r:id="rId58"/>
    <p:sldId id="374" r:id="rId59"/>
    <p:sldId id="464" r:id="rId60"/>
    <p:sldId id="375" r:id="rId61"/>
    <p:sldId id="376" r:id="rId62"/>
    <p:sldId id="377" r:id="rId63"/>
    <p:sldId id="378" r:id="rId64"/>
    <p:sldId id="379" r:id="rId65"/>
    <p:sldId id="460" r:id="rId66"/>
    <p:sldId id="453" r:id="rId67"/>
    <p:sldId id="454" r:id="rId68"/>
    <p:sldId id="400" r:id="rId69"/>
    <p:sldId id="457" r:id="rId70"/>
    <p:sldId id="404" r:id="rId71"/>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ayouts From Specifications" id="{40064D69-CE95-46B7-8DE8-1065BBA2B5F2}">
          <p14:sldIdLst>
            <p14:sldId id="466"/>
            <p14:sldId id="407"/>
            <p14:sldId id="408"/>
            <p14:sldId id="409"/>
            <p14:sldId id="458"/>
            <p14:sldId id="317"/>
            <p14:sldId id="411"/>
            <p14:sldId id="412"/>
            <p14:sldId id="323"/>
            <p14:sldId id="414"/>
            <p14:sldId id="415"/>
            <p14:sldId id="416"/>
            <p14:sldId id="465"/>
            <p14:sldId id="336"/>
            <p14:sldId id="337"/>
            <p14:sldId id="338"/>
            <p14:sldId id="339"/>
            <p14:sldId id="340"/>
            <p14:sldId id="341"/>
            <p14:sldId id="342"/>
            <p14:sldId id="343"/>
            <p14:sldId id="344"/>
            <p14:sldId id="345"/>
            <p14:sldId id="346"/>
            <p14:sldId id="347"/>
            <p14:sldId id="348"/>
            <p14:sldId id="349"/>
            <p14:sldId id="350"/>
            <p14:sldId id="351"/>
            <p14:sldId id="352"/>
            <p14:sldId id="353"/>
            <p14:sldId id="354"/>
            <p14:sldId id="355"/>
            <p14:sldId id="356"/>
            <p14:sldId id="357"/>
            <p14:sldId id="358"/>
            <p14:sldId id="359"/>
            <p14:sldId id="360"/>
            <p14:sldId id="361"/>
            <p14:sldId id="362"/>
            <p14:sldId id="461"/>
            <p14:sldId id="363"/>
            <p14:sldId id="364"/>
            <p14:sldId id="365"/>
            <p14:sldId id="366"/>
            <p14:sldId id="462"/>
            <p14:sldId id="367"/>
            <p14:sldId id="368"/>
            <p14:sldId id="369"/>
            <p14:sldId id="463"/>
            <p14:sldId id="370"/>
            <p14:sldId id="371"/>
            <p14:sldId id="372"/>
            <p14:sldId id="373"/>
            <p14:sldId id="374"/>
            <p14:sldId id="464"/>
            <p14:sldId id="375"/>
            <p14:sldId id="376"/>
            <p14:sldId id="377"/>
            <p14:sldId id="378"/>
            <p14:sldId id="379"/>
            <p14:sldId id="460"/>
            <p14:sldId id="453"/>
            <p14:sldId id="454"/>
            <p14:sldId id="400"/>
            <p14:sldId id="457"/>
            <p14:sldId id="404"/>
          </p14:sldIdLst>
        </p14:section>
        <p14:section name="Additional Slide Layouts" id="{DE06AE44-4415-41F6-8B55-3C6073742C4E}">
          <p14:sldIdLst/>
        </p14:section>
      </p14:sectionLst>
    </p:ext>
    <p:ext uri="{EFAFB233-063F-42B5-8137-9DF3F51BA10A}">
      <p15:sldGuideLst xmlns:p15="http://schemas.microsoft.com/office/powerpoint/2012/main">
        <p15:guide id="1" orient="horz" pos="648"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hle, Angela" initials="JA" lastIdx="6" clrIdx="0">
    <p:extLst>
      <p:ext uri="{19B8F6BF-5375-455C-9EA6-DF929625EA0E}">
        <p15:presenceInfo xmlns:p15="http://schemas.microsoft.com/office/powerpoint/2012/main" userId="S-1-5-21-1472932569-214068005-926709054-8506" providerId="AD"/>
      </p:ext>
    </p:extLst>
  </p:cmAuthor>
  <p:cmAuthor id="2" name="Linda K. Reed" initials="lkr" lastIdx="11" clrIdx="1">
    <p:extLst>
      <p:ext uri="{19B8F6BF-5375-455C-9EA6-DF929625EA0E}">
        <p15:presenceInfo xmlns:p15="http://schemas.microsoft.com/office/powerpoint/2012/main" userId="Linda K. Reed" providerId="None"/>
      </p:ext>
    </p:extLst>
  </p:cmAuthor>
  <p:cmAuthor id="3" name="Bailey, Tessie" initials="BT" lastIdx="20" clrIdx="2">
    <p:extLst>
      <p:ext uri="{19B8F6BF-5375-455C-9EA6-DF929625EA0E}">
        <p15:presenceInfo xmlns:p15="http://schemas.microsoft.com/office/powerpoint/2012/main" userId="S-1-5-21-1472932569-214068005-926709054-70614" providerId="AD"/>
      </p:ext>
    </p:extLst>
  </p:cmAuthor>
  <p:cmAuthor id="4" name="Zumeta Edmonds, Rebecca" initials="ZER" lastIdx="9" clrIdx="3">
    <p:extLst>
      <p:ext uri="{19B8F6BF-5375-455C-9EA6-DF929625EA0E}">
        <p15:presenceInfo xmlns:p15="http://schemas.microsoft.com/office/powerpoint/2012/main" userId="S-1-5-21-1472932569-214068005-926709054-50065" providerId="AD"/>
      </p:ext>
    </p:extLst>
  </p:cmAuthor>
  <p:cmAuthor id="5" name="Jackson, Stephanie" initials="JS" lastIdx="5" clrIdx="4">
    <p:extLst>
      <p:ext uri="{19B8F6BF-5375-455C-9EA6-DF929625EA0E}">
        <p15:presenceInfo xmlns:p15="http://schemas.microsoft.com/office/powerpoint/2012/main" userId="S-1-5-21-1472932569-214068005-926709054-1903" providerId="AD"/>
      </p:ext>
    </p:extLst>
  </p:cmAuthor>
  <p:cmAuthor id="6" name="JLS" initials="JLS" lastIdx="2" clrIdx="5">
    <p:extLst>
      <p:ext uri="{19B8F6BF-5375-455C-9EA6-DF929625EA0E}">
        <p15:presenceInfo xmlns:p15="http://schemas.microsoft.com/office/powerpoint/2012/main" userId="JL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49573"/>
    <a:srgbClr val="E6E6E6"/>
    <a:srgbClr val="10719C"/>
    <a:srgbClr val="C25131"/>
    <a:srgbClr val="006298"/>
    <a:srgbClr val="319EFF"/>
    <a:srgbClr val="F2AC85"/>
    <a:srgbClr val="FFFFFF"/>
    <a:srgbClr val="6D6E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82573" autoAdjust="0"/>
  </p:normalViewPr>
  <p:slideViewPr>
    <p:cSldViewPr snapToGrid="0">
      <p:cViewPr>
        <p:scale>
          <a:sx n="100" d="100"/>
          <a:sy n="100" d="100"/>
        </p:scale>
        <p:origin x="-1026" y="-72"/>
      </p:cViewPr>
      <p:guideLst>
        <p:guide orient="horz" pos="648"/>
        <p:guide pos="3840"/>
      </p:guideLst>
    </p:cSldViewPr>
  </p:slideViewPr>
  <p:outlineViewPr>
    <p:cViewPr>
      <p:scale>
        <a:sx n="33" d="100"/>
        <a:sy n="33" d="100"/>
      </p:scale>
      <p:origin x="0" y="-14088"/>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91" d="100"/>
          <a:sy n="91" d="100"/>
        </p:scale>
        <p:origin x="4013"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oey\Desktop\Taxonomy%20project\Rating_Carlos_09022018.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Joey\Desktop\Taxonomy%20project\Rating_Carlos_09022018.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Joey\Desktop\Taxonomy%20project\Rating_Carlos_09022018.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oey\Desktop\Taxonomy%20project\Rating_Carlos_09022018.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oey\Desktop\Taxonomy%20project\Rating_Carlos_09022018.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oey\Desktop\Taxonomy%20project\Rating_Carlos_09022018.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Joey\Desktop\Taxonomy%20project\Rating_Carlos_09022018.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Joey\Desktop\Taxonomy%20project\Rating_Carlos_09022018.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Joey\Desktop\Taxonomy%20project\Rating_Carlos_09022018.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Joey\Desktop\Taxonomy%20project\Rating_Carlos_09022018.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Joey\Desktop\Taxonomy%20project\Rating_Carlos_09022018.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ysClr val="windowText" lastClr="000000"/>
                </a:solidFill>
                <a:latin typeface="+mn-lt"/>
                <a:ea typeface="+mn-ea"/>
                <a:cs typeface="+mn-cs"/>
              </a:defRPr>
            </a:pPr>
            <a:r>
              <a:rPr lang="en-US" dirty="0"/>
              <a:t>Points Progress Monitoring Graph for Carlos </a:t>
            </a:r>
          </a:p>
        </c:rich>
      </c:tx>
      <c:overlay val="0"/>
      <c:spPr>
        <a:noFill/>
        <a:ln>
          <a:noFill/>
        </a:ln>
        <a:effectLst/>
      </c:spPr>
      <c:txPr>
        <a:bodyPr rot="0" spcFirstLastPara="1" vertOverflow="ellipsis" vert="horz" wrap="square" anchor="ctr" anchorCtr="1"/>
        <a:lstStyle/>
        <a:p>
          <a:pPr>
            <a:defRPr sz="1920" b="0"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Baseline!$B$1</c:f>
              <c:strCache>
                <c:ptCount val="1"/>
                <c:pt idx="0">
                  <c:v>Baseline</c:v>
                </c:pt>
              </c:strCache>
            </c:strRef>
          </c:tx>
          <c:spPr>
            <a:ln w="12700" cap="rnd">
              <a:solidFill>
                <a:schemeClr val="tx1"/>
              </a:solidFill>
              <a:round/>
            </a:ln>
            <a:effectLst/>
          </c:spPr>
          <c:marker>
            <c:symbol val="circle"/>
            <c:size val="4"/>
            <c:spPr>
              <a:solidFill>
                <a:schemeClr val="tx1"/>
              </a:solidFill>
              <a:ln w="9525">
                <a:solidFill>
                  <a:schemeClr val="tx1"/>
                </a:solidFill>
              </a:ln>
              <a:effectLst/>
            </c:spPr>
          </c:marker>
          <c:xVal>
            <c:numRef>
              <c:f>Baseline!$A$2:$A$81</c:f>
              <c:numCache>
                <c:formatCode>General</c:formatCode>
                <c:ptCount val="8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numCache>
            </c:numRef>
          </c:xVal>
          <c:yVal>
            <c:numRef>
              <c:f>Baseline!$B$2:$B$81</c:f>
              <c:numCache>
                <c:formatCode>0%</c:formatCode>
                <c:ptCount val="80"/>
                <c:pt idx="0">
                  <c:v>0.6428571428571429</c:v>
                </c:pt>
                <c:pt idx="1">
                  <c:v>0.7142857142857143</c:v>
                </c:pt>
                <c:pt idx="2">
                  <c:v>0.61904761904761907</c:v>
                </c:pt>
                <c:pt idx="3">
                  <c:v>0.47619047619047616</c:v>
                </c:pt>
                <c:pt idx="4">
                  <c:v>0.61904761904761907</c:v>
                </c:pt>
              </c:numCache>
            </c:numRef>
          </c:yVal>
          <c:smooth val="0"/>
          <c:extLst>
            <c:ext xmlns:c16="http://schemas.microsoft.com/office/drawing/2014/chart" uri="{C3380CC4-5D6E-409C-BE32-E72D297353CC}">
              <c16:uniqueId val="{00000000-9035-442B-882C-D9CBC231CA85}"/>
            </c:ext>
          </c:extLst>
        </c:ser>
        <c:ser>
          <c:idx val="1"/>
          <c:order val="1"/>
          <c:tx>
            <c:strRef>
              <c:f>Baseline!$C$1</c:f>
              <c:strCache>
                <c:ptCount val="1"/>
                <c:pt idx="0">
                  <c:v>Intervention</c:v>
                </c:pt>
              </c:strCache>
            </c:strRef>
          </c:tx>
          <c:spPr>
            <a:ln w="25400" cap="rnd">
              <a:noFill/>
              <a:round/>
            </a:ln>
            <a:effectLst/>
          </c:spPr>
          <c:marker>
            <c:symbol val="circle"/>
            <c:size val="5"/>
            <c:spPr>
              <a:solidFill>
                <a:schemeClr val="accent2"/>
              </a:solidFill>
              <a:ln w="9525">
                <a:solidFill>
                  <a:schemeClr val="accent2"/>
                </a:solidFill>
              </a:ln>
              <a:effectLst/>
            </c:spPr>
          </c:marker>
          <c:xVal>
            <c:numRef>
              <c:f>Baseline!$A$2:$A$81</c:f>
              <c:numCache>
                <c:formatCode>General</c:formatCode>
                <c:ptCount val="8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numCache>
            </c:numRef>
          </c:xVal>
          <c:yVal>
            <c:numRef>
              <c:f>Baseline!$C$2:$C$81</c:f>
              <c:numCache>
                <c:formatCode>General</c:formatCode>
                <c:ptCount val="80"/>
              </c:numCache>
            </c:numRef>
          </c:yVal>
          <c:smooth val="0"/>
          <c:extLst>
            <c:ext xmlns:c16="http://schemas.microsoft.com/office/drawing/2014/chart" uri="{C3380CC4-5D6E-409C-BE32-E72D297353CC}">
              <c16:uniqueId val="{00000001-9035-442B-882C-D9CBC231CA85}"/>
            </c:ext>
          </c:extLst>
        </c:ser>
        <c:ser>
          <c:idx val="2"/>
          <c:order val="2"/>
          <c:tx>
            <c:strRef>
              <c:f>Baseline!$D$1</c:f>
              <c:strCache>
                <c:ptCount val="1"/>
                <c:pt idx="0">
                  <c:v>Intensification A</c:v>
                </c:pt>
              </c:strCache>
            </c:strRef>
          </c:tx>
          <c:spPr>
            <a:ln w="25400" cap="rnd">
              <a:noFill/>
              <a:round/>
            </a:ln>
            <a:effectLst/>
          </c:spPr>
          <c:marker>
            <c:symbol val="circle"/>
            <c:size val="5"/>
            <c:spPr>
              <a:solidFill>
                <a:schemeClr val="accent3"/>
              </a:solidFill>
              <a:ln w="9525">
                <a:solidFill>
                  <a:schemeClr val="accent3"/>
                </a:solidFill>
              </a:ln>
              <a:effectLst/>
            </c:spPr>
          </c:marker>
          <c:xVal>
            <c:numRef>
              <c:f>Baseline!$A$2:$A$81</c:f>
              <c:numCache>
                <c:formatCode>General</c:formatCode>
                <c:ptCount val="8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numCache>
            </c:numRef>
          </c:xVal>
          <c:yVal>
            <c:numRef>
              <c:f>Baseline!$D$2:$D$81</c:f>
              <c:numCache>
                <c:formatCode>General</c:formatCode>
                <c:ptCount val="80"/>
              </c:numCache>
            </c:numRef>
          </c:yVal>
          <c:smooth val="0"/>
          <c:extLst>
            <c:ext xmlns:c16="http://schemas.microsoft.com/office/drawing/2014/chart" uri="{C3380CC4-5D6E-409C-BE32-E72D297353CC}">
              <c16:uniqueId val="{00000002-9035-442B-882C-D9CBC231CA85}"/>
            </c:ext>
          </c:extLst>
        </c:ser>
        <c:ser>
          <c:idx val="3"/>
          <c:order val="3"/>
          <c:tx>
            <c:strRef>
              <c:f>Baseline!$E$1</c:f>
              <c:strCache>
                <c:ptCount val="1"/>
                <c:pt idx="0">
                  <c:v>Intensification B</c:v>
                </c:pt>
              </c:strCache>
            </c:strRef>
          </c:tx>
          <c:spPr>
            <a:ln w="25400" cap="rnd">
              <a:noFill/>
              <a:round/>
            </a:ln>
            <a:effectLst/>
          </c:spPr>
          <c:marker>
            <c:symbol val="circle"/>
            <c:size val="5"/>
            <c:spPr>
              <a:solidFill>
                <a:schemeClr val="accent4"/>
              </a:solidFill>
              <a:ln w="9525">
                <a:solidFill>
                  <a:schemeClr val="accent4"/>
                </a:solidFill>
              </a:ln>
              <a:effectLst/>
            </c:spPr>
          </c:marker>
          <c:xVal>
            <c:numRef>
              <c:f>Baseline!$A$2:$A$81</c:f>
              <c:numCache>
                <c:formatCode>General</c:formatCode>
                <c:ptCount val="8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numCache>
            </c:numRef>
          </c:xVal>
          <c:yVal>
            <c:numRef>
              <c:f>Baseline!$E$2:$E$81</c:f>
              <c:numCache>
                <c:formatCode>General</c:formatCode>
                <c:ptCount val="80"/>
              </c:numCache>
            </c:numRef>
          </c:yVal>
          <c:smooth val="0"/>
          <c:extLst>
            <c:ext xmlns:c16="http://schemas.microsoft.com/office/drawing/2014/chart" uri="{C3380CC4-5D6E-409C-BE32-E72D297353CC}">
              <c16:uniqueId val="{00000003-9035-442B-882C-D9CBC231CA85}"/>
            </c:ext>
          </c:extLst>
        </c:ser>
        <c:dLbls>
          <c:showLegendKey val="0"/>
          <c:showVal val="0"/>
          <c:showCatName val="0"/>
          <c:showSerName val="0"/>
          <c:showPercent val="0"/>
          <c:showBubbleSize val="0"/>
        </c:dLbls>
        <c:axId val="-1941896816"/>
        <c:axId val="-1796534816"/>
      </c:scatterChart>
      <c:valAx>
        <c:axId val="-1941896816"/>
        <c:scaling>
          <c:orientation val="minMax"/>
          <c:max val="40"/>
        </c:scaling>
        <c:delete val="0"/>
        <c:axPos val="b"/>
        <c:title>
          <c:tx>
            <c:rich>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a:t>Day</a:t>
                </a:r>
              </a:p>
            </c:rich>
          </c:tx>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796534816"/>
        <c:crosses val="autoZero"/>
        <c:crossBetween val="midCat"/>
        <c:majorUnit val="5"/>
      </c:valAx>
      <c:valAx>
        <c:axId val="-1796534816"/>
        <c:scaling>
          <c:orientation val="minMax"/>
          <c:max val="1"/>
        </c:scaling>
        <c:delete val="0"/>
        <c:axPos val="l"/>
        <c:title>
          <c:tx>
            <c:rich>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a:t>Points earned (%)</a:t>
                </a:r>
              </a:p>
            </c:rich>
          </c:tx>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941896816"/>
        <c:crosses val="autoZero"/>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600">
          <a:solidFill>
            <a:sysClr val="windowText" lastClr="000000"/>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ysClr val="windowText" lastClr="000000"/>
                </a:solidFill>
                <a:latin typeface="+mn-lt"/>
                <a:ea typeface="+mn-ea"/>
                <a:cs typeface="+mn-cs"/>
              </a:defRPr>
            </a:pPr>
            <a:r>
              <a:rPr lang="en-US"/>
              <a:t>DPR Progress Monitoring Graph for Carlos </a:t>
            </a:r>
          </a:p>
        </c:rich>
      </c:tx>
      <c:overlay val="0"/>
      <c:spPr>
        <a:noFill/>
        <a:ln>
          <a:noFill/>
        </a:ln>
        <a:effectLst/>
      </c:spPr>
      <c:txPr>
        <a:bodyPr rot="0" spcFirstLastPara="1" vertOverflow="ellipsis" vert="horz" wrap="square" anchor="ctr" anchorCtr="1"/>
        <a:lstStyle/>
        <a:p>
          <a:pPr>
            <a:defRPr sz="1920" b="0"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'Intensification '!$B$1</c:f>
              <c:strCache>
                <c:ptCount val="1"/>
                <c:pt idx="0">
                  <c:v>Baseline</c:v>
                </c:pt>
              </c:strCache>
            </c:strRef>
          </c:tx>
          <c:spPr>
            <a:ln w="12700" cap="rnd">
              <a:solidFill>
                <a:schemeClr val="tx1"/>
              </a:solidFill>
              <a:round/>
            </a:ln>
            <a:effectLst/>
          </c:spPr>
          <c:marker>
            <c:symbol val="circle"/>
            <c:size val="4"/>
            <c:spPr>
              <a:solidFill>
                <a:schemeClr val="tx1"/>
              </a:solidFill>
              <a:ln w="9525">
                <a:solidFill>
                  <a:schemeClr val="tx1"/>
                </a:solidFill>
              </a:ln>
              <a:effectLst/>
            </c:spPr>
          </c:marker>
          <c:xVal>
            <c:numRef>
              <c:f>'Intensification '!$A$2:$A$81</c:f>
              <c:numCache>
                <c:formatCode>General</c:formatCode>
                <c:ptCount val="8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numCache>
            </c:numRef>
          </c:xVal>
          <c:yVal>
            <c:numRef>
              <c:f>'Intensification '!$B$2:$B$81</c:f>
              <c:numCache>
                <c:formatCode>0%</c:formatCode>
                <c:ptCount val="80"/>
                <c:pt idx="0">
                  <c:v>0.6428571428571429</c:v>
                </c:pt>
                <c:pt idx="1">
                  <c:v>0.7142857142857143</c:v>
                </c:pt>
                <c:pt idx="2">
                  <c:v>0.61904761904761907</c:v>
                </c:pt>
                <c:pt idx="3">
                  <c:v>0.47619047619047616</c:v>
                </c:pt>
                <c:pt idx="4">
                  <c:v>0.61904761904761907</c:v>
                </c:pt>
              </c:numCache>
            </c:numRef>
          </c:yVal>
          <c:smooth val="0"/>
          <c:extLst>
            <c:ext xmlns:c16="http://schemas.microsoft.com/office/drawing/2014/chart" uri="{C3380CC4-5D6E-409C-BE32-E72D297353CC}">
              <c16:uniqueId val="{00000000-E267-4542-8E44-509689204520}"/>
            </c:ext>
          </c:extLst>
        </c:ser>
        <c:ser>
          <c:idx val="1"/>
          <c:order val="1"/>
          <c:tx>
            <c:strRef>
              <c:f>'Intensification '!$C$1</c:f>
              <c:strCache>
                <c:ptCount val="1"/>
                <c:pt idx="0">
                  <c:v>Intervention</c:v>
                </c:pt>
              </c:strCache>
            </c:strRef>
          </c:tx>
          <c:spPr>
            <a:ln w="12700" cap="rnd">
              <a:solidFill>
                <a:schemeClr val="tx1"/>
              </a:solidFill>
              <a:round/>
            </a:ln>
            <a:effectLst/>
          </c:spPr>
          <c:marker>
            <c:symbol val="circle"/>
            <c:size val="4"/>
            <c:spPr>
              <a:solidFill>
                <a:schemeClr val="tx1"/>
              </a:solidFill>
              <a:ln w="9525">
                <a:solidFill>
                  <a:schemeClr val="tx1"/>
                </a:solidFill>
              </a:ln>
              <a:effectLst/>
            </c:spPr>
          </c:marker>
          <c:xVal>
            <c:numRef>
              <c:f>'Intensification '!$A$2:$A$81</c:f>
              <c:numCache>
                <c:formatCode>General</c:formatCode>
                <c:ptCount val="8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numCache>
            </c:numRef>
          </c:xVal>
          <c:yVal>
            <c:numRef>
              <c:f>'Intensification '!$C$2:$C$81</c:f>
              <c:numCache>
                <c:formatCode>General</c:formatCode>
                <c:ptCount val="80"/>
                <c:pt idx="5" formatCode="0%">
                  <c:v>0.80952380952380953</c:v>
                </c:pt>
                <c:pt idx="6" formatCode="0%">
                  <c:v>0.83333333333333337</c:v>
                </c:pt>
                <c:pt idx="7" formatCode="0%">
                  <c:v>0.7857142857142857</c:v>
                </c:pt>
                <c:pt idx="8" formatCode="0%">
                  <c:v>0.61904761904761907</c:v>
                </c:pt>
                <c:pt idx="9" formatCode="0%">
                  <c:v>0.66666666666666663</c:v>
                </c:pt>
              </c:numCache>
            </c:numRef>
          </c:yVal>
          <c:smooth val="0"/>
          <c:extLst>
            <c:ext xmlns:c16="http://schemas.microsoft.com/office/drawing/2014/chart" uri="{C3380CC4-5D6E-409C-BE32-E72D297353CC}">
              <c16:uniqueId val="{00000001-E267-4542-8E44-509689204520}"/>
            </c:ext>
          </c:extLst>
        </c:ser>
        <c:ser>
          <c:idx val="2"/>
          <c:order val="2"/>
          <c:tx>
            <c:strRef>
              <c:f>'Intensification '!$D$1</c:f>
              <c:strCache>
                <c:ptCount val="1"/>
                <c:pt idx="0">
                  <c:v>Intensification A</c:v>
                </c:pt>
              </c:strCache>
            </c:strRef>
          </c:tx>
          <c:spPr>
            <a:ln w="12700" cap="rnd">
              <a:solidFill>
                <a:schemeClr val="dk1"/>
              </a:solidFill>
              <a:round/>
            </a:ln>
            <a:effectLst/>
          </c:spPr>
          <c:marker>
            <c:symbol val="circle"/>
            <c:size val="4"/>
            <c:spPr>
              <a:solidFill>
                <a:schemeClr val="tx1"/>
              </a:solidFill>
              <a:ln w="9525">
                <a:solidFill>
                  <a:schemeClr val="dk1"/>
                </a:solidFill>
              </a:ln>
              <a:effectLst/>
            </c:spPr>
          </c:marker>
          <c:xVal>
            <c:numRef>
              <c:f>'Intensification '!$A$2:$A$81</c:f>
              <c:numCache>
                <c:formatCode>General</c:formatCode>
                <c:ptCount val="8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numCache>
            </c:numRef>
          </c:xVal>
          <c:yVal>
            <c:numRef>
              <c:f>'Intensification '!$D$2:$D$81</c:f>
              <c:numCache>
                <c:formatCode>General</c:formatCode>
                <c:ptCount val="80"/>
                <c:pt idx="10" formatCode="0%">
                  <c:v>0.83333333333333337</c:v>
                </c:pt>
                <c:pt idx="11" formatCode="0%">
                  <c:v>0.7857142857142857</c:v>
                </c:pt>
                <c:pt idx="12" formatCode="0%">
                  <c:v>0.8571428571428571</c:v>
                </c:pt>
                <c:pt idx="13" formatCode="0%">
                  <c:v>0.76190476190476186</c:v>
                </c:pt>
                <c:pt idx="14" formatCode="0%">
                  <c:v>0.7857142857142857</c:v>
                </c:pt>
                <c:pt idx="15" formatCode="0%">
                  <c:v>0.83333333333333337</c:v>
                </c:pt>
                <c:pt idx="16" formatCode="0%">
                  <c:v>0.7857142857142857</c:v>
                </c:pt>
                <c:pt idx="17" formatCode="0%">
                  <c:v>0.71</c:v>
                </c:pt>
                <c:pt idx="18" formatCode="0%">
                  <c:v>0.76190476190476186</c:v>
                </c:pt>
                <c:pt idx="19" formatCode="0%">
                  <c:v>0.77</c:v>
                </c:pt>
                <c:pt idx="20" formatCode="0%">
                  <c:v>0.83333333333333337</c:v>
                </c:pt>
                <c:pt idx="21" formatCode="0%">
                  <c:v>0.7857142857142857</c:v>
                </c:pt>
                <c:pt idx="22" formatCode="0%">
                  <c:v>0.67</c:v>
                </c:pt>
                <c:pt idx="23" formatCode="0%">
                  <c:v>0.76190476190476186</c:v>
                </c:pt>
                <c:pt idx="24" formatCode="0%">
                  <c:v>0.7857142857142857</c:v>
                </c:pt>
              </c:numCache>
            </c:numRef>
          </c:yVal>
          <c:smooth val="0"/>
          <c:extLst>
            <c:ext xmlns:c16="http://schemas.microsoft.com/office/drawing/2014/chart" uri="{C3380CC4-5D6E-409C-BE32-E72D297353CC}">
              <c16:uniqueId val="{00000002-E267-4542-8E44-509689204520}"/>
            </c:ext>
          </c:extLst>
        </c:ser>
        <c:ser>
          <c:idx val="3"/>
          <c:order val="3"/>
          <c:tx>
            <c:strRef>
              <c:f>'Intensification '!$E$1</c:f>
              <c:strCache>
                <c:ptCount val="1"/>
                <c:pt idx="0">
                  <c:v>FBA</c:v>
                </c:pt>
              </c:strCache>
            </c:strRef>
          </c:tx>
          <c:spPr>
            <a:ln w="12700" cap="rnd">
              <a:solidFill>
                <a:schemeClr val="dk1"/>
              </a:solidFill>
              <a:round/>
            </a:ln>
            <a:effectLst/>
          </c:spPr>
          <c:marker>
            <c:symbol val="circle"/>
            <c:size val="4"/>
            <c:spPr>
              <a:solidFill>
                <a:schemeClr val="tx1"/>
              </a:solidFill>
              <a:ln w="9525">
                <a:solidFill>
                  <a:schemeClr val="dk1"/>
                </a:solidFill>
              </a:ln>
              <a:effectLst/>
            </c:spPr>
          </c:marker>
          <c:xVal>
            <c:numRef>
              <c:f>'Intensification '!$A$2:$A$81</c:f>
              <c:numCache>
                <c:formatCode>General</c:formatCode>
                <c:ptCount val="8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numCache>
            </c:numRef>
          </c:xVal>
          <c:yVal>
            <c:numRef>
              <c:f>'Intensification '!$E$2:$E$81</c:f>
              <c:numCache>
                <c:formatCode>General</c:formatCode>
                <c:ptCount val="80"/>
                <c:pt idx="25" formatCode="0%">
                  <c:v>0.9</c:v>
                </c:pt>
                <c:pt idx="26" formatCode="0%">
                  <c:v>0.87</c:v>
                </c:pt>
                <c:pt idx="27" formatCode="0%">
                  <c:v>0.91</c:v>
                </c:pt>
                <c:pt idx="28" formatCode="0%">
                  <c:v>0.86</c:v>
                </c:pt>
                <c:pt idx="29" formatCode="0%">
                  <c:v>0.95</c:v>
                </c:pt>
                <c:pt idx="30" formatCode="0%">
                  <c:v>0.94</c:v>
                </c:pt>
                <c:pt idx="31" formatCode="0%">
                  <c:v>0.9</c:v>
                </c:pt>
                <c:pt idx="32" formatCode="0%">
                  <c:v>0.94</c:v>
                </c:pt>
                <c:pt idx="33" formatCode="0%">
                  <c:v>0.9</c:v>
                </c:pt>
              </c:numCache>
            </c:numRef>
          </c:yVal>
          <c:smooth val="0"/>
          <c:extLst>
            <c:ext xmlns:c16="http://schemas.microsoft.com/office/drawing/2014/chart" uri="{C3380CC4-5D6E-409C-BE32-E72D297353CC}">
              <c16:uniqueId val="{00000003-E267-4542-8E44-509689204520}"/>
            </c:ext>
          </c:extLst>
        </c:ser>
        <c:ser>
          <c:idx val="4"/>
          <c:order val="4"/>
          <c:tx>
            <c:strRef>
              <c:f>'Intensification '!$F$1</c:f>
              <c:strCache>
                <c:ptCount val="1"/>
                <c:pt idx="0">
                  <c:v>Intensification B</c:v>
                </c:pt>
              </c:strCache>
            </c:strRef>
          </c:tx>
          <c:spPr>
            <a:ln w="12700" cap="rnd">
              <a:solidFill>
                <a:schemeClr val="dk1"/>
              </a:solidFill>
              <a:round/>
            </a:ln>
            <a:effectLst/>
          </c:spPr>
          <c:marker>
            <c:symbol val="circle"/>
            <c:size val="4"/>
            <c:spPr>
              <a:solidFill>
                <a:schemeClr val="tx1"/>
              </a:solidFill>
              <a:ln w="9525">
                <a:solidFill>
                  <a:schemeClr val="dk1"/>
                </a:solidFill>
              </a:ln>
              <a:effectLst/>
            </c:spPr>
          </c:marker>
          <c:xVal>
            <c:numRef>
              <c:f>'Intensification '!$A$2:$A$81</c:f>
              <c:numCache>
                <c:formatCode>General</c:formatCode>
                <c:ptCount val="8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numCache>
            </c:numRef>
          </c:xVal>
          <c:yVal>
            <c:numRef>
              <c:f>'Intensification '!$F$2:$F$81</c:f>
              <c:numCache>
                <c:formatCode>General</c:formatCode>
                <c:ptCount val="80"/>
              </c:numCache>
            </c:numRef>
          </c:yVal>
          <c:smooth val="0"/>
          <c:extLst>
            <c:ext xmlns:c16="http://schemas.microsoft.com/office/drawing/2014/chart" uri="{C3380CC4-5D6E-409C-BE32-E72D297353CC}">
              <c16:uniqueId val="{00000004-E267-4542-8E44-509689204520}"/>
            </c:ext>
          </c:extLst>
        </c:ser>
        <c:dLbls>
          <c:showLegendKey val="0"/>
          <c:showVal val="0"/>
          <c:showCatName val="0"/>
          <c:showSerName val="0"/>
          <c:showPercent val="0"/>
          <c:showBubbleSize val="0"/>
        </c:dLbls>
        <c:axId val="-1796542976"/>
        <c:axId val="-1796546240"/>
      </c:scatterChart>
      <c:valAx>
        <c:axId val="-1796542976"/>
        <c:scaling>
          <c:orientation val="minMax"/>
          <c:max val="40"/>
        </c:scaling>
        <c:delete val="0"/>
        <c:axPos val="b"/>
        <c:title>
          <c:tx>
            <c:rich>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a:t>Day</a:t>
                </a:r>
              </a:p>
            </c:rich>
          </c:tx>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796546240"/>
        <c:crosses val="autoZero"/>
        <c:crossBetween val="midCat"/>
        <c:majorUnit val="5"/>
      </c:valAx>
      <c:valAx>
        <c:axId val="-1796546240"/>
        <c:scaling>
          <c:orientation val="minMax"/>
          <c:max val="1"/>
        </c:scaling>
        <c:delete val="0"/>
        <c:axPos val="l"/>
        <c:title>
          <c:tx>
            <c:rich>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a:t>Points earned (%)</a:t>
                </a:r>
              </a:p>
            </c:rich>
          </c:tx>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796542976"/>
        <c:crosses val="autoZero"/>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600">
          <a:solidFill>
            <a:sysClr val="windowText" lastClr="000000"/>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ysClr val="windowText" lastClr="000000"/>
                </a:solidFill>
                <a:latin typeface="+mn-lt"/>
                <a:ea typeface="+mn-ea"/>
                <a:cs typeface="+mn-cs"/>
              </a:defRPr>
            </a:pPr>
            <a:r>
              <a:rPr lang="en-US"/>
              <a:t>Disruption Progress Monitoring Graph for Carlos </a:t>
            </a:r>
          </a:p>
        </c:rich>
      </c:tx>
      <c:overlay val="0"/>
      <c:spPr>
        <a:noFill/>
        <a:ln>
          <a:noFill/>
        </a:ln>
        <a:effectLst/>
      </c:spPr>
      <c:txPr>
        <a:bodyPr rot="0" spcFirstLastPara="1" vertOverflow="ellipsis" vert="horz" wrap="square" anchor="ctr" anchorCtr="1"/>
        <a:lstStyle/>
        <a:p>
          <a:pPr>
            <a:defRPr sz="1920" b="0"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'DBR Inappropriate Comm Int'!$B$1</c:f>
              <c:strCache>
                <c:ptCount val="1"/>
                <c:pt idx="0">
                  <c:v>Baseline</c:v>
                </c:pt>
              </c:strCache>
            </c:strRef>
          </c:tx>
          <c:spPr>
            <a:ln w="12700" cap="rnd">
              <a:solidFill>
                <a:schemeClr val="tx1"/>
              </a:solidFill>
              <a:round/>
            </a:ln>
            <a:effectLst/>
          </c:spPr>
          <c:marker>
            <c:symbol val="circle"/>
            <c:size val="4"/>
            <c:spPr>
              <a:solidFill>
                <a:schemeClr val="tx1"/>
              </a:solidFill>
              <a:ln w="9525">
                <a:solidFill>
                  <a:schemeClr val="tx1"/>
                </a:solidFill>
              </a:ln>
              <a:effectLst/>
            </c:spPr>
          </c:marker>
          <c:xVal>
            <c:numRef>
              <c:f>'DBR Inappropriate Comm Int'!$A$2:$A$81</c:f>
              <c:numCache>
                <c:formatCode>General</c:formatCode>
                <c:ptCount val="8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numCache>
            </c:numRef>
          </c:xVal>
          <c:yVal>
            <c:numRef>
              <c:f>'DBR Inappropriate Comm Int'!$B$2:$B$81</c:f>
              <c:numCache>
                <c:formatCode>0%</c:formatCode>
                <c:ptCount val="80"/>
                <c:pt idx="0">
                  <c:v>0.21</c:v>
                </c:pt>
                <c:pt idx="1">
                  <c:v>0.24</c:v>
                </c:pt>
                <c:pt idx="2">
                  <c:v>0.19</c:v>
                </c:pt>
                <c:pt idx="3">
                  <c:v>0.27</c:v>
                </c:pt>
                <c:pt idx="4">
                  <c:v>0.25</c:v>
                </c:pt>
                <c:pt idx="5">
                  <c:v>0.28999999999999998</c:v>
                </c:pt>
                <c:pt idx="6">
                  <c:v>0.24</c:v>
                </c:pt>
                <c:pt idx="7">
                  <c:v>0.24</c:v>
                </c:pt>
                <c:pt idx="8">
                  <c:v>0.28999999999999998</c:v>
                </c:pt>
                <c:pt idx="9">
                  <c:v>0.23</c:v>
                </c:pt>
              </c:numCache>
            </c:numRef>
          </c:yVal>
          <c:smooth val="0"/>
          <c:extLst>
            <c:ext xmlns:c16="http://schemas.microsoft.com/office/drawing/2014/chart" uri="{C3380CC4-5D6E-409C-BE32-E72D297353CC}">
              <c16:uniqueId val="{00000000-9AFA-43DA-BA5D-EFE8C13749C6}"/>
            </c:ext>
          </c:extLst>
        </c:ser>
        <c:ser>
          <c:idx val="1"/>
          <c:order val="1"/>
          <c:tx>
            <c:strRef>
              <c:f>'DBR Inappropriate Comm Int'!$C$1</c:f>
              <c:strCache>
                <c:ptCount val="1"/>
                <c:pt idx="0">
                  <c:v>Intervention</c:v>
                </c:pt>
              </c:strCache>
            </c:strRef>
          </c:tx>
          <c:spPr>
            <a:ln w="12700" cap="rnd">
              <a:solidFill>
                <a:schemeClr val="dk1"/>
              </a:solidFill>
              <a:round/>
            </a:ln>
            <a:effectLst/>
          </c:spPr>
          <c:marker>
            <c:symbol val="circle"/>
            <c:size val="4"/>
            <c:spPr>
              <a:solidFill>
                <a:schemeClr val="tx1"/>
              </a:solidFill>
              <a:ln w="9525">
                <a:solidFill>
                  <a:schemeClr val="dk1"/>
                </a:solidFill>
              </a:ln>
              <a:effectLst/>
            </c:spPr>
          </c:marker>
          <c:xVal>
            <c:numRef>
              <c:f>'DBR Inappropriate Comm Int'!$A$2:$A$81</c:f>
              <c:numCache>
                <c:formatCode>General</c:formatCode>
                <c:ptCount val="8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numCache>
            </c:numRef>
          </c:xVal>
          <c:yVal>
            <c:numRef>
              <c:f>'DBR Inappropriate Comm Int'!$C$2:$C$81</c:f>
              <c:numCache>
                <c:formatCode>General</c:formatCode>
                <c:ptCount val="80"/>
                <c:pt idx="10" formatCode="0%">
                  <c:v>0.15</c:v>
                </c:pt>
                <c:pt idx="11" formatCode="0%">
                  <c:v>0.11</c:v>
                </c:pt>
                <c:pt idx="12" formatCode="0%">
                  <c:v>0.03</c:v>
                </c:pt>
                <c:pt idx="13" formatCode="0%">
                  <c:v>0.05</c:v>
                </c:pt>
                <c:pt idx="14" formatCode="0%">
                  <c:v>0.04</c:v>
                </c:pt>
                <c:pt idx="15" formatCode="0%">
                  <c:v>0</c:v>
                </c:pt>
                <c:pt idx="16" formatCode="0%">
                  <c:v>0.03</c:v>
                </c:pt>
                <c:pt idx="17" formatCode="0%">
                  <c:v>0</c:v>
                </c:pt>
                <c:pt idx="18" formatCode="0%">
                  <c:v>0.02</c:v>
                </c:pt>
              </c:numCache>
            </c:numRef>
          </c:yVal>
          <c:smooth val="0"/>
          <c:extLst>
            <c:ext xmlns:c16="http://schemas.microsoft.com/office/drawing/2014/chart" uri="{C3380CC4-5D6E-409C-BE32-E72D297353CC}">
              <c16:uniqueId val="{00000001-9AFA-43DA-BA5D-EFE8C13749C6}"/>
            </c:ext>
          </c:extLst>
        </c:ser>
        <c:ser>
          <c:idx val="2"/>
          <c:order val="2"/>
          <c:tx>
            <c:strRef>
              <c:f>'DBR Inappropriate Comm Int'!$D$1</c:f>
              <c:strCache>
                <c:ptCount val="1"/>
                <c:pt idx="0">
                  <c:v>Intensification A</c:v>
                </c:pt>
              </c:strCache>
            </c:strRef>
          </c:tx>
          <c:spPr>
            <a:ln w="25400" cap="rnd">
              <a:noFill/>
              <a:round/>
            </a:ln>
            <a:effectLst/>
          </c:spPr>
          <c:marker>
            <c:symbol val="circle"/>
            <c:size val="5"/>
            <c:spPr>
              <a:solidFill>
                <a:schemeClr val="accent3"/>
              </a:solidFill>
              <a:ln w="9525">
                <a:solidFill>
                  <a:schemeClr val="accent3"/>
                </a:solidFill>
              </a:ln>
              <a:effectLst/>
            </c:spPr>
          </c:marker>
          <c:xVal>
            <c:numRef>
              <c:f>'DBR Inappropriate Comm Int'!$A$2:$A$81</c:f>
              <c:numCache>
                <c:formatCode>General</c:formatCode>
                <c:ptCount val="8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numCache>
            </c:numRef>
          </c:xVal>
          <c:yVal>
            <c:numRef>
              <c:f>'DBR Inappropriate Comm Int'!$D$2:$D$81</c:f>
              <c:numCache>
                <c:formatCode>General</c:formatCode>
                <c:ptCount val="80"/>
              </c:numCache>
            </c:numRef>
          </c:yVal>
          <c:smooth val="0"/>
          <c:extLst>
            <c:ext xmlns:c16="http://schemas.microsoft.com/office/drawing/2014/chart" uri="{C3380CC4-5D6E-409C-BE32-E72D297353CC}">
              <c16:uniqueId val="{00000002-9AFA-43DA-BA5D-EFE8C13749C6}"/>
            </c:ext>
          </c:extLst>
        </c:ser>
        <c:ser>
          <c:idx val="3"/>
          <c:order val="3"/>
          <c:tx>
            <c:strRef>
              <c:f>'DBR Inappropriate Comm Int'!$E$1</c:f>
              <c:strCache>
                <c:ptCount val="1"/>
                <c:pt idx="0">
                  <c:v>Intensification B</c:v>
                </c:pt>
              </c:strCache>
            </c:strRef>
          </c:tx>
          <c:spPr>
            <a:ln w="25400" cap="rnd">
              <a:noFill/>
              <a:round/>
            </a:ln>
            <a:effectLst/>
          </c:spPr>
          <c:marker>
            <c:symbol val="circle"/>
            <c:size val="5"/>
            <c:spPr>
              <a:solidFill>
                <a:schemeClr val="accent4"/>
              </a:solidFill>
              <a:ln w="9525">
                <a:solidFill>
                  <a:schemeClr val="accent4"/>
                </a:solidFill>
              </a:ln>
              <a:effectLst/>
            </c:spPr>
          </c:marker>
          <c:xVal>
            <c:numRef>
              <c:f>'DBR Inappropriate Comm Int'!$A$2:$A$81</c:f>
              <c:numCache>
                <c:formatCode>General</c:formatCode>
                <c:ptCount val="8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numCache>
            </c:numRef>
          </c:xVal>
          <c:yVal>
            <c:numRef>
              <c:f>'DBR Inappropriate Comm Int'!$E$2:$E$81</c:f>
              <c:numCache>
                <c:formatCode>General</c:formatCode>
                <c:ptCount val="80"/>
              </c:numCache>
            </c:numRef>
          </c:yVal>
          <c:smooth val="0"/>
          <c:extLst>
            <c:ext xmlns:c16="http://schemas.microsoft.com/office/drawing/2014/chart" uri="{C3380CC4-5D6E-409C-BE32-E72D297353CC}">
              <c16:uniqueId val="{00000003-9AFA-43DA-BA5D-EFE8C13749C6}"/>
            </c:ext>
          </c:extLst>
        </c:ser>
        <c:dLbls>
          <c:showLegendKey val="0"/>
          <c:showVal val="0"/>
          <c:showCatName val="0"/>
          <c:showSerName val="0"/>
          <c:showPercent val="0"/>
          <c:showBubbleSize val="0"/>
        </c:dLbls>
        <c:axId val="-1796535904"/>
        <c:axId val="-1796539168"/>
      </c:scatterChart>
      <c:valAx>
        <c:axId val="-1796535904"/>
        <c:scaling>
          <c:orientation val="minMax"/>
          <c:max val="40"/>
        </c:scaling>
        <c:delete val="0"/>
        <c:axPos val="b"/>
        <c:title>
          <c:tx>
            <c:rich>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a:t>Day</a:t>
                </a:r>
              </a:p>
            </c:rich>
          </c:tx>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796539168"/>
        <c:crosses val="autoZero"/>
        <c:crossBetween val="midCat"/>
        <c:majorUnit val="5"/>
      </c:valAx>
      <c:valAx>
        <c:axId val="-1796539168"/>
        <c:scaling>
          <c:orientation val="minMax"/>
          <c:max val="1"/>
        </c:scaling>
        <c:delete val="0"/>
        <c:axPos val="l"/>
        <c:title>
          <c:tx>
            <c:rich>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a:t>Direct Behavior Rating (%)</a:t>
                </a:r>
              </a:p>
            </c:rich>
          </c:tx>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796535904"/>
        <c:crosses val="autoZero"/>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600">
          <a:solidFill>
            <a:sysClr val="windowText" lastClr="0000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ysClr val="windowText" lastClr="000000"/>
                </a:solidFill>
                <a:latin typeface="+mn-lt"/>
                <a:ea typeface="+mn-ea"/>
                <a:cs typeface="+mn-cs"/>
              </a:defRPr>
            </a:pPr>
            <a:r>
              <a:rPr lang="en-US" dirty="0"/>
              <a:t>Points</a:t>
            </a:r>
            <a:r>
              <a:rPr lang="en-US" baseline="0" dirty="0"/>
              <a:t> </a:t>
            </a:r>
            <a:r>
              <a:rPr lang="en-US" dirty="0"/>
              <a:t>Progress Monitoring Graph for Carlos </a:t>
            </a:r>
          </a:p>
        </c:rich>
      </c:tx>
      <c:overlay val="0"/>
      <c:spPr>
        <a:noFill/>
        <a:ln>
          <a:noFill/>
        </a:ln>
        <a:effectLst/>
      </c:spPr>
      <c:txPr>
        <a:bodyPr rot="0" spcFirstLastPara="1" vertOverflow="ellipsis" vert="horz" wrap="square" anchor="ctr" anchorCtr="1"/>
        <a:lstStyle/>
        <a:p>
          <a:pPr>
            <a:defRPr sz="1920" b="0"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'Set up Step 4'!$B$1</c:f>
              <c:strCache>
                <c:ptCount val="1"/>
                <c:pt idx="0">
                  <c:v>Baseline</c:v>
                </c:pt>
              </c:strCache>
            </c:strRef>
          </c:tx>
          <c:spPr>
            <a:ln w="12700" cap="rnd">
              <a:solidFill>
                <a:schemeClr val="tx1"/>
              </a:solidFill>
              <a:round/>
            </a:ln>
            <a:effectLst/>
          </c:spPr>
          <c:marker>
            <c:symbol val="circle"/>
            <c:size val="4"/>
            <c:spPr>
              <a:solidFill>
                <a:schemeClr val="tx1"/>
              </a:solidFill>
              <a:ln w="9525">
                <a:solidFill>
                  <a:schemeClr val="tx1"/>
                </a:solidFill>
              </a:ln>
              <a:effectLst/>
            </c:spPr>
          </c:marker>
          <c:xVal>
            <c:numRef>
              <c:f>'Set up Step 4'!$A$2:$A$81</c:f>
              <c:numCache>
                <c:formatCode>General</c:formatCode>
                <c:ptCount val="8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numCache>
            </c:numRef>
          </c:xVal>
          <c:yVal>
            <c:numRef>
              <c:f>'Set up Step 4'!$B$2:$B$81</c:f>
              <c:numCache>
                <c:formatCode>0%</c:formatCode>
                <c:ptCount val="80"/>
                <c:pt idx="0">
                  <c:v>0.6428571428571429</c:v>
                </c:pt>
                <c:pt idx="1">
                  <c:v>0.7142857142857143</c:v>
                </c:pt>
                <c:pt idx="2">
                  <c:v>0.61904761904761907</c:v>
                </c:pt>
                <c:pt idx="3">
                  <c:v>0.47619047619047616</c:v>
                </c:pt>
                <c:pt idx="4">
                  <c:v>0.61904761904761907</c:v>
                </c:pt>
              </c:numCache>
            </c:numRef>
          </c:yVal>
          <c:smooth val="0"/>
          <c:extLst>
            <c:ext xmlns:c16="http://schemas.microsoft.com/office/drawing/2014/chart" uri="{C3380CC4-5D6E-409C-BE32-E72D297353CC}">
              <c16:uniqueId val="{00000000-CCAF-4200-B8C3-D798696F8812}"/>
            </c:ext>
          </c:extLst>
        </c:ser>
        <c:ser>
          <c:idx val="1"/>
          <c:order val="1"/>
          <c:tx>
            <c:strRef>
              <c:f>'Set up Step 4'!$C$1</c:f>
              <c:strCache>
                <c:ptCount val="1"/>
                <c:pt idx="0">
                  <c:v>Intervention</c:v>
                </c:pt>
              </c:strCache>
            </c:strRef>
          </c:tx>
          <c:spPr>
            <a:ln w="12700" cap="rnd">
              <a:solidFill>
                <a:schemeClr val="tx1"/>
              </a:solidFill>
              <a:round/>
            </a:ln>
            <a:effectLst/>
          </c:spPr>
          <c:marker>
            <c:symbol val="circle"/>
            <c:size val="4"/>
            <c:spPr>
              <a:solidFill>
                <a:schemeClr val="tx1"/>
              </a:solidFill>
              <a:ln w="9525">
                <a:solidFill>
                  <a:schemeClr val="tx1"/>
                </a:solidFill>
              </a:ln>
              <a:effectLst/>
            </c:spPr>
          </c:marker>
          <c:xVal>
            <c:numRef>
              <c:f>'Set up Step 4'!$A$2:$A$81</c:f>
              <c:numCache>
                <c:formatCode>General</c:formatCode>
                <c:ptCount val="8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numCache>
            </c:numRef>
          </c:xVal>
          <c:yVal>
            <c:numRef>
              <c:f>'Set up Step 4'!$C$2:$C$81</c:f>
              <c:numCache>
                <c:formatCode>General</c:formatCode>
                <c:ptCount val="80"/>
                <c:pt idx="5" formatCode="0%">
                  <c:v>0.80952380952380953</c:v>
                </c:pt>
                <c:pt idx="6" formatCode="0%">
                  <c:v>0.83333333333333337</c:v>
                </c:pt>
              </c:numCache>
            </c:numRef>
          </c:yVal>
          <c:smooth val="0"/>
          <c:extLst>
            <c:ext xmlns:c16="http://schemas.microsoft.com/office/drawing/2014/chart" uri="{C3380CC4-5D6E-409C-BE32-E72D297353CC}">
              <c16:uniqueId val="{00000001-CCAF-4200-B8C3-D798696F8812}"/>
            </c:ext>
          </c:extLst>
        </c:ser>
        <c:ser>
          <c:idx val="2"/>
          <c:order val="2"/>
          <c:tx>
            <c:strRef>
              <c:f>'Set up Step 4'!$D$1</c:f>
              <c:strCache>
                <c:ptCount val="1"/>
                <c:pt idx="0">
                  <c:v>Intensification A</c:v>
                </c:pt>
              </c:strCache>
            </c:strRef>
          </c:tx>
          <c:spPr>
            <a:ln w="25400" cap="rnd">
              <a:noFill/>
              <a:round/>
            </a:ln>
            <a:effectLst/>
          </c:spPr>
          <c:marker>
            <c:symbol val="circle"/>
            <c:size val="5"/>
            <c:spPr>
              <a:solidFill>
                <a:schemeClr val="accent3"/>
              </a:solidFill>
              <a:ln w="9525">
                <a:solidFill>
                  <a:schemeClr val="accent3"/>
                </a:solidFill>
              </a:ln>
              <a:effectLst/>
            </c:spPr>
          </c:marker>
          <c:xVal>
            <c:numRef>
              <c:f>'Set up Step 4'!$A$2:$A$81</c:f>
              <c:numCache>
                <c:formatCode>General</c:formatCode>
                <c:ptCount val="8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numCache>
            </c:numRef>
          </c:xVal>
          <c:yVal>
            <c:numRef>
              <c:f>'Set up Step 4'!$D$2:$D$81</c:f>
              <c:numCache>
                <c:formatCode>General</c:formatCode>
                <c:ptCount val="80"/>
              </c:numCache>
            </c:numRef>
          </c:yVal>
          <c:smooth val="0"/>
          <c:extLst>
            <c:ext xmlns:c16="http://schemas.microsoft.com/office/drawing/2014/chart" uri="{C3380CC4-5D6E-409C-BE32-E72D297353CC}">
              <c16:uniqueId val="{00000002-CCAF-4200-B8C3-D798696F8812}"/>
            </c:ext>
          </c:extLst>
        </c:ser>
        <c:ser>
          <c:idx val="3"/>
          <c:order val="3"/>
          <c:tx>
            <c:strRef>
              <c:f>'Set up Step 4'!$E$1</c:f>
              <c:strCache>
                <c:ptCount val="1"/>
                <c:pt idx="0">
                  <c:v>Intensification B</c:v>
                </c:pt>
              </c:strCache>
            </c:strRef>
          </c:tx>
          <c:spPr>
            <a:ln w="25400" cap="rnd">
              <a:noFill/>
              <a:round/>
            </a:ln>
            <a:effectLst/>
          </c:spPr>
          <c:marker>
            <c:symbol val="circle"/>
            <c:size val="5"/>
            <c:spPr>
              <a:solidFill>
                <a:schemeClr val="accent4"/>
              </a:solidFill>
              <a:ln w="9525">
                <a:solidFill>
                  <a:schemeClr val="accent4"/>
                </a:solidFill>
              </a:ln>
              <a:effectLst/>
            </c:spPr>
          </c:marker>
          <c:xVal>
            <c:numRef>
              <c:f>'Set up Step 4'!$A$2:$A$81</c:f>
              <c:numCache>
                <c:formatCode>General</c:formatCode>
                <c:ptCount val="8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numCache>
            </c:numRef>
          </c:xVal>
          <c:yVal>
            <c:numRef>
              <c:f>'Set up Step 4'!$E$2:$E$81</c:f>
              <c:numCache>
                <c:formatCode>General</c:formatCode>
                <c:ptCount val="80"/>
              </c:numCache>
            </c:numRef>
          </c:yVal>
          <c:smooth val="0"/>
          <c:extLst>
            <c:ext xmlns:c16="http://schemas.microsoft.com/office/drawing/2014/chart" uri="{C3380CC4-5D6E-409C-BE32-E72D297353CC}">
              <c16:uniqueId val="{00000003-CCAF-4200-B8C3-D798696F8812}"/>
            </c:ext>
          </c:extLst>
        </c:ser>
        <c:dLbls>
          <c:showLegendKey val="0"/>
          <c:showVal val="0"/>
          <c:showCatName val="0"/>
          <c:showSerName val="0"/>
          <c:showPercent val="0"/>
          <c:showBubbleSize val="0"/>
        </c:dLbls>
        <c:axId val="-1796544608"/>
        <c:axId val="-1796537536"/>
      </c:scatterChart>
      <c:valAx>
        <c:axId val="-1796544608"/>
        <c:scaling>
          <c:orientation val="minMax"/>
          <c:max val="40"/>
        </c:scaling>
        <c:delete val="0"/>
        <c:axPos val="b"/>
        <c:title>
          <c:tx>
            <c:rich>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a:t>Day</a:t>
                </a:r>
              </a:p>
            </c:rich>
          </c:tx>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796537536"/>
        <c:crosses val="autoZero"/>
        <c:crossBetween val="midCat"/>
        <c:majorUnit val="5"/>
      </c:valAx>
      <c:valAx>
        <c:axId val="-1796537536"/>
        <c:scaling>
          <c:orientation val="minMax"/>
          <c:max val="1"/>
        </c:scaling>
        <c:delete val="0"/>
        <c:axPos val="l"/>
        <c:title>
          <c:tx>
            <c:rich>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a:t>Points earned (%)</a:t>
                </a:r>
              </a:p>
            </c:rich>
          </c:tx>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796544608"/>
        <c:crosses val="autoZero"/>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600">
          <a:solidFill>
            <a:sysClr val="windowText" lastClr="000000"/>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ysClr val="windowText" lastClr="000000"/>
                </a:solidFill>
                <a:latin typeface="+mn-lt"/>
                <a:ea typeface="+mn-ea"/>
                <a:cs typeface="+mn-cs"/>
              </a:defRPr>
            </a:pPr>
            <a:r>
              <a:rPr lang="en-US" dirty="0"/>
              <a:t>Points Progress Monitoring Graph for Carlos </a:t>
            </a:r>
          </a:p>
        </c:rich>
      </c:tx>
      <c:overlay val="0"/>
      <c:spPr>
        <a:noFill/>
        <a:ln>
          <a:noFill/>
        </a:ln>
        <a:effectLst/>
      </c:spPr>
      <c:txPr>
        <a:bodyPr rot="0" spcFirstLastPara="1" vertOverflow="ellipsis" vert="horz" wrap="square" anchor="ctr" anchorCtr="1"/>
        <a:lstStyle/>
        <a:p>
          <a:pPr>
            <a:defRPr sz="1920" b="0"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Intervention!$B$1</c:f>
              <c:strCache>
                <c:ptCount val="1"/>
                <c:pt idx="0">
                  <c:v>Baseline</c:v>
                </c:pt>
              </c:strCache>
            </c:strRef>
          </c:tx>
          <c:spPr>
            <a:ln w="12700" cap="rnd">
              <a:solidFill>
                <a:schemeClr val="tx1"/>
              </a:solidFill>
              <a:round/>
            </a:ln>
            <a:effectLst/>
          </c:spPr>
          <c:marker>
            <c:symbol val="circle"/>
            <c:size val="4"/>
            <c:spPr>
              <a:solidFill>
                <a:schemeClr val="tx1"/>
              </a:solidFill>
              <a:ln w="9525">
                <a:solidFill>
                  <a:schemeClr val="tx1"/>
                </a:solidFill>
              </a:ln>
              <a:effectLst/>
            </c:spPr>
          </c:marker>
          <c:xVal>
            <c:numRef>
              <c:f>Intervention!$A$2:$A$81</c:f>
              <c:numCache>
                <c:formatCode>General</c:formatCode>
                <c:ptCount val="8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numCache>
            </c:numRef>
          </c:xVal>
          <c:yVal>
            <c:numRef>
              <c:f>Intervention!$B$2:$B$81</c:f>
              <c:numCache>
                <c:formatCode>0%</c:formatCode>
                <c:ptCount val="80"/>
                <c:pt idx="0">
                  <c:v>0.6428571428571429</c:v>
                </c:pt>
                <c:pt idx="1">
                  <c:v>0.7142857142857143</c:v>
                </c:pt>
                <c:pt idx="2">
                  <c:v>0.61904761904761907</c:v>
                </c:pt>
                <c:pt idx="3">
                  <c:v>0.47619047619047616</c:v>
                </c:pt>
                <c:pt idx="4">
                  <c:v>0.61904761904761907</c:v>
                </c:pt>
              </c:numCache>
            </c:numRef>
          </c:yVal>
          <c:smooth val="0"/>
          <c:extLst>
            <c:ext xmlns:c16="http://schemas.microsoft.com/office/drawing/2014/chart" uri="{C3380CC4-5D6E-409C-BE32-E72D297353CC}">
              <c16:uniqueId val="{00000000-1A39-4360-8AE1-8422FCECD6FB}"/>
            </c:ext>
          </c:extLst>
        </c:ser>
        <c:ser>
          <c:idx val="1"/>
          <c:order val="1"/>
          <c:tx>
            <c:strRef>
              <c:f>Intervention!$C$1</c:f>
              <c:strCache>
                <c:ptCount val="1"/>
                <c:pt idx="0">
                  <c:v>Intervention</c:v>
                </c:pt>
              </c:strCache>
            </c:strRef>
          </c:tx>
          <c:spPr>
            <a:ln w="12700" cap="rnd">
              <a:solidFill>
                <a:schemeClr val="tx1"/>
              </a:solidFill>
              <a:round/>
            </a:ln>
            <a:effectLst/>
          </c:spPr>
          <c:marker>
            <c:symbol val="circle"/>
            <c:size val="4"/>
            <c:spPr>
              <a:solidFill>
                <a:schemeClr val="tx1"/>
              </a:solidFill>
              <a:ln w="9525">
                <a:solidFill>
                  <a:schemeClr val="tx1"/>
                </a:solidFill>
              </a:ln>
              <a:effectLst/>
            </c:spPr>
          </c:marker>
          <c:xVal>
            <c:numRef>
              <c:f>Intervention!$A$2:$A$81</c:f>
              <c:numCache>
                <c:formatCode>General</c:formatCode>
                <c:ptCount val="8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numCache>
            </c:numRef>
          </c:xVal>
          <c:yVal>
            <c:numRef>
              <c:f>Intervention!$C$2:$C$81</c:f>
              <c:numCache>
                <c:formatCode>General</c:formatCode>
                <c:ptCount val="80"/>
                <c:pt idx="5" formatCode="0%">
                  <c:v>0.80952380952380953</c:v>
                </c:pt>
                <c:pt idx="6" formatCode="0%">
                  <c:v>0.83333333333333337</c:v>
                </c:pt>
                <c:pt idx="7" formatCode="0%">
                  <c:v>0.7857142857142857</c:v>
                </c:pt>
                <c:pt idx="8" formatCode="0%">
                  <c:v>0.61904761904761907</c:v>
                </c:pt>
                <c:pt idx="9" formatCode="0%">
                  <c:v>0.66666666666666663</c:v>
                </c:pt>
              </c:numCache>
            </c:numRef>
          </c:yVal>
          <c:smooth val="0"/>
          <c:extLst>
            <c:ext xmlns:c16="http://schemas.microsoft.com/office/drawing/2014/chart" uri="{C3380CC4-5D6E-409C-BE32-E72D297353CC}">
              <c16:uniqueId val="{00000001-1A39-4360-8AE1-8422FCECD6FB}"/>
            </c:ext>
          </c:extLst>
        </c:ser>
        <c:ser>
          <c:idx val="2"/>
          <c:order val="2"/>
          <c:tx>
            <c:strRef>
              <c:f>Intervention!$D$1</c:f>
              <c:strCache>
                <c:ptCount val="1"/>
                <c:pt idx="0">
                  <c:v>Intensification A</c:v>
                </c:pt>
              </c:strCache>
            </c:strRef>
          </c:tx>
          <c:spPr>
            <a:ln w="25400" cap="rnd">
              <a:noFill/>
              <a:round/>
            </a:ln>
            <a:effectLst/>
          </c:spPr>
          <c:marker>
            <c:symbol val="circle"/>
            <c:size val="5"/>
            <c:spPr>
              <a:solidFill>
                <a:schemeClr val="accent3"/>
              </a:solidFill>
              <a:ln w="9525">
                <a:solidFill>
                  <a:schemeClr val="accent3"/>
                </a:solidFill>
              </a:ln>
              <a:effectLst/>
            </c:spPr>
          </c:marker>
          <c:xVal>
            <c:numRef>
              <c:f>Intervention!$A$2:$A$81</c:f>
              <c:numCache>
                <c:formatCode>General</c:formatCode>
                <c:ptCount val="8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numCache>
            </c:numRef>
          </c:xVal>
          <c:yVal>
            <c:numRef>
              <c:f>Intervention!$D$2:$D$81</c:f>
              <c:numCache>
                <c:formatCode>General</c:formatCode>
                <c:ptCount val="80"/>
              </c:numCache>
            </c:numRef>
          </c:yVal>
          <c:smooth val="0"/>
          <c:extLst>
            <c:ext xmlns:c16="http://schemas.microsoft.com/office/drawing/2014/chart" uri="{C3380CC4-5D6E-409C-BE32-E72D297353CC}">
              <c16:uniqueId val="{00000002-1A39-4360-8AE1-8422FCECD6FB}"/>
            </c:ext>
          </c:extLst>
        </c:ser>
        <c:ser>
          <c:idx val="3"/>
          <c:order val="3"/>
          <c:tx>
            <c:strRef>
              <c:f>Intervention!$E$1</c:f>
              <c:strCache>
                <c:ptCount val="1"/>
                <c:pt idx="0">
                  <c:v>Intensification B</c:v>
                </c:pt>
              </c:strCache>
            </c:strRef>
          </c:tx>
          <c:spPr>
            <a:ln w="25400" cap="rnd">
              <a:noFill/>
              <a:round/>
            </a:ln>
            <a:effectLst/>
          </c:spPr>
          <c:marker>
            <c:symbol val="circle"/>
            <c:size val="5"/>
            <c:spPr>
              <a:solidFill>
                <a:schemeClr val="accent4"/>
              </a:solidFill>
              <a:ln w="9525">
                <a:solidFill>
                  <a:schemeClr val="accent4"/>
                </a:solidFill>
              </a:ln>
              <a:effectLst/>
            </c:spPr>
          </c:marker>
          <c:xVal>
            <c:numRef>
              <c:f>Intervention!$A$2:$A$81</c:f>
              <c:numCache>
                <c:formatCode>General</c:formatCode>
                <c:ptCount val="8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numCache>
            </c:numRef>
          </c:xVal>
          <c:yVal>
            <c:numRef>
              <c:f>Intervention!$E$2:$E$81</c:f>
              <c:numCache>
                <c:formatCode>General</c:formatCode>
                <c:ptCount val="80"/>
              </c:numCache>
            </c:numRef>
          </c:yVal>
          <c:smooth val="0"/>
          <c:extLst>
            <c:ext xmlns:c16="http://schemas.microsoft.com/office/drawing/2014/chart" uri="{C3380CC4-5D6E-409C-BE32-E72D297353CC}">
              <c16:uniqueId val="{00000003-1A39-4360-8AE1-8422FCECD6FB}"/>
            </c:ext>
          </c:extLst>
        </c:ser>
        <c:dLbls>
          <c:showLegendKey val="0"/>
          <c:showVal val="0"/>
          <c:showCatName val="0"/>
          <c:showSerName val="0"/>
          <c:showPercent val="0"/>
          <c:showBubbleSize val="0"/>
        </c:dLbls>
        <c:axId val="-1796540256"/>
        <c:axId val="-1796531008"/>
      </c:scatterChart>
      <c:valAx>
        <c:axId val="-1796540256"/>
        <c:scaling>
          <c:orientation val="minMax"/>
          <c:max val="40"/>
        </c:scaling>
        <c:delete val="0"/>
        <c:axPos val="b"/>
        <c:title>
          <c:tx>
            <c:rich>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a:t>Day</a:t>
                </a:r>
              </a:p>
            </c:rich>
          </c:tx>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796531008"/>
        <c:crosses val="autoZero"/>
        <c:crossBetween val="midCat"/>
        <c:majorUnit val="5"/>
      </c:valAx>
      <c:valAx>
        <c:axId val="-1796531008"/>
        <c:scaling>
          <c:orientation val="minMax"/>
          <c:max val="1"/>
        </c:scaling>
        <c:delete val="0"/>
        <c:axPos val="l"/>
        <c:title>
          <c:tx>
            <c:rich>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a:t>Points earned (%)</a:t>
                </a:r>
              </a:p>
            </c:rich>
          </c:tx>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796540256"/>
        <c:crosses val="autoZero"/>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600">
          <a:solidFill>
            <a:sysClr val="windowText" lastClr="000000"/>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ysClr val="windowText" lastClr="000000"/>
                </a:solidFill>
                <a:latin typeface="+mn-lt"/>
                <a:ea typeface="+mn-ea"/>
                <a:cs typeface="+mn-cs"/>
              </a:defRPr>
            </a:pPr>
            <a:r>
              <a:rPr lang="en-US" dirty="0"/>
              <a:t>Points Progress Monitoring Graph for Carlos </a:t>
            </a:r>
          </a:p>
        </c:rich>
      </c:tx>
      <c:overlay val="0"/>
      <c:spPr>
        <a:noFill/>
        <a:ln>
          <a:noFill/>
        </a:ln>
        <a:effectLst/>
      </c:spPr>
      <c:txPr>
        <a:bodyPr rot="0" spcFirstLastPara="1" vertOverflow="ellipsis" vert="horz" wrap="square" anchor="ctr" anchorCtr="1"/>
        <a:lstStyle/>
        <a:p>
          <a:pPr>
            <a:defRPr sz="1920" b="0"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Intervention!$B$1</c:f>
              <c:strCache>
                <c:ptCount val="1"/>
                <c:pt idx="0">
                  <c:v>Baseline</c:v>
                </c:pt>
              </c:strCache>
            </c:strRef>
          </c:tx>
          <c:spPr>
            <a:ln w="12700" cap="rnd">
              <a:solidFill>
                <a:schemeClr val="tx1"/>
              </a:solidFill>
              <a:round/>
            </a:ln>
            <a:effectLst/>
          </c:spPr>
          <c:marker>
            <c:symbol val="circle"/>
            <c:size val="4"/>
            <c:spPr>
              <a:solidFill>
                <a:schemeClr val="tx1"/>
              </a:solidFill>
              <a:ln w="9525">
                <a:solidFill>
                  <a:schemeClr val="tx1"/>
                </a:solidFill>
              </a:ln>
              <a:effectLst/>
            </c:spPr>
          </c:marker>
          <c:xVal>
            <c:numRef>
              <c:f>Intervention!$A$2:$A$81</c:f>
              <c:numCache>
                <c:formatCode>General</c:formatCode>
                <c:ptCount val="8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numCache>
            </c:numRef>
          </c:xVal>
          <c:yVal>
            <c:numRef>
              <c:f>Intervention!$B$2:$B$81</c:f>
              <c:numCache>
                <c:formatCode>0%</c:formatCode>
                <c:ptCount val="80"/>
                <c:pt idx="0">
                  <c:v>0.6428571428571429</c:v>
                </c:pt>
                <c:pt idx="1">
                  <c:v>0.7142857142857143</c:v>
                </c:pt>
                <c:pt idx="2">
                  <c:v>0.61904761904761907</c:v>
                </c:pt>
                <c:pt idx="3">
                  <c:v>0.47619047619047616</c:v>
                </c:pt>
                <c:pt idx="4">
                  <c:v>0.61904761904761907</c:v>
                </c:pt>
              </c:numCache>
            </c:numRef>
          </c:yVal>
          <c:smooth val="0"/>
          <c:extLst>
            <c:ext xmlns:c16="http://schemas.microsoft.com/office/drawing/2014/chart" uri="{C3380CC4-5D6E-409C-BE32-E72D297353CC}">
              <c16:uniqueId val="{00000000-1A39-4360-8AE1-8422FCECD6FB}"/>
            </c:ext>
          </c:extLst>
        </c:ser>
        <c:ser>
          <c:idx val="1"/>
          <c:order val="1"/>
          <c:tx>
            <c:strRef>
              <c:f>Intervention!$C$1</c:f>
              <c:strCache>
                <c:ptCount val="1"/>
                <c:pt idx="0">
                  <c:v>Intervention</c:v>
                </c:pt>
              </c:strCache>
            </c:strRef>
          </c:tx>
          <c:spPr>
            <a:ln w="12700" cap="rnd">
              <a:solidFill>
                <a:schemeClr val="tx1"/>
              </a:solidFill>
              <a:round/>
            </a:ln>
            <a:effectLst/>
          </c:spPr>
          <c:marker>
            <c:symbol val="circle"/>
            <c:size val="4"/>
            <c:spPr>
              <a:solidFill>
                <a:schemeClr val="tx1"/>
              </a:solidFill>
              <a:ln w="9525">
                <a:solidFill>
                  <a:schemeClr val="tx1"/>
                </a:solidFill>
              </a:ln>
              <a:effectLst/>
            </c:spPr>
          </c:marker>
          <c:xVal>
            <c:numRef>
              <c:f>Intervention!$A$2:$A$81</c:f>
              <c:numCache>
                <c:formatCode>General</c:formatCode>
                <c:ptCount val="8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numCache>
            </c:numRef>
          </c:xVal>
          <c:yVal>
            <c:numRef>
              <c:f>Intervention!$C$2:$C$81</c:f>
              <c:numCache>
                <c:formatCode>General</c:formatCode>
                <c:ptCount val="80"/>
                <c:pt idx="5" formatCode="0%">
                  <c:v>0.80952380952380953</c:v>
                </c:pt>
                <c:pt idx="6" formatCode="0%">
                  <c:v>0.83333333333333337</c:v>
                </c:pt>
                <c:pt idx="7" formatCode="0%">
                  <c:v>0.7857142857142857</c:v>
                </c:pt>
                <c:pt idx="8" formatCode="0%">
                  <c:v>0.61904761904761907</c:v>
                </c:pt>
                <c:pt idx="9" formatCode="0%">
                  <c:v>0.66666666666666663</c:v>
                </c:pt>
              </c:numCache>
            </c:numRef>
          </c:yVal>
          <c:smooth val="0"/>
          <c:extLst>
            <c:ext xmlns:c16="http://schemas.microsoft.com/office/drawing/2014/chart" uri="{C3380CC4-5D6E-409C-BE32-E72D297353CC}">
              <c16:uniqueId val="{00000001-1A39-4360-8AE1-8422FCECD6FB}"/>
            </c:ext>
          </c:extLst>
        </c:ser>
        <c:ser>
          <c:idx val="2"/>
          <c:order val="2"/>
          <c:tx>
            <c:strRef>
              <c:f>Intervention!$D$1</c:f>
              <c:strCache>
                <c:ptCount val="1"/>
                <c:pt idx="0">
                  <c:v>Intensification A</c:v>
                </c:pt>
              </c:strCache>
            </c:strRef>
          </c:tx>
          <c:spPr>
            <a:ln w="25400" cap="rnd">
              <a:noFill/>
              <a:round/>
            </a:ln>
            <a:effectLst/>
          </c:spPr>
          <c:marker>
            <c:symbol val="circle"/>
            <c:size val="5"/>
            <c:spPr>
              <a:solidFill>
                <a:schemeClr val="accent3"/>
              </a:solidFill>
              <a:ln w="9525">
                <a:solidFill>
                  <a:schemeClr val="accent3"/>
                </a:solidFill>
              </a:ln>
              <a:effectLst/>
            </c:spPr>
          </c:marker>
          <c:xVal>
            <c:numRef>
              <c:f>Intervention!$A$2:$A$81</c:f>
              <c:numCache>
                <c:formatCode>General</c:formatCode>
                <c:ptCount val="8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numCache>
            </c:numRef>
          </c:xVal>
          <c:yVal>
            <c:numRef>
              <c:f>Intervention!$D$2:$D$81</c:f>
              <c:numCache>
                <c:formatCode>General</c:formatCode>
                <c:ptCount val="80"/>
              </c:numCache>
            </c:numRef>
          </c:yVal>
          <c:smooth val="0"/>
          <c:extLst>
            <c:ext xmlns:c16="http://schemas.microsoft.com/office/drawing/2014/chart" uri="{C3380CC4-5D6E-409C-BE32-E72D297353CC}">
              <c16:uniqueId val="{00000002-1A39-4360-8AE1-8422FCECD6FB}"/>
            </c:ext>
          </c:extLst>
        </c:ser>
        <c:ser>
          <c:idx val="3"/>
          <c:order val="3"/>
          <c:tx>
            <c:strRef>
              <c:f>Intervention!$E$1</c:f>
              <c:strCache>
                <c:ptCount val="1"/>
                <c:pt idx="0">
                  <c:v>Intensification B</c:v>
                </c:pt>
              </c:strCache>
            </c:strRef>
          </c:tx>
          <c:spPr>
            <a:ln w="25400" cap="rnd">
              <a:noFill/>
              <a:round/>
            </a:ln>
            <a:effectLst/>
          </c:spPr>
          <c:marker>
            <c:symbol val="circle"/>
            <c:size val="5"/>
            <c:spPr>
              <a:solidFill>
                <a:schemeClr val="accent4"/>
              </a:solidFill>
              <a:ln w="9525">
                <a:solidFill>
                  <a:schemeClr val="accent4"/>
                </a:solidFill>
              </a:ln>
              <a:effectLst/>
            </c:spPr>
          </c:marker>
          <c:xVal>
            <c:numRef>
              <c:f>Intervention!$A$2:$A$81</c:f>
              <c:numCache>
                <c:formatCode>General</c:formatCode>
                <c:ptCount val="8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numCache>
            </c:numRef>
          </c:xVal>
          <c:yVal>
            <c:numRef>
              <c:f>Intervention!$E$2:$E$81</c:f>
              <c:numCache>
                <c:formatCode>General</c:formatCode>
                <c:ptCount val="80"/>
              </c:numCache>
            </c:numRef>
          </c:yVal>
          <c:smooth val="0"/>
          <c:extLst>
            <c:ext xmlns:c16="http://schemas.microsoft.com/office/drawing/2014/chart" uri="{C3380CC4-5D6E-409C-BE32-E72D297353CC}">
              <c16:uniqueId val="{00000003-1A39-4360-8AE1-8422FCECD6FB}"/>
            </c:ext>
          </c:extLst>
        </c:ser>
        <c:dLbls>
          <c:showLegendKey val="0"/>
          <c:showVal val="0"/>
          <c:showCatName val="0"/>
          <c:showSerName val="0"/>
          <c:showPercent val="0"/>
          <c:showBubbleSize val="0"/>
        </c:dLbls>
        <c:axId val="-1796531552"/>
        <c:axId val="-1796536992"/>
      </c:scatterChart>
      <c:valAx>
        <c:axId val="-1796531552"/>
        <c:scaling>
          <c:orientation val="minMax"/>
          <c:max val="40"/>
        </c:scaling>
        <c:delete val="0"/>
        <c:axPos val="b"/>
        <c:title>
          <c:tx>
            <c:rich>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a:t>Day</a:t>
                </a:r>
              </a:p>
            </c:rich>
          </c:tx>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796536992"/>
        <c:crosses val="autoZero"/>
        <c:crossBetween val="midCat"/>
        <c:majorUnit val="5"/>
      </c:valAx>
      <c:valAx>
        <c:axId val="-1796536992"/>
        <c:scaling>
          <c:orientation val="minMax"/>
          <c:max val="1"/>
        </c:scaling>
        <c:delete val="0"/>
        <c:axPos val="l"/>
        <c:title>
          <c:tx>
            <c:rich>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a:t>Points earned (%)</a:t>
                </a:r>
              </a:p>
            </c:rich>
          </c:tx>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796531552"/>
        <c:crosses val="autoZero"/>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600">
          <a:solidFill>
            <a:sysClr val="windowText" lastClr="000000"/>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ysClr val="windowText" lastClr="000000"/>
                </a:solidFill>
                <a:latin typeface="+mn-lt"/>
                <a:ea typeface="+mn-ea"/>
                <a:cs typeface="+mn-cs"/>
              </a:defRPr>
            </a:pPr>
            <a:r>
              <a:rPr lang="en-US" dirty="0"/>
              <a:t>Points Progress Monitoring Graph for Carlos </a:t>
            </a:r>
          </a:p>
        </c:rich>
      </c:tx>
      <c:overlay val="0"/>
      <c:spPr>
        <a:noFill/>
        <a:ln>
          <a:noFill/>
        </a:ln>
        <a:effectLst/>
      </c:spPr>
      <c:txPr>
        <a:bodyPr rot="0" spcFirstLastPara="1" vertOverflow="ellipsis" vert="horz" wrap="square" anchor="ctr" anchorCtr="1"/>
        <a:lstStyle/>
        <a:p>
          <a:pPr>
            <a:defRPr sz="1920" b="0"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'Intensification A'!$B$1</c:f>
              <c:strCache>
                <c:ptCount val="1"/>
                <c:pt idx="0">
                  <c:v>Baseline</c:v>
                </c:pt>
              </c:strCache>
            </c:strRef>
          </c:tx>
          <c:spPr>
            <a:ln w="12700" cap="rnd">
              <a:solidFill>
                <a:schemeClr val="tx1"/>
              </a:solidFill>
              <a:round/>
            </a:ln>
            <a:effectLst/>
          </c:spPr>
          <c:marker>
            <c:symbol val="circle"/>
            <c:size val="4"/>
            <c:spPr>
              <a:solidFill>
                <a:schemeClr val="tx1"/>
              </a:solidFill>
              <a:ln w="9525">
                <a:solidFill>
                  <a:schemeClr val="tx1"/>
                </a:solidFill>
              </a:ln>
              <a:effectLst/>
            </c:spPr>
          </c:marker>
          <c:xVal>
            <c:numRef>
              <c:f>'Intensification A'!$A$2:$A$81</c:f>
              <c:numCache>
                <c:formatCode>General</c:formatCode>
                <c:ptCount val="8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numCache>
            </c:numRef>
          </c:xVal>
          <c:yVal>
            <c:numRef>
              <c:f>'Intensification A'!$B$2:$B$81</c:f>
              <c:numCache>
                <c:formatCode>0%</c:formatCode>
                <c:ptCount val="80"/>
                <c:pt idx="0">
                  <c:v>0.6428571428571429</c:v>
                </c:pt>
                <c:pt idx="1">
                  <c:v>0.7142857142857143</c:v>
                </c:pt>
                <c:pt idx="2">
                  <c:v>0.61904761904761907</c:v>
                </c:pt>
                <c:pt idx="3">
                  <c:v>0.47619047619047616</c:v>
                </c:pt>
                <c:pt idx="4">
                  <c:v>0.61904761904761907</c:v>
                </c:pt>
              </c:numCache>
            </c:numRef>
          </c:yVal>
          <c:smooth val="0"/>
          <c:extLst>
            <c:ext xmlns:c16="http://schemas.microsoft.com/office/drawing/2014/chart" uri="{C3380CC4-5D6E-409C-BE32-E72D297353CC}">
              <c16:uniqueId val="{00000000-121E-48C3-9D77-93E481F611FD}"/>
            </c:ext>
          </c:extLst>
        </c:ser>
        <c:ser>
          <c:idx val="1"/>
          <c:order val="1"/>
          <c:tx>
            <c:strRef>
              <c:f>'Intensification A'!$C$1</c:f>
              <c:strCache>
                <c:ptCount val="1"/>
                <c:pt idx="0">
                  <c:v>Intervention</c:v>
                </c:pt>
              </c:strCache>
            </c:strRef>
          </c:tx>
          <c:spPr>
            <a:ln w="12700" cap="rnd">
              <a:solidFill>
                <a:schemeClr val="tx1"/>
              </a:solidFill>
              <a:round/>
            </a:ln>
            <a:effectLst/>
          </c:spPr>
          <c:marker>
            <c:symbol val="circle"/>
            <c:size val="4"/>
            <c:spPr>
              <a:solidFill>
                <a:schemeClr val="tx1"/>
              </a:solidFill>
              <a:ln w="9525">
                <a:solidFill>
                  <a:schemeClr val="tx1"/>
                </a:solidFill>
              </a:ln>
              <a:effectLst/>
            </c:spPr>
          </c:marker>
          <c:xVal>
            <c:numRef>
              <c:f>'Intensification A'!$A$2:$A$81</c:f>
              <c:numCache>
                <c:formatCode>General</c:formatCode>
                <c:ptCount val="8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numCache>
            </c:numRef>
          </c:xVal>
          <c:yVal>
            <c:numRef>
              <c:f>'Intensification A'!$C$2:$C$81</c:f>
              <c:numCache>
                <c:formatCode>General</c:formatCode>
                <c:ptCount val="80"/>
                <c:pt idx="5" formatCode="0%">
                  <c:v>0.80952380952380953</c:v>
                </c:pt>
                <c:pt idx="6" formatCode="0%">
                  <c:v>0.83333333333333337</c:v>
                </c:pt>
                <c:pt idx="7" formatCode="0%">
                  <c:v>0.7857142857142857</c:v>
                </c:pt>
                <c:pt idx="8" formatCode="0%">
                  <c:v>0.61904761904761907</c:v>
                </c:pt>
                <c:pt idx="9" formatCode="0%">
                  <c:v>0.66666666666666663</c:v>
                </c:pt>
              </c:numCache>
            </c:numRef>
          </c:yVal>
          <c:smooth val="0"/>
          <c:extLst>
            <c:ext xmlns:c16="http://schemas.microsoft.com/office/drawing/2014/chart" uri="{C3380CC4-5D6E-409C-BE32-E72D297353CC}">
              <c16:uniqueId val="{00000001-121E-48C3-9D77-93E481F611FD}"/>
            </c:ext>
          </c:extLst>
        </c:ser>
        <c:ser>
          <c:idx val="2"/>
          <c:order val="2"/>
          <c:tx>
            <c:strRef>
              <c:f>'Intensification A'!$D$1</c:f>
              <c:strCache>
                <c:ptCount val="1"/>
                <c:pt idx="0">
                  <c:v>Intensification A</c:v>
                </c:pt>
              </c:strCache>
            </c:strRef>
          </c:tx>
          <c:spPr>
            <a:ln w="12700" cap="rnd">
              <a:solidFill>
                <a:schemeClr val="dk1"/>
              </a:solidFill>
              <a:round/>
            </a:ln>
            <a:effectLst/>
          </c:spPr>
          <c:marker>
            <c:symbol val="circle"/>
            <c:size val="4"/>
            <c:spPr>
              <a:solidFill>
                <a:schemeClr val="tx1"/>
              </a:solidFill>
              <a:ln w="9525">
                <a:solidFill>
                  <a:schemeClr val="dk1"/>
                </a:solidFill>
              </a:ln>
              <a:effectLst/>
            </c:spPr>
          </c:marker>
          <c:xVal>
            <c:numRef>
              <c:f>'Intensification A'!$A$2:$A$81</c:f>
              <c:numCache>
                <c:formatCode>General</c:formatCode>
                <c:ptCount val="8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numCache>
            </c:numRef>
          </c:xVal>
          <c:yVal>
            <c:numRef>
              <c:f>'Intensification A'!$D$2:$D$81</c:f>
              <c:numCache>
                <c:formatCode>General</c:formatCode>
                <c:ptCount val="80"/>
                <c:pt idx="10" formatCode="0%">
                  <c:v>0.83333333333333337</c:v>
                </c:pt>
                <c:pt idx="11" formatCode="0%">
                  <c:v>0.7857142857142857</c:v>
                </c:pt>
                <c:pt idx="12" formatCode="0%">
                  <c:v>0.8571428571428571</c:v>
                </c:pt>
                <c:pt idx="13" formatCode="0%">
                  <c:v>0.76190476190476186</c:v>
                </c:pt>
                <c:pt idx="14" formatCode="0%">
                  <c:v>0.7857142857142857</c:v>
                </c:pt>
              </c:numCache>
            </c:numRef>
          </c:yVal>
          <c:smooth val="0"/>
          <c:extLst>
            <c:ext xmlns:c16="http://schemas.microsoft.com/office/drawing/2014/chart" uri="{C3380CC4-5D6E-409C-BE32-E72D297353CC}">
              <c16:uniqueId val="{00000002-121E-48C3-9D77-93E481F611FD}"/>
            </c:ext>
          </c:extLst>
        </c:ser>
        <c:ser>
          <c:idx val="3"/>
          <c:order val="3"/>
          <c:tx>
            <c:strRef>
              <c:f>'Intensification A'!$E$1</c:f>
              <c:strCache>
                <c:ptCount val="1"/>
                <c:pt idx="0">
                  <c:v>Intensification B</c:v>
                </c:pt>
              </c:strCache>
            </c:strRef>
          </c:tx>
          <c:spPr>
            <a:ln w="25400" cap="rnd">
              <a:noFill/>
              <a:round/>
            </a:ln>
            <a:effectLst/>
          </c:spPr>
          <c:marker>
            <c:symbol val="circle"/>
            <c:size val="5"/>
            <c:spPr>
              <a:solidFill>
                <a:schemeClr val="accent4"/>
              </a:solidFill>
              <a:ln w="9525">
                <a:solidFill>
                  <a:schemeClr val="accent4"/>
                </a:solidFill>
              </a:ln>
              <a:effectLst/>
            </c:spPr>
          </c:marker>
          <c:xVal>
            <c:numRef>
              <c:f>'Intensification A'!$A$2:$A$81</c:f>
              <c:numCache>
                <c:formatCode>General</c:formatCode>
                <c:ptCount val="8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numCache>
            </c:numRef>
          </c:xVal>
          <c:yVal>
            <c:numRef>
              <c:f>'Intensification A'!$E$2:$E$81</c:f>
              <c:numCache>
                <c:formatCode>General</c:formatCode>
                <c:ptCount val="80"/>
              </c:numCache>
            </c:numRef>
          </c:yVal>
          <c:smooth val="0"/>
          <c:extLst>
            <c:ext xmlns:c16="http://schemas.microsoft.com/office/drawing/2014/chart" uri="{C3380CC4-5D6E-409C-BE32-E72D297353CC}">
              <c16:uniqueId val="{00000003-121E-48C3-9D77-93E481F611FD}"/>
            </c:ext>
          </c:extLst>
        </c:ser>
        <c:dLbls>
          <c:showLegendKey val="0"/>
          <c:showVal val="0"/>
          <c:showCatName val="0"/>
          <c:showSerName val="0"/>
          <c:showPercent val="0"/>
          <c:showBubbleSize val="0"/>
        </c:dLbls>
        <c:axId val="-1796544064"/>
        <c:axId val="-1796539712"/>
      </c:scatterChart>
      <c:valAx>
        <c:axId val="-1796544064"/>
        <c:scaling>
          <c:orientation val="minMax"/>
          <c:max val="40"/>
        </c:scaling>
        <c:delete val="0"/>
        <c:axPos val="b"/>
        <c:title>
          <c:tx>
            <c:rich>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a:t>Day</a:t>
                </a:r>
              </a:p>
            </c:rich>
          </c:tx>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796539712"/>
        <c:crosses val="autoZero"/>
        <c:crossBetween val="midCat"/>
        <c:majorUnit val="5"/>
      </c:valAx>
      <c:valAx>
        <c:axId val="-1796539712"/>
        <c:scaling>
          <c:orientation val="minMax"/>
          <c:max val="1"/>
        </c:scaling>
        <c:delete val="0"/>
        <c:axPos val="l"/>
        <c:title>
          <c:tx>
            <c:rich>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a:t>Points earned (%)</a:t>
                </a:r>
              </a:p>
            </c:rich>
          </c:tx>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796544064"/>
        <c:crosses val="autoZero"/>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600">
          <a:solidFill>
            <a:sysClr val="windowText" lastClr="000000"/>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ysClr val="windowText" lastClr="000000"/>
                </a:solidFill>
                <a:latin typeface="+mn-lt"/>
                <a:ea typeface="+mn-ea"/>
                <a:cs typeface="+mn-cs"/>
              </a:defRPr>
            </a:pPr>
            <a:r>
              <a:rPr lang="en-US" dirty="0"/>
              <a:t>Points Progress Monitoring Graph for Carlos </a:t>
            </a:r>
          </a:p>
        </c:rich>
      </c:tx>
      <c:overlay val="0"/>
      <c:spPr>
        <a:noFill/>
        <a:ln>
          <a:noFill/>
        </a:ln>
        <a:effectLst/>
      </c:spPr>
      <c:txPr>
        <a:bodyPr rot="0" spcFirstLastPara="1" vertOverflow="ellipsis" vert="horz" wrap="square" anchor="ctr" anchorCtr="1"/>
        <a:lstStyle/>
        <a:p>
          <a:pPr>
            <a:defRPr sz="1920" b="0"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'Intensification A'!$B$1</c:f>
              <c:strCache>
                <c:ptCount val="1"/>
                <c:pt idx="0">
                  <c:v>Baseline</c:v>
                </c:pt>
              </c:strCache>
            </c:strRef>
          </c:tx>
          <c:spPr>
            <a:ln w="12700" cap="rnd">
              <a:solidFill>
                <a:schemeClr val="tx1"/>
              </a:solidFill>
              <a:round/>
            </a:ln>
            <a:effectLst/>
          </c:spPr>
          <c:marker>
            <c:symbol val="circle"/>
            <c:size val="4"/>
            <c:spPr>
              <a:solidFill>
                <a:schemeClr val="tx1"/>
              </a:solidFill>
              <a:ln w="9525">
                <a:solidFill>
                  <a:schemeClr val="tx1"/>
                </a:solidFill>
              </a:ln>
              <a:effectLst/>
            </c:spPr>
          </c:marker>
          <c:xVal>
            <c:numRef>
              <c:f>'Intensification A'!$A$2:$A$81</c:f>
              <c:numCache>
                <c:formatCode>General</c:formatCode>
                <c:ptCount val="8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numCache>
            </c:numRef>
          </c:xVal>
          <c:yVal>
            <c:numRef>
              <c:f>'Intensification A'!$B$2:$B$81</c:f>
              <c:numCache>
                <c:formatCode>0%</c:formatCode>
                <c:ptCount val="80"/>
                <c:pt idx="0">
                  <c:v>0.6428571428571429</c:v>
                </c:pt>
                <c:pt idx="1">
                  <c:v>0.7142857142857143</c:v>
                </c:pt>
                <c:pt idx="2">
                  <c:v>0.61904761904761907</c:v>
                </c:pt>
                <c:pt idx="3">
                  <c:v>0.47619047619047616</c:v>
                </c:pt>
                <c:pt idx="4">
                  <c:v>0.61904761904761907</c:v>
                </c:pt>
              </c:numCache>
            </c:numRef>
          </c:yVal>
          <c:smooth val="0"/>
          <c:extLst>
            <c:ext xmlns:c16="http://schemas.microsoft.com/office/drawing/2014/chart" uri="{C3380CC4-5D6E-409C-BE32-E72D297353CC}">
              <c16:uniqueId val="{00000000-121E-48C3-9D77-93E481F611FD}"/>
            </c:ext>
          </c:extLst>
        </c:ser>
        <c:ser>
          <c:idx val="1"/>
          <c:order val="1"/>
          <c:tx>
            <c:strRef>
              <c:f>'Intensification A'!$C$1</c:f>
              <c:strCache>
                <c:ptCount val="1"/>
                <c:pt idx="0">
                  <c:v>Intervention</c:v>
                </c:pt>
              </c:strCache>
            </c:strRef>
          </c:tx>
          <c:spPr>
            <a:ln w="12700" cap="rnd">
              <a:solidFill>
                <a:schemeClr val="tx1"/>
              </a:solidFill>
              <a:round/>
            </a:ln>
            <a:effectLst/>
          </c:spPr>
          <c:marker>
            <c:symbol val="circle"/>
            <c:size val="4"/>
            <c:spPr>
              <a:solidFill>
                <a:schemeClr val="tx1"/>
              </a:solidFill>
              <a:ln w="9525">
                <a:solidFill>
                  <a:schemeClr val="tx1"/>
                </a:solidFill>
              </a:ln>
              <a:effectLst/>
            </c:spPr>
          </c:marker>
          <c:xVal>
            <c:numRef>
              <c:f>'Intensification A'!$A$2:$A$81</c:f>
              <c:numCache>
                <c:formatCode>General</c:formatCode>
                <c:ptCount val="8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numCache>
            </c:numRef>
          </c:xVal>
          <c:yVal>
            <c:numRef>
              <c:f>'Intensification A'!$C$2:$C$81</c:f>
              <c:numCache>
                <c:formatCode>General</c:formatCode>
                <c:ptCount val="80"/>
                <c:pt idx="5" formatCode="0%">
                  <c:v>0.80952380952380953</c:v>
                </c:pt>
                <c:pt idx="6" formatCode="0%">
                  <c:v>0.83333333333333337</c:v>
                </c:pt>
                <c:pt idx="7" formatCode="0%">
                  <c:v>0.7857142857142857</c:v>
                </c:pt>
                <c:pt idx="8" formatCode="0%">
                  <c:v>0.61904761904761907</c:v>
                </c:pt>
                <c:pt idx="9" formatCode="0%">
                  <c:v>0.66666666666666663</c:v>
                </c:pt>
              </c:numCache>
            </c:numRef>
          </c:yVal>
          <c:smooth val="0"/>
          <c:extLst>
            <c:ext xmlns:c16="http://schemas.microsoft.com/office/drawing/2014/chart" uri="{C3380CC4-5D6E-409C-BE32-E72D297353CC}">
              <c16:uniqueId val="{00000001-121E-48C3-9D77-93E481F611FD}"/>
            </c:ext>
          </c:extLst>
        </c:ser>
        <c:ser>
          <c:idx val="2"/>
          <c:order val="2"/>
          <c:tx>
            <c:strRef>
              <c:f>'Intensification A'!$D$1</c:f>
              <c:strCache>
                <c:ptCount val="1"/>
                <c:pt idx="0">
                  <c:v>Intensification A</c:v>
                </c:pt>
              </c:strCache>
            </c:strRef>
          </c:tx>
          <c:spPr>
            <a:ln w="12700" cap="rnd">
              <a:solidFill>
                <a:schemeClr val="dk1"/>
              </a:solidFill>
              <a:round/>
            </a:ln>
            <a:effectLst/>
          </c:spPr>
          <c:marker>
            <c:symbol val="circle"/>
            <c:size val="4"/>
            <c:spPr>
              <a:solidFill>
                <a:schemeClr val="tx1"/>
              </a:solidFill>
              <a:ln w="9525">
                <a:solidFill>
                  <a:schemeClr val="dk1"/>
                </a:solidFill>
              </a:ln>
              <a:effectLst/>
            </c:spPr>
          </c:marker>
          <c:xVal>
            <c:numRef>
              <c:f>'Intensification A'!$A$2:$A$81</c:f>
              <c:numCache>
                <c:formatCode>General</c:formatCode>
                <c:ptCount val="8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numCache>
            </c:numRef>
          </c:xVal>
          <c:yVal>
            <c:numRef>
              <c:f>'Intensification A'!$D$2:$D$81</c:f>
              <c:numCache>
                <c:formatCode>General</c:formatCode>
                <c:ptCount val="80"/>
                <c:pt idx="10" formatCode="0%">
                  <c:v>0.83333333333333337</c:v>
                </c:pt>
                <c:pt idx="11" formatCode="0%">
                  <c:v>0.7857142857142857</c:v>
                </c:pt>
                <c:pt idx="12" formatCode="0%">
                  <c:v>0.8571428571428571</c:v>
                </c:pt>
                <c:pt idx="13" formatCode="0%">
                  <c:v>0.76190476190476186</c:v>
                </c:pt>
                <c:pt idx="14" formatCode="0%">
                  <c:v>0.7857142857142857</c:v>
                </c:pt>
              </c:numCache>
            </c:numRef>
          </c:yVal>
          <c:smooth val="0"/>
          <c:extLst>
            <c:ext xmlns:c16="http://schemas.microsoft.com/office/drawing/2014/chart" uri="{C3380CC4-5D6E-409C-BE32-E72D297353CC}">
              <c16:uniqueId val="{00000002-121E-48C3-9D77-93E481F611FD}"/>
            </c:ext>
          </c:extLst>
        </c:ser>
        <c:ser>
          <c:idx val="3"/>
          <c:order val="3"/>
          <c:tx>
            <c:strRef>
              <c:f>'Intensification A'!$E$1</c:f>
              <c:strCache>
                <c:ptCount val="1"/>
                <c:pt idx="0">
                  <c:v>Intensification B</c:v>
                </c:pt>
              </c:strCache>
            </c:strRef>
          </c:tx>
          <c:spPr>
            <a:ln w="25400" cap="rnd">
              <a:noFill/>
              <a:round/>
            </a:ln>
            <a:effectLst/>
          </c:spPr>
          <c:marker>
            <c:symbol val="circle"/>
            <c:size val="5"/>
            <c:spPr>
              <a:solidFill>
                <a:schemeClr val="accent4"/>
              </a:solidFill>
              <a:ln w="9525">
                <a:solidFill>
                  <a:schemeClr val="accent4"/>
                </a:solidFill>
              </a:ln>
              <a:effectLst/>
            </c:spPr>
          </c:marker>
          <c:xVal>
            <c:numRef>
              <c:f>'Intensification A'!$A$2:$A$81</c:f>
              <c:numCache>
                <c:formatCode>General</c:formatCode>
                <c:ptCount val="8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numCache>
            </c:numRef>
          </c:xVal>
          <c:yVal>
            <c:numRef>
              <c:f>'Intensification A'!$E$2:$E$81</c:f>
              <c:numCache>
                <c:formatCode>General</c:formatCode>
                <c:ptCount val="80"/>
              </c:numCache>
            </c:numRef>
          </c:yVal>
          <c:smooth val="0"/>
          <c:extLst>
            <c:ext xmlns:c16="http://schemas.microsoft.com/office/drawing/2014/chart" uri="{C3380CC4-5D6E-409C-BE32-E72D297353CC}">
              <c16:uniqueId val="{00000003-121E-48C3-9D77-93E481F611FD}"/>
            </c:ext>
          </c:extLst>
        </c:ser>
        <c:dLbls>
          <c:showLegendKey val="0"/>
          <c:showVal val="0"/>
          <c:showCatName val="0"/>
          <c:showSerName val="0"/>
          <c:showPercent val="0"/>
          <c:showBubbleSize val="0"/>
        </c:dLbls>
        <c:axId val="-1796533184"/>
        <c:axId val="-1796534272"/>
      </c:scatterChart>
      <c:valAx>
        <c:axId val="-1796533184"/>
        <c:scaling>
          <c:orientation val="minMax"/>
          <c:max val="40"/>
        </c:scaling>
        <c:delete val="0"/>
        <c:axPos val="b"/>
        <c:title>
          <c:tx>
            <c:rich>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a:t>Day</a:t>
                </a:r>
              </a:p>
            </c:rich>
          </c:tx>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796534272"/>
        <c:crosses val="autoZero"/>
        <c:crossBetween val="midCat"/>
        <c:majorUnit val="5"/>
      </c:valAx>
      <c:valAx>
        <c:axId val="-1796534272"/>
        <c:scaling>
          <c:orientation val="minMax"/>
          <c:max val="1"/>
        </c:scaling>
        <c:delete val="0"/>
        <c:axPos val="l"/>
        <c:title>
          <c:tx>
            <c:rich>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a:t>Points earned (%)</a:t>
                </a:r>
              </a:p>
            </c:rich>
          </c:tx>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796533184"/>
        <c:crosses val="autoZero"/>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600">
          <a:solidFill>
            <a:sysClr val="windowText" lastClr="000000"/>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ysClr val="windowText" lastClr="000000"/>
                </a:solidFill>
                <a:latin typeface="+mn-lt"/>
                <a:ea typeface="+mn-ea"/>
                <a:cs typeface="+mn-cs"/>
              </a:defRPr>
            </a:pPr>
            <a:r>
              <a:rPr lang="en-US" dirty="0"/>
              <a:t>Disruption Progress Monitoring Graph for Carlos </a:t>
            </a:r>
          </a:p>
        </c:rich>
      </c:tx>
      <c:overlay val="0"/>
      <c:spPr>
        <a:noFill/>
        <a:ln>
          <a:noFill/>
        </a:ln>
        <a:effectLst/>
      </c:spPr>
      <c:txPr>
        <a:bodyPr rot="0" spcFirstLastPara="1" vertOverflow="ellipsis" vert="horz" wrap="square" anchor="ctr" anchorCtr="1"/>
        <a:lstStyle/>
        <a:p>
          <a:pPr>
            <a:defRPr sz="1920" b="0"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'DBR Inappropriate Comm Baseline'!$B$1</c:f>
              <c:strCache>
                <c:ptCount val="1"/>
                <c:pt idx="0">
                  <c:v>Baseline</c:v>
                </c:pt>
              </c:strCache>
            </c:strRef>
          </c:tx>
          <c:spPr>
            <a:ln w="12700" cap="rnd">
              <a:solidFill>
                <a:schemeClr val="tx1"/>
              </a:solidFill>
              <a:round/>
            </a:ln>
            <a:effectLst/>
          </c:spPr>
          <c:marker>
            <c:symbol val="circle"/>
            <c:size val="4"/>
            <c:spPr>
              <a:solidFill>
                <a:schemeClr val="tx1"/>
              </a:solidFill>
              <a:ln w="9525">
                <a:solidFill>
                  <a:schemeClr val="tx1"/>
                </a:solidFill>
              </a:ln>
              <a:effectLst/>
            </c:spPr>
          </c:marker>
          <c:xVal>
            <c:numRef>
              <c:f>'DBR Inappropriate Comm Baseline'!$A$2:$A$81</c:f>
              <c:numCache>
                <c:formatCode>General</c:formatCode>
                <c:ptCount val="8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numCache>
            </c:numRef>
          </c:xVal>
          <c:yVal>
            <c:numRef>
              <c:f>'DBR Inappropriate Comm Baseline'!$B$2:$B$81</c:f>
              <c:numCache>
                <c:formatCode>0%</c:formatCode>
                <c:ptCount val="80"/>
                <c:pt idx="0">
                  <c:v>0.21</c:v>
                </c:pt>
                <c:pt idx="1">
                  <c:v>0.24</c:v>
                </c:pt>
                <c:pt idx="2">
                  <c:v>0.19</c:v>
                </c:pt>
                <c:pt idx="3">
                  <c:v>0.27</c:v>
                </c:pt>
                <c:pt idx="4">
                  <c:v>0.25</c:v>
                </c:pt>
                <c:pt idx="5">
                  <c:v>0.28999999999999998</c:v>
                </c:pt>
                <c:pt idx="6">
                  <c:v>0.24</c:v>
                </c:pt>
                <c:pt idx="7">
                  <c:v>0.24</c:v>
                </c:pt>
                <c:pt idx="8">
                  <c:v>0.28999999999999998</c:v>
                </c:pt>
                <c:pt idx="9">
                  <c:v>0.23</c:v>
                </c:pt>
              </c:numCache>
            </c:numRef>
          </c:yVal>
          <c:smooth val="0"/>
          <c:extLst>
            <c:ext xmlns:c16="http://schemas.microsoft.com/office/drawing/2014/chart" uri="{C3380CC4-5D6E-409C-BE32-E72D297353CC}">
              <c16:uniqueId val="{00000000-0553-45E1-9EA4-A67B8E6F1D08}"/>
            </c:ext>
          </c:extLst>
        </c:ser>
        <c:ser>
          <c:idx val="1"/>
          <c:order val="1"/>
          <c:tx>
            <c:strRef>
              <c:f>'DBR Inappropriate Comm Baseline'!$C$1</c:f>
              <c:strCache>
                <c:ptCount val="1"/>
                <c:pt idx="0">
                  <c:v>Intervention</c:v>
                </c:pt>
              </c:strCache>
            </c:strRef>
          </c:tx>
          <c:spPr>
            <a:ln w="25400" cap="rnd">
              <a:noFill/>
              <a:round/>
            </a:ln>
            <a:effectLst/>
          </c:spPr>
          <c:marker>
            <c:symbol val="circle"/>
            <c:size val="5"/>
            <c:spPr>
              <a:solidFill>
                <a:schemeClr val="accent2"/>
              </a:solidFill>
              <a:ln w="9525">
                <a:solidFill>
                  <a:schemeClr val="accent2"/>
                </a:solidFill>
              </a:ln>
              <a:effectLst/>
            </c:spPr>
          </c:marker>
          <c:xVal>
            <c:numRef>
              <c:f>'DBR Inappropriate Comm Baseline'!$A$2:$A$81</c:f>
              <c:numCache>
                <c:formatCode>General</c:formatCode>
                <c:ptCount val="8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numCache>
            </c:numRef>
          </c:xVal>
          <c:yVal>
            <c:numRef>
              <c:f>'DBR Inappropriate Comm Baseline'!$C$2:$C$81</c:f>
              <c:numCache>
                <c:formatCode>General</c:formatCode>
                <c:ptCount val="80"/>
              </c:numCache>
            </c:numRef>
          </c:yVal>
          <c:smooth val="0"/>
          <c:extLst>
            <c:ext xmlns:c16="http://schemas.microsoft.com/office/drawing/2014/chart" uri="{C3380CC4-5D6E-409C-BE32-E72D297353CC}">
              <c16:uniqueId val="{00000001-0553-45E1-9EA4-A67B8E6F1D08}"/>
            </c:ext>
          </c:extLst>
        </c:ser>
        <c:ser>
          <c:idx val="2"/>
          <c:order val="2"/>
          <c:tx>
            <c:strRef>
              <c:f>'DBR Inappropriate Comm Baseline'!$D$1</c:f>
              <c:strCache>
                <c:ptCount val="1"/>
                <c:pt idx="0">
                  <c:v>Intensification A</c:v>
                </c:pt>
              </c:strCache>
            </c:strRef>
          </c:tx>
          <c:spPr>
            <a:ln w="25400" cap="rnd">
              <a:noFill/>
              <a:round/>
            </a:ln>
            <a:effectLst/>
          </c:spPr>
          <c:marker>
            <c:symbol val="circle"/>
            <c:size val="5"/>
            <c:spPr>
              <a:solidFill>
                <a:schemeClr val="accent3"/>
              </a:solidFill>
              <a:ln w="9525">
                <a:solidFill>
                  <a:schemeClr val="accent3"/>
                </a:solidFill>
              </a:ln>
              <a:effectLst/>
            </c:spPr>
          </c:marker>
          <c:xVal>
            <c:numRef>
              <c:f>'DBR Inappropriate Comm Baseline'!$A$2:$A$81</c:f>
              <c:numCache>
                <c:formatCode>General</c:formatCode>
                <c:ptCount val="8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numCache>
            </c:numRef>
          </c:xVal>
          <c:yVal>
            <c:numRef>
              <c:f>'DBR Inappropriate Comm Baseline'!$D$2:$D$81</c:f>
              <c:numCache>
                <c:formatCode>General</c:formatCode>
                <c:ptCount val="80"/>
              </c:numCache>
            </c:numRef>
          </c:yVal>
          <c:smooth val="0"/>
          <c:extLst>
            <c:ext xmlns:c16="http://schemas.microsoft.com/office/drawing/2014/chart" uri="{C3380CC4-5D6E-409C-BE32-E72D297353CC}">
              <c16:uniqueId val="{00000002-0553-45E1-9EA4-A67B8E6F1D08}"/>
            </c:ext>
          </c:extLst>
        </c:ser>
        <c:ser>
          <c:idx val="3"/>
          <c:order val="3"/>
          <c:tx>
            <c:strRef>
              <c:f>'DBR Inappropriate Comm Baseline'!$E$1</c:f>
              <c:strCache>
                <c:ptCount val="1"/>
                <c:pt idx="0">
                  <c:v>Intensification B</c:v>
                </c:pt>
              </c:strCache>
            </c:strRef>
          </c:tx>
          <c:spPr>
            <a:ln w="25400" cap="rnd">
              <a:noFill/>
              <a:round/>
            </a:ln>
            <a:effectLst/>
          </c:spPr>
          <c:marker>
            <c:symbol val="circle"/>
            <c:size val="5"/>
            <c:spPr>
              <a:solidFill>
                <a:schemeClr val="accent4"/>
              </a:solidFill>
              <a:ln w="9525">
                <a:solidFill>
                  <a:schemeClr val="accent4"/>
                </a:solidFill>
              </a:ln>
              <a:effectLst/>
            </c:spPr>
          </c:marker>
          <c:xVal>
            <c:numRef>
              <c:f>'DBR Inappropriate Comm Baseline'!$A$2:$A$81</c:f>
              <c:numCache>
                <c:formatCode>General</c:formatCode>
                <c:ptCount val="8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numCache>
            </c:numRef>
          </c:xVal>
          <c:yVal>
            <c:numRef>
              <c:f>'DBR Inappropriate Comm Baseline'!$E$2:$E$81</c:f>
              <c:numCache>
                <c:formatCode>General</c:formatCode>
                <c:ptCount val="80"/>
              </c:numCache>
            </c:numRef>
          </c:yVal>
          <c:smooth val="0"/>
          <c:extLst>
            <c:ext xmlns:c16="http://schemas.microsoft.com/office/drawing/2014/chart" uri="{C3380CC4-5D6E-409C-BE32-E72D297353CC}">
              <c16:uniqueId val="{00000003-0553-45E1-9EA4-A67B8E6F1D08}"/>
            </c:ext>
          </c:extLst>
        </c:ser>
        <c:dLbls>
          <c:showLegendKey val="0"/>
          <c:showVal val="0"/>
          <c:showCatName val="0"/>
          <c:showSerName val="0"/>
          <c:showPercent val="0"/>
          <c:showBubbleSize val="0"/>
        </c:dLbls>
        <c:axId val="-1796533728"/>
        <c:axId val="-1796545696"/>
      </c:scatterChart>
      <c:valAx>
        <c:axId val="-1796533728"/>
        <c:scaling>
          <c:orientation val="minMax"/>
          <c:max val="40"/>
        </c:scaling>
        <c:delete val="0"/>
        <c:axPos val="b"/>
        <c:title>
          <c:tx>
            <c:rich>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a:t>Day</a:t>
                </a:r>
              </a:p>
            </c:rich>
          </c:tx>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796545696"/>
        <c:crosses val="autoZero"/>
        <c:crossBetween val="midCat"/>
        <c:majorUnit val="5"/>
      </c:valAx>
      <c:valAx>
        <c:axId val="-1796545696"/>
        <c:scaling>
          <c:orientation val="minMax"/>
          <c:max val="1"/>
        </c:scaling>
        <c:delete val="0"/>
        <c:axPos val="l"/>
        <c:title>
          <c:tx>
            <c:rich>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a:t>Direct Behavior Rating (%)</a:t>
                </a:r>
              </a:p>
            </c:rich>
          </c:tx>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796533728"/>
        <c:crosses val="autoZero"/>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600">
          <a:solidFill>
            <a:sysClr val="windowText" lastClr="000000"/>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ysClr val="windowText" lastClr="000000"/>
                </a:solidFill>
                <a:latin typeface="+mn-lt"/>
                <a:ea typeface="+mn-ea"/>
                <a:cs typeface="+mn-cs"/>
              </a:defRPr>
            </a:pPr>
            <a:r>
              <a:rPr lang="en-US" dirty="0"/>
              <a:t>Points Progress Monitoring Graph for Carlos </a:t>
            </a:r>
          </a:p>
        </c:rich>
      </c:tx>
      <c:overlay val="0"/>
      <c:spPr>
        <a:noFill/>
        <a:ln>
          <a:noFill/>
        </a:ln>
        <a:effectLst/>
      </c:spPr>
      <c:txPr>
        <a:bodyPr rot="0" spcFirstLastPara="1" vertOverflow="ellipsis" vert="horz" wrap="square" anchor="ctr" anchorCtr="1"/>
        <a:lstStyle/>
        <a:p>
          <a:pPr>
            <a:defRPr sz="1920" b="0"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'Intensification '!$B$1</c:f>
              <c:strCache>
                <c:ptCount val="1"/>
                <c:pt idx="0">
                  <c:v>Baseline</c:v>
                </c:pt>
              </c:strCache>
            </c:strRef>
          </c:tx>
          <c:spPr>
            <a:ln w="12700" cap="rnd">
              <a:solidFill>
                <a:schemeClr val="tx1"/>
              </a:solidFill>
              <a:round/>
            </a:ln>
            <a:effectLst/>
          </c:spPr>
          <c:marker>
            <c:symbol val="circle"/>
            <c:size val="4"/>
            <c:spPr>
              <a:solidFill>
                <a:schemeClr val="tx1"/>
              </a:solidFill>
              <a:ln w="9525">
                <a:solidFill>
                  <a:schemeClr val="tx1"/>
                </a:solidFill>
              </a:ln>
              <a:effectLst/>
            </c:spPr>
          </c:marker>
          <c:xVal>
            <c:numRef>
              <c:f>'Intensification '!$A$2:$A$81</c:f>
              <c:numCache>
                <c:formatCode>General</c:formatCode>
                <c:ptCount val="8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numCache>
            </c:numRef>
          </c:xVal>
          <c:yVal>
            <c:numRef>
              <c:f>'Intensification '!$B$2:$B$81</c:f>
              <c:numCache>
                <c:formatCode>0%</c:formatCode>
                <c:ptCount val="80"/>
                <c:pt idx="0">
                  <c:v>0.6428571428571429</c:v>
                </c:pt>
                <c:pt idx="1">
                  <c:v>0.7142857142857143</c:v>
                </c:pt>
                <c:pt idx="2">
                  <c:v>0.61904761904761907</c:v>
                </c:pt>
                <c:pt idx="3">
                  <c:v>0.47619047619047616</c:v>
                </c:pt>
                <c:pt idx="4">
                  <c:v>0.61904761904761907</c:v>
                </c:pt>
              </c:numCache>
            </c:numRef>
          </c:yVal>
          <c:smooth val="0"/>
          <c:extLst>
            <c:ext xmlns:c16="http://schemas.microsoft.com/office/drawing/2014/chart" uri="{C3380CC4-5D6E-409C-BE32-E72D297353CC}">
              <c16:uniqueId val="{00000000-73CF-425C-999D-EF9C67861232}"/>
            </c:ext>
          </c:extLst>
        </c:ser>
        <c:ser>
          <c:idx val="1"/>
          <c:order val="1"/>
          <c:tx>
            <c:strRef>
              <c:f>'Intensification '!$C$1</c:f>
              <c:strCache>
                <c:ptCount val="1"/>
                <c:pt idx="0">
                  <c:v>Intervention</c:v>
                </c:pt>
              </c:strCache>
            </c:strRef>
          </c:tx>
          <c:spPr>
            <a:ln w="12700" cap="rnd">
              <a:solidFill>
                <a:schemeClr val="tx1"/>
              </a:solidFill>
              <a:round/>
            </a:ln>
            <a:effectLst/>
          </c:spPr>
          <c:marker>
            <c:symbol val="circle"/>
            <c:size val="4"/>
            <c:spPr>
              <a:solidFill>
                <a:schemeClr val="tx1"/>
              </a:solidFill>
              <a:ln w="9525">
                <a:solidFill>
                  <a:schemeClr val="tx1"/>
                </a:solidFill>
              </a:ln>
              <a:effectLst/>
            </c:spPr>
          </c:marker>
          <c:xVal>
            <c:numRef>
              <c:f>'Intensification '!$A$2:$A$81</c:f>
              <c:numCache>
                <c:formatCode>General</c:formatCode>
                <c:ptCount val="8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numCache>
            </c:numRef>
          </c:xVal>
          <c:yVal>
            <c:numRef>
              <c:f>'Intensification '!$C$2:$C$81</c:f>
              <c:numCache>
                <c:formatCode>General</c:formatCode>
                <c:ptCount val="80"/>
                <c:pt idx="5" formatCode="0%">
                  <c:v>0.80952380952380953</c:v>
                </c:pt>
                <c:pt idx="6" formatCode="0%">
                  <c:v>0.83333333333333337</c:v>
                </c:pt>
                <c:pt idx="7" formatCode="0%">
                  <c:v>0.7857142857142857</c:v>
                </c:pt>
                <c:pt idx="8" formatCode="0%">
                  <c:v>0.61904761904761907</c:v>
                </c:pt>
                <c:pt idx="9" formatCode="0%">
                  <c:v>0.66666666666666663</c:v>
                </c:pt>
              </c:numCache>
            </c:numRef>
          </c:yVal>
          <c:smooth val="0"/>
          <c:extLst>
            <c:ext xmlns:c16="http://schemas.microsoft.com/office/drawing/2014/chart" uri="{C3380CC4-5D6E-409C-BE32-E72D297353CC}">
              <c16:uniqueId val="{00000001-73CF-425C-999D-EF9C67861232}"/>
            </c:ext>
          </c:extLst>
        </c:ser>
        <c:ser>
          <c:idx val="2"/>
          <c:order val="2"/>
          <c:tx>
            <c:strRef>
              <c:f>'Intensification '!$D$1</c:f>
              <c:strCache>
                <c:ptCount val="1"/>
                <c:pt idx="0">
                  <c:v>Intensification A</c:v>
                </c:pt>
              </c:strCache>
            </c:strRef>
          </c:tx>
          <c:spPr>
            <a:ln w="12700" cap="rnd">
              <a:solidFill>
                <a:schemeClr val="dk1"/>
              </a:solidFill>
              <a:round/>
            </a:ln>
            <a:effectLst/>
          </c:spPr>
          <c:marker>
            <c:symbol val="circle"/>
            <c:size val="4"/>
            <c:spPr>
              <a:solidFill>
                <a:schemeClr val="tx1"/>
              </a:solidFill>
              <a:ln w="9525">
                <a:solidFill>
                  <a:schemeClr val="dk1"/>
                </a:solidFill>
              </a:ln>
              <a:effectLst/>
            </c:spPr>
          </c:marker>
          <c:xVal>
            <c:numRef>
              <c:f>'Intensification '!$A$2:$A$81</c:f>
              <c:numCache>
                <c:formatCode>General</c:formatCode>
                <c:ptCount val="8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numCache>
            </c:numRef>
          </c:xVal>
          <c:yVal>
            <c:numRef>
              <c:f>'Intensification '!$D$2:$D$81</c:f>
              <c:numCache>
                <c:formatCode>General</c:formatCode>
                <c:ptCount val="80"/>
                <c:pt idx="10" formatCode="0%">
                  <c:v>0.83333333333333337</c:v>
                </c:pt>
                <c:pt idx="11" formatCode="0%">
                  <c:v>0.7857142857142857</c:v>
                </c:pt>
                <c:pt idx="12" formatCode="0%">
                  <c:v>0.8571428571428571</c:v>
                </c:pt>
                <c:pt idx="13" formatCode="0%">
                  <c:v>0.76190476190476186</c:v>
                </c:pt>
                <c:pt idx="14" formatCode="0%">
                  <c:v>0.7857142857142857</c:v>
                </c:pt>
                <c:pt idx="15" formatCode="0%">
                  <c:v>0.83333333333333337</c:v>
                </c:pt>
                <c:pt idx="16" formatCode="0%">
                  <c:v>0.7857142857142857</c:v>
                </c:pt>
                <c:pt idx="17" formatCode="0%">
                  <c:v>0.71</c:v>
                </c:pt>
                <c:pt idx="18" formatCode="0%">
                  <c:v>0.76190476190476186</c:v>
                </c:pt>
                <c:pt idx="19" formatCode="0%">
                  <c:v>0.77</c:v>
                </c:pt>
                <c:pt idx="20" formatCode="0%">
                  <c:v>0.83333333333333337</c:v>
                </c:pt>
                <c:pt idx="21" formatCode="0%">
                  <c:v>0.7857142857142857</c:v>
                </c:pt>
                <c:pt idx="22" formatCode="0%">
                  <c:v>0.67</c:v>
                </c:pt>
                <c:pt idx="23" formatCode="0%">
                  <c:v>0.76190476190476186</c:v>
                </c:pt>
                <c:pt idx="24" formatCode="0%">
                  <c:v>0.7857142857142857</c:v>
                </c:pt>
              </c:numCache>
            </c:numRef>
          </c:yVal>
          <c:smooth val="0"/>
          <c:extLst>
            <c:ext xmlns:c16="http://schemas.microsoft.com/office/drawing/2014/chart" uri="{C3380CC4-5D6E-409C-BE32-E72D297353CC}">
              <c16:uniqueId val="{00000002-73CF-425C-999D-EF9C67861232}"/>
            </c:ext>
          </c:extLst>
        </c:ser>
        <c:ser>
          <c:idx val="3"/>
          <c:order val="3"/>
          <c:tx>
            <c:strRef>
              <c:f>'Intensification '!$E$1</c:f>
              <c:strCache>
                <c:ptCount val="1"/>
                <c:pt idx="0">
                  <c:v>FBA</c:v>
                </c:pt>
              </c:strCache>
            </c:strRef>
          </c:tx>
          <c:spPr>
            <a:ln w="12700" cap="rnd">
              <a:solidFill>
                <a:schemeClr val="dk1"/>
              </a:solidFill>
              <a:round/>
            </a:ln>
            <a:effectLst/>
          </c:spPr>
          <c:marker>
            <c:symbol val="circle"/>
            <c:size val="4"/>
            <c:spPr>
              <a:solidFill>
                <a:schemeClr val="tx1"/>
              </a:solidFill>
              <a:ln w="9525">
                <a:solidFill>
                  <a:schemeClr val="dk1"/>
                </a:solidFill>
              </a:ln>
              <a:effectLst/>
            </c:spPr>
          </c:marker>
          <c:xVal>
            <c:numRef>
              <c:f>'Intensification '!$A$2:$A$81</c:f>
              <c:numCache>
                <c:formatCode>General</c:formatCode>
                <c:ptCount val="8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numCache>
            </c:numRef>
          </c:xVal>
          <c:yVal>
            <c:numRef>
              <c:f>'Intensification '!$E$2:$E$81</c:f>
              <c:numCache>
                <c:formatCode>General</c:formatCode>
                <c:ptCount val="80"/>
                <c:pt idx="25" formatCode="0%">
                  <c:v>0.9</c:v>
                </c:pt>
                <c:pt idx="26" formatCode="0%">
                  <c:v>0.87</c:v>
                </c:pt>
                <c:pt idx="27" formatCode="0%">
                  <c:v>0.91</c:v>
                </c:pt>
                <c:pt idx="28" formatCode="0%">
                  <c:v>0.86</c:v>
                </c:pt>
                <c:pt idx="29" formatCode="0%">
                  <c:v>0.95</c:v>
                </c:pt>
                <c:pt idx="30" formatCode="0%">
                  <c:v>0.94</c:v>
                </c:pt>
                <c:pt idx="31" formatCode="0%">
                  <c:v>0.9</c:v>
                </c:pt>
                <c:pt idx="32" formatCode="0%">
                  <c:v>0.94</c:v>
                </c:pt>
                <c:pt idx="33" formatCode="0%">
                  <c:v>0.9</c:v>
                </c:pt>
              </c:numCache>
            </c:numRef>
          </c:yVal>
          <c:smooth val="0"/>
          <c:extLst>
            <c:ext xmlns:c16="http://schemas.microsoft.com/office/drawing/2014/chart" uri="{C3380CC4-5D6E-409C-BE32-E72D297353CC}">
              <c16:uniqueId val="{00000003-73CF-425C-999D-EF9C67861232}"/>
            </c:ext>
          </c:extLst>
        </c:ser>
        <c:ser>
          <c:idx val="4"/>
          <c:order val="4"/>
          <c:tx>
            <c:strRef>
              <c:f>'Intensification '!$F$1</c:f>
              <c:strCache>
                <c:ptCount val="1"/>
                <c:pt idx="0">
                  <c:v>Intensification B</c:v>
                </c:pt>
              </c:strCache>
            </c:strRef>
          </c:tx>
          <c:spPr>
            <a:ln w="12700" cap="rnd">
              <a:solidFill>
                <a:schemeClr val="dk1"/>
              </a:solidFill>
              <a:round/>
            </a:ln>
            <a:effectLst/>
          </c:spPr>
          <c:marker>
            <c:symbol val="circle"/>
            <c:size val="4"/>
            <c:spPr>
              <a:solidFill>
                <a:schemeClr val="tx1"/>
              </a:solidFill>
              <a:ln w="9525">
                <a:solidFill>
                  <a:schemeClr val="dk1"/>
                </a:solidFill>
              </a:ln>
              <a:effectLst/>
            </c:spPr>
          </c:marker>
          <c:xVal>
            <c:numRef>
              <c:f>'Intensification '!$A$2:$A$81</c:f>
              <c:numCache>
                <c:formatCode>General</c:formatCode>
                <c:ptCount val="8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numCache>
            </c:numRef>
          </c:xVal>
          <c:yVal>
            <c:numRef>
              <c:f>'Intensification '!$F$2:$F$81</c:f>
              <c:numCache>
                <c:formatCode>General</c:formatCode>
                <c:ptCount val="80"/>
              </c:numCache>
            </c:numRef>
          </c:yVal>
          <c:smooth val="0"/>
          <c:extLst>
            <c:ext xmlns:c16="http://schemas.microsoft.com/office/drawing/2014/chart" uri="{C3380CC4-5D6E-409C-BE32-E72D297353CC}">
              <c16:uniqueId val="{00000004-73CF-425C-999D-EF9C67861232}"/>
            </c:ext>
          </c:extLst>
        </c:ser>
        <c:dLbls>
          <c:showLegendKey val="0"/>
          <c:showVal val="0"/>
          <c:showCatName val="0"/>
          <c:showSerName val="0"/>
          <c:showPercent val="0"/>
          <c:showBubbleSize val="0"/>
        </c:dLbls>
        <c:axId val="-1796543520"/>
        <c:axId val="-1796532096"/>
      </c:scatterChart>
      <c:valAx>
        <c:axId val="-1796543520"/>
        <c:scaling>
          <c:orientation val="minMax"/>
          <c:max val="40"/>
        </c:scaling>
        <c:delete val="0"/>
        <c:axPos val="b"/>
        <c:title>
          <c:tx>
            <c:rich>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a:t>Day</a:t>
                </a:r>
              </a:p>
            </c:rich>
          </c:tx>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796532096"/>
        <c:crosses val="autoZero"/>
        <c:crossBetween val="midCat"/>
        <c:majorUnit val="5"/>
      </c:valAx>
      <c:valAx>
        <c:axId val="-1796532096"/>
        <c:scaling>
          <c:orientation val="minMax"/>
          <c:max val="1"/>
        </c:scaling>
        <c:delete val="0"/>
        <c:axPos val="l"/>
        <c:title>
          <c:tx>
            <c:rich>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a:t>Points earned (%)</a:t>
                </a:r>
              </a:p>
            </c:rich>
          </c:tx>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796543520"/>
        <c:crosses val="autoZero"/>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600">
          <a:solidFill>
            <a:sysClr val="windowText" lastClr="000000"/>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ysClr val="windowText" lastClr="000000"/>
                </a:solidFill>
                <a:latin typeface="+mn-lt"/>
                <a:ea typeface="+mn-ea"/>
                <a:cs typeface="+mn-cs"/>
              </a:defRPr>
            </a:pPr>
            <a:r>
              <a:rPr lang="en-US"/>
              <a:t>Disruption Progress Monitoring Graph for Carlos </a:t>
            </a:r>
          </a:p>
        </c:rich>
      </c:tx>
      <c:overlay val="0"/>
      <c:spPr>
        <a:noFill/>
        <a:ln>
          <a:noFill/>
        </a:ln>
        <a:effectLst/>
      </c:spPr>
      <c:txPr>
        <a:bodyPr rot="0" spcFirstLastPara="1" vertOverflow="ellipsis" vert="horz" wrap="square" anchor="ctr" anchorCtr="1"/>
        <a:lstStyle/>
        <a:p>
          <a:pPr>
            <a:defRPr sz="1920" b="0"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'DBR Inappropriate Comm Int'!$B$1</c:f>
              <c:strCache>
                <c:ptCount val="1"/>
                <c:pt idx="0">
                  <c:v>Baseline</c:v>
                </c:pt>
              </c:strCache>
            </c:strRef>
          </c:tx>
          <c:spPr>
            <a:ln w="12700" cap="rnd">
              <a:solidFill>
                <a:schemeClr val="tx1"/>
              </a:solidFill>
              <a:round/>
            </a:ln>
            <a:effectLst/>
          </c:spPr>
          <c:marker>
            <c:symbol val="circle"/>
            <c:size val="4"/>
            <c:spPr>
              <a:solidFill>
                <a:schemeClr val="tx1"/>
              </a:solidFill>
              <a:ln w="9525">
                <a:solidFill>
                  <a:schemeClr val="tx1"/>
                </a:solidFill>
              </a:ln>
              <a:effectLst/>
            </c:spPr>
          </c:marker>
          <c:xVal>
            <c:numRef>
              <c:f>'DBR Inappropriate Comm Int'!$A$2:$A$81</c:f>
              <c:numCache>
                <c:formatCode>General</c:formatCode>
                <c:ptCount val="8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numCache>
            </c:numRef>
          </c:xVal>
          <c:yVal>
            <c:numRef>
              <c:f>'DBR Inappropriate Comm Int'!$B$2:$B$81</c:f>
              <c:numCache>
                <c:formatCode>0%</c:formatCode>
                <c:ptCount val="80"/>
                <c:pt idx="0">
                  <c:v>0.21</c:v>
                </c:pt>
                <c:pt idx="1">
                  <c:v>0.24</c:v>
                </c:pt>
                <c:pt idx="2">
                  <c:v>0.19</c:v>
                </c:pt>
                <c:pt idx="3">
                  <c:v>0.27</c:v>
                </c:pt>
                <c:pt idx="4">
                  <c:v>0.25</c:v>
                </c:pt>
                <c:pt idx="5">
                  <c:v>0.28999999999999998</c:v>
                </c:pt>
                <c:pt idx="6">
                  <c:v>0.24</c:v>
                </c:pt>
                <c:pt idx="7">
                  <c:v>0.24</c:v>
                </c:pt>
                <c:pt idx="8">
                  <c:v>0.28999999999999998</c:v>
                </c:pt>
                <c:pt idx="9">
                  <c:v>0.23</c:v>
                </c:pt>
              </c:numCache>
            </c:numRef>
          </c:yVal>
          <c:smooth val="0"/>
          <c:extLst>
            <c:ext xmlns:c16="http://schemas.microsoft.com/office/drawing/2014/chart" uri="{C3380CC4-5D6E-409C-BE32-E72D297353CC}">
              <c16:uniqueId val="{00000000-403E-4356-899C-23769619AC8F}"/>
            </c:ext>
          </c:extLst>
        </c:ser>
        <c:ser>
          <c:idx val="1"/>
          <c:order val="1"/>
          <c:tx>
            <c:strRef>
              <c:f>'DBR Inappropriate Comm Int'!$C$1</c:f>
              <c:strCache>
                <c:ptCount val="1"/>
                <c:pt idx="0">
                  <c:v>Intervention</c:v>
                </c:pt>
              </c:strCache>
            </c:strRef>
          </c:tx>
          <c:spPr>
            <a:ln w="12700" cap="rnd">
              <a:solidFill>
                <a:schemeClr val="dk1"/>
              </a:solidFill>
              <a:round/>
            </a:ln>
            <a:effectLst/>
          </c:spPr>
          <c:marker>
            <c:symbol val="circle"/>
            <c:size val="4"/>
            <c:spPr>
              <a:solidFill>
                <a:schemeClr val="tx1"/>
              </a:solidFill>
              <a:ln w="9525">
                <a:solidFill>
                  <a:schemeClr val="dk1"/>
                </a:solidFill>
              </a:ln>
              <a:effectLst/>
            </c:spPr>
          </c:marker>
          <c:xVal>
            <c:numRef>
              <c:f>'DBR Inappropriate Comm Int'!$A$2:$A$81</c:f>
              <c:numCache>
                <c:formatCode>General</c:formatCode>
                <c:ptCount val="8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numCache>
            </c:numRef>
          </c:xVal>
          <c:yVal>
            <c:numRef>
              <c:f>'DBR Inappropriate Comm Int'!$C$2:$C$81</c:f>
              <c:numCache>
                <c:formatCode>General</c:formatCode>
                <c:ptCount val="80"/>
                <c:pt idx="10" formatCode="0%">
                  <c:v>0.15</c:v>
                </c:pt>
                <c:pt idx="11" formatCode="0%">
                  <c:v>0.11</c:v>
                </c:pt>
                <c:pt idx="12" formatCode="0%">
                  <c:v>0.03</c:v>
                </c:pt>
                <c:pt idx="13" formatCode="0%">
                  <c:v>0.05</c:v>
                </c:pt>
                <c:pt idx="14" formatCode="0%">
                  <c:v>0.04</c:v>
                </c:pt>
                <c:pt idx="15" formatCode="0%">
                  <c:v>0</c:v>
                </c:pt>
                <c:pt idx="16" formatCode="0%">
                  <c:v>0.03</c:v>
                </c:pt>
                <c:pt idx="17" formatCode="0%">
                  <c:v>0</c:v>
                </c:pt>
                <c:pt idx="18" formatCode="0%">
                  <c:v>0.02</c:v>
                </c:pt>
                <c:pt idx="19" formatCode="0%">
                  <c:v>0.02</c:v>
                </c:pt>
              </c:numCache>
            </c:numRef>
          </c:yVal>
          <c:smooth val="0"/>
          <c:extLst>
            <c:ext xmlns:c16="http://schemas.microsoft.com/office/drawing/2014/chart" uri="{C3380CC4-5D6E-409C-BE32-E72D297353CC}">
              <c16:uniqueId val="{00000001-403E-4356-899C-23769619AC8F}"/>
            </c:ext>
          </c:extLst>
        </c:ser>
        <c:ser>
          <c:idx val="2"/>
          <c:order val="2"/>
          <c:tx>
            <c:strRef>
              <c:f>'DBR Inappropriate Comm Int'!$D$1</c:f>
              <c:strCache>
                <c:ptCount val="1"/>
                <c:pt idx="0">
                  <c:v>Intensification A</c:v>
                </c:pt>
              </c:strCache>
            </c:strRef>
          </c:tx>
          <c:spPr>
            <a:ln w="25400" cap="rnd">
              <a:noFill/>
              <a:round/>
            </a:ln>
            <a:effectLst/>
          </c:spPr>
          <c:marker>
            <c:symbol val="circle"/>
            <c:size val="5"/>
            <c:spPr>
              <a:solidFill>
                <a:schemeClr val="accent3"/>
              </a:solidFill>
              <a:ln w="9525">
                <a:solidFill>
                  <a:schemeClr val="accent3"/>
                </a:solidFill>
              </a:ln>
              <a:effectLst/>
            </c:spPr>
          </c:marker>
          <c:xVal>
            <c:numRef>
              <c:f>'DBR Inappropriate Comm Int'!$A$2:$A$81</c:f>
              <c:numCache>
                <c:formatCode>General</c:formatCode>
                <c:ptCount val="8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numCache>
            </c:numRef>
          </c:xVal>
          <c:yVal>
            <c:numRef>
              <c:f>'DBR Inappropriate Comm Int'!$D$2:$D$81</c:f>
              <c:numCache>
                <c:formatCode>General</c:formatCode>
                <c:ptCount val="80"/>
              </c:numCache>
            </c:numRef>
          </c:yVal>
          <c:smooth val="0"/>
          <c:extLst>
            <c:ext xmlns:c16="http://schemas.microsoft.com/office/drawing/2014/chart" uri="{C3380CC4-5D6E-409C-BE32-E72D297353CC}">
              <c16:uniqueId val="{00000002-403E-4356-899C-23769619AC8F}"/>
            </c:ext>
          </c:extLst>
        </c:ser>
        <c:ser>
          <c:idx val="3"/>
          <c:order val="3"/>
          <c:tx>
            <c:strRef>
              <c:f>'DBR Inappropriate Comm Int'!$E$1</c:f>
              <c:strCache>
                <c:ptCount val="1"/>
                <c:pt idx="0">
                  <c:v>Intensification B</c:v>
                </c:pt>
              </c:strCache>
            </c:strRef>
          </c:tx>
          <c:spPr>
            <a:ln w="25400" cap="rnd">
              <a:noFill/>
              <a:round/>
            </a:ln>
            <a:effectLst/>
          </c:spPr>
          <c:marker>
            <c:symbol val="circle"/>
            <c:size val="5"/>
            <c:spPr>
              <a:solidFill>
                <a:schemeClr val="accent4"/>
              </a:solidFill>
              <a:ln w="9525">
                <a:solidFill>
                  <a:schemeClr val="accent4"/>
                </a:solidFill>
              </a:ln>
              <a:effectLst/>
            </c:spPr>
          </c:marker>
          <c:xVal>
            <c:numRef>
              <c:f>'DBR Inappropriate Comm Int'!$A$2:$A$81</c:f>
              <c:numCache>
                <c:formatCode>General</c:formatCode>
                <c:ptCount val="8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numCache>
            </c:numRef>
          </c:xVal>
          <c:yVal>
            <c:numRef>
              <c:f>'DBR Inappropriate Comm Int'!$E$2:$E$81</c:f>
              <c:numCache>
                <c:formatCode>General</c:formatCode>
                <c:ptCount val="80"/>
              </c:numCache>
            </c:numRef>
          </c:yVal>
          <c:smooth val="0"/>
          <c:extLst>
            <c:ext xmlns:c16="http://schemas.microsoft.com/office/drawing/2014/chart" uri="{C3380CC4-5D6E-409C-BE32-E72D297353CC}">
              <c16:uniqueId val="{00000003-403E-4356-899C-23769619AC8F}"/>
            </c:ext>
          </c:extLst>
        </c:ser>
        <c:dLbls>
          <c:showLegendKey val="0"/>
          <c:showVal val="0"/>
          <c:showCatName val="0"/>
          <c:showSerName val="0"/>
          <c:showPercent val="0"/>
          <c:showBubbleSize val="0"/>
        </c:dLbls>
        <c:axId val="-1796536448"/>
        <c:axId val="-1796545152"/>
      </c:scatterChart>
      <c:valAx>
        <c:axId val="-1796536448"/>
        <c:scaling>
          <c:orientation val="minMax"/>
          <c:max val="40"/>
        </c:scaling>
        <c:delete val="0"/>
        <c:axPos val="b"/>
        <c:title>
          <c:tx>
            <c:rich>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a:t>Day</a:t>
                </a:r>
              </a:p>
            </c:rich>
          </c:tx>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796545152"/>
        <c:crosses val="autoZero"/>
        <c:crossBetween val="midCat"/>
        <c:majorUnit val="5"/>
      </c:valAx>
      <c:valAx>
        <c:axId val="-1796545152"/>
        <c:scaling>
          <c:orientation val="minMax"/>
          <c:max val="1"/>
        </c:scaling>
        <c:delete val="0"/>
        <c:axPos val="l"/>
        <c:title>
          <c:tx>
            <c:rich>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a:t>Direct Behavior Rating (%)</a:t>
                </a:r>
              </a:p>
            </c:rich>
          </c:tx>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796536448"/>
        <c:crosses val="autoZero"/>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600">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6" dt="2018-09-14T07:32:39.061" idx="2">
    <p:pos x="4906" y="1242"/>
    <p:text>Should this snapshot show the taxonomy for behavior intervention instead?</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8136" y="8719527"/>
            <a:ext cx="3043343" cy="465455"/>
          </a:xfrm>
          <a:prstGeom prst="rect">
            <a:avLst/>
          </a:prstGeom>
        </p:spPr>
        <p:txBody>
          <a:bodyPr vert="horz" lIns="93324" tIns="46662" rIns="93324" bIns="46662" rtlCol="0" anchor="b" anchorCtr="0"/>
          <a:lstStyle>
            <a:lvl1pPr algn="r">
              <a:defRPr sz="1200"/>
            </a:lvl1pPr>
          </a:lstStyle>
          <a:p>
            <a:r>
              <a:rPr lang="en-US" sz="1000">
                <a:latin typeface="Arial" panose="020B060402020202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4" y="8717912"/>
            <a:ext cx="3043343" cy="465455"/>
          </a:xfrm>
          <a:prstGeom prst="rect">
            <a:avLst/>
          </a:prstGeom>
        </p:spPr>
        <p:txBody>
          <a:bodyPr vert="horz" lIns="93324" tIns="46662" rIns="93324" bIns="46662" rtlCol="0" anchor="b"/>
          <a:lstStyle>
            <a:lvl1pPr algn="l">
              <a:defRPr sz="1200"/>
            </a:lvl1pPr>
          </a:lstStyle>
          <a:p>
            <a:r>
              <a:rPr lang="en-US" sz="1000" dirty="0">
                <a:latin typeface="Arial" panose="020B060402020202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3301180" y="8935238"/>
            <a:ext cx="339154"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2" name="Picture 1">
            <a:extLst>
              <a:ext uri="{FF2B5EF4-FFF2-40B4-BE49-F238E27FC236}">
                <a16:creationId xmlns:a16="http://schemas.microsoft.com/office/drawing/2014/main" id="{CF9F5E43-2B6C-4F6B-BF37-9E2FBEAD3B35}"/>
              </a:ext>
            </a:extLst>
          </p:cNvPr>
          <p:cNvPicPr>
            <a:picLocks noChangeAspect="1"/>
          </p:cNvPicPr>
          <p:nvPr/>
        </p:nvPicPr>
        <p:blipFill>
          <a:blip r:embed="rId2"/>
          <a:stretch>
            <a:fillRect/>
          </a:stretch>
        </p:blipFill>
        <p:spPr>
          <a:xfrm>
            <a:off x="5804862" y="124118"/>
            <a:ext cx="849442" cy="819440"/>
          </a:xfrm>
          <a:prstGeom prst="rect">
            <a:avLst/>
          </a:prstGeom>
        </p:spPr>
      </p:pic>
      <p:pic>
        <p:nvPicPr>
          <p:cNvPr id="6" name="Picture 5">
            <a:extLst>
              <a:ext uri="{FF2B5EF4-FFF2-40B4-BE49-F238E27FC236}">
                <a16:creationId xmlns:a16="http://schemas.microsoft.com/office/drawing/2014/main" id="{AA233F13-736D-4108-B87E-D8A5425F1679}"/>
              </a:ext>
            </a:extLst>
          </p:cNvPr>
          <p:cNvPicPr>
            <a:picLocks noChangeAspect="1"/>
          </p:cNvPicPr>
          <p:nvPr/>
        </p:nvPicPr>
        <p:blipFill>
          <a:blip r:embed="rId3"/>
          <a:stretch>
            <a:fillRect/>
          </a:stretch>
        </p:blipFill>
        <p:spPr>
          <a:xfrm>
            <a:off x="219629" y="204087"/>
            <a:ext cx="3664474" cy="659502"/>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8136" y="8688499"/>
            <a:ext cx="3043343" cy="620607"/>
          </a:xfrm>
          <a:prstGeom prst="rect">
            <a:avLst/>
          </a:prstGeom>
        </p:spPr>
        <p:txBody>
          <a:bodyPr vert="horz" lIns="93324" tIns="46662" rIns="93324" bIns="46662" rtlCol="0" anchor="b" anchorCtr="0"/>
          <a:lstStyle>
            <a:lvl1pPr algn="r">
              <a:defRPr sz="1000" baseline="0">
                <a:latin typeface="Calibri"/>
              </a:defRPr>
            </a:lvl1pPr>
          </a:lstStyle>
          <a:p>
            <a:r>
              <a:rPr lang="en-US"/>
              <a:t>(added from Insert tab, Header &amp; Footer icon, Fixed Date and time)  1/23/2018</a:t>
            </a:r>
            <a:endParaRPr lang="en-US" dirty="0"/>
          </a:p>
        </p:txBody>
      </p:sp>
      <p:sp>
        <p:nvSpPr>
          <p:cNvPr id="4" name="Slide Image Placeholder 3"/>
          <p:cNvSpPr>
            <a:spLocks noGrp="1" noRot="1" noChangeAspect="1"/>
          </p:cNvSpPr>
          <p:nvPr>
            <p:ph type="sldImg" idx="2"/>
          </p:nvPr>
        </p:nvSpPr>
        <p:spPr>
          <a:xfrm>
            <a:off x="1073150" y="690563"/>
            <a:ext cx="4876800" cy="27432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1" y="3542763"/>
            <a:ext cx="7021475" cy="5036615"/>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4" y="8688502"/>
            <a:ext cx="3043343" cy="6206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3420180" y="9036542"/>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a:t>
            </a:fld>
            <a:endParaRPr lang="en-US" dirty="0"/>
          </a:p>
        </p:txBody>
      </p:sp>
    </p:spTree>
    <p:extLst>
      <p:ext uri="{BB962C8B-B14F-4D97-AF65-F5344CB8AC3E}">
        <p14:creationId xmlns:p14="http://schemas.microsoft.com/office/powerpoint/2010/main" val="1784335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is Ms. Harper?</a:t>
            </a:r>
            <a:r>
              <a:rPr lang="en-US" baseline="0" dirty="0"/>
              <a:t> Classroom teacher? SPED teacher?</a:t>
            </a:r>
            <a:endParaRPr lang="en-US" dirty="0"/>
          </a:p>
        </p:txBody>
      </p:sp>
      <p:sp>
        <p:nvSpPr>
          <p:cNvPr id="4" name="Slide Number Placeholder 3"/>
          <p:cNvSpPr>
            <a:spLocks noGrp="1"/>
          </p:cNvSpPr>
          <p:nvPr>
            <p:ph type="sldNum" sz="quarter" idx="10"/>
          </p:nvPr>
        </p:nvSpPr>
        <p:spPr/>
        <p:txBody>
          <a:bodyPr/>
          <a:lstStyle/>
          <a:p>
            <a:fld id="{BEB4B9A0-3D14-4251-BC50-B84CCB3B5D39}" type="slidenum">
              <a:rPr lang="en-US" smtClean="0"/>
              <a:t>19</a:t>
            </a:fld>
            <a:endParaRPr lang="en-US"/>
          </a:p>
        </p:txBody>
      </p:sp>
    </p:spTree>
    <p:extLst>
      <p:ext uri="{BB962C8B-B14F-4D97-AF65-F5344CB8AC3E}">
        <p14:creationId xmlns:p14="http://schemas.microsoft.com/office/powerpoint/2010/main" val="1924691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11"/>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12"/>
          </p:nvPr>
        </p:nvSpPr>
        <p:spPr/>
        <p:txBody>
          <a:bodyPr/>
          <a:lstStyle/>
          <a:p>
            <a:fld id="{B54DC83E-89B8-4806-9A94-7D2BAA520DC6}" type="slidenum">
              <a:rPr lang="en-US" smtClean="0"/>
              <a:pPr/>
              <a:t>20</a:t>
            </a:fld>
            <a:endParaRPr lang="en-US" dirty="0"/>
          </a:p>
        </p:txBody>
      </p:sp>
    </p:spTree>
    <p:extLst>
      <p:ext uri="{BB962C8B-B14F-4D97-AF65-F5344CB8AC3E}">
        <p14:creationId xmlns:p14="http://schemas.microsoft.com/office/powerpoint/2010/main" val="3942886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Ms.</a:t>
            </a:r>
            <a:r>
              <a:rPr lang="en-US" baseline="0" dirty="0"/>
              <a:t> Harper </a:t>
            </a:r>
            <a:r>
              <a:rPr lang="en-US" dirty="0"/>
              <a:t>reviews NCII tools chart for program options, selecting “externalizing behavior” and “elementary age” as filters that match Carlos’s characteristics.</a:t>
            </a:r>
          </a:p>
          <a:p>
            <a:r>
              <a:rPr lang="en-US" dirty="0"/>
              <a:t>Notes that four studies on the Behavior Education Program (BEP)/Check In/Check Out have been reviewed and had outcomes rated as convincing (n=2) or partially convincing (n=2). Because</a:t>
            </a:r>
            <a:r>
              <a:rPr lang="en-US" baseline="0" dirty="0"/>
              <a:t> there is research indicating the IIP is promising, Ms. Harper marks “Y” for the “strength” dimension and can proceed to rating the other dimensions of the taxonomy. If she had determined that insufficient evidence existed to indicate the IIP is promising for treating intensive behavioral needs, she would select a different IIP before proceeding.</a:t>
            </a:r>
          </a:p>
          <a:p>
            <a:endParaRPr lang="en-US" baseline="0" dirty="0"/>
          </a:p>
        </p:txBody>
      </p:sp>
      <p:sp>
        <p:nvSpPr>
          <p:cNvPr id="4" name="Slide Number Placeholder 3"/>
          <p:cNvSpPr>
            <a:spLocks noGrp="1"/>
          </p:cNvSpPr>
          <p:nvPr>
            <p:ph type="sldNum" sz="quarter" idx="10"/>
          </p:nvPr>
        </p:nvSpPr>
        <p:spPr/>
        <p:txBody>
          <a:bodyPr/>
          <a:lstStyle/>
          <a:p>
            <a:fld id="{BEB4B9A0-3D14-4251-BC50-B84CCB3B5D39}" type="slidenum">
              <a:rPr lang="en-US" smtClean="0"/>
              <a:t>22</a:t>
            </a:fld>
            <a:endParaRPr lang="en-US"/>
          </a:p>
        </p:txBody>
      </p:sp>
    </p:spTree>
    <p:extLst>
      <p:ext uri="{BB962C8B-B14F-4D97-AF65-F5344CB8AC3E}">
        <p14:creationId xmlns:p14="http://schemas.microsoft.com/office/powerpoint/2010/main" val="2831117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in CI/CO check in and out with a designated adult in the morning and afternoon, during which time they discuss and practice skills related</a:t>
            </a:r>
            <a:r>
              <a:rPr lang="en-US" baseline="0" dirty="0"/>
              <a:t> to the school-wide expectations. Check ins are necessarily brief, but are specifically designated for pre-correction and practicing skills. [3]</a:t>
            </a:r>
          </a:p>
          <a:p>
            <a:endParaRPr lang="en-US" baseline="0" dirty="0"/>
          </a:p>
          <a:p>
            <a:r>
              <a:rPr lang="en-US" dirty="0"/>
              <a:t>Between morning check</a:t>
            </a:r>
            <a:r>
              <a:rPr lang="en-US" baseline="0" dirty="0"/>
              <a:t> in and afternoon check out, s</a:t>
            </a:r>
            <a:r>
              <a:rPr lang="en-US" dirty="0"/>
              <a:t>tudents receive feedback on their performance from classroom teachers at a handful of natural transition points throughout the day.</a:t>
            </a:r>
            <a:r>
              <a:rPr lang="en-US" baseline="0" dirty="0"/>
              <a:t> </a:t>
            </a:r>
            <a:r>
              <a:rPr lang="en-US" dirty="0"/>
              <a:t>The classroom teacher rates the target student</a:t>
            </a:r>
            <a:r>
              <a:rPr lang="en-US" baseline="0" dirty="0"/>
              <a:t> on the degree to which he or she</a:t>
            </a:r>
            <a:r>
              <a:rPr lang="en-US" dirty="0"/>
              <a:t> followed each school-wide expectation in a given time period</a:t>
            </a:r>
            <a:r>
              <a:rPr lang="en-US" baseline="0" dirty="0"/>
              <a:t>. For example, </a:t>
            </a:r>
            <a:r>
              <a:rPr lang="en-US" dirty="0"/>
              <a:t>at the end of the </a:t>
            </a:r>
            <a:r>
              <a:rPr lang="en-US" baseline="0" dirty="0"/>
              <a:t>math block, a teacher would provide a rating of</a:t>
            </a:r>
            <a:r>
              <a:rPr lang="en-US" dirty="0"/>
              <a:t> 2 = met expectations, 1 = somewhat met expectations, or 0 = did not meet expectations during math</a:t>
            </a:r>
            <a:r>
              <a:rPr lang="en-US" baseline="0" dirty="0"/>
              <a:t> along with corresponding praise and corrective feedback.  [2, 2]</a:t>
            </a:r>
          </a:p>
          <a:p>
            <a:endParaRPr lang="en-US" baseline="0" dirty="0"/>
          </a:p>
          <a:p>
            <a:r>
              <a:rPr lang="en-US" baseline="0" dirty="0"/>
              <a:t>At daily afternoon checkout, students debrief with their mentor and calculate points earned. If a student met their point goal, they access a pre-determined reward. [2]</a:t>
            </a:r>
          </a:p>
        </p:txBody>
      </p:sp>
      <p:sp>
        <p:nvSpPr>
          <p:cNvPr id="4" name="Slide Number Placeholder 3"/>
          <p:cNvSpPr>
            <a:spLocks noGrp="1"/>
          </p:cNvSpPr>
          <p:nvPr>
            <p:ph type="sldNum" sz="quarter" idx="10"/>
          </p:nvPr>
        </p:nvSpPr>
        <p:spPr/>
        <p:txBody>
          <a:bodyPr/>
          <a:lstStyle/>
          <a:p>
            <a:fld id="{BEB4B9A0-3D14-4251-BC50-B84CCB3B5D39}" type="slidenum">
              <a:rPr lang="en-US" smtClean="0"/>
              <a:t>23</a:t>
            </a:fld>
            <a:endParaRPr lang="en-US"/>
          </a:p>
        </p:txBody>
      </p:sp>
    </p:spTree>
    <p:extLst>
      <p:ext uri="{BB962C8B-B14F-4D97-AF65-F5344CB8AC3E}">
        <p14:creationId xmlns:p14="http://schemas.microsoft.com/office/powerpoint/2010/main" val="3783076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CICO,</a:t>
            </a:r>
            <a:r>
              <a:rPr lang="en-US" baseline="0" dirty="0"/>
              <a:t> p</a:t>
            </a:r>
            <a:r>
              <a:rPr lang="en-US" dirty="0"/>
              <a:t>oint ratings are precisely aligned with school-wide expectations.</a:t>
            </a:r>
            <a:r>
              <a:rPr lang="en-US" baseline="0" dirty="0"/>
              <a:t> [3]</a:t>
            </a:r>
          </a:p>
          <a:p>
            <a:endParaRPr lang="en-US" baseline="0" dirty="0"/>
          </a:p>
          <a:p>
            <a:r>
              <a:rPr lang="en-US" dirty="0"/>
              <a:t>While classroom expectations are typically broadly</a:t>
            </a:r>
            <a:r>
              <a:rPr lang="en-US" baseline="0" dirty="0"/>
              <a:t> aligned with school-wide expectations, alignment with classroom or teacher expectations depends on the individual teacher. At its outset, CICO doesn’t take into account individual teacher expectations. [2]</a:t>
            </a:r>
          </a:p>
          <a:p>
            <a:endParaRPr lang="en-US" baseline="0" dirty="0"/>
          </a:p>
          <a:p>
            <a:r>
              <a:rPr lang="en-US" baseline="0" dirty="0"/>
              <a:t>Carlos’s specific skill deficits certainly fall within the boundaries of the school-wide expectations, but they aren’t identified or specifically targeted by the IIP. However, CICO Coaches do provide opportunities for students to practice specific skills each day at check in [1].</a:t>
            </a:r>
          </a:p>
          <a:p>
            <a:endParaRPr lang="en-US" baseline="0" dirty="0"/>
          </a:p>
          <a:p>
            <a:r>
              <a:rPr lang="en-US" baseline="0" dirty="0"/>
              <a:t>Students at Carlos’s school may choose from a variety of reward options when they meet their point goal, but do not have an opportunity to inform the options on the menu [2].</a:t>
            </a:r>
          </a:p>
          <a:p>
            <a:endParaRPr lang="en-US" baseline="0" dirty="0"/>
          </a:p>
          <a:p>
            <a:r>
              <a:rPr lang="en-US" baseline="0" dirty="0"/>
              <a:t>CICO can be easily adapted to address various functions of problem behavior by changing the type of reward earned and teaching specific skills (e.g., requesting a break [Breaks are Better]). [3]</a:t>
            </a:r>
          </a:p>
          <a:p>
            <a:endParaRPr lang="en-US" baseline="0" dirty="0"/>
          </a:p>
          <a:p>
            <a:r>
              <a:rPr lang="en-US" baseline="0" dirty="0"/>
              <a:t>In general, CICO begins simply with opportunities to earn points based on the extent to which a student met school-wide expectations. [3]</a:t>
            </a:r>
            <a:endParaRPr lang="en-US" dirty="0"/>
          </a:p>
        </p:txBody>
      </p:sp>
      <p:sp>
        <p:nvSpPr>
          <p:cNvPr id="4" name="Slide Number Placeholder 3"/>
          <p:cNvSpPr>
            <a:spLocks noGrp="1"/>
          </p:cNvSpPr>
          <p:nvPr>
            <p:ph type="sldNum" sz="quarter" idx="10"/>
          </p:nvPr>
        </p:nvSpPr>
        <p:spPr/>
        <p:txBody>
          <a:bodyPr/>
          <a:lstStyle/>
          <a:p>
            <a:fld id="{BEB4B9A0-3D14-4251-BC50-B84CCB3B5D39}" type="slidenum">
              <a:rPr lang="en-US" smtClean="0"/>
              <a:t>24</a:t>
            </a:fld>
            <a:endParaRPr lang="en-US"/>
          </a:p>
        </p:txBody>
      </p:sp>
    </p:spTree>
    <p:extLst>
      <p:ext uri="{BB962C8B-B14F-4D97-AF65-F5344CB8AC3E}">
        <p14:creationId xmlns:p14="http://schemas.microsoft.com/office/powerpoint/2010/main" val="898439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CICO involves opportunities to practice and receive feedback </a:t>
            </a:r>
            <a:r>
              <a:rPr lang="en-US" baseline="0" dirty="0"/>
              <a:t>for use of skills related to meeting SW expectations across the school day (i.e., in all relevant contexts), not just in one classroom or at one time of day [3].</a:t>
            </a:r>
          </a:p>
          <a:p>
            <a:endParaRPr lang="en-US" baseline="0" dirty="0"/>
          </a:p>
          <a:p>
            <a:r>
              <a:rPr lang="en-US" baseline="0" dirty="0"/>
              <a:t>Students also have opportunities to earn points during all parts of the school day [3].</a:t>
            </a:r>
            <a:endParaRPr lang="en-US" dirty="0"/>
          </a:p>
          <a:p>
            <a:endParaRPr lang="en-US" dirty="0"/>
          </a:p>
        </p:txBody>
      </p:sp>
      <p:sp>
        <p:nvSpPr>
          <p:cNvPr id="4" name="Slide Number Placeholder 3"/>
          <p:cNvSpPr>
            <a:spLocks noGrp="1"/>
          </p:cNvSpPr>
          <p:nvPr>
            <p:ph type="sldNum" sz="quarter" idx="10"/>
          </p:nvPr>
        </p:nvSpPr>
        <p:spPr/>
        <p:txBody>
          <a:bodyPr/>
          <a:lstStyle/>
          <a:p>
            <a:fld id="{BEB4B9A0-3D14-4251-BC50-B84CCB3B5D39}" type="slidenum">
              <a:rPr lang="en-US" smtClean="0"/>
              <a:t>25</a:t>
            </a:fld>
            <a:endParaRPr lang="en-US"/>
          </a:p>
        </p:txBody>
      </p:sp>
    </p:spTree>
    <p:extLst>
      <p:ext uri="{BB962C8B-B14F-4D97-AF65-F5344CB8AC3E}">
        <p14:creationId xmlns:p14="http://schemas.microsoft.com/office/powerpoint/2010/main" val="1044304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CICO</a:t>
            </a:r>
            <a:r>
              <a:rPr lang="en-US" baseline="0" dirty="0"/>
              <a:t> involves designated opportunities for teaching and practicing appropriate behavior – this one of the primary functions of morning check in [3]</a:t>
            </a:r>
          </a:p>
          <a:p>
            <a:pPr marL="171450" indent="-171450">
              <a:buFont typeface="Arial" panose="020B0604020202020204" pitchFamily="34" charset="0"/>
              <a:buChar char="•"/>
            </a:pPr>
            <a:r>
              <a:rPr lang="en-US" baseline="0" dirty="0"/>
              <a:t>CICO does not involve any planning related to adjusting antecedents to problem behavior, although </a:t>
            </a:r>
            <a:r>
              <a:rPr lang="en-US" baseline="0" dirty="0" err="1"/>
              <a:t>noncontingent</a:t>
            </a:r>
            <a:r>
              <a:rPr lang="en-US" baseline="0" dirty="0"/>
              <a:t> attention from the coach may decrease attention-maintained problem behavior [1]</a:t>
            </a:r>
          </a:p>
          <a:p>
            <a:pPr marL="171450" indent="-171450">
              <a:buFont typeface="Arial" panose="020B0604020202020204" pitchFamily="34" charset="0"/>
              <a:buChar char="•"/>
            </a:pPr>
            <a:r>
              <a:rPr lang="en-US" baseline="0" dirty="0"/>
              <a:t>The point system and daily point goals structure reinforcement for desirable behavior [3]</a:t>
            </a:r>
          </a:p>
          <a:p>
            <a:pPr marL="171450" indent="-171450">
              <a:buFont typeface="Arial" panose="020B0604020202020204" pitchFamily="34" charset="0"/>
              <a:buChar char="•"/>
            </a:pPr>
            <a:r>
              <a:rPr lang="en-US" baseline="0" dirty="0"/>
              <a:t>However, outside of delivering points commensurate with performance, there are no specific procedures for responding to problem behavior to avoid inadvertent reinforcement [0]</a:t>
            </a:r>
          </a:p>
          <a:p>
            <a:pPr marL="171450" indent="-171450">
              <a:buFont typeface="Arial" panose="020B0604020202020204" pitchFamily="34" charset="0"/>
              <a:buChar char="•"/>
            </a:pPr>
            <a:r>
              <a:rPr lang="en-US" baseline="0" dirty="0"/>
              <a:t>No specific punishment procedures are included in the CICO protocol [0]</a:t>
            </a:r>
          </a:p>
          <a:p>
            <a:pPr marL="171450" indent="-171450">
              <a:buFont typeface="Arial" panose="020B0604020202020204" pitchFamily="34" charset="0"/>
              <a:buChar char="•"/>
            </a:pPr>
            <a:r>
              <a:rPr lang="en-US" baseline="0" dirty="0"/>
              <a:t>Supports </a:t>
            </a:r>
            <a:r>
              <a:rPr lang="en-US" i="1" baseline="0" dirty="0"/>
              <a:t>can</a:t>
            </a:r>
            <a:r>
              <a:rPr lang="en-US" baseline="0" dirty="0"/>
              <a:t> be easily faded, for example, the number of check ins or opportunities for feedback from teachers could be gradually reduced across the day or week. The number of opportunities to access backup reinforcers could also be thinned. [3]</a:t>
            </a:r>
          </a:p>
          <a:p>
            <a:pPr marL="171450" indent="-171450">
              <a:buFont typeface="Arial" panose="020B0604020202020204" pitchFamily="34" charset="0"/>
              <a:buChar char="•"/>
            </a:pPr>
            <a:r>
              <a:rPr lang="en-US" baseline="0" dirty="0"/>
              <a:t>Fidelity of implementation can be checked easily by viewing the Daily Progress Report [3]</a:t>
            </a:r>
          </a:p>
          <a:p>
            <a:pPr marL="171450" indent="-171450">
              <a:buFont typeface="Arial" panose="020B0604020202020204" pitchFamily="34" charset="0"/>
              <a:buChar char="•"/>
            </a:pPr>
            <a:r>
              <a:rPr lang="en-US" dirty="0"/>
              <a:t>CICO would</a:t>
            </a:r>
            <a:r>
              <a:rPr lang="en-US" baseline="0" dirty="0"/>
              <a:t> enhance, rather than interfere, with other services (e.g., related service providers may easily embed the intervention during sessions; progress can inform other intervention procedures) [3]</a:t>
            </a:r>
          </a:p>
          <a:p>
            <a:pPr marL="171450" indent="-171450">
              <a:buFont typeface="Arial" panose="020B0604020202020204" pitchFamily="34" charset="0"/>
              <a:buChar char="•"/>
            </a:pPr>
            <a:r>
              <a:rPr lang="en-US" baseline="0" dirty="0"/>
              <a:t>Each day, the DPR is sent home after checkout for a parent. Coaches check for parent signature at check in each morning [3]</a:t>
            </a:r>
            <a:endParaRPr lang="en-US" dirty="0"/>
          </a:p>
        </p:txBody>
      </p:sp>
      <p:sp>
        <p:nvSpPr>
          <p:cNvPr id="4" name="Slide Number Placeholder 3"/>
          <p:cNvSpPr>
            <a:spLocks noGrp="1"/>
          </p:cNvSpPr>
          <p:nvPr>
            <p:ph type="sldNum" sz="quarter" idx="10"/>
          </p:nvPr>
        </p:nvSpPr>
        <p:spPr/>
        <p:txBody>
          <a:bodyPr/>
          <a:lstStyle/>
          <a:p>
            <a:fld id="{BEB4B9A0-3D14-4251-BC50-B84CCB3B5D39}" type="slidenum">
              <a:rPr lang="en-US" smtClean="0"/>
              <a:t>26</a:t>
            </a:fld>
            <a:endParaRPr lang="en-US"/>
          </a:p>
        </p:txBody>
      </p:sp>
    </p:spTree>
    <p:extLst>
      <p:ext uri="{BB962C8B-B14F-4D97-AF65-F5344CB8AC3E}">
        <p14:creationId xmlns:p14="http://schemas.microsoft.com/office/powerpoint/2010/main" val="1054097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end of a session,</a:t>
            </a:r>
            <a:r>
              <a:rPr lang="en-US" baseline="0" dirty="0"/>
              <a:t> t</a:t>
            </a:r>
            <a:r>
              <a:rPr lang="en-US" dirty="0"/>
              <a:t>eachers provide feedback on student performance during academic instruction [3]</a:t>
            </a:r>
          </a:p>
          <a:p>
            <a:r>
              <a:rPr lang="en-US" dirty="0"/>
              <a:t>Feedback is delivered at natural</a:t>
            </a:r>
            <a:r>
              <a:rPr lang="en-US" baseline="0" dirty="0"/>
              <a:t> transition points, minimizing disruption to academic routines [3]</a:t>
            </a:r>
          </a:p>
          <a:p>
            <a:r>
              <a:rPr lang="en-US" baseline="0" dirty="0"/>
              <a:t>Feedback (e.g., praise, points) are programmed to reinforce a variety of behaviors related to academic engagement, but could be specified further [2]</a:t>
            </a:r>
            <a:endParaRPr lang="en-US" dirty="0"/>
          </a:p>
        </p:txBody>
      </p:sp>
      <p:sp>
        <p:nvSpPr>
          <p:cNvPr id="4" name="Slide Number Placeholder 3"/>
          <p:cNvSpPr>
            <a:spLocks noGrp="1"/>
          </p:cNvSpPr>
          <p:nvPr>
            <p:ph type="sldNum" sz="quarter" idx="10"/>
          </p:nvPr>
        </p:nvSpPr>
        <p:spPr/>
        <p:txBody>
          <a:bodyPr/>
          <a:lstStyle/>
          <a:p>
            <a:fld id="{BEB4B9A0-3D14-4251-BC50-B84CCB3B5D39}" type="slidenum">
              <a:rPr lang="en-US" smtClean="0"/>
              <a:t>27</a:t>
            </a:fld>
            <a:endParaRPr lang="en-US"/>
          </a:p>
        </p:txBody>
      </p:sp>
    </p:spTree>
    <p:extLst>
      <p:ext uri="{BB962C8B-B14F-4D97-AF65-F5344CB8AC3E}">
        <p14:creationId xmlns:p14="http://schemas.microsoft.com/office/powerpoint/2010/main" val="833778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overall ratings for each of the dimensions,</a:t>
            </a:r>
            <a:r>
              <a:rPr lang="en-US" baseline="0" dirty="0"/>
              <a:t> Check In/Check Out</a:t>
            </a:r>
            <a:r>
              <a:rPr lang="en-US" i="1" dirty="0"/>
              <a:t> </a:t>
            </a:r>
            <a:r>
              <a:rPr lang="en-US" i="0" dirty="0"/>
              <a:t>seems like an appropriately intense IIP to begin addressing Carlos’s needs.</a:t>
            </a:r>
          </a:p>
          <a:p>
            <a:endParaRPr lang="en-US" dirty="0"/>
          </a:p>
          <a:p>
            <a:r>
              <a:rPr lang="en-US" dirty="0"/>
              <a:t>The overall rating is 2.4. There are several</a:t>
            </a:r>
            <a:r>
              <a:rPr lang="en-US" baseline="0" dirty="0"/>
              <a:t> </a:t>
            </a:r>
            <a:r>
              <a:rPr lang="en-US" dirty="0"/>
              <a:t>dimensions with ratings of 2 —these might be targets for future adjustments in order to increase the intensity of the IIP if Carlos fails to make adequate progress.  </a:t>
            </a:r>
          </a:p>
        </p:txBody>
      </p:sp>
      <p:sp>
        <p:nvSpPr>
          <p:cNvPr id="4" name="Slide Number Placeholder 3"/>
          <p:cNvSpPr>
            <a:spLocks noGrp="1"/>
          </p:cNvSpPr>
          <p:nvPr>
            <p:ph type="sldNum" sz="quarter" idx="10"/>
          </p:nvPr>
        </p:nvSpPr>
        <p:spPr/>
        <p:txBody>
          <a:bodyPr/>
          <a:lstStyle/>
          <a:p>
            <a:fld id="{BEB4B9A0-3D14-4251-BC50-B84CCB3B5D39}" type="slidenum">
              <a:rPr lang="en-US" smtClean="0"/>
              <a:t>28</a:t>
            </a:fld>
            <a:endParaRPr lang="en-US"/>
          </a:p>
        </p:txBody>
      </p:sp>
    </p:spTree>
    <p:extLst>
      <p:ext uri="{BB962C8B-B14F-4D97-AF65-F5344CB8AC3E}">
        <p14:creationId xmlns:p14="http://schemas.microsoft.com/office/powerpoint/2010/main" val="1816407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bi-weekly?</a:t>
            </a:r>
          </a:p>
        </p:txBody>
      </p:sp>
      <p:sp>
        <p:nvSpPr>
          <p:cNvPr id="4" name="Slide Number Placeholder 3"/>
          <p:cNvSpPr>
            <a:spLocks noGrp="1"/>
          </p:cNvSpPr>
          <p:nvPr>
            <p:ph type="sldNum" sz="quarter" idx="10"/>
          </p:nvPr>
        </p:nvSpPr>
        <p:spPr/>
        <p:txBody>
          <a:bodyPr/>
          <a:lstStyle/>
          <a:p>
            <a:fld id="{BEB4B9A0-3D14-4251-BC50-B84CCB3B5D39}" type="slidenum">
              <a:rPr lang="en-US" smtClean="0"/>
              <a:t>34</a:t>
            </a:fld>
            <a:endParaRPr lang="en-US"/>
          </a:p>
        </p:txBody>
      </p:sp>
    </p:spTree>
    <p:extLst>
      <p:ext uri="{BB962C8B-B14F-4D97-AF65-F5344CB8AC3E}">
        <p14:creationId xmlns:p14="http://schemas.microsoft.com/office/powerpoint/2010/main" val="1685678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also point out the additional resources available for participants. Blank taxonomy form, sample filled out taxonomy and graph. Participants will probably want to download these to their computers for reference.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5CC356-F3FB-4EFF-8CC6-CE45B8A6F07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6289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Ms. Harper needs more data. She needs to wait to see whether daily</a:t>
            </a:r>
            <a:r>
              <a:rPr lang="en-US" baseline="0" dirty="0"/>
              <a:t> percentages continue to increase on their own without additional intensification.</a:t>
            </a:r>
            <a:endParaRPr lang="en-US" dirty="0"/>
          </a:p>
        </p:txBody>
      </p:sp>
      <p:sp>
        <p:nvSpPr>
          <p:cNvPr id="4" name="Slide Number Placeholder 3"/>
          <p:cNvSpPr>
            <a:spLocks noGrp="1"/>
          </p:cNvSpPr>
          <p:nvPr>
            <p:ph type="sldNum" sz="quarter" idx="10"/>
          </p:nvPr>
        </p:nvSpPr>
        <p:spPr/>
        <p:txBody>
          <a:bodyPr/>
          <a:lstStyle/>
          <a:p>
            <a:fld id="{BEB4B9A0-3D14-4251-BC50-B84CCB3B5D39}" type="slidenum">
              <a:rPr lang="en-US" smtClean="0"/>
              <a:t>36</a:t>
            </a:fld>
            <a:endParaRPr lang="en-US"/>
          </a:p>
        </p:txBody>
      </p:sp>
    </p:spTree>
    <p:extLst>
      <p:ext uri="{BB962C8B-B14F-4D97-AF65-F5344CB8AC3E}">
        <p14:creationId xmlns:p14="http://schemas.microsoft.com/office/powerpoint/2010/main" val="608616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Carlos’s performance improved from baseline for the first few days (exceeding daily</a:t>
            </a:r>
            <a:r>
              <a:rPr lang="en-US" baseline="0" dirty="0"/>
              <a:t> point goal of 80%)</a:t>
            </a:r>
            <a:r>
              <a:rPr lang="en-US" dirty="0"/>
              <a:t>, but then returned to baseline levels.</a:t>
            </a:r>
          </a:p>
        </p:txBody>
      </p:sp>
      <p:sp>
        <p:nvSpPr>
          <p:cNvPr id="4" name="Slide Number Placeholder 3"/>
          <p:cNvSpPr>
            <a:spLocks noGrp="1"/>
          </p:cNvSpPr>
          <p:nvPr>
            <p:ph type="sldNum" sz="quarter" idx="10"/>
          </p:nvPr>
        </p:nvSpPr>
        <p:spPr/>
        <p:txBody>
          <a:bodyPr/>
          <a:lstStyle/>
          <a:p>
            <a:fld id="{BEB4B9A0-3D14-4251-BC50-B84CCB3B5D39}" type="slidenum">
              <a:rPr lang="en-US" smtClean="0"/>
              <a:t>40</a:t>
            </a:fld>
            <a:endParaRPr lang="en-US"/>
          </a:p>
        </p:txBody>
      </p:sp>
    </p:spTree>
    <p:extLst>
      <p:ext uri="{BB962C8B-B14F-4D97-AF65-F5344CB8AC3E}">
        <p14:creationId xmlns:p14="http://schemas.microsoft.com/office/powerpoint/2010/main" val="9124619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Carlos’s performance improved from baseline for the first few days (exceeding daily</a:t>
            </a:r>
            <a:r>
              <a:rPr lang="en-US" baseline="0" dirty="0"/>
              <a:t> point goal of 80%)</a:t>
            </a:r>
            <a:r>
              <a:rPr lang="en-US" dirty="0"/>
              <a:t>, but then returned to baseline levels.</a:t>
            </a:r>
          </a:p>
        </p:txBody>
      </p:sp>
      <p:sp>
        <p:nvSpPr>
          <p:cNvPr id="4" name="Slide Number Placeholder 3"/>
          <p:cNvSpPr>
            <a:spLocks noGrp="1"/>
          </p:cNvSpPr>
          <p:nvPr>
            <p:ph type="sldNum" sz="quarter" idx="10"/>
          </p:nvPr>
        </p:nvSpPr>
        <p:spPr/>
        <p:txBody>
          <a:bodyPr/>
          <a:lstStyle/>
          <a:p>
            <a:fld id="{BEB4B9A0-3D14-4251-BC50-B84CCB3B5D39}" type="slidenum">
              <a:rPr lang="en-US" smtClean="0"/>
              <a:t>41</a:t>
            </a:fld>
            <a:endParaRPr lang="en-US"/>
          </a:p>
        </p:txBody>
      </p:sp>
    </p:spTree>
    <p:extLst>
      <p:ext uri="{BB962C8B-B14F-4D97-AF65-F5344CB8AC3E}">
        <p14:creationId xmlns:p14="http://schemas.microsoft.com/office/powerpoint/2010/main" val="24105584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4B9A0-3D14-4251-BC50-B84CCB3B5D39}" type="slidenum">
              <a:rPr lang="en-US" smtClean="0"/>
              <a:t>42</a:t>
            </a:fld>
            <a:endParaRPr lang="en-US"/>
          </a:p>
        </p:txBody>
      </p:sp>
    </p:spTree>
    <p:extLst>
      <p:ext uri="{BB962C8B-B14F-4D97-AF65-F5344CB8AC3E}">
        <p14:creationId xmlns:p14="http://schemas.microsoft.com/office/powerpoint/2010/main" val="7719835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address dosage…</a:t>
            </a:r>
          </a:p>
        </p:txBody>
      </p:sp>
      <p:sp>
        <p:nvSpPr>
          <p:cNvPr id="4" name="Slide Number Placeholder 3"/>
          <p:cNvSpPr>
            <a:spLocks noGrp="1"/>
          </p:cNvSpPr>
          <p:nvPr>
            <p:ph type="sldNum" sz="quarter" idx="10"/>
          </p:nvPr>
        </p:nvSpPr>
        <p:spPr/>
        <p:txBody>
          <a:bodyPr/>
          <a:lstStyle/>
          <a:p>
            <a:fld id="{BEB4B9A0-3D14-4251-BC50-B84CCB3B5D39}" type="slidenum">
              <a:rPr lang="en-US" smtClean="0"/>
              <a:t>43</a:t>
            </a:fld>
            <a:endParaRPr lang="en-US"/>
          </a:p>
        </p:txBody>
      </p:sp>
    </p:spTree>
    <p:extLst>
      <p:ext uri="{BB962C8B-B14F-4D97-AF65-F5344CB8AC3E}">
        <p14:creationId xmlns:p14="http://schemas.microsoft.com/office/powerpoint/2010/main" val="25308066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Ms. Harper works with Carlos’s teacher to identify a classroom-specific procedure that has been troublesome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address alignment, Ms. Harper works with Carlos’s teacher to come up with several examples of what following each school-wide expectation specifically looked like in the teacher’s classroom. Specifically,</a:t>
            </a:r>
            <a:r>
              <a:rPr lang="en-US" baseline="0" dirty="0"/>
              <a:t> the “be responsible” rule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She</a:t>
            </a:r>
            <a:r>
              <a:rPr lang="en-US" baseline="0" dirty="0"/>
              <a:t> can increase the IIP’s alignment with classroom expectations at the same time as she addresses some of Carlos’s skill deficits (i.e., following specific classroom expectations).</a:t>
            </a:r>
            <a:endParaRPr lang="en-US" dirty="0"/>
          </a:p>
        </p:txBody>
      </p:sp>
      <p:sp>
        <p:nvSpPr>
          <p:cNvPr id="4" name="Slide Number Placeholder 3"/>
          <p:cNvSpPr>
            <a:spLocks noGrp="1"/>
          </p:cNvSpPr>
          <p:nvPr>
            <p:ph type="sldNum" sz="quarter" idx="10"/>
          </p:nvPr>
        </p:nvSpPr>
        <p:spPr/>
        <p:txBody>
          <a:bodyPr/>
          <a:lstStyle/>
          <a:p>
            <a:fld id="{BEB4B9A0-3D14-4251-BC50-B84CCB3B5D39}" type="slidenum">
              <a:rPr lang="en-US" smtClean="0"/>
              <a:t>44</a:t>
            </a:fld>
            <a:endParaRPr lang="en-US"/>
          </a:p>
        </p:txBody>
      </p:sp>
    </p:spTree>
    <p:extLst>
      <p:ext uri="{BB962C8B-B14F-4D97-AF65-F5344CB8AC3E}">
        <p14:creationId xmlns:p14="http://schemas.microsoft.com/office/powerpoint/2010/main" val="9455450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a:t>
            </a:r>
            <a:r>
              <a:rPr lang="en-US" baseline="0" dirty="0"/>
              <a:t> week 3, Carlos earned points more consistently, but still only made his daily point goal of &gt;80% twice.</a:t>
            </a:r>
            <a:endParaRPr lang="en-US" dirty="0"/>
          </a:p>
        </p:txBody>
      </p:sp>
      <p:sp>
        <p:nvSpPr>
          <p:cNvPr id="4" name="Slide Number Placeholder 3"/>
          <p:cNvSpPr>
            <a:spLocks noGrp="1"/>
          </p:cNvSpPr>
          <p:nvPr>
            <p:ph type="sldNum" sz="quarter" idx="10"/>
          </p:nvPr>
        </p:nvSpPr>
        <p:spPr/>
        <p:txBody>
          <a:bodyPr/>
          <a:lstStyle/>
          <a:p>
            <a:fld id="{BEB4B9A0-3D14-4251-BC50-B84CCB3B5D39}" type="slidenum">
              <a:rPr lang="en-US" smtClean="0"/>
              <a:t>45</a:t>
            </a:fld>
            <a:endParaRPr lang="en-US"/>
          </a:p>
        </p:txBody>
      </p:sp>
    </p:spTree>
    <p:extLst>
      <p:ext uri="{BB962C8B-B14F-4D97-AF65-F5344CB8AC3E}">
        <p14:creationId xmlns:p14="http://schemas.microsoft.com/office/powerpoint/2010/main" val="1398269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a:t>
            </a:r>
            <a:r>
              <a:rPr lang="en-US" baseline="0" dirty="0"/>
              <a:t> week 3, Carlos earned points more consistently, but still only made his daily point goal of &gt;80% twice.</a:t>
            </a:r>
            <a:endParaRPr lang="en-US" dirty="0"/>
          </a:p>
        </p:txBody>
      </p:sp>
      <p:sp>
        <p:nvSpPr>
          <p:cNvPr id="4" name="Slide Number Placeholder 3"/>
          <p:cNvSpPr>
            <a:spLocks noGrp="1"/>
          </p:cNvSpPr>
          <p:nvPr>
            <p:ph type="sldNum" sz="quarter" idx="10"/>
          </p:nvPr>
        </p:nvSpPr>
        <p:spPr/>
        <p:txBody>
          <a:bodyPr/>
          <a:lstStyle/>
          <a:p>
            <a:fld id="{BEB4B9A0-3D14-4251-BC50-B84CCB3B5D39}" type="slidenum">
              <a:rPr lang="en-US" smtClean="0"/>
              <a:t>46</a:t>
            </a:fld>
            <a:endParaRPr lang="en-US"/>
          </a:p>
        </p:txBody>
      </p:sp>
    </p:spTree>
    <p:extLst>
      <p:ext uri="{BB962C8B-B14F-4D97-AF65-F5344CB8AC3E}">
        <p14:creationId xmlns:p14="http://schemas.microsoft.com/office/powerpoint/2010/main" val="12961983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Ms. Harper must also begin to collect progress monitoring data specific to Carlos’s behavior targeted for FBA (i.e., refusal to complete work and inappropriate commenting)</a:t>
            </a:r>
          </a:p>
          <a:p>
            <a:pPr lvl="1"/>
            <a:r>
              <a:rPr lang="en-US" dirty="0"/>
              <a:t>She elects to design a Direct Behavior Rating system for Carlos’s classroom teacher to use</a:t>
            </a:r>
          </a:p>
          <a:p>
            <a:endParaRPr lang="en-US" dirty="0"/>
          </a:p>
        </p:txBody>
      </p:sp>
      <p:sp>
        <p:nvSpPr>
          <p:cNvPr id="4" name="Slide Number Placeholder 3"/>
          <p:cNvSpPr>
            <a:spLocks noGrp="1"/>
          </p:cNvSpPr>
          <p:nvPr>
            <p:ph type="sldNum" sz="quarter" idx="10"/>
          </p:nvPr>
        </p:nvSpPr>
        <p:spPr/>
        <p:txBody>
          <a:bodyPr/>
          <a:lstStyle/>
          <a:p>
            <a:fld id="{BEB4B9A0-3D14-4251-BC50-B84CCB3B5D39}" type="slidenum">
              <a:rPr lang="en-US" smtClean="0"/>
              <a:t>47</a:t>
            </a:fld>
            <a:endParaRPr lang="en-US"/>
          </a:p>
        </p:txBody>
      </p:sp>
    </p:spTree>
    <p:extLst>
      <p:ext uri="{BB962C8B-B14F-4D97-AF65-F5344CB8AC3E}">
        <p14:creationId xmlns:p14="http://schemas.microsoft.com/office/powerpoint/2010/main" val="6998925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11"/>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12"/>
          </p:nvPr>
        </p:nvSpPr>
        <p:spPr/>
        <p:txBody>
          <a:bodyPr/>
          <a:lstStyle/>
          <a:p>
            <a:fld id="{B54DC83E-89B8-4806-9A94-7D2BAA520DC6}" type="slidenum">
              <a:rPr lang="en-US" smtClean="0"/>
              <a:pPr/>
              <a:t>54</a:t>
            </a:fld>
            <a:endParaRPr lang="en-US" dirty="0"/>
          </a:p>
        </p:txBody>
      </p:sp>
    </p:spTree>
    <p:extLst>
      <p:ext uri="{BB962C8B-B14F-4D97-AF65-F5344CB8AC3E}">
        <p14:creationId xmlns:p14="http://schemas.microsoft.com/office/powerpoint/2010/main" val="4105112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provide a relatively brief overview and explanation of the taxonomy’s dimensions. For more detailed information see article in Teaching Exceptional children, (Fuchs, L.S., Fuchs, D., &amp; Malone, A. (2017). The taxonomy of intervention intensity. </a:t>
            </a:r>
            <a:r>
              <a:rPr lang="en-US" i="1" dirty="0"/>
              <a:t>Teaching Exceptional Children, </a:t>
            </a:r>
            <a:r>
              <a:rPr lang="en-US" i="0" dirty="0"/>
              <a:t>50 (1), 35-43.</a:t>
            </a:r>
          </a:p>
          <a:p>
            <a:r>
              <a:rPr lang="en-US" i="0" dirty="0"/>
              <a:t>Participants will also want to visit the NCII website for additional resources on DBI and the taxonomy. They may also want to check out the math webinar.</a:t>
            </a:r>
          </a:p>
          <a:p>
            <a:r>
              <a:rPr lang="en-US" i="0" dirty="0"/>
              <a:t>The focus of this webinar will be reading COMPREHENSION. There are fewer resources for comprehension intervention, and it can be slightly more difficult to treat. The students for whom such an intervention are a relatively small subset of students requiring reading intervention</a:t>
            </a:r>
          </a:p>
          <a:p>
            <a:endParaRPr lang="en-US" i="0" dirty="0"/>
          </a:p>
          <a:p>
            <a:r>
              <a:rPr lang="en-US" i="0" dirty="0"/>
              <a:t>During this webinar we will be providing only a brief review of DBI and the taxonomy—for a more in-depth explanation please see the brief webinar available in the “handouts” section</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a:t>
            </a:fld>
            <a:endParaRPr lang="en-US" dirty="0"/>
          </a:p>
        </p:txBody>
      </p:sp>
    </p:spTree>
    <p:extLst>
      <p:ext uri="{BB962C8B-B14F-4D97-AF65-F5344CB8AC3E}">
        <p14:creationId xmlns:p14="http://schemas.microsoft.com/office/powerpoint/2010/main" val="22139514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Ms. Harper</a:t>
            </a:r>
            <a:r>
              <a:rPr lang="en-US" baseline="0" dirty="0"/>
              <a:t> </a:t>
            </a:r>
            <a:r>
              <a:rPr lang="en-US" dirty="0"/>
              <a:t>collaborated with the classroom teacher to identify</a:t>
            </a:r>
            <a:r>
              <a:rPr lang="en-US" baseline="0" dirty="0"/>
              <a:t> a method of requesting that the teacher would find appropriate, as well as to identify a procedure for Carlos to access music as a reward that was aligned with the teacher’s expectations in the classroom.</a:t>
            </a:r>
            <a:endParaRPr lang="en-US" dirty="0"/>
          </a:p>
        </p:txBody>
      </p:sp>
      <p:sp>
        <p:nvSpPr>
          <p:cNvPr id="4" name="Slide Number Placeholder 3"/>
          <p:cNvSpPr>
            <a:spLocks noGrp="1"/>
          </p:cNvSpPr>
          <p:nvPr>
            <p:ph type="sldNum" sz="quarter" idx="10"/>
          </p:nvPr>
        </p:nvSpPr>
        <p:spPr/>
        <p:txBody>
          <a:bodyPr/>
          <a:lstStyle/>
          <a:p>
            <a:fld id="{BEB4B9A0-3D14-4251-BC50-B84CCB3B5D39}" type="slidenum">
              <a:rPr lang="en-US" smtClean="0"/>
              <a:t>56</a:t>
            </a:fld>
            <a:endParaRPr lang="en-US"/>
          </a:p>
        </p:txBody>
      </p:sp>
    </p:spTree>
    <p:extLst>
      <p:ext uri="{BB962C8B-B14F-4D97-AF65-F5344CB8AC3E}">
        <p14:creationId xmlns:p14="http://schemas.microsoft.com/office/powerpoint/2010/main" val="28836681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Ms. Harper</a:t>
            </a:r>
            <a:r>
              <a:rPr lang="en-US" baseline="0" dirty="0"/>
              <a:t> </a:t>
            </a:r>
            <a:r>
              <a:rPr lang="en-US" dirty="0"/>
              <a:t>collaborated with the classroom teacher to identify</a:t>
            </a:r>
            <a:r>
              <a:rPr lang="en-US" baseline="0" dirty="0"/>
              <a:t> a method of requesting that the teacher would find appropriate, as well as to identify a procedure for Carlos to access music as a reward that was aligned with the teacher’s expectations in the classroom.</a:t>
            </a:r>
            <a:endParaRPr lang="en-US" dirty="0"/>
          </a:p>
        </p:txBody>
      </p:sp>
      <p:sp>
        <p:nvSpPr>
          <p:cNvPr id="4" name="Slide Number Placeholder 3"/>
          <p:cNvSpPr>
            <a:spLocks noGrp="1"/>
          </p:cNvSpPr>
          <p:nvPr>
            <p:ph type="sldNum" sz="quarter" idx="10"/>
          </p:nvPr>
        </p:nvSpPr>
        <p:spPr/>
        <p:txBody>
          <a:bodyPr/>
          <a:lstStyle/>
          <a:p>
            <a:fld id="{BEB4B9A0-3D14-4251-BC50-B84CCB3B5D39}" type="slidenum">
              <a:rPr lang="en-US" smtClean="0"/>
              <a:t>57</a:t>
            </a:fld>
            <a:endParaRPr lang="en-US"/>
          </a:p>
        </p:txBody>
      </p:sp>
    </p:spTree>
    <p:extLst>
      <p:ext uri="{BB962C8B-B14F-4D97-AF65-F5344CB8AC3E}">
        <p14:creationId xmlns:p14="http://schemas.microsoft.com/office/powerpoint/2010/main" val="1884379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a:t>
            </a:r>
            <a:r>
              <a:rPr lang="en-US" baseline="0" dirty="0"/>
              <a:t> week 3, Carlos earned points more consistently, but still only made his daily point goal of &gt;80% twice.</a:t>
            </a:r>
            <a:endParaRPr lang="en-US" dirty="0"/>
          </a:p>
        </p:txBody>
      </p:sp>
      <p:sp>
        <p:nvSpPr>
          <p:cNvPr id="4" name="Slide Number Placeholder 3"/>
          <p:cNvSpPr>
            <a:spLocks noGrp="1"/>
          </p:cNvSpPr>
          <p:nvPr>
            <p:ph type="sldNum" sz="quarter" idx="10"/>
          </p:nvPr>
        </p:nvSpPr>
        <p:spPr/>
        <p:txBody>
          <a:bodyPr/>
          <a:lstStyle/>
          <a:p>
            <a:fld id="{BEB4B9A0-3D14-4251-BC50-B84CCB3B5D39}" type="slidenum">
              <a:rPr lang="en-US" smtClean="0"/>
              <a:t>58</a:t>
            </a:fld>
            <a:endParaRPr lang="en-US"/>
          </a:p>
        </p:txBody>
      </p:sp>
    </p:spTree>
    <p:extLst>
      <p:ext uri="{BB962C8B-B14F-4D97-AF65-F5344CB8AC3E}">
        <p14:creationId xmlns:p14="http://schemas.microsoft.com/office/powerpoint/2010/main" val="22476635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NCII has developed several resources to help</a:t>
            </a:r>
            <a:r>
              <a:rPr lang="en-US" baseline="0" dirty="0"/>
              <a:t> interventionists plan and implement intensive intervention programs. The Intensive Intervention Practice Categories highlight possible means of intensifying interventions: These Practice Categories include:</a:t>
            </a:r>
          </a:p>
          <a:p>
            <a:pPr marL="228600" indent="-228600">
              <a:buFont typeface="+mj-lt"/>
              <a:buAutoNum type="arabicPeriod"/>
            </a:pPr>
            <a:r>
              <a:rPr lang="en-US" dirty="0"/>
              <a:t>Change Intervention Dosage or Time</a:t>
            </a:r>
          </a:p>
          <a:p>
            <a:pPr marL="228600" indent="-228600">
              <a:buFont typeface="+mj-lt"/>
              <a:buAutoNum type="arabicPeriod"/>
            </a:pPr>
            <a:r>
              <a:rPr lang="en-US" dirty="0"/>
              <a:t>Change the Learning Environment to Promote Attention and Engagement</a:t>
            </a:r>
          </a:p>
          <a:p>
            <a:pPr marL="228600" indent="-228600">
              <a:buFont typeface="+mj-lt"/>
              <a:buAutoNum type="arabicPeriod"/>
            </a:pPr>
            <a:r>
              <a:rPr lang="en-US" dirty="0"/>
              <a:t>Combine Cognitive Learning Strategies with Academic Learning</a:t>
            </a:r>
          </a:p>
          <a:p>
            <a:pPr marL="228600" indent="-228600">
              <a:buFont typeface="+mj-lt"/>
              <a:buAutoNum type="arabicPeriod"/>
            </a:pPr>
            <a:r>
              <a:rPr lang="en-US" dirty="0"/>
              <a:t>Modify Delivery of Instruction</a:t>
            </a:r>
          </a:p>
          <a:p>
            <a:pPr marL="228600" indent="-228600">
              <a:buFont typeface="+mj-lt"/>
              <a:buAutoNum type="arabicPeriod"/>
            </a:pPr>
            <a:endParaRPr lang="en-US" dirty="0"/>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63</a:t>
            </a:fld>
            <a:endParaRPr lang="en-US" dirty="0"/>
          </a:p>
        </p:txBody>
      </p:sp>
    </p:spTree>
    <p:extLst>
      <p:ext uri="{BB962C8B-B14F-4D97-AF65-F5344CB8AC3E}">
        <p14:creationId xmlns:p14="http://schemas.microsoft.com/office/powerpoint/2010/main" val="24481225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11"/>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12"/>
          </p:nvPr>
        </p:nvSpPr>
        <p:spPr/>
        <p:txBody>
          <a:bodyPr/>
          <a:lstStyle/>
          <a:p>
            <a:fld id="{B54DC83E-89B8-4806-9A94-7D2BAA520DC6}" type="slidenum">
              <a:rPr lang="en-US" smtClean="0"/>
              <a:pPr/>
              <a:t>65</a:t>
            </a:fld>
            <a:endParaRPr lang="en-US" dirty="0"/>
          </a:p>
        </p:txBody>
      </p:sp>
    </p:spTree>
    <p:extLst>
      <p:ext uri="{BB962C8B-B14F-4D97-AF65-F5344CB8AC3E}">
        <p14:creationId xmlns:p14="http://schemas.microsoft.com/office/powerpoint/2010/main" val="41584124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66</a:t>
            </a:fld>
            <a:endParaRPr lang="en-US" dirty="0"/>
          </a:p>
        </p:txBody>
      </p:sp>
    </p:spTree>
    <p:extLst>
      <p:ext uri="{BB962C8B-B14F-4D97-AF65-F5344CB8AC3E}">
        <p14:creationId xmlns:p14="http://schemas.microsoft.com/office/powerpoint/2010/main" val="6818221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11"/>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12"/>
          </p:nvPr>
        </p:nvSpPr>
        <p:spPr/>
        <p:txBody>
          <a:bodyPr/>
          <a:lstStyle/>
          <a:p>
            <a:fld id="{B54DC83E-89B8-4806-9A94-7D2BAA520DC6}" type="slidenum">
              <a:rPr lang="en-US" smtClean="0"/>
              <a:pPr/>
              <a:t>67</a:t>
            </a:fld>
            <a:endParaRPr lang="en-US" dirty="0"/>
          </a:p>
        </p:txBody>
      </p:sp>
    </p:spTree>
    <p:extLst>
      <p:ext uri="{BB962C8B-B14F-4D97-AF65-F5344CB8AC3E}">
        <p14:creationId xmlns:p14="http://schemas.microsoft.com/office/powerpoint/2010/main" val="2517977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The</a:t>
            </a:r>
            <a:r>
              <a:rPr lang="en-US" baseline="0" dirty="0"/>
              <a:t> first dimension is Strength. This is used in the Set-Up Phase to identify the best-match intervention.</a:t>
            </a:r>
          </a:p>
          <a:p>
            <a:pPr marL="628650" lvl="1" indent="-171450">
              <a:buFont typeface="Arial" panose="020B0604020202020204" pitchFamily="34" charset="0"/>
              <a:buChar char="•"/>
            </a:pPr>
            <a:r>
              <a:rPr lang="en-US" baseline="0" dirty="0"/>
              <a:t>You consider if this intervention produces good results for students who require intensive intervention (disaggregated effect size)</a:t>
            </a:r>
          </a:p>
          <a:p>
            <a:pPr marL="628650" lvl="1" indent="-171450">
              <a:buFont typeface="Arial" panose="020B0604020202020204" pitchFamily="34" charset="0"/>
              <a:buChar char="•"/>
            </a:pPr>
            <a:r>
              <a:rPr lang="en-US" baseline="0" dirty="0"/>
              <a:t>Effect size tell us how much higher intervention students score at the end of intervention compared to students who did not receive the intervention.</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t>Interventions e</a:t>
            </a:r>
            <a:r>
              <a:rPr lang="en-US" dirty="0"/>
              <a:t>ffect sizes of .35 to .4 are considered moderate; effect sizes of .50+ are strong (These are merely rules of thumb)</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It’s important to note that in the area of comprehension you can expect smaller effect sizes, especially when you’re talking about standardized measures. The What Works Clearinghouse identifies an effect size of .25 as substantively important in reading.</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It’s also important to note that effect sizes in later grades also tend to be smaller.</a:t>
            </a:r>
          </a:p>
          <a:p>
            <a:pPr marL="628650" lvl="1"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10</a:t>
            </a:fld>
            <a:endParaRPr lang="en-US" dirty="0"/>
          </a:p>
        </p:txBody>
      </p:sp>
    </p:spTree>
    <p:extLst>
      <p:ext uri="{BB962C8B-B14F-4D97-AF65-F5344CB8AC3E}">
        <p14:creationId xmlns:p14="http://schemas.microsoft.com/office/powerpoint/2010/main" val="1037568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Taxonomy of Intervention intensity can help you in both Set up and Implementation phases of the DBI cycle.</a:t>
            </a:r>
          </a:p>
          <a:p>
            <a:endParaRPr lang="en-US" dirty="0"/>
          </a:p>
          <a:p>
            <a:r>
              <a:rPr lang="en-US" dirty="0"/>
              <a:t>In the Set Up phase the Taxonomy can be used to help practitioners identify the best match Tier-2 Intensive Intervention Platform and make initial adjustments to address the student’s needs.</a:t>
            </a:r>
          </a:p>
        </p:txBody>
      </p:sp>
      <p:sp>
        <p:nvSpPr>
          <p:cNvPr id="4" name="Slide Number Placeholder 3"/>
          <p:cNvSpPr>
            <a:spLocks noGrp="1"/>
          </p:cNvSpPr>
          <p:nvPr>
            <p:ph type="sldNum" sz="quarter" idx="10"/>
          </p:nvPr>
        </p:nvSpPr>
        <p:spPr/>
        <p:txBody>
          <a:bodyPr/>
          <a:lstStyle/>
          <a:p>
            <a:fld id="{015CC356-F3FB-4EFF-8CC6-CE45B8A6F079}"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553721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implementation phase—the taxonomy can be used to formulate targeted adjustments to the IIP on an ongoing basis to intensify the intervention based on progress monitoring data.</a:t>
            </a:r>
          </a:p>
          <a:p>
            <a:endParaRPr lang="en-US" dirty="0"/>
          </a:p>
        </p:txBody>
      </p:sp>
      <p:sp>
        <p:nvSpPr>
          <p:cNvPr id="4" name="Slide Number Placeholder 3"/>
          <p:cNvSpPr>
            <a:spLocks noGrp="1"/>
          </p:cNvSpPr>
          <p:nvPr>
            <p:ph type="sldNum" sz="quarter" idx="10"/>
          </p:nvPr>
        </p:nvSpPr>
        <p:spPr/>
        <p:txBody>
          <a:bodyPr/>
          <a:lstStyle/>
          <a:p>
            <a:fld id="{015CC356-F3FB-4EFF-8CC6-CE45B8A6F079}"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416999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Already eligible for SPED? FBA on file?</a:t>
            </a:r>
          </a:p>
        </p:txBody>
      </p:sp>
      <p:sp>
        <p:nvSpPr>
          <p:cNvPr id="4" name="Slide Number Placeholder 3"/>
          <p:cNvSpPr>
            <a:spLocks noGrp="1"/>
          </p:cNvSpPr>
          <p:nvPr>
            <p:ph type="sldNum" sz="quarter" idx="10"/>
          </p:nvPr>
        </p:nvSpPr>
        <p:spPr/>
        <p:txBody>
          <a:bodyPr/>
          <a:lstStyle/>
          <a:p>
            <a:fld id="{BEB4B9A0-3D14-4251-BC50-B84CCB3B5D39}" type="slidenum">
              <a:rPr lang="en-US" smtClean="0"/>
              <a:t>15</a:t>
            </a:fld>
            <a:endParaRPr lang="en-US"/>
          </a:p>
        </p:txBody>
      </p:sp>
    </p:spTree>
    <p:extLst>
      <p:ext uri="{BB962C8B-B14F-4D97-AF65-F5344CB8AC3E}">
        <p14:creationId xmlns:p14="http://schemas.microsoft.com/office/powerpoint/2010/main" val="357777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Specifically…</a:t>
            </a:r>
          </a:p>
        </p:txBody>
      </p:sp>
      <p:sp>
        <p:nvSpPr>
          <p:cNvPr id="4" name="Slide Number Placeholder 3"/>
          <p:cNvSpPr>
            <a:spLocks noGrp="1"/>
          </p:cNvSpPr>
          <p:nvPr>
            <p:ph type="sldNum" sz="quarter" idx="10"/>
          </p:nvPr>
        </p:nvSpPr>
        <p:spPr/>
        <p:txBody>
          <a:bodyPr/>
          <a:lstStyle/>
          <a:p>
            <a:fld id="{BEB4B9A0-3D14-4251-BC50-B84CCB3B5D39}" type="slidenum">
              <a:rPr lang="en-US" smtClean="0"/>
              <a:t>16</a:t>
            </a:fld>
            <a:endParaRPr lang="en-US"/>
          </a:p>
        </p:txBody>
      </p:sp>
    </p:spTree>
    <p:extLst>
      <p:ext uri="{BB962C8B-B14F-4D97-AF65-F5344CB8AC3E}">
        <p14:creationId xmlns:p14="http://schemas.microsoft.com/office/powerpoint/2010/main" val="1567273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4B9A0-3D14-4251-BC50-B84CCB3B5D39}" type="slidenum">
              <a:rPr lang="en-US" smtClean="0"/>
              <a:t>17</a:t>
            </a:fld>
            <a:endParaRPr lang="en-US"/>
          </a:p>
        </p:txBody>
      </p:sp>
    </p:spTree>
    <p:extLst>
      <p:ext uri="{BB962C8B-B14F-4D97-AF65-F5344CB8AC3E}">
        <p14:creationId xmlns:p14="http://schemas.microsoft.com/office/powerpoint/2010/main" val="1493231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2E97C0-5F73-44DB-BA78-72A9FE98EAC1}"/>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15" name="Title"/>
          <p:cNvSpPr>
            <a:spLocks noGrp="1"/>
          </p:cNvSpPr>
          <p:nvPr userDrawn="1">
            <p:ph type="title" hasCustomPrompt="1"/>
          </p:nvPr>
        </p:nvSpPr>
        <p:spPr>
          <a:xfrm>
            <a:off x="732790" y="4180244"/>
            <a:ext cx="10515600" cy="769441"/>
          </a:xfrm>
          <a:prstGeom prst="rect">
            <a:avLst/>
          </a:prstGeom>
          <a:ln>
            <a:noFill/>
          </a:ln>
        </p:spPr>
        <p:txBody>
          <a:bodyPr vert="horz" wrap="square" lIns="0" tIns="0" rIns="0" bIns="0" rtlCol="0" anchor="t" anchorCtr="0">
            <a:spAutoFit/>
          </a:bodyPr>
          <a:lstStyle>
            <a:lvl1pPr algn="l">
              <a:lnSpc>
                <a:spcPct val="100000"/>
              </a:lnSpc>
              <a:defRPr sz="5000" b="1" i="0" cap="none" spc="0" baseline="0">
                <a:solidFill>
                  <a:schemeClr val="tx1"/>
                </a:solidFill>
                <a:latin typeface="+mj-lt"/>
                <a:ea typeface="Arial Narrow" panose="020B0606020202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732790" y="5011457"/>
            <a:ext cx="10515600" cy="569387"/>
          </a:xfrm>
          <a:prstGeom prst="rect">
            <a:avLst/>
          </a:prstGeom>
          <a:ln>
            <a:noFill/>
          </a:ln>
        </p:spPr>
        <p:txBody>
          <a:bodyPr wrap="square" lIns="0" rIns="0" anchor="t" anchorCtr="0">
            <a:spAutoFit/>
          </a:bodyPr>
          <a:lstStyle>
            <a:lvl1pPr marL="0" indent="0" algn="l">
              <a:lnSpc>
                <a:spcPct val="100000"/>
              </a:lnSpc>
              <a:spcBef>
                <a:spcPts val="0"/>
              </a:spcBef>
              <a:buNone/>
              <a:defRPr sz="3700" b="0" i="0" cap="none" spc="0" baseline="0">
                <a:solidFill>
                  <a:schemeClr val="accent2"/>
                </a:solidFill>
                <a:latin typeface="+mj-lt"/>
                <a:ea typeface="Arial Narrow" panose="020B0606020202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7" name="Date"/>
          <p:cNvSpPr>
            <a:spLocks noGrp="1"/>
          </p:cNvSpPr>
          <p:nvPr>
            <p:ph type="body" sz="quarter" idx="14" hasCustomPrompt="1"/>
          </p:nvPr>
        </p:nvSpPr>
        <p:spPr>
          <a:xfrm>
            <a:off x="10111861" y="3716536"/>
            <a:ext cx="1136529" cy="184666"/>
          </a:xfrm>
        </p:spPr>
        <p:txBody>
          <a:bodyPr wrap="none">
            <a:spAutoFit/>
          </a:bodyPr>
          <a:lstStyle>
            <a:lvl1pPr marL="0" indent="0" algn="r">
              <a:lnSpc>
                <a:spcPct val="100000"/>
              </a:lnSpc>
              <a:spcBef>
                <a:spcPts val="0"/>
              </a:spcBef>
              <a:buNone/>
              <a:defRPr sz="1200" cap="none" baseline="0">
                <a:solidFill>
                  <a:schemeClr val="tx1"/>
                </a:solidFill>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Month XX, 20XX</a:t>
            </a:r>
          </a:p>
        </p:txBody>
      </p:sp>
      <p:sp>
        <p:nvSpPr>
          <p:cNvPr id="4" name="Presenter"/>
          <p:cNvSpPr>
            <a:spLocks noGrp="1"/>
          </p:cNvSpPr>
          <p:nvPr>
            <p:ph type="body" sz="quarter" idx="13" hasCustomPrompt="1"/>
          </p:nvPr>
        </p:nvSpPr>
        <p:spPr>
          <a:xfrm>
            <a:off x="732790" y="6287653"/>
            <a:ext cx="10515600" cy="400110"/>
          </a:xfrm>
        </p:spPr>
        <p:txBody>
          <a:bodyPr wrap="square" anchor="t" anchorCtr="0">
            <a:spAutoFit/>
          </a:bodyPr>
          <a:lstStyle>
            <a:lvl1pPr marL="0" indent="0" algn="l">
              <a:lnSpc>
                <a:spcPct val="100000"/>
              </a:lnSpc>
              <a:spcBef>
                <a:spcPts val="0"/>
              </a:spcBef>
              <a:buNone/>
              <a:defRPr sz="2600" baseline="0">
                <a:solidFill>
                  <a:schemeClr val="tx1"/>
                </a:solidFill>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Title | Presenter’s Name, Title</a:t>
            </a:r>
          </a:p>
        </p:txBody>
      </p:sp>
      <p:sp>
        <p:nvSpPr>
          <p:cNvPr id="2" name="Footer Placeholder 1"/>
          <p:cNvSpPr>
            <a:spLocks noGrp="1"/>
          </p:cNvSpPr>
          <p:nvPr>
            <p:ph type="ftr" sz="quarter" idx="12"/>
          </p:nvPr>
        </p:nvSpPr>
        <p:spPr>
          <a:xfrm>
            <a:off x="732790" y="6734889"/>
            <a:ext cx="2954335" cy="123111"/>
          </a:xfrm>
        </p:spPr>
        <p:txBody>
          <a:bodyPr/>
          <a:lstStyle/>
          <a:p>
            <a:endParaRPr lang="en-US" dirty="0"/>
          </a:p>
        </p:txBody>
      </p:sp>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11274552" cy="1280160"/>
          </a:xfrm>
        </p:spPr>
        <p:txBody>
          <a:bodyPr/>
          <a:lstStyle>
            <a:lvl1pPr>
              <a:defRPr/>
            </a:lvl1pPr>
          </a:lstStyle>
          <a:p>
            <a:r>
              <a:rPr lang="en-US" dirty="0"/>
              <a:t>Two Content Ordered List Layout</a:t>
            </a:r>
          </a:p>
        </p:txBody>
      </p:sp>
      <p:sp>
        <p:nvSpPr>
          <p:cNvPr id="14" name="Left Content"/>
          <p:cNvSpPr>
            <a:spLocks noGrp="1"/>
          </p:cNvSpPr>
          <p:nvPr>
            <p:ph sz="quarter" idx="18" hasCustomPrompt="1"/>
          </p:nvPr>
        </p:nvSpPr>
        <p:spPr>
          <a:xfrm>
            <a:off x="457200" y="1371600"/>
            <a:ext cx="5568696" cy="4343400"/>
          </a:xfrm>
        </p:spPr>
        <p:txBody>
          <a:bodyPr>
            <a:normAutofit/>
          </a:bodyPr>
          <a:lstStyle>
            <a:lvl1pPr marL="457200" indent="-457200">
              <a:lnSpc>
                <a:spcPct val="125000"/>
              </a:lnSpc>
              <a:spcBef>
                <a:spcPts val="600"/>
              </a:spcBef>
              <a:buClr>
                <a:schemeClr val="tx1"/>
              </a:buClr>
              <a:buFont typeface="+mj-lt"/>
              <a:buAutoNum type="arabicPeriod"/>
              <a:defRPr sz="2600"/>
            </a:lvl1pPr>
            <a:lvl2pPr marL="914400" indent="-457200">
              <a:lnSpc>
                <a:spcPct val="125000"/>
              </a:lnSpc>
              <a:spcBef>
                <a:spcPts val="600"/>
              </a:spcBef>
              <a:buClr>
                <a:schemeClr val="tx1"/>
              </a:buClr>
              <a:buFont typeface="+mj-lt"/>
              <a:buAutoNum type="alphaLcPeriod"/>
              <a:defRPr sz="2600"/>
            </a:lvl2pPr>
            <a:lvl3pPr marL="1371600" indent="-457200">
              <a:lnSpc>
                <a:spcPct val="125000"/>
              </a:lnSpc>
              <a:spcBef>
                <a:spcPts val="600"/>
              </a:spcBef>
              <a:buClr>
                <a:schemeClr val="tx1"/>
              </a:buClr>
              <a:buFont typeface="+mj-lt"/>
              <a:buAutoNum type="romanLcPeriod"/>
              <a:defRPr sz="2600"/>
            </a:lvl3pPr>
            <a:lvl4pPr marL="1828800" indent="-457200">
              <a:lnSpc>
                <a:spcPct val="125000"/>
              </a:lnSpc>
              <a:spcBef>
                <a:spcPts val="600"/>
              </a:spcBef>
              <a:buClr>
                <a:schemeClr val="tx1"/>
              </a:buClr>
              <a:buSzPct val="100000"/>
              <a:buFont typeface="+mj-lt"/>
              <a:buAutoNum type="arabicParenR"/>
              <a:defRPr sz="2600"/>
            </a:lvl4pPr>
            <a:lvl5pPr marL="2286000" indent="-457200">
              <a:lnSpc>
                <a:spcPct val="125000"/>
              </a:lnSpc>
              <a:spcBef>
                <a:spcPts val="600"/>
              </a:spcBef>
              <a:buClr>
                <a:schemeClr val="tx1"/>
              </a:buClr>
              <a:buFont typeface="+mj-lt"/>
              <a:buAutoNum type="alphaLcParenR"/>
              <a:defRPr sz="26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163056" y="1371600"/>
            <a:ext cx="5568696" cy="4343400"/>
          </a:xfrm>
        </p:spPr>
        <p:txBody>
          <a:bodyPr>
            <a:normAutofit/>
          </a:bodyPr>
          <a:lstStyle>
            <a:lvl1pPr marL="457200" indent="-457200">
              <a:lnSpc>
                <a:spcPct val="125000"/>
              </a:lnSpc>
              <a:spcBef>
                <a:spcPts val="600"/>
              </a:spcBef>
              <a:buClr>
                <a:schemeClr val="tx1"/>
              </a:buClr>
              <a:buFont typeface="+mj-lt"/>
              <a:buAutoNum type="arabicPeriod"/>
              <a:defRPr sz="2600"/>
            </a:lvl1pPr>
            <a:lvl2pPr marL="914400" indent="-457200">
              <a:lnSpc>
                <a:spcPct val="125000"/>
              </a:lnSpc>
              <a:spcBef>
                <a:spcPts val="600"/>
              </a:spcBef>
              <a:buClr>
                <a:schemeClr val="tx1"/>
              </a:buClr>
              <a:buFont typeface="+mj-lt"/>
              <a:buAutoNum type="alphaLcPeriod"/>
              <a:defRPr sz="2600"/>
            </a:lvl2pPr>
            <a:lvl3pPr marL="1371600" indent="-457200">
              <a:lnSpc>
                <a:spcPct val="125000"/>
              </a:lnSpc>
              <a:spcBef>
                <a:spcPts val="600"/>
              </a:spcBef>
              <a:buClr>
                <a:schemeClr val="tx1"/>
              </a:buClr>
              <a:buFont typeface="+mj-lt"/>
              <a:buAutoNum type="romanLcPeriod"/>
              <a:defRPr sz="2600"/>
            </a:lvl3pPr>
            <a:lvl4pPr marL="1828800" indent="-457200">
              <a:lnSpc>
                <a:spcPct val="125000"/>
              </a:lnSpc>
              <a:spcBef>
                <a:spcPts val="600"/>
              </a:spcBef>
              <a:buClr>
                <a:schemeClr val="tx1"/>
              </a:buClr>
              <a:buSzPct val="100000"/>
              <a:buFont typeface="+mj-lt"/>
              <a:buAutoNum type="arabicParenR"/>
              <a:defRPr sz="2600"/>
            </a:lvl4pPr>
            <a:lvl5pPr marL="2286000" indent="-457200">
              <a:lnSpc>
                <a:spcPct val="125000"/>
              </a:lnSpc>
              <a:spcBef>
                <a:spcPts val="600"/>
              </a:spcBef>
              <a:buClr>
                <a:schemeClr val="tx1"/>
              </a:buClr>
              <a:buFont typeface="+mj-lt"/>
              <a:buAutoNum type="alphaLcParenR"/>
              <a:defRPr sz="26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3" name="Slide Number Placeholder 2"/>
          <p:cNvSpPr>
            <a:spLocks noGrp="1"/>
          </p:cNvSpPr>
          <p:nvPr>
            <p:ph type="sldNum" sz="quarter" idx="20"/>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3393525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Left, Diamond Righ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57200" y="0"/>
            <a:ext cx="5632704" cy="1280160"/>
          </a:xfrm>
        </p:spPr>
        <p:txBody>
          <a:bodyPr>
            <a:normAutofit/>
          </a:bodyPr>
          <a:lstStyle>
            <a:lvl1pPr>
              <a:defRPr baseline="0"/>
            </a:lvl1pPr>
          </a:lstStyle>
          <a:p>
            <a:r>
              <a:rPr lang="en-US" dirty="0"/>
              <a:t>Text Left, Diamond Right Layout</a:t>
            </a:r>
          </a:p>
        </p:txBody>
      </p:sp>
      <p:sp>
        <p:nvSpPr>
          <p:cNvPr id="4" name="Content Placeholder 3"/>
          <p:cNvSpPr>
            <a:spLocks noGrp="1"/>
          </p:cNvSpPr>
          <p:nvPr>
            <p:ph sz="quarter" idx="14" hasCustomPrompt="1"/>
          </p:nvPr>
        </p:nvSpPr>
        <p:spPr>
          <a:xfrm>
            <a:off x="457200" y="1371600"/>
            <a:ext cx="5632704"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4" name="Picture Placeholder 4">
            <a:extLst>
              <a:ext uri="{FF2B5EF4-FFF2-40B4-BE49-F238E27FC236}">
                <a16:creationId xmlns:a16="http://schemas.microsoft.com/office/drawing/2014/main" id="{8C54762B-335E-46EE-8B93-BAE78CBC8F69}"/>
              </a:ext>
            </a:extLst>
          </p:cNvPr>
          <p:cNvSpPr>
            <a:spLocks noGrp="1"/>
          </p:cNvSpPr>
          <p:nvPr>
            <p:ph type="pic" sz="quarter" idx="16" hasCustomPrompt="1"/>
          </p:nvPr>
        </p:nvSpPr>
        <p:spPr>
          <a:xfrm>
            <a:off x="8146538" y="-320285"/>
            <a:ext cx="3362208" cy="3362208"/>
          </a:xfrm>
          <a:prstGeom prst="diamond">
            <a:avLst/>
          </a:prstGeom>
          <a:solidFill>
            <a:schemeClr val="accent1">
              <a:lumMod val="20000"/>
              <a:lumOff val="80000"/>
            </a:schemeClr>
          </a:solidFill>
          <a:ln>
            <a:noFill/>
          </a:ln>
        </p:spPr>
        <p:txBody>
          <a:bodyPr>
            <a:normAutofit/>
          </a:bodyPr>
          <a:lstStyle>
            <a:lvl1pPr marL="0" indent="0" algn="ctr">
              <a:buNone/>
              <a:defRPr sz="1400"/>
            </a:lvl1pPr>
          </a:lstStyle>
          <a:p>
            <a:r>
              <a:rPr lang="en-US" dirty="0"/>
              <a:t>Click on picture icon to insert image. Before inserting, crop picture to 3.68” square or larger.</a:t>
            </a:r>
          </a:p>
        </p:txBody>
      </p:sp>
      <p:sp>
        <p:nvSpPr>
          <p:cNvPr id="16" name="Picture Placeholder 4">
            <a:extLst>
              <a:ext uri="{FF2B5EF4-FFF2-40B4-BE49-F238E27FC236}">
                <a16:creationId xmlns:a16="http://schemas.microsoft.com/office/drawing/2014/main" id="{D578D9BC-1CEC-4CEF-83C5-A41040525779}"/>
              </a:ext>
            </a:extLst>
          </p:cNvPr>
          <p:cNvSpPr>
            <a:spLocks noGrp="1"/>
          </p:cNvSpPr>
          <p:nvPr>
            <p:ph type="pic" sz="quarter" idx="18" hasCustomPrompt="1"/>
          </p:nvPr>
        </p:nvSpPr>
        <p:spPr>
          <a:xfrm>
            <a:off x="10111965" y="1645143"/>
            <a:ext cx="3362208" cy="3362208"/>
          </a:xfrm>
          <a:prstGeom prst="diamond">
            <a:avLst/>
          </a:prstGeom>
          <a:solidFill>
            <a:schemeClr val="accent1">
              <a:lumMod val="20000"/>
              <a:lumOff val="80000"/>
            </a:schemeClr>
          </a:solidFill>
          <a:ln>
            <a:noFill/>
          </a:ln>
        </p:spPr>
        <p:txBody>
          <a:bodyPr>
            <a:normAutofit/>
          </a:bodyPr>
          <a:lstStyle>
            <a:lvl1pPr marL="0" marR="0" indent="0" algn="ctr"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None/>
              <a:tabLst/>
              <a:defRPr sz="1400"/>
            </a:lvl1pPr>
          </a:lstStyle>
          <a:p>
            <a:r>
              <a:rPr lang="en-US" dirty="0"/>
              <a:t>Click on picture icon to insert image. Before inserting, crop picture to 3.68” square or larger.</a:t>
            </a:r>
          </a:p>
        </p:txBody>
      </p:sp>
      <p:sp>
        <p:nvSpPr>
          <p:cNvPr id="15" name="Picture Placeholder 4">
            <a:extLst>
              <a:ext uri="{FF2B5EF4-FFF2-40B4-BE49-F238E27FC236}">
                <a16:creationId xmlns:a16="http://schemas.microsoft.com/office/drawing/2014/main" id="{D351508E-E6FF-47A9-9FFC-C6BE16BCD77F}"/>
              </a:ext>
            </a:extLst>
          </p:cNvPr>
          <p:cNvSpPr>
            <a:spLocks noGrp="1"/>
          </p:cNvSpPr>
          <p:nvPr>
            <p:ph type="pic" sz="quarter" idx="17" hasCustomPrompt="1"/>
          </p:nvPr>
        </p:nvSpPr>
        <p:spPr>
          <a:xfrm>
            <a:off x="8146538" y="3610570"/>
            <a:ext cx="3362208" cy="3362208"/>
          </a:xfrm>
          <a:prstGeom prst="diamond">
            <a:avLst/>
          </a:prstGeom>
          <a:solidFill>
            <a:schemeClr val="accent1">
              <a:lumMod val="20000"/>
              <a:lumOff val="80000"/>
            </a:schemeClr>
          </a:solidFill>
          <a:ln>
            <a:noFill/>
          </a:ln>
        </p:spPr>
        <p:txBody>
          <a:bodyPr>
            <a:normAutofit/>
          </a:bodyPr>
          <a:lstStyle>
            <a:lvl1pPr marL="0" marR="0" indent="0" algn="ctr"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None/>
              <a:tabLst/>
              <a:defRPr sz="1400"/>
            </a:lvl1pPr>
          </a:lstStyle>
          <a:p>
            <a:r>
              <a:rPr lang="en-US" dirty="0"/>
              <a:t>Click on picture icon to insert image. Before inserting, crop picture to 3.68” square or larger.</a:t>
            </a:r>
          </a:p>
        </p:txBody>
      </p:sp>
      <p:sp>
        <p:nvSpPr>
          <p:cNvPr id="5" name="Picture Placeholder 4">
            <a:extLst>
              <a:ext uri="{FF2B5EF4-FFF2-40B4-BE49-F238E27FC236}">
                <a16:creationId xmlns:a16="http://schemas.microsoft.com/office/drawing/2014/main" id="{0FA6A825-E242-494A-AC34-553D66043000}"/>
              </a:ext>
            </a:extLst>
          </p:cNvPr>
          <p:cNvSpPr>
            <a:spLocks noGrp="1"/>
          </p:cNvSpPr>
          <p:nvPr>
            <p:ph type="pic" sz="quarter" idx="15" hasCustomPrompt="1"/>
          </p:nvPr>
        </p:nvSpPr>
        <p:spPr>
          <a:xfrm>
            <a:off x="6181110" y="1645143"/>
            <a:ext cx="3362208" cy="3362208"/>
          </a:xfrm>
          <a:prstGeom prst="diamond">
            <a:avLst/>
          </a:prstGeom>
          <a:solidFill>
            <a:schemeClr val="accent1">
              <a:lumMod val="20000"/>
              <a:lumOff val="80000"/>
            </a:schemeClr>
          </a:solidFill>
          <a:ln>
            <a:noFill/>
          </a:ln>
        </p:spPr>
        <p:txBody>
          <a:bodyPr/>
          <a:lstStyle>
            <a:lvl1pPr marL="0" indent="0" algn="ctr">
              <a:buNone/>
              <a:defRPr sz="1400"/>
            </a:lvl1pPr>
          </a:lstStyle>
          <a:p>
            <a:r>
              <a:rPr lang="en-US" dirty="0"/>
              <a:t>Click on picture icon to insert image. Before inserting, crop picture to 3.68” square or larger.</a:t>
            </a:r>
          </a:p>
        </p:txBody>
      </p:sp>
      <p:sp>
        <p:nvSpPr>
          <p:cNvPr id="8" name="Source Placeholder"/>
          <p:cNvSpPr>
            <a:spLocks noGrp="1"/>
          </p:cNvSpPr>
          <p:nvPr>
            <p:ph type="body" sz="quarter" idx="13" hasCustomPrompt="1"/>
          </p:nvPr>
        </p:nvSpPr>
        <p:spPr>
          <a:xfrm>
            <a:off x="457200" y="5751576"/>
            <a:ext cx="5632704"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2490748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dirty="0"/>
              <a:t>References</a:t>
            </a:r>
          </a:p>
        </p:txBody>
      </p:sp>
      <p:sp>
        <p:nvSpPr>
          <p:cNvPr id="10" name="Content"/>
          <p:cNvSpPr>
            <a:spLocks noGrp="1"/>
          </p:cNvSpPr>
          <p:nvPr>
            <p:ph type="body" sz="quarter" idx="13" hasCustomPrompt="1"/>
          </p:nvPr>
        </p:nvSpPr>
        <p:spPr>
          <a:xfrm>
            <a:off x="457200" y="1371600"/>
            <a:ext cx="11274552" cy="4572000"/>
          </a:xfrm>
        </p:spPr>
        <p:txBody>
          <a:bodyPr>
            <a:noAutofit/>
          </a:bodyPr>
          <a:lstStyle>
            <a:lvl1pPr marL="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3416023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A44E50-A8B5-46E6-935F-89C17C6A8C6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6" name="TextBox 5">
            <a:extLst>
              <a:ext uri="{FF2B5EF4-FFF2-40B4-BE49-F238E27FC236}">
                <a16:creationId xmlns:a16="http://schemas.microsoft.com/office/drawing/2014/main" id="{EDEECBFC-F2AC-4A7D-A4BD-311B33EDDE65}"/>
              </a:ext>
            </a:extLst>
          </p:cNvPr>
          <p:cNvSpPr txBox="1"/>
          <p:nvPr userDrawn="1"/>
        </p:nvSpPr>
        <p:spPr>
          <a:xfrm>
            <a:off x="1090244" y="3594294"/>
            <a:ext cx="10234246" cy="2378280"/>
          </a:xfrm>
          <a:prstGeom prst="rect">
            <a:avLst/>
          </a:prstGeom>
          <a:noFill/>
        </p:spPr>
        <p:txBody>
          <a:bodyPr wrap="square" rtlCol="0">
            <a:noAutofit/>
          </a:bodyPr>
          <a:lstStyle/>
          <a:p>
            <a:pPr>
              <a:lnSpc>
                <a:spcPct val="175000"/>
              </a:lnSpc>
            </a:pPr>
            <a:r>
              <a:rPr lang="en-US" sz="2200" dirty="0"/>
              <a:t>www.intensiveintervention.org</a:t>
            </a:r>
          </a:p>
          <a:p>
            <a:pPr>
              <a:lnSpc>
                <a:spcPct val="175000"/>
              </a:lnSpc>
            </a:pPr>
            <a:r>
              <a:rPr lang="en-US" sz="2200" dirty="0"/>
              <a:t>ncii@air.org</a:t>
            </a:r>
          </a:p>
          <a:p>
            <a:pPr>
              <a:lnSpc>
                <a:spcPct val="175000"/>
              </a:lnSpc>
            </a:pPr>
            <a:r>
              <a:rPr lang="en-US" sz="2200" dirty="0"/>
              <a:t>https://twitter.com/TheNCII https://www.youtube.com/channel/UC6W2pma8TiSZvY_GWROkTLA</a:t>
            </a:r>
          </a:p>
        </p:txBody>
      </p:sp>
      <p:sp>
        <p:nvSpPr>
          <p:cNvPr id="11" name="TextBox 10">
            <a:extLst>
              <a:ext uri="{FF2B5EF4-FFF2-40B4-BE49-F238E27FC236}">
                <a16:creationId xmlns:a16="http://schemas.microsoft.com/office/drawing/2014/main" id="{810334FC-84F6-4046-90B7-24ADEB3883A5}"/>
              </a:ext>
            </a:extLst>
          </p:cNvPr>
          <p:cNvSpPr txBox="1"/>
          <p:nvPr userDrawn="1"/>
        </p:nvSpPr>
        <p:spPr>
          <a:xfrm>
            <a:off x="629178" y="5946434"/>
            <a:ext cx="10874324" cy="600870"/>
          </a:xfrm>
          <a:prstGeom prst="rect">
            <a:avLst/>
          </a:prstGeom>
          <a:noFill/>
        </p:spPr>
        <p:txBody>
          <a:bodyPr wrap="square" rtlCol="0">
            <a:noAutofit/>
          </a:bodyPr>
          <a:lstStyle/>
          <a:p>
            <a:pPr>
              <a:lnSpc>
                <a:spcPct val="175000"/>
              </a:lnSpc>
            </a:pPr>
            <a:r>
              <a:rPr lang="en-US" sz="2200" dirty="0"/>
              <a:t>1000 Thomas Jefferson Street NW   |   Washington, DC 20007-3835   |   866.577.5787</a:t>
            </a:r>
          </a:p>
        </p:txBody>
      </p:sp>
      <p:sp>
        <p:nvSpPr>
          <p:cNvPr id="3" name="Slide Number Placeholder 2">
            <a:extLst>
              <a:ext uri="{FF2B5EF4-FFF2-40B4-BE49-F238E27FC236}">
                <a16:creationId xmlns:a16="http://schemas.microsoft.com/office/drawing/2014/main" id="{C44B1A71-6E75-4D6A-80EB-C317D68B1925}"/>
              </a:ext>
            </a:extLst>
          </p:cNvPr>
          <p:cNvSpPr>
            <a:spLocks noGrp="1"/>
          </p:cNvSpPr>
          <p:nvPr>
            <p:ph type="sldNum" sz="quarter" idx="17"/>
          </p:nvPr>
        </p:nvSpPr>
        <p:spPr/>
        <p:txBody>
          <a:bodyPr/>
          <a:lstStyle/>
          <a:p>
            <a:fld id="{99A20822-4A49-4D36-86E3-300BA48D3F00}" type="slidenum">
              <a:rPr lang="en-US" smtClean="0"/>
              <a:pPr/>
              <a:t>‹#›</a:t>
            </a:fld>
            <a:endParaRPr lang="en-US" dirty="0"/>
          </a:p>
        </p:txBody>
      </p:sp>
      <p:sp>
        <p:nvSpPr>
          <p:cNvPr id="2" name="Title 1">
            <a:extLst>
              <a:ext uri="{FF2B5EF4-FFF2-40B4-BE49-F238E27FC236}">
                <a16:creationId xmlns:a16="http://schemas.microsoft.com/office/drawing/2014/main" id="{03A44994-3AA1-4E55-BEB7-812C28CC76E7}"/>
              </a:ext>
            </a:extLst>
          </p:cNvPr>
          <p:cNvSpPr>
            <a:spLocks noGrp="1"/>
          </p:cNvSpPr>
          <p:nvPr>
            <p:ph type="title" hasCustomPrompt="1"/>
          </p:nvPr>
        </p:nvSpPr>
        <p:spPr>
          <a:xfrm>
            <a:off x="48414" y="-400050"/>
            <a:ext cx="1041830" cy="175260"/>
          </a:xfrm>
        </p:spPr>
        <p:txBody>
          <a:bodyPr>
            <a:normAutofit/>
          </a:bodyPr>
          <a:lstStyle>
            <a:lvl1pPr>
              <a:defRPr sz="1000">
                <a:solidFill>
                  <a:srgbClr val="E6E6E6"/>
                </a:solidFill>
              </a:defRPr>
            </a:lvl1pPr>
          </a:lstStyle>
          <a:p>
            <a:r>
              <a:rPr lang="en-US" dirty="0"/>
              <a:t>Closing Slide</a:t>
            </a:r>
          </a:p>
        </p:txBody>
      </p:sp>
    </p:spTree>
    <p:extLst>
      <p:ext uri="{BB962C8B-B14F-4D97-AF65-F5344CB8AC3E}">
        <p14:creationId xmlns:p14="http://schemas.microsoft.com/office/powerpoint/2010/main" val="4008363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act">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2" name="Title 1"/>
          <p:cNvSpPr>
            <a:spLocks noGrp="1"/>
          </p:cNvSpPr>
          <p:nvPr>
            <p:ph type="title" hasCustomPrompt="1"/>
          </p:nvPr>
        </p:nvSpPr>
        <p:spPr>
          <a:xfrm>
            <a:off x="2569627" y="1730759"/>
            <a:ext cx="8558784" cy="353687"/>
          </a:xfrm>
        </p:spPr>
        <p:txBody>
          <a:bodyPr anchor="b" anchorCtr="0">
            <a:noAutofit/>
          </a:bodyPr>
          <a:lstStyle>
            <a:lvl1pPr algn="l">
              <a:lnSpc>
                <a:spcPct val="114000"/>
              </a:lnSpc>
              <a:defRPr lang="en-US" sz="2200" b="1" i="0" kern="1200" cap="none" spc="0" baseline="0" dirty="0">
                <a:solidFill>
                  <a:schemeClr val="bg1"/>
                </a:solidFill>
                <a:latin typeface="+mn-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2569627" y="2126874"/>
            <a:ext cx="8556522" cy="1231786"/>
          </a:xfrm>
        </p:spPr>
        <p:txBody>
          <a:bodyPr>
            <a:noAutofit/>
          </a:bodyPr>
          <a:lstStyle>
            <a:lvl1pPr marL="0" indent="0" algn="l">
              <a:lnSpc>
                <a:spcPct val="125000"/>
              </a:lnSpc>
              <a:spcBef>
                <a:spcPts val="0"/>
              </a:spcBef>
              <a:buNone/>
              <a:defRPr sz="2200" cap="none" spc="0" baseline="0">
                <a:solidFill>
                  <a:schemeClr val="bg1"/>
                </a:solidFill>
              </a:defRPr>
            </a:lvl1pPr>
          </a:lstStyle>
          <a:p>
            <a:r>
              <a:rPr lang="en-US" dirty="0"/>
              <a:t>Presenter’s Job Title</a:t>
            </a:r>
          </a:p>
          <a:p>
            <a:r>
              <a:rPr lang="en-US" dirty="0"/>
              <a:t>###.###.####</a:t>
            </a:r>
          </a:p>
          <a:p>
            <a:r>
              <a:rPr lang="en-US" dirty="0"/>
              <a:t>email.address@air.org</a:t>
            </a:r>
          </a:p>
        </p:txBody>
      </p:sp>
      <p:sp>
        <p:nvSpPr>
          <p:cNvPr id="4" name="Picture Placeholder 3">
            <a:extLst>
              <a:ext uri="{FF2B5EF4-FFF2-40B4-BE49-F238E27FC236}">
                <a16:creationId xmlns:a16="http://schemas.microsoft.com/office/drawing/2014/main" id="{3F9F50D9-2722-4E60-953E-F54EF5398C4D}"/>
              </a:ext>
            </a:extLst>
          </p:cNvPr>
          <p:cNvSpPr>
            <a:spLocks noGrp="1"/>
          </p:cNvSpPr>
          <p:nvPr>
            <p:ph type="pic" sz="quarter" idx="12" hasCustomPrompt="1"/>
          </p:nvPr>
        </p:nvSpPr>
        <p:spPr>
          <a:xfrm>
            <a:off x="1202788" y="1787031"/>
            <a:ext cx="1143000" cy="1143000"/>
          </a:xfrm>
          <a:solidFill>
            <a:schemeClr val="bg1"/>
          </a:solidFill>
        </p:spPr>
        <p:txBody>
          <a:bodyPr anchor="t" anchorCtr="1">
            <a:normAutofit/>
          </a:bodyPr>
          <a:lstStyle>
            <a:lvl1pPr marL="0" indent="0" algn="ctr">
              <a:buNone/>
              <a:defRPr sz="1000"/>
            </a:lvl1pPr>
          </a:lstStyle>
          <a:p>
            <a:r>
              <a:rPr lang="en-US" dirty="0"/>
              <a:t>Click icon below to insert photo</a:t>
            </a:r>
          </a:p>
        </p:txBody>
      </p:sp>
      <p:sp>
        <p:nvSpPr>
          <p:cNvPr id="6" name="TextBox 5">
            <a:extLst>
              <a:ext uri="{FF2B5EF4-FFF2-40B4-BE49-F238E27FC236}">
                <a16:creationId xmlns:a16="http://schemas.microsoft.com/office/drawing/2014/main" id="{EDEECBFC-F2AC-4A7D-A4BD-311B33EDDE65}"/>
              </a:ext>
            </a:extLst>
          </p:cNvPr>
          <p:cNvSpPr txBox="1"/>
          <p:nvPr userDrawn="1"/>
        </p:nvSpPr>
        <p:spPr>
          <a:xfrm>
            <a:off x="1090244" y="3594294"/>
            <a:ext cx="10234246" cy="2378280"/>
          </a:xfrm>
          <a:prstGeom prst="rect">
            <a:avLst/>
          </a:prstGeom>
          <a:noFill/>
        </p:spPr>
        <p:txBody>
          <a:bodyPr wrap="square" rtlCol="0">
            <a:noAutofit/>
          </a:bodyPr>
          <a:lstStyle/>
          <a:p>
            <a:pPr>
              <a:lnSpc>
                <a:spcPct val="175000"/>
              </a:lnSpc>
            </a:pPr>
            <a:r>
              <a:rPr lang="en-US" sz="2200" dirty="0"/>
              <a:t>www.intensiveintervention.org</a:t>
            </a:r>
          </a:p>
          <a:p>
            <a:pPr>
              <a:lnSpc>
                <a:spcPct val="175000"/>
              </a:lnSpc>
            </a:pPr>
            <a:r>
              <a:rPr lang="en-US" sz="2200" dirty="0"/>
              <a:t>ncii@air.org</a:t>
            </a:r>
          </a:p>
          <a:p>
            <a:pPr>
              <a:lnSpc>
                <a:spcPct val="175000"/>
              </a:lnSpc>
            </a:pPr>
            <a:r>
              <a:rPr lang="en-US" sz="2200" dirty="0"/>
              <a:t>https://twitter.com/TheNCII https://www.youtube.com/channel/UC6W2pma8TiSZvY_GWROkTLA</a:t>
            </a:r>
          </a:p>
        </p:txBody>
      </p:sp>
      <p:sp>
        <p:nvSpPr>
          <p:cNvPr id="11" name="TextBox 10">
            <a:extLst>
              <a:ext uri="{FF2B5EF4-FFF2-40B4-BE49-F238E27FC236}">
                <a16:creationId xmlns:a16="http://schemas.microsoft.com/office/drawing/2014/main" id="{810334FC-84F6-4046-90B7-24ADEB3883A5}"/>
              </a:ext>
            </a:extLst>
          </p:cNvPr>
          <p:cNvSpPr txBox="1"/>
          <p:nvPr userDrawn="1"/>
        </p:nvSpPr>
        <p:spPr>
          <a:xfrm>
            <a:off x="629178" y="5946434"/>
            <a:ext cx="10874324" cy="600870"/>
          </a:xfrm>
          <a:prstGeom prst="rect">
            <a:avLst/>
          </a:prstGeom>
          <a:noFill/>
        </p:spPr>
        <p:txBody>
          <a:bodyPr wrap="square" rtlCol="0">
            <a:noAutofit/>
          </a:bodyPr>
          <a:lstStyle/>
          <a:p>
            <a:pPr>
              <a:lnSpc>
                <a:spcPct val="175000"/>
              </a:lnSpc>
            </a:pPr>
            <a:r>
              <a:rPr lang="en-US" sz="2200" dirty="0"/>
              <a:t>1000 Thomas Jefferson Street NW   |   Washington, DC 20007-3835   |   866.577.5787</a:t>
            </a:r>
          </a:p>
        </p:txBody>
      </p:sp>
      <p:sp>
        <p:nvSpPr>
          <p:cNvPr id="5" name="Slide Number Placeholder 4">
            <a:extLst>
              <a:ext uri="{FF2B5EF4-FFF2-40B4-BE49-F238E27FC236}">
                <a16:creationId xmlns:a16="http://schemas.microsoft.com/office/drawing/2014/main" id="{843BDDF8-CAD2-4BC2-8AE7-FB0485C3210B}"/>
              </a:ext>
            </a:extLst>
          </p:cNvPr>
          <p:cNvSpPr>
            <a:spLocks noGrp="1"/>
          </p:cNvSpPr>
          <p:nvPr>
            <p:ph type="sldNum" sz="quarter" idx="14"/>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4085287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ck Divider">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48928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dirty="0"/>
              <a:t>Text Heavy Layout for Instructional Text</a:t>
            </a:r>
          </a:p>
        </p:txBody>
      </p:sp>
      <p:sp>
        <p:nvSpPr>
          <p:cNvPr id="10" name="Content Placeholder"/>
          <p:cNvSpPr>
            <a:spLocks noGrp="1"/>
          </p:cNvSpPr>
          <p:nvPr>
            <p:ph idx="1" hasCustomPrompt="1"/>
          </p:nvPr>
        </p:nvSpPr>
        <p:spPr>
          <a:xfrm>
            <a:off x="457200" y="1371600"/>
            <a:ext cx="11338560" cy="434340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600" baseline="0"/>
            </a:lvl1pPr>
            <a:lvl2pPr marL="228600" indent="-228600">
              <a:lnSpc>
                <a:spcPct val="105000"/>
              </a:lnSpc>
              <a:spcBef>
                <a:spcPts val="600"/>
              </a:spcBef>
              <a:buFont typeface="Wingdings" panose="05000000000000000000" pitchFamily="2" charset="2"/>
              <a:buChar char="§"/>
              <a:defRPr sz="1600"/>
            </a:lvl2pPr>
            <a:lvl3pPr marL="457200" indent="-228600">
              <a:lnSpc>
                <a:spcPct val="105000"/>
              </a:lnSpc>
              <a:spcBef>
                <a:spcPts val="600"/>
              </a:spcBef>
              <a:buFont typeface="Arial" panose="020B0604020202020204" pitchFamily="34" charset="0"/>
              <a:buChar char="•"/>
              <a:defRPr sz="1600"/>
            </a:lvl3pPr>
            <a:lvl4pPr marL="685800" indent="-228600">
              <a:lnSpc>
                <a:spcPct val="105000"/>
              </a:lnSpc>
              <a:spcBef>
                <a:spcPts val="600"/>
              </a:spcBef>
              <a:buFont typeface="Arial" panose="020B0604020202020204" pitchFamily="34" charset="0"/>
              <a:buChar char="–"/>
              <a:defRPr sz="1600"/>
            </a:lvl4pPr>
            <a:lvl5pPr marL="914400" indent="-228600">
              <a:lnSpc>
                <a:spcPct val="105000"/>
              </a:lnSpc>
              <a:spcBef>
                <a:spcPts val="600"/>
              </a:spcBef>
              <a:buSzPct val="110000"/>
              <a:buFont typeface="Arial" panose="020B0604020202020204" pitchFamily="34" charset="0"/>
              <a:buChar char="»"/>
              <a:defRPr sz="1600"/>
            </a:lvl5pPr>
            <a:lvl6pPr marL="1143000" indent="-228600">
              <a:lnSpc>
                <a:spcPct val="105000"/>
              </a:lnSpc>
              <a:spcBef>
                <a:spcPts val="600"/>
              </a:spcBef>
              <a:buClr>
                <a:schemeClr val="accent1"/>
              </a:buClr>
              <a:buFont typeface="Calibri" panose="020F0502020204030204" pitchFamily="34" charset="0"/>
              <a:buChar char="›"/>
              <a:defRPr sz="16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Text size for all levels is 16 points. The first text level has no bullet. Use Increase List Level and Decrease List Level icons in the Paragraph group on the Home tab to move between first level (no bullet) and second level (square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8" name="Source Placeholder"/>
          <p:cNvSpPr>
            <a:spLocks noGrp="1"/>
          </p:cNvSpPr>
          <p:nvPr>
            <p:ph type="body" sz="quarter" idx="13" hasCustomPrompt="1"/>
          </p:nvPr>
        </p:nvSpPr>
        <p:spPr>
          <a:xfrm>
            <a:off x="457200" y="5751576"/>
            <a:ext cx="11338560"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972404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2" name="Title 1"/>
          <p:cNvSpPr>
            <a:spLocks noGrp="1"/>
          </p:cNvSpPr>
          <p:nvPr>
            <p:ph type="title"/>
          </p:nvPr>
        </p:nvSpPr>
        <p:spPr>
          <a:xfrm>
            <a:off x="911749" y="905710"/>
            <a:ext cx="10971217" cy="178510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a:xfrm>
            <a:off x="8559799" y="6766376"/>
            <a:ext cx="3323167" cy="123111"/>
          </a:xfrm>
        </p:spPr>
        <p:txBody>
          <a:bodyPr/>
          <a:lstStyle>
            <a:lvl1pPr>
              <a:defRPr>
                <a:solidFill>
                  <a:schemeClr val="tx2">
                    <a:lumMod val="75000"/>
                  </a:schemeClr>
                </a:solidFill>
              </a:defRPr>
            </a:lvl1pPr>
          </a:lstStyle>
          <a:p>
            <a:endParaRPr lang="en-US" dirty="0"/>
          </a:p>
        </p:txBody>
      </p:sp>
      <p:sp>
        <p:nvSpPr>
          <p:cNvPr id="4" name="Footer Placeholder 3"/>
          <p:cNvSpPr>
            <a:spLocks noGrp="1"/>
          </p:cNvSpPr>
          <p:nvPr>
            <p:ph type="ftr" sz="quarter" idx="11"/>
          </p:nvPr>
        </p:nvSpPr>
        <p:spPr>
          <a:xfrm>
            <a:off x="7104454" y="6656743"/>
            <a:ext cx="4778513" cy="107722"/>
          </a:xfrm>
        </p:spPr>
        <p:txBody>
          <a:bodyPr/>
          <a:lstStyle>
            <a:lvl1pPr>
              <a:defRPr sz="700"/>
            </a:lvl1pPr>
          </a:lstStyle>
          <a:p>
            <a:endParaRPr lang="en-US" dirty="0"/>
          </a:p>
        </p:txBody>
      </p:sp>
      <p:sp>
        <p:nvSpPr>
          <p:cNvPr id="6" name="Text Placeholder 5"/>
          <p:cNvSpPr>
            <a:spLocks noGrp="1"/>
          </p:cNvSpPr>
          <p:nvPr>
            <p:ph type="body" sz="quarter" idx="12"/>
          </p:nvPr>
        </p:nvSpPr>
        <p:spPr>
          <a:xfrm>
            <a:off x="916518" y="2938999"/>
            <a:ext cx="10966449" cy="2486835"/>
          </a:xfrm>
        </p:spPr>
        <p:txBody>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912369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529683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6586129" y="2055813"/>
            <a:ext cx="529683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11725873"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56994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11725873"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077086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4" name="Title 3"/>
          <p:cNvSpPr>
            <a:spLocks noGrp="1"/>
          </p:cNvSpPr>
          <p:nvPr>
            <p:ph type="title" hasCustomPrompt="1"/>
          </p:nvPr>
        </p:nvSpPr>
        <p:spPr>
          <a:xfrm>
            <a:off x="4002258" y="1089661"/>
            <a:ext cx="7275342" cy="2650936"/>
          </a:xfrm>
        </p:spPr>
        <p:txBody>
          <a:bodyPr anchor="b" anchorCtr="0">
            <a:normAutofit/>
          </a:bodyPr>
          <a:lstStyle>
            <a:lvl1pPr algn="l">
              <a:defRPr sz="5000">
                <a:solidFill>
                  <a:schemeClr val="tx1"/>
                </a:solidFill>
              </a:defRPr>
            </a:lvl1pPr>
          </a:lstStyle>
          <a:p>
            <a:r>
              <a:rPr lang="en-US" dirty="0"/>
              <a:t>Section Title</a:t>
            </a:r>
          </a:p>
        </p:txBody>
      </p:sp>
      <p:sp>
        <p:nvSpPr>
          <p:cNvPr id="9" name="Text Placeholder 8"/>
          <p:cNvSpPr>
            <a:spLocks noGrp="1"/>
          </p:cNvSpPr>
          <p:nvPr>
            <p:ph type="body" sz="quarter" idx="13" hasCustomPrompt="1"/>
          </p:nvPr>
        </p:nvSpPr>
        <p:spPr>
          <a:xfrm>
            <a:off x="4002258" y="4016326"/>
            <a:ext cx="7275342" cy="1899139"/>
          </a:xfrm>
        </p:spPr>
        <p:txBody>
          <a:bodyPr>
            <a:normAutofit/>
          </a:bodyPr>
          <a:lstStyle>
            <a:lvl1pPr marL="0" indent="0" algn="l">
              <a:spcBef>
                <a:spcPts val="0"/>
              </a:spcBef>
              <a:buNone/>
              <a:defRPr sz="3700">
                <a:solidFill>
                  <a:schemeClr val="accent2"/>
                </a:solidFill>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r>
              <a:rPr lang="en-US" dirty="0"/>
              <a:t>Subtitle or additional information about this section (optional)</a:t>
            </a:r>
          </a:p>
        </p:txBody>
      </p:sp>
      <p:sp>
        <p:nvSpPr>
          <p:cNvPr id="3" name="Slide Number Placeholder 2">
            <a:extLst>
              <a:ext uri="{FF2B5EF4-FFF2-40B4-BE49-F238E27FC236}">
                <a16:creationId xmlns:a16="http://schemas.microsoft.com/office/drawing/2014/main" id="{FB26390F-A2CF-4AA5-B21C-0C45515C7708}"/>
              </a:ext>
            </a:extLst>
          </p:cNvPr>
          <p:cNvSpPr>
            <a:spLocks noGrp="1"/>
          </p:cNvSpPr>
          <p:nvPr>
            <p:ph type="sldNum" sz="quarter" idx="15"/>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689593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a:xfrm>
            <a:off x="11725872" y="6507316"/>
            <a:ext cx="157094" cy="153888"/>
          </a:xfrm>
        </p:spPr>
        <p:txBody>
          <a:bodyPr wrap="none"/>
          <a:lstStyle>
            <a:lvl1pPr>
              <a:defRPr sz="1000"/>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4998409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11725873"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384374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dirty="0"/>
              <a:t>First Level No Bullet Layout</a:t>
            </a:r>
          </a:p>
        </p:txBody>
      </p:sp>
      <p:sp>
        <p:nvSpPr>
          <p:cNvPr id="4" name="Content Placeholder 3"/>
          <p:cNvSpPr>
            <a:spLocks noGrp="1"/>
          </p:cNvSpPr>
          <p:nvPr>
            <p:ph sz="quarter" idx="14" hasCustomPrompt="1"/>
          </p:nvPr>
        </p:nvSpPr>
        <p:spPr>
          <a:xfrm>
            <a:off x="457200" y="1371600"/>
            <a:ext cx="11274552"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1519318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57200" y="0"/>
            <a:ext cx="11276076" cy="1280160"/>
          </a:xfrm>
        </p:spPr>
        <p:txBody>
          <a:bodyPr/>
          <a:lstStyle>
            <a:lvl1pPr>
              <a:defRPr baseline="0"/>
            </a:lvl1pPr>
          </a:lstStyle>
          <a:p>
            <a:r>
              <a:rPr lang="en-US" dirty="0"/>
              <a:t>Two Content, First Level No Bullet Layout</a:t>
            </a:r>
          </a:p>
        </p:txBody>
      </p:sp>
      <p:sp>
        <p:nvSpPr>
          <p:cNvPr id="4" name="Content Placeholder 3"/>
          <p:cNvSpPr>
            <a:spLocks noGrp="1"/>
          </p:cNvSpPr>
          <p:nvPr>
            <p:ph sz="quarter" idx="14" hasCustomPrompt="1"/>
          </p:nvPr>
        </p:nvSpPr>
        <p:spPr>
          <a:xfrm>
            <a:off x="457200" y="1371600"/>
            <a:ext cx="5568696"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p:txBody>
      </p:sp>
      <p:sp>
        <p:nvSpPr>
          <p:cNvPr id="9" name="Content Placeholder 3">
            <a:extLst>
              <a:ext uri="{FF2B5EF4-FFF2-40B4-BE49-F238E27FC236}">
                <a16:creationId xmlns:a16="http://schemas.microsoft.com/office/drawing/2014/main" id="{89AD597A-1AF4-4182-8BF6-FA1C11933314}"/>
              </a:ext>
            </a:extLst>
          </p:cNvPr>
          <p:cNvSpPr>
            <a:spLocks noGrp="1"/>
          </p:cNvSpPr>
          <p:nvPr>
            <p:ph sz="quarter" idx="15" hasCustomPrompt="1"/>
          </p:nvPr>
        </p:nvSpPr>
        <p:spPr>
          <a:xfrm>
            <a:off x="6164580" y="1371600"/>
            <a:ext cx="5568696"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1558737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dirty="0"/>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57200" y="0"/>
            <a:ext cx="11274552" cy="1280160"/>
          </a:xfrm>
        </p:spPr>
        <p:txBody>
          <a:bodyPr/>
          <a:lstStyle>
            <a:lvl1pPr>
              <a:defRPr baseline="0"/>
            </a:lvl1pPr>
          </a:lstStyle>
          <a:p>
            <a:r>
              <a:rPr lang="en-US" dirty="0"/>
              <a:t>Two Content Layout</a:t>
            </a:r>
          </a:p>
        </p:txBody>
      </p:sp>
      <p:sp>
        <p:nvSpPr>
          <p:cNvPr id="3" name="Left Content"/>
          <p:cNvSpPr>
            <a:spLocks noGrp="1"/>
          </p:cNvSpPr>
          <p:nvPr>
            <p:ph sz="half" idx="1" hasCustomPrompt="1"/>
          </p:nvPr>
        </p:nvSpPr>
        <p:spPr>
          <a:xfrm>
            <a:off x="457200" y="1371600"/>
            <a:ext cx="5568696"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vl6pPr>
              <a:defRPr/>
            </a:lvl6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4" name="Right Content"/>
          <p:cNvSpPr>
            <a:spLocks noGrp="1"/>
          </p:cNvSpPr>
          <p:nvPr>
            <p:ph sz="half" idx="2" hasCustomPrompt="1"/>
          </p:nvPr>
        </p:nvSpPr>
        <p:spPr>
          <a:xfrm>
            <a:off x="6163056" y="1371600"/>
            <a:ext cx="5568696"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dirty="0"/>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dirty="0"/>
              <a:t>Object With Lead-In Text Layout</a:t>
            </a:r>
          </a:p>
        </p:txBody>
      </p:sp>
      <p:sp>
        <p:nvSpPr>
          <p:cNvPr id="8" name="Text Placeholder 7"/>
          <p:cNvSpPr>
            <a:spLocks noGrp="1"/>
          </p:cNvSpPr>
          <p:nvPr>
            <p:ph type="body" sz="quarter" idx="15" hasCustomPrompt="1"/>
          </p:nvPr>
        </p:nvSpPr>
        <p:spPr>
          <a:xfrm>
            <a:off x="457200" y="1373005"/>
            <a:ext cx="11276076" cy="1188720"/>
          </a:xfrm>
        </p:spPr>
        <p:txBody>
          <a:bodyPr>
            <a:normAutofit/>
          </a:bodyPr>
          <a:lstStyle>
            <a:lvl1pPr marL="0" indent="0">
              <a:lnSpc>
                <a:spcPct val="125000"/>
              </a:lnSpc>
              <a:spcBef>
                <a:spcPts val="1800"/>
              </a:spcBef>
              <a:buNone/>
              <a:defRPr sz="26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5" name="Content Placeholder 4"/>
          <p:cNvSpPr>
            <a:spLocks noGrp="1"/>
          </p:cNvSpPr>
          <p:nvPr>
            <p:ph sz="quarter" idx="17" hasCustomPrompt="1"/>
          </p:nvPr>
        </p:nvSpPr>
        <p:spPr>
          <a:xfrm>
            <a:off x="457200" y="2654571"/>
            <a:ext cx="11276076" cy="3017520"/>
          </a:xfrm>
        </p:spPr>
        <p:txBody>
          <a:bodyPr>
            <a:normAutofit/>
          </a:bodyPr>
          <a:lstStyle>
            <a:lvl1pPr>
              <a:lnSpc>
                <a:spcPct val="125000"/>
              </a:lnSpc>
              <a:spcBef>
                <a:spcPts val="600"/>
              </a:spcBef>
              <a:defRPr sz="2600"/>
            </a:lvl1pPr>
            <a:lvl2pPr>
              <a:lnSpc>
                <a:spcPct val="125000"/>
              </a:lnSpc>
              <a:spcBef>
                <a:spcPts val="600"/>
              </a:spcBef>
              <a:defRPr sz="2600"/>
            </a:lvl2pPr>
            <a:lvl3pPr>
              <a:lnSpc>
                <a:spcPct val="125000"/>
              </a:lnSpc>
              <a:spcBef>
                <a:spcPts val="600"/>
              </a:spcBef>
              <a:defRPr sz="2600"/>
            </a:lvl3pPr>
            <a:lvl4pPr>
              <a:lnSpc>
                <a:spcPct val="125000"/>
              </a:lnSpc>
              <a:spcBef>
                <a:spcPts val="600"/>
              </a:spcBef>
              <a:defRPr sz="2600"/>
            </a:lvl4pPr>
            <a:lvl5pPr>
              <a:lnSpc>
                <a:spcPct val="125000"/>
              </a:lnSpc>
              <a:spcBef>
                <a:spcPts val="600"/>
              </a:spcBef>
              <a:defRPr sz="26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9" name="Source Placeholder"/>
          <p:cNvSpPr>
            <a:spLocks noGrp="1"/>
          </p:cNvSpPr>
          <p:nvPr>
            <p:ph type="body" sz="quarter" idx="13" hasCustomPrompt="1"/>
          </p:nvPr>
        </p:nvSpPr>
        <p:spPr>
          <a:xfrm>
            <a:off x="457200" y="5751576"/>
            <a:ext cx="11276076"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1956773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Objects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normAutofit/>
          </a:bodyPr>
          <a:lstStyle>
            <a:lvl1pPr>
              <a:defRPr baseline="0"/>
            </a:lvl1pPr>
          </a:lstStyle>
          <a:p>
            <a:r>
              <a:rPr lang="en-US" dirty="0"/>
              <a:t>Two Objects With Lead-In Text Layout</a:t>
            </a:r>
          </a:p>
        </p:txBody>
      </p:sp>
      <p:sp>
        <p:nvSpPr>
          <p:cNvPr id="8" name="Text Placeholder 7"/>
          <p:cNvSpPr>
            <a:spLocks noGrp="1"/>
          </p:cNvSpPr>
          <p:nvPr>
            <p:ph type="body" sz="quarter" idx="15" hasCustomPrompt="1"/>
          </p:nvPr>
        </p:nvSpPr>
        <p:spPr>
          <a:xfrm>
            <a:off x="457200" y="1371600"/>
            <a:ext cx="11276076" cy="1188720"/>
          </a:xfrm>
        </p:spPr>
        <p:txBody>
          <a:bodyPr>
            <a:normAutofit/>
          </a:bodyPr>
          <a:lstStyle>
            <a:lvl1pPr marL="0" indent="0">
              <a:lnSpc>
                <a:spcPct val="125000"/>
              </a:lnSpc>
              <a:spcBef>
                <a:spcPts val="1800"/>
              </a:spcBef>
              <a:buNone/>
              <a:defRPr sz="26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5" name="Content Placeholder 4"/>
          <p:cNvSpPr>
            <a:spLocks noGrp="1"/>
          </p:cNvSpPr>
          <p:nvPr>
            <p:ph sz="quarter" idx="17" hasCustomPrompt="1"/>
          </p:nvPr>
        </p:nvSpPr>
        <p:spPr>
          <a:xfrm>
            <a:off x="457200" y="2651760"/>
            <a:ext cx="5568696" cy="3017520"/>
          </a:xfrm>
        </p:spPr>
        <p:txBody>
          <a:bodyPr>
            <a:normAutofit/>
          </a:bodyPr>
          <a:lstStyle>
            <a:lvl1pPr>
              <a:lnSpc>
                <a:spcPct val="125000"/>
              </a:lnSpc>
              <a:spcBef>
                <a:spcPts val="600"/>
              </a:spcBef>
              <a:defRPr sz="2600"/>
            </a:lvl1pPr>
            <a:lvl2pPr>
              <a:lnSpc>
                <a:spcPct val="125000"/>
              </a:lnSpc>
              <a:spcBef>
                <a:spcPts val="600"/>
              </a:spcBef>
              <a:defRPr sz="2600"/>
            </a:lvl2pPr>
            <a:lvl3pPr>
              <a:lnSpc>
                <a:spcPct val="125000"/>
              </a:lnSpc>
              <a:spcBef>
                <a:spcPts val="600"/>
              </a:spcBef>
              <a:defRPr sz="2600"/>
            </a:lvl3pPr>
            <a:lvl4pPr>
              <a:lnSpc>
                <a:spcPct val="125000"/>
              </a:lnSpc>
              <a:spcBef>
                <a:spcPts val="600"/>
              </a:spcBef>
              <a:defRPr sz="2600"/>
            </a:lvl4pPr>
            <a:lvl5pPr>
              <a:lnSpc>
                <a:spcPct val="125000"/>
              </a:lnSpc>
              <a:spcBef>
                <a:spcPts val="600"/>
              </a:spcBef>
              <a:defRPr sz="26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4" name="Content Placeholder 3">
            <a:extLst>
              <a:ext uri="{FF2B5EF4-FFF2-40B4-BE49-F238E27FC236}">
                <a16:creationId xmlns:a16="http://schemas.microsoft.com/office/drawing/2014/main" id="{7886012C-B2CD-48EC-AE06-C15F8CA606AB}"/>
              </a:ext>
            </a:extLst>
          </p:cNvPr>
          <p:cNvSpPr>
            <a:spLocks noGrp="1"/>
          </p:cNvSpPr>
          <p:nvPr>
            <p:ph sz="quarter" idx="18" hasCustomPrompt="1"/>
          </p:nvPr>
        </p:nvSpPr>
        <p:spPr>
          <a:xfrm>
            <a:off x="6162738" y="2651760"/>
            <a:ext cx="5570538" cy="3017520"/>
          </a:xfrm>
        </p:spPr>
        <p:txBody>
          <a:bodyPr>
            <a:normAutofit/>
          </a:bodyPr>
          <a:lstStyle>
            <a:lvl1pPr>
              <a:lnSpc>
                <a:spcPct val="125000"/>
              </a:lnSpc>
              <a:spcBef>
                <a:spcPts val="600"/>
              </a:spcBef>
              <a:defRPr sz="2600"/>
            </a:lvl1pPr>
            <a:lvl2pPr>
              <a:lnSpc>
                <a:spcPct val="125000"/>
              </a:lnSpc>
              <a:spcBef>
                <a:spcPts val="600"/>
              </a:spcBef>
              <a:defRPr sz="2600"/>
            </a:lvl2pPr>
            <a:lvl3pPr>
              <a:lnSpc>
                <a:spcPct val="125000"/>
              </a:lnSpc>
              <a:spcBef>
                <a:spcPts val="600"/>
              </a:spcBef>
              <a:defRPr sz="2600"/>
            </a:lvl3pPr>
            <a:lvl4pPr>
              <a:lnSpc>
                <a:spcPct val="125000"/>
              </a:lnSpc>
              <a:spcBef>
                <a:spcPts val="600"/>
              </a:spcBef>
              <a:defRPr sz="2600"/>
            </a:lvl4pPr>
            <a:lvl5pPr>
              <a:lnSpc>
                <a:spcPct val="125000"/>
              </a:lnSpc>
              <a:spcBef>
                <a:spcPts val="600"/>
              </a:spcBef>
              <a:defRPr sz="26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9" name="Source Placeholder"/>
          <p:cNvSpPr>
            <a:spLocks noGrp="1"/>
          </p:cNvSpPr>
          <p:nvPr>
            <p:ph type="body" sz="quarter" idx="13" hasCustomPrompt="1"/>
          </p:nvPr>
        </p:nvSpPr>
        <p:spPr>
          <a:xfrm>
            <a:off x="457200" y="5751576"/>
            <a:ext cx="11276076"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2837030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a:lvl1pPr>
          </a:lstStyle>
          <a:p>
            <a:r>
              <a:rPr lang="en-US" dirty="0"/>
              <a:t>Ordered List Layout</a:t>
            </a:r>
          </a:p>
        </p:txBody>
      </p:sp>
      <p:sp>
        <p:nvSpPr>
          <p:cNvPr id="5" name="Content"/>
          <p:cNvSpPr>
            <a:spLocks noGrp="1"/>
          </p:cNvSpPr>
          <p:nvPr>
            <p:ph sz="quarter" idx="17" hasCustomPrompt="1"/>
          </p:nvPr>
        </p:nvSpPr>
        <p:spPr>
          <a:xfrm>
            <a:off x="457200" y="1371600"/>
            <a:ext cx="11276076" cy="4343400"/>
          </a:xfrm>
        </p:spPr>
        <p:txBody>
          <a:bodyPr>
            <a:normAutofit/>
          </a:bodyPr>
          <a:lstStyle>
            <a:lvl1pPr marL="457200" indent="-457200">
              <a:lnSpc>
                <a:spcPct val="125000"/>
              </a:lnSpc>
              <a:spcBef>
                <a:spcPts val="600"/>
              </a:spcBef>
              <a:buClr>
                <a:schemeClr val="tx2"/>
              </a:buClr>
              <a:buFont typeface="+mj-lt"/>
              <a:buAutoNum type="arabicPeriod"/>
              <a:defRPr sz="2600" baseline="0"/>
            </a:lvl1pPr>
            <a:lvl2pPr marL="914400" indent="-457200">
              <a:lnSpc>
                <a:spcPct val="125000"/>
              </a:lnSpc>
              <a:spcBef>
                <a:spcPts val="600"/>
              </a:spcBef>
              <a:buClr>
                <a:schemeClr val="tx2"/>
              </a:buClr>
              <a:buFont typeface="+mj-lt"/>
              <a:buAutoNum type="alphaLcPeriod"/>
              <a:defRPr sz="2600"/>
            </a:lvl2pPr>
            <a:lvl3pPr marL="1371600" indent="-457200">
              <a:lnSpc>
                <a:spcPct val="125000"/>
              </a:lnSpc>
              <a:spcBef>
                <a:spcPts val="600"/>
              </a:spcBef>
              <a:buClr>
                <a:schemeClr val="tx2"/>
              </a:buClr>
              <a:buFont typeface="+mj-lt"/>
              <a:buAutoNum type="romanLcPeriod"/>
              <a:defRPr sz="2600"/>
            </a:lvl3pPr>
            <a:lvl4pPr marL="1828800" indent="-457200">
              <a:lnSpc>
                <a:spcPct val="125000"/>
              </a:lnSpc>
              <a:spcBef>
                <a:spcPts val="600"/>
              </a:spcBef>
              <a:buClr>
                <a:schemeClr val="tx2"/>
              </a:buClr>
              <a:buSzPct val="100000"/>
              <a:buFont typeface="+mj-lt"/>
              <a:buAutoNum type="arabicParenR"/>
              <a:defRPr sz="2600"/>
            </a:lvl4pPr>
            <a:lvl5pPr marL="2286000" indent="-457200">
              <a:lnSpc>
                <a:spcPct val="125000"/>
              </a:lnSpc>
              <a:spcBef>
                <a:spcPts val="600"/>
              </a:spcBef>
              <a:buClr>
                <a:schemeClr val="tx2"/>
              </a:buClr>
              <a:buFont typeface="+mj-lt"/>
              <a:buAutoNum type="alphaLcParenR"/>
              <a:defRPr sz="26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ource Placeholder"/>
          <p:cNvSpPr>
            <a:spLocks noGrp="1"/>
          </p:cNvSpPr>
          <p:nvPr>
            <p:ph type="body" sz="quarter" idx="13" hasCustomPrompt="1"/>
          </p:nvPr>
        </p:nvSpPr>
        <p:spPr>
          <a:xfrm>
            <a:off x="457200" y="5751576"/>
            <a:ext cx="11276076"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3" name="Slide Number Placeholder 2"/>
          <p:cNvSpPr>
            <a:spLocks noGrp="1"/>
          </p:cNvSpPr>
          <p:nvPr>
            <p:ph type="sldNum" sz="quarter" idx="18"/>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2113515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Placeholder"/>
          <p:cNvSpPr>
            <a:spLocks noGrp="1"/>
          </p:cNvSpPr>
          <p:nvPr>
            <p:ph type="title"/>
          </p:nvPr>
        </p:nvSpPr>
        <p:spPr>
          <a:xfrm>
            <a:off x="457200" y="0"/>
            <a:ext cx="11276076" cy="1280160"/>
          </a:xfrm>
          <a:prstGeom prst="rect">
            <a:avLst/>
          </a:prstGeom>
        </p:spPr>
        <p:txBody>
          <a:bodyPr vert="horz" lIns="0" tIns="0" rIns="0" bIns="0" rtlCol="0" anchor="ctr" anchorCtr="0">
            <a:normAutofit/>
          </a:bodyPr>
          <a:lstStyle/>
          <a:p>
            <a:r>
              <a:rPr lang="en-US" dirty="0"/>
              <a:t>Slide Title, Size 42, 85% Black, Center Aligned in Placeholder</a:t>
            </a:r>
          </a:p>
        </p:txBody>
      </p:sp>
      <p:sp>
        <p:nvSpPr>
          <p:cNvPr id="12" name="Text Placeholder"/>
          <p:cNvSpPr>
            <a:spLocks noGrp="1"/>
          </p:cNvSpPr>
          <p:nvPr>
            <p:ph type="body" idx="1"/>
          </p:nvPr>
        </p:nvSpPr>
        <p:spPr>
          <a:xfrm>
            <a:off x="457200" y="1371599"/>
            <a:ext cx="11276076" cy="4343400"/>
          </a:xfrm>
          <a:prstGeom prst="rect">
            <a:avLst/>
          </a:prstGeom>
          <a:ln>
            <a:noFill/>
          </a:ln>
        </p:spPr>
        <p:txBody>
          <a:bodyPr vert="horz" lIns="0" tIns="0" rIns="0" bIns="0" rtlCol="0">
            <a:normAutofit/>
          </a:bodyPr>
          <a:lstStyle/>
          <a:p>
            <a:pPr lvl="0"/>
            <a:r>
              <a:rPr lang="en-US" dirty="0"/>
              <a:t>Bullet 1, bullet character Wingding 167, text size 26, 85% black </a:t>
            </a:r>
          </a:p>
          <a:p>
            <a:pPr lvl="1"/>
            <a:r>
              <a:rPr lang="en-US" dirty="0"/>
              <a:t>Bullet 2, bullet character 149</a:t>
            </a:r>
          </a:p>
          <a:p>
            <a:pPr lvl="2"/>
            <a:r>
              <a:rPr lang="en-US" dirty="0"/>
              <a:t>Bullet 3, bullet character 150</a:t>
            </a:r>
          </a:p>
          <a:p>
            <a:pPr lvl="3"/>
            <a:r>
              <a:rPr lang="en-US" dirty="0"/>
              <a:t>Bullet 4, bullet character 187</a:t>
            </a:r>
          </a:p>
          <a:p>
            <a:pPr lvl="4"/>
            <a:r>
              <a:rPr lang="en-US" dirty="0"/>
              <a:t>Bullet 5, bullet character 155</a:t>
            </a:r>
          </a:p>
        </p:txBody>
      </p:sp>
      <p:pic>
        <p:nvPicPr>
          <p:cNvPr id="4" name="Picture 3">
            <a:extLst>
              <a:ext uri="{FF2B5EF4-FFF2-40B4-BE49-F238E27FC236}">
                <a16:creationId xmlns:a16="http://schemas.microsoft.com/office/drawing/2014/main" id="{94327D8D-869B-4B93-B6F6-D1B462738017}"/>
              </a:ext>
              <a:ext uri="{C183D7F6-B498-43B3-948B-1728B52AA6E4}">
                <adec:decorative xmlns:adec="http://schemas.microsoft.com/office/drawing/2017/decorative" val="1"/>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2" name="Footer Placeholder 1"/>
          <p:cNvSpPr>
            <a:spLocks noGrp="1"/>
          </p:cNvSpPr>
          <p:nvPr>
            <p:ph type="ftr" sz="quarter" idx="3"/>
          </p:nvPr>
        </p:nvSpPr>
        <p:spPr>
          <a:xfrm>
            <a:off x="457200" y="6734889"/>
            <a:ext cx="2954335" cy="123111"/>
          </a:xfrm>
          <a:prstGeom prst="rect">
            <a:avLst/>
          </a:prstGeom>
          <a:ln>
            <a:noFill/>
          </a:ln>
        </p:spPr>
        <p:txBody>
          <a:bodyPr wrap="square" lIns="0" tIns="0" rIns="0" bIns="0" anchor="b" anchorCtr="0">
            <a:spAutoFit/>
          </a:bodyPr>
          <a:lstStyle>
            <a:lvl1pPr>
              <a:spcBef>
                <a:spcPts val="0"/>
              </a:spcBef>
              <a:defRPr lang="en-US" sz="800" b="0" i="0">
                <a:solidFill>
                  <a:schemeClr val="tx1"/>
                </a:solidFill>
                <a:latin typeface="Calibri"/>
                <a:ea typeface="Calibri"/>
                <a:cs typeface="Calibri"/>
              </a:defRPr>
            </a:lvl1pPr>
          </a:lstStyle>
          <a:p>
            <a:endParaRPr lang="en-US" dirty="0"/>
          </a:p>
        </p:txBody>
      </p:sp>
      <p:sp>
        <p:nvSpPr>
          <p:cNvPr id="6" name="Slide Number"/>
          <p:cNvSpPr>
            <a:spLocks noGrp="1"/>
          </p:cNvSpPr>
          <p:nvPr>
            <p:ph type="sldNum" sz="quarter" idx="4"/>
          </p:nvPr>
        </p:nvSpPr>
        <p:spPr>
          <a:xfrm>
            <a:off x="11734800" y="6704112"/>
            <a:ext cx="157094" cy="153888"/>
          </a:xfrm>
          <a:prstGeom prst="rect">
            <a:avLst/>
          </a:prstGeom>
        </p:spPr>
        <p:txBody>
          <a:bodyPr vert="horz" wrap="none" lIns="0" tIns="0" rIns="0" bIns="0" rtlCol="0" anchor="b" anchorCtr="0">
            <a:spAutoFit/>
          </a:bodyPr>
          <a:lstStyle>
            <a:lvl1pPr algn="r">
              <a:defRPr sz="1000" b="0" i="0">
                <a:solidFill>
                  <a:schemeClr val="tx1"/>
                </a:solidFill>
                <a:latin typeface="+mn-lt"/>
                <a:ea typeface="Calibri"/>
                <a:cs typeface="Calibri"/>
              </a:defRPr>
            </a:lvl1p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8" r:id="rId3"/>
    <p:sldLayoutId id="2147483815" r:id="rId4"/>
    <p:sldLayoutId id="2147483662" r:id="rId5"/>
    <p:sldLayoutId id="2147483702" r:id="rId6"/>
    <p:sldLayoutId id="2147483774" r:id="rId7"/>
    <p:sldLayoutId id="2147483812" r:id="rId8"/>
    <p:sldLayoutId id="2147483785" r:id="rId9"/>
    <p:sldLayoutId id="2147483786" r:id="rId10"/>
    <p:sldLayoutId id="2147483814" r:id="rId11"/>
    <p:sldLayoutId id="2147483725" r:id="rId12"/>
    <p:sldLayoutId id="2147483806" r:id="rId13"/>
    <p:sldLayoutId id="2147483811" r:id="rId14"/>
    <p:sldLayoutId id="2147483810" r:id="rId15"/>
    <p:sldLayoutId id="2147483775" r:id="rId16"/>
    <p:sldLayoutId id="2147483816" r:id="rId17"/>
    <p:sldLayoutId id="2147483817" r:id="rId18"/>
    <p:sldLayoutId id="2147483818" r:id="rId19"/>
    <p:sldLayoutId id="2147483819" r:id="rId20"/>
    <p:sldLayoutId id="2147483820" r:id="rId21"/>
  </p:sldLayoutIdLst>
  <p:hf hdr="0" ftr="0" dt="0"/>
  <p:txStyles>
    <p:titleStyle>
      <a:lvl1pPr algn="ctr" defTabSz="685800" rtl="0" eaLnBrk="1" latinLnBrk="0" hangingPunct="1">
        <a:lnSpc>
          <a:spcPct val="100000"/>
        </a:lnSpc>
        <a:spcBef>
          <a:spcPct val="0"/>
        </a:spcBef>
        <a:buNone/>
        <a:defRPr sz="4200" b="1" i="0" kern="1200" baseline="0">
          <a:solidFill>
            <a:schemeClr val="tx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Char char="§"/>
        <a:tabLst/>
        <a:defRPr sz="26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600"/>
        </a:spcBef>
        <a:spcAft>
          <a:spcPts val="0"/>
        </a:spcAft>
        <a:buClr>
          <a:schemeClr val="accent1"/>
        </a:buClr>
        <a:buSzPct val="100000"/>
        <a:buFont typeface="Arial" panose="020B0604020202020204" pitchFamily="34" charset="0"/>
        <a:buChar char="»"/>
        <a:tabLst/>
        <a:defRPr sz="26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600"/>
        </a:spcBef>
        <a:spcAft>
          <a:spcPts val="0"/>
        </a:spcAft>
        <a:buClr>
          <a:schemeClr val="accent1"/>
        </a:buClr>
        <a:buSzTx/>
        <a:buFont typeface="Calibri" panose="020F0502020204030204" pitchFamily="34" charset="0"/>
        <a:buChar char="›"/>
        <a:tabLst/>
        <a:defRPr sz="26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intensiveintervention.org/chart/instructional-intervention-tools" TargetMode="External"/><Relationship Id="rId1" Type="http://schemas.openxmlformats.org/officeDocument/2006/relationships/slideLayout" Target="../slideLayouts/slideLayout2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hyperlink" Target="https://eric.ed.gov/?q=ED575656" TargetMode="Externa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3.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E14D0-FAD1-4BC1-A1FF-E9B343EAFE09}"/>
              </a:ext>
            </a:extLst>
          </p:cNvPr>
          <p:cNvSpPr>
            <a:spLocks noGrp="1"/>
          </p:cNvSpPr>
          <p:nvPr>
            <p:ph type="title"/>
          </p:nvPr>
        </p:nvSpPr>
        <p:spPr>
          <a:xfrm>
            <a:off x="4002258" y="1089660"/>
            <a:ext cx="7275342" cy="3441699"/>
          </a:xfrm>
        </p:spPr>
        <p:txBody>
          <a:bodyPr>
            <a:normAutofit fontScale="90000"/>
          </a:bodyPr>
          <a:lstStyle/>
          <a:p>
            <a:r>
              <a:rPr lang="en-US" dirty="0"/>
              <a:t>Hello, All! We will be starting the webinar at the top of the hour! Thanks for your patience. </a:t>
            </a:r>
          </a:p>
        </p:txBody>
      </p:sp>
      <p:sp>
        <p:nvSpPr>
          <p:cNvPr id="4" name="Slide Number Placeholder 3">
            <a:extLst>
              <a:ext uri="{FF2B5EF4-FFF2-40B4-BE49-F238E27FC236}">
                <a16:creationId xmlns:a16="http://schemas.microsoft.com/office/drawing/2014/main" id="{BDBADD2D-A8E2-4609-AEA7-FFFF52F25B28}"/>
              </a:ext>
            </a:extLst>
          </p:cNvPr>
          <p:cNvSpPr>
            <a:spLocks noGrp="1"/>
          </p:cNvSpPr>
          <p:nvPr>
            <p:ph type="sldNum" sz="quarter" idx="15"/>
          </p:nvPr>
        </p:nvSpPr>
        <p:spPr/>
        <p:txBody>
          <a:bodyPr/>
          <a:lstStyle/>
          <a:p>
            <a:fld id="{99A20822-4A49-4D36-86E3-300BA48D3F00}" type="slidenum">
              <a:rPr lang="en-US" smtClean="0"/>
              <a:pPr/>
              <a:t>1</a:t>
            </a:fld>
            <a:endParaRPr lang="en-US" dirty="0"/>
          </a:p>
        </p:txBody>
      </p:sp>
    </p:spTree>
    <p:extLst>
      <p:ext uri="{BB962C8B-B14F-4D97-AF65-F5344CB8AC3E}">
        <p14:creationId xmlns:p14="http://schemas.microsoft.com/office/powerpoint/2010/main" val="3581252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Taxonomy Dimensions</a:t>
            </a:r>
          </a:p>
        </p:txBody>
      </p:sp>
      <p:sp>
        <p:nvSpPr>
          <p:cNvPr id="2" name="Content Placeholder 1"/>
          <p:cNvSpPr>
            <a:spLocks noGrp="1"/>
          </p:cNvSpPr>
          <p:nvPr>
            <p:ph sz="quarter" idx="15"/>
          </p:nvPr>
        </p:nvSpPr>
        <p:spPr/>
        <p:txBody>
          <a:bodyPr>
            <a:normAutofit/>
          </a:bodyPr>
          <a:lstStyle/>
          <a:p>
            <a:pPr marL="457200" indent="-457200">
              <a:spcBef>
                <a:spcPts val="1000"/>
              </a:spcBef>
              <a:buFont typeface="+mj-lt"/>
              <a:buAutoNum type="arabicPeriod"/>
            </a:pPr>
            <a:r>
              <a:rPr lang="en-US" dirty="0"/>
              <a:t>Strength</a:t>
            </a:r>
          </a:p>
          <a:p>
            <a:pPr marL="457200" indent="-457200">
              <a:spcBef>
                <a:spcPts val="1000"/>
              </a:spcBef>
              <a:buFont typeface="+mj-lt"/>
              <a:buAutoNum type="arabicPeriod"/>
            </a:pPr>
            <a:r>
              <a:rPr lang="en-US" dirty="0"/>
              <a:t>Dosage</a:t>
            </a:r>
          </a:p>
          <a:p>
            <a:pPr marL="457200" indent="-457200">
              <a:spcBef>
                <a:spcPts val="1000"/>
              </a:spcBef>
              <a:buFont typeface="+mj-lt"/>
              <a:buAutoNum type="arabicPeriod"/>
            </a:pPr>
            <a:r>
              <a:rPr lang="en-US" dirty="0"/>
              <a:t>Alignment</a:t>
            </a:r>
          </a:p>
          <a:p>
            <a:pPr marL="457200" indent="-457200">
              <a:spcBef>
                <a:spcPts val="1000"/>
              </a:spcBef>
              <a:buFont typeface="+mj-lt"/>
              <a:buAutoNum type="arabicPeriod"/>
            </a:pPr>
            <a:r>
              <a:rPr lang="en-US" dirty="0"/>
              <a:t>Attention to Transfer</a:t>
            </a:r>
          </a:p>
          <a:p>
            <a:pPr marL="457200" indent="-457200">
              <a:spcBef>
                <a:spcPts val="1000"/>
              </a:spcBef>
              <a:buFont typeface="+mj-lt"/>
              <a:buAutoNum type="arabicPeriod"/>
            </a:pPr>
            <a:r>
              <a:rPr lang="en-US" dirty="0"/>
              <a:t>Comprehensiveness</a:t>
            </a:r>
          </a:p>
          <a:p>
            <a:pPr marL="457200" indent="-457200">
              <a:spcBef>
                <a:spcPts val="1000"/>
              </a:spcBef>
              <a:buFont typeface="+mj-lt"/>
              <a:buAutoNum type="arabicPeriod"/>
            </a:pPr>
            <a:r>
              <a:rPr lang="en-US" dirty="0"/>
              <a:t>Behavioral Support</a:t>
            </a:r>
          </a:p>
          <a:p>
            <a:pPr marL="457200" indent="-457200">
              <a:spcBef>
                <a:spcPts val="1000"/>
              </a:spcBef>
              <a:buFont typeface="+mj-lt"/>
              <a:buAutoNum type="arabicPeriod"/>
            </a:pPr>
            <a:r>
              <a:rPr lang="en-US" dirty="0"/>
              <a:t>Individualization</a:t>
            </a:r>
          </a:p>
        </p:txBody>
      </p:sp>
      <p:sp>
        <p:nvSpPr>
          <p:cNvPr id="6" name="Text Placeholder 5">
            <a:extLst>
              <a:ext uri="{FF2B5EF4-FFF2-40B4-BE49-F238E27FC236}">
                <a16:creationId xmlns:a16="http://schemas.microsoft.com/office/drawing/2014/main" id="{867AAE00-C2D2-48CA-9E9A-D5C9734BB3A1}"/>
              </a:ext>
            </a:extLst>
          </p:cNvPr>
          <p:cNvSpPr>
            <a:spLocks noGrp="1"/>
          </p:cNvSpPr>
          <p:nvPr>
            <p:ph type="body" sz="quarter" idx="13"/>
          </p:nvPr>
        </p:nvSpPr>
        <p:spPr/>
        <p:txBody>
          <a:bodyPr/>
          <a:lstStyle/>
          <a:p>
            <a:endParaRPr lang="en-US"/>
          </a:p>
        </p:txBody>
      </p:sp>
      <p:sp>
        <p:nvSpPr>
          <p:cNvPr id="4" name="Slide Number Placeholder 3"/>
          <p:cNvSpPr>
            <a:spLocks noGrp="1"/>
          </p:cNvSpPr>
          <p:nvPr>
            <p:ph type="sldNum" sz="quarter" idx="14"/>
          </p:nvPr>
        </p:nvSpPr>
        <p:spPr/>
        <p:txBody>
          <a:bodyPr/>
          <a:lstStyle/>
          <a:p>
            <a:pPr algn="r"/>
            <a:fld id="{F3477EC8-074D-41C4-94AE-E9EA7CEEA348}" type="slidenum">
              <a:rPr lang="en-US" smtClean="0"/>
              <a:pPr algn="r"/>
              <a:t>10</a:t>
            </a:fld>
            <a:endParaRPr lang="en-US" dirty="0"/>
          </a:p>
        </p:txBody>
      </p:sp>
      <p:pic>
        <p:nvPicPr>
          <p:cNvPr id="11" name="Picture 10" descr="A picture of a soundboard. ">
            <a:extLst>
              <a:ext uri="{FF2B5EF4-FFF2-40B4-BE49-F238E27FC236}">
                <a16:creationId xmlns:a16="http://schemas.microsoft.com/office/drawing/2014/main" id="{C3E5DC28-C0C1-E542-9EF9-5F1D250D2F0C}"/>
              </a:ext>
            </a:extLst>
          </p:cNvPr>
          <p:cNvPicPr>
            <a:picLocks noChangeAspect="1"/>
          </p:cNvPicPr>
          <p:nvPr/>
        </p:nvPicPr>
        <p:blipFill>
          <a:blip r:embed="rId3"/>
          <a:stretch>
            <a:fillRect/>
          </a:stretch>
        </p:blipFill>
        <p:spPr>
          <a:xfrm>
            <a:off x="6211388" y="2445488"/>
            <a:ext cx="3777713" cy="2509284"/>
          </a:xfrm>
          <a:prstGeom prst="rect">
            <a:avLst/>
          </a:prstGeom>
          <a:ln>
            <a:noFill/>
          </a:ln>
          <a:effectLst>
            <a:softEdge rad="112500"/>
          </a:effectLst>
        </p:spPr>
      </p:pic>
    </p:spTree>
    <p:extLst>
      <p:ext uri="{BB962C8B-B14F-4D97-AF65-F5344CB8AC3E}">
        <p14:creationId xmlns:p14="http://schemas.microsoft.com/office/powerpoint/2010/main" val="1225334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11181644" cy="1280160"/>
          </a:xfrm>
        </p:spPr>
        <p:txBody>
          <a:bodyPr>
            <a:normAutofit/>
          </a:bodyPr>
          <a:lstStyle/>
          <a:p>
            <a:r>
              <a:rPr lang="en-US" sz="3600" dirty="0"/>
              <a:t>When is the Taxonomy of Intervention Intensity Used in the DBI Process? </a:t>
            </a:r>
          </a:p>
        </p:txBody>
      </p:sp>
      <p:sp>
        <p:nvSpPr>
          <p:cNvPr id="7" name="Content Placeholder 6"/>
          <p:cNvSpPr>
            <a:spLocks noGrp="1"/>
          </p:cNvSpPr>
          <p:nvPr>
            <p:ph sz="quarter" idx="15"/>
          </p:nvPr>
        </p:nvSpPr>
        <p:spPr>
          <a:xfrm>
            <a:off x="457199" y="1371600"/>
            <a:ext cx="7102319" cy="4343400"/>
          </a:xfrm>
        </p:spPr>
        <p:txBody>
          <a:bodyPr>
            <a:normAutofit fontScale="92500"/>
          </a:bodyPr>
          <a:lstStyle/>
          <a:p>
            <a:pPr marL="0" indent="0">
              <a:buNone/>
            </a:pPr>
            <a:r>
              <a:rPr lang="en-US" sz="2800" dirty="0"/>
              <a:t>PHASE A: </a:t>
            </a:r>
            <a:r>
              <a:rPr lang="en-US" sz="2800" i="1" dirty="0"/>
              <a:t>Setting Up the Intensive Intervention</a:t>
            </a:r>
          </a:p>
          <a:p>
            <a:r>
              <a:rPr lang="en-US" dirty="0">
                <a:solidFill>
                  <a:srgbClr val="FF0000"/>
                </a:solidFill>
              </a:rPr>
              <a:t>Step 1: Select a validated, best-match Tier 2 intervention to serve as the intervention platform. </a:t>
            </a:r>
          </a:p>
          <a:p>
            <a:r>
              <a:rPr lang="en-US" dirty="0">
                <a:solidFill>
                  <a:srgbClr val="FF0000"/>
                </a:solidFill>
              </a:rPr>
              <a:t>Step 2: Make initial adjustments to the intervention platform to address the student’s needs</a:t>
            </a:r>
            <a:r>
              <a:rPr lang="en-US" dirty="0"/>
              <a:t>.</a:t>
            </a:r>
            <a:endParaRPr lang="en-US" dirty="0">
              <a:solidFill>
                <a:srgbClr val="FF0000"/>
              </a:solidFill>
            </a:endParaRPr>
          </a:p>
          <a:p>
            <a:r>
              <a:rPr lang="en-US" dirty="0"/>
              <a:t>Step 3: Select progress-monitoring system.</a:t>
            </a:r>
          </a:p>
          <a:p>
            <a:r>
              <a:rPr lang="en-US" dirty="0"/>
              <a:t>Step 4: Begin implementing the IIP.</a:t>
            </a:r>
          </a:p>
        </p:txBody>
      </p:sp>
      <p:sp>
        <p:nvSpPr>
          <p:cNvPr id="3" name="Text Placeholder 2">
            <a:extLst>
              <a:ext uri="{FF2B5EF4-FFF2-40B4-BE49-F238E27FC236}">
                <a16:creationId xmlns:a16="http://schemas.microsoft.com/office/drawing/2014/main" id="{84B7D88F-6E82-413E-A013-949E4AC55869}"/>
              </a:ext>
            </a:extLst>
          </p:cNvPr>
          <p:cNvSpPr>
            <a:spLocks noGrp="1"/>
          </p:cNvSpPr>
          <p:nvPr>
            <p:ph type="body" sz="quarter" idx="13"/>
          </p:nvPr>
        </p:nvSpPr>
        <p:spPr/>
        <p:txBody>
          <a:bodyPr/>
          <a:lstStyle/>
          <a:p>
            <a:endParaRPr lang="en-US"/>
          </a:p>
        </p:txBody>
      </p:sp>
      <p:sp>
        <p:nvSpPr>
          <p:cNvPr id="5" name="Slide Number Placeholder 4"/>
          <p:cNvSpPr>
            <a:spLocks noGrp="1"/>
          </p:cNvSpPr>
          <p:nvPr>
            <p:ph type="sldNum" sz="quarter" idx="14"/>
          </p:nvPr>
        </p:nvSpPr>
        <p:spPr/>
        <p:txBody>
          <a:bodyPr/>
          <a:lstStyle/>
          <a:p>
            <a:pPr algn="r"/>
            <a:fld id="{F3477EC8-074D-41C4-94AE-E9EA7CEEA348}" type="slidenum">
              <a:rPr lang="en-US" smtClean="0"/>
              <a:pPr algn="r"/>
              <a:t>11</a:t>
            </a:fld>
            <a:endParaRPr lang="en-US" dirty="0"/>
          </a:p>
        </p:txBody>
      </p:sp>
      <p:pic>
        <p:nvPicPr>
          <p:cNvPr id="8" name="Picture 7" descr="An image outlining NCII's DBi process">
            <a:extLst>
              <a:ext uri="{FF2B5EF4-FFF2-40B4-BE49-F238E27FC236}">
                <a16:creationId xmlns:a16="http://schemas.microsoft.com/office/drawing/2014/main" id="{096E8610-EC58-0440-B1BA-08C9158CB3D4}"/>
              </a:ext>
            </a:extLst>
          </p:cNvPr>
          <p:cNvPicPr>
            <a:picLocks noChangeAspect="1"/>
          </p:cNvPicPr>
          <p:nvPr/>
        </p:nvPicPr>
        <p:blipFill>
          <a:blip r:embed="rId3"/>
          <a:stretch>
            <a:fillRect/>
          </a:stretch>
        </p:blipFill>
        <p:spPr>
          <a:xfrm>
            <a:off x="7939026" y="1280160"/>
            <a:ext cx="3172125" cy="51775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53694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5"/>
          </p:nvPr>
        </p:nvSpPr>
        <p:spPr>
          <a:xfrm>
            <a:off x="457200" y="1426858"/>
            <a:ext cx="7213002" cy="4288141"/>
          </a:xfrm>
        </p:spPr>
        <p:txBody>
          <a:bodyPr>
            <a:normAutofit/>
          </a:bodyPr>
          <a:lstStyle/>
          <a:p>
            <a:pPr marL="0" indent="0">
              <a:buNone/>
            </a:pPr>
            <a:r>
              <a:rPr lang="en-US" sz="2800" dirty="0"/>
              <a:t>PHASE B: </a:t>
            </a:r>
            <a:r>
              <a:rPr lang="en-US" sz="2800" i="1" dirty="0"/>
              <a:t>Individualizing that intervention</a:t>
            </a:r>
          </a:p>
          <a:p>
            <a:r>
              <a:rPr lang="en-US" sz="2400" dirty="0"/>
              <a:t>Step 5: Determine if an adjustment is needed. </a:t>
            </a:r>
            <a:r>
              <a:rPr lang="en-US" sz="2400" u="sng" dirty="0"/>
              <a:t>If so</a:t>
            </a:r>
            <a:r>
              <a:rPr lang="en-US" sz="2400" dirty="0"/>
              <a:t>,</a:t>
            </a:r>
          </a:p>
          <a:p>
            <a:pPr lvl="1"/>
            <a:r>
              <a:rPr lang="en-US" sz="2400" dirty="0"/>
              <a:t>Step 6: Collect diagnostic data </a:t>
            </a:r>
          </a:p>
          <a:p>
            <a:pPr lvl="1"/>
            <a:r>
              <a:rPr lang="en-US" sz="2400" dirty="0">
                <a:solidFill>
                  <a:srgbClr val="FF0000"/>
                </a:solidFill>
              </a:rPr>
              <a:t>Step 7: Design an adjustment to the intervention to meet the student’s  needs. </a:t>
            </a:r>
          </a:p>
          <a:p>
            <a:r>
              <a:rPr lang="en-US" sz="2400" dirty="0"/>
              <a:t>Step 8: Implement the adjustment.</a:t>
            </a:r>
          </a:p>
          <a:p>
            <a:r>
              <a:rPr lang="en-US" sz="2400" dirty="0"/>
              <a:t>Step 9: Repeat Steps 5-8.</a:t>
            </a:r>
          </a:p>
        </p:txBody>
      </p:sp>
      <p:sp>
        <p:nvSpPr>
          <p:cNvPr id="4" name="Text Placeholder 3">
            <a:extLst>
              <a:ext uri="{FF2B5EF4-FFF2-40B4-BE49-F238E27FC236}">
                <a16:creationId xmlns:a16="http://schemas.microsoft.com/office/drawing/2014/main" id="{ED6747CC-7EE2-4BA7-918E-238EEE6D5EBB}"/>
              </a:ext>
            </a:extLst>
          </p:cNvPr>
          <p:cNvSpPr>
            <a:spLocks noGrp="1"/>
          </p:cNvSpPr>
          <p:nvPr>
            <p:ph type="body" sz="quarter" idx="13"/>
          </p:nvPr>
        </p:nvSpPr>
        <p:spPr/>
        <p:txBody>
          <a:bodyPr/>
          <a:lstStyle/>
          <a:p>
            <a:endParaRPr lang="en-US"/>
          </a:p>
        </p:txBody>
      </p:sp>
      <p:sp>
        <p:nvSpPr>
          <p:cNvPr id="5" name="Slide Number Placeholder 4"/>
          <p:cNvSpPr>
            <a:spLocks noGrp="1"/>
          </p:cNvSpPr>
          <p:nvPr>
            <p:ph type="sldNum" sz="quarter" idx="14"/>
          </p:nvPr>
        </p:nvSpPr>
        <p:spPr/>
        <p:txBody>
          <a:bodyPr/>
          <a:lstStyle/>
          <a:p>
            <a:pPr algn="r"/>
            <a:fld id="{F3477EC8-074D-41C4-94AE-E9EA7CEEA348}" type="slidenum">
              <a:rPr lang="en-US" smtClean="0"/>
              <a:pPr algn="r"/>
              <a:t>12</a:t>
            </a:fld>
            <a:endParaRPr lang="en-US" dirty="0"/>
          </a:p>
        </p:txBody>
      </p:sp>
      <p:sp>
        <p:nvSpPr>
          <p:cNvPr id="2" name="Rectangle 1" descr="A decorative rectangle"/>
          <p:cNvSpPr/>
          <p:nvPr/>
        </p:nvSpPr>
        <p:spPr>
          <a:xfrm>
            <a:off x="7209418" y="1646097"/>
            <a:ext cx="3748137" cy="4429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srgbClr val="FFFFFF"/>
              </a:solidFill>
            </a:endParaRPr>
          </a:p>
        </p:txBody>
      </p:sp>
      <p:pic>
        <p:nvPicPr>
          <p:cNvPr id="8" name="Picture 7" descr="An image outlining NCII's DBi process">
            <a:extLst>
              <a:ext uri="{FF2B5EF4-FFF2-40B4-BE49-F238E27FC236}">
                <a16:creationId xmlns:a16="http://schemas.microsoft.com/office/drawing/2014/main" id="{738FD89A-B07D-F54A-91AC-C2C432E56B68}"/>
              </a:ext>
            </a:extLst>
          </p:cNvPr>
          <p:cNvPicPr>
            <a:picLocks noChangeAspect="1"/>
          </p:cNvPicPr>
          <p:nvPr/>
        </p:nvPicPr>
        <p:blipFill>
          <a:blip r:embed="rId3"/>
          <a:stretch>
            <a:fillRect/>
          </a:stretch>
        </p:blipFill>
        <p:spPr>
          <a:xfrm>
            <a:off x="7953755" y="1280160"/>
            <a:ext cx="3150423" cy="51420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itle 5" descr="Title box hidden text">
            <a:extLst>
              <a:ext uri="{FF2B5EF4-FFF2-40B4-BE49-F238E27FC236}">
                <a16:creationId xmlns:a16="http://schemas.microsoft.com/office/drawing/2014/main" id="{E744573F-5FA2-4567-86E3-2FA0610E59EC}"/>
              </a:ext>
            </a:extLst>
          </p:cNvPr>
          <p:cNvSpPr txBox="1">
            <a:spLocks/>
          </p:cNvSpPr>
          <p:nvPr/>
        </p:nvSpPr>
        <p:spPr>
          <a:xfrm>
            <a:off x="457200" y="4302647"/>
            <a:ext cx="11181644" cy="1280160"/>
          </a:xfrm>
          <a:prstGeom prst="rect">
            <a:avLst/>
          </a:prstGeom>
        </p:spPr>
        <p:txBody>
          <a:bodyPr vert="horz" lIns="0" tIns="0" rIns="0" bIns="0" rtlCol="0" anchor="ctr" anchorCtr="0">
            <a:normAutofit/>
          </a:bodyPr>
          <a:lstStyle>
            <a:lvl1pPr algn="ctr" defTabSz="685800" rtl="0" eaLnBrk="1" latinLnBrk="0" hangingPunct="1">
              <a:lnSpc>
                <a:spcPct val="100000"/>
              </a:lnSpc>
              <a:spcBef>
                <a:spcPct val="0"/>
              </a:spcBef>
              <a:buNone/>
              <a:defRPr sz="4200" b="1" i="0" kern="1200" baseline="0">
                <a:solidFill>
                  <a:schemeClr val="tx1"/>
                </a:solidFill>
                <a:latin typeface="+mj-lt"/>
                <a:ea typeface="+mj-ea"/>
                <a:cs typeface="Calibri"/>
              </a:defRPr>
            </a:lvl1pPr>
          </a:lstStyle>
          <a:p>
            <a:endParaRPr lang="en-US" sz="3600" dirty="0"/>
          </a:p>
        </p:txBody>
      </p:sp>
      <p:sp>
        <p:nvSpPr>
          <p:cNvPr id="11" name="Title 10">
            <a:extLst>
              <a:ext uri="{FF2B5EF4-FFF2-40B4-BE49-F238E27FC236}">
                <a16:creationId xmlns:a16="http://schemas.microsoft.com/office/drawing/2014/main" id="{8E6CCE45-4364-4FD5-99B8-F72A80218863}"/>
              </a:ext>
            </a:extLst>
          </p:cNvPr>
          <p:cNvSpPr>
            <a:spLocks noGrp="1"/>
          </p:cNvSpPr>
          <p:nvPr>
            <p:ph type="title"/>
          </p:nvPr>
        </p:nvSpPr>
        <p:spPr/>
        <p:txBody>
          <a:bodyPr>
            <a:normAutofit fontScale="90000"/>
          </a:bodyPr>
          <a:lstStyle/>
          <a:p>
            <a:r>
              <a:rPr lang="en-US" sz="4400" dirty="0"/>
              <a:t>When is the Taxonomy of Intervention Intensity Used in the DBI Process? </a:t>
            </a:r>
            <a:endParaRPr lang="en-US" dirty="0"/>
          </a:p>
        </p:txBody>
      </p:sp>
    </p:spTree>
    <p:extLst>
      <p:ext uri="{BB962C8B-B14F-4D97-AF65-F5344CB8AC3E}">
        <p14:creationId xmlns:p14="http://schemas.microsoft.com/office/powerpoint/2010/main" val="2903515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5B6122D-0AA8-4939-BF73-7DCF146220AF}"/>
              </a:ext>
            </a:extLst>
          </p:cNvPr>
          <p:cNvSpPr>
            <a:spLocks noGrp="1"/>
          </p:cNvSpPr>
          <p:nvPr>
            <p:ph type="title"/>
          </p:nvPr>
        </p:nvSpPr>
        <p:spPr/>
        <p:txBody>
          <a:bodyPr/>
          <a:lstStyle/>
          <a:p>
            <a:r>
              <a:rPr lang="en-US" dirty="0"/>
              <a:t>Questions? </a:t>
            </a:r>
          </a:p>
        </p:txBody>
      </p:sp>
      <p:sp>
        <p:nvSpPr>
          <p:cNvPr id="5" name="Slide Number Placeholder 4">
            <a:extLst>
              <a:ext uri="{FF2B5EF4-FFF2-40B4-BE49-F238E27FC236}">
                <a16:creationId xmlns:a16="http://schemas.microsoft.com/office/drawing/2014/main" id="{505CDA3F-253B-4257-9309-E6710AF2429E}"/>
              </a:ext>
            </a:extLst>
          </p:cNvPr>
          <p:cNvSpPr>
            <a:spLocks noGrp="1"/>
          </p:cNvSpPr>
          <p:nvPr>
            <p:ph type="sldNum" sz="quarter" idx="15"/>
          </p:nvPr>
        </p:nvSpPr>
        <p:spPr/>
        <p:txBody>
          <a:bodyPr/>
          <a:lstStyle/>
          <a:p>
            <a:fld id="{99A20822-4A49-4D36-86E3-300BA48D3F00}" type="slidenum">
              <a:rPr lang="en-US" smtClean="0"/>
              <a:pPr/>
              <a:t>13</a:t>
            </a:fld>
            <a:endParaRPr lang="en-US" dirty="0"/>
          </a:p>
        </p:txBody>
      </p:sp>
      <p:pic>
        <p:nvPicPr>
          <p:cNvPr id="8" name="Picture 7" descr="Gotowebinar Question Box">
            <a:extLst>
              <a:ext uri="{FF2B5EF4-FFF2-40B4-BE49-F238E27FC236}">
                <a16:creationId xmlns:a16="http://schemas.microsoft.com/office/drawing/2014/main" id="{055706E1-A6B2-4F55-A354-4BD3D145B66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057449" y="883098"/>
            <a:ext cx="3677351" cy="4885241"/>
          </a:xfrm>
          <a:prstGeom prst="rect">
            <a:avLst/>
          </a:prstGeom>
        </p:spPr>
      </p:pic>
    </p:spTree>
    <p:extLst>
      <p:ext uri="{BB962C8B-B14F-4D97-AF65-F5344CB8AC3E}">
        <p14:creationId xmlns:p14="http://schemas.microsoft.com/office/powerpoint/2010/main" val="1281364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Carlos</a:t>
            </a:r>
          </a:p>
        </p:txBody>
      </p:sp>
      <p:sp>
        <p:nvSpPr>
          <p:cNvPr id="5" name="Text Placeholder 4"/>
          <p:cNvSpPr>
            <a:spLocks noGrp="1"/>
          </p:cNvSpPr>
          <p:nvPr>
            <p:ph type="body" idx="1"/>
          </p:nvPr>
        </p:nvSpPr>
        <p:spPr/>
        <p:txBody>
          <a:bodyPr/>
          <a:lstStyle/>
          <a:p>
            <a:endParaRPr lang="en-US"/>
          </a:p>
        </p:txBody>
      </p:sp>
      <p:pic>
        <p:nvPicPr>
          <p:cNvPr id="3" name="Picture 2" descr="A picture of a small child">
            <a:extLst>
              <a:ext uri="{FF2B5EF4-FFF2-40B4-BE49-F238E27FC236}">
                <a16:creationId xmlns:a16="http://schemas.microsoft.com/office/drawing/2014/main" id="{F0756FA3-6E77-422B-95A7-442910F344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4789" y="1838548"/>
            <a:ext cx="5699951" cy="3804097"/>
          </a:xfrm>
          <a:prstGeom prst="rect">
            <a:avLst/>
          </a:prstGeom>
        </p:spPr>
      </p:pic>
    </p:spTree>
    <p:extLst>
      <p:ext uri="{BB962C8B-B14F-4D97-AF65-F5344CB8AC3E}">
        <p14:creationId xmlns:p14="http://schemas.microsoft.com/office/powerpoint/2010/main" val="3867067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50000"/>
                    <a:lumOff val="50000"/>
                  </a:schemeClr>
                </a:solidFill>
              </a:rPr>
              <a:t>Student Profile: Carlos, 3</a:t>
            </a:r>
            <a:r>
              <a:rPr lang="en-US" baseline="30000" dirty="0">
                <a:solidFill>
                  <a:schemeClr val="tx1">
                    <a:lumMod val="50000"/>
                    <a:lumOff val="50000"/>
                  </a:schemeClr>
                </a:solidFill>
              </a:rPr>
              <a:t>rd</a:t>
            </a:r>
            <a:r>
              <a:rPr lang="en-US" dirty="0">
                <a:solidFill>
                  <a:schemeClr val="tx1">
                    <a:lumMod val="50000"/>
                    <a:lumOff val="50000"/>
                  </a:schemeClr>
                </a:solidFill>
              </a:rPr>
              <a:t> grade</a:t>
            </a:r>
          </a:p>
        </p:txBody>
      </p:sp>
      <p:sp>
        <p:nvSpPr>
          <p:cNvPr id="3" name="Content Placeholder 2"/>
          <p:cNvSpPr>
            <a:spLocks noGrp="1"/>
          </p:cNvSpPr>
          <p:nvPr>
            <p:ph idx="1"/>
          </p:nvPr>
        </p:nvSpPr>
        <p:spPr/>
        <p:txBody>
          <a:bodyPr>
            <a:normAutofit fontScale="85000" lnSpcReduction="10000"/>
          </a:bodyPr>
          <a:lstStyle/>
          <a:p>
            <a:r>
              <a:rPr lang="en-US" dirty="0"/>
              <a:t>Carlos has experienced </a:t>
            </a:r>
            <a:r>
              <a:rPr lang="en-US" b="1" dirty="0"/>
              <a:t>persistent behavioral difficulties</a:t>
            </a:r>
          </a:p>
          <a:p>
            <a:pPr lvl="1"/>
            <a:r>
              <a:rPr lang="en-US" dirty="0"/>
              <a:t>Disruptive during times he is expected to work independently</a:t>
            </a:r>
          </a:p>
          <a:p>
            <a:pPr lvl="1"/>
            <a:r>
              <a:rPr lang="en-US" dirty="0"/>
              <a:t>Inappropriately comments to teachers and peers</a:t>
            </a:r>
          </a:p>
          <a:p>
            <a:r>
              <a:rPr lang="en-US" dirty="0"/>
              <a:t>Diagnosis of Attention Deficit/Hyperactivity Disorder (ADHD)</a:t>
            </a:r>
          </a:p>
          <a:p>
            <a:r>
              <a:rPr lang="en-US" dirty="0"/>
              <a:t>Participated in Tier 2 social skills program throughout second grade</a:t>
            </a:r>
          </a:p>
          <a:p>
            <a:r>
              <a:rPr lang="en-US" dirty="0"/>
              <a:t>By the end of the year, Carlos acquired new skills that he displayed during group sessions and leisure time (e.g., lunch, recess)</a:t>
            </a:r>
          </a:p>
          <a:p>
            <a:r>
              <a:rPr lang="en-US" dirty="0"/>
              <a:t>However, Carlos continued to engage in disruptive behavior during academic work time</a:t>
            </a:r>
          </a:p>
        </p:txBody>
      </p:sp>
    </p:spTree>
    <p:extLst>
      <p:ext uri="{BB962C8B-B14F-4D97-AF65-F5344CB8AC3E}">
        <p14:creationId xmlns:p14="http://schemas.microsoft.com/office/powerpoint/2010/main" val="3110838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50000"/>
                    <a:lumOff val="50000"/>
                  </a:schemeClr>
                </a:solidFill>
              </a:rPr>
              <a:t>Student Profile: Carlos, 3</a:t>
            </a:r>
            <a:r>
              <a:rPr lang="en-US" baseline="30000" dirty="0">
                <a:solidFill>
                  <a:schemeClr val="tx1">
                    <a:lumMod val="50000"/>
                    <a:lumOff val="50000"/>
                  </a:schemeClr>
                </a:solidFill>
              </a:rPr>
              <a:t>rd</a:t>
            </a:r>
            <a:r>
              <a:rPr lang="en-US" dirty="0">
                <a:solidFill>
                  <a:schemeClr val="tx1">
                    <a:lumMod val="50000"/>
                    <a:lumOff val="50000"/>
                  </a:schemeClr>
                </a:solidFill>
              </a:rPr>
              <a:t> grade</a:t>
            </a:r>
          </a:p>
        </p:txBody>
      </p:sp>
      <p:sp>
        <p:nvSpPr>
          <p:cNvPr id="3" name="Content Placeholder 2"/>
          <p:cNvSpPr>
            <a:spLocks noGrp="1"/>
          </p:cNvSpPr>
          <p:nvPr>
            <p:ph idx="1"/>
          </p:nvPr>
        </p:nvSpPr>
        <p:spPr/>
        <p:txBody>
          <a:bodyPr/>
          <a:lstStyle/>
          <a:p>
            <a:r>
              <a:rPr lang="en-US" sz="3200" dirty="0"/>
              <a:t>Behavioral difficulties</a:t>
            </a:r>
          </a:p>
          <a:p>
            <a:pPr lvl="1"/>
            <a:r>
              <a:rPr lang="en-US" sz="2800" dirty="0"/>
              <a:t>Target behaviors:</a:t>
            </a:r>
          </a:p>
          <a:p>
            <a:pPr lvl="2"/>
            <a:r>
              <a:rPr lang="en-US" sz="2400" dirty="0"/>
              <a:t>Verbally and passively (e.g., putting head down) refuses to complete work</a:t>
            </a:r>
          </a:p>
          <a:p>
            <a:pPr lvl="2"/>
            <a:r>
              <a:rPr lang="en-US" sz="2400" dirty="0"/>
              <a:t>Wanders the classroom, touching teachers’ and others’ materials</a:t>
            </a:r>
          </a:p>
          <a:p>
            <a:pPr lvl="2"/>
            <a:r>
              <a:rPr lang="en-US" sz="2400" dirty="0"/>
              <a:t>Makes inappropriate comments toward his teacher when redirected and toward peers when they look in his direction during independent work time</a:t>
            </a:r>
            <a:endParaRPr lang="en-US" sz="2800" dirty="0"/>
          </a:p>
          <a:p>
            <a:pPr lvl="1"/>
            <a:endParaRPr lang="en-US" dirty="0"/>
          </a:p>
        </p:txBody>
      </p:sp>
    </p:spTree>
    <p:extLst>
      <p:ext uri="{BB962C8B-B14F-4D97-AF65-F5344CB8AC3E}">
        <p14:creationId xmlns:p14="http://schemas.microsoft.com/office/powerpoint/2010/main" val="3847512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50000"/>
                    <a:lumOff val="50000"/>
                  </a:schemeClr>
                </a:solidFill>
              </a:rPr>
              <a:t>Student Profile: Carlos, 3</a:t>
            </a:r>
            <a:r>
              <a:rPr lang="en-US" baseline="30000" dirty="0">
                <a:solidFill>
                  <a:schemeClr val="tx1">
                    <a:lumMod val="50000"/>
                    <a:lumOff val="50000"/>
                  </a:schemeClr>
                </a:solidFill>
              </a:rPr>
              <a:t>rd</a:t>
            </a:r>
            <a:r>
              <a:rPr lang="en-US" dirty="0">
                <a:solidFill>
                  <a:schemeClr val="tx1">
                    <a:lumMod val="50000"/>
                    <a:lumOff val="50000"/>
                  </a:schemeClr>
                </a:solidFill>
              </a:rPr>
              <a:t> grade</a:t>
            </a:r>
          </a:p>
        </p:txBody>
      </p:sp>
      <p:sp>
        <p:nvSpPr>
          <p:cNvPr id="3" name="Content Placeholder 2"/>
          <p:cNvSpPr>
            <a:spLocks noGrp="1"/>
          </p:cNvSpPr>
          <p:nvPr>
            <p:ph idx="1"/>
          </p:nvPr>
        </p:nvSpPr>
        <p:spPr/>
        <p:txBody>
          <a:bodyPr>
            <a:normAutofit lnSpcReduction="10000"/>
          </a:bodyPr>
          <a:lstStyle/>
          <a:p>
            <a:r>
              <a:rPr lang="en-US" dirty="0"/>
              <a:t>Behavioral strengths</a:t>
            </a:r>
          </a:p>
          <a:p>
            <a:pPr lvl="1"/>
            <a:r>
              <a:rPr lang="en-US" dirty="0"/>
              <a:t>Enjoys one-on-one interactions with adults</a:t>
            </a:r>
            <a:endParaRPr lang="en-US" sz="2200" dirty="0"/>
          </a:p>
          <a:p>
            <a:pPr lvl="1"/>
            <a:r>
              <a:rPr lang="en-US" dirty="0"/>
              <a:t>Cooperative during non-academic periods (e.g., related arts, lunch, recess)</a:t>
            </a:r>
            <a:endParaRPr lang="en-US" sz="2200" dirty="0"/>
          </a:p>
          <a:p>
            <a:r>
              <a:rPr lang="en-US" dirty="0"/>
              <a:t>Mild academic concerns: Deficits in reading comprehension</a:t>
            </a:r>
          </a:p>
          <a:p>
            <a:pPr lvl="1"/>
            <a:r>
              <a:rPr lang="en-US" dirty="0"/>
              <a:t>Recalls irrelevant or erroneous information from text</a:t>
            </a:r>
            <a:endParaRPr lang="en-US" sz="2200" dirty="0"/>
          </a:p>
          <a:p>
            <a:pPr lvl="1"/>
            <a:r>
              <a:rPr lang="en-US" dirty="0"/>
              <a:t>Often fails to use evidence from text to answer factual questions</a:t>
            </a:r>
            <a:endParaRPr lang="en-US" sz="2200" dirty="0"/>
          </a:p>
          <a:p>
            <a:pPr lvl="1"/>
            <a:r>
              <a:rPr lang="en-US" dirty="0"/>
              <a:t>Limited vocabulary and content knowledge</a:t>
            </a:r>
          </a:p>
          <a:p>
            <a:endParaRPr lang="en-US" dirty="0"/>
          </a:p>
        </p:txBody>
      </p:sp>
    </p:spTree>
    <p:extLst>
      <p:ext uri="{BB962C8B-B14F-4D97-AF65-F5344CB8AC3E}">
        <p14:creationId xmlns:p14="http://schemas.microsoft.com/office/powerpoint/2010/main" val="1537105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Set-Up Phase</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501901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i="1" dirty="0"/>
              <a:t>Set-Up Phase, Step 1: </a:t>
            </a:r>
            <a:r>
              <a:rPr lang="en-US" dirty="0"/>
              <a:t>Select and Rate an Intensive Intervention Platform</a:t>
            </a:r>
          </a:p>
        </p:txBody>
      </p:sp>
      <p:sp>
        <p:nvSpPr>
          <p:cNvPr id="5" name="Content Placeholder 4"/>
          <p:cNvSpPr>
            <a:spLocks noGrp="1"/>
          </p:cNvSpPr>
          <p:nvPr>
            <p:ph idx="1"/>
          </p:nvPr>
        </p:nvSpPr>
        <p:spPr>
          <a:xfrm>
            <a:off x="457200" y="1631244"/>
            <a:ext cx="11276076" cy="4343400"/>
          </a:xfrm>
        </p:spPr>
        <p:txBody>
          <a:bodyPr>
            <a:normAutofit fontScale="85000" lnSpcReduction="20000"/>
          </a:bodyPr>
          <a:lstStyle/>
          <a:p>
            <a:pPr>
              <a:spcAft>
                <a:spcPts val="1200"/>
              </a:spcAft>
            </a:pPr>
            <a:r>
              <a:rPr lang="en-US" dirty="0"/>
              <a:t>With taxonomy in hand, Ms. Harper (Carlos’s interventionist) </a:t>
            </a:r>
            <a:r>
              <a:rPr lang="en-US" b="1" dirty="0"/>
              <a:t>accesses the NCII tools chart</a:t>
            </a:r>
            <a:r>
              <a:rPr lang="en-US" dirty="0"/>
              <a:t> in search of a validated Tier 2 intensive intervention platform (IIP)  for Carlos.</a:t>
            </a:r>
          </a:p>
          <a:p>
            <a:pPr>
              <a:spcAft>
                <a:spcPts val="1200"/>
              </a:spcAft>
            </a:pPr>
            <a:r>
              <a:rPr lang="en-US" dirty="0"/>
              <a:t>Ms. Harper reviews NCII tools chart for program options, selecting “externalizing behavior” and “elementary age” as filters that match Carlos’s characteristics.</a:t>
            </a:r>
          </a:p>
          <a:p>
            <a:pPr>
              <a:spcAft>
                <a:spcPts val="1200"/>
              </a:spcAft>
            </a:pPr>
            <a:r>
              <a:rPr lang="en-US" dirty="0"/>
              <a:t>She notes that four studies on the Behavior Education Program (BEP)/Check In/Check Out have been reviewed and had outcomes rated as convincing (n=2) or partially convincing (n=2).</a:t>
            </a:r>
          </a:p>
          <a:p>
            <a:pPr>
              <a:spcAft>
                <a:spcPts val="1200"/>
              </a:spcAft>
            </a:pPr>
            <a:r>
              <a:rPr lang="en-US" dirty="0"/>
              <a:t>Ms. Harper decides to </a:t>
            </a:r>
            <a:r>
              <a:rPr lang="en-US" b="1" dirty="0"/>
              <a:t>rate the IIP using the Taxonomy</a:t>
            </a:r>
            <a:r>
              <a:rPr lang="en-US" sz="2300" dirty="0"/>
              <a:t>.</a:t>
            </a:r>
            <a:endParaRPr lang="en-US" sz="2300" i="1" dirty="0"/>
          </a:p>
          <a:p>
            <a:endParaRPr lang="en-US" dirty="0"/>
          </a:p>
        </p:txBody>
      </p:sp>
    </p:spTree>
    <p:extLst>
      <p:ext uri="{BB962C8B-B14F-4D97-AF65-F5344CB8AC3E}">
        <p14:creationId xmlns:p14="http://schemas.microsoft.com/office/powerpoint/2010/main" val="2668230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00380" y="3856218"/>
            <a:ext cx="10748010" cy="1354217"/>
          </a:xfrm>
        </p:spPr>
        <p:txBody>
          <a:bodyPr/>
          <a:lstStyle/>
          <a:p>
            <a:r>
              <a:rPr lang="en-US" sz="4400" dirty="0"/>
              <a:t>The Taxonomy of Intervention Intensity:</a:t>
            </a:r>
          </a:p>
        </p:txBody>
      </p:sp>
      <p:sp>
        <p:nvSpPr>
          <p:cNvPr id="3" name="Subtitle 2">
            <a:extLst>
              <a:ext uri="{FF2B5EF4-FFF2-40B4-BE49-F238E27FC236}">
                <a16:creationId xmlns:a16="http://schemas.microsoft.com/office/drawing/2014/main" id="{570ABBC1-4F6C-46E8-BF0D-FBEF25D6484C}"/>
              </a:ext>
            </a:extLst>
          </p:cNvPr>
          <p:cNvSpPr>
            <a:spLocks noGrp="1"/>
          </p:cNvSpPr>
          <p:nvPr>
            <p:ph type="subTitle" idx="1"/>
          </p:nvPr>
        </p:nvSpPr>
        <p:spPr>
          <a:xfrm>
            <a:off x="500380" y="4611453"/>
            <a:ext cx="10515600" cy="1477328"/>
          </a:xfrm>
        </p:spPr>
        <p:txBody>
          <a:bodyPr/>
          <a:lstStyle/>
          <a:p>
            <a:r>
              <a:rPr lang="en-US" sz="3200" dirty="0"/>
              <a:t>A Case Example of Building Intervention Intensity in Behavior </a:t>
            </a:r>
          </a:p>
          <a:p>
            <a:endParaRPr lang="en-US" sz="3200" dirty="0"/>
          </a:p>
        </p:txBody>
      </p:sp>
      <p:sp>
        <p:nvSpPr>
          <p:cNvPr id="7171" name="Subtitle 2"/>
          <p:cNvSpPr>
            <a:spLocks noGrp="1"/>
          </p:cNvSpPr>
          <p:nvPr>
            <p:ph type="body" sz="quarter" idx="13"/>
          </p:nvPr>
        </p:nvSpPr>
        <p:spPr/>
        <p:txBody>
          <a:bodyPr>
            <a:normAutofit fontScale="25000" lnSpcReduction="20000"/>
          </a:bodyPr>
          <a:lstStyle/>
          <a:p>
            <a:pPr lvl="1"/>
            <a:endParaRPr lang="en-US" dirty="0"/>
          </a:p>
          <a:p>
            <a:pPr lvl="1"/>
            <a:r>
              <a:rPr lang="en-US" dirty="0"/>
              <a:t>Meagan Walsh, M.Ed., and Lynn Fuchs, Ph.D. </a:t>
            </a:r>
          </a:p>
          <a:p>
            <a:pPr lvl="1"/>
            <a:r>
              <a:rPr lang="en-US" dirty="0"/>
              <a:t>Vanderbilt University</a:t>
            </a:r>
          </a:p>
        </p:txBody>
      </p:sp>
      <p:sp>
        <p:nvSpPr>
          <p:cNvPr id="7" name="Text Placeholder 5">
            <a:extLst>
              <a:ext uri="{FF2B5EF4-FFF2-40B4-BE49-F238E27FC236}">
                <a16:creationId xmlns:a16="http://schemas.microsoft.com/office/drawing/2014/main" id="{A29FB029-5B99-4000-AB2F-16E7718B2A04}"/>
              </a:ext>
            </a:extLst>
          </p:cNvPr>
          <p:cNvSpPr txBox="1">
            <a:spLocks/>
          </p:cNvSpPr>
          <p:nvPr/>
        </p:nvSpPr>
        <p:spPr>
          <a:xfrm>
            <a:off x="500380" y="5920686"/>
            <a:ext cx="10515600" cy="400110"/>
          </a:xfrm>
          <a:prstGeom prst="rect">
            <a:avLst/>
          </a:prstGeom>
          <a:ln>
            <a:noFill/>
          </a:ln>
        </p:spPr>
        <p:txBody>
          <a:bodyPr vert="horz" wrap="square" lIns="0" tIns="0" rIns="0" bIns="0" rtlCol="0" anchor="t" anchorCtr="0">
            <a:spAutoFit/>
          </a:bodyPr>
          <a:lstStyle>
            <a:lvl1pPr marL="0" marR="0" indent="0" algn="l" defTabSz="685800" rtl="0" eaLnBrk="1" fontAlgn="auto" latinLnBrk="0" hangingPunct="1">
              <a:lnSpc>
                <a:spcPct val="100000"/>
              </a:lnSpc>
              <a:spcBef>
                <a:spcPts val="0"/>
              </a:spcBef>
              <a:spcAft>
                <a:spcPts val="0"/>
              </a:spcAft>
              <a:buClr>
                <a:schemeClr val="accent1"/>
              </a:buClr>
              <a:buSzPct val="100000"/>
              <a:buFont typeface="Wingdings" panose="05000000000000000000" pitchFamily="2" charset="2"/>
              <a:buNone/>
              <a:tabLst/>
              <a:defRPr sz="2600" b="0" i="0" kern="1200" baseline="0">
                <a:solidFill>
                  <a:schemeClr val="tx1"/>
                </a:solidFill>
                <a:latin typeface="+mn-lt"/>
                <a:ea typeface="Calibri"/>
                <a:cs typeface="Calibri"/>
              </a:defRPr>
            </a:lvl1pPr>
            <a:lvl2pPr marL="320040" marR="0" indent="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None/>
              <a:tabLst/>
              <a:defRPr sz="2600" b="0" i="0" kern="1200">
                <a:solidFill>
                  <a:schemeClr val="bg1"/>
                </a:solidFill>
                <a:latin typeface="+mn-lt"/>
                <a:ea typeface="Calibri"/>
                <a:cs typeface="Calibri"/>
              </a:defRPr>
            </a:lvl2pPr>
            <a:lvl3pPr marL="685800" marR="0" indent="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None/>
              <a:tabLst/>
              <a:defRPr sz="2600" b="0" i="0" kern="1200">
                <a:solidFill>
                  <a:schemeClr val="bg1"/>
                </a:solidFill>
                <a:latin typeface="+mn-lt"/>
                <a:ea typeface="Calibri"/>
                <a:cs typeface="Calibri"/>
              </a:defRPr>
            </a:lvl3pPr>
            <a:lvl4pPr marL="1005840" marR="0" indent="0" algn="l" defTabSz="685800" rtl="0" eaLnBrk="1" fontAlgn="auto" latinLnBrk="0" hangingPunct="1">
              <a:lnSpc>
                <a:spcPct val="125000"/>
              </a:lnSpc>
              <a:spcBef>
                <a:spcPts val="600"/>
              </a:spcBef>
              <a:spcAft>
                <a:spcPts val="0"/>
              </a:spcAft>
              <a:buClr>
                <a:schemeClr val="accent1"/>
              </a:buClr>
              <a:buSzPct val="100000"/>
              <a:buFont typeface="Arial" panose="020B0604020202020204" pitchFamily="34" charset="0"/>
              <a:buNone/>
              <a:tabLst/>
              <a:defRPr sz="2600" b="0" i="0" kern="1200">
                <a:solidFill>
                  <a:schemeClr val="bg1"/>
                </a:solidFill>
                <a:latin typeface="+mn-lt"/>
                <a:ea typeface="Calibri"/>
                <a:cs typeface="Calibri"/>
              </a:defRPr>
            </a:lvl4pPr>
            <a:lvl5pPr marL="1325880" marR="0" indent="0" algn="l" defTabSz="685800" rtl="0" eaLnBrk="1" fontAlgn="auto" latinLnBrk="0" hangingPunct="1">
              <a:lnSpc>
                <a:spcPct val="125000"/>
              </a:lnSpc>
              <a:spcBef>
                <a:spcPts val="600"/>
              </a:spcBef>
              <a:spcAft>
                <a:spcPts val="0"/>
              </a:spcAft>
              <a:buClr>
                <a:schemeClr val="accent1"/>
              </a:buClr>
              <a:buSzTx/>
              <a:buFont typeface="Calibri" panose="020F0502020204030204" pitchFamily="34" charset="0"/>
              <a:buNone/>
              <a:tabLst/>
              <a:defRPr sz="2600" b="0" i="0" kern="1200">
                <a:solidFill>
                  <a:schemeClr val="bg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Joe Wehby, Ph.</a:t>
            </a:r>
            <a:r>
              <a:rPr lang="en-US"/>
              <a:t>D., </a:t>
            </a:r>
            <a:r>
              <a:rPr lang="en-US" dirty="0"/>
              <a:t>and Joey </a:t>
            </a:r>
            <a:r>
              <a:rPr lang="en-US" dirty="0" err="1"/>
              <a:t>Staubitz</a:t>
            </a:r>
            <a:r>
              <a:rPr lang="en-US" dirty="0"/>
              <a:t>, </a:t>
            </a:r>
            <a:r>
              <a:rPr lang="en-US" dirty="0" err="1"/>
              <a:t>Ph.D</a:t>
            </a:r>
            <a:r>
              <a:rPr lang="en-US" dirty="0"/>
              <a:t>, BCBA-D  </a:t>
            </a:r>
          </a:p>
        </p:txBody>
      </p:sp>
      <p:sp>
        <p:nvSpPr>
          <p:cNvPr id="5" name="Text Placeholder 4">
            <a:extLst>
              <a:ext uri="{FF2B5EF4-FFF2-40B4-BE49-F238E27FC236}">
                <a16:creationId xmlns:a16="http://schemas.microsoft.com/office/drawing/2014/main" id="{D46835F7-46D3-424F-A9A4-3A3F00419403}"/>
              </a:ext>
            </a:extLst>
          </p:cNvPr>
          <p:cNvSpPr>
            <a:spLocks noGrp="1"/>
          </p:cNvSpPr>
          <p:nvPr>
            <p:ph type="body" sz="quarter" idx="14"/>
          </p:nvPr>
        </p:nvSpPr>
        <p:spPr>
          <a:xfrm>
            <a:off x="9858586" y="3716536"/>
            <a:ext cx="1389804" cy="184666"/>
          </a:xfrm>
        </p:spPr>
        <p:txBody>
          <a:bodyPr/>
          <a:lstStyle/>
          <a:p>
            <a:r>
              <a:rPr lang="en-US"/>
              <a:t>September 20, 2018</a:t>
            </a:r>
          </a:p>
        </p:txBody>
      </p:sp>
    </p:spTree>
    <p:extLst>
      <p:ext uri="{BB962C8B-B14F-4D97-AF65-F5344CB8AC3E}">
        <p14:creationId xmlns:p14="http://schemas.microsoft.com/office/powerpoint/2010/main" val="1519697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i="1" dirty="0">
                <a:solidFill>
                  <a:schemeClr val="accent2"/>
                </a:solidFill>
              </a:rPr>
              <a:t>Set-Up Phase, Step 1: </a:t>
            </a:r>
            <a:br>
              <a:rPr lang="en-US" dirty="0">
                <a:solidFill>
                  <a:schemeClr val="accent2"/>
                </a:solidFill>
              </a:rPr>
            </a:br>
            <a:r>
              <a:rPr lang="en-US" dirty="0">
                <a:solidFill>
                  <a:schemeClr val="accent2"/>
                </a:solidFill>
              </a:rPr>
              <a:t>Select and Rate an IIP (Check In/Check Out)</a:t>
            </a:r>
          </a:p>
        </p:txBody>
      </p:sp>
      <p:sp>
        <p:nvSpPr>
          <p:cNvPr id="5" name="Content Placeholder 4"/>
          <p:cNvSpPr>
            <a:spLocks noGrp="1"/>
          </p:cNvSpPr>
          <p:nvPr>
            <p:ph idx="1"/>
          </p:nvPr>
        </p:nvSpPr>
        <p:spPr/>
        <p:txBody>
          <a:bodyPr>
            <a:normAutofit fontScale="77500" lnSpcReduction="20000"/>
          </a:bodyPr>
          <a:lstStyle/>
          <a:p>
            <a:r>
              <a:rPr lang="en-US" dirty="0"/>
              <a:t>Check In/Check Out (CICO) is a research-based Tier 2 Intervention that involves the following major components:</a:t>
            </a:r>
          </a:p>
          <a:p>
            <a:pPr lvl="1"/>
            <a:r>
              <a:rPr lang="en-US" dirty="0"/>
              <a:t>Adherence to school-wide expectations is individually monitored during each subject throughout the school day.</a:t>
            </a:r>
          </a:p>
          <a:p>
            <a:pPr lvl="1"/>
            <a:r>
              <a:rPr lang="en-US" dirty="0"/>
              <a:t>3-point scale is used for monitoring with a score of 0 corresponding to “did not meet expectations,” 1 indicating “met some expectations,” and 2 indicating “met expectations.”</a:t>
            </a:r>
          </a:p>
          <a:p>
            <a:pPr lvl="1"/>
            <a:r>
              <a:rPr lang="en-US" dirty="0"/>
              <a:t>Student checks in with a designated coach at arrival, receives a Daily Progress Report (DPR), and reviews the daily point goal with coach.</a:t>
            </a:r>
          </a:p>
          <a:p>
            <a:pPr lvl="1"/>
            <a:r>
              <a:rPr lang="en-US" dirty="0"/>
              <a:t>Student checks out with the coach at dismissal, and together they calculate points earned. </a:t>
            </a:r>
          </a:p>
          <a:p>
            <a:pPr lvl="1"/>
            <a:r>
              <a:rPr lang="en-US" dirty="0"/>
              <a:t>Coach delivers reward if student met point goal.</a:t>
            </a:r>
          </a:p>
          <a:p>
            <a:pPr lvl="1"/>
            <a:r>
              <a:rPr lang="en-US" dirty="0"/>
              <a:t>Student takes their DPR home for parent signature.</a:t>
            </a:r>
          </a:p>
        </p:txBody>
      </p:sp>
    </p:spTree>
    <p:extLst>
      <p:ext uri="{BB962C8B-B14F-4D97-AF65-F5344CB8AC3E}">
        <p14:creationId xmlns:p14="http://schemas.microsoft.com/office/powerpoint/2010/main" val="682896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sz="4800" i="1" dirty="0">
                <a:latin typeface="Arial Narrow" charset="0"/>
                <a:ea typeface="Arial Narrow" charset="0"/>
                <a:cs typeface="Arial Narrow" charset="0"/>
              </a:rPr>
              <a:t>Set-Up Stage, Step 1: </a:t>
            </a:r>
            <a:br>
              <a:rPr lang="en-US" sz="4800" i="1" dirty="0">
                <a:latin typeface="Arial Narrow" charset="0"/>
                <a:ea typeface="Arial Narrow" charset="0"/>
                <a:cs typeface="Arial Narrow" charset="0"/>
              </a:rPr>
            </a:br>
            <a:r>
              <a:rPr lang="en-US" sz="4800" dirty="0">
                <a:latin typeface="Arial Narrow" charset="0"/>
                <a:ea typeface="Arial Narrow" charset="0"/>
                <a:cs typeface="Arial Narrow" charset="0"/>
              </a:rPr>
              <a:t>Rating the Intensive Intervention Platform</a:t>
            </a:r>
            <a:endParaRPr lang="en-US" sz="4800" dirty="0"/>
          </a:p>
        </p:txBody>
      </p:sp>
      <p:sp>
        <p:nvSpPr>
          <p:cNvPr id="9" name="Text Placeholder 8"/>
          <p:cNvSpPr>
            <a:spLocks noGrp="1"/>
          </p:cNvSpPr>
          <p:nvPr>
            <p:ph type="body" sz="quarter" idx="13"/>
          </p:nvPr>
        </p:nvSpPr>
        <p:spPr>
          <a:xfrm>
            <a:off x="1893710" y="1695043"/>
            <a:ext cx="5218289" cy="4167326"/>
          </a:xfrm>
        </p:spPr>
        <p:txBody>
          <a:bodyPr>
            <a:normAutofit/>
          </a:bodyPr>
          <a:lstStyle/>
          <a:p>
            <a:r>
              <a:rPr lang="en-US" sz="2800" b="1" dirty="0"/>
              <a:t>Ratings:</a:t>
            </a:r>
          </a:p>
          <a:p>
            <a:r>
              <a:rPr lang="en-US" sz="2800" dirty="0"/>
              <a:t>0 (fails to address standard)</a:t>
            </a:r>
          </a:p>
          <a:p>
            <a:r>
              <a:rPr lang="en-US" sz="2800" dirty="0"/>
              <a:t>1 (addresses standard minimally)</a:t>
            </a:r>
          </a:p>
          <a:p>
            <a:r>
              <a:rPr lang="en-US" sz="2800" dirty="0"/>
              <a:t>2 (addresses standard moderately)</a:t>
            </a:r>
          </a:p>
          <a:p>
            <a:r>
              <a:rPr lang="en-US" sz="2800" dirty="0"/>
              <a:t>3 (addresses standard well) </a:t>
            </a:r>
          </a:p>
          <a:p>
            <a:endParaRPr lang="en-US" dirty="0"/>
          </a:p>
        </p:txBody>
      </p:sp>
      <p:sp>
        <p:nvSpPr>
          <p:cNvPr id="6" name="Title 10" descr="hidden text">
            <a:extLst>
              <a:ext uri="{FF2B5EF4-FFF2-40B4-BE49-F238E27FC236}">
                <a16:creationId xmlns:a16="http://schemas.microsoft.com/office/drawing/2014/main" id="{C01A38BC-0DA6-4A7A-8872-6E1A510F8E34}"/>
              </a:ext>
            </a:extLst>
          </p:cNvPr>
          <p:cNvSpPr txBox="1">
            <a:spLocks/>
          </p:cNvSpPr>
          <p:nvPr/>
        </p:nvSpPr>
        <p:spPr>
          <a:xfrm>
            <a:off x="687387" y="3085761"/>
            <a:ext cx="8387601" cy="13858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dirty="0"/>
          </a:p>
        </p:txBody>
      </p:sp>
      <p:pic>
        <p:nvPicPr>
          <p:cNvPr id="2" name="Picture 1" descr="A picture of the taxonomy of intervention form">
            <a:extLst>
              <a:ext uri="{FF2B5EF4-FFF2-40B4-BE49-F238E27FC236}">
                <a16:creationId xmlns:a16="http://schemas.microsoft.com/office/drawing/2014/main" id="{1FDCFE4A-964B-473C-8B8F-C03BA214683F}"/>
              </a:ext>
            </a:extLst>
          </p:cNvPr>
          <p:cNvPicPr>
            <a:picLocks noChangeAspect="1"/>
          </p:cNvPicPr>
          <p:nvPr/>
        </p:nvPicPr>
        <p:blipFill>
          <a:blip r:embed="rId2"/>
          <a:stretch>
            <a:fillRect/>
          </a:stretch>
        </p:blipFill>
        <p:spPr>
          <a:xfrm>
            <a:off x="6626578" y="1444625"/>
            <a:ext cx="4082628" cy="4668162"/>
          </a:xfrm>
          <a:prstGeom prst="rect">
            <a:avLst/>
          </a:prstGeom>
        </p:spPr>
      </p:pic>
    </p:spTree>
    <p:extLst>
      <p:ext uri="{BB962C8B-B14F-4D97-AF65-F5344CB8AC3E}">
        <p14:creationId xmlns:p14="http://schemas.microsoft.com/office/powerpoint/2010/main" val="2072313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chemeClr val="accent2"/>
                </a:solidFill>
              </a:rPr>
              <a:t>Set-Up Phase, Step 1: </a:t>
            </a:r>
            <a:br>
              <a:rPr lang="en-US" dirty="0">
                <a:solidFill>
                  <a:schemeClr val="accent2"/>
                </a:solidFill>
              </a:rPr>
            </a:br>
            <a:r>
              <a:rPr lang="en-US" dirty="0">
                <a:solidFill>
                  <a:schemeClr val="accent2"/>
                </a:solidFill>
              </a:rPr>
              <a:t>Rating the Intensive Intervention Platform</a:t>
            </a:r>
          </a:p>
        </p:txBody>
      </p:sp>
      <p:graphicFrame>
        <p:nvGraphicFramePr>
          <p:cNvPr id="4" name="Table 3"/>
          <p:cNvGraphicFramePr>
            <a:graphicFrameLocks noGrp="1"/>
          </p:cNvGraphicFramePr>
          <p:nvPr>
            <p:extLst>
              <p:ext uri="{D42A27DB-BD31-4B8C-83A1-F6EECF244321}">
                <p14:modId xmlns:p14="http://schemas.microsoft.com/office/powerpoint/2010/main" val="1539547433"/>
              </p:ext>
            </p:extLst>
          </p:nvPr>
        </p:nvGraphicFramePr>
        <p:xfrm>
          <a:off x="2326256" y="2696103"/>
          <a:ext cx="7539487" cy="2721285"/>
        </p:xfrm>
        <a:graphic>
          <a:graphicData uri="http://schemas.openxmlformats.org/drawingml/2006/table">
            <a:tbl>
              <a:tblPr firstRow="1"/>
              <a:tblGrid>
                <a:gridCol w="1051542">
                  <a:extLst>
                    <a:ext uri="{9D8B030D-6E8A-4147-A177-3AD203B41FA5}">
                      <a16:colId xmlns:a16="http://schemas.microsoft.com/office/drawing/2014/main" val="20000"/>
                    </a:ext>
                  </a:extLst>
                </a:gridCol>
                <a:gridCol w="5085890">
                  <a:extLst>
                    <a:ext uri="{9D8B030D-6E8A-4147-A177-3AD203B41FA5}">
                      <a16:colId xmlns:a16="http://schemas.microsoft.com/office/drawing/2014/main" val="20001"/>
                    </a:ext>
                  </a:extLst>
                </a:gridCol>
                <a:gridCol w="659791">
                  <a:extLst>
                    <a:ext uri="{9D8B030D-6E8A-4147-A177-3AD203B41FA5}">
                      <a16:colId xmlns:a16="http://schemas.microsoft.com/office/drawing/2014/main" val="20002"/>
                    </a:ext>
                  </a:extLst>
                </a:gridCol>
                <a:gridCol w="742264">
                  <a:extLst>
                    <a:ext uri="{9D8B030D-6E8A-4147-A177-3AD203B41FA5}">
                      <a16:colId xmlns:a16="http://schemas.microsoft.com/office/drawing/2014/main" val="20003"/>
                    </a:ext>
                  </a:extLst>
                </a:gridCol>
              </a:tblGrid>
              <a:tr h="634552">
                <a:tc rowSpan="2">
                  <a:txBody>
                    <a:bodyPr/>
                    <a:lstStyle/>
                    <a:p>
                      <a:pPr algn="ctr" fontAlgn="b"/>
                      <a:r>
                        <a:rPr lang="en-US" sz="4000" u="none" strike="noStrike" dirty="0">
                          <a:effectLst/>
                          <a:latin typeface="Calibri" panose="020F0502020204030204" pitchFamily="34" charset="0"/>
                        </a:rPr>
                        <a:t> </a:t>
                      </a:r>
                    </a:p>
                    <a:p>
                      <a:pPr algn="ctr" fontAlgn="ctr"/>
                      <a:r>
                        <a:rPr lang="en-US" sz="1800" u="none" strike="noStrike" dirty="0">
                          <a:effectLst/>
                          <a:latin typeface="Calibri" panose="020F0502020204030204" pitchFamily="34" charset="0"/>
                        </a:rPr>
                        <a:t>Dimension</a:t>
                      </a:r>
                      <a:endParaRPr lang="en-US" sz="18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gridSpan="3">
                  <a:txBody>
                    <a:bodyPr/>
                    <a:lstStyle/>
                    <a:p>
                      <a:pPr algn="ctr" fontAlgn="b"/>
                      <a:r>
                        <a:rPr lang="en-US" sz="3200" u="none" strike="noStrike" dirty="0">
                          <a:effectLst/>
                          <a:latin typeface="Calibri" panose="020F0502020204030204" pitchFamily="34" charset="0"/>
                        </a:rPr>
                        <a:t>Set-Up Stage</a:t>
                      </a:r>
                      <a:endParaRPr lang="en-US" sz="32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37604">
                <a:tc vMerge="1">
                  <a:txBody>
                    <a:bodyPr/>
                    <a:lstStyle/>
                    <a:p>
                      <a:pPr algn="ctr" fontAlgn="ct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latin typeface="Calibri" panose="020F0502020204030204" pitchFamily="34" charset="0"/>
                        </a:rPr>
                        <a:t>Assessing Intervention (Week 0)</a:t>
                      </a:r>
                      <a:endParaRPr lang="en-US" sz="18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800" u="none" strike="noStrike" dirty="0">
                          <a:effectLst/>
                          <a:latin typeface="Calibri" panose="020F0502020204030204" pitchFamily="34" charset="0"/>
                        </a:rPr>
                        <a:t>Notes</a:t>
                      </a:r>
                      <a:endParaRPr lang="en-US" sz="18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800" u="none" strike="noStrike" dirty="0">
                          <a:effectLst/>
                          <a:latin typeface="Calibri" panose="020F0502020204030204" pitchFamily="34" charset="0"/>
                        </a:rPr>
                        <a:t>Rating</a:t>
                      </a:r>
                      <a:endParaRPr lang="en-US" sz="18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10001"/>
                  </a:ext>
                </a:extLst>
              </a:tr>
              <a:tr h="1649129">
                <a:tc>
                  <a:txBody>
                    <a:bodyPr/>
                    <a:lstStyle/>
                    <a:p>
                      <a:pPr algn="ctr" fontAlgn="ctr"/>
                      <a:r>
                        <a:rPr lang="en-US" sz="2800" u="none" strike="noStrike" dirty="0">
                          <a:effectLst/>
                          <a:latin typeface="Calibri" panose="020F0502020204030204" pitchFamily="34" charset="0"/>
                        </a:rPr>
                        <a:t>Strength</a:t>
                      </a:r>
                      <a:endParaRPr lang="en-US" sz="2800" b="0" i="0" u="none" strike="noStrike" dirty="0">
                        <a:solidFill>
                          <a:srgbClr val="000000"/>
                        </a:solidFill>
                        <a:effectLst/>
                        <a:latin typeface="Calibri" panose="020F0502020204030204" pitchFamily="34" charset="0"/>
                      </a:endParaRPr>
                    </a:p>
                  </a:txBody>
                  <a:tcPr marL="9525" marR="9525" marT="9525" marB="0" vert="vert270" anchor="ctr">
                    <a:solidFill>
                      <a:schemeClr val="bg1">
                        <a:lumMod val="85000"/>
                      </a:schemeClr>
                    </a:solidFill>
                  </a:tcPr>
                </a:tc>
                <a:tc>
                  <a:txBody>
                    <a:bodyPr/>
                    <a:lstStyle/>
                    <a:p>
                      <a:pPr marL="0" algn="l" defTabSz="914400" rtl="0" eaLnBrk="1" fontAlgn="ctr" latinLnBrk="0" hangingPunct="1"/>
                      <a:r>
                        <a:rPr lang="en-US" sz="2000" u="none" strike="noStrike" kern="1200" dirty="0">
                          <a:effectLst/>
                          <a:latin typeface="Calibri" panose="020F0502020204030204" pitchFamily="34" charset="0"/>
                        </a:rPr>
                        <a:t> IIP is identified as a promising or effective  </a:t>
                      </a:r>
                    </a:p>
                    <a:p>
                      <a:pPr marL="0" algn="l" defTabSz="914400" rtl="0" eaLnBrk="1" fontAlgn="ctr" latinLnBrk="0" hangingPunct="1"/>
                      <a:r>
                        <a:rPr lang="en-US" sz="2000" u="none" strike="noStrike" kern="1200" dirty="0">
                          <a:effectLst/>
                          <a:latin typeface="Calibri" panose="020F0502020204030204" pitchFamily="34" charset="0"/>
                        </a:rPr>
                        <a:t> program by a reliable source (e.g., NCII Tools </a:t>
                      </a:r>
                    </a:p>
                    <a:p>
                      <a:pPr marL="0" algn="l" defTabSz="914400" rtl="0" eaLnBrk="1" fontAlgn="ctr" latinLnBrk="0" hangingPunct="1"/>
                      <a:r>
                        <a:rPr lang="en-US" sz="2000" u="none" strike="noStrike" kern="1200" dirty="0">
                          <a:effectLst/>
                          <a:latin typeface="Calibri" panose="020F0502020204030204" pitchFamily="34" charset="0"/>
                        </a:rPr>
                        <a:t> Charts, WWC)</a:t>
                      </a:r>
                      <a:endParaRPr lang="en-US" sz="2000" b="0" i="0" u="none" strike="noStrike" kern="1200" dirty="0">
                        <a:solidFill>
                          <a:srgbClr val="595959"/>
                        </a:solidFill>
                        <a:effectLst/>
                        <a:latin typeface="Calibri" panose="020F0502020204030204" pitchFamily="34" charset="0"/>
                        <a:ea typeface="+mn-ea"/>
                        <a:cs typeface="+mn-cs"/>
                      </a:endParaRPr>
                    </a:p>
                  </a:txBody>
                  <a:tcPr marL="9525" marR="9525" marT="9525" marB="0" anchor="ctr">
                    <a:solidFill>
                      <a:schemeClr val="bg1"/>
                    </a:solidFill>
                  </a:tcPr>
                </a:tc>
                <a:tc>
                  <a:txBody>
                    <a:bodyPr/>
                    <a:lstStyle/>
                    <a:p>
                      <a:pPr marL="0" algn="ctr" defTabSz="914400" rtl="0" eaLnBrk="1" fontAlgn="ctr" latinLnBrk="0" hangingPunct="1"/>
                      <a:endParaRPr lang="en-US" sz="1400" b="0" i="0" u="none" strike="noStrike" kern="1200" dirty="0">
                        <a:solidFill>
                          <a:srgbClr val="595959"/>
                        </a:solidFill>
                        <a:effectLst/>
                        <a:latin typeface="Segoe Print" panose="02000600000000000000" pitchFamily="2" charset="0"/>
                        <a:ea typeface="+mn-ea"/>
                        <a:cs typeface="+mn-cs"/>
                      </a:endParaRPr>
                    </a:p>
                  </a:txBody>
                  <a:tcPr marL="9525" marR="9525" marT="9525" marB="0" anchor="ctr">
                    <a:solidFill>
                      <a:schemeClr val="bg1"/>
                    </a:solidFill>
                  </a:tcPr>
                </a:tc>
                <a:tc>
                  <a:txBody>
                    <a:bodyPr/>
                    <a:lstStyle/>
                    <a:p>
                      <a:pPr algn="l" fontAlgn="ctr"/>
                      <a:r>
                        <a:rPr lang="en-US" sz="2400" u="none" strike="noStrike" dirty="0">
                          <a:effectLst/>
                        </a:rPr>
                        <a:t> </a:t>
                      </a:r>
                      <a:endParaRPr lang="en-US" sz="2400" b="0" i="0" u="none" strike="noStrike" dirty="0">
                        <a:solidFill>
                          <a:srgbClr val="595959"/>
                        </a:solidFill>
                        <a:effectLst/>
                        <a:latin typeface="Segoe Print Bold" panose="02000800000000000000" pitchFamily="2" charset="0"/>
                      </a:endParaRPr>
                    </a:p>
                  </a:txBody>
                  <a:tcPr marL="9525" marR="9525" marT="9525" marB="0" anchor="ctr">
                    <a:solidFill>
                      <a:schemeClr val="bg1">
                        <a:lumMod val="65000"/>
                      </a:schemeClr>
                    </a:solidFill>
                  </a:tcPr>
                </a:tc>
                <a:extLst>
                  <a:ext uri="{0D108BD9-81ED-4DB2-BD59-A6C34878D82A}">
                    <a16:rowId xmlns:a16="http://schemas.microsoft.com/office/drawing/2014/main" val="10002"/>
                  </a:ext>
                </a:extLst>
              </a:tr>
            </a:tbl>
          </a:graphicData>
        </a:graphic>
      </p:graphicFrame>
      <p:sp>
        <p:nvSpPr>
          <p:cNvPr id="7" name="TextBox 6"/>
          <p:cNvSpPr txBox="1"/>
          <p:nvPr/>
        </p:nvSpPr>
        <p:spPr>
          <a:xfrm>
            <a:off x="8591909" y="4347713"/>
            <a:ext cx="793630" cy="369332"/>
          </a:xfrm>
          <a:prstGeom prst="rect">
            <a:avLst/>
          </a:prstGeom>
          <a:noFill/>
        </p:spPr>
        <p:txBody>
          <a:bodyPr wrap="square" rtlCol="0">
            <a:spAutoFit/>
          </a:bodyPr>
          <a:lstStyle/>
          <a:p>
            <a:r>
              <a:rPr lang="en-US" dirty="0">
                <a:latin typeface="Segoe Print" panose="02000600000000000000" pitchFamily="2" charset="0"/>
              </a:rPr>
              <a:t>Y</a:t>
            </a:r>
          </a:p>
        </p:txBody>
      </p:sp>
    </p:spTree>
    <p:extLst>
      <p:ext uri="{BB962C8B-B14F-4D97-AF65-F5344CB8AC3E}">
        <p14:creationId xmlns:p14="http://schemas.microsoft.com/office/powerpoint/2010/main" val="303202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chemeClr val="accent2"/>
                </a:solidFill>
              </a:rPr>
              <a:t>Set-Up Phase, Step 1: </a:t>
            </a:r>
            <a:br>
              <a:rPr lang="en-US" dirty="0">
                <a:solidFill>
                  <a:schemeClr val="accent2"/>
                </a:solidFill>
              </a:rPr>
            </a:br>
            <a:r>
              <a:rPr lang="en-US" dirty="0">
                <a:solidFill>
                  <a:schemeClr val="accent2"/>
                </a:solidFill>
              </a:rPr>
              <a:t>Rating the Intensive Intervention Platform</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254589836"/>
              </p:ext>
            </p:extLst>
          </p:nvPr>
        </p:nvGraphicFramePr>
        <p:xfrm>
          <a:off x="2382208" y="2734185"/>
          <a:ext cx="7831468" cy="2441666"/>
        </p:xfrm>
        <a:graphic>
          <a:graphicData uri="http://schemas.openxmlformats.org/drawingml/2006/table">
            <a:tbl>
              <a:tblPr firstRow="1">
                <a:tableStyleId>{5940675A-B579-460E-94D1-54222C63F5DA}</a:tableStyleId>
              </a:tblPr>
              <a:tblGrid>
                <a:gridCol w="1064856">
                  <a:extLst>
                    <a:ext uri="{9D8B030D-6E8A-4147-A177-3AD203B41FA5}">
                      <a16:colId xmlns:a16="http://schemas.microsoft.com/office/drawing/2014/main" val="20000"/>
                    </a:ext>
                  </a:extLst>
                </a:gridCol>
                <a:gridCol w="5438144">
                  <a:extLst>
                    <a:ext uri="{9D8B030D-6E8A-4147-A177-3AD203B41FA5}">
                      <a16:colId xmlns:a16="http://schemas.microsoft.com/office/drawing/2014/main" val="20001"/>
                    </a:ext>
                  </a:extLst>
                </a:gridCol>
                <a:gridCol w="552090">
                  <a:extLst>
                    <a:ext uri="{9D8B030D-6E8A-4147-A177-3AD203B41FA5}">
                      <a16:colId xmlns:a16="http://schemas.microsoft.com/office/drawing/2014/main" val="20002"/>
                    </a:ext>
                  </a:extLst>
                </a:gridCol>
                <a:gridCol w="776378">
                  <a:extLst>
                    <a:ext uri="{9D8B030D-6E8A-4147-A177-3AD203B41FA5}">
                      <a16:colId xmlns:a16="http://schemas.microsoft.com/office/drawing/2014/main" val="20003"/>
                    </a:ext>
                  </a:extLst>
                </a:gridCol>
              </a:tblGrid>
              <a:tr h="667121">
                <a:tc rowSpan="4">
                  <a:txBody>
                    <a:bodyPr/>
                    <a:lstStyle/>
                    <a:p>
                      <a:pPr algn="ctr" fontAlgn="ctr"/>
                      <a:r>
                        <a:rPr lang="en-US" sz="2800" u="none" strike="noStrike" dirty="0">
                          <a:effectLst/>
                          <a:latin typeface="Calibri" panose="020F0502020204030204" pitchFamily="34" charset="0"/>
                        </a:rPr>
                        <a:t>Dosage</a:t>
                      </a:r>
                      <a:endParaRPr lang="en-US" sz="2800" b="0" i="0" u="none" strike="noStrike" dirty="0">
                        <a:solidFill>
                          <a:srgbClr val="000000"/>
                        </a:solidFill>
                        <a:effectLst/>
                        <a:latin typeface="Calibri" panose="020F0502020204030204" pitchFamily="34" charset="0"/>
                      </a:endParaRPr>
                    </a:p>
                  </a:txBody>
                  <a:tcPr marL="9525" marR="9525" marT="9525" marB="0" vert="vert270" anchor="ctr">
                    <a:solidFill>
                      <a:schemeClr val="bg1">
                        <a:lumMod val="85000"/>
                      </a:schemeClr>
                    </a:solidFill>
                  </a:tcPr>
                </a:tc>
                <a:tc>
                  <a:txBody>
                    <a:bodyPr/>
                    <a:lstStyle/>
                    <a:p>
                      <a:pPr algn="l" fontAlgn="ctr"/>
                      <a:r>
                        <a:rPr lang="en-US" sz="1800" u="none" strike="noStrike" dirty="0">
                          <a:effectLst/>
                          <a:latin typeface="Calibri" panose="020F0502020204030204" pitchFamily="34" charset="0"/>
                        </a:rPr>
                        <a:t> # of opportunities to respond (i.e., practice/demonstrate   </a:t>
                      </a:r>
                    </a:p>
                    <a:p>
                      <a:pPr algn="l" fontAlgn="ctr"/>
                      <a:r>
                        <a:rPr lang="en-US" sz="1800" u="none" strike="noStrike" dirty="0">
                          <a:effectLst/>
                          <a:latin typeface="Calibri" panose="020F0502020204030204" pitchFamily="34" charset="0"/>
                        </a:rPr>
                        <a:t> skill)</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endParaRPr lang="en-US" sz="1800" b="0" i="0" u="none" strike="noStrike" dirty="0">
                        <a:solidFill>
                          <a:schemeClr val="tx1">
                            <a:lumMod val="65000"/>
                            <a:lumOff val="35000"/>
                          </a:schemeClr>
                        </a:solidFill>
                        <a:effectLst/>
                        <a:latin typeface="Segoe Print" panose="02000600000000000000" pitchFamily="2" charset="0"/>
                      </a:endParaRPr>
                    </a:p>
                  </a:txBody>
                  <a:tcPr marL="9525" marR="9525" marT="9525" marB="0" anchor="ctr"/>
                </a:tc>
                <a:tc rowSpan="4">
                  <a:txBody>
                    <a:bodyPr/>
                    <a:lstStyle/>
                    <a:p>
                      <a:pPr algn="ctr" fontAlgn="ctr"/>
                      <a:endParaRPr lang="en-US" sz="2400" b="0" i="0" u="none" strike="noStrike" dirty="0">
                        <a:solidFill>
                          <a:schemeClr val="tx1">
                            <a:lumMod val="65000"/>
                            <a:lumOff val="35000"/>
                          </a:schemeClr>
                        </a:solidFill>
                        <a:effectLst/>
                        <a:latin typeface="Segoe Print" panose="02000600000000000000" pitchFamily="2" charset="0"/>
                      </a:endParaRPr>
                    </a:p>
                  </a:txBody>
                  <a:tcPr marL="9525" marR="9525" marT="9525" marB="0" anchor="ctr"/>
                </a:tc>
                <a:extLst>
                  <a:ext uri="{0D108BD9-81ED-4DB2-BD59-A6C34878D82A}">
                    <a16:rowId xmlns:a16="http://schemas.microsoft.com/office/drawing/2014/main" val="10000"/>
                  </a:ext>
                </a:extLst>
              </a:tr>
              <a:tr h="591515">
                <a:tc vMerge="1">
                  <a:txBody>
                    <a:bodyPr/>
                    <a:lstStyle/>
                    <a:p>
                      <a:endParaRPr lang="en-US"/>
                    </a:p>
                  </a:txBody>
                  <a:tcPr/>
                </a:tc>
                <a:tc>
                  <a:txBody>
                    <a:bodyPr/>
                    <a:lstStyle/>
                    <a:p>
                      <a:pPr algn="l" fontAlgn="ctr"/>
                      <a:r>
                        <a:rPr lang="en-US" sz="1800" u="none" strike="noStrike" dirty="0">
                          <a:effectLst/>
                          <a:latin typeface="Calibri" panose="020F0502020204030204" pitchFamily="34" charset="0"/>
                        </a:rPr>
                        <a:t> # of opportunities for positive feedback (e.g., praise, </a:t>
                      </a:r>
                    </a:p>
                    <a:p>
                      <a:pPr algn="l" fontAlgn="ctr"/>
                      <a:r>
                        <a:rPr lang="en-US" sz="1800" u="none" strike="noStrike" dirty="0">
                          <a:effectLst/>
                          <a:latin typeface="Calibri" panose="020F0502020204030204" pitchFamily="34" charset="0"/>
                        </a:rPr>
                        <a:t> tokens, points)</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endParaRPr lang="en-US" sz="1800" b="0" i="0" u="none" strike="noStrike" dirty="0">
                        <a:solidFill>
                          <a:schemeClr val="tx1">
                            <a:lumMod val="65000"/>
                            <a:lumOff val="35000"/>
                          </a:schemeClr>
                        </a:solidFill>
                        <a:effectLst/>
                        <a:latin typeface="Segoe Print" panose="02000600000000000000" pitchFamily="2" charset="0"/>
                      </a:endParaRPr>
                    </a:p>
                  </a:txBody>
                  <a:tcPr marL="9525" marR="9525" marT="9525" marB="0" anchor="ctr"/>
                </a:tc>
                <a:tc vMerge="1">
                  <a:txBody>
                    <a:bodyPr/>
                    <a:lstStyle/>
                    <a:p>
                      <a:endParaRPr lang="en-US"/>
                    </a:p>
                  </a:txBody>
                  <a:tcPr/>
                </a:tc>
                <a:extLst>
                  <a:ext uri="{0D108BD9-81ED-4DB2-BD59-A6C34878D82A}">
                    <a16:rowId xmlns:a16="http://schemas.microsoft.com/office/drawing/2014/main" val="10001"/>
                  </a:ext>
                </a:extLst>
              </a:tr>
              <a:tr h="591515">
                <a:tc vMerge="1">
                  <a:txBody>
                    <a:bodyPr/>
                    <a:lstStyle/>
                    <a:p>
                      <a:endParaRPr lang="en-US"/>
                    </a:p>
                  </a:txBody>
                  <a:tcPr/>
                </a:tc>
                <a:tc>
                  <a:txBody>
                    <a:bodyPr/>
                    <a:lstStyle/>
                    <a:p>
                      <a:pPr algn="l" fontAlgn="ctr"/>
                      <a:r>
                        <a:rPr lang="en-US" sz="1800" u="none" strike="noStrike" dirty="0">
                          <a:effectLst/>
                          <a:latin typeface="Calibri" panose="020F0502020204030204" pitchFamily="34" charset="0"/>
                        </a:rPr>
                        <a:t> # of opportunities to exchange for backup reinforcers</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endParaRPr lang="en-US" sz="1800" b="0" i="0" u="none" strike="noStrike" dirty="0">
                        <a:solidFill>
                          <a:schemeClr val="tx1">
                            <a:lumMod val="65000"/>
                            <a:lumOff val="35000"/>
                          </a:schemeClr>
                        </a:solidFill>
                        <a:effectLst/>
                        <a:latin typeface="Segoe Print" panose="02000600000000000000" pitchFamily="2" charset="0"/>
                      </a:endParaRPr>
                    </a:p>
                  </a:txBody>
                  <a:tcPr marL="9525" marR="9525" marT="9525" marB="0" anchor="ctr"/>
                </a:tc>
                <a:tc vMerge="1">
                  <a:txBody>
                    <a:bodyPr/>
                    <a:lstStyle/>
                    <a:p>
                      <a:endParaRPr lang="en-US"/>
                    </a:p>
                  </a:txBody>
                  <a:tcPr/>
                </a:tc>
                <a:extLst>
                  <a:ext uri="{0D108BD9-81ED-4DB2-BD59-A6C34878D82A}">
                    <a16:rowId xmlns:a16="http://schemas.microsoft.com/office/drawing/2014/main" val="10002"/>
                  </a:ext>
                </a:extLst>
              </a:tr>
              <a:tr h="591515">
                <a:tc vMerge="1">
                  <a:txBody>
                    <a:bodyPr/>
                    <a:lstStyle/>
                    <a:p>
                      <a:endParaRPr lang="en-US"/>
                    </a:p>
                  </a:txBody>
                  <a:tcPr/>
                </a:tc>
                <a:tc>
                  <a:txBody>
                    <a:bodyPr/>
                    <a:lstStyle/>
                    <a:p>
                      <a:pPr algn="l" fontAlgn="ctr"/>
                      <a:r>
                        <a:rPr lang="en-US" sz="1800" u="none" strike="noStrike" dirty="0">
                          <a:effectLst/>
                          <a:latin typeface="Calibri" panose="020F0502020204030204" pitchFamily="34" charset="0"/>
                        </a:rPr>
                        <a:t> # of opportunities for corrective feedback</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endParaRPr lang="en-US" sz="1800" b="0" i="0" u="none" strike="noStrike" dirty="0">
                        <a:solidFill>
                          <a:schemeClr val="tx1">
                            <a:lumMod val="65000"/>
                            <a:lumOff val="35000"/>
                          </a:schemeClr>
                        </a:solidFill>
                        <a:effectLst/>
                        <a:latin typeface="Segoe Print" panose="02000600000000000000" pitchFamily="2" charset="0"/>
                      </a:endParaRPr>
                    </a:p>
                  </a:txBody>
                  <a:tcPr marL="9525" marR="9525" marT="9525" marB="0" anchor="ctr"/>
                </a:tc>
                <a:tc vMerge="1">
                  <a:txBody>
                    <a:bodyPr/>
                    <a:lstStyle/>
                    <a:p>
                      <a:endParaRPr lang="en-US"/>
                    </a:p>
                  </a:txBody>
                  <a:tcPr/>
                </a:tc>
                <a:extLst>
                  <a:ext uri="{0D108BD9-81ED-4DB2-BD59-A6C34878D82A}">
                    <a16:rowId xmlns:a16="http://schemas.microsoft.com/office/drawing/2014/main" val="10003"/>
                  </a:ext>
                </a:extLst>
              </a:tr>
            </a:tbl>
          </a:graphicData>
        </a:graphic>
      </p:graphicFrame>
      <p:sp>
        <p:nvSpPr>
          <p:cNvPr id="6" name="TextBox 5">
            <a:extLst>
              <a:ext uri="{FF2B5EF4-FFF2-40B4-BE49-F238E27FC236}">
                <a16:creationId xmlns:a16="http://schemas.microsoft.com/office/drawing/2014/main" id="{E040B473-FD7D-9745-A6B0-2CD8F5647F45}"/>
              </a:ext>
            </a:extLst>
          </p:cNvPr>
          <p:cNvSpPr txBox="1"/>
          <p:nvPr/>
        </p:nvSpPr>
        <p:spPr>
          <a:xfrm>
            <a:off x="1831422" y="5447715"/>
            <a:ext cx="8901404" cy="523220"/>
          </a:xfrm>
          <a:prstGeom prst="rect">
            <a:avLst/>
          </a:prstGeom>
          <a:noFill/>
        </p:spPr>
        <p:txBody>
          <a:bodyPr wrap="square" rtlCol="0">
            <a:spAutoFit/>
          </a:bodyPr>
          <a:lstStyle/>
          <a:p>
            <a:pPr algn="ctr"/>
            <a:r>
              <a:rPr lang="en-US" sz="2800" b="1" dirty="0"/>
              <a:t>How would you rate the Dosage Intensity?</a:t>
            </a:r>
          </a:p>
        </p:txBody>
      </p:sp>
      <p:sp>
        <p:nvSpPr>
          <p:cNvPr id="7" name="TextBox 6"/>
          <p:cNvSpPr txBox="1"/>
          <p:nvPr/>
        </p:nvSpPr>
        <p:spPr>
          <a:xfrm>
            <a:off x="8971472" y="2881223"/>
            <a:ext cx="362309" cy="369332"/>
          </a:xfrm>
          <a:prstGeom prst="rect">
            <a:avLst/>
          </a:prstGeom>
          <a:noFill/>
        </p:spPr>
        <p:txBody>
          <a:bodyPr wrap="square" rtlCol="0">
            <a:spAutoFit/>
          </a:bodyPr>
          <a:lstStyle/>
          <a:p>
            <a:r>
              <a:rPr lang="en-US" dirty="0">
                <a:latin typeface="Segoe Print" panose="02000600000000000000" pitchFamily="2" charset="0"/>
              </a:rPr>
              <a:t>2</a:t>
            </a:r>
          </a:p>
        </p:txBody>
      </p:sp>
      <p:sp>
        <p:nvSpPr>
          <p:cNvPr id="8" name="TextBox 7"/>
          <p:cNvSpPr txBox="1"/>
          <p:nvPr/>
        </p:nvSpPr>
        <p:spPr>
          <a:xfrm>
            <a:off x="8971472" y="3555189"/>
            <a:ext cx="362309" cy="369332"/>
          </a:xfrm>
          <a:prstGeom prst="rect">
            <a:avLst/>
          </a:prstGeom>
          <a:noFill/>
        </p:spPr>
        <p:txBody>
          <a:bodyPr wrap="square" rtlCol="0">
            <a:spAutoFit/>
          </a:bodyPr>
          <a:lstStyle/>
          <a:p>
            <a:r>
              <a:rPr lang="en-US" dirty="0">
                <a:latin typeface="Segoe Print" panose="02000600000000000000" pitchFamily="2" charset="0"/>
              </a:rPr>
              <a:t>2</a:t>
            </a:r>
          </a:p>
        </p:txBody>
      </p:sp>
      <p:sp>
        <p:nvSpPr>
          <p:cNvPr id="9" name="TextBox 8"/>
          <p:cNvSpPr txBox="1"/>
          <p:nvPr/>
        </p:nvSpPr>
        <p:spPr>
          <a:xfrm>
            <a:off x="8971472" y="4109386"/>
            <a:ext cx="362309" cy="369332"/>
          </a:xfrm>
          <a:prstGeom prst="rect">
            <a:avLst/>
          </a:prstGeom>
          <a:noFill/>
        </p:spPr>
        <p:txBody>
          <a:bodyPr wrap="square" rtlCol="0">
            <a:spAutoFit/>
          </a:bodyPr>
          <a:lstStyle/>
          <a:p>
            <a:r>
              <a:rPr lang="en-US" dirty="0">
                <a:latin typeface="Segoe Print" panose="02000600000000000000" pitchFamily="2" charset="0"/>
              </a:rPr>
              <a:t>2</a:t>
            </a:r>
          </a:p>
        </p:txBody>
      </p:sp>
      <p:sp>
        <p:nvSpPr>
          <p:cNvPr id="10" name="TextBox 9"/>
          <p:cNvSpPr txBox="1"/>
          <p:nvPr/>
        </p:nvSpPr>
        <p:spPr>
          <a:xfrm>
            <a:off x="8971471" y="4719605"/>
            <a:ext cx="362309" cy="369332"/>
          </a:xfrm>
          <a:prstGeom prst="rect">
            <a:avLst/>
          </a:prstGeom>
          <a:noFill/>
        </p:spPr>
        <p:txBody>
          <a:bodyPr wrap="square" rtlCol="0">
            <a:spAutoFit/>
          </a:bodyPr>
          <a:lstStyle/>
          <a:p>
            <a:r>
              <a:rPr lang="en-US" dirty="0">
                <a:latin typeface="Segoe Print" panose="02000600000000000000" pitchFamily="2" charset="0"/>
              </a:rPr>
              <a:t>2</a:t>
            </a:r>
          </a:p>
        </p:txBody>
      </p:sp>
      <p:sp>
        <p:nvSpPr>
          <p:cNvPr id="11" name="TextBox 10"/>
          <p:cNvSpPr txBox="1"/>
          <p:nvPr/>
        </p:nvSpPr>
        <p:spPr>
          <a:xfrm>
            <a:off x="9136940" y="3691309"/>
            <a:ext cx="1371601" cy="523220"/>
          </a:xfrm>
          <a:prstGeom prst="rect">
            <a:avLst/>
          </a:prstGeom>
          <a:noFill/>
        </p:spPr>
        <p:txBody>
          <a:bodyPr wrap="square" rtlCol="0">
            <a:spAutoFit/>
          </a:bodyPr>
          <a:lstStyle/>
          <a:p>
            <a:pPr algn="ctr"/>
            <a:r>
              <a:rPr lang="en-US" sz="2800" dirty="0">
                <a:latin typeface="Segoe Print" panose="02000600000000000000" pitchFamily="2" charset="0"/>
              </a:rPr>
              <a:t>2</a:t>
            </a:r>
          </a:p>
        </p:txBody>
      </p:sp>
    </p:spTree>
    <p:extLst>
      <p:ext uri="{BB962C8B-B14F-4D97-AF65-F5344CB8AC3E}">
        <p14:creationId xmlns:p14="http://schemas.microsoft.com/office/powerpoint/2010/main" val="1466143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chemeClr val="accent2"/>
                </a:solidFill>
              </a:rPr>
              <a:t>Set-Up Phase, Step 1: </a:t>
            </a:r>
            <a:br>
              <a:rPr lang="en-US" dirty="0">
                <a:solidFill>
                  <a:schemeClr val="accent2"/>
                </a:solidFill>
              </a:rPr>
            </a:br>
            <a:r>
              <a:rPr lang="en-US" dirty="0">
                <a:solidFill>
                  <a:schemeClr val="accent2"/>
                </a:solidFill>
              </a:rPr>
              <a:t>Rating the Intensive Intervention Platform</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01359276"/>
              </p:ext>
            </p:extLst>
          </p:nvPr>
        </p:nvGraphicFramePr>
        <p:xfrm>
          <a:off x="2382208" y="2233851"/>
          <a:ext cx="7796961" cy="3624696"/>
        </p:xfrm>
        <a:graphic>
          <a:graphicData uri="http://schemas.openxmlformats.org/drawingml/2006/table">
            <a:tbl>
              <a:tblPr firstRow="1">
                <a:tableStyleId>{5940675A-B579-460E-94D1-54222C63F5DA}</a:tableStyleId>
              </a:tblPr>
              <a:tblGrid>
                <a:gridCol w="1107962">
                  <a:extLst>
                    <a:ext uri="{9D8B030D-6E8A-4147-A177-3AD203B41FA5}">
                      <a16:colId xmlns:a16="http://schemas.microsoft.com/office/drawing/2014/main" val="20000"/>
                    </a:ext>
                  </a:extLst>
                </a:gridCol>
                <a:gridCol w="5274268">
                  <a:extLst>
                    <a:ext uri="{9D8B030D-6E8A-4147-A177-3AD203B41FA5}">
                      <a16:colId xmlns:a16="http://schemas.microsoft.com/office/drawing/2014/main" val="20001"/>
                    </a:ext>
                  </a:extLst>
                </a:gridCol>
                <a:gridCol w="655607">
                  <a:extLst>
                    <a:ext uri="{9D8B030D-6E8A-4147-A177-3AD203B41FA5}">
                      <a16:colId xmlns:a16="http://schemas.microsoft.com/office/drawing/2014/main" val="20002"/>
                    </a:ext>
                  </a:extLst>
                </a:gridCol>
                <a:gridCol w="759124">
                  <a:extLst>
                    <a:ext uri="{9D8B030D-6E8A-4147-A177-3AD203B41FA5}">
                      <a16:colId xmlns:a16="http://schemas.microsoft.com/office/drawing/2014/main" val="20003"/>
                    </a:ext>
                  </a:extLst>
                </a:gridCol>
              </a:tblGrid>
              <a:tr h="667121">
                <a:tc rowSpan="6">
                  <a:txBody>
                    <a:bodyPr/>
                    <a:lstStyle/>
                    <a:p>
                      <a:pPr algn="ctr" fontAlgn="ctr"/>
                      <a:r>
                        <a:rPr lang="en-US" sz="2800" u="none" strike="noStrike" dirty="0">
                          <a:effectLst/>
                          <a:latin typeface="Calibri" panose="020F0502020204030204" pitchFamily="34" charset="0"/>
                        </a:rPr>
                        <a:t>Alignment</a:t>
                      </a:r>
                      <a:endParaRPr lang="en-US" sz="2800" b="0" i="0" u="none" strike="noStrike" dirty="0">
                        <a:solidFill>
                          <a:srgbClr val="000000"/>
                        </a:solidFill>
                        <a:effectLst/>
                        <a:latin typeface="Calibri" panose="020F0502020204030204" pitchFamily="34" charset="0"/>
                      </a:endParaRPr>
                    </a:p>
                  </a:txBody>
                  <a:tcPr marL="9525" marR="9525" marT="9525" marB="0" vert="vert270" anchor="ctr">
                    <a:solidFill>
                      <a:schemeClr val="bg1">
                        <a:lumMod val="85000"/>
                      </a:schemeClr>
                    </a:solidFill>
                  </a:tcPr>
                </a:tc>
                <a:tc>
                  <a:txBody>
                    <a:bodyPr/>
                    <a:lstStyle/>
                    <a:p>
                      <a:pPr algn="l" fontAlgn="ctr"/>
                      <a:r>
                        <a:rPr lang="en-US" sz="1800" b="0" i="0" u="none" strike="noStrike" dirty="0">
                          <a:solidFill>
                            <a:srgbClr val="000000"/>
                          </a:solidFill>
                          <a:effectLst/>
                          <a:latin typeface="Calibri" panose="020F0502020204030204" pitchFamily="34" charset="0"/>
                        </a:rPr>
                        <a:t> IIP addresses school-wide expectations</a:t>
                      </a:r>
                    </a:p>
                  </a:txBody>
                  <a:tcPr marL="9525" marR="9525" marT="9525" marB="0" anchor="ctr"/>
                </a:tc>
                <a:tc>
                  <a:txBody>
                    <a:bodyPr/>
                    <a:lstStyle/>
                    <a:p>
                      <a:pPr algn="ctr" fontAlgn="ctr"/>
                      <a:endParaRPr lang="en-US" sz="1800" b="0" i="0" u="none" strike="noStrike" dirty="0">
                        <a:solidFill>
                          <a:schemeClr val="tx1">
                            <a:lumMod val="65000"/>
                            <a:lumOff val="35000"/>
                          </a:schemeClr>
                        </a:solidFill>
                        <a:effectLst/>
                        <a:latin typeface="Segoe Print" panose="02000600000000000000" pitchFamily="2" charset="0"/>
                      </a:endParaRPr>
                    </a:p>
                  </a:txBody>
                  <a:tcPr marL="9525" marR="9525" marT="9525" marB="0" anchor="ctr"/>
                </a:tc>
                <a:tc rowSpan="6">
                  <a:txBody>
                    <a:bodyPr/>
                    <a:lstStyle/>
                    <a:p>
                      <a:pPr algn="ctr" fontAlgn="ctr"/>
                      <a:endParaRPr lang="en-US" sz="2400" b="0" i="0" u="none" strike="noStrike" dirty="0">
                        <a:solidFill>
                          <a:schemeClr val="tx1">
                            <a:lumMod val="65000"/>
                            <a:lumOff val="35000"/>
                          </a:schemeClr>
                        </a:solidFill>
                        <a:effectLst/>
                        <a:latin typeface="Segoe Print" panose="02000600000000000000" pitchFamily="2" charset="0"/>
                      </a:endParaRPr>
                    </a:p>
                  </a:txBody>
                  <a:tcPr marL="9525" marR="9525" marT="9525" marB="0" anchor="ctr"/>
                </a:tc>
                <a:extLst>
                  <a:ext uri="{0D108BD9-81ED-4DB2-BD59-A6C34878D82A}">
                    <a16:rowId xmlns:a16="http://schemas.microsoft.com/office/drawing/2014/main" val="10000"/>
                  </a:ext>
                </a:extLst>
              </a:tr>
              <a:tr h="591515">
                <a:tc vMerge="1">
                  <a:txBody>
                    <a:bodyPr/>
                    <a:lstStyle/>
                    <a:p>
                      <a:endParaRPr lang="en-US"/>
                    </a:p>
                  </a:txBody>
                  <a:tcPr/>
                </a:tc>
                <a:tc>
                  <a:txBody>
                    <a:bodyPr/>
                    <a:lstStyle/>
                    <a:p>
                      <a:pPr algn="l" fontAlgn="ctr"/>
                      <a:r>
                        <a:rPr lang="en-US" sz="1800" b="0" i="0" u="none" strike="noStrike" dirty="0">
                          <a:solidFill>
                            <a:srgbClr val="000000"/>
                          </a:solidFill>
                          <a:effectLst/>
                          <a:latin typeface="Calibri" panose="020F0502020204030204" pitchFamily="34" charset="0"/>
                        </a:rPr>
                        <a:t> IIP addresses classroom/teacher expectations</a:t>
                      </a:r>
                    </a:p>
                  </a:txBody>
                  <a:tcPr marL="9525" marR="9525" marT="9525" marB="0" anchor="ctr"/>
                </a:tc>
                <a:tc>
                  <a:txBody>
                    <a:bodyPr/>
                    <a:lstStyle/>
                    <a:p>
                      <a:pPr algn="ctr" fontAlgn="ctr"/>
                      <a:endParaRPr lang="en-US" sz="1800" b="0" i="0" u="none" strike="noStrike" dirty="0">
                        <a:solidFill>
                          <a:schemeClr val="tx1">
                            <a:lumMod val="65000"/>
                            <a:lumOff val="35000"/>
                          </a:schemeClr>
                        </a:solidFill>
                        <a:effectLst/>
                        <a:latin typeface="Segoe Print" panose="02000600000000000000" pitchFamily="2" charset="0"/>
                      </a:endParaRPr>
                    </a:p>
                  </a:txBody>
                  <a:tcPr marL="9525" marR="9525" marT="9525" marB="0" anchor="ctr"/>
                </a:tc>
                <a:tc vMerge="1">
                  <a:txBody>
                    <a:bodyPr/>
                    <a:lstStyle/>
                    <a:p>
                      <a:endParaRPr lang="en-US"/>
                    </a:p>
                  </a:txBody>
                  <a:tcPr/>
                </a:tc>
                <a:extLst>
                  <a:ext uri="{0D108BD9-81ED-4DB2-BD59-A6C34878D82A}">
                    <a16:rowId xmlns:a16="http://schemas.microsoft.com/office/drawing/2014/main" val="10001"/>
                  </a:ext>
                </a:extLst>
              </a:tr>
              <a:tr h="591515">
                <a:tc vMerge="1">
                  <a:txBody>
                    <a:bodyPr/>
                    <a:lstStyle/>
                    <a:p>
                      <a:endParaRPr lang="en-US"/>
                    </a:p>
                  </a:txBody>
                  <a:tcPr/>
                </a:tc>
                <a:tc>
                  <a:txBody>
                    <a:bodyPr/>
                    <a:lstStyle/>
                    <a:p>
                      <a:pPr algn="l" fontAlgn="ctr"/>
                      <a:r>
                        <a:rPr lang="en-US" sz="1800" b="0" i="0" u="none" strike="noStrike" dirty="0">
                          <a:solidFill>
                            <a:srgbClr val="000000"/>
                          </a:solidFill>
                          <a:effectLst/>
                          <a:latin typeface="Calibri" panose="020F0502020204030204" pitchFamily="34" charset="0"/>
                        </a:rPr>
                        <a:t> IIP addresses target student's skill deficits</a:t>
                      </a:r>
                    </a:p>
                  </a:txBody>
                  <a:tcPr marL="9525" marR="9525" marT="9525" marB="0" anchor="ctr"/>
                </a:tc>
                <a:tc>
                  <a:txBody>
                    <a:bodyPr/>
                    <a:lstStyle/>
                    <a:p>
                      <a:pPr algn="ctr" fontAlgn="ctr"/>
                      <a:endParaRPr lang="en-US" sz="1800" b="0" i="0" u="none" strike="noStrike" dirty="0">
                        <a:solidFill>
                          <a:schemeClr val="tx1">
                            <a:lumMod val="65000"/>
                            <a:lumOff val="35000"/>
                          </a:schemeClr>
                        </a:solidFill>
                        <a:effectLst/>
                        <a:latin typeface="Segoe Print" panose="02000600000000000000" pitchFamily="2" charset="0"/>
                      </a:endParaRPr>
                    </a:p>
                  </a:txBody>
                  <a:tcPr marL="9525" marR="9525" marT="9525" marB="0" anchor="ctr"/>
                </a:tc>
                <a:tc vMerge="1">
                  <a:txBody>
                    <a:bodyPr/>
                    <a:lstStyle/>
                    <a:p>
                      <a:endParaRPr lang="en-US"/>
                    </a:p>
                  </a:txBody>
                  <a:tcPr/>
                </a:tc>
                <a:extLst>
                  <a:ext uri="{0D108BD9-81ED-4DB2-BD59-A6C34878D82A}">
                    <a16:rowId xmlns:a16="http://schemas.microsoft.com/office/drawing/2014/main" val="10002"/>
                  </a:ext>
                </a:extLst>
              </a:tr>
              <a:tr h="591515">
                <a:tc vMerge="1">
                  <a:txBody>
                    <a:bodyPr/>
                    <a:lstStyle/>
                    <a:p>
                      <a:endParaRPr lang="en-US"/>
                    </a:p>
                  </a:txBody>
                  <a:tcPr/>
                </a:tc>
                <a:tc>
                  <a:txBody>
                    <a:bodyPr/>
                    <a:lstStyle/>
                    <a:p>
                      <a:pPr algn="l" fontAlgn="ctr"/>
                      <a:r>
                        <a:rPr lang="en-US" sz="1800" b="0" i="0" u="none" strike="noStrike" dirty="0">
                          <a:solidFill>
                            <a:srgbClr val="000000"/>
                          </a:solidFill>
                          <a:effectLst/>
                          <a:latin typeface="Calibri" panose="020F0502020204030204" pitchFamily="34" charset="0"/>
                        </a:rPr>
                        <a:t> Rewards are matched to target student’s preferences; </a:t>
                      </a:r>
                    </a:p>
                    <a:p>
                      <a:pPr algn="l" fontAlgn="ctr"/>
                      <a:r>
                        <a:rPr lang="en-US" sz="1800" b="0" i="0" u="none" strike="noStrike" dirty="0">
                          <a:solidFill>
                            <a:srgbClr val="000000"/>
                          </a:solidFill>
                          <a:effectLst/>
                          <a:latin typeface="Calibri" panose="020F0502020204030204" pitchFamily="34" charset="0"/>
                        </a:rPr>
                        <a:t> function(s)</a:t>
                      </a:r>
                      <a:r>
                        <a:rPr lang="en-US" sz="1800" b="0" i="0" u="none" strike="noStrike" baseline="0" dirty="0">
                          <a:solidFill>
                            <a:srgbClr val="000000"/>
                          </a:solidFill>
                          <a:effectLst/>
                          <a:latin typeface="Calibri" panose="020F0502020204030204" pitchFamily="34" charset="0"/>
                        </a:rPr>
                        <a:t> of behavior</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endParaRPr lang="en-US" sz="1800" b="0" i="0" u="none" strike="noStrike" dirty="0">
                        <a:solidFill>
                          <a:schemeClr val="tx1">
                            <a:lumMod val="65000"/>
                            <a:lumOff val="35000"/>
                          </a:schemeClr>
                        </a:solidFill>
                        <a:effectLst/>
                        <a:latin typeface="Segoe Print" panose="02000600000000000000" pitchFamily="2" charset="0"/>
                      </a:endParaRPr>
                    </a:p>
                  </a:txBody>
                  <a:tcPr marL="9525" marR="9525" marT="9525" marB="0" anchor="ctr"/>
                </a:tc>
                <a:tc vMerge="1">
                  <a:txBody>
                    <a:bodyPr/>
                    <a:lstStyle/>
                    <a:p>
                      <a:endParaRPr lang="en-US"/>
                    </a:p>
                  </a:txBody>
                  <a:tcPr/>
                </a:tc>
                <a:extLst>
                  <a:ext uri="{0D108BD9-81ED-4DB2-BD59-A6C34878D82A}">
                    <a16:rowId xmlns:a16="http://schemas.microsoft.com/office/drawing/2014/main" val="10003"/>
                  </a:ext>
                </a:extLst>
              </a:tr>
              <a:tr h="591515">
                <a:tc vMerge="1">
                  <a:txBody>
                    <a:bodyPr/>
                    <a:lstStyle/>
                    <a:p>
                      <a:endParaRPr lang="en-US"/>
                    </a:p>
                  </a:txBody>
                  <a:tcPr/>
                </a:tc>
                <a:tc>
                  <a:txBody>
                    <a:bodyPr/>
                    <a:lstStyle/>
                    <a:p>
                      <a:pPr algn="l" fontAlgn="ctr"/>
                      <a:r>
                        <a:rPr lang="en-US" sz="1800" b="0" i="0" u="none" strike="noStrike" dirty="0">
                          <a:solidFill>
                            <a:srgbClr val="000000"/>
                          </a:solidFill>
                          <a:effectLst/>
                          <a:latin typeface="Calibri" panose="020F0502020204030204" pitchFamily="34" charset="0"/>
                        </a:rPr>
                        <a:t> IIP can easily be adapted to address various functions of </a:t>
                      </a:r>
                    </a:p>
                    <a:p>
                      <a:pPr algn="l" fontAlgn="ctr"/>
                      <a:r>
                        <a:rPr lang="en-US" sz="1800" b="0" i="0" u="none" strike="noStrike" dirty="0">
                          <a:solidFill>
                            <a:srgbClr val="000000"/>
                          </a:solidFill>
                          <a:effectLst/>
                          <a:latin typeface="Calibri" panose="020F0502020204030204" pitchFamily="34" charset="0"/>
                        </a:rPr>
                        <a:t> behavior</a:t>
                      </a:r>
                    </a:p>
                  </a:txBody>
                  <a:tcPr marL="9525" marR="9525" marT="9525" marB="0" anchor="ctr"/>
                </a:tc>
                <a:tc>
                  <a:txBody>
                    <a:bodyPr/>
                    <a:lstStyle/>
                    <a:p>
                      <a:pPr algn="ctr" fontAlgn="ctr"/>
                      <a:endParaRPr lang="en-US" sz="1800" b="0" i="0" u="none" strike="noStrike" dirty="0">
                        <a:solidFill>
                          <a:schemeClr val="tx1">
                            <a:lumMod val="65000"/>
                            <a:lumOff val="35000"/>
                          </a:schemeClr>
                        </a:solidFill>
                        <a:effectLst/>
                        <a:latin typeface="Segoe Print" panose="02000600000000000000" pitchFamily="2" charset="0"/>
                      </a:endParaRPr>
                    </a:p>
                  </a:txBody>
                  <a:tcPr marL="9525" marR="9525" marT="9525" marB="0" anchor="ctr"/>
                </a:tc>
                <a:tc vMerge="1">
                  <a:txBody>
                    <a:bodyPr/>
                    <a:lstStyle/>
                    <a:p>
                      <a:endParaRPr lang="en-US"/>
                    </a:p>
                  </a:txBody>
                  <a:tcPr/>
                </a:tc>
                <a:extLst>
                  <a:ext uri="{0D108BD9-81ED-4DB2-BD59-A6C34878D82A}">
                    <a16:rowId xmlns:a16="http://schemas.microsoft.com/office/drawing/2014/main" val="10004"/>
                  </a:ext>
                </a:extLst>
              </a:tr>
              <a:tr h="591515">
                <a:tc vMerge="1">
                  <a:txBody>
                    <a:bodyPr/>
                    <a:lstStyle/>
                    <a:p>
                      <a:endParaRPr lang="en-US"/>
                    </a:p>
                  </a:txBody>
                  <a:tcPr/>
                </a:tc>
                <a:tc>
                  <a:txBody>
                    <a:bodyPr/>
                    <a:lstStyle/>
                    <a:p>
                      <a:pPr algn="l" fontAlgn="ctr"/>
                      <a:r>
                        <a:rPr lang="en-US" sz="1800" b="0" i="0" u="none" strike="noStrike" dirty="0">
                          <a:solidFill>
                            <a:srgbClr val="000000"/>
                          </a:solidFill>
                          <a:effectLst/>
                          <a:latin typeface="Calibri" panose="020F0502020204030204" pitchFamily="34" charset="0"/>
                        </a:rPr>
                        <a:t> IIP does </a:t>
                      </a:r>
                      <a:r>
                        <a:rPr lang="en-US" sz="1800" b="0" i="1" u="none" strike="noStrike" dirty="0">
                          <a:solidFill>
                            <a:srgbClr val="000000"/>
                          </a:solidFill>
                          <a:effectLst/>
                          <a:latin typeface="Calibri" panose="020F0502020204030204" pitchFamily="34" charset="0"/>
                        </a:rPr>
                        <a:t>not </a:t>
                      </a:r>
                      <a:r>
                        <a:rPr lang="en-US" sz="1800" b="0" i="0" u="none" strike="noStrike" dirty="0">
                          <a:solidFill>
                            <a:srgbClr val="000000"/>
                          </a:solidFill>
                          <a:effectLst/>
                          <a:latin typeface="Calibri" panose="020F0502020204030204" pitchFamily="34" charset="0"/>
                        </a:rPr>
                        <a:t>address extraneous skills</a:t>
                      </a:r>
                    </a:p>
                  </a:txBody>
                  <a:tcPr marL="9525" marR="9525" marT="9525" marB="0" anchor="ctr"/>
                </a:tc>
                <a:tc>
                  <a:txBody>
                    <a:bodyPr/>
                    <a:lstStyle/>
                    <a:p>
                      <a:pPr algn="ctr" fontAlgn="ctr"/>
                      <a:endParaRPr lang="en-US" sz="1800" b="0" i="0" u="none" strike="noStrike" dirty="0">
                        <a:solidFill>
                          <a:schemeClr val="tx1">
                            <a:lumMod val="65000"/>
                            <a:lumOff val="35000"/>
                          </a:schemeClr>
                        </a:solidFill>
                        <a:effectLst/>
                        <a:latin typeface="Segoe Print" panose="02000600000000000000" pitchFamily="2" charset="0"/>
                      </a:endParaRPr>
                    </a:p>
                  </a:txBody>
                  <a:tcPr marL="9525" marR="9525" marT="9525" marB="0" anchor="ctr"/>
                </a:tc>
                <a:tc vMerge="1">
                  <a:txBody>
                    <a:bodyPr/>
                    <a:lstStyle/>
                    <a:p>
                      <a:endParaRPr lang="en-US"/>
                    </a:p>
                  </a:txBody>
                  <a:tcPr/>
                </a:tc>
                <a:extLst>
                  <a:ext uri="{0D108BD9-81ED-4DB2-BD59-A6C34878D82A}">
                    <a16:rowId xmlns:a16="http://schemas.microsoft.com/office/drawing/2014/main" val="10005"/>
                  </a:ext>
                </a:extLst>
              </a:tr>
            </a:tbl>
          </a:graphicData>
        </a:graphic>
      </p:graphicFrame>
      <p:sp>
        <p:nvSpPr>
          <p:cNvPr id="5" name="TextBox 4">
            <a:extLst>
              <a:ext uri="{FF2B5EF4-FFF2-40B4-BE49-F238E27FC236}">
                <a16:creationId xmlns:a16="http://schemas.microsoft.com/office/drawing/2014/main" id="{E040B473-FD7D-9745-A6B0-2CD8F5647F45}"/>
              </a:ext>
            </a:extLst>
          </p:cNvPr>
          <p:cNvSpPr txBox="1"/>
          <p:nvPr/>
        </p:nvSpPr>
        <p:spPr>
          <a:xfrm>
            <a:off x="1829986" y="6104269"/>
            <a:ext cx="8901404" cy="523220"/>
          </a:xfrm>
          <a:prstGeom prst="rect">
            <a:avLst/>
          </a:prstGeom>
          <a:noFill/>
        </p:spPr>
        <p:txBody>
          <a:bodyPr wrap="square" rtlCol="0">
            <a:spAutoFit/>
          </a:bodyPr>
          <a:lstStyle/>
          <a:p>
            <a:pPr algn="ctr"/>
            <a:r>
              <a:rPr lang="en-US" sz="2800" b="1" dirty="0"/>
              <a:t>How would you rate the Alignment of the IIP?</a:t>
            </a:r>
          </a:p>
        </p:txBody>
      </p:sp>
      <p:sp>
        <p:nvSpPr>
          <p:cNvPr id="6" name="TextBox 5"/>
          <p:cNvSpPr txBox="1"/>
          <p:nvPr/>
        </p:nvSpPr>
        <p:spPr>
          <a:xfrm>
            <a:off x="8954219" y="2363636"/>
            <a:ext cx="362309" cy="369332"/>
          </a:xfrm>
          <a:prstGeom prst="rect">
            <a:avLst/>
          </a:prstGeom>
          <a:noFill/>
        </p:spPr>
        <p:txBody>
          <a:bodyPr wrap="square" rtlCol="0">
            <a:spAutoFit/>
          </a:bodyPr>
          <a:lstStyle/>
          <a:p>
            <a:r>
              <a:rPr lang="en-US" dirty="0">
                <a:latin typeface="Segoe Print" panose="02000600000000000000" pitchFamily="2" charset="0"/>
              </a:rPr>
              <a:t>3</a:t>
            </a:r>
          </a:p>
        </p:txBody>
      </p:sp>
      <p:sp>
        <p:nvSpPr>
          <p:cNvPr id="7" name="TextBox 6"/>
          <p:cNvSpPr txBox="1"/>
          <p:nvPr/>
        </p:nvSpPr>
        <p:spPr>
          <a:xfrm>
            <a:off x="8954215" y="3040361"/>
            <a:ext cx="638355" cy="369332"/>
          </a:xfrm>
          <a:prstGeom prst="rect">
            <a:avLst/>
          </a:prstGeom>
          <a:noFill/>
        </p:spPr>
        <p:txBody>
          <a:bodyPr wrap="square" rtlCol="0">
            <a:spAutoFit/>
          </a:bodyPr>
          <a:lstStyle/>
          <a:p>
            <a:r>
              <a:rPr lang="en-US" dirty="0">
                <a:latin typeface="Segoe Print" panose="02000600000000000000" pitchFamily="2" charset="0"/>
              </a:rPr>
              <a:t>2</a:t>
            </a:r>
          </a:p>
        </p:txBody>
      </p:sp>
      <p:sp>
        <p:nvSpPr>
          <p:cNvPr id="8" name="TextBox 7"/>
          <p:cNvSpPr txBox="1"/>
          <p:nvPr/>
        </p:nvSpPr>
        <p:spPr>
          <a:xfrm>
            <a:off x="8971470" y="3630115"/>
            <a:ext cx="362309" cy="369332"/>
          </a:xfrm>
          <a:prstGeom prst="rect">
            <a:avLst/>
          </a:prstGeom>
          <a:noFill/>
        </p:spPr>
        <p:txBody>
          <a:bodyPr wrap="square" rtlCol="0">
            <a:spAutoFit/>
          </a:bodyPr>
          <a:lstStyle/>
          <a:p>
            <a:r>
              <a:rPr lang="en-US" dirty="0">
                <a:latin typeface="Segoe Print" panose="02000600000000000000" pitchFamily="2" charset="0"/>
              </a:rPr>
              <a:t>1</a:t>
            </a:r>
          </a:p>
        </p:txBody>
      </p:sp>
      <p:sp>
        <p:nvSpPr>
          <p:cNvPr id="9" name="TextBox 8"/>
          <p:cNvSpPr txBox="1"/>
          <p:nvPr/>
        </p:nvSpPr>
        <p:spPr>
          <a:xfrm>
            <a:off x="8954218" y="4785543"/>
            <a:ext cx="362309" cy="369332"/>
          </a:xfrm>
          <a:prstGeom prst="rect">
            <a:avLst/>
          </a:prstGeom>
          <a:noFill/>
        </p:spPr>
        <p:txBody>
          <a:bodyPr wrap="square" rtlCol="0">
            <a:spAutoFit/>
          </a:bodyPr>
          <a:lstStyle/>
          <a:p>
            <a:r>
              <a:rPr lang="en-US" dirty="0">
                <a:latin typeface="Segoe Print" panose="02000600000000000000" pitchFamily="2" charset="0"/>
              </a:rPr>
              <a:t>3</a:t>
            </a:r>
          </a:p>
        </p:txBody>
      </p:sp>
      <p:sp>
        <p:nvSpPr>
          <p:cNvPr id="10" name="TextBox 9"/>
          <p:cNvSpPr txBox="1"/>
          <p:nvPr/>
        </p:nvSpPr>
        <p:spPr>
          <a:xfrm>
            <a:off x="8954217" y="5387843"/>
            <a:ext cx="362309" cy="369332"/>
          </a:xfrm>
          <a:prstGeom prst="rect">
            <a:avLst/>
          </a:prstGeom>
          <a:noFill/>
        </p:spPr>
        <p:txBody>
          <a:bodyPr wrap="square" rtlCol="0">
            <a:spAutoFit/>
          </a:bodyPr>
          <a:lstStyle/>
          <a:p>
            <a:r>
              <a:rPr lang="en-US" dirty="0">
                <a:latin typeface="Segoe Print" panose="02000600000000000000" pitchFamily="2" charset="0"/>
              </a:rPr>
              <a:t>2</a:t>
            </a:r>
          </a:p>
        </p:txBody>
      </p:sp>
      <p:sp>
        <p:nvSpPr>
          <p:cNvPr id="11" name="TextBox 10"/>
          <p:cNvSpPr txBox="1"/>
          <p:nvPr/>
        </p:nvSpPr>
        <p:spPr>
          <a:xfrm>
            <a:off x="9513739" y="3807832"/>
            <a:ext cx="1047331" cy="461665"/>
          </a:xfrm>
          <a:prstGeom prst="rect">
            <a:avLst/>
          </a:prstGeom>
          <a:noFill/>
        </p:spPr>
        <p:txBody>
          <a:bodyPr wrap="square" rtlCol="0">
            <a:spAutoFit/>
          </a:bodyPr>
          <a:lstStyle/>
          <a:p>
            <a:r>
              <a:rPr lang="en-US" sz="2400" dirty="0">
                <a:latin typeface="Segoe Print" panose="02000600000000000000" pitchFamily="2" charset="0"/>
              </a:rPr>
              <a:t>2.3</a:t>
            </a:r>
          </a:p>
        </p:txBody>
      </p:sp>
      <p:sp>
        <p:nvSpPr>
          <p:cNvPr id="12" name="TextBox 11"/>
          <p:cNvSpPr txBox="1"/>
          <p:nvPr/>
        </p:nvSpPr>
        <p:spPr>
          <a:xfrm>
            <a:off x="8954214" y="4231271"/>
            <a:ext cx="638355" cy="369332"/>
          </a:xfrm>
          <a:prstGeom prst="rect">
            <a:avLst/>
          </a:prstGeom>
          <a:noFill/>
        </p:spPr>
        <p:txBody>
          <a:bodyPr wrap="square" rtlCol="0">
            <a:spAutoFit/>
          </a:bodyPr>
          <a:lstStyle/>
          <a:p>
            <a:r>
              <a:rPr lang="en-US" dirty="0">
                <a:latin typeface="Segoe Print" panose="02000600000000000000" pitchFamily="2" charset="0"/>
              </a:rPr>
              <a:t>2</a:t>
            </a:r>
          </a:p>
        </p:txBody>
      </p:sp>
    </p:spTree>
    <p:extLst>
      <p:ext uri="{BB962C8B-B14F-4D97-AF65-F5344CB8AC3E}">
        <p14:creationId xmlns:p14="http://schemas.microsoft.com/office/powerpoint/2010/main" val="3445143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chemeClr val="accent2"/>
                </a:solidFill>
              </a:rPr>
              <a:t>Set-Up Phase, Step 1: </a:t>
            </a:r>
            <a:br>
              <a:rPr lang="en-US" dirty="0">
                <a:solidFill>
                  <a:schemeClr val="accent2"/>
                </a:solidFill>
              </a:rPr>
            </a:br>
            <a:r>
              <a:rPr lang="en-US" dirty="0">
                <a:solidFill>
                  <a:schemeClr val="accent2"/>
                </a:solidFill>
              </a:rPr>
              <a:t>Rating the Intensive Intervention Platform</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21328056"/>
              </p:ext>
            </p:extLst>
          </p:nvPr>
        </p:nvGraphicFramePr>
        <p:xfrm>
          <a:off x="2197519" y="2416679"/>
          <a:ext cx="7796961" cy="2396861"/>
        </p:xfrm>
        <a:graphic>
          <a:graphicData uri="http://schemas.openxmlformats.org/drawingml/2006/table">
            <a:tbl>
              <a:tblPr firstRow="1">
                <a:tableStyleId>{5940675A-B579-460E-94D1-54222C63F5DA}</a:tableStyleId>
              </a:tblPr>
              <a:tblGrid>
                <a:gridCol w="1107962">
                  <a:extLst>
                    <a:ext uri="{9D8B030D-6E8A-4147-A177-3AD203B41FA5}">
                      <a16:colId xmlns:a16="http://schemas.microsoft.com/office/drawing/2014/main" val="20000"/>
                    </a:ext>
                  </a:extLst>
                </a:gridCol>
                <a:gridCol w="5274268">
                  <a:extLst>
                    <a:ext uri="{9D8B030D-6E8A-4147-A177-3AD203B41FA5}">
                      <a16:colId xmlns:a16="http://schemas.microsoft.com/office/drawing/2014/main" val="20001"/>
                    </a:ext>
                  </a:extLst>
                </a:gridCol>
                <a:gridCol w="655607">
                  <a:extLst>
                    <a:ext uri="{9D8B030D-6E8A-4147-A177-3AD203B41FA5}">
                      <a16:colId xmlns:a16="http://schemas.microsoft.com/office/drawing/2014/main" val="20002"/>
                    </a:ext>
                  </a:extLst>
                </a:gridCol>
                <a:gridCol w="759124">
                  <a:extLst>
                    <a:ext uri="{9D8B030D-6E8A-4147-A177-3AD203B41FA5}">
                      <a16:colId xmlns:a16="http://schemas.microsoft.com/office/drawing/2014/main" val="20003"/>
                    </a:ext>
                  </a:extLst>
                </a:gridCol>
              </a:tblGrid>
              <a:tr h="1313478">
                <a:tc rowSpan="2">
                  <a:txBody>
                    <a:bodyPr/>
                    <a:lstStyle/>
                    <a:p>
                      <a:pPr algn="ctr" fontAlgn="ctr"/>
                      <a:r>
                        <a:rPr lang="en-US" sz="2800" u="none" strike="noStrike" dirty="0">
                          <a:effectLst/>
                          <a:latin typeface="Calibri" panose="020F0502020204030204" pitchFamily="34" charset="0"/>
                        </a:rPr>
                        <a:t>Attention to Transfer</a:t>
                      </a:r>
                      <a:endParaRPr lang="en-US" sz="2800" b="0" i="0" u="none" strike="noStrike" dirty="0">
                        <a:solidFill>
                          <a:srgbClr val="000000"/>
                        </a:solidFill>
                        <a:effectLst/>
                        <a:latin typeface="Calibri" panose="020F0502020204030204" pitchFamily="34" charset="0"/>
                      </a:endParaRPr>
                    </a:p>
                  </a:txBody>
                  <a:tcPr marL="9525" marR="9525" marT="9525" marB="0" vert="vert270" anchor="ctr">
                    <a:solidFill>
                      <a:schemeClr val="bg1">
                        <a:lumMod val="85000"/>
                      </a:schemeClr>
                    </a:solidFill>
                  </a:tcPr>
                </a:tc>
                <a:tc>
                  <a:txBody>
                    <a:bodyPr/>
                    <a:lstStyle/>
                    <a:p>
                      <a:pPr algn="l" fontAlgn="ctr"/>
                      <a:r>
                        <a:rPr lang="en-US" sz="1800" b="0" i="0" u="none" strike="noStrike" dirty="0">
                          <a:solidFill>
                            <a:srgbClr val="000000"/>
                          </a:solidFill>
                          <a:effectLst/>
                          <a:latin typeface="Calibri" panose="020F0502020204030204" pitchFamily="34" charset="0"/>
                        </a:rPr>
                        <a:t> IIP emphasizes how and when student uses skills across </a:t>
                      </a:r>
                    </a:p>
                    <a:p>
                      <a:pPr algn="l" fontAlgn="ctr"/>
                      <a:r>
                        <a:rPr lang="en-US" sz="1800" b="0" i="0" u="none" strike="noStrike" dirty="0">
                          <a:solidFill>
                            <a:srgbClr val="000000"/>
                          </a:solidFill>
                          <a:effectLst/>
                          <a:latin typeface="Calibri" panose="020F0502020204030204" pitchFamily="34" charset="0"/>
                        </a:rPr>
                        <a:t> contexts/situations; includes opportunities to practice </a:t>
                      </a:r>
                    </a:p>
                    <a:p>
                      <a:pPr algn="l" fontAlgn="ctr"/>
                      <a:r>
                        <a:rPr lang="en-US" sz="1800" b="0" i="0" u="none" strike="noStrike" dirty="0">
                          <a:solidFill>
                            <a:srgbClr val="000000"/>
                          </a:solidFill>
                          <a:effectLst/>
                          <a:latin typeface="Calibri" panose="020F0502020204030204" pitchFamily="34" charset="0"/>
                        </a:rPr>
                        <a:t> using skills across context/situations</a:t>
                      </a:r>
                    </a:p>
                  </a:txBody>
                  <a:tcPr marL="9525" marR="9525" marT="9525" marB="0" anchor="ctr"/>
                </a:tc>
                <a:tc>
                  <a:txBody>
                    <a:bodyPr/>
                    <a:lstStyle/>
                    <a:p>
                      <a:pPr algn="ctr" fontAlgn="ctr"/>
                      <a:endParaRPr lang="en-US" sz="1800" b="0" i="0" u="none" strike="noStrike" dirty="0">
                        <a:solidFill>
                          <a:schemeClr val="tx1">
                            <a:lumMod val="65000"/>
                            <a:lumOff val="35000"/>
                          </a:schemeClr>
                        </a:solidFill>
                        <a:effectLst/>
                        <a:latin typeface="Segoe Print" panose="02000600000000000000" pitchFamily="2" charset="0"/>
                      </a:endParaRPr>
                    </a:p>
                  </a:txBody>
                  <a:tcPr marL="9525" marR="9525" marT="9525" marB="0" anchor="ctr"/>
                </a:tc>
                <a:tc rowSpan="2">
                  <a:txBody>
                    <a:bodyPr/>
                    <a:lstStyle/>
                    <a:p>
                      <a:pPr algn="ctr" fontAlgn="ctr"/>
                      <a:endParaRPr lang="en-US" sz="2400" b="0" i="0" u="none" strike="noStrike" dirty="0">
                        <a:solidFill>
                          <a:schemeClr val="tx1">
                            <a:lumMod val="65000"/>
                            <a:lumOff val="35000"/>
                          </a:schemeClr>
                        </a:solidFill>
                        <a:effectLst/>
                        <a:latin typeface="Segoe Print" panose="02000600000000000000" pitchFamily="2" charset="0"/>
                      </a:endParaRPr>
                    </a:p>
                  </a:txBody>
                  <a:tcPr marL="9525" marR="9525" marT="9525" marB="0" anchor="ctr"/>
                </a:tc>
                <a:extLst>
                  <a:ext uri="{0D108BD9-81ED-4DB2-BD59-A6C34878D82A}">
                    <a16:rowId xmlns:a16="http://schemas.microsoft.com/office/drawing/2014/main" val="10000"/>
                  </a:ext>
                </a:extLst>
              </a:tr>
              <a:tr h="1083383">
                <a:tc vMerge="1">
                  <a:txBody>
                    <a:bodyPr/>
                    <a:lstStyle/>
                    <a:p>
                      <a:endParaRPr lang="en-US"/>
                    </a:p>
                  </a:txBody>
                  <a:tcPr/>
                </a:tc>
                <a:tc>
                  <a:txBody>
                    <a:bodyPr/>
                    <a:lstStyle/>
                    <a:p>
                      <a:pPr algn="l" fontAlgn="ctr"/>
                      <a:r>
                        <a:rPr lang="en-US" sz="1800" b="0" i="0" u="none" strike="noStrike" dirty="0">
                          <a:solidFill>
                            <a:srgbClr val="000000"/>
                          </a:solidFill>
                          <a:effectLst/>
                          <a:latin typeface="Calibri" panose="020F0502020204030204" pitchFamily="34" charset="0"/>
                        </a:rPr>
                        <a:t> IIP programs reinforcement for use of skills across</a:t>
                      </a:r>
                    </a:p>
                    <a:p>
                      <a:pPr algn="l" fontAlgn="ctr"/>
                      <a:r>
                        <a:rPr lang="en-US" sz="1800" b="0" i="0" u="none" strike="noStrike" dirty="0">
                          <a:solidFill>
                            <a:srgbClr val="000000"/>
                          </a:solidFill>
                          <a:effectLst/>
                          <a:latin typeface="Calibri" panose="020F0502020204030204" pitchFamily="34" charset="0"/>
                        </a:rPr>
                        <a:t> contexts/situations</a:t>
                      </a:r>
                    </a:p>
                  </a:txBody>
                  <a:tcPr marL="9525" marR="9525" marT="9525" marB="0" anchor="ctr"/>
                </a:tc>
                <a:tc>
                  <a:txBody>
                    <a:bodyPr/>
                    <a:lstStyle/>
                    <a:p>
                      <a:pPr algn="ctr" fontAlgn="ctr"/>
                      <a:endParaRPr lang="en-US" sz="1800" b="0" i="0" u="none" strike="noStrike" dirty="0">
                        <a:solidFill>
                          <a:schemeClr val="tx1">
                            <a:lumMod val="65000"/>
                            <a:lumOff val="35000"/>
                          </a:schemeClr>
                        </a:solidFill>
                        <a:effectLst/>
                        <a:latin typeface="Segoe Print" panose="02000600000000000000" pitchFamily="2" charset="0"/>
                      </a:endParaRPr>
                    </a:p>
                  </a:txBody>
                  <a:tcPr marL="9525" marR="9525" marT="9525" marB="0" anchor="ctr"/>
                </a:tc>
                <a:tc vMerge="1">
                  <a:txBody>
                    <a:bodyPr/>
                    <a:lstStyle/>
                    <a:p>
                      <a:endParaRPr lang="en-US"/>
                    </a:p>
                  </a:txBody>
                  <a:tcPr/>
                </a:tc>
                <a:extLst>
                  <a:ext uri="{0D108BD9-81ED-4DB2-BD59-A6C34878D82A}">
                    <a16:rowId xmlns:a16="http://schemas.microsoft.com/office/drawing/2014/main" val="10001"/>
                  </a:ext>
                </a:extLst>
              </a:tr>
            </a:tbl>
          </a:graphicData>
        </a:graphic>
      </p:graphicFrame>
      <p:sp>
        <p:nvSpPr>
          <p:cNvPr id="5" name="TextBox 4">
            <a:extLst>
              <a:ext uri="{FF2B5EF4-FFF2-40B4-BE49-F238E27FC236}">
                <a16:creationId xmlns:a16="http://schemas.microsoft.com/office/drawing/2014/main" id="{E040B473-FD7D-9745-A6B0-2CD8F5647F45}"/>
              </a:ext>
            </a:extLst>
          </p:cNvPr>
          <p:cNvSpPr txBox="1"/>
          <p:nvPr/>
        </p:nvSpPr>
        <p:spPr>
          <a:xfrm>
            <a:off x="1640205" y="4973703"/>
            <a:ext cx="8901404" cy="523220"/>
          </a:xfrm>
          <a:prstGeom prst="rect">
            <a:avLst/>
          </a:prstGeom>
          <a:noFill/>
        </p:spPr>
        <p:txBody>
          <a:bodyPr wrap="square" rtlCol="0">
            <a:spAutoFit/>
          </a:bodyPr>
          <a:lstStyle/>
          <a:p>
            <a:pPr algn="ctr"/>
            <a:r>
              <a:rPr lang="en-US" sz="2800" b="1" dirty="0"/>
              <a:t>How would you rate Attention to Transfer?</a:t>
            </a:r>
          </a:p>
        </p:txBody>
      </p:sp>
      <p:sp>
        <p:nvSpPr>
          <p:cNvPr id="6" name="TextBox 5"/>
          <p:cNvSpPr txBox="1"/>
          <p:nvPr/>
        </p:nvSpPr>
        <p:spPr>
          <a:xfrm>
            <a:off x="8725405" y="2925976"/>
            <a:ext cx="362309" cy="369332"/>
          </a:xfrm>
          <a:prstGeom prst="rect">
            <a:avLst/>
          </a:prstGeom>
          <a:noFill/>
        </p:spPr>
        <p:txBody>
          <a:bodyPr wrap="square" rtlCol="0">
            <a:spAutoFit/>
          </a:bodyPr>
          <a:lstStyle/>
          <a:p>
            <a:r>
              <a:rPr lang="en-US" dirty="0">
                <a:latin typeface="Segoe Print" panose="02000600000000000000" pitchFamily="2" charset="0"/>
              </a:rPr>
              <a:t>3</a:t>
            </a:r>
          </a:p>
        </p:txBody>
      </p:sp>
      <p:sp>
        <p:nvSpPr>
          <p:cNvPr id="11" name="TextBox 10"/>
          <p:cNvSpPr txBox="1"/>
          <p:nvPr/>
        </p:nvSpPr>
        <p:spPr>
          <a:xfrm>
            <a:off x="9400532" y="3416715"/>
            <a:ext cx="1030078" cy="461665"/>
          </a:xfrm>
          <a:prstGeom prst="rect">
            <a:avLst/>
          </a:prstGeom>
          <a:noFill/>
        </p:spPr>
        <p:txBody>
          <a:bodyPr wrap="square" rtlCol="0">
            <a:spAutoFit/>
          </a:bodyPr>
          <a:lstStyle/>
          <a:p>
            <a:r>
              <a:rPr lang="en-US" sz="2400" dirty="0">
                <a:latin typeface="Segoe Print" panose="02000600000000000000" pitchFamily="2" charset="0"/>
              </a:rPr>
              <a:t>3</a:t>
            </a:r>
          </a:p>
        </p:txBody>
      </p:sp>
      <p:sp>
        <p:nvSpPr>
          <p:cNvPr id="12" name="TextBox 11"/>
          <p:cNvSpPr txBox="1"/>
          <p:nvPr/>
        </p:nvSpPr>
        <p:spPr>
          <a:xfrm>
            <a:off x="8725405" y="4056710"/>
            <a:ext cx="362309" cy="369332"/>
          </a:xfrm>
          <a:prstGeom prst="rect">
            <a:avLst/>
          </a:prstGeom>
          <a:noFill/>
        </p:spPr>
        <p:txBody>
          <a:bodyPr wrap="square" rtlCol="0">
            <a:spAutoFit/>
          </a:bodyPr>
          <a:lstStyle/>
          <a:p>
            <a:r>
              <a:rPr lang="en-US" dirty="0">
                <a:latin typeface="Segoe Print" panose="02000600000000000000" pitchFamily="2" charset="0"/>
              </a:rPr>
              <a:t>3</a:t>
            </a:r>
          </a:p>
        </p:txBody>
      </p:sp>
    </p:spTree>
    <p:extLst>
      <p:ext uri="{BB962C8B-B14F-4D97-AF65-F5344CB8AC3E}">
        <p14:creationId xmlns:p14="http://schemas.microsoft.com/office/powerpoint/2010/main" val="39464275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363" y="1676432"/>
            <a:ext cx="3122762" cy="2667136"/>
          </a:xfrm>
        </p:spPr>
        <p:txBody>
          <a:bodyPr>
            <a:normAutofit fontScale="90000"/>
          </a:bodyPr>
          <a:lstStyle/>
          <a:p>
            <a:r>
              <a:rPr lang="en-US" i="1" dirty="0">
                <a:solidFill>
                  <a:schemeClr val="accent2"/>
                </a:solidFill>
              </a:rPr>
              <a:t>Set-Up Phase, Step 1: </a:t>
            </a:r>
            <a:br>
              <a:rPr lang="en-US" dirty="0">
                <a:solidFill>
                  <a:schemeClr val="accent2"/>
                </a:solidFill>
              </a:rPr>
            </a:br>
            <a:r>
              <a:rPr lang="en-US" dirty="0">
                <a:solidFill>
                  <a:schemeClr val="accent2"/>
                </a:solidFill>
              </a:rPr>
              <a:t>Rating the Intensive Intervention Platform</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325711309"/>
              </p:ext>
            </p:extLst>
          </p:nvPr>
        </p:nvGraphicFramePr>
        <p:xfrm>
          <a:off x="3960962" y="431277"/>
          <a:ext cx="7796961" cy="5640211"/>
        </p:xfrm>
        <a:graphic>
          <a:graphicData uri="http://schemas.openxmlformats.org/drawingml/2006/table">
            <a:tbl>
              <a:tblPr firstRow="1">
                <a:tableStyleId>{5940675A-B579-460E-94D1-54222C63F5DA}</a:tableStyleId>
              </a:tblPr>
              <a:tblGrid>
                <a:gridCol w="1107962">
                  <a:extLst>
                    <a:ext uri="{9D8B030D-6E8A-4147-A177-3AD203B41FA5}">
                      <a16:colId xmlns:a16="http://schemas.microsoft.com/office/drawing/2014/main" val="20000"/>
                    </a:ext>
                  </a:extLst>
                </a:gridCol>
                <a:gridCol w="5274268">
                  <a:extLst>
                    <a:ext uri="{9D8B030D-6E8A-4147-A177-3AD203B41FA5}">
                      <a16:colId xmlns:a16="http://schemas.microsoft.com/office/drawing/2014/main" val="20001"/>
                    </a:ext>
                  </a:extLst>
                </a:gridCol>
                <a:gridCol w="655607">
                  <a:extLst>
                    <a:ext uri="{9D8B030D-6E8A-4147-A177-3AD203B41FA5}">
                      <a16:colId xmlns:a16="http://schemas.microsoft.com/office/drawing/2014/main" val="20002"/>
                    </a:ext>
                  </a:extLst>
                </a:gridCol>
                <a:gridCol w="759124">
                  <a:extLst>
                    <a:ext uri="{9D8B030D-6E8A-4147-A177-3AD203B41FA5}">
                      <a16:colId xmlns:a16="http://schemas.microsoft.com/office/drawing/2014/main" val="20003"/>
                    </a:ext>
                  </a:extLst>
                </a:gridCol>
              </a:tblGrid>
              <a:tr h="667121">
                <a:tc rowSpan="9">
                  <a:txBody>
                    <a:bodyPr/>
                    <a:lstStyle/>
                    <a:p>
                      <a:pPr algn="ctr" fontAlgn="ctr"/>
                      <a:r>
                        <a:rPr lang="en-US" sz="2800" u="none" strike="noStrike" dirty="0">
                          <a:effectLst/>
                          <a:latin typeface="Calibri" panose="020F0502020204030204" pitchFamily="34" charset="0"/>
                        </a:rPr>
                        <a:t>Comprehensiveness</a:t>
                      </a:r>
                      <a:endParaRPr lang="en-US" sz="2800" b="0" i="0" u="none" strike="noStrike" dirty="0">
                        <a:solidFill>
                          <a:srgbClr val="000000"/>
                        </a:solidFill>
                        <a:effectLst/>
                        <a:latin typeface="Calibri" panose="020F0502020204030204" pitchFamily="34" charset="0"/>
                      </a:endParaRPr>
                    </a:p>
                  </a:txBody>
                  <a:tcPr marL="9525" marR="9525" marT="9525" marB="0" vert="vert270" anchor="ctr">
                    <a:solidFill>
                      <a:schemeClr val="bg1">
                        <a:lumMod val="85000"/>
                      </a:schemeClr>
                    </a:solidFill>
                  </a:tcPr>
                </a:tc>
                <a:tc>
                  <a:txBody>
                    <a:bodyPr/>
                    <a:lstStyle/>
                    <a:p>
                      <a:pPr algn="l" fontAlgn="ctr"/>
                      <a:r>
                        <a:rPr lang="en-US" sz="1800" b="0" i="0" u="none" strike="noStrike" dirty="0">
                          <a:solidFill>
                            <a:srgbClr val="000000"/>
                          </a:solidFill>
                          <a:effectLst/>
                          <a:latin typeface="Calibri" panose="020F0502020204030204" pitchFamily="34" charset="0"/>
                        </a:rPr>
                        <a:t> IIP includes a plan for teaching appropriate behaviors </a:t>
                      </a:r>
                    </a:p>
                    <a:p>
                      <a:pPr algn="l" fontAlgn="ctr"/>
                      <a:r>
                        <a:rPr lang="en-US" sz="1800" b="0" i="0" u="none" strike="noStrike" dirty="0">
                          <a:solidFill>
                            <a:srgbClr val="000000"/>
                          </a:solidFill>
                          <a:effectLst/>
                          <a:latin typeface="Calibri" panose="020F0502020204030204" pitchFamily="34" charset="0"/>
                        </a:rPr>
                        <a:t> with adequate opportunities for practice</a:t>
                      </a:r>
                    </a:p>
                  </a:txBody>
                  <a:tcPr marL="9525" marR="9525" marT="9525" marB="0" anchor="ctr"/>
                </a:tc>
                <a:tc>
                  <a:txBody>
                    <a:bodyPr/>
                    <a:lstStyle/>
                    <a:p>
                      <a:pPr algn="ctr" fontAlgn="ctr"/>
                      <a:endParaRPr lang="en-US" sz="1800" b="0" i="0" u="none" strike="noStrike" dirty="0">
                        <a:solidFill>
                          <a:schemeClr val="tx1">
                            <a:lumMod val="65000"/>
                            <a:lumOff val="35000"/>
                          </a:schemeClr>
                        </a:solidFill>
                        <a:effectLst/>
                        <a:latin typeface="Segoe Print" panose="02000600000000000000" pitchFamily="2" charset="0"/>
                      </a:endParaRPr>
                    </a:p>
                  </a:txBody>
                  <a:tcPr marL="9525" marR="9525" marT="9525" marB="0" anchor="ctr"/>
                </a:tc>
                <a:tc rowSpan="9">
                  <a:txBody>
                    <a:bodyPr/>
                    <a:lstStyle/>
                    <a:p>
                      <a:pPr algn="ctr" fontAlgn="ctr"/>
                      <a:endParaRPr lang="en-US" sz="2400" b="0" i="0" u="none" strike="noStrike" dirty="0">
                        <a:solidFill>
                          <a:schemeClr val="tx1">
                            <a:lumMod val="65000"/>
                            <a:lumOff val="35000"/>
                          </a:schemeClr>
                        </a:solidFill>
                        <a:effectLst/>
                        <a:latin typeface="Segoe Print" panose="02000600000000000000" pitchFamily="2" charset="0"/>
                      </a:endParaRPr>
                    </a:p>
                  </a:txBody>
                  <a:tcPr marL="9525" marR="9525" marT="9525" marB="0" anchor="ctr"/>
                </a:tc>
                <a:extLst>
                  <a:ext uri="{0D108BD9-81ED-4DB2-BD59-A6C34878D82A}">
                    <a16:rowId xmlns:a16="http://schemas.microsoft.com/office/drawing/2014/main" val="10000"/>
                  </a:ext>
                </a:extLst>
              </a:tr>
              <a:tr h="591515">
                <a:tc vMerge="1">
                  <a:txBody>
                    <a:bodyPr/>
                    <a:lstStyle/>
                    <a:p>
                      <a:endParaRPr lang="en-US"/>
                    </a:p>
                  </a:txBody>
                  <a:tcPr/>
                </a:tc>
                <a:tc>
                  <a:txBody>
                    <a:bodyPr/>
                    <a:lstStyle/>
                    <a:p>
                      <a:pPr algn="l" fontAlgn="ctr"/>
                      <a:r>
                        <a:rPr lang="en-US" sz="1800" b="0" i="0" u="none" strike="noStrike" dirty="0">
                          <a:solidFill>
                            <a:srgbClr val="000000"/>
                          </a:solidFill>
                          <a:effectLst/>
                          <a:latin typeface="Calibri" panose="020F0502020204030204" pitchFamily="34" charset="0"/>
                        </a:rPr>
                        <a:t> IIP includes plan for adjusting antecedent conditions to </a:t>
                      </a:r>
                    </a:p>
                    <a:p>
                      <a:pPr algn="l" fontAlgn="ctr"/>
                      <a:r>
                        <a:rPr lang="en-US" sz="1800" b="0" i="0" u="none" strike="noStrike" dirty="0">
                          <a:solidFill>
                            <a:srgbClr val="000000"/>
                          </a:solidFill>
                          <a:effectLst/>
                          <a:latin typeface="Calibri" panose="020F0502020204030204" pitchFamily="34" charset="0"/>
                        </a:rPr>
                        <a:t> prevent problem behavior</a:t>
                      </a:r>
                    </a:p>
                  </a:txBody>
                  <a:tcPr marL="9525" marR="9525" marT="9525" marB="0" anchor="ctr"/>
                </a:tc>
                <a:tc>
                  <a:txBody>
                    <a:bodyPr/>
                    <a:lstStyle/>
                    <a:p>
                      <a:pPr algn="ctr" fontAlgn="ctr"/>
                      <a:endParaRPr lang="en-US" sz="1800" b="0" i="0" u="none" strike="noStrike" dirty="0">
                        <a:solidFill>
                          <a:schemeClr val="tx1">
                            <a:lumMod val="65000"/>
                            <a:lumOff val="35000"/>
                          </a:schemeClr>
                        </a:solidFill>
                        <a:effectLst/>
                        <a:latin typeface="Segoe Print" panose="02000600000000000000" pitchFamily="2" charset="0"/>
                      </a:endParaRPr>
                    </a:p>
                  </a:txBody>
                  <a:tcPr marL="9525" marR="9525" marT="9525" marB="0" anchor="ctr"/>
                </a:tc>
                <a:tc vMerge="1">
                  <a:txBody>
                    <a:bodyPr/>
                    <a:lstStyle/>
                    <a:p>
                      <a:endParaRPr lang="en-US"/>
                    </a:p>
                  </a:txBody>
                  <a:tcPr/>
                </a:tc>
                <a:extLst>
                  <a:ext uri="{0D108BD9-81ED-4DB2-BD59-A6C34878D82A}">
                    <a16:rowId xmlns:a16="http://schemas.microsoft.com/office/drawing/2014/main" val="10001"/>
                  </a:ext>
                </a:extLst>
              </a:tr>
              <a:tr h="591515">
                <a:tc vMerge="1">
                  <a:txBody>
                    <a:bodyPr/>
                    <a:lstStyle/>
                    <a:p>
                      <a:endParaRPr lang="en-US"/>
                    </a:p>
                  </a:txBody>
                  <a:tcPr/>
                </a:tc>
                <a:tc>
                  <a:txBody>
                    <a:bodyPr/>
                    <a:lstStyle/>
                    <a:p>
                      <a:pPr algn="l" fontAlgn="ctr"/>
                      <a:r>
                        <a:rPr lang="en-US" sz="1800" b="0" i="0" u="none" strike="noStrike" dirty="0">
                          <a:solidFill>
                            <a:srgbClr val="000000"/>
                          </a:solidFill>
                          <a:effectLst/>
                          <a:latin typeface="Calibri" panose="020F0502020204030204" pitchFamily="34" charset="0"/>
                        </a:rPr>
                        <a:t> IIP includes plan for reinforcing appropriate</a:t>
                      </a:r>
                      <a:r>
                        <a:rPr lang="en-US" sz="1800" b="0" i="0" u="none" strike="noStrike" baseline="0" dirty="0">
                          <a:solidFill>
                            <a:srgbClr val="000000"/>
                          </a:solidFill>
                          <a:effectLst/>
                          <a:latin typeface="Calibri" panose="020F0502020204030204" pitchFamily="34" charset="0"/>
                        </a:rPr>
                        <a:t> </a:t>
                      </a:r>
                      <a:r>
                        <a:rPr lang="en-US" sz="1800" b="0" i="0" u="none" strike="noStrike" dirty="0">
                          <a:solidFill>
                            <a:srgbClr val="000000"/>
                          </a:solidFill>
                          <a:effectLst/>
                          <a:latin typeface="Calibri" panose="020F0502020204030204" pitchFamily="34" charset="0"/>
                        </a:rPr>
                        <a:t>behavior</a:t>
                      </a:r>
                    </a:p>
                  </a:txBody>
                  <a:tcPr marL="9525" marR="9525" marT="9525" marB="0" anchor="ctr"/>
                </a:tc>
                <a:tc>
                  <a:txBody>
                    <a:bodyPr/>
                    <a:lstStyle/>
                    <a:p>
                      <a:pPr algn="ctr" fontAlgn="ctr"/>
                      <a:endParaRPr lang="en-US" sz="1800" b="0" i="0" u="none" strike="noStrike" dirty="0">
                        <a:solidFill>
                          <a:schemeClr val="tx1">
                            <a:lumMod val="65000"/>
                            <a:lumOff val="35000"/>
                          </a:schemeClr>
                        </a:solidFill>
                        <a:effectLst/>
                        <a:latin typeface="Segoe Print" panose="02000600000000000000" pitchFamily="2" charset="0"/>
                      </a:endParaRPr>
                    </a:p>
                  </a:txBody>
                  <a:tcPr marL="9525" marR="9525" marT="9525" marB="0" anchor="ctr"/>
                </a:tc>
                <a:tc vMerge="1">
                  <a:txBody>
                    <a:bodyPr/>
                    <a:lstStyle/>
                    <a:p>
                      <a:endParaRPr lang="en-US"/>
                    </a:p>
                  </a:txBody>
                  <a:tcPr/>
                </a:tc>
                <a:extLst>
                  <a:ext uri="{0D108BD9-81ED-4DB2-BD59-A6C34878D82A}">
                    <a16:rowId xmlns:a16="http://schemas.microsoft.com/office/drawing/2014/main" val="10002"/>
                  </a:ext>
                </a:extLst>
              </a:tr>
              <a:tr h="591515">
                <a:tc vMerge="1">
                  <a:txBody>
                    <a:bodyPr/>
                    <a:lstStyle/>
                    <a:p>
                      <a:endParaRPr lang="en-US"/>
                    </a:p>
                  </a:txBody>
                  <a:tcPr/>
                </a:tc>
                <a:tc>
                  <a:txBody>
                    <a:bodyPr/>
                    <a:lstStyle/>
                    <a:p>
                      <a:pPr algn="l" fontAlgn="ctr"/>
                      <a:r>
                        <a:rPr lang="en-US" sz="1800" b="0" i="0" u="none" strike="noStrike" dirty="0">
                          <a:solidFill>
                            <a:srgbClr val="000000"/>
                          </a:solidFill>
                          <a:effectLst/>
                          <a:latin typeface="Calibri" panose="020F0502020204030204" pitchFamily="34" charset="0"/>
                        </a:rPr>
                        <a:t> IIP includes plan for minimizing reinforcement for </a:t>
                      </a:r>
                    </a:p>
                    <a:p>
                      <a:pPr algn="l" fontAlgn="ctr"/>
                      <a:r>
                        <a:rPr lang="en-US" sz="1800" b="0" i="0" u="none" strike="noStrike" dirty="0">
                          <a:solidFill>
                            <a:srgbClr val="000000"/>
                          </a:solidFill>
                          <a:effectLst/>
                          <a:latin typeface="Calibri" panose="020F0502020204030204" pitchFamily="34" charset="0"/>
                        </a:rPr>
                        <a:t> problem behavior</a:t>
                      </a:r>
                    </a:p>
                  </a:txBody>
                  <a:tcPr marL="9525" marR="9525" marT="9525" marB="0" anchor="ctr"/>
                </a:tc>
                <a:tc>
                  <a:txBody>
                    <a:bodyPr/>
                    <a:lstStyle/>
                    <a:p>
                      <a:pPr algn="ctr" fontAlgn="ctr"/>
                      <a:endParaRPr lang="en-US" sz="1800" b="0" i="0" u="none" strike="noStrike" dirty="0">
                        <a:solidFill>
                          <a:schemeClr val="tx1">
                            <a:lumMod val="65000"/>
                            <a:lumOff val="35000"/>
                          </a:schemeClr>
                        </a:solidFill>
                        <a:effectLst/>
                        <a:latin typeface="Segoe Print" panose="02000600000000000000" pitchFamily="2" charset="0"/>
                      </a:endParaRPr>
                    </a:p>
                  </a:txBody>
                  <a:tcPr marL="9525" marR="9525" marT="9525" marB="0" anchor="ctr"/>
                </a:tc>
                <a:tc vMerge="1">
                  <a:txBody>
                    <a:bodyPr/>
                    <a:lstStyle/>
                    <a:p>
                      <a:endParaRPr lang="en-US"/>
                    </a:p>
                  </a:txBody>
                  <a:tcPr/>
                </a:tc>
                <a:extLst>
                  <a:ext uri="{0D108BD9-81ED-4DB2-BD59-A6C34878D82A}">
                    <a16:rowId xmlns:a16="http://schemas.microsoft.com/office/drawing/2014/main" val="10003"/>
                  </a:ext>
                </a:extLst>
              </a:tr>
              <a:tr h="591515">
                <a:tc vMerge="1">
                  <a:txBody>
                    <a:bodyPr/>
                    <a:lstStyle/>
                    <a:p>
                      <a:endParaRPr lang="en-US"/>
                    </a:p>
                  </a:txBody>
                  <a:tcPr/>
                </a:tc>
                <a:tc>
                  <a:txBody>
                    <a:bodyPr/>
                    <a:lstStyle/>
                    <a:p>
                      <a:pPr algn="l" fontAlgn="ctr"/>
                      <a:r>
                        <a:rPr lang="en-US" sz="1800" b="0" i="0" u="none" strike="noStrike" dirty="0">
                          <a:solidFill>
                            <a:srgbClr val="000000"/>
                          </a:solidFill>
                          <a:effectLst/>
                          <a:latin typeface="Calibri" panose="020F0502020204030204" pitchFamily="34" charset="0"/>
                        </a:rPr>
                        <a:t> IIP includes a plan for punishment of problem behavior  </a:t>
                      </a:r>
                    </a:p>
                    <a:p>
                      <a:pPr algn="l" fontAlgn="ctr"/>
                      <a:r>
                        <a:rPr lang="en-US" sz="1800" b="0" i="0" u="none" strike="noStrike" dirty="0">
                          <a:solidFill>
                            <a:srgbClr val="000000"/>
                          </a:solidFill>
                          <a:effectLst/>
                          <a:latin typeface="Calibri" panose="020F0502020204030204" pitchFamily="34" charset="0"/>
                        </a:rPr>
                        <a:t> if positive reinforcement-based supports are  </a:t>
                      </a:r>
                    </a:p>
                    <a:p>
                      <a:pPr algn="l" fontAlgn="ctr"/>
                      <a:r>
                        <a:rPr lang="en-US" sz="1800" b="0" i="0" u="none" strike="noStrike" dirty="0">
                          <a:solidFill>
                            <a:srgbClr val="000000"/>
                          </a:solidFill>
                          <a:effectLst/>
                          <a:latin typeface="Calibri" panose="020F0502020204030204" pitchFamily="34" charset="0"/>
                        </a:rPr>
                        <a:t> determined insufficient</a:t>
                      </a:r>
                    </a:p>
                  </a:txBody>
                  <a:tcPr marL="9525" marR="9525" marT="9525" marB="0" anchor="ctr"/>
                </a:tc>
                <a:tc>
                  <a:txBody>
                    <a:bodyPr/>
                    <a:lstStyle/>
                    <a:p>
                      <a:pPr algn="ctr" fontAlgn="ctr"/>
                      <a:endParaRPr lang="en-US" sz="1800" b="0" i="0" u="none" strike="noStrike" dirty="0">
                        <a:solidFill>
                          <a:schemeClr val="tx1">
                            <a:lumMod val="65000"/>
                            <a:lumOff val="35000"/>
                          </a:schemeClr>
                        </a:solidFill>
                        <a:effectLst/>
                        <a:latin typeface="Segoe Print" panose="02000600000000000000" pitchFamily="2" charset="0"/>
                      </a:endParaRPr>
                    </a:p>
                  </a:txBody>
                  <a:tcPr marL="9525" marR="9525" marT="9525" marB="0" anchor="ctr"/>
                </a:tc>
                <a:tc vMerge="1">
                  <a:txBody>
                    <a:bodyPr/>
                    <a:lstStyle/>
                    <a:p>
                      <a:endParaRPr lang="en-US"/>
                    </a:p>
                  </a:txBody>
                  <a:tcPr/>
                </a:tc>
                <a:extLst>
                  <a:ext uri="{0D108BD9-81ED-4DB2-BD59-A6C34878D82A}">
                    <a16:rowId xmlns:a16="http://schemas.microsoft.com/office/drawing/2014/main" val="10004"/>
                  </a:ext>
                </a:extLst>
              </a:tr>
              <a:tr h="591515">
                <a:tc vMerge="1">
                  <a:txBody>
                    <a:bodyPr/>
                    <a:lstStyle/>
                    <a:p>
                      <a:endParaRPr lang="en-US"/>
                    </a:p>
                  </a:txBody>
                  <a:tcPr/>
                </a:tc>
                <a:tc>
                  <a:txBody>
                    <a:bodyPr/>
                    <a:lstStyle/>
                    <a:p>
                      <a:pPr algn="l" fontAlgn="ctr"/>
                      <a:r>
                        <a:rPr lang="en-US" sz="1800" b="0" i="0" u="none" strike="noStrike" dirty="0">
                          <a:solidFill>
                            <a:srgbClr val="000000"/>
                          </a:solidFill>
                          <a:effectLst/>
                          <a:latin typeface="Calibri" panose="020F0502020204030204" pitchFamily="34" charset="0"/>
                        </a:rPr>
                        <a:t> IIP includes a plan for fading supports/supports can </a:t>
                      </a:r>
                    </a:p>
                    <a:p>
                      <a:pPr algn="l" fontAlgn="ctr"/>
                      <a:r>
                        <a:rPr lang="en-US" sz="1800" b="0" i="0" u="none" strike="noStrike" dirty="0">
                          <a:solidFill>
                            <a:srgbClr val="000000"/>
                          </a:solidFill>
                          <a:effectLst/>
                          <a:latin typeface="Calibri" panose="020F0502020204030204" pitchFamily="34" charset="0"/>
                        </a:rPr>
                        <a:t> easily be faded</a:t>
                      </a:r>
                    </a:p>
                  </a:txBody>
                  <a:tcPr marL="9525" marR="9525" marT="9525" marB="0" anchor="ctr"/>
                </a:tc>
                <a:tc>
                  <a:txBody>
                    <a:bodyPr/>
                    <a:lstStyle/>
                    <a:p>
                      <a:pPr algn="ctr" fontAlgn="ctr"/>
                      <a:endParaRPr lang="en-US" sz="1800" b="0" i="0" u="none" strike="noStrike" dirty="0">
                        <a:solidFill>
                          <a:schemeClr val="tx1">
                            <a:lumMod val="65000"/>
                            <a:lumOff val="35000"/>
                          </a:schemeClr>
                        </a:solidFill>
                        <a:effectLst/>
                        <a:latin typeface="Segoe Print" panose="02000600000000000000" pitchFamily="2" charset="0"/>
                      </a:endParaRPr>
                    </a:p>
                  </a:txBody>
                  <a:tcPr marL="9525" marR="9525" marT="9525" marB="0" anchor="ctr"/>
                </a:tc>
                <a:tc vMerge="1">
                  <a:txBody>
                    <a:bodyPr/>
                    <a:lstStyle/>
                    <a:p>
                      <a:endParaRPr lang="en-US"/>
                    </a:p>
                  </a:txBody>
                  <a:tcPr/>
                </a:tc>
                <a:extLst>
                  <a:ext uri="{0D108BD9-81ED-4DB2-BD59-A6C34878D82A}">
                    <a16:rowId xmlns:a16="http://schemas.microsoft.com/office/drawing/2014/main" val="10005"/>
                  </a:ext>
                </a:extLst>
              </a:tr>
              <a:tr h="591515">
                <a:tc vMerge="1">
                  <a:txBody>
                    <a:bodyPr/>
                    <a:lstStyle/>
                    <a:p>
                      <a:endParaRPr lang="en-US"/>
                    </a:p>
                  </a:txBody>
                  <a:tcPr/>
                </a:tc>
                <a:tc>
                  <a:txBody>
                    <a:bodyPr/>
                    <a:lstStyle/>
                    <a:p>
                      <a:pPr algn="l" fontAlgn="ctr"/>
                      <a:r>
                        <a:rPr lang="en-US" sz="1800" b="0" i="0" u="none" strike="noStrike" dirty="0">
                          <a:solidFill>
                            <a:srgbClr val="000000"/>
                          </a:solidFill>
                          <a:effectLst/>
                          <a:latin typeface="Calibri" panose="020F0502020204030204" pitchFamily="34" charset="0"/>
                        </a:rPr>
                        <a:t> Fidelity of implementation can be checked/monitored </a:t>
                      </a:r>
                    </a:p>
                    <a:p>
                      <a:pPr algn="l" fontAlgn="ctr"/>
                      <a:r>
                        <a:rPr lang="en-US" sz="1800" b="0" i="0" u="none" strike="noStrike" dirty="0">
                          <a:solidFill>
                            <a:srgbClr val="000000"/>
                          </a:solidFill>
                          <a:effectLst/>
                          <a:latin typeface="Calibri" panose="020F0502020204030204" pitchFamily="34" charset="0"/>
                        </a:rPr>
                        <a:t> easily</a:t>
                      </a:r>
                    </a:p>
                  </a:txBody>
                  <a:tcPr marL="9525" marR="9525" marT="9525" marB="0" anchor="ctr"/>
                </a:tc>
                <a:tc>
                  <a:txBody>
                    <a:bodyPr/>
                    <a:lstStyle/>
                    <a:p>
                      <a:pPr algn="ctr" fontAlgn="ctr"/>
                      <a:endParaRPr lang="en-US" sz="1800" b="0" i="0" u="none" strike="noStrike" dirty="0">
                        <a:solidFill>
                          <a:schemeClr val="tx1">
                            <a:lumMod val="65000"/>
                            <a:lumOff val="35000"/>
                          </a:schemeClr>
                        </a:solidFill>
                        <a:effectLst/>
                        <a:latin typeface="Segoe Print" panose="02000600000000000000" pitchFamily="2" charset="0"/>
                      </a:endParaRPr>
                    </a:p>
                  </a:txBody>
                  <a:tcPr marL="9525" marR="9525" marT="9525" marB="0" anchor="ctr"/>
                </a:tc>
                <a:tc vMerge="1">
                  <a:txBody>
                    <a:bodyPr/>
                    <a:lstStyle/>
                    <a:p>
                      <a:endParaRPr lang="en-US"/>
                    </a:p>
                  </a:txBody>
                  <a:tcPr/>
                </a:tc>
                <a:extLst>
                  <a:ext uri="{0D108BD9-81ED-4DB2-BD59-A6C34878D82A}">
                    <a16:rowId xmlns:a16="http://schemas.microsoft.com/office/drawing/2014/main" val="10006"/>
                  </a:ext>
                </a:extLst>
              </a:tr>
              <a:tr h="591515">
                <a:tc vMerge="1">
                  <a:txBody>
                    <a:bodyPr/>
                    <a:lstStyle/>
                    <a:p>
                      <a:endParaRPr lang="en-US"/>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 IIP works in conjunction with related services</a:t>
                      </a:r>
                    </a:p>
                  </a:txBody>
                  <a:tcPr marL="9525" marR="9525" marT="9525" marB="0" anchor="ctr"/>
                </a:tc>
                <a:tc>
                  <a:txBody>
                    <a:bodyPr/>
                    <a:lstStyle/>
                    <a:p>
                      <a:pPr algn="ctr" fontAlgn="ctr"/>
                      <a:endParaRPr lang="en-US" sz="1800" b="0" i="0" u="none" strike="noStrike" dirty="0">
                        <a:solidFill>
                          <a:schemeClr val="tx1">
                            <a:lumMod val="65000"/>
                            <a:lumOff val="35000"/>
                          </a:schemeClr>
                        </a:solidFill>
                        <a:effectLst/>
                        <a:latin typeface="Segoe Print" panose="02000600000000000000" pitchFamily="2" charset="0"/>
                      </a:endParaRPr>
                    </a:p>
                  </a:txBody>
                  <a:tcPr marL="9525" marR="9525" marT="9525" marB="0" anchor="ctr"/>
                </a:tc>
                <a:tc vMerge="1">
                  <a:txBody>
                    <a:bodyPr/>
                    <a:lstStyle/>
                    <a:p>
                      <a:endParaRPr lang="en-US"/>
                    </a:p>
                  </a:txBody>
                  <a:tcPr/>
                </a:tc>
                <a:extLst>
                  <a:ext uri="{0D108BD9-81ED-4DB2-BD59-A6C34878D82A}">
                    <a16:rowId xmlns:a16="http://schemas.microsoft.com/office/drawing/2014/main" val="10007"/>
                  </a:ext>
                </a:extLst>
              </a:tr>
              <a:tr h="591515">
                <a:tc vMerge="1">
                  <a:txBody>
                    <a:bodyPr/>
                    <a:lstStyle/>
                    <a:p>
                      <a:endParaRPr lang="en-US"/>
                    </a:p>
                  </a:txBody>
                  <a:tcPr/>
                </a:tc>
                <a:tc>
                  <a:txBody>
                    <a:bodyPr/>
                    <a:lstStyle/>
                    <a:p>
                      <a:pPr algn="l" fontAlgn="ctr"/>
                      <a:r>
                        <a:rPr lang="en-US" sz="1800" b="0" i="0" u="none" strike="noStrike" dirty="0">
                          <a:solidFill>
                            <a:srgbClr val="000000"/>
                          </a:solidFill>
                          <a:effectLst/>
                          <a:latin typeface="Calibri" panose="020F0502020204030204" pitchFamily="34" charset="0"/>
                        </a:rPr>
                        <a:t> IIP includes</a:t>
                      </a:r>
                      <a:r>
                        <a:rPr lang="en-US" sz="1800" b="0" i="0" u="none" strike="noStrike" baseline="0" dirty="0">
                          <a:solidFill>
                            <a:srgbClr val="000000"/>
                          </a:solidFill>
                          <a:effectLst/>
                          <a:latin typeface="Calibri" panose="020F0502020204030204" pitchFamily="34" charset="0"/>
                        </a:rPr>
                        <a:t> plan for communicating with parents</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endParaRPr lang="en-US" sz="1800" b="0" i="0" u="none" strike="noStrike" dirty="0">
                        <a:solidFill>
                          <a:schemeClr val="tx1">
                            <a:lumMod val="65000"/>
                            <a:lumOff val="35000"/>
                          </a:schemeClr>
                        </a:solidFill>
                        <a:effectLst/>
                        <a:latin typeface="Segoe Print" panose="02000600000000000000" pitchFamily="2" charset="0"/>
                      </a:endParaRPr>
                    </a:p>
                  </a:txBody>
                  <a:tcPr marL="9525" marR="9525" marT="9525" marB="0" anchor="ctr"/>
                </a:tc>
                <a:tc vMerge="1">
                  <a:txBody>
                    <a:bodyPr/>
                    <a:lstStyle/>
                    <a:p>
                      <a:endParaRPr lang="en-US"/>
                    </a:p>
                  </a:txBody>
                  <a:tcPr/>
                </a:tc>
                <a:extLst>
                  <a:ext uri="{0D108BD9-81ED-4DB2-BD59-A6C34878D82A}">
                    <a16:rowId xmlns:a16="http://schemas.microsoft.com/office/drawing/2014/main" val="10008"/>
                  </a:ext>
                </a:extLst>
              </a:tr>
            </a:tbl>
          </a:graphicData>
        </a:graphic>
      </p:graphicFrame>
      <p:sp>
        <p:nvSpPr>
          <p:cNvPr id="10" name="TextBox 9">
            <a:extLst>
              <a:ext uri="{FF2B5EF4-FFF2-40B4-BE49-F238E27FC236}">
                <a16:creationId xmlns:a16="http://schemas.microsoft.com/office/drawing/2014/main" id="{E040B473-FD7D-9745-A6B0-2CD8F5647F45}"/>
              </a:ext>
            </a:extLst>
          </p:cNvPr>
          <p:cNvSpPr txBox="1"/>
          <p:nvPr/>
        </p:nvSpPr>
        <p:spPr>
          <a:xfrm>
            <a:off x="3371609" y="6198581"/>
            <a:ext cx="9230613" cy="523220"/>
          </a:xfrm>
          <a:prstGeom prst="rect">
            <a:avLst/>
          </a:prstGeom>
          <a:noFill/>
        </p:spPr>
        <p:txBody>
          <a:bodyPr wrap="square" rtlCol="0">
            <a:spAutoFit/>
          </a:bodyPr>
          <a:lstStyle/>
          <a:p>
            <a:pPr algn="ctr"/>
            <a:r>
              <a:rPr lang="en-US" sz="2800" b="1" dirty="0"/>
              <a:t>How would you rate Comprehensiveness?</a:t>
            </a:r>
          </a:p>
        </p:txBody>
      </p:sp>
      <p:sp>
        <p:nvSpPr>
          <p:cNvPr id="17" name="TextBox 16"/>
          <p:cNvSpPr txBox="1"/>
          <p:nvPr/>
        </p:nvSpPr>
        <p:spPr>
          <a:xfrm>
            <a:off x="10502448" y="554444"/>
            <a:ext cx="362309" cy="369332"/>
          </a:xfrm>
          <a:prstGeom prst="rect">
            <a:avLst/>
          </a:prstGeom>
          <a:noFill/>
        </p:spPr>
        <p:txBody>
          <a:bodyPr wrap="square" rtlCol="0">
            <a:spAutoFit/>
          </a:bodyPr>
          <a:lstStyle/>
          <a:p>
            <a:r>
              <a:rPr lang="en-US" dirty="0">
                <a:latin typeface="Segoe Print" panose="02000600000000000000" pitchFamily="2" charset="0"/>
              </a:rPr>
              <a:t>2</a:t>
            </a:r>
          </a:p>
        </p:txBody>
      </p:sp>
      <p:sp>
        <p:nvSpPr>
          <p:cNvPr id="18" name="TextBox 17"/>
          <p:cNvSpPr txBox="1"/>
          <p:nvPr/>
        </p:nvSpPr>
        <p:spPr>
          <a:xfrm>
            <a:off x="10502448" y="1192762"/>
            <a:ext cx="362309" cy="369332"/>
          </a:xfrm>
          <a:prstGeom prst="rect">
            <a:avLst/>
          </a:prstGeom>
          <a:noFill/>
        </p:spPr>
        <p:txBody>
          <a:bodyPr wrap="square" rtlCol="0">
            <a:spAutoFit/>
          </a:bodyPr>
          <a:lstStyle/>
          <a:p>
            <a:r>
              <a:rPr lang="en-US" dirty="0">
                <a:latin typeface="Segoe Print" panose="02000600000000000000" pitchFamily="2" charset="0"/>
              </a:rPr>
              <a:t>1</a:t>
            </a:r>
          </a:p>
        </p:txBody>
      </p:sp>
      <p:sp>
        <p:nvSpPr>
          <p:cNvPr id="19" name="TextBox 18"/>
          <p:cNvSpPr txBox="1"/>
          <p:nvPr/>
        </p:nvSpPr>
        <p:spPr>
          <a:xfrm>
            <a:off x="10515175" y="1790092"/>
            <a:ext cx="362309" cy="369332"/>
          </a:xfrm>
          <a:prstGeom prst="rect">
            <a:avLst/>
          </a:prstGeom>
          <a:noFill/>
        </p:spPr>
        <p:txBody>
          <a:bodyPr wrap="square" rtlCol="0">
            <a:spAutoFit/>
          </a:bodyPr>
          <a:lstStyle/>
          <a:p>
            <a:r>
              <a:rPr lang="en-US" dirty="0">
                <a:latin typeface="Segoe Print" panose="02000600000000000000" pitchFamily="2" charset="0"/>
              </a:rPr>
              <a:t>3</a:t>
            </a:r>
          </a:p>
        </p:txBody>
      </p:sp>
      <p:sp>
        <p:nvSpPr>
          <p:cNvPr id="20" name="TextBox 19"/>
          <p:cNvSpPr txBox="1"/>
          <p:nvPr/>
        </p:nvSpPr>
        <p:spPr>
          <a:xfrm>
            <a:off x="10515175" y="2411157"/>
            <a:ext cx="362309" cy="369332"/>
          </a:xfrm>
          <a:prstGeom prst="rect">
            <a:avLst/>
          </a:prstGeom>
          <a:noFill/>
        </p:spPr>
        <p:txBody>
          <a:bodyPr wrap="square" rtlCol="0">
            <a:spAutoFit/>
          </a:bodyPr>
          <a:lstStyle/>
          <a:p>
            <a:r>
              <a:rPr lang="en-US" dirty="0">
                <a:latin typeface="Segoe Print" panose="02000600000000000000" pitchFamily="2" charset="0"/>
              </a:rPr>
              <a:t>0</a:t>
            </a:r>
          </a:p>
        </p:txBody>
      </p:sp>
      <p:sp>
        <p:nvSpPr>
          <p:cNvPr id="21" name="TextBox 20"/>
          <p:cNvSpPr txBox="1"/>
          <p:nvPr/>
        </p:nvSpPr>
        <p:spPr>
          <a:xfrm>
            <a:off x="10502447" y="3103538"/>
            <a:ext cx="362309" cy="369332"/>
          </a:xfrm>
          <a:prstGeom prst="rect">
            <a:avLst/>
          </a:prstGeom>
          <a:noFill/>
        </p:spPr>
        <p:txBody>
          <a:bodyPr wrap="square" rtlCol="0">
            <a:spAutoFit/>
          </a:bodyPr>
          <a:lstStyle/>
          <a:p>
            <a:r>
              <a:rPr lang="en-US" dirty="0">
                <a:latin typeface="Segoe Print" panose="02000600000000000000" pitchFamily="2" charset="0"/>
              </a:rPr>
              <a:t>0</a:t>
            </a:r>
          </a:p>
        </p:txBody>
      </p:sp>
      <p:sp>
        <p:nvSpPr>
          <p:cNvPr id="22" name="TextBox 21"/>
          <p:cNvSpPr txBox="1"/>
          <p:nvPr/>
        </p:nvSpPr>
        <p:spPr>
          <a:xfrm>
            <a:off x="10502446" y="3795919"/>
            <a:ext cx="362309" cy="369332"/>
          </a:xfrm>
          <a:prstGeom prst="rect">
            <a:avLst/>
          </a:prstGeom>
          <a:noFill/>
        </p:spPr>
        <p:txBody>
          <a:bodyPr wrap="square" rtlCol="0">
            <a:spAutoFit/>
          </a:bodyPr>
          <a:lstStyle/>
          <a:p>
            <a:r>
              <a:rPr lang="en-US" dirty="0">
                <a:latin typeface="Segoe Print" panose="02000600000000000000" pitchFamily="2" charset="0"/>
              </a:rPr>
              <a:t>3</a:t>
            </a:r>
          </a:p>
        </p:txBody>
      </p:sp>
      <p:sp>
        <p:nvSpPr>
          <p:cNvPr id="23" name="TextBox 22"/>
          <p:cNvSpPr txBox="1"/>
          <p:nvPr/>
        </p:nvSpPr>
        <p:spPr>
          <a:xfrm>
            <a:off x="10515175" y="4343568"/>
            <a:ext cx="362309" cy="369332"/>
          </a:xfrm>
          <a:prstGeom prst="rect">
            <a:avLst/>
          </a:prstGeom>
          <a:noFill/>
        </p:spPr>
        <p:txBody>
          <a:bodyPr wrap="square" rtlCol="0">
            <a:spAutoFit/>
          </a:bodyPr>
          <a:lstStyle/>
          <a:p>
            <a:r>
              <a:rPr lang="en-US" dirty="0">
                <a:latin typeface="Segoe Print" panose="02000600000000000000" pitchFamily="2" charset="0"/>
              </a:rPr>
              <a:t>3</a:t>
            </a:r>
          </a:p>
        </p:txBody>
      </p:sp>
      <p:sp>
        <p:nvSpPr>
          <p:cNvPr id="24" name="TextBox 23"/>
          <p:cNvSpPr txBox="1"/>
          <p:nvPr/>
        </p:nvSpPr>
        <p:spPr>
          <a:xfrm>
            <a:off x="10515175" y="4943989"/>
            <a:ext cx="362309" cy="369332"/>
          </a:xfrm>
          <a:prstGeom prst="rect">
            <a:avLst/>
          </a:prstGeom>
          <a:noFill/>
        </p:spPr>
        <p:txBody>
          <a:bodyPr wrap="square" rtlCol="0">
            <a:spAutoFit/>
          </a:bodyPr>
          <a:lstStyle/>
          <a:p>
            <a:r>
              <a:rPr lang="en-US" dirty="0">
                <a:latin typeface="Segoe Print" panose="02000600000000000000" pitchFamily="2" charset="0"/>
              </a:rPr>
              <a:t>3</a:t>
            </a:r>
          </a:p>
        </p:txBody>
      </p:sp>
      <p:sp>
        <p:nvSpPr>
          <p:cNvPr id="25" name="TextBox 24"/>
          <p:cNvSpPr txBox="1"/>
          <p:nvPr/>
        </p:nvSpPr>
        <p:spPr>
          <a:xfrm>
            <a:off x="11191682" y="3126383"/>
            <a:ext cx="1030078" cy="461665"/>
          </a:xfrm>
          <a:prstGeom prst="rect">
            <a:avLst/>
          </a:prstGeom>
          <a:noFill/>
        </p:spPr>
        <p:txBody>
          <a:bodyPr wrap="square" rtlCol="0">
            <a:spAutoFit/>
          </a:bodyPr>
          <a:lstStyle/>
          <a:p>
            <a:r>
              <a:rPr lang="en-US" sz="2400" dirty="0">
                <a:latin typeface="Segoe Print" panose="02000600000000000000" pitchFamily="2" charset="0"/>
              </a:rPr>
              <a:t>2</a:t>
            </a:r>
          </a:p>
        </p:txBody>
      </p:sp>
      <p:sp>
        <p:nvSpPr>
          <p:cNvPr id="26" name="TextBox 25"/>
          <p:cNvSpPr txBox="1"/>
          <p:nvPr/>
        </p:nvSpPr>
        <p:spPr>
          <a:xfrm>
            <a:off x="10502445" y="5598588"/>
            <a:ext cx="362309" cy="369332"/>
          </a:xfrm>
          <a:prstGeom prst="rect">
            <a:avLst/>
          </a:prstGeom>
          <a:noFill/>
        </p:spPr>
        <p:txBody>
          <a:bodyPr wrap="square" rtlCol="0">
            <a:spAutoFit/>
          </a:bodyPr>
          <a:lstStyle/>
          <a:p>
            <a:r>
              <a:rPr lang="en-US" dirty="0">
                <a:latin typeface="Segoe Print" panose="02000600000000000000" pitchFamily="2" charset="0"/>
              </a:rPr>
              <a:t>3</a:t>
            </a:r>
          </a:p>
        </p:txBody>
      </p:sp>
    </p:spTree>
    <p:extLst>
      <p:ext uri="{BB962C8B-B14F-4D97-AF65-F5344CB8AC3E}">
        <p14:creationId xmlns:p14="http://schemas.microsoft.com/office/powerpoint/2010/main" val="18952968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chemeClr val="accent2"/>
                </a:solidFill>
              </a:rPr>
              <a:t>Set-Up Phase, Step 1: </a:t>
            </a:r>
            <a:br>
              <a:rPr lang="en-US" dirty="0">
                <a:solidFill>
                  <a:schemeClr val="accent2"/>
                </a:solidFill>
              </a:rPr>
            </a:br>
            <a:r>
              <a:rPr lang="en-US" dirty="0">
                <a:solidFill>
                  <a:schemeClr val="accent2"/>
                </a:solidFill>
              </a:rPr>
              <a:t>Rating the Intensive Intervention Platform</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392272913"/>
              </p:ext>
            </p:extLst>
          </p:nvPr>
        </p:nvGraphicFramePr>
        <p:xfrm>
          <a:off x="2382208" y="2734185"/>
          <a:ext cx="7799832" cy="2091121"/>
        </p:xfrm>
        <a:graphic>
          <a:graphicData uri="http://schemas.openxmlformats.org/drawingml/2006/table">
            <a:tbl>
              <a:tblPr firstRow="1">
                <a:tableStyleId>{5940675A-B579-460E-94D1-54222C63F5DA}</a:tableStyleId>
              </a:tblPr>
              <a:tblGrid>
                <a:gridCol w="1060555">
                  <a:extLst>
                    <a:ext uri="{9D8B030D-6E8A-4147-A177-3AD203B41FA5}">
                      <a16:colId xmlns:a16="http://schemas.microsoft.com/office/drawing/2014/main" val="20000"/>
                    </a:ext>
                  </a:extLst>
                </a:gridCol>
                <a:gridCol w="5442445">
                  <a:extLst>
                    <a:ext uri="{9D8B030D-6E8A-4147-A177-3AD203B41FA5}">
                      <a16:colId xmlns:a16="http://schemas.microsoft.com/office/drawing/2014/main" val="20001"/>
                    </a:ext>
                  </a:extLst>
                </a:gridCol>
                <a:gridCol w="586596">
                  <a:extLst>
                    <a:ext uri="{9D8B030D-6E8A-4147-A177-3AD203B41FA5}">
                      <a16:colId xmlns:a16="http://schemas.microsoft.com/office/drawing/2014/main" val="20002"/>
                    </a:ext>
                  </a:extLst>
                </a:gridCol>
                <a:gridCol w="710236">
                  <a:extLst>
                    <a:ext uri="{9D8B030D-6E8A-4147-A177-3AD203B41FA5}">
                      <a16:colId xmlns:a16="http://schemas.microsoft.com/office/drawing/2014/main" val="20003"/>
                    </a:ext>
                  </a:extLst>
                </a:gridCol>
              </a:tblGrid>
              <a:tr h="667121">
                <a:tc rowSpan="3">
                  <a:txBody>
                    <a:bodyPr/>
                    <a:lstStyle/>
                    <a:p>
                      <a:pPr algn="ctr" fontAlgn="ctr"/>
                      <a:r>
                        <a:rPr lang="en-US" sz="2800" u="none" strike="noStrike" dirty="0">
                          <a:effectLst/>
                          <a:latin typeface="Calibri" panose="020F0502020204030204" pitchFamily="34" charset="0"/>
                        </a:rPr>
                        <a:t>Academic Support</a:t>
                      </a:r>
                      <a:endParaRPr lang="en-US" sz="2800" b="0" i="0" u="none" strike="noStrike" dirty="0">
                        <a:solidFill>
                          <a:srgbClr val="000000"/>
                        </a:solidFill>
                        <a:effectLst/>
                        <a:latin typeface="Calibri" panose="020F0502020204030204" pitchFamily="34" charset="0"/>
                      </a:endParaRPr>
                    </a:p>
                  </a:txBody>
                  <a:tcPr marL="9525" marR="9525" marT="9525" marB="0" vert="vert270" anchor="ctr">
                    <a:solidFill>
                      <a:schemeClr val="bg1">
                        <a:lumMod val="85000"/>
                      </a:schemeClr>
                    </a:solidFill>
                  </a:tcPr>
                </a:tc>
                <a:tc>
                  <a:txBody>
                    <a:bodyPr/>
                    <a:lstStyle/>
                    <a:p>
                      <a:pPr algn="l" fontAlgn="ctr"/>
                      <a:r>
                        <a:rPr lang="en-US" sz="1800" b="0" i="0" u="none" strike="noStrike" dirty="0">
                          <a:solidFill>
                            <a:srgbClr val="000000"/>
                          </a:solidFill>
                          <a:effectLst/>
                          <a:latin typeface="Calibri" panose="020F0502020204030204" pitchFamily="34" charset="0"/>
                        </a:rPr>
                        <a:t> IIP can be easily integrated within context of academic </a:t>
                      </a:r>
                    </a:p>
                    <a:p>
                      <a:pPr algn="l" fontAlgn="ctr"/>
                      <a:r>
                        <a:rPr lang="en-US" sz="1800" b="0" i="0" u="none" strike="noStrike" dirty="0">
                          <a:solidFill>
                            <a:srgbClr val="000000"/>
                          </a:solidFill>
                          <a:effectLst/>
                          <a:latin typeface="Calibri" panose="020F0502020204030204" pitchFamily="34" charset="0"/>
                        </a:rPr>
                        <a:t> instruction</a:t>
                      </a:r>
                    </a:p>
                  </a:txBody>
                  <a:tcPr marL="9525" marR="9525" marT="9525" marB="0" anchor="ctr"/>
                </a:tc>
                <a:tc>
                  <a:txBody>
                    <a:bodyPr/>
                    <a:lstStyle/>
                    <a:p>
                      <a:pPr algn="ctr" fontAlgn="ctr"/>
                      <a:endParaRPr lang="en-US" sz="1800" b="0" i="0" u="none" strike="noStrike" dirty="0">
                        <a:solidFill>
                          <a:schemeClr val="tx1">
                            <a:lumMod val="65000"/>
                            <a:lumOff val="35000"/>
                          </a:schemeClr>
                        </a:solidFill>
                        <a:effectLst/>
                        <a:latin typeface="Segoe Print" panose="02000600000000000000" pitchFamily="2" charset="0"/>
                      </a:endParaRPr>
                    </a:p>
                  </a:txBody>
                  <a:tcPr marL="9525" marR="9525" marT="9525" marB="0" anchor="ctr"/>
                </a:tc>
                <a:tc rowSpan="3">
                  <a:txBody>
                    <a:bodyPr/>
                    <a:lstStyle/>
                    <a:p>
                      <a:pPr algn="ctr" fontAlgn="ctr"/>
                      <a:endParaRPr lang="en-US" sz="2400" b="0" i="0" u="none" strike="noStrike" dirty="0">
                        <a:solidFill>
                          <a:schemeClr val="tx1">
                            <a:lumMod val="65000"/>
                            <a:lumOff val="35000"/>
                          </a:schemeClr>
                        </a:solidFill>
                        <a:effectLst/>
                        <a:latin typeface="Segoe Print" panose="02000600000000000000" pitchFamily="2" charset="0"/>
                      </a:endParaRPr>
                    </a:p>
                  </a:txBody>
                  <a:tcPr marL="9525" marR="9525" marT="9525" marB="0" anchor="ctr"/>
                </a:tc>
                <a:extLst>
                  <a:ext uri="{0D108BD9-81ED-4DB2-BD59-A6C34878D82A}">
                    <a16:rowId xmlns:a16="http://schemas.microsoft.com/office/drawing/2014/main" val="10000"/>
                  </a:ext>
                </a:extLst>
              </a:tr>
              <a:tr h="591515">
                <a:tc vMerge="1">
                  <a:txBody>
                    <a:bodyPr/>
                    <a:lstStyle/>
                    <a:p>
                      <a:endParaRPr lang="en-US"/>
                    </a:p>
                  </a:txBody>
                  <a:tcPr/>
                </a:tc>
                <a:tc>
                  <a:txBody>
                    <a:bodyPr/>
                    <a:lstStyle/>
                    <a:p>
                      <a:pPr algn="l" fontAlgn="ctr"/>
                      <a:r>
                        <a:rPr lang="en-US" sz="1800" b="0" i="0" u="none" strike="noStrike" dirty="0">
                          <a:solidFill>
                            <a:srgbClr val="000000"/>
                          </a:solidFill>
                          <a:effectLst/>
                          <a:latin typeface="Calibri" panose="020F0502020204030204" pitchFamily="34" charset="0"/>
                        </a:rPr>
                        <a:t> IIP complements rather than supplants academic focus</a:t>
                      </a:r>
                    </a:p>
                  </a:txBody>
                  <a:tcPr marL="9525" marR="9525" marT="9525" marB="0" anchor="ctr"/>
                </a:tc>
                <a:tc>
                  <a:txBody>
                    <a:bodyPr/>
                    <a:lstStyle/>
                    <a:p>
                      <a:pPr algn="ctr" fontAlgn="ctr"/>
                      <a:endParaRPr lang="en-US" sz="1800" b="0" i="0" u="none" strike="noStrike" dirty="0">
                        <a:solidFill>
                          <a:schemeClr val="tx1">
                            <a:lumMod val="65000"/>
                            <a:lumOff val="35000"/>
                          </a:schemeClr>
                        </a:solidFill>
                        <a:effectLst/>
                        <a:latin typeface="Segoe Print" panose="02000600000000000000" pitchFamily="2" charset="0"/>
                      </a:endParaRPr>
                    </a:p>
                  </a:txBody>
                  <a:tcPr marL="9525" marR="9525" marT="9525" marB="0" anchor="ctr"/>
                </a:tc>
                <a:tc vMerge="1">
                  <a:txBody>
                    <a:bodyPr/>
                    <a:lstStyle/>
                    <a:p>
                      <a:endParaRPr lang="en-US"/>
                    </a:p>
                  </a:txBody>
                  <a:tcPr/>
                </a:tc>
                <a:extLst>
                  <a:ext uri="{0D108BD9-81ED-4DB2-BD59-A6C34878D82A}">
                    <a16:rowId xmlns:a16="http://schemas.microsoft.com/office/drawing/2014/main" val="10001"/>
                  </a:ext>
                </a:extLst>
              </a:tr>
              <a:tr h="591515">
                <a:tc vMerge="1">
                  <a:txBody>
                    <a:bodyPr/>
                    <a:lstStyle/>
                    <a:p>
                      <a:endParaRPr lang="en-US"/>
                    </a:p>
                  </a:txBody>
                  <a:tcPr/>
                </a:tc>
                <a:tc>
                  <a:txBody>
                    <a:bodyPr/>
                    <a:lstStyle/>
                    <a:p>
                      <a:pPr algn="l" fontAlgn="ctr"/>
                      <a:r>
                        <a:rPr lang="en-US" sz="1800" b="0" i="0" u="none" strike="noStrike" dirty="0">
                          <a:solidFill>
                            <a:srgbClr val="000000"/>
                          </a:solidFill>
                          <a:effectLst/>
                          <a:latin typeface="Calibri" panose="020F0502020204030204" pitchFamily="34" charset="0"/>
                        </a:rPr>
                        <a:t> IIP includes procedures for reinforcing responses related </a:t>
                      </a:r>
                    </a:p>
                    <a:p>
                      <a:pPr algn="l" fontAlgn="ctr"/>
                      <a:r>
                        <a:rPr lang="en-US" sz="1800" b="0" i="0" u="none" strike="noStrike" dirty="0">
                          <a:solidFill>
                            <a:srgbClr val="000000"/>
                          </a:solidFill>
                          <a:effectLst/>
                          <a:latin typeface="Calibri" panose="020F0502020204030204" pitchFamily="34" charset="0"/>
                        </a:rPr>
                        <a:t> to academic achievement (e.g., engagement, work </a:t>
                      </a:r>
                    </a:p>
                    <a:p>
                      <a:pPr algn="l" fontAlgn="ctr"/>
                      <a:r>
                        <a:rPr lang="en-US" sz="1800" b="0" i="0" u="none" strike="noStrike" dirty="0">
                          <a:solidFill>
                            <a:srgbClr val="000000"/>
                          </a:solidFill>
                          <a:effectLst/>
                          <a:latin typeface="Calibri" panose="020F0502020204030204" pitchFamily="34" charset="0"/>
                        </a:rPr>
                        <a:t> completion)</a:t>
                      </a:r>
                    </a:p>
                  </a:txBody>
                  <a:tcPr marL="9525" marR="9525" marT="9525" marB="0" anchor="ctr"/>
                </a:tc>
                <a:tc>
                  <a:txBody>
                    <a:bodyPr/>
                    <a:lstStyle/>
                    <a:p>
                      <a:pPr algn="ctr" fontAlgn="ctr"/>
                      <a:endParaRPr lang="en-US" sz="1800" b="0" i="0" u="none" strike="noStrike" dirty="0">
                        <a:solidFill>
                          <a:schemeClr val="tx1">
                            <a:lumMod val="65000"/>
                            <a:lumOff val="35000"/>
                          </a:schemeClr>
                        </a:solidFill>
                        <a:effectLst/>
                        <a:latin typeface="Segoe Print" panose="02000600000000000000" pitchFamily="2" charset="0"/>
                      </a:endParaRPr>
                    </a:p>
                  </a:txBody>
                  <a:tcPr marL="9525" marR="9525" marT="9525" marB="0" anchor="ctr"/>
                </a:tc>
                <a:tc vMerge="1">
                  <a:txBody>
                    <a:bodyPr/>
                    <a:lstStyle/>
                    <a:p>
                      <a:endParaRPr lang="en-US"/>
                    </a:p>
                  </a:txBody>
                  <a:tcPr/>
                </a:tc>
                <a:extLst>
                  <a:ext uri="{0D108BD9-81ED-4DB2-BD59-A6C34878D82A}">
                    <a16:rowId xmlns:a16="http://schemas.microsoft.com/office/drawing/2014/main" val="10002"/>
                  </a:ext>
                </a:extLst>
              </a:tr>
            </a:tbl>
          </a:graphicData>
        </a:graphic>
      </p:graphicFrame>
      <p:sp>
        <p:nvSpPr>
          <p:cNvPr id="5" name="TextBox 4">
            <a:extLst>
              <a:ext uri="{FF2B5EF4-FFF2-40B4-BE49-F238E27FC236}">
                <a16:creationId xmlns:a16="http://schemas.microsoft.com/office/drawing/2014/main" id="{E040B473-FD7D-9745-A6B0-2CD8F5647F45}"/>
              </a:ext>
            </a:extLst>
          </p:cNvPr>
          <p:cNvSpPr txBox="1"/>
          <p:nvPr/>
        </p:nvSpPr>
        <p:spPr>
          <a:xfrm>
            <a:off x="1831422" y="5447715"/>
            <a:ext cx="8901404" cy="523220"/>
          </a:xfrm>
          <a:prstGeom prst="rect">
            <a:avLst/>
          </a:prstGeom>
          <a:noFill/>
        </p:spPr>
        <p:txBody>
          <a:bodyPr wrap="square" rtlCol="0">
            <a:spAutoFit/>
          </a:bodyPr>
          <a:lstStyle/>
          <a:p>
            <a:pPr algn="ctr"/>
            <a:r>
              <a:rPr lang="en-US" sz="2800" b="1" dirty="0"/>
              <a:t>How would you rate Academic Support?</a:t>
            </a:r>
          </a:p>
        </p:txBody>
      </p:sp>
      <p:sp>
        <p:nvSpPr>
          <p:cNvPr id="6" name="TextBox 5"/>
          <p:cNvSpPr txBox="1"/>
          <p:nvPr/>
        </p:nvSpPr>
        <p:spPr>
          <a:xfrm>
            <a:off x="8996926" y="2940688"/>
            <a:ext cx="362309" cy="369332"/>
          </a:xfrm>
          <a:prstGeom prst="rect">
            <a:avLst/>
          </a:prstGeom>
          <a:noFill/>
        </p:spPr>
        <p:txBody>
          <a:bodyPr wrap="square" rtlCol="0">
            <a:spAutoFit/>
          </a:bodyPr>
          <a:lstStyle/>
          <a:p>
            <a:r>
              <a:rPr lang="en-US" dirty="0">
                <a:latin typeface="Segoe Print" panose="02000600000000000000" pitchFamily="2" charset="0"/>
              </a:rPr>
              <a:t>3</a:t>
            </a:r>
          </a:p>
        </p:txBody>
      </p:sp>
      <p:sp>
        <p:nvSpPr>
          <p:cNvPr id="7" name="TextBox 6"/>
          <p:cNvSpPr txBox="1"/>
          <p:nvPr/>
        </p:nvSpPr>
        <p:spPr>
          <a:xfrm>
            <a:off x="8996926" y="3577826"/>
            <a:ext cx="362309" cy="369332"/>
          </a:xfrm>
          <a:prstGeom prst="rect">
            <a:avLst/>
          </a:prstGeom>
          <a:noFill/>
        </p:spPr>
        <p:txBody>
          <a:bodyPr wrap="square" rtlCol="0">
            <a:spAutoFit/>
          </a:bodyPr>
          <a:lstStyle/>
          <a:p>
            <a:r>
              <a:rPr lang="en-US" dirty="0">
                <a:latin typeface="Segoe Print" panose="02000600000000000000" pitchFamily="2" charset="0"/>
              </a:rPr>
              <a:t>3</a:t>
            </a:r>
          </a:p>
        </p:txBody>
      </p:sp>
      <p:sp>
        <p:nvSpPr>
          <p:cNvPr id="8" name="TextBox 7"/>
          <p:cNvSpPr txBox="1"/>
          <p:nvPr/>
        </p:nvSpPr>
        <p:spPr>
          <a:xfrm>
            <a:off x="8996926" y="4243869"/>
            <a:ext cx="362309" cy="369332"/>
          </a:xfrm>
          <a:prstGeom prst="rect">
            <a:avLst/>
          </a:prstGeom>
          <a:noFill/>
        </p:spPr>
        <p:txBody>
          <a:bodyPr wrap="square" rtlCol="0">
            <a:spAutoFit/>
          </a:bodyPr>
          <a:lstStyle/>
          <a:p>
            <a:r>
              <a:rPr lang="en-US" dirty="0">
                <a:latin typeface="Segoe Print" panose="02000600000000000000" pitchFamily="2" charset="0"/>
              </a:rPr>
              <a:t>2</a:t>
            </a:r>
          </a:p>
        </p:txBody>
      </p:sp>
      <p:sp>
        <p:nvSpPr>
          <p:cNvPr id="9" name="TextBox 8"/>
          <p:cNvSpPr txBox="1"/>
          <p:nvPr/>
        </p:nvSpPr>
        <p:spPr>
          <a:xfrm>
            <a:off x="9494166" y="3577826"/>
            <a:ext cx="840278" cy="461665"/>
          </a:xfrm>
          <a:prstGeom prst="rect">
            <a:avLst/>
          </a:prstGeom>
          <a:noFill/>
        </p:spPr>
        <p:txBody>
          <a:bodyPr wrap="square" rtlCol="0">
            <a:spAutoFit/>
          </a:bodyPr>
          <a:lstStyle/>
          <a:p>
            <a:r>
              <a:rPr lang="en-US" sz="2400" dirty="0">
                <a:latin typeface="Segoe Print" panose="02000600000000000000" pitchFamily="2" charset="0"/>
              </a:rPr>
              <a:t>2.7</a:t>
            </a:r>
          </a:p>
        </p:txBody>
      </p:sp>
    </p:spTree>
    <p:extLst>
      <p:ext uri="{BB962C8B-B14F-4D97-AF65-F5344CB8AC3E}">
        <p14:creationId xmlns:p14="http://schemas.microsoft.com/office/powerpoint/2010/main" val="19487934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i="1" dirty="0">
                <a:solidFill>
                  <a:schemeClr val="accent2"/>
                </a:solidFill>
              </a:rPr>
              <a:t>Set-Up Phase, Step 1: </a:t>
            </a:r>
            <a:br>
              <a:rPr lang="en-US" sz="4400" dirty="0">
                <a:solidFill>
                  <a:schemeClr val="accent2"/>
                </a:solidFill>
              </a:rPr>
            </a:br>
            <a:r>
              <a:rPr lang="en-US" sz="4400" dirty="0">
                <a:solidFill>
                  <a:schemeClr val="accent2"/>
                </a:solidFill>
              </a:rPr>
              <a:t>Rating the Intensive Intervention Platform</a:t>
            </a:r>
            <a:endParaRPr lang="en-US" sz="4400" dirty="0"/>
          </a:p>
        </p:txBody>
      </p:sp>
      <p:sp>
        <p:nvSpPr>
          <p:cNvPr id="3" name="Content Placeholder 2"/>
          <p:cNvSpPr>
            <a:spLocks noGrp="1"/>
          </p:cNvSpPr>
          <p:nvPr>
            <p:ph idx="1"/>
          </p:nvPr>
        </p:nvSpPr>
        <p:spPr/>
        <p:txBody>
          <a:bodyPr/>
          <a:lstStyle/>
          <a:p>
            <a:r>
              <a:rPr lang="en-US" dirty="0"/>
              <a:t>Note: Ms. Harper does not rate the individualization dimension during set-up</a:t>
            </a:r>
          </a:p>
        </p:txBody>
      </p:sp>
      <p:graphicFrame>
        <p:nvGraphicFramePr>
          <p:cNvPr id="4" name="Table 3"/>
          <p:cNvGraphicFramePr>
            <a:graphicFrameLocks noGrp="1"/>
          </p:cNvGraphicFramePr>
          <p:nvPr>
            <p:extLst>
              <p:ext uri="{D42A27DB-BD31-4B8C-83A1-F6EECF244321}">
                <p14:modId xmlns:p14="http://schemas.microsoft.com/office/powerpoint/2010/main" val="1624130552"/>
              </p:ext>
            </p:extLst>
          </p:nvPr>
        </p:nvGraphicFramePr>
        <p:xfrm>
          <a:off x="2197519" y="2687203"/>
          <a:ext cx="7796961" cy="3624696"/>
        </p:xfrm>
        <a:graphic>
          <a:graphicData uri="http://schemas.openxmlformats.org/drawingml/2006/table">
            <a:tbl>
              <a:tblPr firstRow="1">
                <a:tableStyleId>{5940675A-B579-460E-94D1-54222C63F5DA}</a:tableStyleId>
              </a:tblPr>
              <a:tblGrid>
                <a:gridCol w="1107962">
                  <a:extLst>
                    <a:ext uri="{9D8B030D-6E8A-4147-A177-3AD203B41FA5}">
                      <a16:colId xmlns:a16="http://schemas.microsoft.com/office/drawing/2014/main" val="20000"/>
                    </a:ext>
                  </a:extLst>
                </a:gridCol>
                <a:gridCol w="5274268">
                  <a:extLst>
                    <a:ext uri="{9D8B030D-6E8A-4147-A177-3AD203B41FA5}">
                      <a16:colId xmlns:a16="http://schemas.microsoft.com/office/drawing/2014/main" val="20001"/>
                    </a:ext>
                  </a:extLst>
                </a:gridCol>
                <a:gridCol w="655607">
                  <a:extLst>
                    <a:ext uri="{9D8B030D-6E8A-4147-A177-3AD203B41FA5}">
                      <a16:colId xmlns:a16="http://schemas.microsoft.com/office/drawing/2014/main" val="20002"/>
                    </a:ext>
                  </a:extLst>
                </a:gridCol>
                <a:gridCol w="759124">
                  <a:extLst>
                    <a:ext uri="{9D8B030D-6E8A-4147-A177-3AD203B41FA5}">
                      <a16:colId xmlns:a16="http://schemas.microsoft.com/office/drawing/2014/main" val="20003"/>
                    </a:ext>
                  </a:extLst>
                </a:gridCol>
              </a:tblGrid>
              <a:tr h="667121">
                <a:tc rowSpan="6">
                  <a:txBody>
                    <a:bodyPr/>
                    <a:lstStyle/>
                    <a:p>
                      <a:pPr algn="ctr" fontAlgn="ctr"/>
                      <a:r>
                        <a:rPr lang="en-US" sz="2800" u="none" strike="noStrike" dirty="0">
                          <a:effectLst/>
                          <a:latin typeface="Calibri" panose="020F0502020204030204" pitchFamily="34" charset="0"/>
                        </a:rPr>
                        <a:t>Overall Rating</a:t>
                      </a:r>
                      <a:endParaRPr lang="en-US" sz="2800" b="0" i="0" u="none" strike="noStrike" dirty="0">
                        <a:solidFill>
                          <a:srgbClr val="000000"/>
                        </a:solidFill>
                        <a:effectLst/>
                        <a:latin typeface="Calibri" panose="020F0502020204030204" pitchFamily="34" charset="0"/>
                      </a:endParaRPr>
                    </a:p>
                  </a:txBody>
                  <a:tcPr marL="9525" marR="9525" marT="9525" marB="0" vert="vert270" anchor="ctr">
                    <a:solidFill>
                      <a:schemeClr val="bg1">
                        <a:lumMod val="85000"/>
                      </a:schemeClr>
                    </a:solidFill>
                  </a:tcPr>
                </a:tc>
                <a:tc>
                  <a:txBody>
                    <a:bodyPr/>
                    <a:lstStyle/>
                    <a:p>
                      <a:pPr algn="l" fontAlgn="ctr"/>
                      <a:r>
                        <a:rPr lang="en-US" sz="1800" b="0" i="0" u="none" strike="noStrike" dirty="0">
                          <a:solidFill>
                            <a:srgbClr val="000000"/>
                          </a:solidFill>
                          <a:effectLst/>
                          <a:latin typeface="Calibri" panose="020F0502020204030204" pitchFamily="34" charset="0"/>
                        </a:rPr>
                        <a:t> Strength</a:t>
                      </a:r>
                    </a:p>
                  </a:txBody>
                  <a:tcPr marL="9525" marR="9525" marT="9525" marB="0" anchor="ctr"/>
                </a:tc>
                <a:tc>
                  <a:txBody>
                    <a:bodyPr/>
                    <a:lstStyle/>
                    <a:p>
                      <a:pPr algn="ctr" fontAlgn="ctr"/>
                      <a:r>
                        <a:rPr lang="en-US" sz="1800" b="0" i="0" u="none" strike="noStrike" dirty="0">
                          <a:solidFill>
                            <a:schemeClr val="tx1">
                              <a:lumMod val="65000"/>
                              <a:lumOff val="35000"/>
                            </a:schemeClr>
                          </a:solidFill>
                          <a:effectLst/>
                          <a:latin typeface="Segoe Print" panose="02000600000000000000" pitchFamily="2" charset="0"/>
                        </a:rPr>
                        <a:t>Y</a:t>
                      </a:r>
                    </a:p>
                  </a:txBody>
                  <a:tcPr marL="9525" marR="9525" marT="9525" marB="0" anchor="ctr"/>
                </a:tc>
                <a:tc rowSpan="6">
                  <a:txBody>
                    <a:bodyPr/>
                    <a:lstStyle/>
                    <a:p>
                      <a:pPr algn="ctr" fontAlgn="ctr"/>
                      <a:endParaRPr lang="en-US" sz="2400" b="0" i="0" u="none" strike="noStrike" dirty="0">
                        <a:solidFill>
                          <a:schemeClr val="tx1">
                            <a:lumMod val="65000"/>
                            <a:lumOff val="35000"/>
                          </a:schemeClr>
                        </a:solidFill>
                        <a:effectLst/>
                        <a:latin typeface="Segoe Print" panose="02000600000000000000" pitchFamily="2" charset="0"/>
                      </a:endParaRPr>
                    </a:p>
                  </a:txBody>
                  <a:tcPr marL="9525" marR="9525" marT="9525" marB="0" anchor="ctr"/>
                </a:tc>
                <a:extLst>
                  <a:ext uri="{0D108BD9-81ED-4DB2-BD59-A6C34878D82A}">
                    <a16:rowId xmlns:a16="http://schemas.microsoft.com/office/drawing/2014/main" val="10000"/>
                  </a:ext>
                </a:extLst>
              </a:tr>
              <a:tr h="591515">
                <a:tc vMerge="1">
                  <a:txBody>
                    <a:bodyPr/>
                    <a:lstStyle/>
                    <a:p>
                      <a:endParaRPr lang="en-US"/>
                    </a:p>
                  </a:txBody>
                  <a:tcPr/>
                </a:tc>
                <a:tc>
                  <a:txBody>
                    <a:bodyPr/>
                    <a:lstStyle/>
                    <a:p>
                      <a:pPr algn="l" fontAlgn="ctr"/>
                      <a:r>
                        <a:rPr lang="en-US" sz="1800" b="0" i="0" u="none" strike="noStrike" dirty="0">
                          <a:solidFill>
                            <a:srgbClr val="000000"/>
                          </a:solidFill>
                          <a:effectLst/>
                          <a:latin typeface="Calibri" panose="020F0502020204030204" pitchFamily="34" charset="0"/>
                        </a:rPr>
                        <a:t> Dosage</a:t>
                      </a:r>
                    </a:p>
                  </a:txBody>
                  <a:tcPr marL="9525" marR="9525" marT="9525" marB="0" anchor="ctr"/>
                </a:tc>
                <a:tc>
                  <a:txBody>
                    <a:bodyPr/>
                    <a:lstStyle/>
                    <a:p>
                      <a:pPr algn="ctr" fontAlgn="ctr"/>
                      <a:r>
                        <a:rPr lang="en-US" sz="1800" b="0" i="0" u="none" strike="noStrike" dirty="0">
                          <a:solidFill>
                            <a:schemeClr val="tx1">
                              <a:lumMod val="65000"/>
                              <a:lumOff val="35000"/>
                            </a:schemeClr>
                          </a:solidFill>
                          <a:effectLst/>
                          <a:latin typeface="Segoe Print" panose="02000600000000000000" pitchFamily="2" charset="0"/>
                        </a:rPr>
                        <a:t>2</a:t>
                      </a:r>
                    </a:p>
                  </a:txBody>
                  <a:tcPr marL="9525" marR="9525" marT="9525" marB="0" anchor="ctr"/>
                </a:tc>
                <a:tc vMerge="1">
                  <a:txBody>
                    <a:bodyPr/>
                    <a:lstStyle/>
                    <a:p>
                      <a:endParaRPr lang="en-US"/>
                    </a:p>
                  </a:txBody>
                  <a:tcPr/>
                </a:tc>
                <a:extLst>
                  <a:ext uri="{0D108BD9-81ED-4DB2-BD59-A6C34878D82A}">
                    <a16:rowId xmlns:a16="http://schemas.microsoft.com/office/drawing/2014/main" val="10001"/>
                  </a:ext>
                </a:extLst>
              </a:tr>
              <a:tr h="591515">
                <a:tc vMerge="1">
                  <a:txBody>
                    <a:bodyPr/>
                    <a:lstStyle/>
                    <a:p>
                      <a:endParaRPr lang="en-US"/>
                    </a:p>
                  </a:txBody>
                  <a:tcPr/>
                </a:tc>
                <a:tc>
                  <a:txBody>
                    <a:bodyPr/>
                    <a:lstStyle/>
                    <a:p>
                      <a:pPr algn="l" fontAlgn="ctr"/>
                      <a:r>
                        <a:rPr lang="en-US" sz="1800" b="0" i="0" u="none" strike="noStrike" dirty="0">
                          <a:solidFill>
                            <a:srgbClr val="000000"/>
                          </a:solidFill>
                          <a:effectLst/>
                          <a:latin typeface="Calibri" panose="020F0502020204030204" pitchFamily="34" charset="0"/>
                        </a:rPr>
                        <a:t> Alignment</a:t>
                      </a:r>
                    </a:p>
                  </a:txBody>
                  <a:tcPr marL="9525" marR="9525" marT="9525" marB="0" anchor="ctr"/>
                </a:tc>
                <a:tc>
                  <a:txBody>
                    <a:bodyPr/>
                    <a:lstStyle/>
                    <a:p>
                      <a:pPr algn="ctr" fontAlgn="ctr"/>
                      <a:r>
                        <a:rPr lang="en-US" sz="1800" b="0" i="0" u="none" strike="noStrike" dirty="0">
                          <a:solidFill>
                            <a:schemeClr val="tx1">
                              <a:lumMod val="65000"/>
                              <a:lumOff val="35000"/>
                            </a:schemeClr>
                          </a:solidFill>
                          <a:effectLst/>
                          <a:latin typeface="Segoe Print" panose="02000600000000000000" pitchFamily="2" charset="0"/>
                        </a:rPr>
                        <a:t>2.3</a:t>
                      </a:r>
                    </a:p>
                  </a:txBody>
                  <a:tcPr marL="9525" marR="9525" marT="9525" marB="0" anchor="ctr"/>
                </a:tc>
                <a:tc vMerge="1">
                  <a:txBody>
                    <a:bodyPr/>
                    <a:lstStyle/>
                    <a:p>
                      <a:endParaRPr lang="en-US"/>
                    </a:p>
                  </a:txBody>
                  <a:tcPr/>
                </a:tc>
                <a:extLst>
                  <a:ext uri="{0D108BD9-81ED-4DB2-BD59-A6C34878D82A}">
                    <a16:rowId xmlns:a16="http://schemas.microsoft.com/office/drawing/2014/main" val="10002"/>
                  </a:ext>
                </a:extLst>
              </a:tr>
              <a:tr h="591515">
                <a:tc vMerge="1">
                  <a:txBody>
                    <a:bodyPr/>
                    <a:lstStyle/>
                    <a:p>
                      <a:endParaRPr lang="en-US"/>
                    </a:p>
                  </a:txBody>
                  <a:tcPr/>
                </a:tc>
                <a:tc>
                  <a:txBody>
                    <a:bodyPr/>
                    <a:lstStyle/>
                    <a:p>
                      <a:pPr algn="l" fontAlgn="ctr"/>
                      <a:r>
                        <a:rPr lang="en-US" sz="1800" b="0" i="0" u="none" strike="noStrike" dirty="0">
                          <a:solidFill>
                            <a:srgbClr val="000000"/>
                          </a:solidFill>
                          <a:effectLst/>
                          <a:latin typeface="Calibri" panose="020F0502020204030204" pitchFamily="34" charset="0"/>
                        </a:rPr>
                        <a:t> Attention</a:t>
                      </a:r>
                      <a:r>
                        <a:rPr lang="en-US" sz="1800" b="0" i="0" u="none" strike="noStrike" baseline="0" dirty="0">
                          <a:solidFill>
                            <a:srgbClr val="000000"/>
                          </a:solidFill>
                          <a:effectLst/>
                          <a:latin typeface="Calibri" panose="020F0502020204030204" pitchFamily="34" charset="0"/>
                        </a:rPr>
                        <a:t> to Transfer</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0" i="0" u="none" strike="noStrike" dirty="0">
                          <a:solidFill>
                            <a:schemeClr val="tx1">
                              <a:lumMod val="65000"/>
                              <a:lumOff val="35000"/>
                            </a:schemeClr>
                          </a:solidFill>
                          <a:effectLst/>
                          <a:latin typeface="Segoe Print" panose="02000600000000000000" pitchFamily="2" charset="0"/>
                        </a:rPr>
                        <a:t>3</a:t>
                      </a:r>
                    </a:p>
                  </a:txBody>
                  <a:tcPr marL="9525" marR="9525" marT="9525" marB="0" anchor="ctr"/>
                </a:tc>
                <a:tc vMerge="1">
                  <a:txBody>
                    <a:bodyPr/>
                    <a:lstStyle/>
                    <a:p>
                      <a:endParaRPr lang="en-US"/>
                    </a:p>
                  </a:txBody>
                  <a:tcPr/>
                </a:tc>
                <a:extLst>
                  <a:ext uri="{0D108BD9-81ED-4DB2-BD59-A6C34878D82A}">
                    <a16:rowId xmlns:a16="http://schemas.microsoft.com/office/drawing/2014/main" val="10003"/>
                  </a:ext>
                </a:extLst>
              </a:tr>
              <a:tr h="591515">
                <a:tc vMerge="1">
                  <a:txBody>
                    <a:bodyPr/>
                    <a:lstStyle/>
                    <a:p>
                      <a:endParaRPr lang="en-US"/>
                    </a:p>
                  </a:txBody>
                  <a:tcPr/>
                </a:tc>
                <a:tc>
                  <a:txBody>
                    <a:bodyPr/>
                    <a:lstStyle/>
                    <a:p>
                      <a:pPr algn="l" fontAlgn="ctr"/>
                      <a:r>
                        <a:rPr lang="en-US" sz="1800" b="0" i="0" u="none" strike="noStrike" dirty="0">
                          <a:solidFill>
                            <a:srgbClr val="000000"/>
                          </a:solidFill>
                          <a:effectLst/>
                          <a:latin typeface="Calibri" panose="020F0502020204030204" pitchFamily="34" charset="0"/>
                        </a:rPr>
                        <a:t> Comprehensiveness</a:t>
                      </a:r>
                    </a:p>
                  </a:txBody>
                  <a:tcPr marL="9525" marR="9525" marT="9525" marB="0" anchor="ctr"/>
                </a:tc>
                <a:tc>
                  <a:txBody>
                    <a:bodyPr/>
                    <a:lstStyle/>
                    <a:p>
                      <a:pPr algn="ctr" fontAlgn="ctr"/>
                      <a:r>
                        <a:rPr lang="en-US" sz="1800" b="0" i="0" u="none" strike="noStrike" dirty="0">
                          <a:solidFill>
                            <a:schemeClr val="tx1">
                              <a:lumMod val="65000"/>
                              <a:lumOff val="35000"/>
                            </a:schemeClr>
                          </a:solidFill>
                          <a:effectLst/>
                          <a:latin typeface="Segoe Print" panose="02000600000000000000" pitchFamily="2" charset="0"/>
                        </a:rPr>
                        <a:t>2</a:t>
                      </a:r>
                    </a:p>
                  </a:txBody>
                  <a:tcPr marL="9525" marR="9525" marT="9525" marB="0" anchor="ctr"/>
                </a:tc>
                <a:tc vMerge="1">
                  <a:txBody>
                    <a:bodyPr/>
                    <a:lstStyle/>
                    <a:p>
                      <a:endParaRPr lang="en-US"/>
                    </a:p>
                  </a:txBody>
                  <a:tcPr/>
                </a:tc>
                <a:extLst>
                  <a:ext uri="{0D108BD9-81ED-4DB2-BD59-A6C34878D82A}">
                    <a16:rowId xmlns:a16="http://schemas.microsoft.com/office/drawing/2014/main" val="10004"/>
                  </a:ext>
                </a:extLst>
              </a:tr>
              <a:tr h="591515">
                <a:tc vMerge="1">
                  <a:txBody>
                    <a:bodyPr/>
                    <a:lstStyle/>
                    <a:p>
                      <a:endParaRPr lang="en-US"/>
                    </a:p>
                  </a:txBody>
                  <a:tcPr/>
                </a:tc>
                <a:tc>
                  <a:txBody>
                    <a:bodyPr/>
                    <a:lstStyle/>
                    <a:p>
                      <a:pPr algn="l" fontAlgn="ctr"/>
                      <a:r>
                        <a:rPr lang="en-US" sz="1800" b="0" i="0" u="none" strike="noStrike" dirty="0">
                          <a:solidFill>
                            <a:srgbClr val="000000"/>
                          </a:solidFill>
                          <a:effectLst/>
                          <a:latin typeface="Calibri" panose="020F0502020204030204" pitchFamily="34" charset="0"/>
                        </a:rPr>
                        <a:t> Academic </a:t>
                      </a:r>
                      <a:r>
                        <a:rPr lang="en-US" sz="1800" b="0" i="0" u="none" strike="noStrike" baseline="0" dirty="0">
                          <a:solidFill>
                            <a:srgbClr val="000000"/>
                          </a:solidFill>
                          <a:effectLst/>
                          <a:latin typeface="Calibri" panose="020F0502020204030204" pitchFamily="34" charset="0"/>
                        </a:rPr>
                        <a:t>Support</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0" i="0" u="none" strike="noStrike" dirty="0">
                          <a:solidFill>
                            <a:schemeClr val="tx1">
                              <a:lumMod val="65000"/>
                              <a:lumOff val="35000"/>
                            </a:schemeClr>
                          </a:solidFill>
                          <a:effectLst/>
                          <a:latin typeface="Segoe Print" panose="02000600000000000000" pitchFamily="2" charset="0"/>
                        </a:rPr>
                        <a:t>2.7</a:t>
                      </a:r>
                    </a:p>
                  </a:txBody>
                  <a:tcPr marL="9525" marR="9525" marT="9525" marB="0" anchor="ctr"/>
                </a:tc>
                <a:tc vMerge="1">
                  <a:txBody>
                    <a:bodyPr/>
                    <a:lstStyle/>
                    <a:p>
                      <a:endParaRPr lang="en-US"/>
                    </a:p>
                  </a:txBody>
                  <a:tcPr/>
                </a:tc>
                <a:extLst>
                  <a:ext uri="{0D108BD9-81ED-4DB2-BD59-A6C34878D82A}">
                    <a16:rowId xmlns:a16="http://schemas.microsoft.com/office/drawing/2014/main" val="10005"/>
                  </a:ext>
                </a:extLst>
              </a:tr>
            </a:tbl>
          </a:graphicData>
        </a:graphic>
      </p:graphicFrame>
      <p:sp>
        <p:nvSpPr>
          <p:cNvPr id="5" name="TextBox 4"/>
          <p:cNvSpPr txBox="1"/>
          <p:nvPr/>
        </p:nvSpPr>
        <p:spPr>
          <a:xfrm>
            <a:off x="9264769" y="4268719"/>
            <a:ext cx="1121434" cy="461665"/>
          </a:xfrm>
          <a:prstGeom prst="rect">
            <a:avLst/>
          </a:prstGeom>
          <a:noFill/>
        </p:spPr>
        <p:txBody>
          <a:bodyPr wrap="square" rtlCol="0">
            <a:spAutoFit/>
          </a:bodyPr>
          <a:lstStyle/>
          <a:p>
            <a:r>
              <a:rPr lang="en-US" sz="2400" dirty="0">
                <a:latin typeface="Segoe Print" panose="02000600000000000000" pitchFamily="2" charset="0"/>
              </a:rPr>
              <a:t>2.4</a:t>
            </a:r>
          </a:p>
        </p:txBody>
      </p:sp>
      <p:sp>
        <p:nvSpPr>
          <p:cNvPr id="6" name="Rectangle 5" descr="A rectangle around the dosage column. "/>
          <p:cNvSpPr/>
          <p:nvPr/>
        </p:nvSpPr>
        <p:spPr>
          <a:xfrm>
            <a:off x="3295290" y="3347050"/>
            <a:ext cx="5952226" cy="58659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descr="A rectangle around the alignment row. "/>
          <p:cNvSpPr/>
          <p:nvPr/>
        </p:nvSpPr>
        <p:spPr>
          <a:xfrm>
            <a:off x="3295290" y="3947461"/>
            <a:ext cx="5952226" cy="58659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descr="A rectangle around the comprehensiveness row. "/>
          <p:cNvSpPr/>
          <p:nvPr/>
        </p:nvSpPr>
        <p:spPr>
          <a:xfrm>
            <a:off x="3295290" y="5119591"/>
            <a:ext cx="5952226" cy="58659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645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chemeClr val="accent2"/>
                </a:solidFill>
              </a:rPr>
              <a:t>Set-Up Phase, Step 2: </a:t>
            </a:r>
            <a:br>
              <a:rPr lang="en-US" dirty="0">
                <a:solidFill>
                  <a:schemeClr val="accent2"/>
                </a:solidFill>
              </a:rPr>
            </a:br>
            <a:r>
              <a:rPr lang="en-US" dirty="0">
                <a:solidFill>
                  <a:schemeClr val="accent2"/>
                </a:solidFill>
              </a:rPr>
              <a:t>Make Initial Adjustments to the IIP</a:t>
            </a:r>
          </a:p>
        </p:txBody>
      </p:sp>
      <p:sp>
        <p:nvSpPr>
          <p:cNvPr id="3" name="Content Placeholder 2"/>
          <p:cNvSpPr>
            <a:spLocks noGrp="1"/>
          </p:cNvSpPr>
          <p:nvPr>
            <p:ph sz="quarter" idx="15"/>
          </p:nvPr>
        </p:nvSpPr>
        <p:spPr/>
        <p:txBody>
          <a:bodyPr>
            <a:noAutofit/>
          </a:bodyPr>
          <a:lstStyle/>
          <a:p>
            <a:pPr marL="0" indent="0">
              <a:buNone/>
            </a:pPr>
            <a:r>
              <a:rPr lang="en-US" sz="2400" i="1" dirty="0"/>
              <a:t>What are the shortcomings of the CICO IIP for addressing Carlos’s needs?</a:t>
            </a:r>
          </a:p>
          <a:p>
            <a:pPr marL="0" indent="0">
              <a:buNone/>
            </a:pPr>
            <a:endParaRPr lang="en-US" sz="2400" b="1" dirty="0"/>
          </a:p>
          <a:p>
            <a:pPr marL="0" indent="0">
              <a:buNone/>
            </a:pPr>
            <a:r>
              <a:rPr lang="en-US" sz="2400" b="1" dirty="0"/>
              <a:t>Dosage</a:t>
            </a:r>
            <a:endParaRPr lang="en-US" sz="2400" dirty="0"/>
          </a:p>
          <a:p>
            <a:pPr marL="0" indent="0">
              <a:buNone/>
            </a:pPr>
            <a:r>
              <a:rPr lang="en-US" sz="2400" b="1" dirty="0"/>
              <a:t>Alignment</a:t>
            </a:r>
          </a:p>
          <a:p>
            <a:pPr marL="0" indent="0">
              <a:buNone/>
            </a:pPr>
            <a:r>
              <a:rPr lang="en-US" sz="2400" b="1" dirty="0"/>
              <a:t>Comprehensiveness</a:t>
            </a:r>
          </a:p>
        </p:txBody>
      </p:sp>
      <p:sp>
        <p:nvSpPr>
          <p:cNvPr id="4" name="Text Placeholder 3">
            <a:extLst>
              <a:ext uri="{FF2B5EF4-FFF2-40B4-BE49-F238E27FC236}">
                <a16:creationId xmlns:a16="http://schemas.microsoft.com/office/drawing/2014/main" id="{BFD502A8-3260-4F26-8D56-942CCC165A5E}"/>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782725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Webinar Format &amp; Questions </a:t>
            </a:r>
          </a:p>
        </p:txBody>
      </p:sp>
      <p:sp>
        <p:nvSpPr>
          <p:cNvPr id="5" name="Content Placeholder 4"/>
          <p:cNvSpPr>
            <a:spLocks noGrp="1"/>
          </p:cNvSpPr>
          <p:nvPr>
            <p:ph sz="quarter" idx="15"/>
          </p:nvPr>
        </p:nvSpPr>
        <p:spPr>
          <a:xfrm>
            <a:off x="457200" y="1371600"/>
            <a:ext cx="8190089" cy="4343400"/>
          </a:xfrm>
        </p:spPr>
        <p:txBody>
          <a:bodyPr>
            <a:normAutofit/>
          </a:bodyPr>
          <a:lstStyle/>
          <a:p>
            <a:r>
              <a:rPr lang="en-US" dirty="0"/>
              <a:t>Throughout the presentation, submit your questions into the question pod.  </a:t>
            </a:r>
          </a:p>
          <a:p>
            <a:pPr lvl="1"/>
            <a:r>
              <a:rPr lang="en-US" dirty="0"/>
              <a:t>For technical issues/questions, a webinar team member will try to assist you as soon as possible. </a:t>
            </a:r>
          </a:p>
          <a:p>
            <a:pPr lvl="1"/>
            <a:r>
              <a:rPr lang="en-US" dirty="0"/>
              <a:t>For content related questions, there will be a time for </a:t>
            </a:r>
            <a:r>
              <a:rPr lang="en-US" b="1" dirty="0"/>
              <a:t>Q&amp;A</a:t>
            </a:r>
            <a:r>
              <a:rPr lang="en-US" dirty="0"/>
              <a:t> at the end of the presentation. Submit your questions and we will share them with the presenters.  </a:t>
            </a:r>
          </a:p>
          <a:p>
            <a:endParaRPr lang="en-US" dirty="0"/>
          </a:p>
          <a:p>
            <a:endParaRPr lang="en-US" sz="1950" dirty="0"/>
          </a:p>
        </p:txBody>
      </p:sp>
      <p:sp>
        <p:nvSpPr>
          <p:cNvPr id="2" name="Text Placeholder 1">
            <a:extLst>
              <a:ext uri="{FF2B5EF4-FFF2-40B4-BE49-F238E27FC236}">
                <a16:creationId xmlns:a16="http://schemas.microsoft.com/office/drawing/2014/main" id="{2D05AB07-B1AF-45A8-B7A7-2FAC73CD5117}"/>
              </a:ext>
            </a:extLst>
          </p:cNvPr>
          <p:cNvSpPr>
            <a:spLocks noGrp="1"/>
          </p:cNvSpPr>
          <p:nvPr>
            <p:ph type="body" sz="quarter" idx="13"/>
          </p:nvPr>
        </p:nvSpPr>
        <p:spPr/>
        <p:txBody>
          <a:bodyPr/>
          <a:lstStyle/>
          <a:p>
            <a:endParaRPr lang="en-US" dirty="0"/>
          </a:p>
        </p:txBody>
      </p:sp>
      <p:sp>
        <p:nvSpPr>
          <p:cNvPr id="4" name="Slide Number Placeholder 3"/>
          <p:cNvSpPr>
            <a:spLocks noGrp="1"/>
          </p:cNvSpPr>
          <p:nvPr>
            <p:ph type="sldNum" sz="quarter" idx="14"/>
          </p:nvPr>
        </p:nvSpPr>
        <p:spPr/>
        <p:txBody>
          <a:bodyPr/>
          <a:lstStyle/>
          <a:p>
            <a:pPr defTabSz="685800">
              <a:defRPr/>
            </a:pPr>
            <a:fld id="{4DBB3109-6B36-4C42-ABE5-993D6B0A452A}" type="slidenum">
              <a:rPr lang="en-US" sz="750">
                <a:solidFill>
                  <a:srgbClr val="FFFFFF">
                    <a:lumMod val="75000"/>
                  </a:srgbClr>
                </a:solidFill>
                <a:latin typeface="Arial"/>
              </a:rPr>
              <a:pPr defTabSz="685800">
                <a:defRPr/>
              </a:pPr>
              <a:t>3</a:t>
            </a:fld>
            <a:endParaRPr lang="en-US" sz="750" dirty="0">
              <a:solidFill>
                <a:srgbClr val="FFFFFF">
                  <a:lumMod val="75000"/>
                </a:srgbClr>
              </a:solidFill>
              <a:latin typeface="Arial"/>
            </a:endParaRPr>
          </a:p>
        </p:txBody>
      </p:sp>
      <p:pic>
        <p:nvPicPr>
          <p:cNvPr id="6" name="Picture 5" descr="Gotowebinar Question Box"/>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48425" y="1371600"/>
            <a:ext cx="2935948" cy="3900311"/>
          </a:xfrm>
          <a:prstGeom prst="rect">
            <a:avLst/>
          </a:prstGeom>
        </p:spPr>
      </p:pic>
    </p:spTree>
    <p:extLst>
      <p:ext uri="{BB962C8B-B14F-4D97-AF65-F5344CB8AC3E}">
        <p14:creationId xmlns:p14="http://schemas.microsoft.com/office/powerpoint/2010/main" val="3074006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chemeClr val="accent2"/>
                </a:solidFill>
              </a:rPr>
              <a:t>Set-Up Phase, Step 2: </a:t>
            </a:r>
            <a:br>
              <a:rPr lang="en-US" dirty="0">
                <a:solidFill>
                  <a:schemeClr val="accent2"/>
                </a:solidFill>
              </a:rPr>
            </a:br>
            <a:r>
              <a:rPr lang="en-US" dirty="0">
                <a:solidFill>
                  <a:schemeClr val="accent2"/>
                </a:solidFill>
              </a:rPr>
              <a:t>Make Initial Adjustments to the IIP</a:t>
            </a:r>
          </a:p>
        </p:txBody>
      </p:sp>
      <p:sp>
        <p:nvSpPr>
          <p:cNvPr id="3" name="Content Placeholder 2"/>
          <p:cNvSpPr>
            <a:spLocks noGrp="1"/>
          </p:cNvSpPr>
          <p:nvPr>
            <p:ph sz="quarter" idx="14"/>
          </p:nvPr>
        </p:nvSpPr>
        <p:spPr/>
        <p:txBody>
          <a:bodyPr>
            <a:noAutofit/>
          </a:bodyPr>
          <a:lstStyle/>
          <a:p>
            <a:pPr marL="0" indent="0">
              <a:buNone/>
            </a:pPr>
            <a:r>
              <a:rPr lang="en-US" sz="2400" i="1" dirty="0"/>
              <a:t>What are the shortcomings of the CICO IIP for addressing Carlos’s needs?</a:t>
            </a:r>
          </a:p>
          <a:p>
            <a:pPr marL="0" indent="0">
              <a:buNone/>
            </a:pPr>
            <a:r>
              <a:rPr lang="en-US" sz="2400" b="1" dirty="0"/>
              <a:t>Dosage</a:t>
            </a:r>
            <a:r>
              <a:rPr lang="en-US" sz="2400" dirty="0"/>
              <a:t>: </a:t>
            </a:r>
          </a:p>
          <a:p>
            <a:r>
              <a:rPr lang="en-US" sz="2100" dirty="0"/>
              <a:t>The IIP involves morning and afternoon check ins with the coach, but only a handful of opportunities for teacher feedback in between at hourly intervals. Ms. Harper is concerned that Carlos may need teacher feedback more often, and opportunities to earn points for shorter periods of time.</a:t>
            </a:r>
          </a:p>
          <a:p>
            <a:r>
              <a:rPr lang="en-US" sz="2100" dirty="0"/>
              <a:t>In addition, Ms. Harper thinks that calculating points at end-of-day checkout to see whether Carlos earned his reward may result in consequences that are too delayed. Carlos may not understand how his behavior throughout the day translates into what he earns.</a:t>
            </a:r>
          </a:p>
        </p:txBody>
      </p:sp>
      <p:sp>
        <p:nvSpPr>
          <p:cNvPr id="4" name="Text Placeholder 3">
            <a:extLst>
              <a:ext uri="{FF2B5EF4-FFF2-40B4-BE49-F238E27FC236}">
                <a16:creationId xmlns:a16="http://schemas.microsoft.com/office/drawing/2014/main" id="{FC5EFE35-2DAB-4A2D-8B44-EEF4E99AA4A8}"/>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6093685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chemeClr val="accent2"/>
                </a:solidFill>
              </a:rPr>
              <a:t>Set-Up Phase, Step 2: </a:t>
            </a:r>
            <a:br>
              <a:rPr lang="en-US" dirty="0">
                <a:solidFill>
                  <a:schemeClr val="accent2"/>
                </a:solidFill>
              </a:rPr>
            </a:br>
            <a:r>
              <a:rPr lang="en-US" dirty="0">
                <a:solidFill>
                  <a:schemeClr val="accent2"/>
                </a:solidFill>
              </a:rPr>
              <a:t>Make Initial Adjustments to the IIP</a:t>
            </a:r>
          </a:p>
        </p:txBody>
      </p:sp>
      <p:sp>
        <p:nvSpPr>
          <p:cNvPr id="3" name="Content Placeholder 2"/>
          <p:cNvSpPr>
            <a:spLocks noGrp="1"/>
          </p:cNvSpPr>
          <p:nvPr>
            <p:ph idx="1"/>
          </p:nvPr>
        </p:nvSpPr>
        <p:spPr/>
        <p:txBody>
          <a:bodyPr>
            <a:noAutofit/>
          </a:bodyPr>
          <a:lstStyle/>
          <a:p>
            <a:pPr marL="0" indent="0">
              <a:buNone/>
            </a:pPr>
            <a:r>
              <a:rPr lang="en-US" sz="2000" i="1" dirty="0"/>
              <a:t>What are the shortcomings of the CICO IIP for addressing Carlos’s needs?</a:t>
            </a:r>
          </a:p>
          <a:p>
            <a:pPr marL="0" indent="0">
              <a:buNone/>
            </a:pPr>
            <a:r>
              <a:rPr lang="en-US" sz="2000" b="1" dirty="0"/>
              <a:t>Alignment: </a:t>
            </a:r>
          </a:p>
          <a:p>
            <a:r>
              <a:rPr lang="en-US" sz="2000" dirty="0"/>
              <a:t>CICO is not directly aligned with Carlos’s classroom teacher’s expectations, thus Carlos may continue to engage in behaviors that his teacher does not find acceptable.</a:t>
            </a:r>
          </a:p>
          <a:p>
            <a:r>
              <a:rPr lang="en-US" sz="2000" dirty="0"/>
              <a:t>Although CICO has built-in time for teaching and practicing skills, it does not specify a procedure for identifying specific skill deficits related to problem behavior. Ms. Harper anticipates that she may need to incorporate individualization procedures (i.e., conduct a Functional Behavior Assessment [FBA]) to identify specific replacement behaviors to teach and reinforce.</a:t>
            </a:r>
          </a:p>
          <a:p>
            <a:r>
              <a:rPr lang="en-US" sz="2000" dirty="0"/>
              <a:t>An FBA may also yield information Ms. Harper can use to improve the alignment of rewards with Carlos’s preferences and function(s) of Carlos’s problem behavior.</a:t>
            </a:r>
          </a:p>
        </p:txBody>
      </p:sp>
    </p:spTree>
    <p:extLst>
      <p:ext uri="{BB962C8B-B14F-4D97-AF65-F5344CB8AC3E}">
        <p14:creationId xmlns:p14="http://schemas.microsoft.com/office/powerpoint/2010/main" val="1693972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chemeClr val="accent2"/>
                </a:solidFill>
              </a:rPr>
              <a:t>Set-Up Phase, Step 2: </a:t>
            </a:r>
            <a:br>
              <a:rPr lang="en-US" dirty="0">
                <a:solidFill>
                  <a:schemeClr val="accent2"/>
                </a:solidFill>
              </a:rPr>
            </a:br>
            <a:r>
              <a:rPr lang="en-US" dirty="0">
                <a:solidFill>
                  <a:schemeClr val="accent2"/>
                </a:solidFill>
              </a:rPr>
              <a:t>Make Initial Adjustments to the IIP</a:t>
            </a:r>
          </a:p>
        </p:txBody>
      </p:sp>
      <p:sp>
        <p:nvSpPr>
          <p:cNvPr id="3" name="Content Placeholder 2"/>
          <p:cNvSpPr>
            <a:spLocks noGrp="1"/>
          </p:cNvSpPr>
          <p:nvPr>
            <p:ph idx="1"/>
          </p:nvPr>
        </p:nvSpPr>
        <p:spPr/>
        <p:txBody>
          <a:bodyPr>
            <a:noAutofit/>
          </a:bodyPr>
          <a:lstStyle/>
          <a:p>
            <a:pPr marL="0" indent="0">
              <a:buNone/>
            </a:pPr>
            <a:r>
              <a:rPr lang="en-US" sz="2000" i="1" dirty="0"/>
              <a:t>What are the shortcomings of the CICO IIP for addressing Carlos’s needs?</a:t>
            </a:r>
          </a:p>
          <a:p>
            <a:pPr marL="0" indent="0">
              <a:buNone/>
            </a:pPr>
            <a:r>
              <a:rPr lang="en-US" sz="2000" b="1" dirty="0"/>
              <a:t>Comprehensiveness</a:t>
            </a:r>
            <a:r>
              <a:rPr lang="en-US" sz="2000" dirty="0"/>
              <a:t>:</a:t>
            </a:r>
          </a:p>
          <a:p>
            <a:r>
              <a:rPr lang="en-US" sz="2000" dirty="0"/>
              <a:t>The IIP falls short on several elements of the Comprehensiveness dimension (e.g., plan for teaching appropriate behaviors, antecedent adjustments, and minimizing reinforcement for problem behavior)</a:t>
            </a:r>
          </a:p>
          <a:p>
            <a:r>
              <a:rPr lang="en-US" sz="2000" dirty="0"/>
              <a:t>Ms. Harper anticipates needing results of a diagnostic assessment (i.e., FBA) to inform changes related to Comprehensiveness, should Carlos fail to make progress after initial adjustments</a:t>
            </a:r>
          </a:p>
        </p:txBody>
      </p:sp>
      <p:sp>
        <p:nvSpPr>
          <p:cNvPr id="4" name="TextBox 3"/>
          <p:cNvSpPr txBox="1"/>
          <p:nvPr/>
        </p:nvSpPr>
        <p:spPr>
          <a:xfrm>
            <a:off x="916518" y="4896601"/>
            <a:ext cx="10075653" cy="707886"/>
          </a:xfrm>
          <a:prstGeom prst="rect">
            <a:avLst/>
          </a:prstGeom>
          <a:noFill/>
        </p:spPr>
        <p:txBody>
          <a:bodyPr wrap="square" rtlCol="0">
            <a:spAutoFit/>
          </a:bodyPr>
          <a:lstStyle/>
          <a:p>
            <a:r>
              <a:rPr lang="en-US" sz="2000" dirty="0">
                <a:solidFill>
                  <a:schemeClr val="accent2"/>
                </a:solidFill>
              </a:rPr>
              <a:t>Note: Diagnostic assessment (i.e., FBA) may be necessary to inform adjustments to address elements of the Alignment and Comprehensiveness dimensions</a:t>
            </a:r>
          </a:p>
        </p:txBody>
      </p:sp>
    </p:spTree>
    <p:extLst>
      <p:ext uri="{BB962C8B-B14F-4D97-AF65-F5344CB8AC3E}">
        <p14:creationId xmlns:p14="http://schemas.microsoft.com/office/powerpoint/2010/main" val="25274087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chemeClr val="accent2"/>
                </a:solidFill>
              </a:rPr>
              <a:t>Set-Up Phase, Step 2: </a:t>
            </a:r>
            <a:br>
              <a:rPr lang="en-US" dirty="0">
                <a:solidFill>
                  <a:schemeClr val="accent2"/>
                </a:solidFill>
              </a:rPr>
            </a:br>
            <a:r>
              <a:rPr lang="en-US" dirty="0">
                <a:solidFill>
                  <a:schemeClr val="accent2"/>
                </a:solidFill>
              </a:rPr>
              <a:t>Make Initial Adjustments to the IIP</a:t>
            </a:r>
          </a:p>
        </p:txBody>
      </p:sp>
      <p:sp>
        <p:nvSpPr>
          <p:cNvPr id="3" name="Content Placeholder 2"/>
          <p:cNvSpPr>
            <a:spLocks noGrp="1"/>
          </p:cNvSpPr>
          <p:nvPr>
            <p:ph idx="1"/>
          </p:nvPr>
        </p:nvSpPr>
        <p:spPr/>
        <p:txBody>
          <a:bodyPr>
            <a:normAutofit/>
          </a:bodyPr>
          <a:lstStyle/>
          <a:p>
            <a:pPr marL="0" indent="0">
              <a:buNone/>
            </a:pPr>
            <a:r>
              <a:rPr lang="en-US" dirty="0"/>
              <a:t>At this point, Ms. Harper avoids major substantive changes until she can gauge Carlos’s response to the IIP using progress monitoring data.</a:t>
            </a:r>
          </a:p>
        </p:txBody>
      </p:sp>
    </p:spTree>
    <p:extLst>
      <p:ext uri="{BB962C8B-B14F-4D97-AF65-F5344CB8AC3E}">
        <p14:creationId xmlns:p14="http://schemas.microsoft.com/office/powerpoint/2010/main" val="3827156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518" y="318053"/>
            <a:ext cx="10966449" cy="1365781"/>
          </a:xfrm>
        </p:spPr>
        <p:txBody>
          <a:bodyPr>
            <a:normAutofit/>
          </a:bodyPr>
          <a:lstStyle/>
          <a:p>
            <a:r>
              <a:rPr lang="en-US" i="1" dirty="0">
                <a:solidFill>
                  <a:schemeClr val="accent2"/>
                </a:solidFill>
              </a:rPr>
              <a:t>Set-Up Phase, Step 3</a:t>
            </a:r>
            <a:r>
              <a:rPr lang="en-US" dirty="0">
                <a:solidFill>
                  <a:schemeClr val="accent2"/>
                </a:solidFill>
              </a:rPr>
              <a:t>: </a:t>
            </a:r>
            <a:br>
              <a:rPr lang="en-US" dirty="0">
                <a:solidFill>
                  <a:schemeClr val="accent2"/>
                </a:solidFill>
              </a:rPr>
            </a:br>
            <a:r>
              <a:rPr lang="en-US" dirty="0">
                <a:solidFill>
                  <a:schemeClr val="accent2"/>
                </a:solidFill>
              </a:rPr>
              <a:t>Select a Progress-Monitoring System</a:t>
            </a:r>
          </a:p>
        </p:txBody>
      </p:sp>
      <p:sp>
        <p:nvSpPr>
          <p:cNvPr id="3" name="Content Placeholder 2"/>
          <p:cNvSpPr>
            <a:spLocks noGrp="1"/>
          </p:cNvSpPr>
          <p:nvPr>
            <p:ph idx="1"/>
          </p:nvPr>
        </p:nvSpPr>
        <p:spPr>
          <a:xfrm>
            <a:off x="838200" y="1825625"/>
            <a:ext cx="4165121" cy="4351338"/>
          </a:xfrm>
        </p:spPr>
        <p:txBody>
          <a:bodyPr>
            <a:normAutofit fontScale="92500"/>
          </a:bodyPr>
          <a:lstStyle/>
          <a:p>
            <a:r>
              <a:rPr lang="en-US" dirty="0"/>
              <a:t>CICO has a built-in progress monitoring system</a:t>
            </a:r>
          </a:p>
          <a:p>
            <a:pPr lvl="1"/>
            <a:r>
              <a:rPr lang="en-US" dirty="0"/>
              <a:t>Points earned on DPR</a:t>
            </a:r>
          </a:p>
          <a:p>
            <a:r>
              <a:rPr lang="en-US" dirty="0"/>
              <a:t>Ms. Harper will progress monitor Carlos’s points </a:t>
            </a:r>
            <a:r>
              <a:rPr lang="en-US" i="1" dirty="0"/>
              <a:t>daily</a:t>
            </a:r>
          </a:p>
          <a:p>
            <a:r>
              <a:rPr lang="en-US" dirty="0"/>
              <a:t>Ms. Harper will make intervention decisions </a:t>
            </a:r>
            <a:r>
              <a:rPr lang="en-US" i="1" dirty="0"/>
              <a:t>weekly</a:t>
            </a:r>
          </a:p>
        </p:txBody>
      </p:sp>
      <p:pic>
        <p:nvPicPr>
          <p:cNvPr id="7" name="Picture 6" descr="A picture of the Gator Card progress monitoring tool. "/>
          <p:cNvPicPr>
            <a:picLocks noChangeAspect="1"/>
          </p:cNvPicPr>
          <p:nvPr/>
        </p:nvPicPr>
        <p:blipFill>
          <a:blip r:embed="rId3"/>
          <a:stretch>
            <a:fillRect/>
          </a:stretch>
        </p:blipFill>
        <p:spPr>
          <a:xfrm>
            <a:off x="5103682" y="1906859"/>
            <a:ext cx="6665746" cy="3943469"/>
          </a:xfrm>
          <a:prstGeom prst="rect">
            <a:avLst/>
          </a:prstGeom>
          <a:ln>
            <a:solidFill>
              <a:schemeClr val="tx1"/>
            </a:solidFill>
          </a:ln>
        </p:spPr>
      </p:pic>
    </p:spTree>
    <p:extLst>
      <p:ext uri="{BB962C8B-B14F-4D97-AF65-F5344CB8AC3E}">
        <p14:creationId xmlns:p14="http://schemas.microsoft.com/office/powerpoint/2010/main" val="11574138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962" y="158381"/>
            <a:ext cx="11276076" cy="1280160"/>
          </a:xfrm>
        </p:spPr>
        <p:txBody>
          <a:bodyPr>
            <a:normAutofit/>
          </a:bodyPr>
          <a:lstStyle/>
          <a:p>
            <a:r>
              <a:rPr lang="en-US" i="1" dirty="0">
                <a:solidFill>
                  <a:schemeClr val="accent2"/>
                </a:solidFill>
              </a:rPr>
              <a:t>Set-Up Phase, Step 3</a:t>
            </a:r>
            <a:r>
              <a:rPr lang="en-US" dirty="0">
                <a:solidFill>
                  <a:schemeClr val="accent2"/>
                </a:solidFill>
              </a:rPr>
              <a:t>: </a:t>
            </a:r>
            <a:br>
              <a:rPr lang="en-US" dirty="0">
                <a:solidFill>
                  <a:schemeClr val="accent2"/>
                </a:solidFill>
              </a:rPr>
            </a:br>
            <a:r>
              <a:rPr lang="en-US" dirty="0">
                <a:solidFill>
                  <a:schemeClr val="accent2"/>
                </a:solidFill>
              </a:rPr>
              <a:t>Select a Progress-Monitoring System</a:t>
            </a:r>
          </a:p>
        </p:txBody>
      </p:sp>
      <p:sp>
        <p:nvSpPr>
          <p:cNvPr id="3" name="Content Placeholder 2"/>
          <p:cNvSpPr>
            <a:spLocks noGrp="1"/>
          </p:cNvSpPr>
          <p:nvPr>
            <p:ph idx="1"/>
          </p:nvPr>
        </p:nvSpPr>
        <p:spPr>
          <a:xfrm>
            <a:off x="838200" y="2466554"/>
            <a:ext cx="5712125" cy="4351338"/>
          </a:xfrm>
        </p:spPr>
        <p:txBody>
          <a:bodyPr/>
          <a:lstStyle/>
          <a:p>
            <a:r>
              <a:rPr lang="en-US" dirty="0"/>
              <a:t>Before Ms. Harper begins implementing the intervention, she asks his classroom teacher to assign points using the DPR without Carlos’s knowledge for one week</a:t>
            </a:r>
          </a:p>
          <a:p>
            <a:r>
              <a:rPr lang="en-US" dirty="0"/>
              <a:t>This allows her to capture a picture of Carlos’s baseline performance</a:t>
            </a:r>
          </a:p>
          <a:p>
            <a:endParaRPr lang="en-US" dirty="0"/>
          </a:p>
        </p:txBody>
      </p:sp>
      <p:graphicFrame>
        <p:nvGraphicFramePr>
          <p:cNvPr id="5" name="Chart 4" descr="A graph showing progress monitoring data. "/>
          <p:cNvGraphicFramePr>
            <a:graphicFrameLocks/>
          </p:cNvGraphicFramePr>
          <p:nvPr>
            <p:extLst>
              <p:ext uri="{D42A27DB-BD31-4B8C-83A1-F6EECF244321}">
                <p14:modId xmlns:p14="http://schemas.microsoft.com/office/powerpoint/2010/main" val="4127071793"/>
              </p:ext>
            </p:extLst>
          </p:nvPr>
        </p:nvGraphicFramePr>
        <p:xfrm>
          <a:off x="6550324" y="1690688"/>
          <a:ext cx="5164347" cy="47525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23354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608" y="458306"/>
            <a:ext cx="11276076" cy="1280160"/>
          </a:xfrm>
        </p:spPr>
        <p:txBody>
          <a:bodyPr>
            <a:normAutofit fontScale="90000"/>
          </a:bodyPr>
          <a:lstStyle/>
          <a:p>
            <a:r>
              <a:rPr lang="en-US" i="1" dirty="0">
                <a:solidFill>
                  <a:schemeClr val="tx1">
                    <a:lumMod val="50000"/>
                    <a:lumOff val="50000"/>
                  </a:schemeClr>
                </a:solidFill>
              </a:rPr>
              <a:t>Set-Up Phase, Step 4</a:t>
            </a:r>
            <a:r>
              <a:rPr lang="en-US" dirty="0">
                <a:solidFill>
                  <a:schemeClr val="tx1">
                    <a:lumMod val="50000"/>
                    <a:lumOff val="50000"/>
                  </a:schemeClr>
                </a:solidFill>
              </a:rPr>
              <a:t>: Begin Implementing Intervention and Collecting Progress-Monitoring Data</a:t>
            </a:r>
          </a:p>
        </p:txBody>
      </p:sp>
      <p:sp>
        <p:nvSpPr>
          <p:cNvPr id="3" name="Content Placeholder 2"/>
          <p:cNvSpPr>
            <a:spLocks noGrp="1"/>
          </p:cNvSpPr>
          <p:nvPr>
            <p:ph idx="1"/>
          </p:nvPr>
        </p:nvSpPr>
        <p:spPr>
          <a:xfrm>
            <a:off x="838200" y="2080428"/>
            <a:ext cx="5424577" cy="4351338"/>
          </a:xfrm>
        </p:spPr>
        <p:txBody>
          <a:bodyPr/>
          <a:lstStyle/>
          <a:p>
            <a:r>
              <a:rPr lang="en-US" dirty="0"/>
              <a:t>Ms. Harper begins implementing the intervention</a:t>
            </a:r>
          </a:p>
          <a:p>
            <a:r>
              <a:rPr lang="en-US" dirty="0"/>
              <a:t>She graphs the percentage of points Carlos earns daily</a:t>
            </a:r>
          </a:p>
          <a:p>
            <a:endParaRPr lang="en-US" dirty="0"/>
          </a:p>
          <a:p>
            <a:endParaRPr lang="en-US" dirty="0"/>
          </a:p>
        </p:txBody>
      </p:sp>
      <p:sp>
        <p:nvSpPr>
          <p:cNvPr id="6" name="TextBox 5"/>
          <p:cNvSpPr txBox="1"/>
          <p:nvPr/>
        </p:nvSpPr>
        <p:spPr>
          <a:xfrm>
            <a:off x="1242389" y="4662442"/>
            <a:ext cx="4616197" cy="1200329"/>
          </a:xfrm>
          <a:prstGeom prst="rect">
            <a:avLst/>
          </a:prstGeom>
          <a:noFill/>
        </p:spPr>
        <p:txBody>
          <a:bodyPr wrap="square" rtlCol="0">
            <a:spAutoFit/>
          </a:bodyPr>
          <a:lstStyle/>
          <a:p>
            <a:pPr algn="ctr"/>
            <a:r>
              <a:rPr lang="en-US" sz="2400" dirty="0">
                <a:solidFill>
                  <a:schemeClr val="accent2"/>
                </a:solidFill>
              </a:rPr>
              <a:t>Can Ms. Harper judge the effectiveness of the IIP at this point? Y/N</a:t>
            </a:r>
          </a:p>
        </p:txBody>
      </p:sp>
      <p:graphicFrame>
        <p:nvGraphicFramePr>
          <p:cNvPr id="5" name="Chart 4" descr="A graph showing progress monitoring data and asks whether there is enough data to make an informed analsysis of the effectiveness of the program. "/>
          <p:cNvGraphicFramePr>
            <a:graphicFrameLocks/>
          </p:cNvGraphicFramePr>
          <p:nvPr>
            <p:extLst>
              <p:ext uri="{D42A27DB-BD31-4B8C-83A1-F6EECF244321}">
                <p14:modId xmlns:p14="http://schemas.microsoft.com/office/powerpoint/2010/main" val="3588377607"/>
              </p:ext>
            </p:extLst>
          </p:nvPr>
        </p:nvGraphicFramePr>
        <p:xfrm>
          <a:off x="6383548" y="1483744"/>
          <a:ext cx="5400136" cy="4624858"/>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descr="A line on the graph indicating a certain time period. "/>
          <p:cNvCxnSpPr/>
          <p:nvPr/>
        </p:nvCxnSpPr>
        <p:spPr>
          <a:xfrm flipV="1">
            <a:off x="8022566" y="2329132"/>
            <a:ext cx="0" cy="3012082"/>
          </a:xfrm>
          <a:prstGeom prst="line">
            <a:avLst/>
          </a:prstGeom>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8581846" y="3959981"/>
            <a:ext cx="3226279" cy="954107"/>
          </a:xfrm>
          <a:prstGeom prst="rect">
            <a:avLst/>
          </a:prstGeom>
          <a:noFill/>
          <a:ln>
            <a:solidFill>
              <a:schemeClr val="tx1"/>
            </a:solidFill>
          </a:ln>
        </p:spPr>
        <p:txBody>
          <a:bodyPr wrap="square" rtlCol="0">
            <a:spAutoFit/>
          </a:bodyPr>
          <a:lstStyle/>
          <a:p>
            <a:pPr algn="ctr"/>
            <a:r>
              <a:rPr lang="en-US" sz="2800" dirty="0">
                <a:solidFill>
                  <a:schemeClr val="accent2"/>
                </a:solidFill>
              </a:rPr>
              <a:t>NEEDS MORE INFORMATION</a:t>
            </a:r>
          </a:p>
        </p:txBody>
      </p:sp>
      <p:cxnSp>
        <p:nvCxnSpPr>
          <p:cNvPr id="9" name="Straight Connector 8" descr="A line on the graph indicating a specific point in time. "/>
          <p:cNvCxnSpPr/>
          <p:nvPr/>
        </p:nvCxnSpPr>
        <p:spPr>
          <a:xfrm>
            <a:off x="7522234" y="2932980"/>
            <a:ext cx="3605841" cy="0"/>
          </a:xfrm>
          <a:prstGeom prst="line">
            <a:avLst/>
          </a:prstGeom>
          <a:ln>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018165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Implementation Phase</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6696538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962" y="502921"/>
            <a:ext cx="11276076" cy="1280160"/>
          </a:xfrm>
        </p:spPr>
        <p:txBody>
          <a:bodyPr>
            <a:normAutofit fontScale="90000"/>
          </a:bodyPr>
          <a:lstStyle/>
          <a:p>
            <a:r>
              <a:rPr lang="en-US" i="1" dirty="0">
                <a:solidFill>
                  <a:schemeClr val="accent2"/>
                </a:solidFill>
              </a:rPr>
              <a:t>Implementation Phase, Steps 5-9:</a:t>
            </a:r>
            <a:br>
              <a:rPr lang="en-US" dirty="0">
                <a:solidFill>
                  <a:schemeClr val="accent2"/>
                </a:solidFill>
              </a:rPr>
            </a:br>
            <a:r>
              <a:rPr lang="en-US" dirty="0">
                <a:solidFill>
                  <a:schemeClr val="accent2"/>
                </a:solidFill>
              </a:rPr>
              <a:t>Use the Taxonomy to Make Adjustments to the Intervention During Implementation </a:t>
            </a:r>
          </a:p>
        </p:txBody>
      </p:sp>
      <p:sp>
        <p:nvSpPr>
          <p:cNvPr id="5" name="Content Placeholder 4"/>
          <p:cNvSpPr>
            <a:spLocks noGrp="1"/>
          </p:cNvSpPr>
          <p:nvPr>
            <p:ph idx="1"/>
          </p:nvPr>
        </p:nvSpPr>
        <p:spPr>
          <a:xfrm>
            <a:off x="457200" y="2246489"/>
            <a:ext cx="11276076" cy="3468510"/>
          </a:xfrm>
        </p:spPr>
        <p:txBody>
          <a:bodyPr>
            <a:normAutofit lnSpcReduction="10000"/>
          </a:bodyPr>
          <a:lstStyle/>
          <a:p>
            <a:r>
              <a:rPr lang="en-US" sz="2400" b="1" dirty="0"/>
              <a:t>Data-based individualization (DBI)</a:t>
            </a:r>
            <a:r>
              <a:rPr lang="en-US" sz="2400" dirty="0"/>
              <a:t>: A validated process for individualizing intervention. </a:t>
            </a:r>
          </a:p>
          <a:p>
            <a:r>
              <a:rPr lang="en-US" sz="2400" dirty="0"/>
              <a:t>Ms. Harper collects progress-monitoring data daily using points earned on the DPR, then applies decision rules on a regular basis (every week) to determine whether the intervention is producing the target pattern in responding for Carlos. </a:t>
            </a:r>
          </a:p>
          <a:p>
            <a:pPr lvl="1"/>
            <a:r>
              <a:rPr lang="en-US" sz="2400" dirty="0"/>
              <a:t>Whenever the data indicate Carlos is not on track to meet his goals, Ms. Harper will adjust the program to better address his needs.</a:t>
            </a:r>
          </a:p>
          <a:p>
            <a:endParaRPr lang="en-US" sz="2400" dirty="0"/>
          </a:p>
        </p:txBody>
      </p:sp>
    </p:spTree>
    <p:extLst>
      <p:ext uri="{BB962C8B-B14F-4D97-AF65-F5344CB8AC3E}">
        <p14:creationId xmlns:p14="http://schemas.microsoft.com/office/powerpoint/2010/main" val="33605706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77334"/>
            <a:ext cx="11276076" cy="1280160"/>
          </a:xfrm>
        </p:spPr>
        <p:txBody>
          <a:bodyPr>
            <a:normAutofit fontScale="90000"/>
          </a:bodyPr>
          <a:lstStyle/>
          <a:p>
            <a:r>
              <a:rPr lang="en-US" i="1" dirty="0">
                <a:solidFill>
                  <a:schemeClr val="accent2"/>
                </a:solidFill>
              </a:rPr>
              <a:t>Implementation Phase, Steps 5-9:</a:t>
            </a:r>
            <a:br>
              <a:rPr lang="en-US" dirty="0">
                <a:solidFill>
                  <a:schemeClr val="accent2"/>
                </a:solidFill>
              </a:rPr>
            </a:br>
            <a:r>
              <a:rPr lang="en-US" dirty="0">
                <a:solidFill>
                  <a:schemeClr val="accent2"/>
                </a:solidFill>
              </a:rPr>
              <a:t>Use the Taxonomy to Make Adjustments to the Intervention During Implementation </a:t>
            </a:r>
          </a:p>
        </p:txBody>
      </p:sp>
      <p:sp>
        <p:nvSpPr>
          <p:cNvPr id="5" name="Content Placeholder 4"/>
          <p:cNvSpPr>
            <a:spLocks noGrp="1"/>
          </p:cNvSpPr>
          <p:nvPr>
            <p:ph idx="1"/>
          </p:nvPr>
        </p:nvSpPr>
        <p:spPr>
          <a:xfrm>
            <a:off x="457200" y="2410177"/>
            <a:ext cx="11276076" cy="4343400"/>
          </a:xfrm>
        </p:spPr>
        <p:txBody>
          <a:bodyPr/>
          <a:lstStyle/>
          <a:p>
            <a:pPr>
              <a:spcAft>
                <a:spcPts val="1200"/>
              </a:spcAft>
            </a:pPr>
            <a:r>
              <a:rPr lang="en-US" dirty="0"/>
              <a:t>The implementation phase steps (5-9) alternate between </a:t>
            </a:r>
          </a:p>
          <a:p>
            <a:pPr>
              <a:spcAft>
                <a:spcPts val="1200"/>
              </a:spcAft>
            </a:pPr>
            <a:r>
              <a:rPr lang="en-US" dirty="0">
                <a:solidFill>
                  <a:schemeClr val="bg1">
                    <a:lumMod val="65000"/>
                  </a:schemeClr>
                </a:solidFill>
              </a:rPr>
              <a:t>Assessing data </a:t>
            </a:r>
            <a:r>
              <a:rPr lang="en-US" dirty="0"/>
              <a:t>(gray titles) to evaluate whether Carlos’s intervention requires an adjustment</a:t>
            </a:r>
          </a:p>
          <a:p>
            <a:pPr>
              <a:spcAft>
                <a:spcPts val="1200"/>
              </a:spcAft>
            </a:pPr>
            <a:r>
              <a:rPr lang="en-US" dirty="0">
                <a:solidFill>
                  <a:schemeClr val="accent2"/>
                </a:solidFill>
              </a:rPr>
              <a:t>Applying the taxonomy </a:t>
            </a:r>
            <a:r>
              <a:rPr lang="en-US" dirty="0"/>
              <a:t>(green titles) to design adjustments to the </a:t>
            </a:r>
            <a:r>
              <a:rPr lang="en-US" dirty="0">
                <a:ea typeface="ＭＳ Ｐゴシック" pitchFamily="-48" charset="-128"/>
                <a:cs typeface="ＭＳ Ｐゴシック"/>
              </a:rPr>
              <a:t>intensive intervention platform</a:t>
            </a:r>
            <a:r>
              <a:rPr lang="en-US" dirty="0"/>
              <a:t>. </a:t>
            </a:r>
          </a:p>
          <a:p>
            <a:endParaRPr lang="en-US" dirty="0"/>
          </a:p>
        </p:txBody>
      </p:sp>
    </p:spTree>
    <p:extLst>
      <p:ext uri="{BB962C8B-B14F-4D97-AF65-F5344CB8AC3E}">
        <p14:creationId xmlns:p14="http://schemas.microsoft.com/office/powerpoint/2010/main" val="2250055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Today’s Webinar</a:t>
            </a:r>
          </a:p>
        </p:txBody>
      </p:sp>
      <p:sp>
        <p:nvSpPr>
          <p:cNvPr id="2" name="Content Placeholder 1"/>
          <p:cNvSpPr>
            <a:spLocks noGrp="1"/>
          </p:cNvSpPr>
          <p:nvPr>
            <p:ph sz="quarter" idx="15"/>
          </p:nvPr>
        </p:nvSpPr>
        <p:spPr/>
        <p:txBody>
          <a:bodyPr>
            <a:normAutofit/>
          </a:bodyPr>
          <a:lstStyle/>
          <a:p>
            <a:pPr>
              <a:spcBef>
                <a:spcPts val="1200"/>
              </a:spcBef>
            </a:pPr>
            <a:r>
              <a:rPr lang="en-US" sz="2800" dirty="0"/>
              <a:t>Review how the Taxonomy of Intervention Intensity can be used in the process of data-based individualization (DBI).</a:t>
            </a:r>
          </a:p>
          <a:p>
            <a:pPr>
              <a:spcBef>
                <a:spcPts val="1200"/>
              </a:spcBef>
            </a:pPr>
            <a:r>
              <a:rPr lang="en-US" sz="2800" dirty="0"/>
              <a:t>Present a </a:t>
            </a:r>
            <a:r>
              <a:rPr lang="en-US" sz="2800" b="1" dirty="0"/>
              <a:t>behavior example </a:t>
            </a:r>
            <a:r>
              <a:rPr lang="en-US" sz="2800" dirty="0"/>
              <a:t>that illustrates how to implement DBI and the Taxonomy. </a:t>
            </a:r>
          </a:p>
          <a:p>
            <a:pPr marL="230187" lvl="1" indent="0" algn="ctr">
              <a:spcBef>
                <a:spcPts val="1200"/>
              </a:spcBef>
              <a:buNone/>
            </a:pPr>
            <a:endParaRPr lang="en-US" sz="2000" b="1" dirty="0"/>
          </a:p>
          <a:p>
            <a:endParaRPr lang="en-US" sz="2800" dirty="0"/>
          </a:p>
        </p:txBody>
      </p:sp>
      <p:sp>
        <p:nvSpPr>
          <p:cNvPr id="5" name="Text Placeholder 4">
            <a:extLst>
              <a:ext uri="{FF2B5EF4-FFF2-40B4-BE49-F238E27FC236}">
                <a16:creationId xmlns:a16="http://schemas.microsoft.com/office/drawing/2014/main" id="{4755FCA5-EF04-4D3F-BA79-CC9697AE43E9}"/>
              </a:ext>
            </a:extLst>
          </p:cNvPr>
          <p:cNvSpPr>
            <a:spLocks noGrp="1"/>
          </p:cNvSpPr>
          <p:nvPr>
            <p:ph type="body" sz="quarter" idx="13"/>
          </p:nvPr>
        </p:nvSpPr>
        <p:spPr/>
        <p:txBody>
          <a:bodyPr/>
          <a:lstStyle/>
          <a:p>
            <a:endParaRPr lang="en-US"/>
          </a:p>
        </p:txBody>
      </p:sp>
      <p:sp>
        <p:nvSpPr>
          <p:cNvPr id="4" name="Slide Number Placeholder 3"/>
          <p:cNvSpPr>
            <a:spLocks noGrp="1"/>
          </p:cNvSpPr>
          <p:nvPr>
            <p:ph type="sldNum" sz="quarter" idx="14"/>
          </p:nvPr>
        </p:nvSpPr>
        <p:spPr/>
        <p:txBody>
          <a:bodyPr/>
          <a:lstStyle/>
          <a:p>
            <a:fld id="{F3477EC8-074D-41C4-94AE-E9EA7CEEA348}" type="slidenum">
              <a:rPr lang="en-US" smtClean="0"/>
              <a:pPr/>
              <a:t>4</a:t>
            </a:fld>
            <a:endParaRPr lang="en-US" dirty="0"/>
          </a:p>
        </p:txBody>
      </p:sp>
    </p:spTree>
    <p:extLst>
      <p:ext uri="{BB962C8B-B14F-4D97-AF65-F5344CB8AC3E}">
        <p14:creationId xmlns:p14="http://schemas.microsoft.com/office/powerpoint/2010/main" val="40727774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descr="A graph detailing progress monitoring data for the purpose of illustrating when an educator can make adjustments to intervention. "/>
          <p:cNvGraphicFramePr>
            <a:graphicFrameLocks/>
          </p:cNvGraphicFramePr>
          <p:nvPr>
            <p:extLst>
              <p:ext uri="{D42A27DB-BD31-4B8C-83A1-F6EECF244321}">
                <p14:modId xmlns:p14="http://schemas.microsoft.com/office/powerpoint/2010/main" val="3081877604"/>
              </p:ext>
            </p:extLst>
          </p:nvPr>
        </p:nvGraphicFramePr>
        <p:xfrm>
          <a:off x="6298721" y="1690688"/>
          <a:ext cx="5055079" cy="444876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57962" y="355779"/>
            <a:ext cx="11276076" cy="1280160"/>
          </a:xfrm>
        </p:spPr>
        <p:txBody>
          <a:bodyPr>
            <a:normAutofit/>
          </a:bodyPr>
          <a:lstStyle/>
          <a:p>
            <a:r>
              <a:rPr lang="en-US" dirty="0">
                <a:solidFill>
                  <a:schemeClr val="tx1">
                    <a:lumMod val="50000"/>
                    <a:lumOff val="50000"/>
                  </a:schemeClr>
                </a:solidFill>
              </a:rPr>
              <a:t>Determine When to Make an Adjustment to Intervention</a:t>
            </a:r>
          </a:p>
        </p:txBody>
      </p:sp>
      <p:sp>
        <p:nvSpPr>
          <p:cNvPr id="3" name="Content Placeholder 2"/>
          <p:cNvSpPr>
            <a:spLocks noGrp="1"/>
          </p:cNvSpPr>
          <p:nvPr>
            <p:ph idx="1"/>
          </p:nvPr>
        </p:nvSpPr>
        <p:spPr>
          <a:xfrm>
            <a:off x="527649" y="1788111"/>
            <a:ext cx="5771072" cy="4351338"/>
          </a:xfrm>
        </p:spPr>
        <p:txBody>
          <a:bodyPr>
            <a:normAutofit fontScale="77500" lnSpcReduction="20000"/>
          </a:bodyPr>
          <a:lstStyle/>
          <a:p>
            <a:r>
              <a:rPr lang="en-US" dirty="0"/>
              <a:t>During the first week of treatment, Ms. Harper notices…</a:t>
            </a:r>
          </a:p>
          <a:p>
            <a:pPr lvl="1">
              <a:spcBef>
                <a:spcPts val="1200"/>
              </a:spcBef>
            </a:pPr>
            <a:r>
              <a:rPr lang="en-US" dirty="0"/>
              <a:t>Carlos tended to earn 2s on his DPR during the first subject or two of the day, but as the day wore on earned 1s and 0s</a:t>
            </a:r>
          </a:p>
          <a:p>
            <a:pPr lvl="1">
              <a:spcBef>
                <a:spcPts val="1200"/>
              </a:spcBef>
            </a:pPr>
            <a:r>
              <a:rPr lang="en-US" dirty="0"/>
              <a:t>During morning check in, Carlos had trouble identifying examples of what following school-wide expectations looked like in his classroom.</a:t>
            </a:r>
          </a:p>
          <a:p>
            <a:pPr lvl="1">
              <a:spcBef>
                <a:spcPts val="1200"/>
              </a:spcBef>
            </a:pPr>
            <a:r>
              <a:rPr lang="en-US" dirty="0"/>
              <a:t>Carlos received an office discipline referral (ODR) for putting his head down and refusing to work during language arts class</a:t>
            </a:r>
          </a:p>
          <a:p>
            <a:endParaRPr lang="en-US" dirty="0"/>
          </a:p>
          <a:p>
            <a:endParaRPr lang="en-US" dirty="0"/>
          </a:p>
        </p:txBody>
      </p:sp>
      <p:cxnSp>
        <p:nvCxnSpPr>
          <p:cNvPr id="7" name="Straight Connector 6" descr="A line showing a specific moment in time. "/>
          <p:cNvCxnSpPr/>
          <p:nvPr/>
        </p:nvCxnSpPr>
        <p:spPr>
          <a:xfrm flipV="1">
            <a:off x="7884543" y="2553419"/>
            <a:ext cx="0" cy="2787795"/>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descr="A line showing a performance cutoff point."/>
          <p:cNvCxnSpPr/>
          <p:nvPr/>
        </p:nvCxnSpPr>
        <p:spPr>
          <a:xfrm>
            <a:off x="7401464" y="3105507"/>
            <a:ext cx="3605841" cy="0"/>
          </a:xfrm>
          <a:prstGeom prst="line">
            <a:avLst/>
          </a:prstGeom>
          <a:ln>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386925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descr="A graph detailing progress monitoring data. The graph has 8 points of progress monitoring data. "/>
          <p:cNvGraphicFramePr>
            <a:graphicFrameLocks/>
          </p:cNvGraphicFramePr>
          <p:nvPr>
            <p:extLst>
              <p:ext uri="{D42A27DB-BD31-4B8C-83A1-F6EECF244321}">
                <p14:modId xmlns:p14="http://schemas.microsoft.com/office/powerpoint/2010/main" val="211531283"/>
              </p:ext>
            </p:extLst>
          </p:nvPr>
        </p:nvGraphicFramePr>
        <p:xfrm>
          <a:off x="6298721" y="1690688"/>
          <a:ext cx="5055079" cy="444876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57962" y="355779"/>
            <a:ext cx="11276076" cy="1280160"/>
          </a:xfrm>
        </p:spPr>
        <p:txBody>
          <a:bodyPr>
            <a:normAutofit/>
          </a:bodyPr>
          <a:lstStyle/>
          <a:p>
            <a:r>
              <a:rPr lang="en-US" dirty="0">
                <a:solidFill>
                  <a:schemeClr val="tx1">
                    <a:lumMod val="50000"/>
                    <a:lumOff val="50000"/>
                  </a:schemeClr>
                </a:solidFill>
              </a:rPr>
              <a:t>Determine When to Make an Adjustment to Intervention</a:t>
            </a:r>
          </a:p>
        </p:txBody>
      </p:sp>
      <p:sp>
        <p:nvSpPr>
          <p:cNvPr id="6" name="TextBox 5"/>
          <p:cNvSpPr txBox="1"/>
          <p:nvPr/>
        </p:nvSpPr>
        <p:spPr>
          <a:xfrm>
            <a:off x="665672" y="2553419"/>
            <a:ext cx="5286554" cy="206210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3200" dirty="0">
                <a:solidFill>
                  <a:schemeClr val="accent2"/>
                </a:solidFill>
              </a:rPr>
              <a:t>Should Ms. Harper intensify/individualize the IIP? Y or N? If Y, on what dimension?</a:t>
            </a:r>
          </a:p>
        </p:txBody>
      </p:sp>
      <p:cxnSp>
        <p:nvCxnSpPr>
          <p:cNvPr id="7" name="Straight Connector 6" descr="A line demonstrating a specific point in time. "/>
          <p:cNvCxnSpPr/>
          <p:nvPr/>
        </p:nvCxnSpPr>
        <p:spPr>
          <a:xfrm flipV="1">
            <a:off x="7884543" y="2553419"/>
            <a:ext cx="0" cy="2787795"/>
          </a:xfrm>
          <a:prstGeom prst="line">
            <a:avLst/>
          </a:prstGeom>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9816861" y="3994487"/>
            <a:ext cx="1017916" cy="523220"/>
          </a:xfrm>
          <a:prstGeom prst="rect">
            <a:avLst/>
          </a:prstGeom>
          <a:noFill/>
          <a:ln>
            <a:solidFill>
              <a:schemeClr val="tx1"/>
            </a:solidFill>
          </a:ln>
        </p:spPr>
        <p:txBody>
          <a:bodyPr wrap="square" rtlCol="0">
            <a:spAutoFit/>
          </a:bodyPr>
          <a:lstStyle/>
          <a:p>
            <a:pPr algn="ctr"/>
            <a:r>
              <a:rPr lang="en-US" sz="2800" dirty="0">
                <a:solidFill>
                  <a:schemeClr val="accent2"/>
                </a:solidFill>
              </a:rPr>
              <a:t>YES</a:t>
            </a:r>
          </a:p>
        </p:txBody>
      </p:sp>
      <p:cxnSp>
        <p:nvCxnSpPr>
          <p:cNvPr id="10" name="Straight Connector 9" descr="A line representing a cutoff point for points earned. "/>
          <p:cNvCxnSpPr/>
          <p:nvPr/>
        </p:nvCxnSpPr>
        <p:spPr>
          <a:xfrm>
            <a:off x="7401464" y="3105507"/>
            <a:ext cx="3605841" cy="0"/>
          </a:xfrm>
          <a:prstGeom prst="line">
            <a:avLst/>
          </a:prstGeom>
          <a:ln>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061580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600426" cy="946090"/>
          </a:xfrm>
        </p:spPr>
        <p:txBody>
          <a:bodyPr>
            <a:normAutofit fontScale="90000"/>
          </a:bodyPr>
          <a:lstStyle/>
          <a:p>
            <a:r>
              <a:rPr lang="en-US" dirty="0">
                <a:solidFill>
                  <a:schemeClr val="accent2"/>
                </a:solidFill>
              </a:rPr>
              <a:t>Formulate an Adjustment to the IIP When the Rate of Progress is Inadequate</a:t>
            </a:r>
          </a:p>
        </p:txBody>
      </p:sp>
      <p:sp>
        <p:nvSpPr>
          <p:cNvPr id="3" name="Content Placeholder 2"/>
          <p:cNvSpPr>
            <a:spLocks noGrp="1"/>
          </p:cNvSpPr>
          <p:nvPr>
            <p:ph idx="1"/>
          </p:nvPr>
        </p:nvSpPr>
        <p:spPr>
          <a:xfrm>
            <a:off x="838200" y="1825624"/>
            <a:ext cx="5614358" cy="5032375"/>
          </a:xfrm>
        </p:spPr>
        <p:txBody>
          <a:bodyPr>
            <a:normAutofit/>
          </a:bodyPr>
          <a:lstStyle/>
          <a:p>
            <a:r>
              <a:rPr lang="en-US" sz="2400" dirty="0"/>
              <a:t>Ms. Harper </a:t>
            </a:r>
            <a:r>
              <a:rPr lang="en-US" sz="2400" i="1" dirty="0"/>
              <a:t>should</a:t>
            </a:r>
            <a:r>
              <a:rPr lang="en-US" sz="2400" dirty="0"/>
              <a:t> intensify/individualize Carlos’s program. </a:t>
            </a:r>
          </a:p>
          <a:p>
            <a:r>
              <a:rPr lang="en-US" sz="2400" dirty="0"/>
              <a:t>Based on her observations during intervention, she decides to begin by focusing on elements of the Taxonomy’s </a:t>
            </a:r>
            <a:r>
              <a:rPr lang="en-US" sz="2400" b="1" dirty="0"/>
              <a:t>dosage and alignment </a:t>
            </a:r>
            <a:r>
              <a:rPr lang="en-US" sz="2400" dirty="0"/>
              <a:t>dimensions that do not require diagnostic assessment</a:t>
            </a:r>
          </a:p>
        </p:txBody>
      </p:sp>
      <p:graphicFrame>
        <p:nvGraphicFramePr>
          <p:cNvPr id="7" name="Table 6"/>
          <p:cNvGraphicFramePr>
            <a:graphicFrameLocks noGrp="1"/>
          </p:cNvGraphicFramePr>
          <p:nvPr>
            <p:extLst>
              <p:ext uri="{D42A27DB-BD31-4B8C-83A1-F6EECF244321}">
                <p14:modId xmlns:p14="http://schemas.microsoft.com/office/powerpoint/2010/main" val="784373043"/>
              </p:ext>
            </p:extLst>
          </p:nvPr>
        </p:nvGraphicFramePr>
        <p:xfrm>
          <a:off x="6452558" y="1515071"/>
          <a:ext cx="5382883" cy="1941331"/>
        </p:xfrm>
        <a:graphic>
          <a:graphicData uri="http://schemas.openxmlformats.org/drawingml/2006/table">
            <a:tbl>
              <a:tblPr firstRow="1">
                <a:tableStyleId>{5940675A-B579-460E-94D1-54222C63F5DA}</a:tableStyleId>
              </a:tblPr>
              <a:tblGrid>
                <a:gridCol w="509622">
                  <a:extLst>
                    <a:ext uri="{9D8B030D-6E8A-4147-A177-3AD203B41FA5}">
                      <a16:colId xmlns:a16="http://schemas.microsoft.com/office/drawing/2014/main" val="20000"/>
                    </a:ext>
                  </a:extLst>
                </a:gridCol>
                <a:gridCol w="4045125">
                  <a:extLst>
                    <a:ext uri="{9D8B030D-6E8A-4147-A177-3AD203B41FA5}">
                      <a16:colId xmlns:a16="http://schemas.microsoft.com/office/drawing/2014/main" val="20001"/>
                    </a:ext>
                  </a:extLst>
                </a:gridCol>
                <a:gridCol w="414068">
                  <a:extLst>
                    <a:ext uri="{9D8B030D-6E8A-4147-A177-3AD203B41FA5}">
                      <a16:colId xmlns:a16="http://schemas.microsoft.com/office/drawing/2014/main" val="20002"/>
                    </a:ext>
                  </a:extLst>
                </a:gridCol>
                <a:gridCol w="414068">
                  <a:extLst>
                    <a:ext uri="{9D8B030D-6E8A-4147-A177-3AD203B41FA5}">
                      <a16:colId xmlns:a16="http://schemas.microsoft.com/office/drawing/2014/main" val="20003"/>
                    </a:ext>
                  </a:extLst>
                </a:gridCol>
              </a:tblGrid>
              <a:tr h="516281">
                <a:tc rowSpan="4">
                  <a:txBody>
                    <a:bodyPr/>
                    <a:lstStyle/>
                    <a:p>
                      <a:pPr algn="ctr" fontAlgn="ctr"/>
                      <a:r>
                        <a:rPr lang="en-US" sz="2800" u="none" strike="noStrike" dirty="0">
                          <a:effectLst/>
                          <a:latin typeface="Calibri" panose="020F0502020204030204" pitchFamily="34" charset="0"/>
                        </a:rPr>
                        <a:t>Dosage</a:t>
                      </a:r>
                      <a:endParaRPr lang="en-US" sz="2800" b="0" i="0" u="none" strike="noStrike" dirty="0">
                        <a:solidFill>
                          <a:srgbClr val="000000"/>
                        </a:solidFill>
                        <a:effectLst/>
                        <a:latin typeface="Calibri" panose="020F0502020204030204" pitchFamily="34" charset="0"/>
                      </a:endParaRPr>
                    </a:p>
                  </a:txBody>
                  <a:tcPr marL="9525" marR="9525" marT="9525" marB="0" vert="vert270" anchor="ctr">
                    <a:solidFill>
                      <a:schemeClr val="bg1">
                        <a:lumMod val="85000"/>
                      </a:schemeClr>
                    </a:solidFill>
                  </a:tcPr>
                </a:tc>
                <a:tc>
                  <a:txBody>
                    <a:bodyPr/>
                    <a:lstStyle/>
                    <a:p>
                      <a:pPr algn="l" fontAlgn="ctr"/>
                      <a:r>
                        <a:rPr lang="en-US" sz="1400" u="none" strike="noStrike" dirty="0">
                          <a:effectLst/>
                          <a:latin typeface="Calibri" panose="020F0502020204030204" pitchFamily="34" charset="0"/>
                        </a:rPr>
                        <a:t> # of opportunities to respond (i.e.,  practice/demonstrate skill)</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0" i="0" u="none" strike="noStrike" dirty="0">
                          <a:solidFill>
                            <a:schemeClr val="tx1">
                              <a:lumMod val="65000"/>
                              <a:lumOff val="35000"/>
                            </a:schemeClr>
                          </a:solidFill>
                          <a:effectLst/>
                          <a:latin typeface="Segoe Print" panose="02000600000000000000" pitchFamily="2" charset="0"/>
                        </a:rPr>
                        <a:t>2</a:t>
                      </a:r>
                    </a:p>
                  </a:txBody>
                  <a:tcPr marL="9525" marR="9525" marT="9525" marB="0" anchor="ctr"/>
                </a:tc>
                <a:tc rowSpan="4">
                  <a:txBody>
                    <a:bodyPr/>
                    <a:lstStyle/>
                    <a:p>
                      <a:pPr algn="ctr" fontAlgn="ctr"/>
                      <a:r>
                        <a:rPr lang="en-US" sz="1400" b="1" i="0" u="none" strike="noStrike" dirty="0">
                          <a:solidFill>
                            <a:schemeClr val="tx1">
                              <a:lumMod val="65000"/>
                              <a:lumOff val="35000"/>
                            </a:schemeClr>
                          </a:solidFill>
                          <a:effectLst/>
                          <a:latin typeface="Segoe Print" panose="02000600000000000000" pitchFamily="2" charset="0"/>
                        </a:rPr>
                        <a:t>2</a:t>
                      </a:r>
                    </a:p>
                  </a:txBody>
                  <a:tcPr marL="9525" marR="9525" marT="9525" marB="0" anchor="ctr"/>
                </a:tc>
                <a:extLst>
                  <a:ext uri="{0D108BD9-81ED-4DB2-BD59-A6C34878D82A}">
                    <a16:rowId xmlns:a16="http://schemas.microsoft.com/office/drawing/2014/main" val="10000"/>
                  </a:ext>
                </a:extLst>
              </a:tr>
              <a:tr h="516281">
                <a:tc vMerge="1">
                  <a:txBody>
                    <a:bodyPr/>
                    <a:lstStyle/>
                    <a:p>
                      <a:endParaRPr lang="en-US"/>
                    </a:p>
                  </a:txBody>
                  <a:tcPr/>
                </a:tc>
                <a:tc>
                  <a:txBody>
                    <a:bodyPr/>
                    <a:lstStyle/>
                    <a:p>
                      <a:pPr algn="l" fontAlgn="ctr"/>
                      <a:r>
                        <a:rPr lang="en-US" sz="1400" u="none" strike="noStrike" dirty="0">
                          <a:effectLst/>
                          <a:latin typeface="Calibri" panose="020F0502020204030204" pitchFamily="34" charset="0"/>
                        </a:rPr>
                        <a:t> # of opportunities for positive feedback (e.g.,  praise,  tokens, points)</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0" i="0" u="none" strike="noStrike" dirty="0">
                          <a:solidFill>
                            <a:schemeClr val="tx1">
                              <a:lumMod val="65000"/>
                              <a:lumOff val="35000"/>
                            </a:schemeClr>
                          </a:solidFill>
                          <a:effectLst/>
                          <a:latin typeface="Segoe Print" panose="02000600000000000000" pitchFamily="2" charset="0"/>
                        </a:rPr>
                        <a:t>2</a:t>
                      </a:r>
                    </a:p>
                  </a:txBody>
                  <a:tcPr marL="9525" marR="9525" marT="9525" marB="0" anchor="ctr"/>
                </a:tc>
                <a:tc vMerge="1">
                  <a:txBody>
                    <a:bodyPr/>
                    <a:lstStyle/>
                    <a:p>
                      <a:pPr algn="ctr" fontAlgn="ctr"/>
                      <a:endParaRPr lang="en-US" sz="1400" b="0" i="0" u="none" strike="noStrike" dirty="0">
                        <a:solidFill>
                          <a:schemeClr val="tx1">
                            <a:lumMod val="65000"/>
                            <a:lumOff val="35000"/>
                          </a:schemeClr>
                        </a:solidFill>
                        <a:effectLst/>
                        <a:latin typeface="Segoe Print" panose="02000600000000000000" pitchFamily="2" charset="0"/>
                      </a:endParaRPr>
                    </a:p>
                  </a:txBody>
                  <a:tcPr marL="9525" marR="9525" marT="9525" marB="0" anchor="ctr"/>
                </a:tc>
                <a:extLst>
                  <a:ext uri="{0D108BD9-81ED-4DB2-BD59-A6C34878D82A}">
                    <a16:rowId xmlns:a16="http://schemas.microsoft.com/office/drawing/2014/main" val="10001"/>
                  </a:ext>
                </a:extLst>
              </a:tr>
              <a:tr h="516281">
                <a:tc vMerge="1">
                  <a:txBody>
                    <a:bodyPr/>
                    <a:lstStyle/>
                    <a:p>
                      <a:endParaRPr lang="en-US"/>
                    </a:p>
                  </a:txBody>
                  <a:tcPr/>
                </a:tc>
                <a:tc>
                  <a:txBody>
                    <a:bodyPr/>
                    <a:lstStyle/>
                    <a:p>
                      <a:pPr algn="l" fontAlgn="ctr"/>
                      <a:r>
                        <a:rPr lang="en-US" sz="1400" u="none" strike="noStrike" dirty="0">
                          <a:effectLst/>
                          <a:latin typeface="Calibri" panose="020F0502020204030204" pitchFamily="34" charset="0"/>
                        </a:rPr>
                        <a:t> # of opportunities to exchange for backup  </a:t>
                      </a:r>
                      <a:r>
                        <a:rPr lang="en-US" sz="1400" u="none" strike="noStrike" dirty="0" err="1">
                          <a:effectLst/>
                          <a:latin typeface="Calibri" panose="020F0502020204030204" pitchFamily="34" charset="0"/>
                        </a:rPr>
                        <a:t>reinforcers</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0" i="0" u="none" strike="noStrike" dirty="0">
                          <a:solidFill>
                            <a:schemeClr val="tx1">
                              <a:lumMod val="65000"/>
                              <a:lumOff val="35000"/>
                            </a:schemeClr>
                          </a:solidFill>
                          <a:effectLst/>
                          <a:latin typeface="Segoe Print" panose="02000600000000000000" pitchFamily="2" charset="0"/>
                        </a:rPr>
                        <a:t>2</a:t>
                      </a:r>
                    </a:p>
                  </a:txBody>
                  <a:tcPr marL="9525" marR="9525" marT="9525" marB="0" anchor="ctr"/>
                </a:tc>
                <a:tc vMerge="1">
                  <a:txBody>
                    <a:bodyPr/>
                    <a:lstStyle/>
                    <a:p>
                      <a:pPr algn="ctr" fontAlgn="ctr"/>
                      <a:endParaRPr lang="en-US" sz="1400" b="0" i="0" u="none" strike="noStrike" dirty="0">
                        <a:solidFill>
                          <a:schemeClr val="tx1">
                            <a:lumMod val="65000"/>
                            <a:lumOff val="35000"/>
                          </a:schemeClr>
                        </a:solidFill>
                        <a:effectLst/>
                        <a:latin typeface="Segoe Print" panose="02000600000000000000" pitchFamily="2" charset="0"/>
                      </a:endParaRPr>
                    </a:p>
                  </a:txBody>
                  <a:tcPr marL="9525" marR="9525" marT="9525" marB="0" anchor="ctr"/>
                </a:tc>
                <a:extLst>
                  <a:ext uri="{0D108BD9-81ED-4DB2-BD59-A6C34878D82A}">
                    <a16:rowId xmlns:a16="http://schemas.microsoft.com/office/drawing/2014/main" val="10002"/>
                  </a:ext>
                </a:extLst>
              </a:tr>
              <a:tr h="392488">
                <a:tc vMerge="1">
                  <a:txBody>
                    <a:bodyPr/>
                    <a:lstStyle/>
                    <a:p>
                      <a:endParaRPr lang="en-US"/>
                    </a:p>
                  </a:txBody>
                  <a:tcPr/>
                </a:tc>
                <a:tc>
                  <a:txBody>
                    <a:bodyPr/>
                    <a:lstStyle/>
                    <a:p>
                      <a:pPr algn="l" fontAlgn="ctr"/>
                      <a:r>
                        <a:rPr lang="en-US" sz="1400" u="none" strike="noStrike" dirty="0">
                          <a:effectLst/>
                          <a:latin typeface="Calibri" panose="020F0502020204030204" pitchFamily="34" charset="0"/>
                        </a:rPr>
                        <a:t> # of opportunities for corrective feedback</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0" i="0" u="none" strike="noStrike" dirty="0">
                          <a:solidFill>
                            <a:schemeClr val="tx1">
                              <a:lumMod val="65000"/>
                              <a:lumOff val="35000"/>
                            </a:schemeClr>
                          </a:solidFill>
                          <a:effectLst/>
                          <a:latin typeface="Segoe Print" panose="02000600000000000000" pitchFamily="2" charset="0"/>
                        </a:rPr>
                        <a:t>2</a:t>
                      </a:r>
                    </a:p>
                  </a:txBody>
                  <a:tcPr marL="9525" marR="9525" marT="9525" marB="0" anchor="ctr"/>
                </a:tc>
                <a:tc vMerge="1">
                  <a:txBody>
                    <a:bodyPr/>
                    <a:lstStyle/>
                    <a:p>
                      <a:pPr algn="ctr" fontAlgn="ctr"/>
                      <a:endParaRPr lang="en-US" sz="1400" b="0" i="0" u="none" strike="noStrike" dirty="0">
                        <a:solidFill>
                          <a:schemeClr val="tx1">
                            <a:lumMod val="65000"/>
                            <a:lumOff val="35000"/>
                          </a:schemeClr>
                        </a:solidFill>
                        <a:effectLst/>
                        <a:latin typeface="Segoe Print" panose="02000600000000000000" pitchFamily="2" charset="0"/>
                      </a:endParaRPr>
                    </a:p>
                  </a:txBody>
                  <a:tcPr marL="9525" marR="9525" marT="9525" marB="0" anchor="ctr"/>
                </a:tc>
                <a:extLst>
                  <a:ext uri="{0D108BD9-81ED-4DB2-BD59-A6C34878D82A}">
                    <a16:rowId xmlns:a16="http://schemas.microsoft.com/office/drawing/2014/main" val="10003"/>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791177391"/>
              </p:ext>
            </p:extLst>
          </p:nvPr>
        </p:nvGraphicFramePr>
        <p:xfrm>
          <a:off x="6452558" y="3458437"/>
          <a:ext cx="5382883" cy="3169246"/>
        </p:xfrm>
        <a:graphic>
          <a:graphicData uri="http://schemas.openxmlformats.org/drawingml/2006/table">
            <a:tbl>
              <a:tblPr firstRow="1">
                <a:tableStyleId>{5940675A-B579-460E-94D1-54222C63F5DA}</a:tableStyleId>
              </a:tblPr>
              <a:tblGrid>
                <a:gridCol w="509622">
                  <a:extLst>
                    <a:ext uri="{9D8B030D-6E8A-4147-A177-3AD203B41FA5}">
                      <a16:colId xmlns:a16="http://schemas.microsoft.com/office/drawing/2014/main" val="20000"/>
                    </a:ext>
                  </a:extLst>
                </a:gridCol>
                <a:gridCol w="4045125">
                  <a:extLst>
                    <a:ext uri="{9D8B030D-6E8A-4147-A177-3AD203B41FA5}">
                      <a16:colId xmlns:a16="http://schemas.microsoft.com/office/drawing/2014/main" val="20001"/>
                    </a:ext>
                  </a:extLst>
                </a:gridCol>
                <a:gridCol w="414068">
                  <a:extLst>
                    <a:ext uri="{9D8B030D-6E8A-4147-A177-3AD203B41FA5}">
                      <a16:colId xmlns:a16="http://schemas.microsoft.com/office/drawing/2014/main" val="20002"/>
                    </a:ext>
                  </a:extLst>
                </a:gridCol>
                <a:gridCol w="414068">
                  <a:extLst>
                    <a:ext uri="{9D8B030D-6E8A-4147-A177-3AD203B41FA5}">
                      <a16:colId xmlns:a16="http://schemas.microsoft.com/office/drawing/2014/main" val="20003"/>
                    </a:ext>
                  </a:extLst>
                </a:gridCol>
              </a:tblGrid>
              <a:tr h="554173">
                <a:tc rowSpan="6">
                  <a:txBody>
                    <a:bodyPr/>
                    <a:lstStyle/>
                    <a:p>
                      <a:pPr algn="ctr" fontAlgn="ctr"/>
                      <a:r>
                        <a:rPr lang="en-US" sz="2800" u="none" strike="noStrike" dirty="0">
                          <a:effectLst/>
                          <a:latin typeface="Calibri" panose="020F0502020204030204" pitchFamily="34" charset="0"/>
                        </a:rPr>
                        <a:t>Alignment</a:t>
                      </a:r>
                      <a:endParaRPr lang="en-US" sz="2800" b="0" i="0" u="none" strike="noStrike" dirty="0">
                        <a:solidFill>
                          <a:srgbClr val="000000"/>
                        </a:solidFill>
                        <a:effectLst/>
                        <a:latin typeface="Calibri" panose="020F0502020204030204" pitchFamily="34" charset="0"/>
                      </a:endParaRPr>
                    </a:p>
                  </a:txBody>
                  <a:tcPr marL="9525" marR="9525" marT="9525" marB="0" vert="vert270" anchor="ctr">
                    <a:solidFill>
                      <a:schemeClr val="bg1">
                        <a:lumMod val="85000"/>
                      </a:schemeClr>
                    </a:solidFill>
                  </a:tcPr>
                </a:tc>
                <a:tc>
                  <a:txBody>
                    <a:bodyPr/>
                    <a:lstStyle/>
                    <a:p>
                      <a:pPr algn="l" fontAlgn="ctr"/>
                      <a:r>
                        <a:rPr lang="en-US" sz="1400" b="0" i="0" u="none" strike="noStrike" dirty="0">
                          <a:solidFill>
                            <a:srgbClr val="000000"/>
                          </a:solidFill>
                          <a:effectLst/>
                          <a:latin typeface="Calibri" panose="020F0502020204030204" pitchFamily="34" charset="0"/>
                        </a:rPr>
                        <a:t> IIP addresses school-wide expectations</a:t>
                      </a:r>
                    </a:p>
                  </a:txBody>
                  <a:tcPr marL="9525" marR="9525" marT="9525" marB="0" anchor="ctr"/>
                </a:tc>
                <a:tc>
                  <a:txBody>
                    <a:bodyPr/>
                    <a:lstStyle/>
                    <a:p>
                      <a:pPr algn="ctr" fontAlgn="ctr"/>
                      <a:r>
                        <a:rPr lang="en-US" sz="1400" b="0" i="0" u="none" strike="noStrike" dirty="0">
                          <a:solidFill>
                            <a:schemeClr val="tx1">
                              <a:lumMod val="65000"/>
                              <a:lumOff val="35000"/>
                            </a:schemeClr>
                          </a:solidFill>
                          <a:effectLst/>
                          <a:latin typeface="Segoe Print" panose="02000600000000000000" pitchFamily="2" charset="0"/>
                        </a:rPr>
                        <a:t>3</a:t>
                      </a:r>
                    </a:p>
                  </a:txBody>
                  <a:tcPr marL="9525" marR="9525" marT="9525" marB="0" anchor="ctr"/>
                </a:tc>
                <a:tc rowSpan="6">
                  <a:txBody>
                    <a:bodyPr/>
                    <a:lstStyle/>
                    <a:p>
                      <a:pPr algn="ctr" fontAlgn="ctr"/>
                      <a:r>
                        <a:rPr lang="en-US" sz="1400" b="1" i="0" u="none" strike="noStrike" dirty="0">
                          <a:solidFill>
                            <a:schemeClr val="tx1">
                              <a:lumMod val="65000"/>
                              <a:lumOff val="35000"/>
                            </a:schemeClr>
                          </a:solidFill>
                          <a:effectLst/>
                          <a:latin typeface="Segoe Print" panose="02000600000000000000" pitchFamily="2" charset="0"/>
                        </a:rPr>
                        <a:t>2.3</a:t>
                      </a:r>
                    </a:p>
                  </a:txBody>
                  <a:tcPr marL="9525" marR="9525" marT="9525" marB="0" anchor="ctr"/>
                </a:tc>
                <a:extLst>
                  <a:ext uri="{0D108BD9-81ED-4DB2-BD59-A6C34878D82A}">
                    <a16:rowId xmlns:a16="http://schemas.microsoft.com/office/drawing/2014/main" val="10000"/>
                  </a:ext>
                </a:extLst>
              </a:tr>
              <a:tr h="491367">
                <a:tc vMerge="1">
                  <a:txBody>
                    <a:bodyPr/>
                    <a:lstStyle/>
                    <a:p>
                      <a:endParaRPr lang="en-US"/>
                    </a:p>
                  </a:txBody>
                  <a:tcPr/>
                </a:tc>
                <a:tc>
                  <a:txBody>
                    <a:bodyPr/>
                    <a:lstStyle/>
                    <a:p>
                      <a:pPr algn="l" fontAlgn="ctr"/>
                      <a:r>
                        <a:rPr lang="en-US" sz="1400" b="0" i="0" u="none" strike="noStrike" dirty="0">
                          <a:solidFill>
                            <a:srgbClr val="000000"/>
                          </a:solidFill>
                          <a:effectLst/>
                          <a:latin typeface="Calibri" panose="020F0502020204030204" pitchFamily="34" charset="0"/>
                        </a:rPr>
                        <a:t> IIP addresses classroom/teacher expectations</a:t>
                      </a:r>
                    </a:p>
                  </a:txBody>
                  <a:tcPr marL="9525" marR="9525" marT="9525" marB="0" anchor="ctr"/>
                </a:tc>
                <a:tc>
                  <a:txBody>
                    <a:bodyPr/>
                    <a:lstStyle/>
                    <a:p>
                      <a:pPr algn="ctr" fontAlgn="ctr"/>
                      <a:r>
                        <a:rPr lang="en-US" sz="1400" b="0" i="0" u="none" strike="noStrike" dirty="0">
                          <a:solidFill>
                            <a:schemeClr val="tx1">
                              <a:lumMod val="65000"/>
                              <a:lumOff val="35000"/>
                            </a:schemeClr>
                          </a:solidFill>
                          <a:effectLst/>
                          <a:latin typeface="Segoe Print" panose="02000600000000000000" pitchFamily="2" charset="0"/>
                        </a:rPr>
                        <a:t>2</a:t>
                      </a:r>
                    </a:p>
                  </a:txBody>
                  <a:tcPr marL="9525" marR="9525" marT="9525" marB="0" anchor="ctr"/>
                </a:tc>
                <a:tc vMerge="1">
                  <a:txBody>
                    <a:bodyPr/>
                    <a:lstStyle/>
                    <a:p>
                      <a:pPr algn="ctr" fontAlgn="ctr"/>
                      <a:endParaRPr lang="en-US" sz="1400" b="0" i="0" u="none" strike="noStrike" dirty="0">
                        <a:solidFill>
                          <a:schemeClr val="tx1">
                            <a:lumMod val="65000"/>
                            <a:lumOff val="35000"/>
                          </a:schemeClr>
                        </a:solidFill>
                        <a:effectLst/>
                        <a:latin typeface="Segoe Print" panose="02000600000000000000" pitchFamily="2" charset="0"/>
                      </a:endParaRPr>
                    </a:p>
                  </a:txBody>
                  <a:tcPr marL="9525" marR="9525" marT="9525" marB="0" anchor="ctr"/>
                </a:tc>
                <a:extLst>
                  <a:ext uri="{0D108BD9-81ED-4DB2-BD59-A6C34878D82A}">
                    <a16:rowId xmlns:a16="http://schemas.microsoft.com/office/drawing/2014/main" val="10001"/>
                  </a:ext>
                </a:extLst>
              </a:tr>
              <a:tr h="491367">
                <a:tc vMerge="1">
                  <a:txBody>
                    <a:bodyPr/>
                    <a:lstStyle/>
                    <a:p>
                      <a:endParaRPr lang="en-US"/>
                    </a:p>
                  </a:txBody>
                  <a:tcPr/>
                </a:tc>
                <a:tc>
                  <a:txBody>
                    <a:bodyPr/>
                    <a:lstStyle/>
                    <a:p>
                      <a:pPr algn="l" fontAlgn="ctr"/>
                      <a:r>
                        <a:rPr lang="en-US" sz="1400" b="0" i="0" u="none" strike="noStrike" dirty="0">
                          <a:solidFill>
                            <a:srgbClr val="000000"/>
                          </a:solidFill>
                          <a:effectLst/>
                          <a:latin typeface="Calibri" panose="020F0502020204030204" pitchFamily="34" charset="0"/>
                        </a:rPr>
                        <a:t> IIP addresses target student's skill deficits</a:t>
                      </a:r>
                    </a:p>
                  </a:txBody>
                  <a:tcPr marL="9525" marR="9525" marT="9525" marB="0" anchor="ctr"/>
                </a:tc>
                <a:tc>
                  <a:txBody>
                    <a:bodyPr/>
                    <a:lstStyle/>
                    <a:p>
                      <a:pPr algn="ctr" fontAlgn="ctr"/>
                      <a:r>
                        <a:rPr lang="en-US" sz="1400" b="0" i="0" u="none" strike="noStrike" dirty="0">
                          <a:solidFill>
                            <a:schemeClr val="tx1">
                              <a:lumMod val="65000"/>
                              <a:lumOff val="35000"/>
                            </a:schemeClr>
                          </a:solidFill>
                          <a:effectLst/>
                          <a:latin typeface="Segoe Print" panose="02000600000000000000" pitchFamily="2" charset="0"/>
                        </a:rPr>
                        <a:t>1</a:t>
                      </a:r>
                    </a:p>
                  </a:txBody>
                  <a:tcPr marL="9525" marR="9525" marT="9525" marB="0" anchor="ctr"/>
                </a:tc>
                <a:tc vMerge="1">
                  <a:txBody>
                    <a:bodyPr/>
                    <a:lstStyle/>
                    <a:p>
                      <a:pPr algn="ctr" fontAlgn="ctr"/>
                      <a:endParaRPr lang="en-US" sz="1400" b="0" i="0" u="none" strike="noStrike" dirty="0">
                        <a:solidFill>
                          <a:schemeClr val="tx1">
                            <a:lumMod val="65000"/>
                            <a:lumOff val="35000"/>
                          </a:schemeClr>
                        </a:solidFill>
                        <a:effectLst/>
                        <a:latin typeface="Segoe Print" panose="02000600000000000000" pitchFamily="2" charset="0"/>
                      </a:endParaRPr>
                    </a:p>
                  </a:txBody>
                  <a:tcPr marL="9525" marR="9525" marT="9525" marB="0" anchor="ctr"/>
                </a:tc>
                <a:extLst>
                  <a:ext uri="{0D108BD9-81ED-4DB2-BD59-A6C34878D82A}">
                    <a16:rowId xmlns:a16="http://schemas.microsoft.com/office/drawing/2014/main" val="10002"/>
                  </a:ext>
                </a:extLst>
              </a:tr>
              <a:tr h="491367">
                <a:tc vMerge="1">
                  <a:txBody>
                    <a:bodyPr/>
                    <a:lstStyle/>
                    <a:p>
                      <a:endParaRPr lang="en-US"/>
                    </a:p>
                  </a:txBody>
                  <a:tcPr/>
                </a:tc>
                <a:tc>
                  <a:txBody>
                    <a:bodyPr/>
                    <a:lstStyle/>
                    <a:p>
                      <a:pPr algn="l" fontAlgn="ctr"/>
                      <a:r>
                        <a:rPr lang="en-US" sz="1400" b="0" i="0" u="none" strike="noStrike" dirty="0">
                          <a:solidFill>
                            <a:srgbClr val="000000"/>
                          </a:solidFill>
                          <a:effectLst/>
                          <a:latin typeface="Calibri" panose="020F0502020204030204" pitchFamily="34" charset="0"/>
                        </a:rPr>
                        <a:t> Rewards are matched to target student’s preferences; </a:t>
                      </a:r>
                    </a:p>
                    <a:p>
                      <a:pPr algn="l" fontAlgn="ctr"/>
                      <a:r>
                        <a:rPr lang="en-US" sz="1400" b="0" i="0" u="none" strike="noStrike" dirty="0">
                          <a:solidFill>
                            <a:srgbClr val="000000"/>
                          </a:solidFill>
                          <a:effectLst/>
                          <a:latin typeface="Calibri" panose="020F0502020204030204" pitchFamily="34" charset="0"/>
                        </a:rPr>
                        <a:t> function(s)</a:t>
                      </a:r>
                      <a:r>
                        <a:rPr lang="en-US" sz="1400" b="0" i="0" u="none" strike="noStrike" baseline="0" dirty="0">
                          <a:solidFill>
                            <a:srgbClr val="000000"/>
                          </a:solidFill>
                          <a:effectLst/>
                          <a:latin typeface="Calibri" panose="020F0502020204030204" pitchFamily="34" charset="0"/>
                        </a:rPr>
                        <a:t> of problem behavior</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0" i="0" u="none" strike="noStrike" dirty="0">
                          <a:solidFill>
                            <a:schemeClr val="tx1">
                              <a:lumMod val="65000"/>
                              <a:lumOff val="35000"/>
                            </a:schemeClr>
                          </a:solidFill>
                          <a:effectLst/>
                          <a:latin typeface="Segoe Print" panose="02000600000000000000" pitchFamily="2" charset="0"/>
                        </a:rPr>
                        <a:t>2</a:t>
                      </a:r>
                    </a:p>
                  </a:txBody>
                  <a:tcPr marL="9525" marR="9525" marT="9525" marB="0" anchor="ctr"/>
                </a:tc>
                <a:tc vMerge="1">
                  <a:txBody>
                    <a:bodyPr/>
                    <a:lstStyle/>
                    <a:p>
                      <a:pPr algn="ctr" fontAlgn="ctr"/>
                      <a:endParaRPr lang="en-US" sz="1400" b="0" i="0" u="none" strike="noStrike" dirty="0">
                        <a:solidFill>
                          <a:schemeClr val="tx1">
                            <a:lumMod val="65000"/>
                            <a:lumOff val="35000"/>
                          </a:schemeClr>
                        </a:solidFill>
                        <a:effectLst/>
                        <a:latin typeface="Segoe Print" panose="02000600000000000000" pitchFamily="2" charset="0"/>
                      </a:endParaRPr>
                    </a:p>
                  </a:txBody>
                  <a:tcPr marL="9525" marR="9525" marT="9525" marB="0" anchor="ctr"/>
                </a:tc>
                <a:extLst>
                  <a:ext uri="{0D108BD9-81ED-4DB2-BD59-A6C34878D82A}">
                    <a16:rowId xmlns:a16="http://schemas.microsoft.com/office/drawing/2014/main" val="10003"/>
                  </a:ext>
                </a:extLst>
              </a:tr>
              <a:tr h="491367">
                <a:tc vMerge="1">
                  <a:txBody>
                    <a:bodyPr/>
                    <a:lstStyle/>
                    <a:p>
                      <a:endParaRPr lang="en-US"/>
                    </a:p>
                  </a:txBody>
                  <a:tcPr/>
                </a:tc>
                <a:tc>
                  <a:txBody>
                    <a:bodyPr/>
                    <a:lstStyle/>
                    <a:p>
                      <a:pPr algn="l" fontAlgn="ctr"/>
                      <a:r>
                        <a:rPr lang="en-US" sz="1400" b="0" i="0" u="none" strike="noStrike" dirty="0">
                          <a:solidFill>
                            <a:srgbClr val="000000"/>
                          </a:solidFill>
                          <a:effectLst/>
                          <a:latin typeface="Calibri" panose="020F0502020204030204" pitchFamily="34" charset="0"/>
                        </a:rPr>
                        <a:t> IIP can easily be adapted to address various functions of </a:t>
                      </a:r>
                    </a:p>
                    <a:p>
                      <a:pPr algn="l" fontAlgn="ctr"/>
                      <a:r>
                        <a:rPr lang="en-US" sz="1400" b="0" i="0" u="none" strike="noStrike" dirty="0">
                          <a:solidFill>
                            <a:srgbClr val="000000"/>
                          </a:solidFill>
                          <a:effectLst/>
                          <a:latin typeface="Calibri" panose="020F0502020204030204" pitchFamily="34" charset="0"/>
                        </a:rPr>
                        <a:t> behavior</a:t>
                      </a:r>
                    </a:p>
                  </a:txBody>
                  <a:tcPr marL="9525" marR="9525" marT="9525" marB="0" anchor="ctr"/>
                </a:tc>
                <a:tc>
                  <a:txBody>
                    <a:bodyPr/>
                    <a:lstStyle/>
                    <a:p>
                      <a:pPr algn="ctr" fontAlgn="ctr"/>
                      <a:r>
                        <a:rPr lang="en-US" sz="1400" b="0" i="0" u="none" strike="noStrike" dirty="0">
                          <a:solidFill>
                            <a:schemeClr val="tx1">
                              <a:lumMod val="65000"/>
                              <a:lumOff val="35000"/>
                            </a:schemeClr>
                          </a:solidFill>
                          <a:effectLst/>
                          <a:latin typeface="Segoe Print" panose="02000600000000000000" pitchFamily="2" charset="0"/>
                        </a:rPr>
                        <a:t>3</a:t>
                      </a:r>
                    </a:p>
                  </a:txBody>
                  <a:tcPr marL="9525" marR="9525" marT="9525" marB="0" anchor="ctr"/>
                </a:tc>
                <a:tc vMerge="1">
                  <a:txBody>
                    <a:bodyPr/>
                    <a:lstStyle/>
                    <a:p>
                      <a:pPr algn="ctr" fontAlgn="ctr"/>
                      <a:endParaRPr lang="en-US" sz="1400" b="0" i="0" u="none" strike="noStrike" dirty="0">
                        <a:solidFill>
                          <a:schemeClr val="tx1">
                            <a:lumMod val="65000"/>
                            <a:lumOff val="35000"/>
                          </a:schemeClr>
                        </a:solidFill>
                        <a:effectLst/>
                        <a:latin typeface="Segoe Print" panose="02000600000000000000" pitchFamily="2" charset="0"/>
                      </a:endParaRPr>
                    </a:p>
                  </a:txBody>
                  <a:tcPr marL="9525" marR="9525" marT="9525" marB="0" anchor="ctr"/>
                </a:tc>
                <a:extLst>
                  <a:ext uri="{0D108BD9-81ED-4DB2-BD59-A6C34878D82A}">
                    <a16:rowId xmlns:a16="http://schemas.microsoft.com/office/drawing/2014/main" val="10004"/>
                  </a:ext>
                </a:extLst>
              </a:tr>
              <a:tr h="491367">
                <a:tc vMerge="1">
                  <a:txBody>
                    <a:bodyPr/>
                    <a:lstStyle/>
                    <a:p>
                      <a:endParaRPr lang="en-US"/>
                    </a:p>
                  </a:txBody>
                  <a:tcPr/>
                </a:tc>
                <a:tc>
                  <a:txBody>
                    <a:bodyPr/>
                    <a:lstStyle/>
                    <a:p>
                      <a:pPr algn="l" fontAlgn="ctr"/>
                      <a:r>
                        <a:rPr lang="en-US" sz="1400" b="0" i="0" u="none" strike="noStrike" dirty="0">
                          <a:solidFill>
                            <a:srgbClr val="000000"/>
                          </a:solidFill>
                          <a:effectLst/>
                          <a:latin typeface="Calibri" panose="020F0502020204030204" pitchFamily="34" charset="0"/>
                        </a:rPr>
                        <a:t> IIP does </a:t>
                      </a:r>
                      <a:r>
                        <a:rPr lang="en-US" sz="1400" b="0" i="1" u="none" strike="noStrike" dirty="0">
                          <a:solidFill>
                            <a:srgbClr val="000000"/>
                          </a:solidFill>
                          <a:effectLst/>
                          <a:latin typeface="Calibri" panose="020F0502020204030204" pitchFamily="34" charset="0"/>
                        </a:rPr>
                        <a:t>not </a:t>
                      </a:r>
                      <a:r>
                        <a:rPr lang="en-US" sz="1400" b="0" i="0" u="none" strike="noStrike" dirty="0">
                          <a:solidFill>
                            <a:srgbClr val="000000"/>
                          </a:solidFill>
                          <a:effectLst/>
                          <a:latin typeface="Calibri" panose="020F0502020204030204" pitchFamily="34" charset="0"/>
                        </a:rPr>
                        <a:t>address extraneous skills</a:t>
                      </a:r>
                    </a:p>
                  </a:txBody>
                  <a:tcPr marL="9525" marR="9525" marT="9525" marB="0" anchor="ctr"/>
                </a:tc>
                <a:tc>
                  <a:txBody>
                    <a:bodyPr/>
                    <a:lstStyle/>
                    <a:p>
                      <a:pPr algn="ctr" fontAlgn="ctr"/>
                      <a:r>
                        <a:rPr lang="en-US" sz="1400" b="0" i="0" u="none" strike="noStrike" dirty="0">
                          <a:solidFill>
                            <a:schemeClr val="tx1">
                              <a:lumMod val="65000"/>
                              <a:lumOff val="35000"/>
                            </a:schemeClr>
                          </a:solidFill>
                          <a:effectLst/>
                          <a:latin typeface="Segoe Print" panose="02000600000000000000" pitchFamily="2" charset="0"/>
                        </a:rPr>
                        <a:t>2</a:t>
                      </a:r>
                    </a:p>
                  </a:txBody>
                  <a:tcPr marL="9525" marR="9525" marT="9525" marB="0" anchor="ctr"/>
                </a:tc>
                <a:tc vMerge="1">
                  <a:txBody>
                    <a:bodyPr/>
                    <a:lstStyle/>
                    <a:p>
                      <a:pPr algn="ctr" fontAlgn="ctr"/>
                      <a:endParaRPr lang="en-US" sz="1400" b="0" i="0" u="none" strike="noStrike" dirty="0">
                        <a:solidFill>
                          <a:schemeClr val="tx1">
                            <a:lumMod val="65000"/>
                            <a:lumOff val="35000"/>
                          </a:schemeClr>
                        </a:solidFill>
                        <a:effectLst/>
                        <a:latin typeface="Segoe Print" panose="02000600000000000000" pitchFamily="2" charset="0"/>
                      </a:endParaRPr>
                    </a:p>
                  </a:txBody>
                  <a:tcPr marL="9525" marR="9525" marT="9525"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468265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600426" cy="946090"/>
          </a:xfrm>
        </p:spPr>
        <p:txBody>
          <a:bodyPr>
            <a:normAutofit fontScale="90000"/>
          </a:bodyPr>
          <a:lstStyle/>
          <a:p>
            <a:r>
              <a:rPr lang="en-US" dirty="0">
                <a:solidFill>
                  <a:schemeClr val="accent2"/>
                </a:solidFill>
              </a:rPr>
              <a:t>Formulate an Adjustment to the IIP When the Rate of Progress is Inadequate</a:t>
            </a:r>
          </a:p>
        </p:txBody>
      </p:sp>
      <p:sp>
        <p:nvSpPr>
          <p:cNvPr id="3" name="Content Placeholder 2"/>
          <p:cNvSpPr>
            <a:spLocks noGrp="1"/>
          </p:cNvSpPr>
          <p:nvPr>
            <p:ph idx="1"/>
          </p:nvPr>
        </p:nvSpPr>
        <p:spPr>
          <a:xfrm>
            <a:off x="481642" y="1822478"/>
            <a:ext cx="5614358" cy="4123620"/>
          </a:xfrm>
        </p:spPr>
        <p:txBody>
          <a:bodyPr>
            <a:normAutofit fontScale="92500" lnSpcReduction="20000"/>
          </a:bodyPr>
          <a:lstStyle/>
          <a:p>
            <a:r>
              <a:rPr lang="en-US" sz="3200" b="1" dirty="0"/>
              <a:t>Dosage</a:t>
            </a:r>
            <a:r>
              <a:rPr lang="en-US" sz="3200" dirty="0"/>
              <a:t>: </a:t>
            </a:r>
          </a:p>
          <a:p>
            <a:pPr lvl="1"/>
            <a:r>
              <a:rPr lang="en-US" sz="2800" dirty="0"/>
              <a:t>Increase the number of opportunities for feedback and exchange for backup reinforcers by adding a midday goal and check in with Carlos</a:t>
            </a:r>
          </a:p>
          <a:p>
            <a:pPr lvl="1"/>
            <a:r>
              <a:rPr lang="en-US" sz="2800" dirty="0"/>
              <a:t>Increase opportunities for practicing examples of following expectations</a:t>
            </a:r>
          </a:p>
          <a:p>
            <a:endParaRPr lang="en-US" sz="2400" dirty="0"/>
          </a:p>
        </p:txBody>
      </p:sp>
      <p:graphicFrame>
        <p:nvGraphicFramePr>
          <p:cNvPr id="7" name="Table 6"/>
          <p:cNvGraphicFramePr>
            <a:graphicFrameLocks noGrp="1"/>
          </p:cNvGraphicFramePr>
          <p:nvPr>
            <p:extLst>
              <p:ext uri="{D42A27DB-BD31-4B8C-83A1-F6EECF244321}">
                <p14:modId xmlns:p14="http://schemas.microsoft.com/office/powerpoint/2010/main" val="1342696171"/>
              </p:ext>
            </p:extLst>
          </p:nvPr>
        </p:nvGraphicFramePr>
        <p:xfrm>
          <a:off x="6452558" y="1515071"/>
          <a:ext cx="5382883" cy="1941331"/>
        </p:xfrm>
        <a:graphic>
          <a:graphicData uri="http://schemas.openxmlformats.org/drawingml/2006/table">
            <a:tbl>
              <a:tblPr firstRow="1">
                <a:tableStyleId>{5940675A-B579-460E-94D1-54222C63F5DA}</a:tableStyleId>
              </a:tblPr>
              <a:tblGrid>
                <a:gridCol w="509622">
                  <a:extLst>
                    <a:ext uri="{9D8B030D-6E8A-4147-A177-3AD203B41FA5}">
                      <a16:colId xmlns:a16="http://schemas.microsoft.com/office/drawing/2014/main" val="20000"/>
                    </a:ext>
                  </a:extLst>
                </a:gridCol>
                <a:gridCol w="4045125">
                  <a:extLst>
                    <a:ext uri="{9D8B030D-6E8A-4147-A177-3AD203B41FA5}">
                      <a16:colId xmlns:a16="http://schemas.microsoft.com/office/drawing/2014/main" val="20001"/>
                    </a:ext>
                  </a:extLst>
                </a:gridCol>
                <a:gridCol w="414068">
                  <a:extLst>
                    <a:ext uri="{9D8B030D-6E8A-4147-A177-3AD203B41FA5}">
                      <a16:colId xmlns:a16="http://schemas.microsoft.com/office/drawing/2014/main" val="20002"/>
                    </a:ext>
                  </a:extLst>
                </a:gridCol>
                <a:gridCol w="414068">
                  <a:extLst>
                    <a:ext uri="{9D8B030D-6E8A-4147-A177-3AD203B41FA5}">
                      <a16:colId xmlns:a16="http://schemas.microsoft.com/office/drawing/2014/main" val="20003"/>
                    </a:ext>
                  </a:extLst>
                </a:gridCol>
              </a:tblGrid>
              <a:tr h="516281">
                <a:tc rowSpan="4">
                  <a:txBody>
                    <a:bodyPr/>
                    <a:lstStyle/>
                    <a:p>
                      <a:pPr algn="ctr" fontAlgn="ctr"/>
                      <a:r>
                        <a:rPr lang="en-US" sz="2800" u="none" strike="noStrike" dirty="0">
                          <a:effectLst/>
                          <a:latin typeface="Calibri" panose="020F0502020204030204" pitchFamily="34" charset="0"/>
                        </a:rPr>
                        <a:t>Dosage</a:t>
                      </a:r>
                      <a:endParaRPr lang="en-US" sz="2800" b="0" i="0" u="none" strike="noStrike" dirty="0">
                        <a:solidFill>
                          <a:srgbClr val="000000"/>
                        </a:solidFill>
                        <a:effectLst/>
                        <a:latin typeface="Calibri" panose="020F0502020204030204" pitchFamily="34" charset="0"/>
                      </a:endParaRPr>
                    </a:p>
                  </a:txBody>
                  <a:tcPr marL="9525" marR="9525" marT="9525" marB="0" vert="vert270" anchor="ctr">
                    <a:solidFill>
                      <a:schemeClr val="bg1">
                        <a:lumMod val="85000"/>
                      </a:schemeClr>
                    </a:solidFill>
                  </a:tcPr>
                </a:tc>
                <a:tc>
                  <a:txBody>
                    <a:bodyPr/>
                    <a:lstStyle/>
                    <a:p>
                      <a:pPr algn="l" fontAlgn="ctr"/>
                      <a:r>
                        <a:rPr lang="en-US" sz="1400" u="none" strike="noStrike" dirty="0">
                          <a:effectLst/>
                          <a:latin typeface="Calibri" panose="020F0502020204030204" pitchFamily="34" charset="0"/>
                        </a:rPr>
                        <a:t> # of opportunities to respond (i.e.,  practice/demonstrate skill)</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0" i="0" u="none" strike="noStrike" dirty="0">
                          <a:solidFill>
                            <a:schemeClr val="tx1">
                              <a:lumMod val="65000"/>
                              <a:lumOff val="35000"/>
                            </a:schemeClr>
                          </a:solidFill>
                          <a:effectLst/>
                          <a:latin typeface="Segoe Print" panose="02000600000000000000" pitchFamily="2" charset="0"/>
                        </a:rPr>
                        <a:t>2</a:t>
                      </a:r>
                    </a:p>
                  </a:txBody>
                  <a:tcPr marL="9525" marR="9525" marT="9525" marB="0" anchor="ctr"/>
                </a:tc>
                <a:tc rowSpan="4">
                  <a:txBody>
                    <a:bodyPr/>
                    <a:lstStyle/>
                    <a:p>
                      <a:pPr algn="ctr" fontAlgn="ctr"/>
                      <a:r>
                        <a:rPr lang="en-US" sz="1400" b="1" i="0" u="none" strike="noStrike" dirty="0">
                          <a:solidFill>
                            <a:schemeClr val="tx1">
                              <a:lumMod val="65000"/>
                              <a:lumOff val="35000"/>
                            </a:schemeClr>
                          </a:solidFill>
                          <a:effectLst/>
                          <a:latin typeface="Segoe Print" panose="02000600000000000000" pitchFamily="2" charset="0"/>
                        </a:rPr>
                        <a:t>2</a:t>
                      </a:r>
                    </a:p>
                  </a:txBody>
                  <a:tcPr marL="9525" marR="9525" marT="9525" marB="0" anchor="ctr"/>
                </a:tc>
                <a:extLst>
                  <a:ext uri="{0D108BD9-81ED-4DB2-BD59-A6C34878D82A}">
                    <a16:rowId xmlns:a16="http://schemas.microsoft.com/office/drawing/2014/main" val="10000"/>
                  </a:ext>
                </a:extLst>
              </a:tr>
              <a:tr h="516281">
                <a:tc vMerge="1">
                  <a:txBody>
                    <a:bodyPr/>
                    <a:lstStyle/>
                    <a:p>
                      <a:endParaRPr lang="en-US"/>
                    </a:p>
                  </a:txBody>
                  <a:tcPr/>
                </a:tc>
                <a:tc>
                  <a:txBody>
                    <a:bodyPr/>
                    <a:lstStyle/>
                    <a:p>
                      <a:pPr algn="l" fontAlgn="ctr"/>
                      <a:r>
                        <a:rPr lang="en-US" sz="1400" u="none" strike="noStrike" dirty="0">
                          <a:effectLst/>
                          <a:latin typeface="Calibri" panose="020F0502020204030204" pitchFamily="34" charset="0"/>
                        </a:rPr>
                        <a:t> # of opportunities for positive feedback (e.g.,  praise,  tokens, points)</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0" i="0" u="none" strike="noStrike" dirty="0">
                          <a:solidFill>
                            <a:schemeClr val="tx1">
                              <a:lumMod val="65000"/>
                              <a:lumOff val="35000"/>
                            </a:schemeClr>
                          </a:solidFill>
                          <a:effectLst/>
                          <a:latin typeface="Segoe Print" panose="02000600000000000000" pitchFamily="2" charset="0"/>
                        </a:rPr>
                        <a:t>2</a:t>
                      </a:r>
                    </a:p>
                  </a:txBody>
                  <a:tcPr marL="9525" marR="9525" marT="9525" marB="0" anchor="ctr"/>
                </a:tc>
                <a:tc vMerge="1">
                  <a:txBody>
                    <a:bodyPr/>
                    <a:lstStyle/>
                    <a:p>
                      <a:pPr algn="ctr" fontAlgn="ctr"/>
                      <a:endParaRPr lang="en-US" sz="1400" b="0" i="0" u="none" strike="noStrike" dirty="0">
                        <a:solidFill>
                          <a:schemeClr val="tx1">
                            <a:lumMod val="65000"/>
                            <a:lumOff val="35000"/>
                          </a:schemeClr>
                        </a:solidFill>
                        <a:effectLst/>
                        <a:latin typeface="Segoe Print" panose="02000600000000000000" pitchFamily="2" charset="0"/>
                      </a:endParaRPr>
                    </a:p>
                  </a:txBody>
                  <a:tcPr marL="9525" marR="9525" marT="9525" marB="0" anchor="ctr"/>
                </a:tc>
                <a:extLst>
                  <a:ext uri="{0D108BD9-81ED-4DB2-BD59-A6C34878D82A}">
                    <a16:rowId xmlns:a16="http://schemas.microsoft.com/office/drawing/2014/main" val="10001"/>
                  </a:ext>
                </a:extLst>
              </a:tr>
              <a:tr h="516281">
                <a:tc vMerge="1">
                  <a:txBody>
                    <a:bodyPr/>
                    <a:lstStyle/>
                    <a:p>
                      <a:endParaRPr lang="en-US"/>
                    </a:p>
                  </a:txBody>
                  <a:tcPr/>
                </a:tc>
                <a:tc>
                  <a:txBody>
                    <a:bodyPr/>
                    <a:lstStyle/>
                    <a:p>
                      <a:pPr algn="l" fontAlgn="ctr"/>
                      <a:r>
                        <a:rPr lang="en-US" sz="1400" u="none" strike="noStrike" dirty="0">
                          <a:effectLst/>
                          <a:latin typeface="Calibri" panose="020F0502020204030204" pitchFamily="34" charset="0"/>
                        </a:rPr>
                        <a:t> # of opportunities to exchange for backup  </a:t>
                      </a:r>
                      <a:r>
                        <a:rPr lang="en-US" sz="1400" u="none" strike="noStrike" dirty="0" err="1">
                          <a:effectLst/>
                          <a:latin typeface="Calibri" panose="020F0502020204030204" pitchFamily="34" charset="0"/>
                        </a:rPr>
                        <a:t>reinforcers</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0" i="0" u="none" strike="noStrike" dirty="0">
                          <a:solidFill>
                            <a:schemeClr val="tx1">
                              <a:lumMod val="65000"/>
                              <a:lumOff val="35000"/>
                            </a:schemeClr>
                          </a:solidFill>
                          <a:effectLst/>
                          <a:latin typeface="Segoe Print" panose="02000600000000000000" pitchFamily="2" charset="0"/>
                        </a:rPr>
                        <a:t>2</a:t>
                      </a:r>
                    </a:p>
                  </a:txBody>
                  <a:tcPr marL="9525" marR="9525" marT="9525" marB="0" anchor="ctr"/>
                </a:tc>
                <a:tc vMerge="1">
                  <a:txBody>
                    <a:bodyPr/>
                    <a:lstStyle/>
                    <a:p>
                      <a:pPr algn="ctr" fontAlgn="ctr"/>
                      <a:endParaRPr lang="en-US" sz="1400" b="0" i="0" u="none" strike="noStrike" dirty="0">
                        <a:solidFill>
                          <a:schemeClr val="tx1">
                            <a:lumMod val="65000"/>
                            <a:lumOff val="35000"/>
                          </a:schemeClr>
                        </a:solidFill>
                        <a:effectLst/>
                        <a:latin typeface="Segoe Print" panose="02000600000000000000" pitchFamily="2" charset="0"/>
                      </a:endParaRPr>
                    </a:p>
                  </a:txBody>
                  <a:tcPr marL="9525" marR="9525" marT="9525" marB="0" anchor="ctr"/>
                </a:tc>
                <a:extLst>
                  <a:ext uri="{0D108BD9-81ED-4DB2-BD59-A6C34878D82A}">
                    <a16:rowId xmlns:a16="http://schemas.microsoft.com/office/drawing/2014/main" val="10002"/>
                  </a:ext>
                </a:extLst>
              </a:tr>
              <a:tr h="392488">
                <a:tc vMerge="1">
                  <a:txBody>
                    <a:bodyPr/>
                    <a:lstStyle/>
                    <a:p>
                      <a:endParaRPr lang="en-US"/>
                    </a:p>
                  </a:txBody>
                  <a:tcPr/>
                </a:tc>
                <a:tc>
                  <a:txBody>
                    <a:bodyPr/>
                    <a:lstStyle/>
                    <a:p>
                      <a:pPr algn="l" fontAlgn="ctr"/>
                      <a:r>
                        <a:rPr lang="en-US" sz="1400" u="none" strike="noStrike" dirty="0">
                          <a:effectLst/>
                          <a:latin typeface="Calibri" panose="020F0502020204030204" pitchFamily="34" charset="0"/>
                        </a:rPr>
                        <a:t> # of opportunities for corrective feedback</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0" i="0" u="none" strike="noStrike" dirty="0">
                          <a:solidFill>
                            <a:schemeClr val="tx1">
                              <a:lumMod val="65000"/>
                              <a:lumOff val="35000"/>
                            </a:schemeClr>
                          </a:solidFill>
                          <a:effectLst/>
                          <a:latin typeface="Segoe Print" panose="02000600000000000000" pitchFamily="2" charset="0"/>
                        </a:rPr>
                        <a:t>2</a:t>
                      </a:r>
                    </a:p>
                  </a:txBody>
                  <a:tcPr marL="9525" marR="9525" marT="9525" marB="0" anchor="ctr"/>
                </a:tc>
                <a:tc vMerge="1">
                  <a:txBody>
                    <a:bodyPr/>
                    <a:lstStyle/>
                    <a:p>
                      <a:pPr algn="ctr" fontAlgn="ctr"/>
                      <a:endParaRPr lang="en-US" sz="1400" b="0" i="0" u="none" strike="noStrike" dirty="0">
                        <a:solidFill>
                          <a:schemeClr val="tx1">
                            <a:lumMod val="65000"/>
                            <a:lumOff val="35000"/>
                          </a:schemeClr>
                        </a:solidFill>
                        <a:effectLst/>
                        <a:latin typeface="Segoe Print" panose="02000600000000000000" pitchFamily="2" charset="0"/>
                      </a:endParaRPr>
                    </a:p>
                  </a:txBody>
                  <a:tcPr marL="9525" marR="9525" marT="9525" marB="0" anchor="ctr"/>
                </a:tc>
                <a:extLst>
                  <a:ext uri="{0D108BD9-81ED-4DB2-BD59-A6C34878D82A}">
                    <a16:rowId xmlns:a16="http://schemas.microsoft.com/office/drawing/2014/main" val="10003"/>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491209490"/>
              </p:ext>
            </p:extLst>
          </p:nvPr>
        </p:nvGraphicFramePr>
        <p:xfrm>
          <a:off x="6452558" y="3458437"/>
          <a:ext cx="5382883" cy="3169246"/>
        </p:xfrm>
        <a:graphic>
          <a:graphicData uri="http://schemas.openxmlformats.org/drawingml/2006/table">
            <a:tbl>
              <a:tblPr firstRow="1">
                <a:tableStyleId>{5940675A-B579-460E-94D1-54222C63F5DA}</a:tableStyleId>
              </a:tblPr>
              <a:tblGrid>
                <a:gridCol w="509622">
                  <a:extLst>
                    <a:ext uri="{9D8B030D-6E8A-4147-A177-3AD203B41FA5}">
                      <a16:colId xmlns:a16="http://schemas.microsoft.com/office/drawing/2014/main" val="20000"/>
                    </a:ext>
                  </a:extLst>
                </a:gridCol>
                <a:gridCol w="4045125">
                  <a:extLst>
                    <a:ext uri="{9D8B030D-6E8A-4147-A177-3AD203B41FA5}">
                      <a16:colId xmlns:a16="http://schemas.microsoft.com/office/drawing/2014/main" val="20001"/>
                    </a:ext>
                  </a:extLst>
                </a:gridCol>
                <a:gridCol w="414068">
                  <a:extLst>
                    <a:ext uri="{9D8B030D-6E8A-4147-A177-3AD203B41FA5}">
                      <a16:colId xmlns:a16="http://schemas.microsoft.com/office/drawing/2014/main" val="20002"/>
                    </a:ext>
                  </a:extLst>
                </a:gridCol>
                <a:gridCol w="414068">
                  <a:extLst>
                    <a:ext uri="{9D8B030D-6E8A-4147-A177-3AD203B41FA5}">
                      <a16:colId xmlns:a16="http://schemas.microsoft.com/office/drawing/2014/main" val="20003"/>
                    </a:ext>
                  </a:extLst>
                </a:gridCol>
              </a:tblGrid>
              <a:tr h="554173">
                <a:tc rowSpan="6">
                  <a:txBody>
                    <a:bodyPr/>
                    <a:lstStyle/>
                    <a:p>
                      <a:pPr algn="ctr" fontAlgn="ctr"/>
                      <a:r>
                        <a:rPr lang="en-US" sz="2800" u="none" strike="noStrike" dirty="0">
                          <a:effectLst/>
                          <a:latin typeface="Calibri" panose="020F0502020204030204" pitchFamily="34" charset="0"/>
                        </a:rPr>
                        <a:t>Alignment</a:t>
                      </a:r>
                      <a:endParaRPr lang="en-US" sz="2800" b="0" i="0" u="none" strike="noStrike" dirty="0">
                        <a:solidFill>
                          <a:srgbClr val="000000"/>
                        </a:solidFill>
                        <a:effectLst/>
                        <a:latin typeface="Calibri" panose="020F0502020204030204" pitchFamily="34" charset="0"/>
                      </a:endParaRPr>
                    </a:p>
                  </a:txBody>
                  <a:tcPr marL="9525" marR="9525" marT="9525" marB="0" vert="vert270" anchor="ctr">
                    <a:solidFill>
                      <a:schemeClr val="bg1">
                        <a:lumMod val="85000"/>
                      </a:schemeClr>
                    </a:solidFill>
                  </a:tcPr>
                </a:tc>
                <a:tc>
                  <a:txBody>
                    <a:bodyPr/>
                    <a:lstStyle/>
                    <a:p>
                      <a:pPr algn="l" fontAlgn="ctr"/>
                      <a:r>
                        <a:rPr lang="en-US" sz="1400" b="0" i="0" u="none" strike="noStrike" dirty="0">
                          <a:solidFill>
                            <a:srgbClr val="000000"/>
                          </a:solidFill>
                          <a:effectLst/>
                          <a:latin typeface="Calibri" panose="020F0502020204030204" pitchFamily="34" charset="0"/>
                        </a:rPr>
                        <a:t> IIP addresses school-wide expectations</a:t>
                      </a:r>
                    </a:p>
                  </a:txBody>
                  <a:tcPr marL="9525" marR="9525" marT="9525" marB="0" anchor="ctr"/>
                </a:tc>
                <a:tc>
                  <a:txBody>
                    <a:bodyPr/>
                    <a:lstStyle/>
                    <a:p>
                      <a:pPr algn="ctr" fontAlgn="ctr"/>
                      <a:r>
                        <a:rPr lang="en-US" sz="1400" b="0" i="0" u="none" strike="noStrike" dirty="0">
                          <a:solidFill>
                            <a:schemeClr val="tx1">
                              <a:lumMod val="65000"/>
                              <a:lumOff val="35000"/>
                            </a:schemeClr>
                          </a:solidFill>
                          <a:effectLst/>
                          <a:latin typeface="Segoe Print" panose="02000600000000000000" pitchFamily="2" charset="0"/>
                        </a:rPr>
                        <a:t>3</a:t>
                      </a:r>
                    </a:p>
                  </a:txBody>
                  <a:tcPr marL="9525" marR="9525" marT="9525" marB="0" anchor="ctr"/>
                </a:tc>
                <a:tc rowSpan="6">
                  <a:txBody>
                    <a:bodyPr/>
                    <a:lstStyle/>
                    <a:p>
                      <a:pPr algn="ctr" fontAlgn="ctr"/>
                      <a:r>
                        <a:rPr lang="en-US" sz="1400" b="1" i="0" u="none" strike="noStrike" dirty="0">
                          <a:solidFill>
                            <a:schemeClr val="tx1">
                              <a:lumMod val="65000"/>
                              <a:lumOff val="35000"/>
                            </a:schemeClr>
                          </a:solidFill>
                          <a:effectLst/>
                          <a:latin typeface="Segoe Print" panose="02000600000000000000" pitchFamily="2" charset="0"/>
                        </a:rPr>
                        <a:t>2.3</a:t>
                      </a:r>
                    </a:p>
                  </a:txBody>
                  <a:tcPr marL="9525" marR="9525" marT="9525" marB="0" anchor="ctr"/>
                </a:tc>
                <a:extLst>
                  <a:ext uri="{0D108BD9-81ED-4DB2-BD59-A6C34878D82A}">
                    <a16:rowId xmlns:a16="http://schemas.microsoft.com/office/drawing/2014/main" val="10000"/>
                  </a:ext>
                </a:extLst>
              </a:tr>
              <a:tr h="491367">
                <a:tc vMerge="1">
                  <a:txBody>
                    <a:bodyPr/>
                    <a:lstStyle/>
                    <a:p>
                      <a:endParaRPr lang="en-US"/>
                    </a:p>
                  </a:txBody>
                  <a:tcPr/>
                </a:tc>
                <a:tc>
                  <a:txBody>
                    <a:bodyPr/>
                    <a:lstStyle/>
                    <a:p>
                      <a:pPr algn="l" fontAlgn="ctr"/>
                      <a:r>
                        <a:rPr lang="en-US" sz="1400" b="0" i="0" u="none" strike="noStrike" dirty="0">
                          <a:solidFill>
                            <a:srgbClr val="000000"/>
                          </a:solidFill>
                          <a:effectLst/>
                          <a:latin typeface="Calibri" panose="020F0502020204030204" pitchFamily="34" charset="0"/>
                        </a:rPr>
                        <a:t> IIP addresses classroom/teacher expectations</a:t>
                      </a:r>
                    </a:p>
                  </a:txBody>
                  <a:tcPr marL="9525" marR="9525" marT="9525" marB="0" anchor="ctr"/>
                </a:tc>
                <a:tc>
                  <a:txBody>
                    <a:bodyPr/>
                    <a:lstStyle/>
                    <a:p>
                      <a:pPr algn="ctr" fontAlgn="ctr"/>
                      <a:r>
                        <a:rPr lang="en-US" sz="1400" b="0" i="0" u="none" strike="noStrike" dirty="0">
                          <a:solidFill>
                            <a:schemeClr val="tx1">
                              <a:lumMod val="65000"/>
                              <a:lumOff val="35000"/>
                            </a:schemeClr>
                          </a:solidFill>
                          <a:effectLst/>
                          <a:latin typeface="Segoe Print" panose="02000600000000000000" pitchFamily="2" charset="0"/>
                        </a:rPr>
                        <a:t>2</a:t>
                      </a:r>
                    </a:p>
                  </a:txBody>
                  <a:tcPr marL="9525" marR="9525" marT="9525" marB="0" anchor="ctr"/>
                </a:tc>
                <a:tc vMerge="1">
                  <a:txBody>
                    <a:bodyPr/>
                    <a:lstStyle/>
                    <a:p>
                      <a:pPr algn="ctr" fontAlgn="ctr"/>
                      <a:endParaRPr lang="en-US" sz="1400" b="0" i="0" u="none" strike="noStrike" dirty="0">
                        <a:solidFill>
                          <a:schemeClr val="tx1">
                            <a:lumMod val="65000"/>
                            <a:lumOff val="35000"/>
                          </a:schemeClr>
                        </a:solidFill>
                        <a:effectLst/>
                        <a:latin typeface="Segoe Print" panose="02000600000000000000" pitchFamily="2" charset="0"/>
                      </a:endParaRPr>
                    </a:p>
                  </a:txBody>
                  <a:tcPr marL="9525" marR="9525" marT="9525" marB="0" anchor="ctr"/>
                </a:tc>
                <a:extLst>
                  <a:ext uri="{0D108BD9-81ED-4DB2-BD59-A6C34878D82A}">
                    <a16:rowId xmlns:a16="http://schemas.microsoft.com/office/drawing/2014/main" val="10001"/>
                  </a:ext>
                </a:extLst>
              </a:tr>
              <a:tr h="491367">
                <a:tc vMerge="1">
                  <a:txBody>
                    <a:bodyPr/>
                    <a:lstStyle/>
                    <a:p>
                      <a:endParaRPr lang="en-US"/>
                    </a:p>
                  </a:txBody>
                  <a:tcPr/>
                </a:tc>
                <a:tc>
                  <a:txBody>
                    <a:bodyPr/>
                    <a:lstStyle/>
                    <a:p>
                      <a:pPr algn="l" fontAlgn="ctr"/>
                      <a:r>
                        <a:rPr lang="en-US" sz="1400" b="0" i="0" u="none" strike="noStrike" dirty="0">
                          <a:solidFill>
                            <a:srgbClr val="000000"/>
                          </a:solidFill>
                          <a:effectLst/>
                          <a:latin typeface="Calibri" panose="020F0502020204030204" pitchFamily="34" charset="0"/>
                        </a:rPr>
                        <a:t> IIP addresses target student's skill deficits</a:t>
                      </a:r>
                    </a:p>
                  </a:txBody>
                  <a:tcPr marL="9525" marR="9525" marT="9525" marB="0" anchor="ctr"/>
                </a:tc>
                <a:tc>
                  <a:txBody>
                    <a:bodyPr/>
                    <a:lstStyle/>
                    <a:p>
                      <a:pPr algn="ctr" fontAlgn="ctr"/>
                      <a:r>
                        <a:rPr lang="en-US" sz="1400" b="0" i="0" u="none" strike="noStrike" dirty="0">
                          <a:solidFill>
                            <a:schemeClr val="tx1">
                              <a:lumMod val="65000"/>
                              <a:lumOff val="35000"/>
                            </a:schemeClr>
                          </a:solidFill>
                          <a:effectLst/>
                          <a:latin typeface="Segoe Print" panose="02000600000000000000" pitchFamily="2" charset="0"/>
                        </a:rPr>
                        <a:t>1</a:t>
                      </a:r>
                    </a:p>
                  </a:txBody>
                  <a:tcPr marL="9525" marR="9525" marT="9525" marB="0" anchor="ctr"/>
                </a:tc>
                <a:tc vMerge="1">
                  <a:txBody>
                    <a:bodyPr/>
                    <a:lstStyle/>
                    <a:p>
                      <a:pPr algn="ctr" fontAlgn="ctr"/>
                      <a:endParaRPr lang="en-US" sz="1400" b="0" i="0" u="none" strike="noStrike" dirty="0">
                        <a:solidFill>
                          <a:schemeClr val="tx1">
                            <a:lumMod val="65000"/>
                            <a:lumOff val="35000"/>
                          </a:schemeClr>
                        </a:solidFill>
                        <a:effectLst/>
                        <a:latin typeface="Segoe Print" panose="02000600000000000000" pitchFamily="2" charset="0"/>
                      </a:endParaRPr>
                    </a:p>
                  </a:txBody>
                  <a:tcPr marL="9525" marR="9525" marT="9525" marB="0" anchor="ctr"/>
                </a:tc>
                <a:extLst>
                  <a:ext uri="{0D108BD9-81ED-4DB2-BD59-A6C34878D82A}">
                    <a16:rowId xmlns:a16="http://schemas.microsoft.com/office/drawing/2014/main" val="10002"/>
                  </a:ext>
                </a:extLst>
              </a:tr>
              <a:tr h="491367">
                <a:tc vMerge="1">
                  <a:txBody>
                    <a:bodyPr/>
                    <a:lstStyle/>
                    <a:p>
                      <a:endParaRPr lang="en-US"/>
                    </a:p>
                  </a:txBody>
                  <a:tcPr/>
                </a:tc>
                <a:tc>
                  <a:txBody>
                    <a:bodyPr/>
                    <a:lstStyle/>
                    <a:p>
                      <a:pPr algn="l" fontAlgn="ctr"/>
                      <a:r>
                        <a:rPr lang="en-US" sz="1400" b="0" i="0" u="none" strike="noStrike" dirty="0">
                          <a:solidFill>
                            <a:srgbClr val="000000"/>
                          </a:solidFill>
                          <a:effectLst/>
                          <a:latin typeface="Calibri" panose="020F0502020204030204" pitchFamily="34" charset="0"/>
                        </a:rPr>
                        <a:t> Rewards are matched to target student’s preferences; </a:t>
                      </a:r>
                    </a:p>
                    <a:p>
                      <a:pPr algn="l" fontAlgn="ctr"/>
                      <a:r>
                        <a:rPr lang="en-US" sz="1400" b="0" i="0" u="none" strike="noStrike" dirty="0">
                          <a:solidFill>
                            <a:srgbClr val="000000"/>
                          </a:solidFill>
                          <a:effectLst/>
                          <a:latin typeface="Calibri" panose="020F0502020204030204" pitchFamily="34" charset="0"/>
                        </a:rPr>
                        <a:t> function(s)</a:t>
                      </a:r>
                      <a:r>
                        <a:rPr lang="en-US" sz="1400" b="0" i="0" u="none" strike="noStrike" baseline="0" dirty="0">
                          <a:solidFill>
                            <a:srgbClr val="000000"/>
                          </a:solidFill>
                          <a:effectLst/>
                          <a:latin typeface="Calibri" panose="020F0502020204030204" pitchFamily="34" charset="0"/>
                        </a:rPr>
                        <a:t> of problem behavior</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0" i="0" u="none" strike="noStrike" dirty="0">
                          <a:solidFill>
                            <a:schemeClr val="tx1">
                              <a:lumMod val="65000"/>
                              <a:lumOff val="35000"/>
                            </a:schemeClr>
                          </a:solidFill>
                          <a:effectLst/>
                          <a:latin typeface="Segoe Print" panose="02000600000000000000" pitchFamily="2" charset="0"/>
                        </a:rPr>
                        <a:t>2</a:t>
                      </a:r>
                    </a:p>
                  </a:txBody>
                  <a:tcPr marL="9525" marR="9525" marT="9525" marB="0" anchor="ctr"/>
                </a:tc>
                <a:tc vMerge="1">
                  <a:txBody>
                    <a:bodyPr/>
                    <a:lstStyle/>
                    <a:p>
                      <a:pPr algn="ctr" fontAlgn="ctr"/>
                      <a:endParaRPr lang="en-US" sz="1400" b="0" i="0" u="none" strike="noStrike" dirty="0">
                        <a:solidFill>
                          <a:schemeClr val="tx1">
                            <a:lumMod val="65000"/>
                            <a:lumOff val="35000"/>
                          </a:schemeClr>
                        </a:solidFill>
                        <a:effectLst/>
                        <a:latin typeface="Segoe Print" panose="02000600000000000000" pitchFamily="2" charset="0"/>
                      </a:endParaRPr>
                    </a:p>
                  </a:txBody>
                  <a:tcPr marL="9525" marR="9525" marT="9525" marB="0" anchor="ctr"/>
                </a:tc>
                <a:extLst>
                  <a:ext uri="{0D108BD9-81ED-4DB2-BD59-A6C34878D82A}">
                    <a16:rowId xmlns:a16="http://schemas.microsoft.com/office/drawing/2014/main" val="10003"/>
                  </a:ext>
                </a:extLst>
              </a:tr>
              <a:tr h="491367">
                <a:tc vMerge="1">
                  <a:txBody>
                    <a:bodyPr/>
                    <a:lstStyle/>
                    <a:p>
                      <a:endParaRPr lang="en-US"/>
                    </a:p>
                  </a:txBody>
                  <a:tcPr/>
                </a:tc>
                <a:tc>
                  <a:txBody>
                    <a:bodyPr/>
                    <a:lstStyle/>
                    <a:p>
                      <a:pPr algn="l" fontAlgn="ctr"/>
                      <a:r>
                        <a:rPr lang="en-US" sz="1400" b="0" i="0" u="none" strike="noStrike" dirty="0">
                          <a:solidFill>
                            <a:srgbClr val="000000"/>
                          </a:solidFill>
                          <a:effectLst/>
                          <a:latin typeface="Calibri" panose="020F0502020204030204" pitchFamily="34" charset="0"/>
                        </a:rPr>
                        <a:t> IIP can easily be adapted to address various functions of </a:t>
                      </a:r>
                    </a:p>
                    <a:p>
                      <a:pPr algn="l" fontAlgn="ctr"/>
                      <a:r>
                        <a:rPr lang="en-US" sz="1400" b="0" i="0" u="none" strike="noStrike" dirty="0">
                          <a:solidFill>
                            <a:srgbClr val="000000"/>
                          </a:solidFill>
                          <a:effectLst/>
                          <a:latin typeface="Calibri" panose="020F0502020204030204" pitchFamily="34" charset="0"/>
                        </a:rPr>
                        <a:t> behavior</a:t>
                      </a:r>
                    </a:p>
                  </a:txBody>
                  <a:tcPr marL="9525" marR="9525" marT="9525" marB="0" anchor="ctr"/>
                </a:tc>
                <a:tc>
                  <a:txBody>
                    <a:bodyPr/>
                    <a:lstStyle/>
                    <a:p>
                      <a:pPr algn="ctr" fontAlgn="ctr"/>
                      <a:r>
                        <a:rPr lang="en-US" sz="1400" b="0" i="0" u="none" strike="noStrike" dirty="0">
                          <a:solidFill>
                            <a:schemeClr val="tx1">
                              <a:lumMod val="65000"/>
                              <a:lumOff val="35000"/>
                            </a:schemeClr>
                          </a:solidFill>
                          <a:effectLst/>
                          <a:latin typeface="Segoe Print" panose="02000600000000000000" pitchFamily="2" charset="0"/>
                        </a:rPr>
                        <a:t>3</a:t>
                      </a:r>
                    </a:p>
                  </a:txBody>
                  <a:tcPr marL="9525" marR="9525" marT="9525" marB="0" anchor="ctr"/>
                </a:tc>
                <a:tc vMerge="1">
                  <a:txBody>
                    <a:bodyPr/>
                    <a:lstStyle/>
                    <a:p>
                      <a:pPr algn="ctr" fontAlgn="ctr"/>
                      <a:endParaRPr lang="en-US" sz="1400" b="0" i="0" u="none" strike="noStrike" dirty="0">
                        <a:solidFill>
                          <a:schemeClr val="tx1">
                            <a:lumMod val="65000"/>
                            <a:lumOff val="35000"/>
                          </a:schemeClr>
                        </a:solidFill>
                        <a:effectLst/>
                        <a:latin typeface="Segoe Print" panose="02000600000000000000" pitchFamily="2" charset="0"/>
                      </a:endParaRPr>
                    </a:p>
                  </a:txBody>
                  <a:tcPr marL="9525" marR="9525" marT="9525" marB="0" anchor="ctr"/>
                </a:tc>
                <a:extLst>
                  <a:ext uri="{0D108BD9-81ED-4DB2-BD59-A6C34878D82A}">
                    <a16:rowId xmlns:a16="http://schemas.microsoft.com/office/drawing/2014/main" val="10004"/>
                  </a:ext>
                </a:extLst>
              </a:tr>
              <a:tr h="491367">
                <a:tc vMerge="1">
                  <a:txBody>
                    <a:bodyPr/>
                    <a:lstStyle/>
                    <a:p>
                      <a:endParaRPr lang="en-US"/>
                    </a:p>
                  </a:txBody>
                  <a:tcPr/>
                </a:tc>
                <a:tc>
                  <a:txBody>
                    <a:bodyPr/>
                    <a:lstStyle/>
                    <a:p>
                      <a:pPr algn="l" fontAlgn="ctr"/>
                      <a:r>
                        <a:rPr lang="en-US" sz="1400" b="0" i="0" u="none" strike="noStrike" dirty="0">
                          <a:solidFill>
                            <a:srgbClr val="000000"/>
                          </a:solidFill>
                          <a:effectLst/>
                          <a:latin typeface="Calibri" panose="020F0502020204030204" pitchFamily="34" charset="0"/>
                        </a:rPr>
                        <a:t> IIP does </a:t>
                      </a:r>
                      <a:r>
                        <a:rPr lang="en-US" sz="1400" b="0" i="1" u="none" strike="noStrike" dirty="0">
                          <a:solidFill>
                            <a:srgbClr val="000000"/>
                          </a:solidFill>
                          <a:effectLst/>
                          <a:latin typeface="Calibri" panose="020F0502020204030204" pitchFamily="34" charset="0"/>
                        </a:rPr>
                        <a:t>not </a:t>
                      </a:r>
                      <a:r>
                        <a:rPr lang="en-US" sz="1400" b="0" i="0" u="none" strike="noStrike" dirty="0">
                          <a:solidFill>
                            <a:srgbClr val="000000"/>
                          </a:solidFill>
                          <a:effectLst/>
                          <a:latin typeface="Calibri" panose="020F0502020204030204" pitchFamily="34" charset="0"/>
                        </a:rPr>
                        <a:t>address extraneous skills</a:t>
                      </a:r>
                    </a:p>
                  </a:txBody>
                  <a:tcPr marL="9525" marR="9525" marT="9525" marB="0" anchor="ctr"/>
                </a:tc>
                <a:tc>
                  <a:txBody>
                    <a:bodyPr/>
                    <a:lstStyle/>
                    <a:p>
                      <a:pPr algn="ctr" fontAlgn="ctr"/>
                      <a:r>
                        <a:rPr lang="en-US" sz="1400" b="0" i="0" u="none" strike="noStrike" dirty="0">
                          <a:solidFill>
                            <a:schemeClr val="tx1">
                              <a:lumMod val="65000"/>
                              <a:lumOff val="35000"/>
                            </a:schemeClr>
                          </a:solidFill>
                          <a:effectLst/>
                          <a:latin typeface="Segoe Print" panose="02000600000000000000" pitchFamily="2" charset="0"/>
                        </a:rPr>
                        <a:t>2</a:t>
                      </a:r>
                    </a:p>
                  </a:txBody>
                  <a:tcPr marL="9525" marR="9525" marT="9525" marB="0" anchor="ctr"/>
                </a:tc>
                <a:tc vMerge="1">
                  <a:txBody>
                    <a:bodyPr/>
                    <a:lstStyle/>
                    <a:p>
                      <a:pPr algn="ctr" fontAlgn="ctr"/>
                      <a:endParaRPr lang="en-US" sz="1400" b="0" i="0" u="none" strike="noStrike" dirty="0">
                        <a:solidFill>
                          <a:schemeClr val="tx1">
                            <a:lumMod val="65000"/>
                            <a:lumOff val="35000"/>
                          </a:schemeClr>
                        </a:solidFill>
                        <a:effectLst/>
                        <a:latin typeface="Segoe Print" panose="02000600000000000000" pitchFamily="2" charset="0"/>
                      </a:endParaRPr>
                    </a:p>
                  </a:txBody>
                  <a:tcPr marL="9525" marR="9525" marT="9525" marB="0" anchor="ctr"/>
                </a:tc>
                <a:extLst>
                  <a:ext uri="{0D108BD9-81ED-4DB2-BD59-A6C34878D82A}">
                    <a16:rowId xmlns:a16="http://schemas.microsoft.com/office/drawing/2014/main" val="10005"/>
                  </a:ext>
                </a:extLst>
              </a:tr>
            </a:tbl>
          </a:graphicData>
        </a:graphic>
      </p:graphicFrame>
      <p:cxnSp>
        <p:nvCxnSpPr>
          <p:cNvPr id="10" name="Straight Arrow Connector 9" descr="An arrow pointing to a row that reads, &quot;of  opportunnities for corrective feedback.&quot;"/>
          <p:cNvCxnSpPr/>
          <p:nvPr/>
        </p:nvCxnSpPr>
        <p:spPr>
          <a:xfrm>
            <a:off x="6676844" y="3059870"/>
            <a:ext cx="346493" cy="221851"/>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descr="An arrow pointing to a row that reads, &quot;of  opportunnities to exchange for backup reinforcers.&quot;"/>
          <p:cNvCxnSpPr/>
          <p:nvPr/>
        </p:nvCxnSpPr>
        <p:spPr>
          <a:xfrm>
            <a:off x="6661026" y="2576881"/>
            <a:ext cx="346493" cy="221851"/>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descr="An arrow pointing to a row that reads, &quot;# of opportunities for positive feedback (e.g., praise, tokens, points).&quot;"/>
          <p:cNvCxnSpPr/>
          <p:nvPr/>
        </p:nvCxnSpPr>
        <p:spPr>
          <a:xfrm>
            <a:off x="6676844" y="2065619"/>
            <a:ext cx="346493" cy="221851"/>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descr="An arrow pointing to a row that reads, &quot;# of opportunities to respond (i.e., practice/demonstrate skill.&quot;"/>
          <p:cNvCxnSpPr/>
          <p:nvPr/>
        </p:nvCxnSpPr>
        <p:spPr>
          <a:xfrm>
            <a:off x="6661025" y="1600627"/>
            <a:ext cx="346493" cy="221851"/>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9766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600426" cy="946090"/>
          </a:xfrm>
        </p:spPr>
        <p:txBody>
          <a:bodyPr>
            <a:normAutofit fontScale="90000"/>
          </a:bodyPr>
          <a:lstStyle/>
          <a:p>
            <a:r>
              <a:rPr lang="en-US" dirty="0">
                <a:solidFill>
                  <a:schemeClr val="accent2"/>
                </a:solidFill>
              </a:rPr>
              <a:t>Formulate an Adjustment to the IIP When the Rate of Progress is Inadequate</a:t>
            </a:r>
          </a:p>
        </p:txBody>
      </p:sp>
      <p:sp>
        <p:nvSpPr>
          <p:cNvPr id="3" name="Content Placeholder 2"/>
          <p:cNvSpPr>
            <a:spLocks noGrp="1"/>
          </p:cNvSpPr>
          <p:nvPr>
            <p:ph idx="1"/>
          </p:nvPr>
        </p:nvSpPr>
        <p:spPr>
          <a:xfrm>
            <a:off x="356558" y="1515071"/>
            <a:ext cx="5739441" cy="5032375"/>
          </a:xfrm>
        </p:spPr>
        <p:txBody>
          <a:bodyPr>
            <a:normAutofit fontScale="70000" lnSpcReduction="20000"/>
          </a:bodyPr>
          <a:lstStyle/>
          <a:p>
            <a:r>
              <a:rPr lang="en-US" sz="3200" b="1" dirty="0"/>
              <a:t>Alignment:</a:t>
            </a:r>
            <a:r>
              <a:rPr lang="en-US" sz="3200" dirty="0"/>
              <a:t> </a:t>
            </a:r>
          </a:p>
          <a:p>
            <a:pPr lvl="1"/>
            <a:r>
              <a:rPr lang="en-US" sz="2800" dirty="0"/>
              <a:t>During check ins, Ms. Harper and Carlos will discuss and practice procedures for beginning independent work </a:t>
            </a:r>
          </a:p>
          <a:p>
            <a:pPr lvl="2"/>
            <a:r>
              <a:rPr lang="en-US" dirty="0"/>
              <a:t>For each subject area, students need to </a:t>
            </a:r>
          </a:p>
          <a:p>
            <a:pPr lvl="3"/>
            <a:r>
              <a:rPr lang="en-US" dirty="0"/>
              <a:t>Retrieve a textbook </a:t>
            </a:r>
          </a:p>
          <a:p>
            <a:pPr lvl="3"/>
            <a:r>
              <a:rPr lang="en-US" dirty="0"/>
              <a:t>Retrieve their journal from the shelf</a:t>
            </a:r>
          </a:p>
          <a:p>
            <a:pPr lvl="3"/>
            <a:r>
              <a:rPr lang="en-US" dirty="0"/>
              <a:t>Have a sharpened pencil ready</a:t>
            </a:r>
          </a:p>
          <a:p>
            <a:pPr lvl="3"/>
            <a:r>
              <a:rPr lang="en-US" dirty="0"/>
              <a:t>Return to seat within 1 minute</a:t>
            </a:r>
          </a:p>
          <a:p>
            <a:pPr lvl="1"/>
            <a:r>
              <a:rPr lang="en-US" dirty="0"/>
              <a:t>Carlos can earn a 2 for “Be Responsible” only when he has followed the above procedure for beginning independent practice as well as other relevant expectations</a:t>
            </a:r>
          </a:p>
          <a:p>
            <a:endParaRPr lang="en-US" sz="2400" dirty="0"/>
          </a:p>
        </p:txBody>
      </p:sp>
      <p:graphicFrame>
        <p:nvGraphicFramePr>
          <p:cNvPr id="7" name="Table 6"/>
          <p:cNvGraphicFramePr>
            <a:graphicFrameLocks noGrp="1"/>
          </p:cNvGraphicFramePr>
          <p:nvPr>
            <p:extLst>
              <p:ext uri="{D42A27DB-BD31-4B8C-83A1-F6EECF244321}">
                <p14:modId xmlns:p14="http://schemas.microsoft.com/office/powerpoint/2010/main" val="1875658411"/>
              </p:ext>
            </p:extLst>
          </p:nvPr>
        </p:nvGraphicFramePr>
        <p:xfrm>
          <a:off x="6452558" y="1515071"/>
          <a:ext cx="5382883" cy="1941331"/>
        </p:xfrm>
        <a:graphic>
          <a:graphicData uri="http://schemas.openxmlformats.org/drawingml/2006/table">
            <a:tbl>
              <a:tblPr firstRow="1">
                <a:tableStyleId>{5940675A-B579-460E-94D1-54222C63F5DA}</a:tableStyleId>
              </a:tblPr>
              <a:tblGrid>
                <a:gridCol w="509622">
                  <a:extLst>
                    <a:ext uri="{9D8B030D-6E8A-4147-A177-3AD203B41FA5}">
                      <a16:colId xmlns:a16="http://schemas.microsoft.com/office/drawing/2014/main" val="20000"/>
                    </a:ext>
                  </a:extLst>
                </a:gridCol>
                <a:gridCol w="4045125">
                  <a:extLst>
                    <a:ext uri="{9D8B030D-6E8A-4147-A177-3AD203B41FA5}">
                      <a16:colId xmlns:a16="http://schemas.microsoft.com/office/drawing/2014/main" val="20001"/>
                    </a:ext>
                  </a:extLst>
                </a:gridCol>
                <a:gridCol w="414068">
                  <a:extLst>
                    <a:ext uri="{9D8B030D-6E8A-4147-A177-3AD203B41FA5}">
                      <a16:colId xmlns:a16="http://schemas.microsoft.com/office/drawing/2014/main" val="20002"/>
                    </a:ext>
                  </a:extLst>
                </a:gridCol>
                <a:gridCol w="414068">
                  <a:extLst>
                    <a:ext uri="{9D8B030D-6E8A-4147-A177-3AD203B41FA5}">
                      <a16:colId xmlns:a16="http://schemas.microsoft.com/office/drawing/2014/main" val="20003"/>
                    </a:ext>
                  </a:extLst>
                </a:gridCol>
              </a:tblGrid>
              <a:tr h="516281">
                <a:tc rowSpan="4">
                  <a:txBody>
                    <a:bodyPr/>
                    <a:lstStyle/>
                    <a:p>
                      <a:pPr algn="ctr" fontAlgn="ctr"/>
                      <a:r>
                        <a:rPr lang="en-US" sz="2800" u="none" strike="noStrike" dirty="0">
                          <a:effectLst/>
                          <a:latin typeface="Calibri" panose="020F0502020204030204" pitchFamily="34" charset="0"/>
                        </a:rPr>
                        <a:t>Dosage</a:t>
                      </a:r>
                      <a:endParaRPr lang="en-US" sz="2800" b="0" i="0" u="none" strike="noStrike" dirty="0">
                        <a:solidFill>
                          <a:srgbClr val="000000"/>
                        </a:solidFill>
                        <a:effectLst/>
                        <a:latin typeface="Calibri" panose="020F0502020204030204" pitchFamily="34" charset="0"/>
                      </a:endParaRPr>
                    </a:p>
                  </a:txBody>
                  <a:tcPr marL="9525" marR="9525" marT="9525" marB="0" vert="vert270" anchor="ctr">
                    <a:solidFill>
                      <a:schemeClr val="bg1">
                        <a:lumMod val="85000"/>
                      </a:schemeClr>
                    </a:solidFill>
                  </a:tcPr>
                </a:tc>
                <a:tc>
                  <a:txBody>
                    <a:bodyPr/>
                    <a:lstStyle/>
                    <a:p>
                      <a:pPr algn="l" fontAlgn="ctr"/>
                      <a:r>
                        <a:rPr lang="en-US" sz="1400" u="none" strike="noStrike" dirty="0">
                          <a:effectLst/>
                          <a:latin typeface="Calibri" panose="020F0502020204030204" pitchFamily="34" charset="0"/>
                        </a:rPr>
                        <a:t> # of opportunities to respond (i.e.,  practice/demonstrate skill)</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0" i="0" u="none" strike="noStrike" dirty="0">
                          <a:solidFill>
                            <a:schemeClr val="tx1">
                              <a:lumMod val="65000"/>
                              <a:lumOff val="35000"/>
                            </a:schemeClr>
                          </a:solidFill>
                          <a:effectLst/>
                          <a:latin typeface="Segoe Print" panose="02000600000000000000" pitchFamily="2" charset="0"/>
                        </a:rPr>
                        <a:t>2</a:t>
                      </a:r>
                    </a:p>
                  </a:txBody>
                  <a:tcPr marL="9525" marR="9525" marT="9525" marB="0" anchor="ctr"/>
                </a:tc>
                <a:tc rowSpan="4">
                  <a:txBody>
                    <a:bodyPr/>
                    <a:lstStyle/>
                    <a:p>
                      <a:pPr algn="ctr" fontAlgn="ctr"/>
                      <a:r>
                        <a:rPr lang="en-US" sz="1400" b="1" i="0" u="none" strike="noStrike" dirty="0">
                          <a:solidFill>
                            <a:schemeClr val="tx1">
                              <a:lumMod val="65000"/>
                              <a:lumOff val="35000"/>
                            </a:schemeClr>
                          </a:solidFill>
                          <a:effectLst/>
                          <a:latin typeface="Segoe Print" panose="02000600000000000000" pitchFamily="2" charset="0"/>
                        </a:rPr>
                        <a:t>2</a:t>
                      </a:r>
                    </a:p>
                  </a:txBody>
                  <a:tcPr marL="9525" marR="9525" marT="9525" marB="0" anchor="ctr"/>
                </a:tc>
                <a:extLst>
                  <a:ext uri="{0D108BD9-81ED-4DB2-BD59-A6C34878D82A}">
                    <a16:rowId xmlns:a16="http://schemas.microsoft.com/office/drawing/2014/main" val="10000"/>
                  </a:ext>
                </a:extLst>
              </a:tr>
              <a:tr h="516281">
                <a:tc vMerge="1">
                  <a:txBody>
                    <a:bodyPr/>
                    <a:lstStyle/>
                    <a:p>
                      <a:endParaRPr lang="en-US"/>
                    </a:p>
                  </a:txBody>
                  <a:tcPr/>
                </a:tc>
                <a:tc>
                  <a:txBody>
                    <a:bodyPr/>
                    <a:lstStyle/>
                    <a:p>
                      <a:pPr algn="l" fontAlgn="ctr"/>
                      <a:r>
                        <a:rPr lang="en-US" sz="1400" u="none" strike="noStrike" dirty="0">
                          <a:effectLst/>
                          <a:latin typeface="Calibri" panose="020F0502020204030204" pitchFamily="34" charset="0"/>
                        </a:rPr>
                        <a:t> # of opportunities for positive feedback (e.g.,  praise,  tokens, points)</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0" i="0" u="none" strike="noStrike" dirty="0">
                          <a:solidFill>
                            <a:schemeClr val="tx1">
                              <a:lumMod val="65000"/>
                              <a:lumOff val="35000"/>
                            </a:schemeClr>
                          </a:solidFill>
                          <a:effectLst/>
                          <a:latin typeface="Segoe Print" panose="02000600000000000000" pitchFamily="2" charset="0"/>
                        </a:rPr>
                        <a:t>2</a:t>
                      </a:r>
                    </a:p>
                  </a:txBody>
                  <a:tcPr marL="9525" marR="9525" marT="9525" marB="0" anchor="ctr"/>
                </a:tc>
                <a:tc vMerge="1">
                  <a:txBody>
                    <a:bodyPr/>
                    <a:lstStyle/>
                    <a:p>
                      <a:pPr algn="ctr" fontAlgn="ctr"/>
                      <a:endParaRPr lang="en-US" sz="1400" b="0" i="0" u="none" strike="noStrike" dirty="0">
                        <a:solidFill>
                          <a:schemeClr val="tx1">
                            <a:lumMod val="65000"/>
                            <a:lumOff val="35000"/>
                          </a:schemeClr>
                        </a:solidFill>
                        <a:effectLst/>
                        <a:latin typeface="Segoe Print" panose="02000600000000000000" pitchFamily="2" charset="0"/>
                      </a:endParaRPr>
                    </a:p>
                  </a:txBody>
                  <a:tcPr marL="9525" marR="9525" marT="9525" marB="0" anchor="ctr"/>
                </a:tc>
                <a:extLst>
                  <a:ext uri="{0D108BD9-81ED-4DB2-BD59-A6C34878D82A}">
                    <a16:rowId xmlns:a16="http://schemas.microsoft.com/office/drawing/2014/main" val="10001"/>
                  </a:ext>
                </a:extLst>
              </a:tr>
              <a:tr h="516281">
                <a:tc vMerge="1">
                  <a:txBody>
                    <a:bodyPr/>
                    <a:lstStyle/>
                    <a:p>
                      <a:endParaRPr lang="en-US"/>
                    </a:p>
                  </a:txBody>
                  <a:tcPr/>
                </a:tc>
                <a:tc>
                  <a:txBody>
                    <a:bodyPr/>
                    <a:lstStyle/>
                    <a:p>
                      <a:pPr algn="l" fontAlgn="ctr"/>
                      <a:r>
                        <a:rPr lang="en-US" sz="1400" u="none" strike="noStrike" dirty="0">
                          <a:effectLst/>
                          <a:latin typeface="Calibri" panose="020F0502020204030204" pitchFamily="34" charset="0"/>
                        </a:rPr>
                        <a:t> # of opportunities to exchange for backup  </a:t>
                      </a:r>
                      <a:r>
                        <a:rPr lang="en-US" sz="1400" u="none" strike="noStrike" dirty="0" err="1">
                          <a:effectLst/>
                          <a:latin typeface="Calibri" panose="020F0502020204030204" pitchFamily="34" charset="0"/>
                        </a:rPr>
                        <a:t>reinforcers</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0" i="0" u="none" strike="noStrike" dirty="0">
                          <a:solidFill>
                            <a:schemeClr val="tx1">
                              <a:lumMod val="65000"/>
                              <a:lumOff val="35000"/>
                            </a:schemeClr>
                          </a:solidFill>
                          <a:effectLst/>
                          <a:latin typeface="Segoe Print" panose="02000600000000000000" pitchFamily="2" charset="0"/>
                        </a:rPr>
                        <a:t>2</a:t>
                      </a:r>
                    </a:p>
                  </a:txBody>
                  <a:tcPr marL="9525" marR="9525" marT="9525" marB="0" anchor="ctr"/>
                </a:tc>
                <a:tc vMerge="1">
                  <a:txBody>
                    <a:bodyPr/>
                    <a:lstStyle/>
                    <a:p>
                      <a:pPr algn="ctr" fontAlgn="ctr"/>
                      <a:endParaRPr lang="en-US" sz="1400" b="0" i="0" u="none" strike="noStrike" dirty="0">
                        <a:solidFill>
                          <a:schemeClr val="tx1">
                            <a:lumMod val="65000"/>
                            <a:lumOff val="35000"/>
                          </a:schemeClr>
                        </a:solidFill>
                        <a:effectLst/>
                        <a:latin typeface="Segoe Print" panose="02000600000000000000" pitchFamily="2" charset="0"/>
                      </a:endParaRPr>
                    </a:p>
                  </a:txBody>
                  <a:tcPr marL="9525" marR="9525" marT="9525" marB="0" anchor="ctr"/>
                </a:tc>
                <a:extLst>
                  <a:ext uri="{0D108BD9-81ED-4DB2-BD59-A6C34878D82A}">
                    <a16:rowId xmlns:a16="http://schemas.microsoft.com/office/drawing/2014/main" val="10002"/>
                  </a:ext>
                </a:extLst>
              </a:tr>
              <a:tr h="392488">
                <a:tc vMerge="1">
                  <a:txBody>
                    <a:bodyPr/>
                    <a:lstStyle/>
                    <a:p>
                      <a:endParaRPr lang="en-US"/>
                    </a:p>
                  </a:txBody>
                  <a:tcPr/>
                </a:tc>
                <a:tc>
                  <a:txBody>
                    <a:bodyPr/>
                    <a:lstStyle/>
                    <a:p>
                      <a:pPr algn="l" fontAlgn="ctr"/>
                      <a:r>
                        <a:rPr lang="en-US" sz="1400" u="none" strike="noStrike" dirty="0">
                          <a:effectLst/>
                          <a:latin typeface="Calibri" panose="020F0502020204030204" pitchFamily="34" charset="0"/>
                        </a:rPr>
                        <a:t> # of opportunities for corrective feedback</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0" i="0" u="none" strike="noStrike" dirty="0">
                          <a:solidFill>
                            <a:schemeClr val="tx1">
                              <a:lumMod val="65000"/>
                              <a:lumOff val="35000"/>
                            </a:schemeClr>
                          </a:solidFill>
                          <a:effectLst/>
                          <a:latin typeface="Segoe Print" panose="02000600000000000000" pitchFamily="2" charset="0"/>
                        </a:rPr>
                        <a:t>2</a:t>
                      </a:r>
                    </a:p>
                  </a:txBody>
                  <a:tcPr marL="9525" marR="9525" marT="9525" marB="0" anchor="ctr"/>
                </a:tc>
                <a:tc vMerge="1">
                  <a:txBody>
                    <a:bodyPr/>
                    <a:lstStyle/>
                    <a:p>
                      <a:pPr algn="ctr" fontAlgn="ctr"/>
                      <a:endParaRPr lang="en-US" sz="1400" b="0" i="0" u="none" strike="noStrike" dirty="0">
                        <a:solidFill>
                          <a:schemeClr val="tx1">
                            <a:lumMod val="65000"/>
                            <a:lumOff val="35000"/>
                          </a:schemeClr>
                        </a:solidFill>
                        <a:effectLst/>
                        <a:latin typeface="Segoe Print" panose="02000600000000000000" pitchFamily="2" charset="0"/>
                      </a:endParaRPr>
                    </a:p>
                  </a:txBody>
                  <a:tcPr marL="9525" marR="9525" marT="9525" marB="0" anchor="ctr"/>
                </a:tc>
                <a:extLst>
                  <a:ext uri="{0D108BD9-81ED-4DB2-BD59-A6C34878D82A}">
                    <a16:rowId xmlns:a16="http://schemas.microsoft.com/office/drawing/2014/main" val="10003"/>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55413007"/>
              </p:ext>
            </p:extLst>
          </p:nvPr>
        </p:nvGraphicFramePr>
        <p:xfrm>
          <a:off x="6452558" y="3458437"/>
          <a:ext cx="5382883" cy="3169246"/>
        </p:xfrm>
        <a:graphic>
          <a:graphicData uri="http://schemas.openxmlformats.org/drawingml/2006/table">
            <a:tbl>
              <a:tblPr firstRow="1">
                <a:tableStyleId>{5940675A-B579-460E-94D1-54222C63F5DA}</a:tableStyleId>
              </a:tblPr>
              <a:tblGrid>
                <a:gridCol w="509622">
                  <a:extLst>
                    <a:ext uri="{9D8B030D-6E8A-4147-A177-3AD203B41FA5}">
                      <a16:colId xmlns:a16="http://schemas.microsoft.com/office/drawing/2014/main" val="20000"/>
                    </a:ext>
                  </a:extLst>
                </a:gridCol>
                <a:gridCol w="4045125">
                  <a:extLst>
                    <a:ext uri="{9D8B030D-6E8A-4147-A177-3AD203B41FA5}">
                      <a16:colId xmlns:a16="http://schemas.microsoft.com/office/drawing/2014/main" val="20001"/>
                    </a:ext>
                  </a:extLst>
                </a:gridCol>
                <a:gridCol w="414068">
                  <a:extLst>
                    <a:ext uri="{9D8B030D-6E8A-4147-A177-3AD203B41FA5}">
                      <a16:colId xmlns:a16="http://schemas.microsoft.com/office/drawing/2014/main" val="20002"/>
                    </a:ext>
                  </a:extLst>
                </a:gridCol>
                <a:gridCol w="414068">
                  <a:extLst>
                    <a:ext uri="{9D8B030D-6E8A-4147-A177-3AD203B41FA5}">
                      <a16:colId xmlns:a16="http://schemas.microsoft.com/office/drawing/2014/main" val="20003"/>
                    </a:ext>
                  </a:extLst>
                </a:gridCol>
              </a:tblGrid>
              <a:tr h="554173">
                <a:tc rowSpan="6">
                  <a:txBody>
                    <a:bodyPr/>
                    <a:lstStyle/>
                    <a:p>
                      <a:pPr algn="ctr" fontAlgn="ctr"/>
                      <a:r>
                        <a:rPr lang="en-US" sz="2800" u="none" strike="noStrike" dirty="0">
                          <a:effectLst/>
                          <a:latin typeface="Calibri" panose="020F0502020204030204" pitchFamily="34" charset="0"/>
                        </a:rPr>
                        <a:t>Alignment</a:t>
                      </a:r>
                      <a:endParaRPr lang="en-US" sz="2800" b="0" i="0" u="none" strike="noStrike" dirty="0">
                        <a:solidFill>
                          <a:srgbClr val="000000"/>
                        </a:solidFill>
                        <a:effectLst/>
                        <a:latin typeface="Calibri" panose="020F0502020204030204" pitchFamily="34" charset="0"/>
                      </a:endParaRPr>
                    </a:p>
                  </a:txBody>
                  <a:tcPr marL="9525" marR="9525" marT="9525" marB="0" vert="vert270" anchor="ctr">
                    <a:solidFill>
                      <a:schemeClr val="bg1">
                        <a:lumMod val="85000"/>
                      </a:schemeClr>
                    </a:solidFill>
                  </a:tcPr>
                </a:tc>
                <a:tc>
                  <a:txBody>
                    <a:bodyPr/>
                    <a:lstStyle/>
                    <a:p>
                      <a:pPr algn="l" fontAlgn="ctr"/>
                      <a:r>
                        <a:rPr lang="en-US" sz="1400" b="0" i="0" u="none" strike="noStrike" dirty="0">
                          <a:solidFill>
                            <a:srgbClr val="000000"/>
                          </a:solidFill>
                          <a:effectLst/>
                          <a:latin typeface="Calibri" panose="020F0502020204030204" pitchFamily="34" charset="0"/>
                        </a:rPr>
                        <a:t> IIP addresses school-wide expectations</a:t>
                      </a:r>
                    </a:p>
                  </a:txBody>
                  <a:tcPr marL="9525" marR="9525" marT="9525" marB="0" anchor="ctr"/>
                </a:tc>
                <a:tc>
                  <a:txBody>
                    <a:bodyPr/>
                    <a:lstStyle/>
                    <a:p>
                      <a:pPr algn="ctr" fontAlgn="ctr"/>
                      <a:r>
                        <a:rPr lang="en-US" sz="1400" b="0" i="0" u="none" strike="noStrike" dirty="0">
                          <a:solidFill>
                            <a:schemeClr val="tx1">
                              <a:lumMod val="65000"/>
                              <a:lumOff val="35000"/>
                            </a:schemeClr>
                          </a:solidFill>
                          <a:effectLst/>
                          <a:latin typeface="Segoe Print" panose="02000600000000000000" pitchFamily="2" charset="0"/>
                        </a:rPr>
                        <a:t>3</a:t>
                      </a:r>
                    </a:p>
                  </a:txBody>
                  <a:tcPr marL="9525" marR="9525" marT="9525" marB="0" anchor="ctr"/>
                </a:tc>
                <a:tc rowSpan="6">
                  <a:txBody>
                    <a:bodyPr/>
                    <a:lstStyle/>
                    <a:p>
                      <a:pPr algn="ctr" fontAlgn="ctr"/>
                      <a:r>
                        <a:rPr lang="en-US" sz="1400" b="1" i="0" u="none" strike="noStrike" dirty="0">
                          <a:solidFill>
                            <a:schemeClr val="tx1">
                              <a:lumMod val="65000"/>
                              <a:lumOff val="35000"/>
                            </a:schemeClr>
                          </a:solidFill>
                          <a:effectLst/>
                          <a:latin typeface="Segoe Print" panose="02000600000000000000" pitchFamily="2" charset="0"/>
                        </a:rPr>
                        <a:t>2.3</a:t>
                      </a:r>
                    </a:p>
                  </a:txBody>
                  <a:tcPr marL="9525" marR="9525" marT="9525" marB="0" anchor="ctr"/>
                </a:tc>
                <a:extLst>
                  <a:ext uri="{0D108BD9-81ED-4DB2-BD59-A6C34878D82A}">
                    <a16:rowId xmlns:a16="http://schemas.microsoft.com/office/drawing/2014/main" val="10000"/>
                  </a:ext>
                </a:extLst>
              </a:tr>
              <a:tr h="491367">
                <a:tc vMerge="1">
                  <a:txBody>
                    <a:bodyPr/>
                    <a:lstStyle/>
                    <a:p>
                      <a:endParaRPr lang="en-US"/>
                    </a:p>
                  </a:txBody>
                  <a:tcPr/>
                </a:tc>
                <a:tc>
                  <a:txBody>
                    <a:bodyPr/>
                    <a:lstStyle/>
                    <a:p>
                      <a:pPr algn="l" fontAlgn="ctr"/>
                      <a:r>
                        <a:rPr lang="en-US" sz="1400" b="0" i="0" u="none" strike="noStrike" dirty="0">
                          <a:solidFill>
                            <a:srgbClr val="000000"/>
                          </a:solidFill>
                          <a:effectLst/>
                          <a:latin typeface="Calibri" panose="020F0502020204030204" pitchFamily="34" charset="0"/>
                        </a:rPr>
                        <a:t> IIP addresses classroom/teacher expectations</a:t>
                      </a:r>
                    </a:p>
                  </a:txBody>
                  <a:tcPr marL="9525" marR="9525" marT="9525" marB="0" anchor="ctr"/>
                </a:tc>
                <a:tc>
                  <a:txBody>
                    <a:bodyPr/>
                    <a:lstStyle/>
                    <a:p>
                      <a:pPr algn="ctr" fontAlgn="ctr"/>
                      <a:r>
                        <a:rPr lang="en-US" sz="1400" b="0" i="0" u="none" strike="noStrike" dirty="0">
                          <a:solidFill>
                            <a:schemeClr val="tx1">
                              <a:lumMod val="65000"/>
                              <a:lumOff val="35000"/>
                            </a:schemeClr>
                          </a:solidFill>
                          <a:effectLst/>
                          <a:latin typeface="Segoe Print" panose="02000600000000000000" pitchFamily="2" charset="0"/>
                        </a:rPr>
                        <a:t>2</a:t>
                      </a:r>
                    </a:p>
                  </a:txBody>
                  <a:tcPr marL="9525" marR="9525" marT="9525" marB="0" anchor="ctr"/>
                </a:tc>
                <a:tc vMerge="1">
                  <a:txBody>
                    <a:bodyPr/>
                    <a:lstStyle/>
                    <a:p>
                      <a:pPr algn="ctr" fontAlgn="ctr"/>
                      <a:endParaRPr lang="en-US" sz="1400" b="0" i="0" u="none" strike="noStrike" dirty="0">
                        <a:solidFill>
                          <a:schemeClr val="tx1">
                            <a:lumMod val="65000"/>
                            <a:lumOff val="35000"/>
                          </a:schemeClr>
                        </a:solidFill>
                        <a:effectLst/>
                        <a:latin typeface="Segoe Print" panose="02000600000000000000" pitchFamily="2" charset="0"/>
                      </a:endParaRPr>
                    </a:p>
                  </a:txBody>
                  <a:tcPr marL="9525" marR="9525" marT="9525" marB="0" anchor="ctr"/>
                </a:tc>
                <a:extLst>
                  <a:ext uri="{0D108BD9-81ED-4DB2-BD59-A6C34878D82A}">
                    <a16:rowId xmlns:a16="http://schemas.microsoft.com/office/drawing/2014/main" val="10001"/>
                  </a:ext>
                </a:extLst>
              </a:tr>
              <a:tr h="491367">
                <a:tc vMerge="1">
                  <a:txBody>
                    <a:bodyPr/>
                    <a:lstStyle/>
                    <a:p>
                      <a:endParaRPr lang="en-US"/>
                    </a:p>
                  </a:txBody>
                  <a:tcPr/>
                </a:tc>
                <a:tc>
                  <a:txBody>
                    <a:bodyPr/>
                    <a:lstStyle/>
                    <a:p>
                      <a:pPr algn="l" fontAlgn="ctr"/>
                      <a:r>
                        <a:rPr lang="en-US" sz="1400" b="0" i="0" u="none" strike="noStrike" dirty="0">
                          <a:solidFill>
                            <a:srgbClr val="000000"/>
                          </a:solidFill>
                          <a:effectLst/>
                          <a:latin typeface="Calibri" panose="020F0502020204030204" pitchFamily="34" charset="0"/>
                        </a:rPr>
                        <a:t> IIP addresses target student's skill deficits</a:t>
                      </a:r>
                    </a:p>
                  </a:txBody>
                  <a:tcPr marL="9525" marR="9525" marT="9525" marB="0" anchor="ctr"/>
                </a:tc>
                <a:tc>
                  <a:txBody>
                    <a:bodyPr/>
                    <a:lstStyle/>
                    <a:p>
                      <a:pPr algn="ctr" fontAlgn="ctr"/>
                      <a:r>
                        <a:rPr lang="en-US" sz="1400" b="0" i="0" u="none" strike="noStrike" dirty="0">
                          <a:solidFill>
                            <a:schemeClr val="tx1">
                              <a:lumMod val="65000"/>
                              <a:lumOff val="35000"/>
                            </a:schemeClr>
                          </a:solidFill>
                          <a:effectLst/>
                          <a:latin typeface="Segoe Print" panose="02000600000000000000" pitchFamily="2" charset="0"/>
                        </a:rPr>
                        <a:t>1</a:t>
                      </a:r>
                    </a:p>
                  </a:txBody>
                  <a:tcPr marL="9525" marR="9525" marT="9525" marB="0" anchor="ctr"/>
                </a:tc>
                <a:tc vMerge="1">
                  <a:txBody>
                    <a:bodyPr/>
                    <a:lstStyle/>
                    <a:p>
                      <a:pPr algn="ctr" fontAlgn="ctr"/>
                      <a:endParaRPr lang="en-US" sz="1400" b="0" i="0" u="none" strike="noStrike" dirty="0">
                        <a:solidFill>
                          <a:schemeClr val="tx1">
                            <a:lumMod val="65000"/>
                            <a:lumOff val="35000"/>
                          </a:schemeClr>
                        </a:solidFill>
                        <a:effectLst/>
                        <a:latin typeface="Segoe Print" panose="02000600000000000000" pitchFamily="2" charset="0"/>
                      </a:endParaRPr>
                    </a:p>
                  </a:txBody>
                  <a:tcPr marL="9525" marR="9525" marT="9525" marB="0" anchor="ctr"/>
                </a:tc>
                <a:extLst>
                  <a:ext uri="{0D108BD9-81ED-4DB2-BD59-A6C34878D82A}">
                    <a16:rowId xmlns:a16="http://schemas.microsoft.com/office/drawing/2014/main" val="10002"/>
                  </a:ext>
                </a:extLst>
              </a:tr>
              <a:tr h="491367">
                <a:tc vMerge="1">
                  <a:txBody>
                    <a:bodyPr/>
                    <a:lstStyle/>
                    <a:p>
                      <a:endParaRPr lang="en-US"/>
                    </a:p>
                  </a:txBody>
                  <a:tcPr/>
                </a:tc>
                <a:tc>
                  <a:txBody>
                    <a:bodyPr/>
                    <a:lstStyle/>
                    <a:p>
                      <a:pPr algn="l" fontAlgn="ctr"/>
                      <a:r>
                        <a:rPr lang="en-US" sz="1400" b="0" i="0" u="none" strike="noStrike" dirty="0">
                          <a:solidFill>
                            <a:srgbClr val="000000"/>
                          </a:solidFill>
                          <a:effectLst/>
                          <a:latin typeface="Calibri" panose="020F0502020204030204" pitchFamily="34" charset="0"/>
                        </a:rPr>
                        <a:t> Rewards are matched to target student’s preferences; </a:t>
                      </a:r>
                    </a:p>
                    <a:p>
                      <a:pPr algn="l" fontAlgn="ctr"/>
                      <a:r>
                        <a:rPr lang="en-US" sz="1400" b="0" i="0" u="none" strike="noStrike" dirty="0">
                          <a:solidFill>
                            <a:srgbClr val="000000"/>
                          </a:solidFill>
                          <a:effectLst/>
                          <a:latin typeface="Calibri" panose="020F0502020204030204" pitchFamily="34" charset="0"/>
                        </a:rPr>
                        <a:t> function(s)</a:t>
                      </a:r>
                      <a:r>
                        <a:rPr lang="en-US" sz="1400" b="0" i="0" u="none" strike="noStrike" baseline="0" dirty="0">
                          <a:solidFill>
                            <a:srgbClr val="000000"/>
                          </a:solidFill>
                          <a:effectLst/>
                          <a:latin typeface="Calibri" panose="020F0502020204030204" pitchFamily="34" charset="0"/>
                        </a:rPr>
                        <a:t> of problem behavior</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0" i="0" u="none" strike="noStrike" dirty="0">
                          <a:solidFill>
                            <a:schemeClr val="tx1">
                              <a:lumMod val="65000"/>
                              <a:lumOff val="35000"/>
                            </a:schemeClr>
                          </a:solidFill>
                          <a:effectLst/>
                          <a:latin typeface="Segoe Print" panose="02000600000000000000" pitchFamily="2" charset="0"/>
                        </a:rPr>
                        <a:t>2</a:t>
                      </a:r>
                    </a:p>
                  </a:txBody>
                  <a:tcPr marL="9525" marR="9525" marT="9525" marB="0" anchor="ctr"/>
                </a:tc>
                <a:tc vMerge="1">
                  <a:txBody>
                    <a:bodyPr/>
                    <a:lstStyle/>
                    <a:p>
                      <a:pPr algn="ctr" fontAlgn="ctr"/>
                      <a:endParaRPr lang="en-US" sz="1400" b="0" i="0" u="none" strike="noStrike" dirty="0">
                        <a:solidFill>
                          <a:schemeClr val="tx1">
                            <a:lumMod val="65000"/>
                            <a:lumOff val="35000"/>
                          </a:schemeClr>
                        </a:solidFill>
                        <a:effectLst/>
                        <a:latin typeface="Segoe Print" panose="02000600000000000000" pitchFamily="2" charset="0"/>
                      </a:endParaRPr>
                    </a:p>
                  </a:txBody>
                  <a:tcPr marL="9525" marR="9525" marT="9525" marB="0" anchor="ctr"/>
                </a:tc>
                <a:extLst>
                  <a:ext uri="{0D108BD9-81ED-4DB2-BD59-A6C34878D82A}">
                    <a16:rowId xmlns:a16="http://schemas.microsoft.com/office/drawing/2014/main" val="10003"/>
                  </a:ext>
                </a:extLst>
              </a:tr>
              <a:tr h="491367">
                <a:tc vMerge="1">
                  <a:txBody>
                    <a:bodyPr/>
                    <a:lstStyle/>
                    <a:p>
                      <a:endParaRPr lang="en-US"/>
                    </a:p>
                  </a:txBody>
                  <a:tcPr/>
                </a:tc>
                <a:tc>
                  <a:txBody>
                    <a:bodyPr/>
                    <a:lstStyle/>
                    <a:p>
                      <a:pPr algn="l" fontAlgn="ctr"/>
                      <a:r>
                        <a:rPr lang="en-US" sz="1400" b="0" i="0" u="none" strike="noStrike" dirty="0">
                          <a:solidFill>
                            <a:srgbClr val="000000"/>
                          </a:solidFill>
                          <a:effectLst/>
                          <a:latin typeface="Calibri" panose="020F0502020204030204" pitchFamily="34" charset="0"/>
                        </a:rPr>
                        <a:t> IIP can easily be adapted to address various functions of </a:t>
                      </a:r>
                    </a:p>
                    <a:p>
                      <a:pPr algn="l" fontAlgn="ctr"/>
                      <a:r>
                        <a:rPr lang="en-US" sz="1400" b="0" i="0" u="none" strike="noStrike" dirty="0">
                          <a:solidFill>
                            <a:srgbClr val="000000"/>
                          </a:solidFill>
                          <a:effectLst/>
                          <a:latin typeface="Calibri" panose="020F0502020204030204" pitchFamily="34" charset="0"/>
                        </a:rPr>
                        <a:t> behavior</a:t>
                      </a:r>
                    </a:p>
                  </a:txBody>
                  <a:tcPr marL="9525" marR="9525" marT="9525" marB="0" anchor="ctr"/>
                </a:tc>
                <a:tc>
                  <a:txBody>
                    <a:bodyPr/>
                    <a:lstStyle/>
                    <a:p>
                      <a:pPr algn="ctr" fontAlgn="ctr"/>
                      <a:r>
                        <a:rPr lang="en-US" sz="1400" b="0" i="0" u="none" strike="noStrike" dirty="0">
                          <a:solidFill>
                            <a:schemeClr val="tx1">
                              <a:lumMod val="65000"/>
                              <a:lumOff val="35000"/>
                            </a:schemeClr>
                          </a:solidFill>
                          <a:effectLst/>
                          <a:latin typeface="Segoe Print" panose="02000600000000000000" pitchFamily="2" charset="0"/>
                        </a:rPr>
                        <a:t>3</a:t>
                      </a:r>
                    </a:p>
                  </a:txBody>
                  <a:tcPr marL="9525" marR="9525" marT="9525" marB="0" anchor="ctr"/>
                </a:tc>
                <a:tc vMerge="1">
                  <a:txBody>
                    <a:bodyPr/>
                    <a:lstStyle/>
                    <a:p>
                      <a:pPr algn="ctr" fontAlgn="ctr"/>
                      <a:endParaRPr lang="en-US" sz="1400" b="0" i="0" u="none" strike="noStrike" dirty="0">
                        <a:solidFill>
                          <a:schemeClr val="tx1">
                            <a:lumMod val="65000"/>
                            <a:lumOff val="35000"/>
                          </a:schemeClr>
                        </a:solidFill>
                        <a:effectLst/>
                        <a:latin typeface="Segoe Print" panose="02000600000000000000" pitchFamily="2" charset="0"/>
                      </a:endParaRPr>
                    </a:p>
                  </a:txBody>
                  <a:tcPr marL="9525" marR="9525" marT="9525" marB="0" anchor="ctr"/>
                </a:tc>
                <a:extLst>
                  <a:ext uri="{0D108BD9-81ED-4DB2-BD59-A6C34878D82A}">
                    <a16:rowId xmlns:a16="http://schemas.microsoft.com/office/drawing/2014/main" val="10004"/>
                  </a:ext>
                </a:extLst>
              </a:tr>
              <a:tr h="491367">
                <a:tc vMerge="1">
                  <a:txBody>
                    <a:bodyPr/>
                    <a:lstStyle/>
                    <a:p>
                      <a:endParaRPr lang="en-US"/>
                    </a:p>
                  </a:txBody>
                  <a:tcPr/>
                </a:tc>
                <a:tc>
                  <a:txBody>
                    <a:bodyPr/>
                    <a:lstStyle/>
                    <a:p>
                      <a:pPr algn="l" fontAlgn="ctr"/>
                      <a:r>
                        <a:rPr lang="en-US" sz="1400" b="0" i="0" u="none" strike="noStrike" dirty="0">
                          <a:solidFill>
                            <a:srgbClr val="000000"/>
                          </a:solidFill>
                          <a:effectLst/>
                          <a:latin typeface="Calibri" panose="020F0502020204030204" pitchFamily="34" charset="0"/>
                        </a:rPr>
                        <a:t> IIP does </a:t>
                      </a:r>
                      <a:r>
                        <a:rPr lang="en-US" sz="1400" b="0" i="1" u="none" strike="noStrike" dirty="0">
                          <a:solidFill>
                            <a:srgbClr val="000000"/>
                          </a:solidFill>
                          <a:effectLst/>
                          <a:latin typeface="Calibri" panose="020F0502020204030204" pitchFamily="34" charset="0"/>
                        </a:rPr>
                        <a:t>not </a:t>
                      </a:r>
                      <a:r>
                        <a:rPr lang="en-US" sz="1400" b="0" i="0" u="none" strike="noStrike" dirty="0">
                          <a:solidFill>
                            <a:srgbClr val="000000"/>
                          </a:solidFill>
                          <a:effectLst/>
                          <a:latin typeface="Calibri" panose="020F0502020204030204" pitchFamily="34" charset="0"/>
                        </a:rPr>
                        <a:t>address extraneous skills</a:t>
                      </a:r>
                    </a:p>
                  </a:txBody>
                  <a:tcPr marL="9525" marR="9525" marT="9525" marB="0" anchor="ctr"/>
                </a:tc>
                <a:tc>
                  <a:txBody>
                    <a:bodyPr/>
                    <a:lstStyle/>
                    <a:p>
                      <a:pPr algn="ctr" fontAlgn="ctr"/>
                      <a:r>
                        <a:rPr lang="en-US" sz="1400" b="0" i="0" u="none" strike="noStrike" dirty="0">
                          <a:solidFill>
                            <a:schemeClr val="tx1">
                              <a:lumMod val="65000"/>
                              <a:lumOff val="35000"/>
                            </a:schemeClr>
                          </a:solidFill>
                          <a:effectLst/>
                          <a:latin typeface="Segoe Print" panose="02000600000000000000" pitchFamily="2" charset="0"/>
                        </a:rPr>
                        <a:t>2</a:t>
                      </a:r>
                    </a:p>
                  </a:txBody>
                  <a:tcPr marL="9525" marR="9525" marT="9525" marB="0" anchor="ctr"/>
                </a:tc>
                <a:tc vMerge="1">
                  <a:txBody>
                    <a:bodyPr/>
                    <a:lstStyle/>
                    <a:p>
                      <a:pPr algn="ctr" fontAlgn="ctr"/>
                      <a:endParaRPr lang="en-US" sz="1400" b="0" i="0" u="none" strike="noStrike" dirty="0">
                        <a:solidFill>
                          <a:schemeClr val="tx1">
                            <a:lumMod val="65000"/>
                            <a:lumOff val="35000"/>
                          </a:schemeClr>
                        </a:solidFill>
                        <a:effectLst/>
                        <a:latin typeface="Segoe Print" panose="02000600000000000000" pitchFamily="2" charset="0"/>
                      </a:endParaRPr>
                    </a:p>
                  </a:txBody>
                  <a:tcPr marL="9525" marR="9525" marT="9525" marB="0" anchor="ctr"/>
                </a:tc>
                <a:extLst>
                  <a:ext uri="{0D108BD9-81ED-4DB2-BD59-A6C34878D82A}">
                    <a16:rowId xmlns:a16="http://schemas.microsoft.com/office/drawing/2014/main" val="10005"/>
                  </a:ext>
                </a:extLst>
              </a:tr>
            </a:tbl>
          </a:graphicData>
        </a:graphic>
      </p:graphicFrame>
      <p:cxnSp>
        <p:nvCxnSpPr>
          <p:cNvPr id="9" name="Straight Arrow Connector 8" descr="A row "/>
          <p:cNvCxnSpPr/>
          <p:nvPr/>
        </p:nvCxnSpPr>
        <p:spPr>
          <a:xfrm>
            <a:off x="6661025" y="4050948"/>
            <a:ext cx="346493" cy="221851"/>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02940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597" y="517585"/>
            <a:ext cx="11276076" cy="1280160"/>
          </a:xfrm>
        </p:spPr>
        <p:txBody>
          <a:bodyPr>
            <a:normAutofit fontScale="90000"/>
          </a:bodyPr>
          <a:lstStyle/>
          <a:p>
            <a:r>
              <a:rPr lang="en-US" dirty="0">
                <a:solidFill>
                  <a:schemeClr val="tx1">
                    <a:lumMod val="50000"/>
                    <a:lumOff val="50000"/>
                  </a:schemeClr>
                </a:solidFill>
              </a:rPr>
              <a:t>Implement Adjustment 1 and Progress Monitor to Determine When to Make Next Adjustment to Intervention</a:t>
            </a:r>
          </a:p>
        </p:txBody>
      </p:sp>
      <p:sp>
        <p:nvSpPr>
          <p:cNvPr id="3" name="Content Placeholder 2"/>
          <p:cNvSpPr>
            <a:spLocks noGrp="1"/>
          </p:cNvSpPr>
          <p:nvPr>
            <p:ph idx="1"/>
          </p:nvPr>
        </p:nvSpPr>
        <p:spPr>
          <a:xfrm>
            <a:off x="838200" y="2080428"/>
            <a:ext cx="5424577" cy="4351338"/>
          </a:xfrm>
        </p:spPr>
        <p:txBody>
          <a:bodyPr>
            <a:normAutofit fontScale="70000" lnSpcReduction="20000"/>
          </a:bodyPr>
          <a:lstStyle/>
          <a:p>
            <a:r>
              <a:rPr lang="en-US" dirty="0"/>
              <a:t>During week 3 of implementation, Ms. Harper observes that…</a:t>
            </a:r>
          </a:p>
          <a:p>
            <a:pPr lvl="1"/>
            <a:r>
              <a:rPr lang="en-US" dirty="0"/>
              <a:t>Carlos earned his daily point goal (80%) only twice, although his performance was more consistent</a:t>
            </a:r>
          </a:p>
          <a:p>
            <a:pPr lvl="1"/>
            <a:r>
              <a:rPr lang="en-US" dirty="0"/>
              <a:t>Carlos’s teacher noted across several days that Carlos refused to complete independent work in language arts class; is very concerned</a:t>
            </a:r>
          </a:p>
          <a:p>
            <a:pPr lvl="1"/>
            <a:r>
              <a:rPr lang="en-US" dirty="0"/>
              <a:t>Carlos received another ODR for  inappropriate commenting and verbal aggression toward the teacher when he refused to complete work</a:t>
            </a:r>
          </a:p>
          <a:p>
            <a:pPr lvl="1">
              <a:spcBef>
                <a:spcPts val="1200"/>
              </a:spcBef>
            </a:pPr>
            <a:endParaRPr lang="en-US" dirty="0"/>
          </a:p>
          <a:p>
            <a:pPr lvl="1"/>
            <a:endParaRPr lang="en-US" dirty="0"/>
          </a:p>
          <a:p>
            <a:endParaRPr lang="en-US" dirty="0"/>
          </a:p>
          <a:p>
            <a:endParaRPr lang="en-US" dirty="0"/>
          </a:p>
        </p:txBody>
      </p:sp>
      <p:graphicFrame>
        <p:nvGraphicFramePr>
          <p:cNvPr id="10" name="Chart 9" descr="A graph that details progress monitoring data. The graph has 12 points of data. "/>
          <p:cNvGraphicFramePr>
            <a:graphicFrameLocks/>
          </p:cNvGraphicFramePr>
          <p:nvPr>
            <p:extLst>
              <p:ext uri="{D42A27DB-BD31-4B8C-83A1-F6EECF244321}">
                <p14:modId xmlns:p14="http://schemas.microsoft.com/office/powerpoint/2010/main" val="1614013722"/>
              </p:ext>
            </p:extLst>
          </p:nvPr>
        </p:nvGraphicFramePr>
        <p:xfrm>
          <a:off x="6452558" y="1949570"/>
          <a:ext cx="5089585" cy="4482196"/>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Straight Connector 11" descr="A line demarcating the first four points of data. "/>
          <p:cNvCxnSpPr/>
          <p:nvPr/>
        </p:nvCxnSpPr>
        <p:spPr>
          <a:xfrm flipV="1">
            <a:off x="8039819" y="2794958"/>
            <a:ext cx="0" cy="2846717"/>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descr="A line demarcating data prior and after the 10th day."/>
          <p:cNvCxnSpPr/>
          <p:nvPr/>
        </p:nvCxnSpPr>
        <p:spPr>
          <a:xfrm flipV="1">
            <a:off x="8520023" y="2794957"/>
            <a:ext cx="0" cy="2846717"/>
          </a:xfrm>
          <a:prstGeom prst="line">
            <a:avLst/>
          </a:prstGeom>
        </p:spPr>
        <p:style>
          <a:lnRef idx="1">
            <a:schemeClr val="dk1"/>
          </a:lnRef>
          <a:fillRef idx="0">
            <a:schemeClr val="dk1"/>
          </a:fillRef>
          <a:effectRef idx="0">
            <a:schemeClr val="dk1"/>
          </a:effectRef>
          <a:fontRef idx="minor">
            <a:schemeClr val="tx1"/>
          </a:fontRef>
        </p:style>
      </p:cxnSp>
      <p:cxnSp>
        <p:nvCxnSpPr>
          <p:cNvPr id="5" name="Straight Connector 4" descr="A horizontal line indicating a goal line at 80%."/>
          <p:cNvCxnSpPr/>
          <p:nvPr/>
        </p:nvCxnSpPr>
        <p:spPr>
          <a:xfrm>
            <a:off x="7522234" y="3364302"/>
            <a:ext cx="3605841" cy="0"/>
          </a:xfrm>
          <a:prstGeom prst="line">
            <a:avLst/>
          </a:prstGeom>
          <a:ln>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309927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597" y="517585"/>
            <a:ext cx="11276076" cy="1280160"/>
          </a:xfrm>
        </p:spPr>
        <p:txBody>
          <a:bodyPr>
            <a:normAutofit fontScale="90000"/>
          </a:bodyPr>
          <a:lstStyle/>
          <a:p>
            <a:r>
              <a:rPr lang="en-US" dirty="0">
                <a:solidFill>
                  <a:schemeClr val="tx1">
                    <a:lumMod val="50000"/>
                    <a:lumOff val="50000"/>
                  </a:schemeClr>
                </a:solidFill>
              </a:rPr>
              <a:t>Implement Adjustment 1 and Progress Monitor to Determine When to Make Next Adjustment to Intervention</a:t>
            </a:r>
          </a:p>
        </p:txBody>
      </p:sp>
      <p:sp>
        <p:nvSpPr>
          <p:cNvPr id="6" name="TextBox 5"/>
          <p:cNvSpPr txBox="1"/>
          <p:nvPr/>
        </p:nvSpPr>
        <p:spPr>
          <a:xfrm>
            <a:off x="1445401" y="3086546"/>
            <a:ext cx="3867192" cy="181588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800" dirty="0">
                <a:solidFill>
                  <a:schemeClr val="accent2"/>
                </a:solidFill>
              </a:rPr>
              <a:t>Should Ms. Harper intensify/individualize the IIP? Y or N? If Y, on what dimension?</a:t>
            </a:r>
          </a:p>
        </p:txBody>
      </p:sp>
      <p:graphicFrame>
        <p:nvGraphicFramePr>
          <p:cNvPr id="10" name="Chart 9" descr="A graph detailing progress monitoring data for a boy named carlos. The graph has 12 points of data. "/>
          <p:cNvGraphicFramePr>
            <a:graphicFrameLocks/>
          </p:cNvGraphicFramePr>
          <p:nvPr>
            <p:extLst>
              <p:ext uri="{D42A27DB-BD31-4B8C-83A1-F6EECF244321}">
                <p14:modId xmlns:p14="http://schemas.microsoft.com/office/powerpoint/2010/main" val="176323669"/>
              </p:ext>
            </p:extLst>
          </p:nvPr>
        </p:nvGraphicFramePr>
        <p:xfrm>
          <a:off x="6452558" y="1949570"/>
          <a:ext cx="5089585" cy="448219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9816861" y="3994487"/>
            <a:ext cx="1017916" cy="523220"/>
          </a:xfrm>
          <a:prstGeom prst="rect">
            <a:avLst/>
          </a:prstGeom>
          <a:noFill/>
          <a:ln>
            <a:solidFill>
              <a:schemeClr val="tx1"/>
            </a:solidFill>
          </a:ln>
        </p:spPr>
        <p:txBody>
          <a:bodyPr wrap="square" rtlCol="0">
            <a:spAutoFit/>
          </a:bodyPr>
          <a:lstStyle/>
          <a:p>
            <a:pPr algn="ctr"/>
            <a:r>
              <a:rPr lang="en-US" sz="2800" dirty="0">
                <a:solidFill>
                  <a:schemeClr val="accent2"/>
                </a:solidFill>
              </a:rPr>
              <a:t>YES</a:t>
            </a:r>
          </a:p>
        </p:txBody>
      </p:sp>
      <p:cxnSp>
        <p:nvCxnSpPr>
          <p:cNvPr id="12" name="Straight Connector 11" descr="A line demarcating progress monitoring data prior and after the 5th day of data collecting. "/>
          <p:cNvCxnSpPr/>
          <p:nvPr/>
        </p:nvCxnSpPr>
        <p:spPr>
          <a:xfrm flipV="1">
            <a:off x="8039819" y="2794958"/>
            <a:ext cx="0" cy="2846717"/>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descr="A line demarcating progress monitoring data prior and after the 10th day of data collecting. "/>
          <p:cNvCxnSpPr/>
          <p:nvPr/>
        </p:nvCxnSpPr>
        <p:spPr>
          <a:xfrm flipV="1">
            <a:off x="8520023" y="2794957"/>
            <a:ext cx="0" cy="2846717"/>
          </a:xfrm>
          <a:prstGeom prst="line">
            <a:avLst/>
          </a:prstGeom>
        </p:spPr>
        <p:style>
          <a:lnRef idx="1">
            <a:schemeClr val="dk1"/>
          </a:lnRef>
          <a:fillRef idx="0">
            <a:schemeClr val="dk1"/>
          </a:fillRef>
          <a:effectRef idx="0">
            <a:schemeClr val="dk1"/>
          </a:effectRef>
          <a:fontRef idx="minor">
            <a:schemeClr val="tx1"/>
          </a:fontRef>
        </p:style>
      </p:cxnSp>
      <p:cxnSp>
        <p:nvCxnSpPr>
          <p:cNvPr id="5" name="Straight Connector 4" descr="A cutoff line at 80%."/>
          <p:cNvCxnSpPr/>
          <p:nvPr/>
        </p:nvCxnSpPr>
        <p:spPr>
          <a:xfrm>
            <a:off x="7522234" y="3364302"/>
            <a:ext cx="3605841" cy="0"/>
          </a:xfrm>
          <a:prstGeom prst="line">
            <a:avLst/>
          </a:prstGeom>
          <a:ln>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512166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539569600"/>
              </p:ext>
            </p:extLst>
          </p:nvPr>
        </p:nvGraphicFramePr>
        <p:xfrm>
          <a:off x="2196084" y="3786608"/>
          <a:ext cx="7799832" cy="1258636"/>
        </p:xfrm>
        <a:graphic>
          <a:graphicData uri="http://schemas.openxmlformats.org/drawingml/2006/table">
            <a:tbl>
              <a:tblPr firstRow="1">
                <a:tableStyleId>{5940675A-B579-460E-94D1-54222C63F5DA}</a:tableStyleId>
              </a:tblPr>
              <a:tblGrid>
                <a:gridCol w="1060555">
                  <a:extLst>
                    <a:ext uri="{9D8B030D-6E8A-4147-A177-3AD203B41FA5}">
                      <a16:colId xmlns:a16="http://schemas.microsoft.com/office/drawing/2014/main" val="20000"/>
                    </a:ext>
                  </a:extLst>
                </a:gridCol>
                <a:gridCol w="5442445">
                  <a:extLst>
                    <a:ext uri="{9D8B030D-6E8A-4147-A177-3AD203B41FA5}">
                      <a16:colId xmlns:a16="http://schemas.microsoft.com/office/drawing/2014/main" val="20001"/>
                    </a:ext>
                  </a:extLst>
                </a:gridCol>
                <a:gridCol w="586596">
                  <a:extLst>
                    <a:ext uri="{9D8B030D-6E8A-4147-A177-3AD203B41FA5}">
                      <a16:colId xmlns:a16="http://schemas.microsoft.com/office/drawing/2014/main" val="20002"/>
                    </a:ext>
                  </a:extLst>
                </a:gridCol>
                <a:gridCol w="710236">
                  <a:extLst>
                    <a:ext uri="{9D8B030D-6E8A-4147-A177-3AD203B41FA5}">
                      <a16:colId xmlns:a16="http://schemas.microsoft.com/office/drawing/2014/main" val="20003"/>
                    </a:ext>
                  </a:extLst>
                </a:gridCol>
              </a:tblGrid>
              <a:tr h="667121">
                <a:tc rowSpan="2">
                  <a:txBody>
                    <a:bodyPr/>
                    <a:lstStyle/>
                    <a:p>
                      <a:pPr algn="ctr" fontAlgn="ctr"/>
                      <a:r>
                        <a:rPr lang="en-US" sz="2400" u="none" strike="noStrike" dirty="0">
                          <a:effectLst/>
                          <a:latin typeface="Calibri" panose="020F0502020204030204" pitchFamily="34" charset="0"/>
                        </a:rPr>
                        <a:t>Individualization</a:t>
                      </a:r>
                      <a:endParaRPr lang="en-US" sz="2400" b="0" i="0" u="none" strike="noStrike" dirty="0">
                        <a:solidFill>
                          <a:srgbClr val="000000"/>
                        </a:solidFill>
                        <a:effectLst/>
                        <a:latin typeface="Calibri" panose="020F0502020204030204" pitchFamily="34" charset="0"/>
                      </a:endParaRPr>
                    </a:p>
                  </a:txBody>
                  <a:tcPr marL="9525" marR="9525" marT="9525" marB="0" vert="vert270" anchor="ctr">
                    <a:solidFill>
                      <a:schemeClr val="bg1">
                        <a:lumMod val="85000"/>
                      </a:schemeClr>
                    </a:solidFill>
                  </a:tcPr>
                </a:tc>
                <a:tc>
                  <a:txBody>
                    <a:bodyPr/>
                    <a:lstStyle/>
                    <a:p>
                      <a:pPr algn="l" fontAlgn="ctr"/>
                      <a:r>
                        <a:rPr lang="en-US" sz="1800" b="0" i="0" u="none" strike="noStrike" dirty="0">
                          <a:solidFill>
                            <a:srgbClr val="000000"/>
                          </a:solidFill>
                          <a:effectLst/>
                          <a:latin typeface="Calibri" panose="020F0502020204030204" pitchFamily="34" charset="0"/>
                        </a:rPr>
                        <a:t> IIP may be individualized with results of diagnostic behavioral assessment (i.e., FBA)</a:t>
                      </a:r>
                    </a:p>
                  </a:txBody>
                  <a:tcPr marL="9525" marR="9525" marT="9525" marB="0" anchor="ctr"/>
                </a:tc>
                <a:tc>
                  <a:txBody>
                    <a:bodyPr/>
                    <a:lstStyle/>
                    <a:p>
                      <a:pPr algn="ctr" fontAlgn="ctr"/>
                      <a:r>
                        <a:rPr lang="en-US" sz="1800" b="0" i="0" u="none" strike="noStrike" dirty="0">
                          <a:solidFill>
                            <a:schemeClr val="tx1">
                              <a:lumMod val="65000"/>
                              <a:lumOff val="35000"/>
                            </a:schemeClr>
                          </a:solidFill>
                          <a:effectLst/>
                          <a:latin typeface="Segoe Print" panose="02000600000000000000" pitchFamily="2" charset="0"/>
                        </a:rPr>
                        <a:t>Y</a:t>
                      </a:r>
                    </a:p>
                  </a:txBody>
                  <a:tcPr marL="9525" marR="9525" marT="9525" marB="0" anchor="ctr"/>
                </a:tc>
                <a:tc rowSpan="2">
                  <a:txBody>
                    <a:bodyPr/>
                    <a:lstStyle/>
                    <a:p>
                      <a:pPr algn="ctr" fontAlgn="ctr"/>
                      <a:endParaRPr lang="en-US" sz="2400" b="0" i="0" u="none" strike="noStrike" dirty="0">
                        <a:solidFill>
                          <a:schemeClr val="tx1">
                            <a:lumMod val="65000"/>
                            <a:lumOff val="35000"/>
                          </a:schemeClr>
                        </a:solidFill>
                        <a:effectLst/>
                        <a:latin typeface="Segoe Print" panose="02000600000000000000" pitchFamily="2" charset="0"/>
                      </a:endParaRPr>
                    </a:p>
                  </a:txBody>
                  <a:tcPr marL="9525" marR="9525" marT="9525" marB="0" anchor="ctr"/>
                </a:tc>
                <a:extLst>
                  <a:ext uri="{0D108BD9-81ED-4DB2-BD59-A6C34878D82A}">
                    <a16:rowId xmlns:a16="http://schemas.microsoft.com/office/drawing/2014/main" val="10000"/>
                  </a:ext>
                </a:extLst>
              </a:tr>
              <a:tr h="591515">
                <a:tc vMerge="1">
                  <a:txBody>
                    <a:bodyPr/>
                    <a:lstStyle/>
                    <a:p>
                      <a:endParaRPr lang="en-US"/>
                    </a:p>
                  </a:txBody>
                  <a:tcPr/>
                </a:tc>
                <a:tc>
                  <a:txBody>
                    <a:bodyPr/>
                    <a:lstStyle/>
                    <a:p>
                      <a:pPr algn="l" fontAlgn="ctr"/>
                      <a:r>
                        <a:rPr lang="en-US" sz="1800" b="0" i="0" u="none" strike="noStrike" dirty="0">
                          <a:solidFill>
                            <a:srgbClr val="000000"/>
                          </a:solidFill>
                          <a:effectLst/>
                          <a:latin typeface="Calibri" panose="020F0502020204030204" pitchFamily="34" charset="0"/>
                        </a:rPr>
                        <a:t>     If yes, progress monitoring tool is  </a:t>
                      </a:r>
                    </a:p>
                    <a:p>
                      <a:pPr algn="l" fontAlgn="ctr"/>
                      <a:r>
                        <a:rPr lang="en-US" sz="1800" b="0" i="0" u="none" strike="noStrike" dirty="0">
                          <a:solidFill>
                            <a:srgbClr val="000000"/>
                          </a:solidFill>
                          <a:effectLst/>
                          <a:latin typeface="Calibri" panose="020F0502020204030204" pitchFamily="34" charset="0"/>
                        </a:rPr>
                        <a:t>     aligned with student's needs</a:t>
                      </a:r>
                    </a:p>
                  </a:txBody>
                  <a:tcPr marL="9525" marR="9525" marT="9525" marB="0" anchor="ctr"/>
                </a:tc>
                <a:tc>
                  <a:txBody>
                    <a:bodyPr/>
                    <a:lstStyle/>
                    <a:p>
                      <a:pPr algn="ctr" fontAlgn="ctr"/>
                      <a:endParaRPr lang="en-US" sz="1800" b="0" i="0" u="none" strike="noStrike" dirty="0">
                        <a:solidFill>
                          <a:schemeClr val="tx1">
                            <a:lumMod val="65000"/>
                            <a:lumOff val="35000"/>
                          </a:schemeClr>
                        </a:solidFill>
                        <a:effectLst/>
                        <a:latin typeface="Segoe Print" panose="02000600000000000000" pitchFamily="2" charset="0"/>
                      </a:endParaRPr>
                    </a:p>
                  </a:txBody>
                  <a:tcPr marL="9525" marR="9525" marT="9525" marB="0" anchor="ctr"/>
                </a:tc>
                <a:tc vMerge="1">
                  <a:txBody>
                    <a:bodyPr/>
                    <a:lstStyle/>
                    <a:p>
                      <a:endParaRPr lang="en-US"/>
                    </a:p>
                  </a:txBody>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p:txBody>
          <a:bodyPr/>
          <a:lstStyle/>
          <a:p>
            <a:r>
              <a:rPr lang="en-US" dirty="0">
                <a:solidFill>
                  <a:schemeClr val="accent2"/>
                </a:solidFill>
              </a:rPr>
              <a:t>Formulate an Adjustment to the IIP When the Rate of Progress is Inadequate</a:t>
            </a:r>
          </a:p>
        </p:txBody>
      </p:sp>
      <p:sp>
        <p:nvSpPr>
          <p:cNvPr id="3" name="Content Placeholder 2"/>
          <p:cNvSpPr>
            <a:spLocks noGrp="1"/>
          </p:cNvSpPr>
          <p:nvPr>
            <p:ph idx="1"/>
          </p:nvPr>
        </p:nvSpPr>
        <p:spPr/>
        <p:txBody>
          <a:bodyPr/>
          <a:lstStyle/>
          <a:p>
            <a:r>
              <a:rPr lang="en-US" dirty="0"/>
              <a:t>Ms. Harper </a:t>
            </a:r>
            <a:r>
              <a:rPr lang="en-US" i="1" dirty="0"/>
              <a:t>should</a:t>
            </a:r>
            <a:r>
              <a:rPr lang="en-US" dirty="0"/>
              <a:t> intensify/individualize Carlos’s program. Based on her observations during intervention, she decides to focus on the Taxonomy’s </a:t>
            </a:r>
            <a:r>
              <a:rPr lang="en-US" b="1" dirty="0"/>
              <a:t>individualization </a:t>
            </a:r>
            <a:r>
              <a:rPr lang="en-US" dirty="0"/>
              <a:t>dimension to inform changes to address the </a:t>
            </a:r>
            <a:r>
              <a:rPr lang="en-US" b="1" dirty="0"/>
              <a:t>comprehensiveness</a:t>
            </a:r>
            <a:r>
              <a:rPr lang="en-US" dirty="0"/>
              <a:t> dimension.</a:t>
            </a:r>
          </a:p>
        </p:txBody>
      </p:sp>
      <p:cxnSp>
        <p:nvCxnSpPr>
          <p:cNvPr id="6" name="Straight Arrow Connector 5" descr="An arrow pointing to a row that reads, &quot;if yes, progress monitoring tool is aligned with student's needs.&quot;"/>
          <p:cNvCxnSpPr/>
          <p:nvPr/>
        </p:nvCxnSpPr>
        <p:spPr>
          <a:xfrm flipH="1">
            <a:off x="6901250" y="4721375"/>
            <a:ext cx="345056" cy="17253"/>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6514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Formulate an Adjustment to the IIP When the Rate of Progress is Inadequate</a:t>
            </a:r>
          </a:p>
        </p:txBody>
      </p:sp>
      <p:sp>
        <p:nvSpPr>
          <p:cNvPr id="3" name="Content Placeholder 2"/>
          <p:cNvSpPr>
            <a:spLocks noGrp="1"/>
          </p:cNvSpPr>
          <p:nvPr>
            <p:ph idx="1"/>
          </p:nvPr>
        </p:nvSpPr>
        <p:spPr>
          <a:xfrm>
            <a:off x="457200" y="1371598"/>
            <a:ext cx="11276076" cy="4803423"/>
          </a:xfrm>
        </p:spPr>
        <p:txBody>
          <a:bodyPr>
            <a:normAutofit fontScale="70000" lnSpcReduction="20000"/>
          </a:bodyPr>
          <a:lstStyle/>
          <a:p>
            <a:r>
              <a:rPr lang="en-US" sz="2900" dirty="0"/>
              <a:t>Although Carlos’s DPR data hover around 80%, the classroom teacher is concerned about Carlos’s active refusal to complete work, which is accompanied by inappropriate commenting and other disruptive behavior (e.g., wandering around the room, touching teachers’ materials) during the reading/language arts block</a:t>
            </a:r>
          </a:p>
          <a:p>
            <a:pPr lvl="1"/>
            <a:r>
              <a:rPr lang="en-US" dirty="0"/>
              <a:t>Ms. Harper works with Carlos’s teacher to develop a definition of his target behaviors</a:t>
            </a:r>
          </a:p>
          <a:p>
            <a:pPr lvl="1"/>
            <a:r>
              <a:rPr lang="en-US" dirty="0"/>
              <a:t>She asks Carlos’s classroom teacher to record Direct Behavior Ratings (DBR) at the end of language arts each day</a:t>
            </a:r>
          </a:p>
          <a:p>
            <a:pPr lvl="2"/>
            <a:r>
              <a:rPr lang="en-US" dirty="0"/>
              <a:t>DBRs reflect the estimated percentage of time in which Carlos engaged in target behaviors</a:t>
            </a:r>
          </a:p>
          <a:p>
            <a:r>
              <a:rPr lang="en-US" sz="2900" dirty="0"/>
              <a:t>Ms. Harper also begins gathering information as part of a basic Functional Behavior Assessment (FBA)</a:t>
            </a:r>
          </a:p>
          <a:p>
            <a:pPr lvl="1"/>
            <a:r>
              <a:rPr lang="en-US" dirty="0"/>
              <a:t>Teacher and student interviews</a:t>
            </a:r>
          </a:p>
          <a:p>
            <a:pPr lvl="1"/>
            <a:r>
              <a:rPr lang="en-US" dirty="0"/>
              <a:t>ABC data</a:t>
            </a:r>
          </a:p>
          <a:p>
            <a:pPr lvl="1"/>
            <a:r>
              <a:rPr lang="en-US" dirty="0"/>
              <a:t>Record review</a:t>
            </a:r>
          </a:p>
        </p:txBody>
      </p:sp>
    </p:spTree>
    <p:extLst>
      <p:ext uri="{BB962C8B-B14F-4D97-AF65-F5344CB8AC3E}">
        <p14:creationId xmlns:p14="http://schemas.microsoft.com/office/powerpoint/2010/main" val="22087373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Formulate an Adjustment to the IIP When the Rate of Progress is Inadequate</a:t>
            </a:r>
          </a:p>
        </p:txBody>
      </p:sp>
      <p:sp>
        <p:nvSpPr>
          <p:cNvPr id="3" name="Content Placeholder 2"/>
          <p:cNvSpPr>
            <a:spLocks noGrp="1"/>
          </p:cNvSpPr>
          <p:nvPr>
            <p:ph idx="1"/>
          </p:nvPr>
        </p:nvSpPr>
        <p:spPr>
          <a:xfrm>
            <a:off x="838200" y="1825625"/>
            <a:ext cx="5183038" cy="4351338"/>
          </a:xfrm>
        </p:spPr>
        <p:txBody>
          <a:bodyPr>
            <a:normAutofit fontScale="85000" lnSpcReduction="20000"/>
          </a:bodyPr>
          <a:lstStyle/>
          <a:p>
            <a:r>
              <a:rPr lang="en-US" dirty="0"/>
              <a:t>While Ms. Harper conducted the FBA for a period of two weeks, she graphed Carlos’s classroom teacher’s DBR data </a:t>
            </a:r>
          </a:p>
          <a:p>
            <a:r>
              <a:rPr lang="en-US" dirty="0"/>
              <a:t>Baseline data indicated that Carlos was engaging in </a:t>
            </a:r>
            <a:r>
              <a:rPr lang="en-US" b="1" dirty="0"/>
              <a:t>disruptive behavior </a:t>
            </a:r>
            <a:r>
              <a:rPr lang="en-US" dirty="0"/>
              <a:t>(e.g., refusal, inappropriate commenting) for about 25% of the reading/language arts block each day</a:t>
            </a:r>
          </a:p>
          <a:p>
            <a:pPr lvl="1"/>
            <a:r>
              <a:rPr lang="en-US" dirty="0"/>
              <a:t>Typically during independent work time</a:t>
            </a:r>
          </a:p>
        </p:txBody>
      </p:sp>
      <p:graphicFrame>
        <p:nvGraphicFramePr>
          <p:cNvPr id="4" name="Chart 3" descr="A graph disruption of progress monitoring graph for carlos. "/>
          <p:cNvGraphicFramePr>
            <a:graphicFrameLocks/>
          </p:cNvGraphicFramePr>
          <p:nvPr>
            <p:extLst>
              <p:ext uri="{D42A27DB-BD31-4B8C-83A1-F6EECF244321}">
                <p14:modId xmlns:p14="http://schemas.microsoft.com/office/powerpoint/2010/main" val="3416435571"/>
              </p:ext>
            </p:extLst>
          </p:nvPr>
        </p:nvGraphicFramePr>
        <p:xfrm>
          <a:off x="6382109" y="1948657"/>
          <a:ext cx="4971691" cy="42283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76880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3368A-D736-446E-A0D5-F17497D936EB}"/>
              </a:ext>
            </a:extLst>
          </p:cNvPr>
          <p:cNvSpPr>
            <a:spLocks noGrp="1"/>
          </p:cNvSpPr>
          <p:nvPr>
            <p:ph type="title"/>
          </p:nvPr>
        </p:nvSpPr>
        <p:spPr/>
        <p:txBody>
          <a:bodyPr/>
          <a:lstStyle/>
          <a:p>
            <a:r>
              <a:rPr lang="en-US" dirty="0"/>
              <a:t>Webinar Materials for Download </a:t>
            </a:r>
          </a:p>
        </p:txBody>
      </p:sp>
      <p:sp>
        <p:nvSpPr>
          <p:cNvPr id="4" name="Text Placeholder 3">
            <a:extLst>
              <a:ext uri="{FF2B5EF4-FFF2-40B4-BE49-F238E27FC236}">
                <a16:creationId xmlns:a16="http://schemas.microsoft.com/office/drawing/2014/main" id="{22F04D47-7927-4EBC-B416-CCB673E2A58A}"/>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E023424F-2011-400C-9FDE-B13BFB7D4DDE}"/>
              </a:ext>
            </a:extLst>
          </p:cNvPr>
          <p:cNvSpPr>
            <a:spLocks noGrp="1"/>
          </p:cNvSpPr>
          <p:nvPr>
            <p:ph type="sldNum" sz="quarter" idx="14"/>
          </p:nvPr>
        </p:nvSpPr>
        <p:spPr/>
        <p:txBody>
          <a:bodyPr/>
          <a:lstStyle/>
          <a:p>
            <a:fld id="{99A20822-4A49-4D36-86E3-300BA48D3F00}" type="slidenum">
              <a:rPr lang="en-US" smtClean="0"/>
              <a:pPr/>
              <a:t>5</a:t>
            </a:fld>
            <a:endParaRPr lang="en-US" dirty="0"/>
          </a:p>
        </p:txBody>
      </p:sp>
      <p:pic>
        <p:nvPicPr>
          <p:cNvPr id="7" name="Picture 6" descr="A picture of the Taxonomy of Intervention Intensity materials">
            <a:extLst>
              <a:ext uri="{FF2B5EF4-FFF2-40B4-BE49-F238E27FC236}">
                <a16:creationId xmlns:a16="http://schemas.microsoft.com/office/drawing/2014/main" id="{65BDB42F-7E1C-497E-A799-3B5C031CD6B7}"/>
              </a:ext>
            </a:extLst>
          </p:cNvPr>
          <p:cNvPicPr>
            <a:picLocks noChangeAspect="1"/>
          </p:cNvPicPr>
          <p:nvPr/>
        </p:nvPicPr>
        <p:blipFill>
          <a:blip r:embed="rId2"/>
          <a:stretch>
            <a:fillRect/>
          </a:stretch>
        </p:blipFill>
        <p:spPr>
          <a:xfrm>
            <a:off x="6291876" y="1633057"/>
            <a:ext cx="4652789" cy="35236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descr="A picture of the behavior Rating Template">
            <a:extLst>
              <a:ext uri="{FF2B5EF4-FFF2-40B4-BE49-F238E27FC236}">
                <a16:creationId xmlns:a16="http://schemas.microsoft.com/office/drawing/2014/main" id="{7249FBC6-1005-4FEC-AC21-45445C591375}"/>
              </a:ext>
            </a:extLst>
          </p:cNvPr>
          <p:cNvPicPr>
            <a:picLocks noChangeAspect="1"/>
          </p:cNvPicPr>
          <p:nvPr/>
        </p:nvPicPr>
        <p:blipFill>
          <a:blip r:embed="rId3"/>
          <a:stretch>
            <a:fillRect/>
          </a:stretch>
        </p:blipFill>
        <p:spPr>
          <a:xfrm>
            <a:off x="1518361" y="1370704"/>
            <a:ext cx="3727023" cy="4261556"/>
          </a:xfrm>
          <a:prstGeom prst="rect">
            <a:avLst/>
          </a:prstGeom>
        </p:spPr>
      </p:pic>
    </p:spTree>
    <p:extLst>
      <p:ext uri="{BB962C8B-B14F-4D97-AF65-F5344CB8AC3E}">
        <p14:creationId xmlns:p14="http://schemas.microsoft.com/office/powerpoint/2010/main" val="15689063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Formulate an Adjustment to the IIP When the Rate of Progress is Inadequate</a:t>
            </a:r>
          </a:p>
        </p:txBody>
      </p:sp>
      <p:sp>
        <p:nvSpPr>
          <p:cNvPr id="3" name="Content Placeholder 2"/>
          <p:cNvSpPr>
            <a:spLocks noGrp="1"/>
          </p:cNvSpPr>
          <p:nvPr>
            <p:ph idx="1"/>
          </p:nvPr>
        </p:nvSpPr>
        <p:spPr/>
        <p:txBody>
          <a:bodyPr>
            <a:normAutofit fontScale="77500" lnSpcReduction="20000"/>
          </a:bodyPr>
          <a:lstStyle/>
          <a:p>
            <a:pPr marL="0" indent="0">
              <a:buNone/>
            </a:pPr>
            <a:r>
              <a:rPr lang="en-US" b="1" dirty="0"/>
              <a:t>Outcomes of FBA</a:t>
            </a:r>
          </a:p>
          <a:p>
            <a:r>
              <a:rPr lang="en-US" dirty="0"/>
              <a:t>Ms. Harper’s ABC data indicated that when Carlos put his head down or commented inappropriately</a:t>
            </a:r>
          </a:p>
          <a:p>
            <a:pPr lvl="1"/>
            <a:r>
              <a:rPr lang="en-US" dirty="0"/>
              <a:t>He often escaped work, at least temporarily</a:t>
            </a:r>
          </a:p>
          <a:p>
            <a:pPr lvl="1"/>
            <a:r>
              <a:rPr lang="en-US" dirty="0"/>
              <a:t>Sometimes received help from the teacher in initiating the assignment</a:t>
            </a:r>
          </a:p>
          <a:p>
            <a:r>
              <a:rPr lang="en-US" dirty="0"/>
              <a:t>Ms. Harper learned from interviewing Carlos that</a:t>
            </a:r>
          </a:p>
          <a:p>
            <a:pPr lvl="1"/>
            <a:r>
              <a:rPr lang="en-US" dirty="0"/>
              <a:t>Carlos feels that work in language arts class is overwhelming – the assignments are long and sometimes he doesn’t know where to begin</a:t>
            </a:r>
          </a:p>
          <a:p>
            <a:pPr lvl="1"/>
            <a:r>
              <a:rPr lang="en-US" dirty="0"/>
              <a:t>He often “missed” the teacher’s explanation of what to do, and didn’t understand the written instructions</a:t>
            </a:r>
          </a:p>
          <a:p>
            <a:pPr lvl="1"/>
            <a:r>
              <a:rPr lang="en-US" dirty="0"/>
              <a:t>Carlos really values breaks from hard work and time to listen to his music</a:t>
            </a:r>
          </a:p>
        </p:txBody>
      </p:sp>
    </p:spTree>
    <p:extLst>
      <p:ext uri="{BB962C8B-B14F-4D97-AF65-F5344CB8AC3E}">
        <p14:creationId xmlns:p14="http://schemas.microsoft.com/office/powerpoint/2010/main" val="1631435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Formulate an Adjustment to the IIP When the Rate of Progress is Inadequate</a:t>
            </a:r>
          </a:p>
        </p:txBody>
      </p:sp>
      <p:sp>
        <p:nvSpPr>
          <p:cNvPr id="3" name="Content Placeholder 2"/>
          <p:cNvSpPr>
            <a:spLocks noGrp="1"/>
          </p:cNvSpPr>
          <p:nvPr>
            <p:ph idx="1"/>
          </p:nvPr>
        </p:nvSpPr>
        <p:spPr/>
        <p:txBody>
          <a:bodyPr>
            <a:normAutofit/>
          </a:bodyPr>
          <a:lstStyle/>
          <a:p>
            <a:pPr marL="0" indent="0">
              <a:buNone/>
            </a:pPr>
            <a:r>
              <a:rPr lang="en-US" b="1" dirty="0"/>
              <a:t>Outcomes of FBA</a:t>
            </a:r>
          </a:p>
          <a:p>
            <a:r>
              <a:rPr lang="en-US" dirty="0"/>
              <a:t>Results of record review also indicated </a:t>
            </a:r>
          </a:p>
          <a:p>
            <a:pPr lvl="1"/>
            <a:r>
              <a:rPr lang="en-US" dirty="0"/>
              <a:t>In combination, Carlos’s ADHD diagnosis and deficits in reading comprehension may contribute to</a:t>
            </a:r>
          </a:p>
          <a:p>
            <a:pPr lvl="2"/>
            <a:r>
              <a:rPr lang="en-US" dirty="0"/>
              <a:t>Difficulty attending to and understanding instructions</a:t>
            </a:r>
          </a:p>
          <a:p>
            <a:pPr lvl="2"/>
            <a:r>
              <a:rPr lang="en-US" dirty="0"/>
              <a:t>Difficulty completing independent work in language arts, particularly when assignments require reading comprehension</a:t>
            </a:r>
          </a:p>
        </p:txBody>
      </p:sp>
    </p:spTree>
    <p:extLst>
      <p:ext uri="{BB962C8B-B14F-4D97-AF65-F5344CB8AC3E}">
        <p14:creationId xmlns:p14="http://schemas.microsoft.com/office/powerpoint/2010/main" val="40240660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Formulate an Adjustment to the IIP When the Rate of Progress is Inadequate</a:t>
            </a:r>
          </a:p>
        </p:txBody>
      </p:sp>
      <p:sp>
        <p:nvSpPr>
          <p:cNvPr id="3" name="Content Placeholder 2"/>
          <p:cNvSpPr>
            <a:spLocks noGrp="1"/>
          </p:cNvSpPr>
          <p:nvPr>
            <p:ph idx="1"/>
          </p:nvPr>
        </p:nvSpPr>
        <p:spPr/>
        <p:txBody>
          <a:bodyPr>
            <a:normAutofit/>
          </a:bodyPr>
          <a:lstStyle/>
          <a:p>
            <a:r>
              <a:rPr lang="en-US" b="1" dirty="0"/>
              <a:t>Outcome of FBA: </a:t>
            </a:r>
            <a:r>
              <a:rPr lang="en-US" dirty="0"/>
              <a:t>Hypothesis statement</a:t>
            </a:r>
          </a:p>
          <a:p>
            <a:pPr lvl="1"/>
            <a:r>
              <a:rPr lang="en-US" dirty="0"/>
              <a:t>When presented with independent work in language arts, Carlos refuses to complete work and comments inappropriately to the teacher to </a:t>
            </a:r>
            <a:r>
              <a:rPr lang="en-US" u="sng" dirty="0"/>
              <a:t>escape demands</a:t>
            </a:r>
            <a:r>
              <a:rPr lang="en-US" dirty="0"/>
              <a:t> and </a:t>
            </a:r>
            <a:r>
              <a:rPr lang="en-US" u="sng" dirty="0"/>
              <a:t>access help from the teacher</a:t>
            </a:r>
            <a:r>
              <a:rPr lang="en-US" i="1" u="sng" dirty="0"/>
              <a:t>.</a:t>
            </a:r>
          </a:p>
        </p:txBody>
      </p:sp>
    </p:spTree>
    <p:extLst>
      <p:ext uri="{BB962C8B-B14F-4D97-AF65-F5344CB8AC3E}">
        <p14:creationId xmlns:p14="http://schemas.microsoft.com/office/powerpoint/2010/main" val="24030800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Formulate an Adjustment to the IIP When the Rate of Progress is Inadequate</a:t>
            </a:r>
          </a:p>
        </p:txBody>
      </p:sp>
      <p:sp>
        <p:nvSpPr>
          <p:cNvPr id="3" name="Content Placeholder 2"/>
          <p:cNvSpPr>
            <a:spLocks noGrp="1"/>
          </p:cNvSpPr>
          <p:nvPr>
            <p:ph idx="1"/>
          </p:nvPr>
        </p:nvSpPr>
        <p:spPr/>
        <p:txBody>
          <a:bodyPr>
            <a:normAutofit/>
          </a:bodyPr>
          <a:lstStyle/>
          <a:p>
            <a:r>
              <a:rPr lang="en-US" b="1" dirty="0"/>
              <a:t>Outcome of FBA</a:t>
            </a:r>
            <a:r>
              <a:rPr lang="en-US" dirty="0"/>
              <a:t>: Hypothesis statement</a:t>
            </a:r>
          </a:p>
          <a:p>
            <a:pPr lvl="1"/>
            <a:r>
              <a:rPr lang="en-US" dirty="0"/>
              <a:t>When presented with independent work in language arts, Carlos refuses to complete work and comments inappropriately to the teacher to </a:t>
            </a:r>
            <a:r>
              <a:rPr lang="en-US" u="sng" dirty="0"/>
              <a:t>escape demands</a:t>
            </a:r>
            <a:r>
              <a:rPr lang="en-US" dirty="0"/>
              <a:t> and </a:t>
            </a:r>
            <a:r>
              <a:rPr lang="en-US" u="sng" dirty="0"/>
              <a:t>access help from the teacher</a:t>
            </a:r>
            <a:r>
              <a:rPr lang="en-US" i="1" u="sng" dirty="0"/>
              <a:t>.</a:t>
            </a:r>
          </a:p>
          <a:p>
            <a:r>
              <a:rPr lang="en-US" dirty="0"/>
              <a:t>Ms. Harper now has the information she needs to individualize the IIP </a:t>
            </a:r>
          </a:p>
        </p:txBody>
      </p:sp>
      <p:graphicFrame>
        <p:nvGraphicFramePr>
          <p:cNvPr id="8" name="Table 7"/>
          <p:cNvGraphicFramePr>
            <a:graphicFrameLocks noGrp="1"/>
          </p:cNvGraphicFramePr>
          <p:nvPr>
            <p:extLst>
              <p:ext uri="{D42A27DB-BD31-4B8C-83A1-F6EECF244321}">
                <p14:modId xmlns:p14="http://schemas.microsoft.com/office/powerpoint/2010/main" val="614229665"/>
              </p:ext>
            </p:extLst>
          </p:nvPr>
        </p:nvGraphicFramePr>
        <p:xfrm>
          <a:off x="2196084" y="4485735"/>
          <a:ext cx="7799832" cy="1258636"/>
        </p:xfrm>
        <a:graphic>
          <a:graphicData uri="http://schemas.openxmlformats.org/drawingml/2006/table">
            <a:tbl>
              <a:tblPr firstRow="1">
                <a:tableStyleId>{5940675A-B579-460E-94D1-54222C63F5DA}</a:tableStyleId>
              </a:tblPr>
              <a:tblGrid>
                <a:gridCol w="1060555">
                  <a:extLst>
                    <a:ext uri="{9D8B030D-6E8A-4147-A177-3AD203B41FA5}">
                      <a16:colId xmlns:a16="http://schemas.microsoft.com/office/drawing/2014/main" val="20000"/>
                    </a:ext>
                  </a:extLst>
                </a:gridCol>
                <a:gridCol w="5442445">
                  <a:extLst>
                    <a:ext uri="{9D8B030D-6E8A-4147-A177-3AD203B41FA5}">
                      <a16:colId xmlns:a16="http://schemas.microsoft.com/office/drawing/2014/main" val="20001"/>
                    </a:ext>
                  </a:extLst>
                </a:gridCol>
                <a:gridCol w="586596">
                  <a:extLst>
                    <a:ext uri="{9D8B030D-6E8A-4147-A177-3AD203B41FA5}">
                      <a16:colId xmlns:a16="http://schemas.microsoft.com/office/drawing/2014/main" val="20002"/>
                    </a:ext>
                  </a:extLst>
                </a:gridCol>
                <a:gridCol w="710236">
                  <a:extLst>
                    <a:ext uri="{9D8B030D-6E8A-4147-A177-3AD203B41FA5}">
                      <a16:colId xmlns:a16="http://schemas.microsoft.com/office/drawing/2014/main" val="20003"/>
                    </a:ext>
                  </a:extLst>
                </a:gridCol>
              </a:tblGrid>
              <a:tr h="667121">
                <a:tc rowSpan="2">
                  <a:txBody>
                    <a:bodyPr/>
                    <a:lstStyle/>
                    <a:p>
                      <a:pPr algn="ctr" fontAlgn="ctr"/>
                      <a:r>
                        <a:rPr lang="en-US" sz="1400" u="none" strike="noStrike" dirty="0">
                          <a:effectLst/>
                          <a:latin typeface="Calibri" panose="020F0502020204030204" pitchFamily="34" charset="0"/>
                        </a:rPr>
                        <a:t>Individualization</a:t>
                      </a:r>
                      <a:endParaRPr lang="en-US" sz="1400" b="0" i="0" u="none" strike="noStrike" dirty="0">
                        <a:solidFill>
                          <a:srgbClr val="000000"/>
                        </a:solidFill>
                        <a:effectLst/>
                        <a:latin typeface="Calibri" panose="020F0502020204030204" pitchFamily="34" charset="0"/>
                      </a:endParaRPr>
                    </a:p>
                  </a:txBody>
                  <a:tcPr marL="9525" marR="9525" marT="9525" marB="0" vert="vert270" anchor="ctr">
                    <a:solidFill>
                      <a:schemeClr val="bg1">
                        <a:lumMod val="85000"/>
                      </a:schemeClr>
                    </a:solidFill>
                  </a:tcPr>
                </a:tc>
                <a:tc>
                  <a:txBody>
                    <a:bodyPr/>
                    <a:lstStyle/>
                    <a:p>
                      <a:pPr algn="l" fontAlgn="ctr"/>
                      <a:r>
                        <a:rPr lang="en-US" sz="1800" b="0" i="0" u="none" strike="noStrike" dirty="0">
                          <a:solidFill>
                            <a:srgbClr val="000000"/>
                          </a:solidFill>
                          <a:effectLst/>
                          <a:latin typeface="Calibri" panose="020F0502020204030204" pitchFamily="34" charset="0"/>
                        </a:rPr>
                        <a:t> IIP may be individualized with results of diagnostic behavioral assessment (i.e., FBA)</a:t>
                      </a:r>
                    </a:p>
                  </a:txBody>
                  <a:tcPr marL="9525" marR="9525" marT="9525" marB="0" anchor="ctr"/>
                </a:tc>
                <a:tc>
                  <a:txBody>
                    <a:bodyPr/>
                    <a:lstStyle/>
                    <a:p>
                      <a:pPr algn="ctr" fontAlgn="ctr"/>
                      <a:r>
                        <a:rPr lang="en-US" sz="1800" b="0" i="0" u="none" strike="noStrike" dirty="0">
                          <a:solidFill>
                            <a:schemeClr val="tx1">
                              <a:lumMod val="65000"/>
                              <a:lumOff val="35000"/>
                            </a:schemeClr>
                          </a:solidFill>
                          <a:effectLst/>
                          <a:latin typeface="Segoe Print" panose="02000600000000000000" pitchFamily="2" charset="0"/>
                        </a:rPr>
                        <a:t>Y</a:t>
                      </a:r>
                    </a:p>
                  </a:txBody>
                  <a:tcPr marL="9525" marR="9525" marT="9525" marB="0" anchor="ctr"/>
                </a:tc>
                <a:tc rowSpan="2">
                  <a:txBody>
                    <a:bodyPr/>
                    <a:lstStyle/>
                    <a:p>
                      <a:pPr algn="ctr" fontAlgn="ctr"/>
                      <a:endParaRPr lang="en-US" sz="2400" b="0" i="0" u="none" strike="noStrike" dirty="0">
                        <a:solidFill>
                          <a:schemeClr val="tx1">
                            <a:lumMod val="65000"/>
                            <a:lumOff val="35000"/>
                          </a:schemeClr>
                        </a:solidFill>
                        <a:effectLst/>
                        <a:latin typeface="Segoe Print" panose="02000600000000000000" pitchFamily="2" charset="0"/>
                      </a:endParaRPr>
                    </a:p>
                  </a:txBody>
                  <a:tcPr marL="9525" marR="9525" marT="9525" marB="0" anchor="ctr"/>
                </a:tc>
                <a:extLst>
                  <a:ext uri="{0D108BD9-81ED-4DB2-BD59-A6C34878D82A}">
                    <a16:rowId xmlns:a16="http://schemas.microsoft.com/office/drawing/2014/main" val="10000"/>
                  </a:ext>
                </a:extLst>
              </a:tr>
              <a:tr h="591515">
                <a:tc vMerge="1">
                  <a:txBody>
                    <a:bodyPr/>
                    <a:lstStyle/>
                    <a:p>
                      <a:endParaRPr lang="en-US"/>
                    </a:p>
                  </a:txBody>
                  <a:tcPr/>
                </a:tc>
                <a:tc>
                  <a:txBody>
                    <a:bodyPr/>
                    <a:lstStyle/>
                    <a:p>
                      <a:pPr algn="l" fontAlgn="ctr"/>
                      <a:r>
                        <a:rPr lang="en-US" sz="1800" b="0" i="0" u="none" strike="noStrike" dirty="0">
                          <a:solidFill>
                            <a:srgbClr val="000000"/>
                          </a:solidFill>
                          <a:effectLst/>
                          <a:latin typeface="Calibri" panose="020F0502020204030204" pitchFamily="34" charset="0"/>
                        </a:rPr>
                        <a:t>     If yes, progress monitoring tool is  </a:t>
                      </a:r>
                    </a:p>
                    <a:p>
                      <a:pPr algn="l" fontAlgn="ctr"/>
                      <a:r>
                        <a:rPr lang="en-US" sz="1800" b="0" i="0" u="none" strike="noStrike" dirty="0">
                          <a:solidFill>
                            <a:srgbClr val="000000"/>
                          </a:solidFill>
                          <a:effectLst/>
                          <a:latin typeface="Calibri" panose="020F0502020204030204" pitchFamily="34" charset="0"/>
                        </a:rPr>
                        <a:t>     aligned with student's needs</a:t>
                      </a:r>
                    </a:p>
                  </a:txBody>
                  <a:tcPr marL="9525" marR="9525" marT="9525" marB="0" anchor="ctr"/>
                </a:tc>
                <a:tc>
                  <a:txBody>
                    <a:bodyPr/>
                    <a:lstStyle/>
                    <a:p>
                      <a:pPr algn="ctr" fontAlgn="ctr"/>
                      <a:r>
                        <a:rPr lang="en-US" sz="1800" b="0" i="0" u="none" strike="noStrike" dirty="0">
                          <a:solidFill>
                            <a:schemeClr val="tx1">
                              <a:lumMod val="65000"/>
                              <a:lumOff val="35000"/>
                            </a:schemeClr>
                          </a:solidFill>
                          <a:effectLst/>
                          <a:latin typeface="Segoe Print" panose="02000600000000000000" pitchFamily="2" charset="0"/>
                        </a:rPr>
                        <a:t>Y</a:t>
                      </a:r>
                    </a:p>
                  </a:txBody>
                  <a:tcPr marL="9525" marR="9525" marT="9525" marB="0" anchor="ctr"/>
                </a:tc>
                <a:tc vMerge="1">
                  <a:txBody>
                    <a:bodyPr/>
                    <a:lstStyle/>
                    <a:p>
                      <a:endParaRPr lang="en-US"/>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131782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1812019047"/>
              </p:ext>
            </p:extLst>
          </p:nvPr>
        </p:nvGraphicFramePr>
        <p:xfrm>
          <a:off x="6383547" y="1690688"/>
          <a:ext cx="5305365" cy="4671945"/>
        </p:xfrm>
        <a:graphic>
          <a:graphicData uri="http://schemas.openxmlformats.org/drawingml/2006/table">
            <a:tbl>
              <a:tblPr firstRow="1">
                <a:tableStyleId>{5940675A-B579-460E-94D1-54222C63F5DA}</a:tableStyleId>
              </a:tblPr>
              <a:tblGrid>
                <a:gridCol w="380557">
                  <a:extLst>
                    <a:ext uri="{9D8B030D-6E8A-4147-A177-3AD203B41FA5}">
                      <a16:colId xmlns:a16="http://schemas.microsoft.com/office/drawing/2014/main" val="20000"/>
                    </a:ext>
                  </a:extLst>
                </a:gridCol>
                <a:gridCol w="3962169">
                  <a:extLst>
                    <a:ext uri="{9D8B030D-6E8A-4147-A177-3AD203B41FA5}">
                      <a16:colId xmlns:a16="http://schemas.microsoft.com/office/drawing/2014/main" val="20001"/>
                    </a:ext>
                  </a:extLst>
                </a:gridCol>
                <a:gridCol w="446101">
                  <a:extLst>
                    <a:ext uri="{9D8B030D-6E8A-4147-A177-3AD203B41FA5}">
                      <a16:colId xmlns:a16="http://schemas.microsoft.com/office/drawing/2014/main" val="20002"/>
                    </a:ext>
                  </a:extLst>
                </a:gridCol>
                <a:gridCol w="516538">
                  <a:extLst>
                    <a:ext uri="{9D8B030D-6E8A-4147-A177-3AD203B41FA5}">
                      <a16:colId xmlns:a16="http://schemas.microsoft.com/office/drawing/2014/main" val="20003"/>
                    </a:ext>
                  </a:extLst>
                </a:gridCol>
              </a:tblGrid>
              <a:tr h="528535">
                <a:tc rowSpan="9">
                  <a:txBody>
                    <a:bodyPr/>
                    <a:lstStyle/>
                    <a:p>
                      <a:pPr algn="ctr" fontAlgn="ctr"/>
                      <a:r>
                        <a:rPr lang="en-US" sz="2000" u="none" strike="noStrike" dirty="0">
                          <a:effectLst/>
                          <a:latin typeface="Calibri" panose="020F0502020204030204" pitchFamily="34" charset="0"/>
                        </a:rPr>
                        <a:t>Comprehensiveness</a:t>
                      </a:r>
                      <a:endParaRPr lang="en-US" sz="2000" b="0" i="0" u="none" strike="noStrike" dirty="0">
                        <a:solidFill>
                          <a:srgbClr val="000000"/>
                        </a:solidFill>
                        <a:effectLst/>
                        <a:latin typeface="Calibri" panose="020F0502020204030204" pitchFamily="34" charset="0"/>
                      </a:endParaRPr>
                    </a:p>
                  </a:txBody>
                  <a:tcPr marL="9525" marR="9525" marT="9525" marB="0" vert="vert270" anchor="ctr">
                    <a:solidFill>
                      <a:schemeClr val="bg1">
                        <a:lumMod val="85000"/>
                      </a:schemeClr>
                    </a:solidFill>
                  </a:tcPr>
                </a:tc>
                <a:tc>
                  <a:txBody>
                    <a:bodyPr/>
                    <a:lstStyle/>
                    <a:p>
                      <a:pPr algn="l" fontAlgn="ctr"/>
                      <a:r>
                        <a:rPr lang="en-US" sz="1400" b="0" i="0" u="none" strike="noStrike" dirty="0">
                          <a:solidFill>
                            <a:srgbClr val="000000"/>
                          </a:solidFill>
                          <a:effectLst/>
                          <a:latin typeface="Calibri" panose="020F0502020204030204" pitchFamily="34" charset="0"/>
                        </a:rPr>
                        <a:t> IIP includes a plan for teaching appropriate behaviors </a:t>
                      </a:r>
                    </a:p>
                    <a:p>
                      <a:pPr algn="l" fontAlgn="ctr"/>
                      <a:r>
                        <a:rPr lang="en-US" sz="1400" b="0" i="0" u="none" strike="noStrike" dirty="0">
                          <a:solidFill>
                            <a:srgbClr val="000000"/>
                          </a:solidFill>
                          <a:effectLst/>
                          <a:latin typeface="Calibri" panose="020F0502020204030204" pitchFamily="34" charset="0"/>
                        </a:rPr>
                        <a:t> with adequate opportunities for practice</a:t>
                      </a:r>
                    </a:p>
                  </a:txBody>
                  <a:tcPr marL="9525" marR="9525" marT="9525" marB="0" anchor="ctr"/>
                </a:tc>
                <a:tc>
                  <a:txBody>
                    <a:bodyPr/>
                    <a:lstStyle/>
                    <a:p>
                      <a:pPr algn="ctr" fontAlgn="ctr"/>
                      <a:r>
                        <a:rPr lang="en-US" sz="1400" b="0" i="0" u="none" strike="noStrike" dirty="0">
                          <a:solidFill>
                            <a:schemeClr val="tx1">
                              <a:lumMod val="65000"/>
                              <a:lumOff val="35000"/>
                            </a:schemeClr>
                          </a:solidFill>
                          <a:effectLst/>
                          <a:latin typeface="Segoe Print" panose="02000600000000000000" pitchFamily="2" charset="0"/>
                        </a:rPr>
                        <a:t>2</a:t>
                      </a:r>
                    </a:p>
                  </a:txBody>
                  <a:tcPr marL="9525" marR="9525" marT="9525" marB="0" anchor="ctr"/>
                </a:tc>
                <a:tc rowSpan="9">
                  <a:txBody>
                    <a:bodyPr/>
                    <a:lstStyle/>
                    <a:p>
                      <a:pPr algn="ctr" fontAlgn="ctr"/>
                      <a:r>
                        <a:rPr lang="en-US" sz="1800" b="1" i="0" u="none" strike="noStrike" dirty="0">
                          <a:solidFill>
                            <a:schemeClr val="tx1">
                              <a:lumMod val="65000"/>
                              <a:lumOff val="35000"/>
                            </a:schemeClr>
                          </a:solidFill>
                          <a:effectLst/>
                          <a:latin typeface="Segoe Print" panose="02000600000000000000" pitchFamily="2" charset="0"/>
                        </a:rPr>
                        <a:t>2</a:t>
                      </a:r>
                    </a:p>
                  </a:txBody>
                  <a:tcPr marL="9525" marR="9525" marT="9525" marB="0" anchor="ctr"/>
                </a:tc>
                <a:extLst>
                  <a:ext uri="{0D108BD9-81ED-4DB2-BD59-A6C34878D82A}">
                    <a16:rowId xmlns:a16="http://schemas.microsoft.com/office/drawing/2014/main" val="10000"/>
                  </a:ext>
                </a:extLst>
              </a:tr>
              <a:tr h="468635">
                <a:tc vMerge="1">
                  <a:txBody>
                    <a:bodyPr/>
                    <a:lstStyle/>
                    <a:p>
                      <a:endParaRPr lang="en-US"/>
                    </a:p>
                  </a:txBody>
                  <a:tcPr/>
                </a:tc>
                <a:tc>
                  <a:txBody>
                    <a:bodyPr/>
                    <a:lstStyle/>
                    <a:p>
                      <a:pPr algn="l" fontAlgn="ctr"/>
                      <a:r>
                        <a:rPr lang="en-US" sz="1400" b="0" i="0" u="none" strike="noStrike" dirty="0">
                          <a:solidFill>
                            <a:srgbClr val="000000"/>
                          </a:solidFill>
                          <a:effectLst/>
                          <a:latin typeface="Calibri" panose="020F0502020204030204" pitchFamily="34" charset="0"/>
                        </a:rPr>
                        <a:t> IIP includes plan for adjusting antecedent conditions </a:t>
                      </a:r>
                    </a:p>
                    <a:p>
                      <a:pPr algn="l" fontAlgn="ctr"/>
                      <a:r>
                        <a:rPr lang="en-US" sz="1400" b="0" i="0" u="none" strike="noStrike" dirty="0">
                          <a:solidFill>
                            <a:srgbClr val="000000"/>
                          </a:solidFill>
                          <a:effectLst/>
                          <a:latin typeface="Calibri" panose="020F0502020204030204" pitchFamily="34" charset="0"/>
                        </a:rPr>
                        <a:t> to prevent problem behavior</a:t>
                      </a:r>
                    </a:p>
                  </a:txBody>
                  <a:tcPr marL="9525" marR="9525" marT="9525" marB="0" anchor="ctr"/>
                </a:tc>
                <a:tc>
                  <a:txBody>
                    <a:bodyPr/>
                    <a:lstStyle/>
                    <a:p>
                      <a:pPr algn="ctr" fontAlgn="ctr"/>
                      <a:r>
                        <a:rPr lang="en-US" sz="1400" b="0" i="0" u="none" strike="noStrike" dirty="0">
                          <a:solidFill>
                            <a:schemeClr val="tx1">
                              <a:lumMod val="65000"/>
                              <a:lumOff val="35000"/>
                            </a:schemeClr>
                          </a:solidFill>
                          <a:effectLst/>
                          <a:latin typeface="Segoe Print" panose="02000600000000000000" pitchFamily="2" charset="0"/>
                        </a:rPr>
                        <a:t>1</a:t>
                      </a:r>
                    </a:p>
                  </a:txBody>
                  <a:tcPr marL="9525" marR="9525" marT="9525" marB="0" anchor="ctr"/>
                </a:tc>
                <a:tc vMerge="1">
                  <a:txBody>
                    <a:bodyPr/>
                    <a:lstStyle/>
                    <a:p>
                      <a:endParaRPr lang="en-US"/>
                    </a:p>
                  </a:txBody>
                  <a:tcPr/>
                </a:tc>
                <a:extLst>
                  <a:ext uri="{0D108BD9-81ED-4DB2-BD59-A6C34878D82A}">
                    <a16:rowId xmlns:a16="http://schemas.microsoft.com/office/drawing/2014/main" val="10001"/>
                  </a:ext>
                </a:extLst>
              </a:tr>
              <a:tr h="468635">
                <a:tc vMerge="1">
                  <a:txBody>
                    <a:bodyPr/>
                    <a:lstStyle/>
                    <a:p>
                      <a:endParaRPr lang="en-US"/>
                    </a:p>
                  </a:txBody>
                  <a:tcPr/>
                </a:tc>
                <a:tc>
                  <a:txBody>
                    <a:bodyPr/>
                    <a:lstStyle/>
                    <a:p>
                      <a:pPr algn="l" fontAlgn="ctr"/>
                      <a:r>
                        <a:rPr lang="en-US" sz="1400" b="0" i="0" u="none" strike="noStrike" dirty="0">
                          <a:solidFill>
                            <a:srgbClr val="000000"/>
                          </a:solidFill>
                          <a:effectLst/>
                          <a:latin typeface="Calibri" panose="020F0502020204030204" pitchFamily="34" charset="0"/>
                        </a:rPr>
                        <a:t> IIP includes plan for reinforcing appropriate</a:t>
                      </a:r>
                      <a:r>
                        <a:rPr lang="en-US" sz="1400" b="0" i="0" u="none" strike="noStrike" baseline="0" dirty="0">
                          <a:solidFill>
                            <a:srgbClr val="000000"/>
                          </a:solidFill>
                          <a:effectLst/>
                          <a:latin typeface="Calibri" panose="020F0502020204030204" pitchFamily="34" charset="0"/>
                        </a:rPr>
                        <a:t> </a:t>
                      </a:r>
                      <a:r>
                        <a:rPr lang="en-US" sz="1400" b="0" i="0" u="none" strike="noStrike" dirty="0">
                          <a:solidFill>
                            <a:srgbClr val="000000"/>
                          </a:solidFill>
                          <a:effectLst/>
                          <a:latin typeface="Calibri" panose="020F0502020204030204" pitchFamily="34" charset="0"/>
                        </a:rPr>
                        <a:t>behavior</a:t>
                      </a:r>
                    </a:p>
                  </a:txBody>
                  <a:tcPr marL="9525" marR="9525" marT="9525" marB="0" anchor="ctr"/>
                </a:tc>
                <a:tc>
                  <a:txBody>
                    <a:bodyPr/>
                    <a:lstStyle/>
                    <a:p>
                      <a:pPr algn="ctr" fontAlgn="ctr"/>
                      <a:r>
                        <a:rPr lang="en-US" sz="1400" b="0" i="0" u="none" strike="noStrike" dirty="0">
                          <a:solidFill>
                            <a:schemeClr val="tx1">
                              <a:lumMod val="65000"/>
                              <a:lumOff val="35000"/>
                            </a:schemeClr>
                          </a:solidFill>
                          <a:effectLst/>
                          <a:latin typeface="Segoe Print" panose="02000600000000000000" pitchFamily="2" charset="0"/>
                        </a:rPr>
                        <a:t>3</a:t>
                      </a:r>
                    </a:p>
                  </a:txBody>
                  <a:tcPr marL="9525" marR="9525" marT="9525" marB="0" anchor="ctr"/>
                </a:tc>
                <a:tc vMerge="1">
                  <a:txBody>
                    <a:bodyPr/>
                    <a:lstStyle/>
                    <a:p>
                      <a:endParaRPr lang="en-US"/>
                    </a:p>
                  </a:txBody>
                  <a:tcPr/>
                </a:tc>
                <a:extLst>
                  <a:ext uri="{0D108BD9-81ED-4DB2-BD59-A6C34878D82A}">
                    <a16:rowId xmlns:a16="http://schemas.microsoft.com/office/drawing/2014/main" val="10002"/>
                  </a:ext>
                </a:extLst>
              </a:tr>
              <a:tr h="468635">
                <a:tc vMerge="1">
                  <a:txBody>
                    <a:bodyPr/>
                    <a:lstStyle/>
                    <a:p>
                      <a:endParaRPr lang="en-US"/>
                    </a:p>
                  </a:txBody>
                  <a:tcPr/>
                </a:tc>
                <a:tc>
                  <a:txBody>
                    <a:bodyPr/>
                    <a:lstStyle/>
                    <a:p>
                      <a:pPr algn="l" fontAlgn="ctr"/>
                      <a:r>
                        <a:rPr lang="en-US" sz="1400" b="0" i="0" u="none" strike="noStrike" dirty="0">
                          <a:solidFill>
                            <a:srgbClr val="000000"/>
                          </a:solidFill>
                          <a:effectLst/>
                          <a:latin typeface="Calibri" panose="020F0502020204030204" pitchFamily="34" charset="0"/>
                        </a:rPr>
                        <a:t> IIP includes plan for minimizing reinforcement for </a:t>
                      </a:r>
                    </a:p>
                    <a:p>
                      <a:pPr algn="l" fontAlgn="ctr"/>
                      <a:r>
                        <a:rPr lang="en-US" sz="1400" b="0" i="0" u="none" strike="noStrike" dirty="0">
                          <a:solidFill>
                            <a:srgbClr val="000000"/>
                          </a:solidFill>
                          <a:effectLst/>
                          <a:latin typeface="Calibri" panose="020F0502020204030204" pitchFamily="34" charset="0"/>
                        </a:rPr>
                        <a:t> problem behavior</a:t>
                      </a:r>
                    </a:p>
                  </a:txBody>
                  <a:tcPr marL="9525" marR="9525" marT="9525" marB="0" anchor="ctr"/>
                </a:tc>
                <a:tc>
                  <a:txBody>
                    <a:bodyPr/>
                    <a:lstStyle/>
                    <a:p>
                      <a:pPr algn="ctr" fontAlgn="ctr"/>
                      <a:r>
                        <a:rPr lang="en-US" sz="1400" b="0" i="0" u="none" strike="noStrike" dirty="0">
                          <a:solidFill>
                            <a:schemeClr val="tx1">
                              <a:lumMod val="65000"/>
                              <a:lumOff val="35000"/>
                            </a:schemeClr>
                          </a:solidFill>
                          <a:effectLst/>
                          <a:latin typeface="Segoe Print" panose="02000600000000000000" pitchFamily="2" charset="0"/>
                        </a:rPr>
                        <a:t>0</a:t>
                      </a:r>
                    </a:p>
                  </a:txBody>
                  <a:tcPr marL="9525" marR="9525" marT="9525" marB="0" anchor="ctr"/>
                </a:tc>
                <a:tc vMerge="1">
                  <a:txBody>
                    <a:bodyPr/>
                    <a:lstStyle/>
                    <a:p>
                      <a:endParaRPr lang="en-US"/>
                    </a:p>
                  </a:txBody>
                  <a:tcPr/>
                </a:tc>
                <a:extLst>
                  <a:ext uri="{0D108BD9-81ED-4DB2-BD59-A6C34878D82A}">
                    <a16:rowId xmlns:a16="http://schemas.microsoft.com/office/drawing/2014/main" val="10003"/>
                  </a:ext>
                </a:extLst>
              </a:tr>
              <a:tr h="659547">
                <a:tc vMerge="1">
                  <a:txBody>
                    <a:bodyPr/>
                    <a:lstStyle/>
                    <a:p>
                      <a:endParaRPr lang="en-US"/>
                    </a:p>
                  </a:txBody>
                  <a:tcPr/>
                </a:tc>
                <a:tc>
                  <a:txBody>
                    <a:bodyPr/>
                    <a:lstStyle/>
                    <a:p>
                      <a:pPr algn="l" fontAlgn="ctr"/>
                      <a:r>
                        <a:rPr lang="en-US" sz="1400" b="0" i="0" u="none" strike="noStrike" dirty="0">
                          <a:solidFill>
                            <a:srgbClr val="000000"/>
                          </a:solidFill>
                          <a:effectLst/>
                          <a:latin typeface="Calibri" panose="020F0502020204030204" pitchFamily="34" charset="0"/>
                        </a:rPr>
                        <a:t> IIP includes a plan for punishment of problem behavior  </a:t>
                      </a:r>
                    </a:p>
                    <a:p>
                      <a:pPr algn="l" fontAlgn="ctr"/>
                      <a:r>
                        <a:rPr lang="en-US" sz="1400" b="0" i="0" u="none" strike="noStrike" dirty="0">
                          <a:solidFill>
                            <a:srgbClr val="000000"/>
                          </a:solidFill>
                          <a:effectLst/>
                          <a:latin typeface="Calibri" panose="020F0502020204030204" pitchFamily="34" charset="0"/>
                        </a:rPr>
                        <a:t> if positive reinforcement-based supports are  </a:t>
                      </a:r>
                    </a:p>
                    <a:p>
                      <a:pPr algn="l" fontAlgn="ctr"/>
                      <a:r>
                        <a:rPr lang="en-US" sz="1400" b="0" i="0" u="none" strike="noStrike" dirty="0">
                          <a:solidFill>
                            <a:srgbClr val="000000"/>
                          </a:solidFill>
                          <a:effectLst/>
                          <a:latin typeface="Calibri" panose="020F0502020204030204" pitchFamily="34" charset="0"/>
                        </a:rPr>
                        <a:t> determined insufficient</a:t>
                      </a:r>
                    </a:p>
                  </a:txBody>
                  <a:tcPr marL="9525" marR="9525" marT="9525" marB="0" anchor="ctr"/>
                </a:tc>
                <a:tc>
                  <a:txBody>
                    <a:bodyPr/>
                    <a:lstStyle/>
                    <a:p>
                      <a:pPr algn="ctr" fontAlgn="ctr"/>
                      <a:r>
                        <a:rPr lang="en-US" sz="1400" b="0" i="0" u="none" strike="noStrike" dirty="0">
                          <a:solidFill>
                            <a:schemeClr val="tx1">
                              <a:lumMod val="65000"/>
                              <a:lumOff val="35000"/>
                            </a:schemeClr>
                          </a:solidFill>
                          <a:effectLst/>
                          <a:latin typeface="Segoe Print" panose="02000600000000000000" pitchFamily="2" charset="0"/>
                        </a:rPr>
                        <a:t>0</a:t>
                      </a:r>
                    </a:p>
                  </a:txBody>
                  <a:tcPr marL="9525" marR="9525" marT="9525" marB="0" anchor="ctr"/>
                </a:tc>
                <a:tc vMerge="1">
                  <a:txBody>
                    <a:bodyPr/>
                    <a:lstStyle/>
                    <a:p>
                      <a:endParaRPr lang="en-US"/>
                    </a:p>
                  </a:txBody>
                  <a:tcPr/>
                </a:tc>
                <a:extLst>
                  <a:ext uri="{0D108BD9-81ED-4DB2-BD59-A6C34878D82A}">
                    <a16:rowId xmlns:a16="http://schemas.microsoft.com/office/drawing/2014/main" val="10004"/>
                  </a:ext>
                </a:extLst>
              </a:tr>
              <a:tr h="468635">
                <a:tc vMerge="1">
                  <a:txBody>
                    <a:bodyPr/>
                    <a:lstStyle/>
                    <a:p>
                      <a:endParaRPr lang="en-US"/>
                    </a:p>
                  </a:txBody>
                  <a:tcPr/>
                </a:tc>
                <a:tc>
                  <a:txBody>
                    <a:bodyPr/>
                    <a:lstStyle/>
                    <a:p>
                      <a:pPr algn="l" fontAlgn="ctr"/>
                      <a:r>
                        <a:rPr lang="en-US" sz="1400" b="0" i="0" u="none" strike="noStrike" dirty="0">
                          <a:solidFill>
                            <a:srgbClr val="000000"/>
                          </a:solidFill>
                          <a:effectLst/>
                          <a:latin typeface="Calibri" panose="020F0502020204030204" pitchFamily="34" charset="0"/>
                        </a:rPr>
                        <a:t> IIP includes a plan for fading supports/supports can </a:t>
                      </a:r>
                    </a:p>
                    <a:p>
                      <a:pPr algn="l" fontAlgn="ctr"/>
                      <a:r>
                        <a:rPr lang="en-US" sz="1400" b="0" i="0" u="none" strike="noStrike" dirty="0">
                          <a:solidFill>
                            <a:srgbClr val="000000"/>
                          </a:solidFill>
                          <a:effectLst/>
                          <a:latin typeface="Calibri" panose="020F0502020204030204" pitchFamily="34" charset="0"/>
                        </a:rPr>
                        <a:t> easily be faded</a:t>
                      </a:r>
                    </a:p>
                  </a:txBody>
                  <a:tcPr marL="9525" marR="9525" marT="9525" marB="0" anchor="ctr"/>
                </a:tc>
                <a:tc>
                  <a:txBody>
                    <a:bodyPr/>
                    <a:lstStyle/>
                    <a:p>
                      <a:pPr algn="ctr" fontAlgn="ctr"/>
                      <a:r>
                        <a:rPr lang="en-US" sz="1400" b="0" i="0" u="none" strike="noStrike" dirty="0">
                          <a:solidFill>
                            <a:schemeClr val="tx1">
                              <a:lumMod val="65000"/>
                              <a:lumOff val="35000"/>
                            </a:schemeClr>
                          </a:solidFill>
                          <a:effectLst/>
                          <a:latin typeface="Segoe Print" panose="02000600000000000000" pitchFamily="2" charset="0"/>
                        </a:rPr>
                        <a:t>3</a:t>
                      </a:r>
                    </a:p>
                  </a:txBody>
                  <a:tcPr marL="9525" marR="9525" marT="9525" marB="0" anchor="ctr"/>
                </a:tc>
                <a:tc vMerge="1">
                  <a:txBody>
                    <a:bodyPr/>
                    <a:lstStyle/>
                    <a:p>
                      <a:endParaRPr lang="en-US"/>
                    </a:p>
                  </a:txBody>
                  <a:tcPr/>
                </a:tc>
                <a:extLst>
                  <a:ext uri="{0D108BD9-81ED-4DB2-BD59-A6C34878D82A}">
                    <a16:rowId xmlns:a16="http://schemas.microsoft.com/office/drawing/2014/main" val="10005"/>
                  </a:ext>
                </a:extLst>
              </a:tr>
              <a:tr h="468635">
                <a:tc vMerge="1">
                  <a:txBody>
                    <a:bodyPr/>
                    <a:lstStyle/>
                    <a:p>
                      <a:endParaRPr lang="en-US"/>
                    </a:p>
                  </a:txBody>
                  <a:tcPr/>
                </a:tc>
                <a:tc>
                  <a:txBody>
                    <a:bodyPr/>
                    <a:lstStyle/>
                    <a:p>
                      <a:pPr algn="l" fontAlgn="ctr"/>
                      <a:r>
                        <a:rPr lang="en-US" sz="1400" b="0" i="0" u="none" strike="noStrike" dirty="0">
                          <a:solidFill>
                            <a:srgbClr val="000000"/>
                          </a:solidFill>
                          <a:effectLst/>
                          <a:latin typeface="Calibri" panose="020F0502020204030204" pitchFamily="34" charset="0"/>
                        </a:rPr>
                        <a:t> Fidelity of implementation can be checked/monitored </a:t>
                      </a:r>
                    </a:p>
                    <a:p>
                      <a:pPr algn="l" fontAlgn="ctr"/>
                      <a:r>
                        <a:rPr lang="en-US" sz="1400" b="0" i="0" u="none" strike="noStrike" dirty="0">
                          <a:solidFill>
                            <a:srgbClr val="000000"/>
                          </a:solidFill>
                          <a:effectLst/>
                          <a:latin typeface="Calibri" panose="020F0502020204030204" pitchFamily="34" charset="0"/>
                        </a:rPr>
                        <a:t> easily</a:t>
                      </a:r>
                    </a:p>
                  </a:txBody>
                  <a:tcPr marL="9525" marR="9525" marT="9525" marB="0" anchor="ctr"/>
                </a:tc>
                <a:tc>
                  <a:txBody>
                    <a:bodyPr/>
                    <a:lstStyle/>
                    <a:p>
                      <a:pPr algn="ctr" fontAlgn="ctr"/>
                      <a:r>
                        <a:rPr lang="en-US" sz="1400" b="0" i="0" u="none" strike="noStrike" dirty="0">
                          <a:solidFill>
                            <a:schemeClr val="tx1">
                              <a:lumMod val="65000"/>
                              <a:lumOff val="35000"/>
                            </a:schemeClr>
                          </a:solidFill>
                          <a:effectLst/>
                          <a:latin typeface="Segoe Print" panose="02000600000000000000" pitchFamily="2" charset="0"/>
                        </a:rPr>
                        <a:t>3</a:t>
                      </a:r>
                    </a:p>
                  </a:txBody>
                  <a:tcPr marL="9525" marR="9525" marT="9525" marB="0" anchor="ctr"/>
                </a:tc>
                <a:tc vMerge="1">
                  <a:txBody>
                    <a:bodyPr/>
                    <a:lstStyle/>
                    <a:p>
                      <a:endParaRPr lang="en-US"/>
                    </a:p>
                  </a:txBody>
                  <a:tcPr/>
                </a:tc>
                <a:extLst>
                  <a:ext uri="{0D108BD9-81ED-4DB2-BD59-A6C34878D82A}">
                    <a16:rowId xmlns:a16="http://schemas.microsoft.com/office/drawing/2014/main" val="10006"/>
                  </a:ext>
                </a:extLst>
              </a:tr>
              <a:tr h="468635">
                <a:tc vMerge="1">
                  <a:txBody>
                    <a:bodyPr/>
                    <a:lstStyle/>
                    <a:p>
                      <a:endParaRPr lang="en-US"/>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 IIP works in conjunction with related services</a:t>
                      </a:r>
                    </a:p>
                  </a:txBody>
                  <a:tcPr marL="9525" marR="9525" marT="9525" marB="0" anchor="ctr"/>
                </a:tc>
                <a:tc>
                  <a:txBody>
                    <a:bodyPr/>
                    <a:lstStyle/>
                    <a:p>
                      <a:pPr algn="ctr" fontAlgn="ctr"/>
                      <a:r>
                        <a:rPr lang="en-US" sz="1400" b="0" i="0" u="none" strike="noStrike" dirty="0">
                          <a:solidFill>
                            <a:schemeClr val="tx1">
                              <a:lumMod val="65000"/>
                              <a:lumOff val="35000"/>
                            </a:schemeClr>
                          </a:solidFill>
                          <a:effectLst/>
                          <a:latin typeface="Segoe Print" panose="02000600000000000000" pitchFamily="2" charset="0"/>
                        </a:rPr>
                        <a:t>3</a:t>
                      </a:r>
                    </a:p>
                  </a:txBody>
                  <a:tcPr marL="9525" marR="9525" marT="9525" marB="0" anchor="ctr"/>
                </a:tc>
                <a:tc vMerge="1">
                  <a:txBody>
                    <a:bodyPr/>
                    <a:lstStyle/>
                    <a:p>
                      <a:endParaRPr lang="en-US"/>
                    </a:p>
                  </a:txBody>
                  <a:tcPr/>
                </a:tc>
                <a:extLst>
                  <a:ext uri="{0D108BD9-81ED-4DB2-BD59-A6C34878D82A}">
                    <a16:rowId xmlns:a16="http://schemas.microsoft.com/office/drawing/2014/main" val="10007"/>
                  </a:ext>
                </a:extLst>
              </a:tr>
              <a:tr h="468635">
                <a:tc vMerge="1">
                  <a:txBody>
                    <a:bodyPr/>
                    <a:lstStyle/>
                    <a:p>
                      <a:endParaRPr lang="en-US"/>
                    </a:p>
                  </a:txBody>
                  <a:tcPr/>
                </a:tc>
                <a:tc>
                  <a:txBody>
                    <a:bodyPr/>
                    <a:lstStyle/>
                    <a:p>
                      <a:pPr algn="l" fontAlgn="ctr"/>
                      <a:r>
                        <a:rPr lang="en-US" sz="1400" b="0" i="0" u="none" strike="noStrike" dirty="0">
                          <a:solidFill>
                            <a:srgbClr val="000000"/>
                          </a:solidFill>
                          <a:effectLst/>
                          <a:latin typeface="Calibri" panose="020F0502020204030204" pitchFamily="34" charset="0"/>
                        </a:rPr>
                        <a:t> IIP includes</a:t>
                      </a:r>
                      <a:r>
                        <a:rPr lang="en-US" sz="1400" b="0" i="0" u="none" strike="noStrike" baseline="0" dirty="0">
                          <a:solidFill>
                            <a:srgbClr val="000000"/>
                          </a:solidFill>
                          <a:effectLst/>
                          <a:latin typeface="Calibri" panose="020F0502020204030204" pitchFamily="34" charset="0"/>
                        </a:rPr>
                        <a:t> plan for communicating with parents</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0" i="0" u="none" strike="noStrike" dirty="0">
                          <a:solidFill>
                            <a:schemeClr val="tx1">
                              <a:lumMod val="65000"/>
                              <a:lumOff val="35000"/>
                            </a:schemeClr>
                          </a:solidFill>
                          <a:effectLst/>
                          <a:latin typeface="Segoe Print" panose="02000600000000000000" pitchFamily="2" charset="0"/>
                        </a:rPr>
                        <a:t>3</a:t>
                      </a:r>
                    </a:p>
                  </a:txBody>
                  <a:tcPr marL="9525" marR="9525" marT="9525" marB="0" anchor="ctr"/>
                </a:tc>
                <a:tc vMerge="1">
                  <a:txBody>
                    <a:bodyPr/>
                    <a:lstStyle/>
                    <a:p>
                      <a:endParaRPr lang="en-US"/>
                    </a:p>
                  </a:txBody>
                  <a:tcPr/>
                </a:tc>
                <a:extLst>
                  <a:ext uri="{0D108BD9-81ED-4DB2-BD59-A6C34878D82A}">
                    <a16:rowId xmlns:a16="http://schemas.microsoft.com/office/drawing/2014/main" val="10008"/>
                  </a:ext>
                </a:extLst>
              </a:tr>
            </a:tbl>
          </a:graphicData>
        </a:graphic>
      </p:graphicFrame>
      <p:sp>
        <p:nvSpPr>
          <p:cNvPr id="2" name="Title 1"/>
          <p:cNvSpPr>
            <a:spLocks noGrp="1"/>
          </p:cNvSpPr>
          <p:nvPr>
            <p:ph type="title"/>
          </p:nvPr>
        </p:nvSpPr>
        <p:spPr/>
        <p:txBody>
          <a:bodyPr/>
          <a:lstStyle/>
          <a:p>
            <a:r>
              <a:rPr lang="en-US" dirty="0">
                <a:solidFill>
                  <a:schemeClr val="accent2"/>
                </a:solidFill>
              </a:rPr>
              <a:t>Formulate an Adjustment to the IIP When the Rate of Progress is Inadequate</a:t>
            </a:r>
          </a:p>
        </p:txBody>
      </p:sp>
      <p:sp>
        <p:nvSpPr>
          <p:cNvPr id="3" name="Content Placeholder 2"/>
          <p:cNvSpPr>
            <a:spLocks noGrp="1"/>
          </p:cNvSpPr>
          <p:nvPr>
            <p:ph idx="1"/>
          </p:nvPr>
        </p:nvSpPr>
        <p:spPr>
          <a:xfrm>
            <a:off x="503088" y="1362780"/>
            <a:ext cx="5592912" cy="3626909"/>
          </a:xfrm>
        </p:spPr>
        <p:txBody>
          <a:bodyPr>
            <a:normAutofit fontScale="85000" lnSpcReduction="20000"/>
          </a:bodyPr>
          <a:lstStyle/>
          <a:p>
            <a:r>
              <a:rPr lang="en-US" dirty="0"/>
              <a:t>Ms. Harper first revisits the Comprehensiveness dimension of the IIP to apply the results of her FBA</a:t>
            </a:r>
          </a:p>
          <a:p>
            <a:pPr lvl="1"/>
            <a:r>
              <a:rPr lang="en-US" dirty="0"/>
              <a:t>Plan for teaching and practicing appropriate behaviors</a:t>
            </a:r>
          </a:p>
          <a:p>
            <a:pPr lvl="1"/>
            <a:r>
              <a:rPr lang="en-US" dirty="0"/>
              <a:t>Antecedent adjustments to prevent problem behavior</a:t>
            </a:r>
          </a:p>
          <a:p>
            <a:pPr lvl="1"/>
            <a:r>
              <a:rPr lang="en-US" dirty="0"/>
              <a:t>A plan for minimizing reinforcement for problem behavior</a:t>
            </a:r>
          </a:p>
        </p:txBody>
      </p:sp>
      <p:sp>
        <p:nvSpPr>
          <p:cNvPr id="8" name="Rectangle 7" descr="A rectangle around a component of comprehensiveness"/>
          <p:cNvSpPr/>
          <p:nvPr/>
        </p:nvSpPr>
        <p:spPr>
          <a:xfrm>
            <a:off x="6744648" y="1690687"/>
            <a:ext cx="4417933" cy="53492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descr="A rectangle around a component of comprehensiveness"/>
          <p:cNvSpPr/>
          <p:nvPr/>
        </p:nvSpPr>
        <p:spPr>
          <a:xfrm>
            <a:off x="6744648" y="2242867"/>
            <a:ext cx="4417933" cy="431322"/>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descr="A rectangle around a component of comprehensiveness"/>
          <p:cNvSpPr/>
          <p:nvPr/>
        </p:nvSpPr>
        <p:spPr>
          <a:xfrm>
            <a:off x="6744648" y="3145690"/>
            <a:ext cx="4417933" cy="49465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69169" y="5033555"/>
            <a:ext cx="5460749" cy="923330"/>
          </a:xfrm>
          <a:prstGeom prst="rect">
            <a:avLst/>
          </a:prstGeom>
          <a:noFill/>
        </p:spPr>
        <p:txBody>
          <a:bodyPr wrap="square" rtlCol="0">
            <a:spAutoFit/>
          </a:bodyPr>
          <a:lstStyle/>
          <a:p>
            <a:r>
              <a:rPr lang="en-US" dirty="0"/>
              <a:t>Note: Ms. Harper wouldn’t address punishment until she has ruled out the effectiveness of a plan that relies on positive behavior supports</a:t>
            </a:r>
          </a:p>
        </p:txBody>
      </p:sp>
      <p:cxnSp>
        <p:nvCxnSpPr>
          <p:cNvPr id="15" name="Straight Arrow Connector 14" descr="An arrow pointing to a component of comprehensiveness that needs to be adjusted. "/>
          <p:cNvCxnSpPr/>
          <p:nvPr/>
        </p:nvCxnSpPr>
        <p:spPr>
          <a:xfrm flipH="1">
            <a:off x="11202119" y="3701001"/>
            <a:ext cx="303362" cy="207836"/>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59002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099184464"/>
              </p:ext>
            </p:extLst>
          </p:nvPr>
        </p:nvGraphicFramePr>
        <p:xfrm>
          <a:off x="6452559" y="2285245"/>
          <a:ext cx="5382883" cy="3169246"/>
        </p:xfrm>
        <a:graphic>
          <a:graphicData uri="http://schemas.openxmlformats.org/drawingml/2006/table">
            <a:tbl>
              <a:tblPr firstRow="1">
                <a:tableStyleId>{5940675A-B579-460E-94D1-54222C63F5DA}</a:tableStyleId>
              </a:tblPr>
              <a:tblGrid>
                <a:gridCol w="509622">
                  <a:extLst>
                    <a:ext uri="{9D8B030D-6E8A-4147-A177-3AD203B41FA5}">
                      <a16:colId xmlns:a16="http://schemas.microsoft.com/office/drawing/2014/main" val="20000"/>
                    </a:ext>
                  </a:extLst>
                </a:gridCol>
                <a:gridCol w="4045125">
                  <a:extLst>
                    <a:ext uri="{9D8B030D-6E8A-4147-A177-3AD203B41FA5}">
                      <a16:colId xmlns:a16="http://schemas.microsoft.com/office/drawing/2014/main" val="20001"/>
                    </a:ext>
                  </a:extLst>
                </a:gridCol>
                <a:gridCol w="414068">
                  <a:extLst>
                    <a:ext uri="{9D8B030D-6E8A-4147-A177-3AD203B41FA5}">
                      <a16:colId xmlns:a16="http://schemas.microsoft.com/office/drawing/2014/main" val="20002"/>
                    </a:ext>
                  </a:extLst>
                </a:gridCol>
                <a:gridCol w="414068">
                  <a:extLst>
                    <a:ext uri="{9D8B030D-6E8A-4147-A177-3AD203B41FA5}">
                      <a16:colId xmlns:a16="http://schemas.microsoft.com/office/drawing/2014/main" val="20003"/>
                    </a:ext>
                  </a:extLst>
                </a:gridCol>
              </a:tblGrid>
              <a:tr h="554173">
                <a:tc rowSpan="6">
                  <a:txBody>
                    <a:bodyPr/>
                    <a:lstStyle/>
                    <a:p>
                      <a:pPr algn="ctr" fontAlgn="ctr"/>
                      <a:r>
                        <a:rPr lang="en-US" sz="2800" u="none" strike="noStrike" dirty="0">
                          <a:effectLst/>
                          <a:latin typeface="Calibri" panose="020F0502020204030204" pitchFamily="34" charset="0"/>
                        </a:rPr>
                        <a:t>Alignment</a:t>
                      </a:r>
                      <a:endParaRPr lang="en-US" sz="2800" b="0" i="0" u="none" strike="noStrike" dirty="0">
                        <a:solidFill>
                          <a:srgbClr val="000000"/>
                        </a:solidFill>
                        <a:effectLst/>
                        <a:latin typeface="Calibri" panose="020F0502020204030204" pitchFamily="34" charset="0"/>
                      </a:endParaRPr>
                    </a:p>
                  </a:txBody>
                  <a:tcPr marL="9525" marR="9525" marT="9525" marB="0" vert="vert270" anchor="ctr">
                    <a:solidFill>
                      <a:schemeClr val="bg1">
                        <a:lumMod val="85000"/>
                      </a:schemeClr>
                    </a:solidFill>
                  </a:tcPr>
                </a:tc>
                <a:tc>
                  <a:txBody>
                    <a:bodyPr/>
                    <a:lstStyle/>
                    <a:p>
                      <a:pPr algn="l" fontAlgn="ctr"/>
                      <a:r>
                        <a:rPr lang="en-US" sz="1400" b="0" i="0" u="none" strike="noStrike" dirty="0">
                          <a:solidFill>
                            <a:srgbClr val="000000"/>
                          </a:solidFill>
                          <a:effectLst/>
                          <a:latin typeface="Calibri" panose="020F0502020204030204" pitchFamily="34" charset="0"/>
                        </a:rPr>
                        <a:t> IIP addresses school-wide expectations</a:t>
                      </a:r>
                    </a:p>
                  </a:txBody>
                  <a:tcPr marL="9525" marR="9525" marT="9525" marB="0" anchor="ctr"/>
                </a:tc>
                <a:tc>
                  <a:txBody>
                    <a:bodyPr/>
                    <a:lstStyle/>
                    <a:p>
                      <a:pPr algn="ctr" fontAlgn="ctr"/>
                      <a:r>
                        <a:rPr lang="en-US" sz="1400" b="0" i="0" u="none" strike="noStrike" dirty="0">
                          <a:solidFill>
                            <a:schemeClr val="tx1">
                              <a:lumMod val="65000"/>
                              <a:lumOff val="35000"/>
                            </a:schemeClr>
                          </a:solidFill>
                          <a:effectLst/>
                          <a:latin typeface="Segoe Print" panose="02000600000000000000" pitchFamily="2" charset="0"/>
                        </a:rPr>
                        <a:t>3</a:t>
                      </a:r>
                    </a:p>
                  </a:txBody>
                  <a:tcPr marL="9525" marR="9525" marT="9525" marB="0" anchor="ctr"/>
                </a:tc>
                <a:tc rowSpan="6">
                  <a:txBody>
                    <a:bodyPr/>
                    <a:lstStyle/>
                    <a:p>
                      <a:pPr algn="ctr" fontAlgn="ctr"/>
                      <a:r>
                        <a:rPr lang="en-US" sz="1400" b="0" i="0" u="none" strike="noStrike" dirty="0">
                          <a:solidFill>
                            <a:schemeClr val="tx1">
                              <a:lumMod val="65000"/>
                              <a:lumOff val="35000"/>
                            </a:schemeClr>
                          </a:solidFill>
                          <a:effectLst/>
                          <a:latin typeface="Segoe Print" panose="02000600000000000000" pitchFamily="2" charset="0"/>
                        </a:rPr>
                        <a:t>2.3</a:t>
                      </a:r>
                    </a:p>
                  </a:txBody>
                  <a:tcPr marL="9525" marR="9525" marT="9525" marB="0" anchor="ctr"/>
                </a:tc>
                <a:extLst>
                  <a:ext uri="{0D108BD9-81ED-4DB2-BD59-A6C34878D82A}">
                    <a16:rowId xmlns:a16="http://schemas.microsoft.com/office/drawing/2014/main" val="10000"/>
                  </a:ext>
                </a:extLst>
              </a:tr>
              <a:tr h="491367">
                <a:tc vMerge="1">
                  <a:txBody>
                    <a:bodyPr/>
                    <a:lstStyle/>
                    <a:p>
                      <a:endParaRPr lang="en-US"/>
                    </a:p>
                  </a:txBody>
                  <a:tcPr/>
                </a:tc>
                <a:tc>
                  <a:txBody>
                    <a:bodyPr/>
                    <a:lstStyle/>
                    <a:p>
                      <a:pPr algn="l" fontAlgn="ctr"/>
                      <a:r>
                        <a:rPr lang="en-US" sz="1400" b="0" i="0" u="none" strike="noStrike" dirty="0">
                          <a:solidFill>
                            <a:srgbClr val="000000"/>
                          </a:solidFill>
                          <a:effectLst/>
                          <a:latin typeface="Calibri" panose="020F0502020204030204" pitchFamily="34" charset="0"/>
                        </a:rPr>
                        <a:t> IIP addresses classroom/teacher expectations</a:t>
                      </a:r>
                    </a:p>
                  </a:txBody>
                  <a:tcPr marL="9525" marR="9525" marT="9525" marB="0" anchor="ctr"/>
                </a:tc>
                <a:tc>
                  <a:txBody>
                    <a:bodyPr/>
                    <a:lstStyle/>
                    <a:p>
                      <a:pPr algn="ctr" fontAlgn="ctr"/>
                      <a:r>
                        <a:rPr lang="en-US" sz="1400" b="0" i="0" u="none" strike="noStrike" dirty="0">
                          <a:solidFill>
                            <a:schemeClr val="tx1">
                              <a:lumMod val="65000"/>
                              <a:lumOff val="35000"/>
                            </a:schemeClr>
                          </a:solidFill>
                          <a:effectLst/>
                          <a:latin typeface="Segoe Print" panose="02000600000000000000" pitchFamily="2" charset="0"/>
                        </a:rPr>
                        <a:t>2</a:t>
                      </a:r>
                    </a:p>
                  </a:txBody>
                  <a:tcPr marL="9525" marR="9525" marT="9525" marB="0" anchor="ctr"/>
                </a:tc>
                <a:tc vMerge="1">
                  <a:txBody>
                    <a:bodyPr/>
                    <a:lstStyle/>
                    <a:p>
                      <a:pPr algn="ctr" fontAlgn="ctr"/>
                      <a:endParaRPr lang="en-US" sz="1400" b="0" i="0" u="none" strike="noStrike" dirty="0">
                        <a:solidFill>
                          <a:schemeClr val="tx1">
                            <a:lumMod val="65000"/>
                            <a:lumOff val="35000"/>
                          </a:schemeClr>
                        </a:solidFill>
                        <a:effectLst/>
                        <a:latin typeface="Segoe Print" panose="02000600000000000000" pitchFamily="2" charset="0"/>
                      </a:endParaRPr>
                    </a:p>
                  </a:txBody>
                  <a:tcPr marL="9525" marR="9525" marT="9525" marB="0" anchor="ctr"/>
                </a:tc>
                <a:extLst>
                  <a:ext uri="{0D108BD9-81ED-4DB2-BD59-A6C34878D82A}">
                    <a16:rowId xmlns:a16="http://schemas.microsoft.com/office/drawing/2014/main" val="10001"/>
                  </a:ext>
                </a:extLst>
              </a:tr>
              <a:tr h="491367">
                <a:tc vMerge="1">
                  <a:txBody>
                    <a:bodyPr/>
                    <a:lstStyle/>
                    <a:p>
                      <a:endParaRPr lang="en-US"/>
                    </a:p>
                  </a:txBody>
                  <a:tcPr/>
                </a:tc>
                <a:tc>
                  <a:txBody>
                    <a:bodyPr/>
                    <a:lstStyle/>
                    <a:p>
                      <a:pPr algn="l" fontAlgn="ctr"/>
                      <a:r>
                        <a:rPr lang="en-US" sz="1400" b="0" i="0" u="none" strike="noStrike" dirty="0">
                          <a:solidFill>
                            <a:srgbClr val="000000"/>
                          </a:solidFill>
                          <a:effectLst/>
                          <a:latin typeface="Calibri" panose="020F0502020204030204" pitchFamily="34" charset="0"/>
                        </a:rPr>
                        <a:t> IIP addresses target student's skill deficits</a:t>
                      </a:r>
                    </a:p>
                  </a:txBody>
                  <a:tcPr marL="9525" marR="9525" marT="9525" marB="0" anchor="ctr"/>
                </a:tc>
                <a:tc>
                  <a:txBody>
                    <a:bodyPr/>
                    <a:lstStyle/>
                    <a:p>
                      <a:pPr algn="ctr" fontAlgn="ctr"/>
                      <a:r>
                        <a:rPr lang="en-US" sz="1400" b="0" i="0" u="none" strike="noStrike" dirty="0">
                          <a:solidFill>
                            <a:schemeClr val="tx1">
                              <a:lumMod val="65000"/>
                              <a:lumOff val="35000"/>
                            </a:schemeClr>
                          </a:solidFill>
                          <a:effectLst/>
                          <a:latin typeface="Segoe Print" panose="02000600000000000000" pitchFamily="2" charset="0"/>
                        </a:rPr>
                        <a:t>1</a:t>
                      </a:r>
                    </a:p>
                  </a:txBody>
                  <a:tcPr marL="9525" marR="9525" marT="9525" marB="0" anchor="ctr"/>
                </a:tc>
                <a:tc vMerge="1">
                  <a:txBody>
                    <a:bodyPr/>
                    <a:lstStyle/>
                    <a:p>
                      <a:pPr algn="ctr" fontAlgn="ctr"/>
                      <a:endParaRPr lang="en-US" sz="1400" b="0" i="0" u="none" strike="noStrike" dirty="0">
                        <a:solidFill>
                          <a:schemeClr val="tx1">
                            <a:lumMod val="65000"/>
                            <a:lumOff val="35000"/>
                          </a:schemeClr>
                        </a:solidFill>
                        <a:effectLst/>
                        <a:latin typeface="Segoe Print" panose="02000600000000000000" pitchFamily="2" charset="0"/>
                      </a:endParaRPr>
                    </a:p>
                  </a:txBody>
                  <a:tcPr marL="9525" marR="9525" marT="9525" marB="0" anchor="ctr"/>
                </a:tc>
                <a:extLst>
                  <a:ext uri="{0D108BD9-81ED-4DB2-BD59-A6C34878D82A}">
                    <a16:rowId xmlns:a16="http://schemas.microsoft.com/office/drawing/2014/main" val="10002"/>
                  </a:ext>
                </a:extLst>
              </a:tr>
              <a:tr h="491367">
                <a:tc vMerge="1">
                  <a:txBody>
                    <a:bodyPr/>
                    <a:lstStyle/>
                    <a:p>
                      <a:endParaRPr lang="en-US"/>
                    </a:p>
                  </a:txBody>
                  <a:tcPr/>
                </a:tc>
                <a:tc>
                  <a:txBody>
                    <a:bodyPr/>
                    <a:lstStyle/>
                    <a:p>
                      <a:pPr algn="l" fontAlgn="ctr"/>
                      <a:r>
                        <a:rPr lang="en-US" sz="1400" b="0" i="0" u="none" strike="noStrike" dirty="0">
                          <a:solidFill>
                            <a:srgbClr val="000000"/>
                          </a:solidFill>
                          <a:effectLst/>
                          <a:latin typeface="Calibri" panose="020F0502020204030204" pitchFamily="34" charset="0"/>
                        </a:rPr>
                        <a:t> Rewards are matched to target student’s preferences</a:t>
                      </a:r>
                      <a:r>
                        <a:rPr lang="en-US" sz="1400" b="0" i="0" u="none" strike="noStrike" baseline="0" dirty="0">
                          <a:solidFill>
                            <a:srgbClr val="000000"/>
                          </a:solidFill>
                          <a:effectLst/>
                          <a:latin typeface="Calibri" panose="020F0502020204030204" pitchFamily="34" charset="0"/>
                        </a:rPr>
                        <a:t> and/or function(s) of problem behavior</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0" i="0" u="none" strike="noStrike" dirty="0">
                          <a:solidFill>
                            <a:schemeClr val="tx1">
                              <a:lumMod val="65000"/>
                              <a:lumOff val="35000"/>
                            </a:schemeClr>
                          </a:solidFill>
                          <a:effectLst/>
                          <a:latin typeface="Segoe Print" panose="02000600000000000000" pitchFamily="2" charset="0"/>
                        </a:rPr>
                        <a:t>2</a:t>
                      </a:r>
                    </a:p>
                  </a:txBody>
                  <a:tcPr marL="9525" marR="9525" marT="9525" marB="0" anchor="ctr"/>
                </a:tc>
                <a:tc vMerge="1">
                  <a:txBody>
                    <a:bodyPr/>
                    <a:lstStyle/>
                    <a:p>
                      <a:pPr algn="ctr" fontAlgn="ctr"/>
                      <a:endParaRPr lang="en-US" sz="1400" b="0" i="0" u="none" strike="noStrike" dirty="0">
                        <a:solidFill>
                          <a:schemeClr val="tx1">
                            <a:lumMod val="65000"/>
                            <a:lumOff val="35000"/>
                          </a:schemeClr>
                        </a:solidFill>
                        <a:effectLst/>
                        <a:latin typeface="Segoe Print" panose="02000600000000000000" pitchFamily="2" charset="0"/>
                      </a:endParaRPr>
                    </a:p>
                  </a:txBody>
                  <a:tcPr marL="9525" marR="9525" marT="9525" marB="0" anchor="ctr"/>
                </a:tc>
                <a:extLst>
                  <a:ext uri="{0D108BD9-81ED-4DB2-BD59-A6C34878D82A}">
                    <a16:rowId xmlns:a16="http://schemas.microsoft.com/office/drawing/2014/main" val="10003"/>
                  </a:ext>
                </a:extLst>
              </a:tr>
              <a:tr h="491367">
                <a:tc vMerge="1">
                  <a:txBody>
                    <a:bodyPr/>
                    <a:lstStyle/>
                    <a:p>
                      <a:endParaRPr lang="en-US"/>
                    </a:p>
                  </a:txBody>
                  <a:tcPr/>
                </a:tc>
                <a:tc>
                  <a:txBody>
                    <a:bodyPr/>
                    <a:lstStyle/>
                    <a:p>
                      <a:pPr algn="l" fontAlgn="ctr"/>
                      <a:r>
                        <a:rPr lang="en-US" sz="1400" b="0" i="0" u="none" strike="noStrike" dirty="0">
                          <a:solidFill>
                            <a:srgbClr val="000000"/>
                          </a:solidFill>
                          <a:effectLst/>
                          <a:latin typeface="Calibri" panose="020F0502020204030204" pitchFamily="34" charset="0"/>
                        </a:rPr>
                        <a:t> IIP can easily be adapted to address various functions of </a:t>
                      </a:r>
                    </a:p>
                    <a:p>
                      <a:pPr algn="l" fontAlgn="ctr"/>
                      <a:r>
                        <a:rPr lang="en-US" sz="1400" b="0" i="0" u="none" strike="noStrike" dirty="0">
                          <a:solidFill>
                            <a:srgbClr val="000000"/>
                          </a:solidFill>
                          <a:effectLst/>
                          <a:latin typeface="Calibri" panose="020F0502020204030204" pitchFamily="34" charset="0"/>
                        </a:rPr>
                        <a:t> behavior</a:t>
                      </a:r>
                    </a:p>
                  </a:txBody>
                  <a:tcPr marL="9525" marR="9525" marT="9525" marB="0" anchor="ctr"/>
                </a:tc>
                <a:tc>
                  <a:txBody>
                    <a:bodyPr/>
                    <a:lstStyle/>
                    <a:p>
                      <a:pPr algn="ctr" fontAlgn="ctr"/>
                      <a:r>
                        <a:rPr lang="en-US" sz="1400" b="0" i="0" u="none" strike="noStrike" dirty="0">
                          <a:solidFill>
                            <a:schemeClr val="tx1">
                              <a:lumMod val="65000"/>
                              <a:lumOff val="35000"/>
                            </a:schemeClr>
                          </a:solidFill>
                          <a:effectLst/>
                          <a:latin typeface="Segoe Print" panose="02000600000000000000" pitchFamily="2" charset="0"/>
                        </a:rPr>
                        <a:t>3</a:t>
                      </a:r>
                    </a:p>
                  </a:txBody>
                  <a:tcPr marL="9525" marR="9525" marT="9525" marB="0" anchor="ctr"/>
                </a:tc>
                <a:tc vMerge="1">
                  <a:txBody>
                    <a:bodyPr/>
                    <a:lstStyle/>
                    <a:p>
                      <a:pPr algn="ctr" fontAlgn="ctr"/>
                      <a:endParaRPr lang="en-US" sz="1400" b="0" i="0" u="none" strike="noStrike" dirty="0">
                        <a:solidFill>
                          <a:schemeClr val="tx1">
                            <a:lumMod val="65000"/>
                            <a:lumOff val="35000"/>
                          </a:schemeClr>
                        </a:solidFill>
                        <a:effectLst/>
                        <a:latin typeface="Segoe Print" panose="02000600000000000000" pitchFamily="2" charset="0"/>
                      </a:endParaRPr>
                    </a:p>
                  </a:txBody>
                  <a:tcPr marL="9525" marR="9525" marT="9525" marB="0" anchor="ctr"/>
                </a:tc>
                <a:extLst>
                  <a:ext uri="{0D108BD9-81ED-4DB2-BD59-A6C34878D82A}">
                    <a16:rowId xmlns:a16="http://schemas.microsoft.com/office/drawing/2014/main" val="10004"/>
                  </a:ext>
                </a:extLst>
              </a:tr>
              <a:tr h="491367">
                <a:tc vMerge="1">
                  <a:txBody>
                    <a:bodyPr/>
                    <a:lstStyle/>
                    <a:p>
                      <a:endParaRPr lang="en-US"/>
                    </a:p>
                  </a:txBody>
                  <a:tcPr/>
                </a:tc>
                <a:tc>
                  <a:txBody>
                    <a:bodyPr/>
                    <a:lstStyle/>
                    <a:p>
                      <a:pPr algn="l" fontAlgn="ctr"/>
                      <a:r>
                        <a:rPr lang="en-US" sz="1400" b="0" i="0" u="none" strike="noStrike" dirty="0">
                          <a:solidFill>
                            <a:srgbClr val="000000"/>
                          </a:solidFill>
                          <a:effectLst/>
                          <a:latin typeface="Calibri" panose="020F0502020204030204" pitchFamily="34" charset="0"/>
                        </a:rPr>
                        <a:t> IIP does </a:t>
                      </a:r>
                      <a:r>
                        <a:rPr lang="en-US" sz="1400" b="0" i="1" u="none" strike="noStrike" dirty="0">
                          <a:solidFill>
                            <a:srgbClr val="000000"/>
                          </a:solidFill>
                          <a:effectLst/>
                          <a:latin typeface="Calibri" panose="020F0502020204030204" pitchFamily="34" charset="0"/>
                        </a:rPr>
                        <a:t>not </a:t>
                      </a:r>
                      <a:r>
                        <a:rPr lang="en-US" sz="1400" b="0" i="0" u="none" strike="noStrike" dirty="0">
                          <a:solidFill>
                            <a:srgbClr val="000000"/>
                          </a:solidFill>
                          <a:effectLst/>
                          <a:latin typeface="Calibri" panose="020F0502020204030204" pitchFamily="34" charset="0"/>
                        </a:rPr>
                        <a:t>address extraneous skills</a:t>
                      </a:r>
                    </a:p>
                  </a:txBody>
                  <a:tcPr marL="9525" marR="9525" marT="9525" marB="0" anchor="ctr"/>
                </a:tc>
                <a:tc>
                  <a:txBody>
                    <a:bodyPr/>
                    <a:lstStyle/>
                    <a:p>
                      <a:pPr algn="ctr" fontAlgn="ctr"/>
                      <a:r>
                        <a:rPr lang="en-US" sz="1400" b="0" i="0" u="none" strike="noStrike" dirty="0">
                          <a:solidFill>
                            <a:schemeClr val="tx1">
                              <a:lumMod val="65000"/>
                              <a:lumOff val="35000"/>
                            </a:schemeClr>
                          </a:solidFill>
                          <a:effectLst/>
                          <a:latin typeface="Segoe Print" panose="02000600000000000000" pitchFamily="2" charset="0"/>
                        </a:rPr>
                        <a:t>2</a:t>
                      </a:r>
                    </a:p>
                  </a:txBody>
                  <a:tcPr marL="9525" marR="9525" marT="9525" marB="0" anchor="ctr"/>
                </a:tc>
                <a:tc vMerge="1">
                  <a:txBody>
                    <a:bodyPr/>
                    <a:lstStyle/>
                    <a:p>
                      <a:pPr algn="ctr" fontAlgn="ctr"/>
                      <a:endParaRPr lang="en-US" sz="1400" b="0" i="0" u="none" strike="noStrike" dirty="0">
                        <a:solidFill>
                          <a:schemeClr val="tx1">
                            <a:lumMod val="65000"/>
                            <a:lumOff val="35000"/>
                          </a:schemeClr>
                        </a:solidFill>
                        <a:effectLst/>
                        <a:latin typeface="Segoe Print" panose="02000600000000000000" pitchFamily="2" charset="0"/>
                      </a:endParaRPr>
                    </a:p>
                  </a:txBody>
                  <a:tcPr marL="9525" marR="9525" marT="9525" marB="0" anchor="ctr"/>
                </a:tc>
                <a:extLst>
                  <a:ext uri="{0D108BD9-81ED-4DB2-BD59-A6C34878D82A}">
                    <a16:rowId xmlns:a16="http://schemas.microsoft.com/office/drawing/2014/main" val="10005"/>
                  </a:ext>
                </a:extLst>
              </a:tr>
            </a:tbl>
          </a:graphicData>
        </a:graphic>
      </p:graphicFrame>
      <p:sp>
        <p:nvSpPr>
          <p:cNvPr id="2" name="Title 1"/>
          <p:cNvSpPr>
            <a:spLocks noGrp="1"/>
          </p:cNvSpPr>
          <p:nvPr>
            <p:ph type="title"/>
          </p:nvPr>
        </p:nvSpPr>
        <p:spPr/>
        <p:txBody>
          <a:bodyPr/>
          <a:lstStyle/>
          <a:p>
            <a:r>
              <a:rPr lang="en-US" dirty="0">
                <a:solidFill>
                  <a:schemeClr val="accent2"/>
                </a:solidFill>
              </a:rPr>
              <a:t>Formulate an Adjustment to the IIP When the Rate of Progress is Inadequate</a:t>
            </a:r>
          </a:p>
        </p:txBody>
      </p:sp>
      <p:sp>
        <p:nvSpPr>
          <p:cNvPr id="3" name="Content Placeholder 2"/>
          <p:cNvSpPr>
            <a:spLocks noGrp="1"/>
          </p:cNvSpPr>
          <p:nvPr>
            <p:ph idx="1"/>
          </p:nvPr>
        </p:nvSpPr>
        <p:spPr>
          <a:xfrm>
            <a:off x="457200" y="1511808"/>
            <a:ext cx="5561163" cy="4665155"/>
          </a:xfrm>
        </p:spPr>
        <p:txBody>
          <a:bodyPr>
            <a:normAutofit fontScale="85000" lnSpcReduction="10000"/>
          </a:bodyPr>
          <a:lstStyle/>
          <a:p>
            <a:r>
              <a:rPr lang="en-US" dirty="0"/>
              <a:t>The IIP includes a designated time for teaching and facilitating practice of replacement behaviors (i.e., morning and midday check-ins)</a:t>
            </a:r>
          </a:p>
          <a:p>
            <a:pPr lvl="1"/>
            <a:r>
              <a:rPr lang="en-US" dirty="0"/>
              <a:t>However, results of the FBA inform what additional skill deficits need to be addressed</a:t>
            </a:r>
          </a:p>
          <a:p>
            <a:pPr lvl="1"/>
            <a:r>
              <a:rPr lang="en-US" dirty="0"/>
              <a:t>In addition, results inform what rewards Carlos may earn by meeting point goals in terms of match to function of problem behavior and preference</a:t>
            </a:r>
          </a:p>
          <a:p>
            <a:endParaRPr lang="en-US" dirty="0"/>
          </a:p>
        </p:txBody>
      </p:sp>
      <p:sp>
        <p:nvSpPr>
          <p:cNvPr id="5" name="Rectangle 4" descr="A box around a component of alignment that needs to be adjusted. "/>
          <p:cNvSpPr/>
          <p:nvPr/>
        </p:nvSpPr>
        <p:spPr>
          <a:xfrm>
            <a:off x="6968937" y="3324346"/>
            <a:ext cx="4435185" cy="505783"/>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descr="A box around a component of alignment that needs to be adjusted. "/>
          <p:cNvSpPr/>
          <p:nvPr/>
        </p:nvSpPr>
        <p:spPr>
          <a:xfrm>
            <a:off x="6966061" y="3830129"/>
            <a:ext cx="4435185" cy="48020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07614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Formulate an Adjustment to the IIP When the Rate of Progress is Inadequate</a:t>
            </a:r>
          </a:p>
        </p:txBody>
      </p:sp>
      <p:sp>
        <p:nvSpPr>
          <p:cNvPr id="3" name="Content Placeholder 2"/>
          <p:cNvSpPr>
            <a:spLocks noGrp="1"/>
          </p:cNvSpPr>
          <p:nvPr>
            <p:ph idx="1"/>
          </p:nvPr>
        </p:nvSpPr>
        <p:spPr>
          <a:xfrm>
            <a:off x="457200" y="1387174"/>
            <a:ext cx="7556452" cy="5013626"/>
          </a:xfrm>
        </p:spPr>
        <p:txBody>
          <a:bodyPr>
            <a:normAutofit fontScale="92500"/>
          </a:bodyPr>
          <a:lstStyle/>
          <a:p>
            <a:r>
              <a:rPr lang="en-US" sz="2900" dirty="0"/>
              <a:t>Ms. Harper decides to </a:t>
            </a:r>
          </a:p>
          <a:p>
            <a:pPr lvl="1"/>
            <a:r>
              <a:rPr lang="en-US" sz="2900" dirty="0"/>
              <a:t>Develop a procedure for the classroom teacher to use to check Carlos’s understanding prior to beginning a language arts assignment [</a:t>
            </a:r>
            <a:r>
              <a:rPr lang="en-US" sz="2900" i="1" dirty="0">
                <a:solidFill>
                  <a:schemeClr val="accent2"/>
                </a:solidFill>
              </a:rPr>
              <a:t>antecedent adjustment</a:t>
            </a:r>
            <a:r>
              <a:rPr lang="en-US" sz="2900" dirty="0"/>
              <a:t>]</a:t>
            </a:r>
          </a:p>
          <a:p>
            <a:pPr lvl="1"/>
            <a:r>
              <a:rPr lang="en-US" sz="2900" dirty="0"/>
              <a:t>Help Carlos practice asking for help by role playing during morning and mid-day check ins [</a:t>
            </a:r>
            <a:r>
              <a:rPr lang="en-US" sz="2900" i="1" dirty="0">
                <a:solidFill>
                  <a:schemeClr val="accent2"/>
                </a:solidFill>
              </a:rPr>
              <a:t>plan for teaching; alignment with student skill deficits</a:t>
            </a:r>
            <a:r>
              <a:rPr lang="en-US" sz="2900" dirty="0"/>
              <a:t>]</a:t>
            </a:r>
          </a:p>
          <a:p>
            <a:endParaRPr lang="en-US" dirty="0"/>
          </a:p>
        </p:txBody>
      </p:sp>
      <p:pic>
        <p:nvPicPr>
          <p:cNvPr id="7" name="Picture 6" descr="A picture of a raised hand.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3652" y="2417249"/>
            <a:ext cx="2248119" cy="2569279"/>
          </a:xfrm>
          <a:prstGeom prst="rect">
            <a:avLst/>
          </a:prstGeom>
        </p:spPr>
      </p:pic>
      <p:sp>
        <p:nvSpPr>
          <p:cNvPr id="8" name="TextBox 7"/>
          <p:cNvSpPr txBox="1"/>
          <p:nvPr/>
        </p:nvSpPr>
        <p:spPr>
          <a:xfrm>
            <a:off x="9781719" y="3293822"/>
            <a:ext cx="2192547" cy="1200329"/>
          </a:xfrm>
          <a:prstGeom prst="rect">
            <a:avLst/>
          </a:prstGeom>
          <a:noFill/>
        </p:spPr>
        <p:txBody>
          <a:bodyPr wrap="square" rtlCol="0">
            <a:spAutoFit/>
          </a:bodyPr>
          <a:lstStyle/>
          <a:p>
            <a:r>
              <a:rPr lang="en-US" dirty="0"/>
              <a:t>I need help getting started. Can you repeat the instructions?</a:t>
            </a:r>
          </a:p>
        </p:txBody>
      </p:sp>
    </p:spTree>
    <p:extLst>
      <p:ext uri="{BB962C8B-B14F-4D97-AF65-F5344CB8AC3E}">
        <p14:creationId xmlns:p14="http://schemas.microsoft.com/office/powerpoint/2010/main" val="5182880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Formulate an Adjustment to the IIP When the Rate of Progress is Inadequate</a:t>
            </a:r>
          </a:p>
        </p:txBody>
      </p:sp>
      <p:sp>
        <p:nvSpPr>
          <p:cNvPr id="3" name="Content Placeholder 2"/>
          <p:cNvSpPr>
            <a:spLocks noGrp="1"/>
          </p:cNvSpPr>
          <p:nvPr>
            <p:ph idx="1"/>
          </p:nvPr>
        </p:nvSpPr>
        <p:spPr>
          <a:xfrm>
            <a:off x="457200" y="1387174"/>
            <a:ext cx="7556452" cy="5013626"/>
          </a:xfrm>
        </p:spPr>
        <p:txBody>
          <a:bodyPr>
            <a:normAutofit fontScale="77500" lnSpcReduction="20000"/>
          </a:bodyPr>
          <a:lstStyle/>
          <a:p>
            <a:r>
              <a:rPr lang="en-US" sz="2900" dirty="0"/>
              <a:t>Ms. Harper also decides to </a:t>
            </a:r>
          </a:p>
          <a:p>
            <a:pPr lvl="1"/>
            <a:r>
              <a:rPr lang="en-US" sz="2900" dirty="0"/>
              <a:t>Offer a 5-min break/music pass contingent on earning his midday and end of day point goals [</a:t>
            </a:r>
            <a:r>
              <a:rPr lang="en-US" sz="2900" i="1" dirty="0">
                <a:solidFill>
                  <a:schemeClr val="accent2"/>
                </a:solidFill>
              </a:rPr>
              <a:t>alignment with function; preference</a:t>
            </a:r>
            <a:r>
              <a:rPr lang="en-US" sz="2900" dirty="0"/>
              <a:t>]</a:t>
            </a:r>
          </a:p>
          <a:p>
            <a:pPr lvl="2"/>
            <a:r>
              <a:rPr lang="en-US" sz="2900" dirty="0"/>
              <a:t>Carlos may use the pass during the last few minutes of a subject only if he has finished his work in that subject</a:t>
            </a:r>
          </a:p>
          <a:p>
            <a:pPr lvl="1"/>
            <a:r>
              <a:rPr lang="en-US" sz="2900" dirty="0"/>
              <a:t>When Carlos engages in target behaviors, teacher will provide a brief gestural prompt (i.e., raised hand) but otherwise withhold help until Carlos asks appropriately [</a:t>
            </a:r>
            <a:r>
              <a:rPr lang="en-US" sz="2900" i="1" dirty="0">
                <a:solidFill>
                  <a:schemeClr val="accent2"/>
                </a:solidFill>
              </a:rPr>
              <a:t>minimize reinforcement for problem behavior</a:t>
            </a:r>
            <a:r>
              <a:rPr lang="en-US" sz="2900" i="1" dirty="0"/>
              <a:t>]</a:t>
            </a:r>
            <a:endParaRPr lang="en-US" sz="2900" dirty="0"/>
          </a:p>
          <a:p>
            <a:endParaRPr lang="en-US" dirty="0"/>
          </a:p>
        </p:txBody>
      </p:sp>
      <p:pic>
        <p:nvPicPr>
          <p:cNvPr id="6" name="Picture 5" descr="A picture of a incentive tool. "/>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9045561" y="2606344"/>
            <a:ext cx="1645309" cy="1645309"/>
          </a:xfrm>
          <a:prstGeom prst="rect">
            <a:avLst/>
          </a:prstGeom>
        </p:spPr>
      </p:pic>
      <p:sp>
        <p:nvSpPr>
          <p:cNvPr id="4" name="TextBox 3"/>
          <p:cNvSpPr txBox="1"/>
          <p:nvPr/>
        </p:nvSpPr>
        <p:spPr>
          <a:xfrm>
            <a:off x="8263703" y="2413337"/>
            <a:ext cx="3209026" cy="2031325"/>
          </a:xfrm>
          <a:prstGeom prst="rect">
            <a:avLst/>
          </a:prstGeom>
          <a:noFill/>
          <a:ln>
            <a:solidFill>
              <a:schemeClr val="tx1"/>
            </a:solidFill>
          </a:ln>
        </p:spPr>
        <p:txBody>
          <a:bodyPr wrap="square" rtlCol="0">
            <a:spAutoFit/>
          </a:bodyPr>
          <a:lstStyle/>
          <a:p>
            <a:pPr algn="ctr"/>
            <a:endParaRPr lang="en-US" dirty="0"/>
          </a:p>
          <a:p>
            <a:pPr algn="ctr"/>
            <a:r>
              <a:rPr lang="en-US" b="1" dirty="0"/>
              <a:t>Great work, Gator! </a:t>
            </a:r>
          </a:p>
          <a:p>
            <a:pPr algn="ctr"/>
            <a:endParaRPr lang="en-US" b="1" dirty="0"/>
          </a:p>
          <a:p>
            <a:pPr algn="ctr"/>
            <a:r>
              <a:rPr lang="en-US" b="1" dirty="0"/>
              <a:t>This coupon is good for 5 minutes of time to listen to music.</a:t>
            </a:r>
          </a:p>
          <a:p>
            <a:pPr algn="ctr"/>
            <a:endParaRPr lang="en-US" dirty="0"/>
          </a:p>
        </p:txBody>
      </p:sp>
    </p:spTree>
    <p:extLst>
      <p:ext uri="{BB962C8B-B14F-4D97-AF65-F5344CB8AC3E}">
        <p14:creationId xmlns:p14="http://schemas.microsoft.com/office/powerpoint/2010/main" val="35802786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descr="A graph displaying progrt progress monitoring data for the purpose of deciding whether the graph has enough information to make an adjustment to intervention. "/>
          <p:cNvGraphicFramePr>
            <a:graphicFrameLocks/>
          </p:cNvGraphicFramePr>
          <p:nvPr>
            <p:extLst>
              <p:ext uri="{D42A27DB-BD31-4B8C-83A1-F6EECF244321}">
                <p14:modId xmlns:p14="http://schemas.microsoft.com/office/powerpoint/2010/main" val="362277066"/>
              </p:ext>
            </p:extLst>
          </p:nvPr>
        </p:nvGraphicFramePr>
        <p:xfrm>
          <a:off x="6415178" y="1690688"/>
          <a:ext cx="5299495" cy="451622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624739" y="426234"/>
            <a:ext cx="11276076" cy="1280160"/>
          </a:xfrm>
        </p:spPr>
        <p:txBody>
          <a:bodyPr>
            <a:normAutofit fontScale="90000"/>
          </a:bodyPr>
          <a:lstStyle/>
          <a:p>
            <a:r>
              <a:rPr lang="en-US" dirty="0">
                <a:solidFill>
                  <a:schemeClr val="tx1">
                    <a:lumMod val="50000"/>
                    <a:lumOff val="50000"/>
                  </a:schemeClr>
                </a:solidFill>
              </a:rPr>
              <a:t>Implement Adjustment 2 and Progress Monitor to Determine When to Make Next Adjustment to Intervention</a:t>
            </a:r>
          </a:p>
        </p:txBody>
      </p:sp>
      <p:sp>
        <p:nvSpPr>
          <p:cNvPr id="3" name="Content Placeholder 2"/>
          <p:cNvSpPr>
            <a:spLocks noGrp="1"/>
          </p:cNvSpPr>
          <p:nvPr>
            <p:ph idx="1"/>
          </p:nvPr>
        </p:nvSpPr>
        <p:spPr>
          <a:xfrm>
            <a:off x="838200" y="2080428"/>
            <a:ext cx="5424577" cy="4351338"/>
          </a:xfrm>
        </p:spPr>
        <p:txBody>
          <a:bodyPr>
            <a:normAutofit/>
          </a:bodyPr>
          <a:lstStyle/>
          <a:p>
            <a:r>
              <a:rPr lang="en-US" dirty="0"/>
              <a:t>During weeks 6-7 of implementation, Ms. Harper observes that</a:t>
            </a:r>
          </a:p>
          <a:p>
            <a:pPr lvl="1"/>
            <a:r>
              <a:rPr lang="en-US" dirty="0"/>
              <a:t>Carlos’s point data show an increase in level </a:t>
            </a:r>
          </a:p>
          <a:p>
            <a:pPr lvl="1"/>
            <a:endParaRPr lang="en-US" dirty="0"/>
          </a:p>
          <a:p>
            <a:pPr lvl="1">
              <a:spcBef>
                <a:spcPts val="1200"/>
              </a:spcBef>
            </a:pPr>
            <a:endParaRPr lang="en-US" dirty="0"/>
          </a:p>
          <a:p>
            <a:pPr lvl="1"/>
            <a:endParaRPr lang="en-US" dirty="0"/>
          </a:p>
          <a:p>
            <a:endParaRPr lang="en-US" dirty="0"/>
          </a:p>
          <a:p>
            <a:endParaRPr lang="en-US" dirty="0"/>
          </a:p>
        </p:txBody>
      </p:sp>
      <p:sp>
        <p:nvSpPr>
          <p:cNvPr id="6" name="TextBox 5"/>
          <p:cNvSpPr txBox="1"/>
          <p:nvPr/>
        </p:nvSpPr>
        <p:spPr>
          <a:xfrm>
            <a:off x="685799" y="4664248"/>
            <a:ext cx="5424577" cy="1200329"/>
          </a:xfrm>
          <a:prstGeom prst="rect">
            <a:avLst/>
          </a:prstGeom>
          <a:noFill/>
        </p:spPr>
        <p:txBody>
          <a:bodyPr wrap="square" rtlCol="0">
            <a:spAutoFit/>
          </a:bodyPr>
          <a:lstStyle/>
          <a:p>
            <a:r>
              <a:rPr lang="en-US" sz="2400" dirty="0">
                <a:solidFill>
                  <a:schemeClr val="accent2"/>
                </a:solidFill>
              </a:rPr>
              <a:t>Should Ms. Harper intensify/ individualize the IIP? Y or N? If Y, on what dimension?</a:t>
            </a:r>
          </a:p>
        </p:txBody>
      </p:sp>
      <p:cxnSp>
        <p:nvCxnSpPr>
          <p:cNvPr id="12" name="Straight Connector 11" descr="A line demarcating progress monitoring data prior and after the fifth day. "/>
          <p:cNvCxnSpPr/>
          <p:nvPr/>
        </p:nvCxnSpPr>
        <p:spPr>
          <a:xfrm flipV="1">
            <a:off x="8022566" y="2571128"/>
            <a:ext cx="0" cy="2846717"/>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descr="A line demarcating progress monitoring data prior and after the tenth day. "/>
          <p:cNvCxnSpPr/>
          <p:nvPr/>
        </p:nvCxnSpPr>
        <p:spPr>
          <a:xfrm flipV="1">
            <a:off x="8520023" y="2571127"/>
            <a:ext cx="0" cy="2846717"/>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descr="A line demarcating progress monitoring data prior and after the 25th day. "/>
          <p:cNvCxnSpPr/>
          <p:nvPr/>
        </p:nvCxnSpPr>
        <p:spPr>
          <a:xfrm flipV="1">
            <a:off x="10018144" y="2571128"/>
            <a:ext cx="0" cy="2846717"/>
          </a:xfrm>
          <a:prstGeom prst="line">
            <a:avLst/>
          </a:prstGeom>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8174968" y="4062075"/>
            <a:ext cx="3414619" cy="954107"/>
          </a:xfrm>
          <a:prstGeom prst="rect">
            <a:avLst/>
          </a:prstGeom>
          <a:solidFill>
            <a:schemeClr val="bg1"/>
          </a:solidFill>
          <a:ln>
            <a:solidFill>
              <a:schemeClr val="tx1"/>
            </a:solidFill>
          </a:ln>
        </p:spPr>
        <p:txBody>
          <a:bodyPr wrap="square" rtlCol="0">
            <a:spAutoFit/>
          </a:bodyPr>
          <a:lstStyle/>
          <a:p>
            <a:pPr algn="ctr"/>
            <a:r>
              <a:rPr lang="en-US" sz="2800" dirty="0">
                <a:solidFill>
                  <a:schemeClr val="accent2"/>
                </a:solidFill>
              </a:rPr>
              <a:t>NOT ENOUGH INFORMATION</a:t>
            </a:r>
          </a:p>
        </p:txBody>
      </p:sp>
      <p:cxnSp>
        <p:nvCxnSpPr>
          <p:cNvPr id="5" name="Straight Connector 4" descr="A line at the 80th percent mark of earned points. "/>
          <p:cNvCxnSpPr/>
          <p:nvPr/>
        </p:nvCxnSpPr>
        <p:spPr>
          <a:xfrm>
            <a:off x="7539487" y="3105509"/>
            <a:ext cx="3866072" cy="0"/>
          </a:xfrm>
          <a:prstGeom prst="line">
            <a:avLst/>
          </a:prstGeom>
          <a:ln>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879671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962" y="370486"/>
            <a:ext cx="11276076" cy="1280160"/>
          </a:xfrm>
        </p:spPr>
        <p:txBody>
          <a:bodyPr>
            <a:normAutofit fontScale="90000"/>
          </a:bodyPr>
          <a:lstStyle/>
          <a:p>
            <a:r>
              <a:rPr lang="en-US" dirty="0">
                <a:solidFill>
                  <a:schemeClr val="tx1">
                    <a:lumMod val="50000"/>
                    <a:lumOff val="50000"/>
                  </a:schemeClr>
                </a:solidFill>
              </a:rPr>
              <a:t>Implement Adjustment 2 and Progress Monitor to Determine When to Make Next Adjustment to Intervention</a:t>
            </a:r>
            <a:endParaRPr lang="en-US" dirty="0"/>
          </a:p>
        </p:txBody>
      </p:sp>
      <p:sp>
        <p:nvSpPr>
          <p:cNvPr id="3" name="Content Placeholder 2"/>
          <p:cNvSpPr>
            <a:spLocks noGrp="1"/>
          </p:cNvSpPr>
          <p:nvPr>
            <p:ph idx="1"/>
          </p:nvPr>
        </p:nvSpPr>
        <p:spPr>
          <a:xfrm>
            <a:off x="457962" y="2000709"/>
            <a:ext cx="6123460" cy="4275913"/>
          </a:xfrm>
        </p:spPr>
        <p:txBody>
          <a:bodyPr>
            <a:normAutofit fontScale="85000" lnSpcReduction="20000"/>
          </a:bodyPr>
          <a:lstStyle/>
          <a:p>
            <a:r>
              <a:rPr lang="en-US" dirty="0"/>
              <a:t>Trick question! Ms. Harper wouldn’t make a decision about whether to adjust treatment based on Carlos’s point data alone.</a:t>
            </a:r>
          </a:p>
          <a:p>
            <a:r>
              <a:rPr lang="en-US" dirty="0"/>
              <a:t>She needs to evaluate progress monitoring data related to Carlos’s </a:t>
            </a:r>
            <a:r>
              <a:rPr lang="en-US" b="1" dirty="0"/>
              <a:t>disruptive</a:t>
            </a:r>
            <a:r>
              <a:rPr lang="en-US" dirty="0"/>
              <a:t> behavior</a:t>
            </a:r>
          </a:p>
          <a:p>
            <a:r>
              <a:rPr lang="en-US" dirty="0"/>
              <a:t>Carlos’s target behaviors have decreased to acceptable levels</a:t>
            </a:r>
          </a:p>
          <a:p>
            <a:r>
              <a:rPr lang="en-US" dirty="0"/>
              <a:t>Ms. Harper and the classroom teacher will continue to monitor disruption via Direct Behavior Ratings</a:t>
            </a:r>
          </a:p>
        </p:txBody>
      </p:sp>
      <p:graphicFrame>
        <p:nvGraphicFramePr>
          <p:cNvPr id="4" name="Chart 3" descr="A graph of progress monitoring data used to determine whether the graph has enough data points to make an adjustment to the intervention. "/>
          <p:cNvGraphicFramePr>
            <a:graphicFrameLocks/>
          </p:cNvGraphicFramePr>
          <p:nvPr>
            <p:extLst>
              <p:ext uri="{D42A27DB-BD31-4B8C-83A1-F6EECF244321}">
                <p14:modId xmlns:p14="http://schemas.microsoft.com/office/powerpoint/2010/main" val="4274796504"/>
              </p:ext>
            </p:extLst>
          </p:nvPr>
        </p:nvGraphicFramePr>
        <p:xfrm>
          <a:off x="6676845" y="2136176"/>
          <a:ext cx="4882551" cy="4351338"/>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descr="A line demarcating progress monitoring data prior and after the tenth day. "/>
          <p:cNvCxnSpPr/>
          <p:nvPr/>
        </p:nvCxnSpPr>
        <p:spPr>
          <a:xfrm flipV="1">
            <a:off x="8678173" y="2983377"/>
            <a:ext cx="0" cy="2725947"/>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86488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72267" y="2055813"/>
            <a:ext cx="9410700" cy="3852006"/>
          </a:xfrm>
        </p:spPr>
        <p:txBody>
          <a:bodyPr/>
          <a:lstStyle/>
          <a:p>
            <a:pPr marL="0" indent="0">
              <a:buNone/>
            </a:pPr>
            <a:r>
              <a:rPr lang="en-US" b="1" dirty="0"/>
              <a:t>Dr. Joseph Wehby</a:t>
            </a:r>
            <a:r>
              <a:rPr lang="en-US" dirty="0"/>
              <a:t> is the Chair of the Department of Special Education at Vanderbilt University.</a:t>
            </a:r>
          </a:p>
          <a:p>
            <a:pPr marL="0" indent="0">
              <a:buNone/>
            </a:pPr>
            <a:endParaRPr lang="en-US" dirty="0"/>
          </a:p>
          <a:p>
            <a:pPr marL="0" indent="0">
              <a:buNone/>
            </a:pPr>
            <a:r>
              <a:rPr lang="en-US" b="1" dirty="0"/>
              <a:t>Joey Staubitz, Ph.D, BCBA-D </a:t>
            </a:r>
            <a:r>
              <a:rPr lang="en-US" dirty="0"/>
              <a:t>is a faculty member in the Department of Special Education at Vanderbilt University. </a:t>
            </a:r>
          </a:p>
        </p:txBody>
      </p:sp>
      <p:sp>
        <p:nvSpPr>
          <p:cNvPr id="3" name="Title 2"/>
          <p:cNvSpPr>
            <a:spLocks noGrp="1"/>
          </p:cNvSpPr>
          <p:nvPr>
            <p:ph type="title"/>
          </p:nvPr>
        </p:nvSpPr>
        <p:spPr/>
        <p:txBody>
          <a:bodyPr/>
          <a:lstStyle/>
          <a:p>
            <a:r>
              <a:rPr lang="en-US" dirty="0"/>
              <a:t>Presenters</a:t>
            </a:r>
          </a:p>
        </p:txBody>
      </p:sp>
      <p:sp>
        <p:nvSpPr>
          <p:cNvPr id="4" name="Slide Number Placeholder 3"/>
          <p:cNvSpPr>
            <a:spLocks noGrp="1"/>
          </p:cNvSpPr>
          <p:nvPr>
            <p:ph type="sldNum" sz="quarter" idx="10"/>
          </p:nvPr>
        </p:nvSpPr>
        <p:spPr/>
        <p:txBody>
          <a:bodyPr/>
          <a:lstStyle/>
          <a:p>
            <a:pPr algn="r" defTabSz="685800">
              <a:defRPr/>
            </a:pPr>
            <a:fld id="{F3477EC8-074D-41C4-94AE-E9EA7CEEA348}" type="slidenum">
              <a:rPr lang="en-US" sz="750">
                <a:solidFill>
                  <a:srgbClr val="FFFFFF">
                    <a:lumMod val="75000"/>
                  </a:srgbClr>
                </a:solidFill>
                <a:latin typeface="Arial"/>
              </a:rPr>
              <a:pPr algn="r" defTabSz="685800">
                <a:defRPr/>
              </a:pPr>
              <a:t>6</a:t>
            </a:fld>
            <a:endParaRPr lang="en-US" sz="750" dirty="0">
              <a:solidFill>
                <a:srgbClr val="FFFFFF">
                  <a:lumMod val="75000"/>
                </a:srgbClr>
              </a:solidFill>
              <a:latin typeface="Arial"/>
            </a:endParaRPr>
          </a:p>
        </p:txBody>
      </p:sp>
      <p:pic>
        <p:nvPicPr>
          <p:cNvPr id="5" name="Picture 4" descr="A picture of Dr. Josehpy Wehby">
            <a:extLst>
              <a:ext uri="{FF2B5EF4-FFF2-40B4-BE49-F238E27FC236}">
                <a16:creationId xmlns:a16="http://schemas.microsoft.com/office/drawing/2014/main" id="{BE725F72-6C4C-48C5-B635-46B6A155EC05}"/>
              </a:ext>
            </a:extLst>
          </p:cNvPr>
          <p:cNvPicPr>
            <a:picLocks noChangeAspect="1"/>
          </p:cNvPicPr>
          <p:nvPr/>
        </p:nvPicPr>
        <p:blipFill>
          <a:blip r:embed="rId2"/>
          <a:stretch>
            <a:fillRect/>
          </a:stretch>
        </p:blipFill>
        <p:spPr>
          <a:xfrm>
            <a:off x="852464" y="1954213"/>
            <a:ext cx="1371599" cy="1233487"/>
          </a:xfrm>
          <a:prstGeom prst="rect">
            <a:avLst/>
          </a:prstGeom>
        </p:spPr>
      </p:pic>
      <p:pic>
        <p:nvPicPr>
          <p:cNvPr id="6" name="Picture 5" descr="A picture of Dr. Joey Staubitz">
            <a:extLst>
              <a:ext uri="{FF2B5EF4-FFF2-40B4-BE49-F238E27FC236}">
                <a16:creationId xmlns:a16="http://schemas.microsoft.com/office/drawing/2014/main" id="{3D43EE4A-60BE-48C7-85FB-8A7CDC4886D9}"/>
              </a:ext>
            </a:extLst>
          </p:cNvPr>
          <p:cNvPicPr>
            <a:picLocks noChangeAspect="1"/>
          </p:cNvPicPr>
          <p:nvPr/>
        </p:nvPicPr>
        <p:blipFill>
          <a:blip r:embed="rId3"/>
          <a:stretch>
            <a:fillRect/>
          </a:stretch>
        </p:blipFill>
        <p:spPr>
          <a:xfrm>
            <a:off x="881832" y="3861753"/>
            <a:ext cx="1342231" cy="1342231"/>
          </a:xfrm>
          <a:prstGeom prst="rect">
            <a:avLst/>
          </a:prstGeom>
        </p:spPr>
      </p:pic>
    </p:spTree>
    <p:extLst>
      <p:ext uri="{BB962C8B-B14F-4D97-AF65-F5344CB8AC3E}">
        <p14:creationId xmlns:p14="http://schemas.microsoft.com/office/powerpoint/2010/main" val="837480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918" y="345585"/>
            <a:ext cx="11276076" cy="1280160"/>
          </a:xfrm>
        </p:spPr>
        <p:txBody>
          <a:bodyPr>
            <a:normAutofit fontScale="90000"/>
          </a:bodyPr>
          <a:lstStyle/>
          <a:p>
            <a:r>
              <a:rPr lang="en-US" sz="4000" dirty="0">
                <a:solidFill>
                  <a:schemeClr val="tx1">
                    <a:lumMod val="50000"/>
                    <a:lumOff val="50000"/>
                  </a:schemeClr>
                </a:solidFill>
              </a:rPr>
              <a:t>Implement Adjustment 2 and Progress Monitor to Determine When to Make Next Adjustment to Intervention</a:t>
            </a:r>
            <a:endParaRPr lang="en-US" sz="4000" dirty="0"/>
          </a:p>
        </p:txBody>
      </p:sp>
      <p:graphicFrame>
        <p:nvGraphicFramePr>
          <p:cNvPr id="4" name="Chart 3" descr="A graph of progress monitoring data used to determine whether an educator has enough data points to make an adjustment to a child's intervention. "/>
          <p:cNvGraphicFramePr>
            <a:graphicFrameLocks/>
          </p:cNvGraphicFramePr>
          <p:nvPr>
            <p:extLst>
              <p:ext uri="{D42A27DB-BD31-4B8C-83A1-F6EECF244321}">
                <p14:modId xmlns:p14="http://schemas.microsoft.com/office/powerpoint/2010/main" val="2066704012"/>
              </p:ext>
            </p:extLst>
          </p:nvPr>
        </p:nvGraphicFramePr>
        <p:xfrm>
          <a:off x="838200" y="1842859"/>
          <a:ext cx="5299495" cy="4516229"/>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descr="A line demarcating progress monitoring data prior and after the fifth day. "/>
          <p:cNvCxnSpPr/>
          <p:nvPr/>
        </p:nvCxnSpPr>
        <p:spPr>
          <a:xfrm flipV="1">
            <a:off x="2445588" y="2723299"/>
            <a:ext cx="0" cy="2846717"/>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descr="A line demarcating progress monitoring data prior and after the tenth day. "/>
          <p:cNvCxnSpPr/>
          <p:nvPr/>
        </p:nvCxnSpPr>
        <p:spPr>
          <a:xfrm flipV="1">
            <a:off x="2943045" y="2723298"/>
            <a:ext cx="0" cy="2846717"/>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descr="A line demarcating progress monitoring data prior and after the 25th day. "/>
          <p:cNvCxnSpPr/>
          <p:nvPr/>
        </p:nvCxnSpPr>
        <p:spPr>
          <a:xfrm flipV="1">
            <a:off x="4441166" y="2723299"/>
            <a:ext cx="0" cy="2846717"/>
          </a:xfrm>
          <a:prstGeom prst="line">
            <a:avLst/>
          </a:prstGeom>
        </p:spPr>
        <p:style>
          <a:lnRef idx="1">
            <a:schemeClr val="dk1"/>
          </a:lnRef>
          <a:fillRef idx="0">
            <a:schemeClr val="dk1"/>
          </a:fillRef>
          <a:effectRef idx="0">
            <a:schemeClr val="dk1"/>
          </a:effectRef>
          <a:fontRef idx="minor">
            <a:schemeClr val="tx1"/>
          </a:fontRef>
        </p:style>
      </p:cxnSp>
      <p:graphicFrame>
        <p:nvGraphicFramePr>
          <p:cNvPr id="9" name="Chart 8" descr="A graph of progress monitoring data used to deermine whether the educator has enough information to make an adjustment to a child's educator plan. "/>
          <p:cNvGraphicFramePr>
            <a:graphicFrameLocks/>
          </p:cNvGraphicFramePr>
          <p:nvPr>
            <p:extLst>
              <p:ext uri="{D42A27DB-BD31-4B8C-83A1-F6EECF244321}">
                <p14:modId xmlns:p14="http://schemas.microsoft.com/office/powerpoint/2010/main" val="703439225"/>
              </p:ext>
            </p:extLst>
          </p:nvPr>
        </p:nvGraphicFramePr>
        <p:xfrm>
          <a:off x="6173638" y="1842859"/>
          <a:ext cx="5080958" cy="4506158"/>
        </p:xfrm>
        <a:graphic>
          <a:graphicData uri="http://schemas.openxmlformats.org/drawingml/2006/chart">
            <c:chart xmlns:c="http://schemas.openxmlformats.org/drawingml/2006/chart" xmlns:r="http://schemas.openxmlformats.org/officeDocument/2006/relationships" r:id="rId3"/>
          </a:graphicData>
        </a:graphic>
      </p:graphicFrame>
      <p:cxnSp>
        <p:nvCxnSpPr>
          <p:cNvPr id="14" name="Straight Connector 13" descr="A line demarcating progress monitoring data prior and after the 10th day. "/>
          <p:cNvCxnSpPr/>
          <p:nvPr/>
        </p:nvCxnSpPr>
        <p:spPr>
          <a:xfrm flipV="1">
            <a:off x="8233913" y="2723297"/>
            <a:ext cx="0" cy="2846717"/>
          </a:xfrm>
          <a:prstGeom prst="line">
            <a:avLst/>
          </a:prstGeom>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9990111" y="4441638"/>
            <a:ext cx="996349" cy="523220"/>
          </a:xfrm>
          <a:prstGeom prst="rect">
            <a:avLst/>
          </a:prstGeom>
          <a:solidFill>
            <a:schemeClr val="bg1"/>
          </a:solidFill>
          <a:ln>
            <a:solidFill>
              <a:schemeClr val="tx1"/>
            </a:solidFill>
          </a:ln>
        </p:spPr>
        <p:txBody>
          <a:bodyPr wrap="square" rtlCol="0">
            <a:spAutoFit/>
          </a:bodyPr>
          <a:lstStyle/>
          <a:p>
            <a:pPr algn="ctr"/>
            <a:r>
              <a:rPr lang="en-US" sz="2800" dirty="0">
                <a:solidFill>
                  <a:schemeClr val="accent2"/>
                </a:solidFill>
              </a:rPr>
              <a:t>NO</a:t>
            </a:r>
          </a:p>
        </p:txBody>
      </p:sp>
      <p:cxnSp>
        <p:nvCxnSpPr>
          <p:cNvPr id="17" name="Straight Arrow Connector 16" descr="An arrow pointing to progress monitoring data. "/>
          <p:cNvCxnSpPr/>
          <p:nvPr/>
        </p:nvCxnSpPr>
        <p:spPr>
          <a:xfrm flipH="1">
            <a:off x="5396182" y="2757803"/>
            <a:ext cx="404723" cy="157926"/>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19" name="Straight Arrow Connector 18" descr="An arrow pointing to  progress monitoring data. "/>
          <p:cNvCxnSpPr/>
          <p:nvPr/>
        </p:nvCxnSpPr>
        <p:spPr>
          <a:xfrm flipH="1">
            <a:off x="9136089" y="5080000"/>
            <a:ext cx="405444" cy="227031"/>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13" name="Straight Connector 12" descr="A line at 80 percent. "/>
          <p:cNvCxnSpPr/>
          <p:nvPr/>
        </p:nvCxnSpPr>
        <p:spPr>
          <a:xfrm>
            <a:off x="1952086" y="3260784"/>
            <a:ext cx="3866072"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AF30932D-501C-41CF-A2B3-1401D4CF9F5E}"/>
              </a:ext>
            </a:extLst>
          </p:cNvPr>
          <p:cNvSpPr txBox="1"/>
          <p:nvPr/>
        </p:nvSpPr>
        <p:spPr>
          <a:xfrm>
            <a:off x="7425546" y="2785416"/>
            <a:ext cx="4494743" cy="1015663"/>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000" dirty="0">
                <a:solidFill>
                  <a:schemeClr val="accent2"/>
                </a:solidFill>
              </a:rPr>
              <a:t>Should Ms. Harper intensify/individualize the IIP? Y or N? If Y, on what dimension?</a:t>
            </a:r>
          </a:p>
        </p:txBody>
      </p:sp>
    </p:spTree>
    <p:extLst>
      <p:ext uri="{BB962C8B-B14F-4D97-AF65-F5344CB8AC3E}">
        <p14:creationId xmlns:p14="http://schemas.microsoft.com/office/powerpoint/2010/main" val="17754116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544"/>
            <a:ext cx="11276076" cy="1280160"/>
          </a:xfrm>
        </p:spPr>
        <p:txBody>
          <a:bodyPr>
            <a:normAutofit fontScale="90000"/>
          </a:bodyPr>
          <a:lstStyle/>
          <a:p>
            <a:r>
              <a:rPr lang="en-US" sz="4000" dirty="0">
                <a:solidFill>
                  <a:schemeClr val="tx1">
                    <a:lumMod val="50000"/>
                    <a:lumOff val="50000"/>
                  </a:schemeClr>
                </a:solidFill>
              </a:rPr>
              <a:t>Implement Adjustment 2 and Progress Monitor to Determine When to Make Next Adjustment to Intervention</a:t>
            </a:r>
          </a:p>
        </p:txBody>
      </p:sp>
      <p:sp>
        <p:nvSpPr>
          <p:cNvPr id="3" name="Content Placeholder 2"/>
          <p:cNvSpPr>
            <a:spLocks noGrp="1"/>
          </p:cNvSpPr>
          <p:nvPr>
            <p:ph idx="1"/>
          </p:nvPr>
        </p:nvSpPr>
        <p:spPr>
          <a:xfrm>
            <a:off x="457200" y="1698976"/>
            <a:ext cx="11276076" cy="4343400"/>
          </a:xfrm>
        </p:spPr>
        <p:txBody>
          <a:bodyPr>
            <a:normAutofit fontScale="77500" lnSpcReduction="20000"/>
          </a:bodyPr>
          <a:lstStyle/>
          <a:p>
            <a:r>
              <a:rPr lang="en-US" dirty="0"/>
              <a:t>During weeks 6-7, Ms. Harper notes</a:t>
            </a:r>
          </a:p>
          <a:p>
            <a:pPr lvl="1"/>
            <a:r>
              <a:rPr lang="en-US" dirty="0"/>
              <a:t>Carlos hasn’t received an ODR since week 4</a:t>
            </a:r>
          </a:p>
          <a:p>
            <a:pPr lvl="1"/>
            <a:r>
              <a:rPr lang="en-US" dirty="0"/>
              <a:t>Carlos is consistently meeting his daily point goal</a:t>
            </a:r>
          </a:p>
          <a:p>
            <a:pPr lvl="1"/>
            <a:r>
              <a:rPr lang="en-US" dirty="0"/>
              <a:t>Carlos is engaging in minimal disruptive behavior and his teacher reports he is </a:t>
            </a:r>
          </a:p>
          <a:p>
            <a:pPr lvl="2"/>
            <a:r>
              <a:rPr lang="en-US" dirty="0"/>
              <a:t>Requesting help appropriately (but frequently)</a:t>
            </a:r>
          </a:p>
          <a:p>
            <a:pPr lvl="2"/>
            <a:r>
              <a:rPr lang="en-US" dirty="0"/>
              <a:t>Completing all independent work in the language arts block</a:t>
            </a:r>
          </a:p>
          <a:p>
            <a:r>
              <a:rPr lang="en-US" dirty="0"/>
              <a:t>Ms. Harper plans to</a:t>
            </a:r>
          </a:p>
          <a:p>
            <a:pPr lvl="1"/>
            <a:r>
              <a:rPr lang="en-US" dirty="0"/>
              <a:t>Continue to work with the teacher to address Carlos’s reading comprehension skill deficits (reduce need for help during independent work in language arts)</a:t>
            </a:r>
          </a:p>
          <a:p>
            <a:pPr lvl="1"/>
            <a:r>
              <a:rPr lang="en-US" dirty="0"/>
              <a:t>Raise expectations for Carlos by increasing his daily point goal from 80% to 85%</a:t>
            </a:r>
          </a:p>
          <a:p>
            <a:pPr lvl="1"/>
            <a:r>
              <a:rPr lang="en-US" dirty="0"/>
              <a:t>Continue to monitor his progress using the DPR and </a:t>
            </a:r>
            <a:r>
              <a:rPr lang="en-US" b="1" dirty="0"/>
              <a:t>fade supports</a:t>
            </a:r>
            <a:r>
              <a:rPr lang="en-US" dirty="0"/>
              <a:t> as he is successful</a:t>
            </a:r>
          </a:p>
        </p:txBody>
      </p:sp>
    </p:spTree>
    <p:extLst>
      <p:ext uri="{BB962C8B-B14F-4D97-AF65-F5344CB8AC3E}">
        <p14:creationId xmlns:p14="http://schemas.microsoft.com/office/powerpoint/2010/main" val="6122047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3368A-D736-446E-A0D5-F17497D936EB}"/>
              </a:ext>
            </a:extLst>
          </p:cNvPr>
          <p:cNvSpPr>
            <a:spLocks noGrp="1"/>
          </p:cNvSpPr>
          <p:nvPr>
            <p:ph type="title"/>
          </p:nvPr>
        </p:nvSpPr>
        <p:spPr/>
        <p:txBody>
          <a:bodyPr/>
          <a:lstStyle/>
          <a:p>
            <a:r>
              <a:rPr lang="en-US" dirty="0"/>
              <a:t>Questions</a:t>
            </a:r>
          </a:p>
        </p:txBody>
      </p:sp>
      <p:sp>
        <p:nvSpPr>
          <p:cNvPr id="5" name="Slide Number Placeholder 4">
            <a:extLst>
              <a:ext uri="{FF2B5EF4-FFF2-40B4-BE49-F238E27FC236}">
                <a16:creationId xmlns:a16="http://schemas.microsoft.com/office/drawing/2014/main" id="{E023424F-2011-400C-9FDE-B13BFB7D4DDE}"/>
              </a:ext>
            </a:extLst>
          </p:cNvPr>
          <p:cNvSpPr>
            <a:spLocks noGrp="1"/>
          </p:cNvSpPr>
          <p:nvPr>
            <p:ph type="sldNum" sz="quarter" idx="14"/>
          </p:nvPr>
        </p:nvSpPr>
        <p:spPr/>
        <p:txBody>
          <a:bodyPr/>
          <a:lstStyle/>
          <a:p>
            <a:fld id="{99A20822-4A49-4D36-86E3-300BA48D3F00}" type="slidenum">
              <a:rPr lang="en-US" smtClean="0"/>
              <a:pPr/>
              <a:t>62</a:t>
            </a:fld>
            <a:endParaRPr lang="en-US" dirty="0"/>
          </a:p>
        </p:txBody>
      </p:sp>
      <p:pic>
        <p:nvPicPr>
          <p:cNvPr id="4" name="Picture 3" descr="A picture of the taxonomy of intervention intensity form resource avaialble through NCII. ">
            <a:extLst>
              <a:ext uri="{FF2B5EF4-FFF2-40B4-BE49-F238E27FC236}">
                <a16:creationId xmlns:a16="http://schemas.microsoft.com/office/drawing/2014/main" id="{12D9F0E8-0248-4E71-9C61-938EB2C644F4}"/>
              </a:ext>
            </a:extLst>
          </p:cNvPr>
          <p:cNvPicPr>
            <a:picLocks noChangeAspect="1"/>
          </p:cNvPicPr>
          <p:nvPr/>
        </p:nvPicPr>
        <p:blipFill>
          <a:blip r:embed="rId2"/>
          <a:stretch>
            <a:fillRect/>
          </a:stretch>
        </p:blipFill>
        <p:spPr>
          <a:xfrm>
            <a:off x="575910" y="640080"/>
            <a:ext cx="3724979" cy="4261473"/>
          </a:xfrm>
          <a:prstGeom prst="rect">
            <a:avLst/>
          </a:prstGeom>
        </p:spPr>
      </p:pic>
      <p:pic>
        <p:nvPicPr>
          <p:cNvPr id="9" name="Picture 8" descr="A picture of the taxonomy of intervention intensity form resource avaialble through NCII.  ">
            <a:extLst>
              <a:ext uri="{FF2B5EF4-FFF2-40B4-BE49-F238E27FC236}">
                <a16:creationId xmlns:a16="http://schemas.microsoft.com/office/drawing/2014/main" id="{3457C125-B79B-47A3-A738-96956C2684D2}"/>
              </a:ext>
            </a:extLst>
          </p:cNvPr>
          <p:cNvPicPr>
            <a:picLocks noChangeAspect="1"/>
          </p:cNvPicPr>
          <p:nvPr/>
        </p:nvPicPr>
        <p:blipFill>
          <a:blip r:embed="rId3"/>
          <a:stretch>
            <a:fillRect/>
          </a:stretch>
        </p:blipFill>
        <p:spPr>
          <a:xfrm>
            <a:off x="3536817" y="2313521"/>
            <a:ext cx="4704975" cy="3632517"/>
          </a:xfrm>
          <a:prstGeom prst="rect">
            <a:avLst/>
          </a:prstGeom>
        </p:spPr>
      </p:pic>
      <p:pic>
        <p:nvPicPr>
          <p:cNvPr id="10" name="Picture 9" descr="A picture of the overview of taxonomy of intervention intensity presentation by Meagan Walsh, M.Ed.">
            <a:extLst>
              <a:ext uri="{FF2B5EF4-FFF2-40B4-BE49-F238E27FC236}">
                <a16:creationId xmlns:a16="http://schemas.microsoft.com/office/drawing/2014/main" id="{CCC9C824-4835-42BB-97EE-B16D80B3D917}"/>
              </a:ext>
            </a:extLst>
          </p:cNvPr>
          <p:cNvPicPr>
            <a:picLocks noChangeAspect="1"/>
          </p:cNvPicPr>
          <p:nvPr/>
        </p:nvPicPr>
        <p:blipFill>
          <a:blip r:embed="rId4"/>
          <a:stretch>
            <a:fillRect/>
          </a:stretch>
        </p:blipFill>
        <p:spPr>
          <a:xfrm>
            <a:off x="6918384" y="1280160"/>
            <a:ext cx="4499238" cy="2633700"/>
          </a:xfrm>
          <a:prstGeom prst="rect">
            <a:avLst/>
          </a:prstGeom>
        </p:spPr>
      </p:pic>
    </p:spTree>
    <p:extLst>
      <p:ext uri="{BB962C8B-B14F-4D97-AF65-F5344CB8AC3E}">
        <p14:creationId xmlns:p14="http://schemas.microsoft.com/office/powerpoint/2010/main" val="22848764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Taxonomy and NCII Resources</a:t>
            </a:r>
          </a:p>
        </p:txBody>
      </p:sp>
      <p:sp>
        <p:nvSpPr>
          <p:cNvPr id="2" name="Content Placeholder 1"/>
          <p:cNvSpPr>
            <a:spLocks noGrp="1"/>
          </p:cNvSpPr>
          <p:nvPr>
            <p:ph sz="quarter" idx="15"/>
          </p:nvPr>
        </p:nvSpPr>
        <p:spPr/>
        <p:txBody>
          <a:bodyPr>
            <a:normAutofit fontScale="92500" lnSpcReduction="20000"/>
          </a:bodyPr>
          <a:lstStyle/>
          <a:p>
            <a:pPr lvl="1"/>
            <a:r>
              <a:rPr lang="en-US" dirty="0"/>
              <a:t>Introduction to Data-Based Individualization: Considerations for Implementation in Academics and Behavior (DBI Training Series, Module 1)</a:t>
            </a:r>
          </a:p>
          <a:p>
            <a:pPr lvl="1"/>
            <a:r>
              <a:rPr lang="en-US" dirty="0"/>
              <a:t>Designing Intensive Intervention for Students With Severe and Persistent Academic Needs (DBI Training Series, Module 7)</a:t>
            </a:r>
          </a:p>
          <a:p>
            <a:pPr lvl="1"/>
            <a:r>
              <a:rPr lang="en-US" dirty="0"/>
              <a:t>So What Do I Do Now? Strategies for Intensifying Intervention When Standard Approaches Don’t Work (webinar)</a:t>
            </a:r>
          </a:p>
          <a:p>
            <a:pPr lvl="1"/>
            <a:r>
              <a:rPr lang="en-US" dirty="0"/>
              <a:t>The Taxonomy of Intervention Intensity: A Case Study for Building Intervention Intensity in Math (webinar)</a:t>
            </a:r>
          </a:p>
          <a:p>
            <a:pPr lvl="1"/>
            <a:r>
              <a:rPr lang="en-US" dirty="0"/>
              <a:t>The Taxonomy of Intervention Intensity: A Case Study for Building Intervention Intensity in Reading (webinar)</a:t>
            </a:r>
          </a:p>
          <a:p>
            <a:pPr lvl="1"/>
            <a:endParaRPr lang="en-US" dirty="0"/>
          </a:p>
          <a:p>
            <a:pPr lvl="1"/>
            <a:endParaRPr lang="en-US" dirty="0"/>
          </a:p>
          <a:p>
            <a:endParaRPr lang="en-US" dirty="0"/>
          </a:p>
        </p:txBody>
      </p:sp>
      <p:sp>
        <p:nvSpPr>
          <p:cNvPr id="4" name="Slide Number Placeholder 3"/>
          <p:cNvSpPr>
            <a:spLocks noGrp="1"/>
          </p:cNvSpPr>
          <p:nvPr>
            <p:ph type="sldNum" sz="quarter" idx="14"/>
          </p:nvPr>
        </p:nvSpPr>
        <p:spPr/>
        <p:txBody>
          <a:bodyPr/>
          <a:lstStyle/>
          <a:p>
            <a:pPr algn="r"/>
            <a:fld id="{F3477EC8-074D-41C4-94AE-E9EA7CEEA348}" type="slidenum">
              <a:rPr lang="en-US" smtClean="0"/>
              <a:pPr algn="r"/>
              <a:t>63</a:t>
            </a:fld>
            <a:endParaRPr lang="en-US" dirty="0"/>
          </a:p>
        </p:txBody>
      </p:sp>
    </p:spTree>
    <p:extLst>
      <p:ext uri="{BB962C8B-B14F-4D97-AF65-F5344CB8AC3E}">
        <p14:creationId xmlns:p14="http://schemas.microsoft.com/office/powerpoint/2010/main" val="545051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noAutofit/>
          </a:bodyPr>
          <a:lstStyle/>
          <a:p>
            <a:pPr algn="ctr"/>
            <a:r>
              <a:rPr lang="en-US" sz="2800" dirty="0">
                <a:hlinkClick r:id="rId2"/>
              </a:rPr>
              <a:t>The NCII Tools Charts</a:t>
            </a:r>
            <a:endParaRPr lang="en-US" sz="2800" dirty="0"/>
          </a:p>
        </p:txBody>
      </p:sp>
      <p:sp>
        <p:nvSpPr>
          <p:cNvPr id="4" name="Slide Number Placeholder 3"/>
          <p:cNvSpPr>
            <a:spLocks noGrp="1"/>
          </p:cNvSpPr>
          <p:nvPr>
            <p:ph type="sldNum" sz="quarter" idx="4294967295"/>
          </p:nvPr>
        </p:nvSpPr>
        <p:spPr>
          <a:xfrm>
            <a:off x="10526936" y="6110388"/>
            <a:ext cx="141064" cy="153888"/>
          </a:xfrm>
        </p:spPr>
        <p:txBody>
          <a:bodyPr/>
          <a:lstStyle/>
          <a:p>
            <a:pPr algn="r"/>
            <a:fld id="{F3477EC8-074D-41C4-94AE-E9EA7CEEA348}" type="slidenum">
              <a:rPr lang="en-US" smtClean="0"/>
              <a:pPr algn="r"/>
              <a:t>64</a:t>
            </a:fld>
            <a:endParaRPr lang="en-US" dirty="0"/>
          </a:p>
        </p:txBody>
      </p:sp>
      <p:pic>
        <p:nvPicPr>
          <p:cNvPr id="7" name="Picture 6" descr="A screenshot of the NCII tools charts. "/>
          <p:cNvPicPr>
            <a:picLocks noChangeAspect="1"/>
          </p:cNvPicPr>
          <p:nvPr/>
        </p:nvPicPr>
        <p:blipFill>
          <a:blip r:embed="rId3"/>
          <a:stretch>
            <a:fillRect/>
          </a:stretch>
        </p:blipFill>
        <p:spPr>
          <a:xfrm>
            <a:off x="2926208" y="907076"/>
            <a:ext cx="6824870" cy="4926906"/>
          </a:xfrm>
          <a:prstGeom prst="rect">
            <a:avLst/>
          </a:prstGeom>
        </p:spPr>
      </p:pic>
    </p:spTree>
    <p:extLst>
      <p:ext uri="{BB962C8B-B14F-4D97-AF65-F5344CB8AC3E}">
        <p14:creationId xmlns:p14="http://schemas.microsoft.com/office/powerpoint/2010/main" val="41517542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1928EE8-165C-47B0-BA97-21C1FE81FCC5}"/>
              </a:ext>
            </a:extLst>
          </p:cNvPr>
          <p:cNvSpPr>
            <a:spLocks noGrp="1"/>
          </p:cNvSpPr>
          <p:nvPr>
            <p:ph type="sldNum" sz="quarter" idx="17"/>
          </p:nvPr>
        </p:nvSpPr>
        <p:spPr/>
        <p:txBody>
          <a:bodyPr/>
          <a:lstStyle/>
          <a:p>
            <a:fld id="{99A20822-4A49-4D36-86E3-300BA48D3F00}" type="slidenum">
              <a:rPr lang="en-US" smtClean="0"/>
              <a:pPr/>
              <a:t>65</a:t>
            </a:fld>
            <a:endParaRPr lang="en-US" dirty="0"/>
          </a:p>
        </p:txBody>
      </p:sp>
      <p:sp>
        <p:nvSpPr>
          <p:cNvPr id="3" name="Title 2">
            <a:extLst>
              <a:ext uri="{FF2B5EF4-FFF2-40B4-BE49-F238E27FC236}">
                <a16:creationId xmlns:a16="http://schemas.microsoft.com/office/drawing/2014/main" id="{43D5195A-9D78-47C4-B876-C23ACAB311DB}"/>
              </a:ext>
            </a:extLst>
          </p:cNvPr>
          <p:cNvSpPr>
            <a:spLocks noGrp="1"/>
          </p:cNvSpPr>
          <p:nvPr>
            <p:ph type="title"/>
          </p:nvPr>
        </p:nvSpPr>
        <p:spPr/>
        <p:txBody>
          <a:bodyPr/>
          <a:lstStyle/>
          <a:p>
            <a:r>
              <a:rPr lang="en-US" dirty="0"/>
              <a:t>Closing Slide</a:t>
            </a:r>
          </a:p>
        </p:txBody>
      </p:sp>
    </p:spTree>
    <p:extLst>
      <p:ext uri="{BB962C8B-B14F-4D97-AF65-F5344CB8AC3E}">
        <p14:creationId xmlns:p14="http://schemas.microsoft.com/office/powerpoint/2010/main" val="5480439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6"/>
          <p:cNvSpPr>
            <a:spLocks noGrp="1"/>
          </p:cNvSpPr>
          <p:nvPr>
            <p:ph type="title"/>
          </p:nvPr>
        </p:nvSpPr>
        <p:spPr/>
        <p:txBody>
          <a:bodyPr/>
          <a:lstStyle/>
          <a:p>
            <a:r>
              <a:rPr lang="en-US"/>
              <a:t>References</a:t>
            </a:r>
            <a:endParaRPr lang="en-US" dirty="0"/>
          </a:p>
        </p:txBody>
      </p:sp>
      <p:sp>
        <p:nvSpPr>
          <p:cNvPr id="8" name="Content Placeholder 7"/>
          <p:cNvSpPr>
            <a:spLocks noGrp="1"/>
          </p:cNvSpPr>
          <p:nvPr>
            <p:ph sz="quarter" idx="15"/>
          </p:nvPr>
        </p:nvSpPr>
        <p:spPr/>
        <p:txBody>
          <a:bodyPr>
            <a:normAutofit/>
          </a:bodyPr>
          <a:lstStyle/>
          <a:p>
            <a:r>
              <a:rPr lang="en-US" dirty="0"/>
              <a:t>Fuchs, L. S., Fuchs, D., &amp; Malone A. S. (2017). The taxonomy of intervention intensity. </a:t>
            </a:r>
            <a:r>
              <a:rPr lang="en-US" i="1" dirty="0"/>
              <a:t>Teaching Exceptional Children</a:t>
            </a:r>
            <a:r>
              <a:rPr lang="en-US" dirty="0"/>
              <a:t>, </a:t>
            </a:r>
            <a:r>
              <a:rPr lang="en-US" i="1" dirty="0"/>
              <a:t>50</a:t>
            </a:r>
            <a:r>
              <a:rPr lang="en-US" dirty="0"/>
              <a:t>(1), 35–43.</a:t>
            </a:r>
          </a:p>
          <a:p>
            <a:r>
              <a:rPr lang="en-US" dirty="0"/>
              <a:t>National Center on Intensive Intervention. (2013). </a:t>
            </a:r>
            <a:r>
              <a:rPr lang="en-US" i="1" dirty="0"/>
              <a:t>Data-based individualization: A framework for intensive intervention</a:t>
            </a:r>
            <a:r>
              <a:rPr lang="en-US" dirty="0"/>
              <a:t>.</a:t>
            </a:r>
            <a:r>
              <a:rPr lang="en-US" i="1" dirty="0"/>
              <a:t> </a:t>
            </a:r>
            <a:r>
              <a:rPr lang="en-US" dirty="0"/>
              <a:t>Produced by the American Institutes for Research. Retrieved from </a:t>
            </a:r>
            <a:r>
              <a:rPr lang="en-US" dirty="0">
                <a:hlinkClick r:id="rId3"/>
              </a:rPr>
              <a:t>https://eric.ed.gov/?q=ED575656</a:t>
            </a:r>
            <a:r>
              <a:rPr lang="en-US" dirty="0"/>
              <a:t>.</a:t>
            </a:r>
          </a:p>
          <a:p>
            <a:endParaRPr lang="en-US" dirty="0"/>
          </a:p>
          <a:p>
            <a:endParaRPr lang="en-US" b="1" dirty="0"/>
          </a:p>
          <a:p>
            <a:endParaRPr lang="en-US" dirty="0"/>
          </a:p>
        </p:txBody>
      </p:sp>
      <p:sp>
        <p:nvSpPr>
          <p:cNvPr id="2" name="Text Placeholder 1">
            <a:extLst>
              <a:ext uri="{FF2B5EF4-FFF2-40B4-BE49-F238E27FC236}">
                <a16:creationId xmlns:a16="http://schemas.microsoft.com/office/drawing/2014/main" id="{CB454DA9-F782-4F87-8E20-34DBFB7B4D5B}"/>
              </a:ext>
            </a:extLst>
          </p:cNvPr>
          <p:cNvSpPr>
            <a:spLocks noGrp="1"/>
          </p:cNvSpPr>
          <p:nvPr>
            <p:ph type="body" sz="quarter" idx="13"/>
          </p:nvPr>
        </p:nvSpPr>
        <p:spPr/>
        <p:txBody>
          <a:bodyPr/>
          <a:lstStyle/>
          <a:p>
            <a:endParaRPr lang="en-US" dirty="0"/>
          </a:p>
        </p:txBody>
      </p:sp>
      <p:sp>
        <p:nvSpPr>
          <p:cNvPr id="3" name="Slide Number Placeholder 2"/>
          <p:cNvSpPr>
            <a:spLocks noGrp="1"/>
          </p:cNvSpPr>
          <p:nvPr>
            <p:ph type="sldNum" sz="quarter" idx="14"/>
          </p:nvPr>
        </p:nvSpPr>
        <p:spPr/>
        <p:txBody>
          <a:bodyPr/>
          <a:lstStyle/>
          <a:p>
            <a:pPr algn="r"/>
            <a:fld id="{F3477EC8-074D-41C4-94AE-E9EA7CEEA348}" type="slidenum">
              <a:rPr lang="en-US" smtClean="0"/>
              <a:pPr algn="r"/>
              <a:t>66</a:t>
            </a:fld>
            <a:endParaRPr lang="en-US" dirty="0"/>
          </a:p>
        </p:txBody>
      </p:sp>
    </p:spTree>
    <p:extLst>
      <p:ext uri="{BB962C8B-B14F-4D97-AF65-F5344CB8AC3E}">
        <p14:creationId xmlns:p14="http://schemas.microsoft.com/office/powerpoint/2010/main" val="4292949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DB660-67E6-4745-BFB7-DEF022085A58}"/>
              </a:ext>
            </a:extLst>
          </p:cNvPr>
          <p:cNvSpPr>
            <a:spLocks noGrp="1"/>
          </p:cNvSpPr>
          <p:nvPr>
            <p:ph type="title"/>
          </p:nvPr>
        </p:nvSpPr>
        <p:spPr/>
        <p:txBody>
          <a:bodyPr/>
          <a:lstStyle/>
          <a:p>
            <a:r>
              <a:rPr lang="en-US" dirty="0"/>
              <a:t>NCII Disclaimer</a:t>
            </a:r>
          </a:p>
        </p:txBody>
      </p:sp>
      <p:sp>
        <p:nvSpPr>
          <p:cNvPr id="4" name="Content Placeholder 3">
            <a:extLst>
              <a:ext uri="{FF2B5EF4-FFF2-40B4-BE49-F238E27FC236}">
                <a16:creationId xmlns:a16="http://schemas.microsoft.com/office/drawing/2014/main" id="{93DF720A-42CD-4D6C-9829-3C8E0BDF3060}"/>
              </a:ext>
            </a:extLst>
          </p:cNvPr>
          <p:cNvSpPr>
            <a:spLocks noGrp="1"/>
          </p:cNvSpPr>
          <p:nvPr>
            <p:ph sz="quarter" idx="14"/>
          </p:nvPr>
        </p:nvSpPr>
        <p:spPr/>
        <p:txBody>
          <a:bodyPr/>
          <a:lstStyle/>
          <a:p>
            <a:r>
              <a:rPr lang="en-US" dirty="0"/>
              <a:t>This presentation was produced under the U.S. Department of Education, Office of Special Education Programs, Award No. H326Q160001. Celia Rosenquist serves as the project officer. The views expressed herein do not necessarily represent the positions or policies of the U.S. Department of Education. No official endorsement by the U.S. Department of Education of any product, commodity, service, or enterprise mentioned in this website is intended or should be inferred.</a:t>
            </a:r>
          </a:p>
        </p:txBody>
      </p:sp>
      <p:sp>
        <p:nvSpPr>
          <p:cNvPr id="3" name="Slide Number Placeholder 2">
            <a:extLst>
              <a:ext uri="{FF2B5EF4-FFF2-40B4-BE49-F238E27FC236}">
                <a16:creationId xmlns:a16="http://schemas.microsoft.com/office/drawing/2014/main" id="{7B3DB965-7A83-4BCB-A5A0-49043992CA2A}"/>
              </a:ext>
            </a:extLst>
          </p:cNvPr>
          <p:cNvSpPr>
            <a:spLocks noGrp="1"/>
          </p:cNvSpPr>
          <p:nvPr>
            <p:ph type="sldNum" sz="quarter" idx="12"/>
          </p:nvPr>
        </p:nvSpPr>
        <p:spPr/>
        <p:txBody>
          <a:bodyPr/>
          <a:lstStyle/>
          <a:p>
            <a:fld id="{99A20822-4A49-4D36-86E3-300BA48D3F00}" type="slidenum">
              <a:rPr lang="en-US" smtClean="0"/>
              <a:t>67</a:t>
            </a:fld>
            <a:endParaRPr lang="en-US" dirty="0"/>
          </a:p>
        </p:txBody>
      </p:sp>
    </p:spTree>
    <p:extLst>
      <p:ext uri="{BB962C8B-B14F-4D97-AF65-F5344CB8AC3E}">
        <p14:creationId xmlns:p14="http://schemas.microsoft.com/office/powerpoint/2010/main" val="2741616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the Taxonomy of Intensive Intervention?</a:t>
            </a:r>
          </a:p>
        </p:txBody>
      </p:sp>
      <p:sp>
        <p:nvSpPr>
          <p:cNvPr id="7" name="Text Placeholder 6">
            <a:extLst>
              <a:ext uri="{FF2B5EF4-FFF2-40B4-BE49-F238E27FC236}">
                <a16:creationId xmlns:a16="http://schemas.microsoft.com/office/drawing/2014/main" id="{F806425A-673A-4BD0-8E01-4DA934F8B7B7}"/>
              </a:ext>
            </a:extLst>
          </p:cNvPr>
          <p:cNvSpPr>
            <a:spLocks noGrp="1"/>
          </p:cNvSpPr>
          <p:nvPr>
            <p:ph type="body" sz="quarter" idx="13"/>
          </p:nvPr>
        </p:nvSpPr>
        <p:spPr/>
        <p:txBody>
          <a:bodyPr/>
          <a:lstStyle/>
          <a:p>
            <a:endParaRPr lang="en-US" dirty="0"/>
          </a:p>
        </p:txBody>
      </p:sp>
      <p:sp>
        <p:nvSpPr>
          <p:cNvPr id="3" name="Slide Number Placeholder 2"/>
          <p:cNvSpPr>
            <a:spLocks noGrp="1"/>
          </p:cNvSpPr>
          <p:nvPr>
            <p:ph type="sldNum" sz="quarter" idx="15"/>
          </p:nvPr>
        </p:nvSpPr>
        <p:spPr/>
        <p:txBody>
          <a:bodyPr/>
          <a:lstStyle/>
          <a:p>
            <a:pPr algn="r"/>
            <a:fld id="{F3477EC8-074D-41C4-94AE-E9EA7CEEA348}" type="slidenum">
              <a:rPr lang="en-US" smtClean="0">
                <a:solidFill>
                  <a:srgbClr val="FFFFFF">
                    <a:lumMod val="75000"/>
                  </a:srgbClr>
                </a:solidFill>
              </a:rPr>
              <a:pPr algn="r"/>
              <a:t>7</a:t>
            </a:fld>
            <a:endParaRPr lang="en-US" dirty="0">
              <a:solidFill>
                <a:srgbClr val="FFFFFF">
                  <a:lumMod val="75000"/>
                </a:srgbClr>
              </a:solidFill>
            </a:endParaRPr>
          </a:p>
        </p:txBody>
      </p:sp>
    </p:spTree>
    <p:extLst>
      <p:ext uri="{BB962C8B-B14F-4D97-AF65-F5344CB8AC3E}">
        <p14:creationId xmlns:p14="http://schemas.microsoft.com/office/powerpoint/2010/main" val="3811874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Taxonomy of Intensive Intervention</a:t>
            </a:r>
          </a:p>
        </p:txBody>
      </p:sp>
      <p:sp>
        <p:nvSpPr>
          <p:cNvPr id="2" name="Content Placeholder 1"/>
          <p:cNvSpPr>
            <a:spLocks noGrp="1"/>
          </p:cNvSpPr>
          <p:nvPr>
            <p:ph sz="quarter" idx="15"/>
          </p:nvPr>
        </p:nvSpPr>
        <p:spPr/>
        <p:txBody>
          <a:bodyPr>
            <a:normAutofit/>
          </a:bodyPr>
          <a:lstStyle/>
          <a:p>
            <a:r>
              <a:rPr lang="en-US" dirty="0"/>
              <a:t>A system for describing an intervention in terms of </a:t>
            </a:r>
            <a:r>
              <a:rPr lang="en-US" b="1" dirty="0"/>
              <a:t>seven dimensions along which intensity can vary</a:t>
            </a:r>
            <a:r>
              <a:rPr lang="en-US" dirty="0"/>
              <a:t>.</a:t>
            </a:r>
          </a:p>
          <a:p>
            <a:pPr marL="0" indent="0">
              <a:buNone/>
            </a:pPr>
            <a:endParaRPr lang="en-US" dirty="0"/>
          </a:p>
          <a:p>
            <a:r>
              <a:rPr lang="en-US" dirty="0"/>
              <a:t>This helps special educators and interventionists </a:t>
            </a:r>
            <a:r>
              <a:rPr lang="en-US" b="1" dirty="0"/>
              <a:t>identify best-match intervention platforms </a:t>
            </a:r>
            <a:r>
              <a:rPr lang="en-US" dirty="0"/>
              <a:t>(in the DBI Set-Up Phase) …</a:t>
            </a:r>
          </a:p>
          <a:p>
            <a:endParaRPr lang="en-US" dirty="0"/>
          </a:p>
          <a:p>
            <a:r>
              <a:rPr lang="en-US" dirty="0"/>
              <a:t>…and </a:t>
            </a:r>
            <a:r>
              <a:rPr lang="en-US" b="1" dirty="0"/>
              <a:t>formulate adjustments </a:t>
            </a:r>
            <a:r>
              <a:rPr lang="en-US" dirty="0"/>
              <a:t>to boost student progress (in the Implementation Phase).</a:t>
            </a:r>
          </a:p>
        </p:txBody>
      </p:sp>
      <p:sp>
        <p:nvSpPr>
          <p:cNvPr id="5" name="Text Placeholder 4">
            <a:extLst>
              <a:ext uri="{FF2B5EF4-FFF2-40B4-BE49-F238E27FC236}">
                <a16:creationId xmlns:a16="http://schemas.microsoft.com/office/drawing/2014/main" id="{162D770B-471D-421F-B077-8F82126FDE4B}"/>
              </a:ext>
            </a:extLst>
          </p:cNvPr>
          <p:cNvSpPr>
            <a:spLocks noGrp="1"/>
          </p:cNvSpPr>
          <p:nvPr>
            <p:ph type="body" sz="quarter" idx="13"/>
          </p:nvPr>
        </p:nvSpPr>
        <p:spPr/>
        <p:txBody>
          <a:bodyPr/>
          <a:lstStyle/>
          <a:p>
            <a:endParaRPr lang="en-US"/>
          </a:p>
        </p:txBody>
      </p:sp>
      <p:sp>
        <p:nvSpPr>
          <p:cNvPr id="4" name="Slide Number Placeholder 3"/>
          <p:cNvSpPr>
            <a:spLocks noGrp="1"/>
          </p:cNvSpPr>
          <p:nvPr>
            <p:ph type="sldNum" sz="quarter" idx="14"/>
          </p:nvPr>
        </p:nvSpPr>
        <p:spPr/>
        <p:txBody>
          <a:bodyPr/>
          <a:lstStyle/>
          <a:p>
            <a:pPr algn="r"/>
            <a:fld id="{F3477EC8-074D-41C4-94AE-E9EA7CEEA348}" type="slidenum">
              <a:rPr lang="en-US" smtClean="0"/>
              <a:pPr algn="r"/>
              <a:t>8</a:t>
            </a:fld>
            <a:endParaRPr lang="en-US" dirty="0"/>
          </a:p>
        </p:txBody>
      </p:sp>
    </p:spTree>
    <p:extLst>
      <p:ext uri="{BB962C8B-B14F-4D97-AF65-F5344CB8AC3E}">
        <p14:creationId xmlns:p14="http://schemas.microsoft.com/office/powerpoint/2010/main" val="1613613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3195" y="1367190"/>
            <a:ext cx="5800186" cy="4300721"/>
          </a:xfrm>
        </p:spPr>
        <p:txBody>
          <a:bodyPr>
            <a:normAutofit lnSpcReduction="10000"/>
          </a:bodyPr>
          <a:lstStyle/>
          <a:p>
            <a:r>
              <a:rPr lang="en-US" sz="2100" dirty="0"/>
              <a:t>A system for describing an intervention in terms of </a:t>
            </a:r>
            <a:r>
              <a:rPr lang="en-US" sz="2100" b="1" dirty="0"/>
              <a:t>seven dimensions along which intensity can vary</a:t>
            </a:r>
            <a:r>
              <a:rPr lang="en-US" sz="2100" dirty="0"/>
              <a:t>.</a:t>
            </a:r>
          </a:p>
          <a:p>
            <a:r>
              <a:rPr lang="en-US" sz="2100" dirty="0"/>
              <a:t>This helps special educators and interventionists </a:t>
            </a:r>
            <a:r>
              <a:rPr lang="en-US" sz="2100" b="1" dirty="0"/>
              <a:t>identify best-match intervention platforms </a:t>
            </a:r>
            <a:r>
              <a:rPr lang="en-US" sz="2100" dirty="0"/>
              <a:t>(in the DBI Set-Up Phase) …</a:t>
            </a:r>
          </a:p>
          <a:p>
            <a:r>
              <a:rPr lang="en-US" sz="2100" dirty="0"/>
              <a:t>…and </a:t>
            </a:r>
            <a:r>
              <a:rPr lang="en-US" sz="2100" b="1" dirty="0"/>
              <a:t>formulate adjustments </a:t>
            </a:r>
            <a:r>
              <a:rPr lang="en-US" sz="2100" dirty="0"/>
              <a:t>to boost student progress (in the Implementation Phase).</a:t>
            </a:r>
          </a:p>
        </p:txBody>
      </p:sp>
      <p:sp>
        <p:nvSpPr>
          <p:cNvPr id="3" name="Title 2"/>
          <p:cNvSpPr>
            <a:spLocks noGrp="1"/>
          </p:cNvSpPr>
          <p:nvPr>
            <p:ph type="title"/>
          </p:nvPr>
        </p:nvSpPr>
        <p:spPr/>
        <p:txBody>
          <a:bodyPr/>
          <a:lstStyle/>
          <a:p>
            <a:r>
              <a:rPr lang="en-US" dirty="0"/>
              <a:t>The Taxonomy of Intensive Intervention</a:t>
            </a:r>
          </a:p>
        </p:txBody>
      </p:sp>
      <p:sp>
        <p:nvSpPr>
          <p:cNvPr id="4" name="Slide Number Placeholder 3"/>
          <p:cNvSpPr>
            <a:spLocks noGrp="1"/>
          </p:cNvSpPr>
          <p:nvPr>
            <p:ph type="sldNum" sz="quarter" idx="10"/>
          </p:nvPr>
        </p:nvSpPr>
        <p:spPr/>
        <p:txBody>
          <a:bodyPr/>
          <a:lstStyle/>
          <a:p>
            <a:pPr algn="r" fontAlgn="base">
              <a:spcBef>
                <a:spcPct val="0"/>
              </a:spcBef>
              <a:spcAft>
                <a:spcPct val="0"/>
              </a:spcAft>
            </a:pPr>
            <a:fld id="{F3477EC8-074D-41C4-94AE-E9EA7CEEA348}" type="slidenum">
              <a:rPr lang="en-US">
                <a:solidFill>
                  <a:srgbClr val="FFFFFF">
                    <a:lumMod val="75000"/>
                  </a:srgbClr>
                </a:solidFill>
                <a:latin typeface="Arial"/>
              </a:rPr>
              <a:pPr algn="r" fontAlgn="base">
                <a:spcBef>
                  <a:spcPct val="0"/>
                </a:spcBef>
                <a:spcAft>
                  <a:spcPct val="0"/>
                </a:spcAft>
              </a:pPr>
              <a:t>9</a:t>
            </a:fld>
            <a:endParaRPr lang="en-US" dirty="0">
              <a:solidFill>
                <a:srgbClr val="FFFFFF">
                  <a:lumMod val="75000"/>
                </a:srgbClr>
              </a:solidFill>
              <a:latin typeface="Arial"/>
            </a:endParaRPr>
          </a:p>
        </p:txBody>
      </p:sp>
      <p:pic>
        <p:nvPicPr>
          <p:cNvPr id="6" name="Picture 5" descr="A rectangle of the Implementation Stage of the Taxonomy of Intensity Form">
            <a:extLst>
              <a:ext uri="{FF2B5EF4-FFF2-40B4-BE49-F238E27FC236}">
                <a16:creationId xmlns:a16="http://schemas.microsoft.com/office/drawing/2014/main" id="{0DB44ABD-38F6-314F-94AE-E972EA240B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9377" y="1061501"/>
            <a:ext cx="3646849" cy="48762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descr="A rectangle around the set-up stage. ">
            <a:extLst>
              <a:ext uri="{FF2B5EF4-FFF2-40B4-BE49-F238E27FC236}">
                <a16:creationId xmlns:a16="http://schemas.microsoft.com/office/drawing/2014/main" id="{00261908-9C43-AC4A-917A-DF6ACD758AE0}"/>
              </a:ext>
            </a:extLst>
          </p:cNvPr>
          <p:cNvSpPr/>
          <p:nvPr/>
        </p:nvSpPr>
        <p:spPr>
          <a:xfrm>
            <a:off x="6789376" y="1581015"/>
            <a:ext cx="1993840" cy="4300721"/>
          </a:xfrm>
          <a:prstGeom prst="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fontAlgn="base">
              <a:spcBef>
                <a:spcPct val="0"/>
              </a:spcBef>
              <a:spcAft>
                <a:spcPct val="0"/>
              </a:spcAft>
            </a:pPr>
            <a:endParaRPr lang="en-US" sz="2400">
              <a:solidFill>
                <a:srgbClr val="A74D15"/>
              </a:solidFill>
              <a:latin typeface="Arial"/>
            </a:endParaRPr>
          </a:p>
        </p:txBody>
      </p:sp>
      <p:sp>
        <p:nvSpPr>
          <p:cNvPr id="8" name="Rectangle 7" descr="A rectangle around the implementation stage of the taxonomy of intervention intensity form. ">
            <a:extLst>
              <a:ext uri="{FF2B5EF4-FFF2-40B4-BE49-F238E27FC236}">
                <a16:creationId xmlns:a16="http://schemas.microsoft.com/office/drawing/2014/main" id="{84EC1AAD-236B-B141-9815-0D74808A60FE}"/>
              </a:ext>
            </a:extLst>
          </p:cNvPr>
          <p:cNvSpPr/>
          <p:nvPr/>
        </p:nvSpPr>
        <p:spPr>
          <a:xfrm>
            <a:off x="8783217" y="1566362"/>
            <a:ext cx="1653009" cy="4300721"/>
          </a:xfrm>
          <a:prstGeom prst="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fontAlgn="base">
              <a:spcBef>
                <a:spcPct val="0"/>
              </a:spcBef>
              <a:spcAft>
                <a:spcPct val="0"/>
              </a:spcAft>
            </a:pPr>
            <a:endParaRPr lang="en-US" sz="2400">
              <a:solidFill>
                <a:srgbClr val="A74D15"/>
              </a:solidFill>
              <a:latin typeface="Arial"/>
            </a:endParaRPr>
          </a:p>
        </p:txBody>
      </p:sp>
    </p:spTree>
    <p:extLst>
      <p:ext uri="{BB962C8B-B14F-4D97-AF65-F5344CB8AC3E}">
        <p14:creationId xmlns:p14="http://schemas.microsoft.com/office/powerpoint/2010/main" val="127501560"/>
      </p:ext>
    </p:extLst>
  </p:cSld>
  <p:clrMapOvr>
    <a:masterClrMapping/>
  </p:clrMapOvr>
</p:sld>
</file>

<file path=ppt/theme/theme1.xml><?xml version="1.0" encoding="utf-8"?>
<a:theme xmlns:a="http://schemas.openxmlformats.org/drawingml/2006/main" name="2018 NCII PPT">
  <a:themeElements>
    <a:clrScheme name="NCII-2018">
      <a:dk1>
        <a:srgbClr val="262626"/>
      </a:dk1>
      <a:lt1>
        <a:sysClr val="window" lastClr="FFFFFF"/>
      </a:lt1>
      <a:dk2>
        <a:srgbClr val="000000"/>
      </a:dk2>
      <a:lt2>
        <a:srgbClr val="F9EDEA"/>
      </a:lt2>
      <a:accent1>
        <a:srgbClr val="C25131"/>
      </a:accent1>
      <a:accent2>
        <a:srgbClr val="447939"/>
      </a:accent2>
      <a:accent3>
        <a:srgbClr val="2C517C"/>
      </a:accent3>
      <a:accent4>
        <a:srgbClr val="10719C"/>
      </a:accent4>
      <a:accent5>
        <a:srgbClr val="912B2A"/>
      </a:accent5>
      <a:accent6>
        <a:srgbClr val="672E6B"/>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9525">
          <a:solidFill>
            <a:schemeClr val="tx2"/>
          </a:solidFill>
        </a:ln>
      </a:spPr>
      <a:bodyPr rtlCol="0" anchor="ctr"/>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CII-PPT-060818.potx" id="{02AE45A5-5FFF-4F05-84E3-24A01614B568}" vid="{B41CB0D7-55F8-4C27-AD6D-0AB9AC78A90C}"/>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0C33AA411B5D47BCD0B41055E1E427" ma:contentTypeVersion="5" ma:contentTypeDescription="Create a new document." ma:contentTypeScope="" ma:versionID="70e280df67bb0c4864fd888e6a42f20e">
  <xsd:schema xmlns:xsd="http://www.w3.org/2001/XMLSchema" xmlns:xs="http://www.w3.org/2001/XMLSchema" xmlns:p="http://schemas.microsoft.com/office/2006/metadata/properties" xmlns:ns2="6a44d00f-12d8-4625-9d23-7790e8b8f83b" xmlns:ns3="1709d302-aa1c-49f7-a43d-f13e34b813dc" xmlns:ns4="9714abc1-815c-4960-b75e-546bf8732ca3" targetNamespace="http://schemas.microsoft.com/office/2006/metadata/properties" ma:root="true" ma:fieldsID="4f6155c84a8648e8d9677a7fe59a12c4" ns2:_="" ns3:_="" ns4:_="">
    <xsd:import namespace="6a44d00f-12d8-4625-9d23-7790e8b8f83b"/>
    <xsd:import namespace="1709d302-aa1c-49f7-a43d-f13e34b813dc"/>
    <xsd:import namespace="9714abc1-815c-4960-b75e-546bf8732ca3"/>
    <xsd:element name="properties">
      <xsd:complexType>
        <xsd:sequence>
          <xsd:element name="documentManagement">
            <xsd:complexType>
              <xsd:all>
                <xsd:element ref="ns2:Description0" minOccurs="0"/>
                <xsd:element ref="ns2:Category" minOccurs="0"/>
                <xsd:element ref="ns4:TaxKeywordTaxHTField"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44d00f-12d8-4625-9d23-7790e8b8f83b"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element name="Category" ma:index="9" nillable="true" ma:displayName="Category" ma:format="Dropdown" ma:internalName="Category">
      <xsd:simpleType>
        <xsd:restriction base="dms:Choice">
          <xsd:enumeration value="AIR"/>
          <xsd:enumeration value="EDu"/>
          <xsd:enumeration value="H&amp;SD"/>
          <xsd:enumeration value="WLL"/>
        </xsd:restriction>
      </xsd:simpleType>
    </xsd:element>
  </xsd:schema>
  <xsd:schema xmlns:xsd="http://www.w3.org/2001/XMLSchema" xmlns:xs="http://www.w3.org/2001/XMLSchema" xmlns:dms="http://schemas.microsoft.com/office/2006/documentManagement/types" xmlns:pc="http://schemas.microsoft.com/office/infopath/2007/PartnerControls" targetNamespace="1709d302-aa1c-49f7-a43d-f13e34b813dc"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65e32c8-669a-45b7-9f48-60375b6168ec}" ma:internalName="TaxCatchAll" ma:showField="CatchAllData" ma:web="1709d302-aa1c-49f7-a43d-f13e34b813d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714abc1-815c-4960-b75e-546bf8732ca3" elementFormDefault="qualified">
    <xsd:import namespace="http://schemas.microsoft.com/office/2006/documentManagement/types"/>
    <xsd:import namespace="http://schemas.microsoft.com/office/infopath/2007/PartnerControls"/>
    <xsd:element name="TaxKeywordTaxHTField" ma:index="11" nillable="true" ma:taxonomy="true" ma:internalName="TaxKeywordTaxHTField" ma:taxonomyFieldName="TaxKeyword" ma:displayName="Enterprise Keywords" ma:fieldId="{23f27201-bee3-471e-b2e7-b64fd8b7ca38}" ma:taxonomyMulti="true" ma:sspId="1f7af2e3-73dc-4628-8ae5-348b9e7d8048"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9714abc1-815c-4960-b75e-546bf8732ca3">
      <Terms xmlns="http://schemas.microsoft.com/office/infopath/2007/PartnerControls"/>
    </TaxKeywordTaxHTField>
    <TaxCatchAll xmlns="1709d302-aa1c-49f7-a43d-f13e34b813dc"/>
    <Description0 xmlns="6a44d00f-12d8-4625-9d23-7790e8b8f83b">NCII</Description0>
    <Category xmlns="6a44d00f-12d8-4625-9d23-7790e8b8f83b">EDu</Category>
  </documentManagement>
</p:properties>
</file>

<file path=customXml/itemProps1.xml><?xml version="1.0" encoding="utf-8"?>
<ds:datastoreItem xmlns:ds="http://schemas.openxmlformats.org/officeDocument/2006/customXml" ds:itemID="{2D349673-05A9-468E-A248-AE3160DEB3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44d00f-12d8-4625-9d23-7790e8b8f83b"/>
    <ds:schemaRef ds:uri="1709d302-aa1c-49f7-a43d-f13e34b813dc"/>
    <ds:schemaRef ds:uri="9714abc1-815c-4960-b75e-546bf8732c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3.xml><?xml version="1.0" encoding="utf-8"?>
<ds:datastoreItem xmlns:ds="http://schemas.openxmlformats.org/officeDocument/2006/customXml" ds:itemID="{91EAC94F-0CB7-47E2-B1CC-A0F105248E94}">
  <ds:schemaRefs>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9714abc1-815c-4960-b75e-546bf8732ca3"/>
    <ds:schemaRef ds:uri="http://schemas.microsoft.com/office/2006/documentManagement/types"/>
    <ds:schemaRef ds:uri="http://purl.org/dc/terms/"/>
    <ds:schemaRef ds:uri="1709d302-aa1c-49f7-a43d-f13e34b813dc"/>
    <ds:schemaRef ds:uri="6a44d00f-12d8-4625-9d23-7790e8b8f83b"/>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NCII-PPT-061118</Template>
  <TotalTime>798</TotalTime>
  <Words>6808</Words>
  <Application>Microsoft Office PowerPoint</Application>
  <PresentationFormat>Widescreen</PresentationFormat>
  <Paragraphs>698</Paragraphs>
  <Slides>67</Slides>
  <Notes>36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67</vt:i4>
      </vt:variant>
    </vt:vector>
  </HeadingPairs>
  <TitlesOfParts>
    <vt:vector size="76" baseType="lpstr">
      <vt:lpstr>ＭＳ Ｐゴシック</vt:lpstr>
      <vt:lpstr>Arial</vt:lpstr>
      <vt:lpstr>Arial Narrow</vt:lpstr>
      <vt:lpstr>Calibri</vt:lpstr>
      <vt:lpstr>Franklin Gothic Book</vt:lpstr>
      <vt:lpstr>Segoe Print</vt:lpstr>
      <vt:lpstr>Segoe Print Bold</vt:lpstr>
      <vt:lpstr>Wingdings</vt:lpstr>
      <vt:lpstr>2018 NCII PPT</vt:lpstr>
      <vt:lpstr>Hello, All! We will be starting the webinar at the top of the hour! Thanks for your patience. </vt:lpstr>
      <vt:lpstr>The Taxonomy of Intervention Intensity:</vt:lpstr>
      <vt:lpstr>Webinar Format &amp; Questions </vt:lpstr>
      <vt:lpstr>Today’s Webinar</vt:lpstr>
      <vt:lpstr>Webinar Materials for Download </vt:lpstr>
      <vt:lpstr>Presenters</vt:lpstr>
      <vt:lpstr>What’s the Taxonomy of Intensive Intervention?</vt:lpstr>
      <vt:lpstr>The Taxonomy of Intensive Intervention</vt:lpstr>
      <vt:lpstr>The Taxonomy of Intensive Intervention</vt:lpstr>
      <vt:lpstr>Taxonomy Dimensions</vt:lpstr>
      <vt:lpstr>When is the Taxonomy of Intervention Intensity Used in the DBI Process? </vt:lpstr>
      <vt:lpstr>When is the Taxonomy of Intervention Intensity Used in the DBI Process? </vt:lpstr>
      <vt:lpstr>Questions? </vt:lpstr>
      <vt:lpstr>Carlos</vt:lpstr>
      <vt:lpstr>Student Profile: Carlos, 3rd grade</vt:lpstr>
      <vt:lpstr>Student Profile: Carlos, 3rd grade</vt:lpstr>
      <vt:lpstr>Student Profile: Carlos, 3rd grade</vt:lpstr>
      <vt:lpstr>Set-Up Phase</vt:lpstr>
      <vt:lpstr>Set-Up Phase, Step 1: Select and Rate an Intensive Intervention Platform</vt:lpstr>
      <vt:lpstr>Set-Up Phase, Step 1:  Select and Rate an IIP (Check In/Check Out)</vt:lpstr>
      <vt:lpstr>Set-Up Stage, Step 1:  Rating the Intensive Intervention Platform</vt:lpstr>
      <vt:lpstr>Set-Up Phase, Step 1:  Rating the Intensive Intervention Platform</vt:lpstr>
      <vt:lpstr>Set-Up Phase, Step 1:  Rating the Intensive Intervention Platform</vt:lpstr>
      <vt:lpstr>Set-Up Phase, Step 1:  Rating the Intensive Intervention Platform</vt:lpstr>
      <vt:lpstr>Set-Up Phase, Step 1:  Rating the Intensive Intervention Platform</vt:lpstr>
      <vt:lpstr>Set-Up Phase, Step 1:  Rating the Intensive Intervention Platform</vt:lpstr>
      <vt:lpstr>Set-Up Phase, Step 1:  Rating the Intensive Intervention Platform</vt:lpstr>
      <vt:lpstr>Set-Up Phase, Step 1:  Rating the Intensive Intervention Platform</vt:lpstr>
      <vt:lpstr>Set-Up Phase, Step 2:  Make Initial Adjustments to the IIP</vt:lpstr>
      <vt:lpstr>Set-Up Phase, Step 2:  Make Initial Adjustments to the IIP</vt:lpstr>
      <vt:lpstr>Set-Up Phase, Step 2:  Make Initial Adjustments to the IIP</vt:lpstr>
      <vt:lpstr>Set-Up Phase, Step 2:  Make Initial Adjustments to the IIP</vt:lpstr>
      <vt:lpstr>Set-Up Phase, Step 2:  Make Initial Adjustments to the IIP</vt:lpstr>
      <vt:lpstr>Set-Up Phase, Step 3:  Select a Progress-Monitoring System</vt:lpstr>
      <vt:lpstr>Set-Up Phase, Step 3:  Select a Progress-Monitoring System</vt:lpstr>
      <vt:lpstr>Set-Up Phase, Step 4: Begin Implementing Intervention and Collecting Progress-Monitoring Data</vt:lpstr>
      <vt:lpstr>Implementation Phase</vt:lpstr>
      <vt:lpstr>Implementation Phase, Steps 5-9: Use the Taxonomy to Make Adjustments to the Intervention During Implementation </vt:lpstr>
      <vt:lpstr>Implementation Phase, Steps 5-9: Use the Taxonomy to Make Adjustments to the Intervention During Implementation </vt:lpstr>
      <vt:lpstr>Determine When to Make an Adjustment to Intervention</vt:lpstr>
      <vt:lpstr>Determine When to Make an Adjustment to Intervention</vt:lpstr>
      <vt:lpstr>Formulate an Adjustment to the IIP When the Rate of Progress is Inadequate</vt:lpstr>
      <vt:lpstr>Formulate an Adjustment to the IIP When the Rate of Progress is Inadequate</vt:lpstr>
      <vt:lpstr>Formulate an Adjustment to the IIP When the Rate of Progress is Inadequate</vt:lpstr>
      <vt:lpstr>Implement Adjustment 1 and Progress Monitor to Determine When to Make Next Adjustment to Intervention</vt:lpstr>
      <vt:lpstr>Implement Adjustment 1 and Progress Monitor to Determine When to Make Next Adjustment to Intervention</vt:lpstr>
      <vt:lpstr>Formulate an Adjustment to the IIP When the Rate of Progress is Inadequate</vt:lpstr>
      <vt:lpstr>Formulate an Adjustment to the IIP When the Rate of Progress is Inadequate</vt:lpstr>
      <vt:lpstr>Formulate an Adjustment to the IIP When the Rate of Progress is Inadequate</vt:lpstr>
      <vt:lpstr>Formulate an Adjustment to the IIP When the Rate of Progress is Inadequate</vt:lpstr>
      <vt:lpstr>Formulate an Adjustment to the IIP When the Rate of Progress is Inadequate</vt:lpstr>
      <vt:lpstr>Formulate an Adjustment to the IIP When the Rate of Progress is Inadequate</vt:lpstr>
      <vt:lpstr>Formulate an Adjustment to the IIP When the Rate of Progress is Inadequate</vt:lpstr>
      <vt:lpstr>Formulate an Adjustment to the IIP When the Rate of Progress is Inadequate</vt:lpstr>
      <vt:lpstr>Formulate an Adjustment to the IIP When the Rate of Progress is Inadequate</vt:lpstr>
      <vt:lpstr>Formulate an Adjustment to the IIP When the Rate of Progress is Inadequate</vt:lpstr>
      <vt:lpstr>Formulate an Adjustment to the IIP When the Rate of Progress is Inadequate</vt:lpstr>
      <vt:lpstr>Implement Adjustment 2 and Progress Monitor to Determine When to Make Next Adjustment to Intervention</vt:lpstr>
      <vt:lpstr>Implement Adjustment 2 and Progress Monitor to Determine When to Make Next Adjustment to Intervention</vt:lpstr>
      <vt:lpstr>Implement Adjustment 2 and Progress Monitor to Determine When to Make Next Adjustment to Intervention</vt:lpstr>
      <vt:lpstr>Implement Adjustment 2 and Progress Monitor to Determine When to Make Next Adjustment to Intervention</vt:lpstr>
      <vt:lpstr>Questions</vt:lpstr>
      <vt:lpstr>Taxonomy and NCII Resources</vt:lpstr>
      <vt:lpstr>The NCII Tools Charts</vt:lpstr>
      <vt:lpstr>Closing Slide</vt:lpstr>
      <vt:lpstr>References</vt:lpstr>
      <vt:lpstr>NCII Disclaimer</vt:lpstr>
    </vt:vector>
  </TitlesOfParts>
  <Company>American Institutes for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for Using PowerPoint Templates</dc:title>
  <dc:subject>Specify the subject of the presentation</dc:subject>
  <dc:creator>Peterson, Amy</dc:creator>
  <cp:keywords/>
  <cp:lastModifiedBy>Croninger, Nicholas</cp:lastModifiedBy>
  <cp:revision>68</cp:revision>
  <cp:lastPrinted>2017-10-19T00:36:21Z</cp:lastPrinted>
  <dcterms:created xsi:type="dcterms:W3CDTF">2018-06-11T15:35:52Z</dcterms:created>
  <dcterms:modified xsi:type="dcterms:W3CDTF">2018-09-19T19:21:37Z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0x010100EE0C33AA411B5D47BCD0B41055E1E427</vt:lpwstr>
  </property>
  <property fmtid="{D5CDD505-2E9C-101B-9397-08002B2CF9AE}" pid="4" name="TaxKeyword">
    <vt:lpwstr/>
  </property>
</Properties>
</file>