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3"/>
  </p:notesMasterIdLst>
  <p:handoutMasterIdLst>
    <p:handoutMasterId r:id="rId54"/>
  </p:handoutMasterIdLst>
  <p:sldIdLst>
    <p:sldId id="294" r:id="rId5"/>
    <p:sldId id="1811" r:id="rId6"/>
    <p:sldId id="417" r:id="rId7"/>
    <p:sldId id="3963" r:id="rId8"/>
    <p:sldId id="3970" r:id="rId9"/>
    <p:sldId id="418" r:id="rId10"/>
    <p:sldId id="398" r:id="rId11"/>
    <p:sldId id="374" r:id="rId12"/>
    <p:sldId id="376" r:id="rId13"/>
    <p:sldId id="412" r:id="rId14"/>
    <p:sldId id="256" r:id="rId15"/>
    <p:sldId id="396" r:id="rId16"/>
    <p:sldId id="380" r:id="rId17"/>
    <p:sldId id="406" r:id="rId18"/>
    <p:sldId id="407" r:id="rId19"/>
    <p:sldId id="3965" r:id="rId20"/>
    <p:sldId id="415" r:id="rId21"/>
    <p:sldId id="421" r:id="rId22"/>
    <p:sldId id="423" r:id="rId23"/>
    <p:sldId id="1729" r:id="rId24"/>
    <p:sldId id="1720" r:id="rId25"/>
    <p:sldId id="1721" r:id="rId26"/>
    <p:sldId id="428" r:id="rId27"/>
    <p:sldId id="3967" r:id="rId28"/>
    <p:sldId id="3957" r:id="rId29"/>
    <p:sldId id="1756" r:id="rId30"/>
    <p:sldId id="1744" r:id="rId31"/>
    <p:sldId id="1750" r:id="rId32"/>
    <p:sldId id="1751" r:id="rId33"/>
    <p:sldId id="1633" r:id="rId34"/>
    <p:sldId id="1752" r:id="rId35"/>
    <p:sldId id="1753" r:id="rId36"/>
    <p:sldId id="1754" r:id="rId37"/>
    <p:sldId id="497" r:id="rId38"/>
    <p:sldId id="1755" r:id="rId39"/>
    <p:sldId id="3968" r:id="rId40"/>
    <p:sldId id="364" r:id="rId41"/>
    <p:sldId id="3971" r:id="rId42"/>
    <p:sldId id="3973" r:id="rId43"/>
    <p:sldId id="3974" r:id="rId44"/>
    <p:sldId id="1695" r:id="rId45"/>
    <p:sldId id="1691" r:id="rId46"/>
    <p:sldId id="1692" r:id="rId47"/>
    <p:sldId id="1697" r:id="rId48"/>
    <p:sldId id="3975" r:id="rId49"/>
    <p:sldId id="3976" r:id="rId50"/>
    <p:sldId id="1627" r:id="rId51"/>
    <p:sldId id="1628" r:id="rId5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ayouts From Specifications" id="{40064D69-CE95-46B7-8DE8-1065BBA2B5F2}">
          <p14:sldIdLst>
            <p14:sldId id="294"/>
            <p14:sldId id="1811"/>
            <p14:sldId id="417"/>
            <p14:sldId id="3963"/>
            <p14:sldId id="3970"/>
            <p14:sldId id="418"/>
            <p14:sldId id="398"/>
            <p14:sldId id="374"/>
            <p14:sldId id="376"/>
            <p14:sldId id="412"/>
            <p14:sldId id="256"/>
            <p14:sldId id="396"/>
            <p14:sldId id="380"/>
            <p14:sldId id="406"/>
            <p14:sldId id="407"/>
            <p14:sldId id="3965"/>
            <p14:sldId id="415"/>
            <p14:sldId id="421"/>
            <p14:sldId id="423"/>
            <p14:sldId id="1729"/>
            <p14:sldId id="1720"/>
            <p14:sldId id="1721"/>
            <p14:sldId id="428"/>
            <p14:sldId id="3967"/>
            <p14:sldId id="3957"/>
            <p14:sldId id="1756"/>
            <p14:sldId id="1744"/>
            <p14:sldId id="1750"/>
            <p14:sldId id="1751"/>
            <p14:sldId id="1633"/>
            <p14:sldId id="1752"/>
            <p14:sldId id="1753"/>
            <p14:sldId id="1754"/>
            <p14:sldId id="497"/>
            <p14:sldId id="1755"/>
            <p14:sldId id="3968"/>
            <p14:sldId id="364"/>
            <p14:sldId id="3971"/>
            <p14:sldId id="3973"/>
            <p14:sldId id="3974"/>
            <p14:sldId id="1695"/>
            <p14:sldId id="1691"/>
            <p14:sldId id="1692"/>
            <p14:sldId id="1697"/>
            <p14:sldId id="3975"/>
            <p14:sldId id="3976"/>
            <p14:sldId id="1627"/>
            <p14:sldId id="1628"/>
          </p14:sldIdLst>
        </p14:section>
      </p14:sectionLst>
    </p:ext>
    <p:ext uri="{EFAFB233-063F-42B5-8137-9DF3F51BA10A}">
      <p15:sldGuideLst xmlns:p15="http://schemas.microsoft.com/office/powerpoint/2012/main">
        <p15:guide id="1" orient="horz" pos="64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3" name="Peterson, Amy" initials="PA" lastIdx="19" clrIdx="2">
    <p:extLst>
      <p:ext uri="{19B8F6BF-5375-455C-9EA6-DF929625EA0E}">
        <p15:presenceInfo xmlns:p15="http://schemas.microsoft.com/office/powerpoint/2012/main" userId="S::ampeterson@air.org::8c14dd6b-6031-4383-8241-8af97fa7035b" providerId="AD"/>
      </p:ext>
    </p:extLst>
  </p:cmAuthor>
  <p:cmAuthor id="4" name="Arden, Sarah" initials="AS" lastIdx="1" clrIdx="3">
    <p:extLst>
      <p:ext uri="{19B8F6BF-5375-455C-9EA6-DF929625EA0E}">
        <p15:presenceInfo xmlns:p15="http://schemas.microsoft.com/office/powerpoint/2012/main" userId="S::sarden@air.org::c3865b93-f4ad-427d-92c9-4484f9824b26" providerId="AD"/>
      </p:ext>
    </p:extLst>
  </p:cmAuthor>
  <p:cmAuthor id="5" name="Jackson, Stephanie" initials="JS" lastIdx="2" clrIdx="4">
    <p:extLst>
      <p:ext uri="{19B8F6BF-5375-455C-9EA6-DF929625EA0E}">
        <p15:presenceInfo xmlns:p15="http://schemas.microsoft.com/office/powerpoint/2012/main" userId="S::sjackson@air.org::41507284-d238-4789-82df-dc9a05d895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5131"/>
    <a:srgbClr val="E6E6E6"/>
    <a:srgbClr val="10719C"/>
    <a:srgbClr val="000000"/>
    <a:srgbClr val="006298"/>
    <a:srgbClr val="319EFF"/>
    <a:srgbClr val="F2AC85"/>
    <a:srgbClr val="E49573"/>
    <a:srgbClr val="FFFFFF"/>
    <a:srgbClr val="6D6E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92" autoAdjust="0"/>
    <p:restoredTop sz="71833" autoAdjust="0"/>
  </p:normalViewPr>
  <p:slideViewPr>
    <p:cSldViewPr snapToGrid="0">
      <p:cViewPr varScale="1">
        <p:scale>
          <a:sx n="82" d="100"/>
          <a:sy n="82" d="100"/>
        </p:scale>
        <p:origin x="840" y="60"/>
      </p:cViewPr>
      <p:guideLst>
        <p:guide orient="horz" pos="648"/>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Arial" panose="020B060402020202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Arial" panose="020B060402020202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1</a:t>
            </a:fld>
            <a:endParaRPr lang="en-US"/>
          </a:p>
        </p:txBody>
      </p:sp>
      <p:sp>
        <p:nvSpPr>
          <p:cNvPr id="5" name="Date Placeholder 4">
            <a:extLst>
              <a:ext uri="{FF2B5EF4-FFF2-40B4-BE49-F238E27FC236}">
                <a16:creationId xmlns:a16="http://schemas.microsoft.com/office/drawing/2014/main" id="{5C68BE9B-CDA6-4E9A-951F-1A5EB9FEFC10}"/>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048B2A6-7232-495D-BC20-A40C1870A132}"/>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921604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612760"/>
            <a:ext cx="5486400" cy="3600450"/>
          </a:xfrm>
        </p:spPr>
        <p:txBody>
          <a:bodyPr/>
          <a:lstStyle/>
          <a:p>
            <a:endParaRPr lang="en-US" sz="1100" b="0" i="1"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30</a:t>
            </a:fld>
            <a:endParaRPr lang="en-US"/>
          </a:p>
        </p:txBody>
      </p:sp>
    </p:spTree>
    <p:extLst>
      <p:ext uri="{BB962C8B-B14F-4D97-AF65-F5344CB8AC3E}">
        <p14:creationId xmlns:p14="http://schemas.microsoft.com/office/powerpoint/2010/main" val="3855910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612760"/>
            <a:ext cx="5486400" cy="3600450"/>
          </a:xfrm>
        </p:spPr>
        <p:txBody>
          <a:bodyPr/>
          <a:lstStyle/>
          <a:p>
            <a:endParaRPr lang="en-US" sz="1100" b="0" i="1"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31</a:t>
            </a:fld>
            <a:endParaRPr lang="en-US"/>
          </a:p>
        </p:txBody>
      </p:sp>
    </p:spTree>
    <p:extLst>
      <p:ext uri="{BB962C8B-B14F-4D97-AF65-F5344CB8AC3E}">
        <p14:creationId xmlns:p14="http://schemas.microsoft.com/office/powerpoint/2010/main" val="2736141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1463"/>
            <a:ext cx="5486400" cy="3086100"/>
          </a:xfrm>
        </p:spPr>
      </p:sp>
      <p:sp>
        <p:nvSpPr>
          <p:cNvPr id="3" name="Notes Placeholder 2"/>
          <p:cNvSpPr>
            <a:spLocks noGrp="1"/>
          </p:cNvSpPr>
          <p:nvPr>
            <p:ph type="body" idx="1"/>
          </p:nvPr>
        </p:nvSpPr>
        <p:spPr>
          <a:xfrm>
            <a:off x="193431" y="3443947"/>
            <a:ext cx="6471138" cy="5700053"/>
          </a:xfrm>
        </p:spPr>
        <p:txBody>
          <a:bodyPr/>
          <a:lstStyle/>
          <a:p>
            <a:endParaRPr lang="en-US" b="0"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34</a:t>
            </a:fld>
            <a:endParaRPr lang="en-US"/>
          </a:p>
        </p:txBody>
      </p:sp>
    </p:spTree>
    <p:extLst>
      <p:ext uri="{BB962C8B-B14F-4D97-AF65-F5344CB8AC3E}">
        <p14:creationId xmlns:p14="http://schemas.microsoft.com/office/powerpoint/2010/main" val="1014831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a:xfrm>
            <a:off x="3387380" y="9024094"/>
            <a:ext cx="235642" cy="231708"/>
          </a:xfrm>
        </p:spPr>
        <p:txBody>
          <a:bodyPr/>
          <a:lstStyle/>
          <a:p>
            <a:fld id="{B54DC83E-89B8-4806-9A94-7D2BAA520DC6}" type="slidenum">
              <a:rPr lang="en-US" smtClean="0"/>
              <a:pPr/>
              <a:t>41</a:t>
            </a:fld>
            <a:endParaRPr lang="en-US"/>
          </a:p>
        </p:txBody>
      </p:sp>
    </p:spTree>
    <p:extLst>
      <p:ext uri="{BB962C8B-B14F-4D97-AF65-F5344CB8AC3E}">
        <p14:creationId xmlns:p14="http://schemas.microsoft.com/office/powerpoint/2010/main" val="1757948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a:xfrm>
            <a:off x="3387380" y="9024094"/>
            <a:ext cx="235642" cy="231708"/>
          </a:xfrm>
        </p:spPr>
        <p:txBody>
          <a:bodyPr/>
          <a:lstStyle/>
          <a:p>
            <a:fld id="{B54DC83E-89B8-4806-9A94-7D2BAA520DC6}" type="slidenum">
              <a:rPr lang="en-US" smtClean="0"/>
              <a:pPr/>
              <a:t>42</a:t>
            </a:fld>
            <a:endParaRPr lang="en-US"/>
          </a:p>
        </p:txBody>
      </p:sp>
    </p:spTree>
    <p:extLst>
      <p:ext uri="{BB962C8B-B14F-4D97-AF65-F5344CB8AC3E}">
        <p14:creationId xmlns:p14="http://schemas.microsoft.com/office/powerpoint/2010/main" val="95162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a:xfrm>
            <a:off x="3387380" y="9024094"/>
            <a:ext cx="235642" cy="231708"/>
          </a:xfrm>
        </p:spPr>
        <p:txBody>
          <a:bodyPr/>
          <a:lstStyle/>
          <a:p>
            <a:fld id="{B54DC83E-89B8-4806-9A94-7D2BAA520DC6}" type="slidenum">
              <a:rPr lang="en-US" smtClean="0"/>
              <a:pPr/>
              <a:t>43</a:t>
            </a:fld>
            <a:endParaRPr lang="en-US"/>
          </a:p>
        </p:txBody>
      </p:sp>
    </p:spTree>
    <p:extLst>
      <p:ext uri="{BB962C8B-B14F-4D97-AF65-F5344CB8AC3E}">
        <p14:creationId xmlns:p14="http://schemas.microsoft.com/office/powerpoint/2010/main" val="1165741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t>
            </a:r>
          </a:p>
        </p:txBody>
      </p:sp>
      <p:sp>
        <p:nvSpPr>
          <p:cNvPr id="4" name="Slide Number Placeholder 3"/>
          <p:cNvSpPr>
            <a:spLocks noGrp="1"/>
          </p:cNvSpPr>
          <p:nvPr>
            <p:ph type="sldNum" sz="quarter" idx="5"/>
          </p:nvPr>
        </p:nvSpPr>
        <p:spPr>
          <a:xfrm>
            <a:off x="3387380" y="9024094"/>
            <a:ext cx="235642" cy="231708"/>
          </a:xfrm>
        </p:spPr>
        <p:txBody>
          <a:bodyPr/>
          <a:lstStyle/>
          <a:p>
            <a:fld id="{B54DC83E-89B8-4806-9A94-7D2BAA520DC6}" type="slidenum">
              <a:rPr lang="en-US" smtClean="0"/>
              <a:pPr/>
              <a:t>44</a:t>
            </a:fld>
            <a:endParaRPr lang="en-US"/>
          </a:p>
        </p:txBody>
      </p:sp>
    </p:spTree>
    <p:extLst>
      <p:ext uri="{BB962C8B-B14F-4D97-AF65-F5344CB8AC3E}">
        <p14:creationId xmlns:p14="http://schemas.microsoft.com/office/powerpoint/2010/main" val="1546752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45</a:t>
            </a:fld>
            <a:endParaRPr lang="en-US"/>
          </a:p>
        </p:txBody>
      </p:sp>
    </p:spTree>
    <p:extLst>
      <p:ext uri="{BB962C8B-B14F-4D97-AF65-F5344CB8AC3E}">
        <p14:creationId xmlns:p14="http://schemas.microsoft.com/office/powerpoint/2010/main" val="589871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387380" y="9024094"/>
            <a:ext cx="235642" cy="231708"/>
          </a:xfrm>
        </p:spPr>
        <p:txBody>
          <a:bodyPr/>
          <a:lstStyle/>
          <a:p>
            <a:fld id="{B54DC83E-89B8-4806-9A94-7D2BAA520DC6}" type="slidenum">
              <a:rPr lang="en-US" smtClean="0"/>
              <a:pPr/>
              <a:t>47</a:t>
            </a:fld>
            <a:endParaRPr lang="en-US"/>
          </a:p>
        </p:txBody>
      </p:sp>
    </p:spTree>
    <p:extLst>
      <p:ext uri="{BB962C8B-B14F-4D97-AF65-F5344CB8AC3E}">
        <p14:creationId xmlns:p14="http://schemas.microsoft.com/office/powerpoint/2010/main" val="1342266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387380" y="9024094"/>
            <a:ext cx="235642" cy="231708"/>
          </a:xfrm>
        </p:spPr>
        <p:txBody>
          <a:bodyPr/>
          <a:lstStyle/>
          <a:p>
            <a:fld id="{B54DC83E-89B8-4806-9A94-7D2BAA520DC6}" type="slidenum">
              <a:rPr lang="en-US" smtClean="0"/>
              <a:pPr/>
              <a:t>48</a:t>
            </a:fld>
            <a:endParaRPr lang="en-US"/>
          </a:p>
        </p:txBody>
      </p:sp>
    </p:spTree>
    <p:extLst>
      <p:ext uri="{BB962C8B-B14F-4D97-AF65-F5344CB8AC3E}">
        <p14:creationId xmlns:p14="http://schemas.microsoft.com/office/powerpoint/2010/main" val="1726468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CC356-F3FB-4EFF-8CC6-CE45B8A6F07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289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1344348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10</a:t>
            </a:fld>
            <a:endParaRPr lang="en-US"/>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942085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EE1DCC-01D8-4718-BC5D-E371901CDBD8}" type="slidenum">
              <a:rPr lang="en-US" smtClean="0"/>
              <a:t>11</a:t>
            </a:fld>
            <a:endParaRPr lang="en-US"/>
          </a:p>
        </p:txBody>
      </p:sp>
    </p:spTree>
    <p:extLst>
      <p:ext uri="{BB962C8B-B14F-4D97-AF65-F5344CB8AC3E}">
        <p14:creationId xmlns:p14="http://schemas.microsoft.com/office/powerpoint/2010/main" val="614339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17</a:t>
            </a:fld>
            <a:endParaRPr lang="en-US"/>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848974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486400" cy="3086100"/>
          </a:xfrm>
        </p:spPr>
      </p:sp>
      <p:sp>
        <p:nvSpPr>
          <p:cNvPr id="3" name="Notes Placeholder 2"/>
          <p:cNvSpPr>
            <a:spLocks noGrp="1"/>
          </p:cNvSpPr>
          <p:nvPr>
            <p:ph type="body" idx="1"/>
          </p:nvPr>
        </p:nvSpPr>
        <p:spPr>
          <a:xfrm>
            <a:off x="685800" y="3640895"/>
            <a:ext cx="5486400" cy="3600450"/>
          </a:xfrm>
        </p:spPr>
        <p:txBody>
          <a:bodyPr/>
          <a:lstStyle/>
          <a:p>
            <a:endParaRPr lang="en-US" sz="1100" i="0" dirty="0">
              <a:cs typeface="Arial"/>
            </a:endParaRPr>
          </a:p>
        </p:txBody>
      </p:sp>
      <p:sp>
        <p:nvSpPr>
          <p:cNvPr id="4" name="Slide Number Placeholder 3"/>
          <p:cNvSpPr>
            <a:spLocks noGrp="1"/>
          </p:cNvSpPr>
          <p:nvPr>
            <p:ph type="sldNum" sz="quarter" idx="10"/>
          </p:nvPr>
        </p:nvSpPr>
        <p:spPr/>
        <p:txBody>
          <a:bodyPr/>
          <a:lstStyle/>
          <a:p>
            <a:fld id="{1BCF944E-AC27-4BEA-9C0A-695BFCE7C965}" type="slidenum">
              <a:rPr lang="en-US" smtClean="0"/>
              <a:pPr/>
              <a:t>21</a:t>
            </a:fld>
            <a:endParaRPr lang="en-US"/>
          </a:p>
        </p:txBody>
      </p:sp>
    </p:spTree>
    <p:extLst>
      <p:ext uri="{BB962C8B-B14F-4D97-AF65-F5344CB8AC3E}">
        <p14:creationId xmlns:p14="http://schemas.microsoft.com/office/powerpoint/2010/main" val="3736216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486400" cy="3086100"/>
          </a:xfrm>
        </p:spPr>
      </p:sp>
      <p:sp>
        <p:nvSpPr>
          <p:cNvPr id="3" name="Notes Placeholder 2"/>
          <p:cNvSpPr>
            <a:spLocks noGrp="1"/>
          </p:cNvSpPr>
          <p:nvPr>
            <p:ph type="body" idx="1"/>
          </p:nvPr>
        </p:nvSpPr>
        <p:spPr>
          <a:xfrm>
            <a:off x="685800" y="3640895"/>
            <a:ext cx="5486400" cy="3600450"/>
          </a:xfrm>
        </p:spPr>
        <p:txBody>
          <a:bodyPr/>
          <a:lstStyle/>
          <a:p>
            <a:endParaRPr lang="en-US" sz="1100" i="0" dirty="0">
              <a:cs typeface="Arial"/>
            </a:endParaRPr>
          </a:p>
        </p:txBody>
      </p:sp>
      <p:sp>
        <p:nvSpPr>
          <p:cNvPr id="4" name="Slide Number Placeholder 3"/>
          <p:cNvSpPr>
            <a:spLocks noGrp="1"/>
          </p:cNvSpPr>
          <p:nvPr>
            <p:ph type="sldNum" sz="quarter" idx="10"/>
          </p:nvPr>
        </p:nvSpPr>
        <p:spPr/>
        <p:txBody>
          <a:bodyPr/>
          <a:lstStyle/>
          <a:p>
            <a:fld id="{1BCF944E-AC27-4BEA-9C0A-695BFCE7C965}" type="slidenum">
              <a:rPr lang="en-US" smtClean="0"/>
              <a:pPr/>
              <a:t>22</a:t>
            </a:fld>
            <a:endParaRPr lang="en-US"/>
          </a:p>
        </p:txBody>
      </p:sp>
    </p:spTree>
    <p:extLst>
      <p:ext uri="{BB962C8B-B14F-4D97-AF65-F5344CB8AC3E}">
        <p14:creationId xmlns:p14="http://schemas.microsoft.com/office/powerpoint/2010/main" val="1289190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25</a:t>
            </a:fld>
            <a:endParaRPr lang="en-US"/>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84092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2E97C0-5F73-44DB-BA78-72A9FE98EAC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5" name="Title"/>
          <p:cNvSpPr>
            <a:spLocks noGrp="1"/>
          </p:cNvSpPr>
          <p:nvPr userDrawn="1">
            <p:ph type="title" hasCustomPrompt="1"/>
          </p:nvPr>
        </p:nvSpPr>
        <p:spPr>
          <a:xfrm>
            <a:off x="732790" y="4180244"/>
            <a:ext cx="10515600" cy="1231106"/>
          </a:xfrm>
          <a:prstGeom prst="rect">
            <a:avLst/>
          </a:prstGeom>
          <a:ln>
            <a:noFill/>
          </a:ln>
        </p:spPr>
        <p:txBody>
          <a:bodyPr vert="horz" wrap="square" lIns="0" tIns="0" rIns="0" bIns="0" rtlCol="0" anchor="t" anchorCtr="0">
            <a:spAutoFit/>
          </a:bodyPr>
          <a:lstStyle>
            <a:lvl1pPr algn="l">
              <a:lnSpc>
                <a:spcPct val="100000"/>
              </a:lnSpc>
              <a:defRPr sz="4000" b="1" i="0" cap="none" spc="0" baseline="0">
                <a:solidFill>
                  <a:schemeClr val="tx1"/>
                </a:solidFill>
                <a:latin typeface="+mj-lt"/>
                <a:ea typeface="Arial Narrow" panose="020B0606020202030204" pitchFamily="34" charset="0"/>
                <a:cs typeface="Calibri"/>
              </a:defRPr>
            </a:lvl1pPr>
          </a:lstStyle>
          <a:p>
            <a:r>
              <a:rPr lang="en-US" dirty="0"/>
              <a:t>Intensifying Literacy Instruction: Essential Practices</a:t>
            </a:r>
          </a:p>
        </p:txBody>
      </p:sp>
      <p:sp>
        <p:nvSpPr>
          <p:cNvPr id="7" name="Date"/>
          <p:cNvSpPr>
            <a:spLocks noGrp="1"/>
          </p:cNvSpPr>
          <p:nvPr>
            <p:ph type="body" sz="quarter" idx="14" hasCustomPrompt="1"/>
          </p:nvPr>
        </p:nvSpPr>
        <p:spPr>
          <a:xfrm>
            <a:off x="10111861" y="3716536"/>
            <a:ext cx="113652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20XX</a:t>
            </a:r>
          </a:p>
        </p:txBody>
      </p:sp>
      <p:sp>
        <p:nvSpPr>
          <p:cNvPr id="4" name="Presenter"/>
          <p:cNvSpPr>
            <a:spLocks noGrp="1"/>
          </p:cNvSpPr>
          <p:nvPr>
            <p:ph type="body" sz="quarter" idx="13" hasCustomPrompt="1"/>
          </p:nvPr>
        </p:nvSpPr>
        <p:spPr>
          <a:xfrm>
            <a:off x="732790"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Kim St. Martin, Ph.D. | Sharon Vaughn, Title</a:t>
            </a:r>
          </a:p>
        </p:txBody>
      </p:sp>
      <p:sp>
        <p:nvSpPr>
          <p:cNvPr id="2" name="Footer Placeholder 1"/>
          <p:cNvSpPr>
            <a:spLocks noGrp="1"/>
          </p:cNvSpPr>
          <p:nvPr>
            <p:ph type="ftr" sz="quarter" idx="12"/>
          </p:nvPr>
        </p:nvSpPr>
        <p:spPr>
          <a:xfrm>
            <a:off x="732790" y="6734889"/>
            <a:ext cx="2954335" cy="123111"/>
          </a:xfrm>
        </p:spPr>
        <p:txBody>
          <a:bodyPr/>
          <a:lstStyle/>
          <a:p>
            <a:endParaRPr lang="en-US"/>
          </a:p>
        </p:txBody>
      </p:sp>
    </p:spTree>
    <p:extLst>
      <p:ext uri="{BB962C8B-B14F-4D97-AF65-F5344CB8AC3E}">
        <p14:creationId xmlns:p14="http://schemas.microsoft.com/office/powerpoint/2010/main" val="10619939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44E50-A8B5-46E6-935F-89C17C6A8C6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11" name="TextBox 10">
            <a:extLst>
              <a:ext uri="{FF2B5EF4-FFF2-40B4-BE49-F238E27FC236}">
                <a16:creationId xmlns:a16="http://schemas.microsoft.com/office/drawing/2014/main" id="{810334FC-84F6-4046-90B7-24ADEB3883A5}"/>
              </a:ext>
            </a:extLst>
          </p:cNvPr>
          <p:cNvSpPr txBox="1"/>
          <p:nvPr userDrawn="1"/>
        </p:nvSpPr>
        <p:spPr>
          <a:xfrm>
            <a:off x="530923" y="5972574"/>
            <a:ext cx="10874324" cy="1233095"/>
          </a:xfrm>
          <a:prstGeom prst="rect">
            <a:avLst/>
          </a:prstGeom>
          <a:noFill/>
        </p:spPr>
        <p:txBody>
          <a:bodyPr wrap="square" rtlCol="0">
            <a:noAutofit/>
          </a:bodyPr>
          <a:lstStyle/>
          <a:p>
            <a:pPr>
              <a:lnSpc>
                <a:spcPct val="175000"/>
              </a:lnSpc>
            </a:pPr>
            <a:r>
              <a:rPr lang="en-US" sz="2200" dirty="0"/>
              <a:t>1400 Crystal Drive | 10</a:t>
            </a:r>
            <a:r>
              <a:rPr lang="en-US" sz="2200" baseline="30000" dirty="0"/>
              <a:t>th</a:t>
            </a:r>
            <a:r>
              <a:rPr lang="en-US" sz="2200" dirty="0"/>
              <a:t> Floor | Arlington, VA 22202 |   202.403.5000</a:t>
            </a:r>
          </a:p>
        </p:txBody>
      </p:sp>
      <p:sp>
        <p:nvSpPr>
          <p:cNvPr id="3" name="Slide Number Placeholder 2">
            <a:extLst>
              <a:ext uri="{FF2B5EF4-FFF2-40B4-BE49-F238E27FC236}">
                <a16:creationId xmlns:a16="http://schemas.microsoft.com/office/drawing/2014/main" id="{C44B1A71-6E75-4D6A-80EB-C317D68B1925}"/>
              </a:ext>
            </a:extLst>
          </p:cNvPr>
          <p:cNvSpPr>
            <a:spLocks noGrp="1"/>
          </p:cNvSpPr>
          <p:nvPr>
            <p:ph type="sldNum" sz="quarter" idx="17"/>
          </p:nvPr>
        </p:nvSpPr>
        <p:spPr/>
        <p:txBody>
          <a:bodyPr/>
          <a:lstStyle/>
          <a:p>
            <a:fld id="{99A20822-4A49-4D36-86E3-300BA48D3F00}" type="slidenum">
              <a:rPr lang="en-US" smtClean="0"/>
              <a:pPr/>
              <a:t>‹#›</a:t>
            </a:fld>
            <a:endParaRPr lang="en-US"/>
          </a:p>
        </p:txBody>
      </p:sp>
      <p:sp>
        <p:nvSpPr>
          <p:cNvPr id="2" name="Title 1">
            <a:extLst>
              <a:ext uri="{FF2B5EF4-FFF2-40B4-BE49-F238E27FC236}">
                <a16:creationId xmlns:a16="http://schemas.microsoft.com/office/drawing/2014/main" id="{03A44994-3AA1-4E55-BEB7-812C28CC76E7}"/>
              </a:ext>
            </a:extLst>
          </p:cNvPr>
          <p:cNvSpPr>
            <a:spLocks noGrp="1"/>
          </p:cNvSpPr>
          <p:nvPr>
            <p:ph type="title" hasCustomPrompt="1"/>
          </p:nvPr>
        </p:nvSpPr>
        <p:spPr>
          <a:xfrm>
            <a:off x="48414" y="-400050"/>
            <a:ext cx="1041830" cy="175260"/>
          </a:xfrm>
        </p:spPr>
        <p:txBody>
          <a:bodyPr>
            <a:normAutofit/>
          </a:bodyPr>
          <a:lstStyle>
            <a:lvl1pPr>
              <a:defRPr sz="1000">
                <a:solidFill>
                  <a:srgbClr val="E6E6E6"/>
                </a:solidFill>
              </a:defRPr>
            </a:lvl1pPr>
          </a:lstStyle>
          <a:p>
            <a:r>
              <a:rPr lang="en-US"/>
              <a:t>Closing Slide</a:t>
            </a:r>
          </a:p>
        </p:txBody>
      </p:sp>
      <p:sp>
        <p:nvSpPr>
          <p:cNvPr id="7" name="TextBox 6">
            <a:extLst>
              <a:ext uri="{FF2B5EF4-FFF2-40B4-BE49-F238E27FC236}">
                <a16:creationId xmlns:a16="http://schemas.microsoft.com/office/drawing/2014/main" id="{26B4CD26-5B1F-47B5-B13C-A2ED653161B6}"/>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a:t>www.intensiveintervention.org</a:t>
            </a:r>
          </a:p>
          <a:p>
            <a:pPr>
              <a:lnSpc>
                <a:spcPct val="175000"/>
              </a:lnSpc>
            </a:pPr>
            <a:r>
              <a:rPr lang="en-US" sz="2200"/>
              <a:t>ncii@air.org</a:t>
            </a:r>
          </a:p>
          <a:p>
            <a:pPr>
              <a:lnSpc>
                <a:spcPct val="175000"/>
              </a:lnSpc>
            </a:pPr>
            <a:r>
              <a:rPr lang="en-US" sz="2200"/>
              <a:t>https://twitter.com/TheNCII https://www.youtube.com/channel/UC6W2pma8TiSZvY_GWROkTLA</a:t>
            </a:r>
          </a:p>
        </p:txBody>
      </p:sp>
    </p:spTree>
    <p:extLst>
      <p:ext uri="{BB962C8B-B14F-4D97-AF65-F5344CB8AC3E}">
        <p14:creationId xmlns:p14="http://schemas.microsoft.com/office/powerpoint/2010/main" val="4008363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6" name="TextBox 5">
            <a:extLst>
              <a:ext uri="{FF2B5EF4-FFF2-40B4-BE49-F238E27FC236}">
                <a16:creationId xmlns:a16="http://schemas.microsoft.com/office/drawing/2014/main" id="{EDEECBFC-F2AC-4A7D-A4BD-311B33EDDE65}"/>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a:t>www.intensiveintervention.org</a:t>
            </a:r>
          </a:p>
          <a:p>
            <a:pPr>
              <a:lnSpc>
                <a:spcPct val="175000"/>
              </a:lnSpc>
            </a:pPr>
            <a:r>
              <a:rPr lang="en-US" sz="2200"/>
              <a:t>ncii@air.org</a:t>
            </a:r>
          </a:p>
          <a:p>
            <a:pPr>
              <a:lnSpc>
                <a:spcPct val="175000"/>
              </a:lnSpc>
            </a:pPr>
            <a:r>
              <a:rPr lang="en-US" sz="220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6015" y="6035967"/>
            <a:ext cx="8923599" cy="600870"/>
          </a:xfrm>
          <a:prstGeom prst="rect">
            <a:avLst/>
          </a:prstGeom>
          <a:noFill/>
        </p:spPr>
        <p:txBody>
          <a:bodyPr wrap="square" rtlCol="0">
            <a:noAutofit/>
          </a:bodyPr>
          <a:lstStyle/>
          <a:p>
            <a:pPr>
              <a:lnSpc>
                <a:spcPct val="175000"/>
              </a:lnSpc>
            </a:pPr>
            <a:r>
              <a:rPr lang="en-US" sz="2200" dirty="0"/>
              <a:t>1400 Crystal Drive | 10</a:t>
            </a:r>
            <a:r>
              <a:rPr lang="en-US" sz="2200" baseline="30000" dirty="0"/>
              <a:t>th</a:t>
            </a:r>
            <a:r>
              <a:rPr lang="en-US" sz="2200" dirty="0"/>
              <a:t> Floor | Arlington, VA 22202 |   202.403.5000</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085287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dirty="0"/>
              <a:t>1.0	Introduction</a:t>
            </a:r>
          </a:p>
        </p:txBody>
      </p:sp>
      <p:sp>
        <p:nvSpPr>
          <p:cNvPr id="9" name="Text Placeholder 8"/>
          <p:cNvSpPr>
            <a:spLocks noGrp="1"/>
          </p:cNvSpPr>
          <p:nvPr>
            <p:ph type="body" sz="quarter" idx="13"/>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endParaRPr lang="en-US" dirty="0"/>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Title 12"/>
          <p:cNvSpPr>
            <a:spLocks noGrp="1"/>
          </p:cNvSpPr>
          <p:nvPr>
            <p:ph type="title"/>
          </p:nvPr>
        </p:nvSpPr>
        <p:spPr>
          <a:xfrm>
            <a:off x="530225" y="685799"/>
            <a:ext cx="11131550" cy="64008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E16AC0-06A7-A144-B271-50B9B97DB97D}"/>
              </a:ext>
            </a:extLst>
          </p:cNvPr>
          <p:cNvSpPr>
            <a:spLocks noGrp="1"/>
          </p:cNvSpPr>
          <p:nvPr>
            <p:ph sz="quarter" idx="13"/>
          </p:nvPr>
        </p:nvSpPr>
        <p:spPr>
          <a:xfrm>
            <a:off x="701040" y="1447800"/>
            <a:ext cx="10789920" cy="3886200"/>
          </a:xfrm>
        </p:spPr>
        <p:txBody>
          <a:bodyPr/>
          <a:lstStyle>
            <a:lvl1pPr marL="301752" indent="-274320">
              <a:spcBef>
                <a:spcPts val="300"/>
              </a:spcBef>
              <a:buClr>
                <a:srgbClr val="006DB6"/>
              </a:buClr>
              <a:buFont typeface="Arial" panose="020B0604020202020204" pitchFamily="34" charset="0"/>
              <a:buChar char="•"/>
              <a:defRPr/>
            </a:lvl1pPr>
            <a:lvl2pPr marL="640080" indent="-274320">
              <a:spcBef>
                <a:spcPts val="300"/>
              </a:spcBef>
              <a:defRPr/>
            </a:lvl2pPr>
            <a:lvl3pPr marL="914400" indent="-274320">
              <a:spcBef>
                <a:spcPts val="300"/>
              </a:spcBef>
              <a:buFont typeface="Arial" panose="020B0604020202020204" pitchFamily="34" charset="0"/>
              <a:buChar char="•"/>
              <a:defRPr/>
            </a:lvl3pPr>
            <a:lvl4pPr marL="1188720" indent="-228600">
              <a:spcBef>
                <a:spcPts val="300"/>
              </a:spcBef>
              <a:defRPr/>
            </a:lvl4pPr>
            <a:lvl5pPr marL="1463040">
              <a:spcBef>
                <a:spcPts val="3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0" hasCustomPrompt="1"/>
          </p:nvPr>
        </p:nvSpPr>
        <p:spPr>
          <a:xfrm>
            <a:off x="701040" y="5455923"/>
            <a:ext cx="10789920" cy="259077"/>
          </a:xfrm>
        </p:spPr>
        <p:txBody>
          <a:bodyPr anchor="ctr"/>
          <a:lstStyle>
            <a:lvl1pPr marL="0" indent="0">
              <a:buNone/>
              <a:defRPr sz="1800" b="0"/>
            </a:lvl1pPr>
            <a:lvl2pPr marL="365760" indent="0">
              <a:buNone/>
              <a:defRPr/>
            </a:lvl2pPr>
            <a:lvl3pPr marL="685800" indent="0">
              <a:buNone/>
              <a:defRPr/>
            </a:lvl3pPr>
            <a:lvl4pPr marL="896112" indent="0">
              <a:buNone/>
              <a:defRPr/>
            </a:lvl4pPr>
            <a:lvl5pPr marL="1097280" indent="0">
              <a:buNone/>
              <a:defRPr/>
            </a:lvl5pPr>
          </a:lstStyle>
          <a:p>
            <a:pPr lvl="0"/>
            <a:r>
              <a:rPr lang="en-US" dirty="0"/>
              <a:t>Enter Source</a:t>
            </a:r>
          </a:p>
        </p:txBody>
      </p:sp>
      <p:sp>
        <p:nvSpPr>
          <p:cNvPr id="8" name="Slide Number Placeholder 7">
            <a:extLst>
              <a:ext uri="{FF2B5EF4-FFF2-40B4-BE49-F238E27FC236}">
                <a16:creationId xmlns:a16="http://schemas.microsoft.com/office/drawing/2014/main" id="{05D0717A-CA9C-9440-B7DE-7404B8693409}"/>
              </a:ext>
            </a:extLst>
          </p:cNvPr>
          <p:cNvSpPr>
            <a:spLocks noGrp="1"/>
          </p:cNvSpPr>
          <p:nvPr>
            <p:ph type="sldNum" sz="quarter" idx="12"/>
          </p:nvPr>
        </p:nvSpPr>
        <p:spPr>
          <a:xfrm>
            <a:off x="4724400" y="6289601"/>
            <a:ext cx="2743200" cy="457200"/>
          </a:xfrm>
          <a:prstGeom prst="rect">
            <a:avLst/>
          </a:prstGeom>
        </p:spPr>
        <p:txBody>
          <a:bodyPr/>
          <a:lstStyle/>
          <a:p>
            <a:fld id="{D157684C-E34C-AF4E-86DB-84FA13603DA9}" type="slidenum">
              <a:rPr lang="en-US" smtClean="0"/>
              <a:pPr/>
              <a:t>‹#›</a:t>
            </a:fld>
            <a:endParaRPr lang="en-US" dirty="0"/>
          </a:p>
        </p:txBody>
      </p:sp>
    </p:spTree>
    <p:extLst>
      <p:ext uri="{BB962C8B-B14F-4D97-AF65-F5344CB8AC3E}">
        <p14:creationId xmlns:p14="http://schemas.microsoft.com/office/powerpoint/2010/main" val="1022351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7AD9B-61BB-2F4E-BA02-345036528C41}"/>
              </a:ext>
            </a:extLst>
          </p:cNvPr>
          <p:cNvSpPr>
            <a:spLocks noGrp="1"/>
          </p:cNvSpPr>
          <p:nvPr>
            <p:ph type="title"/>
          </p:nvPr>
        </p:nvSpPr>
        <p:spPr/>
        <p:txBody>
          <a:body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477E8828-49B1-F74F-B82D-24B838193769}"/>
              </a:ext>
            </a:extLst>
          </p:cNvPr>
          <p:cNvSpPr>
            <a:spLocks noGrp="1"/>
          </p:cNvSpPr>
          <p:nvPr>
            <p:ph sz="quarter" idx="11"/>
          </p:nvPr>
        </p:nvSpPr>
        <p:spPr>
          <a:xfrm>
            <a:off x="533399" y="1447800"/>
            <a:ext cx="5449824"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a:extLst>
              <a:ext uri="{FF2B5EF4-FFF2-40B4-BE49-F238E27FC236}">
                <a16:creationId xmlns:a16="http://schemas.microsoft.com/office/drawing/2014/main" id="{DFCD5531-92F9-0F4A-B821-30C3A4C7511D}"/>
              </a:ext>
            </a:extLst>
          </p:cNvPr>
          <p:cNvSpPr>
            <a:spLocks noGrp="1"/>
          </p:cNvSpPr>
          <p:nvPr>
            <p:ph sz="quarter" idx="12"/>
          </p:nvPr>
        </p:nvSpPr>
        <p:spPr>
          <a:xfrm>
            <a:off x="6233162" y="1447800"/>
            <a:ext cx="5425438"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DC644929-00F3-6E4A-A0AF-4C335477666A}"/>
              </a:ext>
            </a:extLst>
          </p:cNvPr>
          <p:cNvSpPr>
            <a:spLocks noGrp="1"/>
          </p:cNvSpPr>
          <p:nvPr>
            <p:ph type="body" sz="quarter" idx="13" hasCustomPrompt="1"/>
          </p:nvPr>
        </p:nvSpPr>
        <p:spPr>
          <a:xfrm>
            <a:off x="533400" y="5451986"/>
            <a:ext cx="11125200" cy="256032"/>
          </a:xfrm>
        </p:spPr>
        <p:txBody>
          <a:bodyPr/>
          <a:lstStyle>
            <a:lvl1pPr marL="27432" indent="0">
              <a:buNone/>
              <a:defRPr sz="1600"/>
            </a:lvl1pPr>
            <a:lvl2pPr marL="365760" indent="0">
              <a:buNone/>
              <a:defRPr/>
            </a:lvl2pPr>
          </a:lstStyle>
          <a:p>
            <a:pPr lvl="0"/>
            <a:r>
              <a:rPr lang="en-US" dirty="0"/>
              <a:t>Enter Source</a:t>
            </a:r>
          </a:p>
        </p:txBody>
      </p:sp>
      <p:sp>
        <p:nvSpPr>
          <p:cNvPr id="3" name="Slide Number Placeholder 2">
            <a:extLst>
              <a:ext uri="{FF2B5EF4-FFF2-40B4-BE49-F238E27FC236}">
                <a16:creationId xmlns:a16="http://schemas.microsoft.com/office/drawing/2014/main" id="{7992FB10-360E-3744-90BE-C93DA10ECECE}"/>
              </a:ext>
            </a:extLst>
          </p:cNvPr>
          <p:cNvSpPr>
            <a:spLocks noGrp="1"/>
          </p:cNvSpPr>
          <p:nvPr>
            <p:ph type="sldNum" sz="quarter" idx="10"/>
          </p:nvPr>
        </p:nvSpPr>
        <p:spPr>
          <a:xfrm>
            <a:off x="4953000" y="6248400"/>
            <a:ext cx="2286000" cy="533400"/>
          </a:xfrm>
        </p:spPr>
        <p:txBody>
          <a:bodyPr/>
          <a:lstStyle/>
          <a:p>
            <a:fld id="{D0BC17C3-1FA9-4946-9401-29D239C6607F}" type="slidenum">
              <a:rPr lang="en-US" smtClean="0"/>
              <a:pPr/>
              <a:t>‹#›</a:t>
            </a:fld>
            <a:endParaRPr lang="en-US" dirty="0"/>
          </a:p>
        </p:txBody>
      </p:sp>
    </p:spTree>
    <p:extLst>
      <p:ext uri="{BB962C8B-B14F-4D97-AF65-F5344CB8AC3E}">
        <p14:creationId xmlns:p14="http://schemas.microsoft.com/office/powerpoint/2010/main" val="1111822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2" name="Title"/>
          <p:cNvSpPr>
            <a:spLocks noGrp="1"/>
          </p:cNvSpPr>
          <p:nvPr>
            <p:ph type="title"/>
          </p:nvPr>
        </p:nvSpPr>
        <p:spPr>
          <a:xfrm>
            <a:off x="203200" y="152400"/>
            <a:ext cx="11785600" cy="609600"/>
          </a:xfrm>
        </p:spPr>
        <p:txBody>
          <a:bodyPr/>
          <a:lstStyle/>
          <a:p>
            <a:r>
              <a:rPr lang="en-US"/>
              <a:t>Click to edit Master title style</a:t>
            </a:r>
            <a:endParaRPr lang="en-US" dirty="0"/>
          </a:p>
        </p:txBody>
      </p:sp>
      <p:sp>
        <p:nvSpPr>
          <p:cNvPr id="3" name="Content Placeholder"/>
          <p:cNvSpPr>
            <a:spLocks noGrp="1"/>
          </p:cNvSpPr>
          <p:nvPr>
            <p:ph idx="1" hasCustomPrompt="1"/>
          </p:nvPr>
        </p:nvSpPr>
        <p:spPr>
          <a:xfrm>
            <a:off x="203200" y="914400"/>
            <a:ext cx="7924800" cy="5791200"/>
          </a:xfrm>
        </p:spPr>
        <p:txBody>
          <a:bodyPr/>
          <a:lstStyle>
            <a:lvl1pPr marL="68580" indent="0">
              <a:buFont typeface="Arial" panose="020B0604020202020204" pitchFamily="34" charset="0"/>
              <a:buNone/>
              <a:defRPr baseline="0"/>
            </a:lvl1pPr>
            <a:lvl2pPr marL="640080" indent="-274320">
              <a:buFont typeface="Arial" panose="020B0604020202020204" pitchFamily="34" charset="0"/>
              <a:buChar char="•"/>
              <a:defRPr/>
            </a:lvl2pPr>
            <a:lvl3pPr marL="914400" indent="-228600">
              <a:buFont typeface="Arial" panose="020B0604020202020204" pitchFamily="34" charset="0"/>
              <a:buChar char="•"/>
              <a:defRPr/>
            </a:lvl3pPr>
            <a:lvl4pPr marL="1124712" indent="-228600">
              <a:buFont typeface="Arial" panose="020B0604020202020204" pitchFamily="34" charset="0"/>
              <a:buChar char="•"/>
              <a:defRPr/>
            </a:lvl4pPr>
            <a:lvl5pPr marL="1325880" indent="-228600">
              <a:buFont typeface="Arial" panose="020B0604020202020204" pitchFamily="34" charset="0"/>
              <a:buChar char="•"/>
              <a:defRPr/>
            </a:lvl5pPr>
          </a:lstStyle>
          <a:p>
            <a:pPr lvl="0"/>
            <a:r>
              <a:rPr lang="en-US" dirty="0"/>
              <a:t>Insert image or graphic</a:t>
            </a:r>
          </a:p>
        </p:txBody>
      </p:sp>
      <p:sp>
        <p:nvSpPr>
          <p:cNvPr id="4" name="Content Placeholder"/>
          <p:cNvSpPr>
            <a:spLocks noGrp="1"/>
          </p:cNvSpPr>
          <p:nvPr>
            <p:ph idx="10" hasCustomPrompt="1"/>
          </p:nvPr>
        </p:nvSpPr>
        <p:spPr>
          <a:xfrm>
            <a:off x="8331200" y="914400"/>
            <a:ext cx="3651045" cy="5791200"/>
          </a:xfrm>
        </p:spPr>
        <p:txBody>
          <a:bodyPr/>
          <a:lstStyle>
            <a:lvl1pPr marL="68580" indent="0">
              <a:buFont typeface="Arial" panose="020B0604020202020204" pitchFamily="34" charset="0"/>
              <a:buNone/>
              <a:defRPr sz="2400" baseline="0"/>
            </a:lvl1pPr>
            <a:lvl2pPr marL="640080" indent="-274320">
              <a:buFont typeface="Arial" panose="020B0604020202020204" pitchFamily="34" charset="0"/>
              <a:buChar char="•"/>
              <a:defRPr/>
            </a:lvl2pPr>
            <a:lvl3pPr marL="914400" indent="-228600">
              <a:buFont typeface="Arial" panose="020B0604020202020204" pitchFamily="34" charset="0"/>
              <a:buChar char="•"/>
              <a:defRPr/>
            </a:lvl3pPr>
            <a:lvl4pPr marL="1124712" indent="-228600">
              <a:buFont typeface="Arial" panose="020B0604020202020204" pitchFamily="34" charset="0"/>
              <a:buChar char="•"/>
              <a:defRPr/>
            </a:lvl4pPr>
            <a:lvl5pPr marL="1325880" indent="-228600">
              <a:buFont typeface="Arial" panose="020B0604020202020204" pitchFamily="34" charset="0"/>
              <a:buChar char="•"/>
              <a:defRPr/>
            </a:lvl5pPr>
          </a:lstStyle>
          <a:p>
            <a:pPr lvl="0"/>
            <a:r>
              <a:rPr lang="en-US" dirty="0"/>
              <a:t>Provide written description if alt text exceeds character limit.</a:t>
            </a:r>
          </a:p>
        </p:txBody>
      </p:sp>
      <p:sp>
        <p:nvSpPr>
          <p:cNvPr id="8" name="Text Placeholder 7">
            <a:extLst>
              <a:ext uri="{FF2B5EF4-FFF2-40B4-BE49-F238E27FC236}">
                <a16:creationId xmlns:a16="http://schemas.microsoft.com/office/drawing/2014/main" id="{716F8788-3B61-CE48-B80F-4F60FE4246A6}"/>
              </a:ext>
            </a:extLst>
          </p:cNvPr>
          <p:cNvSpPr>
            <a:spLocks noGrp="1"/>
          </p:cNvSpPr>
          <p:nvPr>
            <p:ph type="body" sz="quarter" idx="13" hasCustomPrompt="1"/>
          </p:nvPr>
        </p:nvSpPr>
        <p:spPr>
          <a:xfrm>
            <a:off x="304800" y="5943600"/>
            <a:ext cx="11684000" cy="304800"/>
          </a:xfrm>
        </p:spPr>
        <p:txBody>
          <a:bodyPr/>
          <a:lstStyle>
            <a:lvl1pPr marL="27432" indent="0">
              <a:buNone/>
              <a:defRPr sz="1800"/>
            </a:lvl1pPr>
          </a:lstStyle>
          <a:p>
            <a:pPr lvl="0"/>
            <a:r>
              <a:rPr lang="en-US" dirty="0"/>
              <a:t>Enter Source</a:t>
            </a:r>
          </a:p>
        </p:txBody>
      </p:sp>
      <p:sp>
        <p:nvSpPr>
          <p:cNvPr id="5" name="Footer Placeholder 4">
            <a:extLst>
              <a:ext uri="{FF2B5EF4-FFF2-40B4-BE49-F238E27FC236}">
                <a16:creationId xmlns:a16="http://schemas.microsoft.com/office/drawing/2014/main" id="{C742E6F9-C887-7844-AE9F-B04AFEB065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80606-BBCC-C549-A7E3-C01DEF1C6E47}"/>
              </a:ext>
            </a:extLst>
          </p:cNvPr>
          <p:cNvSpPr>
            <a:spLocks noGrp="1"/>
          </p:cNvSpPr>
          <p:nvPr>
            <p:ph type="sldNum" sz="quarter" idx="12"/>
          </p:nvPr>
        </p:nvSpPr>
        <p:spPr/>
        <p:txBody>
          <a:bodyPr/>
          <a:lstStyle/>
          <a:p>
            <a:fld id="{D0BC17C3-1FA9-4946-9401-29D239C6607F}" type="slidenum">
              <a:rPr lang="en-US" smtClean="0"/>
              <a:pPr/>
              <a:t>‹#›</a:t>
            </a:fld>
            <a:endParaRPr lang="en-US" dirty="0"/>
          </a:p>
        </p:txBody>
      </p:sp>
    </p:spTree>
    <p:extLst>
      <p:ext uri="{BB962C8B-B14F-4D97-AF65-F5344CB8AC3E}">
        <p14:creationId xmlns:p14="http://schemas.microsoft.com/office/powerpoint/2010/main" val="19311907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BD449-CA68-7F45-BCF0-73155681BC88}"/>
              </a:ext>
            </a:extLst>
          </p:cNvPr>
          <p:cNvSpPr>
            <a:spLocks noGrp="1"/>
          </p:cNvSpPr>
          <p:nvPr>
            <p:ph type="title"/>
          </p:nvPr>
        </p:nvSpPr>
        <p:spPr/>
        <p:txBody>
          <a:body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83821D42-678E-394E-8DAD-8879728464E7}"/>
              </a:ext>
            </a:extLst>
          </p:cNvPr>
          <p:cNvSpPr>
            <a:spLocks noGrp="1"/>
          </p:cNvSpPr>
          <p:nvPr>
            <p:ph sz="quarter" idx="11"/>
          </p:nvPr>
        </p:nvSpPr>
        <p:spPr>
          <a:xfrm>
            <a:off x="533400" y="1447800"/>
            <a:ext cx="3566160" cy="4267200"/>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a:extLst>
              <a:ext uri="{FF2B5EF4-FFF2-40B4-BE49-F238E27FC236}">
                <a16:creationId xmlns:a16="http://schemas.microsoft.com/office/drawing/2014/main" id="{646F044E-E130-8449-A697-94C167C54721}"/>
              </a:ext>
            </a:extLst>
          </p:cNvPr>
          <p:cNvSpPr>
            <a:spLocks noGrp="1"/>
          </p:cNvSpPr>
          <p:nvPr>
            <p:ph sz="quarter" idx="12"/>
          </p:nvPr>
        </p:nvSpPr>
        <p:spPr>
          <a:xfrm>
            <a:off x="4312920" y="1447800"/>
            <a:ext cx="3566160" cy="4267200"/>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A443D160-D410-5E4E-9A5F-4A7BC20101DF}"/>
              </a:ext>
            </a:extLst>
          </p:cNvPr>
          <p:cNvSpPr>
            <a:spLocks noGrp="1"/>
          </p:cNvSpPr>
          <p:nvPr>
            <p:ph sz="quarter" idx="13"/>
          </p:nvPr>
        </p:nvSpPr>
        <p:spPr>
          <a:xfrm>
            <a:off x="8092440" y="1447800"/>
            <a:ext cx="3566160" cy="4267200"/>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a:extLst>
              <a:ext uri="{FF2B5EF4-FFF2-40B4-BE49-F238E27FC236}">
                <a16:creationId xmlns:a16="http://schemas.microsoft.com/office/drawing/2014/main" id="{99634DE4-7114-484E-915B-274BCAF0A7A7}"/>
              </a:ext>
            </a:extLst>
          </p:cNvPr>
          <p:cNvSpPr>
            <a:spLocks noGrp="1"/>
          </p:cNvSpPr>
          <p:nvPr>
            <p:ph type="sldNum" sz="quarter" idx="10"/>
          </p:nvPr>
        </p:nvSpPr>
        <p:spPr>
          <a:xfrm>
            <a:off x="4953000" y="6248400"/>
            <a:ext cx="2286000" cy="533399"/>
          </a:xfrm>
        </p:spPr>
        <p:txBody>
          <a:bodyPr/>
          <a:lstStyle/>
          <a:p>
            <a:fld id="{D0BC17C3-1FA9-4946-9401-29D239C6607F}" type="slidenum">
              <a:rPr lang="en-US" smtClean="0"/>
              <a:pPr/>
              <a:t>‹#›</a:t>
            </a:fld>
            <a:endParaRPr lang="en-US" dirty="0"/>
          </a:p>
        </p:txBody>
      </p:sp>
    </p:spTree>
    <p:extLst>
      <p:ext uri="{BB962C8B-B14F-4D97-AF65-F5344CB8AC3E}">
        <p14:creationId xmlns:p14="http://schemas.microsoft.com/office/powerpoint/2010/main" val="2974368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0" indent="0">
              <a:buNone/>
              <a:defRPr sz="563"/>
            </a:lvl2pPr>
            <a:lvl3pPr marL="360036" indent="0">
              <a:buNone/>
              <a:defRPr sz="563"/>
            </a:lvl3pPr>
            <a:lvl4pPr marL="540055" indent="0">
              <a:buNone/>
              <a:defRPr sz="563"/>
            </a:lvl4pPr>
            <a:lvl5pPr marL="720072" indent="0">
              <a:buNone/>
              <a:defRPr sz="563"/>
            </a:lvl5pPr>
          </a:lstStyle>
          <a:p>
            <a:pPr marL="0" marR="0" lvl="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lvl1pPr>
              <a:defRPr>
                <a:solidFill>
                  <a:schemeClr val="tx1"/>
                </a:solidFill>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910518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7AD9B-61BB-2F4E-BA02-345036528C41}"/>
              </a:ext>
            </a:extLst>
          </p:cNvPr>
          <p:cNvSpPr>
            <a:spLocks noGrp="1"/>
          </p:cNvSpPr>
          <p:nvPr>
            <p:ph type="title"/>
          </p:nvPr>
        </p:nvSpPr>
        <p:spPr/>
        <p:txBody>
          <a:body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477E8828-49B1-F74F-B82D-24B838193769}"/>
              </a:ext>
            </a:extLst>
          </p:cNvPr>
          <p:cNvSpPr>
            <a:spLocks noGrp="1"/>
          </p:cNvSpPr>
          <p:nvPr>
            <p:ph sz="quarter" idx="11"/>
          </p:nvPr>
        </p:nvSpPr>
        <p:spPr>
          <a:xfrm>
            <a:off x="533399" y="1447800"/>
            <a:ext cx="5449824"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a:extLst>
              <a:ext uri="{FF2B5EF4-FFF2-40B4-BE49-F238E27FC236}">
                <a16:creationId xmlns:a16="http://schemas.microsoft.com/office/drawing/2014/main" id="{DFCD5531-92F9-0F4A-B821-30C3A4C7511D}"/>
              </a:ext>
            </a:extLst>
          </p:cNvPr>
          <p:cNvSpPr>
            <a:spLocks noGrp="1"/>
          </p:cNvSpPr>
          <p:nvPr>
            <p:ph sz="quarter" idx="12"/>
          </p:nvPr>
        </p:nvSpPr>
        <p:spPr>
          <a:xfrm>
            <a:off x="6233162" y="1447800"/>
            <a:ext cx="5425438"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DC644929-00F3-6E4A-A0AF-4C335477666A}"/>
              </a:ext>
            </a:extLst>
          </p:cNvPr>
          <p:cNvSpPr>
            <a:spLocks noGrp="1"/>
          </p:cNvSpPr>
          <p:nvPr>
            <p:ph type="body" sz="quarter" idx="13" hasCustomPrompt="1"/>
          </p:nvPr>
        </p:nvSpPr>
        <p:spPr>
          <a:xfrm>
            <a:off x="533400" y="5451986"/>
            <a:ext cx="11125200" cy="256032"/>
          </a:xfrm>
        </p:spPr>
        <p:txBody>
          <a:bodyPr/>
          <a:lstStyle>
            <a:lvl1pPr marL="27432" indent="0">
              <a:buNone/>
              <a:defRPr sz="1600"/>
            </a:lvl1pPr>
            <a:lvl2pPr marL="365760" indent="0">
              <a:buNone/>
              <a:defRPr/>
            </a:lvl2pPr>
          </a:lstStyle>
          <a:p>
            <a:pPr lvl="0"/>
            <a:r>
              <a:rPr lang="en-US" dirty="0"/>
              <a:t>Enter Source</a:t>
            </a:r>
          </a:p>
        </p:txBody>
      </p:sp>
      <p:sp>
        <p:nvSpPr>
          <p:cNvPr id="3" name="Slide Number Placeholder 2">
            <a:extLst>
              <a:ext uri="{FF2B5EF4-FFF2-40B4-BE49-F238E27FC236}">
                <a16:creationId xmlns:a16="http://schemas.microsoft.com/office/drawing/2014/main" id="{7992FB10-360E-3744-90BE-C93DA10ECECE}"/>
              </a:ext>
            </a:extLst>
          </p:cNvPr>
          <p:cNvSpPr>
            <a:spLocks noGrp="1"/>
          </p:cNvSpPr>
          <p:nvPr>
            <p:ph type="sldNum" sz="quarter" idx="10"/>
          </p:nvPr>
        </p:nvSpPr>
        <p:spPr>
          <a:xfrm>
            <a:off x="4953000" y="6248400"/>
            <a:ext cx="2286000" cy="533400"/>
          </a:xfrm>
        </p:spPr>
        <p:txBody>
          <a:bodyPr/>
          <a:lstStyle/>
          <a:p>
            <a:fld id="{D0BC17C3-1FA9-4946-9401-29D239C6607F}" type="slidenum">
              <a:rPr lang="en-US" smtClean="0"/>
              <a:pPr/>
              <a:t>‹#›</a:t>
            </a:fld>
            <a:endParaRPr lang="en-US" dirty="0"/>
          </a:p>
        </p:txBody>
      </p:sp>
    </p:spTree>
    <p:extLst>
      <p:ext uri="{BB962C8B-B14F-4D97-AF65-F5344CB8AC3E}">
        <p14:creationId xmlns:p14="http://schemas.microsoft.com/office/powerpoint/2010/main" val="3930512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7AD9B-61BB-2F4E-BA02-345036528C41}"/>
              </a:ext>
            </a:extLst>
          </p:cNvPr>
          <p:cNvSpPr>
            <a:spLocks noGrp="1"/>
          </p:cNvSpPr>
          <p:nvPr>
            <p:ph type="title"/>
          </p:nvPr>
        </p:nvSpPr>
        <p:spPr/>
        <p:txBody>
          <a:body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477E8828-49B1-F74F-B82D-24B838193769}"/>
              </a:ext>
            </a:extLst>
          </p:cNvPr>
          <p:cNvSpPr>
            <a:spLocks noGrp="1"/>
          </p:cNvSpPr>
          <p:nvPr>
            <p:ph sz="quarter" idx="11"/>
          </p:nvPr>
        </p:nvSpPr>
        <p:spPr>
          <a:xfrm>
            <a:off x="533399" y="1447800"/>
            <a:ext cx="5449824"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a:extLst>
              <a:ext uri="{FF2B5EF4-FFF2-40B4-BE49-F238E27FC236}">
                <a16:creationId xmlns:a16="http://schemas.microsoft.com/office/drawing/2014/main" id="{DFCD5531-92F9-0F4A-B821-30C3A4C7511D}"/>
              </a:ext>
            </a:extLst>
          </p:cNvPr>
          <p:cNvSpPr>
            <a:spLocks noGrp="1"/>
          </p:cNvSpPr>
          <p:nvPr>
            <p:ph sz="quarter" idx="12"/>
          </p:nvPr>
        </p:nvSpPr>
        <p:spPr>
          <a:xfrm>
            <a:off x="6233162" y="1447800"/>
            <a:ext cx="5425438"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DC644929-00F3-6E4A-A0AF-4C335477666A}"/>
              </a:ext>
            </a:extLst>
          </p:cNvPr>
          <p:cNvSpPr>
            <a:spLocks noGrp="1"/>
          </p:cNvSpPr>
          <p:nvPr>
            <p:ph type="body" sz="quarter" idx="13" hasCustomPrompt="1"/>
          </p:nvPr>
        </p:nvSpPr>
        <p:spPr>
          <a:xfrm>
            <a:off x="533400" y="5451986"/>
            <a:ext cx="11125200" cy="256032"/>
          </a:xfrm>
        </p:spPr>
        <p:txBody>
          <a:bodyPr/>
          <a:lstStyle>
            <a:lvl1pPr marL="27432" indent="0">
              <a:buNone/>
              <a:defRPr sz="1600"/>
            </a:lvl1pPr>
            <a:lvl2pPr marL="365760" indent="0">
              <a:buNone/>
              <a:defRPr/>
            </a:lvl2pPr>
          </a:lstStyle>
          <a:p>
            <a:pPr lvl="0"/>
            <a:r>
              <a:rPr lang="en-US" dirty="0"/>
              <a:t>Enter Source</a:t>
            </a:r>
          </a:p>
        </p:txBody>
      </p:sp>
      <p:sp>
        <p:nvSpPr>
          <p:cNvPr id="3" name="Slide Number Placeholder 2">
            <a:extLst>
              <a:ext uri="{FF2B5EF4-FFF2-40B4-BE49-F238E27FC236}">
                <a16:creationId xmlns:a16="http://schemas.microsoft.com/office/drawing/2014/main" id="{7992FB10-360E-3744-90BE-C93DA10ECECE}"/>
              </a:ext>
            </a:extLst>
          </p:cNvPr>
          <p:cNvSpPr>
            <a:spLocks noGrp="1"/>
          </p:cNvSpPr>
          <p:nvPr>
            <p:ph type="sldNum" sz="quarter" idx="10"/>
          </p:nvPr>
        </p:nvSpPr>
        <p:spPr>
          <a:xfrm>
            <a:off x="4953000" y="6248400"/>
            <a:ext cx="2286000" cy="533400"/>
          </a:xfrm>
        </p:spPr>
        <p:txBody>
          <a:bodyPr/>
          <a:lstStyle/>
          <a:p>
            <a:fld id="{D0BC17C3-1FA9-4946-9401-29D239C6607F}" type="slidenum">
              <a:rPr lang="en-US" smtClean="0"/>
              <a:pPr/>
              <a:t>‹#›</a:t>
            </a:fld>
            <a:endParaRPr lang="en-US" dirty="0"/>
          </a:p>
        </p:txBody>
      </p:sp>
    </p:spTree>
    <p:extLst>
      <p:ext uri="{BB962C8B-B14F-4D97-AF65-F5344CB8AC3E}">
        <p14:creationId xmlns:p14="http://schemas.microsoft.com/office/powerpoint/2010/main" val="1630533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7AD9B-61BB-2F4E-BA02-345036528C41}"/>
              </a:ext>
            </a:extLst>
          </p:cNvPr>
          <p:cNvSpPr>
            <a:spLocks noGrp="1"/>
          </p:cNvSpPr>
          <p:nvPr>
            <p:ph type="title"/>
          </p:nvPr>
        </p:nvSpPr>
        <p:spPr/>
        <p:txBody>
          <a:body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477E8828-49B1-F74F-B82D-24B838193769}"/>
              </a:ext>
            </a:extLst>
          </p:cNvPr>
          <p:cNvSpPr>
            <a:spLocks noGrp="1"/>
          </p:cNvSpPr>
          <p:nvPr>
            <p:ph sz="quarter" idx="11"/>
          </p:nvPr>
        </p:nvSpPr>
        <p:spPr>
          <a:xfrm>
            <a:off x="533399" y="1447800"/>
            <a:ext cx="5449824"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a:extLst>
              <a:ext uri="{FF2B5EF4-FFF2-40B4-BE49-F238E27FC236}">
                <a16:creationId xmlns:a16="http://schemas.microsoft.com/office/drawing/2014/main" id="{DFCD5531-92F9-0F4A-B821-30C3A4C7511D}"/>
              </a:ext>
            </a:extLst>
          </p:cNvPr>
          <p:cNvSpPr>
            <a:spLocks noGrp="1"/>
          </p:cNvSpPr>
          <p:nvPr>
            <p:ph sz="quarter" idx="12"/>
          </p:nvPr>
        </p:nvSpPr>
        <p:spPr>
          <a:xfrm>
            <a:off x="6233162" y="1447800"/>
            <a:ext cx="5425438"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DC644929-00F3-6E4A-A0AF-4C335477666A}"/>
              </a:ext>
            </a:extLst>
          </p:cNvPr>
          <p:cNvSpPr>
            <a:spLocks noGrp="1"/>
          </p:cNvSpPr>
          <p:nvPr>
            <p:ph type="body" sz="quarter" idx="13" hasCustomPrompt="1"/>
          </p:nvPr>
        </p:nvSpPr>
        <p:spPr>
          <a:xfrm>
            <a:off x="533400" y="5451986"/>
            <a:ext cx="11125200" cy="256032"/>
          </a:xfrm>
        </p:spPr>
        <p:txBody>
          <a:bodyPr/>
          <a:lstStyle>
            <a:lvl1pPr marL="27432" indent="0">
              <a:buNone/>
              <a:defRPr sz="1600"/>
            </a:lvl1pPr>
            <a:lvl2pPr marL="365760" indent="0">
              <a:buNone/>
              <a:defRPr/>
            </a:lvl2pPr>
          </a:lstStyle>
          <a:p>
            <a:pPr lvl="0"/>
            <a:r>
              <a:rPr lang="en-US" dirty="0"/>
              <a:t>Enter Source</a:t>
            </a:r>
          </a:p>
        </p:txBody>
      </p:sp>
      <p:sp>
        <p:nvSpPr>
          <p:cNvPr id="3" name="Slide Number Placeholder 2">
            <a:extLst>
              <a:ext uri="{FF2B5EF4-FFF2-40B4-BE49-F238E27FC236}">
                <a16:creationId xmlns:a16="http://schemas.microsoft.com/office/drawing/2014/main" id="{7992FB10-360E-3744-90BE-C93DA10ECECE}"/>
              </a:ext>
            </a:extLst>
          </p:cNvPr>
          <p:cNvSpPr>
            <a:spLocks noGrp="1"/>
          </p:cNvSpPr>
          <p:nvPr>
            <p:ph type="sldNum" sz="quarter" idx="10"/>
          </p:nvPr>
        </p:nvSpPr>
        <p:spPr>
          <a:xfrm>
            <a:off x="4953000" y="6248400"/>
            <a:ext cx="2286000" cy="533400"/>
          </a:xfrm>
        </p:spPr>
        <p:txBody>
          <a:bodyPr/>
          <a:lstStyle/>
          <a:p>
            <a:fld id="{D0BC17C3-1FA9-4946-9401-29D239C6607F}" type="slidenum">
              <a:rPr lang="en-US" smtClean="0"/>
              <a:pPr/>
              <a:t>‹#›</a:t>
            </a:fld>
            <a:endParaRPr lang="en-US" dirty="0"/>
          </a:p>
        </p:txBody>
      </p:sp>
    </p:spTree>
    <p:extLst>
      <p:ext uri="{BB962C8B-B14F-4D97-AF65-F5344CB8AC3E}">
        <p14:creationId xmlns:p14="http://schemas.microsoft.com/office/powerpoint/2010/main" val="1180283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Reading, Writing - “Literacy”</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Font typeface="Arial" panose="020B0604020202020204" pitchFamily="34" charset="0"/>
              <a:buChar char="•"/>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r>
              <a:rPr lang="en-US" dirty="0"/>
              <a:t>The term “literacy” is commonly used in education and it is important for people to know reading and writing are their own distinct but interconnected set of skills. </a:t>
            </a:r>
          </a:p>
          <a:p>
            <a:r>
              <a:rPr lang="en-US" dirty="0"/>
              <a:t>Reading and writing are two unique skill clusters, so each is recognized as a valuable element to educators’ instruction.</a:t>
            </a:r>
          </a:p>
          <a:p>
            <a:r>
              <a:rPr lang="en-US" dirty="0"/>
              <a:t>Mechanisms for integrating reading and writing is the goal</a:t>
            </a:r>
          </a:p>
          <a:p>
            <a:pPr lvl="5"/>
            <a:endParaRPr lang="en-US" dirty="0"/>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Essential Practices</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Font typeface="Arial" panose="020B0604020202020204" pitchFamily="34" charset="0"/>
              <a:buChar char="•"/>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marL="541782" indent="-514350">
              <a:buFont typeface="+mj-lt"/>
              <a:buAutoNum type="arabicPeriod"/>
            </a:pPr>
            <a:r>
              <a:rPr lang="en-US" dirty="0"/>
              <a:t>Knowledge and use of a learning progression for developing skilled readers and writers</a:t>
            </a:r>
          </a:p>
          <a:p>
            <a:pPr marL="541782" indent="-514350">
              <a:buFont typeface="+mj-lt"/>
              <a:buAutoNum type="arabicPeriod"/>
            </a:pPr>
            <a:r>
              <a:rPr lang="en-US" dirty="0"/>
              <a:t>Design and use of an evidence-based intervention platform as the foundation for effective intervention</a:t>
            </a:r>
          </a:p>
          <a:p>
            <a:pPr marL="541782" indent="-514350">
              <a:buFont typeface="+mj-lt"/>
              <a:buAutoNum type="arabicPeriod"/>
            </a:pPr>
            <a:r>
              <a:rPr lang="en-US" dirty="0"/>
              <a:t>On-going data-based decision making for providing and intensifying interventions</a:t>
            </a:r>
          </a:p>
          <a:p>
            <a:pPr marL="541782" indent="-514350">
              <a:buFont typeface="+mj-lt"/>
              <a:buAutoNum type="arabicPeriod"/>
            </a:pPr>
            <a:r>
              <a:rPr lang="en-US" dirty="0"/>
              <a:t>Adaptations to increase the instructional intensity of the intervention</a:t>
            </a:r>
          </a:p>
          <a:p>
            <a:pPr marL="541782" indent="-514350">
              <a:buFont typeface="+mj-lt"/>
              <a:buAutoNum type="arabicPeriod"/>
            </a:pPr>
            <a:r>
              <a:rPr lang="en-US" dirty="0"/>
              <a:t>Infrastructures (systems) to support students with severe and persistent literacy needs</a:t>
            </a:r>
          </a:p>
          <a:p>
            <a:pPr lvl="5"/>
            <a:endParaRPr lang="en-US" dirty="0"/>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4031360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Caveats</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Font typeface="Arial" panose="020B0604020202020204" pitchFamily="34" charset="0"/>
              <a:buChar char="•"/>
              <a:defRPr sz="24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4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r>
              <a:rPr lang="en-US" dirty="0"/>
              <a:t>The five practices have been intentionally ordered</a:t>
            </a:r>
          </a:p>
          <a:p>
            <a:r>
              <a:rPr lang="en-US" dirty="0"/>
              <a:t>We start by focusing attention on the skills needed to become a successful reader and writer</a:t>
            </a:r>
          </a:p>
          <a:p>
            <a:pPr lvl="1"/>
            <a:r>
              <a:rPr lang="en-US" dirty="0"/>
              <a:t>Accurately identifying the primary skill(s) necessary for intervention instruction will increase the intervention effectiveness</a:t>
            </a:r>
          </a:p>
          <a:p>
            <a:r>
              <a:rPr lang="en-US" dirty="0"/>
              <a:t>The remaining practices build upon the first </a:t>
            </a:r>
          </a:p>
          <a:p>
            <a:r>
              <a:rPr lang="en-US" dirty="0"/>
              <a:t>The Infrastructures (systems) practice is the book-end because in order to support educators and leaders in successfully using these practices requires a supportive infrastructure at the school and district levels (e.g., procedures, teaming structures, policies) </a:t>
            </a:r>
          </a:p>
          <a:p>
            <a:pPr lvl="5"/>
            <a:endParaRPr lang="en-US" dirty="0"/>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490454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sz="3600" baseline="0"/>
            </a:lvl1pPr>
          </a:lstStyle>
          <a:p>
            <a:r>
              <a:rPr lang="en-US" sz="4400" dirty="0">
                <a:solidFill>
                  <a:schemeClr val="tx1"/>
                </a:solidFill>
              </a:rPr>
              <a:t>Systems…Not Necessarily Glamorous</a:t>
            </a:r>
            <a:endParaRPr lang="en-US" dirty="0"/>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27432" indent="0" algn="ctr">
              <a:lnSpc>
                <a:spcPct val="125000"/>
              </a:lnSpc>
              <a:spcBef>
                <a:spcPts val="1800"/>
              </a:spcBef>
              <a:buClr>
                <a:schemeClr val="tx1"/>
              </a:buClr>
              <a:buFont typeface="Arial" panose="020B0604020202020204" pitchFamily="34" charset="0"/>
              <a:buNone/>
              <a:defRPr sz="24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4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marL="27432" indent="0" algn="ctr">
              <a:buNone/>
            </a:pPr>
            <a:r>
              <a:rPr lang="en-US" dirty="0"/>
              <a:t>“Place a good person in a bad system, and the system will win every time.” – Seymour </a:t>
            </a:r>
            <a:r>
              <a:rPr lang="en-US" dirty="0" err="1"/>
              <a:t>Sarason</a:t>
            </a:r>
            <a:endParaRPr lang="en-US" dirty="0"/>
          </a:p>
          <a:p>
            <a:pPr>
              <a:spcBef>
                <a:spcPts val="2700"/>
              </a:spcBef>
            </a:pPr>
            <a:r>
              <a:rPr lang="en-US" dirty="0"/>
              <a:t>MTSS is the system - the framework, that nests the evidence-based practices, programs, assessments, and procedures to supporting people in their use</a:t>
            </a:r>
          </a:p>
          <a:p>
            <a:pPr>
              <a:spcBef>
                <a:spcPts val="2700"/>
              </a:spcBef>
            </a:pPr>
            <a:r>
              <a:rPr lang="en-US" dirty="0"/>
              <a:t>Systems may not be viewed as glamorous as learning about practices and programs BUT – in their absence, implementation and outcomes will suffer</a:t>
            </a:r>
          </a:p>
          <a:p>
            <a:pPr lvl="5"/>
            <a:endParaRPr lang="en-US" dirty="0"/>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5687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sz="3600" baseline="0"/>
            </a:lvl1pPr>
          </a:lstStyle>
          <a:p>
            <a:r>
              <a:rPr lang="en-US" sz="4400" dirty="0"/>
              <a:t>Caveats (cont.)</a:t>
            </a:r>
            <a:endParaRPr lang="en-US" dirty="0"/>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27432" indent="0" algn="l">
              <a:lnSpc>
                <a:spcPct val="125000"/>
              </a:lnSpc>
              <a:spcBef>
                <a:spcPts val="1800"/>
              </a:spcBef>
              <a:buClr>
                <a:schemeClr val="tx1"/>
              </a:buClr>
              <a:buFont typeface="Arial" panose="020B0604020202020204" pitchFamily="34" charset="0"/>
              <a:buNone/>
              <a:defRPr sz="24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4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r>
              <a:rPr lang="en-US" dirty="0"/>
              <a:t>The primary individuals responsible for enacting the contents of each practice will either be leaders (district and school administrators), or teachers (general education and special education) and interventionists </a:t>
            </a:r>
          </a:p>
          <a:p>
            <a:r>
              <a:rPr lang="en-US" dirty="0"/>
              <a:t>To increase clarity for readers, a statement following the introduction of each practice indicates who, primarily, needs to understand and act upon its contents. </a:t>
            </a:r>
          </a:p>
          <a:p>
            <a:pPr lvl="5"/>
            <a:endParaRPr lang="en-US" dirty="0"/>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4254548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 Size 42, 85% Black, Center Aligned in Placeholder</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pic>
        <p:nvPicPr>
          <p:cNvPr id="4" name="Picture 3">
            <a:extLst>
              <a:ext uri="{FF2B5EF4-FFF2-40B4-BE49-F238E27FC236}">
                <a16:creationId xmlns:a16="http://schemas.microsoft.com/office/drawing/2014/main" id="{94327D8D-869B-4B93-B6F6-D1B462738017}"/>
              </a:ext>
              <a:ext uri="{C183D7F6-B498-43B3-948B-1728B52AA6E4}">
                <adec:decorative xmlns:adec="http://schemas.microsoft.com/office/drawing/2017/decorative" val="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748" r:id="rId3"/>
    <p:sldLayoutId id="2147483816" r:id="rId4"/>
    <p:sldLayoutId id="2147483817" r:id="rId5"/>
    <p:sldLayoutId id="2147483818" r:id="rId6"/>
    <p:sldLayoutId id="2147483819" r:id="rId7"/>
    <p:sldLayoutId id="2147483815" r:id="rId8"/>
    <p:sldLayoutId id="2147483662" r:id="rId9"/>
    <p:sldLayoutId id="2147483702" r:id="rId10"/>
    <p:sldLayoutId id="2147483774" r:id="rId11"/>
    <p:sldLayoutId id="2147483812" r:id="rId12"/>
    <p:sldLayoutId id="2147483785" r:id="rId13"/>
    <p:sldLayoutId id="2147483786" r:id="rId14"/>
    <p:sldLayoutId id="2147483814" r:id="rId15"/>
    <p:sldLayoutId id="2147483725" r:id="rId16"/>
    <p:sldLayoutId id="2147483806" r:id="rId17"/>
    <p:sldLayoutId id="2147483811" r:id="rId18"/>
    <p:sldLayoutId id="2147483810" r:id="rId19"/>
    <p:sldLayoutId id="2147483775" r:id="rId20"/>
    <p:sldLayoutId id="2147483820" r:id="rId21"/>
    <p:sldLayoutId id="2147483822" r:id="rId22"/>
    <p:sldLayoutId id="2147483824" r:id="rId23"/>
    <p:sldLayoutId id="2147483825" r:id="rId24"/>
    <p:sldLayoutId id="2147483826" r:id="rId25"/>
    <p:sldLayoutId id="2147483827" r:id="rId26"/>
    <p:sldLayoutId id="2147483828" r:id="rId27"/>
    <p:sldLayoutId id="2147483829" r:id="rId28"/>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intensiveintervention.org/resource/intensifying-literacy-instruction-essential-practices" TargetMode="Externa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intensiveintervention.org/taxonomy-intervention-intensity" TargetMode="Externa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hyperlink" Target="https://charts.intensiveintervention.org/chart/instructional-intervention-tool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42.xml.rels><?xml version="1.0" encoding="UTF-8" standalone="yes"?>
<Relationships xmlns="http://schemas.openxmlformats.org/package/2006/relationships"><Relationship Id="rId3" Type="http://schemas.openxmlformats.org/officeDocument/2006/relationships/hyperlink" Target="https://intensiveintervention.org/resource/strategies-scheduling-how-find-time-intensify-and-individualize-intervention"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4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hyperlink" Target="https://intensiveintervention.org/intervention-resources/literacy-strategies"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hyperlink" Target="https://mimtsstac.org/"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meadowscenter.org/" TargetMode="External"/><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2790" y="4025495"/>
            <a:ext cx="10515600" cy="1661993"/>
          </a:xfrm>
        </p:spPr>
        <p:txBody>
          <a:bodyPr/>
          <a:lstStyle/>
          <a:p>
            <a:r>
              <a:rPr lang="en-US" sz="3600" dirty="0"/>
              <a:t>What Does it Take to Meet the Needs of Struggling Readers? An Overview of Essential Practices for Intensifying Literacy Instruction</a:t>
            </a:r>
          </a:p>
        </p:txBody>
      </p:sp>
      <p:sp>
        <p:nvSpPr>
          <p:cNvPr id="10" name="Text Placeholder 9"/>
          <p:cNvSpPr>
            <a:spLocks noGrp="1"/>
          </p:cNvSpPr>
          <p:nvPr>
            <p:ph type="body" sz="quarter" idx="14"/>
          </p:nvPr>
        </p:nvSpPr>
        <p:spPr>
          <a:xfrm>
            <a:off x="10559099" y="3716536"/>
            <a:ext cx="689291" cy="184666"/>
          </a:xfrm>
        </p:spPr>
        <p:txBody>
          <a:bodyPr/>
          <a:lstStyle/>
          <a:p>
            <a:r>
              <a:rPr lang="en-US" dirty="0"/>
              <a:t>April 2021</a:t>
            </a:r>
          </a:p>
        </p:txBody>
      </p:sp>
      <p:sp>
        <p:nvSpPr>
          <p:cNvPr id="6" name="Text Placeholder 5"/>
          <p:cNvSpPr>
            <a:spLocks noGrp="1"/>
          </p:cNvSpPr>
          <p:nvPr>
            <p:ph type="body" sz="quarter" idx="13"/>
          </p:nvPr>
        </p:nvSpPr>
        <p:spPr/>
        <p:txBody>
          <a:bodyPr/>
          <a:lstStyle/>
          <a:p>
            <a:pPr lvl="0"/>
            <a:r>
              <a:rPr lang="en-US" dirty="0"/>
              <a:t>Kim St. Martin, Ph.D. | Sharon Vaughn, Ph.D.</a:t>
            </a:r>
          </a:p>
        </p:txBody>
      </p:sp>
    </p:spTree>
    <p:extLst>
      <p:ext uri="{BB962C8B-B14F-4D97-AF65-F5344CB8AC3E}">
        <p14:creationId xmlns:p14="http://schemas.microsoft.com/office/powerpoint/2010/main" val="327439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Practice 1 </a:t>
            </a:r>
          </a:p>
        </p:txBody>
      </p:sp>
      <p:sp>
        <p:nvSpPr>
          <p:cNvPr id="3" name="Text Placeholder 2">
            <a:extLst>
              <a:ext uri="{FF2B5EF4-FFF2-40B4-BE49-F238E27FC236}">
                <a16:creationId xmlns:a16="http://schemas.microsoft.com/office/drawing/2014/main" id="{04261BC3-E7DA-4B75-8209-47C3B3102BE4}"/>
              </a:ext>
            </a:extLst>
          </p:cNvPr>
          <p:cNvSpPr>
            <a:spLocks noGrp="1"/>
          </p:cNvSpPr>
          <p:nvPr>
            <p:ph type="body" sz="quarter" idx="13"/>
          </p:nvPr>
        </p:nvSpPr>
        <p:spPr/>
        <p:txBody>
          <a:bodyPr>
            <a:normAutofit fontScale="92500" lnSpcReduction="20000"/>
          </a:bodyPr>
          <a:lstStyle/>
          <a:p>
            <a:r>
              <a:rPr lang="en-US" sz="4000" dirty="0">
                <a:solidFill>
                  <a:srgbClr val="C25131"/>
                </a:solidFill>
              </a:rPr>
              <a:t>Knowledge and use of a learning progression for developing skilled readers and writers</a:t>
            </a:r>
          </a:p>
          <a:p>
            <a:endParaRPr lang="en-US" dirty="0"/>
          </a:p>
        </p:txBody>
      </p:sp>
      <p:sp>
        <p:nvSpPr>
          <p:cNvPr id="4" name="Slide Number Placeholder 3"/>
          <p:cNvSpPr>
            <a:spLocks noGrp="1"/>
          </p:cNvSpPr>
          <p:nvPr>
            <p:ph type="sldNum" sz="quarter" idx="15"/>
          </p:nvPr>
        </p:nvSpPr>
        <p:spPr/>
        <p:txBody>
          <a:bodyPr/>
          <a:lstStyle/>
          <a:p>
            <a:fld id="{BABF4E83-61DB-418F-A99F-17BC9BB58EF6}" type="slidenum">
              <a:rPr lang="en-US" smtClean="0"/>
              <a:pPr/>
              <a:t>10</a:t>
            </a:fld>
            <a:endParaRPr lang="en-US"/>
          </a:p>
        </p:txBody>
      </p:sp>
    </p:spTree>
    <p:extLst>
      <p:ext uri="{BB962C8B-B14F-4D97-AF65-F5344CB8AC3E}">
        <p14:creationId xmlns:p14="http://schemas.microsoft.com/office/powerpoint/2010/main" val="1286722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B1F7E5-2FF5-A04C-91FC-0BF7E5158ED8}"/>
              </a:ext>
            </a:extLst>
          </p:cNvPr>
          <p:cNvSpPr>
            <a:spLocks noGrp="1"/>
          </p:cNvSpPr>
          <p:nvPr>
            <p:ph type="sldNum" sz="quarter" idx="12"/>
          </p:nvPr>
        </p:nvSpPr>
        <p:spPr/>
        <p:txBody>
          <a:bodyPr/>
          <a:lstStyle/>
          <a:p>
            <a:fld id="{D0BC17C3-1FA9-4946-9401-29D239C6607F}" type="slidenum">
              <a:rPr lang="en-US" smtClean="0"/>
              <a:pPr/>
              <a:t>11</a:t>
            </a:fld>
            <a:endParaRPr lang="en-US" dirty="0"/>
          </a:p>
        </p:txBody>
      </p:sp>
      <p:sp>
        <p:nvSpPr>
          <p:cNvPr id="6" name="Text Placeholder 5">
            <a:extLst>
              <a:ext uri="{FF2B5EF4-FFF2-40B4-BE49-F238E27FC236}">
                <a16:creationId xmlns:a16="http://schemas.microsoft.com/office/drawing/2014/main" id="{4FD07C7E-D937-1045-8113-91C9B6E462B1}"/>
              </a:ext>
            </a:extLst>
          </p:cNvPr>
          <p:cNvSpPr>
            <a:spLocks noGrp="1"/>
          </p:cNvSpPr>
          <p:nvPr>
            <p:ph type="body" sz="quarter" idx="13"/>
          </p:nvPr>
        </p:nvSpPr>
        <p:spPr/>
        <p:txBody>
          <a:bodyPr>
            <a:normAutofit lnSpcReduction="10000"/>
          </a:bodyPr>
          <a:lstStyle/>
          <a:p>
            <a:r>
              <a:rPr lang="en-US" dirty="0"/>
              <a:t>(Gough &amp; Tunmer, 1986; Hoover &amp; Gough, 1990; Tunmer &amp; Hover, 2019)</a:t>
            </a:r>
          </a:p>
        </p:txBody>
      </p:sp>
      <p:sp>
        <p:nvSpPr>
          <p:cNvPr id="2" name="Title 1">
            <a:extLst>
              <a:ext uri="{FF2B5EF4-FFF2-40B4-BE49-F238E27FC236}">
                <a16:creationId xmlns:a16="http://schemas.microsoft.com/office/drawing/2014/main" id="{0683C644-7EA2-5E40-9BB1-397951911DFB}"/>
              </a:ext>
            </a:extLst>
          </p:cNvPr>
          <p:cNvSpPr>
            <a:spLocks noGrp="1"/>
          </p:cNvSpPr>
          <p:nvPr>
            <p:ph type="title"/>
          </p:nvPr>
        </p:nvSpPr>
        <p:spPr/>
        <p:txBody>
          <a:bodyPr>
            <a:normAutofit fontScale="90000"/>
          </a:bodyPr>
          <a:lstStyle/>
          <a:p>
            <a:r>
              <a:rPr lang="en-US" dirty="0"/>
              <a:t>Simple View of Reading</a:t>
            </a:r>
          </a:p>
        </p:txBody>
      </p:sp>
      <p:pic>
        <p:nvPicPr>
          <p:cNvPr id="10" name="Content Placeholder 9" descr="Simplew View of Reading image: word recognition is the ability to read words accurately and quickly multiplied by language comprehension which is the ability to extract and construct meaning from spoken language. The product of these things equals reading comprehension. ">
            <a:extLst>
              <a:ext uri="{FF2B5EF4-FFF2-40B4-BE49-F238E27FC236}">
                <a16:creationId xmlns:a16="http://schemas.microsoft.com/office/drawing/2014/main" id="{B4552BFA-8C34-FA44-ADE0-9B93A4CFD8B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41686"/>
          <a:stretch/>
        </p:blipFill>
        <p:spPr>
          <a:xfrm>
            <a:off x="513976" y="770965"/>
            <a:ext cx="11164047" cy="5030558"/>
          </a:xfrm>
        </p:spPr>
      </p:pic>
    </p:spTree>
    <p:extLst>
      <p:ext uri="{BB962C8B-B14F-4D97-AF65-F5344CB8AC3E}">
        <p14:creationId xmlns:p14="http://schemas.microsoft.com/office/powerpoint/2010/main" val="1636151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9BF84E5-D754-3A45-A894-8757452864B6}"/>
              </a:ext>
            </a:extLst>
          </p:cNvPr>
          <p:cNvSpPr>
            <a:spLocks noGrp="1"/>
          </p:cNvSpPr>
          <p:nvPr>
            <p:ph type="sldNum" sz="quarter" idx="14"/>
          </p:nvPr>
        </p:nvSpPr>
        <p:spPr/>
        <p:txBody>
          <a:bodyPr/>
          <a:lstStyle/>
          <a:p>
            <a:fld id="{D0BC17C3-1FA9-4946-9401-29D239C6607F}" type="slidenum">
              <a:rPr lang="en-US" smtClean="0"/>
              <a:pPr/>
              <a:t>12</a:t>
            </a:fld>
            <a:endParaRPr lang="en-US" dirty="0"/>
          </a:p>
        </p:txBody>
      </p:sp>
      <p:sp>
        <p:nvSpPr>
          <p:cNvPr id="21" name="Text Placeholder 5">
            <a:extLst>
              <a:ext uri="{FF2B5EF4-FFF2-40B4-BE49-F238E27FC236}">
                <a16:creationId xmlns:a16="http://schemas.microsoft.com/office/drawing/2014/main" id="{D8B8E7B9-1987-C544-844B-6587681FB849}"/>
              </a:ext>
            </a:extLst>
          </p:cNvPr>
          <p:cNvSpPr txBox="1">
            <a:spLocks/>
          </p:cNvSpPr>
          <p:nvPr/>
        </p:nvSpPr>
        <p:spPr>
          <a:xfrm>
            <a:off x="613719" y="5309915"/>
            <a:ext cx="11684000" cy="304800"/>
          </a:xfrm>
          <a:prstGeom prst="rect">
            <a:avLst/>
          </a:prstGeom>
          <a:noFill/>
        </p:spPr>
        <p:txBody>
          <a:bodyPr vert="horz" lIns="0" tIns="0" rIns="0" bIns="0" rtlCol="0">
            <a:noAutofit/>
          </a:bodyPr>
          <a:lstStyle>
            <a:lvl1pPr marL="301752" indent="-274320" algn="l" defTabSz="914400" rtl="0" eaLnBrk="1" latinLnBrk="0" hangingPunct="1">
              <a:spcBef>
                <a:spcPts val="600"/>
              </a:spcBef>
              <a:spcAft>
                <a:spcPts val="600"/>
              </a:spcAft>
              <a:buClr>
                <a:srgbClr val="006DB6"/>
              </a:buClr>
              <a:buSzPct val="100000"/>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40080" indent="-274320" algn="l" defTabSz="914400" rtl="0" eaLnBrk="1" latinLnBrk="0" hangingPunct="1">
              <a:spcBef>
                <a:spcPts val="300"/>
              </a:spcBef>
              <a:spcAft>
                <a:spcPts val="600"/>
              </a:spcAft>
              <a:buClr>
                <a:srgbClr val="006DB6"/>
              </a:buClr>
              <a:buSzPct val="100000"/>
              <a:buFont typeface="Wingdings" pitchFamily="2" charset="2"/>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74320" algn="l" defTabSz="914400" rtl="0" eaLnBrk="1" latinLnBrk="0" hangingPunct="1">
              <a:spcBef>
                <a:spcPts val="300"/>
              </a:spcBef>
              <a:spcAft>
                <a:spcPts val="600"/>
              </a:spcAft>
              <a:buClr>
                <a:srgbClr val="006DB6"/>
              </a:buClr>
              <a:buSzPct val="100000"/>
              <a:buFont typeface="Arial" panose="020B0604020202020204" pitchFamily="34" charset="0"/>
              <a:buChar char="•"/>
              <a:defRPr sz="22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188720" indent="-228600" algn="l" defTabSz="914400" rtl="0" eaLnBrk="1" latinLnBrk="0" hangingPunct="1">
              <a:spcBef>
                <a:spcPts val="300"/>
              </a:spcBef>
              <a:spcAft>
                <a:spcPts val="600"/>
              </a:spcAft>
              <a:buClr>
                <a:srgbClr val="006DB6"/>
              </a:buClr>
              <a:buSzPct val="100000"/>
              <a:buFont typeface="Arial" panose="020B0604020202020204" pitchFamily="34" charset="0"/>
              <a:buChar char="•"/>
              <a:defRPr sz="200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1463040" indent="-228600" algn="l" defTabSz="914400" rtl="0" eaLnBrk="1" latinLnBrk="0" hangingPunct="1">
              <a:spcBef>
                <a:spcPts val="300"/>
              </a:spcBef>
              <a:spcAft>
                <a:spcPts val="600"/>
              </a:spcAft>
              <a:buClr>
                <a:srgbClr val="006DB6"/>
              </a:buClr>
              <a:buSzPct val="100000"/>
              <a:buFont typeface="Arial" panose="020B0604020202020204" pitchFamily="34" charset="0"/>
              <a:buChar char="•"/>
              <a:defRPr sz="1800" kern="1200" baseline="0">
                <a:solidFill>
                  <a:schemeClr val="tx1">
                    <a:lumMod val="85000"/>
                    <a:lumOff val="15000"/>
                  </a:schemeClr>
                </a:solidFill>
                <a:latin typeface="Arial" panose="020B0604020202020204" pitchFamily="34" charset="0"/>
                <a:ea typeface="+mn-ea"/>
                <a:cs typeface="Arial" panose="020B0604020202020204" pitchFamily="34" charset="0"/>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27432" indent="0">
              <a:buNone/>
            </a:pPr>
            <a:r>
              <a:rPr lang="en-US" sz="2000" dirty="0"/>
              <a:t>(Barker, Farry-Thorn, Seidenberg, 2020)</a:t>
            </a:r>
          </a:p>
        </p:txBody>
      </p:sp>
      <p:sp>
        <p:nvSpPr>
          <p:cNvPr id="7" name="Title 6">
            <a:extLst>
              <a:ext uri="{FF2B5EF4-FFF2-40B4-BE49-F238E27FC236}">
                <a16:creationId xmlns:a16="http://schemas.microsoft.com/office/drawing/2014/main" id="{ABAE8A80-280A-344C-9D2D-63658D46D1D8}"/>
              </a:ext>
            </a:extLst>
          </p:cNvPr>
          <p:cNvSpPr>
            <a:spLocks noGrp="1"/>
          </p:cNvSpPr>
          <p:nvPr>
            <p:ph type="title"/>
          </p:nvPr>
        </p:nvSpPr>
        <p:spPr/>
        <p:txBody>
          <a:bodyPr>
            <a:normAutofit/>
          </a:bodyPr>
          <a:lstStyle/>
          <a:p>
            <a:r>
              <a:rPr lang="en-US" dirty="0"/>
              <a:t>Simple View of Reading: Beginning Readers</a:t>
            </a:r>
          </a:p>
        </p:txBody>
      </p:sp>
      <p:pic>
        <p:nvPicPr>
          <p:cNvPr id="19" name="Picture 18" descr="When applied to beginning readers, we have to consider what students have when they come to school (vocabulary, grammar, etc.), what they must learn (how print represents sound) in order to read.">
            <a:extLst>
              <a:ext uri="{FF2B5EF4-FFF2-40B4-BE49-F238E27FC236}">
                <a16:creationId xmlns:a16="http://schemas.microsoft.com/office/drawing/2014/main" id="{9F8236A5-235B-1D49-83EC-DFE17EE60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 y="1879600"/>
            <a:ext cx="11836400" cy="3098800"/>
          </a:xfrm>
          <a:prstGeom prst="rect">
            <a:avLst/>
          </a:prstGeom>
        </p:spPr>
      </p:pic>
    </p:spTree>
    <p:extLst>
      <p:ext uri="{BB962C8B-B14F-4D97-AF65-F5344CB8AC3E}">
        <p14:creationId xmlns:p14="http://schemas.microsoft.com/office/powerpoint/2010/main" val="2777888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49859B6-3753-3241-8C29-DE4D5A27DFC8}"/>
              </a:ext>
            </a:extLst>
          </p:cNvPr>
          <p:cNvSpPr>
            <a:spLocks noGrp="1"/>
          </p:cNvSpPr>
          <p:nvPr>
            <p:ph type="body" sz="quarter" idx="10"/>
          </p:nvPr>
        </p:nvSpPr>
        <p:spPr/>
        <p:txBody>
          <a:bodyPr>
            <a:normAutofit fontScale="92500" lnSpcReduction="20000"/>
          </a:bodyPr>
          <a:lstStyle/>
          <a:p>
            <a:endParaRPr lang="en-US" dirty="0"/>
          </a:p>
        </p:txBody>
      </p:sp>
      <p:sp>
        <p:nvSpPr>
          <p:cNvPr id="5" name="Slide Number Placeholder 4">
            <a:extLst>
              <a:ext uri="{FF2B5EF4-FFF2-40B4-BE49-F238E27FC236}">
                <a16:creationId xmlns:a16="http://schemas.microsoft.com/office/drawing/2014/main" id="{4CDE6A53-23EE-7749-BAE4-A80D1C01091A}"/>
              </a:ext>
            </a:extLst>
          </p:cNvPr>
          <p:cNvSpPr>
            <a:spLocks noGrp="1"/>
          </p:cNvSpPr>
          <p:nvPr>
            <p:ph type="sldNum" sz="quarter" idx="12"/>
          </p:nvPr>
        </p:nvSpPr>
        <p:spPr/>
        <p:txBody>
          <a:bodyPr/>
          <a:lstStyle/>
          <a:p>
            <a:fld id="{D157684C-E34C-AF4E-86DB-84FA13603DA9}" type="slidenum">
              <a:rPr lang="en-US" smtClean="0"/>
              <a:pPr/>
              <a:t>13</a:t>
            </a:fld>
            <a:endParaRPr lang="en-US" dirty="0"/>
          </a:p>
        </p:txBody>
      </p:sp>
      <p:pic>
        <p:nvPicPr>
          <p:cNvPr id="12" name="Picture 11" descr="These skills within each of the two components of the Simple View of Reading should not be viewed as separate, isolated skills. Instead, we need to remember they are very much connected and intertwined to devleop skilled readers. ">
            <a:extLst>
              <a:ext uri="{FF2B5EF4-FFF2-40B4-BE49-F238E27FC236}">
                <a16:creationId xmlns:a16="http://schemas.microsoft.com/office/drawing/2014/main" id="{8F159344-40CD-6C41-85C8-4B01F1E3BC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3439" y="2433588"/>
            <a:ext cx="4926427" cy="2336119"/>
          </a:xfrm>
          <a:prstGeom prst="rect">
            <a:avLst/>
          </a:prstGeom>
        </p:spPr>
      </p:pic>
      <p:pic>
        <p:nvPicPr>
          <p:cNvPr id="8" name="Picture 7" descr="This is the learning progression for the skills that make up the components of the Simple View of Reading. ">
            <a:extLst>
              <a:ext uri="{FF2B5EF4-FFF2-40B4-BE49-F238E27FC236}">
                <a16:creationId xmlns:a16="http://schemas.microsoft.com/office/drawing/2014/main" id="{ED189B77-A5A9-9142-BD89-A5FC2B615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37" y="0"/>
            <a:ext cx="5651718" cy="6601594"/>
          </a:xfrm>
          <a:prstGeom prst="rect">
            <a:avLst/>
          </a:prstGeom>
        </p:spPr>
      </p:pic>
      <p:sp>
        <p:nvSpPr>
          <p:cNvPr id="10" name="Content Placeholder 9">
            <a:extLst>
              <a:ext uri="{FF2B5EF4-FFF2-40B4-BE49-F238E27FC236}">
                <a16:creationId xmlns:a16="http://schemas.microsoft.com/office/drawing/2014/main" id="{F477DC57-5197-B64F-8FEF-B2C0F8EB6617}"/>
              </a:ext>
            </a:extLst>
          </p:cNvPr>
          <p:cNvSpPr>
            <a:spLocks noGrp="1"/>
          </p:cNvSpPr>
          <p:nvPr>
            <p:ph sz="quarter" idx="13"/>
          </p:nvPr>
        </p:nvSpPr>
        <p:spPr>
          <a:xfrm>
            <a:off x="5882512" y="482491"/>
            <a:ext cx="5651718" cy="3886200"/>
          </a:xfrm>
        </p:spPr>
        <p:txBody>
          <a:bodyPr/>
          <a:lstStyle/>
          <a:p>
            <a:pPr>
              <a:buClr>
                <a:srgbClr val="C25131"/>
              </a:buClr>
            </a:pPr>
            <a:r>
              <a:rPr lang="en-US" dirty="0"/>
              <a:t>Reading learning progression:</a:t>
            </a:r>
          </a:p>
          <a:p>
            <a:pPr lvl="1"/>
            <a:r>
              <a:rPr lang="en-US" dirty="0"/>
              <a:t>Represents the things students need in each of the two components to be skillful readers </a:t>
            </a:r>
          </a:p>
        </p:txBody>
      </p:sp>
      <p:sp>
        <p:nvSpPr>
          <p:cNvPr id="2" name="Title 1">
            <a:extLst>
              <a:ext uri="{FF2B5EF4-FFF2-40B4-BE49-F238E27FC236}">
                <a16:creationId xmlns:a16="http://schemas.microsoft.com/office/drawing/2014/main" id="{6C246822-6A3B-304E-94C7-352C2FED532F}"/>
              </a:ext>
            </a:extLst>
          </p:cNvPr>
          <p:cNvSpPr>
            <a:spLocks noGrp="1"/>
          </p:cNvSpPr>
          <p:nvPr>
            <p:ph type="title"/>
          </p:nvPr>
        </p:nvSpPr>
        <p:spPr>
          <a:xfrm>
            <a:off x="1901825" y="25291"/>
            <a:ext cx="11131550" cy="465247"/>
          </a:xfrm>
        </p:spPr>
        <p:txBody>
          <a:bodyPr>
            <a:normAutofit/>
          </a:bodyPr>
          <a:lstStyle/>
          <a:p>
            <a:r>
              <a:rPr lang="en-US" sz="2400" dirty="0">
                <a:solidFill>
                  <a:schemeClr val="bg1"/>
                </a:solidFill>
              </a:rPr>
              <a:t>Reading Learning Progression</a:t>
            </a:r>
          </a:p>
        </p:txBody>
      </p:sp>
    </p:spTree>
    <p:extLst>
      <p:ext uri="{BB962C8B-B14F-4D97-AF65-F5344CB8AC3E}">
        <p14:creationId xmlns:p14="http://schemas.microsoft.com/office/powerpoint/2010/main" val="2299561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E71989-36DA-804D-9B48-51688AF17036}"/>
              </a:ext>
            </a:extLst>
          </p:cNvPr>
          <p:cNvSpPr>
            <a:spLocks noGrp="1"/>
          </p:cNvSpPr>
          <p:nvPr>
            <p:ph type="sldNum" sz="quarter" idx="10"/>
          </p:nvPr>
        </p:nvSpPr>
        <p:spPr/>
        <p:txBody>
          <a:bodyPr/>
          <a:lstStyle/>
          <a:p>
            <a:fld id="{D157684C-E34C-AF4E-86DB-84FA13603DA9}" type="slidenum">
              <a:rPr lang="en-US" smtClean="0"/>
              <a:pPr/>
              <a:t>14</a:t>
            </a:fld>
            <a:endParaRPr lang="en-US" dirty="0"/>
          </a:p>
        </p:txBody>
      </p:sp>
      <p:sp>
        <p:nvSpPr>
          <p:cNvPr id="5" name="Title 4">
            <a:extLst>
              <a:ext uri="{FF2B5EF4-FFF2-40B4-BE49-F238E27FC236}">
                <a16:creationId xmlns:a16="http://schemas.microsoft.com/office/drawing/2014/main" id="{7A4BC663-52EB-3A42-BEED-FE6FCBC9023A}"/>
              </a:ext>
            </a:extLst>
          </p:cNvPr>
          <p:cNvSpPr>
            <a:spLocks noGrp="1"/>
          </p:cNvSpPr>
          <p:nvPr>
            <p:ph type="title"/>
          </p:nvPr>
        </p:nvSpPr>
        <p:spPr/>
        <p:txBody>
          <a:bodyPr/>
          <a:lstStyle/>
          <a:p>
            <a:r>
              <a:rPr lang="en-US" sz="3200" dirty="0"/>
              <a:t>Practice 1: Reading and Writing Learning Progression (cont.)</a:t>
            </a:r>
          </a:p>
        </p:txBody>
      </p:sp>
      <p:sp>
        <p:nvSpPr>
          <p:cNvPr id="22" name="Content Placeholder 21">
            <a:extLst>
              <a:ext uri="{FF2B5EF4-FFF2-40B4-BE49-F238E27FC236}">
                <a16:creationId xmlns:a16="http://schemas.microsoft.com/office/drawing/2014/main" id="{E1EA7A7F-9540-424D-B57B-33C2E8CB6F90}"/>
              </a:ext>
            </a:extLst>
          </p:cNvPr>
          <p:cNvSpPr>
            <a:spLocks noGrp="1"/>
          </p:cNvSpPr>
          <p:nvPr>
            <p:ph sz="quarter" idx="11"/>
          </p:nvPr>
        </p:nvSpPr>
        <p:spPr>
          <a:xfrm>
            <a:off x="912877" y="1664602"/>
            <a:ext cx="5449824" cy="3886200"/>
          </a:xfrm>
        </p:spPr>
        <p:txBody>
          <a:bodyPr/>
          <a:lstStyle/>
          <a:p>
            <a:r>
              <a:rPr lang="en-US" dirty="0"/>
              <a:t>Writing Progression</a:t>
            </a:r>
          </a:p>
          <a:p>
            <a:pPr lvl="1"/>
            <a:r>
              <a:rPr lang="en-US" dirty="0"/>
              <a:t>Framed around the components of the Simple View of Writing </a:t>
            </a:r>
            <a:r>
              <a:rPr lang="en-US" sz="1400" dirty="0"/>
              <a:t>(Berninger, V. W., &amp; Amtmann, D., 2003)</a:t>
            </a:r>
          </a:p>
        </p:txBody>
      </p:sp>
      <p:pic>
        <p:nvPicPr>
          <p:cNvPr id="12" name="Picture 11" descr="This is the graphnic that further builds out skills that would need to be taught for each of the two components of the Simplew View of Writing. ">
            <a:extLst>
              <a:ext uri="{FF2B5EF4-FFF2-40B4-BE49-F238E27FC236}">
                <a16:creationId xmlns:a16="http://schemas.microsoft.com/office/drawing/2014/main" id="{D10FE57F-C753-4444-8142-B08EB3B97B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4078" y="826402"/>
            <a:ext cx="4548244" cy="5562600"/>
          </a:xfrm>
          <a:prstGeom prst="rect">
            <a:avLst/>
          </a:prstGeom>
        </p:spPr>
      </p:pic>
      <p:pic>
        <p:nvPicPr>
          <p:cNvPr id="9" name="Content Placeholder 8" descr="Image representing the Simple View of Wrtiing. Transcription skills multiplied by translation skills equals skilled written expression. ">
            <a:extLst>
              <a:ext uri="{FF2B5EF4-FFF2-40B4-BE49-F238E27FC236}">
                <a16:creationId xmlns:a16="http://schemas.microsoft.com/office/drawing/2014/main" id="{5BB78A83-B907-2C46-AADE-DB5466EDDA9C}"/>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1295400" y="3640359"/>
            <a:ext cx="5426075" cy="1292892"/>
          </a:xfrm>
        </p:spPr>
      </p:pic>
    </p:spTree>
    <p:extLst>
      <p:ext uri="{BB962C8B-B14F-4D97-AF65-F5344CB8AC3E}">
        <p14:creationId xmlns:p14="http://schemas.microsoft.com/office/powerpoint/2010/main" val="3959987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17EDE2B-94DC-6E47-A4CB-D18C8EAF11B7}"/>
              </a:ext>
            </a:extLst>
          </p:cNvPr>
          <p:cNvSpPr>
            <a:spLocks noGrp="1"/>
          </p:cNvSpPr>
          <p:nvPr>
            <p:ph type="title"/>
          </p:nvPr>
        </p:nvSpPr>
        <p:spPr/>
        <p:txBody>
          <a:bodyPr/>
          <a:lstStyle/>
          <a:p>
            <a:r>
              <a:rPr lang="en-US" dirty="0"/>
              <a:t>Learning Progression Take-Aways</a:t>
            </a:r>
          </a:p>
        </p:txBody>
      </p:sp>
      <p:sp>
        <p:nvSpPr>
          <p:cNvPr id="9" name="Content Placeholder 8">
            <a:extLst>
              <a:ext uri="{FF2B5EF4-FFF2-40B4-BE49-F238E27FC236}">
                <a16:creationId xmlns:a16="http://schemas.microsoft.com/office/drawing/2014/main" id="{DE0907F3-BE4E-1043-B8A9-724D82E6EC95}"/>
              </a:ext>
            </a:extLst>
          </p:cNvPr>
          <p:cNvSpPr>
            <a:spLocks noGrp="1"/>
          </p:cNvSpPr>
          <p:nvPr>
            <p:ph sz="quarter" idx="15"/>
          </p:nvPr>
        </p:nvSpPr>
        <p:spPr/>
        <p:txBody>
          <a:bodyPr>
            <a:normAutofit/>
          </a:bodyPr>
          <a:lstStyle/>
          <a:p>
            <a:pPr>
              <a:buClr>
                <a:srgbClr val="C25131"/>
              </a:buClr>
            </a:pPr>
            <a:r>
              <a:rPr lang="en-US" dirty="0"/>
              <a:t>Developing skillful readers and writers requires instruction in specific skills that need to be carefully sequenced and built upon throughout students’ educational careers</a:t>
            </a:r>
          </a:p>
          <a:p>
            <a:pPr>
              <a:buClr>
                <a:srgbClr val="C25131"/>
              </a:buClr>
            </a:pPr>
            <a:r>
              <a:rPr lang="en-US" dirty="0"/>
              <a:t>The things that need to be taught can be organized by the components in the Simple View of Reading and Simple View of Writing</a:t>
            </a:r>
          </a:p>
          <a:p>
            <a:pPr>
              <a:buClr>
                <a:srgbClr val="C25131"/>
              </a:buClr>
            </a:pPr>
            <a:r>
              <a:rPr lang="en-US" dirty="0"/>
              <a:t>If educators are uncertain about how learning to read and learning to write develop, and how best to teach the necessary skills, their ability to provide intervention that is designed to accelerate outcomes is limited</a:t>
            </a:r>
          </a:p>
        </p:txBody>
      </p:sp>
      <p:sp>
        <p:nvSpPr>
          <p:cNvPr id="3" name="Text Placeholder 2">
            <a:extLst>
              <a:ext uri="{FF2B5EF4-FFF2-40B4-BE49-F238E27FC236}">
                <a16:creationId xmlns:a16="http://schemas.microsoft.com/office/drawing/2014/main" id="{090F8336-3F37-44EC-81E3-63C731C7FFD2}"/>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5752DB09-38A4-D44C-ADB2-ED5CEB354AE0}"/>
              </a:ext>
            </a:extLst>
          </p:cNvPr>
          <p:cNvSpPr>
            <a:spLocks noGrp="1"/>
          </p:cNvSpPr>
          <p:nvPr>
            <p:ph type="sldNum" sz="quarter" idx="14"/>
          </p:nvPr>
        </p:nvSpPr>
        <p:spPr/>
        <p:txBody>
          <a:bodyPr/>
          <a:lstStyle/>
          <a:p>
            <a:fld id="{D0BC17C3-1FA9-4946-9401-29D239C6607F}" type="slidenum">
              <a:rPr lang="en-US" smtClean="0"/>
              <a:pPr/>
              <a:t>15</a:t>
            </a:fld>
            <a:endParaRPr lang="en-US" dirty="0"/>
          </a:p>
        </p:txBody>
      </p:sp>
    </p:spTree>
    <p:extLst>
      <p:ext uri="{BB962C8B-B14F-4D97-AF65-F5344CB8AC3E}">
        <p14:creationId xmlns:p14="http://schemas.microsoft.com/office/powerpoint/2010/main" val="3042423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3E507E-36A4-BC47-B100-DA3E289B93D2}"/>
              </a:ext>
            </a:extLst>
          </p:cNvPr>
          <p:cNvSpPr>
            <a:spLocks noGrp="1"/>
          </p:cNvSpPr>
          <p:nvPr>
            <p:ph type="title"/>
          </p:nvPr>
        </p:nvSpPr>
        <p:spPr>
          <a:xfrm>
            <a:off x="203200" y="152400"/>
            <a:ext cx="11785600" cy="609600"/>
          </a:xfrm>
        </p:spPr>
        <p:txBody>
          <a:bodyPr anchor="ctr">
            <a:normAutofit/>
          </a:bodyPr>
          <a:lstStyle/>
          <a:p>
            <a:pPr>
              <a:lnSpc>
                <a:spcPct val="90000"/>
              </a:lnSpc>
            </a:pPr>
            <a:r>
              <a:rPr lang="en-US" dirty="0"/>
              <a:t>Poll 2</a:t>
            </a:r>
          </a:p>
        </p:txBody>
      </p:sp>
      <p:pic>
        <p:nvPicPr>
          <p:cNvPr id="20" name="Picture 19">
            <a:extLst>
              <a:ext uri="{FF2B5EF4-FFF2-40B4-BE49-F238E27FC236}">
                <a16:creationId xmlns:a16="http://schemas.microsoft.com/office/drawing/2014/main" id="{84662171-58F1-4115-B03F-684D0B81978D}"/>
              </a:ext>
              <a:ext uri="{C183D7F6-B498-43B3-948B-1728B52AA6E4}">
                <adec:decorative xmlns:adec="http://schemas.microsoft.com/office/drawing/2017/decorative" val="1"/>
              </a:ext>
            </a:extLst>
          </p:cNvPr>
          <p:cNvPicPr>
            <a:picLocks noChangeAspect="1"/>
          </p:cNvPicPr>
          <p:nvPr/>
        </p:nvPicPr>
        <p:blipFill rotWithShape="1">
          <a:blip r:embed="rId2"/>
          <a:srcRect r="8658" b="1"/>
          <a:stretch/>
        </p:blipFill>
        <p:spPr>
          <a:xfrm>
            <a:off x="203200" y="914400"/>
            <a:ext cx="7112000" cy="5791200"/>
          </a:xfrm>
          <a:prstGeom prst="rect">
            <a:avLst/>
          </a:prstGeom>
          <a:noFill/>
        </p:spPr>
      </p:pic>
      <p:sp>
        <p:nvSpPr>
          <p:cNvPr id="24" name="Content Placeholder 3">
            <a:extLst>
              <a:ext uri="{FF2B5EF4-FFF2-40B4-BE49-F238E27FC236}">
                <a16:creationId xmlns:a16="http://schemas.microsoft.com/office/drawing/2014/main" id="{908ABF9A-81B6-4948-9506-74C8BFE7509F}"/>
              </a:ext>
              <a:ext uri="{C183D7F6-B498-43B3-948B-1728B52AA6E4}">
                <adec:decorative xmlns:adec="http://schemas.microsoft.com/office/drawing/2017/decorative" val="1"/>
              </a:ext>
            </a:extLst>
          </p:cNvPr>
          <p:cNvSpPr>
            <a:spLocks noGrp="1"/>
          </p:cNvSpPr>
          <p:nvPr>
            <p:ph idx="10"/>
          </p:nvPr>
        </p:nvSpPr>
        <p:spPr>
          <a:xfrm>
            <a:off x="7416800" y="914400"/>
            <a:ext cx="4565445" cy="5791200"/>
          </a:xfrm>
        </p:spPr>
        <p:txBody>
          <a:bodyPr>
            <a:normAutofit/>
          </a:bodyPr>
          <a:lstStyle/>
          <a:p>
            <a:r>
              <a:rPr lang="en-US" sz="3600" dirty="0"/>
              <a:t>Reflect on peoples’ understanding of the Simple View of Reading and the Reading Learning Progression.</a:t>
            </a:r>
          </a:p>
        </p:txBody>
      </p:sp>
      <p:sp>
        <p:nvSpPr>
          <p:cNvPr id="26" name="Text Placeholder 4">
            <a:extLst>
              <a:ext uri="{FF2B5EF4-FFF2-40B4-BE49-F238E27FC236}">
                <a16:creationId xmlns:a16="http://schemas.microsoft.com/office/drawing/2014/main" id="{514EFC49-A1AE-4CAF-9DC1-B15094C62E5C}"/>
              </a:ext>
            </a:extLst>
          </p:cNvPr>
          <p:cNvSpPr>
            <a:spLocks noGrp="1"/>
          </p:cNvSpPr>
          <p:nvPr>
            <p:ph type="body" sz="quarter" idx="13"/>
          </p:nvPr>
        </p:nvSpPr>
        <p:spPr>
          <a:xfrm>
            <a:off x="304800" y="5943600"/>
            <a:ext cx="11684000" cy="304800"/>
          </a:xfrm>
        </p:spPr>
        <p:txBody>
          <a:bodyPr>
            <a:normAutofit lnSpcReduction="10000"/>
          </a:bodyPr>
          <a:lstStyle/>
          <a:p>
            <a:endParaRPr lang="en-US"/>
          </a:p>
        </p:txBody>
      </p:sp>
      <p:sp>
        <p:nvSpPr>
          <p:cNvPr id="4" name="Slide Number Placeholder 3">
            <a:extLst>
              <a:ext uri="{FF2B5EF4-FFF2-40B4-BE49-F238E27FC236}">
                <a16:creationId xmlns:a16="http://schemas.microsoft.com/office/drawing/2014/main" id="{CEAB8359-78D4-D54C-84D9-E913E1AF52D3}"/>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16</a:t>
            </a:fld>
            <a:endParaRPr lang="en-US"/>
          </a:p>
        </p:txBody>
      </p:sp>
    </p:spTree>
    <p:extLst>
      <p:ext uri="{BB962C8B-B14F-4D97-AF65-F5344CB8AC3E}">
        <p14:creationId xmlns:p14="http://schemas.microsoft.com/office/powerpoint/2010/main" val="2449172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Practice 2</a:t>
            </a:r>
          </a:p>
        </p:txBody>
      </p:sp>
      <p:sp>
        <p:nvSpPr>
          <p:cNvPr id="3" name="Text Placeholder 2">
            <a:extLst>
              <a:ext uri="{FF2B5EF4-FFF2-40B4-BE49-F238E27FC236}">
                <a16:creationId xmlns:a16="http://schemas.microsoft.com/office/drawing/2014/main" id="{46776949-046F-455E-9E58-D74845026E3D}"/>
              </a:ext>
            </a:extLst>
          </p:cNvPr>
          <p:cNvSpPr>
            <a:spLocks noGrp="1"/>
          </p:cNvSpPr>
          <p:nvPr>
            <p:ph type="body" sz="quarter" idx="13"/>
          </p:nvPr>
        </p:nvSpPr>
        <p:spPr/>
        <p:txBody>
          <a:bodyPr>
            <a:normAutofit fontScale="85000" lnSpcReduction="10000"/>
          </a:bodyPr>
          <a:lstStyle/>
          <a:p>
            <a:r>
              <a:rPr lang="en-US" sz="4000" dirty="0">
                <a:solidFill>
                  <a:srgbClr val="C25131"/>
                </a:solidFill>
              </a:rPr>
              <a:t>Design and use of an evidence-based intervention platform as the foundation for effective intervention</a:t>
            </a:r>
          </a:p>
          <a:p>
            <a:endParaRPr lang="en-US" dirty="0"/>
          </a:p>
        </p:txBody>
      </p:sp>
      <p:sp>
        <p:nvSpPr>
          <p:cNvPr id="4" name="Slide Number Placeholder 3"/>
          <p:cNvSpPr>
            <a:spLocks noGrp="1"/>
          </p:cNvSpPr>
          <p:nvPr>
            <p:ph type="sldNum" sz="quarter" idx="15"/>
          </p:nvPr>
        </p:nvSpPr>
        <p:spPr/>
        <p:txBody>
          <a:bodyPr/>
          <a:lstStyle/>
          <a:p>
            <a:fld id="{BABF4E83-61DB-418F-A99F-17BC9BB58EF6}" type="slidenum">
              <a:rPr lang="en-US" smtClean="0"/>
              <a:pPr/>
              <a:t>17</a:t>
            </a:fld>
            <a:endParaRPr lang="en-US"/>
          </a:p>
        </p:txBody>
      </p:sp>
    </p:spTree>
    <p:extLst>
      <p:ext uri="{BB962C8B-B14F-4D97-AF65-F5344CB8AC3E}">
        <p14:creationId xmlns:p14="http://schemas.microsoft.com/office/powerpoint/2010/main" val="2640575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54AA4A-8746-424C-8A81-CA9F47A51379}"/>
              </a:ext>
            </a:extLst>
          </p:cNvPr>
          <p:cNvSpPr>
            <a:spLocks noGrp="1"/>
          </p:cNvSpPr>
          <p:nvPr>
            <p:ph type="title"/>
          </p:nvPr>
        </p:nvSpPr>
        <p:spPr/>
        <p:txBody>
          <a:bodyPr/>
          <a:lstStyle/>
          <a:p>
            <a:r>
              <a:rPr lang="en-US" dirty="0"/>
              <a:t>Defining an Intervention Platform</a:t>
            </a:r>
          </a:p>
        </p:txBody>
      </p:sp>
      <p:sp>
        <p:nvSpPr>
          <p:cNvPr id="7" name="Content Placeholder 6">
            <a:extLst>
              <a:ext uri="{FF2B5EF4-FFF2-40B4-BE49-F238E27FC236}">
                <a16:creationId xmlns:a16="http://schemas.microsoft.com/office/drawing/2014/main" id="{6B1B3DE0-01FA-5044-8993-EB16E5869F18}"/>
              </a:ext>
            </a:extLst>
          </p:cNvPr>
          <p:cNvSpPr>
            <a:spLocks noGrp="1"/>
          </p:cNvSpPr>
          <p:nvPr>
            <p:ph sz="quarter" idx="15"/>
          </p:nvPr>
        </p:nvSpPr>
        <p:spPr/>
        <p:txBody>
          <a:bodyPr>
            <a:normAutofit/>
          </a:bodyPr>
          <a:lstStyle/>
          <a:p>
            <a:pPr>
              <a:buClr>
                <a:srgbClr val="C25131"/>
              </a:buClr>
            </a:pPr>
            <a:r>
              <a:rPr lang="en-US" dirty="0"/>
              <a:t>“Collection of practices or programs that have been intentionally reviewed and selected to be used as the foundation, or building blocks, for customizing intervention” (p. 13)</a:t>
            </a:r>
          </a:p>
          <a:p>
            <a:endParaRPr lang="en-US" dirty="0"/>
          </a:p>
        </p:txBody>
      </p:sp>
      <p:sp>
        <p:nvSpPr>
          <p:cNvPr id="2" name="Text Placeholder 1">
            <a:extLst>
              <a:ext uri="{FF2B5EF4-FFF2-40B4-BE49-F238E27FC236}">
                <a16:creationId xmlns:a16="http://schemas.microsoft.com/office/drawing/2014/main" id="{55E518E7-97C5-4B4B-9330-13A483770ED8}"/>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2CF39AC0-7895-A542-854D-22BB1F900431}"/>
              </a:ext>
            </a:extLst>
          </p:cNvPr>
          <p:cNvSpPr>
            <a:spLocks noGrp="1"/>
          </p:cNvSpPr>
          <p:nvPr>
            <p:ph type="sldNum" sz="quarter" idx="14"/>
          </p:nvPr>
        </p:nvSpPr>
        <p:spPr/>
        <p:txBody>
          <a:bodyPr/>
          <a:lstStyle/>
          <a:p>
            <a:fld id="{D157684C-E34C-AF4E-86DB-84FA13603DA9}" type="slidenum">
              <a:rPr lang="en-US" smtClean="0"/>
              <a:pPr/>
              <a:t>18</a:t>
            </a:fld>
            <a:endParaRPr lang="en-US" dirty="0"/>
          </a:p>
        </p:txBody>
      </p:sp>
    </p:spTree>
    <p:extLst>
      <p:ext uri="{BB962C8B-B14F-4D97-AF65-F5344CB8AC3E}">
        <p14:creationId xmlns:p14="http://schemas.microsoft.com/office/powerpoint/2010/main" val="1288819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54AA4A-8746-424C-8A81-CA9F47A51379}"/>
              </a:ext>
            </a:extLst>
          </p:cNvPr>
          <p:cNvSpPr>
            <a:spLocks noGrp="1"/>
          </p:cNvSpPr>
          <p:nvPr>
            <p:ph type="title"/>
          </p:nvPr>
        </p:nvSpPr>
        <p:spPr/>
        <p:txBody>
          <a:bodyPr/>
          <a:lstStyle/>
          <a:p>
            <a:r>
              <a:rPr lang="en-US" dirty="0"/>
              <a:t>Intervention Platform (cont.)</a:t>
            </a:r>
          </a:p>
        </p:txBody>
      </p:sp>
      <p:sp>
        <p:nvSpPr>
          <p:cNvPr id="7" name="Content Placeholder 6">
            <a:extLst>
              <a:ext uri="{FF2B5EF4-FFF2-40B4-BE49-F238E27FC236}">
                <a16:creationId xmlns:a16="http://schemas.microsoft.com/office/drawing/2014/main" id="{6B1B3DE0-01FA-5044-8993-EB16E5869F18}"/>
              </a:ext>
            </a:extLst>
          </p:cNvPr>
          <p:cNvSpPr>
            <a:spLocks noGrp="1"/>
          </p:cNvSpPr>
          <p:nvPr>
            <p:ph sz="quarter" idx="15"/>
          </p:nvPr>
        </p:nvSpPr>
        <p:spPr/>
        <p:txBody>
          <a:bodyPr>
            <a:normAutofit/>
          </a:bodyPr>
          <a:lstStyle/>
          <a:p>
            <a:pPr>
              <a:buClr>
                <a:srgbClr val="C25131"/>
              </a:buClr>
            </a:pPr>
            <a:r>
              <a:rPr lang="en-US" dirty="0"/>
              <a:t>Intervention platform resources are not intended to be developed by individual teachers</a:t>
            </a:r>
          </a:p>
          <a:p>
            <a:pPr lvl="1"/>
            <a:r>
              <a:rPr lang="en-US" dirty="0"/>
              <a:t>“Designing effective reading and writing intervention materials requires significant expertise in the content area, instructional design principles, and learning science. It also requires a significant amount of time.”(p.13)</a:t>
            </a:r>
          </a:p>
        </p:txBody>
      </p:sp>
      <p:sp>
        <p:nvSpPr>
          <p:cNvPr id="2" name="Text Placeholder 1">
            <a:extLst>
              <a:ext uri="{FF2B5EF4-FFF2-40B4-BE49-F238E27FC236}">
                <a16:creationId xmlns:a16="http://schemas.microsoft.com/office/drawing/2014/main" id="{4ADC32AE-F20B-4BC2-A050-44E557967892}"/>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2CF39AC0-7895-A542-854D-22BB1F900431}"/>
              </a:ext>
            </a:extLst>
          </p:cNvPr>
          <p:cNvSpPr>
            <a:spLocks noGrp="1"/>
          </p:cNvSpPr>
          <p:nvPr>
            <p:ph type="sldNum" sz="quarter" idx="14"/>
          </p:nvPr>
        </p:nvSpPr>
        <p:spPr/>
        <p:txBody>
          <a:bodyPr/>
          <a:lstStyle/>
          <a:p>
            <a:fld id="{D157684C-E34C-AF4E-86DB-84FA13603DA9}" type="slidenum">
              <a:rPr lang="en-US" smtClean="0"/>
              <a:pPr/>
              <a:t>19</a:t>
            </a:fld>
            <a:endParaRPr lang="en-US" dirty="0"/>
          </a:p>
        </p:txBody>
      </p:sp>
    </p:spTree>
    <p:extLst>
      <p:ext uri="{BB962C8B-B14F-4D97-AF65-F5344CB8AC3E}">
        <p14:creationId xmlns:p14="http://schemas.microsoft.com/office/powerpoint/2010/main" val="3962815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Webinar Format &amp; Questions </a:t>
            </a:r>
          </a:p>
        </p:txBody>
      </p:sp>
      <p:sp>
        <p:nvSpPr>
          <p:cNvPr id="5" name="Content Placeholder 4"/>
          <p:cNvSpPr>
            <a:spLocks noGrp="1"/>
          </p:cNvSpPr>
          <p:nvPr>
            <p:ph sz="quarter" idx="15"/>
          </p:nvPr>
        </p:nvSpPr>
        <p:spPr/>
        <p:txBody>
          <a:bodyPr>
            <a:normAutofit/>
          </a:bodyPr>
          <a:lstStyle/>
          <a:p>
            <a:r>
              <a:rPr lang="en-US" dirty="0"/>
              <a:t>Throughout the presentation, submit your questions into the chat.  </a:t>
            </a:r>
          </a:p>
          <a:p>
            <a:pPr lvl="1"/>
            <a:r>
              <a:rPr lang="en-US" dirty="0"/>
              <a:t>For technical issues and questions, a webinar team member will try to assist you as soon as possible. </a:t>
            </a:r>
          </a:p>
          <a:p>
            <a:pPr lvl="1"/>
            <a:r>
              <a:rPr lang="en-US" dirty="0"/>
              <a:t>For content related questions, there will be a time for </a:t>
            </a:r>
            <a:r>
              <a:rPr lang="en-US" b="1" dirty="0"/>
              <a:t>Q&amp;A</a:t>
            </a:r>
            <a:r>
              <a:rPr lang="en-US" dirty="0"/>
              <a:t> at the end of the presentation. Submit your questions and we will share them with the presenters.  </a:t>
            </a:r>
          </a:p>
          <a:p>
            <a:endParaRPr lang="en-US" dirty="0"/>
          </a:p>
          <a:p>
            <a:endParaRPr lang="en-US" sz="1950" dirty="0"/>
          </a:p>
        </p:txBody>
      </p:sp>
      <p:sp>
        <p:nvSpPr>
          <p:cNvPr id="4" name="Slide Number Placeholder 3"/>
          <p:cNvSpPr>
            <a:spLocks noGrp="1"/>
          </p:cNvSpPr>
          <p:nvPr>
            <p:ph type="sldNum" sz="quarter" idx="1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DBB3109-6B36-4C42-ABE5-993D6B0A452A}" type="slidenum">
              <a:rPr kumimoji="0" lang="en-US" sz="750" b="0" i="0" u="none" strike="noStrike" kern="1200" cap="none" spc="0" normalizeH="0" baseline="0" noProof="0">
                <a:ln>
                  <a:noFill/>
                </a:ln>
                <a:solidFill>
                  <a:srgbClr val="FFFFFF">
                    <a:lumMod val="75000"/>
                  </a:srgbClr>
                </a:solidFill>
                <a:effectLst/>
                <a:uLnTx/>
                <a:uFillTx/>
                <a:latin typeface="Arial"/>
                <a:cs typeface="Calibri"/>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750" b="0" i="0" u="none" strike="noStrike" kern="1200" cap="none" spc="0" normalizeH="0" baseline="0" noProof="0" dirty="0">
              <a:ln>
                <a:noFill/>
              </a:ln>
              <a:solidFill>
                <a:srgbClr val="FFFFFF">
                  <a:lumMod val="75000"/>
                </a:srgbClr>
              </a:solidFill>
              <a:effectLst/>
              <a:uLnTx/>
              <a:uFillTx/>
              <a:latin typeface="Arial"/>
              <a:cs typeface="Calibri"/>
            </a:endParaRPr>
          </a:p>
        </p:txBody>
      </p:sp>
    </p:spTree>
    <p:extLst>
      <p:ext uri="{BB962C8B-B14F-4D97-AF65-F5344CB8AC3E}">
        <p14:creationId xmlns:p14="http://schemas.microsoft.com/office/powerpoint/2010/main" val="2532351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83A1339-59C0-F44D-A92F-526CECB572CE}"/>
              </a:ext>
            </a:extLst>
          </p:cNvPr>
          <p:cNvSpPr>
            <a:spLocks noGrp="1"/>
          </p:cNvSpPr>
          <p:nvPr>
            <p:ph type="sldNum" sz="quarter" idx="10"/>
          </p:nvPr>
        </p:nvSpPr>
        <p:spPr/>
        <p:txBody>
          <a:bodyPr/>
          <a:lstStyle/>
          <a:p>
            <a:fld id="{D157684C-E34C-AF4E-86DB-84FA13603DA9}" type="slidenum">
              <a:rPr lang="en-US" smtClean="0"/>
              <a:pPr/>
              <a:t>20</a:t>
            </a:fld>
            <a:endParaRPr lang="en-US" dirty="0"/>
          </a:p>
        </p:txBody>
      </p:sp>
      <p:sp>
        <p:nvSpPr>
          <p:cNvPr id="6" name="Title 5">
            <a:extLst>
              <a:ext uri="{FF2B5EF4-FFF2-40B4-BE49-F238E27FC236}">
                <a16:creationId xmlns:a16="http://schemas.microsoft.com/office/drawing/2014/main" id="{1BF0DD41-FCEA-C443-9580-5C4E0B54F1AC}"/>
              </a:ext>
            </a:extLst>
          </p:cNvPr>
          <p:cNvSpPr>
            <a:spLocks noGrp="1"/>
          </p:cNvSpPr>
          <p:nvPr>
            <p:ph type="title"/>
          </p:nvPr>
        </p:nvSpPr>
        <p:spPr/>
        <p:txBody>
          <a:bodyPr/>
          <a:lstStyle/>
          <a:p>
            <a:r>
              <a:rPr lang="en-US" dirty="0"/>
              <a:t>Taxonomy of Intervention Intensity</a:t>
            </a:r>
          </a:p>
        </p:txBody>
      </p:sp>
      <p:sp>
        <p:nvSpPr>
          <p:cNvPr id="7" name="Content Placeholder 6">
            <a:extLst>
              <a:ext uri="{FF2B5EF4-FFF2-40B4-BE49-F238E27FC236}">
                <a16:creationId xmlns:a16="http://schemas.microsoft.com/office/drawing/2014/main" id="{0A585E73-B73F-6847-992A-6974109A193D}"/>
              </a:ext>
            </a:extLst>
          </p:cNvPr>
          <p:cNvSpPr>
            <a:spLocks noGrp="1"/>
          </p:cNvSpPr>
          <p:nvPr>
            <p:ph sz="quarter" idx="11"/>
          </p:nvPr>
        </p:nvSpPr>
        <p:spPr>
          <a:xfrm>
            <a:off x="457200" y="1072654"/>
            <a:ext cx="5803927" cy="5031377"/>
          </a:xfrm>
        </p:spPr>
        <p:txBody>
          <a:bodyPr>
            <a:noAutofit/>
          </a:bodyPr>
          <a:lstStyle/>
          <a:p>
            <a:r>
              <a:rPr lang="en-US" sz="2400" dirty="0"/>
              <a:t>Purpose: To support educators in </a:t>
            </a:r>
            <a:r>
              <a:rPr lang="en-US" sz="2400" b="1" dirty="0"/>
              <a:t>evaluating</a:t>
            </a:r>
            <a:r>
              <a:rPr lang="en-US" sz="2400" dirty="0"/>
              <a:t> </a:t>
            </a:r>
            <a:r>
              <a:rPr lang="en-US" sz="2400" b="1" u="sng" dirty="0"/>
              <a:t>AND</a:t>
            </a:r>
            <a:r>
              <a:rPr lang="en-US" sz="2400" dirty="0"/>
              <a:t> </a:t>
            </a:r>
            <a:r>
              <a:rPr lang="en-US" sz="2400" b="1" dirty="0"/>
              <a:t>building</a:t>
            </a:r>
            <a:r>
              <a:rPr lang="en-US" sz="2400" dirty="0"/>
              <a:t> intervention intensity</a:t>
            </a:r>
          </a:p>
          <a:p>
            <a:r>
              <a:rPr lang="en-US" sz="2400" dirty="0"/>
              <a:t>Interventions are evaluated based on the dimensions (left column)</a:t>
            </a:r>
          </a:p>
          <a:p>
            <a:r>
              <a:rPr lang="en-US" sz="2400" dirty="0"/>
              <a:t>The dimensions are used to build </a:t>
            </a:r>
            <a:r>
              <a:rPr lang="en-US" sz="2400" b="1" dirty="0"/>
              <a:t>intervention intensity </a:t>
            </a:r>
            <a:r>
              <a:rPr lang="en-US" sz="2400" dirty="0"/>
              <a:t>(take the carefully selected intervention curricula and choose a dimension or two to adapt the instruction)</a:t>
            </a:r>
          </a:p>
        </p:txBody>
      </p:sp>
      <p:pic>
        <p:nvPicPr>
          <p:cNvPr id="10" name="Content Placeholder 6" descr="Taxonomy of Intervention Intensity Handout. ">
            <a:extLst>
              <a:ext uri="{FF2B5EF4-FFF2-40B4-BE49-F238E27FC236}">
                <a16:creationId xmlns:a16="http://schemas.microsoft.com/office/drawing/2014/main" id="{FB2D80A6-B122-CD4D-B2CD-7F50F2D7A9CB}"/>
              </a:ext>
            </a:extLst>
          </p:cNvPr>
          <p:cNvPicPr>
            <a:picLocks noGrp="1" noChangeAspect="1"/>
          </p:cNvPicPr>
          <p:nvPr>
            <p:ph sz="quarter" idx="12"/>
          </p:nvPr>
        </p:nvPicPr>
        <p:blipFill>
          <a:blip r:embed="rId2" cstate="print">
            <a:extLst>
              <a:ext uri="{28A0092B-C50C-407E-A947-70E740481C1C}">
                <a14:useLocalDpi xmlns:a14="http://schemas.microsoft.com/office/drawing/2010/main" val="0"/>
              </a:ext>
            </a:extLst>
          </a:blip>
          <a:stretch>
            <a:fillRect/>
          </a:stretch>
        </p:blipFill>
        <p:spPr>
          <a:xfrm>
            <a:off x="6261127" y="1519864"/>
            <a:ext cx="5713733" cy="3818272"/>
          </a:xfrm>
          <a:ln>
            <a:solidFill>
              <a:schemeClr val="tx1"/>
            </a:solidFill>
          </a:ln>
        </p:spPr>
      </p:pic>
    </p:spTree>
    <p:extLst>
      <p:ext uri="{BB962C8B-B14F-4D97-AF65-F5344CB8AC3E}">
        <p14:creationId xmlns:p14="http://schemas.microsoft.com/office/powerpoint/2010/main" val="1148641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0112"/>
            <a:ext cx="11125200" cy="635561"/>
          </a:xfrm>
        </p:spPr>
        <p:txBody>
          <a:bodyPr>
            <a:noAutofit/>
          </a:bodyPr>
          <a:lstStyle/>
          <a:p>
            <a:r>
              <a:rPr lang="en-US" sz="3600" dirty="0"/>
              <a:t>Reviewing and Evaluating Interventions: </a:t>
            </a:r>
            <a:br>
              <a:rPr lang="en-US" sz="3600" dirty="0"/>
            </a:br>
            <a:r>
              <a:rPr lang="en-US" sz="3600" dirty="0"/>
              <a:t>Key Considerations</a:t>
            </a:r>
          </a:p>
        </p:txBody>
      </p:sp>
      <p:sp>
        <p:nvSpPr>
          <p:cNvPr id="3" name="Content Placeholder 2"/>
          <p:cNvSpPr>
            <a:spLocks noGrp="1"/>
          </p:cNvSpPr>
          <p:nvPr>
            <p:ph sz="quarter" idx="15"/>
          </p:nvPr>
        </p:nvSpPr>
        <p:spPr>
          <a:xfrm>
            <a:off x="457199" y="1600200"/>
            <a:ext cx="11434697" cy="4343400"/>
          </a:xfrm>
        </p:spPr>
        <p:txBody>
          <a:bodyPr vert="horz" lIns="0" tIns="0" rIns="0" bIns="0" rtlCol="0" anchor="t">
            <a:noAutofit/>
          </a:bodyPr>
          <a:lstStyle/>
          <a:p>
            <a:pPr marL="342900" indent="-342900" fontAlgn="t">
              <a:lnSpc>
                <a:spcPct val="120000"/>
              </a:lnSpc>
              <a:spcBef>
                <a:spcPts val="300"/>
              </a:spcBef>
            </a:pPr>
            <a:r>
              <a:rPr lang="en-US" dirty="0">
                <a:latin typeface="Arial"/>
              </a:rPr>
              <a:t>Does evidence suggest that the intervention is expected to lead to improved outcomes (</a:t>
            </a:r>
            <a:r>
              <a:rPr lang="en-US" i="1" dirty="0">
                <a:latin typeface="Arial"/>
              </a:rPr>
              <a:t>strength</a:t>
            </a:r>
            <a:r>
              <a:rPr lang="en-US" dirty="0">
                <a:latin typeface="Arial"/>
              </a:rPr>
              <a:t>)? </a:t>
            </a:r>
            <a:endParaRPr lang="en-US" dirty="0">
              <a:latin typeface="Arial" panose="020B0604020202020204" pitchFamily="34" charset="0"/>
            </a:endParaRPr>
          </a:p>
          <a:p>
            <a:pPr marL="342900" indent="-342900" fontAlgn="t">
              <a:lnSpc>
                <a:spcPct val="120000"/>
              </a:lnSpc>
              <a:spcBef>
                <a:spcPts val="300"/>
              </a:spcBef>
            </a:pPr>
            <a:r>
              <a:rPr lang="en-US" dirty="0">
                <a:latin typeface="Arial"/>
              </a:rPr>
              <a:t>Will the group size, duration, and frequency provide sufficient opportunities to respond (</a:t>
            </a:r>
            <a:r>
              <a:rPr lang="en-US" i="1" dirty="0">
                <a:latin typeface="Arial"/>
              </a:rPr>
              <a:t>dosage</a:t>
            </a:r>
            <a:r>
              <a:rPr lang="en-US" dirty="0">
                <a:latin typeface="Arial"/>
              </a:rPr>
              <a:t>)?</a:t>
            </a:r>
          </a:p>
          <a:p>
            <a:pPr marL="342900" indent="-342900" fontAlgn="t">
              <a:lnSpc>
                <a:spcPct val="120000"/>
              </a:lnSpc>
              <a:spcBef>
                <a:spcPts val="300"/>
              </a:spcBef>
            </a:pPr>
            <a:r>
              <a:rPr lang="en-US" dirty="0">
                <a:latin typeface="Arial"/>
              </a:rPr>
              <a:t>Does the intervention match to the student’s identified needs (</a:t>
            </a:r>
            <a:r>
              <a:rPr lang="en-US" i="1" dirty="0">
                <a:latin typeface="Arial"/>
              </a:rPr>
              <a:t>alignment</a:t>
            </a:r>
            <a:r>
              <a:rPr lang="en-US" dirty="0">
                <a:latin typeface="Arial"/>
              </a:rPr>
              <a:t>)?</a:t>
            </a:r>
          </a:p>
          <a:p>
            <a:pPr marL="342900" indent="-342900" fontAlgn="t">
              <a:lnSpc>
                <a:spcPct val="120000"/>
              </a:lnSpc>
              <a:spcBef>
                <a:spcPts val="300"/>
              </a:spcBef>
            </a:pPr>
            <a:r>
              <a:rPr lang="en-US" dirty="0">
                <a:latin typeface="Arial"/>
              </a:rPr>
              <a:t>Does it assist the student in generalizing the learned skills to general education or other tasks (</a:t>
            </a:r>
            <a:r>
              <a:rPr lang="en-US" i="1" dirty="0">
                <a:latin typeface="Arial"/>
              </a:rPr>
              <a:t>attention to transfer</a:t>
            </a:r>
            <a:r>
              <a:rPr lang="en-US" dirty="0">
                <a:latin typeface="Arial"/>
              </a:rPr>
              <a:t>)?</a:t>
            </a:r>
          </a:p>
        </p:txBody>
      </p:sp>
      <p:sp>
        <p:nvSpPr>
          <p:cNvPr id="5" name="Slide Number Placeholder 4"/>
          <p:cNvSpPr>
            <a:spLocks noGrp="1"/>
          </p:cNvSpPr>
          <p:nvPr>
            <p:ph type="sldNum" sz="quarter" idx="14"/>
          </p:nvPr>
        </p:nvSpPr>
        <p:spPr/>
        <p:txBody>
          <a:bodyPr/>
          <a:lstStyle/>
          <a:p>
            <a:pPr algn="r"/>
            <a:fld id="{F3477EC8-074D-41C4-94AE-E9EA7CEEA348}" type="slidenum">
              <a:rPr lang="en-US" smtClean="0"/>
              <a:pPr algn="r"/>
              <a:t>21</a:t>
            </a:fld>
            <a:endParaRPr lang="en-US"/>
          </a:p>
        </p:txBody>
      </p:sp>
    </p:spTree>
    <p:extLst>
      <p:ext uri="{BB962C8B-B14F-4D97-AF65-F5344CB8AC3E}">
        <p14:creationId xmlns:p14="http://schemas.microsoft.com/office/powerpoint/2010/main" val="2493841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Key Considerations (cont.)</a:t>
            </a:r>
          </a:p>
        </p:txBody>
      </p:sp>
      <p:sp>
        <p:nvSpPr>
          <p:cNvPr id="3" name="Content Placeholder 2"/>
          <p:cNvSpPr>
            <a:spLocks noGrp="1"/>
          </p:cNvSpPr>
          <p:nvPr>
            <p:ph sz="quarter" idx="15"/>
          </p:nvPr>
        </p:nvSpPr>
        <p:spPr>
          <a:xfrm>
            <a:off x="457199" y="1371600"/>
            <a:ext cx="11434697" cy="4343400"/>
          </a:xfrm>
        </p:spPr>
        <p:txBody>
          <a:bodyPr vert="horz" lIns="0" tIns="0" rIns="0" bIns="0" rtlCol="0" anchor="t">
            <a:noAutofit/>
          </a:bodyPr>
          <a:lstStyle/>
          <a:p>
            <a:pPr marL="342900" indent="-342900" fontAlgn="t">
              <a:lnSpc>
                <a:spcPct val="120000"/>
              </a:lnSpc>
              <a:spcBef>
                <a:spcPts val="300"/>
              </a:spcBef>
            </a:pPr>
            <a:r>
              <a:rPr lang="en-US" dirty="0">
                <a:latin typeface="Arial"/>
              </a:rPr>
              <a:t>Does the intervention include elements of explicit instruction (</a:t>
            </a:r>
            <a:r>
              <a:rPr lang="en-US" i="1" dirty="0">
                <a:latin typeface="Arial"/>
              </a:rPr>
              <a:t>comprehensiveness</a:t>
            </a:r>
            <a:r>
              <a:rPr lang="en-US" dirty="0">
                <a:latin typeface="Arial"/>
              </a:rPr>
              <a:t>)?</a:t>
            </a:r>
          </a:p>
          <a:p>
            <a:pPr marL="342900" indent="-342900" fontAlgn="t">
              <a:lnSpc>
                <a:spcPct val="120000"/>
              </a:lnSpc>
              <a:spcBef>
                <a:spcPts val="300"/>
              </a:spcBef>
            </a:pPr>
            <a:r>
              <a:rPr lang="en-US" dirty="0">
                <a:latin typeface="Arial"/>
              </a:rPr>
              <a:t>Does the student have opportunities to develop the behavior skills needed to be successful (</a:t>
            </a:r>
            <a:r>
              <a:rPr lang="en-US" i="1" dirty="0">
                <a:latin typeface="Arial"/>
              </a:rPr>
              <a:t>behavioral support</a:t>
            </a:r>
            <a:r>
              <a:rPr lang="en-US" dirty="0">
                <a:latin typeface="Arial"/>
              </a:rPr>
              <a:t>)? </a:t>
            </a:r>
            <a:r>
              <a:rPr lang="en-US" dirty="0">
                <a:ea typeface="+mn-lt"/>
                <a:cs typeface="+mn-lt"/>
              </a:rPr>
              <a:t>Can the intervention be easily integrated into academic instruction </a:t>
            </a:r>
            <a:r>
              <a:rPr lang="en-US" dirty="0">
                <a:ea typeface="+mn-lt"/>
              </a:rPr>
              <a:t>(</a:t>
            </a:r>
            <a:r>
              <a:rPr lang="en-US" i="1" dirty="0">
                <a:ea typeface="+mn-lt"/>
              </a:rPr>
              <a:t>academic support</a:t>
            </a:r>
            <a:r>
              <a:rPr lang="en-US" dirty="0">
                <a:ea typeface="+mn-lt"/>
              </a:rPr>
              <a:t>)?</a:t>
            </a:r>
            <a:endParaRPr lang="en-US" dirty="0">
              <a:latin typeface="Arial"/>
            </a:endParaRPr>
          </a:p>
          <a:p>
            <a:pPr marL="342900" indent="-342900" fontAlgn="t">
              <a:lnSpc>
                <a:spcPct val="120000"/>
              </a:lnSpc>
              <a:spcBef>
                <a:spcPts val="300"/>
              </a:spcBef>
            </a:pPr>
            <a:r>
              <a:rPr lang="en-US" dirty="0">
                <a:latin typeface="Arial"/>
              </a:rPr>
              <a:t>Can the intervention be individualized with a data-based process to meet student needs (</a:t>
            </a:r>
            <a:r>
              <a:rPr lang="en-US" i="1" dirty="0">
                <a:latin typeface="Arial"/>
              </a:rPr>
              <a:t>individualization</a:t>
            </a:r>
            <a:r>
              <a:rPr lang="en-US" dirty="0">
                <a:latin typeface="Arial"/>
              </a:rPr>
              <a:t>)? </a:t>
            </a:r>
            <a:endParaRPr lang="en-US" dirty="0">
              <a:latin typeface="Arial" panose="020B0604020202020204" pitchFamily="34" charset="0"/>
            </a:endParaRPr>
          </a:p>
        </p:txBody>
      </p:sp>
      <p:sp>
        <p:nvSpPr>
          <p:cNvPr id="5" name="Slide Number Placeholder 4"/>
          <p:cNvSpPr>
            <a:spLocks noGrp="1"/>
          </p:cNvSpPr>
          <p:nvPr>
            <p:ph type="sldNum" sz="quarter" idx="14"/>
          </p:nvPr>
        </p:nvSpPr>
        <p:spPr/>
        <p:txBody>
          <a:bodyPr/>
          <a:lstStyle/>
          <a:p>
            <a:pPr algn="r"/>
            <a:fld id="{F3477EC8-074D-41C4-94AE-E9EA7CEEA348}" type="slidenum">
              <a:rPr lang="en-US" smtClean="0"/>
              <a:pPr algn="r"/>
              <a:t>22</a:t>
            </a:fld>
            <a:endParaRPr lang="en-US"/>
          </a:p>
        </p:txBody>
      </p:sp>
    </p:spTree>
    <p:extLst>
      <p:ext uri="{BB962C8B-B14F-4D97-AF65-F5344CB8AC3E}">
        <p14:creationId xmlns:p14="http://schemas.microsoft.com/office/powerpoint/2010/main" val="1600520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EEFE9-5368-3547-AE27-B5B65E071446}"/>
              </a:ext>
            </a:extLst>
          </p:cNvPr>
          <p:cNvSpPr>
            <a:spLocks noGrp="1"/>
          </p:cNvSpPr>
          <p:nvPr>
            <p:ph type="title"/>
          </p:nvPr>
        </p:nvSpPr>
        <p:spPr/>
        <p:txBody>
          <a:bodyPr/>
          <a:lstStyle/>
          <a:p>
            <a:r>
              <a:rPr lang="en-US" dirty="0">
                <a:solidFill>
                  <a:schemeClr val="bg1"/>
                </a:solidFill>
              </a:rPr>
              <a:t>Resource</a:t>
            </a:r>
          </a:p>
        </p:txBody>
      </p:sp>
      <p:pic>
        <p:nvPicPr>
          <p:cNvPr id="7" name="Content Placeholder 6" descr="Taxonomy of Intervention Intensity: Academic Rating Rubric">
            <a:extLst>
              <a:ext uri="{FF2B5EF4-FFF2-40B4-BE49-F238E27FC236}">
                <a16:creationId xmlns:a16="http://schemas.microsoft.com/office/drawing/2014/main" id="{19CF43D3-4963-044E-8AB1-3984A2321FEF}"/>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185134" y="127666"/>
            <a:ext cx="8201748" cy="6044536"/>
          </a:xfrm>
          <a:ln>
            <a:solidFill>
              <a:schemeClr val="tx1"/>
            </a:solidFill>
          </a:ln>
        </p:spPr>
      </p:pic>
      <p:sp>
        <p:nvSpPr>
          <p:cNvPr id="4" name="Text Placeholder 3">
            <a:extLst>
              <a:ext uri="{FF2B5EF4-FFF2-40B4-BE49-F238E27FC236}">
                <a16:creationId xmlns:a16="http://schemas.microsoft.com/office/drawing/2014/main" id="{F9B14BCD-57CC-C34F-BD66-CEF4B32C6C89}"/>
              </a:ext>
            </a:extLst>
          </p:cNvPr>
          <p:cNvSpPr>
            <a:spLocks noGrp="1"/>
          </p:cNvSpPr>
          <p:nvPr>
            <p:ph type="body" sz="quarter" idx="10"/>
          </p:nvPr>
        </p:nvSpPr>
        <p:spPr/>
        <p:txBody>
          <a:bodyPr>
            <a:normAutofit fontScale="92500" lnSpcReduction="20000"/>
          </a:bodyPr>
          <a:lstStyle/>
          <a:p>
            <a:endParaRPr lang="en-US"/>
          </a:p>
        </p:txBody>
      </p:sp>
      <p:sp>
        <p:nvSpPr>
          <p:cNvPr id="5" name="Slide Number Placeholder 4">
            <a:extLst>
              <a:ext uri="{FF2B5EF4-FFF2-40B4-BE49-F238E27FC236}">
                <a16:creationId xmlns:a16="http://schemas.microsoft.com/office/drawing/2014/main" id="{3739C132-48B1-554A-B624-1D8FE0FC289A}"/>
              </a:ext>
            </a:extLst>
          </p:cNvPr>
          <p:cNvSpPr>
            <a:spLocks noGrp="1"/>
          </p:cNvSpPr>
          <p:nvPr>
            <p:ph type="sldNum" sz="quarter" idx="12"/>
          </p:nvPr>
        </p:nvSpPr>
        <p:spPr/>
        <p:txBody>
          <a:bodyPr/>
          <a:lstStyle/>
          <a:p>
            <a:fld id="{D157684C-E34C-AF4E-86DB-84FA13603DA9}" type="slidenum">
              <a:rPr lang="en-US" smtClean="0"/>
              <a:pPr/>
              <a:t>23</a:t>
            </a:fld>
            <a:endParaRPr lang="en-US" dirty="0"/>
          </a:p>
        </p:txBody>
      </p:sp>
    </p:spTree>
    <p:extLst>
      <p:ext uri="{BB962C8B-B14F-4D97-AF65-F5344CB8AC3E}">
        <p14:creationId xmlns:p14="http://schemas.microsoft.com/office/powerpoint/2010/main" val="3640780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8209189-436B-4A77-B5C4-B6606A626C36}"/>
              </a:ext>
              <a:ext uri="{C183D7F6-B498-43B3-948B-1728B52AA6E4}">
                <adec:decorative xmlns:adec="http://schemas.microsoft.com/office/drawing/2017/decorative" val="1"/>
              </a:ext>
            </a:extLst>
          </p:cNvPr>
          <p:cNvPicPr>
            <a:picLocks noChangeAspect="1"/>
          </p:cNvPicPr>
          <p:nvPr/>
        </p:nvPicPr>
        <p:blipFill rotWithShape="1">
          <a:blip r:embed="rId2"/>
          <a:srcRect t="14546" b="12377"/>
          <a:stretch/>
        </p:blipFill>
        <p:spPr>
          <a:xfrm>
            <a:off x="203200" y="914400"/>
            <a:ext cx="6850743" cy="5791200"/>
          </a:xfrm>
          <a:prstGeom prst="rect">
            <a:avLst/>
          </a:prstGeom>
          <a:noFill/>
        </p:spPr>
      </p:pic>
      <p:sp>
        <p:nvSpPr>
          <p:cNvPr id="25" name="Text Placeholder 4">
            <a:extLst>
              <a:ext uri="{FF2B5EF4-FFF2-40B4-BE49-F238E27FC236}">
                <a16:creationId xmlns:a16="http://schemas.microsoft.com/office/drawing/2014/main" id="{53E03559-DA6C-430F-BB64-609CF4CEAE12}"/>
              </a:ext>
            </a:extLst>
          </p:cNvPr>
          <p:cNvSpPr>
            <a:spLocks noGrp="1"/>
          </p:cNvSpPr>
          <p:nvPr>
            <p:ph type="body" sz="quarter" idx="13"/>
          </p:nvPr>
        </p:nvSpPr>
        <p:spPr>
          <a:xfrm>
            <a:off x="304800" y="5943600"/>
            <a:ext cx="11684000" cy="304800"/>
          </a:xfrm>
        </p:spPr>
        <p:txBody>
          <a:bodyPr>
            <a:normAutofit lnSpcReduction="10000"/>
          </a:bodyPr>
          <a:lstStyle/>
          <a:p>
            <a:endParaRPr lang="en-US"/>
          </a:p>
        </p:txBody>
      </p:sp>
      <p:sp>
        <p:nvSpPr>
          <p:cNvPr id="5" name="Slide Number Placeholder 4">
            <a:extLst>
              <a:ext uri="{FF2B5EF4-FFF2-40B4-BE49-F238E27FC236}">
                <a16:creationId xmlns:a16="http://schemas.microsoft.com/office/drawing/2014/main" id="{614C9EC8-6480-9047-87CA-D7CFA0A640A7}"/>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D157684C-E34C-AF4E-86DB-84FA13603DA9}" type="slidenum">
              <a:rPr lang="en-US" smtClean="0"/>
              <a:pPr>
                <a:spcAft>
                  <a:spcPts val="600"/>
                </a:spcAft>
              </a:pPr>
              <a:t>24</a:t>
            </a:fld>
            <a:endParaRPr lang="en-US"/>
          </a:p>
        </p:txBody>
      </p:sp>
      <p:sp>
        <p:nvSpPr>
          <p:cNvPr id="21" name="Title 1">
            <a:extLst>
              <a:ext uri="{FF2B5EF4-FFF2-40B4-BE49-F238E27FC236}">
                <a16:creationId xmlns:a16="http://schemas.microsoft.com/office/drawing/2014/main" id="{E2FBAB7F-F9DF-47E6-AEAA-B782BCD1C77C}"/>
              </a:ext>
            </a:extLst>
          </p:cNvPr>
          <p:cNvSpPr>
            <a:spLocks noGrp="1"/>
          </p:cNvSpPr>
          <p:nvPr>
            <p:ph type="title"/>
          </p:nvPr>
        </p:nvSpPr>
        <p:spPr>
          <a:xfrm>
            <a:off x="203200" y="152400"/>
            <a:ext cx="11785600" cy="609600"/>
          </a:xfrm>
        </p:spPr>
        <p:txBody>
          <a:bodyPr>
            <a:normAutofit fontScale="90000"/>
          </a:bodyPr>
          <a:lstStyle/>
          <a:p>
            <a:r>
              <a:rPr lang="en-US" dirty="0"/>
              <a:t>Let’s Chat</a:t>
            </a:r>
          </a:p>
        </p:txBody>
      </p:sp>
      <p:sp>
        <p:nvSpPr>
          <p:cNvPr id="23" name="Content Placeholder 3">
            <a:extLst>
              <a:ext uri="{FF2B5EF4-FFF2-40B4-BE49-F238E27FC236}">
                <a16:creationId xmlns:a16="http://schemas.microsoft.com/office/drawing/2014/main" id="{578FEA5C-D48B-46D8-A224-3F9903D657B2}"/>
              </a:ext>
            </a:extLst>
          </p:cNvPr>
          <p:cNvSpPr>
            <a:spLocks noGrp="1"/>
          </p:cNvSpPr>
          <p:nvPr>
            <p:ph idx="10"/>
          </p:nvPr>
        </p:nvSpPr>
        <p:spPr>
          <a:xfrm>
            <a:off x="7155544" y="914400"/>
            <a:ext cx="4826702" cy="5791200"/>
          </a:xfrm>
        </p:spPr>
        <p:txBody>
          <a:bodyPr>
            <a:normAutofit/>
          </a:bodyPr>
          <a:lstStyle/>
          <a:p>
            <a:r>
              <a:rPr lang="en-US" sz="3600" dirty="0"/>
              <a:t>What benefits are there in using the dimensions of intervention intensity (taxonomy) to guide intervention selection and evaluation? </a:t>
            </a:r>
          </a:p>
        </p:txBody>
      </p:sp>
    </p:spTree>
    <p:extLst>
      <p:ext uri="{BB962C8B-B14F-4D97-AF65-F5344CB8AC3E}">
        <p14:creationId xmlns:p14="http://schemas.microsoft.com/office/powerpoint/2010/main" val="1425543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Practice 4</a:t>
            </a:r>
          </a:p>
        </p:txBody>
      </p:sp>
      <p:sp>
        <p:nvSpPr>
          <p:cNvPr id="3" name="Text Placeholder 2">
            <a:extLst>
              <a:ext uri="{FF2B5EF4-FFF2-40B4-BE49-F238E27FC236}">
                <a16:creationId xmlns:a16="http://schemas.microsoft.com/office/drawing/2014/main" id="{6765C6F1-8481-4908-AE1F-A7F153542E54}"/>
              </a:ext>
            </a:extLst>
          </p:cNvPr>
          <p:cNvSpPr>
            <a:spLocks noGrp="1"/>
          </p:cNvSpPr>
          <p:nvPr>
            <p:ph type="body" sz="quarter" idx="13"/>
          </p:nvPr>
        </p:nvSpPr>
        <p:spPr/>
        <p:txBody>
          <a:bodyPr>
            <a:normAutofit fontScale="92500" lnSpcReduction="20000"/>
          </a:bodyPr>
          <a:lstStyle/>
          <a:p>
            <a:r>
              <a:rPr lang="en-US" sz="4000" dirty="0">
                <a:solidFill>
                  <a:srgbClr val="C25131"/>
                </a:solidFill>
              </a:rPr>
              <a:t>Adaptations to increase the instructional intensity of the intervention</a:t>
            </a:r>
          </a:p>
          <a:p>
            <a:endParaRPr lang="en-US" dirty="0"/>
          </a:p>
        </p:txBody>
      </p:sp>
      <p:sp>
        <p:nvSpPr>
          <p:cNvPr id="4" name="Slide Number Placeholder 3"/>
          <p:cNvSpPr>
            <a:spLocks noGrp="1"/>
          </p:cNvSpPr>
          <p:nvPr>
            <p:ph type="sldNum" sz="quarter" idx="15"/>
          </p:nvPr>
        </p:nvSpPr>
        <p:spPr/>
        <p:txBody>
          <a:bodyPr/>
          <a:lstStyle/>
          <a:p>
            <a:fld id="{BABF4E83-61DB-418F-A99F-17BC9BB58EF6}" type="slidenum">
              <a:rPr lang="en-US" smtClean="0"/>
              <a:pPr/>
              <a:t>25</a:t>
            </a:fld>
            <a:endParaRPr lang="en-US"/>
          </a:p>
        </p:txBody>
      </p:sp>
    </p:spTree>
    <p:extLst>
      <p:ext uri="{BB962C8B-B14F-4D97-AF65-F5344CB8AC3E}">
        <p14:creationId xmlns:p14="http://schemas.microsoft.com/office/powerpoint/2010/main" val="3934243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D5BE24-5C5E-A94A-9714-92B2888B3615}"/>
              </a:ext>
            </a:extLst>
          </p:cNvPr>
          <p:cNvSpPr>
            <a:spLocks noGrp="1"/>
          </p:cNvSpPr>
          <p:nvPr>
            <p:ph type="body" sz="quarter" idx="13"/>
          </p:nvPr>
        </p:nvSpPr>
        <p:spPr/>
        <p:txBody>
          <a:bodyPr>
            <a:normAutofit fontScale="92500" lnSpcReduction="10000"/>
          </a:bodyPr>
          <a:lstStyle/>
          <a:p>
            <a:endParaRPr lang="en-US"/>
          </a:p>
        </p:txBody>
      </p:sp>
      <p:sp>
        <p:nvSpPr>
          <p:cNvPr id="6" name="Slide Number Placeholder 5">
            <a:extLst>
              <a:ext uri="{FF2B5EF4-FFF2-40B4-BE49-F238E27FC236}">
                <a16:creationId xmlns:a16="http://schemas.microsoft.com/office/drawing/2014/main" id="{33F44726-B656-5E4F-A246-3F1689955326}"/>
              </a:ext>
            </a:extLst>
          </p:cNvPr>
          <p:cNvSpPr>
            <a:spLocks noGrp="1"/>
          </p:cNvSpPr>
          <p:nvPr>
            <p:ph type="sldNum" sz="quarter" idx="10"/>
          </p:nvPr>
        </p:nvSpPr>
        <p:spPr/>
        <p:txBody>
          <a:bodyPr/>
          <a:lstStyle/>
          <a:p>
            <a:fld id="{D0BC17C3-1FA9-4946-9401-29D239C6607F}" type="slidenum">
              <a:rPr lang="en-US" smtClean="0"/>
              <a:pPr/>
              <a:t>26</a:t>
            </a:fld>
            <a:endParaRPr lang="en-US" dirty="0"/>
          </a:p>
        </p:txBody>
      </p:sp>
      <p:sp>
        <p:nvSpPr>
          <p:cNvPr id="2" name="Title 1">
            <a:extLst>
              <a:ext uri="{FF2B5EF4-FFF2-40B4-BE49-F238E27FC236}">
                <a16:creationId xmlns:a16="http://schemas.microsoft.com/office/drawing/2014/main" id="{FE2E1DC9-85C6-5B44-AAD1-75F309C93CDA}"/>
              </a:ext>
            </a:extLst>
          </p:cNvPr>
          <p:cNvSpPr>
            <a:spLocks noGrp="1"/>
          </p:cNvSpPr>
          <p:nvPr>
            <p:ph type="title"/>
          </p:nvPr>
        </p:nvSpPr>
        <p:spPr>
          <a:xfrm>
            <a:off x="457200" y="74142"/>
            <a:ext cx="11276076" cy="798364"/>
          </a:xfrm>
        </p:spPr>
        <p:txBody>
          <a:bodyPr>
            <a:normAutofit/>
          </a:bodyPr>
          <a:lstStyle/>
          <a:p>
            <a:r>
              <a:rPr lang="en-US" sz="3600" dirty="0"/>
              <a:t>Example Individualized Intensive Intervention Plan</a:t>
            </a:r>
          </a:p>
        </p:txBody>
      </p:sp>
      <p:pic>
        <p:nvPicPr>
          <p:cNvPr id="10" name="Content Placeholder 9" descr="This is page one of an Individualized Intensive Intervention Plan. Student information, ratings for the strength of intervention components and information about who and how the intervention instruction are provided is listed here. ">
            <a:extLst>
              <a:ext uri="{FF2B5EF4-FFF2-40B4-BE49-F238E27FC236}">
                <a16:creationId xmlns:a16="http://schemas.microsoft.com/office/drawing/2014/main" id="{612AC3F9-1559-C246-8063-A98F78D8EB9E}"/>
              </a:ext>
            </a:extLst>
          </p:cNvPr>
          <p:cNvPicPr>
            <a:picLocks noGrp="1" noChangeAspect="1"/>
          </p:cNvPicPr>
          <p:nvPr>
            <p:ph sz="quarter" idx="11"/>
          </p:nvPr>
        </p:nvPicPr>
        <p:blipFill>
          <a:blip r:embed="rId2" cstate="print">
            <a:extLst>
              <a:ext uri="{28A0092B-C50C-407E-A947-70E740481C1C}">
                <a14:useLocalDpi xmlns:a14="http://schemas.microsoft.com/office/drawing/2010/main" val="0"/>
              </a:ext>
            </a:extLst>
          </a:blip>
          <a:stretch>
            <a:fillRect/>
          </a:stretch>
        </p:blipFill>
        <p:spPr>
          <a:xfrm>
            <a:off x="1698618" y="872506"/>
            <a:ext cx="4016081" cy="5261272"/>
          </a:xfrm>
          <a:ln>
            <a:solidFill>
              <a:schemeClr val="tx1"/>
            </a:solidFill>
          </a:ln>
        </p:spPr>
      </p:pic>
      <p:pic>
        <p:nvPicPr>
          <p:cNvPr id="12" name="Content Placeholder 11" descr="This is page 2 of the Individualized Intensive Intervention Plan. Included on this page is space to note diagnostic assessments, fidelity, and to note the adaptations to the intervention.">
            <a:extLst>
              <a:ext uri="{FF2B5EF4-FFF2-40B4-BE49-F238E27FC236}">
                <a16:creationId xmlns:a16="http://schemas.microsoft.com/office/drawing/2014/main" id="{8C105F7C-6F95-A04A-A538-F7A707AD6A07}"/>
              </a:ext>
            </a:extLst>
          </p:cNvPr>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a:off x="6164892" y="860149"/>
            <a:ext cx="4090604" cy="5261272"/>
          </a:xfrm>
          <a:ln>
            <a:solidFill>
              <a:schemeClr val="tx1"/>
            </a:solidFill>
          </a:ln>
        </p:spPr>
      </p:pic>
    </p:spTree>
    <p:extLst>
      <p:ext uri="{BB962C8B-B14F-4D97-AF65-F5344CB8AC3E}">
        <p14:creationId xmlns:p14="http://schemas.microsoft.com/office/powerpoint/2010/main" val="1838037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ABF7BC-C7DF-1143-B943-8E0AEB0AF365}"/>
              </a:ext>
            </a:extLst>
          </p:cNvPr>
          <p:cNvSpPr>
            <a:spLocks noGrp="1"/>
          </p:cNvSpPr>
          <p:nvPr>
            <p:ph type="title"/>
          </p:nvPr>
        </p:nvSpPr>
        <p:spPr/>
        <p:txBody>
          <a:bodyPr/>
          <a:lstStyle/>
          <a:p>
            <a:r>
              <a:rPr lang="en-US" dirty="0"/>
              <a:t> Dimensions of Intervention Intensity</a:t>
            </a:r>
          </a:p>
        </p:txBody>
      </p:sp>
      <p:sp>
        <p:nvSpPr>
          <p:cNvPr id="7" name="Content Placeholder 6">
            <a:extLst>
              <a:ext uri="{FF2B5EF4-FFF2-40B4-BE49-F238E27FC236}">
                <a16:creationId xmlns:a16="http://schemas.microsoft.com/office/drawing/2014/main" id="{F7F17281-137D-2845-8B28-2C98EE079A1D}"/>
              </a:ext>
            </a:extLst>
          </p:cNvPr>
          <p:cNvSpPr>
            <a:spLocks noGrp="1"/>
          </p:cNvSpPr>
          <p:nvPr>
            <p:ph sz="quarter" idx="15"/>
          </p:nvPr>
        </p:nvSpPr>
        <p:spPr/>
        <p:txBody>
          <a:bodyPr/>
          <a:lstStyle/>
          <a:p>
            <a:pPr>
              <a:buClr>
                <a:srgbClr val="C25131"/>
              </a:buClr>
            </a:pPr>
            <a:r>
              <a:rPr lang="en-US" dirty="0"/>
              <a:t>The following dimensions of intervention intensity are considered for adaptations to individualize and intensify the intervention instruction</a:t>
            </a:r>
          </a:p>
          <a:p>
            <a:pPr lvl="1"/>
            <a:r>
              <a:rPr lang="en-US" dirty="0"/>
              <a:t>Alignment</a:t>
            </a:r>
          </a:p>
          <a:p>
            <a:pPr lvl="1"/>
            <a:r>
              <a:rPr lang="en-US" dirty="0"/>
              <a:t>Dosage (lesson design dosage and structural dosage like group size)</a:t>
            </a:r>
          </a:p>
          <a:p>
            <a:pPr lvl="1"/>
            <a:r>
              <a:rPr lang="en-US" dirty="0"/>
              <a:t>Comprehensiveness</a:t>
            </a:r>
          </a:p>
          <a:p>
            <a:pPr lvl="1"/>
            <a:r>
              <a:rPr lang="en-US" dirty="0"/>
              <a:t>Attention to Transfer</a:t>
            </a:r>
          </a:p>
          <a:p>
            <a:pPr lvl="1"/>
            <a:r>
              <a:rPr lang="en-US" dirty="0"/>
              <a:t>Behavioral Support</a:t>
            </a:r>
          </a:p>
        </p:txBody>
      </p:sp>
      <p:sp>
        <p:nvSpPr>
          <p:cNvPr id="2" name="Text Placeholder 1">
            <a:extLst>
              <a:ext uri="{FF2B5EF4-FFF2-40B4-BE49-F238E27FC236}">
                <a16:creationId xmlns:a16="http://schemas.microsoft.com/office/drawing/2014/main" id="{34BABA37-75B2-4316-AE0F-CCAFB1AE6062}"/>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4538DE88-6206-F342-B4BE-8CCDBE486278}"/>
              </a:ext>
            </a:extLst>
          </p:cNvPr>
          <p:cNvSpPr>
            <a:spLocks noGrp="1"/>
          </p:cNvSpPr>
          <p:nvPr>
            <p:ph type="sldNum" sz="quarter" idx="14"/>
          </p:nvPr>
        </p:nvSpPr>
        <p:spPr/>
        <p:txBody>
          <a:bodyPr/>
          <a:lstStyle/>
          <a:p>
            <a:fld id="{D157684C-E34C-AF4E-86DB-84FA13603DA9}" type="slidenum">
              <a:rPr lang="en-US" smtClean="0"/>
              <a:pPr/>
              <a:t>27</a:t>
            </a:fld>
            <a:endParaRPr lang="en-US" dirty="0"/>
          </a:p>
        </p:txBody>
      </p:sp>
    </p:spTree>
    <p:extLst>
      <p:ext uri="{BB962C8B-B14F-4D97-AF65-F5344CB8AC3E}">
        <p14:creationId xmlns:p14="http://schemas.microsoft.com/office/powerpoint/2010/main" val="3794689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8981B-2B40-2746-896D-6D1906B03E00}"/>
              </a:ext>
            </a:extLst>
          </p:cNvPr>
          <p:cNvSpPr>
            <a:spLocks noGrp="1"/>
          </p:cNvSpPr>
          <p:nvPr>
            <p:ph type="title"/>
          </p:nvPr>
        </p:nvSpPr>
        <p:spPr/>
        <p:txBody>
          <a:bodyPr>
            <a:normAutofit/>
          </a:bodyPr>
          <a:lstStyle/>
          <a:p>
            <a:r>
              <a:rPr lang="en-US" sz="3600" dirty="0"/>
              <a:t>Alignment Adaptations</a:t>
            </a:r>
          </a:p>
        </p:txBody>
      </p:sp>
      <p:sp>
        <p:nvSpPr>
          <p:cNvPr id="3" name="Content Placeholder 2">
            <a:extLst>
              <a:ext uri="{FF2B5EF4-FFF2-40B4-BE49-F238E27FC236}">
                <a16:creationId xmlns:a16="http://schemas.microsoft.com/office/drawing/2014/main" id="{58021901-F0C0-AD46-BB93-AB94FA2D720B}"/>
              </a:ext>
            </a:extLst>
          </p:cNvPr>
          <p:cNvSpPr>
            <a:spLocks noGrp="1"/>
          </p:cNvSpPr>
          <p:nvPr>
            <p:ph sz="quarter" idx="15"/>
          </p:nvPr>
        </p:nvSpPr>
        <p:spPr/>
        <p:txBody>
          <a:bodyPr>
            <a:normAutofit/>
          </a:bodyPr>
          <a:lstStyle/>
          <a:p>
            <a:pPr>
              <a:buClr>
                <a:srgbClr val="C25131"/>
              </a:buClr>
            </a:pPr>
            <a:r>
              <a:rPr lang="en-US" dirty="0"/>
              <a:t>The teacher determines the ways the current intervention matches the student’s needs </a:t>
            </a:r>
          </a:p>
          <a:p>
            <a:pPr>
              <a:buClr>
                <a:srgbClr val="C25131"/>
              </a:buClr>
            </a:pPr>
            <a:r>
              <a:rPr lang="en-US" dirty="0"/>
              <a:t>Based on the analysis of student data, an alignment adaptation could be:</a:t>
            </a:r>
          </a:p>
          <a:p>
            <a:pPr lvl="1"/>
            <a:r>
              <a:rPr lang="en-US" dirty="0"/>
              <a:t>Supplement the current intervention (e.g., adding an additional strategy or intervention curriculum resource)</a:t>
            </a:r>
          </a:p>
          <a:p>
            <a:pPr lvl="1"/>
            <a:r>
              <a:rPr lang="en-US" dirty="0"/>
              <a:t>Modify the existing intervention to better align with the needs (as indicated by the student’s data)</a:t>
            </a:r>
          </a:p>
          <a:p>
            <a:endParaRPr lang="en-US" dirty="0"/>
          </a:p>
        </p:txBody>
      </p:sp>
      <p:sp>
        <p:nvSpPr>
          <p:cNvPr id="6" name="Text Placeholder 5">
            <a:extLst>
              <a:ext uri="{FF2B5EF4-FFF2-40B4-BE49-F238E27FC236}">
                <a16:creationId xmlns:a16="http://schemas.microsoft.com/office/drawing/2014/main" id="{4F45CD43-C785-4AAF-9266-551F0ECF31B2}"/>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5074A02-D124-FF4A-9758-337CA227C566}"/>
              </a:ext>
            </a:extLst>
          </p:cNvPr>
          <p:cNvSpPr>
            <a:spLocks noGrp="1"/>
          </p:cNvSpPr>
          <p:nvPr>
            <p:ph type="sldNum" sz="quarter" idx="14"/>
          </p:nvPr>
        </p:nvSpPr>
        <p:spPr/>
        <p:txBody>
          <a:bodyPr/>
          <a:lstStyle/>
          <a:p>
            <a:fld id="{D157684C-E34C-AF4E-86DB-84FA13603DA9}" type="slidenum">
              <a:rPr lang="en-US" smtClean="0"/>
              <a:pPr/>
              <a:t>28</a:t>
            </a:fld>
            <a:endParaRPr lang="en-US" dirty="0"/>
          </a:p>
        </p:txBody>
      </p:sp>
    </p:spTree>
    <p:extLst>
      <p:ext uri="{BB962C8B-B14F-4D97-AF65-F5344CB8AC3E}">
        <p14:creationId xmlns:p14="http://schemas.microsoft.com/office/powerpoint/2010/main" val="806250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071C1-CFFF-704E-B8F2-45260F9BF9E1}"/>
              </a:ext>
            </a:extLst>
          </p:cNvPr>
          <p:cNvSpPr>
            <a:spLocks noGrp="1"/>
          </p:cNvSpPr>
          <p:nvPr>
            <p:ph type="title"/>
          </p:nvPr>
        </p:nvSpPr>
        <p:spPr/>
        <p:txBody>
          <a:bodyPr>
            <a:normAutofit/>
          </a:bodyPr>
          <a:lstStyle/>
          <a:p>
            <a:r>
              <a:rPr lang="en-US" sz="3600" dirty="0"/>
              <a:t>Alignment Adaptation Example</a:t>
            </a:r>
          </a:p>
        </p:txBody>
      </p:sp>
      <p:sp>
        <p:nvSpPr>
          <p:cNvPr id="3" name="Content Placeholder 2">
            <a:extLst>
              <a:ext uri="{FF2B5EF4-FFF2-40B4-BE49-F238E27FC236}">
                <a16:creationId xmlns:a16="http://schemas.microsoft.com/office/drawing/2014/main" id="{F92A344F-0EA4-CA49-A111-0F0B7D7002D4}"/>
              </a:ext>
            </a:extLst>
          </p:cNvPr>
          <p:cNvSpPr>
            <a:spLocks noGrp="1"/>
          </p:cNvSpPr>
          <p:nvPr>
            <p:ph sz="quarter" idx="15"/>
          </p:nvPr>
        </p:nvSpPr>
        <p:spPr/>
        <p:txBody>
          <a:bodyPr>
            <a:normAutofit fontScale="92500" lnSpcReduction="20000"/>
          </a:bodyPr>
          <a:lstStyle/>
          <a:p>
            <a:pPr>
              <a:buClr>
                <a:srgbClr val="C25131"/>
              </a:buClr>
            </a:pPr>
            <a:r>
              <a:rPr lang="en-US" sz="3000" dirty="0"/>
              <a:t>A student is receiving intensive intervention to address advanced decoding skills (reading multi-syllable words)</a:t>
            </a:r>
          </a:p>
          <a:p>
            <a:pPr lvl="1"/>
            <a:r>
              <a:rPr lang="en-US" sz="2400" dirty="0"/>
              <a:t>The student can apply the strategy to accurately read words; however, when reading irregular words, the word’s pronunciation does not match the pronunciation of the word storied in her mental dictionary (“set for variability”)</a:t>
            </a:r>
          </a:p>
          <a:p>
            <a:pPr lvl="1"/>
            <a:r>
              <a:rPr lang="en-US" sz="2400" dirty="0"/>
              <a:t>The student could benefit from the teacher modifying the existing intervention by pulling back in an intervention lesson component that had been faded a few lessons ago that was designed to prepare students to adjust the pronunciation of the word to account for the word stored in her mental dictionary</a:t>
            </a:r>
          </a:p>
          <a:p>
            <a:pPr lvl="1"/>
            <a:r>
              <a:rPr lang="en-US" sz="2400" dirty="0"/>
              <a:t>The teacher uses words from the current passage the student will be reading to practice this (mountain, persevered)</a:t>
            </a:r>
          </a:p>
        </p:txBody>
      </p:sp>
      <p:sp>
        <p:nvSpPr>
          <p:cNvPr id="4" name="Text Placeholder 3">
            <a:extLst>
              <a:ext uri="{FF2B5EF4-FFF2-40B4-BE49-F238E27FC236}">
                <a16:creationId xmlns:a16="http://schemas.microsoft.com/office/drawing/2014/main" id="{D88E5D64-6855-4B91-861B-B2F135DB27FE}"/>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5EFCFF89-21CE-1F46-84D8-45980271D58D}"/>
              </a:ext>
            </a:extLst>
          </p:cNvPr>
          <p:cNvSpPr>
            <a:spLocks noGrp="1"/>
          </p:cNvSpPr>
          <p:nvPr>
            <p:ph type="sldNum" sz="quarter" idx="14"/>
          </p:nvPr>
        </p:nvSpPr>
        <p:spPr/>
        <p:txBody>
          <a:bodyPr/>
          <a:lstStyle/>
          <a:p>
            <a:fld id="{D157684C-E34C-AF4E-86DB-84FA13603DA9}" type="slidenum">
              <a:rPr lang="en-US" smtClean="0"/>
              <a:pPr/>
              <a:t>29</a:t>
            </a:fld>
            <a:endParaRPr lang="en-US" dirty="0"/>
          </a:p>
        </p:txBody>
      </p:sp>
    </p:spTree>
    <p:extLst>
      <p:ext uri="{BB962C8B-B14F-4D97-AF65-F5344CB8AC3E}">
        <p14:creationId xmlns:p14="http://schemas.microsoft.com/office/powerpoint/2010/main" val="2397799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6F3B08B-B6DD-5A4F-803D-D629EDD1A1FC}"/>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39C58CDF-894B-3A40-9E8A-B3151739696A}"/>
              </a:ext>
            </a:extLst>
          </p:cNvPr>
          <p:cNvSpPr>
            <a:spLocks noGrp="1"/>
          </p:cNvSpPr>
          <p:nvPr>
            <p:ph type="sldNum" sz="quarter" idx="12"/>
          </p:nvPr>
        </p:nvSpPr>
        <p:spPr/>
        <p:txBody>
          <a:bodyPr/>
          <a:lstStyle/>
          <a:p>
            <a:fld id="{99A20822-4A49-4D36-86E3-300BA48D3F00}" type="slidenum">
              <a:rPr lang="en-US" smtClean="0"/>
              <a:pPr/>
              <a:t>3</a:t>
            </a:fld>
            <a:endParaRPr lang="en-US"/>
          </a:p>
        </p:txBody>
      </p:sp>
      <p:sp>
        <p:nvSpPr>
          <p:cNvPr id="5" name="Title 4">
            <a:extLst>
              <a:ext uri="{FF2B5EF4-FFF2-40B4-BE49-F238E27FC236}">
                <a16:creationId xmlns:a16="http://schemas.microsoft.com/office/drawing/2014/main" id="{1479FBAE-27E8-9340-96B6-2DAFDC773077}"/>
              </a:ext>
            </a:extLst>
          </p:cNvPr>
          <p:cNvSpPr>
            <a:spLocks noGrp="1"/>
          </p:cNvSpPr>
          <p:nvPr>
            <p:ph type="title"/>
          </p:nvPr>
        </p:nvSpPr>
        <p:spPr/>
        <p:txBody>
          <a:bodyPr/>
          <a:lstStyle/>
          <a:p>
            <a:r>
              <a:rPr lang="en-US" dirty="0"/>
              <a:t>Acknowledgements</a:t>
            </a:r>
          </a:p>
        </p:txBody>
      </p:sp>
      <p:sp>
        <p:nvSpPr>
          <p:cNvPr id="6" name="Content Placeholder 5">
            <a:extLst>
              <a:ext uri="{FF2B5EF4-FFF2-40B4-BE49-F238E27FC236}">
                <a16:creationId xmlns:a16="http://schemas.microsoft.com/office/drawing/2014/main" id="{FBC0440A-CEDD-1948-BC85-3AB4BB2913FE}"/>
              </a:ext>
            </a:extLst>
          </p:cNvPr>
          <p:cNvSpPr>
            <a:spLocks noGrp="1"/>
          </p:cNvSpPr>
          <p:nvPr>
            <p:ph sz="half" idx="1"/>
          </p:nvPr>
        </p:nvSpPr>
        <p:spPr>
          <a:xfrm>
            <a:off x="457200" y="1445734"/>
            <a:ext cx="7698260" cy="4343400"/>
          </a:xfrm>
        </p:spPr>
        <p:txBody>
          <a:bodyPr>
            <a:normAutofit lnSpcReduction="10000"/>
          </a:bodyPr>
          <a:lstStyle/>
          <a:p>
            <a:pPr marL="0" indent="0">
              <a:buNone/>
            </a:pPr>
            <a:r>
              <a:rPr lang="en-US" dirty="0"/>
              <a:t>St. Martin, K., Vaughn, S., </a:t>
            </a:r>
            <a:r>
              <a:rPr lang="en-US" dirty="0" err="1"/>
              <a:t>Troia</a:t>
            </a:r>
            <a:r>
              <a:rPr lang="en-US" dirty="0"/>
              <a:t>, G., </a:t>
            </a:r>
            <a:r>
              <a:rPr lang="en-US" dirty="0" err="1"/>
              <a:t>Fien</a:t>
            </a:r>
            <a:r>
              <a:rPr lang="en-US" dirty="0"/>
              <a:t>, &amp; H., Coyne, M. (2020). </a:t>
            </a:r>
            <a:r>
              <a:rPr lang="en-US" i="1" dirty="0"/>
              <a:t>Intensifying literacy instruction: Essential practices</a:t>
            </a:r>
            <a:r>
              <a:rPr lang="en-US" dirty="0"/>
              <a:t>. Lansing, MI: MiMTSS Technical Assistance Center, Michigan Department of Education.</a:t>
            </a:r>
          </a:p>
          <a:p>
            <a:r>
              <a:rPr lang="en-US" dirty="0"/>
              <a:t>You can access the document by visiting NCII: </a:t>
            </a:r>
            <a:r>
              <a:rPr lang="en-US" dirty="0">
                <a:hlinkClick r:id="rId2"/>
              </a:rPr>
              <a:t>Intensifying Essential Practices</a:t>
            </a:r>
            <a:endParaRPr lang="en-US" dirty="0"/>
          </a:p>
          <a:p>
            <a:r>
              <a:rPr lang="en-US" dirty="0"/>
              <a:t>It is also available on the MiMTSS TA Center’s website </a:t>
            </a:r>
          </a:p>
          <a:p>
            <a:endParaRPr lang="en-US" dirty="0"/>
          </a:p>
        </p:txBody>
      </p:sp>
      <p:pic>
        <p:nvPicPr>
          <p:cNvPr id="9" name="Content Placeholder 8" descr="This is the front cover of the Intensifying Literacy Instruction: Essential Practices document. ">
            <a:extLst>
              <a:ext uri="{FF2B5EF4-FFF2-40B4-BE49-F238E27FC236}">
                <a16:creationId xmlns:a16="http://schemas.microsoft.com/office/drawing/2014/main" id="{02F5850E-CDC2-5646-A774-6E9EAF9ED6AA}"/>
              </a:ext>
              <a:ext uri="{C183D7F6-B498-43B3-948B-1728B52AA6E4}">
                <adec:decorative xmlns:adec="http://schemas.microsoft.com/office/drawing/2017/decorative" val="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43224" y="1408176"/>
            <a:ext cx="3388528" cy="4343400"/>
          </a:xfrm>
          <a:prstGeom prst="rect">
            <a:avLst/>
          </a:prstGeom>
          <a:ln>
            <a:solidFill>
              <a:schemeClr val="tx1"/>
            </a:solidFill>
          </a:ln>
        </p:spPr>
      </p:pic>
    </p:spTree>
    <p:extLst>
      <p:ext uri="{BB962C8B-B14F-4D97-AF65-F5344CB8AC3E}">
        <p14:creationId xmlns:p14="http://schemas.microsoft.com/office/powerpoint/2010/main" val="1457294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rmAutofit/>
          </a:bodyPr>
          <a:lstStyle/>
          <a:p>
            <a:r>
              <a:rPr lang="en-US" sz="3150" dirty="0"/>
              <a:t>Dosage Adaptations</a:t>
            </a:r>
          </a:p>
        </p:txBody>
      </p:sp>
      <p:sp>
        <p:nvSpPr>
          <p:cNvPr id="9" name="Content Placeholder 2"/>
          <p:cNvSpPr>
            <a:spLocks noGrp="1"/>
          </p:cNvSpPr>
          <p:nvPr>
            <p:ph sz="quarter" idx="15"/>
          </p:nvPr>
        </p:nvSpPr>
        <p:spPr/>
        <p:txBody>
          <a:bodyPr vert="horz" lIns="0" tIns="0" rIns="0" bIns="0" rtlCol="0" anchor="t">
            <a:normAutofit/>
          </a:bodyPr>
          <a:lstStyle/>
          <a:p>
            <a:pPr marL="319405" indent="-319405"/>
            <a:r>
              <a:rPr lang="en-US" dirty="0"/>
              <a:t>Two types of dosage adaptations:</a:t>
            </a:r>
          </a:p>
          <a:p>
            <a:pPr marL="795528" lvl="1" indent="-457200">
              <a:buFont typeface="+mj-lt"/>
              <a:buAutoNum type="arabicPeriod"/>
            </a:pPr>
            <a:r>
              <a:rPr lang="en-US" dirty="0"/>
              <a:t>Lesson design dosage adaptations</a:t>
            </a:r>
          </a:p>
          <a:p>
            <a:pPr marL="795528" lvl="1" indent="-457200">
              <a:buFont typeface="+mj-lt"/>
              <a:buAutoNum type="arabicPeriod"/>
            </a:pPr>
            <a:r>
              <a:rPr lang="en-US" dirty="0"/>
              <a:t>Structural dosage adaptations:</a:t>
            </a:r>
          </a:p>
          <a:p>
            <a:pPr marL="657733" lvl="1" indent="-319405"/>
            <a:endParaRPr lang="en-US" dirty="0"/>
          </a:p>
          <a:p>
            <a:pPr marL="319405" indent="-319405"/>
            <a:endParaRPr lang="en-US" b="1" dirty="0"/>
          </a:p>
        </p:txBody>
      </p:sp>
      <p:sp>
        <p:nvSpPr>
          <p:cNvPr id="2" name="Text Placeholder 1">
            <a:extLst>
              <a:ext uri="{FF2B5EF4-FFF2-40B4-BE49-F238E27FC236}">
                <a16:creationId xmlns:a16="http://schemas.microsoft.com/office/drawing/2014/main" id="{2499345D-C510-4675-B372-3F10C3672DF0}"/>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99A20822-4A49-4D36-86E3-300BA48D3F00}" type="slidenum">
              <a:rPr lang="en-US" sz="750" smtClean="0"/>
              <a:pPr/>
              <a:t>30</a:t>
            </a:fld>
            <a:endParaRPr lang="en-US" sz="750"/>
          </a:p>
        </p:txBody>
      </p:sp>
    </p:spTree>
    <p:extLst>
      <p:ext uri="{BB962C8B-B14F-4D97-AF65-F5344CB8AC3E}">
        <p14:creationId xmlns:p14="http://schemas.microsoft.com/office/powerpoint/2010/main" val="2555615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rmAutofit/>
          </a:bodyPr>
          <a:lstStyle/>
          <a:p>
            <a:r>
              <a:rPr lang="en-US" sz="3150" dirty="0"/>
              <a:t>Lesson Design Dosage Adaptations</a:t>
            </a:r>
          </a:p>
        </p:txBody>
      </p:sp>
      <p:sp>
        <p:nvSpPr>
          <p:cNvPr id="9" name="Content Placeholder 2"/>
          <p:cNvSpPr>
            <a:spLocks noGrp="1"/>
          </p:cNvSpPr>
          <p:nvPr>
            <p:ph sz="quarter" idx="15"/>
          </p:nvPr>
        </p:nvSpPr>
        <p:spPr/>
        <p:txBody>
          <a:bodyPr vert="horz" lIns="0" tIns="0" rIns="0" bIns="0" rtlCol="0" anchor="t">
            <a:normAutofit fontScale="85000" lnSpcReduction="10000"/>
          </a:bodyPr>
          <a:lstStyle/>
          <a:p>
            <a:pPr marL="342900" indent="-342900"/>
            <a:r>
              <a:rPr lang="en-US" dirty="0"/>
              <a:t>The teacher creates the conditions to increase the number of practice opportunities for students </a:t>
            </a:r>
          </a:p>
          <a:p>
            <a:pPr marL="342900" indent="-342900"/>
            <a:r>
              <a:rPr lang="en-US" dirty="0"/>
              <a:t>This begins to blend into the “comprehensiveness” intervention intensity dimension</a:t>
            </a:r>
          </a:p>
          <a:p>
            <a:pPr marL="342900" indent="-342900"/>
            <a:r>
              <a:rPr lang="en-US" dirty="0"/>
              <a:t>Example: The teacher tightens-up the student active participation procedures to:</a:t>
            </a:r>
          </a:p>
          <a:p>
            <a:pPr marL="681228" lvl="1" indent="-342900"/>
            <a:r>
              <a:rPr lang="en-US" dirty="0"/>
              <a:t>Ensure adequate think time is provided</a:t>
            </a:r>
          </a:p>
          <a:p>
            <a:pPr marL="681228" lvl="1" indent="-342900"/>
            <a:r>
              <a:rPr lang="en-US" dirty="0"/>
              <a:t>Include more partner responses with the student who needs more practice opportunities (teacher monitors this student’s responses and provides feedback)</a:t>
            </a:r>
          </a:p>
          <a:p>
            <a:pPr marL="681228" lvl="1" indent="-342900"/>
            <a:r>
              <a:rPr lang="en-US" dirty="0"/>
              <a:t>Reduce the amount of teacher talk to make more time for practice opportunities</a:t>
            </a:r>
          </a:p>
          <a:p>
            <a:pPr marL="338328" lvl="1" indent="0">
              <a:buNone/>
            </a:pPr>
            <a:endParaRPr lang="en-US" dirty="0"/>
          </a:p>
          <a:p>
            <a:pPr marL="319405" indent="-319405"/>
            <a:endParaRPr lang="en-US" b="1" dirty="0"/>
          </a:p>
        </p:txBody>
      </p:sp>
      <p:sp>
        <p:nvSpPr>
          <p:cNvPr id="2" name="Text Placeholder 1">
            <a:extLst>
              <a:ext uri="{FF2B5EF4-FFF2-40B4-BE49-F238E27FC236}">
                <a16:creationId xmlns:a16="http://schemas.microsoft.com/office/drawing/2014/main" id="{3070619B-9BD6-4BC2-A5C7-DEDEA724187A}"/>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99A20822-4A49-4D36-86E3-300BA48D3F00}" type="slidenum">
              <a:rPr lang="en-US" sz="750" smtClean="0"/>
              <a:pPr/>
              <a:t>31</a:t>
            </a:fld>
            <a:endParaRPr lang="en-US" sz="750"/>
          </a:p>
        </p:txBody>
      </p:sp>
    </p:spTree>
    <p:extLst>
      <p:ext uri="{BB962C8B-B14F-4D97-AF65-F5344CB8AC3E}">
        <p14:creationId xmlns:p14="http://schemas.microsoft.com/office/powerpoint/2010/main" val="3961890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74A52B-F06D-E24B-9C1D-A321F378D0B3}"/>
              </a:ext>
            </a:extLst>
          </p:cNvPr>
          <p:cNvSpPr>
            <a:spLocks noGrp="1"/>
          </p:cNvSpPr>
          <p:nvPr>
            <p:ph type="title"/>
          </p:nvPr>
        </p:nvSpPr>
        <p:spPr/>
        <p:txBody>
          <a:bodyPr>
            <a:normAutofit/>
          </a:bodyPr>
          <a:lstStyle/>
          <a:p>
            <a:r>
              <a:rPr lang="en-US" sz="3600" dirty="0"/>
              <a:t>Structural Dosage Adaptations</a:t>
            </a:r>
          </a:p>
        </p:txBody>
      </p:sp>
      <p:sp>
        <p:nvSpPr>
          <p:cNvPr id="8" name="Content Placeholder 7">
            <a:extLst>
              <a:ext uri="{FF2B5EF4-FFF2-40B4-BE49-F238E27FC236}">
                <a16:creationId xmlns:a16="http://schemas.microsoft.com/office/drawing/2014/main" id="{8D680768-3E13-5B4D-BA94-175AC8B6552F}"/>
              </a:ext>
            </a:extLst>
          </p:cNvPr>
          <p:cNvSpPr>
            <a:spLocks noGrp="1"/>
          </p:cNvSpPr>
          <p:nvPr>
            <p:ph sz="quarter" idx="15"/>
          </p:nvPr>
        </p:nvSpPr>
        <p:spPr/>
        <p:txBody>
          <a:bodyPr/>
          <a:lstStyle/>
          <a:p>
            <a:pPr>
              <a:buClr>
                <a:srgbClr val="C25131"/>
              </a:buClr>
            </a:pPr>
            <a:r>
              <a:rPr lang="en-US" dirty="0"/>
              <a:t>Increase the number of intervention sessions</a:t>
            </a:r>
          </a:p>
          <a:p>
            <a:pPr>
              <a:buClr>
                <a:srgbClr val="C25131"/>
              </a:buClr>
            </a:pPr>
            <a:r>
              <a:rPr lang="en-US" dirty="0"/>
              <a:t>Increase the number of instructional minutes by adding time to the intervention session</a:t>
            </a:r>
          </a:p>
          <a:p>
            <a:pPr>
              <a:buClr>
                <a:srgbClr val="C25131"/>
              </a:buClr>
            </a:pPr>
            <a:r>
              <a:rPr lang="en-US" dirty="0"/>
              <a:t>Reduce the number of students participating in the intervention group</a:t>
            </a:r>
          </a:p>
          <a:p>
            <a:pPr>
              <a:buClr>
                <a:srgbClr val="C25131"/>
              </a:buClr>
            </a:pPr>
            <a:r>
              <a:rPr lang="en-US" dirty="0"/>
              <a:t>Increase the ratio of adults to students (e.g., paraeducator is with the teacher during the intervention instruction and is able to assist the teacher in monitoring and providing feedback for practice opportunities) </a:t>
            </a:r>
          </a:p>
        </p:txBody>
      </p:sp>
      <p:sp>
        <p:nvSpPr>
          <p:cNvPr id="2" name="Text Placeholder 1">
            <a:extLst>
              <a:ext uri="{FF2B5EF4-FFF2-40B4-BE49-F238E27FC236}">
                <a16:creationId xmlns:a16="http://schemas.microsoft.com/office/drawing/2014/main" id="{0DFA728D-2145-463D-A70F-BC585949F45B}"/>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4C597C1-D0B5-9249-AF96-D58FE3EBD209}"/>
              </a:ext>
            </a:extLst>
          </p:cNvPr>
          <p:cNvSpPr>
            <a:spLocks noGrp="1"/>
          </p:cNvSpPr>
          <p:nvPr>
            <p:ph type="sldNum" sz="quarter" idx="14"/>
          </p:nvPr>
        </p:nvSpPr>
        <p:spPr/>
        <p:txBody>
          <a:bodyPr/>
          <a:lstStyle/>
          <a:p>
            <a:fld id="{99A20822-4A49-4D36-86E3-300BA48D3F00}" type="slidenum">
              <a:rPr lang="en-US" smtClean="0"/>
              <a:pPr/>
              <a:t>32</a:t>
            </a:fld>
            <a:endParaRPr lang="en-US"/>
          </a:p>
        </p:txBody>
      </p:sp>
    </p:spTree>
    <p:extLst>
      <p:ext uri="{BB962C8B-B14F-4D97-AF65-F5344CB8AC3E}">
        <p14:creationId xmlns:p14="http://schemas.microsoft.com/office/powerpoint/2010/main" val="309318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CDCF61B-83FE-984B-9073-01DC5B812F1F}"/>
              </a:ext>
            </a:extLst>
          </p:cNvPr>
          <p:cNvSpPr>
            <a:spLocks noGrp="1"/>
          </p:cNvSpPr>
          <p:nvPr>
            <p:ph type="body" sz="quarter" idx="13"/>
          </p:nvPr>
        </p:nvSpPr>
        <p:spPr/>
        <p:txBody>
          <a:bodyPr>
            <a:normAutofit fontScale="92500" lnSpcReduction="10000"/>
          </a:bodyPr>
          <a:lstStyle/>
          <a:p>
            <a:endParaRPr lang="en-US"/>
          </a:p>
        </p:txBody>
      </p:sp>
      <p:sp>
        <p:nvSpPr>
          <p:cNvPr id="5" name="Slide Number Placeholder 4">
            <a:extLst>
              <a:ext uri="{FF2B5EF4-FFF2-40B4-BE49-F238E27FC236}">
                <a16:creationId xmlns:a16="http://schemas.microsoft.com/office/drawing/2014/main" id="{800F7490-182D-FB42-8DE6-0DADDC4C4325}"/>
              </a:ext>
            </a:extLst>
          </p:cNvPr>
          <p:cNvSpPr>
            <a:spLocks noGrp="1"/>
          </p:cNvSpPr>
          <p:nvPr>
            <p:ph type="sldNum" sz="quarter" idx="10"/>
          </p:nvPr>
        </p:nvSpPr>
        <p:spPr/>
        <p:txBody>
          <a:bodyPr/>
          <a:lstStyle/>
          <a:p>
            <a:fld id="{D157684C-E34C-AF4E-86DB-84FA13603DA9}" type="slidenum">
              <a:rPr lang="en-US" smtClean="0"/>
              <a:pPr/>
              <a:t>33</a:t>
            </a:fld>
            <a:endParaRPr lang="en-US" dirty="0"/>
          </a:p>
        </p:txBody>
      </p:sp>
      <p:sp>
        <p:nvSpPr>
          <p:cNvPr id="2" name="Title 1">
            <a:extLst>
              <a:ext uri="{FF2B5EF4-FFF2-40B4-BE49-F238E27FC236}">
                <a16:creationId xmlns:a16="http://schemas.microsoft.com/office/drawing/2014/main" id="{C4595F0D-A40E-5444-AA65-925728013F95}"/>
              </a:ext>
            </a:extLst>
          </p:cNvPr>
          <p:cNvSpPr>
            <a:spLocks noGrp="1"/>
          </p:cNvSpPr>
          <p:nvPr>
            <p:ph type="title"/>
          </p:nvPr>
        </p:nvSpPr>
        <p:spPr/>
        <p:txBody>
          <a:bodyPr/>
          <a:lstStyle/>
          <a:p>
            <a:r>
              <a:rPr lang="en-US" sz="3200" dirty="0"/>
              <a:t>Comprehensiveness Adaptations</a:t>
            </a:r>
          </a:p>
        </p:txBody>
      </p:sp>
      <p:sp>
        <p:nvSpPr>
          <p:cNvPr id="3" name="Content Placeholder 2">
            <a:extLst>
              <a:ext uri="{FF2B5EF4-FFF2-40B4-BE49-F238E27FC236}">
                <a16:creationId xmlns:a16="http://schemas.microsoft.com/office/drawing/2014/main" id="{02171652-5F22-EB47-A460-2B408981BBDA}"/>
              </a:ext>
            </a:extLst>
          </p:cNvPr>
          <p:cNvSpPr>
            <a:spLocks noGrp="1"/>
          </p:cNvSpPr>
          <p:nvPr>
            <p:ph sz="quarter" idx="11"/>
          </p:nvPr>
        </p:nvSpPr>
        <p:spPr>
          <a:xfrm>
            <a:off x="521217" y="1245036"/>
            <a:ext cx="6649648" cy="3886200"/>
          </a:xfrm>
        </p:spPr>
        <p:txBody>
          <a:bodyPr>
            <a:normAutofit fontScale="92500" lnSpcReduction="20000"/>
          </a:bodyPr>
          <a:lstStyle/>
          <a:p>
            <a:r>
              <a:rPr lang="en-US" sz="2400" dirty="0"/>
              <a:t>Comprehensiveness = elements of explicit instruction</a:t>
            </a:r>
          </a:p>
          <a:p>
            <a:r>
              <a:rPr lang="en-US" sz="2400" dirty="0"/>
              <a:t>Teacher could adjust the intervention instruction by:</a:t>
            </a:r>
          </a:p>
          <a:p>
            <a:pPr lvl="1"/>
            <a:r>
              <a:rPr lang="en-US" sz="2000" dirty="0"/>
              <a:t>Using clearer, more concise instructional language</a:t>
            </a:r>
          </a:p>
          <a:p>
            <a:pPr lvl="1"/>
            <a:r>
              <a:rPr lang="en-US" sz="2000" dirty="0"/>
              <a:t>Providing an additional model</a:t>
            </a:r>
          </a:p>
          <a:p>
            <a:pPr lvl="1"/>
            <a:r>
              <a:rPr lang="en-US" sz="2000" dirty="0"/>
              <a:t>Giving more practice opportunities</a:t>
            </a:r>
          </a:p>
          <a:p>
            <a:pPr lvl="1"/>
            <a:r>
              <a:rPr lang="en-US" sz="2000" dirty="0"/>
              <a:t>Improving the gradual fading of instructional support</a:t>
            </a:r>
          </a:p>
          <a:p>
            <a:pPr lvl="1"/>
            <a:r>
              <a:rPr lang="en-US" sz="2000" dirty="0"/>
              <a:t>Providing sufficient independent practice and cumulative review</a:t>
            </a:r>
          </a:p>
          <a:p>
            <a:pPr marL="365760" lvl="1" indent="0">
              <a:buNone/>
            </a:pPr>
            <a:endParaRPr lang="en-US" dirty="0"/>
          </a:p>
        </p:txBody>
      </p:sp>
      <p:pic>
        <p:nvPicPr>
          <p:cNvPr id="9" name="Content Placeholder 8" descr="This is a one-page document that outlines the 13 elements of explicit instruction and catgorizes them into four main areas:: (content, instructional design, delivery of instruction, judicious practice).">
            <a:extLst>
              <a:ext uri="{FF2B5EF4-FFF2-40B4-BE49-F238E27FC236}">
                <a16:creationId xmlns:a16="http://schemas.microsoft.com/office/drawing/2014/main" id="{9347EEFE-0587-1A49-830D-4562FB19B737}"/>
              </a:ext>
            </a:extLst>
          </p:cNvPr>
          <p:cNvPicPr>
            <a:picLocks noGrp="1" noChangeAspect="1"/>
          </p:cNvPicPr>
          <p:nvPr>
            <p:ph sz="quarter" idx="12"/>
          </p:nvPr>
        </p:nvPicPr>
        <p:blipFill>
          <a:blip r:embed="rId2" cstate="print">
            <a:extLst>
              <a:ext uri="{28A0092B-C50C-407E-A947-70E740481C1C}">
                <a14:useLocalDpi xmlns:a14="http://schemas.microsoft.com/office/drawing/2010/main" val="0"/>
              </a:ext>
            </a:extLst>
          </a:blip>
          <a:stretch>
            <a:fillRect/>
          </a:stretch>
        </p:blipFill>
        <p:spPr>
          <a:xfrm>
            <a:off x="7239000" y="1254839"/>
            <a:ext cx="4269428" cy="4723370"/>
          </a:xfrm>
          <a:ln>
            <a:solidFill>
              <a:schemeClr val="tx1"/>
            </a:solidFill>
          </a:ln>
        </p:spPr>
      </p:pic>
    </p:spTree>
    <p:extLst>
      <p:ext uri="{BB962C8B-B14F-4D97-AF65-F5344CB8AC3E}">
        <p14:creationId xmlns:p14="http://schemas.microsoft.com/office/powerpoint/2010/main" val="2802043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rmAutofit/>
          </a:bodyPr>
          <a:lstStyle/>
          <a:p>
            <a:r>
              <a:rPr lang="en-US" sz="3150" dirty="0"/>
              <a:t>Attention to Transfer (“Generalization”) Adaptations</a:t>
            </a:r>
          </a:p>
        </p:txBody>
      </p:sp>
      <p:sp>
        <p:nvSpPr>
          <p:cNvPr id="9" name="Content Placeholder 2"/>
          <p:cNvSpPr>
            <a:spLocks noGrp="1"/>
          </p:cNvSpPr>
          <p:nvPr>
            <p:ph sz="quarter" idx="15"/>
          </p:nvPr>
        </p:nvSpPr>
        <p:spPr/>
        <p:txBody>
          <a:bodyPr/>
          <a:lstStyle/>
          <a:p>
            <a:pPr marL="457200" indent="-457200">
              <a:buClr>
                <a:srgbClr val="C25131"/>
              </a:buClr>
              <a:buFont typeface="Arial" panose="020B0604020202020204" pitchFamily="34" charset="0"/>
              <a:buChar char="•"/>
            </a:pPr>
            <a:r>
              <a:rPr lang="en-US" sz="2800" dirty="0"/>
              <a:t>The teacher incorporates words or text that are being used in the student’s classes into the intervention lesson</a:t>
            </a:r>
          </a:p>
          <a:p>
            <a:pPr marL="457200" indent="-457200">
              <a:buClr>
                <a:srgbClr val="C25131"/>
              </a:buClr>
              <a:buFont typeface="Arial" panose="020B0604020202020204" pitchFamily="34" charset="0"/>
              <a:buChar char="•"/>
            </a:pPr>
            <a:r>
              <a:rPr lang="en-US" sz="2800" dirty="0"/>
              <a:t>The student’s classroom teacher(s) are provided information about the intervention strategy (e.g., how to use it, how to prompt the student to use it), so students are being asked to use it in the appropriate contexts outside of the intervention class/time</a:t>
            </a:r>
            <a:endParaRPr lang="en-US" dirty="0"/>
          </a:p>
          <a:p>
            <a:endParaRPr lang="en-US" b="1" dirty="0"/>
          </a:p>
        </p:txBody>
      </p:sp>
      <p:sp>
        <p:nvSpPr>
          <p:cNvPr id="3" name="Text Placeholder 2">
            <a:extLst>
              <a:ext uri="{FF2B5EF4-FFF2-40B4-BE49-F238E27FC236}">
                <a16:creationId xmlns:a16="http://schemas.microsoft.com/office/drawing/2014/main" id="{376A49BA-B722-4F30-ACB4-D37E5EF3276D}"/>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99A20822-4A49-4D36-86E3-300BA48D3F00}" type="slidenum">
              <a:rPr lang="en-US" sz="750" smtClean="0"/>
              <a:pPr/>
              <a:t>34</a:t>
            </a:fld>
            <a:endParaRPr lang="en-US" sz="750"/>
          </a:p>
        </p:txBody>
      </p:sp>
    </p:spTree>
    <p:extLst>
      <p:ext uri="{BB962C8B-B14F-4D97-AF65-F5344CB8AC3E}">
        <p14:creationId xmlns:p14="http://schemas.microsoft.com/office/powerpoint/2010/main" val="1847623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C40AF9-BA28-2C43-9E33-DE5C49DDF613}"/>
              </a:ext>
            </a:extLst>
          </p:cNvPr>
          <p:cNvSpPr>
            <a:spLocks noGrp="1"/>
          </p:cNvSpPr>
          <p:nvPr>
            <p:ph type="title"/>
          </p:nvPr>
        </p:nvSpPr>
        <p:spPr/>
        <p:txBody>
          <a:bodyPr/>
          <a:lstStyle/>
          <a:p>
            <a:r>
              <a:rPr lang="en-US" sz="3200" dirty="0"/>
              <a:t>Behavioral Support Adaptations</a:t>
            </a:r>
          </a:p>
        </p:txBody>
      </p:sp>
      <p:sp>
        <p:nvSpPr>
          <p:cNvPr id="10" name="Content Placeholder 9">
            <a:extLst>
              <a:ext uri="{FF2B5EF4-FFF2-40B4-BE49-F238E27FC236}">
                <a16:creationId xmlns:a16="http://schemas.microsoft.com/office/drawing/2014/main" id="{CA15AA8C-CC2E-D742-B279-0F3BBBE8967E}"/>
              </a:ext>
            </a:extLst>
          </p:cNvPr>
          <p:cNvSpPr>
            <a:spLocks noGrp="1"/>
          </p:cNvSpPr>
          <p:nvPr>
            <p:ph sz="quarter" idx="15"/>
          </p:nvPr>
        </p:nvSpPr>
        <p:spPr/>
        <p:txBody>
          <a:bodyPr>
            <a:normAutofit fontScale="92500" lnSpcReduction="20000"/>
          </a:bodyPr>
          <a:lstStyle/>
          <a:p>
            <a:pPr>
              <a:buClr>
                <a:srgbClr val="C25131"/>
              </a:buClr>
            </a:pPr>
            <a:r>
              <a:rPr lang="en-US" dirty="0"/>
              <a:t>Additional behavior supports can be incorporated into the intervention instruction to increase students’ overall motivation, engagement, and success</a:t>
            </a:r>
          </a:p>
          <a:p>
            <a:pPr>
              <a:buClr>
                <a:srgbClr val="C25131"/>
              </a:buClr>
            </a:pPr>
            <a:r>
              <a:rPr lang="en-US" dirty="0"/>
              <a:t>Types of adaptations:</a:t>
            </a:r>
          </a:p>
          <a:p>
            <a:pPr lvl="1"/>
            <a:r>
              <a:rPr lang="en-US" dirty="0"/>
              <a:t>Adjust the organization and physical environment of the classroom setting where intervention is occurring</a:t>
            </a:r>
          </a:p>
          <a:p>
            <a:pPr lvl="1"/>
            <a:r>
              <a:rPr lang="en-US" dirty="0"/>
              <a:t>Include strategies to help the student persist in completing intervention lesson components and activities</a:t>
            </a:r>
          </a:p>
          <a:p>
            <a:pPr lvl="1"/>
            <a:r>
              <a:rPr lang="en-US" dirty="0"/>
              <a:t>Incorporate ways for students to monitor their engagement in the lesson</a:t>
            </a:r>
          </a:p>
          <a:p>
            <a:pPr lvl="1"/>
            <a:r>
              <a:rPr lang="en-US" dirty="0"/>
              <a:t>Include strategies to reduce off-task behavior </a:t>
            </a:r>
          </a:p>
          <a:p>
            <a:pPr>
              <a:buClr>
                <a:srgbClr val="C25131"/>
              </a:buClr>
            </a:pPr>
            <a:r>
              <a:rPr lang="en-US" dirty="0"/>
              <a:t>Refer to pages 22-23 for examples of the types of adaptations</a:t>
            </a:r>
          </a:p>
          <a:p>
            <a:pPr lvl="1"/>
            <a:endParaRPr lang="en-US" dirty="0"/>
          </a:p>
        </p:txBody>
      </p:sp>
      <p:sp>
        <p:nvSpPr>
          <p:cNvPr id="2" name="Text Placeholder 1">
            <a:extLst>
              <a:ext uri="{FF2B5EF4-FFF2-40B4-BE49-F238E27FC236}">
                <a16:creationId xmlns:a16="http://schemas.microsoft.com/office/drawing/2014/main" id="{C6497D0B-E165-47EB-B0B7-7C6B14153975}"/>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F1992606-173C-2642-A08F-B396CB2746DD}"/>
              </a:ext>
            </a:extLst>
          </p:cNvPr>
          <p:cNvSpPr>
            <a:spLocks noGrp="1"/>
          </p:cNvSpPr>
          <p:nvPr>
            <p:ph type="sldNum" sz="quarter" idx="14"/>
          </p:nvPr>
        </p:nvSpPr>
        <p:spPr/>
        <p:txBody>
          <a:bodyPr/>
          <a:lstStyle/>
          <a:p>
            <a:fld id="{99A20822-4A49-4D36-86E3-300BA48D3F00}" type="slidenum">
              <a:rPr lang="en-US" smtClean="0"/>
              <a:t>35</a:t>
            </a:fld>
            <a:endParaRPr lang="en-US"/>
          </a:p>
        </p:txBody>
      </p:sp>
    </p:spTree>
    <p:extLst>
      <p:ext uri="{BB962C8B-B14F-4D97-AF65-F5344CB8AC3E}">
        <p14:creationId xmlns:p14="http://schemas.microsoft.com/office/powerpoint/2010/main" val="3586664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8209189-436B-4A77-B5C4-B6606A626C36}"/>
              </a:ext>
              <a:ext uri="{C183D7F6-B498-43B3-948B-1728B52AA6E4}">
                <adec:decorative xmlns:adec="http://schemas.microsoft.com/office/drawing/2017/decorative" val="1"/>
              </a:ext>
            </a:extLst>
          </p:cNvPr>
          <p:cNvPicPr>
            <a:picLocks noChangeAspect="1"/>
          </p:cNvPicPr>
          <p:nvPr/>
        </p:nvPicPr>
        <p:blipFill rotWithShape="1">
          <a:blip r:embed="rId2"/>
          <a:srcRect t="14546" b="12377"/>
          <a:stretch/>
        </p:blipFill>
        <p:spPr>
          <a:xfrm>
            <a:off x="203200" y="914400"/>
            <a:ext cx="6850743" cy="5791200"/>
          </a:xfrm>
          <a:prstGeom prst="rect">
            <a:avLst/>
          </a:prstGeom>
          <a:noFill/>
        </p:spPr>
      </p:pic>
      <p:sp>
        <p:nvSpPr>
          <p:cNvPr id="25" name="Text Placeholder 4">
            <a:extLst>
              <a:ext uri="{FF2B5EF4-FFF2-40B4-BE49-F238E27FC236}">
                <a16:creationId xmlns:a16="http://schemas.microsoft.com/office/drawing/2014/main" id="{53E03559-DA6C-430F-BB64-609CF4CEAE12}"/>
              </a:ext>
            </a:extLst>
          </p:cNvPr>
          <p:cNvSpPr>
            <a:spLocks noGrp="1"/>
          </p:cNvSpPr>
          <p:nvPr>
            <p:ph type="body" sz="quarter" idx="13"/>
          </p:nvPr>
        </p:nvSpPr>
        <p:spPr>
          <a:xfrm>
            <a:off x="304800" y="5943600"/>
            <a:ext cx="11684000" cy="304800"/>
          </a:xfrm>
        </p:spPr>
        <p:txBody>
          <a:bodyPr>
            <a:normAutofit lnSpcReduction="10000"/>
          </a:bodyPr>
          <a:lstStyle/>
          <a:p>
            <a:endParaRPr lang="en-US"/>
          </a:p>
        </p:txBody>
      </p:sp>
      <p:sp>
        <p:nvSpPr>
          <p:cNvPr id="5" name="Slide Number Placeholder 4">
            <a:extLst>
              <a:ext uri="{FF2B5EF4-FFF2-40B4-BE49-F238E27FC236}">
                <a16:creationId xmlns:a16="http://schemas.microsoft.com/office/drawing/2014/main" id="{614C9EC8-6480-9047-87CA-D7CFA0A640A7}"/>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D157684C-E34C-AF4E-86DB-84FA13603DA9}" type="slidenum">
              <a:rPr lang="en-US" smtClean="0"/>
              <a:pPr>
                <a:spcAft>
                  <a:spcPts val="600"/>
                </a:spcAft>
              </a:pPr>
              <a:t>36</a:t>
            </a:fld>
            <a:endParaRPr lang="en-US"/>
          </a:p>
        </p:txBody>
      </p:sp>
      <p:sp>
        <p:nvSpPr>
          <p:cNvPr id="21" name="Title 1">
            <a:extLst>
              <a:ext uri="{FF2B5EF4-FFF2-40B4-BE49-F238E27FC236}">
                <a16:creationId xmlns:a16="http://schemas.microsoft.com/office/drawing/2014/main" id="{E2FBAB7F-F9DF-47E6-AEAA-B782BCD1C77C}"/>
              </a:ext>
            </a:extLst>
          </p:cNvPr>
          <p:cNvSpPr>
            <a:spLocks noGrp="1"/>
          </p:cNvSpPr>
          <p:nvPr>
            <p:ph type="title"/>
          </p:nvPr>
        </p:nvSpPr>
        <p:spPr>
          <a:xfrm>
            <a:off x="203200" y="152400"/>
            <a:ext cx="11785600" cy="609600"/>
          </a:xfrm>
        </p:spPr>
        <p:txBody>
          <a:bodyPr>
            <a:normAutofit fontScale="90000"/>
          </a:bodyPr>
          <a:lstStyle/>
          <a:p>
            <a:r>
              <a:rPr lang="en-US" dirty="0"/>
              <a:t>Let’s Chat Again!</a:t>
            </a:r>
          </a:p>
        </p:txBody>
      </p:sp>
      <p:sp>
        <p:nvSpPr>
          <p:cNvPr id="23" name="Content Placeholder 3">
            <a:extLst>
              <a:ext uri="{FF2B5EF4-FFF2-40B4-BE49-F238E27FC236}">
                <a16:creationId xmlns:a16="http://schemas.microsoft.com/office/drawing/2014/main" id="{578FEA5C-D48B-46D8-A224-3F9903D657B2}"/>
              </a:ext>
            </a:extLst>
          </p:cNvPr>
          <p:cNvSpPr>
            <a:spLocks noGrp="1"/>
          </p:cNvSpPr>
          <p:nvPr>
            <p:ph idx="10"/>
          </p:nvPr>
        </p:nvSpPr>
        <p:spPr>
          <a:xfrm>
            <a:off x="7155544" y="914400"/>
            <a:ext cx="4826702" cy="5791200"/>
          </a:xfrm>
        </p:spPr>
        <p:txBody>
          <a:bodyPr>
            <a:normAutofit/>
          </a:bodyPr>
          <a:lstStyle/>
          <a:p>
            <a:r>
              <a:rPr lang="en-US" sz="3200" dirty="0"/>
              <a:t>What do you see as benefits in using the process described to adapt and intensify intervention instruction in your school/district setting?</a:t>
            </a:r>
          </a:p>
        </p:txBody>
      </p:sp>
    </p:spTree>
    <p:extLst>
      <p:ext uri="{BB962C8B-B14F-4D97-AF65-F5344CB8AC3E}">
        <p14:creationId xmlns:p14="http://schemas.microsoft.com/office/powerpoint/2010/main" val="4243292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FBCE00-C041-7A48-A25C-6498C1268895}"/>
              </a:ext>
            </a:extLst>
          </p:cNvPr>
          <p:cNvSpPr>
            <a:spLocks noGrp="1"/>
          </p:cNvSpPr>
          <p:nvPr>
            <p:ph type="title"/>
          </p:nvPr>
        </p:nvSpPr>
        <p:spPr/>
        <p:txBody>
          <a:bodyPr/>
          <a:lstStyle/>
          <a:p>
            <a:r>
              <a:rPr lang="en-US" dirty="0">
                <a:solidFill>
                  <a:schemeClr val="bg1"/>
                </a:solidFill>
              </a:rPr>
              <a:t>MTSS: Access. Equity. All.</a:t>
            </a:r>
          </a:p>
        </p:txBody>
      </p:sp>
      <p:sp>
        <p:nvSpPr>
          <p:cNvPr id="7" name="Content Placeholder 6">
            <a:extLst>
              <a:ext uri="{FF2B5EF4-FFF2-40B4-BE49-F238E27FC236}">
                <a16:creationId xmlns:a16="http://schemas.microsoft.com/office/drawing/2014/main" id="{A92245B2-EC6E-E44A-87FE-B9AA9ECFF309}"/>
              </a:ext>
            </a:extLst>
          </p:cNvPr>
          <p:cNvSpPr>
            <a:spLocks noGrp="1"/>
          </p:cNvSpPr>
          <p:nvPr>
            <p:ph sz="quarter" idx="13"/>
          </p:nvPr>
        </p:nvSpPr>
        <p:spPr/>
        <p:txBody>
          <a:bodyPr/>
          <a:lstStyle/>
          <a:p>
            <a:pPr marL="27432" indent="0" algn="ctr">
              <a:buNone/>
            </a:pPr>
            <a:r>
              <a:rPr lang="en-US" sz="3600" dirty="0"/>
              <a:t>“Once you learn to read you will be forever free.” – Fredrick Douglass </a:t>
            </a:r>
          </a:p>
          <a:p>
            <a:pPr marL="27432" indent="0">
              <a:spcBef>
                <a:spcPts val="2100"/>
              </a:spcBef>
              <a:buNone/>
            </a:pPr>
            <a:r>
              <a:rPr lang="en-US" dirty="0"/>
              <a:t>Reading provides the ultimate pathway to opportunity. Whether it is an opportunity to enjoy, learn, share experiences, or broaden horizons – reading is the gift that allows all of these things to occur (p.</a:t>
            </a:r>
            <a:r>
              <a:rPr lang="en-US"/>
              <a:t>1).</a:t>
            </a:r>
            <a:endParaRPr lang="en-US" dirty="0"/>
          </a:p>
        </p:txBody>
      </p:sp>
      <p:sp>
        <p:nvSpPr>
          <p:cNvPr id="6" name="Text Placeholder 5">
            <a:extLst>
              <a:ext uri="{FF2B5EF4-FFF2-40B4-BE49-F238E27FC236}">
                <a16:creationId xmlns:a16="http://schemas.microsoft.com/office/drawing/2014/main" id="{47EE1C94-70FF-AF47-9E05-D571145020BD}"/>
              </a:ext>
            </a:extLst>
          </p:cNvPr>
          <p:cNvSpPr>
            <a:spLocks noGrp="1"/>
          </p:cNvSpPr>
          <p:nvPr>
            <p:ph type="body" sz="quarter" idx="10"/>
          </p:nvPr>
        </p:nvSpPr>
        <p:spPr/>
        <p:txBody>
          <a:bodyPr>
            <a:normAutofit fontScale="92500" lnSpcReduction="20000"/>
          </a:bodyPr>
          <a:lstStyle/>
          <a:p>
            <a:endParaRPr lang="en-US"/>
          </a:p>
        </p:txBody>
      </p:sp>
      <p:sp>
        <p:nvSpPr>
          <p:cNvPr id="4" name="Slide Number Placeholder 3">
            <a:extLst>
              <a:ext uri="{FF2B5EF4-FFF2-40B4-BE49-F238E27FC236}">
                <a16:creationId xmlns:a16="http://schemas.microsoft.com/office/drawing/2014/main" id="{C2515930-C9AE-E641-B4A7-F91191FD0A71}"/>
              </a:ext>
            </a:extLst>
          </p:cNvPr>
          <p:cNvSpPr>
            <a:spLocks noGrp="1"/>
          </p:cNvSpPr>
          <p:nvPr>
            <p:ph type="sldNum" sz="quarter" idx="12"/>
          </p:nvPr>
        </p:nvSpPr>
        <p:spPr/>
        <p:txBody>
          <a:bodyPr/>
          <a:lstStyle/>
          <a:p>
            <a:fld id="{D157684C-E34C-AF4E-86DB-84FA13603DA9}" type="slidenum">
              <a:rPr lang="en-US" smtClean="0"/>
              <a:pPr/>
              <a:t>37</a:t>
            </a:fld>
            <a:endParaRPr lang="en-US" dirty="0"/>
          </a:p>
        </p:txBody>
      </p:sp>
    </p:spTree>
    <p:extLst>
      <p:ext uri="{BB962C8B-B14F-4D97-AF65-F5344CB8AC3E}">
        <p14:creationId xmlns:p14="http://schemas.microsoft.com/office/powerpoint/2010/main" val="2291249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946BA7-38B8-4782-8EA5-25980CF07F69}"/>
              </a:ext>
            </a:extLst>
          </p:cNvPr>
          <p:cNvSpPr>
            <a:spLocks noGrp="1"/>
          </p:cNvSpPr>
          <p:nvPr>
            <p:ph type="title"/>
          </p:nvPr>
        </p:nvSpPr>
        <p:spPr>
          <a:xfrm>
            <a:off x="457200" y="0"/>
            <a:ext cx="11276076" cy="1280160"/>
          </a:xfrm>
        </p:spPr>
        <p:txBody>
          <a:bodyPr anchor="ctr">
            <a:normAutofit/>
          </a:bodyPr>
          <a:lstStyle/>
          <a:p>
            <a:r>
              <a:rPr lang="en-US" dirty="0"/>
              <a:t>Questions</a:t>
            </a:r>
          </a:p>
        </p:txBody>
      </p:sp>
      <p:pic>
        <p:nvPicPr>
          <p:cNvPr id="17" name="Picture 16" descr="Question mark on green pastel background">
            <a:extLst>
              <a:ext uri="{FF2B5EF4-FFF2-40B4-BE49-F238E27FC236}">
                <a16:creationId xmlns:a16="http://schemas.microsoft.com/office/drawing/2014/main" id="{3A05CDAC-A9D2-467F-8424-C066435DE604}"/>
              </a:ext>
            </a:extLst>
          </p:cNvPr>
          <p:cNvPicPr>
            <a:picLocks noChangeAspect="1"/>
          </p:cNvPicPr>
          <p:nvPr/>
        </p:nvPicPr>
        <p:blipFill rotWithShape="1">
          <a:blip r:embed="rId2"/>
          <a:srcRect t="15399" r="-1" b="33235"/>
          <a:stretch/>
        </p:blipFill>
        <p:spPr>
          <a:xfrm>
            <a:off x="457200" y="1371600"/>
            <a:ext cx="11274552" cy="4343400"/>
          </a:xfrm>
          <a:prstGeom prst="rect">
            <a:avLst/>
          </a:prstGeom>
          <a:noFill/>
        </p:spPr>
      </p:pic>
      <p:sp>
        <p:nvSpPr>
          <p:cNvPr id="21" name="Text Placeholder 3">
            <a:extLst>
              <a:ext uri="{FF2B5EF4-FFF2-40B4-BE49-F238E27FC236}">
                <a16:creationId xmlns:a16="http://schemas.microsoft.com/office/drawing/2014/main" id="{46D917D7-7ABB-43D4-870F-18547109D69E}"/>
              </a:ext>
            </a:extLst>
          </p:cNvPr>
          <p:cNvSpPr>
            <a:spLocks noGrp="1"/>
          </p:cNvSpPr>
          <p:nvPr>
            <p:ph type="body" sz="quarter" idx="13"/>
          </p:nvPr>
        </p:nvSpPr>
        <p:spPr>
          <a:xfrm>
            <a:off x="457200" y="5751576"/>
            <a:ext cx="11274552" cy="192024"/>
          </a:xfrm>
        </p:spPr>
        <p:txBody>
          <a:bodyPr/>
          <a:lstStyle/>
          <a:p>
            <a:endParaRPr lang="en-US"/>
          </a:p>
        </p:txBody>
      </p:sp>
      <p:sp>
        <p:nvSpPr>
          <p:cNvPr id="5" name="Slide Number Placeholder 4">
            <a:extLst>
              <a:ext uri="{FF2B5EF4-FFF2-40B4-BE49-F238E27FC236}">
                <a16:creationId xmlns:a16="http://schemas.microsoft.com/office/drawing/2014/main" id="{F6EDD118-7698-483B-9F44-3A3D290FED42}"/>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D157684C-E34C-AF4E-86DB-84FA13603DA9}" type="slidenum">
              <a:rPr lang="en-US" smtClean="0"/>
              <a:pPr>
                <a:spcAft>
                  <a:spcPts val="600"/>
                </a:spcAft>
              </a:pPr>
              <a:t>38</a:t>
            </a:fld>
            <a:endParaRPr lang="en-US"/>
          </a:p>
        </p:txBody>
      </p:sp>
    </p:spTree>
    <p:extLst>
      <p:ext uri="{BB962C8B-B14F-4D97-AF65-F5344CB8AC3E}">
        <p14:creationId xmlns:p14="http://schemas.microsoft.com/office/powerpoint/2010/main" val="1540747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A03BB1-F6A5-43C5-B826-97C63CDDC744}"/>
              </a:ext>
            </a:extLst>
          </p:cNvPr>
          <p:cNvSpPr>
            <a:spLocks noGrp="1"/>
          </p:cNvSpPr>
          <p:nvPr>
            <p:ph type="title"/>
          </p:nvPr>
        </p:nvSpPr>
        <p:spPr/>
        <p:txBody>
          <a:bodyPr/>
          <a:lstStyle/>
          <a:p>
            <a:r>
              <a:rPr lang="en-US" dirty="0"/>
              <a:t>Resources</a:t>
            </a:r>
          </a:p>
        </p:txBody>
      </p:sp>
      <p:sp>
        <p:nvSpPr>
          <p:cNvPr id="7" name="Text Placeholder 6">
            <a:extLst>
              <a:ext uri="{FF2B5EF4-FFF2-40B4-BE49-F238E27FC236}">
                <a16:creationId xmlns:a16="http://schemas.microsoft.com/office/drawing/2014/main" id="{94A01DD0-3306-48E5-B8E2-2C1180F99C5C}"/>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63A806B-3BB0-43BB-B360-BD7AEA09A1C5}"/>
              </a:ext>
            </a:extLst>
          </p:cNvPr>
          <p:cNvSpPr>
            <a:spLocks noGrp="1"/>
          </p:cNvSpPr>
          <p:nvPr>
            <p:ph type="sldNum" sz="quarter" idx="15"/>
          </p:nvPr>
        </p:nvSpPr>
        <p:spPr/>
        <p:txBody>
          <a:bodyPr/>
          <a:lstStyle/>
          <a:p>
            <a:fld id="{99A20822-4A49-4D36-86E3-300BA48D3F00}" type="slidenum">
              <a:rPr lang="en-US" smtClean="0"/>
              <a:t>39</a:t>
            </a:fld>
            <a:endParaRPr lang="en-US"/>
          </a:p>
        </p:txBody>
      </p:sp>
    </p:spTree>
    <p:extLst>
      <p:ext uri="{BB962C8B-B14F-4D97-AF65-F5344CB8AC3E}">
        <p14:creationId xmlns:p14="http://schemas.microsoft.com/office/powerpoint/2010/main" val="530352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3E507E-36A4-BC47-B100-DA3E289B93D2}"/>
              </a:ext>
            </a:extLst>
          </p:cNvPr>
          <p:cNvSpPr>
            <a:spLocks noGrp="1"/>
          </p:cNvSpPr>
          <p:nvPr>
            <p:ph type="title"/>
          </p:nvPr>
        </p:nvSpPr>
        <p:spPr>
          <a:xfrm>
            <a:off x="203200" y="152400"/>
            <a:ext cx="11785600" cy="609600"/>
          </a:xfrm>
        </p:spPr>
        <p:txBody>
          <a:bodyPr anchor="ctr">
            <a:normAutofit/>
          </a:bodyPr>
          <a:lstStyle/>
          <a:p>
            <a:pPr>
              <a:lnSpc>
                <a:spcPct val="90000"/>
              </a:lnSpc>
            </a:pPr>
            <a:r>
              <a:rPr lang="en-US" dirty="0"/>
              <a:t>Poll 1</a:t>
            </a:r>
          </a:p>
        </p:txBody>
      </p:sp>
      <p:pic>
        <p:nvPicPr>
          <p:cNvPr id="20" name="Picture 19">
            <a:extLst>
              <a:ext uri="{FF2B5EF4-FFF2-40B4-BE49-F238E27FC236}">
                <a16:creationId xmlns:a16="http://schemas.microsoft.com/office/drawing/2014/main" id="{84662171-58F1-4115-B03F-684D0B81978D}"/>
              </a:ext>
              <a:ext uri="{C183D7F6-B498-43B3-948B-1728B52AA6E4}">
                <adec:decorative xmlns:adec="http://schemas.microsoft.com/office/drawing/2017/decorative" val="1"/>
              </a:ext>
            </a:extLst>
          </p:cNvPr>
          <p:cNvPicPr>
            <a:picLocks noChangeAspect="1"/>
          </p:cNvPicPr>
          <p:nvPr/>
        </p:nvPicPr>
        <p:blipFill rotWithShape="1">
          <a:blip r:embed="rId2"/>
          <a:srcRect r="8658" b="1"/>
          <a:stretch/>
        </p:blipFill>
        <p:spPr>
          <a:xfrm>
            <a:off x="203200" y="914400"/>
            <a:ext cx="7112000" cy="5791200"/>
          </a:xfrm>
          <a:prstGeom prst="rect">
            <a:avLst/>
          </a:prstGeom>
          <a:noFill/>
        </p:spPr>
      </p:pic>
      <p:sp>
        <p:nvSpPr>
          <p:cNvPr id="24" name="Content Placeholder 3">
            <a:extLst>
              <a:ext uri="{FF2B5EF4-FFF2-40B4-BE49-F238E27FC236}">
                <a16:creationId xmlns:a16="http://schemas.microsoft.com/office/drawing/2014/main" id="{908ABF9A-81B6-4948-9506-74C8BFE7509F}"/>
              </a:ext>
            </a:extLst>
          </p:cNvPr>
          <p:cNvSpPr>
            <a:spLocks noGrp="1"/>
          </p:cNvSpPr>
          <p:nvPr>
            <p:ph idx="10"/>
          </p:nvPr>
        </p:nvSpPr>
        <p:spPr>
          <a:xfrm>
            <a:off x="7416800" y="914400"/>
            <a:ext cx="4565445" cy="5791200"/>
          </a:xfrm>
        </p:spPr>
        <p:txBody>
          <a:bodyPr>
            <a:normAutofit/>
          </a:bodyPr>
          <a:lstStyle/>
          <a:p>
            <a:r>
              <a:rPr lang="en-US" sz="3600" dirty="0"/>
              <a:t>Let’s take a moment to get to know who is here today!</a:t>
            </a:r>
          </a:p>
        </p:txBody>
      </p:sp>
      <p:sp>
        <p:nvSpPr>
          <p:cNvPr id="4" name="Slide Number Placeholder 3">
            <a:extLst>
              <a:ext uri="{FF2B5EF4-FFF2-40B4-BE49-F238E27FC236}">
                <a16:creationId xmlns:a16="http://schemas.microsoft.com/office/drawing/2014/main" id="{CEAB8359-78D4-D54C-84D9-E913E1AF52D3}"/>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4</a:t>
            </a:fld>
            <a:endParaRPr lang="en-US"/>
          </a:p>
        </p:txBody>
      </p:sp>
    </p:spTree>
    <p:extLst>
      <p:ext uri="{BB962C8B-B14F-4D97-AF65-F5344CB8AC3E}">
        <p14:creationId xmlns:p14="http://schemas.microsoft.com/office/powerpoint/2010/main" val="3129790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DF1830-E72C-4207-9E62-F7D3469DA0B5}"/>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40</a:t>
            </a:fld>
            <a:endParaRPr lang="en-US"/>
          </a:p>
        </p:txBody>
      </p:sp>
      <p:sp>
        <p:nvSpPr>
          <p:cNvPr id="5" name="Title 4">
            <a:extLst>
              <a:ext uri="{FF2B5EF4-FFF2-40B4-BE49-F238E27FC236}">
                <a16:creationId xmlns:a16="http://schemas.microsoft.com/office/drawing/2014/main" id="{296FFD61-CD26-45DB-86A0-73418A150240}"/>
              </a:ext>
            </a:extLst>
          </p:cNvPr>
          <p:cNvSpPr>
            <a:spLocks noGrp="1"/>
          </p:cNvSpPr>
          <p:nvPr>
            <p:ph type="title"/>
          </p:nvPr>
        </p:nvSpPr>
        <p:spPr>
          <a:xfrm>
            <a:off x="457200" y="0"/>
            <a:ext cx="11274552" cy="1280160"/>
          </a:xfrm>
        </p:spPr>
        <p:txBody>
          <a:bodyPr anchor="ctr">
            <a:normAutofit/>
          </a:bodyPr>
          <a:lstStyle/>
          <a:p>
            <a:r>
              <a:rPr lang="en-US" dirty="0"/>
              <a:t>Taxonomy Resources</a:t>
            </a:r>
          </a:p>
        </p:txBody>
      </p:sp>
      <p:sp>
        <p:nvSpPr>
          <p:cNvPr id="13" name="Content Placeholder 2">
            <a:extLst>
              <a:ext uri="{FF2B5EF4-FFF2-40B4-BE49-F238E27FC236}">
                <a16:creationId xmlns:a16="http://schemas.microsoft.com/office/drawing/2014/main" id="{23947FE0-45A0-4760-B001-EDB8E00D9C5B}"/>
              </a:ext>
            </a:extLst>
          </p:cNvPr>
          <p:cNvSpPr>
            <a:spLocks noGrp="1"/>
          </p:cNvSpPr>
          <p:nvPr>
            <p:ph sz="half" idx="1"/>
          </p:nvPr>
        </p:nvSpPr>
        <p:spPr>
          <a:xfrm>
            <a:off x="191351" y="4322107"/>
            <a:ext cx="8135655" cy="1255733"/>
          </a:xfrm>
        </p:spPr>
        <p:txBody>
          <a:bodyPr>
            <a:normAutofit/>
          </a:bodyPr>
          <a:lstStyle/>
          <a:p>
            <a:pPr marL="0" indent="0">
              <a:buNone/>
            </a:pPr>
            <a:r>
              <a:rPr lang="en-US" dirty="0"/>
              <a:t>Taxonomy Webpage: </a:t>
            </a:r>
            <a:r>
              <a:rPr lang="en-US" sz="2200" dirty="0">
                <a:hlinkClick r:id="rId2"/>
              </a:rPr>
              <a:t>https://intensiveintervention.org/taxonomy-intervention-intensity</a:t>
            </a:r>
            <a:r>
              <a:rPr lang="en-US" sz="2200" dirty="0"/>
              <a:t> </a:t>
            </a:r>
          </a:p>
          <a:p>
            <a:endParaRPr lang="en-US" dirty="0"/>
          </a:p>
        </p:txBody>
      </p:sp>
      <p:pic>
        <p:nvPicPr>
          <p:cNvPr id="11" name="Content Placeholder 8" descr="Using the Taxonomy of Intervention Intensity Within the Data-Based Individualization Process: A reading Example ">
            <a:extLst>
              <a:ext uri="{FF2B5EF4-FFF2-40B4-BE49-F238E27FC236}">
                <a16:creationId xmlns:a16="http://schemas.microsoft.com/office/drawing/2014/main" id="{D88E24B4-29D1-4B93-A660-FCBC9F83F195}"/>
              </a:ext>
            </a:extLst>
          </p:cNvPr>
          <p:cNvPicPr>
            <a:picLocks noChangeAspect="1"/>
          </p:cNvPicPr>
          <p:nvPr/>
        </p:nvPicPr>
        <p:blipFill rotWithShape="1">
          <a:blip r:embed="rId3"/>
          <a:srcRect l="2647" t="6137" r="835"/>
          <a:stretch/>
        </p:blipFill>
        <p:spPr>
          <a:xfrm>
            <a:off x="378653" y="1426446"/>
            <a:ext cx="7682505" cy="2684968"/>
          </a:xfrm>
          <a:prstGeom prst="rect">
            <a:avLst/>
          </a:prstGeom>
        </p:spPr>
      </p:pic>
      <p:pic>
        <p:nvPicPr>
          <p:cNvPr id="8" name="Picture 7" descr="Handout When do I use the Taxonomy of Intervention Intensity">
            <a:extLst>
              <a:ext uri="{FF2B5EF4-FFF2-40B4-BE49-F238E27FC236}">
                <a16:creationId xmlns:a16="http://schemas.microsoft.com/office/drawing/2014/main" id="{3A45EB7B-C06E-4705-A905-C3DE249C3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8272" y="1268260"/>
            <a:ext cx="3635075" cy="4675340"/>
          </a:xfrm>
          <a:prstGeom prst="rect">
            <a:avLst/>
          </a:prstGeom>
          <a:noFill/>
        </p:spPr>
      </p:pic>
      <p:sp>
        <p:nvSpPr>
          <p:cNvPr id="15" name="Text Placeholder 4">
            <a:extLst>
              <a:ext uri="{FF2B5EF4-FFF2-40B4-BE49-F238E27FC236}">
                <a16:creationId xmlns:a16="http://schemas.microsoft.com/office/drawing/2014/main" id="{90AEAE78-0654-44F8-BE13-BA7B497A0D52}"/>
              </a:ext>
              <a:ext uri="{C183D7F6-B498-43B3-948B-1728B52AA6E4}">
                <adec:decorative xmlns:adec="http://schemas.microsoft.com/office/drawing/2017/decorative" val="1"/>
              </a:ext>
            </a:extLst>
          </p:cNvPr>
          <p:cNvSpPr>
            <a:spLocks noGrp="1"/>
          </p:cNvSpPr>
          <p:nvPr>
            <p:ph type="body" sz="quarter" idx="13"/>
          </p:nvPr>
        </p:nvSpPr>
        <p:spPr>
          <a:xfrm>
            <a:off x="457200" y="5751576"/>
            <a:ext cx="11274552" cy="192024"/>
          </a:xfrm>
        </p:spPr>
        <p:txBody>
          <a:bodyPr/>
          <a:lstStyle/>
          <a:p>
            <a:endParaRPr lang="en-US"/>
          </a:p>
        </p:txBody>
      </p:sp>
    </p:spTree>
    <p:extLst>
      <p:ext uri="{BB962C8B-B14F-4D97-AF65-F5344CB8AC3E}">
        <p14:creationId xmlns:p14="http://schemas.microsoft.com/office/powerpoint/2010/main" val="634296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B4732A5-5869-4C3A-9EBA-C9E326B7DC18}"/>
              </a:ext>
            </a:extLst>
          </p:cNvPr>
          <p:cNvSpPr>
            <a:spLocks noGrp="1"/>
          </p:cNvSpPr>
          <p:nvPr>
            <p:ph type="sldNum" sz="quarter" idx="12"/>
          </p:nvPr>
        </p:nvSpPr>
        <p:spPr/>
        <p:txBody>
          <a:bodyPr/>
          <a:lstStyle/>
          <a:p>
            <a:fld id="{99A20822-4A49-4D36-86E3-300BA48D3F00}" type="slidenum">
              <a:rPr lang="en-US" smtClean="0"/>
              <a:t>41</a:t>
            </a:fld>
            <a:endParaRPr lang="en-US"/>
          </a:p>
        </p:txBody>
      </p:sp>
      <p:sp>
        <p:nvSpPr>
          <p:cNvPr id="2" name="Title 1">
            <a:extLst>
              <a:ext uri="{FF2B5EF4-FFF2-40B4-BE49-F238E27FC236}">
                <a16:creationId xmlns:a16="http://schemas.microsoft.com/office/drawing/2014/main" id="{2158B133-E2E2-4742-8FC4-69B697B01DEC}"/>
              </a:ext>
            </a:extLst>
          </p:cNvPr>
          <p:cNvSpPr>
            <a:spLocks noGrp="1"/>
          </p:cNvSpPr>
          <p:nvPr>
            <p:ph type="title"/>
          </p:nvPr>
        </p:nvSpPr>
        <p:spPr/>
        <p:txBody>
          <a:bodyPr>
            <a:normAutofit/>
          </a:bodyPr>
          <a:lstStyle/>
          <a:p>
            <a:r>
              <a:rPr lang="en-US" sz="3600" dirty="0"/>
              <a:t>Resources to Evaluate Strength</a:t>
            </a:r>
          </a:p>
        </p:txBody>
      </p:sp>
      <p:sp>
        <p:nvSpPr>
          <p:cNvPr id="8" name="Rectangle 7">
            <a:extLst>
              <a:ext uri="{FF2B5EF4-FFF2-40B4-BE49-F238E27FC236}">
                <a16:creationId xmlns:a16="http://schemas.microsoft.com/office/drawing/2014/main" id="{C0E3E8E2-FA7F-48A1-8AD1-D0E52D7DDAE9}"/>
              </a:ext>
            </a:extLst>
          </p:cNvPr>
          <p:cNvSpPr/>
          <p:nvPr/>
        </p:nvSpPr>
        <p:spPr>
          <a:xfrm>
            <a:off x="457200" y="2990648"/>
            <a:ext cx="2914492" cy="87670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Academic </a:t>
            </a:r>
            <a:br>
              <a:rPr lang="en-US" sz="2400" b="1" dirty="0">
                <a:solidFill>
                  <a:schemeClr val="tx1"/>
                </a:solidFill>
              </a:rPr>
            </a:br>
            <a:r>
              <a:rPr lang="en-US" sz="2400" b="1" dirty="0">
                <a:solidFill>
                  <a:schemeClr val="tx1"/>
                </a:solidFill>
              </a:rPr>
              <a:t>Intervention </a:t>
            </a:r>
            <a:br>
              <a:rPr lang="en-US" sz="2400" b="1" dirty="0">
                <a:solidFill>
                  <a:schemeClr val="tx1"/>
                </a:solidFill>
              </a:rPr>
            </a:br>
            <a:r>
              <a:rPr lang="en-US" sz="2400" b="1" dirty="0">
                <a:solidFill>
                  <a:schemeClr val="tx1"/>
                </a:solidFill>
              </a:rPr>
              <a:t>Tools Chart</a:t>
            </a:r>
          </a:p>
          <a:p>
            <a:pPr algn="ctr"/>
            <a:r>
              <a:rPr lang="en-US" dirty="0">
                <a:hlinkClick r:id="rId3"/>
              </a:rPr>
              <a:t>https://charts.intensiveintervention.org/</a:t>
            </a:r>
            <a:br>
              <a:rPr lang="en-US" dirty="0">
                <a:hlinkClick r:id="rId3"/>
              </a:rPr>
            </a:br>
            <a:r>
              <a:rPr lang="en-US" dirty="0">
                <a:hlinkClick r:id="rId3"/>
              </a:rPr>
              <a:t>chart/instructional-intervention-tools</a:t>
            </a:r>
            <a:endParaRPr lang="en-US" dirty="0"/>
          </a:p>
          <a:p>
            <a:pPr algn="ctr"/>
            <a:endParaRPr lang="en-US" sz="2000" b="1" dirty="0">
              <a:solidFill>
                <a:schemeClr val="tx1"/>
              </a:solidFill>
            </a:endParaRPr>
          </a:p>
        </p:txBody>
      </p:sp>
      <p:pic>
        <p:nvPicPr>
          <p:cNvPr id="9" name="Picture 8" descr="Screenshot of NCII Tools Chart">
            <a:extLst>
              <a:ext uri="{FF2B5EF4-FFF2-40B4-BE49-F238E27FC236}">
                <a16:creationId xmlns:a16="http://schemas.microsoft.com/office/drawing/2014/main" id="{CCED9C3D-C66F-4693-B5A6-78BD749CA8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364" y="1150083"/>
            <a:ext cx="6689071" cy="5201883"/>
          </a:xfrm>
          <a:prstGeom prst="rect">
            <a:avLst/>
          </a:prstGeom>
        </p:spPr>
      </p:pic>
    </p:spTree>
    <p:extLst>
      <p:ext uri="{BB962C8B-B14F-4D97-AF65-F5344CB8AC3E}">
        <p14:creationId xmlns:p14="http://schemas.microsoft.com/office/powerpoint/2010/main" val="22241058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BD1120B-CB22-4619-96F0-2E34A0DE90A2}"/>
              </a:ext>
            </a:extLst>
          </p:cNvPr>
          <p:cNvSpPr>
            <a:spLocks noGrp="1"/>
          </p:cNvSpPr>
          <p:nvPr>
            <p:ph type="sldNum" sz="quarter" idx="12"/>
          </p:nvPr>
        </p:nvSpPr>
        <p:spPr/>
        <p:txBody>
          <a:bodyPr/>
          <a:lstStyle/>
          <a:p>
            <a:fld id="{99A20822-4A49-4D36-86E3-300BA48D3F00}" type="slidenum">
              <a:rPr lang="en-US" smtClean="0"/>
              <a:t>42</a:t>
            </a:fld>
            <a:endParaRPr lang="en-US"/>
          </a:p>
        </p:txBody>
      </p:sp>
      <p:sp>
        <p:nvSpPr>
          <p:cNvPr id="2" name="Title 1">
            <a:extLst>
              <a:ext uri="{FF2B5EF4-FFF2-40B4-BE49-F238E27FC236}">
                <a16:creationId xmlns:a16="http://schemas.microsoft.com/office/drawing/2014/main" id="{52FEA0C0-FF64-4DA0-B7A2-D227E6AE3C5D}"/>
              </a:ext>
            </a:extLst>
          </p:cNvPr>
          <p:cNvSpPr>
            <a:spLocks noGrp="1"/>
          </p:cNvSpPr>
          <p:nvPr>
            <p:ph type="title"/>
          </p:nvPr>
        </p:nvSpPr>
        <p:spPr>
          <a:xfrm>
            <a:off x="4866806" y="1842208"/>
            <a:ext cx="7039723" cy="1280160"/>
          </a:xfrm>
        </p:spPr>
        <p:txBody>
          <a:bodyPr>
            <a:normAutofit/>
          </a:bodyPr>
          <a:lstStyle/>
          <a:p>
            <a:r>
              <a:rPr lang="en-US" sz="3600" dirty="0"/>
              <a:t>Resource to Support Intensification of Dosage</a:t>
            </a:r>
          </a:p>
        </p:txBody>
      </p:sp>
      <p:sp>
        <p:nvSpPr>
          <p:cNvPr id="4" name="Text Placeholder 3">
            <a:extLst>
              <a:ext uri="{FF2B5EF4-FFF2-40B4-BE49-F238E27FC236}">
                <a16:creationId xmlns:a16="http://schemas.microsoft.com/office/drawing/2014/main" id="{AA9CCA93-C974-47E9-9431-6D2E93559024}"/>
              </a:ext>
            </a:extLst>
          </p:cNvPr>
          <p:cNvSpPr>
            <a:spLocks noGrp="1"/>
          </p:cNvSpPr>
          <p:nvPr>
            <p:ph type="body" sz="quarter" idx="13"/>
          </p:nvPr>
        </p:nvSpPr>
        <p:spPr>
          <a:xfrm>
            <a:off x="5099551" y="5123145"/>
            <a:ext cx="6806978" cy="564554"/>
          </a:xfrm>
        </p:spPr>
        <p:txBody>
          <a:bodyPr/>
          <a:lstStyle/>
          <a:p>
            <a:r>
              <a:rPr lang="en-US" sz="1800" dirty="0"/>
              <a:t>Source: </a:t>
            </a:r>
            <a:r>
              <a:rPr lang="en-US" sz="1800" dirty="0">
                <a:hlinkClick r:id="rId3"/>
              </a:rPr>
              <a:t>https://intensiveintervention.org/resource/strategies-scheduling-how-find-time-intensify-and-individualize-intervention</a:t>
            </a:r>
            <a:r>
              <a:rPr lang="en-US" sz="1800" dirty="0"/>
              <a:t>.</a:t>
            </a:r>
          </a:p>
        </p:txBody>
      </p:sp>
      <p:pic>
        <p:nvPicPr>
          <p:cNvPr id="6" name="Picture 2" descr="Cover of strategies for scheduling resource">
            <a:extLst>
              <a:ext uri="{FF2B5EF4-FFF2-40B4-BE49-F238E27FC236}">
                <a16:creationId xmlns:a16="http://schemas.microsoft.com/office/drawing/2014/main" id="{23F0DFD2-929B-4111-BEC2-89FA525C38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68938"/>
            <a:ext cx="4409606" cy="57068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673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93DCA40-4195-4877-9030-4916D5BA8DC0}"/>
              </a:ext>
            </a:extLst>
          </p:cNvPr>
          <p:cNvSpPr>
            <a:spLocks noGrp="1"/>
          </p:cNvSpPr>
          <p:nvPr>
            <p:ph type="sldNum" sz="quarter" idx="12"/>
          </p:nvPr>
        </p:nvSpPr>
        <p:spPr/>
        <p:txBody>
          <a:bodyPr/>
          <a:lstStyle/>
          <a:p>
            <a:fld id="{99A20822-4A49-4D36-86E3-300BA48D3F00}" type="slidenum">
              <a:rPr lang="en-US" smtClean="0"/>
              <a:t>43</a:t>
            </a:fld>
            <a:endParaRPr lang="en-US"/>
          </a:p>
        </p:txBody>
      </p:sp>
      <p:sp>
        <p:nvSpPr>
          <p:cNvPr id="2" name="Title 1">
            <a:extLst>
              <a:ext uri="{FF2B5EF4-FFF2-40B4-BE49-F238E27FC236}">
                <a16:creationId xmlns:a16="http://schemas.microsoft.com/office/drawing/2014/main" id="{20717538-56D6-4351-B5EE-A3B31535091C}"/>
              </a:ext>
            </a:extLst>
          </p:cNvPr>
          <p:cNvSpPr>
            <a:spLocks noGrp="1"/>
          </p:cNvSpPr>
          <p:nvPr>
            <p:ph type="title"/>
          </p:nvPr>
        </p:nvSpPr>
        <p:spPr>
          <a:xfrm>
            <a:off x="458724" y="255119"/>
            <a:ext cx="11276076" cy="1280160"/>
          </a:xfrm>
        </p:spPr>
        <p:txBody>
          <a:bodyPr>
            <a:normAutofit/>
          </a:bodyPr>
          <a:lstStyle/>
          <a:p>
            <a:r>
              <a:rPr lang="en-US" sz="3600" dirty="0"/>
              <a:t>Resources to Support Individualization Decisions</a:t>
            </a:r>
          </a:p>
        </p:txBody>
      </p:sp>
      <p:pic>
        <p:nvPicPr>
          <p:cNvPr id="6" name="Content Placeholder 3" descr="Taxonomy of Intervention Intensity Handout Academic Side">
            <a:extLst>
              <a:ext uri="{FF2B5EF4-FFF2-40B4-BE49-F238E27FC236}">
                <a16:creationId xmlns:a16="http://schemas.microsoft.com/office/drawing/2014/main" id="{D0F34696-31FF-4126-95D4-6B9982BA408E}"/>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3677177" y="2086980"/>
            <a:ext cx="4554032" cy="2857776"/>
          </a:xfrm>
          <a:prstGeom prst="rect">
            <a:avLst/>
          </a:prstGeom>
        </p:spPr>
      </p:pic>
      <p:pic>
        <p:nvPicPr>
          <p:cNvPr id="7" name="Content Placeholder 13" descr="Ask Clarifying Questions to Create a Hypothesis to Guide Intervention Changes Handout">
            <a:extLst>
              <a:ext uri="{FF2B5EF4-FFF2-40B4-BE49-F238E27FC236}">
                <a16:creationId xmlns:a16="http://schemas.microsoft.com/office/drawing/2014/main" id="{BD19B42F-A080-4EAE-9D04-E81BBF7D23D6}"/>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rot="1674365">
            <a:off x="7681953" y="1979227"/>
            <a:ext cx="3649324" cy="3302396"/>
          </a:xfrm>
          <a:prstGeom prst="rect">
            <a:avLst/>
          </a:prstGeom>
          <a:ln>
            <a:solidFill>
              <a:schemeClr val="tx1">
                <a:lumMod val="25000"/>
                <a:lumOff val="75000"/>
              </a:schemeClr>
            </a:solidFill>
          </a:ln>
        </p:spPr>
      </p:pic>
      <p:pic>
        <p:nvPicPr>
          <p:cNvPr id="8" name="Picture 7" descr="Intervention Intensification Strategy Checklist">
            <a:extLst>
              <a:ext uri="{FF2B5EF4-FFF2-40B4-BE49-F238E27FC236}">
                <a16:creationId xmlns:a16="http://schemas.microsoft.com/office/drawing/2014/main" id="{46090578-FBD1-42FF-BABD-450DC11152F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rot="20444279">
            <a:off x="835172" y="1684419"/>
            <a:ext cx="3169890" cy="4069010"/>
          </a:xfrm>
          <a:prstGeom prst="rect">
            <a:avLst/>
          </a:prstGeom>
        </p:spPr>
      </p:pic>
    </p:spTree>
    <p:extLst>
      <p:ext uri="{BB962C8B-B14F-4D97-AF65-F5344CB8AC3E}">
        <p14:creationId xmlns:p14="http://schemas.microsoft.com/office/powerpoint/2010/main" val="36108576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0BBC4A-0F87-4F50-827D-55A1F7BF1B76}"/>
              </a:ext>
            </a:extLst>
          </p:cNvPr>
          <p:cNvSpPr>
            <a:spLocks noGrp="1"/>
          </p:cNvSpPr>
          <p:nvPr>
            <p:ph type="sldNum" sz="quarter" idx="12"/>
          </p:nvPr>
        </p:nvSpPr>
        <p:spPr/>
        <p:txBody>
          <a:bodyPr/>
          <a:lstStyle/>
          <a:p>
            <a:fld id="{99A20822-4A49-4D36-86E3-300BA48D3F00}" type="slidenum">
              <a:rPr lang="en-US" smtClean="0"/>
              <a:t>44</a:t>
            </a:fld>
            <a:endParaRPr lang="en-US"/>
          </a:p>
        </p:txBody>
      </p:sp>
      <p:sp>
        <p:nvSpPr>
          <p:cNvPr id="2" name="Title 1">
            <a:extLst>
              <a:ext uri="{FF2B5EF4-FFF2-40B4-BE49-F238E27FC236}">
                <a16:creationId xmlns:a16="http://schemas.microsoft.com/office/drawing/2014/main" id="{0851846E-2A79-458A-B7E4-5E701139731A}"/>
              </a:ext>
            </a:extLst>
          </p:cNvPr>
          <p:cNvSpPr>
            <a:spLocks noGrp="1"/>
          </p:cNvSpPr>
          <p:nvPr>
            <p:ph type="title"/>
          </p:nvPr>
        </p:nvSpPr>
        <p:spPr/>
        <p:txBody>
          <a:bodyPr>
            <a:normAutofit/>
          </a:bodyPr>
          <a:lstStyle/>
          <a:p>
            <a:r>
              <a:rPr lang="en-US" sz="3200" dirty="0"/>
              <a:t>Literacy Strategies to Support Intensifying Interventions</a:t>
            </a:r>
          </a:p>
        </p:txBody>
      </p:sp>
      <p:sp>
        <p:nvSpPr>
          <p:cNvPr id="13" name="Rectangle 12">
            <a:extLst>
              <a:ext uri="{FF2B5EF4-FFF2-40B4-BE49-F238E27FC236}">
                <a16:creationId xmlns:a16="http://schemas.microsoft.com/office/drawing/2014/main" id="{7A8D7F69-6FBE-4828-BBAA-3587690AE267}"/>
              </a:ext>
            </a:extLst>
          </p:cNvPr>
          <p:cNvSpPr/>
          <p:nvPr/>
        </p:nvSpPr>
        <p:spPr>
          <a:xfrm>
            <a:off x="367259" y="5136823"/>
            <a:ext cx="7522091" cy="307777"/>
          </a:xfrm>
          <a:prstGeom prst="rect">
            <a:avLst/>
          </a:prstGeom>
          <a:solidFill>
            <a:schemeClr val="bg1"/>
          </a:solidFill>
        </p:spPr>
        <p:txBody>
          <a:bodyPr wrap="square">
            <a:spAutoFit/>
          </a:bodyPr>
          <a:lstStyle/>
          <a:p>
            <a:r>
              <a:rPr lang="en-US" sz="1400" dirty="0">
                <a:hlinkClick r:id="rId3"/>
              </a:rPr>
              <a:t>https://intensiveintervention.org/intervention-resources/literacy-strategies</a:t>
            </a:r>
            <a:endParaRPr lang="en-US" sz="1400" dirty="0"/>
          </a:p>
        </p:txBody>
      </p:sp>
      <p:pic>
        <p:nvPicPr>
          <p:cNvPr id="3" name="Picture 2" descr="Webpage for Literacy Strategies with specific skill areas identified including phonemic and phonological awareness, phonics, fluency, vocabulary, comprehension. ">
            <a:extLst>
              <a:ext uri="{FF2B5EF4-FFF2-40B4-BE49-F238E27FC236}">
                <a16:creationId xmlns:a16="http://schemas.microsoft.com/office/drawing/2014/main" id="{87F4AA6C-04E3-4E55-B6DF-94D5F9884DB4}"/>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457200" y="1503123"/>
            <a:ext cx="8776793" cy="2919645"/>
          </a:xfrm>
          <a:prstGeom prst="rect">
            <a:avLst/>
          </a:prstGeom>
        </p:spPr>
      </p:pic>
      <p:pic>
        <p:nvPicPr>
          <p:cNvPr id="4" name="Picture 3" descr="Cover of the user guide for sample reading lessons. ">
            <a:extLst>
              <a:ext uri="{FF2B5EF4-FFF2-40B4-BE49-F238E27FC236}">
                <a16:creationId xmlns:a16="http://schemas.microsoft.com/office/drawing/2014/main" id="{C0020DDB-16C1-4247-A861-1709C0CF42A0}"/>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8802731" y="2288436"/>
            <a:ext cx="2651913" cy="3407400"/>
          </a:xfrm>
          <a:prstGeom prst="rect">
            <a:avLst/>
          </a:prstGeom>
        </p:spPr>
      </p:pic>
    </p:spTree>
    <p:extLst>
      <p:ext uri="{BB962C8B-B14F-4D97-AF65-F5344CB8AC3E}">
        <p14:creationId xmlns:p14="http://schemas.microsoft.com/office/powerpoint/2010/main" val="9231822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C6248C-E6D8-4C3F-9D34-5024041DA1A0}"/>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45</a:t>
            </a:fld>
            <a:endParaRPr lang="en-US"/>
          </a:p>
        </p:txBody>
      </p:sp>
      <p:sp>
        <p:nvSpPr>
          <p:cNvPr id="12" name="Title 1">
            <a:extLst>
              <a:ext uri="{FF2B5EF4-FFF2-40B4-BE49-F238E27FC236}">
                <a16:creationId xmlns:a16="http://schemas.microsoft.com/office/drawing/2014/main" id="{733FDE4B-BE9C-446E-B4EC-58C46D3195B3}"/>
              </a:ext>
            </a:extLst>
          </p:cNvPr>
          <p:cNvSpPr>
            <a:spLocks noGrp="1"/>
          </p:cNvSpPr>
          <p:nvPr>
            <p:ph type="title"/>
          </p:nvPr>
        </p:nvSpPr>
        <p:spPr>
          <a:xfrm>
            <a:off x="457200" y="0"/>
            <a:ext cx="11276076" cy="1280160"/>
          </a:xfrm>
        </p:spPr>
        <p:txBody>
          <a:bodyPr/>
          <a:lstStyle/>
          <a:p>
            <a:r>
              <a:rPr lang="en-US" dirty="0" err="1"/>
              <a:t>MiMTSS</a:t>
            </a:r>
            <a:r>
              <a:rPr lang="en-US" dirty="0"/>
              <a:t> Website</a:t>
            </a:r>
          </a:p>
        </p:txBody>
      </p:sp>
      <p:pic>
        <p:nvPicPr>
          <p:cNvPr id="7" name="Picture 6" descr="Homepage of MiMTSS Website">
            <a:extLst>
              <a:ext uri="{FF2B5EF4-FFF2-40B4-BE49-F238E27FC236}">
                <a16:creationId xmlns:a16="http://schemas.microsoft.com/office/drawing/2014/main" id="{F0F70328-8F73-4FC6-93E7-99C3ED45F8B1}"/>
              </a:ext>
            </a:extLst>
          </p:cNvPr>
          <p:cNvPicPr>
            <a:picLocks noChangeAspect="1"/>
          </p:cNvPicPr>
          <p:nvPr/>
        </p:nvPicPr>
        <p:blipFill>
          <a:blip r:embed="rId3"/>
          <a:stretch>
            <a:fillRect/>
          </a:stretch>
        </p:blipFill>
        <p:spPr>
          <a:xfrm>
            <a:off x="1214252" y="1371600"/>
            <a:ext cx="9760447" cy="4343400"/>
          </a:xfrm>
          <a:prstGeom prst="rect">
            <a:avLst/>
          </a:prstGeom>
          <a:noFill/>
        </p:spPr>
      </p:pic>
      <p:sp>
        <p:nvSpPr>
          <p:cNvPr id="9" name="Rectangle 8">
            <a:extLst>
              <a:ext uri="{FF2B5EF4-FFF2-40B4-BE49-F238E27FC236}">
                <a16:creationId xmlns:a16="http://schemas.microsoft.com/office/drawing/2014/main" id="{F017822E-F213-43C3-90D7-3D90E12F6F6F}"/>
              </a:ext>
            </a:extLst>
          </p:cNvPr>
          <p:cNvSpPr/>
          <p:nvPr/>
        </p:nvSpPr>
        <p:spPr>
          <a:xfrm>
            <a:off x="3198141" y="5951015"/>
            <a:ext cx="7522091" cy="369332"/>
          </a:xfrm>
          <a:prstGeom prst="rect">
            <a:avLst/>
          </a:prstGeom>
          <a:solidFill>
            <a:schemeClr val="bg1"/>
          </a:solidFill>
        </p:spPr>
        <p:txBody>
          <a:bodyPr wrap="square">
            <a:spAutoFit/>
          </a:bodyPr>
          <a:lstStyle/>
          <a:p>
            <a:pPr algn="ctr"/>
            <a:r>
              <a:rPr lang="en-US" dirty="0">
                <a:hlinkClick r:id="rId4"/>
              </a:rPr>
              <a:t>https://mimtsstac.org/</a:t>
            </a:r>
            <a:r>
              <a:rPr lang="en-US" dirty="0"/>
              <a:t> </a:t>
            </a:r>
          </a:p>
        </p:txBody>
      </p:sp>
    </p:spTree>
    <p:extLst>
      <p:ext uri="{BB962C8B-B14F-4D97-AF65-F5344CB8AC3E}">
        <p14:creationId xmlns:p14="http://schemas.microsoft.com/office/powerpoint/2010/main" val="6981362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0C73D4-E975-4FBC-B014-804BB48EF1F3}"/>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46</a:t>
            </a:fld>
            <a:endParaRPr lang="en-US"/>
          </a:p>
        </p:txBody>
      </p:sp>
      <p:sp>
        <p:nvSpPr>
          <p:cNvPr id="11" name="Title 1">
            <a:extLst>
              <a:ext uri="{FF2B5EF4-FFF2-40B4-BE49-F238E27FC236}">
                <a16:creationId xmlns:a16="http://schemas.microsoft.com/office/drawing/2014/main" id="{E073B813-E90F-4181-9E81-D09F60F1E125}"/>
              </a:ext>
            </a:extLst>
          </p:cNvPr>
          <p:cNvSpPr>
            <a:spLocks noGrp="1"/>
          </p:cNvSpPr>
          <p:nvPr>
            <p:ph type="title"/>
          </p:nvPr>
        </p:nvSpPr>
        <p:spPr>
          <a:xfrm>
            <a:off x="457200" y="0"/>
            <a:ext cx="11276076" cy="1280160"/>
          </a:xfrm>
        </p:spPr>
        <p:txBody>
          <a:bodyPr/>
          <a:lstStyle/>
          <a:p>
            <a:r>
              <a:rPr lang="en-US" dirty="0"/>
              <a:t>The Meadows Center</a:t>
            </a:r>
          </a:p>
        </p:txBody>
      </p:sp>
      <p:pic>
        <p:nvPicPr>
          <p:cNvPr id="13" name="Picture 12" descr="Meadows Center website and covers of two 10 key documents focused on reading intervention and secondary reading. ">
            <a:extLst>
              <a:ext uri="{FF2B5EF4-FFF2-40B4-BE49-F238E27FC236}">
                <a16:creationId xmlns:a16="http://schemas.microsoft.com/office/drawing/2014/main" id="{6B908D33-62B6-4896-9CFF-878C078D766C}"/>
              </a:ext>
            </a:extLst>
          </p:cNvPr>
          <p:cNvPicPr>
            <a:picLocks noChangeAspect="1"/>
          </p:cNvPicPr>
          <p:nvPr/>
        </p:nvPicPr>
        <p:blipFill>
          <a:blip r:embed="rId2"/>
          <a:stretch>
            <a:fillRect/>
          </a:stretch>
        </p:blipFill>
        <p:spPr>
          <a:xfrm>
            <a:off x="197023" y="978286"/>
            <a:ext cx="11276076" cy="4977728"/>
          </a:xfrm>
          <a:prstGeom prst="rect">
            <a:avLst/>
          </a:prstGeom>
        </p:spPr>
      </p:pic>
      <p:sp>
        <p:nvSpPr>
          <p:cNvPr id="15" name="TextBox 14">
            <a:extLst>
              <a:ext uri="{FF2B5EF4-FFF2-40B4-BE49-F238E27FC236}">
                <a16:creationId xmlns:a16="http://schemas.microsoft.com/office/drawing/2014/main" id="{7FE07EBF-1F84-48BD-9474-D84D0EB9A02B}"/>
              </a:ext>
            </a:extLst>
          </p:cNvPr>
          <p:cNvSpPr txBox="1"/>
          <p:nvPr/>
        </p:nvSpPr>
        <p:spPr>
          <a:xfrm>
            <a:off x="2921695" y="6090873"/>
            <a:ext cx="6093912" cy="369332"/>
          </a:xfrm>
          <a:prstGeom prst="rect">
            <a:avLst/>
          </a:prstGeom>
          <a:noFill/>
        </p:spPr>
        <p:txBody>
          <a:bodyPr wrap="square">
            <a:spAutoFit/>
          </a:bodyPr>
          <a:lstStyle/>
          <a:p>
            <a:pPr algn="ctr"/>
            <a:r>
              <a:rPr lang="en-US" dirty="0">
                <a:hlinkClick r:id="rId3"/>
              </a:rPr>
              <a:t>https://meadowscenter.org/</a:t>
            </a:r>
            <a:r>
              <a:rPr lang="en-US" dirty="0"/>
              <a:t> </a:t>
            </a:r>
          </a:p>
        </p:txBody>
      </p:sp>
    </p:spTree>
    <p:extLst>
      <p:ext uri="{BB962C8B-B14F-4D97-AF65-F5344CB8AC3E}">
        <p14:creationId xmlns:p14="http://schemas.microsoft.com/office/powerpoint/2010/main" val="3863816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C3AB2F-DD72-4C9D-8FBB-3D97D1BB2F7D}"/>
              </a:ext>
            </a:extLst>
          </p:cNvPr>
          <p:cNvSpPr>
            <a:spLocks noGrp="1"/>
          </p:cNvSpPr>
          <p:nvPr>
            <p:ph type="sldNum" sz="quarter" idx="17"/>
          </p:nvPr>
        </p:nvSpPr>
        <p:spPr/>
        <p:txBody>
          <a:bodyPr/>
          <a:lstStyle/>
          <a:p>
            <a:pPr lvl="0"/>
            <a:fld id="{99A20822-4A49-4D36-86E3-300BA48D3F00}" type="slidenum">
              <a:rPr lang="en-US" noProof="0" smtClean="0"/>
              <a:pPr lvl="0"/>
              <a:t>47</a:t>
            </a:fld>
            <a:endParaRPr lang="en-US" noProof="0"/>
          </a:p>
        </p:txBody>
      </p:sp>
      <p:sp>
        <p:nvSpPr>
          <p:cNvPr id="6" name="Title 5">
            <a:extLst>
              <a:ext uri="{FF2B5EF4-FFF2-40B4-BE49-F238E27FC236}">
                <a16:creationId xmlns:a16="http://schemas.microsoft.com/office/drawing/2014/main" id="{638740D2-216D-4D9F-AE82-6CABE43E39DB}"/>
              </a:ext>
              <a:ext uri="{C183D7F6-B498-43B3-948B-1728B52AA6E4}">
                <adec:decorative xmlns:adec="http://schemas.microsoft.com/office/drawing/2017/decorative" val="1"/>
              </a:ext>
            </a:extLst>
          </p:cNvPr>
          <p:cNvSpPr>
            <a:spLocks noGrp="1"/>
          </p:cNvSpPr>
          <p:nvPr>
            <p:ph type="title"/>
          </p:nvPr>
        </p:nvSpPr>
        <p:spPr>
          <a:xfrm>
            <a:off x="48414" y="-1097280"/>
            <a:ext cx="1754260" cy="872490"/>
          </a:xfrm>
        </p:spPr>
        <p:txBody>
          <a:bodyPr/>
          <a:lstStyle/>
          <a:p>
            <a:r>
              <a:rPr lang="en-US" dirty="0"/>
              <a:t>Thank you</a:t>
            </a:r>
          </a:p>
        </p:txBody>
      </p:sp>
      <p:sp>
        <p:nvSpPr>
          <p:cNvPr id="2" name="TextBox 1">
            <a:extLst>
              <a:ext uri="{FF2B5EF4-FFF2-40B4-BE49-F238E27FC236}">
                <a16:creationId xmlns:a16="http://schemas.microsoft.com/office/drawing/2014/main" id="{86C3C55E-CBF9-45C5-BDAF-B5D7C63E0CFB}"/>
              </a:ext>
            </a:extLst>
          </p:cNvPr>
          <p:cNvSpPr txBox="1"/>
          <p:nvPr/>
        </p:nvSpPr>
        <p:spPr>
          <a:xfrm>
            <a:off x="1090246" y="1496291"/>
            <a:ext cx="810570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prstClr val="white"/>
                </a:solidFill>
                <a:effectLst/>
                <a:uLnTx/>
                <a:uFillTx/>
                <a:latin typeface="Arial"/>
                <a:ea typeface="+mn-ea"/>
                <a:cs typeface="+mn-cs"/>
              </a:rPr>
              <a:t>Thank you!</a:t>
            </a:r>
          </a:p>
        </p:txBody>
      </p:sp>
    </p:spTree>
    <p:extLst>
      <p:ext uri="{BB962C8B-B14F-4D97-AF65-F5344CB8AC3E}">
        <p14:creationId xmlns:p14="http://schemas.microsoft.com/office/powerpoint/2010/main" val="20223131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616D7-44E8-4D08-A002-353691C9083A}"/>
              </a:ext>
            </a:extLst>
          </p:cNvPr>
          <p:cNvSpPr>
            <a:spLocks noGrp="1"/>
          </p:cNvSpPr>
          <p:nvPr>
            <p:ph type="title"/>
          </p:nvPr>
        </p:nvSpPr>
        <p:spPr/>
        <p:txBody>
          <a:bodyPr/>
          <a:lstStyle/>
          <a:p>
            <a:r>
              <a:rPr lang="en-US"/>
              <a:t>NCII Disclaimer</a:t>
            </a:r>
          </a:p>
        </p:txBody>
      </p:sp>
      <p:sp>
        <p:nvSpPr>
          <p:cNvPr id="5" name="Content Placeholder 4">
            <a:extLst>
              <a:ext uri="{FF2B5EF4-FFF2-40B4-BE49-F238E27FC236}">
                <a16:creationId xmlns:a16="http://schemas.microsoft.com/office/drawing/2014/main" id="{576F6C2D-48DC-4FC5-AB3C-6F2FF60D8E39}"/>
              </a:ext>
            </a:extLst>
          </p:cNvPr>
          <p:cNvSpPr>
            <a:spLocks noGrp="1"/>
          </p:cNvSpPr>
          <p:nvPr>
            <p:ph sz="quarter" idx="14"/>
          </p:nvPr>
        </p:nvSpPr>
        <p:spPr/>
        <p:txBody>
          <a:bodyPr/>
          <a:lstStyle/>
          <a:p>
            <a:pPr>
              <a:spcAft>
                <a:spcPts val="600"/>
              </a:spcAft>
              <a:buNone/>
            </a:pPr>
            <a:r>
              <a:rPr lang="en-US" dirty="0"/>
              <a:t>This presentation was produced under the U.S. Department of Education, Office of Special Education Programs, Award No. H326Q160001.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a:p>
            <a:endParaRPr lang="en-US" dirty="0"/>
          </a:p>
        </p:txBody>
      </p:sp>
      <p:sp>
        <p:nvSpPr>
          <p:cNvPr id="3" name="Text Placeholder 2">
            <a:extLst>
              <a:ext uri="{FF2B5EF4-FFF2-40B4-BE49-F238E27FC236}">
                <a16:creationId xmlns:a16="http://schemas.microsoft.com/office/drawing/2014/main" id="{96986A85-B2A9-4708-9E75-D76C069E4A44}"/>
              </a:ext>
            </a:extLst>
          </p:cNvPr>
          <p:cNvSpPr>
            <a:spLocks noGrp="1"/>
          </p:cNvSpPr>
          <p:nvPr>
            <p:ph type="body" sz="quarter" idx="13"/>
          </p:nvPr>
        </p:nvSpPr>
        <p:spPr/>
        <p:txBody>
          <a:bodyPr/>
          <a:lstStyle/>
          <a:p>
            <a:pPr>
              <a:spcAft>
                <a:spcPts val="600"/>
              </a:spcAft>
            </a:pPr>
            <a:endParaRPr lang="en-US"/>
          </a:p>
        </p:txBody>
      </p:sp>
      <p:sp>
        <p:nvSpPr>
          <p:cNvPr id="4" name="Slide Number Placeholder 3">
            <a:extLst>
              <a:ext uri="{FF2B5EF4-FFF2-40B4-BE49-F238E27FC236}">
                <a16:creationId xmlns:a16="http://schemas.microsoft.com/office/drawing/2014/main" id="{0868871B-D2C4-4D91-9798-81C2B609A5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a:ln>
                <a:noFill/>
              </a:ln>
              <a:solidFill>
                <a:srgbClr val="262626"/>
              </a:solidFill>
              <a:effectLst/>
              <a:uLnTx/>
              <a:uFillTx/>
              <a:latin typeface="Arial"/>
            </a:endParaRPr>
          </a:p>
        </p:txBody>
      </p:sp>
    </p:spTree>
    <p:extLst>
      <p:ext uri="{BB962C8B-B14F-4D97-AF65-F5344CB8AC3E}">
        <p14:creationId xmlns:p14="http://schemas.microsoft.com/office/powerpoint/2010/main" val="593377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6F3B08B-B6DD-5A4F-803D-D629EDD1A1FC}"/>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39C58CDF-894B-3A40-9E8A-B3151739696A}"/>
              </a:ext>
            </a:extLst>
          </p:cNvPr>
          <p:cNvSpPr>
            <a:spLocks noGrp="1"/>
          </p:cNvSpPr>
          <p:nvPr>
            <p:ph type="sldNum" sz="quarter" idx="12"/>
          </p:nvPr>
        </p:nvSpPr>
        <p:spPr/>
        <p:txBody>
          <a:bodyPr/>
          <a:lstStyle/>
          <a:p>
            <a:fld id="{99A20822-4A49-4D36-86E3-300BA48D3F00}" type="slidenum">
              <a:rPr lang="en-US" smtClean="0"/>
              <a:pPr/>
              <a:t>5</a:t>
            </a:fld>
            <a:endParaRPr lang="en-US"/>
          </a:p>
        </p:txBody>
      </p:sp>
      <p:sp>
        <p:nvSpPr>
          <p:cNvPr id="5" name="Title 4">
            <a:extLst>
              <a:ext uri="{FF2B5EF4-FFF2-40B4-BE49-F238E27FC236}">
                <a16:creationId xmlns:a16="http://schemas.microsoft.com/office/drawing/2014/main" id="{1479FBAE-27E8-9340-96B6-2DAFDC773077}"/>
              </a:ext>
            </a:extLst>
          </p:cNvPr>
          <p:cNvSpPr>
            <a:spLocks noGrp="1"/>
          </p:cNvSpPr>
          <p:nvPr>
            <p:ph type="title"/>
          </p:nvPr>
        </p:nvSpPr>
        <p:spPr/>
        <p:txBody>
          <a:bodyPr/>
          <a:lstStyle/>
          <a:p>
            <a:r>
              <a:rPr lang="en-US" dirty="0"/>
              <a:t>Structure of the Guide</a:t>
            </a:r>
          </a:p>
        </p:txBody>
      </p:sp>
      <p:sp>
        <p:nvSpPr>
          <p:cNvPr id="6" name="Content Placeholder 5">
            <a:extLst>
              <a:ext uri="{FF2B5EF4-FFF2-40B4-BE49-F238E27FC236}">
                <a16:creationId xmlns:a16="http://schemas.microsoft.com/office/drawing/2014/main" id="{FBC0440A-CEDD-1948-BC85-3AB4BB2913FE}"/>
              </a:ext>
            </a:extLst>
          </p:cNvPr>
          <p:cNvSpPr>
            <a:spLocks noGrp="1"/>
          </p:cNvSpPr>
          <p:nvPr>
            <p:ph sz="half" idx="1"/>
          </p:nvPr>
        </p:nvSpPr>
        <p:spPr>
          <a:xfrm>
            <a:off x="457200" y="1242602"/>
            <a:ext cx="7698260" cy="4546532"/>
          </a:xfrm>
        </p:spPr>
        <p:txBody>
          <a:bodyPr>
            <a:normAutofit fontScale="92500"/>
          </a:bodyPr>
          <a:lstStyle/>
          <a:p>
            <a:r>
              <a:rPr lang="en-US" dirty="0"/>
              <a:t>The contents of the Intensifying guide serve as the foundation for establishing policy, allocating resources, and providing professional learning to support a range of learners with literacy difficulties including, but not limited to, students with disabilities. </a:t>
            </a:r>
          </a:p>
          <a:p>
            <a:r>
              <a:rPr lang="en-US" dirty="0"/>
              <a:t>Practices in the guide are identified as targeted to leaders (district and school administrators), or teachers (general education and special education) and interventionists.</a:t>
            </a:r>
          </a:p>
          <a:p>
            <a:endParaRPr lang="en-US" dirty="0"/>
          </a:p>
          <a:p>
            <a:endParaRPr lang="en-US" dirty="0"/>
          </a:p>
        </p:txBody>
      </p:sp>
      <p:pic>
        <p:nvPicPr>
          <p:cNvPr id="9" name="Content Placeholder 8" descr="This is the front cover of the Intensifying Literacy Instruction: Essential Practices document. ">
            <a:extLst>
              <a:ext uri="{FF2B5EF4-FFF2-40B4-BE49-F238E27FC236}">
                <a16:creationId xmlns:a16="http://schemas.microsoft.com/office/drawing/2014/main" id="{02F5850E-CDC2-5646-A774-6E9EAF9ED6A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43224" y="1242602"/>
            <a:ext cx="3388528" cy="4343400"/>
          </a:xfrm>
          <a:prstGeom prst="rect">
            <a:avLst/>
          </a:prstGeom>
          <a:ln>
            <a:solidFill>
              <a:schemeClr val="tx1"/>
            </a:solidFill>
          </a:ln>
        </p:spPr>
      </p:pic>
    </p:spTree>
    <p:extLst>
      <p:ext uri="{BB962C8B-B14F-4D97-AF65-F5344CB8AC3E}">
        <p14:creationId xmlns:p14="http://schemas.microsoft.com/office/powerpoint/2010/main" val="3801327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EFBEFD4-22D0-5C4D-B0D7-383C2DB3DD96}"/>
              </a:ext>
            </a:extLst>
          </p:cNvPr>
          <p:cNvSpPr>
            <a:spLocks noGrp="1"/>
          </p:cNvSpPr>
          <p:nvPr>
            <p:ph type="title"/>
          </p:nvPr>
        </p:nvSpPr>
        <p:spPr/>
        <p:txBody>
          <a:bodyPr/>
          <a:lstStyle/>
          <a:p>
            <a:r>
              <a:rPr lang="en-US" dirty="0"/>
              <a:t>Relationship to MTSS</a:t>
            </a:r>
          </a:p>
        </p:txBody>
      </p:sp>
      <p:sp>
        <p:nvSpPr>
          <p:cNvPr id="9" name="Content Placeholder 8">
            <a:extLst>
              <a:ext uri="{FF2B5EF4-FFF2-40B4-BE49-F238E27FC236}">
                <a16:creationId xmlns:a16="http://schemas.microsoft.com/office/drawing/2014/main" id="{89EE0676-B4C2-A345-82F4-DD0BCB7B33EB}"/>
              </a:ext>
            </a:extLst>
          </p:cNvPr>
          <p:cNvSpPr>
            <a:spLocks noGrp="1"/>
          </p:cNvSpPr>
          <p:nvPr>
            <p:ph sz="quarter" idx="15"/>
          </p:nvPr>
        </p:nvSpPr>
        <p:spPr/>
        <p:txBody>
          <a:bodyPr>
            <a:normAutofit fontScale="92500" lnSpcReduction="20000"/>
          </a:bodyPr>
          <a:lstStyle/>
          <a:p>
            <a:r>
              <a:rPr lang="en-US" dirty="0"/>
              <a:t>Within an MTSS framework, the information in this guide would be categorized as Tier 2 and Tier 3 supports</a:t>
            </a:r>
          </a:p>
          <a:p>
            <a:pPr lvl="1"/>
            <a:r>
              <a:rPr lang="en-US" dirty="0"/>
              <a:t>It is important to remember most students who receive Tier 2 and Tier 3 supports spend the majority of their time in the classroom/core subject setting (Tier 1), so the contents within this guide are relevant across all tiers</a:t>
            </a:r>
          </a:p>
          <a:p>
            <a:pPr lvl="1"/>
            <a:r>
              <a:rPr lang="en-US" dirty="0"/>
              <a:t>We must not forget the importance of high-quality Tier 1 (class-wide) instruction and curriculum resources</a:t>
            </a:r>
          </a:p>
          <a:p>
            <a:pPr lvl="1"/>
            <a:r>
              <a:rPr lang="en-US" dirty="0"/>
              <a:t>We must meaningfully distinguish the level of intensity for Tier 2 and Tier 3 intervention supports</a:t>
            </a:r>
          </a:p>
          <a:p>
            <a:pPr lvl="1"/>
            <a:r>
              <a:rPr lang="en-US" dirty="0"/>
              <a:t>We must make decisions about students’ response to intervention instruction</a:t>
            </a:r>
          </a:p>
          <a:p>
            <a:endParaRPr lang="en-US" dirty="0"/>
          </a:p>
        </p:txBody>
      </p:sp>
      <p:sp>
        <p:nvSpPr>
          <p:cNvPr id="2" name="Text Placeholder 1">
            <a:extLst>
              <a:ext uri="{FF2B5EF4-FFF2-40B4-BE49-F238E27FC236}">
                <a16:creationId xmlns:a16="http://schemas.microsoft.com/office/drawing/2014/main" id="{18CAFE15-5ECE-4E2D-A667-2F2C65873B2C}"/>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FAF44BBA-4027-8D4E-BED3-F8620A70F3BD}"/>
              </a:ext>
            </a:extLst>
          </p:cNvPr>
          <p:cNvSpPr>
            <a:spLocks noGrp="1"/>
          </p:cNvSpPr>
          <p:nvPr>
            <p:ph type="sldNum" sz="quarter" idx="14"/>
          </p:nvPr>
        </p:nvSpPr>
        <p:spPr/>
        <p:txBody>
          <a:bodyPr/>
          <a:lstStyle/>
          <a:p>
            <a:fld id="{BABF4E83-61DB-418F-A99F-17BC9BB58EF6}" type="slidenum">
              <a:rPr lang="en-US" smtClean="0"/>
              <a:t>6</a:t>
            </a:fld>
            <a:endParaRPr lang="en-US"/>
          </a:p>
        </p:txBody>
      </p:sp>
    </p:spTree>
    <p:extLst>
      <p:ext uri="{BB962C8B-B14F-4D97-AF65-F5344CB8AC3E}">
        <p14:creationId xmlns:p14="http://schemas.microsoft.com/office/powerpoint/2010/main" val="156600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3BE93C-C0AB-A54F-ABC0-A9454ABE3714}"/>
              </a:ext>
            </a:extLst>
          </p:cNvPr>
          <p:cNvSpPr>
            <a:spLocks noGrp="1"/>
          </p:cNvSpPr>
          <p:nvPr>
            <p:ph type="title"/>
          </p:nvPr>
        </p:nvSpPr>
        <p:spPr/>
        <p:txBody>
          <a:bodyPr/>
          <a:lstStyle/>
          <a:p>
            <a:r>
              <a:rPr lang="en-US" dirty="0"/>
              <a:t>Reading, Writing - “Literacy”</a:t>
            </a:r>
          </a:p>
        </p:txBody>
      </p:sp>
      <p:sp>
        <p:nvSpPr>
          <p:cNvPr id="7" name="Content Placeholder 6">
            <a:extLst>
              <a:ext uri="{FF2B5EF4-FFF2-40B4-BE49-F238E27FC236}">
                <a16:creationId xmlns:a16="http://schemas.microsoft.com/office/drawing/2014/main" id="{4299A438-5013-E24D-A054-FF4509DBCBB3}"/>
              </a:ext>
            </a:extLst>
          </p:cNvPr>
          <p:cNvSpPr>
            <a:spLocks noGrp="1"/>
          </p:cNvSpPr>
          <p:nvPr>
            <p:ph sz="quarter" idx="15"/>
          </p:nvPr>
        </p:nvSpPr>
        <p:spPr/>
        <p:txBody>
          <a:bodyPr/>
          <a:lstStyle/>
          <a:p>
            <a:pPr>
              <a:buClr>
                <a:srgbClr val="C25131"/>
              </a:buClr>
            </a:pPr>
            <a:r>
              <a:rPr lang="en-US" dirty="0"/>
              <a:t>The term “literacy” is commonly used in education and it is important for people to know reading and writing are their own distinct but interconnected set of skills. </a:t>
            </a:r>
          </a:p>
          <a:p>
            <a:pPr>
              <a:buClr>
                <a:srgbClr val="C25131"/>
              </a:buClr>
            </a:pPr>
            <a:r>
              <a:rPr lang="en-US" dirty="0"/>
              <a:t>Reading and writing are two unique skill clusters, so each is recognized as a valuable element to educators’ instruction.</a:t>
            </a:r>
          </a:p>
          <a:p>
            <a:pPr>
              <a:buClr>
                <a:srgbClr val="C25131"/>
              </a:buClr>
            </a:pPr>
            <a:r>
              <a:rPr lang="en-US" dirty="0"/>
              <a:t>The goals is to integrate mechanisms for reading and writing.</a:t>
            </a:r>
          </a:p>
        </p:txBody>
      </p:sp>
      <p:sp>
        <p:nvSpPr>
          <p:cNvPr id="3" name="Text Placeholder 2">
            <a:extLst>
              <a:ext uri="{FF2B5EF4-FFF2-40B4-BE49-F238E27FC236}">
                <a16:creationId xmlns:a16="http://schemas.microsoft.com/office/drawing/2014/main" id="{67BABB1B-89A1-4873-8C9A-1B24B4886716}"/>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A732505D-0833-C443-8013-3920C3E111BC}"/>
              </a:ext>
            </a:extLst>
          </p:cNvPr>
          <p:cNvSpPr>
            <a:spLocks noGrp="1"/>
          </p:cNvSpPr>
          <p:nvPr>
            <p:ph type="sldNum" sz="quarter" idx="14"/>
          </p:nvPr>
        </p:nvSpPr>
        <p:spPr/>
        <p:txBody>
          <a:bodyPr/>
          <a:lstStyle/>
          <a:p>
            <a:fld id="{D157684C-E34C-AF4E-86DB-84FA13603DA9}" type="slidenum">
              <a:rPr lang="en-US" smtClean="0"/>
              <a:pPr/>
              <a:t>7</a:t>
            </a:fld>
            <a:endParaRPr lang="en-US" dirty="0"/>
          </a:p>
        </p:txBody>
      </p:sp>
    </p:spTree>
    <p:extLst>
      <p:ext uri="{BB962C8B-B14F-4D97-AF65-F5344CB8AC3E}">
        <p14:creationId xmlns:p14="http://schemas.microsoft.com/office/powerpoint/2010/main" val="1107937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3427C3-36AA-3B4A-8CFC-138770ADA975}"/>
              </a:ext>
            </a:extLst>
          </p:cNvPr>
          <p:cNvSpPr>
            <a:spLocks noGrp="1"/>
          </p:cNvSpPr>
          <p:nvPr>
            <p:ph type="title"/>
          </p:nvPr>
        </p:nvSpPr>
        <p:spPr/>
        <p:txBody>
          <a:bodyPr/>
          <a:lstStyle/>
          <a:p>
            <a:r>
              <a:rPr lang="en-US" dirty="0"/>
              <a:t>Essential Practices</a:t>
            </a:r>
          </a:p>
        </p:txBody>
      </p:sp>
      <p:sp>
        <p:nvSpPr>
          <p:cNvPr id="7" name="Content Placeholder 6">
            <a:extLst>
              <a:ext uri="{FF2B5EF4-FFF2-40B4-BE49-F238E27FC236}">
                <a16:creationId xmlns:a16="http://schemas.microsoft.com/office/drawing/2014/main" id="{D0447011-0742-1941-9825-AD1197C605DD}"/>
              </a:ext>
            </a:extLst>
          </p:cNvPr>
          <p:cNvSpPr>
            <a:spLocks noGrp="1"/>
          </p:cNvSpPr>
          <p:nvPr>
            <p:ph sz="quarter" idx="14"/>
          </p:nvPr>
        </p:nvSpPr>
        <p:spPr/>
        <p:txBody>
          <a:bodyPr>
            <a:normAutofit fontScale="85000" lnSpcReduction="10000"/>
          </a:bodyPr>
          <a:lstStyle/>
          <a:p>
            <a:pPr marL="541782" indent="-514350">
              <a:buClr>
                <a:srgbClr val="C25131"/>
              </a:buClr>
              <a:buFont typeface="+mj-lt"/>
              <a:buAutoNum type="arabicPeriod"/>
            </a:pPr>
            <a:r>
              <a:rPr lang="en-US" dirty="0"/>
              <a:t>Knowledge and use of a learning progression for developing skilled readers and writers</a:t>
            </a:r>
          </a:p>
          <a:p>
            <a:pPr marL="541782" indent="-514350">
              <a:buClr>
                <a:srgbClr val="C25131"/>
              </a:buClr>
              <a:buFont typeface="+mj-lt"/>
              <a:buAutoNum type="arabicPeriod"/>
            </a:pPr>
            <a:r>
              <a:rPr lang="en-US" dirty="0"/>
              <a:t>Design and use of an evidence-based intervention platform as the foundation for effective intervention</a:t>
            </a:r>
          </a:p>
          <a:p>
            <a:pPr marL="541782" indent="-514350">
              <a:buClr>
                <a:srgbClr val="C25131"/>
              </a:buClr>
              <a:buFont typeface="+mj-lt"/>
              <a:buAutoNum type="arabicPeriod"/>
            </a:pPr>
            <a:r>
              <a:rPr lang="en-US" dirty="0"/>
              <a:t>On-going data-based decision making for providing and intensifying interventions</a:t>
            </a:r>
          </a:p>
          <a:p>
            <a:pPr marL="541782" indent="-514350">
              <a:buClr>
                <a:srgbClr val="C25131"/>
              </a:buClr>
              <a:buFont typeface="+mj-lt"/>
              <a:buAutoNum type="arabicPeriod"/>
            </a:pPr>
            <a:r>
              <a:rPr lang="en-US" dirty="0"/>
              <a:t>Adaptations to increase the instructional intensity of the intervention</a:t>
            </a:r>
          </a:p>
          <a:p>
            <a:pPr marL="541782" indent="-514350">
              <a:buClr>
                <a:srgbClr val="C25131"/>
              </a:buClr>
              <a:buFont typeface="+mj-lt"/>
              <a:buAutoNum type="arabicPeriod"/>
            </a:pPr>
            <a:r>
              <a:rPr lang="en-US" dirty="0"/>
              <a:t>Infrastructures (systems) to support students with severe and persistent literacy needs</a:t>
            </a:r>
          </a:p>
        </p:txBody>
      </p:sp>
      <p:sp>
        <p:nvSpPr>
          <p:cNvPr id="2" name="Text Placeholder 1">
            <a:extLst>
              <a:ext uri="{FF2B5EF4-FFF2-40B4-BE49-F238E27FC236}">
                <a16:creationId xmlns:a16="http://schemas.microsoft.com/office/drawing/2014/main" id="{C9417340-B3B1-4A5F-8A5C-537777E7C0BC}"/>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FE22E3B0-9065-5948-ADEE-67C5F44228A1}"/>
              </a:ext>
            </a:extLst>
          </p:cNvPr>
          <p:cNvSpPr>
            <a:spLocks noGrp="1"/>
          </p:cNvSpPr>
          <p:nvPr>
            <p:ph type="sldNum" sz="quarter" idx="12"/>
          </p:nvPr>
        </p:nvSpPr>
        <p:spPr/>
        <p:txBody>
          <a:bodyPr/>
          <a:lstStyle/>
          <a:p>
            <a:fld id="{D157684C-E34C-AF4E-86DB-84FA13603DA9}" type="slidenum">
              <a:rPr lang="en-US" smtClean="0"/>
              <a:pPr/>
              <a:t>8</a:t>
            </a:fld>
            <a:endParaRPr lang="en-US" dirty="0"/>
          </a:p>
        </p:txBody>
      </p:sp>
    </p:spTree>
    <p:extLst>
      <p:ext uri="{BB962C8B-B14F-4D97-AF65-F5344CB8AC3E}">
        <p14:creationId xmlns:p14="http://schemas.microsoft.com/office/powerpoint/2010/main" val="388052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7">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80B0F-2E6C-5E4D-B4A3-963DEE6A1E3F}"/>
              </a:ext>
            </a:extLst>
          </p:cNvPr>
          <p:cNvSpPr>
            <a:spLocks noGrp="1"/>
          </p:cNvSpPr>
          <p:nvPr>
            <p:ph type="title"/>
          </p:nvPr>
        </p:nvSpPr>
        <p:spPr/>
        <p:txBody>
          <a:bodyPr/>
          <a:lstStyle/>
          <a:p>
            <a:r>
              <a:rPr lang="en-US" sz="3200" dirty="0">
                <a:solidFill>
                  <a:schemeClr val="tx1"/>
                </a:solidFill>
              </a:rPr>
              <a:t>Systems…Not Necessarily Viewed as Glamorous </a:t>
            </a:r>
          </a:p>
        </p:txBody>
      </p:sp>
      <p:sp>
        <p:nvSpPr>
          <p:cNvPr id="3" name="Content Placeholder 2">
            <a:extLst>
              <a:ext uri="{FF2B5EF4-FFF2-40B4-BE49-F238E27FC236}">
                <a16:creationId xmlns:a16="http://schemas.microsoft.com/office/drawing/2014/main" id="{8E791ABA-3AEE-7B4B-8CB5-3FAA1E33B602}"/>
              </a:ext>
            </a:extLst>
          </p:cNvPr>
          <p:cNvSpPr>
            <a:spLocks noGrp="1"/>
          </p:cNvSpPr>
          <p:nvPr>
            <p:ph sz="quarter" idx="15"/>
          </p:nvPr>
        </p:nvSpPr>
        <p:spPr/>
        <p:txBody>
          <a:bodyPr>
            <a:normAutofit/>
          </a:bodyPr>
          <a:lstStyle/>
          <a:p>
            <a:pPr marL="27432" indent="0" algn="ctr">
              <a:buNone/>
            </a:pPr>
            <a:r>
              <a:rPr lang="en-US" dirty="0"/>
              <a:t>“Place a good person in a bad system, and the system will win every time.” – Seymour Sarason</a:t>
            </a:r>
          </a:p>
          <a:p>
            <a:pPr>
              <a:spcBef>
                <a:spcPts val="2700"/>
              </a:spcBef>
              <a:buClr>
                <a:srgbClr val="C25131"/>
              </a:buClr>
            </a:pPr>
            <a:r>
              <a:rPr lang="en-US" dirty="0"/>
              <a:t>MTSS is the system - the framework, that nests the evidence-based practices, programs, assessments, and procedures to support people in their use</a:t>
            </a:r>
          </a:p>
          <a:p>
            <a:pPr>
              <a:spcBef>
                <a:spcPts val="2700"/>
              </a:spcBef>
              <a:buClr>
                <a:srgbClr val="C25131"/>
              </a:buClr>
            </a:pPr>
            <a:r>
              <a:rPr lang="en-US" dirty="0"/>
              <a:t>Systems may not be viewed as glamorous as learning about practices and programs BUT – in their absence, implementation and outcomes will suffer</a:t>
            </a:r>
          </a:p>
        </p:txBody>
      </p:sp>
      <p:sp>
        <p:nvSpPr>
          <p:cNvPr id="4" name="Text Placeholder 3">
            <a:extLst>
              <a:ext uri="{FF2B5EF4-FFF2-40B4-BE49-F238E27FC236}">
                <a16:creationId xmlns:a16="http://schemas.microsoft.com/office/drawing/2014/main" id="{8E2D0755-99D8-4761-B489-8FC174D20F13}"/>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9B8CEEA8-9432-F64D-957D-D10DA27400A8}"/>
              </a:ext>
            </a:extLst>
          </p:cNvPr>
          <p:cNvSpPr>
            <a:spLocks noGrp="1"/>
          </p:cNvSpPr>
          <p:nvPr>
            <p:ph type="sldNum" sz="quarter" idx="14"/>
          </p:nvPr>
        </p:nvSpPr>
        <p:spPr/>
        <p:txBody>
          <a:bodyPr/>
          <a:lstStyle/>
          <a:p>
            <a:fld id="{D157684C-E34C-AF4E-86DB-84FA13603DA9}" type="slidenum">
              <a:rPr lang="en-US" smtClean="0"/>
              <a:pPr/>
              <a:t>9</a:t>
            </a:fld>
            <a:endParaRPr lang="en-US" dirty="0"/>
          </a:p>
        </p:txBody>
      </p:sp>
    </p:spTree>
    <p:extLst>
      <p:ext uri="{BB962C8B-B14F-4D97-AF65-F5344CB8AC3E}">
        <p14:creationId xmlns:p14="http://schemas.microsoft.com/office/powerpoint/2010/main" val="2139895049"/>
      </p:ext>
    </p:extLst>
  </p:cSld>
  <p:clrMapOvr>
    <a:masterClrMapping/>
  </p:clrMapOvr>
</p:sld>
</file>

<file path=ppt/theme/theme1.xml><?xml version="1.0" encoding="utf-8"?>
<a:theme xmlns:a="http://schemas.openxmlformats.org/drawingml/2006/main" name="2018 NCII PPT">
  <a:themeElements>
    <a:clrScheme name="NCII-2018">
      <a:dk1>
        <a:srgbClr val="262626"/>
      </a:dk1>
      <a:lt1>
        <a:sysClr val="window" lastClr="FFFFFF"/>
      </a:lt1>
      <a:dk2>
        <a:srgbClr val="000000"/>
      </a:dk2>
      <a:lt2>
        <a:srgbClr val="F9EDEA"/>
      </a:lt2>
      <a:accent1>
        <a:srgbClr val="C25131"/>
      </a:accent1>
      <a:accent2>
        <a:srgbClr val="447939"/>
      </a:accent2>
      <a:accent3>
        <a:srgbClr val="2C517C"/>
      </a:accent3>
      <a:accent4>
        <a:srgbClr val="10719C"/>
      </a:accent4>
      <a:accent5>
        <a:srgbClr val="912B2A"/>
      </a:accent5>
      <a:accent6>
        <a:srgbClr val="672E6B"/>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60818.potx" id="{02AE45A5-5FFF-4F05-84E3-24A01614B568}" vid="{B41CB0D7-55F8-4C27-AD6D-0AB9AC78A90C}"/>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112139E1EF274498315B607AAE092CB" ma:contentTypeVersion="12" ma:contentTypeDescription="Create a new document." ma:contentTypeScope="" ma:versionID="ee806839773d81698c5c1c574630ac1f">
  <xsd:schema xmlns:xsd="http://www.w3.org/2001/XMLSchema" xmlns:xs="http://www.w3.org/2001/XMLSchema" xmlns:p="http://schemas.microsoft.com/office/2006/metadata/properties" xmlns:ns2="e9838e78-2003-45dd-a139-8bdd6e1bd9ee" xmlns:ns3="8ae977ce-df49-466f-b938-60852d55f231" targetNamespace="http://schemas.microsoft.com/office/2006/metadata/properties" ma:root="true" ma:fieldsID="97a045036a3b5bde23660da5b14eefe3" ns2:_="" ns3:_="">
    <xsd:import namespace="e9838e78-2003-45dd-a139-8bdd6e1bd9ee"/>
    <xsd:import namespace="8ae977ce-df49-466f-b938-60852d55f2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838e78-2003-45dd-a139-8bdd6e1bd9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e977ce-df49-466f-b938-60852d55f2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ae977ce-df49-466f-b938-60852d55f231">
      <UserInfo>
        <DisplayName>Arden, Sarah</DisplayName>
        <AccountId>13</AccountId>
        <AccountType/>
      </UserInfo>
      <UserInfo>
        <DisplayName>Rosenbauer, Lauren</DisplayName>
        <AccountId>84</AccountId>
        <AccountType/>
      </UserInfo>
    </SharedWithUsers>
  </documentManagement>
</p:properties>
</file>

<file path=customXml/itemProps1.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2.xml><?xml version="1.0" encoding="utf-8"?>
<ds:datastoreItem xmlns:ds="http://schemas.openxmlformats.org/officeDocument/2006/customXml" ds:itemID="{ACF87D08-8291-40AE-85B6-B7EF3036BD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838e78-2003-45dd-a139-8bdd6e1bd9ee"/>
    <ds:schemaRef ds:uri="8ae977ce-df49-466f-b938-60852d55f2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EAC94F-0CB7-47E2-B1CC-A0F105248E94}">
  <ds:schemaRefs>
    <ds:schemaRef ds:uri="http://schemas.microsoft.com/office/infopath/2007/PartnerControls"/>
    <ds:schemaRef ds:uri="http://purl.org/dc/elements/1.1/"/>
    <ds:schemaRef ds:uri="http://schemas.microsoft.com/office/2006/metadata/properties"/>
    <ds:schemaRef ds:uri="e9838e78-2003-45dd-a139-8bdd6e1bd9ee"/>
    <ds:schemaRef ds:uri="http://purl.org/dc/terms/"/>
    <ds:schemaRef ds:uri="http://schemas.openxmlformats.org/package/2006/metadata/core-properties"/>
    <ds:schemaRef ds:uri="http://schemas.microsoft.com/office/2006/documentManagement/types"/>
    <ds:schemaRef ds:uri="8ae977ce-df49-466f-b938-60852d55f23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329</TotalTime>
  <Words>2338</Words>
  <Application>Microsoft Office PowerPoint</Application>
  <PresentationFormat>Widescreen</PresentationFormat>
  <Paragraphs>240</Paragraphs>
  <Slides>48</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Arial Narrow</vt:lpstr>
      <vt:lpstr>Calibri</vt:lpstr>
      <vt:lpstr>Wingdings</vt:lpstr>
      <vt:lpstr>2018 NCII PPT</vt:lpstr>
      <vt:lpstr>What Does it Take to Meet the Needs of Struggling Readers? An Overview of Essential Practices for Intensifying Literacy Instruction</vt:lpstr>
      <vt:lpstr>Webinar Format &amp; Questions </vt:lpstr>
      <vt:lpstr>Acknowledgements</vt:lpstr>
      <vt:lpstr>Poll 1</vt:lpstr>
      <vt:lpstr>Structure of the Guide</vt:lpstr>
      <vt:lpstr>Relationship to MTSS</vt:lpstr>
      <vt:lpstr>Reading, Writing - “Literacy”</vt:lpstr>
      <vt:lpstr>Essential Practices</vt:lpstr>
      <vt:lpstr>Systems…Not Necessarily Viewed as Glamorous </vt:lpstr>
      <vt:lpstr>Essential Practice 1 </vt:lpstr>
      <vt:lpstr>Simple View of Reading</vt:lpstr>
      <vt:lpstr>Simple View of Reading: Beginning Readers</vt:lpstr>
      <vt:lpstr>Reading Learning Progression</vt:lpstr>
      <vt:lpstr>Practice 1: Reading and Writing Learning Progression (cont.)</vt:lpstr>
      <vt:lpstr>Learning Progression Take-Aways</vt:lpstr>
      <vt:lpstr>Poll 2</vt:lpstr>
      <vt:lpstr>Essential Practice 2</vt:lpstr>
      <vt:lpstr>Defining an Intervention Platform</vt:lpstr>
      <vt:lpstr>Intervention Platform (cont.)</vt:lpstr>
      <vt:lpstr>Taxonomy of Intervention Intensity</vt:lpstr>
      <vt:lpstr>Reviewing and Evaluating Interventions:  Key Considerations</vt:lpstr>
      <vt:lpstr>Key Considerations (cont.)</vt:lpstr>
      <vt:lpstr>Resource</vt:lpstr>
      <vt:lpstr>Let’s Chat</vt:lpstr>
      <vt:lpstr>Essential Practice 4</vt:lpstr>
      <vt:lpstr>Example Individualized Intensive Intervention Plan</vt:lpstr>
      <vt:lpstr> Dimensions of Intervention Intensity</vt:lpstr>
      <vt:lpstr>Alignment Adaptations</vt:lpstr>
      <vt:lpstr>Alignment Adaptation Example</vt:lpstr>
      <vt:lpstr>Dosage Adaptations</vt:lpstr>
      <vt:lpstr>Lesson Design Dosage Adaptations</vt:lpstr>
      <vt:lpstr>Structural Dosage Adaptations</vt:lpstr>
      <vt:lpstr>Comprehensiveness Adaptations</vt:lpstr>
      <vt:lpstr>Attention to Transfer (“Generalization”) Adaptations</vt:lpstr>
      <vt:lpstr>Behavioral Support Adaptations</vt:lpstr>
      <vt:lpstr>Let’s Chat Again!</vt:lpstr>
      <vt:lpstr>MTSS: Access. Equity. All.</vt:lpstr>
      <vt:lpstr>Questions</vt:lpstr>
      <vt:lpstr>Resources</vt:lpstr>
      <vt:lpstr>Taxonomy Resources</vt:lpstr>
      <vt:lpstr>Resources to Evaluate Strength</vt:lpstr>
      <vt:lpstr>Resource to Support Intensification of Dosage</vt:lpstr>
      <vt:lpstr>Resources to Support Individualization Decisions</vt:lpstr>
      <vt:lpstr>Literacy Strategies to Support Intensifying Interventions</vt:lpstr>
      <vt:lpstr>MiMTSS Website</vt:lpstr>
      <vt:lpstr>The Meadows Center</vt:lpstr>
      <vt:lpstr>Thank you</vt:lpstr>
      <vt:lpstr>NCII 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Intensifying Literacy Instruction: Essential Practices</dc:title>
  <dc:creator>Microsoft Office User</dc:creator>
  <cp:lastModifiedBy>Peterson, Amy</cp:lastModifiedBy>
  <cp:revision>28</cp:revision>
  <dcterms:created xsi:type="dcterms:W3CDTF">2021-04-02T14:23:47Z</dcterms:created>
  <dcterms:modified xsi:type="dcterms:W3CDTF">2021-04-08T15:45:59Z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0x0101003112139E1EF274498315B607AAE092CB</vt:lpwstr>
  </property>
</Properties>
</file>