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handoutMasterIdLst>
    <p:handoutMasterId r:id="rId92"/>
  </p:handoutMasterIdLst>
  <p:sldIdLst>
    <p:sldId id="363" r:id="rId2"/>
    <p:sldId id="445" r:id="rId3"/>
    <p:sldId id="364" r:id="rId4"/>
    <p:sldId id="365" r:id="rId5"/>
    <p:sldId id="357" r:id="rId6"/>
    <p:sldId id="361" r:id="rId7"/>
    <p:sldId id="367" r:id="rId8"/>
    <p:sldId id="350" r:id="rId9"/>
    <p:sldId id="349" r:id="rId10"/>
    <p:sldId id="362"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3" r:id="rId37"/>
    <p:sldId id="442" r:id="rId38"/>
    <p:sldId id="394" r:id="rId39"/>
    <p:sldId id="443" r:id="rId40"/>
    <p:sldId id="395" r:id="rId41"/>
    <p:sldId id="396" r:id="rId42"/>
    <p:sldId id="397" r:id="rId43"/>
    <p:sldId id="398" r:id="rId44"/>
    <p:sldId id="39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413" r:id="rId59"/>
    <p:sldId id="414" r:id="rId60"/>
    <p:sldId id="415" r:id="rId61"/>
    <p:sldId id="416" r:id="rId62"/>
    <p:sldId id="417" r:id="rId63"/>
    <p:sldId id="418" r:id="rId64"/>
    <p:sldId id="419" r:id="rId65"/>
    <p:sldId id="420" r:id="rId66"/>
    <p:sldId id="421" r:id="rId67"/>
    <p:sldId id="422" r:id="rId68"/>
    <p:sldId id="423" r:id="rId69"/>
    <p:sldId id="424" r:id="rId70"/>
    <p:sldId id="425" r:id="rId71"/>
    <p:sldId id="426" r:id="rId72"/>
    <p:sldId id="427" r:id="rId73"/>
    <p:sldId id="428" r:id="rId74"/>
    <p:sldId id="429" r:id="rId75"/>
    <p:sldId id="430" r:id="rId76"/>
    <p:sldId id="431" r:id="rId77"/>
    <p:sldId id="432" r:id="rId78"/>
    <p:sldId id="433" r:id="rId79"/>
    <p:sldId id="434" r:id="rId80"/>
    <p:sldId id="435" r:id="rId81"/>
    <p:sldId id="436" r:id="rId82"/>
    <p:sldId id="444" r:id="rId83"/>
    <p:sldId id="437" r:id="rId84"/>
    <p:sldId id="438" r:id="rId85"/>
    <p:sldId id="439" r:id="rId86"/>
    <p:sldId id="440" r:id="rId87"/>
    <p:sldId id="441" r:id="rId88"/>
    <p:sldId id="446" r:id="rId89"/>
    <p:sldId id="447"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8623D2E-34D8-4DA6-9C53-C24A82D37E73}">
          <p14:sldIdLst>
            <p14:sldId id="363"/>
            <p14:sldId id="445"/>
            <p14:sldId id="364"/>
            <p14:sldId id="365"/>
            <p14:sldId id="357"/>
            <p14:sldId id="361"/>
            <p14:sldId id="367"/>
            <p14:sldId id="350"/>
            <p14:sldId id="349"/>
            <p14:sldId id="362"/>
          </p14:sldIdLst>
        </p14:section>
        <p14:section name="Part 1" id="{53647502-77ED-4775-845C-4EC1538C08EA}">
          <p14:sldIdLst>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442"/>
            <p14:sldId id="394"/>
            <p14:sldId id="443"/>
          </p14:sldIdLst>
        </p14:section>
        <p14:section name="Parts 2 &amp; 3" id="{F0C9926F-D83D-49B2-A297-6DA66728C53C}">
          <p14:sldIdLst>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44"/>
            <p14:sldId id="437"/>
            <p14:sldId id="438"/>
            <p14:sldId id="439"/>
            <p14:sldId id="440"/>
            <p14:sldId id="441"/>
          </p14:sldIdLst>
        </p14:section>
        <p14:section name="Closing" id="{7CBCFCDA-6E27-4B3B-9CAB-F36F7E5829C2}">
          <p14:sldIdLst>
            <p14:sldId id="446"/>
            <p14:sldId id="44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Stephanie" initials="JS" lastIdx="2" clrIdx="0">
    <p:extLst>
      <p:ext uri="{19B8F6BF-5375-455C-9EA6-DF929625EA0E}">
        <p15:presenceInfo xmlns:p15="http://schemas.microsoft.com/office/powerpoint/2012/main" userId="S::sjackson@air.org::41507284-d238-4789-82df-dc9a05d895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EA2"/>
    <a:srgbClr val="664F57"/>
    <a:srgbClr val="6D545D"/>
    <a:srgbClr val="3E945B"/>
    <a:srgbClr val="C4E6CF"/>
    <a:srgbClr val="119DA4"/>
    <a:srgbClr val="F7F8E2"/>
    <a:srgbClr val="C95331"/>
    <a:srgbClr val="D05633"/>
    <a:srgbClr val="3D91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2" autoAdjust="0"/>
    <p:restoredTop sz="86458" autoAdjust="0"/>
  </p:normalViewPr>
  <p:slideViewPr>
    <p:cSldViewPr snapToGrid="0">
      <p:cViewPr varScale="1">
        <p:scale>
          <a:sx n="77" d="100"/>
          <a:sy n="77" d="100"/>
        </p:scale>
        <p:origin x="1440" y="90"/>
      </p:cViewPr>
      <p:guideLst>
        <p:guide orient="horz" pos="2160"/>
        <p:guide pos="2880"/>
      </p:guideLst>
    </p:cSldViewPr>
  </p:slideViewPr>
  <p:outlineViewPr>
    <p:cViewPr>
      <p:scale>
        <a:sx n="33" d="100"/>
        <a:sy n="33" d="100"/>
      </p:scale>
      <p:origin x="0" y="-50088"/>
    </p:cViewPr>
  </p:outlineViewPr>
  <p:notesTextViewPr>
    <p:cViewPr>
      <p:scale>
        <a:sx n="400" d="100"/>
        <a:sy n="400" d="100"/>
      </p:scale>
      <p:origin x="0" y="0"/>
    </p:cViewPr>
  </p:notesTextViewPr>
  <p:sorterViewPr>
    <p:cViewPr varScale="1">
      <p:scale>
        <a:sx n="100" d="100"/>
        <a:sy n="100" d="100"/>
      </p:scale>
      <p:origin x="0" y="0"/>
    </p:cViewPr>
  </p:sorterViewPr>
  <p:notesViewPr>
    <p:cSldViewPr snapToGrid="0">
      <p:cViewPr varScale="1">
        <p:scale>
          <a:sx n="87" d="100"/>
          <a:sy n="87" d="100"/>
        </p:scale>
        <p:origin x="3765" y="5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72E78-4679-46BA-8B8D-2E058102682C}"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84766A2B-39C7-4927-8BB9-3A0EF6C7B023}">
      <dgm:prSet phldrT="[Text]" custT="1"/>
      <dgm:spPr/>
      <dgm:t>
        <a:bodyPr/>
        <a:lstStyle/>
        <a:p>
          <a:r>
            <a:rPr lang="en-US" sz="2400" dirty="0">
              <a:solidFill>
                <a:schemeClr val="bg1"/>
              </a:solidFill>
            </a:rPr>
            <a:t>1.</a:t>
          </a:r>
        </a:p>
      </dgm:t>
    </dgm:pt>
    <dgm:pt modelId="{6CF8B4F2-7F37-4580-8B95-740BF049DB80}" type="parTrans" cxnId="{DC3335EC-085B-460B-ABEF-4015BE571319}">
      <dgm:prSet/>
      <dgm:spPr/>
      <dgm:t>
        <a:bodyPr/>
        <a:lstStyle/>
        <a:p>
          <a:endParaRPr lang="en-US"/>
        </a:p>
      </dgm:t>
    </dgm:pt>
    <dgm:pt modelId="{5925D14C-CB47-437F-9C60-D8DBC8037BA8}" type="sibTrans" cxnId="{DC3335EC-085B-460B-ABEF-4015BE571319}">
      <dgm:prSet/>
      <dgm:spPr/>
      <dgm:t>
        <a:bodyPr/>
        <a:lstStyle/>
        <a:p>
          <a:endParaRPr lang="en-US"/>
        </a:p>
      </dgm:t>
    </dgm:pt>
    <dgm:pt modelId="{BDACE609-4C68-487B-AD5E-37A09A36B467}">
      <dgm:prSet phldrT="[Text]" custT="1"/>
      <dgm:spPr/>
      <dgm:t>
        <a:bodyPr/>
        <a:lstStyle/>
        <a:p>
          <a:r>
            <a:rPr lang="en-US" sz="1800" dirty="0"/>
            <a:t>Intro to Reading and DBI</a:t>
          </a:r>
        </a:p>
      </dgm:t>
    </dgm:pt>
    <dgm:pt modelId="{3DD8B879-E4D7-4917-B50C-39D6E006953E}" type="parTrans" cxnId="{F814A32C-3915-44BF-9524-A051C6D22D43}">
      <dgm:prSet/>
      <dgm:spPr/>
      <dgm:t>
        <a:bodyPr/>
        <a:lstStyle/>
        <a:p>
          <a:endParaRPr lang="en-US"/>
        </a:p>
      </dgm:t>
    </dgm:pt>
    <dgm:pt modelId="{078480C7-E01F-40F9-811A-F8FC42BCB9DB}" type="sibTrans" cxnId="{F814A32C-3915-44BF-9524-A051C6D22D43}">
      <dgm:prSet/>
      <dgm:spPr/>
      <dgm:t>
        <a:bodyPr/>
        <a:lstStyle/>
        <a:p>
          <a:endParaRPr lang="en-US"/>
        </a:p>
      </dgm:t>
    </dgm:pt>
    <dgm:pt modelId="{ED67D907-A284-461F-A932-B37ED52EA396}">
      <dgm:prSet phldrT="[Text]" custT="1"/>
      <dgm:spPr/>
      <dgm:t>
        <a:bodyPr/>
        <a:lstStyle/>
        <a:p>
          <a:r>
            <a:rPr lang="en-US" sz="2400" dirty="0">
              <a:solidFill>
                <a:schemeClr val="bg1"/>
              </a:solidFill>
            </a:rPr>
            <a:t>2.</a:t>
          </a:r>
        </a:p>
      </dgm:t>
    </dgm:pt>
    <dgm:pt modelId="{85EF2076-BCA8-499F-831D-1F26A43AD593}" type="parTrans" cxnId="{B8F013D3-04CC-41E6-8522-F693C6377514}">
      <dgm:prSet/>
      <dgm:spPr/>
      <dgm:t>
        <a:bodyPr/>
        <a:lstStyle/>
        <a:p>
          <a:endParaRPr lang="en-US"/>
        </a:p>
      </dgm:t>
    </dgm:pt>
    <dgm:pt modelId="{33413550-E685-4E71-959A-4EC9FE49FFA4}" type="sibTrans" cxnId="{B8F013D3-04CC-41E6-8522-F693C6377514}">
      <dgm:prSet/>
      <dgm:spPr/>
      <dgm:t>
        <a:bodyPr/>
        <a:lstStyle/>
        <a:p>
          <a:endParaRPr lang="en-US"/>
        </a:p>
      </dgm:t>
    </dgm:pt>
    <dgm:pt modelId="{A3954B2E-0783-4497-B9FA-EE6FBBD92C65}">
      <dgm:prSet phldrT="[Text]" custT="1"/>
      <dgm:spPr/>
      <dgm:t>
        <a:bodyPr/>
        <a:lstStyle/>
        <a:p>
          <a:r>
            <a:rPr lang="en-US" sz="1800" dirty="0"/>
            <a:t>Big Ideas in Reading</a:t>
          </a:r>
        </a:p>
      </dgm:t>
    </dgm:pt>
    <dgm:pt modelId="{F14A47D8-3B84-4731-ABD6-475FDF41AFF3}" type="parTrans" cxnId="{D4A226BE-4D7E-4CE2-A6ED-61656040005A}">
      <dgm:prSet/>
      <dgm:spPr/>
      <dgm:t>
        <a:bodyPr/>
        <a:lstStyle/>
        <a:p>
          <a:endParaRPr lang="en-US"/>
        </a:p>
      </dgm:t>
    </dgm:pt>
    <dgm:pt modelId="{A49D21D6-57D8-4936-A0D9-060FEF30FD0C}" type="sibTrans" cxnId="{D4A226BE-4D7E-4CE2-A6ED-61656040005A}">
      <dgm:prSet/>
      <dgm:spPr/>
      <dgm:t>
        <a:bodyPr/>
        <a:lstStyle/>
        <a:p>
          <a:endParaRPr lang="en-US"/>
        </a:p>
      </dgm:t>
    </dgm:pt>
    <dgm:pt modelId="{D4EE7830-ACC2-41E8-903D-BC5103514219}">
      <dgm:prSet phldrT="[Text]" custT="1"/>
      <dgm:spPr/>
      <dgm:t>
        <a:bodyPr/>
        <a:lstStyle/>
        <a:p>
          <a:r>
            <a:rPr lang="en-US" sz="2400" dirty="0">
              <a:solidFill>
                <a:schemeClr val="bg1"/>
              </a:solidFill>
            </a:rPr>
            <a:t>3.</a:t>
          </a:r>
        </a:p>
      </dgm:t>
    </dgm:pt>
    <dgm:pt modelId="{3D20C0B3-ADB4-4CF3-B40D-49B8B34B9009}" type="parTrans" cxnId="{4660FF36-40BE-495C-AA7C-3A912452CAF0}">
      <dgm:prSet/>
      <dgm:spPr/>
      <dgm:t>
        <a:bodyPr/>
        <a:lstStyle/>
        <a:p>
          <a:endParaRPr lang="en-US"/>
        </a:p>
      </dgm:t>
    </dgm:pt>
    <dgm:pt modelId="{A5F8D2C1-E0DB-4155-810A-444C7446E09E}" type="sibTrans" cxnId="{4660FF36-40BE-495C-AA7C-3A912452CAF0}">
      <dgm:prSet/>
      <dgm:spPr/>
      <dgm:t>
        <a:bodyPr/>
        <a:lstStyle/>
        <a:p>
          <a:endParaRPr lang="en-US"/>
        </a:p>
      </dgm:t>
    </dgm:pt>
    <dgm:pt modelId="{010F894A-F61D-4B80-B92E-164CA90C4E27}">
      <dgm:prSet phldrT="[Text]" custT="1"/>
      <dgm:spPr/>
      <dgm:t>
        <a:bodyPr/>
        <a:lstStyle/>
        <a:p>
          <a:r>
            <a:rPr lang="en-US" sz="2400" dirty="0">
              <a:solidFill>
                <a:schemeClr val="bg1"/>
              </a:solidFill>
            </a:rPr>
            <a:t>4.</a:t>
          </a:r>
        </a:p>
      </dgm:t>
    </dgm:pt>
    <dgm:pt modelId="{A0FA6583-5D95-43F9-858E-1ADE90B2BA1B}" type="parTrans" cxnId="{0D9A698D-53D3-4568-B1B0-1203CE1C95BA}">
      <dgm:prSet/>
      <dgm:spPr/>
      <dgm:t>
        <a:bodyPr/>
        <a:lstStyle/>
        <a:p>
          <a:endParaRPr lang="en-US"/>
        </a:p>
      </dgm:t>
    </dgm:pt>
    <dgm:pt modelId="{3AC14F02-67CC-49CA-9664-B63DC2AB3A42}" type="sibTrans" cxnId="{0D9A698D-53D3-4568-B1B0-1203CE1C95BA}">
      <dgm:prSet/>
      <dgm:spPr/>
      <dgm:t>
        <a:bodyPr/>
        <a:lstStyle/>
        <a:p>
          <a:endParaRPr lang="en-US"/>
        </a:p>
      </dgm:t>
    </dgm:pt>
    <dgm:pt modelId="{0998133E-F5C1-4DD0-9735-C6600DD05130}">
      <dgm:prSet phldrT="[Text]" custT="1"/>
      <dgm:spPr/>
      <dgm:t>
        <a:bodyPr/>
        <a:lstStyle/>
        <a:p>
          <a:r>
            <a:rPr lang="en-US" sz="1800" dirty="0"/>
            <a:t>Intervention Programs in Reading</a:t>
          </a:r>
        </a:p>
      </dgm:t>
    </dgm:pt>
    <dgm:pt modelId="{389426A6-0BB0-4F16-B3B9-EFB54F244DE9}" type="parTrans" cxnId="{247C7DC4-1DA2-44A1-8B38-97906149F8FD}">
      <dgm:prSet/>
      <dgm:spPr/>
      <dgm:t>
        <a:bodyPr/>
        <a:lstStyle/>
        <a:p>
          <a:endParaRPr lang="en-US"/>
        </a:p>
      </dgm:t>
    </dgm:pt>
    <dgm:pt modelId="{AF465582-1E09-4738-8BD0-165D6CE98BD6}" type="sibTrans" cxnId="{247C7DC4-1DA2-44A1-8B38-97906149F8FD}">
      <dgm:prSet/>
      <dgm:spPr/>
      <dgm:t>
        <a:bodyPr/>
        <a:lstStyle/>
        <a:p>
          <a:endParaRPr lang="en-US"/>
        </a:p>
      </dgm:t>
    </dgm:pt>
    <dgm:pt modelId="{6E448C2A-857A-4C24-945C-77712F54D43F}">
      <dgm:prSet phldrT="[Text]" custT="1"/>
      <dgm:spPr/>
      <dgm:t>
        <a:bodyPr/>
        <a:lstStyle/>
        <a:p>
          <a:r>
            <a:rPr lang="en-US" sz="2400" dirty="0">
              <a:solidFill>
                <a:schemeClr val="bg1"/>
              </a:solidFill>
            </a:rPr>
            <a:t>5. </a:t>
          </a:r>
        </a:p>
      </dgm:t>
    </dgm:pt>
    <dgm:pt modelId="{703EA3B3-E08D-4895-A922-2BE493AAB1CE}" type="parTrans" cxnId="{9B5C43CE-8995-444E-9D05-BCA35B637C3F}">
      <dgm:prSet/>
      <dgm:spPr/>
      <dgm:t>
        <a:bodyPr/>
        <a:lstStyle/>
        <a:p>
          <a:endParaRPr lang="en-US"/>
        </a:p>
      </dgm:t>
    </dgm:pt>
    <dgm:pt modelId="{E81EDA51-EAE3-438F-8BDC-88BF3F7304CB}" type="sibTrans" cxnId="{9B5C43CE-8995-444E-9D05-BCA35B637C3F}">
      <dgm:prSet/>
      <dgm:spPr/>
      <dgm:t>
        <a:bodyPr/>
        <a:lstStyle/>
        <a:p>
          <a:endParaRPr lang="en-US"/>
        </a:p>
      </dgm:t>
    </dgm:pt>
    <dgm:pt modelId="{BFAE9697-C46C-4E83-82B9-1C83D61D1440}">
      <dgm:prSet phldrT="[Text]" custT="1"/>
      <dgm:spPr/>
      <dgm:t>
        <a:bodyPr/>
        <a:lstStyle/>
        <a:p>
          <a:r>
            <a:rPr lang="en-US" sz="1800" dirty="0"/>
            <a:t>Progress Monitoring and Instructional Decision Making</a:t>
          </a:r>
        </a:p>
      </dgm:t>
    </dgm:pt>
    <dgm:pt modelId="{3ACD514F-6408-4DC8-A1E4-84185A95A184}" type="parTrans" cxnId="{3202D9CD-6DED-4BBA-BB2E-AAA16A8023C6}">
      <dgm:prSet/>
      <dgm:spPr/>
      <dgm:t>
        <a:bodyPr/>
        <a:lstStyle/>
        <a:p>
          <a:endParaRPr lang="en-US"/>
        </a:p>
      </dgm:t>
    </dgm:pt>
    <dgm:pt modelId="{690A72EC-8E2B-4A9B-AE64-69A4BB4D4EF2}" type="sibTrans" cxnId="{3202D9CD-6DED-4BBA-BB2E-AAA16A8023C6}">
      <dgm:prSet/>
      <dgm:spPr/>
      <dgm:t>
        <a:bodyPr/>
        <a:lstStyle/>
        <a:p>
          <a:endParaRPr lang="en-US"/>
        </a:p>
      </dgm:t>
    </dgm:pt>
    <dgm:pt modelId="{B9A2AAB3-5CDF-4717-AC35-F051D1003D9C}">
      <dgm:prSet phldrT="[Text]" custT="1"/>
      <dgm:spPr/>
      <dgm:t>
        <a:bodyPr/>
        <a:lstStyle/>
        <a:p>
          <a:r>
            <a:rPr lang="en-US" sz="2400" dirty="0">
              <a:solidFill>
                <a:schemeClr val="bg1"/>
              </a:solidFill>
            </a:rPr>
            <a:t>6. </a:t>
          </a:r>
        </a:p>
      </dgm:t>
    </dgm:pt>
    <dgm:pt modelId="{88F35DC6-2B36-4EF0-85BD-37C734C4C0FD}" type="parTrans" cxnId="{386DD319-19EB-4528-A760-708AA20BA321}">
      <dgm:prSet/>
      <dgm:spPr/>
      <dgm:t>
        <a:bodyPr/>
        <a:lstStyle/>
        <a:p>
          <a:endParaRPr lang="en-US"/>
        </a:p>
      </dgm:t>
    </dgm:pt>
    <dgm:pt modelId="{0243A5FE-BD31-44CB-90A4-EB6BF86CDCA6}" type="sibTrans" cxnId="{386DD319-19EB-4528-A760-708AA20BA321}">
      <dgm:prSet/>
      <dgm:spPr/>
      <dgm:t>
        <a:bodyPr/>
        <a:lstStyle/>
        <a:p>
          <a:endParaRPr lang="en-US"/>
        </a:p>
      </dgm:t>
    </dgm:pt>
    <dgm:pt modelId="{7CDDF81B-6ECE-4EB2-A03F-F5A34B5511E9}">
      <dgm:prSet phldrT="[Text]" custT="1"/>
      <dgm:spPr/>
      <dgm:t>
        <a:bodyPr/>
        <a:lstStyle/>
        <a:p>
          <a:r>
            <a:rPr lang="en-US" sz="1800" dirty="0"/>
            <a:t>Mastery Assessment</a:t>
          </a:r>
        </a:p>
      </dgm:t>
    </dgm:pt>
    <dgm:pt modelId="{4CC19BAC-F3AA-4FE2-8480-D4EBC6E8B17D}" type="parTrans" cxnId="{4D9E4E7E-A63C-42B0-8468-DEDBC820F084}">
      <dgm:prSet/>
      <dgm:spPr/>
      <dgm:t>
        <a:bodyPr/>
        <a:lstStyle/>
        <a:p>
          <a:endParaRPr lang="en-US"/>
        </a:p>
      </dgm:t>
    </dgm:pt>
    <dgm:pt modelId="{3391897A-298E-4ACA-AB25-93A1B4C7F8D5}" type="sibTrans" cxnId="{4D9E4E7E-A63C-42B0-8468-DEDBC820F084}">
      <dgm:prSet/>
      <dgm:spPr/>
      <dgm:t>
        <a:bodyPr/>
        <a:lstStyle/>
        <a:p>
          <a:endParaRPr lang="en-US"/>
        </a:p>
      </dgm:t>
    </dgm:pt>
    <dgm:pt modelId="{5D481E61-AA61-47A2-A82A-54A851BFE361}">
      <dgm:prSet phldrT="[Text]" custT="1"/>
      <dgm:spPr/>
      <dgm:t>
        <a:bodyPr/>
        <a:lstStyle/>
        <a:p>
          <a:r>
            <a:rPr lang="en-US" sz="2400" dirty="0">
              <a:solidFill>
                <a:schemeClr val="bg1"/>
              </a:solidFill>
            </a:rPr>
            <a:t>7.</a:t>
          </a:r>
        </a:p>
      </dgm:t>
    </dgm:pt>
    <dgm:pt modelId="{742A7D2B-6B3F-499E-8EED-358B0B1EA181}" type="parTrans" cxnId="{2BCD3AD4-A7A9-4950-B125-DE5E072A582F}">
      <dgm:prSet/>
      <dgm:spPr/>
      <dgm:t>
        <a:bodyPr/>
        <a:lstStyle/>
        <a:p>
          <a:endParaRPr lang="en-US"/>
        </a:p>
      </dgm:t>
    </dgm:pt>
    <dgm:pt modelId="{6F9624DB-D477-41D9-91D5-81538CE07D8B}" type="sibTrans" cxnId="{2BCD3AD4-A7A9-4950-B125-DE5E072A582F}">
      <dgm:prSet/>
      <dgm:spPr/>
      <dgm:t>
        <a:bodyPr/>
        <a:lstStyle/>
        <a:p>
          <a:endParaRPr lang="en-US"/>
        </a:p>
      </dgm:t>
    </dgm:pt>
    <dgm:pt modelId="{9C5FFDF9-716D-4F23-9762-BCBDE223F067}">
      <dgm:prSet phldrT="[Text]" custT="1"/>
      <dgm:spPr/>
      <dgm:t>
        <a:bodyPr/>
        <a:lstStyle/>
        <a:p>
          <a:r>
            <a:rPr lang="en-US" sz="1800" dirty="0"/>
            <a:t>Adapting and Intensifying Word Reading Intervention</a:t>
          </a:r>
        </a:p>
      </dgm:t>
    </dgm:pt>
    <dgm:pt modelId="{E39F806F-F5D0-4EA5-AA14-6635665F1A86}" type="parTrans" cxnId="{77A379E1-E27B-4DA9-8F74-E26BC1745E25}">
      <dgm:prSet/>
      <dgm:spPr/>
      <dgm:t>
        <a:bodyPr/>
        <a:lstStyle/>
        <a:p>
          <a:endParaRPr lang="en-US"/>
        </a:p>
      </dgm:t>
    </dgm:pt>
    <dgm:pt modelId="{AAB75FFC-9E3F-4CC5-8511-97B81CF9468C}" type="sibTrans" cxnId="{77A379E1-E27B-4DA9-8F74-E26BC1745E25}">
      <dgm:prSet/>
      <dgm:spPr/>
      <dgm:t>
        <a:bodyPr/>
        <a:lstStyle/>
        <a:p>
          <a:endParaRPr lang="en-US"/>
        </a:p>
      </dgm:t>
    </dgm:pt>
    <dgm:pt modelId="{228D5E27-38BB-4ECD-B530-D3B8585346D9}">
      <dgm:prSet phldrT="[Text]" custT="1"/>
      <dgm:spPr/>
      <dgm:t>
        <a:bodyPr/>
        <a:lstStyle/>
        <a:p>
          <a:r>
            <a:rPr lang="en-US" sz="1800" dirty="0"/>
            <a:t>Adapting and Intensifying Comprehension Intervention</a:t>
          </a:r>
        </a:p>
      </dgm:t>
    </dgm:pt>
    <dgm:pt modelId="{E79E8A41-E1C3-4F6D-A6E6-D562E25F133F}" type="parTrans" cxnId="{8469747F-2B12-482C-A32A-9832E8C827A2}">
      <dgm:prSet/>
      <dgm:spPr/>
      <dgm:t>
        <a:bodyPr/>
        <a:lstStyle/>
        <a:p>
          <a:endParaRPr lang="en-US"/>
        </a:p>
      </dgm:t>
    </dgm:pt>
    <dgm:pt modelId="{67926427-F56B-4FDA-BA07-800920992252}" type="sibTrans" cxnId="{8469747F-2B12-482C-A32A-9832E8C827A2}">
      <dgm:prSet/>
      <dgm:spPr/>
      <dgm:t>
        <a:bodyPr/>
        <a:lstStyle/>
        <a:p>
          <a:endParaRPr lang="en-US"/>
        </a:p>
      </dgm:t>
    </dgm:pt>
    <dgm:pt modelId="{6DC3C35A-6C96-4A5A-A29A-BF1C6B362ADF}" type="pres">
      <dgm:prSet presAssocID="{B3072E78-4679-46BA-8B8D-2E058102682C}" presName="Name0" presStyleCnt="0">
        <dgm:presLayoutVars>
          <dgm:dir/>
          <dgm:animLvl val="lvl"/>
          <dgm:resizeHandles val="exact"/>
        </dgm:presLayoutVars>
      </dgm:prSet>
      <dgm:spPr/>
    </dgm:pt>
    <dgm:pt modelId="{479A9A00-37A1-4FE3-8924-B780E213797F}" type="pres">
      <dgm:prSet presAssocID="{84766A2B-39C7-4927-8BB9-3A0EF6C7B023}" presName="linNode" presStyleCnt="0"/>
      <dgm:spPr/>
    </dgm:pt>
    <dgm:pt modelId="{A11203EE-7FE3-4553-B88D-40386CF29207}" type="pres">
      <dgm:prSet presAssocID="{84766A2B-39C7-4927-8BB9-3A0EF6C7B023}" presName="parTx" presStyleLbl="revTx" presStyleIdx="0" presStyleCnt="7">
        <dgm:presLayoutVars>
          <dgm:chMax val="1"/>
          <dgm:bulletEnabled val="1"/>
        </dgm:presLayoutVars>
      </dgm:prSet>
      <dgm:spPr/>
    </dgm:pt>
    <dgm:pt modelId="{E271A9CC-9ED1-4C50-9AD7-CB3C0190FE6F}" type="pres">
      <dgm:prSet presAssocID="{84766A2B-39C7-4927-8BB9-3A0EF6C7B023}" presName="bracket" presStyleLbl="parChTrans1D1" presStyleIdx="0" presStyleCnt="7"/>
      <dgm:spPr/>
    </dgm:pt>
    <dgm:pt modelId="{0D32D34D-E831-49EF-A4D7-3A9AFFBC84E8}" type="pres">
      <dgm:prSet presAssocID="{84766A2B-39C7-4927-8BB9-3A0EF6C7B023}" presName="spH" presStyleCnt="0"/>
      <dgm:spPr/>
    </dgm:pt>
    <dgm:pt modelId="{6F029AD6-8B20-4898-846D-D27DE039099A}" type="pres">
      <dgm:prSet presAssocID="{84766A2B-39C7-4927-8BB9-3A0EF6C7B023}" presName="desTx" presStyleLbl="node1" presStyleIdx="0" presStyleCnt="7" custScaleX="182838">
        <dgm:presLayoutVars>
          <dgm:bulletEnabled val="1"/>
        </dgm:presLayoutVars>
      </dgm:prSet>
      <dgm:spPr/>
    </dgm:pt>
    <dgm:pt modelId="{464F73D5-AD84-4244-8DA2-45B275113072}" type="pres">
      <dgm:prSet presAssocID="{5925D14C-CB47-437F-9C60-D8DBC8037BA8}" presName="spV" presStyleCnt="0"/>
      <dgm:spPr/>
    </dgm:pt>
    <dgm:pt modelId="{52DCB37C-779C-4FE6-9FF2-A584B2F462DB}" type="pres">
      <dgm:prSet presAssocID="{ED67D907-A284-461F-A932-B37ED52EA396}" presName="linNode" presStyleCnt="0"/>
      <dgm:spPr/>
    </dgm:pt>
    <dgm:pt modelId="{ADF09B04-21F0-40B4-8BD5-24D3EA17C729}" type="pres">
      <dgm:prSet presAssocID="{ED67D907-A284-461F-A932-B37ED52EA396}" presName="parTx" presStyleLbl="revTx" presStyleIdx="1" presStyleCnt="7">
        <dgm:presLayoutVars>
          <dgm:chMax val="1"/>
          <dgm:bulletEnabled val="1"/>
        </dgm:presLayoutVars>
      </dgm:prSet>
      <dgm:spPr/>
    </dgm:pt>
    <dgm:pt modelId="{16C7CA13-081A-4FBF-B9BD-06E80A5D53F7}" type="pres">
      <dgm:prSet presAssocID="{ED67D907-A284-461F-A932-B37ED52EA396}" presName="bracket" presStyleLbl="parChTrans1D1" presStyleIdx="1" presStyleCnt="7"/>
      <dgm:spPr/>
    </dgm:pt>
    <dgm:pt modelId="{FAC52A7A-BABF-4CC3-8957-DCF14B29BBF4}" type="pres">
      <dgm:prSet presAssocID="{ED67D907-A284-461F-A932-B37ED52EA396}" presName="spH" presStyleCnt="0"/>
      <dgm:spPr/>
    </dgm:pt>
    <dgm:pt modelId="{6169A2E5-61B8-4F01-80B5-D3CD0B774AFC}" type="pres">
      <dgm:prSet presAssocID="{ED67D907-A284-461F-A932-B37ED52EA396}" presName="desTx" presStyleLbl="node1" presStyleIdx="1" presStyleCnt="7" custScaleX="182838">
        <dgm:presLayoutVars>
          <dgm:bulletEnabled val="1"/>
        </dgm:presLayoutVars>
      </dgm:prSet>
      <dgm:spPr/>
    </dgm:pt>
    <dgm:pt modelId="{5CCDD6D9-5DB2-4F7B-8CE5-E3CC9B96B093}" type="pres">
      <dgm:prSet presAssocID="{33413550-E685-4E71-959A-4EC9FE49FFA4}" presName="spV" presStyleCnt="0"/>
      <dgm:spPr/>
    </dgm:pt>
    <dgm:pt modelId="{01159E86-BB22-4D6E-85D5-055C7D74E65E}" type="pres">
      <dgm:prSet presAssocID="{D4EE7830-ACC2-41E8-903D-BC5103514219}" presName="linNode" presStyleCnt="0"/>
      <dgm:spPr/>
    </dgm:pt>
    <dgm:pt modelId="{BC00A0B5-CB1D-41A8-A3CC-97FD07D75B15}" type="pres">
      <dgm:prSet presAssocID="{D4EE7830-ACC2-41E8-903D-BC5103514219}" presName="parTx" presStyleLbl="revTx" presStyleIdx="2" presStyleCnt="7">
        <dgm:presLayoutVars>
          <dgm:chMax val="1"/>
          <dgm:bulletEnabled val="1"/>
        </dgm:presLayoutVars>
      </dgm:prSet>
      <dgm:spPr/>
    </dgm:pt>
    <dgm:pt modelId="{0FA0C469-FADD-4F5B-B125-2B8F19BD2E89}" type="pres">
      <dgm:prSet presAssocID="{D4EE7830-ACC2-41E8-903D-BC5103514219}" presName="bracket" presStyleLbl="parChTrans1D1" presStyleIdx="2" presStyleCnt="7"/>
      <dgm:spPr/>
    </dgm:pt>
    <dgm:pt modelId="{C1396C55-C648-41D2-960F-77BDBD098699}" type="pres">
      <dgm:prSet presAssocID="{D4EE7830-ACC2-41E8-903D-BC5103514219}" presName="spH" presStyleCnt="0"/>
      <dgm:spPr/>
    </dgm:pt>
    <dgm:pt modelId="{97351E95-2096-465A-A925-8C2FAAC55995}" type="pres">
      <dgm:prSet presAssocID="{D4EE7830-ACC2-41E8-903D-BC5103514219}" presName="desTx" presStyleLbl="node1" presStyleIdx="2" presStyleCnt="7" custScaleX="182838">
        <dgm:presLayoutVars>
          <dgm:bulletEnabled val="1"/>
        </dgm:presLayoutVars>
      </dgm:prSet>
      <dgm:spPr/>
    </dgm:pt>
    <dgm:pt modelId="{40F0BB78-693D-4810-8513-F43BBB5B9446}" type="pres">
      <dgm:prSet presAssocID="{A5F8D2C1-E0DB-4155-810A-444C7446E09E}" presName="spV" presStyleCnt="0"/>
      <dgm:spPr/>
    </dgm:pt>
    <dgm:pt modelId="{CF8586A9-3919-4171-84D0-1B5A4B8984AC}" type="pres">
      <dgm:prSet presAssocID="{010F894A-F61D-4B80-B92E-164CA90C4E27}" presName="linNode" presStyleCnt="0"/>
      <dgm:spPr/>
    </dgm:pt>
    <dgm:pt modelId="{818DF39B-7EED-4A5A-83DF-60A512E5AF08}" type="pres">
      <dgm:prSet presAssocID="{010F894A-F61D-4B80-B92E-164CA90C4E27}" presName="parTx" presStyleLbl="revTx" presStyleIdx="3" presStyleCnt="7">
        <dgm:presLayoutVars>
          <dgm:chMax val="1"/>
          <dgm:bulletEnabled val="1"/>
        </dgm:presLayoutVars>
      </dgm:prSet>
      <dgm:spPr/>
    </dgm:pt>
    <dgm:pt modelId="{A3A93446-7C11-41E1-A21E-5E965CB4AFE9}" type="pres">
      <dgm:prSet presAssocID="{010F894A-F61D-4B80-B92E-164CA90C4E27}" presName="bracket" presStyleLbl="parChTrans1D1" presStyleIdx="3" presStyleCnt="7"/>
      <dgm:spPr/>
    </dgm:pt>
    <dgm:pt modelId="{4D077E31-3D32-415E-BAA7-4F827A67F521}" type="pres">
      <dgm:prSet presAssocID="{010F894A-F61D-4B80-B92E-164CA90C4E27}" presName="spH" presStyleCnt="0"/>
      <dgm:spPr/>
    </dgm:pt>
    <dgm:pt modelId="{18C68EB8-7EE1-40CC-B85E-953C9CA70DFE}" type="pres">
      <dgm:prSet presAssocID="{010F894A-F61D-4B80-B92E-164CA90C4E27}" presName="desTx" presStyleLbl="node1" presStyleIdx="3" presStyleCnt="7" custScaleX="182838">
        <dgm:presLayoutVars>
          <dgm:bulletEnabled val="1"/>
        </dgm:presLayoutVars>
      </dgm:prSet>
      <dgm:spPr/>
    </dgm:pt>
    <dgm:pt modelId="{C0ABFD4F-7779-4CC4-A7D4-2F4085CDEF8E}" type="pres">
      <dgm:prSet presAssocID="{3AC14F02-67CC-49CA-9664-B63DC2AB3A42}" presName="spV" presStyleCnt="0"/>
      <dgm:spPr/>
    </dgm:pt>
    <dgm:pt modelId="{6F89AD56-801F-40E6-8D29-AFDD1924BC8C}" type="pres">
      <dgm:prSet presAssocID="{6E448C2A-857A-4C24-945C-77712F54D43F}" presName="linNode" presStyleCnt="0"/>
      <dgm:spPr/>
    </dgm:pt>
    <dgm:pt modelId="{397A5856-18C2-4845-96AC-CBFFA856E228}" type="pres">
      <dgm:prSet presAssocID="{6E448C2A-857A-4C24-945C-77712F54D43F}" presName="parTx" presStyleLbl="revTx" presStyleIdx="4" presStyleCnt="7">
        <dgm:presLayoutVars>
          <dgm:chMax val="1"/>
          <dgm:bulletEnabled val="1"/>
        </dgm:presLayoutVars>
      </dgm:prSet>
      <dgm:spPr/>
    </dgm:pt>
    <dgm:pt modelId="{138B906B-891D-4EB8-9D9D-A6296C2E2936}" type="pres">
      <dgm:prSet presAssocID="{6E448C2A-857A-4C24-945C-77712F54D43F}" presName="bracket" presStyleLbl="parChTrans1D1" presStyleIdx="4" presStyleCnt="7"/>
      <dgm:spPr/>
    </dgm:pt>
    <dgm:pt modelId="{B5CE285E-1C81-4199-8A67-16F2BAF4125E}" type="pres">
      <dgm:prSet presAssocID="{6E448C2A-857A-4C24-945C-77712F54D43F}" presName="spH" presStyleCnt="0"/>
      <dgm:spPr/>
    </dgm:pt>
    <dgm:pt modelId="{CCA26F11-5EAE-4A83-8E41-C1947755D7F0}" type="pres">
      <dgm:prSet presAssocID="{6E448C2A-857A-4C24-945C-77712F54D43F}" presName="desTx" presStyleLbl="node1" presStyleIdx="4" presStyleCnt="7" custScaleX="182838">
        <dgm:presLayoutVars>
          <dgm:bulletEnabled val="1"/>
        </dgm:presLayoutVars>
      </dgm:prSet>
      <dgm:spPr/>
    </dgm:pt>
    <dgm:pt modelId="{0BE0A0CC-2041-4130-841F-901D326EA656}" type="pres">
      <dgm:prSet presAssocID="{E81EDA51-EAE3-438F-8BDC-88BF3F7304CB}" presName="spV" presStyleCnt="0"/>
      <dgm:spPr/>
    </dgm:pt>
    <dgm:pt modelId="{BDA8115A-1ECF-4FFF-B571-0E2BBCD2AC3D}" type="pres">
      <dgm:prSet presAssocID="{B9A2AAB3-5CDF-4717-AC35-F051D1003D9C}" presName="linNode" presStyleCnt="0"/>
      <dgm:spPr/>
    </dgm:pt>
    <dgm:pt modelId="{071F4BBC-F96D-4E2A-A317-563E59D18AE6}" type="pres">
      <dgm:prSet presAssocID="{B9A2AAB3-5CDF-4717-AC35-F051D1003D9C}" presName="parTx" presStyleLbl="revTx" presStyleIdx="5" presStyleCnt="7">
        <dgm:presLayoutVars>
          <dgm:chMax val="1"/>
          <dgm:bulletEnabled val="1"/>
        </dgm:presLayoutVars>
      </dgm:prSet>
      <dgm:spPr/>
    </dgm:pt>
    <dgm:pt modelId="{9B5F6EAD-E3CD-4C40-AFB4-5721239ECBDA}" type="pres">
      <dgm:prSet presAssocID="{B9A2AAB3-5CDF-4717-AC35-F051D1003D9C}" presName="bracket" presStyleLbl="parChTrans1D1" presStyleIdx="5" presStyleCnt="7"/>
      <dgm:spPr/>
    </dgm:pt>
    <dgm:pt modelId="{2E6C0B27-F119-4727-95E6-2842B3B98D26}" type="pres">
      <dgm:prSet presAssocID="{B9A2AAB3-5CDF-4717-AC35-F051D1003D9C}" presName="spH" presStyleCnt="0"/>
      <dgm:spPr/>
    </dgm:pt>
    <dgm:pt modelId="{E953F630-3A4E-4A8F-AD8F-D42C89B36448}" type="pres">
      <dgm:prSet presAssocID="{B9A2AAB3-5CDF-4717-AC35-F051D1003D9C}" presName="desTx" presStyleLbl="node1" presStyleIdx="5" presStyleCnt="7" custScaleX="182838">
        <dgm:presLayoutVars>
          <dgm:bulletEnabled val="1"/>
        </dgm:presLayoutVars>
      </dgm:prSet>
      <dgm:spPr/>
    </dgm:pt>
    <dgm:pt modelId="{42A6F15F-7F43-4110-AF94-3D57BAD8276A}" type="pres">
      <dgm:prSet presAssocID="{0243A5FE-BD31-44CB-90A4-EB6BF86CDCA6}" presName="spV" presStyleCnt="0"/>
      <dgm:spPr/>
    </dgm:pt>
    <dgm:pt modelId="{F796E6A6-2BDF-443A-B0BD-9EB39B251B35}" type="pres">
      <dgm:prSet presAssocID="{5D481E61-AA61-47A2-A82A-54A851BFE361}" presName="linNode" presStyleCnt="0"/>
      <dgm:spPr/>
    </dgm:pt>
    <dgm:pt modelId="{2C561ACB-D130-4294-A3D8-ED5166D90E72}" type="pres">
      <dgm:prSet presAssocID="{5D481E61-AA61-47A2-A82A-54A851BFE361}" presName="parTx" presStyleLbl="revTx" presStyleIdx="6" presStyleCnt="7">
        <dgm:presLayoutVars>
          <dgm:chMax val="1"/>
          <dgm:bulletEnabled val="1"/>
        </dgm:presLayoutVars>
      </dgm:prSet>
      <dgm:spPr/>
    </dgm:pt>
    <dgm:pt modelId="{CDC5B482-FB5C-4FD7-8045-A1244F0DE794}" type="pres">
      <dgm:prSet presAssocID="{5D481E61-AA61-47A2-A82A-54A851BFE361}" presName="bracket" presStyleLbl="parChTrans1D1" presStyleIdx="6" presStyleCnt="7"/>
      <dgm:spPr/>
    </dgm:pt>
    <dgm:pt modelId="{C4479279-D948-4866-98B8-AFB98111B41E}" type="pres">
      <dgm:prSet presAssocID="{5D481E61-AA61-47A2-A82A-54A851BFE361}" presName="spH" presStyleCnt="0"/>
      <dgm:spPr/>
    </dgm:pt>
    <dgm:pt modelId="{98E5C7E1-8B32-4B81-B748-DF2D8F285BE3}" type="pres">
      <dgm:prSet presAssocID="{5D481E61-AA61-47A2-A82A-54A851BFE361}" presName="desTx" presStyleLbl="node1" presStyleIdx="6" presStyleCnt="7" custScaleX="182838">
        <dgm:presLayoutVars>
          <dgm:bulletEnabled val="1"/>
        </dgm:presLayoutVars>
      </dgm:prSet>
      <dgm:spPr/>
    </dgm:pt>
  </dgm:ptLst>
  <dgm:cxnLst>
    <dgm:cxn modelId="{557BAC0C-D3F2-4D7F-9B8C-2909FC485903}" type="presOf" srcId="{D4EE7830-ACC2-41E8-903D-BC5103514219}" destId="{BC00A0B5-CB1D-41A8-A3CC-97FD07D75B15}" srcOrd="0" destOrd="0" presId="urn:diagrams.loki3.com/BracketList"/>
    <dgm:cxn modelId="{386DD319-19EB-4528-A760-708AA20BA321}" srcId="{B3072E78-4679-46BA-8B8D-2E058102682C}" destId="{B9A2AAB3-5CDF-4717-AC35-F051D1003D9C}" srcOrd="5" destOrd="0" parTransId="{88F35DC6-2B36-4EF0-85BD-37C734C4C0FD}" sibTransId="{0243A5FE-BD31-44CB-90A4-EB6BF86CDCA6}"/>
    <dgm:cxn modelId="{F814A32C-3915-44BF-9524-A051C6D22D43}" srcId="{84766A2B-39C7-4927-8BB9-3A0EF6C7B023}" destId="{BDACE609-4C68-487B-AD5E-37A09A36B467}" srcOrd="0" destOrd="0" parTransId="{3DD8B879-E4D7-4917-B50C-39D6E006953E}" sibTransId="{078480C7-E01F-40F9-811A-F8FC42BCB9DB}"/>
    <dgm:cxn modelId="{71540B2D-965C-459E-B134-43F93CBC082F}" type="presOf" srcId="{7CDDF81B-6ECE-4EB2-A03F-F5A34B5511E9}" destId="{CCA26F11-5EAE-4A83-8E41-C1947755D7F0}" srcOrd="0" destOrd="0" presId="urn:diagrams.loki3.com/BracketList"/>
    <dgm:cxn modelId="{4660FF36-40BE-495C-AA7C-3A912452CAF0}" srcId="{B3072E78-4679-46BA-8B8D-2E058102682C}" destId="{D4EE7830-ACC2-41E8-903D-BC5103514219}" srcOrd="2" destOrd="0" parTransId="{3D20C0B3-ADB4-4CF3-B40D-49B8B34B9009}" sibTransId="{A5F8D2C1-E0DB-4155-810A-444C7446E09E}"/>
    <dgm:cxn modelId="{D679D449-EE3B-47B5-83C5-A4F7920C301B}" type="presOf" srcId="{9C5FFDF9-716D-4F23-9762-BCBDE223F067}" destId="{E953F630-3A4E-4A8F-AD8F-D42C89B36448}" srcOrd="0" destOrd="0" presId="urn:diagrams.loki3.com/BracketList"/>
    <dgm:cxn modelId="{4481924B-8553-4229-8F44-80CEBEDD279D}" type="presOf" srcId="{6E448C2A-857A-4C24-945C-77712F54D43F}" destId="{397A5856-18C2-4845-96AC-CBFFA856E228}" srcOrd="0" destOrd="0" presId="urn:diagrams.loki3.com/BracketList"/>
    <dgm:cxn modelId="{387CAB54-5E2C-422A-BB88-AA4ABDF0A73E}" type="presOf" srcId="{0998133E-F5C1-4DD0-9735-C6600DD05130}" destId="{97351E95-2096-465A-A925-8C2FAAC55995}" srcOrd="0" destOrd="0" presId="urn:diagrams.loki3.com/BracketList"/>
    <dgm:cxn modelId="{1C6D7B59-DC59-48AC-914E-8BBDEB2BFF8B}" type="presOf" srcId="{010F894A-F61D-4B80-B92E-164CA90C4E27}" destId="{818DF39B-7EED-4A5A-83DF-60A512E5AF08}" srcOrd="0" destOrd="0" presId="urn:diagrams.loki3.com/BracketList"/>
    <dgm:cxn modelId="{DAAAF05A-6FD1-4BBE-837E-C63D6F406A4C}" type="presOf" srcId="{228D5E27-38BB-4ECD-B530-D3B8585346D9}" destId="{98E5C7E1-8B32-4B81-B748-DF2D8F285BE3}" srcOrd="0" destOrd="0" presId="urn:diagrams.loki3.com/BracketList"/>
    <dgm:cxn modelId="{793BB47D-B998-4487-BA28-48360AE1690E}" type="presOf" srcId="{B3072E78-4679-46BA-8B8D-2E058102682C}" destId="{6DC3C35A-6C96-4A5A-A29A-BF1C6B362ADF}" srcOrd="0" destOrd="0" presId="urn:diagrams.loki3.com/BracketList"/>
    <dgm:cxn modelId="{C9C3237E-63E6-4253-A05C-7FC3A260E707}" type="presOf" srcId="{ED67D907-A284-461F-A932-B37ED52EA396}" destId="{ADF09B04-21F0-40B4-8BD5-24D3EA17C729}" srcOrd="0" destOrd="0" presId="urn:diagrams.loki3.com/BracketList"/>
    <dgm:cxn modelId="{4D9E4E7E-A63C-42B0-8468-DEDBC820F084}" srcId="{6E448C2A-857A-4C24-945C-77712F54D43F}" destId="{7CDDF81B-6ECE-4EB2-A03F-F5A34B5511E9}" srcOrd="0" destOrd="0" parTransId="{4CC19BAC-F3AA-4FE2-8480-D4EBC6E8B17D}" sibTransId="{3391897A-298E-4ACA-AB25-93A1B4C7F8D5}"/>
    <dgm:cxn modelId="{8469747F-2B12-482C-A32A-9832E8C827A2}" srcId="{5D481E61-AA61-47A2-A82A-54A851BFE361}" destId="{228D5E27-38BB-4ECD-B530-D3B8585346D9}" srcOrd="0" destOrd="0" parTransId="{E79E8A41-E1C3-4F6D-A6E6-D562E25F133F}" sibTransId="{67926427-F56B-4FDA-BA07-800920992252}"/>
    <dgm:cxn modelId="{97832A82-F9A5-418A-B978-A9DDBBE81EB7}" type="presOf" srcId="{A3954B2E-0783-4497-B9FA-EE6FBBD92C65}" destId="{6169A2E5-61B8-4F01-80B5-D3CD0B774AFC}" srcOrd="0" destOrd="0" presId="urn:diagrams.loki3.com/BracketList"/>
    <dgm:cxn modelId="{0D9A698D-53D3-4568-B1B0-1203CE1C95BA}" srcId="{B3072E78-4679-46BA-8B8D-2E058102682C}" destId="{010F894A-F61D-4B80-B92E-164CA90C4E27}" srcOrd="3" destOrd="0" parTransId="{A0FA6583-5D95-43F9-858E-1ADE90B2BA1B}" sibTransId="{3AC14F02-67CC-49CA-9664-B63DC2AB3A42}"/>
    <dgm:cxn modelId="{1F21619D-0E50-46AE-B76F-5940BCA563D6}" type="presOf" srcId="{BDACE609-4C68-487B-AD5E-37A09A36B467}" destId="{6F029AD6-8B20-4898-846D-D27DE039099A}" srcOrd="0" destOrd="0" presId="urn:diagrams.loki3.com/BracketList"/>
    <dgm:cxn modelId="{4D5D5CA9-C65B-4A64-BC3B-59C9C5C583FA}" type="presOf" srcId="{84766A2B-39C7-4927-8BB9-3A0EF6C7B023}" destId="{A11203EE-7FE3-4553-B88D-40386CF29207}" srcOrd="0" destOrd="0" presId="urn:diagrams.loki3.com/BracketList"/>
    <dgm:cxn modelId="{D4A226BE-4D7E-4CE2-A6ED-61656040005A}" srcId="{ED67D907-A284-461F-A932-B37ED52EA396}" destId="{A3954B2E-0783-4497-B9FA-EE6FBBD92C65}" srcOrd="0" destOrd="0" parTransId="{F14A47D8-3B84-4731-ABD6-475FDF41AFF3}" sibTransId="{A49D21D6-57D8-4936-A0D9-060FEF30FD0C}"/>
    <dgm:cxn modelId="{00F19BBE-58BA-4CA7-AEE0-A3D17E16CE5A}" type="presOf" srcId="{B9A2AAB3-5CDF-4717-AC35-F051D1003D9C}" destId="{071F4BBC-F96D-4E2A-A317-563E59D18AE6}" srcOrd="0" destOrd="0" presId="urn:diagrams.loki3.com/BracketList"/>
    <dgm:cxn modelId="{247C7DC4-1DA2-44A1-8B38-97906149F8FD}" srcId="{D4EE7830-ACC2-41E8-903D-BC5103514219}" destId="{0998133E-F5C1-4DD0-9735-C6600DD05130}" srcOrd="0" destOrd="0" parTransId="{389426A6-0BB0-4F16-B3B9-EFB54F244DE9}" sibTransId="{AF465582-1E09-4738-8BD0-165D6CE98BD6}"/>
    <dgm:cxn modelId="{3202D9CD-6DED-4BBA-BB2E-AAA16A8023C6}" srcId="{010F894A-F61D-4B80-B92E-164CA90C4E27}" destId="{BFAE9697-C46C-4E83-82B9-1C83D61D1440}" srcOrd="0" destOrd="0" parTransId="{3ACD514F-6408-4DC8-A1E4-84185A95A184}" sibTransId="{690A72EC-8E2B-4A9B-AE64-69A4BB4D4EF2}"/>
    <dgm:cxn modelId="{9B5C43CE-8995-444E-9D05-BCA35B637C3F}" srcId="{B3072E78-4679-46BA-8B8D-2E058102682C}" destId="{6E448C2A-857A-4C24-945C-77712F54D43F}" srcOrd="4" destOrd="0" parTransId="{703EA3B3-E08D-4895-A922-2BE493AAB1CE}" sibTransId="{E81EDA51-EAE3-438F-8BDC-88BF3F7304CB}"/>
    <dgm:cxn modelId="{B8F013D3-04CC-41E6-8522-F693C6377514}" srcId="{B3072E78-4679-46BA-8B8D-2E058102682C}" destId="{ED67D907-A284-461F-A932-B37ED52EA396}" srcOrd="1" destOrd="0" parTransId="{85EF2076-BCA8-499F-831D-1F26A43AD593}" sibTransId="{33413550-E685-4E71-959A-4EC9FE49FFA4}"/>
    <dgm:cxn modelId="{2BCD3AD4-A7A9-4950-B125-DE5E072A582F}" srcId="{B3072E78-4679-46BA-8B8D-2E058102682C}" destId="{5D481E61-AA61-47A2-A82A-54A851BFE361}" srcOrd="6" destOrd="0" parTransId="{742A7D2B-6B3F-499E-8EED-358B0B1EA181}" sibTransId="{6F9624DB-D477-41D9-91D5-81538CE07D8B}"/>
    <dgm:cxn modelId="{93F229E1-97BE-4597-83EB-8AD8ED6F2AE5}" type="presOf" srcId="{BFAE9697-C46C-4E83-82B9-1C83D61D1440}" destId="{18C68EB8-7EE1-40CC-B85E-953C9CA70DFE}" srcOrd="0" destOrd="0" presId="urn:diagrams.loki3.com/BracketList"/>
    <dgm:cxn modelId="{77A379E1-E27B-4DA9-8F74-E26BC1745E25}" srcId="{B9A2AAB3-5CDF-4717-AC35-F051D1003D9C}" destId="{9C5FFDF9-716D-4F23-9762-BCBDE223F067}" srcOrd="0" destOrd="0" parTransId="{E39F806F-F5D0-4EA5-AA14-6635665F1A86}" sibTransId="{AAB75FFC-9E3F-4CC5-8511-97B81CF9468C}"/>
    <dgm:cxn modelId="{520399E7-CF6C-47DD-AAA2-F9EDB46B66C5}" type="presOf" srcId="{5D481E61-AA61-47A2-A82A-54A851BFE361}" destId="{2C561ACB-D130-4294-A3D8-ED5166D90E72}" srcOrd="0" destOrd="0" presId="urn:diagrams.loki3.com/BracketList"/>
    <dgm:cxn modelId="{DC3335EC-085B-460B-ABEF-4015BE571319}" srcId="{B3072E78-4679-46BA-8B8D-2E058102682C}" destId="{84766A2B-39C7-4927-8BB9-3A0EF6C7B023}" srcOrd="0" destOrd="0" parTransId="{6CF8B4F2-7F37-4580-8B95-740BF049DB80}" sibTransId="{5925D14C-CB47-437F-9C60-D8DBC8037BA8}"/>
    <dgm:cxn modelId="{E062FC83-9FA3-4C1C-9AF8-138191830DFE}" type="presParOf" srcId="{6DC3C35A-6C96-4A5A-A29A-BF1C6B362ADF}" destId="{479A9A00-37A1-4FE3-8924-B780E213797F}" srcOrd="0" destOrd="0" presId="urn:diagrams.loki3.com/BracketList"/>
    <dgm:cxn modelId="{6C3BAA81-5183-407A-882C-92BEC392A54C}" type="presParOf" srcId="{479A9A00-37A1-4FE3-8924-B780E213797F}" destId="{A11203EE-7FE3-4553-B88D-40386CF29207}" srcOrd="0" destOrd="0" presId="urn:diagrams.loki3.com/BracketList"/>
    <dgm:cxn modelId="{0B16C5CF-1330-4A23-B37F-61FA9274F39A}" type="presParOf" srcId="{479A9A00-37A1-4FE3-8924-B780E213797F}" destId="{E271A9CC-9ED1-4C50-9AD7-CB3C0190FE6F}" srcOrd="1" destOrd="0" presId="urn:diagrams.loki3.com/BracketList"/>
    <dgm:cxn modelId="{11672765-77C2-4FC8-B656-EC6FD077AF3D}" type="presParOf" srcId="{479A9A00-37A1-4FE3-8924-B780E213797F}" destId="{0D32D34D-E831-49EF-A4D7-3A9AFFBC84E8}" srcOrd="2" destOrd="0" presId="urn:diagrams.loki3.com/BracketList"/>
    <dgm:cxn modelId="{84319EBC-2291-49B9-A78A-7E334CCCC796}" type="presParOf" srcId="{479A9A00-37A1-4FE3-8924-B780E213797F}" destId="{6F029AD6-8B20-4898-846D-D27DE039099A}" srcOrd="3" destOrd="0" presId="urn:diagrams.loki3.com/BracketList"/>
    <dgm:cxn modelId="{B62E08D9-9CFF-435E-A75A-DA811CD67D92}" type="presParOf" srcId="{6DC3C35A-6C96-4A5A-A29A-BF1C6B362ADF}" destId="{464F73D5-AD84-4244-8DA2-45B275113072}" srcOrd="1" destOrd="0" presId="urn:diagrams.loki3.com/BracketList"/>
    <dgm:cxn modelId="{9FF574D4-A045-4438-AB52-D0200BB27CC9}" type="presParOf" srcId="{6DC3C35A-6C96-4A5A-A29A-BF1C6B362ADF}" destId="{52DCB37C-779C-4FE6-9FF2-A584B2F462DB}" srcOrd="2" destOrd="0" presId="urn:diagrams.loki3.com/BracketList"/>
    <dgm:cxn modelId="{AB4C4600-22C6-43D9-BED4-EF4871657345}" type="presParOf" srcId="{52DCB37C-779C-4FE6-9FF2-A584B2F462DB}" destId="{ADF09B04-21F0-40B4-8BD5-24D3EA17C729}" srcOrd="0" destOrd="0" presId="urn:diagrams.loki3.com/BracketList"/>
    <dgm:cxn modelId="{BA6FA444-3219-4C8F-838E-4A484394AAE5}" type="presParOf" srcId="{52DCB37C-779C-4FE6-9FF2-A584B2F462DB}" destId="{16C7CA13-081A-4FBF-B9BD-06E80A5D53F7}" srcOrd="1" destOrd="0" presId="urn:diagrams.loki3.com/BracketList"/>
    <dgm:cxn modelId="{65BC7111-C0D2-49F7-8889-0FB882E40C61}" type="presParOf" srcId="{52DCB37C-779C-4FE6-9FF2-A584B2F462DB}" destId="{FAC52A7A-BABF-4CC3-8957-DCF14B29BBF4}" srcOrd="2" destOrd="0" presId="urn:diagrams.loki3.com/BracketList"/>
    <dgm:cxn modelId="{57A1B118-0947-41B3-836E-5CDE9C3B1E62}" type="presParOf" srcId="{52DCB37C-779C-4FE6-9FF2-A584B2F462DB}" destId="{6169A2E5-61B8-4F01-80B5-D3CD0B774AFC}" srcOrd="3" destOrd="0" presId="urn:diagrams.loki3.com/BracketList"/>
    <dgm:cxn modelId="{0AC102A1-FF39-490C-891D-71E3DA514934}" type="presParOf" srcId="{6DC3C35A-6C96-4A5A-A29A-BF1C6B362ADF}" destId="{5CCDD6D9-5DB2-4F7B-8CE5-E3CC9B96B093}" srcOrd="3" destOrd="0" presId="urn:diagrams.loki3.com/BracketList"/>
    <dgm:cxn modelId="{AA0816D5-4B6A-4293-8B1B-5649FA21815D}" type="presParOf" srcId="{6DC3C35A-6C96-4A5A-A29A-BF1C6B362ADF}" destId="{01159E86-BB22-4D6E-85D5-055C7D74E65E}" srcOrd="4" destOrd="0" presId="urn:diagrams.loki3.com/BracketList"/>
    <dgm:cxn modelId="{A816A7A1-2AAD-4615-9FC7-4B91ABB5F5AF}" type="presParOf" srcId="{01159E86-BB22-4D6E-85D5-055C7D74E65E}" destId="{BC00A0B5-CB1D-41A8-A3CC-97FD07D75B15}" srcOrd="0" destOrd="0" presId="urn:diagrams.loki3.com/BracketList"/>
    <dgm:cxn modelId="{FF5C6DD3-AD08-4B95-A1A9-C379BF93A5C6}" type="presParOf" srcId="{01159E86-BB22-4D6E-85D5-055C7D74E65E}" destId="{0FA0C469-FADD-4F5B-B125-2B8F19BD2E89}" srcOrd="1" destOrd="0" presId="urn:diagrams.loki3.com/BracketList"/>
    <dgm:cxn modelId="{C164F8D3-BA5B-449E-BA16-BA97D4127FC7}" type="presParOf" srcId="{01159E86-BB22-4D6E-85D5-055C7D74E65E}" destId="{C1396C55-C648-41D2-960F-77BDBD098699}" srcOrd="2" destOrd="0" presId="urn:diagrams.loki3.com/BracketList"/>
    <dgm:cxn modelId="{2BB6B312-5DD6-4523-ADC3-F20ED48D08B3}" type="presParOf" srcId="{01159E86-BB22-4D6E-85D5-055C7D74E65E}" destId="{97351E95-2096-465A-A925-8C2FAAC55995}" srcOrd="3" destOrd="0" presId="urn:diagrams.loki3.com/BracketList"/>
    <dgm:cxn modelId="{0D1ED559-2A69-4017-AC06-217D6A6584FD}" type="presParOf" srcId="{6DC3C35A-6C96-4A5A-A29A-BF1C6B362ADF}" destId="{40F0BB78-693D-4810-8513-F43BBB5B9446}" srcOrd="5" destOrd="0" presId="urn:diagrams.loki3.com/BracketList"/>
    <dgm:cxn modelId="{B7CDD395-93DB-4708-A8C8-B4F931EC720A}" type="presParOf" srcId="{6DC3C35A-6C96-4A5A-A29A-BF1C6B362ADF}" destId="{CF8586A9-3919-4171-84D0-1B5A4B8984AC}" srcOrd="6" destOrd="0" presId="urn:diagrams.loki3.com/BracketList"/>
    <dgm:cxn modelId="{6D2271EA-7482-4A26-9BD9-967982CE5D14}" type="presParOf" srcId="{CF8586A9-3919-4171-84D0-1B5A4B8984AC}" destId="{818DF39B-7EED-4A5A-83DF-60A512E5AF08}" srcOrd="0" destOrd="0" presId="urn:diagrams.loki3.com/BracketList"/>
    <dgm:cxn modelId="{A27DD87F-4AFB-4A4C-A568-8AB0DA2B6B60}" type="presParOf" srcId="{CF8586A9-3919-4171-84D0-1B5A4B8984AC}" destId="{A3A93446-7C11-41E1-A21E-5E965CB4AFE9}" srcOrd="1" destOrd="0" presId="urn:diagrams.loki3.com/BracketList"/>
    <dgm:cxn modelId="{2290E271-A349-486D-9F06-7B9077FDA878}" type="presParOf" srcId="{CF8586A9-3919-4171-84D0-1B5A4B8984AC}" destId="{4D077E31-3D32-415E-BAA7-4F827A67F521}" srcOrd="2" destOrd="0" presId="urn:diagrams.loki3.com/BracketList"/>
    <dgm:cxn modelId="{C57A7F88-BBC2-48A8-A0B5-F127E8DB2B6E}" type="presParOf" srcId="{CF8586A9-3919-4171-84D0-1B5A4B8984AC}" destId="{18C68EB8-7EE1-40CC-B85E-953C9CA70DFE}" srcOrd="3" destOrd="0" presId="urn:diagrams.loki3.com/BracketList"/>
    <dgm:cxn modelId="{0BAEFEB7-4D3E-4978-BD75-F0E8181DFE02}" type="presParOf" srcId="{6DC3C35A-6C96-4A5A-A29A-BF1C6B362ADF}" destId="{C0ABFD4F-7779-4CC4-A7D4-2F4085CDEF8E}" srcOrd="7" destOrd="0" presId="urn:diagrams.loki3.com/BracketList"/>
    <dgm:cxn modelId="{DFE38411-42B4-4864-A570-78E3CAFAD17C}" type="presParOf" srcId="{6DC3C35A-6C96-4A5A-A29A-BF1C6B362ADF}" destId="{6F89AD56-801F-40E6-8D29-AFDD1924BC8C}" srcOrd="8" destOrd="0" presId="urn:diagrams.loki3.com/BracketList"/>
    <dgm:cxn modelId="{993E2D77-CF3F-4E55-8608-78901B883387}" type="presParOf" srcId="{6F89AD56-801F-40E6-8D29-AFDD1924BC8C}" destId="{397A5856-18C2-4845-96AC-CBFFA856E228}" srcOrd="0" destOrd="0" presId="urn:diagrams.loki3.com/BracketList"/>
    <dgm:cxn modelId="{C9351D81-C208-4165-A4C6-92F3CBD18778}" type="presParOf" srcId="{6F89AD56-801F-40E6-8D29-AFDD1924BC8C}" destId="{138B906B-891D-4EB8-9D9D-A6296C2E2936}" srcOrd="1" destOrd="0" presId="urn:diagrams.loki3.com/BracketList"/>
    <dgm:cxn modelId="{CA22D99C-7B7E-46E7-BFE8-676164914006}" type="presParOf" srcId="{6F89AD56-801F-40E6-8D29-AFDD1924BC8C}" destId="{B5CE285E-1C81-4199-8A67-16F2BAF4125E}" srcOrd="2" destOrd="0" presId="urn:diagrams.loki3.com/BracketList"/>
    <dgm:cxn modelId="{6197A525-DC85-4419-92F2-A22EF6883F1A}" type="presParOf" srcId="{6F89AD56-801F-40E6-8D29-AFDD1924BC8C}" destId="{CCA26F11-5EAE-4A83-8E41-C1947755D7F0}" srcOrd="3" destOrd="0" presId="urn:diagrams.loki3.com/BracketList"/>
    <dgm:cxn modelId="{D8A9AF9C-BC5A-4377-AEC9-54533D2BC8B9}" type="presParOf" srcId="{6DC3C35A-6C96-4A5A-A29A-BF1C6B362ADF}" destId="{0BE0A0CC-2041-4130-841F-901D326EA656}" srcOrd="9" destOrd="0" presId="urn:diagrams.loki3.com/BracketList"/>
    <dgm:cxn modelId="{1BBB00C5-360B-4DD8-BC07-324EA468D657}" type="presParOf" srcId="{6DC3C35A-6C96-4A5A-A29A-BF1C6B362ADF}" destId="{BDA8115A-1ECF-4FFF-B571-0E2BBCD2AC3D}" srcOrd="10" destOrd="0" presId="urn:diagrams.loki3.com/BracketList"/>
    <dgm:cxn modelId="{311A3A83-C246-48C6-AFEF-221AB2880276}" type="presParOf" srcId="{BDA8115A-1ECF-4FFF-B571-0E2BBCD2AC3D}" destId="{071F4BBC-F96D-4E2A-A317-563E59D18AE6}" srcOrd="0" destOrd="0" presId="urn:diagrams.loki3.com/BracketList"/>
    <dgm:cxn modelId="{F87420FA-4113-41FF-8333-4CE30A981425}" type="presParOf" srcId="{BDA8115A-1ECF-4FFF-B571-0E2BBCD2AC3D}" destId="{9B5F6EAD-E3CD-4C40-AFB4-5721239ECBDA}" srcOrd="1" destOrd="0" presId="urn:diagrams.loki3.com/BracketList"/>
    <dgm:cxn modelId="{2C8AADAB-0AB6-4873-92D8-38F5B0B23F90}" type="presParOf" srcId="{BDA8115A-1ECF-4FFF-B571-0E2BBCD2AC3D}" destId="{2E6C0B27-F119-4727-95E6-2842B3B98D26}" srcOrd="2" destOrd="0" presId="urn:diagrams.loki3.com/BracketList"/>
    <dgm:cxn modelId="{E95F9D0E-3254-426F-AF2A-8C2395A402E3}" type="presParOf" srcId="{BDA8115A-1ECF-4FFF-B571-0E2BBCD2AC3D}" destId="{E953F630-3A4E-4A8F-AD8F-D42C89B36448}" srcOrd="3" destOrd="0" presId="urn:diagrams.loki3.com/BracketList"/>
    <dgm:cxn modelId="{54C7C3A3-BBF7-479A-9533-4DBD0FB15CE7}" type="presParOf" srcId="{6DC3C35A-6C96-4A5A-A29A-BF1C6B362ADF}" destId="{42A6F15F-7F43-4110-AF94-3D57BAD8276A}" srcOrd="11" destOrd="0" presId="urn:diagrams.loki3.com/BracketList"/>
    <dgm:cxn modelId="{7A074D5F-15C7-454D-86B7-32D30CE7D526}" type="presParOf" srcId="{6DC3C35A-6C96-4A5A-A29A-BF1C6B362ADF}" destId="{F796E6A6-2BDF-443A-B0BD-9EB39B251B35}" srcOrd="12" destOrd="0" presId="urn:diagrams.loki3.com/BracketList"/>
    <dgm:cxn modelId="{A4655693-3DB4-4201-AD11-78E2E86B5611}" type="presParOf" srcId="{F796E6A6-2BDF-443A-B0BD-9EB39B251B35}" destId="{2C561ACB-D130-4294-A3D8-ED5166D90E72}" srcOrd="0" destOrd="0" presId="urn:diagrams.loki3.com/BracketList"/>
    <dgm:cxn modelId="{64ABCDA2-8A0B-4A71-997A-FE1E3C23AEF8}" type="presParOf" srcId="{F796E6A6-2BDF-443A-B0BD-9EB39B251B35}" destId="{CDC5B482-FB5C-4FD7-8045-A1244F0DE794}" srcOrd="1" destOrd="0" presId="urn:diagrams.loki3.com/BracketList"/>
    <dgm:cxn modelId="{D4310827-49EF-40E9-9449-65F8F9953E9C}" type="presParOf" srcId="{F796E6A6-2BDF-443A-B0BD-9EB39B251B35}" destId="{C4479279-D948-4866-98B8-AFB98111B41E}" srcOrd="2" destOrd="0" presId="urn:diagrams.loki3.com/BracketList"/>
    <dgm:cxn modelId="{036AA17B-948E-48D0-BBA2-6A745EDF698A}" type="presParOf" srcId="{F796E6A6-2BDF-443A-B0BD-9EB39B251B35}" destId="{98E5C7E1-8B32-4B81-B748-DF2D8F285BE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203EE-7FE3-4553-B88D-40386CF29207}">
      <dsp:nvSpPr>
        <dsp:cNvPr id="0" name=""/>
        <dsp:cNvSpPr/>
      </dsp:nvSpPr>
      <dsp:spPr>
        <a:xfrm>
          <a:off x="82" y="26208"/>
          <a:ext cx="680193"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solidFill>
                <a:schemeClr val="bg1"/>
              </a:solidFill>
            </a:rPr>
            <a:t>1.</a:t>
          </a:r>
        </a:p>
      </dsp:txBody>
      <dsp:txXfrm>
        <a:off x="82" y="26208"/>
        <a:ext cx="680193" cy="495000"/>
      </dsp:txXfrm>
    </dsp:sp>
    <dsp:sp modelId="{E271A9CC-9ED1-4C50-9AD7-CB3C0190FE6F}">
      <dsp:nvSpPr>
        <dsp:cNvPr id="0" name=""/>
        <dsp:cNvSpPr/>
      </dsp:nvSpPr>
      <dsp:spPr>
        <a:xfrm>
          <a:off x="680275" y="26208"/>
          <a:ext cx="136038" cy="495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029AD6-8B20-4898-846D-D27DE039099A}">
      <dsp:nvSpPr>
        <dsp:cNvPr id="0" name=""/>
        <dsp:cNvSpPr/>
      </dsp:nvSpPr>
      <dsp:spPr>
        <a:xfrm>
          <a:off x="870729" y="26208"/>
          <a:ext cx="3382731" cy="495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Intro to Reading and DBI</a:t>
          </a:r>
        </a:p>
      </dsp:txBody>
      <dsp:txXfrm>
        <a:off x="870729" y="26208"/>
        <a:ext cx="3382731" cy="495000"/>
      </dsp:txXfrm>
    </dsp:sp>
    <dsp:sp modelId="{ADF09B04-21F0-40B4-8BD5-24D3EA17C729}">
      <dsp:nvSpPr>
        <dsp:cNvPr id="0" name=""/>
        <dsp:cNvSpPr/>
      </dsp:nvSpPr>
      <dsp:spPr>
        <a:xfrm>
          <a:off x="82" y="611208"/>
          <a:ext cx="680193"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solidFill>
                <a:schemeClr val="bg1"/>
              </a:solidFill>
            </a:rPr>
            <a:t>2.</a:t>
          </a:r>
        </a:p>
      </dsp:txBody>
      <dsp:txXfrm>
        <a:off x="82" y="611208"/>
        <a:ext cx="680193" cy="495000"/>
      </dsp:txXfrm>
    </dsp:sp>
    <dsp:sp modelId="{16C7CA13-081A-4FBF-B9BD-06E80A5D53F7}">
      <dsp:nvSpPr>
        <dsp:cNvPr id="0" name=""/>
        <dsp:cNvSpPr/>
      </dsp:nvSpPr>
      <dsp:spPr>
        <a:xfrm>
          <a:off x="680275" y="611208"/>
          <a:ext cx="136038" cy="495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69A2E5-61B8-4F01-80B5-D3CD0B774AFC}">
      <dsp:nvSpPr>
        <dsp:cNvPr id="0" name=""/>
        <dsp:cNvSpPr/>
      </dsp:nvSpPr>
      <dsp:spPr>
        <a:xfrm>
          <a:off x="870729" y="611208"/>
          <a:ext cx="3382731" cy="495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Big Ideas in Reading</a:t>
          </a:r>
        </a:p>
      </dsp:txBody>
      <dsp:txXfrm>
        <a:off x="870729" y="611208"/>
        <a:ext cx="3382731" cy="495000"/>
      </dsp:txXfrm>
    </dsp:sp>
    <dsp:sp modelId="{BC00A0B5-CB1D-41A8-A3CC-97FD07D75B15}">
      <dsp:nvSpPr>
        <dsp:cNvPr id="0" name=""/>
        <dsp:cNvSpPr/>
      </dsp:nvSpPr>
      <dsp:spPr>
        <a:xfrm>
          <a:off x="82" y="1273552"/>
          <a:ext cx="680193"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solidFill>
                <a:schemeClr val="bg1"/>
              </a:solidFill>
            </a:rPr>
            <a:t>3.</a:t>
          </a:r>
        </a:p>
      </dsp:txBody>
      <dsp:txXfrm>
        <a:off x="82" y="1273552"/>
        <a:ext cx="680193" cy="495000"/>
      </dsp:txXfrm>
    </dsp:sp>
    <dsp:sp modelId="{0FA0C469-FADD-4F5B-B125-2B8F19BD2E89}">
      <dsp:nvSpPr>
        <dsp:cNvPr id="0" name=""/>
        <dsp:cNvSpPr/>
      </dsp:nvSpPr>
      <dsp:spPr>
        <a:xfrm>
          <a:off x="680275" y="1196208"/>
          <a:ext cx="136038" cy="6496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351E95-2096-465A-A925-8C2FAAC55995}">
      <dsp:nvSpPr>
        <dsp:cNvPr id="0" name=""/>
        <dsp:cNvSpPr/>
      </dsp:nvSpPr>
      <dsp:spPr>
        <a:xfrm>
          <a:off x="870729" y="1196208"/>
          <a:ext cx="3382731" cy="6496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Intervention Programs in Reading</a:t>
          </a:r>
        </a:p>
      </dsp:txBody>
      <dsp:txXfrm>
        <a:off x="870729" y="1196208"/>
        <a:ext cx="3382731" cy="649687"/>
      </dsp:txXfrm>
    </dsp:sp>
    <dsp:sp modelId="{818DF39B-7EED-4A5A-83DF-60A512E5AF08}">
      <dsp:nvSpPr>
        <dsp:cNvPr id="0" name=""/>
        <dsp:cNvSpPr/>
      </dsp:nvSpPr>
      <dsp:spPr>
        <a:xfrm>
          <a:off x="82" y="2136989"/>
          <a:ext cx="680193"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solidFill>
                <a:schemeClr val="bg1"/>
              </a:solidFill>
            </a:rPr>
            <a:t>4.</a:t>
          </a:r>
        </a:p>
      </dsp:txBody>
      <dsp:txXfrm>
        <a:off x="82" y="2136989"/>
        <a:ext cx="680193" cy="495000"/>
      </dsp:txXfrm>
    </dsp:sp>
    <dsp:sp modelId="{A3A93446-7C11-41E1-A21E-5E965CB4AFE9}">
      <dsp:nvSpPr>
        <dsp:cNvPr id="0" name=""/>
        <dsp:cNvSpPr/>
      </dsp:nvSpPr>
      <dsp:spPr>
        <a:xfrm>
          <a:off x="680275" y="1935896"/>
          <a:ext cx="136038" cy="8971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C68EB8-7EE1-40CC-B85E-953C9CA70DFE}">
      <dsp:nvSpPr>
        <dsp:cNvPr id="0" name=""/>
        <dsp:cNvSpPr/>
      </dsp:nvSpPr>
      <dsp:spPr>
        <a:xfrm>
          <a:off x="870729" y="1935896"/>
          <a:ext cx="3382731" cy="897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Progress Monitoring and Instructional Decision Making</a:t>
          </a:r>
        </a:p>
      </dsp:txBody>
      <dsp:txXfrm>
        <a:off x="870729" y="1935896"/>
        <a:ext cx="3382731" cy="897187"/>
      </dsp:txXfrm>
    </dsp:sp>
    <dsp:sp modelId="{397A5856-18C2-4845-96AC-CBFFA856E228}">
      <dsp:nvSpPr>
        <dsp:cNvPr id="0" name=""/>
        <dsp:cNvSpPr/>
      </dsp:nvSpPr>
      <dsp:spPr>
        <a:xfrm>
          <a:off x="82" y="2923083"/>
          <a:ext cx="680193"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solidFill>
                <a:schemeClr val="bg1"/>
              </a:solidFill>
            </a:rPr>
            <a:t>5. </a:t>
          </a:r>
        </a:p>
      </dsp:txBody>
      <dsp:txXfrm>
        <a:off x="82" y="2923083"/>
        <a:ext cx="680193" cy="495000"/>
      </dsp:txXfrm>
    </dsp:sp>
    <dsp:sp modelId="{138B906B-891D-4EB8-9D9D-A6296C2E2936}">
      <dsp:nvSpPr>
        <dsp:cNvPr id="0" name=""/>
        <dsp:cNvSpPr/>
      </dsp:nvSpPr>
      <dsp:spPr>
        <a:xfrm>
          <a:off x="680275" y="2923083"/>
          <a:ext cx="136038" cy="495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A26F11-5EAE-4A83-8E41-C1947755D7F0}">
      <dsp:nvSpPr>
        <dsp:cNvPr id="0" name=""/>
        <dsp:cNvSpPr/>
      </dsp:nvSpPr>
      <dsp:spPr>
        <a:xfrm>
          <a:off x="870729" y="2923083"/>
          <a:ext cx="3382731" cy="495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Mastery Assessment</a:t>
          </a:r>
        </a:p>
      </dsp:txBody>
      <dsp:txXfrm>
        <a:off x="870729" y="2923083"/>
        <a:ext cx="3382731" cy="495000"/>
      </dsp:txXfrm>
    </dsp:sp>
    <dsp:sp modelId="{071F4BBC-F96D-4E2A-A317-563E59D18AE6}">
      <dsp:nvSpPr>
        <dsp:cNvPr id="0" name=""/>
        <dsp:cNvSpPr/>
      </dsp:nvSpPr>
      <dsp:spPr>
        <a:xfrm>
          <a:off x="82" y="3709177"/>
          <a:ext cx="680193"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solidFill>
                <a:schemeClr val="bg1"/>
              </a:solidFill>
            </a:rPr>
            <a:t>6. </a:t>
          </a:r>
        </a:p>
      </dsp:txBody>
      <dsp:txXfrm>
        <a:off x="82" y="3709177"/>
        <a:ext cx="680193" cy="495000"/>
      </dsp:txXfrm>
    </dsp:sp>
    <dsp:sp modelId="{9B5F6EAD-E3CD-4C40-AFB4-5721239ECBDA}">
      <dsp:nvSpPr>
        <dsp:cNvPr id="0" name=""/>
        <dsp:cNvSpPr/>
      </dsp:nvSpPr>
      <dsp:spPr>
        <a:xfrm>
          <a:off x="680275" y="3508083"/>
          <a:ext cx="136038" cy="8971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53F630-3A4E-4A8F-AD8F-D42C89B36448}">
      <dsp:nvSpPr>
        <dsp:cNvPr id="0" name=""/>
        <dsp:cNvSpPr/>
      </dsp:nvSpPr>
      <dsp:spPr>
        <a:xfrm>
          <a:off x="870729" y="3508083"/>
          <a:ext cx="3382731" cy="897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Adapting and Intensifying Word Reading Intervention</a:t>
          </a:r>
        </a:p>
      </dsp:txBody>
      <dsp:txXfrm>
        <a:off x="870729" y="3508083"/>
        <a:ext cx="3382731" cy="897187"/>
      </dsp:txXfrm>
    </dsp:sp>
    <dsp:sp modelId="{2C561ACB-D130-4294-A3D8-ED5166D90E72}">
      <dsp:nvSpPr>
        <dsp:cNvPr id="0" name=""/>
        <dsp:cNvSpPr/>
      </dsp:nvSpPr>
      <dsp:spPr>
        <a:xfrm>
          <a:off x="82" y="4696364"/>
          <a:ext cx="680193"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solidFill>
                <a:schemeClr val="bg1"/>
              </a:solidFill>
            </a:rPr>
            <a:t>7.</a:t>
          </a:r>
        </a:p>
      </dsp:txBody>
      <dsp:txXfrm>
        <a:off x="82" y="4696364"/>
        <a:ext cx="680193" cy="495000"/>
      </dsp:txXfrm>
    </dsp:sp>
    <dsp:sp modelId="{CDC5B482-FB5C-4FD7-8045-A1244F0DE794}">
      <dsp:nvSpPr>
        <dsp:cNvPr id="0" name=""/>
        <dsp:cNvSpPr/>
      </dsp:nvSpPr>
      <dsp:spPr>
        <a:xfrm>
          <a:off x="680275" y="4495271"/>
          <a:ext cx="136038" cy="8971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E5C7E1-8B32-4B81-B748-DF2D8F285BE3}">
      <dsp:nvSpPr>
        <dsp:cNvPr id="0" name=""/>
        <dsp:cNvSpPr/>
      </dsp:nvSpPr>
      <dsp:spPr>
        <a:xfrm>
          <a:off x="870729" y="4495271"/>
          <a:ext cx="3382731" cy="897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Adapting and Intensifying Comprehension Intervention</a:t>
          </a:r>
        </a:p>
      </dsp:txBody>
      <dsp:txXfrm>
        <a:off x="870729" y="4495271"/>
        <a:ext cx="3382731" cy="897187"/>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224BDA-D6BF-4386-9525-DF906CDAA658}" type="datetimeFigureOut">
              <a:rPr lang="en-US" smtClean="0"/>
              <a:t>3/4/2020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948857-A4E2-47A3-BE24-C42D3BE24582}" type="slidenum">
              <a:rPr lang="en-US" smtClean="0"/>
              <a:t>‹#›</a:t>
            </a:fld>
            <a:endParaRPr lang="en-US"/>
          </a:p>
        </p:txBody>
      </p:sp>
    </p:spTree>
    <p:extLst>
      <p:ext uri="{BB962C8B-B14F-4D97-AF65-F5344CB8AC3E}">
        <p14:creationId xmlns:p14="http://schemas.microsoft.com/office/powerpoint/2010/main" val="1457721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B8A71-C697-4FEB-8778-C5F523E41333}" type="datetimeFigureOut">
              <a:rPr lang="en-US" smtClean="0"/>
              <a:t>3/4/2020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28B76-325F-4EB6-B770-D7CFC87B8021}" type="slidenum">
              <a:rPr lang="en-US" smtClean="0"/>
              <a:t>‹#›</a:t>
            </a:fld>
            <a:endParaRPr lang="en-US"/>
          </a:p>
        </p:txBody>
      </p:sp>
    </p:spTree>
    <p:extLst>
      <p:ext uri="{BB962C8B-B14F-4D97-AF65-F5344CB8AC3E}">
        <p14:creationId xmlns:p14="http://schemas.microsoft.com/office/powerpoint/2010/main" val="14562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1</a:t>
            </a:fld>
            <a:endParaRPr lang="en-US"/>
          </a:p>
        </p:txBody>
      </p:sp>
    </p:spTree>
    <p:extLst>
      <p:ext uri="{BB962C8B-B14F-4D97-AF65-F5344CB8AC3E}">
        <p14:creationId xmlns:p14="http://schemas.microsoft.com/office/powerpoint/2010/main" val="91331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C28B76-325F-4EB6-B770-D7CFC87B8021}" type="slidenum">
              <a:rPr lang="en-US" smtClean="0"/>
              <a:t>10</a:t>
            </a:fld>
            <a:endParaRPr lang="en-US"/>
          </a:p>
        </p:txBody>
      </p:sp>
    </p:spTree>
    <p:extLst>
      <p:ext uri="{BB962C8B-B14F-4D97-AF65-F5344CB8AC3E}">
        <p14:creationId xmlns:p14="http://schemas.microsoft.com/office/powerpoint/2010/main" val="85418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431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8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479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423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34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827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067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33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2</a:t>
            </a:fld>
            <a:endParaRPr lang="en-US" dirty="0"/>
          </a:p>
        </p:txBody>
      </p:sp>
    </p:spTree>
    <p:extLst>
      <p:ext uri="{BB962C8B-B14F-4D97-AF65-F5344CB8AC3E}">
        <p14:creationId xmlns:p14="http://schemas.microsoft.com/office/powerpoint/2010/main" val="38760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961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011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61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767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076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598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88</a:t>
            </a:fld>
            <a:endParaRPr lang="en-US"/>
          </a:p>
        </p:txBody>
      </p:sp>
    </p:spTree>
    <p:extLst>
      <p:ext uri="{BB962C8B-B14F-4D97-AF65-F5344CB8AC3E}">
        <p14:creationId xmlns:p14="http://schemas.microsoft.com/office/powerpoint/2010/main" val="913314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89</a:t>
            </a:fld>
            <a:endParaRPr lang="en-US" dirty="0"/>
          </a:p>
        </p:txBody>
      </p:sp>
    </p:spTree>
    <p:extLst>
      <p:ext uri="{BB962C8B-B14F-4D97-AF65-F5344CB8AC3E}">
        <p14:creationId xmlns:p14="http://schemas.microsoft.com/office/powerpoint/2010/main" val="386807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C28B76-325F-4EB6-B770-D7CFC87B8021}" type="slidenum">
              <a:rPr lang="en-US" smtClean="0"/>
              <a:t>3</a:t>
            </a:fld>
            <a:endParaRPr lang="en-US"/>
          </a:p>
        </p:txBody>
      </p:sp>
    </p:spTree>
    <p:extLst>
      <p:ext uri="{BB962C8B-B14F-4D97-AF65-F5344CB8AC3E}">
        <p14:creationId xmlns:p14="http://schemas.microsoft.com/office/powerpoint/2010/main" val="194944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FD22B-BAA9-4BA7-96CC-852971994DE6}" type="slidenum">
              <a:rPr lang="en-US" smtClean="0"/>
              <a:t>4</a:t>
            </a:fld>
            <a:endParaRPr lang="en-US"/>
          </a:p>
        </p:txBody>
      </p:sp>
    </p:spTree>
    <p:extLst>
      <p:ext uri="{BB962C8B-B14F-4D97-AF65-F5344CB8AC3E}">
        <p14:creationId xmlns:p14="http://schemas.microsoft.com/office/powerpoint/2010/main" val="100449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5</a:t>
            </a:fld>
            <a:endParaRPr lang="en-US"/>
          </a:p>
        </p:txBody>
      </p:sp>
    </p:spTree>
    <p:extLst>
      <p:ext uri="{BB962C8B-B14F-4D97-AF65-F5344CB8AC3E}">
        <p14:creationId xmlns:p14="http://schemas.microsoft.com/office/powerpoint/2010/main" val="797904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6</a:t>
            </a:fld>
            <a:endParaRPr lang="en-US"/>
          </a:p>
        </p:txBody>
      </p:sp>
    </p:spTree>
    <p:extLst>
      <p:ext uri="{BB962C8B-B14F-4D97-AF65-F5344CB8AC3E}">
        <p14:creationId xmlns:p14="http://schemas.microsoft.com/office/powerpoint/2010/main" val="1318558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FD22B-BAA9-4BA7-96CC-852971994DE6}" type="slidenum">
              <a:rPr lang="en-US" smtClean="0"/>
              <a:t>7</a:t>
            </a:fld>
            <a:endParaRPr lang="en-US"/>
          </a:p>
        </p:txBody>
      </p:sp>
    </p:spTree>
    <p:extLst>
      <p:ext uri="{BB962C8B-B14F-4D97-AF65-F5344CB8AC3E}">
        <p14:creationId xmlns:p14="http://schemas.microsoft.com/office/powerpoint/2010/main" val="1758543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8</a:t>
            </a:fld>
            <a:endParaRPr lang="en-US"/>
          </a:p>
        </p:txBody>
      </p:sp>
    </p:spTree>
    <p:extLst>
      <p:ext uri="{BB962C8B-B14F-4D97-AF65-F5344CB8AC3E}">
        <p14:creationId xmlns:p14="http://schemas.microsoft.com/office/powerpoint/2010/main" val="14708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C28B76-325F-4EB6-B770-D7CFC87B8021}" type="slidenum">
              <a:rPr lang="en-US" smtClean="0"/>
              <a:t>9</a:t>
            </a:fld>
            <a:endParaRPr lang="en-US"/>
          </a:p>
        </p:txBody>
      </p:sp>
    </p:spTree>
    <p:extLst>
      <p:ext uri="{BB962C8B-B14F-4D97-AF65-F5344CB8AC3E}">
        <p14:creationId xmlns:p14="http://schemas.microsoft.com/office/powerpoint/2010/main" val="62363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84073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188419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39484"/>
            <a:ext cx="8686800" cy="1353965"/>
          </a:xfrm>
        </p:spPr>
        <p:txBody>
          <a:bodyPr anchor="t" anchorCtr="0">
            <a:normAutofit/>
          </a:bodyPr>
          <a:lstStyle>
            <a:lvl1pPr algn="l">
              <a:defRPr sz="4000" b="1"/>
            </a:lvl1pPr>
          </a:lstStyle>
          <a:p>
            <a:r>
              <a:rPr lang="en-US" dirty="0"/>
              <a:t>Click to edit Master title style</a:t>
            </a:r>
          </a:p>
        </p:txBody>
      </p:sp>
      <p:sp>
        <p:nvSpPr>
          <p:cNvPr id="3" name="Subtitle 2"/>
          <p:cNvSpPr>
            <a:spLocks noGrp="1"/>
          </p:cNvSpPr>
          <p:nvPr>
            <p:ph type="subTitle" idx="1"/>
          </p:nvPr>
        </p:nvSpPr>
        <p:spPr>
          <a:xfrm>
            <a:off x="228600" y="2416280"/>
            <a:ext cx="8686800" cy="69494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ooter Placeholder 11"/>
          <p:cNvSpPr>
            <a:spLocks noGrp="1"/>
          </p:cNvSpPr>
          <p:nvPr>
            <p:ph type="ftr" sz="quarter" idx="14"/>
          </p:nvPr>
        </p:nvSpPr>
        <p:spPr>
          <a:xfrm>
            <a:off x="6978771" y="6479523"/>
            <a:ext cx="1936630" cy="153888"/>
          </a:xfrm>
        </p:spPr>
        <p:txBody>
          <a:bodyPr/>
          <a:lstStyle/>
          <a:p>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872" y="5048055"/>
            <a:ext cx="3541504" cy="38271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3822365"/>
            <a:ext cx="4138682" cy="845165"/>
          </a:xfrm>
          <a:prstGeom prst="rect">
            <a:avLst/>
          </a:prstGeom>
        </p:spPr>
      </p:pic>
    </p:spTree>
    <p:extLst>
      <p:ext uri="{BB962C8B-B14F-4D97-AF65-F5344CB8AC3E}">
        <p14:creationId xmlns:p14="http://schemas.microsoft.com/office/powerpoint/2010/main" val="186096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1709739"/>
            <a:ext cx="8686800" cy="1143000"/>
          </a:xfrm>
        </p:spPr>
        <p:txBody>
          <a:bodyPr anchor="b">
            <a:normAutofit/>
          </a:bodyPr>
          <a:lstStyle>
            <a:lvl1pPr>
              <a:defRPr sz="3200" b="1"/>
            </a:lvl1pPr>
          </a:lstStyle>
          <a:p>
            <a:r>
              <a:rPr lang="en-US" dirty="0"/>
              <a:t>Click to edit Master title style</a:t>
            </a:r>
          </a:p>
        </p:txBody>
      </p:sp>
      <p:sp>
        <p:nvSpPr>
          <p:cNvPr id="3" name="Text Placeholder 2"/>
          <p:cNvSpPr>
            <a:spLocks noGrp="1"/>
          </p:cNvSpPr>
          <p:nvPr>
            <p:ph type="body" idx="1"/>
          </p:nvPr>
        </p:nvSpPr>
        <p:spPr>
          <a:xfrm>
            <a:off x="228600" y="3230890"/>
            <a:ext cx="8686800" cy="9509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223452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316328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28600" y="1236345"/>
            <a:ext cx="4270248" cy="4636008"/>
          </a:xfrm>
        </p:spPr>
        <p:txBody>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1236345"/>
            <a:ext cx="4270248" cy="4636008"/>
          </a:xfrm>
        </p:spPr>
        <p:txBody>
          <a:bodyPr/>
          <a:lstStyle>
            <a:lvl1pPr>
              <a:defRPr sz="20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12802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p:nvPr>
        </p:nvSpPr>
        <p:spPr>
          <a:xfrm>
            <a:off x="228600" y="1219202"/>
            <a:ext cx="8686800" cy="4632325"/>
          </a:xfrm>
        </p:spPr>
        <p:txBody>
          <a:bodyPr>
            <a:normAutofit/>
          </a:bodyPr>
          <a:lstStyle>
            <a:lvl1pPr marL="457200" indent="-457200">
              <a:defRPr sz="1800"/>
            </a:lvl1pPr>
            <a:lvl2pPr marL="457200" indent="-457200">
              <a:lnSpc>
                <a:spcPct val="110000"/>
              </a:lnSpc>
              <a:buFont typeface="Arial" panose="020B0604020202020204" pitchFamily="34" charset="0"/>
              <a:buChar char="•"/>
              <a:defRPr sz="1800"/>
            </a:lvl2pPr>
            <a:lvl3pPr marL="457200" indent="-457200">
              <a:lnSpc>
                <a:spcPct val="110000"/>
              </a:lnSpc>
              <a:buFont typeface="Arial" panose="020B0604020202020204" pitchFamily="34" charset="0"/>
              <a:buChar char="•"/>
              <a:defRPr sz="1800"/>
            </a:lvl3pPr>
            <a:lvl4pPr marL="457200" indent="-457200">
              <a:lnSpc>
                <a:spcPct val="110000"/>
              </a:lnSpc>
              <a:buFont typeface="Arial" panose="020B0604020202020204" pitchFamily="34" charset="0"/>
              <a:buChar char="•"/>
              <a:defRPr sz="1800"/>
            </a:lvl4pPr>
            <a:lvl5pPr marL="457200" indent="-457200">
              <a:lnSpc>
                <a:spcPct val="110000"/>
              </a:lnSpc>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21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act">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86800" cy="1143000"/>
          </a:xfrm>
        </p:spPr>
        <p:txBody>
          <a:bodyPr anchor="b" anchorCtr="0">
            <a:normAutofit/>
          </a:bodyPr>
          <a:lstStyle>
            <a:lvl1pPr>
              <a:defRPr sz="2800" b="1"/>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p:nvPr>
        </p:nvSpPr>
        <p:spPr>
          <a:xfrm>
            <a:off x="228600" y="2357120"/>
            <a:ext cx="8686800" cy="2971800"/>
          </a:xfrm>
        </p:spPr>
        <p:txBody>
          <a:bodyPr>
            <a:normAutofit/>
          </a:bodyPr>
          <a:lstStyle>
            <a:lvl1pPr marL="0" indent="0">
              <a:lnSpc>
                <a:spcPct val="100000"/>
              </a:lnSpc>
              <a:spcBef>
                <a:spcPts val="0"/>
              </a:spcBef>
              <a:buFont typeface="Arial" panose="020B0604020202020204" pitchFamily="34" charset="0"/>
              <a:buNone/>
              <a:defRPr sz="2000"/>
            </a:lvl1pPr>
            <a:lvl2pPr marL="1588" indent="0">
              <a:lnSpc>
                <a:spcPct val="100000"/>
              </a:lnSpc>
              <a:spcBef>
                <a:spcPts val="0"/>
              </a:spcBef>
              <a:buNone/>
              <a:defRPr sz="2000"/>
            </a:lvl2pPr>
            <a:lvl3pPr marL="0" indent="0">
              <a:lnSpc>
                <a:spcPct val="100000"/>
              </a:lnSpc>
              <a:spcBef>
                <a:spcPts val="0"/>
              </a:spcBef>
              <a:buNone/>
              <a:defRPr sz="2000"/>
            </a:lvl3pPr>
            <a:lvl4pPr marL="0" indent="0">
              <a:lnSpc>
                <a:spcPct val="100000"/>
              </a:lnSpc>
              <a:spcBef>
                <a:spcPts val="0"/>
              </a:spcBef>
              <a:buNone/>
              <a:defRPr sz="2000"/>
            </a:lvl4pPr>
            <a:lvl5pPr marL="0" indent="0">
              <a:lnSpc>
                <a:spcPct val="100000"/>
              </a:lnSpc>
              <a:spcBef>
                <a:spcPts val="0"/>
              </a:spcBef>
              <a:buNone/>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1084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Module Objectiv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575242" y="6366134"/>
            <a:ext cx="340158" cy="461665"/>
          </a:xfrm>
        </p:spPr>
        <p:txBody>
          <a:bodyPr/>
          <a:lstStyle/>
          <a:p>
            <a:fld id="{5AA06DC5-620C-4D3C-B416-7C1D0B39147D}" type="slidenum">
              <a:rPr lang="en-US" smtClean="0"/>
              <a:t>‹#›</a:t>
            </a:fld>
            <a:endParaRPr lang="en-US" dirty="0"/>
          </a:p>
        </p:txBody>
      </p:sp>
      <p:sp>
        <p:nvSpPr>
          <p:cNvPr id="8" name="Text Placeholder 7"/>
          <p:cNvSpPr>
            <a:spLocks noGrp="1"/>
          </p:cNvSpPr>
          <p:nvPr>
            <p:ph type="body" sz="quarter" idx="12" hasCustomPrompt="1"/>
          </p:nvPr>
        </p:nvSpPr>
        <p:spPr>
          <a:xfrm>
            <a:off x="305991" y="1436689"/>
            <a:ext cx="4949428" cy="4403725"/>
          </a:xfrm>
        </p:spPr>
        <p:txBody>
          <a:bodyPr/>
          <a:lstStyle>
            <a:lvl1pPr>
              <a:defRPr b="1"/>
            </a:lvl1pPr>
          </a:lstStyle>
          <a:p>
            <a:pPr lvl="0"/>
            <a:r>
              <a:rPr lang="en-US" dirty="0"/>
              <a:t>Part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hasCustomPrompt="1"/>
          </p:nvPr>
        </p:nvSpPr>
        <p:spPr>
          <a:xfrm>
            <a:off x="305991" y="77357"/>
            <a:ext cx="5321414" cy="789658"/>
          </a:xfrm>
        </p:spPr>
        <p:txBody>
          <a:bodyPr>
            <a:normAutofit/>
          </a:bodyPr>
          <a:lstStyle>
            <a:lvl4pPr marL="0" indent="0">
              <a:buNone/>
              <a:defRPr sz="3200" b="1">
                <a:latin typeface="Verdana" panose="020B0604030504040204" pitchFamily="34" charset="0"/>
                <a:ea typeface="Verdana" panose="020B0604030504040204" pitchFamily="34" charset="0"/>
              </a:defRPr>
            </a:lvl4pPr>
          </a:lstStyle>
          <a:p>
            <a:pPr lvl="3"/>
            <a:r>
              <a:rPr lang="en-US" sz="3200" b="1" dirty="0">
                <a:latin typeface="Verdana" panose="020B0604030504040204" pitchFamily="34" charset="0"/>
                <a:ea typeface="Verdana" panose="020B0604030504040204" pitchFamily="34" charset="0"/>
              </a:rPr>
              <a:t>Objective</a:t>
            </a:r>
            <a:endParaRPr lang="en-US" dirty="0"/>
          </a:p>
        </p:txBody>
      </p:sp>
    </p:spTree>
    <p:extLst>
      <p:ext uri="{BB962C8B-B14F-4D97-AF65-F5344CB8AC3E}">
        <p14:creationId xmlns:p14="http://schemas.microsoft.com/office/powerpoint/2010/main" val="375074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86800" cy="73152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228600" y="1245127"/>
            <a:ext cx="8686800" cy="49406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711352" y="6520749"/>
            <a:ext cx="1785667" cy="153888"/>
          </a:xfrm>
          <a:prstGeom prst="rect">
            <a:avLst/>
          </a:prstGeom>
        </p:spPr>
        <p:txBody>
          <a:bodyPr vert="horz" wrap="square" lIns="91440" tIns="0" rIns="91440" bIns="0" rtlCol="0" anchor="ctr">
            <a:spAutoFit/>
          </a:bodyPr>
          <a:lstStyle>
            <a:lvl1pPr algn="r">
              <a:defRPr sz="1000">
                <a:solidFill>
                  <a:schemeClr val="bg1"/>
                </a:solidFill>
              </a:defRPr>
            </a:lvl1pPr>
          </a:lstStyle>
          <a:p>
            <a:endParaRPr lang="en-US"/>
          </a:p>
        </p:txBody>
      </p:sp>
      <p:sp>
        <p:nvSpPr>
          <p:cNvPr id="6" name="Slide Number Placeholder 5"/>
          <p:cNvSpPr>
            <a:spLocks noGrp="1"/>
          </p:cNvSpPr>
          <p:nvPr>
            <p:ph type="sldNum" sz="quarter" idx="4"/>
          </p:nvPr>
        </p:nvSpPr>
        <p:spPr>
          <a:xfrm>
            <a:off x="8575242" y="6520022"/>
            <a:ext cx="340158" cy="153888"/>
          </a:xfrm>
          <a:prstGeom prst="rect">
            <a:avLst/>
          </a:prstGeom>
        </p:spPr>
        <p:txBody>
          <a:bodyPr vert="horz" wrap="square" lIns="91440" tIns="0" rIns="91440" bIns="0" rtlCol="0" anchor="ctr">
            <a:spAutoFit/>
          </a:bodyPr>
          <a:lstStyle>
            <a:lvl1pPr algn="r">
              <a:defRPr sz="1000">
                <a:solidFill>
                  <a:schemeClr val="bg1"/>
                </a:solidFill>
              </a:defRPr>
            </a:lvl1pPr>
          </a:lstStyle>
          <a:p>
            <a:fld id="{5AA06DC5-620C-4D3C-B416-7C1D0B39147D}" type="slidenum">
              <a:rPr lang="en-US" smtClean="0"/>
              <a:t>‹#›</a:t>
            </a:fld>
            <a:endParaRPr lang="en-US"/>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6792" y="6437271"/>
            <a:ext cx="2450417" cy="263937"/>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7656" y="6185806"/>
            <a:ext cx="2801204" cy="572037"/>
          </a:xfrm>
          <a:prstGeom prst="rect">
            <a:avLst/>
          </a:prstGeom>
        </p:spPr>
      </p:pic>
    </p:spTree>
    <p:extLst>
      <p:ext uri="{BB962C8B-B14F-4D97-AF65-F5344CB8AC3E}">
        <p14:creationId xmlns:p14="http://schemas.microsoft.com/office/powerpoint/2010/main" val="2643083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youtu.be/e4D8wCGHpyw"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https://youtu.be/HXJTW7Gka-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hyperlink" Target="https://youtu.be/7CZu79naWkE"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120"/>
            <a:ext cx="9061255" cy="1353965"/>
          </a:xfrm>
        </p:spPr>
        <p:txBody>
          <a:bodyPr>
            <a:normAutofit/>
          </a:bodyPr>
          <a:lstStyle/>
          <a:p>
            <a:pPr algn="ctr"/>
            <a:r>
              <a:rPr lang="en-US" sz="3200" dirty="0"/>
              <a:t>Qualitative Adaptations </a:t>
            </a:r>
            <a:br>
              <a:rPr lang="en-US" sz="3200" dirty="0"/>
            </a:br>
            <a:r>
              <a:rPr lang="en-US" sz="3200" dirty="0"/>
              <a:t>for Teaching Comprehension</a:t>
            </a:r>
          </a:p>
        </p:txBody>
      </p:sp>
      <p:sp>
        <p:nvSpPr>
          <p:cNvPr id="3" name="Subtitle 2"/>
          <p:cNvSpPr>
            <a:spLocks noGrp="1"/>
          </p:cNvSpPr>
          <p:nvPr>
            <p:ph type="subTitle" idx="1"/>
          </p:nvPr>
        </p:nvSpPr>
        <p:spPr/>
        <p:txBody>
          <a:bodyPr>
            <a:normAutofit/>
          </a:bodyPr>
          <a:lstStyle/>
          <a:p>
            <a:r>
              <a:rPr lang="en-US" dirty="0"/>
              <a:t>Module 7 – Introduction</a:t>
            </a:r>
          </a:p>
          <a:p>
            <a:endParaRPr lang="en-US" dirty="0"/>
          </a:p>
        </p:txBody>
      </p:sp>
    </p:spTree>
    <p:extLst>
      <p:ext uri="{BB962C8B-B14F-4D97-AF65-F5344CB8AC3E}">
        <p14:creationId xmlns:p14="http://schemas.microsoft.com/office/powerpoint/2010/main" val="201631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058813"/>
            <a:ext cx="9158287" cy="1285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Welcome!</a:t>
            </a:r>
          </a:p>
          <a:p>
            <a:pPr algn="ctr"/>
            <a:endParaRPr lang="en-US" sz="2800" b="1" dirty="0"/>
          </a:p>
          <a:p>
            <a:pPr algn="ctr"/>
            <a:endParaRPr lang="en-US" sz="2800" b="1" dirty="0"/>
          </a:p>
          <a:p>
            <a:pPr algn="ctr"/>
            <a:r>
              <a:rPr lang="en-US" sz="2800" dirty="0"/>
              <a:t>We are excited to start on the Module!</a:t>
            </a:r>
          </a:p>
        </p:txBody>
      </p:sp>
      <p:sp>
        <p:nvSpPr>
          <p:cNvPr id="2" name="Title 1" hidden="1">
            <a:extLst>
              <a:ext uri="{FF2B5EF4-FFF2-40B4-BE49-F238E27FC236}">
                <a16:creationId xmlns:a16="http://schemas.microsoft.com/office/drawing/2014/main" id="{56701D36-BA5C-48B8-B3C2-7750BBFF4D23}"/>
              </a:ext>
            </a:extLst>
          </p:cNvPr>
          <p:cNvSpPr>
            <a:spLocks noGrp="1"/>
          </p:cNvSpPr>
          <p:nvPr>
            <p:ph type="title"/>
          </p:nvPr>
        </p:nvSpPr>
        <p:spPr/>
        <p:txBody>
          <a:bodyPr/>
          <a:lstStyle/>
          <a:p>
            <a:pPr rtl="0" eaLnBrk="1" latinLnBrk="0" hangingPunct="1"/>
            <a:r>
              <a:rPr lang="en-US" sz="3600" b="1" kern="1200" dirty="0">
                <a:solidFill>
                  <a:srgbClr val="FFFFFF"/>
                </a:solidFill>
                <a:effectLst/>
                <a:latin typeface="Verdana" panose="020B0604030504040204" pitchFamily="34" charset="0"/>
                <a:ea typeface="+mn-ea"/>
                <a:cs typeface="+mn-cs"/>
              </a:rPr>
              <a:t>Welcome!</a:t>
            </a:r>
            <a:endParaRPr lang="en-US" dirty="0">
              <a:effectLst/>
            </a:endParaRPr>
          </a:p>
          <a:p>
            <a:endParaRPr lang="en-US" dirty="0"/>
          </a:p>
        </p:txBody>
      </p:sp>
    </p:spTree>
    <p:extLst>
      <p:ext uri="{BB962C8B-B14F-4D97-AF65-F5344CB8AC3E}">
        <p14:creationId xmlns:p14="http://schemas.microsoft.com/office/powerpoint/2010/main" val="117474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120"/>
            <a:ext cx="9061255" cy="1353965"/>
          </a:xfrm>
        </p:spPr>
        <p:txBody>
          <a:bodyPr>
            <a:normAutofit/>
          </a:bodyPr>
          <a:lstStyle/>
          <a:p>
            <a:pPr algn="ctr"/>
            <a:r>
              <a:rPr lang="en-US" sz="3200" dirty="0"/>
              <a:t>Qualitative Adaptations in Comprehension: Modeling</a:t>
            </a:r>
          </a:p>
        </p:txBody>
      </p:sp>
      <p:sp>
        <p:nvSpPr>
          <p:cNvPr id="3" name="Subtitle 2"/>
          <p:cNvSpPr>
            <a:spLocks noGrp="1"/>
          </p:cNvSpPr>
          <p:nvPr>
            <p:ph type="subTitle" idx="1"/>
          </p:nvPr>
        </p:nvSpPr>
        <p:spPr/>
        <p:txBody>
          <a:bodyPr/>
          <a:lstStyle/>
          <a:p>
            <a:r>
              <a:rPr lang="en-US" dirty="0"/>
              <a:t>Module 7 – Part 1</a:t>
            </a:r>
          </a:p>
          <a:p>
            <a:endParaRPr lang="en-US" dirty="0"/>
          </a:p>
        </p:txBody>
      </p:sp>
    </p:spTree>
    <p:extLst>
      <p:ext uri="{BB962C8B-B14F-4D97-AF65-F5344CB8AC3E}">
        <p14:creationId xmlns:p14="http://schemas.microsoft.com/office/powerpoint/2010/main" val="36802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Objectives</a:t>
            </a:r>
          </a:p>
        </p:txBody>
      </p:sp>
      <p:sp>
        <p:nvSpPr>
          <p:cNvPr id="3" name="Content Placeholder 2"/>
          <p:cNvSpPr>
            <a:spLocks noGrp="1"/>
          </p:cNvSpPr>
          <p:nvPr>
            <p:ph idx="1"/>
          </p:nvPr>
        </p:nvSpPr>
        <p:spPr/>
        <p:txBody>
          <a:bodyPr>
            <a:normAutofit/>
          </a:bodyPr>
          <a:lstStyle/>
          <a:p>
            <a:r>
              <a:rPr lang="en-US" dirty="0"/>
              <a:t>You will learn…</a:t>
            </a:r>
          </a:p>
          <a:p>
            <a:endParaRPr lang="en-US" dirty="0"/>
          </a:p>
          <a:p>
            <a:pPr marL="342900" indent="-342900">
              <a:lnSpc>
                <a:spcPct val="150000"/>
              </a:lnSpc>
              <a:spcAft>
                <a:spcPts val="1200"/>
              </a:spcAft>
              <a:buClr>
                <a:schemeClr val="bg1"/>
              </a:buClr>
              <a:buFont typeface="Arial" panose="020B0604020202020204" pitchFamily="34" charset="0"/>
              <a:buChar char="•"/>
            </a:pPr>
            <a:r>
              <a:rPr lang="en-US" dirty="0"/>
              <a:t>What effective modeling looks like in intensive reading interventions for comprehension.</a:t>
            </a:r>
          </a:p>
          <a:p>
            <a:pPr marL="342900" indent="-342900">
              <a:lnSpc>
                <a:spcPct val="150000"/>
              </a:lnSpc>
              <a:spcAft>
                <a:spcPts val="1200"/>
              </a:spcAft>
              <a:buClr>
                <a:schemeClr val="bg1"/>
              </a:buClr>
              <a:buFont typeface="Arial" panose="020B0604020202020204" pitchFamily="34" charset="0"/>
              <a:buChar char="•"/>
            </a:pPr>
            <a:r>
              <a:rPr lang="en-US" dirty="0"/>
              <a:t>How to adapt comprehension instruction to improve instructional modeling.</a:t>
            </a:r>
          </a:p>
        </p:txBody>
      </p:sp>
    </p:spTree>
    <p:extLst>
      <p:ext uri="{BB962C8B-B14F-4D97-AF65-F5344CB8AC3E}">
        <p14:creationId xmlns:p14="http://schemas.microsoft.com/office/powerpoint/2010/main" val="352680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528807" y="3177953"/>
            <a:ext cx="1667476" cy="812366"/>
          </a:xfrm>
          <a:prstGeom prst="rect">
            <a:avLst/>
          </a:prstGeom>
          <a:solidFill>
            <a:srgbClr val="D3A01F">
              <a:lumMod val="50000"/>
            </a:srgb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Planned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Examples</a:t>
            </a:r>
          </a:p>
        </p:txBody>
      </p:sp>
      <p:sp>
        <p:nvSpPr>
          <p:cNvPr id="26" name="TextBox 25"/>
          <p:cNvSpPr txBox="1"/>
          <p:nvPr/>
        </p:nvSpPr>
        <p:spPr>
          <a:xfrm>
            <a:off x="1526725" y="2325503"/>
            <a:ext cx="1667476" cy="852449"/>
          </a:xfrm>
          <a:prstGeom prst="rect">
            <a:avLst/>
          </a:prstGeom>
          <a:solidFill>
            <a:srgbClr val="D3A01F">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Clear Explanation</a:t>
            </a:r>
          </a:p>
        </p:txBody>
      </p:sp>
      <p:sp>
        <p:nvSpPr>
          <p:cNvPr id="27" name="TextBox 26"/>
          <p:cNvSpPr txBox="1"/>
          <p:nvPr/>
        </p:nvSpPr>
        <p:spPr>
          <a:xfrm>
            <a:off x="3320281" y="3115302"/>
            <a:ext cx="1667476" cy="875017"/>
          </a:xfrm>
          <a:prstGeom prst="rect">
            <a:avLst/>
          </a:prstGeom>
          <a:solidFill>
            <a:srgbClr val="EA6B0C">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Independent Practice</a:t>
            </a:r>
          </a:p>
        </p:txBody>
      </p:sp>
      <p:sp>
        <p:nvSpPr>
          <p:cNvPr id="28" name="TextBox 27"/>
          <p:cNvSpPr txBox="1"/>
          <p:nvPr/>
        </p:nvSpPr>
        <p:spPr>
          <a:xfrm>
            <a:off x="3320281" y="2325503"/>
            <a:ext cx="1667476" cy="789797"/>
          </a:xfrm>
          <a:prstGeom prst="rect">
            <a:avLst/>
          </a:prstGeom>
          <a:solidFill>
            <a:srgbClr val="8B4007"/>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Guided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Practice</a:t>
            </a:r>
          </a:p>
        </p:txBody>
      </p:sp>
      <p:sp>
        <p:nvSpPr>
          <p:cNvPr id="29" name="TextBox 28"/>
          <p:cNvSpPr txBox="1"/>
          <p:nvPr/>
        </p:nvSpPr>
        <p:spPr>
          <a:xfrm>
            <a:off x="1528806" y="1863840"/>
            <a:ext cx="1667476" cy="461665"/>
          </a:xfrm>
          <a:prstGeom prst="rect">
            <a:avLst/>
          </a:prstGeom>
          <a:solidFill>
            <a:srgbClr val="D3A01F">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Modeling</a:t>
            </a:r>
          </a:p>
        </p:txBody>
      </p:sp>
      <p:sp>
        <p:nvSpPr>
          <p:cNvPr id="30" name="TextBox 29"/>
          <p:cNvSpPr txBox="1"/>
          <p:nvPr/>
        </p:nvSpPr>
        <p:spPr>
          <a:xfrm>
            <a:off x="3320281" y="1863839"/>
            <a:ext cx="1667476" cy="461665"/>
          </a:xfrm>
          <a:prstGeom prst="rect">
            <a:avLst/>
          </a:prstGeom>
          <a:solidFill>
            <a:srgbClr val="EA6B0C">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Practice</a:t>
            </a:r>
          </a:p>
        </p:txBody>
      </p:sp>
      <p:sp>
        <p:nvSpPr>
          <p:cNvPr id="31" name="TextBox 30"/>
          <p:cNvSpPr txBox="1"/>
          <p:nvPr/>
        </p:nvSpPr>
        <p:spPr>
          <a:xfrm>
            <a:off x="1936284" y="1369055"/>
            <a:ext cx="85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I Do</a:t>
            </a:r>
          </a:p>
        </p:txBody>
      </p:sp>
      <p:sp>
        <p:nvSpPr>
          <p:cNvPr id="32" name="TextBox 31"/>
          <p:cNvSpPr txBox="1"/>
          <p:nvPr/>
        </p:nvSpPr>
        <p:spPr>
          <a:xfrm>
            <a:off x="5053549" y="2514793"/>
            <a:ext cx="16674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We Do</a:t>
            </a:r>
          </a:p>
        </p:txBody>
      </p:sp>
      <p:sp>
        <p:nvSpPr>
          <p:cNvPr id="33" name="TextBox 32"/>
          <p:cNvSpPr txBox="1"/>
          <p:nvPr/>
        </p:nvSpPr>
        <p:spPr>
          <a:xfrm>
            <a:off x="5053549" y="3347202"/>
            <a:ext cx="14550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You Do</a:t>
            </a:r>
          </a:p>
        </p:txBody>
      </p:sp>
      <p:sp>
        <p:nvSpPr>
          <p:cNvPr id="34" name="Rectangle 33"/>
          <p:cNvSpPr/>
          <p:nvPr/>
        </p:nvSpPr>
        <p:spPr>
          <a:xfrm>
            <a:off x="1528806" y="4167518"/>
            <a:ext cx="3458951" cy="437680"/>
          </a:xfrm>
          <a:prstGeom prst="rect">
            <a:avLst/>
          </a:prstGeom>
          <a:solidFill>
            <a:srgbClr val="E4E5E6">
              <a:lumMod val="50000"/>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w Cen MT" panose="020B0602020104020603"/>
                <a:ea typeface="+mn-ea"/>
                <a:cs typeface="+mn-cs"/>
              </a:rPr>
              <a:t>Supporting Practices</a:t>
            </a:r>
            <a:endParaRPr kumimoji="0" lang="en-US" sz="1800" b="0" i="0" u="none" strike="noStrike" kern="0" cap="none" spc="0" normalizeH="0" baseline="0" noProof="0" dirty="0">
              <a:ln>
                <a:noFill/>
              </a:ln>
              <a:solidFill>
                <a:srgbClr val="000000"/>
              </a:solidFill>
              <a:effectLst/>
              <a:uLnTx/>
              <a:uFillTx/>
              <a:latin typeface="Tw Cen MT" panose="020B0602020104020603"/>
              <a:ea typeface="+mn-ea"/>
              <a:cs typeface="+mn-cs"/>
            </a:endParaRPr>
          </a:p>
        </p:txBody>
      </p:sp>
      <p:sp>
        <p:nvSpPr>
          <p:cNvPr id="35" name="Rectangle 34"/>
          <p:cNvSpPr/>
          <p:nvPr/>
        </p:nvSpPr>
        <p:spPr>
          <a:xfrm>
            <a:off x="1528806" y="4508807"/>
            <a:ext cx="3458951" cy="1085957"/>
          </a:xfrm>
          <a:prstGeom prst="rect">
            <a:avLst/>
          </a:prstGeom>
          <a:solidFill>
            <a:srgbClr val="E4E5E6">
              <a:lumMod val="25000"/>
            </a:srgbClr>
          </a:solidFill>
        </p:spPr>
        <p:txBody>
          <a:bodyPr wrap="square">
            <a:noAutofit/>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Asking the right questions </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Eliciting frequent responses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Providing immediate specific feedback</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Maintaining a brisk pace</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Tree>
    <p:extLst>
      <p:ext uri="{BB962C8B-B14F-4D97-AF65-F5344CB8AC3E}">
        <p14:creationId xmlns:p14="http://schemas.microsoft.com/office/powerpoint/2010/main" val="348281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528807" y="3177953"/>
            <a:ext cx="1667476" cy="812366"/>
          </a:xfrm>
          <a:prstGeom prst="rect">
            <a:avLst/>
          </a:prstGeom>
          <a:solidFill>
            <a:srgbClr val="D3A01F">
              <a:lumMod val="50000"/>
            </a:srgb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Planned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Examples</a:t>
            </a:r>
          </a:p>
        </p:txBody>
      </p:sp>
      <p:sp>
        <p:nvSpPr>
          <p:cNvPr id="26" name="TextBox 25"/>
          <p:cNvSpPr txBox="1"/>
          <p:nvPr/>
        </p:nvSpPr>
        <p:spPr>
          <a:xfrm>
            <a:off x="1526725" y="2325503"/>
            <a:ext cx="1667476" cy="852449"/>
          </a:xfrm>
          <a:prstGeom prst="rect">
            <a:avLst/>
          </a:prstGeom>
          <a:solidFill>
            <a:srgbClr val="D3A01F">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Clear Explanation</a:t>
            </a:r>
          </a:p>
        </p:txBody>
      </p:sp>
      <p:sp>
        <p:nvSpPr>
          <p:cNvPr id="29" name="TextBox 28"/>
          <p:cNvSpPr txBox="1"/>
          <p:nvPr/>
        </p:nvSpPr>
        <p:spPr>
          <a:xfrm>
            <a:off x="1528806" y="1863840"/>
            <a:ext cx="1667476" cy="461665"/>
          </a:xfrm>
          <a:prstGeom prst="rect">
            <a:avLst/>
          </a:prstGeom>
          <a:solidFill>
            <a:srgbClr val="D3A01F">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Modeling</a:t>
            </a:r>
          </a:p>
        </p:txBody>
      </p:sp>
      <p:sp>
        <p:nvSpPr>
          <p:cNvPr id="31" name="TextBox 30"/>
          <p:cNvSpPr txBox="1"/>
          <p:nvPr/>
        </p:nvSpPr>
        <p:spPr>
          <a:xfrm>
            <a:off x="1936284" y="1369055"/>
            <a:ext cx="85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I Do</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Tree>
    <p:extLst>
      <p:ext uri="{BB962C8B-B14F-4D97-AF65-F5344CB8AC3E}">
        <p14:creationId xmlns:p14="http://schemas.microsoft.com/office/powerpoint/2010/main" val="3313777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228600" y="228600"/>
            <a:ext cx="8686800" cy="731520"/>
          </a:xfrm>
        </p:spPr>
        <p:txBody>
          <a:bodyPr/>
          <a:lstStyle/>
          <a:p>
            <a:r>
              <a:rPr lang="en-US" dirty="0"/>
              <a:t>Modeling: Why We’re Learning This </a:t>
            </a:r>
          </a:p>
        </p:txBody>
      </p:sp>
      <p:sp>
        <p:nvSpPr>
          <p:cNvPr id="5" name="Rectangle 4"/>
          <p:cNvSpPr/>
          <p:nvPr/>
        </p:nvSpPr>
        <p:spPr>
          <a:xfrm>
            <a:off x="279399" y="1197610"/>
            <a:ext cx="6997299" cy="1012190"/>
          </a:xfrm>
          <a:prstGeom prst="rect">
            <a:avLst/>
          </a:prstGeom>
          <a:solidFill>
            <a:srgbClr val="6D5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50000"/>
              </a:spcBef>
              <a:spcAft>
                <a:spcPts val="0"/>
              </a:spcAft>
              <a:buClr>
                <a:srgbClr val="FFFFFF"/>
              </a:buClr>
              <a:buSzTx/>
              <a:buFontTx/>
              <a:buNone/>
              <a:tabLst/>
              <a:defRPr/>
            </a:pPr>
            <a:r>
              <a:rPr kumimoji="0" lang="en-US" sz="1800" b="0" i="0" u="none" strike="noStrike" kern="1200" cap="none" spc="0" normalizeH="0" baseline="0" noProof="0">
                <a:ln>
                  <a:noFill/>
                </a:ln>
                <a:solidFill>
                  <a:srgbClr val="FFFFFF">
                    <a:lumMod val="85000"/>
                  </a:srgbClr>
                </a:solidFill>
                <a:effectLst/>
                <a:uLnTx/>
                <a:uFillTx/>
                <a:latin typeface="Verdana"/>
                <a:ea typeface="+mn-ea"/>
                <a:cs typeface="+mn-cs"/>
              </a:rPr>
              <a:t>Students experiencing reading difficulties </a:t>
            </a:r>
            <a:r>
              <a:rPr kumimoji="0" lang="en-US" sz="1800" b="0" i="0" u="sng" strike="noStrike" kern="1200" cap="none" spc="0" normalizeH="0" baseline="0" noProof="0">
                <a:ln>
                  <a:noFill/>
                </a:ln>
                <a:solidFill>
                  <a:srgbClr val="FFFFFF">
                    <a:lumMod val="85000"/>
                  </a:srgbClr>
                </a:solidFill>
                <a:effectLst/>
                <a:uLnTx/>
                <a:uFillTx/>
                <a:latin typeface="Verdana"/>
                <a:ea typeface="+mn-ea"/>
                <a:cs typeface="+mn-cs"/>
              </a:rPr>
              <a:t>will not discover </a:t>
            </a:r>
            <a:r>
              <a:rPr kumimoji="0" lang="en-US" sz="1800" b="0" i="0" u="none" strike="noStrike" kern="1200" cap="none" spc="0" normalizeH="0" baseline="0" noProof="0">
                <a:ln>
                  <a:noFill/>
                </a:ln>
                <a:solidFill>
                  <a:srgbClr val="FFFFFF">
                    <a:lumMod val="85000"/>
                  </a:srgbClr>
                </a:solidFill>
                <a:effectLst/>
                <a:uLnTx/>
                <a:uFillTx/>
                <a:latin typeface="Verdana"/>
                <a:ea typeface="+mn-ea"/>
                <a:cs typeface="+mn-cs"/>
              </a:rPr>
              <a:t>effective or efficient reading skills and strategies.</a:t>
            </a:r>
            <a:endParaRPr kumimoji="0" lang="en-US" sz="1800" b="0" i="0" u="none" strike="noStrike" kern="1200" cap="none" spc="0" normalizeH="0" baseline="0" noProof="0" dirty="0">
              <a:ln>
                <a:noFill/>
              </a:ln>
              <a:solidFill>
                <a:srgbClr val="FFFFFF">
                  <a:lumMod val="85000"/>
                </a:srgbClr>
              </a:solidFill>
              <a:effectLst/>
              <a:uLnTx/>
              <a:uFillTx/>
              <a:latin typeface="Verdana"/>
              <a:ea typeface="+mn-ea"/>
              <a:cs typeface="+mn-cs"/>
            </a:endParaRPr>
          </a:p>
        </p:txBody>
      </p:sp>
      <p:sp>
        <p:nvSpPr>
          <p:cNvPr id="6" name="Rectangle 5"/>
          <p:cNvSpPr/>
          <p:nvPr/>
        </p:nvSpPr>
        <p:spPr>
          <a:xfrm>
            <a:off x="279400" y="2447290"/>
            <a:ext cx="6997299" cy="1028700"/>
          </a:xfrm>
          <a:prstGeom prst="rect">
            <a:avLst/>
          </a:prstGeom>
          <a:solidFill>
            <a:srgbClr val="6D5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50000"/>
              </a:spcBef>
              <a:spcAft>
                <a:spcPts val="0"/>
              </a:spcAft>
              <a:buClr>
                <a:srgbClr val="FFFFFF"/>
              </a:buClr>
              <a:buSzTx/>
              <a:buFontTx/>
              <a:buNone/>
              <a:tabLst/>
              <a:defRPr/>
            </a:pPr>
            <a:r>
              <a:rPr kumimoji="0" lang="en-US" sz="1800" b="0" i="0" u="none" strike="noStrike" kern="1200" cap="none" spc="0" normalizeH="0" baseline="0" noProof="0" dirty="0">
                <a:ln>
                  <a:noFill/>
                </a:ln>
                <a:solidFill>
                  <a:srgbClr val="FFFFFF">
                    <a:lumMod val="85000"/>
                  </a:srgbClr>
                </a:solidFill>
                <a:effectLst/>
                <a:uLnTx/>
                <a:uFillTx/>
                <a:latin typeface="Verdana"/>
                <a:ea typeface="+mn-ea"/>
                <a:cs typeface="+mn-cs"/>
              </a:rPr>
              <a:t>The strategies that expert readers rely on are </a:t>
            </a:r>
            <a:r>
              <a:rPr kumimoji="0" lang="en-US" sz="1800" b="0" i="0" u="sng" strike="noStrike" kern="1200" cap="none" spc="0" normalizeH="0" baseline="0" noProof="0" dirty="0">
                <a:ln>
                  <a:noFill/>
                </a:ln>
                <a:solidFill>
                  <a:srgbClr val="FFFFFF">
                    <a:lumMod val="85000"/>
                  </a:srgbClr>
                </a:solidFill>
                <a:effectLst/>
                <a:uLnTx/>
                <a:uFillTx/>
                <a:latin typeface="Verdana"/>
                <a:ea typeface="+mn-ea"/>
                <a:cs typeface="+mn-cs"/>
              </a:rPr>
              <a:t>effectively hidden</a:t>
            </a:r>
            <a:r>
              <a:rPr kumimoji="0" lang="en-US" sz="1800" b="0" i="0" u="none" strike="noStrike" kern="1200" cap="none" spc="0" normalizeH="0" baseline="0" noProof="0" dirty="0">
                <a:ln>
                  <a:noFill/>
                </a:ln>
                <a:solidFill>
                  <a:srgbClr val="FFFFFF">
                    <a:lumMod val="85000"/>
                  </a:srgbClr>
                </a:solidFill>
                <a:effectLst/>
                <a:uLnTx/>
                <a:uFillTx/>
                <a:latin typeface="Verdana"/>
                <a:ea typeface="+mn-ea"/>
                <a:cs typeface="+mn-cs"/>
              </a:rPr>
              <a:t> from students experiencing reading difficulties. </a:t>
            </a:r>
          </a:p>
        </p:txBody>
      </p:sp>
      <p:sp>
        <p:nvSpPr>
          <p:cNvPr id="7" name="Rectangle 6"/>
          <p:cNvSpPr/>
          <p:nvPr/>
        </p:nvSpPr>
        <p:spPr>
          <a:xfrm>
            <a:off x="633119" y="3838376"/>
            <a:ext cx="6289858" cy="1629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The role of modeling is to let students </a:t>
            </a: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a:t>
            </a:r>
            <a:r>
              <a:rPr kumimoji="0" lang="en-US" sz="2400" b="0" i="0" u="sng" strike="noStrike" kern="1200" cap="none" spc="0" normalizeH="0" baseline="0" noProof="0" dirty="0">
                <a:ln>
                  <a:noFill/>
                </a:ln>
                <a:solidFill>
                  <a:srgbClr val="FFFFFF"/>
                </a:solidFill>
                <a:effectLst/>
                <a:uLnTx/>
                <a:uFillTx/>
                <a:latin typeface="Verdana"/>
                <a:ea typeface="+mn-ea"/>
                <a:cs typeface="+mn-cs"/>
              </a:rPr>
              <a:t>in on the secret</a:t>
            </a:r>
            <a:r>
              <a:rPr kumimoji="0" lang="en-US" sz="2400" b="0" i="0" u="none" strike="noStrike" kern="1200" cap="none" spc="0" normalizeH="0" baseline="0" noProof="0" dirty="0">
                <a:ln>
                  <a:noFill/>
                </a:ln>
                <a:solidFill>
                  <a:srgbClr val="FFFFFF"/>
                </a:solidFill>
                <a:effectLst/>
                <a:uLnTx/>
                <a:uFillTx/>
                <a:latin typeface="Verdana"/>
                <a:ea typeface="+mn-ea"/>
                <a:cs typeface="+mn-cs"/>
              </a:rPr>
              <a:t>” </a:t>
            </a:r>
            <a:r>
              <a:rPr kumimoji="0" lang="en-US" altLang="ja-JP" sz="2400" b="0" i="0" u="none" strike="noStrike" kern="1200" cap="none" spc="0" normalizeH="0" baseline="0" noProof="0" dirty="0">
                <a:ln>
                  <a:noFill/>
                </a:ln>
                <a:solidFill>
                  <a:srgbClr val="FFFFFF"/>
                </a:solidFill>
                <a:effectLst/>
                <a:uLnTx/>
                <a:uFillTx/>
                <a:latin typeface="Verdana"/>
                <a:ea typeface="+mn-ea"/>
                <a:cs typeface="+mn-cs"/>
              </a:rPr>
              <a:t>of reading success by making skills and strategies </a:t>
            </a:r>
            <a:r>
              <a:rPr kumimoji="0" lang="en-US" altLang="ja-JP" sz="2400" b="0" i="0" u="sng" strike="noStrike" kern="1200" cap="none" spc="0" normalizeH="0" baseline="0" noProof="0" dirty="0">
                <a:ln>
                  <a:noFill/>
                </a:ln>
                <a:solidFill>
                  <a:srgbClr val="FFFFFF"/>
                </a:solidFill>
                <a:effectLst/>
                <a:uLnTx/>
                <a:uFillTx/>
                <a:latin typeface="Verdana"/>
                <a:ea typeface="+mn-ea"/>
                <a:cs typeface="+mn-cs"/>
              </a:rPr>
              <a:t>explicit</a:t>
            </a:r>
            <a:r>
              <a:rPr kumimoji="0" lang="en-US" altLang="ja-JP" sz="2400" b="0" i="0" u="none" strike="noStrike" kern="1200" cap="none" spc="0" normalizeH="0" baseline="0" noProof="0" dirty="0">
                <a:ln>
                  <a:noFill/>
                </a:ln>
                <a:solidFill>
                  <a:srgbClr val="FFFFFF"/>
                </a:solidFill>
                <a:effectLst/>
                <a:uLnTx/>
                <a:uFillTx/>
                <a:latin typeface="Verdana"/>
                <a:ea typeface="+mn-ea"/>
                <a:cs typeface="+mn-cs"/>
              </a:rPr>
              <a:t>. </a:t>
            </a: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982850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lnSpcReduction="10000"/>
          </a:bodyPr>
          <a:lstStyle/>
          <a:p>
            <a:pPr marL="342900" indent="-342900">
              <a:buClr>
                <a:schemeClr val="accent1"/>
              </a:buClr>
              <a:buFont typeface="Wingdings" panose="05000000000000000000" pitchFamily="2" charset="2"/>
              <a:buChar char="q"/>
            </a:pPr>
            <a:r>
              <a:rPr lang="en-US" dirty="0"/>
              <a:t>Focus on a singular objective</a:t>
            </a:r>
          </a:p>
          <a:p>
            <a:pPr marL="342900" indent="-342900">
              <a:buClr>
                <a:schemeClr val="accent1"/>
              </a:buClr>
              <a:buFont typeface="Wingdings" panose="05000000000000000000" pitchFamily="2" charset="2"/>
              <a:buChar char="q"/>
            </a:pPr>
            <a:r>
              <a:rPr lang="en-US" dirty="0"/>
              <a:t>Explain with clear, concise, consistent language</a:t>
            </a:r>
          </a:p>
          <a:p>
            <a:pPr marL="342900" indent="-342900">
              <a:buClr>
                <a:schemeClr val="accent1"/>
              </a:buClr>
              <a:buFont typeface="Wingdings" panose="05000000000000000000" pitchFamily="2" charset="2"/>
              <a:buChar char="q"/>
            </a:pPr>
            <a:r>
              <a:rPr lang="en-US" dirty="0"/>
              <a:t>Model/demonstrate the skill/strategy </a:t>
            </a:r>
          </a:p>
          <a:p>
            <a:pPr>
              <a:buClr>
                <a:schemeClr val="accent1"/>
              </a:buClr>
            </a:pPr>
            <a:r>
              <a:rPr lang="en-US" dirty="0"/>
              <a:t>   (show the thinking)</a:t>
            </a:r>
          </a:p>
          <a:p>
            <a:pPr marL="342900" indent="-342900">
              <a:buClr>
                <a:schemeClr val="accent1"/>
              </a:buClr>
              <a:buFont typeface="Wingdings" panose="05000000000000000000" pitchFamily="2" charset="2"/>
              <a:buChar char="q"/>
            </a:pPr>
            <a:r>
              <a:rPr lang="en-US" dirty="0"/>
              <a:t>Select appropriate examples to model</a:t>
            </a:r>
          </a:p>
          <a:p>
            <a:pPr marL="342900" indent="-342900">
              <a:buClr>
                <a:schemeClr val="accent1"/>
              </a:buClr>
              <a:buFont typeface="Wingdings" panose="05000000000000000000" pitchFamily="2" charset="2"/>
              <a:buChar char="q"/>
            </a:pPr>
            <a:r>
              <a:rPr lang="en-US" dirty="0"/>
              <a:t>Model additional examples </a:t>
            </a:r>
            <a:br>
              <a:rPr lang="en-US" dirty="0"/>
            </a:br>
            <a:r>
              <a:rPr lang="en-US" dirty="0"/>
              <a:t>(use multiple models)</a:t>
            </a:r>
          </a:p>
          <a:p>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Models</a:t>
            </a:r>
          </a:p>
        </p:txBody>
      </p:sp>
    </p:spTree>
    <p:extLst>
      <p:ext uri="{BB962C8B-B14F-4D97-AF65-F5344CB8AC3E}">
        <p14:creationId xmlns:p14="http://schemas.microsoft.com/office/powerpoint/2010/main" val="2024881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lnSpcReduction="10000"/>
          </a:bodyPr>
          <a:lstStyle/>
          <a:p>
            <a:pPr marL="342900" indent="-342900">
              <a:buClr>
                <a:schemeClr val="accent1"/>
              </a:buClr>
              <a:buFont typeface="Wingdings" panose="05000000000000000000" pitchFamily="2" charset="2"/>
              <a:buChar char="q"/>
            </a:pPr>
            <a:r>
              <a:rPr lang="en-US" dirty="0"/>
              <a:t>Focus on a singular objective</a:t>
            </a:r>
          </a:p>
          <a:p>
            <a:pPr marL="342900" indent="-342900">
              <a:buClr>
                <a:schemeClr val="accent1"/>
              </a:buClr>
              <a:buFont typeface="Wingdings" panose="05000000000000000000" pitchFamily="2" charset="2"/>
              <a:buChar char="q"/>
            </a:pPr>
            <a:r>
              <a:rPr lang="en-US" dirty="0">
                <a:solidFill>
                  <a:schemeClr val="bg1">
                    <a:lumMod val="65000"/>
                  </a:schemeClr>
                </a:solidFill>
              </a:rPr>
              <a:t>Explain with clear, concise, consistent language</a:t>
            </a:r>
          </a:p>
          <a:p>
            <a:pPr marL="342900" indent="-342900">
              <a:buClr>
                <a:schemeClr val="accent1"/>
              </a:buClr>
              <a:buFont typeface="Wingdings" panose="05000000000000000000" pitchFamily="2" charset="2"/>
              <a:buChar char="q"/>
            </a:pPr>
            <a:r>
              <a:rPr lang="en-US" dirty="0">
                <a:solidFill>
                  <a:schemeClr val="bg1">
                    <a:lumMod val="65000"/>
                  </a:schemeClr>
                </a:solidFill>
              </a:rPr>
              <a:t>Model/demonstrate the skill/strategy </a:t>
            </a:r>
          </a:p>
          <a:p>
            <a:pPr>
              <a:buClr>
                <a:schemeClr val="accent1"/>
              </a:buClr>
            </a:pPr>
            <a:r>
              <a:rPr lang="en-US" dirty="0">
                <a:solidFill>
                  <a:schemeClr val="bg1">
                    <a:lumMod val="65000"/>
                  </a:schemeClr>
                </a:solidFill>
              </a:rPr>
              <a:t>   (show the thinking)</a:t>
            </a:r>
          </a:p>
          <a:p>
            <a:pPr marL="342900" indent="-342900">
              <a:buClr>
                <a:schemeClr val="accent1"/>
              </a:buClr>
              <a:buFont typeface="Wingdings" panose="05000000000000000000" pitchFamily="2" charset="2"/>
              <a:buChar char="q"/>
            </a:pPr>
            <a:r>
              <a:rPr lang="en-US" dirty="0">
                <a:solidFill>
                  <a:schemeClr val="bg1">
                    <a:lumMod val="65000"/>
                  </a:schemeClr>
                </a:solidFill>
              </a:rPr>
              <a:t>Select appropriate examples to model</a:t>
            </a:r>
          </a:p>
          <a:p>
            <a:pPr marL="342900" indent="-342900">
              <a:buClr>
                <a:schemeClr val="accent1"/>
              </a:buClr>
              <a:buFont typeface="Wingdings" panose="05000000000000000000" pitchFamily="2" charset="2"/>
              <a:buChar char="q"/>
            </a:pPr>
            <a:r>
              <a:rPr lang="en-US" dirty="0">
                <a:solidFill>
                  <a:schemeClr val="bg1">
                    <a:lumMod val="65000"/>
                  </a:schemeClr>
                </a:solidFill>
              </a:rPr>
              <a:t>Model additional examples </a:t>
            </a:r>
            <a:br>
              <a:rPr lang="en-US" dirty="0">
                <a:solidFill>
                  <a:schemeClr val="bg1">
                    <a:lumMod val="65000"/>
                  </a:schemeClr>
                </a:solidFill>
              </a:rPr>
            </a:br>
            <a:r>
              <a:rPr lang="en-US" dirty="0">
                <a:solidFill>
                  <a:schemeClr val="bg1">
                    <a:lumMod val="65000"/>
                  </a:schemeClr>
                </a:solidFill>
              </a:rPr>
              <a:t>(use multiple models)</a:t>
            </a:r>
          </a:p>
          <a:p>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Models</a:t>
            </a:r>
          </a:p>
        </p:txBody>
      </p:sp>
    </p:spTree>
    <p:extLst>
      <p:ext uri="{BB962C8B-B14F-4D97-AF65-F5344CB8AC3E}">
        <p14:creationId xmlns:p14="http://schemas.microsoft.com/office/powerpoint/2010/main" val="3389457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a:bodyPr>
          <a:lstStyle/>
          <a:p>
            <a:pPr marL="342900" indent="-342900">
              <a:buClr>
                <a:schemeClr val="accent1"/>
              </a:buClr>
              <a:buFont typeface="Wingdings" panose="05000000000000000000" pitchFamily="2" charset="2"/>
              <a:buChar char="q"/>
            </a:pPr>
            <a:r>
              <a:rPr lang="en-US" sz="2800" dirty="0"/>
              <a:t>Focus on a singular objective</a:t>
            </a:r>
          </a:p>
          <a:p>
            <a:endParaRPr lang="en-US" dirty="0"/>
          </a:p>
        </p:txBody>
      </p:sp>
      <p:sp>
        <p:nvSpPr>
          <p:cNvPr id="8" name="Speech Bubble: Oval 3"/>
          <p:cNvSpPr/>
          <p:nvPr/>
        </p:nvSpPr>
        <p:spPr>
          <a:xfrm>
            <a:off x="685800" y="1892958"/>
            <a:ext cx="5776993" cy="2507592"/>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“Today we are going to learn strategies for identifying the main idea and summarizing what we’ve read.”</a:t>
            </a:r>
          </a:p>
        </p:txBody>
      </p:sp>
      <p:sp>
        <p:nvSpPr>
          <p:cNvPr id="4" name="TextBox 3"/>
          <p:cNvSpPr txBox="1"/>
          <p:nvPr/>
        </p:nvSpPr>
        <p:spPr>
          <a:xfrm>
            <a:off x="71437" y="264472"/>
            <a:ext cx="971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C95331"/>
                </a:solidFill>
                <a:effectLst/>
                <a:uLnTx/>
                <a:uFillTx/>
                <a:latin typeface="Verdana"/>
                <a:ea typeface="+mn-ea"/>
                <a:cs typeface="+mn-cs"/>
              </a:rPr>
              <a:t>X</a:t>
            </a:r>
          </a:p>
        </p:txBody>
      </p:sp>
      <p:cxnSp>
        <p:nvCxnSpPr>
          <p:cNvPr id="5" name="Straight Connector 4">
            <a:extLst>
              <a:ext uri="{C183D7F6-B498-43B3-948B-1728B52AA6E4}">
                <adec:decorative xmlns:adec="http://schemas.microsoft.com/office/drawing/2017/decorative" val="1"/>
              </a:ext>
            </a:extLst>
          </p:cNvPr>
          <p:cNvCxnSpPr/>
          <p:nvPr/>
        </p:nvCxnSpPr>
        <p:spPr>
          <a:xfrm flipV="1">
            <a:off x="1611281" y="3314700"/>
            <a:ext cx="3924105" cy="277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C183D7F6-B498-43B3-948B-1728B52AA6E4}">
                <adec:decorative xmlns:adec="http://schemas.microsoft.com/office/drawing/2017/decorative" val="1"/>
              </a:ext>
            </a:extLst>
          </p:cNvPr>
          <p:cNvCxnSpPr/>
          <p:nvPr/>
        </p:nvCxnSpPr>
        <p:spPr>
          <a:xfrm>
            <a:off x="2530929" y="3706586"/>
            <a:ext cx="1912484" cy="1632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2C930774-9D86-42E3-9AF8-C547F3B0D838}"/>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Focus on a singular objective</a:t>
            </a:r>
            <a:endParaRPr lang="en-US" sz="2800" dirty="0">
              <a:effectLst/>
            </a:endParaRPr>
          </a:p>
          <a:p>
            <a:endParaRPr lang="en-US" dirty="0"/>
          </a:p>
        </p:txBody>
      </p:sp>
    </p:spTree>
    <p:extLst>
      <p:ext uri="{BB962C8B-B14F-4D97-AF65-F5344CB8AC3E}">
        <p14:creationId xmlns:p14="http://schemas.microsoft.com/office/powerpoint/2010/main" val="933741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a:bodyPr>
          <a:lstStyle/>
          <a:p>
            <a:pPr marL="342900" indent="-342900">
              <a:buClr>
                <a:schemeClr val="accent1"/>
              </a:buClr>
              <a:buFont typeface="Wingdings" panose="05000000000000000000" pitchFamily="2" charset="2"/>
              <a:buChar char="q"/>
            </a:pPr>
            <a:r>
              <a:rPr lang="en-US" sz="2800" dirty="0"/>
              <a:t>Focus on a singular objective</a:t>
            </a:r>
          </a:p>
          <a:p>
            <a:endParaRPr lang="en-US" dirty="0"/>
          </a:p>
        </p:txBody>
      </p:sp>
      <p:sp>
        <p:nvSpPr>
          <p:cNvPr id="8" name="Speech Bubble: Oval 3"/>
          <p:cNvSpPr/>
          <p:nvPr/>
        </p:nvSpPr>
        <p:spPr>
          <a:xfrm>
            <a:off x="404626" y="1053678"/>
            <a:ext cx="5575516" cy="1028700"/>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“Today we are going to learn</a:t>
            </a:r>
            <a:r>
              <a:rPr kumimoji="0" lang="is-IS" sz="2400" b="0" i="0" u="none" strike="noStrike" kern="1200" cap="none" spc="0" normalizeH="0" baseline="0" noProof="0" dirty="0">
                <a:ln>
                  <a:noFill/>
                </a:ln>
                <a:solidFill>
                  <a:srgbClr val="FFFFFF"/>
                </a:solidFill>
                <a:effectLst/>
                <a:uLnTx/>
                <a:uFillTx/>
                <a:latin typeface="Verdana"/>
                <a:ea typeface="+mn-ea"/>
                <a:cs typeface="+mn-cs"/>
              </a:rPr>
              <a:t> story structure”</a:t>
            </a: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4" name="TextBox 13"/>
          <p:cNvSpPr txBox="1"/>
          <p:nvPr/>
        </p:nvSpPr>
        <p:spPr>
          <a:xfrm>
            <a:off x="71437" y="264472"/>
            <a:ext cx="971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C95331"/>
                </a:solidFill>
                <a:effectLst/>
                <a:uLnTx/>
                <a:uFillTx/>
                <a:latin typeface="Verdana"/>
                <a:ea typeface="+mn-ea"/>
                <a:cs typeface="+mn-cs"/>
              </a:rPr>
              <a:t>X</a:t>
            </a:r>
          </a:p>
        </p:txBody>
      </p:sp>
      <p:pic>
        <p:nvPicPr>
          <p:cNvPr id="11" name="Picture 10" descr="CH7%20Story%20Map"/>
          <p:cNvPicPr/>
          <p:nvPr/>
        </p:nvPicPr>
        <p:blipFill rotWithShape="1">
          <a:blip r:embed="rId2" cstate="print"/>
          <a:srcRect r="7858"/>
          <a:stretch/>
        </p:blipFill>
        <p:spPr bwMode="auto">
          <a:xfrm>
            <a:off x="1451514" y="2359618"/>
            <a:ext cx="2991899" cy="3793209"/>
          </a:xfrm>
          <a:prstGeom prst="rect">
            <a:avLst/>
          </a:prstGeom>
          <a:noFill/>
          <a:ln w="9525">
            <a:noFill/>
            <a:miter lim="800000"/>
            <a:headEnd/>
            <a:tailEnd/>
          </a:ln>
        </p:spPr>
      </p:pic>
      <p:sp>
        <p:nvSpPr>
          <p:cNvPr id="2" name="Title 1" hidden="1">
            <a:extLst>
              <a:ext uri="{FF2B5EF4-FFF2-40B4-BE49-F238E27FC236}">
                <a16:creationId xmlns:a16="http://schemas.microsoft.com/office/drawing/2014/main" id="{2CB24FAC-A1FB-4F78-AD08-FD01F5F6B532}"/>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Focus on a singular objective</a:t>
            </a:r>
            <a:endParaRPr lang="en-US" sz="2800" dirty="0">
              <a:effectLst/>
            </a:endParaRPr>
          </a:p>
          <a:p>
            <a:endParaRPr lang="en-US" dirty="0"/>
          </a:p>
        </p:txBody>
      </p:sp>
    </p:spTree>
    <p:extLst>
      <p:ext uri="{BB962C8B-B14F-4D97-AF65-F5344CB8AC3E}">
        <p14:creationId xmlns:p14="http://schemas.microsoft.com/office/powerpoint/2010/main" val="137369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2"/>
          </p:nvPr>
        </p:nvSpPr>
        <p:spPr/>
        <p:txBody>
          <a:bodyPr>
            <a:normAutofit fontScale="62500" lnSpcReduction="20000"/>
          </a:bodyPr>
          <a:lstStyle/>
          <a:p>
            <a:r>
              <a:rPr lang="en-US" dirty="0"/>
              <a:t>You will learn…</a:t>
            </a:r>
          </a:p>
          <a:p>
            <a:endParaRPr lang="en-US" dirty="0"/>
          </a:p>
          <a:p>
            <a:r>
              <a:rPr lang="en-US" dirty="0"/>
              <a:t>Part 1:</a:t>
            </a:r>
          </a:p>
          <a:p>
            <a:r>
              <a:rPr lang="en-US" dirty="0"/>
              <a:t>What effective modeling looks like in intensive reading interventions for comprehension.</a:t>
            </a:r>
          </a:p>
          <a:p>
            <a:r>
              <a:rPr lang="en-US" dirty="0"/>
              <a:t>How to adapt comprehension instruction to improve instructional modeling.</a:t>
            </a:r>
          </a:p>
          <a:p>
            <a:endParaRPr lang="en-US" dirty="0"/>
          </a:p>
          <a:p>
            <a:r>
              <a:rPr lang="en-US" dirty="0"/>
              <a:t>Parts 2 &amp; 3: </a:t>
            </a:r>
          </a:p>
          <a:p>
            <a:r>
              <a:rPr lang="en-US" dirty="0"/>
              <a:t>How to provide effective practice opportunities, elicit frequent responses, and give effective feedback during comprehension instruction.</a:t>
            </a:r>
          </a:p>
          <a:p>
            <a:r>
              <a:rPr lang="en-US" dirty="0"/>
              <a:t>How to adapt comprehension instruction to improve these practices.</a:t>
            </a:r>
          </a:p>
        </p:txBody>
      </p:sp>
      <p:sp>
        <p:nvSpPr>
          <p:cNvPr id="7" name="Text Placeholder 6" hidden="1">
            <a:extLst>
              <a:ext uri="{FF2B5EF4-FFF2-40B4-BE49-F238E27FC236}">
                <a16:creationId xmlns:a16="http://schemas.microsoft.com/office/drawing/2014/main" id="{4635952B-AF0D-4D93-81EF-1DC44F7FD506}"/>
              </a:ext>
            </a:extLst>
          </p:cNvPr>
          <p:cNvSpPr>
            <a:spLocks noGrp="1"/>
          </p:cNvSpPr>
          <p:nvPr>
            <p:ph type="body" sz="quarter" idx="13"/>
          </p:nvPr>
        </p:nvSpPr>
        <p:spPr/>
        <p:txBody>
          <a:bodyPr/>
          <a:lstStyle/>
          <a:p>
            <a:endParaRPr lang="en-US"/>
          </a:p>
        </p:txBody>
      </p:sp>
      <p:sp>
        <p:nvSpPr>
          <p:cNvPr id="2" name="Title 1">
            <a:extLst>
              <a:ext uri="{FF2B5EF4-FFF2-40B4-BE49-F238E27FC236}">
                <a16:creationId xmlns:a16="http://schemas.microsoft.com/office/drawing/2014/main" id="{73714B77-6CF3-47DE-9E9E-9FB00422253D}"/>
              </a:ext>
            </a:extLst>
          </p:cNvPr>
          <p:cNvSpPr>
            <a:spLocks noGrp="1"/>
          </p:cNvSpPr>
          <p:nvPr>
            <p:ph type="title" idx="4294967295"/>
          </p:nvPr>
        </p:nvSpPr>
        <p:spPr>
          <a:xfrm>
            <a:off x="177800" y="266700"/>
            <a:ext cx="8686800" cy="731520"/>
          </a:xfrm>
        </p:spPr>
        <p:txBody>
          <a:bodyPr/>
          <a:lstStyle/>
          <a:p>
            <a:pPr rtl="0" eaLnBrk="1" latinLnBrk="0" hangingPunct="1"/>
            <a:r>
              <a:rPr lang="en-US" sz="3200" b="1" kern="1200" dirty="0">
                <a:solidFill>
                  <a:srgbClr val="FFFFFF"/>
                </a:solidFill>
                <a:effectLst/>
                <a:latin typeface="Verdana" panose="020B0604030504040204" pitchFamily="34" charset="0"/>
                <a:ea typeface="+mn-ea"/>
                <a:cs typeface="+mn-cs"/>
              </a:rPr>
              <a:t>Objectives</a:t>
            </a:r>
            <a:endParaRPr lang="en-US" dirty="0">
              <a:effectLst/>
            </a:endParaRPr>
          </a:p>
          <a:p>
            <a:endParaRPr lang="en-US" dirty="0"/>
          </a:p>
        </p:txBody>
      </p:sp>
    </p:spTree>
    <p:extLst>
      <p:ext uri="{BB962C8B-B14F-4D97-AF65-F5344CB8AC3E}">
        <p14:creationId xmlns:p14="http://schemas.microsoft.com/office/powerpoint/2010/main" val="167960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a:bodyPr>
          <a:lstStyle/>
          <a:p>
            <a:pPr marL="342900" indent="-342900">
              <a:buClr>
                <a:schemeClr val="accent1"/>
              </a:buClr>
              <a:buFont typeface="Wingdings" panose="05000000000000000000" pitchFamily="2" charset="2"/>
              <a:buChar char="q"/>
            </a:pPr>
            <a:r>
              <a:rPr lang="en-US" sz="2800" dirty="0"/>
              <a:t>Focus on a singular objective</a:t>
            </a:r>
          </a:p>
          <a:p>
            <a:endParaRPr lang="en-US" dirty="0"/>
          </a:p>
        </p:txBody>
      </p:sp>
      <p:sp>
        <p:nvSpPr>
          <p:cNvPr id="8" name="Speech Bubble: Oval 3"/>
          <p:cNvSpPr/>
          <p:nvPr/>
        </p:nvSpPr>
        <p:spPr>
          <a:xfrm>
            <a:off x="404626" y="1053678"/>
            <a:ext cx="5575516" cy="1028700"/>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Verdana"/>
                <a:ea typeface="+mn-ea"/>
                <a:cs typeface="+mn-cs"/>
              </a:rPr>
              <a:t>“Today we are going to learn</a:t>
            </a:r>
            <a:r>
              <a:rPr kumimoji="0" lang="is-IS" sz="2000" b="0" i="0" u="none" strike="noStrike" kern="1200" cap="none" spc="0" normalizeH="0" baseline="0" noProof="0" dirty="0">
                <a:ln>
                  <a:noFill/>
                </a:ln>
                <a:solidFill>
                  <a:srgbClr val="FFFFFF"/>
                </a:solidFill>
                <a:effectLst/>
                <a:uLnTx/>
                <a:uFillTx/>
                <a:latin typeface="Verdana"/>
                <a:ea typeface="+mn-ea"/>
                <a:cs typeface="+mn-cs"/>
              </a:rPr>
              <a:t> more about our story map”</a:t>
            </a:r>
            <a:endParaRPr kumimoji="0" lang="en-US" sz="20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11" name="Picture 10" descr="CH7%20Story%20Map"/>
          <p:cNvPicPr/>
          <p:nvPr/>
        </p:nvPicPr>
        <p:blipFill rotWithShape="1">
          <a:blip r:embed="rId2" cstate="print"/>
          <a:srcRect r="7858"/>
          <a:stretch/>
        </p:blipFill>
        <p:spPr bwMode="auto">
          <a:xfrm>
            <a:off x="1451514" y="2359618"/>
            <a:ext cx="2991899" cy="3793209"/>
          </a:xfrm>
          <a:prstGeom prst="rect">
            <a:avLst/>
          </a:prstGeom>
          <a:noFill/>
          <a:ln w="9525">
            <a:noFill/>
            <a:miter lim="800000"/>
            <a:headEnd/>
            <a:tailEnd/>
          </a:ln>
        </p:spPr>
      </p:pic>
      <p:sp>
        <p:nvSpPr>
          <p:cNvPr id="7" name="Oval 6" descr="Circle around the Setting step for story mapping"/>
          <p:cNvSpPr/>
          <p:nvPr/>
        </p:nvSpPr>
        <p:spPr>
          <a:xfrm>
            <a:off x="836909" y="2225253"/>
            <a:ext cx="4231038" cy="931012"/>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9" name="Oval 8" descr="Circle around the Characters step for story mapping"/>
          <p:cNvSpPr/>
          <p:nvPr/>
        </p:nvSpPr>
        <p:spPr>
          <a:xfrm>
            <a:off x="836909" y="2951090"/>
            <a:ext cx="4231038" cy="931012"/>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pic>
        <p:nvPicPr>
          <p:cNvPr id="10" name="Picture 9" descr="Simple Red Checkmark by thatsmybo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2" name="Title 1" hidden="1">
            <a:extLst>
              <a:ext uri="{FF2B5EF4-FFF2-40B4-BE49-F238E27FC236}">
                <a16:creationId xmlns:a16="http://schemas.microsoft.com/office/drawing/2014/main" id="{3177ABCA-2251-40BE-9736-7C3EE37E7A8B}"/>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Focus on a singular objective</a:t>
            </a:r>
            <a:endParaRPr lang="en-US" sz="2800" dirty="0">
              <a:effectLst/>
            </a:endParaRPr>
          </a:p>
          <a:p>
            <a:endParaRPr lang="en-US" dirty="0"/>
          </a:p>
        </p:txBody>
      </p:sp>
    </p:spTree>
    <p:extLst>
      <p:ext uri="{BB962C8B-B14F-4D97-AF65-F5344CB8AC3E}">
        <p14:creationId xmlns:p14="http://schemas.microsoft.com/office/powerpoint/2010/main" val="859127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a:bodyPr>
          <a:lstStyle/>
          <a:p>
            <a:pPr marL="342900" indent="-342900">
              <a:buClr>
                <a:schemeClr val="accent1"/>
              </a:buClr>
              <a:buFont typeface="Wingdings" panose="05000000000000000000" pitchFamily="2" charset="2"/>
              <a:buChar char="q"/>
            </a:pPr>
            <a:r>
              <a:rPr lang="en-US" sz="2800" dirty="0"/>
              <a:t>Focus on a singular objective</a:t>
            </a:r>
          </a:p>
          <a:p>
            <a:endParaRPr lang="en-US" dirty="0"/>
          </a:p>
        </p:txBody>
      </p:sp>
      <p:sp>
        <p:nvSpPr>
          <p:cNvPr id="6" name="TextBox 5"/>
          <p:cNvSpPr txBox="1"/>
          <p:nvPr/>
        </p:nvSpPr>
        <p:spPr>
          <a:xfrm>
            <a:off x="241340" y="1200151"/>
            <a:ext cx="5963517"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Question Answer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Right There - </a:t>
            </a:r>
            <a:r>
              <a:rPr kumimoji="0" lang="en-US" sz="1600" b="0" i="0" u="none" strike="noStrike" kern="1200" cap="none" spc="0" normalizeH="0" baseline="0" noProof="0" dirty="0">
                <a:ln>
                  <a:noFill/>
                </a:ln>
                <a:solidFill>
                  <a:srgbClr val="FFFFFF"/>
                </a:solidFill>
                <a:effectLst/>
                <a:uLnTx/>
                <a:uFillTx/>
                <a:latin typeface="Verdana"/>
                <a:ea typeface="+mn-ea"/>
                <a:cs typeface="+mn-cs"/>
              </a:rPr>
              <a:t>The answer is easy to find in the reading. The words used to make up the question are right there in the same sentence.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Think &amp; Search </a:t>
            </a:r>
            <a:r>
              <a:rPr kumimoji="0" lang="en-US" sz="1600" b="0" i="0" u="none" strike="noStrike" kern="1200" cap="none" spc="0" normalizeH="0" baseline="0" noProof="0" dirty="0">
                <a:ln>
                  <a:noFill/>
                </a:ln>
                <a:solidFill>
                  <a:srgbClr val="FFFFFF"/>
                </a:solidFill>
                <a:effectLst/>
                <a:uLnTx/>
                <a:uFillTx/>
                <a:latin typeface="Verdana"/>
                <a:ea typeface="+mn-ea"/>
                <a:cs typeface="+mn-cs"/>
              </a:rPr>
              <a:t>- The answer to the question is in the reading/ The answer is made up of information that comes from more than one sentence or paragraph. You have to put together information from different parts of the text to find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Author and You - </a:t>
            </a:r>
            <a:r>
              <a:rPr kumimoji="0" lang="en-US" sz="1600" b="0" i="0" u="none" strike="noStrike" kern="1200" cap="none" spc="0" normalizeH="0" baseline="0" noProof="0" dirty="0">
                <a:ln>
                  <a:noFill/>
                </a:ln>
                <a:solidFill>
                  <a:srgbClr val="FFFFFF"/>
                </a:solidFill>
                <a:effectLst/>
                <a:uLnTx/>
                <a:uFillTx/>
                <a:latin typeface="Verdana"/>
                <a:ea typeface="+mn-ea"/>
                <a:cs typeface="+mn-cs"/>
              </a:rPr>
              <a:t>The answer to the question is not in the reading. Think about what the author tells you and what you already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On My Own - </a:t>
            </a:r>
            <a:r>
              <a:rPr kumimoji="0" lang="en-US" sz="1600" b="0" i="0" u="none" strike="noStrike" kern="1200" cap="none" spc="0" normalizeH="0" baseline="0" noProof="0" dirty="0">
                <a:ln>
                  <a:noFill/>
                </a:ln>
                <a:solidFill>
                  <a:srgbClr val="FFFFFF"/>
                </a:solidFill>
                <a:effectLst/>
                <a:uLnTx/>
                <a:uFillTx/>
                <a:latin typeface="Verdana"/>
                <a:ea typeface="+mn-ea"/>
                <a:cs typeface="+mn-cs"/>
              </a:rPr>
              <a:t>The answer to the question is not in the reading. You can answer the question by thinking about what you already know</a:t>
            </a:r>
            <a:r>
              <a:rPr kumimoji="0" lang="en-US" sz="1800" b="0" i="0" u="none" strike="noStrike" kern="1200" cap="none" spc="0" normalizeH="0" baseline="0" noProof="0" dirty="0">
                <a:ln>
                  <a:noFill/>
                </a:ln>
                <a:solidFill>
                  <a:srgbClr val="FFFFFF"/>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 name="Oval 6" descr="Oval highlighting the &quot;Right There&quot; step for Question and Answer Relationship"/>
          <p:cNvSpPr/>
          <p:nvPr/>
        </p:nvSpPr>
        <p:spPr>
          <a:xfrm>
            <a:off x="34697" y="1483141"/>
            <a:ext cx="6317116" cy="1504987"/>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pic>
        <p:nvPicPr>
          <p:cNvPr id="5" name="Picture 4" descr="Simple Red Checkmark by thatsmybo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2" name="Title 1" hidden="1">
            <a:extLst>
              <a:ext uri="{FF2B5EF4-FFF2-40B4-BE49-F238E27FC236}">
                <a16:creationId xmlns:a16="http://schemas.microsoft.com/office/drawing/2014/main" id="{CC5CF3E5-3640-4C04-BAC7-37A99FD24165}"/>
              </a:ext>
            </a:extLst>
          </p:cNvPr>
          <p:cNvSpPr>
            <a:spLocks noGrp="1"/>
          </p:cNvSpPr>
          <p:nvPr>
            <p:ph type="title"/>
          </p:nvPr>
        </p:nvSpPr>
        <p:spPr/>
        <p:txBody>
          <a:bodyPr/>
          <a:lstStyle/>
          <a:p>
            <a:pPr rtl="0" eaLnBrk="1" fontAlgn="auto" latinLnBrk="0" hangingPunct="1"/>
            <a:r>
              <a:rPr lang="en-US" sz="2400" b="1" i="0" kern="1200" spc="0" baseline="0" dirty="0">
                <a:ln>
                  <a:noFill/>
                </a:ln>
                <a:solidFill>
                  <a:srgbClr val="4CE5EC"/>
                </a:solidFill>
                <a:effectLst/>
                <a:latin typeface="Verdana" panose="020B0604030504040204" pitchFamily="34" charset="0"/>
                <a:ea typeface="+mn-ea"/>
                <a:cs typeface="+mn-cs"/>
              </a:rPr>
              <a:t>Question Answer Relationship</a:t>
            </a:r>
            <a:endParaRPr lang="en-US" dirty="0">
              <a:effectLst/>
            </a:endParaRPr>
          </a:p>
          <a:p>
            <a:endParaRPr lang="en-US" dirty="0"/>
          </a:p>
        </p:txBody>
      </p:sp>
    </p:spTree>
    <p:extLst>
      <p:ext uri="{BB962C8B-B14F-4D97-AF65-F5344CB8AC3E}">
        <p14:creationId xmlns:p14="http://schemas.microsoft.com/office/powerpoint/2010/main" val="1048417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lnSpcReduction="10000"/>
          </a:bodyPr>
          <a:lstStyle/>
          <a:p>
            <a:pPr marL="342900" indent="-342900">
              <a:buClr>
                <a:schemeClr val="accent1"/>
              </a:buClr>
              <a:buFont typeface="Wingdings" panose="05000000000000000000" pitchFamily="2" charset="2"/>
              <a:buChar char="q"/>
            </a:pPr>
            <a:r>
              <a:rPr lang="en-US" dirty="0"/>
              <a:t>Focus on a singular objective</a:t>
            </a:r>
          </a:p>
          <a:p>
            <a:pPr marL="342900" indent="-342900">
              <a:buClr>
                <a:schemeClr val="accent1"/>
              </a:buClr>
              <a:buFont typeface="Wingdings" panose="05000000000000000000" pitchFamily="2" charset="2"/>
              <a:buChar char="q"/>
            </a:pPr>
            <a:r>
              <a:rPr lang="en-US" dirty="0"/>
              <a:t>Explain with clear, concise, consistent language</a:t>
            </a:r>
          </a:p>
          <a:p>
            <a:pPr marL="342900" indent="-342900">
              <a:buClr>
                <a:schemeClr val="accent1"/>
              </a:buClr>
              <a:buFont typeface="Wingdings" panose="05000000000000000000" pitchFamily="2" charset="2"/>
              <a:buChar char="q"/>
            </a:pPr>
            <a:r>
              <a:rPr lang="en-US" dirty="0"/>
              <a:t>Model/demonstrate the skill/strategy </a:t>
            </a:r>
          </a:p>
          <a:p>
            <a:pPr>
              <a:buClr>
                <a:schemeClr val="accent1"/>
              </a:buClr>
            </a:pPr>
            <a:r>
              <a:rPr lang="en-US" dirty="0"/>
              <a:t>   (show the thinking)</a:t>
            </a:r>
          </a:p>
          <a:p>
            <a:pPr marL="342900" indent="-342900">
              <a:buClr>
                <a:schemeClr val="accent1"/>
              </a:buClr>
              <a:buFont typeface="Wingdings" panose="05000000000000000000" pitchFamily="2" charset="2"/>
              <a:buChar char="q"/>
            </a:pPr>
            <a:r>
              <a:rPr lang="en-US" dirty="0"/>
              <a:t>Select appropriate examples to model</a:t>
            </a:r>
          </a:p>
          <a:p>
            <a:pPr marL="342900" indent="-342900">
              <a:buClr>
                <a:schemeClr val="accent1"/>
              </a:buClr>
              <a:buFont typeface="Wingdings" panose="05000000000000000000" pitchFamily="2" charset="2"/>
              <a:buChar char="q"/>
            </a:pPr>
            <a:r>
              <a:rPr lang="en-US" dirty="0"/>
              <a:t>Model additional examples </a:t>
            </a:r>
            <a:br>
              <a:rPr lang="en-US" dirty="0"/>
            </a:br>
            <a:r>
              <a:rPr lang="en-US" dirty="0"/>
              <a:t>(use multiple models)</a:t>
            </a:r>
          </a:p>
          <a:p>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Models</a:t>
            </a:r>
          </a:p>
        </p:txBody>
      </p:sp>
    </p:spTree>
    <p:extLst>
      <p:ext uri="{BB962C8B-B14F-4D97-AF65-F5344CB8AC3E}">
        <p14:creationId xmlns:p14="http://schemas.microsoft.com/office/powerpoint/2010/main" val="2687524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lnSpcReduction="10000"/>
          </a:bodyPr>
          <a:lstStyle/>
          <a:p>
            <a:pPr marL="342900" indent="-342900">
              <a:buClr>
                <a:schemeClr val="accent1"/>
              </a:buClr>
              <a:buFont typeface="Wingdings" panose="05000000000000000000" pitchFamily="2" charset="2"/>
              <a:buChar char="q"/>
            </a:pPr>
            <a:r>
              <a:rPr lang="en-US" dirty="0">
                <a:solidFill>
                  <a:schemeClr val="bg1">
                    <a:lumMod val="65000"/>
                  </a:schemeClr>
                </a:solidFill>
              </a:rPr>
              <a:t>Focus on a singular objective</a:t>
            </a:r>
          </a:p>
          <a:p>
            <a:pPr marL="342900" indent="-342900">
              <a:buClr>
                <a:schemeClr val="accent1"/>
              </a:buClr>
              <a:buFont typeface="Wingdings" panose="05000000000000000000" pitchFamily="2" charset="2"/>
              <a:buChar char="q"/>
            </a:pPr>
            <a:r>
              <a:rPr lang="en-US" dirty="0"/>
              <a:t>Explain with clear, concise, consistent language</a:t>
            </a:r>
          </a:p>
          <a:p>
            <a:pPr marL="342900" indent="-342900">
              <a:buClr>
                <a:schemeClr val="accent1"/>
              </a:buClr>
              <a:buFont typeface="Wingdings" panose="05000000000000000000" pitchFamily="2" charset="2"/>
              <a:buChar char="q"/>
            </a:pPr>
            <a:r>
              <a:rPr lang="en-US" dirty="0"/>
              <a:t>Model/demonstrate the skill/strategy </a:t>
            </a:r>
          </a:p>
          <a:p>
            <a:pPr>
              <a:buClr>
                <a:schemeClr val="accent1"/>
              </a:buClr>
            </a:pPr>
            <a:r>
              <a:rPr lang="en-US" dirty="0"/>
              <a:t>   (show the thinking)</a:t>
            </a:r>
          </a:p>
          <a:p>
            <a:pPr marL="342900" indent="-342900">
              <a:buClr>
                <a:schemeClr val="accent1"/>
              </a:buClr>
              <a:buFont typeface="Wingdings" panose="05000000000000000000" pitchFamily="2" charset="2"/>
              <a:buChar char="q"/>
            </a:pPr>
            <a:r>
              <a:rPr lang="en-US" dirty="0">
                <a:solidFill>
                  <a:schemeClr val="bg1">
                    <a:lumMod val="65000"/>
                  </a:schemeClr>
                </a:solidFill>
              </a:rPr>
              <a:t>Select appropriate examples to model</a:t>
            </a:r>
          </a:p>
          <a:p>
            <a:pPr marL="342900" indent="-342900">
              <a:buClr>
                <a:schemeClr val="accent1"/>
              </a:buClr>
              <a:buFont typeface="Wingdings" panose="05000000000000000000" pitchFamily="2" charset="2"/>
              <a:buChar char="q"/>
            </a:pPr>
            <a:r>
              <a:rPr lang="en-US" dirty="0">
                <a:solidFill>
                  <a:schemeClr val="bg1">
                    <a:lumMod val="65000"/>
                  </a:schemeClr>
                </a:solidFill>
              </a:rPr>
              <a:t>Model additional examples </a:t>
            </a:r>
            <a:br>
              <a:rPr lang="en-US" dirty="0">
                <a:solidFill>
                  <a:schemeClr val="bg1">
                    <a:lumMod val="65000"/>
                  </a:schemeClr>
                </a:solidFill>
              </a:rPr>
            </a:br>
            <a:r>
              <a:rPr lang="en-US" dirty="0">
                <a:solidFill>
                  <a:schemeClr val="bg1">
                    <a:lumMod val="65000"/>
                  </a:schemeClr>
                </a:solidFill>
              </a:rPr>
              <a:t>(use multiple models)</a:t>
            </a:r>
          </a:p>
          <a:p>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Models</a:t>
            </a:r>
          </a:p>
        </p:txBody>
      </p:sp>
    </p:spTree>
    <p:extLst>
      <p:ext uri="{BB962C8B-B14F-4D97-AF65-F5344CB8AC3E}">
        <p14:creationId xmlns:p14="http://schemas.microsoft.com/office/powerpoint/2010/main" val="138795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00027" y="1839006"/>
            <a:ext cx="6472237" cy="275748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We are going to figure out the main idea of a </a:t>
            </a: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group of sentences. There are two steps in thinking of a main-idea sentence.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we name the person in the paragraph.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Second, we tell the main thing that the person did in all the sentences.</a:t>
            </a:r>
          </a:p>
          <a:p>
            <a:pPr marL="342900" marR="0" lvl="0" indent="-342900" algn="l" defTabSz="914400" rtl="0" eaLnBrk="1" fontAlgn="auto" latinLnBrk="0" hangingPunct="1">
              <a:lnSpc>
                <a:spcPct val="110000"/>
              </a:lnSpc>
              <a:spcBef>
                <a:spcPts val="600"/>
              </a:spcBef>
              <a:spcAft>
                <a:spcPts val="0"/>
              </a:spcAft>
              <a:buClr>
                <a:srgbClr val="FFFFFF"/>
              </a:buClr>
              <a:buSzTx/>
              <a:buFont typeface="Arial" charset="0"/>
              <a:buChar char="•"/>
              <a:tabLst/>
              <a:defRPr/>
            </a:pPr>
            <a:endParaRPr kumimoji="0" lang="en-US"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14" name="Content Placeholder 2"/>
          <p:cNvSpPr>
            <a:spLocks noGrp="1"/>
          </p:cNvSpPr>
          <p:nvPr>
            <p:ph idx="1"/>
          </p:nvPr>
        </p:nvSpPr>
        <p:spPr>
          <a:xfrm>
            <a:off x="100013" y="359302"/>
            <a:ext cx="8686800" cy="974617"/>
          </a:xfrm>
        </p:spPr>
        <p:txBody>
          <a:bodyPr>
            <a:normAutofit fontScale="92500" lnSpcReduction="10000"/>
          </a:bodyPr>
          <a:lstStyle/>
          <a:p>
            <a:pPr marL="342900" indent="-342900">
              <a:buClr>
                <a:schemeClr val="accent1"/>
              </a:buClr>
              <a:buFont typeface="Wingdings" panose="05000000000000000000" pitchFamily="2" charset="2"/>
              <a:buChar char="q"/>
            </a:pPr>
            <a:r>
              <a:rPr lang="en-US" sz="3000" dirty="0"/>
              <a:t>Explain with clear, concise, consistent language</a:t>
            </a:r>
          </a:p>
          <a:p>
            <a:endParaRPr lang="en-US" dirty="0"/>
          </a:p>
        </p:txBody>
      </p:sp>
      <p:pic>
        <p:nvPicPr>
          <p:cNvPr id="17" name="Picture 16" descr="Simple Red Checkmark by thatsmybo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2" name="Title 1" hidden="1">
            <a:extLst>
              <a:ext uri="{FF2B5EF4-FFF2-40B4-BE49-F238E27FC236}">
                <a16:creationId xmlns:a16="http://schemas.microsoft.com/office/drawing/2014/main" id="{6756821D-C9B5-4EAD-9C21-2A6F396AE0C2}"/>
              </a:ext>
            </a:extLst>
          </p:cNvPr>
          <p:cNvSpPr>
            <a:spLocks noGrp="1"/>
          </p:cNvSpPr>
          <p:nvPr>
            <p:ph type="title"/>
          </p:nvPr>
        </p:nvSpPr>
        <p:spPr/>
        <p:txBody>
          <a:bodyPr>
            <a:normAutofit fontScale="90000"/>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Explain with clear, concise, consistent language</a:t>
            </a:r>
            <a:endParaRPr lang="en-US" sz="2800" dirty="0">
              <a:effectLst/>
            </a:endParaRPr>
          </a:p>
          <a:p>
            <a:endParaRPr lang="en-US" dirty="0"/>
          </a:p>
        </p:txBody>
      </p:sp>
    </p:spTree>
    <p:extLst>
      <p:ext uri="{BB962C8B-B14F-4D97-AF65-F5344CB8AC3E}">
        <p14:creationId xmlns:p14="http://schemas.microsoft.com/office/powerpoint/2010/main" val="350897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2"/>
            <a:ext cx="8686800" cy="974617"/>
          </a:xfrm>
        </p:spPr>
        <p:txBody>
          <a:bodyPr>
            <a:normAutofit fontScale="85000" lnSpcReduction="20000"/>
          </a:bodyPr>
          <a:lstStyle/>
          <a:p>
            <a:pPr marL="342900" indent="-342900">
              <a:buClr>
                <a:schemeClr val="accent1"/>
              </a:buClr>
              <a:buFont typeface="Wingdings" panose="05000000000000000000" pitchFamily="2" charset="2"/>
              <a:buChar char="q"/>
            </a:pPr>
            <a:r>
              <a:rPr lang="en-US" sz="3300" dirty="0"/>
              <a:t>Model/demonstrate the skill/strategy </a:t>
            </a:r>
          </a:p>
          <a:p>
            <a:pPr>
              <a:buClr>
                <a:schemeClr val="accent1"/>
              </a:buClr>
            </a:pPr>
            <a:r>
              <a:rPr lang="en-US" sz="3300" dirty="0"/>
              <a:t>   (show the thinking)</a:t>
            </a:r>
          </a:p>
          <a:p>
            <a:endParaRPr lang="en-US" dirty="0"/>
          </a:p>
        </p:txBody>
      </p:sp>
      <p:sp>
        <p:nvSpPr>
          <p:cNvPr id="7" name="Content Placeholder 2"/>
          <p:cNvSpPr txBox="1">
            <a:spLocks/>
          </p:cNvSpPr>
          <p:nvPr/>
        </p:nvSpPr>
        <p:spPr>
          <a:xfrm>
            <a:off x="200027" y="1839006"/>
            <a:ext cx="6472237" cy="275748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We are going to figure out the main idea of a </a:t>
            </a: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group of sentences. There are two steps in thinking of a main-idea sentence.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we name the person in the paragraph.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Second, we will tell the main thing that the person did in all the sentences.</a:t>
            </a:r>
          </a:p>
          <a:p>
            <a:pPr marL="342900" marR="0" lvl="0" indent="-342900" algn="l" defTabSz="914400" rtl="0" eaLnBrk="1" fontAlgn="auto" latinLnBrk="0" hangingPunct="1">
              <a:lnSpc>
                <a:spcPct val="110000"/>
              </a:lnSpc>
              <a:spcBef>
                <a:spcPts val="600"/>
              </a:spcBef>
              <a:spcAft>
                <a:spcPts val="0"/>
              </a:spcAft>
              <a:buClr>
                <a:srgbClr val="FFFFFF"/>
              </a:buClr>
              <a:buSzTx/>
              <a:buFont typeface="Arial" charset="0"/>
              <a:buChar char="•"/>
              <a:tabLst/>
              <a:defRPr/>
            </a:pPr>
            <a:endParaRPr kumimoji="0" lang="en-US"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2" name="Title 1" hidden="1">
            <a:extLst>
              <a:ext uri="{FF2B5EF4-FFF2-40B4-BE49-F238E27FC236}">
                <a16:creationId xmlns:a16="http://schemas.microsoft.com/office/drawing/2014/main" id="{0BF3446F-AA51-4BDA-B761-B50385F058CA}"/>
              </a:ext>
            </a:extLst>
          </p:cNvPr>
          <p:cNvSpPr>
            <a:spLocks noGrp="1"/>
          </p:cNvSpPr>
          <p:nvPr>
            <p:ph type="title"/>
          </p:nvPr>
        </p:nvSpPr>
        <p:spPr/>
        <p:txBody>
          <a:bodyPr>
            <a:normAutofit fontScale="90000"/>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Model/demonstrate the skill/strategy </a:t>
            </a:r>
            <a:endParaRPr lang="en-US" sz="2800" dirty="0">
              <a:effectLst/>
            </a:endParaRPr>
          </a:p>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   (show the thinking)</a:t>
            </a:r>
            <a:endParaRPr lang="en-US" dirty="0">
              <a:effectLst/>
            </a:endParaRPr>
          </a:p>
          <a:p>
            <a:endParaRPr lang="en-US" dirty="0"/>
          </a:p>
        </p:txBody>
      </p:sp>
    </p:spTree>
    <p:extLst>
      <p:ext uri="{BB962C8B-B14F-4D97-AF65-F5344CB8AC3E}">
        <p14:creationId xmlns:p14="http://schemas.microsoft.com/office/powerpoint/2010/main" val="1434512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2"/>
            <a:ext cx="8686800" cy="974617"/>
          </a:xfrm>
        </p:spPr>
        <p:txBody>
          <a:bodyPr>
            <a:normAutofit fontScale="85000" lnSpcReduction="20000"/>
          </a:bodyPr>
          <a:lstStyle/>
          <a:p>
            <a:pPr marL="342900" indent="-342900">
              <a:buClr>
                <a:schemeClr val="accent1"/>
              </a:buClr>
              <a:buFont typeface="Wingdings" panose="05000000000000000000" pitchFamily="2" charset="2"/>
              <a:buChar char="q"/>
            </a:pPr>
            <a:r>
              <a:rPr lang="en-US" sz="3300" dirty="0"/>
              <a:t>Model/demonstrate the skill/strategy </a:t>
            </a:r>
          </a:p>
          <a:p>
            <a:pPr>
              <a:buClr>
                <a:schemeClr val="accent1"/>
              </a:buClr>
            </a:pPr>
            <a:r>
              <a:rPr lang="en-US" sz="3300" dirty="0"/>
              <a:t>   (show the thinking)</a:t>
            </a:r>
          </a:p>
          <a:p>
            <a:endParaRPr lang="en-US" dirty="0"/>
          </a:p>
        </p:txBody>
      </p:sp>
      <p:sp>
        <p:nvSpPr>
          <p:cNvPr id="6" name="TextBox 5"/>
          <p:cNvSpPr txBox="1"/>
          <p:nvPr/>
        </p:nvSpPr>
        <p:spPr>
          <a:xfrm>
            <a:off x="71437" y="264472"/>
            <a:ext cx="971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C95331"/>
                </a:solidFill>
                <a:effectLst/>
                <a:uLnTx/>
                <a:uFillTx/>
                <a:latin typeface="Verdana"/>
                <a:ea typeface="+mn-ea"/>
                <a:cs typeface="+mn-cs"/>
              </a:rPr>
              <a:t>X</a:t>
            </a:r>
          </a:p>
        </p:txBody>
      </p:sp>
      <p:sp>
        <p:nvSpPr>
          <p:cNvPr id="5" name="Text Box 3"/>
          <p:cNvSpPr txBox="1">
            <a:spLocks noChangeArrowheads="1"/>
          </p:cNvSpPr>
          <p:nvPr/>
        </p:nvSpPr>
        <p:spPr bwMode="auto">
          <a:xfrm>
            <a:off x="174511" y="1562100"/>
            <a:ext cx="6678385" cy="1015663"/>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 typeface="Wingdings" charset="2"/>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Albert Einstein enjoyed sailing. He liked to play the violin. He had fun putting together jigsaw puzzles. He liked riding his bicycle everywhere</a:t>
            </a:r>
            <a:endParaRPr kumimoji="0" lang="en-US" altLang="en-US"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sp>
        <p:nvSpPr>
          <p:cNvPr id="8" name="Content Placeholder 2"/>
          <p:cNvSpPr txBox="1">
            <a:spLocks/>
          </p:cNvSpPr>
          <p:nvPr/>
        </p:nvSpPr>
        <p:spPr>
          <a:xfrm>
            <a:off x="174511" y="2805944"/>
            <a:ext cx="6575310" cy="275748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Now its my turn </a:t>
            </a: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to come up with a main-idea sentence for this paragraph: </a:t>
            </a:r>
            <a:r>
              <a:rPr kumimoji="0" lang="en-US" altLang="ja-JP" sz="21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Albert Einstein enjoyed doing many different things.</a:t>
            </a:r>
          </a:p>
        </p:txBody>
      </p:sp>
      <p:sp>
        <p:nvSpPr>
          <p:cNvPr id="2" name="Title 1" hidden="1">
            <a:extLst>
              <a:ext uri="{FF2B5EF4-FFF2-40B4-BE49-F238E27FC236}">
                <a16:creationId xmlns:a16="http://schemas.microsoft.com/office/drawing/2014/main" id="{0159E1E6-A12E-44ED-96DA-9F923D28A6D3}"/>
              </a:ext>
            </a:extLst>
          </p:cNvPr>
          <p:cNvSpPr>
            <a:spLocks noGrp="1"/>
          </p:cNvSpPr>
          <p:nvPr>
            <p:ph type="title"/>
          </p:nvPr>
        </p:nvSpPr>
        <p:spPr/>
        <p:txBody>
          <a:bodyPr>
            <a:normAutofit fontScale="90000"/>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Model/demonstrate the skill/strategy </a:t>
            </a:r>
            <a:endParaRPr lang="en-US" sz="2800" dirty="0">
              <a:effectLst/>
            </a:endParaRPr>
          </a:p>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   (show the thinking)</a:t>
            </a:r>
            <a:endParaRPr lang="en-US" dirty="0">
              <a:effectLst/>
            </a:endParaRPr>
          </a:p>
          <a:p>
            <a:endParaRPr lang="en-US" dirty="0"/>
          </a:p>
        </p:txBody>
      </p:sp>
    </p:spTree>
    <p:extLst>
      <p:ext uri="{BB962C8B-B14F-4D97-AF65-F5344CB8AC3E}">
        <p14:creationId xmlns:p14="http://schemas.microsoft.com/office/powerpoint/2010/main" val="1330160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2"/>
            <a:ext cx="8686800" cy="974617"/>
          </a:xfrm>
        </p:spPr>
        <p:txBody>
          <a:bodyPr>
            <a:normAutofit fontScale="85000" lnSpcReduction="20000"/>
          </a:bodyPr>
          <a:lstStyle/>
          <a:p>
            <a:pPr marL="342900" indent="-342900">
              <a:buClr>
                <a:schemeClr val="accent1"/>
              </a:buClr>
              <a:buFont typeface="Wingdings" panose="05000000000000000000" pitchFamily="2" charset="2"/>
              <a:buChar char="q"/>
            </a:pPr>
            <a:r>
              <a:rPr lang="en-US" sz="3300" dirty="0"/>
              <a:t>Model/demonstrate the skill/strategy </a:t>
            </a:r>
          </a:p>
          <a:p>
            <a:pPr>
              <a:buClr>
                <a:schemeClr val="accent1"/>
              </a:buClr>
            </a:pPr>
            <a:r>
              <a:rPr lang="en-US" sz="3300" dirty="0"/>
              <a:t>   (show the thinking)</a:t>
            </a:r>
          </a:p>
          <a:p>
            <a:endParaRPr lang="en-US" dirty="0"/>
          </a:p>
        </p:txBody>
      </p:sp>
      <p:sp>
        <p:nvSpPr>
          <p:cNvPr id="5" name="Text Box 3"/>
          <p:cNvSpPr txBox="1">
            <a:spLocks noChangeArrowheads="1"/>
          </p:cNvSpPr>
          <p:nvPr/>
        </p:nvSpPr>
        <p:spPr bwMode="auto">
          <a:xfrm>
            <a:off x="174511" y="1562100"/>
            <a:ext cx="6678385" cy="1015663"/>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 typeface="Wingdings" charset="2"/>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Albert Einstein enjoyed sailing. He liked to play the violin. He had fun putting together jigsaw puzzles. He liked riding his bicycle everywhere</a:t>
            </a:r>
            <a:endParaRPr kumimoji="0" lang="en-US" altLang="en-US"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sp>
        <p:nvSpPr>
          <p:cNvPr id="8" name="Content Placeholder 2"/>
          <p:cNvSpPr txBox="1">
            <a:spLocks/>
          </p:cNvSpPr>
          <p:nvPr/>
        </p:nvSpPr>
        <p:spPr>
          <a:xfrm>
            <a:off x="174511" y="2805944"/>
            <a:ext cx="6575310" cy="3415242"/>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Now its my turn to come up with a main-idea sentence for this paragraph: </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I have to name the person the sentences are about. That</a:t>
            </a:r>
            <a:r>
              <a:rPr kumimoji="0" lang="ja-JP" altLang="en-US" sz="1800" b="0" i="0" u="none" strike="noStrike" kern="1200" cap="none" spc="0" normalizeH="0" baseline="0" noProof="0" dirty="0">
                <a:ln>
                  <a:noFill/>
                </a:ln>
                <a:solidFill>
                  <a:srgbClr val="FFFFFF"/>
                </a:solidFill>
                <a:effectLst/>
                <a:uLnTx/>
                <a:uFillTx/>
                <a:latin typeface="Verdana" panose="020B0604030504040204" pitchFamily="34" charset="0"/>
              </a:rPr>
              <a:t>’</a:t>
            </a: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 easy. The sentences are about Albert Einstein. </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Then, I have to figure out the main thing that the person did in all the sentences, how all the things that Albert Einstein did are related to each other. </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Hmmm, I think he enjoyed all of them. That</a:t>
            </a:r>
            <a:r>
              <a:rPr kumimoji="0" lang="ja-JP" altLang="en-US" sz="1800" b="0" i="0" u="none" strike="noStrike" kern="1200" cap="none" spc="0" normalizeH="0" baseline="0" noProof="0" dirty="0">
                <a:ln>
                  <a:noFill/>
                </a:ln>
                <a:solidFill>
                  <a:srgbClr val="FFFFFF"/>
                </a:solidFill>
                <a:effectLst/>
                <a:uLnTx/>
                <a:uFillTx/>
                <a:latin typeface="Verdana" panose="020B0604030504040204" pitchFamily="34" charset="0"/>
              </a:rPr>
              <a:t>’</a:t>
            </a: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 it; that</a:t>
            </a:r>
            <a:r>
              <a:rPr kumimoji="0" lang="ja-JP" altLang="en-US" sz="1800" b="0" i="0" u="none" strike="noStrike" kern="1200" cap="none" spc="0" normalizeH="0" baseline="0" noProof="0" dirty="0">
                <a:ln>
                  <a:noFill/>
                </a:ln>
                <a:solidFill>
                  <a:srgbClr val="FFFFFF"/>
                </a:solidFill>
                <a:effectLst/>
                <a:uLnTx/>
                <a:uFillTx/>
                <a:latin typeface="Verdana" panose="020B0604030504040204" pitchFamily="34" charset="0"/>
              </a:rPr>
              <a:t>’</a:t>
            </a: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 the main idea: </a:t>
            </a:r>
            <a:r>
              <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Albert Einstein enjoyed doing many different things.</a:t>
            </a:r>
          </a:p>
        </p:txBody>
      </p:sp>
      <p:pic>
        <p:nvPicPr>
          <p:cNvPr id="7" name="Picture 6" descr="Simple Red Checkmark by thatsmybo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2" name="Title 1" hidden="1">
            <a:extLst>
              <a:ext uri="{FF2B5EF4-FFF2-40B4-BE49-F238E27FC236}">
                <a16:creationId xmlns:a16="http://schemas.microsoft.com/office/drawing/2014/main" id="{4671F898-F86A-401E-8335-45555B179525}"/>
              </a:ext>
            </a:extLst>
          </p:cNvPr>
          <p:cNvSpPr>
            <a:spLocks noGrp="1"/>
          </p:cNvSpPr>
          <p:nvPr>
            <p:ph type="title"/>
          </p:nvPr>
        </p:nvSpPr>
        <p:spPr/>
        <p:txBody>
          <a:bodyPr>
            <a:normAutofit fontScale="90000"/>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Model/demonstrate the skill/strategy </a:t>
            </a:r>
            <a:endParaRPr lang="en-US" sz="2800" dirty="0">
              <a:effectLst/>
            </a:endParaRPr>
          </a:p>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   (show the thinking)</a:t>
            </a:r>
            <a:endParaRPr lang="en-US" dirty="0">
              <a:effectLst/>
            </a:endParaRPr>
          </a:p>
          <a:p>
            <a:endParaRPr lang="en-US" dirty="0"/>
          </a:p>
        </p:txBody>
      </p:sp>
    </p:spTree>
    <p:extLst>
      <p:ext uri="{BB962C8B-B14F-4D97-AF65-F5344CB8AC3E}">
        <p14:creationId xmlns:p14="http://schemas.microsoft.com/office/powerpoint/2010/main" val="1984185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lnSpcReduction="10000"/>
          </a:bodyPr>
          <a:lstStyle/>
          <a:p>
            <a:pPr marL="342900" indent="-342900">
              <a:buClr>
                <a:schemeClr val="accent1"/>
              </a:buClr>
              <a:buFont typeface="Wingdings" panose="05000000000000000000" pitchFamily="2" charset="2"/>
              <a:buChar char="q"/>
            </a:pPr>
            <a:r>
              <a:rPr lang="en-US" dirty="0"/>
              <a:t>Focus on a singular objective</a:t>
            </a:r>
          </a:p>
          <a:p>
            <a:pPr marL="342900" indent="-342900">
              <a:buClr>
                <a:schemeClr val="accent1"/>
              </a:buClr>
              <a:buFont typeface="Wingdings" panose="05000000000000000000" pitchFamily="2" charset="2"/>
              <a:buChar char="q"/>
            </a:pPr>
            <a:r>
              <a:rPr lang="en-US" dirty="0"/>
              <a:t>Explain with clear, concise, consistent language</a:t>
            </a:r>
          </a:p>
          <a:p>
            <a:pPr marL="342900" indent="-342900">
              <a:buClr>
                <a:schemeClr val="accent1"/>
              </a:buClr>
              <a:buFont typeface="Wingdings" panose="05000000000000000000" pitchFamily="2" charset="2"/>
              <a:buChar char="q"/>
            </a:pPr>
            <a:r>
              <a:rPr lang="en-US" dirty="0"/>
              <a:t>Model/demonstrate the skill/strategy </a:t>
            </a:r>
          </a:p>
          <a:p>
            <a:pPr>
              <a:buClr>
                <a:schemeClr val="accent1"/>
              </a:buClr>
            </a:pPr>
            <a:r>
              <a:rPr lang="en-US" dirty="0"/>
              <a:t>   (show the thinking)</a:t>
            </a:r>
          </a:p>
          <a:p>
            <a:pPr marL="342900" indent="-342900">
              <a:buClr>
                <a:schemeClr val="accent1"/>
              </a:buClr>
              <a:buFont typeface="Wingdings" panose="05000000000000000000" pitchFamily="2" charset="2"/>
              <a:buChar char="q"/>
            </a:pPr>
            <a:r>
              <a:rPr lang="en-US" dirty="0"/>
              <a:t>Select appropriate examples to model</a:t>
            </a:r>
          </a:p>
          <a:p>
            <a:pPr marL="342900" indent="-342900">
              <a:buClr>
                <a:schemeClr val="accent1"/>
              </a:buClr>
              <a:buFont typeface="Wingdings" panose="05000000000000000000" pitchFamily="2" charset="2"/>
              <a:buChar char="q"/>
            </a:pPr>
            <a:r>
              <a:rPr lang="en-US" dirty="0"/>
              <a:t>Model additional examples </a:t>
            </a:r>
            <a:br>
              <a:rPr lang="en-US" dirty="0"/>
            </a:br>
            <a:r>
              <a:rPr lang="en-US" dirty="0"/>
              <a:t>(use multiple models)</a:t>
            </a:r>
          </a:p>
          <a:p>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Models</a:t>
            </a:r>
          </a:p>
        </p:txBody>
      </p:sp>
    </p:spTree>
    <p:extLst>
      <p:ext uri="{BB962C8B-B14F-4D97-AF65-F5344CB8AC3E}">
        <p14:creationId xmlns:p14="http://schemas.microsoft.com/office/powerpoint/2010/main" val="1882493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lnSpcReduction="10000"/>
          </a:bodyPr>
          <a:lstStyle/>
          <a:p>
            <a:pPr marL="342900" indent="-342900">
              <a:buClr>
                <a:schemeClr val="accent1"/>
              </a:buClr>
              <a:buFont typeface="Wingdings" panose="05000000000000000000" pitchFamily="2" charset="2"/>
              <a:buChar char="q"/>
            </a:pPr>
            <a:r>
              <a:rPr lang="en-US" dirty="0">
                <a:solidFill>
                  <a:schemeClr val="bg1">
                    <a:lumMod val="65000"/>
                  </a:schemeClr>
                </a:solidFill>
              </a:rPr>
              <a:t>Focus on a singular objective</a:t>
            </a:r>
          </a:p>
          <a:p>
            <a:pPr marL="342900" indent="-342900">
              <a:buClr>
                <a:schemeClr val="accent1"/>
              </a:buClr>
              <a:buFont typeface="Wingdings" panose="05000000000000000000" pitchFamily="2" charset="2"/>
              <a:buChar char="q"/>
            </a:pPr>
            <a:r>
              <a:rPr lang="en-US" dirty="0">
                <a:solidFill>
                  <a:schemeClr val="bg1">
                    <a:lumMod val="65000"/>
                  </a:schemeClr>
                </a:solidFill>
              </a:rPr>
              <a:t>Explain with clear, concise, consistent language</a:t>
            </a:r>
          </a:p>
          <a:p>
            <a:pPr marL="342900" indent="-342900">
              <a:buClr>
                <a:schemeClr val="accent1"/>
              </a:buClr>
              <a:buFont typeface="Wingdings" panose="05000000000000000000" pitchFamily="2" charset="2"/>
              <a:buChar char="q"/>
            </a:pPr>
            <a:r>
              <a:rPr lang="en-US" dirty="0">
                <a:solidFill>
                  <a:schemeClr val="bg1">
                    <a:lumMod val="65000"/>
                  </a:schemeClr>
                </a:solidFill>
              </a:rPr>
              <a:t>Model/demonstrate the skill/strategy </a:t>
            </a:r>
          </a:p>
          <a:p>
            <a:pPr>
              <a:buClr>
                <a:schemeClr val="accent1"/>
              </a:buClr>
            </a:pPr>
            <a:r>
              <a:rPr lang="en-US" dirty="0">
                <a:solidFill>
                  <a:schemeClr val="bg1">
                    <a:lumMod val="65000"/>
                  </a:schemeClr>
                </a:solidFill>
              </a:rPr>
              <a:t>   (show the thinking)</a:t>
            </a:r>
          </a:p>
          <a:p>
            <a:pPr marL="342900" indent="-342900">
              <a:buClr>
                <a:schemeClr val="accent1"/>
              </a:buClr>
              <a:buFont typeface="Wingdings" panose="05000000000000000000" pitchFamily="2" charset="2"/>
              <a:buChar char="q"/>
            </a:pPr>
            <a:r>
              <a:rPr lang="en-US" dirty="0"/>
              <a:t>Select appropriate examples to model</a:t>
            </a:r>
          </a:p>
          <a:p>
            <a:pPr marL="342900" indent="-342900">
              <a:buClr>
                <a:schemeClr val="accent1"/>
              </a:buClr>
              <a:buFont typeface="Wingdings" panose="05000000000000000000" pitchFamily="2" charset="2"/>
              <a:buChar char="q"/>
            </a:pPr>
            <a:r>
              <a:rPr lang="en-US" dirty="0">
                <a:solidFill>
                  <a:schemeClr val="bg1">
                    <a:lumMod val="65000"/>
                  </a:schemeClr>
                </a:solidFill>
              </a:rPr>
              <a:t>Model additional examples </a:t>
            </a:r>
            <a:br>
              <a:rPr lang="en-US" dirty="0">
                <a:solidFill>
                  <a:schemeClr val="bg1">
                    <a:lumMod val="65000"/>
                  </a:schemeClr>
                </a:solidFill>
              </a:rPr>
            </a:br>
            <a:r>
              <a:rPr lang="en-US" dirty="0">
                <a:solidFill>
                  <a:schemeClr val="bg1">
                    <a:lumMod val="65000"/>
                  </a:schemeClr>
                </a:solidFill>
              </a:rPr>
              <a:t>(use multiple models)</a:t>
            </a:r>
          </a:p>
          <a:p>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Models</a:t>
            </a:r>
          </a:p>
        </p:txBody>
      </p:sp>
    </p:spTree>
    <p:extLst>
      <p:ext uri="{BB962C8B-B14F-4D97-AF65-F5344CB8AC3E}">
        <p14:creationId xmlns:p14="http://schemas.microsoft.com/office/powerpoint/2010/main" val="99482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Orientation</a:t>
            </a:r>
          </a:p>
        </p:txBody>
      </p:sp>
      <p:sp>
        <p:nvSpPr>
          <p:cNvPr id="3" name="Content Placeholder 2"/>
          <p:cNvSpPr>
            <a:spLocks noGrp="1"/>
          </p:cNvSpPr>
          <p:nvPr>
            <p:ph idx="1"/>
          </p:nvPr>
        </p:nvSpPr>
        <p:spPr/>
        <p:txBody>
          <a:bodyPr>
            <a:normAutofit lnSpcReduction="10000"/>
          </a:bodyPr>
          <a:lstStyle/>
          <a:p>
            <a:r>
              <a:rPr lang="en-US" sz="2800" dirty="0"/>
              <a:t>In this module, you will learn…</a:t>
            </a:r>
          </a:p>
          <a:p>
            <a:endParaRPr lang="en-US" dirty="0"/>
          </a:p>
          <a:p>
            <a:pPr marL="342900" indent="-342900">
              <a:lnSpc>
                <a:spcPct val="150000"/>
              </a:lnSpc>
              <a:spcAft>
                <a:spcPts val="1200"/>
              </a:spcAft>
              <a:buClr>
                <a:schemeClr val="bg1"/>
              </a:buClr>
              <a:buFont typeface="Arial" panose="020B0604020202020204" pitchFamily="34" charset="0"/>
              <a:buChar char="•"/>
            </a:pPr>
            <a:r>
              <a:rPr lang="en-US" dirty="0"/>
              <a:t>How to provide effective </a:t>
            </a:r>
            <a:r>
              <a:rPr lang="en-US" b="1" u="sng" dirty="0"/>
              <a:t>modeling</a:t>
            </a:r>
            <a:r>
              <a:rPr lang="en-US" dirty="0"/>
              <a:t> in intensive comprehension interventions.</a:t>
            </a:r>
          </a:p>
          <a:p>
            <a:pPr marL="342900" indent="-342900">
              <a:lnSpc>
                <a:spcPct val="150000"/>
              </a:lnSpc>
              <a:spcAft>
                <a:spcPts val="1200"/>
              </a:spcAft>
              <a:buClr>
                <a:schemeClr val="bg1"/>
              </a:buClr>
              <a:buFont typeface="Arial" panose="020B0604020202020204" pitchFamily="34" charset="0"/>
              <a:buChar char="•"/>
            </a:pPr>
            <a:r>
              <a:rPr lang="en-US" dirty="0"/>
              <a:t>How to provide effective </a:t>
            </a:r>
            <a:r>
              <a:rPr lang="en-US" b="1" u="sng" dirty="0"/>
              <a:t>practice opportunities</a:t>
            </a:r>
            <a:r>
              <a:rPr lang="en-US" b="1" dirty="0"/>
              <a:t> </a:t>
            </a:r>
            <a:r>
              <a:rPr lang="en-US" dirty="0"/>
              <a:t>in intensive comprehension interventions.</a:t>
            </a:r>
          </a:p>
          <a:p>
            <a:pPr marL="342900" indent="-342900">
              <a:lnSpc>
                <a:spcPct val="150000"/>
              </a:lnSpc>
              <a:spcAft>
                <a:spcPts val="1200"/>
              </a:spcAft>
              <a:buClr>
                <a:schemeClr val="bg1"/>
              </a:buClr>
              <a:buFont typeface="Arial" panose="020B0604020202020204" pitchFamily="34" charset="0"/>
              <a:buChar char="•"/>
            </a:pPr>
            <a:r>
              <a:rPr lang="en-US" dirty="0"/>
              <a:t>How to elicit </a:t>
            </a:r>
            <a:r>
              <a:rPr lang="en-US" b="1" u="sng" dirty="0"/>
              <a:t>frequent responses</a:t>
            </a:r>
            <a:r>
              <a:rPr lang="en-US" b="1" dirty="0"/>
              <a:t> </a:t>
            </a:r>
            <a:r>
              <a:rPr lang="en-US" dirty="0"/>
              <a:t>and provide </a:t>
            </a:r>
            <a:r>
              <a:rPr lang="en-US" b="1" u="sng" dirty="0"/>
              <a:t>feedback</a:t>
            </a:r>
            <a:r>
              <a:rPr lang="en-US" dirty="0"/>
              <a:t> in intensive comprehension interventions.</a:t>
            </a:r>
          </a:p>
          <a:p>
            <a:pPr marL="342900" indent="-342900">
              <a:lnSpc>
                <a:spcPct val="150000"/>
              </a:lnSpc>
              <a:spcAft>
                <a:spcPts val="1200"/>
              </a:spcAft>
              <a:buClr>
                <a:schemeClr val="bg1"/>
              </a:buClr>
              <a:buFont typeface="Arial" panose="020B0604020202020204" pitchFamily="34" charset="0"/>
              <a:buChar char="•"/>
            </a:pPr>
            <a:endParaRPr lang="en-US" dirty="0"/>
          </a:p>
        </p:txBody>
      </p:sp>
    </p:spTree>
    <p:extLst>
      <p:ext uri="{BB962C8B-B14F-4D97-AF65-F5344CB8AC3E}">
        <p14:creationId xmlns:p14="http://schemas.microsoft.com/office/powerpoint/2010/main" val="2005260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Select appropriate examples to model</a:t>
            </a:r>
          </a:p>
          <a:p>
            <a:endParaRPr lang="en-US" dirty="0"/>
          </a:p>
        </p:txBody>
      </p:sp>
      <p:sp>
        <p:nvSpPr>
          <p:cNvPr id="14" name="Text Box 3"/>
          <p:cNvSpPr txBox="1">
            <a:spLocks noChangeArrowheads="1"/>
          </p:cNvSpPr>
          <p:nvPr/>
        </p:nvSpPr>
        <p:spPr bwMode="auto">
          <a:xfrm>
            <a:off x="305140" y="4281066"/>
            <a:ext cx="6678385" cy="1015663"/>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 typeface="Wingdings" charset="2"/>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Albert Einstein enjoyed sailing. He liked to play the violin. He had fun putting together jigsaw puzzles. He liked riding his bicycle everywhere</a:t>
            </a:r>
            <a:endParaRPr kumimoji="0" lang="en-US" altLang="en-US"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sp>
        <p:nvSpPr>
          <p:cNvPr id="15" name="Content Placeholder 2"/>
          <p:cNvSpPr txBox="1">
            <a:spLocks/>
          </p:cNvSpPr>
          <p:nvPr/>
        </p:nvSpPr>
        <p:spPr>
          <a:xfrm>
            <a:off x="305140" y="1428749"/>
            <a:ext cx="6472237" cy="275748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We are going to figure out the main idea of a </a:t>
            </a: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group of sentences. There are two steps in thinking of a main-idea sentence.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we name the person in the paragraph.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Second, we tell the main thing that the person did in all the sentences.</a:t>
            </a:r>
          </a:p>
          <a:p>
            <a:pPr marL="342900" marR="0" lvl="0" indent="-342900" algn="l" defTabSz="914400" rtl="0" eaLnBrk="1" fontAlgn="auto" latinLnBrk="0" hangingPunct="1">
              <a:lnSpc>
                <a:spcPct val="110000"/>
              </a:lnSpc>
              <a:spcBef>
                <a:spcPts val="600"/>
              </a:spcBef>
              <a:spcAft>
                <a:spcPts val="0"/>
              </a:spcAft>
              <a:buClr>
                <a:srgbClr val="FFFFFF"/>
              </a:buClr>
              <a:buSzTx/>
              <a:buFont typeface="Arial" charset="0"/>
              <a:buChar char="•"/>
              <a:tabLst/>
              <a:defRPr/>
            </a:pPr>
            <a:endParaRPr kumimoji="0" lang="en-US"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pic>
        <p:nvPicPr>
          <p:cNvPr id="6" name="Picture 5" descr="Simple Red Checkmark by thatsmybo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2" name="Title 1" hidden="1">
            <a:extLst>
              <a:ext uri="{FF2B5EF4-FFF2-40B4-BE49-F238E27FC236}">
                <a16:creationId xmlns:a16="http://schemas.microsoft.com/office/drawing/2014/main" id="{9D97E54B-4E3E-43B2-8DD2-D4D9BCEEF80E}"/>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Select appropriate examples to model</a:t>
            </a:r>
            <a:endParaRPr lang="en-US" sz="2800" dirty="0">
              <a:effectLst/>
            </a:endParaRPr>
          </a:p>
          <a:p>
            <a:endParaRPr lang="en-US" dirty="0"/>
          </a:p>
        </p:txBody>
      </p:sp>
    </p:spTree>
    <p:extLst>
      <p:ext uri="{BB962C8B-B14F-4D97-AF65-F5344CB8AC3E}">
        <p14:creationId xmlns:p14="http://schemas.microsoft.com/office/powerpoint/2010/main" val="1635896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Select appropriate examples to model</a:t>
            </a:r>
          </a:p>
          <a:p>
            <a:endParaRPr lang="en-US" dirty="0"/>
          </a:p>
        </p:txBody>
      </p:sp>
      <p:sp>
        <p:nvSpPr>
          <p:cNvPr id="14" name="Text Box 3"/>
          <p:cNvSpPr txBox="1">
            <a:spLocks noChangeArrowheads="1"/>
          </p:cNvSpPr>
          <p:nvPr/>
        </p:nvSpPr>
        <p:spPr bwMode="auto">
          <a:xfrm>
            <a:off x="305140" y="4281066"/>
            <a:ext cx="6678385" cy="1631216"/>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When Benjamin Banneker was twenty-one, he took apart a pocket watch to see how it worked. He built a clock entirely out of wood, carving all the gears by hand. He also built the first American-made striking clock.</a:t>
            </a:r>
          </a:p>
        </p:txBody>
      </p:sp>
      <p:sp>
        <p:nvSpPr>
          <p:cNvPr id="15" name="Content Placeholder 2"/>
          <p:cNvSpPr txBox="1">
            <a:spLocks/>
          </p:cNvSpPr>
          <p:nvPr/>
        </p:nvSpPr>
        <p:spPr>
          <a:xfrm>
            <a:off x="305140" y="1428749"/>
            <a:ext cx="6472237" cy="275748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We are going to figure out the main idea of a </a:t>
            </a: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group of sentences. There are two steps in thinking of a main-idea sentence.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we name the person in the paragraph.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Second, we will tell the main thing that the person did in all the sentences.</a:t>
            </a:r>
          </a:p>
          <a:p>
            <a:pPr marL="342900" marR="0" lvl="0" indent="-342900" algn="l" defTabSz="914400" rtl="0" eaLnBrk="1" fontAlgn="auto" latinLnBrk="0" hangingPunct="1">
              <a:lnSpc>
                <a:spcPct val="110000"/>
              </a:lnSpc>
              <a:spcBef>
                <a:spcPts val="600"/>
              </a:spcBef>
              <a:spcAft>
                <a:spcPts val="0"/>
              </a:spcAft>
              <a:buClr>
                <a:srgbClr val="FFFFFF"/>
              </a:buClr>
              <a:buSzTx/>
              <a:buFont typeface="Arial" charset="0"/>
              <a:buChar char="•"/>
              <a:tabLst/>
              <a:defRPr/>
            </a:pPr>
            <a:endParaRPr kumimoji="0" lang="en-US"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pic>
        <p:nvPicPr>
          <p:cNvPr id="6" name="Picture 5" descr="Simple Red Checkmark by thatsmybo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2" name="Title 1" hidden="1">
            <a:extLst>
              <a:ext uri="{FF2B5EF4-FFF2-40B4-BE49-F238E27FC236}">
                <a16:creationId xmlns:a16="http://schemas.microsoft.com/office/drawing/2014/main" id="{EB52B332-0390-4DDA-8600-D259C20E2E57}"/>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Select appropriate examples to model</a:t>
            </a:r>
            <a:endParaRPr lang="en-US" sz="2800" dirty="0">
              <a:effectLst/>
            </a:endParaRPr>
          </a:p>
          <a:p>
            <a:endParaRPr lang="en-US" dirty="0"/>
          </a:p>
        </p:txBody>
      </p:sp>
    </p:spTree>
    <p:extLst>
      <p:ext uri="{BB962C8B-B14F-4D97-AF65-F5344CB8AC3E}">
        <p14:creationId xmlns:p14="http://schemas.microsoft.com/office/powerpoint/2010/main" val="3564231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Select appropriate examples to model</a:t>
            </a:r>
          </a:p>
          <a:p>
            <a:endParaRPr lang="en-US" dirty="0"/>
          </a:p>
        </p:txBody>
      </p:sp>
      <p:sp>
        <p:nvSpPr>
          <p:cNvPr id="17" name="TextBox 16"/>
          <p:cNvSpPr txBox="1"/>
          <p:nvPr/>
        </p:nvSpPr>
        <p:spPr>
          <a:xfrm>
            <a:off x="71437" y="264472"/>
            <a:ext cx="971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C95331"/>
                </a:solidFill>
                <a:effectLst/>
                <a:uLnTx/>
                <a:uFillTx/>
                <a:latin typeface="Verdana"/>
                <a:ea typeface="+mn-ea"/>
                <a:cs typeface="+mn-cs"/>
              </a:rPr>
              <a:t>X</a:t>
            </a:r>
          </a:p>
        </p:txBody>
      </p:sp>
      <p:sp>
        <p:nvSpPr>
          <p:cNvPr id="14" name="Text Box 3"/>
          <p:cNvSpPr txBox="1">
            <a:spLocks noChangeArrowheads="1"/>
          </p:cNvSpPr>
          <p:nvPr/>
        </p:nvSpPr>
        <p:spPr bwMode="auto">
          <a:xfrm>
            <a:off x="305140" y="4281066"/>
            <a:ext cx="6678385" cy="1323439"/>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Blue whales are marine mammals. They can be 90 feet long and weight 100 tons. Blue whales are now endangered. People have written laws to protect these majestic creatures.</a:t>
            </a:r>
          </a:p>
        </p:txBody>
      </p:sp>
      <p:sp>
        <p:nvSpPr>
          <p:cNvPr id="15" name="Content Placeholder 2"/>
          <p:cNvSpPr txBox="1">
            <a:spLocks/>
          </p:cNvSpPr>
          <p:nvPr/>
        </p:nvSpPr>
        <p:spPr>
          <a:xfrm>
            <a:off x="305140" y="1428749"/>
            <a:ext cx="6472237" cy="275748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We are going to figure out the main idea of a </a:t>
            </a: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group of sentences. There are two steps in thinking of a main-idea sentence.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we name the person in the paragraph.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Second, we will tell the main thing that the person did in all the sentences.</a:t>
            </a:r>
          </a:p>
          <a:p>
            <a:pPr marL="342900" marR="0" lvl="0" indent="-342900" algn="l" defTabSz="914400" rtl="0" eaLnBrk="1" fontAlgn="auto" latinLnBrk="0" hangingPunct="1">
              <a:lnSpc>
                <a:spcPct val="110000"/>
              </a:lnSpc>
              <a:spcBef>
                <a:spcPts val="600"/>
              </a:spcBef>
              <a:spcAft>
                <a:spcPts val="0"/>
              </a:spcAft>
              <a:buClr>
                <a:srgbClr val="FFFFFF"/>
              </a:buClr>
              <a:buSzTx/>
              <a:buFont typeface="Arial" charset="0"/>
              <a:buChar char="•"/>
              <a:tabLst/>
              <a:defRPr/>
            </a:pPr>
            <a:endParaRPr kumimoji="0" lang="en-US"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2" name="Title 1" hidden="1">
            <a:extLst>
              <a:ext uri="{FF2B5EF4-FFF2-40B4-BE49-F238E27FC236}">
                <a16:creationId xmlns:a16="http://schemas.microsoft.com/office/drawing/2014/main" id="{77A90771-618D-4325-8B99-03A006C19405}"/>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Select appropriate examples to model</a:t>
            </a:r>
            <a:endParaRPr lang="en-US" sz="2800" dirty="0">
              <a:effectLst/>
            </a:endParaRPr>
          </a:p>
          <a:p>
            <a:endParaRPr lang="en-US" dirty="0"/>
          </a:p>
        </p:txBody>
      </p:sp>
    </p:spTree>
    <p:extLst>
      <p:ext uri="{BB962C8B-B14F-4D97-AF65-F5344CB8AC3E}">
        <p14:creationId xmlns:p14="http://schemas.microsoft.com/office/powerpoint/2010/main" val="3921864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6238" y="2099537"/>
            <a:ext cx="4414837" cy="2326748"/>
          </a:xfrm>
        </p:spPr>
        <p:txBody>
          <a:bodyPr>
            <a:normAutofit/>
          </a:bodyPr>
          <a:lstStyle/>
          <a:p>
            <a:pPr marL="342900" indent="-342900">
              <a:buClr>
                <a:schemeClr val="accent1"/>
              </a:buClr>
              <a:buFont typeface="Wingdings" panose="05000000000000000000" pitchFamily="2" charset="2"/>
              <a:buChar char="q"/>
            </a:pPr>
            <a:r>
              <a:rPr lang="en-US" sz="1200" dirty="0"/>
              <a:t>Focus on a singular objective</a:t>
            </a:r>
          </a:p>
          <a:p>
            <a:pPr marL="342900" indent="-342900">
              <a:buClr>
                <a:schemeClr val="accent1"/>
              </a:buClr>
              <a:buFont typeface="Wingdings" panose="05000000000000000000" pitchFamily="2" charset="2"/>
              <a:buChar char="q"/>
            </a:pPr>
            <a:r>
              <a:rPr lang="en-US" sz="1200" dirty="0"/>
              <a:t>Explain with clear, concise, consistent language</a:t>
            </a:r>
          </a:p>
          <a:p>
            <a:pPr marL="342900" indent="-342900">
              <a:buClr>
                <a:schemeClr val="accent1"/>
              </a:buClr>
              <a:buFont typeface="Wingdings" panose="05000000000000000000" pitchFamily="2" charset="2"/>
              <a:buChar char="q"/>
            </a:pPr>
            <a:r>
              <a:rPr lang="en-US" sz="1200" dirty="0"/>
              <a:t>Model/demonstrate the skill/strategy </a:t>
            </a:r>
          </a:p>
          <a:p>
            <a:pPr>
              <a:buClr>
                <a:schemeClr val="accent1"/>
              </a:buClr>
            </a:pPr>
            <a:r>
              <a:rPr lang="en-US" sz="1200" dirty="0"/>
              <a:t>      (show the thinking)</a:t>
            </a:r>
          </a:p>
          <a:p>
            <a:pPr marL="342900" indent="-342900">
              <a:buClr>
                <a:schemeClr val="accent1"/>
              </a:buClr>
              <a:buFont typeface="Wingdings" panose="05000000000000000000" pitchFamily="2" charset="2"/>
              <a:buChar char="q"/>
            </a:pPr>
            <a:r>
              <a:rPr lang="en-US" sz="1200" dirty="0"/>
              <a:t>Select appropriate examples to model</a:t>
            </a:r>
          </a:p>
          <a:p>
            <a:pPr marL="342900" indent="-342900">
              <a:buClr>
                <a:schemeClr val="accent1"/>
              </a:buClr>
              <a:buFont typeface="Wingdings" panose="05000000000000000000" pitchFamily="2" charset="2"/>
              <a:buChar char="q"/>
            </a:pPr>
            <a:r>
              <a:rPr lang="en-US" sz="1200" dirty="0"/>
              <a:t>Model additional examples </a:t>
            </a:r>
            <a:br>
              <a:rPr lang="en-US" sz="1200" dirty="0"/>
            </a:br>
            <a:r>
              <a:rPr lang="en-US" sz="1200" dirty="0"/>
              <a:t>(use multiple models)</a:t>
            </a:r>
          </a:p>
          <a:p>
            <a:endParaRPr lang="en-US" dirty="0"/>
          </a:p>
        </p:txBody>
      </p:sp>
      <p:sp>
        <p:nvSpPr>
          <p:cNvPr id="4" name="Title 1"/>
          <p:cNvSpPr txBox="1">
            <a:spLocks/>
          </p:cNvSpPr>
          <p:nvPr/>
        </p:nvSpPr>
        <p:spPr>
          <a:xfrm>
            <a:off x="114300" y="255259"/>
            <a:ext cx="8915400" cy="731520"/>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Activity 7.1</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Evaluate a Lesson </a:t>
            </a:r>
          </a:p>
        </p:txBody>
      </p:sp>
      <p:sp>
        <p:nvSpPr>
          <p:cNvPr id="5" name="Title 1"/>
          <p:cNvSpPr txBox="1">
            <a:spLocks/>
          </p:cNvSpPr>
          <p:nvPr/>
        </p:nvSpPr>
        <p:spPr>
          <a:xfrm>
            <a:off x="4186238" y="1668996"/>
            <a:ext cx="2828925" cy="430541"/>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7892735" y="112781"/>
            <a:ext cx="914400" cy="873998"/>
          </a:xfrm>
          <a:prstGeom prst="rect">
            <a:avLst/>
          </a:prstGeom>
        </p:spPr>
      </p:pic>
      <p:sp>
        <p:nvSpPr>
          <p:cNvPr id="6" name="Title 5" hidden="1">
            <a:extLst>
              <a:ext uri="{FF2B5EF4-FFF2-40B4-BE49-F238E27FC236}">
                <a16:creationId xmlns:a16="http://schemas.microsoft.com/office/drawing/2014/main" id="{621F2116-B327-4E27-846F-78F52D3702BF}"/>
              </a:ext>
            </a:extLst>
          </p:cNvPr>
          <p:cNvSpPr>
            <a:spLocks noGrp="1"/>
          </p:cNvSpPr>
          <p:nvPr>
            <p:ph type="title"/>
          </p:nvPr>
        </p:nvSpPr>
        <p:spPr/>
        <p:txBody>
          <a:bodyPr>
            <a:normAutofit fontScale="90000"/>
          </a:bodyPr>
          <a:lstStyle/>
          <a:p>
            <a:pPr rtl="0" eaLnBrk="1" fontAlgn="auto" latinLnBrk="0" hangingPunct="1"/>
            <a:r>
              <a:rPr lang="en-US" sz="2800" b="1" i="0" kern="1200" spc="0" baseline="0" dirty="0">
                <a:ln>
                  <a:noFill/>
                </a:ln>
                <a:solidFill>
                  <a:srgbClr val="8CCEA2"/>
                </a:solidFill>
                <a:effectLst/>
                <a:latin typeface="Verdana" panose="020B0604030504040204" pitchFamily="34" charset="0"/>
                <a:ea typeface="Verdana" panose="020B0604030504040204" pitchFamily="34" charset="0"/>
                <a:cs typeface="+mn-cs"/>
              </a:rPr>
              <a:t>Activity 7.1</a:t>
            </a:r>
            <a:endParaRPr lang="en-US" dirty="0">
              <a:effectLst/>
            </a:endParaRPr>
          </a:p>
          <a:p>
            <a:pPr rtl="0" eaLnBrk="1" fontAlgn="auto" latinLnBrk="0" hangingPunct="1"/>
            <a:r>
              <a:rPr lang="en-US" sz="2800" b="1" i="0" kern="1200" spc="0" baseline="0" dirty="0">
                <a:ln>
                  <a:noFill/>
                </a:ln>
                <a:solidFill>
                  <a:srgbClr val="8CCEA2"/>
                </a:solidFill>
                <a:effectLst/>
                <a:latin typeface="Verdana" panose="020B0604030504040204" pitchFamily="34" charset="0"/>
                <a:ea typeface="Verdana" panose="020B0604030504040204" pitchFamily="34" charset="0"/>
                <a:cs typeface="+mn-cs"/>
              </a:rPr>
              <a:t>Evaluate a Lesson </a:t>
            </a:r>
            <a:endParaRPr lang="en-US" dirty="0">
              <a:effectLst/>
            </a:endParaRPr>
          </a:p>
          <a:p>
            <a:endParaRPr lang="en-US" dirty="0"/>
          </a:p>
        </p:txBody>
      </p:sp>
      <p:sp>
        <p:nvSpPr>
          <p:cNvPr id="8" name="TextBox 6">
            <a:extLst>
              <a:ext uri="{FF2B5EF4-FFF2-40B4-BE49-F238E27FC236}">
                <a16:creationId xmlns:a16="http://schemas.microsoft.com/office/drawing/2014/main" id="{66FAD14A-5692-450A-8BAB-17144456361E}"/>
              </a:ext>
            </a:extLst>
          </p:cNvPr>
          <p:cNvSpPr txBox="1"/>
          <p:nvPr/>
        </p:nvSpPr>
        <p:spPr>
          <a:xfrm>
            <a:off x="327329" y="1416720"/>
            <a:ext cx="3603016" cy="4483039"/>
          </a:xfrm>
          <a:prstGeom prst="rect">
            <a:avLst/>
          </a:prstGeom>
          <a:solidFill>
            <a:schemeClr val="accent4">
              <a:lumMod val="20000"/>
              <a:lumOff val="80000"/>
            </a:schemeClr>
          </a:solidFill>
        </p:spPr>
        <p:txBody>
          <a:bodyPr wrap="square" rtlCol="0">
            <a:noAutofit/>
          </a:bodyPr>
          <a:lstStyle/>
          <a:p>
            <a:pPr marL="0" marR="0" algn="ctr">
              <a:lnSpc>
                <a:spcPct val="107000"/>
              </a:lnSpc>
              <a:spcBef>
                <a:spcPts val="0"/>
              </a:spcBef>
              <a:spcAft>
                <a:spcPts val="800"/>
              </a:spcAft>
            </a:pPr>
            <a:r>
              <a:rPr lang="en-US" sz="1100" b="1" kern="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LESSON 8: </a:t>
            </a:r>
            <a:r>
              <a:rPr lang="en-US" sz="1100" kern="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Making Inferences</a:t>
            </a:r>
            <a:endParaRPr lang="en-US" sz="14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TEACH/MODEL</a:t>
            </a:r>
            <a:endParaRPr lang="en-US" sz="14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kern="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Explain </a:t>
            </a:r>
            <a:r>
              <a:rPr lang="en-US" sz="1100" kern="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that as they read, students can think about what they already know from their own lives and what is in the story to make inferences about things or figure out what the author does not say directly.</a:t>
            </a:r>
            <a:endParaRPr lang="en-US" sz="14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kern="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Use </a:t>
            </a:r>
            <a:r>
              <a:rPr lang="en-US" sz="1100" u="sng" kern="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Rabbit Bakes a Cake </a:t>
            </a:r>
            <a:r>
              <a:rPr lang="en-US" sz="1100" kern="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to model their strategy.</a:t>
            </a:r>
            <a:endParaRPr lang="en-US" sz="14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kern="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Ask: </a:t>
            </a:r>
            <a:r>
              <a:rPr lang="en-US" sz="1100" i="1" kern="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“How will Rabbit know how to make the cake?”</a:t>
            </a:r>
            <a:endParaRPr lang="en-US" sz="14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kern="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Model: </a:t>
            </a:r>
            <a:r>
              <a:rPr lang="en-US" sz="1100" i="1" kern="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 know that many people use recipes, or written directions, when they cook. In the picture, I see that Rabbit is reading a cookbook; cookbooks have recipes in them. So I can make the inferences that Rabbit will use a recipe to make the cake.”</a:t>
            </a:r>
            <a:endParaRPr lang="en-US" sz="14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kern="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Practice/Apply: </a:t>
            </a:r>
            <a:r>
              <a:rPr lang="en-US" sz="1100" kern="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Remind children to make inferences if they have trouble understanding words or ideas as they read.</a:t>
            </a:r>
            <a:endParaRPr lang="en-US" sz="14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8592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702301" y="613637"/>
            <a:ext cx="3276600" cy="2326748"/>
          </a:xfrm>
          <a:prstGeom prst="rect">
            <a:avLst/>
          </a:prstGeom>
        </p:spPr>
        <p:txBody>
          <a:bodyPr>
            <a:normAutofit lnSpcReduction="1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Focus on a singular objective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Explain with clear, concise, consistent language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Model/demonstrate the skill/strategy </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      (show the thinking)</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Select appropriate examples to model</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Model additional examples </a:t>
            </a:r>
            <a:b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b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(use multiple models)</a:t>
            </a:r>
          </a:p>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5" name="Title 1"/>
          <p:cNvSpPr txBox="1">
            <a:spLocks/>
          </p:cNvSpPr>
          <p:nvPr/>
        </p:nvSpPr>
        <p:spPr>
          <a:xfrm>
            <a:off x="6040438" y="114300"/>
            <a:ext cx="2828925" cy="430541"/>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p>
        </p:txBody>
      </p:sp>
      <p:sp>
        <p:nvSpPr>
          <p:cNvPr id="3" name="Title 2" hidden="1">
            <a:extLst>
              <a:ext uri="{FF2B5EF4-FFF2-40B4-BE49-F238E27FC236}">
                <a16:creationId xmlns:a16="http://schemas.microsoft.com/office/drawing/2014/main" id="{36C4A434-B396-4A22-9E4B-6E38494E652F}"/>
              </a:ext>
            </a:extLst>
          </p:cNvPr>
          <p:cNvSpPr>
            <a:spLocks noGrp="1"/>
          </p:cNvSpPr>
          <p:nvPr>
            <p:ph type="title" idx="4294967295"/>
          </p:nvPr>
        </p:nvSpPr>
        <p:spPr/>
        <p:txBody>
          <a:bodyPr/>
          <a:lstStyle/>
          <a:p>
            <a:r>
              <a:rPr lang="en-US" dirty="0"/>
              <a:t>Making Inferences</a:t>
            </a:r>
          </a:p>
        </p:txBody>
      </p:sp>
      <p:sp>
        <p:nvSpPr>
          <p:cNvPr id="6" name="TextBox 5">
            <a:extLst>
              <a:ext uri="{FF2B5EF4-FFF2-40B4-BE49-F238E27FC236}">
                <a16:creationId xmlns:a16="http://schemas.microsoft.com/office/drawing/2014/main" id="{23FD4F23-B949-4D3C-B7D7-B8E0B44AA360}"/>
              </a:ext>
            </a:extLst>
          </p:cNvPr>
          <p:cNvSpPr txBox="1"/>
          <p:nvPr/>
        </p:nvSpPr>
        <p:spPr>
          <a:xfrm>
            <a:off x="30578" y="188536"/>
            <a:ext cx="5455822" cy="6186309"/>
          </a:xfrm>
          <a:prstGeom prst="rect">
            <a:avLst/>
          </a:prstGeom>
          <a:solidFill>
            <a:schemeClr val="accent4">
              <a:lumMod val="20000"/>
              <a:lumOff val="80000"/>
            </a:schemeClr>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LESSON 8: </a:t>
            </a:r>
            <a:r>
              <a:rPr lang="en-US" dirty="0">
                <a:latin typeface="Times New Roman" panose="02020603050405020304" pitchFamily="18" charset="0"/>
                <a:cs typeface="Times New Roman" panose="02020603050405020304" pitchFamily="18" charset="0"/>
              </a:rPr>
              <a:t>Making Inferences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TEACH/MODEL</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Explain </a:t>
            </a:r>
            <a:r>
              <a:rPr lang="en-US" dirty="0">
                <a:latin typeface="Times New Roman" panose="02020603050405020304" pitchFamily="18" charset="0"/>
                <a:cs typeface="Times New Roman" panose="02020603050405020304" pitchFamily="18" charset="0"/>
              </a:rPr>
              <a:t>that as they read, students can think about what they already know from their own lives and what is in the story to make inferences about things or figure out what the author does not say directly.</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Use </a:t>
            </a:r>
            <a:r>
              <a:rPr lang="en-US" u="sng" dirty="0">
                <a:latin typeface="Times New Roman" panose="02020603050405020304" pitchFamily="18" charset="0"/>
                <a:cs typeface="Times New Roman" panose="02020603050405020304" pitchFamily="18" charset="0"/>
              </a:rPr>
              <a:t>Rabbit Bakes a Cake </a:t>
            </a:r>
            <a:r>
              <a:rPr lang="en-US" dirty="0">
                <a:latin typeface="Times New Roman" panose="02020603050405020304" pitchFamily="18" charset="0"/>
                <a:cs typeface="Times New Roman" panose="02020603050405020304" pitchFamily="18" charset="0"/>
              </a:rPr>
              <a:t>to model their strategy.</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Ask: </a:t>
            </a:r>
            <a:r>
              <a:rPr lang="en-US" i="1" dirty="0">
                <a:latin typeface="Times New Roman" panose="02020603050405020304" pitchFamily="18" charset="0"/>
                <a:cs typeface="Times New Roman" panose="02020603050405020304" pitchFamily="18" charset="0"/>
              </a:rPr>
              <a:t>“How will Rabbit know how to make the cake?”</a:t>
            </a:r>
          </a:p>
          <a:p>
            <a:endParaRPr lang="en-US" b="1" i="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Model: </a:t>
            </a:r>
            <a:r>
              <a:rPr lang="en-US" i="1" dirty="0">
                <a:latin typeface="Times New Roman" panose="02020603050405020304" pitchFamily="18" charset="0"/>
                <a:cs typeface="Times New Roman" panose="02020603050405020304" pitchFamily="18" charset="0"/>
              </a:rPr>
              <a:t>“I know that many people use recipes, or written directions, when they cook. In the picture, I see that Rabbit is reading a cookbook; cookbooks have recipes in them. So I can make the inferences that Rabbit will use a recipe to make the cake.”</a:t>
            </a:r>
          </a:p>
          <a:p>
            <a:endParaRPr lang="en-US" b="1" i="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Practice/Apply: </a:t>
            </a:r>
            <a:r>
              <a:rPr lang="en-US" dirty="0">
                <a:latin typeface="Times New Roman" panose="02020603050405020304" pitchFamily="18" charset="0"/>
                <a:cs typeface="Times New Roman" panose="02020603050405020304" pitchFamily="18" charset="0"/>
              </a:rPr>
              <a:t>Remind children to make inferences if they have trouble understanding words or ideas as they read.</a:t>
            </a:r>
            <a:endParaRPr lang="en-US" b="1" dirty="0">
              <a:latin typeface="Times New Roman" panose="02020603050405020304" pitchFamily="18" charset="0"/>
              <a:cs typeface="Times New Roman" panose="02020603050405020304" pitchFamily="18" charset="0"/>
            </a:endParaRPr>
          </a:p>
        </p:txBody>
      </p:sp>
      <p:sp>
        <p:nvSpPr>
          <p:cNvPr id="7" name="Oval 6" descr="oval highlighting explain">
            <a:extLst>
              <a:ext uri="{FF2B5EF4-FFF2-40B4-BE49-F238E27FC236}">
                <a16:creationId xmlns:a16="http://schemas.microsoft.com/office/drawing/2014/main" id="{004DA4DA-7F1A-47EE-A78B-DA837710491B}"/>
              </a:ext>
            </a:extLst>
          </p:cNvPr>
          <p:cNvSpPr/>
          <p:nvPr/>
        </p:nvSpPr>
        <p:spPr>
          <a:xfrm>
            <a:off x="71713" y="858569"/>
            <a:ext cx="5154387" cy="1998934"/>
          </a:xfrm>
          <a:prstGeom prst="ellipse">
            <a:avLst/>
          </a:prstGeom>
          <a:noFill/>
          <a:ln w="50800">
            <a:solidFill>
              <a:srgbClr val="119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8" name="Straight Connector 7" descr="underlining making inferences">
            <a:extLst>
              <a:ext uri="{FF2B5EF4-FFF2-40B4-BE49-F238E27FC236}">
                <a16:creationId xmlns:a16="http://schemas.microsoft.com/office/drawing/2014/main" id="{A40124DF-57FC-4EFC-A5B2-943EA6CEBD24}"/>
              </a:ext>
            </a:extLst>
          </p:cNvPr>
          <p:cNvCxnSpPr/>
          <p:nvPr/>
        </p:nvCxnSpPr>
        <p:spPr>
          <a:xfrm flipV="1">
            <a:off x="2122714" y="476045"/>
            <a:ext cx="2770125" cy="68796"/>
          </a:xfrm>
          <a:prstGeom prst="line">
            <a:avLst/>
          </a:prstGeom>
          <a:ln w="50800">
            <a:solidFill>
              <a:srgbClr val="119DA4"/>
            </a:solidFill>
          </a:ln>
        </p:spPr>
        <p:style>
          <a:lnRef idx="1">
            <a:schemeClr val="accent1"/>
          </a:lnRef>
          <a:fillRef idx="0">
            <a:schemeClr val="accent1"/>
          </a:fillRef>
          <a:effectRef idx="0">
            <a:schemeClr val="accent1"/>
          </a:effectRef>
          <a:fontRef idx="minor">
            <a:schemeClr val="tx1"/>
          </a:fontRef>
        </p:style>
      </p:cxnSp>
      <p:sp>
        <p:nvSpPr>
          <p:cNvPr id="9" name="Oval 8" descr="circle around model">
            <a:extLst>
              <a:ext uri="{FF2B5EF4-FFF2-40B4-BE49-F238E27FC236}">
                <a16:creationId xmlns:a16="http://schemas.microsoft.com/office/drawing/2014/main" id="{1FB21600-68FF-43C4-827B-591C0028BCB5}"/>
              </a:ext>
            </a:extLst>
          </p:cNvPr>
          <p:cNvSpPr/>
          <p:nvPr/>
        </p:nvSpPr>
        <p:spPr>
          <a:xfrm>
            <a:off x="71713" y="3705754"/>
            <a:ext cx="1283558" cy="544841"/>
          </a:xfrm>
          <a:prstGeom prst="ellipse">
            <a:avLst/>
          </a:prstGeom>
          <a:noFill/>
          <a:ln w="50800">
            <a:solidFill>
              <a:srgbClr val="119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10" name="Straight Connector 9" descr="Underline Rabbit is reading a cookbook;">
            <a:extLst>
              <a:ext uri="{FF2B5EF4-FFF2-40B4-BE49-F238E27FC236}">
                <a16:creationId xmlns:a16="http://schemas.microsoft.com/office/drawing/2014/main" id="{11743668-6773-4810-9EA8-26670C258269}"/>
              </a:ext>
            </a:extLst>
          </p:cNvPr>
          <p:cNvCxnSpPr/>
          <p:nvPr/>
        </p:nvCxnSpPr>
        <p:spPr>
          <a:xfrm flipV="1">
            <a:off x="174366" y="4604657"/>
            <a:ext cx="3626330" cy="76755"/>
          </a:xfrm>
          <a:prstGeom prst="line">
            <a:avLst/>
          </a:prstGeom>
          <a:ln w="50800">
            <a:solidFill>
              <a:srgbClr val="119DA4"/>
            </a:solidFill>
          </a:ln>
        </p:spPr>
        <p:style>
          <a:lnRef idx="1">
            <a:schemeClr val="accent1"/>
          </a:lnRef>
          <a:fillRef idx="0">
            <a:schemeClr val="accent1"/>
          </a:fillRef>
          <a:effectRef idx="0">
            <a:schemeClr val="accent1"/>
          </a:effectRef>
          <a:fontRef idx="minor">
            <a:schemeClr val="tx1"/>
          </a:fontRef>
        </p:style>
      </p:cxnSp>
      <p:sp>
        <p:nvSpPr>
          <p:cNvPr id="11" name="Oval 10" descr="Circle around practice and apply">
            <a:extLst>
              <a:ext uri="{FF2B5EF4-FFF2-40B4-BE49-F238E27FC236}">
                <a16:creationId xmlns:a16="http://schemas.microsoft.com/office/drawing/2014/main" id="{914A9D3B-0CFB-488B-8F94-0828DD7B4BD1}"/>
              </a:ext>
            </a:extLst>
          </p:cNvPr>
          <p:cNvSpPr/>
          <p:nvPr/>
        </p:nvSpPr>
        <p:spPr>
          <a:xfrm>
            <a:off x="39183" y="5325089"/>
            <a:ext cx="1948348" cy="544841"/>
          </a:xfrm>
          <a:prstGeom prst="ellipse">
            <a:avLst/>
          </a:prstGeom>
          <a:noFill/>
          <a:ln w="50800">
            <a:solidFill>
              <a:srgbClr val="119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88947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702301" y="613637"/>
            <a:ext cx="3276600" cy="2326748"/>
          </a:xfrm>
          <a:prstGeom prst="rect">
            <a:avLst/>
          </a:prstGeom>
        </p:spPr>
        <p:txBody>
          <a:bodyPr>
            <a:normAutofit lnSpcReduction="1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Focus on a singular objective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Explain with clear, concise, consistent language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Model/demonstrate the skill/strategy </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      (show the thinking)</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Select appropriate examples to model</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Model additional examples </a:t>
            </a:r>
            <a:b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b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(use multiple models)</a:t>
            </a:r>
          </a:p>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5" name="Title 1"/>
          <p:cNvSpPr txBox="1">
            <a:spLocks/>
          </p:cNvSpPr>
          <p:nvPr/>
        </p:nvSpPr>
        <p:spPr>
          <a:xfrm>
            <a:off x="6040438" y="114300"/>
            <a:ext cx="2828925" cy="430541"/>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p>
        </p:txBody>
      </p:sp>
      <p:sp>
        <p:nvSpPr>
          <p:cNvPr id="2" name="Title 1" hidden="1">
            <a:extLst>
              <a:ext uri="{FF2B5EF4-FFF2-40B4-BE49-F238E27FC236}">
                <a16:creationId xmlns:a16="http://schemas.microsoft.com/office/drawing/2014/main" id="{B3F51FD6-10B0-4350-BA26-34138C025820}"/>
              </a:ext>
            </a:extLst>
          </p:cNvPr>
          <p:cNvSpPr>
            <a:spLocks noGrp="1"/>
          </p:cNvSpPr>
          <p:nvPr>
            <p:ph type="title" idx="4294967295"/>
          </p:nvPr>
        </p:nvSpPr>
        <p:spPr/>
        <p:txBody>
          <a:bodyPr/>
          <a:lstStyle/>
          <a:p>
            <a:r>
              <a:rPr lang="en-US" dirty="0"/>
              <a:t>Making</a:t>
            </a:r>
            <a:r>
              <a:rPr lang="en-US" baseline="0" dirty="0"/>
              <a:t> Inferences</a:t>
            </a:r>
            <a:endParaRPr lang="en-US" dirty="0"/>
          </a:p>
        </p:txBody>
      </p:sp>
      <p:sp>
        <p:nvSpPr>
          <p:cNvPr id="6" name="TextBox 5">
            <a:extLst>
              <a:ext uri="{FF2B5EF4-FFF2-40B4-BE49-F238E27FC236}">
                <a16:creationId xmlns:a16="http://schemas.microsoft.com/office/drawing/2014/main" id="{17346336-9F01-4DAA-AD3F-E186C886771A}"/>
              </a:ext>
            </a:extLst>
          </p:cNvPr>
          <p:cNvSpPr txBox="1"/>
          <p:nvPr/>
        </p:nvSpPr>
        <p:spPr>
          <a:xfrm>
            <a:off x="165099" y="114300"/>
            <a:ext cx="5455822" cy="6186309"/>
          </a:xfrm>
          <a:prstGeom prst="rect">
            <a:avLst/>
          </a:prstGeom>
          <a:solidFill>
            <a:schemeClr val="accent4">
              <a:lumMod val="20000"/>
              <a:lumOff val="80000"/>
            </a:schemeClr>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LESSON 8: </a:t>
            </a:r>
            <a:r>
              <a:rPr lang="en-US" dirty="0">
                <a:latin typeface="Times New Roman" panose="02020603050405020304" pitchFamily="18" charset="0"/>
                <a:cs typeface="Times New Roman" panose="02020603050405020304" pitchFamily="18" charset="0"/>
              </a:rPr>
              <a:t>Making Inferences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TEACH/MODEL</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Explain </a:t>
            </a:r>
            <a:r>
              <a:rPr lang="en-US" dirty="0">
                <a:latin typeface="Times New Roman" panose="02020603050405020304" pitchFamily="18" charset="0"/>
                <a:cs typeface="Times New Roman" panose="02020603050405020304" pitchFamily="18" charset="0"/>
              </a:rPr>
              <a:t>that as they read, students can think about what they already know from their own lives and what is in the story to make inferences about things or figure out what the author does not say directly.</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Use </a:t>
            </a:r>
            <a:r>
              <a:rPr lang="en-US" u="sng" dirty="0">
                <a:latin typeface="Times New Roman" panose="02020603050405020304" pitchFamily="18" charset="0"/>
                <a:cs typeface="Times New Roman" panose="02020603050405020304" pitchFamily="18" charset="0"/>
              </a:rPr>
              <a:t>Rabbit Bakes a Cake </a:t>
            </a:r>
            <a:r>
              <a:rPr lang="en-US" dirty="0">
                <a:latin typeface="Times New Roman" panose="02020603050405020304" pitchFamily="18" charset="0"/>
                <a:cs typeface="Times New Roman" panose="02020603050405020304" pitchFamily="18" charset="0"/>
              </a:rPr>
              <a:t>to model their strategy.</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Ask: </a:t>
            </a:r>
            <a:r>
              <a:rPr lang="en-US" i="1" dirty="0">
                <a:latin typeface="Times New Roman" panose="02020603050405020304" pitchFamily="18" charset="0"/>
                <a:cs typeface="Times New Roman" panose="02020603050405020304" pitchFamily="18" charset="0"/>
              </a:rPr>
              <a:t>“How will Rabbit know how to make the cake?”</a:t>
            </a:r>
          </a:p>
          <a:p>
            <a:endParaRPr lang="en-US" b="1" i="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Model: </a:t>
            </a:r>
            <a:r>
              <a:rPr lang="en-US" i="1" dirty="0">
                <a:latin typeface="Times New Roman" panose="02020603050405020304" pitchFamily="18" charset="0"/>
                <a:cs typeface="Times New Roman" panose="02020603050405020304" pitchFamily="18" charset="0"/>
              </a:rPr>
              <a:t>“I know that many people use recipes, or written directions, when they cook. In the picture, I see that Rabbit is reading a cookbook; cookbooks have recipes in them. So I can make the inferences that Rabbit will use a recipe to make the cake.”</a:t>
            </a:r>
          </a:p>
          <a:p>
            <a:endParaRPr lang="en-US" b="1" i="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Practice/Apply: </a:t>
            </a:r>
            <a:r>
              <a:rPr lang="en-US" dirty="0">
                <a:latin typeface="Times New Roman" panose="02020603050405020304" pitchFamily="18" charset="0"/>
                <a:cs typeface="Times New Roman" panose="02020603050405020304" pitchFamily="18" charset="0"/>
              </a:rPr>
              <a:t>Remind children to make inferences if they have trouble understanding words or ideas as they read.</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336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6238" y="2099537"/>
            <a:ext cx="4414837" cy="2326748"/>
          </a:xfrm>
        </p:spPr>
        <p:txBody>
          <a:bodyPr>
            <a:normAutofit/>
          </a:bodyPr>
          <a:lstStyle/>
          <a:p>
            <a:pPr marL="342900" indent="-342900">
              <a:buClr>
                <a:schemeClr val="accent1"/>
              </a:buClr>
              <a:buFont typeface="Wingdings" panose="05000000000000000000" pitchFamily="2" charset="2"/>
              <a:buChar char="q"/>
            </a:pPr>
            <a:r>
              <a:rPr lang="en-US" sz="1200" dirty="0"/>
              <a:t>Focus on a singular objective</a:t>
            </a:r>
          </a:p>
          <a:p>
            <a:pPr marL="342900" indent="-342900">
              <a:buClr>
                <a:schemeClr val="accent1"/>
              </a:buClr>
              <a:buFont typeface="Wingdings" panose="05000000000000000000" pitchFamily="2" charset="2"/>
              <a:buChar char="q"/>
            </a:pPr>
            <a:r>
              <a:rPr lang="en-US" sz="1200" dirty="0"/>
              <a:t>Explain with clear, concise, consistent language</a:t>
            </a:r>
          </a:p>
          <a:p>
            <a:pPr marL="342900" indent="-342900">
              <a:buClr>
                <a:schemeClr val="accent1"/>
              </a:buClr>
              <a:buFont typeface="Wingdings" panose="05000000000000000000" pitchFamily="2" charset="2"/>
              <a:buChar char="q"/>
            </a:pPr>
            <a:r>
              <a:rPr lang="en-US" sz="1200" dirty="0"/>
              <a:t>Model/demonstrate the skill/strategy </a:t>
            </a:r>
          </a:p>
          <a:p>
            <a:pPr>
              <a:buClr>
                <a:schemeClr val="accent1"/>
              </a:buClr>
            </a:pPr>
            <a:r>
              <a:rPr lang="en-US" sz="1200" dirty="0"/>
              <a:t>      (show the thinking)</a:t>
            </a:r>
          </a:p>
          <a:p>
            <a:pPr marL="342900" indent="-342900">
              <a:buClr>
                <a:schemeClr val="accent1"/>
              </a:buClr>
              <a:buFont typeface="Wingdings" panose="05000000000000000000" pitchFamily="2" charset="2"/>
              <a:buChar char="q"/>
            </a:pPr>
            <a:r>
              <a:rPr lang="en-US" sz="1200" dirty="0"/>
              <a:t>Select appropriate examples to model</a:t>
            </a:r>
          </a:p>
          <a:p>
            <a:pPr marL="342900" indent="-342900">
              <a:buClr>
                <a:schemeClr val="accent1"/>
              </a:buClr>
              <a:buFont typeface="Wingdings" panose="05000000000000000000" pitchFamily="2" charset="2"/>
              <a:buChar char="q"/>
            </a:pPr>
            <a:r>
              <a:rPr lang="en-US" sz="1200" dirty="0"/>
              <a:t>Model additional examples </a:t>
            </a:r>
            <a:br>
              <a:rPr lang="en-US" sz="1200" dirty="0"/>
            </a:br>
            <a:r>
              <a:rPr lang="en-US" sz="1200" dirty="0"/>
              <a:t>(use multiple models)</a:t>
            </a:r>
          </a:p>
          <a:p>
            <a:endParaRPr lang="en-US" dirty="0"/>
          </a:p>
        </p:txBody>
      </p:sp>
      <p:sp>
        <p:nvSpPr>
          <p:cNvPr id="4" name="Title 1"/>
          <p:cNvSpPr txBox="1">
            <a:spLocks/>
          </p:cNvSpPr>
          <p:nvPr/>
        </p:nvSpPr>
        <p:spPr>
          <a:xfrm>
            <a:off x="114300" y="255259"/>
            <a:ext cx="8915400" cy="731520"/>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Activity 7.2</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Evaluate a Video</a:t>
            </a:r>
          </a:p>
        </p:txBody>
      </p:sp>
      <p:sp>
        <p:nvSpPr>
          <p:cNvPr id="5" name="Title 1"/>
          <p:cNvSpPr txBox="1">
            <a:spLocks/>
          </p:cNvSpPr>
          <p:nvPr/>
        </p:nvSpPr>
        <p:spPr>
          <a:xfrm>
            <a:off x="4186238" y="1668996"/>
            <a:ext cx="2828925" cy="430541"/>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555463"/>
            <a:ext cx="3831097" cy="2870822"/>
          </a:xfrm>
          <a:prstGeom prst="rect">
            <a:avLst/>
          </a:prstGeom>
        </p:spPr>
      </p:pic>
      <p:sp>
        <p:nvSpPr>
          <p:cNvPr id="8" name="TextBox 7"/>
          <p:cNvSpPr txBox="1"/>
          <p:nvPr/>
        </p:nvSpPr>
        <p:spPr>
          <a:xfrm>
            <a:off x="422968" y="4594859"/>
            <a:ext cx="32137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8ED081">
                    <a:lumMod val="40000"/>
                    <a:lumOff val="60000"/>
                  </a:srgbClr>
                </a:solidFill>
                <a:effectLst/>
                <a:uLnTx/>
                <a:uFillTx/>
                <a:latin typeface="Verdana"/>
                <a:ea typeface="+mn-ea"/>
                <a:cs typeface="+mn-cs"/>
              </a:rPr>
              <a:t>Main Idea</a:t>
            </a:r>
          </a:p>
        </p:txBody>
      </p:sp>
      <p:sp>
        <p:nvSpPr>
          <p:cNvPr id="6" name="Title 5" hidden="1">
            <a:extLst>
              <a:ext uri="{FF2B5EF4-FFF2-40B4-BE49-F238E27FC236}">
                <a16:creationId xmlns:a16="http://schemas.microsoft.com/office/drawing/2014/main" id="{981B75F5-EDAF-456D-AF37-0D8B7B072565}"/>
              </a:ext>
            </a:extLst>
          </p:cNvPr>
          <p:cNvSpPr>
            <a:spLocks noGrp="1"/>
          </p:cNvSpPr>
          <p:nvPr>
            <p:ph type="title"/>
          </p:nvPr>
        </p:nvSpPr>
        <p:spPr/>
        <p:txBody>
          <a:bodyPr>
            <a:normAutofit fontScale="90000"/>
          </a:bodyPr>
          <a:lstStyle/>
          <a:p>
            <a:pPr rtl="0" eaLnBrk="1" fontAlgn="auto" latinLnBrk="0" hangingPunct="1"/>
            <a:r>
              <a:rPr lang="en-US" sz="2800" b="1" i="0" kern="1200" spc="0" baseline="0" dirty="0">
                <a:ln>
                  <a:noFill/>
                </a:ln>
                <a:solidFill>
                  <a:srgbClr val="8CCEA2"/>
                </a:solidFill>
                <a:effectLst/>
                <a:latin typeface="Verdana" panose="020B0604030504040204" pitchFamily="34" charset="0"/>
                <a:ea typeface="Verdana" panose="020B0604030504040204" pitchFamily="34" charset="0"/>
                <a:cs typeface="+mn-cs"/>
              </a:rPr>
              <a:t>Activity 7.2</a:t>
            </a:r>
            <a:endParaRPr lang="en-US" dirty="0">
              <a:effectLst/>
            </a:endParaRPr>
          </a:p>
          <a:p>
            <a:pPr rtl="0" eaLnBrk="1" fontAlgn="auto" latinLnBrk="0" hangingPunct="1"/>
            <a:r>
              <a:rPr lang="en-US" sz="2800" b="1" i="0" kern="1200" spc="0" baseline="0" dirty="0">
                <a:ln>
                  <a:noFill/>
                </a:ln>
                <a:solidFill>
                  <a:srgbClr val="8CCEA2"/>
                </a:solidFill>
                <a:effectLst/>
                <a:latin typeface="Verdana" panose="020B0604030504040204" pitchFamily="34" charset="0"/>
                <a:ea typeface="Verdana" panose="020B0604030504040204" pitchFamily="34" charset="0"/>
                <a:cs typeface="+mn-cs"/>
              </a:rPr>
              <a:t>Evaluate a Video</a:t>
            </a:r>
            <a:endParaRPr lang="en-US" dirty="0">
              <a:effectLst/>
            </a:endParaRPr>
          </a:p>
          <a:p>
            <a:endParaRPr lang="en-US" dirty="0"/>
          </a:p>
        </p:txBody>
      </p:sp>
    </p:spTree>
    <p:extLst>
      <p:ext uri="{BB962C8B-B14F-4D97-AF65-F5344CB8AC3E}">
        <p14:creationId xmlns:p14="http://schemas.microsoft.com/office/powerpoint/2010/main" val="1002770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CCEA2"/>
                </a:solidFill>
              </a:rPr>
              <a:t>Activity 7.2</a:t>
            </a:r>
            <a:br>
              <a:rPr lang="en-US" dirty="0">
                <a:solidFill>
                  <a:srgbClr val="8CCEA2"/>
                </a:solidFill>
              </a:rPr>
            </a:br>
            <a:endParaRPr lang="en-US" dirty="0"/>
          </a:p>
        </p:txBody>
      </p:sp>
      <p:sp>
        <p:nvSpPr>
          <p:cNvPr id="3" name="TextBox 2"/>
          <p:cNvSpPr txBox="1"/>
          <p:nvPr/>
        </p:nvSpPr>
        <p:spPr>
          <a:xfrm>
            <a:off x="2529840" y="2926080"/>
            <a:ext cx="5394960" cy="369332"/>
          </a:xfrm>
          <a:prstGeom prst="rect">
            <a:avLst/>
          </a:prstGeom>
          <a:noFill/>
        </p:spPr>
        <p:txBody>
          <a:bodyPr wrap="square" rtlCol="0">
            <a:spAutoFit/>
          </a:bodyPr>
          <a:lstStyle/>
          <a:p>
            <a:r>
              <a:rPr lang="en-US" dirty="0">
                <a:solidFill>
                  <a:schemeClr val="bg1"/>
                </a:solidFill>
                <a:hlinkClick r:id="rId2"/>
              </a:rPr>
              <a:t>https://youtu.be/e4D8wCGHpyw</a:t>
            </a:r>
            <a:r>
              <a:rPr lang="en-US" dirty="0">
                <a:solidFill>
                  <a:schemeClr val="bg1"/>
                </a:solidFill>
              </a:rPr>
              <a:t> </a:t>
            </a:r>
          </a:p>
        </p:txBody>
      </p:sp>
    </p:spTree>
    <p:extLst>
      <p:ext uri="{BB962C8B-B14F-4D97-AF65-F5344CB8AC3E}">
        <p14:creationId xmlns:p14="http://schemas.microsoft.com/office/powerpoint/2010/main" val="297062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6238" y="2099537"/>
            <a:ext cx="4414837" cy="2326748"/>
          </a:xfrm>
        </p:spPr>
        <p:txBody>
          <a:bodyPr>
            <a:normAutofit/>
          </a:bodyPr>
          <a:lstStyle/>
          <a:p>
            <a:pPr marL="342900" indent="-342900">
              <a:buClr>
                <a:schemeClr val="accent1"/>
              </a:buClr>
              <a:buFont typeface="Wingdings" panose="05000000000000000000" pitchFamily="2" charset="2"/>
              <a:buChar char="q"/>
            </a:pPr>
            <a:r>
              <a:rPr lang="en-US" sz="1200" dirty="0"/>
              <a:t>Focus on a singular objective</a:t>
            </a:r>
          </a:p>
          <a:p>
            <a:pPr marL="342900" indent="-342900">
              <a:buClr>
                <a:schemeClr val="accent1"/>
              </a:buClr>
              <a:buFont typeface="Wingdings" panose="05000000000000000000" pitchFamily="2" charset="2"/>
              <a:buChar char="q"/>
            </a:pPr>
            <a:r>
              <a:rPr lang="en-US" sz="1200" dirty="0"/>
              <a:t>Explain with clear, concise, consistent language</a:t>
            </a:r>
          </a:p>
          <a:p>
            <a:pPr marL="342900" indent="-342900">
              <a:buClr>
                <a:schemeClr val="accent1"/>
              </a:buClr>
              <a:buFont typeface="Wingdings" panose="05000000000000000000" pitchFamily="2" charset="2"/>
              <a:buChar char="q"/>
            </a:pPr>
            <a:r>
              <a:rPr lang="en-US" sz="1200" dirty="0"/>
              <a:t>Model/demonstrate the skill/strategy </a:t>
            </a:r>
          </a:p>
          <a:p>
            <a:pPr>
              <a:buClr>
                <a:schemeClr val="accent1"/>
              </a:buClr>
            </a:pPr>
            <a:r>
              <a:rPr lang="en-US" sz="1200" dirty="0"/>
              <a:t>      (show the thinking)</a:t>
            </a:r>
          </a:p>
          <a:p>
            <a:pPr marL="342900" indent="-342900">
              <a:buClr>
                <a:schemeClr val="accent1"/>
              </a:buClr>
              <a:buFont typeface="Wingdings" panose="05000000000000000000" pitchFamily="2" charset="2"/>
              <a:buChar char="q"/>
            </a:pPr>
            <a:r>
              <a:rPr lang="en-US" sz="1200" dirty="0"/>
              <a:t>Select appropriate examples to model</a:t>
            </a:r>
          </a:p>
          <a:p>
            <a:pPr marL="342900" indent="-342900">
              <a:buClr>
                <a:schemeClr val="accent1"/>
              </a:buClr>
              <a:buFont typeface="Wingdings" panose="05000000000000000000" pitchFamily="2" charset="2"/>
              <a:buChar char="q"/>
            </a:pPr>
            <a:r>
              <a:rPr lang="en-US" sz="1200" dirty="0"/>
              <a:t>Model additional examples </a:t>
            </a:r>
            <a:br>
              <a:rPr lang="en-US" sz="1200" dirty="0"/>
            </a:br>
            <a:r>
              <a:rPr lang="en-US" sz="1200" dirty="0"/>
              <a:t>(use multiple models)</a:t>
            </a:r>
          </a:p>
          <a:p>
            <a:endParaRPr lang="en-US" dirty="0"/>
          </a:p>
        </p:txBody>
      </p:sp>
      <p:sp>
        <p:nvSpPr>
          <p:cNvPr id="4" name="Title 1"/>
          <p:cNvSpPr txBox="1">
            <a:spLocks/>
          </p:cNvSpPr>
          <p:nvPr/>
        </p:nvSpPr>
        <p:spPr>
          <a:xfrm>
            <a:off x="114300" y="255259"/>
            <a:ext cx="8915400" cy="731520"/>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Activity 7.3</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Evaluate a Video</a:t>
            </a:r>
          </a:p>
        </p:txBody>
      </p:sp>
      <p:sp>
        <p:nvSpPr>
          <p:cNvPr id="5" name="Title 1"/>
          <p:cNvSpPr txBox="1">
            <a:spLocks/>
          </p:cNvSpPr>
          <p:nvPr/>
        </p:nvSpPr>
        <p:spPr>
          <a:xfrm>
            <a:off x="4186238" y="1668996"/>
            <a:ext cx="2828925" cy="430541"/>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p>
        </p:txBody>
      </p:sp>
      <p:sp>
        <p:nvSpPr>
          <p:cNvPr id="8" name="TextBox 7"/>
          <p:cNvSpPr txBox="1"/>
          <p:nvPr/>
        </p:nvSpPr>
        <p:spPr>
          <a:xfrm>
            <a:off x="422968" y="4594859"/>
            <a:ext cx="32137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8ED081">
                    <a:lumMod val="40000"/>
                    <a:lumOff val="60000"/>
                  </a:srgbClr>
                </a:solidFill>
                <a:effectLst/>
                <a:uLnTx/>
                <a:uFillTx/>
                <a:latin typeface="Verdana"/>
                <a:ea typeface="+mn-ea"/>
                <a:cs typeface="+mn-cs"/>
              </a:rPr>
              <a:t>Predicting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456780"/>
            <a:ext cx="3900941" cy="2798710"/>
          </a:xfrm>
          <a:prstGeom prst="rect">
            <a:avLst/>
          </a:prstGeom>
        </p:spPr>
      </p:pic>
      <p:sp>
        <p:nvSpPr>
          <p:cNvPr id="2" name="Title 1" hidden="1">
            <a:extLst>
              <a:ext uri="{FF2B5EF4-FFF2-40B4-BE49-F238E27FC236}">
                <a16:creationId xmlns:a16="http://schemas.microsoft.com/office/drawing/2014/main" id="{B83029DA-FCFA-47AA-A1F1-FF5F8AB37DEE}"/>
              </a:ext>
            </a:extLst>
          </p:cNvPr>
          <p:cNvSpPr>
            <a:spLocks noGrp="1"/>
          </p:cNvSpPr>
          <p:nvPr>
            <p:ph type="title"/>
          </p:nvPr>
        </p:nvSpPr>
        <p:spPr/>
        <p:txBody>
          <a:bodyPr>
            <a:normAutofit fontScale="90000"/>
          </a:bodyPr>
          <a:lstStyle/>
          <a:p>
            <a:pPr rtl="0" eaLnBrk="1" fontAlgn="auto" latinLnBrk="0" hangingPunct="1"/>
            <a:r>
              <a:rPr lang="en-US" sz="2800" b="1" i="0" kern="1200" spc="0" baseline="0" dirty="0">
                <a:ln>
                  <a:noFill/>
                </a:ln>
                <a:solidFill>
                  <a:srgbClr val="8CCEA2"/>
                </a:solidFill>
                <a:effectLst/>
                <a:latin typeface="Verdana" panose="020B0604030504040204" pitchFamily="34" charset="0"/>
                <a:ea typeface="Verdana" panose="020B0604030504040204" pitchFamily="34" charset="0"/>
                <a:cs typeface="+mn-cs"/>
              </a:rPr>
              <a:t>Activity 7.3</a:t>
            </a:r>
            <a:endParaRPr lang="en-US" dirty="0">
              <a:effectLst/>
            </a:endParaRPr>
          </a:p>
          <a:p>
            <a:pPr rtl="0" eaLnBrk="1" fontAlgn="auto" latinLnBrk="0" hangingPunct="1"/>
            <a:r>
              <a:rPr lang="en-US" sz="2800" b="1" i="0" kern="1200" spc="0" baseline="0" dirty="0">
                <a:ln>
                  <a:noFill/>
                </a:ln>
                <a:solidFill>
                  <a:srgbClr val="8CCEA2"/>
                </a:solidFill>
                <a:effectLst/>
                <a:latin typeface="Verdana" panose="020B0604030504040204" pitchFamily="34" charset="0"/>
                <a:ea typeface="Verdana" panose="020B0604030504040204" pitchFamily="34" charset="0"/>
                <a:cs typeface="+mn-cs"/>
              </a:rPr>
              <a:t>Evaluate a Video</a:t>
            </a:r>
            <a:endParaRPr lang="en-US" dirty="0">
              <a:effectLst/>
            </a:endParaRPr>
          </a:p>
          <a:p>
            <a:endParaRPr lang="en-US" dirty="0"/>
          </a:p>
        </p:txBody>
      </p:sp>
    </p:spTree>
    <p:extLst>
      <p:ext uri="{BB962C8B-B14F-4D97-AF65-F5344CB8AC3E}">
        <p14:creationId xmlns:p14="http://schemas.microsoft.com/office/powerpoint/2010/main" val="1026499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CCEA2"/>
                </a:solidFill>
              </a:rPr>
              <a:t>Activity 7.3</a:t>
            </a:r>
            <a:br>
              <a:rPr lang="en-US" dirty="0">
                <a:solidFill>
                  <a:srgbClr val="8CCEA2"/>
                </a:solidFill>
              </a:rPr>
            </a:br>
            <a:endParaRPr lang="en-US" dirty="0"/>
          </a:p>
        </p:txBody>
      </p:sp>
      <p:sp>
        <p:nvSpPr>
          <p:cNvPr id="3" name="TextBox 2"/>
          <p:cNvSpPr txBox="1"/>
          <p:nvPr/>
        </p:nvSpPr>
        <p:spPr>
          <a:xfrm>
            <a:off x="2423160" y="3048000"/>
            <a:ext cx="4617720" cy="369332"/>
          </a:xfrm>
          <a:prstGeom prst="rect">
            <a:avLst/>
          </a:prstGeom>
          <a:noFill/>
        </p:spPr>
        <p:txBody>
          <a:bodyPr wrap="square" rtlCol="0">
            <a:spAutoFit/>
          </a:bodyPr>
          <a:lstStyle/>
          <a:p>
            <a:r>
              <a:rPr lang="en-US" dirty="0">
                <a:solidFill>
                  <a:schemeClr val="bg1"/>
                </a:solidFill>
                <a:hlinkClick r:id="rId2"/>
              </a:rPr>
              <a:t>https://youtu.be/HXJTW7Gka-g</a:t>
            </a:r>
            <a:r>
              <a:rPr lang="en-US" dirty="0">
                <a:solidFill>
                  <a:schemeClr val="bg1"/>
                </a:solidFill>
              </a:rPr>
              <a:t> </a:t>
            </a:r>
          </a:p>
        </p:txBody>
      </p:sp>
    </p:spTree>
    <p:extLst>
      <p:ext uri="{BB962C8B-B14F-4D97-AF65-F5344CB8AC3E}">
        <p14:creationId xmlns:p14="http://schemas.microsoft.com/office/powerpoint/2010/main" val="110936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Orientation</a:t>
            </a:r>
          </a:p>
        </p:txBody>
      </p:sp>
      <p:sp>
        <p:nvSpPr>
          <p:cNvPr id="4" name="Slide Number Placeholder 3"/>
          <p:cNvSpPr>
            <a:spLocks noGrp="1"/>
          </p:cNvSpPr>
          <p:nvPr>
            <p:ph type="sldNum" sz="quarter" idx="12"/>
          </p:nvPr>
        </p:nvSpPr>
        <p:spPr/>
        <p:txBody>
          <a:bodyPr/>
          <a:lstStyle/>
          <a:p>
            <a:fld id="{569CA132-ADD6-4B72-B5E1-B86F7979C603}" type="slidenum">
              <a:rPr lang="en-US" smtClean="0"/>
              <a:t>4</a:t>
            </a:fld>
            <a:endParaRPr lang="en-US"/>
          </a:p>
        </p:txBody>
      </p:sp>
      <p:sp>
        <p:nvSpPr>
          <p:cNvPr id="13" name="Title 1"/>
          <p:cNvSpPr txBox="1">
            <a:spLocks/>
          </p:cNvSpPr>
          <p:nvPr/>
        </p:nvSpPr>
        <p:spPr>
          <a:xfrm>
            <a:off x="228600" y="228600"/>
            <a:ext cx="86868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chemeClr val="bg1"/>
                </a:solidFill>
                <a:latin typeface="+mj-lt"/>
                <a:ea typeface="+mj-ea"/>
                <a:cs typeface="+mj-cs"/>
              </a:defRPr>
            </a:lvl1pPr>
          </a:lstStyle>
          <a:p>
            <a:r>
              <a:rPr lang="en-US"/>
              <a:t>Module Orientation</a:t>
            </a:r>
            <a:endParaRPr lang="en-US" dirty="0"/>
          </a:p>
        </p:txBody>
      </p:sp>
      <p:pic>
        <p:nvPicPr>
          <p:cNvPr id="14" name="Picture 1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8600" y="3095227"/>
            <a:ext cx="710000" cy="731520"/>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75775" y="1661913"/>
            <a:ext cx="765336" cy="731520"/>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95211" y="5036749"/>
            <a:ext cx="710000" cy="731520"/>
          </a:xfrm>
          <a:prstGeom prst="rect">
            <a:avLst/>
          </a:prstGeom>
        </p:spPr>
      </p:pic>
      <p:sp>
        <p:nvSpPr>
          <p:cNvPr id="18" name="Content Placeholder 2"/>
          <p:cNvSpPr txBox="1">
            <a:spLocks/>
          </p:cNvSpPr>
          <p:nvPr/>
        </p:nvSpPr>
        <p:spPr>
          <a:xfrm>
            <a:off x="1216615" y="960120"/>
            <a:ext cx="7900491" cy="4940679"/>
          </a:xfrm>
          <a:prstGeom prst="rect">
            <a:avLst/>
          </a:prstGeom>
          <a:ln>
            <a:noFill/>
          </a:ln>
        </p:spPr>
        <p:txBody>
          <a:bodyPr vert="horz" lIns="91440" tIns="45720" rIns="91440" bIns="45720" rtlCol="0">
            <a:normAutofit lnSpcReduction="1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Workbook Activities:</a:t>
            </a:r>
          </a:p>
          <a:p>
            <a:pPr marL="342900" indent="-342900">
              <a:buClr>
                <a:schemeClr val="bg1"/>
              </a:buClr>
              <a:buFont typeface="Arial" panose="020B0604020202020204" pitchFamily="34" charset="0"/>
              <a:buChar char="•"/>
            </a:pPr>
            <a:r>
              <a:rPr lang="en-US" b="1" dirty="0">
                <a:solidFill>
                  <a:srgbClr val="D25733"/>
                </a:solidFill>
              </a:rPr>
              <a:t>Reflect </a:t>
            </a:r>
            <a:r>
              <a:rPr lang="en-US" dirty="0"/>
              <a:t>on examples of effective and ineffective instructional delivery from curriculum samples and videos of classroom instruction</a:t>
            </a:r>
          </a:p>
          <a:p>
            <a:pPr marL="342900" indent="-342900">
              <a:buClr>
                <a:schemeClr val="bg1"/>
              </a:buClr>
              <a:buFont typeface="Arial" panose="020B0604020202020204" pitchFamily="34" charset="0"/>
              <a:buChar char="•"/>
            </a:pPr>
            <a:endParaRPr lang="en-US" sz="200" b="1" dirty="0"/>
          </a:p>
          <a:p>
            <a:pPr marL="342900" indent="-342900">
              <a:buClr>
                <a:schemeClr val="bg1"/>
              </a:buClr>
              <a:buFont typeface="Arial" panose="020B0604020202020204" pitchFamily="34" charset="0"/>
              <a:buChar char="•"/>
            </a:pPr>
            <a:endParaRPr lang="en-US" sz="200" b="1" dirty="0"/>
          </a:p>
          <a:p>
            <a:pPr marL="342900" indent="-342900">
              <a:buClr>
                <a:schemeClr val="bg1"/>
              </a:buClr>
              <a:buFont typeface="Arial" panose="020B0604020202020204" pitchFamily="34" charset="0"/>
              <a:buChar char="•"/>
            </a:pPr>
            <a:r>
              <a:rPr lang="en-US" b="1" dirty="0">
                <a:solidFill>
                  <a:srgbClr val="D25733"/>
                </a:solidFill>
              </a:rPr>
              <a:t>Analyze</a:t>
            </a:r>
            <a:r>
              <a:rPr lang="en-US" b="1" dirty="0"/>
              <a:t> </a:t>
            </a:r>
            <a:r>
              <a:rPr lang="en-US" dirty="0"/>
              <a:t>curriculum</a:t>
            </a:r>
            <a:r>
              <a:rPr lang="en-US" b="1" dirty="0"/>
              <a:t> </a:t>
            </a:r>
            <a:r>
              <a:rPr lang="en-US" b="1" dirty="0">
                <a:solidFill>
                  <a:srgbClr val="D25733"/>
                </a:solidFill>
              </a:rPr>
              <a:t>samples</a:t>
            </a:r>
            <a:r>
              <a:rPr lang="en-US" b="1" dirty="0"/>
              <a:t> </a:t>
            </a:r>
            <a:r>
              <a:rPr lang="en-US" dirty="0"/>
              <a:t>and</a:t>
            </a:r>
            <a:r>
              <a:rPr lang="en-US" b="1" dirty="0"/>
              <a:t> </a:t>
            </a:r>
            <a:r>
              <a:rPr lang="en-US" dirty="0"/>
              <a:t>case study </a:t>
            </a:r>
            <a:r>
              <a:rPr lang="en-US" b="1" dirty="0">
                <a:solidFill>
                  <a:srgbClr val="D25733"/>
                </a:solidFill>
              </a:rPr>
              <a:t>videos</a:t>
            </a:r>
            <a:r>
              <a:rPr lang="en-US" dirty="0">
                <a:solidFill>
                  <a:srgbClr val="D25733"/>
                </a:solidFill>
              </a:rPr>
              <a:t> </a:t>
            </a:r>
            <a:r>
              <a:rPr lang="en-US" dirty="0"/>
              <a:t>of real classroom instruction.</a:t>
            </a:r>
          </a:p>
          <a:p>
            <a:pPr marL="342900" indent="-342900">
              <a:buClr>
                <a:schemeClr val="bg1"/>
              </a:buClr>
              <a:buFont typeface="Arial" panose="020B0604020202020204" pitchFamily="34" charset="0"/>
              <a:buChar char="•"/>
            </a:pPr>
            <a:endParaRPr lang="en-US" sz="300" dirty="0"/>
          </a:p>
          <a:p>
            <a:r>
              <a:rPr lang="en-US" b="1" dirty="0"/>
              <a:t>Online Activities:</a:t>
            </a:r>
          </a:p>
          <a:p>
            <a:pPr marL="342900" indent="-342900">
              <a:buClr>
                <a:schemeClr val="bg1"/>
              </a:buClr>
              <a:buFont typeface="Arial" panose="020B0604020202020204" pitchFamily="34" charset="0"/>
              <a:buChar char="•"/>
            </a:pPr>
            <a:endParaRPr lang="en-US" sz="200" dirty="0"/>
          </a:p>
          <a:p>
            <a:pPr marL="342900" indent="-342900">
              <a:buClr>
                <a:schemeClr val="bg1"/>
              </a:buClr>
              <a:buFont typeface="Arial" panose="020B0604020202020204" pitchFamily="34" charset="0"/>
              <a:buChar char="•"/>
            </a:pPr>
            <a:endParaRPr lang="en-US" sz="200" dirty="0"/>
          </a:p>
          <a:p>
            <a:pPr marL="342900" indent="-342900">
              <a:buClr>
                <a:schemeClr val="bg1"/>
              </a:buClr>
              <a:buFont typeface="Arial" panose="020B0604020202020204" pitchFamily="34" charset="0"/>
              <a:buChar char="•"/>
            </a:pPr>
            <a:endParaRPr lang="en-US" sz="200" dirty="0"/>
          </a:p>
          <a:p>
            <a:pPr marL="342900" indent="-342900">
              <a:buClr>
                <a:schemeClr val="bg1"/>
              </a:buClr>
              <a:buFont typeface="Arial" panose="020B0604020202020204" pitchFamily="34" charset="0"/>
              <a:buChar char="•"/>
            </a:pPr>
            <a:r>
              <a:rPr lang="en-US" dirty="0"/>
              <a:t>Submit a </a:t>
            </a:r>
            <a:r>
              <a:rPr lang="en-US" b="1" dirty="0">
                <a:solidFill>
                  <a:srgbClr val="D25733"/>
                </a:solidFill>
              </a:rPr>
              <a:t>journal entry </a:t>
            </a:r>
            <a:r>
              <a:rPr lang="en-US" dirty="0"/>
              <a:t>discussing your evaluation of a video.</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39204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120"/>
            <a:ext cx="9061255" cy="1353965"/>
          </a:xfrm>
        </p:spPr>
        <p:txBody>
          <a:bodyPr>
            <a:normAutofit fontScale="90000"/>
          </a:bodyPr>
          <a:lstStyle/>
          <a:p>
            <a:pPr algn="ctr"/>
            <a:r>
              <a:rPr lang="en-US" sz="3200" dirty="0"/>
              <a:t>Qualitative Adaptations in Comprehension: Guided Practice, Eliciting Responses, and Providing Feedback</a:t>
            </a:r>
          </a:p>
        </p:txBody>
      </p:sp>
      <p:sp>
        <p:nvSpPr>
          <p:cNvPr id="3" name="Subtitle 2"/>
          <p:cNvSpPr>
            <a:spLocks noGrp="1"/>
          </p:cNvSpPr>
          <p:nvPr>
            <p:ph type="subTitle" idx="1"/>
          </p:nvPr>
        </p:nvSpPr>
        <p:spPr/>
        <p:txBody>
          <a:bodyPr/>
          <a:lstStyle/>
          <a:p>
            <a:r>
              <a:rPr lang="en-US" dirty="0"/>
              <a:t>Module 7 – Part 2 &amp; 3</a:t>
            </a:r>
          </a:p>
          <a:p>
            <a:endParaRPr lang="en-US" dirty="0"/>
          </a:p>
        </p:txBody>
      </p:sp>
    </p:spTree>
    <p:extLst>
      <p:ext uri="{BB962C8B-B14F-4D97-AF65-F5344CB8AC3E}">
        <p14:creationId xmlns:p14="http://schemas.microsoft.com/office/powerpoint/2010/main" val="1418895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&amp; 3 Objectives</a:t>
            </a:r>
          </a:p>
        </p:txBody>
      </p:sp>
      <p:sp>
        <p:nvSpPr>
          <p:cNvPr id="3" name="Content Placeholder 2"/>
          <p:cNvSpPr>
            <a:spLocks noGrp="1"/>
          </p:cNvSpPr>
          <p:nvPr>
            <p:ph idx="1"/>
          </p:nvPr>
        </p:nvSpPr>
        <p:spPr>
          <a:xfrm>
            <a:off x="228600" y="1245127"/>
            <a:ext cx="7021286" cy="4940679"/>
          </a:xfrm>
        </p:spPr>
        <p:txBody>
          <a:bodyPr>
            <a:normAutofit/>
          </a:bodyPr>
          <a:lstStyle/>
          <a:p>
            <a:r>
              <a:rPr lang="en-US" dirty="0"/>
              <a:t>You will learn…</a:t>
            </a:r>
          </a:p>
          <a:p>
            <a:endParaRPr lang="en-US" dirty="0"/>
          </a:p>
          <a:p>
            <a:pPr marL="342900" indent="-342900">
              <a:lnSpc>
                <a:spcPct val="150000"/>
              </a:lnSpc>
              <a:spcAft>
                <a:spcPts val="1200"/>
              </a:spcAft>
              <a:buClr>
                <a:schemeClr val="bg1"/>
              </a:buClr>
              <a:buFont typeface="Arial" panose="020B0604020202020204" pitchFamily="34" charset="0"/>
              <a:buChar char="•"/>
            </a:pPr>
            <a:r>
              <a:rPr lang="en-US" dirty="0"/>
              <a:t>How to provide effective practice opportunities, elicit frequent responses, and provide effective feedback during comprehension instruction.</a:t>
            </a:r>
          </a:p>
          <a:p>
            <a:pPr marL="342900" indent="-342900">
              <a:lnSpc>
                <a:spcPct val="150000"/>
              </a:lnSpc>
              <a:spcAft>
                <a:spcPts val="1200"/>
              </a:spcAft>
              <a:buClr>
                <a:schemeClr val="bg1"/>
              </a:buClr>
              <a:buFont typeface="Arial" panose="020B0604020202020204" pitchFamily="34" charset="0"/>
              <a:buChar char="•"/>
            </a:pPr>
            <a:r>
              <a:rPr lang="en-US" dirty="0"/>
              <a:t>How to adapt comprehension instruction to improve these practices.</a:t>
            </a:r>
          </a:p>
        </p:txBody>
      </p:sp>
    </p:spTree>
    <p:extLst>
      <p:ext uri="{BB962C8B-B14F-4D97-AF65-F5344CB8AC3E}">
        <p14:creationId xmlns:p14="http://schemas.microsoft.com/office/powerpoint/2010/main" val="3355869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528807" y="3177953"/>
            <a:ext cx="1667476" cy="812366"/>
          </a:xfrm>
          <a:prstGeom prst="rect">
            <a:avLst/>
          </a:prstGeom>
          <a:solidFill>
            <a:srgbClr val="D3A01F">
              <a:lumMod val="50000"/>
            </a:srgb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Planned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Examples</a:t>
            </a:r>
          </a:p>
        </p:txBody>
      </p:sp>
      <p:sp>
        <p:nvSpPr>
          <p:cNvPr id="26" name="TextBox 25"/>
          <p:cNvSpPr txBox="1"/>
          <p:nvPr/>
        </p:nvSpPr>
        <p:spPr>
          <a:xfrm>
            <a:off x="1526725" y="2325503"/>
            <a:ext cx="1667476" cy="852449"/>
          </a:xfrm>
          <a:prstGeom prst="rect">
            <a:avLst/>
          </a:prstGeom>
          <a:solidFill>
            <a:srgbClr val="D3A01F">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Clear Explanation</a:t>
            </a:r>
          </a:p>
        </p:txBody>
      </p:sp>
      <p:sp>
        <p:nvSpPr>
          <p:cNvPr id="27" name="TextBox 26"/>
          <p:cNvSpPr txBox="1"/>
          <p:nvPr/>
        </p:nvSpPr>
        <p:spPr>
          <a:xfrm>
            <a:off x="3320281" y="3115302"/>
            <a:ext cx="1667476" cy="875017"/>
          </a:xfrm>
          <a:prstGeom prst="rect">
            <a:avLst/>
          </a:prstGeom>
          <a:solidFill>
            <a:srgbClr val="EA6B0C">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Independent Practice</a:t>
            </a:r>
          </a:p>
        </p:txBody>
      </p:sp>
      <p:sp>
        <p:nvSpPr>
          <p:cNvPr id="28" name="TextBox 27"/>
          <p:cNvSpPr txBox="1"/>
          <p:nvPr/>
        </p:nvSpPr>
        <p:spPr>
          <a:xfrm>
            <a:off x="3320281" y="2325503"/>
            <a:ext cx="1667476" cy="789797"/>
          </a:xfrm>
          <a:prstGeom prst="rect">
            <a:avLst/>
          </a:prstGeom>
          <a:solidFill>
            <a:srgbClr val="8B4007"/>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Guided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Practice</a:t>
            </a:r>
          </a:p>
        </p:txBody>
      </p:sp>
      <p:sp>
        <p:nvSpPr>
          <p:cNvPr id="29" name="TextBox 28"/>
          <p:cNvSpPr txBox="1"/>
          <p:nvPr/>
        </p:nvSpPr>
        <p:spPr>
          <a:xfrm>
            <a:off x="1528806" y="1863840"/>
            <a:ext cx="1667476" cy="461665"/>
          </a:xfrm>
          <a:prstGeom prst="rect">
            <a:avLst/>
          </a:prstGeom>
          <a:solidFill>
            <a:srgbClr val="D3A01F">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Modeling</a:t>
            </a:r>
          </a:p>
        </p:txBody>
      </p:sp>
      <p:sp>
        <p:nvSpPr>
          <p:cNvPr id="30" name="TextBox 29"/>
          <p:cNvSpPr txBox="1"/>
          <p:nvPr/>
        </p:nvSpPr>
        <p:spPr>
          <a:xfrm>
            <a:off x="3320281" y="1863839"/>
            <a:ext cx="1667476" cy="461665"/>
          </a:xfrm>
          <a:prstGeom prst="rect">
            <a:avLst/>
          </a:prstGeom>
          <a:solidFill>
            <a:srgbClr val="EA6B0C">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Practice</a:t>
            </a:r>
          </a:p>
        </p:txBody>
      </p:sp>
      <p:sp>
        <p:nvSpPr>
          <p:cNvPr id="31" name="TextBox 30"/>
          <p:cNvSpPr txBox="1"/>
          <p:nvPr/>
        </p:nvSpPr>
        <p:spPr>
          <a:xfrm>
            <a:off x="1936284" y="1369055"/>
            <a:ext cx="85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I Do</a:t>
            </a:r>
          </a:p>
        </p:txBody>
      </p:sp>
      <p:sp>
        <p:nvSpPr>
          <p:cNvPr id="32" name="TextBox 31"/>
          <p:cNvSpPr txBox="1"/>
          <p:nvPr/>
        </p:nvSpPr>
        <p:spPr>
          <a:xfrm>
            <a:off x="5053549" y="2514793"/>
            <a:ext cx="16674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We Do</a:t>
            </a:r>
          </a:p>
        </p:txBody>
      </p:sp>
      <p:sp>
        <p:nvSpPr>
          <p:cNvPr id="33" name="TextBox 32"/>
          <p:cNvSpPr txBox="1"/>
          <p:nvPr/>
        </p:nvSpPr>
        <p:spPr>
          <a:xfrm>
            <a:off x="5053549" y="3347202"/>
            <a:ext cx="14550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You Do</a:t>
            </a:r>
          </a:p>
        </p:txBody>
      </p:sp>
      <p:sp>
        <p:nvSpPr>
          <p:cNvPr id="34" name="Rectangle 33"/>
          <p:cNvSpPr/>
          <p:nvPr/>
        </p:nvSpPr>
        <p:spPr>
          <a:xfrm>
            <a:off x="1528806" y="4167518"/>
            <a:ext cx="3458951" cy="437680"/>
          </a:xfrm>
          <a:prstGeom prst="rect">
            <a:avLst/>
          </a:prstGeom>
          <a:solidFill>
            <a:srgbClr val="E4E5E6">
              <a:lumMod val="50000"/>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w Cen MT" panose="020B0602020104020603"/>
                <a:ea typeface="+mn-ea"/>
                <a:cs typeface="+mn-cs"/>
              </a:rPr>
              <a:t>Supporting Practices</a:t>
            </a:r>
            <a:endParaRPr kumimoji="0" lang="en-US" sz="1800" b="0" i="0" u="none" strike="noStrike" kern="0" cap="none" spc="0" normalizeH="0" baseline="0" noProof="0" dirty="0">
              <a:ln>
                <a:noFill/>
              </a:ln>
              <a:solidFill>
                <a:srgbClr val="000000"/>
              </a:solidFill>
              <a:effectLst/>
              <a:uLnTx/>
              <a:uFillTx/>
              <a:latin typeface="Tw Cen MT" panose="020B0602020104020603"/>
              <a:ea typeface="+mn-ea"/>
              <a:cs typeface="+mn-cs"/>
            </a:endParaRPr>
          </a:p>
        </p:txBody>
      </p:sp>
      <p:sp>
        <p:nvSpPr>
          <p:cNvPr id="35" name="Rectangle 34"/>
          <p:cNvSpPr/>
          <p:nvPr/>
        </p:nvSpPr>
        <p:spPr>
          <a:xfrm>
            <a:off x="1528806" y="4508807"/>
            <a:ext cx="3458951" cy="1085957"/>
          </a:xfrm>
          <a:prstGeom prst="rect">
            <a:avLst/>
          </a:prstGeom>
          <a:solidFill>
            <a:srgbClr val="E4E5E6">
              <a:lumMod val="25000"/>
            </a:srgbClr>
          </a:solidFill>
        </p:spPr>
        <p:txBody>
          <a:bodyPr wrap="square">
            <a:noAutofit/>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Asking the right questions </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Eliciting frequent responses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Providing immediate specific feedback</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Maintaining a brisk pace</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Tree>
    <p:extLst>
      <p:ext uri="{BB962C8B-B14F-4D97-AF65-F5344CB8AC3E}">
        <p14:creationId xmlns:p14="http://schemas.microsoft.com/office/powerpoint/2010/main" val="843437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3320281" y="3115302"/>
            <a:ext cx="1667476" cy="875017"/>
          </a:xfrm>
          <a:prstGeom prst="rect">
            <a:avLst/>
          </a:prstGeom>
          <a:solidFill>
            <a:srgbClr val="EA6B0C">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Independent Practice</a:t>
            </a:r>
          </a:p>
        </p:txBody>
      </p:sp>
      <p:sp>
        <p:nvSpPr>
          <p:cNvPr id="28" name="TextBox 27"/>
          <p:cNvSpPr txBox="1"/>
          <p:nvPr/>
        </p:nvSpPr>
        <p:spPr>
          <a:xfrm>
            <a:off x="3320281" y="2325503"/>
            <a:ext cx="1667476" cy="789797"/>
          </a:xfrm>
          <a:prstGeom prst="rect">
            <a:avLst/>
          </a:prstGeom>
          <a:solidFill>
            <a:srgbClr val="8B4007"/>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Guided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Practice</a:t>
            </a:r>
          </a:p>
        </p:txBody>
      </p:sp>
      <p:sp>
        <p:nvSpPr>
          <p:cNvPr id="30" name="TextBox 29"/>
          <p:cNvSpPr txBox="1"/>
          <p:nvPr/>
        </p:nvSpPr>
        <p:spPr>
          <a:xfrm>
            <a:off x="3320281" y="1863839"/>
            <a:ext cx="1667476" cy="461665"/>
          </a:xfrm>
          <a:prstGeom prst="rect">
            <a:avLst/>
          </a:prstGeom>
          <a:solidFill>
            <a:srgbClr val="EA6B0C">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Practice</a:t>
            </a:r>
          </a:p>
        </p:txBody>
      </p:sp>
      <p:sp>
        <p:nvSpPr>
          <p:cNvPr id="32" name="TextBox 31"/>
          <p:cNvSpPr txBox="1"/>
          <p:nvPr/>
        </p:nvSpPr>
        <p:spPr>
          <a:xfrm>
            <a:off x="5053549" y="2514793"/>
            <a:ext cx="16674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We Do</a:t>
            </a:r>
          </a:p>
        </p:txBody>
      </p:sp>
      <p:sp>
        <p:nvSpPr>
          <p:cNvPr id="33" name="TextBox 32"/>
          <p:cNvSpPr txBox="1"/>
          <p:nvPr/>
        </p:nvSpPr>
        <p:spPr>
          <a:xfrm>
            <a:off x="5053549" y="3347202"/>
            <a:ext cx="14550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You Do</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
        <p:nvSpPr>
          <p:cNvPr id="15" name="Oval 14" descr="Circle around Guided Practice and &quot;we do&quot;"/>
          <p:cNvSpPr/>
          <p:nvPr/>
        </p:nvSpPr>
        <p:spPr>
          <a:xfrm>
            <a:off x="3116133" y="1530236"/>
            <a:ext cx="3392461" cy="1816965"/>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115373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228600" y="228600"/>
            <a:ext cx="8686800" cy="731520"/>
          </a:xfrm>
        </p:spPr>
        <p:txBody>
          <a:bodyPr>
            <a:normAutofit fontScale="90000"/>
          </a:bodyPr>
          <a:lstStyle/>
          <a:p>
            <a:r>
              <a:rPr lang="en-US" dirty="0"/>
              <a:t>Practice: </a:t>
            </a:r>
            <a:br>
              <a:rPr lang="en-US" dirty="0"/>
            </a:br>
            <a:r>
              <a:rPr lang="en-US" dirty="0"/>
              <a:t>Why We’re Learning This </a:t>
            </a:r>
          </a:p>
        </p:txBody>
      </p:sp>
      <p:sp>
        <p:nvSpPr>
          <p:cNvPr id="3" name="Rectangle 2"/>
          <p:cNvSpPr/>
          <p:nvPr/>
        </p:nvSpPr>
        <p:spPr>
          <a:xfrm>
            <a:off x="228600" y="1714501"/>
            <a:ext cx="6308615" cy="1400175"/>
          </a:xfrm>
          <a:prstGeom prst="rect">
            <a:avLst/>
          </a:prstGeom>
          <a:solidFill>
            <a:srgbClr val="6D5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Successful comprehension requires active and strategic application of complex strategies.</a:t>
            </a:r>
          </a:p>
        </p:txBody>
      </p:sp>
      <p:sp>
        <p:nvSpPr>
          <p:cNvPr id="4" name="Rectangle 3"/>
          <p:cNvSpPr/>
          <p:nvPr/>
        </p:nvSpPr>
        <p:spPr>
          <a:xfrm>
            <a:off x="1161757" y="3524051"/>
            <a:ext cx="6289858" cy="1629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Effective instruction guides students through </a:t>
            </a:r>
            <a:r>
              <a:rPr kumimoji="0" lang="en-US" sz="2400" b="0" i="0" u="sng" strike="noStrike" kern="1200" cap="none" spc="0" normalizeH="0" baseline="0" noProof="0" dirty="0">
                <a:ln>
                  <a:noFill/>
                </a:ln>
                <a:solidFill>
                  <a:srgbClr val="FFFFFF"/>
                </a:solidFill>
                <a:effectLst/>
                <a:uLnTx/>
                <a:uFillTx/>
                <a:latin typeface="Verdana"/>
                <a:ea typeface="+mn-ea"/>
                <a:cs typeface="+mn-cs"/>
              </a:rPr>
              <a:t>practicing the steps</a:t>
            </a:r>
            <a:r>
              <a:rPr kumimoji="0" lang="en-US" sz="2400" b="0" i="0" u="none" strike="noStrike" kern="1200" cap="none" spc="0" normalizeH="0" baseline="0" noProof="0" dirty="0">
                <a:ln>
                  <a:noFill/>
                </a:ln>
                <a:solidFill>
                  <a:srgbClr val="FFFFFF"/>
                </a:solidFill>
                <a:effectLst/>
                <a:uLnTx/>
                <a:uFillTx/>
                <a:latin typeface="Verdana"/>
                <a:ea typeface="+mn-ea"/>
                <a:cs typeface="+mn-cs"/>
              </a:rPr>
              <a:t> of these strategies while </a:t>
            </a:r>
            <a:r>
              <a:rPr kumimoji="0" lang="en-US" sz="2400" b="0" i="0" u="sng" strike="noStrike" kern="1200" cap="none" spc="0" normalizeH="0" baseline="0" noProof="0" dirty="0">
                <a:ln>
                  <a:noFill/>
                </a:ln>
                <a:solidFill>
                  <a:srgbClr val="FFFFFF"/>
                </a:solidFill>
                <a:effectLst/>
                <a:uLnTx/>
                <a:uFillTx/>
                <a:latin typeface="Verdana"/>
                <a:ea typeface="+mn-ea"/>
                <a:cs typeface="+mn-cs"/>
              </a:rPr>
              <a:t>thinking aloud</a:t>
            </a:r>
            <a:r>
              <a:rPr kumimoji="0" lang="en-US" sz="2400" b="0" i="0" u="none" strike="noStrike" kern="1200" cap="none" spc="0" normalizeH="0" baseline="0" noProof="0" dirty="0">
                <a:ln>
                  <a:noFill/>
                </a:ln>
                <a:solidFill>
                  <a:srgbClr val="FFFFFF"/>
                </a:solidFill>
                <a:effectLst/>
                <a:uLnTx/>
                <a:uFillTx/>
                <a:latin typeface="Verdana"/>
                <a:ea typeface="+mn-ea"/>
                <a:cs typeface="+mn-cs"/>
              </a:rPr>
              <a:t> and </a:t>
            </a:r>
            <a:r>
              <a:rPr kumimoji="0" lang="en-US" sz="2400" b="0" i="0" u="sng" strike="noStrike" kern="1200" cap="none" spc="0" normalizeH="0" baseline="0" noProof="0" dirty="0">
                <a:ln>
                  <a:noFill/>
                </a:ln>
                <a:solidFill>
                  <a:srgbClr val="FFFFFF"/>
                </a:solidFill>
                <a:effectLst/>
                <a:uLnTx/>
                <a:uFillTx/>
                <a:latin typeface="Verdana"/>
                <a:ea typeface="+mn-ea"/>
                <a:cs typeface="+mn-cs"/>
              </a:rPr>
              <a:t>interacting with text</a:t>
            </a:r>
            <a:r>
              <a:rPr kumimoji="0" lang="en-US" altLang="ja-JP" sz="2400" b="0" i="0" u="none" strike="noStrike" kern="1200" cap="none" spc="0" normalizeH="0" baseline="0" noProof="0" dirty="0">
                <a:ln>
                  <a:noFill/>
                </a:ln>
                <a:solidFill>
                  <a:srgbClr val="FFFFFF"/>
                </a:solidFill>
                <a:effectLst/>
                <a:uLnTx/>
                <a:uFillTx/>
                <a:latin typeface="Verdana"/>
                <a:ea typeface="+mn-ea"/>
                <a:cs typeface="+mn-cs"/>
              </a:rPr>
              <a:t>. </a:t>
            </a: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716831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t>Focus on same singular objective</a:t>
            </a:r>
          </a:p>
          <a:p>
            <a:pPr>
              <a:buClr>
                <a:schemeClr val="accent1"/>
              </a:buClr>
            </a:pPr>
            <a:r>
              <a:rPr lang="en-US" dirty="0"/>
              <a:t>   (using similar examples)</a:t>
            </a:r>
          </a:p>
          <a:p>
            <a:pPr marL="342900" indent="-342900">
              <a:buClr>
                <a:schemeClr val="accent1"/>
              </a:buClr>
              <a:buFont typeface="Wingdings" panose="05000000000000000000" pitchFamily="2" charset="2"/>
              <a:buChar char="q"/>
            </a:pPr>
            <a:r>
              <a:rPr lang="en-US" dirty="0"/>
              <a:t>Guide students through the skill/strategy </a:t>
            </a:r>
          </a:p>
          <a:p>
            <a:pPr marL="342900" indent="-342900">
              <a:buClr>
                <a:schemeClr val="accent1"/>
              </a:buClr>
              <a:buFont typeface="Wingdings" panose="05000000000000000000" pitchFamily="2" charset="2"/>
              <a:buChar char="q"/>
            </a:pPr>
            <a:r>
              <a:rPr lang="en-US" dirty="0"/>
              <a:t>Provide ”just right” amount of guidance</a:t>
            </a:r>
          </a:p>
          <a:p>
            <a:pPr>
              <a:buClr>
                <a:schemeClr val="accent1"/>
              </a:buClr>
            </a:pPr>
            <a:r>
              <a:rPr lang="en-US" dirty="0"/>
              <a:t>   (based on students’ skills)</a:t>
            </a:r>
          </a:p>
          <a:p>
            <a:pPr marL="342900" indent="-342900">
              <a:buClr>
                <a:schemeClr val="accent1"/>
              </a:buClr>
              <a:buFont typeface="Wingdings" panose="05000000000000000000" pitchFamily="2" charset="2"/>
              <a:buChar char="q"/>
            </a:pPr>
            <a:r>
              <a:rPr lang="en-US" dirty="0"/>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1049740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t>Focus on same singular objective</a:t>
            </a:r>
          </a:p>
          <a:p>
            <a:pPr>
              <a:buClr>
                <a:schemeClr val="accent1"/>
              </a:buClr>
            </a:pPr>
            <a:r>
              <a:rPr lang="en-US" dirty="0"/>
              <a:t>   (using similar examples)</a:t>
            </a:r>
          </a:p>
          <a:p>
            <a:pPr marL="342900" indent="-342900">
              <a:buClr>
                <a:schemeClr val="accent1"/>
              </a:buClr>
              <a:buFont typeface="Wingdings" panose="05000000000000000000" pitchFamily="2" charset="2"/>
              <a:buChar char="q"/>
            </a:pPr>
            <a:r>
              <a:rPr lang="en-US" dirty="0">
                <a:solidFill>
                  <a:schemeClr val="bg1">
                    <a:lumMod val="65000"/>
                  </a:schemeClr>
                </a:solidFill>
              </a:rPr>
              <a:t>Guide students through the skill/strategy </a:t>
            </a:r>
          </a:p>
          <a:p>
            <a:pPr marL="342900" indent="-342900">
              <a:buClr>
                <a:schemeClr val="accent1"/>
              </a:buClr>
              <a:buFont typeface="Wingdings" panose="05000000000000000000" pitchFamily="2" charset="2"/>
              <a:buChar char="q"/>
            </a:pPr>
            <a:r>
              <a:rPr lang="en-US" dirty="0">
                <a:solidFill>
                  <a:schemeClr val="bg1">
                    <a:lumMod val="65000"/>
                  </a:schemeClr>
                </a:solidFill>
              </a:rPr>
              <a:t>Provide ”just right” amount of guidance</a:t>
            </a:r>
          </a:p>
          <a:p>
            <a:pPr>
              <a:buClr>
                <a:schemeClr val="accent1"/>
              </a:buClr>
            </a:pPr>
            <a:r>
              <a:rPr lang="en-US" dirty="0">
                <a:solidFill>
                  <a:schemeClr val="bg1">
                    <a:lumMod val="65000"/>
                  </a:schemeClr>
                </a:solidFill>
              </a:rPr>
              <a:t>   (based on students’ skills)</a:t>
            </a:r>
          </a:p>
          <a:p>
            <a:pPr marL="342900" indent="-342900">
              <a:buClr>
                <a:schemeClr val="accent1"/>
              </a:buClr>
              <a:buFont typeface="Wingdings" panose="05000000000000000000" pitchFamily="2" charset="2"/>
              <a:buChar char="q"/>
            </a:pPr>
            <a:r>
              <a:rPr lang="en-US" dirty="0">
                <a:solidFill>
                  <a:schemeClr val="bg1">
                    <a:lumMod val="65000"/>
                  </a:schemeClr>
                </a:solidFill>
              </a:rPr>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2159228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fontScale="92500" lnSpcReduction="20000"/>
          </a:bodyPr>
          <a:lstStyle/>
          <a:p>
            <a:pPr marL="342900" indent="-342900">
              <a:buClr>
                <a:schemeClr val="accent1"/>
              </a:buClr>
              <a:buFont typeface="Wingdings" panose="05000000000000000000" pitchFamily="2" charset="2"/>
              <a:buChar char="q"/>
            </a:pPr>
            <a:r>
              <a:rPr lang="en-US" sz="2800" dirty="0"/>
              <a:t>Focus on a singular objective (using similar examples)</a:t>
            </a:r>
          </a:p>
          <a:p>
            <a:pPr marL="342900" indent="-342900">
              <a:buClr>
                <a:schemeClr val="accent1"/>
              </a:buClr>
              <a:buFont typeface="Wingdings" panose="05000000000000000000" pitchFamily="2" charset="2"/>
              <a:buChar char="q"/>
            </a:pPr>
            <a:endParaRPr lang="en-US" sz="2800" dirty="0"/>
          </a:p>
          <a:p>
            <a:endParaRPr lang="en-US" dirty="0"/>
          </a:p>
        </p:txBody>
      </p:sp>
      <p:sp>
        <p:nvSpPr>
          <p:cNvPr id="6" name="TextBox 5"/>
          <p:cNvSpPr txBox="1"/>
          <p:nvPr/>
        </p:nvSpPr>
        <p:spPr>
          <a:xfrm>
            <a:off x="200027" y="1363436"/>
            <a:ext cx="5408345"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Question Answer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Right There - </a:t>
            </a:r>
            <a:r>
              <a:rPr kumimoji="0" lang="en-US" sz="1600" b="0" i="0" u="none" strike="noStrike" kern="1200" cap="none" spc="0" normalizeH="0" baseline="0" noProof="0" dirty="0">
                <a:ln>
                  <a:noFill/>
                </a:ln>
                <a:solidFill>
                  <a:srgbClr val="FFFFFF"/>
                </a:solidFill>
                <a:effectLst/>
                <a:uLnTx/>
                <a:uFillTx/>
                <a:latin typeface="Verdana"/>
                <a:ea typeface="+mn-ea"/>
                <a:cs typeface="+mn-cs"/>
              </a:rPr>
              <a:t>The answer is easy to find in the reading. The words used to make up the question are right there in the same sentence.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Think &amp; Search</a:t>
            </a:r>
            <a:endParaRPr kumimoji="0" lang="en-US" sz="12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Author and You</a:t>
            </a:r>
            <a:endParaRPr kumimoji="0" lang="en-US" sz="14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On My Own</a:t>
            </a: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Speech Bubble: Oval 3"/>
          <p:cNvSpPr/>
          <p:nvPr/>
        </p:nvSpPr>
        <p:spPr>
          <a:xfrm>
            <a:off x="787800" y="4041092"/>
            <a:ext cx="6070200" cy="1846285"/>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Verdana"/>
                <a:ea typeface="+mn-ea"/>
                <a:cs typeface="+mn-cs"/>
              </a:rPr>
              <a:t>I just showed you how to answer “right there” questions in this paragraph. Now lets see if you can answer them in our science article.</a:t>
            </a:r>
          </a:p>
        </p:txBody>
      </p:sp>
      <p:sp>
        <p:nvSpPr>
          <p:cNvPr id="7" name="TextBox 6"/>
          <p:cNvSpPr txBox="1"/>
          <p:nvPr/>
        </p:nvSpPr>
        <p:spPr>
          <a:xfrm>
            <a:off x="71437" y="231814"/>
            <a:ext cx="971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C95331"/>
                </a:solidFill>
                <a:effectLst/>
                <a:uLnTx/>
                <a:uFillTx/>
                <a:latin typeface="Verdana"/>
                <a:ea typeface="+mn-ea"/>
                <a:cs typeface="+mn-cs"/>
              </a:rPr>
              <a:t>X</a:t>
            </a:r>
          </a:p>
        </p:txBody>
      </p:sp>
      <p:sp>
        <p:nvSpPr>
          <p:cNvPr id="2" name="Title 1" hidden="1">
            <a:extLst>
              <a:ext uri="{FF2B5EF4-FFF2-40B4-BE49-F238E27FC236}">
                <a16:creationId xmlns:a16="http://schemas.microsoft.com/office/drawing/2014/main" id="{7FFAA772-4F3F-4628-8530-3044CC46075A}"/>
              </a:ext>
            </a:extLst>
          </p:cNvPr>
          <p:cNvSpPr>
            <a:spLocks noGrp="1"/>
          </p:cNvSpPr>
          <p:nvPr>
            <p:ph type="title"/>
          </p:nvPr>
        </p:nvSpPr>
        <p:spPr/>
        <p:txBody>
          <a:bodyPr>
            <a:normAutofit fontScale="90000"/>
          </a:bodyPr>
          <a:lstStyle/>
          <a:p>
            <a:pPr rtl="0" eaLnBrk="1" latinLnBrk="0" hangingPunct="1"/>
            <a:r>
              <a:rPr lang="en-US" sz="26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Focus on a singular objective (using similar examples)</a:t>
            </a:r>
            <a:endParaRPr lang="en-US" sz="2600" dirty="0">
              <a:effectLst/>
            </a:endParaRPr>
          </a:p>
          <a:p>
            <a:endParaRPr lang="en-US" dirty="0"/>
          </a:p>
        </p:txBody>
      </p:sp>
    </p:spTree>
    <p:extLst>
      <p:ext uri="{BB962C8B-B14F-4D97-AF65-F5344CB8AC3E}">
        <p14:creationId xmlns:p14="http://schemas.microsoft.com/office/powerpoint/2010/main" val="2448311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fontScale="92500" lnSpcReduction="20000"/>
          </a:bodyPr>
          <a:lstStyle/>
          <a:p>
            <a:pPr marL="342900" indent="-342900">
              <a:buClr>
                <a:schemeClr val="accent1"/>
              </a:buClr>
              <a:buFont typeface="Wingdings" panose="05000000000000000000" pitchFamily="2" charset="2"/>
              <a:buChar char="q"/>
            </a:pPr>
            <a:r>
              <a:rPr lang="en-US" sz="2800" dirty="0"/>
              <a:t>Focus on a singular objective (using similar examples)</a:t>
            </a:r>
          </a:p>
          <a:p>
            <a:pPr marL="342900" indent="-342900">
              <a:buClr>
                <a:schemeClr val="accent1"/>
              </a:buClr>
              <a:buFont typeface="Wingdings" panose="05000000000000000000" pitchFamily="2" charset="2"/>
              <a:buChar char="q"/>
            </a:pPr>
            <a:endParaRPr lang="en-US" sz="2800" dirty="0"/>
          </a:p>
          <a:p>
            <a:endParaRPr lang="en-US" dirty="0"/>
          </a:p>
        </p:txBody>
      </p:sp>
      <p:sp>
        <p:nvSpPr>
          <p:cNvPr id="6" name="TextBox 5"/>
          <p:cNvSpPr txBox="1"/>
          <p:nvPr/>
        </p:nvSpPr>
        <p:spPr>
          <a:xfrm>
            <a:off x="200027" y="1363436"/>
            <a:ext cx="5408345"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Question Answer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Right There - </a:t>
            </a:r>
            <a:r>
              <a:rPr kumimoji="0" lang="en-US" sz="1600" b="0" i="0" u="none" strike="noStrike" kern="1200" cap="none" spc="0" normalizeH="0" baseline="0" noProof="0" dirty="0">
                <a:ln>
                  <a:noFill/>
                </a:ln>
                <a:solidFill>
                  <a:srgbClr val="FFFFFF"/>
                </a:solidFill>
                <a:effectLst/>
                <a:uLnTx/>
                <a:uFillTx/>
                <a:latin typeface="Verdana"/>
                <a:ea typeface="+mn-ea"/>
                <a:cs typeface="+mn-cs"/>
              </a:rPr>
              <a:t>The answer is easy to find in the reading. The words used to make up the question are right there in the same sentence.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Think &amp; Search</a:t>
            </a:r>
            <a:endParaRPr kumimoji="0" lang="en-US" sz="12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Author and You</a:t>
            </a:r>
            <a:endParaRPr kumimoji="0" lang="en-US" sz="14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On My Own</a:t>
            </a: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5" name="Picture 4" descr="Simple Red Checkmark by thatsmybo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8" name="Speech Bubble: Oval 3"/>
          <p:cNvSpPr/>
          <p:nvPr/>
        </p:nvSpPr>
        <p:spPr>
          <a:xfrm>
            <a:off x="787801" y="4041092"/>
            <a:ext cx="6004886" cy="1846285"/>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Verdana"/>
                <a:ea typeface="+mn-ea"/>
                <a:cs typeface="+mn-cs"/>
              </a:rPr>
              <a:t>I just showed you how to answer “right there” questions in this paragraph. Now lets see if you can answer them in the next paragraph.</a:t>
            </a:r>
          </a:p>
        </p:txBody>
      </p:sp>
      <p:sp>
        <p:nvSpPr>
          <p:cNvPr id="2" name="Title 1" hidden="1">
            <a:extLst>
              <a:ext uri="{FF2B5EF4-FFF2-40B4-BE49-F238E27FC236}">
                <a16:creationId xmlns:a16="http://schemas.microsoft.com/office/drawing/2014/main" id="{1E7C991A-60F9-4DE2-822B-0937CF107E5B}"/>
              </a:ext>
            </a:extLst>
          </p:cNvPr>
          <p:cNvSpPr>
            <a:spLocks noGrp="1"/>
          </p:cNvSpPr>
          <p:nvPr>
            <p:ph type="title"/>
          </p:nvPr>
        </p:nvSpPr>
        <p:spPr/>
        <p:txBody>
          <a:bodyPr>
            <a:normAutofit fontScale="90000"/>
          </a:bodyPr>
          <a:lstStyle/>
          <a:p>
            <a:pPr rtl="0" eaLnBrk="1" latinLnBrk="0" hangingPunct="1"/>
            <a:r>
              <a:rPr lang="en-US" sz="26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Focus on a singular objective (using similar examples)</a:t>
            </a:r>
            <a:endParaRPr lang="en-US" sz="2600" dirty="0">
              <a:effectLst/>
            </a:endParaRPr>
          </a:p>
          <a:p>
            <a:endParaRPr lang="en-US" dirty="0"/>
          </a:p>
        </p:txBody>
      </p:sp>
    </p:spTree>
    <p:extLst>
      <p:ext uri="{BB962C8B-B14F-4D97-AF65-F5344CB8AC3E}">
        <p14:creationId xmlns:p14="http://schemas.microsoft.com/office/powerpoint/2010/main" val="4174604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t>Focus on same singular objective</a:t>
            </a:r>
          </a:p>
          <a:p>
            <a:pPr>
              <a:buClr>
                <a:schemeClr val="accent1"/>
              </a:buClr>
            </a:pPr>
            <a:r>
              <a:rPr lang="en-US" dirty="0"/>
              <a:t>   (using similar examples)</a:t>
            </a:r>
          </a:p>
          <a:p>
            <a:pPr marL="342900" indent="-342900">
              <a:buClr>
                <a:schemeClr val="accent1"/>
              </a:buClr>
              <a:buFont typeface="Wingdings" panose="05000000000000000000" pitchFamily="2" charset="2"/>
              <a:buChar char="q"/>
            </a:pPr>
            <a:r>
              <a:rPr lang="en-US" dirty="0"/>
              <a:t>Guide students through the skill/strategy </a:t>
            </a:r>
          </a:p>
          <a:p>
            <a:pPr marL="342900" indent="-342900">
              <a:buClr>
                <a:schemeClr val="accent1"/>
              </a:buClr>
              <a:buFont typeface="Wingdings" panose="05000000000000000000" pitchFamily="2" charset="2"/>
              <a:buChar char="q"/>
            </a:pPr>
            <a:r>
              <a:rPr lang="en-US" dirty="0"/>
              <a:t>Provide ”just right” amount of guidance</a:t>
            </a:r>
          </a:p>
          <a:p>
            <a:pPr>
              <a:buClr>
                <a:schemeClr val="accent1"/>
              </a:buClr>
            </a:pPr>
            <a:r>
              <a:rPr lang="en-US" dirty="0"/>
              <a:t>   (based on students’ skills)</a:t>
            </a:r>
          </a:p>
          <a:p>
            <a:pPr marL="342900" indent="-342900">
              <a:buClr>
                <a:schemeClr val="accent1"/>
              </a:buClr>
              <a:buFont typeface="Wingdings" panose="05000000000000000000" pitchFamily="2" charset="2"/>
              <a:buChar char="q"/>
            </a:pPr>
            <a:r>
              <a:rPr lang="en-US" dirty="0"/>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224798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p:cNvSpPr>
            <a:spLocks noGrp="1"/>
          </p:cNvSpPr>
          <p:nvPr>
            <p:ph type="title"/>
          </p:nvPr>
        </p:nvSpPr>
        <p:spPr>
          <a:xfrm>
            <a:off x="228600" y="228600"/>
            <a:ext cx="8686800" cy="731520"/>
          </a:xfrm>
        </p:spPr>
        <p:txBody>
          <a:bodyPr/>
          <a:lstStyle/>
          <a:p>
            <a:r>
              <a:rPr lang="en-US" dirty="0"/>
              <a:t>Big Ideas in Reading</a:t>
            </a:r>
          </a:p>
        </p:txBody>
      </p:sp>
      <p:pic>
        <p:nvPicPr>
          <p:cNvPr id="39" name="Picture 38" descr="Image of Big Ideas in Reading and how they are intertwined including: Phonemic Awareness, Vocabulary/Oral Language, Comprehension, Phonics, Fluency and how they can lead to successful reading together"/>
          <p:cNvPicPr>
            <a:picLocks noChangeAspect="1"/>
          </p:cNvPicPr>
          <p:nvPr/>
        </p:nvPicPr>
        <p:blipFill>
          <a:blip r:embed="rId3"/>
          <a:stretch>
            <a:fillRect/>
          </a:stretch>
        </p:blipFill>
        <p:spPr>
          <a:xfrm>
            <a:off x="228600" y="1443037"/>
            <a:ext cx="7086601" cy="3986213"/>
          </a:xfrm>
          <a:prstGeom prst="rect">
            <a:avLst/>
          </a:prstGeom>
        </p:spPr>
      </p:pic>
    </p:spTree>
    <p:extLst>
      <p:ext uri="{BB962C8B-B14F-4D97-AF65-F5344CB8AC3E}">
        <p14:creationId xmlns:p14="http://schemas.microsoft.com/office/powerpoint/2010/main" val="1763956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solidFill>
                  <a:schemeClr val="bg1">
                    <a:lumMod val="65000"/>
                  </a:schemeClr>
                </a:solidFill>
              </a:rPr>
              <a:t>Focus on same singular objective</a:t>
            </a:r>
          </a:p>
          <a:p>
            <a:pPr>
              <a:buClr>
                <a:schemeClr val="accent1"/>
              </a:buClr>
            </a:pPr>
            <a:r>
              <a:rPr lang="en-US" dirty="0">
                <a:solidFill>
                  <a:schemeClr val="bg1">
                    <a:lumMod val="65000"/>
                  </a:schemeClr>
                </a:solidFill>
              </a:rPr>
              <a:t>   (using similar examples)</a:t>
            </a:r>
          </a:p>
          <a:p>
            <a:pPr marL="342900" indent="-342900">
              <a:buClr>
                <a:schemeClr val="accent1"/>
              </a:buClr>
              <a:buFont typeface="Wingdings" panose="05000000000000000000" pitchFamily="2" charset="2"/>
              <a:buChar char="q"/>
            </a:pPr>
            <a:r>
              <a:rPr lang="en-US" dirty="0"/>
              <a:t>Guide students through the skill/strategy </a:t>
            </a:r>
          </a:p>
          <a:p>
            <a:pPr marL="342900" indent="-342900">
              <a:buClr>
                <a:schemeClr val="accent1"/>
              </a:buClr>
              <a:buFont typeface="Wingdings" panose="05000000000000000000" pitchFamily="2" charset="2"/>
              <a:buChar char="q"/>
            </a:pPr>
            <a:r>
              <a:rPr lang="en-US" dirty="0">
                <a:solidFill>
                  <a:schemeClr val="bg1">
                    <a:lumMod val="65000"/>
                  </a:schemeClr>
                </a:solidFill>
              </a:rPr>
              <a:t>Provide ”just right” amount of guidance</a:t>
            </a:r>
          </a:p>
          <a:p>
            <a:pPr>
              <a:buClr>
                <a:schemeClr val="accent1"/>
              </a:buClr>
            </a:pPr>
            <a:r>
              <a:rPr lang="en-US" dirty="0">
                <a:solidFill>
                  <a:schemeClr val="bg1">
                    <a:lumMod val="65000"/>
                  </a:schemeClr>
                </a:solidFill>
              </a:rPr>
              <a:t>   (based on students’ skills)</a:t>
            </a:r>
          </a:p>
          <a:p>
            <a:pPr marL="342900" indent="-342900">
              <a:buClr>
                <a:schemeClr val="accent1"/>
              </a:buClr>
              <a:buFont typeface="Wingdings" panose="05000000000000000000" pitchFamily="2" charset="2"/>
              <a:buChar char="q"/>
            </a:pPr>
            <a:r>
              <a:rPr lang="en-US" dirty="0">
                <a:solidFill>
                  <a:schemeClr val="bg1">
                    <a:lumMod val="65000"/>
                  </a:schemeClr>
                </a:solidFill>
              </a:rPr>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2206936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00027" y="1839006"/>
            <a:ext cx="6472237" cy="275748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We are going to figure out the main idea of a </a:t>
            </a: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group of sentences. There are two steps in thinking of a main-idea sentence.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we name the person in the paragraph.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Second, we will tell the main thing that the person did in all the sentences.</a:t>
            </a:r>
          </a:p>
          <a:p>
            <a:pPr marL="342900" marR="0" lvl="0" indent="-342900" algn="l" defTabSz="914400" rtl="0" eaLnBrk="1" fontAlgn="auto" latinLnBrk="0" hangingPunct="1">
              <a:lnSpc>
                <a:spcPct val="110000"/>
              </a:lnSpc>
              <a:spcBef>
                <a:spcPts val="600"/>
              </a:spcBef>
              <a:spcAft>
                <a:spcPts val="0"/>
              </a:spcAft>
              <a:buClr>
                <a:srgbClr val="FFFFFF"/>
              </a:buClr>
              <a:buSzTx/>
              <a:buFont typeface="Arial" charset="0"/>
              <a:buChar char="•"/>
              <a:tabLst/>
              <a:defRPr/>
            </a:pPr>
            <a:endParaRPr kumimoji="0" lang="en-US"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14" name="Content Placeholder 2"/>
          <p:cNvSpPr>
            <a:spLocks noGrp="1"/>
          </p:cNvSpPr>
          <p:nvPr>
            <p:ph idx="1"/>
          </p:nvPr>
        </p:nvSpPr>
        <p:spPr>
          <a:xfrm>
            <a:off x="100013" y="359302"/>
            <a:ext cx="8686800" cy="974617"/>
          </a:xfrm>
        </p:spPr>
        <p:txBody>
          <a:bodyPr>
            <a:normAutofit fontScale="92500" lnSpcReduction="10000"/>
          </a:bodyPr>
          <a:lstStyle/>
          <a:p>
            <a:pPr marL="342900" indent="-342900">
              <a:buClr>
                <a:schemeClr val="accent1"/>
              </a:buClr>
              <a:buFont typeface="Wingdings" panose="05000000000000000000" pitchFamily="2" charset="2"/>
              <a:buChar char="q"/>
            </a:pPr>
            <a:r>
              <a:rPr lang="en-US" sz="3000" dirty="0"/>
              <a:t>Explain with clear, concise, consistent language</a:t>
            </a:r>
          </a:p>
          <a:p>
            <a:endParaRPr lang="en-US" dirty="0"/>
          </a:p>
        </p:txBody>
      </p:sp>
      <p:pic>
        <p:nvPicPr>
          <p:cNvPr id="17" name="Picture 16" descr="Simple Red Checkmark by thatsmybo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2" name="Title 1" hidden="1">
            <a:extLst>
              <a:ext uri="{FF2B5EF4-FFF2-40B4-BE49-F238E27FC236}">
                <a16:creationId xmlns:a16="http://schemas.microsoft.com/office/drawing/2014/main" id="{35033D5C-BC2D-4993-BC4A-C1CECE01883E}"/>
              </a:ext>
            </a:extLst>
          </p:cNvPr>
          <p:cNvSpPr>
            <a:spLocks noGrp="1"/>
          </p:cNvSpPr>
          <p:nvPr>
            <p:ph type="title"/>
          </p:nvPr>
        </p:nvSpPr>
        <p:spPr/>
        <p:txBody>
          <a:bodyPr>
            <a:normAutofit fontScale="90000"/>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Explain with clear, concise, consistent language</a:t>
            </a:r>
            <a:endParaRPr lang="en-US" sz="2800" dirty="0">
              <a:effectLst/>
            </a:endParaRPr>
          </a:p>
          <a:p>
            <a:endParaRPr lang="en-US" dirty="0"/>
          </a:p>
        </p:txBody>
      </p:sp>
    </p:spTree>
    <p:extLst>
      <p:ext uri="{BB962C8B-B14F-4D97-AF65-F5344CB8AC3E}">
        <p14:creationId xmlns:p14="http://schemas.microsoft.com/office/powerpoint/2010/main" val="717487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2"/>
            <a:ext cx="8686800" cy="974617"/>
          </a:xfrm>
        </p:spPr>
        <p:txBody>
          <a:bodyPr>
            <a:normAutofit fontScale="85000" lnSpcReduction="20000"/>
          </a:bodyPr>
          <a:lstStyle/>
          <a:p>
            <a:pPr marL="342900" indent="-342900">
              <a:buClr>
                <a:schemeClr val="accent1"/>
              </a:buClr>
              <a:buFont typeface="Wingdings" panose="05000000000000000000" pitchFamily="2" charset="2"/>
              <a:buChar char="q"/>
            </a:pPr>
            <a:r>
              <a:rPr lang="en-US" sz="3300" dirty="0"/>
              <a:t>Model/demonstrate the skill/strategy </a:t>
            </a:r>
          </a:p>
          <a:p>
            <a:pPr>
              <a:buClr>
                <a:schemeClr val="accent1"/>
              </a:buClr>
            </a:pPr>
            <a:r>
              <a:rPr lang="en-US" sz="3300" dirty="0"/>
              <a:t>   (show the thinking)</a:t>
            </a:r>
          </a:p>
          <a:p>
            <a:endParaRPr lang="en-US" dirty="0"/>
          </a:p>
        </p:txBody>
      </p:sp>
      <p:sp>
        <p:nvSpPr>
          <p:cNvPr id="5" name="Text Box 3"/>
          <p:cNvSpPr txBox="1">
            <a:spLocks noChangeArrowheads="1"/>
          </p:cNvSpPr>
          <p:nvPr/>
        </p:nvSpPr>
        <p:spPr bwMode="auto">
          <a:xfrm>
            <a:off x="174511" y="1562100"/>
            <a:ext cx="6678385" cy="1015663"/>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 typeface="Wingdings" charset="2"/>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Albert Einstein enjoyed sailing. He liked to play the violin. He had fun putting together jigsaw puzzles. He liked riding his bicycle everywhere.</a:t>
            </a:r>
            <a:endParaRPr kumimoji="0" lang="en-US" altLang="en-US"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sp>
        <p:nvSpPr>
          <p:cNvPr id="8" name="Content Placeholder 2"/>
          <p:cNvSpPr txBox="1">
            <a:spLocks/>
          </p:cNvSpPr>
          <p:nvPr/>
        </p:nvSpPr>
        <p:spPr>
          <a:xfrm>
            <a:off x="174511" y="2805944"/>
            <a:ext cx="6575310" cy="3415242"/>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Now its my turn to come up with a main-idea sentence for this paragraph: </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I have to name the person the sentences are about. That</a:t>
            </a:r>
            <a:r>
              <a:rPr kumimoji="0" lang="ja-JP" altLang="en-US" sz="1800" b="0" i="0" u="none" strike="noStrike" kern="1200" cap="none" spc="0" normalizeH="0" baseline="0" noProof="0" dirty="0">
                <a:ln>
                  <a:noFill/>
                </a:ln>
                <a:solidFill>
                  <a:srgbClr val="FFFFFF"/>
                </a:solidFill>
                <a:effectLst/>
                <a:uLnTx/>
                <a:uFillTx/>
                <a:latin typeface="Verdana" panose="020B0604030504040204" pitchFamily="34" charset="0"/>
              </a:rPr>
              <a:t>’</a:t>
            </a: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 easy. The sentences are about Albert Einstein. </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Then, I have to figure out main thing that the person did in all the sentences, how all the things that Albert Einstein did are related to each other. </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Hmmm, I think he enjoyed all of them. That</a:t>
            </a:r>
            <a:r>
              <a:rPr kumimoji="0" lang="ja-JP" altLang="en-US" sz="1800" b="0" i="0" u="none" strike="noStrike" kern="1200" cap="none" spc="0" normalizeH="0" baseline="0" noProof="0" dirty="0">
                <a:ln>
                  <a:noFill/>
                </a:ln>
                <a:solidFill>
                  <a:srgbClr val="FFFFFF"/>
                </a:solidFill>
                <a:effectLst/>
                <a:uLnTx/>
                <a:uFillTx/>
                <a:latin typeface="Verdana" panose="020B0604030504040204" pitchFamily="34" charset="0"/>
              </a:rPr>
              <a:t>’</a:t>
            </a: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 it, that</a:t>
            </a:r>
            <a:r>
              <a:rPr kumimoji="0" lang="ja-JP" altLang="en-US" sz="1800" b="0" i="0" u="none" strike="noStrike" kern="1200" cap="none" spc="0" normalizeH="0" baseline="0" noProof="0" dirty="0">
                <a:ln>
                  <a:noFill/>
                </a:ln>
                <a:solidFill>
                  <a:srgbClr val="FFFFFF"/>
                </a:solidFill>
                <a:effectLst/>
                <a:uLnTx/>
                <a:uFillTx/>
                <a:latin typeface="Verdana" panose="020B0604030504040204" pitchFamily="34" charset="0"/>
              </a:rPr>
              <a:t>’</a:t>
            </a: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 the main idea: </a:t>
            </a:r>
            <a:r>
              <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Albert Einstein enjoyed doing many different things.</a:t>
            </a:r>
          </a:p>
        </p:txBody>
      </p:sp>
      <p:pic>
        <p:nvPicPr>
          <p:cNvPr id="7" name="Picture 6" descr="Simple Red Checkmark by thatsmybo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2" name="Title 1" hidden="1">
            <a:extLst>
              <a:ext uri="{FF2B5EF4-FFF2-40B4-BE49-F238E27FC236}">
                <a16:creationId xmlns:a16="http://schemas.microsoft.com/office/drawing/2014/main" id="{F04C50A5-F4E6-472B-BD9C-B4BC1CDA8786}"/>
              </a:ext>
            </a:extLst>
          </p:cNvPr>
          <p:cNvSpPr>
            <a:spLocks noGrp="1"/>
          </p:cNvSpPr>
          <p:nvPr>
            <p:ph type="title"/>
          </p:nvPr>
        </p:nvSpPr>
        <p:spPr/>
        <p:txBody>
          <a:bodyPr>
            <a:normAutofit fontScale="90000"/>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Model/demonstrate the skill/strategy </a:t>
            </a:r>
            <a:endParaRPr lang="en-US" sz="2800" dirty="0">
              <a:effectLst/>
            </a:endParaRPr>
          </a:p>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   (show the thinking)</a:t>
            </a:r>
            <a:endParaRPr lang="en-US" dirty="0">
              <a:effectLst/>
            </a:endParaRPr>
          </a:p>
          <a:p>
            <a:endParaRPr lang="en-US" dirty="0"/>
          </a:p>
        </p:txBody>
      </p:sp>
    </p:spTree>
    <p:extLst>
      <p:ext uri="{BB962C8B-B14F-4D97-AF65-F5344CB8AC3E}">
        <p14:creationId xmlns:p14="http://schemas.microsoft.com/office/powerpoint/2010/main" val="355572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Guide students through the skill/strategy </a:t>
            </a:r>
          </a:p>
        </p:txBody>
      </p:sp>
      <p:sp>
        <p:nvSpPr>
          <p:cNvPr id="14" name="Text Box 3"/>
          <p:cNvSpPr txBox="1">
            <a:spLocks noChangeArrowheads="1"/>
          </p:cNvSpPr>
          <p:nvPr/>
        </p:nvSpPr>
        <p:spPr bwMode="auto">
          <a:xfrm>
            <a:off x="200027" y="1048006"/>
            <a:ext cx="6678385" cy="1631216"/>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When Benjamin Banneker was </a:t>
            </a:r>
            <a:r>
              <a:rPr lang="en-US" altLang="en-US" sz="2000" dirty="0">
                <a:solidFill>
                  <a:srgbClr val="000000"/>
                </a:solidFill>
                <a:latin typeface="Verdana" charset="0"/>
                <a:ea typeface="Verdana" charset="0"/>
                <a:cs typeface="Verdana" charset="0"/>
              </a:rPr>
              <a:t>21</a:t>
            </a: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 he took apart a pocket watch to see how it worked. He built a clock entirely out of wood, carving all the gears by hand. He also built the first American-made striking clock.</a:t>
            </a:r>
          </a:p>
        </p:txBody>
      </p:sp>
      <p:sp>
        <p:nvSpPr>
          <p:cNvPr id="7" name="Content Placeholder 2"/>
          <p:cNvSpPr txBox="1">
            <a:spLocks/>
          </p:cNvSpPr>
          <p:nvPr/>
        </p:nvSpPr>
        <p:spPr>
          <a:xfrm>
            <a:off x="200027" y="3410101"/>
            <a:ext cx="6575310" cy="219059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Now its your turn to come up with a main-idea sentence for this paragraph.</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Who can tell me the main idea?</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TextBox 7"/>
          <p:cNvSpPr txBox="1"/>
          <p:nvPr/>
        </p:nvSpPr>
        <p:spPr>
          <a:xfrm>
            <a:off x="71437" y="264472"/>
            <a:ext cx="971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C95331"/>
                </a:solidFill>
                <a:effectLst/>
                <a:uLnTx/>
                <a:uFillTx/>
                <a:latin typeface="Verdana"/>
                <a:ea typeface="+mn-ea"/>
                <a:cs typeface="+mn-cs"/>
              </a:rPr>
              <a:t>X</a:t>
            </a:r>
          </a:p>
        </p:txBody>
      </p:sp>
      <p:sp>
        <p:nvSpPr>
          <p:cNvPr id="2" name="Title 1" hidden="1">
            <a:extLst>
              <a:ext uri="{FF2B5EF4-FFF2-40B4-BE49-F238E27FC236}">
                <a16:creationId xmlns:a16="http://schemas.microsoft.com/office/drawing/2014/main" id="{FDAB9885-774E-4734-8DE8-339D453CF15D}"/>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Guide students through the skill/strategy </a:t>
            </a:r>
            <a:endParaRPr lang="en-US" sz="2800" dirty="0">
              <a:effectLst/>
            </a:endParaRPr>
          </a:p>
          <a:p>
            <a:endParaRPr lang="en-US" dirty="0"/>
          </a:p>
        </p:txBody>
      </p:sp>
    </p:spTree>
    <p:extLst>
      <p:ext uri="{BB962C8B-B14F-4D97-AF65-F5344CB8AC3E}">
        <p14:creationId xmlns:p14="http://schemas.microsoft.com/office/powerpoint/2010/main" val="2318058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Guide students through the skill/strategy </a:t>
            </a:r>
          </a:p>
        </p:txBody>
      </p:sp>
      <p:sp>
        <p:nvSpPr>
          <p:cNvPr id="14" name="Text Box 3"/>
          <p:cNvSpPr txBox="1">
            <a:spLocks noChangeArrowheads="1"/>
          </p:cNvSpPr>
          <p:nvPr/>
        </p:nvSpPr>
        <p:spPr bwMode="auto">
          <a:xfrm>
            <a:off x="200027" y="1048006"/>
            <a:ext cx="6678385" cy="1631216"/>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When Benjamin Banneker was </a:t>
            </a:r>
            <a:r>
              <a:rPr lang="en-US" altLang="en-US" sz="2000" dirty="0">
                <a:solidFill>
                  <a:srgbClr val="000000"/>
                </a:solidFill>
                <a:latin typeface="Verdana" charset="0"/>
                <a:ea typeface="Verdana" charset="0"/>
                <a:cs typeface="Verdana" charset="0"/>
              </a:rPr>
              <a:t>21</a:t>
            </a: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 he took apart a pocket watch to see how it worked. He built a clock entirely out of wood, carving all the gears by hand. He also built the first American-made striking clock.</a:t>
            </a:r>
          </a:p>
        </p:txBody>
      </p:sp>
      <p:sp>
        <p:nvSpPr>
          <p:cNvPr id="7" name="Content Placeholder 2"/>
          <p:cNvSpPr txBox="1">
            <a:spLocks/>
          </p:cNvSpPr>
          <p:nvPr/>
        </p:nvSpPr>
        <p:spPr>
          <a:xfrm>
            <a:off x="200027" y="3001887"/>
            <a:ext cx="6575310" cy="2909056"/>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Now its your turn to come up with a main-idea sentence for this paragraph.</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What is the first step in telling the main idea?</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First, I name the person in the sentences.</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Yes, who is the person?</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The person is Benjamin Banneker.</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Great job naming the person!</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2" name="Title 1" hidden="1">
            <a:extLst>
              <a:ext uri="{FF2B5EF4-FFF2-40B4-BE49-F238E27FC236}">
                <a16:creationId xmlns:a16="http://schemas.microsoft.com/office/drawing/2014/main" id="{BAB6A956-241B-4566-8A9C-9F9BC5DF64B7}"/>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Guide students through the skill/strategy </a:t>
            </a:r>
            <a:endParaRPr lang="en-US" sz="2800" dirty="0">
              <a:effectLst/>
            </a:endParaRPr>
          </a:p>
          <a:p>
            <a:endParaRPr lang="en-US" dirty="0"/>
          </a:p>
        </p:txBody>
      </p:sp>
    </p:spTree>
    <p:extLst>
      <p:ext uri="{BB962C8B-B14F-4D97-AF65-F5344CB8AC3E}">
        <p14:creationId xmlns:p14="http://schemas.microsoft.com/office/powerpoint/2010/main" val="4110870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Guide students through the skill/strategy </a:t>
            </a:r>
          </a:p>
        </p:txBody>
      </p:sp>
      <p:sp>
        <p:nvSpPr>
          <p:cNvPr id="14" name="Text Box 3"/>
          <p:cNvSpPr txBox="1">
            <a:spLocks noChangeArrowheads="1"/>
          </p:cNvSpPr>
          <p:nvPr/>
        </p:nvSpPr>
        <p:spPr bwMode="auto">
          <a:xfrm>
            <a:off x="200027" y="1048006"/>
            <a:ext cx="6678385" cy="1631216"/>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When Benjamin Banneker was </a:t>
            </a:r>
            <a:r>
              <a:rPr lang="en-US" altLang="en-US" sz="2000" dirty="0">
                <a:solidFill>
                  <a:srgbClr val="000000"/>
                </a:solidFill>
                <a:latin typeface="Verdana" charset="0"/>
                <a:ea typeface="Verdana" charset="0"/>
                <a:cs typeface="Verdana" charset="0"/>
              </a:rPr>
              <a:t>21</a:t>
            </a: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 he took apart a pocket watch to see how it worked. He built a clock entirely out of wood, carving all the gears by hand. He also built the first American-made striking clock.</a:t>
            </a:r>
          </a:p>
        </p:txBody>
      </p:sp>
      <p:pic>
        <p:nvPicPr>
          <p:cNvPr id="6" name="Picture 5" descr="Simple Red Checkmark by thatsmybo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7" name="Content Placeholder 2"/>
          <p:cNvSpPr txBox="1">
            <a:spLocks/>
          </p:cNvSpPr>
          <p:nvPr/>
        </p:nvSpPr>
        <p:spPr>
          <a:xfrm>
            <a:off x="200027" y="2842511"/>
            <a:ext cx="6575310" cy="339500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What is the 2</a:t>
            </a:r>
            <a:r>
              <a:rPr kumimoji="0" lang="en-US" altLang="ja-JP" sz="2000" b="0" i="0" u="none" strike="noStrike" kern="1200" cap="none" spc="0" normalizeH="0" baseline="30000" noProof="0" dirty="0">
                <a:ln>
                  <a:noFill/>
                </a:ln>
                <a:solidFill>
                  <a:srgbClr val="FFFFFF"/>
                </a:solidFill>
                <a:effectLst/>
                <a:uLnTx/>
                <a:uFillTx/>
                <a:latin typeface="Verdana" charset="0"/>
                <a:ea typeface="Verdana" charset="0"/>
                <a:cs typeface="Verdana" charset="0"/>
              </a:rPr>
              <a:t>nd</a:t>
            </a: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 step in telling the main idea?</a:t>
            </a:r>
          </a:p>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a:t>
            </a:r>
            <a:r>
              <a:rPr kumimoji="0" lang="en-US"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The next step is to tell what the person did in all the sentences. </a:t>
            </a: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Let</a:t>
            </a:r>
            <a:r>
              <a:rPr kumimoji="0" lang="ja-JP"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a:t>
            </a: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 see, all the sentences seem to be about clocks or making clocks. I think the main idea sentence would be Benjamin Banneker built clocks. </a:t>
            </a:r>
          </a:p>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Yes! You found the main idea!</a:t>
            </a:r>
          </a:p>
        </p:txBody>
      </p:sp>
      <p:sp>
        <p:nvSpPr>
          <p:cNvPr id="2" name="Title 1" hidden="1">
            <a:extLst>
              <a:ext uri="{FF2B5EF4-FFF2-40B4-BE49-F238E27FC236}">
                <a16:creationId xmlns:a16="http://schemas.microsoft.com/office/drawing/2014/main" id="{E1B3796E-4E12-4B63-A2F8-8F2ABA3456E8}"/>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Guide students through the skill/strategy </a:t>
            </a:r>
            <a:endParaRPr lang="en-US" sz="2800" dirty="0">
              <a:effectLst/>
            </a:endParaRPr>
          </a:p>
          <a:p>
            <a:endParaRPr lang="en-US" dirty="0"/>
          </a:p>
        </p:txBody>
      </p:sp>
    </p:spTree>
    <p:extLst>
      <p:ext uri="{BB962C8B-B14F-4D97-AF65-F5344CB8AC3E}">
        <p14:creationId xmlns:p14="http://schemas.microsoft.com/office/powerpoint/2010/main" val="1519289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t>Focus on same singular objective</a:t>
            </a:r>
          </a:p>
          <a:p>
            <a:pPr>
              <a:buClr>
                <a:schemeClr val="accent1"/>
              </a:buClr>
            </a:pPr>
            <a:r>
              <a:rPr lang="en-US" dirty="0"/>
              <a:t>   (using similar examples)</a:t>
            </a:r>
          </a:p>
          <a:p>
            <a:pPr marL="342900" indent="-342900">
              <a:buClr>
                <a:schemeClr val="accent1"/>
              </a:buClr>
              <a:buFont typeface="Wingdings" panose="05000000000000000000" pitchFamily="2" charset="2"/>
              <a:buChar char="q"/>
            </a:pPr>
            <a:r>
              <a:rPr lang="en-US" dirty="0"/>
              <a:t>Guide students through the skill/strategy </a:t>
            </a:r>
          </a:p>
          <a:p>
            <a:pPr marL="342900" indent="-342900">
              <a:buClr>
                <a:schemeClr val="accent1"/>
              </a:buClr>
              <a:buFont typeface="Wingdings" panose="05000000000000000000" pitchFamily="2" charset="2"/>
              <a:buChar char="q"/>
            </a:pPr>
            <a:r>
              <a:rPr lang="en-US" dirty="0"/>
              <a:t>Provide ”just right” amount of guidance</a:t>
            </a:r>
          </a:p>
          <a:p>
            <a:pPr>
              <a:buClr>
                <a:schemeClr val="accent1"/>
              </a:buClr>
            </a:pPr>
            <a:r>
              <a:rPr lang="en-US" dirty="0"/>
              <a:t>   (based on students’ skills)</a:t>
            </a:r>
          </a:p>
          <a:p>
            <a:pPr marL="342900" indent="-342900">
              <a:buClr>
                <a:schemeClr val="accent1"/>
              </a:buClr>
              <a:buFont typeface="Wingdings" panose="05000000000000000000" pitchFamily="2" charset="2"/>
              <a:buChar char="q"/>
            </a:pPr>
            <a:r>
              <a:rPr lang="en-US" dirty="0"/>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3722940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solidFill>
                  <a:schemeClr val="bg1">
                    <a:lumMod val="65000"/>
                  </a:schemeClr>
                </a:solidFill>
              </a:rPr>
              <a:t>Focus on same singular objective</a:t>
            </a:r>
          </a:p>
          <a:p>
            <a:pPr>
              <a:buClr>
                <a:schemeClr val="accent1"/>
              </a:buClr>
            </a:pPr>
            <a:r>
              <a:rPr lang="en-US" dirty="0">
                <a:solidFill>
                  <a:schemeClr val="bg1">
                    <a:lumMod val="65000"/>
                  </a:schemeClr>
                </a:solidFill>
              </a:rPr>
              <a:t>   (using similar examples)</a:t>
            </a:r>
          </a:p>
          <a:p>
            <a:pPr marL="342900" indent="-342900">
              <a:buClr>
                <a:schemeClr val="accent1"/>
              </a:buClr>
              <a:buFont typeface="Wingdings" panose="05000000000000000000" pitchFamily="2" charset="2"/>
              <a:buChar char="q"/>
            </a:pPr>
            <a:r>
              <a:rPr lang="en-US" dirty="0">
                <a:solidFill>
                  <a:schemeClr val="bg1">
                    <a:lumMod val="65000"/>
                  </a:schemeClr>
                </a:solidFill>
              </a:rPr>
              <a:t>Guide students through the skill/strategy </a:t>
            </a:r>
          </a:p>
          <a:p>
            <a:pPr marL="342900" indent="-342900">
              <a:buClr>
                <a:schemeClr val="accent1"/>
              </a:buClr>
              <a:buFont typeface="Wingdings" panose="05000000000000000000" pitchFamily="2" charset="2"/>
              <a:buChar char="q"/>
            </a:pPr>
            <a:r>
              <a:rPr lang="en-US" dirty="0"/>
              <a:t>Provide ”just right” amount of guidance</a:t>
            </a:r>
          </a:p>
          <a:p>
            <a:pPr>
              <a:buClr>
                <a:schemeClr val="accent1"/>
              </a:buClr>
            </a:pPr>
            <a:r>
              <a:rPr lang="en-US" dirty="0"/>
              <a:t>   (based on students’ skills)</a:t>
            </a:r>
          </a:p>
          <a:p>
            <a:pPr marL="342900" indent="-342900">
              <a:buClr>
                <a:schemeClr val="accent1"/>
              </a:buClr>
              <a:buFont typeface="Wingdings" panose="05000000000000000000" pitchFamily="2" charset="2"/>
              <a:buChar char="q"/>
            </a:pPr>
            <a:r>
              <a:rPr lang="en-US" dirty="0">
                <a:solidFill>
                  <a:schemeClr val="bg1">
                    <a:lumMod val="65000"/>
                  </a:schemeClr>
                </a:solidFill>
              </a:rPr>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4131374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a:bodyPr>
          <a:lstStyle/>
          <a:p>
            <a:pPr marL="342900" indent="-342900">
              <a:buClr>
                <a:schemeClr val="accent1"/>
              </a:buClr>
              <a:buFont typeface="Wingdings" panose="05000000000000000000" pitchFamily="2" charset="2"/>
              <a:buChar char="q"/>
            </a:pPr>
            <a:r>
              <a:rPr lang="en-US" sz="2800" dirty="0"/>
              <a:t>Provide ”just right” amount of guidance</a:t>
            </a:r>
          </a:p>
          <a:p>
            <a:endParaRPr lang="en-US" dirty="0"/>
          </a:p>
        </p:txBody>
      </p:sp>
      <p:sp>
        <p:nvSpPr>
          <p:cNvPr id="9" name="Rectangle 8"/>
          <p:cNvSpPr/>
          <p:nvPr/>
        </p:nvSpPr>
        <p:spPr>
          <a:xfrm>
            <a:off x="261257" y="1839573"/>
            <a:ext cx="7206981" cy="1062827"/>
          </a:xfrm>
          <a:prstGeom prst="rect">
            <a:avLst/>
          </a:prstGeom>
          <a:solidFill>
            <a:srgbClr val="6D5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Verdana"/>
                <a:ea typeface="+mn-ea"/>
                <a:cs typeface="+mn-cs"/>
              </a:rPr>
              <a:t>Scaffolded</a:t>
            </a:r>
            <a:r>
              <a:rPr kumimoji="0" lang="en-US" sz="2800" b="0" i="0" u="none" strike="noStrike" kern="1200" cap="none" spc="0" normalizeH="0" baseline="0" noProof="0" dirty="0">
                <a:ln>
                  <a:noFill/>
                </a:ln>
                <a:solidFill>
                  <a:srgbClr val="FFFFFF"/>
                </a:solidFill>
                <a:effectLst/>
                <a:uLnTx/>
                <a:uFillTx/>
                <a:latin typeface="Verdana"/>
                <a:ea typeface="+mn-ea"/>
                <a:cs typeface="+mn-cs"/>
              </a:rPr>
              <a:t> Guided Practice</a:t>
            </a:r>
          </a:p>
        </p:txBody>
      </p:sp>
      <p:sp>
        <p:nvSpPr>
          <p:cNvPr id="10" name="Rectangle 9"/>
          <p:cNvSpPr/>
          <p:nvPr/>
        </p:nvSpPr>
        <p:spPr>
          <a:xfrm>
            <a:off x="261258" y="2945264"/>
            <a:ext cx="2114550" cy="842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a:ea typeface="+mn-ea"/>
                <a:cs typeface="+mn-cs"/>
              </a:rPr>
              <a:t>Strategy</a:t>
            </a:r>
          </a:p>
        </p:txBody>
      </p:sp>
      <p:sp>
        <p:nvSpPr>
          <p:cNvPr id="11" name="Rectangle 10"/>
          <p:cNvSpPr/>
          <p:nvPr/>
        </p:nvSpPr>
        <p:spPr>
          <a:xfrm>
            <a:off x="261258" y="3831091"/>
            <a:ext cx="2114550" cy="842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a:ea typeface="+mn-ea"/>
                <a:cs typeface="+mn-cs"/>
              </a:rPr>
              <a:t>Text</a:t>
            </a:r>
          </a:p>
        </p:txBody>
      </p:sp>
      <p:sp>
        <p:nvSpPr>
          <p:cNvPr id="13" name="Rectangle 12"/>
          <p:cNvSpPr/>
          <p:nvPr/>
        </p:nvSpPr>
        <p:spPr>
          <a:xfrm>
            <a:off x="2418670" y="2945263"/>
            <a:ext cx="5049567" cy="8429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a:ea typeface="+mn-ea"/>
                <a:cs typeface="+mn-cs"/>
              </a:rPr>
              <a:t>Step-by-Step ---- Flexible Application</a:t>
            </a:r>
          </a:p>
        </p:txBody>
      </p:sp>
      <p:sp>
        <p:nvSpPr>
          <p:cNvPr id="14" name="Rectangle 13"/>
          <p:cNvSpPr/>
          <p:nvPr/>
        </p:nvSpPr>
        <p:spPr>
          <a:xfrm>
            <a:off x="2418670" y="3831091"/>
            <a:ext cx="5049567" cy="8429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a:ea typeface="+mn-ea"/>
                <a:cs typeface="+mn-cs"/>
              </a:rPr>
              <a:t>Constrained ---------- Authentic</a:t>
            </a:r>
          </a:p>
        </p:txBody>
      </p:sp>
      <p:sp>
        <p:nvSpPr>
          <p:cNvPr id="2" name="Title 1" hidden="1">
            <a:extLst>
              <a:ext uri="{FF2B5EF4-FFF2-40B4-BE49-F238E27FC236}">
                <a16:creationId xmlns:a16="http://schemas.microsoft.com/office/drawing/2014/main" id="{524658F9-293F-4133-B333-0C2AF5E1CBC1}"/>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Provide ”just right” amount of guidance</a:t>
            </a:r>
            <a:endParaRPr lang="en-US" sz="2800" dirty="0">
              <a:effectLst/>
            </a:endParaRPr>
          </a:p>
          <a:p>
            <a:endParaRPr lang="en-US" dirty="0"/>
          </a:p>
        </p:txBody>
      </p:sp>
    </p:spTree>
    <p:extLst>
      <p:ext uri="{BB962C8B-B14F-4D97-AF65-F5344CB8AC3E}">
        <p14:creationId xmlns:p14="http://schemas.microsoft.com/office/powerpoint/2010/main" val="12306568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t>Focus on same singular objective</a:t>
            </a:r>
          </a:p>
          <a:p>
            <a:pPr>
              <a:buClr>
                <a:schemeClr val="accent1"/>
              </a:buClr>
            </a:pPr>
            <a:r>
              <a:rPr lang="en-US" dirty="0"/>
              <a:t>   (using similar examples)</a:t>
            </a:r>
          </a:p>
          <a:p>
            <a:pPr marL="342900" indent="-342900">
              <a:buClr>
                <a:schemeClr val="accent1"/>
              </a:buClr>
              <a:buFont typeface="Wingdings" panose="05000000000000000000" pitchFamily="2" charset="2"/>
              <a:buChar char="q"/>
            </a:pPr>
            <a:r>
              <a:rPr lang="en-US" dirty="0"/>
              <a:t>Guide students through the skill/strategy </a:t>
            </a:r>
          </a:p>
          <a:p>
            <a:pPr marL="342900" indent="-342900">
              <a:buClr>
                <a:schemeClr val="accent1"/>
              </a:buClr>
              <a:buFont typeface="Wingdings" panose="05000000000000000000" pitchFamily="2" charset="2"/>
              <a:buChar char="q"/>
            </a:pPr>
            <a:r>
              <a:rPr lang="en-US" dirty="0"/>
              <a:t>Provide ”just right” amount of guidance</a:t>
            </a:r>
          </a:p>
          <a:p>
            <a:pPr>
              <a:buClr>
                <a:schemeClr val="accent1"/>
              </a:buClr>
            </a:pPr>
            <a:r>
              <a:rPr lang="en-US" dirty="0"/>
              <a:t>   (based on students’ skills)</a:t>
            </a:r>
          </a:p>
          <a:p>
            <a:pPr marL="342900" indent="-342900">
              <a:buClr>
                <a:schemeClr val="accent1"/>
              </a:buClr>
              <a:buFont typeface="Wingdings" panose="05000000000000000000" pitchFamily="2" charset="2"/>
              <a:buChar char="q"/>
            </a:pPr>
            <a:r>
              <a:rPr lang="en-US" dirty="0"/>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47830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p:cNvSpPr>
            <a:spLocks noGrp="1"/>
          </p:cNvSpPr>
          <p:nvPr>
            <p:ph type="title"/>
          </p:nvPr>
        </p:nvSpPr>
        <p:spPr>
          <a:xfrm>
            <a:off x="228600" y="228600"/>
            <a:ext cx="8686800" cy="731520"/>
          </a:xfrm>
        </p:spPr>
        <p:txBody>
          <a:bodyPr/>
          <a:lstStyle/>
          <a:p>
            <a:r>
              <a:rPr lang="en-US" dirty="0"/>
              <a:t>Big Ideas in Reading</a:t>
            </a:r>
          </a:p>
        </p:txBody>
      </p:sp>
      <p:pic>
        <p:nvPicPr>
          <p:cNvPr id="4" name="Picture 3" descr="Graphic of how Word Reading and Comprehension lead to successful reading - focusing on Comprehension and Oral Language/Vocabulary and Comprehension">
            <a:extLst>
              <a:ext uri="{FF2B5EF4-FFF2-40B4-BE49-F238E27FC236}">
                <a16:creationId xmlns:a16="http://schemas.microsoft.com/office/drawing/2014/main" id="{D0BF2757-B699-4B47-BE4B-1CB40BD01710}"/>
              </a:ext>
            </a:extLst>
          </p:cNvPr>
          <p:cNvPicPr>
            <a:picLocks noChangeAspect="1"/>
          </p:cNvPicPr>
          <p:nvPr/>
        </p:nvPicPr>
        <p:blipFill>
          <a:blip r:embed="rId3"/>
          <a:stretch>
            <a:fillRect/>
          </a:stretch>
        </p:blipFill>
        <p:spPr>
          <a:xfrm>
            <a:off x="406908" y="1203388"/>
            <a:ext cx="7086600" cy="4524375"/>
          </a:xfrm>
          <a:prstGeom prst="rect">
            <a:avLst/>
          </a:prstGeom>
        </p:spPr>
      </p:pic>
    </p:spTree>
    <p:extLst>
      <p:ext uri="{BB962C8B-B14F-4D97-AF65-F5344CB8AC3E}">
        <p14:creationId xmlns:p14="http://schemas.microsoft.com/office/powerpoint/2010/main" val="17091723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solidFill>
                  <a:schemeClr val="bg1">
                    <a:lumMod val="65000"/>
                  </a:schemeClr>
                </a:solidFill>
              </a:rPr>
              <a:t>Focus on same singular objective</a:t>
            </a:r>
          </a:p>
          <a:p>
            <a:pPr>
              <a:buClr>
                <a:schemeClr val="accent1"/>
              </a:buClr>
            </a:pPr>
            <a:r>
              <a:rPr lang="en-US" dirty="0">
                <a:solidFill>
                  <a:schemeClr val="bg1">
                    <a:lumMod val="65000"/>
                  </a:schemeClr>
                </a:solidFill>
              </a:rPr>
              <a:t>   (using similar examples)</a:t>
            </a:r>
          </a:p>
          <a:p>
            <a:pPr marL="342900" indent="-342900">
              <a:buClr>
                <a:schemeClr val="accent1"/>
              </a:buClr>
              <a:buFont typeface="Wingdings" panose="05000000000000000000" pitchFamily="2" charset="2"/>
              <a:buChar char="q"/>
            </a:pPr>
            <a:r>
              <a:rPr lang="en-US" dirty="0">
                <a:solidFill>
                  <a:schemeClr val="bg1">
                    <a:lumMod val="65000"/>
                  </a:schemeClr>
                </a:solidFill>
              </a:rPr>
              <a:t>Guide students through the skill/strategy </a:t>
            </a:r>
          </a:p>
          <a:p>
            <a:pPr marL="342900" indent="-342900">
              <a:buClr>
                <a:schemeClr val="accent1"/>
              </a:buClr>
              <a:buFont typeface="Wingdings" panose="05000000000000000000" pitchFamily="2" charset="2"/>
              <a:buChar char="q"/>
            </a:pPr>
            <a:r>
              <a:rPr lang="en-US" dirty="0">
                <a:solidFill>
                  <a:schemeClr val="bg1">
                    <a:lumMod val="65000"/>
                  </a:schemeClr>
                </a:solidFill>
              </a:rPr>
              <a:t>Provide ”just right” amount of guidance</a:t>
            </a:r>
          </a:p>
          <a:p>
            <a:pPr>
              <a:buClr>
                <a:schemeClr val="accent1"/>
              </a:buClr>
            </a:pPr>
            <a:r>
              <a:rPr lang="en-US" dirty="0">
                <a:solidFill>
                  <a:schemeClr val="bg1">
                    <a:lumMod val="65000"/>
                  </a:schemeClr>
                </a:solidFill>
              </a:rPr>
              <a:t>   (based on students’ skills)</a:t>
            </a:r>
          </a:p>
          <a:p>
            <a:pPr marL="342900" indent="-342900">
              <a:buClr>
                <a:schemeClr val="accent1"/>
              </a:buClr>
              <a:buFont typeface="Wingdings" panose="05000000000000000000" pitchFamily="2" charset="2"/>
              <a:buChar char="q"/>
            </a:pPr>
            <a:r>
              <a:rPr lang="en-US" dirty="0"/>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19862702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Provide clear prompts and supports</a:t>
            </a:r>
          </a:p>
        </p:txBody>
      </p:sp>
      <p:pic>
        <p:nvPicPr>
          <p:cNvPr id="6" name="Picture 5" descr="Simple Red Checkmark by thatsmybo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7" name="Content Placeholder 2"/>
          <p:cNvSpPr txBox="1">
            <a:spLocks/>
          </p:cNvSpPr>
          <p:nvPr/>
        </p:nvSpPr>
        <p:spPr>
          <a:xfrm>
            <a:off x="100013" y="1618769"/>
            <a:ext cx="6575310" cy="173216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FFFF"/>
              </a:buClr>
              <a:buSzTx/>
              <a:buFont typeface="Arial" panose="020B0604020202020204" pitchFamily="34" charset="0"/>
              <a:buNone/>
              <a:tabLst/>
              <a:defRPr/>
            </a:pPr>
            <a:r>
              <a:rPr kumimoji="0" lang="en-US" altLang="ja-JP" sz="2400" b="1" i="0" u="none" strike="noStrike" kern="1200" cap="none" spc="0" normalizeH="0" baseline="0" noProof="0" dirty="0">
                <a:ln>
                  <a:noFill/>
                </a:ln>
                <a:solidFill>
                  <a:srgbClr val="FFFFFF"/>
                </a:solidFill>
                <a:effectLst/>
                <a:uLnTx/>
                <a:uFillTx/>
                <a:latin typeface="Verdana" charset="0"/>
                <a:ea typeface="Verdana" charset="0"/>
                <a:cs typeface="Verdana" charset="0"/>
              </a:rPr>
              <a:t>Finding the main idea</a:t>
            </a:r>
          </a:p>
          <a:p>
            <a:pPr marL="0" marR="0" lvl="0" indent="0" algn="l" defTabSz="914400" rtl="0" eaLnBrk="1" fontAlgn="auto" latinLnBrk="0" hangingPunct="1">
              <a:lnSpc>
                <a:spcPct val="110000"/>
              </a:lnSpc>
              <a:spcBef>
                <a:spcPts val="0"/>
              </a:spcBef>
              <a:spcAft>
                <a:spcPts val="600"/>
              </a:spcAft>
              <a:buClr>
                <a:srgbClr val="FFFFFF"/>
              </a:buClr>
              <a:buSzTx/>
              <a:buFont typeface="Arial" panose="020B0604020202020204" pitchFamily="34" charset="0"/>
              <a:buNone/>
              <a:tabLst/>
              <a:defRPr/>
            </a:pPr>
            <a:endParaRPr kumimoji="0" lang="en-US" altLang="ja-JP" sz="400" b="1"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endParaRPr>
          </a:p>
          <a:p>
            <a:pPr marL="457200" marR="0" lvl="0" indent="-457200" algn="l" defTabSz="914400" rtl="0" eaLnBrk="1" fontAlgn="auto" latinLnBrk="0" hangingPunct="1">
              <a:lnSpc>
                <a:spcPct val="110000"/>
              </a:lnSpc>
              <a:spcBef>
                <a:spcPts val="0"/>
              </a:spcBef>
              <a:spcAft>
                <a:spcPts val="600"/>
              </a:spcAft>
              <a:buClr>
                <a:srgbClr val="FFFFFF"/>
              </a:buClr>
              <a:buSzTx/>
              <a:buFont typeface="+mj-lt"/>
              <a:buAutoNum type="arabicPeriod"/>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Name the person the sentences are about.</a:t>
            </a:r>
            <a:endPar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a:p>
            <a:pPr marL="457200" marR="0" lvl="0" indent="-457200" algn="l" defTabSz="914400" rtl="0" eaLnBrk="1" fontAlgn="auto" latinLnBrk="0" hangingPunct="1">
              <a:lnSpc>
                <a:spcPct val="110000"/>
              </a:lnSpc>
              <a:spcBef>
                <a:spcPts val="0"/>
              </a:spcBef>
              <a:spcAft>
                <a:spcPts val="600"/>
              </a:spcAft>
              <a:buClr>
                <a:srgbClr val="FFFFFF"/>
              </a:buClr>
              <a:buSzTx/>
              <a:buFont typeface="+mj-lt"/>
              <a:buAutoNum type="arabicPeriod"/>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Tell what the person did in all the sentences. </a:t>
            </a:r>
          </a:p>
        </p:txBody>
      </p:sp>
      <p:sp>
        <p:nvSpPr>
          <p:cNvPr id="8" name="Speech Bubble: Oval 3"/>
          <p:cNvSpPr/>
          <p:nvPr/>
        </p:nvSpPr>
        <p:spPr>
          <a:xfrm>
            <a:off x="339311" y="3943835"/>
            <a:ext cx="5575516" cy="1028700"/>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What is the first step in telling the main idea</a:t>
            </a:r>
            <a:r>
              <a:rPr kumimoji="0" lang="is-IS" altLang="ja-JP" sz="2000" b="0" i="0" u="none" strike="noStrike" kern="1200" cap="none" spc="0" normalizeH="0" baseline="0" noProof="0" dirty="0">
                <a:ln>
                  <a:noFill/>
                </a:ln>
                <a:solidFill>
                  <a:srgbClr val="FFFFFF"/>
                </a:solidFill>
                <a:effectLst/>
                <a:uLnTx/>
                <a:uFillTx/>
                <a:latin typeface="Verdana"/>
                <a:ea typeface="+mn-ea"/>
                <a:cs typeface="+mn-cs"/>
              </a:rPr>
              <a:t>?</a:t>
            </a:r>
            <a:endParaRPr kumimoji="0" lang="en-US" sz="20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itle 1" hidden="1">
            <a:extLst>
              <a:ext uri="{FF2B5EF4-FFF2-40B4-BE49-F238E27FC236}">
                <a16:creationId xmlns:a16="http://schemas.microsoft.com/office/drawing/2014/main" id="{4DF44345-117B-435E-B925-017CB60BA55B}"/>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Provide clear prompts and supports</a:t>
            </a:r>
            <a:endParaRPr lang="en-US" sz="2800" dirty="0">
              <a:effectLst/>
            </a:endParaRPr>
          </a:p>
          <a:p>
            <a:endParaRPr lang="en-US" dirty="0"/>
          </a:p>
        </p:txBody>
      </p:sp>
    </p:spTree>
    <p:extLst>
      <p:ext uri="{BB962C8B-B14F-4D97-AF65-F5344CB8AC3E}">
        <p14:creationId xmlns:p14="http://schemas.microsoft.com/office/powerpoint/2010/main" val="11652408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a:t>Provide clear prompts and supports</a:t>
            </a:r>
            <a:endParaRPr lang="en-US" sz="2800" dirty="0"/>
          </a:p>
        </p:txBody>
      </p:sp>
      <p:pic>
        <p:nvPicPr>
          <p:cNvPr id="6" name="Picture 5" descr="Simple Red Checkmark by thatsmybo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8" name="Speech Bubble: Oval 3"/>
          <p:cNvSpPr/>
          <p:nvPr/>
        </p:nvSpPr>
        <p:spPr>
          <a:xfrm>
            <a:off x="493913" y="4645964"/>
            <a:ext cx="5575516" cy="1028700"/>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Underline the question words in the paragraph</a:t>
            </a:r>
            <a:r>
              <a:rPr kumimoji="0" lang="is-IS" altLang="ja-JP" sz="2000" b="0" i="0" u="none" strike="noStrike" kern="1200" cap="none" spc="0" normalizeH="0" baseline="0" noProof="0" dirty="0">
                <a:ln>
                  <a:noFill/>
                </a:ln>
                <a:solidFill>
                  <a:srgbClr val="FFFFFF"/>
                </a:solidFill>
                <a:effectLst/>
                <a:uLnTx/>
                <a:uFillTx/>
                <a:latin typeface="Verdana"/>
                <a:ea typeface="+mn-ea"/>
                <a:cs typeface="+mn-cs"/>
              </a:rPr>
              <a:t>.</a:t>
            </a:r>
            <a:endParaRPr kumimoji="0" lang="en-US" sz="2000" b="0" i="0" u="none" strike="noStrike" kern="1200" cap="none" spc="0" normalizeH="0" baseline="0" noProof="0" dirty="0">
              <a:ln>
                <a:noFill/>
              </a:ln>
              <a:solidFill>
                <a:srgbClr val="FFFFFF"/>
              </a:solidFill>
              <a:effectLst/>
              <a:uLnTx/>
              <a:uFillTx/>
              <a:latin typeface="Verdana"/>
              <a:ea typeface="+mn-ea"/>
              <a:cs typeface="+mn-cs"/>
            </a:endParaRPr>
          </a:p>
        </p:txBody>
      </p:sp>
      <p:sp>
        <p:nvSpPr>
          <p:cNvPr id="9" name="TextBox 8"/>
          <p:cNvSpPr txBox="1"/>
          <p:nvPr/>
        </p:nvSpPr>
        <p:spPr>
          <a:xfrm>
            <a:off x="200027" y="1363436"/>
            <a:ext cx="5408345"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Question Answer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Right There - </a:t>
            </a:r>
            <a:r>
              <a:rPr kumimoji="0" lang="en-US" sz="1600" b="0" i="0" u="none" strike="noStrike" kern="1200" cap="none" spc="0" normalizeH="0" baseline="0" noProof="0" dirty="0">
                <a:ln>
                  <a:noFill/>
                </a:ln>
                <a:solidFill>
                  <a:srgbClr val="FFFFFF"/>
                </a:solidFill>
                <a:effectLst/>
                <a:uLnTx/>
                <a:uFillTx/>
                <a:latin typeface="Verdana"/>
                <a:ea typeface="+mn-ea"/>
                <a:cs typeface="+mn-cs"/>
              </a:rPr>
              <a:t>The answer is easy to find in the reading. The words used to make up the question are right there in the same sentence.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Think &amp; Search</a:t>
            </a:r>
            <a:endParaRPr kumimoji="0" lang="en-US" sz="12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Author and You</a:t>
            </a:r>
            <a:endParaRPr kumimoji="0" lang="en-US" sz="14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On My Own</a:t>
            </a: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itle 1" hidden="1">
            <a:extLst>
              <a:ext uri="{FF2B5EF4-FFF2-40B4-BE49-F238E27FC236}">
                <a16:creationId xmlns:a16="http://schemas.microsoft.com/office/drawing/2014/main" id="{13E0115B-8082-4E6C-8F8C-5BEB908A223E}"/>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Provide clear prompts and supports</a:t>
            </a:r>
            <a:endParaRPr lang="en-US" sz="2800" dirty="0">
              <a:effectLst/>
            </a:endParaRPr>
          </a:p>
          <a:p>
            <a:endParaRPr lang="en-US" dirty="0"/>
          </a:p>
        </p:txBody>
      </p:sp>
    </p:spTree>
    <p:extLst>
      <p:ext uri="{BB962C8B-B14F-4D97-AF65-F5344CB8AC3E}">
        <p14:creationId xmlns:p14="http://schemas.microsoft.com/office/powerpoint/2010/main" val="32898877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a:bodyPr>
          <a:lstStyle/>
          <a:p>
            <a:pPr marL="342900" indent="-342900">
              <a:buClr>
                <a:schemeClr val="accent1"/>
              </a:buClr>
              <a:buFont typeface="Wingdings" panose="05000000000000000000" pitchFamily="2" charset="2"/>
              <a:buChar char="q"/>
            </a:pPr>
            <a:r>
              <a:rPr lang="en-US" sz="2800" dirty="0"/>
              <a:t>Provide clear prompts and supports</a:t>
            </a:r>
          </a:p>
          <a:p>
            <a:endParaRPr lang="en-US" dirty="0"/>
          </a:p>
        </p:txBody>
      </p:sp>
      <p:sp>
        <p:nvSpPr>
          <p:cNvPr id="8" name="Speech Bubble: Oval 3"/>
          <p:cNvSpPr/>
          <p:nvPr/>
        </p:nvSpPr>
        <p:spPr>
          <a:xfrm>
            <a:off x="557212" y="1041570"/>
            <a:ext cx="5575516" cy="1028700"/>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“Today we are going to use our </a:t>
            </a:r>
            <a:r>
              <a:rPr kumimoji="0" lang="is-IS" sz="2400" b="0" i="0" u="none" strike="noStrike" kern="1200" cap="none" spc="0" normalizeH="0" baseline="0" noProof="0" dirty="0">
                <a:ln>
                  <a:noFill/>
                </a:ln>
                <a:solidFill>
                  <a:srgbClr val="FFFFFF"/>
                </a:solidFill>
                <a:effectLst/>
                <a:uLnTx/>
                <a:uFillTx/>
                <a:latin typeface="Verdana"/>
                <a:ea typeface="+mn-ea"/>
                <a:cs typeface="+mn-cs"/>
              </a:rPr>
              <a:t>story map”</a:t>
            </a: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11" name="Picture 10" descr="CH7%20Story%20Map"/>
          <p:cNvPicPr/>
          <p:nvPr/>
        </p:nvPicPr>
        <p:blipFill rotWithShape="1">
          <a:blip r:embed="rId2" cstate="print"/>
          <a:srcRect r="7858"/>
          <a:stretch/>
        </p:blipFill>
        <p:spPr bwMode="auto">
          <a:xfrm>
            <a:off x="1451514" y="2359618"/>
            <a:ext cx="2991899" cy="3793209"/>
          </a:xfrm>
          <a:prstGeom prst="rect">
            <a:avLst/>
          </a:prstGeom>
          <a:noFill/>
          <a:ln w="9525">
            <a:noFill/>
            <a:miter lim="800000"/>
            <a:headEnd/>
            <a:tailEnd/>
          </a:ln>
        </p:spPr>
      </p:pic>
      <p:pic>
        <p:nvPicPr>
          <p:cNvPr id="6" name="Picture 5" descr="Simple Red Checkmark by thatsmybo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2" name="Title 1" hidden="1">
            <a:extLst>
              <a:ext uri="{FF2B5EF4-FFF2-40B4-BE49-F238E27FC236}">
                <a16:creationId xmlns:a16="http://schemas.microsoft.com/office/drawing/2014/main" id="{DBC66F2A-7D75-4401-8AA2-E45B8CB92199}"/>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Provide clear prompts and supports</a:t>
            </a:r>
            <a:endParaRPr lang="en-US" sz="2800" dirty="0">
              <a:effectLst/>
            </a:endParaRPr>
          </a:p>
          <a:p>
            <a:endParaRPr lang="en-US" dirty="0"/>
          </a:p>
        </p:txBody>
      </p:sp>
    </p:spTree>
    <p:extLst>
      <p:ext uri="{BB962C8B-B14F-4D97-AF65-F5344CB8AC3E}">
        <p14:creationId xmlns:p14="http://schemas.microsoft.com/office/powerpoint/2010/main" val="12566939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528807" y="3177953"/>
            <a:ext cx="1667476" cy="812366"/>
          </a:xfrm>
          <a:prstGeom prst="rect">
            <a:avLst/>
          </a:prstGeom>
          <a:solidFill>
            <a:srgbClr val="D3A01F">
              <a:lumMod val="50000"/>
            </a:srgb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Planned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Examples</a:t>
            </a:r>
          </a:p>
        </p:txBody>
      </p:sp>
      <p:sp>
        <p:nvSpPr>
          <p:cNvPr id="26" name="TextBox 25"/>
          <p:cNvSpPr txBox="1"/>
          <p:nvPr/>
        </p:nvSpPr>
        <p:spPr>
          <a:xfrm>
            <a:off x="1526725" y="2325503"/>
            <a:ext cx="1667476" cy="852449"/>
          </a:xfrm>
          <a:prstGeom prst="rect">
            <a:avLst/>
          </a:prstGeom>
          <a:solidFill>
            <a:srgbClr val="D3A01F">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Clear Explanation</a:t>
            </a:r>
          </a:p>
        </p:txBody>
      </p:sp>
      <p:sp>
        <p:nvSpPr>
          <p:cNvPr id="27" name="TextBox 26"/>
          <p:cNvSpPr txBox="1"/>
          <p:nvPr/>
        </p:nvSpPr>
        <p:spPr>
          <a:xfrm>
            <a:off x="3320281" y="3115302"/>
            <a:ext cx="1667476" cy="875017"/>
          </a:xfrm>
          <a:prstGeom prst="rect">
            <a:avLst/>
          </a:prstGeom>
          <a:solidFill>
            <a:srgbClr val="EA6B0C">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Independent Practice</a:t>
            </a:r>
          </a:p>
        </p:txBody>
      </p:sp>
      <p:sp>
        <p:nvSpPr>
          <p:cNvPr id="28" name="TextBox 27"/>
          <p:cNvSpPr txBox="1"/>
          <p:nvPr/>
        </p:nvSpPr>
        <p:spPr>
          <a:xfrm>
            <a:off x="3320281" y="2325503"/>
            <a:ext cx="1667476" cy="789797"/>
          </a:xfrm>
          <a:prstGeom prst="rect">
            <a:avLst/>
          </a:prstGeom>
          <a:solidFill>
            <a:srgbClr val="8B4007"/>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Guided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Practice</a:t>
            </a:r>
          </a:p>
        </p:txBody>
      </p:sp>
      <p:sp>
        <p:nvSpPr>
          <p:cNvPr id="29" name="TextBox 28"/>
          <p:cNvSpPr txBox="1"/>
          <p:nvPr/>
        </p:nvSpPr>
        <p:spPr>
          <a:xfrm>
            <a:off x="1528806" y="1863840"/>
            <a:ext cx="1667476" cy="461665"/>
          </a:xfrm>
          <a:prstGeom prst="rect">
            <a:avLst/>
          </a:prstGeom>
          <a:solidFill>
            <a:srgbClr val="D3A01F">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Modeling</a:t>
            </a:r>
          </a:p>
        </p:txBody>
      </p:sp>
      <p:sp>
        <p:nvSpPr>
          <p:cNvPr id="30" name="TextBox 29"/>
          <p:cNvSpPr txBox="1"/>
          <p:nvPr/>
        </p:nvSpPr>
        <p:spPr>
          <a:xfrm>
            <a:off x="3320281" y="1863839"/>
            <a:ext cx="1667476" cy="461665"/>
          </a:xfrm>
          <a:prstGeom prst="rect">
            <a:avLst/>
          </a:prstGeom>
          <a:solidFill>
            <a:srgbClr val="EA6B0C">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Practice</a:t>
            </a:r>
          </a:p>
        </p:txBody>
      </p:sp>
      <p:sp>
        <p:nvSpPr>
          <p:cNvPr id="31" name="TextBox 30"/>
          <p:cNvSpPr txBox="1"/>
          <p:nvPr/>
        </p:nvSpPr>
        <p:spPr>
          <a:xfrm>
            <a:off x="1936284" y="1369055"/>
            <a:ext cx="85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I Do</a:t>
            </a:r>
          </a:p>
        </p:txBody>
      </p:sp>
      <p:sp>
        <p:nvSpPr>
          <p:cNvPr id="32" name="TextBox 31"/>
          <p:cNvSpPr txBox="1"/>
          <p:nvPr/>
        </p:nvSpPr>
        <p:spPr>
          <a:xfrm>
            <a:off x="5053549" y="2514793"/>
            <a:ext cx="16674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We Do</a:t>
            </a:r>
          </a:p>
        </p:txBody>
      </p:sp>
      <p:sp>
        <p:nvSpPr>
          <p:cNvPr id="33" name="TextBox 32"/>
          <p:cNvSpPr txBox="1"/>
          <p:nvPr/>
        </p:nvSpPr>
        <p:spPr>
          <a:xfrm>
            <a:off x="5053549" y="3347202"/>
            <a:ext cx="14550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You Do</a:t>
            </a:r>
          </a:p>
        </p:txBody>
      </p:sp>
      <p:sp>
        <p:nvSpPr>
          <p:cNvPr id="34" name="Rectangle 33"/>
          <p:cNvSpPr/>
          <p:nvPr/>
        </p:nvSpPr>
        <p:spPr>
          <a:xfrm>
            <a:off x="1528806" y="4167518"/>
            <a:ext cx="3458951" cy="437680"/>
          </a:xfrm>
          <a:prstGeom prst="rect">
            <a:avLst/>
          </a:prstGeom>
          <a:solidFill>
            <a:srgbClr val="E4E5E6">
              <a:lumMod val="50000"/>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w Cen MT" panose="020B0602020104020603"/>
                <a:ea typeface="+mn-ea"/>
                <a:cs typeface="+mn-cs"/>
              </a:rPr>
              <a:t>Supporting Practices</a:t>
            </a:r>
            <a:endParaRPr kumimoji="0" lang="en-US" sz="1800" b="0" i="0" u="none" strike="noStrike" kern="0" cap="none" spc="0" normalizeH="0" baseline="0" noProof="0" dirty="0">
              <a:ln>
                <a:noFill/>
              </a:ln>
              <a:solidFill>
                <a:srgbClr val="000000"/>
              </a:solidFill>
              <a:effectLst/>
              <a:uLnTx/>
              <a:uFillTx/>
              <a:latin typeface="Tw Cen MT" panose="020B0602020104020603"/>
              <a:ea typeface="+mn-ea"/>
              <a:cs typeface="+mn-cs"/>
            </a:endParaRPr>
          </a:p>
        </p:txBody>
      </p:sp>
      <p:sp>
        <p:nvSpPr>
          <p:cNvPr id="35" name="Rectangle 34"/>
          <p:cNvSpPr/>
          <p:nvPr/>
        </p:nvSpPr>
        <p:spPr>
          <a:xfrm>
            <a:off x="1528806" y="4508807"/>
            <a:ext cx="3458951" cy="1085957"/>
          </a:xfrm>
          <a:prstGeom prst="rect">
            <a:avLst/>
          </a:prstGeom>
          <a:solidFill>
            <a:srgbClr val="E4E5E6">
              <a:lumMod val="25000"/>
            </a:srgbClr>
          </a:solidFill>
        </p:spPr>
        <p:txBody>
          <a:bodyPr wrap="square">
            <a:noAutofit/>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Asking the right questions </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Eliciting frequent responses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Providing immediate specific feedback</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Maintaining a brisk pace</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
        <p:nvSpPr>
          <p:cNvPr id="14" name="Oval 13" descr="Circle talking about Supporting Practices - highlighting the 4 steps: Asking the right questions, Eliciting frequent responses, providing immediate specific feedback, and maintaining a brisk pace"/>
          <p:cNvSpPr/>
          <p:nvPr/>
        </p:nvSpPr>
        <p:spPr>
          <a:xfrm>
            <a:off x="1179539" y="4030400"/>
            <a:ext cx="4178274" cy="1816965"/>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842300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85828" y="1957389"/>
            <a:ext cx="5272045" cy="718998"/>
          </a:xfrm>
          <a:prstGeom prst="rect">
            <a:avLst/>
          </a:prstGeom>
          <a:solidFill>
            <a:srgbClr val="E4E5E6">
              <a:lumMod val="50000"/>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w Cen MT" panose="020B0602020104020603"/>
                <a:ea typeface="+mn-ea"/>
                <a:cs typeface="+mn-cs"/>
              </a:rPr>
              <a:t>Supporting Practices</a:t>
            </a:r>
            <a:endParaRPr kumimoji="0" lang="en-US" sz="3200" b="0" i="0" u="none" strike="noStrike" kern="0" cap="none" spc="0" normalizeH="0" baseline="0" noProof="0" dirty="0">
              <a:ln>
                <a:noFill/>
              </a:ln>
              <a:solidFill>
                <a:srgbClr val="000000"/>
              </a:solidFill>
              <a:effectLst/>
              <a:uLnTx/>
              <a:uFillTx/>
              <a:latin typeface="Tw Cen MT" panose="020B0602020104020603"/>
              <a:ea typeface="+mn-ea"/>
              <a:cs typeface="+mn-cs"/>
            </a:endParaRPr>
          </a:p>
        </p:txBody>
      </p:sp>
      <p:sp>
        <p:nvSpPr>
          <p:cNvPr id="35" name="Rectangle 34"/>
          <p:cNvSpPr/>
          <p:nvPr/>
        </p:nvSpPr>
        <p:spPr>
          <a:xfrm>
            <a:off x="585829" y="2675839"/>
            <a:ext cx="5272045" cy="1824178"/>
          </a:xfrm>
          <a:prstGeom prst="rect">
            <a:avLst/>
          </a:prstGeom>
          <a:solidFill>
            <a:srgbClr val="E4E5E6">
              <a:lumMod val="25000"/>
            </a:srgbClr>
          </a:solidFill>
        </p:spPr>
        <p:txBody>
          <a:bodyPr wrap="square">
            <a:noAutofit/>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Tw Cen MT" panose="020B0602020104020603"/>
                <a:ea typeface="+mn-ea"/>
                <a:cs typeface="+mn-cs"/>
              </a:rPr>
              <a:t>Asking the right questions </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Tw Cen MT" panose="020B0602020104020603"/>
                <a:ea typeface="+mn-ea"/>
                <a:cs typeface="+mn-cs"/>
              </a:rPr>
              <a:t>Eliciting frequent responses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Tw Cen MT" panose="020B0602020104020603"/>
                <a:ea typeface="+mn-ea"/>
                <a:cs typeface="+mn-cs"/>
              </a:rPr>
              <a:t>Providing immediate specific feedback</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Tw Cen MT" panose="020B0602020104020603"/>
                <a:ea typeface="+mn-ea"/>
                <a:cs typeface="+mn-cs"/>
              </a:rPr>
              <a:t>Maintaining a brisk pace</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Tree>
    <p:extLst>
      <p:ext uri="{BB962C8B-B14F-4D97-AF65-F5344CB8AC3E}">
        <p14:creationId xmlns:p14="http://schemas.microsoft.com/office/powerpoint/2010/main" val="36623151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85828" y="1957389"/>
            <a:ext cx="5272045" cy="718998"/>
          </a:xfrm>
          <a:prstGeom prst="rect">
            <a:avLst/>
          </a:prstGeom>
          <a:solidFill>
            <a:srgbClr val="E4E5E6">
              <a:lumMod val="50000"/>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w Cen MT" panose="020B0602020104020603"/>
                <a:ea typeface="+mn-ea"/>
                <a:cs typeface="+mn-cs"/>
              </a:rPr>
              <a:t>Supporting Practices</a:t>
            </a:r>
            <a:endParaRPr kumimoji="0" lang="en-US" sz="3200" b="0" i="0" u="none" strike="noStrike" kern="0" cap="none" spc="0" normalizeH="0" baseline="0" noProof="0" dirty="0">
              <a:ln>
                <a:noFill/>
              </a:ln>
              <a:solidFill>
                <a:srgbClr val="000000"/>
              </a:solidFill>
              <a:effectLst/>
              <a:uLnTx/>
              <a:uFillTx/>
              <a:latin typeface="Tw Cen MT" panose="020B0602020104020603"/>
              <a:ea typeface="+mn-ea"/>
              <a:cs typeface="+mn-cs"/>
            </a:endParaRPr>
          </a:p>
        </p:txBody>
      </p:sp>
      <p:sp>
        <p:nvSpPr>
          <p:cNvPr id="35" name="Rectangle 34"/>
          <p:cNvSpPr/>
          <p:nvPr/>
        </p:nvSpPr>
        <p:spPr>
          <a:xfrm>
            <a:off x="585829" y="2675839"/>
            <a:ext cx="5272045" cy="1824178"/>
          </a:xfrm>
          <a:prstGeom prst="rect">
            <a:avLst/>
          </a:prstGeom>
          <a:solidFill>
            <a:srgbClr val="E4E5E6">
              <a:lumMod val="25000"/>
            </a:srgbClr>
          </a:solidFill>
        </p:spPr>
        <p:txBody>
          <a:bodyPr wrap="square">
            <a:noAutofit/>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lumMod val="65000"/>
                  </a:srgbClr>
                </a:solidFill>
                <a:effectLst/>
                <a:uLnTx/>
                <a:uFillTx/>
                <a:latin typeface="Tw Cen MT" panose="020B0602020104020603"/>
                <a:ea typeface="+mn-ea"/>
                <a:cs typeface="+mn-cs"/>
              </a:rPr>
              <a:t>Asking the right questions </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Tw Cen MT" panose="020B0602020104020603"/>
                <a:ea typeface="+mn-ea"/>
                <a:cs typeface="+mn-cs"/>
              </a:rPr>
              <a:t>Eliciting frequent responses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Tw Cen MT" panose="020B0602020104020603"/>
                <a:ea typeface="+mn-ea"/>
                <a:cs typeface="+mn-cs"/>
              </a:rPr>
              <a:t>Providing immediate specific feedback</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lumMod val="65000"/>
                  </a:srgbClr>
                </a:solidFill>
                <a:effectLst/>
                <a:uLnTx/>
                <a:uFillTx/>
                <a:latin typeface="Tw Cen MT" panose="020B0602020104020603"/>
                <a:ea typeface="+mn-ea"/>
                <a:cs typeface="+mn-cs"/>
              </a:rPr>
              <a:t>Maintaining a brisk pace</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
        <p:nvSpPr>
          <p:cNvPr id="15" name="Oval 14" descr="Image highlighting the steps of Eliciting frequent responses and providing immediate specific feedback for Supporting Practices"/>
          <p:cNvSpPr/>
          <p:nvPr/>
        </p:nvSpPr>
        <p:spPr>
          <a:xfrm>
            <a:off x="107971" y="2928940"/>
            <a:ext cx="5878492" cy="1128712"/>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8022201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228600" y="228600"/>
            <a:ext cx="8686800" cy="731520"/>
          </a:xfrm>
        </p:spPr>
        <p:txBody>
          <a:bodyPr>
            <a:normAutofit fontScale="90000"/>
          </a:bodyPr>
          <a:lstStyle/>
          <a:p>
            <a:r>
              <a:rPr lang="en-US" dirty="0"/>
              <a:t>Eliciting Responses and Feedback: </a:t>
            </a:r>
            <a:br>
              <a:rPr lang="en-US" dirty="0"/>
            </a:br>
            <a:r>
              <a:rPr lang="en-US" dirty="0"/>
              <a:t>Why We’re Learning This </a:t>
            </a:r>
          </a:p>
        </p:txBody>
      </p:sp>
      <p:sp>
        <p:nvSpPr>
          <p:cNvPr id="3" name="TextBox 2"/>
          <p:cNvSpPr txBox="1"/>
          <p:nvPr/>
        </p:nvSpPr>
        <p:spPr>
          <a:xfrm>
            <a:off x="108219" y="3391225"/>
            <a:ext cx="816424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40000"/>
                    <a:lumOff val="60000"/>
                  </a:srgbClr>
                </a:solidFill>
                <a:effectLst/>
                <a:uLnTx/>
                <a:uFillTx/>
                <a:latin typeface="Verdana"/>
                <a:ea typeface="+mn-ea"/>
                <a:cs typeface="+mn-cs"/>
              </a:rPr>
              <a:t>Eliciting Frequent </a:t>
            </a:r>
            <a:r>
              <a:rPr kumimoji="0" lang="en-US" sz="1800" b="1" i="0" u="none" strike="noStrike" kern="1200" cap="none" spc="0" normalizeH="0" baseline="0" noProof="0" dirty="0">
                <a:ln>
                  <a:noFill/>
                </a:ln>
                <a:solidFill>
                  <a:srgbClr val="FFFFFF"/>
                </a:solidFill>
                <a:effectLst/>
                <a:uLnTx/>
                <a:uFillTx/>
                <a:latin typeface="Verdana"/>
                <a:ea typeface="+mn-ea"/>
                <a:cs typeface="+mn-cs"/>
              </a:rPr>
              <a:t>	  =    Maximizes  opportunities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40000"/>
                    <a:lumOff val="60000"/>
                  </a:srgbClr>
                </a:solidFill>
                <a:effectLst/>
                <a:uLnTx/>
                <a:uFillTx/>
                <a:latin typeface="Verdana"/>
                <a:ea typeface="+mn-ea"/>
                <a:cs typeface="+mn-cs"/>
              </a:rPr>
              <a:t>Responses</a:t>
            </a:r>
            <a:r>
              <a:rPr kumimoji="0" lang="en-US" sz="1800" b="1" i="0" u="none" strike="noStrike" kern="1200" cap="none" spc="0" normalizeH="0" baseline="0" noProof="0" dirty="0">
                <a:ln>
                  <a:noFill/>
                </a:ln>
                <a:solidFill>
                  <a:srgbClr val="FFFFFF"/>
                </a:solidFill>
                <a:effectLst/>
                <a:uLnTx/>
                <a:uFillTx/>
                <a:latin typeface="Verdana"/>
                <a:ea typeface="+mn-ea"/>
                <a:cs typeface="+mn-cs"/>
              </a:rPr>
              <a:t> 		         learn and student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19DA4">
                  <a:lumMod val="40000"/>
                  <a:lumOff val="6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40000"/>
                    <a:lumOff val="60000"/>
                  </a:srgbClr>
                </a:solidFill>
                <a:effectLst/>
                <a:uLnTx/>
                <a:uFillTx/>
                <a:latin typeface="Verdana"/>
                <a:ea typeface="+mn-ea"/>
                <a:cs typeface="+mn-cs"/>
              </a:rPr>
              <a:t>Providing Immediate   </a:t>
            </a:r>
            <a:r>
              <a:rPr kumimoji="0" lang="en-US" sz="1800" b="1" i="0" u="none" strike="noStrike" kern="1200" cap="none" spc="0" normalizeH="0" baseline="0" noProof="0" dirty="0">
                <a:ln>
                  <a:noFill/>
                </a:ln>
                <a:solidFill>
                  <a:srgbClr val="FFFFFF"/>
                </a:solidFill>
                <a:effectLst/>
                <a:uLnTx/>
                <a:uFillTx/>
                <a:latin typeface="Verdana"/>
                <a:ea typeface="+mn-ea"/>
                <a:cs typeface="+mn-cs"/>
              </a:rPr>
              <a:t>=    Ensures learning is happening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40000"/>
                    <a:lumOff val="60000"/>
                  </a:srgbClr>
                </a:solidFill>
                <a:effectLst/>
                <a:uLnTx/>
                <a:uFillTx/>
                <a:latin typeface="Verdana"/>
                <a:ea typeface="+mn-ea"/>
                <a:cs typeface="+mn-cs"/>
              </a:rPr>
              <a:t>Specific Feedback</a:t>
            </a:r>
            <a:r>
              <a:rPr kumimoji="0" lang="en-US" sz="1800" b="1" i="0" u="none" strike="noStrike" kern="1200" cap="none" spc="0" normalizeH="0" baseline="0" noProof="0" dirty="0">
                <a:ln>
                  <a:noFill/>
                </a:ln>
                <a:solidFill>
                  <a:srgbClr val="FFFFFF"/>
                </a:solidFill>
                <a:effectLst/>
                <a:uLnTx/>
                <a:uFillTx/>
                <a:latin typeface="Verdana"/>
                <a:ea typeface="+mn-ea"/>
                <a:cs typeface="+mn-cs"/>
              </a:rPr>
              <a:t>			</a:t>
            </a:r>
            <a:endParaRPr kumimoji="0" lang="en-US" sz="2000" b="0" i="0" u="none" strike="noStrike" kern="1200" cap="none" spc="0" normalizeH="0" baseline="0" noProof="0" dirty="0">
              <a:ln>
                <a:noFill/>
              </a:ln>
              <a:solidFill>
                <a:srgbClr val="FFFFFF"/>
              </a:solidFill>
              <a:effectLst/>
              <a:uLnTx/>
              <a:uFillTx/>
              <a:latin typeface="Verdana"/>
              <a:ea typeface="+mn-ea"/>
              <a:cs typeface="+mn-cs"/>
            </a:endParaRPr>
          </a:p>
        </p:txBody>
      </p:sp>
      <p:sp>
        <p:nvSpPr>
          <p:cNvPr id="6" name="Rectangle 5"/>
          <p:cNvSpPr/>
          <p:nvPr/>
        </p:nvSpPr>
        <p:spPr>
          <a:xfrm>
            <a:off x="108219" y="1880398"/>
            <a:ext cx="5307806" cy="977102"/>
          </a:xfrm>
          <a:prstGeom prst="rect">
            <a:avLst/>
          </a:prstGeom>
          <a:solidFill>
            <a:srgbClr val="6D5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Verdana"/>
                <a:ea typeface="+mn-ea"/>
                <a:cs typeface="+mn-cs"/>
              </a:rPr>
              <a:t>Student Learning</a:t>
            </a:r>
          </a:p>
        </p:txBody>
      </p:sp>
    </p:spTree>
    <p:extLst>
      <p:ext uri="{BB962C8B-B14F-4D97-AF65-F5344CB8AC3E}">
        <p14:creationId xmlns:p14="http://schemas.microsoft.com/office/powerpoint/2010/main" val="10956418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4226986"/>
          </a:xfrm>
        </p:spPr>
        <p:txBody>
          <a:bodyPr>
            <a:normAutofit/>
          </a:bodyPr>
          <a:lstStyle/>
          <a:p>
            <a:pPr marL="342900" indent="-342900">
              <a:lnSpc>
                <a:spcPct val="120000"/>
              </a:lnSpc>
              <a:buClr>
                <a:schemeClr val="accent1"/>
              </a:buClr>
              <a:buFont typeface="Wingdings" panose="05000000000000000000" pitchFamily="2" charset="2"/>
              <a:buChar char="q"/>
            </a:pPr>
            <a:r>
              <a:rPr lang="en-US" dirty="0"/>
              <a:t>Select most appropriate response format</a:t>
            </a:r>
          </a:p>
          <a:p>
            <a:pPr lvl="1" indent="0">
              <a:lnSpc>
                <a:spcPct val="120000"/>
              </a:lnSpc>
              <a:buClr>
                <a:schemeClr val="accent1"/>
              </a:buClr>
              <a:buNone/>
            </a:pPr>
            <a:r>
              <a:rPr lang="en-US" dirty="0"/>
              <a:t>(type of response, number of students, time)</a:t>
            </a:r>
          </a:p>
          <a:p>
            <a:pPr marL="342900" indent="-342900">
              <a:lnSpc>
                <a:spcPct val="120000"/>
              </a:lnSpc>
              <a:buClr>
                <a:schemeClr val="accent1"/>
              </a:buClr>
              <a:buFont typeface="Wingdings" panose="05000000000000000000" pitchFamily="2" charset="2"/>
              <a:buChar char="q"/>
            </a:pPr>
            <a:r>
              <a:rPr lang="en-US" dirty="0"/>
              <a:t>Maximize engagement and opportunities to practice</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Eliciting Frequent Reponses</a:t>
            </a:r>
          </a:p>
        </p:txBody>
      </p:sp>
    </p:spTree>
    <p:extLst>
      <p:ext uri="{BB962C8B-B14F-4D97-AF65-F5344CB8AC3E}">
        <p14:creationId xmlns:p14="http://schemas.microsoft.com/office/powerpoint/2010/main" val="435357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280" y="1748294"/>
            <a:ext cx="7206981" cy="1062827"/>
          </a:xfrm>
          <a:prstGeom prst="rect">
            <a:avLst/>
          </a:prstGeom>
          <a:solidFill>
            <a:srgbClr val="6D5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Opportunities to Learn and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Verdana"/>
                <a:ea typeface="+mn-ea"/>
                <a:cs typeface="+mn-cs"/>
              </a:rPr>
              <a:t>Response Format</a:t>
            </a:r>
          </a:p>
        </p:txBody>
      </p:sp>
      <p:sp>
        <p:nvSpPr>
          <p:cNvPr id="5" name="Rectangle 4"/>
          <p:cNvSpPr/>
          <p:nvPr/>
        </p:nvSpPr>
        <p:spPr>
          <a:xfrm>
            <a:off x="114301" y="2928936"/>
            <a:ext cx="2114550" cy="842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a:ea typeface="+mn-ea"/>
                <a:cs typeface="+mn-cs"/>
              </a:rPr>
              <a:t>Response</a:t>
            </a:r>
          </a:p>
        </p:txBody>
      </p:sp>
      <p:sp>
        <p:nvSpPr>
          <p:cNvPr id="9" name="Rectangle 8"/>
          <p:cNvSpPr/>
          <p:nvPr/>
        </p:nvSpPr>
        <p:spPr>
          <a:xfrm>
            <a:off x="114301" y="3814763"/>
            <a:ext cx="2114550" cy="842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a:ea typeface="+mn-ea"/>
                <a:cs typeface="+mn-cs"/>
              </a:rPr>
              <a:t>Students</a:t>
            </a:r>
          </a:p>
        </p:txBody>
      </p:sp>
      <p:sp>
        <p:nvSpPr>
          <p:cNvPr id="10" name="Rectangle 9"/>
          <p:cNvSpPr/>
          <p:nvPr/>
        </p:nvSpPr>
        <p:spPr>
          <a:xfrm>
            <a:off x="114300" y="4700590"/>
            <a:ext cx="2114550" cy="842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a:ea typeface="+mn-ea"/>
                <a:cs typeface="+mn-cs"/>
              </a:rPr>
              <a:t>Time</a:t>
            </a:r>
          </a:p>
        </p:txBody>
      </p:sp>
      <p:sp>
        <p:nvSpPr>
          <p:cNvPr id="11" name="Rectangle 10"/>
          <p:cNvSpPr/>
          <p:nvPr/>
        </p:nvSpPr>
        <p:spPr>
          <a:xfrm>
            <a:off x="2271713" y="2928935"/>
            <a:ext cx="5049567" cy="8429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Verbal, Written, Gesture</a:t>
            </a:r>
          </a:p>
        </p:txBody>
      </p:sp>
      <p:sp>
        <p:nvSpPr>
          <p:cNvPr id="12" name="Rectangle 11"/>
          <p:cNvSpPr/>
          <p:nvPr/>
        </p:nvSpPr>
        <p:spPr>
          <a:xfrm>
            <a:off x="2271713" y="3814763"/>
            <a:ext cx="5049567" cy="8429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Individual, Pair, Group</a:t>
            </a:r>
          </a:p>
        </p:txBody>
      </p:sp>
      <p:sp>
        <p:nvSpPr>
          <p:cNvPr id="13" name="Rectangle 12"/>
          <p:cNvSpPr/>
          <p:nvPr/>
        </p:nvSpPr>
        <p:spPr>
          <a:xfrm>
            <a:off x="2271713" y="4700590"/>
            <a:ext cx="5049567" cy="8429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Short ------------- Long</a:t>
            </a:r>
          </a:p>
        </p:txBody>
      </p:sp>
      <p:sp>
        <p:nvSpPr>
          <p:cNvPr id="14" name="Content Placeholder 2"/>
          <p:cNvSpPr>
            <a:spLocks noGrp="1"/>
          </p:cNvSpPr>
          <p:nvPr>
            <p:ph idx="1"/>
          </p:nvPr>
        </p:nvSpPr>
        <p:spPr>
          <a:xfrm>
            <a:off x="114300" y="23008"/>
            <a:ext cx="8686800" cy="1257300"/>
          </a:xfrm>
        </p:spPr>
        <p:txBody>
          <a:bodyPr>
            <a:noAutofit/>
          </a:bodyPr>
          <a:lstStyle/>
          <a:p>
            <a:pPr marL="342900" indent="-342900">
              <a:lnSpc>
                <a:spcPct val="120000"/>
              </a:lnSpc>
              <a:spcBef>
                <a:spcPts val="0"/>
              </a:spcBef>
              <a:buClr>
                <a:schemeClr val="accent1"/>
              </a:buClr>
              <a:buFont typeface="Wingdings" panose="05000000000000000000" pitchFamily="2" charset="2"/>
              <a:buChar char="q"/>
            </a:pPr>
            <a:r>
              <a:rPr lang="en-US" dirty="0"/>
              <a:t> Select most appropriate response format</a:t>
            </a:r>
          </a:p>
          <a:p>
            <a:pPr marL="342900" indent="-342900">
              <a:lnSpc>
                <a:spcPct val="120000"/>
              </a:lnSpc>
              <a:spcBef>
                <a:spcPts val="0"/>
              </a:spcBef>
              <a:buClr>
                <a:schemeClr val="accent1"/>
              </a:buClr>
              <a:buFont typeface="Wingdings" panose="05000000000000000000" pitchFamily="2" charset="2"/>
              <a:buChar char="q"/>
            </a:pPr>
            <a:r>
              <a:rPr lang="en-US" dirty="0"/>
              <a:t> Maximize engagement and opportunities to practice</a:t>
            </a:r>
          </a:p>
          <a:p>
            <a:pPr marL="342900" indent="-342900">
              <a:lnSpc>
                <a:spcPct val="120000"/>
              </a:lnSpc>
              <a:buClr>
                <a:schemeClr val="accent1"/>
              </a:buClr>
              <a:buFont typeface="Wingdings" panose="05000000000000000000" pitchFamily="2" charset="2"/>
              <a:buChar char="q"/>
            </a:pPr>
            <a:endParaRPr lang="en-US" sz="3000" dirty="0"/>
          </a:p>
        </p:txBody>
      </p:sp>
      <p:sp>
        <p:nvSpPr>
          <p:cNvPr id="2" name="Title 1" hidden="1">
            <a:extLst>
              <a:ext uri="{FF2B5EF4-FFF2-40B4-BE49-F238E27FC236}">
                <a16:creationId xmlns:a16="http://schemas.microsoft.com/office/drawing/2014/main" id="{AA1927CC-2560-40EC-BC8F-A8E6980F883A}"/>
              </a:ext>
            </a:extLst>
          </p:cNvPr>
          <p:cNvSpPr>
            <a:spLocks noGrp="1"/>
          </p:cNvSpPr>
          <p:nvPr>
            <p:ph type="title"/>
          </p:nvPr>
        </p:nvSpPr>
        <p:spPr/>
        <p:txBody>
          <a:bodyPr>
            <a:normAutofit fontScale="90000"/>
          </a:bodyPr>
          <a:lstStyle/>
          <a:p>
            <a:pPr rtl="0" eaLnBrk="1" fontAlgn="auto" latinLnBrk="0" hangingPunct="1"/>
            <a:r>
              <a:rPr lang="en-US" sz="2400" b="0" i="0" kern="1200" spc="0" baseline="0" dirty="0">
                <a:ln>
                  <a:noFill/>
                </a:ln>
                <a:solidFill>
                  <a:srgbClr val="FFFFFF"/>
                </a:solidFill>
                <a:effectLst/>
                <a:latin typeface="Verdana" panose="020B0604030504040204" pitchFamily="34" charset="0"/>
                <a:ea typeface="+mn-ea"/>
                <a:cs typeface="+mn-cs"/>
              </a:rPr>
              <a:t>Opportunities to Learn and Practice</a:t>
            </a:r>
            <a:endParaRPr lang="en-US" dirty="0">
              <a:effectLst/>
            </a:endParaRPr>
          </a:p>
          <a:p>
            <a:pPr rtl="0" eaLnBrk="1" fontAlgn="auto" latinLnBrk="0" hangingPunct="1"/>
            <a:r>
              <a:rPr lang="en-US" sz="2400" b="1" i="0" kern="1200" spc="0" baseline="0" dirty="0">
                <a:ln>
                  <a:noFill/>
                </a:ln>
                <a:solidFill>
                  <a:srgbClr val="FFFFFF"/>
                </a:solidFill>
                <a:effectLst/>
                <a:latin typeface="Verdana" panose="020B0604030504040204" pitchFamily="34" charset="0"/>
                <a:ea typeface="+mn-ea"/>
                <a:cs typeface="+mn-cs"/>
              </a:rPr>
              <a:t>Response Format</a:t>
            </a:r>
            <a:endParaRPr lang="en-US" dirty="0">
              <a:effectLst/>
            </a:endParaRPr>
          </a:p>
          <a:p>
            <a:endParaRPr lang="en-US" dirty="0"/>
          </a:p>
        </p:txBody>
      </p:sp>
    </p:spTree>
    <p:extLst>
      <p:ext uri="{BB962C8B-B14F-4D97-AF65-F5344CB8AC3E}">
        <p14:creationId xmlns:p14="http://schemas.microsoft.com/office/powerpoint/2010/main" val="145243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569CA132-ADD6-4B72-B5E1-B86F7979C603}" type="slidenum">
              <a:rPr lang="en-US" smtClean="0"/>
              <a:t>7</a:t>
            </a:fld>
            <a:endParaRPr lang="en-US"/>
          </a:p>
        </p:txBody>
      </p:sp>
      <p:sp>
        <p:nvSpPr>
          <p:cNvPr id="14" name="Rectangle 13"/>
          <p:cNvSpPr/>
          <p:nvPr/>
        </p:nvSpPr>
        <p:spPr>
          <a:xfrm>
            <a:off x="1157208" y="2993028"/>
            <a:ext cx="5260622" cy="151014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HOW we teach</a:t>
            </a:r>
          </a:p>
        </p:txBody>
      </p:sp>
      <p:sp>
        <p:nvSpPr>
          <p:cNvPr id="15" name="Rectangle 14"/>
          <p:cNvSpPr/>
          <p:nvPr/>
        </p:nvSpPr>
        <p:spPr>
          <a:xfrm>
            <a:off x="470779" y="1589560"/>
            <a:ext cx="4101221" cy="774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ysClr val="windowText" lastClr="000000"/>
                </a:solidFill>
              </a:rPr>
              <a:t>WHAT we teach</a:t>
            </a:r>
          </a:p>
        </p:txBody>
      </p:sp>
      <p:sp>
        <p:nvSpPr>
          <p:cNvPr id="7" name="Title 1"/>
          <p:cNvSpPr txBox="1">
            <a:spLocks/>
          </p:cNvSpPr>
          <p:nvPr/>
        </p:nvSpPr>
        <p:spPr>
          <a:xfrm>
            <a:off x="228600" y="228600"/>
            <a:ext cx="8686800" cy="731520"/>
          </a:xfrm>
          <a:prstGeom prst="rect">
            <a:avLst/>
          </a:prstGeom>
        </p:spPr>
        <p:txBody>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Why We’re Learning This </a:t>
            </a:r>
          </a:p>
        </p:txBody>
      </p:sp>
      <p:sp>
        <p:nvSpPr>
          <p:cNvPr id="6" name="Title 5" hidden="1">
            <a:extLst>
              <a:ext uri="{FF2B5EF4-FFF2-40B4-BE49-F238E27FC236}">
                <a16:creationId xmlns:a16="http://schemas.microsoft.com/office/drawing/2014/main" id="{46981451-7171-4E71-B96B-4653A4449449}"/>
              </a:ext>
            </a:extLst>
          </p:cNvPr>
          <p:cNvSpPr>
            <a:spLocks noGrp="1"/>
          </p:cNvSpPr>
          <p:nvPr>
            <p:ph type="title" idx="4294967295"/>
          </p:nvPr>
        </p:nvSpPr>
        <p:spPr/>
        <p:txBody>
          <a:bodyPr/>
          <a:lstStyle/>
          <a:p>
            <a:pPr rtl="0" eaLnBrk="1" latinLnBrk="0" hangingPunct="1"/>
            <a:r>
              <a:rPr lang="en-US" sz="1800" kern="1200" dirty="0">
                <a:solidFill>
                  <a:srgbClr val="000000"/>
                </a:solidFill>
                <a:effectLst/>
                <a:latin typeface="Verdana" panose="020B0604030504040204" pitchFamily="34" charset="0"/>
                <a:ea typeface="+mn-ea"/>
                <a:cs typeface="+mn-cs"/>
              </a:rPr>
              <a:t>Why We’re Learning This </a:t>
            </a:r>
            <a:endParaRPr lang="en-US" dirty="0">
              <a:effectLst/>
            </a:endParaRPr>
          </a:p>
          <a:p>
            <a:endParaRPr lang="en-US" dirty="0"/>
          </a:p>
        </p:txBody>
      </p:sp>
    </p:spTree>
    <p:extLst>
      <p:ext uri="{BB962C8B-B14F-4D97-AF65-F5344CB8AC3E}">
        <p14:creationId xmlns:p14="http://schemas.microsoft.com/office/powerpoint/2010/main" val="1093842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00027" y="1989579"/>
            <a:ext cx="6575310" cy="277008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What’s the first step in telling the main idea?</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First I name the person in the sentences.</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Yes, who is the person?</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The person is Benjamin Banneker.</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Content Placeholder 2"/>
          <p:cNvSpPr txBox="1">
            <a:spLocks/>
          </p:cNvSpPr>
          <p:nvPr/>
        </p:nvSpPr>
        <p:spPr>
          <a:xfrm>
            <a:off x="100013" y="1387662"/>
            <a:ext cx="6575310" cy="60191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FFFF"/>
              </a:buClr>
              <a:buSzTx/>
              <a:buFont typeface="Arial" panose="020B0604020202020204" pitchFamily="34" charset="0"/>
              <a:buNone/>
              <a:tabLst/>
              <a:defRPr/>
            </a:pPr>
            <a:r>
              <a:rPr kumimoji="0" lang="en-US" altLang="ja-JP" sz="2400" b="1" i="0" u="none" strike="noStrike" kern="1200" cap="none" spc="0" normalizeH="0" baseline="0" noProof="0" dirty="0">
                <a:ln>
                  <a:noFill/>
                </a:ln>
                <a:solidFill>
                  <a:srgbClr val="FFFFFF"/>
                </a:solidFill>
                <a:effectLst/>
                <a:uLnTx/>
                <a:uFillTx/>
                <a:latin typeface="Verdana" charset="0"/>
                <a:ea typeface="Verdana" charset="0"/>
                <a:cs typeface="Verdana" charset="0"/>
              </a:rPr>
              <a:t>Finding the main idea</a:t>
            </a:r>
            <a:endPar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sp>
        <p:nvSpPr>
          <p:cNvPr id="15" name="Content Placeholder 2"/>
          <p:cNvSpPr>
            <a:spLocks noGrp="1"/>
          </p:cNvSpPr>
          <p:nvPr>
            <p:ph idx="1"/>
          </p:nvPr>
        </p:nvSpPr>
        <p:spPr>
          <a:xfrm>
            <a:off x="114300" y="23008"/>
            <a:ext cx="8686800" cy="1257300"/>
          </a:xfrm>
        </p:spPr>
        <p:txBody>
          <a:bodyPr>
            <a:noAutofit/>
          </a:bodyPr>
          <a:lstStyle/>
          <a:p>
            <a:pPr marL="342900" indent="-342900">
              <a:lnSpc>
                <a:spcPct val="120000"/>
              </a:lnSpc>
              <a:spcBef>
                <a:spcPts val="0"/>
              </a:spcBef>
              <a:buClr>
                <a:schemeClr val="accent1"/>
              </a:buClr>
              <a:buFont typeface="Wingdings" panose="05000000000000000000" pitchFamily="2" charset="2"/>
              <a:buChar char="q"/>
            </a:pPr>
            <a:r>
              <a:rPr lang="en-US" dirty="0"/>
              <a:t> Select most appropriate response format</a:t>
            </a:r>
          </a:p>
          <a:p>
            <a:pPr marL="342900" indent="-342900">
              <a:lnSpc>
                <a:spcPct val="120000"/>
              </a:lnSpc>
              <a:spcBef>
                <a:spcPts val="0"/>
              </a:spcBef>
              <a:buClr>
                <a:schemeClr val="accent1"/>
              </a:buClr>
              <a:buFont typeface="Wingdings" panose="05000000000000000000" pitchFamily="2" charset="2"/>
              <a:buChar char="q"/>
            </a:pPr>
            <a:r>
              <a:rPr lang="en-US" dirty="0"/>
              <a:t> Maximize engagement and opportunities to practice</a:t>
            </a:r>
          </a:p>
          <a:p>
            <a:pPr marL="342900" indent="-342900">
              <a:lnSpc>
                <a:spcPct val="120000"/>
              </a:lnSpc>
              <a:buClr>
                <a:schemeClr val="accent1"/>
              </a:buClr>
              <a:buFont typeface="Wingdings" panose="05000000000000000000" pitchFamily="2" charset="2"/>
              <a:buChar char="q"/>
            </a:pPr>
            <a:endParaRPr lang="en-US" sz="3000" dirty="0"/>
          </a:p>
        </p:txBody>
      </p:sp>
      <p:pic>
        <p:nvPicPr>
          <p:cNvPr id="2" name="Picture 1" descr="Image for Opportunities to Learn and Practice Response Format - highlighting Verbal, Individual and Below average time">
            <a:extLst>
              <a:ext uri="{FF2B5EF4-FFF2-40B4-BE49-F238E27FC236}">
                <a16:creationId xmlns:a16="http://schemas.microsoft.com/office/drawing/2014/main" id="{DDE26FE5-0771-407F-8785-F4BE41EDC6DA}"/>
              </a:ext>
            </a:extLst>
          </p:cNvPr>
          <p:cNvPicPr>
            <a:picLocks noChangeAspect="1"/>
          </p:cNvPicPr>
          <p:nvPr/>
        </p:nvPicPr>
        <p:blipFill>
          <a:blip r:embed="rId2"/>
          <a:stretch>
            <a:fillRect/>
          </a:stretch>
        </p:blipFill>
        <p:spPr>
          <a:xfrm>
            <a:off x="1963864" y="4236529"/>
            <a:ext cx="3533775" cy="1914525"/>
          </a:xfrm>
          <a:prstGeom prst="rect">
            <a:avLst/>
          </a:prstGeom>
        </p:spPr>
      </p:pic>
      <p:sp>
        <p:nvSpPr>
          <p:cNvPr id="3" name="Title 2" hidden="1">
            <a:extLst>
              <a:ext uri="{FF2B5EF4-FFF2-40B4-BE49-F238E27FC236}">
                <a16:creationId xmlns:a16="http://schemas.microsoft.com/office/drawing/2014/main" id="{406B74CA-C206-4C02-8066-E9514EA1FD84}"/>
              </a:ext>
            </a:extLst>
          </p:cNvPr>
          <p:cNvSpPr>
            <a:spLocks noGrp="1"/>
          </p:cNvSpPr>
          <p:nvPr>
            <p:ph type="title"/>
          </p:nvPr>
        </p:nvSpPr>
        <p:spPr/>
        <p:txBody>
          <a:bodyPr/>
          <a:lstStyle/>
          <a:p>
            <a:pPr rtl="0" eaLnBrk="1" fontAlgn="auto" latinLnBrk="0" hangingPunct="1"/>
            <a:r>
              <a:rPr lang="en-US" sz="2400" b="1" i="0" kern="1200" spc="0" baseline="0" dirty="0">
                <a:ln>
                  <a:noFill/>
                </a:ln>
                <a:solidFill>
                  <a:srgbClr val="FFFFFF"/>
                </a:solidFill>
                <a:effectLst/>
                <a:latin typeface="Verdana" panose="020B0604030504040204" pitchFamily="34" charset="0"/>
                <a:ea typeface="Verdana" panose="020B0604030504040204" pitchFamily="34" charset="0"/>
                <a:cs typeface="Verdana" panose="020B0604030504040204" pitchFamily="34" charset="0"/>
              </a:rPr>
              <a:t>Finding the main idea</a:t>
            </a:r>
            <a:endParaRPr lang="en-US" dirty="0">
              <a:effectLst/>
            </a:endParaRPr>
          </a:p>
          <a:p>
            <a:endParaRPr lang="en-US" dirty="0"/>
          </a:p>
        </p:txBody>
      </p:sp>
    </p:spTree>
    <p:extLst>
      <p:ext uri="{BB962C8B-B14F-4D97-AF65-F5344CB8AC3E}">
        <p14:creationId xmlns:p14="http://schemas.microsoft.com/office/powerpoint/2010/main" val="1173224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00026" y="1989579"/>
            <a:ext cx="8078559" cy="277008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Everyone, what’s the first step in telling the main idea?</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Students: Name the person in the sentences.</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Content Placeholder 2"/>
          <p:cNvSpPr txBox="1">
            <a:spLocks/>
          </p:cNvSpPr>
          <p:nvPr/>
        </p:nvSpPr>
        <p:spPr>
          <a:xfrm>
            <a:off x="100013" y="1387662"/>
            <a:ext cx="6575310" cy="60191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FFFF"/>
              </a:buClr>
              <a:buSzTx/>
              <a:buFont typeface="Arial" panose="020B0604020202020204" pitchFamily="34" charset="0"/>
              <a:buNone/>
              <a:tabLst/>
              <a:defRPr/>
            </a:pPr>
            <a:r>
              <a:rPr kumimoji="0" lang="en-US" altLang="ja-JP" sz="2400" b="1" i="0" u="none" strike="noStrike" kern="1200" cap="none" spc="0" normalizeH="0" baseline="0" noProof="0" dirty="0">
                <a:ln>
                  <a:noFill/>
                </a:ln>
                <a:solidFill>
                  <a:srgbClr val="FFFFFF"/>
                </a:solidFill>
                <a:effectLst/>
                <a:uLnTx/>
                <a:uFillTx/>
                <a:latin typeface="Verdana" charset="0"/>
                <a:ea typeface="Verdana" charset="0"/>
                <a:cs typeface="Verdana" charset="0"/>
              </a:rPr>
              <a:t>Finding the </a:t>
            </a:r>
            <a:r>
              <a:rPr kumimoji="0" lang="en-US" altLang="ja-JP" sz="2400" b="1" i="0" u="none" strike="noStrike" kern="1200" cap="none" spc="0" normalizeH="0" baseline="0" noProof="0">
                <a:ln>
                  <a:noFill/>
                </a:ln>
                <a:solidFill>
                  <a:srgbClr val="FFFFFF"/>
                </a:solidFill>
                <a:effectLst/>
                <a:uLnTx/>
                <a:uFillTx/>
                <a:latin typeface="Verdana" charset="0"/>
                <a:ea typeface="Verdana" charset="0"/>
                <a:cs typeface="Verdana" charset="0"/>
              </a:rPr>
              <a:t>main idea</a:t>
            </a:r>
            <a:endPar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sp>
        <p:nvSpPr>
          <p:cNvPr id="15" name="Content Placeholder 2"/>
          <p:cNvSpPr>
            <a:spLocks noGrp="1"/>
          </p:cNvSpPr>
          <p:nvPr>
            <p:ph idx="1"/>
          </p:nvPr>
        </p:nvSpPr>
        <p:spPr>
          <a:xfrm>
            <a:off x="114300" y="23008"/>
            <a:ext cx="8686800" cy="1257300"/>
          </a:xfrm>
        </p:spPr>
        <p:txBody>
          <a:bodyPr>
            <a:noAutofit/>
          </a:bodyPr>
          <a:lstStyle/>
          <a:p>
            <a:pPr marL="342900" indent="-342900">
              <a:lnSpc>
                <a:spcPct val="120000"/>
              </a:lnSpc>
              <a:spcBef>
                <a:spcPts val="0"/>
              </a:spcBef>
              <a:buClr>
                <a:schemeClr val="accent1"/>
              </a:buClr>
              <a:buFont typeface="Wingdings" panose="05000000000000000000" pitchFamily="2" charset="2"/>
              <a:buChar char="q"/>
            </a:pPr>
            <a:r>
              <a:rPr lang="en-US" dirty="0"/>
              <a:t> Select most appropriate response format</a:t>
            </a:r>
          </a:p>
          <a:p>
            <a:pPr marL="342900" indent="-342900">
              <a:lnSpc>
                <a:spcPct val="120000"/>
              </a:lnSpc>
              <a:spcBef>
                <a:spcPts val="0"/>
              </a:spcBef>
              <a:buClr>
                <a:schemeClr val="accent1"/>
              </a:buClr>
              <a:buFont typeface="Wingdings" panose="05000000000000000000" pitchFamily="2" charset="2"/>
              <a:buChar char="q"/>
            </a:pPr>
            <a:r>
              <a:rPr lang="en-US" dirty="0"/>
              <a:t> Maximize engagement and opportunities to practice</a:t>
            </a:r>
          </a:p>
          <a:p>
            <a:pPr marL="342900" indent="-342900">
              <a:lnSpc>
                <a:spcPct val="120000"/>
              </a:lnSpc>
              <a:buClr>
                <a:schemeClr val="accent1"/>
              </a:buClr>
              <a:buFont typeface="Wingdings" panose="05000000000000000000" pitchFamily="2" charset="2"/>
              <a:buChar char="q"/>
            </a:pPr>
            <a:endParaRPr lang="en-US" sz="3000" dirty="0"/>
          </a:p>
        </p:txBody>
      </p:sp>
      <p:pic>
        <p:nvPicPr>
          <p:cNvPr id="2" name="Picture 1" descr="Image for Opportunities to Learn and Practice for Response Format highlighting Verbal, Group and below average time">
            <a:extLst>
              <a:ext uri="{FF2B5EF4-FFF2-40B4-BE49-F238E27FC236}">
                <a16:creationId xmlns:a16="http://schemas.microsoft.com/office/drawing/2014/main" id="{CD39C50D-769D-431E-AE92-32F601D5349F}"/>
              </a:ext>
            </a:extLst>
          </p:cNvPr>
          <p:cNvPicPr>
            <a:picLocks noChangeAspect="1"/>
          </p:cNvPicPr>
          <p:nvPr/>
        </p:nvPicPr>
        <p:blipFill>
          <a:blip r:embed="rId2"/>
          <a:stretch>
            <a:fillRect/>
          </a:stretch>
        </p:blipFill>
        <p:spPr>
          <a:xfrm>
            <a:off x="1509141" y="3389757"/>
            <a:ext cx="3638550" cy="1962150"/>
          </a:xfrm>
          <a:prstGeom prst="rect">
            <a:avLst/>
          </a:prstGeom>
        </p:spPr>
      </p:pic>
      <p:sp>
        <p:nvSpPr>
          <p:cNvPr id="3" name="Title 2" hidden="1">
            <a:extLst>
              <a:ext uri="{FF2B5EF4-FFF2-40B4-BE49-F238E27FC236}">
                <a16:creationId xmlns:a16="http://schemas.microsoft.com/office/drawing/2014/main" id="{B80AF2E4-FAA8-434F-BD1D-76A8AD1596E9}"/>
              </a:ext>
            </a:extLst>
          </p:cNvPr>
          <p:cNvSpPr>
            <a:spLocks noGrp="1"/>
          </p:cNvSpPr>
          <p:nvPr>
            <p:ph type="title"/>
          </p:nvPr>
        </p:nvSpPr>
        <p:spPr/>
        <p:txBody>
          <a:bodyPr/>
          <a:lstStyle/>
          <a:p>
            <a:pPr rtl="0" eaLnBrk="1" fontAlgn="auto" latinLnBrk="0" hangingPunct="1"/>
            <a:r>
              <a:rPr lang="en-US" sz="2400" b="1" i="0" kern="1200" spc="0" baseline="0" dirty="0">
                <a:ln>
                  <a:noFill/>
                </a:ln>
                <a:solidFill>
                  <a:srgbClr val="FFFFFF"/>
                </a:solidFill>
                <a:effectLst/>
                <a:latin typeface="Verdana" panose="020B0604030504040204" pitchFamily="34" charset="0"/>
                <a:ea typeface="Verdana" panose="020B0604030504040204" pitchFamily="34" charset="0"/>
                <a:cs typeface="Verdana" panose="020B0604030504040204" pitchFamily="34" charset="0"/>
              </a:rPr>
              <a:t>Finding the main idea</a:t>
            </a:r>
            <a:endParaRPr lang="en-US" dirty="0">
              <a:effectLst/>
            </a:endParaRPr>
          </a:p>
          <a:p>
            <a:endParaRPr lang="en-US" dirty="0"/>
          </a:p>
        </p:txBody>
      </p:sp>
    </p:spTree>
    <p:extLst>
      <p:ext uri="{BB962C8B-B14F-4D97-AF65-F5344CB8AC3E}">
        <p14:creationId xmlns:p14="http://schemas.microsoft.com/office/powerpoint/2010/main" val="5169251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00027" y="1989579"/>
            <a:ext cx="7768316" cy="277008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Everyone, what’s the first step in telling the main idea?</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Students: Name the person in the sentences.</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Put your thumbs up if you think you know the person in the sentences.</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Content Placeholder 2"/>
          <p:cNvSpPr txBox="1">
            <a:spLocks/>
          </p:cNvSpPr>
          <p:nvPr/>
        </p:nvSpPr>
        <p:spPr>
          <a:xfrm>
            <a:off x="100013" y="1387662"/>
            <a:ext cx="6575310" cy="60191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FFFF"/>
              </a:buClr>
              <a:buSzTx/>
              <a:buFont typeface="Arial" panose="020B0604020202020204" pitchFamily="34" charset="0"/>
              <a:buNone/>
              <a:tabLst/>
              <a:defRPr/>
            </a:pPr>
            <a:r>
              <a:rPr kumimoji="0" lang="en-US" altLang="ja-JP" sz="2400" b="1" i="0" u="none" strike="noStrike" kern="1200" cap="none" spc="0" normalizeH="0" baseline="0" noProof="0" dirty="0">
                <a:ln>
                  <a:noFill/>
                </a:ln>
                <a:solidFill>
                  <a:srgbClr val="FFFFFF"/>
                </a:solidFill>
                <a:effectLst/>
                <a:uLnTx/>
                <a:uFillTx/>
                <a:latin typeface="Verdana" charset="0"/>
                <a:ea typeface="Verdana" charset="0"/>
                <a:cs typeface="Verdana" charset="0"/>
              </a:rPr>
              <a:t>Finding the </a:t>
            </a:r>
            <a:r>
              <a:rPr kumimoji="0" lang="en-US" altLang="ja-JP" sz="2400" b="1" i="0" u="none" strike="noStrike" kern="1200" cap="none" spc="0" normalizeH="0" baseline="0" noProof="0">
                <a:ln>
                  <a:noFill/>
                </a:ln>
                <a:solidFill>
                  <a:srgbClr val="FFFFFF"/>
                </a:solidFill>
                <a:effectLst/>
                <a:uLnTx/>
                <a:uFillTx/>
                <a:latin typeface="Verdana" charset="0"/>
                <a:ea typeface="Verdana" charset="0"/>
                <a:cs typeface="Verdana" charset="0"/>
              </a:rPr>
              <a:t>main idea</a:t>
            </a:r>
            <a:endPar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sp>
        <p:nvSpPr>
          <p:cNvPr id="15" name="Content Placeholder 2"/>
          <p:cNvSpPr>
            <a:spLocks noGrp="1"/>
          </p:cNvSpPr>
          <p:nvPr>
            <p:ph idx="1"/>
          </p:nvPr>
        </p:nvSpPr>
        <p:spPr>
          <a:xfrm>
            <a:off x="114300" y="23008"/>
            <a:ext cx="8686800" cy="1257300"/>
          </a:xfrm>
        </p:spPr>
        <p:txBody>
          <a:bodyPr>
            <a:noAutofit/>
          </a:bodyPr>
          <a:lstStyle/>
          <a:p>
            <a:pPr marL="342900" indent="-342900">
              <a:lnSpc>
                <a:spcPct val="120000"/>
              </a:lnSpc>
              <a:spcBef>
                <a:spcPts val="0"/>
              </a:spcBef>
              <a:buClr>
                <a:schemeClr val="accent1"/>
              </a:buClr>
              <a:buFont typeface="Wingdings" panose="05000000000000000000" pitchFamily="2" charset="2"/>
              <a:buChar char="q"/>
            </a:pPr>
            <a:r>
              <a:rPr lang="en-US" dirty="0"/>
              <a:t> Select most appropriate response format</a:t>
            </a:r>
          </a:p>
          <a:p>
            <a:pPr marL="342900" indent="-342900">
              <a:lnSpc>
                <a:spcPct val="120000"/>
              </a:lnSpc>
              <a:spcBef>
                <a:spcPts val="0"/>
              </a:spcBef>
              <a:buClr>
                <a:schemeClr val="accent1"/>
              </a:buClr>
              <a:buFont typeface="Wingdings" panose="05000000000000000000" pitchFamily="2" charset="2"/>
              <a:buChar char="q"/>
            </a:pPr>
            <a:r>
              <a:rPr lang="en-US" dirty="0"/>
              <a:t> Maximize engagement and opportunities to practice</a:t>
            </a:r>
          </a:p>
          <a:p>
            <a:pPr marL="342900" indent="-342900">
              <a:lnSpc>
                <a:spcPct val="120000"/>
              </a:lnSpc>
              <a:buClr>
                <a:schemeClr val="accent1"/>
              </a:buClr>
              <a:buFont typeface="Wingdings" panose="05000000000000000000" pitchFamily="2" charset="2"/>
              <a:buChar char="q"/>
            </a:pPr>
            <a:endParaRPr lang="en-US" sz="3000" dirty="0"/>
          </a:p>
        </p:txBody>
      </p:sp>
      <p:pic>
        <p:nvPicPr>
          <p:cNvPr id="2" name="Picture 1" descr="Image for Opportunities to Learn and Practice for Response Format highlighting Gesture, Group and Below average time">
            <a:extLst>
              <a:ext uri="{FF2B5EF4-FFF2-40B4-BE49-F238E27FC236}">
                <a16:creationId xmlns:a16="http://schemas.microsoft.com/office/drawing/2014/main" id="{224538F0-33A6-4CF9-A214-9C0098FB13FB}"/>
              </a:ext>
            </a:extLst>
          </p:cNvPr>
          <p:cNvPicPr>
            <a:picLocks noChangeAspect="1"/>
          </p:cNvPicPr>
          <p:nvPr/>
        </p:nvPicPr>
        <p:blipFill>
          <a:blip r:embed="rId2"/>
          <a:stretch>
            <a:fillRect/>
          </a:stretch>
        </p:blipFill>
        <p:spPr>
          <a:xfrm>
            <a:off x="1857756" y="3755898"/>
            <a:ext cx="3581400" cy="1943100"/>
          </a:xfrm>
          <a:prstGeom prst="rect">
            <a:avLst/>
          </a:prstGeom>
        </p:spPr>
      </p:pic>
      <p:sp>
        <p:nvSpPr>
          <p:cNvPr id="3" name="Title 2" hidden="1">
            <a:extLst>
              <a:ext uri="{FF2B5EF4-FFF2-40B4-BE49-F238E27FC236}">
                <a16:creationId xmlns:a16="http://schemas.microsoft.com/office/drawing/2014/main" id="{58A4575A-591F-4915-B13D-DE1F9A124A59}"/>
              </a:ext>
            </a:extLst>
          </p:cNvPr>
          <p:cNvSpPr>
            <a:spLocks noGrp="1"/>
          </p:cNvSpPr>
          <p:nvPr>
            <p:ph type="title"/>
          </p:nvPr>
        </p:nvSpPr>
        <p:spPr/>
        <p:txBody>
          <a:bodyPr/>
          <a:lstStyle/>
          <a:p>
            <a:pPr rtl="0" eaLnBrk="1" fontAlgn="auto" latinLnBrk="0" hangingPunct="1"/>
            <a:r>
              <a:rPr lang="en-US" sz="2400" b="1" i="0" kern="1200" spc="0" baseline="0" dirty="0">
                <a:ln>
                  <a:noFill/>
                </a:ln>
                <a:solidFill>
                  <a:srgbClr val="FFFFFF"/>
                </a:solidFill>
                <a:effectLst/>
                <a:latin typeface="Verdana" panose="020B0604030504040204" pitchFamily="34" charset="0"/>
                <a:ea typeface="Verdana" panose="020B0604030504040204" pitchFamily="34" charset="0"/>
                <a:cs typeface="Verdana" panose="020B0604030504040204" pitchFamily="34" charset="0"/>
              </a:rPr>
              <a:t>Finding the main idea</a:t>
            </a:r>
            <a:endParaRPr lang="en-US" dirty="0">
              <a:effectLst/>
            </a:endParaRPr>
          </a:p>
          <a:p>
            <a:endParaRPr lang="en-US" dirty="0"/>
          </a:p>
        </p:txBody>
      </p:sp>
    </p:spTree>
    <p:extLst>
      <p:ext uri="{BB962C8B-B14F-4D97-AF65-F5344CB8AC3E}">
        <p14:creationId xmlns:p14="http://schemas.microsoft.com/office/powerpoint/2010/main" val="5086973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00027" y="1989579"/>
            <a:ext cx="7768316" cy="277008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Everyone, what’s the first step in telling the main idea?</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Students: Name the person in the sentences.</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Put your thumbs up if you think you know the person in the sentences.</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Talk with your partner about the person, and write the name on your main idea sheet.</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Content Placeholder 2"/>
          <p:cNvSpPr txBox="1">
            <a:spLocks/>
          </p:cNvSpPr>
          <p:nvPr/>
        </p:nvSpPr>
        <p:spPr>
          <a:xfrm>
            <a:off x="100013" y="1387662"/>
            <a:ext cx="6575310" cy="60191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FFFF"/>
              </a:buClr>
              <a:buSzTx/>
              <a:buFont typeface="Arial" panose="020B0604020202020204" pitchFamily="34" charset="0"/>
              <a:buNone/>
              <a:tabLst/>
              <a:defRPr/>
            </a:pPr>
            <a:r>
              <a:rPr kumimoji="0" lang="en-US" altLang="ja-JP" sz="2400" b="1" i="0" u="none" strike="noStrike" kern="1200" cap="none" spc="0" normalizeH="0" baseline="0" noProof="0" dirty="0">
                <a:ln>
                  <a:noFill/>
                </a:ln>
                <a:solidFill>
                  <a:srgbClr val="FFFFFF"/>
                </a:solidFill>
                <a:effectLst/>
                <a:uLnTx/>
                <a:uFillTx/>
                <a:latin typeface="Verdana" charset="0"/>
                <a:ea typeface="Verdana" charset="0"/>
                <a:cs typeface="Verdana" charset="0"/>
              </a:rPr>
              <a:t>Finding the </a:t>
            </a:r>
            <a:r>
              <a:rPr kumimoji="0" lang="en-US" altLang="ja-JP" sz="2400" b="1" i="0" u="none" strike="noStrike" kern="1200" cap="none" spc="0" normalizeH="0" baseline="0" noProof="0">
                <a:ln>
                  <a:noFill/>
                </a:ln>
                <a:solidFill>
                  <a:srgbClr val="FFFFFF"/>
                </a:solidFill>
                <a:effectLst/>
                <a:uLnTx/>
                <a:uFillTx/>
                <a:latin typeface="Verdana" charset="0"/>
                <a:ea typeface="Verdana" charset="0"/>
                <a:cs typeface="Verdana" charset="0"/>
              </a:rPr>
              <a:t>main idea</a:t>
            </a:r>
            <a:endPar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sp>
        <p:nvSpPr>
          <p:cNvPr id="15" name="Content Placeholder 2"/>
          <p:cNvSpPr>
            <a:spLocks noGrp="1"/>
          </p:cNvSpPr>
          <p:nvPr>
            <p:ph idx="1"/>
          </p:nvPr>
        </p:nvSpPr>
        <p:spPr>
          <a:xfrm>
            <a:off x="114300" y="23008"/>
            <a:ext cx="8686800" cy="1257300"/>
          </a:xfrm>
        </p:spPr>
        <p:txBody>
          <a:bodyPr>
            <a:noAutofit/>
          </a:bodyPr>
          <a:lstStyle/>
          <a:p>
            <a:pPr marL="342900" indent="-342900">
              <a:lnSpc>
                <a:spcPct val="120000"/>
              </a:lnSpc>
              <a:spcBef>
                <a:spcPts val="0"/>
              </a:spcBef>
              <a:buClr>
                <a:schemeClr val="accent1"/>
              </a:buClr>
              <a:buFont typeface="Wingdings" panose="05000000000000000000" pitchFamily="2" charset="2"/>
              <a:buChar char="q"/>
            </a:pPr>
            <a:r>
              <a:rPr lang="en-US" dirty="0"/>
              <a:t> Select most appropriate response format</a:t>
            </a:r>
          </a:p>
          <a:p>
            <a:pPr marL="342900" indent="-342900">
              <a:lnSpc>
                <a:spcPct val="120000"/>
              </a:lnSpc>
              <a:spcBef>
                <a:spcPts val="0"/>
              </a:spcBef>
              <a:buClr>
                <a:schemeClr val="accent1"/>
              </a:buClr>
              <a:buFont typeface="Wingdings" panose="05000000000000000000" pitchFamily="2" charset="2"/>
              <a:buChar char="q"/>
            </a:pPr>
            <a:r>
              <a:rPr lang="en-US" dirty="0"/>
              <a:t> Maximize engagement and opportunities to practice</a:t>
            </a:r>
          </a:p>
          <a:p>
            <a:pPr marL="342900" indent="-342900">
              <a:lnSpc>
                <a:spcPct val="120000"/>
              </a:lnSpc>
              <a:buClr>
                <a:schemeClr val="accent1"/>
              </a:buClr>
              <a:buFont typeface="Wingdings" panose="05000000000000000000" pitchFamily="2" charset="2"/>
              <a:buChar char="q"/>
            </a:pPr>
            <a:endParaRPr lang="en-US" sz="3000" dirty="0"/>
          </a:p>
        </p:txBody>
      </p:sp>
      <p:pic>
        <p:nvPicPr>
          <p:cNvPr id="2" name="Picture 1" descr="Image for Opportunities to Learn and Practice for Response Format highlighting Verbal and Written, Pair and Above average time">
            <a:extLst>
              <a:ext uri="{FF2B5EF4-FFF2-40B4-BE49-F238E27FC236}">
                <a16:creationId xmlns:a16="http://schemas.microsoft.com/office/drawing/2014/main" id="{C4542D06-EF8A-476F-A754-B7EDCE20BD03}"/>
              </a:ext>
            </a:extLst>
          </p:cNvPr>
          <p:cNvPicPr>
            <a:picLocks noChangeAspect="1"/>
          </p:cNvPicPr>
          <p:nvPr/>
        </p:nvPicPr>
        <p:blipFill>
          <a:blip r:embed="rId2"/>
          <a:stretch>
            <a:fillRect/>
          </a:stretch>
        </p:blipFill>
        <p:spPr>
          <a:xfrm>
            <a:off x="2072830" y="4282249"/>
            <a:ext cx="3571875" cy="1914525"/>
          </a:xfrm>
          <a:prstGeom prst="rect">
            <a:avLst/>
          </a:prstGeom>
        </p:spPr>
      </p:pic>
      <p:sp>
        <p:nvSpPr>
          <p:cNvPr id="3" name="Title 2" hidden="1">
            <a:extLst>
              <a:ext uri="{FF2B5EF4-FFF2-40B4-BE49-F238E27FC236}">
                <a16:creationId xmlns:a16="http://schemas.microsoft.com/office/drawing/2014/main" id="{8B76455E-C50F-4437-99C9-2DFA8E4F32D4}"/>
              </a:ext>
            </a:extLst>
          </p:cNvPr>
          <p:cNvSpPr>
            <a:spLocks noGrp="1"/>
          </p:cNvSpPr>
          <p:nvPr>
            <p:ph type="title"/>
          </p:nvPr>
        </p:nvSpPr>
        <p:spPr/>
        <p:txBody>
          <a:bodyPr/>
          <a:lstStyle/>
          <a:p>
            <a:pPr rtl="0" eaLnBrk="1" fontAlgn="auto" latinLnBrk="0" hangingPunct="1"/>
            <a:r>
              <a:rPr lang="en-US" sz="2400" b="1" i="0" kern="1200" spc="0" baseline="0" dirty="0">
                <a:ln>
                  <a:noFill/>
                </a:ln>
                <a:solidFill>
                  <a:srgbClr val="FFFFFF"/>
                </a:solidFill>
                <a:effectLst/>
                <a:latin typeface="Verdana" panose="020B0604030504040204" pitchFamily="34" charset="0"/>
                <a:ea typeface="Verdana" panose="020B0604030504040204" pitchFamily="34" charset="0"/>
                <a:cs typeface="Verdana" panose="020B0604030504040204" pitchFamily="34" charset="0"/>
              </a:rPr>
              <a:t>Finding the main idea</a:t>
            </a:r>
            <a:endParaRPr lang="en-US" dirty="0">
              <a:effectLst/>
            </a:endParaRPr>
          </a:p>
          <a:p>
            <a:endParaRPr lang="en-US" dirty="0"/>
          </a:p>
        </p:txBody>
      </p:sp>
    </p:spTree>
    <p:extLst>
      <p:ext uri="{BB962C8B-B14F-4D97-AF65-F5344CB8AC3E}">
        <p14:creationId xmlns:p14="http://schemas.microsoft.com/office/powerpoint/2010/main" val="15863663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4300" y="255259"/>
            <a:ext cx="8915400" cy="731520"/>
          </a:xfrm>
        </p:spPr>
        <p:txBody>
          <a:bodyPr>
            <a:noAutofit/>
          </a:bodyPr>
          <a:lstStyle/>
          <a:p>
            <a:r>
              <a:rPr lang="en-US" dirty="0"/>
              <a:t>Immediate Specific Feedback</a:t>
            </a:r>
          </a:p>
        </p:txBody>
      </p:sp>
      <p:sp>
        <p:nvSpPr>
          <p:cNvPr id="5" name="Content Placeholder 2"/>
          <p:cNvSpPr>
            <a:spLocks noGrp="1"/>
          </p:cNvSpPr>
          <p:nvPr>
            <p:ph idx="1"/>
          </p:nvPr>
        </p:nvSpPr>
        <p:spPr>
          <a:xfrm>
            <a:off x="185738" y="1730902"/>
            <a:ext cx="8686800" cy="4226986"/>
          </a:xfrm>
        </p:spPr>
        <p:txBody>
          <a:bodyPr>
            <a:normAutofit/>
          </a:bodyPr>
          <a:lstStyle/>
          <a:p>
            <a:pPr marL="342900" indent="-342900">
              <a:lnSpc>
                <a:spcPct val="120000"/>
              </a:lnSpc>
              <a:buClr>
                <a:schemeClr val="accent1"/>
              </a:buClr>
              <a:buFont typeface="Wingdings" panose="05000000000000000000" pitchFamily="2" charset="2"/>
              <a:buChar char="q"/>
            </a:pPr>
            <a:r>
              <a:rPr lang="en-US" dirty="0"/>
              <a:t>Provide immediate feedback</a:t>
            </a:r>
          </a:p>
          <a:p>
            <a:pPr marL="342900" indent="-342900">
              <a:lnSpc>
                <a:spcPct val="120000"/>
              </a:lnSpc>
              <a:buClr>
                <a:schemeClr val="accent1"/>
              </a:buClr>
              <a:buFont typeface="Wingdings" panose="05000000000000000000" pitchFamily="2" charset="2"/>
              <a:buChar char="q"/>
            </a:pPr>
            <a:r>
              <a:rPr lang="en-US" dirty="0"/>
              <a:t>Affirm correct responses</a:t>
            </a:r>
          </a:p>
          <a:p>
            <a:pPr marL="342900" indent="-342900">
              <a:lnSpc>
                <a:spcPct val="120000"/>
              </a:lnSpc>
              <a:buClr>
                <a:schemeClr val="accent1"/>
              </a:buClr>
              <a:buFont typeface="Wingdings" panose="05000000000000000000" pitchFamily="2" charset="2"/>
              <a:buChar char="q"/>
            </a:pPr>
            <a:r>
              <a:rPr lang="en-US" dirty="0"/>
              <a:t>Correct incorrect responses</a:t>
            </a:r>
          </a:p>
          <a:p>
            <a:pPr>
              <a:lnSpc>
                <a:spcPct val="120000"/>
              </a:lnSpc>
              <a:buClr>
                <a:schemeClr val="accent1"/>
              </a:buClr>
            </a:pPr>
            <a:r>
              <a:rPr lang="en-US" dirty="0"/>
              <a:t>   (and provide additional practice)</a:t>
            </a:r>
          </a:p>
          <a:p>
            <a:pPr marL="342900" indent="-342900">
              <a:buFont typeface="Arial" charset="0"/>
              <a:buChar char="•"/>
            </a:pPr>
            <a:endParaRPr lang="en-US" dirty="0"/>
          </a:p>
        </p:txBody>
      </p:sp>
    </p:spTree>
    <p:extLst>
      <p:ext uri="{BB962C8B-B14F-4D97-AF65-F5344CB8AC3E}">
        <p14:creationId xmlns:p14="http://schemas.microsoft.com/office/powerpoint/2010/main" val="24936661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4300" y="255259"/>
            <a:ext cx="8915400" cy="731520"/>
          </a:xfrm>
        </p:spPr>
        <p:txBody>
          <a:bodyPr>
            <a:noAutofit/>
          </a:bodyPr>
          <a:lstStyle/>
          <a:p>
            <a:r>
              <a:rPr lang="en-US" dirty="0"/>
              <a:t>Immediate Specific Feedback</a:t>
            </a:r>
          </a:p>
        </p:txBody>
      </p:sp>
      <p:sp>
        <p:nvSpPr>
          <p:cNvPr id="5" name="Content Placeholder 2"/>
          <p:cNvSpPr>
            <a:spLocks noGrp="1"/>
          </p:cNvSpPr>
          <p:nvPr>
            <p:ph idx="1"/>
          </p:nvPr>
        </p:nvSpPr>
        <p:spPr>
          <a:xfrm>
            <a:off x="185738" y="1730902"/>
            <a:ext cx="8686800" cy="4226986"/>
          </a:xfrm>
        </p:spPr>
        <p:txBody>
          <a:bodyPr>
            <a:normAutofit/>
          </a:bodyPr>
          <a:lstStyle/>
          <a:p>
            <a:pPr marL="342900" indent="-342900">
              <a:lnSpc>
                <a:spcPct val="120000"/>
              </a:lnSpc>
              <a:buClr>
                <a:schemeClr val="accent1"/>
              </a:buClr>
              <a:buFont typeface="Wingdings" panose="05000000000000000000" pitchFamily="2" charset="2"/>
              <a:buChar char="q"/>
            </a:pPr>
            <a:r>
              <a:rPr lang="en-US" dirty="0">
                <a:solidFill>
                  <a:schemeClr val="bg1">
                    <a:lumMod val="65000"/>
                  </a:schemeClr>
                </a:solidFill>
              </a:rPr>
              <a:t>Provide immediate feedback</a:t>
            </a:r>
          </a:p>
          <a:p>
            <a:pPr marL="342900" indent="-342900">
              <a:lnSpc>
                <a:spcPct val="120000"/>
              </a:lnSpc>
              <a:buClr>
                <a:schemeClr val="accent1"/>
              </a:buClr>
              <a:buFont typeface="Wingdings" panose="05000000000000000000" pitchFamily="2" charset="2"/>
              <a:buChar char="q"/>
            </a:pPr>
            <a:r>
              <a:rPr lang="en-US" dirty="0"/>
              <a:t>Affirm correct responses</a:t>
            </a:r>
          </a:p>
          <a:p>
            <a:pPr marL="342900" indent="-342900">
              <a:lnSpc>
                <a:spcPct val="120000"/>
              </a:lnSpc>
              <a:buClr>
                <a:schemeClr val="accent1"/>
              </a:buClr>
              <a:buFont typeface="Wingdings" panose="05000000000000000000" pitchFamily="2" charset="2"/>
              <a:buChar char="q"/>
            </a:pPr>
            <a:r>
              <a:rPr lang="en-US" dirty="0">
                <a:solidFill>
                  <a:schemeClr val="bg1">
                    <a:lumMod val="65000"/>
                  </a:schemeClr>
                </a:solidFill>
              </a:rPr>
              <a:t>Correct incorrect responses</a:t>
            </a:r>
          </a:p>
          <a:p>
            <a:pPr>
              <a:lnSpc>
                <a:spcPct val="120000"/>
              </a:lnSpc>
              <a:buClr>
                <a:schemeClr val="accent1"/>
              </a:buClr>
            </a:pPr>
            <a:r>
              <a:rPr lang="en-US" dirty="0">
                <a:solidFill>
                  <a:schemeClr val="bg1">
                    <a:lumMod val="65000"/>
                  </a:schemeClr>
                </a:solidFill>
              </a:rPr>
              <a:t>   (and provide additional practice)</a:t>
            </a:r>
          </a:p>
          <a:p>
            <a:pPr marL="342900" indent="-342900">
              <a:buFont typeface="Arial" charset="0"/>
              <a:buChar char="•"/>
            </a:pPr>
            <a:endParaRPr lang="en-US" dirty="0">
              <a:solidFill>
                <a:schemeClr val="bg1">
                  <a:lumMod val="65000"/>
                </a:schemeClr>
              </a:solidFill>
            </a:endParaRPr>
          </a:p>
        </p:txBody>
      </p:sp>
    </p:spTree>
    <p:extLst>
      <p:ext uri="{BB962C8B-B14F-4D97-AF65-F5344CB8AC3E}">
        <p14:creationId xmlns:p14="http://schemas.microsoft.com/office/powerpoint/2010/main" val="10978132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Affirm Correct Responses</a:t>
            </a:r>
          </a:p>
        </p:txBody>
      </p:sp>
      <p:sp>
        <p:nvSpPr>
          <p:cNvPr id="14" name="Text Box 3"/>
          <p:cNvSpPr txBox="1">
            <a:spLocks noChangeArrowheads="1"/>
          </p:cNvSpPr>
          <p:nvPr/>
        </p:nvSpPr>
        <p:spPr bwMode="auto">
          <a:xfrm>
            <a:off x="200027" y="1048006"/>
            <a:ext cx="6678385" cy="1631216"/>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When Benjamin Banneker was 21, he took apart a pocket watch to see how it worked. He built a clock entirely out of wood, carving all the gears by hand. He also built the first American-made striking clock.</a:t>
            </a:r>
          </a:p>
        </p:txBody>
      </p:sp>
      <p:pic>
        <p:nvPicPr>
          <p:cNvPr id="6" name="Picture 5" descr="Simple Red Checkmark by thatsmybo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7" name="Content Placeholder 2"/>
          <p:cNvSpPr txBox="1">
            <a:spLocks/>
          </p:cNvSpPr>
          <p:nvPr/>
        </p:nvSpPr>
        <p:spPr>
          <a:xfrm>
            <a:off x="200027" y="3001887"/>
            <a:ext cx="6575310" cy="2909056"/>
          </a:xfrm>
          <a:prstGeom prst="rect">
            <a:avLst/>
          </a:prstGeom>
        </p:spPr>
        <p:txBody>
          <a:bodyPr vert="horz" lIns="91440" tIns="45720" rIns="91440" bIns="45720" rtlCol="0">
            <a:normAutofit fontScale="925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Now its your turn to come up with a main-idea sentence for this paragraph.</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What is the first step in telling the main idea?</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First I name the person in the sentences.</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Yes, who is the person?</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The person is Benjamin Banneker.</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Great job naming the person!</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Oval 7" descr="When looking at Affirming Correct Responses - highlighting the step &quot;Great job naming the person&quot;"/>
          <p:cNvSpPr/>
          <p:nvPr/>
        </p:nvSpPr>
        <p:spPr>
          <a:xfrm>
            <a:off x="0" y="5355773"/>
            <a:ext cx="4833257" cy="767443"/>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le 1" hidden="1">
            <a:extLst>
              <a:ext uri="{FF2B5EF4-FFF2-40B4-BE49-F238E27FC236}">
                <a16:creationId xmlns:a16="http://schemas.microsoft.com/office/drawing/2014/main" id="{4E8C77ED-0F62-461A-8045-A79F9ECA4560}"/>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Affirm Correct Responses</a:t>
            </a:r>
            <a:endParaRPr lang="en-US" sz="2800" dirty="0">
              <a:effectLst/>
            </a:endParaRPr>
          </a:p>
          <a:p>
            <a:endParaRPr lang="en-US" dirty="0"/>
          </a:p>
        </p:txBody>
      </p:sp>
    </p:spTree>
    <p:extLst>
      <p:ext uri="{BB962C8B-B14F-4D97-AF65-F5344CB8AC3E}">
        <p14:creationId xmlns:p14="http://schemas.microsoft.com/office/powerpoint/2010/main" val="30352157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4300" y="255259"/>
            <a:ext cx="8915400" cy="731520"/>
          </a:xfrm>
        </p:spPr>
        <p:txBody>
          <a:bodyPr>
            <a:noAutofit/>
          </a:bodyPr>
          <a:lstStyle/>
          <a:p>
            <a:r>
              <a:rPr lang="en-US" dirty="0"/>
              <a:t>Immediate Specific Feedback</a:t>
            </a:r>
          </a:p>
        </p:txBody>
      </p:sp>
      <p:sp>
        <p:nvSpPr>
          <p:cNvPr id="5" name="Content Placeholder 2"/>
          <p:cNvSpPr>
            <a:spLocks noGrp="1"/>
          </p:cNvSpPr>
          <p:nvPr>
            <p:ph idx="1"/>
          </p:nvPr>
        </p:nvSpPr>
        <p:spPr>
          <a:xfrm>
            <a:off x="185738" y="1730902"/>
            <a:ext cx="8686800" cy="4226986"/>
          </a:xfrm>
        </p:spPr>
        <p:txBody>
          <a:bodyPr>
            <a:normAutofit/>
          </a:bodyPr>
          <a:lstStyle/>
          <a:p>
            <a:pPr marL="342900" indent="-342900">
              <a:lnSpc>
                <a:spcPct val="120000"/>
              </a:lnSpc>
              <a:buClr>
                <a:schemeClr val="accent1"/>
              </a:buClr>
              <a:buFont typeface="Wingdings" panose="05000000000000000000" pitchFamily="2" charset="2"/>
              <a:buChar char="q"/>
            </a:pPr>
            <a:r>
              <a:rPr lang="en-US" dirty="0"/>
              <a:t>Provide immediate feedback</a:t>
            </a:r>
          </a:p>
          <a:p>
            <a:pPr marL="342900" indent="-342900">
              <a:lnSpc>
                <a:spcPct val="120000"/>
              </a:lnSpc>
              <a:buClr>
                <a:schemeClr val="accent1"/>
              </a:buClr>
              <a:buFont typeface="Wingdings" panose="05000000000000000000" pitchFamily="2" charset="2"/>
              <a:buChar char="q"/>
            </a:pPr>
            <a:r>
              <a:rPr lang="en-US" dirty="0"/>
              <a:t>Affirm correct responses</a:t>
            </a:r>
          </a:p>
          <a:p>
            <a:pPr marL="342900" indent="-342900">
              <a:lnSpc>
                <a:spcPct val="120000"/>
              </a:lnSpc>
              <a:buClr>
                <a:schemeClr val="accent1"/>
              </a:buClr>
              <a:buFont typeface="Wingdings" panose="05000000000000000000" pitchFamily="2" charset="2"/>
              <a:buChar char="q"/>
            </a:pPr>
            <a:r>
              <a:rPr lang="en-US" dirty="0"/>
              <a:t>Correct incorrect responses</a:t>
            </a:r>
          </a:p>
          <a:p>
            <a:pPr>
              <a:lnSpc>
                <a:spcPct val="120000"/>
              </a:lnSpc>
              <a:buClr>
                <a:schemeClr val="accent1"/>
              </a:buClr>
            </a:pPr>
            <a:r>
              <a:rPr lang="en-US" dirty="0"/>
              <a:t>   (and provide additional practice)</a:t>
            </a:r>
          </a:p>
          <a:p>
            <a:pPr marL="342900" indent="-342900">
              <a:buFont typeface="Arial" charset="0"/>
              <a:buChar char="•"/>
            </a:pPr>
            <a:endParaRPr lang="en-US" dirty="0"/>
          </a:p>
        </p:txBody>
      </p:sp>
    </p:spTree>
    <p:extLst>
      <p:ext uri="{BB962C8B-B14F-4D97-AF65-F5344CB8AC3E}">
        <p14:creationId xmlns:p14="http://schemas.microsoft.com/office/powerpoint/2010/main" val="25741373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4300" y="255259"/>
            <a:ext cx="8915400" cy="731520"/>
          </a:xfrm>
        </p:spPr>
        <p:txBody>
          <a:bodyPr>
            <a:noAutofit/>
          </a:bodyPr>
          <a:lstStyle/>
          <a:p>
            <a:r>
              <a:rPr lang="en-US" dirty="0"/>
              <a:t>Immediate Specific Feedback</a:t>
            </a:r>
          </a:p>
        </p:txBody>
      </p:sp>
      <p:sp>
        <p:nvSpPr>
          <p:cNvPr id="5" name="Content Placeholder 2"/>
          <p:cNvSpPr>
            <a:spLocks noGrp="1"/>
          </p:cNvSpPr>
          <p:nvPr>
            <p:ph idx="1"/>
          </p:nvPr>
        </p:nvSpPr>
        <p:spPr>
          <a:xfrm>
            <a:off x="185738" y="1730902"/>
            <a:ext cx="8686800" cy="4226986"/>
          </a:xfrm>
        </p:spPr>
        <p:txBody>
          <a:bodyPr>
            <a:normAutofit/>
          </a:bodyPr>
          <a:lstStyle/>
          <a:p>
            <a:pPr marL="342900" indent="-342900">
              <a:lnSpc>
                <a:spcPct val="120000"/>
              </a:lnSpc>
              <a:buClr>
                <a:schemeClr val="accent1"/>
              </a:buClr>
              <a:buFont typeface="Wingdings" panose="05000000000000000000" pitchFamily="2" charset="2"/>
              <a:buChar char="q"/>
            </a:pPr>
            <a:r>
              <a:rPr lang="en-US" dirty="0"/>
              <a:t>Provide immediate feedback</a:t>
            </a:r>
          </a:p>
          <a:p>
            <a:pPr marL="342900" indent="-342900">
              <a:lnSpc>
                <a:spcPct val="120000"/>
              </a:lnSpc>
              <a:buClr>
                <a:schemeClr val="accent1"/>
              </a:buClr>
              <a:buFont typeface="Wingdings" panose="05000000000000000000" pitchFamily="2" charset="2"/>
              <a:buChar char="q"/>
            </a:pPr>
            <a:r>
              <a:rPr lang="en-US" dirty="0">
                <a:solidFill>
                  <a:schemeClr val="bg1">
                    <a:lumMod val="65000"/>
                  </a:schemeClr>
                </a:solidFill>
              </a:rPr>
              <a:t>Affirm correct responses</a:t>
            </a:r>
          </a:p>
          <a:p>
            <a:pPr marL="342900" indent="-342900">
              <a:lnSpc>
                <a:spcPct val="120000"/>
              </a:lnSpc>
              <a:buClr>
                <a:schemeClr val="accent1"/>
              </a:buClr>
              <a:buFont typeface="Wingdings" panose="05000000000000000000" pitchFamily="2" charset="2"/>
              <a:buChar char="q"/>
            </a:pPr>
            <a:r>
              <a:rPr lang="en-US" dirty="0"/>
              <a:t>Correct incorrect responses</a:t>
            </a:r>
          </a:p>
          <a:p>
            <a:pPr>
              <a:lnSpc>
                <a:spcPct val="120000"/>
              </a:lnSpc>
              <a:buClr>
                <a:schemeClr val="accent1"/>
              </a:buClr>
            </a:pPr>
            <a:r>
              <a:rPr lang="en-US" dirty="0"/>
              <a:t>   (and provide additional practice)</a:t>
            </a:r>
          </a:p>
          <a:p>
            <a:pPr marL="342900" indent="-342900">
              <a:buFont typeface="Arial" charset="0"/>
              <a:buChar char="•"/>
            </a:pPr>
            <a:endParaRPr lang="en-US" dirty="0">
              <a:solidFill>
                <a:schemeClr val="bg1">
                  <a:lumMod val="65000"/>
                </a:schemeClr>
              </a:solidFill>
            </a:endParaRPr>
          </a:p>
        </p:txBody>
      </p:sp>
    </p:spTree>
    <p:extLst>
      <p:ext uri="{BB962C8B-B14F-4D97-AF65-F5344CB8AC3E}">
        <p14:creationId xmlns:p14="http://schemas.microsoft.com/office/powerpoint/2010/main" val="438052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Provide Immediate Feedback</a:t>
            </a:r>
          </a:p>
        </p:txBody>
      </p:sp>
      <p:sp>
        <p:nvSpPr>
          <p:cNvPr id="14" name="Text Box 3"/>
          <p:cNvSpPr txBox="1">
            <a:spLocks noChangeArrowheads="1"/>
          </p:cNvSpPr>
          <p:nvPr/>
        </p:nvSpPr>
        <p:spPr bwMode="auto">
          <a:xfrm>
            <a:off x="200027" y="1048006"/>
            <a:ext cx="6678385" cy="1631216"/>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When Benjamin Banneker was </a:t>
            </a:r>
            <a:r>
              <a:rPr lang="en-US" altLang="en-US" sz="2000" dirty="0">
                <a:solidFill>
                  <a:srgbClr val="000000"/>
                </a:solidFill>
                <a:latin typeface="Verdana" charset="0"/>
                <a:ea typeface="Verdana" charset="0"/>
                <a:cs typeface="Verdana" charset="0"/>
              </a:rPr>
              <a:t>21</a:t>
            </a: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 he took apart a pocket watch to see how it worked. He built a clock entirely out of wood, carving all the gears by hand. He also built the first American-made striking clock.</a:t>
            </a:r>
          </a:p>
        </p:txBody>
      </p:sp>
      <p:sp>
        <p:nvSpPr>
          <p:cNvPr id="7" name="Content Placeholder 2"/>
          <p:cNvSpPr txBox="1">
            <a:spLocks/>
          </p:cNvSpPr>
          <p:nvPr/>
        </p:nvSpPr>
        <p:spPr>
          <a:xfrm>
            <a:off x="200027" y="3410101"/>
            <a:ext cx="6575310" cy="219059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Now its your turn to come up with a main-idea sentence for this paragraph.</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Who can tell me the main idea?</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panose="020B0604030504040204" pitchFamily="34" charset="0"/>
                <a:ea typeface="Verdana" panose="020B0604030504040204" pitchFamily="34" charset="0"/>
              </a:rPr>
              <a:t>Student: Benjamin Banneker took apart a pocket watch.</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TextBox 7"/>
          <p:cNvSpPr txBox="1"/>
          <p:nvPr/>
        </p:nvSpPr>
        <p:spPr>
          <a:xfrm>
            <a:off x="71437" y="264472"/>
            <a:ext cx="971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C95331"/>
                </a:solidFill>
                <a:effectLst/>
                <a:uLnTx/>
                <a:uFillTx/>
                <a:latin typeface="Verdana"/>
                <a:ea typeface="+mn-ea"/>
                <a:cs typeface="+mn-cs"/>
              </a:rPr>
              <a:t>X</a:t>
            </a:r>
          </a:p>
        </p:txBody>
      </p:sp>
      <p:sp>
        <p:nvSpPr>
          <p:cNvPr id="2" name="Title 1" hidden="1">
            <a:extLst>
              <a:ext uri="{FF2B5EF4-FFF2-40B4-BE49-F238E27FC236}">
                <a16:creationId xmlns:a16="http://schemas.microsoft.com/office/drawing/2014/main" id="{BE9DC7E9-D946-46B9-974F-73C934F92A56}"/>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Provide Immediate Feedback</a:t>
            </a:r>
            <a:endParaRPr lang="en-US" sz="2800" dirty="0">
              <a:effectLst/>
            </a:endParaRPr>
          </a:p>
          <a:p>
            <a:endParaRPr lang="en-US" dirty="0"/>
          </a:p>
        </p:txBody>
      </p:sp>
    </p:spTree>
    <p:extLst>
      <p:ext uri="{BB962C8B-B14F-4D97-AF65-F5344CB8AC3E}">
        <p14:creationId xmlns:p14="http://schemas.microsoft.com/office/powerpoint/2010/main" val="169568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528807" y="3177953"/>
            <a:ext cx="1667476" cy="812366"/>
          </a:xfrm>
          <a:prstGeom prst="rect">
            <a:avLst/>
          </a:prstGeom>
          <a:solidFill>
            <a:srgbClr val="D3A01F">
              <a:lumMod val="50000"/>
            </a:srgbClr>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rPr>
              <a:t>Planned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rPr>
              <a:t>Examples</a:t>
            </a:r>
          </a:p>
        </p:txBody>
      </p:sp>
      <p:sp>
        <p:nvSpPr>
          <p:cNvPr id="26" name="TextBox 25"/>
          <p:cNvSpPr txBox="1"/>
          <p:nvPr/>
        </p:nvSpPr>
        <p:spPr>
          <a:xfrm>
            <a:off x="1526725" y="2325503"/>
            <a:ext cx="1667476" cy="852449"/>
          </a:xfrm>
          <a:prstGeom prst="rect">
            <a:avLst/>
          </a:prstGeom>
          <a:solidFill>
            <a:srgbClr val="D3A01F">
              <a:lumMod val="50000"/>
            </a:srgb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rPr>
              <a:t>Clear Explanation</a:t>
            </a:r>
          </a:p>
        </p:txBody>
      </p:sp>
      <p:sp>
        <p:nvSpPr>
          <p:cNvPr id="27" name="TextBox 26"/>
          <p:cNvSpPr txBox="1"/>
          <p:nvPr/>
        </p:nvSpPr>
        <p:spPr>
          <a:xfrm>
            <a:off x="3320281" y="3115302"/>
            <a:ext cx="1667476" cy="875017"/>
          </a:xfrm>
          <a:prstGeom prst="rect">
            <a:avLst/>
          </a:prstGeom>
          <a:solidFill>
            <a:srgbClr val="EA6B0C">
              <a:lumMod val="50000"/>
            </a:srgb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rPr>
              <a:t>Independent Practice</a:t>
            </a:r>
          </a:p>
        </p:txBody>
      </p:sp>
      <p:sp>
        <p:nvSpPr>
          <p:cNvPr id="28" name="TextBox 27"/>
          <p:cNvSpPr txBox="1"/>
          <p:nvPr/>
        </p:nvSpPr>
        <p:spPr>
          <a:xfrm>
            <a:off x="3320281" y="2325503"/>
            <a:ext cx="1667476" cy="789797"/>
          </a:xfrm>
          <a:prstGeom prst="rect">
            <a:avLst/>
          </a:prstGeom>
          <a:solidFill>
            <a:srgbClr val="8B4007"/>
          </a:solidFill>
        </p:spPr>
        <p:txBody>
          <a:bodyPr wrap="square" rtlCol="0" anchor="ctr">
            <a:noAutofit/>
          </a:bodyPr>
          <a:lstStyle/>
          <a:p>
            <a:pPr algn="ctr"/>
            <a:r>
              <a:rPr lang="en-US" sz="2000" dirty="0">
                <a:solidFill>
                  <a:srgbClr val="FFFFFF"/>
                </a:solidFill>
                <a:latin typeface="Tw Cen MT" panose="020B0602020104020603"/>
              </a:rPr>
              <a:t>Guided </a:t>
            </a:r>
          </a:p>
          <a:p>
            <a:pPr algn="ctr"/>
            <a:r>
              <a:rPr lang="en-US" sz="2000" dirty="0">
                <a:solidFill>
                  <a:srgbClr val="FFFFFF"/>
                </a:solidFill>
                <a:latin typeface="Tw Cen MT" panose="020B0602020104020603"/>
              </a:rPr>
              <a:t>Practice</a:t>
            </a:r>
          </a:p>
        </p:txBody>
      </p:sp>
      <p:sp>
        <p:nvSpPr>
          <p:cNvPr id="29" name="TextBox 28"/>
          <p:cNvSpPr txBox="1"/>
          <p:nvPr/>
        </p:nvSpPr>
        <p:spPr>
          <a:xfrm>
            <a:off x="1528806" y="1863840"/>
            <a:ext cx="1667476" cy="461665"/>
          </a:xfrm>
          <a:prstGeom prst="rect">
            <a:avLst/>
          </a:prstGeom>
          <a:solidFill>
            <a:srgbClr val="D3A01F">
              <a:lumMod val="75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rPr>
              <a:t>Modeling</a:t>
            </a:r>
          </a:p>
        </p:txBody>
      </p:sp>
      <p:sp>
        <p:nvSpPr>
          <p:cNvPr id="30" name="TextBox 29"/>
          <p:cNvSpPr txBox="1"/>
          <p:nvPr/>
        </p:nvSpPr>
        <p:spPr>
          <a:xfrm>
            <a:off x="3320281" y="1863839"/>
            <a:ext cx="1667476" cy="461665"/>
          </a:xfrm>
          <a:prstGeom prst="rect">
            <a:avLst/>
          </a:prstGeom>
          <a:solidFill>
            <a:srgbClr val="EA6B0C">
              <a:lumMod val="75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rPr>
              <a:t>Practice</a:t>
            </a:r>
          </a:p>
        </p:txBody>
      </p:sp>
      <p:sp>
        <p:nvSpPr>
          <p:cNvPr id="31" name="TextBox 30"/>
          <p:cNvSpPr txBox="1"/>
          <p:nvPr/>
        </p:nvSpPr>
        <p:spPr>
          <a:xfrm>
            <a:off x="1936284" y="1369055"/>
            <a:ext cx="852520" cy="461665"/>
          </a:xfrm>
          <a:prstGeom prst="rect">
            <a:avLst/>
          </a:prstGeom>
          <a:noFill/>
        </p:spPr>
        <p:txBody>
          <a:bodyPr wrap="square" rtlCol="0">
            <a:spAutoFit/>
          </a:bodyPr>
          <a:lstStyle/>
          <a:p>
            <a:r>
              <a:rPr lang="en-US" sz="2400" dirty="0">
                <a:solidFill>
                  <a:srgbClr val="FFC000"/>
                </a:solidFill>
                <a:latin typeface="Tw Cen MT" panose="020B0602020104020603"/>
              </a:rPr>
              <a:t>I Do</a:t>
            </a:r>
          </a:p>
        </p:txBody>
      </p:sp>
      <p:sp>
        <p:nvSpPr>
          <p:cNvPr id="32" name="TextBox 31"/>
          <p:cNvSpPr txBox="1"/>
          <p:nvPr/>
        </p:nvSpPr>
        <p:spPr>
          <a:xfrm>
            <a:off x="5053549" y="2514793"/>
            <a:ext cx="1667476" cy="461665"/>
          </a:xfrm>
          <a:prstGeom prst="rect">
            <a:avLst/>
          </a:prstGeom>
          <a:noFill/>
        </p:spPr>
        <p:txBody>
          <a:bodyPr wrap="square" rtlCol="0">
            <a:spAutoFit/>
          </a:bodyPr>
          <a:lstStyle/>
          <a:p>
            <a:r>
              <a:rPr lang="en-US" sz="2400" dirty="0">
                <a:solidFill>
                  <a:srgbClr val="FFC000"/>
                </a:solidFill>
                <a:latin typeface="Tw Cen MT" panose="020B0602020104020603"/>
              </a:rPr>
              <a:t>We Do</a:t>
            </a:r>
          </a:p>
        </p:txBody>
      </p:sp>
      <p:sp>
        <p:nvSpPr>
          <p:cNvPr id="33" name="TextBox 32"/>
          <p:cNvSpPr txBox="1"/>
          <p:nvPr/>
        </p:nvSpPr>
        <p:spPr>
          <a:xfrm>
            <a:off x="5053549" y="3347202"/>
            <a:ext cx="1455045" cy="461665"/>
          </a:xfrm>
          <a:prstGeom prst="rect">
            <a:avLst/>
          </a:prstGeom>
          <a:noFill/>
        </p:spPr>
        <p:txBody>
          <a:bodyPr wrap="square" rtlCol="0">
            <a:spAutoFit/>
          </a:bodyPr>
          <a:lstStyle/>
          <a:p>
            <a:r>
              <a:rPr lang="en-US" sz="2400" dirty="0">
                <a:solidFill>
                  <a:srgbClr val="FFC000"/>
                </a:solidFill>
                <a:latin typeface="Tw Cen MT" panose="020B0602020104020603"/>
              </a:rPr>
              <a:t>You Do</a:t>
            </a:r>
          </a:p>
        </p:txBody>
      </p:sp>
      <p:sp>
        <p:nvSpPr>
          <p:cNvPr id="34" name="Rectangle 33"/>
          <p:cNvSpPr/>
          <p:nvPr/>
        </p:nvSpPr>
        <p:spPr>
          <a:xfrm>
            <a:off x="1528806" y="4167518"/>
            <a:ext cx="3458951" cy="437680"/>
          </a:xfrm>
          <a:prstGeom prst="rect">
            <a:avLst/>
          </a:prstGeom>
          <a:solidFill>
            <a:srgbClr val="E4E5E6">
              <a:lumMod val="50000"/>
            </a:srgbClr>
          </a:solidFill>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w Cen MT" panose="020B0602020104020603"/>
              </a:rPr>
              <a:t>Supporting Practices</a:t>
            </a:r>
            <a:endParaRPr kumimoji="0" lang="en-US" sz="1800" b="0" i="0" u="none" strike="noStrike" kern="0" cap="none" spc="0" normalizeH="0" baseline="0" noProof="0" dirty="0">
              <a:ln>
                <a:noFill/>
              </a:ln>
              <a:solidFill>
                <a:srgbClr val="000000"/>
              </a:solidFill>
              <a:effectLst/>
              <a:uLnTx/>
              <a:uFillTx/>
              <a:latin typeface="Tw Cen MT" panose="020B0602020104020603"/>
            </a:endParaRPr>
          </a:p>
        </p:txBody>
      </p:sp>
      <p:sp>
        <p:nvSpPr>
          <p:cNvPr id="35" name="Rectangle 34"/>
          <p:cNvSpPr/>
          <p:nvPr/>
        </p:nvSpPr>
        <p:spPr>
          <a:xfrm>
            <a:off x="1528806" y="4508807"/>
            <a:ext cx="3458951" cy="1085957"/>
          </a:xfrm>
          <a:prstGeom prst="rect">
            <a:avLst/>
          </a:prstGeom>
          <a:solidFill>
            <a:srgbClr val="E4E5E6">
              <a:lumMod val="25000"/>
            </a:srgbClr>
          </a:solidFill>
        </p:spPr>
        <p:txBody>
          <a:bodyPr wrap="square">
            <a:no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rPr>
              <a:t>Asking the right questions </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rPr>
              <a:t>Eliciting frequent responses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rPr>
              <a:t>Providing immediate specific feedback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rPr>
              <a:t>Maintaining a brisk pace</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Tree>
    <p:extLst>
      <p:ext uri="{BB962C8B-B14F-4D97-AF65-F5344CB8AC3E}">
        <p14:creationId xmlns:p14="http://schemas.microsoft.com/office/powerpoint/2010/main" val="11489450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Correct Incorrect Responses</a:t>
            </a:r>
          </a:p>
        </p:txBody>
      </p:sp>
      <p:sp>
        <p:nvSpPr>
          <p:cNvPr id="14" name="Text Box 3"/>
          <p:cNvSpPr txBox="1">
            <a:spLocks noChangeArrowheads="1"/>
          </p:cNvSpPr>
          <p:nvPr/>
        </p:nvSpPr>
        <p:spPr bwMode="auto">
          <a:xfrm>
            <a:off x="200027" y="1048006"/>
            <a:ext cx="6678385" cy="1631216"/>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When Benjamin Banneker was </a:t>
            </a:r>
            <a:r>
              <a:rPr lang="en-US" altLang="en-US" sz="2000" dirty="0">
                <a:solidFill>
                  <a:srgbClr val="000000"/>
                </a:solidFill>
                <a:latin typeface="Verdana" charset="0"/>
                <a:ea typeface="Verdana" charset="0"/>
                <a:cs typeface="Verdana" charset="0"/>
              </a:rPr>
              <a:t>21</a:t>
            </a: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 he took apart a pocket watch to see how it worked. He built a clock entirely out of wood, carving all the gears by hand. He also built the first American-made striking clock.</a:t>
            </a:r>
          </a:p>
        </p:txBody>
      </p:sp>
      <p:pic>
        <p:nvPicPr>
          <p:cNvPr id="6" name="Picture 5" descr="Simple Red Checkmark by thatsmybo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7" name="Content Placeholder 2"/>
          <p:cNvSpPr txBox="1">
            <a:spLocks/>
          </p:cNvSpPr>
          <p:nvPr/>
        </p:nvSpPr>
        <p:spPr>
          <a:xfrm>
            <a:off x="200027" y="2679222"/>
            <a:ext cx="6575310" cy="3856114"/>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What is the 2</a:t>
            </a:r>
            <a:r>
              <a:rPr kumimoji="0" lang="en-US" altLang="ja-JP" sz="2000" b="0" i="0" u="none" strike="noStrike" kern="1200" cap="none" spc="0" normalizeH="0" baseline="30000" noProof="0" dirty="0">
                <a:ln>
                  <a:noFill/>
                </a:ln>
                <a:solidFill>
                  <a:srgbClr val="FFFFFF"/>
                </a:solidFill>
                <a:effectLst/>
                <a:uLnTx/>
                <a:uFillTx/>
                <a:latin typeface="Verdana" charset="0"/>
                <a:ea typeface="Verdana" charset="0"/>
                <a:cs typeface="Verdana" charset="0"/>
              </a:rPr>
              <a:t>nd</a:t>
            </a: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 step in telling the main idea?</a:t>
            </a:r>
          </a:p>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a:t>
            </a:r>
            <a:r>
              <a:rPr kumimoji="0" lang="en-US"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The next step is to tell what the person did in the first sentence. </a:t>
            </a:r>
          </a:p>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The next step is to tell what the person did in </a:t>
            </a:r>
            <a:r>
              <a:rPr kumimoji="0" lang="en-US" altLang="ja-JP" sz="2000" b="0" i="0" u="sng" strike="noStrike" kern="1200" cap="none" spc="0" normalizeH="0" baseline="0" noProof="0" dirty="0">
                <a:ln>
                  <a:noFill/>
                </a:ln>
                <a:solidFill>
                  <a:srgbClr val="FFFFFF"/>
                </a:solidFill>
                <a:effectLst/>
                <a:uLnTx/>
                <a:uFillTx/>
                <a:latin typeface="Verdana" charset="0"/>
                <a:ea typeface="Verdana" charset="0"/>
                <a:cs typeface="Verdana" charset="0"/>
              </a:rPr>
              <a:t>all</a:t>
            </a: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 the sentences. What is the 2</a:t>
            </a:r>
            <a:r>
              <a:rPr kumimoji="0" lang="en-US" altLang="ja-JP" sz="2000" b="0" i="0" u="none" strike="noStrike" kern="1200" cap="none" spc="0" normalizeH="0" baseline="30000" noProof="0" dirty="0">
                <a:ln>
                  <a:noFill/>
                </a:ln>
                <a:solidFill>
                  <a:srgbClr val="FFFFFF"/>
                </a:solidFill>
                <a:effectLst/>
                <a:uLnTx/>
                <a:uFillTx/>
                <a:latin typeface="Verdana" charset="0"/>
                <a:ea typeface="Verdana" charset="0"/>
                <a:cs typeface="Verdana" charset="0"/>
              </a:rPr>
              <a:t>nd</a:t>
            </a: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 step? </a:t>
            </a:r>
          </a:p>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a:t>
            </a: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Oh yeah, the next step is to tell what the person did in all the sentences. Let</a:t>
            </a:r>
            <a:r>
              <a:rPr kumimoji="0" lang="ja-JP"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a:t>
            </a: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 see, all the sentences seem to be about clocks or making clocks. I think the main idea sentence would be Benjamin Banneker built clocks. </a:t>
            </a:r>
          </a:p>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Yes! You found the main idea!</a:t>
            </a:r>
          </a:p>
        </p:txBody>
      </p:sp>
      <p:sp>
        <p:nvSpPr>
          <p:cNvPr id="8" name="Oval 7" descr="Chart looking at Correcting Incorrect Responses highlighting two step: The next step is to tell what the person did in all the sentences and Yes you found the main idea"/>
          <p:cNvSpPr/>
          <p:nvPr/>
        </p:nvSpPr>
        <p:spPr>
          <a:xfrm>
            <a:off x="31636" y="3559158"/>
            <a:ext cx="7332548" cy="865883"/>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9" name="Oval 8">
            <a:extLst>
              <a:ext uri="{C183D7F6-B498-43B3-948B-1728B52AA6E4}">
                <adec:decorative xmlns:adec="http://schemas.microsoft.com/office/drawing/2017/decorative" val="1"/>
              </a:ext>
            </a:extLst>
          </p:cNvPr>
          <p:cNvSpPr/>
          <p:nvPr/>
        </p:nvSpPr>
        <p:spPr>
          <a:xfrm>
            <a:off x="31636" y="5749757"/>
            <a:ext cx="4833257" cy="702127"/>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le 1" hidden="1">
            <a:extLst>
              <a:ext uri="{FF2B5EF4-FFF2-40B4-BE49-F238E27FC236}">
                <a16:creationId xmlns:a16="http://schemas.microsoft.com/office/drawing/2014/main" id="{83DF6A10-69BF-4DFB-91F9-747C37746172}"/>
              </a:ext>
            </a:extLst>
          </p:cNvPr>
          <p:cNvSpPr>
            <a:spLocks noGrp="1"/>
          </p:cNvSpPr>
          <p:nvPr>
            <p:ph type="title"/>
          </p:nvPr>
        </p:nvSpPr>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Correct Incorrect Responses</a:t>
            </a:r>
            <a:endParaRPr lang="en-US" sz="2800" dirty="0">
              <a:effectLst/>
            </a:endParaRPr>
          </a:p>
          <a:p>
            <a:endParaRPr lang="en-US" dirty="0"/>
          </a:p>
        </p:txBody>
      </p:sp>
    </p:spTree>
    <p:extLst>
      <p:ext uri="{BB962C8B-B14F-4D97-AF65-F5344CB8AC3E}">
        <p14:creationId xmlns:p14="http://schemas.microsoft.com/office/powerpoint/2010/main" val="53882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 y="255259"/>
            <a:ext cx="8915400" cy="731520"/>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Activity 7.4</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Evaluate a Video</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555463"/>
            <a:ext cx="3831097" cy="2870822"/>
          </a:xfrm>
          <a:prstGeom prst="rect">
            <a:avLst/>
          </a:prstGeom>
        </p:spPr>
      </p:pic>
      <p:sp>
        <p:nvSpPr>
          <p:cNvPr id="8" name="TextBox 7"/>
          <p:cNvSpPr txBox="1"/>
          <p:nvPr/>
        </p:nvSpPr>
        <p:spPr>
          <a:xfrm>
            <a:off x="422968" y="4594859"/>
            <a:ext cx="32137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8ED081">
                    <a:lumMod val="40000"/>
                    <a:lumOff val="60000"/>
                  </a:srgbClr>
                </a:solidFill>
                <a:effectLst/>
                <a:uLnTx/>
                <a:uFillTx/>
                <a:latin typeface="Verdana"/>
                <a:ea typeface="+mn-ea"/>
                <a:cs typeface="+mn-cs"/>
              </a:rPr>
              <a:t>Main Idea</a:t>
            </a:r>
          </a:p>
        </p:txBody>
      </p:sp>
      <p:sp>
        <p:nvSpPr>
          <p:cNvPr id="6" name="Content Placeholder 2"/>
          <p:cNvSpPr txBox="1">
            <a:spLocks/>
          </p:cNvSpPr>
          <p:nvPr/>
        </p:nvSpPr>
        <p:spPr>
          <a:xfrm>
            <a:off x="5247599" y="621019"/>
            <a:ext cx="3945391" cy="597693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Guided Practice</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same singular objective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(using similar examples)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Guide students through the skill/strategy </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”just right” amount of guidance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(based on students’ skills)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clear prompts and supports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Eliciting Responses &amp; Providing Feedback</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most appropriate response format</a:t>
            </a:r>
          </a:p>
          <a:p>
            <a:pPr marL="344488" marR="0" lvl="1"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(type of response, number of students, time)</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Maximize engagement and opportunities to practice</a:t>
            </a: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 opportunities per minute)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3" name="Title 2" hidden="1">
            <a:extLst>
              <a:ext uri="{FF2B5EF4-FFF2-40B4-BE49-F238E27FC236}">
                <a16:creationId xmlns:a16="http://schemas.microsoft.com/office/drawing/2014/main" id="{A7595890-CD01-4965-935F-9C914B22437F}"/>
              </a:ext>
            </a:extLst>
          </p:cNvPr>
          <p:cNvSpPr>
            <a:spLocks noGrp="1"/>
          </p:cNvSpPr>
          <p:nvPr>
            <p:ph type="title"/>
          </p:nvPr>
        </p:nvSpPr>
        <p:spPr/>
        <p:txBody>
          <a:bodyPr>
            <a:normAutofit fontScale="90000"/>
          </a:bodyPr>
          <a:lstStyle/>
          <a:p>
            <a:pPr rtl="0" eaLnBrk="1" fontAlgn="auto" latinLnBrk="0" hangingPunct="1"/>
            <a:r>
              <a:rPr lang="en-US" sz="2800" b="1" i="0" kern="1200" spc="0" baseline="0" dirty="0">
                <a:ln>
                  <a:noFill/>
                </a:ln>
                <a:solidFill>
                  <a:srgbClr val="8CCEA2"/>
                </a:solidFill>
                <a:effectLst/>
                <a:latin typeface="Verdana" panose="020B0604030504040204" pitchFamily="34" charset="0"/>
                <a:ea typeface="Verdana" panose="020B0604030504040204" pitchFamily="34" charset="0"/>
                <a:cs typeface="+mn-cs"/>
              </a:rPr>
              <a:t>Activity 7.4</a:t>
            </a:r>
            <a:endParaRPr lang="en-US" dirty="0">
              <a:effectLst/>
            </a:endParaRPr>
          </a:p>
          <a:p>
            <a:pPr rtl="0" eaLnBrk="1" fontAlgn="auto" latinLnBrk="0" hangingPunct="1"/>
            <a:r>
              <a:rPr lang="en-US" sz="2800" b="1" i="0" kern="1200" spc="0" baseline="0" dirty="0">
                <a:ln>
                  <a:noFill/>
                </a:ln>
                <a:solidFill>
                  <a:srgbClr val="8CCEA2"/>
                </a:solidFill>
                <a:effectLst/>
                <a:latin typeface="Verdana" panose="020B0604030504040204" pitchFamily="34" charset="0"/>
                <a:ea typeface="Verdana" panose="020B0604030504040204" pitchFamily="34" charset="0"/>
                <a:cs typeface="+mn-cs"/>
              </a:rPr>
              <a:t>Evaluate a Video</a:t>
            </a:r>
            <a:endParaRPr lang="en-US" dirty="0">
              <a:effectLst/>
            </a:endParaRPr>
          </a:p>
          <a:p>
            <a:endParaRPr lang="en-US" dirty="0"/>
          </a:p>
        </p:txBody>
      </p:sp>
    </p:spTree>
    <p:extLst>
      <p:ext uri="{BB962C8B-B14F-4D97-AF65-F5344CB8AC3E}">
        <p14:creationId xmlns:p14="http://schemas.microsoft.com/office/powerpoint/2010/main" val="35529094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CCEA2"/>
                </a:solidFill>
              </a:rPr>
              <a:t>Activity 7.4</a:t>
            </a:r>
            <a:br>
              <a:rPr lang="en-US" dirty="0">
                <a:solidFill>
                  <a:srgbClr val="8CCEA2"/>
                </a:solidFill>
              </a:rPr>
            </a:br>
            <a:endParaRPr lang="en-US" dirty="0"/>
          </a:p>
        </p:txBody>
      </p:sp>
      <p:sp>
        <p:nvSpPr>
          <p:cNvPr id="3" name="TextBox 2"/>
          <p:cNvSpPr txBox="1"/>
          <p:nvPr/>
        </p:nvSpPr>
        <p:spPr>
          <a:xfrm>
            <a:off x="2171700" y="2880360"/>
            <a:ext cx="4800600" cy="369332"/>
          </a:xfrm>
          <a:prstGeom prst="rect">
            <a:avLst/>
          </a:prstGeom>
          <a:noFill/>
        </p:spPr>
        <p:txBody>
          <a:bodyPr wrap="square" rtlCol="0">
            <a:spAutoFit/>
          </a:bodyPr>
          <a:lstStyle/>
          <a:p>
            <a:r>
              <a:rPr lang="en-US" dirty="0">
                <a:solidFill>
                  <a:schemeClr val="bg1"/>
                </a:solidFill>
                <a:hlinkClick r:id="rId2"/>
              </a:rPr>
              <a:t>https://youtu.be/7CZu79naWkE</a:t>
            </a:r>
            <a:r>
              <a:rPr lang="en-US" dirty="0">
                <a:solidFill>
                  <a:schemeClr val="bg1"/>
                </a:solidFill>
              </a:rPr>
              <a:t> </a:t>
            </a:r>
          </a:p>
        </p:txBody>
      </p:sp>
    </p:spTree>
    <p:extLst>
      <p:ext uri="{BB962C8B-B14F-4D97-AF65-F5344CB8AC3E}">
        <p14:creationId xmlns:p14="http://schemas.microsoft.com/office/powerpoint/2010/main" val="7504340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57" y="1598306"/>
            <a:ext cx="3957638" cy="4388124"/>
          </a:xfrm>
          <a:prstGeom prst="rect">
            <a:avLst/>
          </a:prstGeom>
          <a:solidFill>
            <a:srgbClr val="F7F8E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Rockwell" charset="0"/>
                <a:ea typeface="Rockwell" charset="0"/>
                <a:cs typeface="Rockwell" charset="0"/>
              </a:rPr>
              <a:t>Summarizing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90000"/>
              </a:lnSpc>
              <a:spcBef>
                <a:spcPct val="25000"/>
              </a:spcBef>
              <a:spcAft>
                <a:spcPts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Rockwell" charset="0"/>
                <a:ea typeface="Rockwell" charset="0"/>
                <a:cs typeface="Rockwell" charset="0"/>
              </a:rPr>
              <a:t>Teach</a:t>
            </a:r>
            <a:r>
              <a:rPr kumimoji="0" lang="en-US" altLang="en-US" sz="1800" b="0" i="0" u="none" strike="noStrike" kern="1200" cap="none" spc="0" normalizeH="0" baseline="0" noProof="0" dirty="0">
                <a:ln>
                  <a:noFill/>
                </a:ln>
                <a:solidFill>
                  <a:srgbClr val="0066CC"/>
                </a:solidFill>
                <a:effectLst/>
                <a:uLnTx/>
                <a:uFillTx/>
                <a:latin typeface="Rockwell" charset="0"/>
                <a:ea typeface="Rockwell" charset="0"/>
                <a:cs typeface="Rockwell" charset="0"/>
              </a:rPr>
              <a:t>: </a:t>
            </a:r>
            <a:r>
              <a:rPr kumimoji="0" lang="en-US" altLang="en-US" sz="1800" b="0" i="0" u="none" strike="noStrike" kern="1200" cap="none" spc="0" normalizeH="0" baseline="0" noProof="0" dirty="0">
                <a:ln>
                  <a:noFill/>
                </a:ln>
                <a:solidFill>
                  <a:srgbClr val="000000"/>
                </a:solidFill>
                <a:effectLst/>
                <a:uLnTx/>
                <a:uFillTx/>
                <a:latin typeface="Rockwell" charset="0"/>
                <a:ea typeface="Rockwell" charset="0"/>
                <a:cs typeface="Rockwell" charset="0"/>
              </a:rPr>
              <a:t>Ask students to tell the story of a recent class field trip or activity. Ask students: Did you tell every detail about the day, or did you choose the most important ideas? Point out that choosing the most important ideas of a story and telling them in a few sentences is called summarizing.</a:t>
            </a:r>
          </a:p>
          <a:p>
            <a:pPr marL="0" marR="0" lvl="0" indent="0" algn="l" defTabSz="914400" rtl="0" eaLnBrk="1" fontAlgn="auto" latinLnBrk="0" hangingPunct="1">
              <a:lnSpc>
                <a:spcPct val="90000"/>
              </a:lnSpc>
              <a:spcBef>
                <a:spcPct val="25000"/>
              </a:spcBef>
              <a:spcAft>
                <a:spcPts val="0"/>
              </a:spcAft>
              <a:buClrTx/>
              <a:buSzTx/>
              <a:buFontTx/>
              <a:buNone/>
              <a:tabLst/>
              <a:defRPr/>
            </a:pPr>
            <a:endParaRPr kumimoji="0" lang="en-US" altLang="en-US" sz="900" b="0" i="0" u="none"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90000"/>
              </a:lnSpc>
              <a:spcBef>
                <a:spcPct val="25000"/>
              </a:spcBef>
              <a:spcAft>
                <a:spcPts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Rockwell" charset="0"/>
                <a:ea typeface="Rockwell" charset="0"/>
                <a:cs typeface="Rockwell" charset="0"/>
              </a:rPr>
              <a:t>Practice</a:t>
            </a:r>
            <a:r>
              <a:rPr kumimoji="0" lang="en-US" altLang="en-US" sz="1800" b="0" i="0" u="none" strike="noStrike" kern="1200" cap="none" spc="0" normalizeH="0" baseline="0" noProof="0" dirty="0">
                <a:ln>
                  <a:noFill/>
                </a:ln>
                <a:solidFill>
                  <a:srgbClr val="000000"/>
                </a:solidFill>
                <a:effectLst/>
                <a:uLnTx/>
                <a:uFillTx/>
                <a:latin typeface="Rockwell" charset="0"/>
                <a:ea typeface="Rockwell" charset="0"/>
                <a:cs typeface="Rockwell" charset="0"/>
              </a:rPr>
              <a:t>: Have students reread the first section of today</a:t>
            </a:r>
            <a:r>
              <a:rPr kumimoji="0" lang="ja-JP" altLang="en-US" sz="1800" b="0" i="0" u="none" strike="noStrike" kern="1200" cap="none" spc="0" normalizeH="0" baseline="0" noProof="0" dirty="0">
                <a:ln>
                  <a:noFill/>
                </a:ln>
                <a:solidFill>
                  <a:srgbClr val="000000"/>
                </a:solidFill>
                <a:effectLst/>
                <a:uLnTx/>
                <a:uFillTx/>
                <a:latin typeface="Rockwell" charset="0"/>
                <a:ea typeface="Rockwell" charset="0"/>
                <a:cs typeface="Rockwell" charset="0"/>
              </a:rPr>
              <a:t>’</a:t>
            </a:r>
            <a:r>
              <a:rPr kumimoji="0" lang="en-US" altLang="ja-JP" sz="1800" b="0" i="0" u="none" strike="noStrike" kern="1200" cap="none" spc="0" normalizeH="0" baseline="0" noProof="0" dirty="0">
                <a:ln>
                  <a:noFill/>
                </a:ln>
                <a:solidFill>
                  <a:srgbClr val="000000"/>
                </a:solidFill>
                <a:effectLst/>
                <a:uLnTx/>
                <a:uFillTx/>
                <a:latin typeface="Rockwell" charset="0"/>
                <a:ea typeface="Rockwell" charset="0"/>
                <a:cs typeface="Rockwell" charset="0"/>
              </a:rPr>
              <a:t>s selection and have then summarize the section. Invite students to share their summarization with the class.</a:t>
            </a:r>
            <a:endParaRPr kumimoji="0" lang="en-US" altLang="en-US" sz="1800" b="1" i="0" u="none" strike="noStrike" kern="1200" cap="none" spc="0" normalizeH="0" baseline="0" noProof="0" dirty="0">
              <a:ln>
                <a:noFill/>
              </a:ln>
              <a:solidFill>
                <a:srgbClr val="000000"/>
              </a:solidFill>
              <a:effectLst/>
              <a:uLnTx/>
              <a:uFillTx/>
              <a:latin typeface="Rockwell" charset="0"/>
              <a:ea typeface="Rockwell" charset="0"/>
              <a:cs typeface="Rockwell" charset="0"/>
            </a:endParaRPr>
          </a:p>
        </p:txBody>
      </p:sp>
      <p:sp>
        <p:nvSpPr>
          <p:cNvPr id="3" name="Content Placeholder 2"/>
          <p:cNvSpPr txBox="1">
            <a:spLocks/>
          </p:cNvSpPr>
          <p:nvPr/>
        </p:nvSpPr>
        <p:spPr>
          <a:xfrm>
            <a:off x="5247599" y="621019"/>
            <a:ext cx="3945391" cy="597693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a singular objective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Explain with clear, concise, consistent language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Model/demonstrate the skill/strategy </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(show the thinking)</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appropriate examples to model</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 additional examples </a:t>
            </a:r>
            <a:b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b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(use multiple models)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Guided Practice</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same singular objective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(using similar examples)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Guide students through the skill/strategy </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”just right” amount of guidance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(based on students’ skills)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clear prompts and supports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Eliciting Responses &amp; Providing Feedback</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most appropriate response format</a:t>
            </a:r>
          </a:p>
          <a:p>
            <a:pPr marL="344488" marR="0" lvl="1"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(type of response, number of students, time)</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Maximize engagement &amp; opportunities to practice</a:t>
            </a: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 opportunities per minute)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4" name="Title 1"/>
          <p:cNvSpPr txBox="1">
            <a:spLocks/>
          </p:cNvSpPr>
          <p:nvPr/>
        </p:nvSpPr>
        <p:spPr>
          <a:xfrm>
            <a:off x="114300" y="255259"/>
            <a:ext cx="8915400" cy="731520"/>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Activity 7.5</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Evaluate a Lesson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7892735" y="112781"/>
            <a:ext cx="914400" cy="873998"/>
          </a:xfrm>
          <a:prstGeom prst="rect">
            <a:avLst/>
          </a:prstGeom>
        </p:spPr>
      </p:pic>
      <p:sp>
        <p:nvSpPr>
          <p:cNvPr id="6" name="Title 5" hidden="1">
            <a:extLst>
              <a:ext uri="{FF2B5EF4-FFF2-40B4-BE49-F238E27FC236}">
                <a16:creationId xmlns:a16="http://schemas.microsoft.com/office/drawing/2014/main" id="{B2B1E018-1E3D-473A-B2C0-FF326EF3A642}"/>
              </a:ext>
            </a:extLst>
          </p:cNvPr>
          <p:cNvSpPr>
            <a:spLocks noGrp="1"/>
          </p:cNvSpPr>
          <p:nvPr>
            <p:ph type="title" idx="4294967295"/>
          </p:nvPr>
        </p:nvSpPr>
        <p:spPr/>
        <p:txBody>
          <a:bodyPr>
            <a:normAutofit fontScale="90000"/>
          </a:bodyPr>
          <a:lstStyle/>
          <a:p>
            <a:pPr rtl="0" eaLnBrk="1" fontAlgn="auto" latinLnBrk="0" hangingPunct="1"/>
            <a:r>
              <a:rPr lang="en-US" sz="2800" b="1" i="0" kern="1200" spc="0" baseline="0" dirty="0">
                <a:ln>
                  <a:noFill/>
                </a:ln>
                <a:solidFill>
                  <a:srgbClr val="8CCEA2"/>
                </a:solidFill>
                <a:effectLst/>
                <a:latin typeface="Verdana" panose="020B0604030504040204" pitchFamily="34" charset="0"/>
                <a:ea typeface="Verdana" panose="020B0604030504040204" pitchFamily="34" charset="0"/>
                <a:cs typeface="+mn-cs"/>
              </a:rPr>
              <a:t>Activity 7.5</a:t>
            </a:r>
            <a:endParaRPr lang="en-US" dirty="0">
              <a:effectLst/>
            </a:endParaRPr>
          </a:p>
          <a:p>
            <a:pPr rtl="0" eaLnBrk="1" fontAlgn="auto" latinLnBrk="0" hangingPunct="1"/>
            <a:r>
              <a:rPr lang="en-US" sz="2800" b="1" i="0" kern="1200" spc="0" baseline="0" dirty="0">
                <a:ln>
                  <a:noFill/>
                </a:ln>
                <a:solidFill>
                  <a:srgbClr val="8CCEA2"/>
                </a:solidFill>
                <a:effectLst/>
                <a:latin typeface="Verdana" panose="020B0604030504040204" pitchFamily="34" charset="0"/>
                <a:ea typeface="Verdana" panose="020B0604030504040204" pitchFamily="34" charset="0"/>
                <a:cs typeface="+mn-cs"/>
              </a:rPr>
              <a:t>Evaluate a Lesson </a:t>
            </a:r>
            <a:endParaRPr lang="en-US" dirty="0">
              <a:effectLst/>
            </a:endParaRPr>
          </a:p>
          <a:p>
            <a:endParaRPr lang="en-US" dirty="0"/>
          </a:p>
        </p:txBody>
      </p:sp>
    </p:spTree>
    <p:extLst>
      <p:ext uri="{BB962C8B-B14F-4D97-AF65-F5344CB8AC3E}">
        <p14:creationId xmlns:p14="http://schemas.microsoft.com/office/powerpoint/2010/main" val="35980415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247599" y="621019"/>
            <a:ext cx="3945391" cy="597693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a singular objective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Explain with clear, concise, consistent language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Model/demonstrate the skill/strategy </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(show the thinking)</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appropriate examples to model</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 additional examples </a:t>
            </a:r>
            <a:b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b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(use multiple models)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Guided Practice</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same singular objective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(using similar examples)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Guide students through the skill/strategy </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”just right” amount of guidance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(based on students’ skills)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clear prompts and supports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Eliciting Responses &amp; Providing Feedback</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most appropriate response format</a:t>
            </a:r>
          </a:p>
          <a:p>
            <a:pPr marL="344488" marR="0" lvl="1"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(type of response, number of students, time)</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Maximize engagement &amp; opportunities to practice</a:t>
            </a: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 opportunities per minute)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11" name="Title 1"/>
          <p:cNvSpPr txBox="1">
            <a:spLocks/>
          </p:cNvSpPr>
          <p:nvPr/>
        </p:nvSpPr>
        <p:spPr>
          <a:xfrm>
            <a:off x="114300" y="255259"/>
            <a:ext cx="8915400" cy="731520"/>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Activity 7.5</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Evaluate a Lesson </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7892735" y="112781"/>
            <a:ext cx="914400" cy="873998"/>
          </a:xfrm>
          <a:prstGeom prst="rect">
            <a:avLst/>
          </a:prstGeom>
        </p:spPr>
      </p:pic>
      <p:pic>
        <p:nvPicPr>
          <p:cNvPr id="4" name="Picture 3" descr="Looking at Activity 7.5 - Evaluate a Lesson talking about Summarizing and for Teach - highlighting to Point out that choosing the most important idea of a story and telling them in a few sentences is called summarizing and giving an example for practice.">
            <a:extLst>
              <a:ext uri="{FF2B5EF4-FFF2-40B4-BE49-F238E27FC236}">
                <a16:creationId xmlns:a16="http://schemas.microsoft.com/office/drawing/2014/main" id="{8792C40E-9D43-405F-AFE2-1BC7FB3CFCAE}"/>
              </a:ext>
            </a:extLst>
          </p:cNvPr>
          <p:cNvPicPr>
            <a:picLocks noChangeAspect="1"/>
          </p:cNvPicPr>
          <p:nvPr/>
        </p:nvPicPr>
        <p:blipFill>
          <a:blip r:embed="rId3"/>
          <a:stretch>
            <a:fillRect/>
          </a:stretch>
        </p:blipFill>
        <p:spPr>
          <a:xfrm>
            <a:off x="399859" y="1453325"/>
            <a:ext cx="3899967" cy="4215956"/>
          </a:xfrm>
          <a:prstGeom prst="rect">
            <a:avLst/>
          </a:prstGeom>
        </p:spPr>
      </p:pic>
      <p:sp>
        <p:nvSpPr>
          <p:cNvPr id="2" name="Title 1" hidden="1">
            <a:extLst>
              <a:ext uri="{FF2B5EF4-FFF2-40B4-BE49-F238E27FC236}">
                <a16:creationId xmlns:a16="http://schemas.microsoft.com/office/drawing/2014/main" id="{F2495EE5-A1D0-4774-ADE3-78649C118E1C}"/>
              </a:ext>
            </a:extLst>
          </p:cNvPr>
          <p:cNvSpPr>
            <a:spLocks noGrp="1"/>
          </p:cNvSpPr>
          <p:nvPr>
            <p:ph type="title" idx="4294967295"/>
          </p:nvPr>
        </p:nvSpPr>
        <p:spPr/>
        <p:txBody>
          <a:bodyPr>
            <a:normAutofit fontScale="90000"/>
          </a:bodyPr>
          <a:lstStyle/>
          <a:p>
            <a:pPr rtl="0" eaLnBrk="1" fontAlgn="auto" latinLnBrk="0" hangingPunct="1"/>
            <a:r>
              <a:rPr lang="en-US" sz="2800" b="1" i="0" kern="1200" spc="0" baseline="0" dirty="0">
                <a:ln>
                  <a:noFill/>
                </a:ln>
                <a:solidFill>
                  <a:srgbClr val="8CCEA2"/>
                </a:solidFill>
                <a:effectLst/>
                <a:latin typeface="Verdana" panose="020B0604030504040204" pitchFamily="34" charset="0"/>
                <a:ea typeface="Verdana" panose="020B0604030504040204" pitchFamily="34" charset="0"/>
                <a:cs typeface="+mn-cs"/>
              </a:rPr>
              <a:t>Activity 7.5</a:t>
            </a:r>
            <a:endParaRPr lang="en-US" dirty="0">
              <a:effectLst/>
            </a:endParaRPr>
          </a:p>
          <a:p>
            <a:pPr rtl="0" eaLnBrk="1" fontAlgn="auto" latinLnBrk="0" hangingPunct="1"/>
            <a:r>
              <a:rPr lang="en-US" sz="2800" b="1" i="0" kern="1200" spc="0" baseline="0" dirty="0">
                <a:ln>
                  <a:noFill/>
                </a:ln>
                <a:solidFill>
                  <a:srgbClr val="8CCEA2"/>
                </a:solidFill>
                <a:effectLst/>
                <a:latin typeface="Verdana" panose="020B0604030504040204" pitchFamily="34" charset="0"/>
                <a:ea typeface="Verdana" panose="020B0604030504040204" pitchFamily="34" charset="0"/>
                <a:cs typeface="+mn-cs"/>
              </a:rPr>
              <a:t>Evaluate a Lesson </a:t>
            </a:r>
            <a:endParaRPr lang="en-US" dirty="0">
              <a:effectLst/>
            </a:endParaRPr>
          </a:p>
          <a:p>
            <a:endParaRPr lang="en-US" dirty="0"/>
          </a:p>
        </p:txBody>
      </p:sp>
    </p:spTree>
    <p:extLst>
      <p:ext uri="{BB962C8B-B14F-4D97-AF65-F5344CB8AC3E}">
        <p14:creationId xmlns:p14="http://schemas.microsoft.com/office/powerpoint/2010/main" val="21515832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65" y="288006"/>
            <a:ext cx="4250677" cy="6001643"/>
          </a:xfrm>
          <a:prstGeom prst="rect">
            <a:avLst/>
          </a:prstGeom>
          <a:solidFill>
            <a:srgbClr val="F7F8E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Rockwell" charset="0"/>
                <a:ea typeface="Rockwell" charset="0"/>
                <a:cs typeface="Rockwell" charset="0"/>
              </a:rPr>
              <a:t>Introduce</a:t>
            </a:r>
            <a:r>
              <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rPr>
              <a:t>: Think about how you would tell someone the story of our recent field trip. Would you tell every single thing, or just the most important parts? Point out that choosing the most important ideas of a story and telling them in a few sentences is called summarizing.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Rockwell" charset="0"/>
                <a:ea typeface="Rockwell" charset="0"/>
                <a:cs typeface="Rockwell" charset="0"/>
              </a:rPr>
              <a:t> </a:t>
            </a:r>
            <a:endPar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Rockwell" charset="0"/>
                <a:ea typeface="Rockwell" charset="0"/>
                <a:cs typeface="Rockwell" charset="0"/>
              </a:rPr>
              <a:t>Teach</a:t>
            </a:r>
            <a:r>
              <a:rPr kumimoji="0" lang="en-US" sz="1600" b="1" i="0" u="none" strike="noStrike" kern="1200" cap="none" spc="0" normalizeH="0" baseline="0" noProof="0" dirty="0">
                <a:ln>
                  <a:noFill/>
                </a:ln>
                <a:solidFill>
                  <a:srgbClr val="000000"/>
                </a:solidFill>
                <a:effectLst/>
                <a:uLnTx/>
                <a:uFillTx/>
                <a:latin typeface="Rockwell" charset="0"/>
                <a:ea typeface="Rockwell" charset="0"/>
                <a:cs typeface="Rockwell" charset="0"/>
              </a:rPr>
              <a:t>: </a:t>
            </a:r>
            <a:r>
              <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rPr>
              <a:t>Read aloud the the first two paragraphs of the selection. Model your thinking about summarizing the important ideas: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Rockwell" charset="0"/>
                <a:ea typeface="Rockwell" charset="0"/>
                <a:cs typeface="Rockwell" charset="0"/>
              </a:rPr>
              <a:t>     ”Although there are many details in this section, I try to narrow them down to just the most important ideas. Here are three important ideas: Each year, the puffins return to Iceland to lay their eggs and raise chicks. When the puffins get big enough to leave their nests, some become confused and land in the village. Children of the village then help them get to sea.”</a:t>
            </a:r>
            <a:endPar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rPr>
              <a:t>     (Lesson repeats same modeling and think aloud procedure with the next two paragraphs)</a:t>
            </a:r>
          </a:p>
        </p:txBody>
      </p:sp>
      <p:sp>
        <p:nvSpPr>
          <p:cNvPr id="4" name="Content Placeholder 2"/>
          <p:cNvSpPr txBox="1">
            <a:spLocks/>
          </p:cNvSpPr>
          <p:nvPr/>
        </p:nvSpPr>
        <p:spPr>
          <a:xfrm>
            <a:off x="5247599" y="621019"/>
            <a:ext cx="3945391" cy="597693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a singular objective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Explain with clear, concise, consistent language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Model/demonstrate the skill/strategy </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(show the thinking)</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appropriate examples to model</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 additional examples </a:t>
            </a:r>
            <a:b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b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(use multiple models)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Guided Practice</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same singular objective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(using similar examples)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Guide students through the skill/strategy </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”just right” amount of guidance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(based on students’ skills)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clear prompts and supports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Eliciting Responses &amp; Providing Feedback</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most appropriate response format</a:t>
            </a:r>
          </a:p>
          <a:p>
            <a:pPr marL="344488" marR="0" lvl="1"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(type of response, number of students, time)</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Maximize engagement &amp; opportunities to practice</a:t>
            </a: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 opportunities per minute)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3" name="Title 2" hidden="1">
            <a:extLst>
              <a:ext uri="{FF2B5EF4-FFF2-40B4-BE49-F238E27FC236}">
                <a16:creationId xmlns:a16="http://schemas.microsoft.com/office/drawing/2014/main" id="{4DC1BC1C-186D-4C85-9C66-FA129BE9AB64}"/>
              </a:ext>
            </a:extLst>
          </p:cNvPr>
          <p:cNvSpPr>
            <a:spLocks noGrp="1"/>
          </p:cNvSpPr>
          <p:nvPr>
            <p:ph type="title" idx="4294967295"/>
          </p:nvPr>
        </p:nvSpPr>
        <p:spPr/>
        <p:txBody>
          <a:bodyPr/>
          <a:lstStyle/>
          <a:p>
            <a:r>
              <a:rPr lang="en-US" dirty="0"/>
              <a:t>Effective Models</a:t>
            </a:r>
          </a:p>
        </p:txBody>
      </p:sp>
    </p:spTree>
    <p:extLst>
      <p:ext uri="{BB962C8B-B14F-4D97-AF65-F5344CB8AC3E}">
        <p14:creationId xmlns:p14="http://schemas.microsoft.com/office/powerpoint/2010/main" val="12561499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5251" y="237206"/>
            <a:ext cx="4488349" cy="5647700"/>
          </a:xfrm>
          <a:prstGeom prst="rect">
            <a:avLst/>
          </a:prstGeom>
          <a:solidFill>
            <a:srgbClr val="F7F8E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Rockwell" charset="0"/>
                <a:ea typeface="Rockwell" charset="0"/>
                <a:cs typeface="Rockwell" charset="0"/>
              </a:rPr>
              <a:t>Practice</a:t>
            </a:r>
            <a:r>
              <a:rPr kumimoji="0" lang="en-US" sz="1600" b="1" i="0" u="none" strike="noStrike" kern="1200" cap="none" spc="0" normalizeH="0" baseline="0" noProof="0" dirty="0">
                <a:ln>
                  <a:noFill/>
                </a:ln>
                <a:solidFill>
                  <a:srgbClr val="000000"/>
                </a:solidFill>
                <a:effectLst/>
                <a:uLnTx/>
                <a:uFillTx/>
                <a:latin typeface="Rockwell" charset="0"/>
                <a:ea typeface="Rockwell" charset="0"/>
                <a:cs typeface="Rockwell" charset="0"/>
              </a:rPr>
              <a:t>: </a:t>
            </a:r>
            <a:r>
              <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rPr>
              <a:t>Read aloud the next two paragraphs of the selection.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rPr>
              <a:t>Teacher</a:t>
            </a:r>
            <a:r>
              <a:rPr kumimoji="0" lang="en-US" sz="1600" b="0" i="1" u="none" strike="noStrike" kern="1200" cap="none" spc="0" normalizeH="0" baseline="0" noProof="0" dirty="0">
                <a:ln>
                  <a:noFill/>
                </a:ln>
                <a:solidFill>
                  <a:srgbClr val="000000"/>
                </a:solidFill>
                <a:effectLst/>
                <a:uLnTx/>
                <a:uFillTx/>
                <a:latin typeface="Rockwell" charset="0"/>
                <a:ea typeface="Rockwell" charset="0"/>
                <a:cs typeface="Rockwell" charset="0"/>
              </a:rPr>
              <a:t>: “Now you are going to practice summarizing the important ideas. Everyone, what do you do when you summarize?”</a:t>
            </a:r>
            <a:endPar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rPr>
              <a:t>Students</a:t>
            </a:r>
            <a:r>
              <a:rPr kumimoji="0" lang="en-US" sz="1600" b="0" i="1" u="none" strike="noStrike" kern="1200" cap="none" spc="0" normalizeH="0" baseline="0" noProof="0" dirty="0">
                <a:ln>
                  <a:noFill/>
                </a:ln>
                <a:solidFill>
                  <a:srgbClr val="000000"/>
                </a:solidFill>
                <a:effectLst/>
                <a:uLnTx/>
                <a:uFillTx/>
                <a:latin typeface="Rockwell" charset="0"/>
                <a:ea typeface="Rockwell" charset="0"/>
                <a:cs typeface="Rockwell" charset="0"/>
              </a:rPr>
              <a:t>: “You tell just the important ideas.”</a:t>
            </a:r>
            <a:endPar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rPr>
              <a:t>Teacher</a:t>
            </a:r>
            <a:r>
              <a:rPr kumimoji="0" lang="en-US" sz="1600" b="0" i="1" u="none" strike="noStrike" kern="1200" cap="none" spc="0" normalizeH="0" baseline="0" noProof="0" dirty="0">
                <a:ln>
                  <a:noFill/>
                </a:ln>
                <a:solidFill>
                  <a:srgbClr val="000000"/>
                </a:solidFill>
                <a:effectLst/>
                <a:uLnTx/>
                <a:uFillTx/>
                <a:latin typeface="Rockwell" charset="0"/>
                <a:ea typeface="Rockwell" charset="0"/>
                <a:cs typeface="Rockwell" charset="0"/>
              </a:rPr>
              <a:t>: “Yes, that’s right, you just tell the important ideas.  Everyone, write down one important idea” (provide wait time) Maria, what is one important idea from these paragraphs?” </a:t>
            </a:r>
            <a:endPar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rPr>
              <a:t>Student</a:t>
            </a:r>
            <a:r>
              <a:rPr kumimoji="0" lang="en-US" sz="1600" b="0" i="1" u="none" strike="noStrike" kern="1200" cap="none" spc="0" normalizeH="0" baseline="0" noProof="0" dirty="0">
                <a:ln>
                  <a:noFill/>
                </a:ln>
                <a:solidFill>
                  <a:srgbClr val="000000"/>
                </a:solidFill>
                <a:effectLst/>
                <a:uLnTx/>
                <a:uFillTx/>
                <a:latin typeface="Rockwell" charset="0"/>
                <a:ea typeface="Rockwell" charset="0"/>
                <a:cs typeface="Rockwell" charset="0"/>
              </a:rPr>
              <a:t>:  </a:t>
            </a:r>
            <a:r>
              <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rPr>
              <a:t>(Student identifies an important idea.)</a:t>
            </a:r>
            <a:endPar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rPr>
              <a:t>Teacher</a:t>
            </a:r>
            <a:r>
              <a:rPr kumimoji="0" lang="en-US" sz="1600" b="0" i="1" u="none" strike="noStrike" kern="1200" cap="none" spc="0" normalizeH="0" baseline="0" noProof="0" dirty="0">
                <a:ln>
                  <a:noFill/>
                </a:ln>
                <a:solidFill>
                  <a:srgbClr val="000000"/>
                </a:solidFill>
                <a:effectLst/>
                <a:uLnTx/>
                <a:uFillTx/>
                <a:latin typeface="Rockwell" charset="0"/>
                <a:ea typeface="Rockwell" charset="0"/>
                <a:cs typeface="Rockwell" charset="0"/>
              </a:rPr>
              <a:t>: “Great job telling an important idea. Now, write down another  important idea?”</a:t>
            </a:r>
            <a:endPar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rPr>
              <a:t>(Teacher completes this practice example and gives students guided practice with two more examples. Teacher corrects any errors immediately by modeling the correct response and giving students a second opportunity to respond correctly)</a:t>
            </a:r>
          </a:p>
        </p:txBody>
      </p:sp>
      <p:sp>
        <p:nvSpPr>
          <p:cNvPr id="4" name="Content Placeholder 2"/>
          <p:cNvSpPr txBox="1">
            <a:spLocks/>
          </p:cNvSpPr>
          <p:nvPr/>
        </p:nvSpPr>
        <p:spPr>
          <a:xfrm>
            <a:off x="5247599" y="621019"/>
            <a:ext cx="3945391" cy="597693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a singular objective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Explain with clear, concise, consistent language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Model/demonstrate the skill/strategy </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(show the thinking)</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appropriate examples to model</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 additional examples </a:t>
            </a:r>
            <a:b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b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(use multiple models)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Guided Practice</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same singular objective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(using similar examples)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Guide students through the skill/strategy </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”just right” amount of guidance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(based on students’ skills)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clear prompts and supports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Eliciting Responses &amp; Providing Feedback</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most appropriate response format</a:t>
            </a:r>
          </a:p>
          <a:p>
            <a:pPr marL="344488" marR="0" lvl="1"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(type of response, number of students, time)</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Maximize engagement &amp; opportunities to practice</a:t>
            </a: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 opportunities per minute)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2" name="Title 1" hidden="1">
            <a:extLst>
              <a:ext uri="{FF2B5EF4-FFF2-40B4-BE49-F238E27FC236}">
                <a16:creationId xmlns:a16="http://schemas.microsoft.com/office/drawing/2014/main" id="{10F9EB5D-7DA7-40B1-AE19-3A9D5873DF69}"/>
              </a:ext>
            </a:extLst>
          </p:cNvPr>
          <p:cNvSpPr>
            <a:spLocks noGrp="1"/>
          </p:cNvSpPr>
          <p:nvPr>
            <p:ph type="title" idx="4294967295"/>
          </p:nvPr>
        </p:nvSpPr>
        <p:spPr/>
        <p:txBody>
          <a:bodyPr/>
          <a:lstStyle/>
          <a:p>
            <a:r>
              <a:rPr lang="en-US" dirty="0"/>
              <a:t>Practice</a:t>
            </a:r>
          </a:p>
        </p:txBody>
      </p:sp>
    </p:spTree>
    <p:extLst>
      <p:ext uri="{BB962C8B-B14F-4D97-AF65-F5344CB8AC3E}">
        <p14:creationId xmlns:p14="http://schemas.microsoft.com/office/powerpoint/2010/main" val="30253717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0386" y="255259"/>
            <a:ext cx="8789313" cy="1056706"/>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Journal Entry</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600" b="1" i="1"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Analyze Modeling, Practice, and Supporting Practices </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600" b="1" i="1"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(Evaluate a Video Lesson)</a:t>
            </a:r>
          </a:p>
        </p:txBody>
      </p:sp>
      <p:sp>
        <p:nvSpPr>
          <p:cNvPr id="9" name="Content Placeholder 2"/>
          <p:cNvSpPr txBox="1">
            <a:spLocks/>
          </p:cNvSpPr>
          <p:nvPr/>
        </p:nvSpPr>
        <p:spPr>
          <a:xfrm>
            <a:off x="240387" y="1453953"/>
            <a:ext cx="8663226" cy="4725953"/>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600"/>
              </a:spcBef>
              <a:spcAft>
                <a:spcPts val="0"/>
              </a:spcAft>
              <a:buClr>
                <a:srgbClr val="FFFFFF"/>
              </a:buClr>
              <a:buSzTx/>
              <a:buFont typeface="+mj-lt"/>
              <a:buAutoNum type="arabicPeriod"/>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one of the following two videos from the http://explicitinstruction.org/ website. </a:t>
            </a:r>
          </a:p>
          <a:p>
            <a:pPr marL="569913" marR="0" lvl="0" indent="-225425" algn="l" defTabSz="914400" rtl="0" eaLnBrk="1" fontAlgn="auto" latinLnBrk="0" hangingPunct="1">
              <a:lnSpc>
                <a:spcPct val="110000"/>
              </a:lnSpc>
              <a:spcBef>
                <a:spcPts val="600"/>
              </a:spcBef>
              <a:spcAft>
                <a:spcPts val="0"/>
              </a:spcAft>
              <a:buClr>
                <a:srgbClr val="FFFFFF"/>
              </a:buClr>
              <a:buSzTx/>
              <a:buFont typeface="Wingdings" panose="05000000000000000000" pitchFamily="2" charset="2"/>
              <a:buChar char="q"/>
              <a:tabLst>
                <a:tab pos="569913" algn="l"/>
                <a:tab pos="1027113" algn="l"/>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“Read Aloud: Wolf! – Second grade”</a:t>
            </a:r>
          </a:p>
          <a:p>
            <a:pPr marL="569913" marR="0" lvl="0" indent="-225425" algn="l" defTabSz="914400" rtl="0" eaLnBrk="1" fontAlgn="auto" latinLnBrk="0" hangingPunct="1">
              <a:lnSpc>
                <a:spcPct val="110000"/>
              </a:lnSpc>
              <a:spcBef>
                <a:spcPts val="600"/>
              </a:spcBef>
              <a:spcAft>
                <a:spcPts val="0"/>
              </a:spcAft>
              <a:buClr>
                <a:srgbClr val="FFFFFF"/>
              </a:buClr>
              <a:buSzTx/>
              <a:buFont typeface="Arial" panose="020B0604020202020204" pitchFamily="34" charset="0"/>
              <a:buNone/>
              <a:tabLst>
                <a:tab pos="569913" algn="l"/>
                <a:tab pos="1027113" algn="l"/>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http://explicitinstruction.org/video-elementary/elementary-video-3/</a:t>
            </a:r>
          </a:p>
          <a:p>
            <a:pPr marL="569913" marR="0" lvl="0" indent="-225425" algn="l" defTabSz="914400" rtl="0" eaLnBrk="1" fontAlgn="auto" latinLnBrk="0" hangingPunct="1">
              <a:lnSpc>
                <a:spcPct val="110000"/>
              </a:lnSpc>
              <a:spcBef>
                <a:spcPts val="600"/>
              </a:spcBef>
              <a:spcAft>
                <a:spcPts val="0"/>
              </a:spcAft>
              <a:buClr>
                <a:srgbClr val="FFFFFF"/>
              </a:buClr>
              <a:buSzTx/>
              <a:buFont typeface="Arial" panose="020B0604020202020204" pitchFamily="34" charset="0"/>
              <a:buNone/>
              <a:tabLst>
                <a:tab pos="569913" algn="l"/>
                <a:tab pos="1027113" algn="l"/>
              </a:tabLst>
              <a:defRPr/>
            </a:pPr>
            <a:endParaRPr kumimoji="0" lang="en-US" sz="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569913" marR="0" lvl="0" indent="-225425" algn="l" defTabSz="914400" rtl="0" eaLnBrk="1" fontAlgn="auto" latinLnBrk="0" hangingPunct="1">
              <a:lnSpc>
                <a:spcPct val="110000"/>
              </a:lnSpc>
              <a:spcBef>
                <a:spcPts val="600"/>
              </a:spcBef>
              <a:spcAft>
                <a:spcPts val="0"/>
              </a:spcAft>
              <a:buClr>
                <a:srgbClr val="FFFFFF"/>
              </a:buClr>
              <a:buSzTx/>
              <a:buFont typeface="Wingdings" panose="05000000000000000000" pitchFamily="2" charset="2"/>
              <a:buChar char="q"/>
              <a:tabLst>
                <a:tab pos="569913" algn="l"/>
                <a:tab pos="1027113" algn="l"/>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“Vocabulary and Background Knowledge Frontloading  – Fifth Grade” </a:t>
            </a:r>
          </a:p>
          <a:p>
            <a:pPr marL="1146175" marR="0" lvl="0" indent="-801688" algn="l" defTabSz="914400" rtl="0" eaLnBrk="1" fontAlgn="auto" latinLnBrk="0" hangingPunct="1">
              <a:lnSpc>
                <a:spcPct val="110000"/>
              </a:lnSpc>
              <a:spcBef>
                <a:spcPts val="600"/>
              </a:spcBef>
              <a:spcAft>
                <a:spcPts val="0"/>
              </a:spcAft>
              <a:buClr>
                <a:srgbClr val="FFFFFF"/>
              </a:buClr>
              <a:buSzTx/>
              <a:buFont typeface="Arial" panose="020B0604020202020204" pitchFamily="34" charset="0"/>
              <a:buNone/>
              <a:tabLst>
                <a:tab pos="569913" algn="l"/>
                <a:tab pos="1027113" algn="l"/>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http://explicitinstruction.org/video-secondary-main/9-vocabulary-and- background-knowledge-frontloading-5th-grade/</a:t>
            </a:r>
          </a:p>
          <a:p>
            <a:pPr marL="0" marR="0" lvl="0" indent="0" algn="l" defTabSz="914400" rtl="0" eaLnBrk="1" fontAlgn="auto" latinLnBrk="0" hangingPunct="1">
              <a:lnSpc>
                <a:spcPct val="110000"/>
              </a:lnSpc>
              <a:spcBef>
                <a:spcPts val="600"/>
              </a:spcBef>
              <a:spcAft>
                <a:spcPts val="0"/>
              </a:spcAft>
              <a:buClr>
                <a:srgbClr val="FFFFFF"/>
              </a:buClr>
              <a:buSzTx/>
              <a:buFont typeface="Arial" panose="020B0604020202020204" pitchFamily="34" charset="0"/>
              <a:buNone/>
              <a:tabLst/>
              <a:defRPr/>
            </a:pPr>
            <a:endParaRPr kumimoji="0" lang="en-US" sz="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FFFFFF"/>
              </a:buClr>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2.Identify which of the two videos you selected. Describe how the teacher models and practices language comprehension during instruction and what supporting practices are used during instruction. Which of the criteria from the Checklist are/are not included or fully implemented? How does the quality of the instructional model, practice, and supporting practices affect student reading performance? As you discuss the video, be as specific as you can about any details related to vocabulary and comprehension.</a:t>
            </a:r>
          </a:p>
          <a:p>
            <a:pPr marL="0" marR="0" lvl="0" indent="0" algn="l" defTabSz="914400" rtl="0" eaLnBrk="1" fontAlgn="auto" latinLnBrk="0" hangingPunct="1">
              <a:lnSpc>
                <a:spcPct val="110000"/>
              </a:lnSpc>
              <a:spcBef>
                <a:spcPts val="600"/>
              </a:spcBef>
              <a:spcAft>
                <a:spcPts val="0"/>
              </a:spcAft>
              <a:buClr>
                <a:srgbClr val="FFFFFF"/>
              </a:buClr>
              <a:buSzTx/>
              <a:buFont typeface="Arial" panose="020B0604020202020204" pitchFamily="34" charset="0"/>
              <a:buNone/>
              <a:tabLst/>
              <a:defRPr/>
            </a:pPr>
            <a:endParaRPr kumimoji="0" lang="en-US" sz="5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FFFFFF"/>
              </a:buClr>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3.Based on this Module, discuss how you would improve the instruction used in the teacher’s lesson. If you were working with the teacher as an instructional coach, what are your recommendations, based on the Module 7 Checklist, to help the teacher improve his/her instruction?</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43025" y="163819"/>
            <a:ext cx="887500" cy="914400"/>
          </a:xfrm>
          <a:prstGeom prst="rect">
            <a:avLst/>
          </a:prstGeom>
        </p:spPr>
      </p:pic>
      <p:sp>
        <p:nvSpPr>
          <p:cNvPr id="2" name="Title 1" hidden="1">
            <a:extLst>
              <a:ext uri="{FF2B5EF4-FFF2-40B4-BE49-F238E27FC236}">
                <a16:creationId xmlns:a16="http://schemas.microsoft.com/office/drawing/2014/main" id="{3B47F860-3C4F-4AAF-A61C-F95456A9593C}"/>
              </a:ext>
            </a:extLst>
          </p:cNvPr>
          <p:cNvSpPr>
            <a:spLocks noGrp="1"/>
          </p:cNvSpPr>
          <p:nvPr>
            <p:ph type="title"/>
          </p:nvPr>
        </p:nvSpPr>
        <p:spPr/>
        <p:txBody>
          <a:bodyPr/>
          <a:lstStyle/>
          <a:p>
            <a:pPr rtl="0" eaLnBrk="1" fontAlgn="auto" latinLnBrk="0" hangingPunct="1"/>
            <a:r>
              <a:rPr lang="en-US" sz="2800" b="1" i="0" kern="1200" spc="0" baseline="0" dirty="0">
                <a:ln>
                  <a:noFill/>
                </a:ln>
                <a:solidFill>
                  <a:srgbClr val="8CCEA2"/>
                </a:solidFill>
                <a:effectLst/>
                <a:latin typeface="Verdana" panose="020B0604030504040204" pitchFamily="34" charset="0"/>
                <a:ea typeface="Verdana" panose="020B0604030504040204" pitchFamily="34" charset="0"/>
                <a:cs typeface="+mn-cs"/>
              </a:rPr>
              <a:t>Journal Entry</a:t>
            </a:r>
            <a:endParaRPr lang="en-US" dirty="0">
              <a:effectLst/>
            </a:endParaRPr>
          </a:p>
          <a:p>
            <a:endParaRPr lang="en-US" dirty="0"/>
          </a:p>
        </p:txBody>
      </p:sp>
    </p:spTree>
    <p:extLst>
      <p:ext uri="{BB962C8B-B14F-4D97-AF65-F5344CB8AC3E}">
        <p14:creationId xmlns:p14="http://schemas.microsoft.com/office/powerpoint/2010/main" val="42162763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120"/>
            <a:ext cx="9061255" cy="1353965"/>
          </a:xfrm>
        </p:spPr>
        <p:txBody>
          <a:bodyPr>
            <a:normAutofit/>
          </a:bodyPr>
          <a:lstStyle/>
          <a:p>
            <a:pPr algn="ctr"/>
            <a:r>
              <a:rPr lang="en-US" sz="3200" dirty="0"/>
              <a:t>Qualitative Adaptations </a:t>
            </a:r>
            <a:br>
              <a:rPr lang="en-US" sz="3200" dirty="0"/>
            </a:br>
            <a:r>
              <a:rPr lang="en-US" sz="3200" dirty="0"/>
              <a:t>for Teaching Comprehension</a:t>
            </a:r>
          </a:p>
        </p:txBody>
      </p:sp>
      <p:sp>
        <p:nvSpPr>
          <p:cNvPr id="3" name="Subtitle 2"/>
          <p:cNvSpPr>
            <a:spLocks noGrp="1"/>
          </p:cNvSpPr>
          <p:nvPr>
            <p:ph type="subTitle" idx="1"/>
          </p:nvPr>
        </p:nvSpPr>
        <p:spPr/>
        <p:txBody>
          <a:bodyPr>
            <a:normAutofit/>
          </a:bodyPr>
          <a:lstStyle/>
          <a:p>
            <a:r>
              <a:rPr lang="en-US" dirty="0"/>
              <a:t>Module 7 – Closing</a:t>
            </a:r>
          </a:p>
          <a:p>
            <a:endParaRPr lang="en-US" dirty="0"/>
          </a:p>
        </p:txBody>
      </p:sp>
    </p:spTree>
    <p:extLst>
      <p:ext uri="{BB962C8B-B14F-4D97-AF65-F5344CB8AC3E}">
        <p14:creationId xmlns:p14="http://schemas.microsoft.com/office/powerpoint/2010/main" val="497962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991" y="198408"/>
            <a:ext cx="4145240" cy="584775"/>
          </a:xfrm>
          <a:prstGeom prst="rect">
            <a:avLst/>
          </a:prstGeom>
          <a:noFill/>
        </p:spPr>
        <p:txBody>
          <a:bodyPr wrap="square" rtlCol="0">
            <a:spAutoFit/>
          </a:bodyPr>
          <a:lstStyle/>
          <a:p>
            <a:r>
              <a:rPr lang="en-US" sz="3200" b="1" dirty="0">
                <a:solidFill>
                  <a:schemeClr val="bg1"/>
                </a:solidFill>
              </a:rPr>
              <a:t>Overview</a:t>
            </a:r>
          </a:p>
        </p:txBody>
      </p:sp>
      <p:graphicFrame>
        <p:nvGraphicFramePr>
          <p:cNvPr id="5" name="Diagram 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9804672"/>
              </p:ext>
            </p:extLst>
          </p:nvPr>
        </p:nvGraphicFramePr>
        <p:xfrm>
          <a:off x="2785612" y="866314"/>
          <a:ext cx="425354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hidden="1">
            <a:extLst>
              <a:ext uri="{FF2B5EF4-FFF2-40B4-BE49-F238E27FC236}">
                <a16:creationId xmlns:a16="http://schemas.microsoft.com/office/drawing/2014/main" id="{B9B7C750-1702-4BB7-AD5B-96F60368B975}"/>
              </a:ext>
            </a:extLst>
          </p:cNvPr>
          <p:cNvSpPr>
            <a:spLocks noGrp="1"/>
          </p:cNvSpPr>
          <p:nvPr>
            <p:ph type="title"/>
          </p:nvPr>
        </p:nvSpPr>
        <p:spPr/>
        <p:txBody>
          <a:bodyPr/>
          <a:lstStyle/>
          <a:p>
            <a:r>
              <a:rPr lang="en-US" dirty="0"/>
              <a:t>Overview</a:t>
            </a:r>
          </a:p>
        </p:txBody>
      </p:sp>
      <p:pic>
        <p:nvPicPr>
          <p:cNvPr id="7" name="Picture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E8800B88-5023-4DA3-91FC-752C82D06F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230" y="1205342"/>
            <a:ext cx="2686382" cy="4740610"/>
          </a:xfrm>
          <a:prstGeom prst="rect">
            <a:avLst/>
          </a:prstGeom>
        </p:spPr>
      </p:pic>
    </p:spTree>
    <p:extLst>
      <p:ext uri="{BB962C8B-B14F-4D97-AF65-F5344CB8AC3E}">
        <p14:creationId xmlns:p14="http://schemas.microsoft.com/office/powerpoint/2010/main" val="2368083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DBI</a:t>
            </a:r>
          </a:p>
        </p:txBody>
      </p:sp>
      <p:sp>
        <p:nvSpPr>
          <p:cNvPr id="6" name="Rectangle 5"/>
          <p:cNvSpPr/>
          <p:nvPr/>
        </p:nvSpPr>
        <p:spPr>
          <a:xfrm>
            <a:off x="114300" y="2437431"/>
            <a:ext cx="4097640" cy="1285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Qualitative Adaptations:</a:t>
            </a:r>
          </a:p>
          <a:p>
            <a:pPr algn="ctr"/>
            <a:r>
              <a:rPr lang="en-US" sz="2400" b="1" dirty="0"/>
              <a:t>Explicit Instruction</a:t>
            </a:r>
          </a:p>
        </p:txBody>
      </p:sp>
      <p:pic>
        <p:nvPicPr>
          <p:cNvPr id="5" name="Picture 4"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0198A5CB-3DCB-48BB-B0A6-701A09874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40" y="265517"/>
            <a:ext cx="3412353" cy="6021718"/>
          </a:xfrm>
          <a:prstGeom prst="rect">
            <a:avLst/>
          </a:prstGeom>
        </p:spPr>
      </p:pic>
      <p:sp>
        <p:nvSpPr>
          <p:cNvPr id="7" name="Oval 6">
            <a:extLst>
              <a:ext uri="{FF2B5EF4-FFF2-40B4-BE49-F238E27FC236}">
                <a16:creationId xmlns:a16="http://schemas.microsoft.com/office/drawing/2014/main" id="{17046777-8F2F-43B0-BC7B-6AC198E383E9}"/>
              </a:ext>
              <a:ext uri="{C183D7F6-B498-43B3-948B-1728B52AA6E4}">
                <adec:decorative xmlns:adec="http://schemas.microsoft.com/office/drawing/2017/decorative" val="1"/>
              </a:ext>
            </a:extLst>
          </p:cNvPr>
          <p:cNvSpPr/>
          <p:nvPr/>
        </p:nvSpPr>
        <p:spPr>
          <a:xfrm>
            <a:off x="4895015" y="3632311"/>
            <a:ext cx="2249888" cy="1398565"/>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BD9D3E9-11BF-4BF9-8027-97E653293299}"/>
              </a:ext>
              <a:ext uri="{C183D7F6-B498-43B3-948B-1728B52AA6E4}">
                <adec:decorative xmlns:adec="http://schemas.microsoft.com/office/drawing/2017/decorative" val="1"/>
              </a:ext>
            </a:extLst>
          </p:cNvPr>
          <p:cNvSpPr/>
          <p:nvPr/>
        </p:nvSpPr>
        <p:spPr>
          <a:xfrm>
            <a:off x="4895015" y="115910"/>
            <a:ext cx="2249888" cy="1398565"/>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93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NCII-Uconn">
  <a:themeElements>
    <a:clrScheme name="READING COURSE definitely final">
      <a:dk1>
        <a:srgbClr val="000000"/>
      </a:dk1>
      <a:lt1>
        <a:srgbClr val="FFFFFF"/>
      </a:lt1>
      <a:dk2>
        <a:srgbClr val="000000"/>
      </a:dk2>
      <a:lt2>
        <a:srgbClr val="E4E5E6"/>
      </a:lt2>
      <a:accent1>
        <a:srgbClr val="C95331"/>
      </a:accent1>
      <a:accent2>
        <a:srgbClr val="119DA4"/>
      </a:accent2>
      <a:accent3>
        <a:srgbClr val="8ED081"/>
      </a:accent3>
      <a:accent4>
        <a:srgbClr val="6D545D"/>
      </a:accent4>
      <a:accent5>
        <a:srgbClr val="FFFFFF"/>
      </a:accent5>
      <a:accent6>
        <a:srgbClr val="FFFFFF"/>
      </a:accent6>
      <a:hlink>
        <a:srgbClr val="FFFFFF"/>
      </a:hlink>
      <a:folHlink>
        <a:srgbClr val="A5A5A5"/>
      </a:folHlink>
    </a:clrScheme>
    <a:fontScheme name="Reading">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F050D9-9AA2-404C-B961-E0977648D0AC}" vid="{AB4D45C6-BB0D-4775-B63D-4A3801F8F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NCII-Uconn_PPT_Black_Template_081616</Template>
  <TotalTime>11736</TotalTime>
  <Words>5721</Words>
  <Application>Microsoft Office PowerPoint</Application>
  <PresentationFormat>On-screen Show (4:3)</PresentationFormat>
  <Paragraphs>800</Paragraphs>
  <Slides>89</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Arial</vt:lpstr>
      <vt:lpstr>Calibri</vt:lpstr>
      <vt:lpstr>Rockwell</vt:lpstr>
      <vt:lpstr>Times New Roman</vt:lpstr>
      <vt:lpstr>Tw Cen MT</vt:lpstr>
      <vt:lpstr>Verdana</vt:lpstr>
      <vt:lpstr>Wingdings</vt:lpstr>
      <vt:lpstr>NCII-Uconn</vt:lpstr>
      <vt:lpstr>Qualitative Adaptations  for Teaching Comprehension</vt:lpstr>
      <vt:lpstr>Objectives </vt:lpstr>
      <vt:lpstr>Module Orientation</vt:lpstr>
      <vt:lpstr>Module Orientation</vt:lpstr>
      <vt:lpstr>Big Ideas in Reading</vt:lpstr>
      <vt:lpstr>Big Ideas in Reading</vt:lpstr>
      <vt:lpstr>Why We’re Learning This  </vt:lpstr>
      <vt:lpstr>Explicit Instruction</vt:lpstr>
      <vt:lpstr>DBI</vt:lpstr>
      <vt:lpstr>Welcome! </vt:lpstr>
      <vt:lpstr>Qualitative Adaptations in Comprehension: Modeling</vt:lpstr>
      <vt:lpstr>Part 1 Objectives</vt:lpstr>
      <vt:lpstr>Explicit Instruction</vt:lpstr>
      <vt:lpstr>Explicit Instruction</vt:lpstr>
      <vt:lpstr>Modeling: Why We’re Learning This </vt:lpstr>
      <vt:lpstr>Effective Models</vt:lpstr>
      <vt:lpstr>Effective Models</vt:lpstr>
      <vt:lpstr>Focus on a singular objective </vt:lpstr>
      <vt:lpstr>Focus on a singular objective </vt:lpstr>
      <vt:lpstr>Focus on a singular objective </vt:lpstr>
      <vt:lpstr>Question Answer Relationship </vt:lpstr>
      <vt:lpstr>Effective Models</vt:lpstr>
      <vt:lpstr>Effective Models</vt:lpstr>
      <vt:lpstr>Explain with clear, concise, consistent language </vt:lpstr>
      <vt:lpstr>Model/demonstrate the skill/strategy     (show the thinking) </vt:lpstr>
      <vt:lpstr>Model/demonstrate the skill/strategy     (show the thinking) </vt:lpstr>
      <vt:lpstr>Model/demonstrate the skill/strategy     (show the thinking) </vt:lpstr>
      <vt:lpstr>Effective Models</vt:lpstr>
      <vt:lpstr>Effective Models</vt:lpstr>
      <vt:lpstr>Select appropriate examples to model </vt:lpstr>
      <vt:lpstr>Select appropriate examples to model </vt:lpstr>
      <vt:lpstr>Select appropriate examples to model </vt:lpstr>
      <vt:lpstr>Activity 7.1 Evaluate a Lesson  </vt:lpstr>
      <vt:lpstr>Making Inferences</vt:lpstr>
      <vt:lpstr>Making Inferences</vt:lpstr>
      <vt:lpstr>Activity 7.2 Evaluate a Video </vt:lpstr>
      <vt:lpstr>Activity 7.2 </vt:lpstr>
      <vt:lpstr>Activity 7.3 Evaluate a Video </vt:lpstr>
      <vt:lpstr>Activity 7.3 </vt:lpstr>
      <vt:lpstr>Qualitative Adaptations in Comprehension: Guided Practice, Eliciting Responses, and Providing Feedback</vt:lpstr>
      <vt:lpstr>Part 2 &amp; 3 Objectives</vt:lpstr>
      <vt:lpstr>Explicit Instruction</vt:lpstr>
      <vt:lpstr>Explicit Instruction</vt:lpstr>
      <vt:lpstr>Practice:  Why We’re Learning This </vt:lpstr>
      <vt:lpstr>Effective Guided Practice</vt:lpstr>
      <vt:lpstr>Effective Guided Practice</vt:lpstr>
      <vt:lpstr>Focus on a singular objective (using similar examples) </vt:lpstr>
      <vt:lpstr>Focus on a singular objective (using similar examples) </vt:lpstr>
      <vt:lpstr>Effective Guided Practice</vt:lpstr>
      <vt:lpstr>Effective Guided Practice</vt:lpstr>
      <vt:lpstr>Explain with clear, concise, consistent language </vt:lpstr>
      <vt:lpstr>Model/demonstrate the skill/strategy     (show the thinking) </vt:lpstr>
      <vt:lpstr>Guide students through the skill/strategy  </vt:lpstr>
      <vt:lpstr>Guide students through the skill/strategy  </vt:lpstr>
      <vt:lpstr>Guide students through the skill/strategy  </vt:lpstr>
      <vt:lpstr>Effective Guided Practice</vt:lpstr>
      <vt:lpstr>Effective Guided Practice</vt:lpstr>
      <vt:lpstr>Provide ”just right” amount of guidance </vt:lpstr>
      <vt:lpstr>Effective Guided Practice</vt:lpstr>
      <vt:lpstr>Effective Guided Practice</vt:lpstr>
      <vt:lpstr>Provide clear prompts and supports </vt:lpstr>
      <vt:lpstr>Provide clear prompts and supports </vt:lpstr>
      <vt:lpstr>Provide clear prompts and supports </vt:lpstr>
      <vt:lpstr>Explicit Instruction</vt:lpstr>
      <vt:lpstr>Explicit Instruction</vt:lpstr>
      <vt:lpstr>Explicit Instruction</vt:lpstr>
      <vt:lpstr>Eliciting Responses and Feedback:  Why We’re Learning This </vt:lpstr>
      <vt:lpstr>Eliciting Frequent Reponses</vt:lpstr>
      <vt:lpstr>Opportunities to Learn and Practice Response Format </vt:lpstr>
      <vt:lpstr>Finding the main idea </vt:lpstr>
      <vt:lpstr>Finding the main idea </vt:lpstr>
      <vt:lpstr>Finding the main idea </vt:lpstr>
      <vt:lpstr>Finding the main idea </vt:lpstr>
      <vt:lpstr>Immediate Specific Feedback</vt:lpstr>
      <vt:lpstr>Immediate Specific Feedback</vt:lpstr>
      <vt:lpstr>Affirm Correct Responses </vt:lpstr>
      <vt:lpstr>Immediate Specific Feedback</vt:lpstr>
      <vt:lpstr>Immediate Specific Feedback</vt:lpstr>
      <vt:lpstr>Provide Immediate Feedback </vt:lpstr>
      <vt:lpstr>Correct Incorrect Responses </vt:lpstr>
      <vt:lpstr>Activity 7.4 Evaluate a Video </vt:lpstr>
      <vt:lpstr>Activity 7.4 </vt:lpstr>
      <vt:lpstr>Activity 7.5 Evaluate a Lesson  </vt:lpstr>
      <vt:lpstr>Activity 7.5 Evaluate a Lesson  </vt:lpstr>
      <vt:lpstr>Effective Models</vt:lpstr>
      <vt:lpstr>Practice</vt:lpstr>
      <vt:lpstr>Journal Entry </vt:lpstr>
      <vt:lpstr>Qualitative Adaptations  for Teaching Comprehension</vt:lpstr>
      <vt:lpstr>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Explicit Instructional Delivery: Modeling Learning</dc:title>
  <dc:creator>Devin Kearns</dc:creator>
  <cp:lastModifiedBy>Peterson, Amy</cp:lastModifiedBy>
  <cp:revision>216</cp:revision>
  <dcterms:created xsi:type="dcterms:W3CDTF">2016-08-16T05:11:43Z</dcterms:created>
  <dcterms:modified xsi:type="dcterms:W3CDTF">2020-03-04T22:09:00Z</dcterms:modified>
</cp:coreProperties>
</file>