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173"/>
  </p:notesMasterIdLst>
  <p:handoutMasterIdLst>
    <p:handoutMasterId r:id="rId174"/>
  </p:handoutMasterIdLst>
  <p:sldIdLst>
    <p:sldId id="363" r:id="rId3"/>
    <p:sldId id="521" r:id="rId4"/>
    <p:sldId id="522" r:id="rId5"/>
    <p:sldId id="364" r:id="rId6"/>
    <p:sldId id="365" r:id="rId7"/>
    <p:sldId id="366" r:id="rId8"/>
    <p:sldId id="357" r:id="rId9"/>
    <p:sldId id="361" r:id="rId10"/>
    <p:sldId id="367" r:id="rId11"/>
    <p:sldId id="350" r:id="rId12"/>
    <p:sldId id="351" r:id="rId13"/>
    <p:sldId id="353" r:id="rId14"/>
    <p:sldId id="352" r:id="rId15"/>
    <p:sldId id="354" r:id="rId16"/>
    <p:sldId id="355" r:id="rId17"/>
    <p:sldId id="349" r:id="rId18"/>
    <p:sldId id="362" r:id="rId19"/>
    <p:sldId id="368" r:id="rId20"/>
    <p:sldId id="369" r:id="rId21"/>
    <p:sldId id="370" r:id="rId22"/>
    <p:sldId id="371" r:id="rId23"/>
    <p:sldId id="372" r:id="rId24"/>
    <p:sldId id="373" r:id="rId25"/>
    <p:sldId id="374" r:id="rId26"/>
    <p:sldId id="375" r:id="rId27"/>
    <p:sldId id="376" r:id="rId28"/>
    <p:sldId id="377" r:id="rId29"/>
    <p:sldId id="378" r:id="rId30"/>
    <p:sldId id="379" r:id="rId31"/>
    <p:sldId id="380" r:id="rId32"/>
    <p:sldId id="381" r:id="rId33"/>
    <p:sldId id="382" r:id="rId34"/>
    <p:sldId id="383" r:id="rId35"/>
    <p:sldId id="384" r:id="rId36"/>
    <p:sldId id="385" r:id="rId37"/>
    <p:sldId id="386" r:id="rId38"/>
    <p:sldId id="387" r:id="rId39"/>
    <p:sldId id="388" r:id="rId40"/>
    <p:sldId id="389" r:id="rId41"/>
    <p:sldId id="390" r:id="rId42"/>
    <p:sldId id="391" r:id="rId43"/>
    <p:sldId id="392" r:id="rId44"/>
    <p:sldId id="393" r:id="rId45"/>
    <p:sldId id="394" r:id="rId46"/>
    <p:sldId id="395" r:id="rId47"/>
    <p:sldId id="396" r:id="rId48"/>
    <p:sldId id="397" r:id="rId49"/>
    <p:sldId id="398" r:id="rId50"/>
    <p:sldId id="399" r:id="rId51"/>
    <p:sldId id="400" r:id="rId52"/>
    <p:sldId id="401" r:id="rId53"/>
    <p:sldId id="402" r:id="rId54"/>
    <p:sldId id="403" r:id="rId55"/>
    <p:sldId id="404" r:id="rId56"/>
    <p:sldId id="405" r:id="rId57"/>
    <p:sldId id="406" r:id="rId58"/>
    <p:sldId id="407" r:id="rId59"/>
    <p:sldId id="408" r:id="rId60"/>
    <p:sldId id="409" r:id="rId61"/>
    <p:sldId id="410" r:id="rId62"/>
    <p:sldId id="411" r:id="rId63"/>
    <p:sldId id="412" r:id="rId64"/>
    <p:sldId id="413" r:id="rId65"/>
    <p:sldId id="414" r:id="rId66"/>
    <p:sldId id="415" r:id="rId67"/>
    <p:sldId id="416" r:id="rId68"/>
    <p:sldId id="516" r:id="rId69"/>
    <p:sldId id="417" r:id="rId70"/>
    <p:sldId id="418" r:id="rId71"/>
    <p:sldId id="419" r:id="rId72"/>
    <p:sldId id="420" r:id="rId73"/>
    <p:sldId id="421" r:id="rId74"/>
    <p:sldId id="422" r:id="rId75"/>
    <p:sldId id="423" r:id="rId76"/>
    <p:sldId id="424" r:id="rId77"/>
    <p:sldId id="425" r:id="rId78"/>
    <p:sldId id="426" r:id="rId79"/>
    <p:sldId id="427" r:id="rId80"/>
    <p:sldId id="428" r:id="rId81"/>
    <p:sldId id="429" r:id="rId82"/>
    <p:sldId id="430" r:id="rId83"/>
    <p:sldId id="431" r:id="rId84"/>
    <p:sldId id="432" r:id="rId85"/>
    <p:sldId id="433" r:id="rId86"/>
    <p:sldId id="434" r:id="rId87"/>
    <p:sldId id="435" r:id="rId88"/>
    <p:sldId id="436" r:id="rId89"/>
    <p:sldId id="437" r:id="rId90"/>
    <p:sldId id="438" r:id="rId91"/>
    <p:sldId id="439" r:id="rId92"/>
    <p:sldId id="440" r:id="rId93"/>
    <p:sldId id="441" r:id="rId94"/>
    <p:sldId id="442" r:id="rId95"/>
    <p:sldId id="443" r:id="rId96"/>
    <p:sldId id="444" r:id="rId97"/>
    <p:sldId id="445" r:id="rId98"/>
    <p:sldId id="446" r:id="rId99"/>
    <p:sldId id="447" r:id="rId100"/>
    <p:sldId id="448" r:id="rId101"/>
    <p:sldId id="449" r:id="rId102"/>
    <p:sldId id="450" r:id="rId103"/>
    <p:sldId id="451" r:id="rId104"/>
    <p:sldId id="452" r:id="rId105"/>
    <p:sldId id="453" r:id="rId106"/>
    <p:sldId id="454" r:id="rId107"/>
    <p:sldId id="455" r:id="rId108"/>
    <p:sldId id="456" r:id="rId109"/>
    <p:sldId id="457" r:id="rId110"/>
    <p:sldId id="458" r:id="rId111"/>
    <p:sldId id="517" r:id="rId112"/>
    <p:sldId id="459" r:id="rId113"/>
    <p:sldId id="460" r:id="rId114"/>
    <p:sldId id="461" r:id="rId115"/>
    <p:sldId id="462" r:id="rId116"/>
    <p:sldId id="463" r:id="rId117"/>
    <p:sldId id="464" r:id="rId118"/>
    <p:sldId id="465" r:id="rId119"/>
    <p:sldId id="466" r:id="rId120"/>
    <p:sldId id="467" r:id="rId121"/>
    <p:sldId id="468" r:id="rId122"/>
    <p:sldId id="469" r:id="rId123"/>
    <p:sldId id="470" r:id="rId124"/>
    <p:sldId id="471" r:id="rId125"/>
    <p:sldId id="472" r:id="rId126"/>
    <p:sldId id="473" r:id="rId127"/>
    <p:sldId id="474" r:id="rId128"/>
    <p:sldId id="475" r:id="rId129"/>
    <p:sldId id="476" r:id="rId130"/>
    <p:sldId id="477" r:id="rId131"/>
    <p:sldId id="478" r:id="rId132"/>
    <p:sldId id="479" r:id="rId133"/>
    <p:sldId id="480" r:id="rId134"/>
    <p:sldId id="481" r:id="rId135"/>
    <p:sldId id="482" r:id="rId136"/>
    <p:sldId id="483" r:id="rId137"/>
    <p:sldId id="484" r:id="rId138"/>
    <p:sldId id="485" r:id="rId139"/>
    <p:sldId id="486" r:id="rId140"/>
    <p:sldId id="487" r:id="rId141"/>
    <p:sldId id="488" r:id="rId142"/>
    <p:sldId id="489" r:id="rId143"/>
    <p:sldId id="490" r:id="rId144"/>
    <p:sldId id="491" r:id="rId145"/>
    <p:sldId id="492" r:id="rId146"/>
    <p:sldId id="493" r:id="rId147"/>
    <p:sldId id="494" r:id="rId148"/>
    <p:sldId id="495" r:id="rId149"/>
    <p:sldId id="496" r:id="rId150"/>
    <p:sldId id="518" r:id="rId151"/>
    <p:sldId id="497" r:id="rId152"/>
    <p:sldId id="519" r:id="rId153"/>
    <p:sldId id="498" r:id="rId154"/>
    <p:sldId id="499" r:id="rId155"/>
    <p:sldId id="500" r:id="rId156"/>
    <p:sldId id="501" r:id="rId157"/>
    <p:sldId id="502" r:id="rId158"/>
    <p:sldId id="503" r:id="rId159"/>
    <p:sldId id="504" r:id="rId160"/>
    <p:sldId id="505" r:id="rId161"/>
    <p:sldId id="506" r:id="rId162"/>
    <p:sldId id="507" r:id="rId163"/>
    <p:sldId id="508" r:id="rId164"/>
    <p:sldId id="509" r:id="rId165"/>
    <p:sldId id="510" r:id="rId166"/>
    <p:sldId id="511" r:id="rId167"/>
    <p:sldId id="512" r:id="rId168"/>
    <p:sldId id="513" r:id="rId169"/>
    <p:sldId id="514" r:id="rId170"/>
    <p:sldId id="520" r:id="rId171"/>
    <p:sldId id="515" r:id="rId1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71ECA3D-E304-46C0-A9F7-8457C148E484}">
          <p14:sldIdLst>
            <p14:sldId id="363"/>
            <p14:sldId id="521"/>
            <p14:sldId id="522"/>
            <p14:sldId id="364"/>
            <p14:sldId id="365"/>
            <p14:sldId id="366"/>
            <p14:sldId id="357"/>
            <p14:sldId id="361"/>
            <p14:sldId id="367"/>
            <p14:sldId id="350"/>
            <p14:sldId id="351"/>
            <p14:sldId id="353"/>
            <p14:sldId id="352"/>
            <p14:sldId id="354"/>
            <p14:sldId id="355"/>
            <p14:sldId id="349"/>
            <p14:sldId id="362"/>
          </p14:sldIdLst>
        </p14:section>
        <p14:section name="Part 1" id="{6D93F3E2-9D92-4089-873E-FCFC74491122}">
          <p14:sldIdLst>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516"/>
          </p14:sldIdLst>
        </p14:section>
        <p14:section name="Part 2" id="{4D3D017A-CECE-4276-BFD5-BD4CA254404D}">
          <p14:sldIdLst>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517"/>
            <p14:sldId id="459"/>
            <p14:sldId id="460"/>
            <p14:sldId id="461"/>
            <p14:sldId id="462"/>
            <p14:sldId id="463"/>
            <p14:sldId id="464"/>
            <p14:sldId id="465"/>
            <p14:sldId id="466"/>
            <p14:sldId id="467"/>
            <p14:sldId id="468"/>
            <p14:sldId id="469"/>
          </p14:sldIdLst>
        </p14:section>
        <p14:section name="Part 3" id="{AFD65A7F-2AC8-498E-B974-A553096DCBC5}">
          <p14:sldIdLst>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496"/>
            <p14:sldId id="518"/>
            <p14:sldId id="497"/>
            <p14:sldId id="519"/>
            <p14:sldId id="498"/>
            <p14:sldId id="499"/>
            <p14:sldId id="500"/>
            <p14:sldId id="501"/>
            <p14:sldId id="502"/>
            <p14:sldId id="503"/>
            <p14:sldId id="504"/>
            <p14:sldId id="505"/>
            <p14:sldId id="506"/>
            <p14:sldId id="507"/>
            <p14:sldId id="508"/>
            <p14:sldId id="509"/>
            <p14:sldId id="510"/>
            <p14:sldId id="511"/>
            <p14:sldId id="512"/>
            <p14:sldId id="513"/>
            <p14:sldId id="514"/>
            <p14:sldId id="520"/>
            <p14:sldId id="515"/>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BDE"/>
    <a:srgbClr val="8CCEA2"/>
    <a:srgbClr val="664F57"/>
    <a:srgbClr val="6D545D"/>
    <a:srgbClr val="3E945B"/>
    <a:srgbClr val="C4E6CF"/>
    <a:srgbClr val="119DA4"/>
    <a:srgbClr val="F7F8E2"/>
    <a:srgbClr val="C95331"/>
    <a:srgbClr val="D05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84" autoAdjust="0"/>
    <p:restoredTop sz="83485" autoAdjust="0"/>
  </p:normalViewPr>
  <p:slideViewPr>
    <p:cSldViewPr snapToGrid="0">
      <p:cViewPr varScale="1">
        <p:scale>
          <a:sx n="75" d="100"/>
          <a:sy n="75" d="100"/>
        </p:scale>
        <p:origin x="1668" y="60"/>
      </p:cViewPr>
      <p:guideLst>
        <p:guide orient="horz" pos="2160"/>
        <p:guide pos="2880"/>
      </p:guideLst>
    </p:cSldViewPr>
  </p:slideViewPr>
  <p:outlineViewPr>
    <p:cViewPr>
      <p:scale>
        <a:sx n="33" d="100"/>
        <a:sy n="33" d="100"/>
      </p:scale>
      <p:origin x="0" y="0"/>
    </p:cViewPr>
  </p:outlineViewPr>
  <p:notesTextViewPr>
    <p:cViewPr>
      <p:scale>
        <a:sx n="400" d="100"/>
        <a:sy n="400" d="100"/>
      </p:scale>
      <p:origin x="0" y="0"/>
    </p:cViewPr>
  </p:notesTextViewPr>
  <p:sorterViewPr>
    <p:cViewPr varScale="1">
      <p:scale>
        <a:sx n="100" d="100"/>
        <a:sy n="100" d="100"/>
      </p:scale>
      <p:origin x="0" y="0"/>
    </p:cViewPr>
  </p:sorterViewPr>
  <p:notesViewPr>
    <p:cSldViewPr snapToGrid="0">
      <p:cViewPr varScale="1">
        <p:scale>
          <a:sx n="87" d="100"/>
          <a:sy n="87" d="100"/>
        </p:scale>
        <p:origin x="3765" y="5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presProps" Target="presProps.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slide" Target="slides/slide167.xml"/><Relationship Id="rId177"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224BDA-D6BF-4386-9525-DF906CDAA658}" type="datetimeFigureOut">
              <a:rPr lang="en-US" smtClean="0"/>
              <a:t>3/5/2020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948857-A4E2-47A3-BE24-C42D3BE24582}" type="slidenum">
              <a:rPr lang="en-US" smtClean="0"/>
              <a:t>‹#›</a:t>
            </a:fld>
            <a:endParaRPr lang="en-US"/>
          </a:p>
        </p:txBody>
      </p:sp>
    </p:spTree>
    <p:extLst>
      <p:ext uri="{BB962C8B-B14F-4D97-AF65-F5344CB8AC3E}">
        <p14:creationId xmlns:p14="http://schemas.microsoft.com/office/powerpoint/2010/main" val="1457721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0B8A71-C697-4FEB-8778-C5F523E41333}" type="datetimeFigureOut">
              <a:rPr lang="en-US" smtClean="0"/>
              <a:t>3/5/2020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28B76-325F-4EB6-B770-D7CFC87B8021}" type="slidenum">
              <a:rPr lang="en-US" smtClean="0"/>
              <a:t>‹#›</a:t>
            </a:fld>
            <a:endParaRPr lang="en-US"/>
          </a:p>
        </p:txBody>
      </p:sp>
    </p:spTree>
    <p:extLst>
      <p:ext uri="{BB962C8B-B14F-4D97-AF65-F5344CB8AC3E}">
        <p14:creationId xmlns:p14="http://schemas.microsoft.com/office/powerpoint/2010/main" val="14562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a:t>
            </a:fld>
            <a:endParaRPr lang="en-US"/>
          </a:p>
        </p:txBody>
      </p:sp>
    </p:spTree>
    <p:extLst>
      <p:ext uri="{BB962C8B-B14F-4D97-AF65-F5344CB8AC3E}">
        <p14:creationId xmlns:p14="http://schemas.microsoft.com/office/powerpoint/2010/main" val="913314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10</a:t>
            </a:fld>
            <a:endParaRPr lang="en-US"/>
          </a:p>
        </p:txBody>
      </p:sp>
    </p:spTree>
    <p:extLst>
      <p:ext uri="{BB962C8B-B14F-4D97-AF65-F5344CB8AC3E}">
        <p14:creationId xmlns:p14="http://schemas.microsoft.com/office/powerpoint/2010/main" val="147089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a:t>
            </a:fld>
            <a:endParaRPr lang="en-US"/>
          </a:p>
        </p:txBody>
      </p:sp>
    </p:spTree>
    <p:extLst>
      <p:ext uri="{BB962C8B-B14F-4D97-AF65-F5344CB8AC3E}">
        <p14:creationId xmlns:p14="http://schemas.microsoft.com/office/powerpoint/2010/main" val="1235544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a:t>
            </a:fld>
            <a:endParaRPr lang="en-US"/>
          </a:p>
        </p:txBody>
      </p:sp>
    </p:spTree>
    <p:extLst>
      <p:ext uri="{BB962C8B-B14F-4D97-AF65-F5344CB8AC3E}">
        <p14:creationId xmlns:p14="http://schemas.microsoft.com/office/powerpoint/2010/main" val="1049220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a:t>
            </a:fld>
            <a:endParaRPr lang="en-US"/>
          </a:p>
        </p:txBody>
      </p:sp>
    </p:spTree>
    <p:extLst>
      <p:ext uri="{BB962C8B-B14F-4D97-AF65-F5344CB8AC3E}">
        <p14:creationId xmlns:p14="http://schemas.microsoft.com/office/powerpoint/2010/main" val="1204226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14</a:t>
            </a:fld>
            <a:endParaRPr lang="en-US"/>
          </a:p>
        </p:txBody>
      </p:sp>
    </p:spTree>
    <p:extLst>
      <p:ext uri="{BB962C8B-B14F-4D97-AF65-F5344CB8AC3E}">
        <p14:creationId xmlns:p14="http://schemas.microsoft.com/office/powerpoint/2010/main" val="870278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15</a:t>
            </a:fld>
            <a:endParaRPr lang="en-US"/>
          </a:p>
        </p:txBody>
      </p:sp>
    </p:spTree>
    <p:extLst>
      <p:ext uri="{BB962C8B-B14F-4D97-AF65-F5344CB8AC3E}">
        <p14:creationId xmlns:p14="http://schemas.microsoft.com/office/powerpoint/2010/main" val="1173800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16</a:t>
            </a:fld>
            <a:endParaRPr lang="en-US"/>
          </a:p>
        </p:txBody>
      </p:sp>
    </p:spTree>
    <p:extLst>
      <p:ext uri="{BB962C8B-B14F-4D97-AF65-F5344CB8AC3E}">
        <p14:creationId xmlns:p14="http://schemas.microsoft.com/office/powerpoint/2010/main" val="623637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17</a:t>
            </a:fld>
            <a:endParaRPr lang="en-US"/>
          </a:p>
        </p:txBody>
      </p:sp>
    </p:spTree>
    <p:extLst>
      <p:ext uri="{BB962C8B-B14F-4D97-AF65-F5344CB8AC3E}">
        <p14:creationId xmlns:p14="http://schemas.microsoft.com/office/powerpoint/2010/main" val="854180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C28B76-325F-4EB6-B770-D7CFC87B8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68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C28B76-325F-4EB6-B770-D7CFC87B8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05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0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C28B76-325F-4EB6-B770-D7CFC87B8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206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C28B76-325F-4EB6-B770-D7CFC87B8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457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C28B76-325F-4EB6-B770-D7CFC87B8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357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68</a:t>
            </a:fld>
            <a:endParaRPr lang="en-US"/>
          </a:p>
        </p:txBody>
      </p:sp>
    </p:spTree>
    <p:extLst>
      <p:ext uri="{BB962C8B-B14F-4D97-AF65-F5344CB8AC3E}">
        <p14:creationId xmlns:p14="http://schemas.microsoft.com/office/powerpoint/2010/main" val="4006520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69</a:t>
            </a:fld>
            <a:endParaRPr lang="en-US"/>
          </a:p>
        </p:txBody>
      </p:sp>
    </p:spTree>
    <p:extLst>
      <p:ext uri="{BB962C8B-B14F-4D97-AF65-F5344CB8AC3E}">
        <p14:creationId xmlns:p14="http://schemas.microsoft.com/office/powerpoint/2010/main" val="2579801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70</a:t>
            </a:fld>
            <a:endParaRPr lang="en-US"/>
          </a:p>
        </p:txBody>
      </p:sp>
    </p:spTree>
    <p:extLst>
      <p:ext uri="{BB962C8B-B14F-4D97-AF65-F5344CB8AC3E}">
        <p14:creationId xmlns:p14="http://schemas.microsoft.com/office/powerpoint/2010/main" val="411052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71</a:t>
            </a:fld>
            <a:endParaRPr lang="en-US"/>
          </a:p>
        </p:txBody>
      </p:sp>
    </p:spTree>
    <p:extLst>
      <p:ext uri="{BB962C8B-B14F-4D97-AF65-F5344CB8AC3E}">
        <p14:creationId xmlns:p14="http://schemas.microsoft.com/office/powerpoint/2010/main" val="3423107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72</a:t>
            </a:fld>
            <a:endParaRPr lang="en-US"/>
          </a:p>
        </p:txBody>
      </p:sp>
    </p:spTree>
    <p:extLst>
      <p:ext uri="{BB962C8B-B14F-4D97-AF65-F5344CB8AC3E}">
        <p14:creationId xmlns:p14="http://schemas.microsoft.com/office/powerpoint/2010/main" val="584046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73</a:t>
            </a:fld>
            <a:endParaRPr lang="en-US"/>
          </a:p>
        </p:txBody>
      </p:sp>
    </p:spTree>
    <p:extLst>
      <p:ext uri="{BB962C8B-B14F-4D97-AF65-F5344CB8AC3E}">
        <p14:creationId xmlns:p14="http://schemas.microsoft.com/office/powerpoint/2010/main" val="3636683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74</a:t>
            </a:fld>
            <a:endParaRPr lang="en-US"/>
          </a:p>
        </p:txBody>
      </p:sp>
    </p:spTree>
    <p:extLst>
      <p:ext uri="{BB962C8B-B14F-4D97-AF65-F5344CB8AC3E}">
        <p14:creationId xmlns:p14="http://schemas.microsoft.com/office/powerpoint/2010/main" val="2848137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0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75</a:t>
            </a:fld>
            <a:endParaRPr lang="en-US"/>
          </a:p>
        </p:txBody>
      </p:sp>
    </p:spTree>
    <p:extLst>
      <p:ext uri="{BB962C8B-B14F-4D97-AF65-F5344CB8AC3E}">
        <p14:creationId xmlns:p14="http://schemas.microsoft.com/office/powerpoint/2010/main" val="1514105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76</a:t>
            </a:fld>
            <a:endParaRPr lang="en-US"/>
          </a:p>
        </p:txBody>
      </p:sp>
    </p:spTree>
    <p:extLst>
      <p:ext uri="{BB962C8B-B14F-4D97-AF65-F5344CB8AC3E}">
        <p14:creationId xmlns:p14="http://schemas.microsoft.com/office/powerpoint/2010/main" val="1971096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77</a:t>
            </a:fld>
            <a:endParaRPr lang="en-US"/>
          </a:p>
        </p:txBody>
      </p:sp>
    </p:spTree>
    <p:extLst>
      <p:ext uri="{BB962C8B-B14F-4D97-AF65-F5344CB8AC3E}">
        <p14:creationId xmlns:p14="http://schemas.microsoft.com/office/powerpoint/2010/main" val="2471178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79</a:t>
            </a:fld>
            <a:endParaRPr lang="en-US"/>
          </a:p>
        </p:txBody>
      </p:sp>
    </p:spTree>
    <p:extLst>
      <p:ext uri="{BB962C8B-B14F-4D97-AF65-F5344CB8AC3E}">
        <p14:creationId xmlns:p14="http://schemas.microsoft.com/office/powerpoint/2010/main" val="303760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83</a:t>
            </a:fld>
            <a:endParaRPr lang="en-US"/>
          </a:p>
        </p:txBody>
      </p:sp>
    </p:spTree>
    <p:extLst>
      <p:ext uri="{BB962C8B-B14F-4D97-AF65-F5344CB8AC3E}">
        <p14:creationId xmlns:p14="http://schemas.microsoft.com/office/powerpoint/2010/main" val="678613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89</a:t>
            </a:fld>
            <a:endParaRPr lang="en-US"/>
          </a:p>
        </p:txBody>
      </p:sp>
    </p:spTree>
    <p:extLst>
      <p:ext uri="{BB962C8B-B14F-4D97-AF65-F5344CB8AC3E}">
        <p14:creationId xmlns:p14="http://schemas.microsoft.com/office/powerpoint/2010/main" val="25279369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90</a:t>
            </a:fld>
            <a:endParaRPr lang="en-US"/>
          </a:p>
        </p:txBody>
      </p:sp>
    </p:spTree>
    <p:extLst>
      <p:ext uri="{BB962C8B-B14F-4D97-AF65-F5344CB8AC3E}">
        <p14:creationId xmlns:p14="http://schemas.microsoft.com/office/powerpoint/2010/main" val="28662073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91</a:t>
            </a:fld>
            <a:endParaRPr lang="en-US"/>
          </a:p>
        </p:txBody>
      </p:sp>
    </p:spTree>
    <p:extLst>
      <p:ext uri="{BB962C8B-B14F-4D97-AF65-F5344CB8AC3E}">
        <p14:creationId xmlns:p14="http://schemas.microsoft.com/office/powerpoint/2010/main" val="22579020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92</a:t>
            </a:fld>
            <a:endParaRPr lang="en-US"/>
          </a:p>
        </p:txBody>
      </p:sp>
    </p:spTree>
    <p:extLst>
      <p:ext uri="{BB962C8B-B14F-4D97-AF65-F5344CB8AC3E}">
        <p14:creationId xmlns:p14="http://schemas.microsoft.com/office/powerpoint/2010/main" val="2852012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93</a:t>
            </a:fld>
            <a:endParaRPr lang="en-US"/>
          </a:p>
        </p:txBody>
      </p:sp>
    </p:spTree>
    <p:extLst>
      <p:ext uri="{BB962C8B-B14F-4D97-AF65-F5344CB8AC3E}">
        <p14:creationId xmlns:p14="http://schemas.microsoft.com/office/powerpoint/2010/main" val="533020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4</a:t>
            </a:fld>
            <a:endParaRPr lang="en-US"/>
          </a:p>
        </p:txBody>
      </p:sp>
    </p:spTree>
    <p:extLst>
      <p:ext uri="{BB962C8B-B14F-4D97-AF65-F5344CB8AC3E}">
        <p14:creationId xmlns:p14="http://schemas.microsoft.com/office/powerpoint/2010/main" val="1949443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94</a:t>
            </a:fld>
            <a:endParaRPr lang="en-US"/>
          </a:p>
        </p:txBody>
      </p:sp>
    </p:spTree>
    <p:extLst>
      <p:ext uri="{BB962C8B-B14F-4D97-AF65-F5344CB8AC3E}">
        <p14:creationId xmlns:p14="http://schemas.microsoft.com/office/powerpoint/2010/main" val="29896268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95</a:t>
            </a:fld>
            <a:endParaRPr lang="en-US"/>
          </a:p>
        </p:txBody>
      </p:sp>
    </p:spTree>
    <p:extLst>
      <p:ext uri="{BB962C8B-B14F-4D97-AF65-F5344CB8AC3E}">
        <p14:creationId xmlns:p14="http://schemas.microsoft.com/office/powerpoint/2010/main" val="1577561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96</a:t>
            </a:fld>
            <a:endParaRPr lang="en-US"/>
          </a:p>
        </p:txBody>
      </p:sp>
    </p:spTree>
    <p:extLst>
      <p:ext uri="{BB962C8B-B14F-4D97-AF65-F5344CB8AC3E}">
        <p14:creationId xmlns:p14="http://schemas.microsoft.com/office/powerpoint/2010/main" val="24847101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97</a:t>
            </a:fld>
            <a:endParaRPr lang="en-US"/>
          </a:p>
        </p:txBody>
      </p:sp>
    </p:spTree>
    <p:extLst>
      <p:ext uri="{BB962C8B-B14F-4D97-AF65-F5344CB8AC3E}">
        <p14:creationId xmlns:p14="http://schemas.microsoft.com/office/powerpoint/2010/main" val="21670733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98</a:t>
            </a:fld>
            <a:endParaRPr lang="en-US"/>
          </a:p>
        </p:txBody>
      </p:sp>
    </p:spTree>
    <p:extLst>
      <p:ext uri="{BB962C8B-B14F-4D97-AF65-F5344CB8AC3E}">
        <p14:creationId xmlns:p14="http://schemas.microsoft.com/office/powerpoint/2010/main" val="35357031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99</a:t>
            </a:fld>
            <a:endParaRPr lang="en-US"/>
          </a:p>
        </p:txBody>
      </p:sp>
    </p:spTree>
    <p:extLst>
      <p:ext uri="{BB962C8B-B14F-4D97-AF65-F5344CB8AC3E}">
        <p14:creationId xmlns:p14="http://schemas.microsoft.com/office/powerpoint/2010/main" val="16970394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102</a:t>
            </a:fld>
            <a:endParaRPr lang="en-US"/>
          </a:p>
        </p:txBody>
      </p:sp>
    </p:spTree>
    <p:extLst>
      <p:ext uri="{BB962C8B-B14F-4D97-AF65-F5344CB8AC3E}">
        <p14:creationId xmlns:p14="http://schemas.microsoft.com/office/powerpoint/2010/main" val="41734219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122</a:t>
            </a:fld>
            <a:endParaRPr lang="en-US"/>
          </a:p>
        </p:txBody>
      </p:sp>
    </p:spTree>
    <p:extLst>
      <p:ext uri="{BB962C8B-B14F-4D97-AF65-F5344CB8AC3E}">
        <p14:creationId xmlns:p14="http://schemas.microsoft.com/office/powerpoint/2010/main" val="22796018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123</a:t>
            </a:fld>
            <a:endParaRPr lang="en-US"/>
          </a:p>
        </p:txBody>
      </p:sp>
    </p:spTree>
    <p:extLst>
      <p:ext uri="{BB962C8B-B14F-4D97-AF65-F5344CB8AC3E}">
        <p14:creationId xmlns:p14="http://schemas.microsoft.com/office/powerpoint/2010/main" val="11266375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124</a:t>
            </a:fld>
            <a:endParaRPr lang="en-US"/>
          </a:p>
        </p:txBody>
      </p:sp>
    </p:spTree>
    <p:extLst>
      <p:ext uri="{BB962C8B-B14F-4D97-AF65-F5344CB8AC3E}">
        <p14:creationId xmlns:p14="http://schemas.microsoft.com/office/powerpoint/2010/main" val="3888187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5</a:t>
            </a:fld>
            <a:endParaRPr lang="en-US"/>
          </a:p>
        </p:txBody>
      </p:sp>
    </p:spTree>
    <p:extLst>
      <p:ext uri="{BB962C8B-B14F-4D97-AF65-F5344CB8AC3E}">
        <p14:creationId xmlns:p14="http://schemas.microsoft.com/office/powerpoint/2010/main" val="10044912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125</a:t>
            </a:fld>
            <a:endParaRPr lang="en-US"/>
          </a:p>
        </p:txBody>
      </p:sp>
    </p:spTree>
    <p:extLst>
      <p:ext uri="{BB962C8B-B14F-4D97-AF65-F5344CB8AC3E}">
        <p14:creationId xmlns:p14="http://schemas.microsoft.com/office/powerpoint/2010/main" val="24776538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126</a:t>
            </a:fld>
            <a:endParaRPr lang="en-US"/>
          </a:p>
        </p:txBody>
      </p:sp>
    </p:spTree>
    <p:extLst>
      <p:ext uri="{BB962C8B-B14F-4D97-AF65-F5344CB8AC3E}">
        <p14:creationId xmlns:p14="http://schemas.microsoft.com/office/powerpoint/2010/main" val="36780117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127</a:t>
            </a:fld>
            <a:endParaRPr lang="en-US"/>
          </a:p>
        </p:txBody>
      </p:sp>
    </p:spTree>
    <p:extLst>
      <p:ext uri="{BB962C8B-B14F-4D97-AF65-F5344CB8AC3E}">
        <p14:creationId xmlns:p14="http://schemas.microsoft.com/office/powerpoint/2010/main" val="11366755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152</a:t>
            </a:fld>
            <a:endParaRPr lang="en-US"/>
          </a:p>
        </p:txBody>
      </p:sp>
    </p:spTree>
    <p:extLst>
      <p:ext uri="{BB962C8B-B14F-4D97-AF65-F5344CB8AC3E}">
        <p14:creationId xmlns:p14="http://schemas.microsoft.com/office/powerpoint/2010/main" val="3761772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09659" y="9005722"/>
            <a:ext cx="271583" cy="277978"/>
          </a:xfrm>
        </p:spPr>
        <p:txBody>
          <a:bodyPr/>
          <a:lstStyle/>
          <a:p>
            <a:fld id="{BFCFD22B-BAA9-4BA7-96CC-852971994DE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520446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a:t>
            </a:fld>
            <a:endParaRPr lang="en-US"/>
          </a:p>
        </p:txBody>
      </p:sp>
    </p:spTree>
    <p:extLst>
      <p:ext uri="{BB962C8B-B14F-4D97-AF65-F5344CB8AC3E}">
        <p14:creationId xmlns:p14="http://schemas.microsoft.com/office/powerpoint/2010/main" val="797904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a:t>
            </a:fld>
            <a:endParaRPr lang="en-US"/>
          </a:p>
        </p:txBody>
      </p:sp>
    </p:spTree>
    <p:extLst>
      <p:ext uri="{BB962C8B-B14F-4D97-AF65-F5344CB8AC3E}">
        <p14:creationId xmlns:p14="http://schemas.microsoft.com/office/powerpoint/2010/main" val="1318558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9</a:t>
            </a:fld>
            <a:endParaRPr lang="en-US"/>
          </a:p>
        </p:txBody>
      </p:sp>
    </p:spTree>
    <p:extLst>
      <p:ext uri="{BB962C8B-B14F-4D97-AF65-F5344CB8AC3E}">
        <p14:creationId xmlns:p14="http://schemas.microsoft.com/office/powerpoint/2010/main" val="1758543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840732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2237786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939484"/>
            <a:ext cx="8686800" cy="1353965"/>
          </a:xfrm>
        </p:spPr>
        <p:txBody>
          <a:bodyPr anchor="t" anchorCtr="0">
            <a:normAutofit/>
          </a:bodyPr>
          <a:lstStyle>
            <a:lvl1pPr algn="l">
              <a:defRPr sz="4000" b="1"/>
            </a:lvl1pPr>
          </a:lstStyle>
          <a:p>
            <a:r>
              <a:rPr lang="en-US" dirty="0"/>
              <a:t>Click to edit Master title style</a:t>
            </a:r>
          </a:p>
        </p:txBody>
      </p:sp>
      <p:sp>
        <p:nvSpPr>
          <p:cNvPr id="3" name="Subtitle 2"/>
          <p:cNvSpPr>
            <a:spLocks noGrp="1"/>
          </p:cNvSpPr>
          <p:nvPr>
            <p:ph type="subTitle" idx="1"/>
          </p:nvPr>
        </p:nvSpPr>
        <p:spPr>
          <a:xfrm>
            <a:off x="228600" y="2416280"/>
            <a:ext cx="8686800" cy="694944"/>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Footer Placeholder 11"/>
          <p:cNvSpPr>
            <a:spLocks noGrp="1"/>
          </p:cNvSpPr>
          <p:nvPr>
            <p:ph type="ftr" sz="quarter" idx="14"/>
          </p:nvPr>
        </p:nvSpPr>
        <p:spPr>
          <a:xfrm>
            <a:off x="6978771" y="6479523"/>
            <a:ext cx="1936630" cy="153888"/>
          </a:xfrm>
        </p:spPr>
        <p:txBody>
          <a:bodyPr/>
          <a:lstStyle/>
          <a:p>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872" y="5048055"/>
            <a:ext cx="3541504" cy="38271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3822365"/>
            <a:ext cx="4138682" cy="845165"/>
          </a:xfrm>
          <a:prstGeom prst="rect">
            <a:avLst/>
          </a:prstGeom>
        </p:spPr>
      </p:pic>
    </p:spTree>
    <p:extLst>
      <p:ext uri="{BB962C8B-B14F-4D97-AF65-F5344CB8AC3E}">
        <p14:creationId xmlns:p14="http://schemas.microsoft.com/office/powerpoint/2010/main" val="3441789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 y="1709739"/>
            <a:ext cx="8686800" cy="1143000"/>
          </a:xfrm>
        </p:spPr>
        <p:txBody>
          <a:bodyPr anchor="b">
            <a:normAutofit/>
          </a:bodyPr>
          <a:lstStyle>
            <a:lvl1pPr>
              <a:defRPr sz="3200" b="1"/>
            </a:lvl1pPr>
          </a:lstStyle>
          <a:p>
            <a:r>
              <a:rPr lang="en-US" dirty="0"/>
              <a:t>Click to edit Master title style</a:t>
            </a:r>
          </a:p>
        </p:txBody>
      </p:sp>
      <p:sp>
        <p:nvSpPr>
          <p:cNvPr id="3" name="Text Placeholder 2"/>
          <p:cNvSpPr>
            <a:spLocks noGrp="1"/>
          </p:cNvSpPr>
          <p:nvPr>
            <p:ph type="body" idx="1"/>
          </p:nvPr>
        </p:nvSpPr>
        <p:spPr>
          <a:xfrm>
            <a:off x="228600" y="3230890"/>
            <a:ext cx="8686800" cy="95097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2148630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1604500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31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28600" y="1236345"/>
            <a:ext cx="4270248" cy="4636008"/>
          </a:xfrm>
        </p:spPr>
        <p:txBody>
          <a:bodyPr/>
          <a:lstStyle>
            <a:lvl1pPr>
              <a:defRPr sz="20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5152" y="1236345"/>
            <a:ext cx="4270248" cy="4636008"/>
          </a:xfrm>
        </p:spPr>
        <p:txBody>
          <a:bodyPr/>
          <a:lstStyle>
            <a:lvl1pPr>
              <a:defRPr sz="20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2868169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eferen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1219202"/>
            <a:ext cx="8686800" cy="4632325"/>
          </a:xfrm>
        </p:spPr>
        <p:txBody>
          <a:bodyPr>
            <a:normAutofit/>
          </a:bodyPr>
          <a:lstStyle>
            <a:lvl1pPr marL="457200" indent="-457200">
              <a:defRPr sz="1800"/>
            </a:lvl1pPr>
            <a:lvl2pPr marL="457200" indent="-457200">
              <a:lnSpc>
                <a:spcPct val="110000"/>
              </a:lnSpc>
              <a:buFont typeface="Arial" panose="020B0604020202020204" pitchFamily="34" charset="0"/>
              <a:buChar char="•"/>
              <a:defRPr sz="1800"/>
            </a:lvl2pPr>
            <a:lvl3pPr marL="457200" indent="-457200">
              <a:lnSpc>
                <a:spcPct val="110000"/>
              </a:lnSpc>
              <a:buFont typeface="Arial" panose="020B0604020202020204" pitchFamily="34" charset="0"/>
              <a:buChar char="•"/>
              <a:defRPr sz="1800"/>
            </a:lvl3pPr>
            <a:lvl4pPr marL="457200" indent="-457200">
              <a:lnSpc>
                <a:spcPct val="110000"/>
              </a:lnSpc>
              <a:buFont typeface="Arial" panose="020B0604020202020204" pitchFamily="34" charset="0"/>
              <a:buChar char="•"/>
              <a:defRPr sz="1800"/>
            </a:lvl4pPr>
            <a:lvl5pPr marL="457200" indent="-457200">
              <a:lnSpc>
                <a:spcPct val="110000"/>
              </a:lnSpc>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0970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28600" y="1219200"/>
            <a:ext cx="8686800" cy="1143000"/>
          </a:xfrm>
        </p:spPr>
        <p:txBody>
          <a:bodyPr anchor="b" anchorCtr="0">
            <a:normAutofit/>
          </a:bodyPr>
          <a:lstStyle>
            <a:lvl1pPr>
              <a:defRPr sz="2800" b="1"/>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2357120"/>
            <a:ext cx="8686800" cy="2971800"/>
          </a:xfrm>
        </p:spPr>
        <p:txBody>
          <a:bodyPr>
            <a:normAutofit/>
          </a:bodyPr>
          <a:lstStyle>
            <a:lvl1pPr marL="0" indent="0">
              <a:lnSpc>
                <a:spcPct val="100000"/>
              </a:lnSpc>
              <a:spcBef>
                <a:spcPts val="0"/>
              </a:spcBef>
              <a:buFont typeface="Arial" panose="020B0604020202020204" pitchFamily="34" charset="0"/>
              <a:buNone/>
              <a:defRPr sz="2000"/>
            </a:lvl1pPr>
            <a:lvl2pPr marL="1588" indent="0">
              <a:lnSpc>
                <a:spcPct val="100000"/>
              </a:lnSpc>
              <a:spcBef>
                <a:spcPts val="0"/>
              </a:spcBef>
              <a:buNone/>
              <a:defRPr sz="2000"/>
            </a:lvl2pPr>
            <a:lvl3pPr marL="0" indent="0">
              <a:lnSpc>
                <a:spcPct val="100000"/>
              </a:lnSpc>
              <a:spcBef>
                <a:spcPts val="0"/>
              </a:spcBef>
              <a:buNone/>
              <a:defRPr sz="2000"/>
            </a:lvl3pPr>
            <a:lvl4pPr marL="0" indent="0">
              <a:lnSpc>
                <a:spcPct val="100000"/>
              </a:lnSpc>
              <a:spcBef>
                <a:spcPts val="0"/>
              </a:spcBef>
              <a:buNone/>
              <a:defRPr sz="2000"/>
            </a:lvl4pPr>
            <a:lvl5pPr marL="0" indent="0">
              <a:lnSpc>
                <a:spcPct val="100000"/>
              </a:lnSpc>
              <a:spcBef>
                <a:spcPts val="0"/>
              </a:spcBef>
              <a:buNone/>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582347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Module Objective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8575242" y="6366134"/>
            <a:ext cx="340158" cy="461665"/>
          </a:xfrm>
        </p:spPr>
        <p:txBody>
          <a:bodyPr/>
          <a:lstStyle/>
          <a:p>
            <a:fld id="{5AA06DC5-620C-4D3C-B416-7C1D0B39147D}" type="slidenum">
              <a:rPr lang="en-US" smtClean="0"/>
              <a:t>‹#›</a:t>
            </a:fld>
            <a:endParaRPr lang="en-US" dirty="0"/>
          </a:p>
        </p:txBody>
      </p:sp>
      <p:sp>
        <p:nvSpPr>
          <p:cNvPr id="8" name="Text Placeholder 7"/>
          <p:cNvSpPr>
            <a:spLocks noGrp="1"/>
          </p:cNvSpPr>
          <p:nvPr>
            <p:ph type="body" sz="quarter" idx="12" hasCustomPrompt="1"/>
          </p:nvPr>
        </p:nvSpPr>
        <p:spPr>
          <a:xfrm>
            <a:off x="305991" y="1436689"/>
            <a:ext cx="4949428" cy="4403725"/>
          </a:xfrm>
        </p:spPr>
        <p:txBody>
          <a:bodyPr/>
          <a:lstStyle>
            <a:lvl1pPr>
              <a:defRPr b="1"/>
            </a:lvl1pPr>
          </a:lstStyle>
          <a:p>
            <a:pPr lvl="0"/>
            <a:r>
              <a:rPr lang="en-US" dirty="0"/>
              <a:t>Part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hasCustomPrompt="1"/>
          </p:nvPr>
        </p:nvSpPr>
        <p:spPr>
          <a:xfrm>
            <a:off x="305991" y="77357"/>
            <a:ext cx="5321414" cy="789658"/>
          </a:xfrm>
        </p:spPr>
        <p:txBody>
          <a:bodyPr>
            <a:normAutofit/>
          </a:bodyPr>
          <a:lstStyle>
            <a:lvl4pPr marL="0" indent="0">
              <a:buNone/>
              <a:defRPr sz="3200" b="1">
                <a:latin typeface="Verdana" panose="020B0604030504040204" pitchFamily="34" charset="0"/>
                <a:ea typeface="Verdana" panose="020B0604030504040204" pitchFamily="34" charset="0"/>
              </a:defRPr>
            </a:lvl4pPr>
          </a:lstStyle>
          <a:p>
            <a:pPr lvl="3"/>
            <a:r>
              <a:rPr lang="en-US" sz="3200" b="1" dirty="0">
                <a:latin typeface="Verdana" panose="020B0604030504040204" pitchFamily="34" charset="0"/>
                <a:ea typeface="Verdana" panose="020B0604030504040204" pitchFamily="34" charset="0"/>
              </a:rPr>
              <a:t>Objective</a:t>
            </a:r>
            <a:endParaRPr lang="en-US" dirty="0"/>
          </a:p>
        </p:txBody>
      </p:sp>
    </p:spTree>
    <p:extLst>
      <p:ext uri="{BB962C8B-B14F-4D97-AF65-F5344CB8AC3E}">
        <p14:creationId xmlns:p14="http://schemas.microsoft.com/office/powerpoint/2010/main" val="259928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188419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939484"/>
            <a:ext cx="8686800" cy="1353965"/>
          </a:xfrm>
        </p:spPr>
        <p:txBody>
          <a:bodyPr anchor="t" anchorCtr="0">
            <a:normAutofit/>
          </a:bodyPr>
          <a:lstStyle>
            <a:lvl1pPr algn="l">
              <a:defRPr sz="4000" b="1"/>
            </a:lvl1pPr>
          </a:lstStyle>
          <a:p>
            <a:r>
              <a:rPr lang="en-US" dirty="0"/>
              <a:t>Click to edit Master title style</a:t>
            </a:r>
          </a:p>
        </p:txBody>
      </p:sp>
      <p:sp>
        <p:nvSpPr>
          <p:cNvPr id="3" name="Subtitle 2"/>
          <p:cNvSpPr>
            <a:spLocks noGrp="1"/>
          </p:cNvSpPr>
          <p:nvPr>
            <p:ph type="subTitle" idx="1"/>
          </p:nvPr>
        </p:nvSpPr>
        <p:spPr>
          <a:xfrm>
            <a:off x="228600" y="2416280"/>
            <a:ext cx="8686800" cy="694944"/>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Footer Placeholder 11"/>
          <p:cNvSpPr>
            <a:spLocks noGrp="1"/>
          </p:cNvSpPr>
          <p:nvPr>
            <p:ph type="ftr" sz="quarter" idx="14"/>
          </p:nvPr>
        </p:nvSpPr>
        <p:spPr>
          <a:xfrm>
            <a:off x="6978771" y="6479523"/>
            <a:ext cx="1936630" cy="153888"/>
          </a:xfrm>
        </p:spPr>
        <p:txBody>
          <a:bodyPr/>
          <a:lstStyle/>
          <a:p>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872" y="5048055"/>
            <a:ext cx="3541504" cy="382717"/>
          </a:xfrm>
          <a:prstGeom prst="rect">
            <a:avLst/>
          </a:prstGeom>
        </p:spPr>
      </p:pic>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601" y="3822365"/>
            <a:ext cx="4138682" cy="845165"/>
          </a:xfrm>
          <a:prstGeom prst="rect">
            <a:avLst/>
          </a:prstGeom>
        </p:spPr>
      </p:pic>
    </p:spTree>
    <p:extLst>
      <p:ext uri="{BB962C8B-B14F-4D97-AF65-F5344CB8AC3E}">
        <p14:creationId xmlns:p14="http://schemas.microsoft.com/office/powerpoint/2010/main" val="186096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 y="1709739"/>
            <a:ext cx="8686800" cy="1143000"/>
          </a:xfrm>
        </p:spPr>
        <p:txBody>
          <a:bodyPr anchor="b">
            <a:normAutofit/>
          </a:bodyPr>
          <a:lstStyle>
            <a:lvl1pPr>
              <a:defRPr sz="3200" b="1"/>
            </a:lvl1pPr>
          </a:lstStyle>
          <a:p>
            <a:r>
              <a:rPr lang="en-US" dirty="0"/>
              <a:t>Click to edit Master title style</a:t>
            </a:r>
          </a:p>
        </p:txBody>
      </p:sp>
      <p:sp>
        <p:nvSpPr>
          <p:cNvPr id="3" name="Text Placeholder 2"/>
          <p:cNvSpPr>
            <a:spLocks noGrp="1"/>
          </p:cNvSpPr>
          <p:nvPr>
            <p:ph type="body" idx="1"/>
          </p:nvPr>
        </p:nvSpPr>
        <p:spPr>
          <a:xfrm>
            <a:off x="228600" y="3230890"/>
            <a:ext cx="8686800" cy="95097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223452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316328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31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28600" y="1236345"/>
            <a:ext cx="4270248" cy="4636008"/>
          </a:xfrm>
        </p:spPr>
        <p:txBody>
          <a:bodyPr/>
          <a:lstStyle>
            <a:lvl1pPr>
              <a:defRPr sz="20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5152" y="1236345"/>
            <a:ext cx="4270248" cy="4636008"/>
          </a:xfrm>
        </p:spPr>
        <p:txBody>
          <a:bodyPr/>
          <a:lstStyle>
            <a:lvl1pPr>
              <a:defRPr sz="20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12802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eferen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1219202"/>
            <a:ext cx="8686800" cy="4632325"/>
          </a:xfrm>
        </p:spPr>
        <p:txBody>
          <a:bodyPr>
            <a:normAutofit/>
          </a:bodyPr>
          <a:lstStyle>
            <a:lvl1pPr marL="457200" indent="-457200">
              <a:defRPr sz="1800"/>
            </a:lvl1pPr>
            <a:lvl2pPr marL="457200" indent="-457200">
              <a:lnSpc>
                <a:spcPct val="110000"/>
              </a:lnSpc>
              <a:buFont typeface="Arial" panose="020B0604020202020204" pitchFamily="34" charset="0"/>
              <a:buChar char="•"/>
              <a:defRPr sz="1800"/>
            </a:lvl2pPr>
            <a:lvl3pPr marL="457200" indent="-457200">
              <a:lnSpc>
                <a:spcPct val="110000"/>
              </a:lnSpc>
              <a:buFont typeface="Arial" panose="020B0604020202020204" pitchFamily="34" charset="0"/>
              <a:buChar char="•"/>
              <a:defRPr sz="1800"/>
            </a:lvl3pPr>
            <a:lvl4pPr marL="457200" indent="-457200">
              <a:lnSpc>
                <a:spcPct val="110000"/>
              </a:lnSpc>
              <a:buFont typeface="Arial" panose="020B0604020202020204" pitchFamily="34" charset="0"/>
              <a:buChar char="•"/>
              <a:defRPr sz="1800"/>
            </a:lvl4pPr>
            <a:lvl5pPr marL="457200" indent="-457200">
              <a:lnSpc>
                <a:spcPct val="110000"/>
              </a:lnSpc>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1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28600" y="1219200"/>
            <a:ext cx="8686800" cy="1143000"/>
          </a:xfrm>
        </p:spPr>
        <p:txBody>
          <a:bodyPr anchor="b" anchorCtr="0">
            <a:normAutofit/>
          </a:bodyPr>
          <a:lstStyle>
            <a:lvl1pPr>
              <a:defRPr sz="2800" b="1"/>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2357120"/>
            <a:ext cx="8686800" cy="2971800"/>
          </a:xfrm>
        </p:spPr>
        <p:txBody>
          <a:bodyPr>
            <a:normAutofit/>
          </a:bodyPr>
          <a:lstStyle>
            <a:lvl1pPr marL="0" indent="0">
              <a:lnSpc>
                <a:spcPct val="100000"/>
              </a:lnSpc>
              <a:spcBef>
                <a:spcPts val="0"/>
              </a:spcBef>
              <a:buFont typeface="Arial" panose="020B0604020202020204" pitchFamily="34" charset="0"/>
              <a:buNone/>
              <a:defRPr sz="2000"/>
            </a:lvl1pPr>
            <a:lvl2pPr marL="1588" indent="0">
              <a:lnSpc>
                <a:spcPct val="100000"/>
              </a:lnSpc>
              <a:spcBef>
                <a:spcPts val="0"/>
              </a:spcBef>
              <a:buNone/>
              <a:defRPr sz="2000"/>
            </a:lvl2pPr>
            <a:lvl3pPr marL="0" indent="0">
              <a:lnSpc>
                <a:spcPct val="100000"/>
              </a:lnSpc>
              <a:spcBef>
                <a:spcPts val="0"/>
              </a:spcBef>
              <a:buNone/>
              <a:defRPr sz="2000"/>
            </a:lvl3pPr>
            <a:lvl4pPr marL="0" indent="0">
              <a:lnSpc>
                <a:spcPct val="100000"/>
              </a:lnSpc>
              <a:spcBef>
                <a:spcPts val="0"/>
              </a:spcBef>
              <a:buNone/>
              <a:defRPr sz="2000"/>
            </a:lvl4pPr>
            <a:lvl5pPr marL="0" indent="0">
              <a:lnSpc>
                <a:spcPct val="100000"/>
              </a:lnSpc>
              <a:spcBef>
                <a:spcPts val="0"/>
              </a:spcBef>
              <a:buNone/>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810843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1588861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jpe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28600"/>
            <a:ext cx="8686800" cy="73152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228600" y="1245127"/>
            <a:ext cx="8686800" cy="494067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711352" y="6520749"/>
            <a:ext cx="1785667" cy="153888"/>
          </a:xfrm>
          <a:prstGeom prst="rect">
            <a:avLst/>
          </a:prstGeom>
        </p:spPr>
        <p:txBody>
          <a:bodyPr vert="horz" wrap="square" lIns="91440" tIns="0" rIns="91440" bIns="0" rtlCol="0" anchor="ctr">
            <a:spAutoFit/>
          </a:bodyPr>
          <a:lstStyle>
            <a:lvl1pPr algn="r">
              <a:defRPr sz="1000">
                <a:solidFill>
                  <a:schemeClr val="bg1"/>
                </a:solidFill>
              </a:defRPr>
            </a:lvl1pPr>
          </a:lstStyle>
          <a:p>
            <a:endParaRPr lang="en-US"/>
          </a:p>
        </p:txBody>
      </p:sp>
      <p:sp>
        <p:nvSpPr>
          <p:cNvPr id="6" name="Slide Number Placeholder 5"/>
          <p:cNvSpPr>
            <a:spLocks noGrp="1"/>
          </p:cNvSpPr>
          <p:nvPr>
            <p:ph type="sldNum" sz="quarter" idx="4"/>
          </p:nvPr>
        </p:nvSpPr>
        <p:spPr>
          <a:xfrm>
            <a:off x="8575242" y="6520022"/>
            <a:ext cx="340158" cy="153888"/>
          </a:xfrm>
          <a:prstGeom prst="rect">
            <a:avLst/>
          </a:prstGeom>
        </p:spPr>
        <p:txBody>
          <a:bodyPr vert="horz" wrap="square" lIns="91440" tIns="0" rIns="91440" bIns="0" rtlCol="0" anchor="ctr">
            <a:spAutoFit/>
          </a:bodyPr>
          <a:lstStyle>
            <a:lvl1pPr algn="r">
              <a:defRPr sz="1000">
                <a:solidFill>
                  <a:schemeClr val="bg1"/>
                </a:solidFill>
              </a:defRPr>
            </a:lvl1pPr>
          </a:lstStyle>
          <a:p>
            <a:fld id="{5AA06DC5-620C-4D3C-B416-7C1D0B39147D}" type="slidenum">
              <a:rPr lang="en-US" smtClean="0"/>
              <a:t>‹#›</a:t>
            </a:fld>
            <a:endParaRPr lang="en-US"/>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46792" y="6437271"/>
            <a:ext cx="2450417" cy="263937"/>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7656" y="6185806"/>
            <a:ext cx="2801204" cy="572037"/>
          </a:xfrm>
          <a:prstGeom prst="rect">
            <a:avLst/>
          </a:prstGeom>
        </p:spPr>
      </p:pic>
    </p:spTree>
    <p:extLst>
      <p:ext uri="{BB962C8B-B14F-4D97-AF65-F5344CB8AC3E}">
        <p14:creationId xmlns:p14="http://schemas.microsoft.com/office/powerpoint/2010/main" val="2643083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28600"/>
            <a:ext cx="8686800" cy="73152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228600" y="1245127"/>
            <a:ext cx="8686800" cy="494067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711352" y="6520749"/>
            <a:ext cx="1785667" cy="153888"/>
          </a:xfrm>
          <a:prstGeom prst="rect">
            <a:avLst/>
          </a:prstGeom>
        </p:spPr>
        <p:txBody>
          <a:bodyPr vert="horz" wrap="square" lIns="91440" tIns="0" rIns="91440" bIns="0" rtlCol="0" anchor="ctr">
            <a:spAutoFit/>
          </a:bodyPr>
          <a:lstStyle>
            <a:lvl1pPr algn="r">
              <a:defRPr sz="1000">
                <a:solidFill>
                  <a:schemeClr val="bg1"/>
                </a:solidFill>
              </a:defRPr>
            </a:lvl1pPr>
          </a:lstStyle>
          <a:p>
            <a:endParaRPr lang="en-US"/>
          </a:p>
        </p:txBody>
      </p:sp>
      <p:sp>
        <p:nvSpPr>
          <p:cNvPr id="6" name="Slide Number Placeholder 5"/>
          <p:cNvSpPr>
            <a:spLocks noGrp="1"/>
          </p:cNvSpPr>
          <p:nvPr>
            <p:ph type="sldNum" sz="quarter" idx="4"/>
          </p:nvPr>
        </p:nvSpPr>
        <p:spPr>
          <a:xfrm>
            <a:off x="8575242" y="6520022"/>
            <a:ext cx="340158" cy="153888"/>
          </a:xfrm>
          <a:prstGeom prst="rect">
            <a:avLst/>
          </a:prstGeom>
        </p:spPr>
        <p:txBody>
          <a:bodyPr vert="horz" wrap="square" lIns="91440" tIns="0" rIns="91440" bIns="0" rtlCol="0" anchor="ctr">
            <a:spAutoFit/>
          </a:bodyPr>
          <a:lstStyle>
            <a:lvl1pPr algn="r">
              <a:defRPr sz="1000">
                <a:solidFill>
                  <a:schemeClr val="bg1"/>
                </a:solidFill>
              </a:defRPr>
            </a:lvl1pPr>
          </a:lstStyle>
          <a:p>
            <a:fld id="{5AA06DC5-620C-4D3C-B416-7C1D0B39147D}" type="slidenum">
              <a:rPr lang="en-US" smtClean="0"/>
              <a:t>‹#›</a:t>
            </a:fld>
            <a:endParaRPr lang="en-US"/>
          </a:p>
        </p:txBody>
      </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46792" y="6437271"/>
            <a:ext cx="2450417" cy="263937"/>
          </a:xfrm>
          <a:prstGeom prst="rect">
            <a:avLst/>
          </a:prstGeom>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7656" y="6185806"/>
            <a:ext cx="2801204" cy="572037"/>
          </a:xfrm>
          <a:prstGeom prst="rect">
            <a:avLst/>
          </a:prstGeom>
        </p:spPr>
      </p:pic>
    </p:spTree>
    <p:extLst>
      <p:ext uri="{BB962C8B-B14F-4D97-AF65-F5344CB8AC3E}">
        <p14:creationId xmlns:p14="http://schemas.microsoft.com/office/powerpoint/2010/main" val="175780165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txStyles>
    <p:title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tif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hyperlink" Target="https://youtu.be/G45QcU81IyI" TargetMode="Externa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hyperlink" Target="https://youtu.be/kyUa8Nclfmw"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tiff"/><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2" Type="http://schemas.openxmlformats.org/officeDocument/2006/relationships/hyperlink" Target="https://youtu.be/0S6n8p0ZIms" TargetMode="Externa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hyperlink" Target="https://youtu.be/w7sMcpsh9Ao"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3" Type="http://schemas.openxmlformats.org/officeDocument/2006/relationships/hyperlink" Target="http://explicitinstruction.org/video-elementary/elementary-video-5/" TargetMode="External"/><Relationship Id="rId2" Type="http://schemas.openxmlformats.org/officeDocument/2006/relationships/hyperlink" Target="http://explicitinstruction.org/" TargetMode="Externa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hyperlink" Target="http://explicitinstruction.org/video-secondary-main/secondary-video-2/"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hyperlink" Target="https://youtu.be/YAx0EvUClgI" TargetMode="Externa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hyperlink" Target="https://youtu.be/YAx0EvUClgI"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1.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hyperlink" Target="https://youtu.be/ipgF83Miv5c"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24.tiff"/><Relationship Id="rId4" Type="http://schemas.openxmlformats.org/officeDocument/2006/relationships/image" Target="../media/image23.tiff"/></Relationships>
</file>

<file path=ppt/slides/_rels/slide9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4.tiff"/><Relationship Id="rId4" Type="http://schemas.openxmlformats.org/officeDocument/2006/relationships/image" Target="../media/image23.tiff"/></Relationships>
</file>

<file path=ppt/slides/_rels/slide9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24.tiff"/><Relationship Id="rId4" Type="http://schemas.openxmlformats.org/officeDocument/2006/relationships/image" Target="../media/image23.tiff"/></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3120"/>
            <a:ext cx="9061255" cy="1353965"/>
          </a:xfrm>
        </p:spPr>
        <p:txBody>
          <a:bodyPr>
            <a:normAutofit/>
          </a:bodyPr>
          <a:lstStyle/>
          <a:p>
            <a:pPr algn="ctr"/>
            <a:r>
              <a:rPr lang="en-US" sz="3200" dirty="0"/>
              <a:t>Qualitative Adaptations </a:t>
            </a:r>
            <a:br>
              <a:rPr lang="en-US" sz="3200" dirty="0"/>
            </a:br>
            <a:r>
              <a:rPr lang="en-US" sz="3200" dirty="0"/>
              <a:t>for Teaching Word Reading</a:t>
            </a:r>
          </a:p>
        </p:txBody>
      </p:sp>
      <p:sp>
        <p:nvSpPr>
          <p:cNvPr id="3" name="Subtitle 2"/>
          <p:cNvSpPr>
            <a:spLocks noGrp="1"/>
          </p:cNvSpPr>
          <p:nvPr>
            <p:ph type="subTitle" idx="1"/>
          </p:nvPr>
        </p:nvSpPr>
        <p:spPr/>
        <p:txBody>
          <a:bodyPr>
            <a:normAutofit/>
          </a:bodyPr>
          <a:lstStyle/>
          <a:p>
            <a:r>
              <a:rPr lang="en-US" dirty="0"/>
              <a:t>Module 6 – Introduction</a:t>
            </a:r>
          </a:p>
          <a:p>
            <a:endParaRPr lang="en-US" dirty="0"/>
          </a:p>
        </p:txBody>
      </p:sp>
    </p:spTree>
    <p:extLst>
      <p:ext uri="{BB962C8B-B14F-4D97-AF65-F5344CB8AC3E}">
        <p14:creationId xmlns:p14="http://schemas.microsoft.com/office/powerpoint/2010/main" val="2016314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28807" y="3177953"/>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Planned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Examples</a:t>
            </a:r>
          </a:p>
        </p:txBody>
      </p:sp>
      <p:sp>
        <p:nvSpPr>
          <p:cNvPr id="26" name="TextBox 25"/>
          <p:cNvSpPr txBox="1"/>
          <p:nvPr/>
        </p:nvSpPr>
        <p:spPr>
          <a:xfrm>
            <a:off x="1526725" y="2325503"/>
            <a:ext cx="1667476" cy="852449"/>
          </a:xfrm>
          <a:prstGeom prst="rect">
            <a:avLst/>
          </a:prstGeom>
          <a:solidFill>
            <a:srgbClr val="D3A01F">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Clear Explanation</a:t>
            </a:r>
          </a:p>
        </p:txBody>
      </p:sp>
      <p:sp>
        <p:nvSpPr>
          <p:cNvPr id="27" name="TextBox 26"/>
          <p:cNvSpPr txBox="1"/>
          <p:nvPr/>
        </p:nvSpPr>
        <p:spPr>
          <a:xfrm>
            <a:off x="3320281" y="3115302"/>
            <a:ext cx="1667476" cy="87501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28" name="TextBox 27"/>
          <p:cNvSpPr txBox="1"/>
          <p:nvPr/>
        </p:nvSpPr>
        <p:spPr>
          <a:xfrm>
            <a:off x="3320281" y="2325503"/>
            <a:ext cx="1667476" cy="789797"/>
          </a:xfrm>
          <a:prstGeom prst="rect">
            <a:avLst/>
          </a:prstGeom>
          <a:solidFill>
            <a:srgbClr val="8B4007"/>
          </a:solidFill>
        </p:spPr>
        <p:txBody>
          <a:bodyPr wrap="square" rtlCol="0" anchor="ctr">
            <a:noAutofit/>
          </a:bodyPr>
          <a:lstStyle/>
          <a:p>
            <a:pPr algn="ctr"/>
            <a:r>
              <a:rPr lang="en-US" sz="2000" dirty="0">
                <a:solidFill>
                  <a:srgbClr val="FFFFFF"/>
                </a:solidFill>
                <a:latin typeface="Tw Cen MT" panose="020B0602020104020603"/>
              </a:rPr>
              <a:t>Guided </a:t>
            </a:r>
          </a:p>
          <a:p>
            <a:pPr algn="ctr"/>
            <a:r>
              <a:rPr lang="en-US" sz="2000" dirty="0">
                <a:solidFill>
                  <a:srgbClr val="FFFFFF"/>
                </a:solidFill>
                <a:latin typeface="Tw Cen MT" panose="020B0602020104020603"/>
              </a:rPr>
              <a:t>Practice</a:t>
            </a:r>
          </a:p>
        </p:txBody>
      </p:sp>
      <p:sp>
        <p:nvSpPr>
          <p:cNvPr id="29" name="TextBox 28"/>
          <p:cNvSpPr txBox="1"/>
          <p:nvPr/>
        </p:nvSpPr>
        <p:spPr>
          <a:xfrm>
            <a:off x="1528806" y="1863840"/>
            <a:ext cx="1667476" cy="461665"/>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30" name="TextBox 29"/>
          <p:cNvSpPr txBox="1"/>
          <p:nvPr/>
        </p:nvSpPr>
        <p:spPr>
          <a:xfrm>
            <a:off x="3320281" y="1863839"/>
            <a:ext cx="1667476" cy="461665"/>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1" name="TextBox 30"/>
          <p:cNvSpPr txBox="1"/>
          <p:nvPr/>
        </p:nvSpPr>
        <p:spPr>
          <a:xfrm>
            <a:off x="1936284" y="1369055"/>
            <a:ext cx="852520" cy="461665"/>
          </a:xfrm>
          <a:prstGeom prst="rect">
            <a:avLst/>
          </a:prstGeom>
          <a:noFill/>
        </p:spPr>
        <p:txBody>
          <a:bodyPr wrap="square" rtlCol="0">
            <a:spAutoFit/>
          </a:bodyPr>
          <a:lstStyle/>
          <a:p>
            <a:r>
              <a:rPr lang="en-US" sz="2400" dirty="0">
                <a:solidFill>
                  <a:srgbClr val="FFC000"/>
                </a:solidFill>
                <a:latin typeface="Tw Cen MT" panose="020B0602020104020603"/>
              </a:rPr>
              <a:t>I Do</a:t>
            </a:r>
          </a:p>
        </p:txBody>
      </p:sp>
      <p:sp>
        <p:nvSpPr>
          <p:cNvPr id="32" name="TextBox 31"/>
          <p:cNvSpPr txBox="1"/>
          <p:nvPr/>
        </p:nvSpPr>
        <p:spPr>
          <a:xfrm>
            <a:off x="5053549" y="2514793"/>
            <a:ext cx="1667476" cy="461665"/>
          </a:xfrm>
          <a:prstGeom prst="rect">
            <a:avLst/>
          </a:prstGeom>
          <a:noFill/>
        </p:spPr>
        <p:txBody>
          <a:bodyPr wrap="square" rtlCol="0">
            <a:spAutoFit/>
          </a:bodyPr>
          <a:lstStyle/>
          <a:p>
            <a:r>
              <a:rPr lang="en-US" sz="2400" dirty="0">
                <a:solidFill>
                  <a:srgbClr val="FFC000"/>
                </a:solidFill>
                <a:latin typeface="Tw Cen MT" panose="020B0602020104020603"/>
              </a:rPr>
              <a:t>We Do</a:t>
            </a:r>
          </a:p>
        </p:txBody>
      </p:sp>
      <p:sp>
        <p:nvSpPr>
          <p:cNvPr id="33" name="TextBox 32"/>
          <p:cNvSpPr txBox="1"/>
          <p:nvPr/>
        </p:nvSpPr>
        <p:spPr>
          <a:xfrm>
            <a:off x="5053549" y="3347202"/>
            <a:ext cx="1455045" cy="461665"/>
          </a:xfrm>
          <a:prstGeom prst="rect">
            <a:avLst/>
          </a:prstGeom>
          <a:noFill/>
        </p:spPr>
        <p:txBody>
          <a:bodyPr wrap="square" rtlCol="0">
            <a:spAutoFit/>
          </a:bodyPr>
          <a:lstStyle/>
          <a:p>
            <a:r>
              <a:rPr lang="en-US" sz="2400" dirty="0">
                <a:solidFill>
                  <a:srgbClr val="FFC000"/>
                </a:solidFill>
                <a:latin typeface="Tw Cen MT" panose="020B0602020104020603"/>
              </a:rPr>
              <a:t>You Do</a:t>
            </a:r>
          </a:p>
        </p:txBody>
      </p:sp>
      <p:sp>
        <p:nvSpPr>
          <p:cNvPr id="34" name="Rectangle 33"/>
          <p:cNvSpPr/>
          <p:nvPr/>
        </p:nvSpPr>
        <p:spPr>
          <a:xfrm>
            <a:off x="1528806" y="4167518"/>
            <a:ext cx="3458951" cy="437680"/>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Tw Cen MT" panose="020B0602020104020603"/>
              </a:rPr>
              <a:t>Supporting Practices</a:t>
            </a:r>
            <a:endParaRPr kumimoji="0" lang="en-US" sz="1800" b="0" i="0" u="none" strike="noStrike" kern="0" cap="none" spc="0" normalizeH="0" baseline="0" noProof="0" dirty="0">
              <a:ln>
                <a:noFill/>
              </a:ln>
              <a:solidFill>
                <a:srgbClr val="000000"/>
              </a:solidFill>
              <a:effectLst/>
              <a:uLnTx/>
              <a:uFillTx/>
              <a:latin typeface="Tw Cen MT" panose="020B0602020104020603"/>
            </a:endParaRPr>
          </a:p>
        </p:txBody>
      </p:sp>
      <p:sp>
        <p:nvSpPr>
          <p:cNvPr id="35" name="Rectangle 34"/>
          <p:cNvSpPr/>
          <p:nvPr/>
        </p:nvSpPr>
        <p:spPr>
          <a:xfrm>
            <a:off x="1528806" y="4508807"/>
            <a:ext cx="3458951" cy="1085957"/>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Asking the right questions </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Eliciting frequent responses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11489450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4325" y="2207855"/>
            <a:ext cx="6478388" cy="2492990"/>
          </a:xfrm>
          <a:prstGeom prst="rect">
            <a:avLst/>
          </a:prstGeom>
          <a:noFill/>
        </p:spPr>
        <p:txBody>
          <a:bodyPr wrap="square" rtlCol="0">
            <a:spAutoFit/>
          </a:bodyPr>
          <a:lstStyle/>
          <a:p>
            <a:r>
              <a:rPr lang="en-US" sz="2000" b="1" dirty="0">
                <a:solidFill>
                  <a:schemeClr val="accent2">
                    <a:lumMod val="60000"/>
                    <a:lumOff val="40000"/>
                  </a:schemeClr>
                </a:solidFill>
              </a:rPr>
              <a:t>Your turn: </a:t>
            </a:r>
          </a:p>
          <a:p>
            <a:endParaRPr lang="en-US" b="1" dirty="0">
              <a:solidFill>
                <a:schemeClr val="accent2">
                  <a:lumMod val="60000"/>
                  <a:lumOff val="40000"/>
                </a:schemeClr>
              </a:solidFill>
            </a:endParaRPr>
          </a:p>
          <a:p>
            <a:pPr marL="342900" indent="-342900">
              <a:spcAft>
                <a:spcPts val="600"/>
              </a:spcAft>
              <a:buClr>
                <a:schemeClr val="accent1"/>
              </a:buClr>
              <a:buFont typeface="Wingdings" charset="2"/>
              <a:buChar char="q"/>
            </a:pPr>
            <a:r>
              <a:rPr lang="en-US" sz="2000" dirty="0">
                <a:solidFill>
                  <a:schemeClr val="bg1"/>
                </a:solidFill>
              </a:rPr>
              <a:t>Circle parts at the beginning of the word</a:t>
            </a:r>
          </a:p>
          <a:p>
            <a:pPr marL="342900" indent="-342900">
              <a:spcAft>
                <a:spcPts val="600"/>
              </a:spcAft>
              <a:buClr>
                <a:schemeClr val="accent1"/>
              </a:buClr>
              <a:buFont typeface="Wingdings" charset="2"/>
              <a:buChar char="q"/>
            </a:pPr>
            <a:r>
              <a:rPr lang="en-US" sz="2000" dirty="0">
                <a:solidFill>
                  <a:schemeClr val="bg1"/>
                </a:solidFill>
              </a:rPr>
              <a:t>Circle parts at the end of the word</a:t>
            </a:r>
          </a:p>
          <a:p>
            <a:pPr marL="342900" indent="-342900">
              <a:spcAft>
                <a:spcPts val="600"/>
              </a:spcAft>
              <a:buClr>
                <a:schemeClr val="accent1"/>
              </a:buClr>
              <a:buFont typeface="Wingdings" charset="2"/>
              <a:buChar char="q"/>
            </a:pPr>
            <a:r>
              <a:rPr lang="en-US" sz="2000" dirty="0">
                <a:solidFill>
                  <a:schemeClr val="bg1"/>
                </a:solidFill>
              </a:rPr>
              <a:t>Read each part</a:t>
            </a:r>
          </a:p>
          <a:p>
            <a:pPr marL="342900" indent="-342900">
              <a:spcAft>
                <a:spcPts val="600"/>
              </a:spcAft>
              <a:buClr>
                <a:schemeClr val="accent1"/>
              </a:buClr>
              <a:buFont typeface="Wingdings" charset="2"/>
              <a:buChar char="q"/>
            </a:pPr>
            <a:r>
              <a:rPr lang="en-US" sz="2000" dirty="0">
                <a:solidFill>
                  <a:schemeClr val="bg1"/>
                </a:solidFill>
              </a:rPr>
              <a:t>Read the word.</a:t>
            </a:r>
          </a:p>
          <a:p>
            <a:endParaRPr lang="en-US" dirty="0">
              <a:solidFill>
                <a:schemeClr val="bg1"/>
              </a:solidFill>
            </a:endParaRPr>
          </a:p>
        </p:txBody>
      </p:sp>
      <p:sp>
        <p:nvSpPr>
          <p:cNvPr id="5" name="TextBox 4"/>
          <p:cNvSpPr txBox="1"/>
          <p:nvPr/>
        </p:nvSpPr>
        <p:spPr>
          <a:xfrm>
            <a:off x="642938" y="4619798"/>
            <a:ext cx="5529263" cy="1661993"/>
          </a:xfrm>
          <a:prstGeom prst="rect">
            <a:avLst/>
          </a:prstGeom>
          <a:noFill/>
        </p:spPr>
        <p:txBody>
          <a:bodyPr wrap="square" rtlCol="0">
            <a:spAutoFit/>
          </a:bodyPr>
          <a:lstStyle/>
          <a:p>
            <a:r>
              <a:rPr lang="en-US" sz="5400" dirty="0">
                <a:solidFill>
                  <a:srgbClr val="119DA4"/>
                </a:solidFill>
              </a:rPr>
              <a:t>returning</a:t>
            </a:r>
          </a:p>
          <a:p>
            <a:endParaRPr lang="en-US" sz="4800" dirty="0">
              <a:solidFill>
                <a:srgbClr val="119DA4"/>
              </a:solidFill>
            </a:endParaRPr>
          </a:p>
        </p:txBody>
      </p:sp>
      <p:sp>
        <p:nvSpPr>
          <p:cNvPr id="6" name="Oval 5"/>
          <p:cNvSpPr/>
          <p:nvPr/>
        </p:nvSpPr>
        <p:spPr>
          <a:xfrm>
            <a:off x="614362" y="4747432"/>
            <a:ext cx="840975" cy="814387"/>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22511" y="4689119"/>
            <a:ext cx="1341572" cy="93101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9" name="TextBox 8"/>
          <p:cNvSpPr txBox="1"/>
          <p:nvPr/>
        </p:nvSpPr>
        <p:spPr>
          <a:xfrm>
            <a:off x="314325" y="1441198"/>
            <a:ext cx="5195888" cy="592436"/>
          </a:xfrm>
          <a:prstGeom prst="rect">
            <a:avLst/>
          </a:prstGeom>
          <a:solidFill>
            <a:srgbClr val="EA6B0C">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Tree>
    <p:extLst>
      <p:ext uri="{BB962C8B-B14F-4D97-AF65-F5344CB8AC3E}">
        <p14:creationId xmlns:p14="http://schemas.microsoft.com/office/powerpoint/2010/main" val="159759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2938" y="4619798"/>
            <a:ext cx="5529263" cy="1661993"/>
          </a:xfrm>
          <a:prstGeom prst="rect">
            <a:avLst/>
          </a:prstGeom>
          <a:noFill/>
        </p:spPr>
        <p:txBody>
          <a:bodyPr wrap="square" rtlCol="0">
            <a:spAutoFit/>
          </a:bodyPr>
          <a:lstStyle/>
          <a:p>
            <a:r>
              <a:rPr lang="en-US" sz="5400" dirty="0">
                <a:solidFill>
                  <a:srgbClr val="119DA4"/>
                </a:solidFill>
              </a:rPr>
              <a:t>returning</a:t>
            </a:r>
          </a:p>
          <a:p>
            <a:endParaRPr lang="en-US" sz="4800" dirty="0">
              <a:solidFill>
                <a:srgbClr val="119DA4"/>
              </a:solidFill>
            </a:endParaRPr>
          </a:p>
        </p:txBody>
      </p:sp>
      <p:sp>
        <p:nvSpPr>
          <p:cNvPr id="8"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9" name="TextBox 8"/>
          <p:cNvSpPr txBox="1"/>
          <p:nvPr/>
        </p:nvSpPr>
        <p:spPr>
          <a:xfrm>
            <a:off x="314325" y="1441198"/>
            <a:ext cx="5195888" cy="592436"/>
          </a:xfrm>
          <a:prstGeom prst="rect">
            <a:avLst/>
          </a:prstGeom>
          <a:solidFill>
            <a:srgbClr val="EA6B0C">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10" name="TextBox 9"/>
          <p:cNvSpPr txBox="1"/>
          <p:nvPr/>
        </p:nvSpPr>
        <p:spPr>
          <a:xfrm>
            <a:off x="314325" y="2206955"/>
            <a:ext cx="5449619" cy="1908215"/>
          </a:xfrm>
          <a:prstGeom prst="rect">
            <a:avLst/>
          </a:prstGeom>
          <a:noFill/>
        </p:spPr>
        <p:txBody>
          <a:bodyPr wrap="square" rtlCol="0">
            <a:spAutoFit/>
          </a:bodyPr>
          <a:lstStyle/>
          <a:p>
            <a:r>
              <a:rPr lang="en-US" sz="2000" b="1" dirty="0">
                <a:solidFill>
                  <a:schemeClr val="accent2">
                    <a:lumMod val="60000"/>
                    <a:lumOff val="40000"/>
                  </a:schemeClr>
                </a:solidFill>
              </a:rPr>
              <a:t>Your turn: </a:t>
            </a:r>
          </a:p>
          <a:p>
            <a:endParaRPr lang="en-US" sz="2000" b="1" dirty="0">
              <a:solidFill>
                <a:schemeClr val="accent2">
                  <a:lumMod val="60000"/>
                  <a:lumOff val="40000"/>
                </a:schemeClr>
              </a:solidFill>
            </a:endParaRPr>
          </a:p>
          <a:p>
            <a:r>
              <a:rPr lang="en-US" sz="2000" dirty="0">
                <a:solidFill>
                  <a:schemeClr val="bg1"/>
                </a:solidFill>
              </a:rPr>
              <a:t>Circle the parts at the beginning and end of this word. Read the parts, then read the word.</a:t>
            </a:r>
          </a:p>
          <a:p>
            <a:endParaRPr lang="en-US" dirty="0">
              <a:solidFill>
                <a:schemeClr val="bg1"/>
              </a:solidFill>
            </a:endParaRPr>
          </a:p>
        </p:txBody>
      </p:sp>
    </p:spTree>
    <p:extLst>
      <p:ext uri="{BB962C8B-B14F-4D97-AF65-F5344CB8AC3E}">
        <p14:creationId xmlns:p14="http://schemas.microsoft.com/office/powerpoint/2010/main" val="1350519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a:bodyPr>
          <a:lstStyle/>
          <a:p>
            <a:pPr marL="342900" indent="-342900">
              <a:buClr>
                <a:schemeClr val="accent1"/>
              </a:buClr>
              <a:buFont typeface="Wingdings" panose="05000000000000000000" pitchFamily="2" charset="2"/>
              <a:buChar char="q"/>
            </a:pPr>
            <a:r>
              <a:rPr lang="en-US" dirty="0">
                <a:solidFill>
                  <a:schemeClr val="bg1">
                    <a:lumMod val="65000"/>
                  </a:schemeClr>
                </a:solidFill>
              </a:rPr>
              <a:t>Focus on same singular objective</a:t>
            </a:r>
          </a:p>
          <a:p>
            <a:pPr>
              <a:buClr>
                <a:schemeClr val="accent1"/>
              </a:buClr>
            </a:pPr>
            <a:r>
              <a:rPr lang="en-US" dirty="0">
                <a:solidFill>
                  <a:schemeClr val="bg1">
                    <a:lumMod val="65000"/>
                  </a:schemeClr>
                </a:solidFill>
              </a:rPr>
              <a:t>   (using similar examples)</a:t>
            </a:r>
          </a:p>
          <a:p>
            <a:pPr marL="342900" indent="-342900">
              <a:buClr>
                <a:schemeClr val="accent1"/>
              </a:buClr>
              <a:buFont typeface="Wingdings" panose="05000000000000000000" pitchFamily="2" charset="2"/>
              <a:buChar char="q"/>
            </a:pPr>
            <a:r>
              <a:rPr lang="en-US" dirty="0">
                <a:solidFill>
                  <a:schemeClr val="bg1">
                    <a:lumMod val="65000"/>
                  </a:schemeClr>
                </a:solidFill>
              </a:rPr>
              <a:t>Guide students through the skill/strategy </a:t>
            </a:r>
          </a:p>
          <a:p>
            <a:pPr marL="342900" indent="-342900">
              <a:buClr>
                <a:schemeClr val="accent1"/>
              </a:buClr>
              <a:buFont typeface="Wingdings" panose="05000000000000000000" pitchFamily="2" charset="2"/>
              <a:buChar char="q"/>
            </a:pPr>
            <a:r>
              <a:rPr lang="en-US" dirty="0">
                <a:solidFill>
                  <a:schemeClr val="bg1">
                    <a:lumMod val="65000"/>
                  </a:schemeClr>
                </a:solidFill>
              </a:rPr>
              <a:t>Provide ”just right” amount of guidance</a:t>
            </a:r>
          </a:p>
          <a:p>
            <a:pPr>
              <a:buClr>
                <a:schemeClr val="accent1"/>
              </a:buClr>
            </a:pPr>
            <a:r>
              <a:rPr lang="en-US"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dirty="0"/>
              <a:t>Provide clear prompts and supports</a:t>
            </a:r>
          </a:p>
          <a:p>
            <a:pPr marL="342900" indent="-342900">
              <a:buFont typeface="Arial" charset="0"/>
              <a:buChar char="•"/>
            </a:pPr>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Guided Practice</a:t>
            </a:r>
          </a:p>
        </p:txBody>
      </p:sp>
    </p:spTree>
    <p:extLst>
      <p:ext uri="{BB962C8B-B14F-4D97-AF65-F5344CB8AC3E}">
        <p14:creationId xmlns:p14="http://schemas.microsoft.com/office/powerpoint/2010/main" val="67773211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93385" y="1214379"/>
            <a:ext cx="1857375" cy="4647426"/>
          </a:xfrm>
          <a:prstGeom prst="rect">
            <a:avLst/>
          </a:prstGeom>
          <a:noFill/>
        </p:spPr>
        <p:txBody>
          <a:bodyPr wrap="square" rtlCol="0">
            <a:spAutoFit/>
          </a:bodyPr>
          <a:lstStyle/>
          <a:p>
            <a:endParaRPr lang="en-US" sz="3600" dirty="0">
              <a:solidFill>
                <a:srgbClr val="119DA4"/>
              </a:solidFill>
            </a:endParaRPr>
          </a:p>
          <a:p>
            <a:pPr algn="ctr">
              <a:spcAft>
                <a:spcPts val="1200"/>
              </a:spcAft>
            </a:pPr>
            <a:r>
              <a:rPr lang="en-US" sz="4400" u="sng" dirty="0" err="1">
                <a:solidFill>
                  <a:srgbClr val="119DA4"/>
                </a:solidFill>
              </a:rPr>
              <a:t>ea</a:t>
            </a:r>
            <a:endParaRPr lang="en-US" sz="4400" u="sng" dirty="0">
              <a:solidFill>
                <a:srgbClr val="119DA4"/>
              </a:solidFill>
            </a:endParaRPr>
          </a:p>
          <a:p>
            <a:pPr algn="ctr">
              <a:spcAft>
                <a:spcPts val="1200"/>
              </a:spcAft>
            </a:pPr>
            <a:r>
              <a:rPr lang="en-US" sz="4400" u="sng" dirty="0" err="1">
                <a:solidFill>
                  <a:srgbClr val="119DA4"/>
                </a:solidFill>
              </a:rPr>
              <a:t>ur</a:t>
            </a:r>
            <a:endParaRPr lang="en-US" sz="4400" u="sng" dirty="0">
              <a:solidFill>
                <a:srgbClr val="119DA4"/>
              </a:solidFill>
            </a:endParaRPr>
          </a:p>
          <a:p>
            <a:pPr algn="ctr">
              <a:spcAft>
                <a:spcPts val="1200"/>
              </a:spcAft>
            </a:pPr>
            <a:r>
              <a:rPr lang="en-US" sz="4400" u="sng" dirty="0" err="1">
                <a:solidFill>
                  <a:srgbClr val="119DA4"/>
                </a:solidFill>
              </a:rPr>
              <a:t>ch</a:t>
            </a:r>
            <a:endParaRPr lang="en-US" sz="4400" u="sng" dirty="0">
              <a:solidFill>
                <a:srgbClr val="119DA4"/>
              </a:solidFill>
            </a:endParaRPr>
          </a:p>
          <a:p>
            <a:pPr algn="ctr">
              <a:spcAft>
                <a:spcPts val="1200"/>
              </a:spcAft>
            </a:pPr>
            <a:r>
              <a:rPr lang="en-US" sz="4400" u="sng" dirty="0">
                <a:solidFill>
                  <a:srgbClr val="119DA4"/>
                </a:solidFill>
              </a:rPr>
              <a:t>oy</a:t>
            </a:r>
            <a:endParaRPr lang="en-US" sz="4400" dirty="0">
              <a:solidFill>
                <a:srgbClr val="119DA4"/>
              </a:solidFill>
            </a:endParaRPr>
          </a:p>
          <a:p>
            <a:endParaRPr lang="en-US" sz="4400" dirty="0">
              <a:solidFill>
                <a:srgbClr val="119DA4"/>
              </a:solidFill>
            </a:endParaRPr>
          </a:p>
        </p:txBody>
      </p:sp>
      <p:sp>
        <p:nvSpPr>
          <p:cNvPr id="4" name="Content Placeholder 2"/>
          <p:cNvSpPr txBox="1">
            <a:spLocks/>
          </p:cNvSpPr>
          <p:nvPr/>
        </p:nvSpPr>
        <p:spPr>
          <a:xfrm>
            <a:off x="100013" y="359302"/>
            <a:ext cx="8686800" cy="594247"/>
          </a:xfrm>
          <a:prstGeom prst="rect">
            <a:avLst/>
          </a:prstGeom>
        </p:spPr>
        <p:txBody>
          <a:bodyPr>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clear prompts and supports</a:t>
            </a:r>
          </a:p>
          <a:p>
            <a:endParaRPr lang="en-US" dirty="0"/>
          </a:p>
        </p:txBody>
      </p:sp>
      <p:sp>
        <p:nvSpPr>
          <p:cNvPr id="6" name="TextBox 5"/>
          <p:cNvSpPr txBox="1"/>
          <p:nvPr/>
        </p:nvSpPr>
        <p:spPr>
          <a:xfrm>
            <a:off x="454515" y="2830206"/>
            <a:ext cx="4246072" cy="707886"/>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rPr>
              <a:t>When </a:t>
            </a:r>
            <a:r>
              <a:rPr lang="en-US" sz="2000">
                <a:solidFill>
                  <a:schemeClr val="bg1"/>
                </a:solidFill>
              </a:rPr>
              <a:t>I touch, </a:t>
            </a:r>
            <a:r>
              <a:rPr lang="en-US" sz="2000" dirty="0">
                <a:solidFill>
                  <a:schemeClr val="bg1"/>
                </a:solidFill>
              </a:rPr>
              <a:t>you say the sound.</a:t>
            </a:r>
          </a:p>
        </p:txBody>
      </p:sp>
      <p:sp>
        <p:nvSpPr>
          <p:cNvPr id="8" name="Content Placeholder 2"/>
          <p:cNvSpPr txBox="1">
            <a:spLocks/>
          </p:cNvSpPr>
          <p:nvPr/>
        </p:nvSpPr>
        <p:spPr>
          <a:xfrm>
            <a:off x="501076" y="2099538"/>
            <a:ext cx="4199511" cy="562020"/>
          </a:xfrm>
          <a:prstGeom prst="rect">
            <a:avLst/>
          </a:prstGeom>
          <a:solidFill>
            <a:srgbClr val="3E945B"/>
          </a:solidFill>
          <a:ln w="76200">
            <a:noFill/>
          </a:ln>
        </p:spPr>
        <p:txBody>
          <a:bodyPr vert="horz" lIns="91440" tIns="45720" rIns="91440" bIns="45720" rtlCol="0" anchor="ct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Visual/Physical</a:t>
            </a:r>
            <a:endParaRPr lang="en-US" sz="2000" dirty="0">
              <a:effectLst>
                <a:outerShdw blurRad="50800" dist="63500" dir="2700000" algn="ctr" rotWithShape="0">
                  <a:schemeClr val="tx1"/>
                </a:outerShdw>
              </a:effectLst>
            </a:endParaRPr>
          </a:p>
        </p:txBody>
      </p:sp>
      <p:sp>
        <p:nvSpPr>
          <p:cNvPr id="7" name="Content Placeholder 2"/>
          <p:cNvSpPr txBox="1">
            <a:spLocks/>
          </p:cNvSpPr>
          <p:nvPr/>
        </p:nvSpPr>
        <p:spPr>
          <a:xfrm>
            <a:off x="454515" y="4018510"/>
            <a:ext cx="4314329" cy="562020"/>
          </a:xfrm>
          <a:prstGeom prst="rect">
            <a:avLst/>
          </a:prstGeom>
          <a:solidFill>
            <a:srgbClr val="3E945B"/>
          </a:solidFill>
          <a:ln w="76200">
            <a:noFill/>
          </a:ln>
        </p:spPr>
        <p:txBody>
          <a:bodyPr vert="horz" lIns="91440" tIns="45720" rIns="91440" bIns="45720" rtlCol="0" anchor="ct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Auditory</a:t>
            </a:r>
            <a:endParaRPr lang="en-US" sz="2000" dirty="0">
              <a:effectLst>
                <a:outerShdw blurRad="50800" dist="63500" dir="2700000" algn="ctr" rotWithShape="0">
                  <a:schemeClr val="tx1"/>
                </a:outerShdw>
              </a:effectLst>
            </a:endParaRPr>
          </a:p>
        </p:txBody>
      </p:sp>
      <p:sp>
        <p:nvSpPr>
          <p:cNvPr id="9" name="TextBox 8"/>
          <p:cNvSpPr txBox="1"/>
          <p:nvPr/>
        </p:nvSpPr>
        <p:spPr>
          <a:xfrm>
            <a:off x="454515" y="4699135"/>
            <a:ext cx="4314329" cy="707886"/>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rPr>
              <a:t>When I signal, you say the sound</a:t>
            </a:r>
          </a:p>
        </p:txBody>
      </p:sp>
    </p:spTree>
    <p:extLst>
      <p:ext uri="{BB962C8B-B14F-4D97-AF65-F5344CB8AC3E}">
        <p14:creationId xmlns:p14="http://schemas.microsoft.com/office/powerpoint/2010/main" val="172513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7" grpId="0" animBg="1"/>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0013" y="359302"/>
            <a:ext cx="8686800" cy="594247"/>
          </a:xfrm>
          <a:prstGeom prst="rect">
            <a:avLst/>
          </a:prstGeom>
        </p:spPr>
        <p:txBody>
          <a:bodyPr>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clear prompts and supports</a:t>
            </a:r>
          </a:p>
          <a:p>
            <a:endParaRPr lang="en-US" dirty="0"/>
          </a:p>
        </p:txBody>
      </p:sp>
      <p:sp>
        <p:nvSpPr>
          <p:cNvPr id="6" name="TextBox 5"/>
          <p:cNvSpPr txBox="1"/>
          <p:nvPr/>
        </p:nvSpPr>
        <p:spPr>
          <a:xfrm>
            <a:off x="624045" y="2093951"/>
            <a:ext cx="4246072"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rPr>
              <a:t>Say the sounds in the word </a:t>
            </a:r>
            <a:r>
              <a:rPr lang="en-US" sz="2000" u="sng" dirty="0">
                <a:solidFill>
                  <a:schemeClr val="bg1"/>
                </a:solidFill>
              </a:rPr>
              <a:t>sun</a:t>
            </a:r>
            <a:r>
              <a:rPr lang="en-US" sz="2000" dirty="0">
                <a:solidFill>
                  <a:schemeClr val="bg1"/>
                </a:solidFill>
              </a:rPr>
              <a:t> and touch a square for each sound.” </a:t>
            </a:r>
          </a:p>
        </p:txBody>
      </p:sp>
      <p:sp>
        <p:nvSpPr>
          <p:cNvPr id="8" name="Content Placeholder 2"/>
          <p:cNvSpPr txBox="1">
            <a:spLocks/>
          </p:cNvSpPr>
          <p:nvPr/>
        </p:nvSpPr>
        <p:spPr>
          <a:xfrm>
            <a:off x="536236" y="1332954"/>
            <a:ext cx="4199511" cy="562020"/>
          </a:xfrm>
          <a:prstGeom prst="rect">
            <a:avLst/>
          </a:prstGeom>
          <a:solidFill>
            <a:srgbClr val="3E945B"/>
          </a:solidFill>
          <a:ln w="76200">
            <a:noFill/>
          </a:ln>
        </p:spPr>
        <p:txBody>
          <a:bodyPr vert="horz" lIns="91440" tIns="45720" rIns="91440" bIns="45720" rtlCol="0" anchor="ct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Material supports</a:t>
            </a:r>
            <a:endParaRPr lang="en-US" sz="2000" dirty="0">
              <a:effectLst>
                <a:outerShdw blurRad="50800" dist="63500" dir="2700000" algn="ctr" rotWithShape="0">
                  <a:schemeClr val="tx1"/>
                </a:outerShdw>
              </a:effectLst>
            </a:endParaRPr>
          </a:p>
        </p:txBody>
      </p:sp>
      <p:sp>
        <p:nvSpPr>
          <p:cNvPr id="10" name="Rectangle 9"/>
          <p:cNvSpPr/>
          <p:nvPr/>
        </p:nvSpPr>
        <p:spPr>
          <a:xfrm>
            <a:off x="536236" y="3905717"/>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09110" y="3897712"/>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485053" y="3905717"/>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794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animBg="1"/>
      <p:bldP spid="1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0013" y="359302"/>
            <a:ext cx="8686800" cy="594247"/>
          </a:xfrm>
          <a:prstGeom prst="rect">
            <a:avLst/>
          </a:prstGeom>
        </p:spPr>
        <p:txBody>
          <a:bodyPr>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clear prompts and supports</a:t>
            </a:r>
          </a:p>
          <a:p>
            <a:endParaRPr lang="en-US" dirty="0"/>
          </a:p>
        </p:txBody>
      </p:sp>
      <p:sp>
        <p:nvSpPr>
          <p:cNvPr id="6" name="TextBox 5"/>
          <p:cNvSpPr txBox="1"/>
          <p:nvPr/>
        </p:nvSpPr>
        <p:spPr>
          <a:xfrm>
            <a:off x="624045" y="2093951"/>
            <a:ext cx="4246072"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Verdana" charset="0"/>
                <a:ea typeface="Verdana" charset="0"/>
                <a:cs typeface="Verdana" charset="0"/>
              </a:rPr>
              <a:t>“Touch under each letter and say its sound. Then read the word.”</a:t>
            </a:r>
          </a:p>
        </p:txBody>
      </p:sp>
      <p:sp>
        <p:nvSpPr>
          <p:cNvPr id="8" name="Content Placeholder 2"/>
          <p:cNvSpPr txBox="1">
            <a:spLocks/>
          </p:cNvSpPr>
          <p:nvPr/>
        </p:nvSpPr>
        <p:spPr>
          <a:xfrm>
            <a:off x="536236" y="1332954"/>
            <a:ext cx="4199511" cy="562020"/>
          </a:xfrm>
          <a:prstGeom prst="rect">
            <a:avLst/>
          </a:prstGeom>
          <a:solidFill>
            <a:srgbClr val="3E945B"/>
          </a:solidFill>
          <a:ln w="76200">
            <a:noFill/>
          </a:ln>
        </p:spPr>
        <p:txBody>
          <a:bodyPr vert="horz" lIns="91440" tIns="45720" rIns="91440" bIns="45720" rtlCol="0" anchor="ct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Material supports</a:t>
            </a:r>
            <a:endParaRPr lang="en-US" sz="2000" dirty="0">
              <a:effectLst>
                <a:outerShdw blurRad="50800" dist="63500" dir="2700000" algn="ctr" rotWithShape="0">
                  <a:schemeClr val="tx1"/>
                </a:outerShdw>
              </a:effectLst>
            </a:endParaRPr>
          </a:p>
        </p:txBody>
      </p:sp>
      <p:sp>
        <p:nvSpPr>
          <p:cNvPr id="9" name="Rectangle 8"/>
          <p:cNvSpPr/>
          <p:nvPr/>
        </p:nvSpPr>
        <p:spPr>
          <a:xfrm>
            <a:off x="536236" y="3905717"/>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009110" y="3897712"/>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485053" y="3905717"/>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07941" y="3706740"/>
            <a:ext cx="1185862" cy="1862048"/>
          </a:xfrm>
          <a:prstGeom prst="rect">
            <a:avLst/>
          </a:prstGeom>
          <a:noFill/>
        </p:spPr>
        <p:txBody>
          <a:bodyPr wrap="square" rtlCol="0">
            <a:spAutoFit/>
          </a:bodyPr>
          <a:lstStyle/>
          <a:p>
            <a:r>
              <a:rPr lang="en-US" sz="11500" dirty="0"/>
              <a:t>u</a:t>
            </a:r>
          </a:p>
        </p:txBody>
      </p:sp>
      <p:sp>
        <p:nvSpPr>
          <p:cNvPr id="16" name="TextBox 15"/>
          <p:cNvSpPr txBox="1"/>
          <p:nvPr/>
        </p:nvSpPr>
        <p:spPr>
          <a:xfrm>
            <a:off x="3610855" y="3706740"/>
            <a:ext cx="1185862" cy="1862048"/>
          </a:xfrm>
          <a:prstGeom prst="rect">
            <a:avLst/>
          </a:prstGeom>
          <a:noFill/>
        </p:spPr>
        <p:txBody>
          <a:bodyPr wrap="square" rtlCol="0">
            <a:spAutoFit/>
          </a:bodyPr>
          <a:lstStyle/>
          <a:p>
            <a:r>
              <a:rPr lang="en-US" sz="11500" dirty="0"/>
              <a:t>d</a:t>
            </a:r>
          </a:p>
        </p:txBody>
      </p:sp>
      <p:sp>
        <p:nvSpPr>
          <p:cNvPr id="17" name="TextBox 16"/>
          <p:cNvSpPr txBox="1"/>
          <p:nvPr/>
        </p:nvSpPr>
        <p:spPr>
          <a:xfrm>
            <a:off x="501076" y="3706740"/>
            <a:ext cx="1185862" cy="1862048"/>
          </a:xfrm>
          <a:prstGeom prst="rect">
            <a:avLst/>
          </a:prstGeom>
          <a:noFill/>
        </p:spPr>
        <p:txBody>
          <a:bodyPr wrap="square" rtlCol="0">
            <a:spAutoFit/>
          </a:bodyPr>
          <a:lstStyle/>
          <a:p>
            <a:r>
              <a:rPr lang="en-US" sz="11500" dirty="0"/>
              <a:t>m</a:t>
            </a:r>
          </a:p>
        </p:txBody>
      </p:sp>
    </p:spTree>
    <p:extLst>
      <p:ext uri="{BB962C8B-B14F-4D97-AF65-F5344CB8AC3E}">
        <p14:creationId xmlns:p14="http://schemas.microsoft.com/office/powerpoint/2010/main" val="42739764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0013" y="359302"/>
            <a:ext cx="8686800" cy="594247"/>
          </a:xfrm>
          <a:prstGeom prst="rect">
            <a:avLst/>
          </a:prstGeom>
        </p:spPr>
        <p:txBody>
          <a:bodyPr>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clear prompts and supports</a:t>
            </a:r>
          </a:p>
          <a:p>
            <a:endParaRPr lang="en-US" dirty="0"/>
          </a:p>
        </p:txBody>
      </p:sp>
      <p:sp>
        <p:nvSpPr>
          <p:cNvPr id="6" name="TextBox 5"/>
          <p:cNvSpPr txBox="1"/>
          <p:nvPr/>
        </p:nvSpPr>
        <p:spPr>
          <a:xfrm>
            <a:off x="624045" y="2093951"/>
            <a:ext cx="4246072"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Verdana" charset="0"/>
                <a:ea typeface="Verdana" charset="0"/>
                <a:cs typeface="Verdana" charset="0"/>
              </a:rPr>
              <a:t>“Put your finger on the dot. When I signal, read the whole word.”</a:t>
            </a:r>
          </a:p>
        </p:txBody>
      </p:sp>
      <p:sp>
        <p:nvSpPr>
          <p:cNvPr id="8" name="Content Placeholder 2"/>
          <p:cNvSpPr txBox="1">
            <a:spLocks/>
          </p:cNvSpPr>
          <p:nvPr/>
        </p:nvSpPr>
        <p:spPr>
          <a:xfrm>
            <a:off x="536236" y="1332954"/>
            <a:ext cx="4199511" cy="562020"/>
          </a:xfrm>
          <a:prstGeom prst="rect">
            <a:avLst/>
          </a:prstGeom>
          <a:solidFill>
            <a:srgbClr val="3E945B"/>
          </a:solidFill>
          <a:ln w="76200">
            <a:noFill/>
          </a:ln>
        </p:spPr>
        <p:txBody>
          <a:bodyPr vert="horz" lIns="91440" tIns="45720" rIns="91440" bIns="45720" rtlCol="0" anchor="ct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a:t>Material supports</a:t>
            </a:r>
            <a:endParaRPr lang="en-US" sz="2000" dirty="0">
              <a:effectLst>
                <a:outerShdw blurRad="50800" dist="63500" dir="2700000" algn="ctr" rotWithShape="0">
                  <a:schemeClr val="tx1"/>
                </a:outerShdw>
              </a:effectLst>
            </a:endParaRPr>
          </a:p>
        </p:txBody>
      </p:sp>
      <p:sp>
        <p:nvSpPr>
          <p:cNvPr id="9" name="Rectangle 8"/>
          <p:cNvSpPr/>
          <p:nvPr/>
        </p:nvSpPr>
        <p:spPr>
          <a:xfrm>
            <a:off x="536236" y="3905717"/>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009110" y="3897712"/>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485053" y="3905717"/>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07941" y="3706740"/>
            <a:ext cx="1185862" cy="1862048"/>
          </a:xfrm>
          <a:prstGeom prst="rect">
            <a:avLst/>
          </a:prstGeom>
          <a:noFill/>
        </p:spPr>
        <p:txBody>
          <a:bodyPr wrap="square" rtlCol="0">
            <a:spAutoFit/>
          </a:bodyPr>
          <a:lstStyle/>
          <a:p>
            <a:r>
              <a:rPr lang="en-US" sz="11500" dirty="0"/>
              <a:t>u</a:t>
            </a:r>
          </a:p>
        </p:txBody>
      </p:sp>
      <p:sp>
        <p:nvSpPr>
          <p:cNvPr id="16" name="TextBox 15"/>
          <p:cNvSpPr txBox="1"/>
          <p:nvPr/>
        </p:nvSpPr>
        <p:spPr>
          <a:xfrm>
            <a:off x="3610855" y="3706740"/>
            <a:ext cx="1185862" cy="1862048"/>
          </a:xfrm>
          <a:prstGeom prst="rect">
            <a:avLst/>
          </a:prstGeom>
          <a:noFill/>
        </p:spPr>
        <p:txBody>
          <a:bodyPr wrap="square" rtlCol="0">
            <a:spAutoFit/>
          </a:bodyPr>
          <a:lstStyle/>
          <a:p>
            <a:r>
              <a:rPr lang="en-US" sz="11500" dirty="0"/>
              <a:t>d</a:t>
            </a:r>
          </a:p>
        </p:txBody>
      </p:sp>
      <p:sp>
        <p:nvSpPr>
          <p:cNvPr id="17" name="TextBox 16"/>
          <p:cNvSpPr txBox="1"/>
          <p:nvPr/>
        </p:nvSpPr>
        <p:spPr>
          <a:xfrm>
            <a:off x="501076" y="3706740"/>
            <a:ext cx="1185862" cy="1862048"/>
          </a:xfrm>
          <a:prstGeom prst="rect">
            <a:avLst/>
          </a:prstGeom>
          <a:noFill/>
        </p:spPr>
        <p:txBody>
          <a:bodyPr wrap="square" rtlCol="0">
            <a:spAutoFit/>
          </a:bodyPr>
          <a:lstStyle/>
          <a:p>
            <a:r>
              <a:rPr lang="en-US" sz="11500" dirty="0"/>
              <a:t>m</a:t>
            </a:r>
          </a:p>
        </p:txBody>
      </p:sp>
      <p:cxnSp>
        <p:nvCxnSpPr>
          <p:cNvPr id="3" name="Straight Arrow Connector 2"/>
          <p:cNvCxnSpPr/>
          <p:nvPr/>
        </p:nvCxnSpPr>
        <p:spPr>
          <a:xfrm flipV="1">
            <a:off x="564384" y="5862805"/>
            <a:ext cx="4396612" cy="4929"/>
          </a:xfrm>
          <a:prstGeom prst="straightConnector1">
            <a:avLst/>
          </a:prstGeom>
          <a:ln w="38100">
            <a:solidFill>
              <a:schemeClr val="bg1"/>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590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0013" y="359302"/>
            <a:ext cx="8686800" cy="594247"/>
          </a:xfrm>
          <a:prstGeom prst="rect">
            <a:avLst/>
          </a:prstGeom>
        </p:spPr>
        <p:txBody>
          <a:bodyPr>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clear prompts and supports</a:t>
            </a:r>
          </a:p>
          <a:p>
            <a:endParaRPr lang="en-US" dirty="0"/>
          </a:p>
        </p:txBody>
      </p:sp>
      <p:sp>
        <p:nvSpPr>
          <p:cNvPr id="9" name="Rectangle 8"/>
          <p:cNvSpPr/>
          <p:nvPr/>
        </p:nvSpPr>
        <p:spPr>
          <a:xfrm>
            <a:off x="536236" y="3905717"/>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009110" y="3897712"/>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485053" y="3905717"/>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07941" y="3706740"/>
            <a:ext cx="1185862" cy="1862048"/>
          </a:xfrm>
          <a:prstGeom prst="rect">
            <a:avLst/>
          </a:prstGeom>
          <a:noFill/>
        </p:spPr>
        <p:txBody>
          <a:bodyPr wrap="square" rtlCol="0">
            <a:spAutoFit/>
          </a:bodyPr>
          <a:lstStyle/>
          <a:p>
            <a:pPr algn="ctr"/>
            <a:r>
              <a:rPr lang="en-US" sz="11500" dirty="0"/>
              <a:t>i</a:t>
            </a:r>
          </a:p>
        </p:txBody>
      </p:sp>
      <p:sp>
        <p:nvSpPr>
          <p:cNvPr id="16" name="TextBox 15"/>
          <p:cNvSpPr txBox="1"/>
          <p:nvPr/>
        </p:nvSpPr>
        <p:spPr>
          <a:xfrm>
            <a:off x="3610855" y="3706740"/>
            <a:ext cx="1185862" cy="1862048"/>
          </a:xfrm>
          <a:prstGeom prst="rect">
            <a:avLst/>
          </a:prstGeom>
          <a:noFill/>
        </p:spPr>
        <p:txBody>
          <a:bodyPr wrap="square" rtlCol="0">
            <a:spAutoFit/>
          </a:bodyPr>
          <a:lstStyle/>
          <a:p>
            <a:r>
              <a:rPr lang="en-US" sz="11500" dirty="0"/>
              <a:t>s</a:t>
            </a:r>
          </a:p>
        </p:txBody>
      </p:sp>
      <p:sp>
        <p:nvSpPr>
          <p:cNvPr id="17" name="TextBox 16"/>
          <p:cNvSpPr txBox="1"/>
          <p:nvPr/>
        </p:nvSpPr>
        <p:spPr>
          <a:xfrm>
            <a:off x="501076" y="3706740"/>
            <a:ext cx="1185862" cy="1862048"/>
          </a:xfrm>
          <a:prstGeom prst="rect">
            <a:avLst/>
          </a:prstGeom>
          <a:noFill/>
        </p:spPr>
        <p:txBody>
          <a:bodyPr wrap="square" rtlCol="0">
            <a:spAutoFit/>
          </a:bodyPr>
          <a:lstStyle/>
          <a:p>
            <a:pPr algn="ctr"/>
            <a:r>
              <a:rPr lang="en-US" sz="11500" dirty="0"/>
              <a:t>f</a:t>
            </a:r>
          </a:p>
        </p:txBody>
      </p:sp>
      <p:sp>
        <p:nvSpPr>
          <p:cNvPr id="18" name="Rectangle 17"/>
          <p:cNvSpPr/>
          <p:nvPr/>
        </p:nvSpPr>
        <p:spPr>
          <a:xfrm>
            <a:off x="4969755" y="3902421"/>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151555" y="3703444"/>
            <a:ext cx="1185862" cy="1862048"/>
          </a:xfrm>
          <a:prstGeom prst="rect">
            <a:avLst/>
          </a:prstGeom>
          <a:noFill/>
        </p:spPr>
        <p:txBody>
          <a:bodyPr wrap="square" rtlCol="0">
            <a:spAutoFit/>
          </a:bodyPr>
          <a:lstStyle/>
          <a:p>
            <a:r>
              <a:rPr lang="en-US" sz="11500" dirty="0"/>
              <a:t>h</a:t>
            </a:r>
          </a:p>
        </p:txBody>
      </p:sp>
      <p:sp>
        <p:nvSpPr>
          <p:cNvPr id="12" name="TextBox 11"/>
          <p:cNvSpPr txBox="1"/>
          <p:nvPr/>
        </p:nvSpPr>
        <p:spPr>
          <a:xfrm>
            <a:off x="759923" y="1920153"/>
            <a:ext cx="4246072" cy="1631216"/>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Verdana" charset="0"/>
                <a:ea typeface="Verdana" charset="0"/>
                <a:cs typeface="Verdana" charset="0"/>
              </a:rPr>
              <a:t>“You’re going to sound out this word. Ready – Letter. (pause) Letter (pause), Letter. (pause) Letter (pause), What word did you read?”</a:t>
            </a:r>
          </a:p>
        </p:txBody>
      </p:sp>
      <p:sp>
        <p:nvSpPr>
          <p:cNvPr id="20" name="TextBox 19"/>
          <p:cNvSpPr txBox="1"/>
          <p:nvPr/>
        </p:nvSpPr>
        <p:spPr>
          <a:xfrm>
            <a:off x="71437" y="264472"/>
            <a:ext cx="971550" cy="646331"/>
          </a:xfrm>
          <a:prstGeom prst="rect">
            <a:avLst/>
          </a:prstGeom>
          <a:noFill/>
        </p:spPr>
        <p:txBody>
          <a:bodyPr wrap="square" rtlCol="0">
            <a:spAutoFit/>
          </a:bodyPr>
          <a:lstStyle/>
          <a:p>
            <a:r>
              <a:rPr lang="en-US" sz="3600" i="1" dirty="0">
                <a:solidFill>
                  <a:srgbClr val="C95331"/>
                </a:solidFill>
              </a:rPr>
              <a:t>X</a:t>
            </a:r>
          </a:p>
        </p:txBody>
      </p:sp>
    </p:spTree>
    <p:extLst>
      <p:ext uri="{BB962C8B-B14F-4D97-AF65-F5344CB8AC3E}">
        <p14:creationId xmlns:p14="http://schemas.microsoft.com/office/powerpoint/2010/main" val="8162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0013" y="359302"/>
            <a:ext cx="8686800" cy="594247"/>
          </a:xfrm>
          <a:prstGeom prst="rect">
            <a:avLst/>
          </a:prstGeom>
        </p:spPr>
        <p:txBody>
          <a:bodyPr>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clear prompts and supports</a:t>
            </a:r>
          </a:p>
          <a:p>
            <a:endParaRPr lang="en-US" dirty="0"/>
          </a:p>
        </p:txBody>
      </p:sp>
      <p:sp>
        <p:nvSpPr>
          <p:cNvPr id="9" name="Rectangle 8"/>
          <p:cNvSpPr/>
          <p:nvPr/>
        </p:nvSpPr>
        <p:spPr>
          <a:xfrm>
            <a:off x="536236" y="3905717"/>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009110" y="3897712"/>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485053" y="3905717"/>
            <a:ext cx="1558435"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207941" y="3706740"/>
            <a:ext cx="1185862" cy="1862048"/>
          </a:xfrm>
          <a:prstGeom prst="rect">
            <a:avLst/>
          </a:prstGeom>
          <a:noFill/>
        </p:spPr>
        <p:txBody>
          <a:bodyPr wrap="square" rtlCol="0">
            <a:spAutoFit/>
          </a:bodyPr>
          <a:lstStyle/>
          <a:p>
            <a:pPr algn="ctr"/>
            <a:r>
              <a:rPr lang="en-US" sz="11500" dirty="0"/>
              <a:t>i</a:t>
            </a:r>
          </a:p>
        </p:txBody>
      </p:sp>
      <p:sp>
        <p:nvSpPr>
          <p:cNvPr id="16" name="TextBox 15"/>
          <p:cNvSpPr txBox="1"/>
          <p:nvPr/>
        </p:nvSpPr>
        <p:spPr>
          <a:xfrm>
            <a:off x="3485053" y="3800151"/>
            <a:ext cx="1865941" cy="1569660"/>
          </a:xfrm>
          <a:prstGeom prst="rect">
            <a:avLst/>
          </a:prstGeom>
          <a:noFill/>
        </p:spPr>
        <p:txBody>
          <a:bodyPr wrap="square" rtlCol="0">
            <a:spAutoFit/>
          </a:bodyPr>
          <a:lstStyle/>
          <a:p>
            <a:r>
              <a:rPr lang="en-US" sz="9600"/>
              <a:t>sh</a:t>
            </a:r>
            <a:endParaRPr lang="en-US" sz="9600" dirty="0"/>
          </a:p>
        </p:txBody>
      </p:sp>
      <p:sp>
        <p:nvSpPr>
          <p:cNvPr id="17" name="TextBox 16"/>
          <p:cNvSpPr txBox="1"/>
          <p:nvPr/>
        </p:nvSpPr>
        <p:spPr>
          <a:xfrm>
            <a:off x="501076" y="3706740"/>
            <a:ext cx="1185862" cy="1862048"/>
          </a:xfrm>
          <a:prstGeom prst="rect">
            <a:avLst/>
          </a:prstGeom>
          <a:noFill/>
        </p:spPr>
        <p:txBody>
          <a:bodyPr wrap="square" rtlCol="0">
            <a:spAutoFit/>
          </a:bodyPr>
          <a:lstStyle/>
          <a:p>
            <a:pPr algn="ctr"/>
            <a:r>
              <a:rPr lang="en-US" sz="11500" dirty="0"/>
              <a:t>f</a:t>
            </a:r>
          </a:p>
        </p:txBody>
      </p:sp>
      <p:sp>
        <p:nvSpPr>
          <p:cNvPr id="12" name="TextBox 11"/>
          <p:cNvSpPr txBox="1"/>
          <p:nvPr/>
        </p:nvSpPr>
        <p:spPr>
          <a:xfrm>
            <a:off x="759923" y="1920153"/>
            <a:ext cx="4426440" cy="1323439"/>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Verdana" charset="0"/>
                <a:ea typeface="Verdana" charset="0"/>
                <a:cs typeface="Verdana" charset="0"/>
              </a:rPr>
              <a:t>“You’re going to sound out this word. Ready – Sound. (pause) Sound. (pause) Sound. (pause) Word. (pause)”</a:t>
            </a:r>
          </a:p>
        </p:txBody>
      </p:sp>
      <p:pic>
        <p:nvPicPr>
          <p:cNvPr id="20" name="Picture 19" descr="Simple Red Checkmark by thatsmyboy"/>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Tree>
    <p:extLst>
      <p:ext uri="{BB962C8B-B14F-4D97-AF65-F5344CB8AC3E}">
        <p14:creationId xmlns:p14="http://schemas.microsoft.com/office/powerpoint/2010/main" val="27996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solidFill>
                  <a:srgbClr val="8CCEA2"/>
                </a:solidFill>
              </a:rPr>
              <a:t>Activity 6.3</a:t>
            </a:r>
          </a:p>
          <a:p>
            <a:r>
              <a:rPr lang="en-US" sz="2800" dirty="0">
                <a:solidFill>
                  <a:srgbClr val="8CCEA2"/>
                </a:solidFill>
              </a:rPr>
              <a:t>Evaluate a Video</a:t>
            </a:r>
          </a:p>
        </p:txBody>
      </p:sp>
      <p:pic>
        <p:nvPicPr>
          <p:cNvPr id="2" name="Picture 1"/>
          <p:cNvPicPr>
            <a:picLocks noChangeAspect="1"/>
          </p:cNvPicPr>
          <p:nvPr/>
        </p:nvPicPr>
        <p:blipFill>
          <a:blip r:embed="rId2"/>
          <a:stretch>
            <a:fillRect/>
          </a:stretch>
        </p:blipFill>
        <p:spPr>
          <a:xfrm>
            <a:off x="429554" y="1827155"/>
            <a:ext cx="3442360" cy="2263653"/>
          </a:xfrm>
          <a:prstGeom prst="rect">
            <a:avLst/>
          </a:prstGeom>
        </p:spPr>
      </p:pic>
      <p:sp>
        <p:nvSpPr>
          <p:cNvPr id="11" name="Content Placeholder 2"/>
          <p:cNvSpPr>
            <a:spLocks noGrp="1"/>
          </p:cNvSpPr>
          <p:nvPr>
            <p:ph idx="1"/>
          </p:nvPr>
        </p:nvSpPr>
        <p:spPr>
          <a:xfrm>
            <a:off x="4171951" y="1095375"/>
            <a:ext cx="4414837" cy="4587013"/>
          </a:xfrm>
        </p:spPr>
        <p:txBody>
          <a:bodyPr>
            <a:normAutofit/>
          </a:body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pPr marL="342900" indent="-342900">
              <a:buClr>
                <a:schemeClr val="accent1"/>
              </a:buClr>
              <a:buFont typeface="Wingdings" panose="05000000000000000000" pitchFamily="2" charset="2"/>
              <a:buChar char="q"/>
            </a:pPr>
            <a:endParaRPr lang="en-US" sz="1200" dirty="0"/>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t>Guide students through the skill/strategy </a:t>
            </a:r>
          </a:p>
          <a:p>
            <a:pPr marL="342900" indent="-342900">
              <a:buClr>
                <a:schemeClr val="accent1"/>
              </a:buClr>
              <a:buFont typeface="Wingdings" panose="05000000000000000000" pitchFamily="2" charset="2"/>
              <a:buChar char="q"/>
            </a:pPr>
            <a:r>
              <a:rPr lang="en-US" sz="1200" dirty="0"/>
              <a:t>Provide ”just right” amount of guidance</a:t>
            </a:r>
          </a:p>
          <a:p>
            <a:pPr>
              <a:buClr>
                <a:schemeClr val="accent1"/>
              </a:buClr>
            </a:pPr>
            <a:r>
              <a:rPr lang="en-US" sz="1200" dirty="0"/>
              <a:t>      (based on students’ skills)</a:t>
            </a:r>
          </a:p>
          <a:p>
            <a:pPr marL="342900" indent="-342900">
              <a:buClr>
                <a:schemeClr val="accent1"/>
              </a:buClr>
              <a:buFont typeface="Wingdings" panose="05000000000000000000" pitchFamily="2" charset="2"/>
              <a:buChar char="q"/>
            </a:pPr>
            <a:r>
              <a:rPr lang="en-US" sz="1200" dirty="0"/>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12" name="TextBox 11"/>
          <p:cNvSpPr txBox="1"/>
          <p:nvPr/>
        </p:nvSpPr>
        <p:spPr>
          <a:xfrm>
            <a:off x="429554" y="4286250"/>
            <a:ext cx="3500438" cy="400110"/>
          </a:xfrm>
          <a:prstGeom prst="rect">
            <a:avLst/>
          </a:prstGeom>
          <a:noFill/>
        </p:spPr>
        <p:txBody>
          <a:bodyPr wrap="square" rtlCol="0">
            <a:spAutoFit/>
          </a:bodyPr>
          <a:lstStyle/>
          <a:p>
            <a:r>
              <a:rPr lang="en-US" sz="2000" dirty="0">
                <a:solidFill>
                  <a:schemeClr val="accent3">
                    <a:lumMod val="40000"/>
                    <a:lumOff val="60000"/>
                  </a:schemeClr>
                </a:solidFill>
              </a:rPr>
              <a:t>Irregular Word Reading</a:t>
            </a:r>
          </a:p>
        </p:txBody>
      </p:sp>
      <p:pic>
        <p:nvPicPr>
          <p:cNvPr id="13" name="Picture 12"/>
          <p:cNvPicPr>
            <a:picLocks noChangeAspect="1"/>
          </p:cNvPicPr>
          <p:nvPr/>
        </p:nvPicPr>
        <p:blipFill>
          <a:blip r:embed="rId3"/>
          <a:stretch>
            <a:fillRect/>
          </a:stretch>
        </p:blipFill>
        <p:spPr>
          <a:xfrm>
            <a:off x="8029575" y="115376"/>
            <a:ext cx="914400" cy="942115"/>
          </a:xfrm>
          <a:prstGeom prst="rect">
            <a:avLst/>
          </a:prstGeom>
        </p:spPr>
      </p:pic>
    </p:spTree>
    <p:extLst>
      <p:ext uri="{BB962C8B-B14F-4D97-AF65-F5344CB8AC3E}">
        <p14:creationId xmlns:p14="http://schemas.microsoft.com/office/powerpoint/2010/main" val="2883070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28807" y="3177953"/>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Planned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Examples</a:t>
            </a:r>
          </a:p>
        </p:txBody>
      </p:sp>
      <p:sp>
        <p:nvSpPr>
          <p:cNvPr id="26" name="TextBox 25"/>
          <p:cNvSpPr txBox="1"/>
          <p:nvPr/>
        </p:nvSpPr>
        <p:spPr>
          <a:xfrm>
            <a:off x="1526725" y="2325503"/>
            <a:ext cx="1667476" cy="852449"/>
          </a:xfrm>
          <a:prstGeom prst="rect">
            <a:avLst/>
          </a:prstGeom>
          <a:solidFill>
            <a:srgbClr val="D3A01F">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Clear Explanation</a:t>
            </a:r>
          </a:p>
        </p:txBody>
      </p:sp>
      <p:sp>
        <p:nvSpPr>
          <p:cNvPr id="29" name="TextBox 28"/>
          <p:cNvSpPr txBox="1"/>
          <p:nvPr/>
        </p:nvSpPr>
        <p:spPr>
          <a:xfrm>
            <a:off x="1528806" y="1863840"/>
            <a:ext cx="1667476" cy="461665"/>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31" name="TextBox 30"/>
          <p:cNvSpPr txBox="1"/>
          <p:nvPr/>
        </p:nvSpPr>
        <p:spPr>
          <a:xfrm>
            <a:off x="1936284" y="1369055"/>
            <a:ext cx="852520" cy="461665"/>
          </a:xfrm>
          <a:prstGeom prst="rect">
            <a:avLst/>
          </a:prstGeom>
          <a:noFill/>
        </p:spPr>
        <p:txBody>
          <a:bodyPr wrap="square" rtlCol="0">
            <a:spAutoFit/>
          </a:bodyPr>
          <a:lstStyle/>
          <a:p>
            <a:r>
              <a:rPr lang="en-US" sz="2400" dirty="0">
                <a:solidFill>
                  <a:srgbClr val="FFC000"/>
                </a:solidFill>
                <a:latin typeface="Tw Cen MT" panose="020B0602020104020603"/>
              </a:rPr>
              <a:t>I Do</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203422236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CCEA2"/>
                </a:solidFill>
              </a:rPr>
              <a:t>Activity 6.3</a:t>
            </a:r>
            <a:br>
              <a:rPr lang="en-US" dirty="0">
                <a:solidFill>
                  <a:srgbClr val="8CCEA2"/>
                </a:solidFill>
              </a:rPr>
            </a:br>
            <a:endParaRPr lang="en-US" dirty="0"/>
          </a:p>
        </p:txBody>
      </p:sp>
      <p:sp>
        <p:nvSpPr>
          <p:cNvPr id="3" name="TextBox 2"/>
          <p:cNvSpPr txBox="1"/>
          <p:nvPr/>
        </p:nvSpPr>
        <p:spPr>
          <a:xfrm>
            <a:off x="2545976" y="2779059"/>
            <a:ext cx="4303059" cy="369332"/>
          </a:xfrm>
          <a:prstGeom prst="rect">
            <a:avLst/>
          </a:prstGeom>
          <a:noFill/>
        </p:spPr>
        <p:txBody>
          <a:bodyPr wrap="square" rtlCol="0">
            <a:spAutoFit/>
          </a:bodyPr>
          <a:lstStyle/>
          <a:p>
            <a:r>
              <a:rPr lang="en-US" dirty="0">
                <a:solidFill>
                  <a:schemeClr val="bg1"/>
                </a:solidFill>
                <a:hlinkClick r:id="rId2"/>
              </a:rPr>
              <a:t>https://youtu.be/G45QcU81IyI</a:t>
            </a:r>
            <a:r>
              <a:rPr lang="en-US" dirty="0">
                <a:solidFill>
                  <a:schemeClr val="bg1"/>
                </a:solidFill>
              </a:rPr>
              <a:t> </a:t>
            </a:r>
          </a:p>
        </p:txBody>
      </p:sp>
    </p:spTree>
    <p:extLst>
      <p:ext uri="{BB962C8B-B14F-4D97-AF65-F5344CB8AC3E}">
        <p14:creationId xmlns:p14="http://schemas.microsoft.com/office/powerpoint/2010/main" val="14289576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6238" y="1524000"/>
            <a:ext cx="4414837" cy="4587013"/>
          </a:xfrm>
        </p:spPr>
        <p:txBody>
          <a:bodyPr>
            <a:normAutofit/>
          </a:body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t>Guide students through the skill/strategy </a:t>
            </a:r>
          </a:p>
          <a:p>
            <a:pPr marL="342900" indent="-342900">
              <a:buClr>
                <a:schemeClr val="accent1"/>
              </a:buClr>
              <a:buFont typeface="Wingdings" panose="05000000000000000000" pitchFamily="2" charset="2"/>
              <a:buChar char="q"/>
            </a:pPr>
            <a:r>
              <a:rPr lang="en-US" sz="1200" dirty="0"/>
              <a:t>Provide ”just right” amount of guidance</a:t>
            </a:r>
          </a:p>
          <a:p>
            <a:pPr>
              <a:buClr>
                <a:schemeClr val="accent1"/>
              </a:buClr>
            </a:pPr>
            <a:r>
              <a:rPr lang="en-US" sz="1200" dirty="0"/>
              <a:t>      (based on students’ skills)</a:t>
            </a:r>
          </a:p>
          <a:p>
            <a:pPr marL="342900" indent="-342900">
              <a:buClr>
                <a:schemeClr val="accent1"/>
              </a:buClr>
              <a:buFont typeface="Wingdings" panose="05000000000000000000" pitchFamily="2" charset="2"/>
              <a:buChar char="q"/>
            </a:pPr>
            <a:r>
              <a:rPr lang="en-US" sz="1200" dirty="0"/>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solidFill>
                  <a:srgbClr val="8CCEA2"/>
                </a:solidFill>
              </a:rPr>
              <a:t>Activity 6.4</a:t>
            </a:r>
          </a:p>
          <a:p>
            <a:r>
              <a:rPr lang="en-US" sz="2800" dirty="0">
                <a:solidFill>
                  <a:srgbClr val="8CCEA2"/>
                </a:solidFill>
              </a:rPr>
              <a:t>Evaluate a Lesson </a:t>
            </a:r>
          </a:p>
        </p:txBody>
      </p:sp>
      <p:pic>
        <p:nvPicPr>
          <p:cNvPr id="12" name="Picture 11"/>
          <p:cNvPicPr>
            <a:picLocks noChangeAspect="1"/>
          </p:cNvPicPr>
          <p:nvPr/>
        </p:nvPicPr>
        <p:blipFill>
          <a:blip r:embed="rId2">
            <a:clrChange>
              <a:clrFrom>
                <a:srgbClr val="000000"/>
              </a:clrFrom>
              <a:clrTo>
                <a:srgbClr val="000000">
                  <a:alpha val="0"/>
                </a:srgbClr>
              </a:clrTo>
            </a:clrChange>
          </a:blip>
          <a:stretch>
            <a:fillRect/>
          </a:stretch>
        </p:blipFill>
        <p:spPr>
          <a:xfrm>
            <a:off x="7892735" y="112781"/>
            <a:ext cx="914400" cy="873998"/>
          </a:xfrm>
          <a:prstGeom prst="rect">
            <a:avLst/>
          </a:prstGeom>
        </p:spPr>
      </p:pic>
      <p:sp>
        <p:nvSpPr>
          <p:cNvPr id="6" name="TextBox 5" descr="Image of a worksheet with Directions for teaching open syllables">
            <a:extLst>
              <a:ext uri="{FF2B5EF4-FFF2-40B4-BE49-F238E27FC236}">
                <a16:creationId xmlns:a16="http://schemas.microsoft.com/office/drawing/2014/main" id="{2E38A0C2-C70D-499A-B33C-E38000E70E47}"/>
              </a:ext>
            </a:extLst>
          </p:cNvPr>
          <p:cNvSpPr txBox="1"/>
          <p:nvPr/>
        </p:nvSpPr>
        <p:spPr>
          <a:xfrm>
            <a:off x="263493" y="1524000"/>
            <a:ext cx="3531565" cy="3662541"/>
          </a:xfrm>
          <a:prstGeom prst="rect">
            <a:avLst/>
          </a:prstGeom>
          <a:solidFill>
            <a:schemeClr val="accent4">
              <a:lumMod val="20000"/>
              <a:lumOff val="80000"/>
            </a:schemeClr>
          </a:solidFill>
        </p:spPr>
        <p:txBody>
          <a:bodyPr wrap="square" rtlCol="0">
            <a:spAutoFit/>
          </a:bodyPr>
          <a:lstStyle/>
          <a:p>
            <a:pPr algn="ctr"/>
            <a:r>
              <a:rPr lang="en-US" sz="1100" dirty="0">
                <a:latin typeface="Times New Roman" panose="02020603050405020304" pitchFamily="18" charset="0"/>
                <a:cs typeface="Times New Roman" panose="02020603050405020304" pitchFamily="18" charset="0"/>
              </a:rPr>
              <a:t>Directions for teaching </a:t>
            </a:r>
            <a:r>
              <a:rPr lang="en-US" sz="1100" b="1" dirty="0">
                <a:latin typeface="Times New Roman" panose="02020603050405020304" pitchFamily="18" charset="0"/>
                <a:cs typeface="Times New Roman" panose="02020603050405020304" pitchFamily="18" charset="0"/>
              </a:rPr>
              <a:t>open syllables:</a:t>
            </a:r>
          </a:p>
          <a:p>
            <a:pPr algn="ctr"/>
            <a:endParaRPr lang="en-US" sz="1100" dirty="0">
              <a:latin typeface="Times New Roman" panose="02020603050405020304" pitchFamily="18" charset="0"/>
              <a:cs typeface="Times New Roman" panose="02020603050405020304" pitchFamily="18" charset="0"/>
            </a:endParaRPr>
          </a:p>
          <a:p>
            <a:pPr marL="173038" indent="-173038">
              <a:buAutoNum type="arabicPeriod"/>
            </a:pPr>
            <a:r>
              <a:rPr lang="en-US" sz="1050" dirty="0">
                <a:latin typeface="Times New Roman" panose="02020603050405020304" pitchFamily="18" charset="0"/>
                <a:cs typeface="Times New Roman" panose="02020603050405020304" pitchFamily="18" charset="0"/>
              </a:rPr>
              <a:t>Write the following words on the board – me, hi, no, she. Ask students: </a:t>
            </a:r>
            <a:r>
              <a:rPr lang="en-US" sz="1050" i="1" dirty="0">
                <a:latin typeface="Times New Roman" panose="02020603050405020304" pitchFamily="18" charset="0"/>
                <a:cs typeface="Times New Roman" panose="02020603050405020304" pitchFamily="18" charset="0"/>
              </a:rPr>
              <a:t>Look at these words. How many vowels do you see in each word? (1)</a:t>
            </a:r>
          </a:p>
          <a:p>
            <a:pPr marL="173038" indent="-173038"/>
            <a:r>
              <a:rPr lang="en-US" sz="1050" dirty="0">
                <a:latin typeface="Times New Roman" panose="02020603050405020304" pitchFamily="18" charset="0"/>
                <a:cs typeface="Times New Roman" panose="02020603050405020304" pitchFamily="18" charset="0"/>
              </a:rPr>
              <a:t>2. Then ask: </a:t>
            </a:r>
            <a:r>
              <a:rPr lang="en-US" sz="1050" i="1" dirty="0">
                <a:latin typeface="Times New Roman" panose="02020603050405020304" pitchFamily="18" charset="0"/>
                <a:cs typeface="Times New Roman" panose="02020603050405020304" pitchFamily="18" charset="0"/>
              </a:rPr>
              <a:t>What does each word end with? </a:t>
            </a:r>
            <a:r>
              <a:rPr lang="en-US" sz="1050" dirty="0">
                <a:latin typeface="Times New Roman" panose="02020603050405020304" pitchFamily="18" charset="0"/>
                <a:cs typeface="Times New Roman" panose="02020603050405020304" pitchFamily="18" charset="0"/>
              </a:rPr>
              <a:t>(One vowel). </a:t>
            </a:r>
            <a:r>
              <a:rPr lang="en-US" sz="1050" i="1" dirty="0">
                <a:latin typeface="Times New Roman" panose="02020603050405020304" pitchFamily="18" charset="0"/>
                <a:cs typeface="Times New Roman" panose="02020603050405020304" pitchFamily="18" charset="0"/>
              </a:rPr>
              <a:t>Can these be closed syllables? </a:t>
            </a:r>
            <a:r>
              <a:rPr lang="en-US" sz="1050" dirty="0">
                <a:latin typeface="Times New Roman" panose="02020603050405020304" pitchFamily="18" charset="0"/>
                <a:cs typeface="Times New Roman" panose="02020603050405020304" pitchFamily="18" charset="0"/>
              </a:rPr>
              <a:t>(No, closed syllables end in a consonant.)</a:t>
            </a:r>
          </a:p>
          <a:p>
            <a:pPr marL="173038" indent="-173038"/>
            <a:r>
              <a:rPr lang="en-US" sz="1050" dirty="0">
                <a:latin typeface="Times New Roman" panose="02020603050405020304" pitchFamily="18" charset="0"/>
                <a:cs typeface="Times New Roman" panose="02020603050405020304" pitchFamily="18" charset="0"/>
              </a:rPr>
              <a:t>3. Have the students read the words, paying attention to the way each is pronounced. Ask: </a:t>
            </a:r>
            <a:r>
              <a:rPr lang="en-US" sz="1050" i="1" dirty="0">
                <a:latin typeface="Times New Roman" panose="02020603050405020304" pitchFamily="18" charset="0"/>
                <a:cs typeface="Times New Roman" panose="02020603050405020304" pitchFamily="18" charset="0"/>
              </a:rPr>
              <a:t>How are the words pronounced at the end? </a:t>
            </a:r>
            <a:r>
              <a:rPr lang="en-US" sz="1050" dirty="0">
                <a:latin typeface="Times New Roman" panose="02020603050405020304" pitchFamily="18" charset="0"/>
                <a:cs typeface="Times New Roman" panose="02020603050405020304" pitchFamily="18" charset="0"/>
              </a:rPr>
              <a:t>(The mouth is open.)</a:t>
            </a:r>
          </a:p>
          <a:p>
            <a:pPr marL="173038" indent="-173038"/>
            <a:r>
              <a:rPr lang="en-US" sz="1050" dirty="0">
                <a:latin typeface="Times New Roman" panose="02020603050405020304" pitchFamily="18" charset="0"/>
                <a:cs typeface="Times New Roman" panose="02020603050405020304" pitchFamily="18" charset="0"/>
              </a:rPr>
              <a:t>4. Say: </a:t>
            </a:r>
            <a:r>
              <a:rPr lang="en-US" sz="1050" i="1" dirty="0">
                <a:latin typeface="Times New Roman" panose="02020603050405020304" pitchFamily="18" charset="0"/>
                <a:cs typeface="Times New Roman" panose="02020603050405020304" pitchFamily="18" charset="0"/>
              </a:rPr>
              <a:t>What would be a good name for this syllable? </a:t>
            </a:r>
            <a:r>
              <a:rPr lang="en-US" sz="1050" dirty="0">
                <a:latin typeface="Times New Roman" panose="02020603050405020304" pitchFamily="18" charset="0"/>
                <a:cs typeface="Times New Roman" panose="02020603050405020304" pitchFamily="18" charset="0"/>
              </a:rPr>
              <a:t>Open syllable because our mouth is open.</a:t>
            </a:r>
          </a:p>
          <a:p>
            <a:pPr marL="173038" indent="-173038"/>
            <a:r>
              <a:rPr lang="en-US" sz="1050" dirty="0">
                <a:latin typeface="Times New Roman" panose="02020603050405020304" pitchFamily="18" charset="0"/>
                <a:cs typeface="Times New Roman" panose="02020603050405020304" pitchFamily="18" charset="0"/>
              </a:rPr>
              <a:t>5. Define </a:t>
            </a:r>
            <a:r>
              <a:rPr lang="en-US" sz="1050" b="1" dirty="0">
                <a:latin typeface="Times New Roman" panose="02020603050405020304" pitchFamily="18" charset="0"/>
                <a:cs typeface="Times New Roman" panose="02020603050405020304" pitchFamily="18" charset="0"/>
              </a:rPr>
              <a:t>open </a:t>
            </a:r>
            <a:r>
              <a:rPr lang="en-US" sz="1050" dirty="0">
                <a:latin typeface="Times New Roman" panose="02020603050405020304" pitchFamily="18" charset="0"/>
                <a:cs typeface="Times New Roman" panose="02020603050405020304" pitchFamily="18" charset="0"/>
              </a:rPr>
              <a:t>syllables for students. (</a:t>
            </a:r>
            <a:r>
              <a:rPr lang="en-US" sz="1050" i="1" dirty="0">
                <a:latin typeface="Times New Roman" panose="02020603050405020304" pitchFamily="18" charset="0"/>
                <a:cs typeface="Times New Roman" panose="02020603050405020304" pitchFamily="18" charset="0"/>
              </a:rPr>
              <a:t>An open syllable ends in a vowel and the sound is long).</a:t>
            </a:r>
          </a:p>
          <a:p>
            <a:pPr marL="173038" indent="-173038"/>
            <a:r>
              <a:rPr lang="en-US" sz="1050" dirty="0">
                <a:latin typeface="Times New Roman" panose="02020603050405020304" pitchFamily="18" charset="0"/>
                <a:cs typeface="Times New Roman" panose="02020603050405020304" pitchFamily="18" charset="0"/>
              </a:rPr>
              <a:t>6. Write the following sentences on the board for students to complete: An open syllables ends in a ______ (vowel). The vowel sound is _____ (long).</a:t>
            </a:r>
          </a:p>
          <a:p>
            <a:pPr marL="173038" indent="-173038"/>
            <a:r>
              <a:rPr lang="en-US" sz="1050" dirty="0">
                <a:latin typeface="Times New Roman" panose="02020603050405020304" pitchFamily="18" charset="0"/>
                <a:cs typeface="Times New Roman" panose="02020603050405020304" pitchFamily="18" charset="0"/>
              </a:rPr>
              <a:t>7. Extend the lesson by writing two-syllable words with an open first syllable: </a:t>
            </a:r>
            <a:r>
              <a:rPr lang="en-US" sz="1050" i="1" dirty="0">
                <a:latin typeface="Times New Roman" panose="02020603050405020304" pitchFamily="18" charset="0"/>
                <a:cs typeface="Times New Roman" panose="02020603050405020304" pitchFamily="18" charset="0"/>
              </a:rPr>
              <a:t>tiger, lady, secret. </a:t>
            </a:r>
            <a:r>
              <a:rPr lang="en-US" sz="1050" dirty="0">
                <a:latin typeface="Times New Roman" panose="02020603050405020304" pitchFamily="18" charset="0"/>
                <a:cs typeface="Times New Roman" panose="02020603050405020304" pitchFamily="18" charset="0"/>
              </a:rPr>
              <a:t>Help students blend each syllable to read the words. Talk about what they are hearing.</a:t>
            </a:r>
          </a:p>
        </p:txBody>
      </p:sp>
    </p:spTree>
    <p:extLst>
      <p:ext uri="{BB962C8B-B14F-4D97-AF65-F5344CB8AC3E}">
        <p14:creationId xmlns:p14="http://schemas.microsoft.com/office/powerpoint/2010/main" val="4114149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spcBef>
                <a:spcPts val="0"/>
              </a:spcBef>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pPr>
              <a:buClr>
                <a:schemeClr val="accent1"/>
              </a:buClr>
            </a:pPr>
            <a:endParaRPr lang="en-US" sz="1000" b="1" dirty="0"/>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spcBef>
                <a:spcPts val="0"/>
              </a:spcBef>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t>Guide students through the skill/strategy </a:t>
            </a:r>
          </a:p>
          <a:p>
            <a:pPr marL="342900" indent="-342900">
              <a:buClr>
                <a:schemeClr val="accent1"/>
              </a:buClr>
              <a:buFont typeface="Wingdings" panose="05000000000000000000" pitchFamily="2" charset="2"/>
              <a:buChar char="q"/>
            </a:pPr>
            <a:r>
              <a:rPr lang="en-US" sz="1200" dirty="0"/>
              <a:t>Provide ”just right” amount of guidance</a:t>
            </a:r>
          </a:p>
          <a:p>
            <a:pPr>
              <a:spcBef>
                <a:spcPts val="0"/>
              </a:spcBef>
              <a:buClr>
                <a:schemeClr val="accent1"/>
              </a:buClr>
            </a:pPr>
            <a:r>
              <a:rPr lang="en-US" sz="1200" dirty="0"/>
              <a:t>      (based on students’ skills)</a:t>
            </a:r>
          </a:p>
          <a:p>
            <a:pPr marL="342900" indent="-342900">
              <a:buClr>
                <a:schemeClr val="accent1"/>
              </a:buClr>
              <a:buFont typeface="Wingdings" panose="05000000000000000000" pitchFamily="2" charset="2"/>
              <a:buChar char="q"/>
            </a:pPr>
            <a:r>
              <a:rPr lang="en-US" sz="1200" dirty="0"/>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4" name="TextBox 3">
            <a:extLst>
              <a:ext uri="{FF2B5EF4-FFF2-40B4-BE49-F238E27FC236}">
                <a16:creationId xmlns:a16="http://schemas.microsoft.com/office/drawing/2014/main" id="{54B209E4-A1B6-4359-B85A-0E0C81D45F70}"/>
              </a:ext>
            </a:extLst>
          </p:cNvPr>
          <p:cNvSpPr txBox="1"/>
          <p:nvPr/>
        </p:nvSpPr>
        <p:spPr>
          <a:xfrm>
            <a:off x="168445" y="97277"/>
            <a:ext cx="5307012" cy="6247864"/>
          </a:xfrm>
          <a:prstGeom prst="rect">
            <a:avLst/>
          </a:prstGeom>
          <a:solidFill>
            <a:srgbClr val="E3DBDE"/>
          </a:solid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Directions for teaching </a:t>
            </a:r>
            <a:r>
              <a:rPr lang="en-US" sz="2000" b="1" dirty="0">
                <a:latin typeface="Times New Roman" panose="02020603050405020304" pitchFamily="18" charset="0"/>
                <a:cs typeface="Times New Roman" panose="02020603050405020304" pitchFamily="18" charset="0"/>
              </a:rPr>
              <a:t>open syllables:</a:t>
            </a:r>
          </a:p>
          <a:p>
            <a:pPr algn="ctr"/>
            <a:endParaRPr lang="en-US" sz="2000" dirty="0">
              <a:latin typeface="Times New Roman" panose="02020603050405020304" pitchFamily="18" charset="0"/>
              <a:cs typeface="Times New Roman" panose="02020603050405020304" pitchFamily="18" charset="0"/>
            </a:endParaRPr>
          </a:p>
          <a:p>
            <a:pPr marL="173038" indent="-173038">
              <a:buAutoNum type="arabicPeriod"/>
            </a:pPr>
            <a:r>
              <a:rPr lang="en-US" dirty="0">
                <a:latin typeface="Times New Roman" panose="02020603050405020304" pitchFamily="18" charset="0"/>
                <a:cs typeface="Times New Roman" panose="02020603050405020304" pitchFamily="18" charset="0"/>
              </a:rPr>
              <a:t>Write the following words on the board – me, hi, no, she. Ask students: </a:t>
            </a:r>
            <a:r>
              <a:rPr lang="en-US" i="1" dirty="0">
                <a:latin typeface="Times New Roman" panose="02020603050405020304" pitchFamily="18" charset="0"/>
                <a:cs typeface="Times New Roman" panose="02020603050405020304" pitchFamily="18" charset="0"/>
              </a:rPr>
              <a:t>Look at these words. How many vowels do you see in each word? (1)</a:t>
            </a:r>
          </a:p>
          <a:p>
            <a:pPr marL="173038" indent="-173038"/>
            <a:r>
              <a:rPr lang="en-US" dirty="0">
                <a:latin typeface="Times New Roman" panose="02020603050405020304" pitchFamily="18" charset="0"/>
                <a:cs typeface="Times New Roman" panose="02020603050405020304" pitchFamily="18" charset="0"/>
              </a:rPr>
              <a:t>2. Then ask: </a:t>
            </a:r>
            <a:r>
              <a:rPr lang="en-US" i="1" dirty="0">
                <a:latin typeface="Times New Roman" panose="02020603050405020304" pitchFamily="18" charset="0"/>
                <a:cs typeface="Times New Roman" panose="02020603050405020304" pitchFamily="18" charset="0"/>
              </a:rPr>
              <a:t>What does each word end with? </a:t>
            </a:r>
            <a:r>
              <a:rPr lang="en-US" dirty="0">
                <a:latin typeface="Times New Roman" panose="02020603050405020304" pitchFamily="18" charset="0"/>
                <a:cs typeface="Times New Roman" panose="02020603050405020304" pitchFamily="18" charset="0"/>
              </a:rPr>
              <a:t>(One vowel). </a:t>
            </a:r>
            <a:r>
              <a:rPr lang="en-US" i="1" dirty="0">
                <a:latin typeface="Times New Roman" panose="02020603050405020304" pitchFamily="18" charset="0"/>
                <a:cs typeface="Times New Roman" panose="02020603050405020304" pitchFamily="18" charset="0"/>
              </a:rPr>
              <a:t>Can these be closed syllables? </a:t>
            </a:r>
            <a:r>
              <a:rPr lang="en-US" dirty="0">
                <a:latin typeface="Times New Roman" panose="02020603050405020304" pitchFamily="18" charset="0"/>
                <a:cs typeface="Times New Roman" panose="02020603050405020304" pitchFamily="18" charset="0"/>
              </a:rPr>
              <a:t>(No, closed syllables end in a consonant.)</a:t>
            </a:r>
          </a:p>
          <a:p>
            <a:pPr marL="173038" indent="-173038"/>
            <a:r>
              <a:rPr lang="en-US" dirty="0">
                <a:latin typeface="Times New Roman" panose="02020603050405020304" pitchFamily="18" charset="0"/>
                <a:cs typeface="Times New Roman" panose="02020603050405020304" pitchFamily="18" charset="0"/>
              </a:rPr>
              <a:t>3. Have the students read the words, paying attention to the way each is pronounced. Ask: </a:t>
            </a:r>
            <a:r>
              <a:rPr lang="en-US" i="1" dirty="0">
                <a:latin typeface="Times New Roman" panose="02020603050405020304" pitchFamily="18" charset="0"/>
                <a:cs typeface="Times New Roman" panose="02020603050405020304" pitchFamily="18" charset="0"/>
              </a:rPr>
              <a:t>How are the words pronounced at the end? </a:t>
            </a:r>
            <a:r>
              <a:rPr lang="en-US" dirty="0">
                <a:latin typeface="Times New Roman" panose="02020603050405020304" pitchFamily="18" charset="0"/>
                <a:cs typeface="Times New Roman" panose="02020603050405020304" pitchFamily="18" charset="0"/>
              </a:rPr>
              <a:t>(The mouth is open.)</a:t>
            </a:r>
          </a:p>
          <a:p>
            <a:pPr marL="173038" indent="-173038"/>
            <a:r>
              <a:rPr lang="en-US" dirty="0">
                <a:latin typeface="Times New Roman" panose="02020603050405020304" pitchFamily="18" charset="0"/>
                <a:cs typeface="Times New Roman" panose="02020603050405020304" pitchFamily="18" charset="0"/>
              </a:rPr>
              <a:t>4. Say: </a:t>
            </a:r>
            <a:r>
              <a:rPr lang="en-US" i="1" dirty="0">
                <a:latin typeface="Times New Roman" panose="02020603050405020304" pitchFamily="18" charset="0"/>
                <a:cs typeface="Times New Roman" panose="02020603050405020304" pitchFamily="18" charset="0"/>
              </a:rPr>
              <a:t>What would be a good name for this syllable? </a:t>
            </a:r>
            <a:r>
              <a:rPr lang="en-US" dirty="0">
                <a:latin typeface="Times New Roman" panose="02020603050405020304" pitchFamily="18" charset="0"/>
                <a:cs typeface="Times New Roman" panose="02020603050405020304" pitchFamily="18" charset="0"/>
              </a:rPr>
              <a:t>Open syllable because our mouth is open.</a:t>
            </a:r>
          </a:p>
          <a:p>
            <a:pPr marL="173038" indent="-173038"/>
            <a:r>
              <a:rPr lang="en-US" dirty="0">
                <a:latin typeface="Times New Roman" panose="02020603050405020304" pitchFamily="18" charset="0"/>
                <a:cs typeface="Times New Roman" panose="02020603050405020304" pitchFamily="18" charset="0"/>
              </a:rPr>
              <a:t>5. Define </a:t>
            </a:r>
            <a:r>
              <a:rPr lang="en-US" b="1" dirty="0">
                <a:latin typeface="Times New Roman" panose="02020603050405020304" pitchFamily="18" charset="0"/>
                <a:cs typeface="Times New Roman" panose="02020603050405020304" pitchFamily="18" charset="0"/>
              </a:rPr>
              <a:t>open </a:t>
            </a:r>
            <a:r>
              <a:rPr lang="en-US" dirty="0">
                <a:latin typeface="Times New Roman" panose="02020603050405020304" pitchFamily="18" charset="0"/>
                <a:cs typeface="Times New Roman" panose="02020603050405020304" pitchFamily="18" charset="0"/>
              </a:rPr>
              <a:t>syllables for students. (</a:t>
            </a:r>
            <a:r>
              <a:rPr lang="en-US" i="1" dirty="0">
                <a:latin typeface="Times New Roman" panose="02020603050405020304" pitchFamily="18" charset="0"/>
                <a:cs typeface="Times New Roman" panose="02020603050405020304" pitchFamily="18" charset="0"/>
              </a:rPr>
              <a:t>An open syllable ends in a vowel and the sound is long).</a:t>
            </a:r>
          </a:p>
          <a:p>
            <a:pPr marL="173038" indent="-173038"/>
            <a:r>
              <a:rPr lang="en-US" dirty="0">
                <a:latin typeface="Times New Roman" panose="02020603050405020304" pitchFamily="18" charset="0"/>
                <a:cs typeface="Times New Roman" panose="02020603050405020304" pitchFamily="18" charset="0"/>
              </a:rPr>
              <a:t>6. Write the following sentences on the board for students to complete: An open syllables ends in a ______ (vowel). The vowel sound is _____ (long).</a:t>
            </a:r>
          </a:p>
          <a:p>
            <a:pPr marL="173038" indent="-173038"/>
            <a:r>
              <a:rPr lang="en-US" dirty="0">
                <a:latin typeface="Times New Roman" panose="02020603050405020304" pitchFamily="18" charset="0"/>
                <a:cs typeface="Times New Roman" panose="02020603050405020304" pitchFamily="18" charset="0"/>
              </a:rPr>
              <a:t>7. Extend the lesson by writing two-syllable words with an open first syllable: </a:t>
            </a:r>
            <a:r>
              <a:rPr lang="en-US" i="1" dirty="0">
                <a:latin typeface="Times New Roman" panose="02020603050405020304" pitchFamily="18" charset="0"/>
                <a:cs typeface="Times New Roman" panose="02020603050405020304" pitchFamily="18" charset="0"/>
              </a:rPr>
              <a:t>tiger, lady, secret. </a:t>
            </a:r>
            <a:r>
              <a:rPr lang="en-US" dirty="0">
                <a:latin typeface="Times New Roman" panose="02020603050405020304" pitchFamily="18" charset="0"/>
                <a:cs typeface="Times New Roman" panose="02020603050405020304" pitchFamily="18" charset="0"/>
              </a:rPr>
              <a:t>Help students blend each syllable to read the words. Talk about what they are hearing.</a:t>
            </a:r>
          </a:p>
        </p:txBody>
      </p:sp>
    </p:spTree>
    <p:extLst>
      <p:ext uri="{BB962C8B-B14F-4D97-AF65-F5344CB8AC3E}">
        <p14:creationId xmlns:p14="http://schemas.microsoft.com/office/powerpoint/2010/main" val="24035433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14300"/>
            <a:ext cx="5262563" cy="6032421"/>
          </a:xfrm>
          <a:prstGeom prst="rect">
            <a:avLst/>
          </a:prstGeom>
          <a:solidFill>
            <a:srgbClr val="E3DBDE"/>
          </a:solidFill>
        </p:spPr>
        <p:txBody>
          <a:bodyPr wrap="square" rtlCol="0">
            <a:spAutoFit/>
          </a:bodyPr>
          <a:lstStyle/>
          <a:p>
            <a:pPr algn="ctr"/>
            <a:r>
              <a:rPr lang="en-US" sz="2000" dirty="0">
                <a:latin typeface="TimesNewRomanPSMT" charset="0"/>
                <a:ea typeface="Calibri" charset="0"/>
              </a:rPr>
              <a:t>Directions for teaching </a:t>
            </a:r>
            <a:r>
              <a:rPr lang="en-US" sz="2000" b="1" dirty="0">
                <a:latin typeface="TimesNewRomanPS" charset="0"/>
                <a:ea typeface="Calibri" charset="0"/>
              </a:rPr>
              <a:t>open syllables</a:t>
            </a:r>
            <a:r>
              <a:rPr lang="en-US" sz="2000" dirty="0">
                <a:latin typeface="TimesNewRomanPSMT" charset="0"/>
                <a:ea typeface="Calibri" charset="0"/>
              </a:rPr>
              <a:t>:</a:t>
            </a:r>
          </a:p>
          <a:p>
            <a:endParaRPr lang="en-US" sz="1600" dirty="0">
              <a:latin typeface="Times New Roman" charset="0"/>
              <a:ea typeface="Calibri" charset="0"/>
            </a:endParaRPr>
          </a:p>
          <a:p>
            <a:pPr>
              <a:spcAft>
                <a:spcPts val="600"/>
              </a:spcAft>
            </a:pPr>
            <a:r>
              <a:rPr lang="en-US" sz="1600" dirty="0">
                <a:latin typeface="TimesNewRomanPSMT" charset="0"/>
                <a:ea typeface="Calibri" charset="0"/>
              </a:rPr>
              <a:t>1. Write the following words on the board—me, hi, no, she. Ask students: </a:t>
            </a:r>
            <a:r>
              <a:rPr lang="en-US" sz="1600" i="1" dirty="0">
                <a:latin typeface="TimesNewRomanPS" charset="0"/>
                <a:ea typeface="Calibri" charset="0"/>
              </a:rPr>
              <a:t>Look at these words. How many vowels do you see in each words? (1)</a:t>
            </a:r>
            <a:endParaRPr lang="en-US" sz="1600" dirty="0">
              <a:latin typeface="Times New Roman" charset="0"/>
              <a:ea typeface="Calibri" charset="0"/>
            </a:endParaRPr>
          </a:p>
          <a:p>
            <a:pPr>
              <a:spcAft>
                <a:spcPts val="600"/>
              </a:spcAft>
            </a:pPr>
            <a:r>
              <a:rPr lang="en-US" sz="1600" dirty="0">
                <a:latin typeface="TimesNewRomanPSMT" charset="0"/>
                <a:ea typeface="Calibri" charset="0"/>
              </a:rPr>
              <a:t>2. Then ask: </a:t>
            </a:r>
            <a:r>
              <a:rPr lang="en-US" sz="1600" i="1" dirty="0">
                <a:latin typeface="TimesNewRomanPS" charset="0"/>
                <a:ea typeface="Calibri" charset="0"/>
              </a:rPr>
              <a:t>What does each word end with? </a:t>
            </a:r>
            <a:r>
              <a:rPr lang="en-US" sz="1600" dirty="0">
                <a:latin typeface="TimesNewRomanPSMT" charset="0"/>
                <a:ea typeface="Calibri" charset="0"/>
              </a:rPr>
              <a:t>(One vowel). </a:t>
            </a:r>
            <a:r>
              <a:rPr lang="en-US" sz="1600" i="1" dirty="0">
                <a:latin typeface="TimesNewRomanPS" charset="0"/>
                <a:ea typeface="Calibri" charset="0"/>
              </a:rPr>
              <a:t>Can these be closed syllables? </a:t>
            </a:r>
            <a:r>
              <a:rPr lang="en-US" sz="1600" dirty="0">
                <a:latin typeface="TimesNewRomanPSMT" charset="0"/>
                <a:ea typeface="Calibri" charset="0"/>
              </a:rPr>
              <a:t>(No, closed syllables end in a consonant.)</a:t>
            </a:r>
            <a:endParaRPr lang="en-US" sz="1600" dirty="0">
              <a:latin typeface="Times New Roman" charset="0"/>
              <a:ea typeface="Calibri" charset="0"/>
            </a:endParaRPr>
          </a:p>
          <a:p>
            <a:pPr>
              <a:spcAft>
                <a:spcPts val="600"/>
              </a:spcAft>
            </a:pPr>
            <a:r>
              <a:rPr lang="en-US" sz="1600" dirty="0">
                <a:latin typeface="TimesNewRomanPSMT" charset="0"/>
                <a:ea typeface="Calibri" charset="0"/>
              </a:rPr>
              <a:t>3. Have the students read the words, paying attention to the way each is pronounced. Ask: </a:t>
            </a:r>
            <a:r>
              <a:rPr lang="en-US" sz="1600" i="1" dirty="0">
                <a:latin typeface="TimesNewRomanPS" charset="0"/>
                <a:ea typeface="Calibri" charset="0"/>
              </a:rPr>
              <a:t>How are the words pronounced at the end? </a:t>
            </a:r>
            <a:r>
              <a:rPr lang="en-US" sz="1600" dirty="0">
                <a:latin typeface="TimesNewRomanPSMT" charset="0"/>
                <a:ea typeface="Calibri" charset="0"/>
              </a:rPr>
              <a:t>(The mouth is open.) </a:t>
            </a:r>
            <a:endParaRPr lang="en-US" sz="1600" dirty="0">
              <a:latin typeface="Times New Roman" charset="0"/>
              <a:ea typeface="Calibri" charset="0"/>
            </a:endParaRPr>
          </a:p>
          <a:p>
            <a:pPr>
              <a:spcAft>
                <a:spcPts val="600"/>
              </a:spcAft>
            </a:pPr>
            <a:r>
              <a:rPr lang="en-US" sz="1600" dirty="0">
                <a:latin typeface="TimesNewRomanPSMT" charset="0"/>
                <a:ea typeface="Calibri" charset="0"/>
              </a:rPr>
              <a:t>4. Say: </a:t>
            </a:r>
            <a:r>
              <a:rPr lang="en-US" sz="1600" i="1" dirty="0">
                <a:latin typeface="TimesNewRomanPS" charset="0"/>
                <a:ea typeface="Calibri" charset="0"/>
              </a:rPr>
              <a:t>What would be a good name for this syllable? </a:t>
            </a:r>
            <a:r>
              <a:rPr lang="en-US" sz="1600" dirty="0">
                <a:latin typeface="TimesNewRomanPSMT" charset="0"/>
                <a:ea typeface="Calibri" charset="0"/>
              </a:rPr>
              <a:t>Open syllable because our mouth is open. </a:t>
            </a:r>
            <a:endParaRPr lang="en-US" sz="1600" dirty="0">
              <a:latin typeface="Times New Roman" charset="0"/>
              <a:ea typeface="Calibri" charset="0"/>
            </a:endParaRPr>
          </a:p>
          <a:p>
            <a:pPr>
              <a:spcAft>
                <a:spcPts val="600"/>
              </a:spcAft>
            </a:pPr>
            <a:r>
              <a:rPr lang="en-US" sz="1600" dirty="0">
                <a:latin typeface="TimesNewRomanPSMT" charset="0"/>
                <a:ea typeface="Calibri" charset="0"/>
              </a:rPr>
              <a:t>5. Define </a:t>
            </a:r>
            <a:r>
              <a:rPr lang="en-US" sz="1600" b="1" dirty="0">
                <a:latin typeface="TimesNewRomanPS" charset="0"/>
                <a:ea typeface="Calibri" charset="0"/>
              </a:rPr>
              <a:t>open </a:t>
            </a:r>
            <a:r>
              <a:rPr lang="en-US" sz="1600" dirty="0">
                <a:latin typeface="TimesNewRomanPSMT" charset="0"/>
                <a:ea typeface="Calibri" charset="0"/>
              </a:rPr>
              <a:t>syllables for students. (</a:t>
            </a:r>
            <a:r>
              <a:rPr lang="en-US" sz="1600" i="1" dirty="0">
                <a:latin typeface="TimesNewRomanPS" charset="0"/>
                <a:ea typeface="Calibri" charset="0"/>
              </a:rPr>
              <a:t>An open syllable ends in a vowel and the sound is long). </a:t>
            </a:r>
            <a:endParaRPr lang="en-US" sz="1600" dirty="0">
              <a:latin typeface="Times New Roman" charset="0"/>
              <a:ea typeface="Calibri" charset="0"/>
            </a:endParaRPr>
          </a:p>
          <a:p>
            <a:pPr>
              <a:spcAft>
                <a:spcPts val="600"/>
              </a:spcAft>
            </a:pPr>
            <a:r>
              <a:rPr lang="en-US" sz="1600" dirty="0">
                <a:latin typeface="TimesNewRomanPSMT" charset="0"/>
                <a:ea typeface="Calibri" charset="0"/>
              </a:rPr>
              <a:t>6. Write the following sentences on the board for students to complete: An open syllable ends in a _____ (vowel). The vowel sound is _____ (long). </a:t>
            </a:r>
            <a:endParaRPr lang="en-US" sz="1600" dirty="0">
              <a:latin typeface="Times New Roman" charset="0"/>
              <a:ea typeface="Calibri" charset="0"/>
            </a:endParaRPr>
          </a:p>
          <a:p>
            <a:pPr>
              <a:spcAft>
                <a:spcPts val="600"/>
              </a:spcAft>
            </a:pPr>
            <a:r>
              <a:rPr lang="en-US" sz="1600" dirty="0">
                <a:latin typeface="TimesNewRomanPSMT" charset="0"/>
                <a:ea typeface="Calibri" charset="0"/>
              </a:rPr>
              <a:t>7. Extend the lesson by writing two-syllable words with an open first syllable: </a:t>
            </a:r>
            <a:r>
              <a:rPr lang="en-US" sz="1600" i="1" dirty="0">
                <a:latin typeface="TimesNewRomanPS" charset="0"/>
                <a:ea typeface="Calibri" charset="0"/>
              </a:rPr>
              <a:t>tiger, lady, secret. </a:t>
            </a:r>
            <a:r>
              <a:rPr lang="en-US" sz="1600" dirty="0">
                <a:latin typeface="TimesNewRomanPSMT" charset="0"/>
                <a:ea typeface="Calibri" charset="0"/>
              </a:rPr>
              <a:t>Help students blend each syllable to read the words. Talk about what they are hearing. </a:t>
            </a:r>
            <a:endParaRPr lang="en-US" sz="1600" dirty="0">
              <a:latin typeface="Times New Roman" charset="0"/>
              <a:ea typeface="Calibri" charset="0"/>
            </a:endParaRPr>
          </a:p>
        </p:txBody>
      </p:sp>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Model/demonstrate the skill/strategy </a:t>
            </a:r>
          </a:p>
          <a:p>
            <a:pPr>
              <a:spcBef>
                <a:spcPts val="0"/>
              </a:spcBef>
              <a:buClr>
                <a:schemeClr val="accent1"/>
              </a:buClr>
            </a:pPr>
            <a:r>
              <a:rPr lang="en-US" sz="1200"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sz="1200"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 additional examples </a:t>
            </a:r>
            <a:br>
              <a:rPr lang="en-US" sz="1200" dirty="0">
                <a:solidFill>
                  <a:schemeClr val="bg1">
                    <a:lumMod val="65000"/>
                  </a:schemeClr>
                </a:solidFill>
              </a:rPr>
            </a:br>
            <a:r>
              <a:rPr lang="en-US" sz="1200" dirty="0">
                <a:solidFill>
                  <a:schemeClr val="bg1">
                    <a:lumMod val="65000"/>
                  </a:schemeClr>
                </a:solidFill>
              </a:rPr>
              <a:t>(use multiple models)</a:t>
            </a:r>
          </a:p>
          <a:p>
            <a:pPr>
              <a:buClr>
                <a:schemeClr val="accent1"/>
              </a:buClr>
            </a:pPr>
            <a:endParaRPr lang="en-US" sz="1000" b="1" dirty="0">
              <a:solidFill>
                <a:schemeClr val="bg1">
                  <a:lumMod val="65000"/>
                </a:schemeClr>
              </a:solidFill>
            </a:endParaRPr>
          </a:p>
          <a:p>
            <a:pPr>
              <a:buClr>
                <a:schemeClr val="accent1"/>
              </a:buClr>
            </a:pPr>
            <a:r>
              <a:rPr lang="en-US" sz="1600" b="1" dirty="0">
                <a:solidFill>
                  <a:schemeClr val="bg1">
                    <a:lumMod val="65000"/>
                  </a:schemeClr>
                </a:solidFill>
              </a:rPr>
              <a:t>Effective Guided Practice</a:t>
            </a:r>
            <a:endParaRPr lang="en-US" sz="1200" dirty="0">
              <a:solidFill>
                <a:schemeClr val="bg1">
                  <a:lumMod val="65000"/>
                </a:schemeClr>
              </a:solidFill>
            </a:endParaRPr>
          </a:p>
          <a:p>
            <a:pPr marL="342900" indent="-342900">
              <a:buClr>
                <a:schemeClr val="accent1"/>
              </a:buClr>
              <a:buFont typeface="Wingdings" panose="05000000000000000000" pitchFamily="2" charset="2"/>
              <a:buChar char="q"/>
            </a:pPr>
            <a:r>
              <a:rPr lang="en-US" sz="1200" dirty="0">
                <a:solidFill>
                  <a:schemeClr val="bg1">
                    <a:lumMod val="65000"/>
                  </a:schemeClr>
                </a:solidFill>
              </a:rPr>
              <a:t>Focus on same singular objective</a:t>
            </a:r>
          </a:p>
          <a:p>
            <a:pPr>
              <a:spcBef>
                <a:spcPts val="0"/>
              </a:spcBef>
              <a:buClr>
                <a:schemeClr val="accent1"/>
              </a:buClr>
            </a:pPr>
            <a:r>
              <a:rPr lang="en-US" sz="1200" dirty="0">
                <a:solidFill>
                  <a:schemeClr val="bg1">
                    <a:lumMod val="65000"/>
                  </a:schemeClr>
                </a:solidFill>
              </a:rPr>
              <a:t>      (using similar examples)</a:t>
            </a:r>
          </a:p>
          <a:p>
            <a:pPr marL="342900" indent="-342900">
              <a:buClr>
                <a:schemeClr val="accent1"/>
              </a:buClr>
              <a:buFont typeface="Wingdings" panose="05000000000000000000" pitchFamily="2" charset="2"/>
              <a:buChar char="q"/>
            </a:pPr>
            <a:r>
              <a:rPr lang="en-US" sz="1200" dirty="0">
                <a:solidFill>
                  <a:schemeClr val="bg1">
                    <a:lumMod val="65000"/>
                  </a:schemeClr>
                </a:solidFill>
              </a:rPr>
              <a:t>Guide students through the skill/strategy </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”just right” amount of guidance</a:t>
            </a:r>
          </a:p>
          <a:p>
            <a:pPr>
              <a:spcBef>
                <a:spcPts val="0"/>
              </a:spcBef>
              <a:buClr>
                <a:schemeClr val="accent1"/>
              </a:buClr>
            </a:pPr>
            <a:r>
              <a:rPr lang="en-US" sz="1200"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7" name="Oval 6"/>
          <p:cNvSpPr/>
          <p:nvPr/>
        </p:nvSpPr>
        <p:spPr>
          <a:xfrm>
            <a:off x="3087559" y="0"/>
            <a:ext cx="1841629" cy="652463"/>
          </a:xfrm>
          <a:prstGeom prst="ellipse">
            <a:avLst/>
          </a:prstGeom>
          <a:noFill/>
          <a:ln w="50800">
            <a:solidFill>
              <a:srgbClr val="119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3829050" y="985838"/>
            <a:ext cx="1385888" cy="28575"/>
          </a:xfrm>
          <a:prstGeom prst="line">
            <a:avLst/>
          </a:prstGeom>
          <a:ln w="50800">
            <a:solidFill>
              <a:srgbClr val="119DA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895475" y="5557838"/>
            <a:ext cx="1385888" cy="28575"/>
          </a:xfrm>
          <a:prstGeom prst="line">
            <a:avLst/>
          </a:prstGeom>
          <a:ln w="50800">
            <a:solidFill>
              <a:srgbClr val="119D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06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14300"/>
            <a:ext cx="5262563" cy="6032421"/>
          </a:xfrm>
          <a:prstGeom prst="rect">
            <a:avLst/>
          </a:prstGeom>
          <a:solidFill>
            <a:srgbClr val="E3DBDE"/>
          </a:solidFill>
        </p:spPr>
        <p:txBody>
          <a:bodyPr wrap="square" rtlCol="0">
            <a:spAutoFit/>
          </a:bodyPr>
          <a:lstStyle/>
          <a:p>
            <a:pPr algn="ctr"/>
            <a:r>
              <a:rPr lang="en-US" sz="2000" dirty="0">
                <a:latin typeface="TimesNewRomanPSMT" charset="0"/>
                <a:ea typeface="Calibri" charset="0"/>
              </a:rPr>
              <a:t>Directions for teaching </a:t>
            </a:r>
            <a:r>
              <a:rPr lang="en-US" sz="2000" b="1" dirty="0">
                <a:latin typeface="TimesNewRomanPS" charset="0"/>
                <a:ea typeface="Calibri" charset="0"/>
              </a:rPr>
              <a:t>open syllables</a:t>
            </a:r>
            <a:r>
              <a:rPr lang="en-US" sz="2000" dirty="0">
                <a:latin typeface="TimesNewRomanPSMT" charset="0"/>
                <a:ea typeface="Calibri" charset="0"/>
              </a:rPr>
              <a:t>:</a:t>
            </a:r>
          </a:p>
          <a:p>
            <a:endParaRPr lang="en-US" sz="1600" dirty="0">
              <a:latin typeface="Times New Roman" charset="0"/>
              <a:ea typeface="Calibri" charset="0"/>
            </a:endParaRPr>
          </a:p>
          <a:p>
            <a:pPr>
              <a:spcAft>
                <a:spcPts val="600"/>
              </a:spcAft>
            </a:pPr>
            <a:r>
              <a:rPr lang="en-US" sz="1600" dirty="0">
                <a:latin typeface="TimesNewRomanPSMT" charset="0"/>
                <a:ea typeface="Calibri" charset="0"/>
              </a:rPr>
              <a:t>1. Write the following words on the board—me, hi, no, she. Ask students: </a:t>
            </a:r>
            <a:r>
              <a:rPr lang="en-US" sz="1600" i="1" dirty="0">
                <a:latin typeface="TimesNewRomanPS" charset="0"/>
                <a:ea typeface="Calibri" charset="0"/>
              </a:rPr>
              <a:t>Look at these words. How many vowels do you see in each words? (1)</a:t>
            </a:r>
            <a:endParaRPr lang="en-US" sz="1600" dirty="0">
              <a:latin typeface="Times New Roman" charset="0"/>
              <a:ea typeface="Calibri" charset="0"/>
            </a:endParaRPr>
          </a:p>
          <a:p>
            <a:pPr>
              <a:spcAft>
                <a:spcPts val="600"/>
              </a:spcAft>
            </a:pPr>
            <a:r>
              <a:rPr lang="en-US" sz="1600" dirty="0">
                <a:latin typeface="TimesNewRomanPSMT" charset="0"/>
                <a:ea typeface="Calibri" charset="0"/>
              </a:rPr>
              <a:t>2. Then ask: </a:t>
            </a:r>
            <a:r>
              <a:rPr lang="en-US" sz="1600" i="1" dirty="0">
                <a:latin typeface="TimesNewRomanPS" charset="0"/>
                <a:ea typeface="Calibri" charset="0"/>
              </a:rPr>
              <a:t>What does each word end with? </a:t>
            </a:r>
            <a:r>
              <a:rPr lang="en-US" sz="1600" dirty="0">
                <a:latin typeface="TimesNewRomanPSMT" charset="0"/>
                <a:ea typeface="Calibri" charset="0"/>
              </a:rPr>
              <a:t>(One vowel). </a:t>
            </a:r>
            <a:r>
              <a:rPr lang="en-US" sz="1600" i="1" dirty="0">
                <a:latin typeface="TimesNewRomanPS" charset="0"/>
                <a:ea typeface="Calibri" charset="0"/>
              </a:rPr>
              <a:t>Can these be closed syllables? </a:t>
            </a:r>
            <a:r>
              <a:rPr lang="en-US" sz="1600" dirty="0">
                <a:latin typeface="TimesNewRomanPSMT" charset="0"/>
                <a:ea typeface="Calibri" charset="0"/>
              </a:rPr>
              <a:t>(No, closed syllables end in a consonant.)</a:t>
            </a:r>
            <a:endParaRPr lang="en-US" sz="1600" dirty="0">
              <a:latin typeface="Times New Roman" charset="0"/>
              <a:ea typeface="Calibri" charset="0"/>
            </a:endParaRPr>
          </a:p>
          <a:p>
            <a:pPr>
              <a:spcAft>
                <a:spcPts val="600"/>
              </a:spcAft>
            </a:pPr>
            <a:r>
              <a:rPr lang="en-US" sz="1600" dirty="0">
                <a:latin typeface="TimesNewRomanPSMT" charset="0"/>
                <a:ea typeface="Calibri" charset="0"/>
              </a:rPr>
              <a:t>3. Have the students read the words, paying attention to the way each is pronounced. Ask: </a:t>
            </a:r>
            <a:r>
              <a:rPr lang="en-US" sz="1600" i="1" dirty="0">
                <a:latin typeface="TimesNewRomanPS" charset="0"/>
                <a:ea typeface="Calibri" charset="0"/>
              </a:rPr>
              <a:t>How are the words pronounced at the end? </a:t>
            </a:r>
            <a:r>
              <a:rPr lang="en-US" sz="1600" dirty="0">
                <a:latin typeface="TimesNewRomanPSMT" charset="0"/>
                <a:ea typeface="Calibri" charset="0"/>
              </a:rPr>
              <a:t>(The mouth is open.) </a:t>
            </a:r>
            <a:endParaRPr lang="en-US" sz="1600" dirty="0">
              <a:latin typeface="Times New Roman" charset="0"/>
              <a:ea typeface="Calibri" charset="0"/>
            </a:endParaRPr>
          </a:p>
          <a:p>
            <a:pPr>
              <a:spcAft>
                <a:spcPts val="600"/>
              </a:spcAft>
            </a:pPr>
            <a:r>
              <a:rPr lang="en-US" sz="1600" dirty="0">
                <a:latin typeface="TimesNewRomanPSMT" charset="0"/>
                <a:ea typeface="Calibri" charset="0"/>
              </a:rPr>
              <a:t>4. Say: </a:t>
            </a:r>
            <a:r>
              <a:rPr lang="en-US" sz="1600" i="1" dirty="0">
                <a:latin typeface="TimesNewRomanPS" charset="0"/>
                <a:ea typeface="Calibri" charset="0"/>
              </a:rPr>
              <a:t>What would be a good name for this syllable? </a:t>
            </a:r>
            <a:r>
              <a:rPr lang="en-US" sz="1600" dirty="0">
                <a:latin typeface="TimesNewRomanPSMT" charset="0"/>
                <a:ea typeface="Calibri" charset="0"/>
              </a:rPr>
              <a:t>Open syllable because our mouth is open. </a:t>
            </a:r>
            <a:endParaRPr lang="en-US" sz="1600" dirty="0">
              <a:latin typeface="Times New Roman" charset="0"/>
              <a:ea typeface="Calibri" charset="0"/>
            </a:endParaRPr>
          </a:p>
          <a:p>
            <a:pPr>
              <a:spcAft>
                <a:spcPts val="600"/>
              </a:spcAft>
            </a:pPr>
            <a:r>
              <a:rPr lang="en-US" sz="1600" dirty="0">
                <a:latin typeface="TimesNewRomanPSMT" charset="0"/>
                <a:ea typeface="Calibri" charset="0"/>
              </a:rPr>
              <a:t>5. Define </a:t>
            </a:r>
            <a:r>
              <a:rPr lang="en-US" sz="1600" b="1" dirty="0">
                <a:latin typeface="TimesNewRomanPS" charset="0"/>
                <a:ea typeface="Calibri" charset="0"/>
              </a:rPr>
              <a:t>open </a:t>
            </a:r>
            <a:r>
              <a:rPr lang="en-US" sz="1600" dirty="0">
                <a:latin typeface="TimesNewRomanPSMT" charset="0"/>
                <a:ea typeface="Calibri" charset="0"/>
              </a:rPr>
              <a:t>syllables for students. (</a:t>
            </a:r>
            <a:r>
              <a:rPr lang="en-US" sz="1600" i="1" dirty="0">
                <a:latin typeface="TimesNewRomanPS" charset="0"/>
                <a:ea typeface="Calibri" charset="0"/>
              </a:rPr>
              <a:t>An open syllable ends in a vowel and the sound is long). </a:t>
            </a:r>
            <a:endParaRPr lang="en-US" sz="1600" dirty="0">
              <a:latin typeface="Times New Roman" charset="0"/>
              <a:ea typeface="Calibri" charset="0"/>
            </a:endParaRPr>
          </a:p>
          <a:p>
            <a:pPr>
              <a:spcAft>
                <a:spcPts val="600"/>
              </a:spcAft>
            </a:pPr>
            <a:r>
              <a:rPr lang="en-US" sz="1600" dirty="0">
                <a:latin typeface="TimesNewRomanPSMT" charset="0"/>
                <a:ea typeface="Calibri" charset="0"/>
              </a:rPr>
              <a:t>6. Write the following sentences on the board for students to complete: An open syllable ends in a _____ (vowel). The vowel sound is _____ (long). </a:t>
            </a:r>
            <a:endParaRPr lang="en-US" sz="1600" dirty="0">
              <a:latin typeface="Times New Roman" charset="0"/>
              <a:ea typeface="Calibri" charset="0"/>
            </a:endParaRPr>
          </a:p>
          <a:p>
            <a:pPr>
              <a:spcAft>
                <a:spcPts val="600"/>
              </a:spcAft>
            </a:pPr>
            <a:r>
              <a:rPr lang="en-US" sz="1600" dirty="0">
                <a:latin typeface="TimesNewRomanPSMT" charset="0"/>
                <a:ea typeface="Calibri" charset="0"/>
              </a:rPr>
              <a:t>7. Extend the lesson by writing two-syllable words with an open first syllable: </a:t>
            </a:r>
            <a:r>
              <a:rPr lang="en-US" sz="1600" i="1" dirty="0">
                <a:latin typeface="TimesNewRomanPS" charset="0"/>
                <a:ea typeface="Calibri" charset="0"/>
              </a:rPr>
              <a:t>tiger, lady, secret. </a:t>
            </a:r>
            <a:r>
              <a:rPr lang="en-US" sz="1600" dirty="0">
                <a:latin typeface="TimesNewRomanPSMT" charset="0"/>
                <a:ea typeface="Calibri" charset="0"/>
              </a:rPr>
              <a:t>Help students blend each syllable to read the words. Talk about what they are hearing. </a:t>
            </a:r>
            <a:endParaRPr lang="en-US" sz="1600" dirty="0">
              <a:latin typeface="Times New Roman" charset="0"/>
              <a:ea typeface="Calibri" charset="0"/>
            </a:endParaRPr>
          </a:p>
        </p:txBody>
      </p:sp>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Model/demonstrate the skill/strategy </a:t>
            </a:r>
          </a:p>
          <a:p>
            <a:pPr>
              <a:spcBef>
                <a:spcPts val="0"/>
              </a:spcBef>
              <a:buClr>
                <a:schemeClr val="accent1"/>
              </a:buClr>
            </a:pPr>
            <a:r>
              <a:rPr lang="en-US" sz="1200"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sz="1200"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 additional examples </a:t>
            </a:r>
            <a:br>
              <a:rPr lang="en-US" sz="1200" dirty="0">
                <a:solidFill>
                  <a:schemeClr val="bg1">
                    <a:lumMod val="65000"/>
                  </a:schemeClr>
                </a:solidFill>
              </a:rPr>
            </a:br>
            <a:r>
              <a:rPr lang="en-US" sz="1200" dirty="0">
                <a:solidFill>
                  <a:schemeClr val="bg1">
                    <a:lumMod val="65000"/>
                  </a:schemeClr>
                </a:solidFill>
              </a:rPr>
              <a:t>(use multiple models)</a:t>
            </a:r>
          </a:p>
          <a:p>
            <a:pPr>
              <a:buClr>
                <a:schemeClr val="accent1"/>
              </a:buClr>
            </a:pPr>
            <a:endParaRPr lang="en-US" sz="1000" b="1" dirty="0">
              <a:solidFill>
                <a:schemeClr val="bg1">
                  <a:lumMod val="65000"/>
                </a:schemeClr>
              </a:solidFill>
            </a:endParaRPr>
          </a:p>
          <a:p>
            <a:pPr>
              <a:buClr>
                <a:schemeClr val="accent1"/>
              </a:buClr>
            </a:pPr>
            <a:r>
              <a:rPr lang="en-US" sz="1600" b="1" dirty="0">
                <a:solidFill>
                  <a:schemeClr val="bg1">
                    <a:lumMod val="65000"/>
                  </a:schemeClr>
                </a:solidFill>
              </a:rPr>
              <a:t>Effective Guided Practice</a:t>
            </a:r>
            <a:endParaRPr lang="en-US" sz="1200" dirty="0">
              <a:solidFill>
                <a:schemeClr val="bg1">
                  <a:lumMod val="65000"/>
                </a:schemeClr>
              </a:solidFill>
            </a:endParaRPr>
          </a:p>
          <a:p>
            <a:pPr marL="342900" indent="-342900">
              <a:buClr>
                <a:schemeClr val="accent1"/>
              </a:buClr>
              <a:buFont typeface="Wingdings" panose="05000000000000000000" pitchFamily="2" charset="2"/>
              <a:buChar char="q"/>
            </a:pPr>
            <a:r>
              <a:rPr lang="en-US" sz="1200" dirty="0">
                <a:solidFill>
                  <a:schemeClr val="bg1">
                    <a:lumMod val="65000"/>
                  </a:schemeClr>
                </a:solidFill>
              </a:rPr>
              <a:t>Focus on same singular objective</a:t>
            </a:r>
          </a:p>
          <a:p>
            <a:pPr>
              <a:spcBef>
                <a:spcPts val="0"/>
              </a:spcBef>
              <a:buClr>
                <a:schemeClr val="accent1"/>
              </a:buClr>
            </a:pPr>
            <a:r>
              <a:rPr lang="en-US" sz="1200" dirty="0">
                <a:solidFill>
                  <a:schemeClr val="bg1">
                    <a:lumMod val="65000"/>
                  </a:schemeClr>
                </a:solidFill>
              </a:rPr>
              <a:t>      (using similar examples)</a:t>
            </a:r>
          </a:p>
          <a:p>
            <a:pPr marL="342900" indent="-342900">
              <a:buClr>
                <a:schemeClr val="accent1"/>
              </a:buClr>
              <a:buFont typeface="Wingdings" panose="05000000000000000000" pitchFamily="2" charset="2"/>
              <a:buChar char="q"/>
            </a:pPr>
            <a:r>
              <a:rPr lang="en-US" sz="1200" dirty="0">
                <a:solidFill>
                  <a:schemeClr val="bg1">
                    <a:lumMod val="65000"/>
                  </a:schemeClr>
                </a:solidFill>
              </a:rPr>
              <a:t>Guide students through the skill/strategy </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”just right” amount of guidance</a:t>
            </a:r>
          </a:p>
          <a:p>
            <a:pPr>
              <a:spcBef>
                <a:spcPts val="0"/>
              </a:spcBef>
              <a:buClr>
                <a:schemeClr val="accent1"/>
              </a:buClr>
            </a:pPr>
            <a:r>
              <a:rPr lang="en-US" sz="1200"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4" name="Oval 3"/>
          <p:cNvSpPr/>
          <p:nvPr/>
        </p:nvSpPr>
        <p:spPr>
          <a:xfrm>
            <a:off x="152400" y="471489"/>
            <a:ext cx="5223734" cy="3157536"/>
          </a:xfrm>
          <a:prstGeom prst="ellipse">
            <a:avLst/>
          </a:prstGeom>
          <a:noFill/>
          <a:ln w="50800">
            <a:solidFill>
              <a:srgbClr val="119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328613" y="4143375"/>
            <a:ext cx="4914900" cy="128589"/>
          </a:xfrm>
          <a:prstGeom prst="line">
            <a:avLst/>
          </a:prstGeom>
          <a:ln w="50800">
            <a:solidFill>
              <a:srgbClr val="119D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99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14300"/>
            <a:ext cx="5262563" cy="6032421"/>
          </a:xfrm>
          <a:prstGeom prst="rect">
            <a:avLst/>
          </a:prstGeom>
          <a:solidFill>
            <a:srgbClr val="E3DBDE"/>
          </a:solidFill>
        </p:spPr>
        <p:txBody>
          <a:bodyPr wrap="square" rtlCol="0">
            <a:spAutoFit/>
          </a:bodyPr>
          <a:lstStyle/>
          <a:p>
            <a:pPr algn="ctr"/>
            <a:r>
              <a:rPr lang="en-US" sz="2000" dirty="0">
                <a:latin typeface="TimesNewRomanPSMT" charset="0"/>
                <a:ea typeface="Calibri" charset="0"/>
              </a:rPr>
              <a:t>Directions for teaching </a:t>
            </a:r>
            <a:r>
              <a:rPr lang="en-US" sz="2000" b="1" dirty="0">
                <a:latin typeface="TimesNewRomanPS" charset="0"/>
                <a:ea typeface="Calibri" charset="0"/>
              </a:rPr>
              <a:t>open syllables</a:t>
            </a:r>
            <a:r>
              <a:rPr lang="en-US" sz="2000" dirty="0">
                <a:latin typeface="TimesNewRomanPSMT" charset="0"/>
                <a:ea typeface="Calibri" charset="0"/>
              </a:rPr>
              <a:t>:</a:t>
            </a:r>
          </a:p>
          <a:p>
            <a:endParaRPr lang="en-US" sz="1600" dirty="0">
              <a:latin typeface="Times New Roman" charset="0"/>
              <a:ea typeface="Calibri" charset="0"/>
            </a:endParaRPr>
          </a:p>
          <a:p>
            <a:pPr>
              <a:spcAft>
                <a:spcPts val="600"/>
              </a:spcAft>
            </a:pPr>
            <a:r>
              <a:rPr lang="en-US" sz="1600" dirty="0">
                <a:latin typeface="TimesNewRomanPSMT" charset="0"/>
                <a:ea typeface="Calibri" charset="0"/>
              </a:rPr>
              <a:t>1. Write the following words on the board—me, hi, no, she. Ask students: </a:t>
            </a:r>
            <a:r>
              <a:rPr lang="en-US" sz="1600" i="1" dirty="0">
                <a:latin typeface="TimesNewRomanPS" charset="0"/>
                <a:ea typeface="Calibri" charset="0"/>
              </a:rPr>
              <a:t>Look at these words. How many vowels do you see in each words? (1)</a:t>
            </a:r>
            <a:endParaRPr lang="en-US" sz="1600" dirty="0">
              <a:latin typeface="Times New Roman" charset="0"/>
              <a:ea typeface="Calibri" charset="0"/>
            </a:endParaRPr>
          </a:p>
          <a:p>
            <a:pPr>
              <a:spcAft>
                <a:spcPts val="600"/>
              </a:spcAft>
            </a:pPr>
            <a:r>
              <a:rPr lang="en-US" sz="1600" dirty="0">
                <a:latin typeface="TimesNewRomanPSMT" charset="0"/>
                <a:ea typeface="Calibri" charset="0"/>
              </a:rPr>
              <a:t>2. Then ask: </a:t>
            </a:r>
            <a:r>
              <a:rPr lang="en-US" sz="1600" i="1" dirty="0">
                <a:latin typeface="TimesNewRomanPS" charset="0"/>
                <a:ea typeface="Calibri" charset="0"/>
              </a:rPr>
              <a:t>What does each word end with? </a:t>
            </a:r>
            <a:r>
              <a:rPr lang="en-US" sz="1600" dirty="0">
                <a:latin typeface="TimesNewRomanPSMT" charset="0"/>
                <a:ea typeface="Calibri" charset="0"/>
              </a:rPr>
              <a:t>(One vowel). </a:t>
            </a:r>
            <a:r>
              <a:rPr lang="en-US" sz="1600" i="1" dirty="0">
                <a:latin typeface="TimesNewRomanPS" charset="0"/>
                <a:ea typeface="Calibri" charset="0"/>
              </a:rPr>
              <a:t>Can these be closed syllables? </a:t>
            </a:r>
            <a:r>
              <a:rPr lang="en-US" sz="1600" dirty="0">
                <a:latin typeface="TimesNewRomanPSMT" charset="0"/>
                <a:ea typeface="Calibri" charset="0"/>
              </a:rPr>
              <a:t>(No, closed syllables end in a consonant.)</a:t>
            </a:r>
            <a:endParaRPr lang="en-US" sz="1600" dirty="0">
              <a:latin typeface="Times New Roman" charset="0"/>
              <a:ea typeface="Calibri" charset="0"/>
            </a:endParaRPr>
          </a:p>
          <a:p>
            <a:pPr>
              <a:spcAft>
                <a:spcPts val="600"/>
              </a:spcAft>
            </a:pPr>
            <a:r>
              <a:rPr lang="en-US" sz="1600" dirty="0">
                <a:latin typeface="TimesNewRomanPSMT" charset="0"/>
                <a:ea typeface="Calibri" charset="0"/>
              </a:rPr>
              <a:t>3. Have the students read the words, paying attention to the way each is pronounced. Ask: </a:t>
            </a:r>
            <a:r>
              <a:rPr lang="en-US" sz="1600" i="1" dirty="0">
                <a:latin typeface="TimesNewRomanPS" charset="0"/>
                <a:ea typeface="Calibri" charset="0"/>
              </a:rPr>
              <a:t>How are the words pronounced at the end? </a:t>
            </a:r>
            <a:r>
              <a:rPr lang="en-US" sz="1600" dirty="0">
                <a:latin typeface="TimesNewRomanPSMT" charset="0"/>
                <a:ea typeface="Calibri" charset="0"/>
              </a:rPr>
              <a:t>(The mouth is open.) </a:t>
            </a:r>
            <a:endParaRPr lang="en-US" sz="1600" dirty="0">
              <a:latin typeface="Times New Roman" charset="0"/>
              <a:ea typeface="Calibri" charset="0"/>
            </a:endParaRPr>
          </a:p>
          <a:p>
            <a:pPr>
              <a:spcAft>
                <a:spcPts val="600"/>
              </a:spcAft>
            </a:pPr>
            <a:r>
              <a:rPr lang="en-US" sz="1600" dirty="0">
                <a:latin typeface="TimesNewRomanPSMT" charset="0"/>
                <a:ea typeface="Calibri" charset="0"/>
              </a:rPr>
              <a:t>4. Say: </a:t>
            </a:r>
            <a:r>
              <a:rPr lang="en-US" sz="1600" i="1" dirty="0">
                <a:latin typeface="TimesNewRomanPS" charset="0"/>
                <a:ea typeface="Calibri" charset="0"/>
              </a:rPr>
              <a:t>What would be a good name for this syllable? </a:t>
            </a:r>
            <a:r>
              <a:rPr lang="en-US" sz="1600" dirty="0">
                <a:latin typeface="TimesNewRomanPSMT" charset="0"/>
                <a:ea typeface="Calibri" charset="0"/>
              </a:rPr>
              <a:t>Open syllable because our mouth is open. </a:t>
            </a:r>
            <a:endParaRPr lang="en-US" sz="1600" dirty="0">
              <a:latin typeface="Times New Roman" charset="0"/>
              <a:ea typeface="Calibri" charset="0"/>
            </a:endParaRPr>
          </a:p>
          <a:p>
            <a:pPr>
              <a:spcAft>
                <a:spcPts val="600"/>
              </a:spcAft>
            </a:pPr>
            <a:r>
              <a:rPr lang="en-US" sz="1600" dirty="0">
                <a:latin typeface="TimesNewRomanPSMT" charset="0"/>
                <a:ea typeface="Calibri" charset="0"/>
              </a:rPr>
              <a:t>5. Define </a:t>
            </a:r>
            <a:r>
              <a:rPr lang="en-US" sz="1600" b="1" dirty="0">
                <a:latin typeface="TimesNewRomanPS" charset="0"/>
                <a:ea typeface="Calibri" charset="0"/>
              </a:rPr>
              <a:t>open </a:t>
            </a:r>
            <a:r>
              <a:rPr lang="en-US" sz="1600" dirty="0">
                <a:latin typeface="TimesNewRomanPSMT" charset="0"/>
                <a:ea typeface="Calibri" charset="0"/>
              </a:rPr>
              <a:t>syllables for students. (</a:t>
            </a:r>
            <a:r>
              <a:rPr lang="en-US" sz="1600" i="1" dirty="0">
                <a:latin typeface="TimesNewRomanPS" charset="0"/>
                <a:ea typeface="Calibri" charset="0"/>
              </a:rPr>
              <a:t>An open syllable ends in a vowel and the sound is long). </a:t>
            </a:r>
            <a:endParaRPr lang="en-US" sz="1600" dirty="0">
              <a:latin typeface="Times New Roman" charset="0"/>
              <a:ea typeface="Calibri" charset="0"/>
            </a:endParaRPr>
          </a:p>
          <a:p>
            <a:pPr>
              <a:spcAft>
                <a:spcPts val="600"/>
              </a:spcAft>
            </a:pPr>
            <a:r>
              <a:rPr lang="en-US" sz="1600" dirty="0">
                <a:latin typeface="TimesNewRomanPSMT" charset="0"/>
                <a:ea typeface="Calibri" charset="0"/>
              </a:rPr>
              <a:t>6. Write the following sentences on the board for students to complete: An open syllable ends in a _____ (vowel). The vowel sound is _____ (long). </a:t>
            </a:r>
            <a:endParaRPr lang="en-US" sz="1600" dirty="0">
              <a:latin typeface="Times New Roman" charset="0"/>
              <a:ea typeface="Calibri" charset="0"/>
            </a:endParaRPr>
          </a:p>
          <a:p>
            <a:pPr>
              <a:spcAft>
                <a:spcPts val="600"/>
              </a:spcAft>
            </a:pPr>
            <a:r>
              <a:rPr lang="en-US" sz="1600" dirty="0">
                <a:latin typeface="TimesNewRomanPSMT" charset="0"/>
                <a:ea typeface="Calibri" charset="0"/>
              </a:rPr>
              <a:t>7. Extend the lesson by writing two-syllable words with an open first syllable: </a:t>
            </a:r>
            <a:r>
              <a:rPr lang="en-US" sz="1600" i="1" dirty="0">
                <a:latin typeface="TimesNewRomanPS" charset="0"/>
                <a:ea typeface="Calibri" charset="0"/>
              </a:rPr>
              <a:t>tiger, lady, secret. </a:t>
            </a:r>
            <a:r>
              <a:rPr lang="en-US" sz="1600" dirty="0">
                <a:latin typeface="TimesNewRomanPSMT" charset="0"/>
                <a:ea typeface="Calibri" charset="0"/>
              </a:rPr>
              <a:t>Help students blend each syllable to read the words. Talk about what they are hearing. </a:t>
            </a:r>
            <a:endParaRPr lang="en-US" sz="1600" dirty="0">
              <a:latin typeface="Times New Roman" charset="0"/>
              <a:ea typeface="Calibri" charset="0"/>
            </a:endParaRPr>
          </a:p>
        </p:txBody>
      </p:sp>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spcBef>
                <a:spcPts val="0"/>
              </a:spcBef>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 additional examples </a:t>
            </a:r>
            <a:br>
              <a:rPr lang="en-US" sz="1200" dirty="0">
                <a:solidFill>
                  <a:schemeClr val="bg1">
                    <a:lumMod val="65000"/>
                  </a:schemeClr>
                </a:solidFill>
              </a:rPr>
            </a:br>
            <a:r>
              <a:rPr lang="en-US" sz="1200" dirty="0">
                <a:solidFill>
                  <a:schemeClr val="bg1">
                    <a:lumMod val="65000"/>
                  </a:schemeClr>
                </a:solidFill>
              </a:rPr>
              <a:t>(use multiple models)</a:t>
            </a:r>
          </a:p>
          <a:p>
            <a:pPr>
              <a:buClr>
                <a:schemeClr val="accent1"/>
              </a:buClr>
            </a:pPr>
            <a:endParaRPr lang="en-US" sz="1000" b="1" dirty="0">
              <a:solidFill>
                <a:schemeClr val="bg1">
                  <a:lumMod val="65000"/>
                </a:schemeClr>
              </a:solidFill>
            </a:endParaRPr>
          </a:p>
          <a:p>
            <a:pPr>
              <a:buClr>
                <a:schemeClr val="accent1"/>
              </a:buClr>
            </a:pPr>
            <a:r>
              <a:rPr lang="en-US" sz="1600" b="1" dirty="0">
                <a:solidFill>
                  <a:schemeClr val="bg1">
                    <a:lumMod val="65000"/>
                  </a:schemeClr>
                </a:solidFill>
              </a:rPr>
              <a:t>Effective Guided Practice</a:t>
            </a:r>
            <a:endParaRPr lang="en-US" sz="1200" dirty="0">
              <a:solidFill>
                <a:schemeClr val="bg1">
                  <a:lumMod val="65000"/>
                </a:schemeClr>
              </a:solidFill>
            </a:endParaRPr>
          </a:p>
          <a:p>
            <a:pPr marL="342900" indent="-342900">
              <a:buClr>
                <a:schemeClr val="accent1"/>
              </a:buClr>
              <a:buFont typeface="Wingdings" panose="05000000000000000000" pitchFamily="2" charset="2"/>
              <a:buChar char="q"/>
            </a:pPr>
            <a:r>
              <a:rPr lang="en-US" sz="1200" dirty="0">
                <a:solidFill>
                  <a:schemeClr val="bg1">
                    <a:lumMod val="65000"/>
                  </a:schemeClr>
                </a:solidFill>
              </a:rPr>
              <a:t>Focus on same singular objective</a:t>
            </a:r>
          </a:p>
          <a:p>
            <a:pPr>
              <a:spcBef>
                <a:spcPts val="0"/>
              </a:spcBef>
              <a:buClr>
                <a:schemeClr val="accent1"/>
              </a:buClr>
            </a:pPr>
            <a:r>
              <a:rPr lang="en-US" sz="1200" dirty="0">
                <a:solidFill>
                  <a:schemeClr val="bg1">
                    <a:lumMod val="65000"/>
                  </a:schemeClr>
                </a:solidFill>
              </a:rPr>
              <a:t>      (using similar examples)</a:t>
            </a:r>
          </a:p>
          <a:p>
            <a:pPr marL="342900" indent="-342900">
              <a:buClr>
                <a:schemeClr val="accent1"/>
              </a:buClr>
              <a:buFont typeface="Wingdings" panose="05000000000000000000" pitchFamily="2" charset="2"/>
              <a:buChar char="q"/>
            </a:pPr>
            <a:r>
              <a:rPr lang="en-US" sz="1200" dirty="0">
                <a:solidFill>
                  <a:schemeClr val="bg1">
                    <a:lumMod val="65000"/>
                  </a:schemeClr>
                </a:solidFill>
              </a:rPr>
              <a:t>Guide students through the skill/strategy </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”just right” amount of guidance</a:t>
            </a:r>
          </a:p>
          <a:p>
            <a:pPr>
              <a:spcBef>
                <a:spcPts val="0"/>
              </a:spcBef>
              <a:buClr>
                <a:schemeClr val="accent1"/>
              </a:buClr>
            </a:pPr>
            <a:r>
              <a:rPr lang="en-US" sz="1200"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5" name="TextBox 4"/>
          <p:cNvSpPr txBox="1"/>
          <p:nvPr/>
        </p:nvSpPr>
        <p:spPr>
          <a:xfrm>
            <a:off x="1600201" y="652463"/>
            <a:ext cx="2728912" cy="3770263"/>
          </a:xfrm>
          <a:prstGeom prst="rect">
            <a:avLst/>
          </a:prstGeom>
          <a:noFill/>
        </p:spPr>
        <p:txBody>
          <a:bodyPr wrap="square" rtlCol="0">
            <a:spAutoFit/>
          </a:bodyPr>
          <a:lstStyle/>
          <a:p>
            <a:r>
              <a:rPr lang="en-US" sz="23900" dirty="0">
                <a:solidFill>
                  <a:srgbClr val="119DA4"/>
                </a:solidFill>
              </a:rPr>
              <a:t>?</a:t>
            </a:r>
          </a:p>
        </p:txBody>
      </p:sp>
    </p:spTree>
    <p:extLst>
      <p:ext uri="{BB962C8B-B14F-4D97-AF65-F5344CB8AC3E}">
        <p14:creationId xmlns:p14="http://schemas.microsoft.com/office/powerpoint/2010/main" val="53454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14300"/>
            <a:ext cx="5262563" cy="6032421"/>
          </a:xfrm>
          <a:prstGeom prst="rect">
            <a:avLst/>
          </a:prstGeom>
          <a:solidFill>
            <a:srgbClr val="E3DBDE"/>
          </a:solidFill>
        </p:spPr>
        <p:txBody>
          <a:bodyPr wrap="square" rtlCol="0">
            <a:spAutoFit/>
          </a:bodyPr>
          <a:lstStyle/>
          <a:p>
            <a:pPr algn="ctr"/>
            <a:r>
              <a:rPr lang="en-US" sz="2000" dirty="0">
                <a:latin typeface="TimesNewRomanPSMT" charset="0"/>
                <a:ea typeface="Calibri" charset="0"/>
              </a:rPr>
              <a:t>Directions for teaching </a:t>
            </a:r>
            <a:r>
              <a:rPr lang="en-US" sz="2000" b="1" dirty="0">
                <a:latin typeface="TimesNewRomanPS" charset="0"/>
                <a:ea typeface="Calibri" charset="0"/>
              </a:rPr>
              <a:t>open syllables</a:t>
            </a:r>
            <a:r>
              <a:rPr lang="en-US" sz="2000" dirty="0">
                <a:latin typeface="TimesNewRomanPSMT" charset="0"/>
                <a:ea typeface="Calibri" charset="0"/>
              </a:rPr>
              <a:t>:</a:t>
            </a:r>
          </a:p>
          <a:p>
            <a:endParaRPr lang="en-US" sz="1600" dirty="0">
              <a:latin typeface="Times New Roman" charset="0"/>
              <a:ea typeface="Calibri" charset="0"/>
            </a:endParaRPr>
          </a:p>
          <a:p>
            <a:pPr>
              <a:spcAft>
                <a:spcPts val="600"/>
              </a:spcAft>
            </a:pPr>
            <a:r>
              <a:rPr lang="en-US" sz="1600" dirty="0">
                <a:latin typeface="TimesNewRomanPSMT" charset="0"/>
                <a:ea typeface="Calibri" charset="0"/>
              </a:rPr>
              <a:t>1. Write the following words on the board—me, hi, no, she. Ask students: </a:t>
            </a:r>
            <a:r>
              <a:rPr lang="en-US" sz="1600" i="1" dirty="0">
                <a:latin typeface="TimesNewRomanPS" charset="0"/>
                <a:ea typeface="Calibri" charset="0"/>
              </a:rPr>
              <a:t>Look at these words. How many vowels do you see in each words? (1)</a:t>
            </a:r>
            <a:endParaRPr lang="en-US" sz="1600" dirty="0">
              <a:latin typeface="Times New Roman" charset="0"/>
              <a:ea typeface="Calibri" charset="0"/>
            </a:endParaRPr>
          </a:p>
          <a:p>
            <a:pPr>
              <a:spcAft>
                <a:spcPts val="600"/>
              </a:spcAft>
            </a:pPr>
            <a:r>
              <a:rPr lang="en-US" sz="1600" dirty="0">
                <a:latin typeface="TimesNewRomanPSMT" charset="0"/>
                <a:ea typeface="Calibri" charset="0"/>
              </a:rPr>
              <a:t>2. Then ask: </a:t>
            </a:r>
            <a:r>
              <a:rPr lang="en-US" sz="1600" i="1" dirty="0">
                <a:latin typeface="TimesNewRomanPS" charset="0"/>
                <a:ea typeface="Calibri" charset="0"/>
              </a:rPr>
              <a:t>What does each word end with? </a:t>
            </a:r>
            <a:r>
              <a:rPr lang="en-US" sz="1600" dirty="0">
                <a:latin typeface="TimesNewRomanPSMT" charset="0"/>
                <a:ea typeface="Calibri" charset="0"/>
              </a:rPr>
              <a:t>(One vowel). </a:t>
            </a:r>
            <a:r>
              <a:rPr lang="en-US" sz="1600" i="1" dirty="0">
                <a:latin typeface="TimesNewRomanPS" charset="0"/>
                <a:ea typeface="Calibri" charset="0"/>
              </a:rPr>
              <a:t>Can these be closed syllables? </a:t>
            </a:r>
            <a:r>
              <a:rPr lang="en-US" sz="1600" dirty="0">
                <a:latin typeface="TimesNewRomanPSMT" charset="0"/>
                <a:ea typeface="Calibri" charset="0"/>
              </a:rPr>
              <a:t>(No, closed syllables end in a consonant.)</a:t>
            </a:r>
            <a:endParaRPr lang="en-US" sz="1600" dirty="0">
              <a:latin typeface="Times New Roman" charset="0"/>
              <a:ea typeface="Calibri" charset="0"/>
            </a:endParaRPr>
          </a:p>
          <a:p>
            <a:pPr>
              <a:spcAft>
                <a:spcPts val="600"/>
              </a:spcAft>
            </a:pPr>
            <a:r>
              <a:rPr lang="en-US" sz="1600" dirty="0">
                <a:latin typeface="TimesNewRomanPSMT" charset="0"/>
                <a:ea typeface="Calibri" charset="0"/>
              </a:rPr>
              <a:t>3. Have the students read the words, paying attention to the way each is pronounced. Ask: </a:t>
            </a:r>
            <a:r>
              <a:rPr lang="en-US" sz="1600" i="1" dirty="0">
                <a:latin typeface="TimesNewRomanPS" charset="0"/>
                <a:ea typeface="Calibri" charset="0"/>
              </a:rPr>
              <a:t>How are the words pronounced at the end? </a:t>
            </a:r>
            <a:r>
              <a:rPr lang="en-US" sz="1600" dirty="0">
                <a:latin typeface="TimesNewRomanPSMT" charset="0"/>
                <a:ea typeface="Calibri" charset="0"/>
              </a:rPr>
              <a:t>(The mouth is open.) </a:t>
            </a:r>
            <a:endParaRPr lang="en-US" sz="1600" dirty="0">
              <a:latin typeface="Times New Roman" charset="0"/>
              <a:ea typeface="Calibri" charset="0"/>
            </a:endParaRPr>
          </a:p>
          <a:p>
            <a:pPr>
              <a:spcAft>
                <a:spcPts val="600"/>
              </a:spcAft>
            </a:pPr>
            <a:r>
              <a:rPr lang="en-US" sz="1600" dirty="0">
                <a:latin typeface="TimesNewRomanPSMT" charset="0"/>
                <a:ea typeface="Calibri" charset="0"/>
              </a:rPr>
              <a:t>4. Say: </a:t>
            </a:r>
            <a:r>
              <a:rPr lang="en-US" sz="1600" i="1" dirty="0">
                <a:latin typeface="TimesNewRomanPS" charset="0"/>
                <a:ea typeface="Calibri" charset="0"/>
              </a:rPr>
              <a:t>What would be a good name for this syllable? </a:t>
            </a:r>
            <a:r>
              <a:rPr lang="en-US" sz="1600" dirty="0">
                <a:latin typeface="TimesNewRomanPSMT" charset="0"/>
                <a:ea typeface="Calibri" charset="0"/>
              </a:rPr>
              <a:t>Open syllable because our mouth is open. </a:t>
            </a:r>
            <a:endParaRPr lang="en-US" sz="1600" dirty="0">
              <a:latin typeface="Times New Roman" charset="0"/>
              <a:ea typeface="Calibri" charset="0"/>
            </a:endParaRPr>
          </a:p>
          <a:p>
            <a:pPr>
              <a:spcAft>
                <a:spcPts val="600"/>
              </a:spcAft>
            </a:pPr>
            <a:r>
              <a:rPr lang="en-US" sz="1600" dirty="0">
                <a:latin typeface="TimesNewRomanPSMT" charset="0"/>
                <a:ea typeface="Calibri" charset="0"/>
              </a:rPr>
              <a:t>5. Define </a:t>
            </a:r>
            <a:r>
              <a:rPr lang="en-US" sz="1600" b="1" dirty="0">
                <a:latin typeface="TimesNewRomanPS" charset="0"/>
                <a:ea typeface="Calibri" charset="0"/>
              </a:rPr>
              <a:t>open </a:t>
            </a:r>
            <a:r>
              <a:rPr lang="en-US" sz="1600" dirty="0">
                <a:latin typeface="TimesNewRomanPSMT" charset="0"/>
                <a:ea typeface="Calibri" charset="0"/>
              </a:rPr>
              <a:t>syllables for students. (</a:t>
            </a:r>
            <a:r>
              <a:rPr lang="en-US" sz="1600" i="1" dirty="0">
                <a:latin typeface="TimesNewRomanPS" charset="0"/>
                <a:ea typeface="Calibri" charset="0"/>
              </a:rPr>
              <a:t>An open syllable ends in a vowel and the sound is long). </a:t>
            </a:r>
            <a:endParaRPr lang="en-US" sz="1600" dirty="0">
              <a:latin typeface="Times New Roman" charset="0"/>
              <a:ea typeface="Calibri" charset="0"/>
            </a:endParaRPr>
          </a:p>
          <a:p>
            <a:pPr>
              <a:spcAft>
                <a:spcPts val="600"/>
              </a:spcAft>
            </a:pPr>
            <a:r>
              <a:rPr lang="en-US" sz="1600" dirty="0">
                <a:latin typeface="TimesNewRomanPSMT" charset="0"/>
                <a:ea typeface="Calibri" charset="0"/>
              </a:rPr>
              <a:t>6. Write the following sentences on the board for students to complete: An open syllable ends in a _____ (vowel). The vowel sound is _____ (long). </a:t>
            </a:r>
            <a:endParaRPr lang="en-US" sz="1600" dirty="0">
              <a:latin typeface="Times New Roman" charset="0"/>
              <a:ea typeface="Calibri" charset="0"/>
            </a:endParaRPr>
          </a:p>
          <a:p>
            <a:pPr>
              <a:spcAft>
                <a:spcPts val="600"/>
              </a:spcAft>
            </a:pPr>
            <a:r>
              <a:rPr lang="en-US" sz="1600" dirty="0">
                <a:latin typeface="TimesNewRomanPSMT" charset="0"/>
                <a:ea typeface="Calibri" charset="0"/>
              </a:rPr>
              <a:t>7. Extend the lesson by writing two-syllable words with an open first syllable: </a:t>
            </a:r>
            <a:r>
              <a:rPr lang="en-US" sz="1600" i="1" dirty="0">
                <a:latin typeface="TimesNewRomanPS" charset="0"/>
                <a:ea typeface="Calibri" charset="0"/>
              </a:rPr>
              <a:t>tiger, lady, secret. </a:t>
            </a:r>
            <a:r>
              <a:rPr lang="en-US" sz="1600" dirty="0">
                <a:latin typeface="TimesNewRomanPSMT" charset="0"/>
                <a:ea typeface="Calibri" charset="0"/>
              </a:rPr>
              <a:t>Help students blend each syllable to read the words. Talk about what they are hearing. </a:t>
            </a:r>
            <a:endParaRPr lang="en-US" sz="1600" dirty="0">
              <a:latin typeface="Times New Roman" charset="0"/>
              <a:ea typeface="Calibri" charset="0"/>
            </a:endParaRPr>
          </a:p>
        </p:txBody>
      </p:sp>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spcBef>
                <a:spcPts val="0"/>
              </a:spcBef>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pPr>
              <a:buClr>
                <a:schemeClr val="accent1"/>
              </a:buClr>
            </a:pPr>
            <a:endParaRPr lang="en-US" sz="1000" b="1" dirty="0">
              <a:solidFill>
                <a:schemeClr val="bg1">
                  <a:lumMod val="65000"/>
                </a:schemeClr>
              </a:solidFill>
            </a:endParaRPr>
          </a:p>
          <a:p>
            <a:pPr>
              <a:buClr>
                <a:schemeClr val="accent1"/>
              </a:buClr>
            </a:pPr>
            <a:r>
              <a:rPr lang="en-US" sz="1600" b="1" dirty="0">
                <a:solidFill>
                  <a:schemeClr val="bg1">
                    <a:lumMod val="65000"/>
                  </a:schemeClr>
                </a:solidFill>
              </a:rPr>
              <a:t>Effective Guided Practice</a:t>
            </a:r>
            <a:endParaRPr lang="en-US" sz="1200" dirty="0">
              <a:solidFill>
                <a:schemeClr val="bg1">
                  <a:lumMod val="65000"/>
                </a:schemeClr>
              </a:solidFill>
            </a:endParaRPr>
          </a:p>
          <a:p>
            <a:pPr marL="342900" indent="-342900">
              <a:buClr>
                <a:schemeClr val="accent1"/>
              </a:buClr>
              <a:buFont typeface="Wingdings" panose="05000000000000000000" pitchFamily="2" charset="2"/>
              <a:buChar char="q"/>
            </a:pPr>
            <a:r>
              <a:rPr lang="en-US" sz="1200" dirty="0">
                <a:solidFill>
                  <a:schemeClr val="bg1">
                    <a:lumMod val="65000"/>
                  </a:schemeClr>
                </a:solidFill>
              </a:rPr>
              <a:t>Focus on same singular objective</a:t>
            </a:r>
          </a:p>
          <a:p>
            <a:pPr>
              <a:spcBef>
                <a:spcPts val="0"/>
              </a:spcBef>
              <a:buClr>
                <a:schemeClr val="accent1"/>
              </a:buClr>
            </a:pPr>
            <a:r>
              <a:rPr lang="en-US" sz="1200" dirty="0">
                <a:solidFill>
                  <a:schemeClr val="bg1">
                    <a:lumMod val="65000"/>
                  </a:schemeClr>
                </a:solidFill>
              </a:rPr>
              <a:t>      (using similar examples)</a:t>
            </a:r>
          </a:p>
          <a:p>
            <a:pPr marL="342900" indent="-342900">
              <a:buClr>
                <a:schemeClr val="accent1"/>
              </a:buClr>
              <a:buFont typeface="Wingdings" panose="05000000000000000000" pitchFamily="2" charset="2"/>
              <a:buChar char="q"/>
            </a:pPr>
            <a:r>
              <a:rPr lang="en-US" sz="1200" dirty="0">
                <a:solidFill>
                  <a:schemeClr val="bg1">
                    <a:lumMod val="65000"/>
                  </a:schemeClr>
                </a:solidFill>
              </a:rPr>
              <a:t>Guide students through the skill/strategy </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”just right” amount of guidance</a:t>
            </a:r>
          </a:p>
          <a:p>
            <a:pPr>
              <a:spcBef>
                <a:spcPts val="0"/>
              </a:spcBef>
              <a:buClr>
                <a:schemeClr val="accent1"/>
              </a:buClr>
            </a:pPr>
            <a:r>
              <a:rPr lang="en-US" sz="1200"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5" name="TextBox 4"/>
          <p:cNvSpPr txBox="1"/>
          <p:nvPr/>
        </p:nvSpPr>
        <p:spPr>
          <a:xfrm>
            <a:off x="1600201" y="652463"/>
            <a:ext cx="2728912" cy="3770263"/>
          </a:xfrm>
          <a:prstGeom prst="rect">
            <a:avLst/>
          </a:prstGeom>
          <a:noFill/>
        </p:spPr>
        <p:txBody>
          <a:bodyPr wrap="square" rtlCol="0">
            <a:spAutoFit/>
          </a:bodyPr>
          <a:lstStyle/>
          <a:p>
            <a:r>
              <a:rPr lang="en-US" sz="23900" dirty="0">
                <a:solidFill>
                  <a:srgbClr val="119DA4"/>
                </a:solidFill>
              </a:rPr>
              <a:t>?</a:t>
            </a:r>
          </a:p>
        </p:txBody>
      </p:sp>
    </p:spTree>
    <p:extLst>
      <p:ext uri="{BB962C8B-B14F-4D97-AF65-F5344CB8AC3E}">
        <p14:creationId xmlns:p14="http://schemas.microsoft.com/office/powerpoint/2010/main" val="12294815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14300"/>
            <a:ext cx="5262563" cy="6032421"/>
          </a:xfrm>
          <a:prstGeom prst="rect">
            <a:avLst/>
          </a:prstGeom>
          <a:solidFill>
            <a:srgbClr val="E3DBDE"/>
          </a:solidFill>
        </p:spPr>
        <p:txBody>
          <a:bodyPr wrap="square" rtlCol="0">
            <a:spAutoFit/>
          </a:bodyPr>
          <a:lstStyle/>
          <a:p>
            <a:pPr algn="ctr"/>
            <a:r>
              <a:rPr lang="en-US" sz="2000" dirty="0">
                <a:latin typeface="TimesNewRomanPSMT" charset="0"/>
                <a:ea typeface="Calibri" charset="0"/>
              </a:rPr>
              <a:t>Directions for teaching </a:t>
            </a:r>
            <a:r>
              <a:rPr lang="en-US" sz="2000" b="1" dirty="0">
                <a:latin typeface="TimesNewRomanPS" charset="0"/>
                <a:ea typeface="Calibri" charset="0"/>
              </a:rPr>
              <a:t>open syllables</a:t>
            </a:r>
            <a:r>
              <a:rPr lang="en-US" sz="2000" dirty="0">
                <a:latin typeface="TimesNewRomanPSMT" charset="0"/>
                <a:ea typeface="Calibri" charset="0"/>
              </a:rPr>
              <a:t>:</a:t>
            </a:r>
          </a:p>
          <a:p>
            <a:endParaRPr lang="en-US" sz="1600" dirty="0">
              <a:latin typeface="Times New Roman" charset="0"/>
              <a:ea typeface="Calibri" charset="0"/>
            </a:endParaRPr>
          </a:p>
          <a:p>
            <a:pPr>
              <a:spcAft>
                <a:spcPts val="600"/>
              </a:spcAft>
            </a:pPr>
            <a:r>
              <a:rPr lang="en-US" sz="1600" dirty="0">
                <a:latin typeface="TimesNewRomanPSMT" charset="0"/>
                <a:ea typeface="Calibri" charset="0"/>
              </a:rPr>
              <a:t>1. Write the following words on the board—me, hi, no, she. Ask students: </a:t>
            </a:r>
            <a:r>
              <a:rPr lang="en-US" sz="1600" i="1" dirty="0">
                <a:latin typeface="TimesNewRomanPS" charset="0"/>
                <a:ea typeface="Calibri" charset="0"/>
              </a:rPr>
              <a:t>Look at these words. How many vowels do you see in each words? (1)</a:t>
            </a:r>
            <a:endParaRPr lang="en-US" sz="1600" dirty="0">
              <a:latin typeface="Times New Roman" charset="0"/>
              <a:ea typeface="Calibri" charset="0"/>
            </a:endParaRPr>
          </a:p>
          <a:p>
            <a:pPr>
              <a:spcAft>
                <a:spcPts val="600"/>
              </a:spcAft>
            </a:pPr>
            <a:r>
              <a:rPr lang="en-US" sz="1600" dirty="0">
                <a:latin typeface="TimesNewRomanPSMT" charset="0"/>
                <a:ea typeface="Calibri" charset="0"/>
              </a:rPr>
              <a:t>2. Then ask: </a:t>
            </a:r>
            <a:r>
              <a:rPr lang="en-US" sz="1600" i="1" dirty="0">
                <a:latin typeface="TimesNewRomanPS" charset="0"/>
                <a:ea typeface="Calibri" charset="0"/>
              </a:rPr>
              <a:t>What does each word end with? </a:t>
            </a:r>
            <a:r>
              <a:rPr lang="en-US" sz="1600" dirty="0">
                <a:latin typeface="TimesNewRomanPSMT" charset="0"/>
                <a:ea typeface="Calibri" charset="0"/>
              </a:rPr>
              <a:t>(One vowel). </a:t>
            </a:r>
            <a:r>
              <a:rPr lang="en-US" sz="1600" i="1" dirty="0">
                <a:latin typeface="TimesNewRomanPS" charset="0"/>
                <a:ea typeface="Calibri" charset="0"/>
              </a:rPr>
              <a:t>Can these be closed syllables? </a:t>
            </a:r>
            <a:r>
              <a:rPr lang="en-US" sz="1600" dirty="0">
                <a:latin typeface="TimesNewRomanPSMT" charset="0"/>
                <a:ea typeface="Calibri" charset="0"/>
              </a:rPr>
              <a:t>(No, closed syllables end in a consonant.)</a:t>
            </a:r>
            <a:endParaRPr lang="en-US" sz="1600" dirty="0">
              <a:latin typeface="Times New Roman" charset="0"/>
              <a:ea typeface="Calibri" charset="0"/>
            </a:endParaRPr>
          </a:p>
          <a:p>
            <a:pPr>
              <a:spcAft>
                <a:spcPts val="600"/>
              </a:spcAft>
            </a:pPr>
            <a:r>
              <a:rPr lang="en-US" sz="1600" dirty="0">
                <a:latin typeface="TimesNewRomanPSMT" charset="0"/>
                <a:ea typeface="Calibri" charset="0"/>
              </a:rPr>
              <a:t>3. Have the students read the words, paying attention to the way each is pronounced. Ask: </a:t>
            </a:r>
            <a:r>
              <a:rPr lang="en-US" sz="1600" i="1" dirty="0">
                <a:latin typeface="TimesNewRomanPS" charset="0"/>
                <a:ea typeface="Calibri" charset="0"/>
              </a:rPr>
              <a:t>How are the words pronounced at the end? </a:t>
            </a:r>
            <a:r>
              <a:rPr lang="en-US" sz="1600" dirty="0">
                <a:latin typeface="TimesNewRomanPSMT" charset="0"/>
                <a:ea typeface="Calibri" charset="0"/>
              </a:rPr>
              <a:t>(The mouth is open.) </a:t>
            </a:r>
            <a:endParaRPr lang="en-US" sz="1600" dirty="0">
              <a:latin typeface="Times New Roman" charset="0"/>
              <a:ea typeface="Calibri" charset="0"/>
            </a:endParaRPr>
          </a:p>
          <a:p>
            <a:pPr>
              <a:spcAft>
                <a:spcPts val="600"/>
              </a:spcAft>
            </a:pPr>
            <a:r>
              <a:rPr lang="en-US" sz="1600" dirty="0">
                <a:latin typeface="TimesNewRomanPSMT" charset="0"/>
                <a:ea typeface="Calibri" charset="0"/>
              </a:rPr>
              <a:t>4. Say: </a:t>
            </a:r>
            <a:r>
              <a:rPr lang="en-US" sz="1600" i="1" dirty="0">
                <a:latin typeface="TimesNewRomanPS" charset="0"/>
                <a:ea typeface="Calibri" charset="0"/>
              </a:rPr>
              <a:t>What would be a good name for this syllable? </a:t>
            </a:r>
            <a:r>
              <a:rPr lang="en-US" sz="1600" dirty="0">
                <a:latin typeface="TimesNewRomanPSMT" charset="0"/>
                <a:ea typeface="Calibri" charset="0"/>
              </a:rPr>
              <a:t>Open syllable because our mouth is open. </a:t>
            </a:r>
            <a:endParaRPr lang="en-US" sz="1600" dirty="0">
              <a:latin typeface="Times New Roman" charset="0"/>
              <a:ea typeface="Calibri" charset="0"/>
            </a:endParaRPr>
          </a:p>
          <a:p>
            <a:pPr>
              <a:spcAft>
                <a:spcPts val="600"/>
              </a:spcAft>
            </a:pPr>
            <a:r>
              <a:rPr lang="en-US" sz="1600" dirty="0">
                <a:latin typeface="TimesNewRomanPSMT" charset="0"/>
                <a:ea typeface="Calibri" charset="0"/>
              </a:rPr>
              <a:t>5. Define </a:t>
            </a:r>
            <a:r>
              <a:rPr lang="en-US" sz="1600" b="1" dirty="0">
                <a:latin typeface="TimesNewRomanPS" charset="0"/>
                <a:ea typeface="Calibri" charset="0"/>
              </a:rPr>
              <a:t>open </a:t>
            </a:r>
            <a:r>
              <a:rPr lang="en-US" sz="1600" dirty="0">
                <a:latin typeface="TimesNewRomanPSMT" charset="0"/>
                <a:ea typeface="Calibri" charset="0"/>
              </a:rPr>
              <a:t>syllables for students. (</a:t>
            </a:r>
            <a:r>
              <a:rPr lang="en-US" sz="1600" i="1" dirty="0">
                <a:latin typeface="TimesNewRomanPS" charset="0"/>
                <a:ea typeface="Calibri" charset="0"/>
              </a:rPr>
              <a:t>An open syllable ends in a vowel and the sound is long). </a:t>
            </a:r>
            <a:endParaRPr lang="en-US" sz="1600" dirty="0">
              <a:latin typeface="Times New Roman" charset="0"/>
              <a:ea typeface="Calibri" charset="0"/>
            </a:endParaRPr>
          </a:p>
          <a:p>
            <a:pPr>
              <a:spcAft>
                <a:spcPts val="600"/>
              </a:spcAft>
            </a:pPr>
            <a:r>
              <a:rPr lang="en-US" sz="1600" dirty="0">
                <a:latin typeface="TimesNewRomanPSMT" charset="0"/>
                <a:ea typeface="Calibri" charset="0"/>
              </a:rPr>
              <a:t>6. Write the following sentences on the board for students to complete: An open syllable ends in a _____ (vowel). The vowel sound is _____ (long). </a:t>
            </a:r>
            <a:endParaRPr lang="en-US" sz="1600" dirty="0">
              <a:latin typeface="Times New Roman" charset="0"/>
              <a:ea typeface="Calibri" charset="0"/>
            </a:endParaRPr>
          </a:p>
          <a:p>
            <a:pPr>
              <a:spcAft>
                <a:spcPts val="600"/>
              </a:spcAft>
            </a:pPr>
            <a:r>
              <a:rPr lang="en-US" sz="1600" dirty="0">
                <a:latin typeface="TimesNewRomanPSMT" charset="0"/>
                <a:ea typeface="Calibri" charset="0"/>
              </a:rPr>
              <a:t>7. Extend the lesson by writing two-syllable words with an open first syllable: </a:t>
            </a:r>
            <a:r>
              <a:rPr lang="en-US" sz="1600" i="1" dirty="0">
                <a:latin typeface="TimesNewRomanPS" charset="0"/>
                <a:ea typeface="Calibri" charset="0"/>
              </a:rPr>
              <a:t>tiger, lady, secret. </a:t>
            </a:r>
            <a:r>
              <a:rPr lang="en-US" sz="1600" dirty="0">
                <a:latin typeface="TimesNewRomanPSMT" charset="0"/>
                <a:ea typeface="Calibri" charset="0"/>
              </a:rPr>
              <a:t>Help students blend each syllable to read the words. Talk about what they are hearing. </a:t>
            </a:r>
            <a:endParaRPr lang="en-US" sz="1600" dirty="0">
              <a:latin typeface="Times New Roman" charset="0"/>
              <a:ea typeface="Calibri" charset="0"/>
            </a:endParaRPr>
          </a:p>
        </p:txBody>
      </p:sp>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solidFill>
                  <a:schemeClr val="bg1">
                    <a:lumMod val="65000"/>
                  </a:schemeClr>
                </a:solidFill>
              </a:rPr>
              <a:t>Effective Models</a:t>
            </a:r>
            <a:endParaRPr lang="en-US" sz="1200" dirty="0">
              <a:solidFill>
                <a:schemeClr val="bg1">
                  <a:lumMod val="65000"/>
                </a:schemeClr>
              </a:solidFill>
            </a:endParaRPr>
          </a:p>
          <a:p>
            <a:pPr marL="342900" indent="-342900">
              <a:buClr>
                <a:schemeClr val="accent1"/>
              </a:buClr>
              <a:buFont typeface="Wingdings" panose="05000000000000000000" pitchFamily="2" charset="2"/>
              <a:buChar char="q"/>
            </a:pPr>
            <a:r>
              <a:rPr lang="en-US" sz="1200" dirty="0">
                <a:solidFill>
                  <a:schemeClr val="bg1">
                    <a:lumMod val="65000"/>
                  </a:schemeClr>
                </a:solidFill>
              </a:rPr>
              <a:t>Focus on a singular objective</a:t>
            </a:r>
          </a:p>
          <a:p>
            <a:pPr marL="342900" indent="-342900">
              <a:buClr>
                <a:schemeClr val="accent1"/>
              </a:buClr>
              <a:buFont typeface="Wingdings" panose="05000000000000000000" pitchFamily="2" charset="2"/>
              <a:buChar char="q"/>
            </a:pPr>
            <a:r>
              <a:rPr lang="en-US" sz="1200"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Model/demonstrate the skill/strategy </a:t>
            </a:r>
          </a:p>
          <a:p>
            <a:pPr>
              <a:spcBef>
                <a:spcPts val="0"/>
              </a:spcBef>
              <a:buClr>
                <a:schemeClr val="accent1"/>
              </a:buClr>
            </a:pPr>
            <a:r>
              <a:rPr lang="en-US" sz="1200"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sz="1200"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 additional examples </a:t>
            </a:r>
            <a:br>
              <a:rPr lang="en-US" sz="1200" dirty="0">
                <a:solidFill>
                  <a:schemeClr val="bg1">
                    <a:lumMod val="65000"/>
                  </a:schemeClr>
                </a:solidFill>
              </a:rPr>
            </a:br>
            <a:r>
              <a:rPr lang="en-US" sz="1200" dirty="0">
                <a:solidFill>
                  <a:schemeClr val="bg1">
                    <a:lumMod val="65000"/>
                  </a:schemeClr>
                </a:solidFill>
              </a:rPr>
              <a:t>(use multiple models)</a:t>
            </a:r>
          </a:p>
          <a:p>
            <a:pPr>
              <a:buClr>
                <a:schemeClr val="accent1"/>
              </a:buClr>
            </a:pPr>
            <a:endParaRPr lang="en-US" sz="1000" b="1" dirty="0">
              <a:solidFill>
                <a:schemeClr val="bg1">
                  <a:lumMod val="65000"/>
                </a:schemeClr>
              </a:solidFill>
            </a:endParaRPr>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spcBef>
                <a:spcPts val="0"/>
              </a:spcBef>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solidFill>
                  <a:schemeClr val="bg1">
                    <a:lumMod val="65000"/>
                  </a:schemeClr>
                </a:solidFill>
              </a:rPr>
              <a:t>Guide students through the skill/strategy </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”just right” amount of guidance</a:t>
            </a:r>
          </a:p>
          <a:p>
            <a:pPr>
              <a:spcBef>
                <a:spcPts val="0"/>
              </a:spcBef>
              <a:buClr>
                <a:schemeClr val="accent1"/>
              </a:buClr>
            </a:pPr>
            <a:r>
              <a:rPr lang="en-US" sz="1200"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7" name="Oval 6"/>
          <p:cNvSpPr/>
          <p:nvPr/>
        </p:nvSpPr>
        <p:spPr>
          <a:xfrm>
            <a:off x="3087559" y="0"/>
            <a:ext cx="1841629" cy="652463"/>
          </a:xfrm>
          <a:prstGeom prst="ellipse">
            <a:avLst/>
          </a:prstGeom>
          <a:noFill/>
          <a:ln w="50800">
            <a:solidFill>
              <a:srgbClr val="119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3829050" y="985838"/>
            <a:ext cx="1385888" cy="28575"/>
          </a:xfrm>
          <a:prstGeom prst="line">
            <a:avLst/>
          </a:prstGeom>
          <a:ln w="50800">
            <a:solidFill>
              <a:srgbClr val="119DA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895475" y="5557838"/>
            <a:ext cx="1385888" cy="28575"/>
          </a:xfrm>
          <a:prstGeom prst="line">
            <a:avLst/>
          </a:prstGeom>
          <a:ln w="50800">
            <a:solidFill>
              <a:srgbClr val="119D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05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14300"/>
            <a:ext cx="5262563" cy="6032421"/>
          </a:xfrm>
          <a:prstGeom prst="rect">
            <a:avLst/>
          </a:prstGeom>
          <a:solidFill>
            <a:srgbClr val="E3DBDE"/>
          </a:solidFill>
        </p:spPr>
        <p:txBody>
          <a:bodyPr wrap="square" rtlCol="0">
            <a:spAutoFit/>
          </a:bodyPr>
          <a:lstStyle/>
          <a:p>
            <a:pPr algn="ctr"/>
            <a:r>
              <a:rPr lang="en-US" sz="2000" dirty="0">
                <a:latin typeface="TimesNewRomanPSMT" charset="0"/>
                <a:ea typeface="Calibri" charset="0"/>
              </a:rPr>
              <a:t>Directions for teaching </a:t>
            </a:r>
            <a:r>
              <a:rPr lang="en-US" sz="2000" b="1" dirty="0">
                <a:latin typeface="TimesNewRomanPS" charset="0"/>
                <a:ea typeface="Calibri" charset="0"/>
              </a:rPr>
              <a:t>open syllables</a:t>
            </a:r>
            <a:r>
              <a:rPr lang="en-US" sz="2000" dirty="0">
                <a:latin typeface="TimesNewRomanPSMT" charset="0"/>
                <a:ea typeface="Calibri" charset="0"/>
              </a:rPr>
              <a:t>:</a:t>
            </a:r>
          </a:p>
          <a:p>
            <a:endParaRPr lang="en-US" sz="1600" dirty="0">
              <a:latin typeface="Times New Roman" charset="0"/>
              <a:ea typeface="Calibri" charset="0"/>
            </a:endParaRPr>
          </a:p>
          <a:p>
            <a:pPr>
              <a:spcAft>
                <a:spcPts val="600"/>
              </a:spcAft>
            </a:pPr>
            <a:r>
              <a:rPr lang="en-US" sz="1600" dirty="0">
                <a:latin typeface="TimesNewRomanPSMT" charset="0"/>
                <a:ea typeface="Calibri" charset="0"/>
              </a:rPr>
              <a:t>1. Write the following words on the board—me, hi, no, she. Ask students: </a:t>
            </a:r>
            <a:r>
              <a:rPr lang="en-US" sz="1600" i="1" dirty="0">
                <a:latin typeface="TimesNewRomanPS" charset="0"/>
                <a:ea typeface="Calibri" charset="0"/>
              </a:rPr>
              <a:t>Look at these words. How many vowels do you see in each words? (1)</a:t>
            </a:r>
            <a:endParaRPr lang="en-US" sz="1600" dirty="0">
              <a:latin typeface="Times New Roman" charset="0"/>
              <a:ea typeface="Calibri" charset="0"/>
            </a:endParaRPr>
          </a:p>
          <a:p>
            <a:pPr>
              <a:spcAft>
                <a:spcPts val="600"/>
              </a:spcAft>
            </a:pPr>
            <a:r>
              <a:rPr lang="en-US" sz="1600" dirty="0">
                <a:latin typeface="TimesNewRomanPSMT" charset="0"/>
                <a:ea typeface="Calibri" charset="0"/>
              </a:rPr>
              <a:t>2. Then ask: </a:t>
            </a:r>
            <a:r>
              <a:rPr lang="en-US" sz="1600" i="1" dirty="0">
                <a:latin typeface="TimesNewRomanPS" charset="0"/>
                <a:ea typeface="Calibri" charset="0"/>
              </a:rPr>
              <a:t>What does each word end with? </a:t>
            </a:r>
            <a:r>
              <a:rPr lang="en-US" sz="1600" dirty="0">
                <a:latin typeface="TimesNewRomanPSMT" charset="0"/>
                <a:ea typeface="Calibri" charset="0"/>
              </a:rPr>
              <a:t>(One vowel). </a:t>
            </a:r>
            <a:r>
              <a:rPr lang="en-US" sz="1600" i="1" dirty="0">
                <a:latin typeface="TimesNewRomanPS" charset="0"/>
                <a:ea typeface="Calibri" charset="0"/>
              </a:rPr>
              <a:t>Can these be closed syllables? </a:t>
            </a:r>
            <a:r>
              <a:rPr lang="en-US" sz="1600" dirty="0">
                <a:latin typeface="TimesNewRomanPSMT" charset="0"/>
                <a:ea typeface="Calibri" charset="0"/>
              </a:rPr>
              <a:t>(No, closed syllables end in a consonant.)</a:t>
            </a:r>
            <a:endParaRPr lang="en-US" sz="1600" dirty="0">
              <a:latin typeface="Times New Roman" charset="0"/>
              <a:ea typeface="Calibri" charset="0"/>
            </a:endParaRPr>
          </a:p>
          <a:p>
            <a:pPr>
              <a:spcAft>
                <a:spcPts val="600"/>
              </a:spcAft>
            </a:pPr>
            <a:r>
              <a:rPr lang="en-US" sz="1600" dirty="0">
                <a:latin typeface="TimesNewRomanPSMT" charset="0"/>
                <a:ea typeface="Calibri" charset="0"/>
              </a:rPr>
              <a:t>3. Have the students read the words, paying attention to the way each is pronounced. Ask: </a:t>
            </a:r>
            <a:r>
              <a:rPr lang="en-US" sz="1600" i="1" dirty="0">
                <a:latin typeface="TimesNewRomanPS" charset="0"/>
                <a:ea typeface="Calibri" charset="0"/>
              </a:rPr>
              <a:t>How are the words pronounced at the end? </a:t>
            </a:r>
            <a:r>
              <a:rPr lang="en-US" sz="1600" dirty="0">
                <a:latin typeface="TimesNewRomanPSMT" charset="0"/>
                <a:ea typeface="Calibri" charset="0"/>
              </a:rPr>
              <a:t>(The mouth is open.) </a:t>
            </a:r>
            <a:endParaRPr lang="en-US" sz="1600" dirty="0">
              <a:latin typeface="Times New Roman" charset="0"/>
              <a:ea typeface="Calibri" charset="0"/>
            </a:endParaRPr>
          </a:p>
          <a:p>
            <a:pPr>
              <a:spcAft>
                <a:spcPts val="600"/>
              </a:spcAft>
            </a:pPr>
            <a:r>
              <a:rPr lang="en-US" sz="1600" dirty="0">
                <a:latin typeface="TimesNewRomanPSMT" charset="0"/>
                <a:ea typeface="Calibri" charset="0"/>
              </a:rPr>
              <a:t>4. Say: </a:t>
            </a:r>
            <a:r>
              <a:rPr lang="en-US" sz="1600" i="1" dirty="0">
                <a:latin typeface="TimesNewRomanPS" charset="0"/>
                <a:ea typeface="Calibri" charset="0"/>
              </a:rPr>
              <a:t>What would be a good name for this syllable? </a:t>
            </a:r>
            <a:r>
              <a:rPr lang="en-US" sz="1600" dirty="0">
                <a:latin typeface="TimesNewRomanPSMT" charset="0"/>
                <a:ea typeface="Calibri" charset="0"/>
              </a:rPr>
              <a:t>Open syllable because our mouth is open. </a:t>
            </a:r>
            <a:endParaRPr lang="en-US" sz="1600" dirty="0">
              <a:latin typeface="Times New Roman" charset="0"/>
              <a:ea typeface="Calibri" charset="0"/>
            </a:endParaRPr>
          </a:p>
          <a:p>
            <a:pPr>
              <a:spcAft>
                <a:spcPts val="600"/>
              </a:spcAft>
            </a:pPr>
            <a:r>
              <a:rPr lang="en-US" sz="1600" dirty="0">
                <a:latin typeface="TimesNewRomanPSMT" charset="0"/>
                <a:ea typeface="Calibri" charset="0"/>
              </a:rPr>
              <a:t>5. Define </a:t>
            </a:r>
            <a:r>
              <a:rPr lang="en-US" sz="1600" b="1" dirty="0">
                <a:latin typeface="TimesNewRomanPS" charset="0"/>
                <a:ea typeface="Calibri" charset="0"/>
              </a:rPr>
              <a:t>open </a:t>
            </a:r>
            <a:r>
              <a:rPr lang="en-US" sz="1600" dirty="0">
                <a:latin typeface="TimesNewRomanPSMT" charset="0"/>
                <a:ea typeface="Calibri" charset="0"/>
              </a:rPr>
              <a:t>syllables for students. (</a:t>
            </a:r>
            <a:r>
              <a:rPr lang="en-US" sz="1600" i="1" dirty="0">
                <a:latin typeface="TimesNewRomanPS" charset="0"/>
                <a:ea typeface="Calibri" charset="0"/>
              </a:rPr>
              <a:t>An open syllable ends in a vowel and the sound is long). </a:t>
            </a:r>
            <a:endParaRPr lang="en-US" sz="1600" dirty="0">
              <a:latin typeface="Times New Roman" charset="0"/>
              <a:ea typeface="Calibri" charset="0"/>
            </a:endParaRPr>
          </a:p>
          <a:p>
            <a:pPr>
              <a:spcAft>
                <a:spcPts val="600"/>
              </a:spcAft>
            </a:pPr>
            <a:r>
              <a:rPr lang="en-US" sz="1600" dirty="0">
                <a:latin typeface="TimesNewRomanPSMT" charset="0"/>
                <a:ea typeface="Calibri" charset="0"/>
              </a:rPr>
              <a:t>6. Write the following sentences on the board for students to complete: An open syllable ends in a _____ (vowel). The vowel sound is _____ (long). </a:t>
            </a:r>
            <a:endParaRPr lang="en-US" sz="1600" dirty="0">
              <a:latin typeface="Times New Roman" charset="0"/>
              <a:ea typeface="Calibri" charset="0"/>
            </a:endParaRPr>
          </a:p>
          <a:p>
            <a:pPr>
              <a:spcAft>
                <a:spcPts val="600"/>
              </a:spcAft>
            </a:pPr>
            <a:r>
              <a:rPr lang="en-US" sz="1600" dirty="0">
                <a:latin typeface="TimesNewRomanPSMT" charset="0"/>
                <a:ea typeface="Calibri" charset="0"/>
              </a:rPr>
              <a:t>7. Extend the lesson by writing two-syllable words with an open first syllable: </a:t>
            </a:r>
            <a:r>
              <a:rPr lang="en-US" sz="1600" i="1" dirty="0">
                <a:latin typeface="TimesNewRomanPS" charset="0"/>
                <a:ea typeface="Calibri" charset="0"/>
              </a:rPr>
              <a:t>tiger, lady, secret. </a:t>
            </a:r>
            <a:r>
              <a:rPr lang="en-US" sz="1600" dirty="0">
                <a:latin typeface="TimesNewRomanPSMT" charset="0"/>
                <a:ea typeface="Calibri" charset="0"/>
              </a:rPr>
              <a:t>Help students blend each syllable to read the words. Talk about what they are hearing. </a:t>
            </a:r>
            <a:endParaRPr lang="en-US" sz="1600" dirty="0">
              <a:latin typeface="Times New Roman" charset="0"/>
              <a:ea typeface="Calibri" charset="0"/>
            </a:endParaRPr>
          </a:p>
        </p:txBody>
      </p:sp>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solidFill>
                  <a:schemeClr val="bg1">
                    <a:lumMod val="65000"/>
                  </a:schemeClr>
                </a:solidFill>
              </a:rPr>
              <a:t>Effective Models</a:t>
            </a:r>
            <a:endParaRPr lang="en-US" sz="1200" dirty="0">
              <a:solidFill>
                <a:schemeClr val="bg1">
                  <a:lumMod val="65000"/>
                </a:schemeClr>
              </a:solidFill>
            </a:endParaRPr>
          </a:p>
          <a:p>
            <a:pPr marL="342900" indent="-342900">
              <a:buClr>
                <a:schemeClr val="accent1"/>
              </a:buClr>
              <a:buFont typeface="Wingdings" panose="05000000000000000000" pitchFamily="2" charset="2"/>
              <a:buChar char="q"/>
            </a:pPr>
            <a:r>
              <a:rPr lang="en-US" sz="1200" dirty="0">
                <a:solidFill>
                  <a:schemeClr val="bg1">
                    <a:lumMod val="65000"/>
                  </a:schemeClr>
                </a:solidFill>
              </a:rPr>
              <a:t>Focus on a singular objective</a:t>
            </a:r>
          </a:p>
          <a:p>
            <a:pPr marL="342900" indent="-342900">
              <a:buClr>
                <a:schemeClr val="accent1"/>
              </a:buClr>
              <a:buFont typeface="Wingdings" panose="05000000000000000000" pitchFamily="2" charset="2"/>
              <a:buChar char="q"/>
            </a:pPr>
            <a:r>
              <a:rPr lang="en-US" sz="1200"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Model/demonstrate the skill/strategy </a:t>
            </a:r>
          </a:p>
          <a:p>
            <a:pPr>
              <a:spcBef>
                <a:spcPts val="0"/>
              </a:spcBef>
              <a:buClr>
                <a:schemeClr val="accent1"/>
              </a:buClr>
            </a:pPr>
            <a:r>
              <a:rPr lang="en-US" sz="1200"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sz="1200"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 additional examples </a:t>
            </a:r>
            <a:br>
              <a:rPr lang="en-US" sz="1200" dirty="0">
                <a:solidFill>
                  <a:schemeClr val="bg1">
                    <a:lumMod val="65000"/>
                  </a:schemeClr>
                </a:solidFill>
              </a:rPr>
            </a:br>
            <a:r>
              <a:rPr lang="en-US" sz="1200" dirty="0">
                <a:solidFill>
                  <a:schemeClr val="bg1">
                    <a:lumMod val="65000"/>
                  </a:schemeClr>
                </a:solidFill>
              </a:rPr>
              <a:t>(use multiple models)</a:t>
            </a:r>
          </a:p>
          <a:p>
            <a:pPr>
              <a:buClr>
                <a:schemeClr val="accent1"/>
              </a:buClr>
            </a:pPr>
            <a:endParaRPr lang="en-US" sz="1000" b="1" dirty="0">
              <a:solidFill>
                <a:schemeClr val="bg1">
                  <a:lumMod val="65000"/>
                </a:schemeClr>
              </a:solidFill>
            </a:endParaRPr>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spcBef>
                <a:spcPts val="0"/>
              </a:spcBef>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t>Guide students through the skill/strategy </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”just right” amount of guidance</a:t>
            </a:r>
          </a:p>
          <a:p>
            <a:pPr>
              <a:spcBef>
                <a:spcPts val="0"/>
              </a:spcBef>
              <a:buClr>
                <a:schemeClr val="accent1"/>
              </a:buClr>
            </a:pPr>
            <a:r>
              <a:rPr lang="en-US" sz="1200"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cxnSp>
        <p:nvCxnSpPr>
          <p:cNvPr id="8" name="Straight Connector 7"/>
          <p:cNvCxnSpPr/>
          <p:nvPr/>
        </p:nvCxnSpPr>
        <p:spPr>
          <a:xfrm flipV="1">
            <a:off x="328613" y="4143375"/>
            <a:ext cx="4914900" cy="128589"/>
          </a:xfrm>
          <a:prstGeom prst="line">
            <a:avLst/>
          </a:prstGeom>
          <a:ln w="50800">
            <a:solidFill>
              <a:srgbClr val="119DA4"/>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rot="21368566">
            <a:off x="-5850" y="5261944"/>
            <a:ext cx="5398360" cy="865120"/>
          </a:xfrm>
          <a:prstGeom prst="ellipse">
            <a:avLst/>
          </a:prstGeom>
          <a:noFill/>
          <a:ln w="50800">
            <a:solidFill>
              <a:srgbClr val="119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930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14300"/>
            <a:ext cx="5262563" cy="6032421"/>
          </a:xfrm>
          <a:prstGeom prst="rect">
            <a:avLst/>
          </a:prstGeom>
          <a:solidFill>
            <a:srgbClr val="E3DBDE"/>
          </a:solidFill>
        </p:spPr>
        <p:txBody>
          <a:bodyPr wrap="square" rtlCol="0">
            <a:spAutoFit/>
          </a:bodyPr>
          <a:lstStyle/>
          <a:p>
            <a:pPr algn="ctr"/>
            <a:r>
              <a:rPr lang="en-US" sz="2000" dirty="0">
                <a:latin typeface="TimesNewRomanPSMT" charset="0"/>
                <a:ea typeface="Calibri" charset="0"/>
              </a:rPr>
              <a:t>Directions for teaching </a:t>
            </a:r>
            <a:r>
              <a:rPr lang="en-US" sz="2000" b="1" dirty="0">
                <a:latin typeface="TimesNewRomanPS" charset="0"/>
                <a:ea typeface="Calibri" charset="0"/>
              </a:rPr>
              <a:t>open syllables</a:t>
            </a:r>
            <a:r>
              <a:rPr lang="en-US" sz="2000" dirty="0">
                <a:latin typeface="TimesNewRomanPSMT" charset="0"/>
                <a:ea typeface="Calibri" charset="0"/>
              </a:rPr>
              <a:t>:</a:t>
            </a:r>
          </a:p>
          <a:p>
            <a:endParaRPr lang="en-US" sz="1600" dirty="0">
              <a:latin typeface="Times New Roman" charset="0"/>
              <a:ea typeface="Calibri" charset="0"/>
            </a:endParaRPr>
          </a:p>
          <a:p>
            <a:pPr>
              <a:spcAft>
                <a:spcPts val="600"/>
              </a:spcAft>
            </a:pPr>
            <a:r>
              <a:rPr lang="en-US" sz="1600" dirty="0">
                <a:latin typeface="TimesNewRomanPSMT" charset="0"/>
                <a:ea typeface="Calibri" charset="0"/>
              </a:rPr>
              <a:t>1. Write the following words on the board—me, hi, no, she. Ask students: </a:t>
            </a:r>
            <a:r>
              <a:rPr lang="en-US" sz="1600" i="1" dirty="0">
                <a:latin typeface="TimesNewRomanPS" charset="0"/>
                <a:ea typeface="Calibri" charset="0"/>
              </a:rPr>
              <a:t>Look at these words. How many vowels do you see in each words? (1)</a:t>
            </a:r>
            <a:endParaRPr lang="en-US" sz="1600" dirty="0">
              <a:latin typeface="Times New Roman" charset="0"/>
              <a:ea typeface="Calibri" charset="0"/>
            </a:endParaRPr>
          </a:p>
          <a:p>
            <a:pPr>
              <a:spcAft>
                <a:spcPts val="600"/>
              </a:spcAft>
            </a:pPr>
            <a:r>
              <a:rPr lang="en-US" sz="1600" dirty="0">
                <a:latin typeface="TimesNewRomanPSMT" charset="0"/>
                <a:ea typeface="Calibri" charset="0"/>
              </a:rPr>
              <a:t>2. Then ask: </a:t>
            </a:r>
            <a:r>
              <a:rPr lang="en-US" sz="1600" i="1" dirty="0">
                <a:latin typeface="TimesNewRomanPS" charset="0"/>
                <a:ea typeface="Calibri" charset="0"/>
              </a:rPr>
              <a:t>What does each word end with? </a:t>
            </a:r>
            <a:r>
              <a:rPr lang="en-US" sz="1600" dirty="0">
                <a:latin typeface="TimesNewRomanPSMT" charset="0"/>
                <a:ea typeface="Calibri" charset="0"/>
              </a:rPr>
              <a:t>(One vowel). </a:t>
            </a:r>
            <a:r>
              <a:rPr lang="en-US" sz="1600" i="1" dirty="0">
                <a:latin typeface="TimesNewRomanPS" charset="0"/>
                <a:ea typeface="Calibri" charset="0"/>
              </a:rPr>
              <a:t>Can these be closed syllables? </a:t>
            </a:r>
            <a:r>
              <a:rPr lang="en-US" sz="1600" dirty="0">
                <a:latin typeface="TimesNewRomanPSMT" charset="0"/>
                <a:ea typeface="Calibri" charset="0"/>
              </a:rPr>
              <a:t>(No, closed syllables end in a consonant.)</a:t>
            </a:r>
            <a:endParaRPr lang="en-US" sz="1600" dirty="0">
              <a:latin typeface="Times New Roman" charset="0"/>
              <a:ea typeface="Calibri" charset="0"/>
            </a:endParaRPr>
          </a:p>
          <a:p>
            <a:pPr>
              <a:spcAft>
                <a:spcPts val="600"/>
              </a:spcAft>
            </a:pPr>
            <a:r>
              <a:rPr lang="en-US" sz="1600" dirty="0">
                <a:latin typeface="TimesNewRomanPSMT" charset="0"/>
                <a:ea typeface="Calibri" charset="0"/>
              </a:rPr>
              <a:t>3. Have the students read the words, paying attention to the way each is pronounced. Ask: </a:t>
            </a:r>
            <a:r>
              <a:rPr lang="en-US" sz="1600" i="1" dirty="0">
                <a:latin typeface="TimesNewRomanPS" charset="0"/>
                <a:ea typeface="Calibri" charset="0"/>
              </a:rPr>
              <a:t>How are the words pronounced at the end? </a:t>
            </a:r>
            <a:r>
              <a:rPr lang="en-US" sz="1600" dirty="0">
                <a:latin typeface="TimesNewRomanPSMT" charset="0"/>
                <a:ea typeface="Calibri" charset="0"/>
              </a:rPr>
              <a:t>(The mouth is open.) </a:t>
            </a:r>
            <a:endParaRPr lang="en-US" sz="1600" dirty="0">
              <a:latin typeface="Times New Roman" charset="0"/>
              <a:ea typeface="Calibri" charset="0"/>
            </a:endParaRPr>
          </a:p>
          <a:p>
            <a:pPr>
              <a:spcAft>
                <a:spcPts val="600"/>
              </a:spcAft>
            </a:pPr>
            <a:r>
              <a:rPr lang="en-US" sz="1600" dirty="0">
                <a:latin typeface="TimesNewRomanPSMT" charset="0"/>
                <a:ea typeface="Calibri" charset="0"/>
              </a:rPr>
              <a:t>4. Say: </a:t>
            </a:r>
            <a:r>
              <a:rPr lang="en-US" sz="1600" i="1" dirty="0">
                <a:latin typeface="TimesNewRomanPS" charset="0"/>
                <a:ea typeface="Calibri" charset="0"/>
              </a:rPr>
              <a:t>What would be a good name for this syllable? </a:t>
            </a:r>
            <a:r>
              <a:rPr lang="en-US" sz="1600" dirty="0">
                <a:latin typeface="TimesNewRomanPSMT" charset="0"/>
                <a:ea typeface="Calibri" charset="0"/>
              </a:rPr>
              <a:t>Open syllable because our mouth is open. </a:t>
            </a:r>
            <a:endParaRPr lang="en-US" sz="1600" dirty="0">
              <a:latin typeface="Times New Roman" charset="0"/>
              <a:ea typeface="Calibri" charset="0"/>
            </a:endParaRPr>
          </a:p>
          <a:p>
            <a:pPr>
              <a:spcAft>
                <a:spcPts val="600"/>
              </a:spcAft>
            </a:pPr>
            <a:r>
              <a:rPr lang="en-US" sz="1600" dirty="0">
                <a:latin typeface="TimesNewRomanPSMT" charset="0"/>
                <a:ea typeface="Calibri" charset="0"/>
              </a:rPr>
              <a:t>5. Define </a:t>
            </a:r>
            <a:r>
              <a:rPr lang="en-US" sz="1600" b="1" dirty="0">
                <a:latin typeface="TimesNewRomanPS" charset="0"/>
                <a:ea typeface="Calibri" charset="0"/>
              </a:rPr>
              <a:t>open </a:t>
            </a:r>
            <a:r>
              <a:rPr lang="en-US" sz="1600" dirty="0">
                <a:latin typeface="TimesNewRomanPSMT" charset="0"/>
                <a:ea typeface="Calibri" charset="0"/>
              </a:rPr>
              <a:t>syllables for students. (</a:t>
            </a:r>
            <a:r>
              <a:rPr lang="en-US" sz="1600" i="1" dirty="0">
                <a:latin typeface="TimesNewRomanPS" charset="0"/>
                <a:ea typeface="Calibri" charset="0"/>
              </a:rPr>
              <a:t>An open syllable ends in a vowel and the sound is long). </a:t>
            </a:r>
            <a:endParaRPr lang="en-US" sz="1600" dirty="0">
              <a:latin typeface="Times New Roman" charset="0"/>
              <a:ea typeface="Calibri" charset="0"/>
            </a:endParaRPr>
          </a:p>
          <a:p>
            <a:pPr>
              <a:spcAft>
                <a:spcPts val="600"/>
              </a:spcAft>
            </a:pPr>
            <a:r>
              <a:rPr lang="en-US" sz="1600" dirty="0">
                <a:latin typeface="TimesNewRomanPSMT" charset="0"/>
                <a:ea typeface="Calibri" charset="0"/>
              </a:rPr>
              <a:t>6. Write the following sentences on the board for students to complete: An open syllable ends in a _____ (vowel). The vowel sound is _____ (long). </a:t>
            </a:r>
            <a:endParaRPr lang="en-US" sz="1600" dirty="0">
              <a:latin typeface="Times New Roman" charset="0"/>
              <a:ea typeface="Calibri" charset="0"/>
            </a:endParaRPr>
          </a:p>
          <a:p>
            <a:pPr>
              <a:spcAft>
                <a:spcPts val="600"/>
              </a:spcAft>
            </a:pPr>
            <a:r>
              <a:rPr lang="en-US" sz="1600" dirty="0">
                <a:latin typeface="TimesNewRomanPSMT" charset="0"/>
                <a:ea typeface="Calibri" charset="0"/>
              </a:rPr>
              <a:t>7. Extend the lesson by writing two-syllable words with an open first syllable: </a:t>
            </a:r>
            <a:r>
              <a:rPr lang="en-US" sz="1600" i="1" dirty="0">
                <a:latin typeface="TimesNewRomanPS" charset="0"/>
                <a:ea typeface="Calibri" charset="0"/>
              </a:rPr>
              <a:t>tiger, lady, secret. </a:t>
            </a:r>
            <a:r>
              <a:rPr lang="en-US" sz="1600" dirty="0">
                <a:latin typeface="TimesNewRomanPSMT" charset="0"/>
                <a:ea typeface="Calibri" charset="0"/>
              </a:rPr>
              <a:t>Help students blend each syllable to read the words. Talk about what they are hearing. </a:t>
            </a:r>
            <a:endParaRPr lang="en-US" sz="1600" dirty="0">
              <a:latin typeface="Times New Roman" charset="0"/>
              <a:ea typeface="Calibri" charset="0"/>
            </a:endParaRPr>
          </a:p>
        </p:txBody>
      </p:sp>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solidFill>
                  <a:schemeClr val="bg1">
                    <a:lumMod val="65000"/>
                  </a:schemeClr>
                </a:solidFill>
              </a:rPr>
              <a:t>Effective Models</a:t>
            </a:r>
            <a:endParaRPr lang="en-US" sz="1200" dirty="0">
              <a:solidFill>
                <a:schemeClr val="bg1">
                  <a:lumMod val="65000"/>
                </a:schemeClr>
              </a:solidFill>
            </a:endParaRPr>
          </a:p>
          <a:p>
            <a:pPr marL="342900" indent="-342900">
              <a:buClr>
                <a:schemeClr val="accent1"/>
              </a:buClr>
              <a:buFont typeface="Wingdings" panose="05000000000000000000" pitchFamily="2" charset="2"/>
              <a:buChar char="q"/>
            </a:pPr>
            <a:r>
              <a:rPr lang="en-US" sz="1200" dirty="0">
                <a:solidFill>
                  <a:schemeClr val="bg1">
                    <a:lumMod val="65000"/>
                  </a:schemeClr>
                </a:solidFill>
              </a:rPr>
              <a:t>Focus on a singular objective</a:t>
            </a:r>
          </a:p>
          <a:p>
            <a:pPr marL="342900" indent="-342900">
              <a:buClr>
                <a:schemeClr val="accent1"/>
              </a:buClr>
              <a:buFont typeface="Wingdings" panose="05000000000000000000" pitchFamily="2" charset="2"/>
              <a:buChar char="q"/>
            </a:pPr>
            <a:r>
              <a:rPr lang="en-US" sz="1200"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Model/demonstrate the skill/strategy </a:t>
            </a:r>
          </a:p>
          <a:p>
            <a:pPr>
              <a:spcBef>
                <a:spcPts val="0"/>
              </a:spcBef>
              <a:buClr>
                <a:schemeClr val="accent1"/>
              </a:buClr>
            </a:pPr>
            <a:r>
              <a:rPr lang="en-US" sz="1200"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sz="1200"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 additional examples </a:t>
            </a:r>
            <a:br>
              <a:rPr lang="en-US" sz="1200" dirty="0">
                <a:solidFill>
                  <a:schemeClr val="bg1">
                    <a:lumMod val="65000"/>
                  </a:schemeClr>
                </a:solidFill>
              </a:rPr>
            </a:br>
            <a:r>
              <a:rPr lang="en-US" sz="1200" dirty="0">
                <a:solidFill>
                  <a:schemeClr val="bg1">
                    <a:lumMod val="65000"/>
                  </a:schemeClr>
                </a:solidFill>
              </a:rPr>
              <a:t>(use multiple models)</a:t>
            </a:r>
          </a:p>
          <a:p>
            <a:pPr>
              <a:buClr>
                <a:schemeClr val="accent1"/>
              </a:buClr>
            </a:pPr>
            <a:endParaRPr lang="en-US" sz="1000" b="1" dirty="0">
              <a:solidFill>
                <a:schemeClr val="bg1">
                  <a:lumMod val="65000"/>
                </a:schemeClr>
              </a:solidFill>
            </a:endParaRPr>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spcBef>
                <a:spcPts val="0"/>
              </a:spcBef>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t>Guide students through the skill/strategy </a:t>
            </a:r>
          </a:p>
          <a:p>
            <a:pPr marL="342900" indent="-342900">
              <a:buClr>
                <a:schemeClr val="accent1"/>
              </a:buClr>
              <a:buFont typeface="Wingdings" panose="05000000000000000000" pitchFamily="2" charset="2"/>
              <a:buChar char="q"/>
            </a:pPr>
            <a:r>
              <a:rPr lang="en-US" sz="1200" dirty="0"/>
              <a:t>Provide ”just right” amount of guidance</a:t>
            </a:r>
          </a:p>
          <a:p>
            <a:pPr>
              <a:spcBef>
                <a:spcPts val="0"/>
              </a:spcBef>
              <a:buClr>
                <a:schemeClr val="accent1"/>
              </a:buClr>
            </a:pPr>
            <a:r>
              <a:rPr lang="en-US" sz="1200" dirty="0"/>
              <a:t>      (based on students’ skills)</a:t>
            </a:r>
          </a:p>
          <a:p>
            <a:pPr marL="342900" indent="-342900">
              <a:buClr>
                <a:schemeClr val="accent1"/>
              </a:buClr>
              <a:buFont typeface="Wingdings" panose="05000000000000000000" pitchFamily="2" charset="2"/>
              <a:buChar char="q"/>
            </a:pPr>
            <a:r>
              <a:rPr lang="en-US" sz="1200" dirty="0">
                <a:solidFill>
                  <a:schemeClr val="bg1">
                    <a:lumMod val="65000"/>
                  </a:schemeClr>
                </a:solidFill>
              </a:rPr>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Tree>
    <p:extLst>
      <p:ext uri="{BB962C8B-B14F-4D97-AF65-F5344CB8AC3E}">
        <p14:creationId xmlns:p14="http://schemas.microsoft.com/office/powerpoint/2010/main" val="2225023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28807" y="3177953"/>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Planned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Examples</a:t>
            </a:r>
          </a:p>
        </p:txBody>
      </p:sp>
      <p:sp>
        <p:nvSpPr>
          <p:cNvPr id="26" name="TextBox 25"/>
          <p:cNvSpPr txBox="1"/>
          <p:nvPr/>
        </p:nvSpPr>
        <p:spPr>
          <a:xfrm>
            <a:off x="1526725" y="2325503"/>
            <a:ext cx="1667476" cy="852449"/>
          </a:xfrm>
          <a:prstGeom prst="rect">
            <a:avLst/>
          </a:prstGeom>
          <a:solidFill>
            <a:srgbClr val="D3A01F">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Clear Explanation</a:t>
            </a:r>
          </a:p>
        </p:txBody>
      </p:sp>
      <p:sp>
        <p:nvSpPr>
          <p:cNvPr id="27" name="TextBox 26"/>
          <p:cNvSpPr txBox="1"/>
          <p:nvPr/>
        </p:nvSpPr>
        <p:spPr>
          <a:xfrm>
            <a:off x="3320281" y="3115302"/>
            <a:ext cx="1667476" cy="87501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28" name="TextBox 27"/>
          <p:cNvSpPr txBox="1"/>
          <p:nvPr/>
        </p:nvSpPr>
        <p:spPr>
          <a:xfrm>
            <a:off x="3320281" y="2325503"/>
            <a:ext cx="1667476" cy="789797"/>
          </a:xfrm>
          <a:prstGeom prst="rect">
            <a:avLst/>
          </a:prstGeom>
          <a:solidFill>
            <a:srgbClr val="8B4007"/>
          </a:solidFill>
        </p:spPr>
        <p:txBody>
          <a:bodyPr wrap="square" rtlCol="0" anchor="ctr">
            <a:noAutofit/>
          </a:bodyPr>
          <a:lstStyle/>
          <a:p>
            <a:pPr algn="ctr"/>
            <a:r>
              <a:rPr lang="en-US" sz="2000" dirty="0">
                <a:solidFill>
                  <a:srgbClr val="FFFFFF"/>
                </a:solidFill>
                <a:latin typeface="Tw Cen MT" panose="020B0602020104020603"/>
              </a:rPr>
              <a:t>Guided </a:t>
            </a:r>
          </a:p>
          <a:p>
            <a:pPr algn="ctr"/>
            <a:r>
              <a:rPr lang="en-US" sz="2000" dirty="0">
                <a:solidFill>
                  <a:srgbClr val="FFFFFF"/>
                </a:solidFill>
                <a:latin typeface="Tw Cen MT" panose="020B0602020104020603"/>
              </a:rPr>
              <a:t>Practice</a:t>
            </a:r>
          </a:p>
        </p:txBody>
      </p:sp>
      <p:sp>
        <p:nvSpPr>
          <p:cNvPr id="29" name="TextBox 28"/>
          <p:cNvSpPr txBox="1"/>
          <p:nvPr/>
        </p:nvSpPr>
        <p:spPr>
          <a:xfrm>
            <a:off x="1528806" y="1863840"/>
            <a:ext cx="1667476" cy="461665"/>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30" name="TextBox 29"/>
          <p:cNvSpPr txBox="1"/>
          <p:nvPr/>
        </p:nvSpPr>
        <p:spPr>
          <a:xfrm>
            <a:off x="3320281" y="1863839"/>
            <a:ext cx="1667476" cy="461665"/>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1" name="TextBox 30"/>
          <p:cNvSpPr txBox="1"/>
          <p:nvPr/>
        </p:nvSpPr>
        <p:spPr>
          <a:xfrm>
            <a:off x="1936284" y="1369055"/>
            <a:ext cx="852520" cy="461665"/>
          </a:xfrm>
          <a:prstGeom prst="rect">
            <a:avLst/>
          </a:prstGeom>
          <a:noFill/>
        </p:spPr>
        <p:txBody>
          <a:bodyPr wrap="square" rtlCol="0">
            <a:spAutoFit/>
          </a:bodyPr>
          <a:lstStyle/>
          <a:p>
            <a:r>
              <a:rPr lang="en-US" sz="2400" dirty="0">
                <a:solidFill>
                  <a:srgbClr val="FFC000"/>
                </a:solidFill>
                <a:latin typeface="Tw Cen MT" panose="020B0602020104020603"/>
              </a:rPr>
              <a:t>I Do</a:t>
            </a:r>
          </a:p>
        </p:txBody>
      </p:sp>
      <p:sp>
        <p:nvSpPr>
          <p:cNvPr id="32" name="TextBox 31"/>
          <p:cNvSpPr txBox="1"/>
          <p:nvPr/>
        </p:nvSpPr>
        <p:spPr>
          <a:xfrm>
            <a:off x="5053549" y="2514793"/>
            <a:ext cx="1667476" cy="461665"/>
          </a:xfrm>
          <a:prstGeom prst="rect">
            <a:avLst/>
          </a:prstGeom>
          <a:noFill/>
        </p:spPr>
        <p:txBody>
          <a:bodyPr wrap="square" rtlCol="0">
            <a:spAutoFit/>
          </a:bodyPr>
          <a:lstStyle/>
          <a:p>
            <a:r>
              <a:rPr lang="en-US" sz="2400" dirty="0">
                <a:solidFill>
                  <a:srgbClr val="FFC000"/>
                </a:solidFill>
                <a:latin typeface="Tw Cen MT" panose="020B0602020104020603"/>
              </a:rPr>
              <a:t>We Do</a:t>
            </a:r>
          </a:p>
        </p:txBody>
      </p:sp>
      <p:sp>
        <p:nvSpPr>
          <p:cNvPr id="33" name="TextBox 32"/>
          <p:cNvSpPr txBox="1"/>
          <p:nvPr/>
        </p:nvSpPr>
        <p:spPr>
          <a:xfrm>
            <a:off x="5053549" y="3347202"/>
            <a:ext cx="1455045" cy="461665"/>
          </a:xfrm>
          <a:prstGeom prst="rect">
            <a:avLst/>
          </a:prstGeom>
          <a:noFill/>
        </p:spPr>
        <p:txBody>
          <a:bodyPr wrap="square" rtlCol="0">
            <a:spAutoFit/>
          </a:bodyPr>
          <a:lstStyle/>
          <a:p>
            <a:r>
              <a:rPr lang="en-US" sz="2400" dirty="0">
                <a:solidFill>
                  <a:srgbClr val="FFC000"/>
                </a:solidFill>
                <a:latin typeface="Tw Cen MT" panose="020B0602020104020603"/>
              </a:rPr>
              <a:t>You Do</a:t>
            </a:r>
          </a:p>
        </p:txBody>
      </p:sp>
      <p:sp>
        <p:nvSpPr>
          <p:cNvPr id="34" name="Rectangle 33"/>
          <p:cNvSpPr/>
          <p:nvPr/>
        </p:nvSpPr>
        <p:spPr>
          <a:xfrm>
            <a:off x="1528806" y="4167518"/>
            <a:ext cx="3458951" cy="437680"/>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Tw Cen MT" panose="020B0602020104020603"/>
              </a:rPr>
              <a:t>Supporting Practices</a:t>
            </a:r>
            <a:endParaRPr kumimoji="0" lang="en-US" sz="1800" b="0" i="0" u="none" strike="noStrike" kern="0" cap="none" spc="0" normalizeH="0" baseline="0" noProof="0" dirty="0">
              <a:ln>
                <a:noFill/>
              </a:ln>
              <a:solidFill>
                <a:srgbClr val="000000"/>
              </a:solidFill>
              <a:effectLst/>
              <a:uLnTx/>
              <a:uFillTx/>
              <a:latin typeface="Tw Cen MT" panose="020B0602020104020603"/>
            </a:endParaRPr>
          </a:p>
        </p:txBody>
      </p:sp>
      <p:sp>
        <p:nvSpPr>
          <p:cNvPr id="35" name="Rectangle 34"/>
          <p:cNvSpPr/>
          <p:nvPr/>
        </p:nvSpPr>
        <p:spPr>
          <a:xfrm>
            <a:off x="1528806" y="4508807"/>
            <a:ext cx="3458951" cy="1085957"/>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Asking the right questions </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Eliciting frequent responses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15678392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14300"/>
            <a:ext cx="5262563" cy="6032421"/>
          </a:xfrm>
          <a:prstGeom prst="rect">
            <a:avLst/>
          </a:prstGeom>
          <a:solidFill>
            <a:srgbClr val="E3DBDE"/>
          </a:solidFill>
        </p:spPr>
        <p:txBody>
          <a:bodyPr wrap="square" rtlCol="0">
            <a:spAutoFit/>
          </a:bodyPr>
          <a:lstStyle/>
          <a:p>
            <a:pPr algn="ctr"/>
            <a:r>
              <a:rPr lang="en-US" sz="2000" dirty="0">
                <a:latin typeface="TimesNewRomanPSMT" charset="0"/>
                <a:ea typeface="Calibri" charset="0"/>
              </a:rPr>
              <a:t>Directions for teaching </a:t>
            </a:r>
            <a:r>
              <a:rPr lang="en-US" sz="2000" b="1" dirty="0">
                <a:latin typeface="TimesNewRomanPS" charset="0"/>
                <a:ea typeface="Calibri" charset="0"/>
              </a:rPr>
              <a:t>open syllables</a:t>
            </a:r>
            <a:r>
              <a:rPr lang="en-US" sz="2000" dirty="0">
                <a:latin typeface="TimesNewRomanPSMT" charset="0"/>
                <a:ea typeface="Calibri" charset="0"/>
              </a:rPr>
              <a:t>:</a:t>
            </a:r>
          </a:p>
          <a:p>
            <a:endParaRPr lang="en-US" sz="1600" dirty="0">
              <a:latin typeface="Times New Roman" charset="0"/>
              <a:ea typeface="Calibri" charset="0"/>
            </a:endParaRPr>
          </a:p>
          <a:p>
            <a:pPr>
              <a:spcAft>
                <a:spcPts val="600"/>
              </a:spcAft>
            </a:pPr>
            <a:r>
              <a:rPr lang="en-US" sz="1600" dirty="0">
                <a:latin typeface="TimesNewRomanPSMT" charset="0"/>
                <a:ea typeface="Calibri" charset="0"/>
              </a:rPr>
              <a:t>1. Write the following words on the board—me, hi, no, she. Ask students: </a:t>
            </a:r>
            <a:r>
              <a:rPr lang="en-US" sz="1600" i="1" dirty="0">
                <a:latin typeface="TimesNewRomanPS" charset="0"/>
                <a:ea typeface="Calibri" charset="0"/>
              </a:rPr>
              <a:t>Look at these words. How many vowels do you see in each words? (1)</a:t>
            </a:r>
            <a:endParaRPr lang="en-US" sz="1600" dirty="0">
              <a:latin typeface="Times New Roman" charset="0"/>
              <a:ea typeface="Calibri" charset="0"/>
            </a:endParaRPr>
          </a:p>
          <a:p>
            <a:pPr>
              <a:spcAft>
                <a:spcPts val="600"/>
              </a:spcAft>
            </a:pPr>
            <a:r>
              <a:rPr lang="en-US" sz="1600" dirty="0">
                <a:latin typeface="TimesNewRomanPSMT" charset="0"/>
                <a:ea typeface="Calibri" charset="0"/>
              </a:rPr>
              <a:t>2. Then ask: </a:t>
            </a:r>
            <a:r>
              <a:rPr lang="en-US" sz="1600" i="1" dirty="0">
                <a:latin typeface="TimesNewRomanPS" charset="0"/>
                <a:ea typeface="Calibri" charset="0"/>
              </a:rPr>
              <a:t>What does each word end with? </a:t>
            </a:r>
            <a:r>
              <a:rPr lang="en-US" sz="1600" dirty="0">
                <a:latin typeface="TimesNewRomanPSMT" charset="0"/>
                <a:ea typeface="Calibri" charset="0"/>
              </a:rPr>
              <a:t>(One vowel). </a:t>
            </a:r>
            <a:r>
              <a:rPr lang="en-US" sz="1600" i="1" dirty="0">
                <a:latin typeface="TimesNewRomanPS" charset="0"/>
                <a:ea typeface="Calibri" charset="0"/>
              </a:rPr>
              <a:t>Can these be closed syllables? </a:t>
            </a:r>
            <a:r>
              <a:rPr lang="en-US" sz="1600" dirty="0">
                <a:latin typeface="TimesNewRomanPSMT" charset="0"/>
                <a:ea typeface="Calibri" charset="0"/>
              </a:rPr>
              <a:t>(No, closed syllables end in a consonant.)</a:t>
            </a:r>
            <a:endParaRPr lang="en-US" sz="1600" dirty="0">
              <a:latin typeface="Times New Roman" charset="0"/>
              <a:ea typeface="Calibri" charset="0"/>
            </a:endParaRPr>
          </a:p>
          <a:p>
            <a:pPr>
              <a:spcAft>
                <a:spcPts val="600"/>
              </a:spcAft>
            </a:pPr>
            <a:r>
              <a:rPr lang="en-US" sz="1600" dirty="0">
                <a:latin typeface="TimesNewRomanPSMT" charset="0"/>
                <a:ea typeface="Calibri" charset="0"/>
              </a:rPr>
              <a:t>3. Have the students read the words, paying attention to the way each is pronounced. Ask: </a:t>
            </a:r>
            <a:r>
              <a:rPr lang="en-US" sz="1600" i="1" dirty="0">
                <a:latin typeface="TimesNewRomanPS" charset="0"/>
                <a:ea typeface="Calibri" charset="0"/>
              </a:rPr>
              <a:t>How are the words pronounced at the end? </a:t>
            </a:r>
            <a:r>
              <a:rPr lang="en-US" sz="1600" dirty="0">
                <a:latin typeface="TimesNewRomanPSMT" charset="0"/>
                <a:ea typeface="Calibri" charset="0"/>
              </a:rPr>
              <a:t>(The mouth is open.) </a:t>
            </a:r>
            <a:endParaRPr lang="en-US" sz="1600" dirty="0">
              <a:latin typeface="Times New Roman" charset="0"/>
              <a:ea typeface="Calibri" charset="0"/>
            </a:endParaRPr>
          </a:p>
          <a:p>
            <a:pPr>
              <a:spcAft>
                <a:spcPts val="600"/>
              </a:spcAft>
            </a:pPr>
            <a:r>
              <a:rPr lang="en-US" sz="1600" dirty="0">
                <a:latin typeface="TimesNewRomanPSMT" charset="0"/>
                <a:ea typeface="Calibri" charset="0"/>
              </a:rPr>
              <a:t>4. Say: </a:t>
            </a:r>
            <a:r>
              <a:rPr lang="en-US" sz="1600" i="1" dirty="0">
                <a:latin typeface="TimesNewRomanPS" charset="0"/>
                <a:ea typeface="Calibri" charset="0"/>
              </a:rPr>
              <a:t>What would be a good name for this syllable? </a:t>
            </a:r>
            <a:r>
              <a:rPr lang="en-US" sz="1600" dirty="0">
                <a:latin typeface="TimesNewRomanPSMT" charset="0"/>
                <a:ea typeface="Calibri" charset="0"/>
              </a:rPr>
              <a:t>Open syllable because our mouth is open. </a:t>
            </a:r>
            <a:endParaRPr lang="en-US" sz="1600" dirty="0">
              <a:latin typeface="Times New Roman" charset="0"/>
              <a:ea typeface="Calibri" charset="0"/>
            </a:endParaRPr>
          </a:p>
          <a:p>
            <a:pPr>
              <a:spcAft>
                <a:spcPts val="600"/>
              </a:spcAft>
            </a:pPr>
            <a:r>
              <a:rPr lang="en-US" sz="1600" dirty="0">
                <a:latin typeface="TimesNewRomanPSMT" charset="0"/>
                <a:ea typeface="Calibri" charset="0"/>
              </a:rPr>
              <a:t>5. Define </a:t>
            </a:r>
            <a:r>
              <a:rPr lang="en-US" sz="1600" b="1" dirty="0">
                <a:latin typeface="TimesNewRomanPS" charset="0"/>
                <a:ea typeface="Calibri" charset="0"/>
              </a:rPr>
              <a:t>open </a:t>
            </a:r>
            <a:r>
              <a:rPr lang="en-US" sz="1600" dirty="0">
                <a:latin typeface="TimesNewRomanPSMT" charset="0"/>
                <a:ea typeface="Calibri" charset="0"/>
              </a:rPr>
              <a:t>syllables for students. (</a:t>
            </a:r>
            <a:r>
              <a:rPr lang="en-US" sz="1600" i="1" dirty="0">
                <a:latin typeface="TimesNewRomanPS" charset="0"/>
                <a:ea typeface="Calibri" charset="0"/>
              </a:rPr>
              <a:t>An open syllable ends in a vowel and the sound is long). </a:t>
            </a:r>
            <a:endParaRPr lang="en-US" sz="1600" dirty="0">
              <a:latin typeface="Times New Roman" charset="0"/>
              <a:ea typeface="Calibri" charset="0"/>
            </a:endParaRPr>
          </a:p>
          <a:p>
            <a:pPr>
              <a:spcAft>
                <a:spcPts val="600"/>
              </a:spcAft>
            </a:pPr>
            <a:r>
              <a:rPr lang="en-US" sz="1600" dirty="0">
                <a:latin typeface="TimesNewRomanPSMT" charset="0"/>
                <a:ea typeface="Calibri" charset="0"/>
              </a:rPr>
              <a:t>6. Write the following sentences on the board for students to complete: An open syllable ends in a _____ (vowel). The vowel sound is _____ (long). </a:t>
            </a:r>
            <a:endParaRPr lang="en-US" sz="1600" dirty="0">
              <a:latin typeface="Times New Roman" charset="0"/>
              <a:ea typeface="Calibri" charset="0"/>
            </a:endParaRPr>
          </a:p>
          <a:p>
            <a:pPr>
              <a:spcAft>
                <a:spcPts val="600"/>
              </a:spcAft>
            </a:pPr>
            <a:r>
              <a:rPr lang="en-US" sz="1600" dirty="0">
                <a:latin typeface="TimesNewRomanPSMT" charset="0"/>
                <a:ea typeface="Calibri" charset="0"/>
              </a:rPr>
              <a:t>7. Extend the lesson by writing two-syllable words with an open first syllable: </a:t>
            </a:r>
            <a:r>
              <a:rPr lang="en-US" sz="1600" i="1" dirty="0">
                <a:latin typeface="TimesNewRomanPS" charset="0"/>
                <a:ea typeface="Calibri" charset="0"/>
              </a:rPr>
              <a:t>tiger, lady, secret. </a:t>
            </a:r>
            <a:r>
              <a:rPr lang="en-US" sz="1600" dirty="0">
                <a:latin typeface="TimesNewRomanPSMT" charset="0"/>
                <a:ea typeface="Calibri" charset="0"/>
              </a:rPr>
              <a:t>Help students blend each syllable to read the words. Talk about what they are hearing. </a:t>
            </a:r>
            <a:endParaRPr lang="en-US" sz="1600" dirty="0">
              <a:latin typeface="Times New Roman" charset="0"/>
              <a:ea typeface="Calibri" charset="0"/>
            </a:endParaRPr>
          </a:p>
        </p:txBody>
      </p:sp>
      <p:sp>
        <p:nvSpPr>
          <p:cNvPr id="6" name="Content Placeholder 2"/>
          <p:cNvSpPr txBox="1">
            <a:spLocks/>
          </p:cNvSpPr>
          <p:nvPr/>
        </p:nvSpPr>
        <p:spPr>
          <a:xfrm>
            <a:off x="5543551" y="652463"/>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solidFill>
                  <a:schemeClr val="bg1">
                    <a:lumMod val="65000"/>
                  </a:schemeClr>
                </a:solidFill>
              </a:rPr>
              <a:t>Effective Models</a:t>
            </a:r>
            <a:endParaRPr lang="en-US" sz="1200" dirty="0">
              <a:solidFill>
                <a:schemeClr val="bg1">
                  <a:lumMod val="65000"/>
                </a:schemeClr>
              </a:solidFill>
            </a:endParaRPr>
          </a:p>
          <a:p>
            <a:pPr marL="342900" indent="-342900">
              <a:buClr>
                <a:schemeClr val="accent1"/>
              </a:buClr>
              <a:buFont typeface="Wingdings" panose="05000000000000000000" pitchFamily="2" charset="2"/>
              <a:buChar char="q"/>
            </a:pPr>
            <a:r>
              <a:rPr lang="en-US" sz="1200" dirty="0">
                <a:solidFill>
                  <a:schemeClr val="bg1">
                    <a:lumMod val="65000"/>
                  </a:schemeClr>
                </a:solidFill>
              </a:rPr>
              <a:t>Focus on a singular objective</a:t>
            </a:r>
          </a:p>
          <a:p>
            <a:pPr marL="342900" indent="-342900">
              <a:buClr>
                <a:schemeClr val="accent1"/>
              </a:buClr>
              <a:buFont typeface="Wingdings" panose="05000000000000000000" pitchFamily="2" charset="2"/>
              <a:buChar char="q"/>
            </a:pPr>
            <a:r>
              <a:rPr lang="en-US" sz="1200"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Model/demonstrate the skill/strategy </a:t>
            </a:r>
          </a:p>
          <a:p>
            <a:pPr>
              <a:spcBef>
                <a:spcPts val="0"/>
              </a:spcBef>
              <a:buClr>
                <a:schemeClr val="accent1"/>
              </a:buClr>
            </a:pPr>
            <a:r>
              <a:rPr lang="en-US" sz="1200"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sz="1200"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sz="1200" dirty="0">
                <a:solidFill>
                  <a:schemeClr val="bg1">
                    <a:lumMod val="65000"/>
                  </a:schemeClr>
                </a:solidFill>
              </a:rPr>
              <a:t>Model additional examples </a:t>
            </a:r>
            <a:br>
              <a:rPr lang="en-US" sz="1200" dirty="0">
                <a:solidFill>
                  <a:schemeClr val="bg1">
                    <a:lumMod val="65000"/>
                  </a:schemeClr>
                </a:solidFill>
              </a:rPr>
            </a:br>
            <a:r>
              <a:rPr lang="en-US" sz="1200" dirty="0">
                <a:solidFill>
                  <a:schemeClr val="bg1">
                    <a:lumMod val="65000"/>
                  </a:schemeClr>
                </a:solidFill>
              </a:rPr>
              <a:t>(use multiple models)</a:t>
            </a:r>
          </a:p>
          <a:p>
            <a:pPr>
              <a:buClr>
                <a:schemeClr val="accent1"/>
              </a:buClr>
            </a:pPr>
            <a:endParaRPr lang="en-US" sz="1000" b="1" dirty="0">
              <a:solidFill>
                <a:schemeClr val="bg1">
                  <a:lumMod val="65000"/>
                </a:schemeClr>
              </a:solidFill>
            </a:endParaRPr>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spcBef>
                <a:spcPts val="0"/>
              </a:spcBef>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t>Guide students through the skill/strategy </a:t>
            </a:r>
          </a:p>
          <a:p>
            <a:pPr marL="342900" indent="-342900">
              <a:buClr>
                <a:schemeClr val="accent1"/>
              </a:buClr>
              <a:buFont typeface="Wingdings" panose="05000000000000000000" pitchFamily="2" charset="2"/>
              <a:buChar char="q"/>
            </a:pPr>
            <a:r>
              <a:rPr lang="en-US" sz="1200" dirty="0"/>
              <a:t>Provide ”just right” amount of guidance</a:t>
            </a:r>
          </a:p>
          <a:p>
            <a:pPr>
              <a:spcBef>
                <a:spcPts val="0"/>
              </a:spcBef>
              <a:buClr>
                <a:schemeClr val="accent1"/>
              </a:buClr>
            </a:pPr>
            <a:r>
              <a:rPr lang="en-US" sz="1200" dirty="0"/>
              <a:t>      (based on students’ skills)</a:t>
            </a:r>
          </a:p>
          <a:p>
            <a:pPr marL="342900" indent="-342900">
              <a:buClr>
                <a:schemeClr val="accent1"/>
              </a:buClr>
              <a:buFont typeface="Wingdings" panose="05000000000000000000" pitchFamily="2" charset="2"/>
              <a:buChar char="q"/>
            </a:pPr>
            <a:r>
              <a:rPr lang="en-US" sz="1200" dirty="0"/>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10" name="Oval 9"/>
          <p:cNvSpPr/>
          <p:nvPr/>
        </p:nvSpPr>
        <p:spPr>
          <a:xfrm>
            <a:off x="-5592" y="4047510"/>
            <a:ext cx="5398360" cy="1153143"/>
          </a:xfrm>
          <a:prstGeom prst="ellipse">
            <a:avLst/>
          </a:prstGeom>
          <a:noFill/>
          <a:ln w="50800">
            <a:solidFill>
              <a:srgbClr val="119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46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14300"/>
            <a:ext cx="5262563" cy="6386364"/>
          </a:xfrm>
          <a:prstGeom prst="rect">
            <a:avLst/>
          </a:prstGeom>
          <a:solidFill>
            <a:srgbClr val="F7F8E2"/>
          </a:solidFill>
        </p:spPr>
        <p:txBody>
          <a:bodyPr wrap="square" rtlCol="0">
            <a:spAutoFit/>
          </a:bodyPr>
          <a:lstStyle/>
          <a:p>
            <a:pPr algn="ctr"/>
            <a:r>
              <a:rPr lang="en-US" sz="2000" dirty="0">
                <a:latin typeface="TimesNewRomanPSMT" charset="0"/>
                <a:ea typeface="Calibri" charset="0"/>
              </a:rPr>
              <a:t>Directions for teaching </a:t>
            </a:r>
            <a:r>
              <a:rPr lang="en-US" sz="2000" b="1" dirty="0">
                <a:latin typeface="TimesNewRomanPS" charset="0"/>
                <a:ea typeface="Calibri" charset="0"/>
              </a:rPr>
              <a:t>open syllables</a:t>
            </a:r>
            <a:r>
              <a:rPr lang="en-US" sz="2000" dirty="0">
                <a:latin typeface="TimesNewRomanPSMT" charset="0"/>
                <a:ea typeface="Calibri" charset="0"/>
              </a:rPr>
              <a:t>:</a:t>
            </a:r>
          </a:p>
          <a:p>
            <a:endParaRPr lang="en-US" sz="1200" dirty="0">
              <a:latin typeface="Times New Roman" charset="0"/>
              <a:ea typeface="Calibri" charset="0"/>
            </a:endParaRPr>
          </a:p>
          <a:p>
            <a:r>
              <a:rPr lang="en-US" dirty="0">
                <a:latin typeface="TimesNewRomanPSMT" charset="0"/>
                <a:ea typeface="Calibri" charset="0"/>
              </a:rPr>
              <a:t>(</a:t>
            </a:r>
            <a:r>
              <a:rPr lang="en-US" u="sng" dirty="0" err="1">
                <a:latin typeface="TimesNewRomanPSMT" charset="0"/>
                <a:ea typeface="Calibri" charset="0"/>
              </a:rPr>
              <a:t>preskills</a:t>
            </a:r>
            <a:r>
              <a:rPr lang="en-US" dirty="0">
                <a:latin typeface="TimesNewRomanPSMT" charset="0"/>
                <a:ea typeface="Calibri" charset="0"/>
              </a:rPr>
              <a:t>: long and short vowels, closed syllables)</a:t>
            </a:r>
          </a:p>
          <a:p>
            <a:endParaRPr lang="en-US" sz="1400" dirty="0">
              <a:latin typeface="Times New Roman" charset="0"/>
              <a:ea typeface="Calibri" charset="0"/>
            </a:endParaRPr>
          </a:p>
          <a:p>
            <a:pPr marL="342900" marR="0" lvl="0" indent="-342900">
              <a:spcBef>
                <a:spcPts val="0"/>
              </a:spcBef>
              <a:spcAft>
                <a:spcPts val="600"/>
              </a:spcAft>
              <a:buFont typeface="+mj-lt"/>
              <a:buAutoNum type="arabicPeriod"/>
            </a:pPr>
            <a:r>
              <a:rPr lang="en-US" dirty="0">
                <a:latin typeface="TimesNewRomanPSMT" charset="0"/>
                <a:ea typeface="Calibri" charset="0"/>
              </a:rPr>
              <a:t>Define </a:t>
            </a:r>
            <a:r>
              <a:rPr lang="en-US" b="1" dirty="0">
                <a:latin typeface="TimesNewRomanPS" charset="0"/>
                <a:ea typeface="Calibri" charset="0"/>
              </a:rPr>
              <a:t>open </a:t>
            </a:r>
            <a:r>
              <a:rPr lang="en-US" dirty="0">
                <a:latin typeface="TimesNewRomanPSMT" charset="0"/>
                <a:ea typeface="Calibri" charset="0"/>
              </a:rPr>
              <a:t>syllables for students. </a:t>
            </a:r>
            <a:r>
              <a:rPr lang="en-US" i="1" dirty="0">
                <a:latin typeface="TimesNewRomanPS" charset="0"/>
                <a:ea typeface="Calibri" charset="0"/>
              </a:rPr>
              <a:t>An open syllable ends in a vowel and the sound is long.</a:t>
            </a:r>
            <a:endParaRPr lang="en-US" sz="1400" dirty="0">
              <a:latin typeface="Times New Roman" charset="0"/>
              <a:ea typeface="Calibri" charset="0"/>
            </a:endParaRPr>
          </a:p>
          <a:p>
            <a:pPr marL="342900" marR="0" lvl="0" indent="-342900">
              <a:spcBef>
                <a:spcPts val="0"/>
              </a:spcBef>
              <a:spcAft>
                <a:spcPts val="600"/>
              </a:spcAft>
              <a:buFont typeface="+mj-lt"/>
              <a:buAutoNum type="arabicPeriod"/>
            </a:pPr>
            <a:r>
              <a:rPr lang="en-US" dirty="0">
                <a:latin typeface="TimesNewRomanPSMT" charset="0"/>
                <a:ea typeface="Calibri" charset="0"/>
              </a:rPr>
              <a:t>Write the following syllables on the board—me, </a:t>
            </a:r>
            <a:r>
              <a:rPr lang="en-US" dirty="0" err="1">
                <a:latin typeface="TimesNewRomanPSMT" charset="0"/>
                <a:ea typeface="Calibri" charset="0"/>
              </a:rPr>
              <a:t>ti</a:t>
            </a:r>
            <a:r>
              <a:rPr lang="en-US" dirty="0">
                <a:latin typeface="TimesNewRomanPSMT" charset="0"/>
                <a:ea typeface="Calibri" charset="0"/>
              </a:rPr>
              <a:t>, </a:t>
            </a:r>
            <a:r>
              <a:rPr lang="en-US" dirty="0" err="1">
                <a:latin typeface="TimesNewRomanPSMT" charset="0"/>
                <a:ea typeface="Calibri" charset="0"/>
              </a:rPr>
              <a:t>mel</a:t>
            </a:r>
            <a:r>
              <a:rPr lang="en-US" dirty="0">
                <a:latin typeface="TimesNewRomanPSMT" charset="0"/>
                <a:ea typeface="Calibri" charset="0"/>
              </a:rPr>
              <a:t>, lo. </a:t>
            </a:r>
            <a:r>
              <a:rPr lang="en-US" b="1" dirty="0">
                <a:latin typeface="TimesNewRomanPSMT" charset="0"/>
                <a:ea typeface="Calibri" charset="0"/>
              </a:rPr>
              <a:t>Model</a:t>
            </a:r>
            <a:r>
              <a:rPr lang="en-US" dirty="0">
                <a:latin typeface="TimesNewRomanPSMT" charset="0"/>
                <a:ea typeface="Calibri" charset="0"/>
              </a:rPr>
              <a:t> reading the syllables. </a:t>
            </a:r>
            <a:endParaRPr lang="en-US" sz="1400" dirty="0">
              <a:latin typeface="Times New Roman" charset="0"/>
              <a:ea typeface="Calibri" charset="0"/>
            </a:endParaRPr>
          </a:p>
          <a:p>
            <a:pPr marL="742950" marR="0" lvl="1" indent="-285750">
              <a:spcBef>
                <a:spcPts val="0"/>
              </a:spcBef>
              <a:spcAft>
                <a:spcPts val="600"/>
              </a:spcAft>
              <a:buFont typeface="+mj-lt"/>
              <a:buAutoNum type="alphaLcPeriod"/>
            </a:pPr>
            <a:r>
              <a:rPr lang="en-US" i="1" dirty="0">
                <a:latin typeface="TimesNewRomanPS" charset="0"/>
                <a:ea typeface="Calibri" charset="0"/>
              </a:rPr>
              <a:t>This syllable ends with a vowel, so it is an open syllable. The vowel says ___. The syllable is ____.</a:t>
            </a:r>
            <a:endParaRPr lang="en-US" sz="1400" dirty="0">
              <a:latin typeface="Times New Roman" charset="0"/>
              <a:ea typeface="Calibri" charset="0"/>
            </a:endParaRPr>
          </a:p>
          <a:p>
            <a:pPr marL="742950" marR="0" lvl="1" indent="-285750">
              <a:spcBef>
                <a:spcPts val="0"/>
              </a:spcBef>
              <a:spcAft>
                <a:spcPts val="600"/>
              </a:spcAft>
              <a:buFont typeface="+mj-lt"/>
              <a:buAutoNum type="alphaLcPeriod"/>
            </a:pPr>
            <a:r>
              <a:rPr lang="en-US" i="1" dirty="0">
                <a:latin typeface="TimesNewRomanPS" charset="0"/>
                <a:ea typeface="Calibri" charset="0"/>
              </a:rPr>
              <a:t>This syllable doesn't end in a vowel, so it isn't an open syllable. This closed syllable is ____.</a:t>
            </a:r>
            <a:endParaRPr lang="en-US" sz="1400" dirty="0">
              <a:latin typeface="Times New Roman" charset="0"/>
              <a:ea typeface="Calibri" charset="0"/>
            </a:endParaRPr>
          </a:p>
          <a:p>
            <a:pPr marL="342900" marR="0" lvl="0" indent="-342900">
              <a:spcBef>
                <a:spcPts val="0"/>
              </a:spcBef>
              <a:spcAft>
                <a:spcPts val="600"/>
              </a:spcAft>
              <a:buFont typeface="+mj-lt"/>
              <a:buAutoNum type="arabicPeriod"/>
            </a:pPr>
            <a:r>
              <a:rPr lang="en-US" dirty="0">
                <a:latin typeface="TimesNewRomanPSMT" charset="0"/>
                <a:ea typeface="Calibri" charset="0"/>
              </a:rPr>
              <a:t>Have student </a:t>
            </a:r>
            <a:r>
              <a:rPr lang="en-US" b="1" dirty="0">
                <a:latin typeface="TimesNewRomanPSMT" charset="0"/>
                <a:ea typeface="Calibri" charset="0"/>
              </a:rPr>
              <a:t>practice</a:t>
            </a:r>
            <a:r>
              <a:rPr lang="en-US" dirty="0">
                <a:latin typeface="TimesNewRomanPSMT" charset="0"/>
                <a:ea typeface="Calibri" charset="0"/>
              </a:rPr>
              <a:t> reading the syllables. </a:t>
            </a:r>
            <a:endParaRPr lang="en-US" sz="1400" dirty="0">
              <a:latin typeface="Times New Roman" charset="0"/>
              <a:ea typeface="Calibri" charset="0"/>
            </a:endParaRPr>
          </a:p>
          <a:p>
            <a:pPr marL="742950" marR="0" lvl="1" indent="-285750">
              <a:spcBef>
                <a:spcPts val="0"/>
              </a:spcBef>
              <a:spcAft>
                <a:spcPts val="600"/>
              </a:spcAft>
              <a:buFont typeface="+mj-lt"/>
              <a:buAutoNum type="alphaLcPeriod"/>
            </a:pPr>
            <a:r>
              <a:rPr lang="en-US" i="1" dirty="0">
                <a:latin typeface="TimesNewRomanPS" charset="0"/>
                <a:ea typeface="Calibri" charset="0"/>
              </a:rPr>
              <a:t>Does this syllable end with a vowel? </a:t>
            </a:r>
            <a:r>
              <a:rPr lang="en-US" dirty="0">
                <a:latin typeface="TimesNewRomanPS" charset="0"/>
                <a:ea typeface="Calibri" charset="0"/>
              </a:rPr>
              <a:t>(yes)</a:t>
            </a:r>
            <a:r>
              <a:rPr lang="en-US" i="1" dirty="0">
                <a:latin typeface="TimesNewRomanPS" charset="0"/>
                <a:ea typeface="Calibri" charset="0"/>
              </a:rPr>
              <a:t> Vowel? </a:t>
            </a:r>
            <a:r>
              <a:rPr lang="en-US" dirty="0">
                <a:latin typeface="TimesNewRomanPS" charset="0"/>
                <a:ea typeface="Calibri" charset="0"/>
              </a:rPr>
              <a:t>(signal)</a:t>
            </a:r>
            <a:r>
              <a:rPr lang="en-US" i="1" dirty="0">
                <a:latin typeface="TimesNewRomanPS" charset="0"/>
                <a:ea typeface="Calibri" charset="0"/>
              </a:rPr>
              <a:t> Syllable? </a:t>
            </a:r>
            <a:r>
              <a:rPr lang="en-US" dirty="0">
                <a:latin typeface="TimesNewRomanPS" charset="0"/>
                <a:ea typeface="Calibri" charset="0"/>
              </a:rPr>
              <a:t>(signal)</a:t>
            </a:r>
            <a:r>
              <a:rPr lang="en-US" i="1" dirty="0">
                <a:latin typeface="TimesNewRomanPS" charset="0"/>
                <a:ea typeface="Calibri" charset="0"/>
              </a:rPr>
              <a:t> </a:t>
            </a:r>
            <a:endParaRPr lang="en-US" sz="1400" dirty="0">
              <a:latin typeface="Times New Roman" charset="0"/>
              <a:ea typeface="Calibri" charset="0"/>
            </a:endParaRPr>
          </a:p>
          <a:p>
            <a:pPr marL="742950" marR="0" lvl="1" indent="-285750">
              <a:spcBef>
                <a:spcPts val="0"/>
              </a:spcBef>
              <a:spcAft>
                <a:spcPts val="600"/>
              </a:spcAft>
              <a:buFont typeface="+mj-lt"/>
              <a:buAutoNum type="alphaLcPeriod"/>
            </a:pPr>
            <a:r>
              <a:rPr lang="en-US" i="1" dirty="0">
                <a:latin typeface="TimesNewRomanPS" charset="0"/>
                <a:ea typeface="Calibri" charset="0"/>
              </a:rPr>
              <a:t>Does this syllable end with a vowel? </a:t>
            </a:r>
            <a:r>
              <a:rPr lang="en-US" dirty="0">
                <a:latin typeface="TimesNewRomanPS" charset="0"/>
                <a:ea typeface="Calibri" charset="0"/>
              </a:rPr>
              <a:t>(no)</a:t>
            </a:r>
            <a:r>
              <a:rPr lang="en-US" i="1" dirty="0">
                <a:latin typeface="TimesNewRomanPS" charset="0"/>
                <a:ea typeface="Calibri" charset="0"/>
              </a:rPr>
              <a:t> Syllable? </a:t>
            </a:r>
            <a:r>
              <a:rPr lang="en-US" dirty="0">
                <a:latin typeface="TimesNewRomanPS" charset="0"/>
                <a:ea typeface="Calibri" charset="0"/>
              </a:rPr>
              <a:t>(signal)</a:t>
            </a:r>
            <a:r>
              <a:rPr lang="en-US" i="1" dirty="0">
                <a:latin typeface="TimesNewRomanPS" charset="0"/>
                <a:ea typeface="Calibri" charset="0"/>
              </a:rPr>
              <a:t> </a:t>
            </a:r>
            <a:endParaRPr lang="en-US" sz="1400" dirty="0">
              <a:latin typeface="Times New Roman" charset="0"/>
              <a:ea typeface="Calibri" charset="0"/>
            </a:endParaRPr>
          </a:p>
          <a:p>
            <a:pPr marL="342900" marR="0" lvl="0" indent="-342900">
              <a:spcBef>
                <a:spcPts val="0"/>
              </a:spcBef>
              <a:spcAft>
                <a:spcPts val="600"/>
              </a:spcAft>
              <a:buFont typeface="+mj-lt"/>
              <a:buAutoNum type="arabicPeriod"/>
            </a:pPr>
            <a:r>
              <a:rPr lang="en-US" b="1" dirty="0">
                <a:latin typeface="TimesNewRomanPSMT" charset="0"/>
                <a:ea typeface="Calibri" charset="0"/>
              </a:rPr>
              <a:t>Practice</a:t>
            </a:r>
            <a:r>
              <a:rPr lang="en-US" dirty="0">
                <a:latin typeface="TimesNewRomanPSMT" charset="0"/>
                <a:ea typeface="Calibri" charset="0"/>
              </a:rPr>
              <a:t> reading the following syllables with same procedure. (</a:t>
            </a:r>
            <a:r>
              <a:rPr lang="en-US" dirty="0">
                <a:latin typeface="TimesNewRomanPS" charset="0"/>
                <a:ea typeface="Calibri" charset="0"/>
              </a:rPr>
              <a:t>lo, fi, tag, be, re, ta, </a:t>
            </a:r>
            <a:r>
              <a:rPr lang="en-US" dirty="0" err="1">
                <a:latin typeface="TimesNewRomanPS" charset="0"/>
                <a:ea typeface="Calibri" charset="0"/>
              </a:rPr>
              <a:t>reb</a:t>
            </a:r>
            <a:r>
              <a:rPr lang="en-US" dirty="0">
                <a:latin typeface="TimesNewRomanPS" charset="0"/>
                <a:ea typeface="Calibri" charset="0"/>
              </a:rPr>
              <a:t>, bi, </a:t>
            </a:r>
            <a:r>
              <a:rPr lang="en-US" dirty="0" err="1">
                <a:latin typeface="TimesNewRomanPS" charset="0"/>
                <a:ea typeface="Calibri" charset="0"/>
              </a:rPr>
              <a:t>ro</a:t>
            </a:r>
            <a:r>
              <a:rPr lang="en-US" dirty="0">
                <a:latin typeface="TimesNewRomanPS" charset="0"/>
                <a:ea typeface="Calibri" charset="0"/>
              </a:rPr>
              <a:t>, lib, ma, </a:t>
            </a:r>
            <a:r>
              <a:rPr lang="en-US" dirty="0" err="1">
                <a:latin typeface="TimesNewRomanPS" charset="0"/>
                <a:ea typeface="Calibri" charset="0"/>
              </a:rPr>
              <a:t>pon</a:t>
            </a:r>
            <a:r>
              <a:rPr lang="en-US" dirty="0">
                <a:latin typeface="TimesNewRomanPS" charset="0"/>
                <a:ea typeface="Calibri" charset="0"/>
              </a:rPr>
              <a:t>)</a:t>
            </a:r>
            <a:endParaRPr lang="en-US" sz="1400" dirty="0">
              <a:effectLst/>
              <a:latin typeface="Times New Roman" charset="0"/>
              <a:ea typeface="Calibri" charset="0"/>
            </a:endParaRPr>
          </a:p>
        </p:txBody>
      </p:sp>
      <p:sp>
        <p:nvSpPr>
          <p:cNvPr id="6" name="Content Placeholder 2"/>
          <p:cNvSpPr txBox="1">
            <a:spLocks/>
          </p:cNvSpPr>
          <p:nvPr/>
        </p:nvSpPr>
        <p:spPr>
          <a:xfrm>
            <a:off x="5414963" y="1595289"/>
            <a:ext cx="3600449" cy="4905375"/>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spcBef>
                <a:spcPts val="0"/>
              </a:spcBef>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pPr>
              <a:buClr>
                <a:schemeClr val="accent1"/>
              </a:buClr>
            </a:pPr>
            <a:endParaRPr lang="en-US" sz="1000" b="1" dirty="0"/>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spcBef>
                <a:spcPts val="0"/>
              </a:spcBef>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t>Guide students through the skill/strategy </a:t>
            </a:r>
          </a:p>
          <a:p>
            <a:pPr marL="342900" indent="-342900">
              <a:buClr>
                <a:schemeClr val="accent1"/>
              </a:buClr>
              <a:buFont typeface="Wingdings" panose="05000000000000000000" pitchFamily="2" charset="2"/>
              <a:buChar char="q"/>
            </a:pPr>
            <a:r>
              <a:rPr lang="en-US" sz="1200" dirty="0"/>
              <a:t>Provide ”just right” amount of guidance</a:t>
            </a:r>
          </a:p>
          <a:p>
            <a:pPr>
              <a:spcBef>
                <a:spcPts val="0"/>
              </a:spcBef>
              <a:buClr>
                <a:schemeClr val="accent1"/>
              </a:buClr>
            </a:pPr>
            <a:r>
              <a:rPr lang="en-US" sz="1200" dirty="0"/>
              <a:t>      (based on students’ skills)</a:t>
            </a:r>
          </a:p>
          <a:p>
            <a:pPr marL="342900" indent="-342900">
              <a:buClr>
                <a:schemeClr val="accent1"/>
              </a:buClr>
              <a:buFont typeface="Wingdings" panose="05000000000000000000" pitchFamily="2" charset="2"/>
              <a:buChar char="q"/>
            </a:pPr>
            <a:r>
              <a:rPr lang="en-US" sz="1200" dirty="0"/>
              <a:t>Provide clear prompts and supports</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sp>
        <p:nvSpPr>
          <p:cNvPr id="4" name="TextBox 3"/>
          <p:cNvSpPr txBox="1"/>
          <p:nvPr/>
        </p:nvSpPr>
        <p:spPr>
          <a:xfrm>
            <a:off x="5843587" y="-200025"/>
            <a:ext cx="2743199" cy="1323439"/>
          </a:xfrm>
          <a:prstGeom prst="rect">
            <a:avLst/>
          </a:prstGeom>
          <a:noFill/>
        </p:spPr>
        <p:txBody>
          <a:bodyPr wrap="square" rtlCol="0">
            <a:spAutoFit/>
          </a:bodyPr>
          <a:lstStyle/>
          <a:p>
            <a:endParaRPr lang="en-US" sz="3600" dirty="0">
              <a:solidFill>
                <a:srgbClr val="119DA4"/>
              </a:solidFill>
            </a:endParaRPr>
          </a:p>
          <a:p>
            <a:pPr algn="ctr">
              <a:spcAft>
                <a:spcPts val="1200"/>
              </a:spcAft>
            </a:pPr>
            <a:r>
              <a:rPr lang="en-US" sz="4400" dirty="0" err="1">
                <a:solidFill>
                  <a:srgbClr val="119DA4"/>
                </a:solidFill>
              </a:rPr>
              <a:t>ti</a:t>
            </a:r>
            <a:r>
              <a:rPr lang="en-US" sz="4400" dirty="0">
                <a:solidFill>
                  <a:srgbClr val="119DA4"/>
                </a:solidFill>
              </a:rPr>
              <a:t>  </a:t>
            </a:r>
            <a:r>
              <a:rPr lang="en-US" sz="4400" dirty="0" err="1">
                <a:solidFill>
                  <a:srgbClr val="119DA4"/>
                </a:solidFill>
              </a:rPr>
              <a:t>mel</a:t>
            </a:r>
            <a:endParaRPr lang="en-US" sz="4400" dirty="0">
              <a:solidFill>
                <a:srgbClr val="119DA4"/>
              </a:solidFill>
            </a:endParaRPr>
          </a:p>
        </p:txBody>
      </p:sp>
    </p:spTree>
    <p:extLst>
      <p:ext uri="{BB962C8B-B14F-4D97-AF65-F5344CB8AC3E}">
        <p14:creationId xmlns:p14="http://schemas.microsoft.com/office/powerpoint/2010/main" val="42127182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3120"/>
            <a:ext cx="9061255" cy="1353965"/>
          </a:xfrm>
        </p:spPr>
        <p:txBody>
          <a:bodyPr>
            <a:normAutofit fontScale="90000"/>
          </a:bodyPr>
          <a:lstStyle/>
          <a:p>
            <a:pPr algn="ctr"/>
            <a:r>
              <a:rPr lang="en-US" sz="3200" dirty="0"/>
              <a:t>Qualitative Adaptations in Word Reading: Eliciting Responses &amp; Providing Feedback</a:t>
            </a:r>
          </a:p>
        </p:txBody>
      </p:sp>
      <p:sp>
        <p:nvSpPr>
          <p:cNvPr id="3" name="Subtitle 2"/>
          <p:cNvSpPr>
            <a:spLocks noGrp="1"/>
          </p:cNvSpPr>
          <p:nvPr>
            <p:ph type="subTitle" idx="1"/>
          </p:nvPr>
        </p:nvSpPr>
        <p:spPr/>
        <p:txBody>
          <a:bodyPr/>
          <a:lstStyle/>
          <a:p>
            <a:r>
              <a:rPr lang="en-US" dirty="0"/>
              <a:t>Module 6 – Part 3</a:t>
            </a:r>
          </a:p>
          <a:p>
            <a:endParaRPr lang="en-US" dirty="0"/>
          </a:p>
        </p:txBody>
      </p:sp>
    </p:spTree>
    <p:extLst>
      <p:ext uri="{BB962C8B-B14F-4D97-AF65-F5344CB8AC3E}">
        <p14:creationId xmlns:p14="http://schemas.microsoft.com/office/powerpoint/2010/main" val="13635557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3 Objectives</a:t>
            </a:r>
          </a:p>
        </p:txBody>
      </p:sp>
      <p:sp>
        <p:nvSpPr>
          <p:cNvPr id="3" name="Content Placeholder 2"/>
          <p:cNvSpPr>
            <a:spLocks noGrp="1"/>
          </p:cNvSpPr>
          <p:nvPr>
            <p:ph idx="1"/>
          </p:nvPr>
        </p:nvSpPr>
        <p:spPr>
          <a:xfrm>
            <a:off x="228600" y="1245127"/>
            <a:ext cx="6829425" cy="4940679"/>
          </a:xfrm>
        </p:spPr>
        <p:txBody>
          <a:bodyPr>
            <a:normAutofit/>
          </a:bodyPr>
          <a:lstStyle/>
          <a:p>
            <a:r>
              <a:rPr lang="en-US" dirty="0"/>
              <a:t>You will learn…</a:t>
            </a:r>
          </a:p>
          <a:p>
            <a:endParaRPr lang="en-US" dirty="0"/>
          </a:p>
          <a:p>
            <a:pPr marL="342900" indent="-342900">
              <a:lnSpc>
                <a:spcPct val="150000"/>
              </a:lnSpc>
              <a:spcAft>
                <a:spcPts val="1200"/>
              </a:spcAft>
              <a:buClr>
                <a:schemeClr val="bg1"/>
              </a:buClr>
              <a:buFont typeface="Arial" panose="020B0604020202020204" pitchFamily="34" charset="0"/>
              <a:buChar char="•"/>
            </a:pPr>
            <a:r>
              <a:rPr lang="en-US" dirty="0"/>
              <a:t>How to elicit frequent responses and provide effective feedback during word reading instruction.</a:t>
            </a:r>
          </a:p>
          <a:p>
            <a:pPr marL="342900" indent="-342900">
              <a:lnSpc>
                <a:spcPct val="150000"/>
              </a:lnSpc>
              <a:spcAft>
                <a:spcPts val="1200"/>
              </a:spcAft>
              <a:buClr>
                <a:schemeClr val="bg1"/>
              </a:buClr>
              <a:buFont typeface="Arial" panose="020B0604020202020204" pitchFamily="34" charset="0"/>
              <a:buChar char="•"/>
            </a:pPr>
            <a:r>
              <a:rPr lang="en-US" dirty="0"/>
              <a:t>How to adapt reading instruction to improve these supporting practices.</a:t>
            </a:r>
          </a:p>
        </p:txBody>
      </p:sp>
    </p:spTree>
    <p:extLst>
      <p:ext uri="{BB962C8B-B14F-4D97-AF65-F5344CB8AC3E}">
        <p14:creationId xmlns:p14="http://schemas.microsoft.com/office/powerpoint/2010/main" val="36953513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28807" y="3177953"/>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Planned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Examples</a:t>
            </a:r>
          </a:p>
        </p:txBody>
      </p:sp>
      <p:sp>
        <p:nvSpPr>
          <p:cNvPr id="26" name="TextBox 25"/>
          <p:cNvSpPr txBox="1"/>
          <p:nvPr/>
        </p:nvSpPr>
        <p:spPr>
          <a:xfrm>
            <a:off x="1526725" y="2325503"/>
            <a:ext cx="1667476" cy="852449"/>
          </a:xfrm>
          <a:prstGeom prst="rect">
            <a:avLst/>
          </a:prstGeom>
          <a:solidFill>
            <a:srgbClr val="D3A01F">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Clear Explanation</a:t>
            </a:r>
          </a:p>
        </p:txBody>
      </p:sp>
      <p:sp>
        <p:nvSpPr>
          <p:cNvPr id="27" name="TextBox 26"/>
          <p:cNvSpPr txBox="1"/>
          <p:nvPr/>
        </p:nvSpPr>
        <p:spPr>
          <a:xfrm>
            <a:off x="3320281" y="3115302"/>
            <a:ext cx="1667476" cy="87501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28" name="TextBox 27"/>
          <p:cNvSpPr txBox="1"/>
          <p:nvPr/>
        </p:nvSpPr>
        <p:spPr>
          <a:xfrm>
            <a:off x="3320281" y="2325503"/>
            <a:ext cx="1667476" cy="789797"/>
          </a:xfrm>
          <a:prstGeom prst="rect">
            <a:avLst/>
          </a:prstGeom>
          <a:solidFill>
            <a:srgbClr val="8B4007"/>
          </a:solidFill>
        </p:spPr>
        <p:txBody>
          <a:bodyPr wrap="square" rtlCol="0" anchor="ctr">
            <a:noAutofit/>
          </a:bodyPr>
          <a:lstStyle/>
          <a:p>
            <a:pPr algn="ctr"/>
            <a:r>
              <a:rPr lang="en-US" sz="2000" dirty="0">
                <a:solidFill>
                  <a:srgbClr val="FFFFFF"/>
                </a:solidFill>
                <a:latin typeface="Tw Cen MT" panose="020B0602020104020603"/>
              </a:rPr>
              <a:t>Guided </a:t>
            </a:r>
          </a:p>
          <a:p>
            <a:pPr algn="ctr"/>
            <a:r>
              <a:rPr lang="en-US" sz="2000" dirty="0">
                <a:solidFill>
                  <a:srgbClr val="FFFFFF"/>
                </a:solidFill>
                <a:latin typeface="Tw Cen MT" panose="020B0602020104020603"/>
              </a:rPr>
              <a:t>Practice</a:t>
            </a:r>
          </a:p>
        </p:txBody>
      </p:sp>
      <p:sp>
        <p:nvSpPr>
          <p:cNvPr id="29" name="TextBox 28"/>
          <p:cNvSpPr txBox="1"/>
          <p:nvPr/>
        </p:nvSpPr>
        <p:spPr>
          <a:xfrm>
            <a:off x="1528806" y="1863840"/>
            <a:ext cx="1667476" cy="461665"/>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30" name="TextBox 29"/>
          <p:cNvSpPr txBox="1"/>
          <p:nvPr/>
        </p:nvSpPr>
        <p:spPr>
          <a:xfrm>
            <a:off x="3320281" y="1863839"/>
            <a:ext cx="1667476" cy="461665"/>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1" name="TextBox 30"/>
          <p:cNvSpPr txBox="1"/>
          <p:nvPr/>
        </p:nvSpPr>
        <p:spPr>
          <a:xfrm>
            <a:off x="1936284" y="1369055"/>
            <a:ext cx="852520" cy="461665"/>
          </a:xfrm>
          <a:prstGeom prst="rect">
            <a:avLst/>
          </a:prstGeom>
          <a:noFill/>
        </p:spPr>
        <p:txBody>
          <a:bodyPr wrap="square" rtlCol="0">
            <a:spAutoFit/>
          </a:bodyPr>
          <a:lstStyle/>
          <a:p>
            <a:r>
              <a:rPr lang="en-US" sz="2400" dirty="0">
                <a:solidFill>
                  <a:srgbClr val="FFC000"/>
                </a:solidFill>
                <a:latin typeface="Tw Cen MT" panose="020B0602020104020603"/>
              </a:rPr>
              <a:t>I Do</a:t>
            </a:r>
          </a:p>
        </p:txBody>
      </p:sp>
      <p:sp>
        <p:nvSpPr>
          <p:cNvPr id="32" name="TextBox 31"/>
          <p:cNvSpPr txBox="1"/>
          <p:nvPr/>
        </p:nvSpPr>
        <p:spPr>
          <a:xfrm>
            <a:off x="5053549" y="2514793"/>
            <a:ext cx="1667476" cy="461665"/>
          </a:xfrm>
          <a:prstGeom prst="rect">
            <a:avLst/>
          </a:prstGeom>
          <a:noFill/>
        </p:spPr>
        <p:txBody>
          <a:bodyPr wrap="square" rtlCol="0">
            <a:spAutoFit/>
          </a:bodyPr>
          <a:lstStyle/>
          <a:p>
            <a:r>
              <a:rPr lang="en-US" sz="2400" dirty="0">
                <a:solidFill>
                  <a:srgbClr val="FFC000"/>
                </a:solidFill>
                <a:latin typeface="Tw Cen MT" panose="020B0602020104020603"/>
              </a:rPr>
              <a:t>We Do</a:t>
            </a:r>
          </a:p>
        </p:txBody>
      </p:sp>
      <p:sp>
        <p:nvSpPr>
          <p:cNvPr id="33" name="TextBox 32"/>
          <p:cNvSpPr txBox="1"/>
          <p:nvPr/>
        </p:nvSpPr>
        <p:spPr>
          <a:xfrm>
            <a:off x="5053549" y="3347202"/>
            <a:ext cx="1455045" cy="461665"/>
          </a:xfrm>
          <a:prstGeom prst="rect">
            <a:avLst/>
          </a:prstGeom>
          <a:noFill/>
        </p:spPr>
        <p:txBody>
          <a:bodyPr wrap="square" rtlCol="0">
            <a:spAutoFit/>
          </a:bodyPr>
          <a:lstStyle/>
          <a:p>
            <a:r>
              <a:rPr lang="en-US" sz="2400" dirty="0">
                <a:solidFill>
                  <a:srgbClr val="FFC000"/>
                </a:solidFill>
                <a:latin typeface="Tw Cen MT" panose="020B0602020104020603"/>
              </a:rPr>
              <a:t>You Do</a:t>
            </a:r>
          </a:p>
        </p:txBody>
      </p:sp>
      <p:sp>
        <p:nvSpPr>
          <p:cNvPr id="34" name="Rectangle 33"/>
          <p:cNvSpPr/>
          <p:nvPr/>
        </p:nvSpPr>
        <p:spPr>
          <a:xfrm>
            <a:off x="1528806" y="4167518"/>
            <a:ext cx="3458951" cy="437680"/>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Tw Cen MT" panose="020B0602020104020603"/>
              </a:rPr>
              <a:t>Supporting Practices</a:t>
            </a:r>
            <a:endParaRPr kumimoji="0" lang="en-US" sz="1800" b="0" i="0" u="none" strike="noStrike" kern="0" cap="none" spc="0" normalizeH="0" baseline="0" noProof="0" dirty="0">
              <a:ln>
                <a:noFill/>
              </a:ln>
              <a:solidFill>
                <a:srgbClr val="000000"/>
              </a:solidFill>
              <a:effectLst/>
              <a:uLnTx/>
              <a:uFillTx/>
              <a:latin typeface="Tw Cen MT" panose="020B0602020104020603"/>
            </a:endParaRPr>
          </a:p>
        </p:txBody>
      </p:sp>
      <p:sp>
        <p:nvSpPr>
          <p:cNvPr id="35" name="Rectangle 34"/>
          <p:cNvSpPr/>
          <p:nvPr/>
        </p:nvSpPr>
        <p:spPr>
          <a:xfrm>
            <a:off x="1528806" y="4508807"/>
            <a:ext cx="3458951" cy="1085957"/>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Asking the right questions </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Eliciting frequent responses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
        <p:nvSpPr>
          <p:cNvPr id="14" name="Oval 13"/>
          <p:cNvSpPr/>
          <p:nvPr/>
        </p:nvSpPr>
        <p:spPr>
          <a:xfrm>
            <a:off x="1179539" y="4030400"/>
            <a:ext cx="4178274" cy="181696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2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585828" y="1957389"/>
            <a:ext cx="5272045" cy="718998"/>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Tw Cen MT" panose="020B0602020104020603"/>
              </a:rPr>
              <a:t>Supporting Practices</a:t>
            </a:r>
            <a:endParaRPr kumimoji="0" lang="en-US" sz="3200" b="0" i="0" u="none" strike="noStrike" kern="0" cap="none" spc="0" normalizeH="0" baseline="0" noProof="0" dirty="0">
              <a:ln>
                <a:noFill/>
              </a:ln>
              <a:solidFill>
                <a:srgbClr val="000000"/>
              </a:solidFill>
              <a:effectLst/>
              <a:uLnTx/>
              <a:uFillTx/>
              <a:latin typeface="Tw Cen MT" panose="020B0602020104020603"/>
            </a:endParaRPr>
          </a:p>
        </p:txBody>
      </p:sp>
      <p:sp>
        <p:nvSpPr>
          <p:cNvPr id="35" name="Rectangle 34"/>
          <p:cNvSpPr/>
          <p:nvPr/>
        </p:nvSpPr>
        <p:spPr>
          <a:xfrm>
            <a:off x="585829" y="2675839"/>
            <a:ext cx="5272045" cy="1824178"/>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lang="en-US" sz="2400" kern="0" dirty="0">
                <a:solidFill>
                  <a:srgbClr val="FFFFFF"/>
                </a:solidFill>
                <a:latin typeface="Tw Cen MT" panose="020B0602020104020603"/>
              </a:rPr>
              <a:t>Asking the right questions </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lang="en-US" sz="2400" kern="0" dirty="0">
                <a:solidFill>
                  <a:srgbClr val="FFFFFF"/>
                </a:solidFill>
                <a:latin typeface="Tw Cen MT" panose="020B0602020104020603"/>
              </a:rPr>
              <a:t>Eliciting frequent responses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lang="en-US" sz="2400" kern="0" dirty="0">
                <a:solidFill>
                  <a:srgbClr val="FFFFFF"/>
                </a:solidFill>
                <a:latin typeface="Tw Cen MT" panose="020B0602020104020603"/>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lang="en-US" sz="2400" kern="0" dirty="0">
                <a:solidFill>
                  <a:srgbClr val="FFFFFF"/>
                </a:solidFill>
                <a:latin typeface="Tw Cen MT" panose="020B0602020104020603"/>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16440515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585828" y="1957389"/>
            <a:ext cx="5272045" cy="718998"/>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Tw Cen MT" panose="020B0602020104020603"/>
              </a:rPr>
              <a:t>Supporting Practices</a:t>
            </a:r>
            <a:endParaRPr kumimoji="0" lang="en-US" sz="3200" b="0" i="0" u="none" strike="noStrike" kern="0" cap="none" spc="0" normalizeH="0" baseline="0" noProof="0" dirty="0">
              <a:ln>
                <a:noFill/>
              </a:ln>
              <a:solidFill>
                <a:srgbClr val="000000"/>
              </a:solidFill>
              <a:effectLst/>
              <a:uLnTx/>
              <a:uFillTx/>
              <a:latin typeface="Tw Cen MT" panose="020B0602020104020603"/>
            </a:endParaRPr>
          </a:p>
        </p:txBody>
      </p:sp>
      <p:sp>
        <p:nvSpPr>
          <p:cNvPr id="35" name="Rectangle 34"/>
          <p:cNvSpPr/>
          <p:nvPr/>
        </p:nvSpPr>
        <p:spPr>
          <a:xfrm>
            <a:off x="585829" y="2675839"/>
            <a:ext cx="5272045" cy="1824178"/>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2400" b="0" i="0" u="none" strike="noStrike" kern="0" cap="none" spc="0" normalizeH="0" baseline="0" noProof="0" dirty="0">
                <a:ln>
                  <a:noFill/>
                </a:ln>
                <a:solidFill>
                  <a:schemeClr val="bg1">
                    <a:lumMod val="65000"/>
                  </a:schemeClr>
                </a:solidFill>
                <a:effectLst/>
                <a:uLnTx/>
                <a:uFillTx/>
                <a:latin typeface="Tw Cen MT" panose="020B0602020104020603"/>
              </a:rPr>
              <a:t>Asking the right questions </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2400" b="0" i="0" u="none" strike="noStrike" kern="0" cap="none" spc="0" normalizeH="0" baseline="0" noProof="0" dirty="0">
                <a:ln>
                  <a:noFill/>
                </a:ln>
                <a:solidFill>
                  <a:srgbClr val="FFFFFF"/>
                </a:solidFill>
                <a:effectLst/>
                <a:uLnTx/>
                <a:uFillTx/>
                <a:latin typeface="Tw Cen MT" panose="020B0602020104020603"/>
              </a:rPr>
              <a:t>Eliciting frequent responses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2400" b="0" i="0" u="none" strike="noStrike" kern="0" cap="none" spc="0" normalizeH="0" baseline="0" noProof="0" dirty="0">
                <a:ln>
                  <a:noFill/>
                </a:ln>
                <a:solidFill>
                  <a:srgbClr val="FFFFFF"/>
                </a:solidFill>
                <a:effectLst/>
                <a:uLnTx/>
                <a:uFillTx/>
                <a:latin typeface="Tw Cen MT" panose="020B0602020104020603"/>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2400" b="0" i="0" u="none" strike="noStrike" kern="0" cap="none" spc="0" normalizeH="0" baseline="0" noProof="0" dirty="0">
                <a:ln>
                  <a:noFill/>
                </a:ln>
                <a:solidFill>
                  <a:schemeClr val="bg1">
                    <a:lumMod val="65000"/>
                  </a:schemeClr>
                </a:solidFill>
                <a:effectLst/>
                <a:uLnTx/>
                <a:uFillTx/>
                <a:latin typeface="Tw Cen MT" panose="020B0602020104020603"/>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
        <p:nvSpPr>
          <p:cNvPr id="15" name="Oval 14"/>
          <p:cNvSpPr/>
          <p:nvPr/>
        </p:nvSpPr>
        <p:spPr>
          <a:xfrm>
            <a:off x="107971" y="2928940"/>
            <a:ext cx="5878492" cy="1128712"/>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575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228600" y="228600"/>
            <a:ext cx="8686800" cy="731520"/>
          </a:xfrm>
        </p:spPr>
        <p:txBody>
          <a:bodyPr>
            <a:normAutofit fontScale="90000"/>
          </a:bodyPr>
          <a:lstStyle/>
          <a:p>
            <a:r>
              <a:rPr lang="en-US" dirty="0"/>
              <a:t>Eliciting Responses and Feedback: </a:t>
            </a:r>
            <a:br>
              <a:rPr lang="en-US" dirty="0"/>
            </a:br>
            <a:r>
              <a:rPr lang="en-US" dirty="0"/>
              <a:t>Why We’re Learning This </a:t>
            </a:r>
          </a:p>
        </p:txBody>
      </p:sp>
      <p:sp>
        <p:nvSpPr>
          <p:cNvPr id="3" name="TextBox 2"/>
          <p:cNvSpPr txBox="1"/>
          <p:nvPr/>
        </p:nvSpPr>
        <p:spPr>
          <a:xfrm>
            <a:off x="108219" y="3391225"/>
            <a:ext cx="8164244" cy="1754326"/>
          </a:xfrm>
          <a:prstGeom prst="rect">
            <a:avLst/>
          </a:prstGeom>
          <a:noFill/>
        </p:spPr>
        <p:txBody>
          <a:bodyPr wrap="square" rtlCol="0">
            <a:spAutoFit/>
          </a:bodyPr>
          <a:lstStyle/>
          <a:p>
            <a:r>
              <a:rPr lang="en-US" b="1" dirty="0">
                <a:solidFill>
                  <a:schemeClr val="accent2">
                    <a:lumMod val="40000"/>
                    <a:lumOff val="60000"/>
                  </a:schemeClr>
                </a:solidFill>
              </a:rPr>
              <a:t>Eliciting Frequent </a:t>
            </a:r>
            <a:r>
              <a:rPr lang="en-US" b="1" dirty="0">
                <a:solidFill>
                  <a:schemeClr val="bg1"/>
                </a:solidFill>
              </a:rPr>
              <a:t>	  =    Maximizes  opportunities to</a:t>
            </a:r>
          </a:p>
          <a:p>
            <a:r>
              <a:rPr lang="en-US" b="1" dirty="0">
                <a:solidFill>
                  <a:schemeClr val="accent2">
                    <a:lumMod val="40000"/>
                    <a:lumOff val="60000"/>
                  </a:schemeClr>
                </a:solidFill>
              </a:rPr>
              <a:t>Responses</a:t>
            </a:r>
            <a:r>
              <a:rPr lang="en-US" b="1" dirty="0">
                <a:solidFill>
                  <a:schemeClr val="bg1"/>
                </a:solidFill>
              </a:rPr>
              <a:t> 		         learn and student engagement</a:t>
            </a:r>
          </a:p>
          <a:p>
            <a:endParaRPr lang="en-US" b="1" dirty="0">
              <a:solidFill>
                <a:schemeClr val="bg1"/>
              </a:solidFill>
            </a:endParaRPr>
          </a:p>
          <a:p>
            <a:endParaRPr lang="en-US" b="1" dirty="0">
              <a:solidFill>
                <a:schemeClr val="accent2">
                  <a:lumMod val="40000"/>
                  <a:lumOff val="60000"/>
                </a:schemeClr>
              </a:solidFill>
            </a:endParaRPr>
          </a:p>
          <a:p>
            <a:r>
              <a:rPr lang="en-US" b="1" dirty="0">
                <a:solidFill>
                  <a:schemeClr val="accent2">
                    <a:lumMod val="40000"/>
                    <a:lumOff val="60000"/>
                  </a:schemeClr>
                </a:solidFill>
              </a:rPr>
              <a:t>Providing Immediate   </a:t>
            </a:r>
            <a:r>
              <a:rPr lang="en-US" b="1" dirty="0">
                <a:solidFill>
                  <a:schemeClr val="bg1"/>
                </a:solidFill>
              </a:rPr>
              <a:t>=    Ensures learning is happening</a:t>
            </a:r>
          </a:p>
          <a:p>
            <a:r>
              <a:rPr lang="en-US" b="1" dirty="0">
                <a:solidFill>
                  <a:schemeClr val="accent2">
                    <a:lumMod val="40000"/>
                    <a:lumOff val="60000"/>
                  </a:schemeClr>
                </a:solidFill>
              </a:rPr>
              <a:t>Specific Feedback</a:t>
            </a:r>
            <a:r>
              <a:rPr lang="en-US" b="1" dirty="0">
                <a:solidFill>
                  <a:schemeClr val="bg1"/>
                </a:solidFill>
              </a:rPr>
              <a:t>			</a:t>
            </a:r>
            <a:endParaRPr lang="en-US" sz="2000" dirty="0">
              <a:solidFill>
                <a:schemeClr val="bg1"/>
              </a:solidFill>
            </a:endParaRPr>
          </a:p>
        </p:txBody>
      </p:sp>
      <p:sp>
        <p:nvSpPr>
          <p:cNvPr id="6" name="Rectangle 5"/>
          <p:cNvSpPr/>
          <p:nvPr/>
        </p:nvSpPr>
        <p:spPr>
          <a:xfrm>
            <a:off x="108219" y="1880398"/>
            <a:ext cx="5307806" cy="977102"/>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Student Learning</a:t>
            </a:r>
          </a:p>
        </p:txBody>
      </p:sp>
    </p:spTree>
    <p:extLst>
      <p:ext uri="{BB962C8B-B14F-4D97-AF65-F5344CB8AC3E}">
        <p14:creationId xmlns:p14="http://schemas.microsoft.com/office/powerpoint/2010/main" val="17388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500"/>
                                        <p:tgtEl>
                                          <p:spTgt spid="3">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wipe(left)">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Eliciting </a:t>
            </a:r>
            <a:r>
              <a:rPr lang="en-US"/>
              <a:t>Frequent Reponses</a:t>
            </a:r>
            <a:endParaRPr lang="en-US" dirty="0"/>
          </a:p>
        </p:txBody>
      </p:sp>
      <p:sp>
        <p:nvSpPr>
          <p:cNvPr id="7" name="Rectangle 6"/>
          <p:cNvSpPr/>
          <p:nvPr/>
        </p:nvSpPr>
        <p:spPr>
          <a:xfrm>
            <a:off x="114300" y="1551785"/>
            <a:ext cx="5921106" cy="977102"/>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Opportunities to Learn and Practice</a:t>
            </a:r>
          </a:p>
        </p:txBody>
      </p:sp>
      <p:pic>
        <p:nvPicPr>
          <p:cNvPr id="8" name="Picture 7"/>
          <p:cNvPicPr>
            <a:picLocks noChangeAspect="1"/>
          </p:cNvPicPr>
          <p:nvPr/>
        </p:nvPicPr>
        <p:blipFill>
          <a:blip r:embed="rId2"/>
          <a:stretch>
            <a:fillRect/>
          </a:stretch>
        </p:blipFill>
        <p:spPr>
          <a:xfrm>
            <a:off x="742950" y="3200400"/>
            <a:ext cx="2941798" cy="1657351"/>
          </a:xfrm>
          <a:prstGeom prst="rect">
            <a:avLst/>
          </a:prstGeom>
        </p:spPr>
      </p:pic>
    </p:spTree>
    <p:extLst>
      <p:ext uri="{BB962C8B-B14F-4D97-AF65-F5344CB8AC3E}">
        <p14:creationId xmlns:p14="http://schemas.microsoft.com/office/powerpoint/2010/main" val="278799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4226986"/>
          </a:xfrm>
        </p:spPr>
        <p:txBody>
          <a:bodyPr>
            <a:normAutofit/>
          </a:bodyPr>
          <a:lstStyle/>
          <a:p>
            <a:pPr marL="342900" indent="-342900">
              <a:lnSpc>
                <a:spcPct val="120000"/>
              </a:lnSpc>
              <a:buClr>
                <a:schemeClr val="accent1"/>
              </a:buClr>
              <a:buFont typeface="Wingdings" panose="05000000000000000000" pitchFamily="2" charset="2"/>
              <a:buChar char="q"/>
            </a:pPr>
            <a:r>
              <a:rPr lang="en-US" dirty="0"/>
              <a:t>Select most appropriate response format</a:t>
            </a:r>
          </a:p>
          <a:p>
            <a:pPr lvl="1" indent="0">
              <a:lnSpc>
                <a:spcPct val="120000"/>
              </a:lnSpc>
              <a:buClr>
                <a:schemeClr val="accent1"/>
              </a:buClr>
              <a:buNone/>
            </a:pPr>
            <a:r>
              <a:rPr lang="en-US" dirty="0"/>
              <a:t>(type of response, number of students, time)</a:t>
            </a:r>
          </a:p>
          <a:p>
            <a:pPr marL="342900" indent="-342900">
              <a:lnSpc>
                <a:spcPct val="120000"/>
              </a:lnSpc>
              <a:buClr>
                <a:schemeClr val="accent1"/>
              </a:buClr>
              <a:buFont typeface="Wingdings" panose="05000000000000000000" pitchFamily="2" charset="2"/>
              <a:buChar char="q"/>
            </a:pPr>
            <a:r>
              <a:rPr lang="en-US" dirty="0"/>
              <a:t>Maximize engagement &amp; opportunities to practice</a:t>
            </a:r>
          </a:p>
          <a:p>
            <a:pPr marL="342900" indent="-342900">
              <a:buFont typeface="Arial" charset="0"/>
              <a:buChar char="•"/>
            </a:pPr>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Eliciting Frequent Reponses</a:t>
            </a:r>
          </a:p>
        </p:txBody>
      </p:sp>
    </p:spTree>
    <p:extLst>
      <p:ext uri="{BB962C8B-B14F-4D97-AF65-F5344CB8AC3E}">
        <p14:creationId xmlns:p14="http://schemas.microsoft.com/office/powerpoint/2010/main" val="107640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320281" y="3115302"/>
            <a:ext cx="1667476" cy="87501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28" name="TextBox 27"/>
          <p:cNvSpPr txBox="1"/>
          <p:nvPr/>
        </p:nvSpPr>
        <p:spPr>
          <a:xfrm>
            <a:off x="3320281" y="2325503"/>
            <a:ext cx="1667476" cy="789797"/>
          </a:xfrm>
          <a:prstGeom prst="rect">
            <a:avLst/>
          </a:prstGeom>
          <a:solidFill>
            <a:srgbClr val="8B4007"/>
          </a:solidFill>
        </p:spPr>
        <p:txBody>
          <a:bodyPr wrap="square" rtlCol="0" anchor="ctr">
            <a:noAutofit/>
          </a:bodyPr>
          <a:lstStyle/>
          <a:p>
            <a:pPr algn="ctr"/>
            <a:r>
              <a:rPr lang="en-US" sz="2000" dirty="0">
                <a:solidFill>
                  <a:srgbClr val="FFFFFF"/>
                </a:solidFill>
                <a:latin typeface="Tw Cen MT" panose="020B0602020104020603"/>
              </a:rPr>
              <a:t>Guided </a:t>
            </a:r>
          </a:p>
          <a:p>
            <a:pPr algn="ctr"/>
            <a:r>
              <a:rPr lang="en-US" sz="2000" dirty="0">
                <a:solidFill>
                  <a:srgbClr val="FFFFFF"/>
                </a:solidFill>
                <a:latin typeface="Tw Cen MT" panose="020B0602020104020603"/>
              </a:rPr>
              <a:t>Practice</a:t>
            </a:r>
          </a:p>
        </p:txBody>
      </p:sp>
      <p:sp>
        <p:nvSpPr>
          <p:cNvPr id="30" name="TextBox 29"/>
          <p:cNvSpPr txBox="1"/>
          <p:nvPr/>
        </p:nvSpPr>
        <p:spPr>
          <a:xfrm>
            <a:off x="3320281" y="1863839"/>
            <a:ext cx="1667476" cy="461665"/>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2" name="TextBox 31"/>
          <p:cNvSpPr txBox="1"/>
          <p:nvPr/>
        </p:nvSpPr>
        <p:spPr>
          <a:xfrm>
            <a:off x="5053549" y="2514793"/>
            <a:ext cx="1667476" cy="461665"/>
          </a:xfrm>
          <a:prstGeom prst="rect">
            <a:avLst/>
          </a:prstGeom>
          <a:noFill/>
        </p:spPr>
        <p:txBody>
          <a:bodyPr wrap="square" rtlCol="0">
            <a:spAutoFit/>
          </a:bodyPr>
          <a:lstStyle/>
          <a:p>
            <a:r>
              <a:rPr lang="en-US" sz="2400" dirty="0">
                <a:solidFill>
                  <a:srgbClr val="FFC000"/>
                </a:solidFill>
                <a:latin typeface="Tw Cen MT" panose="020B0602020104020603"/>
              </a:rPr>
              <a:t>We Do</a:t>
            </a:r>
          </a:p>
        </p:txBody>
      </p:sp>
      <p:sp>
        <p:nvSpPr>
          <p:cNvPr id="33" name="TextBox 32"/>
          <p:cNvSpPr txBox="1"/>
          <p:nvPr/>
        </p:nvSpPr>
        <p:spPr>
          <a:xfrm>
            <a:off x="5053549" y="3347202"/>
            <a:ext cx="1455045" cy="461665"/>
          </a:xfrm>
          <a:prstGeom prst="rect">
            <a:avLst/>
          </a:prstGeom>
          <a:noFill/>
        </p:spPr>
        <p:txBody>
          <a:bodyPr wrap="square" rtlCol="0">
            <a:spAutoFit/>
          </a:bodyPr>
          <a:lstStyle/>
          <a:p>
            <a:r>
              <a:rPr lang="en-US" sz="2400" dirty="0">
                <a:solidFill>
                  <a:srgbClr val="FFC000"/>
                </a:solidFill>
                <a:latin typeface="Tw Cen MT" panose="020B0602020104020603"/>
              </a:rPr>
              <a:t>You Do</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20277040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300" y="1823245"/>
            <a:ext cx="7206981" cy="1062827"/>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Opportunities to Learn and Practice</a:t>
            </a:r>
          </a:p>
          <a:p>
            <a:pPr algn="ctr"/>
            <a:r>
              <a:rPr lang="en-US" sz="2400" b="1" dirty="0"/>
              <a:t>Response Format</a:t>
            </a:r>
          </a:p>
        </p:txBody>
      </p:sp>
      <p:sp>
        <p:nvSpPr>
          <p:cNvPr id="5" name="Rectangle 4"/>
          <p:cNvSpPr/>
          <p:nvPr/>
        </p:nvSpPr>
        <p:spPr>
          <a:xfrm>
            <a:off x="114301" y="2928936"/>
            <a:ext cx="2114550"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Response</a:t>
            </a:r>
          </a:p>
        </p:txBody>
      </p:sp>
      <p:sp>
        <p:nvSpPr>
          <p:cNvPr id="9" name="Rectangle 8"/>
          <p:cNvSpPr/>
          <p:nvPr/>
        </p:nvSpPr>
        <p:spPr>
          <a:xfrm>
            <a:off x="114301" y="3814763"/>
            <a:ext cx="2114550"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Students</a:t>
            </a:r>
          </a:p>
        </p:txBody>
      </p:sp>
      <p:sp>
        <p:nvSpPr>
          <p:cNvPr id="10" name="Rectangle 9"/>
          <p:cNvSpPr/>
          <p:nvPr/>
        </p:nvSpPr>
        <p:spPr>
          <a:xfrm>
            <a:off x="114300" y="4700590"/>
            <a:ext cx="2114550"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Time</a:t>
            </a:r>
          </a:p>
        </p:txBody>
      </p:sp>
      <p:sp>
        <p:nvSpPr>
          <p:cNvPr id="11" name="Rectangle 10"/>
          <p:cNvSpPr/>
          <p:nvPr/>
        </p:nvSpPr>
        <p:spPr>
          <a:xfrm>
            <a:off x="2271713" y="2928935"/>
            <a:ext cx="5049567" cy="8429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Verbal, Written, Gesture</a:t>
            </a:r>
          </a:p>
        </p:txBody>
      </p:sp>
      <p:sp>
        <p:nvSpPr>
          <p:cNvPr id="12" name="Rectangle 11"/>
          <p:cNvSpPr/>
          <p:nvPr/>
        </p:nvSpPr>
        <p:spPr>
          <a:xfrm>
            <a:off x="2271713" y="3814763"/>
            <a:ext cx="5049567" cy="8429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Individual, Pair, Group</a:t>
            </a:r>
          </a:p>
        </p:txBody>
      </p:sp>
      <p:sp>
        <p:nvSpPr>
          <p:cNvPr id="13" name="Rectangle 12"/>
          <p:cNvSpPr/>
          <p:nvPr/>
        </p:nvSpPr>
        <p:spPr>
          <a:xfrm>
            <a:off x="2271713" y="4700590"/>
            <a:ext cx="5049567" cy="8429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Short ------------- Long</a:t>
            </a:r>
          </a:p>
        </p:txBody>
      </p:sp>
      <p:sp>
        <p:nvSpPr>
          <p:cNvPr id="14"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&amp;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Tree>
    <p:extLst>
      <p:ext uri="{BB962C8B-B14F-4D97-AF65-F5344CB8AC3E}">
        <p14:creationId xmlns:p14="http://schemas.microsoft.com/office/powerpoint/2010/main" val="25856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9" grpId="0" animBg="1"/>
      <p:bldP spid="10" grpId="0" animBg="1"/>
      <p:bldP spid="11" grpId="0" animBg="1"/>
      <p:bldP spid="12" grpId="0" animBg="1"/>
      <p:bldP spid="13"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14300" y="23008"/>
            <a:ext cx="8686800" cy="125730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spcBef>
                <a:spcPts val="0"/>
              </a:spcBef>
              <a:buClr>
                <a:schemeClr val="accent1"/>
              </a:buClr>
              <a:buFont typeface="Wingdings" panose="05000000000000000000" pitchFamily="2" charset="2"/>
              <a:buChar char="q"/>
            </a:pPr>
            <a:r>
              <a:rPr lang="en-US"/>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a:t> Maximize engagement &amp;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7" name="Rectangle 6"/>
          <p:cNvSpPr/>
          <p:nvPr/>
        </p:nvSpPr>
        <p:spPr>
          <a:xfrm>
            <a:off x="364197" y="2090756"/>
            <a:ext cx="5722277" cy="977102"/>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Keep </a:t>
            </a:r>
            <a:r>
              <a:rPr lang="en-US" sz="2400"/>
              <a:t>students’ heads </a:t>
            </a:r>
            <a:r>
              <a:rPr lang="en-US" sz="2400" dirty="0"/>
              <a:t>in the game</a:t>
            </a:r>
          </a:p>
        </p:txBody>
      </p:sp>
    </p:spTree>
    <p:extLst>
      <p:ext uri="{BB962C8B-B14F-4D97-AF65-F5344CB8AC3E}">
        <p14:creationId xmlns:p14="http://schemas.microsoft.com/office/powerpoint/2010/main" val="194330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2">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stretch>
            <a:fillRect/>
          </a:stretch>
        </p:blipFill>
        <p:spPr>
          <a:xfrm>
            <a:off x="1684745" y="4459298"/>
            <a:ext cx="3241020" cy="1674813"/>
          </a:xfrm>
          <a:prstGeom prst="rect">
            <a:avLst/>
          </a:prstGeom>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Touch a finger for each sound in </a:t>
            </a:r>
            <a:r>
              <a:rPr lang="en-US" sz="2000" i="1" u="sng" dirty="0"/>
              <a:t>sun</a:t>
            </a:r>
            <a:r>
              <a:rPr lang="en-US" sz="2000" dirty="0"/>
              <a:t>.  /</a:t>
            </a:r>
            <a:r>
              <a:rPr lang="en-US" sz="2000" dirty="0" err="1"/>
              <a:t>sss</a:t>
            </a:r>
            <a:r>
              <a:rPr lang="en-US" sz="2000" dirty="0"/>
              <a:t>/ - /</a:t>
            </a:r>
            <a:r>
              <a:rPr lang="en-US" sz="2000" dirty="0" err="1"/>
              <a:t>uuu</a:t>
            </a:r>
            <a:r>
              <a:rPr lang="en-US" sz="2000" dirty="0"/>
              <a:t>/ - /</a:t>
            </a:r>
            <a:r>
              <a:rPr lang="en-US" sz="2000" dirty="0" err="1"/>
              <a:t>nnn</a:t>
            </a:r>
            <a:r>
              <a:rPr lang="en-US" sz="2000" dirty="0"/>
              <a:t>/</a:t>
            </a:r>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&amp;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8" name="Oval 17"/>
          <p:cNvSpPr/>
          <p:nvPr/>
        </p:nvSpPr>
        <p:spPr>
          <a:xfrm>
            <a:off x="4047344" y="4948772"/>
            <a:ext cx="681819"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001338" y="5367227"/>
            <a:ext cx="681819"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319543" y="5771958"/>
            <a:ext cx="342900" cy="338554"/>
          </a:xfrm>
          <a:prstGeom prst="rect">
            <a:avLst/>
          </a:prstGeom>
          <a:noFill/>
        </p:spPr>
        <p:txBody>
          <a:bodyPr wrap="square" rtlCol="0">
            <a:spAutoFit/>
          </a:bodyPr>
          <a:lstStyle/>
          <a:p>
            <a:r>
              <a:rPr lang="en-US" sz="1600" b="1" dirty="0">
                <a:solidFill>
                  <a:schemeClr val="bg1"/>
                </a:solidFill>
              </a:rPr>
              <a:t>X</a:t>
            </a:r>
          </a:p>
        </p:txBody>
      </p:sp>
    </p:spTree>
    <p:extLst>
      <p:ext uri="{BB962C8B-B14F-4D97-AF65-F5344CB8AC3E}">
        <p14:creationId xmlns:p14="http://schemas.microsoft.com/office/powerpoint/2010/main" val="268365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2">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stretch>
            <a:fillRect/>
          </a:stretch>
        </p:blipFill>
        <p:spPr>
          <a:xfrm>
            <a:off x="1684745" y="4459298"/>
            <a:ext cx="3241020" cy="1674813"/>
          </a:xfrm>
          <a:prstGeom prst="rect">
            <a:avLst/>
          </a:prstGeom>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Who wants to come up and spell this word on the board?</a:t>
            </a:r>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&amp;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8" name="Oval 17"/>
          <p:cNvSpPr/>
          <p:nvPr/>
        </p:nvSpPr>
        <p:spPr>
          <a:xfrm>
            <a:off x="3436144" y="4941662"/>
            <a:ext cx="681819"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902352" y="5353503"/>
            <a:ext cx="869548"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946513" y="5800341"/>
            <a:ext cx="342900" cy="338554"/>
          </a:xfrm>
          <a:prstGeom prst="rect">
            <a:avLst/>
          </a:prstGeom>
          <a:noFill/>
        </p:spPr>
        <p:txBody>
          <a:bodyPr wrap="square" rtlCol="0">
            <a:spAutoFit/>
          </a:bodyPr>
          <a:lstStyle/>
          <a:p>
            <a:r>
              <a:rPr lang="en-US" sz="1600" b="1" dirty="0">
                <a:solidFill>
                  <a:schemeClr val="bg1"/>
                </a:solidFill>
              </a:rPr>
              <a:t>X</a:t>
            </a:r>
          </a:p>
        </p:txBody>
      </p:sp>
    </p:spTree>
    <p:extLst>
      <p:ext uri="{BB962C8B-B14F-4D97-AF65-F5344CB8AC3E}">
        <p14:creationId xmlns:p14="http://schemas.microsoft.com/office/powerpoint/2010/main" val="134786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2">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stretch>
            <a:fillRect/>
          </a:stretch>
        </p:blipFill>
        <p:spPr>
          <a:xfrm>
            <a:off x="1684745" y="4459298"/>
            <a:ext cx="3241020" cy="1674813"/>
          </a:xfrm>
          <a:prstGeom prst="rect">
            <a:avLst/>
          </a:prstGeom>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Everyone read this word. I’ll touch each letter and you say its sound. </a:t>
            </a:r>
            <a:endParaRPr lang="en-US" sz="2000" dirty="0"/>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&amp;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8" name="Oval 17"/>
          <p:cNvSpPr/>
          <p:nvPr/>
        </p:nvSpPr>
        <p:spPr>
          <a:xfrm>
            <a:off x="2828928" y="4972211"/>
            <a:ext cx="681819"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075099" y="5381886"/>
            <a:ext cx="608395"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378992" y="5744964"/>
            <a:ext cx="342900" cy="338554"/>
          </a:xfrm>
          <a:prstGeom prst="rect">
            <a:avLst/>
          </a:prstGeom>
          <a:noFill/>
        </p:spPr>
        <p:txBody>
          <a:bodyPr wrap="square" rtlCol="0">
            <a:spAutoFit/>
          </a:bodyPr>
          <a:lstStyle/>
          <a:p>
            <a:r>
              <a:rPr lang="en-US" sz="1600" b="1" dirty="0">
                <a:solidFill>
                  <a:schemeClr val="bg1"/>
                </a:solidFill>
              </a:rPr>
              <a:t>X</a:t>
            </a:r>
          </a:p>
        </p:txBody>
      </p:sp>
    </p:spTree>
    <p:extLst>
      <p:ext uri="{BB962C8B-B14F-4D97-AF65-F5344CB8AC3E}">
        <p14:creationId xmlns:p14="http://schemas.microsoft.com/office/powerpoint/2010/main" val="68052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2">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stretch>
            <a:fillRect/>
          </a:stretch>
        </p:blipFill>
        <p:spPr>
          <a:xfrm>
            <a:off x="1684745" y="4459298"/>
            <a:ext cx="3241020" cy="1674813"/>
          </a:xfrm>
          <a:prstGeom prst="rect">
            <a:avLst/>
          </a:prstGeom>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Turn to your partner and take turns reading the sentence. </a:t>
            </a:r>
            <a:endParaRPr lang="en-US" sz="2000" dirty="0"/>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&amp;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8" name="Oval 17"/>
          <p:cNvSpPr/>
          <p:nvPr/>
        </p:nvSpPr>
        <p:spPr>
          <a:xfrm>
            <a:off x="2828928" y="4972211"/>
            <a:ext cx="681819"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721892" y="5382744"/>
            <a:ext cx="435771"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578611" y="5744964"/>
            <a:ext cx="342900" cy="338554"/>
          </a:xfrm>
          <a:prstGeom prst="rect">
            <a:avLst/>
          </a:prstGeom>
          <a:noFill/>
        </p:spPr>
        <p:txBody>
          <a:bodyPr wrap="square" rtlCol="0">
            <a:spAutoFit/>
          </a:bodyPr>
          <a:lstStyle/>
          <a:p>
            <a:r>
              <a:rPr lang="en-US" sz="1600" b="1" dirty="0">
                <a:solidFill>
                  <a:schemeClr val="bg1"/>
                </a:solidFill>
              </a:rPr>
              <a:t>X</a:t>
            </a:r>
          </a:p>
        </p:txBody>
      </p:sp>
    </p:spTree>
    <p:extLst>
      <p:ext uri="{BB962C8B-B14F-4D97-AF65-F5344CB8AC3E}">
        <p14:creationId xmlns:p14="http://schemas.microsoft.com/office/powerpoint/2010/main" val="324243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2">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stretch>
            <a:fillRect/>
          </a:stretch>
        </p:blipFill>
        <p:spPr>
          <a:xfrm>
            <a:off x="1684745" y="4459298"/>
            <a:ext cx="3241020" cy="1674813"/>
          </a:xfrm>
          <a:prstGeom prst="rect">
            <a:avLst/>
          </a:prstGeom>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solidFill>
              </a:rPr>
              <a:t>Jimbo</a:t>
            </a:r>
            <a:r>
              <a:rPr lang="en-US" sz="2000" dirty="0">
                <a:solidFill>
                  <a:schemeClr val="bg1"/>
                </a:solidFill>
              </a:rPr>
              <a:t>, your turn to read the first sentence. </a:t>
            </a:r>
            <a:endParaRPr lang="en-US" sz="2000" dirty="0"/>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&amp;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2" name="Oval 11"/>
          <p:cNvSpPr/>
          <p:nvPr/>
        </p:nvSpPr>
        <p:spPr>
          <a:xfrm>
            <a:off x="671512" y="1086798"/>
            <a:ext cx="1114425" cy="152781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97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2">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stretch>
            <a:fillRect/>
          </a:stretch>
        </p:blipFill>
        <p:spPr>
          <a:xfrm>
            <a:off x="1684745" y="4459298"/>
            <a:ext cx="3241020" cy="1674813"/>
          </a:xfrm>
          <a:prstGeom prst="rect">
            <a:avLst/>
          </a:prstGeom>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Ann, your turn to read the next sentence. </a:t>
            </a:r>
            <a:endParaRPr lang="en-US" sz="2000" dirty="0"/>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&amp;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2" name="Oval 11"/>
          <p:cNvSpPr/>
          <p:nvPr/>
        </p:nvSpPr>
        <p:spPr>
          <a:xfrm>
            <a:off x="1428749" y="1043929"/>
            <a:ext cx="1114425" cy="152781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365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2">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stretch>
            <a:fillRect/>
          </a:stretch>
        </p:blipFill>
        <p:spPr>
          <a:xfrm>
            <a:off x="1684745" y="4459298"/>
            <a:ext cx="3241020" cy="1674813"/>
          </a:xfrm>
          <a:prstGeom prst="rect">
            <a:avLst/>
          </a:prstGeom>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Marco, your turn to read the next sentence. </a:t>
            </a:r>
            <a:endParaRPr lang="en-US" sz="2000" dirty="0"/>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&amp;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2" name="Oval 11"/>
          <p:cNvSpPr/>
          <p:nvPr/>
        </p:nvSpPr>
        <p:spPr>
          <a:xfrm>
            <a:off x="2428874" y="1043929"/>
            <a:ext cx="1114425" cy="152781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28928" y="4972211"/>
            <a:ext cx="681819"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02352" y="5353503"/>
            <a:ext cx="869548"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807211" y="5771958"/>
            <a:ext cx="342900" cy="338554"/>
          </a:xfrm>
          <a:prstGeom prst="rect">
            <a:avLst/>
          </a:prstGeom>
          <a:noFill/>
        </p:spPr>
        <p:txBody>
          <a:bodyPr wrap="square" rtlCol="0">
            <a:spAutoFit/>
          </a:bodyPr>
          <a:lstStyle/>
          <a:p>
            <a:r>
              <a:rPr lang="en-US" sz="1600" b="1" dirty="0">
                <a:solidFill>
                  <a:schemeClr val="bg1"/>
                </a:solidFill>
              </a:rPr>
              <a:t>X</a:t>
            </a:r>
          </a:p>
        </p:txBody>
      </p:sp>
    </p:spTree>
    <p:extLst>
      <p:ext uri="{BB962C8B-B14F-4D97-AF65-F5344CB8AC3E}">
        <p14:creationId xmlns:p14="http://schemas.microsoft.com/office/powerpoint/2010/main" val="288771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1)">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7" grpId="0" animBg="1"/>
      <p:bldP spid="8" grpId="0" animBg="1"/>
      <p:bldP spid="10"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2">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stretch>
            <a:fillRect/>
          </a:stretch>
        </p:blipFill>
        <p:spPr>
          <a:xfrm>
            <a:off x="1684745" y="4459298"/>
            <a:ext cx="3241020" cy="1674813"/>
          </a:xfrm>
          <a:prstGeom prst="rect">
            <a:avLst/>
          </a:prstGeom>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Everyone get ready to read the word. (pause) Ann, what word? </a:t>
            </a:r>
            <a:endParaRPr lang="en-US" sz="2000" dirty="0"/>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&amp;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2" name="Oval 11"/>
          <p:cNvSpPr/>
          <p:nvPr/>
        </p:nvSpPr>
        <p:spPr>
          <a:xfrm>
            <a:off x="1457324" y="1043929"/>
            <a:ext cx="1114425" cy="152781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60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28807" y="3177953"/>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Planned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Examples</a:t>
            </a:r>
          </a:p>
        </p:txBody>
      </p:sp>
      <p:sp>
        <p:nvSpPr>
          <p:cNvPr id="26" name="TextBox 25"/>
          <p:cNvSpPr txBox="1"/>
          <p:nvPr/>
        </p:nvSpPr>
        <p:spPr>
          <a:xfrm>
            <a:off x="1526725" y="2325503"/>
            <a:ext cx="1667476" cy="852449"/>
          </a:xfrm>
          <a:prstGeom prst="rect">
            <a:avLst/>
          </a:prstGeom>
          <a:solidFill>
            <a:srgbClr val="D3A01F">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Clear Explanation</a:t>
            </a:r>
          </a:p>
        </p:txBody>
      </p:sp>
      <p:sp>
        <p:nvSpPr>
          <p:cNvPr id="27" name="TextBox 26"/>
          <p:cNvSpPr txBox="1"/>
          <p:nvPr/>
        </p:nvSpPr>
        <p:spPr>
          <a:xfrm>
            <a:off x="3320281" y="3115302"/>
            <a:ext cx="1667476" cy="87501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28" name="TextBox 27"/>
          <p:cNvSpPr txBox="1"/>
          <p:nvPr/>
        </p:nvSpPr>
        <p:spPr>
          <a:xfrm>
            <a:off x="3320281" y="2325503"/>
            <a:ext cx="1667476" cy="789797"/>
          </a:xfrm>
          <a:prstGeom prst="rect">
            <a:avLst/>
          </a:prstGeom>
          <a:solidFill>
            <a:srgbClr val="8B4007"/>
          </a:solidFill>
        </p:spPr>
        <p:txBody>
          <a:bodyPr wrap="square" rtlCol="0" anchor="ctr">
            <a:noAutofit/>
          </a:bodyPr>
          <a:lstStyle/>
          <a:p>
            <a:pPr algn="ctr"/>
            <a:r>
              <a:rPr lang="en-US" sz="2000" dirty="0">
                <a:solidFill>
                  <a:srgbClr val="FFFFFF"/>
                </a:solidFill>
                <a:latin typeface="Tw Cen MT" panose="020B0602020104020603"/>
              </a:rPr>
              <a:t>Guided </a:t>
            </a:r>
          </a:p>
          <a:p>
            <a:pPr algn="ctr"/>
            <a:r>
              <a:rPr lang="en-US" sz="2000" dirty="0">
                <a:solidFill>
                  <a:srgbClr val="FFFFFF"/>
                </a:solidFill>
                <a:latin typeface="Tw Cen MT" panose="020B0602020104020603"/>
              </a:rPr>
              <a:t>Practice</a:t>
            </a:r>
          </a:p>
        </p:txBody>
      </p:sp>
      <p:sp>
        <p:nvSpPr>
          <p:cNvPr id="29" name="TextBox 28"/>
          <p:cNvSpPr txBox="1"/>
          <p:nvPr/>
        </p:nvSpPr>
        <p:spPr>
          <a:xfrm>
            <a:off x="1528806" y="1863840"/>
            <a:ext cx="1667476" cy="461665"/>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30" name="TextBox 29"/>
          <p:cNvSpPr txBox="1"/>
          <p:nvPr/>
        </p:nvSpPr>
        <p:spPr>
          <a:xfrm>
            <a:off x="3320281" y="1863839"/>
            <a:ext cx="1667476" cy="461665"/>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1" name="TextBox 30"/>
          <p:cNvSpPr txBox="1"/>
          <p:nvPr/>
        </p:nvSpPr>
        <p:spPr>
          <a:xfrm>
            <a:off x="1936284" y="1369055"/>
            <a:ext cx="852520" cy="461665"/>
          </a:xfrm>
          <a:prstGeom prst="rect">
            <a:avLst/>
          </a:prstGeom>
          <a:noFill/>
        </p:spPr>
        <p:txBody>
          <a:bodyPr wrap="square" rtlCol="0">
            <a:spAutoFit/>
          </a:bodyPr>
          <a:lstStyle/>
          <a:p>
            <a:r>
              <a:rPr lang="en-US" sz="2400" dirty="0">
                <a:solidFill>
                  <a:srgbClr val="FFC000"/>
                </a:solidFill>
                <a:latin typeface="Tw Cen MT" panose="020B0602020104020603"/>
              </a:rPr>
              <a:t>I Do</a:t>
            </a:r>
          </a:p>
        </p:txBody>
      </p:sp>
      <p:sp>
        <p:nvSpPr>
          <p:cNvPr id="32" name="TextBox 31"/>
          <p:cNvSpPr txBox="1"/>
          <p:nvPr/>
        </p:nvSpPr>
        <p:spPr>
          <a:xfrm>
            <a:off x="5053549" y="2514793"/>
            <a:ext cx="1667476" cy="461665"/>
          </a:xfrm>
          <a:prstGeom prst="rect">
            <a:avLst/>
          </a:prstGeom>
          <a:noFill/>
        </p:spPr>
        <p:txBody>
          <a:bodyPr wrap="square" rtlCol="0">
            <a:spAutoFit/>
          </a:bodyPr>
          <a:lstStyle/>
          <a:p>
            <a:r>
              <a:rPr lang="en-US" sz="2400" dirty="0">
                <a:solidFill>
                  <a:srgbClr val="FFC000"/>
                </a:solidFill>
                <a:latin typeface="Tw Cen MT" panose="020B0602020104020603"/>
              </a:rPr>
              <a:t>We Do</a:t>
            </a:r>
          </a:p>
        </p:txBody>
      </p:sp>
      <p:sp>
        <p:nvSpPr>
          <p:cNvPr id="33" name="TextBox 32"/>
          <p:cNvSpPr txBox="1"/>
          <p:nvPr/>
        </p:nvSpPr>
        <p:spPr>
          <a:xfrm>
            <a:off x="5053549" y="3347202"/>
            <a:ext cx="1455045" cy="461665"/>
          </a:xfrm>
          <a:prstGeom prst="rect">
            <a:avLst/>
          </a:prstGeom>
          <a:noFill/>
        </p:spPr>
        <p:txBody>
          <a:bodyPr wrap="square" rtlCol="0">
            <a:spAutoFit/>
          </a:bodyPr>
          <a:lstStyle/>
          <a:p>
            <a:r>
              <a:rPr lang="en-US" sz="2400" dirty="0">
                <a:solidFill>
                  <a:srgbClr val="FFC000"/>
                </a:solidFill>
                <a:latin typeface="Tw Cen MT" panose="020B0602020104020603"/>
              </a:rPr>
              <a:t>You Do</a:t>
            </a:r>
          </a:p>
        </p:txBody>
      </p:sp>
      <p:sp>
        <p:nvSpPr>
          <p:cNvPr id="34" name="Rectangle 33"/>
          <p:cNvSpPr/>
          <p:nvPr/>
        </p:nvSpPr>
        <p:spPr>
          <a:xfrm>
            <a:off x="1528806" y="4167518"/>
            <a:ext cx="3458951" cy="437680"/>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Tw Cen MT" panose="020B0602020104020603"/>
              </a:rPr>
              <a:t>Supporting Practices</a:t>
            </a:r>
            <a:endParaRPr kumimoji="0" lang="en-US" sz="1800" b="0" i="0" u="none" strike="noStrike" kern="0" cap="none" spc="0" normalizeH="0" baseline="0" noProof="0" dirty="0">
              <a:ln>
                <a:noFill/>
              </a:ln>
              <a:solidFill>
                <a:srgbClr val="000000"/>
              </a:solidFill>
              <a:effectLst/>
              <a:uLnTx/>
              <a:uFillTx/>
              <a:latin typeface="Tw Cen MT" panose="020B0602020104020603"/>
            </a:endParaRPr>
          </a:p>
        </p:txBody>
      </p:sp>
      <p:sp>
        <p:nvSpPr>
          <p:cNvPr id="35" name="Rectangle 34"/>
          <p:cNvSpPr/>
          <p:nvPr/>
        </p:nvSpPr>
        <p:spPr>
          <a:xfrm>
            <a:off x="1528806" y="4508807"/>
            <a:ext cx="3458951" cy="1085957"/>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Asking the right questions </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Eliciting frequent responses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94071784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2">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stretch>
            <a:fillRect/>
          </a:stretch>
        </p:blipFill>
        <p:spPr>
          <a:xfrm>
            <a:off x="1684745" y="4459298"/>
            <a:ext cx="3241020" cy="1674813"/>
          </a:xfrm>
          <a:prstGeom prst="rect">
            <a:avLst/>
          </a:prstGeom>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Everyone get ready to read the word. (pause) Sam, what word? </a:t>
            </a:r>
            <a:endParaRPr lang="en-US" sz="2000" dirty="0"/>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&amp;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2" name="Oval 11"/>
          <p:cNvSpPr/>
          <p:nvPr/>
        </p:nvSpPr>
        <p:spPr>
          <a:xfrm>
            <a:off x="3978661" y="1108227"/>
            <a:ext cx="1114425" cy="152781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28928" y="4972211"/>
            <a:ext cx="681819"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02352" y="5353503"/>
            <a:ext cx="869548"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807211" y="5771958"/>
            <a:ext cx="342900" cy="338554"/>
          </a:xfrm>
          <a:prstGeom prst="rect">
            <a:avLst/>
          </a:prstGeom>
          <a:noFill/>
        </p:spPr>
        <p:txBody>
          <a:bodyPr wrap="square" rtlCol="0">
            <a:spAutoFit/>
          </a:bodyPr>
          <a:lstStyle/>
          <a:p>
            <a:r>
              <a:rPr lang="en-US" sz="1600" b="1" dirty="0">
                <a:solidFill>
                  <a:schemeClr val="bg1"/>
                </a:solidFill>
              </a:rPr>
              <a:t>X</a:t>
            </a:r>
          </a:p>
        </p:txBody>
      </p:sp>
    </p:spTree>
    <p:extLst>
      <p:ext uri="{BB962C8B-B14F-4D97-AF65-F5344CB8AC3E}">
        <p14:creationId xmlns:p14="http://schemas.microsoft.com/office/powerpoint/2010/main" val="273367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7" grpId="0" animBg="1"/>
      <p:bldP spid="8" grpId="0" animBg="1"/>
      <p:bldP spid="10"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rotWithShape="1">
          <a:blip r:embed="rId2">
            <a:extLst>
              <a:ext uri="{28A0092B-C50C-407E-A947-70E740481C1C}">
                <a14:useLocalDpi xmlns:a14="http://schemas.microsoft.com/office/drawing/2010/main" val="0"/>
              </a:ext>
            </a:extLst>
          </a:blip>
          <a:srcRect t="40292"/>
          <a:stretch/>
        </p:blipFill>
        <p:spPr bwMode="auto">
          <a:xfrm>
            <a:off x="685800" y="1043929"/>
            <a:ext cx="5114925" cy="1656409"/>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3"/>
          <a:stretch>
            <a:fillRect/>
          </a:stretch>
        </p:blipFill>
        <p:spPr>
          <a:xfrm>
            <a:off x="1684745" y="4459298"/>
            <a:ext cx="3241020" cy="1674813"/>
          </a:xfrm>
          <a:prstGeom prst="rect">
            <a:avLst/>
          </a:prstGeom>
        </p:spPr>
      </p:pic>
      <p:sp>
        <p:nvSpPr>
          <p:cNvPr id="15" name="Speech Bubble: Oval 3"/>
          <p:cNvSpPr/>
          <p:nvPr/>
        </p:nvSpPr>
        <p:spPr>
          <a:xfrm>
            <a:off x="571500" y="2963870"/>
            <a:ext cx="5729288" cy="1250939"/>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Everyone write the letters for these sounds. /</a:t>
            </a:r>
            <a:r>
              <a:rPr lang="en-US" sz="2000" dirty="0" err="1">
                <a:solidFill>
                  <a:schemeClr val="bg1"/>
                </a:solidFill>
              </a:rPr>
              <a:t>fff</a:t>
            </a:r>
            <a:r>
              <a:rPr lang="en-US" sz="2000" dirty="0">
                <a:solidFill>
                  <a:schemeClr val="bg1"/>
                </a:solidFill>
              </a:rPr>
              <a:t>/, /iii/, /</a:t>
            </a:r>
            <a:r>
              <a:rPr lang="en-US" sz="2000" dirty="0" err="1">
                <a:solidFill>
                  <a:schemeClr val="bg1"/>
                </a:solidFill>
              </a:rPr>
              <a:t>ssshhh</a:t>
            </a:r>
            <a:r>
              <a:rPr lang="en-US" sz="2000" dirty="0">
                <a:solidFill>
                  <a:schemeClr val="bg1"/>
                </a:solidFill>
              </a:rPr>
              <a:t>/</a:t>
            </a:r>
            <a:endParaRPr lang="en-US" sz="2000" dirty="0"/>
          </a:p>
        </p:txBody>
      </p:sp>
      <p:sp>
        <p:nvSpPr>
          <p:cNvPr id="17" name="Content Placeholder 2"/>
          <p:cNvSpPr>
            <a:spLocks noGrp="1"/>
          </p:cNvSpPr>
          <p:nvPr>
            <p:ph idx="1"/>
          </p:nvPr>
        </p:nvSpPr>
        <p:spPr>
          <a:xfrm>
            <a:off x="114300" y="23008"/>
            <a:ext cx="8686800" cy="1257300"/>
          </a:xfrm>
        </p:spPr>
        <p:txBody>
          <a:bodyPr>
            <a:noAutofit/>
          </a:bodyPr>
          <a:lstStyle/>
          <a:p>
            <a:pPr marL="342900" indent="-342900">
              <a:lnSpc>
                <a:spcPct val="120000"/>
              </a:lnSpc>
              <a:spcBef>
                <a:spcPts val="0"/>
              </a:spcBef>
              <a:buClr>
                <a:schemeClr val="accent1"/>
              </a:buClr>
              <a:buFont typeface="Wingdings" panose="05000000000000000000" pitchFamily="2" charset="2"/>
              <a:buChar char="q"/>
            </a:pPr>
            <a:r>
              <a:rPr lang="en-US" dirty="0"/>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dirty="0"/>
              <a:t> Maximize engagement &amp;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18" name="Oval 17"/>
          <p:cNvSpPr/>
          <p:nvPr/>
        </p:nvSpPr>
        <p:spPr>
          <a:xfrm>
            <a:off x="3380982" y="4948772"/>
            <a:ext cx="681819"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075099" y="5381886"/>
            <a:ext cx="608395" cy="347932"/>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550441" y="5729818"/>
            <a:ext cx="342900" cy="338554"/>
          </a:xfrm>
          <a:prstGeom prst="rect">
            <a:avLst/>
          </a:prstGeom>
          <a:noFill/>
        </p:spPr>
        <p:txBody>
          <a:bodyPr wrap="square" rtlCol="0">
            <a:spAutoFit/>
          </a:bodyPr>
          <a:lstStyle/>
          <a:p>
            <a:r>
              <a:rPr lang="en-US" sz="1600" b="1" dirty="0">
                <a:solidFill>
                  <a:schemeClr val="bg1"/>
                </a:solidFill>
              </a:rPr>
              <a:t>X</a:t>
            </a:r>
          </a:p>
        </p:txBody>
      </p:sp>
    </p:spTree>
    <p:extLst>
      <p:ext uri="{BB962C8B-B14F-4D97-AF65-F5344CB8AC3E}">
        <p14:creationId xmlns:p14="http://schemas.microsoft.com/office/powerpoint/2010/main" val="191239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0"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14300" y="23008"/>
            <a:ext cx="8686800" cy="125730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spcBef>
                <a:spcPts val="0"/>
              </a:spcBef>
              <a:buClr>
                <a:schemeClr val="accent1"/>
              </a:buClr>
              <a:buFont typeface="Wingdings" panose="05000000000000000000" pitchFamily="2" charset="2"/>
              <a:buChar char="q"/>
            </a:pPr>
            <a:r>
              <a:rPr lang="en-US"/>
              <a:t> Select most appropriate response format</a:t>
            </a:r>
          </a:p>
          <a:p>
            <a:pPr marL="342900" indent="-342900">
              <a:lnSpc>
                <a:spcPct val="120000"/>
              </a:lnSpc>
              <a:spcBef>
                <a:spcPts val="0"/>
              </a:spcBef>
              <a:buClr>
                <a:schemeClr val="accent1"/>
              </a:buClr>
              <a:buFont typeface="Wingdings" panose="05000000000000000000" pitchFamily="2" charset="2"/>
              <a:buChar char="q"/>
            </a:pPr>
            <a:r>
              <a:rPr lang="en-US"/>
              <a:t> Maximize engagement &amp; opportunities to practice</a:t>
            </a:r>
          </a:p>
          <a:p>
            <a:pPr marL="342900" indent="-342900">
              <a:lnSpc>
                <a:spcPct val="120000"/>
              </a:lnSpc>
              <a:buClr>
                <a:schemeClr val="accent1"/>
              </a:buClr>
              <a:buFont typeface="Wingdings" panose="05000000000000000000" pitchFamily="2" charset="2"/>
              <a:buChar char="q"/>
            </a:pPr>
            <a:endParaRPr lang="en-US" sz="3000" dirty="0"/>
          </a:p>
        </p:txBody>
      </p:sp>
      <p:sp>
        <p:nvSpPr>
          <p:cNvPr id="7" name="Rectangle 6"/>
          <p:cNvSpPr/>
          <p:nvPr/>
        </p:nvSpPr>
        <p:spPr>
          <a:xfrm>
            <a:off x="521359" y="2162193"/>
            <a:ext cx="5579403" cy="1295382"/>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buClr>
                <a:schemeClr val="accent3">
                  <a:lumMod val="60000"/>
                  <a:lumOff val="40000"/>
                </a:schemeClr>
              </a:buClr>
              <a:buSzPct val="150000"/>
            </a:pPr>
            <a:r>
              <a:rPr lang="en-US" sz="2400" dirty="0">
                <a:solidFill>
                  <a:schemeClr val="bg1"/>
                </a:solidFill>
              </a:rPr>
              <a:t>Count the # of opportunities to respond per student per minute</a:t>
            </a:r>
          </a:p>
        </p:txBody>
      </p:sp>
    </p:spTree>
    <p:extLst>
      <p:ext uri="{BB962C8B-B14F-4D97-AF65-F5344CB8AC3E}">
        <p14:creationId xmlns:p14="http://schemas.microsoft.com/office/powerpoint/2010/main" val="18656217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Eliciting Frequent Reponses</a:t>
            </a:r>
          </a:p>
        </p:txBody>
      </p:sp>
      <p:sp>
        <p:nvSpPr>
          <p:cNvPr id="7" name="Content Placeholder 2"/>
          <p:cNvSpPr>
            <a:spLocks noGrp="1"/>
          </p:cNvSpPr>
          <p:nvPr>
            <p:ph idx="1"/>
          </p:nvPr>
        </p:nvSpPr>
        <p:spPr>
          <a:xfrm>
            <a:off x="1591606" y="1057275"/>
            <a:ext cx="3337473" cy="4800600"/>
          </a:xfrm>
          <a:solidFill>
            <a:srgbClr val="F7F8E2"/>
          </a:solidFill>
          <a:ln w="38100" cmpd="sng">
            <a:solidFill>
              <a:schemeClr val="tx1"/>
            </a:solidFill>
          </a:ln>
        </p:spPr>
        <p:txBody>
          <a:bodyPr/>
          <a:lstStyle/>
          <a:p>
            <a:pPr marL="2103120" lvl="8" indent="0">
              <a:buNone/>
            </a:pPr>
            <a:endParaRPr lang="en-US" dirty="0"/>
          </a:p>
        </p:txBody>
      </p:sp>
      <p:sp>
        <p:nvSpPr>
          <p:cNvPr id="8" name="TextBox 7"/>
          <p:cNvSpPr txBox="1"/>
          <p:nvPr/>
        </p:nvSpPr>
        <p:spPr>
          <a:xfrm>
            <a:off x="1695044" y="2672239"/>
            <a:ext cx="1223588" cy="923330"/>
          </a:xfrm>
          <a:prstGeom prst="rect">
            <a:avLst/>
          </a:prstGeom>
          <a:noFill/>
        </p:spPr>
        <p:txBody>
          <a:bodyPr wrap="square" rtlCol="0">
            <a:spAutoFit/>
          </a:bodyPr>
          <a:lstStyle/>
          <a:p>
            <a:r>
              <a:rPr lang="en-US" sz="5400" dirty="0">
                <a:latin typeface="Arial"/>
                <a:cs typeface="Arial"/>
              </a:rPr>
              <a:t>p</a:t>
            </a:r>
          </a:p>
        </p:txBody>
      </p:sp>
      <p:sp>
        <p:nvSpPr>
          <p:cNvPr id="9" name="TextBox 8"/>
          <p:cNvSpPr txBox="1"/>
          <p:nvPr/>
        </p:nvSpPr>
        <p:spPr>
          <a:xfrm>
            <a:off x="1742061" y="4686803"/>
            <a:ext cx="1223588" cy="923330"/>
          </a:xfrm>
          <a:prstGeom prst="rect">
            <a:avLst/>
          </a:prstGeom>
          <a:noFill/>
        </p:spPr>
        <p:txBody>
          <a:bodyPr wrap="square" rtlCol="0">
            <a:spAutoFit/>
          </a:bodyPr>
          <a:lstStyle/>
          <a:p>
            <a:r>
              <a:rPr lang="en-US" sz="5400" u="sng" dirty="0" err="1">
                <a:latin typeface="Arial"/>
                <a:cs typeface="Arial"/>
              </a:rPr>
              <a:t>sh</a:t>
            </a:r>
            <a:endParaRPr lang="en-US" sz="5400" u="sng" dirty="0">
              <a:latin typeface="Arial"/>
              <a:cs typeface="Arial"/>
            </a:endParaRPr>
          </a:p>
        </p:txBody>
      </p:sp>
      <p:sp>
        <p:nvSpPr>
          <p:cNvPr id="10" name="TextBox 9"/>
          <p:cNvSpPr txBox="1"/>
          <p:nvPr/>
        </p:nvSpPr>
        <p:spPr>
          <a:xfrm>
            <a:off x="1800688" y="1057275"/>
            <a:ext cx="1223588" cy="923330"/>
          </a:xfrm>
          <a:prstGeom prst="rect">
            <a:avLst/>
          </a:prstGeom>
          <a:noFill/>
        </p:spPr>
        <p:txBody>
          <a:bodyPr wrap="square" rtlCol="0">
            <a:spAutoFit/>
          </a:bodyPr>
          <a:lstStyle/>
          <a:p>
            <a:r>
              <a:rPr lang="en-US" sz="5400" dirty="0">
                <a:latin typeface="Arial"/>
                <a:cs typeface="Arial"/>
              </a:rPr>
              <a:t>t</a:t>
            </a:r>
          </a:p>
        </p:txBody>
      </p:sp>
      <p:sp>
        <p:nvSpPr>
          <p:cNvPr id="11" name="TextBox 10"/>
          <p:cNvSpPr txBox="1"/>
          <p:nvPr/>
        </p:nvSpPr>
        <p:spPr>
          <a:xfrm>
            <a:off x="2412482" y="3002820"/>
            <a:ext cx="1223588" cy="923330"/>
          </a:xfrm>
          <a:prstGeom prst="rect">
            <a:avLst/>
          </a:prstGeom>
          <a:noFill/>
        </p:spPr>
        <p:txBody>
          <a:bodyPr wrap="square" rtlCol="0">
            <a:spAutoFit/>
          </a:bodyPr>
          <a:lstStyle/>
          <a:p>
            <a:r>
              <a:rPr lang="en-US" sz="5400" dirty="0">
                <a:latin typeface="Arial"/>
                <a:cs typeface="Arial"/>
              </a:rPr>
              <a:t>s</a:t>
            </a:r>
          </a:p>
        </p:txBody>
      </p:sp>
      <p:sp>
        <p:nvSpPr>
          <p:cNvPr id="12" name="TextBox 11"/>
          <p:cNvSpPr txBox="1"/>
          <p:nvPr/>
        </p:nvSpPr>
        <p:spPr>
          <a:xfrm>
            <a:off x="4420722" y="2672239"/>
            <a:ext cx="1223588" cy="1015663"/>
          </a:xfrm>
          <a:prstGeom prst="rect">
            <a:avLst/>
          </a:prstGeom>
          <a:noFill/>
        </p:spPr>
        <p:txBody>
          <a:bodyPr wrap="square" rtlCol="0">
            <a:spAutoFit/>
          </a:bodyPr>
          <a:lstStyle/>
          <a:p>
            <a:r>
              <a:rPr lang="en-US" sz="6000" dirty="0">
                <a:latin typeface="Arial"/>
                <a:cs typeface="Arial"/>
              </a:rPr>
              <a:t>i</a:t>
            </a:r>
          </a:p>
        </p:txBody>
      </p:sp>
      <p:sp>
        <p:nvSpPr>
          <p:cNvPr id="13" name="TextBox 12"/>
          <p:cNvSpPr txBox="1"/>
          <p:nvPr/>
        </p:nvSpPr>
        <p:spPr>
          <a:xfrm>
            <a:off x="3024276" y="874713"/>
            <a:ext cx="1223588" cy="923330"/>
          </a:xfrm>
          <a:prstGeom prst="rect">
            <a:avLst/>
          </a:prstGeom>
          <a:noFill/>
        </p:spPr>
        <p:txBody>
          <a:bodyPr wrap="square" rtlCol="0">
            <a:spAutoFit/>
          </a:bodyPr>
          <a:lstStyle/>
          <a:p>
            <a:r>
              <a:rPr lang="en-US" sz="5400" dirty="0">
                <a:latin typeface="Arial"/>
                <a:cs typeface="Arial"/>
              </a:rPr>
              <a:t>m</a:t>
            </a:r>
          </a:p>
        </p:txBody>
      </p:sp>
      <p:sp>
        <p:nvSpPr>
          <p:cNvPr id="14" name="TextBox 13"/>
          <p:cNvSpPr txBox="1"/>
          <p:nvPr/>
        </p:nvSpPr>
        <p:spPr>
          <a:xfrm>
            <a:off x="2871876" y="1681636"/>
            <a:ext cx="1223588" cy="923330"/>
          </a:xfrm>
          <a:prstGeom prst="rect">
            <a:avLst/>
          </a:prstGeom>
          <a:noFill/>
        </p:spPr>
        <p:txBody>
          <a:bodyPr wrap="square" rtlCol="0">
            <a:spAutoFit/>
          </a:bodyPr>
          <a:lstStyle/>
          <a:p>
            <a:r>
              <a:rPr lang="en-US" sz="5400" dirty="0">
                <a:latin typeface="Arial"/>
                <a:cs typeface="Arial"/>
              </a:rPr>
              <a:t>a</a:t>
            </a:r>
          </a:p>
        </p:txBody>
      </p:sp>
      <p:sp>
        <p:nvSpPr>
          <p:cNvPr id="15" name="TextBox 14"/>
          <p:cNvSpPr txBox="1"/>
          <p:nvPr/>
        </p:nvSpPr>
        <p:spPr>
          <a:xfrm>
            <a:off x="3483670" y="3260207"/>
            <a:ext cx="1223588" cy="923330"/>
          </a:xfrm>
          <a:prstGeom prst="rect">
            <a:avLst/>
          </a:prstGeom>
          <a:noFill/>
        </p:spPr>
        <p:txBody>
          <a:bodyPr wrap="square" rtlCol="0">
            <a:spAutoFit/>
          </a:bodyPr>
          <a:lstStyle/>
          <a:p>
            <a:r>
              <a:rPr lang="en-US" sz="5400" dirty="0">
                <a:latin typeface="Arial"/>
                <a:cs typeface="Arial"/>
              </a:rPr>
              <a:t>o</a:t>
            </a:r>
          </a:p>
        </p:txBody>
      </p:sp>
      <p:sp>
        <p:nvSpPr>
          <p:cNvPr id="16" name="TextBox 15"/>
          <p:cNvSpPr txBox="1"/>
          <p:nvPr/>
        </p:nvSpPr>
        <p:spPr>
          <a:xfrm>
            <a:off x="4110953" y="4811744"/>
            <a:ext cx="1223588" cy="923330"/>
          </a:xfrm>
          <a:prstGeom prst="rect">
            <a:avLst/>
          </a:prstGeom>
          <a:noFill/>
        </p:spPr>
        <p:txBody>
          <a:bodyPr wrap="square" rtlCol="0">
            <a:spAutoFit/>
          </a:bodyPr>
          <a:lstStyle/>
          <a:p>
            <a:r>
              <a:rPr lang="en-US" sz="5400" dirty="0">
                <a:latin typeface="Arial"/>
                <a:cs typeface="Arial"/>
              </a:rPr>
              <a:t>l</a:t>
            </a:r>
          </a:p>
        </p:txBody>
      </p:sp>
      <p:sp>
        <p:nvSpPr>
          <p:cNvPr id="17" name="TextBox 16"/>
          <p:cNvSpPr txBox="1"/>
          <p:nvPr/>
        </p:nvSpPr>
        <p:spPr>
          <a:xfrm>
            <a:off x="2987396" y="4225138"/>
            <a:ext cx="1223588" cy="923330"/>
          </a:xfrm>
          <a:prstGeom prst="rect">
            <a:avLst/>
          </a:prstGeom>
          <a:noFill/>
        </p:spPr>
        <p:txBody>
          <a:bodyPr wrap="square" rtlCol="0">
            <a:spAutoFit/>
          </a:bodyPr>
          <a:lstStyle/>
          <a:p>
            <a:r>
              <a:rPr lang="en-US" sz="5400" dirty="0">
                <a:latin typeface="Arial"/>
                <a:cs typeface="Arial"/>
              </a:rPr>
              <a:t>n</a:t>
            </a:r>
          </a:p>
        </p:txBody>
      </p:sp>
      <p:sp>
        <p:nvSpPr>
          <p:cNvPr id="18" name="TextBox 17"/>
          <p:cNvSpPr txBox="1"/>
          <p:nvPr/>
        </p:nvSpPr>
        <p:spPr>
          <a:xfrm>
            <a:off x="1695044" y="1890376"/>
            <a:ext cx="1223588" cy="923330"/>
          </a:xfrm>
          <a:prstGeom prst="rect">
            <a:avLst/>
          </a:prstGeom>
          <a:noFill/>
        </p:spPr>
        <p:txBody>
          <a:bodyPr wrap="square" rtlCol="0">
            <a:spAutoFit/>
          </a:bodyPr>
          <a:lstStyle/>
          <a:p>
            <a:r>
              <a:rPr lang="en-US" sz="5400" u="sng" dirty="0" err="1">
                <a:latin typeface="Arial"/>
                <a:cs typeface="Arial"/>
              </a:rPr>
              <a:t>ee</a:t>
            </a:r>
            <a:endParaRPr lang="en-US" sz="5400" u="sng" dirty="0">
              <a:latin typeface="Arial"/>
              <a:cs typeface="Arial"/>
            </a:endParaRPr>
          </a:p>
        </p:txBody>
      </p:sp>
      <p:sp>
        <p:nvSpPr>
          <p:cNvPr id="19" name="TextBox 18"/>
          <p:cNvSpPr txBox="1"/>
          <p:nvPr/>
        </p:nvSpPr>
        <p:spPr>
          <a:xfrm>
            <a:off x="1710267" y="3655170"/>
            <a:ext cx="1223588" cy="923330"/>
          </a:xfrm>
          <a:prstGeom prst="rect">
            <a:avLst/>
          </a:prstGeom>
          <a:noFill/>
        </p:spPr>
        <p:txBody>
          <a:bodyPr wrap="square" rtlCol="0">
            <a:spAutoFit/>
          </a:bodyPr>
          <a:lstStyle/>
          <a:p>
            <a:r>
              <a:rPr lang="en-US" sz="5400" u="sng" dirty="0" err="1">
                <a:solidFill>
                  <a:srgbClr val="1F5FA0"/>
                </a:solidFill>
                <a:latin typeface="Arial"/>
                <a:cs typeface="Arial"/>
              </a:rPr>
              <a:t>ar</a:t>
            </a:r>
            <a:endParaRPr lang="en-US" sz="5400" u="sng" dirty="0">
              <a:solidFill>
                <a:srgbClr val="1F5FA0"/>
              </a:solidFill>
              <a:latin typeface="Arial"/>
              <a:cs typeface="Arial"/>
            </a:endParaRPr>
          </a:p>
        </p:txBody>
      </p:sp>
      <p:sp>
        <p:nvSpPr>
          <p:cNvPr id="20" name="TextBox 19"/>
          <p:cNvSpPr txBox="1"/>
          <p:nvPr/>
        </p:nvSpPr>
        <p:spPr>
          <a:xfrm>
            <a:off x="3398533" y="2227145"/>
            <a:ext cx="1223588" cy="923330"/>
          </a:xfrm>
          <a:prstGeom prst="rect">
            <a:avLst/>
          </a:prstGeom>
          <a:noFill/>
        </p:spPr>
        <p:txBody>
          <a:bodyPr wrap="square" rtlCol="0">
            <a:spAutoFit/>
          </a:bodyPr>
          <a:lstStyle/>
          <a:p>
            <a:r>
              <a:rPr lang="en-US" sz="5400" u="sng" dirty="0" err="1">
                <a:solidFill>
                  <a:srgbClr val="1F5FA0"/>
                </a:solidFill>
                <a:latin typeface="Arial"/>
                <a:cs typeface="Arial"/>
              </a:rPr>
              <a:t>oy</a:t>
            </a:r>
            <a:endParaRPr lang="en-US" sz="5400" u="sng" dirty="0">
              <a:solidFill>
                <a:srgbClr val="1F5FA0"/>
              </a:solidFill>
              <a:latin typeface="Arial"/>
              <a:cs typeface="Arial"/>
            </a:endParaRPr>
          </a:p>
        </p:txBody>
      </p:sp>
    </p:spTree>
    <p:extLst>
      <p:ext uri="{BB962C8B-B14F-4D97-AF65-F5344CB8AC3E}">
        <p14:creationId xmlns:p14="http://schemas.microsoft.com/office/powerpoint/2010/main" val="458097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solidFill>
                  <a:srgbClr val="8CCEA2"/>
                </a:solidFill>
              </a:rPr>
              <a:t>Activity 6.5</a:t>
            </a:r>
          </a:p>
          <a:p>
            <a:r>
              <a:rPr lang="en-US" sz="2800" dirty="0">
                <a:solidFill>
                  <a:srgbClr val="8CCEA2"/>
                </a:solidFill>
              </a:rPr>
              <a:t>Evaluate a Lesson </a:t>
            </a:r>
          </a:p>
        </p:txBody>
      </p:sp>
      <p:pic>
        <p:nvPicPr>
          <p:cNvPr id="12" name="Picture 11"/>
          <p:cNvPicPr>
            <a:picLocks noChangeAspect="1"/>
          </p:cNvPicPr>
          <p:nvPr/>
        </p:nvPicPr>
        <p:blipFill>
          <a:blip r:embed="rId2">
            <a:clrChange>
              <a:clrFrom>
                <a:srgbClr val="000000"/>
              </a:clrFrom>
              <a:clrTo>
                <a:srgbClr val="000000">
                  <a:alpha val="0"/>
                </a:srgbClr>
              </a:clrTo>
            </a:clrChange>
          </a:blip>
          <a:stretch>
            <a:fillRect/>
          </a:stretch>
        </p:blipFill>
        <p:spPr>
          <a:xfrm>
            <a:off x="7892735" y="112781"/>
            <a:ext cx="914400" cy="873998"/>
          </a:xfrm>
          <a:prstGeom prst="rect">
            <a:avLst/>
          </a:prstGeom>
        </p:spPr>
      </p:pic>
      <p:sp>
        <p:nvSpPr>
          <p:cNvPr id="7" name="Content Placeholder 2"/>
          <p:cNvSpPr txBox="1">
            <a:spLocks/>
          </p:cNvSpPr>
          <p:nvPr/>
        </p:nvSpPr>
        <p:spPr>
          <a:xfrm>
            <a:off x="4171951" y="1827155"/>
            <a:ext cx="3686176" cy="255534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Clr>
                <a:schemeClr val="accent1"/>
              </a:buClr>
              <a:buFont typeface="Wingdings" panose="05000000000000000000" pitchFamily="2" charset="2"/>
              <a:buChar char="q"/>
            </a:pPr>
            <a:r>
              <a:rPr lang="en-US" sz="1800"/>
              <a:t>Select most appropriate response format</a:t>
            </a:r>
          </a:p>
          <a:p>
            <a:pPr lvl="1" indent="0">
              <a:lnSpc>
                <a:spcPct val="120000"/>
              </a:lnSpc>
              <a:buClr>
                <a:schemeClr val="accent1"/>
              </a:buClr>
              <a:buFont typeface="Arial" panose="020B0604020202020204" pitchFamily="34" charset="0"/>
              <a:buNone/>
            </a:pPr>
            <a:r>
              <a:rPr lang="en-US" sz="1600"/>
              <a:t>(type of response, number of students, time)</a:t>
            </a:r>
          </a:p>
          <a:p>
            <a:pPr marL="342900" indent="-342900">
              <a:lnSpc>
                <a:spcPct val="120000"/>
              </a:lnSpc>
              <a:buClr>
                <a:schemeClr val="accent1"/>
              </a:buClr>
              <a:buFont typeface="Wingdings" panose="05000000000000000000" pitchFamily="2" charset="2"/>
              <a:buChar char="q"/>
            </a:pPr>
            <a:r>
              <a:rPr lang="en-US" sz="1800"/>
              <a:t>Maximize engagement &amp; opportunities to practice</a:t>
            </a:r>
          </a:p>
          <a:p>
            <a:pPr>
              <a:lnSpc>
                <a:spcPct val="120000"/>
              </a:lnSpc>
              <a:buClr>
                <a:schemeClr val="accent1"/>
              </a:buClr>
            </a:pPr>
            <a:r>
              <a:rPr lang="en-US" sz="1800"/>
              <a:t>    </a:t>
            </a:r>
            <a:r>
              <a:rPr lang="en-US" sz="1600"/>
              <a:t>(# opportunities per minute)</a:t>
            </a:r>
          </a:p>
          <a:p>
            <a:pPr marL="342900" indent="-342900">
              <a:buFont typeface="Arial" charset="0"/>
              <a:buChar char="•"/>
            </a:pPr>
            <a:endParaRPr lang="en-US" dirty="0"/>
          </a:p>
        </p:txBody>
      </p:sp>
      <p:sp>
        <p:nvSpPr>
          <p:cNvPr id="6" name="TextBox 5">
            <a:extLst>
              <a:ext uri="{FF2B5EF4-FFF2-40B4-BE49-F238E27FC236}">
                <a16:creationId xmlns:a16="http://schemas.microsoft.com/office/drawing/2014/main" id="{3053E05E-ECFE-4E37-ADA6-0EE52E272348}"/>
              </a:ext>
            </a:extLst>
          </p:cNvPr>
          <p:cNvSpPr txBox="1"/>
          <p:nvPr/>
        </p:nvSpPr>
        <p:spPr>
          <a:xfrm>
            <a:off x="169959" y="1265462"/>
            <a:ext cx="4001992" cy="4849005"/>
          </a:xfrm>
          <a:prstGeom prst="rect">
            <a:avLst/>
          </a:prstGeom>
          <a:solidFill>
            <a:schemeClr val="accent4">
              <a:lumMod val="20000"/>
              <a:lumOff val="80000"/>
            </a:schemeClr>
          </a:solidFill>
        </p:spPr>
        <p:txBody>
          <a:bodyPr wrap="square" rtlCol="0">
            <a:spAutoFit/>
          </a:bodyPr>
          <a:lstStyle/>
          <a:p>
            <a:pPr algn="ctr"/>
            <a:r>
              <a:rPr lang="en-US" sz="1200" b="1" dirty="0">
                <a:latin typeface="Times New Roman" panose="02020603050405020304" pitchFamily="18" charset="0"/>
                <a:cs typeface="Times New Roman" panose="02020603050405020304" pitchFamily="18" charset="0"/>
              </a:rPr>
              <a:t>Reading Decodable Text</a:t>
            </a:r>
            <a:endParaRPr lang="en-US" sz="1200" dirty="0">
              <a:latin typeface="Times New Roman" panose="02020603050405020304" pitchFamily="18" charset="0"/>
              <a:cs typeface="Times New Roman" panose="02020603050405020304" pitchFamily="18" charset="0"/>
            </a:endParaRPr>
          </a:p>
          <a:p>
            <a:pPr algn="ctr"/>
            <a:r>
              <a:rPr lang="en-US" sz="1200" dirty="0">
                <a:latin typeface="Times New Roman" panose="02020603050405020304" pitchFamily="18" charset="0"/>
                <a:cs typeface="Times New Roman" panose="02020603050405020304" pitchFamily="18" charset="0"/>
              </a:rPr>
              <a:t>(Page 1) “My cat!” said Jan. “I can pat it!”</a:t>
            </a:r>
          </a:p>
          <a:p>
            <a:pPr algn="ctr"/>
            <a:endParaRPr lang="en-US" sz="1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Say: </a:t>
            </a:r>
            <a:r>
              <a:rPr lang="en-US" sz="1200" b="1" i="1" dirty="0">
                <a:latin typeface="Times New Roman" panose="02020603050405020304" pitchFamily="18" charset="0"/>
                <a:cs typeface="Times New Roman" panose="02020603050405020304" pitchFamily="18" charset="0"/>
              </a:rPr>
              <a:t>We are going to read this story together. We’ve done this before, so you know what to do.</a:t>
            </a:r>
          </a:p>
          <a:p>
            <a:r>
              <a:rPr lang="en-US" sz="1200" b="1" u="sng" dirty="0">
                <a:latin typeface="Times New Roman" panose="02020603050405020304" pitchFamily="18" charset="0"/>
                <a:cs typeface="Times New Roman" panose="02020603050405020304" pitchFamily="18" charset="0"/>
              </a:rPr>
              <a:t>Group practice</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Say: </a:t>
            </a:r>
            <a:r>
              <a:rPr lang="en-US" sz="1200" b="1" i="1" dirty="0">
                <a:latin typeface="Times New Roman" panose="02020603050405020304" pitchFamily="18" charset="0"/>
                <a:cs typeface="Times New Roman" panose="02020603050405020304" pitchFamily="18" charset="0"/>
              </a:rPr>
              <a:t>Touch under the first word. </a:t>
            </a:r>
            <a:r>
              <a:rPr lang="en-US" sz="1200" dirty="0">
                <a:latin typeface="Times New Roman" panose="02020603050405020304" pitchFamily="18" charset="0"/>
                <a:cs typeface="Times New Roman" panose="02020603050405020304" pitchFamily="18" charset="0"/>
              </a:rPr>
              <a:t>Students touch under </a:t>
            </a:r>
            <a:r>
              <a:rPr lang="en-US" sz="1200" i="1" dirty="0">
                <a:latin typeface="Times New Roman" panose="02020603050405020304" pitchFamily="18" charset="0"/>
                <a:cs typeface="Times New Roman" panose="02020603050405020304" pitchFamily="18" charset="0"/>
              </a:rPr>
              <a:t>My.</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Say: </a:t>
            </a:r>
            <a:r>
              <a:rPr lang="en-US" sz="1200" b="1" i="1" dirty="0">
                <a:latin typeface="Times New Roman" panose="02020603050405020304" pitchFamily="18" charset="0"/>
                <a:cs typeface="Times New Roman" panose="02020603050405020304" pitchFamily="18" charset="0"/>
              </a:rPr>
              <a:t>Think </a:t>
            </a:r>
            <a:r>
              <a:rPr lang="en-US" sz="1200" dirty="0">
                <a:latin typeface="Times New Roman" panose="02020603050405020304" pitchFamily="18" charset="0"/>
                <a:cs typeface="Times New Roman" panose="02020603050405020304" pitchFamily="18" charset="0"/>
              </a:rPr>
              <a:t>(pause 3 seconds)</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Say: </a:t>
            </a:r>
            <a:r>
              <a:rPr lang="en-US" sz="1200" b="1" i="1" dirty="0">
                <a:latin typeface="Times New Roman" panose="02020603050405020304" pitchFamily="18" charset="0"/>
                <a:cs typeface="Times New Roman" panose="02020603050405020304" pitchFamily="18" charset="0"/>
              </a:rPr>
              <a:t>Word? </a:t>
            </a:r>
            <a:r>
              <a:rPr lang="en-US" sz="1200" dirty="0">
                <a:latin typeface="Times New Roman" panose="02020603050405020304" pitchFamily="18" charset="0"/>
                <a:cs typeface="Times New Roman" panose="02020603050405020304" pitchFamily="18" charset="0"/>
              </a:rPr>
              <a:t>And immediately tap. Students say </a:t>
            </a:r>
            <a:r>
              <a:rPr lang="en-US" sz="1200" i="1" dirty="0">
                <a:latin typeface="Times New Roman" panose="02020603050405020304" pitchFamily="18" charset="0"/>
                <a:cs typeface="Times New Roman" panose="02020603050405020304" pitchFamily="18" charset="0"/>
              </a:rPr>
              <a:t>My</a:t>
            </a:r>
            <a:r>
              <a:rPr lang="en-US" sz="12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After students respond, say: </a:t>
            </a:r>
            <a:r>
              <a:rPr lang="en-US" sz="1200" b="1" i="1" dirty="0">
                <a:latin typeface="Times New Roman" panose="02020603050405020304" pitchFamily="18" charset="0"/>
                <a:cs typeface="Times New Roman" panose="02020603050405020304" pitchFamily="18" charset="0"/>
              </a:rPr>
              <a:t>Next Word. </a:t>
            </a:r>
            <a:r>
              <a:rPr lang="en-US" sz="1200" dirty="0">
                <a:latin typeface="Times New Roman" panose="02020603050405020304" pitchFamily="18" charset="0"/>
                <a:cs typeface="Times New Roman" panose="02020603050405020304" pitchFamily="18" charset="0"/>
              </a:rPr>
              <a:t>Students touch under </a:t>
            </a:r>
            <a:r>
              <a:rPr lang="en-US" sz="1200" i="1" dirty="0">
                <a:latin typeface="Times New Roman" panose="02020603050405020304" pitchFamily="18" charset="0"/>
                <a:cs typeface="Times New Roman" panose="02020603050405020304" pitchFamily="18" charset="0"/>
              </a:rPr>
              <a:t>cat.</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Say: </a:t>
            </a:r>
            <a:r>
              <a:rPr lang="en-US" sz="1200" b="1" i="1" dirty="0">
                <a:latin typeface="Times New Roman" panose="02020603050405020304" pitchFamily="18" charset="0"/>
                <a:cs typeface="Times New Roman" panose="02020603050405020304" pitchFamily="18" charset="0"/>
              </a:rPr>
              <a:t>Think </a:t>
            </a:r>
            <a:r>
              <a:rPr lang="en-US" sz="1200" dirty="0">
                <a:latin typeface="Times New Roman" panose="02020603050405020304" pitchFamily="18" charset="0"/>
                <a:cs typeface="Times New Roman" panose="02020603050405020304" pitchFamily="18" charset="0"/>
              </a:rPr>
              <a:t>(pause 3 seconds).</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Say: </a:t>
            </a:r>
            <a:r>
              <a:rPr lang="en-US" sz="1200" b="1" i="1" dirty="0">
                <a:latin typeface="Times New Roman" panose="02020603050405020304" pitchFamily="18" charset="0"/>
                <a:cs typeface="Times New Roman" panose="02020603050405020304" pitchFamily="18" charset="0"/>
              </a:rPr>
              <a:t>Word? </a:t>
            </a:r>
            <a:r>
              <a:rPr lang="en-US" sz="1200" dirty="0">
                <a:latin typeface="Times New Roman" panose="02020603050405020304" pitchFamily="18" charset="0"/>
                <a:cs typeface="Times New Roman" panose="02020603050405020304" pitchFamily="18" charset="0"/>
              </a:rPr>
              <a:t>And immediately tap. Students say </a:t>
            </a:r>
            <a:r>
              <a:rPr lang="en-US" sz="1200" i="1" dirty="0">
                <a:latin typeface="Times New Roman" panose="02020603050405020304" pitchFamily="18" charset="0"/>
                <a:cs typeface="Times New Roman" panose="02020603050405020304" pitchFamily="18" charset="0"/>
              </a:rPr>
              <a:t>cat</a:t>
            </a:r>
            <a:r>
              <a:rPr lang="en-US" sz="12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Repeat the same procedure for each word in the sentence.</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When the students have read a sentence correctly, the teacher reads the sentence naturally to the students. Repeat the same procedure for each sentence.</a:t>
            </a:r>
          </a:p>
          <a:p>
            <a:r>
              <a:rPr lang="en-US" sz="1200" b="1" u="sng" dirty="0">
                <a:latin typeface="Times New Roman" panose="02020603050405020304" pitchFamily="18" charset="0"/>
                <a:cs typeface="Times New Roman" panose="02020603050405020304" pitchFamily="18" charset="0"/>
              </a:rPr>
              <a:t>Independent practice</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When the group has read the story, call on individual students to read one sentence at a time, while other students read along silently. Call on select students to read in an unpredictable order.</a:t>
            </a:r>
          </a:p>
          <a:p>
            <a:r>
              <a:rPr lang="en-US" sz="1200" b="1" u="sng" dirty="0">
                <a:latin typeface="Times New Roman" panose="02020603050405020304" pitchFamily="18" charset="0"/>
                <a:cs typeface="Times New Roman" panose="02020603050405020304" pitchFamily="18" charset="0"/>
              </a:rPr>
              <a:t>Additional practice</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Partner read – students reread story using the partner reading routine</a:t>
            </a:r>
          </a:p>
        </p:txBody>
      </p:sp>
    </p:spTree>
    <p:extLst>
      <p:ext uri="{BB962C8B-B14F-4D97-AF65-F5344CB8AC3E}">
        <p14:creationId xmlns:p14="http://schemas.microsoft.com/office/powerpoint/2010/main" val="11110017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CCFA07-829A-44FA-ACCC-14A6FB00638F}"/>
              </a:ext>
            </a:extLst>
          </p:cNvPr>
          <p:cNvSpPr txBox="1"/>
          <p:nvPr/>
        </p:nvSpPr>
        <p:spPr>
          <a:xfrm>
            <a:off x="130201" y="438613"/>
            <a:ext cx="6143378" cy="5509200"/>
          </a:xfrm>
          <a:prstGeom prst="rect">
            <a:avLst/>
          </a:prstGeom>
          <a:solidFill>
            <a:schemeClr val="accent4">
              <a:lumMod val="20000"/>
              <a:lumOff val="80000"/>
            </a:schemeClr>
          </a:solid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Reading Decodable Text</a:t>
            </a:r>
            <a:endParaRPr lang="en-US" sz="1600" dirty="0">
              <a:latin typeface="Times New Roman" panose="02020603050405020304" pitchFamily="18" charset="0"/>
              <a:cs typeface="Times New Roman" panose="02020603050405020304" pitchFamily="18" charset="0"/>
            </a:endParaRPr>
          </a:p>
          <a:p>
            <a:pPr algn="ctr"/>
            <a:r>
              <a:rPr lang="en-US" sz="1600" dirty="0">
                <a:latin typeface="Times New Roman" panose="02020603050405020304" pitchFamily="18" charset="0"/>
                <a:cs typeface="Times New Roman" panose="02020603050405020304" pitchFamily="18" charset="0"/>
              </a:rPr>
              <a:t>(Page 1) “My cat!” said Jan. “I can pat it!”</a:t>
            </a:r>
          </a:p>
          <a:p>
            <a:pPr algn="ct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We are going to read this story together. We’ve done this before, so you know what to do.</a:t>
            </a:r>
          </a:p>
          <a:p>
            <a:r>
              <a:rPr lang="en-US" sz="1600" b="1" u="sng" dirty="0">
                <a:latin typeface="Times New Roman" panose="02020603050405020304" pitchFamily="18" charset="0"/>
                <a:cs typeface="Times New Roman" panose="02020603050405020304" pitchFamily="18" charset="0"/>
              </a:rPr>
              <a:t>Group practice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Touch under the first word. </a:t>
            </a:r>
            <a:r>
              <a:rPr lang="en-US" sz="1600" dirty="0">
                <a:latin typeface="Times New Roman" panose="02020603050405020304" pitchFamily="18" charset="0"/>
                <a:cs typeface="Times New Roman" panose="02020603050405020304" pitchFamily="18" charset="0"/>
              </a:rPr>
              <a:t>Students touch under </a:t>
            </a:r>
            <a:r>
              <a:rPr lang="en-US" sz="1600" i="1" dirty="0">
                <a:latin typeface="Times New Roman" panose="02020603050405020304" pitchFamily="18" charset="0"/>
                <a:cs typeface="Times New Roman" panose="02020603050405020304" pitchFamily="18" charset="0"/>
              </a:rPr>
              <a:t>My.</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Think </a:t>
            </a:r>
            <a:r>
              <a:rPr lang="en-US" sz="1600" dirty="0">
                <a:latin typeface="Times New Roman" panose="02020603050405020304" pitchFamily="18" charset="0"/>
                <a:cs typeface="Times New Roman" panose="02020603050405020304" pitchFamily="18" charset="0"/>
              </a:rPr>
              <a:t>(pause 3 seconds)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Word? </a:t>
            </a:r>
            <a:r>
              <a:rPr lang="en-US" sz="1600" dirty="0">
                <a:latin typeface="Times New Roman" panose="02020603050405020304" pitchFamily="18" charset="0"/>
                <a:cs typeface="Times New Roman" panose="02020603050405020304" pitchFamily="18" charset="0"/>
              </a:rPr>
              <a:t>And immediately tap. Students say </a:t>
            </a:r>
            <a:r>
              <a:rPr lang="en-US" sz="1600" i="1" dirty="0">
                <a:latin typeface="Times New Roman" panose="02020603050405020304" pitchFamily="18" charset="0"/>
                <a:cs typeface="Times New Roman" panose="02020603050405020304" pitchFamily="18" charset="0"/>
              </a:rPr>
              <a:t>My</a:t>
            </a:r>
            <a:r>
              <a:rPr lang="en-US" sz="16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After students respond, say: </a:t>
            </a:r>
            <a:r>
              <a:rPr lang="en-US" sz="1600" b="1" i="1" dirty="0">
                <a:latin typeface="Times New Roman" panose="02020603050405020304" pitchFamily="18" charset="0"/>
                <a:cs typeface="Times New Roman" panose="02020603050405020304" pitchFamily="18" charset="0"/>
              </a:rPr>
              <a:t>Next Word. </a:t>
            </a:r>
            <a:r>
              <a:rPr lang="en-US" sz="1600" dirty="0">
                <a:latin typeface="Times New Roman" panose="02020603050405020304" pitchFamily="18" charset="0"/>
                <a:cs typeface="Times New Roman" panose="02020603050405020304" pitchFamily="18" charset="0"/>
              </a:rPr>
              <a:t>Students touch under </a:t>
            </a:r>
            <a:r>
              <a:rPr lang="en-US" sz="1600" i="1" dirty="0">
                <a:latin typeface="Times New Roman" panose="02020603050405020304" pitchFamily="18" charset="0"/>
                <a:cs typeface="Times New Roman" panose="02020603050405020304" pitchFamily="18" charset="0"/>
              </a:rPr>
              <a:t>cat.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Think </a:t>
            </a:r>
            <a:r>
              <a:rPr lang="en-US" sz="1600" dirty="0">
                <a:latin typeface="Times New Roman" panose="02020603050405020304" pitchFamily="18" charset="0"/>
                <a:cs typeface="Times New Roman" panose="02020603050405020304" pitchFamily="18" charset="0"/>
              </a:rPr>
              <a:t>(pause 3 seconds).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Word? </a:t>
            </a:r>
            <a:r>
              <a:rPr lang="en-US" sz="1600" dirty="0">
                <a:latin typeface="Times New Roman" panose="02020603050405020304" pitchFamily="18" charset="0"/>
                <a:cs typeface="Times New Roman" panose="02020603050405020304" pitchFamily="18" charset="0"/>
              </a:rPr>
              <a:t>And immediately tap. Students say </a:t>
            </a:r>
            <a:r>
              <a:rPr lang="en-US" sz="1600" i="1" dirty="0">
                <a:latin typeface="Times New Roman" panose="02020603050405020304" pitchFamily="18" charset="0"/>
                <a:cs typeface="Times New Roman" panose="02020603050405020304" pitchFamily="18" charset="0"/>
              </a:rPr>
              <a:t>cat</a:t>
            </a:r>
            <a:r>
              <a:rPr lang="en-US" sz="16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Repeat the same procedure for each word in the sentence.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When the students have read a sentence correctly, the teacher reads the sentence naturally to the students. Repeat the same procedure for each sentence.</a:t>
            </a:r>
          </a:p>
          <a:p>
            <a:r>
              <a:rPr lang="en-US" sz="1600" b="1" u="sng" dirty="0">
                <a:latin typeface="Times New Roman" panose="02020603050405020304" pitchFamily="18" charset="0"/>
                <a:cs typeface="Times New Roman" panose="02020603050405020304" pitchFamily="18" charset="0"/>
              </a:rPr>
              <a:t>Independent practice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When the group has read the story, call on individual students to read one sentence at a time, while other students read along silently. Call on select students to read in an unpredictable order.</a:t>
            </a:r>
          </a:p>
          <a:p>
            <a:r>
              <a:rPr lang="en-US" sz="1600" b="1" u="sng" dirty="0">
                <a:latin typeface="Times New Roman" panose="02020603050405020304" pitchFamily="18" charset="0"/>
                <a:cs typeface="Times New Roman" panose="02020603050405020304" pitchFamily="18" charset="0"/>
              </a:rPr>
              <a:t>Additional practice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Partner read – students reread story using the partner reading routine</a:t>
            </a:r>
          </a:p>
        </p:txBody>
      </p:sp>
    </p:spTree>
    <p:extLst>
      <p:ext uri="{BB962C8B-B14F-4D97-AF65-F5344CB8AC3E}">
        <p14:creationId xmlns:p14="http://schemas.microsoft.com/office/powerpoint/2010/main" val="3614883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297A934-A156-40A1-851A-BFF2221F58EC}"/>
              </a:ext>
            </a:extLst>
          </p:cNvPr>
          <p:cNvSpPr txBox="1"/>
          <p:nvPr/>
        </p:nvSpPr>
        <p:spPr>
          <a:xfrm>
            <a:off x="130201" y="438613"/>
            <a:ext cx="6143378" cy="5509200"/>
          </a:xfrm>
          <a:prstGeom prst="rect">
            <a:avLst/>
          </a:prstGeom>
          <a:solidFill>
            <a:schemeClr val="accent4">
              <a:lumMod val="20000"/>
              <a:lumOff val="80000"/>
            </a:schemeClr>
          </a:solid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Reading Decodable Text</a:t>
            </a:r>
            <a:endParaRPr lang="en-US" sz="1600" dirty="0">
              <a:latin typeface="Times New Roman" panose="02020603050405020304" pitchFamily="18" charset="0"/>
              <a:cs typeface="Times New Roman" panose="02020603050405020304" pitchFamily="18" charset="0"/>
            </a:endParaRPr>
          </a:p>
          <a:p>
            <a:pPr algn="ctr"/>
            <a:r>
              <a:rPr lang="en-US" sz="1600" dirty="0">
                <a:latin typeface="Times New Roman" panose="02020603050405020304" pitchFamily="18" charset="0"/>
                <a:cs typeface="Times New Roman" panose="02020603050405020304" pitchFamily="18" charset="0"/>
              </a:rPr>
              <a:t>(Page 1) “My cat!” said Jan. “I can pat it!”</a:t>
            </a:r>
          </a:p>
          <a:p>
            <a:pPr algn="ct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We are going to read this story together. We’ve done this before, so you know what to do.</a:t>
            </a:r>
          </a:p>
          <a:p>
            <a:r>
              <a:rPr lang="en-US" sz="1600" b="1" u="sng" dirty="0">
                <a:latin typeface="Times New Roman" panose="02020603050405020304" pitchFamily="18" charset="0"/>
                <a:cs typeface="Times New Roman" panose="02020603050405020304" pitchFamily="18" charset="0"/>
              </a:rPr>
              <a:t>Group practice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Touch under the first word. </a:t>
            </a:r>
            <a:r>
              <a:rPr lang="en-US" sz="1600" dirty="0">
                <a:latin typeface="Times New Roman" panose="02020603050405020304" pitchFamily="18" charset="0"/>
                <a:cs typeface="Times New Roman" panose="02020603050405020304" pitchFamily="18" charset="0"/>
              </a:rPr>
              <a:t>Students touch under </a:t>
            </a:r>
            <a:r>
              <a:rPr lang="en-US" sz="1600" i="1" dirty="0">
                <a:latin typeface="Times New Roman" panose="02020603050405020304" pitchFamily="18" charset="0"/>
                <a:cs typeface="Times New Roman" panose="02020603050405020304" pitchFamily="18" charset="0"/>
              </a:rPr>
              <a:t>My.</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Think </a:t>
            </a:r>
            <a:r>
              <a:rPr lang="en-US" sz="1600" dirty="0">
                <a:latin typeface="Times New Roman" panose="02020603050405020304" pitchFamily="18" charset="0"/>
                <a:cs typeface="Times New Roman" panose="02020603050405020304" pitchFamily="18" charset="0"/>
              </a:rPr>
              <a:t>(pause 3 seconds)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Word? </a:t>
            </a:r>
            <a:r>
              <a:rPr lang="en-US" sz="1600" dirty="0">
                <a:latin typeface="Times New Roman" panose="02020603050405020304" pitchFamily="18" charset="0"/>
                <a:cs typeface="Times New Roman" panose="02020603050405020304" pitchFamily="18" charset="0"/>
              </a:rPr>
              <a:t>And immediately tap. Students say </a:t>
            </a:r>
            <a:r>
              <a:rPr lang="en-US" sz="1600" i="1" dirty="0">
                <a:latin typeface="Times New Roman" panose="02020603050405020304" pitchFamily="18" charset="0"/>
                <a:cs typeface="Times New Roman" panose="02020603050405020304" pitchFamily="18" charset="0"/>
              </a:rPr>
              <a:t>My</a:t>
            </a:r>
            <a:r>
              <a:rPr lang="en-US" sz="16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After students respond, say: </a:t>
            </a:r>
            <a:r>
              <a:rPr lang="en-US" sz="1600" b="1" i="1" dirty="0">
                <a:latin typeface="Times New Roman" panose="02020603050405020304" pitchFamily="18" charset="0"/>
                <a:cs typeface="Times New Roman" panose="02020603050405020304" pitchFamily="18" charset="0"/>
              </a:rPr>
              <a:t>Next Word. </a:t>
            </a:r>
            <a:r>
              <a:rPr lang="en-US" sz="1600" dirty="0">
                <a:latin typeface="Times New Roman" panose="02020603050405020304" pitchFamily="18" charset="0"/>
                <a:cs typeface="Times New Roman" panose="02020603050405020304" pitchFamily="18" charset="0"/>
              </a:rPr>
              <a:t>Students touch under </a:t>
            </a:r>
            <a:r>
              <a:rPr lang="en-US" sz="1600" i="1" dirty="0">
                <a:latin typeface="Times New Roman" panose="02020603050405020304" pitchFamily="18" charset="0"/>
                <a:cs typeface="Times New Roman" panose="02020603050405020304" pitchFamily="18" charset="0"/>
              </a:rPr>
              <a:t>cat.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Think </a:t>
            </a:r>
            <a:r>
              <a:rPr lang="en-US" sz="1600" dirty="0">
                <a:latin typeface="Times New Roman" panose="02020603050405020304" pitchFamily="18" charset="0"/>
                <a:cs typeface="Times New Roman" panose="02020603050405020304" pitchFamily="18" charset="0"/>
              </a:rPr>
              <a:t>(pause 3 seconds).</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Say: </a:t>
            </a:r>
            <a:r>
              <a:rPr lang="en-US" sz="1600" b="1" i="1" dirty="0">
                <a:latin typeface="Times New Roman" panose="02020603050405020304" pitchFamily="18" charset="0"/>
                <a:cs typeface="Times New Roman" panose="02020603050405020304" pitchFamily="18" charset="0"/>
              </a:rPr>
              <a:t>Word? </a:t>
            </a:r>
            <a:r>
              <a:rPr lang="en-US" sz="1600" dirty="0">
                <a:latin typeface="Times New Roman" panose="02020603050405020304" pitchFamily="18" charset="0"/>
                <a:cs typeface="Times New Roman" panose="02020603050405020304" pitchFamily="18" charset="0"/>
              </a:rPr>
              <a:t>And immediately tap. Students say </a:t>
            </a:r>
            <a:r>
              <a:rPr lang="en-US" sz="1600" i="1" dirty="0">
                <a:latin typeface="Times New Roman" panose="02020603050405020304" pitchFamily="18" charset="0"/>
                <a:cs typeface="Times New Roman" panose="02020603050405020304" pitchFamily="18" charset="0"/>
              </a:rPr>
              <a:t>cat</a:t>
            </a:r>
            <a:r>
              <a:rPr lang="en-US" sz="16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Repeat the same procedure for each word in the sentence.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When the students have read a sentence correctly, the teacher reads the sentence naturally to the students. Repeat the same procedure for each sentence.</a:t>
            </a:r>
          </a:p>
          <a:p>
            <a:r>
              <a:rPr lang="en-US" sz="1600" b="1" u="sng" dirty="0">
                <a:latin typeface="Times New Roman" panose="02020603050405020304" pitchFamily="18" charset="0"/>
                <a:cs typeface="Times New Roman" panose="02020603050405020304" pitchFamily="18" charset="0"/>
              </a:rPr>
              <a:t>Independent practice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When the group has read the story, call on individual students to read one sentence at a time, while other students read along silently. Call on select students to read in an unpredictable order.</a:t>
            </a:r>
          </a:p>
          <a:p>
            <a:r>
              <a:rPr lang="en-US" sz="1600" b="1" u="sng" dirty="0">
                <a:latin typeface="Times New Roman" panose="02020603050405020304" pitchFamily="18" charset="0"/>
                <a:cs typeface="Times New Roman" panose="02020603050405020304" pitchFamily="18" charset="0"/>
              </a:rPr>
              <a:t>Additional practice</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Partner read – students reread story using the partner reading routine</a:t>
            </a:r>
          </a:p>
        </p:txBody>
      </p:sp>
      <p:cxnSp>
        <p:nvCxnSpPr>
          <p:cNvPr id="3" name="Straight Connector 2"/>
          <p:cNvCxnSpPr/>
          <p:nvPr/>
        </p:nvCxnSpPr>
        <p:spPr>
          <a:xfrm flipV="1">
            <a:off x="1501677" y="932165"/>
            <a:ext cx="3400425" cy="100014"/>
          </a:xfrm>
          <a:prstGeom prst="line">
            <a:avLst/>
          </a:prstGeom>
          <a:ln w="50800">
            <a:solidFill>
              <a:srgbClr val="119DA4"/>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128586" y="1603746"/>
            <a:ext cx="1634367" cy="407114"/>
          </a:xfrm>
          <a:prstGeom prst="ellipse">
            <a:avLst/>
          </a:prstGeom>
          <a:noFill/>
          <a:ln w="50800">
            <a:solidFill>
              <a:srgbClr val="119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8585" y="4352741"/>
            <a:ext cx="1947863" cy="383303"/>
          </a:xfrm>
          <a:prstGeom prst="ellipse">
            <a:avLst/>
          </a:prstGeom>
          <a:noFill/>
          <a:ln w="50800">
            <a:solidFill>
              <a:srgbClr val="119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8586" y="5382938"/>
            <a:ext cx="1947863" cy="317776"/>
          </a:xfrm>
          <a:prstGeom prst="ellipse">
            <a:avLst/>
          </a:prstGeom>
          <a:noFill/>
          <a:ln w="50800">
            <a:solidFill>
              <a:srgbClr val="119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62776" y="5821996"/>
            <a:ext cx="1400177" cy="4534"/>
          </a:xfrm>
          <a:prstGeom prst="line">
            <a:avLst/>
          </a:prstGeom>
          <a:ln w="50800">
            <a:solidFill>
              <a:srgbClr val="119D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61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4226986"/>
          </a:xfrm>
        </p:spPr>
        <p:txBody>
          <a:bodyPr>
            <a:normAutofit/>
          </a:bodyPr>
          <a:lstStyle/>
          <a:p>
            <a:pPr marL="342900" indent="-342900">
              <a:lnSpc>
                <a:spcPct val="120000"/>
              </a:lnSpc>
              <a:buClr>
                <a:schemeClr val="accent3">
                  <a:lumMod val="60000"/>
                  <a:lumOff val="40000"/>
                </a:schemeClr>
              </a:buClr>
              <a:buSzPct val="150000"/>
              <a:buFont typeface="Wingdings" charset="2"/>
              <a:buChar char="§"/>
            </a:pPr>
            <a:r>
              <a:rPr lang="en-US" b="1" dirty="0"/>
              <a:t>Include </a:t>
            </a:r>
            <a:r>
              <a:rPr lang="en-US" b="1" u="sng" dirty="0"/>
              <a:t>more group responses</a:t>
            </a:r>
          </a:p>
          <a:p>
            <a:pPr marL="687388" lvl="1">
              <a:lnSpc>
                <a:spcPct val="120000"/>
              </a:lnSpc>
              <a:buClr>
                <a:schemeClr val="accent3">
                  <a:lumMod val="60000"/>
                  <a:lumOff val="40000"/>
                </a:schemeClr>
              </a:buClr>
              <a:buSzPct val="150000"/>
              <a:buFont typeface="Wingdings" charset="2"/>
              <a:buChar char="§"/>
            </a:pPr>
            <a:r>
              <a:rPr lang="en-US" dirty="0">
                <a:solidFill>
                  <a:schemeClr val="accent3">
                    <a:lumMod val="40000"/>
                    <a:lumOff val="60000"/>
                  </a:schemeClr>
                </a:solidFill>
              </a:rPr>
              <a:t>Verbal, Written, Gesture</a:t>
            </a:r>
          </a:p>
          <a:p>
            <a:pPr marL="687388" lvl="1">
              <a:lnSpc>
                <a:spcPct val="120000"/>
              </a:lnSpc>
              <a:buClr>
                <a:schemeClr val="accent3">
                  <a:lumMod val="60000"/>
                  <a:lumOff val="40000"/>
                </a:schemeClr>
              </a:buClr>
              <a:buSzPct val="150000"/>
              <a:buFont typeface="Wingdings" charset="2"/>
              <a:buChar char="§"/>
            </a:pPr>
            <a:r>
              <a:rPr lang="en-US" dirty="0">
                <a:solidFill>
                  <a:schemeClr val="accent3">
                    <a:lumMod val="40000"/>
                    <a:lumOff val="60000"/>
                  </a:schemeClr>
                </a:solidFill>
              </a:rPr>
              <a:t>Use prompts and signals</a:t>
            </a:r>
          </a:p>
          <a:p>
            <a:pPr marL="342900" indent="-342900">
              <a:buClr>
                <a:schemeClr val="accent3">
                  <a:lumMod val="60000"/>
                  <a:lumOff val="40000"/>
                </a:schemeClr>
              </a:buClr>
              <a:buSzPct val="150000"/>
              <a:buFont typeface="Wingdings" charset="2"/>
              <a:buChar char="§"/>
            </a:pPr>
            <a:r>
              <a:rPr lang="en-US" b="1" u="sng" dirty="0"/>
              <a:t>Structure</a:t>
            </a:r>
            <a:r>
              <a:rPr lang="en-US" b="1" dirty="0"/>
              <a:t> pair responses</a:t>
            </a:r>
          </a:p>
          <a:p>
            <a:pPr marL="687388" lvl="1">
              <a:buClr>
                <a:schemeClr val="accent3">
                  <a:lumMod val="60000"/>
                  <a:lumOff val="40000"/>
                </a:schemeClr>
              </a:buClr>
              <a:buSzPct val="150000"/>
              <a:buFont typeface="Wingdings" charset="2"/>
              <a:buChar char="§"/>
            </a:pPr>
            <a:r>
              <a:rPr lang="en-US" dirty="0">
                <a:solidFill>
                  <a:schemeClr val="accent3">
                    <a:lumMod val="40000"/>
                    <a:lumOff val="60000"/>
                  </a:schemeClr>
                </a:solidFill>
              </a:rPr>
              <a:t>Give clear directions and practice the rules</a:t>
            </a:r>
          </a:p>
          <a:p>
            <a:pPr marL="342900" indent="-342900">
              <a:buClr>
                <a:schemeClr val="accent3">
                  <a:lumMod val="60000"/>
                  <a:lumOff val="40000"/>
                </a:schemeClr>
              </a:buClr>
              <a:buSzPct val="150000"/>
              <a:buFont typeface="Wingdings" charset="2"/>
              <a:buChar char="§"/>
            </a:pPr>
            <a:r>
              <a:rPr lang="en-US" b="1" dirty="0"/>
              <a:t>Provide </a:t>
            </a:r>
            <a:r>
              <a:rPr lang="en-US" b="1" u="sng" dirty="0"/>
              <a:t>targeted</a:t>
            </a:r>
            <a:r>
              <a:rPr lang="en-US" b="1" dirty="0"/>
              <a:t> individual responses</a:t>
            </a:r>
          </a:p>
          <a:p>
            <a:pPr marL="687388" lvl="1">
              <a:buClr>
                <a:schemeClr val="accent3">
                  <a:lumMod val="60000"/>
                  <a:lumOff val="40000"/>
                </a:schemeClr>
              </a:buClr>
              <a:buSzPct val="150000"/>
              <a:buFont typeface="Wingdings" charset="2"/>
              <a:buChar char="§"/>
            </a:pPr>
            <a:r>
              <a:rPr lang="en-US" dirty="0">
                <a:solidFill>
                  <a:schemeClr val="accent3">
                    <a:lumMod val="40000"/>
                    <a:lumOff val="60000"/>
                  </a:schemeClr>
                </a:solidFill>
              </a:rPr>
              <a:t>Students you want to “check on”</a:t>
            </a:r>
          </a:p>
          <a:p>
            <a:pPr marL="687388" lvl="1">
              <a:buClr>
                <a:schemeClr val="accent3">
                  <a:lumMod val="60000"/>
                  <a:lumOff val="40000"/>
                </a:schemeClr>
              </a:buClr>
              <a:buSzPct val="150000"/>
              <a:buFont typeface="Wingdings" charset="2"/>
              <a:buChar char="§"/>
            </a:pPr>
            <a:r>
              <a:rPr lang="en-US" dirty="0">
                <a:solidFill>
                  <a:schemeClr val="accent3">
                    <a:lumMod val="40000"/>
                    <a:lumOff val="60000"/>
                  </a:schemeClr>
                </a:solidFill>
              </a:rPr>
              <a:t>Unpredictable and short</a:t>
            </a:r>
          </a:p>
        </p:txBody>
      </p:sp>
      <p:sp>
        <p:nvSpPr>
          <p:cNvPr id="6" name="Title 1"/>
          <p:cNvSpPr>
            <a:spLocks noGrp="1"/>
          </p:cNvSpPr>
          <p:nvPr>
            <p:ph type="title"/>
          </p:nvPr>
        </p:nvSpPr>
        <p:spPr>
          <a:xfrm>
            <a:off x="114300" y="255259"/>
            <a:ext cx="8915400" cy="731520"/>
          </a:xfrm>
        </p:spPr>
        <p:txBody>
          <a:bodyPr>
            <a:noAutofit/>
          </a:bodyPr>
          <a:lstStyle/>
          <a:p>
            <a:r>
              <a:rPr lang="en-US" dirty="0"/>
              <a:t>Eliciting Frequent Reponses</a:t>
            </a:r>
          </a:p>
        </p:txBody>
      </p:sp>
    </p:spTree>
    <p:extLst>
      <p:ext uri="{BB962C8B-B14F-4D97-AF65-F5344CB8AC3E}">
        <p14:creationId xmlns:p14="http://schemas.microsoft.com/office/powerpoint/2010/main" val="326541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solidFill>
                  <a:srgbClr val="8CCEA2"/>
                </a:solidFill>
              </a:rPr>
              <a:t>Activity 6.6</a:t>
            </a:r>
          </a:p>
          <a:p>
            <a:r>
              <a:rPr lang="en-US" sz="2800" dirty="0">
                <a:solidFill>
                  <a:srgbClr val="8CCEA2"/>
                </a:solidFill>
              </a:rPr>
              <a:t>Evaluate a Video</a:t>
            </a:r>
          </a:p>
        </p:txBody>
      </p:sp>
      <p:sp>
        <p:nvSpPr>
          <p:cNvPr id="12" name="TextBox 11"/>
          <p:cNvSpPr txBox="1"/>
          <p:nvPr/>
        </p:nvSpPr>
        <p:spPr>
          <a:xfrm>
            <a:off x="429554" y="4286250"/>
            <a:ext cx="3213759" cy="400110"/>
          </a:xfrm>
          <a:prstGeom prst="rect">
            <a:avLst/>
          </a:prstGeom>
          <a:noFill/>
        </p:spPr>
        <p:txBody>
          <a:bodyPr wrap="square" rtlCol="0">
            <a:spAutoFit/>
          </a:bodyPr>
          <a:lstStyle/>
          <a:p>
            <a:pPr algn="ctr"/>
            <a:r>
              <a:rPr lang="en-US" sz="2000" dirty="0">
                <a:solidFill>
                  <a:schemeClr val="accent3">
                    <a:lumMod val="40000"/>
                    <a:lumOff val="60000"/>
                  </a:schemeClr>
                </a:solidFill>
              </a:rPr>
              <a:t>Word Decoding</a:t>
            </a:r>
          </a:p>
        </p:txBody>
      </p:sp>
      <p:pic>
        <p:nvPicPr>
          <p:cNvPr id="13" name="Picture 12"/>
          <p:cNvPicPr>
            <a:picLocks noChangeAspect="1"/>
          </p:cNvPicPr>
          <p:nvPr/>
        </p:nvPicPr>
        <p:blipFill>
          <a:blip r:embed="rId2"/>
          <a:stretch>
            <a:fillRect/>
          </a:stretch>
        </p:blipFill>
        <p:spPr>
          <a:xfrm>
            <a:off x="8029575" y="115376"/>
            <a:ext cx="914400" cy="942115"/>
          </a:xfrm>
          <a:prstGeom prst="rect">
            <a:avLst/>
          </a:prstGeom>
        </p:spPr>
      </p:pic>
      <p:sp>
        <p:nvSpPr>
          <p:cNvPr id="8" name="Content Placeholder 2"/>
          <p:cNvSpPr>
            <a:spLocks noGrp="1"/>
          </p:cNvSpPr>
          <p:nvPr>
            <p:ph idx="1"/>
          </p:nvPr>
        </p:nvSpPr>
        <p:spPr>
          <a:xfrm>
            <a:off x="4171951" y="1827155"/>
            <a:ext cx="3686176" cy="2555348"/>
          </a:xfrm>
        </p:spPr>
        <p:txBody>
          <a:bodyPr>
            <a:normAutofit/>
          </a:bodyPr>
          <a:lstStyle/>
          <a:p>
            <a:pPr marL="342900" indent="-342900">
              <a:lnSpc>
                <a:spcPct val="120000"/>
              </a:lnSpc>
              <a:buClr>
                <a:schemeClr val="accent1"/>
              </a:buClr>
              <a:buFont typeface="Wingdings" panose="05000000000000000000" pitchFamily="2" charset="2"/>
              <a:buChar char="q"/>
            </a:pPr>
            <a:r>
              <a:rPr lang="en-US" sz="1800" dirty="0"/>
              <a:t>Select most appropriate response format</a:t>
            </a:r>
          </a:p>
          <a:p>
            <a:pPr lvl="1" indent="0">
              <a:lnSpc>
                <a:spcPct val="120000"/>
              </a:lnSpc>
              <a:buClr>
                <a:schemeClr val="accent1"/>
              </a:buClr>
              <a:buNone/>
            </a:pPr>
            <a:r>
              <a:rPr lang="en-US" sz="1600" dirty="0"/>
              <a:t>(type of response, number of students, time)</a:t>
            </a:r>
          </a:p>
          <a:p>
            <a:pPr marL="342900" indent="-342900">
              <a:lnSpc>
                <a:spcPct val="120000"/>
              </a:lnSpc>
              <a:buClr>
                <a:schemeClr val="accent1"/>
              </a:buClr>
              <a:buFont typeface="Wingdings" panose="05000000000000000000" pitchFamily="2" charset="2"/>
              <a:buChar char="q"/>
            </a:pPr>
            <a:r>
              <a:rPr lang="en-US" sz="1800" dirty="0"/>
              <a:t>Maximize engagement &amp; opportunities to practice</a:t>
            </a:r>
          </a:p>
          <a:p>
            <a:pPr>
              <a:lnSpc>
                <a:spcPct val="120000"/>
              </a:lnSpc>
              <a:buClr>
                <a:schemeClr val="accent1"/>
              </a:buClr>
            </a:pPr>
            <a:r>
              <a:rPr lang="en-US" sz="1800" dirty="0"/>
              <a:t>    </a:t>
            </a:r>
            <a:r>
              <a:rPr lang="en-US" sz="1600" dirty="0"/>
              <a:t>(# opportunities per minute)</a:t>
            </a:r>
          </a:p>
          <a:p>
            <a:pPr marL="342900" indent="-342900">
              <a:buFont typeface="Arial" charset="0"/>
              <a:buChar char="•"/>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54" y="1522088"/>
            <a:ext cx="3213759" cy="2371651"/>
          </a:xfrm>
          <a:prstGeom prst="rect">
            <a:avLst/>
          </a:prstGeom>
        </p:spPr>
      </p:pic>
    </p:spTree>
    <p:extLst>
      <p:ext uri="{BB962C8B-B14F-4D97-AF65-F5344CB8AC3E}">
        <p14:creationId xmlns:p14="http://schemas.microsoft.com/office/powerpoint/2010/main" val="79585218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CCEA2"/>
                </a:solidFill>
              </a:rPr>
              <a:t>Activity 6.6</a:t>
            </a:r>
            <a:br>
              <a:rPr lang="en-US" dirty="0">
                <a:solidFill>
                  <a:srgbClr val="8CCEA2"/>
                </a:solidFill>
              </a:rPr>
            </a:br>
            <a:endParaRPr lang="en-US" dirty="0"/>
          </a:p>
        </p:txBody>
      </p:sp>
      <p:sp>
        <p:nvSpPr>
          <p:cNvPr id="3" name="TextBox 2"/>
          <p:cNvSpPr txBox="1"/>
          <p:nvPr/>
        </p:nvSpPr>
        <p:spPr>
          <a:xfrm>
            <a:off x="2545976" y="2832847"/>
            <a:ext cx="4589930" cy="369332"/>
          </a:xfrm>
          <a:prstGeom prst="rect">
            <a:avLst/>
          </a:prstGeom>
          <a:noFill/>
        </p:spPr>
        <p:txBody>
          <a:bodyPr wrap="square" rtlCol="0">
            <a:spAutoFit/>
          </a:bodyPr>
          <a:lstStyle/>
          <a:p>
            <a:r>
              <a:rPr lang="en-US" dirty="0">
                <a:solidFill>
                  <a:schemeClr val="bg1"/>
                </a:solidFill>
                <a:hlinkClick r:id="rId2"/>
              </a:rPr>
              <a:t>https://youtu.be/kyUa8Nclfmw</a:t>
            </a:r>
            <a:r>
              <a:rPr lang="en-US" dirty="0">
                <a:solidFill>
                  <a:schemeClr val="bg1"/>
                </a:solidFill>
              </a:rPr>
              <a:t> </a:t>
            </a:r>
          </a:p>
        </p:txBody>
      </p:sp>
    </p:spTree>
    <p:extLst>
      <p:ext uri="{BB962C8B-B14F-4D97-AF65-F5344CB8AC3E}">
        <p14:creationId xmlns:p14="http://schemas.microsoft.com/office/powerpoint/2010/main" val="104485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1528806" y="4167518"/>
            <a:ext cx="3458951" cy="437680"/>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Tw Cen MT" panose="020B0602020104020603"/>
              </a:rPr>
              <a:t>Supporting Practices</a:t>
            </a:r>
            <a:endParaRPr kumimoji="0" lang="en-US" sz="1800" b="0" i="0" u="none" strike="noStrike" kern="0" cap="none" spc="0" normalizeH="0" baseline="0" noProof="0" dirty="0">
              <a:ln>
                <a:noFill/>
              </a:ln>
              <a:solidFill>
                <a:srgbClr val="000000"/>
              </a:solidFill>
              <a:effectLst/>
              <a:uLnTx/>
              <a:uFillTx/>
              <a:latin typeface="Tw Cen MT" panose="020B0602020104020603"/>
            </a:endParaRPr>
          </a:p>
        </p:txBody>
      </p:sp>
      <p:sp>
        <p:nvSpPr>
          <p:cNvPr id="35" name="Rectangle 34"/>
          <p:cNvSpPr/>
          <p:nvPr/>
        </p:nvSpPr>
        <p:spPr>
          <a:xfrm>
            <a:off x="1528806" y="4508807"/>
            <a:ext cx="3458951" cy="1085957"/>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Asking the right questions </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Eliciting frequent responses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83378976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solidFill>
                  <a:srgbClr val="8CCEA2"/>
                </a:solidFill>
              </a:rPr>
              <a:t>Activity 6.7</a:t>
            </a:r>
          </a:p>
          <a:p>
            <a:r>
              <a:rPr lang="en-US" sz="2800" dirty="0">
                <a:solidFill>
                  <a:srgbClr val="8CCEA2"/>
                </a:solidFill>
              </a:rPr>
              <a:t>Evaluate a Video</a:t>
            </a:r>
          </a:p>
        </p:txBody>
      </p:sp>
      <p:pic>
        <p:nvPicPr>
          <p:cNvPr id="2" name="Picture 1"/>
          <p:cNvPicPr>
            <a:picLocks noChangeAspect="1"/>
          </p:cNvPicPr>
          <p:nvPr/>
        </p:nvPicPr>
        <p:blipFill>
          <a:blip r:embed="rId2"/>
          <a:stretch>
            <a:fillRect/>
          </a:stretch>
        </p:blipFill>
        <p:spPr>
          <a:xfrm>
            <a:off x="429554" y="1827155"/>
            <a:ext cx="3442360" cy="2263653"/>
          </a:xfrm>
          <a:prstGeom prst="rect">
            <a:avLst/>
          </a:prstGeom>
        </p:spPr>
      </p:pic>
      <p:sp>
        <p:nvSpPr>
          <p:cNvPr id="12" name="TextBox 11"/>
          <p:cNvSpPr txBox="1"/>
          <p:nvPr/>
        </p:nvSpPr>
        <p:spPr>
          <a:xfrm>
            <a:off x="429554" y="4286250"/>
            <a:ext cx="3500438" cy="400110"/>
          </a:xfrm>
          <a:prstGeom prst="rect">
            <a:avLst/>
          </a:prstGeom>
          <a:noFill/>
        </p:spPr>
        <p:txBody>
          <a:bodyPr wrap="square" rtlCol="0">
            <a:spAutoFit/>
          </a:bodyPr>
          <a:lstStyle/>
          <a:p>
            <a:r>
              <a:rPr lang="en-US" sz="2000" dirty="0">
                <a:solidFill>
                  <a:schemeClr val="accent3">
                    <a:lumMod val="40000"/>
                    <a:lumOff val="60000"/>
                  </a:schemeClr>
                </a:solidFill>
              </a:rPr>
              <a:t>Irregular Word Reading</a:t>
            </a:r>
          </a:p>
        </p:txBody>
      </p:sp>
      <p:pic>
        <p:nvPicPr>
          <p:cNvPr id="13" name="Picture 12"/>
          <p:cNvPicPr>
            <a:picLocks noChangeAspect="1"/>
          </p:cNvPicPr>
          <p:nvPr/>
        </p:nvPicPr>
        <p:blipFill>
          <a:blip r:embed="rId3"/>
          <a:stretch>
            <a:fillRect/>
          </a:stretch>
        </p:blipFill>
        <p:spPr>
          <a:xfrm>
            <a:off x="8029575" y="115376"/>
            <a:ext cx="914400" cy="942115"/>
          </a:xfrm>
          <a:prstGeom prst="rect">
            <a:avLst/>
          </a:prstGeom>
        </p:spPr>
      </p:pic>
      <p:sp>
        <p:nvSpPr>
          <p:cNvPr id="10" name="Content Placeholder 2"/>
          <p:cNvSpPr txBox="1">
            <a:spLocks/>
          </p:cNvSpPr>
          <p:nvPr/>
        </p:nvSpPr>
        <p:spPr>
          <a:xfrm>
            <a:off x="4171951" y="1827155"/>
            <a:ext cx="3686176" cy="255534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Clr>
                <a:schemeClr val="accent1"/>
              </a:buClr>
              <a:buFont typeface="Wingdings" panose="05000000000000000000" pitchFamily="2" charset="2"/>
              <a:buChar char="q"/>
            </a:pPr>
            <a:r>
              <a:rPr lang="en-US" sz="1800"/>
              <a:t>Select most appropriate response format</a:t>
            </a:r>
          </a:p>
          <a:p>
            <a:pPr lvl="1" indent="0">
              <a:lnSpc>
                <a:spcPct val="120000"/>
              </a:lnSpc>
              <a:buClr>
                <a:schemeClr val="accent1"/>
              </a:buClr>
              <a:buFont typeface="Arial" panose="020B0604020202020204" pitchFamily="34" charset="0"/>
              <a:buNone/>
            </a:pPr>
            <a:r>
              <a:rPr lang="en-US" sz="1600"/>
              <a:t>(type of response, number of students, time)</a:t>
            </a:r>
          </a:p>
          <a:p>
            <a:pPr marL="342900" indent="-342900">
              <a:lnSpc>
                <a:spcPct val="120000"/>
              </a:lnSpc>
              <a:buClr>
                <a:schemeClr val="accent1"/>
              </a:buClr>
              <a:buFont typeface="Wingdings" panose="05000000000000000000" pitchFamily="2" charset="2"/>
              <a:buChar char="q"/>
            </a:pPr>
            <a:r>
              <a:rPr lang="en-US" sz="1800"/>
              <a:t>Maximize engagement &amp; opportunities to practice</a:t>
            </a:r>
          </a:p>
          <a:p>
            <a:pPr>
              <a:lnSpc>
                <a:spcPct val="120000"/>
              </a:lnSpc>
              <a:buClr>
                <a:schemeClr val="accent1"/>
              </a:buClr>
            </a:pPr>
            <a:r>
              <a:rPr lang="en-US" sz="1800"/>
              <a:t>    </a:t>
            </a:r>
            <a:r>
              <a:rPr lang="en-US" sz="1600"/>
              <a:t>(# opportunities per minute)</a:t>
            </a:r>
          </a:p>
          <a:p>
            <a:pPr marL="342900" indent="-342900">
              <a:buFont typeface="Arial" charset="0"/>
              <a:buChar char="•"/>
            </a:pPr>
            <a:endParaRPr lang="en-US" dirty="0"/>
          </a:p>
        </p:txBody>
      </p:sp>
    </p:spTree>
    <p:extLst>
      <p:ext uri="{BB962C8B-B14F-4D97-AF65-F5344CB8AC3E}">
        <p14:creationId xmlns:p14="http://schemas.microsoft.com/office/powerpoint/2010/main" val="138837431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CCEA2"/>
                </a:solidFill>
              </a:rPr>
              <a:t>Activity 6.7</a:t>
            </a:r>
            <a:br>
              <a:rPr lang="en-US" dirty="0">
                <a:solidFill>
                  <a:srgbClr val="8CCEA2"/>
                </a:solidFill>
              </a:rPr>
            </a:br>
            <a:endParaRPr lang="en-US" dirty="0"/>
          </a:p>
        </p:txBody>
      </p:sp>
      <p:sp>
        <p:nvSpPr>
          <p:cNvPr id="3" name="TextBox 2"/>
          <p:cNvSpPr txBox="1"/>
          <p:nvPr/>
        </p:nvSpPr>
        <p:spPr>
          <a:xfrm>
            <a:off x="2402540" y="2904565"/>
            <a:ext cx="5325035" cy="369332"/>
          </a:xfrm>
          <a:prstGeom prst="rect">
            <a:avLst/>
          </a:prstGeom>
          <a:noFill/>
        </p:spPr>
        <p:txBody>
          <a:bodyPr wrap="square" rtlCol="0">
            <a:spAutoFit/>
          </a:bodyPr>
          <a:lstStyle/>
          <a:p>
            <a:r>
              <a:rPr lang="en-US" dirty="0">
                <a:solidFill>
                  <a:schemeClr val="bg1"/>
                </a:solidFill>
                <a:hlinkClick r:id="rId2"/>
              </a:rPr>
              <a:t>https://youtu.be/0S6n8p0ZIms</a:t>
            </a:r>
            <a:r>
              <a:rPr lang="en-US" dirty="0">
                <a:solidFill>
                  <a:schemeClr val="bg1"/>
                </a:solidFill>
              </a:rPr>
              <a:t> </a:t>
            </a:r>
          </a:p>
        </p:txBody>
      </p:sp>
    </p:spTree>
    <p:extLst>
      <p:ext uri="{BB962C8B-B14F-4D97-AF65-F5344CB8AC3E}">
        <p14:creationId xmlns:p14="http://schemas.microsoft.com/office/powerpoint/2010/main" val="235380658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228600" y="228600"/>
            <a:ext cx="8686800" cy="731520"/>
          </a:xfrm>
        </p:spPr>
        <p:txBody>
          <a:bodyPr>
            <a:normAutofit fontScale="90000"/>
          </a:bodyPr>
          <a:lstStyle/>
          <a:p>
            <a:r>
              <a:rPr lang="en-US" dirty="0"/>
              <a:t>Eliciting Responses and Feedback: </a:t>
            </a:r>
            <a:br>
              <a:rPr lang="en-US" dirty="0"/>
            </a:br>
            <a:r>
              <a:rPr lang="en-US" dirty="0"/>
              <a:t>Why We’re Learning This </a:t>
            </a:r>
          </a:p>
        </p:txBody>
      </p:sp>
      <p:sp>
        <p:nvSpPr>
          <p:cNvPr id="3" name="TextBox 2"/>
          <p:cNvSpPr txBox="1"/>
          <p:nvPr/>
        </p:nvSpPr>
        <p:spPr>
          <a:xfrm>
            <a:off x="108219" y="3391225"/>
            <a:ext cx="8164244" cy="1754326"/>
          </a:xfrm>
          <a:prstGeom prst="rect">
            <a:avLst/>
          </a:prstGeom>
          <a:noFill/>
        </p:spPr>
        <p:txBody>
          <a:bodyPr wrap="square" rtlCol="0">
            <a:spAutoFit/>
          </a:bodyPr>
          <a:lstStyle/>
          <a:p>
            <a:r>
              <a:rPr lang="en-US" b="1" dirty="0">
                <a:solidFill>
                  <a:schemeClr val="accent2">
                    <a:lumMod val="40000"/>
                    <a:lumOff val="60000"/>
                  </a:schemeClr>
                </a:solidFill>
              </a:rPr>
              <a:t>Eliciting Frequent </a:t>
            </a:r>
            <a:r>
              <a:rPr lang="en-US" b="1" dirty="0">
                <a:solidFill>
                  <a:schemeClr val="bg1"/>
                </a:solidFill>
              </a:rPr>
              <a:t>	  =    Maximizes  opportunities to</a:t>
            </a:r>
          </a:p>
          <a:p>
            <a:r>
              <a:rPr lang="en-US" b="1" dirty="0">
                <a:solidFill>
                  <a:schemeClr val="accent2">
                    <a:lumMod val="40000"/>
                    <a:lumOff val="60000"/>
                  </a:schemeClr>
                </a:solidFill>
              </a:rPr>
              <a:t>Responses</a:t>
            </a:r>
            <a:r>
              <a:rPr lang="en-US" b="1" dirty="0">
                <a:solidFill>
                  <a:schemeClr val="bg1"/>
                </a:solidFill>
              </a:rPr>
              <a:t> 		         learn and student engagement</a:t>
            </a:r>
          </a:p>
          <a:p>
            <a:endParaRPr lang="en-US" b="1" dirty="0">
              <a:solidFill>
                <a:schemeClr val="bg1"/>
              </a:solidFill>
            </a:endParaRPr>
          </a:p>
          <a:p>
            <a:endParaRPr lang="en-US" b="1" dirty="0">
              <a:solidFill>
                <a:schemeClr val="accent2">
                  <a:lumMod val="40000"/>
                  <a:lumOff val="60000"/>
                </a:schemeClr>
              </a:solidFill>
            </a:endParaRPr>
          </a:p>
          <a:p>
            <a:r>
              <a:rPr lang="en-US" b="1" dirty="0">
                <a:solidFill>
                  <a:schemeClr val="accent2">
                    <a:lumMod val="40000"/>
                    <a:lumOff val="60000"/>
                  </a:schemeClr>
                </a:solidFill>
              </a:rPr>
              <a:t>Providing Immediate   </a:t>
            </a:r>
            <a:r>
              <a:rPr lang="en-US" b="1" dirty="0">
                <a:solidFill>
                  <a:schemeClr val="bg1"/>
                </a:solidFill>
              </a:rPr>
              <a:t>=    Ensures learning is happening</a:t>
            </a:r>
          </a:p>
          <a:p>
            <a:r>
              <a:rPr lang="en-US" b="1" dirty="0">
                <a:solidFill>
                  <a:schemeClr val="accent2">
                    <a:lumMod val="40000"/>
                    <a:lumOff val="60000"/>
                  </a:schemeClr>
                </a:solidFill>
              </a:rPr>
              <a:t>Specific Feedback</a:t>
            </a:r>
            <a:r>
              <a:rPr lang="en-US" b="1" dirty="0">
                <a:solidFill>
                  <a:schemeClr val="bg1"/>
                </a:solidFill>
              </a:rPr>
              <a:t>			</a:t>
            </a:r>
            <a:endParaRPr lang="en-US" sz="2000" dirty="0">
              <a:solidFill>
                <a:schemeClr val="bg1"/>
              </a:solidFill>
            </a:endParaRPr>
          </a:p>
        </p:txBody>
      </p:sp>
      <p:sp>
        <p:nvSpPr>
          <p:cNvPr id="6" name="Rectangle 5"/>
          <p:cNvSpPr/>
          <p:nvPr/>
        </p:nvSpPr>
        <p:spPr>
          <a:xfrm>
            <a:off x="108219" y="1880398"/>
            <a:ext cx="5307806" cy="977102"/>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Student Learning</a:t>
            </a:r>
          </a:p>
        </p:txBody>
      </p:sp>
    </p:spTree>
    <p:extLst>
      <p:ext uri="{BB962C8B-B14F-4D97-AF65-F5344CB8AC3E}">
        <p14:creationId xmlns:p14="http://schemas.microsoft.com/office/powerpoint/2010/main" val="243631402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Immediate Specific Feedback</a:t>
            </a:r>
          </a:p>
        </p:txBody>
      </p:sp>
      <p:sp>
        <p:nvSpPr>
          <p:cNvPr id="7" name="Rectangle 6"/>
          <p:cNvSpPr/>
          <p:nvPr/>
        </p:nvSpPr>
        <p:spPr>
          <a:xfrm>
            <a:off x="114300" y="1551785"/>
            <a:ext cx="5921106" cy="977102"/>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Ensuring Learning is Happening</a:t>
            </a:r>
          </a:p>
        </p:txBody>
      </p:sp>
      <p:pic>
        <p:nvPicPr>
          <p:cNvPr id="8" name="Picture 7"/>
          <p:cNvPicPr>
            <a:picLocks noChangeAspect="1"/>
          </p:cNvPicPr>
          <p:nvPr/>
        </p:nvPicPr>
        <p:blipFill>
          <a:blip r:embed="rId2"/>
          <a:stretch>
            <a:fillRect/>
          </a:stretch>
        </p:blipFill>
        <p:spPr>
          <a:xfrm>
            <a:off x="614363" y="3343275"/>
            <a:ext cx="2941798" cy="1657351"/>
          </a:xfrm>
          <a:prstGeom prst="rect">
            <a:avLst/>
          </a:prstGeom>
        </p:spPr>
      </p:pic>
    </p:spTree>
    <p:extLst>
      <p:ext uri="{BB962C8B-B14F-4D97-AF65-F5344CB8AC3E}">
        <p14:creationId xmlns:p14="http://schemas.microsoft.com/office/powerpoint/2010/main" val="376998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 calcmode="lin" valueType="num">
                                      <p:cBhvr>
                                        <p:cTn id="13" dur="500" fill="hold"/>
                                        <p:tgtEl>
                                          <p:spTgt spid="8"/>
                                        </p:tgtEl>
                                        <p:attrNameLst>
                                          <p:attrName>style.rotation</p:attrName>
                                        </p:attrNameLst>
                                      </p:cBhvr>
                                      <p:tavLst>
                                        <p:tav tm="0">
                                          <p:val>
                                            <p:fltVal val="360"/>
                                          </p:val>
                                        </p:tav>
                                        <p:tav tm="100000">
                                          <p:val>
                                            <p:fltVal val="0"/>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Immediate Specific Feedback</a:t>
            </a:r>
          </a:p>
        </p:txBody>
      </p:sp>
      <p:sp>
        <p:nvSpPr>
          <p:cNvPr id="5" name="Content Placeholder 2"/>
          <p:cNvSpPr>
            <a:spLocks noGrp="1"/>
          </p:cNvSpPr>
          <p:nvPr>
            <p:ph idx="1"/>
          </p:nvPr>
        </p:nvSpPr>
        <p:spPr>
          <a:xfrm>
            <a:off x="185738" y="1730902"/>
            <a:ext cx="8686800" cy="4226986"/>
          </a:xfrm>
        </p:spPr>
        <p:txBody>
          <a:bodyPr>
            <a:normAutofit/>
          </a:bodyPr>
          <a:lstStyle/>
          <a:p>
            <a:pPr marL="342900" indent="-342900">
              <a:lnSpc>
                <a:spcPct val="120000"/>
              </a:lnSpc>
              <a:buClr>
                <a:schemeClr val="accent1"/>
              </a:buClr>
              <a:buFont typeface="Wingdings" panose="05000000000000000000" pitchFamily="2" charset="2"/>
              <a:buChar char="q"/>
            </a:pPr>
            <a:r>
              <a:rPr lang="en-US" dirty="0"/>
              <a:t>Provide immediate feedback</a:t>
            </a:r>
          </a:p>
          <a:p>
            <a:pPr marL="342900" indent="-342900">
              <a:lnSpc>
                <a:spcPct val="120000"/>
              </a:lnSpc>
              <a:buClr>
                <a:schemeClr val="accent1"/>
              </a:buClr>
              <a:buFont typeface="Wingdings" panose="05000000000000000000" pitchFamily="2" charset="2"/>
              <a:buChar char="q"/>
            </a:pPr>
            <a:r>
              <a:rPr lang="en-US" dirty="0"/>
              <a:t>Affirm correct responses</a:t>
            </a:r>
          </a:p>
          <a:p>
            <a:pPr marL="342900" indent="-342900">
              <a:lnSpc>
                <a:spcPct val="120000"/>
              </a:lnSpc>
              <a:buClr>
                <a:schemeClr val="accent1"/>
              </a:buClr>
              <a:buFont typeface="Wingdings" panose="05000000000000000000" pitchFamily="2" charset="2"/>
              <a:buChar char="q"/>
            </a:pPr>
            <a:r>
              <a:rPr lang="en-US" dirty="0"/>
              <a:t>Correct incorrect responses</a:t>
            </a:r>
          </a:p>
          <a:p>
            <a:pPr>
              <a:lnSpc>
                <a:spcPct val="120000"/>
              </a:lnSpc>
              <a:buClr>
                <a:schemeClr val="accent1"/>
              </a:buClr>
            </a:pPr>
            <a:r>
              <a:rPr lang="en-US" dirty="0"/>
              <a:t>   (and provide additional practice)</a:t>
            </a:r>
          </a:p>
          <a:p>
            <a:pPr marL="342900" indent="-342900">
              <a:buFont typeface="Arial" charset="0"/>
              <a:buChar char="•"/>
            </a:pPr>
            <a:endParaRPr lang="en-US" dirty="0"/>
          </a:p>
        </p:txBody>
      </p:sp>
    </p:spTree>
    <p:extLst>
      <p:ext uri="{BB962C8B-B14F-4D97-AF65-F5344CB8AC3E}">
        <p14:creationId xmlns:p14="http://schemas.microsoft.com/office/powerpoint/2010/main" val="269046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Immediate Specific Feedback</a:t>
            </a:r>
          </a:p>
        </p:txBody>
      </p:sp>
      <p:sp>
        <p:nvSpPr>
          <p:cNvPr id="5" name="Content Placeholder 2"/>
          <p:cNvSpPr>
            <a:spLocks noGrp="1"/>
          </p:cNvSpPr>
          <p:nvPr>
            <p:ph idx="1"/>
          </p:nvPr>
        </p:nvSpPr>
        <p:spPr>
          <a:xfrm>
            <a:off x="185738" y="1730902"/>
            <a:ext cx="8686800" cy="4226986"/>
          </a:xfrm>
        </p:spPr>
        <p:txBody>
          <a:bodyPr>
            <a:normAutofit/>
          </a:bodyPr>
          <a:lstStyle/>
          <a:p>
            <a:pPr marL="342900" indent="-342900">
              <a:lnSpc>
                <a:spcPct val="120000"/>
              </a:lnSpc>
              <a:buClr>
                <a:schemeClr val="accent1"/>
              </a:buClr>
              <a:buFont typeface="Wingdings" panose="05000000000000000000" pitchFamily="2" charset="2"/>
              <a:buChar char="q"/>
            </a:pPr>
            <a:r>
              <a:rPr lang="en-US" dirty="0"/>
              <a:t>Provide immediate feedback</a:t>
            </a:r>
          </a:p>
          <a:p>
            <a:pPr marL="342900" indent="-342900">
              <a:lnSpc>
                <a:spcPct val="120000"/>
              </a:lnSpc>
              <a:buClr>
                <a:schemeClr val="accent1"/>
              </a:buClr>
              <a:buFont typeface="Wingdings" panose="05000000000000000000" pitchFamily="2" charset="2"/>
              <a:buChar char="q"/>
            </a:pPr>
            <a:r>
              <a:rPr lang="en-US" dirty="0">
                <a:solidFill>
                  <a:schemeClr val="bg1">
                    <a:lumMod val="65000"/>
                  </a:schemeClr>
                </a:solidFill>
              </a:rPr>
              <a:t>Affirm correct responses</a:t>
            </a:r>
          </a:p>
          <a:p>
            <a:pPr marL="342900" indent="-342900">
              <a:lnSpc>
                <a:spcPct val="120000"/>
              </a:lnSpc>
              <a:buClr>
                <a:schemeClr val="accent1"/>
              </a:buClr>
              <a:buFont typeface="Wingdings" panose="05000000000000000000" pitchFamily="2" charset="2"/>
              <a:buChar char="q"/>
            </a:pPr>
            <a:r>
              <a:rPr lang="en-US" dirty="0">
                <a:solidFill>
                  <a:schemeClr val="bg1">
                    <a:lumMod val="65000"/>
                  </a:schemeClr>
                </a:solidFill>
              </a:rPr>
              <a:t>Correct incorrect responses</a:t>
            </a:r>
          </a:p>
          <a:p>
            <a:pPr>
              <a:lnSpc>
                <a:spcPct val="120000"/>
              </a:lnSpc>
              <a:buClr>
                <a:schemeClr val="accent1"/>
              </a:buClr>
            </a:pPr>
            <a:r>
              <a:rPr lang="en-US" dirty="0">
                <a:solidFill>
                  <a:schemeClr val="bg1">
                    <a:lumMod val="65000"/>
                  </a:schemeClr>
                </a:solidFill>
              </a:rPr>
              <a:t>   (and provide additional practice)</a:t>
            </a:r>
          </a:p>
          <a:p>
            <a:pPr marL="342900" indent="-342900">
              <a:buFont typeface="Arial" charset="0"/>
              <a:buChar char="•"/>
            </a:pPr>
            <a:endParaRPr lang="en-US" dirty="0">
              <a:solidFill>
                <a:schemeClr val="bg1">
                  <a:lumMod val="65000"/>
                </a:schemeClr>
              </a:solidFill>
            </a:endParaRPr>
          </a:p>
        </p:txBody>
      </p:sp>
    </p:spTree>
    <p:extLst>
      <p:ext uri="{BB962C8B-B14F-4D97-AF65-F5344CB8AC3E}">
        <p14:creationId xmlns:p14="http://schemas.microsoft.com/office/powerpoint/2010/main" val="34562012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14300" y="208752"/>
            <a:ext cx="9029700" cy="1257300"/>
          </a:xfrm>
        </p:spPr>
        <p:txBody>
          <a:bodyPr>
            <a:noAutofit/>
          </a:bodyPr>
          <a:lstStyle/>
          <a:p>
            <a:pPr marL="342900" indent="-342900">
              <a:lnSpc>
                <a:spcPct val="120000"/>
              </a:lnSpc>
              <a:buClr>
                <a:schemeClr val="accent1"/>
              </a:buClr>
              <a:buFont typeface="Wingdings" panose="05000000000000000000" pitchFamily="2" charset="2"/>
              <a:buChar char="q"/>
            </a:pPr>
            <a:r>
              <a:rPr lang="en-US" sz="3200" dirty="0"/>
              <a:t> Provide immediate feedback</a:t>
            </a:r>
          </a:p>
        </p:txBody>
      </p:sp>
      <p:sp>
        <p:nvSpPr>
          <p:cNvPr id="5" name="TextBox 4"/>
          <p:cNvSpPr txBox="1"/>
          <p:nvPr/>
        </p:nvSpPr>
        <p:spPr>
          <a:xfrm>
            <a:off x="5107648" y="1206500"/>
            <a:ext cx="1857375" cy="4708981"/>
          </a:xfrm>
          <a:prstGeom prst="rect">
            <a:avLst/>
          </a:prstGeom>
          <a:noFill/>
        </p:spPr>
        <p:txBody>
          <a:bodyPr wrap="square" rtlCol="0">
            <a:spAutoFit/>
          </a:bodyPr>
          <a:lstStyle/>
          <a:p>
            <a:endParaRPr lang="en-US" sz="3600" dirty="0">
              <a:solidFill>
                <a:srgbClr val="119DA4"/>
              </a:solidFill>
            </a:endParaRPr>
          </a:p>
          <a:p>
            <a:pPr algn="ctr"/>
            <a:r>
              <a:rPr lang="en-US" sz="4400" u="sng" dirty="0">
                <a:solidFill>
                  <a:srgbClr val="119DA4"/>
                </a:solidFill>
              </a:rPr>
              <a:t>ea</a:t>
            </a:r>
            <a:r>
              <a:rPr lang="en-US" sz="4400" dirty="0">
                <a:solidFill>
                  <a:srgbClr val="119DA4"/>
                </a:solidFill>
              </a:rPr>
              <a:t>t</a:t>
            </a:r>
          </a:p>
          <a:p>
            <a:pPr algn="ctr"/>
            <a:r>
              <a:rPr lang="en-US" sz="4400" dirty="0">
                <a:solidFill>
                  <a:srgbClr val="119DA4"/>
                </a:solidFill>
              </a:rPr>
              <a:t>b</a:t>
            </a:r>
            <a:r>
              <a:rPr lang="en-US" sz="4400" u="sng" dirty="0">
                <a:solidFill>
                  <a:srgbClr val="119DA4"/>
                </a:solidFill>
              </a:rPr>
              <a:t>oa</a:t>
            </a:r>
            <a:r>
              <a:rPr lang="en-US" sz="4400" dirty="0">
                <a:solidFill>
                  <a:srgbClr val="119DA4"/>
                </a:solidFill>
              </a:rPr>
              <a:t>t</a:t>
            </a:r>
          </a:p>
          <a:p>
            <a:pPr algn="ctr"/>
            <a:r>
              <a:rPr lang="en-US" sz="4400" dirty="0">
                <a:solidFill>
                  <a:srgbClr val="119DA4"/>
                </a:solidFill>
              </a:rPr>
              <a:t>t</a:t>
            </a:r>
            <a:r>
              <a:rPr lang="en-US" sz="4400" u="sng" dirty="0">
                <a:solidFill>
                  <a:srgbClr val="119DA4"/>
                </a:solidFill>
              </a:rPr>
              <a:t>ai</a:t>
            </a:r>
            <a:r>
              <a:rPr lang="en-US" sz="4400" dirty="0">
                <a:solidFill>
                  <a:srgbClr val="119DA4"/>
                </a:solidFill>
              </a:rPr>
              <a:t>l</a:t>
            </a:r>
          </a:p>
          <a:p>
            <a:pPr algn="ctr"/>
            <a:r>
              <a:rPr lang="en-US" sz="4400" dirty="0">
                <a:solidFill>
                  <a:srgbClr val="119DA4"/>
                </a:solidFill>
              </a:rPr>
              <a:t>m</a:t>
            </a:r>
            <a:r>
              <a:rPr lang="en-US" sz="4400" u="sng" dirty="0">
                <a:solidFill>
                  <a:srgbClr val="119DA4"/>
                </a:solidFill>
              </a:rPr>
              <a:t>ea</a:t>
            </a:r>
            <a:r>
              <a:rPr lang="en-US" sz="4400" dirty="0">
                <a:solidFill>
                  <a:srgbClr val="119DA4"/>
                </a:solidFill>
              </a:rPr>
              <a:t>t</a:t>
            </a:r>
          </a:p>
          <a:p>
            <a:pPr algn="ctr"/>
            <a:r>
              <a:rPr lang="en-US" sz="4400" u="sng" dirty="0">
                <a:solidFill>
                  <a:srgbClr val="119DA4"/>
                </a:solidFill>
              </a:rPr>
              <a:t>ai</a:t>
            </a:r>
            <a:r>
              <a:rPr lang="en-US" sz="4400" dirty="0">
                <a:solidFill>
                  <a:srgbClr val="119DA4"/>
                </a:solidFill>
              </a:rPr>
              <a:t>m</a:t>
            </a:r>
          </a:p>
          <a:p>
            <a:endParaRPr lang="en-US" sz="4400" dirty="0">
              <a:solidFill>
                <a:srgbClr val="119DA4"/>
              </a:solidFill>
            </a:endParaRPr>
          </a:p>
        </p:txBody>
      </p:sp>
      <p:sp>
        <p:nvSpPr>
          <p:cNvPr id="6" name="Speech Bubble: Oval 3"/>
          <p:cNvSpPr/>
          <p:nvPr/>
        </p:nvSpPr>
        <p:spPr>
          <a:xfrm>
            <a:off x="657225" y="1363671"/>
            <a:ext cx="4171950" cy="908041"/>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Your turn to read these words.</a:t>
            </a:r>
          </a:p>
        </p:txBody>
      </p:sp>
      <p:sp>
        <p:nvSpPr>
          <p:cNvPr id="7" name="Speech Bubble: Oval 3"/>
          <p:cNvSpPr/>
          <p:nvPr/>
        </p:nvSpPr>
        <p:spPr>
          <a:xfrm>
            <a:off x="524999" y="2782725"/>
            <a:ext cx="4171950" cy="908041"/>
          </a:xfrm>
          <a:prstGeom prst="wedgeEllipseCallout">
            <a:avLst>
              <a:gd name="adj1" fmla="val 53797"/>
              <a:gd name="adj2" fmla="val 5070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Eat, beat, teal, meat, am.</a:t>
            </a:r>
          </a:p>
        </p:txBody>
      </p:sp>
      <p:sp>
        <p:nvSpPr>
          <p:cNvPr id="8" name="Speech Bubble: Oval 3"/>
          <p:cNvSpPr/>
          <p:nvPr/>
        </p:nvSpPr>
        <p:spPr>
          <a:xfrm>
            <a:off x="496424" y="4201779"/>
            <a:ext cx="4171950" cy="908041"/>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Lets go back to the ones you missed.</a:t>
            </a:r>
          </a:p>
        </p:txBody>
      </p:sp>
      <p:sp>
        <p:nvSpPr>
          <p:cNvPr id="9" name="TextBox 8"/>
          <p:cNvSpPr txBox="1"/>
          <p:nvPr/>
        </p:nvSpPr>
        <p:spPr>
          <a:xfrm>
            <a:off x="114300" y="220557"/>
            <a:ext cx="971550" cy="646331"/>
          </a:xfrm>
          <a:prstGeom prst="rect">
            <a:avLst/>
          </a:prstGeom>
          <a:noFill/>
        </p:spPr>
        <p:txBody>
          <a:bodyPr wrap="square" rtlCol="0">
            <a:spAutoFit/>
          </a:bodyPr>
          <a:lstStyle/>
          <a:p>
            <a:r>
              <a:rPr lang="en-US" sz="3600" i="1" dirty="0">
                <a:solidFill>
                  <a:srgbClr val="C95331"/>
                </a:solidFill>
              </a:rPr>
              <a:t>X</a:t>
            </a:r>
          </a:p>
        </p:txBody>
      </p:sp>
    </p:spTree>
    <p:extLst>
      <p:ext uri="{BB962C8B-B14F-4D97-AF65-F5344CB8AC3E}">
        <p14:creationId xmlns:p14="http://schemas.microsoft.com/office/powerpoint/2010/main" val="80559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14300" y="208752"/>
            <a:ext cx="9029700" cy="1257300"/>
          </a:xfrm>
        </p:spPr>
        <p:txBody>
          <a:bodyPr>
            <a:noAutofit/>
          </a:bodyPr>
          <a:lstStyle/>
          <a:p>
            <a:pPr marL="342900" indent="-342900">
              <a:lnSpc>
                <a:spcPct val="120000"/>
              </a:lnSpc>
              <a:buClr>
                <a:schemeClr val="accent1"/>
              </a:buClr>
              <a:buFont typeface="Wingdings" panose="05000000000000000000" pitchFamily="2" charset="2"/>
              <a:buChar char="q"/>
            </a:pPr>
            <a:r>
              <a:rPr lang="en-US" sz="3200" dirty="0"/>
              <a:t> Provide immediate feedback</a:t>
            </a:r>
          </a:p>
        </p:txBody>
      </p:sp>
      <p:sp>
        <p:nvSpPr>
          <p:cNvPr id="5" name="TextBox 4"/>
          <p:cNvSpPr txBox="1"/>
          <p:nvPr/>
        </p:nvSpPr>
        <p:spPr>
          <a:xfrm>
            <a:off x="5107648" y="1206500"/>
            <a:ext cx="1857375" cy="4708981"/>
          </a:xfrm>
          <a:prstGeom prst="rect">
            <a:avLst/>
          </a:prstGeom>
          <a:noFill/>
        </p:spPr>
        <p:txBody>
          <a:bodyPr wrap="square" rtlCol="0">
            <a:spAutoFit/>
          </a:bodyPr>
          <a:lstStyle/>
          <a:p>
            <a:endParaRPr lang="en-US" sz="3600" dirty="0">
              <a:solidFill>
                <a:srgbClr val="119DA4"/>
              </a:solidFill>
            </a:endParaRPr>
          </a:p>
          <a:p>
            <a:pPr algn="ctr"/>
            <a:r>
              <a:rPr lang="en-US" sz="4400" u="sng" dirty="0">
                <a:solidFill>
                  <a:srgbClr val="119DA4"/>
                </a:solidFill>
              </a:rPr>
              <a:t>ea</a:t>
            </a:r>
            <a:r>
              <a:rPr lang="en-US" sz="4400" dirty="0">
                <a:solidFill>
                  <a:srgbClr val="119DA4"/>
                </a:solidFill>
              </a:rPr>
              <a:t>t</a:t>
            </a:r>
          </a:p>
          <a:p>
            <a:pPr algn="ctr"/>
            <a:r>
              <a:rPr lang="en-US" sz="4400" dirty="0">
                <a:solidFill>
                  <a:srgbClr val="119DA4"/>
                </a:solidFill>
              </a:rPr>
              <a:t>b</a:t>
            </a:r>
            <a:r>
              <a:rPr lang="en-US" sz="4400" u="sng" dirty="0">
                <a:solidFill>
                  <a:srgbClr val="119DA4"/>
                </a:solidFill>
              </a:rPr>
              <a:t>oa</a:t>
            </a:r>
            <a:r>
              <a:rPr lang="en-US" sz="4400" dirty="0">
                <a:solidFill>
                  <a:srgbClr val="119DA4"/>
                </a:solidFill>
              </a:rPr>
              <a:t>t</a:t>
            </a:r>
          </a:p>
          <a:p>
            <a:pPr algn="ctr"/>
            <a:r>
              <a:rPr lang="en-US" sz="4400" dirty="0">
                <a:solidFill>
                  <a:srgbClr val="119DA4"/>
                </a:solidFill>
              </a:rPr>
              <a:t>t</a:t>
            </a:r>
            <a:r>
              <a:rPr lang="en-US" sz="4400" u="sng" dirty="0">
                <a:solidFill>
                  <a:srgbClr val="119DA4"/>
                </a:solidFill>
              </a:rPr>
              <a:t>ai</a:t>
            </a:r>
            <a:r>
              <a:rPr lang="en-US" sz="4400" dirty="0">
                <a:solidFill>
                  <a:srgbClr val="119DA4"/>
                </a:solidFill>
              </a:rPr>
              <a:t>l</a:t>
            </a:r>
          </a:p>
          <a:p>
            <a:pPr algn="ctr"/>
            <a:r>
              <a:rPr lang="en-US" sz="4400" dirty="0">
                <a:solidFill>
                  <a:srgbClr val="119DA4"/>
                </a:solidFill>
              </a:rPr>
              <a:t>m</a:t>
            </a:r>
            <a:r>
              <a:rPr lang="en-US" sz="4400" u="sng" dirty="0">
                <a:solidFill>
                  <a:srgbClr val="119DA4"/>
                </a:solidFill>
              </a:rPr>
              <a:t>ea</a:t>
            </a:r>
            <a:r>
              <a:rPr lang="en-US" sz="4400" dirty="0">
                <a:solidFill>
                  <a:srgbClr val="119DA4"/>
                </a:solidFill>
              </a:rPr>
              <a:t>t</a:t>
            </a:r>
          </a:p>
          <a:p>
            <a:pPr algn="ctr"/>
            <a:r>
              <a:rPr lang="en-US" sz="4400" u="sng" dirty="0">
                <a:solidFill>
                  <a:srgbClr val="119DA4"/>
                </a:solidFill>
              </a:rPr>
              <a:t>ai</a:t>
            </a:r>
            <a:r>
              <a:rPr lang="en-US" sz="4400" dirty="0">
                <a:solidFill>
                  <a:srgbClr val="119DA4"/>
                </a:solidFill>
              </a:rPr>
              <a:t>m</a:t>
            </a:r>
          </a:p>
          <a:p>
            <a:endParaRPr lang="en-US" sz="4400" dirty="0">
              <a:solidFill>
                <a:srgbClr val="119DA4"/>
              </a:solidFill>
            </a:endParaRPr>
          </a:p>
        </p:txBody>
      </p:sp>
      <p:sp>
        <p:nvSpPr>
          <p:cNvPr id="6" name="Speech Bubble: Oval 3"/>
          <p:cNvSpPr/>
          <p:nvPr/>
        </p:nvSpPr>
        <p:spPr>
          <a:xfrm>
            <a:off x="657225" y="1363671"/>
            <a:ext cx="4171950" cy="908041"/>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Your turn to read these words.</a:t>
            </a:r>
          </a:p>
        </p:txBody>
      </p:sp>
      <p:sp>
        <p:nvSpPr>
          <p:cNvPr id="7" name="Speech Bubble: Oval 3"/>
          <p:cNvSpPr/>
          <p:nvPr/>
        </p:nvSpPr>
        <p:spPr>
          <a:xfrm>
            <a:off x="524999" y="2782725"/>
            <a:ext cx="4171950" cy="908041"/>
          </a:xfrm>
          <a:prstGeom prst="wedgeEllipseCallout">
            <a:avLst>
              <a:gd name="adj1" fmla="val 53797"/>
              <a:gd name="adj2" fmla="val 5070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Eat, beat</a:t>
            </a:r>
            <a:r>
              <a:rPr lang="is-IS" sz="2000" dirty="0"/>
              <a:t>…</a:t>
            </a:r>
            <a:endParaRPr lang="en-US" sz="2000" dirty="0"/>
          </a:p>
        </p:txBody>
      </p:sp>
      <p:sp>
        <p:nvSpPr>
          <p:cNvPr id="8" name="Speech Bubble: Oval 3"/>
          <p:cNvSpPr/>
          <p:nvPr/>
        </p:nvSpPr>
        <p:spPr>
          <a:xfrm>
            <a:off x="496424" y="4201779"/>
            <a:ext cx="4171950" cy="908041"/>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That word is boat. What word?</a:t>
            </a:r>
          </a:p>
        </p:txBody>
      </p:sp>
    </p:spTree>
    <p:extLst>
      <p:ext uri="{BB962C8B-B14F-4D97-AF65-F5344CB8AC3E}">
        <p14:creationId xmlns:p14="http://schemas.microsoft.com/office/powerpoint/2010/main" val="55994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Immediate Specific Feedback</a:t>
            </a:r>
          </a:p>
        </p:txBody>
      </p:sp>
      <p:sp>
        <p:nvSpPr>
          <p:cNvPr id="5" name="Content Placeholder 2"/>
          <p:cNvSpPr>
            <a:spLocks noGrp="1"/>
          </p:cNvSpPr>
          <p:nvPr>
            <p:ph idx="1"/>
          </p:nvPr>
        </p:nvSpPr>
        <p:spPr>
          <a:xfrm>
            <a:off x="185738" y="1730902"/>
            <a:ext cx="8686800" cy="4226986"/>
          </a:xfrm>
        </p:spPr>
        <p:txBody>
          <a:bodyPr>
            <a:normAutofit/>
          </a:bodyPr>
          <a:lstStyle/>
          <a:p>
            <a:pPr marL="342900" indent="-342900">
              <a:lnSpc>
                <a:spcPct val="120000"/>
              </a:lnSpc>
              <a:buClr>
                <a:schemeClr val="accent1"/>
              </a:buClr>
              <a:buFont typeface="Wingdings" panose="05000000000000000000" pitchFamily="2" charset="2"/>
              <a:buChar char="q"/>
            </a:pPr>
            <a:r>
              <a:rPr lang="en-US" dirty="0"/>
              <a:t>Provide immediate feedback</a:t>
            </a:r>
          </a:p>
          <a:p>
            <a:pPr marL="342900" indent="-342900">
              <a:lnSpc>
                <a:spcPct val="120000"/>
              </a:lnSpc>
              <a:buClr>
                <a:schemeClr val="accent1"/>
              </a:buClr>
              <a:buFont typeface="Wingdings" panose="05000000000000000000" pitchFamily="2" charset="2"/>
              <a:buChar char="q"/>
            </a:pPr>
            <a:r>
              <a:rPr lang="en-US" dirty="0"/>
              <a:t>Affirm correct responses</a:t>
            </a:r>
          </a:p>
          <a:p>
            <a:pPr marL="342900" indent="-342900">
              <a:lnSpc>
                <a:spcPct val="120000"/>
              </a:lnSpc>
              <a:buClr>
                <a:schemeClr val="accent1"/>
              </a:buClr>
              <a:buFont typeface="Wingdings" panose="05000000000000000000" pitchFamily="2" charset="2"/>
              <a:buChar char="q"/>
            </a:pPr>
            <a:r>
              <a:rPr lang="en-US" dirty="0"/>
              <a:t>Correct incorrect responses</a:t>
            </a:r>
          </a:p>
          <a:p>
            <a:pPr>
              <a:lnSpc>
                <a:spcPct val="120000"/>
              </a:lnSpc>
              <a:buClr>
                <a:schemeClr val="accent1"/>
              </a:buClr>
            </a:pPr>
            <a:r>
              <a:rPr lang="en-US" dirty="0"/>
              <a:t>   (and provide additional practice)</a:t>
            </a:r>
          </a:p>
          <a:p>
            <a:pPr marL="342900" indent="-342900">
              <a:buFont typeface="Arial" charset="0"/>
              <a:buChar char="•"/>
            </a:pPr>
            <a:endParaRPr lang="en-US" dirty="0"/>
          </a:p>
        </p:txBody>
      </p:sp>
    </p:spTree>
    <p:extLst>
      <p:ext uri="{BB962C8B-B14F-4D97-AF65-F5344CB8AC3E}">
        <p14:creationId xmlns:p14="http://schemas.microsoft.com/office/powerpoint/2010/main" val="105914532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Immediate Specific Feedback</a:t>
            </a:r>
          </a:p>
        </p:txBody>
      </p:sp>
      <p:sp>
        <p:nvSpPr>
          <p:cNvPr id="5" name="Content Placeholder 2"/>
          <p:cNvSpPr>
            <a:spLocks noGrp="1"/>
          </p:cNvSpPr>
          <p:nvPr>
            <p:ph idx="1"/>
          </p:nvPr>
        </p:nvSpPr>
        <p:spPr>
          <a:xfrm>
            <a:off x="185738" y="1730902"/>
            <a:ext cx="8686800" cy="4226986"/>
          </a:xfrm>
        </p:spPr>
        <p:txBody>
          <a:bodyPr>
            <a:normAutofit/>
          </a:bodyPr>
          <a:lstStyle/>
          <a:p>
            <a:pPr marL="342900" indent="-342900">
              <a:lnSpc>
                <a:spcPct val="120000"/>
              </a:lnSpc>
              <a:buClr>
                <a:schemeClr val="accent1"/>
              </a:buClr>
              <a:buFont typeface="Wingdings" panose="05000000000000000000" pitchFamily="2" charset="2"/>
              <a:buChar char="q"/>
            </a:pPr>
            <a:r>
              <a:rPr lang="en-US" dirty="0">
                <a:solidFill>
                  <a:schemeClr val="bg1">
                    <a:lumMod val="65000"/>
                  </a:schemeClr>
                </a:solidFill>
              </a:rPr>
              <a:t>Provide immediate feedback</a:t>
            </a:r>
          </a:p>
          <a:p>
            <a:pPr marL="342900" indent="-342900">
              <a:lnSpc>
                <a:spcPct val="120000"/>
              </a:lnSpc>
              <a:buClr>
                <a:schemeClr val="accent1"/>
              </a:buClr>
              <a:buFont typeface="Wingdings" panose="05000000000000000000" pitchFamily="2" charset="2"/>
              <a:buChar char="q"/>
            </a:pPr>
            <a:r>
              <a:rPr lang="en-US" dirty="0"/>
              <a:t>Affirm correct responses</a:t>
            </a:r>
          </a:p>
          <a:p>
            <a:pPr marL="342900" indent="-342900">
              <a:lnSpc>
                <a:spcPct val="120000"/>
              </a:lnSpc>
              <a:buClr>
                <a:schemeClr val="accent1"/>
              </a:buClr>
              <a:buFont typeface="Wingdings" panose="05000000000000000000" pitchFamily="2" charset="2"/>
              <a:buChar char="q"/>
            </a:pPr>
            <a:r>
              <a:rPr lang="en-US" dirty="0">
                <a:solidFill>
                  <a:schemeClr val="bg1">
                    <a:lumMod val="65000"/>
                  </a:schemeClr>
                </a:solidFill>
              </a:rPr>
              <a:t>Correct incorrect responses</a:t>
            </a:r>
          </a:p>
          <a:p>
            <a:pPr>
              <a:lnSpc>
                <a:spcPct val="120000"/>
              </a:lnSpc>
              <a:buClr>
                <a:schemeClr val="accent1"/>
              </a:buClr>
            </a:pPr>
            <a:r>
              <a:rPr lang="en-US" dirty="0">
                <a:solidFill>
                  <a:schemeClr val="bg1">
                    <a:lumMod val="65000"/>
                  </a:schemeClr>
                </a:solidFill>
              </a:rPr>
              <a:t>   (and provide additional practice)</a:t>
            </a:r>
          </a:p>
          <a:p>
            <a:pPr marL="342900" indent="-342900">
              <a:buFont typeface="Arial" charset="0"/>
              <a:buChar char="•"/>
            </a:pPr>
            <a:endParaRPr lang="en-US" dirty="0"/>
          </a:p>
        </p:txBody>
      </p:sp>
    </p:spTree>
    <p:extLst>
      <p:ext uri="{BB962C8B-B14F-4D97-AF65-F5344CB8AC3E}">
        <p14:creationId xmlns:p14="http://schemas.microsoft.com/office/powerpoint/2010/main" val="3051473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DBI</a:t>
            </a:r>
          </a:p>
        </p:txBody>
      </p:sp>
      <p:sp>
        <p:nvSpPr>
          <p:cNvPr id="6" name="Rectangle 5"/>
          <p:cNvSpPr/>
          <p:nvPr/>
        </p:nvSpPr>
        <p:spPr>
          <a:xfrm>
            <a:off x="114300" y="2437431"/>
            <a:ext cx="4097640"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Qualitative Adaptations:</a:t>
            </a:r>
          </a:p>
          <a:p>
            <a:pPr algn="ctr"/>
            <a:r>
              <a:rPr lang="en-US" sz="2400" b="1" dirty="0"/>
              <a:t>Explicit Instruction</a:t>
            </a:r>
          </a:p>
        </p:txBody>
      </p:sp>
      <p:pic>
        <p:nvPicPr>
          <p:cNvPr id="9" name="Picture 8"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0A2A9913-0F00-416A-86E5-ED1F2DAABA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40" y="432458"/>
            <a:ext cx="3190207" cy="5629701"/>
          </a:xfrm>
          <a:prstGeom prst="rect">
            <a:avLst/>
          </a:prstGeom>
        </p:spPr>
      </p:pic>
      <p:sp>
        <p:nvSpPr>
          <p:cNvPr id="7" name="Oval 6"/>
          <p:cNvSpPr/>
          <p:nvPr/>
        </p:nvSpPr>
        <p:spPr>
          <a:xfrm>
            <a:off x="4783942" y="3568391"/>
            <a:ext cx="2249888" cy="12858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765273" y="242887"/>
            <a:ext cx="2249888" cy="12858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93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14300" y="208752"/>
            <a:ext cx="9029700" cy="1257300"/>
          </a:xfrm>
        </p:spPr>
        <p:txBody>
          <a:bodyPr>
            <a:noAutofit/>
          </a:bodyPr>
          <a:lstStyle/>
          <a:p>
            <a:pPr marL="342900" indent="-342900">
              <a:lnSpc>
                <a:spcPct val="120000"/>
              </a:lnSpc>
              <a:buClr>
                <a:schemeClr val="accent1"/>
              </a:buClr>
              <a:buFont typeface="Wingdings" panose="05000000000000000000" pitchFamily="2" charset="2"/>
              <a:buChar char="q"/>
            </a:pPr>
            <a:r>
              <a:rPr lang="en-US" sz="3200" dirty="0"/>
              <a:t> Affirm correct responses</a:t>
            </a:r>
          </a:p>
        </p:txBody>
      </p:sp>
      <p:sp>
        <p:nvSpPr>
          <p:cNvPr id="3" name="Rectangle 2"/>
          <p:cNvSpPr/>
          <p:nvPr/>
        </p:nvSpPr>
        <p:spPr>
          <a:xfrm>
            <a:off x="471488" y="1466052"/>
            <a:ext cx="5921106" cy="79136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Feedback should be specific</a:t>
            </a:r>
          </a:p>
        </p:txBody>
      </p:sp>
      <p:sp>
        <p:nvSpPr>
          <p:cNvPr id="4" name="Content Placeholder 2"/>
          <p:cNvSpPr txBox="1">
            <a:spLocks/>
          </p:cNvSpPr>
          <p:nvPr/>
        </p:nvSpPr>
        <p:spPr>
          <a:xfrm>
            <a:off x="257177" y="2723351"/>
            <a:ext cx="7100888" cy="3420273"/>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buClr>
                <a:schemeClr val="accent1"/>
              </a:buClr>
              <a:buFont typeface="Wingdings" panose="05000000000000000000" pitchFamily="2" charset="2"/>
              <a:buChar char="q"/>
            </a:pPr>
            <a:r>
              <a:rPr lang="en-US" sz="2300" dirty="0"/>
              <a:t>Great job! </a:t>
            </a:r>
          </a:p>
          <a:p>
            <a:pPr marL="342900" indent="-342900">
              <a:spcBef>
                <a:spcPts val="1200"/>
              </a:spcBef>
              <a:buClr>
                <a:schemeClr val="accent1"/>
              </a:buClr>
              <a:buFont typeface="Wingdings" panose="05000000000000000000" pitchFamily="2" charset="2"/>
              <a:buChar char="q"/>
            </a:pPr>
            <a:r>
              <a:rPr lang="en-US" sz="2300" dirty="0"/>
              <a:t>You’re so smart!</a:t>
            </a:r>
          </a:p>
          <a:p>
            <a:pPr marL="342900" indent="-342900">
              <a:spcBef>
                <a:spcPts val="1200"/>
              </a:spcBef>
              <a:buClr>
                <a:schemeClr val="accent1"/>
              </a:buClr>
              <a:buFont typeface="Wingdings" panose="05000000000000000000" pitchFamily="2" charset="2"/>
              <a:buChar char="q"/>
            </a:pPr>
            <a:r>
              <a:rPr lang="is-IS" sz="2300" dirty="0"/>
              <a:t>… (crickets)</a:t>
            </a:r>
          </a:p>
          <a:p>
            <a:pPr marL="342900" indent="-342900">
              <a:spcBef>
                <a:spcPts val="1200"/>
              </a:spcBef>
              <a:buClr>
                <a:schemeClr val="accent1"/>
              </a:buClr>
              <a:buFont typeface="Wingdings" panose="05000000000000000000" pitchFamily="2" charset="2"/>
              <a:buChar char="q"/>
            </a:pPr>
            <a:r>
              <a:rPr lang="is-IS" sz="2300" dirty="0"/>
              <a:t>Nice job reading the word </a:t>
            </a:r>
            <a:r>
              <a:rPr lang="is-IS" sz="2300" i="1" u="sng" dirty="0"/>
              <a:t>boat</a:t>
            </a:r>
            <a:r>
              <a:rPr lang="is-IS" sz="2300" dirty="0"/>
              <a:t>.</a:t>
            </a:r>
          </a:p>
          <a:p>
            <a:pPr marL="342900" indent="-342900">
              <a:spcBef>
                <a:spcPts val="1200"/>
              </a:spcBef>
              <a:buClr>
                <a:schemeClr val="accent1"/>
              </a:buClr>
              <a:buFont typeface="Wingdings" panose="05000000000000000000" pitchFamily="2" charset="2"/>
              <a:buChar char="q"/>
            </a:pPr>
            <a:r>
              <a:rPr lang="is-IS" sz="2300" dirty="0"/>
              <a:t>Yes, the sounds in </a:t>
            </a:r>
            <a:r>
              <a:rPr lang="is-IS" sz="2300" i="1" u="sng" dirty="0"/>
              <a:t>eat</a:t>
            </a:r>
            <a:r>
              <a:rPr lang="is-IS" sz="2300" dirty="0"/>
              <a:t> are /</a:t>
            </a:r>
            <a:r>
              <a:rPr lang="is-IS" sz="2300" i="1" dirty="0"/>
              <a:t>eee</a:t>
            </a:r>
            <a:r>
              <a:rPr lang="is-IS" sz="2300" dirty="0"/>
              <a:t>/-/</a:t>
            </a:r>
            <a:r>
              <a:rPr lang="is-IS" sz="2300" i="1" dirty="0"/>
              <a:t>t</a:t>
            </a:r>
            <a:r>
              <a:rPr lang="is-IS" sz="2300" dirty="0"/>
              <a:t>/.</a:t>
            </a:r>
          </a:p>
          <a:p>
            <a:pPr marL="342900" indent="-342900">
              <a:spcBef>
                <a:spcPts val="1200"/>
              </a:spcBef>
              <a:buClr>
                <a:schemeClr val="accent1"/>
              </a:buClr>
              <a:buFont typeface="Wingdings" panose="05000000000000000000" pitchFamily="2" charset="2"/>
              <a:buChar char="q"/>
            </a:pPr>
            <a:r>
              <a:rPr lang="en-US" sz="2300" dirty="0"/>
              <a:t>A</a:t>
            </a:r>
            <a:r>
              <a:rPr lang="is-IS" sz="2300" dirty="0"/>
              <a:t>ffirmative body language (and move on)</a:t>
            </a:r>
            <a:endParaRPr lang="en-US" sz="2300" dirty="0"/>
          </a:p>
        </p:txBody>
      </p:sp>
      <p:sp>
        <p:nvSpPr>
          <p:cNvPr id="5" name="TextBox 4"/>
          <p:cNvSpPr txBox="1"/>
          <p:nvPr/>
        </p:nvSpPr>
        <p:spPr>
          <a:xfrm>
            <a:off x="200025" y="2592282"/>
            <a:ext cx="971550" cy="646331"/>
          </a:xfrm>
          <a:prstGeom prst="rect">
            <a:avLst/>
          </a:prstGeom>
          <a:noFill/>
        </p:spPr>
        <p:txBody>
          <a:bodyPr wrap="square" rtlCol="0">
            <a:spAutoFit/>
          </a:bodyPr>
          <a:lstStyle/>
          <a:p>
            <a:r>
              <a:rPr lang="en-US" sz="3600" i="1" dirty="0">
                <a:solidFill>
                  <a:srgbClr val="C95331"/>
                </a:solidFill>
              </a:rPr>
              <a:t>X</a:t>
            </a:r>
          </a:p>
        </p:txBody>
      </p:sp>
      <p:sp>
        <p:nvSpPr>
          <p:cNvPr id="6" name="TextBox 5"/>
          <p:cNvSpPr txBox="1"/>
          <p:nvPr/>
        </p:nvSpPr>
        <p:spPr>
          <a:xfrm>
            <a:off x="200025" y="3191549"/>
            <a:ext cx="971550" cy="646331"/>
          </a:xfrm>
          <a:prstGeom prst="rect">
            <a:avLst/>
          </a:prstGeom>
          <a:noFill/>
        </p:spPr>
        <p:txBody>
          <a:bodyPr wrap="square" rtlCol="0">
            <a:spAutoFit/>
          </a:bodyPr>
          <a:lstStyle/>
          <a:p>
            <a:r>
              <a:rPr lang="en-US" sz="3600" i="1" dirty="0">
                <a:solidFill>
                  <a:srgbClr val="C95331"/>
                </a:solidFill>
              </a:rPr>
              <a:t>X</a:t>
            </a:r>
          </a:p>
        </p:txBody>
      </p:sp>
      <p:sp>
        <p:nvSpPr>
          <p:cNvPr id="7" name="TextBox 6"/>
          <p:cNvSpPr txBox="1"/>
          <p:nvPr/>
        </p:nvSpPr>
        <p:spPr>
          <a:xfrm>
            <a:off x="185739" y="3685611"/>
            <a:ext cx="971550" cy="646331"/>
          </a:xfrm>
          <a:prstGeom prst="rect">
            <a:avLst/>
          </a:prstGeom>
          <a:noFill/>
        </p:spPr>
        <p:txBody>
          <a:bodyPr wrap="square" rtlCol="0">
            <a:spAutoFit/>
          </a:bodyPr>
          <a:lstStyle/>
          <a:p>
            <a:r>
              <a:rPr lang="en-US" sz="3600" i="1" dirty="0">
                <a:solidFill>
                  <a:srgbClr val="C95331"/>
                </a:solidFill>
              </a:rPr>
              <a:t>X</a:t>
            </a:r>
          </a:p>
        </p:txBody>
      </p:sp>
    </p:spTree>
    <p:extLst>
      <p:ext uri="{BB962C8B-B14F-4D97-AF65-F5344CB8AC3E}">
        <p14:creationId xmlns:p14="http://schemas.microsoft.com/office/powerpoint/2010/main" val="78416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Immediate Specific Feedback</a:t>
            </a:r>
          </a:p>
        </p:txBody>
      </p:sp>
      <p:sp>
        <p:nvSpPr>
          <p:cNvPr id="5" name="Content Placeholder 2"/>
          <p:cNvSpPr>
            <a:spLocks noGrp="1"/>
          </p:cNvSpPr>
          <p:nvPr>
            <p:ph idx="1"/>
          </p:nvPr>
        </p:nvSpPr>
        <p:spPr>
          <a:xfrm>
            <a:off x="185738" y="1730902"/>
            <a:ext cx="8686800" cy="4226986"/>
          </a:xfrm>
        </p:spPr>
        <p:txBody>
          <a:bodyPr>
            <a:normAutofit/>
          </a:bodyPr>
          <a:lstStyle/>
          <a:p>
            <a:pPr marL="342900" indent="-342900">
              <a:lnSpc>
                <a:spcPct val="120000"/>
              </a:lnSpc>
              <a:buClr>
                <a:schemeClr val="accent1"/>
              </a:buClr>
              <a:buFont typeface="Wingdings" panose="05000000000000000000" pitchFamily="2" charset="2"/>
              <a:buChar char="q"/>
            </a:pPr>
            <a:r>
              <a:rPr lang="en-US" dirty="0"/>
              <a:t>Provide immediate feedback</a:t>
            </a:r>
          </a:p>
          <a:p>
            <a:pPr marL="342900" indent="-342900">
              <a:lnSpc>
                <a:spcPct val="120000"/>
              </a:lnSpc>
              <a:buClr>
                <a:schemeClr val="accent1"/>
              </a:buClr>
              <a:buFont typeface="Wingdings" panose="05000000000000000000" pitchFamily="2" charset="2"/>
              <a:buChar char="q"/>
            </a:pPr>
            <a:r>
              <a:rPr lang="en-US" dirty="0"/>
              <a:t>Affirm correct responses</a:t>
            </a:r>
          </a:p>
          <a:p>
            <a:pPr marL="342900" indent="-342900">
              <a:lnSpc>
                <a:spcPct val="120000"/>
              </a:lnSpc>
              <a:buClr>
                <a:schemeClr val="accent1"/>
              </a:buClr>
              <a:buFont typeface="Wingdings" panose="05000000000000000000" pitchFamily="2" charset="2"/>
              <a:buChar char="q"/>
            </a:pPr>
            <a:r>
              <a:rPr lang="en-US" dirty="0"/>
              <a:t>Correct incorrect responses</a:t>
            </a:r>
          </a:p>
          <a:p>
            <a:pPr>
              <a:lnSpc>
                <a:spcPct val="120000"/>
              </a:lnSpc>
              <a:buClr>
                <a:schemeClr val="accent1"/>
              </a:buClr>
            </a:pPr>
            <a:r>
              <a:rPr lang="en-US" dirty="0"/>
              <a:t>   (and provide additional practice)</a:t>
            </a:r>
          </a:p>
          <a:p>
            <a:pPr marL="342900" indent="-342900">
              <a:buFont typeface="Arial" charset="0"/>
              <a:buChar char="•"/>
            </a:pPr>
            <a:endParaRPr lang="en-US" dirty="0"/>
          </a:p>
        </p:txBody>
      </p:sp>
    </p:spTree>
    <p:extLst>
      <p:ext uri="{BB962C8B-B14F-4D97-AF65-F5344CB8AC3E}">
        <p14:creationId xmlns:p14="http://schemas.microsoft.com/office/powerpoint/2010/main" val="14725480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t>Immediate Specific Feedback</a:t>
            </a:r>
          </a:p>
        </p:txBody>
      </p:sp>
      <p:sp>
        <p:nvSpPr>
          <p:cNvPr id="5" name="Content Placeholder 2"/>
          <p:cNvSpPr>
            <a:spLocks noGrp="1"/>
          </p:cNvSpPr>
          <p:nvPr>
            <p:ph idx="1"/>
          </p:nvPr>
        </p:nvSpPr>
        <p:spPr>
          <a:xfrm>
            <a:off x="185738" y="1730902"/>
            <a:ext cx="8686800" cy="4226986"/>
          </a:xfrm>
        </p:spPr>
        <p:txBody>
          <a:bodyPr>
            <a:normAutofit/>
          </a:bodyPr>
          <a:lstStyle/>
          <a:p>
            <a:pPr marL="342900" indent="-342900">
              <a:lnSpc>
                <a:spcPct val="120000"/>
              </a:lnSpc>
              <a:buClr>
                <a:schemeClr val="accent1"/>
              </a:buClr>
              <a:buFont typeface="Wingdings" panose="05000000000000000000" pitchFamily="2" charset="2"/>
              <a:buChar char="q"/>
            </a:pPr>
            <a:r>
              <a:rPr lang="en-US" dirty="0">
                <a:solidFill>
                  <a:schemeClr val="bg1">
                    <a:lumMod val="65000"/>
                  </a:schemeClr>
                </a:solidFill>
              </a:rPr>
              <a:t>Provide immediate feedback</a:t>
            </a:r>
          </a:p>
          <a:p>
            <a:pPr marL="342900" indent="-342900">
              <a:lnSpc>
                <a:spcPct val="120000"/>
              </a:lnSpc>
              <a:buClr>
                <a:schemeClr val="accent1"/>
              </a:buClr>
              <a:buFont typeface="Wingdings" panose="05000000000000000000" pitchFamily="2" charset="2"/>
              <a:buChar char="q"/>
            </a:pPr>
            <a:r>
              <a:rPr lang="en-US" dirty="0">
                <a:solidFill>
                  <a:schemeClr val="bg1">
                    <a:lumMod val="65000"/>
                  </a:schemeClr>
                </a:solidFill>
              </a:rPr>
              <a:t>Affirm correct responses</a:t>
            </a:r>
          </a:p>
          <a:p>
            <a:pPr marL="342900" indent="-342900">
              <a:lnSpc>
                <a:spcPct val="120000"/>
              </a:lnSpc>
              <a:buClr>
                <a:schemeClr val="accent1"/>
              </a:buClr>
              <a:buFont typeface="Wingdings" panose="05000000000000000000" pitchFamily="2" charset="2"/>
              <a:buChar char="q"/>
            </a:pPr>
            <a:r>
              <a:rPr lang="en-US" dirty="0"/>
              <a:t>Correct incorrect responses</a:t>
            </a:r>
          </a:p>
          <a:p>
            <a:pPr>
              <a:lnSpc>
                <a:spcPct val="120000"/>
              </a:lnSpc>
              <a:buClr>
                <a:schemeClr val="accent1"/>
              </a:buClr>
            </a:pPr>
            <a:r>
              <a:rPr lang="en-US" dirty="0"/>
              <a:t>   (and provide additional practice)</a:t>
            </a:r>
          </a:p>
          <a:p>
            <a:pPr marL="342900" indent="-342900">
              <a:buFont typeface="Arial" charset="0"/>
              <a:buChar char="•"/>
            </a:pPr>
            <a:endParaRPr lang="en-US" dirty="0"/>
          </a:p>
        </p:txBody>
      </p:sp>
    </p:spTree>
    <p:extLst>
      <p:ext uri="{BB962C8B-B14F-4D97-AF65-F5344CB8AC3E}">
        <p14:creationId xmlns:p14="http://schemas.microsoft.com/office/powerpoint/2010/main" val="383436240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14300" y="208752"/>
            <a:ext cx="9029700" cy="1257300"/>
          </a:xfrm>
        </p:spPr>
        <p:txBody>
          <a:bodyPr>
            <a:noAutofit/>
          </a:bodyPr>
          <a:lstStyle/>
          <a:p>
            <a:pPr marL="342900" indent="-342900">
              <a:lnSpc>
                <a:spcPct val="120000"/>
              </a:lnSpc>
              <a:buClr>
                <a:schemeClr val="accent1"/>
              </a:buClr>
              <a:buFont typeface="Wingdings" panose="05000000000000000000" pitchFamily="2" charset="2"/>
              <a:buChar char="q"/>
            </a:pPr>
            <a:r>
              <a:rPr lang="en-US" sz="3200" dirty="0"/>
              <a:t> Correct incorrect responses</a:t>
            </a:r>
          </a:p>
        </p:txBody>
      </p:sp>
      <p:sp>
        <p:nvSpPr>
          <p:cNvPr id="5" name="TextBox 4"/>
          <p:cNvSpPr txBox="1"/>
          <p:nvPr/>
        </p:nvSpPr>
        <p:spPr>
          <a:xfrm>
            <a:off x="4996986" y="1488109"/>
            <a:ext cx="1857375" cy="2062103"/>
          </a:xfrm>
          <a:prstGeom prst="rect">
            <a:avLst/>
          </a:prstGeom>
          <a:noFill/>
        </p:spPr>
        <p:txBody>
          <a:bodyPr wrap="square" rtlCol="0">
            <a:spAutoFit/>
          </a:bodyPr>
          <a:lstStyle/>
          <a:p>
            <a:endParaRPr lang="en-US" sz="3600" dirty="0">
              <a:solidFill>
                <a:srgbClr val="119DA4"/>
              </a:solidFill>
            </a:endParaRPr>
          </a:p>
          <a:p>
            <a:pPr algn="ctr"/>
            <a:r>
              <a:rPr lang="en-US" sz="4800" dirty="0">
                <a:solidFill>
                  <a:srgbClr val="119DA4"/>
                </a:solidFill>
              </a:rPr>
              <a:t>b</a:t>
            </a:r>
            <a:r>
              <a:rPr lang="en-US" sz="4800" u="sng" dirty="0">
                <a:solidFill>
                  <a:srgbClr val="119DA4"/>
                </a:solidFill>
              </a:rPr>
              <a:t>oa</a:t>
            </a:r>
            <a:r>
              <a:rPr lang="en-US" sz="4800" dirty="0">
                <a:solidFill>
                  <a:srgbClr val="119DA4"/>
                </a:solidFill>
              </a:rPr>
              <a:t>t</a:t>
            </a:r>
          </a:p>
          <a:p>
            <a:endParaRPr lang="en-US" sz="4400" dirty="0">
              <a:solidFill>
                <a:srgbClr val="119DA4"/>
              </a:solidFill>
            </a:endParaRPr>
          </a:p>
        </p:txBody>
      </p:sp>
      <p:sp>
        <p:nvSpPr>
          <p:cNvPr id="6" name="Speech Bubble: Oval 3"/>
          <p:cNvSpPr/>
          <p:nvPr/>
        </p:nvSpPr>
        <p:spPr>
          <a:xfrm>
            <a:off x="657225" y="1363671"/>
            <a:ext cx="4171950" cy="908041"/>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Your turn to read this word.</a:t>
            </a:r>
          </a:p>
        </p:txBody>
      </p:sp>
      <p:sp>
        <p:nvSpPr>
          <p:cNvPr id="7" name="Speech Bubble: Oval 3"/>
          <p:cNvSpPr/>
          <p:nvPr/>
        </p:nvSpPr>
        <p:spPr>
          <a:xfrm>
            <a:off x="524999" y="2582693"/>
            <a:ext cx="4171950" cy="908041"/>
          </a:xfrm>
          <a:prstGeom prst="wedgeEllipseCallout">
            <a:avLst>
              <a:gd name="adj1" fmla="val 53797"/>
              <a:gd name="adj2" fmla="val 5070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bite</a:t>
            </a:r>
          </a:p>
        </p:txBody>
      </p:sp>
      <p:sp>
        <p:nvSpPr>
          <p:cNvPr id="8" name="Speech Bubble: Oval 3"/>
          <p:cNvSpPr/>
          <p:nvPr/>
        </p:nvSpPr>
        <p:spPr>
          <a:xfrm>
            <a:off x="496424" y="3816013"/>
            <a:ext cx="4171950" cy="908041"/>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a:t>
            </a:r>
          </a:p>
        </p:txBody>
      </p:sp>
      <p:sp>
        <p:nvSpPr>
          <p:cNvPr id="9" name="TextBox 8"/>
          <p:cNvSpPr txBox="1"/>
          <p:nvPr/>
        </p:nvSpPr>
        <p:spPr>
          <a:xfrm>
            <a:off x="114300" y="220557"/>
            <a:ext cx="971550" cy="646331"/>
          </a:xfrm>
          <a:prstGeom prst="rect">
            <a:avLst/>
          </a:prstGeom>
          <a:noFill/>
        </p:spPr>
        <p:txBody>
          <a:bodyPr wrap="square" rtlCol="0">
            <a:spAutoFit/>
          </a:bodyPr>
          <a:lstStyle/>
          <a:p>
            <a:r>
              <a:rPr lang="en-US" sz="3600" i="1" dirty="0">
                <a:solidFill>
                  <a:srgbClr val="C95331"/>
                </a:solidFill>
              </a:rPr>
              <a:t>X</a:t>
            </a:r>
          </a:p>
        </p:txBody>
      </p:sp>
    </p:spTree>
    <p:extLst>
      <p:ext uri="{BB962C8B-B14F-4D97-AF65-F5344CB8AC3E}">
        <p14:creationId xmlns:p14="http://schemas.microsoft.com/office/powerpoint/2010/main" val="167071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14300" y="208752"/>
            <a:ext cx="9029700" cy="1257300"/>
          </a:xfrm>
        </p:spPr>
        <p:txBody>
          <a:bodyPr>
            <a:noAutofit/>
          </a:bodyPr>
          <a:lstStyle/>
          <a:p>
            <a:pPr marL="342900" indent="-342900">
              <a:lnSpc>
                <a:spcPct val="120000"/>
              </a:lnSpc>
              <a:buClr>
                <a:schemeClr val="accent1"/>
              </a:buClr>
              <a:buFont typeface="Wingdings" panose="05000000000000000000" pitchFamily="2" charset="2"/>
              <a:buChar char="q"/>
            </a:pPr>
            <a:r>
              <a:rPr lang="en-US" sz="3200" dirty="0"/>
              <a:t> Correct incorrect responses</a:t>
            </a:r>
          </a:p>
        </p:txBody>
      </p:sp>
      <p:sp>
        <p:nvSpPr>
          <p:cNvPr id="5" name="TextBox 4"/>
          <p:cNvSpPr txBox="1"/>
          <p:nvPr/>
        </p:nvSpPr>
        <p:spPr>
          <a:xfrm>
            <a:off x="4996986" y="1488109"/>
            <a:ext cx="1857375" cy="2062103"/>
          </a:xfrm>
          <a:prstGeom prst="rect">
            <a:avLst/>
          </a:prstGeom>
          <a:noFill/>
        </p:spPr>
        <p:txBody>
          <a:bodyPr wrap="square" rtlCol="0">
            <a:spAutoFit/>
          </a:bodyPr>
          <a:lstStyle/>
          <a:p>
            <a:endParaRPr lang="en-US" sz="3600" dirty="0">
              <a:solidFill>
                <a:srgbClr val="119DA4"/>
              </a:solidFill>
            </a:endParaRPr>
          </a:p>
          <a:p>
            <a:pPr algn="ctr"/>
            <a:r>
              <a:rPr lang="en-US" sz="4800" dirty="0">
                <a:solidFill>
                  <a:srgbClr val="119DA4"/>
                </a:solidFill>
              </a:rPr>
              <a:t>b</a:t>
            </a:r>
            <a:r>
              <a:rPr lang="en-US" sz="4800" u="sng" dirty="0">
                <a:solidFill>
                  <a:srgbClr val="119DA4"/>
                </a:solidFill>
              </a:rPr>
              <a:t>oa</a:t>
            </a:r>
            <a:r>
              <a:rPr lang="en-US" sz="4800" dirty="0">
                <a:solidFill>
                  <a:srgbClr val="119DA4"/>
                </a:solidFill>
              </a:rPr>
              <a:t>t</a:t>
            </a:r>
          </a:p>
          <a:p>
            <a:endParaRPr lang="en-US" sz="4400" dirty="0">
              <a:solidFill>
                <a:srgbClr val="119DA4"/>
              </a:solidFill>
            </a:endParaRPr>
          </a:p>
        </p:txBody>
      </p:sp>
      <p:sp>
        <p:nvSpPr>
          <p:cNvPr id="6" name="Speech Bubble: Oval 3"/>
          <p:cNvSpPr/>
          <p:nvPr/>
        </p:nvSpPr>
        <p:spPr>
          <a:xfrm>
            <a:off x="657225" y="1363671"/>
            <a:ext cx="4171950" cy="908041"/>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Your turn to read this word.</a:t>
            </a:r>
          </a:p>
        </p:txBody>
      </p:sp>
      <p:sp>
        <p:nvSpPr>
          <p:cNvPr id="7" name="Speech Bubble: Oval 3"/>
          <p:cNvSpPr/>
          <p:nvPr/>
        </p:nvSpPr>
        <p:spPr>
          <a:xfrm>
            <a:off x="524999" y="2582693"/>
            <a:ext cx="4171950" cy="908041"/>
          </a:xfrm>
          <a:prstGeom prst="wedgeEllipseCallout">
            <a:avLst>
              <a:gd name="adj1" fmla="val 53797"/>
              <a:gd name="adj2" fmla="val 5070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bite</a:t>
            </a:r>
          </a:p>
        </p:txBody>
      </p:sp>
      <p:sp>
        <p:nvSpPr>
          <p:cNvPr id="8" name="Speech Bubble: Oval 3"/>
          <p:cNvSpPr/>
          <p:nvPr/>
        </p:nvSpPr>
        <p:spPr>
          <a:xfrm>
            <a:off x="496424" y="3816013"/>
            <a:ext cx="4171950" cy="908041"/>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This word is </a:t>
            </a:r>
            <a:r>
              <a:rPr lang="en-US" sz="2000" u="sng" dirty="0"/>
              <a:t>boat</a:t>
            </a:r>
            <a:r>
              <a:rPr lang="en-US" sz="2000" dirty="0"/>
              <a:t>. What word?</a:t>
            </a:r>
          </a:p>
        </p:txBody>
      </p:sp>
      <p:sp>
        <p:nvSpPr>
          <p:cNvPr id="10" name="Speech Bubble: Oval 3"/>
          <p:cNvSpPr/>
          <p:nvPr/>
        </p:nvSpPr>
        <p:spPr>
          <a:xfrm>
            <a:off x="524999" y="5049333"/>
            <a:ext cx="4171950" cy="908041"/>
          </a:xfrm>
          <a:prstGeom prst="wedgeEllipseCallout">
            <a:avLst>
              <a:gd name="adj1" fmla="val 53797"/>
              <a:gd name="adj2" fmla="val 5070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boat</a:t>
            </a:r>
          </a:p>
        </p:txBody>
      </p:sp>
    </p:spTree>
    <p:extLst>
      <p:ext uri="{BB962C8B-B14F-4D97-AF65-F5344CB8AC3E}">
        <p14:creationId xmlns:p14="http://schemas.microsoft.com/office/powerpoint/2010/main" val="395752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a:spLocks noGrp="1"/>
          </p:cNvSpPr>
          <p:nvPr>
            <p:ph idx="1"/>
          </p:nvPr>
        </p:nvSpPr>
        <p:spPr>
          <a:xfrm>
            <a:off x="114300" y="208752"/>
            <a:ext cx="9029700" cy="1257300"/>
          </a:xfrm>
        </p:spPr>
        <p:txBody>
          <a:bodyPr>
            <a:noAutofit/>
          </a:bodyPr>
          <a:lstStyle/>
          <a:p>
            <a:pPr marL="342900" indent="-342900">
              <a:lnSpc>
                <a:spcPct val="120000"/>
              </a:lnSpc>
              <a:buClr>
                <a:schemeClr val="accent1"/>
              </a:buClr>
              <a:buFont typeface="Wingdings" panose="05000000000000000000" pitchFamily="2" charset="2"/>
              <a:buChar char="q"/>
            </a:pPr>
            <a:r>
              <a:rPr lang="en-US" sz="3200" dirty="0"/>
              <a:t> Correct incorrect responses</a:t>
            </a:r>
          </a:p>
        </p:txBody>
      </p:sp>
      <p:sp>
        <p:nvSpPr>
          <p:cNvPr id="9" name="Rectangle 8"/>
          <p:cNvSpPr/>
          <p:nvPr/>
        </p:nvSpPr>
        <p:spPr>
          <a:xfrm>
            <a:off x="471488" y="1466052"/>
            <a:ext cx="5921106" cy="79136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When students make a mistake</a:t>
            </a:r>
          </a:p>
        </p:txBody>
      </p:sp>
      <p:sp>
        <p:nvSpPr>
          <p:cNvPr id="11" name="Content Placeholder 2"/>
          <p:cNvSpPr txBox="1">
            <a:spLocks/>
          </p:cNvSpPr>
          <p:nvPr/>
        </p:nvSpPr>
        <p:spPr>
          <a:xfrm>
            <a:off x="285750" y="2723352"/>
            <a:ext cx="6643688" cy="278394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Clr>
                <a:schemeClr val="accent3">
                  <a:lumMod val="60000"/>
                  <a:lumOff val="40000"/>
                </a:schemeClr>
              </a:buClr>
              <a:buSzPct val="150000"/>
              <a:buFont typeface="Wingdings" charset="2"/>
              <a:buChar char="§"/>
            </a:pPr>
            <a:r>
              <a:rPr lang="en-US" dirty="0"/>
              <a:t>Model the correct response.</a:t>
            </a:r>
          </a:p>
          <a:p>
            <a:pPr marL="342900" indent="-342900">
              <a:buClr>
                <a:schemeClr val="accent3">
                  <a:lumMod val="60000"/>
                  <a:lumOff val="40000"/>
                </a:schemeClr>
              </a:buClr>
              <a:buSzPct val="150000"/>
              <a:buFont typeface="Wingdings" charset="2"/>
              <a:buChar char="§"/>
            </a:pPr>
            <a:r>
              <a:rPr lang="en-US" dirty="0"/>
              <a:t>Give the student another opportunity to respond.</a:t>
            </a:r>
          </a:p>
          <a:p>
            <a:pPr marL="342900" indent="-342900">
              <a:buClr>
                <a:schemeClr val="accent3">
                  <a:lumMod val="60000"/>
                  <a:lumOff val="40000"/>
                </a:schemeClr>
              </a:buClr>
              <a:buSzPct val="150000"/>
              <a:buFont typeface="Wingdings" charset="2"/>
              <a:buChar char="§"/>
            </a:pPr>
            <a:r>
              <a:rPr lang="en-US" dirty="0"/>
              <a:t>Come back to the missed item later in the activity.</a:t>
            </a:r>
          </a:p>
        </p:txBody>
      </p:sp>
    </p:spTree>
    <p:extLst>
      <p:ext uri="{BB962C8B-B14F-4D97-AF65-F5344CB8AC3E}">
        <p14:creationId xmlns:p14="http://schemas.microsoft.com/office/powerpoint/2010/main" val="161620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1591606" y="1057275"/>
            <a:ext cx="3337473" cy="4800600"/>
          </a:xfrm>
          <a:solidFill>
            <a:srgbClr val="F7F8E2"/>
          </a:solidFill>
          <a:ln w="38100" cmpd="sng">
            <a:solidFill>
              <a:schemeClr val="tx1"/>
            </a:solidFill>
          </a:ln>
        </p:spPr>
        <p:txBody>
          <a:bodyPr/>
          <a:lstStyle/>
          <a:p>
            <a:pPr marL="2103120" lvl="8" indent="0">
              <a:buNone/>
            </a:pPr>
            <a:endParaRPr lang="en-US" dirty="0"/>
          </a:p>
        </p:txBody>
      </p:sp>
      <p:sp>
        <p:nvSpPr>
          <p:cNvPr id="8" name="TextBox 7"/>
          <p:cNvSpPr txBox="1"/>
          <p:nvPr/>
        </p:nvSpPr>
        <p:spPr>
          <a:xfrm>
            <a:off x="1695044" y="2672239"/>
            <a:ext cx="1223588" cy="923330"/>
          </a:xfrm>
          <a:prstGeom prst="rect">
            <a:avLst/>
          </a:prstGeom>
          <a:noFill/>
        </p:spPr>
        <p:txBody>
          <a:bodyPr wrap="square" rtlCol="0">
            <a:spAutoFit/>
          </a:bodyPr>
          <a:lstStyle/>
          <a:p>
            <a:r>
              <a:rPr lang="en-US" sz="5400" dirty="0">
                <a:latin typeface="Arial"/>
                <a:cs typeface="Arial"/>
              </a:rPr>
              <a:t>p</a:t>
            </a:r>
          </a:p>
        </p:txBody>
      </p:sp>
      <p:sp>
        <p:nvSpPr>
          <p:cNvPr id="9" name="TextBox 8"/>
          <p:cNvSpPr txBox="1"/>
          <p:nvPr/>
        </p:nvSpPr>
        <p:spPr>
          <a:xfrm>
            <a:off x="1742061" y="4686803"/>
            <a:ext cx="1223588" cy="923330"/>
          </a:xfrm>
          <a:prstGeom prst="rect">
            <a:avLst/>
          </a:prstGeom>
          <a:noFill/>
        </p:spPr>
        <p:txBody>
          <a:bodyPr wrap="square" rtlCol="0">
            <a:spAutoFit/>
          </a:bodyPr>
          <a:lstStyle/>
          <a:p>
            <a:r>
              <a:rPr lang="en-US" sz="5400" u="sng" dirty="0" err="1">
                <a:latin typeface="Arial"/>
                <a:cs typeface="Arial"/>
              </a:rPr>
              <a:t>sh</a:t>
            </a:r>
            <a:endParaRPr lang="en-US" sz="5400" u="sng" dirty="0">
              <a:latin typeface="Arial"/>
              <a:cs typeface="Arial"/>
            </a:endParaRPr>
          </a:p>
        </p:txBody>
      </p:sp>
      <p:sp>
        <p:nvSpPr>
          <p:cNvPr id="10" name="TextBox 9"/>
          <p:cNvSpPr txBox="1"/>
          <p:nvPr/>
        </p:nvSpPr>
        <p:spPr>
          <a:xfrm>
            <a:off x="1800688" y="1057275"/>
            <a:ext cx="1223588" cy="923330"/>
          </a:xfrm>
          <a:prstGeom prst="rect">
            <a:avLst/>
          </a:prstGeom>
          <a:noFill/>
        </p:spPr>
        <p:txBody>
          <a:bodyPr wrap="square" rtlCol="0">
            <a:spAutoFit/>
          </a:bodyPr>
          <a:lstStyle/>
          <a:p>
            <a:r>
              <a:rPr lang="en-US" sz="5400" dirty="0">
                <a:latin typeface="Arial"/>
                <a:cs typeface="Arial"/>
              </a:rPr>
              <a:t>t</a:t>
            </a:r>
          </a:p>
        </p:txBody>
      </p:sp>
      <p:sp>
        <p:nvSpPr>
          <p:cNvPr id="11" name="TextBox 10"/>
          <p:cNvSpPr txBox="1"/>
          <p:nvPr/>
        </p:nvSpPr>
        <p:spPr>
          <a:xfrm>
            <a:off x="2412482" y="3002820"/>
            <a:ext cx="1223588" cy="923330"/>
          </a:xfrm>
          <a:prstGeom prst="rect">
            <a:avLst/>
          </a:prstGeom>
          <a:noFill/>
        </p:spPr>
        <p:txBody>
          <a:bodyPr wrap="square" rtlCol="0">
            <a:spAutoFit/>
          </a:bodyPr>
          <a:lstStyle/>
          <a:p>
            <a:r>
              <a:rPr lang="en-US" sz="5400" dirty="0">
                <a:latin typeface="Arial"/>
                <a:cs typeface="Arial"/>
              </a:rPr>
              <a:t>s</a:t>
            </a:r>
          </a:p>
        </p:txBody>
      </p:sp>
      <p:sp>
        <p:nvSpPr>
          <p:cNvPr id="12" name="TextBox 11"/>
          <p:cNvSpPr txBox="1"/>
          <p:nvPr/>
        </p:nvSpPr>
        <p:spPr>
          <a:xfrm>
            <a:off x="4420722" y="2672239"/>
            <a:ext cx="1223588" cy="1015663"/>
          </a:xfrm>
          <a:prstGeom prst="rect">
            <a:avLst/>
          </a:prstGeom>
          <a:noFill/>
        </p:spPr>
        <p:txBody>
          <a:bodyPr wrap="square" rtlCol="0">
            <a:spAutoFit/>
          </a:bodyPr>
          <a:lstStyle/>
          <a:p>
            <a:r>
              <a:rPr lang="en-US" sz="6000" dirty="0">
                <a:latin typeface="Arial"/>
                <a:cs typeface="Arial"/>
              </a:rPr>
              <a:t>i</a:t>
            </a:r>
          </a:p>
        </p:txBody>
      </p:sp>
      <p:sp>
        <p:nvSpPr>
          <p:cNvPr id="13" name="TextBox 12"/>
          <p:cNvSpPr txBox="1"/>
          <p:nvPr/>
        </p:nvSpPr>
        <p:spPr>
          <a:xfrm>
            <a:off x="3024276" y="874713"/>
            <a:ext cx="1223588" cy="923330"/>
          </a:xfrm>
          <a:prstGeom prst="rect">
            <a:avLst/>
          </a:prstGeom>
          <a:noFill/>
        </p:spPr>
        <p:txBody>
          <a:bodyPr wrap="square" rtlCol="0">
            <a:spAutoFit/>
          </a:bodyPr>
          <a:lstStyle/>
          <a:p>
            <a:r>
              <a:rPr lang="en-US" sz="5400" dirty="0">
                <a:latin typeface="Arial"/>
                <a:cs typeface="Arial"/>
              </a:rPr>
              <a:t>m</a:t>
            </a:r>
          </a:p>
        </p:txBody>
      </p:sp>
      <p:sp>
        <p:nvSpPr>
          <p:cNvPr id="14" name="TextBox 13"/>
          <p:cNvSpPr txBox="1"/>
          <p:nvPr/>
        </p:nvSpPr>
        <p:spPr>
          <a:xfrm>
            <a:off x="2871876" y="1681636"/>
            <a:ext cx="1223588" cy="923330"/>
          </a:xfrm>
          <a:prstGeom prst="rect">
            <a:avLst/>
          </a:prstGeom>
          <a:noFill/>
        </p:spPr>
        <p:txBody>
          <a:bodyPr wrap="square" rtlCol="0">
            <a:spAutoFit/>
          </a:bodyPr>
          <a:lstStyle/>
          <a:p>
            <a:r>
              <a:rPr lang="en-US" sz="5400" dirty="0">
                <a:latin typeface="Arial"/>
                <a:cs typeface="Arial"/>
              </a:rPr>
              <a:t>a</a:t>
            </a:r>
          </a:p>
        </p:txBody>
      </p:sp>
      <p:sp>
        <p:nvSpPr>
          <p:cNvPr id="15" name="TextBox 14"/>
          <p:cNvSpPr txBox="1"/>
          <p:nvPr/>
        </p:nvSpPr>
        <p:spPr>
          <a:xfrm>
            <a:off x="3483670" y="3260207"/>
            <a:ext cx="1223588" cy="923330"/>
          </a:xfrm>
          <a:prstGeom prst="rect">
            <a:avLst/>
          </a:prstGeom>
          <a:noFill/>
        </p:spPr>
        <p:txBody>
          <a:bodyPr wrap="square" rtlCol="0">
            <a:spAutoFit/>
          </a:bodyPr>
          <a:lstStyle/>
          <a:p>
            <a:r>
              <a:rPr lang="en-US" sz="5400" dirty="0">
                <a:latin typeface="Arial"/>
                <a:cs typeface="Arial"/>
              </a:rPr>
              <a:t>o</a:t>
            </a:r>
          </a:p>
        </p:txBody>
      </p:sp>
      <p:sp>
        <p:nvSpPr>
          <p:cNvPr id="16" name="TextBox 15"/>
          <p:cNvSpPr txBox="1"/>
          <p:nvPr/>
        </p:nvSpPr>
        <p:spPr>
          <a:xfrm>
            <a:off x="4110953" y="4811744"/>
            <a:ext cx="1223588" cy="923330"/>
          </a:xfrm>
          <a:prstGeom prst="rect">
            <a:avLst/>
          </a:prstGeom>
          <a:noFill/>
        </p:spPr>
        <p:txBody>
          <a:bodyPr wrap="square" rtlCol="0">
            <a:spAutoFit/>
          </a:bodyPr>
          <a:lstStyle/>
          <a:p>
            <a:r>
              <a:rPr lang="en-US" sz="5400" dirty="0">
                <a:latin typeface="Arial"/>
                <a:cs typeface="Arial"/>
              </a:rPr>
              <a:t>l</a:t>
            </a:r>
          </a:p>
        </p:txBody>
      </p:sp>
      <p:sp>
        <p:nvSpPr>
          <p:cNvPr id="17" name="TextBox 16"/>
          <p:cNvSpPr txBox="1"/>
          <p:nvPr/>
        </p:nvSpPr>
        <p:spPr>
          <a:xfrm>
            <a:off x="2987396" y="4225138"/>
            <a:ext cx="1223588" cy="923330"/>
          </a:xfrm>
          <a:prstGeom prst="rect">
            <a:avLst/>
          </a:prstGeom>
          <a:noFill/>
        </p:spPr>
        <p:txBody>
          <a:bodyPr wrap="square" rtlCol="0">
            <a:spAutoFit/>
          </a:bodyPr>
          <a:lstStyle/>
          <a:p>
            <a:r>
              <a:rPr lang="en-US" sz="5400" dirty="0">
                <a:latin typeface="Arial"/>
                <a:cs typeface="Arial"/>
              </a:rPr>
              <a:t>n</a:t>
            </a:r>
          </a:p>
        </p:txBody>
      </p:sp>
      <p:sp>
        <p:nvSpPr>
          <p:cNvPr id="18" name="TextBox 17"/>
          <p:cNvSpPr txBox="1"/>
          <p:nvPr/>
        </p:nvSpPr>
        <p:spPr>
          <a:xfrm>
            <a:off x="1695044" y="1890376"/>
            <a:ext cx="1223588" cy="923330"/>
          </a:xfrm>
          <a:prstGeom prst="rect">
            <a:avLst/>
          </a:prstGeom>
          <a:noFill/>
        </p:spPr>
        <p:txBody>
          <a:bodyPr wrap="square" rtlCol="0">
            <a:spAutoFit/>
          </a:bodyPr>
          <a:lstStyle/>
          <a:p>
            <a:r>
              <a:rPr lang="en-US" sz="5400" u="sng" dirty="0" err="1">
                <a:latin typeface="Arial"/>
                <a:cs typeface="Arial"/>
              </a:rPr>
              <a:t>ee</a:t>
            </a:r>
            <a:endParaRPr lang="en-US" sz="5400" u="sng" dirty="0">
              <a:latin typeface="Arial"/>
              <a:cs typeface="Arial"/>
            </a:endParaRPr>
          </a:p>
        </p:txBody>
      </p:sp>
      <p:sp>
        <p:nvSpPr>
          <p:cNvPr id="19" name="TextBox 18"/>
          <p:cNvSpPr txBox="1"/>
          <p:nvPr/>
        </p:nvSpPr>
        <p:spPr>
          <a:xfrm>
            <a:off x="1710267" y="3655170"/>
            <a:ext cx="1223588" cy="923330"/>
          </a:xfrm>
          <a:prstGeom prst="rect">
            <a:avLst/>
          </a:prstGeom>
          <a:noFill/>
        </p:spPr>
        <p:txBody>
          <a:bodyPr wrap="square" rtlCol="0">
            <a:spAutoFit/>
          </a:bodyPr>
          <a:lstStyle/>
          <a:p>
            <a:r>
              <a:rPr lang="en-US" sz="5400" u="sng" dirty="0" err="1">
                <a:solidFill>
                  <a:srgbClr val="1F5FA0"/>
                </a:solidFill>
                <a:latin typeface="Arial"/>
                <a:cs typeface="Arial"/>
              </a:rPr>
              <a:t>ar</a:t>
            </a:r>
            <a:endParaRPr lang="en-US" sz="5400" u="sng" dirty="0">
              <a:solidFill>
                <a:srgbClr val="1F5FA0"/>
              </a:solidFill>
              <a:latin typeface="Arial"/>
              <a:cs typeface="Arial"/>
            </a:endParaRPr>
          </a:p>
        </p:txBody>
      </p:sp>
      <p:sp>
        <p:nvSpPr>
          <p:cNvPr id="20" name="TextBox 19"/>
          <p:cNvSpPr txBox="1"/>
          <p:nvPr/>
        </p:nvSpPr>
        <p:spPr>
          <a:xfrm>
            <a:off x="3398533" y="2227145"/>
            <a:ext cx="1223588" cy="923330"/>
          </a:xfrm>
          <a:prstGeom prst="rect">
            <a:avLst/>
          </a:prstGeom>
          <a:noFill/>
        </p:spPr>
        <p:txBody>
          <a:bodyPr wrap="square" rtlCol="0">
            <a:spAutoFit/>
          </a:bodyPr>
          <a:lstStyle/>
          <a:p>
            <a:r>
              <a:rPr lang="en-US" sz="5400" u="sng" dirty="0" err="1">
                <a:solidFill>
                  <a:srgbClr val="1F5FA0"/>
                </a:solidFill>
                <a:latin typeface="Arial"/>
                <a:cs typeface="Arial"/>
              </a:rPr>
              <a:t>oy</a:t>
            </a:r>
            <a:endParaRPr lang="en-US" sz="5400" u="sng" dirty="0">
              <a:solidFill>
                <a:srgbClr val="1F5FA0"/>
              </a:solidFill>
              <a:latin typeface="Arial"/>
              <a:cs typeface="Arial"/>
            </a:endParaRPr>
          </a:p>
        </p:txBody>
      </p:sp>
      <p:sp>
        <p:nvSpPr>
          <p:cNvPr id="21" name="Content Placeholder 2"/>
          <p:cNvSpPr txBox="1">
            <a:spLocks/>
          </p:cNvSpPr>
          <p:nvPr/>
        </p:nvSpPr>
        <p:spPr>
          <a:xfrm>
            <a:off x="114300" y="208752"/>
            <a:ext cx="9029700" cy="125730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Clr>
                <a:schemeClr val="accent1"/>
              </a:buClr>
              <a:buFont typeface="Wingdings" panose="05000000000000000000" pitchFamily="2" charset="2"/>
              <a:buChar char="q"/>
            </a:pPr>
            <a:r>
              <a:rPr lang="en-US" sz="3200"/>
              <a:t> Correct incorrect responses</a:t>
            </a:r>
            <a:endParaRPr lang="en-US" sz="3200" dirty="0"/>
          </a:p>
        </p:txBody>
      </p:sp>
    </p:spTree>
    <p:extLst>
      <p:ext uri="{BB962C8B-B14F-4D97-AF65-F5344CB8AC3E}">
        <p14:creationId xmlns:p14="http://schemas.microsoft.com/office/powerpoint/2010/main" val="20323552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
          <p:cNvSpPr txBox="1">
            <a:spLocks/>
          </p:cNvSpPr>
          <p:nvPr/>
        </p:nvSpPr>
        <p:spPr>
          <a:xfrm>
            <a:off x="114300" y="208752"/>
            <a:ext cx="9029700" cy="125730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Clr>
                <a:schemeClr val="accent1"/>
              </a:buClr>
              <a:buFont typeface="Wingdings" panose="05000000000000000000" pitchFamily="2" charset="2"/>
              <a:buChar char="q"/>
            </a:pPr>
            <a:r>
              <a:rPr lang="en-US" sz="3200"/>
              <a:t> Correct incorrect responses</a:t>
            </a:r>
            <a:endParaRPr lang="en-US" sz="3200" dirty="0"/>
          </a:p>
        </p:txBody>
      </p:sp>
      <p:sp>
        <p:nvSpPr>
          <p:cNvPr id="22" name="Rectangle 21"/>
          <p:cNvSpPr/>
          <p:nvPr/>
        </p:nvSpPr>
        <p:spPr>
          <a:xfrm>
            <a:off x="621961" y="1905467"/>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094835" y="1897462"/>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3570778" y="1905467"/>
            <a:ext cx="1558435"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1996954" y="1923011"/>
            <a:ext cx="1671705" cy="1323439"/>
          </a:xfrm>
          <a:prstGeom prst="rect">
            <a:avLst/>
          </a:prstGeom>
          <a:noFill/>
        </p:spPr>
        <p:txBody>
          <a:bodyPr wrap="square" rtlCol="0">
            <a:spAutoFit/>
          </a:bodyPr>
          <a:lstStyle/>
          <a:p>
            <a:pPr algn="ctr"/>
            <a:r>
              <a:rPr lang="en-US" sz="8000" dirty="0" err="1"/>
              <a:t>oa</a:t>
            </a:r>
            <a:endParaRPr lang="en-US" sz="8000" dirty="0"/>
          </a:p>
        </p:txBody>
      </p:sp>
      <p:sp>
        <p:nvSpPr>
          <p:cNvPr id="26" name="TextBox 25"/>
          <p:cNvSpPr txBox="1"/>
          <p:nvPr/>
        </p:nvSpPr>
        <p:spPr>
          <a:xfrm>
            <a:off x="3921550" y="1886362"/>
            <a:ext cx="1865941" cy="1446550"/>
          </a:xfrm>
          <a:prstGeom prst="rect">
            <a:avLst/>
          </a:prstGeom>
          <a:noFill/>
        </p:spPr>
        <p:txBody>
          <a:bodyPr wrap="square" rtlCol="0">
            <a:spAutoFit/>
          </a:bodyPr>
          <a:lstStyle/>
          <a:p>
            <a:r>
              <a:rPr lang="en-US" sz="8800" dirty="0"/>
              <a:t>t</a:t>
            </a:r>
          </a:p>
        </p:txBody>
      </p:sp>
      <p:sp>
        <p:nvSpPr>
          <p:cNvPr id="27" name="TextBox 26"/>
          <p:cNvSpPr txBox="1"/>
          <p:nvPr/>
        </p:nvSpPr>
        <p:spPr>
          <a:xfrm>
            <a:off x="811092" y="1799900"/>
            <a:ext cx="1185862" cy="1569660"/>
          </a:xfrm>
          <a:prstGeom prst="rect">
            <a:avLst/>
          </a:prstGeom>
          <a:noFill/>
        </p:spPr>
        <p:txBody>
          <a:bodyPr wrap="square" rtlCol="0">
            <a:spAutoFit/>
          </a:bodyPr>
          <a:lstStyle/>
          <a:p>
            <a:pPr algn="ctr"/>
            <a:r>
              <a:rPr lang="en-US" sz="9600" dirty="0"/>
              <a:t>b</a:t>
            </a:r>
          </a:p>
        </p:txBody>
      </p:sp>
    </p:spTree>
    <p:extLst>
      <p:ext uri="{BB962C8B-B14F-4D97-AF65-F5344CB8AC3E}">
        <p14:creationId xmlns:p14="http://schemas.microsoft.com/office/powerpoint/2010/main" val="109319572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solidFill>
                  <a:srgbClr val="8CCEA2"/>
                </a:solidFill>
              </a:rPr>
              <a:t>Activity 6.8</a:t>
            </a:r>
          </a:p>
          <a:p>
            <a:r>
              <a:rPr lang="en-US" sz="2800" dirty="0">
                <a:solidFill>
                  <a:srgbClr val="8CCEA2"/>
                </a:solidFill>
              </a:rPr>
              <a:t>Evaluate a Video</a:t>
            </a:r>
          </a:p>
        </p:txBody>
      </p:sp>
      <p:sp>
        <p:nvSpPr>
          <p:cNvPr id="12" name="TextBox 11"/>
          <p:cNvSpPr txBox="1"/>
          <p:nvPr/>
        </p:nvSpPr>
        <p:spPr>
          <a:xfrm>
            <a:off x="429554" y="4286250"/>
            <a:ext cx="3213759" cy="400110"/>
          </a:xfrm>
          <a:prstGeom prst="rect">
            <a:avLst/>
          </a:prstGeom>
          <a:noFill/>
        </p:spPr>
        <p:txBody>
          <a:bodyPr wrap="square" rtlCol="0">
            <a:spAutoFit/>
          </a:bodyPr>
          <a:lstStyle/>
          <a:p>
            <a:pPr algn="ctr"/>
            <a:r>
              <a:rPr lang="en-US" sz="2000" dirty="0">
                <a:solidFill>
                  <a:schemeClr val="accent3">
                    <a:lumMod val="40000"/>
                    <a:lumOff val="60000"/>
                  </a:schemeClr>
                </a:solidFill>
              </a:rPr>
              <a:t>Phonemic Awareness</a:t>
            </a:r>
          </a:p>
        </p:txBody>
      </p:sp>
      <p:pic>
        <p:nvPicPr>
          <p:cNvPr id="13" name="Picture 12"/>
          <p:cNvPicPr>
            <a:picLocks noChangeAspect="1"/>
          </p:cNvPicPr>
          <p:nvPr/>
        </p:nvPicPr>
        <p:blipFill>
          <a:blip r:embed="rId2"/>
          <a:stretch>
            <a:fillRect/>
          </a:stretch>
        </p:blipFill>
        <p:spPr>
          <a:xfrm>
            <a:off x="8029575" y="115376"/>
            <a:ext cx="914400" cy="942115"/>
          </a:xfrm>
          <a:prstGeom prst="rect">
            <a:avLst/>
          </a:prstGeom>
        </p:spPr>
      </p:pic>
      <p:sp>
        <p:nvSpPr>
          <p:cNvPr id="9" name="Content Placeholder 2"/>
          <p:cNvSpPr txBox="1">
            <a:spLocks/>
          </p:cNvSpPr>
          <p:nvPr/>
        </p:nvSpPr>
        <p:spPr>
          <a:xfrm>
            <a:off x="4071938" y="270917"/>
            <a:ext cx="4414837" cy="597693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sz="1600" b="1" dirty="0"/>
              <a:t>Effective Models</a:t>
            </a:r>
            <a:endParaRPr lang="en-US" sz="1200" dirty="0"/>
          </a:p>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pPr marL="342900" indent="-342900">
              <a:buClr>
                <a:schemeClr val="accent1"/>
              </a:buClr>
              <a:buFont typeface="Wingdings" panose="05000000000000000000" pitchFamily="2" charset="2"/>
              <a:buChar char="q"/>
            </a:pPr>
            <a:endParaRPr lang="en-US" sz="1200" dirty="0"/>
          </a:p>
          <a:p>
            <a:pPr>
              <a:buClr>
                <a:schemeClr val="accent1"/>
              </a:buClr>
            </a:pPr>
            <a:r>
              <a:rPr lang="en-US" sz="1600" b="1" dirty="0"/>
              <a:t>Effective Guided Practice</a:t>
            </a:r>
            <a:endParaRPr lang="en-US" sz="1200" dirty="0"/>
          </a:p>
          <a:p>
            <a:pPr marL="342900" indent="-342900">
              <a:buClr>
                <a:schemeClr val="accent1"/>
              </a:buClr>
              <a:buFont typeface="Wingdings" panose="05000000000000000000" pitchFamily="2" charset="2"/>
              <a:buChar char="q"/>
            </a:pPr>
            <a:r>
              <a:rPr lang="en-US" sz="1200" dirty="0"/>
              <a:t>Focus on same singular objective</a:t>
            </a:r>
          </a:p>
          <a:p>
            <a:pPr>
              <a:buClr>
                <a:schemeClr val="accent1"/>
              </a:buClr>
            </a:pPr>
            <a:r>
              <a:rPr lang="en-US" sz="1200" dirty="0"/>
              <a:t>      (using similar examples)</a:t>
            </a:r>
          </a:p>
          <a:p>
            <a:pPr marL="342900" indent="-342900">
              <a:buClr>
                <a:schemeClr val="accent1"/>
              </a:buClr>
              <a:buFont typeface="Wingdings" panose="05000000000000000000" pitchFamily="2" charset="2"/>
              <a:buChar char="q"/>
            </a:pPr>
            <a:r>
              <a:rPr lang="en-US" sz="1200" dirty="0"/>
              <a:t>Guide students through the skill/strategy </a:t>
            </a:r>
          </a:p>
          <a:p>
            <a:pPr marL="342900" indent="-342900">
              <a:buClr>
                <a:schemeClr val="accent1"/>
              </a:buClr>
              <a:buFont typeface="Wingdings" panose="05000000000000000000" pitchFamily="2" charset="2"/>
              <a:buChar char="q"/>
            </a:pPr>
            <a:r>
              <a:rPr lang="en-US" sz="1200" dirty="0"/>
              <a:t>Provide ”just right” amount of guidance</a:t>
            </a:r>
          </a:p>
          <a:p>
            <a:pPr>
              <a:buClr>
                <a:schemeClr val="accent1"/>
              </a:buClr>
            </a:pPr>
            <a:r>
              <a:rPr lang="en-US" sz="1200" dirty="0"/>
              <a:t>      (based on students’ skills)</a:t>
            </a:r>
          </a:p>
          <a:p>
            <a:pPr marL="342900" indent="-342900">
              <a:buClr>
                <a:schemeClr val="accent1"/>
              </a:buClr>
              <a:buFont typeface="Wingdings" panose="05000000000000000000" pitchFamily="2" charset="2"/>
              <a:buChar char="q"/>
            </a:pPr>
            <a:r>
              <a:rPr lang="en-US" sz="1200" dirty="0"/>
              <a:t>Provide clear prompts and supports</a:t>
            </a:r>
          </a:p>
          <a:p>
            <a:pPr marL="342900" indent="-342900">
              <a:buClr>
                <a:schemeClr val="accent1"/>
              </a:buClr>
              <a:buFont typeface="Wingdings" panose="05000000000000000000" pitchFamily="2" charset="2"/>
              <a:buChar char="q"/>
            </a:pPr>
            <a:endParaRPr lang="en-US" sz="1600" b="1" dirty="0"/>
          </a:p>
          <a:p>
            <a:pPr>
              <a:lnSpc>
                <a:spcPct val="120000"/>
              </a:lnSpc>
              <a:buClr>
                <a:schemeClr val="accent1"/>
              </a:buClr>
            </a:pPr>
            <a:r>
              <a:rPr lang="en-US" sz="1600" b="1" dirty="0"/>
              <a:t>Eliciting Responses &amp; Providing Feedback</a:t>
            </a:r>
          </a:p>
          <a:p>
            <a:pPr marL="342900" indent="-342900">
              <a:lnSpc>
                <a:spcPct val="120000"/>
              </a:lnSpc>
              <a:buClr>
                <a:schemeClr val="accent1"/>
              </a:buClr>
              <a:buFont typeface="Wingdings" panose="05000000000000000000" pitchFamily="2" charset="2"/>
              <a:buChar char="q"/>
            </a:pPr>
            <a:r>
              <a:rPr lang="en-US" sz="1100" dirty="0"/>
              <a:t>Select most appropriate response format</a:t>
            </a:r>
          </a:p>
          <a:p>
            <a:pPr lvl="1" indent="0">
              <a:lnSpc>
                <a:spcPct val="120000"/>
              </a:lnSpc>
              <a:buClr>
                <a:schemeClr val="accent1"/>
              </a:buClr>
              <a:buNone/>
            </a:pPr>
            <a:r>
              <a:rPr lang="en-US" sz="1100" dirty="0"/>
              <a:t>(type of response, number of students, time)</a:t>
            </a:r>
          </a:p>
          <a:p>
            <a:pPr marL="342900" indent="-342900">
              <a:lnSpc>
                <a:spcPct val="120000"/>
              </a:lnSpc>
              <a:buClr>
                <a:schemeClr val="accent1"/>
              </a:buClr>
              <a:buFont typeface="Wingdings" panose="05000000000000000000" pitchFamily="2" charset="2"/>
              <a:buChar char="q"/>
            </a:pPr>
            <a:r>
              <a:rPr lang="en-US" sz="1100" dirty="0"/>
              <a:t>Maximize engagement &amp; opportunities to practice</a:t>
            </a:r>
          </a:p>
          <a:p>
            <a:pPr>
              <a:lnSpc>
                <a:spcPct val="120000"/>
              </a:lnSpc>
              <a:buClr>
                <a:schemeClr val="accent1"/>
              </a:buClr>
            </a:pPr>
            <a:r>
              <a:rPr lang="en-US" sz="1100" dirty="0"/>
              <a:t>       (# opportunities per minute)</a:t>
            </a:r>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pPr marL="342900" indent="-342900">
              <a:buClr>
                <a:schemeClr val="accent1"/>
              </a:buClr>
              <a:buFont typeface="Wingdings" panose="05000000000000000000" pitchFamily="2" charset="2"/>
              <a:buChar char="q"/>
            </a:pPr>
            <a:endParaRPr lang="en-US" sz="1200" dirty="0"/>
          </a:p>
          <a:p>
            <a:endParaRPr lang="en-US" dirty="0"/>
          </a:p>
        </p:txBody>
      </p:sp>
      <p:pic>
        <p:nvPicPr>
          <p:cNvPr id="10" name="Picture 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300" y="1368896"/>
            <a:ext cx="3639325" cy="2688755"/>
          </a:xfrm>
          <a:prstGeom prst="rect">
            <a:avLst/>
          </a:prstGeom>
        </p:spPr>
      </p:pic>
    </p:spTree>
    <p:extLst>
      <p:ext uri="{BB962C8B-B14F-4D97-AF65-F5344CB8AC3E}">
        <p14:creationId xmlns:p14="http://schemas.microsoft.com/office/powerpoint/2010/main" val="266412532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CCEA2"/>
                </a:solidFill>
              </a:rPr>
              <a:t>Activity 6.8</a:t>
            </a:r>
            <a:br>
              <a:rPr lang="en-US" dirty="0">
                <a:solidFill>
                  <a:srgbClr val="8CCEA2"/>
                </a:solidFill>
              </a:rPr>
            </a:br>
            <a:endParaRPr lang="en-US" dirty="0"/>
          </a:p>
        </p:txBody>
      </p:sp>
      <p:sp>
        <p:nvSpPr>
          <p:cNvPr id="3" name="TextBox 2"/>
          <p:cNvSpPr txBox="1"/>
          <p:nvPr/>
        </p:nvSpPr>
        <p:spPr>
          <a:xfrm>
            <a:off x="1972235" y="2976282"/>
            <a:ext cx="5342965" cy="369332"/>
          </a:xfrm>
          <a:prstGeom prst="rect">
            <a:avLst/>
          </a:prstGeom>
          <a:noFill/>
        </p:spPr>
        <p:txBody>
          <a:bodyPr wrap="square" rtlCol="0">
            <a:spAutoFit/>
          </a:bodyPr>
          <a:lstStyle/>
          <a:p>
            <a:r>
              <a:rPr lang="en-US" dirty="0">
                <a:solidFill>
                  <a:schemeClr val="bg1"/>
                </a:solidFill>
                <a:hlinkClick r:id="rId2"/>
              </a:rPr>
              <a:t>https://youtu.be/w7sMcpsh9Ao</a:t>
            </a:r>
            <a:r>
              <a:rPr lang="en-US" dirty="0">
                <a:solidFill>
                  <a:schemeClr val="bg1"/>
                </a:solidFill>
              </a:rPr>
              <a:t> </a:t>
            </a:r>
          </a:p>
        </p:txBody>
      </p:sp>
    </p:spTree>
    <p:extLst>
      <p:ext uri="{BB962C8B-B14F-4D97-AF65-F5344CB8AC3E}">
        <p14:creationId xmlns:p14="http://schemas.microsoft.com/office/powerpoint/2010/main" val="4126185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2058813"/>
            <a:ext cx="9158287"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Welcome!</a:t>
            </a:r>
          </a:p>
          <a:p>
            <a:pPr algn="ctr"/>
            <a:endParaRPr lang="en-US" sz="2800" b="1" dirty="0"/>
          </a:p>
          <a:p>
            <a:pPr algn="ctr"/>
            <a:endParaRPr lang="en-US" sz="2800" b="1" dirty="0"/>
          </a:p>
          <a:p>
            <a:pPr algn="ctr"/>
            <a:r>
              <a:rPr lang="en-US" sz="2800" dirty="0"/>
              <a:t>We are excited to start on the Module!</a:t>
            </a:r>
          </a:p>
        </p:txBody>
      </p:sp>
    </p:spTree>
    <p:extLst>
      <p:ext uri="{BB962C8B-B14F-4D97-AF65-F5344CB8AC3E}">
        <p14:creationId xmlns:p14="http://schemas.microsoft.com/office/powerpoint/2010/main" val="11747436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0386" y="255259"/>
            <a:ext cx="8789313" cy="1056706"/>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solidFill>
                  <a:srgbClr val="8CCEA2"/>
                </a:solidFill>
              </a:rPr>
              <a:t>Journal Entry</a:t>
            </a:r>
          </a:p>
          <a:p>
            <a:r>
              <a:rPr lang="en-US" sz="1600" i="1" dirty="0">
                <a:solidFill>
                  <a:srgbClr val="8CCEA2"/>
                </a:solidFill>
              </a:rPr>
              <a:t>Analyze Modeling, Practice, and Supporting Practices </a:t>
            </a:r>
          </a:p>
          <a:p>
            <a:r>
              <a:rPr lang="en-US" sz="1600" i="1" dirty="0">
                <a:solidFill>
                  <a:srgbClr val="8CCEA2"/>
                </a:solidFill>
              </a:rPr>
              <a:t>(Evaluate a Video Lesson)</a:t>
            </a:r>
          </a:p>
        </p:txBody>
      </p:sp>
      <p:sp>
        <p:nvSpPr>
          <p:cNvPr id="9" name="Content Placeholder 2"/>
          <p:cNvSpPr txBox="1">
            <a:spLocks/>
          </p:cNvSpPr>
          <p:nvPr/>
        </p:nvSpPr>
        <p:spPr>
          <a:xfrm>
            <a:off x="240387" y="1453953"/>
            <a:ext cx="8663226" cy="462311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0" indent="-228600">
              <a:buClr>
                <a:schemeClr val="bg1"/>
              </a:buClr>
              <a:buFont typeface="+mj-lt"/>
              <a:buAutoNum type="arabicPeriod"/>
            </a:pPr>
            <a:r>
              <a:rPr lang="en-US" sz="1400" dirty="0"/>
              <a:t>Select one of the following two videos from the </a:t>
            </a:r>
            <a:r>
              <a:rPr lang="en-US" sz="1400" u="sng" dirty="0">
                <a:hlinkClick r:id="rId2"/>
              </a:rPr>
              <a:t>http://explicitinstruction.org/</a:t>
            </a:r>
            <a:r>
              <a:rPr lang="en-US" sz="1400" dirty="0"/>
              <a:t> website. </a:t>
            </a:r>
          </a:p>
          <a:p>
            <a:pPr marL="515938" lvl="1" indent="-171450">
              <a:buFont typeface="Wingdings" panose="05000000000000000000" pitchFamily="2" charset="2"/>
              <a:buChar char="q"/>
            </a:pPr>
            <a:r>
              <a:rPr lang="en-US" sz="1200" dirty="0"/>
              <a:t>“Word and Sentence Dictation – Second grade”</a:t>
            </a:r>
            <a:br>
              <a:rPr lang="en-US" sz="1200" dirty="0"/>
            </a:br>
            <a:r>
              <a:rPr lang="en-US" sz="1200" u="sng" dirty="0">
                <a:hlinkClick r:id="rId3"/>
              </a:rPr>
              <a:t>http://explicitinstruction.org/video-elementary/elementary-video-5/</a:t>
            </a:r>
            <a:endParaRPr lang="en-US" sz="1200" u="sng" dirty="0"/>
          </a:p>
          <a:p>
            <a:pPr marL="515938" lvl="1" indent="-171450">
              <a:buFont typeface="Wingdings" panose="05000000000000000000" pitchFamily="2" charset="2"/>
              <a:buChar char="q"/>
            </a:pPr>
            <a:endParaRPr lang="en-US" sz="1100" dirty="0"/>
          </a:p>
          <a:p>
            <a:pPr marL="515938" lvl="1" indent="-171450">
              <a:buFont typeface="Wingdings" panose="05000000000000000000" pitchFamily="2" charset="2"/>
              <a:buChar char="q"/>
            </a:pPr>
            <a:r>
              <a:rPr lang="en-US" sz="1200" dirty="0"/>
              <a:t>“Pronunciation of Multi-Syllabic Passage Words – Sixth Grade Language Arts” </a:t>
            </a:r>
            <a:r>
              <a:rPr lang="en-US" sz="1200" u="sng" dirty="0">
                <a:hlinkClick r:id="rId4"/>
              </a:rPr>
              <a:t>http://explicitinstruction.org/video-secondary-main/secondary-video-2/</a:t>
            </a:r>
            <a:endParaRPr lang="en-US" sz="1200" u="sng" dirty="0"/>
          </a:p>
          <a:p>
            <a:pPr marL="515938" lvl="1" indent="-171450"/>
            <a:endParaRPr lang="en-US" sz="1100" dirty="0"/>
          </a:p>
          <a:p>
            <a:pPr marL="228600" lvl="0" indent="-228600">
              <a:buClr>
                <a:schemeClr val="bg1"/>
              </a:buClr>
              <a:buFont typeface="+mj-lt"/>
              <a:buAutoNum type="arabicPeriod"/>
            </a:pPr>
            <a:r>
              <a:rPr lang="en-US" sz="1400" dirty="0"/>
              <a:t>Identify which of the two videos you selected. Describe how the teacher models and practices word recognition skills during instruction and what supporting practices are used during instruction. Which of the criteria from the Checklist are/are not included or fully implemented? How does the quality of the instructional model, practice, and supporting practices effect student reading performance? As you discuss the video, be as specific as you can about any details related to reading.</a:t>
            </a:r>
          </a:p>
          <a:p>
            <a:pPr marL="228600" lvl="0" indent="-228600">
              <a:buClr>
                <a:schemeClr val="bg1"/>
              </a:buClr>
              <a:buFont typeface="+mj-lt"/>
              <a:buAutoNum type="arabicPeriod"/>
            </a:pPr>
            <a:endParaRPr lang="en-US" sz="1200" dirty="0"/>
          </a:p>
          <a:p>
            <a:pPr marL="228600" lvl="0" indent="-228600">
              <a:buClr>
                <a:schemeClr val="bg1"/>
              </a:buClr>
              <a:buFont typeface="+mj-lt"/>
              <a:buAutoNum type="arabicPeriod"/>
            </a:pPr>
            <a:r>
              <a:rPr lang="en-US" sz="1400" dirty="0"/>
              <a:t>Based on this Module, discuss how you would improve the instruction used in the teacher’s lesson. If you were working with the teacher as an instructional coach, what are your recommendations, based on the Module 6 Checklist, to help the teacher improve his/her instruction?</a:t>
            </a:r>
          </a:p>
        </p:txBody>
      </p:sp>
      <p:pic>
        <p:nvPicPr>
          <p:cNvPr id="7" name="Picture 6"/>
          <p:cNvPicPr>
            <a:picLocks noChangeAspect="1"/>
          </p:cNvPicPr>
          <p:nvPr/>
        </p:nvPicPr>
        <p:blipFill>
          <a:blip r:embed="rId5"/>
          <a:stretch>
            <a:fillRect/>
          </a:stretch>
        </p:blipFill>
        <p:spPr>
          <a:xfrm>
            <a:off x="8043025" y="163819"/>
            <a:ext cx="887500" cy="914400"/>
          </a:xfrm>
          <a:prstGeom prst="rect">
            <a:avLst/>
          </a:prstGeom>
        </p:spPr>
      </p:pic>
    </p:spTree>
    <p:extLst>
      <p:ext uri="{BB962C8B-B14F-4D97-AF65-F5344CB8AC3E}">
        <p14:creationId xmlns:p14="http://schemas.microsoft.com/office/powerpoint/2010/main" val="129148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3120"/>
            <a:ext cx="9061255" cy="1353965"/>
          </a:xfrm>
        </p:spPr>
        <p:txBody>
          <a:bodyPr>
            <a:normAutofit/>
          </a:bodyPr>
          <a:lstStyle/>
          <a:p>
            <a:pPr algn="ctr"/>
            <a:r>
              <a:rPr lang="en-US" sz="3200" dirty="0"/>
              <a:t>Qualitative Adaptations in Word Reading: Modeling</a:t>
            </a:r>
          </a:p>
        </p:txBody>
      </p:sp>
      <p:sp>
        <p:nvSpPr>
          <p:cNvPr id="3" name="Subtitle 2"/>
          <p:cNvSpPr>
            <a:spLocks noGrp="1"/>
          </p:cNvSpPr>
          <p:nvPr>
            <p:ph type="subTitle" idx="1"/>
          </p:nvPr>
        </p:nvSpPr>
        <p:spPr/>
        <p:txBody>
          <a:bodyPr/>
          <a:lstStyle/>
          <a:p>
            <a:r>
              <a:rPr lang="en-US" dirty="0"/>
              <a:t>Module 6 – Part 1</a:t>
            </a:r>
          </a:p>
          <a:p>
            <a:endParaRPr lang="en-US" dirty="0"/>
          </a:p>
        </p:txBody>
      </p:sp>
    </p:spTree>
    <p:extLst>
      <p:ext uri="{BB962C8B-B14F-4D97-AF65-F5344CB8AC3E}">
        <p14:creationId xmlns:p14="http://schemas.microsoft.com/office/powerpoint/2010/main" val="569414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1 Objectives</a:t>
            </a:r>
          </a:p>
        </p:txBody>
      </p:sp>
      <p:sp>
        <p:nvSpPr>
          <p:cNvPr id="3" name="Content Placeholder 2"/>
          <p:cNvSpPr>
            <a:spLocks noGrp="1"/>
          </p:cNvSpPr>
          <p:nvPr>
            <p:ph idx="1"/>
          </p:nvPr>
        </p:nvSpPr>
        <p:spPr/>
        <p:txBody>
          <a:bodyPr>
            <a:normAutofit/>
          </a:bodyPr>
          <a:lstStyle/>
          <a:p>
            <a:r>
              <a:rPr lang="en-US" dirty="0"/>
              <a:t>You will learn…</a:t>
            </a:r>
          </a:p>
          <a:p>
            <a:endParaRPr lang="en-US" dirty="0"/>
          </a:p>
          <a:p>
            <a:pPr marL="342900" indent="-342900">
              <a:lnSpc>
                <a:spcPct val="150000"/>
              </a:lnSpc>
              <a:spcAft>
                <a:spcPts val="1200"/>
              </a:spcAft>
              <a:buClr>
                <a:schemeClr val="bg1"/>
              </a:buClr>
              <a:buFont typeface="Arial" panose="020B0604020202020204" pitchFamily="34" charset="0"/>
              <a:buChar char="•"/>
            </a:pPr>
            <a:r>
              <a:rPr lang="en-US" dirty="0"/>
              <a:t>What effective modeling looks like in intensive reading interventions.</a:t>
            </a:r>
          </a:p>
          <a:p>
            <a:pPr marL="342900" indent="-342900">
              <a:lnSpc>
                <a:spcPct val="150000"/>
              </a:lnSpc>
              <a:spcAft>
                <a:spcPts val="1200"/>
              </a:spcAft>
              <a:buClr>
                <a:schemeClr val="bg1"/>
              </a:buClr>
              <a:buFont typeface="Arial" panose="020B0604020202020204" pitchFamily="34" charset="0"/>
              <a:buChar char="•"/>
            </a:pPr>
            <a:r>
              <a:rPr lang="en-US" dirty="0"/>
              <a:t>How to adapt reading instruction to improve instructional modeling.</a:t>
            </a:r>
          </a:p>
        </p:txBody>
      </p:sp>
    </p:spTree>
    <p:extLst>
      <p:ext uri="{BB962C8B-B14F-4D97-AF65-F5344CB8AC3E}">
        <p14:creationId xmlns:p14="http://schemas.microsoft.com/office/powerpoint/2010/main" val="3188222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5991" y="198408"/>
            <a:ext cx="41452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a:ea typeface="+mn-ea"/>
                <a:cs typeface="+mn-cs"/>
              </a:rPr>
              <a:t>Objectives</a:t>
            </a:r>
          </a:p>
        </p:txBody>
      </p:sp>
      <p:sp>
        <p:nvSpPr>
          <p:cNvPr id="4" name="Text Placeholder 1"/>
          <p:cNvSpPr>
            <a:spLocks noGrp="1"/>
          </p:cNvSpPr>
          <p:nvPr>
            <p:ph type="body" sz="quarter" idx="12"/>
          </p:nvPr>
        </p:nvSpPr>
        <p:spPr>
          <a:xfrm>
            <a:off x="305991" y="783183"/>
            <a:ext cx="8526282" cy="5290859"/>
          </a:xfrm>
        </p:spPr>
        <p:txBody>
          <a:bodyPr>
            <a:noAutofit/>
          </a:bodyPr>
          <a:lstStyle/>
          <a:p>
            <a:r>
              <a:rPr lang="en-US" b="0" dirty="0"/>
              <a:t>You will learn…</a:t>
            </a:r>
          </a:p>
          <a:p>
            <a:endParaRPr lang="en-US" b="0" dirty="0"/>
          </a:p>
          <a:p>
            <a:r>
              <a:rPr lang="en-US" dirty="0">
                <a:solidFill>
                  <a:schemeClr val="accent1"/>
                </a:solidFill>
              </a:rPr>
              <a:t>Part 1:</a:t>
            </a:r>
          </a:p>
          <a:p>
            <a:pPr marL="285750" indent="-285750">
              <a:buFont typeface="Arial" panose="020B0604020202020204" pitchFamily="34" charset="0"/>
              <a:buChar char="•"/>
            </a:pPr>
            <a:r>
              <a:rPr lang="en-US" sz="1800" b="0" dirty="0"/>
              <a:t>What effective modeling looks like in intensive reading interventions</a:t>
            </a:r>
          </a:p>
          <a:p>
            <a:pPr marL="285750" indent="-285750">
              <a:buFont typeface="Arial" panose="020B0604020202020204" pitchFamily="34" charset="0"/>
              <a:buChar char="•"/>
            </a:pPr>
            <a:r>
              <a:rPr lang="en-US" sz="1800" b="0" dirty="0"/>
              <a:t>How to adapt reading instruction to improve instructional modeling</a:t>
            </a:r>
          </a:p>
          <a:p>
            <a:pPr marL="285750" indent="-285750">
              <a:buFont typeface="Arial" panose="020B0604020202020204" pitchFamily="34" charset="0"/>
              <a:buChar char="•"/>
            </a:pPr>
            <a:endParaRPr lang="en-US" sz="1800" b="0" dirty="0"/>
          </a:p>
          <a:p>
            <a:r>
              <a:rPr lang="en-US" dirty="0">
                <a:solidFill>
                  <a:schemeClr val="accent1"/>
                </a:solidFill>
              </a:rPr>
              <a:t>Part 2: </a:t>
            </a:r>
          </a:p>
          <a:p>
            <a:pPr marL="285750" indent="-285750">
              <a:buFont typeface="Arial" panose="020B0604020202020204" pitchFamily="34" charset="0"/>
              <a:buChar char="•"/>
            </a:pPr>
            <a:r>
              <a:rPr lang="en-US" sz="1800" b="0" dirty="0"/>
              <a:t>What effective practice looks like in intensive reading interventions.</a:t>
            </a:r>
          </a:p>
          <a:p>
            <a:pPr marL="285750" indent="-285750">
              <a:buFont typeface="Arial" panose="020B0604020202020204" pitchFamily="34" charset="0"/>
              <a:buChar char="•"/>
            </a:pPr>
            <a:r>
              <a:rPr lang="en-US" sz="1800" b="0" dirty="0"/>
              <a:t>How to adapt reading instruction to improve student practice.</a:t>
            </a:r>
          </a:p>
          <a:p>
            <a:pPr marL="285750" indent="-285750">
              <a:buFont typeface="Arial" panose="020B0604020202020204" pitchFamily="34" charset="0"/>
              <a:buChar char="•"/>
            </a:pPr>
            <a:endParaRPr lang="en-US" sz="1800" b="0" dirty="0"/>
          </a:p>
          <a:p>
            <a:pPr marL="285750" indent="-285750">
              <a:buFont typeface="Arial" panose="020B0604020202020204" pitchFamily="34" charset="0"/>
              <a:buChar char="•"/>
            </a:pPr>
            <a:endParaRPr lang="en-US" sz="1800" b="0" dirty="0"/>
          </a:p>
        </p:txBody>
      </p:sp>
    </p:spTree>
    <p:extLst>
      <p:ext uri="{BB962C8B-B14F-4D97-AF65-F5344CB8AC3E}">
        <p14:creationId xmlns:p14="http://schemas.microsoft.com/office/powerpoint/2010/main" val="4033151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28807" y="3177953"/>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ea typeface="+mn-ea"/>
                <a:cs typeface="+mn-cs"/>
              </a:rPr>
              <a:t>Planned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ea typeface="+mn-ea"/>
                <a:cs typeface="+mn-cs"/>
              </a:rPr>
              <a:t>Examples</a:t>
            </a:r>
          </a:p>
        </p:txBody>
      </p:sp>
      <p:sp>
        <p:nvSpPr>
          <p:cNvPr id="26" name="TextBox 25"/>
          <p:cNvSpPr txBox="1"/>
          <p:nvPr/>
        </p:nvSpPr>
        <p:spPr>
          <a:xfrm>
            <a:off x="1526725" y="2325503"/>
            <a:ext cx="1667476" cy="852449"/>
          </a:xfrm>
          <a:prstGeom prst="rect">
            <a:avLst/>
          </a:prstGeom>
          <a:solidFill>
            <a:srgbClr val="D3A01F">
              <a:lumMod val="5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ea typeface="+mn-ea"/>
                <a:cs typeface="+mn-cs"/>
              </a:rPr>
              <a:t>Clear Explanation</a:t>
            </a:r>
          </a:p>
        </p:txBody>
      </p:sp>
      <p:sp>
        <p:nvSpPr>
          <p:cNvPr id="27" name="TextBox 26"/>
          <p:cNvSpPr txBox="1"/>
          <p:nvPr/>
        </p:nvSpPr>
        <p:spPr>
          <a:xfrm>
            <a:off x="3320281" y="3115302"/>
            <a:ext cx="1667476" cy="875017"/>
          </a:xfrm>
          <a:prstGeom prst="rect">
            <a:avLst/>
          </a:prstGeom>
          <a:solidFill>
            <a:srgbClr val="EA6B0C">
              <a:lumMod val="5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ea typeface="+mn-ea"/>
                <a:cs typeface="+mn-cs"/>
              </a:rPr>
              <a:t>Independent Practice</a:t>
            </a:r>
          </a:p>
        </p:txBody>
      </p:sp>
      <p:sp>
        <p:nvSpPr>
          <p:cNvPr id="28" name="TextBox 27"/>
          <p:cNvSpPr txBox="1"/>
          <p:nvPr/>
        </p:nvSpPr>
        <p:spPr>
          <a:xfrm>
            <a:off x="3320281" y="2325503"/>
            <a:ext cx="1667476" cy="789797"/>
          </a:xfrm>
          <a:prstGeom prst="rect">
            <a:avLst/>
          </a:prstGeom>
          <a:solidFill>
            <a:srgbClr val="8B4007"/>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w Cen MT" panose="020B0602020104020603"/>
                <a:ea typeface="+mn-ea"/>
                <a:cs typeface="+mn-cs"/>
              </a:rPr>
              <a:t>Guided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w Cen MT" panose="020B0602020104020603"/>
                <a:ea typeface="+mn-ea"/>
                <a:cs typeface="+mn-cs"/>
              </a:rPr>
              <a:t>Practice</a:t>
            </a:r>
          </a:p>
        </p:txBody>
      </p:sp>
      <p:sp>
        <p:nvSpPr>
          <p:cNvPr id="29" name="TextBox 28"/>
          <p:cNvSpPr txBox="1"/>
          <p:nvPr/>
        </p:nvSpPr>
        <p:spPr>
          <a:xfrm>
            <a:off x="1528806" y="1863840"/>
            <a:ext cx="1667476" cy="461665"/>
          </a:xfrm>
          <a:prstGeom prst="rect">
            <a:avLst/>
          </a:prstGeom>
          <a:solidFill>
            <a:srgbClr val="D3A01F">
              <a:lumMod val="75000"/>
            </a:srgb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ea typeface="+mn-ea"/>
                <a:cs typeface="+mn-cs"/>
              </a:rPr>
              <a:t>Modeling</a:t>
            </a:r>
          </a:p>
        </p:txBody>
      </p:sp>
      <p:sp>
        <p:nvSpPr>
          <p:cNvPr id="30" name="TextBox 29"/>
          <p:cNvSpPr txBox="1"/>
          <p:nvPr/>
        </p:nvSpPr>
        <p:spPr>
          <a:xfrm>
            <a:off x="3320281" y="1863839"/>
            <a:ext cx="1667476" cy="461665"/>
          </a:xfrm>
          <a:prstGeom prst="rect">
            <a:avLst/>
          </a:prstGeom>
          <a:solidFill>
            <a:srgbClr val="EA6B0C">
              <a:lumMod val="75000"/>
            </a:srgb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ea typeface="+mn-ea"/>
                <a:cs typeface="+mn-cs"/>
              </a:rPr>
              <a:t>Practice</a:t>
            </a:r>
          </a:p>
        </p:txBody>
      </p:sp>
      <p:sp>
        <p:nvSpPr>
          <p:cNvPr id="31" name="TextBox 30"/>
          <p:cNvSpPr txBox="1"/>
          <p:nvPr/>
        </p:nvSpPr>
        <p:spPr>
          <a:xfrm>
            <a:off x="1936284" y="1369055"/>
            <a:ext cx="852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Tw Cen MT" panose="020B0602020104020603"/>
                <a:ea typeface="+mn-ea"/>
                <a:cs typeface="+mn-cs"/>
              </a:rPr>
              <a:t>I Do</a:t>
            </a:r>
          </a:p>
        </p:txBody>
      </p:sp>
      <p:sp>
        <p:nvSpPr>
          <p:cNvPr id="32" name="TextBox 31"/>
          <p:cNvSpPr txBox="1"/>
          <p:nvPr/>
        </p:nvSpPr>
        <p:spPr>
          <a:xfrm>
            <a:off x="5053549" y="2514793"/>
            <a:ext cx="16674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Tw Cen MT" panose="020B0602020104020603"/>
                <a:ea typeface="+mn-ea"/>
                <a:cs typeface="+mn-cs"/>
              </a:rPr>
              <a:t>We Do</a:t>
            </a:r>
          </a:p>
        </p:txBody>
      </p:sp>
      <p:sp>
        <p:nvSpPr>
          <p:cNvPr id="33" name="TextBox 32"/>
          <p:cNvSpPr txBox="1"/>
          <p:nvPr/>
        </p:nvSpPr>
        <p:spPr>
          <a:xfrm>
            <a:off x="5053549" y="3347202"/>
            <a:ext cx="14550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Tw Cen MT" panose="020B0602020104020603"/>
                <a:ea typeface="+mn-ea"/>
                <a:cs typeface="+mn-cs"/>
              </a:rPr>
              <a:t>You Do</a:t>
            </a:r>
          </a:p>
        </p:txBody>
      </p:sp>
      <p:sp>
        <p:nvSpPr>
          <p:cNvPr id="34" name="Rectangle 33"/>
          <p:cNvSpPr/>
          <p:nvPr/>
        </p:nvSpPr>
        <p:spPr>
          <a:xfrm>
            <a:off x="1528806" y="4167518"/>
            <a:ext cx="3458951" cy="437680"/>
          </a:xfrm>
          <a:prstGeom prst="rect">
            <a:avLst/>
          </a:prstGeom>
          <a:solidFill>
            <a:srgbClr val="E4E5E6">
              <a:lumMod val="50000"/>
            </a:srgbClr>
          </a:solid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Tw Cen MT" panose="020B0602020104020603"/>
                <a:ea typeface="+mn-ea"/>
                <a:cs typeface="+mn-cs"/>
              </a:rPr>
              <a:t>Supporting Practices</a:t>
            </a:r>
            <a:endParaRPr kumimoji="0" lang="en-US" sz="1800" b="0" i="0" u="none" strike="noStrike" kern="0" cap="none" spc="0" normalizeH="0" baseline="0" noProof="0" dirty="0">
              <a:ln>
                <a:noFill/>
              </a:ln>
              <a:solidFill>
                <a:srgbClr val="000000"/>
              </a:solidFill>
              <a:effectLst/>
              <a:uLnTx/>
              <a:uFillTx/>
              <a:latin typeface="Tw Cen MT" panose="020B0602020104020603"/>
              <a:ea typeface="+mn-ea"/>
              <a:cs typeface="+mn-cs"/>
            </a:endParaRPr>
          </a:p>
        </p:txBody>
      </p:sp>
      <p:sp>
        <p:nvSpPr>
          <p:cNvPr id="35" name="Rectangle 34"/>
          <p:cNvSpPr/>
          <p:nvPr/>
        </p:nvSpPr>
        <p:spPr>
          <a:xfrm>
            <a:off x="1528806" y="4508807"/>
            <a:ext cx="3458951" cy="1085957"/>
          </a:xfrm>
          <a:prstGeom prst="rect">
            <a:avLst/>
          </a:prstGeom>
          <a:solidFill>
            <a:srgbClr val="E4E5E6">
              <a:lumMod val="25000"/>
            </a:srgbClr>
          </a:solidFill>
        </p:spPr>
        <p:txBody>
          <a:bodyPr wrap="square">
            <a:noAutofit/>
          </a:bodyPr>
          <a:lstStyle/>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ea typeface="+mn-ea"/>
                <a:cs typeface="+mn-cs"/>
              </a:rPr>
              <a:t>Asking the right questions </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ea typeface="+mn-ea"/>
                <a:cs typeface="+mn-cs"/>
              </a:rPr>
              <a:t>Eliciting frequent responses</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ea typeface="+mn-ea"/>
                <a:cs typeface="+mn-cs"/>
              </a:rPr>
              <a:t>Providing immediate specific feedback</a:t>
            </a:r>
          </a:p>
          <a:p>
            <a:pPr marL="114300" marR="0" lvl="0" indent="-1143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ea typeface="+mn-ea"/>
                <a:cs typeface="+mn-cs"/>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2041453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28807" y="3177953"/>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ea typeface="+mn-ea"/>
                <a:cs typeface="+mn-cs"/>
              </a:rPr>
              <a:t>Planned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ea typeface="+mn-ea"/>
                <a:cs typeface="+mn-cs"/>
              </a:rPr>
              <a:t>Examples</a:t>
            </a:r>
          </a:p>
        </p:txBody>
      </p:sp>
      <p:sp>
        <p:nvSpPr>
          <p:cNvPr id="26" name="TextBox 25"/>
          <p:cNvSpPr txBox="1"/>
          <p:nvPr/>
        </p:nvSpPr>
        <p:spPr>
          <a:xfrm>
            <a:off x="1526725" y="2325503"/>
            <a:ext cx="1667476" cy="852449"/>
          </a:xfrm>
          <a:prstGeom prst="rect">
            <a:avLst/>
          </a:prstGeom>
          <a:solidFill>
            <a:srgbClr val="D3A01F">
              <a:lumMod val="5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ea typeface="+mn-ea"/>
                <a:cs typeface="+mn-cs"/>
              </a:rPr>
              <a:t>Clear Explanation</a:t>
            </a:r>
          </a:p>
        </p:txBody>
      </p:sp>
      <p:sp>
        <p:nvSpPr>
          <p:cNvPr id="29" name="TextBox 28"/>
          <p:cNvSpPr txBox="1"/>
          <p:nvPr/>
        </p:nvSpPr>
        <p:spPr>
          <a:xfrm>
            <a:off x="1528806" y="1863840"/>
            <a:ext cx="1667476" cy="461665"/>
          </a:xfrm>
          <a:prstGeom prst="rect">
            <a:avLst/>
          </a:prstGeom>
          <a:solidFill>
            <a:srgbClr val="D3A01F">
              <a:lumMod val="75000"/>
            </a:srgbClr>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ea typeface="+mn-ea"/>
                <a:cs typeface="+mn-cs"/>
              </a:rPr>
              <a:t>Modeling</a:t>
            </a:r>
          </a:p>
        </p:txBody>
      </p:sp>
      <p:sp>
        <p:nvSpPr>
          <p:cNvPr id="31" name="TextBox 30"/>
          <p:cNvSpPr txBox="1"/>
          <p:nvPr/>
        </p:nvSpPr>
        <p:spPr>
          <a:xfrm>
            <a:off x="1936284" y="1369055"/>
            <a:ext cx="852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Tw Cen MT" panose="020B0602020104020603"/>
                <a:ea typeface="+mn-ea"/>
                <a:cs typeface="+mn-cs"/>
              </a:rPr>
              <a:t>I Do</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3834704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228600" y="228600"/>
            <a:ext cx="8686800" cy="731520"/>
          </a:xfrm>
        </p:spPr>
        <p:txBody>
          <a:bodyPr/>
          <a:lstStyle/>
          <a:p>
            <a:r>
              <a:rPr lang="en-US" dirty="0"/>
              <a:t>Modeling: Why We’re Learning This </a:t>
            </a:r>
          </a:p>
        </p:txBody>
      </p:sp>
      <p:sp>
        <p:nvSpPr>
          <p:cNvPr id="5" name="Rectangle 4"/>
          <p:cNvSpPr/>
          <p:nvPr/>
        </p:nvSpPr>
        <p:spPr>
          <a:xfrm>
            <a:off x="279400" y="1197610"/>
            <a:ext cx="6997299" cy="101219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
                <a:srgbClr val="FFFFFF"/>
              </a:buClr>
              <a:buSzTx/>
              <a:buFontTx/>
              <a:buNone/>
              <a:tabLst/>
              <a:defRPr/>
            </a:pPr>
            <a:r>
              <a:rPr kumimoji="0" lang="en-US" sz="1800" b="0" i="0" u="none" strike="noStrike" kern="1200" cap="none" spc="0" normalizeH="0" baseline="0" noProof="0" dirty="0">
                <a:ln>
                  <a:noFill/>
                </a:ln>
                <a:solidFill>
                  <a:srgbClr val="FFFFFF">
                    <a:lumMod val="85000"/>
                  </a:srgbClr>
                </a:solidFill>
                <a:effectLst/>
                <a:uLnTx/>
                <a:uFillTx/>
                <a:latin typeface="Verdana"/>
                <a:ea typeface="+mn-ea"/>
                <a:cs typeface="+mn-cs"/>
              </a:rPr>
              <a:t>Students experiencing reading difficulties </a:t>
            </a:r>
            <a:r>
              <a:rPr kumimoji="0" lang="en-US" sz="1800" b="0" i="0" u="sng" strike="noStrike" kern="1200" cap="none" spc="0" normalizeH="0" baseline="0" noProof="0" dirty="0">
                <a:ln>
                  <a:noFill/>
                </a:ln>
                <a:solidFill>
                  <a:srgbClr val="FFFFFF">
                    <a:lumMod val="85000"/>
                  </a:srgbClr>
                </a:solidFill>
                <a:effectLst/>
                <a:uLnTx/>
                <a:uFillTx/>
                <a:latin typeface="Verdana"/>
                <a:ea typeface="+mn-ea"/>
                <a:cs typeface="+mn-cs"/>
              </a:rPr>
              <a:t>will not discover </a:t>
            </a:r>
            <a:r>
              <a:rPr kumimoji="0" lang="en-US" sz="1800" b="0" i="0" u="none" strike="noStrike" kern="1200" cap="none" spc="0" normalizeH="0" baseline="0" noProof="0" dirty="0">
                <a:ln>
                  <a:noFill/>
                </a:ln>
                <a:solidFill>
                  <a:srgbClr val="FFFFFF">
                    <a:lumMod val="85000"/>
                  </a:srgbClr>
                </a:solidFill>
                <a:effectLst/>
                <a:uLnTx/>
                <a:uFillTx/>
                <a:latin typeface="Verdana"/>
                <a:ea typeface="+mn-ea"/>
                <a:cs typeface="+mn-cs"/>
              </a:rPr>
              <a:t>effective or efficient reading skills and strategies.</a:t>
            </a:r>
          </a:p>
        </p:txBody>
      </p:sp>
      <p:sp>
        <p:nvSpPr>
          <p:cNvPr id="6" name="Rectangle 5"/>
          <p:cNvSpPr/>
          <p:nvPr/>
        </p:nvSpPr>
        <p:spPr>
          <a:xfrm>
            <a:off x="279400" y="2447290"/>
            <a:ext cx="6997299" cy="102870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
                <a:srgbClr val="FFFFFF"/>
              </a:buClr>
              <a:buSzTx/>
              <a:buFontTx/>
              <a:buNone/>
              <a:tabLst/>
              <a:defRPr/>
            </a:pPr>
            <a:r>
              <a:rPr kumimoji="0" lang="en-US" sz="1800" b="0" i="0" u="none" strike="noStrike" kern="1200" cap="none" spc="0" normalizeH="0" baseline="0" noProof="0" dirty="0">
                <a:ln>
                  <a:noFill/>
                </a:ln>
                <a:solidFill>
                  <a:srgbClr val="FFFFFF">
                    <a:lumMod val="85000"/>
                  </a:srgbClr>
                </a:solidFill>
                <a:effectLst/>
                <a:uLnTx/>
                <a:uFillTx/>
                <a:latin typeface="Verdana"/>
                <a:ea typeface="+mn-ea"/>
                <a:cs typeface="+mn-cs"/>
              </a:rPr>
              <a:t>The strategies that expert readers rely on are </a:t>
            </a:r>
            <a:r>
              <a:rPr kumimoji="0" lang="en-US" sz="1800" b="0" i="0" u="sng" strike="noStrike" kern="1200" cap="none" spc="0" normalizeH="0" baseline="0" noProof="0" dirty="0">
                <a:ln>
                  <a:noFill/>
                </a:ln>
                <a:solidFill>
                  <a:srgbClr val="FFFFFF">
                    <a:lumMod val="85000"/>
                  </a:srgbClr>
                </a:solidFill>
                <a:effectLst/>
                <a:uLnTx/>
                <a:uFillTx/>
                <a:latin typeface="Verdana"/>
                <a:ea typeface="+mn-ea"/>
                <a:cs typeface="+mn-cs"/>
              </a:rPr>
              <a:t>effectively hidden</a:t>
            </a:r>
            <a:r>
              <a:rPr kumimoji="0" lang="en-US" sz="1800" b="0" i="0" u="none" strike="noStrike" kern="1200" cap="none" spc="0" normalizeH="0" baseline="0" noProof="0" dirty="0">
                <a:ln>
                  <a:noFill/>
                </a:ln>
                <a:solidFill>
                  <a:srgbClr val="FFFFFF">
                    <a:lumMod val="85000"/>
                  </a:srgbClr>
                </a:solidFill>
                <a:effectLst/>
                <a:uLnTx/>
                <a:uFillTx/>
                <a:latin typeface="Verdana"/>
                <a:ea typeface="+mn-ea"/>
                <a:cs typeface="+mn-cs"/>
              </a:rPr>
              <a:t> from students experiencing reading difficulties. </a:t>
            </a:r>
          </a:p>
        </p:txBody>
      </p:sp>
      <p:sp>
        <p:nvSpPr>
          <p:cNvPr id="7" name="Rectangle 6"/>
          <p:cNvSpPr/>
          <p:nvPr/>
        </p:nvSpPr>
        <p:spPr>
          <a:xfrm>
            <a:off x="633120" y="3900370"/>
            <a:ext cx="6289858" cy="16291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The role of modeling is to let students </a:t>
            </a: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a:t>
            </a:r>
            <a:r>
              <a:rPr kumimoji="0" lang="en-US" sz="2400" b="0" i="0" u="sng" strike="noStrike" kern="1200" cap="none" spc="0" normalizeH="0" baseline="0" noProof="0" dirty="0">
                <a:ln>
                  <a:noFill/>
                </a:ln>
                <a:solidFill>
                  <a:srgbClr val="FFFFFF"/>
                </a:solidFill>
                <a:effectLst/>
                <a:uLnTx/>
                <a:uFillTx/>
                <a:latin typeface="Verdana"/>
                <a:ea typeface="+mn-ea"/>
                <a:cs typeface="+mn-cs"/>
              </a:rPr>
              <a:t>in on the secret</a:t>
            </a:r>
            <a:r>
              <a:rPr kumimoji="0" lang="en-US" sz="2400" b="0" i="0" u="none" strike="noStrike" kern="1200" cap="none" spc="0" normalizeH="0" baseline="0" noProof="0" dirty="0">
                <a:ln>
                  <a:noFill/>
                </a:ln>
                <a:solidFill>
                  <a:srgbClr val="FFFFFF"/>
                </a:solidFill>
                <a:effectLst/>
                <a:uLnTx/>
                <a:uFillTx/>
                <a:latin typeface="Verdana"/>
                <a:ea typeface="+mn-ea"/>
                <a:cs typeface="+mn-cs"/>
              </a:rPr>
              <a:t>” </a:t>
            </a:r>
            <a:r>
              <a:rPr kumimoji="0" lang="en-US" altLang="ja-JP" sz="2400" b="0" i="0" u="none" strike="noStrike" kern="1200" cap="none" spc="0" normalizeH="0" baseline="0" noProof="0" dirty="0">
                <a:ln>
                  <a:noFill/>
                </a:ln>
                <a:solidFill>
                  <a:srgbClr val="FFFFFF"/>
                </a:solidFill>
                <a:effectLst/>
                <a:uLnTx/>
                <a:uFillTx/>
                <a:latin typeface="Verdana"/>
                <a:ea typeface="+mn-ea"/>
                <a:cs typeface="+mn-cs"/>
              </a:rPr>
              <a:t>of reading success by making skills and strategies </a:t>
            </a:r>
            <a:r>
              <a:rPr kumimoji="0" lang="en-US" altLang="ja-JP" sz="2400" b="0" i="0" u="sng" strike="noStrike" kern="1200" cap="none" spc="0" normalizeH="0" baseline="0" noProof="0" dirty="0">
                <a:ln>
                  <a:noFill/>
                </a:ln>
                <a:solidFill>
                  <a:srgbClr val="FFFFFF"/>
                </a:solidFill>
                <a:effectLst/>
                <a:uLnTx/>
                <a:uFillTx/>
                <a:latin typeface="Verdana"/>
                <a:ea typeface="+mn-ea"/>
                <a:cs typeface="+mn-cs"/>
              </a:rPr>
              <a:t>explicit</a:t>
            </a:r>
            <a:r>
              <a:rPr kumimoji="0" lang="en-US" altLang="ja-JP" sz="2400" b="0" i="0" u="none" strike="noStrike" kern="1200" cap="none" spc="0" normalizeH="0" baseline="0" noProof="0" dirty="0">
                <a:ln>
                  <a:noFill/>
                </a:ln>
                <a:solidFill>
                  <a:srgbClr val="FFFFFF"/>
                </a:solidFill>
                <a:effectLst/>
                <a:uLnTx/>
                <a:uFillTx/>
                <a:latin typeface="Verdana"/>
                <a:ea typeface="+mn-ea"/>
                <a:cs typeface="+mn-cs"/>
              </a:rPr>
              <a:t>. </a:t>
            </a:r>
            <a:endParaRPr kumimoji="0" lang="en-US" sz="2400" b="0" i="0" u="none"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62607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t>Focus on a singular objective</a:t>
            </a:r>
          </a:p>
          <a:p>
            <a:pPr marL="342900" indent="-342900">
              <a:buClr>
                <a:schemeClr val="accent1"/>
              </a:buClr>
              <a:buFont typeface="Wingdings" panose="05000000000000000000" pitchFamily="2" charset="2"/>
              <a:buChar char="q"/>
            </a:pPr>
            <a:r>
              <a:rPr lang="en-US" dirty="0"/>
              <a:t>Explain with clear, concise, consistent language</a:t>
            </a:r>
          </a:p>
          <a:p>
            <a:pPr marL="342900" indent="-342900">
              <a:buClr>
                <a:schemeClr val="accent1"/>
              </a:buClr>
              <a:buFont typeface="Wingdings" panose="05000000000000000000" pitchFamily="2" charset="2"/>
              <a:buChar char="q"/>
            </a:pPr>
            <a:r>
              <a:rPr lang="en-US" dirty="0"/>
              <a:t>Model/demonstrate the skill/strategy </a:t>
            </a:r>
          </a:p>
          <a:p>
            <a:pPr>
              <a:buClr>
                <a:schemeClr val="accent1"/>
              </a:buClr>
            </a:pPr>
            <a:r>
              <a:rPr lang="en-US" dirty="0"/>
              <a:t>   (show the thinking)</a:t>
            </a:r>
          </a:p>
          <a:p>
            <a:pPr marL="342900" indent="-342900">
              <a:buClr>
                <a:schemeClr val="accent1"/>
              </a:buClr>
              <a:buFont typeface="Wingdings" panose="05000000000000000000" pitchFamily="2" charset="2"/>
              <a:buChar char="q"/>
            </a:pPr>
            <a:r>
              <a:rPr lang="en-US" dirty="0"/>
              <a:t>Select appropriate examples to model</a:t>
            </a:r>
          </a:p>
          <a:p>
            <a:pPr marL="342900" indent="-342900">
              <a:buClr>
                <a:schemeClr val="accent1"/>
              </a:buClr>
              <a:buFont typeface="Wingdings" panose="05000000000000000000" pitchFamily="2" charset="2"/>
              <a:buChar char="q"/>
            </a:pPr>
            <a:r>
              <a:rPr lang="en-US" dirty="0"/>
              <a:t>Model additional examples </a:t>
            </a:r>
            <a:br>
              <a:rPr lang="en-US" dirty="0"/>
            </a:br>
            <a:r>
              <a:rPr lang="en-US" dirty="0"/>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393756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t>Focus on a singular objective</a:t>
            </a:r>
          </a:p>
          <a:p>
            <a:pPr marL="342900" indent="-342900">
              <a:buClr>
                <a:schemeClr val="accent1"/>
              </a:buClr>
              <a:buFont typeface="Wingdings" panose="05000000000000000000" pitchFamily="2" charset="2"/>
              <a:buChar char="q"/>
            </a:pPr>
            <a:r>
              <a:rPr lang="en-US"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dirty="0">
                <a:solidFill>
                  <a:schemeClr val="bg1">
                    <a:lumMod val="65000"/>
                  </a:schemeClr>
                </a:solidFill>
              </a:rPr>
              <a:t>Model/demonstrate the skill/strategy </a:t>
            </a:r>
          </a:p>
          <a:p>
            <a:pPr>
              <a:buClr>
                <a:schemeClr val="accent1"/>
              </a:buClr>
            </a:pPr>
            <a:r>
              <a:rPr lang="en-US"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dirty="0">
                <a:solidFill>
                  <a:schemeClr val="bg1">
                    <a:lumMod val="65000"/>
                  </a:schemeClr>
                </a:solidFill>
              </a:rPr>
              <a:t>Model additional examples </a:t>
            </a:r>
            <a:br>
              <a:rPr lang="en-US" dirty="0">
                <a:solidFill>
                  <a:schemeClr val="bg1">
                    <a:lumMod val="65000"/>
                  </a:schemeClr>
                </a:solidFill>
              </a:rPr>
            </a:br>
            <a:r>
              <a:rPr lang="en-US" dirty="0">
                <a:solidFill>
                  <a:schemeClr val="bg1">
                    <a:lumMod val="65000"/>
                  </a:schemeClr>
                </a:solidFill>
              </a:rPr>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675270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a singular objective</a:t>
            </a:r>
          </a:p>
          <a:p>
            <a:endParaRPr lang="en-US" dirty="0"/>
          </a:p>
        </p:txBody>
      </p:sp>
      <p:pic>
        <p:nvPicPr>
          <p:cNvPr id="5" name="Picture 4" descr="Simple Red Checkmark by thatsmyboy"/>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
        <p:nvSpPr>
          <p:cNvPr id="8" name="Speech Bubble: Oval 3"/>
          <p:cNvSpPr/>
          <p:nvPr/>
        </p:nvSpPr>
        <p:spPr>
          <a:xfrm>
            <a:off x="685800" y="1892958"/>
            <a:ext cx="5470963" cy="2507592"/>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“Today we are going to learn the sound for the letter </a:t>
            </a:r>
            <a:r>
              <a:rPr kumimoji="0" lang="en-US" sz="2400" b="0" i="0" u="sng" strike="noStrike" kern="1200" cap="none" spc="0" normalizeH="0" baseline="0" noProof="0" dirty="0">
                <a:ln>
                  <a:noFill/>
                </a:ln>
                <a:solidFill>
                  <a:srgbClr val="FFFFFF"/>
                </a:solidFill>
                <a:effectLst/>
                <a:uLnTx/>
                <a:uFillTx/>
                <a:latin typeface="Verdana"/>
                <a:ea typeface="+mn-ea"/>
                <a:cs typeface="+mn-cs"/>
              </a:rPr>
              <a:t>b</a:t>
            </a:r>
            <a:r>
              <a:rPr kumimoji="0" lang="en-US" sz="2400" b="0" i="0" u="none" strike="noStrike" kern="1200" cap="none" spc="0" normalizeH="0" baseline="0" noProof="0" dirty="0">
                <a:ln>
                  <a:noFill/>
                </a:ln>
                <a:solidFill>
                  <a:srgbClr val="FFFFFF"/>
                </a:solidFill>
                <a:effectLst/>
                <a:uLnTx/>
                <a:uFillTx/>
                <a:latin typeface="Verdana"/>
                <a:ea typeface="+mn-ea"/>
                <a:cs typeface="+mn-cs"/>
              </a:rPr>
              <a:t>.”</a:t>
            </a:r>
          </a:p>
        </p:txBody>
      </p:sp>
    </p:spTree>
    <p:extLst>
      <p:ext uri="{BB962C8B-B14F-4D97-AF65-F5344CB8AC3E}">
        <p14:creationId xmlns:p14="http://schemas.microsoft.com/office/powerpoint/2010/main" val="218379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a singular objective</a:t>
            </a:r>
          </a:p>
          <a:p>
            <a:endParaRPr lang="en-US" dirty="0"/>
          </a:p>
        </p:txBody>
      </p:sp>
      <p:sp>
        <p:nvSpPr>
          <p:cNvPr id="8" name="Speech Bubble: Oval 3"/>
          <p:cNvSpPr/>
          <p:nvPr/>
        </p:nvSpPr>
        <p:spPr>
          <a:xfrm>
            <a:off x="685800" y="1892958"/>
            <a:ext cx="5470963" cy="2507592"/>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“Today we are going to learn the sounds for the letters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FFFFFF"/>
                </a:solidFill>
                <a:effectLst/>
                <a:uLnTx/>
                <a:uFillTx/>
                <a:latin typeface="Verdana"/>
                <a:ea typeface="+mn-ea"/>
                <a:cs typeface="+mn-cs"/>
              </a:rPr>
              <a:t>a</a:t>
            </a:r>
            <a:r>
              <a:rPr kumimoji="0" lang="en-US" sz="2400" b="0" i="0" u="none" strike="noStrike" kern="1200" cap="none" spc="0" normalizeH="0" baseline="0" noProof="0" dirty="0">
                <a:ln>
                  <a:noFill/>
                </a:ln>
                <a:solidFill>
                  <a:srgbClr val="FFFFFF"/>
                </a:solidFill>
                <a:effectLst/>
                <a:uLnTx/>
                <a:uFillTx/>
                <a:latin typeface="Verdana"/>
                <a:ea typeface="+mn-ea"/>
                <a:cs typeface="+mn-cs"/>
              </a:rPr>
              <a:t>, </a:t>
            </a:r>
            <a:r>
              <a:rPr kumimoji="0" lang="en-US" sz="2400" b="0" i="0" u="sng" strike="noStrike" kern="1200" cap="none" spc="0" normalizeH="0" baseline="0" noProof="0" dirty="0">
                <a:ln>
                  <a:noFill/>
                </a:ln>
                <a:solidFill>
                  <a:srgbClr val="FFFFFF"/>
                </a:solidFill>
                <a:effectLst/>
                <a:uLnTx/>
                <a:uFillTx/>
                <a:latin typeface="Verdana"/>
                <a:ea typeface="+mn-ea"/>
                <a:cs typeface="+mn-cs"/>
              </a:rPr>
              <a:t>b</a:t>
            </a:r>
            <a:r>
              <a:rPr kumimoji="0" lang="en-US" sz="2400" b="0" i="0" u="none" strike="noStrike" kern="1200" cap="none" spc="0" normalizeH="0" baseline="0" noProof="0" dirty="0">
                <a:ln>
                  <a:noFill/>
                </a:ln>
                <a:solidFill>
                  <a:srgbClr val="FFFFFF"/>
                </a:solidFill>
                <a:effectLst/>
                <a:uLnTx/>
                <a:uFillTx/>
                <a:latin typeface="Verdana"/>
                <a:ea typeface="+mn-ea"/>
                <a:cs typeface="+mn-cs"/>
              </a:rPr>
              <a:t>, </a:t>
            </a:r>
            <a:r>
              <a:rPr kumimoji="0" lang="en-US" sz="2400" b="0" i="0" u="sng" strike="noStrike" kern="1200" cap="none" spc="0" normalizeH="0" baseline="0" noProof="0" dirty="0">
                <a:ln>
                  <a:noFill/>
                </a:ln>
                <a:solidFill>
                  <a:srgbClr val="FFFFFF"/>
                </a:solidFill>
                <a:effectLst/>
                <a:uLnTx/>
                <a:uFillTx/>
                <a:latin typeface="Verdana"/>
                <a:ea typeface="+mn-ea"/>
                <a:cs typeface="+mn-cs"/>
              </a:rPr>
              <a:t>c</a:t>
            </a:r>
            <a:r>
              <a:rPr kumimoji="0" lang="en-US" sz="2400" b="0" i="0" u="none" strike="noStrike" kern="1200" cap="none" spc="0" normalizeH="0" baseline="0" noProof="0" dirty="0">
                <a:ln>
                  <a:noFill/>
                </a:ln>
                <a:solidFill>
                  <a:srgbClr val="FFFFFF"/>
                </a:solidFill>
                <a:effectLst/>
                <a:uLnTx/>
                <a:uFillTx/>
                <a:latin typeface="Verdana"/>
                <a:ea typeface="+mn-ea"/>
                <a:cs typeface="+mn-cs"/>
              </a:rPr>
              <a:t>, </a:t>
            </a:r>
            <a:r>
              <a:rPr kumimoji="0" lang="en-US" sz="2400" b="0" i="0" u="sng" strike="noStrike" kern="1200" cap="none" spc="0" normalizeH="0" baseline="0" noProof="0" dirty="0">
                <a:ln>
                  <a:noFill/>
                </a:ln>
                <a:solidFill>
                  <a:srgbClr val="FFFFFF"/>
                </a:solidFill>
                <a:effectLst/>
                <a:uLnTx/>
                <a:uFillTx/>
                <a:latin typeface="Verdana"/>
                <a:ea typeface="+mn-ea"/>
                <a:cs typeface="+mn-cs"/>
              </a:rPr>
              <a:t>d</a:t>
            </a:r>
            <a:r>
              <a:rPr kumimoji="0" lang="en-US" sz="2400" b="0" i="0" u="none" strike="noStrike" kern="1200" cap="none" spc="0" normalizeH="0" baseline="0" noProof="0" dirty="0">
                <a:ln>
                  <a:noFill/>
                </a:ln>
                <a:solidFill>
                  <a:srgbClr val="FFFFFF"/>
                </a:solidFill>
                <a:effectLst/>
                <a:uLnTx/>
                <a:uFillTx/>
                <a:latin typeface="Verdana"/>
                <a:ea typeface="+mn-ea"/>
                <a:cs typeface="+mn-cs"/>
              </a:rPr>
              <a:t>, and </a:t>
            </a:r>
            <a:r>
              <a:rPr kumimoji="0" lang="en-US" sz="2400" b="0" i="0" u="sng" strike="noStrike" kern="1200" cap="none" spc="0" normalizeH="0" baseline="0" noProof="0" dirty="0">
                <a:ln>
                  <a:noFill/>
                </a:ln>
                <a:solidFill>
                  <a:srgbClr val="FFFFFF"/>
                </a:solidFill>
                <a:effectLst/>
                <a:uLnTx/>
                <a:uFillTx/>
                <a:latin typeface="Verdana"/>
                <a:ea typeface="+mn-ea"/>
                <a:cs typeface="+mn-cs"/>
              </a:rPr>
              <a:t>e</a:t>
            </a:r>
            <a:r>
              <a:rPr kumimoji="0" lang="en-US" sz="2400" b="0" i="0" u="none" strike="noStrike" kern="1200" cap="none" spc="0" normalizeH="0" baseline="0" noProof="0" dirty="0">
                <a:ln>
                  <a:noFill/>
                </a:ln>
                <a:solidFill>
                  <a:srgbClr val="FFFFFF"/>
                </a:solidFill>
                <a:effectLst/>
                <a:uLnTx/>
                <a:uFillTx/>
                <a:latin typeface="Verdana"/>
                <a:ea typeface="+mn-ea"/>
                <a:cs typeface="+mn-cs"/>
              </a:rPr>
              <a:t>.”</a:t>
            </a:r>
          </a:p>
        </p:txBody>
      </p:sp>
      <p:sp>
        <p:nvSpPr>
          <p:cNvPr id="13" name="TextBox 12"/>
          <p:cNvSpPr txBox="1"/>
          <p:nvPr/>
        </p:nvSpPr>
        <p:spPr>
          <a:xfrm>
            <a:off x="71437" y="264472"/>
            <a:ext cx="97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95331"/>
                </a:solidFill>
                <a:effectLst/>
                <a:uLnTx/>
                <a:uFillTx/>
                <a:latin typeface="Verdana"/>
                <a:ea typeface="+mn-ea"/>
                <a:cs typeface="+mn-cs"/>
              </a:rPr>
              <a:t>X</a:t>
            </a:r>
          </a:p>
        </p:txBody>
      </p:sp>
    </p:spTree>
    <p:extLst>
      <p:ext uri="{BB962C8B-B14F-4D97-AF65-F5344CB8AC3E}">
        <p14:creationId xmlns:p14="http://schemas.microsoft.com/office/powerpoint/2010/main" val="239415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a singular objective</a:t>
            </a:r>
          </a:p>
          <a:p>
            <a:endParaRPr lang="en-US" dirty="0"/>
          </a:p>
        </p:txBody>
      </p:sp>
      <p:sp>
        <p:nvSpPr>
          <p:cNvPr id="8" name="Speech Bubble: Oval 3"/>
          <p:cNvSpPr/>
          <p:nvPr/>
        </p:nvSpPr>
        <p:spPr>
          <a:xfrm>
            <a:off x="685799" y="1485901"/>
            <a:ext cx="5029201" cy="1028700"/>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“Today we are </a:t>
            </a:r>
            <a:r>
              <a:rPr kumimoji="0" lang="en-US" sz="2400" b="0" i="0" u="none" strike="noStrike" kern="1200" cap="none" spc="0" normalizeH="0" baseline="0" noProof="0">
                <a:ln>
                  <a:noFill/>
                </a:ln>
                <a:solidFill>
                  <a:srgbClr val="FFFFFF"/>
                </a:solidFill>
                <a:effectLst/>
                <a:uLnTx/>
                <a:uFillTx/>
                <a:latin typeface="Verdana"/>
                <a:ea typeface="+mn-ea"/>
                <a:cs typeface="+mn-cs"/>
              </a:rPr>
              <a:t>going to learn</a:t>
            </a:r>
            <a:r>
              <a:rPr kumimoji="0" lang="is-IS" sz="2400" b="0" i="0" u="none" strike="noStrike" kern="1200" cap="none" spc="0" normalizeH="0" baseline="0" noProof="0" dirty="0">
                <a:ln>
                  <a:noFill/>
                </a:ln>
                <a:solidFill>
                  <a:srgbClr val="FFFFFF"/>
                </a:solidFill>
                <a:effectLst/>
                <a:uLnTx/>
                <a:uFillTx/>
                <a:latin typeface="Verdana"/>
                <a:ea typeface="+mn-ea"/>
                <a:cs typeface="+mn-cs"/>
              </a:rPr>
              <a:t>…”</a:t>
            </a:r>
            <a:endParaRPr kumimoji="0" lang="en-US"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 name="Content Placeholder 2"/>
          <p:cNvSpPr txBox="1">
            <a:spLocks/>
          </p:cNvSpPr>
          <p:nvPr/>
        </p:nvSpPr>
        <p:spPr>
          <a:xfrm>
            <a:off x="457201" y="2800351"/>
            <a:ext cx="7100888" cy="3269723"/>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how to listen for first and last sounds.”</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…t</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he letter combinations </a:t>
            </a:r>
            <a:r>
              <a:rPr kumimoji="0" lang="en-US" sz="2400" b="0" i="0" u="sng"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rPr>
              <a:t>ai</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and </a:t>
            </a:r>
            <a:r>
              <a:rPr kumimoji="0" lang="en-US" sz="2400" b="0" i="0" u="sng"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rPr>
              <a:t>oa</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…how to read words with consonant blends and digraphs”</a:t>
            </a:r>
            <a:endPar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endParaRP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…o</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pen and closed syllables.”</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…how to do a repeated reading and graph your results.”</a:t>
            </a:r>
            <a:endPar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endParaRPr>
          </a:p>
        </p:txBody>
      </p:sp>
      <p:sp>
        <p:nvSpPr>
          <p:cNvPr id="14" name="TextBox 13"/>
          <p:cNvSpPr txBox="1"/>
          <p:nvPr/>
        </p:nvSpPr>
        <p:spPr>
          <a:xfrm>
            <a:off x="71437" y="264472"/>
            <a:ext cx="97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95331"/>
                </a:solidFill>
                <a:effectLst/>
                <a:uLnTx/>
                <a:uFillTx/>
                <a:latin typeface="Verdana"/>
                <a:ea typeface="+mn-ea"/>
                <a:cs typeface="+mn-cs"/>
              </a:rPr>
              <a:t>X</a:t>
            </a:r>
          </a:p>
        </p:txBody>
      </p:sp>
    </p:spTree>
    <p:extLst>
      <p:ext uri="{BB962C8B-B14F-4D97-AF65-F5344CB8AC3E}">
        <p14:creationId xmlns:p14="http://schemas.microsoft.com/office/powerpoint/2010/main" val="337826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a singular objective</a:t>
            </a:r>
          </a:p>
          <a:p>
            <a:endParaRPr lang="en-US" dirty="0"/>
          </a:p>
        </p:txBody>
      </p:sp>
      <p:sp>
        <p:nvSpPr>
          <p:cNvPr id="8" name="Speech Bubble: Oval 3"/>
          <p:cNvSpPr/>
          <p:nvPr/>
        </p:nvSpPr>
        <p:spPr>
          <a:xfrm>
            <a:off x="685799" y="1485901"/>
            <a:ext cx="5029201" cy="1028700"/>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“Today we are </a:t>
            </a:r>
            <a:r>
              <a:rPr kumimoji="0" lang="en-US" sz="2400" b="0" i="0" u="none" strike="noStrike" kern="1200" cap="none" spc="0" normalizeH="0" baseline="0" noProof="0">
                <a:ln>
                  <a:noFill/>
                </a:ln>
                <a:solidFill>
                  <a:srgbClr val="FFFFFF"/>
                </a:solidFill>
                <a:effectLst/>
                <a:uLnTx/>
                <a:uFillTx/>
                <a:latin typeface="Verdana"/>
                <a:ea typeface="+mn-ea"/>
                <a:cs typeface="+mn-cs"/>
              </a:rPr>
              <a:t>going to learn</a:t>
            </a:r>
            <a:r>
              <a:rPr kumimoji="0" lang="is-IS" sz="2400" b="0" i="0" u="none" strike="noStrike" kern="1200" cap="none" spc="0" normalizeH="0" baseline="0" noProof="0" dirty="0">
                <a:ln>
                  <a:noFill/>
                </a:ln>
                <a:solidFill>
                  <a:srgbClr val="FFFFFF"/>
                </a:solidFill>
                <a:effectLst/>
                <a:uLnTx/>
                <a:uFillTx/>
                <a:latin typeface="Verdana"/>
                <a:ea typeface="+mn-ea"/>
                <a:cs typeface="+mn-cs"/>
              </a:rPr>
              <a:t>…”</a:t>
            </a:r>
            <a:endParaRPr kumimoji="0" lang="en-US"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 name="Content Placeholder 2"/>
          <p:cNvSpPr txBox="1">
            <a:spLocks/>
          </p:cNvSpPr>
          <p:nvPr/>
        </p:nvSpPr>
        <p:spPr>
          <a:xfrm>
            <a:off x="457201" y="2800351"/>
            <a:ext cx="7100888" cy="3269723"/>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how to listen for first </a:t>
            </a:r>
            <a:r>
              <a:rPr kumimoji="0" lang="en-US" sz="2400" b="0" i="0" u="none" strike="sng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rPr>
              <a:t>and last</a:t>
            </a:r>
            <a:r>
              <a:rPr kumimoji="0" lang="en-US" sz="2400" b="0" i="0" u="none" strike="no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rPr>
              <a:t> </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sounds.”</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…t</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he letter combination </a:t>
            </a:r>
            <a:r>
              <a:rPr kumimoji="0" lang="en-US" sz="2400" b="0" i="0" u="sng"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rPr>
              <a:t>ai</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a:t>
            </a:r>
            <a:r>
              <a:rPr kumimoji="0" lang="en-US" sz="2400" b="0" i="0" u="none" strike="sng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rPr>
              <a:t>and </a:t>
            </a:r>
            <a:r>
              <a:rPr kumimoji="0" lang="en-US" sz="2400" b="0" i="0" u="sng" strike="sngStrike" kern="1200" cap="none" spc="0" normalizeH="0" baseline="0" noProof="0" dirty="0" err="1">
                <a:ln>
                  <a:noFill/>
                </a:ln>
                <a:solidFill>
                  <a:srgbClr val="FFFFFF">
                    <a:lumMod val="65000"/>
                  </a:srgbClr>
                </a:solidFill>
                <a:effectLst/>
                <a:uLnTx/>
                <a:uFillTx/>
                <a:latin typeface="Verdana" panose="020B0604030504040204" pitchFamily="34" charset="0"/>
                <a:ea typeface="Verdana" panose="020B0604030504040204" pitchFamily="34" charset="0"/>
              </a:rPr>
              <a:t>oa</a:t>
            </a:r>
            <a:r>
              <a:rPr kumimoji="0" lang="en-US" sz="2400" b="0" i="0" u="none" strike="no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rPr>
              <a:t>.”</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…how to read words with consonant blends </a:t>
            </a:r>
            <a:r>
              <a:rPr kumimoji="0" lang="is-IS" sz="2400" b="0" i="0" u="none" strike="sng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rPr>
              <a:t>and digraphs</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endPar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endParaRP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…o</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pen </a:t>
            </a:r>
            <a:r>
              <a:rPr kumimoji="0" lang="en-US" sz="2400" b="0" i="0" u="none" strike="sng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rPr>
              <a:t>and closed</a:t>
            </a:r>
            <a:r>
              <a:rPr kumimoji="0" lang="en-US" sz="2400" b="0" i="0" u="none" strike="no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rPr>
              <a:t> </a:t>
            </a: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syllables.”</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…how to do a repeated reading </a:t>
            </a:r>
            <a:r>
              <a:rPr kumimoji="0" lang="is-IS" sz="2400" b="0" i="0" u="none" strike="sngStrike" kern="1200" cap="none" spc="0" normalizeH="0" baseline="0" noProof="0" dirty="0">
                <a:ln>
                  <a:noFill/>
                </a:ln>
                <a:solidFill>
                  <a:srgbClr val="FFFFFF">
                    <a:lumMod val="65000"/>
                  </a:srgbClr>
                </a:solidFill>
                <a:effectLst/>
                <a:uLnTx/>
                <a:uFillTx/>
                <a:latin typeface="Verdana" panose="020B0604030504040204" pitchFamily="34" charset="0"/>
                <a:ea typeface="Verdana" panose="020B0604030504040204" pitchFamily="34" charset="0"/>
              </a:rPr>
              <a:t>and graph your results</a:t>
            </a:r>
            <a:r>
              <a:rPr kumimoji="0" lang="is-I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endPar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endParaRPr>
          </a:p>
        </p:txBody>
      </p:sp>
      <p:pic>
        <p:nvPicPr>
          <p:cNvPr id="14" name="Picture 13" descr="Simple Red Checkmark by thatsmyboy"/>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Tree>
    <p:extLst>
      <p:ext uri="{BB962C8B-B14F-4D97-AF65-F5344CB8AC3E}">
        <p14:creationId xmlns:p14="http://schemas.microsoft.com/office/powerpoint/2010/main" val="270458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a singular objective</a:t>
            </a:r>
          </a:p>
          <a:p>
            <a:endParaRPr lang="en-US" dirty="0"/>
          </a:p>
        </p:txBody>
      </p:sp>
      <p:pic>
        <p:nvPicPr>
          <p:cNvPr id="5" name="Picture 4" descr="Simple Red Checkmark by thatsmyboy"/>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
        <p:nvSpPr>
          <p:cNvPr id="6" name="Rectangle 5"/>
          <p:cNvSpPr/>
          <p:nvPr/>
        </p:nvSpPr>
        <p:spPr>
          <a:xfrm>
            <a:off x="314325" y="1543050"/>
            <a:ext cx="5914584" cy="270545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FFFFF"/>
                </a:solidFill>
                <a:effectLst/>
                <a:uLnTx/>
                <a:uFillTx/>
                <a:latin typeface="Verdana"/>
                <a:ea typeface="+mn-ea"/>
                <a:cs typeface="+mn-cs"/>
              </a:rPr>
              <a:t>Learning Goal</a:t>
            </a:r>
            <a:r>
              <a:rPr kumimoji="0" lang="en-US" sz="2400" b="0" i="0" u="none" strike="noStrike" kern="1200" cap="none" spc="0" normalizeH="0" baseline="0" noProof="0" dirty="0">
                <a:ln>
                  <a:noFill/>
                </a:ln>
                <a:solidFill>
                  <a:srgbClr val="FFFFFF"/>
                </a:solidFill>
                <a:effectLst/>
                <a:uLnTx/>
                <a:uFillTx/>
                <a:latin typeface="Verdana"/>
                <a:ea typeface="+mn-ea"/>
                <a:cs typeface="+mn-cs"/>
              </a:rPr>
              <a:t>: Students will demonstrate phoneme segmentation by isolating each sound in a three phoneme word presented orally.</a:t>
            </a:r>
          </a:p>
        </p:txBody>
      </p:sp>
    </p:spTree>
    <p:extLst>
      <p:ext uri="{BB962C8B-B14F-4D97-AF65-F5344CB8AC3E}">
        <p14:creationId xmlns:p14="http://schemas.microsoft.com/office/powerpoint/2010/main" val="277485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5991" y="198408"/>
            <a:ext cx="41452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a:ea typeface="+mn-ea"/>
                <a:cs typeface="+mn-cs"/>
              </a:rPr>
              <a:t>Objectives</a:t>
            </a:r>
          </a:p>
        </p:txBody>
      </p:sp>
      <p:sp>
        <p:nvSpPr>
          <p:cNvPr id="4" name="Text Placeholder 1"/>
          <p:cNvSpPr>
            <a:spLocks noGrp="1"/>
          </p:cNvSpPr>
          <p:nvPr>
            <p:ph type="body" sz="quarter" idx="12"/>
          </p:nvPr>
        </p:nvSpPr>
        <p:spPr>
          <a:xfrm>
            <a:off x="305991" y="783183"/>
            <a:ext cx="8526282" cy="5290859"/>
          </a:xfrm>
        </p:spPr>
        <p:txBody>
          <a:bodyPr>
            <a:noAutofit/>
          </a:bodyPr>
          <a:lstStyle/>
          <a:p>
            <a:r>
              <a:rPr lang="en-US" b="0" dirty="0"/>
              <a:t>You will learn…</a:t>
            </a:r>
          </a:p>
          <a:p>
            <a:endParaRPr lang="en-US" b="0" dirty="0"/>
          </a:p>
          <a:p>
            <a:pPr lvl="0">
              <a:buClr>
                <a:srgbClr val="6D545D">
                  <a:lumMod val="75000"/>
                </a:srgbClr>
              </a:buClr>
            </a:pPr>
            <a:r>
              <a:rPr lang="en-US" dirty="0">
                <a:solidFill>
                  <a:srgbClr val="C95331"/>
                </a:solidFill>
              </a:rPr>
              <a:t>Part 3:</a:t>
            </a:r>
          </a:p>
          <a:p>
            <a:pPr marL="285750" lvl="0" indent="-285750">
              <a:buClr>
                <a:srgbClr val="6D545D">
                  <a:lumMod val="75000"/>
                </a:srgbClr>
              </a:buClr>
              <a:buFont typeface="Arial" panose="020B0604020202020204" pitchFamily="34" charset="0"/>
              <a:buChar char="•"/>
            </a:pPr>
            <a:r>
              <a:rPr lang="en-US" sz="1800" b="0" dirty="0">
                <a:solidFill>
                  <a:srgbClr val="FFFFFF"/>
                </a:solidFill>
              </a:rPr>
              <a:t>How to elicit frequent responses and provide effective feedback during word reading instruction.</a:t>
            </a:r>
          </a:p>
          <a:p>
            <a:pPr marL="285750" lvl="0" indent="-285750">
              <a:buClr>
                <a:srgbClr val="6D545D">
                  <a:lumMod val="75000"/>
                </a:srgbClr>
              </a:buClr>
              <a:buFont typeface="Arial" panose="020B0604020202020204" pitchFamily="34" charset="0"/>
              <a:buChar char="•"/>
            </a:pPr>
            <a:r>
              <a:rPr lang="en-US" sz="1800" b="0" dirty="0">
                <a:solidFill>
                  <a:srgbClr val="FFFFFF"/>
                </a:solidFill>
              </a:rPr>
              <a:t>How to adapt reading instruction to improve these supporting practices.</a:t>
            </a:r>
          </a:p>
          <a:p>
            <a:pPr marL="285750" indent="-285750">
              <a:buFont typeface="Arial" panose="020B0604020202020204" pitchFamily="34" charset="0"/>
              <a:buChar char="•"/>
            </a:pPr>
            <a:endParaRPr lang="en-US" sz="1800" b="0" dirty="0"/>
          </a:p>
          <a:p>
            <a:pPr marL="285750" indent="-285750">
              <a:buFont typeface="Arial" panose="020B0604020202020204" pitchFamily="34" charset="0"/>
              <a:buChar char="•"/>
            </a:pPr>
            <a:endParaRPr lang="en-US" sz="1800" b="0" dirty="0"/>
          </a:p>
        </p:txBody>
      </p:sp>
    </p:spTree>
    <p:extLst>
      <p:ext uri="{BB962C8B-B14F-4D97-AF65-F5344CB8AC3E}">
        <p14:creationId xmlns:p14="http://schemas.microsoft.com/office/powerpoint/2010/main" val="3062657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a singular objective</a:t>
            </a:r>
          </a:p>
          <a:p>
            <a:endParaRPr lang="en-US" dirty="0"/>
          </a:p>
        </p:txBody>
      </p:sp>
      <p:sp>
        <p:nvSpPr>
          <p:cNvPr id="6" name="Rectangle 5"/>
          <p:cNvSpPr/>
          <p:nvPr/>
        </p:nvSpPr>
        <p:spPr>
          <a:xfrm>
            <a:off x="314325" y="1543050"/>
            <a:ext cx="5914584" cy="270545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FFFFFF"/>
                </a:solidFill>
                <a:effectLst/>
                <a:uLnTx/>
                <a:uFillTx/>
                <a:latin typeface="Verdana"/>
                <a:ea typeface="+mn-ea"/>
                <a:cs typeface="+mn-cs"/>
              </a:rPr>
              <a:t>Learning Goal</a:t>
            </a:r>
            <a:r>
              <a:rPr kumimoji="0" lang="en-US" sz="2400" b="0" i="0" u="none" strike="noStrike" kern="1200" cap="none" spc="0" normalizeH="0" baseline="0" noProof="0" dirty="0">
                <a:ln>
                  <a:noFill/>
                </a:ln>
                <a:solidFill>
                  <a:srgbClr val="FFFFFF"/>
                </a:solidFill>
                <a:effectLst/>
                <a:uLnTx/>
                <a:uFillTx/>
                <a:latin typeface="Verdana"/>
                <a:ea typeface="+mn-ea"/>
                <a:cs typeface="+mn-cs"/>
              </a:rPr>
              <a:t>: Students will demonstrate phonemic awareness by segmenting words.</a:t>
            </a:r>
          </a:p>
        </p:txBody>
      </p:sp>
      <p:sp>
        <p:nvSpPr>
          <p:cNvPr id="5" name="TextBox 4"/>
          <p:cNvSpPr txBox="1"/>
          <p:nvPr/>
        </p:nvSpPr>
        <p:spPr>
          <a:xfrm>
            <a:off x="71437" y="264471"/>
            <a:ext cx="97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95331"/>
                </a:solidFill>
                <a:effectLst/>
                <a:uLnTx/>
                <a:uFillTx/>
                <a:latin typeface="Verdana"/>
                <a:ea typeface="+mn-ea"/>
                <a:cs typeface="+mn-cs"/>
              </a:rPr>
              <a:t>X</a:t>
            </a:r>
          </a:p>
        </p:txBody>
      </p:sp>
    </p:spTree>
    <p:extLst>
      <p:ext uri="{BB962C8B-B14F-4D97-AF65-F5344CB8AC3E}">
        <p14:creationId xmlns:p14="http://schemas.microsoft.com/office/powerpoint/2010/main" val="180969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t>Focus on a singular objective</a:t>
            </a:r>
          </a:p>
          <a:p>
            <a:pPr marL="342900" indent="-342900">
              <a:buClr>
                <a:schemeClr val="accent1"/>
              </a:buClr>
              <a:buFont typeface="Wingdings" panose="05000000000000000000" pitchFamily="2" charset="2"/>
              <a:buChar char="q"/>
            </a:pPr>
            <a:r>
              <a:rPr lang="en-US" dirty="0"/>
              <a:t>Explain with clear, concise, consistent language</a:t>
            </a:r>
          </a:p>
          <a:p>
            <a:pPr marL="342900" indent="-342900">
              <a:buClr>
                <a:schemeClr val="accent1"/>
              </a:buClr>
              <a:buFont typeface="Wingdings" panose="05000000000000000000" pitchFamily="2" charset="2"/>
              <a:buChar char="q"/>
            </a:pPr>
            <a:r>
              <a:rPr lang="en-US" dirty="0"/>
              <a:t>Model/demonstrate the skill/strategy </a:t>
            </a:r>
          </a:p>
          <a:p>
            <a:pPr>
              <a:buClr>
                <a:schemeClr val="accent1"/>
              </a:buClr>
            </a:pPr>
            <a:r>
              <a:rPr lang="en-US" dirty="0"/>
              <a:t>   (show the thinking)</a:t>
            </a:r>
          </a:p>
          <a:p>
            <a:pPr marL="342900" indent="-342900">
              <a:buClr>
                <a:schemeClr val="accent1"/>
              </a:buClr>
              <a:buFont typeface="Wingdings" panose="05000000000000000000" pitchFamily="2" charset="2"/>
              <a:buChar char="q"/>
            </a:pPr>
            <a:r>
              <a:rPr lang="en-US" dirty="0"/>
              <a:t>Select appropriate examples to model</a:t>
            </a:r>
          </a:p>
          <a:p>
            <a:pPr marL="342900" indent="-342900">
              <a:buClr>
                <a:schemeClr val="accent1"/>
              </a:buClr>
              <a:buFont typeface="Wingdings" panose="05000000000000000000" pitchFamily="2" charset="2"/>
              <a:buChar char="q"/>
            </a:pPr>
            <a:r>
              <a:rPr lang="en-US" dirty="0"/>
              <a:t>Model additional examples </a:t>
            </a:r>
            <a:br>
              <a:rPr lang="en-US" dirty="0"/>
            </a:br>
            <a:r>
              <a:rPr lang="en-US" dirty="0"/>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2103847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solidFill>
                  <a:schemeClr val="bg1">
                    <a:lumMod val="65000"/>
                  </a:schemeClr>
                </a:solidFill>
              </a:rPr>
              <a:t>Focus on a singular objective</a:t>
            </a:r>
          </a:p>
          <a:p>
            <a:pPr marL="342900" indent="-342900">
              <a:buClr>
                <a:schemeClr val="accent1"/>
              </a:buClr>
              <a:buFont typeface="Wingdings" panose="05000000000000000000" pitchFamily="2" charset="2"/>
              <a:buChar char="q"/>
            </a:pPr>
            <a:r>
              <a:rPr lang="en-US" dirty="0"/>
              <a:t>Explain with clear, concise, consistent language</a:t>
            </a:r>
          </a:p>
          <a:p>
            <a:pPr marL="342900" indent="-342900">
              <a:buClr>
                <a:schemeClr val="accent1"/>
              </a:buClr>
              <a:buFont typeface="Wingdings" panose="05000000000000000000" pitchFamily="2" charset="2"/>
              <a:buChar char="q"/>
            </a:pPr>
            <a:r>
              <a:rPr lang="en-US" dirty="0">
                <a:solidFill>
                  <a:schemeClr val="bg1">
                    <a:lumMod val="65000"/>
                  </a:schemeClr>
                </a:solidFill>
              </a:rPr>
              <a:t>Model/demonstrate the skill/strategy </a:t>
            </a:r>
          </a:p>
          <a:p>
            <a:pPr>
              <a:buClr>
                <a:schemeClr val="accent1"/>
              </a:buClr>
            </a:pPr>
            <a:r>
              <a:rPr lang="en-US"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dirty="0">
                <a:solidFill>
                  <a:schemeClr val="bg1">
                    <a:lumMod val="65000"/>
                  </a:schemeClr>
                </a:solidFill>
              </a:rPr>
              <a:t>Model additional examples </a:t>
            </a:r>
            <a:br>
              <a:rPr lang="en-US" dirty="0">
                <a:solidFill>
                  <a:schemeClr val="bg1">
                    <a:lumMod val="65000"/>
                  </a:schemeClr>
                </a:solidFill>
              </a:rPr>
            </a:br>
            <a:r>
              <a:rPr lang="en-US" dirty="0">
                <a:solidFill>
                  <a:schemeClr val="bg1">
                    <a:lumMod val="65000"/>
                  </a:schemeClr>
                </a:solidFill>
              </a:rPr>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3281038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Oval 3"/>
          <p:cNvSpPr/>
          <p:nvPr/>
        </p:nvSpPr>
        <p:spPr>
          <a:xfrm>
            <a:off x="1057275" y="1591094"/>
            <a:ext cx="4772026" cy="1028700"/>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“Let’s review our letters</a:t>
            </a:r>
            <a:r>
              <a:rPr kumimoji="0" lang="is-IS" sz="2400" b="0" i="0" u="none" strike="noStrike" kern="1200" cap="none" spc="0" normalizeH="0" baseline="0" noProof="0" dirty="0">
                <a:ln>
                  <a:noFill/>
                </a:ln>
                <a:solidFill>
                  <a:srgbClr val="FFFFFF"/>
                </a:solidFill>
                <a:effectLst/>
                <a:uLnTx/>
                <a:uFillTx/>
                <a:latin typeface="Verdana"/>
                <a:ea typeface="+mn-ea"/>
                <a:cs typeface="+mn-cs"/>
              </a:rPr>
              <a:t>…”</a:t>
            </a:r>
            <a:endParaRPr kumimoji="0" lang="en-US"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 name="Content Placeholder 2"/>
          <p:cNvSpPr txBox="1">
            <a:spLocks/>
          </p:cNvSpPr>
          <p:nvPr/>
        </p:nvSpPr>
        <p:spPr>
          <a:xfrm>
            <a:off x="1500190" y="3243263"/>
            <a:ext cx="5172074" cy="275748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1800"/>
              </a:spcBef>
              <a:spcAft>
                <a:spcPts val="0"/>
              </a:spcAft>
              <a:buClr>
                <a:srgbClr val="FFFFFF"/>
              </a:buClr>
              <a:buSzTx/>
              <a:buFont typeface="Arial" charset="0"/>
              <a:buChar char="•"/>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The name of this letter is </a:t>
            </a:r>
            <a:r>
              <a:rPr kumimoji="0" lang="en-US" sz="2000" b="0" i="0" u="sng"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s</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The sound it makes is /</a:t>
            </a:r>
            <a:r>
              <a:rPr kumimoji="0" lang="en-US" sz="2000" b="0" i="0"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rPr>
              <a:t>sss</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p>
          <a:p>
            <a:pPr marL="342900" marR="0" lvl="0" indent="-342900" algn="l" defTabSz="914400" rtl="0" eaLnBrk="1" fontAlgn="auto" latinLnBrk="0" hangingPunct="1">
              <a:lnSpc>
                <a:spcPct val="110000"/>
              </a:lnSpc>
              <a:spcBef>
                <a:spcPts val="1800"/>
              </a:spcBef>
              <a:spcAft>
                <a:spcPts val="0"/>
              </a:spcAft>
              <a:buClr>
                <a:srgbClr val="FFFFFF"/>
              </a:buClr>
              <a:buSzTx/>
              <a:buFont typeface="Arial" charset="0"/>
              <a:buChar char="•"/>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The name of this letter is </a:t>
            </a:r>
            <a:r>
              <a:rPr kumimoji="0" lang="en-US" sz="2000" b="0" i="0" u="sng"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d</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The sound it makes is /d/.</a:t>
            </a:r>
          </a:p>
          <a:p>
            <a:pPr marL="342900" marR="0" lvl="0" indent="-342900" algn="l" defTabSz="914400" rtl="0" eaLnBrk="1" fontAlgn="auto" latinLnBrk="0" hangingPunct="1">
              <a:lnSpc>
                <a:spcPct val="110000"/>
              </a:lnSpc>
              <a:spcBef>
                <a:spcPts val="1800"/>
              </a:spcBef>
              <a:spcAft>
                <a:spcPts val="0"/>
              </a:spcAft>
              <a:buClr>
                <a:srgbClr val="FFFFFF"/>
              </a:buClr>
              <a:buSzTx/>
              <a:buFont typeface="Arial" charset="0"/>
              <a:buChar char="•"/>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The name of this letter is </a:t>
            </a:r>
            <a:r>
              <a:rPr kumimoji="0" lang="en-US" sz="2000" b="0" i="0" u="sng"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m</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The sound it makes is /mmm/.</a:t>
            </a:r>
          </a:p>
          <a:p>
            <a:pPr marL="342900" marR="0" lvl="0" indent="-342900" algn="l" defTabSz="914400" rtl="0" eaLnBrk="1" fontAlgn="auto" latinLnBrk="0" hangingPunct="1">
              <a:lnSpc>
                <a:spcPct val="110000"/>
              </a:lnSpc>
              <a:spcBef>
                <a:spcPts val="600"/>
              </a:spcBef>
              <a:spcAft>
                <a:spcPts val="0"/>
              </a:spcAft>
              <a:buClr>
                <a:srgbClr val="FFFFFF"/>
              </a:buClr>
              <a:buSzTx/>
              <a:buFont typeface="Arial" charset="0"/>
              <a:buChar char="•"/>
              <a:tabLst/>
              <a:defRPr/>
            </a:pPr>
            <a:endPar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endParaRPr>
          </a:p>
        </p:txBody>
      </p:sp>
      <p:sp>
        <p:nvSpPr>
          <p:cNvPr id="14" name="Content Placeholder 2"/>
          <p:cNvSpPr>
            <a:spLocks noGrp="1"/>
          </p:cNvSpPr>
          <p:nvPr>
            <p:ph idx="1"/>
          </p:nvPr>
        </p:nvSpPr>
        <p:spPr>
          <a:xfrm>
            <a:off x="100013" y="359302"/>
            <a:ext cx="8686800" cy="974617"/>
          </a:xfrm>
        </p:spPr>
        <p:txBody>
          <a:bodyPr>
            <a:normAutofit fontScale="92500" lnSpcReduction="10000"/>
          </a:bodyPr>
          <a:lstStyle/>
          <a:p>
            <a:pPr marL="342900" indent="-342900">
              <a:buClr>
                <a:schemeClr val="accent1"/>
              </a:buClr>
              <a:buFont typeface="Wingdings" panose="05000000000000000000" pitchFamily="2" charset="2"/>
              <a:buChar char="q"/>
            </a:pPr>
            <a:r>
              <a:rPr lang="en-US" sz="3000" dirty="0"/>
              <a:t>Explain with clear, concise, consistent language</a:t>
            </a:r>
          </a:p>
          <a:p>
            <a:endParaRPr lang="en-US" dirty="0"/>
          </a:p>
        </p:txBody>
      </p:sp>
      <p:sp>
        <p:nvSpPr>
          <p:cNvPr id="4" name="TextBox 3"/>
          <p:cNvSpPr txBox="1"/>
          <p:nvPr/>
        </p:nvSpPr>
        <p:spPr>
          <a:xfrm>
            <a:off x="471487" y="3974510"/>
            <a:ext cx="6572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d</a:t>
            </a:r>
          </a:p>
        </p:txBody>
      </p:sp>
      <p:sp>
        <p:nvSpPr>
          <p:cNvPr id="15" name="TextBox 14"/>
          <p:cNvSpPr txBox="1"/>
          <p:nvPr/>
        </p:nvSpPr>
        <p:spPr>
          <a:xfrm>
            <a:off x="485775" y="3076741"/>
            <a:ext cx="6572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s</a:t>
            </a:r>
          </a:p>
        </p:txBody>
      </p:sp>
      <p:sp>
        <p:nvSpPr>
          <p:cNvPr id="16" name="TextBox 15"/>
          <p:cNvSpPr txBox="1"/>
          <p:nvPr/>
        </p:nvSpPr>
        <p:spPr>
          <a:xfrm>
            <a:off x="428624" y="4917936"/>
            <a:ext cx="6572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m</a:t>
            </a:r>
          </a:p>
        </p:txBody>
      </p:sp>
      <p:pic>
        <p:nvPicPr>
          <p:cNvPr id="17" name="Picture 16" descr="Simple Red Checkmark by thatsmyboy"/>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Tree>
    <p:extLst>
      <p:ext uri="{BB962C8B-B14F-4D97-AF65-F5344CB8AC3E}">
        <p14:creationId xmlns:p14="http://schemas.microsoft.com/office/powerpoint/2010/main" val="240110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Oval 3"/>
          <p:cNvSpPr/>
          <p:nvPr/>
        </p:nvSpPr>
        <p:spPr>
          <a:xfrm>
            <a:off x="1057275" y="1591094"/>
            <a:ext cx="4772026" cy="1028700"/>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“Let’s review our letters</a:t>
            </a:r>
            <a:r>
              <a:rPr kumimoji="0" lang="is-IS" sz="2400" b="0" i="0" u="none" strike="noStrike" kern="1200" cap="none" spc="0" normalizeH="0" baseline="0" noProof="0" dirty="0">
                <a:ln>
                  <a:noFill/>
                </a:ln>
                <a:solidFill>
                  <a:srgbClr val="FFFFFF"/>
                </a:solidFill>
                <a:effectLst/>
                <a:uLnTx/>
                <a:uFillTx/>
                <a:latin typeface="Verdana"/>
                <a:ea typeface="+mn-ea"/>
                <a:cs typeface="+mn-cs"/>
              </a:rPr>
              <a:t>…”</a:t>
            </a:r>
            <a:endParaRPr kumimoji="0" lang="en-US" sz="2400" b="0" i="0" u="none" strike="noStrike" kern="1200" cap="none" spc="0" normalizeH="0" baseline="0" noProof="0" dirty="0">
              <a:ln>
                <a:noFill/>
              </a:ln>
              <a:solidFill>
                <a:srgbClr val="FFFFFF"/>
              </a:solidFill>
              <a:effectLst/>
              <a:uLnTx/>
              <a:uFillTx/>
              <a:latin typeface="Verdana"/>
              <a:ea typeface="+mn-ea"/>
              <a:cs typeface="+mn-cs"/>
            </a:endParaRPr>
          </a:p>
        </p:txBody>
      </p:sp>
      <p:sp>
        <p:nvSpPr>
          <p:cNvPr id="6" name="Content Placeholder 2"/>
          <p:cNvSpPr txBox="1">
            <a:spLocks/>
          </p:cNvSpPr>
          <p:nvPr/>
        </p:nvSpPr>
        <p:spPr>
          <a:xfrm>
            <a:off x="1500190" y="3243263"/>
            <a:ext cx="5172074" cy="275748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1800"/>
              </a:spcBef>
              <a:spcAft>
                <a:spcPts val="0"/>
              </a:spcAft>
              <a:buClr>
                <a:srgbClr val="FFFFFF"/>
              </a:buClr>
              <a:buSzTx/>
              <a:buFont typeface="Arial" charset="0"/>
              <a:buChar char="•"/>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The name of this letter is </a:t>
            </a:r>
            <a:r>
              <a:rPr kumimoji="0" lang="en-US" sz="2000" b="0" i="0" u="sng"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s</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The sound it makes is /</a:t>
            </a:r>
            <a:r>
              <a:rPr kumimoji="0" lang="en-US" sz="2000" b="0" i="1" u="none" strike="noStrike" kern="1200" cap="none" spc="0" normalizeH="0" baseline="0" noProof="0" dirty="0" err="1">
                <a:ln>
                  <a:noFill/>
                </a:ln>
                <a:solidFill>
                  <a:srgbClr val="FFFFFF"/>
                </a:solidFill>
                <a:effectLst/>
                <a:uLnTx/>
                <a:uFillTx/>
                <a:latin typeface="Verdana" panose="020B0604030504040204" pitchFamily="34" charset="0"/>
                <a:ea typeface="Verdana" panose="020B0604030504040204" pitchFamily="34" charset="0"/>
              </a:rPr>
              <a:t>sss</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p>
          <a:p>
            <a:pPr marL="342900" marR="0" lvl="0" indent="-342900" algn="l" defTabSz="914400" rtl="0" eaLnBrk="1" fontAlgn="auto" latinLnBrk="0" hangingPunct="1">
              <a:lnSpc>
                <a:spcPct val="110000"/>
              </a:lnSpc>
              <a:spcBef>
                <a:spcPts val="1800"/>
              </a:spcBef>
              <a:spcAft>
                <a:spcPts val="0"/>
              </a:spcAft>
              <a:buClr>
                <a:srgbClr val="FFFFFF"/>
              </a:buClr>
              <a:buSzTx/>
              <a:buFont typeface="Arial" charset="0"/>
              <a:buChar char="•"/>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This letter is </a:t>
            </a:r>
            <a:r>
              <a:rPr kumimoji="0" lang="en-US" sz="2000" b="0" i="0" u="sng"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d</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It makes the sound /</a:t>
            </a:r>
            <a:r>
              <a:rPr kumimoji="0" lang="en-US" sz="20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d</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a:t>
            </a:r>
          </a:p>
          <a:p>
            <a:pPr marL="342900" marR="0" lvl="0" indent="-342900" algn="l" defTabSz="914400" rtl="0" eaLnBrk="1" fontAlgn="auto" latinLnBrk="0" hangingPunct="1">
              <a:lnSpc>
                <a:spcPct val="110000"/>
              </a:lnSpc>
              <a:spcBef>
                <a:spcPts val="1800"/>
              </a:spcBef>
              <a:spcAft>
                <a:spcPts val="0"/>
              </a:spcAft>
              <a:buClr>
                <a:srgbClr val="FFFFFF"/>
              </a:buClr>
              <a:buSzTx/>
              <a:buFont typeface="Arial" charset="0"/>
              <a:buChar char="•"/>
              <a:tabLst/>
              <a:defRPr/>
            </a:pP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This one says </a:t>
            </a:r>
            <a:r>
              <a:rPr kumimoji="0" lang="en-US" sz="2000" b="0" i="0" u="sng"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m</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a:t>
            </a:r>
            <a:r>
              <a:rPr kumimoji="0" lang="en-US" sz="2000" b="0" i="1"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mmm</a:t>
            </a:r>
            <a:r>
              <a:rPr kumimoji="0" lang="en-US" sz="20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 </a:t>
            </a:r>
          </a:p>
        </p:txBody>
      </p:sp>
      <p:sp>
        <p:nvSpPr>
          <p:cNvPr id="14" name="Content Placeholder 2"/>
          <p:cNvSpPr>
            <a:spLocks noGrp="1"/>
          </p:cNvSpPr>
          <p:nvPr>
            <p:ph idx="1"/>
          </p:nvPr>
        </p:nvSpPr>
        <p:spPr>
          <a:xfrm>
            <a:off x="100013" y="359302"/>
            <a:ext cx="8686800" cy="974617"/>
          </a:xfrm>
        </p:spPr>
        <p:txBody>
          <a:bodyPr>
            <a:normAutofit fontScale="92500" lnSpcReduction="10000"/>
          </a:bodyPr>
          <a:lstStyle/>
          <a:p>
            <a:pPr marL="342900" indent="-342900">
              <a:buClr>
                <a:schemeClr val="accent1"/>
              </a:buClr>
              <a:buFont typeface="Wingdings" panose="05000000000000000000" pitchFamily="2" charset="2"/>
              <a:buChar char="q"/>
            </a:pPr>
            <a:r>
              <a:rPr lang="en-US" sz="3000" dirty="0"/>
              <a:t>Explain with clear, concise, consistent language</a:t>
            </a:r>
          </a:p>
          <a:p>
            <a:endParaRPr lang="en-US" dirty="0"/>
          </a:p>
        </p:txBody>
      </p:sp>
      <p:sp>
        <p:nvSpPr>
          <p:cNvPr id="4" name="TextBox 3"/>
          <p:cNvSpPr txBox="1"/>
          <p:nvPr/>
        </p:nvSpPr>
        <p:spPr>
          <a:xfrm>
            <a:off x="471487" y="3974510"/>
            <a:ext cx="6572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d</a:t>
            </a:r>
          </a:p>
        </p:txBody>
      </p:sp>
      <p:sp>
        <p:nvSpPr>
          <p:cNvPr id="15" name="TextBox 14"/>
          <p:cNvSpPr txBox="1"/>
          <p:nvPr/>
        </p:nvSpPr>
        <p:spPr>
          <a:xfrm>
            <a:off x="485775" y="3076741"/>
            <a:ext cx="6572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s</a:t>
            </a:r>
          </a:p>
        </p:txBody>
      </p:sp>
      <p:sp>
        <p:nvSpPr>
          <p:cNvPr id="16" name="TextBox 15"/>
          <p:cNvSpPr txBox="1"/>
          <p:nvPr/>
        </p:nvSpPr>
        <p:spPr>
          <a:xfrm>
            <a:off x="428624" y="4917936"/>
            <a:ext cx="6572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m</a:t>
            </a:r>
          </a:p>
        </p:txBody>
      </p:sp>
      <p:sp>
        <p:nvSpPr>
          <p:cNvPr id="10" name="TextBox 9"/>
          <p:cNvSpPr txBox="1"/>
          <p:nvPr/>
        </p:nvSpPr>
        <p:spPr>
          <a:xfrm>
            <a:off x="71437" y="264472"/>
            <a:ext cx="97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95331"/>
                </a:solidFill>
                <a:effectLst/>
                <a:uLnTx/>
                <a:uFillTx/>
                <a:latin typeface="Verdana"/>
                <a:ea typeface="+mn-ea"/>
                <a:cs typeface="+mn-cs"/>
              </a:rPr>
              <a:t>X</a:t>
            </a:r>
          </a:p>
        </p:txBody>
      </p:sp>
    </p:spTree>
    <p:extLst>
      <p:ext uri="{BB962C8B-B14F-4D97-AF65-F5344CB8AC3E}">
        <p14:creationId xmlns:p14="http://schemas.microsoft.com/office/powerpoint/2010/main" val="132248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t>Focus on a singular objective</a:t>
            </a:r>
          </a:p>
          <a:p>
            <a:pPr marL="342900" indent="-342900">
              <a:buClr>
                <a:schemeClr val="accent1"/>
              </a:buClr>
              <a:buFont typeface="Wingdings" panose="05000000000000000000" pitchFamily="2" charset="2"/>
              <a:buChar char="q"/>
            </a:pPr>
            <a:r>
              <a:rPr lang="en-US" dirty="0"/>
              <a:t>Explain with clear, concise, consistent language</a:t>
            </a:r>
          </a:p>
          <a:p>
            <a:pPr marL="342900" indent="-342900">
              <a:buClr>
                <a:schemeClr val="accent1"/>
              </a:buClr>
              <a:buFont typeface="Wingdings" panose="05000000000000000000" pitchFamily="2" charset="2"/>
              <a:buChar char="q"/>
            </a:pPr>
            <a:r>
              <a:rPr lang="en-US" dirty="0"/>
              <a:t>Model/demonstrate the skill/strategy </a:t>
            </a:r>
          </a:p>
          <a:p>
            <a:pPr>
              <a:buClr>
                <a:schemeClr val="accent1"/>
              </a:buClr>
            </a:pPr>
            <a:r>
              <a:rPr lang="en-US" dirty="0"/>
              <a:t>   (show the thinking)</a:t>
            </a:r>
          </a:p>
          <a:p>
            <a:pPr marL="342900" indent="-342900">
              <a:buClr>
                <a:schemeClr val="accent1"/>
              </a:buClr>
              <a:buFont typeface="Wingdings" panose="05000000000000000000" pitchFamily="2" charset="2"/>
              <a:buChar char="q"/>
            </a:pPr>
            <a:r>
              <a:rPr lang="en-US" dirty="0"/>
              <a:t>Select appropriate examples to model</a:t>
            </a:r>
          </a:p>
          <a:p>
            <a:pPr marL="342900" indent="-342900">
              <a:buClr>
                <a:schemeClr val="accent1"/>
              </a:buClr>
              <a:buFont typeface="Wingdings" panose="05000000000000000000" pitchFamily="2" charset="2"/>
              <a:buChar char="q"/>
            </a:pPr>
            <a:r>
              <a:rPr lang="en-US" dirty="0"/>
              <a:t>Model additional examples </a:t>
            </a:r>
            <a:br>
              <a:rPr lang="en-US" dirty="0"/>
            </a:br>
            <a:r>
              <a:rPr lang="en-US" dirty="0"/>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2859247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solidFill>
                  <a:schemeClr val="bg1">
                    <a:lumMod val="65000"/>
                  </a:schemeClr>
                </a:solidFill>
              </a:rPr>
              <a:t>Focus on a singular objective</a:t>
            </a:r>
          </a:p>
          <a:p>
            <a:pPr marL="342900" indent="-342900">
              <a:buClr>
                <a:schemeClr val="accent1"/>
              </a:buClr>
              <a:buFont typeface="Wingdings" panose="05000000000000000000" pitchFamily="2" charset="2"/>
              <a:buChar char="q"/>
            </a:pPr>
            <a:r>
              <a:rPr lang="en-US"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dirty="0"/>
              <a:t>Model/demonstrate the skill/strategy </a:t>
            </a:r>
          </a:p>
          <a:p>
            <a:pPr>
              <a:buClr>
                <a:schemeClr val="accent1"/>
              </a:buClr>
            </a:pPr>
            <a:r>
              <a:rPr lang="en-US" dirty="0"/>
              <a:t>   (show the thinking)</a:t>
            </a:r>
          </a:p>
          <a:p>
            <a:pPr marL="342900" indent="-342900">
              <a:buClr>
                <a:schemeClr val="accent1"/>
              </a:buClr>
              <a:buFont typeface="Wingdings" panose="05000000000000000000" pitchFamily="2" charset="2"/>
              <a:buChar char="q"/>
            </a:pPr>
            <a:r>
              <a:rPr lang="en-US"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dirty="0">
                <a:solidFill>
                  <a:schemeClr val="bg1">
                    <a:lumMod val="65000"/>
                  </a:schemeClr>
                </a:solidFill>
              </a:rPr>
              <a:t>Model additional examples </a:t>
            </a:r>
            <a:br>
              <a:rPr lang="en-US" dirty="0">
                <a:solidFill>
                  <a:schemeClr val="bg1">
                    <a:lumMod val="65000"/>
                  </a:schemeClr>
                </a:solidFill>
              </a:rPr>
            </a:br>
            <a:r>
              <a:rPr lang="en-US" dirty="0">
                <a:solidFill>
                  <a:schemeClr val="bg1">
                    <a:lumMod val="65000"/>
                  </a:schemeClr>
                </a:solidFill>
              </a:rPr>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23644750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fontScale="85000" lnSpcReduction="20000"/>
          </a:bodyPr>
          <a:lstStyle/>
          <a:p>
            <a:pPr marL="342900" indent="-342900">
              <a:buClr>
                <a:schemeClr val="accent1"/>
              </a:buClr>
              <a:buFont typeface="Wingdings" panose="05000000000000000000" pitchFamily="2" charset="2"/>
              <a:buChar char="q"/>
            </a:pPr>
            <a:r>
              <a:rPr lang="en-US" sz="3300" dirty="0"/>
              <a:t>Model/demonstrate the skill/strategy </a:t>
            </a:r>
          </a:p>
          <a:p>
            <a:pPr>
              <a:buClr>
                <a:schemeClr val="accent1"/>
              </a:buClr>
            </a:pPr>
            <a:r>
              <a:rPr lang="en-US" sz="3300" dirty="0"/>
              <a:t>   (show the thinking)</a:t>
            </a:r>
          </a:p>
          <a:p>
            <a:endParaRPr lang="en-US" dirty="0"/>
          </a:p>
        </p:txBody>
      </p:sp>
      <p:pic>
        <p:nvPicPr>
          <p:cNvPr id="5" name="Picture 4" descr="Simple Red Checkmark by thatsmyboy"/>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
        <p:nvSpPr>
          <p:cNvPr id="6" name="Rectangle 5"/>
          <p:cNvSpPr/>
          <p:nvPr/>
        </p:nvSpPr>
        <p:spPr>
          <a:xfrm>
            <a:off x="493913" y="1779168"/>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8" name="Rectangle 7"/>
          <p:cNvSpPr/>
          <p:nvPr/>
        </p:nvSpPr>
        <p:spPr>
          <a:xfrm>
            <a:off x="1966787" y="1771163"/>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Rectangle 8"/>
          <p:cNvSpPr/>
          <p:nvPr/>
        </p:nvSpPr>
        <p:spPr>
          <a:xfrm>
            <a:off x="3442730" y="1779168"/>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TextBox 9"/>
          <p:cNvSpPr txBox="1"/>
          <p:nvPr/>
        </p:nvSpPr>
        <p:spPr>
          <a:xfrm>
            <a:off x="2165618" y="1580191"/>
            <a:ext cx="1185862"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0000"/>
                </a:solidFill>
                <a:effectLst/>
                <a:uLnTx/>
                <a:uFillTx/>
                <a:latin typeface="Verdana"/>
                <a:ea typeface="+mn-ea"/>
                <a:cs typeface="+mn-cs"/>
              </a:rPr>
              <a:t>u</a:t>
            </a:r>
          </a:p>
        </p:txBody>
      </p:sp>
      <p:sp>
        <p:nvSpPr>
          <p:cNvPr id="11" name="TextBox 10"/>
          <p:cNvSpPr txBox="1"/>
          <p:nvPr/>
        </p:nvSpPr>
        <p:spPr>
          <a:xfrm>
            <a:off x="3568532" y="1580191"/>
            <a:ext cx="1185862"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0000"/>
                </a:solidFill>
                <a:effectLst/>
                <a:uLnTx/>
                <a:uFillTx/>
                <a:latin typeface="Verdana"/>
                <a:ea typeface="+mn-ea"/>
                <a:cs typeface="+mn-cs"/>
              </a:rPr>
              <a:t>d</a:t>
            </a:r>
          </a:p>
        </p:txBody>
      </p:sp>
      <p:sp>
        <p:nvSpPr>
          <p:cNvPr id="4" name="TextBox 3"/>
          <p:cNvSpPr txBox="1"/>
          <p:nvPr/>
        </p:nvSpPr>
        <p:spPr>
          <a:xfrm>
            <a:off x="265381" y="3887488"/>
            <a:ext cx="5449619"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Watch me read this word. I’ll touch each letter and say its sound. I won’t stop between sounds. </a:t>
            </a:r>
            <a:r>
              <a:rPr kumimoji="0" lang="en-US" sz="2000" b="0" i="1" u="none" strike="noStrike" kern="1200" cap="none" spc="0" normalizeH="0" baseline="0" noProof="0" dirty="0">
                <a:ln>
                  <a:noFill/>
                </a:ln>
                <a:solidFill>
                  <a:srgbClr val="FFFFFF"/>
                </a:solidFill>
                <a:effectLst/>
                <a:uLnTx/>
                <a:uFillTx/>
                <a:latin typeface="Verdana"/>
                <a:ea typeface="+mn-ea"/>
                <a:cs typeface="+mn-cs"/>
              </a:rPr>
              <a:t>/mmm/-/</a:t>
            </a:r>
            <a:r>
              <a:rPr kumimoji="0" lang="en-US" sz="2000" b="0" i="1" u="none" strike="noStrike" kern="1200" cap="none" spc="0" normalizeH="0" baseline="0" noProof="0" dirty="0" err="1">
                <a:ln>
                  <a:noFill/>
                </a:ln>
                <a:solidFill>
                  <a:srgbClr val="FFFFFF"/>
                </a:solidFill>
                <a:effectLst/>
                <a:uLnTx/>
                <a:uFillTx/>
                <a:latin typeface="Verdana"/>
                <a:ea typeface="+mn-ea"/>
                <a:cs typeface="+mn-cs"/>
              </a:rPr>
              <a:t>uuu</a:t>
            </a:r>
            <a:r>
              <a:rPr kumimoji="0" lang="en-US" sz="2000" b="0" i="1" u="none" strike="noStrike" kern="1200" cap="none" spc="0" normalizeH="0" baseline="0" noProof="0" dirty="0">
                <a:ln>
                  <a:noFill/>
                </a:ln>
                <a:solidFill>
                  <a:srgbClr val="FFFFFF"/>
                </a:solidFill>
                <a:effectLst/>
                <a:uLnTx/>
                <a:uFillTx/>
                <a:latin typeface="Verdana"/>
                <a:ea typeface="+mn-ea"/>
                <a:cs typeface="+mn-cs"/>
              </a:rPr>
              <a:t>/-/d/. </a:t>
            </a:r>
            <a:r>
              <a:rPr kumimoji="0" lang="en-US" sz="2000" b="0" i="0" u="none" strike="noStrike" kern="1200" cap="none" spc="0" normalizeH="0" baseline="0" noProof="0" dirty="0">
                <a:ln>
                  <a:noFill/>
                </a:ln>
                <a:solidFill>
                  <a:srgbClr val="FFFFFF"/>
                </a:solidFill>
                <a:effectLst/>
                <a:uLnTx/>
                <a:uFillTx/>
                <a:latin typeface="Verdana"/>
                <a:ea typeface="+mn-ea"/>
                <a:cs typeface="+mn-cs"/>
              </a:rPr>
              <a:t>Now I’ll say it fast – </a:t>
            </a:r>
            <a:r>
              <a:rPr kumimoji="0" lang="en-US" sz="2000" b="0" i="1" u="sng" strike="noStrike" kern="1200" cap="none" spc="0" normalizeH="0" baseline="0" noProof="0" dirty="0">
                <a:ln>
                  <a:noFill/>
                </a:ln>
                <a:solidFill>
                  <a:srgbClr val="FFFFFF"/>
                </a:solidFill>
                <a:effectLst/>
                <a:uLnTx/>
                <a:uFillTx/>
                <a:latin typeface="Verdana"/>
                <a:ea typeface="+mn-ea"/>
                <a:cs typeface="+mn-cs"/>
              </a:rPr>
              <a:t>mud</a:t>
            </a:r>
            <a:r>
              <a:rPr kumimoji="0" lang="en-US" sz="2000" b="0" i="0" u="none" strike="noStrike" kern="1200" cap="none" spc="0" normalizeH="0" baseline="0" noProof="0" dirty="0">
                <a:ln>
                  <a:noFill/>
                </a:ln>
                <a:solidFill>
                  <a:srgbClr val="FFFFFF"/>
                </a:solidFill>
                <a:effectLst/>
                <a:uLnTx/>
                <a:uFillTx/>
                <a:latin typeface="Verdana"/>
                <a:ea typeface="+mn-ea"/>
                <a:cs typeface="+mn-cs"/>
              </a:rPr>
              <a:t>  The word is </a:t>
            </a:r>
            <a:r>
              <a:rPr kumimoji="0" lang="en-US" sz="2000" b="0" i="0" u="sng" strike="noStrike" kern="1200" cap="none" spc="0" normalizeH="0" baseline="0" noProof="0" dirty="0">
                <a:ln>
                  <a:noFill/>
                </a:ln>
                <a:solidFill>
                  <a:srgbClr val="FFFFFF"/>
                </a:solidFill>
                <a:effectLst/>
                <a:uLnTx/>
                <a:uFillTx/>
                <a:latin typeface="Verdana"/>
                <a:ea typeface="+mn-ea"/>
                <a:cs typeface="+mn-cs"/>
              </a:rPr>
              <a:t>mud</a:t>
            </a:r>
            <a:r>
              <a:rPr kumimoji="0" lang="en-US" sz="2000" b="0" i="0" u="none" strike="noStrike" kern="1200" cap="none" spc="0" normalizeH="0" baseline="0" noProof="0" dirty="0">
                <a:ln>
                  <a:noFill/>
                </a:ln>
                <a:solidFill>
                  <a:srgbClr val="FFFFFF"/>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 name="TextBox 11"/>
          <p:cNvSpPr txBox="1"/>
          <p:nvPr/>
        </p:nvSpPr>
        <p:spPr>
          <a:xfrm>
            <a:off x="458753" y="1580191"/>
            <a:ext cx="1185862"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0000"/>
                </a:solidFill>
                <a:effectLst/>
                <a:uLnTx/>
                <a:uFillTx/>
                <a:latin typeface="Verdana"/>
                <a:ea typeface="+mn-ea"/>
                <a:cs typeface="+mn-cs"/>
              </a:rPr>
              <a:t>m</a:t>
            </a:r>
          </a:p>
        </p:txBody>
      </p:sp>
    </p:spTree>
    <p:extLst>
      <p:ext uri="{BB962C8B-B14F-4D97-AF65-F5344CB8AC3E}">
        <p14:creationId xmlns:p14="http://schemas.microsoft.com/office/powerpoint/2010/main" val="289685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p:bldP spid="4"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fontScale="85000" lnSpcReduction="20000"/>
          </a:bodyPr>
          <a:lstStyle/>
          <a:p>
            <a:pPr marL="342900" indent="-342900">
              <a:buClr>
                <a:schemeClr val="accent1"/>
              </a:buClr>
              <a:buFont typeface="Wingdings" panose="05000000000000000000" pitchFamily="2" charset="2"/>
              <a:buChar char="q"/>
            </a:pPr>
            <a:r>
              <a:rPr lang="en-US" sz="3300" dirty="0"/>
              <a:t>Model/demonstrate the skill/strategy </a:t>
            </a:r>
          </a:p>
          <a:p>
            <a:pPr>
              <a:buClr>
                <a:schemeClr val="accent1"/>
              </a:buClr>
            </a:pPr>
            <a:r>
              <a:rPr lang="en-US" sz="3300" dirty="0"/>
              <a:t>   (show the thinking)</a:t>
            </a:r>
          </a:p>
          <a:p>
            <a:endParaRPr lang="en-US" dirty="0"/>
          </a:p>
        </p:txBody>
      </p:sp>
      <p:sp>
        <p:nvSpPr>
          <p:cNvPr id="4" name="TextBox 3"/>
          <p:cNvSpPr txBox="1"/>
          <p:nvPr/>
        </p:nvSpPr>
        <p:spPr>
          <a:xfrm>
            <a:off x="200027" y="1515758"/>
            <a:ext cx="544961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In an open syllable, the vowel makes the long sound. It says its name.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Who can read one of these syllables?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 name="TextBox 12"/>
          <p:cNvSpPr txBox="1"/>
          <p:nvPr/>
        </p:nvSpPr>
        <p:spPr>
          <a:xfrm>
            <a:off x="1996148" y="3233903"/>
            <a:ext cx="1857375"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19DA4"/>
                </a:solidFill>
                <a:effectLst/>
                <a:uLnTx/>
                <a:uFillTx/>
                <a:latin typeface="Verdana"/>
                <a:ea typeface="+mn-ea"/>
                <a:cs typeface="+mn-cs"/>
              </a:rPr>
              <a:t>ti</a:t>
            </a: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19DA4"/>
                </a:solidFill>
                <a:effectLst/>
                <a:uLnTx/>
                <a:uFillTx/>
                <a:latin typeface="Verdana"/>
                <a:ea typeface="+mn-ea"/>
                <a:cs typeface="+mn-cs"/>
              </a:rPr>
              <a:t>ro</a:t>
            </a: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sp>
        <p:nvSpPr>
          <p:cNvPr id="6" name="TextBox 5"/>
          <p:cNvSpPr txBox="1"/>
          <p:nvPr/>
        </p:nvSpPr>
        <p:spPr>
          <a:xfrm>
            <a:off x="71437" y="264472"/>
            <a:ext cx="97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95331"/>
                </a:solidFill>
                <a:effectLst/>
                <a:uLnTx/>
                <a:uFillTx/>
                <a:latin typeface="Verdana"/>
                <a:ea typeface="+mn-ea"/>
                <a:cs typeface="+mn-cs"/>
              </a:rPr>
              <a:t>X</a:t>
            </a:r>
          </a:p>
        </p:txBody>
      </p:sp>
    </p:spTree>
    <p:extLst>
      <p:ext uri="{BB962C8B-B14F-4D97-AF65-F5344CB8AC3E}">
        <p14:creationId xmlns:p14="http://schemas.microsoft.com/office/powerpoint/2010/main" val="405172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fontScale="85000" lnSpcReduction="20000"/>
          </a:bodyPr>
          <a:lstStyle/>
          <a:p>
            <a:pPr marL="342900" indent="-342900">
              <a:buClr>
                <a:schemeClr val="accent1"/>
              </a:buClr>
              <a:buFont typeface="Wingdings" panose="05000000000000000000" pitchFamily="2" charset="2"/>
              <a:buChar char="q"/>
            </a:pPr>
            <a:r>
              <a:rPr lang="en-US" sz="3300" dirty="0"/>
              <a:t>Model/demonstrate the skill/strategy </a:t>
            </a:r>
          </a:p>
          <a:p>
            <a:pPr>
              <a:buClr>
                <a:schemeClr val="accent1"/>
              </a:buClr>
            </a:pPr>
            <a:r>
              <a:rPr lang="en-US" sz="3300" dirty="0"/>
              <a:t>   (show the thinking)</a:t>
            </a:r>
          </a:p>
          <a:p>
            <a:endParaRPr lang="en-US" dirty="0"/>
          </a:p>
        </p:txBody>
      </p:sp>
      <p:sp>
        <p:nvSpPr>
          <p:cNvPr id="4" name="TextBox 3"/>
          <p:cNvSpPr txBox="1"/>
          <p:nvPr/>
        </p:nvSpPr>
        <p:spPr>
          <a:xfrm>
            <a:off x="200027" y="1515758"/>
            <a:ext cx="5449619"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In an open syllable, the vowel makes the long sound. It says its name.</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(Model saying the sound then reading the syllable)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 name="TextBox 12"/>
          <p:cNvSpPr txBox="1"/>
          <p:nvPr/>
        </p:nvSpPr>
        <p:spPr>
          <a:xfrm>
            <a:off x="1996148" y="3233903"/>
            <a:ext cx="1857375"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19DA4"/>
                </a:solidFill>
                <a:effectLst/>
                <a:uLnTx/>
                <a:uFillTx/>
                <a:latin typeface="Verdana"/>
                <a:ea typeface="+mn-ea"/>
                <a:cs typeface="+mn-cs"/>
              </a:rPr>
              <a:t>ti</a:t>
            </a: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19DA4"/>
                </a:solidFill>
                <a:effectLst/>
                <a:uLnTx/>
                <a:uFillTx/>
                <a:latin typeface="Verdana"/>
                <a:ea typeface="+mn-ea"/>
                <a:cs typeface="+mn-cs"/>
              </a:rPr>
              <a:t>ro</a:t>
            </a: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pic>
        <p:nvPicPr>
          <p:cNvPr id="6" name="Picture 5" descr="Simple Red Checkmark by thatsmyboy"/>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Tree>
    <p:extLst>
      <p:ext uri="{BB962C8B-B14F-4D97-AF65-F5344CB8AC3E}">
        <p14:creationId xmlns:p14="http://schemas.microsoft.com/office/powerpoint/2010/main" val="227154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Orientation</a:t>
            </a:r>
          </a:p>
        </p:txBody>
      </p:sp>
      <p:sp>
        <p:nvSpPr>
          <p:cNvPr id="3" name="Content Placeholder 2"/>
          <p:cNvSpPr>
            <a:spLocks noGrp="1"/>
          </p:cNvSpPr>
          <p:nvPr>
            <p:ph idx="1"/>
          </p:nvPr>
        </p:nvSpPr>
        <p:spPr/>
        <p:txBody>
          <a:bodyPr>
            <a:normAutofit lnSpcReduction="10000"/>
          </a:bodyPr>
          <a:lstStyle/>
          <a:p>
            <a:r>
              <a:rPr lang="en-US" sz="2800" dirty="0"/>
              <a:t>In this module, you will learn…</a:t>
            </a:r>
          </a:p>
          <a:p>
            <a:endParaRPr lang="en-US" dirty="0"/>
          </a:p>
          <a:p>
            <a:pPr marL="342900" indent="-342900">
              <a:lnSpc>
                <a:spcPct val="150000"/>
              </a:lnSpc>
              <a:spcAft>
                <a:spcPts val="1200"/>
              </a:spcAft>
              <a:buClr>
                <a:schemeClr val="bg1"/>
              </a:buClr>
              <a:buFont typeface="Arial" panose="020B0604020202020204" pitchFamily="34" charset="0"/>
              <a:buChar char="•"/>
            </a:pPr>
            <a:r>
              <a:rPr lang="en-US" dirty="0"/>
              <a:t>How to provide effective </a:t>
            </a:r>
            <a:r>
              <a:rPr lang="en-US" b="1" u="sng" dirty="0"/>
              <a:t>modeling</a:t>
            </a:r>
            <a:r>
              <a:rPr lang="en-US" dirty="0"/>
              <a:t> in intensive word reading interventions.</a:t>
            </a:r>
          </a:p>
          <a:p>
            <a:pPr marL="342900" indent="-342900">
              <a:lnSpc>
                <a:spcPct val="150000"/>
              </a:lnSpc>
              <a:spcAft>
                <a:spcPts val="1200"/>
              </a:spcAft>
              <a:buClr>
                <a:schemeClr val="bg1"/>
              </a:buClr>
              <a:buFont typeface="Arial" panose="020B0604020202020204" pitchFamily="34" charset="0"/>
              <a:buChar char="•"/>
            </a:pPr>
            <a:r>
              <a:rPr lang="en-US" dirty="0"/>
              <a:t>How to provide effective </a:t>
            </a:r>
            <a:r>
              <a:rPr lang="en-US" b="1" u="sng" dirty="0"/>
              <a:t>practice opportunities</a:t>
            </a:r>
            <a:r>
              <a:rPr lang="en-US" b="1" dirty="0"/>
              <a:t> </a:t>
            </a:r>
            <a:r>
              <a:rPr lang="en-US" dirty="0"/>
              <a:t>in intensive word reading interventions.</a:t>
            </a:r>
          </a:p>
          <a:p>
            <a:pPr marL="342900" indent="-342900">
              <a:lnSpc>
                <a:spcPct val="150000"/>
              </a:lnSpc>
              <a:spcAft>
                <a:spcPts val="1200"/>
              </a:spcAft>
              <a:buClr>
                <a:schemeClr val="bg1"/>
              </a:buClr>
              <a:buFont typeface="Arial" panose="020B0604020202020204" pitchFamily="34" charset="0"/>
              <a:buChar char="•"/>
            </a:pPr>
            <a:r>
              <a:rPr lang="en-US" dirty="0"/>
              <a:t>How to elicit </a:t>
            </a:r>
            <a:r>
              <a:rPr lang="en-US" b="1" u="sng" dirty="0"/>
              <a:t>frequent responses</a:t>
            </a:r>
            <a:r>
              <a:rPr lang="en-US" b="1" dirty="0"/>
              <a:t> </a:t>
            </a:r>
            <a:r>
              <a:rPr lang="en-US" dirty="0"/>
              <a:t>and provide </a:t>
            </a:r>
            <a:r>
              <a:rPr lang="en-US" b="1" u="sng" dirty="0"/>
              <a:t>feedback</a:t>
            </a:r>
            <a:r>
              <a:rPr lang="en-US" dirty="0"/>
              <a:t> in intensive word reading interventions.</a:t>
            </a:r>
          </a:p>
          <a:p>
            <a:pPr marL="342900" indent="-342900">
              <a:lnSpc>
                <a:spcPct val="150000"/>
              </a:lnSpc>
              <a:spcAft>
                <a:spcPts val="1200"/>
              </a:spcAft>
              <a:buClr>
                <a:schemeClr val="bg1"/>
              </a:buClr>
              <a:buFont typeface="Arial" panose="020B0604020202020204" pitchFamily="34" charset="0"/>
              <a:buChar char="•"/>
            </a:pPr>
            <a:endParaRPr lang="en-US" dirty="0"/>
          </a:p>
        </p:txBody>
      </p:sp>
    </p:spTree>
    <p:extLst>
      <p:ext uri="{BB962C8B-B14F-4D97-AF65-F5344CB8AC3E}">
        <p14:creationId xmlns:p14="http://schemas.microsoft.com/office/powerpoint/2010/main" val="2005260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t>Focus on a singular objective</a:t>
            </a:r>
          </a:p>
          <a:p>
            <a:pPr marL="342900" indent="-342900">
              <a:buClr>
                <a:schemeClr val="accent1"/>
              </a:buClr>
              <a:buFont typeface="Wingdings" panose="05000000000000000000" pitchFamily="2" charset="2"/>
              <a:buChar char="q"/>
            </a:pPr>
            <a:r>
              <a:rPr lang="en-US" dirty="0"/>
              <a:t>Explain with clear, concise, consistent language</a:t>
            </a:r>
          </a:p>
          <a:p>
            <a:pPr marL="342900" indent="-342900">
              <a:buClr>
                <a:schemeClr val="accent1"/>
              </a:buClr>
              <a:buFont typeface="Wingdings" panose="05000000000000000000" pitchFamily="2" charset="2"/>
              <a:buChar char="q"/>
            </a:pPr>
            <a:r>
              <a:rPr lang="en-US" dirty="0"/>
              <a:t>Model/demonstrate the skill/strategy </a:t>
            </a:r>
          </a:p>
          <a:p>
            <a:pPr>
              <a:buClr>
                <a:schemeClr val="accent1"/>
              </a:buClr>
            </a:pPr>
            <a:r>
              <a:rPr lang="en-US" dirty="0"/>
              <a:t>   (show the thinking)</a:t>
            </a:r>
          </a:p>
          <a:p>
            <a:pPr marL="342900" indent="-342900">
              <a:buClr>
                <a:schemeClr val="accent1"/>
              </a:buClr>
              <a:buFont typeface="Wingdings" panose="05000000000000000000" pitchFamily="2" charset="2"/>
              <a:buChar char="q"/>
            </a:pPr>
            <a:r>
              <a:rPr lang="en-US" dirty="0"/>
              <a:t>Select appropriate examples to model</a:t>
            </a:r>
          </a:p>
          <a:p>
            <a:pPr marL="342900" indent="-342900">
              <a:buClr>
                <a:schemeClr val="accent1"/>
              </a:buClr>
              <a:buFont typeface="Wingdings" panose="05000000000000000000" pitchFamily="2" charset="2"/>
              <a:buChar char="q"/>
            </a:pPr>
            <a:r>
              <a:rPr lang="en-US" dirty="0"/>
              <a:t>Model additional examples </a:t>
            </a:r>
            <a:br>
              <a:rPr lang="en-US" dirty="0"/>
            </a:br>
            <a:r>
              <a:rPr lang="en-US" dirty="0"/>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3534784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solidFill>
                  <a:schemeClr val="bg1">
                    <a:lumMod val="65000"/>
                  </a:schemeClr>
                </a:solidFill>
              </a:rPr>
              <a:t>Focus on a singular objective</a:t>
            </a:r>
          </a:p>
          <a:p>
            <a:pPr marL="342900" indent="-342900">
              <a:buClr>
                <a:schemeClr val="accent1"/>
              </a:buClr>
              <a:buFont typeface="Wingdings" panose="05000000000000000000" pitchFamily="2" charset="2"/>
              <a:buChar char="q"/>
            </a:pPr>
            <a:r>
              <a:rPr lang="en-US"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dirty="0">
                <a:solidFill>
                  <a:schemeClr val="bg1">
                    <a:lumMod val="65000"/>
                  </a:schemeClr>
                </a:solidFill>
              </a:rPr>
              <a:t>Model/demonstrate the skill/strategy </a:t>
            </a:r>
          </a:p>
          <a:p>
            <a:pPr>
              <a:buClr>
                <a:schemeClr val="accent1"/>
              </a:buClr>
            </a:pPr>
            <a:r>
              <a:rPr lang="en-US"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dirty="0"/>
              <a:t>Select appropriate examples to model</a:t>
            </a:r>
          </a:p>
          <a:p>
            <a:pPr marL="342900" indent="-342900">
              <a:buClr>
                <a:schemeClr val="accent1"/>
              </a:buClr>
              <a:buFont typeface="Wingdings" panose="05000000000000000000" pitchFamily="2" charset="2"/>
              <a:buChar char="q"/>
            </a:pPr>
            <a:r>
              <a:rPr lang="en-US" dirty="0">
                <a:solidFill>
                  <a:schemeClr val="bg1">
                    <a:lumMod val="65000"/>
                  </a:schemeClr>
                </a:solidFill>
              </a:rPr>
              <a:t>Model additional examples </a:t>
            </a:r>
            <a:br>
              <a:rPr lang="en-US" dirty="0">
                <a:solidFill>
                  <a:schemeClr val="bg1">
                    <a:lumMod val="65000"/>
                  </a:schemeClr>
                </a:solidFill>
              </a:rPr>
            </a:br>
            <a:r>
              <a:rPr lang="en-US" dirty="0">
                <a:solidFill>
                  <a:schemeClr val="bg1">
                    <a:lumMod val="65000"/>
                  </a:schemeClr>
                </a:solidFill>
              </a:rPr>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2502318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971183" y="1771163"/>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3" name="Content Placeholder 2"/>
          <p:cNvSpPr>
            <a:spLocks noGrp="1"/>
          </p:cNvSpPr>
          <p:nvPr>
            <p:ph idx="1"/>
          </p:nvPr>
        </p:nvSpPr>
        <p:spPr>
          <a:xfrm>
            <a:off x="100013" y="359302"/>
            <a:ext cx="8686800" cy="974617"/>
          </a:xfrm>
        </p:spPr>
        <p:txBody>
          <a:bodyPr>
            <a:normAutofit/>
          </a:bodyPr>
          <a:lstStyle/>
          <a:p>
            <a:pPr marL="342900" indent="-342900">
              <a:buClr>
                <a:schemeClr val="accent1"/>
              </a:buClr>
              <a:buFont typeface="Wingdings" panose="05000000000000000000" pitchFamily="2" charset="2"/>
              <a:buChar char="q"/>
            </a:pPr>
            <a:r>
              <a:rPr lang="en-US" sz="2800" dirty="0"/>
              <a:t>Select appropriate examples to model</a:t>
            </a:r>
          </a:p>
          <a:p>
            <a:endParaRPr lang="en-US" dirty="0"/>
          </a:p>
        </p:txBody>
      </p:sp>
      <p:sp>
        <p:nvSpPr>
          <p:cNvPr id="6" name="Rectangle 5"/>
          <p:cNvSpPr/>
          <p:nvPr/>
        </p:nvSpPr>
        <p:spPr>
          <a:xfrm>
            <a:off x="493913" y="1779168"/>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Rectangle 8"/>
          <p:cNvSpPr/>
          <p:nvPr/>
        </p:nvSpPr>
        <p:spPr>
          <a:xfrm>
            <a:off x="3442730" y="1779168"/>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TextBox 9"/>
          <p:cNvSpPr txBox="1"/>
          <p:nvPr/>
        </p:nvSpPr>
        <p:spPr>
          <a:xfrm>
            <a:off x="2397259" y="1580191"/>
            <a:ext cx="1185862"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0000"/>
                </a:solidFill>
                <a:effectLst/>
                <a:uLnTx/>
                <a:uFillTx/>
                <a:latin typeface="Verdana"/>
                <a:ea typeface="+mn-ea"/>
                <a:cs typeface="+mn-cs"/>
              </a:rPr>
              <a:t>i</a:t>
            </a:r>
          </a:p>
        </p:txBody>
      </p:sp>
      <p:sp>
        <p:nvSpPr>
          <p:cNvPr id="11" name="TextBox 10"/>
          <p:cNvSpPr txBox="1"/>
          <p:nvPr/>
        </p:nvSpPr>
        <p:spPr>
          <a:xfrm>
            <a:off x="3657966" y="1409790"/>
            <a:ext cx="1185862"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0000"/>
                </a:solidFill>
                <a:effectLst/>
                <a:uLnTx/>
                <a:uFillTx/>
                <a:latin typeface="Verdana"/>
                <a:ea typeface="+mn-ea"/>
                <a:cs typeface="+mn-cs"/>
              </a:rPr>
              <a:t>p</a:t>
            </a:r>
          </a:p>
        </p:txBody>
      </p:sp>
      <p:sp>
        <p:nvSpPr>
          <p:cNvPr id="4" name="TextBox 3"/>
          <p:cNvSpPr txBox="1"/>
          <p:nvPr/>
        </p:nvSpPr>
        <p:spPr>
          <a:xfrm>
            <a:off x="265381" y="3887488"/>
            <a:ext cx="5449619"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Watch me read this word. I’ll touch each letter and say its sound. I won’t stop between sounds. </a:t>
            </a:r>
            <a:r>
              <a:rPr kumimoji="0" lang="en-US" sz="2000" b="0" i="1" u="none" strike="noStrike" kern="1200" cap="none" spc="0" normalizeH="0" baseline="0" noProof="0" dirty="0">
                <a:ln>
                  <a:noFill/>
                </a:ln>
                <a:solidFill>
                  <a:srgbClr val="FFFFFF"/>
                </a:solidFill>
                <a:effectLst/>
                <a:uLnTx/>
                <a:uFillTx/>
                <a:latin typeface="Verdana"/>
                <a:ea typeface="+mn-ea"/>
                <a:cs typeface="+mn-cs"/>
              </a:rPr>
              <a:t>/t/-/iii/-/p/. </a:t>
            </a:r>
            <a:r>
              <a:rPr kumimoji="0" lang="en-US" sz="2000" b="0" i="0" u="none" strike="noStrike" kern="1200" cap="none" spc="0" normalizeH="0" baseline="0" noProof="0" dirty="0">
                <a:ln>
                  <a:noFill/>
                </a:ln>
                <a:solidFill>
                  <a:srgbClr val="FFFFFF"/>
                </a:solidFill>
                <a:effectLst/>
                <a:uLnTx/>
                <a:uFillTx/>
                <a:latin typeface="Verdana"/>
                <a:ea typeface="+mn-ea"/>
                <a:cs typeface="+mn-cs"/>
              </a:rPr>
              <a:t>Now I’ll say it fast – </a:t>
            </a:r>
            <a:r>
              <a:rPr kumimoji="0" lang="en-US" sz="2000" b="0" i="1" u="none" strike="noStrike" kern="1200" cap="none" spc="0" normalizeH="0" baseline="0" noProof="0" dirty="0">
                <a:ln>
                  <a:noFill/>
                </a:ln>
                <a:solidFill>
                  <a:srgbClr val="FFFFFF"/>
                </a:solidFill>
                <a:effectLst/>
                <a:uLnTx/>
                <a:uFillTx/>
                <a:latin typeface="Verdana"/>
                <a:ea typeface="+mn-ea"/>
                <a:cs typeface="+mn-cs"/>
              </a:rPr>
              <a:t>tip. </a:t>
            </a:r>
            <a:r>
              <a:rPr kumimoji="0" lang="en-US" sz="2000" b="0" i="0" u="none" strike="noStrike" kern="1200" cap="none" spc="0" normalizeH="0" baseline="0" noProof="0" dirty="0">
                <a:ln>
                  <a:noFill/>
                </a:ln>
                <a:solidFill>
                  <a:srgbClr val="FFFFFF"/>
                </a:solidFill>
                <a:effectLst/>
                <a:uLnTx/>
                <a:uFillTx/>
                <a:latin typeface="Verdana"/>
                <a:ea typeface="+mn-ea"/>
                <a:cs typeface="+mn-cs"/>
              </a:rPr>
              <a:t>The word is </a:t>
            </a:r>
            <a:r>
              <a:rPr kumimoji="0" lang="en-US" sz="2000" b="0" i="0" u="sng" strike="noStrike" kern="1200" cap="none" spc="0" normalizeH="0" baseline="0" noProof="0" dirty="0">
                <a:ln>
                  <a:noFill/>
                </a:ln>
                <a:solidFill>
                  <a:srgbClr val="FFFFFF"/>
                </a:solidFill>
                <a:effectLst/>
                <a:uLnTx/>
                <a:uFillTx/>
                <a:latin typeface="Verdana"/>
                <a:ea typeface="+mn-ea"/>
                <a:cs typeface="+mn-cs"/>
              </a:rPr>
              <a:t>tip</a:t>
            </a:r>
            <a:r>
              <a:rPr kumimoji="0" lang="en-US" sz="2000" b="0" i="0" u="none" strike="noStrike" kern="1200" cap="none" spc="0" normalizeH="0" baseline="0" noProof="0" dirty="0">
                <a:ln>
                  <a:noFill/>
                </a:ln>
                <a:solidFill>
                  <a:srgbClr val="FFFFFF"/>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 name="TextBox 11"/>
          <p:cNvSpPr txBox="1"/>
          <p:nvPr/>
        </p:nvSpPr>
        <p:spPr>
          <a:xfrm>
            <a:off x="829619" y="1580191"/>
            <a:ext cx="1185862"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000000"/>
                </a:solidFill>
                <a:effectLst/>
                <a:uLnTx/>
                <a:uFillTx/>
                <a:latin typeface="Verdana"/>
                <a:ea typeface="+mn-ea"/>
                <a:cs typeface="+mn-cs"/>
              </a:rPr>
              <a:t>t</a:t>
            </a:r>
            <a:endParaRPr kumimoji="0" lang="en-US" sz="115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7" name="TextBox 16"/>
          <p:cNvSpPr txBox="1"/>
          <p:nvPr/>
        </p:nvSpPr>
        <p:spPr>
          <a:xfrm>
            <a:off x="71437" y="264472"/>
            <a:ext cx="97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95331"/>
                </a:solidFill>
                <a:effectLst/>
                <a:uLnTx/>
                <a:uFillTx/>
                <a:latin typeface="Verdana"/>
                <a:ea typeface="+mn-ea"/>
                <a:cs typeface="+mn-cs"/>
              </a:rPr>
              <a:t>X</a:t>
            </a:r>
          </a:p>
        </p:txBody>
      </p:sp>
    </p:spTree>
    <p:extLst>
      <p:ext uri="{BB962C8B-B14F-4D97-AF65-F5344CB8AC3E}">
        <p14:creationId xmlns:p14="http://schemas.microsoft.com/office/powerpoint/2010/main" val="42571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9" grpId="0" animBg="1"/>
      <p:bldP spid="10" grpId="0"/>
      <p:bldP spid="11" grpId="0"/>
      <p:bldP spid="4" grpId="0"/>
      <p:bldP spid="12"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971183" y="1771163"/>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pic>
        <p:nvPicPr>
          <p:cNvPr id="5" name="Picture 4" descr="Simple Red Checkmark by thatsmyboy"/>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
        <p:nvSpPr>
          <p:cNvPr id="6" name="Rectangle 5"/>
          <p:cNvSpPr/>
          <p:nvPr/>
        </p:nvSpPr>
        <p:spPr>
          <a:xfrm>
            <a:off x="493913" y="1779168"/>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Rectangle 8"/>
          <p:cNvSpPr/>
          <p:nvPr/>
        </p:nvSpPr>
        <p:spPr>
          <a:xfrm>
            <a:off x="3442730" y="1779168"/>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0" name="TextBox 9"/>
          <p:cNvSpPr txBox="1"/>
          <p:nvPr/>
        </p:nvSpPr>
        <p:spPr>
          <a:xfrm>
            <a:off x="2397259" y="1580191"/>
            <a:ext cx="1185862"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0000"/>
                </a:solidFill>
                <a:effectLst/>
                <a:uLnTx/>
                <a:uFillTx/>
                <a:latin typeface="Verdana"/>
                <a:ea typeface="+mn-ea"/>
                <a:cs typeface="+mn-cs"/>
              </a:rPr>
              <a:t>i</a:t>
            </a:r>
          </a:p>
        </p:txBody>
      </p:sp>
      <p:sp>
        <p:nvSpPr>
          <p:cNvPr id="11" name="TextBox 10"/>
          <p:cNvSpPr txBox="1"/>
          <p:nvPr/>
        </p:nvSpPr>
        <p:spPr>
          <a:xfrm>
            <a:off x="3657966" y="1409790"/>
            <a:ext cx="1185862"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0000"/>
                </a:solidFill>
                <a:effectLst/>
                <a:uLnTx/>
                <a:uFillTx/>
                <a:latin typeface="Verdana"/>
                <a:ea typeface="+mn-ea"/>
                <a:cs typeface="+mn-cs"/>
              </a:rPr>
              <a:t>p</a:t>
            </a:r>
          </a:p>
        </p:txBody>
      </p:sp>
      <p:sp>
        <p:nvSpPr>
          <p:cNvPr id="4" name="TextBox 3"/>
          <p:cNvSpPr txBox="1"/>
          <p:nvPr/>
        </p:nvSpPr>
        <p:spPr>
          <a:xfrm>
            <a:off x="265381" y="3887488"/>
            <a:ext cx="5449619"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Watch me read this word. I’ll touch each letter and say its sound. I won’t stop between sounds. </a:t>
            </a:r>
            <a:r>
              <a:rPr kumimoji="0" lang="en-US" sz="2000" b="0" i="1" u="none" strike="noStrike" kern="1200" cap="none" spc="0" normalizeH="0" baseline="0" noProof="0" dirty="0">
                <a:ln>
                  <a:noFill/>
                </a:ln>
                <a:solidFill>
                  <a:srgbClr val="FFFFFF"/>
                </a:solidFill>
                <a:effectLst/>
                <a:uLnTx/>
                <a:uFillTx/>
                <a:latin typeface="Verdana"/>
                <a:ea typeface="+mn-ea"/>
                <a:cs typeface="+mn-cs"/>
              </a:rPr>
              <a:t>/</a:t>
            </a:r>
            <a:r>
              <a:rPr kumimoji="0" lang="en-US" sz="2000" b="0" i="1" u="none" strike="noStrike" kern="1200" cap="none" spc="0" normalizeH="0" baseline="0" noProof="0" dirty="0" err="1">
                <a:ln>
                  <a:noFill/>
                </a:ln>
                <a:solidFill>
                  <a:srgbClr val="FFFFFF"/>
                </a:solidFill>
                <a:effectLst/>
                <a:uLnTx/>
                <a:uFillTx/>
                <a:latin typeface="Verdana"/>
                <a:ea typeface="+mn-ea"/>
                <a:cs typeface="+mn-cs"/>
              </a:rPr>
              <a:t>lll</a:t>
            </a:r>
            <a:r>
              <a:rPr kumimoji="0" lang="en-US" sz="2000" b="0" i="1" u="none" strike="noStrike" kern="1200" cap="none" spc="0" normalizeH="0" baseline="0" noProof="0" dirty="0">
                <a:ln>
                  <a:noFill/>
                </a:ln>
                <a:solidFill>
                  <a:srgbClr val="FFFFFF"/>
                </a:solidFill>
                <a:effectLst/>
                <a:uLnTx/>
                <a:uFillTx/>
                <a:latin typeface="Verdana"/>
                <a:ea typeface="+mn-ea"/>
                <a:cs typeface="+mn-cs"/>
              </a:rPr>
              <a:t>/-/iii/-/p/. </a:t>
            </a:r>
            <a:r>
              <a:rPr kumimoji="0" lang="en-US" sz="2000" b="0" i="0" u="none" strike="noStrike" kern="1200" cap="none" spc="0" normalizeH="0" baseline="0" noProof="0" dirty="0">
                <a:ln>
                  <a:noFill/>
                </a:ln>
                <a:solidFill>
                  <a:srgbClr val="FFFFFF"/>
                </a:solidFill>
                <a:effectLst/>
                <a:uLnTx/>
                <a:uFillTx/>
                <a:latin typeface="Verdana"/>
                <a:ea typeface="+mn-ea"/>
                <a:cs typeface="+mn-cs"/>
              </a:rPr>
              <a:t>Now I’ll say it fast – </a:t>
            </a:r>
            <a:r>
              <a:rPr kumimoji="0" lang="en-US" sz="2000" b="0" i="1" u="sng" strike="noStrike" kern="1200" cap="none" spc="0" normalizeH="0" baseline="0" noProof="0" dirty="0">
                <a:ln>
                  <a:noFill/>
                </a:ln>
                <a:solidFill>
                  <a:srgbClr val="FFFFFF"/>
                </a:solidFill>
                <a:effectLst/>
                <a:uLnTx/>
                <a:uFillTx/>
                <a:latin typeface="Verdana"/>
                <a:ea typeface="+mn-ea"/>
                <a:cs typeface="+mn-cs"/>
              </a:rPr>
              <a:t>lip</a:t>
            </a:r>
            <a:r>
              <a:rPr kumimoji="0" lang="en-US" sz="2000" b="0" i="0" u="none" strike="noStrike" kern="1200" cap="none" spc="0" normalizeH="0" baseline="0" noProof="0" dirty="0">
                <a:ln>
                  <a:noFill/>
                </a:ln>
                <a:solidFill>
                  <a:srgbClr val="FFFFFF"/>
                </a:solidFill>
                <a:effectLst/>
                <a:uLnTx/>
                <a:uFillTx/>
                <a:latin typeface="Verdana"/>
                <a:ea typeface="+mn-ea"/>
                <a:cs typeface="+mn-cs"/>
              </a:rPr>
              <a:t>  The word is </a:t>
            </a:r>
            <a:r>
              <a:rPr kumimoji="0" lang="en-US" sz="2000" b="0" i="0" u="sng" strike="noStrike" kern="1200" cap="none" spc="0" normalizeH="0" baseline="0" noProof="0" dirty="0">
                <a:ln>
                  <a:noFill/>
                </a:ln>
                <a:solidFill>
                  <a:srgbClr val="FFFFFF"/>
                </a:solidFill>
                <a:effectLst/>
                <a:uLnTx/>
                <a:uFillTx/>
                <a:latin typeface="Verdana"/>
                <a:ea typeface="+mn-ea"/>
                <a:cs typeface="+mn-cs"/>
              </a:rPr>
              <a:t>lip</a:t>
            </a:r>
            <a:r>
              <a:rPr kumimoji="0" lang="en-US" sz="2000" b="0" i="0" u="none" strike="noStrike" kern="1200" cap="none" spc="0" normalizeH="0" baseline="0" noProof="0" dirty="0">
                <a:ln>
                  <a:noFill/>
                </a:ln>
                <a:solidFill>
                  <a:srgbClr val="FFFFFF"/>
                </a:solidFill>
                <a:effectLst/>
                <a:uLnTx/>
                <a:uFillTx/>
                <a:latin typeface="Verdan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2" name="TextBox 11"/>
          <p:cNvSpPr txBox="1"/>
          <p:nvPr/>
        </p:nvSpPr>
        <p:spPr>
          <a:xfrm>
            <a:off x="996161" y="1580191"/>
            <a:ext cx="1185862"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000000"/>
                </a:solidFill>
                <a:effectLst/>
                <a:uLnTx/>
                <a:uFillTx/>
                <a:latin typeface="Verdana"/>
                <a:ea typeface="+mn-ea"/>
                <a:cs typeface="+mn-cs"/>
              </a:rPr>
              <a:t>l</a:t>
            </a:r>
            <a:endParaRPr kumimoji="0" lang="en-US" sz="115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3" name="Content Placeholder 2"/>
          <p:cNvSpPr>
            <a:spLocks noGrp="1"/>
          </p:cNvSpPr>
          <p:nvPr>
            <p:ph idx="1"/>
          </p:nvPr>
        </p:nvSpPr>
        <p:spPr>
          <a:xfrm>
            <a:off x="100013" y="359302"/>
            <a:ext cx="8686800" cy="974617"/>
          </a:xfrm>
        </p:spPr>
        <p:txBody>
          <a:bodyPr>
            <a:normAutofit/>
          </a:bodyPr>
          <a:lstStyle/>
          <a:p>
            <a:pPr marL="342900" indent="-342900">
              <a:buClr>
                <a:schemeClr val="accent1"/>
              </a:buClr>
              <a:buFont typeface="Wingdings" panose="05000000000000000000" pitchFamily="2" charset="2"/>
              <a:buChar char="q"/>
            </a:pPr>
            <a:r>
              <a:rPr lang="en-US" sz="2800" dirty="0"/>
              <a:t>Select appropriate examples to model</a:t>
            </a:r>
          </a:p>
          <a:p>
            <a:endParaRPr lang="en-US" dirty="0"/>
          </a:p>
        </p:txBody>
      </p:sp>
    </p:spTree>
    <p:extLst>
      <p:ext uri="{BB962C8B-B14F-4D97-AF65-F5344CB8AC3E}">
        <p14:creationId xmlns:p14="http://schemas.microsoft.com/office/powerpoint/2010/main" val="1356087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mple Red Checkmark by thatsmyboy"/>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
        <p:nvSpPr>
          <p:cNvPr id="4" name="TextBox 3"/>
          <p:cNvSpPr txBox="1"/>
          <p:nvPr/>
        </p:nvSpPr>
        <p:spPr>
          <a:xfrm>
            <a:off x="493913" y="2008996"/>
            <a:ext cx="5449619"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I’ll circle the parts at the beginning and end of this word. I’ll read the parts, then I’ll read the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3" name="Content Placeholder 2"/>
          <p:cNvSpPr>
            <a:spLocks noGrp="1"/>
          </p:cNvSpPr>
          <p:nvPr>
            <p:ph idx="1"/>
          </p:nvPr>
        </p:nvSpPr>
        <p:spPr>
          <a:xfrm>
            <a:off x="100013" y="359302"/>
            <a:ext cx="8686800" cy="974617"/>
          </a:xfrm>
        </p:spPr>
        <p:txBody>
          <a:bodyPr>
            <a:normAutofit/>
          </a:bodyPr>
          <a:lstStyle/>
          <a:p>
            <a:pPr marL="342900" indent="-342900">
              <a:buClr>
                <a:schemeClr val="accent1"/>
              </a:buClr>
              <a:buFont typeface="Wingdings" panose="05000000000000000000" pitchFamily="2" charset="2"/>
              <a:buChar char="q"/>
            </a:pPr>
            <a:r>
              <a:rPr lang="en-US" sz="2800" dirty="0"/>
              <a:t>Select appropriate examples to model</a:t>
            </a:r>
          </a:p>
          <a:p>
            <a:endParaRPr lang="en-US" dirty="0"/>
          </a:p>
        </p:txBody>
      </p:sp>
      <p:sp>
        <p:nvSpPr>
          <p:cNvPr id="14" name="TextBox 13"/>
          <p:cNvSpPr txBox="1"/>
          <p:nvPr/>
        </p:nvSpPr>
        <p:spPr>
          <a:xfrm>
            <a:off x="642938" y="3962566"/>
            <a:ext cx="5529263"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119DA4"/>
                </a:solidFill>
                <a:effectLst/>
                <a:uLnTx/>
                <a:uFillTx/>
                <a:latin typeface="Verdana"/>
                <a:ea typeface="+mn-ea"/>
                <a:cs typeface="+mn-cs"/>
              </a:rPr>
              <a:t>reconstruction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119DA4"/>
              </a:solidFill>
              <a:effectLst/>
              <a:uLnTx/>
              <a:uFillTx/>
              <a:latin typeface="Verdana"/>
              <a:ea typeface="+mn-ea"/>
              <a:cs typeface="+mn-cs"/>
            </a:endParaRPr>
          </a:p>
        </p:txBody>
      </p:sp>
      <p:sp>
        <p:nvSpPr>
          <p:cNvPr id="2" name="Oval 1"/>
          <p:cNvSpPr/>
          <p:nvPr/>
        </p:nvSpPr>
        <p:spPr>
          <a:xfrm>
            <a:off x="571498" y="4133064"/>
            <a:ext cx="840975" cy="814387"/>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5" name="Oval 14"/>
          <p:cNvSpPr/>
          <p:nvPr/>
        </p:nvSpPr>
        <p:spPr>
          <a:xfrm>
            <a:off x="1426761" y="4034006"/>
            <a:ext cx="1216427" cy="92773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6" name="Oval 15"/>
          <p:cNvSpPr/>
          <p:nvPr/>
        </p:nvSpPr>
        <p:spPr>
          <a:xfrm>
            <a:off x="4308075" y="4019718"/>
            <a:ext cx="1341572" cy="93101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169391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100013" y="359302"/>
            <a:ext cx="8686800" cy="974617"/>
          </a:xfrm>
        </p:spPr>
        <p:txBody>
          <a:bodyPr>
            <a:normAutofit/>
          </a:bodyPr>
          <a:lstStyle/>
          <a:p>
            <a:pPr marL="342900" indent="-342900">
              <a:buClr>
                <a:schemeClr val="accent1"/>
              </a:buClr>
              <a:buFont typeface="Wingdings" panose="05000000000000000000" pitchFamily="2" charset="2"/>
              <a:buChar char="q"/>
            </a:pPr>
            <a:r>
              <a:rPr lang="en-US" sz="2800" dirty="0"/>
              <a:t>Select appropriate examples to model</a:t>
            </a:r>
          </a:p>
          <a:p>
            <a:endParaRPr lang="en-US" dirty="0"/>
          </a:p>
        </p:txBody>
      </p:sp>
      <p:sp>
        <p:nvSpPr>
          <p:cNvPr id="14" name="TextBox 13"/>
          <p:cNvSpPr txBox="1"/>
          <p:nvPr/>
        </p:nvSpPr>
        <p:spPr>
          <a:xfrm>
            <a:off x="2130828" y="3933990"/>
            <a:ext cx="5529263"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119DA4"/>
                </a:solidFill>
                <a:effectLst/>
                <a:uLnTx/>
                <a:uFillTx/>
                <a:latin typeface="Verdana"/>
                <a:ea typeface="+mn-ea"/>
                <a:cs typeface="+mn-cs"/>
              </a:rPr>
              <a:t>revelation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119DA4"/>
              </a:solidFill>
              <a:effectLst/>
              <a:uLnTx/>
              <a:uFillTx/>
              <a:latin typeface="Verdana"/>
              <a:ea typeface="+mn-ea"/>
              <a:cs typeface="+mn-cs"/>
            </a:endParaRPr>
          </a:p>
        </p:txBody>
      </p:sp>
      <p:sp>
        <p:nvSpPr>
          <p:cNvPr id="2" name="Oval 1"/>
          <p:cNvSpPr/>
          <p:nvPr/>
        </p:nvSpPr>
        <p:spPr>
          <a:xfrm>
            <a:off x="2130828" y="4078030"/>
            <a:ext cx="840975" cy="814387"/>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6" name="Oval 15"/>
          <p:cNvSpPr/>
          <p:nvPr/>
        </p:nvSpPr>
        <p:spPr>
          <a:xfrm>
            <a:off x="4308075" y="4019718"/>
            <a:ext cx="1341572" cy="93101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9" name="TextBox 8"/>
          <p:cNvSpPr txBox="1"/>
          <p:nvPr/>
        </p:nvSpPr>
        <p:spPr>
          <a:xfrm>
            <a:off x="493913" y="2008996"/>
            <a:ext cx="5449619"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a:ea typeface="+mn-ea"/>
                <a:cs typeface="+mn-cs"/>
              </a:rPr>
              <a:t>I’ll circle the parts at the beginning and end of this word. I’ll read the parts, then I’ll read the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11" name="TextBox 10"/>
          <p:cNvSpPr txBox="1"/>
          <p:nvPr/>
        </p:nvSpPr>
        <p:spPr>
          <a:xfrm>
            <a:off x="71437" y="264472"/>
            <a:ext cx="97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95331"/>
                </a:solidFill>
                <a:effectLst/>
                <a:uLnTx/>
                <a:uFillTx/>
                <a:latin typeface="Verdana"/>
                <a:ea typeface="+mn-ea"/>
                <a:cs typeface="+mn-cs"/>
              </a:rPr>
              <a:t>X</a:t>
            </a:r>
          </a:p>
        </p:txBody>
      </p:sp>
    </p:spTree>
    <p:extLst>
      <p:ext uri="{BB962C8B-B14F-4D97-AF65-F5344CB8AC3E}">
        <p14:creationId xmlns:p14="http://schemas.microsoft.com/office/powerpoint/2010/main" val="415730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t>Focus on a singular objective</a:t>
            </a:r>
          </a:p>
          <a:p>
            <a:pPr marL="342900" indent="-342900">
              <a:buClr>
                <a:schemeClr val="accent1"/>
              </a:buClr>
              <a:buFont typeface="Wingdings" panose="05000000000000000000" pitchFamily="2" charset="2"/>
              <a:buChar char="q"/>
            </a:pPr>
            <a:r>
              <a:rPr lang="en-US" dirty="0"/>
              <a:t>Explain with clear, concise, consistent language</a:t>
            </a:r>
          </a:p>
          <a:p>
            <a:pPr marL="342900" indent="-342900">
              <a:buClr>
                <a:schemeClr val="accent1"/>
              </a:buClr>
              <a:buFont typeface="Wingdings" panose="05000000000000000000" pitchFamily="2" charset="2"/>
              <a:buChar char="q"/>
            </a:pPr>
            <a:r>
              <a:rPr lang="en-US" dirty="0"/>
              <a:t>Model/demonstrate the skill/strategy </a:t>
            </a:r>
          </a:p>
          <a:p>
            <a:pPr>
              <a:buClr>
                <a:schemeClr val="accent1"/>
              </a:buClr>
            </a:pPr>
            <a:r>
              <a:rPr lang="en-US" dirty="0"/>
              <a:t>   (show the thinking)</a:t>
            </a:r>
          </a:p>
          <a:p>
            <a:pPr marL="342900" indent="-342900">
              <a:buClr>
                <a:schemeClr val="accent1"/>
              </a:buClr>
              <a:buFont typeface="Wingdings" panose="05000000000000000000" pitchFamily="2" charset="2"/>
              <a:buChar char="q"/>
            </a:pPr>
            <a:r>
              <a:rPr lang="en-US" dirty="0"/>
              <a:t>Select appropriate examples to model</a:t>
            </a:r>
          </a:p>
          <a:p>
            <a:pPr marL="342900" indent="-342900">
              <a:buClr>
                <a:schemeClr val="accent1"/>
              </a:buClr>
              <a:buFont typeface="Wingdings" panose="05000000000000000000" pitchFamily="2" charset="2"/>
              <a:buChar char="q"/>
            </a:pPr>
            <a:r>
              <a:rPr lang="en-US" dirty="0"/>
              <a:t>Model additional examples </a:t>
            </a:r>
            <a:br>
              <a:rPr lang="en-US" dirty="0"/>
            </a:br>
            <a:r>
              <a:rPr lang="en-US" dirty="0"/>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2781057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solidFill>
                  <a:schemeClr val="bg1">
                    <a:lumMod val="65000"/>
                  </a:schemeClr>
                </a:solidFill>
              </a:rPr>
              <a:t>Focus on a singular objective</a:t>
            </a:r>
          </a:p>
          <a:p>
            <a:pPr marL="342900" indent="-342900">
              <a:buClr>
                <a:schemeClr val="accent1"/>
              </a:buClr>
              <a:buFont typeface="Wingdings" panose="05000000000000000000" pitchFamily="2" charset="2"/>
              <a:buChar char="q"/>
            </a:pPr>
            <a:r>
              <a:rPr lang="en-US" dirty="0">
                <a:solidFill>
                  <a:schemeClr val="bg1">
                    <a:lumMod val="65000"/>
                  </a:schemeClr>
                </a:solidFill>
              </a:rPr>
              <a:t>Explain with clear, concise, consistent language</a:t>
            </a:r>
          </a:p>
          <a:p>
            <a:pPr marL="342900" indent="-342900">
              <a:buClr>
                <a:schemeClr val="accent1"/>
              </a:buClr>
              <a:buFont typeface="Wingdings" panose="05000000000000000000" pitchFamily="2" charset="2"/>
              <a:buChar char="q"/>
            </a:pPr>
            <a:r>
              <a:rPr lang="en-US" dirty="0">
                <a:solidFill>
                  <a:schemeClr val="bg1">
                    <a:lumMod val="65000"/>
                  </a:schemeClr>
                </a:solidFill>
              </a:rPr>
              <a:t>Model/demonstrate the skill/strategy </a:t>
            </a:r>
          </a:p>
          <a:p>
            <a:pPr>
              <a:buClr>
                <a:schemeClr val="accent1"/>
              </a:buClr>
            </a:pPr>
            <a:r>
              <a:rPr lang="en-US" dirty="0">
                <a:solidFill>
                  <a:schemeClr val="bg1">
                    <a:lumMod val="65000"/>
                  </a:schemeClr>
                </a:solidFill>
              </a:rPr>
              <a:t>   (show the thinking)</a:t>
            </a:r>
          </a:p>
          <a:p>
            <a:pPr marL="342900" indent="-342900">
              <a:buClr>
                <a:schemeClr val="accent1"/>
              </a:buClr>
              <a:buFont typeface="Wingdings" panose="05000000000000000000" pitchFamily="2" charset="2"/>
              <a:buChar char="q"/>
            </a:pPr>
            <a:r>
              <a:rPr lang="en-US" dirty="0">
                <a:solidFill>
                  <a:schemeClr val="bg1">
                    <a:lumMod val="65000"/>
                  </a:schemeClr>
                </a:solidFill>
              </a:rPr>
              <a:t>Select appropriate examples to model</a:t>
            </a:r>
          </a:p>
          <a:p>
            <a:pPr marL="342900" indent="-342900">
              <a:buClr>
                <a:schemeClr val="accent1"/>
              </a:buClr>
              <a:buFont typeface="Wingdings" panose="05000000000000000000" pitchFamily="2" charset="2"/>
              <a:buChar char="q"/>
            </a:pPr>
            <a:r>
              <a:rPr lang="en-US" dirty="0"/>
              <a:t>Model additional examples </a:t>
            </a:r>
            <a:br>
              <a:rPr lang="en-US" dirty="0"/>
            </a:br>
            <a:r>
              <a:rPr lang="en-US" dirty="0"/>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470959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lnSpcReduction="10000"/>
          </a:bodyPr>
          <a:lstStyle/>
          <a:p>
            <a:pPr marL="342900" indent="-342900">
              <a:buClr>
                <a:schemeClr val="accent1"/>
              </a:buClr>
              <a:buFont typeface="Wingdings" panose="05000000000000000000" pitchFamily="2" charset="2"/>
              <a:buChar char="q"/>
            </a:pPr>
            <a:r>
              <a:rPr lang="en-US" sz="2800" dirty="0"/>
              <a:t>Model additional examples </a:t>
            </a:r>
            <a:br>
              <a:rPr lang="en-US" sz="2800" dirty="0"/>
            </a:br>
            <a:r>
              <a:rPr lang="en-US" sz="2800" dirty="0"/>
              <a:t>(use multiple models)</a:t>
            </a:r>
          </a:p>
          <a:p>
            <a:endParaRPr lang="en-US" dirty="0"/>
          </a:p>
        </p:txBody>
      </p:sp>
      <p:sp>
        <p:nvSpPr>
          <p:cNvPr id="6" name="TextBox 5"/>
          <p:cNvSpPr txBox="1"/>
          <p:nvPr/>
        </p:nvSpPr>
        <p:spPr>
          <a:xfrm>
            <a:off x="200027" y="1876533"/>
            <a:ext cx="5449619"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We just learned that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makes the long a sound.  Now, I’ll show you how to read words with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First I’ll say the sound, then I’ll say the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xtBox 7"/>
          <p:cNvSpPr txBox="1"/>
          <p:nvPr/>
        </p:nvSpPr>
        <p:spPr>
          <a:xfrm>
            <a:off x="1318606" y="4009406"/>
            <a:ext cx="321245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19DA4"/>
                </a:solidFill>
                <a:effectLst/>
                <a:uLnTx/>
                <a:uFillTx/>
                <a:latin typeface="Verdana"/>
                <a:ea typeface="+mn-ea"/>
                <a:cs typeface="+mn-cs"/>
              </a:rPr>
              <a:t>c</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a</a:t>
            </a:r>
            <a:r>
              <a:rPr kumimoji="0" lang="en-US" sz="6000" b="0" i="0" u="none" strike="noStrike" kern="1200" cap="none" spc="0" normalizeH="0" baseline="0" noProof="0" dirty="0">
                <a:ln>
                  <a:noFill/>
                </a:ln>
                <a:solidFill>
                  <a:srgbClr val="119DA4"/>
                </a:solidFill>
                <a:effectLst/>
                <a:uLnTx/>
                <a:uFillTx/>
                <a:latin typeface="Verdana"/>
                <a:ea typeface="+mn-ea"/>
                <a:cs typeface="+mn-cs"/>
              </a:rPr>
              <a:t>k</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spTree>
    <p:extLst>
      <p:ext uri="{BB962C8B-B14F-4D97-AF65-F5344CB8AC3E}">
        <p14:creationId xmlns:p14="http://schemas.microsoft.com/office/powerpoint/2010/main" val="3184261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lnSpcReduction="10000"/>
          </a:bodyPr>
          <a:lstStyle/>
          <a:p>
            <a:pPr marL="342900" indent="-342900">
              <a:buClr>
                <a:schemeClr val="accent1"/>
              </a:buClr>
              <a:buFont typeface="Wingdings" panose="05000000000000000000" pitchFamily="2" charset="2"/>
              <a:buChar char="q"/>
            </a:pPr>
            <a:r>
              <a:rPr lang="en-US" sz="2800" dirty="0"/>
              <a:t>Model additional examples </a:t>
            </a:r>
            <a:br>
              <a:rPr lang="en-US" sz="2800" dirty="0"/>
            </a:br>
            <a:r>
              <a:rPr lang="en-US" sz="2800" dirty="0"/>
              <a:t>(use multiple models)</a:t>
            </a:r>
          </a:p>
          <a:p>
            <a:endParaRPr lang="en-US" dirty="0"/>
          </a:p>
        </p:txBody>
      </p:sp>
      <p:sp>
        <p:nvSpPr>
          <p:cNvPr id="6" name="TextBox 5"/>
          <p:cNvSpPr txBox="1"/>
          <p:nvPr/>
        </p:nvSpPr>
        <p:spPr>
          <a:xfrm>
            <a:off x="200027" y="1876533"/>
            <a:ext cx="544961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Now, its your turn to read some words with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a:t>
            </a: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xtBox 7"/>
          <p:cNvSpPr txBox="1"/>
          <p:nvPr/>
        </p:nvSpPr>
        <p:spPr>
          <a:xfrm>
            <a:off x="1318606" y="4009406"/>
            <a:ext cx="321245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19DA4"/>
                </a:solidFill>
                <a:effectLst/>
                <a:uLnTx/>
                <a:uFillTx/>
                <a:latin typeface="Verdana"/>
                <a:ea typeface="+mn-ea"/>
                <a:cs typeface="+mn-cs"/>
              </a:rPr>
              <a:t>t</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a</a:t>
            </a:r>
            <a:r>
              <a:rPr kumimoji="0" lang="en-US" sz="6000" b="0" i="0" u="none" strike="noStrike" kern="1200" cap="none" spc="0" normalizeH="0" baseline="0" noProof="0" dirty="0">
                <a:ln>
                  <a:noFill/>
                </a:ln>
                <a:solidFill>
                  <a:srgbClr val="119DA4"/>
                </a:solidFill>
                <a:effectLst/>
                <a:uLnTx/>
                <a:uFillTx/>
                <a:latin typeface="Verdana"/>
                <a:ea typeface="+mn-ea"/>
                <a:cs typeface="+mn-cs"/>
              </a:rPr>
              <a:t>p</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sp>
        <p:nvSpPr>
          <p:cNvPr id="7" name="TextBox 6"/>
          <p:cNvSpPr txBox="1"/>
          <p:nvPr/>
        </p:nvSpPr>
        <p:spPr>
          <a:xfrm>
            <a:off x="71437" y="264472"/>
            <a:ext cx="971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C95331"/>
                </a:solidFill>
                <a:effectLst/>
                <a:uLnTx/>
                <a:uFillTx/>
                <a:latin typeface="Verdana"/>
                <a:ea typeface="+mn-ea"/>
                <a:cs typeface="+mn-cs"/>
              </a:rPr>
              <a:t>X</a:t>
            </a:r>
          </a:p>
        </p:txBody>
      </p:sp>
    </p:spTree>
    <p:extLst>
      <p:ext uri="{BB962C8B-B14F-4D97-AF65-F5344CB8AC3E}">
        <p14:creationId xmlns:p14="http://schemas.microsoft.com/office/powerpoint/2010/main" val="188627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Orientation</a:t>
            </a:r>
          </a:p>
        </p:txBody>
      </p:sp>
      <p:sp>
        <p:nvSpPr>
          <p:cNvPr id="4" name="Slide Number Placeholder 3"/>
          <p:cNvSpPr>
            <a:spLocks noGrp="1"/>
          </p:cNvSpPr>
          <p:nvPr>
            <p:ph type="sldNum" sz="quarter" idx="12"/>
          </p:nvPr>
        </p:nvSpPr>
        <p:spPr/>
        <p:txBody>
          <a:bodyPr/>
          <a:lstStyle/>
          <a:p>
            <a:fld id="{569CA132-ADD6-4B72-B5E1-B86F7979C603}" type="slidenum">
              <a:rPr lang="en-US" smtClean="0"/>
              <a:t>5</a:t>
            </a:fld>
            <a:endParaRPr lang="en-US"/>
          </a:p>
        </p:txBody>
      </p:sp>
      <p:pic>
        <p:nvPicPr>
          <p:cNvPr id="12" name="Picture 11"/>
          <p:cNvPicPr>
            <a:picLocks noChangeAspect="1"/>
          </p:cNvPicPr>
          <p:nvPr/>
        </p:nvPicPr>
        <p:blipFill>
          <a:blip r:embed="rId3"/>
          <a:stretch>
            <a:fillRect/>
          </a:stretch>
        </p:blipFill>
        <p:spPr>
          <a:xfrm>
            <a:off x="296109" y="4060945"/>
            <a:ext cx="754264" cy="731520"/>
          </a:xfrm>
          <a:prstGeom prst="rect">
            <a:avLst/>
          </a:prstGeom>
        </p:spPr>
      </p:pic>
      <p:sp>
        <p:nvSpPr>
          <p:cNvPr id="13" name="Title 1"/>
          <p:cNvSpPr txBox="1">
            <a:spLocks/>
          </p:cNvSpPr>
          <p:nvPr/>
        </p:nvSpPr>
        <p:spPr>
          <a:xfrm>
            <a:off x="228600" y="228600"/>
            <a:ext cx="86868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chemeClr val="bg1"/>
                </a:solidFill>
                <a:latin typeface="+mj-lt"/>
                <a:ea typeface="+mj-ea"/>
                <a:cs typeface="+mj-cs"/>
              </a:defRPr>
            </a:lvl1pPr>
          </a:lstStyle>
          <a:p>
            <a:r>
              <a:rPr lang="en-US"/>
              <a:t>Module Orientation</a:t>
            </a:r>
            <a:endParaRPr lang="en-US" dirty="0"/>
          </a:p>
        </p:txBody>
      </p:sp>
      <p:pic>
        <p:nvPicPr>
          <p:cNvPr id="14" name="Picture 13"/>
          <p:cNvPicPr>
            <a:picLocks noChangeAspect="1"/>
          </p:cNvPicPr>
          <p:nvPr/>
        </p:nvPicPr>
        <p:blipFill>
          <a:blip r:embed="rId4"/>
          <a:stretch>
            <a:fillRect/>
          </a:stretch>
        </p:blipFill>
        <p:spPr>
          <a:xfrm>
            <a:off x="284583" y="2119423"/>
            <a:ext cx="710000" cy="731520"/>
          </a:xfrm>
          <a:prstGeom prst="rect">
            <a:avLst/>
          </a:prstGeom>
        </p:spPr>
      </p:pic>
      <p:pic>
        <p:nvPicPr>
          <p:cNvPr id="15" name="Picture 14"/>
          <p:cNvPicPr>
            <a:picLocks noChangeAspect="1"/>
          </p:cNvPicPr>
          <p:nvPr/>
        </p:nvPicPr>
        <p:blipFill>
          <a:blip r:embed="rId5">
            <a:clrChange>
              <a:clrFrom>
                <a:srgbClr val="000000"/>
              </a:clrFrom>
              <a:clrTo>
                <a:srgbClr val="000000">
                  <a:alpha val="0"/>
                </a:srgbClr>
              </a:clrTo>
            </a:clrChange>
          </a:blip>
          <a:stretch>
            <a:fillRect/>
          </a:stretch>
        </p:blipFill>
        <p:spPr>
          <a:xfrm>
            <a:off x="256915" y="1153705"/>
            <a:ext cx="765336" cy="731520"/>
          </a:xfrm>
          <a:prstGeom prst="rect">
            <a:avLst/>
          </a:prstGeom>
        </p:spPr>
      </p:pic>
      <p:pic>
        <p:nvPicPr>
          <p:cNvPr id="16" name="Picture 15"/>
          <p:cNvPicPr>
            <a:picLocks noChangeAspect="1"/>
          </p:cNvPicPr>
          <p:nvPr/>
        </p:nvPicPr>
        <p:blipFill>
          <a:blip r:embed="rId6"/>
          <a:stretch>
            <a:fillRect/>
          </a:stretch>
        </p:blipFill>
        <p:spPr>
          <a:xfrm>
            <a:off x="295211" y="5036749"/>
            <a:ext cx="710000" cy="731520"/>
          </a:xfrm>
          <a:prstGeom prst="rect">
            <a:avLst/>
          </a:prstGeom>
        </p:spPr>
      </p:pic>
      <p:sp>
        <p:nvSpPr>
          <p:cNvPr id="18" name="Content Placeholder 2"/>
          <p:cNvSpPr txBox="1">
            <a:spLocks/>
          </p:cNvSpPr>
          <p:nvPr/>
        </p:nvSpPr>
        <p:spPr>
          <a:xfrm>
            <a:off x="1216615" y="960120"/>
            <a:ext cx="7900491" cy="4940679"/>
          </a:xfrm>
          <a:prstGeom prst="rect">
            <a:avLst/>
          </a:prstGeom>
          <a:ln>
            <a:noFill/>
          </a:ln>
        </p:spPr>
        <p:txBody>
          <a:bodyPr vert="horz" lIns="91440" tIns="45720" rIns="91440" bIns="45720" rtlCol="0">
            <a:normAutofit fontScale="85000" lnSpcReduction="2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Workbook Activities:</a:t>
            </a:r>
          </a:p>
          <a:p>
            <a:pPr marL="342900" indent="-342900">
              <a:buClr>
                <a:schemeClr val="bg1"/>
              </a:buClr>
              <a:buFont typeface="Arial" panose="020B0604020202020204" pitchFamily="34" charset="0"/>
              <a:buChar char="•"/>
            </a:pPr>
            <a:r>
              <a:rPr lang="en-US" b="1" dirty="0">
                <a:solidFill>
                  <a:srgbClr val="D25733"/>
                </a:solidFill>
              </a:rPr>
              <a:t>Reflect </a:t>
            </a:r>
            <a:r>
              <a:rPr lang="en-US" dirty="0"/>
              <a:t>on examples of effective and ineffective instructional delivery from curriculum samples and videos of classroom instruction</a:t>
            </a:r>
          </a:p>
          <a:p>
            <a:pPr marL="342900" indent="-342900">
              <a:buClr>
                <a:schemeClr val="bg1"/>
              </a:buClr>
              <a:buFont typeface="Arial" panose="020B0604020202020204" pitchFamily="34" charset="0"/>
              <a:buChar char="•"/>
            </a:pPr>
            <a:endParaRPr lang="en-US" sz="200" b="1" dirty="0"/>
          </a:p>
          <a:p>
            <a:pPr marL="342900" indent="-342900">
              <a:buClr>
                <a:schemeClr val="bg1"/>
              </a:buClr>
              <a:buFont typeface="Arial" panose="020B0604020202020204" pitchFamily="34" charset="0"/>
              <a:buChar char="•"/>
            </a:pPr>
            <a:endParaRPr lang="en-US" sz="200" b="1" dirty="0"/>
          </a:p>
          <a:p>
            <a:pPr marL="342900" indent="-342900">
              <a:buClr>
                <a:schemeClr val="bg1"/>
              </a:buClr>
              <a:buFont typeface="Arial" panose="020B0604020202020204" pitchFamily="34" charset="0"/>
              <a:buChar char="•"/>
            </a:pPr>
            <a:r>
              <a:rPr lang="en-US" b="1" dirty="0">
                <a:solidFill>
                  <a:srgbClr val="D25733"/>
                </a:solidFill>
              </a:rPr>
              <a:t>Analyze</a:t>
            </a:r>
            <a:r>
              <a:rPr lang="en-US" b="1" dirty="0"/>
              <a:t> </a:t>
            </a:r>
            <a:r>
              <a:rPr lang="en-US" dirty="0"/>
              <a:t>curriculum</a:t>
            </a:r>
            <a:r>
              <a:rPr lang="en-US" b="1" dirty="0"/>
              <a:t> </a:t>
            </a:r>
            <a:r>
              <a:rPr lang="en-US" b="1" dirty="0">
                <a:solidFill>
                  <a:srgbClr val="D25733"/>
                </a:solidFill>
              </a:rPr>
              <a:t>samples</a:t>
            </a:r>
            <a:r>
              <a:rPr lang="en-US" b="1" dirty="0"/>
              <a:t> </a:t>
            </a:r>
            <a:r>
              <a:rPr lang="en-US" dirty="0"/>
              <a:t>and</a:t>
            </a:r>
            <a:r>
              <a:rPr lang="en-US" b="1" dirty="0"/>
              <a:t> </a:t>
            </a:r>
            <a:r>
              <a:rPr lang="en-US" dirty="0"/>
              <a:t>case study </a:t>
            </a:r>
            <a:r>
              <a:rPr lang="en-US" b="1" dirty="0">
                <a:solidFill>
                  <a:srgbClr val="D25733"/>
                </a:solidFill>
              </a:rPr>
              <a:t>videos</a:t>
            </a:r>
            <a:r>
              <a:rPr lang="en-US" dirty="0">
                <a:solidFill>
                  <a:srgbClr val="D25733"/>
                </a:solidFill>
              </a:rPr>
              <a:t> </a:t>
            </a:r>
            <a:r>
              <a:rPr lang="en-US" dirty="0"/>
              <a:t>of real classroom instruction</a:t>
            </a:r>
          </a:p>
          <a:p>
            <a:pPr marL="342900" indent="-342900">
              <a:buClr>
                <a:schemeClr val="bg1"/>
              </a:buClr>
              <a:buFont typeface="Arial" panose="020B0604020202020204" pitchFamily="34" charset="0"/>
              <a:buChar char="•"/>
            </a:pPr>
            <a:endParaRPr lang="en-US" sz="300" dirty="0"/>
          </a:p>
          <a:p>
            <a:r>
              <a:rPr lang="en-US" b="1" dirty="0"/>
              <a:t>Online Activities:</a:t>
            </a:r>
          </a:p>
          <a:p>
            <a:pPr marL="342900" indent="-342900">
              <a:buClr>
                <a:schemeClr val="bg1"/>
              </a:buClr>
              <a:buFont typeface="Arial" panose="020B0604020202020204" pitchFamily="34" charset="0"/>
              <a:buChar char="•"/>
            </a:pPr>
            <a:r>
              <a:rPr lang="en-US" dirty="0"/>
              <a:t>Take a quick </a:t>
            </a:r>
            <a:r>
              <a:rPr lang="en-US" b="1" dirty="0">
                <a:solidFill>
                  <a:srgbClr val="D25733"/>
                </a:solidFill>
              </a:rPr>
              <a:t>quiz</a:t>
            </a:r>
            <a:r>
              <a:rPr lang="en-US" dirty="0">
                <a:solidFill>
                  <a:srgbClr val="D25733"/>
                </a:solidFill>
              </a:rPr>
              <a:t> </a:t>
            </a:r>
          </a:p>
          <a:p>
            <a:pPr marL="342900" indent="-342900">
              <a:buClr>
                <a:schemeClr val="bg1"/>
              </a:buClr>
              <a:buFont typeface="Arial" panose="020B0604020202020204" pitchFamily="34" charset="0"/>
              <a:buChar char="•"/>
            </a:pPr>
            <a:endParaRPr lang="en-US" sz="200" dirty="0"/>
          </a:p>
          <a:p>
            <a:pPr marL="342900" indent="-342900">
              <a:buClr>
                <a:schemeClr val="bg1"/>
              </a:buClr>
              <a:buFont typeface="Arial" panose="020B0604020202020204" pitchFamily="34" charset="0"/>
              <a:buChar char="•"/>
            </a:pPr>
            <a:endParaRPr lang="en-US" sz="200" dirty="0"/>
          </a:p>
          <a:p>
            <a:pPr marL="342900" indent="-342900">
              <a:buClr>
                <a:schemeClr val="bg1"/>
              </a:buClr>
              <a:buFont typeface="Arial" panose="020B0604020202020204" pitchFamily="34" charset="0"/>
              <a:buChar char="•"/>
            </a:pPr>
            <a:endParaRPr lang="en-US" sz="200" dirty="0"/>
          </a:p>
          <a:p>
            <a:pPr marL="342900" indent="-342900">
              <a:buClr>
                <a:schemeClr val="bg1"/>
              </a:buClr>
              <a:buFont typeface="Arial" panose="020B0604020202020204" pitchFamily="34" charset="0"/>
              <a:buChar char="•"/>
            </a:pPr>
            <a:r>
              <a:rPr lang="en-US" dirty="0"/>
              <a:t>Participate in a </a:t>
            </a:r>
            <a:r>
              <a:rPr lang="en-US" b="1" dirty="0">
                <a:solidFill>
                  <a:srgbClr val="D25733"/>
                </a:solidFill>
              </a:rPr>
              <a:t>discussion board </a:t>
            </a:r>
            <a:r>
              <a:rPr lang="en-US" dirty="0"/>
              <a:t>on the article </a:t>
            </a:r>
            <a:r>
              <a:rPr lang="en-US" i="1" dirty="0"/>
              <a:t>“Beginning reading instruction for students at risk for reading disabilities: What, how, and when”</a:t>
            </a:r>
          </a:p>
          <a:p>
            <a:pPr marL="342900" indent="-342900">
              <a:buClr>
                <a:schemeClr val="bg1"/>
              </a:buClr>
              <a:buFont typeface="Arial" panose="020B0604020202020204" pitchFamily="34" charset="0"/>
              <a:buChar char="•"/>
            </a:pPr>
            <a:endParaRPr lang="en-US" sz="200" dirty="0"/>
          </a:p>
          <a:p>
            <a:pPr marL="342900" indent="-342900">
              <a:buClr>
                <a:schemeClr val="bg1"/>
              </a:buClr>
              <a:buFont typeface="Arial" panose="020B0604020202020204" pitchFamily="34" charset="0"/>
              <a:buChar char="•"/>
            </a:pPr>
            <a:endParaRPr lang="en-US" sz="200" dirty="0"/>
          </a:p>
          <a:p>
            <a:pPr marL="342900" indent="-342900">
              <a:buClr>
                <a:schemeClr val="bg1"/>
              </a:buClr>
              <a:buFont typeface="Arial" panose="020B0604020202020204" pitchFamily="34" charset="0"/>
              <a:buChar char="•"/>
            </a:pPr>
            <a:endParaRPr lang="en-US" sz="200" dirty="0"/>
          </a:p>
          <a:p>
            <a:pPr marL="342900" indent="-342900">
              <a:buClr>
                <a:schemeClr val="bg1"/>
              </a:buClr>
              <a:buFont typeface="Arial" panose="020B0604020202020204" pitchFamily="34" charset="0"/>
              <a:buChar char="•"/>
            </a:pPr>
            <a:r>
              <a:rPr lang="en-US" dirty="0"/>
              <a:t>Submit a </a:t>
            </a:r>
            <a:r>
              <a:rPr lang="en-US" b="1" dirty="0">
                <a:solidFill>
                  <a:srgbClr val="D25733"/>
                </a:solidFill>
              </a:rPr>
              <a:t>journal entry </a:t>
            </a:r>
            <a:r>
              <a:rPr lang="en-US" dirty="0"/>
              <a:t>discussing your thoughts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079" y="2970249"/>
            <a:ext cx="914324" cy="920420"/>
          </a:xfrm>
          <a:prstGeom prst="rect">
            <a:avLst/>
          </a:prstGeom>
        </p:spPr>
      </p:pic>
    </p:spTree>
    <p:extLst>
      <p:ext uri="{BB962C8B-B14F-4D97-AF65-F5344CB8AC3E}">
        <p14:creationId xmlns:p14="http://schemas.microsoft.com/office/powerpoint/2010/main" val="139204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lnSpcReduction="10000"/>
          </a:bodyPr>
          <a:lstStyle/>
          <a:p>
            <a:pPr marL="342900" indent="-342900">
              <a:buClr>
                <a:schemeClr val="accent1"/>
              </a:buClr>
              <a:buFont typeface="Wingdings" panose="05000000000000000000" pitchFamily="2" charset="2"/>
              <a:buChar char="q"/>
            </a:pPr>
            <a:r>
              <a:rPr lang="en-US" sz="2800" dirty="0"/>
              <a:t>Model additional examples </a:t>
            </a:r>
            <a:br>
              <a:rPr lang="en-US" sz="2800" dirty="0"/>
            </a:br>
            <a:r>
              <a:rPr lang="en-US" sz="2800" dirty="0"/>
              <a:t>(use multiple models)</a:t>
            </a:r>
          </a:p>
          <a:p>
            <a:endParaRPr lang="en-US" dirty="0"/>
          </a:p>
        </p:txBody>
      </p:sp>
      <p:sp>
        <p:nvSpPr>
          <p:cNvPr id="6" name="TextBox 5"/>
          <p:cNvSpPr txBox="1"/>
          <p:nvPr/>
        </p:nvSpPr>
        <p:spPr>
          <a:xfrm>
            <a:off x="200027" y="1876533"/>
            <a:ext cx="5449619"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We just learned that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makes the long a sound.  Now, I’ll show you how to read words with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First I’ll say the sound, then I’ll say the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xtBox 7"/>
          <p:cNvSpPr txBox="1"/>
          <p:nvPr/>
        </p:nvSpPr>
        <p:spPr>
          <a:xfrm>
            <a:off x="1318606" y="4009406"/>
            <a:ext cx="321245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19DA4"/>
                </a:solidFill>
                <a:effectLst/>
                <a:uLnTx/>
                <a:uFillTx/>
                <a:latin typeface="Verdana"/>
                <a:ea typeface="+mn-ea"/>
                <a:cs typeface="+mn-cs"/>
              </a:rPr>
              <a:t>c</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a</a:t>
            </a:r>
            <a:r>
              <a:rPr kumimoji="0" lang="en-US" sz="6000" b="0" i="0" u="none" strike="noStrike" kern="1200" cap="none" spc="0" normalizeH="0" baseline="0" noProof="0" dirty="0">
                <a:ln>
                  <a:noFill/>
                </a:ln>
                <a:solidFill>
                  <a:srgbClr val="119DA4"/>
                </a:solidFill>
                <a:effectLst/>
                <a:uLnTx/>
                <a:uFillTx/>
                <a:latin typeface="Verdana"/>
                <a:ea typeface="+mn-ea"/>
                <a:cs typeface="+mn-cs"/>
              </a:rPr>
              <a:t>k</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spTree>
    <p:extLst>
      <p:ext uri="{BB962C8B-B14F-4D97-AF65-F5344CB8AC3E}">
        <p14:creationId xmlns:p14="http://schemas.microsoft.com/office/powerpoint/2010/main" val="10060992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lnSpcReduction="10000"/>
          </a:bodyPr>
          <a:lstStyle/>
          <a:p>
            <a:pPr marL="342900" indent="-342900">
              <a:buClr>
                <a:schemeClr val="accent1"/>
              </a:buClr>
              <a:buFont typeface="Wingdings" panose="05000000000000000000" pitchFamily="2" charset="2"/>
              <a:buChar char="q"/>
            </a:pPr>
            <a:r>
              <a:rPr lang="en-US" sz="2800" dirty="0"/>
              <a:t>Model additional examples </a:t>
            </a:r>
            <a:br>
              <a:rPr lang="en-US" sz="2800" dirty="0"/>
            </a:br>
            <a:r>
              <a:rPr lang="en-US" sz="2800" dirty="0"/>
              <a:t>(use multiple models)</a:t>
            </a:r>
          </a:p>
          <a:p>
            <a:endParaRPr lang="en-US" dirty="0"/>
          </a:p>
        </p:txBody>
      </p:sp>
      <p:sp>
        <p:nvSpPr>
          <p:cNvPr id="6" name="TextBox 5"/>
          <p:cNvSpPr txBox="1"/>
          <p:nvPr/>
        </p:nvSpPr>
        <p:spPr>
          <a:xfrm>
            <a:off x="200027" y="1876533"/>
            <a:ext cx="5449619"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We just learned that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makes the long a sound.  Now, I’ll show you how to read words with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First I’ll say the sound, then I’ll say the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xtBox 7"/>
          <p:cNvSpPr txBox="1"/>
          <p:nvPr/>
        </p:nvSpPr>
        <p:spPr>
          <a:xfrm>
            <a:off x="1318606" y="4009406"/>
            <a:ext cx="321245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19DA4"/>
                </a:solidFill>
                <a:effectLst/>
                <a:uLnTx/>
                <a:uFillTx/>
                <a:latin typeface="Verdana"/>
                <a:ea typeface="+mn-ea"/>
                <a:cs typeface="+mn-cs"/>
              </a:rPr>
              <a:t>t</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a</a:t>
            </a:r>
            <a:r>
              <a:rPr kumimoji="0" lang="en-US" sz="6000" b="0" i="0" u="none" strike="noStrike" kern="1200" cap="none" spc="0" normalizeH="0" baseline="0" noProof="0" dirty="0">
                <a:ln>
                  <a:noFill/>
                </a:ln>
                <a:solidFill>
                  <a:srgbClr val="119DA4"/>
                </a:solidFill>
                <a:effectLst/>
                <a:uLnTx/>
                <a:uFillTx/>
                <a:latin typeface="Verdana"/>
                <a:ea typeface="+mn-ea"/>
                <a:cs typeface="+mn-cs"/>
              </a:rPr>
              <a:t>p</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spTree>
    <p:extLst>
      <p:ext uri="{BB962C8B-B14F-4D97-AF65-F5344CB8AC3E}">
        <p14:creationId xmlns:p14="http://schemas.microsoft.com/office/powerpoint/2010/main" val="3325469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lnSpcReduction="10000"/>
          </a:bodyPr>
          <a:lstStyle/>
          <a:p>
            <a:pPr marL="342900" indent="-342900">
              <a:buClr>
                <a:schemeClr val="accent1"/>
              </a:buClr>
              <a:buFont typeface="Wingdings" panose="05000000000000000000" pitchFamily="2" charset="2"/>
              <a:buChar char="q"/>
            </a:pPr>
            <a:r>
              <a:rPr lang="en-US" sz="2800" dirty="0"/>
              <a:t>Model additional examples </a:t>
            </a:r>
            <a:br>
              <a:rPr lang="en-US" sz="2800" dirty="0"/>
            </a:br>
            <a:r>
              <a:rPr lang="en-US" sz="2800" dirty="0"/>
              <a:t>(use multiple models)</a:t>
            </a:r>
          </a:p>
          <a:p>
            <a:endParaRPr lang="en-US" dirty="0"/>
          </a:p>
        </p:txBody>
      </p:sp>
      <p:sp>
        <p:nvSpPr>
          <p:cNvPr id="6" name="TextBox 5"/>
          <p:cNvSpPr txBox="1"/>
          <p:nvPr/>
        </p:nvSpPr>
        <p:spPr>
          <a:xfrm>
            <a:off x="200027" y="1876533"/>
            <a:ext cx="5449619"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We just learned that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makes the long a sound.  Now, I’ll show you how to read words with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First I’ll say the sound, then I’ll say the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xtBox 7"/>
          <p:cNvSpPr txBox="1"/>
          <p:nvPr/>
        </p:nvSpPr>
        <p:spPr>
          <a:xfrm>
            <a:off x="1318606" y="4009406"/>
            <a:ext cx="321245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19DA4"/>
                </a:solidFill>
                <a:effectLst/>
                <a:uLnTx/>
                <a:uFillTx/>
                <a:latin typeface="Verdana"/>
                <a:ea typeface="+mn-ea"/>
                <a:cs typeface="+mn-cs"/>
              </a:rPr>
              <a:t>s</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a</a:t>
            </a:r>
            <a:r>
              <a:rPr kumimoji="0" lang="en-US" sz="6000" b="0" i="0" u="none" strike="noStrike" kern="1200" cap="none" spc="0" normalizeH="0" baseline="0" noProof="0" dirty="0">
                <a:ln>
                  <a:noFill/>
                </a:ln>
                <a:solidFill>
                  <a:srgbClr val="119DA4"/>
                </a:solidFill>
                <a:effectLst/>
                <a:uLnTx/>
                <a:uFillTx/>
                <a:latin typeface="Verdana"/>
                <a:ea typeface="+mn-ea"/>
                <a:cs typeface="+mn-cs"/>
              </a:rPr>
              <a:t>v</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spTree>
    <p:extLst>
      <p:ext uri="{BB962C8B-B14F-4D97-AF65-F5344CB8AC3E}">
        <p14:creationId xmlns:p14="http://schemas.microsoft.com/office/powerpoint/2010/main" val="2562321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2"/>
            <a:ext cx="8686800" cy="974617"/>
          </a:xfrm>
        </p:spPr>
        <p:txBody>
          <a:bodyPr>
            <a:normAutofit lnSpcReduction="10000"/>
          </a:bodyPr>
          <a:lstStyle/>
          <a:p>
            <a:pPr marL="342900" indent="-342900">
              <a:buClr>
                <a:schemeClr val="accent1"/>
              </a:buClr>
              <a:buFont typeface="Wingdings" panose="05000000000000000000" pitchFamily="2" charset="2"/>
              <a:buChar char="q"/>
            </a:pPr>
            <a:r>
              <a:rPr lang="en-US" sz="2800" dirty="0"/>
              <a:t>Model additional examples </a:t>
            </a:r>
            <a:br>
              <a:rPr lang="en-US" sz="2800" dirty="0"/>
            </a:br>
            <a:r>
              <a:rPr lang="en-US" sz="2800" dirty="0"/>
              <a:t>(use multiple models)</a:t>
            </a:r>
          </a:p>
          <a:p>
            <a:endParaRPr lang="en-US" dirty="0"/>
          </a:p>
        </p:txBody>
      </p:sp>
      <p:sp>
        <p:nvSpPr>
          <p:cNvPr id="6" name="TextBox 5"/>
          <p:cNvSpPr txBox="1"/>
          <p:nvPr/>
        </p:nvSpPr>
        <p:spPr>
          <a:xfrm>
            <a:off x="200027" y="1876533"/>
            <a:ext cx="5449619"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a:ea typeface="+mn-ea"/>
                <a:cs typeface="+mn-cs"/>
              </a:rPr>
              <a:t>We just learned that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makes the long a sound.  Now, I’ll show you how to read words with the sound-spelling </a:t>
            </a:r>
            <a:r>
              <a:rPr kumimoji="0" lang="en-US" sz="2000" b="0" i="0" u="none" strike="noStrike" kern="1200" cap="none" spc="0" normalizeH="0" baseline="0" noProof="0" dirty="0" err="1">
                <a:ln>
                  <a:noFill/>
                </a:ln>
                <a:solidFill>
                  <a:srgbClr val="FFFFFF"/>
                </a:solidFill>
                <a:effectLst/>
                <a:uLnTx/>
                <a:uFillTx/>
                <a:latin typeface="Verdana"/>
                <a:ea typeface="+mn-ea"/>
                <a:cs typeface="+mn-cs"/>
              </a:rPr>
              <a:t>a_e</a:t>
            </a:r>
            <a:r>
              <a:rPr kumimoji="0" lang="en-US" sz="2000" b="0" i="0" u="none" strike="noStrike" kern="1200" cap="none" spc="0" normalizeH="0" baseline="0" noProof="0" dirty="0">
                <a:ln>
                  <a:noFill/>
                </a:ln>
                <a:solidFill>
                  <a:srgbClr val="FFFFFF"/>
                </a:solidFill>
                <a:effectLst/>
                <a:uLnTx/>
                <a:uFillTx/>
                <a:latin typeface="Verdana"/>
                <a:ea typeface="+mn-ea"/>
                <a:cs typeface="+mn-cs"/>
              </a:rPr>
              <a:t>. First I’ll say the sound, then I’ll say the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TextBox 7"/>
          <p:cNvSpPr txBox="1"/>
          <p:nvPr/>
        </p:nvSpPr>
        <p:spPr>
          <a:xfrm>
            <a:off x="1318606" y="4009406"/>
            <a:ext cx="321245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119DA4"/>
                </a:solidFill>
                <a:effectLst/>
                <a:uLnTx/>
                <a:uFillTx/>
                <a:latin typeface="Verdana"/>
                <a:ea typeface="+mn-ea"/>
                <a:cs typeface="+mn-cs"/>
              </a:rPr>
              <a:t>fl</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a</a:t>
            </a:r>
            <a:r>
              <a:rPr kumimoji="0" lang="en-US" sz="6000" b="0" i="0" u="none" strike="noStrike" kern="1200" cap="none" spc="0" normalizeH="0" baseline="0" noProof="0" dirty="0">
                <a:ln>
                  <a:noFill/>
                </a:ln>
                <a:solidFill>
                  <a:srgbClr val="119DA4"/>
                </a:solidFill>
                <a:effectLst/>
                <a:uLnTx/>
                <a:uFillTx/>
                <a:latin typeface="Verdana"/>
                <a:ea typeface="+mn-ea"/>
                <a:cs typeface="+mn-cs"/>
              </a:rPr>
              <a:t>m</a:t>
            </a:r>
            <a:r>
              <a:rPr kumimoji="0" lang="en-US" sz="6000" b="0" i="0" u="none" strike="noStrike" kern="1200" cap="none" spc="0" normalizeH="0" baseline="0" noProof="0" dirty="0">
                <a:ln>
                  <a:noFill/>
                </a:ln>
                <a:solidFill>
                  <a:srgbClr val="FFFFFF">
                    <a:lumMod val="85000"/>
                  </a:srgbClr>
                </a:solidFill>
                <a:effectLst/>
                <a:uLnTx/>
                <a:uFillTx/>
                <a:latin typeface="Verdana"/>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pic>
        <p:nvPicPr>
          <p:cNvPr id="5" name="Picture 4" descr="Simple Red Checkmark by thatsmyboy"/>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027" y="324133"/>
            <a:ext cx="587773" cy="388986"/>
          </a:xfrm>
          <a:prstGeom prst="rect">
            <a:avLst/>
          </a:prstGeom>
        </p:spPr>
      </p:pic>
    </p:spTree>
    <p:extLst>
      <p:ext uri="{BB962C8B-B14F-4D97-AF65-F5344CB8AC3E}">
        <p14:creationId xmlns:p14="http://schemas.microsoft.com/office/powerpoint/2010/main" val="12352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t>Focus on a singular objective</a:t>
            </a:r>
          </a:p>
          <a:p>
            <a:pPr marL="342900" indent="-342900">
              <a:buClr>
                <a:schemeClr val="accent1"/>
              </a:buClr>
              <a:buFont typeface="Wingdings" panose="05000000000000000000" pitchFamily="2" charset="2"/>
              <a:buChar char="q"/>
            </a:pPr>
            <a:r>
              <a:rPr lang="en-US" dirty="0"/>
              <a:t>Explain with clear, concise, consistent language</a:t>
            </a:r>
          </a:p>
          <a:p>
            <a:pPr marL="342900" indent="-342900">
              <a:buClr>
                <a:schemeClr val="accent1"/>
              </a:buClr>
              <a:buFont typeface="Wingdings" panose="05000000000000000000" pitchFamily="2" charset="2"/>
              <a:buChar char="q"/>
            </a:pPr>
            <a:r>
              <a:rPr lang="en-US" dirty="0"/>
              <a:t>Model/demonstrate the skill/strategy </a:t>
            </a:r>
          </a:p>
          <a:p>
            <a:pPr>
              <a:buClr>
                <a:schemeClr val="accent1"/>
              </a:buClr>
            </a:pPr>
            <a:r>
              <a:rPr lang="en-US" dirty="0"/>
              <a:t>   (show the thinking)</a:t>
            </a:r>
          </a:p>
          <a:p>
            <a:pPr marL="342900" indent="-342900">
              <a:buClr>
                <a:schemeClr val="accent1"/>
              </a:buClr>
              <a:buFont typeface="Wingdings" panose="05000000000000000000" pitchFamily="2" charset="2"/>
              <a:buChar char="q"/>
            </a:pPr>
            <a:r>
              <a:rPr lang="en-US" dirty="0"/>
              <a:t>Select appropriate examples to model</a:t>
            </a:r>
          </a:p>
          <a:p>
            <a:pPr marL="342900" indent="-342900">
              <a:buClr>
                <a:schemeClr val="accent1"/>
              </a:buClr>
              <a:buFont typeface="Wingdings" panose="05000000000000000000" pitchFamily="2" charset="2"/>
              <a:buChar char="q"/>
            </a:pPr>
            <a:r>
              <a:rPr lang="en-US" dirty="0"/>
              <a:t>Model additional examples </a:t>
            </a:r>
            <a:br>
              <a:rPr lang="en-US" dirty="0"/>
            </a:br>
            <a:r>
              <a:rPr lang="en-US" dirty="0"/>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3607456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solidFill>
                  <a:srgbClr val="119DA4"/>
                </a:solidFill>
              </a:rPr>
              <a:t>Lead Teacher Demonstration</a:t>
            </a:r>
          </a:p>
        </p:txBody>
      </p:sp>
      <p:sp>
        <p:nvSpPr>
          <p:cNvPr id="2" name="TextBox 1"/>
          <p:cNvSpPr txBox="1"/>
          <p:nvPr/>
        </p:nvSpPr>
        <p:spPr>
          <a:xfrm>
            <a:off x="2384612" y="2779059"/>
            <a:ext cx="4159623" cy="369332"/>
          </a:xfrm>
          <a:prstGeom prst="rect">
            <a:avLst/>
          </a:prstGeom>
          <a:noFill/>
        </p:spPr>
        <p:txBody>
          <a:bodyPr wrap="square" rtlCol="0">
            <a:spAutoFit/>
          </a:bodyPr>
          <a:lstStyle/>
          <a:p>
            <a:r>
              <a:rPr lang="en-US" dirty="0">
                <a:solidFill>
                  <a:schemeClr val="bg1"/>
                </a:solidFill>
                <a:hlinkClick r:id="rId2"/>
              </a:rPr>
              <a:t>https://youtu.be/YAx0EvUClgI</a:t>
            </a:r>
            <a:r>
              <a:rPr lang="en-US" dirty="0">
                <a:solidFill>
                  <a:schemeClr val="bg1"/>
                </a:solidFill>
              </a:rPr>
              <a:t> </a:t>
            </a:r>
          </a:p>
        </p:txBody>
      </p:sp>
    </p:spTree>
    <p:extLst>
      <p:ext uri="{BB962C8B-B14F-4D97-AF65-F5344CB8AC3E}">
        <p14:creationId xmlns:p14="http://schemas.microsoft.com/office/powerpoint/2010/main" val="24407368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5586413" y="1657350"/>
            <a:ext cx="5357812" cy="3970318"/>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Today we are going to learn how to listen for the first sound in a word and change the sound to make a new word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I’ll show you how to listen for the first sound in a word. For example, the word tree starts with the same sound as table, tightrope, and Ticonderoga. (</a:t>
            </a:r>
            <a:r>
              <a:rPr kumimoji="0" lang="en-US" sz="1800" b="0" i="1" u="none" strike="noStrike" kern="1200" cap="none" spc="0" normalizeH="0" baseline="0" noProof="0" dirty="0">
                <a:ln>
                  <a:noFill/>
                </a:ln>
                <a:solidFill>
                  <a:srgbClr val="000000"/>
                </a:solidFill>
                <a:effectLst/>
                <a:uLnTx/>
                <a:uFillTx/>
                <a:latin typeface="Verdana"/>
                <a:ea typeface="+mn-ea"/>
                <a:cs typeface="+mn-cs"/>
              </a:rPr>
              <a:t>emphasize the “t” sound) </a:t>
            </a:r>
            <a:r>
              <a:rPr kumimoji="0" lang="en-US" sz="1800" b="0" i="0" u="none" strike="noStrike" kern="1200" cap="none" spc="0" normalizeH="0" baseline="0" noProof="0" dirty="0">
                <a:ln>
                  <a:noFill/>
                </a:ln>
                <a:solidFill>
                  <a:srgbClr val="000000"/>
                </a:solidFill>
                <a:effectLst/>
                <a:uLnTx/>
                <a:uFillTx/>
                <a:latin typeface="Verdana"/>
                <a:ea typeface="+mn-ea"/>
                <a:cs typeface="+mn-cs"/>
              </a:rPr>
              <a:t>Everyone, what does table start with? Great job! Now I can change the sound in table, to make fable, or label.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p:txBody>
      </p:sp>
      <p:pic>
        <p:nvPicPr>
          <p:cNvPr id="6" name="Picture 5"/>
          <p:cNvPicPr>
            <a:picLocks noChangeAspect="1"/>
          </p:cNvPicPr>
          <p:nvPr/>
        </p:nvPicPr>
        <p:blipFill>
          <a:blip r:embed="rId2"/>
          <a:stretch>
            <a:fillRect/>
          </a:stretch>
        </p:blipFill>
        <p:spPr>
          <a:xfrm>
            <a:off x="333375" y="689044"/>
            <a:ext cx="3938588" cy="4768781"/>
          </a:xfrm>
          <a:prstGeom prst="rect">
            <a:avLst/>
          </a:prstGeom>
        </p:spPr>
      </p:pic>
    </p:spTree>
    <p:extLst>
      <p:ext uri="{BB962C8B-B14F-4D97-AF65-F5344CB8AC3E}">
        <p14:creationId xmlns:p14="http://schemas.microsoft.com/office/powerpoint/2010/main" val="127975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5632" y="930575"/>
            <a:ext cx="2277146" cy="4841575"/>
          </a:xfrm>
          <a:prstGeom prst="rect">
            <a:avLst/>
          </a:prstGeom>
        </p:spPr>
      </p:pic>
      <p:sp>
        <p:nvSpPr>
          <p:cNvPr id="3" name="TextBox 2"/>
          <p:cNvSpPr txBox="1"/>
          <p:nvPr/>
        </p:nvSpPr>
        <p:spPr>
          <a:xfrm>
            <a:off x="5586413" y="1657350"/>
            <a:ext cx="5357812" cy="1200329"/>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Now its your turn, who can tell me the first sound in gentleman? </a:t>
            </a:r>
          </a:p>
        </p:txBody>
      </p:sp>
    </p:spTree>
    <p:extLst>
      <p:ext uri="{BB962C8B-B14F-4D97-AF65-F5344CB8AC3E}">
        <p14:creationId xmlns:p14="http://schemas.microsoft.com/office/powerpoint/2010/main" val="31555750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lnSpcReduction="10000"/>
          </a:bodyPr>
          <a:lstStyle/>
          <a:p>
            <a:pPr marL="342900" indent="-342900">
              <a:buClr>
                <a:schemeClr val="accent1"/>
              </a:buClr>
              <a:buFont typeface="Wingdings" panose="05000000000000000000" pitchFamily="2" charset="2"/>
              <a:buChar char="q"/>
            </a:pPr>
            <a:r>
              <a:rPr lang="en-US" dirty="0"/>
              <a:t>Focus on a singular objective</a:t>
            </a:r>
          </a:p>
          <a:p>
            <a:pPr marL="342900" indent="-342900">
              <a:buClr>
                <a:schemeClr val="accent1"/>
              </a:buClr>
              <a:buFont typeface="Wingdings" panose="05000000000000000000" pitchFamily="2" charset="2"/>
              <a:buChar char="q"/>
            </a:pPr>
            <a:r>
              <a:rPr lang="en-US" dirty="0"/>
              <a:t>Explain with clear, concise, consistent language</a:t>
            </a:r>
          </a:p>
          <a:p>
            <a:pPr marL="342900" indent="-342900">
              <a:buClr>
                <a:schemeClr val="accent1"/>
              </a:buClr>
              <a:buFont typeface="Wingdings" panose="05000000000000000000" pitchFamily="2" charset="2"/>
              <a:buChar char="q"/>
            </a:pPr>
            <a:r>
              <a:rPr lang="en-US" dirty="0"/>
              <a:t>Model/demonstrate the skill/strategy </a:t>
            </a:r>
          </a:p>
          <a:p>
            <a:pPr>
              <a:buClr>
                <a:schemeClr val="accent1"/>
              </a:buClr>
            </a:pPr>
            <a:r>
              <a:rPr lang="en-US" dirty="0"/>
              <a:t>   (show the thinking)</a:t>
            </a:r>
          </a:p>
          <a:p>
            <a:pPr marL="342900" indent="-342900">
              <a:buClr>
                <a:schemeClr val="accent1"/>
              </a:buClr>
              <a:buFont typeface="Wingdings" panose="05000000000000000000" pitchFamily="2" charset="2"/>
              <a:buChar char="q"/>
            </a:pPr>
            <a:r>
              <a:rPr lang="en-US" dirty="0"/>
              <a:t>Select appropriate examples to model</a:t>
            </a:r>
          </a:p>
          <a:p>
            <a:pPr marL="342900" indent="-342900">
              <a:buClr>
                <a:schemeClr val="accent1"/>
              </a:buClr>
              <a:buFont typeface="Wingdings" panose="05000000000000000000" pitchFamily="2" charset="2"/>
              <a:buChar char="q"/>
            </a:pPr>
            <a:r>
              <a:rPr lang="en-US" dirty="0"/>
              <a:t>Model additional examples </a:t>
            </a:r>
            <a:br>
              <a:rPr lang="en-US" dirty="0"/>
            </a:br>
            <a:r>
              <a:rPr lang="en-US" dirty="0"/>
              <a:t>(use multiple models)</a:t>
            </a:r>
          </a:p>
          <a:p>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Models</a:t>
            </a:r>
          </a:p>
        </p:txBody>
      </p:sp>
    </p:spTree>
    <p:extLst>
      <p:ext uri="{BB962C8B-B14F-4D97-AF65-F5344CB8AC3E}">
        <p14:creationId xmlns:p14="http://schemas.microsoft.com/office/powerpoint/2010/main" val="3663186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14300" y="255259"/>
            <a:ext cx="8915400" cy="731520"/>
          </a:xfrm>
        </p:spPr>
        <p:txBody>
          <a:bodyPr>
            <a:noAutofit/>
          </a:bodyPr>
          <a:lstStyle/>
          <a:p>
            <a:r>
              <a:rPr lang="en-US" dirty="0">
                <a:solidFill>
                  <a:srgbClr val="119DA4"/>
                </a:solidFill>
              </a:rPr>
              <a:t>Lead Teacher Demonstration</a:t>
            </a:r>
          </a:p>
        </p:txBody>
      </p:sp>
      <p:sp>
        <p:nvSpPr>
          <p:cNvPr id="4" name="TextBox 3"/>
          <p:cNvSpPr txBox="1"/>
          <p:nvPr/>
        </p:nvSpPr>
        <p:spPr>
          <a:xfrm>
            <a:off x="2384612" y="2779059"/>
            <a:ext cx="4159623" cy="369332"/>
          </a:xfrm>
          <a:prstGeom prst="rect">
            <a:avLst/>
          </a:prstGeom>
          <a:noFill/>
        </p:spPr>
        <p:txBody>
          <a:bodyPr wrap="square" rtlCol="0">
            <a:spAutoFit/>
          </a:bodyPr>
          <a:lstStyle/>
          <a:p>
            <a:r>
              <a:rPr lang="en-US" dirty="0">
                <a:solidFill>
                  <a:schemeClr val="bg1"/>
                </a:solidFill>
                <a:hlinkClick r:id="rId2"/>
              </a:rPr>
              <a:t>https://youtu.be/YAx0EvUClgI</a:t>
            </a:r>
            <a:r>
              <a:rPr lang="en-US" dirty="0">
                <a:solidFill>
                  <a:schemeClr val="bg1"/>
                </a:solidFill>
              </a:rPr>
              <a:t> </a:t>
            </a:r>
          </a:p>
        </p:txBody>
      </p:sp>
    </p:spTree>
    <p:extLst>
      <p:ext uri="{BB962C8B-B14F-4D97-AF65-F5344CB8AC3E}">
        <p14:creationId xmlns:p14="http://schemas.microsoft.com/office/powerpoint/2010/main" val="1647461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Orientation</a:t>
            </a:r>
          </a:p>
        </p:txBody>
      </p:sp>
      <p:sp>
        <p:nvSpPr>
          <p:cNvPr id="3" name="Content Placeholder 2"/>
          <p:cNvSpPr>
            <a:spLocks noGrp="1"/>
          </p:cNvSpPr>
          <p:nvPr>
            <p:ph idx="1"/>
          </p:nvPr>
        </p:nvSpPr>
        <p:spPr>
          <a:xfrm>
            <a:off x="1521734" y="960120"/>
            <a:ext cx="7454857" cy="4792018"/>
          </a:xfrm>
        </p:spPr>
        <p:txBody>
          <a:bodyPr>
            <a:normAutofit fontScale="92500"/>
          </a:bodyPr>
          <a:lstStyle/>
          <a:p>
            <a:r>
              <a:rPr lang="en-US" b="1" dirty="0"/>
              <a:t>Reading</a:t>
            </a:r>
            <a:r>
              <a:rPr lang="en-US" dirty="0"/>
              <a:t>: </a:t>
            </a:r>
          </a:p>
          <a:p>
            <a:r>
              <a:rPr lang="en-US" dirty="0"/>
              <a:t>Coyne, M. D., </a:t>
            </a:r>
            <a:r>
              <a:rPr lang="en-US" dirty="0" err="1"/>
              <a:t>Zipoli</a:t>
            </a:r>
            <a:r>
              <a:rPr lang="en-US" dirty="0"/>
              <a:t>, R. P., &amp; Ruby, M. F. (2006). Beginning reading instruction for students at risk for reading disabilities: What, how, and when. </a:t>
            </a:r>
            <a:r>
              <a:rPr lang="en-US" i="1" dirty="0"/>
              <a:t>Intervention in School and Clinic, 41</a:t>
            </a:r>
            <a:r>
              <a:rPr lang="en-US" dirty="0"/>
              <a:t>(3), 161-168.</a:t>
            </a:r>
          </a:p>
          <a:p>
            <a:endParaRPr lang="en-US" b="1" dirty="0"/>
          </a:p>
          <a:p>
            <a:r>
              <a:rPr lang="en-US" b="1" dirty="0"/>
              <a:t>Classroom Application:</a:t>
            </a:r>
          </a:p>
          <a:p>
            <a:pPr marL="342900" indent="-342900">
              <a:buClr>
                <a:schemeClr val="bg1"/>
              </a:buClr>
              <a:buFont typeface="Arial" panose="020B0604020202020204" pitchFamily="34" charset="0"/>
              <a:buChar char="•"/>
            </a:pPr>
            <a:r>
              <a:rPr lang="en-US" dirty="0"/>
              <a:t>Plan a lesson using the new knowledge about word reading instruction from this module.</a:t>
            </a:r>
          </a:p>
          <a:p>
            <a:pPr marL="342900" indent="-342900">
              <a:buClr>
                <a:schemeClr val="bg1"/>
              </a:buClr>
              <a:buFont typeface="Arial" panose="020B0604020202020204" pitchFamily="34" charset="0"/>
              <a:buChar char="•"/>
            </a:pPr>
            <a:r>
              <a:rPr lang="en-US" dirty="0"/>
              <a:t>Implement the lesson.</a:t>
            </a:r>
          </a:p>
        </p:txBody>
      </p:sp>
      <p:sp>
        <p:nvSpPr>
          <p:cNvPr id="4" name="Slide Number Placeholder 3"/>
          <p:cNvSpPr>
            <a:spLocks noGrp="1"/>
          </p:cNvSpPr>
          <p:nvPr>
            <p:ph type="sldNum" sz="quarter" idx="12"/>
          </p:nvPr>
        </p:nvSpPr>
        <p:spPr/>
        <p:txBody>
          <a:bodyPr/>
          <a:lstStyle/>
          <a:p>
            <a:fld id="{569CA132-ADD6-4B72-B5E1-B86F7979C603}" type="slidenum">
              <a:rPr lang="en-US" smtClean="0">
                <a:solidFill>
                  <a:srgbClr val="FFFFFF"/>
                </a:solidFill>
              </a:rPr>
              <a:pPr/>
              <a:t>6</a:t>
            </a:fld>
            <a:endParaRPr lang="en-US">
              <a:solidFill>
                <a:srgbClr val="FFFFFF"/>
              </a:solidFill>
            </a:endParaRPr>
          </a:p>
        </p:txBody>
      </p:sp>
      <p:pic>
        <p:nvPicPr>
          <p:cNvPr id="5" name="Picture 4"/>
          <p:cNvPicPr>
            <a:picLocks/>
          </p:cNvPicPr>
          <p:nvPr/>
        </p:nvPicPr>
        <p:blipFill rotWithShape="1">
          <a:blip r:embed="rId3" cstate="hqprint">
            <a:extLst>
              <a:ext uri="{BEBA8EAE-BF5A-486C-A8C5-ECC9F3942E4B}">
                <a14:imgProps xmlns:a14="http://schemas.microsoft.com/office/drawing/2010/main">
                  <a14:imgLayer r:embed="rId4">
                    <a14:imgEffect>
                      <a14:backgroundRemoval t="7083" b="91667" l="8324" r="90563">
                        <a14:foregroundMark x1="45721" y1="40000" x2="57210" y2="75521"/>
                        <a14:foregroundMark x1="56975" y1="75104" x2="85698" y2="72396"/>
                        <a14:foregroundMark x1="45721" y1="40417" x2="69168" y2="45938"/>
                        <a14:foregroundMark x1="69285" y1="46146" x2="80715" y2="73646"/>
                        <a14:foregroundMark x1="67702" y1="61875" x2="67702" y2="61875"/>
                        <a14:foregroundMark x1="69168" y1="45938" x2="56624" y2="76354"/>
                        <a14:foregroundMark x1="46835" y1="45313" x2="62896" y2="55729"/>
                      </a14:backgroundRemoval>
                    </a14:imgEffect>
                  </a14:imgLayer>
                </a14:imgProps>
              </a:ext>
              <a:ext uri="{28A0092B-C50C-407E-A947-70E740481C1C}">
                <a14:useLocalDpi xmlns:a14="http://schemas.microsoft.com/office/drawing/2010/main" val="0"/>
              </a:ext>
            </a:extLst>
          </a:blip>
          <a:srcRect l="6128" t="5170" r="8180" b="6230"/>
          <a:stretch/>
        </p:blipFill>
        <p:spPr>
          <a:xfrm rot="18920520">
            <a:off x="259997" y="1066800"/>
            <a:ext cx="914400" cy="9144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997" y="3547444"/>
            <a:ext cx="914400" cy="914400"/>
          </a:xfrm>
          <a:prstGeom prst="rect">
            <a:avLst/>
          </a:prstGeom>
        </p:spPr>
      </p:pic>
    </p:spTree>
    <p:extLst>
      <p:ext uri="{BB962C8B-B14F-4D97-AF65-F5344CB8AC3E}">
        <p14:creationId xmlns:p14="http://schemas.microsoft.com/office/powerpoint/2010/main" val="11154224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5632" y="930575"/>
            <a:ext cx="2277146" cy="4841575"/>
          </a:xfrm>
          <a:prstGeom prst="rect">
            <a:avLst/>
          </a:prstGeom>
        </p:spPr>
      </p:pic>
      <p:sp>
        <p:nvSpPr>
          <p:cNvPr id="3" name="TextBox 2"/>
          <p:cNvSpPr txBox="1"/>
          <p:nvPr/>
        </p:nvSpPr>
        <p:spPr>
          <a:xfrm>
            <a:off x="5586413" y="1657350"/>
            <a:ext cx="5357812" cy="2862322"/>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We are going to learn how to say the first sound in a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This is man (point to the picture). Everyone, say 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I’ll say the first sound in man. /mmm/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/mmm/ is the first sound in man</a:t>
            </a:r>
          </a:p>
        </p:txBody>
      </p:sp>
    </p:spTree>
    <p:extLst>
      <p:ext uri="{BB962C8B-B14F-4D97-AF65-F5344CB8AC3E}">
        <p14:creationId xmlns:p14="http://schemas.microsoft.com/office/powerpoint/2010/main" val="2752985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5586413" y="1657350"/>
            <a:ext cx="5357812" cy="2585323"/>
          </a:xfrm>
          <a:prstGeom prst="rect">
            <a:avLst/>
          </a:prstGeom>
          <a:solidFill>
            <a:schemeClr val="accent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I’ll show you again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This is sun (point to the picture). Everyone, say sun.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I’ll say the first sound in sun. /</a:t>
            </a:r>
            <a:r>
              <a:rPr kumimoji="0" lang="en-US" sz="1800" b="0" i="0" u="none" strike="noStrike" kern="1200" cap="none" spc="0" normalizeH="0" baseline="0" noProof="0" dirty="0" err="1">
                <a:ln>
                  <a:noFill/>
                </a:ln>
                <a:solidFill>
                  <a:srgbClr val="000000"/>
                </a:solidFill>
                <a:effectLst/>
                <a:uLnTx/>
                <a:uFillTx/>
                <a:latin typeface="Verdana"/>
                <a:ea typeface="+mn-ea"/>
                <a:cs typeface="+mn-cs"/>
              </a:rPr>
              <a:t>sss</a:t>
            </a:r>
            <a:r>
              <a:rPr kumimoji="0" lang="en-US" sz="1800" b="0" i="0" u="none" strike="noStrike" kern="1200" cap="none" spc="0" normalizeH="0" baseline="0" noProof="0" dirty="0">
                <a:ln>
                  <a:noFill/>
                </a:ln>
                <a:solidFill>
                  <a:srgbClr val="000000"/>
                </a:solidFill>
                <a:effectLst/>
                <a:uLnTx/>
                <a:uFillTx/>
                <a:latin typeface="Verdan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a:ea typeface="+mn-ea"/>
                <a:cs typeface="+mn-cs"/>
              </a:rPr>
              <a:t>/</a:t>
            </a:r>
            <a:r>
              <a:rPr kumimoji="0" lang="en-US" sz="1800" b="0" i="0" u="none" strike="noStrike" kern="1200" cap="none" spc="0" normalizeH="0" baseline="0" noProof="0" dirty="0" err="1">
                <a:ln>
                  <a:noFill/>
                </a:ln>
                <a:solidFill>
                  <a:srgbClr val="000000"/>
                </a:solidFill>
                <a:effectLst/>
                <a:uLnTx/>
                <a:uFillTx/>
                <a:latin typeface="Verdana"/>
                <a:ea typeface="+mn-ea"/>
                <a:cs typeface="+mn-cs"/>
              </a:rPr>
              <a:t>sss</a:t>
            </a:r>
            <a:r>
              <a:rPr kumimoji="0" lang="en-US" sz="1800" b="0" i="0" u="none" strike="noStrike" kern="1200" cap="none" spc="0" normalizeH="0" baseline="0" noProof="0" dirty="0">
                <a:ln>
                  <a:noFill/>
                </a:ln>
                <a:solidFill>
                  <a:srgbClr val="000000"/>
                </a:solidFill>
                <a:effectLst/>
                <a:uLnTx/>
                <a:uFillTx/>
                <a:latin typeface="Verdana"/>
                <a:ea typeface="+mn-ea"/>
                <a:cs typeface="+mn-cs"/>
              </a:rPr>
              <a:t>/ is the first sound in sun</a:t>
            </a:r>
          </a:p>
        </p:txBody>
      </p:sp>
      <p:pic>
        <p:nvPicPr>
          <p:cNvPr id="4" name="Picture 3"/>
          <p:cNvPicPr>
            <a:picLocks noChangeAspect="1"/>
          </p:cNvPicPr>
          <p:nvPr/>
        </p:nvPicPr>
        <p:blipFill>
          <a:blip r:embed="rId2"/>
          <a:stretch>
            <a:fillRect/>
          </a:stretch>
        </p:blipFill>
        <p:spPr>
          <a:xfrm>
            <a:off x="638097" y="1657350"/>
            <a:ext cx="3186978" cy="3143250"/>
          </a:xfrm>
          <a:prstGeom prst="rect">
            <a:avLst/>
          </a:prstGeom>
        </p:spPr>
      </p:pic>
    </p:spTree>
    <p:extLst>
      <p:ext uri="{BB962C8B-B14F-4D97-AF65-F5344CB8AC3E}">
        <p14:creationId xmlns:p14="http://schemas.microsoft.com/office/powerpoint/2010/main" val="8178776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6238" y="2099537"/>
            <a:ext cx="4414837" cy="2326748"/>
          </a:xfrm>
        </p:spPr>
        <p:txBody>
          <a:bodyPr>
            <a:normAutofit/>
          </a:bodyPr>
          <a:lstStyle/>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endParaRPr lang="en-US" dirty="0"/>
          </a:p>
        </p:txBody>
      </p:sp>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8CCEA2"/>
                </a:solidFill>
                <a:effectLst/>
                <a:uLnTx/>
                <a:uFillTx/>
                <a:latin typeface="Verdana" panose="020B0604030504040204" pitchFamily="34" charset="0"/>
                <a:ea typeface="Verdana" panose="020B0604030504040204" pitchFamily="34" charset="0"/>
              </a:rPr>
              <a:t>Activity 6.1</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8CCEA2"/>
                </a:solidFill>
                <a:effectLst/>
                <a:uLnTx/>
                <a:uFillTx/>
                <a:latin typeface="Verdana" panose="020B0604030504040204" pitchFamily="34" charset="0"/>
                <a:ea typeface="Verdana" panose="020B0604030504040204" pitchFamily="34" charset="0"/>
              </a:rPr>
              <a:t>Evaluate a Lesson </a:t>
            </a:r>
          </a:p>
        </p:txBody>
      </p:sp>
      <p:sp>
        <p:nvSpPr>
          <p:cNvPr id="5" name="Title 1"/>
          <p:cNvSpPr txBox="1">
            <a:spLocks/>
          </p:cNvSpPr>
          <p:nvPr/>
        </p:nvSpPr>
        <p:spPr>
          <a:xfrm>
            <a:off x="4186238" y="1668996"/>
            <a:ext cx="2828925" cy="430541"/>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Effective Models</a:t>
            </a:r>
          </a:p>
        </p:txBody>
      </p:sp>
      <p:pic>
        <p:nvPicPr>
          <p:cNvPr id="12" name="Picture 11"/>
          <p:cNvPicPr>
            <a:picLocks noChangeAspect="1"/>
          </p:cNvPicPr>
          <p:nvPr/>
        </p:nvPicPr>
        <p:blipFill>
          <a:blip r:embed="rId2">
            <a:clrChange>
              <a:clrFrom>
                <a:srgbClr val="000000"/>
              </a:clrFrom>
              <a:clrTo>
                <a:srgbClr val="000000">
                  <a:alpha val="0"/>
                </a:srgbClr>
              </a:clrTo>
            </a:clrChange>
          </a:blip>
          <a:stretch>
            <a:fillRect/>
          </a:stretch>
        </p:blipFill>
        <p:spPr>
          <a:xfrm>
            <a:off x="7892735" y="112781"/>
            <a:ext cx="914400" cy="873998"/>
          </a:xfrm>
          <a:prstGeom prst="rect">
            <a:avLst/>
          </a:prstGeom>
        </p:spPr>
      </p:pic>
      <p:pic>
        <p:nvPicPr>
          <p:cNvPr id="6" name="Picture 5"/>
          <p:cNvPicPr>
            <a:picLocks noChangeAspect="1"/>
          </p:cNvPicPr>
          <p:nvPr/>
        </p:nvPicPr>
        <p:blipFill>
          <a:blip r:embed="rId3"/>
          <a:stretch>
            <a:fillRect/>
          </a:stretch>
        </p:blipFill>
        <p:spPr>
          <a:xfrm>
            <a:off x="260350" y="1524000"/>
            <a:ext cx="3685359" cy="4229100"/>
          </a:xfrm>
          <a:prstGeom prst="rect">
            <a:avLst/>
          </a:prstGeom>
        </p:spPr>
      </p:pic>
    </p:spTree>
    <p:extLst>
      <p:ext uri="{BB962C8B-B14F-4D97-AF65-F5344CB8AC3E}">
        <p14:creationId xmlns:p14="http://schemas.microsoft.com/office/powerpoint/2010/main" val="26089035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14300"/>
            <a:ext cx="5321300" cy="6217087"/>
          </a:xfrm>
          <a:prstGeom prst="rect">
            <a:avLst/>
          </a:prstGeom>
          <a:solidFill>
            <a:srgbClr val="F7F8E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Rockwell" charset="0"/>
                <a:ea typeface="Rockwell" charset="0"/>
                <a:cs typeface="Rockwell" charset="0"/>
              </a:rPr>
              <a:t>LESSON 14: </a:t>
            </a:r>
            <a:r>
              <a:rPr kumimoji="0" lang="en-US" sz="2000" b="0" i="0" u="none" strike="noStrike" kern="1200" cap="none" spc="0" normalizeH="0" baseline="0" noProof="0" dirty="0">
                <a:ln>
                  <a:noFill/>
                </a:ln>
                <a:solidFill>
                  <a:srgbClr val="000000"/>
                </a:solidFill>
                <a:effectLst/>
                <a:uLnTx/>
                <a:uFillTx/>
                <a:latin typeface="Rockwell" charset="0"/>
                <a:ea typeface="Rockwell" charset="0"/>
                <a:cs typeface="Rockwell" charset="0"/>
              </a:rPr>
              <a:t>Reading Words with </a:t>
            </a:r>
            <a:r>
              <a:rPr kumimoji="0" lang="en-US" sz="20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ea</a:t>
            </a:r>
            <a:endParaRPr kumimoji="0" lang="en-US" sz="20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ckwell" charset="0"/>
                <a:ea typeface="Rockwell" charset="0"/>
                <a:cs typeface="Rockwell" charset="0"/>
              </a:rPr>
              <a:t>TEACH/MODEL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ckwell" charset="0"/>
                <a:ea typeface="Rockwell" charset="0"/>
                <a:cs typeface="Rockwell" charset="0"/>
              </a:rPr>
              <a:t>Display</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the vowel digraph </a:t>
            </a:r>
            <a:r>
              <a:rPr kumimoji="0" lang="en-US" sz="1800" b="0" i="0" u="sng" strike="noStrike" kern="1200" cap="none" spc="0" normalizeH="0" baseline="0" noProof="0" dirty="0" err="1">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card.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ckwell" charset="0"/>
                <a:ea typeface="Rockwell" charset="0"/>
                <a:cs typeface="Rockwell" charset="0"/>
              </a:rPr>
              <a:t>Explain</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that </a:t>
            </a:r>
            <a:r>
              <a:rPr kumimoji="0" lang="en-US" sz="18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can make two sounds, the long e sound like in </a:t>
            </a:r>
            <a:r>
              <a:rPr kumimoji="0" lang="en-US" sz="1800" b="0" i="0" u="sng" strike="noStrike" kern="1200" cap="none" spc="0" normalizeH="0" baseline="0" noProof="0" dirty="0">
                <a:ln>
                  <a:noFill/>
                </a:ln>
                <a:solidFill>
                  <a:srgbClr val="000000"/>
                </a:solidFill>
                <a:effectLst/>
                <a:uLnTx/>
                <a:uFillTx/>
                <a:latin typeface="Rockwell" charset="0"/>
                <a:ea typeface="Rockwell" charset="0"/>
                <a:cs typeface="Rockwell" charset="0"/>
              </a:rPr>
              <a:t>read</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and the short e sound like in </a:t>
            </a:r>
            <a:r>
              <a:rPr kumimoji="0" lang="en-US" sz="1800" b="0" i="0" u="sng" strike="noStrike" kern="1200" cap="none" spc="0" normalizeH="0" baseline="0" noProof="0" dirty="0">
                <a:ln>
                  <a:noFill/>
                </a:ln>
                <a:solidFill>
                  <a:srgbClr val="000000"/>
                </a:solidFill>
                <a:effectLst/>
                <a:uLnTx/>
                <a:uFillTx/>
                <a:latin typeface="Rockwell" charset="0"/>
                <a:ea typeface="Rockwell" charset="0"/>
                <a:cs typeface="Rockwell" charset="0"/>
              </a:rPr>
              <a:t>bread</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ckwell" charset="0"/>
                <a:ea typeface="Rockwell" charset="0"/>
                <a:cs typeface="Rockwell" charset="0"/>
              </a:rPr>
              <a:t>Lead</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students in pronouncing both sounds of </a:t>
            </a:r>
            <a:r>
              <a:rPr kumimoji="0" lang="en-US" sz="18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while pointing to the </a:t>
            </a:r>
            <a:r>
              <a:rPr kumimoji="0" lang="en-US" sz="1800" b="0" i="0" u="sng" strike="noStrike" kern="1200" cap="none" spc="0" normalizeH="0" baseline="0" noProof="0" dirty="0" err="1">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card.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ckwell" charset="0"/>
                <a:ea typeface="Rockwell" charset="0"/>
                <a:cs typeface="Rockwell" charset="0"/>
              </a:rPr>
              <a:t>Say</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a:t>
            </a:r>
            <a:r>
              <a:rPr kumimoji="0" lang="en-US" sz="18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can say /</a:t>
            </a:r>
            <a:r>
              <a:rPr kumimoji="0" lang="en-US" sz="18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eee</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like in </a:t>
            </a:r>
            <a:r>
              <a:rPr kumimoji="0" lang="en-US" sz="1800" b="0" i="0" u="sng" strike="noStrike" kern="1200" cap="none" spc="0" normalizeH="0" baseline="0" noProof="0" dirty="0">
                <a:ln>
                  <a:noFill/>
                </a:ln>
                <a:solidFill>
                  <a:srgbClr val="000000"/>
                </a:solidFill>
                <a:effectLst/>
                <a:uLnTx/>
                <a:uFillTx/>
                <a:latin typeface="Rockwell" charset="0"/>
                <a:ea typeface="Rockwell" charset="0"/>
                <a:cs typeface="Rockwell" charset="0"/>
              </a:rPr>
              <a:t>read</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Everyone say /</a:t>
            </a:r>
            <a:r>
              <a:rPr kumimoji="0" lang="en-US" sz="18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eee</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 </a:t>
            </a:r>
            <a:r>
              <a:rPr kumimoji="0" lang="en-US" sz="1800" b="0" i="0" u="sng" strike="noStrike" kern="1200" cap="none" spc="0" normalizeH="0" baseline="0" noProof="0" dirty="0">
                <a:ln>
                  <a:noFill/>
                </a:ln>
                <a:solidFill>
                  <a:srgbClr val="000000"/>
                </a:solidFill>
                <a:effectLst/>
                <a:uLnTx/>
                <a:uFillTx/>
                <a:latin typeface="Rockwell" charset="0"/>
                <a:ea typeface="Rockwell" charset="0"/>
                <a:cs typeface="Rockwell" charset="0"/>
              </a:rPr>
              <a:t>read</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a:t>
            </a:r>
            <a:r>
              <a:rPr kumimoji="0" lang="en-US" sz="18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can also say /e/ like in bread. Everyone say /e/ - </a:t>
            </a:r>
            <a:r>
              <a:rPr kumimoji="0" lang="en-US" sz="1800" b="0" i="0" u="sng" strike="noStrike" kern="1200" cap="none" spc="0" normalizeH="0" baseline="0" noProof="0" dirty="0">
                <a:ln>
                  <a:noFill/>
                </a:ln>
                <a:solidFill>
                  <a:srgbClr val="000000"/>
                </a:solidFill>
                <a:effectLst/>
                <a:uLnTx/>
                <a:uFillTx/>
                <a:latin typeface="Rockwell" charset="0"/>
                <a:ea typeface="Rockwell" charset="0"/>
                <a:cs typeface="Rockwell" charset="0"/>
              </a:rPr>
              <a:t>bread</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ckwell" charset="0"/>
                <a:ea typeface="Rockwell" charset="0"/>
                <a:cs typeface="Rockwell" charset="0"/>
              </a:rPr>
              <a:t>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Have students read the following words with 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ckwell" charset="0"/>
                <a:ea typeface="Rockwell" charset="0"/>
                <a:cs typeface="Rockwell" charset="0"/>
              </a:rPr>
              <a:t>read, bread, real, wealth, steam, lead</a:t>
            </a:r>
            <a:endParaRPr kumimoji="0" lang="en-US" sz="800" b="1"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p:txBody>
      </p:sp>
      <p:sp>
        <p:nvSpPr>
          <p:cNvPr id="4" name="Content Placeholder 2"/>
          <p:cNvSpPr txBox="1">
            <a:spLocks/>
          </p:cNvSpPr>
          <p:nvPr/>
        </p:nvSpPr>
        <p:spPr>
          <a:xfrm>
            <a:off x="5702301" y="613637"/>
            <a:ext cx="3276600" cy="2326748"/>
          </a:xfrm>
          <a:prstGeom prst="rect">
            <a:avLst/>
          </a:prstGeom>
        </p:spPr>
        <p:txBody>
          <a:bodyPr>
            <a:normAutofit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Focus on a singular objective</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Explain with clear, concise, consistent language</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Model/demonstrate the skill/strategy </a:t>
            </a:r>
          </a:p>
          <a:p>
            <a:pPr marL="0" marR="0" lvl="0" indent="0" algn="l" defTabSz="914400" rtl="0" eaLnBrk="1" fontAlgn="auto" latinLnBrk="0" hangingPunct="1">
              <a:lnSpc>
                <a:spcPct val="110000"/>
              </a:lnSpc>
              <a:spcBef>
                <a:spcPts val="600"/>
              </a:spcBef>
              <a:spcAft>
                <a:spcPts val="0"/>
              </a:spcAft>
              <a:buClr>
                <a:srgbClr val="C95331"/>
              </a:buClr>
              <a:buSzTx/>
              <a:buFont typeface="Arial" panose="020B0604020202020204" pitchFamily="34" charset="0"/>
              <a:buNone/>
              <a:tabLst/>
              <a:defRPr/>
            </a:pPr>
            <a:r>
              <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      (show the thinking)</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Select appropriate examples to model</a:t>
            </a:r>
          </a:p>
          <a:p>
            <a:pPr marL="342900" marR="0" lvl="0" indent="-342900" algn="l" defTabSz="914400" rtl="0" eaLnBrk="1" fontAlgn="auto" latinLnBrk="0" hangingPunct="1">
              <a:lnSpc>
                <a:spcPct val="110000"/>
              </a:lnSpc>
              <a:spcBef>
                <a:spcPts val="600"/>
              </a:spcBef>
              <a:spcAft>
                <a:spcPts val="0"/>
              </a:spcAft>
              <a:buClr>
                <a:srgbClr val="C95331"/>
              </a:buClr>
              <a:buSzTx/>
              <a:buFont typeface="Wingdings" panose="05000000000000000000" pitchFamily="2" charset="2"/>
              <a:buChar char="q"/>
              <a:tabLst/>
              <a:defRPr/>
            </a:pPr>
            <a:r>
              <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Model additional examples </a:t>
            </a:r>
            <a:br>
              <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br>
            <a:r>
              <a:rPr kumimoji="0" lang="en-US" sz="12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rPr>
              <a:t>(use multiple models)</a:t>
            </a:r>
          </a:p>
          <a:p>
            <a:pPr marL="0" marR="0" lvl="0" indent="0" algn="l" defTabSz="914400" rtl="0" eaLnBrk="1" fontAlgn="auto" latinLnBrk="0" hangingPunct="1">
              <a:lnSpc>
                <a:spcPct val="110000"/>
              </a:lnSpc>
              <a:spcBef>
                <a:spcPts val="600"/>
              </a:spcBef>
              <a:spcAft>
                <a:spcPts val="0"/>
              </a:spcAft>
              <a:buClr>
                <a:srgbClr val="6D545D">
                  <a:lumMod val="75000"/>
                </a:srgbClr>
              </a:buClr>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endParaRPr>
          </a:p>
        </p:txBody>
      </p:sp>
      <p:sp>
        <p:nvSpPr>
          <p:cNvPr id="5" name="Title 1"/>
          <p:cNvSpPr txBox="1">
            <a:spLocks/>
          </p:cNvSpPr>
          <p:nvPr/>
        </p:nvSpPr>
        <p:spPr>
          <a:xfrm>
            <a:off x="6040438" y="114300"/>
            <a:ext cx="2828925" cy="430541"/>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Effective Models</a:t>
            </a:r>
          </a:p>
        </p:txBody>
      </p:sp>
    </p:spTree>
    <p:extLst>
      <p:ext uri="{BB962C8B-B14F-4D97-AF65-F5344CB8AC3E}">
        <p14:creationId xmlns:p14="http://schemas.microsoft.com/office/powerpoint/2010/main" val="64395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 y="889000"/>
            <a:ext cx="5321300" cy="4493538"/>
          </a:xfrm>
          <a:prstGeom prst="rect">
            <a:avLst/>
          </a:prstGeom>
          <a:solidFill>
            <a:srgbClr val="F7F8E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Rockwell" charset="0"/>
                <a:ea typeface="Rockwell" charset="0"/>
                <a:cs typeface="Rockwell" charset="0"/>
              </a:rPr>
              <a:t>LESSON 14: </a:t>
            </a:r>
            <a:r>
              <a:rPr kumimoji="0" lang="en-US" sz="2000" b="0" i="0" u="none" strike="noStrike" kern="1200" cap="none" spc="0" normalizeH="0" baseline="0" noProof="0" dirty="0">
                <a:ln>
                  <a:noFill/>
                </a:ln>
                <a:solidFill>
                  <a:srgbClr val="000000"/>
                </a:solidFill>
                <a:effectLst/>
                <a:uLnTx/>
                <a:uFillTx/>
                <a:latin typeface="Rockwell" charset="0"/>
                <a:ea typeface="Rockwell" charset="0"/>
                <a:cs typeface="Rockwell" charset="0"/>
              </a:rPr>
              <a:t>Introducing </a:t>
            </a:r>
            <a:r>
              <a:rPr kumimoji="0" lang="en-US" sz="2000" b="0" i="0" u="sng" strike="noStrike" kern="1200" cap="none" spc="0" normalizeH="0" baseline="0" noProof="0" dirty="0" err="1">
                <a:ln>
                  <a:noFill/>
                </a:ln>
                <a:solidFill>
                  <a:srgbClr val="000000"/>
                </a:solidFill>
                <a:effectLst/>
                <a:uLnTx/>
                <a:uFillTx/>
                <a:latin typeface="Rockwell" charset="0"/>
                <a:ea typeface="Rockwell" charset="0"/>
                <a:cs typeface="Rockwell" charset="0"/>
              </a:rPr>
              <a:t>ea</a:t>
            </a:r>
            <a:endParaRPr kumimoji="0" lang="en-US" sz="2000" b="0" i="0" u="sng"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Rockwell" charset="0"/>
                <a:ea typeface="Rockwell" charset="0"/>
                <a:cs typeface="Rockwell" charset="0"/>
              </a:rPr>
              <a:t>TEACH/MODEL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ckwell" charset="0"/>
                <a:ea typeface="Rockwell" charset="0"/>
                <a:cs typeface="Rockwell" charset="0"/>
              </a:rPr>
              <a:t>Display</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the vowel digraph </a:t>
            </a:r>
            <a:r>
              <a:rPr kumimoji="0" lang="en-US" sz="1800" b="0" i="0" u="sng" strike="noStrike" kern="1200" cap="none" spc="0" normalizeH="0" baseline="0" noProof="0" dirty="0" err="1">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card.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Rockwell" charset="0"/>
                <a:ea typeface="Rockwell" charset="0"/>
                <a:cs typeface="Rockwell" charset="0"/>
              </a:rPr>
              <a:t>Say</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“These letters usually say /</a:t>
            </a:r>
            <a:r>
              <a:rPr kumimoji="0" lang="en-US" sz="18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eee</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Everyone, what do these letters usually say?  That’s right, </a:t>
            </a:r>
            <a:r>
              <a:rPr kumimoji="0" lang="en-US" sz="1800" b="0" i="0" u="sng" strike="noStrike" kern="1200" cap="none" spc="0" normalizeH="0" baseline="0" noProof="0" dirty="0" err="1">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usually says /</a:t>
            </a:r>
            <a:r>
              <a:rPr kumimoji="0" lang="en-US" sz="1800" b="0" i="0" u="none" strike="noStrike" kern="1200" cap="none" spc="0" normalizeH="0" baseline="0" noProof="0" dirty="0" err="1">
                <a:ln>
                  <a:noFill/>
                </a:ln>
                <a:solidFill>
                  <a:srgbClr val="000000"/>
                </a:solidFill>
                <a:effectLst/>
                <a:uLnTx/>
                <a:uFillTx/>
                <a:latin typeface="Rockwell" charset="0"/>
                <a:ea typeface="Rockwell" charset="0"/>
                <a:cs typeface="Rockwell" charset="0"/>
              </a:rPr>
              <a:t>eee</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“I’ll show you how to read words with </a:t>
            </a:r>
            <a:r>
              <a:rPr kumimoji="0" lang="en-US" sz="1800" b="0" i="0" u="sng" strike="noStrike" kern="1200" cap="none" spc="0" normalizeH="0" baseline="0" noProof="0" dirty="0">
                <a:ln>
                  <a:noFill/>
                </a:ln>
                <a:solidFill>
                  <a:srgbClr val="000000"/>
                </a:solidFill>
                <a:effectLst/>
                <a:uLnTx/>
                <a:uFillTx/>
                <a:latin typeface="Rockwell" charset="0"/>
                <a:ea typeface="Rockwell" charset="0"/>
                <a:cs typeface="Rockwell" charset="0"/>
              </a:rPr>
              <a:t>ea</a:t>
            </a: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 First I’ll say the sound, then I’ll read the 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rPr>
              <a:t>(Model saying the sound and reading the following words, </a:t>
            </a:r>
            <a:r>
              <a:rPr kumimoji="0" lang="en-US" sz="1800" b="1" i="0" u="none" strike="noStrike" kern="1200" cap="none" spc="0" normalizeH="0" baseline="0" noProof="0" dirty="0">
                <a:ln>
                  <a:noFill/>
                </a:ln>
                <a:solidFill>
                  <a:srgbClr val="000000"/>
                </a:solidFill>
                <a:effectLst/>
                <a:uLnTx/>
                <a:uFillTx/>
                <a:latin typeface="Rockwell" charset="0"/>
                <a:ea typeface="Rockwell" charset="0"/>
                <a:cs typeface="Rockwell" charset="0"/>
              </a:rPr>
              <a:t>eat, real, meat, bead)</a:t>
            </a:r>
            <a:endParaRPr kumimoji="0" lang="en-US" sz="800" b="1" i="0" u="none" strike="noStrike" kern="1200" cap="none" spc="0" normalizeH="0" baseline="0" noProof="0" dirty="0">
              <a:ln>
                <a:noFill/>
              </a:ln>
              <a:solidFill>
                <a:srgbClr val="000000"/>
              </a:solidFill>
              <a:effectLst/>
              <a:uLnTx/>
              <a:uFillTx/>
              <a:latin typeface="Rockwell" charset="0"/>
              <a:ea typeface="Rockwell" charset="0"/>
              <a:cs typeface="Rockwel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ckwell" charset="0"/>
              <a:ea typeface="Rockwell" charset="0"/>
              <a:cs typeface="Rockwell" charset="0"/>
            </a:endParaRPr>
          </a:p>
        </p:txBody>
      </p:sp>
      <p:sp>
        <p:nvSpPr>
          <p:cNvPr id="3" name="TextBox 2"/>
          <p:cNvSpPr txBox="1"/>
          <p:nvPr/>
        </p:nvSpPr>
        <p:spPr>
          <a:xfrm>
            <a:off x="6390348" y="889000"/>
            <a:ext cx="1857375" cy="48320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sng" strike="noStrike" kern="1200" cap="none" spc="0" normalizeH="0" baseline="0" noProof="0" dirty="0">
              <a:ln>
                <a:noFill/>
              </a:ln>
              <a:solidFill>
                <a:srgbClr val="FFFFFF"/>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119DA4"/>
              </a:solidFill>
              <a:effectLst/>
              <a:uLnTx/>
              <a:uFillTx/>
              <a:latin typeface="Verdan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rgbClr val="119DA4"/>
                </a:solidFill>
                <a:effectLst/>
                <a:uLnTx/>
                <a:uFillTx/>
                <a:latin typeface="Verdana"/>
                <a:ea typeface="+mn-ea"/>
                <a:cs typeface="+mn-cs"/>
              </a:rPr>
              <a:t>ea</a:t>
            </a:r>
            <a:r>
              <a:rPr kumimoji="0" lang="en-US" sz="4400" b="0" i="0" u="none" strike="noStrike" kern="1200" cap="none" spc="0" normalizeH="0" baseline="0" noProof="0" dirty="0">
                <a:ln>
                  <a:noFill/>
                </a:ln>
                <a:solidFill>
                  <a:srgbClr val="119DA4"/>
                </a:solidFill>
                <a:effectLst/>
                <a:uLnTx/>
                <a:uFillTx/>
                <a:latin typeface="Verdana"/>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r</a:t>
            </a:r>
            <a:r>
              <a:rPr kumimoji="0" lang="en-US" sz="4400" b="0" i="0" u="sng" strike="noStrike" kern="1200" cap="none" spc="0" normalizeH="0" baseline="0" noProof="0" dirty="0">
                <a:ln>
                  <a:noFill/>
                </a:ln>
                <a:solidFill>
                  <a:srgbClr val="119DA4"/>
                </a:solidFill>
                <a:effectLst/>
                <a:uLnTx/>
                <a:uFillTx/>
                <a:latin typeface="Verdana"/>
                <a:ea typeface="+mn-ea"/>
                <a:cs typeface="+mn-cs"/>
              </a:rPr>
              <a:t>ea</a:t>
            </a:r>
            <a:r>
              <a:rPr kumimoji="0" lang="en-US" sz="4400" b="0" i="0" u="none" strike="noStrike" kern="1200" cap="none" spc="0" normalizeH="0" baseline="0" noProof="0" dirty="0">
                <a:ln>
                  <a:noFill/>
                </a:ln>
                <a:solidFill>
                  <a:srgbClr val="119DA4"/>
                </a:solidFill>
                <a:effectLst/>
                <a:uLnTx/>
                <a:uFillTx/>
                <a:latin typeface="Verdana"/>
                <a:ea typeface="+mn-ea"/>
                <a:cs typeface="+mn-cs"/>
              </a:rPr>
              <a:t>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m</a:t>
            </a:r>
            <a:r>
              <a:rPr kumimoji="0" lang="en-US" sz="4400" b="0" i="0" u="sng" strike="noStrike" kern="1200" cap="none" spc="0" normalizeH="0" baseline="0" noProof="0" dirty="0">
                <a:ln>
                  <a:noFill/>
                </a:ln>
                <a:solidFill>
                  <a:srgbClr val="119DA4"/>
                </a:solidFill>
                <a:effectLst/>
                <a:uLnTx/>
                <a:uFillTx/>
                <a:latin typeface="Verdana"/>
                <a:ea typeface="+mn-ea"/>
                <a:cs typeface="+mn-cs"/>
              </a:rPr>
              <a:t>ea</a:t>
            </a:r>
            <a:r>
              <a:rPr kumimoji="0" lang="en-US" sz="4400" b="0" i="0" u="none" strike="noStrike" kern="1200" cap="none" spc="0" normalizeH="0" baseline="0" noProof="0" dirty="0">
                <a:ln>
                  <a:noFill/>
                </a:ln>
                <a:solidFill>
                  <a:srgbClr val="119DA4"/>
                </a:solidFill>
                <a:effectLst/>
                <a:uLnTx/>
                <a:uFillTx/>
                <a:latin typeface="Verdana"/>
                <a:ea typeface="+mn-ea"/>
                <a:cs typeface="+mn-cs"/>
              </a:rPr>
              <a:t>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19DA4"/>
                </a:solidFill>
                <a:effectLst/>
                <a:uLnTx/>
                <a:uFillTx/>
                <a:latin typeface="Verdana"/>
                <a:ea typeface="+mn-ea"/>
                <a:cs typeface="+mn-cs"/>
              </a:rPr>
              <a:t>b</a:t>
            </a:r>
            <a:r>
              <a:rPr kumimoji="0" lang="en-US" sz="4400" b="0" i="0" u="sng" strike="noStrike" kern="1200" cap="none" spc="0" normalizeH="0" baseline="0" noProof="0" dirty="0">
                <a:ln>
                  <a:noFill/>
                </a:ln>
                <a:solidFill>
                  <a:srgbClr val="119DA4"/>
                </a:solidFill>
                <a:effectLst/>
                <a:uLnTx/>
                <a:uFillTx/>
                <a:latin typeface="Verdana"/>
                <a:ea typeface="+mn-ea"/>
                <a:cs typeface="+mn-cs"/>
              </a:rPr>
              <a:t>ea</a:t>
            </a:r>
            <a:r>
              <a:rPr kumimoji="0" lang="en-US" sz="4400" b="0" i="0" u="none" strike="noStrike" kern="1200" cap="none" spc="0" normalizeH="0" baseline="0" noProof="0" dirty="0">
                <a:ln>
                  <a:noFill/>
                </a:ln>
                <a:solidFill>
                  <a:srgbClr val="119DA4"/>
                </a:solidFill>
                <a:effectLst/>
                <a:uLnTx/>
                <a:uFillTx/>
                <a:latin typeface="Verdana"/>
                <a:ea typeface="+mn-ea"/>
                <a:cs typeface="+mn-cs"/>
              </a:rPr>
              <a: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119DA4"/>
              </a:solidFill>
              <a:effectLst/>
              <a:uLnTx/>
              <a:uFillTx/>
              <a:latin typeface="Verdana"/>
              <a:ea typeface="+mn-ea"/>
              <a:cs typeface="+mn-cs"/>
            </a:endParaRPr>
          </a:p>
        </p:txBody>
      </p:sp>
      <p:sp>
        <p:nvSpPr>
          <p:cNvPr id="4" name="Rectangle 3"/>
          <p:cNvSpPr/>
          <p:nvPr/>
        </p:nvSpPr>
        <p:spPr>
          <a:xfrm>
            <a:off x="6889269" y="921352"/>
            <a:ext cx="859531"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err="1">
                <a:ln>
                  <a:noFill/>
                </a:ln>
                <a:solidFill>
                  <a:srgbClr val="FFFFFF"/>
                </a:solidFill>
                <a:effectLst/>
                <a:uLnTx/>
                <a:uFillTx/>
                <a:latin typeface="Verdana"/>
                <a:ea typeface="+mn-ea"/>
                <a:cs typeface="+mn-cs"/>
              </a:rPr>
              <a:t>ea</a:t>
            </a:r>
            <a:endParaRPr kumimoji="0" lang="en-US" sz="4400" b="0" i="0" u="sng" strike="noStrike" kern="1200" cap="none" spc="0" normalizeH="0" baseline="0" noProof="0" dirty="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2706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6238" y="2099537"/>
            <a:ext cx="4414837" cy="2326748"/>
          </a:xfrm>
        </p:spPr>
        <p:txBody>
          <a:bodyPr>
            <a:normAutofit/>
          </a:bodyPr>
          <a:lstStyle/>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endParaRPr lang="en-US" dirty="0"/>
          </a:p>
        </p:txBody>
      </p:sp>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8CCEA2"/>
                </a:solidFill>
                <a:effectLst/>
                <a:uLnTx/>
                <a:uFillTx/>
                <a:latin typeface="Verdana" panose="020B0604030504040204" pitchFamily="34" charset="0"/>
                <a:ea typeface="Verdana" panose="020B0604030504040204" pitchFamily="34" charset="0"/>
              </a:rPr>
              <a:t>Activity 6.2</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8CCEA2"/>
                </a:solidFill>
                <a:effectLst/>
                <a:uLnTx/>
                <a:uFillTx/>
                <a:latin typeface="Verdana" panose="020B0604030504040204" pitchFamily="34" charset="0"/>
                <a:ea typeface="Verdana" panose="020B0604030504040204" pitchFamily="34" charset="0"/>
              </a:rPr>
              <a:t>Evaluate a Video</a:t>
            </a:r>
          </a:p>
        </p:txBody>
      </p:sp>
      <p:sp>
        <p:nvSpPr>
          <p:cNvPr id="5" name="Title 1"/>
          <p:cNvSpPr txBox="1">
            <a:spLocks/>
          </p:cNvSpPr>
          <p:nvPr/>
        </p:nvSpPr>
        <p:spPr>
          <a:xfrm>
            <a:off x="4186238" y="1668996"/>
            <a:ext cx="2828925" cy="430541"/>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Effective Models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271" y="1668996"/>
            <a:ext cx="3213759" cy="2371651"/>
          </a:xfrm>
          <a:prstGeom prst="rect">
            <a:avLst/>
          </a:prstGeom>
        </p:spPr>
      </p:pic>
    </p:spTree>
    <p:extLst>
      <p:ext uri="{BB962C8B-B14F-4D97-AF65-F5344CB8AC3E}">
        <p14:creationId xmlns:p14="http://schemas.microsoft.com/office/powerpoint/2010/main" val="39314575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6238" y="2099537"/>
            <a:ext cx="4414837" cy="2326748"/>
          </a:xfrm>
        </p:spPr>
        <p:txBody>
          <a:bodyPr>
            <a:normAutofit/>
          </a:bodyPr>
          <a:lstStyle/>
          <a:p>
            <a:pPr marL="342900" indent="-342900">
              <a:buClr>
                <a:schemeClr val="accent1"/>
              </a:buClr>
              <a:buFont typeface="Wingdings" panose="05000000000000000000" pitchFamily="2" charset="2"/>
              <a:buChar char="q"/>
            </a:pPr>
            <a:r>
              <a:rPr lang="en-US" sz="1200" dirty="0"/>
              <a:t>Focus on a singular objective</a:t>
            </a:r>
          </a:p>
          <a:p>
            <a:pPr marL="342900" indent="-342900">
              <a:buClr>
                <a:schemeClr val="accent1"/>
              </a:buClr>
              <a:buFont typeface="Wingdings" panose="05000000000000000000" pitchFamily="2" charset="2"/>
              <a:buChar char="q"/>
            </a:pPr>
            <a:r>
              <a:rPr lang="en-US" sz="1200" dirty="0"/>
              <a:t>Explain with clear, concise, consistent language</a:t>
            </a:r>
          </a:p>
          <a:p>
            <a:pPr marL="342900" indent="-342900">
              <a:buClr>
                <a:schemeClr val="accent1"/>
              </a:buClr>
              <a:buFont typeface="Wingdings" panose="05000000000000000000" pitchFamily="2" charset="2"/>
              <a:buChar char="q"/>
            </a:pPr>
            <a:r>
              <a:rPr lang="en-US" sz="1200" dirty="0"/>
              <a:t>Model/demonstrate the skill/strategy </a:t>
            </a:r>
          </a:p>
          <a:p>
            <a:pPr>
              <a:buClr>
                <a:schemeClr val="accent1"/>
              </a:buClr>
            </a:pPr>
            <a:r>
              <a:rPr lang="en-US" sz="1200" dirty="0"/>
              <a:t>      (show the thinking)</a:t>
            </a:r>
          </a:p>
          <a:p>
            <a:pPr marL="342900" indent="-342900">
              <a:buClr>
                <a:schemeClr val="accent1"/>
              </a:buClr>
              <a:buFont typeface="Wingdings" panose="05000000000000000000" pitchFamily="2" charset="2"/>
              <a:buChar char="q"/>
            </a:pPr>
            <a:r>
              <a:rPr lang="en-US" sz="1200" dirty="0"/>
              <a:t>Select appropriate examples to model</a:t>
            </a:r>
          </a:p>
          <a:p>
            <a:pPr marL="342900" indent="-342900">
              <a:buClr>
                <a:schemeClr val="accent1"/>
              </a:buClr>
              <a:buFont typeface="Wingdings" panose="05000000000000000000" pitchFamily="2" charset="2"/>
              <a:buChar char="q"/>
            </a:pPr>
            <a:r>
              <a:rPr lang="en-US" sz="1200" dirty="0"/>
              <a:t>Model additional examples </a:t>
            </a:r>
            <a:br>
              <a:rPr lang="en-US" sz="1200" dirty="0"/>
            </a:br>
            <a:r>
              <a:rPr lang="en-US" sz="1200" dirty="0"/>
              <a:t>(use multiple models)</a:t>
            </a:r>
          </a:p>
          <a:p>
            <a:endParaRPr lang="en-US" dirty="0"/>
          </a:p>
        </p:txBody>
      </p:sp>
      <p:sp>
        <p:nvSpPr>
          <p:cNvPr id="4" name="Title 1"/>
          <p:cNvSpPr txBox="1">
            <a:spLocks/>
          </p:cNvSpPr>
          <p:nvPr/>
        </p:nvSpPr>
        <p:spPr>
          <a:xfrm>
            <a:off x="114300" y="255259"/>
            <a:ext cx="8915400" cy="731520"/>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8CCEA2"/>
                </a:solidFill>
                <a:effectLst/>
                <a:uLnTx/>
                <a:uFillTx/>
                <a:latin typeface="Verdana" panose="020B0604030504040204" pitchFamily="34" charset="0"/>
                <a:ea typeface="Verdana" panose="020B0604030504040204" pitchFamily="34" charset="0"/>
              </a:rPr>
              <a:t>Activity 6.2</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8CCEA2"/>
                </a:solidFill>
                <a:effectLst/>
                <a:uLnTx/>
                <a:uFillTx/>
                <a:latin typeface="Verdana" panose="020B0604030504040204" pitchFamily="34" charset="0"/>
                <a:ea typeface="Verdana" panose="020B0604030504040204" pitchFamily="34" charset="0"/>
              </a:rPr>
              <a:t>Evaluate a Video</a:t>
            </a:r>
          </a:p>
        </p:txBody>
      </p:sp>
      <p:sp>
        <p:nvSpPr>
          <p:cNvPr id="5" name="Title 1"/>
          <p:cNvSpPr txBox="1">
            <a:spLocks/>
          </p:cNvSpPr>
          <p:nvPr/>
        </p:nvSpPr>
        <p:spPr>
          <a:xfrm>
            <a:off x="4186238" y="1668996"/>
            <a:ext cx="2828925" cy="430541"/>
          </a:xfrm>
          <a:prstGeom prst="rect">
            <a:avLst/>
          </a:prstGeom>
        </p:spPr>
        <p:txBody>
          <a:bodyPr vert="horz" lIns="91440" tIns="45720" rIns="91440" bIns="45720" rtlCol="0" anchor="t" anchorCtr="0">
            <a:no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rPr>
              <a:t>Effective Models</a:t>
            </a:r>
          </a:p>
        </p:txBody>
      </p:sp>
      <p:pic>
        <p:nvPicPr>
          <p:cNvPr id="9" name="Picture 8"/>
          <p:cNvPicPr>
            <a:picLocks noChangeAspect="1"/>
          </p:cNvPicPr>
          <p:nvPr/>
        </p:nvPicPr>
        <p:blipFill>
          <a:blip r:embed="rId2"/>
          <a:stretch>
            <a:fillRect/>
          </a:stretch>
        </p:blipFill>
        <p:spPr>
          <a:xfrm>
            <a:off x="8029575" y="115376"/>
            <a:ext cx="914400" cy="94211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59" y="1668996"/>
            <a:ext cx="3213759" cy="2371651"/>
          </a:xfrm>
          <a:prstGeom prst="rect">
            <a:avLst/>
          </a:prstGeom>
        </p:spPr>
      </p:pic>
    </p:spTree>
    <p:extLst>
      <p:ext uri="{BB962C8B-B14F-4D97-AF65-F5344CB8AC3E}">
        <p14:creationId xmlns:p14="http://schemas.microsoft.com/office/powerpoint/2010/main" val="21344346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8CCEA2"/>
                </a:solidFill>
              </a:rPr>
              <a:t>Activity 6.2</a:t>
            </a:r>
            <a:br>
              <a:rPr lang="en-US" dirty="0">
                <a:solidFill>
                  <a:srgbClr val="8CCEA2"/>
                </a:solidFill>
              </a:rPr>
            </a:br>
            <a:endParaRPr lang="en-US" dirty="0"/>
          </a:p>
        </p:txBody>
      </p:sp>
      <p:sp>
        <p:nvSpPr>
          <p:cNvPr id="3" name="TextBox 2"/>
          <p:cNvSpPr txBox="1"/>
          <p:nvPr/>
        </p:nvSpPr>
        <p:spPr>
          <a:xfrm>
            <a:off x="2384612" y="2779059"/>
            <a:ext cx="4787153" cy="369332"/>
          </a:xfrm>
          <a:prstGeom prst="rect">
            <a:avLst/>
          </a:prstGeom>
          <a:noFill/>
        </p:spPr>
        <p:txBody>
          <a:bodyPr wrap="square" rtlCol="0">
            <a:spAutoFit/>
          </a:bodyPr>
          <a:lstStyle/>
          <a:p>
            <a:r>
              <a:rPr lang="en-US" dirty="0">
                <a:solidFill>
                  <a:schemeClr val="bg1"/>
                </a:solidFill>
                <a:hlinkClick r:id="rId2"/>
              </a:rPr>
              <a:t>https://youtu.be/ipgF83Miv5c</a:t>
            </a:r>
            <a:r>
              <a:rPr lang="en-US" dirty="0">
                <a:solidFill>
                  <a:schemeClr val="bg1"/>
                </a:solidFill>
              </a:rPr>
              <a:t> </a:t>
            </a:r>
          </a:p>
        </p:txBody>
      </p:sp>
    </p:spTree>
    <p:extLst>
      <p:ext uri="{BB962C8B-B14F-4D97-AF65-F5344CB8AC3E}">
        <p14:creationId xmlns:p14="http://schemas.microsoft.com/office/powerpoint/2010/main" val="31710622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13120"/>
            <a:ext cx="9061255" cy="1353965"/>
          </a:xfrm>
        </p:spPr>
        <p:txBody>
          <a:bodyPr>
            <a:normAutofit/>
          </a:bodyPr>
          <a:lstStyle/>
          <a:p>
            <a:pPr algn="ctr"/>
            <a:r>
              <a:rPr lang="en-US" sz="3200" dirty="0"/>
              <a:t>Qualitative Adaptations in Word Reading: Practice</a:t>
            </a:r>
          </a:p>
        </p:txBody>
      </p:sp>
      <p:sp>
        <p:nvSpPr>
          <p:cNvPr id="3" name="Subtitle 2"/>
          <p:cNvSpPr>
            <a:spLocks noGrp="1"/>
          </p:cNvSpPr>
          <p:nvPr>
            <p:ph type="subTitle" idx="1"/>
          </p:nvPr>
        </p:nvSpPr>
        <p:spPr/>
        <p:txBody>
          <a:bodyPr/>
          <a:lstStyle/>
          <a:p>
            <a:r>
              <a:rPr lang="en-US" dirty="0"/>
              <a:t>Module 6 – Part 2</a:t>
            </a:r>
          </a:p>
          <a:p>
            <a:endParaRPr lang="en-US" dirty="0"/>
          </a:p>
        </p:txBody>
      </p:sp>
    </p:spTree>
    <p:extLst>
      <p:ext uri="{BB962C8B-B14F-4D97-AF65-F5344CB8AC3E}">
        <p14:creationId xmlns:p14="http://schemas.microsoft.com/office/powerpoint/2010/main" val="36532537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Objectives</a:t>
            </a:r>
          </a:p>
        </p:txBody>
      </p:sp>
      <p:sp>
        <p:nvSpPr>
          <p:cNvPr id="3" name="Content Placeholder 2"/>
          <p:cNvSpPr>
            <a:spLocks noGrp="1"/>
          </p:cNvSpPr>
          <p:nvPr>
            <p:ph idx="1"/>
          </p:nvPr>
        </p:nvSpPr>
        <p:spPr/>
        <p:txBody>
          <a:bodyPr>
            <a:normAutofit/>
          </a:bodyPr>
          <a:lstStyle/>
          <a:p>
            <a:r>
              <a:rPr lang="en-US" dirty="0"/>
              <a:t>You will learn…</a:t>
            </a:r>
          </a:p>
          <a:p>
            <a:endParaRPr lang="en-US" dirty="0"/>
          </a:p>
          <a:p>
            <a:pPr marL="342900" indent="-342900">
              <a:lnSpc>
                <a:spcPct val="150000"/>
              </a:lnSpc>
              <a:spcAft>
                <a:spcPts val="1200"/>
              </a:spcAft>
              <a:buClr>
                <a:schemeClr val="bg1"/>
              </a:buClr>
              <a:buFont typeface="Arial" panose="020B0604020202020204" pitchFamily="34" charset="0"/>
              <a:buChar char="•"/>
            </a:pPr>
            <a:r>
              <a:rPr lang="en-US" dirty="0"/>
              <a:t>What effective practice looks like in intensive reading interventions.</a:t>
            </a:r>
          </a:p>
          <a:p>
            <a:pPr marL="342900" indent="-342900">
              <a:lnSpc>
                <a:spcPct val="150000"/>
              </a:lnSpc>
              <a:spcAft>
                <a:spcPts val="1200"/>
              </a:spcAft>
              <a:buClr>
                <a:schemeClr val="bg1"/>
              </a:buClr>
              <a:buFont typeface="Arial" panose="020B0604020202020204" pitchFamily="34" charset="0"/>
              <a:buChar char="•"/>
            </a:pPr>
            <a:r>
              <a:rPr lang="en-US" dirty="0"/>
              <a:t>How to adapt reading instruction to improve student practice.</a:t>
            </a:r>
          </a:p>
        </p:txBody>
      </p:sp>
    </p:spTree>
    <p:extLst>
      <p:ext uri="{BB962C8B-B14F-4D97-AF65-F5344CB8AC3E}">
        <p14:creationId xmlns:p14="http://schemas.microsoft.com/office/powerpoint/2010/main" val="3850187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a:spLocks noGrp="1"/>
          </p:cNvSpPr>
          <p:nvPr>
            <p:ph type="title"/>
          </p:nvPr>
        </p:nvSpPr>
        <p:spPr>
          <a:xfrm>
            <a:off x="228600" y="228600"/>
            <a:ext cx="8686800" cy="731520"/>
          </a:xfrm>
        </p:spPr>
        <p:txBody>
          <a:bodyPr/>
          <a:lstStyle/>
          <a:p>
            <a:r>
              <a:rPr lang="en-US" dirty="0"/>
              <a:t>Big Ideas in Reading</a:t>
            </a:r>
          </a:p>
        </p:txBody>
      </p:sp>
      <p:pic>
        <p:nvPicPr>
          <p:cNvPr id="39" name="Picture 38"/>
          <p:cNvPicPr>
            <a:picLocks noChangeAspect="1"/>
          </p:cNvPicPr>
          <p:nvPr/>
        </p:nvPicPr>
        <p:blipFill>
          <a:blip r:embed="rId3"/>
          <a:stretch>
            <a:fillRect/>
          </a:stretch>
        </p:blipFill>
        <p:spPr>
          <a:xfrm>
            <a:off x="228600" y="1443037"/>
            <a:ext cx="7086601" cy="3986213"/>
          </a:xfrm>
          <a:prstGeom prst="rect">
            <a:avLst/>
          </a:prstGeom>
        </p:spPr>
      </p:pic>
    </p:spTree>
    <p:extLst>
      <p:ext uri="{BB962C8B-B14F-4D97-AF65-F5344CB8AC3E}">
        <p14:creationId xmlns:p14="http://schemas.microsoft.com/office/powerpoint/2010/main" val="17639560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528807" y="3177953"/>
            <a:ext cx="1667476" cy="812366"/>
          </a:xfrm>
          <a:prstGeom prst="rect">
            <a:avLst/>
          </a:prstGeom>
          <a:solidFill>
            <a:srgbClr val="D3A01F">
              <a:lumMod val="50000"/>
            </a:srgbClr>
          </a:solidFill>
        </p:spPr>
        <p:txBody>
          <a:bodyPr wrap="square"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Planned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Examples</a:t>
            </a:r>
          </a:p>
        </p:txBody>
      </p:sp>
      <p:sp>
        <p:nvSpPr>
          <p:cNvPr id="26" name="TextBox 25"/>
          <p:cNvSpPr txBox="1"/>
          <p:nvPr/>
        </p:nvSpPr>
        <p:spPr>
          <a:xfrm>
            <a:off x="1526725" y="2325503"/>
            <a:ext cx="1667476" cy="852449"/>
          </a:xfrm>
          <a:prstGeom prst="rect">
            <a:avLst/>
          </a:prstGeom>
          <a:solidFill>
            <a:srgbClr val="D3A01F">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Clear Explanation</a:t>
            </a:r>
          </a:p>
        </p:txBody>
      </p:sp>
      <p:sp>
        <p:nvSpPr>
          <p:cNvPr id="27" name="TextBox 26"/>
          <p:cNvSpPr txBox="1"/>
          <p:nvPr/>
        </p:nvSpPr>
        <p:spPr>
          <a:xfrm>
            <a:off x="3320281" y="3115302"/>
            <a:ext cx="1667476" cy="87501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28" name="TextBox 27"/>
          <p:cNvSpPr txBox="1"/>
          <p:nvPr/>
        </p:nvSpPr>
        <p:spPr>
          <a:xfrm>
            <a:off x="3320281" y="2325503"/>
            <a:ext cx="1667476" cy="789797"/>
          </a:xfrm>
          <a:prstGeom prst="rect">
            <a:avLst/>
          </a:prstGeom>
          <a:solidFill>
            <a:srgbClr val="8B4007"/>
          </a:solidFill>
        </p:spPr>
        <p:txBody>
          <a:bodyPr wrap="square" rtlCol="0" anchor="ctr">
            <a:noAutofit/>
          </a:bodyPr>
          <a:lstStyle/>
          <a:p>
            <a:pPr algn="ctr"/>
            <a:r>
              <a:rPr lang="en-US" sz="2000" dirty="0">
                <a:solidFill>
                  <a:srgbClr val="FFFFFF"/>
                </a:solidFill>
                <a:latin typeface="Tw Cen MT" panose="020B0602020104020603"/>
              </a:rPr>
              <a:t>Guided </a:t>
            </a:r>
          </a:p>
          <a:p>
            <a:pPr algn="ctr"/>
            <a:r>
              <a:rPr lang="en-US" sz="2000" dirty="0">
                <a:solidFill>
                  <a:srgbClr val="FFFFFF"/>
                </a:solidFill>
                <a:latin typeface="Tw Cen MT" panose="020B0602020104020603"/>
              </a:rPr>
              <a:t>Practice</a:t>
            </a:r>
          </a:p>
        </p:txBody>
      </p:sp>
      <p:sp>
        <p:nvSpPr>
          <p:cNvPr id="29" name="TextBox 28"/>
          <p:cNvSpPr txBox="1"/>
          <p:nvPr/>
        </p:nvSpPr>
        <p:spPr>
          <a:xfrm>
            <a:off x="1528806" y="1863840"/>
            <a:ext cx="1667476" cy="461665"/>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30" name="TextBox 29"/>
          <p:cNvSpPr txBox="1"/>
          <p:nvPr/>
        </p:nvSpPr>
        <p:spPr>
          <a:xfrm>
            <a:off x="3320281" y="1863839"/>
            <a:ext cx="1667476" cy="461665"/>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1" name="TextBox 30"/>
          <p:cNvSpPr txBox="1"/>
          <p:nvPr/>
        </p:nvSpPr>
        <p:spPr>
          <a:xfrm>
            <a:off x="1936284" y="1369055"/>
            <a:ext cx="852520" cy="461665"/>
          </a:xfrm>
          <a:prstGeom prst="rect">
            <a:avLst/>
          </a:prstGeom>
          <a:noFill/>
        </p:spPr>
        <p:txBody>
          <a:bodyPr wrap="square" rtlCol="0">
            <a:spAutoFit/>
          </a:bodyPr>
          <a:lstStyle/>
          <a:p>
            <a:r>
              <a:rPr lang="en-US" sz="2400" dirty="0">
                <a:solidFill>
                  <a:srgbClr val="FFC000"/>
                </a:solidFill>
                <a:latin typeface="Tw Cen MT" panose="020B0602020104020603"/>
              </a:rPr>
              <a:t>I Do</a:t>
            </a:r>
          </a:p>
        </p:txBody>
      </p:sp>
      <p:sp>
        <p:nvSpPr>
          <p:cNvPr id="32" name="TextBox 31"/>
          <p:cNvSpPr txBox="1"/>
          <p:nvPr/>
        </p:nvSpPr>
        <p:spPr>
          <a:xfrm>
            <a:off x="5053549" y="2514793"/>
            <a:ext cx="1667476" cy="461665"/>
          </a:xfrm>
          <a:prstGeom prst="rect">
            <a:avLst/>
          </a:prstGeom>
          <a:noFill/>
        </p:spPr>
        <p:txBody>
          <a:bodyPr wrap="square" rtlCol="0">
            <a:spAutoFit/>
          </a:bodyPr>
          <a:lstStyle/>
          <a:p>
            <a:r>
              <a:rPr lang="en-US" sz="2400" dirty="0">
                <a:solidFill>
                  <a:srgbClr val="FFC000"/>
                </a:solidFill>
                <a:latin typeface="Tw Cen MT" panose="020B0602020104020603"/>
              </a:rPr>
              <a:t>We Do</a:t>
            </a:r>
          </a:p>
        </p:txBody>
      </p:sp>
      <p:sp>
        <p:nvSpPr>
          <p:cNvPr id="33" name="TextBox 32"/>
          <p:cNvSpPr txBox="1"/>
          <p:nvPr/>
        </p:nvSpPr>
        <p:spPr>
          <a:xfrm>
            <a:off x="5053549" y="3347202"/>
            <a:ext cx="1455045" cy="461665"/>
          </a:xfrm>
          <a:prstGeom prst="rect">
            <a:avLst/>
          </a:prstGeom>
          <a:noFill/>
        </p:spPr>
        <p:txBody>
          <a:bodyPr wrap="square" rtlCol="0">
            <a:spAutoFit/>
          </a:bodyPr>
          <a:lstStyle/>
          <a:p>
            <a:r>
              <a:rPr lang="en-US" sz="2400" dirty="0">
                <a:solidFill>
                  <a:srgbClr val="FFC000"/>
                </a:solidFill>
                <a:latin typeface="Tw Cen MT" panose="020B0602020104020603"/>
              </a:rPr>
              <a:t>You Do</a:t>
            </a:r>
          </a:p>
        </p:txBody>
      </p:sp>
      <p:sp>
        <p:nvSpPr>
          <p:cNvPr id="34" name="Rectangle 33"/>
          <p:cNvSpPr/>
          <p:nvPr/>
        </p:nvSpPr>
        <p:spPr>
          <a:xfrm>
            <a:off x="1528806" y="4167518"/>
            <a:ext cx="3458951" cy="437680"/>
          </a:xfrm>
          <a:prstGeom prst="rect">
            <a:avLst/>
          </a:prstGeom>
          <a:solidFill>
            <a:srgbClr val="E4E5E6">
              <a:lumMod val="50000"/>
            </a:srgbClr>
          </a:solidFill>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Tw Cen MT" panose="020B0602020104020603"/>
              </a:rPr>
              <a:t>Supporting Practices</a:t>
            </a:r>
            <a:endParaRPr kumimoji="0" lang="en-US" sz="1800" b="0" i="0" u="none" strike="noStrike" kern="0" cap="none" spc="0" normalizeH="0" baseline="0" noProof="0" dirty="0">
              <a:ln>
                <a:noFill/>
              </a:ln>
              <a:solidFill>
                <a:srgbClr val="000000"/>
              </a:solidFill>
              <a:effectLst/>
              <a:uLnTx/>
              <a:uFillTx/>
              <a:latin typeface="Tw Cen MT" panose="020B0602020104020603"/>
            </a:endParaRPr>
          </a:p>
        </p:txBody>
      </p:sp>
      <p:sp>
        <p:nvSpPr>
          <p:cNvPr id="35" name="Rectangle 34"/>
          <p:cNvSpPr/>
          <p:nvPr/>
        </p:nvSpPr>
        <p:spPr>
          <a:xfrm>
            <a:off x="1528806" y="4508807"/>
            <a:ext cx="3458951" cy="1085957"/>
          </a:xfrm>
          <a:prstGeom prst="rect">
            <a:avLst/>
          </a:prstGeom>
          <a:solidFill>
            <a:srgbClr val="E4E5E6">
              <a:lumMod val="25000"/>
            </a:srgbClr>
          </a:solidFill>
        </p:spPr>
        <p:txBody>
          <a:bodyPr wrap="square">
            <a:no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Asking the right questions </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Eliciting frequent responses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Providing immediate specific feedback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tab pos="114300" algn="l"/>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Maintaining a brisk pace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Tree>
    <p:extLst>
      <p:ext uri="{BB962C8B-B14F-4D97-AF65-F5344CB8AC3E}">
        <p14:creationId xmlns:p14="http://schemas.microsoft.com/office/powerpoint/2010/main" val="29692658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320281" y="3115302"/>
            <a:ext cx="1667476" cy="87501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28" name="TextBox 27"/>
          <p:cNvSpPr txBox="1"/>
          <p:nvPr/>
        </p:nvSpPr>
        <p:spPr>
          <a:xfrm>
            <a:off x="3320281" y="2325503"/>
            <a:ext cx="1667476" cy="789797"/>
          </a:xfrm>
          <a:prstGeom prst="rect">
            <a:avLst/>
          </a:prstGeom>
          <a:solidFill>
            <a:srgbClr val="8B4007"/>
          </a:solidFill>
        </p:spPr>
        <p:txBody>
          <a:bodyPr wrap="square" rtlCol="0" anchor="ctr">
            <a:noAutofit/>
          </a:bodyPr>
          <a:lstStyle/>
          <a:p>
            <a:pPr algn="ctr"/>
            <a:r>
              <a:rPr lang="en-US" sz="2000" dirty="0">
                <a:solidFill>
                  <a:srgbClr val="FFFFFF"/>
                </a:solidFill>
                <a:latin typeface="Tw Cen MT" panose="020B0602020104020603"/>
              </a:rPr>
              <a:t>Guided </a:t>
            </a:r>
          </a:p>
          <a:p>
            <a:pPr algn="ctr"/>
            <a:r>
              <a:rPr lang="en-US" sz="2000" dirty="0">
                <a:solidFill>
                  <a:srgbClr val="FFFFFF"/>
                </a:solidFill>
                <a:latin typeface="Tw Cen MT" panose="020B0602020104020603"/>
              </a:rPr>
              <a:t>Practice</a:t>
            </a:r>
          </a:p>
        </p:txBody>
      </p:sp>
      <p:sp>
        <p:nvSpPr>
          <p:cNvPr id="30" name="TextBox 29"/>
          <p:cNvSpPr txBox="1"/>
          <p:nvPr/>
        </p:nvSpPr>
        <p:spPr>
          <a:xfrm>
            <a:off x="3320281" y="1863839"/>
            <a:ext cx="1667476" cy="461665"/>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2" name="TextBox 31"/>
          <p:cNvSpPr txBox="1"/>
          <p:nvPr/>
        </p:nvSpPr>
        <p:spPr>
          <a:xfrm>
            <a:off x="5053549" y="2514793"/>
            <a:ext cx="1667476" cy="461665"/>
          </a:xfrm>
          <a:prstGeom prst="rect">
            <a:avLst/>
          </a:prstGeom>
          <a:noFill/>
        </p:spPr>
        <p:txBody>
          <a:bodyPr wrap="square" rtlCol="0">
            <a:spAutoFit/>
          </a:bodyPr>
          <a:lstStyle/>
          <a:p>
            <a:r>
              <a:rPr lang="en-US" sz="2400" dirty="0">
                <a:solidFill>
                  <a:srgbClr val="FFC000"/>
                </a:solidFill>
                <a:latin typeface="Tw Cen MT" panose="020B0602020104020603"/>
              </a:rPr>
              <a:t>We Do</a:t>
            </a:r>
          </a:p>
        </p:txBody>
      </p:sp>
      <p:sp>
        <p:nvSpPr>
          <p:cNvPr id="33" name="TextBox 32"/>
          <p:cNvSpPr txBox="1"/>
          <p:nvPr/>
        </p:nvSpPr>
        <p:spPr>
          <a:xfrm>
            <a:off x="5053549" y="3347202"/>
            <a:ext cx="1455045" cy="461665"/>
          </a:xfrm>
          <a:prstGeom prst="rect">
            <a:avLst/>
          </a:prstGeom>
          <a:noFill/>
        </p:spPr>
        <p:txBody>
          <a:bodyPr wrap="square" rtlCol="0">
            <a:spAutoFit/>
          </a:bodyPr>
          <a:lstStyle/>
          <a:p>
            <a:r>
              <a:rPr lang="en-US" sz="2400" dirty="0">
                <a:solidFill>
                  <a:srgbClr val="FFC000"/>
                </a:solidFill>
                <a:latin typeface="Tw Cen MT" panose="020B0602020104020603"/>
              </a:rPr>
              <a:t>You Do</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
        <p:nvSpPr>
          <p:cNvPr id="15" name="Oval 14"/>
          <p:cNvSpPr/>
          <p:nvPr/>
        </p:nvSpPr>
        <p:spPr>
          <a:xfrm>
            <a:off x="3116133" y="1530236"/>
            <a:ext cx="3392461" cy="181696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039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p:cNvSpPr>
            <a:spLocks noGrp="1"/>
          </p:cNvSpPr>
          <p:nvPr>
            <p:ph type="title"/>
          </p:nvPr>
        </p:nvSpPr>
        <p:spPr>
          <a:xfrm>
            <a:off x="228600" y="228600"/>
            <a:ext cx="8686800" cy="731520"/>
          </a:xfrm>
        </p:spPr>
        <p:txBody>
          <a:bodyPr>
            <a:normAutofit fontScale="90000"/>
          </a:bodyPr>
          <a:lstStyle/>
          <a:p>
            <a:r>
              <a:rPr lang="en-US" dirty="0"/>
              <a:t>Practice: </a:t>
            </a:r>
            <a:br>
              <a:rPr lang="en-US" dirty="0"/>
            </a:br>
            <a:r>
              <a:rPr lang="en-US" dirty="0"/>
              <a:t>Why We’re Learning This </a:t>
            </a:r>
          </a:p>
        </p:txBody>
      </p:sp>
    </p:spTree>
    <p:extLst>
      <p:ext uri="{BB962C8B-B14F-4D97-AF65-F5344CB8AC3E}">
        <p14:creationId xmlns:p14="http://schemas.microsoft.com/office/powerpoint/2010/main" val="38742768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5221621" y="3306427"/>
            <a:ext cx="2014998" cy="484673"/>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28" name="TextBox 27"/>
          <p:cNvSpPr txBox="1"/>
          <p:nvPr/>
        </p:nvSpPr>
        <p:spPr>
          <a:xfrm>
            <a:off x="3321844" y="3311340"/>
            <a:ext cx="1899777" cy="474847"/>
          </a:xfrm>
          <a:prstGeom prst="rect">
            <a:avLst/>
          </a:prstGeom>
          <a:solidFill>
            <a:srgbClr val="8B4007"/>
          </a:solidFill>
        </p:spPr>
        <p:txBody>
          <a:bodyPr wrap="square" rtlCol="0" anchor="ctr">
            <a:noAutofit/>
          </a:bodyPr>
          <a:lstStyle/>
          <a:p>
            <a:pPr algn="ctr"/>
            <a:r>
              <a:rPr lang="en-US" sz="1600" dirty="0">
                <a:solidFill>
                  <a:srgbClr val="FFFFFF"/>
                </a:solidFill>
                <a:latin typeface="Tw Cen MT" panose="020B0602020104020603"/>
              </a:rPr>
              <a:t>Guided Practice</a:t>
            </a:r>
          </a:p>
        </p:txBody>
      </p:sp>
      <p:sp>
        <p:nvSpPr>
          <p:cNvPr id="29" name="TextBox 28"/>
          <p:cNvSpPr txBox="1"/>
          <p:nvPr/>
        </p:nvSpPr>
        <p:spPr>
          <a:xfrm>
            <a:off x="278607" y="2849677"/>
            <a:ext cx="3043237" cy="936510"/>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30" name="TextBox 29"/>
          <p:cNvSpPr txBox="1"/>
          <p:nvPr/>
        </p:nvSpPr>
        <p:spPr>
          <a:xfrm>
            <a:off x="3321843" y="2849676"/>
            <a:ext cx="3914776" cy="461664"/>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7" name="Title 1"/>
          <p:cNvSpPr>
            <a:spLocks noGrp="1"/>
          </p:cNvSpPr>
          <p:nvPr>
            <p:ph type="title"/>
          </p:nvPr>
        </p:nvSpPr>
        <p:spPr>
          <a:xfrm>
            <a:off x="228600" y="228600"/>
            <a:ext cx="8686800" cy="731520"/>
          </a:xfrm>
        </p:spPr>
        <p:txBody>
          <a:bodyPr/>
          <a:lstStyle/>
          <a:p>
            <a:r>
              <a:rPr lang="en-US" dirty="0"/>
              <a:t>Explicit Instruction</a:t>
            </a:r>
          </a:p>
        </p:txBody>
      </p:sp>
      <p:sp>
        <p:nvSpPr>
          <p:cNvPr id="2" name="Left Brace 1"/>
          <p:cNvSpPr/>
          <p:nvPr/>
        </p:nvSpPr>
        <p:spPr>
          <a:xfrm rot="5400000">
            <a:off x="3447765" y="-1080774"/>
            <a:ext cx="519683" cy="6857999"/>
          </a:xfrm>
          <a:prstGeom prst="leftBrace">
            <a:avLst>
              <a:gd name="adj1" fmla="val 97494"/>
              <a:gd name="adj2" fmla="val 50000"/>
            </a:avLst>
          </a:prstGeom>
          <a:ln w="222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228600" y="1550925"/>
            <a:ext cx="6958012" cy="400110"/>
          </a:xfrm>
          <a:prstGeom prst="rect">
            <a:avLst/>
          </a:prstGeom>
          <a:noFill/>
        </p:spPr>
        <p:txBody>
          <a:bodyPr wrap="square" rtlCol="0">
            <a:spAutoFit/>
          </a:bodyPr>
          <a:lstStyle/>
          <a:p>
            <a:pPr algn="ctr"/>
            <a:r>
              <a:rPr lang="en-US" sz="2000" dirty="0">
                <a:solidFill>
                  <a:schemeClr val="bg1"/>
                </a:solidFill>
              </a:rPr>
              <a:t>Lesson timeframe (30 minutes)</a:t>
            </a:r>
          </a:p>
        </p:txBody>
      </p:sp>
      <p:sp>
        <p:nvSpPr>
          <p:cNvPr id="15" name="TextBox 14"/>
          <p:cNvSpPr txBox="1"/>
          <p:nvPr/>
        </p:nvSpPr>
        <p:spPr>
          <a:xfrm>
            <a:off x="3321843" y="4484547"/>
            <a:ext cx="3914776" cy="474847"/>
          </a:xfrm>
          <a:prstGeom prst="rect">
            <a:avLst/>
          </a:prstGeom>
          <a:solidFill>
            <a:srgbClr val="EA6B0C">
              <a:lumMod val="50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Tw Cen MT" panose="020B0602020104020603"/>
              </a:rPr>
              <a:t>Independent Practice</a:t>
            </a:r>
          </a:p>
        </p:txBody>
      </p:sp>
      <p:sp>
        <p:nvSpPr>
          <p:cNvPr id="16" name="TextBox 15"/>
          <p:cNvSpPr txBox="1"/>
          <p:nvPr/>
        </p:nvSpPr>
        <p:spPr>
          <a:xfrm>
            <a:off x="1750220" y="4484547"/>
            <a:ext cx="1571623" cy="474847"/>
          </a:xfrm>
          <a:prstGeom prst="rect">
            <a:avLst/>
          </a:prstGeom>
          <a:solidFill>
            <a:srgbClr val="8B4007"/>
          </a:solidFill>
        </p:spPr>
        <p:txBody>
          <a:bodyPr wrap="square" rtlCol="0" anchor="ctr">
            <a:noAutofit/>
          </a:bodyPr>
          <a:lstStyle/>
          <a:p>
            <a:pPr algn="ctr"/>
            <a:r>
              <a:rPr lang="en-US" sz="1600" dirty="0">
                <a:solidFill>
                  <a:srgbClr val="FFFFFF"/>
                </a:solidFill>
                <a:latin typeface="Tw Cen MT" panose="020B0602020104020603"/>
              </a:rPr>
              <a:t>Guided Practice</a:t>
            </a:r>
          </a:p>
        </p:txBody>
      </p:sp>
      <p:sp>
        <p:nvSpPr>
          <p:cNvPr id="17" name="TextBox 16"/>
          <p:cNvSpPr txBox="1"/>
          <p:nvPr/>
        </p:nvSpPr>
        <p:spPr>
          <a:xfrm>
            <a:off x="278608" y="4027797"/>
            <a:ext cx="1471612" cy="936510"/>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18" name="TextBox 17"/>
          <p:cNvSpPr txBox="1"/>
          <p:nvPr/>
        </p:nvSpPr>
        <p:spPr>
          <a:xfrm>
            <a:off x="1750220" y="4027796"/>
            <a:ext cx="5486399" cy="461664"/>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p>
        </p:txBody>
      </p:sp>
    </p:spTree>
    <p:extLst>
      <p:ext uri="{BB962C8B-B14F-4D97-AF65-F5344CB8AC3E}">
        <p14:creationId xmlns:p14="http://schemas.microsoft.com/office/powerpoint/2010/main" val="198638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2" grpId="0" animBg="1"/>
      <p:bldP spid="3" grpId="0"/>
      <p:bldP spid="15" grpId="0" animBg="1"/>
      <p:bldP spid="16" grpId="0" animBg="1"/>
      <p:bldP spid="17" grpId="0" animBg="1"/>
      <p:bldP spid="1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278608" y="2849677"/>
            <a:ext cx="1193006" cy="461663"/>
          </a:xfrm>
          <a:prstGeom prst="rect">
            <a:avLst/>
          </a:prstGeom>
          <a:solidFill>
            <a:srgbClr val="D3A01F">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Modeling</a:t>
            </a:r>
            <a:endParaRPr kumimoji="0" lang="en-US" sz="2400" b="1" i="0" u="none" strike="noStrike" kern="0" cap="none" spc="0" normalizeH="0" baseline="0" noProof="0" dirty="0">
              <a:ln>
                <a:noFill/>
              </a:ln>
              <a:solidFill>
                <a:srgbClr val="000000"/>
              </a:solidFill>
              <a:effectLst/>
              <a:uLnTx/>
              <a:uFillTx/>
              <a:latin typeface="Tw Cen MT" panose="020B0602020104020603"/>
            </a:endParaRPr>
          </a:p>
        </p:txBody>
      </p:sp>
      <p:sp>
        <p:nvSpPr>
          <p:cNvPr id="30" name="TextBox 29"/>
          <p:cNvSpPr txBox="1"/>
          <p:nvPr/>
        </p:nvSpPr>
        <p:spPr>
          <a:xfrm>
            <a:off x="1471613" y="2849677"/>
            <a:ext cx="1185861" cy="468128"/>
          </a:xfrm>
          <a:prstGeom prst="rect">
            <a:avLst/>
          </a:prstGeom>
          <a:solidFill>
            <a:srgbClr val="EA6B0C">
              <a:lumMod val="75000"/>
            </a:srgbClr>
          </a:solidFill>
        </p:spPr>
        <p:txBody>
          <a:bodyPr wrap="square" rtlCol="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37" name="Title 1"/>
          <p:cNvSpPr>
            <a:spLocks noGrp="1"/>
          </p:cNvSpPr>
          <p:nvPr>
            <p:ph type="title"/>
          </p:nvPr>
        </p:nvSpPr>
        <p:spPr>
          <a:xfrm>
            <a:off x="228600" y="228600"/>
            <a:ext cx="8686800" cy="731520"/>
          </a:xfrm>
        </p:spPr>
        <p:txBody>
          <a:bodyPr/>
          <a:lstStyle/>
          <a:p>
            <a:r>
              <a:rPr lang="en-US" dirty="0"/>
              <a:t>Explicit Instruction: Word Reading</a:t>
            </a:r>
          </a:p>
        </p:txBody>
      </p:sp>
      <p:sp>
        <p:nvSpPr>
          <p:cNvPr id="2" name="Left Brace 1"/>
          <p:cNvSpPr/>
          <p:nvPr/>
        </p:nvSpPr>
        <p:spPr>
          <a:xfrm rot="5400000">
            <a:off x="3447765" y="-1080774"/>
            <a:ext cx="519683" cy="6857999"/>
          </a:xfrm>
          <a:prstGeom prst="leftBrace">
            <a:avLst>
              <a:gd name="adj1" fmla="val 97494"/>
              <a:gd name="adj2" fmla="val 50000"/>
            </a:avLst>
          </a:prstGeom>
          <a:ln w="222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228600" y="1550925"/>
            <a:ext cx="6958012" cy="400110"/>
          </a:xfrm>
          <a:prstGeom prst="rect">
            <a:avLst/>
          </a:prstGeom>
          <a:noFill/>
        </p:spPr>
        <p:txBody>
          <a:bodyPr wrap="square" rtlCol="0">
            <a:spAutoFit/>
          </a:bodyPr>
          <a:lstStyle/>
          <a:p>
            <a:pPr algn="ctr"/>
            <a:r>
              <a:rPr lang="en-US" sz="2000" dirty="0">
                <a:solidFill>
                  <a:schemeClr val="bg1"/>
                </a:solidFill>
              </a:rPr>
              <a:t>Lesson timeframe (</a:t>
            </a:r>
            <a:r>
              <a:rPr lang="en-US" sz="2000" u="sng" dirty="0">
                <a:solidFill>
                  <a:schemeClr val="bg1"/>
                </a:solidFill>
              </a:rPr>
              <a:t>15 minutes</a:t>
            </a:r>
            <a:r>
              <a:rPr lang="en-US" sz="2000" dirty="0">
                <a:solidFill>
                  <a:schemeClr val="bg1"/>
                </a:solidFill>
              </a:rPr>
              <a:t>)</a:t>
            </a:r>
          </a:p>
        </p:txBody>
      </p:sp>
      <p:sp>
        <p:nvSpPr>
          <p:cNvPr id="13" name="Left Brace 12"/>
          <p:cNvSpPr/>
          <p:nvPr/>
        </p:nvSpPr>
        <p:spPr>
          <a:xfrm rot="16200000">
            <a:off x="1312961" y="2683413"/>
            <a:ext cx="317303" cy="2069305"/>
          </a:xfrm>
          <a:prstGeom prst="leftBrace">
            <a:avLst>
              <a:gd name="adj1" fmla="val 97494"/>
              <a:gd name="adj2" fmla="val 50000"/>
            </a:avLst>
          </a:prstGeom>
          <a:ln w="222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1878806" y="4124792"/>
            <a:ext cx="6958012" cy="707886"/>
          </a:xfrm>
          <a:prstGeom prst="rect">
            <a:avLst/>
          </a:prstGeom>
          <a:noFill/>
        </p:spPr>
        <p:txBody>
          <a:bodyPr wrap="square" rtlCol="0">
            <a:spAutoFit/>
          </a:bodyPr>
          <a:lstStyle/>
          <a:p>
            <a:pPr algn="ctr"/>
            <a:r>
              <a:rPr lang="en-US" sz="2000" dirty="0">
                <a:solidFill>
                  <a:schemeClr val="bg1"/>
                </a:solidFill>
              </a:rPr>
              <a:t>Instructional Sequence</a:t>
            </a:r>
          </a:p>
          <a:p>
            <a:pPr algn="ctr"/>
            <a:r>
              <a:rPr lang="en-US" sz="2000" dirty="0">
                <a:solidFill>
                  <a:schemeClr val="bg1"/>
                </a:solidFill>
              </a:rPr>
              <a:t>(</a:t>
            </a:r>
            <a:r>
              <a:rPr lang="en-US" sz="2000" u="sng" dirty="0">
                <a:solidFill>
                  <a:schemeClr val="bg1"/>
                </a:solidFill>
              </a:rPr>
              <a:t>30 seconds</a:t>
            </a:r>
            <a:r>
              <a:rPr lang="en-US" sz="2000" dirty="0">
                <a:solidFill>
                  <a:schemeClr val="bg1"/>
                </a:solidFill>
              </a:rPr>
              <a:t>)</a:t>
            </a:r>
          </a:p>
        </p:txBody>
      </p:sp>
      <p:sp>
        <p:nvSpPr>
          <p:cNvPr id="19" name="TextBox 18"/>
          <p:cNvSpPr txBox="1"/>
          <p:nvPr/>
        </p:nvSpPr>
        <p:spPr>
          <a:xfrm>
            <a:off x="2882577" y="2852909"/>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0" name="TextBox 19"/>
          <p:cNvSpPr txBox="1"/>
          <p:nvPr/>
        </p:nvSpPr>
        <p:spPr>
          <a:xfrm>
            <a:off x="3195733" y="2852909"/>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1" name="TextBox 20"/>
          <p:cNvSpPr txBox="1"/>
          <p:nvPr/>
        </p:nvSpPr>
        <p:spPr>
          <a:xfrm>
            <a:off x="3606477" y="2862350"/>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2" name="TextBox 21"/>
          <p:cNvSpPr txBox="1"/>
          <p:nvPr/>
        </p:nvSpPr>
        <p:spPr>
          <a:xfrm>
            <a:off x="3917576" y="2862608"/>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3" name="TextBox 22"/>
          <p:cNvSpPr txBox="1"/>
          <p:nvPr/>
        </p:nvSpPr>
        <p:spPr>
          <a:xfrm>
            <a:off x="4330377" y="2859585"/>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4" name="TextBox 23"/>
          <p:cNvSpPr txBox="1"/>
          <p:nvPr/>
        </p:nvSpPr>
        <p:spPr>
          <a:xfrm>
            <a:off x="4643533" y="2859585"/>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5" name="TextBox 24"/>
          <p:cNvSpPr txBox="1"/>
          <p:nvPr/>
        </p:nvSpPr>
        <p:spPr>
          <a:xfrm>
            <a:off x="5054277" y="2869026"/>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6" name="TextBox 25"/>
          <p:cNvSpPr txBox="1"/>
          <p:nvPr/>
        </p:nvSpPr>
        <p:spPr>
          <a:xfrm>
            <a:off x="5365376" y="2869284"/>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31" name="TextBox 30"/>
          <p:cNvSpPr txBox="1"/>
          <p:nvPr/>
        </p:nvSpPr>
        <p:spPr>
          <a:xfrm>
            <a:off x="5747645" y="2859327"/>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32" name="TextBox 31"/>
          <p:cNvSpPr txBox="1"/>
          <p:nvPr/>
        </p:nvSpPr>
        <p:spPr>
          <a:xfrm>
            <a:off x="6060801" y="2859327"/>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33" name="TextBox 32"/>
          <p:cNvSpPr txBox="1"/>
          <p:nvPr/>
        </p:nvSpPr>
        <p:spPr>
          <a:xfrm>
            <a:off x="6471545" y="2868768"/>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34" name="TextBox 33"/>
          <p:cNvSpPr txBox="1"/>
          <p:nvPr/>
        </p:nvSpPr>
        <p:spPr>
          <a:xfrm>
            <a:off x="6782644" y="2869026"/>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Tree>
    <p:extLst>
      <p:ext uri="{BB962C8B-B14F-4D97-AF65-F5344CB8AC3E}">
        <p14:creationId xmlns:p14="http://schemas.microsoft.com/office/powerpoint/2010/main" val="204854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2" grpId="0" animBg="1"/>
      <p:bldP spid="3" grpId="0"/>
      <p:bldP spid="13" grpId="0" animBg="1"/>
      <p:bldP spid="14" grpId="0"/>
      <p:bldP spid="19" grpId="0" animBg="1"/>
      <p:bldP spid="20" grpId="0" animBg="1"/>
      <p:bldP spid="21" grpId="0" animBg="1"/>
      <p:bldP spid="22" grpId="0" animBg="1"/>
      <p:bldP spid="23" grpId="0" animBg="1"/>
      <p:bldP spid="24" grpId="0" animBg="1"/>
      <p:bldP spid="25" grpId="0" animBg="1"/>
      <p:bldP spid="26" grpId="0" animBg="1"/>
      <p:bldP spid="31" grpId="0" animBg="1"/>
      <p:bldP spid="32" grpId="0" animBg="1"/>
      <p:bldP spid="33" grpId="0" animBg="1"/>
      <p:bldP spid="3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7238" y="4560062"/>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900112" y="4552057"/>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376055" y="4560062"/>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098943" y="4361085"/>
            <a:ext cx="1185862" cy="1862048"/>
          </a:xfrm>
          <a:prstGeom prst="rect">
            <a:avLst/>
          </a:prstGeom>
          <a:noFill/>
        </p:spPr>
        <p:txBody>
          <a:bodyPr wrap="square" rtlCol="0">
            <a:spAutoFit/>
          </a:bodyPr>
          <a:lstStyle/>
          <a:p>
            <a:r>
              <a:rPr lang="en-US" sz="11500" dirty="0"/>
              <a:t>u</a:t>
            </a:r>
          </a:p>
        </p:txBody>
      </p:sp>
      <p:sp>
        <p:nvSpPr>
          <p:cNvPr id="11" name="TextBox 10"/>
          <p:cNvSpPr txBox="1"/>
          <p:nvPr/>
        </p:nvSpPr>
        <p:spPr>
          <a:xfrm>
            <a:off x="3501857" y="4361085"/>
            <a:ext cx="1185862" cy="1862048"/>
          </a:xfrm>
          <a:prstGeom prst="rect">
            <a:avLst/>
          </a:prstGeom>
          <a:noFill/>
        </p:spPr>
        <p:txBody>
          <a:bodyPr wrap="square" rtlCol="0">
            <a:spAutoFit/>
          </a:bodyPr>
          <a:lstStyle/>
          <a:p>
            <a:r>
              <a:rPr lang="en-US" sz="11500" dirty="0"/>
              <a:t>d</a:t>
            </a:r>
          </a:p>
        </p:txBody>
      </p:sp>
      <p:sp>
        <p:nvSpPr>
          <p:cNvPr id="12" name="TextBox 11"/>
          <p:cNvSpPr txBox="1"/>
          <p:nvPr/>
        </p:nvSpPr>
        <p:spPr>
          <a:xfrm>
            <a:off x="392078" y="4361085"/>
            <a:ext cx="1185862" cy="1862048"/>
          </a:xfrm>
          <a:prstGeom prst="rect">
            <a:avLst/>
          </a:prstGeom>
          <a:noFill/>
        </p:spPr>
        <p:txBody>
          <a:bodyPr wrap="square" rtlCol="0">
            <a:spAutoFit/>
          </a:bodyPr>
          <a:lstStyle/>
          <a:p>
            <a:r>
              <a:rPr lang="en-US" sz="11500" dirty="0"/>
              <a:t>m</a:t>
            </a:r>
          </a:p>
        </p:txBody>
      </p:sp>
      <p:sp>
        <p:nvSpPr>
          <p:cNvPr id="13" name="TextBox 12"/>
          <p:cNvSpPr txBox="1"/>
          <p:nvPr/>
        </p:nvSpPr>
        <p:spPr>
          <a:xfrm>
            <a:off x="208231" y="1160447"/>
            <a:ext cx="6040169" cy="1107996"/>
          </a:xfrm>
          <a:prstGeom prst="rect">
            <a:avLst/>
          </a:prstGeom>
          <a:noFill/>
        </p:spPr>
        <p:txBody>
          <a:bodyPr wrap="square" rtlCol="0">
            <a:spAutoFit/>
          </a:bodyPr>
          <a:lstStyle/>
          <a:p>
            <a:r>
              <a:rPr lang="en-US" sz="1600" b="1" dirty="0">
                <a:solidFill>
                  <a:schemeClr val="accent2">
                    <a:lumMod val="60000"/>
                    <a:lumOff val="40000"/>
                  </a:schemeClr>
                </a:solidFill>
              </a:rPr>
              <a:t>My turn: </a:t>
            </a:r>
            <a:r>
              <a:rPr lang="en-US" sz="1600" dirty="0">
                <a:solidFill>
                  <a:schemeClr val="bg1"/>
                </a:solidFill>
              </a:rPr>
              <a:t>Watch me read this word. I’ll touch each letter and say its sound. I won’t stop between sounds. </a:t>
            </a:r>
            <a:r>
              <a:rPr lang="en-US" sz="1600" i="1" dirty="0">
                <a:solidFill>
                  <a:schemeClr val="bg1"/>
                </a:solidFill>
              </a:rPr>
              <a:t>/mmm/ -/</a:t>
            </a:r>
            <a:r>
              <a:rPr lang="en-US" sz="1600" i="1" dirty="0" err="1">
                <a:solidFill>
                  <a:schemeClr val="bg1"/>
                </a:solidFill>
              </a:rPr>
              <a:t>uuu</a:t>
            </a:r>
            <a:r>
              <a:rPr lang="en-US" sz="1600" i="1" dirty="0">
                <a:solidFill>
                  <a:schemeClr val="bg1"/>
                </a:solidFill>
              </a:rPr>
              <a:t>/-/d/. </a:t>
            </a:r>
            <a:r>
              <a:rPr lang="en-US" sz="1600" dirty="0">
                <a:solidFill>
                  <a:schemeClr val="bg1"/>
                </a:solidFill>
              </a:rPr>
              <a:t>Now I’ll say it fast – </a:t>
            </a:r>
            <a:r>
              <a:rPr lang="en-US" sz="1600" i="1" u="sng" dirty="0">
                <a:solidFill>
                  <a:schemeClr val="bg1"/>
                </a:solidFill>
              </a:rPr>
              <a:t>mud</a:t>
            </a:r>
            <a:r>
              <a:rPr lang="en-US" sz="1600" dirty="0">
                <a:solidFill>
                  <a:schemeClr val="bg1"/>
                </a:solidFill>
              </a:rPr>
              <a:t>  The word is </a:t>
            </a:r>
            <a:r>
              <a:rPr lang="en-US" sz="1600" u="sng" dirty="0">
                <a:solidFill>
                  <a:schemeClr val="bg1"/>
                </a:solidFill>
              </a:rPr>
              <a:t>mud</a:t>
            </a:r>
            <a:r>
              <a:rPr lang="en-US" sz="1600" dirty="0">
                <a:solidFill>
                  <a:schemeClr val="bg1"/>
                </a:solidFill>
              </a:rPr>
              <a:t>.</a:t>
            </a:r>
          </a:p>
          <a:p>
            <a:endParaRPr lang="en-US" dirty="0">
              <a:solidFill>
                <a:schemeClr val="bg1"/>
              </a:solidFill>
            </a:endParaRPr>
          </a:p>
        </p:txBody>
      </p:sp>
      <p:sp>
        <p:nvSpPr>
          <p:cNvPr id="15" name="Title 1"/>
          <p:cNvSpPr>
            <a:spLocks noGrp="1"/>
          </p:cNvSpPr>
          <p:nvPr>
            <p:ph type="title"/>
          </p:nvPr>
        </p:nvSpPr>
        <p:spPr>
          <a:xfrm>
            <a:off x="228600" y="228600"/>
            <a:ext cx="8686800" cy="731520"/>
          </a:xfrm>
        </p:spPr>
        <p:txBody>
          <a:bodyPr/>
          <a:lstStyle/>
          <a:p>
            <a:r>
              <a:rPr lang="en-US" dirty="0"/>
              <a:t>Explicit Instruction: Word Reading</a:t>
            </a:r>
          </a:p>
        </p:txBody>
      </p:sp>
      <p:sp>
        <p:nvSpPr>
          <p:cNvPr id="16" name="TextBox 15"/>
          <p:cNvSpPr txBox="1"/>
          <p:nvPr/>
        </p:nvSpPr>
        <p:spPr>
          <a:xfrm>
            <a:off x="208231" y="2226381"/>
            <a:ext cx="6129069" cy="830997"/>
          </a:xfrm>
          <a:prstGeom prst="rect">
            <a:avLst/>
          </a:prstGeom>
          <a:noFill/>
        </p:spPr>
        <p:txBody>
          <a:bodyPr wrap="square" rtlCol="0">
            <a:spAutoFit/>
          </a:bodyPr>
          <a:lstStyle/>
          <a:p>
            <a:r>
              <a:rPr lang="en-US" sz="1600" b="1" dirty="0">
                <a:solidFill>
                  <a:schemeClr val="accent2">
                    <a:lumMod val="60000"/>
                    <a:lumOff val="40000"/>
                  </a:schemeClr>
                </a:solidFill>
              </a:rPr>
              <a:t>Your turn: </a:t>
            </a:r>
            <a:r>
              <a:rPr lang="en-US" sz="1600" dirty="0">
                <a:solidFill>
                  <a:schemeClr val="bg1"/>
                </a:solidFill>
              </a:rPr>
              <a:t>Now its your turn to read this word. I’ll touch each letter and you say its sound. Don’t stop between sounds. Now say it fast. You read the word </a:t>
            </a:r>
            <a:r>
              <a:rPr lang="en-US" sz="1600" u="sng" dirty="0">
                <a:solidFill>
                  <a:schemeClr val="bg1"/>
                </a:solidFill>
              </a:rPr>
              <a:t>mud</a:t>
            </a:r>
            <a:r>
              <a:rPr lang="en-US" sz="1600" dirty="0">
                <a:solidFill>
                  <a:schemeClr val="bg1"/>
                </a:solidFill>
              </a:rPr>
              <a:t>!</a:t>
            </a:r>
          </a:p>
        </p:txBody>
      </p:sp>
    </p:spTree>
    <p:extLst>
      <p:ext uri="{BB962C8B-B14F-4D97-AF65-F5344CB8AC3E}">
        <p14:creationId xmlns:p14="http://schemas.microsoft.com/office/powerpoint/2010/main" val="162766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7238" y="4560062"/>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900112" y="4552057"/>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376055" y="4560062"/>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098943" y="4361085"/>
            <a:ext cx="1185862" cy="1862048"/>
          </a:xfrm>
          <a:prstGeom prst="rect">
            <a:avLst/>
          </a:prstGeom>
          <a:noFill/>
        </p:spPr>
        <p:txBody>
          <a:bodyPr wrap="square" rtlCol="0">
            <a:spAutoFit/>
          </a:bodyPr>
          <a:lstStyle/>
          <a:p>
            <a:pPr algn="ctr"/>
            <a:r>
              <a:rPr lang="en-US" sz="11500" dirty="0"/>
              <a:t>i</a:t>
            </a:r>
          </a:p>
        </p:txBody>
      </p:sp>
      <p:sp>
        <p:nvSpPr>
          <p:cNvPr id="11" name="TextBox 10"/>
          <p:cNvSpPr txBox="1"/>
          <p:nvPr/>
        </p:nvSpPr>
        <p:spPr>
          <a:xfrm>
            <a:off x="3501857" y="4361085"/>
            <a:ext cx="1185862" cy="1862048"/>
          </a:xfrm>
          <a:prstGeom prst="rect">
            <a:avLst/>
          </a:prstGeom>
          <a:noFill/>
        </p:spPr>
        <p:txBody>
          <a:bodyPr wrap="square" rtlCol="0">
            <a:spAutoFit/>
          </a:bodyPr>
          <a:lstStyle/>
          <a:p>
            <a:r>
              <a:rPr lang="en-US" sz="11500" dirty="0"/>
              <a:t>n</a:t>
            </a:r>
          </a:p>
        </p:txBody>
      </p:sp>
      <p:sp>
        <p:nvSpPr>
          <p:cNvPr id="12" name="TextBox 11"/>
          <p:cNvSpPr txBox="1"/>
          <p:nvPr/>
        </p:nvSpPr>
        <p:spPr>
          <a:xfrm>
            <a:off x="392078" y="4361085"/>
            <a:ext cx="1185862" cy="1862048"/>
          </a:xfrm>
          <a:prstGeom prst="rect">
            <a:avLst/>
          </a:prstGeom>
          <a:noFill/>
        </p:spPr>
        <p:txBody>
          <a:bodyPr wrap="square" rtlCol="0">
            <a:spAutoFit/>
          </a:bodyPr>
          <a:lstStyle/>
          <a:p>
            <a:pPr algn="ctr"/>
            <a:r>
              <a:rPr lang="en-US" sz="11500" dirty="0"/>
              <a:t>f</a:t>
            </a:r>
          </a:p>
        </p:txBody>
      </p:sp>
      <p:sp>
        <p:nvSpPr>
          <p:cNvPr id="13" name="TextBox 12"/>
          <p:cNvSpPr txBox="1"/>
          <p:nvPr/>
        </p:nvSpPr>
        <p:spPr>
          <a:xfrm>
            <a:off x="208231" y="1160447"/>
            <a:ext cx="6040169" cy="1107996"/>
          </a:xfrm>
          <a:prstGeom prst="rect">
            <a:avLst/>
          </a:prstGeom>
          <a:noFill/>
        </p:spPr>
        <p:txBody>
          <a:bodyPr wrap="square" rtlCol="0">
            <a:spAutoFit/>
          </a:bodyPr>
          <a:lstStyle/>
          <a:p>
            <a:r>
              <a:rPr lang="en-US" sz="1600" b="1" dirty="0">
                <a:solidFill>
                  <a:schemeClr val="accent2">
                    <a:lumMod val="60000"/>
                    <a:lumOff val="40000"/>
                  </a:schemeClr>
                </a:solidFill>
              </a:rPr>
              <a:t>My turn: </a:t>
            </a:r>
            <a:r>
              <a:rPr lang="en-US" sz="1600" dirty="0">
                <a:solidFill>
                  <a:schemeClr val="bg1"/>
                </a:solidFill>
              </a:rPr>
              <a:t>Watch me read this word. I’ll touch each letter and say its sound. I won’t stop between sounds. </a:t>
            </a:r>
            <a:r>
              <a:rPr lang="en-US" sz="1600" i="1" dirty="0">
                <a:solidFill>
                  <a:schemeClr val="bg1"/>
                </a:solidFill>
              </a:rPr>
              <a:t>/mmm/ -/</a:t>
            </a:r>
            <a:r>
              <a:rPr lang="en-US" sz="1600" i="1" dirty="0" err="1">
                <a:solidFill>
                  <a:schemeClr val="bg1"/>
                </a:solidFill>
              </a:rPr>
              <a:t>uuu</a:t>
            </a:r>
            <a:r>
              <a:rPr lang="en-US" sz="1600" i="1" dirty="0">
                <a:solidFill>
                  <a:schemeClr val="bg1"/>
                </a:solidFill>
              </a:rPr>
              <a:t>/-/d/. </a:t>
            </a:r>
            <a:r>
              <a:rPr lang="en-US" sz="1600" dirty="0">
                <a:solidFill>
                  <a:schemeClr val="bg1"/>
                </a:solidFill>
              </a:rPr>
              <a:t>Now I’ll say it fast – </a:t>
            </a:r>
            <a:r>
              <a:rPr lang="en-US" sz="1600" i="1" u="sng" dirty="0">
                <a:solidFill>
                  <a:schemeClr val="bg1"/>
                </a:solidFill>
              </a:rPr>
              <a:t>mud</a:t>
            </a:r>
            <a:r>
              <a:rPr lang="en-US" sz="1600" dirty="0">
                <a:solidFill>
                  <a:schemeClr val="bg1"/>
                </a:solidFill>
              </a:rPr>
              <a:t>  The word is </a:t>
            </a:r>
            <a:r>
              <a:rPr lang="en-US" sz="1600" u="sng" dirty="0">
                <a:solidFill>
                  <a:schemeClr val="bg1"/>
                </a:solidFill>
              </a:rPr>
              <a:t>mud</a:t>
            </a:r>
            <a:r>
              <a:rPr lang="en-US" sz="1600" dirty="0">
                <a:solidFill>
                  <a:schemeClr val="bg1"/>
                </a:solidFill>
              </a:rPr>
              <a:t>.</a:t>
            </a:r>
          </a:p>
          <a:p>
            <a:endParaRPr lang="en-US" dirty="0">
              <a:solidFill>
                <a:schemeClr val="bg1"/>
              </a:solidFill>
            </a:endParaRPr>
          </a:p>
        </p:txBody>
      </p:sp>
      <p:sp>
        <p:nvSpPr>
          <p:cNvPr id="15" name="Title 1"/>
          <p:cNvSpPr>
            <a:spLocks noGrp="1"/>
          </p:cNvSpPr>
          <p:nvPr>
            <p:ph type="title"/>
          </p:nvPr>
        </p:nvSpPr>
        <p:spPr>
          <a:xfrm>
            <a:off x="228600" y="228600"/>
            <a:ext cx="8686800" cy="731520"/>
          </a:xfrm>
        </p:spPr>
        <p:txBody>
          <a:bodyPr/>
          <a:lstStyle/>
          <a:p>
            <a:r>
              <a:rPr lang="en-US" dirty="0"/>
              <a:t>Explicit Instruction: Word Reading</a:t>
            </a:r>
          </a:p>
        </p:txBody>
      </p:sp>
      <p:sp>
        <p:nvSpPr>
          <p:cNvPr id="16" name="TextBox 15"/>
          <p:cNvSpPr txBox="1"/>
          <p:nvPr/>
        </p:nvSpPr>
        <p:spPr>
          <a:xfrm>
            <a:off x="208231" y="2226381"/>
            <a:ext cx="6129069" cy="830997"/>
          </a:xfrm>
          <a:prstGeom prst="rect">
            <a:avLst/>
          </a:prstGeom>
          <a:noFill/>
        </p:spPr>
        <p:txBody>
          <a:bodyPr wrap="square" rtlCol="0">
            <a:spAutoFit/>
          </a:bodyPr>
          <a:lstStyle/>
          <a:p>
            <a:r>
              <a:rPr lang="en-US" sz="1600" b="1" dirty="0">
                <a:solidFill>
                  <a:schemeClr val="accent2">
                    <a:lumMod val="60000"/>
                    <a:lumOff val="40000"/>
                  </a:schemeClr>
                </a:solidFill>
              </a:rPr>
              <a:t>Your turn: </a:t>
            </a:r>
            <a:r>
              <a:rPr lang="en-US" sz="1600" dirty="0">
                <a:solidFill>
                  <a:schemeClr val="bg1"/>
                </a:solidFill>
              </a:rPr>
              <a:t>Now its your turn to read this word. I’ll touch each letter and you say its sound. Don’t stop between sounds. Now say it fast. You read the word </a:t>
            </a:r>
            <a:r>
              <a:rPr lang="en-US" sz="1600" u="sng" dirty="0">
                <a:solidFill>
                  <a:schemeClr val="bg1"/>
                </a:solidFill>
              </a:rPr>
              <a:t>mud</a:t>
            </a:r>
            <a:r>
              <a:rPr lang="en-US" sz="1600" dirty="0">
                <a:solidFill>
                  <a:schemeClr val="bg1"/>
                </a:solidFill>
              </a:rPr>
              <a:t>!</a:t>
            </a:r>
          </a:p>
        </p:txBody>
      </p:sp>
      <p:sp>
        <p:nvSpPr>
          <p:cNvPr id="14" name="TextBox 13"/>
          <p:cNvSpPr txBox="1"/>
          <p:nvPr/>
        </p:nvSpPr>
        <p:spPr>
          <a:xfrm>
            <a:off x="208231" y="3248350"/>
            <a:ext cx="6040169" cy="1107996"/>
          </a:xfrm>
          <a:prstGeom prst="rect">
            <a:avLst/>
          </a:prstGeom>
          <a:noFill/>
        </p:spPr>
        <p:txBody>
          <a:bodyPr wrap="square" rtlCol="0">
            <a:spAutoFit/>
          </a:bodyPr>
          <a:lstStyle/>
          <a:p>
            <a:r>
              <a:rPr lang="en-US" sz="1600" b="1" dirty="0">
                <a:solidFill>
                  <a:schemeClr val="accent2">
                    <a:lumMod val="60000"/>
                    <a:lumOff val="40000"/>
                  </a:schemeClr>
                </a:solidFill>
              </a:rPr>
              <a:t>Your turn: </a:t>
            </a:r>
            <a:r>
              <a:rPr lang="en-US" sz="1600" dirty="0">
                <a:solidFill>
                  <a:schemeClr val="bg1"/>
                </a:solidFill>
              </a:rPr>
              <a:t>Now its your turn to read a new word. I’ll touch each letter and you say its sound. Don’t stop between sounds. Now say it fast. You read the word </a:t>
            </a:r>
            <a:r>
              <a:rPr lang="en-US" sz="1600" u="sng" dirty="0">
                <a:solidFill>
                  <a:schemeClr val="bg1"/>
                </a:solidFill>
              </a:rPr>
              <a:t>fin</a:t>
            </a:r>
            <a:r>
              <a:rPr lang="en-US" sz="1600" dirty="0">
                <a:solidFill>
                  <a:schemeClr val="bg1"/>
                </a:solidFill>
              </a:rPr>
              <a:t>!</a:t>
            </a:r>
          </a:p>
          <a:p>
            <a:endParaRPr lang="en-US" dirty="0">
              <a:solidFill>
                <a:schemeClr val="bg1"/>
              </a:solidFill>
            </a:endParaRPr>
          </a:p>
        </p:txBody>
      </p:sp>
    </p:spTree>
    <p:extLst>
      <p:ext uri="{BB962C8B-B14F-4D97-AF65-F5344CB8AC3E}">
        <p14:creationId xmlns:p14="http://schemas.microsoft.com/office/powerpoint/2010/main" val="32076020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228600" y="228600"/>
            <a:ext cx="8686800" cy="731520"/>
          </a:xfrm>
        </p:spPr>
        <p:txBody>
          <a:bodyPr/>
          <a:lstStyle/>
          <a:p>
            <a:r>
              <a:rPr lang="en-US" dirty="0"/>
              <a:t>Explicit Instruction: Word Reading</a:t>
            </a:r>
          </a:p>
        </p:txBody>
      </p:sp>
      <p:sp>
        <p:nvSpPr>
          <p:cNvPr id="2" name="Left Brace 1"/>
          <p:cNvSpPr/>
          <p:nvPr/>
        </p:nvSpPr>
        <p:spPr>
          <a:xfrm rot="5400000">
            <a:off x="3447765" y="-1245874"/>
            <a:ext cx="519683" cy="6857999"/>
          </a:xfrm>
          <a:prstGeom prst="leftBrace">
            <a:avLst>
              <a:gd name="adj1" fmla="val 97494"/>
              <a:gd name="adj2" fmla="val 50000"/>
            </a:avLst>
          </a:prstGeom>
          <a:ln w="2222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228600" y="1385825"/>
            <a:ext cx="6958012" cy="400110"/>
          </a:xfrm>
          <a:prstGeom prst="rect">
            <a:avLst/>
          </a:prstGeom>
          <a:noFill/>
        </p:spPr>
        <p:txBody>
          <a:bodyPr wrap="square" rtlCol="0">
            <a:spAutoFit/>
          </a:bodyPr>
          <a:lstStyle/>
          <a:p>
            <a:pPr algn="ctr"/>
            <a:r>
              <a:rPr lang="en-US" sz="2000" dirty="0">
                <a:solidFill>
                  <a:schemeClr val="bg1"/>
                </a:solidFill>
              </a:rPr>
              <a:t>Lesson timeframe (</a:t>
            </a:r>
            <a:r>
              <a:rPr lang="en-US" sz="2000" u="sng" dirty="0">
                <a:solidFill>
                  <a:schemeClr val="bg1"/>
                </a:solidFill>
              </a:rPr>
              <a:t>15 minutes</a:t>
            </a:r>
            <a:r>
              <a:rPr lang="en-US" sz="2000" dirty="0">
                <a:solidFill>
                  <a:schemeClr val="bg1"/>
                </a:solidFill>
              </a:rPr>
              <a:t>)</a:t>
            </a:r>
          </a:p>
        </p:txBody>
      </p:sp>
      <p:sp>
        <p:nvSpPr>
          <p:cNvPr id="27" name="Rectangle 26"/>
          <p:cNvSpPr/>
          <p:nvPr/>
        </p:nvSpPr>
        <p:spPr>
          <a:xfrm>
            <a:off x="278607" y="2745417"/>
            <a:ext cx="800893"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PA</a:t>
            </a:r>
            <a:endParaRPr lang="en-US" dirty="0"/>
          </a:p>
        </p:txBody>
      </p:sp>
      <p:sp>
        <p:nvSpPr>
          <p:cNvPr id="28" name="Rectangle 27"/>
          <p:cNvSpPr/>
          <p:nvPr/>
        </p:nvSpPr>
        <p:spPr>
          <a:xfrm>
            <a:off x="1163680" y="2745417"/>
            <a:ext cx="1847233"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Letter sounds</a:t>
            </a:r>
          </a:p>
        </p:txBody>
      </p:sp>
      <p:sp>
        <p:nvSpPr>
          <p:cNvPr id="35" name="Rectangle 34"/>
          <p:cNvSpPr/>
          <p:nvPr/>
        </p:nvSpPr>
        <p:spPr>
          <a:xfrm>
            <a:off x="3095093" y="2745417"/>
            <a:ext cx="2194278"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Word reading</a:t>
            </a:r>
          </a:p>
        </p:txBody>
      </p:sp>
      <p:sp>
        <p:nvSpPr>
          <p:cNvPr id="36" name="Rectangle 35"/>
          <p:cNvSpPr/>
          <p:nvPr/>
        </p:nvSpPr>
        <p:spPr>
          <a:xfrm>
            <a:off x="278607" y="3723317"/>
            <a:ext cx="2331860"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Letter combinations</a:t>
            </a:r>
          </a:p>
        </p:txBody>
      </p:sp>
      <p:sp>
        <p:nvSpPr>
          <p:cNvPr id="38" name="Rectangle 37"/>
          <p:cNvSpPr/>
          <p:nvPr/>
        </p:nvSpPr>
        <p:spPr>
          <a:xfrm>
            <a:off x="2730499" y="3723317"/>
            <a:ext cx="2099645"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Word reading</a:t>
            </a:r>
          </a:p>
        </p:txBody>
      </p:sp>
      <p:sp>
        <p:nvSpPr>
          <p:cNvPr id="39" name="Rectangle 38"/>
          <p:cNvSpPr/>
          <p:nvPr/>
        </p:nvSpPr>
        <p:spPr>
          <a:xfrm>
            <a:off x="4942327" y="3723317"/>
            <a:ext cx="2194278"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Sentence reading</a:t>
            </a:r>
          </a:p>
        </p:txBody>
      </p:sp>
      <p:sp>
        <p:nvSpPr>
          <p:cNvPr id="40" name="Rectangle 39"/>
          <p:cNvSpPr/>
          <p:nvPr/>
        </p:nvSpPr>
        <p:spPr>
          <a:xfrm>
            <a:off x="5373551" y="2745417"/>
            <a:ext cx="1763054"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Dictation</a:t>
            </a:r>
            <a:endParaRPr lang="en-US" sz="1600" dirty="0"/>
          </a:p>
        </p:txBody>
      </p:sp>
      <p:sp>
        <p:nvSpPr>
          <p:cNvPr id="41" name="Rectangle 40"/>
          <p:cNvSpPr/>
          <p:nvPr/>
        </p:nvSpPr>
        <p:spPr>
          <a:xfrm>
            <a:off x="278607" y="4701217"/>
            <a:ext cx="2331860"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Word parts</a:t>
            </a:r>
          </a:p>
        </p:txBody>
      </p:sp>
      <p:sp>
        <p:nvSpPr>
          <p:cNvPr id="42" name="Rectangle 41"/>
          <p:cNvSpPr/>
          <p:nvPr/>
        </p:nvSpPr>
        <p:spPr>
          <a:xfrm>
            <a:off x="2730499" y="4701217"/>
            <a:ext cx="2099645"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Polysyllabic word reading</a:t>
            </a:r>
          </a:p>
        </p:txBody>
      </p:sp>
      <p:sp>
        <p:nvSpPr>
          <p:cNvPr id="43" name="Rectangle 42"/>
          <p:cNvSpPr/>
          <p:nvPr/>
        </p:nvSpPr>
        <p:spPr>
          <a:xfrm>
            <a:off x="4942327" y="4701217"/>
            <a:ext cx="2194278" cy="504824"/>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Paragraph reading</a:t>
            </a:r>
          </a:p>
        </p:txBody>
      </p:sp>
      <p:sp>
        <p:nvSpPr>
          <p:cNvPr id="44" name="TextBox 43"/>
          <p:cNvSpPr txBox="1"/>
          <p:nvPr/>
        </p:nvSpPr>
        <p:spPr>
          <a:xfrm>
            <a:off x="176212" y="5520160"/>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45" name="TextBox 44"/>
          <p:cNvSpPr txBox="1"/>
          <p:nvPr/>
        </p:nvSpPr>
        <p:spPr>
          <a:xfrm>
            <a:off x="489368" y="5520160"/>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46" name="TextBox 45"/>
          <p:cNvSpPr txBox="1"/>
          <p:nvPr/>
        </p:nvSpPr>
        <p:spPr>
          <a:xfrm>
            <a:off x="900112" y="5529601"/>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47" name="TextBox 46"/>
          <p:cNvSpPr txBox="1"/>
          <p:nvPr/>
        </p:nvSpPr>
        <p:spPr>
          <a:xfrm>
            <a:off x="1211211" y="5529859"/>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48" name="TextBox 47"/>
          <p:cNvSpPr txBox="1"/>
          <p:nvPr/>
        </p:nvSpPr>
        <p:spPr>
          <a:xfrm>
            <a:off x="1624012" y="5526836"/>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49" name="TextBox 48"/>
          <p:cNvSpPr txBox="1"/>
          <p:nvPr/>
        </p:nvSpPr>
        <p:spPr>
          <a:xfrm>
            <a:off x="1937168" y="5526836"/>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0" name="TextBox 49"/>
          <p:cNvSpPr txBox="1"/>
          <p:nvPr/>
        </p:nvSpPr>
        <p:spPr>
          <a:xfrm>
            <a:off x="2347912" y="5536277"/>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1" name="TextBox 50"/>
          <p:cNvSpPr txBox="1"/>
          <p:nvPr/>
        </p:nvSpPr>
        <p:spPr>
          <a:xfrm>
            <a:off x="2659011" y="5536535"/>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2" name="TextBox 51"/>
          <p:cNvSpPr txBox="1"/>
          <p:nvPr/>
        </p:nvSpPr>
        <p:spPr>
          <a:xfrm>
            <a:off x="3041280" y="5526578"/>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3" name="TextBox 52"/>
          <p:cNvSpPr txBox="1"/>
          <p:nvPr/>
        </p:nvSpPr>
        <p:spPr>
          <a:xfrm>
            <a:off x="3354436" y="5526578"/>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4" name="TextBox 53"/>
          <p:cNvSpPr txBox="1"/>
          <p:nvPr/>
        </p:nvSpPr>
        <p:spPr>
          <a:xfrm>
            <a:off x="3765180" y="5536019"/>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5" name="TextBox 54"/>
          <p:cNvSpPr txBox="1"/>
          <p:nvPr/>
        </p:nvSpPr>
        <p:spPr>
          <a:xfrm>
            <a:off x="4076279" y="5536277"/>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6" name="TextBox 55"/>
          <p:cNvSpPr txBox="1"/>
          <p:nvPr/>
        </p:nvSpPr>
        <p:spPr>
          <a:xfrm>
            <a:off x="4480770" y="5532973"/>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7" name="TextBox 56"/>
          <p:cNvSpPr txBox="1"/>
          <p:nvPr/>
        </p:nvSpPr>
        <p:spPr>
          <a:xfrm>
            <a:off x="4793926" y="5532973"/>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8" name="TextBox 57"/>
          <p:cNvSpPr txBox="1"/>
          <p:nvPr/>
        </p:nvSpPr>
        <p:spPr>
          <a:xfrm>
            <a:off x="5204670" y="5542414"/>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59" name="TextBox 58"/>
          <p:cNvSpPr txBox="1"/>
          <p:nvPr/>
        </p:nvSpPr>
        <p:spPr>
          <a:xfrm>
            <a:off x="5515769" y="5542672"/>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60" name="TextBox 59"/>
          <p:cNvSpPr txBox="1"/>
          <p:nvPr/>
        </p:nvSpPr>
        <p:spPr>
          <a:xfrm>
            <a:off x="5928570" y="5539649"/>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61" name="TextBox 60"/>
          <p:cNvSpPr txBox="1"/>
          <p:nvPr/>
        </p:nvSpPr>
        <p:spPr>
          <a:xfrm>
            <a:off x="6241726" y="5539649"/>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62" name="TextBox 61"/>
          <p:cNvSpPr txBox="1"/>
          <p:nvPr/>
        </p:nvSpPr>
        <p:spPr>
          <a:xfrm>
            <a:off x="6652470" y="5549090"/>
            <a:ext cx="311942" cy="455197"/>
          </a:xfrm>
          <a:prstGeom prst="rect">
            <a:avLst/>
          </a:prstGeom>
          <a:solidFill>
            <a:srgbClr val="D3A01F">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M</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63" name="TextBox 62"/>
          <p:cNvSpPr txBox="1"/>
          <p:nvPr/>
        </p:nvSpPr>
        <p:spPr>
          <a:xfrm>
            <a:off x="6963569" y="5549348"/>
            <a:ext cx="314325" cy="455197"/>
          </a:xfrm>
          <a:prstGeom prst="rect">
            <a:avLst/>
          </a:prstGeom>
          <a:solidFill>
            <a:srgbClr val="EA6B0C">
              <a:lumMod val="75000"/>
            </a:srgbClr>
          </a:solidFill>
        </p:spPr>
        <p:txBody>
          <a:bodyPr wrap="square" rtlCol="0">
            <a:noAutofit/>
          </a:bodyPr>
          <a:lstStyle/>
          <a:p>
            <a:pPr lvl="0" algn="ctr">
              <a:defRPr/>
            </a:pPr>
            <a:r>
              <a:rPr lang="en-US" sz="2000" b="1" kern="0" dirty="0">
                <a:solidFill>
                  <a:srgbClr val="000000"/>
                </a:solidFill>
                <a:latin typeface="Tw Cen MT" panose="020B0602020104020603"/>
              </a:rPr>
              <a:t>P</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Tree>
    <p:extLst>
      <p:ext uri="{BB962C8B-B14F-4D97-AF65-F5344CB8AC3E}">
        <p14:creationId xmlns:p14="http://schemas.microsoft.com/office/powerpoint/2010/main" val="386857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left)">
                                      <p:cBhvr>
                                        <p:cTn id="57" dur="500"/>
                                        <p:tgtEl>
                                          <p:spTgt spid="44"/>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wipe(left)">
                                      <p:cBhvr>
                                        <p:cTn id="60" dur="500"/>
                                        <p:tgtEl>
                                          <p:spTgt spid="45"/>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wipe(left)">
                                      <p:cBhvr>
                                        <p:cTn id="63" dur="500"/>
                                        <p:tgtEl>
                                          <p:spTgt spid="46"/>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wipe(left)">
                                      <p:cBhvr>
                                        <p:cTn id="66" dur="500"/>
                                        <p:tgtEl>
                                          <p:spTgt spid="47"/>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left)">
                                      <p:cBhvr>
                                        <p:cTn id="69" dur="500"/>
                                        <p:tgtEl>
                                          <p:spTgt spid="48"/>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left)">
                                      <p:cBhvr>
                                        <p:cTn id="72" dur="500"/>
                                        <p:tgtEl>
                                          <p:spTgt spid="49"/>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left)">
                                      <p:cBhvr>
                                        <p:cTn id="75" dur="500"/>
                                        <p:tgtEl>
                                          <p:spTgt spid="50"/>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wipe(left)">
                                      <p:cBhvr>
                                        <p:cTn id="78" dur="500"/>
                                        <p:tgtEl>
                                          <p:spTgt spid="51"/>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wipe(left)">
                                      <p:cBhvr>
                                        <p:cTn id="81" dur="500"/>
                                        <p:tgtEl>
                                          <p:spTgt spid="52"/>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wipe(left)">
                                      <p:cBhvr>
                                        <p:cTn id="84" dur="500"/>
                                        <p:tgtEl>
                                          <p:spTgt spid="53"/>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wipe(left)">
                                      <p:cBhvr>
                                        <p:cTn id="87" dur="500"/>
                                        <p:tgtEl>
                                          <p:spTgt spid="54"/>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wipe(left)">
                                      <p:cBhvr>
                                        <p:cTn id="90" dur="500"/>
                                        <p:tgtEl>
                                          <p:spTgt spid="55"/>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animEffect transition="in" filter="wipe(left)">
                                      <p:cBhvr>
                                        <p:cTn id="93" dur="500"/>
                                        <p:tgtEl>
                                          <p:spTgt spid="56"/>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wipe(left)">
                                      <p:cBhvr>
                                        <p:cTn id="96" dur="500"/>
                                        <p:tgtEl>
                                          <p:spTgt spid="57"/>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wipe(left)">
                                      <p:cBhvr>
                                        <p:cTn id="99" dur="500"/>
                                        <p:tgtEl>
                                          <p:spTgt spid="58"/>
                                        </p:tgtEl>
                                      </p:cBhvr>
                                    </p:animEffect>
                                  </p:childTnLst>
                                </p:cTn>
                              </p:par>
                              <p:par>
                                <p:cTn id="100" presetID="22" presetClass="entr" presetSubtype="8" fill="hold" grpId="0" nodeType="with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wipe(left)">
                                      <p:cBhvr>
                                        <p:cTn id="102" dur="500"/>
                                        <p:tgtEl>
                                          <p:spTgt spid="59"/>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60"/>
                                        </p:tgtEl>
                                        <p:attrNameLst>
                                          <p:attrName>style.visibility</p:attrName>
                                        </p:attrNameLst>
                                      </p:cBhvr>
                                      <p:to>
                                        <p:strVal val="visible"/>
                                      </p:to>
                                    </p:set>
                                    <p:animEffect transition="in" filter="wipe(left)">
                                      <p:cBhvr>
                                        <p:cTn id="105" dur="500"/>
                                        <p:tgtEl>
                                          <p:spTgt spid="60"/>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61"/>
                                        </p:tgtEl>
                                        <p:attrNameLst>
                                          <p:attrName>style.visibility</p:attrName>
                                        </p:attrNameLst>
                                      </p:cBhvr>
                                      <p:to>
                                        <p:strVal val="visible"/>
                                      </p:to>
                                    </p:set>
                                    <p:animEffect transition="in" filter="wipe(left)">
                                      <p:cBhvr>
                                        <p:cTn id="108" dur="500"/>
                                        <p:tgtEl>
                                          <p:spTgt spid="61"/>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wipe(left)">
                                      <p:cBhvr>
                                        <p:cTn id="111" dur="500"/>
                                        <p:tgtEl>
                                          <p:spTgt spid="62"/>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63"/>
                                        </p:tgtEl>
                                        <p:attrNameLst>
                                          <p:attrName>style.visibility</p:attrName>
                                        </p:attrNameLst>
                                      </p:cBhvr>
                                      <p:to>
                                        <p:strVal val="visible"/>
                                      </p:to>
                                    </p:set>
                                    <p:animEffect transition="in" filter="wipe(left)">
                                      <p:cBhvr>
                                        <p:cTn id="11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7" grpId="0" animBg="1"/>
      <p:bldP spid="28" grpId="0" animBg="1"/>
      <p:bldP spid="35" grpId="0" animBg="1"/>
      <p:bldP spid="36"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a:bodyPr>
          <a:lstStyle/>
          <a:p>
            <a:pPr marL="342900" indent="-342900">
              <a:buClr>
                <a:schemeClr val="accent1"/>
              </a:buClr>
              <a:buFont typeface="Wingdings" panose="05000000000000000000" pitchFamily="2" charset="2"/>
              <a:buChar char="q"/>
            </a:pPr>
            <a:r>
              <a:rPr lang="en-US" dirty="0"/>
              <a:t>Focus on same singular objective</a:t>
            </a:r>
          </a:p>
          <a:p>
            <a:pPr>
              <a:buClr>
                <a:schemeClr val="accent1"/>
              </a:buClr>
            </a:pPr>
            <a:r>
              <a:rPr lang="en-US" dirty="0"/>
              <a:t>   (using similar examples)</a:t>
            </a:r>
          </a:p>
          <a:p>
            <a:pPr marL="342900" indent="-342900">
              <a:buClr>
                <a:schemeClr val="accent1"/>
              </a:buClr>
              <a:buFont typeface="Wingdings" panose="05000000000000000000" pitchFamily="2" charset="2"/>
              <a:buChar char="q"/>
            </a:pPr>
            <a:r>
              <a:rPr lang="en-US" dirty="0"/>
              <a:t>Guide students through the skill/strategy </a:t>
            </a:r>
          </a:p>
          <a:p>
            <a:pPr marL="342900" indent="-342900">
              <a:buClr>
                <a:schemeClr val="accent1"/>
              </a:buClr>
              <a:buFont typeface="Wingdings" panose="05000000000000000000" pitchFamily="2" charset="2"/>
              <a:buChar char="q"/>
            </a:pPr>
            <a:r>
              <a:rPr lang="en-US" dirty="0"/>
              <a:t>Provide ”just right” amount of guidance</a:t>
            </a:r>
          </a:p>
          <a:p>
            <a:pPr>
              <a:buClr>
                <a:schemeClr val="accent1"/>
              </a:buClr>
            </a:pPr>
            <a:r>
              <a:rPr lang="en-US" dirty="0"/>
              <a:t>   (based on students’ skills)</a:t>
            </a:r>
          </a:p>
          <a:p>
            <a:pPr marL="342900" indent="-342900">
              <a:buClr>
                <a:schemeClr val="accent1"/>
              </a:buClr>
              <a:buFont typeface="Wingdings" panose="05000000000000000000" pitchFamily="2" charset="2"/>
              <a:buChar char="q"/>
            </a:pPr>
            <a:r>
              <a:rPr lang="en-US" dirty="0"/>
              <a:t>Provide clear prompts and supports</a:t>
            </a:r>
          </a:p>
          <a:p>
            <a:pPr marL="342900" indent="-342900">
              <a:buFont typeface="Arial" charset="0"/>
              <a:buChar char="•"/>
            </a:pPr>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Guided Practice</a:t>
            </a:r>
          </a:p>
        </p:txBody>
      </p:sp>
    </p:spTree>
    <p:extLst>
      <p:ext uri="{BB962C8B-B14F-4D97-AF65-F5344CB8AC3E}">
        <p14:creationId xmlns:p14="http://schemas.microsoft.com/office/powerpoint/2010/main" val="410167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a:bodyPr>
          <a:lstStyle/>
          <a:p>
            <a:pPr marL="342900" indent="-342900">
              <a:buClr>
                <a:schemeClr val="accent1"/>
              </a:buClr>
              <a:buFont typeface="Wingdings" panose="05000000000000000000" pitchFamily="2" charset="2"/>
              <a:buChar char="q"/>
            </a:pPr>
            <a:r>
              <a:rPr lang="en-US" dirty="0"/>
              <a:t>Focus on same singular objective</a:t>
            </a:r>
          </a:p>
          <a:p>
            <a:pPr>
              <a:buClr>
                <a:schemeClr val="accent1"/>
              </a:buClr>
            </a:pPr>
            <a:r>
              <a:rPr lang="en-US" dirty="0"/>
              <a:t>   (using similar examples)</a:t>
            </a:r>
          </a:p>
          <a:p>
            <a:pPr marL="342900" indent="-342900">
              <a:buClr>
                <a:schemeClr val="accent1"/>
              </a:buClr>
              <a:buFont typeface="Wingdings" panose="05000000000000000000" pitchFamily="2" charset="2"/>
              <a:buChar char="q"/>
            </a:pPr>
            <a:r>
              <a:rPr lang="en-US" dirty="0">
                <a:solidFill>
                  <a:schemeClr val="bg1">
                    <a:lumMod val="65000"/>
                  </a:schemeClr>
                </a:solidFill>
              </a:rPr>
              <a:t>Guide students through the skill/strategy </a:t>
            </a:r>
          </a:p>
          <a:p>
            <a:pPr marL="342900" indent="-342900">
              <a:buClr>
                <a:schemeClr val="accent1"/>
              </a:buClr>
              <a:buFont typeface="Wingdings" panose="05000000000000000000" pitchFamily="2" charset="2"/>
              <a:buChar char="q"/>
            </a:pPr>
            <a:r>
              <a:rPr lang="en-US" dirty="0">
                <a:solidFill>
                  <a:schemeClr val="bg1">
                    <a:lumMod val="65000"/>
                  </a:schemeClr>
                </a:solidFill>
              </a:rPr>
              <a:t>Provide ”just right” amount of guidance</a:t>
            </a:r>
          </a:p>
          <a:p>
            <a:pPr>
              <a:buClr>
                <a:schemeClr val="accent1"/>
              </a:buClr>
            </a:pPr>
            <a:r>
              <a:rPr lang="en-US"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dirty="0">
                <a:solidFill>
                  <a:schemeClr val="bg1">
                    <a:lumMod val="65000"/>
                  </a:schemeClr>
                </a:solidFill>
              </a:rPr>
              <a:t>Provide clear prompts and supports</a:t>
            </a:r>
          </a:p>
          <a:p>
            <a:pPr marL="342900" indent="-342900">
              <a:buFont typeface="Arial" charset="0"/>
              <a:buChar char="•"/>
            </a:pPr>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Guided Practice</a:t>
            </a:r>
          </a:p>
        </p:txBody>
      </p:sp>
    </p:spTree>
    <p:extLst>
      <p:ext uri="{BB962C8B-B14F-4D97-AF65-F5344CB8AC3E}">
        <p14:creationId xmlns:p14="http://schemas.microsoft.com/office/powerpoint/2010/main" val="3730668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itle 1"/>
          <p:cNvSpPr>
            <a:spLocks noGrp="1"/>
          </p:cNvSpPr>
          <p:nvPr>
            <p:ph type="title"/>
          </p:nvPr>
        </p:nvSpPr>
        <p:spPr>
          <a:xfrm>
            <a:off x="228600" y="228600"/>
            <a:ext cx="8686800" cy="731520"/>
          </a:xfrm>
        </p:spPr>
        <p:txBody>
          <a:bodyPr/>
          <a:lstStyle/>
          <a:p>
            <a:r>
              <a:rPr lang="en-US" dirty="0"/>
              <a:t>Big Ideas in Reading</a:t>
            </a:r>
          </a:p>
        </p:txBody>
      </p:sp>
      <p:sp>
        <p:nvSpPr>
          <p:cNvPr id="2" name="Oval 1"/>
          <p:cNvSpPr/>
          <p:nvPr/>
        </p:nvSpPr>
        <p:spPr>
          <a:xfrm>
            <a:off x="4457700" y="2395538"/>
            <a:ext cx="2443163" cy="2357438"/>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t>Successful </a:t>
            </a:r>
          </a:p>
          <a:p>
            <a:pPr algn="ctr"/>
            <a:r>
              <a:rPr lang="en-US" sz="2300" dirty="0"/>
              <a:t>Reading</a:t>
            </a:r>
          </a:p>
        </p:txBody>
      </p:sp>
      <p:sp>
        <p:nvSpPr>
          <p:cNvPr id="3" name="Rectangle 2"/>
          <p:cNvSpPr/>
          <p:nvPr/>
        </p:nvSpPr>
        <p:spPr>
          <a:xfrm>
            <a:off x="342900" y="1671638"/>
            <a:ext cx="3228975" cy="175736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Word Reading</a:t>
            </a:r>
          </a:p>
          <a:p>
            <a:pPr algn="ctr"/>
            <a:endParaRPr lang="en-US" dirty="0">
              <a:solidFill>
                <a:schemeClr val="tx1"/>
              </a:solidFill>
            </a:endParaRPr>
          </a:p>
          <a:p>
            <a:pPr marL="285750" indent="-285750">
              <a:buFont typeface="Arial" charset="0"/>
              <a:buChar char="•"/>
            </a:pPr>
            <a:r>
              <a:rPr lang="en-US" sz="2000" dirty="0">
                <a:solidFill>
                  <a:schemeClr val="tx1"/>
                </a:solidFill>
              </a:rPr>
              <a:t>Phonemic Awareness</a:t>
            </a:r>
          </a:p>
          <a:p>
            <a:pPr marL="285750" indent="-285750">
              <a:buFont typeface="Arial" charset="0"/>
              <a:buChar char="•"/>
            </a:pPr>
            <a:r>
              <a:rPr lang="en-US" sz="2000" dirty="0">
                <a:solidFill>
                  <a:schemeClr val="tx1"/>
                </a:solidFill>
              </a:rPr>
              <a:t>Phonics</a:t>
            </a:r>
          </a:p>
          <a:p>
            <a:pPr marL="285750" indent="-285750">
              <a:buFont typeface="Arial" charset="0"/>
              <a:buChar char="•"/>
            </a:pPr>
            <a:r>
              <a:rPr lang="en-US" sz="2000" dirty="0">
                <a:solidFill>
                  <a:schemeClr val="tx1"/>
                </a:solidFill>
              </a:rPr>
              <a:t>Reading Fluency</a:t>
            </a:r>
          </a:p>
        </p:txBody>
      </p:sp>
      <p:sp>
        <p:nvSpPr>
          <p:cNvPr id="6" name="Rectangle 5"/>
          <p:cNvSpPr/>
          <p:nvPr/>
        </p:nvSpPr>
        <p:spPr>
          <a:xfrm>
            <a:off x="342900" y="3738563"/>
            <a:ext cx="3228975" cy="177641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Comprehension</a:t>
            </a:r>
          </a:p>
          <a:p>
            <a:pPr algn="ctr"/>
            <a:endParaRPr lang="en-US" sz="2000" dirty="0">
              <a:solidFill>
                <a:schemeClr val="tx1"/>
              </a:solidFill>
            </a:endParaRPr>
          </a:p>
          <a:p>
            <a:pPr marL="285750" indent="-285750">
              <a:buFont typeface="Arial" charset="0"/>
              <a:buChar char="•"/>
            </a:pPr>
            <a:r>
              <a:rPr lang="en-US" sz="2000" dirty="0">
                <a:solidFill>
                  <a:schemeClr val="tx1"/>
                </a:solidFill>
              </a:rPr>
              <a:t>Oral Language/</a:t>
            </a:r>
          </a:p>
          <a:p>
            <a:r>
              <a:rPr lang="en-US" sz="2000" dirty="0">
                <a:solidFill>
                  <a:schemeClr val="tx1"/>
                </a:solidFill>
              </a:rPr>
              <a:t>   Vocabulary</a:t>
            </a:r>
          </a:p>
          <a:p>
            <a:pPr marL="285750" indent="-285750">
              <a:buFont typeface="Arial" charset="0"/>
              <a:buChar char="•"/>
            </a:pPr>
            <a:r>
              <a:rPr lang="en-US" sz="2000" dirty="0">
                <a:solidFill>
                  <a:schemeClr val="tx1"/>
                </a:solidFill>
              </a:rPr>
              <a:t>Comprehension</a:t>
            </a:r>
          </a:p>
        </p:txBody>
      </p:sp>
      <p:cxnSp>
        <p:nvCxnSpPr>
          <p:cNvPr id="7" name="Straight Connector 6"/>
          <p:cNvCxnSpPr/>
          <p:nvPr/>
        </p:nvCxnSpPr>
        <p:spPr>
          <a:xfrm>
            <a:off x="3571875" y="2586038"/>
            <a:ext cx="885825" cy="635794"/>
          </a:xfrm>
          <a:prstGeom prst="line">
            <a:avLst/>
          </a:prstGeom>
          <a:ln w="381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571875" y="3932039"/>
            <a:ext cx="885825" cy="694730"/>
          </a:xfrm>
          <a:prstGeom prst="line">
            <a:avLst/>
          </a:prstGeom>
          <a:ln w="381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57143" y="1463158"/>
            <a:ext cx="3929063" cy="2191823"/>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917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same singular objective</a:t>
            </a:r>
          </a:p>
          <a:p>
            <a:endParaRPr lang="en-US" dirty="0"/>
          </a:p>
        </p:txBody>
      </p:sp>
      <p:sp>
        <p:nvSpPr>
          <p:cNvPr id="8" name="Speech Bubble: Oval 3"/>
          <p:cNvSpPr/>
          <p:nvPr/>
        </p:nvSpPr>
        <p:spPr>
          <a:xfrm>
            <a:off x="628650" y="1223746"/>
            <a:ext cx="5529263" cy="1021692"/>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“Today we are going to listen for first sounds in words.”</a:t>
            </a:r>
          </a:p>
        </p:txBody>
      </p:sp>
      <p:sp>
        <p:nvSpPr>
          <p:cNvPr id="2" name="Rectangle 1"/>
          <p:cNvSpPr/>
          <p:nvPr/>
        </p:nvSpPr>
        <p:spPr>
          <a:xfrm>
            <a:off x="371475" y="2886075"/>
            <a:ext cx="5786438" cy="2585323"/>
          </a:xfrm>
          <a:prstGeom prst="rect">
            <a:avLst/>
          </a:prstGeom>
        </p:spPr>
        <p:txBody>
          <a:bodyPr wrap="square">
            <a:spAutoFit/>
          </a:bodyPr>
          <a:lstStyle/>
          <a:p>
            <a:pPr>
              <a:buClr>
                <a:schemeClr val="accent1"/>
              </a:buClr>
            </a:pPr>
            <a:r>
              <a:rPr lang="en-US" sz="2400" b="1" dirty="0">
                <a:solidFill>
                  <a:schemeClr val="accent2">
                    <a:lumMod val="60000"/>
                    <a:lumOff val="40000"/>
                  </a:schemeClr>
                </a:solidFill>
              </a:rPr>
              <a:t>My turn: </a:t>
            </a:r>
            <a:r>
              <a:rPr lang="en-US" sz="2400" dirty="0">
                <a:solidFill>
                  <a:schemeClr val="bg1"/>
                </a:solidFill>
              </a:rPr>
              <a:t>The first sound in </a:t>
            </a:r>
            <a:r>
              <a:rPr lang="en-US" sz="2400" u="sng" dirty="0">
                <a:solidFill>
                  <a:schemeClr val="bg1"/>
                </a:solidFill>
              </a:rPr>
              <a:t>sit</a:t>
            </a:r>
            <a:r>
              <a:rPr lang="en-US" sz="2400" dirty="0">
                <a:solidFill>
                  <a:schemeClr val="bg1"/>
                </a:solidFill>
              </a:rPr>
              <a:t> is /</a:t>
            </a:r>
            <a:r>
              <a:rPr lang="en-US" sz="2400" i="1" dirty="0" err="1">
                <a:solidFill>
                  <a:schemeClr val="bg1"/>
                </a:solidFill>
              </a:rPr>
              <a:t>sss</a:t>
            </a:r>
            <a:r>
              <a:rPr lang="en-US" sz="2400" dirty="0">
                <a:solidFill>
                  <a:schemeClr val="bg1"/>
                </a:solidFill>
              </a:rPr>
              <a:t>/.What’s the first sound in </a:t>
            </a:r>
            <a:r>
              <a:rPr lang="en-US" sz="2400" u="sng" dirty="0">
                <a:solidFill>
                  <a:schemeClr val="bg1"/>
                </a:solidFill>
              </a:rPr>
              <a:t>sit</a:t>
            </a:r>
            <a:r>
              <a:rPr lang="en-US" sz="2400" dirty="0">
                <a:solidFill>
                  <a:schemeClr val="bg1"/>
                </a:solidFill>
              </a:rPr>
              <a:t>?  (Model additional examples)</a:t>
            </a:r>
          </a:p>
          <a:p>
            <a:pPr>
              <a:buClr>
                <a:schemeClr val="accent1"/>
              </a:buClr>
            </a:pPr>
            <a:endParaRPr lang="en-US" sz="2400" dirty="0">
              <a:solidFill>
                <a:schemeClr val="bg1"/>
              </a:solidFill>
            </a:endParaRPr>
          </a:p>
          <a:p>
            <a:pPr>
              <a:buClr>
                <a:schemeClr val="accent1"/>
              </a:buClr>
            </a:pPr>
            <a:r>
              <a:rPr lang="en-US" sz="2400" b="1" dirty="0">
                <a:solidFill>
                  <a:schemeClr val="accent2">
                    <a:lumMod val="60000"/>
                    <a:lumOff val="40000"/>
                  </a:schemeClr>
                </a:solidFill>
              </a:rPr>
              <a:t>Your turn: </a:t>
            </a:r>
            <a:r>
              <a:rPr lang="en-US" sz="2400" dirty="0">
                <a:solidFill>
                  <a:schemeClr val="bg1"/>
                </a:solidFill>
              </a:rPr>
              <a:t>What’s the first sound in </a:t>
            </a:r>
            <a:r>
              <a:rPr lang="en-US" sz="2400" u="sng" dirty="0">
                <a:solidFill>
                  <a:schemeClr val="bg1"/>
                </a:solidFill>
              </a:rPr>
              <a:t>mud</a:t>
            </a:r>
            <a:r>
              <a:rPr lang="en-US" sz="2400" dirty="0">
                <a:solidFill>
                  <a:schemeClr val="bg1"/>
                </a:solidFill>
              </a:rPr>
              <a:t>? </a:t>
            </a:r>
          </a:p>
          <a:p>
            <a:pPr>
              <a:buClr>
                <a:schemeClr val="accent1"/>
              </a:buClr>
            </a:pPr>
            <a:endParaRPr lang="en-US" dirty="0">
              <a:solidFill>
                <a:schemeClr val="bg1"/>
              </a:solidFill>
            </a:endParaRPr>
          </a:p>
        </p:txBody>
      </p:sp>
      <p:pic>
        <p:nvPicPr>
          <p:cNvPr id="7" name="Picture 6" descr="Simple Red Checkmark by thatsmyboy"/>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Tree>
    <p:extLst>
      <p:ext uri="{BB962C8B-B14F-4D97-AF65-F5344CB8AC3E}">
        <p14:creationId xmlns:p14="http://schemas.microsoft.com/office/powerpoint/2010/main" val="121332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same singular objective</a:t>
            </a:r>
          </a:p>
          <a:p>
            <a:endParaRPr lang="en-US" dirty="0"/>
          </a:p>
        </p:txBody>
      </p:sp>
      <p:sp>
        <p:nvSpPr>
          <p:cNvPr id="8" name="Speech Bubble: Oval 3"/>
          <p:cNvSpPr/>
          <p:nvPr/>
        </p:nvSpPr>
        <p:spPr>
          <a:xfrm>
            <a:off x="628650" y="1223746"/>
            <a:ext cx="5529263" cy="1021692"/>
          </a:xfrm>
          <a:prstGeom prst="wedgeEllipseCallout">
            <a:avLst>
              <a:gd name="adj1" fmla="val -56819"/>
              <a:gd name="adj2" fmla="val 459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“Today we are going to listen for first sounds in words.”</a:t>
            </a:r>
          </a:p>
        </p:txBody>
      </p:sp>
      <p:sp>
        <p:nvSpPr>
          <p:cNvPr id="2" name="Rectangle 1"/>
          <p:cNvSpPr/>
          <p:nvPr/>
        </p:nvSpPr>
        <p:spPr>
          <a:xfrm>
            <a:off x="200027" y="2486025"/>
            <a:ext cx="5786438" cy="1077218"/>
          </a:xfrm>
          <a:prstGeom prst="rect">
            <a:avLst/>
          </a:prstGeom>
        </p:spPr>
        <p:txBody>
          <a:bodyPr wrap="square">
            <a:spAutoFit/>
          </a:bodyPr>
          <a:lstStyle/>
          <a:p>
            <a:pPr>
              <a:buClr>
                <a:schemeClr val="accent1"/>
              </a:buClr>
            </a:pPr>
            <a:r>
              <a:rPr lang="en-US" sz="2400" b="1" dirty="0">
                <a:solidFill>
                  <a:schemeClr val="accent2">
                    <a:lumMod val="60000"/>
                    <a:lumOff val="40000"/>
                  </a:schemeClr>
                </a:solidFill>
              </a:rPr>
              <a:t>My turn: </a:t>
            </a:r>
            <a:r>
              <a:rPr lang="en-US" sz="2000" dirty="0">
                <a:solidFill>
                  <a:schemeClr val="bg1"/>
                </a:solidFill>
              </a:rPr>
              <a:t>The first sound in </a:t>
            </a:r>
            <a:r>
              <a:rPr lang="en-US" sz="2000" u="sng" dirty="0">
                <a:solidFill>
                  <a:schemeClr val="bg1"/>
                </a:solidFill>
              </a:rPr>
              <a:t>sit</a:t>
            </a:r>
            <a:r>
              <a:rPr lang="en-US" sz="2000" dirty="0">
                <a:solidFill>
                  <a:schemeClr val="bg1"/>
                </a:solidFill>
              </a:rPr>
              <a:t> is /</a:t>
            </a:r>
            <a:r>
              <a:rPr lang="en-US" sz="2000" i="1" dirty="0" err="1">
                <a:solidFill>
                  <a:schemeClr val="bg1"/>
                </a:solidFill>
              </a:rPr>
              <a:t>sss</a:t>
            </a:r>
            <a:r>
              <a:rPr lang="en-US" sz="2000" dirty="0">
                <a:solidFill>
                  <a:schemeClr val="bg1"/>
                </a:solidFill>
              </a:rPr>
              <a:t>/.What’s the first sound in </a:t>
            </a:r>
            <a:r>
              <a:rPr lang="en-US" sz="2000" u="sng" dirty="0">
                <a:solidFill>
                  <a:schemeClr val="bg1"/>
                </a:solidFill>
              </a:rPr>
              <a:t>sit</a:t>
            </a:r>
            <a:r>
              <a:rPr lang="en-US" sz="2000" dirty="0">
                <a:solidFill>
                  <a:schemeClr val="bg1"/>
                </a:solidFill>
              </a:rPr>
              <a:t>?  </a:t>
            </a:r>
          </a:p>
          <a:p>
            <a:pPr>
              <a:buClr>
                <a:schemeClr val="accent1"/>
              </a:buClr>
            </a:pPr>
            <a:endParaRPr lang="en-US" sz="2000" b="1" dirty="0">
              <a:solidFill>
                <a:schemeClr val="bg1"/>
              </a:solidFill>
            </a:endParaRPr>
          </a:p>
        </p:txBody>
      </p:sp>
      <p:sp>
        <p:nvSpPr>
          <p:cNvPr id="7" name="Content Placeholder 2"/>
          <p:cNvSpPr txBox="1">
            <a:spLocks/>
          </p:cNvSpPr>
          <p:nvPr/>
        </p:nvSpPr>
        <p:spPr>
          <a:xfrm>
            <a:off x="200027" y="3563243"/>
            <a:ext cx="7100888" cy="2556213"/>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pPr>
            <a:r>
              <a:rPr lang="en-US" b="1" dirty="0">
                <a:solidFill>
                  <a:schemeClr val="accent2">
                    <a:lumMod val="60000"/>
                    <a:lumOff val="40000"/>
                  </a:schemeClr>
                </a:solidFill>
              </a:rPr>
              <a:t>Your turn: </a:t>
            </a:r>
            <a:endParaRPr lang="en-US" dirty="0">
              <a:solidFill>
                <a:schemeClr val="accent2">
                  <a:lumMod val="60000"/>
                  <a:lumOff val="40000"/>
                </a:schemeClr>
              </a:solidFill>
            </a:endParaRPr>
          </a:p>
          <a:p>
            <a:pPr marL="342900" indent="-342900">
              <a:buClr>
                <a:schemeClr val="accent1"/>
              </a:buClr>
              <a:buFont typeface="Wingdings" panose="05000000000000000000" pitchFamily="2" charset="2"/>
              <a:buChar char="q"/>
            </a:pPr>
            <a:r>
              <a:rPr lang="en-US" sz="2000" dirty="0"/>
              <a:t>What’s the first sound in </a:t>
            </a:r>
            <a:r>
              <a:rPr lang="en-US" sz="2000" u="sng" dirty="0"/>
              <a:t>popcorn</a:t>
            </a:r>
            <a:r>
              <a:rPr lang="en-US" sz="2000" dirty="0"/>
              <a:t>?</a:t>
            </a:r>
          </a:p>
          <a:p>
            <a:pPr marL="342900" indent="-342900">
              <a:buClr>
                <a:schemeClr val="accent1"/>
              </a:buClr>
              <a:buFont typeface="Wingdings" panose="05000000000000000000" pitchFamily="2" charset="2"/>
              <a:buChar char="q"/>
            </a:pPr>
            <a:r>
              <a:rPr lang="en-US" sz="2000" dirty="0"/>
              <a:t>What word starts with the same sound as </a:t>
            </a:r>
            <a:r>
              <a:rPr lang="en-US" sz="2000" u="sng" dirty="0"/>
              <a:t>man</a:t>
            </a:r>
            <a:r>
              <a:rPr lang="en-US" sz="2000" dirty="0"/>
              <a:t>?</a:t>
            </a:r>
          </a:p>
          <a:p>
            <a:pPr marL="342900" indent="-342900">
              <a:buClr>
                <a:schemeClr val="accent1"/>
              </a:buClr>
              <a:buFont typeface="Wingdings" panose="05000000000000000000" pitchFamily="2" charset="2"/>
              <a:buChar char="q"/>
            </a:pPr>
            <a:r>
              <a:rPr lang="en-US" sz="2000" dirty="0"/>
              <a:t>What does </a:t>
            </a:r>
            <a:r>
              <a:rPr lang="en-US" sz="2000" u="sng" dirty="0"/>
              <a:t>nap</a:t>
            </a:r>
            <a:r>
              <a:rPr lang="en-US" sz="2000" dirty="0"/>
              <a:t> begin with?</a:t>
            </a:r>
          </a:p>
          <a:p>
            <a:pPr marL="342900" indent="-342900">
              <a:buClr>
                <a:schemeClr val="accent1"/>
              </a:buClr>
              <a:buFont typeface="Wingdings" panose="05000000000000000000" pitchFamily="2" charset="2"/>
              <a:buChar char="q"/>
            </a:pPr>
            <a:r>
              <a:rPr lang="en-US" sz="2000" dirty="0"/>
              <a:t>Chose the picture that starts with /</a:t>
            </a:r>
            <a:r>
              <a:rPr lang="en-US" sz="2000" dirty="0" err="1"/>
              <a:t>sss</a:t>
            </a:r>
            <a:r>
              <a:rPr lang="en-US" sz="2000" dirty="0"/>
              <a:t>/.</a:t>
            </a:r>
          </a:p>
          <a:p>
            <a:pPr marL="342900" indent="-342900">
              <a:buClr>
                <a:schemeClr val="accent1"/>
              </a:buClr>
              <a:buFont typeface="Wingdings" panose="05000000000000000000" pitchFamily="2" charset="2"/>
              <a:buChar char="q"/>
            </a:pPr>
            <a:r>
              <a:rPr lang="en-US" sz="2000" b="1" dirty="0"/>
              <a:t>What’s the first sound in </a:t>
            </a:r>
            <a:r>
              <a:rPr lang="en-US" sz="2000" b="1" u="sng" dirty="0"/>
              <a:t>mud</a:t>
            </a:r>
            <a:r>
              <a:rPr lang="en-US" sz="2000" b="1" dirty="0"/>
              <a:t>? </a:t>
            </a:r>
          </a:p>
          <a:p>
            <a:pPr marL="342900" indent="-342900">
              <a:buClr>
                <a:schemeClr val="accent1"/>
              </a:buClr>
              <a:buFont typeface="Wingdings" panose="05000000000000000000" pitchFamily="2" charset="2"/>
              <a:buChar char="q"/>
            </a:pPr>
            <a:endParaRPr lang="en-US" sz="2000" dirty="0"/>
          </a:p>
        </p:txBody>
      </p:sp>
      <p:sp>
        <p:nvSpPr>
          <p:cNvPr id="9" name="TextBox 8"/>
          <p:cNvSpPr txBox="1"/>
          <p:nvPr/>
        </p:nvSpPr>
        <p:spPr>
          <a:xfrm>
            <a:off x="71437" y="264472"/>
            <a:ext cx="971550" cy="646331"/>
          </a:xfrm>
          <a:prstGeom prst="rect">
            <a:avLst/>
          </a:prstGeom>
          <a:noFill/>
        </p:spPr>
        <p:txBody>
          <a:bodyPr wrap="square" rtlCol="0">
            <a:spAutoFit/>
          </a:bodyPr>
          <a:lstStyle/>
          <a:p>
            <a:r>
              <a:rPr lang="en-US" sz="3600" i="1" dirty="0">
                <a:solidFill>
                  <a:srgbClr val="C95331"/>
                </a:solidFill>
              </a:rPr>
              <a:t>X</a:t>
            </a:r>
          </a:p>
        </p:txBody>
      </p:sp>
    </p:spTree>
    <p:extLst>
      <p:ext uri="{BB962C8B-B14F-4D97-AF65-F5344CB8AC3E}">
        <p14:creationId xmlns:p14="http://schemas.microsoft.com/office/powerpoint/2010/main" val="33449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013" y="359303"/>
            <a:ext cx="8686800" cy="840848"/>
          </a:xfrm>
        </p:spPr>
        <p:txBody>
          <a:bodyPr>
            <a:normAutofit/>
          </a:bodyPr>
          <a:lstStyle/>
          <a:p>
            <a:pPr marL="342900" indent="-342900">
              <a:buClr>
                <a:schemeClr val="accent1"/>
              </a:buClr>
              <a:buFont typeface="Wingdings" panose="05000000000000000000" pitchFamily="2" charset="2"/>
              <a:buChar char="q"/>
            </a:pPr>
            <a:r>
              <a:rPr lang="en-US" sz="2800" dirty="0"/>
              <a:t>Focus on same singular objective</a:t>
            </a:r>
          </a:p>
          <a:p>
            <a:endParaRPr lang="en-US" dirty="0"/>
          </a:p>
        </p:txBody>
      </p:sp>
      <p:sp>
        <p:nvSpPr>
          <p:cNvPr id="6" name="Rectangle 5"/>
          <p:cNvSpPr/>
          <p:nvPr/>
        </p:nvSpPr>
        <p:spPr>
          <a:xfrm>
            <a:off x="314325" y="1543050"/>
            <a:ext cx="5914584" cy="270545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t>Learning Goal</a:t>
            </a:r>
            <a:r>
              <a:rPr lang="en-US" sz="2400" dirty="0"/>
              <a:t>: Students will demonstrate phoneme isolation by saying the first sound in a one-syllable word (beginning with a continuous sound) presented orally.</a:t>
            </a:r>
          </a:p>
        </p:txBody>
      </p:sp>
    </p:spTree>
    <p:extLst>
      <p:ext uri="{BB962C8B-B14F-4D97-AF65-F5344CB8AC3E}">
        <p14:creationId xmlns:p14="http://schemas.microsoft.com/office/powerpoint/2010/main" val="32875912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a:bodyPr>
          <a:lstStyle/>
          <a:p>
            <a:pPr marL="342900" indent="-342900">
              <a:buClr>
                <a:schemeClr val="accent1"/>
              </a:buClr>
              <a:buFont typeface="Wingdings" panose="05000000000000000000" pitchFamily="2" charset="2"/>
              <a:buChar char="q"/>
            </a:pPr>
            <a:r>
              <a:rPr lang="en-US" dirty="0">
                <a:solidFill>
                  <a:schemeClr val="bg1">
                    <a:lumMod val="65000"/>
                  </a:schemeClr>
                </a:solidFill>
              </a:rPr>
              <a:t>Focus on same singular objective</a:t>
            </a:r>
          </a:p>
          <a:p>
            <a:pPr>
              <a:buClr>
                <a:schemeClr val="accent1"/>
              </a:buClr>
            </a:pPr>
            <a:r>
              <a:rPr lang="en-US" dirty="0">
                <a:solidFill>
                  <a:schemeClr val="bg1">
                    <a:lumMod val="65000"/>
                  </a:schemeClr>
                </a:solidFill>
              </a:rPr>
              <a:t>   (using similar examples)</a:t>
            </a:r>
          </a:p>
          <a:p>
            <a:pPr marL="342900" indent="-342900">
              <a:buClr>
                <a:schemeClr val="accent1"/>
              </a:buClr>
              <a:buFont typeface="Wingdings" panose="05000000000000000000" pitchFamily="2" charset="2"/>
              <a:buChar char="q"/>
            </a:pPr>
            <a:r>
              <a:rPr lang="en-US" dirty="0"/>
              <a:t>Guide students through the skill/strategy </a:t>
            </a:r>
          </a:p>
          <a:p>
            <a:pPr marL="342900" indent="-342900">
              <a:buClr>
                <a:schemeClr val="accent1"/>
              </a:buClr>
              <a:buFont typeface="Wingdings" panose="05000000000000000000" pitchFamily="2" charset="2"/>
              <a:buChar char="q"/>
            </a:pPr>
            <a:r>
              <a:rPr lang="en-US" dirty="0">
                <a:solidFill>
                  <a:schemeClr val="bg1">
                    <a:lumMod val="65000"/>
                  </a:schemeClr>
                </a:solidFill>
              </a:rPr>
              <a:t>Provide ”just right” amount of guidance</a:t>
            </a:r>
          </a:p>
          <a:p>
            <a:pPr>
              <a:buClr>
                <a:schemeClr val="accent1"/>
              </a:buClr>
            </a:pPr>
            <a:r>
              <a:rPr lang="en-US" dirty="0">
                <a:solidFill>
                  <a:schemeClr val="bg1">
                    <a:lumMod val="65000"/>
                  </a:schemeClr>
                </a:solidFill>
              </a:rPr>
              <a:t>   (based on students’ skills)</a:t>
            </a:r>
          </a:p>
          <a:p>
            <a:pPr marL="342900" indent="-342900">
              <a:buClr>
                <a:schemeClr val="accent1"/>
              </a:buClr>
              <a:buFont typeface="Wingdings" panose="05000000000000000000" pitchFamily="2" charset="2"/>
              <a:buChar char="q"/>
            </a:pPr>
            <a:r>
              <a:rPr lang="en-US" dirty="0">
                <a:solidFill>
                  <a:schemeClr val="bg1">
                    <a:lumMod val="65000"/>
                  </a:schemeClr>
                </a:solidFill>
              </a:rPr>
              <a:t>Provide clear prompts and supports</a:t>
            </a:r>
          </a:p>
          <a:p>
            <a:pPr marL="342900" indent="-342900">
              <a:buFont typeface="Arial" charset="0"/>
              <a:buChar char="•"/>
            </a:pPr>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Guided Practice</a:t>
            </a:r>
          </a:p>
        </p:txBody>
      </p:sp>
    </p:spTree>
    <p:extLst>
      <p:ext uri="{BB962C8B-B14F-4D97-AF65-F5344CB8AC3E}">
        <p14:creationId xmlns:p14="http://schemas.microsoft.com/office/powerpoint/2010/main" val="32823692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07648" y="1206500"/>
            <a:ext cx="1857375" cy="4031873"/>
          </a:xfrm>
          <a:prstGeom prst="rect">
            <a:avLst/>
          </a:prstGeom>
          <a:noFill/>
        </p:spPr>
        <p:txBody>
          <a:bodyPr wrap="square" rtlCol="0">
            <a:spAutoFit/>
          </a:bodyPr>
          <a:lstStyle/>
          <a:p>
            <a:endParaRPr lang="en-US" sz="3600" dirty="0">
              <a:solidFill>
                <a:srgbClr val="119DA4"/>
              </a:solidFill>
            </a:endParaRPr>
          </a:p>
          <a:p>
            <a:pPr algn="ctr"/>
            <a:r>
              <a:rPr lang="en-US" sz="4400" u="sng" dirty="0">
                <a:solidFill>
                  <a:srgbClr val="119DA4"/>
                </a:solidFill>
              </a:rPr>
              <a:t>ea</a:t>
            </a:r>
            <a:r>
              <a:rPr lang="en-US" sz="4400" dirty="0">
                <a:solidFill>
                  <a:srgbClr val="119DA4"/>
                </a:solidFill>
              </a:rPr>
              <a:t>t</a:t>
            </a:r>
          </a:p>
          <a:p>
            <a:pPr algn="ctr"/>
            <a:r>
              <a:rPr lang="en-US" sz="4400" dirty="0">
                <a:solidFill>
                  <a:srgbClr val="119DA4"/>
                </a:solidFill>
              </a:rPr>
              <a:t>r</a:t>
            </a:r>
            <a:r>
              <a:rPr lang="en-US" sz="4400" u="sng" dirty="0">
                <a:solidFill>
                  <a:srgbClr val="119DA4"/>
                </a:solidFill>
              </a:rPr>
              <a:t>ea</a:t>
            </a:r>
            <a:r>
              <a:rPr lang="en-US" sz="4400" dirty="0">
                <a:solidFill>
                  <a:srgbClr val="119DA4"/>
                </a:solidFill>
              </a:rPr>
              <a:t>l</a:t>
            </a:r>
          </a:p>
          <a:p>
            <a:pPr algn="ctr"/>
            <a:r>
              <a:rPr lang="en-US" sz="4400" dirty="0">
                <a:solidFill>
                  <a:srgbClr val="119DA4"/>
                </a:solidFill>
              </a:rPr>
              <a:t>m</a:t>
            </a:r>
            <a:r>
              <a:rPr lang="en-US" sz="4400" u="sng" dirty="0">
                <a:solidFill>
                  <a:srgbClr val="119DA4"/>
                </a:solidFill>
              </a:rPr>
              <a:t>ea</a:t>
            </a:r>
            <a:r>
              <a:rPr lang="en-US" sz="4400" dirty="0">
                <a:solidFill>
                  <a:srgbClr val="119DA4"/>
                </a:solidFill>
              </a:rPr>
              <a:t>t</a:t>
            </a:r>
          </a:p>
          <a:p>
            <a:pPr algn="ctr"/>
            <a:r>
              <a:rPr lang="en-US" sz="4400" dirty="0">
                <a:solidFill>
                  <a:srgbClr val="119DA4"/>
                </a:solidFill>
              </a:rPr>
              <a:t>l</a:t>
            </a:r>
            <a:r>
              <a:rPr lang="en-US" sz="4400" u="sng" dirty="0">
                <a:solidFill>
                  <a:srgbClr val="119DA4"/>
                </a:solidFill>
              </a:rPr>
              <a:t>ea</a:t>
            </a:r>
            <a:r>
              <a:rPr lang="en-US" sz="4400" dirty="0">
                <a:solidFill>
                  <a:srgbClr val="119DA4"/>
                </a:solidFill>
              </a:rPr>
              <a:t>d</a:t>
            </a:r>
          </a:p>
          <a:p>
            <a:endParaRPr lang="en-US" sz="4400" dirty="0">
              <a:solidFill>
                <a:srgbClr val="119DA4"/>
              </a:solidFill>
            </a:endParaRPr>
          </a:p>
        </p:txBody>
      </p:sp>
      <p:sp>
        <p:nvSpPr>
          <p:cNvPr id="4" name="Content Placeholder 2"/>
          <p:cNvSpPr txBox="1">
            <a:spLocks/>
          </p:cNvSpPr>
          <p:nvPr/>
        </p:nvSpPr>
        <p:spPr>
          <a:xfrm>
            <a:off x="100013" y="359302"/>
            <a:ext cx="8686800" cy="594247"/>
          </a:xfrm>
          <a:prstGeom prst="rect">
            <a:avLst/>
          </a:prstGeom>
        </p:spPr>
        <p:txBody>
          <a:bodyPr>
            <a:normAutofit fontScale="850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a:t>Guide students through the skill/strategy </a:t>
            </a:r>
          </a:p>
          <a:p>
            <a:endParaRPr lang="en-US" dirty="0"/>
          </a:p>
        </p:txBody>
      </p:sp>
      <p:sp>
        <p:nvSpPr>
          <p:cNvPr id="5" name="TextBox 4"/>
          <p:cNvSpPr txBox="1"/>
          <p:nvPr/>
        </p:nvSpPr>
        <p:spPr>
          <a:xfrm>
            <a:off x="190441" y="1310496"/>
            <a:ext cx="4749860" cy="1631216"/>
          </a:xfrm>
          <a:prstGeom prst="rect">
            <a:avLst/>
          </a:prstGeom>
          <a:noFill/>
        </p:spPr>
        <p:txBody>
          <a:bodyPr wrap="square" rtlCol="0">
            <a:spAutoFit/>
          </a:bodyPr>
          <a:lstStyle/>
          <a:p>
            <a:r>
              <a:rPr lang="en-US" sz="2000" b="1" dirty="0">
                <a:solidFill>
                  <a:schemeClr val="accent2">
                    <a:lumMod val="60000"/>
                    <a:lumOff val="40000"/>
                  </a:schemeClr>
                </a:solidFill>
              </a:rPr>
              <a:t>My turn: </a:t>
            </a:r>
            <a:r>
              <a:rPr lang="en-US" sz="2000" dirty="0">
                <a:solidFill>
                  <a:schemeClr val="bg1"/>
                </a:solidFill>
              </a:rPr>
              <a:t>I’ll show you how to read words with our new sound </a:t>
            </a:r>
            <a:r>
              <a:rPr lang="en-US" sz="2000" u="sng" dirty="0">
                <a:solidFill>
                  <a:schemeClr val="bg1"/>
                </a:solidFill>
              </a:rPr>
              <a:t>ea</a:t>
            </a:r>
            <a:r>
              <a:rPr lang="en-US" sz="2000" dirty="0">
                <a:solidFill>
                  <a:schemeClr val="bg1"/>
                </a:solidFill>
              </a:rPr>
              <a:t>. Remember, </a:t>
            </a:r>
            <a:r>
              <a:rPr lang="en-US" sz="2000" u="sng" dirty="0" err="1">
                <a:solidFill>
                  <a:schemeClr val="bg1"/>
                </a:solidFill>
              </a:rPr>
              <a:t>ea</a:t>
            </a:r>
            <a:r>
              <a:rPr lang="en-US" sz="2000" dirty="0">
                <a:solidFill>
                  <a:schemeClr val="bg1"/>
                </a:solidFill>
              </a:rPr>
              <a:t> usually says /</a:t>
            </a:r>
            <a:r>
              <a:rPr lang="en-US" sz="2000" dirty="0" err="1">
                <a:solidFill>
                  <a:schemeClr val="bg1"/>
                </a:solidFill>
              </a:rPr>
              <a:t>eee</a:t>
            </a:r>
            <a:r>
              <a:rPr lang="en-US" sz="2000" dirty="0">
                <a:solidFill>
                  <a:schemeClr val="bg1"/>
                </a:solidFill>
              </a:rPr>
              <a:t>/. I’ll read the first two. I’ll say each sound, then I’ll read the word.</a:t>
            </a:r>
          </a:p>
        </p:txBody>
      </p:sp>
      <p:sp>
        <p:nvSpPr>
          <p:cNvPr id="6" name="TextBox 5"/>
          <p:cNvSpPr txBox="1"/>
          <p:nvPr/>
        </p:nvSpPr>
        <p:spPr>
          <a:xfrm>
            <a:off x="190441" y="3126596"/>
            <a:ext cx="4749860"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rPr>
              <a:t>Now its your turn to read the next two words. Ready – what word?</a:t>
            </a:r>
          </a:p>
        </p:txBody>
      </p:sp>
      <p:sp>
        <p:nvSpPr>
          <p:cNvPr id="7" name="TextBox 6"/>
          <p:cNvSpPr txBox="1"/>
          <p:nvPr/>
        </p:nvSpPr>
        <p:spPr>
          <a:xfrm>
            <a:off x="71437" y="264472"/>
            <a:ext cx="971550" cy="646331"/>
          </a:xfrm>
          <a:prstGeom prst="rect">
            <a:avLst/>
          </a:prstGeom>
          <a:noFill/>
        </p:spPr>
        <p:txBody>
          <a:bodyPr wrap="square" rtlCol="0">
            <a:spAutoFit/>
          </a:bodyPr>
          <a:lstStyle/>
          <a:p>
            <a:r>
              <a:rPr lang="en-US" sz="3600" i="1" dirty="0">
                <a:solidFill>
                  <a:srgbClr val="C95331"/>
                </a:solidFill>
              </a:rPr>
              <a:t>X</a:t>
            </a:r>
          </a:p>
        </p:txBody>
      </p:sp>
    </p:spTree>
    <p:extLst>
      <p:ext uri="{BB962C8B-B14F-4D97-AF65-F5344CB8AC3E}">
        <p14:creationId xmlns:p14="http://schemas.microsoft.com/office/powerpoint/2010/main" val="312740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07648" y="1206500"/>
            <a:ext cx="1857375" cy="4031873"/>
          </a:xfrm>
          <a:prstGeom prst="rect">
            <a:avLst/>
          </a:prstGeom>
          <a:noFill/>
        </p:spPr>
        <p:txBody>
          <a:bodyPr wrap="square" rtlCol="0">
            <a:spAutoFit/>
          </a:bodyPr>
          <a:lstStyle/>
          <a:p>
            <a:endParaRPr lang="en-US" sz="3600" dirty="0">
              <a:solidFill>
                <a:srgbClr val="119DA4"/>
              </a:solidFill>
            </a:endParaRPr>
          </a:p>
          <a:p>
            <a:pPr algn="ctr"/>
            <a:r>
              <a:rPr lang="en-US" sz="4400" u="sng" dirty="0">
                <a:solidFill>
                  <a:srgbClr val="119DA4"/>
                </a:solidFill>
              </a:rPr>
              <a:t>ea</a:t>
            </a:r>
            <a:r>
              <a:rPr lang="en-US" sz="4400" dirty="0">
                <a:solidFill>
                  <a:srgbClr val="119DA4"/>
                </a:solidFill>
              </a:rPr>
              <a:t>t</a:t>
            </a:r>
          </a:p>
          <a:p>
            <a:pPr algn="ctr"/>
            <a:r>
              <a:rPr lang="en-US" sz="4400" dirty="0">
                <a:solidFill>
                  <a:srgbClr val="119DA4"/>
                </a:solidFill>
              </a:rPr>
              <a:t>r</a:t>
            </a:r>
            <a:r>
              <a:rPr lang="en-US" sz="4400" u="sng" dirty="0">
                <a:solidFill>
                  <a:srgbClr val="119DA4"/>
                </a:solidFill>
              </a:rPr>
              <a:t>ea</a:t>
            </a:r>
            <a:r>
              <a:rPr lang="en-US" sz="4400" dirty="0">
                <a:solidFill>
                  <a:srgbClr val="119DA4"/>
                </a:solidFill>
              </a:rPr>
              <a:t>l</a:t>
            </a:r>
          </a:p>
          <a:p>
            <a:pPr algn="ctr"/>
            <a:r>
              <a:rPr lang="en-US" sz="4400" dirty="0">
                <a:solidFill>
                  <a:srgbClr val="119DA4"/>
                </a:solidFill>
              </a:rPr>
              <a:t>m</a:t>
            </a:r>
            <a:r>
              <a:rPr lang="en-US" sz="4400" u="sng" dirty="0">
                <a:solidFill>
                  <a:srgbClr val="119DA4"/>
                </a:solidFill>
              </a:rPr>
              <a:t>ea</a:t>
            </a:r>
            <a:r>
              <a:rPr lang="en-US" sz="4400" dirty="0">
                <a:solidFill>
                  <a:srgbClr val="119DA4"/>
                </a:solidFill>
              </a:rPr>
              <a:t>t</a:t>
            </a:r>
          </a:p>
          <a:p>
            <a:pPr algn="ctr"/>
            <a:r>
              <a:rPr lang="en-US" sz="4400" dirty="0">
                <a:solidFill>
                  <a:srgbClr val="119DA4"/>
                </a:solidFill>
              </a:rPr>
              <a:t>l</a:t>
            </a:r>
            <a:r>
              <a:rPr lang="en-US" sz="4400" u="sng" dirty="0">
                <a:solidFill>
                  <a:srgbClr val="119DA4"/>
                </a:solidFill>
              </a:rPr>
              <a:t>ea</a:t>
            </a:r>
            <a:r>
              <a:rPr lang="en-US" sz="4400" dirty="0">
                <a:solidFill>
                  <a:srgbClr val="119DA4"/>
                </a:solidFill>
              </a:rPr>
              <a:t>d</a:t>
            </a:r>
          </a:p>
          <a:p>
            <a:endParaRPr lang="en-US" sz="4400" dirty="0">
              <a:solidFill>
                <a:srgbClr val="119DA4"/>
              </a:solidFill>
            </a:endParaRPr>
          </a:p>
        </p:txBody>
      </p:sp>
      <p:sp>
        <p:nvSpPr>
          <p:cNvPr id="4" name="Content Placeholder 2"/>
          <p:cNvSpPr txBox="1">
            <a:spLocks/>
          </p:cNvSpPr>
          <p:nvPr/>
        </p:nvSpPr>
        <p:spPr>
          <a:xfrm>
            <a:off x="100013" y="359302"/>
            <a:ext cx="8686800" cy="594247"/>
          </a:xfrm>
          <a:prstGeom prst="rect">
            <a:avLst/>
          </a:prstGeom>
        </p:spPr>
        <p:txBody>
          <a:bodyPr>
            <a:normAutofit fontScale="850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a:t>Guide students through the skill/strategy </a:t>
            </a:r>
          </a:p>
          <a:p>
            <a:endParaRPr lang="en-US" dirty="0"/>
          </a:p>
        </p:txBody>
      </p:sp>
      <p:sp>
        <p:nvSpPr>
          <p:cNvPr id="5" name="TextBox 4"/>
          <p:cNvSpPr txBox="1"/>
          <p:nvPr/>
        </p:nvSpPr>
        <p:spPr>
          <a:xfrm>
            <a:off x="190441" y="1310496"/>
            <a:ext cx="4749860" cy="1631216"/>
          </a:xfrm>
          <a:prstGeom prst="rect">
            <a:avLst/>
          </a:prstGeom>
          <a:noFill/>
        </p:spPr>
        <p:txBody>
          <a:bodyPr wrap="square" rtlCol="0">
            <a:spAutoFit/>
          </a:bodyPr>
          <a:lstStyle/>
          <a:p>
            <a:r>
              <a:rPr lang="en-US" sz="2000" b="1" dirty="0">
                <a:solidFill>
                  <a:schemeClr val="accent2">
                    <a:lumMod val="60000"/>
                    <a:lumOff val="40000"/>
                  </a:schemeClr>
                </a:solidFill>
              </a:rPr>
              <a:t>My turn: </a:t>
            </a:r>
            <a:r>
              <a:rPr lang="en-US" sz="2000" dirty="0">
                <a:solidFill>
                  <a:schemeClr val="bg1"/>
                </a:solidFill>
              </a:rPr>
              <a:t>I’ll show you how to read words with our new sound </a:t>
            </a:r>
            <a:r>
              <a:rPr lang="en-US" sz="2000" u="sng" dirty="0">
                <a:solidFill>
                  <a:schemeClr val="bg1"/>
                </a:solidFill>
              </a:rPr>
              <a:t>ea</a:t>
            </a:r>
            <a:r>
              <a:rPr lang="en-US" sz="2000" dirty="0">
                <a:solidFill>
                  <a:schemeClr val="bg1"/>
                </a:solidFill>
              </a:rPr>
              <a:t>. Remember, </a:t>
            </a:r>
            <a:r>
              <a:rPr lang="en-US" sz="2000" u="sng" dirty="0" err="1">
                <a:solidFill>
                  <a:schemeClr val="bg1"/>
                </a:solidFill>
              </a:rPr>
              <a:t>ea</a:t>
            </a:r>
            <a:r>
              <a:rPr lang="en-US" sz="2000" dirty="0">
                <a:solidFill>
                  <a:schemeClr val="bg1"/>
                </a:solidFill>
              </a:rPr>
              <a:t> usually says /</a:t>
            </a:r>
            <a:r>
              <a:rPr lang="en-US" sz="2000" dirty="0" err="1">
                <a:solidFill>
                  <a:schemeClr val="bg1"/>
                </a:solidFill>
              </a:rPr>
              <a:t>eee</a:t>
            </a:r>
            <a:r>
              <a:rPr lang="en-US" sz="2000" dirty="0">
                <a:solidFill>
                  <a:schemeClr val="bg1"/>
                </a:solidFill>
              </a:rPr>
              <a:t>/. I’ll read the first two. I’ll say each sound, then I’ll read the word.</a:t>
            </a:r>
          </a:p>
        </p:txBody>
      </p:sp>
      <p:sp>
        <p:nvSpPr>
          <p:cNvPr id="6" name="TextBox 5"/>
          <p:cNvSpPr txBox="1"/>
          <p:nvPr/>
        </p:nvSpPr>
        <p:spPr>
          <a:xfrm>
            <a:off x="190441" y="3126596"/>
            <a:ext cx="4749860" cy="1323439"/>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rPr>
              <a:t>Now its your turn to read the next two words. You’ll say each sound, then you’ll read the word.</a:t>
            </a:r>
          </a:p>
        </p:txBody>
      </p:sp>
      <p:pic>
        <p:nvPicPr>
          <p:cNvPr id="7" name="Picture 6" descr="Simple Red Checkmark by thatsmyboy"/>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Tree>
    <p:extLst>
      <p:ext uri="{BB962C8B-B14F-4D97-AF65-F5344CB8AC3E}">
        <p14:creationId xmlns:p14="http://schemas.microsoft.com/office/powerpoint/2010/main" val="229332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3913" y="2008996"/>
            <a:ext cx="5449619" cy="1846659"/>
          </a:xfrm>
          <a:prstGeom prst="rect">
            <a:avLst/>
          </a:prstGeom>
          <a:noFill/>
        </p:spPr>
        <p:txBody>
          <a:bodyPr wrap="square" rtlCol="0">
            <a:spAutoFit/>
          </a:bodyPr>
          <a:lstStyle/>
          <a:p>
            <a:r>
              <a:rPr lang="en-US" sz="2400" b="1" dirty="0">
                <a:solidFill>
                  <a:schemeClr val="accent2">
                    <a:lumMod val="60000"/>
                    <a:lumOff val="40000"/>
                  </a:schemeClr>
                </a:solidFill>
              </a:rPr>
              <a:t>My turn: </a:t>
            </a:r>
            <a:r>
              <a:rPr lang="en-US" sz="2400" dirty="0">
                <a:solidFill>
                  <a:schemeClr val="bg1"/>
                </a:solidFill>
              </a:rPr>
              <a:t>I’ll circle the parts at the beginning and end of this word. I’ll read the parts, then I’ll read the word.</a:t>
            </a:r>
          </a:p>
          <a:p>
            <a:endParaRPr lang="en-US" dirty="0">
              <a:solidFill>
                <a:schemeClr val="bg1"/>
              </a:solidFill>
            </a:endParaRPr>
          </a:p>
        </p:txBody>
      </p:sp>
      <p:sp>
        <p:nvSpPr>
          <p:cNvPr id="14" name="TextBox 13"/>
          <p:cNvSpPr txBox="1"/>
          <p:nvPr/>
        </p:nvSpPr>
        <p:spPr>
          <a:xfrm>
            <a:off x="642938" y="3962566"/>
            <a:ext cx="5529263" cy="1661993"/>
          </a:xfrm>
          <a:prstGeom prst="rect">
            <a:avLst/>
          </a:prstGeom>
          <a:noFill/>
        </p:spPr>
        <p:txBody>
          <a:bodyPr wrap="square" rtlCol="0">
            <a:spAutoFit/>
          </a:bodyPr>
          <a:lstStyle/>
          <a:p>
            <a:r>
              <a:rPr lang="en-US" sz="5400" dirty="0">
                <a:solidFill>
                  <a:srgbClr val="119DA4"/>
                </a:solidFill>
              </a:rPr>
              <a:t>reconstruction</a:t>
            </a:r>
          </a:p>
          <a:p>
            <a:endParaRPr lang="en-US" sz="4800" dirty="0">
              <a:solidFill>
                <a:srgbClr val="119DA4"/>
              </a:solidFill>
            </a:endParaRPr>
          </a:p>
        </p:txBody>
      </p:sp>
      <p:sp>
        <p:nvSpPr>
          <p:cNvPr id="2" name="Oval 1"/>
          <p:cNvSpPr/>
          <p:nvPr/>
        </p:nvSpPr>
        <p:spPr>
          <a:xfrm>
            <a:off x="571498" y="4133064"/>
            <a:ext cx="840975" cy="814387"/>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426761" y="4034006"/>
            <a:ext cx="1216427" cy="92773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308075" y="4019718"/>
            <a:ext cx="1341572" cy="93101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100013" y="359302"/>
            <a:ext cx="8686800" cy="594247"/>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Guide students through the skill/strategy </a:t>
            </a:r>
          </a:p>
          <a:p>
            <a:endParaRPr lang="en-US" dirty="0"/>
          </a:p>
        </p:txBody>
      </p:sp>
    </p:spTree>
    <p:extLst>
      <p:ext uri="{BB962C8B-B14F-4D97-AF65-F5344CB8AC3E}">
        <p14:creationId xmlns:p14="http://schemas.microsoft.com/office/powerpoint/2010/main" val="35756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3913" y="2008996"/>
            <a:ext cx="5449619" cy="1846659"/>
          </a:xfrm>
          <a:prstGeom prst="rect">
            <a:avLst/>
          </a:prstGeom>
          <a:noFill/>
        </p:spPr>
        <p:txBody>
          <a:bodyPr wrap="square" rtlCol="0">
            <a:spAutoFit/>
          </a:bodyPr>
          <a:lstStyle/>
          <a:p>
            <a:r>
              <a:rPr lang="en-US" sz="2400" b="1" dirty="0">
                <a:solidFill>
                  <a:schemeClr val="accent2">
                    <a:lumMod val="60000"/>
                    <a:lumOff val="40000"/>
                  </a:schemeClr>
                </a:solidFill>
              </a:rPr>
              <a:t>Your turn: </a:t>
            </a:r>
            <a:r>
              <a:rPr lang="en-US" sz="2400" dirty="0">
                <a:solidFill>
                  <a:schemeClr val="bg1"/>
                </a:solidFill>
              </a:rPr>
              <a:t>Circle the parts at the beginning and end of this word. Read the parts, then read the word.</a:t>
            </a:r>
          </a:p>
          <a:p>
            <a:endParaRPr lang="en-US" dirty="0">
              <a:solidFill>
                <a:schemeClr val="bg1"/>
              </a:solidFill>
            </a:endParaRPr>
          </a:p>
        </p:txBody>
      </p:sp>
      <p:sp>
        <p:nvSpPr>
          <p:cNvPr id="14" name="TextBox 13"/>
          <p:cNvSpPr txBox="1"/>
          <p:nvPr/>
        </p:nvSpPr>
        <p:spPr>
          <a:xfrm>
            <a:off x="642938" y="3962566"/>
            <a:ext cx="5529263" cy="1661993"/>
          </a:xfrm>
          <a:prstGeom prst="rect">
            <a:avLst/>
          </a:prstGeom>
          <a:noFill/>
        </p:spPr>
        <p:txBody>
          <a:bodyPr wrap="square" rtlCol="0">
            <a:spAutoFit/>
          </a:bodyPr>
          <a:lstStyle/>
          <a:p>
            <a:r>
              <a:rPr lang="en-US" sz="5400" dirty="0">
                <a:solidFill>
                  <a:srgbClr val="119DA4"/>
                </a:solidFill>
              </a:rPr>
              <a:t>returning</a:t>
            </a:r>
          </a:p>
          <a:p>
            <a:endParaRPr lang="en-US" sz="4800" dirty="0">
              <a:solidFill>
                <a:srgbClr val="119DA4"/>
              </a:solidFill>
            </a:endParaRPr>
          </a:p>
        </p:txBody>
      </p:sp>
      <p:sp>
        <p:nvSpPr>
          <p:cNvPr id="10" name="Content Placeholder 2"/>
          <p:cNvSpPr txBox="1">
            <a:spLocks/>
          </p:cNvSpPr>
          <p:nvPr/>
        </p:nvSpPr>
        <p:spPr>
          <a:xfrm>
            <a:off x="100013" y="359302"/>
            <a:ext cx="8686800" cy="594247"/>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Guide students through the skill/strategy </a:t>
            </a:r>
          </a:p>
          <a:p>
            <a:endParaRPr lang="en-US" dirty="0"/>
          </a:p>
        </p:txBody>
      </p:sp>
      <p:sp>
        <p:nvSpPr>
          <p:cNvPr id="7" name="TextBox 6"/>
          <p:cNvSpPr txBox="1"/>
          <p:nvPr/>
        </p:nvSpPr>
        <p:spPr>
          <a:xfrm>
            <a:off x="71437" y="264472"/>
            <a:ext cx="971550" cy="646331"/>
          </a:xfrm>
          <a:prstGeom prst="rect">
            <a:avLst/>
          </a:prstGeom>
          <a:noFill/>
        </p:spPr>
        <p:txBody>
          <a:bodyPr wrap="square" rtlCol="0">
            <a:spAutoFit/>
          </a:bodyPr>
          <a:lstStyle/>
          <a:p>
            <a:r>
              <a:rPr lang="en-US" sz="3600" i="1" dirty="0">
                <a:solidFill>
                  <a:srgbClr val="C95331"/>
                </a:solidFill>
              </a:rPr>
              <a:t>X</a:t>
            </a:r>
          </a:p>
        </p:txBody>
      </p:sp>
    </p:spTree>
    <p:extLst>
      <p:ext uri="{BB962C8B-B14F-4D97-AF65-F5344CB8AC3E}">
        <p14:creationId xmlns:p14="http://schemas.microsoft.com/office/powerpoint/2010/main" val="312101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600" y="1251758"/>
            <a:ext cx="6478388" cy="2708434"/>
          </a:xfrm>
          <a:prstGeom prst="rect">
            <a:avLst/>
          </a:prstGeom>
          <a:noFill/>
        </p:spPr>
        <p:txBody>
          <a:bodyPr wrap="square" rtlCol="0">
            <a:spAutoFit/>
          </a:bodyPr>
          <a:lstStyle/>
          <a:p>
            <a:r>
              <a:rPr lang="en-US" sz="2400" b="1" dirty="0">
                <a:solidFill>
                  <a:schemeClr val="accent2">
                    <a:lumMod val="60000"/>
                    <a:lumOff val="40000"/>
                  </a:schemeClr>
                </a:solidFill>
              </a:rPr>
              <a:t>Your turn: </a:t>
            </a:r>
          </a:p>
          <a:p>
            <a:endParaRPr lang="en-US" sz="2000" b="1" dirty="0">
              <a:solidFill>
                <a:schemeClr val="accent2">
                  <a:lumMod val="60000"/>
                  <a:lumOff val="40000"/>
                </a:schemeClr>
              </a:solidFill>
            </a:endParaRPr>
          </a:p>
          <a:p>
            <a:pPr marL="342900" indent="-342900">
              <a:spcAft>
                <a:spcPts val="600"/>
              </a:spcAft>
              <a:buClr>
                <a:schemeClr val="accent1"/>
              </a:buClr>
              <a:buFont typeface="Wingdings" charset="2"/>
              <a:buChar char="q"/>
            </a:pPr>
            <a:r>
              <a:rPr lang="en-US" sz="2200" dirty="0">
                <a:solidFill>
                  <a:schemeClr val="bg1"/>
                </a:solidFill>
              </a:rPr>
              <a:t>Circle parts at the beginning of the word</a:t>
            </a:r>
          </a:p>
          <a:p>
            <a:pPr marL="342900" indent="-342900">
              <a:spcAft>
                <a:spcPts val="600"/>
              </a:spcAft>
              <a:buClr>
                <a:schemeClr val="accent1"/>
              </a:buClr>
              <a:buFont typeface="Wingdings" charset="2"/>
              <a:buChar char="q"/>
            </a:pPr>
            <a:r>
              <a:rPr lang="en-US" sz="2200" dirty="0">
                <a:solidFill>
                  <a:schemeClr val="bg1"/>
                </a:solidFill>
              </a:rPr>
              <a:t>Circle parts at the end of the word</a:t>
            </a:r>
          </a:p>
          <a:p>
            <a:pPr marL="342900" indent="-342900">
              <a:spcAft>
                <a:spcPts val="600"/>
              </a:spcAft>
              <a:buClr>
                <a:schemeClr val="accent1"/>
              </a:buClr>
              <a:buFont typeface="Wingdings" charset="2"/>
              <a:buChar char="q"/>
            </a:pPr>
            <a:r>
              <a:rPr lang="en-US" sz="2200" dirty="0">
                <a:solidFill>
                  <a:schemeClr val="bg1"/>
                </a:solidFill>
              </a:rPr>
              <a:t>Read each part</a:t>
            </a:r>
          </a:p>
          <a:p>
            <a:pPr marL="342900" indent="-342900">
              <a:spcAft>
                <a:spcPts val="600"/>
              </a:spcAft>
              <a:buClr>
                <a:schemeClr val="accent1"/>
              </a:buClr>
              <a:buFont typeface="Wingdings" charset="2"/>
              <a:buChar char="q"/>
            </a:pPr>
            <a:r>
              <a:rPr lang="en-US" sz="2200" dirty="0">
                <a:solidFill>
                  <a:schemeClr val="bg1"/>
                </a:solidFill>
              </a:rPr>
              <a:t>Read the word.</a:t>
            </a:r>
          </a:p>
          <a:p>
            <a:endParaRPr lang="en-US" dirty="0">
              <a:solidFill>
                <a:schemeClr val="bg1"/>
              </a:solidFill>
            </a:endParaRPr>
          </a:p>
        </p:txBody>
      </p:sp>
      <p:sp>
        <p:nvSpPr>
          <p:cNvPr id="10" name="Content Placeholder 2"/>
          <p:cNvSpPr txBox="1">
            <a:spLocks/>
          </p:cNvSpPr>
          <p:nvPr/>
        </p:nvSpPr>
        <p:spPr>
          <a:xfrm>
            <a:off x="100013" y="359302"/>
            <a:ext cx="8686800" cy="594247"/>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Guide students through the skill/strategy </a:t>
            </a:r>
          </a:p>
          <a:p>
            <a:endParaRPr lang="en-US" dirty="0"/>
          </a:p>
        </p:txBody>
      </p:sp>
      <p:sp>
        <p:nvSpPr>
          <p:cNvPr id="5" name="TextBox 4"/>
          <p:cNvSpPr txBox="1"/>
          <p:nvPr/>
        </p:nvSpPr>
        <p:spPr>
          <a:xfrm>
            <a:off x="642938" y="3962566"/>
            <a:ext cx="5529263" cy="1661993"/>
          </a:xfrm>
          <a:prstGeom prst="rect">
            <a:avLst/>
          </a:prstGeom>
          <a:noFill/>
        </p:spPr>
        <p:txBody>
          <a:bodyPr wrap="square" rtlCol="0">
            <a:spAutoFit/>
          </a:bodyPr>
          <a:lstStyle/>
          <a:p>
            <a:r>
              <a:rPr lang="en-US" sz="5400" dirty="0">
                <a:solidFill>
                  <a:srgbClr val="119DA4"/>
                </a:solidFill>
              </a:rPr>
              <a:t>returning</a:t>
            </a:r>
          </a:p>
          <a:p>
            <a:endParaRPr lang="en-US" sz="4800" dirty="0">
              <a:solidFill>
                <a:srgbClr val="119DA4"/>
              </a:solidFill>
            </a:endParaRPr>
          </a:p>
        </p:txBody>
      </p:sp>
      <p:sp>
        <p:nvSpPr>
          <p:cNvPr id="6" name="Oval 5"/>
          <p:cNvSpPr/>
          <p:nvPr/>
        </p:nvSpPr>
        <p:spPr>
          <a:xfrm>
            <a:off x="614362" y="4090200"/>
            <a:ext cx="840975" cy="814387"/>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22511" y="4031887"/>
            <a:ext cx="1341572" cy="931012"/>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imple Red Checkmark by thatsmyboy"/>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00027" y="335708"/>
            <a:ext cx="587773" cy="388986"/>
          </a:xfrm>
          <a:prstGeom prst="rect">
            <a:avLst/>
          </a:prstGeom>
        </p:spPr>
      </p:pic>
    </p:spTree>
    <p:extLst>
      <p:ext uri="{BB962C8B-B14F-4D97-AF65-F5344CB8AC3E}">
        <p14:creationId xmlns:p14="http://schemas.microsoft.com/office/powerpoint/2010/main" val="414268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738" y="1730902"/>
            <a:ext cx="8686800" cy="3269723"/>
          </a:xfrm>
        </p:spPr>
        <p:txBody>
          <a:bodyPr>
            <a:normAutofit/>
          </a:bodyPr>
          <a:lstStyle/>
          <a:p>
            <a:pPr marL="342900" indent="-342900">
              <a:buClr>
                <a:schemeClr val="accent1"/>
              </a:buClr>
              <a:buFont typeface="Wingdings" panose="05000000000000000000" pitchFamily="2" charset="2"/>
              <a:buChar char="q"/>
            </a:pPr>
            <a:r>
              <a:rPr lang="en-US" dirty="0">
                <a:solidFill>
                  <a:schemeClr val="bg1">
                    <a:lumMod val="65000"/>
                  </a:schemeClr>
                </a:solidFill>
              </a:rPr>
              <a:t>Focus on same singular objective</a:t>
            </a:r>
          </a:p>
          <a:p>
            <a:pPr>
              <a:buClr>
                <a:schemeClr val="accent1"/>
              </a:buClr>
            </a:pPr>
            <a:r>
              <a:rPr lang="en-US" dirty="0">
                <a:solidFill>
                  <a:schemeClr val="bg1">
                    <a:lumMod val="65000"/>
                  </a:schemeClr>
                </a:solidFill>
              </a:rPr>
              <a:t>   (using similar examples)</a:t>
            </a:r>
          </a:p>
          <a:p>
            <a:pPr marL="342900" indent="-342900">
              <a:buClr>
                <a:schemeClr val="accent1"/>
              </a:buClr>
              <a:buFont typeface="Wingdings" panose="05000000000000000000" pitchFamily="2" charset="2"/>
              <a:buChar char="q"/>
            </a:pPr>
            <a:r>
              <a:rPr lang="en-US" dirty="0">
                <a:solidFill>
                  <a:schemeClr val="bg1">
                    <a:lumMod val="65000"/>
                  </a:schemeClr>
                </a:solidFill>
              </a:rPr>
              <a:t>Guide students through the skill/strategy </a:t>
            </a:r>
          </a:p>
          <a:p>
            <a:pPr marL="342900" indent="-342900">
              <a:buClr>
                <a:schemeClr val="accent1"/>
              </a:buClr>
              <a:buFont typeface="Wingdings" panose="05000000000000000000" pitchFamily="2" charset="2"/>
              <a:buChar char="q"/>
            </a:pPr>
            <a:r>
              <a:rPr lang="en-US" dirty="0"/>
              <a:t>Provide ”just right” amount of guidance</a:t>
            </a:r>
          </a:p>
          <a:p>
            <a:pPr>
              <a:buClr>
                <a:schemeClr val="accent1"/>
              </a:buClr>
            </a:pPr>
            <a:r>
              <a:rPr lang="en-US" dirty="0"/>
              <a:t>   (based on students’ skills)</a:t>
            </a:r>
          </a:p>
          <a:p>
            <a:pPr marL="342900" indent="-342900">
              <a:buClr>
                <a:schemeClr val="accent1"/>
              </a:buClr>
              <a:buFont typeface="Wingdings" panose="05000000000000000000" pitchFamily="2" charset="2"/>
              <a:buChar char="q"/>
            </a:pPr>
            <a:r>
              <a:rPr lang="en-US" dirty="0">
                <a:solidFill>
                  <a:schemeClr val="bg1">
                    <a:lumMod val="65000"/>
                  </a:schemeClr>
                </a:solidFill>
              </a:rPr>
              <a:t>Provide clear prompts and supports</a:t>
            </a:r>
          </a:p>
          <a:p>
            <a:pPr marL="342900" indent="-342900">
              <a:buFont typeface="Arial" charset="0"/>
              <a:buChar char="•"/>
            </a:pPr>
            <a:endParaRPr lang="en-US" dirty="0"/>
          </a:p>
        </p:txBody>
      </p:sp>
      <p:sp>
        <p:nvSpPr>
          <p:cNvPr id="6" name="Title 1"/>
          <p:cNvSpPr>
            <a:spLocks noGrp="1"/>
          </p:cNvSpPr>
          <p:nvPr>
            <p:ph type="title"/>
          </p:nvPr>
        </p:nvSpPr>
        <p:spPr>
          <a:xfrm>
            <a:off x="114300" y="255259"/>
            <a:ext cx="8915400" cy="731520"/>
          </a:xfrm>
        </p:spPr>
        <p:txBody>
          <a:bodyPr>
            <a:noAutofit/>
          </a:bodyPr>
          <a:lstStyle/>
          <a:p>
            <a:r>
              <a:rPr lang="en-US" dirty="0"/>
              <a:t>Effective Guided Practice</a:t>
            </a:r>
          </a:p>
        </p:txBody>
      </p:sp>
    </p:spTree>
    <p:extLst>
      <p:ext uri="{BB962C8B-B14F-4D97-AF65-F5344CB8AC3E}">
        <p14:creationId xmlns:p14="http://schemas.microsoft.com/office/powerpoint/2010/main" val="831611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569CA132-ADD6-4B72-B5E1-B86F7979C603}" type="slidenum">
              <a:rPr lang="en-US" smtClean="0"/>
              <a:t>9</a:t>
            </a:fld>
            <a:endParaRPr lang="en-US"/>
          </a:p>
        </p:txBody>
      </p:sp>
      <p:sp>
        <p:nvSpPr>
          <p:cNvPr id="14" name="Rectangle 13"/>
          <p:cNvSpPr/>
          <p:nvPr/>
        </p:nvSpPr>
        <p:spPr>
          <a:xfrm>
            <a:off x="1157208" y="2993028"/>
            <a:ext cx="5260622" cy="151014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rPr>
              <a:t>HOW we teach</a:t>
            </a:r>
          </a:p>
        </p:txBody>
      </p:sp>
      <p:sp>
        <p:nvSpPr>
          <p:cNvPr id="15" name="Rectangle 14"/>
          <p:cNvSpPr/>
          <p:nvPr/>
        </p:nvSpPr>
        <p:spPr>
          <a:xfrm>
            <a:off x="470779" y="1589560"/>
            <a:ext cx="4101221" cy="774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ysClr val="windowText" lastClr="000000"/>
                </a:solidFill>
              </a:rPr>
              <a:t>WHAT we teach</a:t>
            </a:r>
          </a:p>
        </p:txBody>
      </p:sp>
      <p:sp>
        <p:nvSpPr>
          <p:cNvPr id="7" name="Title 1"/>
          <p:cNvSpPr txBox="1">
            <a:spLocks/>
          </p:cNvSpPr>
          <p:nvPr/>
        </p:nvSpPr>
        <p:spPr>
          <a:xfrm>
            <a:off x="228600" y="228600"/>
            <a:ext cx="8686800" cy="731520"/>
          </a:xfrm>
          <a:prstGeom prst="rect">
            <a:avLst/>
          </a:prstGeom>
        </p:spPr>
        <p:txBody>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Why We’re Learning This </a:t>
            </a:r>
          </a:p>
        </p:txBody>
      </p:sp>
    </p:spTree>
    <p:extLst>
      <p:ext uri="{BB962C8B-B14F-4D97-AF65-F5344CB8AC3E}">
        <p14:creationId xmlns:p14="http://schemas.microsoft.com/office/powerpoint/2010/main" val="109384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10" name="TextBox 9"/>
          <p:cNvSpPr txBox="1"/>
          <p:nvPr/>
        </p:nvSpPr>
        <p:spPr>
          <a:xfrm>
            <a:off x="575070" y="2205038"/>
            <a:ext cx="2596755" cy="597941"/>
          </a:xfrm>
          <a:prstGeom prst="rect">
            <a:avLst/>
          </a:prstGeom>
          <a:solidFill>
            <a:srgbClr val="D3A01F">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Modeling</a:t>
            </a:r>
          </a:p>
        </p:txBody>
      </p:sp>
      <p:sp>
        <p:nvSpPr>
          <p:cNvPr id="11" name="TextBox 10"/>
          <p:cNvSpPr txBox="1"/>
          <p:nvPr/>
        </p:nvSpPr>
        <p:spPr>
          <a:xfrm>
            <a:off x="3171825" y="2205038"/>
            <a:ext cx="2595564" cy="597941"/>
          </a:xfrm>
          <a:prstGeom prst="rect">
            <a:avLst/>
          </a:prstGeom>
          <a:solidFill>
            <a:srgbClr val="EA6B0C">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Tree>
    <p:extLst>
      <p:ext uri="{BB962C8B-B14F-4D97-AF65-F5344CB8AC3E}">
        <p14:creationId xmlns:p14="http://schemas.microsoft.com/office/powerpoint/2010/main" val="21293040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pic>
        <p:nvPicPr>
          <p:cNvPr id="8" name="Picture 7"/>
          <p:cNvPicPr>
            <a:picLocks noChangeAspect="1"/>
          </p:cNvPicPr>
          <p:nvPr/>
        </p:nvPicPr>
        <p:blipFill>
          <a:blip r:embed="rId3"/>
          <a:stretch>
            <a:fillRect/>
          </a:stretch>
        </p:blipFill>
        <p:spPr>
          <a:xfrm>
            <a:off x="565053" y="4368800"/>
            <a:ext cx="4127691" cy="2195387"/>
          </a:xfrm>
          <a:prstGeom prst="rect">
            <a:avLst/>
          </a:prstGeom>
        </p:spPr>
      </p:pic>
      <p:sp>
        <p:nvSpPr>
          <p:cNvPr id="49" name="Triangle 48"/>
          <p:cNvSpPr/>
          <p:nvPr/>
        </p:nvSpPr>
        <p:spPr>
          <a:xfrm>
            <a:off x="317892" y="1447800"/>
            <a:ext cx="5192322" cy="594360"/>
          </a:xfrm>
          <a:prstGeom prst="triangle">
            <a:avLst>
              <a:gd name="adj" fmla="val 0"/>
            </a:avLst>
          </a:prstGeom>
          <a:solidFill>
            <a:srgbClr val="D3A01F">
              <a:lumMod val="75000"/>
            </a:srgbClr>
          </a:solidFill>
        </p:spPr>
        <p:txBody>
          <a:bodyPr wrap="square" rtlCol="0">
            <a:noAutofit/>
          </a:bodyPr>
          <a:lstStyle/>
          <a:p>
            <a:pPr algn="ctr"/>
            <a:endParaRPr lang="en-US" sz="2000" b="1" kern="0">
              <a:solidFill>
                <a:srgbClr val="000000"/>
              </a:solidFill>
              <a:latin typeface="Tw Cen MT" panose="020B0602020104020603"/>
            </a:endParaRPr>
          </a:p>
        </p:txBody>
      </p:sp>
      <p:sp>
        <p:nvSpPr>
          <p:cNvPr id="50" name="Triangle 49"/>
          <p:cNvSpPr/>
          <p:nvPr/>
        </p:nvSpPr>
        <p:spPr>
          <a:xfrm rot="10800000">
            <a:off x="317892" y="1447800"/>
            <a:ext cx="5192322" cy="594360"/>
          </a:xfrm>
          <a:prstGeom prst="triangle">
            <a:avLst>
              <a:gd name="adj" fmla="val 0"/>
            </a:avLst>
          </a:prstGeom>
          <a:solidFill>
            <a:srgbClr val="EA6B0C">
              <a:lumMod val="75000"/>
            </a:srgbClr>
          </a:solidFill>
        </p:spPr>
        <p:txBody>
          <a:bodyPr wrap="square" rtlCol="0">
            <a:noAutofit/>
          </a:bodyPr>
          <a:lstStyle/>
          <a:p>
            <a:pPr algn="ctr"/>
            <a:endParaRPr lang="en-US" sz="2000" b="1" kern="0">
              <a:solidFill>
                <a:srgbClr val="000000"/>
              </a:solidFill>
              <a:latin typeface="Tw Cen MT" panose="020B0602020104020603"/>
            </a:endParaRPr>
          </a:p>
        </p:txBody>
      </p:sp>
      <p:sp>
        <p:nvSpPr>
          <p:cNvPr id="9" name="TextBox 8"/>
          <p:cNvSpPr txBox="1"/>
          <p:nvPr/>
        </p:nvSpPr>
        <p:spPr>
          <a:xfrm>
            <a:off x="381004" y="1532509"/>
            <a:ext cx="2586037" cy="400110"/>
          </a:xfrm>
          <a:prstGeom prst="rect">
            <a:avLst/>
          </a:prstGeom>
          <a:noFill/>
        </p:spPr>
        <p:txBody>
          <a:bodyPr wrap="square" rtlCol="0">
            <a:spAutoFit/>
          </a:bodyPr>
          <a:lstStyle/>
          <a:p>
            <a:r>
              <a:rPr lang="en-US" sz="2000" b="1" dirty="0">
                <a:latin typeface="Tw Cen MT" charset="0"/>
                <a:ea typeface="Tw Cen MT" charset="0"/>
                <a:cs typeface="Tw Cen MT" charset="0"/>
              </a:rPr>
              <a:t>Modeling</a:t>
            </a:r>
          </a:p>
        </p:txBody>
      </p:sp>
      <p:sp>
        <p:nvSpPr>
          <p:cNvPr id="51" name="TextBox 50"/>
          <p:cNvSpPr txBox="1"/>
          <p:nvPr/>
        </p:nvSpPr>
        <p:spPr>
          <a:xfrm>
            <a:off x="4280307" y="1492228"/>
            <a:ext cx="2586037" cy="400110"/>
          </a:xfrm>
          <a:prstGeom prst="rect">
            <a:avLst/>
          </a:prstGeom>
          <a:noFill/>
        </p:spPr>
        <p:txBody>
          <a:bodyPr wrap="square" rtlCol="0">
            <a:spAutoFit/>
          </a:bodyPr>
          <a:lstStyle/>
          <a:p>
            <a:r>
              <a:rPr lang="en-US" sz="2000" b="1">
                <a:latin typeface="Tw Cen MT" charset="0"/>
                <a:ea typeface="Tw Cen MT" charset="0"/>
                <a:cs typeface="Tw Cen MT" charset="0"/>
              </a:rPr>
              <a:t>Practice</a:t>
            </a:r>
            <a:endParaRPr lang="en-US" sz="2000" b="1" dirty="0">
              <a:latin typeface="Tw Cen MT" charset="0"/>
              <a:ea typeface="Tw Cen MT" charset="0"/>
              <a:cs typeface="Tw Cen MT" charset="0"/>
            </a:endParaRPr>
          </a:p>
        </p:txBody>
      </p:sp>
      <p:sp>
        <p:nvSpPr>
          <p:cNvPr id="52" name="TextBox 51"/>
          <p:cNvSpPr txBox="1"/>
          <p:nvPr/>
        </p:nvSpPr>
        <p:spPr>
          <a:xfrm>
            <a:off x="317892" y="3481904"/>
            <a:ext cx="5449619"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“Your turn to read the same word. When I touch a letter, you’ll say its sound. Keep saying the sound until I touch the next letter.”</a:t>
            </a:r>
            <a:endParaRPr lang="en-US" dirty="0">
              <a:solidFill>
                <a:schemeClr val="bg1"/>
              </a:solidFill>
            </a:endParaRPr>
          </a:p>
        </p:txBody>
      </p:sp>
      <p:sp>
        <p:nvSpPr>
          <p:cNvPr id="53" name="TextBox 52"/>
          <p:cNvSpPr txBox="1"/>
          <p:nvPr/>
        </p:nvSpPr>
        <p:spPr>
          <a:xfrm>
            <a:off x="317893" y="2358275"/>
            <a:ext cx="5449619" cy="1015663"/>
          </a:xfrm>
          <a:prstGeom prst="rect">
            <a:avLst/>
          </a:prstGeom>
          <a:noFill/>
        </p:spPr>
        <p:txBody>
          <a:bodyPr wrap="square" rtlCol="0">
            <a:spAutoFit/>
          </a:bodyPr>
          <a:lstStyle/>
          <a:p>
            <a:r>
              <a:rPr lang="en-US" sz="2000" b="1" dirty="0">
                <a:solidFill>
                  <a:schemeClr val="accent2">
                    <a:lumMod val="60000"/>
                    <a:lumOff val="40000"/>
                  </a:schemeClr>
                </a:solidFill>
              </a:rPr>
              <a:t>My turn: </a:t>
            </a:r>
            <a:r>
              <a:rPr lang="en-US" sz="2000" dirty="0">
                <a:solidFill>
                  <a:schemeClr val="bg1"/>
                </a:solidFill>
                <a:latin typeface="Calibri" charset="0"/>
                <a:ea typeface="Times New Roman" charset="0"/>
                <a:cs typeface="Times New Roman" charset="0"/>
              </a:rPr>
              <a:t>“My turn to read a word. When I touch a letter, I’ll say its sound. I’ll keep saying the sound until I touch the next letter.”</a:t>
            </a:r>
            <a:endParaRPr lang="en-US" dirty="0">
              <a:solidFill>
                <a:schemeClr val="bg1"/>
              </a:solidFill>
            </a:endParaRPr>
          </a:p>
        </p:txBody>
      </p:sp>
    </p:spTree>
    <p:extLst>
      <p:ext uri="{BB962C8B-B14F-4D97-AF65-F5344CB8AC3E}">
        <p14:creationId xmlns:p14="http://schemas.microsoft.com/office/powerpoint/2010/main" val="27835020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28" name="TextBox 27"/>
          <p:cNvSpPr txBox="1"/>
          <p:nvPr/>
        </p:nvSpPr>
        <p:spPr>
          <a:xfrm>
            <a:off x="317893" y="2358275"/>
            <a:ext cx="5449619" cy="1015663"/>
          </a:xfrm>
          <a:prstGeom prst="rect">
            <a:avLst/>
          </a:prstGeom>
          <a:noFill/>
        </p:spPr>
        <p:txBody>
          <a:bodyPr wrap="square" rtlCol="0">
            <a:spAutoFit/>
          </a:bodyPr>
          <a:lstStyle/>
          <a:p>
            <a:r>
              <a:rPr lang="en-US" sz="2000" b="1" dirty="0">
                <a:solidFill>
                  <a:schemeClr val="accent2">
                    <a:lumMod val="60000"/>
                    <a:lumOff val="40000"/>
                  </a:schemeClr>
                </a:solidFill>
              </a:rPr>
              <a:t>My turn: </a:t>
            </a:r>
            <a:r>
              <a:rPr lang="en-US" sz="2000" dirty="0">
                <a:solidFill>
                  <a:schemeClr val="bg1"/>
                </a:solidFill>
                <a:latin typeface="Calibri" charset="0"/>
                <a:ea typeface="Times New Roman" charset="0"/>
                <a:cs typeface="Times New Roman" charset="0"/>
              </a:rPr>
              <a:t>“My turn to read a word. When I touch a letter, I’ll say its sound. I’ll keep saying the sound until I touch the next letter.”</a:t>
            </a:r>
            <a:endParaRPr lang="en-US" dirty="0">
              <a:solidFill>
                <a:schemeClr val="bg1"/>
              </a:solidFill>
            </a:endParaRPr>
          </a:p>
        </p:txBody>
      </p:sp>
      <p:sp>
        <p:nvSpPr>
          <p:cNvPr id="35" name="TextBox 34"/>
          <p:cNvSpPr txBox="1"/>
          <p:nvPr/>
        </p:nvSpPr>
        <p:spPr>
          <a:xfrm>
            <a:off x="317892" y="3481904"/>
            <a:ext cx="5449619"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“Your turn to read the same word. When I touch a letter, you’ll say its sound. Keep saying the sound until I touch the next letter.”</a:t>
            </a:r>
            <a:endParaRPr lang="en-US" dirty="0">
              <a:solidFill>
                <a:schemeClr val="bg1"/>
              </a:solidFill>
            </a:endParaRPr>
          </a:p>
        </p:txBody>
      </p:sp>
      <p:sp>
        <p:nvSpPr>
          <p:cNvPr id="49" name="Triangle 48"/>
          <p:cNvSpPr/>
          <p:nvPr/>
        </p:nvSpPr>
        <p:spPr>
          <a:xfrm>
            <a:off x="317892" y="1447800"/>
            <a:ext cx="5192322" cy="594360"/>
          </a:xfrm>
          <a:prstGeom prst="triangle">
            <a:avLst>
              <a:gd name="adj" fmla="val 0"/>
            </a:avLst>
          </a:prstGeom>
          <a:solidFill>
            <a:srgbClr val="D3A01F">
              <a:lumMod val="75000"/>
            </a:srgbClr>
          </a:solidFill>
        </p:spPr>
        <p:txBody>
          <a:bodyPr wrap="square" rtlCol="0">
            <a:noAutofit/>
          </a:bodyPr>
          <a:lstStyle/>
          <a:p>
            <a:pPr algn="ctr"/>
            <a:endParaRPr lang="en-US" sz="2000" b="1" kern="0">
              <a:solidFill>
                <a:srgbClr val="000000"/>
              </a:solidFill>
              <a:latin typeface="Tw Cen MT" panose="020B0602020104020603"/>
            </a:endParaRPr>
          </a:p>
        </p:txBody>
      </p:sp>
      <p:sp>
        <p:nvSpPr>
          <p:cNvPr id="50" name="Triangle 49"/>
          <p:cNvSpPr/>
          <p:nvPr/>
        </p:nvSpPr>
        <p:spPr>
          <a:xfrm rot="10800000">
            <a:off x="317892" y="1447800"/>
            <a:ext cx="5192322" cy="594360"/>
          </a:xfrm>
          <a:prstGeom prst="triangle">
            <a:avLst>
              <a:gd name="adj" fmla="val 0"/>
            </a:avLst>
          </a:prstGeom>
          <a:solidFill>
            <a:srgbClr val="EA6B0C">
              <a:lumMod val="75000"/>
            </a:srgbClr>
          </a:solidFill>
        </p:spPr>
        <p:txBody>
          <a:bodyPr wrap="square" rtlCol="0">
            <a:noAutofit/>
          </a:bodyPr>
          <a:lstStyle/>
          <a:p>
            <a:pPr algn="ctr"/>
            <a:endParaRPr lang="en-US" sz="2000" b="1" kern="0">
              <a:solidFill>
                <a:srgbClr val="000000"/>
              </a:solidFill>
              <a:latin typeface="Tw Cen MT" panose="020B0602020104020603"/>
            </a:endParaRPr>
          </a:p>
        </p:txBody>
      </p:sp>
      <p:sp>
        <p:nvSpPr>
          <p:cNvPr id="9" name="TextBox 8"/>
          <p:cNvSpPr txBox="1"/>
          <p:nvPr/>
        </p:nvSpPr>
        <p:spPr>
          <a:xfrm>
            <a:off x="381004" y="1532509"/>
            <a:ext cx="2586037" cy="400110"/>
          </a:xfrm>
          <a:prstGeom prst="rect">
            <a:avLst/>
          </a:prstGeom>
          <a:noFill/>
        </p:spPr>
        <p:txBody>
          <a:bodyPr wrap="square" rtlCol="0">
            <a:spAutoFit/>
          </a:bodyPr>
          <a:lstStyle/>
          <a:p>
            <a:r>
              <a:rPr lang="en-US" sz="2000" b="1" dirty="0">
                <a:latin typeface="Tw Cen MT" charset="0"/>
                <a:ea typeface="Tw Cen MT" charset="0"/>
                <a:cs typeface="Tw Cen MT" charset="0"/>
              </a:rPr>
              <a:t>Modeling</a:t>
            </a:r>
          </a:p>
        </p:txBody>
      </p:sp>
      <p:sp>
        <p:nvSpPr>
          <p:cNvPr id="51" name="TextBox 50"/>
          <p:cNvSpPr txBox="1"/>
          <p:nvPr/>
        </p:nvSpPr>
        <p:spPr>
          <a:xfrm>
            <a:off x="4280307" y="1492228"/>
            <a:ext cx="2586037" cy="400110"/>
          </a:xfrm>
          <a:prstGeom prst="rect">
            <a:avLst/>
          </a:prstGeom>
          <a:noFill/>
        </p:spPr>
        <p:txBody>
          <a:bodyPr wrap="square" rtlCol="0">
            <a:spAutoFit/>
          </a:bodyPr>
          <a:lstStyle/>
          <a:p>
            <a:r>
              <a:rPr lang="en-US" sz="2000" b="1">
                <a:latin typeface="Tw Cen MT" charset="0"/>
                <a:ea typeface="Tw Cen MT" charset="0"/>
                <a:cs typeface="Tw Cen MT" charset="0"/>
              </a:rPr>
              <a:t>Practice</a:t>
            </a:r>
            <a:endParaRPr lang="en-US" sz="2000" b="1" dirty="0">
              <a:latin typeface="Tw Cen MT" charset="0"/>
              <a:ea typeface="Tw Cen MT" charset="0"/>
              <a:cs typeface="Tw Cen MT" charset="0"/>
            </a:endParaRPr>
          </a:p>
        </p:txBody>
      </p:sp>
      <p:pic>
        <p:nvPicPr>
          <p:cNvPr id="10" name="Picture 9"/>
          <p:cNvPicPr>
            <a:picLocks noChangeAspect="1"/>
          </p:cNvPicPr>
          <p:nvPr/>
        </p:nvPicPr>
        <p:blipFill>
          <a:blip r:embed="rId3"/>
          <a:stretch>
            <a:fillRect/>
          </a:stretch>
        </p:blipFill>
        <p:spPr>
          <a:xfrm>
            <a:off x="722283" y="4385846"/>
            <a:ext cx="3970461" cy="2198745"/>
          </a:xfrm>
          <a:prstGeom prst="rect">
            <a:avLst/>
          </a:prstGeom>
        </p:spPr>
      </p:pic>
    </p:spTree>
    <p:extLst>
      <p:ext uri="{BB962C8B-B14F-4D97-AF65-F5344CB8AC3E}">
        <p14:creationId xmlns:p14="http://schemas.microsoft.com/office/powerpoint/2010/main" val="6199762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17895" y="1447800"/>
            <a:ext cx="2596755" cy="597941"/>
          </a:xfrm>
          <a:prstGeom prst="rect">
            <a:avLst/>
          </a:prstGeom>
          <a:solidFill>
            <a:srgbClr val="D3A01F">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Modeling</a:t>
            </a:r>
            <a:endParaRPr kumimoji="0" lang="en-US" sz="2400" b="1" i="0" u="none" strike="noStrike" kern="0" cap="none" spc="0" normalizeH="0" baseline="0" noProof="0" dirty="0">
              <a:ln>
                <a:noFill/>
              </a:ln>
              <a:solidFill>
                <a:srgbClr val="000000"/>
              </a:solidFill>
              <a:effectLst/>
              <a:uLnTx/>
              <a:uFillTx/>
              <a:latin typeface="Tw Cen MT" panose="020B0602020104020603"/>
            </a:endParaRPr>
          </a:p>
        </p:txBody>
      </p:sp>
      <p:sp>
        <p:nvSpPr>
          <p:cNvPr id="30" name="TextBox 29"/>
          <p:cNvSpPr txBox="1"/>
          <p:nvPr/>
        </p:nvSpPr>
        <p:spPr>
          <a:xfrm>
            <a:off x="2914650" y="1447800"/>
            <a:ext cx="2595564" cy="597941"/>
          </a:xfrm>
          <a:prstGeom prst="rect">
            <a:avLst/>
          </a:prstGeom>
          <a:solidFill>
            <a:srgbClr val="EA6B0C">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pic>
        <p:nvPicPr>
          <p:cNvPr id="8" name="Picture 7"/>
          <p:cNvPicPr>
            <a:picLocks noChangeAspect="1"/>
          </p:cNvPicPr>
          <p:nvPr/>
        </p:nvPicPr>
        <p:blipFill>
          <a:blip r:embed="rId3"/>
          <a:stretch>
            <a:fillRect/>
          </a:stretch>
        </p:blipFill>
        <p:spPr>
          <a:xfrm>
            <a:off x="565053" y="4368800"/>
            <a:ext cx="4127691" cy="2195387"/>
          </a:xfrm>
          <a:prstGeom prst="rect">
            <a:avLst/>
          </a:prstGeom>
        </p:spPr>
      </p:pic>
      <p:sp>
        <p:nvSpPr>
          <p:cNvPr id="10" name="TextBox 9"/>
          <p:cNvSpPr txBox="1"/>
          <p:nvPr/>
        </p:nvSpPr>
        <p:spPr>
          <a:xfrm>
            <a:off x="317893" y="2358275"/>
            <a:ext cx="5449619" cy="1015663"/>
          </a:xfrm>
          <a:prstGeom prst="rect">
            <a:avLst/>
          </a:prstGeom>
          <a:noFill/>
        </p:spPr>
        <p:txBody>
          <a:bodyPr wrap="square" rtlCol="0">
            <a:spAutoFit/>
          </a:bodyPr>
          <a:lstStyle/>
          <a:p>
            <a:r>
              <a:rPr lang="en-US" sz="2000" b="1" dirty="0">
                <a:solidFill>
                  <a:schemeClr val="accent2">
                    <a:lumMod val="60000"/>
                    <a:lumOff val="40000"/>
                  </a:schemeClr>
                </a:solidFill>
              </a:rPr>
              <a:t>My turn: </a:t>
            </a:r>
            <a:r>
              <a:rPr lang="en-US" sz="2000" dirty="0">
                <a:solidFill>
                  <a:schemeClr val="bg1"/>
                </a:solidFill>
                <a:latin typeface="Calibri" charset="0"/>
                <a:ea typeface="Times New Roman" charset="0"/>
                <a:cs typeface="Times New Roman" charset="0"/>
              </a:rPr>
              <a:t>“My turn to read a word. When I touch a letter, I’ll say its sound. I’ll keep saying the sound until I touch the next letter.”</a:t>
            </a:r>
            <a:endParaRPr lang="en-US" dirty="0">
              <a:solidFill>
                <a:schemeClr val="bg1"/>
              </a:solidFill>
            </a:endParaRPr>
          </a:p>
        </p:txBody>
      </p:sp>
      <p:sp>
        <p:nvSpPr>
          <p:cNvPr id="11" name="TextBox 10"/>
          <p:cNvSpPr txBox="1"/>
          <p:nvPr/>
        </p:nvSpPr>
        <p:spPr>
          <a:xfrm>
            <a:off x="317892" y="3481904"/>
            <a:ext cx="5449619"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“Your turn to read the same word. When I touch a letter, you’ll say its sound. Keep saying the sound until I touch the next letter.”</a:t>
            </a:r>
            <a:endParaRPr lang="en-US" dirty="0">
              <a:solidFill>
                <a:schemeClr val="bg1"/>
              </a:solidFill>
            </a:endParaRPr>
          </a:p>
        </p:txBody>
      </p:sp>
      <p:sp>
        <p:nvSpPr>
          <p:cNvPr id="12" name="Oval 11"/>
          <p:cNvSpPr/>
          <p:nvPr/>
        </p:nvSpPr>
        <p:spPr>
          <a:xfrm>
            <a:off x="511875" y="1254657"/>
            <a:ext cx="2208796" cy="984226"/>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614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17895" y="1447800"/>
            <a:ext cx="2596755" cy="597941"/>
          </a:xfrm>
          <a:prstGeom prst="rect">
            <a:avLst/>
          </a:prstGeom>
          <a:solidFill>
            <a:srgbClr val="D3A01F">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Modeling</a:t>
            </a:r>
            <a:endParaRPr kumimoji="0" lang="en-US" sz="2400" b="1" i="0" u="none" strike="noStrike" kern="0" cap="none" spc="0" normalizeH="0" baseline="0" noProof="0" dirty="0">
              <a:ln>
                <a:noFill/>
              </a:ln>
              <a:solidFill>
                <a:srgbClr val="000000"/>
              </a:solidFill>
              <a:effectLst/>
              <a:uLnTx/>
              <a:uFillTx/>
              <a:latin typeface="Tw Cen MT" panose="020B0602020104020603"/>
            </a:endParaRPr>
          </a:p>
        </p:txBody>
      </p:sp>
      <p:sp>
        <p:nvSpPr>
          <p:cNvPr id="30" name="TextBox 29"/>
          <p:cNvSpPr txBox="1"/>
          <p:nvPr/>
        </p:nvSpPr>
        <p:spPr>
          <a:xfrm>
            <a:off x="2914650" y="1447800"/>
            <a:ext cx="2595564" cy="597941"/>
          </a:xfrm>
          <a:prstGeom prst="rect">
            <a:avLst/>
          </a:prstGeom>
          <a:solidFill>
            <a:srgbClr val="EA6B0C">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10" name="TextBox 9"/>
          <p:cNvSpPr txBox="1"/>
          <p:nvPr/>
        </p:nvSpPr>
        <p:spPr>
          <a:xfrm>
            <a:off x="317893" y="2358275"/>
            <a:ext cx="5449619" cy="1015663"/>
          </a:xfrm>
          <a:prstGeom prst="rect">
            <a:avLst/>
          </a:prstGeom>
          <a:noFill/>
        </p:spPr>
        <p:txBody>
          <a:bodyPr wrap="square" rtlCol="0">
            <a:spAutoFit/>
          </a:bodyPr>
          <a:lstStyle/>
          <a:p>
            <a:r>
              <a:rPr lang="en-US" sz="2000" b="1" dirty="0">
                <a:solidFill>
                  <a:schemeClr val="accent2">
                    <a:lumMod val="60000"/>
                    <a:lumOff val="40000"/>
                  </a:schemeClr>
                </a:solidFill>
              </a:rPr>
              <a:t>My turn: </a:t>
            </a:r>
            <a:r>
              <a:rPr lang="en-US" sz="2000" dirty="0">
                <a:solidFill>
                  <a:schemeClr val="bg1"/>
                </a:solidFill>
                <a:latin typeface="Calibri" charset="0"/>
                <a:ea typeface="Times New Roman" charset="0"/>
                <a:cs typeface="Times New Roman" charset="0"/>
              </a:rPr>
              <a:t>“My turn to read a word. When I touch a letter, I’ll say its sound. I’ll keep saying the sound until I touch the next letter.”</a:t>
            </a:r>
            <a:endParaRPr lang="en-US" dirty="0">
              <a:solidFill>
                <a:schemeClr val="bg1"/>
              </a:solidFill>
            </a:endParaRPr>
          </a:p>
        </p:txBody>
      </p:sp>
      <p:sp>
        <p:nvSpPr>
          <p:cNvPr id="11" name="TextBox 10"/>
          <p:cNvSpPr txBox="1"/>
          <p:nvPr/>
        </p:nvSpPr>
        <p:spPr>
          <a:xfrm>
            <a:off x="317892" y="3481904"/>
            <a:ext cx="5449619"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“Your turn to read the same word. When I touch a letter, you’ll say its sound. Keep saying the sound until I touch the next letter.”</a:t>
            </a:r>
            <a:endParaRPr lang="en-US" dirty="0">
              <a:solidFill>
                <a:schemeClr val="bg1"/>
              </a:solidFill>
            </a:endParaRPr>
          </a:p>
        </p:txBody>
      </p:sp>
      <p:pic>
        <p:nvPicPr>
          <p:cNvPr id="9" name="Picture 8"/>
          <p:cNvPicPr>
            <a:picLocks noChangeAspect="1"/>
          </p:cNvPicPr>
          <p:nvPr/>
        </p:nvPicPr>
        <p:blipFill>
          <a:blip r:embed="rId3"/>
          <a:stretch>
            <a:fillRect/>
          </a:stretch>
        </p:blipFill>
        <p:spPr>
          <a:xfrm>
            <a:off x="722283" y="4385846"/>
            <a:ext cx="3970461" cy="2198745"/>
          </a:xfrm>
          <a:prstGeom prst="rect">
            <a:avLst/>
          </a:prstGeom>
        </p:spPr>
      </p:pic>
      <p:sp>
        <p:nvSpPr>
          <p:cNvPr id="12" name="Oval 11"/>
          <p:cNvSpPr/>
          <p:nvPr/>
        </p:nvSpPr>
        <p:spPr>
          <a:xfrm>
            <a:off x="511875" y="1254657"/>
            <a:ext cx="2208796" cy="984226"/>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4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17895" y="1447800"/>
            <a:ext cx="2596755" cy="597941"/>
          </a:xfrm>
          <a:prstGeom prst="rect">
            <a:avLst/>
          </a:prstGeom>
          <a:solidFill>
            <a:srgbClr val="D3A01F">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Modeling</a:t>
            </a:r>
            <a:endParaRPr kumimoji="0" lang="en-US" sz="2400" b="1" i="0" u="none" strike="noStrike" kern="0" cap="none" spc="0" normalizeH="0" baseline="0" noProof="0" dirty="0">
              <a:ln>
                <a:noFill/>
              </a:ln>
              <a:solidFill>
                <a:srgbClr val="000000"/>
              </a:solidFill>
              <a:effectLst/>
              <a:uLnTx/>
              <a:uFillTx/>
              <a:latin typeface="Tw Cen MT" panose="020B0602020104020603"/>
            </a:endParaRPr>
          </a:p>
        </p:txBody>
      </p:sp>
      <p:sp>
        <p:nvSpPr>
          <p:cNvPr id="30" name="TextBox 29"/>
          <p:cNvSpPr txBox="1"/>
          <p:nvPr/>
        </p:nvSpPr>
        <p:spPr>
          <a:xfrm>
            <a:off x="2914650" y="1447800"/>
            <a:ext cx="2595564" cy="597941"/>
          </a:xfrm>
          <a:prstGeom prst="rect">
            <a:avLst/>
          </a:prstGeom>
          <a:solidFill>
            <a:srgbClr val="EA6B0C">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11" name="TextBox 10"/>
          <p:cNvSpPr txBox="1"/>
          <p:nvPr/>
        </p:nvSpPr>
        <p:spPr>
          <a:xfrm>
            <a:off x="317895" y="2277991"/>
            <a:ext cx="5449619"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“Your turn to read some new words. When I touch a letter, you’ll say its sound. Keep saying the sound until I touch the next letter.”</a:t>
            </a:r>
            <a:endParaRPr lang="en-US" dirty="0">
              <a:solidFill>
                <a:schemeClr val="bg1"/>
              </a:solidFill>
            </a:endParaRPr>
          </a:p>
        </p:txBody>
      </p:sp>
      <p:pic>
        <p:nvPicPr>
          <p:cNvPr id="8" name="Picture 7"/>
          <p:cNvPicPr>
            <a:picLocks noChangeAspect="1"/>
          </p:cNvPicPr>
          <p:nvPr/>
        </p:nvPicPr>
        <p:blipFill>
          <a:blip r:embed="rId3"/>
          <a:stretch>
            <a:fillRect/>
          </a:stretch>
        </p:blipFill>
        <p:spPr>
          <a:xfrm>
            <a:off x="1195779" y="3370183"/>
            <a:ext cx="2867960" cy="1552676"/>
          </a:xfrm>
          <a:prstGeom prst="rect">
            <a:avLst/>
          </a:prstGeom>
        </p:spPr>
      </p:pic>
      <p:pic>
        <p:nvPicPr>
          <p:cNvPr id="12" name="Picture 11"/>
          <p:cNvPicPr>
            <a:picLocks noChangeAspect="1"/>
          </p:cNvPicPr>
          <p:nvPr/>
        </p:nvPicPr>
        <p:blipFill>
          <a:blip r:embed="rId4"/>
          <a:stretch>
            <a:fillRect/>
          </a:stretch>
        </p:blipFill>
        <p:spPr>
          <a:xfrm>
            <a:off x="1075742" y="5027964"/>
            <a:ext cx="3022305" cy="1531834"/>
          </a:xfrm>
          <a:prstGeom prst="rect">
            <a:avLst/>
          </a:prstGeom>
        </p:spPr>
      </p:pic>
      <p:pic>
        <p:nvPicPr>
          <p:cNvPr id="13" name="Picture 12"/>
          <p:cNvPicPr>
            <a:picLocks noChangeAspect="1"/>
          </p:cNvPicPr>
          <p:nvPr/>
        </p:nvPicPr>
        <p:blipFill>
          <a:blip r:embed="rId5"/>
          <a:stretch>
            <a:fillRect/>
          </a:stretch>
        </p:blipFill>
        <p:spPr>
          <a:xfrm>
            <a:off x="1344740" y="4250631"/>
            <a:ext cx="2587416" cy="1552450"/>
          </a:xfrm>
          <a:prstGeom prst="rect">
            <a:avLst/>
          </a:prstGeom>
        </p:spPr>
      </p:pic>
      <p:sp>
        <p:nvSpPr>
          <p:cNvPr id="14" name="Oval 13"/>
          <p:cNvSpPr/>
          <p:nvPr/>
        </p:nvSpPr>
        <p:spPr>
          <a:xfrm>
            <a:off x="3108034" y="1217236"/>
            <a:ext cx="2208796" cy="984226"/>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020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17895" y="1447800"/>
            <a:ext cx="1239443" cy="597941"/>
          </a:xfrm>
          <a:prstGeom prst="rect">
            <a:avLst/>
          </a:prstGeom>
          <a:solidFill>
            <a:srgbClr val="D3A01F">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Modeling</a:t>
            </a:r>
            <a:endParaRPr kumimoji="0" lang="en-US" sz="2400" b="1" i="0" u="none" strike="noStrike" kern="0" cap="none" spc="0" normalizeH="0" baseline="0" noProof="0" dirty="0">
              <a:ln>
                <a:noFill/>
              </a:ln>
              <a:solidFill>
                <a:srgbClr val="000000"/>
              </a:solidFill>
              <a:effectLst/>
              <a:uLnTx/>
              <a:uFillTx/>
              <a:latin typeface="Tw Cen MT" panose="020B0602020104020603"/>
            </a:endParaRPr>
          </a:p>
        </p:txBody>
      </p:sp>
      <p:sp>
        <p:nvSpPr>
          <p:cNvPr id="30" name="TextBox 29"/>
          <p:cNvSpPr txBox="1"/>
          <p:nvPr/>
        </p:nvSpPr>
        <p:spPr>
          <a:xfrm>
            <a:off x="1557338" y="1447800"/>
            <a:ext cx="3952876" cy="597941"/>
          </a:xfrm>
          <a:prstGeom prst="rect">
            <a:avLst/>
          </a:prstGeom>
          <a:solidFill>
            <a:srgbClr val="EA6B0C">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10" name="TextBox 9"/>
          <p:cNvSpPr txBox="1"/>
          <p:nvPr/>
        </p:nvSpPr>
        <p:spPr>
          <a:xfrm>
            <a:off x="317893" y="2358275"/>
            <a:ext cx="5449619" cy="1015663"/>
          </a:xfrm>
          <a:prstGeom prst="rect">
            <a:avLst/>
          </a:prstGeom>
          <a:noFill/>
        </p:spPr>
        <p:txBody>
          <a:bodyPr wrap="square" rtlCol="0">
            <a:spAutoFit/>
          </a:bodyPr>
          <a:lstStyle/>
          <a:p>
            <a:r>
              <a:rPr lang="en-US" sz="2000" b="1" dirty="0">
                <a:solidFill>
                  <a:schemeClr val="accent2">
                    <a:lumMod val="60000"/>
                    <a:lumOff val="40000"/>
                  </a:schemeClr>
                </a:solidFill>
              </a:rPr>
              <a:t>My turn: </a:t>
            </a:r>
            <a:r>
              <a:rPr lang="en-US" sz="2000" dirty="0">
                <a:solidFill>
                  <a:schemeClr val="bg1"/>
                </a:solidFill>
                <a:latin typeface="Calibri" charset="0"/>
                <a:ea typeface="Times New Roman" charset="0"/>
                <a:cs typeface="Times New Roman" charset="0"/>
              </a:rPr>
              <a:t>“My turn to read a word. When I touch a letter, I’ll say its sound. I’ll keep saying the sound until I touch the next letter.”</a:t>
            </a:r>
            <a:endParaRPr lang="en-US" dirty="0">
              <a:solidFill>
                <a:schemeClr val="bg1"/>
              </a:solidFill>
            </a:endParaRPr>
          </a:p>
        </p:txBody>
      </p:sp>
      <p:pic>
        <p:nvPicPr>
          <p:cNvPr id="8" name="Picture 7"/>
          <p:cNvPicPr>
            <a:picLocks noChangeAspect="1"/>
          </p:cNvPicPr>
          <p:nvPr/>
        </p:nvPicPr>
        <p:blipFill>
          <a:blip r:embed="rId3"/>
          <a:stretch>
            <a:fillRect/>
          </a:stretch>
        </p:blipFill>
        <p:spPr>
          <a:xfrm>
            <a:off x="565053" y="4368800"/>
            <a:ext cx="4127691" cy="2195387"/>
          </a:xfrm>
          <a:prstGeom prst="rect">
            <a:avLst/>
          </a:prstGeom>
        </p:spPr>
      </p:pic>
      <p:sp>
        <p:nvSpPr>
          <p:cNvPr id="12" name="Oval 11"/>
          <p:cNvSpPr/>
          <p:nvPr/>
        </p:nvSpPr>
        <p:spPr>
          <a:xfrm>
            <a:off x="317893" y="1266083"/>
            <a:ext cx="1231200" cy="984226"/>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451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17895" y="1447800"/>
            <a:ext cx="1239443" cy="597941"/>
          </a:xfrm>
          <a:prstGeom prst="rect">
            <a:avLst/>
          </a:prstGeom>
          <a:solidFill>
            <a:srgbClr val="D3A01F">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Modeling</a:t>
            </a:r>
            <a:endParaRPr kumimoji="0" lang="en-US" sz="2400" b="1" i="0" u="none" strike="noStrike" kern="0" cap="none" spc="0" normalizeH="0" baseline="0" noProof="0" dirty="0">
              <a:ln>
                <a:noFill/>
              </a:ln>
              <a:solidFill>
                <a:srgbClr val="000000"/>
              </a:solidFill>
              <a:effectLst/>
              <a:uLnTx/>
              <a:uFillTx/>
              <a:latin typeface="Tw Cen MT" panose="020B0602020104020603"/>
            </a:endParaRPr>
          </a:p>
        </p:txBody>
      </p:sp>
      <p:sp>
        <p:nvSpPr>
          <p:cNvPr id="30" name="TextBox 29"/>
          <p:cNvSpPr txBox="1"/>
          <p:nvPr/>
        </p:nvSpPr>
        <p:spPr>
          <a:xfrm>
            <a:off x="1557338" y="1447800"/>
            <a:ext cx="3952876" cy="597941"/>
          </a:xfrm>
          <a:prstGeom prst="rect">
            <a:avLst/>
          </a:prstGeom>
          <a:solidFill>
            <a:srgbClr val="EA6B0C">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11" name="TextBox 10"/>
          <p:cNvSpPr txBox="1"/>
          <p:nvPr/>
        </p:nvSpPr>
        <p:spPr>
          <a:xfrm>
            <a:off x="317895" y="2277991"/>
            <a:ext cx="5449619"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“Your turn to read some new words. When I touch a letter, you’ll say its sound. Keep saying the sound until I touch the next letter.”</a:t>
            </a:r>
            <a:endParaRPr lang="en-US" dirty="0">
              <a:solidFill>
                <a:schemeClr val="bg1"/>
              </a:solidFill>
            </a:endParaRPr>
          </a:p>
        </p:txBody>
      </p:sp>
      <p:pic>
        <p:nvPicPr>
          <p:cNvPr id="12" name="Picture 11"/>
          <p:cNvPicPr>
            <a:picLocks noChangeAspect="1"/>
          </p:cNvPicPr>
          <p:nvPr/>
        </p:nvPicPr>
        <p:blipFill>
          <a:blip r:embed="rId3"/>
          <a:stretch>
            <a:fillRect/>
          </a:stretch>
        </p:blipFill>
        <p:spPr>
          <a:xfrm>
            <a:off x="1195779" y="3370183"/>
            <a:ext cx="2867960" cy="1552676"/>
          </a:xfrm>
          <a:prstGeom prst="rect">
            <a:avLst/>
          </a:prstGeom>
        </p:spPr>
      </p:pic>
      <p:pic>
        <p:nvPicPr>
          <p:cNvPr id="13" name="Picture 12"/>
          <p:cNvPicPr>
            <a:picLocks noChangeAspect="1"/>
          </p:cNvPicPr>
          <p:nvPr/>
        </p:nvPicPr>
        <p:blipFill>
          <a:blip r:embed="rId4"/>
          <a:stretch>
            <a:fillRect/>
          </a:stretch>
        </p:blipFill>
        <p:spPr>
          <a:xfrm>
            <a:off x="1075742" y="5027964"/>
            <a:ext cx="3022305" cy="1531834"/>
          </a:xfrm>
          <a:prstGeom prst="rect">
            <a:avLst/>
          </a:prstGeom>
        </p:spPr>
      </p:pic>
      <p:pic>
        <p:nvPicPr>
          <p:cNvPr id="14" name="Picture 13"/>
          <p:cNvPicPr>
            <a:picLocks noChangeAspect="1"/>
          </p:cNvPicPr>
          <p:nvPr/>
        </p:nvPicPr>
        <p:blipFill>
          <a:blip r:embed="rId5"/>
          <a:stretch>
            <a:fillRect/>
          </a:stretch>
        </p:blipFill>
        <p:spPr>
          <a:xfrm>
            <a:off x="1344740" y="4250631"/>
            <a:ext cx="2587416" cy="1552450"/>
          </a:xfrm>
          <a:prstGeom prst="rect">
            <a:avLst/>
          </a:prstGeom>
        </p:spPr>
      </p:pic>
      <p:sp>
        <p:nvSpPr>
          <p:cNvPr id="15" name="Oval 14"/>
          <p:cNvSpPr/>
          <p:nvPr/>
        </p:nvSpPr>
        <p:spPr>
          <a:xfrm>
            <a:off x="1700213" y="1217236"/>
            <a:ext cx="3616617" cy="984226"/>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85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17897" y="1441198"/>
            <a:ext cx="621904" cy="592436"/>
          </a:xfrm>
          <a:prstGeom prst="rect">
            <a:avLst/>
          </a:prstGeom>
          <a:solidFill>
            <a:srgbClr val="D3A01F">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M</a:t>
            </a:r>
            <a:endParaRPr kumimoji="0" lang="en-US" sz="2400" b="1" i="0" u="none" strike="noStrike" kern="0" cap="none" spc="0" normalizeH="0" baseline="0" noProof="0" dirty="0">
              <a:ln>
                <a:noFill/>
              </a:ln>
              <a:solidFill>
                <a:srgbClr val="000000"/>
              </a:solidFill>
              <a:effectLst/>
              <a:uLnTx/>
              <a:uFillTx/>
              <a:latin typeface="Tw Cen MT" panose="020B0602020104020603"/>
            </a:endParaRPr>
          </a:p>
        </p:txBody>
      </p:sp>
      <p:sp>
        <p:nvSpPr>
          <p:cNvPr id="30" name="TextBox 29"/>
          <p:cNvSpPr txBox="1"/>
          <p:nvPr/>
        </p:nvSpPr>
        <p:spPr>
          <a:xfrm>
            <a:off x="939801" y="1441198"/>
            <a:ext cx="4570413" cy="592436"/>
          </a:xfrm>
          <a:prstGeom prst="rect">
            <a:avLst/>
          </a:prstGeom>
          <a:solidFill>
            <a:srgbClr val="EA6B0C">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Tw Cen MT" panose="020B0602020104020603"/>
              </a:rPr>
              <a:t>Practice</a:t>
            </a:r>
          </a:p>
        </p:txBody>
      </p:sp>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35" name="TextBox 34"/>
          <p:cNvSpPr txBox="1"/>
          <p:nvPr/>
        </p:nvSpPr>
        <p:spPr>
          <a:xfrm>
            <a:off x="130469" y="2435555"/>
            <a:ext cx="6354367"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 already know how to read words that begin with a long sound. When I touch a letter, you’ll say its sound. Keep saying the sound until I touch the next letter.”</a:t>
            </a:r>
            <a:endParaRPr lang="en-US" dirty="0">
              <a:solidFill>
                <a:schemeClr val="bg1"/>
              </a:solidFill>
            </a:endParaRPr>
          </a:p>
        </p:txBody>
      </p:sp>
      <p:sp>
        <p:nvSpPr>
          <p:cNvPr id="9" name="TextBox 8"/>
          <p:cNvSpPr txBox="1"/>
          <p:nvPr/>
        </p:nvSpPr>
        <p:spPr>
          <a:xfrm>
            <a:off x="243284" y="1293850"/>
            <a:ext cx="971550" cy="830997"/>
          </a:xfrm>
          <a:prstGeom prst="rect">
            <a:avLst/>
          </a:prstGeom>
          <a:noFill/>
        </p:spPr>
        <p:txBody>
          <a:bodyPr wrap="square" rtlCol="0">
            <a:spAutoFit/>
          </a:bodyPr>
          <a:lstStyle/>
          <a:p>
            <a:r>
              <a:rPr lang="en-US" sz="4800" i="1" dirty="0">
                <a:solidFill>
                  <a:schemeClr val="bg1"/>
                </a:solidFill>
              </a:rPr>
              <a:t>X</a:t>
            </a:r>
          </a:p>
        </p:txBody>
      </p:sp>
      <p:sp>
        <p:nvSpPr>
          <p:cNvPr id="10" name="Oval 9"/>
          <p:cNvSpPr/>
          <p:nvPr/>
        </p:nvSpPr>
        <p:spPr>
          <a:xfrm>
            <a:off x="1214835" y="1217236"/>
            <a:ext cx="4101996" cy="984226"/>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1195779" y="3370183"/>
            <a:ext cx="2867960" cy="1552676"/>
          </a:xfrm>
          <a:prstGeom prst="rect">
            <a:avLst/>
          </a:prstGeom>
        </p:spPr>
      </p:pic>
      <p:pic>
        <p:nvPicPr>
          <p:cNvPr id="12" name="Picture 11"/>
          <p:cNvPicPr>
            <a:picLocks noChangeAspect="1"/>
          </p:cNvPicPr>
          <p:nvPr/>
        </p:nvPicPr>
        <p:blipFill>
          <a:blip r:embed="rId4"/>
          <a:stretch>
            <a:fillRect/>
          </a:stretch>
        </p:blipFill>
        <p:spPr>
          <a:xfrm>
            <a:off x="1075742" y="5027964"/>
            <a:ext cx="3022305" cy="1531834"/>
          </a:xfrm>
          <a:prstGeom prst="rect">
            <a:avLst/>
          </a:prstGeom>
        </p:spPr>
      </p:pic>
      <p:pic>
        <p:nvPicPr>
          <p:cNvPr id="13" name="Picture 12"/>
          <p:cNvPicPr>
            <a:picLocks noChangeAspect="1"/>
          </p:cNvPicPr>
          <p:nvPr/>
        </p:nvPicPr>
        <p:blipFill>
          <a:blip r:embed="rId5"/>
          <a:stretch>
            <a:fillRect/>
          </a:stretch>
        </p:blipFill>
        <p:spPr>
          <a:xfrm>
            <a:off x="1344740" y="4250631"/>
            <a:ext cx="2587416" cy="1552450"/>
          </a:xfrm>
          <a:prstGeom prst="rect">
            <a:avLst/>
          </a:prstGeom>
        </p:spPr>
      </p:pic>
    </p:spTree>
    <p:extLst>
      <p:ext uri="{BB962C8B-B14F-4D97-AF65-F5344CB8AC3E}">
        <p14:creationId xmlns:p14="http://schemas.microsoft.com/office/powerpoint/2010/main" val="168102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314325" y="1441198"/>
            <a:ext cx="5195888" cy="592436"/>
          </a:xfrm>
          <a:prstGeom prst="rect">
            <a:avLst/>
          </a:prstGeom>
          <a:solidFill>
            <a:srgbClr val="EA6B0C">
              <a:lumMod val="7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Tw Cen MT" panose="020B0602020104020603"/>
              </a:rPr>
              <a:t>Practice</a:t>
            </a:r>
            <a:endParaRPr kumimoji="0" lang="en-US" sz="2000" b="1" i="0" u="none" strike="noStrike" kern="0" cap="none" spc="0" normalizeH="0" baseline="0" noProof="0" dirty="0">
              <a:ln>
                <a:noFill/>
              </a:ln>
              <a:solidFill>
                <a:srgbClr val="000000"/>
              </a:solidFill>
              <a:effectLst/>
              <a:uLnTx/>
              <a:uFillTx/>
              <a:latin typeface="Tw Cen MT" panose="020B0602020104020603"/>
            </a:endParaRPr>
          </a:p>
        </p:txBody>
      </p:sp>
      <p:sp>
        <p:nvSpPr>
          <p:cNvPr id="27" name="Content Placeholder 2"/>
          <p:cNvSpPr txBox="1">
            <a:spLocks/>
          </p:cNvSpPr>
          <p:nvPr/>
        </p:nvSpPr>
        <p:spPr>
          <a:xfrm>
            <a:off x="100013" y="359302"/>
            <a:ext cx="8686800" cy="594247"/>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accent1"/>
              </a:buClr>
              <a:buFont typeface="Wingdings" panose="05000000000000000000" pitchFamily="2" charset="2"/>
              <a:buChar char="q"/>
            </a:pPr>
            <a:r>
              <a:rPr lang="en-US" sz="3300" dirty="0"/>
              <a:t> Provide “just right” amount of guidance</a:t>
            </a:r>
          </a:p>
          <a:p>
            <a:endParaRPr lang="en-US" dirty="0"/>
          </a:p>
        </p:txBody>
      </p:sp>
      <p:sp>
        <p:nvSpPr>
          <p:cNvPr id="35" name="TextBox 34"/>
          <p:cNvSpPr txBox="1"/>
          <p:nvPr/>
        </p:nvSpPr>
        <p:spPr>
          <a:xfrm>
            <a:off x="130469" y="2435555"/>
            <a:ext cx="6354367"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 are going to read this word. When I touch a letter, you’ll say its sound. Keep saying the sound until I touch the next letter.”</a:t>
            </a:r>
            <a:endParaRPr lang="en-US" dirty="0">
              <a:solidFill>
                <a:schemeClr val="bg1"/>
              </a:solidFill>
            </a:endParaRPr>
          </a:p>
        </p:txBody>
      </p:sp>
      <p:sp>
        <p:nvSpPr>
          <p:cNvPr id="14" name="TextBox 13"/>
          <p:cNvSpPr txBox="1"/>
          <p:nvPr/>
        </p:nvSpPr>
        <p:spPr>
          <a:xfrm>
            <a:off x="130468" y="3633054"/>
            <a:ext cx="6354367"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 are going to read this word without saying the sounds out loud. When I touch a letter, sound out this word to yourself.” </a:t>
            </a:r>
          </a:p>
        </p:txBody>
      </p:sp>
      <p:sp>
        <p:nvSpPr>
          <p:cNvPr id="15" name="TextBox 14"/>
          <p:cNvSpPr txBox="1"/>
          <p:nvPr/>
        </p:nvSpPr>
        <p:spPr>
          <a:xfrm>
            <a:off x="130468" y="4830553"/>
            <a:ext cx="6354367" cy="1015663"/>
          </a:xfrm>
          <a:prstGeom prst="rect">
            <a:avLst/>
          </a:prstGeom>
          <a:noFill/>
        </p:spPr>
        <p:txBody>
          <a:bodyPr wrap="square" rtlCol="0">
            <a:spAutoFit/>
          </a:bodyPr>
          <a:lstStyle/>
          <a:p>
            <a:r>
              <a:rPr lang="en-US" sz="2000" b="1" dirty="0">
                <a:solidFill>
                  <a:schemeClr val="accent2">
                    <a:lumMod val="60000"/>
                    <a:lumOff val="40000"/>
                  </a:schemeClr>
                </a:solidFill>
              </a:rPr>
              <a:t>Your turn: </a:t>
            </a:r>
            <a:r>
              <a:rPr lang="en-US" sz="2000" dirty="0">
                <a:solidFill>
                  <a:schemeClr val="bg1"/>
                </a:solidFill>
                <a:latin typeface="Calibri" charset="0"/>
                <a:ea typeface="Times New Roman" charset="0"/>
                <a:cs typeface="Times New Roman" charset="0"/>
              </a:rPr>
              <a:t>“You are going to read this word the fast way. When I point to a word, sound it out to yourself. When I signal, say the word the fast way.” </a:t>
            </a:r>
          </a:p>
        </p:txBody>
      </p:sp>
      <p:sp>
        <p:nvSpPr>
          <p:cNvPr id="16" name="TextBox 15"/>
          <p:cNvSpPr txBox="1"/>
          <p:nvPr/>
        </p:nvSpPr>
        <p:spPr>
          <a:xfrm>
            <a:off x="6129339" y="1689621"/>
            <a:ext cx="2786063" cy="2246769"/>
          </a:xfrm>
          <a:prstGeom prst="rect">
            <a:avLst/>
          </a:prstGeom>
          <a:noFill/>
        </p:spPr>
        <p:txBody>
          <a:bodyPr wrap="square" rtlCol="0">
            <a:spAutoFit/>
          </a:bodyPr>
          <a:lstStyle/>
          <a:p>
            <a:endParaRPr lang="en-US" sz="3600" dirty="0">
              <a:solidFill>
                <a:srgbClr val="119DA4"/>
              </a:solidFill>
            </a:endParaRPr>
          </a:p>
          <a:p>
            <a:pPr algn="ctr"/>
            <a:r>
              <a:rPr lang="en-US" sz="6000" spc="400" dirty="0">
                <a:solidFill>
                  <a:srgbClr val="119DA4"/>
                </a:solidFill>
              </a:rPr>
              <a:t>fla</a:t>
            </a:r>
            <a:r>
              <a:rPr lang="en-US" sz="6000" dirty="0">
                <a:solidFill>
                  <a:srgbClr val="119DA4"/>
                </a:solidFill>
              </a:rPr>
              <a:t>sh</a:t>
            </a:r>
            <a:endParaRPr lang="en-US" sz="4400" dirty="0">
              <a:solidFill>
                <a:srgbClr val="119DA4"/>
              </a:solidFill>
            </a:endParaRPr>
          </a:p>
          <a:p>
            <a:endParaRPr lang="en-US" sz="4400" dirty="0">
              <a:solidFill>
                <a:srgbClr val="119DA4"/>
              </a:solidFill>
            </a:endParaRPr>
          </a:p>
        </p:txBody>
      </p:sp>
    </p:spTree>
    <p:extLst>
      <p:ext uri="{BB962C8B-B14F-4D97-AF65-F5344CB8AC3E}">
        <p14:creationId xmlns:p14="http://schemas.microsoft.com/office/powerpoint/2010/main" val="2329762890"/>
      </p:ext>
    </p:extLst>
  </p:cSld>
  <p:clrMapOvr>
    <a:masterClrMapping/>
  </p:clrMapOvr>
</p:sld>
</file>

<file path=ppt/theme/theme1.xml><?xml version="1.0" encoding="utf-8"?>
<a:theme xmlns:a="http://schemas.openxmlformats.org/drawingml/2006/main" name="NCII-Uconn">
  <a:themeElements>
    <a:clrScheme name="READING COURSE definitely final">
      <a:dk1>
        <a:srgbClr val="000000"/>
      </a:dk1>
      <a:lt1>
        <a:srgbClr val="FFFFFF"/>
      </a:lt1>
      <a:dk2>
        <a:srgbClr val="000000"/>
      </a:dk2>
      <a:lt2>
        <a:srgbClr val="E4E5E6"/>
      </a:lt2>
      <a:accent1>
        <a:srgbClr val="C95331"/>
      </a:accent1>
      <a:accent2>
        <a:srgbClr val="119DA4"/>
      </a:accent2>
      <a:accent3>
        <a:srgbClr val="8ED081"/>
      </a:accent3>
      <a:accent4>
        <a:srgbClr val="6D545D"/>
      </a:accent4>
      <a:accent5>
        <a:srgbClr val="FFFFFF"/>
      </a:accent5>
      <a:accent6>
        <a:srgbClr val="FFFFFF"/>
      </a:accent6>
      <a:hlink>
        <a:srgbClr val="FFFFFF"/>
      </a:hlink>
      <a:folHlink>
        <a:srgbClr val="A5A5A5"/>
      </a:folHlink>
    </a:clrScheme>
    <a:fontScheme name="Reading">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F050D9-9AA2-404C-B961-E0977648D0AC}" vid="{AB4D45C6-BB0D-4775-B63D-4A3801F8F5FF}"/>
    </a:ext>
  </a:extLst>
</a:theme>
</file>

<file path=ppt/theme/theme2.xml><?xml version="1.0" encoding="utf-8"?>
<a:theme xmlns:a="http://schemas.openxmlformats.org/drawingml/2006/main" name="1_NCII-Uconn">
  <a:themeElements>
    <a:clrScheme name="READING COURSE definitely final">
      <a:dk1>
        <a:srgbClr val="000000"/>
      </a:dk1>
      <a:lt1>
        <a:srgbClr val="FFFFFF"/>
      </a:lt1>
      <a:dk2>
        <a:srgbClr val="000000"/>
      </a:dk2>
      <a:lt2>
        <a:srgbClr val="E4E5E6"/>
      </a:lt2>
      <a:accent1>
        <a:srgbClr val="C95331"/>
      </a:accent1>
      <a:accent2>
        <a:srgbClr val="119DA4"/>
      </a:accent2>
      <a:accent3>
        <a:srgbClr val="8ED081"/>
      </a:accent3>
      <a:accent4>
        <a:srgbClr val="6D545D"/>
      </a:accent4>
      <a:accent5>
        <a:srgbClr val="FFFFFF"/>
      </a:accent5>
      <a:accent6>
        <a:srgbClr val="FFFFFF"/>
      </a:accent6>
      <a:hlink>
        <a:srgbClr val="FFFFFF"/>
      </a:hlink>
      <a:folHlink>
        <a:srgbClr val="A5A5A5"/>
      </a:folHlink>
    </a:clrScheme>
    <a:fontScheme name="Reading">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F050D9-9AA2-404C-B961-E0977648D0AC}" vid="{AB4D45C6-BB0D-4775-B63D-4A3801F8F5F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NCII-Uconn_PPT_Black_Template_081616</Template>
  <TotalTime>11440</TotalTime>
  <Words>10225</Words>
  <Application>Microsoft Office PowerPoint</Application>
  <PresentationFormat>On-screen Show (4:3)</PresentationFormat>
  <Paragraphs>1460</Paragraphs>
  <Slides>170</Slides>
  <Notes>53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170</vt:i4>
      </vt:variant>
    </vt:vector>
  </HeadingPairs>
  <TitlesOfParts>
    <vt:vector size="181" baseType="lpstr">
      <vt:lpstr>Arial</vt:lpstr>
      <vt:lpstr>Calibri</vt:lpstr>
      <vt:lpstr>Rockwell</vt:lpstr>
      <vt:lpstr>Times New Roman</vt:lpstr>
      <vt:lpstr>TimesNewRomanPS</vt:lpstr>
      <vt:lpstr>TimesNewRomanPSMT</vt:lpstr>
      <vt:lpstr>Tw Cen MT</vt:lpstr>
      <vt:lpstr>Verdana</vt:lpstr>
      <vt:lpstr>Wingdings</vt:lpstr>
      <vt:lpstr>NCII-Uconn</vt:lpstr>
      <vt:lpstr>1_NCII-Uconn</vt:lpstr>
      <vt:lpstr>Qualitative Adaptations  for Teaching Word Reading</vt:lpstr>
      <vt:lpstr>PowerPoint Presentation</vt:lpstr>
      <vt:lpstr>PowerPoint Presentation</vt:lpstr>
      <vt:lpstr>Module Orientation</vt:lpstr>
      <vt:lpstr>Module Orientation</vt:lpstr>
      <vt:lpstr>Module Orientation</vt:lpstr>
      <vt:lpstr>Big Ideas in Reading</vt:lpstr>
      <vt:lpstr>Big Ideas in Reading</vt:lpstr>
      <vt:lpstr>PowerPoint Presentation</vt:lpstr>
      <vt:lpstr>Explicit Instruction</vt:lpstr>
      <vt:lpstr>Explicit Instruction</vt:lpstr>
      <vt:lpstr>Explicit Instruction</vt:lpstr>
      <vt:lpstr>Explicit Instruction</vt:lpstr>
      <vt:lpstr>Explicit Instruction</vt:lpstr>
      <vt:lpstr>Explicit Instruction</vt:lpstr>
      <vt:lpstr>DBI</vt:lpstr>
      <vt:lpstr>PowerPoint Presentation</vt:lpstr>
      <vt:lpstr>Qualitative Adaptations in Word Reading: Modeling</vt:lpstr>
      <vt:lpstr>Part 1 Objectives</vt:lpstr>
      <vt:lpstr>Explicit Instruction</vt:lpstr>
      <vt:lpstr>Explicit Instruction</vt:lpstr>
      <vt:lpstr>Modeling: Why We’re Learning This </vt:lpstr>
      <vt:lpstr>Effective Models</vt:lpstr>
      <vt:lpstr>Effective Models</vt:lpstr>
      <vt:lpstr>PowerPoint Presentation</vt:lpstr>
      <vt:lpstr>PowerPoint Presentation</vt:lpstr>
      <vt:lpstr>PowerPoint Presentation</vt:lpstr>
      <vt:lpstr>PowerPoint Presentation</vt:lpstr>
      <vt:lpstr>PowerPoint Presentation</vt:lpstr>
      <vt:lpstr>PowerPoint Presentation</vt:lpstr>
      <vt:lpstr>Effective Models</vt:lpstr>
      <vt:lpstr>Effective Models</vt:lpstr>
      <vt:lpstr>PowerPoint Presentation</vt:lpstr>
      <vt:lpstr>PowerPoint Presentation</vt:lpstr>
      <vt:lpstr>Effective Models</vt:lpstr>
      <vt:lpstr>Effective Models</vt:lpstr>
      <vt:lpstr>PowerPoint Presentation</vt:lpstr>
      <vt:lpstr>PowerPoint Presentation</vt:lpstr>
      <vt:lpstr>PowerPoint Presentation</vt:lpstr>
      <vt:lpstr>Effective Models</vt:lpstr>
      <vt:lpstr>Effective Models</vt:lpstr>
      <vt:lpstr>PowerPoint Presentation</vt:lpstr>
      <vt:lpstr>PowerPoint Presentation</vt:lpstr>
      <vt:lpstr>PowerPoint Presentation</vt:lpstr>
      <vt:lpstr>PowerPoint Presentation</vt:lpstr>
      <vt:lpstr>Effective Models</vt:lpstr>
      <vt:lpstr>Effective Models</vt:lpstr>
      <vt:lpstr>PowerPoint Presentation</vt:lpstr>
      <vt:lpstr>PowerPoint Presentation</vt:lpstr>
      <vt:lpstr>PowerPoint Presentation</vt:lpstr>
      <vt:lpstr>PowerPoint Presentation</vt:lpstr>
      <vt:lpstr>PowerPoint Presentation</vt:lpstr>
      <vt:lpstr>PowerPoint Presentation</vt:lpstr>
      <vt:lpstr>Effective Models</vt:lpstr>
      <vt:lpstr>Lead Teacher Demonstration</vt:lpstr>
      <vt:lpstr>PowerPoint Presentation</vt:lpstr>
      <vt:lpstr>PowerPoint Presentation</vt:lpstr>
      <vt:lpstr>Effective Models</vt:lpstr>
      <vt:lpstr>Lead Teacher Demonstration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6.2 </vt:lpstr>
      <vt:lpstr>Qualitative Adaptations in Word Reading: Practice</vt:lpstr>
      <vt:lpstr>Part 2 Objectives</vt:lpstr>
      <vt:lpstr>Explicit Instruction</vt:lpstr>
      <vt:lpstr>Explicit Instruction</vt:lpstr>
      <vt:lpstr>Practice:  Why We’re Learning This </vt:lpstr>
      <vt:lpstr>Explicit Instruction</vt:lpstr>
      <vt:lpstr>Explicit Instruction: Word Reading</vt:lpstr>
      <vt:lpstr>Explicit Instruction: Word Reading</vt:lpstr>
      <vt:lpstr>Explicit Instruction: Word Reading</vt:lpstr>
      <vt:lpstr>Explicit Instruction: Word Reading</vt:lpstr>
      <vt:lpstr>Effective Guided Practice</vt:lpstr>
      <vt:lpstr>Effective Guided Practice</vt:lpstr>
      <vt:lpstr>PowerPoint Presentation</vt:lpstr>
      <vt:lpstr>PowerPoint Presentation</vt:lpstr>
      <vt:lpstr>PowerPoint Presentation</vt:lpstr>
      <vt:lpstr>Effective Guided Practice</vt:lpstr>
      <vt:lpstr>PowerPoint Presentation</vt:lpstr>
      <vt:lpstr>PowerPoint Presentation</vt:lpstr>
      <vt:lpstr>PowerPoint Presentation</vt:lpstr>
      <vt:lpstr>PowerPoint Presentation</vt:lpstr>
      <vt:lpstr>PowerPoint Presentation</vt:lpstr>
      <vt:lpstr>Effective Guided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Effective Guided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6.3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Qualitative Adaptations in Word Reading: Eliciting Responses &amp; Providing Feedback</vt:lpstr>
      <vt:lpstr>Part 3 Objectives</vt:lpstr>
      <vt:lpstr>Explicit Instruction</vt:lpstr>
      <vt:lpstr>Explicit Instruction</vt:lpstr>
      <vt:lpstr>Explicit Instruction</vt:lpstr>
      <vt:lpstr>Eliciting Responses and Feedback:  Why We’re Learning This </vt:lpstr>
      <vt:lpstr>Eliciting Frequent Reponses</vt:lpstr>
      <vt:lpstr>Eliciting Frequent Reponses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Eliciting Frequent Reponses</vt:lpstr>
      <vt:lpstr>PowerPoint Presentation</vt:lpstr>
      <vt:lpstr>PowerPoint Presentation</vt:lpstr>
      <vt:lpstr>PowerPoint Presentation</vt:lpstr>
      <vt:lpstr>Eliciting Frequent Reponses</vt:lpstr>
      <vt:lpstr>PowerPoint Presentation</vt:lpstr>
      <vt:lpstr>Activity 6.6 </vt:lpstr>
      <vt:lpstr>PowerPoint Presentation</vt:lpstr>
      <vt:lpstr>Activity 6.7 </vt:lpstr>
      <vt:lpstr>Eliciting Responses and Feedback:  Why We’re Learning This </vt:lpstr>
      <vt:lpstr>Immediate Specific Feedback</vt:lpstr>
      <vt:lpstr>Immediate Specific Feedback</vt:lpstr>
      <vt:lpstr>Immediate Specific Feedback</vt:lpstr>
      <vt:lpstr>PowerPoint Presentation</vt:lpstr>
      <vt:lpstr>PowerPoint Presentation</vt:lpstr>
      <vt:lpstr>Immediate Specific Feedback</vt:lpstr>
      <vt:lpstr>Immediate Specific Feedback</vt:lpstr>
      <vt:lpstr>PowerPoint Presentation</vt:lpstr>
      <vt:lpstr>Immediate Specific Feedback</vt:lpstr>
      <vt:lpstr>Immediate Specific Feedback</vt:lpstr>
      <vt:lpstr>PowerPoint Presentation</vt:lpstr>
      <vt:lpstr>PowerPoint Presentation</vt:lpstr>
      <vt:lpstr>PowerPoint Presentation</vt:lpstr>
      <vt:lpstr>PowerPoint Presentation</vt:lpstr>
      <vt:lpstr>PowerPoint Presentation</vt:lpstr>
      <vt:lpstr>PowerPoint Presentation</vt:lpstr>
      <vt:lpstr>Activity 6.8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Explicit Instructional Delivery: Modeling Learning</dc:title>
  <dc:creator>Devin Kearns</dc:creator>
  <cp:lastModifiedBy>Peterson, Amy</cp:lastModifiedBy>
  <cp:revision>194</cp:revision>
  <dcterms:created xsi:type="dcterms:W3CDTF">2016-08-16T05:11:43Z</dcterms:created>
  <dcterms:modified xsi:type="dcterms:W3CDTF">2020-03-05T19:28:27Z</dcterms:modified>
</cp:coreProperties>
</file>