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61" r:id="rId3"/>
    <p:sldId id="356" r:id="rId4"/>
    <p:sldId id="259" r:id="rId5"/>
    <p:sldId id="260" r:id="rId6"/>
    <p:sldId id="263" r:id="rId7"/>
    <p:sldId id="266" r:id="rId8"/>
    <p:sldId id="264" r:id="rId9"/>
    <p:sldId id="265"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313" r:id="rId31"/>
    <p:sldId id="314" r:id="rId32"/>
    <p:sldId id="315" r:id="rId33"/>
    <p:sldId id="316" r:id="rId34"/>
    <p:sldId id="318" r:id="rId35"/>
    <p:sldId id="319" r:id="rId36"/>
    <p:sldId id="320" r:id="rId37"/>
    <p:sldId id="321" r:id="rId38"/>
    <p:sldId id="322" r:id="rId39"/>
    <p:sldId id="323" r:id="rId40"/>
    <p:sldId id="325" r:id="rId41"/>
    <p:sldId id="324"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2" r:id="rId58"/>
    <p:sldId id="343" r:id="rId59"/>
    <p:sldId id="344" r:id="rId60"/>
    <p:sldId id="345" r:id="rId61"/>
    <p:sldId id="346" r:id="rId62"/>
    <p:sldId id="347" r:id="rId63"/>
    <p:sldId id="348" r:id="rId64"/>
    <p:sldId id="349" r:id="rId65"/>
    <p:sldId id="350" r:id="rId66"/>
    <p:sldId id="351" r:id="rId67"/>
    <p:sldId id="357" r:id="rId68"/>
    <p:sldId id="359" r:id="rId69"/>
    <p:sldId id="355" r:id="rId70"/>
    <p:sldId id="36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DB56877-16CF-4B1F-9C43-7FF10D3DC45A}">
          <p14:sldIdLst>
            <p14:sldId id="256"/>
            <p14:sldId id="261"/>
            <p14:sldId id="356"/>
            <p14:sldId id="259"/>
            <p14:sldId id="260"/>
            <p14:sldId id="263"/>
            <p14:sldId id="266"/>
            <p14:sldId id="264"/>
            <p14:sldId id="265"/>
            <p14:sldId id="268"/>
            <p14:sldId id="269"/>
            <p14:sldId id="270"/>
            <p14:sldId id="271"/>
            <p14:sldId id="272"/>
            <p14:sldId id="273"/>
          </p14:sldIdLst>
        </p14:section>
        <p14:section name="Part 1" id="{094CDDF9-05C1-4F35-B230-A200725C1931}">
          <p14:sldIdLst>
            <p14:sldId id="274"/>
            <p14:sldId id="276"/>
            <p14:sldId id="277"/>
            <p14:sldId id="278"/>
            <p14:sldId id="279"/>
            <p14:sldId id="280"/>
            <p14:sldId id="281"/>
            <p14:sldId id="282"/>
            <p14:sldId id="283"/>
            <p14:sldId id="284"/>
            <p14:sldId id="285"/>
            <p14:sldId id="286"/>
            <p14:sldId id="287"/>
            <p14:sldId id="288"/>
          </p14:sldIdLst>
        </p14:section>
        <p14:section name="Part 3" id="{CCE300F8-1F66-4E2B-8D7B-359294C3BB74}">
          <p14:sldIdLst>
            <p14:sldId id="313"/>
            <p14:sldId id="314"/>
            <p14:sldId id="315"/>
            <p14:sldId id="316"/>
            <p14:sldId id="318"/>
            <p14:sldId id="319"/>
            <p14:sldId id="320"/>
            <p14:sldId id="321"/>
            <p14:sldId id="322"/>
            <p14:sldId id="323"/>
            <p14:sldId id="325"/>
            <p14:sldId id="324"/>
            <p14:sldId id="326"/>
            <p14:sldId id="327"/>
            <p14:sldId id="328"/>
            <p14:sldId id="329"/>
            <p14:sldId id="330"/>
            <p14:sldId id="331"/>
            <p14:sldId id="332"/>
            <p14:sldId id="333"/>
            <p14:sldId id="334"/>
            <p14:sldId id="335"/>
            <p14:sldId id="336"/>
            <p14:sldId id="337"/>
            <p14:sldId id="338"/>
            <p14:sldId id="339"/>
            <p14:sldId id="340"/>
            <p14:sldId id="342"/>
            <p14:sldId id="343"/>
          </p14:sldIdLst>
        </p14:section>
        <p14:section name="Part 4" id="{E36C9AA7-AA3E-47D6-864A-A5373DE37758}">
          <p14:sldIdLst>
            <p14:sldId id="344"/>
            <p14:sldId id="345"/>
            <p14:sldId id="346"/>
            <p14:sldId id="347"/>
            <p14:sldId id="348"/>
            <p14:sldId id="349"/>
            <p14:sldId id="350"/>
            <p14:sldId id="351"/>
            <p14:sldId id="357"/>
            <p14:sldId id="359"/>
            <p14:sldId id="355"/>
            <p14:sldId id="3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C8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6580" autoAdjust="0"/>
  </p:normalViewPr>
  <p:slideViewPr>
    <p:cSldViewPr snapToGrid="0">
      <p:cViewPr varScale="1">
        <p:scale>
          <a:sx n="58" d="100"/>
          <a:sy n="58" d="100"/>
        </p:scale>
        <p:origin x="13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Goal</c:v>
                </c:pt>
              </c:strCache>
            </c:strRef>
          </c:tx>
          <c:trendline>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Sheet1!$B$2:$B$39</c:f>
              <c:numCache>
                <c:formatCode>General</c:formatCode>
                <c:ptCount val="38"/>
                <c:pt idx="0">
                  <c:v>52</c:v>
                </c:pt>
                <c:pt idx="37">
                  <c:v>111</c:v>
                </c:pt>
              </c:numCache>
            </c:numRef>
          </c:val>
          <c:smooth val="0"/>
          <c:extLst>
            <c:ext xmlns:c16="http://schemas.microsoft.com/office/drawing/2014/chart" uri="{C3380CC4-5D6E-409C-BE32-E72D297353CC}">
              <c16:uniqueId val="{00000000-0A3A-4D59-BF79-1C828CF28A93}"/>
            </c:ext>
          </c:extLst>
        </c:ser>
        <c:ser>
          <c:idx val="1"/>
          <c:order val="1"/>
          <c:tx>
            <c:strRef>
              <c:f>Sheet1!$C$1</c:f>
              <c:strCache>
                <c:ptCount val="1"/>
                <c:pt idx="0">
                  <c:v>Int 1</c:v>
                </c:pt>
              </c:strCache>
            </c:strRef>
          </c:tx>
          <c:trendline>
            <c:spPr>
              <a:ln w="9525" cap="flat" cmpd="sng" algn="ctr">
                <a:solidFill>
                  <a:schemeClr val="accent2">
                    <a:shade val="95000"/>
                    <a:satMod val="105000"/>
                  </a:schemeClr>
                </a:solidFill>
                <a:prstDash val="solid"/>
              </a:ln>
              <a:effectLst/>
            </c:spPr>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Sheet1!$C$2:$C$39</c:f>
              <c:numCache>
                <c:formatCode>General</c:formatCode>
                <c:ptCount val="38"/>
                <c:pt idx="1">
                  <c:v>51</c:v>
                </c:pt>
                <c:pt idx="2">
                  <c:v>53</c:v>
                </c:pt>
                <c:pt idx="3">
                  <c:v>58</c:v>
                </c:pt>
                <c:pt idx="4">
                  <c:v>54</c:v>
                </c:pt>
                <c:pt idx="5">
                  <c:v>56</c:v>
                </c:pt>
                <c:pt idx="6">
                  <c:v>59</c:v>
                </c:pt>
                <c:pt idx="7">
                  <c:v>60</c:v>
                </c:pt>
              </c:numCache>
            </c:numRef>
          </c:val>
          <c:smooth val="0"/>
          <c:extLst>
            <c:ext xmlns:c16="http://schemas.microsoft.com/office/drawing/2014/chart" uri="{C3380CC4-5D6E-409C-BE32-E72D297353CC}">
              <c16:uniqueId val="{00000001-0A3A-4D59-BF79-1C828CF28A93}"/>
            </c:ext>
          </c:extLst>
        </c:ser>
        <c:dLbls>
          <c:showLegendKey val="0"/>
          <c:showVal val="0"/>
          <c:showCatName val="0"/>
          <c:showSerName val="0"/>
          <c:showPercent val="0"/>
          <c:showBubbleSize val="0"/>
        </c:dLbls>
        <c:marker val="1"/>
        <c:smooth val="0"/>
        <c:axId val="-2102241832"/>
        <c:axId val="-2102364152"/>
      </c:lineChart>
      <c:dateAx>
        <c:axId val="-2102241832"/>
        <c:scaling>
          <c:orientation val="minMax"/>
        </c:scaling>
        <c:delete val="0"/>
        <c:axPos val="b"/>
        <c:numFmt formatCode="d\-mmm" sourceLinked="1"/>
        <c:majorTickMark val="out"/>
        <c:minorTickMark val="none"/>
        <c:tickLblPos val="nextTo"/>
        <c:crossAx val="-2102364152"/>
        <c:crosses val="autoZero"/>
        <c:auto val="1"/>
        <c:lblOffset val="100"/>
        <c:baseTimeUnit val="days"/>
      </c:dateAx>
      <c:valAx>
        <c:axId val="-2102364152"/>
        <c:scaling>
          <c:orientation val="minMax"/>
        </c:scaling>
        <c:delete val="0"/>
        <c:axPos val="l"/>
        <c:majorGridlines/>
        <c:numFmt formatCode="General" sourceLinked="1"/>
        <c:majorTickMark val="out"/>
        <c:minorTickMark val="none"/>
        <c:tickLblPos val="nextTo"/>
        <c:crossAx val="-2102241832"/>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Goal</c:v>
                </c:pt>
              </c:strCache>
            </c:strRef>
          </c:tx>
          <c:trendline>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Sheet1!$B$2:$B$39</c:f>
              <c:numCache>
                <c:formatCode>General</c:formatCode>
                <c:ptCount val="38"/>
                <c:pt idx="0">
                  <c:v>52</c:v>
                </c:pt>
                <c:pt idx="37">
                  <c:v>111</c:v>
                </c:pt>
              </c:numCache>
            </c:numRef>
          </c:val>
          <c:smooth val="0"/>
          <c:extLst>
            <c:ext xmlns:c16="http://schemas.microsoft.com/office/drawing/2014/chart" uri="{C3380CC4-5D6E-409C-BE32-E72D297353CC}">
              <c16:uniqueId val="{00000000-D421-46D4-8CD2-9EE614DE9604}"/>
            </c:ext>
          </c:extLst>
        </c:ser>
        <c:ser>
          <c:idx val="1"/>
          <c:order val="1"/>
          <c:tx>
            <c:strRef>
              <c:f>Sheet1!$C$1</c:f>
              <c:strCache>
                <c:ptCount val="1"/>
                <c:pt idx="0">
                  <c:v>Int 1</c:v>
                </c:pt>
              </c:strCache>
            </c:strRef>
          </c:tx>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Sheet1!$C$2:$C$39</c:f>
              <c:numCache>
                <c:formatCode>General</c:formatCode>
                <c:ptCount val="38"/>
                <c:pt idx="1">
                  <c:v>51</c:v>
                </c:pt>
                <c:pt idx="2">
                  <c:v>53</c:v>
                </c:pt>
                <c:pt idx="3">
                  <c:v>58</c:v>
                </c:pt>
                <c:pt idx="4">
                  <c:v>54</c:v>
                </c:pt>
                <c:pt idx="5">
                  <c:v>56</c:v>
                </c:pt>
                <c:pt idx="6">
                  <c:v>59</c:v>
                </c:pt>
                <c:pt idx="7">
                  <c:v>60</c:v>
                </c:pt>
              </c:numCache>
            </c:numRef>
          </c:val>
          <c:smooth val="0"/>
          <c:extLst>
            <c:ext xmlns:c16="http://schemas.microsoft.com/office/drawing/2014/chart" uri="{C3380CC4-5D6E-409C-BE32-E72D297353CC}">
              <c16:uniqueId val="{00000001-D421-46D4-8CD2-9EE614DE9604}"/>
            </c:ext>
          </c:extLst>
        </c:ser>
        <c:ser>
          <c:idx val="2"/>
          <c:order val="2"/>
          <c:tx>
            <c:strRef>
              <c:f>Sheet1!$D$1</c:f>
              <c:strCache>
                <c:ptCount val="1"/>
                <c:pt idx="0">
                  <c:v>int 2</c:v>
                </c:pt>
              </c:strCache>
            </c:strRef>
          </c:tx>
          <c:trendline>
            <c:spPr>
              <a:ln w="9525" cap="flat" cmpd="sng" algn="ctr">
                <a:solidFill>
                  <a:schemeClr val="accent3">
                    <a:shade val="95000"/>
                    <a:satMod val="105000"/>
                  </a:schemeClr>
                </a:solidFill>
                <a:prstDash val="solid"/>
              </a:ln>
              <a:effectLst/>
            </c:spPr>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Sheet1!$D$2:$D$39</c:f>
              <c:numCache>
                <c:formatCode>General</c:formatCode>
                <c:ptCount val="38"/>
                <c:pt idx="8">
                  <c:v>60</c:v>
                </c:pt>
                <c:pt idx="9">
                  <c:v>59</c:v>
                </c:pt>
                <c:pt idx="10">
                  <c:v>62</c:v>
                </c:pt>
                <c:pt idx="11">
                  <c:v>61</c:v>
                </c:pt>
                <c:pt idx="12">
                  <c:v>63</c:v>
                </c:pt>
                <c:pt idx="13">
                  <c:v>64</c:v>
                </c:pt>
                <c:pt idx="14">
                  <c:v>65</c:v>
                </c:pt>
                <c:pt idx="15">
                  <c:v>62</c:v>
                </c:pt>
              </c:numCache>
            </c:numRef>
          </c:val>
          <c:smooth val="0"/>
          <c:extLst>
            <c:ext xmlns:c16="http://schemas.microsoft.com/office/drawing/2014/chart" uri="{C3380CC4-5D6E-409C-BE32-E72D297353CC}">
              <c16:uniqueId val="{00000002-D421-46D4-8CD2-9EE614DE9604}"/>
            </c:ext>
          </c:extLst>
        </c:ser>
        <c:dLbls>
          <c:showLegendKey val="0"/>
          <c:showVal val="0"/>
          <c:showCatName val="0"/>
          <c:showSerName val="0"/>
          <c:showPercent val="0"/>
          <c:showBubbleSize val="0"/>
        </c:dLbls>
        <c:marker val="1"/>
        <c:smooth val="0"/>
        <c:axId val="-2102330568"/>
        <c:axId val="-2101579640"/>
      </c:lineChart>
      <c:dateAx>
        <c:axId val="-2102330568"/>
        <c:scaling>
          <c:orientation val="minMax"/>
        </c:scaling>
        <c:delete val="0"/>
        <c:axPos val="b"/>
        <c:numFmt formatCode="d\-mmm" sourceLinked="1"/>
        <c:majorTickMark val="out"/>
        <c:minorTickMark val="none"/>
        <c:tickLblPos val="nextTo"/>
        <c:crossAx val="-2101579640"/>
        <c:crosses val="autoZero"/>
        <c:auto val="1"/>
        <c:lblOffset val="100"/>
        <c:baseTimeUnit val="days"/>
      </c:dateAx>
      <c:valAx>
        <c:axId val="-2101579640"/>
        <c:scaling>
          <c:orientation val="minMax"/>
        </c:scaling>
        <c:delete val="0"/>
        <c:axPos val="l"/>
        <c:majorGridlines/>
        <c:numFmt formatCode="General" sourceLinked="1"/>
        <c:majorTickMark val="out"/>
        <c:minorTickMark val="none"/>
        <c:tickLblPos val="nextTo"/>
        <c:crossAx val="-2102330568"/>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Goal</c:v>
                </c:pt>
              </c:strCache>
            </c:strRef>
          </c:tx>
          <c:trendline>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Sheet1!$B$2:$B$39</c:f>
              <c:numCache>
                <c:formatCode>General</c:formatCode>
                <c:ptCount val="38"/>
                <c:pt idx="0">
                  <c:v>52</c:v>
                </c:pt>
                <c:pt idx="37">
                  <c:v>111</c:v>
                </c:pt>
              </c:numCache>
            </c:numRef>
          </c:val>
          <c:smooth val="0"/>
          <c:extLst>
            <c:ext xmlns:c16="http://schemas.microsoft.com/office/drawing/2014/chart" uri="{C3380CC4-5D6E-409C-BE32-E72D297353CC}">
              <c16:uniqueId val="{00000000-0485-4C38-A00D-1328825357E2}"/>
            </c:ext>
          </c:extLst>
        </c:ser>
        <c:ser>
          <c:idx val="1"/>
          <c:order val="1"/>
          <c:tx>
            <c:strRef>
              <c:f>Sheet1!$C$1</c:f>
              <c:strCache>
                <c:ptCount val="1"/>
                <c:pt idx="0">
                  <c:v>Int 1</c:v>
                </c:pt>
              </c:strCache>
            </c:strRef>
          </c:tx>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Sheet1!$C$2:$C$39</c:f>
              <c:numCache>
                <c:formatCode>General</c:formatCode>
                <c:ptCount val="38"/>
                <c:pt idx="1">
                  <c:v>51</c:v>
                </c:pt>
                <c:pt idx="2">
                  <c:v>53</c:v>
                </c:pt>
                <c:pt idx="3">
                  <c:v>58</c:v>
                </c:pt>
                <c:pt idx="4">
                  <c:v>54</c:v>
                </c:pt>
                <c:pt idx="5">
                  <c:v>56</c:v>
                </c:pt>
                <c:pt idx="6">
                  <c:v>59</c:v>
                </c:pt>
                <c:pt idx="7">
                  <c:v>60</c:v>
                </c:pt>
              </c:numCache>
            </c:numRef>
          </c:val>
          <c:smooth val="0"/>
          <c:extLst>
            <c:ext xmlns:c16="http://schemas.microsoft.com/office/drawing/2014/chart" uri="{C3380CC4-5D6E-409C-BE32-E72D297353CC}">
              <c16:uniqueId val="{00000001-0485-4C38-A00D-1328825357E2}"/>
            </c:ext>
          </c:extLst>
        </c:ser>
        <c:ser>
          <c:idx val="2"/>
          <c:order val="2"/>
          <c:tx>
            <c:strRef>
              <c:f>Sheet1!$D$1</c:f>
              <c:strCache>
                <c:ptCount val="1"/>
                <c:pt idx="0">
                  <c:v>int 2</c:v>
                </c:pt>
              </c:strCache>
            </c:strRef>
          </c:tx>
          <c:trendline>
            <c:spPr>
              <a:ln w="9525" cap="flat" cmpd="sng" algn="ctr">
                <a:solidFill>
                  <a:schemeClr val="accent3">
                    <a:shade val="95000"/>
                    <a:satMod val="105000"/>
                  </a:schemeClr>
                </a:solidFill>
                <a:prstDash val="solid"/>
              </a:ln>
              <a:effectLst/>
            </c:spPr>
            <c:trendlineType val="linear"/>
            <c:dispRSqr val="0"/>
            <c:dispEq val="0"/>
          </c:trendline>
          <c:cat>
            <c:numRef>
              <c:f>Sheet1!$A$2:$A$39</c:f>
              <c:numCache>
                <c:formatCode>d\-mmm</c:formatCode>
                <c:ptCount val="38"/>
                <c:pt idx="0">
                  <c:v>43346</c:v>
                </c:pt>
                <c:pt idx="1">
                  <c:v>43353</c:v>
                </c:pt>
                <c:pt idx="2">
                  <c:v>43360</c:v>
                </c:pt>
                <c:pt idx="3">
                  <c:v>43367</c:v>
                </c:pt>
                <c:pt idx="4">
                  <c:v>43374</c:v>
                </c:pt>
                <c:pt idx="5">
                  <c:v>43381</c:v>
                </c:pt>
                <c:pt idx="6">
                  <c:v>43388</c:v>
                </c:pt>
                <c:pt idx="7">
                  <c:v>43395</c:v>
                </c:pt>
                <c:pt idx="8">
                  <c:v>43402</c:v>
                </c:pt>
                <c:pt idx="9">
                  <c:v>43409</c:v>
                </c:pt>
                <c:pt idx="10">
                  <c:v>43416</c:v>
                </c:pt>
                <c:pt idx="11">
                  <c:v>43423</c:v>
                </c:pt>
                <c:pt idx="12">
                  <c:v>43430</c:v>
                </c:pt>
                <c:pt idx="13">
                  <c:v>43435</c:v>
                </c:pt>
                <c:pt idx="14">
                  <c:v>43442</c:v>
                </c:pt>
                <c:pt idx="15">
                  <c:v>43449</c:v>
                </c:pt>
                <c:pt idx="16">
                  <c:v>43455</c:v>
                </c:pt>
                <c:pt idx="17">
                  <c:v>43471</c:v>
                </c:pt>
                <c:pt idx="18">
                  <c:v>43478</c:v>
                </c:pt>
                <c:pt idx="19">
                  <c:v>43485</c:v>
                </c:pt>
                <c:pt idx="20">
                  <c:v>43492</c:v>
                </c:pt>
                <c:pt idx="21">
                  <c:v>43499</c:v>
                </c:pt>
                <c:pt idx="22">
                  <c:v>43506</c:v>
                </c:pt>
                <c:pt idx="23">
                  <c:v>43513</c:v>
                </c:pt>
                <c:pt idx="24">
                  <c:v>43520</c:v>
                </c:pt>
                <c:pt idx="25">
                  <c:v>43527</c:v>
                </c:pt>
                <c:pt idx="26">
                  <c:v>43534</c:v>
                </c:pt>
                <c:pt idx="27">
                  <c:v>43541</c:v>
                </c:pt>
                <c:pt idx="28">
                  <c:v>43548</c:v>
                </c:pt>
                <c:pt idx="29">
                  <c:v>43555</c:v>
                </c:pt>
                <c:pt idx="30">
                  <c:v>43562</c:v>
                </c:pt>
                <c:pt idx="31">
                  <c:v>43569</c:v>
                </c:pt>
                <c:pt idx="32">
                  <c:v>43576</c:v>
                </c:pt>
                <c:pt idx="33">
                  <c:v>43583</c:v>
                </c:pt>
                <c:pt idx="34">
                  <c:v>43590</c:v>
                </c:pt>
                <c:pt idx="35">
                  <c:v>43597</c:v>
                </c:pt>
                <c:pt idx="36">
                  <c:v>43604</c:v>
                </c:pt>
                <c:pt idx="37">
                  <c:v>43611</c:v>
                </c:pt>
              </c:numCache>
            </c:numRef>
          </c:cat>
          <c:val>
            <c:numRef>
              <c:f>Sheet1!$D$2:$D$39</c:f>
              <c:numCache>
                <c:formatCode>General</c:formatCode>
                <c:ptCount val="38"/>
                <c:pt idx="8">
                  <c:v>60</c:v>
                </c:pt>
                <c:pt idx="9">
                  <c:v>59</c:v>
                </c:pt>
                <c:pt idx="10">
                  <c:v>62</c:v>
                </c:pt>
                <c:pt idx="11">
                  <c:v>61</c:v>
                </c:pt>
                <c:pt idx="12">
                  <c:v>63</c:v>
                </c:pt>
                <c:pt idx="13">
                  <c:v>64</c:v>
                </c:pt>
                <c:pt idx="14">
                  <c:v>65</c:v>
                </c:pt>
                <c:pt idx="15">
                  <c:v>62</c:v>
                </c:pt>
              </c:numCache>
            </c:numRef>
          </c:val>
          <c:smooth val="0"/>
          <c:extLst>
            <c:ext xmlns:c16="http://schemas.microsoft.com/office/drawing/2014/chart" uri="{C3380CC4-5D6E-409C-BE32-E72D297353CC}">
              <c16:uniqueId val="{00000002-0485-4C38-A00D-1328825357E2}"/>
            </c:ext>
          </c:extLst>
        </c:ser>
        <c:dLbls>
          <c:showLegendKey val="0"/>
          <c:showVal val="0"/>
          <c:showCatName val="0"/>
          <c:showSerName val="0"/>
          <c:showPercent val="0"/>
          <c:showBubbleSize val="0"/>
        </c:dLbls>
        <c:marker val="1"/>
        <c:smooth val="0"/>
        <c:axId val="-2102330568"/>
        <c:axId val="-2101579640"/>
      </c:lineChart>
      <c:dateAx>
        <c:axId val="-2102330568"/>
        <c:scaling>
          <c:orientation val="minMax"/>
        </c:scaling>
        <c:delete val="0"/>
        <c:axPos val="b"/>
        <c:numFmt formatCode="d\-mmm" sourceLinked="1"/>
        <c:majorTickMark val="out"/>
        <c:minorTickMark val="none"/>
        <c:tickLblPos val="nextTo"/>
        <c:crossAx val="-2101579640"/>
        <c:crosses val="autoZero"/>
        <c:auto val="1"/>
        <c:lblOffset val="100"/>
        <c:baseTimeUnit val="days"/>
      </c:dateAx>
      <c:valAx>
        <c:axId val="-2101579640"/>
        <c:scaling>
          <c:orientation val="minMax"/>
        </c:scaling>
        <c:delete val="0"/>
        <c:axPos val="l"/>
        <c:majorGridlines/>
        <c:numFmt formatCode="General" sourceLinked="1"/>
        <c:majorTickMark val="out"/>
        <c:minorTickMark val="none"/>
        <c:tickLblPos val="nextTo"/>
        <c:crossAx val="-2102330568"/>
        <c:crosses val="autoZero"/>
        <c:crossBetween val="between"/>
      </c:valAx>
    </c:plotArea>
    <c:legend>
      <c:legendPos val="r"/>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0.20145</cdr:x>
      <cdr:y>0.04674</cdr:y>
    </cdr:from>
    <cdr:to>
      <cdr:x>0.20435</cdr:x>
      <cdr:y>0.93471</cdr:y>
    </cdr:to>
    <cdr:cxnSp macro="">
      <cdr:nvCxnSpPr>
        <cdr:cNvPr id="3" name="Straight Connector 2">
          <a:extLst xmlns:a="http://schemas.openxmlformats.org/drawingml/2006/main">
            <a:ext uri="{FF2B5EF4-FFF2-40B4-BE49-F238E27FC236}">
              <a16:creationId xmlns:a16="http://schemas.microsoft.com/office/drawing/2014/main" id="{54D5088C-28B8-3245-AAB4-67E2E215A7AF}"/>
            </a:ext>
          </a:extLst>
        </cdr:cNvPr>
        <cdr:cNvCxnSpPr/>
      </cdr:nvCxnSpPr>
      <cdr:spPr>
        <a:xfrm xmlns:a="http://schemas.openxmlformats.org/drawingml/2006/main">
          <a:off x="1765300" y="215901"/>
          <a:ext cx="25400" cy="410210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0.20145</cdr:x>
      <cdr:y>0.04674</cdr:y>
    </cdr:from>
    <cdr:to>
      <cdr:x>0.20435</cdr:x>
      <cdr:y>0.93471</cdr:y>
    </cdr:to>
    <cdr:cxnSp macro="">
      <cdr:nvCxnSpPr>
        <cdr:cNvPr id="3" name="Straight Connector 2">
          <a:extLst xmlns:a="http://schemas.openxmlformats.org/drawingml/2006/main">
            <a:ext uri="{FF2B5EF4-FFF2-40B4-BE49-F238E27FC236}">
              <a16:creationId xmlns:a16="http://schemas.microsoft.com/office/drawing/2014/main" id="{54D5088C-28B8-3245-AAB4-67E2E215A7AF}"/>
            </a:ext>
          </a:extLst>
        </cdr:cNvPr>
        <cdr:cNvCxnSpPr/>
      </cdr:nvCxnSpPr>
      <cdr:spPr>
        <a:xfrm xmlns:a="http://schemas.openxmlformats.org/drawingml/2006/main">
          <a:off x="1765300" y="215901"/>
          <a:ext cx="25400" cy="410210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12T19:00:39.861"/>
    </inkml:context>
    <inkml:brush xml:id="br0">
      <inkml:brushProperty name="width" value="0.15875" units="cm"/>
      <inkml:brushProperty name="height" value="0.15875" units="cm"/>
      <inkml:brushProperty name="color" value="#7D62B0"/>
      <inkml:brushProperty name="fitToCurve" value="1"/>
    </inkml:brush>
  </inkml:definitions>
  <inkml:trace contextRef="#ctx0" brushRef="#br0">18749 1925 132 0,'-89'-56'49'0,"22"24"-26"0,-22-11-29 0,54-2 8 0,-66-8-2 15,-27-12 0-15,-9-2 0 16,-18-12 0-16,-63-16 0 16,-32 3 0-16,-109-29-3 15,-23-8 2-15,-88 5-1 16,-101-4-2-16,-28 12 5 16,-71-2 3-16,-54 18 16 15,-29 1 10-15,-43 10-18 16,-10 21-6-16,-38 11-10 15,8 19 0-15,-44 5 2 0,32 18-1 16,5 10-1-16,30 5 0 16,-10 15 3-16,22 18 0 15,53 29 1-15,72 8 0 16,30 15 2-16,71 24-3 0,96 21-2 16,47 18-1-16,78 18 3 15,57 20-7-15,71 18 1 16,70 5-8-16,82 8-3 15,74 21 3 1,74 4 12-16,117-8 14 16,89 39 14-16,78-33 9 15,122 20-2-15,119-15 1 16,101 18-15-16,75-29-5 0,78-5-8 16,50-17-4-16,301 17 2 15,-61-11-11-15,26-45-4 16,11-31 6-16,-63-45 5 0,-16-20 3 15,-30-46 4-15,-32-20 3 16,-61-53 2-16,-1-43 8 16,-47-26 2-16,-55-42-17 15,-34-30-9-15,-102-22 24 16,-168-17 10-16,-150-8-5 16,-135-31-1-16,-130-6-15 15,-156 10-6-15,-128-23 8 16,-201 4 4-16,-118 14-2 15,-187-15-2-15,-77 18-5 16,-129 28-4-16,-22 19 2 16,-89 30 0-16,-5 14-1 15,-22 19 1-15,74 45-2 0,42 22-1 16,74 30 3 0,76 24 0-16,80 39 5 0,26 26 5 15,83 14-5-15,113-1 0 16,56 5-4-16,74 18-1 15,62-4 1-15,57-12 0 16,46-3 0-16,53-3 2 16,22-8-5-16,17-6-1 15,33-13 2-15,17-2 1 16,11-7-1-16,-2-3 1 16,4-1-15-16,0-7-5 0,-19-4-20 15,7 4-9 1,-2 3-35-16,-5-7-16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12T19:00:39.861"/>
    </inkml:context>
    <inkml:brush xml:id="br0">
      <inkml:brushProperty name="width" value="0.15875" units="cm"/>
      <inkml:brushProperty name="height" value="0.15875" units="cm"/>
      <inkml:brushProperty name="color" value="#7D62B0"/>
      <inkml:brushProperty name="fitToCurve" value="1"/>
    </inkml:brush>
  </inkml:definitions>
  <inkml:trace contextRef="#ctx0" brushRef="#br0">20952 2882 132 0,'-100'-83'49'0,"26"34"-26"0,-26-15-29 0,60-3 8 0,-71-12-2 15,-33-20 0-15,-10-2 0 16,-18-16 0-16,-72-26 0 16,-35 6 0-16,-121-46-3 15,-28-9 2-15,-97 4-1 16,-114-5-2-16,-29 20 5 16,-82-4 3-16,-59 29 16 15,-32-2 10-15,-48 16-18 16,-13 32-6-16,-40 16-10 15,6 30 0-15,-47 7 2 0,34 26-1 16,9 17-1-16,31 6 0 16,-10 21 3-16,24 28 0 15,59 46 1-15,80 8 0 16,35 26 2-16,77 34-3 0,110 31-2 16,51 28-1-16,87 27 3 15,64 32-7-15,81 24 1 16,76 7-8-16,93 14-3 15,82 32 3 1,82 5 12-16,132-12 14 16,99 57 14-16,87-47 9 15,137 28-2-15,130-21 1 16,117 26-15-16,81-41-5 0,89-11-8 16,54-24-4-16,338 25 2 15,-70-16-11-15,31-66-4 16,11-48 6-16,-68-70 5 0,-20-25 3 15,-33-71 4-15,-35-32 3 16,-70-77 2-16,-1-67 8 16,-50-37 2-16,-65-63-17 15,-37-46-9-15,-112-34 24 16,-191-23 10-16,-164-14-5 16,-153-44-1-16,-145-10-15 15,-174 16-6-15,-143-39 8 16,-224 11 4-16,-133 17-2 15,-207-20-2-15,-88 28-5 16,-143 41-4-16,-25 29 2 16,-101 42 0-16,-2 23-1 15,-29 29 1-15,84 66-2 0,49 35-1 16,82 44 3 0,85 36 0-16,88 57 5 0,28 42 5 15,96 18-5-15,124 0 0 16,64 8-4-16,82 29-1 15,69-9 1-15,65-19 0 16,49-2 0-16,61-6 2 16,24-11-5-16,21-11-1 15,34-17 2-15,20-4 1 16,12-11-1-16,-2-3 1 16,5-3-15-16,1-10-5 0,-22-6-20 15,7 7-9 1,-2 2-35-16,-6-9-16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DD08C-CF32-408E-B1F1-1FED84B96F9B}"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F463C-8BFC-46A4-ACD6-FEAE17BF8217}" type="slidenum">
              <a:rPr lang="en-US" smtClean="0"/>
              <a:t>‹#›</a:t>
            </a:fld>
            <a:endParaRPr lang="en-US"/>
          </a:p>
        </p:txBody>
      </p:sp>
    </p:spTree>
    <p:extLst>
      <p:ext uri="{BB962C8B-B14F-4D97-AF65-F5344CB8AC3E}">
        <p14:creationId xmlns:p14="http://schemas.microsoft.com/office/powerpoint/2010/main" val="423933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4</a:t>
            </a:fld>
            <a:endParaRPr lang="en-US" dirty="0"/>
          </a:p>
        </p:txBody>
      </p:sp>
    </p:spTree>
    <p:extLst>
      <p:ext uri="{BB962C8B-B14F-4D97-AF65-F5344CB8AC3E}">
        <p14:creationId xmlns:p14="http://schemas.microsoft.com/office/powerpoint/2010/main" val="2814285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13</a:t>
            </a:fld>
            <a:endParaRPr lang="en-US"/>
          </a:p>
        </p:txBody>
      </p:sp>
    </p:spTree>
    <p:extLst>
      <p:ext uri="{BB962C8B-B14F-4D97-AF65-F5344CB8AC3E}">
        <p14:creationId xmlns:p14="http://schemas.microsoft.com/office/powerpoint/2010/main" val="342654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B2ABAB-539F-4AFC-8B33-774B444233CC}" type="slidenum">
              <a:rPr lang="en-US" smtClean="0"/>
              <a:t>14</a:t>
            </a:fld>
            <a:endParaRPr lang="en-US"/>
          </a:p>
        </p:txBody>
      </p:sp>
    </p:spTree>
    <p:extLst>
      <p:ext uri="{BB962C8B-B14F-4D97-AF65-F5344CB8AC3E}">
        <p14:creationId xmlns:p14="http://schemas.microsoft.com/office/powerpoint/2010/main" val="2411642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17</a:t>
            </a:fld>
            <a:endParaRPr lang="en-US"/>
          </a:p>
        </p:txBody>
      </p:sp>
    </p:spTree>
    <p:extLst>
      <p:ext uri="{BB962C8B-B14F-4D97-AF65-F5344CB8AC3E}">
        <p14:creationId xmlns:p14="http://schemas.microsoft.com/office/powerpoint/2010/main" val="244863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19</a:t>
            </a:fld>
            <a:endParaRPr lang="en-US" dirty="0"/>
          </a:p>
        </p:txBody>
      </p:sp>
    </p:spTree>
    <p:extLst>
      <p:ext uri="{BB962C8B-B14F-4D97-AF65-F5344CB8AC3E}">
        <p14:creationId xmlns:p14="http://schemas.microsoft.com/office/powerpoint/2010/main" val="262620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16C28B76-325F-4EB6-B770-D7CFC87B8021}" type="slidenum">
              <a:rPr lang="en-US" smtClean="0"/>
              <a:t>20</a:t>
            </a:fld>
            <a:endParaRPr lang="en-US" dirty="0"/>
          </a:p>
        </p:txBody>
      </p:sp>
    </p:spTree>
    <p:extLst>
      <p:ext uri="{BB962C8B-B14F-4D97-AF65-F5344CB8AC3E}">
        <p14:creationId xmlns:p14="http://schemas.microsoft.com/office/powerpoint/2010/main" val="355303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24</a:t>
            </a:fld>
            <a:endParaRPr lang="en-US" dirty="0"/>
          </a:p>
        </p:txBody>
      </p:sp>
    </p:spTree>
    <p:extLst>
      <p:ext uri="{BB962C8B-B14F-4D97-AF65-F5344CB8AC3E}">
        <p14:creationId xmlns:p14="http://schemas.microsoft.com/office/powerpoint/2010/main" val="19374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31</a:t>
            </a:fld>
            <a:endParaRPr lang="en-US"/>
          </a:p>
        </p:txBody>
      </p:sp>
    </p:spTree>
    <p:extLst>
      <p:ext uri="{BB962C8B-B14F-4D97-AF65-F5344CB8AC3E}">
        <p14:creationId xmlns:p14="http://schemas.microsoft.com/office/powerpoint/2010/main" val="3714760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32</a:t>
            </a:fld>
            <a:endParaRPr lang="en-US" dirty="0"/>
          </a:p>
        </p:txBody>
      </p:sp>
    </p:spTree>
    <p:extLst>
      <p:ext uri="{BB962C8B-B14F-4D97-AF65-F5344CB8AC3E}">
        <p14:creationId xmlns:p14="http://schemas.microsoft.com/office/powerpoint/2010/main" val="152636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33</a:t>
            </a:fld>
            <a:endParaRPr lang="en-US" dirty="0"/>
          </a:p>
        </p:txBody>
      </p:sp>
    </p:spTree>
    <p:extLst>
      <p:ext uri="{BB962C8B-B14F-4D97-AF65-F5344CB8AC3E}">
        <p14:creationId xmlns:p14="http://schemas.microsoft.com/office/powerpoint/2010/main" val="4252674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34</a:t>
            </a:fld>
            <a:endParaRPr lang="en-US" dirty="0"/>
          </a:p>
        </p:txBody>
      </p:sp>
    </p:spTree>
    <p:extLst>
      <p:ext uri="{BB962C8B-B14F-4D97-AF65-F5344CB8AC3E}">
        <p14:creationId xmlns:p14="http://schemas.microsoft.com/office/powerpoint/2010/main" val="64748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5</a:t>
            </a:fld>
            <a:endParaRPr lang="en-US" dirty="0"/>
          </a:p>
        </p:txBody>
      </p:sp>
    </p:spTree>
    <p:extLst>
      <p:ext uri="{BB962C8B-B14F-4D97-AF65-F5344CB8AC3E}">
        <p14:creationId xmlns:p14="http://schemas.microsoft.com/office/powerpoint/2010/main" val="143039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35</a:t>
            </a:fld>
            <a:endParaRPr lang="en-US" dirty="0"/>
          </a:p>
        </p:txBody>
      </p:sp>
    </p:spTree>
    <p:extLst>
      <p:ext uri="{BB962C8B-B14F-4D97-AF65-F5344CB8AC3E}">
        <p14:creationId xmlns:p14="http://schemas.microsoft.com/office/powerpoint/2010/main" val="428282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36</a:t>
            </a:fld>
            <a:endParaRPr lang="en-US" dirty="0"/>
          </a:p>
        </p:txBody>
      </p:sp>
    </p:spTree>
    <p:extLst>
      <p:ext uri="{BB962C8B-B14F-4D97-AF65-F5344CB8AC3E}">
        <p14:creationId xmlns:p14="http://schemas.microsoft.com/office/powerpoint/2010/main" val="296010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37</a:t>
            </a:fld>
            <a:endParaRPr lang="en-US" dirty="0"/>
          </a:p>
        </p:txBody>
      </p:sp>
    </p:spTree>
    <p:extLst>
      <p:ext uri="{BB962C8B-B14F-4D97-AF65-F5344CB8AC3E}">
        <p14:creationId xmlns:p14="http://schemas.microsoft.com/office/powerpoint/2010/main" val="240259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F463C-8BFC-46A4-ACD6-FEAE17BF8217}" type="slidenum">
              <a:rPr lang="en-US" smtClean="0"/>
              <a:t>38</a:t>
            </a:fld>
            <a:endParaRPr lang="en-US"/>
          </a:p>
        </p:txBody>
      </p:sp>
    </p:spTree>
    <p:extLst>
      <p:ext uri="{BB962C8B-B14F-4D97-AF65-F5344CB8AC3E}">
        <p14:creationId xmlns:p14="http://schemas.microsoft.com/office/powerpoint/2010/main" val="2408977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39</a:t>
            </a:fld>
            <a:endParaRPr lang="en-US" dirty="0"/>
          </a:p>
        </p:txBody>
      </p:sp>
    </p:spTree>
    <p:extLst>
      <p:ext uri="{BB962C8B-B14F-4D97-AF65-F5344CB8AC3E}">
        <p14:creationId xmlns:p14="http://schemas.microsoft.com/office/powerpoint/2010/main" val="299271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41</a:t>
            </a:fld>
            <a:endParaRPr lang="en-US" dirty="0"/>
          </a:p>
        </p:txBody>
      </p:sp>
    </p:spTree>
    <p:extLst>
      <p:ext uri="{BB962C8B-B14F-4D97-AF65-F5344CB8AC3E}">
        <p14:creationId xmlns:p14="http://schemas.microsoft.com/office/powerpoint/2010/main" val="2526069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42</a:t>
            </a:fld>
            <a:endParaRPr lang="en-US" dirty="0"/>
          </a:p>
        </p:txBody>
      </p:sp>
    </p:spTree>
    <p:extLst>
      <p:ext uri="{BB962C8B-B14F-4D97-AF65-F5344CB8AC3E}">
        <p14:creationId xmlns:p14="http://schemas.microsoft.com/office/powerpoint/2010/main" val="4281206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43</a:t>
            </a:fld>
            <a:endParaRPr lang="en-US" dirty="0"/>
          </a:p>
        </p:txBody>
      </p:sp>
    </p:spTree>
    <p:extLst>
      <p:ext uri="{BB962C8B-B14F-4D97-AF65-F5344CB8AC3E}">
        <p14:creationId xmlns:p14="http://schemas.microsoft.com/office/powerpoint/2010/main" val="149021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44</a:t>
            </a:fld>
            <a:endParaRPr lang="en-US" dirty="0"/>
          </a:p>
        </p:txBody>
      </p:sp>
    </p:spTree>
    <p:extLst>
      <p:ext uri="{BB962C8B-B14F-4D97-AF65-F5344CB8AC3E}">
        <p14:creationId xmlns:p14="http://schemas.microsoft.com/office/powerpoint/2010/main" val="3152876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45</a:t>
            </a:fld>
            <a:endParaRPr lang="en-US" dirty="0"/>
          </a:p>
        </p:txBody>
      </p:sp>
    </p:spTree>
    <p:extLst>
      <p:ext uri="{BB962C8B-B14F-4D97-AF65-F5344CB8AC3E}">
        <p14:creationId xmlns:p14="http://schemas.microsoft.com/office/powerpoint/2010/main" val="39753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US" b="0" i="0" dirty="0"/>
          </a:p>
        </p:txBody>
      </p:sp>
      <p:sp>
        <p:nvSpPr>
          <p:cNvPr id="4" name="Slide Number Placeholder 3"/>
          <p:cNvSpPr>
            <a:spLocks noGrp="1"/>
          </p:cNvSpPr>
          <p:nvPr>
            <p:ph type="sldNum" sz="quarter" idx="10"/>
          </p:nvPr>
        </p:nvSpPr>
        <p:spPr/>
        <p:txBody>
          <a:bodyPr/>
          <a:lstStyle/>
          <a:p>
            <a:fld id="{17B2ABAB-539F-4AFC-8B33-774B444233CC}" type="slidenum">
              <a:rPr lang="en-US" smtClean="0"/>
              <a:t>6</a:t>
            </a:fld>
            <a:endParaRPr lang="en-US"/>
          </a:p>
        </p:txBody>
      </p:sp>
    </p:spTree>
    <p:extLst>
      <p:ext uri="{BB962C8B-B14F-4D97-AF65-F5344CB8AC3E}">
        <p14:creationId xmlns:p14="http://schemas.microsoft.com/office/powerpoint/2010/main" val="156555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47</a:t>
            </a:fld>
            <a:endParaRPr lang="en-US" dirty="0"/>
          </a:p>
        </p:txBody>
      </p:sp>
    </p:spTree>
    <p:extLst>
      <p:ext uri="{BB962C8B-B14F-4D97-AF65-F5344CB8AC3E}">
        <p14:creationId xmlns:p14="http://schemas.microsoft.com/office/powerpoint/2010/main" val="134657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50</a:t>
            </a:fld>
            <a:endParaRPr lang="en-US" dirty="0"/>
          </a:p>
        </p:txBody>
      </p:sp>
    </p:spTree>
    <p:extLst>
      <p:ext uri="{BB962C8B-B14F-4D97-AF65-F5344CB8AC3E}">
        <p14:creationId xmlns:p14="http://schemas.microsoft.com/office/powerpoint/2010/main" val="2988522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28B76-325F-4EB6-B770-D7CFC87B8021}" type="slidenum">
              <a:rPr lang="en-US" smtClean="0"/>
              <a:t>54</a:t>
            </a:fld>
            <a:endParaRPr lang="en-US" dirty="0"/>
          </a:p>
        </p:txBody>
      </p:sp>
    </p:spTree>
    <p:extLst>
      <p:ext uri="{BB962C8B-B14F-4D97-AF65-F5344CB8AC3E}">
        <p14:creationId xmlns:p14="http://schemas.microsoft.com/office/powerpoint/2010/main" val="1375903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5F463C-8BFC-46A4-ACD6-FEAE17BF8217}" type="slidenum">
              <a:rPr lang="en-US" smtClean="0"/>
              <a:t>60</a:t>
            </a:fld>
            <a:endParaRPr lang="en-US"/>
          </a:p>
        </p:txBody>
      </p:sp>
    </p:spTree>
    <p:extLst>
      <p:ext uri="{BB962C8B-B14F-4D97-AF65-F5344CB8AC3E}">
        <p14:creationId xmlns:p14="http://schemas.microsoft.com/office/powerpoint/2010/main" val="2284219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61</a:t>
            </a:fld>
            <a:endParaRPr lang="en-US" dirty="0"/>
          </a:p>
        </p:txBody>
      </p:sp>
    </p:spTree>
    <p:extLst>
      <p:ext uri="{BB962C8B-B14F-4D97-AF65-F5344CB8AC3E}">
        <p14:creationId xmlns:p14="http://schemas.microsoft.com/office/powerpoint/2010/main" val="270424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62</a:t>
            </a:fld>
            <a:endParaRPr lang="en-US" dirty="0"/>
          </a:p>
        </p:txBody>
      </p:sp>
    </p:spTree>
    <p:extLst>
      <p:ext uri="{BB962C8B-B14F-4D97-AF65-F5344CB8AC3E}">
        <p14:creationId xmlns:p14="http://schemas.microsoft.com/office/powerpoint/2010/main" val="641262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63</a:t>
            </a:fld>
            <a:endParaRPr lang="en-US" dirty="0"/>
          </a:p>
        </p:txBody>
      </p:sp>
    </p:spTree>
    <p:extLst>
      <p:ext uri="{BB962C8B-B14F-4D97-AF65-F5344CB8AC3E}">
        <p14:creationId xmlns:p14="http://schemas.microsoft.com/office/powerpoint/2010/main" val="2268480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C28B76-325F-4EB6-B770-D7CFC87B8021}" type="slidenum">
              <a:rPr lang="en-US" smtClean="0"/>
              <a:t>64</a:t>
            </a:fld>
            <a:endParaRPr lang="en-US" dirty="0"/>
          </a:p>
        </p:txBody>
      </p:sp>
    </p:spTree>
    <p:extLst>
      <p:ext uri="{BB962C8B-B14F-4D97-AF65-F5344CB8AC3E}">
        <p14:creationId xmlns:p14="http://schemas.microsoft.com/office/powerpoint/2010/main" val="3191619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66</a:t>
            </a:fld>
            <a:endParaRPr lang="en-US" dirty="0"/>
          </a:p>
        </p:txBody>
      </p:sp>
    </p:spTree>
    <p:extLst>
      <p:ext uri="{BB962C8B-B14F-4D97-AF65-F5344CB8AC3E}">
        <p14:creationId xmlns:p14="http://schemas.microsoft.com/office/powerpoint/2010/main" val="264681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5F463C-8BFC-46A4-ACD6-FEAE17BF8217}" type="slidenum">
              <a:rPr lang="en-US" smtClean="0"/>
              <a:t>7</a:t>
            </a:fld>
            <a:endParaRPr lang="en-US"/>
          </a:p>
        </p:txBody>
      </p:sp>
    </p:spTree>
    <p:extLst>
      <p:ext uri="{BB962C8B-B14F-4D97-AF65-F5344CB8AC3E}">
        <p14:creationId xmlns:p14="http://schemas.microsoft.com/office/powerpoint/2010/main" val="27877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8</a:t>
            </a:fld>
            <a:endParaRPr lang="en-US" dirty="0"/>
          </a:p>
        </p:txBody>
      </p:sp>
    </p:spTree>
    <p:extLst>
      <p:ext uri="{BB962C8B-B14F-4D97-AF65-F5344CB8AC3E}">
        <p14:creationId xmlns:p14="http://schemas.microsoft.com/office/powerpoint/2010/main" val="349119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6C28B76-325F-4EB6-B770-D7CFC87B8021}" type="slidenum">
              <a:rPr lang="en-US" smtClean="0"/>
              <a:t>9</a:t>
            </a:fld>
            <a:endParaRPr lang="en-US" dirty="0"/>
          </a:p>
        </p:txBody>
      </p:sp>
    </p:spTree>
    <p:extLst>
      <p:ext uri="{BB962C8B-B14F-4D97-AF65-F5344CB8AC3E}">
        <p14:creationId xmlns:p14="http://schemas.microsoft.com/office/powerpoint/2010/main" val="275637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10</a:t>
            </a:fld>
            <a:endParaRPr lang="en-US" dirty="0"/>
          </a:p>
        </p:txBody>
      </p:sp>
    </p:spTree>
    <p:extLst>
      <p:ext uri="{BB962C8B-B14F-4D97-AF65-F5344CB8AC3E}">
        <p14:creationId xmlns:p14="http://schemas.microsoft.com/office/powerpoint/2010/main" val="174015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11</a:t>
            </a:fld>
            <a:endParaRPr lang="en-US"/>
          </a:p>
        </p:txBody>
      </p:sp>
    </p:spTree>
    <p:extLst>
      <p:ext uri="{BB962C8B-B14F-4D97-AF65-F5344CB8AC3E}">
        <p14:creationId xmlns:p14="http://schemas.microsoft.com/office/powerpoint/2010/main" val="80324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B2ABAB-539F-4AFC-8B33-774B444233CC}" type="slidenum">
              <a:rPr lang="en-US" smtClean="0"/>
              <a:t>12</a:t>
            </a:fld>
            <a:endParaRPr lang="en-US"/>
          </a:p>
        </p:txBody>
      </p:sp>
    </p:spTree>
    <p:extLst>
      <p:ext uri="{BB962C8B-B14F-4D97-AF65-F5344CB8AC3E}">
        <p14:creationId xmlns:p14="http://schemas.microsoft.com/office/powerpoint/2010/main" val="2384604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195070"/>
            <a:ext cx="11582400" cy="1353965"/>
          </a:xfrm>
        </p:spPr>
        <p:txBody>
          <a:bodyPr anchor="t" anchorCtr="0">
            <a:normAutofit/>
          </a:bodyPr>
          <a:lstStyle>
            <a:lvl1pPr algn="l">
              <a:defRPr sz="4000" b="1"/>
            </a:lvl1pPr>
          </a:lstStyle>
          <a:p>
            <a:r>
              <a:rPr lang="en-US" dirty="0"/>
              <a:t>Module Title</a:t>
            </a:r>
          </a:p>
        </p:txBody>
      </p:sp>
      <p:sp>
        <p:nvSpPr>
          <p:cNvPr id="3" name="Subtitle 2"/>
          <p:cNvSpPr>
            <a:spLocks noGrp="1"/>
          </p:cNvSpPr>
          <p:nvPr>
            <p:ph type="subTitle" idx="1" hasCustomPrompt="1"/>
          </p:nvPr>
        </p:nvSpPr>
        <p:spPr>
          <a:xfrm>
            <a:off x="304800" y="2416280"/>
            <a:ext cx="115824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Module # - Part #</a:t>
            </a:r>
          </a:p>
        </p:txBody>
      </p:sp>
      <p:sp>
        <p:nvSpPr>
          <p:cNvPr id="12" name="Footer Placeholder 11"/>
          <p:cNvSpPr>
            <a:spLocks noGrp="1"/>
          </p:cNvSpPr>
          <p:nvPr>
            <p:ph type="ftr" sz="quarter" idx="14"/>
          </p:nvPr>
        </p:nvSpPr>
        <p:spPr>
          <a:xfrm>
            <a:off x="9305028" y="6479523"/>
            <a:ext cx="2582173" cy="153888"/>
          </a:xfrm>
        </p:spPr>
        <p:txBody>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63" y="5048056"/>
            <a:ext cx="4722005" cy="38271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822366"/>
            <a:ext cx="5518243" cy="845165"/>
          </a:xfrm>
          <a:prstGeom prst="rect">
            <a:avLst/>
          </a:prstGeom>
        </p:spPr>
      </p:pic>
    </p:spTree>
    <p:extLst>
      <p:ext uri="{BB962C8B-B14F-4D97-AF65-F5344CB8AC3E}">
        <p14:creationId xmlns:p14="http://schemas.microsoft.com/office/powerpoint/2010/main" val="222446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Example/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1439" y="228600"/>
            <a:ext cx="10365761" cy="731520"/>
          </a:xfrm>
        </p:spPr>
        <p:txBody>
          <a:bodyPr/>
          <a:lstStyle>
            <a:lvl1pPr>
              <a:defRPr/>
            </a:lvl1pPr>
          </a:lstStyle>
          <a:p>
            <a:r>
              <a:rPr lang="en-US" dirty="0"/>
              <a:t>Video Example or Activity</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3" name="Group 2"/>
          <p:cNvGrpSpPr/>
          <p:nvPr userDrawn="1"/>
        </p:nvGrpSpPr>
        <p:grpSpPr>
          <a:xfrm>
            <a:off x="304800" y="61777"/>
            <a:ext cx="966575" cy="1065166"/>
            <a:chOff x="116377" y="252344"/>
            <a:chExt cx="966575" cy="1065166"/>
          </a:xfrm>
        </p:grpSpPr>
        <p:sp>
          <p:nvSpPr>
            <p:cNvPr id="7" name="Hexagon 6"/>
            <p:cNvSpPr/>
            <p:nvPr userDrawn="1"/>
          </p:nvSpPr>
          <p:spPr>
            <a:xfrm rot="16200000">
              <a:off x="67082" y="301639"/>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grpSp>
      <p:sp>
        <p:nvSpPr>
          <p:cNvPr id="12" name="Text Placeholder 11"/>
          <p:cNvSpPr>
            <a:spLocks noGrp="1"/>
          </p:cNvSpPr>
          <p:nvPr>
            <p:ph type="body" sz="quarter" idx="14" hasCustomPrompt="1"/>
          </p:nvPr>
        </p:nvSpPr>
        <p:spPr>
          <a:xfrm>
            <a:off x="304801" y="5582265"/>
            <a:ext cx="11634788" cy="269264"/>
          </a:xfrm>
        </p:spPr>
        <p:txBody>
          <a:bodyPr>
            <a:normAutofit/>
          </a:bodyPr>
          <a:lstStyle>
            <a:lvl1pPr>
              <a:defRPr sz="1100"/>
            </a:lvl1pPr>
          </a:lstStyle>
          <a:p>
            <a:pPr lvl="0"/>
            <a:r>
              <a:rPr lang="en-US" dirty="0"/>
              <a:t>APA Citation</a:t>
            </a:r>
          </a:p>
        </p:txBody>
      </p:sp>
      <p:sp>
        <p:nvSpPr>
          <p:cNvPr id="9" name="Media Placeholder 8"/>
          <p:cNvSpPr>
            <a:spLocks noGrp="1"/>
          </p:cNvSpPr>
          <p:nvPr>
            <p:ph type="media" sz="quarter" idx="15" hasCustomPrompt="1"/>
          </p:nvPr>
        </p:nvSpPr>
        <p:spPr>
          <a:xfrm>
            <a:off x="304801" y="1444625"/>
            <a:ext cx="11634788" cy="3902075"/>
          </a:xfrm>
        </p:spPr>
        <p:txBody>
          <a:bodyPr/>
          <a:lstStyle>
            <a:lvl1pPr>
              <a:defRPr/>
            </a:lvl1pPr>
          </a:lstStyle>
          <a:p>
            <a:r>
              <a:rPr lang="en-US" dirty="0"/>
              <a:t>Video</a:t>
            </a:r>
          </a:p>
        </p:txBody>
      </p:sp>
    </p:spTree>
    <p:extLst>
      <p:ext uri="{BB962C8B-B14F-4D97-AF65-F5344CB8AC3E}">
        <p14:creationId xmlns:p14="http://schemas.microsoft.com/office/powerpoint/2010/main" val="14505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book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2736" y="228600"/>
            <a:ext cx="10334463" cy="731520"/>
          </a:xfrm>
        </p:spPr>
        <p:txBody>
          <a:bodyPr/>
          <a:lstStyle>
            <a:lvl1pPr>
              <a:defRPr baseline="0"/>
            </a:lvl1pPr>
          </a:lstStyle>
          <a:p>
            <a:r>
              <a:rPr lang="en-US" dirty="0"/>
              <a:t>Workbook Activity</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9" name="Group 8"/>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160" y="244725"/>
              <a:ext cx="403855" cy="699267"/>
            </a:xfrm>
            <a:prstGeom prst="rect">
              <a:avLst/>
            </a:prstGeom>
          </p:spPr>
        </p:pic>
      </p:grpSp>
      <p:sp>
        <p:nvSpPr>
          <p:cNvPr id="11" name="Text Placeholder 10"/>
          <p:cNvSpPr>
            <a:spLocks noGrp="1"/>
          </p:cNvSpPr>
          <p:nvPr>
            <p:ph type="body" sz="quarter" idx="12"/>
          </p:nvPr>
        </p:nvSpPr>
        <p:spPr>
          <a:xfrm>
            <a:off x="304800" y="1319213"/>
            <a:ext cx="11582400" cy="4749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43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Reading</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670" y="271822"/>
              <a:ext cx="516836" cy="645073"/>
            </a:xfrm>
            <a:prstGeom prst="rect">
              <a:avLst/>
            </a:prstGeom>
          </p:spPr>
        </p:pic>
      </p:grpSp>
      <p:sp>
        <p:nvSpPr>
          <p:cNvPr id="12" name="Text Placeholder 11"/>
          <p:cNvSpPr>
            <a:spLocks noGrp="1"/>
          </p:cNvSpPr>
          <p:nvPr>
            <p:ph type="body" sz="quarter" idx="13" hasCustomPrompt="1"/>
          </p:nvPr>
        </p:nvSpPr>
        <p:spPr>
          <a:xfrm>
            <a:off x="304800" y="1341437"/>
            <a:ext cx="7771119" cy="1739859"/>
          </a:xfrm>
        </p:spPr>
        <p:txBody>
          <a:bodyPr/>
          <a:lstStyle>
            <a:lvl5pPr marL="0" indent="0">
              <a:buFont typeface="Arial" panose="020B0604020202020204" pitchFamily="34" charset="0"/>
              <a:buNone/>
              <a:defRPr/>
            </a:lvl5pPr>
          </a:lstStyle>
          <a:p>
            <a:pPr lvl="4"/>
            <a:r>
              <a:rPr lang="en-US" dirty="0"/>
              <a:t>APA Citation</a:t>
            </a:r>
          </a:p>
        </p:txBody>
      </p:sp>
      <p:sp>
        <p:nvSpPr>
          <p:cNvPr id="14" name="Picture Placeholder 13"/>
          <p:cNvSpPr>
            <a:spLocks noGrp="1"/>
          </p:cNvSpPr>
          <p:nvPr>
            <p:ph type="pic" sz="quarter" idx="14" hasCustomPrompt="1"/>
          </p:nvPr>
        </p:nvSpPr>
        <p:spPr>
          <a:xfrm>
            <a:off x="8275010" y="1338169"/>
            <a:ext cx="3612189" cy="3844925"/>
          </a:xfrm>
        </p:spPr>
        <p:txBody>
          <a:bodyPr/>
          <a:lstStyle>
            <a:lvl1pPr>
              <a:defRPr/>
            </a:lvl1pPr>
          </a:lstStyle>
          <a:p>
            <a:r>
              <a:rPr lang="en-US" dirty="0"/>
              <a:t>Image of reading</a:t>
            </a:r>
          </a:p>
        </p:txBody>
      </p:sp>
    </p:spTree>
    <p:extLst>
      <p:ext uri="{BB962C8B-B14F-4D97-AF65-F5344CB8AC3E}">
        <p14:creationId xmlns:p14="http://schemas.microsoft.com/office/powerpoint/2010/main" val="251992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rriculum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Curriculum Example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12" name="Text Placeholder 11"/>
          <p:cNvSpPr>
            <a:spLocks noGrp="1"/>
          </p:cNvSpPr>
          <p:nvPr>
            <p:ph type="body" sz="quarter" idx="13" hasCustomPrompt="1"/>
          </p:nvPr>
        </p:nvSpPr>
        <p:spPr>
          <a:xfrm>
            <a:off x="304800" y="5832182"/>
            <a:ext cx="7325445" cy="261257"/>
          </a:xfrm>
        </p:spPr>
        <p:txBody>
          <a:bodyPr>
            <a:normAutofit/>
          </a:bodyPr>
          <a:lstStyle>
            <a:lvl5pPr marL="0" indent="0">
              <a:buFont typeface="Arial" panose="020B0604020202020204" pitchFamily="34" charset="0"/>
              <a:buNone/>
              <a:defRPr sz="1200"/>
            </a:lvl5pPr>
          </a:lstStyle>
          <a:p>
            <a:pPr lvl="4"/>
            <a:r>
              <a:rPr lang="en-US" dirty="0"/>
              <a:t>APA Citation</a:t>
            </a:r>
          </a:p>
        </p:txBody>
      </p:sp>
      <p:grpSp>
        <p:nvGrpSpPr>
          <p:cNvPr id="7" name="Group 6"/>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700" y="377695"/>
              <a:ext cx="560776" cy="433327"/>
            </a:xfrm>
            <a:prstGeom prst="rect">
              <a:avLst/>
            </a:prstGeom>
          </p:spPr>
        </p:pic>
      </p:grpSp>
      <p:sp>
        <p:nvSpPr>
          <p:cNvPr id="9" name="Text Placeholder 8"/>
          <p:cNvSpPr>
            <a:spLocks noGrp="1"/>
          </p:cNvSpPr>
          <p:nvPr>
            <p:ph type="body" sz="quarter" idx="14" hasCustomPrompt="1"/>
          </p:nvPr>
        </p:nvSpPr>
        <p:spPr>
          <a:xfrm>
            <a:off x="304800" y="1360488"/>
            <a:ext cx="5780955" cy="4256087"/>
          </a:xfrm>
          <a:prstGeom prst="foldedCorner">
            <a:avLst/>
          </a:prstGeom>
          <a:solidFill>
            <a:srgbClr val="005C2A"/>
          </a:solidFill>
          <a:ln>
            <a:solidFill>
              <a:srgbClr val="005C2A"/>
            </a:solidFill>
          </a:ln>
        </p:spPr>
        <p:txBody>
          <a:bodyPr/>
          <a:lstStyle>
            <a:lvl1pPr>
              <a:defRPr/>
            </a:lvl1pPr>
          </a:lstStyle>
          <a:p>
            <a:pPr lvl="0"/>
            <a:r>
              <a:rPr lang="en-US" dirty="0"/>
              <a:t>Curriculum Text</a:t>
            </a:r>
          </a:p>
        </p:txBody>
      </p:sp>
      <p:sp>
        <p:nvSpPr>
          <p:cNvPr id="15" name="Text Placeholder 14"/>
          <p:cNvSpPr>
            <a:spLocks noGrp="1"/>
          </p:cNvSpPr>
          <p:nvPr>
            <p:ph type="body" sz="quarter" idx="15" hasCustomPrompt="1"/>
          </p:nvPr>
        </p:nvSpPr>
        <p:spPr>
          <a:xfrm>
            <a:off x="6216650" y="1360488"/>
            <a:ext cx="5670550" cy="4256087"/>
          </a:xfrm>
        </p:spPr>
        <p:txBody>
          <a:bodyPr/>
          <a:lstStyle>
            <a:lvl1pPr marL="0" indent="0">
              <a:buFont typeface="Arial" panose="020B0604020202020204" pitchFamily="34" charset="0"/>
              <a:buNone/>
              <a:defRPr/>
            </a:lvl1pPr>
            <a:lvl2pPr marL="1588" indent="0">
              <a:buNone/>
              <a:defRPr/>
            </a:lvl2pPr>
          </a:lstStyle>
          <a:p>
            <a:pPr lvl="0"/>
            <a:r>
              <a:rPr lang="en-US" dirty="0"/>
              <a:t>Objective:</a:t>
            </a:r>
          </a:p>
          <a:p>
            <a:pPr lvl="0"/>
            <a:endParaRPr lang="en-US" dirty="0"/>
          </a:p>
          <a:p>
            <a:pPr lvl="0"/>
            <a:r>
              <a:rPr lang="en-US" dirty="0"/>
              <a:t>Description:</a:t>
            </a:r>
          </a:p>
          <a:p>
            <a:pPr lvl="1"/>
            <a:endParaRPr lang="en-US" dirty="0"/>
          </a:p>
        </p:txBody>
      </p:sp>
    </p:spTree>
    <p:extLst>
      <p:ext uri="{BB962C8B-B14F-4D97-AF65-F5344CB8AC3E}">
        <p14:creationId xmlns:p14="http://schemas.microsoft.com/office/powerpoint/2010/main" val="253003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Board Po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Discussion Board Post</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54" y="372793"/>
              <a:ext cx="632468" cy="443131"/>
            </a:xfrm>
            <a:prstGeom prst="rect">
              <a:avLst/>
            </a:prstGeom>
          </p:spPr>
        </p:pic>
      </p:grpSp>
      <p:sp>
        <p:nvSpPr>
          <p:cNvPr id="17" name="TextBox 16"/>
          <p:cNvSpPr txBox="1"/>
          <p:nvPr userDrawn="1"/>
        </p:nvSpPr>
        <p:spPr>
          <a:xfrm>
            <a:off x="6777317" y="1126943"/>
            <a:ext cx="5109882" cy="4878259"/>
          </a:xfrm>
          <a:prstGeom prst="rect">
            <a:avLst/>
          </a:prstGeom>
          <a:noFill/>
        </p:spPr>
        <p:txBody>
          <a:bodyPr wrap="square" rtlCol="0">
            <a:spAutoFit/>
          </a:bodyPr>
          <a:lstStyle/>
          <a:p>
            <a:pPr algn="l"/>
            <a:r>
              <a:rPr lang="en-US" sz="1800" b="1" dirty="0">
                <a:solidFill>
                  <a:schemeClr val="bg1"/>
                </a:solidFill>
                <a:latin typeface="Arial" charset="0"/>
                <a:ea typeface="Arial" charset="0"/>
                <a:cs typeface="Arial" charset="0"/>
              </a:rPr>
              <a:t>Posting</a:t>
            </a:r>
            <a:r>
              <a:rPr lang="en-US" sz="1800" b="1" baseline="0" dirty="0">
                <a:solidFill>
                  <a:schemeClr val="bg1"/>
                </a:solidFill>
                <a:latin typeface="Arial" charset="0"/>
                <a:ea typeface="Arial" charset="0"/>
                <a:cs typeface="Arial" charset="0"/>
              </a:rPr>
              <a:t> on the discussion board</a:t>
            </a:r>
          </a:p>
          <a:p>
            <a:pPr algn="ctr"/>
            <a:endParaRPr lang="en-US" sz="1100" b="1" baseline="0" dirty="0">
              <a:solidFill>
                <a:schemeClr val="bg1"/>
              </a:solidFill>
              <a:latin typeface="Arial" charset="0"/>
              <a:ea typeface="Arial" charset="0"/>
              <a:cs typeface="Arial" charset="0"/>
            </a:endParaRPr>
          </a:p>
          <a:p>
            <a:pPr algn="l"/>
            <a:r>
              <a:rPr lang="en-US" sz="1800" b="0" baseline="0" dirty="0">
                <a:solidFill>
                  <a:schemeClr val="bg1"/>
                </a:solidFill>
                <a:latin typeface="Arial" charset="0"/>
                <a:ea typeface="Arial" charset="0"/>
                <a:cs typeface="Arial" charset="0"/>
              </a:rPr>
              <a:t>Use the discussion board to</a:t>
            </a:r>
          </a:p>
          <a:p>
            <a:pPr marL="285750" indent="-285750" algn="l">
              <a:buFont typeface="Arial" charset="0"/>
              <a:buChar char="•"/>
            </a:pPr>
            <a:r>
              <a:rPr lang="en-US" sz="1600" b="0" baseline="0" dirty="0">
                <a:solidFill>
                  <a:schemeClr val="bg1"/>
                </a:solidFill>
                <a:latin typeface="Arial" charset="0"/>
                <a:ea typeface="Arial" charset="0"/>
                <a:cs typeface="Arial" charset="0"/>
              </a:rPr>
              <a:t>Share information that you have and others do not</a:t>
            </a:r>
          </a:p>
          <a:p>
            <a:pPr marL="285750" indent="-285750" algn="l">
              <a:buFont typeface="Arial" charset="0"/>
              <a:buChar char="•"/>
            </a:pPr>
            <a:r>
              <a:rPr lang="en-US" sz="1600" b="0" baseline="0" dirty="0">
                <a:solidFill>
                  <a:schemeClr val="bg1"/>
                </a:solidFill>
                <a:latin typeface="Arial" charset="0"/>
                <a:ea typeface="Arial" charset="0"/>
                <a:cs typeface="Arial" charset="0"/>
              </a:rPr>
              <a:t>Get clarification</a:t>
            </a:r>
          </a:p>
          <a:p>
            <a:pPr marL="285750" indent="-285750" algn="l">
              <a:buFont typeface="Arial" charset="0"/>
              <a:buChar char="•"/>
            </a:pPr>
            <a:r>
              <a:rPr lang="en-US" sz="1600" b="0" baseline="0" dirty="0">
                <a:solidFill>
                  <a:schemeClr val="bg1"/>
                </a:solidFill>
                <a:latin typeface="Arial" charset="0"/>
                <a:ea typeface="Arial" charset="0"/>
                <a:cs typeface="Arial" charset="0"/>
              </a:rPr>
              <a:t>Extend the conversation beyond the specific module content</a:t>
            </a:r>
          </a:p>
          <a:p>
            <a:pPr marL="285750" indent="-285750" algn="l">
              <a:buFont typeface="Arial" charset="0"/>
              <a:buChar char="•"/>
            </a:pPr>
            <a:endParaRPr lang="en-US" sz="1800" b="0" baseline="0" dirty="0">
              <a:solidFill>
                <a:schemeClr val="bg1"/>
              </a:solidFill>
              <a:latin typeface="Arial" charset="0"/>
              <a:ea typeface="Arial" charset="0"/>
              <a:cs typeface="Arial" charset="0"/>
            </a:endParaRPr>
          </a:p>
          <a:p>
            <a:pPr marL="0" indent="0" algn="l">
              <a:buFont typeface="Arial" charset="0"/>
              <a:buNone/>
            </a:pPr>
            <a:r>
              <a:rPr lang="en-US" sz="1800" b="0" baseline="0" dirty="0">
                <a:solidFill>
                  <a:schemeClr val="bg1"/>
                </a:solidFill>
                <a:latin typeface="Arial" charset="0"/>
                <a:ea typeface="Arial" charset="0"/>
                <a:cs typeface="Arial" charset="0"/>
              </a:rPr>
              <a:t>Respond to others by</a:t>
            </a:r>
          </a:p>
          <a:p>
            <a:pPr marL="285750" indent="-285750" algn="l">
              <a:buFont typeface="Arial" charset="0"/>
              <a:buChar char="•"/>
            </a:pPr>
            <a:r>
              <a:rPr lang="en-US" sz="1600" b="0" baseline="0" dirty="0">
                <a:solidFill>
                  <a:schemeClr val="bg1"/>
                </a:solidFill>
                <a:latin typeface="Arial" charset="0"/>
                <a:ea typeface="Arial" charset="0"/>
                <a:cs typeface="Arial" charset="0"/>
              </a:rPr>
              <a:t>Asking for more information</a:t>
            </a:r>
          </a:p>
          <a:p>
            <a:pPr marL="285750" indent="-285750" algn="l">
              <a:buFont typeface="Arial" charset="0"/>
              <a:buChar char="•"/>
            </a:pPr>
            <a:r>
              <a:rPr lang="en-US" sz="1600" b="0" baseline="0" dirty="0">
                <a:solidFill>
                  <a:schemeClr val="bg1"/>
                </a:solidFill>
                <a:latin typeface="Arial" charset="0"/>
                <a:ea typeface="Arial" charset="0"/>
                <a:cs typeface="Arial" charset="0"/>
              </a:rPr>
              <a:t>Providing specific feedback why you agree or disagree with opinions</a:t>
            </a:r>
          </a:p>
          <a:p>
            <a:pPr marL="285750" indent="-285750" algn="l">
              <a:buFont typeface="Arial" charset="0"/>
              <a:buChar char="•"/>
            </a:pPr>
            <a:r>
              <a:rPr lang="en-US" sz="1600" b="0" baseline="0" dirty="0">
                <a:solidFill>
                  <a:schemeClr val="bg1"/>
                </a:solidFill>
                <a:latin typeface="Arial" charset="0"/>
                <a:ea typeface="Arial" charset="0"/>
                <a:cs typeface="Arial" charset="0"/>
              </a:rPr>
              <a:t>Correcting unintended errors</a:t>
            </a:r>
          </a:p>
          <a:p>
            <a:pPr marL="285750" indent="-285750" algn="l">
              <a:buFont typeface="Arial" charset="0"/>
              <a:buChar char="•"/>
            </a:pPr>
            <a:endParaRPr lang="en-US" sz="1800" b="0" baseline="0" dirty="0">
              <a:solidFill>
                <a:schemeClr val="bg1"/>
              </a:solidFill>
              <a:latin typeface="Arial" charset="0"/>
              <a:ea typeface="Arial" charset="0"/>
              <a:cs typeface="Arial" charset="0"/>
            </a:endParaRPr>
          </a:p>
          <a:p>
            <a:pPr marL="0" indent="0" algn="l">
              <a:buFont typeface="Arial" charset="0"/>
              <a:buNone/>
            </a:pPr>
            <a:r>
              <a:rPr lang="en-US" sz="1800" b="0" baseline="0" dirty="0">
                <a:solidFill>
                  <a:schemeClr val="bg1"/>
                </a:solidFill>
                <a:latin typeface="Arial" charset="0"/>
                <a:ea typeface="Arial" charset="0"/>
                <a:cs typeface="Arial" charset="0"/>
              </a:rPr>
              <a:t>Write</a:t>
            </a:r>
          </a:p>
          <a:p>
            <a:pPr marL="285750" indent="-285750" algn="l">
              <a:buFont typeface="Arial" charset="0"/>
              <a:buChar char="•"/>
            </a:pPr>
            <a:r>
              <a:rPr lang="en-US" sz="1600" b="0" baseline="0" dirty="0">
                <a:solidFill>
                  <a:schemeClr val="bg1"/>
                </a:solidFill>
                <a:latin typeface="Arial" charset="0"/>
                <a:ea typeface="Arial" charset="0"/>
                <a:cs typeface="Arial" charset="0"/>
              </a:rPr>
              <a:t>Short but content-filled responses</a:t>
            </a:r>
          </a:p>
          <a:p>
            <a:pPr marL="285750" indent="-285750" algn="l">
              <a:buFont typeface="Arial" charset="0"/>
              <a:buChar char="•"/>
            </a:pPr>
            <a:r>
              <a:rPr lang="en-US" sz="1600" b="0" baseline="0" dirty="0">
                <a:solidFill>
                  <a:schemeClr val="bg1"/>
                </a:solidFill>
                <a:latin typeface="Arial" charset="0"/>
                <a:ea typeface="Arial" charset="0"/>
                <a:cs typeface="Arial" charset="0"/>
              </a:rPr>
              <a:t>Clearly (after typing, briefly edit)</a:t>
            </a:r>
          </a:p>
          <a:p>
            <a:pPr marL="285750" indent="-285750" algn="l">
              <a:buFont typeface="Arial" charset="0"/>
              <a:buChar char="•"/>
            </a:pPr>
            <a:r>
              <a:rPr lang="en-US" sz="1600" b="0" baseline="0" dirty="0">
                <a:solidFill>
                  <a:schemeClr val="bg1"/>
                </a:solidFill>
                <a:latin typeface="Arial" charset="0"/>
                <a:ea typeface="Arial" charset="0"/>
                <a:cs typeface="Arial" charset="0"/>
              </a:rPr>
              <a:t>In a style that allows generosity of spirit (assuming the best of others)</a:t>
            </a:r>
          </a:p>
        </p:txBody>
      </p:sp>
      <p:cxnSp>
        <p:nvCxnSpPr>
          <p:cNvPr id="10" name="Straight Connector 9"/>
          <p:cNvCxnSpPr/>
          <p:nvPr userDrawn="1"/>
        </p:nvCxnSpPr>
        <p:spPr>
          <a:xfrm>
            <a:off x="6431536" y="1191025"/>
            <a:ext cx="15368" cy="498693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2"/>
          </p:nvPr>
        </p:nvSpPr>
        <p:spPr>
          <a:xfrm>
            <a:off x="304800" y="1191025"/>
            <a:ext cx="5672138" cy="4918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850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ournal Ent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Journal Entry</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0" name="Text Placeholder 19"/>
          <p:cNvSpPr>
            <a:spLocks noGrp="1"/>
          </p:cNvSpPr>
          <p:nvPr>
            <p:ph type="body" sz="quarter" idx="12"/>
          </p:nvPr>
        </p:nvSpPr>
        <p:spPr>
          <a:xfrm>
            <a:off x="304799" y="1352770"/>
            <a:ext cx="11582399" cy="47563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635" y="287603"/>
              <a:ext cx="520906" cy="613511"/>
            </a:xfrm>
            <a:prstGeom prst="rect">
              <a:avLst/>
            </a:prstGeom>
          </p:spPr>
        </p:pic>
      </p:grpSp>
    </p:spTree>
    <p:extLst>
      <p:ext uri="{BB962C8B-B14F-4D97-AF65-F5344CB8AC3E}">
        <p14:creationId xmlns:p14="http://schemas.microsoft.com/office/powerpoint/2010/main" val="181417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assroom Applic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6246" y="228600"/>
            <a:ext cx="10390953" cy="731520"/>
          </a:xfrm>
        </p:spPr>
        <p:txBody>
          <a:bodyPr/>
          <a:lstStyle>
            <a:lvl1pPr>
              <a:defRPr baseline="0"/>
            </a:lvl1pPr>
          </a:lstStyle>
          <a:p>
            <a:r>
              <a:rPr lang="en-US" dirty="0"/>
              <a:t>Classroom Application</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0" name="Text Placeholder 19"/>
          <p:cNvSpPr>
            <a:spLocks noGrp="1"/>
          </p:cNvSpPr>
          <p:nvPr>
            <p:ph type="body" sz="quarter" idx="12"/>
          </p:nvPr>
        </p:nvSpPr>
        <p:spPr>
          <a:xfrm>
            <a:off x="304800" y="2152135"/>
            <a:ext cx="5573486" cy="39569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p:cNvGrpSpPr/>
          <p:nvPr userDrawn="1"/>
        </p:nvGrpSpPr>
        <p:grpSpPr>
          <a:xfrm>
            <a:off x="304800" y="61777"/>
            <a:ext cx="966575" cy="1065166"/>
            <a:chOff x="304800" y="61777"/>
            <a:chExt cx="966575" cy="1065166"/>
          </a:xfrm>
        </p:grpSpPr>
        <p:sp>
          <p:nvSpPr>
            <p:cNvPr id="6" name="Hexagon 5"/>
            <p:cNvSpPr/>
            <p:nvPr userDrawn="1"/>
          </p:nvSpPr>
          <p:spPr>
            <a:xfrm rot="16200000">
              <a:off x="255505" y="111072"/>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04" y="245737"/>
              <a:ext cx="286368" cy="697243"/>
            </a:xfrm>
            <a:prstGeom prst="rect">
              <a:avLst/>
            </a:prstGeom>
          </p:spPr>
        </p:pic>
      </p:grpSp>
      <p:sp>
        <p:nvSpPr>
          <p:cNvPr id="12" name="Text Placeholder 19"/>
          <p:cNvSpPr>
            <a:spLocks noGrp="1"/>
          </p:cNvSpPr>
          <p:nvPr>
            <p:ph type="body" sz="quarter" idx="13"/>
          </p:nvPr>
        </p:nvSpPr>
        <p:spPr>
          <a:xfrm>
            <a:off x="6331644" y="2152135"/>
            <a:ext cx="5555555" cy="39569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0"/>
          <p:cNvSpPr>
            <a:spLocks noGrp="1"/>
          </p:cNvSpPr>
          <p:nvPr>
            <p:ph type="body" sz="quarter" idx="16" hasCustomPrompt="1"/>
          </p:nvPr>
        </p:nvSpPr>
        <p:spPr>
          <a:xfrm>
            <a:off x="1249956" y="1391062"/>
            <a:ext cx="3683173" cy="452500"/>
          </a:xfrm>
          <a:prstGeom prst="rect">
            <a:avLst/>
          </a:prstGeom>
          <a:noFill/>
        </p:spPr>
        <p:txBody>
          <a:bodyPr wrap="square" anchor="b" anchorCtr="1">
            <a:noAutofit/>
          </a:bodyPr>
          <a:lstStyle>
            <a:lvl1pPr marL="0" indent="0" algn="ctr">
              <a:buNone/>
              <a:defRPr sz="1800" b="1" baseline="0">
                <a:latin typeface="+mj-lt"/>
                <a:ea typeface="Arial" charset="0"/>
                <a:cs typeface="Arial" charset="0"/>
              </a:defRPr>
            </a:lvl1pPr>
            <a:lvl2pPr>
              <a:defRPr sz="1100"/>
            </a:lvl2pPr>
            <a:lvl3pPr>
              <a:defRPr sz="1050"/>
            </a:lvl3pPr>
            <a:lvl4pPr>
              <a:defRPr sz="1000"/>
            </a:lvl4pPr>
            <a:lvl5pPr>
              <a:defRPr sz="1000"/>
            </a:lvl5pPr>
          </a:lstStyle>
          <a:p>
            <a:pPr lvl="0"/>
            <a:r>
              <a:rPr lang="en-US" dirty="0"/>
              <a:t>Journal entry assignment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904" y="1368025"/>
            <a:ext cx="423318" cy="498574"/>
          </a:xfrm>
          <a:prstGeom prst="rect">
            <a:avLst/>
          </a:prstGeom>
        </p:spPr>
      </p:pic>
      <p:sp>
        <p:nvSpPr>
          <p:cNvPr id="15" name="Text Placeholder 10"/>
          <p:cNvSpPr>
            <a:spLocks noGrp="1"/>
          </p:cNvSpPr>
          <p:nvPr>
            <p:ph type="body" sz="quarter" idx="17" hasCustomPrompt="1"/>
          </p:nvPr>
        </p:nvSpPr>
        <p:spPr>
          <a:xfrm>
            <a:off x="7439545" y="1391062"/>
            <a:ext cx="3339751" cy="498574"/>
          </a:xfrm>
          <a:prstGeom prst="rect">
            <a:avLst/>
          </a:prstGeom>
          <a:noFill/>
        </p:spPr>
        <p:txBody>
          <a:bodyPr anchor="b" anchorCtr="0">
            <a:normAutofit/>
          </a:bodyPr>
          <a:lstStyle>
            <a:lvl1pPr marL="0" indent="0" algn="ctr">
              <a:buNone/>
              <a:defRPr sz="1800" b="1" baseline="0">
                <a:latin typeface="+mj-lt"/>
                <a:ea typeface="Arial" charset="0"/>
                <a:cs typeface="Arial" charset="0"/>
              </a:defRPr>
            </a:lvl1pPr>
            <a:lvl2pPr>
              <a:defRPr sz="1100"/>
            </a:lvl2pPr>
            <a:lvl3pPr>
              <a:defRPr sz="1050"/>
            </a:lvl3pPr>
            <a:lvl4pPr>
              <a:defRPr sz="1000"/>
            </a:lvl4pPr>
            <a:lvl5pPr>
              <a:defRPr sz="1000"/>
            </a:lvl5pPr>
          </a:lstStyle>
          <a:p>
            <a:pPr lvl="0"/>
            <a:r>
              <a:rPr lang="en-US" dirty="0"/>
              <a:t>What you will do</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7345" y="1382600"/>
            <a:ext cx="189324" cy="460962"/>
          </a:xfrm>
          <a:prstGeom prst="rect">
            <a:avLst/>
          </a:prstGeom>
        </p:spPr>
      </p:pic>
      <p:cxnSp>
        <p:nvCxnSpPr>
          <p:cNvPr id="10" name="Straight Connector 9"/>
          <p:cNvCxnSpPr/>
          <p:nvPr userDrawn="1"/>
        </p:nvCxnSpPr>
        <p:spPr>
          <a:xfrm>
            <a:off x="304800" y="1997848"/>
            <a:ext cx="55734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313713" y="1997848"/>
            <a:ext cx="55734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4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hasCustomPrompt="1"/>
          </p:nvPr>
        </p:nvSpPr>
        <p:spPr>
          <a:xfrm>
            <a:off x="407987" y="77357"/>
            <a:ext cx="7095219" cy="789658"/>
          </a:xfrm>
        </p:spPr>
        <p:txBody>
          <a:bodyPr>
            <a:normAutofit/>
          </a:bodyPr>
          <a:lstStyle>
            <a:lvl4pPr marL="0" indent="0">
              <a:buNone/>
              <a:defRPr sz="3200" b="1">
                <a:latin typeface="Verdana" panose="020B0604030504040204" pitchFamily="34" charset="0"/>
                <a:ea typeface="Verdana" panose="020B0604030504040204" pitchFamily="34" charset="0"/>
              </a:defRPr>
            </a:lvl4pPr>
          </a:lstStyle>
          <a:p>
            <a:pPr lvl="3"/>
            <a:r>
              <a:rPr lang="en-US" sz="3200" b="1" dirty="0">
                <a:latin typeface="Verdana" panose="020B0604030504040204" pitchFamily="34" charset="0"/>
                <a:ea typeface="Verdana" panose="020B0604030504040204" pitchFamily="34" charset="0"/>
              </a:rPr>
              <a:t>Objective</a:t>
            </a:r>
            <a:endParaRPr lang="en-US" dirty="0"/>
          </a:p>
        </p:txBody>
      </p:sp>
    </p:spTree>
    <p:extLst>
      <p:ext uri="{BB962C8B-B14F-4D97-AF65-F5344CB8AC3E}">
        <p14:creationId xmlns:p14="http://schemas.microsoft.com/office/powerpoint/2010/main" val="60100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ear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Clear Explanation</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dirty="0"/>
          </a:p>
        </p:txBody>
      </p:sp>
      <p:sp>
        <p:nvSpPr>
          <p:cNvPr id="6" name="Text Placeholder 5"/>
          <p:cNvSpPr>
            <a:spLocks noGrp="1"/>
          </p:cNvSpPr>
          <p:nvPr>
            <p:ph type="body" sz="quarter" idx="12"/>
          </p:nvPr>
        </p:nvSpPr>
        <p:spPr>
          <a:xfrm>
            <a:off x="304800" y="1244600"/>
            <a:ext cx="11582400" cy="4833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644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B872E61D-211D-4B39-ABEA-F6D230A29E22}"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60D59-1935-42D9-B0BD-65359230DF47}" type="slidenum">
              <a:rPr lang="en-US" smtClean="0"/>
              <a:t>‹#›</a:t>
            </a:fld>
            <a:endParaRPr lang="en-US"/>
          </a:p>
        </p:txBody>
      </p:sp>
    </p:spTree>
    <p:extLst>
      <p:ext uri="{BB962C8B-B14F-4D97-AF65-F5344CB8AC3E}">
        <p14:creationId xmlns:p14="http://schemas.microsoft.com/office/powerpoint/2010/main" val="357427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B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28600"/>
            <a:ext cx="6902824" cy="1177578"/>
          </a:xfrm>
        </p:spPr>
        <p:txBody>
          <a:bodyPr/>
          <a:lstStyle>
            <a:lvl1pPr>
              <a:defRPr baseline="0"/>
            </a:lvl1pPr>
          </a:lstStyle>
          <a:p>
            <a:r>
              <a:rPr lang="en-US" dirty="0"/>
              <a:t>Module/Part in context of DBI framework</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780" y="658768"/>
            <a:ext cx="3082169" cy="5433514"/>
          </a:xfrm>
          <a:prstGeom prst="rect">
            <a:avLst/>
          </a:prstGeom>
        </p:spPr>
      </p:pic>
      <p:sp>
        <p:nvSpPr>
          <p:cNvPr id="7" name="Text Placeholder 6"/>
          <p:cNvSpPr>
            <a:spLocks noGrp="1"/>
          </p:cNvSpPr>
          <p:nvPr>
            <p:ph type="body" sz="quarter" idx="12"/>
          </p:nvPr>
        </p:nvSpPr>
        <p:spPr>
          <a:xfrm>
            <a:off x="304800" y="1666875"/>
            <a:ext cx="7010400" cy="4319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21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dule Objectiv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3" name="TextBox 2"/>
          <p:cNvSpPr txBox="1"/>
          <p:nvPr userDrawn="1"/>
        </p:nvSpPr>
        <p:spPr>
          <a:xfrm>
            <a:off x="304800" y="130629"/>
            <a:ext cx="8221362" cy="584775"/>
          </a:xfrm>
          <a:prstGeom prst="rect">
            <a:avLst/>
          </a:prstGeom>
          <a:noFill/>
        </p:spPr>
        <p:txBody>
          <a:bodyPr wrap="square" rtlCol="0">
            <a:spAutoFit/>
          </a:bodyPr>
          <a:lstStyle/>
          <a:p>
            <a:r>
              <a:rPr lang="en-US" sz="3200" b="1" dirty="0">
                <a:solidFill>
                  <a:schemeClr val="bg1"/>
                </a:solidFill>
              </a:rPr>
              <a:t>Objectives</a:t>
            </a:r>
          </a:p>
        </p:txBody>
      </p:sp>
      <p:sp>
        <p:nvSpPr>
          <p:cNvPr id="7" name="TextBox 6"/>
          <p:cNvSpPr txBox="1"/>
          <p:nvPr userDrawn="1"/>
        </p:nvSpPr>
        <p:spPr>
          <a:xfrm>
            <a:off x="304800" y="867015"/>
            <a:ext cx="8221362" cy="461665"/>
          </a:xfrm>
          <a:prstGeom prst="rect">
            <a:avLst/>
          </a:prstGeom>
          <a:noFill/>
        </p:spPr>
        <p:txBody>
          <a:bodyPr wrap="square" rtlCol="0">
            <a:spAutoFit/>
          </a:bodyPr>
          <a:lstStyle/>
          <a:p>
            <a:r>
              <a:rPr lang="en-US" sz="2400" b="0" dirty="0">
                <a:solidFill>
                  <a:schemeClr val="bg1"/>
                </a:solidFill>
              </a:rPr>
              <a:t>You will learn how to…</a:t>
            </a:r>
          </a:p>
        </p:txBody>
      </p:sp>
      <p:sp>
        <p:nvSpPr>
          <p:cNvPr id="8" name="Text Placeholder 7"/>
          <p:cNvSpPr>
            <a:spLocks noGrp="1"/>
          </p:cNvSpPr>
          <p:nvPr>
            <p:ph type="body" sz="quarter" idx="12" hasCustomPrompt="1"/>
          </p:nvPr>
        </p:nvSpPr>
        <p:spPr>
          <a:xfrm>
            <a:off x="407988" y="1436688"/>
            <a:ext cx="6599237" cy="4403725"/>
          </a:xfrm>
        </p:spPr>
        <p:txBody>
          <a:bodyPr/>
          <a:lstStyle>
            <a:lvl1pPr>
              <a:defRPr b="1"/>
            </a:lvl1pPr>
          </a:lstStyle>
          <a:p>
            <a:pPr lvl="0"/>
            <a:r>
              <a:rPr lang="en-US" dirty="0"/>
              <a:t>Part 1</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55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Objectives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800" y="1201738"/>
            <a:ext cx="11582400" cy="4897437"/>
          </a:xfrm>
        </p:spPr>
        <p:txBody>
          <a:bodyPr/>
          <a:lstStyle>
            <a:lvl1pPr>
              <a:defRPr b="1"/>
            </a:lvl1pPr>
            <a:lvl2pPr>
              <a:defRPr baseline="0"/>
            </a:lvl2pPr>
          </a:lstStyle>
          <a:p>
            <a:pPr lvl="0"/>
            <a:r>
              <a:rPr lang="en-US" dirty="0"/>
              <a:t>Part 1</a:t>
            </a:r>
          </a:p>
          <a:p>
            <a:pPr lvl="1"/>
            <a:r>
              <a:rPr lang="en-US" dirty="0"/>
              <a:t>List Objectives</a:t>
            </a:r>
          </a:p>
          <a:p>
            <a:pPr lvl="1"/>
            <a:endParaRPr lang="en-US" dirty="0"/>
          </a:p>
          <a:p>
            <a:pPr lvl="0"/>
            <a:r>
              <a:rPr lang="en-US" dirty="0"/>
              <a:t>Part 2</a:t>
            </a:r>
          </a:p>
          <a:p>
            <a:pPr lvl="1"/>
            <a:r>
              <a:rPr lang="en-US" dirty="0"/>
              <a:t>List Objectives</a:t>
            </a:r>
          </a:p>
          <a:p>
            <a:pPr lvl="1"/>
            <a:endParaRPr lang="en-US" dirty="0"/>
          </a:p>
          <a:p>
            <a:pPr lvl="0"/>
            <a:r>
              <a:rPr lang="en-US" dirty="0"/>
              <a:t>Part 3</a:t>
            </a:r>
          </a:p>
          <a:p>
            <a:pPr lvl="1"/>
            <a:r>
              <a:rPr lang="en-US" dirty="0"/>
              <a:t>List Objectives</a:t>
            </a:r>
          </a:p>
          <a:p>
            <a:pPr lvl="1"/>
            <a:endParaRPr lang="en-US" dirty="0"/>
          </a:p>
        </p:txBody>
      </p:sp>
    </p:spTree>
    <p:extLst>
      <p:ext uri="{BB962C8B-B14F-4D97-AF65-F5344CB8AC3E}">
        <p14:creationId xmlns:p14="http://schemas.microsoft.com/office/powerpoint/2010/main" val="379817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Part # Objectives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800" y="1201738"/>
            <a:ext cx="11582400" cy="4897437"/>
          </a:xfrm>
        </p:spPr>
        <p:txBody>
          <a:bodyPr/>
          <a:lstStyle>
            <a:lvl1pPr marL="0" indent="0">
              <a:buFont typeface="Arial" panose="020B0604020202020204" pitchFamily="34" charset="0"/>
              <a:buNone/>
              <a:defRPr b="0" baseline="0"/>
            </a:lvl1pPr>
            <a:lvl2pPr marL="1588" indent="0">
              <a:buNone/>
              <a:defRPr b="0" baseline="0"/>
            </a:lvl2pPr>
          </a:lstStyle>
          <a:p>
            <a:pPr lvl="0"/>
            <a:r>
              <a:rPr lang="en-US" dirty="0"/>
              <a:t>You will learn…</a:t>
            </a:r>
          </a:p>
        </p:txBody>
      </p:sp>
    </p:spTree>
    <p:extLst>
      <p:ext uri="{BB962C8B-B14F-4D97-AF65-F5344CB8AC3E}">
        <p14:creationId xmlns:p14="http://schemas.microsoft.com/office/powerpoint/2010/main" val="124149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Activities</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7" name="Table Placeholder 6"/>
          <p:cNvSpPr>
            <a:spLocks noGrp="1"/>
          </p:cNvSpPr>
          <p:nvPr>
            <p:ph type="tbl" sz="quarter" idx="12"/>
          </p:nvPr>
        </p:nvSpPr>
        <p:spPr>
          <a:xfrm>
            <a:off x="304800" y="1157288"/>
            <a:ext cx="11582400" cy="4926012"/>
          </a:xfrm>
        </p:spPr>
        <p:txBody>
          <a:bodyPr/>
          <a:lstStyle/>
          <a:p>
            <a:endParaRPr lang="en-US" dirty="0"/>
          </a:p>
        </p:txBody>
      </p:sp>
    </p:spTree>
    <p:extLst>
      <p:ext uri="{BB962C8B-B14F-4D97-AF65-F5344CB8AC3E}">
        <p14:creationId xmlns:p14="http://schemas.microsoft.com/office/powerpoint/2010/main" val="350734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Explanation/Content Descri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344488" indent="-342900">
              <a:buFont typeface="Wingdings" panose="05000000000000000000" pitchFamily="2" charset="2"/>
              <a:buChar char="§"/>
              <a:defRPr/>
            </a:lvl2pPr>
            <a:lvl3pPr marL="571500" indent="-342900">
              <a:buFont typeface="Wingdings" panose="05000000000000000000" pitchFamily="2" charset="2"/>
              <a:buChar char="§"/>
              <a:defRPr/>
            </a:lvl3pPr>
            <a:lvl4pPr marL="798513" indent="-342900">
              <a:buFont typeface="Wingdings" panose="05000000000000000000" pitchFamily="2" charset="2"/>
              <a:buChar char="§"/>
              <a:defRPr/>
            </a:lvl4pPr>
            <a:lvl5pPr marL="1028700" indent="-3429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46714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mpare/Contras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236345"/>
            <a:ext cx="5693664"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3536" y="1236345"/>
            <a:ext cx="5693664"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092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8386" y="228600"/>
            <a:ext cx="10388813" cy="731520"/>
          </a:xfrm>
        </p:spPr>
        <p:txBody>
          <a:bodyPr/>
          <a:lstStyle>
            <a:lvl1pPr>
              <a:defRPr/>
            </a:lvl1pPr>
          </a:lstStyle>
          <a:p>
            <a:r>
              <a:rPr lang="en-US" dirty="0"/>
              <a:t>Checklist</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538163" y="1328738"/>
            <a:ext cx="11349037" cy="4687887"/>
          </a:xfrm>
        </p:spPr>
        <p:txBody>
          <a:bodyPr/>
          <a:lstStyle>
            <a:lvl1pPr marL="342900" indent="-342900">
              <a:buFont typeface="Wingdings" panose="05000000000000000000" pitchFamily="2" charset="2"/>
              <a:buChar char="q"/>
              <a:defRPr/>
            </a:lvl1pPr>
            <a:lvl2pPr marL="798513" indent="-342900">
              <a:buFont typeface="Wingdings" panose="05000000000000000000" pitchFamily="2" charset="2"/>
              <a:buChar char="§"/>
              <a:defRPr/>
            </a:lvl2pPr>
            <a:lvl3pPr marL="1260475" indent="-342900">
              <a:buFont typeface="Arial" panose="020B0604020202020204" pitchFamily="34" charset="0"/>
              <a:buChar char="•"/>
              <a:defRPr/>
            </a:lvl3pPr>
          </a:lstStyle>
          <a:p>
            <a:pPr lvl="0"/>
            <a:r>
              <a:rPr lang="en-US" dirty="0"/>
              <a:t>Item 1</a:t>
            </a:r>
          </a:p>
          <a:p>
            <a:pPr lvl="1"/>
            <a:r>
              <a:rPr lang="en-US" dirty="0"/>
              <a:t>Second level</a:t>
            </a:r>
          </a:p>
          <a:p>
            <a:pPr lvl="2"/>
            <a:r>
              <a:rPr lang="en-US" dirty="0"/>
              <a:t>Third Level</a:t>
            </a:r>
          </a:p>
        </p:txBody>
      </p:sp>
      <p:grpSp>
        <p:nvGrpSpPr>
          <p:cNvPr id="9" name="Group 8"/>
          <p:cNvGrpSpPr/>
          <p:nvPr userDrawn="1"/>
        </p:nvGrpSpPr>
        <p:grpSpPr>
          <a:xfrm>
            <a:off x="247007" y="137083"/>
            <a:ext cx="966575" cy="1065166"/>
            <a:chOff x="247007" y="137083"/>
            <a:chExt cx="966575" cy="1065166"/>
          </a:xfrm>
        </p:grpSpPr>
        <p:sp>
          <p:nvSpPr>
            <p:cNvPr id="7" name="Hexagon 6"/>
            <p:cNvSpPr/>
            <p:nvPr userDrawn="1"/>
          </p:nvSpPr>
          <p:spPr>
            <a:xfrm rot="16200000">
              <a:off x="197712" y="186378"/>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244901">
              <a:off x="453841" y="425598"/>
              <a:ext cx="601035" cy="484363"/>
            </a:xfrm>
            <a:prstGeom prst="rect">
              <a:avLst/>
            </a:prstGeom>
          </p:spPr>
        </p:pic>
      </p:grpSp>
    </p:spTree>
    <p:extLst>
      <p:ext uri="{BB962C8B-B14F-4D97-AF65-F5344CB8AC3E}">
        <p14:creationId xmlns:p14="http://schemas.microsoft.com/office/powerpoint/2010/main" val="406927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13755" y="228600"/>
            <a:ext cx="10373445" cy="731520"/>
          </a:xfrm>
        </p:spPr>
        <p:txBody>
          <a:bodyPr/>
          <a:lstStyle>
            <a:lvl1pPr>
              <a:defRPr/>
            </a:lvl1pPr>
          </a:lstStyle>
          <a:p>
            <a:r>
              <a:rPr lang="en-US" dirty="0"/>
              <a:t>Video Example or Activity</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hasCustomPrompt="1"/>
          </p:nvPr>
        </p:nvSpPr>
        <p:spPr>
          <a:xfrm>
            <a:off x="304799" y="1219203"/>
            <a:ext cx="7062019"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Objective:</a:t>
            </a:r>
          </a:p>
          <a:p>
            <a:pPr lvl="0"/>
            <a:endParaRPr lang="en-US" dirty="0"/>
          </a:p>
          <a:p>
            <a:pPr lvl="0"/>
            <a:r>
              <a:rPr lang="en-US" dirty="0"/>
              <a:t>Description:</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304800" y="61777"/>
            <a:ext cx="966575" cy="1065166"/>
            <a:chOff x="116377" y="252344"/>
            <a:chExt cx="966575" cy="1065166"/>
          </a:xfrm>
        </p:grpSpPr>
        <p:sp>
          <p:nvSpPr>
            <p:cNvPr id="7" name="Hexagon 6"/>
            <p:cNvSpPr/>
            <p:nvPr userDrawn="1"/>
          </p:nvSpPr>
          <p:spPr>
            <a:xfrm rot="16200000">
              <a:off x="67082" y="301639"/>
              <a:ext cx="1065166" cy="966575"/>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944" y="568436"/>
              <a:ext cx="679580" cy="429209"/>
            </a:xfrm>
            <a:prstGeom prst="rect">
              <a:avLst/>
            </a:prstGeom>
          </p:spPr>
        </p:pic>
      </p:grpSp>
      <p:sp>
        <p:nvSpPr>
          <p:cNvPr id="10" name="Picture Placeholder 9"/>
          <p:cNvSpPr>
            <a:spLocks noGrp="1"/>
          </p:cNvSpPr>
          <p:nvPr>
            <p:ph type="pic" sz="quarter" idx="13" hasCustomPrompt="1"/>
          </p:nvPr>
        </p:nvSpPr>
        <p:spPr>
          <a:xfrm>
            <a:off x="7617542" y="1219200"/>
            <a:ext cx="4269658" cy="3227388"/>
          </a:xfrm>
        </p:spPr>
        <p:txBody>
          <a:bodyPr/>
          <a:lstStyle>
            <a:lvl1pPr>
              <a:defRPr baseline="0"/>
            </a:lvl1pPr>
          </a:lstStyle>
          <a:p>
            <a:r>
              <a:rPr lang="en-US" dirty="0"/>
              <a:t>Video Image</a:t>
            </a:r>
          </a:p>
        </p:txBody>
      </p:sp>
      <p:sp>
        <p:nvSpPr>
          <p:cNvPr id="12" name="Text Placeholder 11"/>
          <p:cNvSpPr>
            <a:spLocks noGrp="1"/>
          </p:cNvSpPr>
          <p:nvPr>
            <p:ph type="body" sz="quarter" idx="14" hasCustomPrompt="1"/>
          </p:nvPr>
        </p:nvSpPr>
        <p:spPr>
          <a:xfrm>
            <a:off x="7616825" y="4630739"/>
            <a:ext cx="4322763" cy="1220790"/>
          </a:xfrm>
        </p:spPr>
        <p:txBody>
          <a:bodyPr>
            <a:normAutofit/>
          </a:bodyPr>
          <a:lstStyle>
            <a:lvl1pPr>
              <a:defRPr sz="1100"/>
            </a:lvl1pPr>
          </a:lstStyle>
          <a:p>
            <a:pPr lvl="0"/>
            <a:r>
              <a:rPr lang="en-US" dirty="0"/>
              <a:t>APA Citation</a:t>
            </a:r>
          </a:p>
        </p:txBody>
      </p:sp>
    </p:spTree>
    <p:extLst>
      <p:ext uri="{BB962C8B-B14F-4D97-AF65-F5344CB8AC3E}">
        <p14:creationId xmlns:p14="http://schemas.microsoft.com/office/powerpoint/2010/main" val="261865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28600"/>
            <a:ext cx="11582400" cy="73152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245128"/>
            <a:ext cx="11582400" cy="494067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948470" y="6520749"/>
            <a:ext cx="2380889"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11433656" y="6520022"/>
            <a:ext cx="453544"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62390" y="6437272"/>
            <a:ext cx="3267223" cy="263937"/>
          </a:xfrm>
          <a:prstGeom prst="rect">
            <a:avLst/>
          </a:prstGeom>
        </p:spPr>
      </p:pic>
      <p:pic>
        <p:nvPicPr>
          <p:cNvPr id="9" name="Picture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208" y="6185807"/>
            <a:ext cx="3734939" cy="572037"/>
          </a:xfrm>
          <a:prstGeom prst="rect">
            <a:avLst/>
          </a:prstGeom>
        </p:spPr>
      </p:pic>
    </p:spTree>
    <p:extLst>
      <p:ext uri="{BB962C8B-B14F-4D97-AF65-F5344CB8AC3E}">
        <p14:creationId xmlns:p14="http://schemas.microsoft.com/office/powerpoint/2010/main" val="2094342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110000"/>
        </a:lnSpc>
        <a:spcBef>
          <a:spcPct val="0"/>
        </a:spcBef>
        <a:buNone/>
        <a:defRPr sz="32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tensiveintervention.org/intensive-intervention/diagnostic-data" TargetMode="External"/><Relationship Id="rId2" Type="http://schemas.openxmlformats.org/officeDocument/2006/relationships/hyperlink" Target="https://intensiveintervention.org/intensive-intervention/diagnostic-data/example-diagnostic-tool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9.emf"/><Relationship Id="rId4" Type="http://schemas.openxmlformats.org/officeDocument/2006/relationships/customXml" Target="../ink/ink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7.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6.e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hyperlink" Target="https://intensiveintervention.org/intensiv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Diagnostic and Mastery Assessment in Reading</a:t>
            </a:r>
          </a:p>
        </p:txBody>
      </p:sp>
      <p:sp>
        <p:nvSpPr>
          <p:cNvPr id="3" name="Subtitle 2"/>
          <p:cNvSpPr>
            <a:spLocks noGrp="1"/>
          </p:cNvSpPr>
          <p:nvPr>
            <p:ph type="subTitle" idx="1"/>
          </p:nvPr>
        </p:nvSpPr>
        <p:spPr/>
        <p:txBody>
          <a:bodyPr/>
          <a:lstStyle/>
          <a:p>
            <a:r>
              <a:rPr lang="en-US" dirty="0"/>
              <a:t>Module 5 – Introduction</a:t>
            </a:r>
          </a:p>
        </p:txBody>
      </p:sp>
    </p:spTree>
    <p:extLst>
      <p:ext uri="{BB962C8B-B14F-4D97-AF65-F5344CB8AC3E}">
        <p14:creationId xmlns:p14="http://schemas.microsoft.com/office/powerpoint/2010/main" val="418633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3" name="Text Placeholder 2"/>
          <p:cNvSpPr>
            <a:spLocks noGrp="1"/>
          </p:cNvSpPr>
          <p:nvPr>
            <p:ph type="body" sz="quarter" idx="12"/>
          </p:nvPr>
        </p:nvSpPr>
        <p:spPr>
          <a:xfrm>
            <a:off x="1247775" y="1463040"/>
            <a:ext cx="7391400" cy="1584960"/>
          </a:xfrm>
          <a:solidFill>
            <a:schemeClr val="accent4"/>
          </a:solidFill>
        </p:spPr>
        <p:txBody>
          <a:bodyPr>
            <a:noAutofit/>
          </a:bodyPr>
          <a:lstStyle/>
          <a:p>
            <a:pPr marL="342900" indent="-342900">
              <a:buFont typeface="Arial" panose="020B0604020202020204" pitchFamily="34" charset="0"/>
              <a:buChar char="•"/>
            </a:pPr>
            <a:r>
              <a:rPr lang="en-US" sz="2000" dirty="0"/>
              <a:t>3</a:t>
            </a:r>
            <a:r>
              <a:rPr lang="en-US" sz="2000" baseline="30000" dirty="0"/>
              <a:t>rd</a:t>
            </a:r>
            <a:r>
              <a:rPr lang="en-US" sz="2000" dirty="0"/>
              <a:t> Grade</a:t>
            </a:r>
          </a:p>
          <a:p>
            <a:pPr marL="342900" indent="-342900">
              <a:buFont typeface="Arial" panose="020B0604020202020204" pitchFamily="34" charset="0"/>
              <a:buChar char="•"/>
            </a:pPr>
            <a:r>
              <a:rPr lang="en-US" sz="2000" dirty="0"/>
              <a:t>Receives Special Education Services for Learning Disability– Reading</a:t>
            </a:r>
          </a:p>
          <a:p>
            <a:pPr marL="342900" indent="-342900">
              <a:buFont typeface="Arial" panose="020B0604020202020204" pitchFamily="34" charset="0"/>
              <a:buChar char="•"/>
            </a:pPr>
            <a:r>
              <a:rPr lang="en-US" sz="2000" dirty="0"/>
              <a:t>25 minutes of small group instruction 3x a week</a:t>
            </a:r>
          </a:p>
        </p:txBody>
      </p:sp>
      <p:graphicFrame>
        <p:nvGraphicFramePr>
          <p:cNvPr id="4" name="Table 3"/>
          <p:cNvGraphicFramePr>
            <a:graphicFrameLocks noGrp="1"/>
          </p:cNvGraphicFramePr>
          <p:nvPr/>
        </p:nvGraphicFramePr>
        <p:xfrm>
          <a:off x="1247775" y="3203448"/>
          <a:ext cx="7391400" cy="2597745"/>
        </p:xfrm>
        <a:graphic>
          <a:graphicData uri="http://schemas.openxmlformats.org/drawingml/2006/table">
            <a:tbl>
              <a:tblPr firstRow="1" bandRow="1">
                <a:tableStyleId>{1E171933-4619-4E11-9A3F-F7608DF75F80}</a:tableStyleId>
              </a:tblPr>
              <a:tblGrid>
                <a:gridCol w="3695700">
                  <a:extLst>
                    <a:ext uri="{9D8B030D-6E8A-4147-A177-3AD203B41FA5}">
                      <a16:colId xmlns:a16="http://schemas.microsoft.com/office/drawing/2014/main" val="1019687125"/>
                    </a:ext>
                  </a:extLst>
                </a:gridCol>
                <a:gridCol w="3695700">
                  <a:extLst>
                    <a:ext uri="{9D8B030D-6E8A-4147-A177-3AD203B41FA5}">
                      <a16:colId xmlns:a16="http://schemas.microsoft.com/office/drawing/2014/main" val="352403080"/>
                    </a:ext>
                  </a:extLst>
                </a:gridCol>
              </a:tblGrid>
              <a:tr h="441489">
                <a:tc>
                  <a:txBody>
                    <a:bodyPr/>
                    <a:lstStyle/>
                    <a:p>
                      <a:pPr algn="ctr"/>
                      <a:r>
                        <a:rPr lang="en-US" dirty="0"/>
                        <a:t>Strengths</a:t>
                      </a:r>
                    </a:p>
                  </a:txBody>
                  <a:tcPr/>
                </a:tc>
                <a:tc>
                  <a:txBody>
                    <a:bodyPr/>
                    <a:lstStyle/>
                    <a:p>
                      <a:pPr algn="ctr"/>
                      <a:r>
                        <a:rPr lang="en-US" dirty="0"/>
                        <a:t>Weaknesses</a:t>
                      </a:r>
                    </a:p>
                  </a:txBody>
                  <a:tcPr/>
                </a:tc>
                <a:extLst>
                  <a:ext uri="{0D108BD9-81ED-4DB2-BD59-A6C34878D82A}">
                    <a16:rowId xmlns:a16="http://schemas.microsoft.com/office/drawing/2014/main" val="892248773"/>
                  </a:ext>
                </a:extLst>
              </a:tr>
              <a:tr h="600425">
                <a:tc>
                  <a:txBody>
                    <a:bodyPr/>
                    <a:lstStyle/>
                    <a:p>
                      <a:r>
                        <a:rPr lang="en-US" sz="1600" dirty="0"/>
                        <a:t>Motivated</a:t>
                      </a:r>
                      <a:r>
                        <a:rPr lang="en-US" sz="1600" baseline="0" dirty="0"/>
                        <a:t> to read– especially about animals</a:t>
                      </a:r>
                      <a:endParaRPr lang="en-US" sz="1600" dirty="0"/>
                    </a:p>
                  </a:txBody>
                  <a:tcPr/>
                </a:tc>
                <a:tc>
                  <a:txBody>
                    <a:bodyPr/>
                    <a:lstStyle/>
                    <a:p>
                      <a:r>
                        <a:rPr lang="en-US" sz="1600" dirty="0"/>
                        <a:t>Fluency</a:t>
                      </a:r>
                    </a:p>
                  </a:txBody>
                  <a:tcPr/>
                </a:tc>
                <a:extLst>
                  <a:ext uri="{0D108BD9-81ED-4DB2-BD59-A6C34878D82A}">
                    <a16:rowId xmlns:a16="http://schemas.microsoft.com/office/drawing/2014/main" val="2944108935"/>
                  </a:ext>
                </a:extLst>
              </a:tr>
              <a:tr h="794680">
                <a:tc>
                  <a:txBody>
                    <a:bodyPr/>
                    <a:lstStyle/>
                    <a:p>
                      <a:r>
                        <a:rPr lang="en-US" sz="1600" dirty="0"/>
                        <a:t>Receptive</a:t>
                      </a:r>
                      <a:r>
                        <a:rPr lang="en-US" sz="1600" baseline="0" dirty="0"/>
                        <a:t> to corrective feedback</a:t>
                      </a:r>
                      <a:endParaRPr lang="en-US" sz="1600" dirty="0"/>
                    </a:p>
                  </a:txBody>
                  <a:tcPr/>
                </a:tc>
                <a:tc>
                  <a:txBody>
                    <a:bodyPr/>
                    <a:lstStyle/>
                    <a:p>
                      <a:r>
                        <a:rPr lang="en-US" sz="1600" dirty="0"/>
                        <a:t>Frequently</a:t>
                      </a:r>
                      <a:r>
                        <a:rPr lang="en-US" sz="1600" baseline="0" dirty="0"/>
                        <a:t> guesses at words, errors increase when text is not in an interest area</a:t>
                      </a:r>
                      <a:endParaRPr lang="en-US" sz="1600" dirty="0"/>
                    </a:p>
                  </a:txBody>
                  <a:tcPr/>
                </a:tc>
                <a:extLst>
                  <a:ext uri="{0D108BD9-81ED-4DB2-BD59-A6C34878D82A}">
                    <a16:rowId xmlns:a16="http://schemas.microsoft.com/office/drawing/2014/main" val="2787988594"/>
                  </a:ext>
                </a:extLst>
              </a:tr>
              <a:tr h="732871">
                <a:tc>
                  <a:txBody>
                    <a:bodyPr/>
                    <a:lstStyle/>
                    <a:p>
                      <a:r>
                        <a:rPr lang="en-US" sz="1600" dirty="0"/>
                        <a:t>Has made</a:t>
                      </a:r>
                      <a:r>
                        <a:rPr lang="en-US" sz="1600" baseline="0" dirty="0"/>
                        <a:t> a lot of progress in decoding from words lists</a:t>
                      </a:r>
                      <a:endParaRPr lang="en-US" sz="1600" dirty="0"/>
                    </a:p>
                  </a:txBody>
                  <a:tcPr/>
                </a:tc>
                <a:tc>
                  <a:txBody>
                    <a:bodyPr/>
                    <a:lstStyle/>
                    <a:p>
                      <a:r>
                        <a:rPr lang="en-US" sz="1600" dirty="0"/>
                        <a:t>Consistent</a:t>
                      </a:r>
                      <a:r>
                        <a:rPr lang="en-US" sz="1600" baseline="0" dirty="0"/>
                        <a:t> difficulties with affixes and multisyllabic words</a:t>
                      </a:r>
                      <a:endParaRPr lang="en-US" sz="1600" dirty="0"/>
                    </a:p>
                  </a:txBody>
                  <a:tcPr/>
                </a:tc>
                <a:extLst>
                  <a:ext uri="{0D108BD9-81ED-4DB2-BD59-A6C34878D82A}">
                    <a16:rowId xmlns:a16="http://schemas.microsoft.com/office/drawing/2014/main" val="2522035384"/>
                  </a:ext>
                </a:extLst>
              </a:tr>
            </a:tbl>
          </a:graphicData>
        </a:graphic>
      </p:graphicFrame>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07592"/>
            <a:ext cx="628574"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5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3" name="Text Placeholder 2"/>
          <p:cNvSpPr>
            <a:spLocks noGrp="1"/>
          </p:cNvSpPr>
          <p:nvPr>
            <p:ph type="body" sz="quarter" idx="12"/>
          </p:nvPr>
        </p:nvSpPr>
        <p:spPr>
          <a:xfrm>
            <a:off x="304800" y="1978940"/>
            <a:ext cx="6648304" cy="1498337"/>
          </a:xfrm>
          <a:prstGeom prst="rect">
            <a:avLst/>
          </a:prstGeom>
          <a:solidFill>
            <a:schemeClr val="accent4"/>
          </a:solidFill>
        </p:spPr>
        <p:txBody>
          <a:bodyPr>
            <a:noAutofit/>
          </a:bodyPr>
          <a:lstStyle/>
          <a:p>
            <a:r>
              <a:rPr lang="en-US" sz="1600" dirty="0"/>
              <a:t>Zane’s teacher, Ms. Smith, decides to continue explicit phonics instruction, phonemic awareness, and word attack. She also decides she really needs to increase his practice with passage reading and fluency, incorporating repeated oral reading, partner reading, and guided reading.</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024" y="3628285"/>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458600"/>
            <a:ext cx="5628132" cy="369332"/>
          </a:xfrm>
          <a:prstGeom prst="rect">
            <a:avLst/>
          </a:prstGeom>
          <a:noFill/>
        </p:spPr>
        <p:txBody>
          <a:bodyPr wrap="square" rtlCol="0">
            <a:spAutoFit/>
          </a:bodyPr>
          <a:lstStyle/>
          <a:p>
            <a:r>
              <a:rPr lang="en-US" b="1" dirty="0">
                <a:solidFill>
                  <a:schemeClr val="accent1"/>
                </a:solidFill>
              </a:rPr>
              <a:t>What to target? – Use Diagnostics</a:t>
            </a:r>
          </a:p>
        </p:txBody>
      </p:sp>
      <p:sp>
        <p:nvSpPr>
          <p:cNvPr id="8" name="Rectangle 7"/>
          <p:cNvSpPr/>
          <p:nvPr/>
        </p:nvSpPr>
        <p:spPr>
          <a:xfrm>
            <a:off x="304800" y="3628285"/>
            <a:ext cx="6648304" cy="1323439"/>
          </a:xfrm>
          <a:prstGeom prst="rect">
            <a:avLst/>
          </a:prstGeom>
          <a:solidFill>
            <a:schemeClr val="accent4"/>
          </a:solidFill>
        </p:spPr>
        <p:txBody>
          <a:bodyPr wrap="square">
            <a:spAutoFit/>
          </a:bodyPr>
          <a:lstStyle/>
          <a:p>
            <a:r>
              <a:rPr lang="en-US" sz="1600" dirty="0">
                <a:solidFill>
                  <a:schemeClr val="bg1"/>
                </a:solidFill>
              </a:rPr>
              <a:t>However, Ms. Smith isn’t sure where to start with her phonics instruction or what his independent and instructional reading levels are. Thus, Ms. Smith decides to administer several diagnostic assessments to Zane in order to decide what to teach…She uses the CORE Phonics Survey.</a:t>
            </a:r>
          </a:p>
        </p:txBody>
      </p:sp>
    </p:spTree>
    <p:extLst>
      <p:ext uri="{BB962C8B-B14F-4D97-AF65-F5344CB8AC3E}">
        <p14:creationId xmlns:p14="http://schemas.microsoft.com/office/powerpoint/2010/main" val="1003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4" name="TextBox 3"/>
          <p:cNvSpPr txBox="1"/>
          <p:nvPr/>
        </p:nvSpPr>
        <p:spPr>
          <a:xfrm>
            <a:off x="304800" y="1307592"/>
            <a:ext cx="8866632" cy="369332"/>
          </a:xfrm>
          <a:prstGeom prst="rect">
            <a:avLst/>
          </a:prstGeom>
          <a:noFill/>
        </p:spPr>
        <p:txBody>
          <a:bodyPr wrap="square" rtlCol="0">
            <a:spAutoFit/>
          </a:bodyPr>
          <a:lstStyle/>
          <a:p>
            <a:r>
              <a:rPr lang="en-US" b="1" dirty="0">
                <a:solidFill>
                  <a:schemeClr val="accent1"/>
                </a:solidFill>
              </a:rPr>
              <a:t>After 7 Weeks of Instruction– Zane needs a change to instruction</a:t>
            </a:r>
          </a:p>
        </p:txBody>
      </p:sp>
      <p:graphicFrame>
        <p:nvGraphicFramePr>
          <p:cNvPr id="10" name="Chart 9"/>
          <p:cNvGraphicFramePr>
            <a:graphicFrameLocks/>
          </p:cNvGraphicFramePr>
          <p:nvPr>
            <p:extLst>
              <p:ext uri="{D42A27DB-BD31-4B8C-83A1-F6EECF244321}">
                <p14:modId xmlns:p14="http://schemas.microsoft.com/office/powerpoint/2010/main" val="1644909117"/>
              </p:ext>
            </p:extLst>
          </p:nvPr>
        </p:nvGraphicFramePr>
        <p:xfrm>
          <a:off x="304800" y="1887728"/>
          <a:ext cx="7429500" cy="3768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27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4" name="TextBox 3"/>
          <p:cNvSpPr txBox="1"/>
          <p:nvPr/>
        </p:nvSpPr>
        <p:spPr>
          <a:xfrm>
            <a:off x="304800" y="1307592"/>
            <a:ext cx="8866632" cy="369332"/>
          </a:xfrm>
          <a:prstGeom prst="rect">
            <a:avLst/>
          </a:prstGeom>
          <a:noFill/>
        </p:spPr>
        <p:txBody>
          <a:bodyPr wrap="square" rtlCol="0">
            <a:spAutoFit/>
          </a:bodyPr>
          <a:lstStyle/>
          <a:p>
            <a:r>
              <a:rPr lang="en-US" b="1" dirty="0">
                <a:solidFill>
                  <a:schemeClr val="accent1"/>
                </a:solidFill>
              </a:rPr>
              <a:t>With additional time, Zane is still not responding</a:t>
            </a:r>
          </a:p>
        </p:txBody>
      </p:sp>
      <p:graphicFrame>
        <p:nvGraphicFramePr>
          <p:cNvPr id="5" name="Chart 4"/>
          <p:cNvGraphicFramePr>
            <a:graphicFrameLocks/>
          </p:cNvGraphicFramePr>
          <p:nvPr>
            <p:extLst>
              <p:ext uri="{D42A27DB-BD31-4B8C-83A1-F6EECF244321}">
                <p14:modId xmlns:p14="http://schemas.microsoft.com/office/powerpoint/2010/main" val="3556621861"/>
              </p:ext>
            </p:extLst>
          </p:nvPr>
        </p:nvGraphicFramePr>
        <p:xfrm>
          <a:off x="304800" y="1676924"/>
          <a:ext cx="8349996" cy="4156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884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1078992"/>
          </a:xfrm>
        </p:spPr>
        <p:txBody>
          <a:bodyPr>
            <a:normAutofit fontScale="90000"/>
          </a:bodyPr>
          <a:lstStyle/>
          <a:p>
            <a:r>
              <a:rPr lang="en-US" dirty="0"/>
              <a:t>The Big Picture</a:t>
            </a:r>
            <a:br>
              <a:rPr lang="en-US" dirty="0"/>
            </a:br>
            <a:r>
              <a:rPr lang="en-US" b="0" dirty="0"/>
              <a:t>Revisit Case Study: Zane</a:t>
            </a:r>
            <a:endParaRPr lang="en-US" dirty="0"/>
          </a:p>
        </p:txBody>
      </p:sp>
      <p:sp>
        <p:nvSpPr>
          <p:cNvPr id="3" name="Text Placeholder 2"/>
          <p:cNvSpPr>
            <a:spLocks noGrp="1"/>
          </p:cNvSpPr>
          <p:nvPr>
            <p:ph type="body" sz="quarter" idx="12"/>
          </p:nvPr>
        </p:nvSpPr>
        <p:spPr>
          <a:xfrm>
            <a:off x="304800" y="1903437"/>
            <a:ext cx="6648304" cy="858052"/>
          </a:xfrm>
          <a:prstGeom prst="rect">
            <a:avLst/>
          </a:prstGeom>
          <a:solidFill>
            <a:schemeClr val="accent4"/>
          </a:solidFill>
        </p:spPr>
        <p:txBody>
          <a:bodyPr>
            <a:noAutofit/>
          </a:bodyPr>
          <a:lstStyle/>
          <a:p>
            <a:pPr marL="285750" indent="-285750">
              <a:buClr>
                <a:schemeClr val="accent1"/>
              </a:buClr>
              <a:buFont typeface="Arial" panose="020B0604020202020204" pitchFamily="34" charset="0"/>
              <a:buChar char="•"/>
            </a:pPr>
            <a:r>
              <a:rPr lang="en-US" sz="1600" dirty="0"/>
              <a:t>Has been using mastery assessments as she has gone and notes that Zane is reading the specific word types she has taught in word lists.</a:t>
            </a:r>
          </a:p>
        </p:txBody>
      </p:sp>
      <p:pic>
        <p:nvPicPr>
          <p:cNvPr id="1026" name="Picture 2" descr="Image result for teache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024" y="3628285"/>
            <a:ext cx="1800371" cy="2330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458600"/>
            <a:ext cx="5628132" cy="369332"/>
          </a:xfrm>
          <a:prstGeom prst="rect">
            <a:avLst/>
          </a:prstGeom>
          <a:noFill/>
        </p:spPr>
        <p:txBody>
          <a:bodyPr wrap="square" rtlCol="0">
            <a:spAutoFit/>
          </a:bodyPr>
          <a:lstStyle/>
          <a:p>
            <a:r>
              <a:rPr lang="en-US" b="1" dirty="0">
                <a:solidFill>
                  <a:schemeClr val="accent1"/>
                </a:solidFill>
              </a:rPr>
              <a:t>What to do? – Ms. Smith:</a:t>
            </a:r>
          </a:p>
        </p:txBody>
      </p:sp>
      <p:sp>
        <p:nvSpPr>
          <p:cNvPr id="8" name="Rectangle 7"/>
          <p:cNvSpPr/>
          <p:nvPr/>
        </p:nvSpPr>
        <p:spPr>
          <a:xfrm>
            <a:off x="304800" y="2966565"/>
            <a:ext cx="6648304" cy="1077218"/>
          </a:xfrm>
          <a:prstGeom prst="rect">
            <a:avLst/>
          </a:prstGeom>
          <a:solidFill>
            <a:schemeClr val="accent4"/>
          </a:solidFill>
        </p:spPr>
        <p:txBody>
          <a:bodyPr wrap="square">
            <a:spAutoFit/>
          </a:bodyPr>
          <a:lstStyle/>
          <a:p>
            <a:pPr marL="285750" indent="-285750">
              <a:buClr>
                <a:schemeClr val="accent1"/>
              </a:buClr>
              <a:buFont typeface="Arial" panose="020B0604020202020204" pitchFamily="34" charset="0"/>
              <a:buChar char="•"/>
            </a:pPr>
            <a:r>
              <a:rPr lang="en-US" sz="1600" dirty="0">
                <a:solidFill>
                  <a:schemeClr val="bg1"/>
                </a:solidFill>
              </a:rPr>
              <a:t>Looks at Zane’s errors on his ORF and notes that, although he is reading the instructed word types in word lists to mastery, he is still making errors on the word types within passages (ORF).</a:t>
            </a:r>
          </a:p>
        </p:txBody>
      </p:sp>
      <p:sp>
        <p:nvSpPr>
          <p:cNvPr id="7" name="Rectangle 6"/>
          <p:cNvSpPr/>
          <p:nvPr/>
        </p:nvSpPr>
        <p:spPr>
          <a:xfrm>
            <a:off x="304800" y="4218676"/>
            <a:ext cx="6648304" cy="1077218"/>
          </a:xfrm>
          <a:prstGeom prst="rect">
            <a:avLst/>
          </a:prstGeom>
          <a:solidFill>
            <a:schemeClr val="accent4"/>
          </a:solidFill>
        </p:spPr>
        <p:txBody>
          <a:bodyPr wrap="square">
            <a:spAutoFit/>
          </a:bodyPr>
          <a:lstStyle/>
          <a:p>
            <a:pPr marL="285750" indent="-285750">
              <a:buClr>
                <a:schemeClr val="accent1"/>
              </a:buClr>
              <a:buFont typeface="Arial" panose="020B0604020202020204" pitchFamily="34" charset="0"/>
              <a:buChar char="•"/>
            </a:pPr>
            <a:r>
              <a:rPr lang="en-US" sz="1600" dirty="0">
                <a:solidFill>
                  <a:schemeClr val="bg1"/>
                </a:solidFill>
              </a:rPr>
              <a:t>Again uses the Core Phonics Survey and finds his performance to be very similar to his first attempt at the diagnostic assessment. This indicates that Zane is also struggling with maintenance.</a:t>
            </a:r>
          </a:p>
        </p:txBody>
      </p:sp>
    </p:spTree>
    <p:extLst>
      <p:ext uri="{BB962C8B-B14F-4D97-AF65-F5344CB8AC3E}">
        <p14:creationId xmlns:p14="http://schemas.microsoft.com/office/powerpoint/2010/main" val="34268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5.1: Pause &amp; Process</a:t>
            </a:r>
          </a:p>
        </p:txBody>
      </p:sp>
      <p:sp>
        <p:nvSpPr>
          <p:cNvPr id="3" name="Text Placeholder 2"/>
          <p:cNvSpPr>
            <a:spLocks noGrp="1"/>
          </p:cNvSpPr>
          <p:nvPr>
            <p:ph type="body" sz="quarter" idx="12"/>
          </p:nvPr>
        </p:nvSpPr>
        <p:spPr/>
        <p:txBody>
          <a:bodyPr/>
          <a:lstStyle/>
          <a:p>
            <a:r>
              <a:rPr lang="en-US" dirty="0"/>
              <a:t>Turn to your workbook and answer the following questions:</a:t>
            </a:r>
          </a:p>
          <a:p>
            <a:endParaRPr lang="en-US" dirty="0"/>
          </a:p>
          <a:p>
            <a:pPr marL="457200" indent="-457200">
              <a:buAutoNum type="arabicPeriod"/>
            </a:pPr>
            <a:r>
              <a:rPr lang="en-US" dirty="0"/>
              <a:t>What forms of assessment do you currently use?</a:t>
            </a:r>
          </a:p>
          <a:p>
            <a:pPr marL="457200" indent="-457200">
              <a:buAutoNum type="arabicPeriod"/>
            </a:pPr>
            <a:r>
              <a:rPr lang="en-US" dirty="0"/>
              <a:t>Of the assessments you currently use, what type are they (CBM or Mastery)?</a:t>
            </a:r>
          </a:p>
          <a:p>
            <a:pPr marL="457200" indent="-457200">
              <a:buAutoNum type="arabicPeriod"/>
            </a:pPr>
            <a:r>
              <a:rPr lang="en-US" dirty="0"/>
              <a:t>How do the different types of assessment you currently use influence your instruction?</a:t>
            </a:r>
          </a:p>
        </p:txBody>
      </p:sp>
    </p:spTree>
    <p:extLst>
      <p:ext uri="{BB962C8B-B14F-4D97-AF65-F5344CB8AC3E}">
        <p14:creationId xmlns:p14="http://schemas.microsoft.com/office/powerpoint/2010/main" val="58558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a:bodyPr>
          <a:lstStyle/>
          <a:p>
            <a:r>
              <a:rPr lang="en-US" dirty="0"/>
              <a:t>Diagnostic assessment</a:t>
            </a:r>
          </a:p>
        </p:txBody>
      </p:sp>
      <p:sp>
        <p:nvSpPr>
          <p:cNvPr id="3" name="Subtitle 2"/>
          <p:cNvSpPr>
            <a:spLocks noGrp="1"/>
          </p:cNvSpPr>
          <p:nvPr>
            <p:ph type="subTitle" idx="1"/>
          </p:nvPr>
        </p:nvSpPr>
        <p:spPr/>
        <p:txBody>
          <a:bodyPr/>
          <a:lstStyle/>
          <a:p>
            <a:r>
              <a:rPr lang="en-US" dirty="0"/>
              <a:t>Module 5 – Part 1</a:t>
            </a:r>
          </a:p>
        </p:txBody>
      </p:sp>
    </p:spTree>
    <p:extLst>
      <p:ext uri="{BB962C8B-B14F-4D97-AF65-F5344CB8AC3E}">
        <p14:creationId xmlns:p14="http://schemas.microsoft.com/office/powerpoint/2010/main" val="82602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Identify specific reading skills or strategies that you need to teach</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1 Objective</a:t>
            </a:r>
          </a:p>
        </p:txBody>
      </p:sp>
    </p:spTree>
    <p:extLst>
      <p:ext uri="{BB962C8B-B14F-4D97-AF65-F5344CB8AC3E}">
        <p14:creationId xmlns:p14="http://schemas.microsoft.com/office/powerpoint/2010/main" val="295666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6DE12D-9BF5-458B-8B1E-27E7DF75E819}"/>
              </a:ext>
            </a:extLst>
          </p:cNvPr>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t>Let’s look at diagnostic assessment</a:t>
            </a:r>
          </a:p>
        </p:txBody>
      </p:sp>
      <p:sp>
        <p:nvSpPr>
          <p:cNvPr id="7" name="TextBox 6"/>
          <p:cNvSpPr txBox="1"/>
          <p:nvPr/>
        </p:nvSpPr>
        <p:spPr>
          <a:xfrm>
            <a:off x="5737207" y="1350915"/>
            <a:ext cx="2948354"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General Outcome Measures (CBM)</a:t>
            </a:r>
          </a:p>
        </p:txBody>
      </p:sp>
      <p:sp>
        <p:nvSpPr>
          <p:cNvPr id="6" name="TextBox 5"/>
          <p:cNvSpPr txBox="1"/>
          <p:nvPr/>
        </p:nvSpPr>
        <p:spPr>
          <a:xfrm>
            <a:off x="5737207" y="2697280"/>
            <a:ext cx="2948354" cy="113877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Diagnostic Assessment</a:t>
            </a:r>
          </a:p>
          <a:p>
            <a:pPr algn="ctr"/>
            <a:r>
              <a:rPr lang="en-US" sz="1600" dirty="0"/>
              <a:t>(e.g., CORE Assessment Battery)</a:t>
            </a:r>
          </a:p>
        </p:txBody>
      </p:sp>
      <p:sp>
        <p:nvSpPr>
          <p:cNvPr id="13" name="Slide Number Placeholder 3"/>
          <p:cNvSpPr>
            <a:spLocks noGrp="1"/>
          </p:cNvSpPr>
          <p:nvPr>
            <p:ph type="sldNum" sz="quarter" idx="12"/>
          </p:nvPr>
        </p:nvSpPr>
        <p:spPr>
          <a:xfrm>
            <a:off x="11558016" y="6335827"/>
            <a:ext cx="530352" cy="461665"/>
          </a:xfrm>
        </p:spPr>
        <p:txBody>
          <a:bodyPr/>
          <a:lstStyle/>
          <a:p>
            <a:fld id="{569CA132-ADD6-4B72-B5E1-B86F7979C603}" type="slidenum">
              <a:rPr lang="en-US" smtClean="0"/>
              <a:t>18</a:t>
            </a:fld>
            <a:endParaRPr lang="en-US" dirty="0"/>
          </a:p>
        </p:txBody>
      </p:sp>
      <p:sp>
        <p:nvSpPr>
          <p:cNvPr id="10" name="TextBox 9">
            <a:extLst>
              <a:ext uri="{FF2B5EF4-FFF2-40B4-BE49-F238E27FC236}">
                <a16:creationId xmlns:a16="http://schemas.microsoft.com/office/drawing/2014/main" id="{5BE67BA3-CC9D-4FD6-A43A-E938A640A743}"/>
              </a:ext>
            </a:extLst>
          </p:cNvPr>
          <p:cNvSpPr txBox="1"/>
          <p:nvPr/>
        </p:nvSpPr>
        <p:spPr>
          <a:xfrm>
            <a:off x="5737207" y="4359101"/>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Specific Skills</a:t>
            </a:r>
          </a:p>
          <a:p>
            <a:pPr algn="ctr"/>
            <a:r>
              <a:rPr lang="en-US" dirty="0"/>
              <a:t>CBM with Error Analysis</a:t>
            </a:r>
          </a:p>
          <a:p>
            <a:pPr algn="ctr"/>
            <a:r>
              <a:rPr lang="en-US" dirty="0"/>
              <a:t>+</a:t>
            </a:r>
          </a:p>
          <a:p>
            <a:pPr algn="ctr"/>
            <a:r>
              <a:rPr lang="en-US" dirty="0"/>
              <a:t>Curriculum-based Assessment (CBA)</a:t>
            </a:r>
          </a:p>
          <a:p>
            <a:pPr algn="ctr"/>
            <a:endParaRPr lang="en-US" dirty="0"/>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F95FAFE-35B1-4205-82AD-16B961CF3F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595" y="228600"/>
            <a:ext cx="3199118" cy="5645426"/>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514B64A8-6D72-44CB-89D4-BC67EB8AEA34}"/>
                  </a:ext>
                </a:extLst>
              </p14:cNvPr>
              <p14:cNvContentPartPr/>
              <p14:nvPr/>
            </p14:nvContentPartPr>
            <p14:xfrm rot="10255687">
              <a:off x="3892222" y="2169421"/>
              <a:ext cx="7556286" cy="1988503"/>
            </p14:xfrm>
          </p:contentPart>
        </mc:Choice>
        <mc:Fallback xmlns="">
          <p:pic>
            <p:nvPicPr>
              <p:cNvPr id="14" name="Ink 13">
                <a:extLst>
                  <a:ext uri="{FF2B5EF4-FFF2-40B4-BE49-F238E27FC236}">
                    <a16:creationId xmlns:a16="http://schemas.microsoft.com/office/drawing/2014/main" id="{514B64A8-6D72-44CB-89D4-BC67EB8AEA34}"/>
                  </a:ext>
                </a:extLst>
              </p:cNvPr>
              <p:cNvPicPr/>
              <p:nvPr/>
            </p:nvPicPr>
            <p:blipFill>
              <a:blip r:embed="rId4"/>
              <a:stretch>
                <a:fillRect/>
              </a:stretch>
            </p:blipFill>
            <p:spPr>
              <a:xfrm rot="10255687">
                <a:off x="3863795" y="2140993"/>
                <a:ext cx="7613141" cy="2045358"/>
              </a:xfrm>
              <a:prstGeom prst="rect">
                <a:avLst/>
              </a:prstGeom>
            </p:spPr>
          </p:pic>
        </mc:Fallback>
      </mc:AlternateContent>
    </p:spTree>
    <p:extLst>
      <p:ext uri="{BB962C8B-B14F-4D97-AF65-F5344CB8AC3E}">
        <p14:creationId xmlns:p14="http://schemas.microsoft.com/office/powerpoint/2010/main" val="27489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0874-DD0E-4FD8-9246-BFF8D7DDD977}"/>
              </a:ext>
            </a:extLst>
          </p:cNvPr>
          <p:cNvSpPr>
            <a:spLocks noGrp="1"/>
          </p:cNvSpPr>
          <p:nvPr>
            <p:ph type="title"/>
          </p:nvPr>
        </p:nvSpPr>
        <p:spPr/>
        <p:txBody>
          <a:bodyPr/>
          <a:lstStyle/>
          <a:p>
            <a:r>
              <a:rPr lang="en-US" dirty="0"/>
              <a:t>Diagnostic assessment</a:t>
            </a:r>
          </a:p>
        </p:txBody>
      </p:sp>
      <p:sp>
        <p:nvSpPr>
          <p:cNvPr id="3" name="Content Placeholder 2">
            <a:extLst>
              <a:ext uri="{FF2B5EF4-FFF2-40B4-BE49-F238E27FC236}">
                <a16:creationId xmlns:a16="http://schemas.microsoft.com/office/drawing/2014/main" id="{3746DD24-EA1F-42F1-AF8B-A802967AA2A6}"/>
              </a:ext>
            </a:extLst>
          </p:cNvPr>
          <p:cNvSpPr>
            <a:spLocks noGrp="1"/>
          </p:cNvSpPr>
          <p:nvPr>
            <p:ph idx="1"/>
          </p:nvPr>
        </p:nvSpPr>
        <p:spPr/>
        <p:txBody>
          <a:bodyPr/>
          <a:lstStyle/>
          <a:p>
            <a:pPr marL="342900" indent="-342900">
              <a:buFont typeface="Wingdings" panose="05000000000000000000" pitchFamily="2" charset="2"/>
              <a:buChar char="q"/>
            </a:pPr>
            <a:r>
              <a:rPr lang="en-US" dirty="0"/>
              <a:t>Aligns with “big ideas” in reading</a:t>
            </a:r>
          </a:p>
          <a:p>
            <a:pPr marL="342900" indent="-342900">
              <a:buFont typeface="Wingdings" panose="05000000000000000000" pitchFamily="2" charset="2"/>
              <a:buChar char="q"/>
            </a:pPr>
            <a:r>
              <a:rPr lang="en-US" dirty="0"/>
              <a:t>Is used to inform instructional planning</a:t>
            </a:r>
          </a:p>
          <a:p>
            <a:pPr marL="342900" indent="-342900">
              <a:buFont typeface="Wingdings" panose="05000000000000000000" pitchFamily="2" charset="2"/>
              <a:buChar char="q"/>
            </a:pPr>
            <a:r>
              <a:rPr lang="en-US" dirty="0"/>
              <a:t>Helps determine areas of strength and areas of instructional need</a:t>
            </a:r>
          </a:p>
          <a:p>
            <a:pPr marL="342900" indent="-342900">
              <a:buFont typeface="Wingdings" panose="05000000000000000000" pitchFamily="2" charset="2"/>
              <a:buChar char="q"/>
            </a:pPr>
            <a:r>
              <a:rPr lang="en-US" dirty="0"/>
              <a:t>Is criterion-referenced. . .</a:t>
            </a:r>
          </a:p>
        </p:txBody>
      </p:sp>
      <p:sp>
        <p:nvSpPr>
          <p:cNvPr id="4" name="Rounded Rectangular Callout 8">
            <a:extLst>
              <a:ext uri="{FF2B5EF4-FFF2-40B4-BE49-F238E27FC236}">
                <a16:creationId xmlns:a16="http://schemas.microsoft.com/office/drawing/2014/main" id="{0C0CF3DE-118B-4E14-AA18-AD4A5E08B128}"/>
              </a:ext>
            </a:extLst>
          </p:cNvPr>
          <p:cNvSpPr/>
          <p:nvPr/>
        </p:nvSpPr>
        <p:spPr>
          <a:xfrm>
            <a:off x="4241443" y="3309872"/>
            <a:ext cx="4172756" cy="2446985"/>
          </a:xfrm>
          <a:prstGeom prst="wedgeRoundRectCallout">
            <a:avLst>
              <a:gd name="adj1" fmla="val 87080"/>
              <a:gd name="adj2" fmla="val -80476"/>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What specific reading skills do I teach?</a:t>
            </a:r>
          </a:p>
        </p:txBody>
      </p:sp>
    </p:spTree>
    <p:extLst>
      <p:ext uri="{BB962C8B-B14F-4D97-AF65-F5344CB8AC3E}">
        <p14:creationId xmlns:p14="http://schemas.microsoft.com/office/powerpoint/2010/main" val="4919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7986" y="953609"/>
            <a:ext cx="8520353" cy="4403725"/>
          </a:xfrm>
        </p:spPr>
        <p:txBody>
          <a:bodyPr>
            <a:normAutofit fontScale="92500" lnSpcReduction="10000"/>
          </a:bodyPr>
          <a:lstStyle/>
          <a:p>
            <a:r>
              <a:rPr lang="en-US" sz="2600" b="0" dirty="0">
                <a:solidFill>
                  <a:schemeClr val="accent1"/>
                </a:solidFill>
              </a:rPr>
              <a:t>Part 1:</a:t>
            </a:r>
            <a:r>
              <a:rPr lang="en-US" sz="2600" b="0" dirty="0"/>
              <a:t> </a:t>
            </a:r>
            <a:r>
              <a:rPr lang="en-US" sz="2200" b="0" dirty="0"/>
              <a:t>Diagnostic assessment</a:t>
            </a:r>
          </a:p>
          <a:p>
            <a:endParaRPr lang="en-US" sz="2200" b="0" dirty="0"/>
          </a:p>
          <a:p>
            <a:r>
              <a:rPr lang="en-US" sz="2600" b="0" dirty="0">
                <a:solidFill>
                  <a:schemeClr val="accent1"/>
                </a:solidFill>
              </a:rPr>
              <a:t>Part 3:</a:t>
            </a:r>
            <a:r>
              <a:rPr lang="en-US" sz="2600" b="0" dirty="0"/>
              <a:t> </a:t>
            </a:r>
            <a:r>
              <a:rPr lang="en-US" sz="2200" b="0" dirty="0"/>
              <a:t>Curriculum-Based Assessment (CBA)</a:t>
            </a:r>
          </a:p>
          <a:p>
            <a:endParaRPr lang="en-US" sz="2200" b="0" dirty="0"/>
          </a:p>
          <a:p>
            <a:r>
              <a:rPr lang="en-US" sz="2600" b="0" dirty="0">
                <a:solidFill>
                  <a:schemeClr val="accent1"/>
                </a:solidFill>
              </a:rPr>
              <a:t>Part 4:</a:t>
            </a:r>
            <a:r>
              <a:rPr lang="en-US" sz="2600" b="0" dirty="0"/>
              <a:t> </a:t>
            </a:r>
            <a:r>
              <a:rPr lang="en-US" sz="2200" b="0" dirty="0"/>
              <a:t>Integrating Diagnostic and Progress Monitoring Data to Inform Instruction</a:t>
            </a:r>
          </a:p>
          <a:p>
            <a:endParaRPr lang="en-US" sz="2200" b="0" dirty="0">
              <a:solidFill>
                <a:schemeClr val="accent1"/>
              </a:solidFill>
            </a:endParaRPr>
          </a:p>
          <a:p>
            <a:r>
              <a:rPr lang="en-US" sz="2600" b="0" dirty="0">
                <a:solidFill>
                  <a:schemeClr val="accent1"/>
                </a:solidFill>
              </a:rPr>
              <a:t>Closing:</a:t>
            </a:r>
            <a:r>
              <a:rPr lang="en-US" sz="2600" b="0" dirty="0"/>
              <a:t> </a:t>
            </a:r>
            <a:r>
              <a:rPr lang="en-US" sz="2200" b="0" dirty="0"/>
              <a:t>What are the next steps?</a:t>
            </a:r>
          </a:p>
          <a:p>
            <a:endParaRPr lang="en-US" sz="2200" b="0" dirty="0"/>
          </a:p>
          <a:p>
            <a:r>
              <a:rPr lang="en-US" sz="2200" b="0" dirty="0"/>
              <a:t>Note: There is no Part 2 in this module. The content originally covered in Part 2 is covered in other modules.</a:t>
            </a:r>
          </a:p>
          <a:p>
            <a:endParaRPr lang="en-US" b="0" dirty="0"/>
          </a:p>
        </p:txBody>
      </p:sp>
      <p:sp>
        <p:nvSpPr>
          <p:cNvPr id="3" name="Text Placeholder 2"/>
          <p:cNvSpPr>
            <a:spLocks noGrp="1"/>
          </p:cNvSpPr>
          <p:nvPr>
            <p:ph type="body" sz="quarter" idx="13"/>
          </p:nvPr>
        </p:nvSpPr>
        <p:spPr/>
        <p:txBody>
          <a:bodyPr>
            <a:normAutofit/>
          </a:bodyPr>
          <a:lstStyle/>
          <a:p>
            <a:r>
              <a:rPr lang="en-US" sz="3200" b="1" dirty="0"/>
              <a:t>Overview</a:t>
            </a:r>
          </a:p>
        </p:txBody>
      </p:sp>
    </p:spTree>
    <p:extLst>
      <p:ext uri="{BB962C8B-B14F-4D97-AF65-F5344CB8AC3E}">
        <p14:creationId xmlns:p14="http://schemas.microsoft.com/office/powerpoint/2010/main" val="143076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84C5-D8CD-4D85-B8D6-47B1438E9F7C}"/>
              </a:ext>
            </a:extLst>
          </p:cNvPr>
          <p:cNvSpPr>
            <a:spLocks noGrp="1"/>
          </p:cNvSpPr>
          <p:nvPr>
            <p:ph type="title"/>
          </p:nvPr>
        </p:nvSpPr>
        <p:spPr/>
        <p:txBody>
          <a:bodyPr/>
          <a:lstStyle/>
          <a:p>
            <a:r>
              <a:rPr lang="en-US" dirty="0"/>
              <a:t>Criterion-referenced</a:t>
            </a:r>
          </a:p>
        </p:txBody>
      </p:sp>
      <p:sp>
        <p:nvSpPr>
          <p:cNvPr id="3" name="Content Placeholder 2">
            <a:extLst>
              <a:ext uri="{FF2B5EF4-FFF2-40B4-BE49-F238E27FC236}">
                <a16:creationId xmlns:a16="http://schemas.microsoft.com/office/drawing/2014/main" id="{43A5064A-BEF7-4381-98BB-0A473100E548}"/>
              </a:ext>
            </a:extLst>
          </p:cNvPr>
          <p:cNvSpPr>
            <a:spLocks noGrp="1"/>
          </p:cNvSpPr>
          <p:nvPr>
            <p:ph idx="1"/>
          </p:nvPr>
        </p:nvSpPr>
        <p:spPr>
          <a:xfrm>
            <a:off x="392591" y="960120"/>
            <a:ext cx="8686800" cy="4940679"/>
          </a:xfrm>
        </p:spPr>
        <p:txBody>
          <a:bodyPr>
            <a:normAutofit fontScale="92500" lnSpcReduction="10000"/>
          </a:bodyPr>
          <a:lstStyle/>
          <a:p>
            <a:pPr marL="342900" indent="-342900">
              <a:buFont typeface="Arial"/>
              <a:buChar char="•"/>
            </a:pPr>
            <a:r>
              <a:rPr lang="en-US" dirty="0"/>
              <a:t>These assessments are intended to determine whether or not a student has mastered a certain set of skills (90% accuracy or better).</a:t>
            </a:r>
          </a:p>
          <a:p>
            <a:pPr marL="342900" indent="-342900">
              <a:buFont typeface="Arial"/>
              <a:buChar char="•"/>
            </a:pPr>
            <a:r>
              <a:rPr lang="en-US" dirty="0"/>
              <a:t>Once the student has mastered the skills, different criterion (e.g., different skills) need to be assessed.</a:t>
            </a:r>
          </a:p>
          <a:p>
            <a:pPr marL="573088" lvl="1">
              <a:buFont typeface="Arial"/>
              <a:buChar char="•"/>
            </a:pPr>
            <a:r>
              <a:rPr lang="en-US" dirty="0"/>
              <a:t>EXAMPLES: An assessment may identify what letter names the student has mastered and which ones the student has not. Once the student has mastered all letter names then this assessment is no longer needed.</a:t>
            </a:r>
          </a:p>
          <a:p>
            <a:pPr marL="573088" lvl="1">
              <a:buFont typeface="Arial"/>
              <a:buChar char="•"/>
            </a:pPr>
            <a:r>
              <a:rPr lang="en-US" dirty="0"/>
              <a:t>*HOWEVER, you may do an occasional letter name probe to be sure the student has maintained their letter name knowledge.</a:t>
            </a:r>
          </a:p>
          <a:p>
            <a:pPr marL="342900" indent="-342900">
              <a:buFont typeface="Arial"/>
              <a:buChar char="•"/>
            </a:pPr>
            <a:r>
              <a:rPr lang="en-US" dirty="0"/>
              <a:t>Skills that are assessed should be the skills needed for proficient reading and this tells the teacher what content on which they need to focus their instruction.</a:t>
            </a:r>
          </a:p>
          <a:p>
            <a:pPr marL="342900" indent="-342900">
              <a:buFont typeface="Arial"/>
              <a:buChar char="•"/>
            </a:pPr>
            <a:endParaRPr lang="en-US" dirty="0"/>
          </a:p>
        </p:txBody>
      </p:sp>
    </p:spTree>
    <p:extLst>
      <p:ext uri="{BB962C8B-B14F-4D97-AF65-F5344CB8AC3E}">
        <p14:creationId xmlns:p14="http://schemas.microsoft.com/office/powerpoint/2010/main" val="301529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D26-6C25-4F43-9F74-86F864FBFD78}"/>
              </a:ext>
            </a:extLst>
          </p:cNvPr>
          <p:cNvSpPr>
            <a:spLocks noGrp="1"/>
          </p:cNvSpPr>
          <p:nvPr>
            <p:ph type="title"/>
          </p:nvPr>
        </p:nvSpPr>
        <p:spPr/>
        <p:txBody>
          <a:bodyPr/>
          <a:lstStyle/>
          <a:p>
            <a:r>
              <a:rPr lang="en-US" dirty="0"/>
              <a:t>For example: CORE Literacy Library</a:t>
            </a:r>
          </a:p>
        </p:txBody>
      </p:sp>
      <p:sp>
        <p:nvSpPr>
          <p:cNvPr id="12" name="Content Placeholder 11">
            <a:extLst>
              <a:ext uri="{FF2B5EF4-FFF2-40B4-BE49-F238E27FC236}">
                <a16:creationId xmlns:a16="http://schemas.microsoft.com/office/drawing/2014/main" id="{282A8248-7200-4E1C-BC0F-7A5743946193}"/>
              </a:ext>
            </a:extLst>
          </p:cNvPr>
          <p:cNvSpPr>
            <a:spLocks noGrp="1"/>
          </p:cNvSpPr>
          <p:nvPr>
            <p:ph sz="half" idx="2"/>
          </p:nvPr>
        </p:nvSpPr>
        <p:spPr>
          <a:xfrm>
            <a:off x="2922001" y="960120"/>
            <a:ext cx="4270248" cy="4636008"/>
          </a:xfrm>
        </p:spPr>
        <p:txBody>
          <a:bodyPr>
            <a:normAutofit/>
          </a:bodyPr>
          <a:lstStyle/>
          <a:p>
            <a:r>
              <a:rPr lang="en-US" sz="2400" dirty="0"/>
              <a:t>Phonological Awareness</a:t>
            </a:r>
          </a:p>
          <a:p>
            <a:r>
              <a:rPr lang="en-US" sz="2400" dirty="0"/>
              <a:t>Decoding and Word Attack</a:t>
            </a:r>
          </a:p>
          <a:p>
            <a:r>
              <a:rPr lang="en-US" sz="2400" dirty="0"/>
              <a:t>Spelling</a:t>
            </a:r>
          </a:p>
          <a:p>
            <a:r>
              <a:rPr lang="en-US" sz="2400" dirty="0"/>
              <a:t>Fluency</a:t>
            </a:r>
          </a:p>
          <a:p>
            <a:r>
              <a:rPr lang="en-US" sz="2400" dirty="0"/>
              <a:t>Vocabulary</a:t>
            </a:r>
          </a:p>
          <a:p>
            <a:r>
              <a:rPr lang="en-US" sz="2400" dirty="0"/>
              <a:t>Comprehension</a:t>
            </a:r>
          </a:p>
        </p:txBody>
      </p:sp>
      <p:pic>
        <p:nvPicPr>
          <p:cNvPr id="10" name="Picture 9">
            <a:extLst>
              <a:ext uri="{FF2B5EF4-FFF2-40B4-BE49-F238E27FC236}">
                <a16:creationId xmlns:a16="http://schemas.microsoft.com/office/drawing/2014/main" id="{8022A5F9-595F-42C4-86CC-7EB98432D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25" y="1048040"/>
            <a:ext cx="2100912" cy="2730119"/>
          </a:xfrm>
          <a:prstGeom prst="rect">
            <a:avLst/>
          </a:prstGeom>
        </p:spPr>
      </p:pic>
      <p:sp>
        <p:nvSpPr>
          <p:cNvPr id="13" name="TextBox 12">
            <a:extLst>
              <a:ext uri="{FF2B5EF4-FFF2-40B4-BE49-F238E27FC236}">
                <a16:creationId xmlns:a16="http://schemas.microsoft.com/office/drawing/2014/main" id="{14B77608-69FE-4E16-A172-2831AE90E220}"/>
              </a:ext>
            </a:extLst>
          </p:cNvPr>
          <p:cNvSpPr txBox="1"/>
          <p:nvPr/>
        </p:nvSpPr>
        <p:spPr>
          <a:xfrm>
            <a:off x="375725" y="5134463"/>
            <a:ext cx="7817476" cy="923330"/>
          </a:xfrm>
          <a:prstGeom prst="rect">
            <a:avLst/>
          </a:prstGeom>
          <a:noFill/>
        </p:spPr>
        <p:txBody>
          <a:bodyPr wrap="square" rtlCol="0">
            <a:spAutoFit/>
          </a:bodyPr>
          <a:lstStyle/>
          <a:p>
            <a:r>
              <a:rPr lang="en-US" dirty="0">
                <a:solidFill>
                  <a:schemeClr val="bg1"/>
                </a:solidFill>
              </a:rPr>
              <a:t>Consortium on Reading Excellence (2008). </a:t>
            </a:r>
            <a:r>
              <a:rPr lang="en-US" i="1" dirty="0">
                <a:solidFill>
                  <a:schemeClr val="bg1"/>
                </a:solidFill>
              </a:rPr>
              <a:t>Assessing reading: Multiple measures for all educators working to improve reading achievement. </a:t>
            </a:r>
            <a:r>
              <a:rPr lang="en-US" dirty="0">
                <a:solidFill>
                  <a:schemeClr val="bg1"/>
                </a:solidFill>
              </a:rPr>
              <a:t>Novato, VA: Arena Press.</a:t>
            </a:r>
          </a:p>
        </p:txBody>
      </p:sp>
      <p:sp>
        <p:nvSpPr>
          <p:cNvPr id="6" name="Rounded Rectangular Callout 8">
            <a:extLst>
              <a:ext uri="{FF2B5EF4-FFF2-40B4-BE49-F238E27FC236}">
                <a16:creationId xmlns:a16="http://schemas.microsoft.com/office/drawing/2014/main" id="{6A89E2F4-6663-4761-9F24-F61C1115C535}"/>
              </a:ext>
            </a:extLst>
          </p:cNvPr>
          <p:cNvSpPr/>
          <p:nvPr/>
        </p:nvSpPr>
        <p:spPr>
          <a:xfrm>
            <a:off x="5704870" y="2629973"/>
            <a:ext cx="3390363" cy="1754623"/>
          </a:xfrm>
          <a:prstGeom prst="wedgeRoundRectCallout">
            <a:avLst>
              <a:gd name="adj1" fmla="val -56722"/>
              <a:gd name="adj2" fmla="val -69455"/>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3200" kern="0" dirty="0">
                <a:solidFill>
                  <a:schemeClr val="bg1"/>
                </a:solidFill>
                <a:latin typeface="Tw Cen MT" panose="020B0602020104020603"/>
              </a:rPr>
              <a:t>Aligns with “big ideas” in reading for K-12.</a:t>
            </a:r>
          </a:p>
        </p:txBody>
      </p:sp>
    </p:spTree>
    <p:extLst>
      <p:ext uri="{BB962C8B-B14F-4D97-AF65-F5344CB8AC3E}">
        <p14:creationId xmlns:p14="http://schemas.microsoft.com/office/powerpoint/2010/main" val="10814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185-85BA-4990-8CCA-F347F675E2A2}"/>
              </a:ext>
            </a:extLst>
          </p:cNvPr>
          <p:cNvSpPr>
            <a:spLocks noGrp="1"/>
          </p:cNvSpPr>
          <p:nvPr>
            <p:ph type="title"/>
          </p:nvPr>
        </p:nvSpPr>
        <p:spPr/>
        <p:txBody>
          <a:bodyPr/>
          <a:lstStyle/>
          <a:p>
            <a:r>
              <a:rPr lang="en-US" dirty="0"/>
              <a:t>CORE Phonics Survey – Record Form</a:t>
            </a:r>
          </a:p>
        </p:txBody>
      </p:sp>
      <p:graphicFrame>
        <p:nvGraphicFramePr>
          <p:cNvPr id="5" name="Object 4">
            <a:extLst>
              <a:ext uri="{FF2B5EF4-FFF2-40B4-BE49-F238E27FC236}">
                <a16:creationId xmlns:a16="http://schemas.microsoft.com/office/drawing/2014/main" id="{02308F45-9E05-4123-8F80-04B714048E53}"/>
              </a:ext>
            </a:extLst>
          </p:cNvPr>
          <p:cNvGraphicFramePr>
            <a:graphicFrameLocks noChangeAspect="1"/>
          </p:cNvGraphicFramePr>
          <p:nvPr>
            <p:extLst>
              <p:ext uri="{D42A27DB-BD31-4B8C-83A1-F6EECF244321}">
                <p14:modId xmlns:p14="http://schemas.microsoft.com/office/powerpoint/2010/main" val="193867885"/>
              </p:ext>
            </p:extLst>
          </p:nvPr>
        </p:nvGraphicFramePr>
        <p:xfrm>
          <a:off x="304800" y="897401"/>
          <a:ext cx="3940935" cy="5100503"/>
        </p:xfrm>
        <a:graphic>
          <a:graphicData uri="http://schemas.openxmlformats.org/presentationml/2006/ole">
            <mc:AlternateContent xmlns:mc="http://schemas.openxmlformats.org/markup-compatibility/2006">
              <mc:Choice xmlns:v="urn:schemas-microsoft-com:vml" Requires="v">
                <p:oleObj spid="_x0000_s2068" name="Acrobat Document" r:id="rId3" imgW="5829156" imgH="7543672" progId="AcroExch.Document.7">
                  <p:embed/>
                </p:oleObj>
              </mc:Choice>
              <mc:Fallback>
                <p:oleObj name="Acrobat Document" r:id="rId3" imgW="5829156" imgH="7543672" progId="AcroExch.Document.7">
                  <p:embed/>
                  <p:pic>
                    <p:nvPicPr>
                      <p:cNvPr id="5" name="Object 4">
                        <a:extLst>
                          <a:ext uri="{FF2B5EF4-FFF2-40B4-BE49-F238E27FC236}">
                            <a16:creationId xmlns:a16="http://schemas.microsoft.com/office/drawing/2014/main" id="{02308F45-9E05-4123-8F80-04B714048E53}"/>
                          </a:ext>
                        </a:extLst>
                      </p:cNvPr>
                      <p:cNvPicPr/>
                      <p:nvPr/>
                    </p:nvPicPr>
                    <p:blipFill>
                      <a:blip r:embed="rId4"/>
                      <a:stretch>
                        <a:fillRect/>
                      </a:stretch>
                    </p:blipFill>
                    <p:spPr>
                      <a:xfrm>
                        <a:off x="304800" y="897401"/>
                        <a:ext cx="3940935" cy="510050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8765D07-EE5E-49D0-BCEE-012853902737}"/>
              </a:ext>
            </a:extLst>
          </p:cNvPr>
          <p:cNvSpPr txBox="1"/>
          <p:nvPr/>
        </p:nvSpPr>
        <p:spPr>
          <a:xfrm>
            <a:off x="4492626" y="958978"/>
            <a:ext cx="4276470" cy="3139321"/>
          </a:xfrm>
          <a:prstGeom prst="rect">
            <a:avLst/>
          </a:prstGeom>
          <a:noFill/>
        </p:spPr>
        <p:txBody>
          <a:bodyPr wrap="square" rtlCol="0">
            <a:spAutoFit/>
          </a:bodyPr>
          <a:lstStyle/>
          <a:p>
            <a:r>
              <a:rPr lang="en-US" b="1" dirty="0">
                <a:solidFill>
                  <a:schemeClr val="bg1"/>
                </a:solidFill>
              </a:rPr>
              <a:t>Skills to review</a:t>
            </a:r>
            <a:r>
              <a:rPr lang="en-US" dirty="0">
                <a:solidFill>
                  <a:schemeClr val="bg1"/>
                </a:solidFill>
              </a:rPr>
              <a:t>:_________________________________________________________________________________________________________</a:t>
            </a:r>
          </a:p>
          <a:p>
            <a:endParaRPr lang="en-US" dirty="0">
              <a:solidFill>
                <a:schemeClr val="bg1"/>
              </a:solidFill>
            </a:endParaRPr>
          </a:p>
          <a:p>
            <a:r>
              <a:rPr lang="en-US" b="1" dirty="0">
                <a:solidFill>
                  <a:schemeClr val="bg1"/>
                </a:solidFill>
              </a:rPr>
              <a:t>Skills to teach</a:t>
            </a:r>
            <a:r>
              <a:rPr lang="en-US" dirty="0">
                <a:solidFill>
                  <a:schemeClr val="bg1"/>
                </a:solidFill>
              </a:rPr>
              <a:t>:__________________________________________________________________________________________________________</a:t>
            </a:r>
          </a:p>
        </p:txBody>
      </p:sp>
      <p:sp>
        <p:nvSpPr>
          <p:cNvPr id="7" name="Rounded Rectangular Callout 8">
            <a:extLst>
              <a:ext uri="{FF2B5EF4-FFF2-40B4-BE49-F238E27FC236}">
                <a16:creationId xmlns:a16="http://schemas.microsoft.com/office/drawing/2014/main" id="{41A09969-B7E0-4F26-A9F1-680C2F544441}"/>
              </a:ext>
            </a:extLst>
          </p:cNvPr>
          <p:cNvSpPr/>
          <p:nvPr/>
        </p:nvSpPr>
        <p:spPr>
          <a:xfrm>
            <a:off x="4880208" y="4343002"/>
            <a:ext cx="2981086" cy="1654902"/>
          </a:xfrm>
          <a:prstGeom prst="wedgeRoundRectCallout">
            <a:avLst>
              <a:gd name="adj1" fmla="val -102214"/>
              <a:gd name="adj2" fmla="val -80513"/>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Is used to inform instructional planning</a:t>
            </a:r>
          </a:p>
        </p:txBody>
      </p:sp>
    </p:spTree>
    <p:extLst>
      <p:ext uri="{BB962C8B-B14F-4D97-AF65-F5344CB8AC3E}">
        <p14:creationId xmlns:p14="http://schemas.microsoft.com/office/powerpoint/2010/main" val="39450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185-85BA-4990-8CCA-F347F675E2A2}"/>
              </a:ext>
            </a:extLst>
          </p:cNvPr>
          <p:cNvSpPr>
            <a:spLocks noGrp="1"/>
          </p:cNvSpPr>
          <p:nvPr>
            <p:ph type="title"/>
          </p:nvPr>
        </p:nvSpPr>
        <p:spPr/>
        <p:txBody>
          <a:bodyPr/>
          <a:lstStyle/>
          <a:p>
            <a:r>
              <a:rPr lang="en-US" dirty="0"/>
              <a:t>CORE Reading Assessment Profile, Grades 4-8</a:t>
            </a:r>
          </a:p>
        </p:txBody>
      </p:sp>
      <p:sp>
        <p:nvSpPr>
          <p:cNvPr id="10" name="Rectangle 9">
            <a:extLst>
              <a:ext uri="{FF2B5EF4-FFF2-40B4-BE49-F238E27FC236}">
                <a16:creationId xmlns:a16="http://schemas.microsoft.com/office/drawing/2014/main" id="{7A897DA5-7AD8-41FC-9D42-130324D0D9C1}"/>
              </a:ext>
            </a:extLst>
          </p:cNvPr>
          <p:cNvSpPr/>
          <p:nvPr/>
        </p:nvSpPr>
        <p:spPr>
          <a:xfrm>
            <a:off x="304800" y="852890"/>
            <a:ext cx="4803819" cy="5247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D9C28BC2-2087-4B94-8EC3-C55BBC06489A}"/>
              </a:ext>
            </a:extLst>
          </p:cNvPr>
          <p:cNvGraphicFramePr>
            <a:graphicFrameLocks noGrp="1"/>
          </p:cNvGraphicFramePr>
          <p:nvPr>
            <p:extLst>
              <p:ext uri="{D42A27DB-BD31-4B8C-83A1-F6EECF244321}">
                <p14:modId xmlns:p14="http://schemas.microsoft.com/office/powerpoint/2010/main" val="1793671580"/>
              </p:ext>
            </p:extLst>
          </p:nvPr>
        </p:nvGraphicFramePr>
        <p:xfrm>
          <a:off x="422368" y="1005694"/>
          <a:ext cx="4555803" cy="4941888"/>
        </p:xfrm>
        <a:graphic>
          <a:graphicData uri="http://schemas.openxmlformats.org/drawingml/2006/table">
            <a:tbl>
              <a:tblPr firstRow="1" firstCol="1" lastRow="1" lastCol="1" bandRow="1" bandCol="1"/>
              <a:tblGrid>
                <a:gridCol w="2625378">
                  <a:extLst>
                    <a:ext uri="{9D8B030D-6E8A-4147-A177-3AD203B41FA5}">
                      <a16:colId xmlns:a16="http://schemas.microsoft.com/office/drawing/2014/main" val="3461659107"/>
                    </a:ext>
                  </a:extLst>
                </a:gridCol>
                <a:gridCol w="617736">
                  <a:extLst>
                    <a:ext uri="{9D8B030D-6E8A-4147-A177-3AD203B41FA5}">
                      <a16:colId xmlns:a16="http://schemas.microsoft.com/office/drawing/2014/main" val="2143728536"/>
                    </a:ext>
                  </a:extLst>
                </a:gridCol>
                <a:gridCol w="617736">
                  <a:extLst>
                    <a:ext uri="{9D8B030D-6E8A-4147-A177-3AD203B41FA5}">
                      <a16:colId xmlns:a16="http://schemas.microsoft.com/office/drawing/2014/main" val="3546025008"/>
                    </a:ext>
                  </a:extLst>
                </a:gridCol>
                <a:gridCol w="694953">
                  <a:extLst>
                    <a:ext uri="{9D8B030D-6E8A-4147-A177-3AD203B41FA5}">
                      <a16:colId xmlns:a16="http://schemas.microsoft.com/office/drawing/2014/main" val="3886306806"/>
                    </a:ext>
                  </a:extLst>
                </a:gridCol>
              </a:tblGrid>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FALL</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WINTER</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SPRING</a:t>
                      </a:r>
                      <a:endParaRPr lang="en-US" sz="800" dirty="0">
                        <a:effectLst/>
                        <a:latin typeface="Times New Roman" panose="02020603050405020304" pitchFamily="18" charset="0"/>
                        <a:ea typeface="Times New Roman" panose="02020603050405020304" pitchFamily="18" charset="0"/>
                      </a:endParaRPr>
                    </a:p>
                  </a:txBody>
                  <a:tcPr marL="46330" marR="4633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510260"/>
                  </a:ext>
                </a:extLst>
              </a:tr>
              <a:tr h="370642">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Reading Maze Comprehension</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0478748"/>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MASI-R Oral Reading Fluency Measures</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(Through Grade 6 Only)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Benchmark:</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50</a:t>
                      </a:r>
                      <a:r>
                        <a:rPr lang="en-US" sz="800" baseline="30000" dirty="0">
                          <a:effectLst/>
                          <a:latin typeface="Arial" panose="020B0604020202020204" pitchFamily="34" charset="0"/>
                          <a:ea typeface="Times New Roman" panose="02020603050405020304" pitchFamily="18" charset="0"/>
                        </a:rPr>
                        <a:t>th</a:t>
                      </a:r>
                      <a:r>
                        <a:rPr lang="en-US" sz="800" dirty="0">
                          <a:effectLst/>
                          <a:latin typeface="Arial" panose="020B0604020202020204" pitchFamily="34" charset="0"/>
                          <a:ea typeface="Times New Roman" panose="02020603050405020304" pitchFamily="18" charset="0"/>
                        </a:rPr>
                        <a:t> percentile, in WCPM, +/- 10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wcpm____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71</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wcpm____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92</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latin typeface="Arial" panose="020B0604020202020204" pitchFamily="34" charset="0"/>
                          <a:ea typeface="Times New Roman" panose="02020603050405020304" pitchFamily="18" charset="0"/>
                        </a:rPr>
                        <a:t>  wcpm___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00" dirty="0">
                          <a:effectLst/>
                          <a:latin typeface="Arial" panose="020B0604020202020204" pitchFamily="34" charset="0"/>
                          <a:ea typeface="Times New Roman" panose="02020603050405020304" pitchFamily="18" charset="0"/>
                        </a:rPr>
                        <a:t>Target = 107</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065387"/>
                  </a:ext>
                </a:extLst>
              </a:tr>
              <a:tr h="370642">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Vocabulary Screening</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___/___</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223626"/>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San Diego Quick Assessment of Reading Ability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Independent Level: 1 error</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Instructional Level: 2 errors</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Frustration Level: 3+ errors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606008"/>
                  </a:ext>
                </a:extLst>
              </a:tr>
              <a:tr h="617736">
                <a:tc>
                  <a:txBody>
                    <a:bodyPr/>
                    <a:lstStyle/>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Graded High Frequency Word Survey</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Benchmark: 21-24</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Strategic: 18-20</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Intensive: 0-17</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423583"/>
                  </a:ext>
                </a:extLst>
              </a:tr>
              <a:tr h="370642">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Phoneme Deletion Test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(Administered if indicated by results on other tests.)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____/20</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916645"/>
                  </a:ext>
                </a:extLst>
              </a:tr>
              <a:tr h="370642">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Phoneme Segmentation Test</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(Administered if indicated by results on other tests.)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874541"/>
                  </a:ext>
                </a:extLst>
              </a:tr>
              <a:tr h="617736">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b="1" dirty="0">
                          <a:effectLst/>
                          <a:latin typeface="Arial" panose="020B0604020202020204" pitchFamily="34" charset="0"/>
                          <a:ea typeface="Times New Roman" panose="02020603050405020304" pitchFamily="18" charset="0"/>
                        </a:rPr>
                        <a:t>CORE Phonics Survey – Reading and Decoding</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(Administer E – K as diagnostics if indicated)</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Short vowels in CVC words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301038"/>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Consonant blends with short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327538"/>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Short vowels, digraphs, and –tch trigraphs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166844"/>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R-controlled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553329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Long vowel sounds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3228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Variant vowels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857601"/>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Low frequency vowel and consonant spellings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____/15</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164059"/>
                  </a:ext>
                </a:extLst>
              </a:tr>
              <a:tr h="123547">
                <a:tc>
                  <a:txBody>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Multisyllabic words</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rPr>
                        <a:t>____/24</a:t>
                      </a:r>
                      <a:endParaRPr lang="en-US" sz="800" dirty="0">
                        <a:effectLst/>
                        <a:latin typeface="Times New Roman" panose="02020603050405020304" pitchFamily="18" charset="0"/>
                        <a:ea typeface="Times New Roman" panose="02020603050405020304" pitchFamily="18" charset="0"/>
                      </a:endParaRPr>
                    </a:p>
                  </a:txBody>
                  <a:tcPr marL="46330" marR="46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0551"/>
                  </a:ext>
                </a:extLst>
              </a:tr>
            </a:tbl>
          </a:graphicData>
        </a:graphic>
      </p:graphicFrame>
      <p:sp>
        <p:nvSpPr>
          <p:cNvPr id="7" name="Rounded Rectangular Callout 8">
            <a:extLst>
              <a:ext uri="{FF2B5EF4-FFF2-40B4-BE49-F238E27FC236}">
                <a16:creationId xmlns:a16="http://schemas.microsoft.com/office/drawing/2014/main" id="{41A09969-B7E0-4F26-A9F1-680C2F544441}"/>
              </a:ext>
            </a:extLst>
          </p:cNvPr>
          <p:cNvSpPr/>
          <p:nvPr/>
        </p:nvSpPr>
        <p:spPr>
          <a:xfrm>
            <a:off x="5684880" y="2276458"/>
            <a:ext cx="2981086" cy="1654902"/>
          </a:xfrm>
          <a:prstGeom prst="wedgeRoundRectCallout">
            <a:avLst>
              <a:gd name="adj1" fmla="val -103134"/>
              <a:gd name="adj2" fmla="val -10893"/>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2400" kern="0" dirty="0">
                <a:solidFill>
                  <a:schemeClr val="bg1"/>
                </a:solidFill>
                <a:latin typeface="+mj-lt"/>
              </a:rPr>
              <a:t>Helps determine areas of strength and need</a:t>
            </a:r>
          </a:p>
        </p:txBody>
      </p:sp>
    </p:spTree>
    <p:extLst>
      <p:ext uri="{BB962C8B-B14F-4D97-AF65-F5344CB8AC3E}">
        <p14:creationId xmlns:p14="http://schemas.microsoft.com/office/powerpoint/2010/main" val="417678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AD26-6C25-4F43-9F74-86F864FBFD78}"/>
              </a:ext>
            </a:extLst>
          </p:cNvPr>
          <p:cNvSpPr>
            <a:spLocks noGrp="1"/>
          </p:cNvSpPr>
          <p:nvPr>
            <p:ph type="title"/>
          </p:nvPr>
        </p:nvSpPr>
        <p:spPr/>
        <p:txBody>
          <a:bodyPr/>
          <a:lstStyle/>
          <a:p>
            <a:r>
              <a:rPr lang="en-US" dirty="0"/>
              <a:t>For example: Quick Phonics Screener</a:t>
            </a:r>
          </a:p>
        </p:txBody>
      </p:sp>
      <p:pic>
        <p:nvPicPr>
          <p:cNvPr id="3" name="Picture 2" descr="Screen Shot 2018-06-26 at 11.06.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99067"/>
            <a:ext cx="9144000" cy="5238612"/>
          </a:xfrm>
          <a:prstGeom prst="rect">
            <a:avLst/>
          </a:prstGeom>
        </p:spPr>
      </p:pic>
    </p:spTree>
    <p:extLst>
      <p:ext uri="{BB962C8B-B14F-4D97-AF65-F5344CB8AC3E}">
        <p14:creationId xmlns:p14="http://schemas.microsoft.com/office/powerpoint/2010/main" val="3790536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sz="half" idx="1"/>
          </p:nvPr>
        </p:nvSpPr>
        <p:spPr>
          <a:xfrm>
            <a:off x="304800" y="1236345"/>
            <a:ext cx="11582400" cy="1278255"/>
          </a:xfrm>
          <a:noFill/>
        </p:spPr>
        <p:txBody>
          <a:bodyPr>
            <a:normAutofit fontScale="92500" lnSpcReduction="20000"/>
          </a:bodyPr>
          <a:lstStyle/>
          <a:p>
            <a:r>
              <a:rPr lang="en-US" b="1" dirty="0"/>
              <a:t>More examples and links can be found at the National Center on Intensive Intervention:</a:t>
            </a:r>
          </a:p>
          <a:p>
            <a:r>
              <a:rPr lang="en-US" dirty="0">
                <a:solidFill>
                  <a:schemeClr val="accent2"/>
                </a:solidFill>
                <a:hlinkClick r:id="rId2"/>
              </a:rPr>
              <a:t>https://intensiveintervention.org/intensive-intervention/diagnostic-data/example-diagnostic-tools</a:t>
            </a:r>
            <a:endParaRPr lang="en-US" dirty="0">
              <a:solidFill>
                <a:schemeClr val="accent2"/>
              </a:solidFill>
            </a:endParaRPr>
          </a:p>
          <a:p>
            <a:endParaRPr lang="en-US" dirty="0"/>
          </a:p>
        </p:txBody>
      </p:sp>
      <p:sp>
        <p:nvSpPr>
          <p:cNvPr id="4" name="Content Placeholder 3"/>
          <p:cNvSpPr>
            <a:spLocks noGrp="1"/>
          </p:cNvSpPr>
          <p:nvPr>
            <p:ph sz="half" idx="2"/>
          </p:nvPr>
        </p:nvSpPr>
        <p:spPr>
          <a:xfrm>
            <a:off x="368808" y="2790825"/>
            <a:ext cx="8967216" cy="976503"/>
          </a:xfrm>
          <a:prstGeom prst="wedgeRectCallout">
            <a:avLst>
              <a:gd name="adj1" fmla="val 42695"/>
              <a:gd name="adj2" fmla="val 134404"/>
            </a:avLst>
          </a:prstGeom>
          <a:solidFill>
            <a:schemeClr val="accent1"/>
          </a:solidFill>
        </p:spPr>
        <p:txBody>
          <a:bodyPr>
            <a:normAutofit fontScale="92500" lnSpcReduction="20000"/>
          </a:bodyPr>
          <a:lstStyle/>
          <a:p>
            <a:r>
              <a:rPr lang="en-US" b="1" dirty="0"/>
              <a:t>Do you want to learn more?</a:t>
            </a:r>
          </a:p>
          <a:p>
            <a:r>
              <a:rPr lang="en-US" dirty="0">
                <a:hlinkClick r:id="rId3"/>
              </a:rPr>
              <a:t>https://intensiveintervention.org/intensive-intervention/diagnostic-data</a:t>
            </a:r>
            <a:endParaRPr lang="en-US" dirty="0"/>
          </a:p>
          <a:p>
            <a:endParaRPr lang="en-US" dirty="0"/>
          </a:p>
        </p:txBody>
      </p:sp>
    </p:spTree>
    <p:extLst>
      <p:ext uri="{BB962C8B-B14F-4D97-AF65-F5344CB8AC3E}">
        <p14:creationId xmlns:p14="http://schemas.microsoft.com/office/powerpoint/2010/main" val="3848070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5.2– Quiz </a:t>
            </a:r>
          </a:p>
        </p:txBody>
      </p:sp>
      <p:sp>
        <p:nvSpPr>
          <p:cNvPr id="3" name="Text Placeholder 2"/>
          <p:cNvSpPr>
            <a:spLocks noGrp="1"/>
          </p:cNvSpPr>
          <p:nvPr>
            <p:ph type="body" sz="quarter" idx="12"/>
          </p:nvPr>
        </p:nvSpPr>
        <p:spPr>
          <a:xfrm>
            <a:off x="304800" y="1319213"/>
            <a:ext cx="11582400" cy="546163"/>
          </a:xfrm>
        </p:spPr>
        <p:txBody>
          <a:bodyPr/>
          <a:lstStyle/>
          <a:p>
            <a:r>
              <a:rPr lang="en-US" dirty="0"/>
              <a:t>In your workbook, answer the following question.</a:t>
            </a:r>
          </a:p>
        </p:txBody>
      </p:sp>
      <p:sp>
        <p:nvSpPr>
          <p:cNvPr id="4" name="Rectangle 3"/>
          <p:cNvSpPr/>
          <p:nvPr/>
        </p:nvSpPr>
        <p:spPr>
          <a:xfrm>
            <a:off x="304800" y="2155966"/>
            <a:ext cx="8363712" cy="1754326"/>
          </a:xfrm>
          <a:prstGeom prst="rect">
            <a:avLst/>
          </a:prstGeom>
          <a:solidFill>
            <a:schemeClr val="accent1"/>
          </a:solidFill>
        </p:spPr>
        <p:txBody>
          <a:bodyPr wrap="square">
            <a:spAutoFit/>
          </a:bodyPr>
          <a:lstStyle/>
          <a:p>
            <a:r>
              <a:rPr lang="en-US" b="1" dirty="0">
                <a:solidFill>
                  <a:schemeClr val="bg1"/>
                </a:solidFill>
              </a:rPr>
              <a:t>Which of the following statements are true? </a:t>
            </a:r>
            <a:r>
              <a:rPr lang="en-US" dirty="0">
                <a:solidFill>
                  <a:schemeClr val="bg1"/>
                </a:solidFill>
              </a:rPr>
              <a:t>Check your answers.</a:t>
            </a:r>
          </a:p>
          <a:p>
            <a:r>
              <a:rPr lang="en-US" dirty="0">
                <a:solidFill>
                  <a:schemeClr val="bg1"/>
                </a:solidFill>
              </a:rPr>
              <a:t>Diagnostic assessments…</a:t>
            </a:r>
          </a:p>
          <a:p>
            <a:pPr marL="342900" indent="-342900">
              <a:buFont typeface="Wingdings" panose="05000000000000000000" pitchFamily="2" charset="2"/>
              <a:buChar char="q"/>
            </a:pPr>
            <a:r>
              <a:rPr lang="en-US" dirty="0">
                <a:solidFill>
                  <a:schemeClr val="bg1"/>
                </a:solidFill>
              </a:rPr>
              <a:t>align with “big ideas” in reading</a:t>
            </a:r>
          </a:p>
          <a:p>
            <a:pPr marL="342900" indent="-342900">
              <a:buFont typeface="Wingdings" panose="05000000000000000000" pitchFamily="2" charset="2"/>
              <a:buChar char="q"/>
            </a:pPr>
            <a:r>
              <a:rPr lang="en-US" dirty="0">
                <a:solidFill>
                  <a:schemeClr val="bg1"/>
                </a:solidFill>
              </a:rPr>
              <a:t>are used to inform instructional planning</a:t>
            </a:r>
          </a:p>
          <a:p>
            <a:pPr marL="342900" indent="-342900">
              <a:buFont typeface="Wingdings" panose="05000000000000000000" pitchFamily="2" charset="2"/>
              <a:buChar char="q"/>
            </a:pPr>
            <a:r>
              <a:rPr lang="en-US" dirty="0">
                <a:solidFill>
                  <a:schemeClr val="bg1"/>
                </a:solidFill>
              </a:rPr>
              <a:t>help determine areas of strength and areas of instructional need</a:t>
            </a:r>
          </a:p>
          <a:p>
            <a:pPr marL="342900" indent="-342900">
              <a:buFont typeface="Wingdings" panose="05000000000000000000" pitchFamily="2" charset="2"/>
              <a:buChar char="q"/>
            </a:pPr>
            <a:r>
              <a:rPr lang="en-US" dirty="0">
                <a:solidFill>
                  <a:schemeClr val="bg1"/>
                </a:solidFill>
              </a:rPr>
              <a:t>are criterion-referenced</a:t>
            </a:r>
          </a:p>
        </p:txBody>
      </p:sp>
    </p:spTree>
    <p:extLst>
      <p:ext uri="{BB962C8B-B14F-4D97-AF65-F5344CB8AC3E}">
        <p14:creationId xmlns:p14="http://schemas.microsoft.com/office/powerpoint/2010/main" val="296305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36" y="228599"/>
            <a:ext cx="10334463" cy="1090613"/>
          </a:xfrm>
        </p:spPr>
        <p:txBody>
          <a:bodyPr>
            <a:normAutofit fontScale="90000"/>
          </a:bodyPr>
          <a:lstStyle/>
          <a:p>
            <a:r>
              <a:rPr lang="en-US" sz="3600" dirty="0"/>
              <a:t>Activity 5.2– Quiz</a:t>
            </a:r>
            <a:br>
              <a:rPr lang="en-US" dirty="0"/>
            </a:br>
            <a:r>
              <a:rPr lang="en-US" b="0" i="1" dirty="0"/>
              <a:t>Review</a:t>
            </a:r>
            <a:r>
              <a:rPr lang="en-US" dirty="0"/>
              <a:t> </a:t>
            </a:r>
          </a:p>
        </p:txBody>
      </p:sp>
      <p:sp>
        <p:nvSpPr>
          <p:cNvPr id="3" name="Text Placeholder 2"/>
          <p:cNvSpPr>
            <a:spLocks noGrp="1"/>
          </p:cNvSpPr>
          <p:nvPr>
            <p:ph type="body" sz="quarter" idx="12"/>
          </p:nvPr>
        </p:nvSpPr>
        <p:spPr>
          <a:xfrm>
            <a:off x="304800" y="1319213"/>
            <a:ext cx="11582400" cy="546163"/>
          </a:xfrm>
        </p:spPr>
        <p:txBody>
          <a:bodyPr/>
          <a:lstStyle/>
          <a:p>
            <a:r>
              <a:rPr lang="en-US" dirty="0"/>
              <a:t>In your workbook, answer the following question.</a:t>
            </a:r>
          </a:p>
        </p:txBody>
      </p:sp>
      <p:sp>
        <p:nvSpPr>
          <p:cNvPr id="4" name="Rectangle 3"/>
          <p:cNvSpPr/>
          <p:nvPr/>
        </p:nvSpPr>
        <p:spPr>
          <a:xfrm>
            <a:off x="304800" y="2155966"/>
            <a:ext cx="8363712" cy="1754326"/>
          </a:xfrm>
          <a:prstGeom prst="rect">
            <a:avLst/>
          </a:prstGeom>
          <a:solidFill>
            <a:schemeClr val="accent1"/>
          </a:solidFill>
        </p:spPr>
        <p:txBody>
          <a:bodyPr wrap="square">
            <a:spAutoFit/>
          </a:bodyPr>
          <a:lstStyle/>
          <a:p>
            <a:r>
              <a:rPr lang="en-US" b="1" dirty="0">
                <a:solidFill>
                  <a:schemeClr val="bg1"/>
                </a:solidFill>
              </a:rPr>
              <a:t>Which of the following statements are true? </a:t>
            </a:r>
            <a:r>
              <a:rPr lang="en-US" dirty="0">
                <a:solidFill>
                  <a:schemeClr val="bg1"/>
                </a:solidFill>
              </a:rPr>
              <a:t>Check your answers.</a:t>
            </a:r>
          </a:p>
          <a:p>
            <a:r>
              <a:rPr lang="en-US" dirty="0">
                <a:solidFill>
                  <a:schemeClr val="bg1"/>
                </a:solidFill>
              </a:rPr>
              <a:t>Diagnostic assessments…</a:t>
            </a:r>
          </a:p>
          <a:p>
            <a:pPr marL="342900" indent="-342900">
              <a:buClr>
                <a:schemeClr val="accent3"/>
              </a:buClr>
              <a:buFont typeface="Wingdings" panose="05000000000000000000" pitchFamily="2" charset="2"/>
              <a:buChar char="ü"/>
            </a:pPr>
            <a:r>
              <a:rPr lang="en-US" dirty="0">
                <a:solidFill>
                  <a:schemeClr val="bg1"/>
                </a:solidFill>
              </a:rPr>
              <a:t>align with “big ideas” in reading</a:t>
            </a:r>
          </a:p>
          <a:p>
            <a:pPr marL="342900" indent="-342900">
              <a:buClr>
                <a:schemeClr val="accent3"/>
              </a:buClr>
              <a:buFont typeface="Wingdings" panose="05000000000000000000" pitchFamily="2" charset="2"/>
              <a:buChar char="ü"/>
            </a:pPr>
            <a:r>
              <a:rPr lang="en-US" dirty="0">
                <a:solidFill>
                  <a:schemeClr val="bg1"/>
                </a:solidFill>
              </a:rPr>
              <a:t>are used to inform instructional planning</a:t>
            </a:r>
          </a:p>
          <a:p>
            <a:pPr marL="342900" indent="-342900">
              <a:buClr>
                <a:schemeClr val="accent3"/>
              </a:buClr>
              <a:buFont typeface="Wingdings" panose="05000000000000000000" pitchFamily="2" charset="2"/>
              <a:buChar char="ü"/>
            </a:pPr>
            <a:r>
              <a:rPr lang="en-US" dirty="0">
                <a:solidFill>
                  <a:schemeClr val="bg1"/>
                </a:solidFill>
              </a:rPr>
              <a:t>help determine areas of strength and areas of instructional need</a:t>
            </a:r>
          </a:p>
          <a:p>
            <a:pPr marL="342900" indent="-342900">
              <a:buClr>
                <a:schemeClr val="accent3"/>
              </a:buClr>
              <a:buFont typeface="Wingdings" panose="05000000000000000000" pitchFamily="2" charset="2"/>
              <a:buChar char="ü"/>
            </a:pPr>
            <a:r>
              <a:rPr lang="en-US" dirty="0">
                <a:solidFill>
                  <a:schemeClr val="bg1"/>
                </a:solidFill>
              </a:rPr>
              <a:t>are criterion-referenced</a:t>
            </a:r>
          </a:p>
        </p:txBody>
      </p:sp>
    </p:spTree>
    <p:extLst>
      <p:ext uri="{BB962C8B-B14F-4D97-AF65-F5344CB8AC3E}">
        <p14:creationId xmlns:p14="http://schemas.microsoft.com/office/powerpoint/2010/main" val="248332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5.3– Stop &amp; Jot </a:t>
            </a:r>
          </a:p>
        </p:txBody>
      </p:sp>
      <p:sp>
        <p:nvSpPr>
          <p:cNvPr id="3" name="Text Placeholder 2"/>
          <p:cNvSpPr>
            <a:spLocks noGrp="1"/>
          </p:cNvSpPr>
          <p:nvPr>
            <p:ph type="body" sz="quarter" idx="12"/>
          </p:nvPr>
        </p:nvSpPr>
        <p:spPr>
          <a:xfrm>
            <a:off x="304800" y="1319213"/>
            <a:ext cx="11582400" cy="4532947"/>
          </a:xfrm>
        </p:spPr>
        <p:txBody>
          <a:bodyPr>
            <a:normAutofit/>
          </a:bodyPr>
          <a:lstStyle/>
          <a:p>
            <a:r>
              <a:rPr lang="en-US" dirty="0"/>
              <a:t>In your workbook, complete the following assignment.</a:t>
            </a:r>
          </a:p>
          <a:p>
            <a:endParaRPr lang="en-US" dirty="0"/>
          </a:p>
          <a:p>
            <a:pPr marL="457200" indent="-457200">
              <a:buAutoNum type="arabicPeriod"/>
            </a:pPr>
            <a:r>
              <a:rPr lang="en-US" dirty="0"/>
              <a:t>Review a scored copy of the CORE Phonics Survey.</a:t>
            </a:r>
          </a:p>
          <a:p>
            <a:pPr marL="457200" indent="-457200">
              <a:buAutoNum type="arabicPeriod"/>
            </a:pPr>
            <a:r>
              <a:rPr lang="en-US" dirty="0"/>
              <a:t>Give examples to illustrate how this diagnostic assessment:</a:t>
            </a:r>
          </a:p>
          <a:p>
            <a:pPr marL="801688" lvl="1" indent="-457200">
              <a:buAutoNum type="alphaLcPeriod"/>
            </a:pPr>
            <a:r>
              <a:rPr lang="en-US" dirty="0"/>
              <a:t>aligns with the “big ideas in reading”</a:t>
            </a:r>
          </a:p>
          <a:p>
            <a:pPr marL="801688" lvl="1" indent="-457200">
              <a:buAutoNum type="alphaLcPeriod"/>
            </a:pPr>
            <a:r>
              <a:rPr lang="en-US" dirty="0"/>
              <a:t>is used to inform instructional planning</a:t>
            </a:r>
          </a:p>
          <a:p>
            <a:pPr marL="801688" lvl="1" indent="-457200">
              <a:buAutoNum type="alphaLcPeriod"/>
            </a:pPr>
            <a:r>
              <a:rPr lang="en-US" dirty="0"/>
              <a:t>helps determine areas of strength and areas of instructional need</a:t>
            </a:r>
          </a:p>
          <a:p>
            <a:pPr marL="801688" lvl="1" indent="-457200">
              <a:buAutoNum type="alphaLcPeriod"/>
            </a:pPr>
            <a:r>
              <a:rPr lang="en-US" dirty="0"/>
              <a:t>is criterion-referenced</a:t>
            </a:r>
          </a:p>
          <a:p>
            <a:pPr marL="457200" indent="-457200">
              <a:buFont typeface="+mj-lt"/>
              <a:buAutoNum type="arabicPeriod"/>
            </a:pPr>
            <a:r>
              <a:rPr lang="en-US" dirty="0"/>
              <a:t>Would you spend your time teaching letter names? Why or why not?</a:t>
            </a:r>
          </a:p>
          <a:p>
            <a:pPr marL="457200" indent="-457200">
              <a:buFont typeface="+mj-lt"/>
              <a:buAutoNum type="arabicPeriod"/>
            </a:pPr>
            <a:r>
              <a:rPr lang="en-US" dirty="0"/>
              <a:t>What decoding skills would you first target in your instruction?</a:t>
            </a:r>
          </a:p>
        </p:txBody>
      </p:sp>
    </p:spTree>
    <p:extLst>
      <p:ext uri="{BB962C8B-B14F-4D97-AF65-F5344CB8AC3E}">
        <p14:creationId xmlns:p14="http://schemas.microsoft.com/office/powerpoint/2010/main" val="222902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5.3– Stop &amp; Jot continued… </a:t>
            </a:r>
          </a:p>
        </p:txBody>
      </p:sp>
      <p:pic>
        <p:nvPicPr>
          <p:cNvPr id="5" name="Picture 4">
            <a:extLst>
              <a:ext uri="{FF2B5EF4-FFF2-40B4-BE49-F238E27FC236}">
                <a16:creationId xmlns:a16="http://schemas.microsoft.com/office/drawing/2014/main" id="{EBDBE8B5-F718-0243-87A5-9C828A856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393114"/>
            <a:ext cx="9144000" cy="4811073"/>
          </a:xfrm>
          <a:prstGeom prst="rect">
            <a:avLst/>
          </a:prstGeom>
        </p:spPr>
      </p:pic>
      <p:sp>
        <p:nvSpPr>
          <p:cNvPr id="6" name="TextBox 5">
            <a:extLst>
              <a:ext uri="{FF2B5EF4-FFF2-40B4-BE49-F238E27FC236}">
                <a16:creationId xmlns:a16="http://schemas.microsoft.com/office/drawing/2014/main" id="{27CB1D5E-F3EE-0A4F-8DA3-9A14A887F34E}"/>
              </a:ext>
            </a:extLst>
          </p:cNvPr>
          <p:cNvSpPr txBox="1"/>
          <p:nvPr/>
        </p:nvSpPr>
        <p:spPr>
          <a:xfrm>
            <a:off x="6374443" y="819042"/>
            <a:ext cx="4625788" cy="1569660"/>
          </a:xfrm>
          <a:prstGeom prst="rect">
            <a:avLst/>
          </a:prstGeom>
          <a:solidFill>
            <a:schemeClr val="accent1"/>
          </a:solidFill>
        </p:spPr>
        <p:txBody>
          <a:bodyPr wrap="square" rtlCol="0">
            <a:spAutoFit/>
          </a:bodyPr>
          <a:lstStyle/>
          <a:p>
            <a:r>
              <a:rPr lang="en-US" sz="1600" dirty="0"/>
              <a:t>Take a few moments to examine the student’s performance on this part of the CORE. See if you can identify patterns of mistakes within each section (B, C, D, E). What would you target first in instruction? Second? </a:t>
            </a:r>
          </a:p>
        </p:txBody>
      </p:sp>
    </p:spTree>
    <p:extLst>
      <p:ext uri="{BB962C8B-B14F-4D97-AF65-F5344CB8AC3E}">
        <p14:creationId xmlns:p14="http://schemas.microsoft.com/office/powerpoint/2010/main" val="31606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2"/>
          </p:nvPr>
        </p:nvSpPr>
        <p:spPr>
          <a:xfrm>
            <a:off x="424722" y="1371421"/>
            <a:ext cx="8520353" cy="4151900"/>
          </a:xfrm>
        </p:spPr>
        <p:txBody>
          <a:bodyPr>
            <a:noAutofit/>
          </a:bodyPr>
          <a:lstStyle/>
          <a:p>
            <a:r>
              <a:rPr lang="en-US" sz="1800" dirty="0">
                <a:solidFill>
                  <a:schemeClr val="accent1"/>
                </a:solidFill>
              </a:rPr>
              <a:t>Part 1:</a:t>
            </a:r>
          </a:p>
          <a:p>
            <a:pPr marL="285750" indent="-285750">
              <a:buFont typeface="Arial" panose="020B0604020202020204" pitchFamily="34" charset="0"/>
              <a:buChar char="•"/>
            </a:pPr>
            <a:r>
              <a:rPr lang="en-US" sz="1600" b="0" dirty="0"/>
              <a:t>Identify specific reading skills or strategies that you need to teach</a:t>
            </a:r>
          </a:p>
          <a:p>
            <a:r>
              <a:rPr lang="en-US" sz="1800" dirty="0">
                <a:solidFill>
                  <a:schemeClr val="accent1"/>
                </a:solidFill>
              </a:rPr>
              <a:t>Part 3:</a:t>
            </a:r>
          </a:p>
          <a:p>
            <a:pPr marL="285750" indent="-285750">
              <a:buFont typeface="Arial" panose="020B0604020202020204" pitchFamily="34" charset="0"/>
              <a:buChar char="•"/>
            </a:pPr>
            <a:r>
              <a:rPr lang="en-US" sz="1600" b="0" dirty="0"/>
              <a:t>Develop and use curriculum-based assessment (CBA) probes to help refine instructional focus and determine if students are learning what is taught</a:t>
            </a:r>
          </a:p>
          <a:p>
            <a:r>
              <a:rPr lang="en-US" sz="1800" dirty="0">
                <a:solidFill>
                  <a:schemeClr val="accent1"/>
                </a:solidFill>
              </a:rPr>
              <a:t>Part 4:</a:t>
            </a:r>
          </a:p>
          <a:p>
            <a:pPr marL="285750" indent="-285750">
              <a:buFont typeface="Arial" panose="020B0604020202020204" pitchFamily="34" charset="0"/>
              <a:buChar char="•"/>
            </a:pPr>
            <a:r>
              <a:rPr lang="en-US" sz="1600" b="0" dirty="0"/>
              <a:t>Use diagnostic data to inform content of instructional adaptations</a:t>
            </a:r>
          </a:p>
          <a:p>
            <a:r>
              <a:rPr lang="en-US" sz="1800" dirty="0">
                <a:solidFill>
                  <a:schemeClr val="accent1"/>
                </a:solidFill>
              </a:rPr>
              <a:t>Closing:</a:t>
            </a:r>
          </a:p>
          <a:p>
            <a:pPr marL="342900" indent="-342900">
              <a:buFont typeface="Arial" panose="020B0604020202020204" pitchFamily="34" charset="0"/>
              <a:buChar char="•"/>
            </a:pPr>
            <a:r>
              <a:rPr lang="en-US" sz="1600" b="0" dirty="0"/>
              <a:t>Bring everything together to inform instructional adaptations when indicated by progress monitoring data</a:t>
            </a:r>
          </a:p>
          <a:p>
            <a:endParaRPr lang="en-US" sz="1800" b="0" dirty="0"/>
          </a:p>
          <a:p>
            <a:endParaRPr lang="en-US" sz="1800" dirty="0">
              <a:solidFill>
                <a:schemeClr val="accent1"/>
              </a:solidFill>
            </a:endParaRPr>
          </a:p>
          <a:p>
            <a:endParaRPr lang="en-US" sz="1800" dirty="0">
              <a:solidFill>
                <a:schemeClr val="accent1"/>
              </a:solidFill>
            </a:endParaRPr>
          </a:p>
        </p:txBody>
      </p:sp>
    </p:spTree>
    <p:extLst>
      <p:ext uri="{BB962C8B-B14F-4D97-AF65-F5344CB8AC3E}">
        <p14:creationId xmlns:p14="http://schemas.microsoft.com/office/powerpoint/2010/main" val="3213153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Curriculum-Based Assessment (CBA)</a:t>
            </a:r>
          </a:p>
        </p:txBody>
      </p:sp>
      <p:sp>
        <p:nvSpPr>
          <p:cNvPr id="3" name="Subtitle 2"/>
          <p:cNvSpPr>
            <a:spLocks noGrp="1"/>
          </p:cNvSpPr>
          <p:nvPr>
            <p:ph type="subTitle" idx="1"/>
          </p:nvPr>
        </p:nvSpPr>
        <p:spPr/>
        <p:txBody>
          <a:bodyPr/>
          <a:lstStyle/>
          <a:p>
            <a:r>
              <a:rPr lang="en-US" dirty="0"/>
              <a:t>Module 5 – Part 3</a:t>
            </a:r>
          </a:p>
        </p:txBody>
      </p:sp>
    </p:spTree>
    <p:extLst>
      <p:ext uri="{BB962C8B-B14F-4D97-AF65-F5344CB8AC3E}">
        <p14:creationId xmlns:p14="http://schemas.microsoft.com/office/powerpoint/2010/main" val="24139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Develop and use curriculum-based assessment (CBA) probes to help refine instructional focus and determine if students are learning what is taught</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3 Objective</a:t>
            </a:r>
          </a:p>
        </p:txBody>
      </p:sp>
    </p:spTree>
    <p:extLst>
      <p:ext uri="{BB962C8B-B14F-4D97-AF65-F5344CB8AC3E}">
        <p14:creationId xmlns:p14="http://schemas.microsoft.com/office/powerpoint/2010/main" val="299339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EEC78D6-EA45-431D-98EB-FAB0872A5133}"/>
              </a:ext>
            </a:extLst>
          </p:cNvPr>
          <p:cNvSpPr>
            <a:spLocks noGrp="1"/>
          </p:cNvSpPr>
          <p:nvPr>
            <p:ph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We’ll continue thinking about </a:t>
            </a:r>
            <a:br>
              <a:rPr lang="en-US" dirty="0"/>
            </a:br>
            <a:r>
              <a:rPr lang="en-US" dirty="0"/>
              <a:t>specific skills</a:t>
            </a:r>
          </a:p>
        </p:txBody>
      </p:sp>
      <p:sp>
        <p:nvSpPr>
          <p:cNvPr id="7" name="TextBox 6"/>
          <p:cNvSpPr txBox="1"/>
          <p:nvPr/>
        </p:nvSpPr>
        <p:spPr>
          <a:xfrm>
            <a:off x="4447903" y="1360059"/>
            <a:ext cx="2948354"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General Outcome Measures (CBM)</a:t>
            </a:r>
          </a:p>
        </p:txBody>
      </p:sp>
      <p:sp>
        <p:nvSpPr>
          <p:cNvPr id="6" name="TextBox 5"/>
          <p:cNvSpPr txBox="1"/>
          <p:nvPr/>
        </p:nvSpPr>
        <p:spPr>
          <a:xfrm>
            <a:off x="4447903" y="2706424"/>
            <a:ext cx="2948354"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Diagnostic Assessment</a:t>
            </a:r>
          </a:p>
          <a:p>
            <a:pPr algn="ctr">
              <a:defRPr/>
            </a:pPr>
            <a:r>
              <a:rPr lang="en-US" sz="1600" dirty="0">
                <a:solidFill>
                  <a:srgbClr val="000000"/>
                </a:solidFill>
                <a:latin typeface="+mj-lt"/>
              </a:rPr>
              <a:t>(e.g., CORE Assessment Battery)</a:t>
            </a:r>
          </a:p>
        </p:txBody>
      </p:sp>
      <p:sp>
        <p:nvSpPr>
          <p:cNvPr id="9" name="TextBox 8"/>
          <p:cNvSpPr txBox="1"/>
          <p:nvPr/>
        </p:nvSpPr>
        <p:spPr>
          <a:xfrm>
            <a:off x="4447903" y="4368245"/>
            <a:ext cx="2948354"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defRPr/>
            </a:pPr>
            <a:r>
              <a:rPr lang="en-US" sz="1600" b="1" dirty="0">
                <a:solidFill>
                  <a:srgbClr val="000000"/>
                </a:solidFill>
                <a:latin typeface="+mj-lt"/>
              </a:rPr>
              <a:t>Specific Skills</a:t>
            </a:r>
          </a:p>
          <a:p>
            <a:pPr algn="ctr">
              <a:defRPr/>
            </a:pPr>
            <a:r>
              <a:rPr lang="en-US" sz="1600" dirty="0">
                <a:solidFill>
                  <a:srgbClr val="000000"/>
                </a:solidFill>
                <a:latin typeface="+mj-lt"/>
              </a:rPr>
              <a:t>CBM with Error Analysis</a:t>
            </a:r>
          </a:p>
          <a:p>
            <a:pPr algn="ctr">
              <a:defRPr/>
            </a:pPr>
            <a:r>
              <a:rPr lang="en-US" sz="1600" dirty="0">
                <a:solidFill>
                  <a:srgbClr val="000000"/>
                </a:solidFill>
                <a:latin typeface="+mj-lt"/>
              </a:rPr>
              <a:t>+</a:t>
            </a:r>
          </a:p>
          <a:p>
            <a:pPr algn="ctr">
              <a:defRPr/>
            </a:pPr>
            <a:r>
              <a:rPr lang="en-US" sz="1600" dirty="0">
                <a:solidFill>
                  <a:srgbClr val="000000"/>
                </a:solidFill>
                <a:latin typeface="+mj-lt"/>
              </a:rPr>
              <a:t>Curriculum-based Assessment</a:t>
            </a:r>
            <a:br>
              <a:rPr lang="en-US" sz="1600" dirty="0">
                <a:solidFill>
                  <a:srgbClr val="000000"/>
                </a:solidFill>
                <a:latin typeface="+mj-lt"/>
              </a:rPr>
            </a:br>
            <a:r>
              <a:rPr lang="en-US" sz="1600" dirty="0">
                <a:solidFill>
                  <a:srgbClr val="000000"/>
                </a:solidFill>
                <a:latin typeface="+mj-lt"/>
              </a:rPr>
              <a:t>(CBA)</a:t>
            </a:r>
          </a:p>
          <a:p>
            <a:pPr algn="ctr">
              <a:defRPr/>
            </a:pPr>
            <a:endParaRPr lang="en-US" sz="1600" dirty="0">
              <a:solidFill>
                <a:srgbClr val="000000"/>
              </a:solidFill>
              <a:latin typeface="+mj-lt"/>
            </a:endParaRPr>
          </a:p>
        </p:txBody>
      </p:sp>
      <p:sp>
        <p:nvSpPr>
          <p:cNvPr id="13" name="Slide Number Placeholder 3"/>
          <p:cNvSpPr>
            <a:spLocks noGrp="1"/>
          </p:cNvSpPr>
          <p:nvPr>
            <p:ph type="sldNum" sz="quarter" idx="12"/>
          </p:nvPr>
        </p:nvSpPr>
        <p:spPr>
          <a:xfrm>
            <a:off x="10099242" y="6520022"/>
            <a:ext cx="340158" cy="153888"/>
          </a:xfrm>
        </p:spPr>
        <p:txBody>
          <a:bodyPr/>
          <a:lstStyle/>
          <a:p>
            <a:pPr>
              <a:defRPr/>
            </a:pPr>
            <a:fld id="{569CA132-ADD6-4B72-B5E1-B86F7979C603}" type="slidenum">
              <a:rPr lang="en-US">
                <a:solidFill>
                  <a:srgbClr val="FFFFFF"/>
                </a:solidFill>
                <a:latin typeface="Tw Cen MT" panose="020B0602020104020603"/>
              </a:rPr>
              <a:pPr>
                <a:defRPr/>
              </a:pPr>
              <a:t>32</a:t>
            </a:fld>
            <a:endParaRPr lang="en-US" dirty="0">
              <a:solidFill>
                <a:srgbClr val="FFFFFF"/>
              </a:solidFill>
              <a:latin typeface="Tw Cen MT" panose="020B0602020104020603"/>
            </a:endParaRPr>
          </a:p>
        </p:txBody>
      </p:sp>
      <p:sp>
        <p:nvSpPr>
          <p:cNvPr id="3" name="Arrow: Right 2">
            <a:extLst>
              <a:ext uri="{FF2B5EF4-FFF2-40B4-BE49-F238E27FC236}">
                <a16:creationId xmlns:a16="http://schemas.microsoft.com/office/drawing/2014/main" id="{FC7BBF7A-4831-4DE1-899D-F6770A40B9D9}"/>
              </a:ext>
            </a:extLst>
          </p:cNvPr>
          <p:cNvSpPr/>
          <p:nvPr/>
        </p:nvSpPr>
        <p:spPr>
          <a:xfrm>
            <a:off x="3073081" y="5245408"/>
            <a:ext cx="1146220" cy="64394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AAF3846-C680-4F73-8356-03ABECB5D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497" y="426719"/>
            <a:ext cx="3588120" cy="6331890"/>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514B64A8-6D72-44CB-89D4-BC67EB8AEA34}"/>
                  </a:ext>
                </a:extLst>
              </p14:cNvPr>
              <p14:cNvContentPartPr/>
              <p14:nvPr/>
            </p14:nvContentPartPr>
            <p14:xfrm rot="10255687">
              <a:off x="2054464" y="3543251"/>
              <a:ext cx="8439082" cy="2882364"/>
            </p14:xfrm>
          </p:contentPart>
        </mc:Choice>
        <mc:Fallback xmlns="">
          <p:pic>
            <p:nvPicPr>
              <p:cNvPr id="14" name="Ink 13">
                <a:extLst>
                  <a:ext uri="{FF2B5EF4-FFF2-40B4-BE49-F238E27FC236}">
                    <a16:creationId xmlns:a16="http://schemas.microsoft.com/office/drawing/2014/main" id="{514B64A8-6D72-44CB-89D4-BC67EB8AEA34}"/>
                  </a:ext>
                </a:extLst>
              </p:cNvPr>
              <p:cNvPicPr/>
              <p:nvPr/>
            </p:nvPicPr>
            <p:blipFill>
              <a:blip r:embed="rId5"/>
              <a:stretch>
                <a:fillRect/>
              </a:stretch>
            </p:blipFill>
            <p:spPr>
              <a:xfrm rot="10255687">
                <a:off x="2039736" y="3526056"/>
                <a:ext cx="8481470" cy="2920695"/>
              </a:xfrm>
              <a:prstGeom prst="rect">
                <a:avLst/>
              </a:prstGeom>
            </p:spPr>
          </p:pic>
        </mc:Fallback>
      </mc:AlternateContent>
    </p:spTree>
    <p:extLst>
      <p:ext uri="{BB962C8B-B14F-4D97-AF65-F5344CB8AC3E}">
        <p14:creationId xmlns:p14="http://schemas.microsoft.com/office/powerpoint/2010/main" val="126784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Describe mastery of a single skill in a series of short-term instructional objectives.</a:t>
            </a:r>
          </a:p>
          <a:p>
            <a:pPr marL="342900" indent="-342900">
              <a:buFont typeface="Arial" panose="020B0604020202020204" pitchFamily="34" charset="0"/>
              <a:buChar char="•"/>
            </a:pPr>
            <a:r>
              <a:rPr lang="en-US" dirty="0"/>
              <a:t>Represent a logical, not an empirical hierarchy of skills.</a:t>
            </a:r>
          </a:p>
          <a:p>
            <a:pPr marL="342900" indent="-342900">
              <a:buFont typeface="Arial" panose="020B0604020202020204" pitchFamily="34" charset="0"/>
              <a:buChar char="•"/>
            </a:pPr>
            <a:r>
              <a:rPr lang="en-US" dirty="0"/>
              <a:t>Are often district/school developed probes of content mastery.</a:t>
            </a:r>
          </a:p>
          <a:p>
            <a:pPr marL="342900" indent="-342900">
              <a:buFont typeface="Arial" panose="020B0604020202020204" pitchFamily="34" charset="0"/>
              <a:buChar char="•"/>
            </a:pPr>
            <a:r>
              <a:rPr lang="en-US" dirty="0"/>
              <a:t>Include multiple equivalent probes that sample from key skill(s) in unit/intervention.</a:t>
            </a:r>
          </a:p>
          <a:p>
            <a:pPr marL="342900" indent="-342900">
              <a:buFont typeface="Arial" panose="020B0604020202020204" pitchFamily="34" charset="0"/>
              <a:buChar char="•"/>
            </a:pPr>
            <a:r>
              <a:rPr lang="en-US" dirty="0"/>
              <a:t>Used to document mastery of specific content/skills.</a:t>
            </a:r>
          </a:p>
          <a:p>
            <a:pPr marL="342900" indent="-342900">
              <a:buFont typeface="Arial" panose="020B0604020202020204" pitchFamily="34" charset="0"/>
              <a:buChar char="•"/>
            </a:pPr>
            <a:r>
              <a:rPr lang="en-US" dirty="0"/>
              <a:t>Can document progress toward curriculum goals (e.g., given 10 nonwords with vowel digraphs and dipthongs, student A will correctly read 10/10 over 3 consecutive days).</a:t>
            </a:r>
          </a:p>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33</a:t>
            </a:fld>
            <a:endParaRPr kumimoji="0" lang="en-US" dirty="0"/>
          </a:p>
        </p:txBody>
      </p:sp>
      <p:sp>
        <p:nvSpPr>
          <p:cNvPr id="2" name="Title 1"/>
          <p:cNvSpPr>
            <a:spLocks noGrp="1"/>
          </p:cNvSpPr>
          <p:nvPr>
            <p:ph type="title"/>
          </p:nvPr>
        </p:nvSpPr>
        <p:spPr/>
        <p:txBody>
          <a:bodyPr/>
          <a:lstStyle/>
          <a:p>
            <a:r>
              <a:rPr lang="en-US" dirty="0"/>
              <a:t>Curriculum-Based Assessment (CBA)</a:t>
            </a:r>
          </a:p>
        </p:txBody>
      </p:sp>
      <p:sp>
        <p:nvSpPr>
          <p:cNvPr id="5" name="TextBox 4"/>
          <p:cNvSpPr txBox="1"/>
          <p:nvPr/>
        </p:nvSpPr>
        <p:spPr>
          <a:xfrm>
            <a:off x="6172200" y="6248400"/>
            <a:ext cx="4800600" cy="338554"/>
          </a:xfrm>
          <a:prstGeom prst="rect">
            <a:avLst/>
          </a:prstGeom>
          <a:noFill/>
        </p:spPr>
        <p:txBody>
          <a:bodyPr wrap="square" rtlCol="0">
            <a:spAutoFit/>
          </a:bodyPr>
          <a:lstStyle/>
          <a:p>
            <a:r>
              <a:rPr lang="en-US" sz="1600" dirty="0"/>
              <a:t>(National Center on Intensive Intervention)</a:t>
            </a:r>
          </a:p>
        </p:txBody>
      </p:sp>
    </p:spTree>
    <p:extLst>
      <p:ext uri="{BB962C8B-B14F-4D97-AF65-F5344CB8AC3E}">
        <p14:creationId xmlns:p14="http://schemas.microsoft.com/office/powerpoint/2010/main" val="3653660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latin typeface="+mj-lt"/>
              </a:rPr>
              <a:t>Curriculum-Based Assessment (CBA)</a:t>
            </a:r>
          </a:p>
        </p:txBody>
      </p:sp>
      <p:sp>
        <p:nvSpPr>
          <p:cNvPr id="89091" name="Rectangle 3"/>
          <p:cNvSpPr>
            <a:spLocks noGrp="1" noChangeArrowheads="1"/>
          </p:cNvSpPr>
          <p:nvPr>
            <p:ph type="body" idx="1"/>
          </p:nvPr>
        </p:nvSpPr>
        <p:spPr>
          <a:xfrm>
            <a:off x="304800" y="1245129"/>
            <a:ext cx="11582400" cy="1887686"/>
          </a:xfrm>
        </p:spPr>
        <p:txBody>
          <a:bodyPr/>
          <a:lstStyle/>
          <a:p>
            <a:r>
              <a:rPr lang="en-US" altLang="en-US" dirty="0">
                <a:latin typeface="+mj-lt"/>
              </a:rPr>
              <a:t>Curriculum-based assessment may be defined as the practice of obtaining direct and frequent measures of a student’s performance on a series of sequentially arranged objectives derived from the curriculum used in the classroom.</a:t>
            </a:r>
          </a:p>
        </p:txBody>
      </p:sp>
      <p:sp>
        <p:nvSpPr>
          <p:cNvPr id="2" name="Rectangle 1"/>
          <p:cNvSpPr/>
          <p:nvPr/>
        </p:nvSpPr>
        <p:spPr>
          <a:xfrm>
            <a:off x="8645242" y="5938799"/>
            <a:ext cx="3091359" cy="307777"/>
          </a:xfrm>
          <a:prstGeom prst="rect">
            <a:avLst/>
          </a:prstGeom>
        </p:spPr>
        <p:txBody>
          <a:bodyPr wrap="none">
            <a:spAutoFit/>
          </a:bodyPr>
          <a:lstStyle/>
          <a:p>
            <a:r>
              <a:rPr lang="en-US" altLang="en-US" sz="1400" dirty="0">
                <a:solidFill>
                  <a:schemeClr val="bg1"/>
                </a:solidFill>
              </a:rPr>
              <a:t>(Idol, 1983; Blankenship, 1985)</a:t>
            </a:r>
          </a:p>
        </p:txBody>
      </p:sp>
    </p:spTree>
    <p:extLst>
      <p:ext uri="{BB962C8B-B14F-4D97-AF65-F5344CB8AC3E}">
        <p14:creationId xmlns:p14="http://schemas.microsoft.com/office/powerpoint/2010/main" val="2452681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dirty="0"/>
              <a:t>CBA: Graph</a:t>
            </a:r>
          </a:p>
        </p:txBody>
      </p:sp>
      <p:graphicFrame>
        <p:nvGraphicFramePr>
          <p:cNvPr id="115715" name="Object 3"/>
          <p:cNvGraphicFramePr>
            <a:graphicFrameLocks noChangeAspect="1"/>
          </p:cNvGraphicFramePr>
          <p:nvPr>
            <p:extLst>
              <p:ext uri="{D42A27DB-BD31-4B8C-83A1-F6EECF244321}">
                <p14:modId xmlns:p14="http://schemas.microsoft.com/office/powerpoint/2010/main" val="1666630550"/>
              </p:ext>
            </p:extLst>
          </p:nvPr>
        </p:nvGraphicFramePr>
        <p:xfrm>
          <a:off x="304800" y="1185672"/>
          <a:ext cx="5486400" cy="4495800"/>
        </p:xfrm>
        <a:graphic>
          <a:graphicData uri="http://schemas.openxmlformats.org/presentationml/2006/ole">
            <mc:AlternateContent xmlns:mc="http://schemas.openxmlformats.org/markup-compatibility/2006">
              <mc:Choice xmlns:v="urn:schemas-microsoft-com:vml" Requires="v">
                <p:oleObj spid="_x0000_s1044" r:id="rId4" imgW="0" imgH="0" progId="MS_ClipArt_Gallery">
                  <p:embed/>
                </p:oleObj>
              </mc:Choice>
              <mc:Fallback>
                <p:oleObj r:id="rId4" imgW="0" imgH="0" progId="MS_ClipArt_Gallery">
                  <p:embed/>
                  <p:pic>
                    <p:nvPicPr>
                      <p:cNvPr id="1157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85672"/>
                        <a:ext cx="5486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0154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000F-EFD9-4559-AB62-5BF023D46D60}"/>
              </a:ext>
            </a:extLst>
          </p:cNvPr>
          <p:cNvSpPr>
            <a:spLocks noGrp="1"/>
          </p:cNvSpPr>
          <p:nvPr>
            <p:ph type="title"/>
          </p:nvPr>
        </p:nvSpPr>
        <p:spPr/>
        <p:txBody>
          <a:bodyPr/>
          <a:lstStyle/>
          <a:p>
            <a:r>
              <a:rPr lang="en-US" dirty="0"/>
              <a:t>CBA</a:t>
            </a:r>
          </a:p>
        </p:txBody>
      </p:sp>
      <p:sp>
        <p:nvSpPr>
          <p:cNvPr id="3" name="Content Placeholder 2">
            <a:extLst>
              <a:ext uri="{FF2B5EF4-FFF2-40B4-BE49-F238E27FC236}">
                <a16:creationId xmlns:a16="http://schemas.microsoft.com/office/drawing/2014/main" id="{0A045006-9CB5-4455-BB33-6F1A3C173BA6}"/>
              </a:ext>
            </a:extLst>
          </p:cNvPr>
          <p:cNvSpPr>
            <a:spLocks noGrp="1"/>
          </p:cNvSpPr>
          <p:nvPr>
            <p:ph idx="1"/>
          </p:nvPr>
        </p:nvSpPr>
        <p:spPr/>
        <p:txBody>
          <a:bodyPr/>
          <a:lstStyle/>
          <a:p>
            <a:r>
              <a:rPr lang="en-US" dirty="0"/>
              <a:t>. . .is highly instructionally-aligned and often integrated with instruction.</a:t>
            </a:r>
          </a:p>
        </p:txBody>
      </p:sp>
      <p:sp>
        <p:nvSpPr>
          <p:cNvPr id="4" name="Rounded Rectangular Callout 8">
            <a:extLst>
              <a:ext uri="{FF2B5EF4-FFF2-40B4-BE49-F238E27FC236}">
                <a16:creationId xmlns:a16="http://schemas.microsoft.com/office/drawing/2014/main" id="{6542A093-E297-454F-97B4-3EED42E7C300}"/>
              </a:ext>
            </a:extLst>
          </p:cNvPr>
          <p:cNvSpPr/>
          <p:nvPr/>
        </p:nvSpPr>
        <p:spPr>
          <a:xfrm>
            <a:off x="538403" y="2785197"/>
            <a:ext cx="5914622" cy="2889743"/>
          </a:xfrm>
          <a:prstGeom prst="wedgeRoundRectCallout">
            <a:avLst>
              <a:gd name="adj1" fmla="val 69537"/>
              <a:gd name="adj2" fmla="val -6272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3200" kern="0" dirty="0">
                <a:solidFill>
                  <a:schemeClr val="bg1"/>
                </a:solidFill>
                <a:latin typeface="+mj-lt"/>
              </a:rPr>
              <a:t>Sometimes it’s even hard to tell what is instruction and what is assessment.</a:t>
            </a:r>
          </a:p>
        </p:txBody>
      </p:sp>
    </p:spTree>
    <p:extLst>
      <p:ext uri="{BB962C8B-B14F-4D97-AF65-F5344CB8AC3E}">
        <p14:creationId xmlns:p14="http://schemas.microsoft.com/office/powerpoint/2010/main" val="1167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CBA &amp; CBM?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9916515"/>
              </p:ext>
            </p:extLst>
          </p:nvPr>
        </p:nvGraphicFramePr>
        <p:xfrm>
          <a:off x="304800" y="1424157"/>
          <a:ext cx="8686800" cy="338836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CBM</a:t>
                      </a:r>
                    </a:p>
                  </a:txBody>
                  <a:tcPr/>
                </a:tc>
                <a:tc>
                  <a:txBody>
                    <a:bodyPr/>
                    <a:lstStyle/>
                    <a:p>
                      <a:r>
                        <a:rPr lang="en-US" dirty="0"/>
                        <a:t>CBA</a:t>
                      </a:r>
                    </a:p>
                  </a:txBody>
                  <a:tcPr/>
                </a:tc>
                <a:extLst>
                  <a:ext uri="{0D108BD9-81ED-4DB2-BD59-A6C34878D82A}">
                    <a16:rowId xmlns:a16="http://schemas.microsoft.com/office/drawing/2014/main" val="10000"/>
                  </a:ext>
                </a:extLst>
              </a:tr>
              <a:tr h="370840">
                <a:tc>
                  <a:txBody>
                    <a:bodyPr/>
                    <a:lstStyle/>
                    <a:p>
                      <a:r>
                        <a:rPr lang="en-US" dirty="0"/>
                        <a:t>Purpose:</a:t>
                      </a:r>
                    </a:p>
                  </a:txBody>
                  <a:tcPr/>
                </a:tc>
                <a:tc>
                  <a:txBody>
                    <a:bodyPr/>
                    <a:lstStyle/>
                    <a:p>
                      <a:r>
                        <a:rPr lang="en-US" dirty="0"/>
                        <a:t>Assess general performance within</a:t>
                      </a:r>
                      <a:r>
                        <a:rPr lang="en-US" baseline="0" dirty="0"/>
                        <a:t> a content area (reading, math, writing)</a:t>
                      </a:r>
                      <a:endParaRPr lang="en-US" dirty="0"/>
                    </a:p>
                  </a:txBody>
                  <a:tcPr/>
                </a:tc>
                <a:tc>
                  <a:txBody>
                    <a:bodyPr/>
                    <a:lstStyle/>
                    <a:p>
                      <a:r>
                        <a:rPr lang="en-US" dirty="0"/>
                        <a:t>Assess progress</a:t>
                      </a:r>
                      <a:r>
                        <a:rPr lang="en-US" baseline="0" dirty="0"/>
                        <a:t> in learning specific skills/curriculum (reading CCVC words)</a:t>
                      </a:r>
                      <a:endParaRPr lang="en-US" dirty="0"/>
                    </a:p>
                  </a:txBody>
                  <a:tcPr/>
                </a:tc>
                <a:extLst>
                  <a:ext uri="{0D108BD9-81ED-4DB2-BD59-A6C34878D82A}">
                    <a16:rowId xmlns:a16="http://schemas.microsoft.com/office/drawing/2014/main" val="10001"/>
                  </a:ext>
                </a:extLst>
              </a:tr>
              <a:tr h="370840">
                <a:tc>
                  <a:txBody>
                    <a:bodyPr/>
                    <a:lstStyle/>
                    <a:p>
                      <a:r>
                        <a:rPr lang="en-US" dirty="0"/>
                        <a:t>Creator:</a:t>
                      </a:r>
                    </a:p>
                  </a:txBody>
                  <a:tcPr/>
                </a:tc>
                <a:tc>
                  <a:txBody>
                    <a:bodyPr/>
                    <a:lstStyle/>
                    <a:p>
                      <a:r>
                        <a:rPr lang="en-US" dirty="0"/>
                        <a:t>Researcher created and standardized</a:t>
                      </a:r>
                    </a:p>
                  </a:txBody>
                  <a:tcPr/>
                </a:tc>
                <a:tc>
                  <a:txBody>
                    <a:bodyPr/>
                    <a:lstStyle/>
                    <a:p>
                      <a:r>
                        <a:rPr lang="en-US" dirty="0"/>
                        <a:t>Typically</a:t>
                      </a:r>
                      <a:r>
                        <a:rPr lang="en-US" baseline="0" dirty="0"/>
                        <a:t> teacher created</a:t>
                      </a:r>
                      <a:endParaRPr lang="en-US" dirty="0"/>
                    </a:p>
                  </a:txBody>
                  <a:tcPr/>
                </a:tc>
                <a:extLst>
                  <a:ext uri="{0D108BD9-81ED-4DB2-BD59-A6C34878D82A}">
                    <a16:rowId xmlns:a16="http://schemas.microsoft.com/office/drawing/2014/main" val="10002"/>
                  </a:ext>
                </a:extLst>
              </a:tr>
              <a:tr h="370840">
                <a:tc>
                  <a:txBody>
                    <a:bodyPr/>
                    <a:lstStyle/>
                    <a:p>
                      <a:r>
                        <a:rPr lang="en-US" dirty="0"/>
                        <a:t>Validity:</a:t>
                      </a:r>
                    </a:p>
                  </a:txBody>
                  <a:tcPr/>
                </a:tc>
                <a:tc>
                  <a:txBody>
                    <a:bodyPr/>
                    <a:lstStyle/>
                    <a:p>
                      <a:r>
                        <a:rPr lang="en-US" dirty="0"/>
                        <a:t>Are predictive of overall performance</a:t>
                      </a:r>
                      <a:r>
                        <a:rPr lang="en-US" baseline="0" dirty="0"/>
                        <a:t> with standardized assessments</a:t>
                      </a:r>
                      <a:endParaRPr lang="en-US" dirty="0"/>
                    </a:p>
                  </a:txBody>
                  <a:tcPr/>
                </a:tc>
                <a:tc>
                  <a:txBody>
                    <a:bodyPr/>
                    <a:lstStyle/>
                    <a:p>
                      <a:r>
                        <a:rPr lang="en-US" dirty="0"/>
                        <a:t>Validity depends upon the skill(s) of the teacher—unknown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37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3C8AE-0B9B-4EC1-B78D-4E0441BB540D}"/>
              </a:ext>
            </a:extLst>
          </p:cNvPr>
          <p:cNvSpPr>
            <a:spLocks noGrp="1"/>
          </p:cNvSpPr>
          <p:nvPr>
            <p:ph type="title"/>
          </p:nvPr>
        </p:nvSpPr>
        <p:spPr/>
        <p:txBody>
          <a:bodyPr/>
          <a:lstStyle/>
          <a:p>
            <a:r>
              <a:rPr lang="en-US" dirty="0"/>
              <a:t>What do mastery probes look like?</a:t>
            </a:r>
          </a:p>
        </p:txBody>
      </p:sp>
      <p:sp>
        <p:nvSpPr>
          <p:cNvPr id="6" name="Content Placeholder 5">
            <a:extLst>
              <a:ext uri="{FF2B5EF4-FFF2-40B4-BE49-F238E27FC236}">
                <a16:creationId xmlns:a16="http://schemas.microsoft.com/office/drawing/2014/main" id="{18791E4E-39FC-41F8-BED8-630AC996A94E}"/>
              </a:ext>
            </a:extLst>
          </p:cNvPr>
          <p:cNvSpPr>
            <a:spLocks noGrp="1"/>
          </p:cNvSpPr>
          <p:nvPr>
            <p:ph sz="half" idx="2"/>
          </p:nvPr>
        </p:nvSpPr>
        <p:spPr>
          <a:xfrm>
            <a:off x="6726566" y="842965"/>
            <a:ext cx="4520553" cy="1928091"/>
          </a:xfrm>
          <a:solidFill>
            <a:schemeClr val="accent1"/>
          </a:solidFill>
        </p:spPr>
        <p:txBody>
          <a:bodyPr>
            <a:normAutofit/>
          </a:bodyPr>
          <a:lstStyle/>
          <a:p>
            <a:r>
              <a:rPr lang="en-US" i="1" dirty="0"/>
              <a:t>Given a two-page narrative with grade level text, Jorge will correctly fill in story map (e.g., 11 out of 12 possible points)  over two consecutive trials.</a:t>
            </a:r>
          </a:p>
          <a:p>
            <a:endParaRPr lang="en-US" sz="1600" dirty="0"/>
          </a:p>
        </p:txBody>
      </p:sp>
      <p:pic>
        <p:nvPicPr>
          <p:cNvPr id="4" name="Picture 3" descr="CH7%20Story%20Map">
            <a:extLst>
              <a:ext uri="{FF2B5EF4-FFF2-40B4-BE49-F238E27FC236}">
                <a16:creationId xmlns:a16="http://schemas.microsoft.com/office/drawing/2014/main" id="{2D2D09D8-7225-49BA-B1FF-1DB82DBE32A1}"/>
              </a:ext>
            </a:extLst>
          </p:cNvPr>
          <p:cNvPicPr/>
          <p:nvPr/>
        </p:nvPicPr>
        <p:blipFill>
          <a:blip r:embed="rId3" cstate="print"/>
          <a:srcRect/>
          <a:stretch>
            <a:fillRect/>
          </a:stretch>
        </p:blipFill>
        <p:spPr bwMode="auto">
          <a:xfrm>
            <a:off x="2004789" y="842965"/>
            <a:ext cx="4592365" cy="5377543"/>
          </a:xfrm>
          <a:prstGeom prst="rect">
            <a:avLst/>
          </a:prstGeom>
          <a:solidFill>
            <a:schemeClr val="bg1">
              <a:lumMod val="95000"/>
            </a:schemeClr>
          </a:solidFill>
          <a:ln w="9525">
            <a:noFill/>
            <a:miter lim="800000"/>
            <a:headEnd/>
            <a:tailEnd/>
          </a:ln>
        </p:spPr>
      </p:pic>
    </p:spTree>
    <p:extLst>
      <p:ext uri="{BB962C8B-B14F-4D97-AF65-F5344CB8AC3E}">
        <p14:creationId xmlns:p14="http://schemas.microsoft.com/office/powerpoint/2010/main" val="342022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A84A-C9B7-4948-A921-FA124A8E3E37}"/>
              </a:ext>
            </a:extLst>
          </p:cNvPr>
          <p:cNvSpPr>
            <a:spLocks noGrp="1"/>
          </p:cNvSpPr>
          <p:nvPr>
            <p:ph type="title"/>
          </p:nvPr>
        </p:nvSpPr>
        <p:spPr/>
        <p:txBody>
          <a:bodyPr/>
          <a:lstStyle/>
          <a:p>
            <a:r>
              <a:rPr lang="en-US" dirty="0"/>
              <a:t>What do scoring criteria look like?</a:t>
            </a:r>
          </a:p>
        </p:txBody>
      </p:sp>
      <p:sp>
        <p:nvSpPr>
          <p:cNvPr id="3" name="Content Placeholder 2">
            <a:extLst>
              <a:ext uri="{FF2B5EF4-FFF2-40B4-BE49-F238E27FC236}">
                <a16:creationId xmlns:a16="http://schemas.microsoft.com/office/drawing/2014/main" id="{F0F9FEA8-1342-45A3-B4B7-3A2337410313}"/>
              </a:ext>
            </a:extLst>
          </p:cNvPr>
          <p:cNvSpPr>
            <a:spLocks noGrp="1"/>
          </p:cNvSpPr>
          <p:nvPr>
            <p:ph idx="1"/>
          </p:nvPr>
        </p:nvSpPr>
        <p:spPr/>
        <p:txBody>
          <a:bodyPr/>
          <a:lstStyle/>
          <a:p>
            <a:pPr>
              <a:spcBef>
                <a:spcPct val="50000"/>
              </a:spcBef>
            </a:pPr>
            <a:r>
              <a:rPr lang="en-US" altLang="en-US" b="1" u="sng" dirty="0"/>
              <a:t>Probe</a:t>
            </a:r>
            <a:r>
              <a:rPr lang="en-US" altLang="en-US" b="1" dirty="0"/>
              <a:t>:</a:t>
            </a:r>
            <a:br>
              <a:rPr lang="en-US" altLang="en-US" b="1" dirty="0"/>
            </a:br>
            <a:r>
              <a:rPr lang="en-US" altLang="en-US" b="1" dirty="0"/>
              <a:t>cake, kite, make, snake, bike, rate, like, lake, fake</a:t>
            </a:r>
          </a:p>
          <a:p>
            <a:pPr>
              <a:spcBef>
                <a:spcPct val="50000"/>
              </a:spcBef>
            </a:pPr>
            <a:r>
              <a:rPr lang="en-US" altLang="en-US" b="1" u="sng" dirty="0"/>
              <a:t>Criterion</a:t>
            </a:r>
            <a:r>
              <a:rPr lang="en-US" altLang="en-US" b="1" dirty="0"/>
              <a:t>:</a:t>
            </a:r>
            <a:br>
              <a:rPr lang="en-US" altLang="en-US" b="1" dirty="0"/>
            </a:br>
            <a:r>
              <a:rPr lang="en-US" altLang="en-US" dirty="0"/>
              <a:t>-Decode  9/10 or 10/10 words for mastery.</a:t>
            </a:r>
            <a:br>
              <a:rPr lang="en-US" altLang="en-US" dirty="0"/>
            </a:br>
            <a:r>
              <a:rPr lang="en-US" altLang="en-US" dirty="0"/>
              <a:t>-Decode 8/10 words to 7/10 words for instructional level.</a:t>
            </a:r>
            <a:br>
              <a:rPr lang="en-US" altLang="en-US" dirty="0"/>
            </a:br>
            <a:r>
              <a:rPr lang="en-US" altLang="en-US" dirty="0"/>
              <a:t>-Decode 6/10 words or less for failure level; assess prerequisite skill level: discrimination of long/short vowels (vowels: a, i).</a:t>
            </a:r>
          </a:p>
          <a:p>
            <a:endParaRPr lang="en-US" dirty="0"/>
          </a:p>
        </p:txBody>
      </p:sp>
    </p:spTree>
    <p:extLst>
      <p:ext uri="{BB962C8B-B14F-4D97-AF65-F5344CB8AC3E}">
        <p14:creationId xmlns:p14="http://schemas.microsoft.com/office/powerpoint/2010/main" val="344115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DBI process</a:t>
            </a:r>
          </a:p>
        </p:txBody>
      </p:sp>
      <p:sp>
        <p:nvSpPr>
          <p:cNvPr id="5"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4</a:t>
            </a:fld>
            <a:endParaRPr lang="en-US" dirty="0"/>
          </a:p>
        </p:txBody>
      </p:sp>
      <p:pic>
        <p:nvPicPr>
          <p:cNvPr id="7" name="Content Placeholder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F1E3A57-1FF6-46E3-BCE5-B6954D4B109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71592" y="838785"/>
            <a:ext cx="3061252" cy="5404087"/>
          </a:xfrm>
          <a:prstGeom prst="rect">
            <a:avLst/>
          </a:prstGeom>
        </p:spPr>
      </p:pic>
    </p:spTree>
    <p:extLst>
      <p:ext uri="{BB962C8B-B14F-4D97-AF65-F5344CB8AC3E}">
        <p14:creationId xmlns:p14="http://schemas.microsoft.com/office/powerpoint/2010/main" val="3959168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0560-8EDA-574E-B062-B51833C68372}"/>
              </a:ext>
            </a:extLst>
          </p:cNvPr>
          <p:cNvSpPr>
            <a:spLocks noGrp="1"/>
          </p:cNvSpPr>
          <p:nvPr>
            <p:ph type="title"/>
          </p:nvPr>
        </p:nvSpPr>
        <p:spPr/>
        <p:txBody>
          <a:bodyPr/>
          <a:lstStyle/>
          <a:p>
            <a:r>
              <a:rPr lang="en-US" dirty="0"/>
              <a:t>CBA—key components</a:t>
            </a:r>
          </a:p>
        </p:txBody>
      </p:sp>
      <p:sp>
        <p:nvSpPr>
          <p:cNvPr id="3" name="Content Placeholder 2">
            <a:extLst>
              <a:ext uri="{FF2B5EF4-FFF2-40B4-BE49-F238E27FC236}">
                <a16:creationId xmlns:a16="http://schemas.microsoft.com/office/drawing/2014/main" id="{3B8D8500-491B-4C48-A05D-673402975B81}"/>
              </a:ext>
            </a:extLst>
          </p:cNvPr>
          <p:cNvSpPr>
            <a:spLocks noGrp="1"/>
          </p:cNvSpPr>
          <p:nvPr>
            <p:ph idx="1"/>
          </p:nvPr>
        </p:nvSpPr>
        <p:spPr/>
        <p:txBody>
          <a:bodyPr/>
          <a:lstStyle/>
          <a:p>
            <a:pPr marL="342900" indent="-342900">
              <a:buFont typeface="Arial" panose="020B0604020202020204" pitchFamily="34" charset="0"/>
              <a:buChar char="•"/>
            </a:pPr>
            <a:r>
              <a:rPr lang="en-US" dirty="0"/>
              <a:t>Define the specific literacy skill(s) you are assessing and how frequently assessment will occur</a:t>
            </a:r>
          </a:p>
          <a:p>
            <a:pPr marL="342900" indent="-342900">
              <a:buFont typeface="Arial" panose="020B0604020202020204" pitchFamily="34" charset="0"/>
              <a:buChar char="•"/>
            </a:pPr>
            <a:r>
              <a:rPr lang="en-US" dirty="0"/>
              <a:t>Provide a lesson/unit objective that is measurable</a:t>
            </a:r>
          </a:p>
          <a:p>
            <a:pPr marL="342900" indent="-342900">
              <a:buFont typeface="Arial" panose="020B0604020202020204" pitchFamily="34" charset="0"/>
              <a:buChar char="•"/>
            </a:pPr>
            <a:r>
              <a:rPr lang="en-US" dirty="0"/>
              <a:t>Include criteria for mastery</a:t>
            </a:r>
          </a:p>
          <a:p>
            <a:pPr marL="342900" indent="-342900">
              <a:buFont typeface="Arial" panose="020B0604020202020204" pitchFamily="34" charset="0"/>
              <a:buChar char="•"/>
            </a:pPr>
            <a:r>
              <a:rPr lang="en-US" dirty="0"/>
              <a:t>Develop administration directions to ensure uniformity</a:t>
            </a:r>
          </a:p>
          <a:p>
            <a:pPr marL="342900" indent="-342900">
              <a:buFont typeface="Arial" panose="020B0604020202020204" pitchFamily="34" charset="0"/>
              <a:buChar char="•"/>
            </a:pPr>
            <a:r>
              <a:rPr lang="en-US" dirty="0"/>
              <a:t>Select items that test the specific skill(s)</a:t>
            </a:r>
          </a:p>
          <a:p>
            <a:pPr marL="342900" indent="-342900">
              <a:buFont typeface="Arial" panose="020B0604020202020204" pitchFamily="34" charset="0"/>
              <a:buChar char="•"/>
            </a:pPr>
            <a:r>
              <a:rPr lang="en-US" dirty="0"/>
              <a:t>Create assessments by randomly selecting a pre-set number of items</a:t>
            </a:r>
          </a:p>
        </p:txBody>
      </p:sp>
    </p:spTree>
    <p:extLst>
      <p:ext uri="{BB962C8B-B14F-4D97-AF65-F5344CB8AC3E}">
        <p14:creationId xmlns:p14="http://schemas.microsoft.com/office/powerpoint/2010/main" val="1874850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371856" y="960120"/>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6711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5"/>
                                      </p:to>
                                    </p:set>
                                    <p:animEffect filter="image" prLst="opacity: 0.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par>
                                <p:cTn id="11" presetID="9" presetClass="emph" presetSubtype="0" nodeType="withEffect">
                                  <p:stCondLst>
                                    <p:cond delay="0"/>
                                  </p:stCondLst>
                                  <p:childTnLst>
                                    <p:set>
                                      <p:cBhvr rctx="PPT">
                                        <p:cTn id="12" dur="indefinite"/>
                                        <p:tgtEl>
                                          <p:spTgt spid="3">
                                            <p:txEl>
                                              <p:pRg st="5" end="5"/>
                                            </p:txEl>
                                          </p:spTgt>
                                        </p:tgtEl>
                                        <p:attrNameLst>
                                          <p:attrName>style.opacity</p:attrName>
                                        </p:attrNameLst>
                                      </p:cBhvr>
                                      <p:to>
                                        <p:strVal val="0.5"/>
                                      </p:to>
                                    </p:set>
                                    <p:animEffect filter="image" prLst="opacity: 0.5">
                                      <p:cBhvr rctx="IE">
                                        <p:cTn id="13" dur="indefinite"/>
                                        <p:tgtEl>
                                          <p:spTgt spid="3">
                                            <p:txEl>
                                              <p:pRg st="5" end="5"/>
                                            </p:txEl>
                                          </p:spTgt>
                                        </p:tgtEl>
                                      </p:cBhvr>
                                    </p:animEffect>
                                  </p:childTnLst>
                                </p:cTn>
                              </p:par>
                              <p:par>
                                <p:cTn id="14" presetID="9" presetClass="emph" presetSubtype="0" nodeType="withEffect">
                                  <p:stCondLst>
                                    <p:cond delay="0"/>
                                  </p:stCondLst>
                                  <p:childTnLst>
                                    <p:set>
                                      <p:cBhvr rctx="PPT">
                                        <p:cTn id="15" dur="indefinite"/>
                                        <p:tgtEl>
                                          <p:spTgt spid="3">
                                            <p:txEl>
                                              <p:pRg st="6" end="6"/>
                                            </p:txEl>
                                          </p:spTgt>
                                        </p:tgtEl>
                                        <p:attrNameLst>
                                          <p:attrName>style.opacity</p:attrName>
                                        </p:attrNameLst>
                                      </p:cBhvr>
                                      <p:to>
                                        <p:strVal val="0.5"/>
                                      </p:to>
                                    </p:set>
                                    <p:animEffect filter="image" prLst="opacity: 0.5">
                                      <p:cBhvr rctx="IE">
                                        <p:cTn id="16" dur="indefinite"/>
                                        <p:tgtEl>
                                          <p:spTgt spid="3">
                                            <p:txEl>
                                              <p:pRg st="6" end="6"/>
                                            </p:txEl>
                                          </p:spTgt>
                                        </p:tgtEl>
                                      </p:cBhvr>
                                    </p:animEffect>
                                  </p:childTnLst>
                                </p:cTn>
                              </p:par>
                              <p:par>
                                <p:cTn id="17" presetID="9" presetClass="emph" presetSubtype="0" nodeType="withEffect">
                                  <p:stCondLst>
                                    <p:cond delay="0"/>
                                  </p:stCondLst>
                                  <p:childTnLst>
                                    <p:set>
                                      <p:cBhvr rctx="PPT">
                                        <p:cTn id="18" dur="indefinite"/>
                                        <p:tgtEl>
                                          <p:spTgt spid="3">
                                            <p:txEl>
                                              <p:pRg st="7" end="7"/>
                                            </p:txEl>
                                          </p:spTgt>
                                        </p:tgtEl>
                                        <p:attrNameLst>
                                          <p:attrName>style.opacity</p:attrName>
                                        </p:attrNameLst>
                                      </p:cBhvr>
                                      <p:to>
                                        <p:strVal val="0.5"/>
                                      </p:to>
                                    </p:set>
                                    <p:animEffect filter="image" prLst="opacity: 0.5">
                                      <p:cBhvr rctx="IE">
                                        <p:cTn id="19" dur="indefinite"/>
                                        <p:tgtEl>
                                          <p:spTgt spid="3">
                                            <p:txEl>
                                              <p:pRg st="7" end="7"/>
                                            </p:txEl>
                                          </p:spTgt>
                                        </p:tgtEl>
                                      </p:cBhvr>
                                    </p:animEffect>
                                  </p:childTnLst>
                                </p:cTn>
                              </p:par>
                              <p:par>
                                <p:cTn id="20" presetID="9" presetClass="emph" presetSubtype="0" nodeType="withEffect">
                                  <p:stCondLst>
                                    <p:cond delay="0"/>
                                  </p:stCondLst>
                                  <p:childTnLst>
                                    <p:set>
                                      <p:cBhvr rctx="PPT">
                                        <p:cTn id="21" dur="indefinite"/>
                                        <p:tgtEl>
                                          <p:spTgt spid="3">
                                            <p:txEl>
                                              <p:pRg st="8" end="8"/>
                                            </p:txEl>
                                          </p:spTgt>
                                        </p:tgtEl>
                                        <p:attrNameLst>
                                          <p:attrName>style.opacity</p:attrName>
                                        </p:attrNameLst>
                                      </p:cBhvr>
                                      <p:to>
                                        <p:strVal val="0.5"/>
                                      </p:to>
                                    </p:set>
                                    <p:animEffect filter="image" prLst="opacity: 0.5">
                                      <p:cBhvr rctx="IE">
                                        <p:cTn id="22" dur="indefinite"/>
                                        <p:tgtEl>
                                          <p:spTgt spid="3">
                                            <p:txEl>
                                              <p:pRg st="8" end="8"/>
                                            </p:txEl>
                                          </p:spTgt>
                                        </p:tgtEl>
                                      </p:cBhvr>
                                    </p:animEffect>
                                  </p:childTnLst>
                                </p:cTn>
                              </p:par>
                              <p:par>
                                <p:cTn id="23" presetID="9" presetClass="emph" presetSubtype="0" nodeType="withEffect">
                                  <p:stCondLst>
                                    <p:cond delay="0"/>
                                  </p:stCondLst>
                                  <p:childTnLst>
                                    <p:set>
                                      <p:cBhvr rctx="PPT">
                                        <p:cTn id="24" dur="indefinite"/>
                                        <p:tgtEl>
                                          <p:spTgt spid="3">
                                            <p:txEl>
                                              <p:pRg st="9" end="9"/>
                                            </p:txEl>
                                          </p:spTgt>
                                        </p:tgtEl>
                                        <p:attrNameLst>
                                          <p:attrName>style.opacity</p:attrName>
                                        </p:attrNameLst>
                                      </p:cBhvr>
                                      <p:to>
                                        <p:strVal val="0.5"/>
                                      </p:to>
                                    </p:set>
                                    <p:animEffect filter="image" prLst="opacity: 0.5">
                                      <p:cBhvr rctx="IE">
                                        <p:cTn id="25" dur="indefinite"/>
                                        <p:tgtEl>
                                          <p:spTgt spid="3">
                                            <p:txEl>
                                              <p:pRg st="9" end="9"/>
                                            </p:txEl>
                                          </p:spTgt>
                                        </p:tgtEl>
                                      </p:cBhvr>
                                    </p:animEffect>
                                  </p:childTnLst>
                                </p:cTn>
                              </p:par>
                              <p:par>
                                <p:cTn id="26" presetID="9" presetClass="emph" presetSubtype="0" nodeType="withEffect">
                                  <p:stCondLst>
                                    <p:cond delay="0"/>
                                  </p:stCondLst>
                                  <p:childTnLst>
                                    <p:set>
                                      <p:cBhvr rctx="PPT">
                                        <p:cTn id="27" dur="indefinite"/>
                                        <p:tgtEl>
                                          <p:spTgt spid="3">
                                            <p:txEl>
                                              <p:pRg st="10" end="10"/>
                                            </p:txEl>
                                          </p:spTgt>
                                        </p:tgtEl>
                                        <p:attrNameLst>
                                          <p:attrName>style.opacity</p:attrName>
                                        </p:attrNameLst>
                                      </p:cBhvr>
                                      <p:to>
                                        <p:strVal val="0.5"/>
                                      </p:to>
                                    </p:set>
                                    <p:animEffect filter="image" prLst="opacity: 0.5">
                                      <p:cBhvr rctx="IE">
                                        <p:cTn id="28" dur="indefinite"/>
                                        <p:tgtEl>
                                          <p:spTgt spid="3">
                                            <p:txEl>
                                              <p:pRg st="10" end="10"/>
                                            </p:txEl>
                                          </p:spTgt>
                                        </p:tgtEl>
                                      </p:cBhvr>
                                    </p:animEffect>
                                  </p:childTnLst>
                                </p:cTn>
                              </p:par>
                              <p:par>
                                <p:cTn id="29" presetID="3" presetClass="emph" presetSubtype="2" fill="hold" nodeType="withEffect">
                                  <p:stCondLst>
                                    <p:cond delay="0"/>
                                  </p:stCondLst>
                                  <p:childTnLst>
                                    <p:animClr clrSpc="rgb" dir="cw">
                                      <p:cBhvr override="childStyle">
                                        <p:cTn id="30" dur="2000" fill="hold"/>
                                        <p:tgtEl>
                                          <p:spTgt spid="3">
                                            <p:txEl>
                                              <p:pRg st="0" end="0"/>
                                            </p:txEl>
                                          </p:spTgt>
                                        </p:tgtEl>
                                        <p:attrNameLst>
                                          <p:attrName>style.color</p:attrName>
                                        </p:attrNameLst>
                                      </p:cBhvr>
                                      <p:to>
                                        <a:srgbClr val="C9533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Kindergarten early reading curriculum</a:t>
            </a:r>
          </a:p>
          <a:p>
            <a:endParaRPr lang="en-US" dirty="0"/>
          </a:p>
          <a:p>
            <a:endParaRPr lang="en-US" dirty="0"/>
          </a:p>
        </p:txBody>
      </p: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Identify 5 randomly selected words, from a list of words that start with m, p, f, c, t, s, d, and l, for pre/post and weekly assessment.</a:t>
            </a:r>
          </a:p>
        </p:txBody>
      </p:sp>
      <p:cxnSp>
        <p:nvCxnSpPr>
          <p:cNvPr id="7" name="Straight Connector 6">
            <a:extLst>
              <a:ext uri="{FF2B5EF4-FFF2-40B4-BE49-F238E27FC236}">
                <a16:creationId xmlns:a16="http://schemas.microsoft.com/office/drawing/2014/main" id="{8CB25EDF-8DFC-41F7-B063-E32A8F1DFBC8}"/>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90168B0-1EB4-474E-9E76-8710A4C695C2}"/>
              </a:ext>
            </a:extLst>
          </p:cNvPr>
          <p:cNvSpPr/>
          <p:nvPr/>
        </p:nvSpPr>
        <p:spPr>
          <a:xfrm>
            <a:off x="1897488" y="2163651"/>
            <a:ext cx="3644721" cy="2717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58C3EA-5D13-4E7F-8459-E453E39AD48D}"/>
              </a:ext>
            </a:extLst>
          </p:cNvPr>
          <p:cNvSpPr txBox="1"/>
          <p:nvPr/>
        </p:nvSpPr>
        <p:spPr>
          <a:xfrm>
            <a:off x="2013397" y="2266682"/>
            <a:ext cx="3206840" cy="923330"/>
          </a:xfrm>
          <a:prstGeom prst="rect">
            <a:avLst/>
          </a:prstGeom>
          <a:noFill/>
        </p:spPr>
        <p:txBody>
          <a:bodyPr wrap="square" rtlCol="0">
            <a:spAutoFit/>
          </a:bodyPr>
          <a:lstStyle/>
          <a:p>
            <a:r>
              <a:rPr lang="en-US" dirty="0"/>
              <a:t>Lessons 1-25	Identifying 		first sounds</a:t>
            </a:r>
          </a:p>
        </p:txBody>
      </p:sp>
      <p:sp>
        <p:nvSpPr>
          <p:cNvPr id="8" name="TextBox 7">
            <a:extLst>
              <a:ext uri="{FF2B5EF4-FFF2-40B4-BE49-F238E27FC236}">
                <a16:creationId xmlns:a16="http://schemas.microsoft.com/office/drawing/2014/main" id="{831A6C80-AF49-4C2C-BF57-0687A6CDB6F2}"/>
              </a:ext>
            </a:extLst>
          </p:cNvPr>
          <p:cNvSpPr txBox="1"/>
          <p:nvPr/>
        </p:nvSpPr>
        <p:spPr>
          <a:xfrm>
            <a:off x="2013397" y="3126767"/>
            <a:ext cx="320684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When given a word, students will write the letter that corresponds to the first sound.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 p, f, c, t, s, d, l</a:t>
            </a:r>
          </a:p>
        </p:txBody>
      </p:sp>
    </p:spTree>
    <p:extLst>
      <p:ext uri="{BB962C8B-B14F-4D97-AF65-F5344CB8AC3E}">
        <p14:creationId xmlns:p14="http://schemas.microsoft.com/office/powerpoint/2010/main" val="881265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371856" y="960120"/>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701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5"/>
                                      </p:to>
                                    </p:set>
                                    <p:animEffect filter="image" prLst="opacity: 0.5">
                                      <p:cBhvr rctx="IE">
                                        <p:cTn id="16" dur="indefinite"/>
                                        <p:tgtEl>
                                          <p:spTgt spid="3">
                                            <p:txEl>
                                              <p:pRg st="5" end="5"/>
                                            </p:txEl>
                                          </p:spTgt>
                                        </p:tgtEl>
                                      </p:cBhvr>
                                    </p:animEffect>
                                  </p:childTnLst>
                                </p:cTn>
                              </p:par>
                              <p:par>
                                <p:cTn id="17" presetID="9" presetClass="emph" presetSubtype="0" nodeType="withEffect">
                                  <p:stCondLst>
                                    <p:cond delay="0"/>
                                  </p:stCondLst>
                                  <p:childTnLst>
                                    <p:set>
                                      <p:cBhvr rctx="PPT">
                                        <p:cTn id="18" dur="indefinite"/>
                                        <p:tgtEl>
                                          <p:spTgt spid="3">
                                            <p:txEl>
                                              <p:pRg st="6" end="6"/>
                                            </p:txEl>
                                          </p:spTgt>
                                        </p:tgtEl>
                                        <p:attrNameLst>
                                          <p:attrName>style.opacity</p:attrName>
                                        </p:attrNameLst>
                                      </p:cBhvr>
                                      <p:to>
                                        <p:strVal val="0.5"/>
                                      </p:to>
                                    </p:set>
                                    <p:animEffect filter="image" prLst="opacity: 0.5">
                                      <p:cBhvr rctx="IE">
                                        <p:cTn id="19" dur="indefinite"/>
                                        <p:tgtEl>
                                          <p:spTgt spid="3">
                                            <p:txEl>
                                              <p:pRg st="6" end="6"/>
                                            </p:txEl>
                                          </p:spTgt>
                                        </p:tgtEl>
                                      </p:cBhvr>
                                    </p:animEffect>
                                  </p:childTnLst>
                                </p:cTn>
                              </p:par>
                              <p:par>
                                <p:cTn id="20" presetID="9" presetClass="emph" presetSubtype="0" nodeType="withEffect">
                                  <p:stCondLst>
                                    <p:cond delay="0"/>
                                  </p:stCondLst>
                                  <p:childTnLst>
                                    <p:set>
                                      <p:cBhvr rctx="PPT">
                                        <p:cTn id="21" dur="indefinite"/>
                                        <p:tgtEl>
                                          <p:spTgt spid="3">
                                            <p:txEl>
                                              <p:pRg st="7" end="7"/>
                                            </p:txEl>
                                          </p:spTgt>
                                        </p:tgtEl>
                                        <p:attrNameLst>
                                          <p:attrName>style.opacity</p:attrName>
                                        </p:attrNameLst>
                                      </p:cBhvr>
                                      <p:to>
                                        <p:strVal val="0.5"/>
                                      </p:to>
                                    </p:set>
                                    <p:animEffect filter="image" prLst="opacity: 0.5">
                                      <p:cBhvr rctx="IE">
                                        <p:cTn id="22" dur="indefinite"/>
                                        <p:tgtEl>
                                          <p:spTgt spid="3">
                                            <p:txEl>
                                              <p:pRg st="7" end="7"/>
                                            </p:txEl>
                                          </p:spTgt>
                                        </p:tgtEl>
                                      </p:cBhvr>
                                    </p:animEffect>
                                  </p:childTnLst>
                                </p:cTn>
                              </p:par>
                              <p:par>
                                <p:cTn id="23" presetID="9" presetClass="emph" presetSubtype="0" nodeType="withEffect">
                                  <p:stCondLst>
                                    <p:cond delay="0"/>
                                  </p:stCondLst>
                                  <p:childTnLst>
                                    <p:set>
                                      <p:cBhvr rctx="PPT">
                                        <p:cTn id="24" dur="indefinite"/>
                                        <p:tgtEl>
                                          <p:spTgt spid="3">
                                            <p:txEl>
                                              <p:pRg st="8" end="8"/>
                                            </p:txEl>
                                          </p:spTgt>
                                        </p:tgtEl>
                                        <p:attrNameLst>
                                          <p:attrName>style.opacity</p:attrName>
                                        </p:attrNameLst>
                                      </p:cBhvr>
                                      <p:to>
                                        <p:strVal val="0.5"/>
                                      </p:to>
                                    </p:set>
                                    <p:animEffect filter="image" prLst="opacity: 0.5">
                                      <p:cBhvr rctx="IE">
                                        <p:cTn id="25" dur="indefinite"/>
                                        <p:tgtEl>
                                          <p:spTgt spid="3">
                                            <p:txEl>
                                              <p:pRg st="8" end="8"/>
                                            </p:txEl>
                                          </p:spTgt>
                                        </p:tgtEl>
                                      </p:cBhvr>
                                    </p:animEffect>
                                  </p:childTnLst>
                                </p:cTn>
                              </p:par>
                              <p:par>
                                <p:cTn id="26" presetID="9" presetClass="emph" presetSubtype="0" nodeType="withEffect">
                                  <p:stCondLst>
                                    <p:cond delay="0"/>
                                  </p:stCondLst>
                                  <p:childTnLst>
                                    <p:set>
                                      <p:cBhvr rctx="PPT">
                                        <p:cTn id="27" dur="indefinite"/>
                                        <p:tgtEl>
                                          <p:spTgt spid="3">
                                            <p:txEl>
                                              <p:pRg st="9" end="9"/>
                                            </p:txEl>
                                          </p:spTgt>
                                        </p:tgtEl>
                                        <p:attrNameLst>
                                          <p:attrName>style.opacity</p:attrName>
                                        </p:attrNameLst>
                                      </p:cBhvr>
                                      <p:to>
                                        <p:strVal val="0.5"/>
                                      </p:to>
                                    </p:set>
                                    <p:animEffect filter="image" prLst="opacity: 0.5">
                                      <p:cBhvr rctx="IE">
                                        <p:cTn id="28" dur="indefinite"/>
                                        <p:tgtEl>
                                          <p:spTgt spid="3">
                                            <p:txEl>
                                              <p:pRg st="9" end="9"/>
                                            </p:txEl>
                                          </p:spTgt>
                                        </p:tgtEl>
                                      </p:cBhvr>
                                    </p:animEffect>
                                  </p:childTnLst>
                                </p:cTn>
                              </p:par>
                              <p:par>
                                <p:cTn id="29" presetID="9" presetClass="emph" presetSubtype="0" nodeType="withEffect">
                                  <p:stCondLst>
                                    <p:cond delay="0"/>
                                  </p:stCondLst>
                                  <p:childTnLst>
                                    <p:set>
                                      <p:cBhvr rctx="PPT">
                                        <p:cTn id="30" dur="indefinite"/>
                                        <p:tgtEl>
                                          <p:spTgt spid="3">
                                            <p:txEl>
                                              <p:pRg st="10" end="10"/>
                                            </p:txEl>
                                          </p:spTgt>
                                        </p:tgtEl>
                                        <p:attrNameLst>
                                          <p:attrName>style.opacity</p:attrName>
                                        </p:attrNameLst>
                                      </p:cBhvr>
                                      <p:to>
                                        <p:strVal val="0.5"/>
                                      </p:to>
                                    </p:set>
                                    <p:animEffect filter="image" prLst="opacity: 0.5">
                                      <p:cBhvr rctx="IE">
                                        <p:cTn id="31" dur="indefinite"/>
                                        <p:tgtEl>
                                          <p:spTgt spid="3">
                                            <p:txEl>
                                              <p:pRg st="10" end="10"/>
                                            </p:txEl>
                                          </p:spTgt>
                                        </p:tgtEl>
                                      </p:cBhvr>
                                    </p:animEffect>
                                  </p:childTnLst>
                                </p:cTn>
                              </p:par>
                              <p:par>
                                <p:cTn id="32" presetID="3" presetClass="emph" presetSubtype="2" fill="hold" nodeType="withEffect">
                                  <p:stCondLst>
                                    <p:cond delay="0"/>
                                  </p:stCondLst>
                                  <p:childTnLst>
                                    <p:animClr clrSpc="rgb" dir="cw">
                                      <p:cBhvr override="childStyle">
                                        <p:cTn id="33" dur="2000" fill="hold"/>
                                        <p:tgtEl>
                                          <p:spTgt spid="3">
                                            <p:txEl>
                                              <p:pRg st="3" end="3"/>
                                            </p:txEl>
                                          </p:spTgt>
                                        </p:tgtEl>
                                        <p:attrNameLst>
                                          <p:attrName>style.color</p:attrName>
                                        </p:attrNameLst>
                                      </p:cBhvr>
                                      <p:to>
                                        <a:srgbClr val="C9533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26" name="Content Placeholder 25">
            <a:extLst>
              <a:ext uri="{FF2B5EF4-FFF2-40B4-BE49-F238E27FC236}">
                <a16:creationId xmlns:a16="http://schemas.microsoft.com/office/drawing/2014/main" id="{92C71B53-E458-4CC9-96DB-5333184339B3}"/>
              </a:ext>
            </a:extLst>
          </p:cNvPr>
          <p:cNvSpPr>
            <a:spLocks noGrp="1"/>
          </p:cNvSpPr>
          <p:nvPr>
            <p:ph idx="1"/>
          </p:nvPr>
        </p:nvSpPr>
        <p:spPr>
          <a:xfrm>
            <a:off x="304800" y="960120"/>
            <a:ext cx="8686800" cy="4940679"/>
          </a:xfrm>
        </p:spPr>
        <p:txBody>
          <a:bodyPr/>
          <a:lstStyle/>
          <a:p>
            <a:r>
              <a:rPr lang="en-US" dirty="0"/>
              <a:t>When given a word, students will write the letter that corresponds to the first sound. 1 point/correct response.</a:t>
            </a:r>
          </a:p>
        </p:txBody>
      </p:sp>
      <p:sp>
        <p:nvSpPr>
          <p:cNvPr id="8" name="TextBox 7">
            <a:extLst>
              <a:ext uri="{FF2B5EF4-FFF2-40B4-BE49-F238E27FC236}">
                <a16:creationId xmlns:a16="http://schemas.microsoft.com/office/drawing/2014/main" id="{75A46478-5E25-466F-88ED-B0E8AB460A3F}"/>
              </a:ext>
            </a:extLst>
          </p:cNvPr>
          <p:cNvSpPr txBox="1"/>
          <p:nvPr/>
        </p:nvSpPr>
        <p:spPr>
          <a:xfrm>
            <a:off x="331095" y="3058350"/>
            <a:ext cx="1403797" cy="2246769"/>
          </a:xfrm>
          <a:prstGeom prst="rect">
            <a:avLst/>
          </a:prstGeom>
          <a:noFill/>
        </p:spPr>
        <p:txBody>
          <a:bodyPr wrap="square" rtlCol="0">
            <a:spAutoFit/>
          </a:bodyPr>
          <a:lstStyle/>
          <a:p>
            <a:r>
              <a:rPr lang="en-US" sz="2800" dirty="0">
                <a:solidFill>
                  <a:schemeClr val="bg1"/>
                </a:solidFill>
              </a:rPr>
              <a:t>map</a:t>
            </a:r>
          </a:p>
          <a:p>
            <a:r>
              <a:rPr lang="en-US" sz="2800" dirty="0">
                <a:solidFill>
                  <a:schemeClr val="bg1"/>
                </a:solidFill>
              </a:rPr>
              <a:t>pig</a:t>
            </a:r>
          </a:p>
          <a:p>
            <a:r>
              <a:rPr lang="en-US" sz="2800" dirty="0">
                <a:solidFill>
                  <a:schemeClr val="bg1"/>
                </a:solidFill>
              </a:rPr>
              <a:t>fan</a:t>
            </a:r>
          </a:p>
          <a:p>
            <a:r>
              <a:rPr lang="en-US" sz="2800" dirty="0">
                <a:solidFill>
                  <a:schemeClr val="bg1"/>
                </a:solidFill>
              </a:rPr>
              <a:t>sun</a:t>
            </a:r>
          </a:p>
          <a:p>
            <a:r>
              <a:rPr lang="en-US" sz="2800" dirty="0">
                <a:solidFill>
                  <a:schemeClr val="bg1"/>
                </a:solidFill>
              </a:rPr>
              <a:t>tap</a:t>
            </a:r>
          </a:p>
        </p:txBody>
      </p:sp>
      <p:sp>
        <p:nvSpPr>
          <p:cNvPr id="13" name="TextBox 12">
            <a:extLst>
              <a:ext uri="{FF2B5EF4-FFF2-40B4-BE49-F238E27FC236}">
                <a16:creationId xmlns:a16="http://schemas.microsoft.com/office/drawing/2014/main" id="{D8C4DFC2-BC7D-41DE-8F47-2113017DFA9C}"/>
              </a:ext>
            </a:extLst>
          </p:cNvPr>
          <p:cNvSpPr txBox="1"/>
          <p:nvPr/>
        </p:nvSpPr>
        <p:spPr>
          <a:xfrm>
            <a:off x="304800" y="2473574"/>
            <a:ext cx="1365161" cy="523220"/>
          </a:xfrm>
          <a:prstGeom prst="rect">
            <a:avLst/>
          </a:prstGeom>
          <a:noFill/>
        </p:spPr>
        <p:txBody>
          <a:bodyPr wrap="square" rtlCol="0">
            <a:spAutoFit/>
          </a:bodyPr>
          <a:lstStyle/>
          <a:p>
            <a:r>
              <a:rPr lang="en-US" sz="2800" b="1" dirty="0">
                <a:solidFill>
                  <a:schemeClr val="bg1"/>
                </a:solidFill>
              </a:rPr>
              <a:t>List 1</a:t>
            </a:r>
          </a:p>
        </p:txBody>
      </p:sp>
      <p:sp>
        <p:nvSpPr>
          <p:cNvPr id="16" name="TextBox 15">
            <a:extLst>
              <a:ext uri="{FF2B5EF4-FFF2-40B4-BE49-F238E27FC236}">
                <a16:creationId xmlns:a16="http://schemas.microsoft.com/office/drawing/2014/main" id="{1868F319-C0F7-4B64-B8D5-61EB8A87BB9F}"/>
              </a:ext>
            </a:extLst>
          </p:cNvPr>
          <p:cNvSpPr txBox="1"/>
          <p:nvPr/>
        </p:nvSpPr>
        <p:spPr>
          <a:xfrm>
            <a:off x="1845975" y="3058350"/>
            <a:ext cx="1403797" cy="2246769"/>
          </a:xfrm>
          <a:prstGeom prst="rect">
            <a:avLst/>
          </a:prstGeom>
          <a:noFill/>
        </p:spPr>
        <p:txBody>
          <a:bodyPr wrap="square" rtlCol="0">
            <a:spAutoFit/>
          </a:bodyPr>
          <a:lstStyle/>
          <a:p>
            <a:r>
              <a:rPr lang="en-US" sz="2800" dirty="0">
                <a:solidFill>
                  <a:schemeClr val="bg1"/>
                </a:solidFill>
              </a:rPr>
              <a:t>dad</a:t>
            </a:r>
          </a:p>
          <a:p>
            <a:r>
              <a:rPr lang="en-US" sz="2800" dirty="0">
                <a:solidFill>
                  <a:schemeClr val="bg1"/>
                </a:solidFill>
              </a:rPr>
              <a:t>lap</a:t>
            </a:r>
          </a:p>
          <a:p>
            <a:r>
              <a:rPr lang="en-US" sz="2800" dirty="0">
                <a:solidFill>
                  <a:schemeClr val="bg1"/>
                </a:solidFill>
              </a:rPr>
              <a:t>tap</a:t>
            </a:r>
          </a:p>
          <a:p>
            <a:r>
              <a:rPr lang="en-US" sz="2800" dirty="0">
                <a:solidFill>
                  <a:schemeClr val="bg1"/>
                </a:solidFill>
              </a:rPr>
              <a:t>cat</a:t>
            </a:r>
          </a:p>
          <a:p>
            <a:r>
              <a:rPr lang="en-US" sz="2800" dirty="0">
                <a:solidFill>
                  <a:schemeClr val="bg1"/>
                </a:solidFill>
              </a:rPr>
              <a:t>can</a:t>
            </a:r>
          </a:p>
        </p:txBody>
      </p:sp>
      <p:sp>
        <p:nvSpPr>
          <p:cNvPr id="17" name="TextBox 16">
            <a:extLst>
              <a:ext uri="{FF2B5EF4-FFF2-40B4-BE49-F238E27FC236}">
                <a16:creationId xmlns:a16="http://schemas.microsoft.com/office/drawing/2014/main" id="{9126AC2D-8FBF-43DB-895C-38BD56184DE3}"/>
              </a:ext>
            </a:extLst>
          </p:cNvPr>
          <p:cNvSpPr txBox="1"/>
          <p:nvPr/>
        </p:nvSpPr>
        <p:spPr>
          <a:xfrm>
            <a:off x="1819680" y="2473574"/>
            <a:ext cx="1365161" cy="523220"/>
          </a:xfrm>
          <a:prstGeom prst="rect">
            <a:avLst/>
          </a:prstGeom>
          <a:noFill/>
        </p:spPr>
        <p:txBody>
          <a:bodyPr wrap="square" rtlCol="0">
            <a:spAutoFit/>
          </a:bodyPr>
          <a:lstStyle/>
          <a:p>
            <a:r>
              <a:rPr lang="en-US" sz="2800" b="1" dirty="0">
                <a:solidFill>
                  <a:schemeClr val="bg1"/>
                </a:solidFill>
              </a:rPr>
              <a:t>List 2</a:t>
            </a:r>
          </a:p>
        </p:txBody>
      </p:sp>
      <p:sp>
        <p:nvSpPr>
          <p:cNvPr id="18" name="TextBox 17">
            <a:extLst>
              <a:ext uri="{FF2B5EF4-FFF2-40B4-BE49-F238E27FC236}">
                <a16:creationId xmlns:a16="http://schemas.microsoft.com/office/drawing/2014/main" id="{7B9ECCA1-8A9B-4B5E-8FBF-2DBACF9E5A8E}"/>
              </a:ext>
            </a:extLst>
          </p:cNvPr>
          <p:cNvSpPr txBox="1"/>
          <p:nvPr/>
        </p:nvSpPr>
        <p:spPr>
          <a:xfrm>
            <a:off x="3351463" y="3058350"/>
            <a:ext cx="1403797" cy="2246769"/>
          </a:xfrm>
          <a:prstGeom prst="rect">
            <a:avLst/>
          </a:prstGeom>
          <a:noFill/>
        </p:spPr>
        <p:txBody>
          <a:bodyPr wrap="square" rtlCol="0">
            <a:spAutoFit/>
          </a:bodyPr>
          <a:lstStyle/>
          <a:p>
            <a:r>
              <a:rPr lang="en-US" sz="2800" dirty="0">
                <a:solidFill>
                  <a:schemeClr val="bg1"/>
                </a:solidFill>
              </a:rPr>
              <a:t>fun</a:t>
            </a:r>
          </a:p>
          <a:p>
            <a:r>
              <a:rPr lang="en-US" sz="2800" dirty="0">
                <a:solidFill>
                  <a:schemeClr val="bg1"/>
                </a:solidFill>
              </a:rPr>
              <a:t>mop</a:t>
            </a:r>
          </a:p>
          <a:p>
            <a:r>
              <a:rPr lang="en-US" sz="2800" dirty="0">
                <a:solidFill>
                  <a:schemeClr val="bg1"/>
                </a:solidFill>
              </a:rPr>
              <a:t>sat</a:t>
            </a:r>
          </a:p>
          <a:p>
            <a:r>
              <a:rPr lang="en-US" sz="2800" dirty="0">
                <a:solidFill>
                  <a:schemeClr val="bg1"/>
                </a:solidFill>
              </a:rPr>
              <a:t>mud</a:t>
            </a:r>
          </a:p>
          <a:p>
            <a:r>
              <a:rPr lang="en-US" sz="2800" dirty="0">
                <a:solidFill>
                  <a:schemeClr val="bg1"/>
                </a:solidFill>
              </a:rPr>
              <a:t>lid</a:t>
            </a:r>
          </a:p>
        </p:txBody>
      </p:sp>
      <p:sp>
        <p:nvSpPr>
          <p:cNvPr id="19" name="TextBox 18">
            <a:extLst>
              <a:ext uri="{FF2B5EF4-FFF2-40B4-BE49-F238E27FC236}">
                <a16:creationId xmlns:a16="http://schemas.microsoft.com/office/drawing/2014/main" id="{9416FDEF-439D-49EE-9ADD-FEDF4D199707}"/>
              </a:ext>
            </a:extLst>
          </p:cNvPr>
          <p:cNvSpPr txBox="1"/>
          <p:nvPr/>
        </p:nvSpPr>
        <p:spPr>
          <a:xfrm>
            <a:off x="3325168" y="2473574"/>
            <a:ext cx="1365161" cy="523220"/>
          </a:xfrm>
          <a:prstGeom prst="rect">
            <a:avLst/>
          </a:prstGeom>
          <a:noFill/>
        </p:spPr>
        <p:txBody>
          <a:bodyPr wrap="square" rtlCol="0">
            <a:spAutoFit/>
          </a:bodyPr>
          <a:lstStyle/>
          <a:p>
            <a:r>
              <a:rPr lang="en-US" sz="2800" b="1" dirty="0">
                <a:solidFill>
                  <a:schemeClr val="bg1"/>
                </a:solidFill>
              </a:rPr>
              <a:t>List 3</a:t>
            </a:r>
          </a:p>
        </p:txBody>
      </p:sp>
      <p:sp>
        <p:nvSpPr>
          <p:cNvPr id="20" name="TextBox 19">
            <a:extLst>
              <a:ext uri="{FF2B5EF4-FFF2-40B4-BE49-F238E27FC236}">
                <a16:creationId xmlns:a16="http://schemas.microsoft.com/office/drawing/2014/main" id="{73922AA8-4DA6-4A66-98CD-17A9AED463D6}"/>
              </a:ext>
            </a:extLst>
          </p:cNvPr>
          <p:cNvSpPr txBox="1"/>
          <p:nvPr/>
        </p:nvSpPr>
        <p:spPr>
          <a:xfrm>
            <a:off x="4864060" y="3058350"/>
            <a:ext cx="1403797" cy="2246769"/>
          </a:xfrm>
          <a:prstGeom prst="rect">
            <a:avLst/>
          </a:prstGeom>
          <a:noFill/>
        </p:spPr>
        <p:txBody>
          <a:bodyPr wrap="square" rtlCol="0">
            <a:spAutoFit/>
          </a:bodyPr>
          <a:lstStyle/>
          <a:p>
            <a:r>
              <a:rPr lang="en-US" sz="2800" dirty="0">
                <a:solidFill>
                  <a:schemeClr val="bg1"/>
                </a:solidFill>
              </a:rPr>
              <a:t>man</a:t>
            </a:r>
          </a:p>
          <a:p>
            <a:r>
              <a:rPr lang="en-US" sz="2800" dirty="0">
                <a:solidFill>
                  <a:schemeClr val="bg1"/>
                </a:solidFill>
              </a:rPr>
              <a:t>sum</a:t>
            </a:r>
          </a:p>
          <a:p>
            <a:r>
              <a:rPr lang="en-US" sz="2800" dirty="0">
                <a:solidFill>
                  <a:schemeClr val="bg1"/>
                </a:solidFill>
              </a:rPr>
              <a:t>Sam</a:t>
            </a:r>
          </a:p>
          <a:p>
            <a:r>
              <a:rPr lang="en-US" sz="2800" dirty="0">
                <a:solidFill>
                  <a:schemeClr val="bg1"/>
                </a:solidFill>
              </a:rPr>
              <a:t>lot</a:t>
            </a:r>
          </a:p>
          <a:p>
            <a:r>
              <a:rPr lang="en-US" sz="2800" dirty="0">
                <a:solidFill>
                  <a:schemeClr val="bg1"/>
                </a:solidFill>
              </a:rPr>
              <a:t>fat</a:t>
            </a:r>
          </a:p>
        </p:txBody>
      </p:sp>
      <p:sp>
        <p:nvSpPr>
          <p:cNvPr id="21" name="TextBox 20">
            <a:extLst>
              <a:ext uri="{FF2B5EF4-FFF2-40B4-BE49-F238E27FC236}">
                <a16:creationId xmlns:a16="http://schemas.microsoft.com/office/drawing/2014/main" id="{12E3C5A3-4FA4-4D40-B067-692AF4BCB25A}"/>
              </a:ext>
            </a:extLst>
          </p:cNvPr>
          <p:cNvSpPr txBox="1"/>
          <p:nvPr/>
        </p:nvSpPr>
        <p:spPr>
          <a:xfrm>
            <a:off x="4837765" y="2473574"/>
            <a:ext cx="1365161" cy="523220"/>
          </a:xfrm>
          <a:prstGeom prst="rect">
            <a:avLst/>
          </a:prstGeom>
          <a:noFill/>
        </p:spPr>
        <p:txBody>
          <a:bodyPr wrap="square" rtlCol="0">
            <a:spAutoFit/>
          </a:bodyPr>
          <a:lstStyle/>
          <a:p>
            <a:r>
              <a:rPr lang="en-US" sz="2800" b="1" dirty="0">
                <a:solidFill>
                  <a:schemeClr val="bg1"/>
                </a:solidFill>
              </a:rPr>
              <a:t>List 4</a:t>
            </a:r>
          </a:p>
        </p:txBody>
      </p:sp>
      <p:sp>
        <p:nvSpPr>
          <p:cNvPr id="22" name="TextBox 21">
            <a:extLst>
              <a:ext uri="{FF2B5EF4-FFF2-40B4-BE49-F238E27FC236}">
                <a16:creationId xmlns:a16="http://schemas.microsoft.com/office/drawing/2014/main" id="{1BDDCF9F-BB1D-4919-AA71-43A2D977AD37}"/>
              </a:ext>
            </a:extLst>
          </p:cNvPr>
          <p:cNvSpPr txBox="1"/>
          <p:nvPr/>
        </p:nvSpPr>
        <p:spPr>
          <a:xfrm>
            <a:off x="6353525" y="3058350"/>
            <a:ext cx="1403797" cy="2246769"/>
          </a:xfrm>
          <a:prstGeom prst="rect">
            <a:avLst/>
          </a:prstGeom>
          <a:noFill/>
        </p:spPr>
        <p:txBody>
          <a:bodyPr wrap="square" rtlCol="0">
            <a:spAutoFit/>
          </a:bodyPr>
          <a:lstStyle/>
          <a:p>
            <a:r>
              <a:rPr lang="en-US" sz="2800" dirty="0">
                <a:solidFill>
                  <a:schemeClr val="bg1"/>
                </a:solidFill>
              </a:rPr>
              <a:t>fan</a:t>
            </a:r>
          </a:p>
          <a:p>
            <a:r>
              <a:rPr lang="en-US" sz="2800" dirty="0">
                <a:solidFill>
                  <a:schemeClr val="bg1"/>
                </a:solidFill>
              </a:rPr>
              <a:t>lip</a:t>
            </a:r>
          </a:p>
          <a:p>
            <a:r>
              <a:rPr lang="en-US" sz="2800" dirty="0">
                <a:solidFill>
                  <a:schemeClr val="bg1"/>
                </a:solidFill>
              </a:rPr>
              <a:t>Dan</a:t>
            </a:r>
          </a:p>
          <a:p>
            <a:r>
              <a:rPr lang="en-US" sz="2800" dirty="0">
                <a:solidFill>
                  <a:schemeClr val="bg1"/>
                </a:solidFill>
              </a:rPr>
              <a:t>tag</a:t>
            </a:r>
          </a:p>
          <a:p>
            <a:r>
              <a:rPr lang="en-US" sz="2800" dirty="0">
                <a:solidFill>
                  <a:schemeClr val="bg1"/>
                </a:solidFill>
              </a:rPr>
              <a:t>cap</a:t>
            </a:r>
          </a:p>
        </p:txBody>
      </p:sp>
      <p:sp>
        <p:nvSpPr>
          <p:cNvPr id="23" name="TextBox 22">
            <a:extLst>
              <a:ext uri="{FF2B5EF4-FFF2-40B4-BE49-F238E27FC236}">
                <a16:creationId xmlns:a16="http://schemas.microsoft.com/office/drawing/2014/main" id="{8F69BDB8-7225-4EA8-974C-50DC961F99BF}"/>
              </a:ext>
            </a:extLst>
          </p:cNvPr>
          <p:cNvSpPr txBox="1"/>
          <p:nvPr/>
        </p:nvSpPr>
        <p:spPr>
          <a:xfrm>
            <a:off x="6327230" y="2473574"/>
            <a:ext cx="1365161" cy="523220"/>
          </a:xfrm>
          <a:prstGeom prst="rect">
            <a:avLst/>
          </a:prstGeom>
          <a:noFill/>
        </p:spPr>
        <p:txBody>
          <a:bodyPr wrap="square" rtlCol="0">
            <a:spAutoFit/>
          </a:bodyPr>
          <a:lstStyle/>
          <a:p>
            <a:r>
              <a:rPr lang="en-US" sz="2800" b="1" dirty="0">
                <a:solidFill>
                  <a:schemeClr val="bg1"/>
                </a:solidFill>
              </a:rPr>
              <a:t>List 5</a:t>
            </a:r>
          </a:p>
        </p:txBody>
      </p:sp>
      <p:sp>
        <p:nvSpPr>
          <p:cNvPr id="24" name="TextBox 23">
            <a:extLst>
              <a:ext uri="{FF2B5EF4-FFF2-40B4-BE49-F238E27FC236}">
                <a16:creationId xmlns:a16="http://schemas.microsoft.com/office/drawing/2014/main" id="{EE68885A-834A-46F5-A9EF-6682752CDA5D}"/>
              </a:ext>
            </a:extLst>
          </p:cNvPr>
          <p:cNvSpPr txBox="1"/>
          <p:nvPr/>
        </p:nvSpPr>
        <p:spPr>
          <a:xfrm>
            <a:off x="7816695" y="3058350"/>
            <a:ext cx="1403797" cy="2246769"/>
          </a:xfrm>
          <a:prstGeom prst="rect">
            <a:avLst/>
          </a:prstGeom>
          <a:noFill/>
        </p:spPr>
        <p:txBody>
          <a:bodyPr wrap="square" rtlCol="0">
            <a:spAutoFit/>
          </a:bodyPr>
          <a:lstStyle/>
          <a:p>
            <a:r>
              <a:rPr lang="en-US" sz="2800" dirty="0">
                <a:solidFill>
                  <a:schemeClr val="bg1"/>
                </a:solidFill>
              </a:rPr>
              <a:t>pat</a:t>
            </a:r>
          </a:p>
          <a:p>
            <a:r>
              <a:rPr lang="en-US" sz="2800" dirty="0">
                <a:solidFill>
                  <a:schemeClr val="bg1"/>
                </a:solidFill>
              </a:rPr>
              <a:t>tab</a:t>
            </a:r>
          </a:p>
          <a:p>
            <a:r>
              <a:rPr lang="en-US" sz="2800" dirty="0">
                <a:solidFill>
                  <a:schemeClr val="bg1"/>
                </a:solidFill>
              </a:rPr>
              <a:t>tip</a:t>
            </a:r>
          </a:p>
          <a:p>
            <a:r>
              <a:rPr lang="en-US" sz="2800" dirty="0">
                <a:solidFill>
                  <a:schemeClr val="bg1"/>
                </a:solidFill>
              </a:rPr>
              <a:t>mom</a:t>
            </a:r>
          </a:p>
          <a:p>
            <a:r>
              <a:rPr lang="en-US" sz="2800" dirty="0">
                <a:solidFill>
                  <a:schemeClr val="bg1"/>
                </a:solidFill>
              </a:rPr>
              <a:t>sip</a:t>
            </a:r>
          </a:p>
        </p:txBody>
      </p:sp>
      <p:sp>
        <p:nvSpPr>
          <p:cNvPr id="25" name="TextBox 24">
            <a:extLst>
              <a:ext uri="{FF2B5EF4-FFF2-40B4-BE49-F238E27FC236}">
                <a16:creationId xmlns:a16="http://schemas.microsoft.com/office/drawing/2014/main" id="{37FCEE0C-A724-43E9-B5A2-FA0C046832DB}"/>
              </a:ext>
            </a:extLst>
          </p:cNvPr>
          <p:cNvSpPr txBox="1"/>
          <p:nvPr/>
        </p:nvSpPr>
        <p:spPr>
          <a:xfrm>
            <a:off x="7790400" y="2473574"/>
            <a:ext cx="1365161" cy="523220"/>
          </a:xfrm>
          <a:prstGeom prst="rect">
            <a:avLst/>
          </a:prstGeom>
          <a:noFill/>
        </p:spPr>
        <p:txBody>
          <a:bodyPr wrap="square" rtlCol="0">
            <a:spAutoFit/>
          </a:bodyPr>
          <a:lstStyle/>
          <a:p>
            <a:r>
              <a:rPr lang="en-US" sz="2800" b="1" dirty="0">
                <a:solidFill>
                  <a:schemeClr val="bg1"/>
                </a:solidFill>
              </a:rPr>
              <a:t>List 6</a:t>
            </a:r>
          </a:p>
        </p:txBody>
      </p:sp>
    </p:spTree>
    <p:extLst>
      <p:ext uri="{BB962C8B-B14F-4D97-AF65-F5344CB8AC3E}">
        <p14:creationId xmlns:p14="http://schemas.microsoft.com/office/powerpoint/2010/main" val="3722689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371856" y="960120"/>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854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par>
                                <p:cTn id="20" presetID="3" presetClass="emph" presetSubtype="2" fill="hold" nodeType="withEffect">
                                  <p:stCondLst>
                                    <p:cond delay="0"/>
                                  </p:stCondLst>
                                  <p:childTnLst>
                                    <p:animClr clrSpc="rgb" dir="cw">
                                      <p:cBhvr override="childStyle">
                                        <p:cTn id="21" dur="2000" fill="hold"/>
                                        <p:tgtEl>
                                          <p:spTgt spid="3">
                                            <p:txEl>
                                              <p:pRg st="5" end="5"/>
                                            </p:txEl>
                                          </p:spTgt>
                                        </p:tgtEl>
                                        <p:attrNameLst>
                                          <p:attrName>style.color</p:attrName>
                                        </p:attrNameLst>
                                      </p:cBhvr>
                                      <p:to>
                                        <a:srgbClr val="C95331"/>
                                      </p:to>
                                    </p:animClr>
                                  </p:childTnLst>
                                </p:cTn>
                              </p:par>
                              <p:par>
                                <p:cTn id="22" presetID="9" presetClass="emph" presetSubtype="0" nodeType="withEffect">
                                  <p:stCondLst>
                                    <p:cond delay="0"/>
                                  </p:stCondLst>
                                  <p:childTnLst>
                                    <p:set>
                                      <p:cBhvr rctx="PPT">
                                        <p:cTn id="23" dur="indefinite"/>
                                        <p:tgtEl>
                                          <p:spTgt spid="3">
                                            <p:txEl>
                                              <p:pRg st="6" end="6"/>
                                            </p:txEl>
                                          </p:spTgt>
                                        </p:tgtEl>
                                        <p:attrNameLst>
                                          <p:attrName>style.opacity</p:attrName>
                                        </p:attrNameLst>
                                      </p:cBhvr>
                                      <p:to>
                                        <p:strVal val="0.5"/>
                                      </p:to>
                                    </p:set>
                                    <p:animEffect filter="image" prLst="opacity: 0.5">
                                      <p:cBhvr rctx="IE">
                                        <p:cTn id="24" dur="indefinite"/>
                                        <p:tgtEl>
                                          <p:spTgt spid="3">
                                            <p:txEl>
                                              <p:pRg st="6" end="6"/>
                                            </p:txEl>
                                          </p:spTgt>
                                        </p:tgtEl>
                                      </p:cBhvr>
                                    </p:animEffect>
                                  </p:childTnLst>
                                </p:cTn>
                              </p:par>
                              <p:par>
                                <p:cTn id="25" presetID="9" presetClass="emph" presetSubtype="0" nodeType="withEffect">
                                  <p:stCondLst>
                                    <p:cond delay="0"/>
                                  </p:stCondLst>
                                  <p:childTnLst>
                                    <p:set>
                                      <p:cBhvr rctx="PPT">
                                        <p:cTn id="26" dur="indefinite"/>
                                        <p:tgtEl>
                                          <p:spTgt spid="3">
                                            <p:txEl>
                                              <p:pRg st="7" end="7"/>
                                            </p:txEl>
                                          </p:spTgt>
                                        </p:tgtEl>
                                        <p:attrNameLst>
                                          <p:attrName>style.opacity</p:attrName>
                                        </p:attrNameLst>
                                      </p:cBhvr>
                                      <p:to>
                                        <p:strVal val="0.5"/>
                                      </p:to>
                                    </p:set>
                                    <p:animEffect filter="image" prLst="opacity: 0.5">
                                      <p:cBhvr rctx="IE">
                                        <p:cTn id="27" dur="indefinite"/>
                                        <p:tgtEl>
                                          <p:spTgt spid="3">
                                            <p:txEl>
                                              <p:pRg st="7" end="7"/>
                                            </p:txEl>
                                          </p:spTgt>
                                        </p:tgtEl>
                                      </p:cBhvr>
                                    </p:animEffect>
                                  </p:childTnLst>
                                </p:cTn>
                              </p:par>
                              <p:par>
                                <p:cTn id="28" presetID="9" presetClass="emph" presetSubtype="0" nodeType="withEffect">
                                  <p:stCondLst>
                                    <p:cond delay="0"/>
                                  </p:stCondLst>
                                  <p:childTnLst>
                                    <p:set>
                                      <p:cBhvr rctx="PPT">
                                        <p:cTn id="29" dur="indefinite"/>
                                        <p:tgtEl>
                                          <p:spTgt spid="3">
                                            <p:txEl>
                                              <p:pRg st="8" end="8"/>
                                            </p:txEl>
                                          </p:spTgt>
                                        </p:tgtEl>
                                        <p:attrNameLst>
                                          <p:attrName>style.opacity</p:attrName>
                                        </p:attrNameLst>
                                      </p:cBhvr>
                                      <p:to>
                                        <p:strVal val="0.5"/>
                                      </p:to>
                                    </p:set>
                                    <p:animEffect filter="image" prLst="opacity: 0.5">
                                      <p:cBhvr rctx="IE">
                                        <p:cTn id="30" dur="indefinite"/>
                                        <p:tgtEl>
                                          <p:spTgt spid="3">
                                            <p:txEl>
                                              <p:pRg st="8" end="8"/>
                                            </p:txEl>
                                          </p:spTgt>
                                        </p:tgtEl>
                                      </p:cBhvr>
                                    </p:animEffect>
                                  </p:childTnLst>
                                </p:cTn>
                              </p:par>
                              <p:par>
                                <p:cTn id="31" presetID="9" presetClass="emph" presetSubtype="0" nodeType="withEffect">
                                  <p:stCondLst>
                                    <p:cond delay="0"/>
                                  </p:stCondLst>
                                  <p:childTnLst>
                                    <p:set>
                                      <p:cBhvr rctx="PPT">
                                        <p:cTn id="32" dur="indefinite"/>
                                        <p:tgtEl>
                                          <p:spTgt spid="3">
                                            <p:txEl>
                                              <p:pRg st="9" end="9"/>
                                            </p:txEl>
                                          </p:spTgt>
                                        </p:tgtEl>
                                        <p:attrNameLst>
                                          <p:attrName>style.opacity</p:attrName>
                                        </p:attrNameLst>
                                      </p:cBhvr>
                                      <p:to>
                                        <p:strVal val="0.5"/>
                                      </p:to>
                                    </p:set>
                                    <p:animEffect filter="image" prLst="opacity: 0.5">
                                      <p:cBhvr rctx="IE">
                                        <p:cTn id="33" dur="indefinite"/>
                                        <p:tgtEl>
                                          <p:spTgt spid="3">
                                            <p:txEl>
                                              <p:pRg st="9" end="9"/>
                                            </p:txEl>
                                          </p:spTgt>
                                        </p:tgtEl>
                                      </p:cBhvr>
                                    </p:animEffect>
                                  </p:childTnLst>
                                </p:cTn>
                              </p:par>
                              <p:par>
                                <p:cTn id="34" presetID="9" presetClass="emph" presetSubtype="0" nodeType="withEffect">
                                  <p:stCondLst>
                                    <p:cond delay="0"/>
                                  </p:stCondLst>
                                  <p:childTnLst>
                                    <p:set>
                                      <p:cBhvr rctx="PPT">
                                        <p:cTn id="35" dur="indefinite"/>
                                        <p:tgtEl>
                                          <p:spTgt spid="3">
                                            <p:txEl>
                                              <p:pRg st="10" end="10"/>
                                            </p:txEl>
                                          </p:spTgt>
                                        </p:tgtEl>
                                        <p:attrNameLst>
                                          <p:attrName>style.opacity</p:attrName>
                                        </p:attrNameLst>
                                      </p:cBhvr>
                                      <p:to>
                                        <p:strVal val="0.5"/>
                                      </p:to>
                                    </p:set>
                                    <p:animEffect filter="image" prLst="opacity: 0.5">
                                      <p:cBhvr rctx="IE">
                                        <p:cTn id="36" dur="indefinite"/>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sp>
        <p:nvSpPr>
          <p:cNvPr id="4" name="Rectangle 3">
            <a:extLst>
              <a:ext uri="{FF2B5EF4-FFF2-40B4-BE49-F238E27FC236}">
                <a16:creationId xmlns:a16="http://schemas.microsoft.com/office/drawing/2014/main" id="{7355B1C2-0DD6-4073-9FD0-D5A2456541BE}"/>
              </a:ext>
            </a:extLst>
          </p:cNvPr>
          <p:cNvSpPr>
            <a:spLocks noChangeArrowheads="1"/>
          </p:cNvSpPr>
          <p:nvPr/>
        </p:nvSpPr>
        <p:spPr bwMode="auto">
          <a:xfrm>
            <a:off x="3347639"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5" name="Text Box 13">
            <a:extLst>
              <a:ext uri="{FF2B5EF4-FFF2-40B4-BE49-F238E27FC236}">
                <a16:creationId xmlns:a16="http://schemas.microsoft.com/office/drawing/2014/main" id="{E2C8BFDA-5D67-4CDB-8100-EC693F9019A2}"/>
              </a:ext>
            </a:extLst>
          </p:cNvPr>
          <p:cNvSpPr txBox="1">
            <a:spLocks noChangeArrowheads="1"/>
          </p:cNvSpPr>
          <p:nvPr/>
        </p:nvSpPr>
        <p:spPr bwMode="auto">
          <a:xfrm rot="16200000">
            <a:off x="1930796" y="2379537"/>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1-5</a:t>
            </a:r>
          </a:p>
        </p:txBody>
      </p:sp>
      <p:sp>
        <p:nvSpPr>
          <p:cNvPr id="6" name="Rectangle 5">
            <a:extLst>
              <a:ext uri="{FF2B5EF4-FFF2-40B4-BE49-F238E27FC236}">
                <a16:creationId xmlns:a16="http://schemas.microsoft.com/office/drawing/2014/main" id="{21B38764-384F-4281-B4C3-AE6506ACA1B1}"/>
              </a:ext>
            </a:extLst>
          </p:cNvPr>
          <p:cNvSpPr>
            <a:spLocks noChangeArrowheads="1"/>
          </p:cNvSpPr>
          <p:nvPr/>
        </p:nvSpPr>
        <p:spPr bwMode="auto">
          <a:xfrm>
            <a:off x="3259595" y="952766"/>
            <a:ext cx="4407631" cy="6858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7" name="Text Box 4">
            <a:extLst>
              <a:ext uri="{FF2B5EF4-FFF2-40B4-BE49-F238E27FC236}">
                <a16:creationId xmlns:a16="http://schemas.microsoft.com/office/drawing/2014/main" id="{148D8F14-ADC6-4204-AE2B-B16B4AE614FF}"/>
              </a:ext>
            </a:extLst>
          </p:cNvPr>
          <p:cNvSpPr txBox="1">
            <a:spLocks noChangeArrowheads="1"/>
          </p:cNvSpPr>
          <p:nvPr/>
        </p:nvSpPr>
        <p:spPr bwMode="auto">
          <a:xfrm>
            <a:off x="2530869" y="1012099"/>
            <a:ext cx="594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b="1" dirty="0">
                <a:latin typeface="Helvetica" panose="020B0604020202020204" pitchFamily="34" charset="0"/>
              </a:rPr>
              <a:t>Phonological Awareness/Spelling</a:t>
            </a:r>
            <a:br>
              <a:rPr lang="en-US" altLang="en-US" sz="1800" b="1" dirty="0">
                <a:latin typeface="Helvetica" panose="020B0604020202020204" pitchFamily="34" charset="0"/>
              </a:rPr>
            </a:br>
            <a:r>
              <a:rPr lang="en-US" altLang="en-US" sz="1800" b="1" dirty="0">
                <a:latin typeface="Helvetica" panose="020B0604020202020204" pitchFamily="34" charset="0"/>
              </a:rPr>
              <a:t> Unit</a:t>
            </a:r>
          </a:p>
        </p:txBody>
      </p:sp>
      <p:sp>
        <p:nvSpPr>
          <p:cNvPr id="8" name="Rectangle 7">
            <a:extLst>
              <a:ext uri="{FF2B5EF4-FFF2-40B4-BE49-F238E27FC236}">
                <a16:creationId xmlns:a16="http://schemas.microsoft.com/office/drawing/2014/main" id="{99365D81-0281-44DD-A8DB-C2E3247E8080}"/>
              </a:ext>
            </a:extLst>
          </p:cNvPr>
          <p:cNvSpPr>
            <a:spLocks noChangeArrowheads="1"/>
          </p:cNvSpPr>
          <p:nvPr/>
        </p:nvSpPr>
        <p:spPr bwMode="auto">
          <a:xfrm>
            <a:off x="42382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9" name="Rectangle 8">
            <a:extLst>
              <a:ext uri="{FF2B5EF4-FFF2-40B4-BE49-F238E27FC236}">
                <a16:creationId xmlns:a16="http://schemas.microsoft.com/office/drawing/2014/main" id="{5D5EA20B-D583-4D96-8AFB-CB2ED35E11AF}"/>
              </a:ext>
            </a:extLst>
          </p:cNvPr>
          <p:cNvSpPr>
            <a:spLocks noChangeArrowheads="1"/>
          </p:cNvSpPr>
          <p:nvPr/>
        </p:nvSpPr>
        <p:spPr bwMode="auto">
          <a:xfrm>
            <a:off x="51526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0" name="Rectangle 9">
            <a:extLst>
              <a:ext uri="{FF2B5EF4-FFF2-40B4-BE49-F238E27FC236}">
                <a16:creationId xmlns:a16="http://schemas.microsoft.com/office/drawing/2014/main" id="{C5AE090A-BB27-4C0A-AAAC-8D4F81F8DEBF}"/>
              </a:ext>
            </a:extLst>
          </p:cNvPr>
          <p:cNvSpPr>
            <a:spLocks noChangeArrowheads="1"/>
          </p:cNvSpPr>
          <p:nvPr/>
        </p:nvSpPr>
        <p:spPr bwMode="auto">
          <a:xfrm>
            <a:off x="59908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1" name="Rectangle 10">
            <a:extLst>
              <a:ext uri="{FF2B5EF4-FFF2-40B4-BE49-F238E27FC236}">
                <a16:creationId xmlns:a16="http://schemas.microsoft.com/office/drawing/2014/main" id="{1254DF81-D30D-4CA7-9B20-7EB1FD480D6C}"/>
              </a:ext>
            </a:extLst>
          </p:cNvPr>
          <p:cNvSpPr>
            <a:spLocks noChangeArrowheads="1"/>
          </p:cNvSpPr>
          <p:nvPr/>
        </p:nvSpPr>
        <p:spPr bwMode="auto">
          <a:xfrm>
            <a:off x="69052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6" name="Text Box 13">
            <a:extLst>
              <a:ext uri="{FF2B5EF4-FFF2-40B4-BE49-F238E27FC236}">
                <a16:creationId xmlns:a16="http://schemas.microsoft.com/office/drawing/2014/main" id="{422E27A7-9005-4C3B-B4DF-6FFB625D31C5}"/>
              </a:ext>
            </a:extLst>
          </p:cNvPr>
          <p:cNvSpPr txBox="1">
            <a:spLocks noChangeArrowheads="1"/>
          </p:cNvSpPr>
          <p:nvPr/>
        </p:nvSpPr>
        <p:spPr bwMode="auto">
          <a:xfrm rot="16200000">
            <a:off x="2821382" y="2379537"/>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6-10</a:t>
            </a:r>
          </a:p>
        </p:txBody>
      </p:sp>
      <p:sp>
        <p:nvSpPr>
          <p:cNvPr id="17" name="Text Box 14">
            <a:extLst>
              <a:ext uri="{FF2B5EF4-FFF2-40B4-BE49-F238E27FC236}">
                <a16:creationId xmlns:a16="http://schemas.microsoft.com/office/drawing/2014/main" id="{FC3CA152-72EE-428A-901D-717F8DB4B2D4}"/>
              </a:ext>
            </a:extLst>
          </p:cNvPr>
          <p:cNvSpPr txBox="1">
            <a:spLocks noChangeArrowheads="1"/>
          </p:cNvSpPr>
          <p:nvPr/>
        </p:nvSpPr>
        <p:spPr bwMode="auto">
          <a:xfrm rot="16200000">
            <a:off x="37500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11-15</a:t>
            </a:r>
          </a:p>
        </p:txBody>
      </p:sp>
      <p:sp>
        <p:nvSpPr>
          <p:cNvPr id="18" name="Text Box 15">
            <a:extLst>
              <a:ext uri="{FF2B5EF4-FFF2-40B4-BE49-F238E27FC236}">
                <a16:creationId xmlns:a16="http://schemas.microsoft.com/office/drawing/2014/main" id="{B0B62281-3BD2-4F9B-9055-20662BD8FD69}"/>
              </a:ext>
            </a:extLst>
          </p:cNvPr>
          <p:cNvSpPr txBox="1">
            <a:spLocks noChangeArrowheads="1"/>
          </p:cNvSpPr>
          <p:nvPr/>
        </p:nvSpPr>
        <p:spPr bwMode="auto">
          <a:xfrm rot="16200000">
            <a:off x="45882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16-20</a:t>
            </a:r>
          </a:p>
        </p:txBody>
      </p:sp>
      <p:sp>
        <p:nvSpPr>
          <p:cNvPr id="19" name="Text Box 16">
            <a:extLst>
              <a:ext uri="{FF2B5EF4-FFF2-40B4-BE49-F238E27FC236}">
                <a16:creationId xmlns:a16="http://schemas.microsoft.com/office/drawing/2014/main" id="{8F305C42-6223-4D70-928F-5EE3D67E3100}"/>
              </a:ext>
            </a:extLst>
          </p:cNvPr>
          <p:cNvSpPr txBox="1">
            <a:spLocks noChangeArrowheads="1"/>
          </p:cNvSpPr>
          <p:nvPr/>
        </p:nvSpPr>
        <p:spPr bwMode="auto">
          <a:xfrm rot="16200000">
            <a:off x="55026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21-25</a:t>
            </a:r>
          </a:p>
        </p:txBody>
      </p:sp>
      <p:sp>
        <p:nvSpPr>
          <p:cNvPr id="20" name="Text Box 17">
            <a:extLst>
              <a:ext uri="{FF2B5EF4-FFF2-40B4-BE49-F238E27FC236}">
                <a16:creationId xmlns:a16="http://schemas.microsoft.com/office/drawing/2014/main" id="{5B249650-4102-461D-941B-77BC67F54DB8}"/>
              </a:ext>
            </a:extLst>
          </p:cNvPr>
          <p:cNvSpPr txBox="1">
            <a:spLocks noChangeArrowheads="1"/>
          </p:cNvSpPr>
          <p:nvPr/>
        </p:nvSpPr>
        <p:spPr bwMode="auto">
          <a:xfrm rot="16200000">
            <a:off x="64170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26-30</a:t>
            </a:r>
          </a:p>
        </p:txBody>
      </p:sp>
      <p:sp>
        <p:nvSpPr>
          <p:cNvPr id="24" name="Oval 23">
            <a:extLst>
              <a:ext uri="{FF2B5EF4-FFF2-40B4-BE49-F238E27FC236}">
                <a16:creationId xmlns:a16="http://schemas.microsoft.com/office/drawing/2014/main" id="{2E8A9CFD-CAE0-49BA-8F3F-C3FBF87B6F70}"/>
              </a:ext>
            </a:extLst>
          </p:cNvPr>
          <p:cNvSpPr/>
          <p:nvPr/>
        </p:nvSpPr>
        <p:spPr>
          <a:xfrm>
            <a:off x="2757917" y="4478876"/>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015D4B-3C19-476E-8A37-67E0EA13142E}"/>
              </a:ext>
            </a:extLst>
          </p:cNvPr>
          <p:cNvSpPr txBox="1"/>
          <p:nvPr/>
        </p:nvSpPr>
        <p:spPr>
          <a:xfrm>
            <a:off x="2586201" y="4590384"/>
            <a:ext cx="1107249" cy="461665"/>
          </a:xfrm>
          <a:prstGeom prst="rect">
            <a:avLst/>
          </a:prstGeom>
          <a:noFill/>
        </p:spPr>
        <p:txBody>
          <a:bodyPr wrap="square" rtlCol="0">
            <a:spAutoFit/>
          </a:bodyPr>
          <a:lstStyle/>
          <a:p>
            <a:pPr algn="ctr"/>
            <a:r>
              <a:rPr lang="en-US" sz="1200" b="1" dirty="0">
                <a:solidFill>
                  <a:schemeClr val="bg1"/>
                </a:solidFill>
              </a:rPr>
              <a:t>Probe 1</a:t>
            </a:r>
            <a:br>
              <a:rPr lang="en-US" sz="1200" b="1" dirty="0">
                <a:solidFill>
                  <a:schemeClr val="bg1"/>
                </a:solidFill>
              </a:rPr>
            </a:br>
            <a:r>
              <a:rPr lang="en-US" sz="1200" b="1" dirty="0">
                <a:solidFill>
                  <a:schemeClr val="bg1"/>
                </a:solidFill>
              </a:rPr>
              <a:t>(Pre)</a:t>
            </a:r>
          </a:p>
        </p:txBody>
      </p:sp>
      <p:sp>
        <p:nvSpPr>
          <p:cNvPr id="34" name="Left Bracket 33">
            <a:extLst>
              <a:ext uri="{FF2B5EF4-FFF2-40B4-BE49-F238E27FC236}">
                <a16:creationId xmlns:a16="http://schemas.microsoft.com/office/drawing/2014/main" id="{5EC877BC-3A76-42E3-A108-B1A0E17ACADC}"/>
              </a:ext>
            </a:extLst>
          </p:cNvPr>
          <p:cNvSpPr/>
          <p:nvPr/>
        </p:nvSpPr>
        <p:spPr>
          <a:xfrm rot="16200000">
            <a:off x="3380911" y="5181898"/>
            <a:ext cx="695459" cy="7620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a:extLst>
              <a:ext uri="{FF2B5EF4-FFF2-40B4-BE49-F238E27FC236}">
                <a16:creationId xmlns:a16="http://schemas.microsoft.com/office/drawing/2014/main" id="{2E1B8DDB-B356-4388-9C56-F9F0A118F35D}"/>
              </a:ext>
            </a:extLst>
          </p:cNvPr>
          <p:cNvSpPr txBox="1"/>
          <p:nvPr/>
        </p:nvSpPr>
        <p:spPr>
          <a:xfrm>
            <a:off x="3019026" y="5273888"/>
            <a:ext cx="1530833" cy="646331"/>
          </a:xfrm>
          <a:prstGeom prst="rect">
            <a:avLst/>
          </a:prstGeom>
          <a:noFill/>
        </p:spPr>
        <p:txBody>
          <a:bodyPr wrap="square" rtlCol="0">
            <a:spAutoFit/>
          </a:bodyPr>
          <a:lstStyle/>
          <a:p>
            <a:pPr algn="ctr"/>
            <a:r>
              <a:rPr lang="en-US" b="1" dirty="0">
                <a:solidFill>
                  <a:schemeClr val="bg1"/>
                </a:solidFill>
              </a:rPr>
              <a:t>Week </a:t>
            </a:r>
            <a:br>
              <a:rPr lang="en-US" b="1" dirty="0">
                <a:solidFill>
                  <a:schemeClr val="bg1"/>
                </a:solidFill>
              </a:rPr>
            </a:br>
            <a:r>
              <a:rPr lang="en-US" b="1" dirty="0">
                <a:solidFill>
                  <a:schemeClr val="bg1"/>
                </a:solidFill>
              </a:rPr>
              <a:t>1</a:t>
            </a:r>
          </a:p>
        </p:txBody>
      </p:sp>
      <p:sp>
        <p:nvSpPr>
          <p:cNvPr id="37" name="Left Bracket 36">
            <a:extLst>
              <a:ext uri="{FF2B5EF4-FFF2-40B4-BE49-F238E27FC236}">
                <a16:creationId xmlns:a16="http://schemas.microsoft.com/office/drawing/2014/main" id="{930A52D4-9FE2-4705-A598-AFBB0453AFB5}"/>
              </a:ext>
            </a:extLst>
          </p:cNvPr>
          <p:cNvSpPr/>
          <p:nvPr/>
        </p:nvSpPr>
        <p:spPr>
          <a:xfrm rot="16200000">
            <a:off x="4268265" y="5181900"/>
            <a:ext cx="695459" cy="7620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Left Bracket 37">
            <a:extLst>
              <a:ext uri="{FF2B5EF4-FFF2-40B4-BE49-F238E27FC236}">
                <a16:creationId xmlns:a16="http://schemas.microsoft.com/office/drawing/2014/main" id="{3EB92410-4C86-4E54-9133-147F7952C12C}"/>
              </a:ext>
            </a:extLst>
          </p:cNvPr>
          <p:cNvSpPr/>
          <p:nvPr/>
        </p:nvSpPr>
        <p:spPr>
          <a:xfrm rot="16200000">
            <a:off x="5201559" y="5181897"/>
            <a:ext cx="695459" cy="7620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Left Bracket 38">
            <a:extLst>
              <a:ext uri="{FF2B5EF4-FFF2-40B4-BE49-F238E27FC236}">
                <a16:creationId xmlns:a16="http://schemas.microsoft.com/office/drawing/2014/main" id="{8296873F-F601-447B-BA6B-2988676DC533}"/>
              </a:ext>
            </a:extLst>
          </p:cNvPr>
          <p:cNvSpPr/>
          <p:nvPr/>
        </p:nvSpPr>
        <p:spPr>
          <a:xfrm rot="16200000">
            <a:off x="6036074" y="5181896"/>
            <a:ext cx="695459" cy="7620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Left Bracket 39">
            <a:extLst>
              <a:ext uri="{FF2B5EF4-FFF2-40B4-BE49-F238E27FC236}">
                <a16:creationId xmlns:a16="http://schemas.microsoft.com/office/drawing/2014/main" id="{632C5A58-E174-4C6D-BF47-5AB1BAF0F28C}"/>
              </a:ext>
            </a:extLst>
          </p:cNvPr>
          <p:cNvSpPr/>
          <p:nvPr/>
        </p:nvSpPr>
        <p:spPr>
          <a:xfrm rot="16200000">
            <a:off x="6969368" y="5181895"/>
            <a:ext cx="695459" cy="76200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a:extLst>
              <a:ext uri="{FF2B5EF4-FFF2-40B4-BE49-F238E27FC236}">
                <a16:creationId xmlns:a16="http://schemas.microsoft.com/office/drawing/2014/main" id="{5A9FFC71-DF02-4962-AA36-D190F12D7961}"/>
              </a:ext>
            </a:extLst>
          </p:cNvPr>
          <p:cNvSpPr txBox="1"/>
          <p:nvPr/>
        </p:nvSpPr>
        <p:spPr>
          <a:xfrm>
            <a:off x="3855763" y="5260160"/>
            <a:ext cx="1530833" cy="646331"/>
          </a:xfrm>
          <a:prstGeom prst="rect">
            <a:avLst/>
          </a:prstGeom>
          <a:noFill/>
        </p:spPr>
        <p:txBody>
          <a:bodyPr wrap="square" rtlCol="0">
            <a:spAutoFit/>
          </a:bodyPr>
          <a:lstStyle/>
          <a:p>
            <a:pPr algn="ctr"/>
            <a:r>
              <a:rPr lang="en-US" b="1" dirty="0">
                <a:solidFill>
                  <a:schemeClr val="bg1"/>
                </a:solidFill>
              </a:rPr>
              <a:t>Week </a:t>
            </a:r>
            <a:br>
              <a:rPr lang="en-US" b="1" dirty="0">
                <a:solidFill>
                  <a:schemeClr val="bg1"/>
                </a:solidFill>
              </a:rPr>
            </a:br>
            <a:r>
              <a:rPr lang="en-US" b="1" dirty="0">
                <a:solidFill>
                  <a:schemeClr val="bg1"/>
                </a:solidFill>
              </a:rPr>
              <a:t>2</a:t>
            </a:r>
          </a:p>
        </p:txBody>
      </p:sp>
      <p:sp>
        <p:nvSpPr>
          <p:cNvPr id="43" name="TextBox 42">
            <a:extLst>
              <a:ext uri="{FF2B5EF4-FFF2-40B4-BE49-F238E27FC236}">
                <a16:creationId xmlns:a16="http://schemas.microsoft.com/office/drawing/2014/main" id="{6217A2B8-B6C1-4FCC-9B0B-8D42FA3A5E65}"/>
              </a:ext>
            </a:extLst>
          </p:cNvPr>
          <p:cNvSpPr txBox="1"/>
          <p:nvPr/>
        </p:nvSpPr>
        <p:spPr>
          <a:xfrm>
            <a:off x="4753992" y="5260160"/>
            <a:ext cx="1530833" cy="646331"/>
          </a:xfrm>
          <a:prstGeom prst="rect">
            <a:avLst/>
          </a:prstGeom>
          <a:noFill/>
        </p:spPr>
        <p:txBody>
          <a:bodyPr wrap="square" rtlCol="0">
            <a:spAutoFit/>
          </a:bodyPr>
          <a:lstStyle/>
          <a:p>
            <a:pPr algn="ctr"/>
            <a:r>
              <a:rPr lang="en-US" b="1" dirty="0">
                <a:solidFill>
                  <a:schemeClr val="bg1"/>
                </a:solidFill>
              </a:rPr>
              <a:t>Week </a:t>
            </a:r>
            <a:br>
              <a:rPr lang="en-US" b="1" dirty="0">
                <a:solidFill>
                  <a:schemeClr val="bg1"/>
                </a:solidFill>
              </a:rPr>
            </a:br>
            <a:r>
              <a:rPr lang="en-US" b="1" dirty="0">
                <a:solidFill>
                  <a:schemeClr val="bg1"/>
                </a:solidFill>
              </a:rPr>
              <a:t>3</a:t>
            </a:r>
          </a:p>
        </p:txBody>
      </p:sp>
      <p:sp>
        <p:nvSpPr>
          <p:cNvPr id="44" name="TextBox 43">
            <a:extLst>
              <a:ext uri="{FF2B5EF4-FFF2-40B4-BE49-F238E27FC236}">
                <a16:creationId xmlns:a16="http://schemas.microsoft.com/office/drawing/2014/main" id="{037656A4-01D7-4C4B-B46A-705D99D7782B}"/>
              </a:ext>
            </a:extLst>
          </p:cNvPr>
          <p:cNvSpPr txBox="1"/>
          <p:nvPr/>
        </p:nvSpPr>
        <p:spPr>
          <a:xfrm>
            <a:off x="6520809" y="5255241"/>
            <a:ext cx="1530833" cy="646331"/>
          </a:xfrm>
          <a:prstGeom prst="rect">
            <a:avLst/>
          </a:prstGeom>
          <a:noFill/>
        </p:spPr>
        <p:txBody>
          <a:bodyPr wrap="square" rtlCol="0">
            <a:spAutoFit/>
          </a:bodyPr>
          <a:lstStyle/>
          <a:p>
            <a:pPr algn="ctr"/>
            <a:r>
              <a:rPr lang="en-US" b="1" dirty="0">
                <a:solidFill>
                  <a:schemeClr val="bg1"/>
                </a:solidFill>
              </a:rPr>
              <a:t>Week </a:t>
            </a:r>
            <a:br>
              <a:rPr lang="en-US" b="1" dirty="0">
                <a:solidFill>
                  <a:schemeClr val="bg1"/>
                </a:solidFill>
              </a:rPr>
            </a:br>
            <a:r>
              <a:rPr lang="en-US" b="1" dirty="0">
                <a:solidFill>
                  <a:schemeClr val="bg1"/>
                </a:solidFill>
              </a:rPr>
              <a:t>5</a:t>
            </a:r>
          </a:p>
        </p:txBody>
      </p:sp>
      <p:sp>
        <p:nvSpPr>
          <p:cNvPr id="45" name="TextBox 44">
            <a:extLst>
              <a:ext uri="{FF2B5EF4-FFF2-40B4-BE49-F238E27FC236}">
                <a16:creationId xmlns:a16="http://schemas.microsoft.com/office/drawing/2014/main" id="{7927415F-C148-4DFD-9087-4F4C5D754EBA}"/>
              </a:ext>
            </a:extLst>
          </p:cNvPr>
          <p:cNvSpPr txBox="1"/>
          <p:nvPr/>
        </p:nvSpPr>
        <p:spPr>
          <a:xfrm>
            <a:off x="5639332" y="5268823"/>
            <a:ext cx="1530833" cy="646331"/>
          </a:xfrm>
          <a:prstGeom prst="rect">
            <a:avLst/>
          </a:prstGeom>
          <a:noFill/>
        </p:spPr>
        <p:txBody>
          <a:bodyPr wrap="square" rtlCol="0">
            <a:spAutoFit/>
          </a:bodyPr>
          <a:lstStyle/>
          <a:p>
            <a:pPr algn="ctr"/>
            <a:r>
              <a:rPr lang="en-US" b="1" dirty="0">
                <a:solidFill>
                  <a:schemeClr val="bg1"/>
                </a:solidFill>
              </a:rPr>
              <a:t>Week </a:t>
            </a:r>
            <a:br>
              <a:rPr lang="en-US" b="1" dirty="0">
                <a:solidFill>
                  <a:schemeClr val="bg1"/>
                </a:solidFill>
              </a:rPr>
            </a:br>
            <a:r>
              <a:rPr lang="en-US" b="1" dirty="0">
                <a:solidFill>
                  <a:schemeClr val="bg1"/>
                </a:solidFill>
              </a:rPr>
              <a:t>4</a:t>
            </a:r>
          </a:p>
        </p:txBody>
      </p:sp>
      <p:sp>
        <p:nvSpPr>
          <p:cNvPr id="47" name="Oval 46">
            <a:extLst>
              <a:ext uri="{FF2B5EF4-FFF2-40B4-BE49-F238E27FC236}">
                <a16:creationId xmlns:a16="http://schemas.microsoft.com/office/drawing/2014/main" id="{72FFF505-00F4-43B5-83C5-2118DBA6C1AD}"/>
              </a:ext>
            </a:extLst>
          </p:cNvPr>
          <p:cNvSpPr/>
          <p:nvPr/>
        </p:nvSpPr>
        <p:spPr>
          <a:xfrm>
            <a:off x="3825397" y="4468966"/>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8" name="TextBox 47">
            <a:extLst>
              <a:ext uri="{FF2B5EF4-FFF2-40B4-BE49-F238E27FC236}">
                <a16:creationId xmlns:a16="http://schemas.microsoft.com/office/drawing/2014/main" id="{F6D55B46-D755-4FC0-8B45-E007F8461038}"/>
              </a:ext>
            </a:extLst>
          </p:cNvPr>
          <p:cNvSpPr txBox="1"/>
          <p:nvPr/>
        </p:nvSpPr>
        <p:spPr>
          <a:xfrm>
            <a:off x="3653681" y="4580474"/>
            <a:ext cx="1107249" cy="461665"/>
          </a:xfrm>
          <a:prstGeom prst="rect">
            <a:avLst/>
          </a:prstGeom>
          <a:noFill/>
        </p:spPr>
        <p:txBody>
          <a:bodyPr wrap="square" rtlCol="0">
            <a:spAutoFit/>
          </a:bodyPr>
          <a:lstStyle/>
          <a:p>
            <a:pPr algn="ctr"/>
            <a:r>
              <a:rPr lang="en-US" sz="1200" b="1" dirty="0">
                <a:solidFill>
                  <a:schemeClr val="bg1"/>
                </a:solidFill>
              </a:rPr>
              <a:t>Probe 2</a:t>
            </a:r>
            <a:br>
              <a:rPr lang="en-US" sz="1200" b="1" dirty="0">
                <a:solidFill>
                  <a:schemeClr val="bg1"/>
                </a:solidFill>
              </a:rPr>
            </a:br>
            <a:r>
              <a:rPr lang="en-US" sz="1200" b="1" dirty="0">
                <a:solidFill>
                  <a:schemeClr val="bg1"/>
                </a:solidFill>
              </a:rPr>
              <a:t>(During)</a:t>
            </a:r>
          </a:p>
        </p:txBody>
      </p:sp>
      <p:sp>
        <p:nvSpPr>
          <p:cNvPr id="49" name="Oval 48">
            <a:extLst>
              <a:ext uri="{FF2B5EF4-FFF2-40B4-BE49-F238E27FC236}">
                <a16:creationId xmlns:a16="http://schemas.microsoft.com/office/drawing/2014/main" id="{75B811DF-9586-48AC-8A05-792999F4E3C7}"/>
              </a:ext>
            </a:extLst>
          </p:cNvPr>
          <p:cNvSpPr/>
          <p:nvPr/>
        </p:nvSpPr>
        <p:spPr>
          <a:xfrm>
            <a:off x="4724768" y="4453939"/>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AD5ED44-6256-460C-8015-C609983ADC2D}"/>
              </a:ext>
            </a:extLst>
          </p:cNvPr>
          <p:cNvSpPr txBox="1"/>
          <p:nvPr/>
        </p:nvSpPr>
        <p:spPr>
          <a:xfrm>
            <a:off x="4553052" y="4565447"/>
            <a:ext cx="1107249" cy="461665"/>
          </a:xfrm>
          <a:prstGeom prst="rect">
            <a:avLst/>
          </a:prstGeom>
          <a:noFill/>
        </p:spPr>
        <p:txBody>
          <a:bodyPr wrap="square" rtlCol="0">
            <a:spAutoFit/>
          </a:bodyPr>
          <a:lstStyle/>
          <a:p>
            <a:pPr algn="ctr"/>
            <a:r>
              <a:rPr lang="en-US" sz="1200" b="1" dirty="0">
                <a:solidFill>
                  <a:schemeClr val="bg1"/>
                </a:solidFill>
              </a:rPr>
              <a:t>Probe 3</a:t>
            </a:r>
            <a:br>
              <a:rPr lang="en-US" sz="1200" b="1" dirty="0">
                <a:solidFill>
                  <a:schemeClr val="bg1"/>
                </a:solidFill>
              </a:rPr>
            </a:br>
            <a:r>
              <a:rPr lang="en-US" sz="1200" b="1" dirty="0">
                <a:solidFill>
                  <a:schemeClr val="bg1"/>
                </a:solidFill>
              </a:rPr>
              <a:t>(During)</a:t>
            </a:r>
          </a:p>
        </p:txBody>
      </p:sp>
      <p:sp>
        <p:nvSpPr>
          <p:cNvPr id="51" name="Oval 50">
            <a:extLst>
              <a:ext uri="{FF2B5EF4-FFF2-40B4-BE49-F238E27FC236}">
                <a16:creationId xmlns:a16="http://schemas.microsoft.com/office/drawing/2014/main" id="{F96A5ACC-5D82-4FB4-9029-03683F62A29F}"/>
              </a:ext>
            </a:extLst>
          </p:cNvPr>
          <p:cNvSpPr/>
          <p:nvPr/>
        </p:nvSpPr>
        <p:spPr>
          <a:xfrm>
            <a:off x="5572628" y="4438912"/>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2" name="TextBox 51">
            <a:extLst>
              <a:ext uri="{FF2B5EF4-FFF2-40B4-BE49-F238E27FC236}">
                <a16:creationId xmlns:a16="http://schemas.microsoft.com/office/drawing/2014/main" id="{A9DE1BA6-6155-40D4-96BE-61FCAEE5A30C}"/>
              </a:ext>
            </a:extLst>
          </p:cNvPr>
          <p:cNvSpPr txBox="1"/>
          <p:nvPr/>
        </p:nvSpPr>
        <p:spPr>
          <a:xfrm>
            <a:off x="5400912" y="4550420"/>
            <a:ext cx="1107249" cy="461665"/>
          </a:xfrm>
          <a:prstGeom prst="rect">
            <a:avLst/>
          </a:prstGeom>
          <a:noFill/>
        </p:spPr>
        <p:txBody>
          <a:bodyPr wrap="square" rtlCol="0">
            <a:spAutoFit/>
          </a:bodyPr>
          <a:lstStyle/>
          <a:p>
            <a:pPr algn="ctr"/>
            <a:r>
              <a:rPr lang="en-US" sz="1200" b="1" dirty="0">
                <a:solidFill>
                  <a:schemeClr val="bg1"/>
                </a:solidFill>
              </a:rPr>
              <a:t>Probe 4</a:t>
            </a:r>
            <a:br>
              <a:rPr lang="en-US" sz="1200" b="1" dirty="0">
                <a:solidFill>
                  <a:schemeClr val="bg1"/>
                </a:solidFill>
              </a:rPr>
            </a:br>
            <a:r>
              <a:rPr lang="en-US" sz="1200" b="1" dirty="0">
                <a:solidFill>
                  <a:schemeClr val="bg1"/>
                </a:solidFill>
              </a:rPr>
              <a:t>(During)</a:t>
            </a:r>
          </a:p>
        </p:txBody>
      </p:sp>
      <p:sp>
        <p:nvSpPr>
          <p:cNvPr id="53" name="Oval 52">
            <a:extLst>
              <a:ext uri="{FF2B5EF4-FFF2-40B4-BE49-F238E27FC236}">
                <a16:creationId xmlns:a16="http://schemas.microsoft.com/office/drawing/2014/main" id="{49DCE37D-C416-484B-9AB2-9126D7487910}"/>
              </a:ext>
            </a:extLst>
          </p:cNvPr>
          <p:cNvSpPr/>
          <p:nvPr/>
        </p:nvSpPr>
        <p:spPr>
          <a:xfrm>
            <a:off x="6472002" y="4436764"/>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6BA44E5A-4EC8-455E-B73F-6643516CF250}"/>
              </a:ext>
            </a:extLst>
          </p:cNvPr>
          <p:cNvSpPr txBox="1"/>
          <p:nvPr/>
        </p:nvSpPr>
        <p:spPr>
          <a:xfrm>
            <a:off x="6300286" y="4548272"/>
            <a:ext cx="1107249" cy="461665"/>
          </a:xfrm>
          <a:prstGeom prst="rect">
            <a:avLst/>
          </a:prstGeom>
          <a:noFill/>
        </p:spPr>
        <p:txBody>
          <a:bodyPr wrap="square" rtlCol="0">
            <a:spAutoFit/>
          </a:bodyPr>
          <a:lstStyle/>
          <a:p>
            <a:pPr algn="ctr"/>
            <a:r>
              <a:rPr lang="en-US" sz="1200" b="1" dirty="0">
                <a:solidFill>
                  <a:schemeClr val="bg1"/>
                </a:solidFill>
              </a:rPr>
              <a:t>Probe 5</a:t>
            </a:r>
            <a:br>
              <a:rPr lang="en-US" sz="1200" b="1" dirty="0">
                <a:solidFill>
                  <a:schemeClr val="bg1"/>
                </a:solidFill>
              </a:rPr>
            </a:br>
            <a:r>
              <a:rPr lang="en-US" sz="1200" b="1" dirty="0">
                <a:solidFill>
                  <a:schemeClr val="bg1"/>
                </a:solidFill>
              </a:rPr>
              <a:t>(During)</a:t>
            </a:r>
          </a:p>
        </p:txBody>
      </p:sp>
      <p:sp>
        <p:nvSpPr>
          <p:cNvPr id="55" name="Oval 54">
            <a:extLst>
              <a:ext uri="{FF2B5EF4-FFF2-40B4-BE49-F238E27FC236}">
                <a16:creationId xmlns:a16="http://schemas.microsoft.com/office/drawing/2014/main" id="{F654C4A5-E42B-4E97-8960-388CEB419D22}"/>
              </a:ext>
            </a:extLst>
          </p:cNvPr>
          <p:cNvSpPr/>
          <p:nvPr/>
        </p:nvSpPr>
        <p:spPr>
          <a:xfrm>
            <a:off x="7579251" y="4466020"/>
            <a:ext cx="765159" cy="74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TextBox 55">
            <a:extLst>
              <a:ext uri="{FF2B5EF4-FFF2-40B4-BE49-F238E27FC236}">
                <a16:creationId xmlns:a16="http://schemas.microsoft.com/office/drawing/2014/main" id="{A1FF293E-3351-4D2B-B1EF-762C16B44F41}"/>
              </a:ext>
            </a:extLst>
          </p:cNvPr>
          <p:cNvSpPr txBox="1"/>
          <p:nvPr/>
        </p:nvSpPr>
        <p:spPr>
          <a:xfrm>
            <a:off x="7407535" y="4577528"/>
            <a:ext cx="1107249" cy="461665"/>
          </a:xfrm>
          <a:prstGeom prst="rect">
            <a:avLst/>
          </a:prstGeom>
          <a:noFill/>
        </p:spPr>
        <p:txBody>
          <a:bodyPr wrap="square" rtlCol="0">
            <a:spAutoFit/>
          </a:bodyPr>
          <a:lstStyle/>
          <a:p>
            <a:pPr algn="ctr"/>
            <a:r>
              <a:rPr lang="en-US" sz="1200" b="1" dirty="0">
                <a:solidFill>
                  <a:schemeClr val="bg1"/>
                </a:solidFill>
              </a:rPr>
              <a:t>Probe 6</a:t>
            </a:r>
            <a:br>
              <a:rPr lang="en-US" sz="1200" b="1" dirty="0">
                <a:solidFill>
                  <a:schemeClr val="bg1"/>
                </a:solidFill>
              </a:rPr>
            </a:br>
            <a:r>
              <a:rPr lang="en-US" sz="1200" b="1" dirty="0">
                <a:solidFill>
                  <a:schemeClr val="bg1"/>
                </a:solidFill>
              </a:rPr>
              <a:t>(Post)</a:t>
            </a:r>
          </a:p>
        </p:txBody>
      </p:sp>
    </p:spTree>
    <p:extLst>
      <p:ext uri="{BB962C8B-B14F-4D97-AF65-F5344CB8AC3E}">
        <p14:creationId xmlns:p14="http://schemas.microsoft.com/office/powerpoint/2010/main" val="181442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D9E0-FA87-49E4-A119-73D8B11C46D2}"/>
              </a:ext>
            </a:extLst>
          </p:cNvPr>
          <p:cNvSpPr>
            <a:spLocks noGrp="1"/>
          </p:cNvSpPr>
          <p:nvPr>
            <p:ph type="title"/>
          </p:nvPr>
        </p:nvSpPr>
        <p:spPr/>
        <p:txBody>
          <a:bodyPr>
            <a:normAutofit fontScale="90000"/>
          </a:bodyPr>
          <a:lstStyle/>
          <a:p>
            <a:r>
              <a:rPr lang="en-US" dirty="0"/>
              <a:t>An example of how we create and use CBA probes. . .</a:t>
            </a:r>
          </a:p>
        </p:txBody>
      </p:sp>
      <p:sp>
        <p:nvSpPr>
          <p:cNvPr id="3" name="Content Placeholder 2">
            <a:extLst>
              <a:ext uri="{FF2B5EF4-FFF2-40B4-BE49-F238E27FC236}">
                <a16:creationId xmlns:a16="http://schemas.microsoft.com/office/drawing/2014/main" id="{E3B1ABB7-1DF2-448F-AD6D-CDBE26C67BC0}"/>
              </a:ext>
            </a:extLst>
          </p:cNvPr>
          <p:cNvSpPr>
            <a:spLocks noGrp="1"/>
          </p:cNvSpPr>
          <p:nvPr>
            <p:ph idx="1"/>
          </p:nvPr>
        </p:nvSpPr>
        <p:spPr>
          <a:xfrm>
            <a:off x="371856" y="960120"/>
            <a:ext cx="8686800" cy="4940679"/>
          </a:xfrm>
        </p:spPr>
        <p:txBody>
          <a:bodyPr/>
          <a:lstStyle/>
          <a:p>
            <a:pPr marL="342900" indent="-342900">
              <a:buFont typeface="Wingdings" panose="05000000000000000000" pitchFamily="2" charset="2"/>
              <a:buChar char="q"/>
            </a:pPr>
            <a:r>
              <a:rPr lang="en-US" dirty="0"/>
              <a:t>Select material for assessment </a:t>
            </a:r>
          </a:p>
          <a:p>
            <a:pPr lvl="2"/>
            <a:r>
              <a:rPr lang="en-US" dirty="0"/>
              <a:t>Material must be aligned with singular learning objective</a:t>
            </a:r>
          </a:p>
          <a:p>
            <a:pPr lvl="2"/>
            <a:r>
              <a:rPr lang="en-US" dirty="0"/>
              <a:t>Material must be on the student’s instructional level</a:t>
            </a:r>
          </a:p>
          <a:p>
            <a:pPr marL="342900" indent="-342900">
              <a:buFont typeface="Wingdings" panose="05000000000000000000" pitchFamily="2" charset="2"/>
              <a:buChar char="q"/>
            </a:pPr>
            <a:r>
              <a:rPr lang="en-US" dirty="0"/>
              <a:t>Create alternative forms</a:t>
            </a:r>
          </a:p>
          <a:p>
            <a:pPr marL="573088" lvl="1"/>
            <a:r>
              <a:rPr lang="en-US" dirty="0"/>
              <a:t>Determine scoring</a:t>
            </a:r>
          </a:p>
          <a:p>
            <a:pPr marL="342900" indent="-342900">
              <a:buFont typeface="Wingdings" panose="05000000000000000000" pitchFamily="2" charset="2"/>
              <a:buChar char="q"/>
            </a:pPr>
            <a:r>
              <a:rPr lang="en-US" dirty="0"/>
              <a:t>Implement CBA assessment</a:t>
            </a:r>
          </a:p>
          <a:p>
            <a:pPr lvl="2"/>
            <a:r>
              <a:rPr lang="en-US" dirty="0"/>
              <a:t>Pre</a:t>
            </a:r>
          </a:p>
          <a:p>
            <a:pPr lvl="2"/>
            <a:r>
              <a:rPr lang="en-US" dirty="0"/>
              <a:t>During</a:t>
            </a:r>
          </a:p>
          <a:p>
            <a:pPr lvl="2"/>
            <a:r>
              <a:rPr lang="en-US" dirty="0"/>
              <a:t>Post</a:t>
            </a:r>
          </a:p>
          <a:p>
            <a:pPr marL="342900" indent="-342900">
              <a:buFont typeface="Wingdings" panose="05000000000000000000" pitchFamily="2" charset="2"/>
              <a:buChar char="q"/>
            </a:pPr>
            <a:r>
              <a:rPr lang="en-US" dirty="0"/>
              <a:t>Review student assessment performance</a:t>
            </a:r>
          </a:p>
          <a:p>
            <a:pPr lvl="2"/>
            <a:r>
              <a:rPr lang="en-US" dirty="0"/>
              <a:t>Are students performing at mastery, instructional, or frustration levels?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700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5"/>
                                      </p:to>
                                    </p:set>
                                    <p:animEffect filter="image" prLst="opacity: 0.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5"/>
                                      </p:to>
                                    </p:set>
                                    <p:animEffect filter="image" prLst="opacity: 0.5">
                                      <p:cBhvr rctx="IE">
                                        <p:cTn id="19" dur="indefinite"/>
                                        <p:tgtEl>
                                          <p:spTgt spid="3">
                                            <p:txEl>
                                              <p:pRg st="4" end="4"/>
                                            </p:txEl>
                                          </p:spTgt>
                                        </p:tgtEl>
                                      </p:cBhvr>
                                    </p:animEffect>
                                  </p:childTnLst>
                                </p:cTn>
                              </p:par>
                              <p:par>
                                <p:cTn id="20" presetID="9" presetClass="emph" presetSubtype="0" nodeType="withEffect">
                                  <p:stCondLst>
                                    <p:cond delay="0"/>
                                  </p:stCondLst>
                                  <p:childTnLst>
                                    <p:set>
                                      <p:cBhvr rctx="PPT">
                                        <p:cTn id="21" dur="indefinite"/>
                                        <p:tgtEl>
                                          <p:spTgt spid="3">
                                            <p:txEl>
                                              <p:pRg st="5" end="5"/>
                                            </p:txEl>
                                          </p:spTgt>
                                        </p:tgtEl>
                                        <p:attrNameLst>
                                          <p:attrName>style.opacity</p:attrName>
                                        </p:attrNameLst>
                                      </p:cBhvr>
                                      <p:to>
                                        <p:strVal val="0.5"/>
                                      </p:to>
                                    </p:set>
                                    <p:animEffect filter="image" prLst="opacity: 0.5">
                                      <p:cBhvr rctx="IE">
                                        <p:cTn id="22" dur="indefinite"/>
                                        <p:tgtEl>
                                          <p:spTgt spid="3">
                                            <p:txEl>
                                              <p:pRg st="5" end="5"/>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5"/>
                                      </p:to>
                                    </p:set>
                                    <p:animEffect filter="image" prLst="opacity: 0.5">
                                      <p:cBhvr rctx="IE">
                                        <p:cTn id="25" dur="indefinite"/>
                                        <p:tgtEl>
                                          <p:spTgt spid="3">
                                            <p:txEl>
                                              <p:pRg st="6" end="6"/>
                                            </p:txEl>
                                          </p:spTgt>
                                        </p:tgtEl>
                                      </p:cBhvr>
                                    </p:animEffect>
                                  </p:childTnLst>
                                </p:cTn>
                              </p:par>
                              <p:par>
                                <p:cTn id="26" presetID="9" presetClass="emph" presetSubtype="0" nodeType="withEffect">
                                  <p:stCondLst>
                                    <p:cond delay="0"/>
                                  </p:stCondLst>
                                  <p:childTnLst>
                                    <p:set>
                                      <p:cBhvr rctx="PPT">
                                        <p:cTn id="27" dur="indefinite"/>
                                        <p:tgtEl>
                                          <p:spTgt spid="3">
                                            <p:txEl>
                                              <p:pRg st="7" end="7"/>
                                            </p:txEl>
                                          </p:spTgt>
                                        </p:tgtEl>
                                        <p:attrNameLst>
                                          <p:attrName>style.opacity</p:attrName>
                                        </p:attrNameLst>
                                      </p:cBhvr>
                                      <p:to>
                                        <p:strVal val="0.5"/>
                                      </p:to>
                                    </p:set>
                                    <p:animEffect filter="image" prLst="opacity: 0.5">
                                      <p:cBhvr rctx="IE">
                                        <p:cTn id="28" dur="indefinite"/>
                                        <p:tgtEl>
                                          <p:spTgt spid="3">
                                            <p:txEl>
                                              <p:pRg st="7" end="7"/>
                                            </p:txEl>
                                          </p:spTgt>
                                        </p:tgtEl>
                                      </p:cBhvr>
                                    </p:animEffect>
                                  </p:childTnLst>
                                </p:cTn>
                              </p:par>
                              <p:par>
                                <p:cTn id="29" presetID="9" presetClass="emph" presetSubtype="0" nodeType="withEffect">
                                  <p:stCondLst>
                                    <p:cond delay="0"/>
                                  </p:stCondLst>
                                  <p:childTnLst>
                                    <p:set>
                                      <p:cBhvr rctx="PPT">
                                        <p:cTn id="30" dur="indefinite"/>
                                        <p:tgtEl>
                                          <p:spTgt spid="3">
                                            <p:txEl>
                                              <p:pRg st="8" end="8"/>
                                            </p:txEl>
                                          </p:spTgt>
                                        </p:tgtEl>
                                        <p:attrNameLst>
                                          <p:attrName>style.opacity</p:attrName>
                                        </p:attrNameLst>
                                      </p:cBhvr>
                                      <p:to>
                                        <p:strVal val="0.5"/>
                                      </p:to>
                                    </p:set>
                                    <p:animEffect filter="image" prLst="opacity: 0.5">
                                      <p:cBhvr rctx="IE">
                                        <p:cTn id="31" dur="indefinite"/>
                                        <p:tgtEl>
                                          <p:spTgt spid="3">
                                            <p:txEl>
                                              <p:pRg st="8" end="8"/>
                                            </p:txEl>
                                          </p:spTgt>
                                        </p:tgtEl>
                                      </p:cBhvr>
                                    </p:animEffect>
                                  </p:childTnLst>
                                </p:cTn>
                              </p:par>
                              <p:par>
                                <p:cTn id="32" presetID="3" presetClass="emph" presetSubtype="2" fill="hold" nodeType="withEffect">
                                  <p:stCondLst>
                                    <p:cond delay="0"/>
                                  </p:stCondLst>
                                  <p:childTnLst>
                                    <p:animClr clrSpc="rgb" dir="cw">
                                      <p:cBhvr override="childStyle">
                                        <p:cTn id="33" dur="2000" fill="hold"/>
                                        <p:tgtEl>
                                          <p:spTgt spid="3">
                                            <p:txEl>
                                              <p:pRg st="9" end="9"/>
                                            </p:txEl>
                                          </p:spTgt>
                                        </p:tgtEl>
                                        <p:attrNameLst>
                                          <p:attrName>style.color</p:attrName>
                                        </p:attrNameLst>
                                      </p:cBhvr>
                                      <p:to>
                                        <a:srgbClr val="C9533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561948" y="2812413"/>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510671" y="2812412"/>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90-100% known</a:t>
            </a:r>
          </a:p>
          <a:p>
            <a:pPr marL="342900" indent="-342900">
              <a:buFont typeface="Arial" panose="020B0604020202020204" pitchFamily="34" charset="0"/>
              <a:buChar char="•"/>
            </a:pPr>
            <a:r>
              <a:rPr lang="en-US" dirty="0"/>
              <a:t>70-85% known</a:t>
            </a:r>
          </a:p>
          <a:p>
            <a:pPr marL="342900" indent="-342900">
              <a:buFont typeface="Arial" panose="020B0604020202020204" pitchFamily="34" charset="0"/>
              <a:buChar char="•"/>
            </a:pPr>
            <a:r>
              <a:rPr lang="en-US" dirty="0"/>
              <a:t>Below 70% 	</a:t>
            </a:r>
          </a:p>
        </p:txBody>
      </p:sp>
      <p:sp>
        <p:nvSpPr>
          <p:cNvPr id="6" name="TextBox 5">
            <a:extLst>
              <a:ext uri="{FF2B5EF4-FFF2-40B4-BE49-F238E27FC236}">
                <a16:creationId xmlns:a16="http://schemas.microsoft.com/office/drawing/2014/main" id="{EFAED65F-43B4-4362-865E-9F6AA239C6C8}"/>
              </a:ext>
            </a:extLst>
          </p:cNvPr>
          <p:cNvSpPr txBox="1"/>
          <p:nvPr/>
        </p:nvSpPr>
        <p:spPr>
          <a:xfrm>
            <a:off x="1389803" y="1942630"/>
            <a:ext cx="2038082" cy="584775"/>
          </a:xfrm>
          <a:prstGeom prst="rect">
            <a:avLst/>
          </a:prstGeom>
          <a:noFill/>
        </p:spPr>
        <p:txBody>
          <a:bodyPr wrap="square" rtlCol="0">
            <a:spAutoFit/>
          </a:bodyPr>
          <a:lstStyle/>
          <a:p>
            <a:pPr algn="ctr"/>
            <a:r>
              <a:rPr lang="en-US" sz="3200" b="1" dirty="0">
                <a:solidFill>
                  <a:schemeClr val="bg1"/>
                </a:solidFill>
              </a:rPr>
              <a:t>Levels</a:t>
            </a:r>
          </a:p>
        </p:txBody>
      </p:sp>
    </p:spTree>
    <p:extLst>
      <p:ext uri="{BB962C8B-B14F-4D97-AF65-F5344CB8AC3E}">
        <p14:creationId xmlns:p14="http://schemas.microsoft.com/office/powerpoint/2010/main" val="4246537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Fourth grade spelling curriculum.</a:t>
            </a:r>
          </a:p>
          <a:p>
            <a:r>
              <a:rPr lang="en-US" dirty="0"/>
              <a:t>Approximately 400 words are taught in the curriculum.</a:t>
            </a:r>
          </a:p>
        </p:txBody>
      </p: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Randomly select 20 words, from the total 400 words, for pre/post and weekly assessment.</a:t>
            </a:r>
          </a:p>
        </p:txBody>
      </p:sp>
      <p:cxnSp>
        <p:nvCxnSpPr>
          <p:cNvPr id="7" name="Straight Connector 6">
            <a:extLst>
              <a:ext uri="{FF2B5EF4-FFF2-40B4-BE49-F238E27FC236}">
                <a16:creationId xmlns:a16="http://schemas.microsoft.com/office/drawing/2014/main" id="{8CB25EDF-8DFC-41F7-B063-E32A8F1DFBC8}"/>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03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add reading to the model</a:t>
            </a:r>
          </a:p>
        </p:txBody>
      </p:sp>
      <p:sp>
        <p:nvSpPr>
          <p:cNvPr id="7" name="TextBox 6"/>
          <p:cNvSpPr txBox="1"/>
          <p:nvPr/>
        </p:nvSpPr>
        <p:spPr>
          <a:xfrm>
            <a:off x="4447903" y="1360058"/>
            <a:ext cx="2948354"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CBM</a:t>
            </a:r>
          </a:p>
          <a:p>
            <a:pPr algn="ctr"/>
            <a:r>
              <a:rPr lang="en-US" dirty="0">
                <a:latin typeface="+mj-lt"/>
              </a:rPr>
              <a:t>(General Outcome Measure)</a:t>
            </a:r>
          </a:p>
        </p:txBody>
      </p:sp>
      <p:sp>
        <p:nvSpPr>
          <p:cNvPr id="6" name="TextBox 5"/>
          <p:cNvSpPr txBox="1"/>
          <p:nvPr/>
        </p:nvSpPr>
        <p:spPr>
          <a:xfrm>
            <a:off x="4447903" y="2706424"/>
            <a:ext cx="2948354"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Diagnostic Assessment</a:t>
            </a:r>
          </a:p>
          <a:p>
            <a:pPr algn="ctr"/>
            <a:r>
              <a:rPr lang="en-US" dirty="0">
                <a:latin typeface="+mj-lt"/>
              </a:rPr>
              <a:t>(e.g., CORE Assessment Battery)</a:t>
            </a:r>
          </a:p>
        </p:txBody>
      </p:sp>
      <p:sp>
        <p:nvSpPr>
          <p:cNvPr id="9" name="TextBox 8"/>
          <p:cNvSpPr txBox="1"/>
          <p:nvPr/>
        </p:nvSpPr>
        <p:spPr>
          <a:xfrm>
            <a:off x="4447903" y="4368245"/>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j-lt"/>
              </a:rPr>
              <a:t>Specific Skills</a:t>
            </a:r>
          </a:p>
          <a:p>
            <a:pPr algn="ctr"/>
            <a:r>
              <a:rPr lang="en-US" dirty="0">
                <a:latin typeface="+mj-lt"/>
              </a:rPr>
              <a:t>CBM with Error Analysis</a:t>
            </a:r>
          </a:p>
          <a:p>
            <a:pPr algn="ctr"/>
            <a:r>
              <a:rPr lang="en-US" dirty="0">
                <a:latin typeface="+mj-lt"/>
              </a:rPr>
              <a:t>+</a:t>
            </a:r>
          </a:p>
          <a:p>
            <a:pPr algn="ctr"/>
            <a:r>
              <a:rPr lang="en-US" dirty="0">
                <a:latin typeface="+mj-lt"/>
              </a:rPr>
              <a:t>Curriculum-based Assessment (CBA)</a:t>
            </a:r>
          </a:p>
          <a:p>
            <a:pPr algn="ctr"/>
            <a:endParaRPr lang="en-US" dirty="0">
              <a:latin typeface="+mj-lt"/>
            </a:endParaRPr>
          </a:p>
        </p:txBody>
      </p:sp>
      <p:sp>
        <p:nvSpPr>
          <p:cNvPr id="10" name="Rounded Rectangular Callout 8"/>
          <p:cNvSpPr/>
          <p:nvPr/>
        </p:nvSpPr>
        <p:spPr>
          <a:xfrm>
            <a:off x="1752600" y="744825"/>
            <a:ext cx="2063004" cy="2050869"/>
          </a:xfrm>
          <a:prstGeom prst="wedgeRoundRectCallout">
            <a:avLst>
              <a:gd name="adj1" fmla="val 87468"/>
              <a:gd name="adj2" fmla="val -15200"/>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How are students responding to intervention (within “big idea” areas of reading)?</a:t>
            </a:r>
          </a:p>
        </p:txBody>
      </p:sp>
      <p:sp>
        <p:nvSpPr>
          <p:cNvPr id="11" name="Rounded Rectangular Callout 8"/>
          <p:cNvSpPr/>
          <p:nvPr/>
        </p:nvSpPr>
        <p:spPr>
          <a:xfrm>
            <a:off x="1777916" y="2957298"/>
            <a:ext cx="2063004" cy="1248943"/>
          </a:xfrm>
          <a:prstGeom prst="wedgeRoundRectCallout">
            <a:avLst>
              <a:gd name="adj1" fmla="val 84302"/>
              <a:gd name="adj2" fmla="val -66792"/>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What specific reading skills or strategies do I teach?</a:t>
            </a:r>
          </a:p>
        </p:txBody>
      </p:sp>
      <p:sp>
        <p:nvSpPr>
          <p:cNvPr id="12" name="Rounded Rectangular Callout 8"/>
          <p:cNvSpPr/>
          <p:nvPr/>
        </p:nvSpPr>
        <p:spPr>
          <a:xfrm>
            <a:off x="1790574" y="4310164"/>
            <a:ext cx="2050346" cy="1893256"/>
          </a:xfrm>
          <a:prstGeom prst="wedgeRoundRectCallout">
            <a:avLst>
              <a:gd name="adj1" fmla="val 75437"/>
              <a:gd name="adj2" fmla="val -4372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sz="1600" kern="0" dirty="0">
                <a:solidFill>
                  <a:schemeClr val="bg1"/>
                </a:solidFill>
                <a:latin typeface="+mj-lt"/>
              </a:rPr>
              <a:t>How do I refine my instructional focus and determine if students are mastering what I teach?</a:t>
            </a:r>
          </a:p>
        </p:txBody>
      </p:sp>
      <p:sp>
        <p:nvSpPr>
          <p:cNvPr id="13"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5</a:t>
            </a:fld>
            <a:endParaRPr lang="en-US" dirty="0"/>
          </a:p>
        </p:txBody>
      </p:sp>
      <p:pic>
        <p:nvPicPr>
          <p:cNvPr id="14" name="Content Placeholder 13"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BC40A1E-CFD3-498A-BD0A-5151656923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17767" y="703951"/>
            <a:ext cx="3115283" cy="5499469"/>
          </a:xfrm>
          <a:prstGeom prst="rect">
            <a:avLst/>
          </a:prstGeom>
        </p:spPr>
      </p:pic>
    </p:spTree>
    <p:extLst>
      <p:ext uri="{BB962C8B-B14F-4D97-AF65-F5344CB8AC3E}">
        <p14:creationId xmlns:p14="http://schemas.microsoft.com/office/powerpoint/2010/main" val="272411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8" name="TextBox 7">
            <a:extLst>
              <a:ext uri="{FF2B5EF4-FFF2-40B4-BE49-F238E27FC236}">
                <a16:creationId xmlns:a16="http://schemas.microsoft.com/office/drawing/2014/main" id="{75A46478-5E25-466F-88ED-B0E8AB460A3F}"/>
              </a:ext>
            </a:extLst>
          </p:cNvPr>
          <p:cNvSpPr txBox="1"/>
          <p:nvPr/>
        </p:nvSpPr>
        <p:spPr>
          <a:xfrm>
            <a:off x="2605826" y="1179063"/>
            <a:ext cx="1403797" cy="5016758"/>
          </a:xfrm>
          <a:prstGeom prst="rect">
            <a:avLst/>
          </a:prstGeom>
          <a:noFill/>
        </p:spPr>
        <p:txBody>
          <a:bodyPr wrap="square" rtlCol="0">
            <a:spAutoFit/>
          </a:bodyPr>
          <a:lstStyle/>
          <a:p>
            <a:r>
              <a:rPr lang="en-US" sz="1600" dirty="0">
                <a:solidFill>
                  <a:schemeClr val="bg1"/>
                </a:solidFill>
              </a:rPr>
              <a:t>deal</a:t>
            </a:r>
          </a:p>
          <a:p>
            <a:r>
              <a:rPr lang="en-US" sz="1600" dirty="0">
                <a:solidFill>
                  <a:schemeClr val="bg1"/>
                </a:solidFill>
              </a:rPr>
              <a:t>land</a:t>
            </a:r>
          </a:p>
          <a:p>
            <a:r>
              <a:rPr lang="en-US" sz="1600" dirty="0">
                <a:solidFill>
                  <a:schemeClr val="bg1"/>
                </a:solidFill>
              </a:rPr>
              <a:t>those</a:t>
            </a:r>
          </a:p>
          <a:p>
            <a:r>
              <a:rPr lang="en-US" sz="1600" dirty="0">
                <a:solidFill>
                  <a:schemeClr val="bg1"/>
                </a:solidFill>
              </a:rPr>
              <a:t>bubble</a:t>
            </a:r>
          </a:p>
          <a:p>
            <a:r>
              <a:rPr lang="en-US" sz="1600" dirty="0">
                <a:solidFill>
                  <a:schemeClr val="bg1"/>
                </a:solidFill>
              </a:rPr>
              <a:t>meant</a:t>
            </a:r>
          </a:p>
          <a:p>
            <a:r>
              <a:rPr lang="en-US" sz="1600" dirty="0">
                <a:solidFill>
                  <a:schemeClr val="bg1"/>
                </a:solidFill>
              </a:rPr>
              <a:t>travel</a:t>
            </a:r>
          </a:p>
          <a:p>
            <a:r>
              <a:rPr lang="en-US" sz="1600" dirty="0">
                <a:solidFill>
                  <a:schemeClr val="bg1"/>
                </a:solidFill>
              </a:rPr>
              <a:t>price</a:t>
            </a:r>
          </a:p>
          <a:p>
            <a:r>
              <a:rPr lang="en-US" sz="1600" dirty="0">
                <a:solidFill>
                  <a:schemeClr val="bg1"/>
                </a:solidFill>
              </a:rPr>
              <a:t>whistled</a:t>
            </a:r>
          </a:p>
          <a:p>
            <a:r>
              <a:rPr lang="en-US" sz="1600" dirty="0">
                <a:solidFill>
                  <a:schemeClr val="bg1"/>
                </a:solidFill>
              </a:rPr>
              <a:t>upon</a:t>
            </a:r>
          </a:p>
          <a:p>
            <a:r>
              <a:rPr lang="en-US" sz="1600" dirty="0">
                <a:solidFill>
                  <a:schemeClr val="bg1"/>
                </a:solidFill>
              </a:rPr>
              <a:t>best</a:t>
            </a:r>
          </a:p>
          <a:p>
            <a:r>
              <a:rPr lang="en-US" sz="1600" dirty="0">
                <a:solidFill>
                  <a:schemeClr val="bg1"/>
                </a:solidFill>
              </a:rPr>
              <a:t>making</a:t>
            </a:r>
          </a:p>
          <a:p>
            <a:r>
              <a:rPr lang="en-US" sz="1600" dirty="0">
                <a:solidFill>
                  <a:schemeClr val="bg1"/>
                </a:solidFill>
              </a:rPr>
              <a:t>hard</a:t>
            </a:r>
          </a:p>
          <a:p>
            <a:r>
              <a:rPr lang="en-US" sz="1600" dirty="0">
                <a:solidFill>
                  <a:schemeClr val="bg1"/>
                </a:solidFill>
              </a:rPr>
              <a:t>classes</a:t>
            </a:r>
          </a:p>
          <a:p>
            <a:r>
              <a:rPr lang="en-US" sz="1600" dirty="0">
                <a:solidFill>
                  <a:schemeClr val="bg1"/>
                </a:solidFill>
              </a:rPr>
              <a:t>tease</a:t>
            </a:r>
          </a:p>
          <a:p>
            <a:r>
              <a:rPr lang="en-US" sz="1600" dirty="0">
                <a:solidFill>
                  <a:schemeClr val="bg1"/>
                </a:solidFill>
              </a:rPr>
              <a:t>world</a:t>
            </a:r>
          </a:p>
          <a:p>
            <a:r>
              <a:rPr lang="en-US" sz="1600" dirty="0">
                <a:solidFill>
                  <a:schemeClr val="bg1"/>
                </a:solidFill>
              </a:rPr>
              <a:t>one</a:t>
            </a:r>
          </a:p>
          <a:p>
            <a:r>
              <a:rPr lang="en-US" sz="1600" dirty="0">
                <a:solidFill>
                  <a:schemeClr val="bg1"/>
                </a:solidFill>
              </a:rPr>
              <a:t>during</a:t>
            </a:r>
          </a:p>
          <a:p>
            <a:r>
              <a:rPr lang="en-US" sz="1600" dirty="0">
                <a:solidFill>
                  <a:schemeClr val="bg1"/>
                </a:solidFill>
              </a:rPr>
              <a:t>screen</a:t>
            </a:r>
          </a:p>
          <a:p>
            <a:r>
              <a:rPr lang="en-US" sz="1600" dirty="0">
                <a:solidFill>
                  <a:schemeClr val="bg1"/>
                </a:solidFill>
              </a:rPr>
              <a:t>weekly</a:t>
            </a:r>
          </a:p>
          <a:p>
            <a:r>
              <a:rPr lang="en-US" sz="1600" dirty="0">
                <a:solidFill>
                  <a:schemeClr val="bg1"/>
                </a:solidFill>
              </a:rPr>
              <a:t>partly</a:t>
            </a:r>
          </a:p>
        </p:txBody>
      </p:sp>
      <p:sp>
        <p:nvSpPr>
          <p:cNvPr id="11" name="TextBox 10">
            <a:extLst>
              <a:ext uri="{FF2B5EF4-FFF2-40B4-BE49-F238E27FC236}">
                <a16:creationId xmlns:a16="http://schemas.microsoft.com/office/drawing/2014/main" id="{F954D886-79C6-47D1-8469-694A0715F35B}"/>
              </a:ext>
            </a:extLst>
          </p:cNvPr>
          <p:cNvSpPr txBox="1"/>
          <p:nvPr/>
        </p:nvSpPr>
        <p:spPr>
          <a:xfrm>
            <a:off x="5076423" y="1179063"/>
            <a:ext cx="1403797" cy="5016758"/>
          </a:xfrm>
          <a:prstGeom prst="rect">
            <a:avLst/>
          </a:prstGeom>
          <a:noFill/>
        </p:spPr>
        <p:txBody>
          <a:bodyPr wrap="square" rtlCol="0">
            <a:spAutoFit/>
          </a:bodyPr>
          <a:lstStyle/>
          <a:p>
            <a:r>
              <a:rPr lang="en-US" sz="1600" dirty="0">
                <a:solidFill>
                  <a:schemeClr val="bg1"/>
                </a:solidFill>
              </a:rPr>
              <a:t>cities</a:t>
            </a:r>
          </a:p>
          <a:p>
            <a:r>
              <a:rPr lang="en-US" sz="1600" dirty="0">
                <a:solidFill>
                  <a:schemeClr val="bg1"/>
                </a:solidFill>
              </a:rPr>
              <a:t>we’ve</a:t>
            </a:r>
          </a:p>
          <a:p>
            <a:r>
              <a:rPr lang="en-US" sz="1600" dirty="0">
                <a:solidFill>
                  <a:schemeClr val="bg1"/>
                </a:solidFill>
              </a:rPr>
              <a:t>suddenly</a:t>
            </a:r>
          </a:p>
          <a:p>
            <a:r>
              <a:rPr lang="en-US" sz="1600" dirty="0">
                <a:solidFill>
                  <a:schemeClr val="bg1"/>
                </a:solidFill>
              </a:rPr>
              <a:t>busiest</a:t>
            </a:r>
          </a:p>
          <a:p>
            <a:r>
              <a:rPr lang="en-US" sz="1600" dirty="0">
                <a:solidFill>
                  <a:schemeClr val="bg1"/>
                </a:solidFill>
              </a:rPr>
              <a:t>car</a:t>
            </a:r>
          </a:p>
          <a:p>
            <a:r>
              <a:rPr lang="en-US" sz="1600" dirty="0">
                <a:solidFill>
                  <a:schemeClr val="bg1"/>
                </a:solidFill>
              </a:rPr>
              <a:t>finer</a:t>
            </a:r>
          </a:p>
          <a:p>
            <a:r>
              <a:rPr lang="en-US" sz="1600" dirty="0">
                <a:solidFill>
                  <a:schemeClr val="bg1"/>
                </a:solidFill>
              </a:rPr>
              <a:t>putting</a:t>
            </a:r>
          </a:p>
          <a:p>
            <a:r>
              <a:rPr lang="en-US" sz="1600" dirty="0">
                <a:solidFill>
                  <a:schemeClr val="bg1"/>
                </a:solidFill>
              </a:rPr>
              <a:t>Monday</a:t>
            </a:r>
          </a:p>
          <a:p>
            <a:r>
              <a:rPr lang="en-US" sz="1600" dirty="0">
                <a:solidFill>
                  <a:schemeClr val="bg1"/>
                </a:solidFill>
              </a:rPr>
              <a:t>circus</a:t>
            </a:r>
          </a:p>
          <a:p>
            <a:r>
              <a:rPr lang="en-US" sz="1600" dirty="0">
                <a:solidFill>
                  <a:schemeClr val="bg1"/>
                </a:solidFill>
              </a:rPr>
              <a:t>scold</a:t>
            </a:r>
          </a:p>
          <a:p>
            <a:r>
              <a:rPr lang="en-US" sz="1600" dirty="0">
                <a:solidFill>
                  <a:schemeClr val="bg1"/>
                </a:solidFill>
              </a:rPr>
              <a:t>thousand</a:t>
            </a:r>
          </a:p>
          <a:p>
            <a:r>
              <a:rPr lang="en-US" sz="1600" dirty="0">
                <a:solidFill>
                  <a:schemeClr val="bg1"/>
                </a:solidFill>
              </a:rPr>
              <a:t>nail</a:t>
            </a:r>
          </a:p>
          <a:p>
            <a:r>
              <a:rPr lang="en-US" sz="1600" dirty="0">
                <a:solidFill>
                  <a:schemeClr val="bg1"/>
                </a:solidFill>
              </a:rPr>
              <a:t>thirty</a:t>
            </a:r>
          </a:p>
          <a:p>
            <a:r>
              <a:rPr lang="en-US" sz="1600" dirty="0">
                <a:solidFill>
                  <a:schemeClr val="bg1"/>
                </a:solidFill>
              </a:rPr>
              <a:t>scare</a:t>
            </a:r>
          </a:p>
          <a:p>
            <a:r>
              <a:rPr lang="en-US" sz="1600" dirty="0">
                <a:solidFill>
                  <a:schemeClr val="bg1"/>
                </a:solidFill>
              </a:rPr>
              <a:t>august</a:t>
            </a:r>
          </a:p>
          <a:p>
            <a:r>
              <a:rPr lang="en-US" sz="1600" dirty="0">
                <a:solidFill>
                  <a:schemeClr val="bg1"/>
                </a:solidFill>
              </a:rPr>
              <a:t>shoes</a:t>
            </a:r>
          </a:p>
          <a:p>
            <a:r>
              <a:rPr lang="en-US" sz="1600" dirty="0">
                <a:solidFill>
                  <a:schemeClr val="bg1"/>
                </a:solidFill>
              </a:rPr>
              <a:t>ours</a:t>
            </a:r>
          </a:p>
          <a:p>
            <a:r>
              <a:rPr lang="en-US" sz="1600" dirty="0">
                <a:solidFill>
                  <a:schemeClr val="bg1"/>
                </a:solidFill>
              </a:rPr>
              <a:t>proud</a:t>
            </a:r>
          </a:p>
          <a:p>
            <a:r>
              <a:rPr lang="en-US" sz="1600" dirty="0">
                <a:solidFill>
                  <a:schemeClr val="bg1"/>
                </a:solidFill>
              </a:rPr>
              <a:t>aged</a:t>
            </a:r>
          </a:p>
          <a:p>
            <a:r>
              <a:rPr lang="en-US" sz="1600" dirty="0">
                <a:solidFill>
                  <a:schemeClr val="bg1"/>
                </a:solidFill>
              </a:rPr>
              <a:t>doesn’t</a:t>
            </a:r>
          </a:p>
        </p:txBody>
      </p:sp>
      <p:sp>
        <p:nvSpPr>
          <p:cNvPr id="12" name="TextBox 11">
            <a:extLst>
              <a:ext uri="{FF2B5EF4-FFF2-40B4-BE49-F238E27FC236}">
                <a16:creationId xmlns:a16="http://schemas.microsoft.com/office/drawing/2014/main" id="{B84DEA68-9D78-4E57-A983-98098E94F868}"/>
              </a:ext>
            </a:extLst>
          </p:cNvPr>
          <p:cNvSpPr txBox="1"/>
          <p:nvPr/>
        </p:nvSpPr>
        <p:spPr>
          <a:xfrm>
            <a:off x="7547020" y="1179063"/>
            <a:ext cx="1403797" cy="5016758"/>
          </a:xfrm>
          <a:prstGeom prst="rect">
            <a:avLst/>
          </a:prstGeom>
          <a:noFill/>
        </p:spPr>
        <p:txBody>
          <a:bodyPr wrap="square" rtlCol="0">
            <a:spAutoFit/>
          </a:bodyPr>
          <a:lstStyle/>
          <a:p>
            <a:r>
              <a:rPr lang="en-US" sz="1600" dirty="0">
                <a:solidFill>
                  <a:schemeClr val="bg1"/>
                </a:solidFill>
              </a:rPr>
              <a:t>toothbrush</a:t>
            </a:r>
          </a:p>
          <a:p>
            <a:r>
              <a:rPr lang="en-US" sz="1600" dirty="0">
                <a:solidFill>
                  <a:schemeClr val="bg1"/>
                </a:solidFill>
              </a:rPr>
              <a:t>chicken</a:t>
            </a:r>
          </a:p>
          <a:p>
            <a:r>
              <a:rPr lang="en-US" sz="1600" dirty="0">
                <a:solidFill>
                  <a:schemeClr val="bg1"/>
                </a:solidFill>
              </a:rPr>
              <a:t>together</a:t>
            </a:r>
          </a:p>
          <a:p>
            <a:r>
              <a:rPr lang="en-US" sz="1600" dirty="0">
                <a:solidFill>
                  <a:schemeClr val="bg1"/>
                </a:solidFill>
              </a:rPr>
              <a:t>quite</a:t>
            </a:r>
          </a:p>
          <a:p>
            <a:r>
              <a:rPr lang="en-US" sz="1600" dirty="0">
                <a:solidFill>
                  <a:schemeClr val="bg1"/>
                </a:solidFill>
              </a:rPr>
              <a:t>plenty</a:t>
            </a:r>
          </a:p>
          <a:p>
            <a:r>
              <a:rPr lang="en-US" sz="1600" dirty="0">
                <a:solidFill>
                  <a:schemeClr val="bg1"/>
                </a:solidFill>
              </a:rPr>
              <a:t>again</a:t>
            </a:r>
          </a:p>
          <a:p>
            <a:r>
              <a:rPr lang="en-US" sz="1600" dirty="0">
                <a:solidFill>
                  <a:schemeClr val="bg1"/>
                </a:solidFill>
              </a:rPr>
              <a:t>chain</a:t>
            </a:r>
          </a:p>
          <a:p>
            <a:r>
              <a:rPr lang="en-US" sz="1600" dirty="0">
                <a:solidFill>
                  <a:schemeClr val="bg1"/>
                </a:solidFill>
              </a:rPr>
              <a:t>more</a:t>
            </a:r>
          </a:p>
          <a:p>
            <a:r>
              <a:rPr lang="en-US" sz="1600" dirty="0">
                <a:solidFill>
                  <a:schemeClr val="bg1"/>
                </a:solidFill>
              </a:rPr>
              <a:t>add</a:t>
            </a:r>
          </a:p>
          <a:p>
            <a:r>
              <a:rPr lang="en-US" sz="1600" dirty="0">
                <a:solidFill>
                  <a:schemeClr val="bg1"/>
                </a:solidFill>
              </a:rPr>
              <a:t>follow</a:t>
            </a:r>
          </a:p>
          <a:p>
            <a:r>
              <a:rPr lang="en-US" sz="1600" dirty="0">
                <a:solidFill>
                  <a:schemeClr val="bg1"/>
                </a:solidFill>
              </a:rPr>
              <a:t>man</a:t>
            </a:r>
          </a:p>
          <a:p>
            <a:r>
              <a:rPr lang="en-US" sz="1600" dirty="0">
                <a:solidFill>
                  <a:schemeClr val="bg1"/>
                </a:solidFill>
              </a:rPr>
              <a:t>oil</a:t>
            </a:r>
          </a:p>
          <a:p>
            <a:r>
              <a:rPr lang="en-US" sz="1600" dirty="0">
                <a:solidFill>
                  <a:schemeClr val="bg1"/>
                </a:solidFill>
              </a:rPr>
              <a:t>sack</a:t>
            </a:r>
          </a:p>
          <a:p>
            <a:r>
              <a:rPr lang="en-US" sz="1600" dirty="0">
                <a:solidFill>
                  <a:schemeClr val="bg1"/>
                </a:solidFill>
              </a:rPr>
              <a:t>show</a:t>
            </a:r>
          </a:p>
          <a:p>
            <a:r>
              <a:rPr lang="en-US" sz="1600" dirty="0">
                <a:solidFill>
                  <a:schemeClr val="bg1"/>
                </a:solidFill>
              </a:rPr>
              <a:t>fifteen</a:t>
            </a:r>
          </a:p>
          <a:p>
            <a:r>
              <a:rPr lang="en-US" sz="1600" dirty="0">
                <a:solidFill>
                  <a:schemeClr val="bg1"/>
                </a:solidFill>
              </a:rPr>
              <a:t>mouse</a:t>
            </a:r>
          </a:p>
          <a:p>
            <a:r>
              <a:rPr lang="en-US" sz="1600" dirty="0">
                <a:solidFill>
                  <a:schemeClr val="bg1"/>
                </a:solidFill>
              </a:rPr>
              <a:t>spray</a:t>
            </a:r>
          </a:p>
          <a:p>
            <a:r>
              <a:rPr lang="en-US" sz="1600" dirty="0">
                <a:solidFill>
                  <a:schemeClr val="bg1"/>
                </a:solidFill>
              </a:rPr>
              <a:t>women</a:t>
            </a:r>
          </a:p>
          <a:p>
            <a:r>
              <a:rPr lang="en-US" sz="1600" dirty="0">
                <a:solidFill>
                  <a:schemeClr val="bg1"/>
                </a:solidFill>
              </a:rPr>
              <a:t>mean</a:t>
            </a:r>
          </a:p>
          <a:p>
            <a:r>
              <a:rPr lang="en-US" sz="1600" dirty="0">
                <a:solidFill>
                  <a:schemeClr val="bg1"/>
                </a:solidFill>
              </a:rPr>
              <a:t>wrong</a:t>
            </a:r>
          </a:p>
        </p:txBody>
      </p:sp>
      <p:sp>
        <p:nvSpPr>
          <p:cNvPr id="13" name="TextBox 12">
            <a:extLst>
              <a:ext uri="{FF2B5EF4-FFF2-40B4-BE49-F238E27FC236}">
                <a16:creationId xmlns:a16="http://schemas.microsoft.com/office/drawing/2014/main" id="{D8C4DFC2-BC7D-41DE-8F47-2113017DFA9C}"/>
              </a:ext>
            </a:extLst>
          </p:cNvPr>
          <p:cNvSpPr txBox="1"/>
          <p:nvPr/>
        </p:nvSpPr>
        <p:spPr>
          <a:xfrm>
            <a:off x="2495282" y="832965"/>
            <a:ext cx="1365161" cy="461665"/>
          </a:xfrm>
          <a:prstGeom prst="rect">
            <a:avLst/>
          </a:prstGeom>
          <a:noFill/>
        </p:spPr>
        <p:txBody>
          <a:bodyPr wrap="square" rtlCol="0">
            <a:spAutoFit/>
          </a:bodyPr>
          <a:lstStyle/>
          <a:p>
            <a:r>
              <a:rPr lang="en-US" sz="2400" b="1" dirty="0">
                <a:solidFill>
                  <a:schemeClr val="bg1"/>
                </a:solidFill>
              </a:rPr>
              <a:t>List 1</a:t>
            </a:r>
          </a:p>
        </p:txBody>
      </p:sp>
      <p:sp>
        <p:nvSpPr>
          <p:cNvPr id="14" name="TextBox 13">
            <a:extLst>
              <a:ext uri="{FF2B5EF4-FFF2-40B4-BE49-F238E27FC236}">
                <a16:creationId xmlns:a16="http://schemas.microsoft.com/office/drawing/2014/main" id="{F0A1B731-D4EF-4DE2-B5AC-B14A4C44283E}"/>
              </a:ext>
            </a:extLst>
          </p:cNvPr>
          <p:cNvSpPr txBox="1"/>
          <p:nvPr/>
        </p:nvSpPr>
        <p:spPr>
          <a:xfrm>
            <a:off x="4965879" y="788191"/>
            <a:ext cx="1365161" cy="461665"/>
          </a:xfrm>
          <a:prstGeom prst="rect">
            <a:avLst/>
          </a:prstGeom>
          <a:noFill/>
        </p:spPr>
        <p:txBody>
          <a:bodyPr wrap="square" rtlCol="0">
            <a:spAutoFit/>
          </a:bodyPr>
          <a:lstStyle/>
          <a:p>
            <a:r>
              <a:rPr lang="en-US" sz="2400" b="1" dirty="0">
                <a:solidFill>
                  <a:schemeClr val="bg1"/>
                </a:solidFill>
              </a:rPr>
              <a:t>List 2</a:t>
            </a:r>
          </a:p>
        </p:txBody>
      </p:sp>
      <p:sp>
        <p:nvSpPr>
          <p:cNvPr id="15" name="TextBox 14">
            <a:extLst>
              <a:ext uri="{FF2B5EF4-FFF2-40B4-BE49-F238E27FC236}">
                <a16:creationId xmlns:a16="http://schemas.microsoft.com/office/drawing/2014/main" id="{45FFD44C-9E19-42E0-9C55-CC9D522C3D19}"/>
              </a:ext>
            </a:extLst>
          </p:cNvPr>
          <p:cNvSpPr txBox="1"/>
          <p:nvPr/>
        </p:nvSpPr>
        <p:spPr>
          <a:xfrm>
            <a:off x="7547020" y="756642"/>
            <a:ext cx="1365161" cy="461665"/>
          </a:xfrm>
          <a:prstGeom prst="rect">
            <a:avLst/>
          </a:prstGeom>
          <a:noFill/>
        </p:spPr>
        <p:txBody>
          <a:bodyPr wrap="square" rtlCol="0">
            <a:spAutoFit/>
          </a:bodyPr>
          <a:lstStyle/>
          <a:p>
            <a:r>
              <a:rPr lang="en-US" sz="2400" b="1" dirty="0">
                <a:solidFill>
                  <a:schemeClr val="bg1"/>
                </a:solidFill>
              </a:rPr>
              <a:t>List 3</a:t>
            </a:r>
          </a:p>
        </p:txBody>
      </p:sp>
    </p:spTree>
    <p:extLst>
      <p:ext uri="{BB962C8B-B14F-4D97-AF65-F5344CB8AC3E}">
        <p14:creationId xmlns:p14="http://schemas.microsoft.com/office/powerpoint/2010/main" val="2693436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sp>
        <p:nvSpPr>
          <p:cNvPr id="4" name="Rectangle 3">
            <a:extLst>
              <a:ext uri="{FF2B5EF4-FFF2-40B4-BE49-F238E27FC236}">
                <a16:creationId xmlns:a16="http://schemas.microsoft.com/office/drawing/2014/main" id="{7355B1C2-0DD6-4073-9FD0-D5A2456541BE}"/>
              </a:ext>
            </a:extLst>
          </p:cNvPr>
          <p:cNvSpPr>
            <a:spLocks noChangeArrowheads="1"/>
          </p:cNvSpPr>
          <p:nvPr/>
        </p:nvSpPr>
        <p:spPr bwMode="auto">
          <a:xfrm>
            <a:off x="3347639"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5" name="Text Box 13">
            <a:extLst>
              <a:ext uri="{FF2B5EF4-FFF2-40B4-BE49-F238E27FC236}">
                <a16:creationId xmlns:a16="http://schemas.microsoft.com/office/drawing/2014/main" id="{E2C8BFDA-5D67-4CDB-8100-EC693F9019A2}"/>
              </a:ext>
            </a:extLst>
          </p:cNvPr>
          <p:cNvSpPr txBox="1">
            <a:spLocks noChangeArrowheads="1"/>
          </p:cNvSpPr>
          <p:nvPr/>
        </p:nvSpPr>
        <p:spPr bwMode="auto">
          <a:xfrm rot="16200000">
            <a:off x="1930796" y="2379537"/>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1</a:t>
            </a:r>
          </a:p>
        </p:txBody>
      </p:sp>
      <p:sp>
        <p:nvSpPr>
          <p:cNvPr id="6" name="Rectangle 5">
            <a:extLst>
              <a:ext uri="{FF2B5EF4-FFF2-40B4-BE49-F238E27FC236}">
                <a16:creationId xmlns:a16="http://schemas.microsoft.com/office/drawing/2014/main" id="{21B38764-384F-4281-B4C3-AE6506ACA1B1}"/>
              </a:ext>
            </a:extLst>
          </p:cNvPr>
          <p:cNvSpPr>
            <a:spLocks noChangeArrowheads="1"/>
          </p:cNvSpPr>
          <p:nvPr/>
        </p:nvSpPr>
        <p:spPr bwMode="auto">
          <a:xfrm>
            <a:off x="3259595" y="952766"/>
            <a:ext cx="5322031" cy="6858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7" name="Text Box 4">
            <a:extLst>
              <a:ext uri="{FF2B5EF4-FFF2-40B4-BE49-F238E27FC236}">
                <a16:creationId xmlns:a16="http://schemas.microsoft.com/office/drawing/2014/main" id="{148D8F14-ADC6-4204-AE2B-B16B4AE614FF}"/>
              </a:ext>
            </a:extLst>
          </p:cNvPr>
          <p:cNvSpPr txBox="1">
            <a:spLocks noChangeArrowheads="1"/>
          </p:cNvSpPr>
          <p:nvPr/>
        </p:nvSpPr>
        <p:spPr bwMode="auto">
          <a:xfrm>
            <a:off x="3019025" y="1051392"/>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latin typeface="Helvetica" panose="020B0604020202020204" pitchFamily="34" charset="0"/>
              </a:rPr>
              <a:t>Spelling Unit</a:t>
            </a:r>
          </a:p>
        </p:txBody>
      </p:sp>
      <p:sp>
        <p:nvSpPr>
          <p:cNvPr id="8" name="Rectangle 7">
            <a:extLst>
              <a:ext uri="{FF2B5EF4-FFF2-40B4-BE49-F238E27FC236}">
                <a16:creationId xmlns:a16="http://schemas.microsoft.com/office/drawing/2014/main" id="{99365D81-0281-44DD-A8DB-C2E3247E8080}"/>
              </a:ext>
            </a:extLst>
          </p:cNvPr>
          <p:cNvSpPr>
            <a:spLocks noChangeArrowheads="1"/>
          </p:cNvSpPr>
          <p:nvPr/>
        </p:nvSpPr>
        <p:spPr bwMode="auto">
          <a:xfrm>
            <a:off x="42382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9" name="Rectangle 8">
            <a:extLst>
              <a:ext uri="{FF2B5EF4-FFF2-40B4-BE49-F238E27FC236}">
                <a16:creationId xmlns:a16="http://schemas.microsoft.com/office/drawing/2014/main" id="{5D5EA20B-D583-4D96-8AFB-CB2ED35E11AF}"/>
              </a:ext>
            </a:extLst>
          </p:cNvPr>
          <p:cNvSpPr>
            <a:spLocks noChangeArrowheads="1"/>
          </p:cNvSpPr>
          <p:nvPr/>
        </p:nvSpPr>
        <p:spPr bwMode="auto">
          <a:xfrm>
            <a:off x="51526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0" name="Rectangle 9">
            <a:extLst>
              <a:ext uri="{FF2B5EF4-FFF2-40B4-BE49-F238E27FC236}">
                <a16:creationId xmlns:a16="http://schemas.microsoft.com/office/drawing/2014/main" id="{C5AE090A-BB27-4C0A-AAAC-8D4F81F8DEBF}"/>
              </a:ext>
            </a:extLst>
          </p:cNvPr>
          <p:cNvSpPr>
            <a:spLocks noChangeArrowheads="1"/>
          </p:cNvSpPr>
          <p:nvPr/>
        </p:nvSpPr>
        <p:spPr bwMode="auto">
          <a:xfrm>
            <a:off x="59908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1" name="Rectangle 10">
            <a:extLst>
              <a:ext uri="{FF2B5EF4-FFF2-40B4-BE49-F238E27FC236}">
                <a16:creationId xmlns:a16="http://schemas.microsoft.com/office/drawing/2014/main" id="{1254DF81-D30D-4CA7-9B20-7EB1FD480D6C}"/>
              </a:ext>
            </a:extLst>
          </p:cNvPr>
          <p:cNvSpPr>
            <a:spLocks noChangeArrowheads="1"/>
          </p:cNvSpPr>
          <p:nvPr/>
        </p:nvSpPr>
        <p:spPr bwMode="auto">
          <a:xfrm>
            <a:off x="69052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2" name="Rectangle 11">
            <a:extLst>
              <a:ext uri="{FF2B5EF4-FFF2-40B4-BE49-F238E27FC236}">
                <a16:creationId xmlns:a16="http://schemas.microsoft.com/office/drawing/2014/main" id="{B757C07D-7D35-47B1-8FC6-CD674F0D52DE}"/>
              </a:ext>
            </a:extLst>
          </p:cNvPr>
          <p:cNvSpPr>
            <a:spLocks noChangeArrowheads="1"/>
          </p:cNvSpPr>
          <p:nvPr/>
        </p:nvSpPr>
        <p:spPr bwMode="auto">
          <a:xfrm>
            <a:off x="7819625"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6" name="Text Box 13">
            <a:extLst>
              <a:ext uri="{FF2B5EF4-FFF2-40B4-BE49-F238E27FC236}">
                <a16:creationId xmlns:a16="http://schemas.microsoft.com/office/drawing/2014/main" id="{422E27A7-9005-4C3B-B4DF-6FFB625D31C5}"/>
              </a:ext>
            </a:extLst>
          </p:cNvPr>
          <p:cNvSpPr txBox="1">
            <a:spLocks noChangeArrowheads="1"/>
          </p:cNvSpPr>
          <p:nvPr/>
        </p:nvSpPr>
        <p:spPr bwMode="auto">
          <a:xfrm rot="16200000">
            <a:off x="2821382" y="2379537"/>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2</a:t>
            </a:r>
          </a:p>
        </p:txBody>
      </p:sp>
      <p:sp>
        <p:nvSpPr>
          <p:cNvPr id="17" name="Text Box 14">
            <a:extLst>
              <a:ext uri="{FF2B5EF4-FFF2-40B4-BE49-F238E27FC236}">
                <a16:creationId xmlns:a16="http://schemas.microsoft.com/office/drawing/2014/main" id="{FC3CA152-72EE-428A-901D-717F8DB4B2D4}"/>
              </a:ext>
            </a:extLst>
          </p:cNvPr>
          <p:cNvSpPr txBox="1">
            <a:spLocks noChangeArrowheads="1"/>
          </p:cNvSpPr>
          <p:nvPr/>
        </p:nvSpPr>
        <p:spPr bwMode="auto">
          <a:xfrm rot="16200000">
            <a:off x="37500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3</a:t>
            </a:r>
          </a:p>
        </p:txBody>
      </p:sp>
      <p:sp>
        <p:nvSpPr>
          <p:cNvPr id="18" name="Text Box 15">
            <a:extLst>
              <a:ext uri="{FF2B5EF4-FFF2-40B4-BE49-F238E27FC236}">
                <a16:creationId xmlns:a16="http://schemas.microsoft.com/office/drawing/2014/main" id="{B0B62281-3BD2-4F9B-9055-20662BD8FD69}"/>
              </a:ext>
            </a:extLst>
          </p:cNvPr>
          <p:cNvSpPr txBox="1">
            <a:spLocks noChangeArrowheads="1"/>
          </p:cNvSpPr>
          <p:nvPr/>
        </p:nvSpPr>
        <p:spPr bwMode="auto">
          <a:xfrm rot="16200000">
            <a:off x="45882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4</a:t>
            </a:r>
          </a:p>
        </p:txBody>
      </p:sp>
      <p:sp>
        <p:nvSpPr>
          <p:cNvPr id="19" name="Text Box 16">
            <a:extLst>
              <a:ext uri="{FF2B5EF4-FFF2-40B4-BE49-F238E27FC236}">
                <a16:creationId xmlns:a16="http://schemas.microsoft.com/office/drawing/2014/main" id="{8F305C42-6223-4D70-928F-5EE3D67E3100}"/>
              </a:ext>
            </a:extLst>
          </p:cNvPr>
          <p:cNvSpPr txBox="1">
            <a:spLocks noChangeArrowheads="1"/>
          </p:cNvSpPr>
          <p:nvPr/>
        </p:nvSpPr>
        <p:spPr bwMode="auto">
          <a:xfrm rot="16200000">
            <a:off x="55026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5</a:t>
            </a:r>
          </a:p>
        </p:txBody>
      </p:sp>
      <p:sp>
        <p:nvSpPr>
          <p:cNvPr id="20" name="Text Box 17">
            <a:extLst>
              <a:ext uri="{FF2B5EF4-FFF2-40B4-BE49-F238E27FC236}">
                <a16:creationId xmlns:a16="http://schemas.microsoft.com/office/drawing/2014/main" id="{5B249650-4102-461D-941B-77BC67F54DB8}"/>
              </a:ext>
            </a:extLst>
          </p:cNvPr>
          <p:cNvSpPr txBox="1">
            <a:spLocks noChangeArrowheads="1"/>
          </p:cNvSpPr>
          <p:nvPr/>
        </p:nvSpPr>
        <p:spPr bwMode="auto">
          <a:xfrm rot="16200000">
            <a:off x="6417069"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 6</a:t>
            </a:r>
          </a:p>
        </p:txBody>
      </p:sp>
      <p:sp>
        <p:nvSpPr>
          <p:cNvPr id="24" name="Oval 23">
            <a:extLst>
              <a:ext uri="{FF2B5EF4-FFF2-40B4-BE49-F238E27FC236}">
                <a16:creationId xmlns:a16="http://schemas.microsoft.com/office/drawing/2014/main" id="{2E8A9CFD-CAE0-49BA-8F3F-C3FBF87B6F70}"/>
              </a:ext>
            </a:extLst>
          </p:cNvPr>
          <p:cNvSpPr/>
          <p:nvPr/>
        </p:nvSpPr>
        <p:spPr>
          <a:xfrm>
            <a:off x="3041930" y="4496871"/>
            <a:ext cx="968738" cy="1002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015D4B-3C19-476E-8A37-67E0EA13142E}"/>
              </a:ext>
            </a:extLst>
          </p:cNvPr>
          <p:cNvSpPr txBox="1"/>
          <p:nvPr/>
        </p:nvSpPr>
        <p:spPr>
          <a:xfrm>
            <a:off x="2970814" y="4477821"/>
            <a:ext cx="1107249" cy="738664"/>
          </a:xfrm>
          <a:prstGeom prst="rect">
            <a:avLst/>
          </a:prstGeom>
          <a:noFill/>
        </p:spPr>
        <p:txBody>
          <a:bodyPr wrap="square" rtlCol="0">
            <a:spAutoFit/>
          </a:bodyPr>
          <a:lstStyle/>
          <a:p>
            <a:pPr algn="ctr"/>
            <a:br>
              <a:rPr lang="en-US" sz="1400" b="1" dirty="0">
                <a:solidFill>
                  <a:schemeClr val="bg1"/>
                </a:solidFill>
              </a:rPr>
            </a:br>
            <a:r>
              <a:rPr lang="en-US" sz="1400" b="1" dirty="0">
                <a:solidFill>
                  <a:schemeClr val="bg1"/>
                </a:solidFill>
              </a:rPr>
              <a:t>Probe 1</a:t>
            </a:r>
            <a:br>
              <a:rPr lang="en-US" sz="1400" b="1" dirty="0">
                <a:solidFill>
                  <a:schemeClr val="bg1"/>
                </a:solidFill>
              </a:rPr>
            </a:br>
            <a:r>
              <a:rPr lang="en-US" sz="1400" b="1" dirty="0">
                <a:solidFill>
                  <a:schemeClr val="bg1"/>
                </a:solidFill>
              </a:rPr>
              <a:t>(Pre)</a:t>
            </a:r>
          </a:p>
        </p:txBody>
      </p:sp>
      <p:sp>
        <p:nvSpPr>
          <p:cNvPr id="26" name="Oval 25">
            <a:extLst>
              <a:ext uri="{FF2B5EF4-FFF2-40B4-BE49-F238E27FC236}">
                <a16:creationId xmlns:a16="http://schemas.microsoft.com/office/drawing/2014/main" id="{73A09704-4D25-4066-A141-E7C8268B70CC}"/>
              </a:ext>
            </a:extLst>
          </p:cNvPr>
          <p:cNvSpPr/>
          <p:nvPr/>
        </p:nvSpPr>
        <p:spPr>
          <a:xfrm>
            <a:off x="5544965" y="4498749"/>
            <a:ext cx="968738" cy="1002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D512164-D8EE-4852-AC5D-C65955DDDABE}"/>
              </a:ext>
            </a:extLst>
          </p:cNvPr>
          <p:cNvSpPr txBox="1"/>
          <p:nvPr/>
        </p:nvSpPr>
        <p:spPr>
          <a:xfrm>
            <a:off x="5484975" y="4453255"/>
            <a:ext cx="1107249" cy="769441"/>
          </a:xfrm>
          <a:prstGeom prst="rect">
            <a:avLst/>
          </a:prstGeom>
          <a:noFill/>
        </p:spPr>
        <p:txBody>
          <a:bodyPr wrap="square" rtlCol="0">
            <a:spAutoFit/>
          </a:bodyPr>
          <a:lstStyle/>
          <a:p>
            <a:pPr algn="ctr"/>
            <a:br>
              <a:rPr lang="en-US" sz="1600" b="1" dirty="0">
                <a:solidFill>
                  <a:schemeClr val="bg1"/>
                </a:solidFill>
              </a:rPr>
            </a:br>
            <a:r>
              <a:rPr lang="en-US" sz="1400" b="1" dirty="0">
                <a:solidFill>
                  <a:schemeClr val="bg1"/>
                </a:solidFill>
              </a:rPr>
              <a:t>Probe 2</a:t>
            </a:r>
          </a:p>
          <a:p>
            <a:pPr algn="ctr"/>
            <a:r>
              <a:rPr lang="en-US" sz="1400" b="1" dirty="0">
                <a:solidFill>
                  <a:schemeClr val="bg1"/>
                </a:solidFill>
              </a:rPr>
              <a:t>(During)</a:t>
            </a:r>
          </a:p>
        </p:txBody>
      </p:sp>
      <p:sp>
        <p:nvSpPr>
          <p:cNvPr id="30" name="Oval 29">
            <a:extLst>
              <a:ext uri="{FF2B5EF4-FFF2-40B4-BE49-F238E27FC236}">
                <a16:creationId xmlns:a16="http://schemas.microsoft.com/office/drawing/2014/main" id="{333D32AB-1B2B-4F40-98F2-B6E01F722287}"/>
              </a:ext>
            </a:extLst>
          </p:cNvPr>
          <p:cNvSpPr/>
          <p:nvPr/>
        </p:nvSpPr>
        <p:spPr>
          <a:xfrm>
            <a:off x="8249656" y="4496871"/>
            <a:ext cx="968738" cy="1002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5C191D6-BBE2-4531-B36A-F5121EFBD3DE}"/>
              </a:ext>
            </a:extLst>
          </p:cNvPr>
          <p:cNvSpPr txBox="1"/>
          <p:nvPr/>
        </p:nvSpPr>
        <p:spPr>
          <a:xfrm>
            <a:off x="8180401" y="4453256"/>
            <a:ext cx="1107249" cy="769441"/>
          </a:xfrm>
          <a:prstGeom prst="rect">
            <a:avLst/>
          </a:prstGeom>
          <a:noFill/>
        </p:spPr>
        <p:txBody>
          <a:bodyPr wrap="square" rtlCol="0">
            <a:spAutoFit/>
          </a:bodyPr>
          <a:lstStyle/>
          <a:p>
            <a:pPr algn="ctr"/>
            <a:br>
              <a:rPr lang="en-US" sz="1600" b="1" dirty="0">
                <a:solidFill>
                  <a:schemeClr val="bg1"/>
                </a:solidFill>
              </a:rPr>
            </a:br>
            <a:r>
              <a:rPr lang="en-US" sz="1400" b="1" dirty="0">
                <a:solidFill>
                  <a:schemeClr val="bg1"/>
                </a:solidFill>
              </a:rPr>
              <a:t>Probe 2</a:t>
            </a:r>
            <a:br>
              <a:rPr lang="en-US" sz="1400" b="1" dirty="0">
                <a:solidFill>
                  <a:schemeClr val="bg1"/>
                </a:solidFill>
              </a:rPr>
            </a:br>
            <a:r>
              <a:rPr lang="en-US" sz="1400" b="1" dirty="0">
                <a:solidFill>
                  <a:schemeClr val="bg1"/>
                </a:solidFill>
              </a:rPr>
              <a:t>(Post)</a:t>
            </a:r>
          </a:p>
        </p:txBody>
      </p:sp>
      <p:sp>
        <p:nvSpPr>
          <p:cNvPr id="33" name="Left Bracket 32">
            <a:extLst>
              <a:ext uri="{FF2B5EF4-FFF2-40B4-BE49-F238E27FC236}">
                <a16:creationId xmlns:a16="http://schemas.microsoft.com/office/drawing/2014/main" id="{CD5CDEB9-1AD6-4875-B91B-6C1A21E0DA26}"/>
              </a:ext>
            </a:extLst>
          </p:cNvPr>
          <p:cNvSpPr/>
          <p:nvPr/>
        </p:nvSpPr>
        <p:spPr>
          <a:xfrm rot="16200000">
            <a:off x="4406966" y="4627176"/>
            <a:ext cx="695459" cy="231986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Left Bracket 33">
            <a:extLst>
              <a:ext uri="{FF2B5EF4-FFF2-40B4-BE49-F238E27FC236}">
                <a16:creationId xmlns:a16="http://schemas.microsoft.com/office/drawing/2014/main" id="{5EC877BC-3A76-42E3-A108-B1A0E17ACADC}"/>
              </a:ext>
            </a:extLst>
          </p:cNvPr>
          <p:cNvSpPr/>
          <p:nvPr/>
        </p:nvSpPr>
        <p:spPr>
          <a:xfrm rot="16200000">
            <a:off x="7032989" y="4558181"/>
            <a:ext cx="695459" cy="231986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a:extLst>
              <a:ext uri="{FF2B5EF4-FFF2-40B4-BE49-F238E27FC236}">
                <a16:creationId xmlns:a16="http://schemas.microsoft.com/office/drawing/2014/main" id="{B76F7501-F622-40B2-9D5B-7D27E4C9E0C1}"/>
              </a:ext>
            </a:extLst>
          </p:cNvPr>
          <p:cNvSpPr txBox="1"/>
          <p:nvPr/>
        </p:nvSpPr>
        <p:spPr>
          <a:xfrm>
            <a:off x="3942954" y="5499277"/>
            <a:ext cx="1530833" cy="369332"/>
          </a:xfrm>
          <a:prstGeom prst="rect">
            <a:avLst/>
          </a:prstGeom>
          <a:noFill/>
        </p:spPr>
        <p:txBody>
          <a:bodyPr wrap="square" rtlCol="0">
            <a:spAutoFit/>
          </a:bodyPr>
          <a:lstStyle/>
          <a:p>
            <a:pPr algn="ctr"/>
            <a:r>
              <a:rPr lang="en-US" b="1" dirty="0">
                <a:solidFill>
                  <a:schemeClr val="bg1"/>
                </a:solidFill>
              </a:rPr>
              <a:t>Week 1</a:t>
            </a:r>
          </a:p>
        </p:txBody>
      </p:sp>
      <p:sp>
        <p:nvSpPr>
          <p:cNvPr id="36" name="TextBox 35">
            <a:extLst>
              <a:ext uri="{FF2B5EF4-FFF2-40B4-BE49-F238E27FC236}">
                <a16:creationId xmlns:a16="http://schemas.microsoft.com/office/drawing/2014/main" id="{2E1B8DDB-B356-4388-9C56-F9F0A118F35D}"/>
              </a:ext>
            </a:extLst>
          </p:cNvPr>
          <p:cNvSpPr txBox="1"/>
          <p:nvPr/>
        </p:nvSpPr>
        <p:spPr>
          <a:xfrm>
            <a:off x="6646351" y="5499277"/>
            <a:ext cx="1530833" cy="369332"/>
          </a:xfrm>
          <a:prstGeom prst="rect">
            <a:avLst/>
          </a:prstGeom>
          <a:noFill/>
        </p:spPr>
        <p:txBody>
          <a:bodyPr wrap="square" rtlCol="0">
            <a:spAutoFit/>
          </a:bodyPr>
          <a:lstStyle/>
          <a:p>
            <a:pPr algn="ctr"/>
            <a:r>
              <a:rPr lang="en-US" b="1" dirty="0">
                <a:solidFill>
                  <a:schemeClr val="bg1"/>
                </a:solidFill>
              </a:rPr>
              <a:t>Week 1</a:t>
            </a:r>
          </a:p>
        </p:txBody>
      </p:sp>
    </p:spTree>
    <p:extLst>
      <p:ext uri="{BB962C8B-B14F-4D97-AF65-F5344CB8AC3E}">
        <p14:creationId xmlns:p14="http://schemas.microsoft.com/office/powerpoint/2010/main" val="271943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304800" y="2693541"/>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346320" y="2693540"/>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90-100% known</a:t>
            </a:r>
          </a:p>
          <a:p>
            <a:pPr marL="342900" indent="-342900">
              <a:buFont typeface="Arial" panose="020B0604020202020204" pitchFamily="34" charset="0"/>
              <a:buChar char="•"/>
            </a:pPr>
            <a:r>
              <a:rPr lang="en-US" dirty="0"/>
              <a:t>70-85% known</a:t>
            </a:r>
          </a:p>
          <a:p>
            <a:pPr marL="342900" indent="-342900">
              <a:buFont typeface="Arial" panose="020B0604020202020204" pitchFamily="34" charset="0"/>
              <a:buChar char="•"/>
            </a:pPr>
            <a:r>
              <a:rPr lang="en-US" dirty="0"/>
              <a:t>Below 70% 	</a:t>
            </a:r>
          </a:p>
        </p:txBody>
      </p:sp>
      <p:sp>
        <p:nvSpPr>
          <p:cNvPr id="6" name="TextBox 5">
            <a:extLst>
              <a:ext uri="{FF2B5EF4-FFF2-40B4-BE49-F238E27FC236}">
                <a16:creationId xmlns:a16="http://schemas.microsoft.com/office/drawing/2014/main" id="{EFAED65F-43B4-4362-865E-9F6AA239C6C8}"/>
              </a:ext>
            </a:extLst>
          </p:cNvPr>
          <p:cNvSpPr txBox="1"/>
          <p:nvPr/>
        </p:nvSpPr>
        <p:spPr>
          <a:xfrm>
            <a:off x="1197779" y="2108766"/>
            <a:ext cx="2038082" cy="584775"/>
          </a:xfrm>
          <a:prstGeom prst="rect">
            <a:avLst/>
          </a:prstGeom>
          <a:noFill/>
        </p:spPr>
        <p:txBody>
          <a:bodyPr wrap="square" rtlCol="0">
            <a:spAutoFit/>
          </a:bodyPr>
          <a:lstStyle/>
          <a:p>
            <a:pPr algn="ctr"/>
            <a:r>
              <a:rPr lang="en-US" sz="3200" b="1" dirty="0">
                <a:solidFill>
                  <a:schemeClr val="bg1"/>
                </a:solidFill>
              </a:rPr>
              <a:t>Levels</a:t>
            </a:r>
          </a:p>
        </p:txBody>
      </p:sp>
    </p:spTree>
    <p:extLst>
      <p:ext uri="{BB962C8B-B14F-4D97-AF65-F5344CB8AC3E}">
        <p14:creationId xmlns:p14="http://schemas.microsoft.com/office/powerpoint/2010/main" val="266157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C063-3E34-4F0A-B35C-EB25498DD0A4}"/>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Select material for assessment</a:t>
            </a:r>
          </a:p>
        </p:txBody>
      </p:sp>
      <p:sp>
        <p:nvSpPr>
          <p:cNvPr id="4" name="Content Placeholder 3">
            <a:extLst>
              <a:ext uri="{FF2B5EF4-FFF2-40B4-BE49-F238E27FC236}">
                <a16:creationId xmlns:a16="http://schemas.microsoft.com/office/drawing/2014/main" id="{F433983B-5879-4486-AFE5-12ABB4A4352A}"/>
              </a:ext>
            </a:extLst>
          </p:cNvPr>
          <p:cNvSpPr>
            <a:spLocks noGrp="1"/>
          </p:cNvSpPr>
          <p:nvPr>
            <p:ph sz="half" idx="1"/>
          </p:nvPr>
        </p:nvSpPr>
        <p:spPr/>
        <p:txBody>
          <a:bodyPr/>
          <a:lstStyle/>
          <a:p>
            <a:r>
              <a:rPr lang="en-US" b="1" dirty="0"/>
              <a:t>Curriculum</a:t>
            </a:r>
          </a:p>
          <a:p>
            <a:r>
              <a:rPr lang="en-US" dirty="0"/>
              <a:t>First grade comprehension</a:t>
            </a:r>
          </a:p>
          <a:p>
            <a:endParaRPr lang="en-US" dirty="0"/>
          </a:p>
          <a:p>
            <a:endParaRPr lang="en-US" dirty="0"/>
          </a:p>
        </p:txBody>
      </p:sp>
      <p:sp>
        <p:nvSpPr>
          <p:cNvPr id="5" name="Content Placeholder 4">
            <a:extLst>
              <a:ext uri="{FF2B5EF4-FFF2-40B4-BE49-F238E27FC236}">
                <a16:creationId xmlns:a16="http://schemas.microsoft.com/office/drawing/2014/main" id="{3341FFF1-4154-4B55-9970-40FB50AC9C07}"/>
              </a:ext>
            </a:extLst>
          </p:cNvPr>
          <p:cNvSpPr>
            <a:spLocks noGrp="1"/>
          </p:cNvSpPr>
          <p:nvPr>
            <p:ph sz="half" idx="2"/>
          </p:nvPr>
        </p:nvSpPr>
        <p:spPr/>
        <p:txBody>
          <a:bodyPr/>
          <a:lstStyle/>
          <a:p>
            <a:r>
              <a:rPr lang="en-US" b="1" dirty="0"/>
              <a:t>Assessment</a:t>
            </a:r>
          </a:p>
          <a:p>
            <a:r>
              <a:rPr lang="en-US" dirty="0"/>
              <a:t>Have students complete a graphic organizer with key story grammar elements for pre/post and weekly assessment.</a:t>
            </a:r>
          </a:p>
          <a:p>
            <a:endParaRPr lang="en-US" dirty="0"/>
          </a:p>
          <a:p>
            <a:endParaRPr lang="en-US" dirty="0"/>
          </a:p>
        </p:txBody>
      </p:sp>
      <p:cxnSp>
        <p:nvCxnSpPr>
          <p:cNvPr id="7" name="Straight Connector 6">
            <a:extLst>
              <a:ext uri="{FF2B5EF4-FFF2-40B4-BE49-F238E27FC236}">
                <a16:creationId xmlns:a16="http://schemas.microsoft.com/office/drawing/2014/main" id="{8CB25EDF-8DFC-41F7-B063-E32A8F1DFBC8}"/>
              </a:ext>
            </a:extLst>
          </p:cNvPr>
          <p:cNvCxnSpPr/>
          <p:nvPr/>
        </p:nvCxnSpPr>
        <p:spPr>
          <a:xfrm>
            <a:off x="6022848" y="1236345"/>
            <a:ext cx="0" cy="4636008"/>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90168B0-1EB4-474E-9E76-8710A4C695C2}"/>
              </a:ext>
            </a:extLst>
          </p:cNvPr>
          <p:cNvSpPr/>
          <p:nvPr/>
        </p:nvSpPr>
        <p:spPr>
          <a:xfrm>
            <a:off x="1897488" y="2163651"/>
            <a:ext cx="3644721" cy="2910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0E51A39-8983-4FCB-8A88-56EAF227A3B5}"/>
              </a:ext>
            </a:extLst>
          </p:cNvPr>
          <p:cNvSpPr txBox="1"/>
          <p:nvPr/>
        </p:nvSpPr>
        <p:spPr>
          <a:xfrm>
            <a:off x="1897488" y="2187803"/>
            <a:ext cx="351593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Students will identify the following story grammar elements:</a:t>
            </a:r>
          </a:p>
          <a:p>
            <a:pPr marL="742950" lvl="1" indent="-285750">
              <a:buFont typeface="Arial" panose="020B0604020202020204" pitchFamily="34" charset="0"/>
              <a:buChar char="•"/>
            </a:pPr>
            <a:r>
              <a:rPr lang="en-US" dirty="0"/>
              <a:t>Who</a:t>
            </a:r>
          </a:p>
          <a:p>
            <a:pPr marL="742950" lvl="1" indent="-285750">
              <a:buFont typeface="Arial" panose="020B0604020202020204" pitchFamily="34" charset="0"/>
              <a:buChar char="•"/>
            </a:pPr>
            <a:r>
              <a:rPr lang="en-US" dirty="0"/>
              <a:t>What happened-first</a:t>
            </a:r>
          </a:p>
          <a:p>
            <a:pPr marL="742950" lvl="1" indent="-285750">
              <a:buFont typeface="Arial" panose="020B0604020202020204" pitchFamily="34" charset="0"/>
              <a:buChar char="•"/>
            </a:pPr>
            <a:r>
              <a:rPr lang="en-US" dirty="0"/>
              <a:t>What happened-next</a:t>
            </a:r>
          </a:p>
          <a:p>
            <a:pPr marL="742950" lvl="1" indent="-285750">
              <a:buFont typeface="Arial" panose="020B0604020202020204" pitchFamily="34" charset="0"/>
              <a:buChar char="•"/>
            </a:pPr>
            <a:r>
              <a:rPr lang="en-US" dirty="0"/>
              <a:t>What happened-end</a:t>
            </a:r>
          </a:p>
          <a:p>
            <a:pPr marL="285750" indent="-285750">
              <a:buFont typeface="Arial" panose="020B0604020202020204" pitchFamily="34" charset="0"/>
              <a:buChar char="•"/>
            </a:pPr>
            <a:r>
              <a:rPr lang="en-US" dirty="0"/>
              <a:t>Students will indicate whether they liked a story (and tell why)</a:t>
            </a:r>
          </a:p>
        </p:txBody>
      </p:sp>
    </p:spTree>
    <p:extLst>
      <p:ext uri="{BB962C8B-B14F-4D97-AF65-F5344CB8AC3E}">
        <p14:creationId xmlns:p14="http://schemas.microsoft.com/office/powerpoint/2010/main" val="341850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813A1-A8E5-4AA5-8400-C1EED8477D1A}"/>
              </a:ext>
            </a:extLst>
          </p:cNvPr>
          <p:cNvSpPr>
            <a:spLocks noGrp="1"/>
          </p:cNvSpPr>
          <p:nvPr>
            <p:ph type="title"/>
          </p:nvPr>
        </p:nvSpPr>
        <p:spPr/>
        <p:txBody>
          <a:bodyPr>
            <a:normAutofit/>
          </a:bodyPr>
          <a:lstStyle/>
          <a:p>
            <a:pPr marL="514350" indent="-514350">
              <a:buFont typeface="Wingdings" panose="05000000000000000000" pitchFamily="2" charset="2"/>
              <a:buChar char="q"/>
            </a:pPr>
            <a:r>
              <a:rPr lang="en-US" dirty="0">
                <a:solidFill>
                  <a:schemeClr val="accent1"/>
                </a:solidFill>
              </a:rPr>
              <a:t>Create alternative probes</a:t>
            </a:r>
          </a:p>
        </p:txBody>
      </p:sp>
      <p:sp>
        <p:nvSpPr>
          <p:cNvPr id="26" name="Content Placeholder 25">
            <a:extLst>
              <a:ext uri="{FF2B5EF4-FFF2-40B4-BE49-F238E27FC236}">
                <a16:creationId xmlns:a16="http://schemas.microsoft.com/office/drawing/2014/main" id="{92C71B53-E458-4CC9-96DB-5333184339B3}"/>
              </a:ext>
            </a:extLst>
          </p:cNvPr>
          <p:cNvSpPr>
            <a:spLocks noGrp="1"/>
          </p:cNvSpPr>
          <p:nvPr>
            <p:ph idx="1"/>
          </p:nvPr>
        </p:nvSpPr>
        <p:spPr>
          <a:xfrm>
            <a:off x="304800" y="911953"/>
            <a:ext cx="10134600" cy="1001531"/>
          </a:xfrm>
        </p:spPr>
        <p:txBody>
          <a:bodyPr/>
          <a:lstStyle/>
          <a:p>
            <a:r>
              <a:rPr lang="en-US" dirty="0"/>
              <a:t>The same graphic organizer is used at the end of the week after a story is discussed across four lessons. 2 points/item.</a:t>
            </a:r>
          </a:p>
        </p:txBody>
      </p:sp>
      <p:sp>
        <p:nvSpPr>
          <p:cNvPr id="13" name="TextBox 12">
            <a:extLst>
              <a:ext uri="{FF2B5EF4-FFF2-40B4-BE49-F238E27FC236}">
                <a16:creationId xmlns:a16="http://schemas.microsoft.com/office/drawing/2014/main" id="{D8C4DFC2-BC7D-41DE-8F47-2113017DFA9C}"/>
              </a:ext>
            </a:extLst>
          </p:cNvPr>
          <p:cNvSpPr txBox="1"/>
          <p:nvPr/>
        </p:nvSpPr>
        <p:spPr>
          <a:xfrm>
            <a:off x="1752600" y="1972329"/>
            <a:ext cx="1514880" cy="830997"/>
          </a:xfrm>
          <a:prstGeom prst="rect">
            <a:avLst/>
          </a:prstGeom>
          <a:noFill/>
        </p:spPr>
        <p:txBody>
          <a:bodyPr wrap="square" rtlCol="0">
            <a:spAutoFit/>
          </a:bodyPr>
          <a:lstStyle/>
          <a:p>
            <a:pPr algn="ctr"/>
            <a:r>
              <a:rPr lang="en-US" sz="1600" b="1" dirty="0">
                <a:solidFill>
                  <a:schemeClr val="bg1"/>
                </a:solidFill>
              </a:rPr>
              <a:t>Story 1</a:t>
            </a:r>
          </a:p>
          <a:p>
            <a:pPr algn="ctr"/>
            <a:r>
              <a:rPr lang="en-US" sz="1600" b="1" dirty="0">
                <a:solidFill>
                  <a:schemeClr val="bg1"/>
                </a:solidFill>
              </a:rPr>
              <a:t>Lessons 1-4</a:t>
            </a:r>
          </a:p>
        </p:txBody>
      </p:sp>
      <p:sp>
        <p:nvSpPr>
          <p:cNvPr id="31" name="TextBox 30">
            <a:extLst>
              <a:ext uri="{FF2B5EF4-FFF2-40B4-BE49-F238E27FC236}">
                <a16:creationId xmlns:a16="http://schemas.microsoft.com/office/drawing/2014/main" id="{15860AFC-E2E9-4354-87B9-3230166D6A04}"/>
              </a:ext>
            </a:extLst>
          </p:cNvPr>
          <p:cNvSpPr txBox="1"/>
          <p:nvPr/>
        </p:nvSpPr>
        <p:spPr>
          <a:xfrm>
            <a:off x="3371176" y="1972329"/>
            <a:ext cx="1514880" cy="830997"/>
          </a:xfrm>
          <a:prstGeom prst="rect">
            <a:avLst/>
          </a:prstGeom>
          <a:noFill/>
        </p:spPr>
        <p:txBody>
          <a:bodyPr wrap="square" rtlCol="0">
            <a:spAutoFit/>
          </a:bodyPr>
          <a:lstStyle/>
          <a:p>
            <a:pPr algn="ctr"/>
            <a:r>
              <a:rPr lang="en-US" sz="1600" b="1" dirty="0">
                <a:solidFill>
                  <a:schemeClr val="bg1"/>
                </a:solidFill>
              </a:rPr>
              <a:t>Story 2</a:t>
            </a:r>
          </a:p>
          <a:p>
            <a:pPr algn="ctr"/>
            <a:r>
              <a:rPr lang="en-US" sz="1600" b="1" dirty="0">
                <a:solidFill>
                  <a:schemeClr val="bg1"/>
                </a:solidFill>
              </a:rPr>
              <a:t>Lessons 5-8</a:t>
            </a:r>
          </a:p>
        </p:txBody>
      </p:sp>
      <p:sp>
        <p:nvSpPr>
          <p:cNvPr id="32" name="TextBox 31">
            <a:extLst>
              <a:ext uri="{FF2B5EF4-FFF2-40B4-BE49-F238E27FC236}">
                <a16:creationId xmlns:a16="http://schemas.microsoft.com/office/drawing/2014/main" id="{0410D57A-A494-4BE4-98F0-A6793DC9150B}"/>
              </a:ext>
            </a:extLst>
          </p:cNvPr>
          <p:cNvSpPr txBox="1"/>
          <p:nvPr/>
        </p:nvSpPr>
        <p:spPr>
          <a:xfrm>
            <a:off x="5022758" y="1972329"/>
            <a:ext cx="1514880" cy="830997"/>
          </a:xfrm>
          <a:prstGeom prst="rect">
            <a:avLst/>
          </a:prstGeom>
          <a:noFill/>
        </p:spPr>
        <p:txBody>
          <a:bodyPr wrap="square" rtlCol="0">
            <a:spAutoFit/>
          </a:bodyPr>
          <a:lstStyle/>
          <a:p>
            <a:pPr algn="ctr"/>
            <a:r>
              <a:rPr lang="en-US" sz="1600" b="1" dirty="0">
                <a:solidFill>
                  <a:schemeClr val="bg1"/>
                </a:solidFill>
              </a:rPr>
              <a:t>Story 3</a:t>
            </a:r>
          </a:p>
          <a:p>
            <a:pPr algn="ctr"/>
            <a:r>
              <a:rPr lang="en-US" sz="1600" b="1" dirty="0">
                <a:solidFill>
                  <a:schemeClr val="bg1"/>
                </a:solidFill>
              </a:rPr>
              <a:t>Lessons 9-12</a:t>
            </a:r>
          </a:p>
        </p:txBody>
      </p:sp>
      <p:sp>
        <p:nvSpPr>
          <p:cNvPr id="33" name="TextBox 32">
            <a:extLst>
              <a:ext uri="{FF2B5EF4-FFF2-40B4-BE49-F238E27FC236}">
                <a16:creationId xmlns:a16="http://schemas.microsoft.com/office/drawing/2014/main" id="{B5D3E196-D755-4944-82EC-438F39DA6402}"/>
              </a:ext>
            </a:extLst>
          </p:cNvPr>
          <p:cNvSpPr txBox="1"/>
          <p:nvPr/>
        </p:nvSpPr>
        <p:spPr>
          <a:xfrm>
            <a:off x="6715928" y="1972329"/>
            <a:ext cx="1514880" cy="830997"/>
          </a:xfrm>
          <a:prstGeom prst="rect">
            <a:avLst/>
          </a:prstGeom>
          <a:noFill/>
        </p:spPr>
        <p:txBody>
          <a:bodyPr wrap="square" rtlCol="0">
            <a:spAutoFit/>
          </a:bodyPr>
          <a:lstStyle/>
          <a:p>
            <a:pPr algn="ctr"/>
            <a:r>
              <a:rPr lang="en-US" sz="1600" b="1" dirty="0">
                <a:solidFill>
                  <a:schemeClr val="bg1"/>
                </a:solidFill>
              </a:rPr>
              <a:t>Story 4</a:t>
            </a:r>
          </a:p>
          <a:p>
            <a:pPr algn="ctr"/>
            <a:r>
              <a:rPr lang="en-US" sz="1600" b="1" dirty="0">
                <a:solidFill>
                  <a:schemeClr val="bg1"/>
                </a:solidFill>
              </a:rPr>
              <a:t>Lessons 13-16</a:t>
            </a:r>
          </a:p>
        </p:txBody>
      </p:sp>
      <p:sp>
        <p:nvSpPr>
          <p:cNvPr id="34" name="TextBox 33">
            <a:extLst>
              <a:ext uri="{FF2B5EF4-FFF2-40B4-BE49-F238E27FC236}">
                <a16:creationId xmlns:a16="http://schemas.microsoft.com/office/drawing/2014/main" id="{E52195C0-571A-4385-9A3D-5603649F3231}"/>
              </a:ext>
            </a:extLst>
          </p:cNvPr>
          <p:cNvSpPr txBox="1"/>
          <p:nvPr/>
        </p:nvSpPr>
        <p:spPr>
          <a:xfrm>
            <a:off x="8409098" y="1948430"/>
            <a:ext cx="1514880" cy="830997"/>
          </a:xfrm>
          <a:prstGeom prst="rect">
            <a:avLst/>
          </a:prstGeom>
          <a:noFill/>
        </p:spPr>
        <p:txBody>
          <a:bodyPr wrap="square" rtlCol="0">
            <a:spAutoFit/>
          </a:bodyPr>
          <a:lstStyle/>
          <a:p>
            <a:pPr algn="ctr"/>
            <a:r>
              <a:rPr lang="en-US" sz="1600" b="1" dirty="0">
                <a:solidFill>
                  <a:schemeClr val="bg1"/>
                </a:solidFill>
              </a:rPr>
              <a:t>Story 5</a:t>
            </a:r>
          </a:p>
          <a:p>
            <a:pPr algn="ctr"/>
            <a:r>
              <a:rPr lang="en-US" sz="1600" b="1" dirty="0">
                <a:solidFill>
                  <a:schemeClr val="bg1"/>
                </a:solidFill>
              </a:rPr>
              <a:t>Lessons 17-20</a:t>
            </a:r>
          </a:p>
        </p:txBody>
      </p:sp>
      <p:graphicFrame>
        <p:nvGraphicFramePr>
          <p:cNvPr id="36" name="Object 35">
            <a:extLst>
              <a:ext uri="{FF2B5EF4-FFF2-40B4-BE49-F238E27FC236}">
                <a16:creationId xmlns:a16="http://schemas.microsoft.com/office/drawing/2014/main" id="{F6C4CEF2-ED7B-4952-B504-7C3DF5D57A01}"/>
              </a:ext>
            </a:extLst>
          </p:cNvPr>
          <p:cNvGraphicFramePr>
            <a:graphicFrameLocks noChangeAspect="1"/>
          </p:cNvGraphicFramePr>
          <p:nvPr/>
        </p:nvGraphicFramePr>
        <p:xfrm>
          <a:off x="3823440" y="2781836"/>
          <a:ext cx="2245225" cy="2905852"/>
        </p:xfrm>
        <a:graphic>
          <a:graphicData uri="http://schemas.openxmlformats.org/presentationml/2006/ole">
            <mc:AlternateContent xmlns:mc="http://schemas.openxmlformats.org/markup-compatibility/2006">
              <mc:Choice xmlns:v="urn:schemas-microsoft-com:vml" Requires="v">
                <p:oleObj spid="_x0000_s3124" name="Acrobat Document" r:id="rId4" imgW="5829156" imgH="7543672" progId="AcroExch.Document.7">
                  <p:embed/>
                </p:oleObj>
              </mc:Choice>
              <mc:Fallback>
                <p:oleObj name="Acrobat Document" r:id="rId4" imgW="5829156" imgH="7543672" progId="AcroExch.Document.7">
                  <p:embed/>
                  <p:pic>
                    <p:nvPicPr>
                      <p:cNvPr id="36" name="Object 35">
                        <a:extLst>
                          <a:ext uri="{FF2B5EF4-FFF2-40B4-BE49-F238E27FC236}">
                            <a16:creationId xmlns:a16="http://schemas.microsoft.com/office/drawing/2014/main" id="{F6C4CEF2-ED7B-4952-B504-7C3DF5D57A01}"/>
                          </a:ext>
                        </a:extLst>
                      </p:cNvPr>
                      <p:cNvPicPr/>
                      <p:nvPr/>
                    </p:nvPicPr>
                    <p:blipFill>
                      <a:blip r:embed="rId5"/>
                      <a:stretch>
                        <a:fillRect/>
                      </a:stretch>
                    </p:blipFill>
                    <p:spPr>
                      <a:xfrm>
                        <a:off x="3823440" y="2781836"/>
                        <a:ext cx="2245225" cy="2905852"/>
                      </a:xfrm>
                      <a:prstGeom prst="rect">
                        <a:avLst/>
                      </a:prstGeom>
                      <a:ln>
                        <a:solidFill>
                          <a:schemeClr val="accent1">
                            <a:shade val="50000"/>
                          </a:schemeClr>
                        </a:solidFill>
                      </a:ln>
                    </p:spPr>
                  </p:pic>
                </p:oleObj>
              </mc:Fallback>
            </mc:AlternateContent>
          </a:graphicData>
        </a:graphic>
      </p:graphicFrame>
      <p:graphicFrame>
        <p:nvGraphicFramePr>
          <p:cNvPr id="37" name="Object 36">
            <a:extLst>
              <a:ext uri="{FF2B5EF4-FFF2-40B4-BE49-F238E27FC236}">
                <a16:creationId xmlns:a16="http://schemas.microsoft.com/office/drawing/2014/main" id="{27D66412-EB17-4520-B43B-260EB76B7D39}"/>
              </a:ext>
            </a:extLst>
          </p:cNvPr>
          <p:cNvGraphicFramePr>
            <a:graphicFrameLocks noChangeAspect="1"/>
          </p:cNvGraphicFramePr>
          <p:nvPr/>
        </p:nvGraphicFramePr>
        <p:xfrm>
          <a:off x="6291275" y="2781836"/>
          <a:ext cx="2245225" cy="2905851"/>
        </p:xfrm>
        <a:graphic>
          <a:graphicData uri="http://schemas.openxmlformats.org/presentationml/2006/ole">
            <mc:AlternateContent xmlns:mc="http://schemas.openxmlformats.org/markup-compatibility/2006">
              <mc:Choice xmlns:v="urn:schemas-microsoft-com:vml" Requires="v">
                <p:oleObj spid="_x0000_s3125" name="Acrobat Document" r:id="rId6" imgW="5829156" imgH="7543672" progId="AcroExch.Document.7">
                  <p:embed/>
                </p:oleObj>
              </mc:Choice>
              <mc:Fallback>
                <p:oleObj name="Acrobat Document" r:id="rId6" imgW="5829156" imgH="7543672" progId="AcroExch.Document.7">
                  <p:embed/>
                  <p:pic>
                    <p:nvPicPr>
                      <p:cNvPr id="37" name="Object 36">
                        <a:extLst>
                          <a:ext uri="{FF2B5EF4-FFF2-40B4-BE49-F238E27FC236}">
                            <a16:creationId xmlns:a16="http://schemas.microsoft.com/office/drawing/2014/main" id="{27D66412-EB17-4520-B43B-260EB76B7D39}"/>
                          </a:ext>
                        </a:extLst>
                      </p:cNvPr>
                      <p:cNvPicPr/>
                      <p:nvPr/>
                    </p:nvPicPr>
                    <p:blipFill>
                      <a:blip r:embed="rId7"/>
                      <a:stretch>
                        <a:fillRect/>
                      </a:stretch>
                    </p:blipFill>
                    <p:spPr>
                      <a:xfrm>
                        <a:off x="6291275" y="2781836"/>
                        <a:ext cx="2245225" cy="2905851"/>
                      </a:xfrm>
                      <a:prstGeom prst="rect">
                        <a:avLst/>
                      </a:prstGeom>
                      <a:ln>
                        <a:solidFill>
                          <a:schemeClr val="accent1">
                            <a:shade val="50000"/>
                          </a:schemeClr>
                        </a:solidFill>
                      </a:ln>
                    </p:spPr>
                  </p:pic>
                </p:oleObj>
              </mc:Fallback>
            </mc:AlternateContent>
          </a:graphicData>
        </a:graphic>
      </p:graphicFrame>
      <p:sp>
        <p:nvSpPr>
          <p:cNvPr id="38" name="TextBox 37">
            <a:extLst>
              <a:ext uri="{FF2B5EF4-FFF2-40B4-BE49-F238E27FC236}">
                <a16:creationId xmlns:a16="http://schemas.microsoft.com/office/drawing/2014/main" id="{AFD3531F-C929-4491-94F2-519CED0B5E26}"/>
              </a:ext>
            </a:extLst>
          </p:cNvPr>
          <p:cNvSpPr txBox="1"/>
          <p:nvPr/>
        </p:nvSpPr>
        <p:spPr>
          <a:xfrm>
            <a:off x="4244015" y="5705698"/>
            <a:ext cx="1568107" cy="307777"/>
          </a:xfrm>
          <a:prstGeom prst="rect">
            <a:avLst/>
          </a:prstGeom>
          <a:noFill/>
        </p:spPr>
        <p:txBody>
          <a:bodyPr wrap="square" rtlCol="0">
            <a:spAutoFit/>
          </a:bodyPr>
          <a:lstStyle/>
          <a:p>
            <a:r>
              <a:rPr lang="en-US" sz="1400" dirty="0">
                <a:solidFill>
                  <a:schemeClr val="bg1"/>
                </a:solidFill>
              </a:rPr>
              <a:t>(page 1-front)</a:t>
            </a:r>
          </a:p>
        </p:txBody>
      </p:sp>
      <p:sp>
        <p:nvSpPr>
          <p:cNvPr id="39" name="TextBox 38">
            <a:extLst>
              <a:ext uri="{FF2B5EF4-FFF2-40B4-BE49-F238E27FC236}">
                <a16:creationId xmlns:a16="http://schemas.microsoft.com/office/drawing/2014/main" id="{E52B9761-E9DF-4C4F-BE15-286B0A05E5E7}"/>
              </a:ext>
            </a:extLst>
          </p:cNvPr>
          <p:cNvSpPr txBox="1"/>
          <p:nvPr/>
        </p:nvSpPr>
        <p:spPr>
          <a:xfrm>
            <a:off x="6730653" y="5687686"/>
            <a:ext cx="1861103" cy="307777"/>
          </a:xfrm>
          <a:prstGeom prst="rect">
            <a:avLst/>
          </a:prstGeom>
          <a:noFill/>
        </p:spPr>
        <p:txBody>
          <a:bodyPr wrap="square" rtlCol="0">
            <a:spAutoFit/>
          </a:bodyPr>
          <a:lstStyle/>
          <a:p>
            <a:r>
              <a:rPr lang="en-US" sz="1400" dirty="0">
                <a:solidFill>
                  <a:schemeClr val="bg1"/>
                </a:solidFill>
              </a:rPr>
              <a:t>(page 2-back)</a:t>
            </a:r>
          </a:p>
        </p:txBody>
      </p:sp>
    </p:spTree>
    <p:extLst>
      <p:ext uri="{BB962C8B-B14F-4D97-AF65-F5344CB8AC3E}">
        <p14:creationId xmlns:p14="http://schemas.microsoft.com/office/powerpoint/2010/main" val="3298785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6FB2-A4CA-4F2B-9631-C6E70480173B}"/>
              </a:ext>
            </a:extLst>
          </p:cNvPr>
          <p:cNvSpPr>
            <a:spLocks noGrp="1"/>
          </p:cNvSpPr>
          <p:nvPr>
            <p:ph type="title"/>
          </p:nvPr>
        </p:nvSpPr>
        <p:spPr/>
        <p:txBody>
          <a:bodyPr/>
          <a:lstStyle/>
          <a:p>
            <a:pPr marL="457200" indent="-457200">
              <a:buFont typeface="Wingdings" panose="05000000000000000000" pitchFamily="2" charset="2"/>
              <a:buChar char="q"/>
            </a:pPr>
            <a:r>
              <a:rPr lang="en-US" dirty="0">
                <a:solidFill>
                  <a:schemeClr val="accent1"/>
                </a:solidFill>
              </a:rPr>
              <a:t>Implement CBA assessment</a:t>
            </a:r>
          </a:p>
        </p:txBody>
      </p:sp>
      <p:sp>
        <p:nvSpPr>
          <p:cNvPr id="4" name="Rectangle 3">
            <a:extLst>
              <a:ext uri="{FF2B5EF4-FFF2-40B4-BE49-F238E27FC236}">
                <a16:creationId xmlns:a16="http://schemas.microsoft.com/office/drawing/2014/main" id="{7355B1C2-0DD6-4073-9FD0-D5A2456541BE}"/>
              </a:ext>
            </a:extLst>
          </p:cNvPr>
          <p:cNvSpPr>
            <a:spLocks noChangeArrowheads="1"/>
          </p:cNvSpPr>
          <p:nvPr/>
        </p:nvSpPr>
        <p:spPr bwMode="auto">
          <a:xfrm>
            <a:off x="3952946"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5" name="Text Box 13">
            <a:extLst>
              <a:ext uri="{FF2B5EF4-FFF2-40B4-BE49-F238E27FC236}">
                <a16:creationId xmlns:a16="http://schemas.microsoft.com/office/drawing/2014/main" id="{E2C8BFDA-5D67-4CDB-8100-EC693F9019A2}"/>
              </a:ext>
            </a:extLst>
          </p:cNvPr>
          <p:cNvSpPr txBox="1">
            <a:spLocks noChangeArrowheads="1"/>
          </p:cNvSpPr>
          <p:nvPr/>
        </p:nvSpPr>
        <p:spPr bwMode="auto">
          <a:xfrm rot="16200000">
            <a:off x="2536103" y="2379537"/>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1-4</a:t>
            </a:r>
          </a:p>
        </p:txBody>
      </p:sp>
      <p:sp>
        <p:nvSpPr>
          <p:cNvPr id="6" name="Rectangle 5">
            <a:extLst>
              <a:ext uri="{FF2B5EF4-FFF2-40B4-BE49-F238E27FC236}">
                <a16:creationId xmlns:a16="http://schemas.microsoft.com/office/drawing/2014/main" id="{21B38764-384F-4281-B4C3-AE6506ACA1B1}"/>
              </a:ext>
            </a:extLst>
          </p:cNvPr>
          <p:cNvSpPr>
            <a:spLocks noChangeArrowheads="1"/>
          </p:cNvSpPr>
          <p:nvPr/>
        </p:nvSpPr>
        <p:spPr bwMode="auto">
          <a:xfrm>
            <a:off x="3864902" y="952766"/>
            <a:ext cx="4407631" cy="6858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7" name="Text Box 4">
            <a:extLst>
              <a:ext uri="{FF2B5EF4-FFF2-40B4-BE49-F238E27FC236}">
                <a16:creationId xmlns:a16="http://schemas.microsoft.com/office/drawing/2014/main" id="{148D8F14-ADC6-4204-AE2B-B16B4AE614FF}"/>
              </a:ext>
            </a:extLst>
          </p:cNvPr>
          <p:cNvSpPr txBox="1">
            <a:spLocks noChangeArrowheads="1"/>
          </p:cNvSpPr>
          <p:nvPr/>
        </p:nvSpPr>
        <p:spPr bwMode="auto">
          <a:xfrm>
            <a:off x="2992131" y="1078727"/>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dirty="0">
                <a:latin typeface="Helvetica" panose="020B0604020202020204" pitchFamily="34" charset="0"/>
              </a:rPr>
              <a:t>Comprehension Unit</a:t>
            </a:r>
          </a:p>
        </p:txBody>
      </p:sp>
      <p:sp>
        <p:nvSpPr>
          <p:cNvPr id="8" name="Rectangle 7">
            <a:extLst>
              <a:ext uri="{FF2B5EF4-FFF2-40B4-BE49-F238E27FC236}">
                <a16:creationId xmlns:a16="http://schemas.microsoft.com/office/drawing/2014/main" id="{99365D81-0281-44DD-A8DB-C2E3247E8080}"/>
              </a:ext>
            </a:extLst>
          </p:cNvPr>
          <p:cNvSpPr>
            <a:spLocks noChangeArrowheads="1"/>
          </p:cNvSpPr>
          <p:nvPr/>
        </p:nvSpPr>
        <p:spPr bwMode="auto">
          <a:xfrm>
            <a:off x="4843532"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9" name="Rectangle 8">
            <a:extLst>
              <a:ext uri="{FF2B5EF4-FFF2-40B4-BE49-F238E27FC236}">
                <a16:creationId xmlns:a16="http://schemas.microsoft.com/office/drawing/2014/main" id="{5D5EA20B-D583-4D96-8AFB-CB2ED35E11AF}"/>
              </a:ext>
            </a:extLst>
          </p:cNvPr>
          <p:cNvSpPr>
            <a:spLocks noChangeArrowheads="1"/>
          </p:cNvSpPr>
          <p:nvPr/>
        </p:nvSpPr>
        <p:spPr bwMode="auto">
          <a:xfrm>
            <a:off x="5757932"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0" name="Rectangle 9">
            <a:extLst>
              <a:ext uri="{FF2B5EF4-FFF2-40B4-BE49-F238E27FC236}">
                <a16:creationId xmlns:a16="http://schemas.microsoft.com/office/drawing/2014/main" id="{C5AE090A-BB27-4C0A-AAAC-8D4F81F8DEBF}"/>
              </a:ext>
            </a:extLst>
          </p:cNvPr>
          <p:cNvSpPr>
            <a:spLocks noChangeArrowheads="1"/>
          </p:cNvSpPr>
          <p:nvPr/>
        </p:nvSpPr>
        <p:spPr bwMode="auto">
          <a:xfrm>
            <a:off x="6596132"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1" name="Rectangle 10">
            <a:extLst>
              <a:ext uri="{FF2B5EF4-FFF2-40B4-BE49-F238E27FC236}">
                <a16:creationId xmlns:a16="http://schemas.microsoft.com/office/drawing/2014/main" id="{1254DF81-D30D-4CA7-9B20-7EB1FD480D6C}"/>
              </a:ext>
            </a:extLst>
          </p:cNvPr>
          <p:cNvSpPr>
            <a:spLocks noChangeArrowheads="1"/>
          </p:cNvSpPr>
          <p:nvPr/>
        </p:nvSpPr>
        <p:spPr bwMode="auto">
          <a:xfrm>
            <a:off x="7510532" y="1724693"/>
            <a:ext cx="762000" cy="3429000"/>
          </a:xfrm>
          <a:prstGeom prst="rect">
            <a:avLst/>
          </a:prstGeom>
          <a:solidFill>
            <a:srgbClr val="FFFFFF"/>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folHlink"/>
              </a:buClr>
              <a:buSzPct val="75000"/>
              <a:buFont typeface="Wingdings" panose="05000000000000000000" pitchFamily="2" charset="2"/>
              <a:buNone/>
            </a:pPr>
            <a:endParaRPr lang="en-US" altLang="en-US" dirty="0">
              <a:latin typeface="Verdana" panose="020B0604030504040204" pitchFamily="34" charset="0"/>
            </a:endParaRPr>
          </a:p>
        </p:txBody>
      </p:sp>
      <p:sp>
        <p:nvSpPr>
          <p:cNvPr id="16" name="Text Box 13">
            <a:extLst>
              <a:ext uri="{FF2B5EF4-FFF2-40B4-BE49-F238E27FC236}">
                <a16:creationId xmlns:a16="http://schemas.microsoft.com/office/drawing/2014/main" id="{422E27A7-9005-4C3B-B4DF-6FFB625D31C5}"/>
              </a:ext>
            </a:extLst>
          </p:cNvPr>
          <p:cNvSpPr txBox="1">
            <a:spLocks noChangeArrowheads="1"/>
          </p:cNvSpPr>
          <p:nvPr/>
        </p:nvSpPr>
        <p:spPr bwMode="auto">
          <a:xfrm rot="16200000">
            <a:off x="3426687" y="2513065"/>
            <a:ext cx="350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5-8</a:t>
            </a:r>
          </a:p>
        </p:txBody>
      </p:sp>
      <p:sp>
        <p:nvSpPr>
          <p:cNvPr id="17" name="Text Box 14">
            <a:extLst>
              <a:ext uri="{FF2B5EF4-FFF2-40B4-BE49-F238E27FC236}">
                <a16:creationId xmlns:a16="http://schemas.microsoft.com/office/drawing/2014/main" id="{FC3CA152-72EE-428A-901D-717F8DB4B2D4}"/>
              </a:ext>
            </a:extLst>
          </p:cNvPr>
          <p:cNvSpPr txBox="1">
            <a:spLocks noChangeArrowheads="1"/>
          </p:cNvSpPr>
          <p:nvPr/>
        </p:nvSpPr>
        <p:spPr bwMode="auto">
          <a:xfrm rot="16200000">
            <a:off x="4357795" y="2484098"/>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9-12</a:t>
            </a:r>
          </a:p>
        </p:txBody>
      </p:sp>
      <p:sp>
        <p:nvSpPr>
          <p:cNvPr id="18" name="Text Box 15">
            <a:extLst>
              <a:ext uri="{FF2B5EF4-FFF2-40B4-BE49-F238E27FC236}">
                <a16:creationId xmlns:a16="http://schemas.microsoft.com/office/drawing/2014/main" id="{B0B62281-3BD2-4F9B-9055-20662BD8FD69}"/>
              </a:ext>
            </a:extLst>
          </p:cNvPr>
          <p:cNvSpPr txBox="1">
            <a:spLocks noChangeArrowheads="1"/>
          </p:cNvSpPr>
          <p:nvPr/>
        </p:nvSpPr>
        <p:spPr bwMode="auto">
          <a:xfrm rot="16200000">
            <a:off x="5193576"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13-16</a:t>
            </a:r>
          </a:p>
        </p:txBody>
      </p:sp>
      <p:sp>
        <p:nvSpPr>
          <p:cNvPr id="19" name="Text Box 16">
            <a:extLst>
              <a:ext uri="{FF2B5EF4-FFF2-40B4-BE49-F238E27FC236}">
                <a16:creationId xmlns:a16="http://schemas.microsoft.com/office/drawing/2014/main" id="{8F305C42-6223-4D70-928F-5EE3D67E3100}"/>
              </a:ext>
            </a:extLst>
          </p:cNvPr>
          <p:cNvSpPr txBox="1">
            <a:spLocks noChangeArrowheads="1"/>
          </p:cNvSpPr>
          <p:nvPr/>
        </p:nvSpPr>
        <p:spPr bwMode="auto">
          <a:xfrm rot="16200000">
            <a:off x="6107976" y="2379537"/>
            <a:ext cx="35052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Helvetica" panose="020B0604020202020204" pitchFamily="34" charset="0"/>
              </a:rPr>
              <a:t>Lessons 17-20</a:t>
            </a:r>
          </a:p>
        </p:txBody>
      </p:sp>
      <p:sp>
        <p:nvSpPr>
          <p:cNvPr id="24" name="Oval 23">
            <a:extLst>
              <a:ext uri="{FF2B5EF4-FFF2-40B4-BE49-F238E27FC236}">
                <a16:creationId xmlns:a16="http://schemas.microsoft.com/office/drawing/2014/main" id="{2E8A9CFD-CAE0-49BA-8F3F-C3FBF87B6F70}"/>
              </a:ext>
            </a:extLst>
          </p:cNvPr>
          <p:cNvSpPr/>
          <p:nvPr/>
        </p:nvSpPr>
        <p:spPr>
          <a:xfrm>
            <a:off x="3313276" y="4645579"/>
            <a:ext cx="822503" cy="821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4015D4B-3C19-476E-8A37-67E0EA13142E}"/>
              </a:ext>
            </a:extLst>
          </p:cNvPr>
          <p:cNvSpPr txBox="1"/>
          <p:nvPr/>
        </p:nvSpPr>
        <p:spPr>
          <a:xfrm>
            <a:off x="3310266" y="4698466"/>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1</a:t>
            </a:r>
            <a:br>
              <a:rPr lang="en-US" sz="1100" b="1" dirty="0">
                <a:solidFill>
                  <a:schemeClr val="bg1"/>
                </a:solidFill>
              </a:rPr>
            </a:br>
            <a:r>
              <a:rPr lang="en-US" sz="1100" b="1" dirty="0">
                <a:solidFill>
                  <a:schemeClr val="bg1"/>
                </a:solidFill>
              </a:rPr>
              <a:t>(Pre)</a:t>
            </a:r>
          </a:p>
        </p:txBody>
      </p:sp>
      <p:sp>
        <p:nvSpPr>
          <p:cNvPr id="33" name="Left Bracket 32">
            <a:extLst>
              <a:ext uri="{FF2B5EF4-FFF2-40B4-BE49-F238E27FC236}">
                <a16:creationId xmlns:a16="http://schemas.microsoft.com/office/drawing/2014/main" id="{CD5CDEB9-1AD6-4875-B91B-6C1A21E0DA26}"/>
              </a:ext>
            </a:extLst>
          </p:cNvPr>
          <p:cNvSpPr/>
          <p:nvPr/>
        </p:nvSpPr>
        <p:spPr>
          <a:xfrm rot="16200000">
            <a:off x="3988023" y="5295888"/>
            <a:ext cx="695459" cy="7583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Box 34">
            <a:extLst>
              <a:ext uri="{FF2B5EF4-FFF2-40B4-BE49-F238E27FC236}">
                <a16:creationId xmlns:a16="http://schemas.microsoft.com/office/drawing/2014/main" id="{B76F7501-F622-40B2-9D5B-7D27E4C9E0C1}"/>
              </a:ext>
            </a:extLst>
          </p:cNvPr>
          <p:cNvSpPr txBox="1"/>
          <p:nvPr/>
        </p:nvSpPr>
        <p:spPr>
          <a:xfrm>
            <a:off x="3597414" y="5421554"/>
            <a:ext cx="1530833" cy="276999"/>
          </a:xfrm>
          <a:prstGeom prst="rect">
            <a:avLst/>
          </a:prstGeom>
          <a:noFill/>
        </p:spPr>
        <p:txBody>
          <a:bodyPr wrap="square" rtlCol="0">
            <a:spAutoFit/>
          </a:bodyPr>
          <a:lstStyle/>
          <a:p>
            <a:pPr algn="ctr"/>
            <a:r>
              <a:rPr lang="en-US" sz="1200" b="1" dirty="0">
                <a:solidFill>
                  <a:schemeClr val="bg1"/>
                </a:solidFill>
              </a:rPr>
              <a:t>Week 1</a:t>
            </a:r>
          </a:p>
        </p:txBody>
      </p:sp>
      <p:sp>
        <p:nvSpPr>
          <p:cNvPr id="37" name="Oval 36">
            <a:extLst>
              <a:ext uri="{FF2B5EF4-FFF2-40B4-BE49-F238E27FC236}">
                <a16:creationId xmlns:a16="http://schemas.microsoft.com/office/drawing/2014/main" id="{39D2D426-9312-41C6-939D-AA95D421A33B}"/>
              </a:ext>
            </a:extLst>
          </p:cNvPr>
          <p:cNvSpPr/>
          <p:nvPr/>
        </p:nvSpPr>
        <p:spPr>
          <a:xfrm>
            <a:off x="4301954" y="4698883"/>
            <a:ext cx="826293" cy="740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1A38738-9644-483D-84D2-CA059C57413C}"/>
              </a:ext>
            </a:extLst>
          </p:cNvPr>
          <p:cNvSpPr/>
          <p:nvPr/>
        </p:nvSpPr>
        <p:spPr>
          <a:xfrm>
            <a:off x="5218358" y="4718597"/>
            <a:ext cx="826293" cy="740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5D34614-41AF-4FA4-8EE8-05DE088AB7B8}"/>
              </a:ext>
            </a:extLst>
          </p:cNvPr>
          <p:cNvSpPr/>
          <p:nvPr/>
        </p:nvSpPr>
        <p:spPr>
          <a:xfrm>
            <a:off x="6151842" y="4742225"/>
            <a:ext cx="826293" cy="740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795A1B63-63A0-44DD-A0B1-D48B1DB1C16A}"/>
              </a:ext>
            </a:extLst>
          </p:cNvPr>
          <p:cNvSpPr/>
          <p:nvPr/>
        </p:nvSpPr>
        <p:spPr>
          <a:xfrm>
            <a:off x="7080017" y="4726985"/>
            <a:ext cx="826293" cy="740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536539C-EE35-465E-8304-E6437A673904}"/>
              </a:ext>
            </a:extLst>
          </p:cNvPr>
          <p:cNvSpPr/>
          <p:nvPr/>
        </p:nvSpPr>
        <p:spPr>
          <a:xfrm>
            <a:off x="8111915" y="4726985"/>
            <a:ext cx="826293" cy="740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Left Bracket 41">
            <a:extLst>
              <a:ext uri="{FF2B5EF4-FFF2-40B4-BE49-F238E27FC236}">
                <a16:creationId xmlns:a16="http://schemas.microsoft.com/office/drawing/2014/main" id="{5E489662-8C56-4F14-95A4-FA3346FA0D27}"/>
              </a:ext>
            </a:extLst>
          </p:cNvPr>
          <p:cNvSpPr/>
          <p:nvPr/>
        </p:nvSpPr>
        <p:spPr>
          <a:xfrm rot="16200000">
            <a:off x="4885205" y="5302272"/>
            <a:ext cx="695459" cy="7583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Left Bracket 42">
            <a:extLst>
              <a:ext uri="{FF2B5EF4-FFF2-40B4-BE49-F238E27FC236}">
                <a16:creationId xmlns:a16="http://schemas.microsoft.com/office/drawing/2014/main" id="{EB37970D-AF4F-4620-8FE0-B32428CABBCB}"/>
              </a:ext>
            </a:extLst>
          </p:cNvPr>
          <p:cNvSpPr/>
          <p:nvPr/>
        </p:nvSpPr>
        <p:spPr>
          <a:xfrm rot="16200000">
            <a:off x="5784532" y="5302238"/>
            <a:ext cx="695459" cy="7583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Left Bracket 43">
            <a:extLst>
              <a:ext uri="{FF2B5EF4-FFF2-40B4-BE49-F238E27FC236}">
                <a16:creationId xmlns:a16="http://schemas.microsoft.com/office/drawing/2014/main" id="{F5D7F100-AADD-4511-88EA-BAF1D68584CD}"/>
              </a:ext>
            </a:extLst>
          </p:cNvPr>
          <p:cNvSpPr/>
          <p:nvPr/>
        </p:nvSpPr>
        <p:spPr>
          <a:xfrm rot="16200000">
            <a:off x="6626074" y="5295887"/>
            <a:ext cx="695459" cy="7583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Left Bracket 44">
            <a:extLst>
              <a:ext uri="{FF2B5EF4-FFF2-40B4-BE49-F238E27FC236}">
                <a16:creationId xmlns:a16="http://schemas.microsoft.com/office/drawing/2014/main" id="{2DC25EB6-C0EE-4C08-8CDC-48CFF0AC7E1F}"/>
              </a:ext>
            </a:extLst>
          </p:cNvPr>
          <p:cNvSpPr/>
          <p:nvPr/>
        </p:nvSpPr>
        <p:spPr>
          <a:xfrm rot="16200000">
            <a:off x="7605816" y="5323377"/>
            <a:ext cx="695459" cy="7583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TextBox 45">
            <a:extLst>
              <a:ext uri="{FF2B5EF4-FFF2-40B4-BE49-F238E27FC236}">
                <a16:creationId xmlns:a16="http://schemas.microsoft.com/office/drawing/2014/main" id="{19255805-256E-47A6-9C8E-F82BF338EC65}"/>
              </a:ext>
            </a:extLst>
          </p:cNvPr>
          <p:cNvSpPr txBox="1"/>
          <p:nvPr/>
        </p:nvSpPr>
        <p:spPr>
          <a:xfrm>
            <a:off x="4494920" y="5459091"/>
            <a:ext cx="1530833" cy="276999"/>
          </a:xfrm>
          <a:prstGeom prst="rect">
            <a:avLst/>
          </a:prstGeom>
          <a:noFill/>
        </p:spPr>
        <p:txBody>
          <a:bodyPr wrap="square" rtlCol="0">
            <a:spAutoFit/>
          </a:bodyPr>
          <a:lstStyle/>
          <a:p>
            <a:pPr algn="ctr"/>
            <a:r>
              <a:rPr lang="en-US" sz="1200" b="1" dirty="0">
                <a:solidFill>
                  <a:schemeClr val="bg1"/>
                </a:solidFill>
              </a:rPr>
              <a:t>Week 2</a:t>
            </a:r>
          </a:p>
        </p:txBody>
      </p:sp>
      <p:sp>
        <p:nvSpPr>
          <p:cNvPr id="47" name="TextBox 46">
            <a:extLst>
              <a:ext uri="{FF2B5EF4-FFF2-40B4-BE49-F238E27FC236}">
                <a16:creationId xmlns:a16="http://schemas.microsoft.com/office/drawing/2014/main" id="{79744A8B-E3CA-4F3D-82F5-8125A7A6C577}"/>
              </a:ext>
            </a:extLst>
          </p:cNvPr>
          <p:cNvSpPr txBox="1"/>
          <p:nvPr/>
        </p:nvSpPr>
        <p:spPr>
          <a:xfrm>
            <a:off x="5386425" y="5469828"/>
            <a:ext cx="1530833" cy="276999"/>
          </a:xfrm>
          <a:prstGeom prst="rect">
            <a:avLst/>
          </a:prstGeom>
          <a:noFill/>
        </p:spPr>
        <p:txBody>
          <a:bodyPr wrap="square" rtlCol="0">
            <a:spAutoFit/>
          </a:bodyPr>
          <a:lstStyle/>
          <a:p>
            <a:pPr algn="ctr"/>
            <a:r>
              <a:rPr lang="en-US" sz="1200" b="1" dirty="0">
                <a:solidFill>
                  <a:schemeClr val="bg1"/>
                </a:solidFill>
              </a:rPr>
              <a:t>Week 3</a:t>
            </a:r>
          </a:p>
        </p:txBody>
      </p:sp>
      <p:sp>
        <p:nvSpPr>
          <p:cNvPr id="48" name="TextBox 47">
            <a:extLst>
              <a:ext uri="{FF2B5EF4-FFF2-40B4-BE49-F238E27FC236}">
                <a16:creationId xmlns:a16="http://schemas.microsoft.com/office/drawing/2014/main" id="{7049EBB6-BB45-4CC1-AB77-3F0F581C7D5F}"/>
              </a:ext>
            </a:extLst>
          </p:cNvPr>
          <p:cNvSpPr txBox="1"/>
          <p:nvPr/>
        </p:nvSpPr>
        <p:spPr>
          <a:xfrm>
            <a:off x="6241445" y="5480565"/>
            <a:ext cx="1530833" cy="276999"/>
          </a:xfrm>
          <a:prstGeom prst="rect">
            <a:avLst/>
          </a:prstGeom>
          <a:noFill/>
        </p:spPr>
        <p:txBody>
          <a:bodyPr wrap="square" rtlCol="0">
            <a:spAutoFit/>
          </a:bodyPr>
          <a:lstStyle/>
          <a:p>
            <a:pPr algn="ctr"/>
            <a:r>
              <a:rPr lang="en-US" sz="1200" b="1" dirty="0">
                <a:solidFill>
                  <a:schemeClr val="bg1"/>
                </a:solidFill>
              </a:rPr>
              <a:t>Week 4</a:t>
            </a:r>
          </a:p>
        </p:txBody>
      </p:sp>
      <p:sp>
        <p:nvSpPr>
          <p:cNvPr id="49" name="TextBox 48">
            <a:extLst>
              <a:ext uri="{FF2B5EF4-FFF2-40B4-BE49-F238E27FC236}">
                <a16:creationId xmlns:a16="http://schemas.microsoft.com/office/drawing/2014/main" id="{53E4DF20-CF24-4A4A-8032-D3C8214DA522}"/>
              </a:ext>
            </a:extLst>
          </p:cNvPr>
          <p:cNvSpPr txBox="1"/>
          <p:nvPr/>
        </p:nvSpPr>
        <p:spPr>
          <a:xfrm>
            <a:off x="7205733" y="5478216"/>
            <a:ext cx="1530833" cy="276999"/>
          </a:xfrm>
          <a:prstGeom prst="rect">
            <a:avLst/>
          </a:prstGeom>
          <a:noFill/>
        </p:spPr>
        <p:txBody>
          <a:bodyPr wrap="square" rtlCol="0">
            <a:spAutoFit/>
          </a:bodyPr>
          <a:lstStyle/>
          <a:p>
            <a:pPr algn="ctr"/>
            <a:r>
              <a:rPr lang="en-US" sz="1200" b="1" dirty="0">
                <a:solidFill>
                  <a:schemeClr val="bg1"/>
                </a:solidFill>
              </a:rPr>
              <a:t>Week 5</a:t>
            </a:r>
          </a:p>
        </p:txBody>
      </p:sp>
      <p:sp>
        <p:nvSpPr>
          <p:cNvPr id="50" name="TextBox 49">
            <a:extLst>
              <a:ext uri="{FF2B5EF4-FFF2-40B4-BE49-F238E27FC236}">
                <a16:creationId xmlns:a16="http://schemas.microsoft.com/office/drawing/2014/main" id="{5130E9EF-DA1D-496E-B2F2-ED2BBABBD036}"/>
              </a:ext>
            </a:extLst>
          </p:cNvPr>
          <p:cNvSpPr txBox="1"/>
          <p:nvPr/>
        </p:nvSpPr>
        <p:spPr>
          <a:xfrm>
            <a:off x="4287086" y="4696870"/>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2</a:t>
            </a:r>
            <a:br>
              <a:rPr lang="en-US" sz="1100" b="1" dirty="0">
                <a:solidFill>
                  <a:schemeClr val="bg1"/>
                </a:solidFill>
              </a:rPr>
            </a:br>
            <a:r>
              <a:rPr lang="en-US" sz="1100" b="1" dirty="0">
                <a:solidFill>
                  <a:schemeClr val="bg1"/>
                </a:solidFill>
              </a:rPr>
              <a:t>(During)</a:t>
            </a:r>
          </a:p>
        </p:txBody>
      </p:sp>
      <p:sp>
        <p:nvSpPr>
          <p:cNvPr id="52" name="TextBox 51">
            <a:extLst>
              <a:ext uri="{FF2B5EF4-FFF2-40B4-BE49-F238E27FC236}">
                <a16:creationId xmlns:a16="http://schemas.microsoft.com/office/drawing/2014/main" id="{1049293C-F1DC-4CA1-9D54-B6B201ACFAA8}"/>
              </a:ext>
            </a:extLst>
          </p:cNvPr>
          <p:cNvSpPr txBox="1"/>
          <p:nvPr/>
        </p:nvSpPr>
        <p:spPr>
          <a:xfrm>
            <a:off x="5187675" y="4707607"/>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3</a:t>
            </a:r>
            <a:br>
              <a:rPr lang="en-US" sz="1100" b="1" dirty="0">
                <a:solidFill>
                  <a:schemeClr val="bg1"/>
                </a:solidFill>
              </a:rPr>
            </a:br>
            <a:r>
              <a:rPr lang="en-US" sz="1100" b="1" dirty="0">
                <a:solidFill>
                  <a:schemeClr val="bg1"/>
                </a:solidFill>
              </a:rPr>
              <a:t>(During)</a:t>
            </a:r>
          </a:p>
        </p:txBody>
      </p:sp>
      <p:sp>
        <p:nvSpPr>
          <p:cNvPr id="53" name="TextBox 52">
            <a:extLst>
              <a:ext uri="{FF2B5EF4-FFF2-40B4-BE49-F238E27FC236}">
                <a16:creationId xmlns:a16="http://schemas.microsoft.com/office/drawing/2014/main" id="{2D86B68D-324F-488A-B4A7-36703DF33B4C}"/>
              </a:ext>
            </a:extLst>
          </p:cNvPr>
          <p:cNvSpPr txBox="1"/>
          <p:nvPr/>
        </p:nvSpPr>
        <p:spPr>
          <a:xfrm>
            <a:off x="6125286" y="4720362"/>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4</a:t>
            </a:r>
            <a:br>
              <a:rPr lang="en-US" sz="1100" b="1" dirty="0">
                <a:solidFill>
                  <a:schemeClr val="bg1"/>
                </a:solidFill>
              </a:rPr>
            </a:br>
            <a:r>
              <a:rPr lang="en-US" sz="1100" b="1" dirty="0">
                <a:solidFill>
                  <a:schemeClr val="bg1"/>
                </a:solidFill>
              </a:rPr>
              <a:t>(During)</a:t>
            </a:r>
          </a:p>
        </p:txBody>
      </p:sp>
      <p:sp>
        <p:nvSpPr>
          <p:cNvPr id="54" name="TextBox 53">
            <a:extLst>
              <a:ext uri="{FF2B5EF4-FFF2-40B4-BE49-F238E27FC236}">
                <a16:creationId xmlns:a16="http://schemas.microsoft.com/office/drawing/2014/main" id="{95DDA957-5573-48AB-B581-7C9977BDD7DB}"/>
              </a:ext>
            </a:extLst>
          </p:cNvPr>
          <p:cNvSpPr txBox="1"/>
          <p:nvPr/>
        </p:nvSpPr>
        <p:spPr>
          <a:xfrm>
            <a:off x="7061650" y="4696869"/>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5</a:t>
            </a:r>
            <a:br>
              <a:rPr lang="en-US" sz="1100" b="1" dirty="0">
                <a:solidFill>
                  <a:schemeClr val="bg1"/>
                </a:solidFill>
              </a:rPr>
            </a:br>
            <a:r>
              <a:rPr lang="en-US" sz="1100" b="1" dirty="0">
                <a:solidFill>
                  <a:schemeClr val="bg1"/>
                </a:solidFill>
              </a:rPr>
              <a:t>(During)</a:t>
            </a:r>
          </a:p>
        </p:txBody>
      </p:sp>
      <p:sp>
        <p:nvSpPr>
          <p:cNvPr id="55" name="TextBox 54">
            <a:extLst>
              <a:ext uri="{FF2B5EF4-FFF2-40B4-BE49-F238E27FC236}">
                <a16:creationId xmlns:a16="http://schemas.microsoft.com/office/drawing/2014/main" id="{E2D76B2D-5DCF-4911-924E-6911D67BB32D}"/>
              </a:ext>
            </a:extLst>
          </p:cNvPr>
          <p:cNvSpPr txBox="1"/>
          <p:nvPr/>
        </p:nvSpPr>
        <p:spPr>
          <a:xfrm>
            <a:off x="8106241" y="4694100"/>
            <a:ext cx="907455" cy="600164"/>
          </a:xfrm>
          <a:prstGeom prst="rect">
            <a:avLst/>
          </a:prstGeom>
          <a:noFill/>
        </p:spPr>
        <p:txBody>
          <a:bodyPr wrap="square" rtlCol="0">
            <a:spAutoFit/>
          </a:bodyPr>
          <a:lstStyle/>
          <a:p>
            <a:pPr algn="ctr"/>
            <a:br>
              <a:rPr lang="en-US" sz="1100" b="1" dirty="0">
                <a:solidFill>
                  <a:schemeClr val="bg1"/>
                </a:solidFill>
              </a:rPr>
            </a:br>
            <a:r>
              <a:rPr lang="en-US" sz="1100" b="1" dirty="0">
                <a:solidFill>
                  <a:schemeClr val="bg1"/>
                </a:solidFill>
              </a:rPr>
              <a:t>Probe 6</a:t>
            </a:r>
            <a:br>
              <a:rPr lang="en-US" sz="1100" b="1" dirty="0">
                <a:solidFill>
                  <a:schemeClr val="bg1"/>
                </a:solidFill>
              </a:rPr>
            </a:br>
            <a:r>
              <a:rPr lang="en-US" sz="1100" b="1" dirty="0">
                <a:solidFill>
                  <a:schemeClr val="bg1"/>
                </a:solidFill>
              </a:rPr>
              <a:t>(During)</a:t>
            </a:r>
          </a:p>
        </p:txBody>
      </p:sp>
    </p:spTree>
    <p:extLst>
      <p:ext uri="{BB962C8B-B14F-4D97-AF65-F5344CB8AC3E}">
        <p14:creationId xmlns:p14="http://schemas.microsoft.com/office/powerpoint/2010/main" val="3463217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3BB9-E33F-4E58-95E7-B64FE8350EA9}"/>
              </a:ext>
            </a:extLst>
          </p:cNvPr>
          <p:cNvSpPr>
            <a:spLocks noGrp="1"/>
          </p:cNvSpPr>
          <p:nvPr>
            <p:ph type="title"/>
          </p:nvPr>
        </p:nvSpPr>
        <p:spPr/>
        <p:txBody>
          <a:bodyPr>
            <a:normAutofit/>
          </a:bodyPr>
          <a:lstStyle/>
          <a:p>
            <a:pPr marL="457200" indent="-457200">
              <a:buFont typeface="Wingdings" panose="05000000000000000000" pitchFamily="2" charset="2"/>
              <a:buChar char="q"/>
            </a:pPr>
            <a:r>
              <a:rPr lang="en-US" dirty="0">
                <a:solidFill>
                  <a:schemeClr val="accent1"/>
                </a:solidFill>
              </a:rPr>
              <a:t>Review student assessment performance</a:t>
            </a:r>
          </a:p>
        </p:txBody>
      </p:sp>
      <p:sp>
        <p:nvSpPr>
          <p:cNvPr id="3" name="Content Placeholder 2">
            <a:extLst>
              <a:ext uri="{FF2B5EF4-FFF2-40B4-BE49-F238E27FC236}">
                <a16:creationId xmlns:a16="http://schemas.microsoft.com/office/drawing/2014/main" id="{2B5B381C-86CF-4107-9244-9164D734EB45}"/>
              </a:ext>
            </a:extLst>
          </p:cNvPr>
          <p:cNvSpPr>
            <a:spLocks noGrp="1"/>
          </p:cNvSpPr>
          <p:nvPr>
            <p:ph idx="1"/>
          </p:nvPr>
        </p:nvSpPr>
        <p:spPr/>
        <p:txBody>
          <a:bodyPr/>
          <a:lstStyle/>
          <a:p>
            <a:pPr marL="228600" lvl="2" indent="0">
              <a:buNone/>
            </a:pPr>
            <a:r>
              <a:rPr lang="en-US" sz="2400" dirty="0"/>
              <a:t>Are students performing at mastery, instructional, or frustration levels?</a:t>
            </a:r>
          </a:p>
          <a:p>
            <a:endParaRPr lang="en-US" dirty="0"/>
          </a:p>
        </p:txBody>
      </p:sp>
      <p:sp>
        <p:nvSpPr>
          <p:cNvPr id="4" name="Content Placeholder 2">
            <a:extLst>
              <a:ext uri="{FF2B5EF4-FFF2-40B4-BE49-F238E27FC236}">
                <a16:creationId xmlns:a16="http://schemas.microsoft.com/office/drawing/2014/main" id="{04AA9F00-4FC8-4F48-B944-495D9AD58AF5}"/>
              </a:ext>
            </a:extLst>
          </p:cNvPr>
          <p:cNvSpPr txBox="1">
            <a:spLocks/>
          </p:cNvSpPr>
          <p:nvPr/>
        </p:nvSpPr>
        <p:spPr>
          <a:xfrm>
            <a:off x="478536" y="2559758"/>
            <a:ext cx="4507606"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Independent (Mastery)</a:t>
            </a:r>
          </a:p>
          <a:p>
            <a:pPr marL="342900" indent="-342900">
              <a:buFont typeface="Arial" panose="020B0604020202020204" pitchFamily="34" charset="0"/>
              <a:buChar char="•"/>
            </a:pPr>
            <a:r>
              <a:rPr lang="en-US" dirty="0"/>
              <a:t>Instructional</a:t>
            </a:r>
          </a:p>
          <a:p>
            <a:pPr marL="342900" indent="-342900">
              <a:buFont typeface="Arial" panose="020B0604020202020204" pitchFamily="34" charset="0"/>
              <a:buChar char="•"/>
            </a:pPr>
            <a:r>
              <a:rPr lang="en-US" dirty="0"/>
              <a:t>Frustration	</a:t>
            </a:r>
          </a:p>
        </p:txBody>
      </p:sp>
      <p:sp>
        <p:nvSpPr>
          <p:cNvPr id="5" name="Content Placeholder 2">
            <a:extLst>
              <a:ext uri="{FF2B5EF4-FFF2-40B4-BE49-F238E27FC236}">
                <a16:creationId xmlns:a16="http://schemas.microsoft.com/office/drawing/2014/main" id="{0B69DD44-E1DB-4E29-8E22-D803CC4BFB83}"/>
              </a:ext>
            </a:extLst>
          </p:cNvPr>
          <p:cNvSpPr txBox="1">
            <a:spLocks/>
          </p:cNvSpPr>
          <p:nvPr/>
        </p:nvSpPr>
        <p:spPr>
          <a:xfrm>
            <a:off x="5159878" y="2559757"/>
            <a:ext cx="3791755" cy="4940679"/>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98-100% known</a:t>
            </a:r>
          </a:p>
          <a:p>
            <a:pPr marL="342900" indent="-342900">
              <a:buFont typeface="Arial" panose="020B0604020202020204" pitchFamily="34" charset="0"/>
              <a:buChar char="•"/>
            </a:pPr>
            <a:r>
              <a:rPr lang="en-US" dirty="0"/>
              <a:t>93-97% known</a:t>
            </a:r>
          </a:p>
          <a:p>
            <a:pPr marL="342900" indent="-342900">
              <a:buFont typeface="Arial" panose="020B0604020202020204" pitchFamily="34" charset="0"/>
              <a:buChar char="•"/>
            </a:pPr>
            <a:r>
              <a:rPr lang="en-US" dirty="0"/>
              <a:t>Below 93%	</a:t>
            </a:r>
          </a:p>
          <a:p>
            <a:pPr marL="342900" indent="-3429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EFAED65F-43B4-4362-865E-9F6AA239C6C8}"/>
              </a:ext>
            </a:extLst>
          </p:cNvPr>
          <p:cNvSpPr txBox="1"/>
          <p:nvPr/>
        </p:nvSpPr>
        <p:spPr>
          <a:xfrm>
            <a:off x="478536" y="1997062"/>
            <a:ext cx="2038082" cy="584775"/>
          </a:xfrm>
          <a:prstGeom prst="rect">
            <a:avLst/>
          </a:prstGeom>
          <a:noFill/>
        </p:spPr>
        <p:txBody>
          <a:bodyPr wrap="square" rtlCol="0">
            <a:spAutoFit/>
          </a:bodyPr>
          <a:lstStyle/>
          <a:p>
            <a:pPr algn="ctr"/>
            <a:r>
              <a:rPr lang="en-US" sz="3200" b="1" dirty="0">
                <a:solidFill>
                  <a:schemeClr val="bg1"/>
                </a:solidFill>
              </a:rPr>
              <a:t>Levels</a:t>
            </a:r>
          </a:p>
        </p:txBody>
      </p:sp>
      <p:sp>
        <p:nvSpPr>
          <p:cNvPr id="12" name="TextBox 11">
            <a:extLst>
              <a:ext uri="{FF2B5EF4-FFF2-40B4-BE49-F238E27FC236}">
                <a16:creationId xmlns:a16="http://schemas.microsoft.com/office/drawing/2014/main" id="{CBF78D29-39FD-401F-81F1-5EA4668A7A4C}"/>
              </a:ext>
            </a:extLst>
          </p:cNvPr>
          <p:cNvSpPr txBox="1"/>
          <p:nvPr/>
        </p:nvSpPr>
        <p:spPr>
          <a:xfrm>
            <a:off x="8043268" y="2332770"/>
            <a:ext cx="2122269" cy="646331"/>
          </a:xfrm>
          <a:prstGeom prst="rect">
            <a:avLst/>
          </a:prstGeom>
          <a:noFill/>
        </p:spPr>
        <p:txBody>
          <a:bodyPr wrap="square" rtlCol="0">
            <a:spAutoFit/>
          </a:bodyPr>
          <a:lstStyle/>
          <a:p>
            <a:pPr algn="ctr"/>
            <a:r>
              <a:rPr lang="en-US" b="1" dirty="0"/>
              <a:t>Comprehension</a:t>
            </a:r>
          </a:p>
        </p:txBody>
      </p:sp>
    </p:spTree>
    <p:extLst>
      <p:ext uri="{BB962C8B-B14F-4D97-AF65-F5344CB8AC3E}">
        <p14:creationId xmlns:p14="http://schemas.microsoft.com/office/powerpoint/2010/main" val="3739985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36" y="228599"/>
            <a:ext cx="10334463" cy="1090613"/>
          </a:xfrm>
        </p:spPr>
        <p:txBody>
          <a:bodyPr>
            <a:normAutofit fontScale="90000"/>
          </a:bodyPr>
          <a:lstStyle/>
          <a:p>
            <a:r>
              <a:rPr lang="en-US" sz="3600" dirty="0"/>
              <a:t>Activity 5.5– Application </a:t>
            </a:r>
            <a:br>
              <a:rPr lang="en-US" dirty="0"/>
            </a:br>
            <a:r>
              <a:rPr lang="en-US" b="0" dirty="0"/>
              <a:t>Summarize By Developing Your Own CBA Probes</a:t>
            </a:r>
            <a:endParaRPr lang="en-US" dirty="0"/>
          </a:p>
        </p:txBody>
      </p:sp>
      <p:sp>
        <p:nvSpPr>
          <p:cNvPr id="3" name="Text Placeholder 2"/>
          <p:cNvSpPr>
            <a:spLocks noGrp="1"/>
          </p:cNvSpPr>
          <p:nvPr>
            <p:ph type="body" sz="quarter" idx="12"/>
          </p:nvPr>
        </p:nvSpPr>
        <p:spPr>
          <a:xfrm>
            <a:off x="304800" y="1481328"/>
            <a:ext cx="11582400" cy="4680576"/>
          </a:xfrm>
        </p:spPr>
        <p:txBody>
          <a:bodyPr>
            <a:normAutofit fontScale="92500" lnSpcReduction="20000"/>
          </a:bodyPr>
          <a:lstStyle/>
          <a:p>
            <a:r>
              <a:rPr lang="en-US" dirty="0"/>
              <a:t>In your workbook:</a:t>
            </a:r>
          </a:p>
          <a:p>
            <a:pPr marL="457200" indent="-457200">
              <a:buAutoNum type="arabicPeriod"/>
            </a:pPr>
            <a:r>
              <a:rPr lang="en-US" dirty="0"/>
              <a:t>Select material for assessment</a:t>
            </a:r>
          </a:p>
          <a:p>
            <a:pPr marL="914400" indent="-457200">
              <a:buFont typeface="Arial" panose="020B0604020202020204" pitchFamily="34" charset="0"/>
              <a:buChar char="•"/>
            </a:pPr>
            <a:r>
              <a:rPr lang="en-US" dirty="0"/>
              <a:t>Material must be aligned with singular learning objective</a:t>
            </a:r>
          </a:p>
          <a:p>
            <a:pPr marL="914400" indent="-457200">
              <a:buFont typeface="Arial" panose="020B0604020202020204" pitchFamily="34" charset="0"/>
              <a:buChar char="•"/>
            </a:pPr>
            <a:r>
              <a:rPr lang="en-US" dirty="0"/>
              <a:t>Material must be on the student’s instructional level</a:t>
            </a:r>
          </a:p>
          <a:p>
            <a:pPr marL="463550" indent="-457200">
              <a:buFont typeface="+mj-lt"/>
              <a:buAutoNum type="arabicPeriod" startAt="2"/>
            </a:pPr>
            <a:r>
              <a:rPr lang="en-US" dirty="0"/>
              <a:t>Create alternative forms</a:t>
            </a:r>
          </a:p>
          <a:p>
            <a:pPr marL="914400" indent="-342900">
              <a:buFont typeface="Arial" panose="020B0604020202020204" pitchFamily="34" charset="0"/>
              <a:buChar char="•"/>
            </a:pPr>
            <a:r>
              <a:rPr lang="en-US" dirty="0"/>
              <a:t>Determine scoring</a:t>
            </a:r>
          </a:p>
          <a:p>
            <a:pPr marL="463550" indent="-457200">
              <a:buFont typeface="+mj-lt"/>
              <a:buAutoNum type="arabicPeriod" startAt="3"/>
            </a:pPr>
            <a:r>
              <a:rPr lang="en-US" dirty="0"/>
              <a:t>Implement CBA assessment</a:t>
            </a:r>
          </a:p>
          <a:p>
            <a:pPr marL="914400" indent="-457200">
              <a:buFont typeface="Arial" panose="020B0604020202020204" pitchFamily="34" charset="0"/>
              <a:buChar char="•"/>
            </a:pPr>
            <a:r>
              <a:rPr lang="en-US" dirty="0"/>
              <a:t>Pre</a:t>
            </a:r>
          </a:p>
          <a:p>
            <a:pPr marL="914400" indent="-457200">
              <a:buFont typeface="Arial" panose="020B0604020202020204" pitchFamily="34" charset="0"/>
              <a:buChar char="•"/>
            </a:pPr>
            <a:r>
              <a:rPr lang="en-US" dirty="0"/>
              <a:t>During</a:t>
            </a:r>
          </a:p>
          <a:p>
            <a:pPr marL="914400" indent="-457200">
              <a:buFont typeface="Arial" panose="020B0604020202020204" pitchFamily="34" charset="0"/>
              <a:buChar char="•"/>
            </a:pPr>
            <a:r>
              <a:rPr lang="en-US" dirty="0"/>
              <a:t>Post</a:t>
            </a:r>
          </a:p>
          <a:p>
            <a:pPr marL="463550" indent="-457200">
              <a:buFont typeface="+mj-lt"/>
              <a:buAutoNum type="arabicPeriod" startAt="4"/>
            </a:pPr>
            <a:r>
              <a:rPr lang="en-US" dirty="0"/>
              <a:t>Review student assessment performance</a:t>
            </a:r>
          </a:p>
          <a:p>
            <a:pPr marL="862013" indent="-342900">
              <a:buFont typeface="Arial" panose="020B0604020202020204" pitchFamily="34" charset="0"/>
              <a:buChar char="•"/>
            </a:pPr>
            <a:r>
              <a:rPr lang="en-US" dirty="0"/>
              <a:t>Are students performing at mastery, instructional, or frustration levels?</a:t>
            </a:r>
          </a:p>
          <a:p>
            <a:pPr marL="463550" indent="-457200">
              <a:buFont typeface="+mj-lt"/>
              <a:buAutoNum type="arabicPeriod" startAt="4"/>
            </a:pPr>
            <a:endParaRPr lang="en-US" dirty="0"/>
          </a:p>
        </p:txBody>
      </p:sp>
    </p:spTree>
    <p:extLst>
      <p:ext uri="{BB962C8B-B14F-4D97-AF65-F5344CB8AC3E}">
        <p14:creationId xmlns:p14="http://schemas.microsoft.com/office/powerpoint/2010/main" val="694963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material for your CBA probe</a:t>
            </a:r>
          </a:p>
        </p:txBody>
      </p:sp>
      <p:sp>
        <p:nvSpPr>
          <p:cNvPr id="3" name="Content Placeholder 2"/>
          <p:cNvSpPr>
            <a:spLocks noGrp="1"/>
          </p:cNvSpPr>
          <p:nvPr>
            <p:ph idx="1"/>
          </p:nvPr>
        </p:nvSpPr>
        <p:spPr>
          <a:xfrm>
            <a:off x="120073" y="1226655"/>
            <a:ext cx="11998036" cy="4940679"/>
          </a:xfrm>
        </p:spPr>
        <p:txBody>
          <a:bodyPr/>
          <a:lstStyle/>
          <a:p>
            <a:pPr marL="342900" indent="-342900">
              <a:buFont typeface="Arial" panose="020B0604020202020204" pitchFamily="34" charset="0"/>
              <a:buChar char="•"/>
            </a:pPr>
            <a:r>
              <a:rPr lang="en-US" dirty="0"/>
              <a:t>Search the web for “Reading Word Lists”</a:t>
            </a:r>
          </a:p>
          <a:p>
            <a:pPr marL="342900" indent="-342900">
              <a:buFont typeface="Arial" panose="020B0604020202020204" pitchFamily="34" charset="0"/>
              <a:buChar char="•"/>
            </a:pPr>
            <a:r>
              <a:rPr lang="en-US" dirty="0"/>
              <a:t>Refer to “The Reading Teacher’s Book of Lists” by Kress and Fry</a:t>
            </a:r>
          </a:p>
          <a:p>
            <a:pPr marL="342900" indent="-342900">
              <a:buFont typeface="Arial" panose="020B0604020202020204" pitchFamily="34" charset="0"/>
              <a:buChar char="•"/>
            </a:pPr>
            <a:r>
              <a:rPr lang="en-US" dirty="0"/>
              <a:t>Refer to “The CORE Reading Sourcebook” by </a:t>
            </a:r>
            <a:r>
              <a:rPr lang="en-US" dirty="0" err="1"/>
              <a:t>Honig</a:t>
            </a:r>
            <a:r>
              <a:rPr lang="en-US" dirty="0"/>
              <a:t>, Diamond and </a:t>
            </a:r>
            <a:r>
              <a:rPr lang="en-US" dirty="0" err="1"/>
              <a:t>Gutlohn</a:t>
            </a:r>
            <a:endParaRPr lang="en-US" dirty="0"/>
          </a:p>
          <a:p>
            <a:endParaRPr lang="en-US" dirty="0"/>
          </a:p>
        </p:txBody>
      </p:sp>
    </p:spTree>
    <p:extLst>
      <p:ext uri="{BB962C8B-B14F-4D97-AF65-F5344CB8AC3E}">
        <p14:creationId xmlns:p14="http://schemas.microsoft.com/office/powerpoint/2010/main" val="456558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Integrating Diagnostic and Progress Monitoring Data to Inform Instruction</a:t>
            </a:r>
            <a:endParaRPr lang="en-US" b="0" dirty="0"/>
          </a:p>
        </p:txBody>
      </p:sp>
      <p:sp>
        <p:nvSpPr>
          <p:cNvPr id="3" name="Subtitle 2"/>
          <p:cNvSpPr>
            <a:spLocks noGrp="1"/>
          </p:cNvSpPr>
          <p:nvPr>
            <p:ph type="subTitle" idx="1"/>
          </p:nvPr>
        </p:nvSpPr>
        <p:spPr/>
        <p:txBody>
          <a:bodyPr/>
          <a:lstStyle/>
          <a:p>
            <a:r>
              <a:rPr lang="en-US" dirty="0"/>
              <a:t>Module 5 – Part 4</a:t>
            </a:r>
          </a:p>
        </p:txBody>
      </p:sp>
    </p:spTree>
    <p:extLst>
      <p:ext uri="{BB962C8B-B14F-4D97-AF65-F5344CB8AC3E}">
        <p14:creationId xmlns:p14="http://schemas.microsoft.com/office/powerpoint/2010/main" val="57896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review of progress monitoring tools</a:t>
            </a:r>
          </a:p>
        </p:txBody>
      </p:sp>
      <p:sp>
        <p:nvSpPr>
          <p:cNvPr id="3" name="Text Placeholder 2"/>
          <p:cNvSpPr>
            <a:spLocks noGrp="1"/>
          </p:cNvSpPr>
          <p:nvPr>
            <p:ph type="body" sz="quarter" idx="12"/>
          </p:nvPr>
        </p:nvSpPr>
        <p:spPr>
          <a:xfrm>
            <a:off x="304800" y="1244600"/>
            <a:ext cx="7877175" cy="508000"/>
          </a:xfrm>
          <a:solidFill>
            <a:schemeClr val="accent1"/>
          </a:solidFill>
        </p:spPr>
        <p:txBody>
          <a:bodyPr/>
          <a:lstStyle/>
          <a:p>
            <a:r>
              <a:rPr lang="en-US" b="1" dirty="0"/>
              <a:t>General </a:t>
            </a:r>
            <a:r>
              <a:rPr lang="en-US" dirty="0"/>
              <a:t>outcome measures (GOM), such as CBM</a:t>
            </a:r>
            <a:endParaRPr lang="en-US" b="1" dirty="0"/>
          </a:p>
        </p:txBody>
      </p:sp>
      <p:sp>
        <p:nvSpPr>
          <p:cNvPr id="4" name="TextBox 3"/>
          <p:cNvSpPr txBox="1"/>
          <p:nvPr/>
        </p:nvSpPr>
        <p:spPr>
          <a:xfrm>
            <a:off x="304799" y="1752600"/>
            <a:ext cx="7877175" cy="2031325"/>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1"/>
                </a:solidFill>
              </a:rPr>
              <a:t>Evaluate overall progress</a:t>
            </a:r>
            <a:r>
              <a:rPr lang="en-US" dirty="0">
                <a:solidFill>
                  <a:schemeClr val="bg1"/>
                </a:solidFill>
              </a:rPr>
              <a:t> toward meeting the grade-level expectations</a:t>
            </a:r>
          </a:p>
          <a:p>
            <a:pPr marL="742950" lvl="1" indent="-285750">
              <a:buFont typeface="Arial" panose="020B0604020202020204" pitchFamily="34" charset="0"/>
              <a:buChar char="•"/>
            </a:pPr>
            <a:r>
              <a:rPr lang="en-US" dirty="0">
                <a:solidFill>
                  <a:schemeClr val="accent1"/>
                </a:solidFill>
              </a:rPr>
              <a:t>Example: Word identification fluency for first grade</a:t>
            </a:r>
          </a:p>
          <a:p>
            <a:pPr marL="285750" indent="-285750">
              <a:buFont typeface="Arial" panose="020B0604020202020204" pitchFamily="34" charset="0"/>
              <a:buChar char="•"/>
            </a:pPr>
            <a:r>
              <a:rPr lang="en-US" i="1" dirty="0">
                <a:solidFill>
                  <a:schemeClr val="bg1"/>
                </a:solidFill>
              </a:rPr>
              <a:t>Sample the range of skills </a:t>
            </a:r>
            <a:r>
              <a:rPr lang="en-US" dirty="0">
                <a:solidFill>
                  <a:schemeClr val="bg1"/>
                </a:solidFill>
              </a:rPr>
              <a:t>for a grade</a:t>
            </a:r>
          </a:p>
          <a:p>
            <a:pPr marL="742950" lvl="1" indent="-285750">
              <a:buFont typeface="Arial" panose="020B0604020202020204" pitchFamily="34" charset="0"/>
              <a:buChar char="•"/>
            </a:pPr>
            <a:r>
              <a:rPr lang="en-US" dirty="0">
                <a:solidFill>
                  <a:schemeClr val="accent1"/>
                </a:solidFill>
              </a:rPr>
              <a:t>Example: Math concepts and applications for a specific grade</a:t>
            </a:r>
            <a:endParaRPr lang="en-US" i="1" dirty="0">
              <a:solidFill>
                <a:schemeClr val="accent1"/>
              </a:solidFill>
            </a:endParaRPr>
          </a:p>
          <a:p>
            <a:pPr marL="285750" indent="-285750">
              <a:buFont typeface="Arial" panose="020B0604020202020204" pitchFamily="34" charset="0"/>
              <a:buChar char="•"/>
            </a:pPr>
            <a:r>
              <a:rPr lang="en-US" dirty="0">
                <a:solidFill>
                  <a:schemeClr val="bg1"/>
                </a:solidFill>
              </a:rPr>
              <a:t>Should be tested by researchers</a:t>
            </a:r>
          </a:p>
        </p:txBody>
      </p:sp>
      <p:sp>
        <p:nvSpPr>
          <p:cNvPr id="5" name="Text Placeholder 2"/>
          <p:cNvSpPr txBox="1">
            <a:spLocks/>
          </p:cNvSpPr>
          <p:nvPr/>
        </p:nvSpPr>
        <p:spPr>
          <a:xfrm>
            <a:off x="304800" y="3901412"/>
            <a:ext cx="7877175" cy="508000"/>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Mastery </a:t>
            </a:r>
            <a:r>
              <a:rPr lang="en-US" dirty="0"/>
              <a:t>measures</a:t>
            </a:r>
            <a:endParaRPr lang="en-US" b="1" dirty="0"/>
          </a:p>
        </p:txBody>
      </p:sp>
      <p:sp>
        <p:nvSpPr>
          <p:cNvPr id="6" name="TextBox 5"/>
          <p:cNvSpPr txBox="1"/>
          <p:nvPr/>
        </p:nvSpPr>
        <p:spPr>
          <a:xfrm>
            <a:off x="304799" y="4409412"/>
            <a:ext cx="7877175"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Evaluate progress toward </a:t>
            </a:r>
            <a:r>
              <a:rPr lang="en-US" i="1" u="sng" dirty="0">
                <a:solidFill>
                  <a:schemeClr val="bg1"/>
                </a:solidFill>
              </a:rPr>
              <a:t>mastery of a specific skill </a:t>
            </a:r>
            <a:r>
              <a:rPr lang="en-US" dirty="0">
                <a:solidFill>
                  <a:schemeClr val="bg1"/>
                </a:solidFill>
              </a:rPr>
              <a:t>that is only </a:t>
            </a:r>
            <a:r>
              <a:rPr lang="en-US" i="1" dirty="0">
                <a:solidFill>
                  <a:schemeClr val="bg1"/>
                </a:solidFill>
              </a:rPr>
              <a:t>part of </a:t>
            </a:r>
            <a:r>
              <a:rPr lang="en-US" dirty="0">
                <a:solidFill>
                  <a:schemeClr val="bg1"/>
                </a:solidFill>
              </a:rPr>
              <a:t>what is expected in that subject</a:t>
            </a:r>
          </a:p>
          <a:p>
            <a:pPr marL="285750" indent="-285750">
              <a:buFont typeface="Arial" panose="020B0604020202020204" pitchFamily="34" charset="0"/>
              <a:buChar char="•"/>
            </a:pPr>
            <a:r>
              <a:rPr lang="en-US" dirty="0">
                <a:solidFill>
                  <a:schemeClr val="bg1"/>
                </a:solidFill>
              </a:rPr>
              <a:t>Can be designed by teachers, given some assistance</a:t>
            </a:r>
          </a:p>
        </p:txBody>
      </p:sp>
    </p:spTree>
    <p:extLst>
      <p:ext uri="{BB962C8B-B14F-4D97-AF65-F5344CB8AC3E}">
        <p14:creationId xmlns:p14="http://schemas.microsoft.com/office/powerpoint/2010/main" val="4156582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You will learn how to:</a:t>
            </a:r>
          </a:p>
          <a:p>
            <a:pPr marL="285750" indent="-285750">
              <a:buFont typeface="Arial" panose="020B0604020202020204" pitchFamily="34" charset="0"/>
              <a:buChar char="•"/>
            </a:pPr>
            <a:r>
              <a:rPr lang="en-US" b="0" dirty="0"/>
              <a:t>Use diagnostic data to inform content of instructional adaptations</a:t>
            </a:r>
          </a:p>
        </p:txBody>
      </p:sp>
      <p:sp>
        <p:nvSpPr>
          <p:cNvPr id="3" name="Text Placeholder 2"/>
          <p:cNvSpPr>
            <a:spLocks noGrp="1"/>
          </p:cNvSpPr>
          <p:nvPr>
            <p:ph type="body" sz="quarter" idx="13"/>
          </p:nvPr>
        </p:nvSpPr>
        <p:spPr>
          <a:xfrm>
            <a:off x="407988" y="443117"/>
            <a:ext cx="7095219" cy="507859"/>
          </a:xfrm>
        </p:spPr>
        <p:txBody>
          <a:bodyPr/>
          <a:lstStyle/>
          <a:p>
            <a:r>
              <a:rPr lang="en-US" b="1" dirty="0"/>
              <a:t>Part 4 Objective</a:t>
            </a:r>
          </a:p>
        </p:txBody>
      </p:sp>
    </p:spTree>
    <p:extLst>
      <p:ext uri="{BB962C8B-B14F-4D97-AF65-F5344CB8AC3E}">
        <p14:creationId xmlns:p14="http://schemas.microsoft.com/office/powerpoint/2010/main" val="1415647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7519"/>
          </a:xfrm>
        </p:spPr>
        <p:txBody>
          <a:bodyPr>
            <a:noAutofit/>
          </a:bodyPr>
          <a:lstStyle/>
          <a:p>
            <a:r>
              <a:rPr lang="en-US" dirty="0"/>
              <a:t>Revisit Case Study: Zane</a:t>
            </a:r>
          </a:p>
        </p:txBody>
      </p:sp>
      <p:sp>
        <p:nvSpPr>
          <p:cNvPr id="3" name="Text Placeholder 2"/>
          <p:cNvSpPr>
            <a:spLocks noGrp="1"/>
          </p:cNvSpPr>
          <p:nvPr>
            <p:ph type="body" sz="quarter" idx="12"/>
          </p:nvPr>
        </p:nvSpPr>
        <p:spPr>
          <a:xfrm>
            <a:off x="1247774" y="861677"/>
            <a:ext cx="10309911" cy="445915"/>
          </a:xfrm>
          <a:solidFill>
            <a:schemeClr val="accent4"/>
          </a:solidFill>
        </p:spPr>
        <p:txBody>
          <a:bodyPr>
            <a:noAutofit/>
          </a:bodyPr>
          <a:lstStyle/>
          <a:p>
            <a:r>
              <a:rPr lang="en-US" sz="2000" dirty="0"/>
              <a:t>Zane will not meet his goal. How do we make informed changes to instruction?</a:t>
            </a:r>
          </a:p>
        </p:txBody>
      </p:sp>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74" y="766119"/>
            <a:ext cx="409296" cy="9055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hart 6"/>
          <p:cNvGraphicFramePr>
            <a:graphicFrameLocks/>
          </p:cNvGraphicFramePr>
          <p:nvPr>
            <p:extLst>
              <p:ext uri="{D42A27DB-BD31-4B8C-83A1-F6EECF244321}">
                <p14:modId xmlns:p14="http://schemas.microsoft.com/office/powerpoint/2010/main" val="3369540889"/>
              </p:ext>
            </p:extLst>
          </p:nvPr>
        </p:nvGraphicFramePr>
        <p:xfrm>
          <a:off x="1714500" y="1403150"/>
          <a:ext cx="8763000" cy="4619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799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1</a:t>
            </a:r>
          </a:p>
          <a:p>
            <a:pPr marL="342900" indent="-342900">
              <a:buFont typeface="Wingdings" panose="05000000000000000000" pitchFamily="2" charset="2"/>
              <a:buChar char="q"/>
            </a:pPr>
            <a:r>
              <a:rPr lang="en-US" dirty="0"/>
              <a:t>Check your fidelity of implementation</a:t>
            </a:r>
          </a:p>
          <a:p>
            <a:pPr marL="342900" indent="-342900">
              <a:buFont typeface="Wingdings" panose="05000000000000000000" pitchFamily="2" charset="2"/>
              <a:buChar char="q"/>
            </a:pPr>
            <a:r>
              <a:rPr lang="en-US" dirty="0"/>
              <a:t>Check dosage</a:t>
            </a:r>
          </a:p>
        </p:txBody>
      </p:sp>
    </p:spTree>
    <p:extLst>
      <p:ext uri="{BB962C8B-B14F-4D97-AF65-F5344CB8AC3E}">
        <p14:creationId xmlns:p14="http://schemas.microsoft.com/office/powerpoint/2010/main" val="2353076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2</a:t>
            </a:r>
          </a:p>
          <a:p>
            <a:pPr marL="342900" indent="-342900">
              <a:buFont typeface="Wingdings" panose="05000000000000000000" pitchFamily="2" charset="2"/>
              <a:buChar char="q"/>
            </a:pPr>
            <a:r>
              <a:rPr lang="en-US" dirty="0"/>
              <a:t>Diagnostics to check content of intervention</a:t>
            </a:r>
          </a:p>
        </p:txBody>
      </p:sp>
    </p:spTree>
    <p:extLst>
      <p:ext uri="{BB962C8B-B14F-4D97-AF65-F5344CB8AC3E}">
        <p14:creationId xmlns:p14="http://schemas.microsoft.com/office/powerpoint/2010/main" val="1330996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E8EF-173C-AB41-B93B-EBAB394D4196}"/>
              </a:ext>
            </a:extLst>
          </p:cNvPr>
          <p:cNvSpPr>
            <a:spLocks noGrp="1"/>
          </p:cNvSpPr>
          <p:nvPr>
            <p:ph type="title"/>
          </p:nvPr>
        </p:nvSpPr>
        <p:spPr>
          <a:xfrm>
            <a:off x="304800" y="228600"/>
            <a:ext cx="11582400" cy="1109870"/>
          </a:xfrm>
        </p:spPr>
        <p:txBody>
          <a:bodyPr>
            <a:normAutofit fontScale="90000"/>
          </a:bodyPr>
          <a:lstStyle/>
          <a:p>
            <a:r>
              <a:rPr lang="en-US" sz="3600" dirty="0"/>
              <a:t>Instructional Decision Making</a:t>
            </a:r>
            <a:br>
              <a:rPr lang="en-US" dirty="0"/>
            </a:br>
            <a:r>
              <a:rPr lang="en-US" b="0" dirty="0"/>
              <a:t>What are the steps?</a:t>
            </a:r>
            <a:endParaRPr lang="en-US" dirty="0"/>
          </a:p>
        </p:txBody>
      </p:sp>
      <p:sp>
        <p:nvSpPr>
          <p:cNvPr id="3" name="Content Placeholder 2">
            <a:extLst>
              <a:ext uri="{FF2B5EF4-FFF2-40B4-BE49-F238E27FC236}">
                <a16:creationId xmlns:a16="http://schemas.microsoft.com/office/drawing/2014/main" id="{ED1CE458-2D45-6A40-883D-036A9A2D1AF6}"/>
              </a:ext>
            </a:extLst>
          </p:cNvPr>
          <p:cNvSpPr>
            <a:spLocks noGrp="1"/>
          </p:cNvSpPr>
          <p:nvPr>
            <p:ph idx="1"/>
          </p:nvPr>
        </p:nvSpPr>
        <p:spPr>
          <a:xfrm>
            <a:off x="304800" y="1470991"/>
            <a:ext cx="11582400" cy="1815548"/>
          </a:xfrm>
        </p:spPr>
        <p:txBody>
          <a:bodyPr/>
          <a:lstStyle/>
          <a:p>
            <a:r>
              <a:rPr lang="en-US" b="1" dirty="0">
                <a:solidFill>
                  <a:schemeClr val="accent1"/>
                </a:solidFill>
              </a:rPr>
              <a:t>Step 3</a:t>
            </a:r>
          </a:p>
          <a:p>
            <a:pPr marL="342900" indent="-342900">
              <a:buFont typeface="Wingdings" panose="05000000000000000000" pitchFamily="2" charset="2"/>
              <a:buChar char="q"/>
            </a:pPr>
            <a:r>
              <a:rPr lang="en-US" dirty="0"/>
              <a:t>Check your mastery assessments</a:t>
            </a:r>
          </a:p>
        </p:txBody>
      </p:sp>
    </p:spTree>
    <p:extLst>
      <p:ext uri="{BB962C8B-B14F-4D97-AF65-F5344CB8AC3E}">
        <p14:creationId xmlns:p14="http://schemas.microsoft.com/office/powerpoint/2010/main" val="1614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5.6– Stop &amp; Jot</a:t>
            </a:r>
          </a:p>
        </p:txBody>
      </p:sp>
      <p:sp>
        <p:nvSpPr>
          <p:cNvPr id="3" name="Text Placeholder 2"/>
          <p:cNvSpPr>
            <a:spLocks noGrp="1"/>
          </p:cNvSpPr>
          <p:nvPr>
            <p:ph type="body" sz="quarter" idx="12"/>
          </p:nvPr>
        </p:nvSpPr>
        <p:spPr/>
        <p:txBody>
          <a:bodyPr/>
          <a:lstStyle/>
          <a:p>
            <a:r>
              <a:rPr lang="en-US" dirty="0"/>
              <a:t>In your workbook, jot down your thoughts:</a:t>
            </a:r>
          </a:p>
          <a:p>
            <a:endParaRPr lang="en-US" dirty="0"/>
          </a:p>
          <a:p>
            <a:pPr marL="342900" indent="-342900">
              <a:buFont typeface="Arial" panose="020B0604020202020204" pitchFamily="34" charset="0"/>
              <a:buChar char="•"/>
            </a:pPr>
            <a:r>
              <a:rPr lang="en-US" dirty="0"/>
              <a:t>What are some possible adaptations you could make to promote transfer and maintenance?</a:t>
            </a:r>
          </a:p>
        </p:txBody>
      </p:sp>
    </p:spTree>
    <p:extLst>
      <p:ext uri="{BB962C8B-B14F-4D97-AF65-F5344CB8AC3E}">
        <p14:creationId xmlns:p14="http://schemas.microsoft.com/office/powerpoint/2010/main" val="3071797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82400" cy="537519"/>
          </a:xfrm>
        </p:spPr>
        <p:txBody>
          <a:bodyPr>
            <a:noAutofit/>
          </a:bodyPr>
          <a:lstStyle/>
          <a:p>
            <a:r>
              <a:rPr lang="en-US" dirty="0"/>
              <a:t>Revisit Case Study: Zane</a:t>
            </a:r>
          </a:p>
        </p:txBody>
      </p:sp>
      <p:pic>
        <p:nvPicPr>
          <p:cNvPr id="6" name="Picture 10"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313" y="307536"/>
            <a:ext cx="606122" cy="13409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A7C714E-0039-9F4E-882E-42E18CC278E3}"/>
              </a:ext>
            </a:extLst>
          </p:cNvPr>
          <p:cNvSpPr txBox="1">
            <a:spLocks/>
          </p:cNvSpPr>
          <p:nvPr/>
        </p:nvSpPr>
        <p:spPr>
          <a:xfrm>
            <a:off x="304800" y="1284884"/>
            <a:ext cx="8686800" cy="3154595"/>
          </a:xfrm>
          <a:prstGeom prst="rect">
            <a:avLst/>
          </a:prstGeom>
        </p:spPr>
        <p:txBody>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What are some adaptations for Zane?</a:t>
            </a:r>
          </a:p>
          <a:p>
            <a:pPr marL="342900" indent="-342900">
              <a:buFont typeface="Arial" panose="020B0604020202020204" pitchFamily="34" charset="0"/>
              <a:buChar char="•"/>
            </a:pPr>
            <a:r>
              <a:rPr lang="en-US" dirty="0"/>
              <a:t>Promote maintenance with increased and distributed practice</a:t>
            </a:r>
          </a:p>
          <a:p>
            <a:pPr marL="342900" indent="-342900">
              <a:buFont typeface="Arial" panose="020B0604020202020204" pitchFamily="34" charset="0"/>
              <a:buChar char="•"/>
            </a:pPr>
            <a:r>
              <a:rPr lang="en-US" dirty="0"/>
              <a:t>Promote transfer via increased practice reading at the sentence-passage level</a:t>
            </a:r>
          </a:p>
        </p:txBody>
      </p:sp>
    </p:spTree>
    <p:extLst>
      <p:ext uri="{BB962C8B-B14F-4D97-AF65-F5344CB8AC3E}">
        <p14:creationId xmlns:p14="http://schemas.microsoft.com/office/powerpoint/2010/main" val="1826575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5070"/>
            <a:ext cx="10128504" cy="1353965"/>
          </a:xfrm>
        </p:spPr>
        <p:txBody>
          <a:bodyPr>
            <a:normAutofit fontScale="90000"/>
          </a:bodyPr>
          <a:lstStyle/>
          <a:p>
            <a:r>
              <a:rPr lang="en-US" dirty="0"/>
              <a:t>Diagnostic and Mastery Assessment in Reading</a:t>
            </a:r>
            <a:endParaRPr lang="en-US" b="0" dirty="0"/>
          </a:p>
        </p:txBody>
      </p:sp>
      <p:sp>
        <p:nvSpPr>
          <p:cNvPr id="3" name="Subtitle 2"/>
          <p:cNvSpPr>
            <a:spLocks noGrp="1"/>
          </p:cNvSpPr>
          <p:nvPr>
            <p:ph type="subTitle" idx="1"/>
          </p:nvPr>
        </p:nvSpPr>
        <p:spPr/>
        <p:txBody>
          <a:bodyPr/>
          <a:lstStyle/>
          <a:p>
            <a:r>
              <a:rPr lang="en-US" dirty="0"/>
              <a:t>Module 5 – Next Steps</a:t>
            </a:r>
          </a:p>
        </p:txBody>
      </p:sp>
    </p:spTree>
    <p:extLst>
      <p:ext uri="{BB962C8B-B14F-4D97-AF65-F5344CB8AC3E}">
        <p14:creationId xmlns:p14="http://schemas.microsoft.com/office/powerpoint/2010/main" val="3800334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Points</a:t>
            </a:r>
          </a:p>
        </p:txBody>
      </p:sp>
      <p:sp>
        <p:nvSpPr>
          <p:cNvPr id="4" name="Text Placeholder 1"/>
          <p:cNvSpPr>
            <a:spLocks noGrp="1"/>
          </p:cNvSpPr>
          <p:nvPr>
            <p:ph idx="1"/>
          </p:nvPr>
        </p:nvSpPr>
        <p:spPr/>
        <p:txBody>
          <a:bodyPr>
            <a:normAutofit/>
          </a:bodyPr>
          <a:lstStyle/>
          <a:p>
            <a:r>
              <a:rPr lang="en-US" b="1" dirty="0">
                <a:solidFill>
                  <a:schemeClr val="accent1"/>
                </a:solidFill>
              </a:rPr>
              <a:t>Part 1:</a:t>
            </a:r>
            <a:r>
              <a:rPr lang="en-US" b="1" dirty="0"/>
              <a:t> </a:t>
            </a:r>
            <a:r>
              <a:rPr lang="en-US" sz="2000" dirty="0"/>
              <a:t>Diagnostic assessment</a:t>
            </a:r>
          </a:p>
          <a:p>
            <a:endParaRPr lang="en-US" sz="2000" b="0" dirty="0"/>
          </a:p>
          <a:p>
            <a:r>
              <a:rPr lang="en-US" b="1" dirty="0">
                <a:solidFill>
                  <a:schemeClr val="accent1"/>
                </a:solidFill>
              </a:rPr>
              <a:t>Part 3:</a:t>
            </a:r>
            <a:r>
              <a:rPr lang="en-US" b="1" dirty="0"/>
              <a:t> </a:t>
            </a:r>
            <a:r>
              <a:rPr lang="en-US" sz="2000" dirty="0"/>
              <a:t>Curriculum-Based Assessment (CBA)</a:t>
            </a:r>
          </a:p>
          <a:p>
            <a:endParaRPr lang="en-US" sz="2000" b="0" dirty="0"/>
          </a:p>
          <a:p>
            <a:r>
              <a:rPr lang="en-US" b="1" dirty="0">
                <a:solidFill>
                  <a:schemeClr val="accent1"/>
                </a:solidFill>
              </a:rPr>
              <a:t>Part 4:</a:t>
            </a:r>
            <a:r>
              <a:rPr lang="en-US" b="1" dirty="0"/>
              <a:t> </a:t>
            </a:r>
            <a:r>
              <a:rPr lang="en-US" sz="2000" dirty="0"/>
              <a:t>Integrating Diagnostic and Progress Monitoring Data to Inform Instruction</a:t>
            </a:r>
            <a:endParaRPr lang="en-US" sz="2000" b="0" dirty="0"/>
          </a:p>
          <a:p>
            <a:endParaRPr lang="en-US" dirty="0">
              <a:solidFill>
                <a:schemeClr val="accent1"/>
              </a:solidFill>
            </a:endParaRPr>
          </a:p>
          <a:p>
            <a:r>
              <a:rPr lang="en-US" b="1" dirty="0">
                <a:solidFill>
                  <a:schemeClr val="accent1"/>
                </a:solidFill>
              </a:rPr>
              <a:t>Closing:</a:t>
            </a:r>
            <a:r>
              <a:rPr lang="en-US" b="1" dirty="0"/>
              <a:t> </a:t>
            </a:r>
            <a:r>
              <a:rPr lang="en-US" sz="2000" dirty="0"/>
              <a:t>What are the next steps?</a:t>
            </a:r>
          </a:p>
          <a:p>
            <a:endParaRPr lang="en-US" sz="2000" dirty="0"/>
          </a:p>
          <a:p>
            <a:r>
              <a:rPr lang="en-US" sz="2000" dirty="0"/>
              <a:t>Note: There is no Part 2 in this module. The content originally covered in Part 2 is covered in other modules.</a:t>
            </a:r>
          </a:p>
          <a:p>
            <a:endParaRPr lang="en-US" dirty="0"/>
          </a:p>
        </p:txBody>
      </p:sp>
    </p:spTree>
    <p:extLst>
      <p:ext uri="{BB962C8B-B14F-4D97-AF65-F5344CB8AC3E}">
        <p14:creationId xmlns:p14="http://schemas.microsoft.com/office/powerpoint/2010/main" val="1414118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Entry for Classroom Application</a:t>
            </a:r>
          </a:p>
        </p:txBody>
      </p:sp>
      <p:sp>
        <p:nvSpPr>
          <p:cNvPr id="3" name="Text Placeholder 2"/>
          <p:cNvSpPr>
            <a:spLocks noGrp="1"/>
          </p:cNvSpPr>
          <p:nvPr>
            <p:ph type="body" sz="quarter" idx="12"/>
          </p:nvPr>
        </p:nvSpPr>
        <p:spPr/>
        <p:txBody>
          <a:bodyPr/>
          <a:lstStyle/>
          <a:p>
            <a:r>
              <a:rPr lang="en-US" dirty="0"/>
              <a:t>Think about what Mastery Assessments you could utilize in your own classroom or field experience.</a:t>
            </a:r>
          </a:p>
          <a:p>
            <a:endParaRPr lang="en-US" dirty="0"/>
          </a:p>
          <a:p>
            <a:r>
              <a:rPr lang="en-US" dirty="0"/>
              <a:t>In a journal entry, answer the following questions:</a:t>
            </a:r>
          </a:p>
          <a:p>
            <a:pPr marL="342900" indent="-342900">
              <a:buFont typeface="Arial" panose="020B0604020202020204" pitchFamily="34" charset="0"/>
              <a:buChar char="•"/>
            </a:pPr>
            <a:r>
              <a:rPr lang="en-US" dirty="0"/>
              <a:t>How would you decide what content to focus on?</a:t>
            </a:r>
          </a:p>
          <a:p>
            <a:pPr marL="342900" indent="-342900">
              <a:buFont typeface="Arial" panose="020B0604020202020204" pitchFamily="34" charset="0"/>
              <a:buChar char="•"/>
            </a:pPr>
            <a:r>
              <a:rPr lang="en-US" dirty="0"/>
              <a:t>First steps in creating materials?</a:t>
            </a:r>
          </a:p>
          <a:p>
            <a:pPr marL="342900" indent="-342900">
              <a:buFont typeface="Arial" panose="020B0604020202020204" pitchFamily="34" charset="0"/>
              <a:buChar char="•"/>
            </a:pPr>
            <a:r>
              <a:rPr lang="en-US" dirty="0"/>
              <a:t>When and to whom will you administer these measures?</a:t>
            </a:r>
          </a:p>
          <a:p>
            <a:endParaRPr lang="en-US" dirty="0"/>
          </a:p>
        </p:txBody>
      </p:sp>
    </p:spTree>
    <p:extLst>
      <p:ext uri="{BB962C8B-B14F-4D97-AF65-F5344CB8AC3E}">
        <p14:creationId xmlns:p14="http://schemas.microsoft.com/office/powerpoint/2010/main" val="371200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18894" y="1576754"/>
            <a:ext cx="2048306" cy="2635846"/>
          </a:xfrm>
          <a:prstGeom prst="rect">
            <a:avLst/>
          </a:prstGeom>
        </p:spPr>
      </p:pic>
      <p:sp>
        <p:nvSpPr>
          <p:cNvPr id="2" name="Title 1"/>
          <p:cNvSpPr>
            <a:spLocks noGrp="1"/>
          </p:cNvSpPr>
          <p:nvPr>
            <p:ph type="title"/>
          </p:nvPr>
        </p:nvSpPr>
        <p:spPr/>
        <p:txBody>
          <a:bodyPr/>
          <a:lstStyle/>
          <a:p>
            <a:r>
              <a:rPr lang="en-US" dirty="0"/>
              <a:t>CBM or mastery?</a:t>
            </a:r>
          </a:p>
        </p:txBody>
      </p:sp>
      <p:pic>
        <p:nvPicPr>
          <p:cNvPr id="3074" name="Content Placeholder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213" y="1600201"/>
            <a:ext cx="2133600" cy="26697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484" y="1584620"/>
            <a:ext cx="2133600" cy="2582340"/>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6"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dirty="0">
              <a:solidFill>
                <a:srgbClr val="000000"/>
              </a:solidFill>
              <a:latin typeface="Tw Cen MT" panose="020B0602020104020603"/>
            </a:endParaRPr>
          </a:p>
        </p:txBody>
      </p:sp>
      <p:sp>
        <p:nvSpPr>
          <p:cNvPr id="3" name="TextBox 2"/>
          <p:cNvSpPr txBox="1"/>
          <p:nvPr/>
        </p:nvSpPr>
        <p:spPr>
          <a:xfrm>
            <a:off x="1619376" y="4228442"/>
            <a:ext cx="3124200" cy="307777"/>
          </a:xfrm>
          <a:prstGeom prst="rect">
            <a:avLst/>
          </a:prstGeom>
          <a:noFill/>
        </p:spPr>
        <p:txBody>
          <a:bodyPr wrap="square" rtlCol="0">
            <a:spAutoFit/>
          </a:bodyPr>
          <a:lstStyle/>
          <a:p>
            <a:pPr algn="ctr">
              <a:defRPr/>
            </a:pPr>
            <a:r>
              <a:rPr lang="en-US" sz="1400" dirty="0">
                <a:solidFill>
                  <a:srgbClr val="FFFFFF">
                    <a:lumMod val="75000"/>
                  </a:srgbClr>
                </a:solidFill>
                <a:latin typeface="+mj-lt"/>
              </a:rPr>
              <a:t>phonemic segmentation fluency</a:t>
            </a:r>
          </a:p>
        </p:txBody>
      </p:sp>
      <p:sp>
        <p:nvSpPr>
          <p:cNvPr id="8" name="TextBox 7"/>
          <p:cNvSpPr txBox="1"/>
          <p:nvPr/>
        </p:nvSpPr>
        <p:spPr>
          <a:xfrm>
            <a:off x="4980113" y="4228442"/>
            <a:ext cx="2209800" cy="307777"/>
          </a:xfrm>
          <a:prstGeom prst="rect">
            <a:avLst/>
          </a:prstGeom>
          <a:noFill/>
        </p:spPr>
        <p:txBody>
          <a:bodyPr wrap="square" rtlCol="0">
            <a:spAutoFit/>
          </a:bodyPr>
          <a:lstStyle/>
          <a:p>
            <a:pPr algn="ctr">
              <a:defRPr/>
            </a:pPr>
            <a:r>
              <a:rPr lang="en-US" sz="1400" dirty="0">
                <a:solidFill>
                  <a:srgbClr val="FFFFFF">
                    <a:lumMod val="75000"/>
                  </a:srgbClr>
                </a:solidFill>
                <a:latin typeface="+mj-lt"/>
              </a:rPr>
              <a:t>oral reading fluency</a:t>
            </a:r>
          </a:p>
        </p:txBody>
      </p:sp>
      <p:sp>
        <p:nvSpPr>
          <p:cNvPr id="9" name="TextBox 8"/>
          <p:cNvSpPr txBox="1"/>
          <p:nvPr/>
        </p:nvSpPr>
        <p:spPr>
          <a:xfrm>
            <a:off x="8013121" y="4182390"/>
            <a:ext cx="2346326" cy="523220"/>
          </a:xfrm>
          <a:prstGeom prst="rect">
            <a:avLst/>
          </a:prstGeom>
          <a:noFill/>
        </p:spPr>
        <p:txBody>
          <a:bodyPr wrap="square" rtlCol="0">
            <a:spAutoFit/>
          </a:bodyPr>
          <a:lstStyle/>
          <a:p>
            <a:pPr algn="ctr">
              <a:defRPr/>
            </a:pPr>
            <a:r>
              <a:rPr lang="en-US" sz="1400" dirty="0">
                <a:solidFill>
                  <a:srgbClr val="FFFFFF">
                    <a:lumMod val="75000"/>
                  </a:srgbClr>
                </a:solidFill>
                <a:latin typeface="+mj-lt"/>
              </a:rPr>
              <a:t>knowledge of particular letter sounds</a:t>
            </a:r>
          </a:p>
        </p:txBody>
      </p:sp>
      <p:sp>
        <p:nvSpPr>
          <p:cNvPr id="4" name="Rectangle 3"/>
          <p:cNvSpPr/>
          <p:nvPr/>
        </p:nvSpPr>
        <p:spPr>
          <a:xfrm>
            <a:off x="2365171" y="2325472"/>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CBM</a:t>
            </a:r>
          </a:p>
        </p:txBody>
      </p:sp>
      <p:sp>
        <p:nvSpPr>
          <p:cNvPr id="11" name="Rectangle 10"/>
          <p:cNvSpPr/>
          <p:nvPr/>
        </p:nvSpPr>
        <p:spPr>
          <a:xfrm>
            <a:off x="5187621" y="2304722"/>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CBM</a:t>
            </a:r>
          </a:p>
        </p:txBody>
      </p:sp>
      <p:sp>
        <p:nvSpPr>
          <p:cNvPr id="12" name="Rectangle 11"/>
          <p:cNvSpPr/>
          <p:nvPr/>
        </p:nvSpPr>
        <p:spPr>
          <a:xfrm>
            <a:off x="8271884" y="2246380"/>
            <a:ext cx="17526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dirty="0">
                <a:solidFill>
                  <a:srgbClr val="000000"/>
                </a:solidFill>
                <a:latin typeface="+mj-lt"/>
              </a:rPr>
              <a:t>Mastery</a:t>
            </a:r>
          </a:p>
        </p:txBody>
      </p:sp>
      <p:sp>
        <p:nvSpPr>
          <p:cNvPr id="13" name="Slide Number Placeholder 3"/>
          <p:cNvSpPr>
            <a:spLocks noGrp="1"/>
          </p:cNvSpPr>
          <p:nvPr>
            <p:ph type="sldNum" sz="quarter" idx="12"/>
          </p:nvPr>
        </p:nvSpPr>
        <p:spPr>
          <a:xfrm>
            <a:off x="10099242" y="6520022"/>
            <a:ext cx="340158" cy="153888"/>
          </a:xfrm>
        </p:spPr>
        <p:txBody>
          <a:bodyPr/>
          <a:lstStyle/>
          <a:p>
            <a:pPr>
              <a:defRPr/>
            </a:pPr>
            <a:fld id="{569CA132-ADD6-4B72-B5E1-B86F7979C603}" type="slidenum">
              <a:rPr lang="en-US">
                <a:solidFill>
                  <a:srgbClr val="FFFFFF"/>
                </a:solidFill>
                <a:latin typeface="Tw Cen MT" panose="020B0602020104020603"/>
              </a:rPr>
              <a:pPr>
                <a:defRPr/>
              </a:pPr>
              <a:t>7</a:t>
            </a:fld>
            <a:endParaRPr lang="en-US" dirty="0">
              <a:solidFill>
                <a:srgbClr val="FFFFFF"/>
              </a:solidFill>
              <a:latin typeface="Tw Cen MT" panose="020B0602020104020603"/>
            </a:endParaRPr>
          </a:p>
        </p:txBody>
      </p:sp>
    </p:spTree>
    <p:extLst>
      <p:ext uri="{BB962C8B-B14F-4D97-AF65-F5344CB8AC3E}">
        <p14:creationId xmlns:p14="http://schemas.microsoft.com/office/powerpoint/2010/main" val="7702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sz="quarter" idx="12"/>
          </p:nvPr>
        </p:nvSpPr>
        <p:spPr/>
        <p:txBody>
          <a:bodyPr>
            <a:normAutofit fontScale="92500" lnSpcReduction="20000"/>
          </a:bodyPr>
          <a:lstStyle/>
          <a:p>
            <a:pPr lvl="0">
              <a:lnSpc>
                <a:spcPct val="200000"/>
              </a:lnSpc>
              <a:spcBef>
                <a:spcPts val="0"/>
              </a:spcBef>
              <a:buClrTx/>
            </a:pPr>
            <a:r>
              <a:rPr lang="en-US" sz="1800" b="0" dirty="0">
                <a:solidFill>
                  <a:srgbClr val="FFFFFF"/>
                </a:solidFill>
                <a:latin typeface="Verdana"/>
                <a:ea typeface="+mn-ea"/>
                <a:cs typeface="+mn-cs"/>
              </a:rPr>
              <a:t>Consortium on Reading Excellence (2008). </a:t>
            </a:r>
            <a:r>
              <a:rPr lang="en-US" sz="1800" b="0" i="1" dirty="0">
                <a:solidFill>
                  <a:srgbClr val="FFFFFF"/>
                </a:solidFill>
                <a:latin typeface="Verdana"/>
                <a:ea typeface="+mn-ea"/>
                <a:cs typeface="+mn-cs"/>
              </a:rPr>
              <a:t>Assessing reading: Multiple measures for all educators 	working to improve reading achievement. </a:t>
            </a:r>
            <a:r>
              <a:rPr lang="en-US" sz="1800" b="0" dirty="0">
                <a:solidFill>
                  <a:srgbClr val="FFFFFF"/>
                </a:solidFill>
                <a:latin typeface="Verdana"/>
                <a:ea typeface="+mn-ea"/>
                <a:cs typeface="+mn-cs"/>
              </a:rPr>
              <a:t>Novato, VA: Arena Press.</a:t>
            </a:r>
          </a:p>
          <a:p>
            <a:pPr lvl="0">
              <a:lnSpc>
                <a:spcPct val="200000"/>
              </a:lnSpc>
              <a:spcBef>
                <a:spcPts val="0"/>
              </a:spcBef>
              <a:buClrTx/>
            </a:pPr>
            <a:r>
              <a:rPr lang="en-US" sz="1800" b="0" dirty="0"/>
              <a:t>Diagnostic Data. (</a:t>
            </a:r>
            <a:r>
              <a:rPr lang="en-US" sz="1800" b="0" dirty="0" err="1"/>
              <a:t>n.d.</a:t>
            </a:r>
            <a:r>
              <a:rPr lang="en-US" sz="1800" b="0" dirty="0"/>
              <a:t>). Retrieved from </a:t>
            </a:r>
            <a:r>
              <a:rPr lang="en-US" sz="1800" b="0" dirty="0">
                <a:hlinkClick r:id="rId2"/>
              </a:rPr>
              <a:t>https://intensiveintervention.org/intensive-</a:t>
            </a:r>
            <a:r>
              <a:rPr lang="en-US" sz="1800" b="0" dirty="0"/>
              <a:t>	intervention/diagnostic-data.</a:t>
            </a:r>
            <a:endParaRPr lang="en-US" sz="1800" b="0" dirty="0">
              <a:solidFill>
                <a:srgbClr val="FFFFFF"/>
              </a:solidFill>
              <a:latin typeface="Verdana"/>
              <a:ea typeface="+mn-ea"/>
              <a:cs typeface="+mn-cs"/>
            </a:endParaRPr>
          </a:p>
          <a:p>
            <a:pPr lvl="0">
              <a:lnSpc>
                <a:spcPct val="200000"/>
              </a:lnSpc>
              <a:spcBef>
                <a:spcPts val="0"/>
              </a:spcBef>
              <a:buClrTx/>
            </a:pPr>
            <a:r>
              <a:rPr lang="en-US" sz="1800" b="0" dirty="0"/>
              <a:t>Example Diagnostic Tools. (</a:t>
            </a:r>
            <a:r>
              <a:rPr lang="en-US" sz="1800" b="0" dirty="0" err="1"/>
              <a:t>n.d.</a:t>
            </a:r>
            <a:r>
              <a:rPr lang="en-US" sz="1800" b="0" dirty="0"/>
              <a:t>). Retrieved from </a:t>
            </a:r>
            <a:r>
              <a:rPr lang="en-US" sz="1800" b="0" dirty="0">
                <a:hlinkClick r:id="rId2"/>
              </a:rPr>
              <a:t>https://intensiveintervention.org/intensive-</a:t>
            </a:r>
            <a:r>
              <a:rPr lang="en-US" sz="1800" b="0" dirty="0"/>
              <a:t>	intervention/diagnostic-data/example-diagnostic-tools.</a:t>
            </a:r>
            <a:endParaRPr lang="en-US" sz="1800" b="0" dirty="0">
              <a:solidFill>
                <a:srgbClr val="FFFFFF"/>
              </a:solidFill>
              <a:latin typeface="Verdana"/>
              <a:ea typeface="+mn-ea"/>
              <a:cs typeface="+mn-cs"/>
            </a:endParaRPr>
          </a:p>
          <a:p>
            <a:pPr lvl="0">
              <a:lnSpc>
                <a:spcPct val="200000"/>
              </a:lnSpc>
              <a:spcBef>
                <a:spcPts val="0"/>
              </a:spcBef>
              <a:buClrTx/>
            </a:pPr>
            <a:r>
              <a:rPr lang="en-US" sz="1800" b="0" dirty="0" err="1"/>
              <a:t>Honig</a:t>
            </a:r>
            <a:r>
              <a:rPr lang="en-US" sz="1800" b="0" dirty="0"/>
              <a:t>, B., Diamond, L., &amp; </a:t>
            </a:r>
            <a:r>
              <a:rPr lang="en-US" sz="1800" b="0" dirty="0" err="1"/>
              <a:t>Gutlohn</a:t>
            </a:r>
            <a:r>
              <a:rPr lang="en-US" sz="1800" b="0" dirty="0"/>
              <a:t>, L. (2018). </a:t>
            </a:r>
            <a:r>
              <a:rPr lang="en-US" sz="1800" b="0" i="1" dirty="0"/>
              <a:t>The Core Reading Sourcebook</a:t>
            </a:r>
            <a:r>
              <a:rPr lang="en-US" sz="1800" b="0" dirty="0"/>
              <a:t>. Oakland, CA: Arena 	Press.</a:t>
            </a:r>
            <a:endParaRPr lang="en-US" sz="1800" b="0" dirty="0">
              <a:solidFill>
                <a:srgbClr val="FFFFFF"/>
              </a:solidFill>
              <a:latin typeface="Verdana"/>
              <a:ea typeface="+mn-ea"/>
              <a:cs typeface="+mn-cs"/>
            </a:endParaRPr>
          </a:p>
          <a:p>
            <a:pPr lvl="0">
              <a:lnSpc>
                <a:spcPct val="200000"/>
              </a:lnSpc>
              <a:buClr>
                <a:srgbClr val="6D545D">
                  <a:lumMod val="75000"/>
                </a:srgbClr>
              </a:buClr>
            </a:pPr>
            <a:r>
              <a:rPr lang="en-US" sz="1800" b="0" dirty="0"/>
              <a:t>Kress, J. E., &amp; Fry, E. (2016). </a:t>
            </a:r>
            <a:r>
              <a:rPr lang="en-US" sz="1800" b="0" i="1" dirty="0"/>
              <a:t>The Reading Teacher's Book of Lists</a:t>
            </a:r>
            <a:r>
              <a:rPr lang="en-US" sz="1800" b="0" dirty="0"/>
              <a:t>. San Francisco, CA: </a:t>
            </a:r>
            <a:r>
              <a:rPr lang="en-US" sz="1800" b="0" dirty="0" err="1"/>
              <a:t>Jossey</a:t>
            </a:r>
            <a:r>
              <a:rPr lang="en-US" sz="1800" b="0" dirty="0"/>
              <a:t>-	Bass, a Wiley brand.</a:t>
            </a:r>
            <a:endParaRPr lang="en-US" sz="1800" b="0" dirty="0">
              <a:solidFill>
                <a:srgbClr val="FFFFFF"/>
              </a:solidFill>
            </a:endParaRPr>
          </a:p>
          <a:p>
            <a:pPr lvl="0">
              <a:buClr>
                <a:srgbClr val="6D545D">
                  <a:lumMod val="75000"/>
                </a:srgbClr>
              </a:buClr>
            </a:pPr>
            <a:endParaRPr lang="en-US" sz="1900" dirty="0">
              <a:solidFill>
                <a:srgbClr val="FFFFFF"/>
              </a:solidFill>
            </a:endParaRPr>
          </a:p>
          <a:p>
            <a:pPr lvl="0">
              <a:buClr>
                <a:srgbClr val="6D545D">
                  <a:lumMod val="75000"/>
                </a:srgbClr>
              </a:buClr>
            </a:pPr>
            <a:endParaRPr lang="en-US" sz="1900" b="0" dirty="0">
              <a:solidFill>
                <a:srgbClr val="FFFFFF"/>
              </a:solidFill>
            </a:endParaRPr>
          </a:p>
          <a:p>
            <a:endParaRPr lang="en-US" dirty="0"/>
          </a:p>
        </p:txBody>
      </p:sp>
    </p:spTree>
    <p:extLst>
      <p:ext uri="{BB962C8B-B14F-4D97-AF65-F5344CB8AC3E}">
        <p14:creationId xmlns:p14="http://schemas.microsoft.com/office/powerpoint/2010/main" val="364224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Distinguishing types of assessments </a:t>
            </a:r>
            <a:br>
              <a:rPr lang="en-US" dirty="0"/>
            </a:br>
            <a:r>
              <a:rPr lang="en-US" dirty="0"/>
              <a:t>in reading</a:t>
            </a:r>
          </a:p>
        </p:txBody>
      </p:sp>
      <p:sp>
        <p:nvSpPr>
          <p:cNvPr id="7" name="TextBox 6"/>
          <p:cNvSpPr txBox="1"/>
          <p:nvPr/>
        </p:nvSpPr>
        <p:spPr>
          <a:xfrm>
            <a:off x="4447903" y="1360059"/>
            <a:ext cx="2948354"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General Outcome Measures (CBM)</a:t>
            </a:r>
          </a:p>
        </p:txBody>
      </p:sp>
      <p:sp>
        <p:nvSpPr>
          <p:cNvPr id="6" name="TextBox 5"/>
          <p:cNvSpPr txBox="1"/>
          <p:nvPr/>
        </p:nvSpPr>
        <p:spPr>
          <a:xfrm>
            <a:off x="4447903" y="2706424"/>
            <a:ext cx="2948354" cy="113877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Diagnostic Assessment</a:t>
            </a:r>
          </a:p>
          <a:p>
            <a:pPr algn="ctr"/>
            <a:r>
              <a:rPr lang="en-US" sz="1600" dirty="0"/>
              <a:t>(e.g., CORE Assessment Battery)</a:t>
            </a:r>
          </a:p>
        </p:txBody>
      </p:sp>
      <p:sp>
        <p:nvSpPr>
          <p:cNvPr id="9" name="TextBox 8"/>
          <p:cNvSpPr txBox="1"/>
          <p:nvPr/>
        </p:nvSpPr>
        <p:spPr>
          <a:xfrm>
            <a:off x="4447903" y="4368245"/>
            <a:ext cx="2948354"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Specific Skills</a:t>
            </a:r>
          </a:p>
          <a:p>
            <a:pPr algn="ctr"/>
            <a:r>
              <a:rPr lang="en-US" dirty="0"/>
              <a:t>CBM with Error Analysis</a:t>
            </a:r>
          </a:p>
          <a:p>
            <a:pPr algn="ctr"/>
            <a:r>
              <a:rPr lang="en-US" dirty="0"/>
              <a:t>+</a:t>
            </a:r>
          </a:p>
          <a:p>
            <a:pPr algn="ctr"/>
            <a:r>
              <a:rPr lang="en-US" dirty="0"/>
              <a:t>Curriculum-based Assessment (CBA)</a:t>
            </a:r>
          </a:p>
          <a:p>
            <a:pPr algn="ctr"/>
            <a:endParaRPr lang="en-US" dirty="0"/>
          </a:p>
        </p:txBody>
      </p:sp>
      <p:sp>
        <p:nvSpPr>
          <p:cNvPr id="13" name="Slide Number Placeholder 3"/>
          <p:cNvSpPr>
            <a:spLocks noGrp="1"/>
          </p:cNvSpPr>
          <p:nvPr>
            <p:ph type="sldNum" sz="quarter" idx="12"/>
          </p:nvPr>
        </p:nvSpPr>
        <p:spPr>
          <a:xfrm>
            <a:off x="10099242" y="6366134"/>
            <a:ext cx="340158" cy="461665"/>
          </a:xfrm>
        </p:spPr>
        <p:txBody>
          <a:bodyPr/>
          <a:lstStyle/>
          <a:p>
            <a:fld id="{569CA132-ADD6-4B72-B5E1-B86F7979C603}" type="slidenum">
              <a:rPr lang="en-US" smtClean="0"/>
              <a:t>8</a:t>
            </a:fld>
            <a:endParaRPr lang="en-US" dirty="0"/>
          </a:p>
        </p:txBody>
      </p:sp>
      <p:sp>
        <p:nvSpPr>
          <p:cNvPr id="14" name="Rounded Rectangular Callout 8">
            <a:extLst>
              <a:ext uri="{FF2B5EF4-FFF2-40B4-BE49-F238E27FC236}">
                <a16:creationId xmlns:a16="http://schemas.microsoft.com/office/drawing/2014/main" id="{4DD8EF8C-FD87-4C26-A398-1AED4C6D95BE}"/>
              </a:ext>
            </a:extLst>
          </p:cNvPr>
          <p:cNvSpPr/>
          <p:nvPr/>
        </p:nvSpPr>
        <p:spPr>
          <a:xfrm>
            <a:off x="1792914" y="2006390"/>
            <a:ext cx="2063004" cy="1248943"/>
          </a:xfrm>
          <a:prstGeom prst="wedgeRoundRectCallout">
            <a:avLst>
              <a:gd name="adj1" fmla="val 93042"/>
              <a:gd name="adj2" fmla="val 13640"/>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kern="0" dirty="0">
                <a:solidFill>
                  <a:schemeClr val="bg1"/>
                </a:solidFill>
                <a:latin typeface="+mj-lt"/>
              </a:rPr>
              <a:t>Identifies specific reading skills to teach</a:t>
            </a:r>
          </a:p>
        </p:txBody>
      </p:sp>
      <p:sp>
        <p:nvSpPr>
          <p:cNvPr id="15" name="Rounded Rectangular Callout 8">
            <a:extLst>
              <a:ext uri="{FF2B5EF4-FFF2-40B4-BE49-F238E27FC236}">
                <a16:creationId xmlns:a16="http://schemas.microsoft.com/office/drawing/2014/main" id="{5D9292D2-E5FB-47DE-A144-D75288B241A0}"/>
              </a:ext>
            </a:extLst>
          </p:cNvPr>
          <p:cNvSpPr/>
          <p:nvPr/>
        </p:nvSpPr>
        <p:spPr>
          <a:xfrm>
            <a:off x="1790574" y="4310163"/>
            <a:ext cx="2050346" cy="1688301"/>
          </a:xfrm>
          <a:prstGeom prst="wedgeRoundRectCallout">
            <a:avLst>
              <a:gd name="adj1" fmla="val 78578"/>
              <a:gd name="adj2" fmla="val -17197"/>
              <a:gd name="adj3" fmla="val 16667"/>
            </a:avLst>
          </a:prstGeom>
          <a:solidFill>
            <a:srgbClr val="EC7016">
              <a:lumMod val="75000"/>
            </a:srgbClr>
          </a:solidFill>
          <a:ln w="6350" cap="flat" cmpd="sng" algn="ctr">
            <a:noFill/>
            <a:prstDash val="solid"/>
            <a:miter lim="800000"/>
          </a:ln>
          <a:effectLst/>
        </p:spPr>
        <p:txBody>
          <a:bodyPr rtlCol="0" anchor="ctr"/>
          <a:lstStyle/>
          <a:p>
            <a:pPr algn="ctr" fontAlgn="base">
              <a:spcBef>
                <a:spcPct val="0"/>
              </a:spcBef>
              <a:spcAft>
                <a:spcPct val="0"/>
              </a:spcAft>
              <a:defRPr/>
            </a:pPr>
            <a:r>
              <a:rPr lang="en-US" kern="0" dirty="0">
                <a:solidFill>
                  <a:schemeClr val="bg1"/>
                </a:solidFill>
                <a:latin typeface="+mj-lt"/>
              </a:rPr>
              <a:t>Indicates whether or not I need to refine how I am teaching.</a:t>
            </a:r>
          </a:p>
        </p:txBody>
      </p:sp>
      <p:sp>
        <p:nvSpPr>
          <p:cNvPr id="3" name="Left Brace 2">
            <a:extLst>
              <a:ext uri="{FF2B5EF4-FFF2-40B4-BE49-F238E27FC236}">
                <a16:creationId xmlns:a16="http://schemas.microsoft.com/office/drawing/2014/main" id="{82380E01-B5B2-4EB6-9225-8CF53000943F}"/>
              </a:ext>
            </a:extLst>
          </p:cNvPr>
          <p:cNvSpPr/>
          <p:nvPr/>
        </p:nvSpPr>
        <p:spPr>
          <a:xfrm>
            <a:off x="3840920" y="3255332"/>
            <a:ext cx="566670" cy="1290910"/>
          </a:xfrm>
          <a:prstGeom prst="leftBrace">
            <a:avLst>
              <a:gd name="adj1" fmla="val 8333"/>
              <a:gd name="adj2" fmla="val 54988"/>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0714D2FF-7297-444B-BA05-F47A52EFBB34}"/>
              </a:ext>
            </a:extLst>
          </p:cNvPr>
          <p:cNvSpPr txBox="1"/>
          <p:nvPr/>
        </p:nvSpPr>
        <p:spPr>
          <a:xfrm>
            <a:off x="1883331" y="3598082"/>
            <a:ext cx="2240924" cy="646331"/>
          </a:xfrm>
          <a:prstGeom prst="rect">
            <a:avLst/>
          </a:prstGeom>
          <a:noFill/>
        </p:spPr>
        <p:txBody>
          <a:bodyPr wrap="square" rtlCol="0">
            <a:spAutoFit/>
          </a:bodyPr>
          <a:lstStyle/>
          <a:p>
            <a:r>
              <a:rPr lang="en-US" b="1" dirty="0">
                <a:solidFill>
                  <a:schemeClr val="bg1"/>
                </a:solidFill>
              </a:rPr>
              <a:t>Mastery Measures</a:t>
            </a:r>
          </a:p>
        </p:txBody>
      </p:sp>
      <p:pic>
        <p:nvPicPr>
          <p:cNvPr id="16" name="Content Placeholder 1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A4498DB6-749D-48E9-9CA6-8E789E6016D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39969" y="784388"/>
            <a:ext cx="3064473" cy="5409774"/>
          </a:xfrm>
          <a:prstGeom prst="rect">
            <a:avLst/>
          </a:prstGeom>
        </p:spPr>
      </p:pic>
    </p:spTree>
    <p:extLst>
      <p:ext uri="{BB962C8B-B14F-4D97-AF65-F5344CB8AC3E}">
        <p14:creationId xmlns:p14="http://schemas.microsoft.com/office/powerpoint/2010/main" val="13140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4" grpId="0" animBg="1"/>
      <p:bldP spid="15" grpId="0" animBg="1"/>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57BE-A85C-4840-9C32-3BBF4C0FDB9F}"/>
              </a:ext>
            </a:extLst>
          </p:cNvPr>
          <p:cNvSpPr>
            <a:spLocks noGrp="1"/>
          </p:cNvSpPr>
          <p:nvPr>
            <p:ph type="title"/>
          </p:nvPr>
        </p:nvSpPr>
        <p:spPr/>
        <p:txBody>
          <a:bodyPr>
            <a:normAutofit fontScale="90000"/>
          </a:bodyPr>
          <a:lstStyle/>
          <a:p>
            <a:r>
              <a:rPr lang="en-US" dirty="0"/>
              <a:t>DBI in reading requires the strategic use of both CBMs and mastery assessment</a:t>
            </a:r>
          </a:p>
        </p:txBody>
      </p:sp>
      <p:sp>
        <p:nvSpPr>
          <p:cNvPr id="5" name="Oval 4">
            <a:extLst>
              <a:ext uri="{FF2B5EF4-FFF2-40B4-BE49-F238E27FC236}">
                <a16:creationId xmlns:a16="http://schemas.microsoft.com/office/drawing/2014/main" id="{16BFF21C-72BE-42C5-90AE-36CA0B4A608D}"/>
              </a:ext>
            </a:extLst>
          </p:cNvPr>
          <p:cNvSpPr/>
          <p:nvPr/>
        </p:nvSpPr>
        <p:spPr>
          <a:xfrm>
            <a:off x="4924380" y="2030816"/>
            <a:ext cx="1970888" cy="34298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A29274-39D2-47B9-852A-6C49210035E9}"/>
              </a:ext>
            </a:extLst>
          </p:cNvPr>
          <p:cNvSpPr txBox="1"/>
          <p:nvPr/>
        </p:nvSpPr>
        <p:spPr>
          <a:xfrm>
            <a:off x="4871067" y="3243040"/>
            <a:ext cx="2122269" cy="1015663"/>
          </a:xfrm>
          <a:prstGeom prst="rect">
            <a:avLst/>
          </a:prstGeom>
          <a:noFill/>
        </p:spPr>
        <p:txBody>
          <a:bodyPr wrap="square" rtlCol="0">
            <a:spAutoFit/>
          </a:bodyPr>
          <a:lstStyle/>
          <a:p>
            <a:pPr algn="ctr"/>
            <a:r>
              <a:rPr lang="en-US" sz="2000" b="1" dirty="0"/>
              <a:t>What is the purpose of Assessment?</a:t>
            </a:r>
          </a:p>
        </p:txBody>
      </p:sp>
      <p:sp>
        <p:nvSpPr>
          <p:cNvPr id="7" name="Rectangle 6">
            <a:extLst>
              <a:ext uri="{FF2B5EF4-FFF2-40B4-BE49-F238E27FC236}">
                <a16:creationId xmlns:a16="http://schemas.microsoft.com/office/drawing/2014/main" id="{5F7718D1-D308-4D80-ABD2-31BC06101224}"/>
              </a:ext>
            </a:extLst>
          </p:cNvPr>
          <p:cNvSpPr/>
          <p:nvPr/>
        </p:nvSpPr>
        <p:spPr>
          <a:xfrm>
            <a:off x="2502799" y="1328259"/>
            <a:ext cx="2218049" cy="7292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w Cen MT" panose="020B0602020104020603"/>
            </a:endParaRPr>
          </a:p>
        </p:txBody>
      </p:sp>
      <p:sp>
        <p:nvSpPr>
          <p:cNvPr id="8" name="TextBox 7">
            <a:extLst>
              <a:ext uri="{FF2B5EF4-FFF2-40B4-BE49-F238E27FC236}">
                <a16:creationId xmlns:a16="http://schemas.microsoft.com/office/drawing/2014/main" id="{EA2EDE3B-D3EA-4DF9-AF0E-2421209163CB}"/>
              </a:ext>
            </a:extLst>
          </p:cNvPr>
          <p:cNvSpPr txBox="1"/>
          <p:nvPr/>
        </p:nvSpPr>
        <p:spPr>
          <a:xfrm>
            <a:off x="2502796" y="1541033"/>
            <a:ext cx="2178278" cy="307777"/>
          </a:xfrm>
          <a:prstGeom prst="rect">
            <a:avLst/>
          </a:prstGeom>
          <a:noFill/>
        </p:spPr>
        <p:txBody>
          <a:bodyPr wrap="square" rtlCol="0">
            <a:spAutoFit/>
          </a:bodyPr>
          <a:lstStyle/>
          <a:p>
            <a:pPr algn="ctr">
              <a:defRPr/>
            </a:pPr>
            <a:r>
              <a:rPr lang="en-US" sz="1400" b="1" dirty="0">
                <a:solidFill>
                  <a:schemeClr val="accent4">
                    <a:lumMod val="75000"/>
                  </a:schemeClr>
                </a:solidFill>
                <a:latin typeface="+mj-lt"/>
              </a:rPr>
              <a:t>CBMs</a:t>
            </a:r>
          </a:p>
        </p:txBody>
      </p:sp>
      <p:sp>
        <p:nvSpPr>
          <p:cNvPr id="9" name="Rectangle 8">
            <a:extLst>
              <a:ext uri="{FF2B5EF4-FFF2-40B4-BE49-F238E27FC236}">
                <a16:creationId xmlns:a16="http://schemas.microsoft.com/office/drawing/2014/main" id="{112C43E3-5644-492B-9139-5DAA41D51344}"/>
              </a:ext>
            </a:extLst>
          </p:cNvPr>
          <p:cNvSpPr/>
          <p:nvPr/>
        </p:nvSpPr>
        <p:spPr>
          <a:xfrm>
            <a:off x="7157134" y="1322930"/>
            <a:ext cx="2268828" cy="7292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w Cen MT" panose="020B0602020104020603"/>
            </a:endParaRPr>
          </a:p>
        </p:txBody>
      </p:sp>
      <p:sp>
        <p:nvSpPr>
          <p:cNvPr id="10" name="TextBox 9">
            <a:extLst>
              <a:ext uri="{FF2B5EF4-FFF2-40B4-BE49-F238E27FC236}">
                <a16:creationId xmlns:a16="http://schemas.microsoft.com/office/drawing/2014/main" id="{AC73BF41-CEF1-4360-9F9E-1452556DEBCC}"/>
              </a:ext>
            </a:extLst>
          </p:cNvPr>
          <p:cNvSpPr txBox="1"/>
          <p:nvPr/>
        </p:nvSpPr>
        <p:spPr>
          <a:xfrm>
            <a:off x="7648223" y="1413634"/>
            <a:ext cx="1384663" cy="523220"/>
          </a:xfrm>
          <a:prstGeom prst="rect">
            <a:avLst/>
          </a:prstGeom>
          <a:noFill/>
        </p:spPr>
        <p:txBody>
          <a:bodyPr wrap="square" rtlCol="0">
            <a:spAutoFit/>
          </a:bodyPr>
          <a:lstStyle/>
          <a:p>
            <a:pPr algn="ctr">
              <a:defRPr/>
            </a:pPr>
            <a:r>
              <a:rPr lang="en-US" sz="1400" b="1" dirty="0">
                <a:solidFill>
                  <a:schemeClr val="accent4">
                    <a:lumMod val="75000"/>
                  </a:schemeClr>
                </a:solidFill>
                <a:latin typeface="+mj-lt"/>
              </a:rPr>
              <a:t>Mastery Measures</a:t>
            </a:r>
          </a:p>
        </p:txBody>
      </p:sp>
      <p:sp>
        <p:nvSpPr>
          <p:cNvPr id="12" name="Rectangle 11">
            <a:extLst>
              <a:ext uri="{FF2B5EF4-FFF2-40B4-BE49-F238E27FC236}">
                <a16:creationId xmlns:a16="http://schemas.microsoft.com/office/drawing/2014/main" id="{3BD557ED-552F-4EC3-A5BA-F83F82647BCE}"/>
              </a:ext>
            </a:extLst>
          </p:cNvPr>
          <p:cNvSpPr/>
          <p:nvPr/>
        </p:nvSpPr>
        <p:spPr>
          <a:xfrm>
            <a:off x="2502797" y="2128303"/>
            <a:ext cx="2218049" cy="6832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w Cen MT" panose="020B0602020104020603"/>
            </a:endParaRPr>
          </a:p>
        </p:txBody>
      </p:sp>
      <p:sp>
        <p:nvSpPr>
          <p:cNvPr id="13" name="Rectangle 12">
            <a:extLst>
              <a:ext uri="{FF2B5EF4-FFF2-40B4-BE49-F238E27FC236}">
                <a16:creationId xmlns:a16="http://schemas.microsoft.com/office/drawing/2014/main" id="{53F03C4B-BEAE-41D5-9B24-6F941BDBADBC}"/>
              </a:ext>
            </a:extLst>
          </p:cNvPr>
          <p:cNvSpPr/>
          <p:nvPr/>
        </p:nvSpPr>
        <p:spPr>
          <a:xfrm>
            <a:off x="2502797" y="2976066"/>
            <a:ext cx="2218049" cy="7769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dirty="0">
              <a:solidFill>
                <a:srgbClr val="FFFFFF"/>
              </a:solidFill>
              <a:latin typeface="+mj-lt"/>
            </a:endParaRPr>
          </a:p>
        </p:txBody>
      </p:sp>
      <p:sp>
        <p:nvSpPr>
          <p:cNvPr id="14" name="Rectangle 13">
            <a:extLst>
              <a:ext uri="{FF2B5EF4-FFF2-40B4-BE49-F238E27FC236}">
                <a16:creationId xmlns:a16="http://schemas.microsoft.com/office/drawing/2014/main" id="{F90BA592-FDD2-43FE-9865-348987E6A8E6}"/>
              </a:ext>
            </a:extLst>
          </p:cNvPr>
          <p:cNvSpPr/>
          <p:nvPr/>
        </p:nvSpPr>
        <p:spPr>
          <a:xfrm>
            <a:off x="2517198" y="3862011"/>
            <a:ext cx="2218049" cy="7769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w Cen MT" panose="020B0602020104020603"/>
            </a:endParaRPr>
          </a:p>
        </p:txBody>
      </p:sp>
      <p:sp>
        <p:nvSpPr>
          <p:cNvPr id="15" name="Rectangle 14">
            <a:extLst>
              <a:ext uri="{FF2B5EF4-FFF2-40B4-BE49-F238E27FC236}">
                <a16:creationId xmlns:a16="http://schemas.microsoft.com/office/drawing/2014/main" id="{81DE60F4-8CAB-4C57-B4B5-9CBD93669B24}"/>
              </a:ext>
            </a:extLst>
          </p:cNvPr>
          <p:cNvSpPr/>
          <p:nvPr/>
        </p:nvSpPr>
        <p:spPr>
          <a:xfrm>
            <a:off x="2511695" y="2111685"/>
            <a:ext cx="2200250" cy="738664"/>
          </a:xfrm>
          <a:prstGeom prst="rect">
            <a:avLst/>
          </a:prstGeom>
        </p:spPr>
        <p:txBody>
          <a:bodyPr wrap="square">
            <a:spAutoFit/>
          </a:bodyPr>
          <a:lstStyle/>
          <a:p>
            <a:pPr algn="ctr"/>
            <a:r>
              <a:rPr lang="en-US" sz="1400" b="1" dirty="0">
                <a:solidFill>
                  <a:schemeClr val="bg1"/>
                </a:solidFill>
                <a:latin typeface="+mj-lt"/>
              </a:rPr>
              <a:t>Phonemic </a:t>
            </a:r>
            <a:br>
              <a:rPr lang="en-US" sz="1400" b="1" dirty="0">
                <a:solidFill>
                  <a:schemeClr val="bg1"/>
                </a:solidFill>
                <a:latin typeface="+mj-lt"/>
              </a:rPr>
            </a:br>
            <a:r>
              <a:rPr lang="en-US" sz="1400" b="1" dirty="0">
                <a:solidFill>
                  <a:schemeClr val="bg1"/>
                </a:solidFill>
                <a:latin typeface="+mj-lt"/>
              </a:rPr>
              <a:t>Segmentation Fluency</a:t>
            </a:r>
          </a:p>
        </p:txBody>
      </p:sp>
      <p:sp>
        <p:nvSpPr>
          <p:cNvPr id="16" name="Rectangle 15">
            <a:extLst>
              <a:ext uri="{FF2B5EF4-FFF2-40B4-BE49-F238E27FC236}">
                <a16:creationId xmlns:a16="http://schemas.microsoft.com/office/drawing/2014/main" id="{903D3B91-508A-4DAF-95A6-2AD4C2DE4862}"/>
              </a:ext>
            </a:extLst>
          </p:cNvPr>
          <p:cNvSpPr/>
          <p:nvPr/>
        </p:nvSpPr>
        <p:spPr>
          <a:xfrm>
            <a:off x="2697948" y="3106200"/>
            <a:ext cx="1827743" cy="523220"/>
          </a:xfrm>
          <a:prstGeom prst="rect">
            <a:avLst/>
          </a:prstGeom>
        </p:spPr>
        <p:txBody>
          <a:bodyPr wrap="none">
            <a:spAutoFit/>
          </a:bodyPr>
          <a:lstStyle/>
          <a:p>
            <a:pPr algn="ctr"/>
            <a:r>
              <a:rPr lang="en-US" sz="1400" b="1" dirty="0">
                <a:solidFill>
                  <a:schemeClr val="bg1"/>
                </a:solidFill>
              </a:rPr>
              <a:t>Nonsense Word </a:t>
            </a:r>
            <a:br>
              <a:rPr lang="en-US" sz="1400" b="1" dirty="0">
                <a:solidFill>
                  <a:schemeClr val="bg1"/>
                </a:solidFill>
              </a:rPr>
            </a:br>
            <a:r>
              <a:rPr lang="en-US" sz="1400" b="1" dirty="0">
                <a:solidFill>
                  <a:schemeClr val="bg1"/>
                </a:solidFill>
              </a:rPr>
              <a:t>Fluency</a:t>
            </a:r>
          </a:p>
        </p:txBody>
      </p:sp>
      <p:sp>
        <p:nvSpPr>
          <p:cNvPr id="17" name="Rectangle 16">
            <a:extLst>
              <a:ext uri="{FF2B5EF4-FFF2-40B4-BE49-F238E27FC236}">
                <a16:creationId xmlns:a16="http://schemas.microsoft.com/office/drawing/2014/main" id="{722DAA7A-7B01-46E7-A9C6-ABADB99C3320}"/>
              </a:ext>
            </a:extLst>
          </p:cNvPr>
          <p:cNvSpPr/>
          <p:nvPr/>
        </p:nvSpPr>
        <p:spPr>
          <a:xfrm>
            <a:off x="2867865" y="4038262"/>
            <a:ext cx="1487908" cy="523220"/>
          </a:xfrm>
          <a:prstGeom prst="rect">
            <a:avLst/>
          </a:prstGeom>
        </p:spPr>
        <p:txBody>
          <a:bodyPr wrap="none">
            <a:spAutoFit/>
          </a:bodyPr>
          <a:lstStyle/>
          <a:p>
            <a:pPr algn="ctr"/>
            <a:r>
              <a:rPr lang="en-US" sz="1400" b="1" dirty="0">
                <a:solidFill>
                  <a:schemeClr val="bg1"/>
                </a:solidFill>
                <a:latin typeface="+mj-lt"/>
              </a:rPr>
              <a:t>Oral Reading</a:t>
            </a:r>
            <a:br>
              <a:rPr lang="en-US" sz="1400" b="1" dirty="0">
                <a:solidFill>
                  <a:schemeClr val="bg1"/>
                </a:solidFill>
                <a:latin typeface="+mj-lt"/>
              </a:rPr>
            </a:br>
            <a:r>
              <a:rPr lang="en-US" sz="1400" b="1" dirty="0">
                <a:solidFill>
                  <a:schemeClr val="bg1"/>
                </a:solidFill>
                <a:latin typeface="+mj-lt"/>
              </a:rPr>
              <a:t>Fluency</a:t>
            </a:r>
          </a:p>
        </p:txBody>
      </p:sp>
      <p:sp>
        <p:nvSpPr>
          <p:cNvPr id="18" name="Rectangle 17">
            <a:extLst>
              <a:ext uri="{FF2B5EF4-FFF2-40B4-BE49-F238E27FC236}">
                <a16:creationId xmlns:a16="http://schemas.microsoft.com/office/drawing/2014/main" id="{7BA149C1-2FD6-4149-AF5C-8B57B1F7B864}"/>
              </a:ext>
            </a:extLst>
          </p:cNvPr>
          <p:cNvSpPr/>
          <p:nvPr/>
        </p:nvSpPr>
        <p:spPr>
          <a:xfrm rot="16200000">
            <a:off x="771545" y="3199037"/>
            <a:ext cx="2423777" cy="338554"/>
          </a:xfrm>
          <a:prstGeom prst="rect">
            <a:avLst/>
          </a:prstGeom>
          <a:ln>
            <a:solidFill>
              <a:schemeClr val="bg1"/>
            </a:solidFill>
          </a:ln>
        </p:spPr>
        <p:txBody>
          <a:bodyPr wrap="square">
            <a:spAutoFit/>
          </a:bodyPr>
          <a:lstStyle/>
          <a:p>
            <a:pPr algn="ctr"/>
            <a:r>
              <a:rPr lang="en-US" sz="1600" b="1" dirty="0">
                <a:solidFill>
                  <a:schemeClr val="bg1"/>
                </a:solidFill>
              </a:rPr>
              <a:t>Examples</a:t>
            </a:r>
          </a:p>
        </p:txBody>
      </p:sp>
      <p:sp>
        <p:nvSpPr>
          <p:cNvPr id="19" name="Rectangle 18">
            <a:extLst>
              <a:ext uri="{FF2B5EF4-FFF2-40B4-BE49-F238E27FC236}">
                <a16:creationId xmlns:a16="http://schemas.microsoft.com/office/drawing/2014/main" id="{2795E78D-0313-4A59-8682-A4936194734D}"/>
              </a:ext>
            </a:extLst>
          </p:cNvPr>
          <p:cNvSpPr/>
          <p:nvPr/>
        </p:nvSpPr>
        <p:spPr>
          <a:xfrm rot="16200000">
            <a:off x="1326610" y="5355761"/>
            <a:ext cx="1313646" cy="338554"/>
          </a:xfrm>
          <a:prstGeom prst="rect">
            <a:avLst/>
          </a:prstGeom>
          <a:ln>
            <a:solidFill>
              <a:schemeClr val="bg1"/>
            </a:solidFill>
          </a:ln>
        </p:spPr>
        <p:txBody>
          <a:bodyPr wrap="square">
            <a:spAutoFit/>
          </a:bodyPr>
          <a:lstStyle/>
          <a:p>
            <a:pPr algn="ctr"/>
            <a:r>
              <a:rPr lang="en-US" sz="1600" b="1" dirty="0">
                <a:solidFill>
                  <a:schemeClr val="bg1"/>
                </a:solidFill>
              </a:rPr>
              <a:t>Features</a:t>
            </a:r>
          </a:p>
        </p:txBody>
      </p:sp>
      <p:sp>
        <p:nvSpPr>
          <p:cNvPr id="20" name="Rectangle 19">
            <a:extLst>
              <a:ext uri="{FF2B5EF4-FFF2-40B4-BE49-F238E27FC236}">
                <a16:creationId xmlns:a16="http://schemas.microsoft.com/office/drawing/2014/main" id="{3B4F8769-370D-46A2-9F85-060FFAC90D2A}"/>
              </a:ext>
            </a:extLst>
          </p:cNvPr>
          <p:cNvSpPr/>
          <p:nvPr/>
        </p:nvSpPr>
        <p:spPr>
          <a:xfrm>
            <a:off x="7157134" y="2967035"/>
            <a:ext cx="2301790" cy="7769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FFFFFF"/>
              </a:solidFill>
              <a:latin typeface="+mj-lt"/>
            </a:endParaRPr>
          </a:p>
        </p:txBody>
      </p:sp>
      <p:sp>
        <p:nvSpPr>
          <p:cNvPr id="21" name="Rectangle 20">
            <a:extLst>
              <a:ext uri="{FF2B5EF4-FFF2-40B4-BE49-F238E27FC236}">
                <a16:creationId xmlns:a16="http://schemas.microsoft.com/office/drawing/2014/main" id="{E25BDF42-8CF7-48A8-90F1-350086310236}"/>
              </a:ext>
            </a:extLst>
          </p:cNvPr>
          <p:cNvSpPr/>
          <p:nvPr/>
        </p:nvSpPr>
        <p:spPr>
          <a:xfrm>
            <a:off x="7138574" y="3834105"/>
            <a:ext cx="2287389" cy="7769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FFFFFF"/>
              </a:solidFill>
              <a:latin typeface="+mj-lt"/>
            </a:endParaRPr>
          </a:p>
        </p:txBody>
      </p:sp>
      <p:sp>
        <p:nvSpPr>
          <p:cNvPr id="23" name="Rectangle 22">
            <a:extLst>
              <a:ext uri="{FF2B5EF4-FFF2-40B4-BE49-F238E27FC236}">
                <a16:creationId xmlns:a16="http://schemas.microsoft.com/office/drawing/2014/main" id="{ED55F50E-FBC2-49DF-B115-EB8B1303C0A8}"/>
              </a:ext>
            </a:extLst>
          </p:cNvPr>
          <p:cNvSpPr/>
          <p:nvPr/>
        </p:nvSpPr>
        <p:spPr>
          <a:xfrm>
            <a:off x="7157134" y="2111685"/>
            <a:ext cx="2268828" cy="7769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srgbClr val="FFFFFF"/>
              </a:solidFill>
              <a:latin typeface="+mj-lt"/>
            </a:endParaRPr>
          </a:p>
        </p:txBody>
      </p:sp>
      <p:sp>
        <p:nvSpPr>
          <p:cNvPr id="24" name="Rectangle 23">
            <a:extLst>
              <a:ext uri="{FF2B5EF4-FFF2-40B4-BE49-F238E27FC236}">
                <a16:creationId xmlns:a16="http://schemas.microsoft.com/office/drawing/2014/main" id="{88558C81-C3AF-41CA-909F-FEDAED401DB2}"/>
              </a:ext>
            </a:extLst>
          </p:cNvPr>
          <p:cNvSpPr/>
          <p:nvPr/>
        </p:nvSpPr>
        <p:spPr>
          <a:xfrm>
            <a:off x="7717627" y="2359654"/>
            <a:ext cx="1245854" cy="307777"/>
          </a:xfrm>
          <a:prstGeom prst="rect">
            <a:avLst/>
          </a:prstGeom>
        </p:spPr>
        <p:txBody>
          <a:bodyPr wrap="none">
            <a:spAutoFit/>
          </a:bodyPr>
          <a:lstStyle/>
          <a:p>
            <a:pPr algn="ctr"/>
            <a:r>
              <a:rPr lang="en-US" sz="1400" b="1" dirty="0">
                <a:solidFill>
                  <a:schemeClr val="bg1"/>
                </a:solidFill>
              </a:rPr>
              <a:t>Diagnostic</a:t>
            </a:r>
          </a:p>
        </p:txBody>
      </p:sp>
      <p:sp>
        <p:nvSpPr>
          <p:cNvPr id="25" name="Rectangle 24">
            <a:extLst>
              <a:ext uri="{FF2B5EF4-FFF2-40B4-BE49-F238E27FC236}">
                <a16:creationId xmlns:a16="http://schemas.microsoft.com/office/drawing/2014/main" id="{1E4A6852-18ED-41D8-B13E-B1CA67F55E50}"/>
              </a:ext>
            </a:extLst>
          </p:cNvPr>
          <p:cNvSpPr/>
          <p:nvPr/>
        </p:nvSpPr>
        <p:spPr>
          <a:xfrm>
            <a:off x="7540495" y="3095804"/>
            <a:ext cx="1600118" cy="523220"/>
          </a:xfrm>
          <a:prstGeom prst="rect">
            <a:avLst/>
          </a:prstGeom>
        </p:spPr>
        <p:txBody>
          <a:bodyPr wrap="none">
            <a:spAutoFit/>
          </a:bodyPr>
          <a:lstStyle/>
          <a:p>
            <a:pPr algn="ctr"/>
            <a:r>
              <a:rPr lang="en-US" sz="1400" b="1" dirty="0">
                <a:solidFill>
                  <a:schemeClr val="bg1"/>
                </a:solidFill>
              </a:rPr>
              <a:t>CBMs with </a:t>
            </a:r>
            <a:br>
              <a:rPr lang="en-US" sz="1400" b="1" dirty="0">
                <a:solidFill>
                  <a:schemeClr val="bg1"/>
                </a:solidFill>
              </a:rPr>
            </a:br>
            <a:r>
              <a:rPr lang="en-US" sz="1400" b="1" dirty="0">
                <a:solidFill>
                  <a:schemeClr val="bg1"/>
                </a:solidFill>
              </a:rPr>
              <a:t>Error Analysis</a:t>
            </a:r>
          </a:p>
        </p:txBody>
      </p:sp>
      <p:sp>
        <p:nvSpPr>
          <p:cNvPr id="26" name="Rectangle 25">
            <a:extLst>
              <a:ext uri="{FF2B5EF4-FFF2-40B4-BE49-F238E27FC236}">
                <a16:creationId xmlns:a16="http://schemas.microsoft.com/office/drawing/2014/main" id="{18C6983A-A602-4801-821A-3F6AAC02FF11}"/>
              </a:ext>
            </a:extLst>
          </p:cNvPr>
          <p:cNvSpPr/>
          <p:nvPr/>
        </p:nvSpPr>
        <p:spPr>
          <a:xfrm>
            <a:off x="7206922" y="3955266"/>
            <a:ext cx="2150691" cy="523220"/>
          </a:xfrm>
          <a:prstGeom prst="rect">
            <a:avLst/>
          </a:prstGeom>
        </p:spPr>
        <p:txBody>
          <a:bodyPr wrap="square">
            <a:spAutoFit/>
          </a:bodyPr>
          <a:lstStyle/>
          <a:p>
            <a:pPr algn="ctr"/>
            <a:r>
              <a:rPr lang="en-US" sz="1400" b="1" dirty="0">
                <a:solidFill>
                  <a:schemeClr val="bg1"/>
                </a:solidFill>
              </a:rPr>
              <a:t>Curriculum-based Assessment (CBA)</a:t>
            </a:r>
          </a:p>
        </p:txBody>
      </p:sp>
      <p:sp>
        <p:nvSpPr>
          <p:cNvPr id="27" name="TextBox 26">
            <a:extLst>
              <a:ext uri="{FF2B5EF4-FFF2-40B4-BE49-F238E27FC236}">
                <a16:creationId xmlns:a16="http://schemas.microsoft.com/office/drawing/2014/main" id="{C85B6E77-B54C-4EC6-9FE7-E1FDB840E0B5}"/>
              </a:ext>
            </a:extLst>
          </p:cNvPr>
          <p:cNvSpPr txBox="1"/>
          <p:nvPr/>
        </p:nvSpPr>
        <p:spPr>
          <a:xfrm>
            <a:off x="2464102" y="5857783"/>
            <a:ext cx="2309838" cy="307777"/>
          </a:xfrm>
          <a:prstGeom prst="rect">
            <a:avLst/>
          </a:prstGeom>
          <a:solidFill>
            <a:schemeClr val="bg1">
              <a:lumMod val="65000"/>
            </a:schemeClr>
          </a:solidFill>
        </p:spPr>
        <p:txBody>
          <a:bodyPr wrap="square" rtlCol="0">
            <a:spAutoFit/>
          </a:bodyPr>
          <a:lstStyle/>
          <a:p>
            <a:pPr algn="ctr"/>
            <a:r>
              <a:rPr lang="en-US" sz="1400" b="1" dirty="0">
                <a:solidFill>
                  <a:schemeClr val="bg1"/>
                </a:solidFill>
              </a:rPr>
              <a:t>Efficient</a:t>
            </a:r>
          </a:p>
        </p:txBody>
      </p:sp>
      <p:sp>
        <p:nvSpPr>
          <p:cNvPr id="28" name="TextBox 27">
            <a:extLst>
              <a:ext uri="{FF2B5EF4-FFF2-40B4-BE49-F238E27FC236}">
                <a16:creationId xmlns:a16="http://schemas.microsoft.com/office/drawing/2014/main" id="{273D0D1D-4914-4AA5-9891-97716AF0A7AA}"/>
              </a:ext>
            </a:extLst>
          </p:cNvPr>
          <p:cNvSpPr txBox="1"/>
          <p:nvPr/>
        </p:nvSpPr>
        <p:spPr>
          <a:xfrm>
            <a:off x="2475140" y="5188562"/>
            <a:ext cx="2273361" cy="523220"/>
          </a:xfrm>
          <a:prstGeom prst="rect">
            <a:avLst/>
          </a:prstGeom>
          <a:solidFill>
            <a:schemeClr val="bg1">
              <a:lumMod val="65000"/>
            </a:schemeClr>
          </a:solidFill>
        </p:spPr>
        <p:txBody>
          <a:bodyPr wrap="square" rtlCol="0">
            <a:spAutoFit/>
          </a:bodyPr>
          <a:lstStyle/>
          <a:p>
            <a:pPr algn="ctr"/>
            <a:r>
              <a:rPr lang="en-US" sz="1400" b="1" dirty="0">
                <a:solidFill>
                  <a:schemeClr val="bg1"/>
                </a:solidFill>
              </a:rPr>
              <a:t>High Technical Adequacy</a:t>
            </a:r>
          </a:p>
        </p:txBody>
      </p:sp>
      <p:sp>
        <p:nvSpPr>
          <p:cNvPr id="29" name="TextBox 28">
            <a:extLst>
              <a:ext uri="{FF2B5EF4-FFF2-40B4-BE49-F238E27FC236}">
                <a16:creationId xmlns:a16="http://schemas.microsoft.com/office/drawing/2014/main" id="{6F7E74C7-0438-42AF-8619-C34DADBAC542}"/>
              </a:ext>
            </a:extLst>
          </p:cNvPr>
          <p:cNvSpPr txBox="1"/>
          <p:nvPr/>
        </p:nvSpPr>
        <p:spPr>
          <a:xfrm>
            <a:off x="2502796" y="4718272"/>
            <a:ext cx="2232450" cy="307777"/>
          </a:xfrm>
          <a:prstGeom prst="rect">
            <a:avLst/>
          </a:prstGeom>
          <a:solidFill>
            <a:schemeClr val="bg1">
              <a:lumMod val="65000"/>
            </a:schemeClr>
          </a:solidFill>
        </p:spPr>
        <p:txBody>
          <a:bodyPr wrap="square" rtlCol="0">
            <a:spAutoFit/>
          </a:bodyPr>
          <a:lstStyle/>
          <a:p>
            <a:pPr algn="ctr"/>
            <a:r>
              <a:rPr lang="en-US" sz="1400" b="1" dirty="0">
                <a:solidFill>
                  <a:schemeClr val="bg1"/>
                </a:solidFill>
                <a:latin typeface="+mj-lt"/>
              </a:rPr>
              <a:t>Global Indicators</a:t>
            </a:r>
          </a:p>
        </p:txBody>
      </p:sp>
      <p:sp>
        <p:nvSpPr>
          <p:cNvPr id="30" name="TextBox 29">
            <a:extLst>
              <a:ext uri="{FF2B5EF4-FFF2-40B4-BE49-F238E27FC236}">
                <a16:creationId xmlns:a16="http://schemas.microsoft.com/office/drawing/2014/main" id="{649848E5-307E-4B3E-A7A3-6479F021AB23}"/>
              </a:ext>
            </a:extLst>
          </p:cNvPr>
          <p:cNvSpPr txBox="1"/>
          <p:nvPr/>
        </p:nvSpPr>
        <p:spPr>
          <a:xfrm>
            <a:off x="7138573" y="5199032"/>
            <a:ext cx="2287389" cy="523220"/>
          </a:xfrm>
          <a:prstGeom prst="rect">
            <a:avLst/>
          </a:prstGeom>
          <a:solidFill>
            <a:schemeClr val="bg1">
              <a:lumMod val="65000"/>
            </a:schemeClr>
          </a:solidFill>
        </p:spPr>
        <p:txBody>
          <a:bodyPr wrap="square" rtlCol="0">
            <a:spAutoFit/>
          </a:bodyPr>
          <a:lstStyle/>
          <a:p>
            <a:pPr algn="ctr"/>
            <a:r>
              <a:rPr lang="en-US" sz="1400" b="1" dirty="0">
                <a:solidFill>
                  <a:schemeClr val="bg1"/>
                </a:solidFill>
                <a:latin typeface="+mj-lt"/>
              </a:rPr>
              <a:t>Representative of Specific Skills</a:t>
            </a:r>
          </a:p>
        </p:txBody>
      </p:sp>
      <p:sp>
        <p:nvSpPr>
          <p:cNvPr id="31" name="TextBox 30">
            <a:extLst>
              <a:ext uri="{FF2B5EF4-FFF2-40B4-BE49-F238E27FC236}">
                <a16:creationId xmlns:a16="http://schemas.microsoft.com/office/drawing/2014/main" id="{822811A5-A587-4E6F-A7A3-AAFAE4BA8219}"/>
              </a:ext>
            </a:extLst>
          </p:cNvPr>
          <p:cNvSpPr txBox="1"/>
          <p:nvPr/>
        </p:nvSpPr>
        <p:spPr>
          <a:xfrm>
            <a:off x="7124172" y="5846870"/>
            <a:ext cx="2287389" cy="307777"/>
          </a:xfrm>
          <a:prstGeom prst="rect">
            <a:avLst/>
          </a:prstGeom>
          <a:solidFill>
            <a:schemeClr val="bg1">
              <a:lumMod val="65000"/>
            </a:schemeClr>
          </a:solidFill>
        </p:spPr>
        <p:txBody>
          <a:bodyPr wrap="square" rtlCol="0">
            <a:spAutoFit/>
          </a:bodyPr>
          <a:lstStyle/>
          <a:p>
            <a:pPr algn="ctr"/>
            <a:r>
              <a:rPr lang="en-US" sz="1400" b="1" dirty="0">
                <a:solidFill>
                  <a:schemeClr val="bg1"/>
                </a:solidFill>
                <a:latin typeface="+mj-lt"/>
              </a:rPr>
              <a:t>Drilling Down!</a:t>
            </a:r>
          </a:p>
        </p:txBody>
      </p:sp>
      <p:sp>
        <p:nvSpPr>
          <p:cNvPr id="32" name="TextBox 31">
            <a:extLst>
              <a:ext uri="{FF2B5EF4-FFF2-40B4-BE49-F238E27FC236}">
                <a16:creationId xmlns:a16="http://schemas.microsoft.com/office/drawing/2014/main" id="{5AA7A0A3-C820-42FB-B067-D01880E1E6D6}"/>
              </a:ext>
            </a:extLst>
          </p:cNvPr>
          <p:cNvSpPr txBox="1"/>
          <p:nvPr/>
        </p:nvSpPr>
        <p:spPr>
          <a:xfrm>
            <a:off x="7138573" y="4718272"/>
            <a:ext cx="2300912" cy="307777"/>
          </a:xfrm>
          <a:prstGeom prst="rect">
            <a:avLst/>
          </a:prstGeom>
          <a:solidFill>
            <a:schemeClr val="bg1">
              <a:lumMod val="65000"/>
            </a:schemeClr>
          </a:solidFill>
        </p:spPr>
        <p:txBody>
          <a:bodyPr wrap="square" rtlCol="0">
            <a:spAutoFit/>
          </a:bodyPr>
          <a:lstStyle/>
          <a:p>
            <a:pPr algn="ctr"/>
            <a:r>
              <a:rPr lang="en-US" sz="1400" b="1" dirty="0">
                <a:solidFill>
                  <a:schemeClr val="bg1"/>
                </a:solidFill>
                <a:latin typeface="+mj-lt"/>
              </a:rPr>
              <a:t>Mastery Indicators</a:t>
            </a:r>
          </a:p>
        </p:txBody>
      </p:sp>
    </p:spTree>
    <p:extLst>
      <p:ext uri="{BB962C8B-B14F-4D97-AF65-F5344CB8AC3E}">
        <p14:creationId xmlns:p14="http://schemas.microsoft.com/office/powerpoint/2010/main" val="412489338"/>
      </p:ext>
    </p:extLst>
  </p:cSld>
  <p:clrMapOvr>
    <a:masterClrMapping/>
  </p:clrMapOvr>
</p:sld>
</file>

<file path=ppt/theme/theme1.xml><?xml version="1.0" encoding="utf-8"?>
<a:theme xmlns:a="http://schemas.openxmlformats.org/drawingml/2006/main" name="NCII-Uconn">
  <a:themeElements>
    <a:clrScheme name="READING COURSE definitely final">
      <a:dk1>
        <a:srgbClr val="000000"/>
      </a:dk1>
      <a:lt1>
        <a:srgbClr val="FFFFFF"/>
      </a:lt1>
      <a:dk2>
        <a:srgbClr val="000000"/>
      </a:dk2>
      <a:lt2>
        <a:srgbClr val="E4E5E6"/>
      </a:lt2>
      <a:accent1>
        <a:srgbClr val="C95331"/>
      </a:accent1>
      <a:accent2>
        <a:srgbClr val="119DA4"/>
      </a:accent2>
      <a:accent3>
        <a:srgbClr val="8ED081"/>
      </a:accent3>
      <a:accent4>
        <a:srgbClr val="6D545D"/>
      </a:accent4>
      <a:accent5>
        <a:srgbClr val="FFFFFF"/>
      </a:accent5>
      <a:accent6>
        <a:srgbClr val="FFFFFF"/>
      </a:accent6>
      <a:hlink>
        <a:srgbClr val="FFFFFF"/>
      </a:hlink>
      <a:folHlink>
        <a:srgbClr val="A5A5A5"/>
      </a:folHlink>
    </a:clrScheme>
    <a:fontScheme name="Reading">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CII FINAL">
    <a:dk1>
      <a:srgbClr val="000000"/>
    </a:dk1>
    <a:lt1>
      <a:srgbClr val="FFFFFF"/>
    </a:lt1>
    <a:dk2>
      <a:srgbClr val="000000"/>
    </a:dk2>
    <a:lt2>
      <a:srgbClr val="E4E5E6"/>
    </a:lt2>
    <a:accent1>
      <a:srgbClr val="C95331"/>
    </a:accent1>
    <a:accent2>
      <a:srgbClr val="DDBB03"/>
    </a:accent2>
    <a:accent3>
      <a:srgbClr val="55BD71"/>
    </a:accent3>
    <a:accent4>
      <a:srgbClr val="006CCB"/>
    </a:accent4>
    <a:accent5>
      <a:srgbClr val="967ED2"/>
    </a:accent5>
    <a:accent6>
      <a:srgbClr val="DB7469"/>
    </a:accent6>
    <a:hlink>
      <a:srgbClr val="0065B8"/>
    </a:hlink>
    <a:folHlink>
      <a:srgbClr val="AA1EAA"/>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1404</TotalTime>
  <Words>3752</Words>
  <Application>Microsoft Office PowerPoint</Application>
  <PresentationFormat>Widescreen</PresentationFormat>
  <Paragraphs>750</Paragraphs>
  <Slides>70</Slides>
  <Notes>38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0" baseType="lpstr">
      <vt:lpstr>Arial</vt:lpstr>
      <vt:lpstr>Calibri</vt:lpstr>
      <vt:lpstr>Helvetica</vt:lpstr>
      <vt:lpstr>Times New Roman</vt:lpstr>
      <vt:lpstr>Tw Cen MT</vt:lpstr>
      <vt:lpstr>Verdana</vt:lpstr>
      <vt:lpstr>Wingdings</vt:lpstr>
      <vt:lpstr>NCII-Uconn</vt:lpstr>
      <vt:lpstr>Acrobat Document</vt:lpstr>
      <vt:lpstr>MS_ClipArt_Gallery</vt:lpstr>
      <vt:lpstr>Diagnostic and Mastery Assessment in Reading</vt:lpstr>
      <vt:lpstr>PowerPoint Presentation</vt:lpstr>
      <vt:lpstr>PowerPoint Presentation</vt:lpstr>
      <vt:lpstr>Reviewing the DBI process</vt:lpstr>
      <vt:lpstr>Let’s add reading to the model</vt:lpstr>
      <vt:lpstr>A review of progress monitoring tools</vt:lpstr>
      <vt:lpstr>CBM or mastery?</vt:lpstr>
      <vt:lpstr>Distinguishing types of assessments  in reading</vt:lpstr>
      <vt:lpstr>DBI in reading requires the strategic use of both CBMs and mastery assessment</vt:lpstr>
      <vt:lpstr>The Big Picture Revisit Case Study: Zane</vt:lpstr>
      <vt:lpstr>The Big Picture Revisit Case Study: Zane</vt:lpstr>
      <vt:lpstr>The Big Picture Revisit Case Study: Zane</vt:lpstr>
      <vt:lpstr>The Big Picture Revisit Case Study: Zane</vt:lpstr>
      <vt:lpstr>The Big Picture Revisit Case Study: Zane</vt:lpstr>
      <vt:lpstr>Activity 5.1: Pause &amp; Process</vt:lpstr>
      <vt:lpstr>Diagnostic assessment</vt:lpstr>
      <vt:lpstr>PowerPoint Presentation</vt:lpstr>
      <vt:lpstr>Let’s look at diagnostic assessment</vt:lpstr>
      <vt:lpstr>Diagnostic assessment</vt:lpstr>
      <vt:lpstr>Criterion-referenced</vt:lpstr>
      <vt:lpstr>For example: CORE Literacy Library</vt:lpstr>
      <vt:lpstr>CORE Phonics Survey – Record Form</vt:lpstr>
      <vt:lpstr>CORE Reading Assessment Profile, Grades 4-8</vt:lpstr>
      <vt:lpstr>For example: Quick Phonics Screener</vt:lpstr>
      <vt:lpstr>Other Resources</vt:lpstr>
      <vt:lpstr>Activity 5.2– Quiz </vt:lpstr>
      <vt:lpstr>Activity 5.2– Quiz Review </vt:lpstr>
      <vt:lpstr>Activity 5.3– Stop &amp; Jot </vt:lpstr>
      <vt:lpstr>Activity 5.3– Stop &amp; Jot continued… </vt:lpstr>
      <vt:lpstr>Curriculum-Based Assessment (CBA)</vt:lpstr>
      <vt:lpstr>PowerPoint Presentation</vt:lpstr>
      <vt:lpstr>We’ll continue thinking about  specific skills</vt:lpstr>
      <vt:lpstr>Curriculum-Based Assessment (CBA)</vt:lpstr>
      <vt:lpstr>Curriculum-Based Assessment (CBA)</vt:lpstr>
      <vt:lpstr>CBA: Graph</vt:lpstr>
      <vt:lpstr>CBA</vt:lpstr>
      <vt:lpstr>Difference between CBA &amp; CBM?</vt:lpstr>
      <vt:lpstr>What do mastery probes look like?</vt:lpstr>
      <vt:lpstr>What do scoring criteria look like?</vt:lpstr>
      <vt:lpstr>CBA—key components</vt:lpstr>
      <vt:lpstr>An example of how we create and use CBA probes. . .</vt:lpstr>
      <vt:lpstr>Select material for assessment</vt:lpstr>
      <vt:lpstr>An example of how we create and use CBA probes. . .</vt:lpstr>
      <vt:lpstr>Create alternative probes</vt:lpstr>
      <vt:lpstr>An example of how we create and use CBA probes. . .</vt:lpstr>
      <vt:lpstr>Implement CBA assessment</vt:lpstr>
      <vt:lpstr>An example of how we create and use CBA probes. . .</vt:lpstr>
      <vt:lpstr>Review student assessment performance</vt:lpstr>
      <vt:lpstr>Select material for assessment</vt:lpstr>
      <vt:lpstr>Create alternative probes</vt:lpstr>
      <vt:lpstr>Implement CBA assessment</vt:lpstr>
      <vt:lpstr>Review student assessment performance</vt:lpstr>
      <vt:lpstr>Select material for assessment</vt:lpstr>
      <vt:lpstr>Create alternative probes</vt:lpstr>
      <vt:lpstr>Implement CBA assessment</vt:lpstr>
      <vt:lpstr>Review student assessment performance</vt:lpstr>
      <vt:lpstr>Activity 5.5– Application  Summarize By Developing Your Own CBA Probes</vt:lpstr>
      <vt:lpstr>Where to get material for your CBA probe</vt:lpstr>
      <vt:lpstr>Integrating Diagnostic and Progress Monitoring Data to Inform Instruction</vt:lpstr>
      <vt:lpstr>PowerPoint Presentation</vt:lpstr>
      <vt:lpstr>Revisit Case Study: Zane</vt:lpstr>
      <vt:lpstr>Instructional Decision Making What are the steps?</vt:lpstr>
      <vt:lpstr>Instructional Decision Making What are the steps?</vt:lpstr>
      <vt:lpstr>Instructional Decision Making What are the steps?</vt:lpstr>
      <vt:lpstr>Activity 5.6– Stop &amp; Jot</vt:lpstr>
      <vt:lpstr>Revisit Case Study: Zane</vt:lpstr>
      <vt:lpstr>Diagnostic and Mastery Assessment in Reading</vt:lpstr>
      <vt:lpstr>Summary of Key Points</vt:lpstr>
      <vt:lpstr>Journal Entry for Classroom Application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Programs for Reading</dc:title>
  <dc:creator>Stalega, Melissa</dc:creator>
  <cp:lastModifiedBy>Hayes, Lindsey</cp:lastModifiedBy>
  <cp:revision>56</cp:revision>
  <dcterms:created xsi:type="dcterms:W3CDTF">2018-08-09T15:02:36Z</dcterms:created>
  <dcterms:modified xsi:type="dcterms:W3CDTF">2020-03-02T17:22:14Z</dcterms:modified>
</cp:coreProperties>
</file>