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1"/>
  </p:notesMasterIdLst>
  <p:handoutMasterIdLst>
    <p:handoutMasterId r:id="rId182"/>
  </p:handoutMasterIdLst>
  <p:sldIdLst>
    <p:sldId id="256" r:id="rId2"/>
    <p:sldId id="548" r:id="rId3"/>
    <p:sldId id="547" r:id="rId4"/>
    <p:sldId id="370" r:id="rId5"/>
    <p:sldId id="343" r:id="rId6"/>
    <p:sldId id="403" r:id="rId7"/>
    <p:sldId id="363" r:id="rId8"/>
    <p:sldId id="360" r:id="rId9"/>
    <p:sldId id="364" r:id="rId10"/>
    <p:sldId id="365" r:id="rId11"/>
    <p:sldId id="404" r:id="rId12"/>
    <p:sldId id="405" r:id="rId13"/>
    <p:sldId id="406" r:id="rId14"/>
    <p:sldId id="407" r:id="rId15"/>
    <p:sldId id="367" r:id="rId16"/>
    <p:sldId id="366" r:id="rId17"/>
    <p:sldId id="408" r:id="rId18"/>
    <p:sldId id="409" r:id="rId19"/>
    <p:sldId id="410" r:id="rId20"/>
    <p:sldId id="368" r:id="rId21"/>
    <p:sldId id="389" r:id="rId22"/>
    <p:sldId id="411" r:id="rId23"/>
    <p:sldId id="412" r:id="rId24"/>
    <p:sldId id="369" r:id="rId25"/>
    <p:sldId id="380" r:id="rId26"/>
    <p:sldId id="381" r:id="rId27"/>
    <p:sldId id="416" r:id="rId28"/>
    <p:sldId id="417" r:id="rId29"/>
    <p:sldId id="390" r:id="rId30"/>
    <p:sldId id="553" r:id="rId31"/>
    <p:sldId id="391" r:id="rId32"/>
    <p:sldId id="413" r:id="rId33"/>
    <p:sldId id="382" r:id="rId34"/>
    <p:sldId id="418" r:id="rId35"/>
    <p:sldId id="419" r:id="rId36"/>
    <p:sldId id="394" r:id="rId37"/>
    <p:sldId id="554" r:id="rId38"/>
    <p:sldId id="395" r:id="rId39"/>
    <p:sldId id="402" r:id="rId40"/>
    <p:sldId id="555" r:id="rId41"/>
    <p:sldId id="414" r:id="rId42"/>
    <p:sldId id="383" r:id="rId43"/>
    <p:sldId id="420" r:id="rId44"/>
    <p:sldId id="558" r:id="rId45"/>
    <p:sldId id="385" r:id="rId46"/>
    <p:sldId id="415" r:id="rId47"/>
    <p:sldId id="388" r:id="rId48"/>
    <p:sldId id="421" r:id="rId49"/>
    <p:sldId id="422" r:id="rId50"/>
    <p:sldId id="423" r:id="rId51"/>
    <p:sldId id="424" r:id="rId52"/>
    <p:sldId id="562"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1" r:id="rId79"/>
    <p:sldId id="452" r:id="rId80"/>
    <p:sldId id="453" r:id="rId81"/>
    <p:sldId id="454" r:id="rId82"/>
    <p:sldId id="455" r:id="rId83"/>
    <p:sldId id="559" r:id="rId84"/>
    <p:sldId id="456" r:id="rId85"/>
    <p:sldId id="457" r:id="rId86"/>
    <p:sldId id="458"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1" r:id="rId110"/>
    <p:sldId id="482" r:id="rId111"/>
    <p:sldId id="483" r:id="rId112"/>
    <p:sldId id="484" r:id="rId113"/>
    <p:sldId id="485" r:id="rId114"/>
    <p:sldId id="486" r:id="rId115"/>
    <p:sldId id="487" r:id="rId116"/>
    <p:sldId id="488" r:id="rId117"/>
    <p:sldId id="489" r:id="rId118"/>
    <p:sldId id="490" r:id="rId119"/>
    <p:sldId id="491" r:id="rId120"/>
    <p:sldId id="492" r:id="rId121"/>
    <p:sldId id="493" r:id="rId122"/>
    <p:sldId id="494" r:id="rId123"/>
    <p:sldId id="495" r:id="rId124"/>
    <p:sldId id="496" r:id="rId125"/>
    <p:sldId id="497" r:id="rId126"/>
    <p:sldId id="498" r:id="rId127"/>
    <p:sldId id="499" r:id="rId128"/>
    <p:sldId id="500" r:id="rId129"/>
    <p:sldId id="501" r:id="rId130"/>
    <p:sldId id="502" r:id="rId131"/>
    <p:sldId id="503" r:id="rId132"/>
    <p:sldId id="504" r:id="rId133"/>
    <p:sldId id="505" r:id="rId134"/>
    <p:sldId id="506" r:id="rId135"/>
    <p:sldId id="507" r:id="rId136"/>
    <p:sldId id="508" r:id="rId137"/>
    <p:sldId id="509" r:id="rId138"/>
    <p:sldId id="510" r:id="rId139"/>
    <p:sldId id="511" r:id="rId140"/>
    <p:sldId id="512" r:id="rId141"/>
    <p:sldId id="513" r:id="rId142"/>
    <p:sldId id="514" r:id="rId143"/>
    <p:sldId id="515" r:id="rId144"/>
    <p:sldId id="516" r:id="rId145"/>
    <p:sldId id="517" r:id="rId146"/>
    <p:sldId id="518" r:id="rId147"/>
    <p:sldId id="519" r:id="rId148"/>
    <p:sldId id="520" r:id="rId149"/>
    <p:sldId id="521" r:id="rId150"/>
    <p:sldId id="522" r:id="rId151"/>
    <p:sldId id="560" r:id="rId152"/>
    <p:sldId id="523" r:id="rId153"/>
    <p:sldId id="524" r:id="rId154"/>
    <p:sldId id="525" r:id="rId155"/>
    <p:sldId id="526" r:id="rId156"/>
    <p:sldId id="527" r:id="rId157"/>
    <p:sldId id="528" r:id="rId158"/>
    <p:sldId id="529" r:id="rId159"/>
    <p:sldId id="530" r:id="rId160"/>
    <p:sldId id="561" r:id="rId161"/>
    <p:sldId id="531" r:id="rId162"/>
    <p:sldId id="532" r:id="rId163"/>
    <p:sldId id="533" r:id="rId164"/>
    <p:sldId id="534" r:id="rId165"/>
    <p:sldId id="535" r:id="rId166"/>
    <p:sldId id="536" r:id="rId167"/>
    <p:sldId id="537" r:id="rId168"/>
    <p:sldId id="538" r:id="rId169"/>
    <p:sldId id="539" r:id="rId170"/>
    <p:sldId id="540" r:id="rId171"/>
    <p:sldId id="541" r:id="rId172"/>
    <p:sldId id="542" r:id="rId173"/>
    <p:sldId id="543" r:id="rId174"/>
    <p:sldId id="544" r:id="rId175"/>
    <p:sldId id="545" r:id="rId176"/>
    <p:sldId id="546" r:id="rId177"/>
    <p:sldId id="549" r:id="rId178"/>
    <p:sldId id="563" r:id="rId179"/>
    <p:sldId id="551"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2791878-7252-431A-9B2E-535CF0E48DB4}">
          <p14:sldIdLst>
            <p14:sldId id="256"/>
            <p14:sldId id="548"/>
          </p14:sldIdLst>
        </p14:section>
        <p14:section name="Part 1" id="{95C2CED3-A9BE-42F8-8743-CFBE70815968}">
          <p14:sldIdLst>
            <p14:sldId id="547"/>
            <p14:sldId id="370"/>
            <p14:sldId id="343"/>
            <p14:sldId id="403"/>
            <p14:sldId id="363"/>
            <p14:sldId id="360"/>
            <p14:sldId id="364"/>
            <p14:sldId id="365"/>
            <p14:sldId id="404"/>
            <p14:sldId id="405"/>
            <p14:sldId id="406"/>
            <p14:sldId id="407"/>
            <p14:sldId id="367"/>
            <p14:sldId id="366"/>
            <p14:sldId id="408"/>
            <p14:sldId id="409"/>
            <p14:sldId id="410"/>
            <p14:sldId id="368"/>
            <p14:sldId id="389"/>
            <p14:sldId id="411"/>
            <p14:sldId id="412"/>
            <p14:sldId id="369"/>
            <p14:sldId id="380"/>
            <p14:sldId id="381"/>
            <p14:sldId id="416"/>
            <p14:sldId id="417"/>
            <p14:sldId id="390"/>
            <p14:sldId id="553"/>
            <p14:sldId id="391"/>
            <p14:sldId id="413"/>
            <p14:sldId id="382"/>
            <p14:sldId id="418"/>
            <p14:sldId id="419"/>
            <p14:sldId id="394"/>
            <p14:sldId id="554"/>
            <p14:sldId id="395"/>
            <p14:sldId id="402"/>
            <p14:sldId id="555"/>
            <p14:sldId id="414"/>
            <p14:sldId id="383"/>
            <p14:sldId id="420"/>
            <p14:sldId id="558"/>
            <p14:sldId id="385"/>
            <p14:sldId id="415"/>
            <p14:sldId id="388"/>
            <p14:sldId id="421"/>
          </p14:sldIdLst>
        </p14:section>
        <p14:section name="Part 2" id="{46B096E2-05AD-4C6D-B0F5-6A704A521FDE}">
          <p14:sldIdLst>
            <p14:sldId id="422"/>
            <p14:sldId id="423"/>
            <p14:sldId id="424"/>
            <p14:sldId id="562"/>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559"/>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Lst>
        </p14:section>
        <p14:section name="Part 3" id="{80D6AF05-01F7-45B9-A2F6-90B3B83C8580}">
          <p14:sldIdLst>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60"/>
            <p14:sldId id="523"/>
            <p14:sldId id="524"/>
            <p14:sldId id="525"/>
            <p14:sldId id="526"/>
            <p14:sldId id="527"/>
            <p14:sldId id="528"/>
            <p14:sldId id="529"/>
            <p14:sldId id="530"/>
            <p14:sldId id="561"/>
            <p14:sldId id="531"/>
            <p14:sldId id="532"/>
            <p14:sldId id="533"/>
            <p14:sldId id="534"/>
            <p14:sldId id="535"/>
            <p14:sldId id="536"/>
            <p14:sldId id="537"/>
            <p14:sldId id="538"/>
            <p14:sldId id="539"/>
            <p14:sldId id="540"/>
            <p14:sldId id="541"/>
            <p14:sldId id="542"/>
            <p14:sldId id="543"/>
            <p14:sldId id="544"/>
            <p14:sldId id="545"/>
            <p14:sldId id="546"/>
          </p14:sldIdLst>
        </p14:section>
        <p14:section name="Closing" id="{2D6B913B-8A2D-46E9-84BE-3F2D86F15100}">
          <p14:sldIdLst>
            <p14:sldId id="549"/>
            <p14:sldId id="563"/>
            <p14:sldId id="55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on, Amy" initials="PA" lastIdx="1" clrIdx="0">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5633"/>
    <a:srgbClr val="F5F60C"/>
    <a:srgbClr val="C4E6CF"/>
    <a:srgbClr val="F7F8E2"/>
    <a:srgbClr val="3E945B"/>
    <a:srgbClr val="119DA4"/>
    <a:srgbClr val="C95331"/>
    <a:srgbClr val="6D545D"/>
    <a:srgbClr val="8CCEA2"/>
    <a:srgbClr val="664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3" autoAdjust="0"/>
    <p:restoredTop sz="86458" autoAdjust="0"/>
  </p:normalViewPr>
  <p:slideViewPr>
    <p:cSldViewPr snapToGrid="0">
      <p:cViewPr varScale="1">
        <p:scale>
          <a:sx n="64" d="100"/>
          <a:sy n="64" d="100"/>
        </p:scale>
        <p:origin x="78" y="366"/>
      </p:cViewPr>
      <p:guideLst>
        <p:guide orient="horz" pos="2160"/>
        <p:guide pos="2880"/>
      </p:guideLst>
    </p:cSldViewPr>
  </p:slideViewPr>
  <p:outlineViewPr>
    <p:cViewPr>
      <p:scale>
        <a:sx n="33" d="100"/>
        <a:sy n="33" d="100"/>
      </p:scale>
      <p:origin x="0" y="-3843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3765"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handoutMaster" Target="handoutMasters/handoutMaster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12/19/2019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12/19/2019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a:t>
            </a:fld>
            <a:endParaRPr lang="en-US"/>
          </a:p>
        </p:txBody>
      </p:sp>
    </p:spTree>
    <p:extLst>
      <p:ext uri="{BB962C8B-B14F-4D97-AF65-F5344CB8AC3E}">
        <p14:creationId xmlns:p14="http://schemas.microsoft.com/office/powerpoint/2010/main" val="167198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a:t>
            </a:fld>
            <a:endParaRPr lang="en-US"/>
          </a:p>
        </p:txBody>
      </p:sp>
    </p:spTree>
    <p:extLst>
      <p:ext uri="{BB962C8B-B14F-4D97-AF65-F5344CB8AC3E}">
        <p14:creationId xmlns:p14="http://schemas.microsoft.com/office/powerpoint/2010/main" val="1548310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127</a:t>
            </a:fld>
            <a:endParaRPr lang="en-US"/>
          </a:p>
        </p:txBody>
      </p:sp>
    </p:spTree>
    <p:extLst>
      <p:ext uri="{BB962C8B-B14F-4D97-AF65-F5344CB8AC3E}">
        <p14:creationId xmlns:p14="http://schemas.microsoft.com/office/powerpoint/2010/main" val="30425824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128</a:t>
            </a:fld>
            <a:endParaRPr lang="en-US"/>
          </a:p>
        </p:txBody>
      </p:sp>
    </p:spTree>
    <p:extLst>
      <p:ext uri="{BB962C8B-B14F-4D97-AF65-F5344CB8AC3E}">
        <p14:creationId xmlns:p14="http://schemas.microsoft.com/office/powerpoint/2010/main" val="19074029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129</a:t>
            </a:fld>
            <a:endParaRPr lang="en-US"/>
          </a:p>
        </p:txBody>
      </p:sp>
    </p:spTree>
    <p:extLst>
      <p:ext uri="{BB962C8B-B14F-4D97-AF65-F5344CB8AC3E}">
        <p14:creationId xmlns:p14="http://schemas.microsoft.com/office/powerpoint/2010/main" val="3076350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130</a:t>
            </a:fld>
            <a:endParaRPr lang="en-US"/>
          </a:p>
        </p:txBody>
      </p:sp>
    </p:spTree>
    <p:extLst>
      <p:ext uri="{BB962C8B-B14F-4D97-AF65-F5344CB8AC3E}">
        <p14:creationId xmlns:p14="http://schemas.microsoft.com/office/powerpoint/2010/main" val="21022782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131</a:t>
            </a:fld>
            <a:endParaRPr lang="en-US"/>
          </a:p>
        </p:txBody>
      </p:sp>
    </p:spTree>
    <p:extLst>
      <p:ext uri="{BB962C8B-B14F-4D97-AF65-F5344CB8AC3E}">
        <p14:creationId xmlns:p14="http://schemas.microsoft.com/office/powerpoint/2010/main" val="4747799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132</a:t>
            </a:fld>
            <a:endParaRPr lang="en-US"/>
          </a:p>
        </p:txBody>
      </p:sp>
    </p:spTree>
    <p:extLst>
      <p:ext uri="{BB962C8B-B14F-4D97-AF65-F5344CB8AC3E}">
        <p14:creationId xmlns:p14="http://schemas.microsoft.com/office/powerpoint/2010/main" val="1543114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133</a:t>
            </a:fld>
            <a:endParaRPr lang="en-US"/>
          </a:p>
        </p:txBody>
      </p:sp>
    </p:spTree>
    <p:extLst>
      <p:ext uri="{BB962C8B-B14F-4D97-AF65-F5344CB8AC3E}">
        <p14:creationId xmlns:p14="http://schemas.microsoft.com/office/powerpoint/2010/main" val="42177993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134</a:t>
            </a:fld>
            <a:endParaRPr lang="en-US"/>
          </a:p>
        </p:txBody>
      </p:sp>
    </p:spTree>
    <p:extLst>
      <p:ext uri="{BB962C8B-B14F-4D97-AF65-F5344CB8AC3E}">
        <p14:creationId xmlns:p14="http://schemas.microsoft.com/office/powerpoint/2010/main" val="2097397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135</a:t>
            </a:fld>
            <a:endParaRPr lang="en-US"/>
          </a:p>
        </p:txBody>
      </p:sp>
    </p:spTree>
    <p:extLst>
      <p:ext uri="{BB962C8B-B14F-4D97-AF65-F5344CB8AC3E}">
        <p14:creationId xmlns:p14="http://schemas.microsoft.com/office/powerpoint/2010/main" val="35575427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136</a:t>
            </a:fld>
            <a:endParaRPr lang="en-US"/>
          </a:p>
        </p:txBody>
      </p:sp>
    </p:spTree>
    <p:extLst>
      <p:ext uri="{BB962C8B-B14F-4D97-AF65-F5344CB8AC3E}">
        <p14:creationId xmlns:p14="http://schemas.microsoft.com/office/powerpoint/2010/main" val="426005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a:t>
            </a:fld>
            <a:endParaRPr lang="en-US"/>
          </a:p>
        </p:txBody>
      </p:sp>
    </p:spTree>
    <p:extLst>
      <p:ext uri="{BB962C8B-B14F-4D97-AF65-F5344CB8AC3E}">
        <p14:creationId xmlns:p14="http://schemas.microsoft.com/office/powerpoint/2010/main" val="12423297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137</a:t>
            </a:fld>
            <a:endParaRPr lang="en-US"/>
          </a:p>
        </p:txBody>
      </p:sp>
    </p:spTree>
    <p:extLst>
      <p:ext uri="{BB962C8B-B14F-4D97-AF65-F5344CB8AC3E}">
        <p14:creationId xmlns:p14="http://schemas.microsoft.com/office/powerpoint/2010/main" val="38203051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138</a:t>
            </a:fld>
            <a:endParaRPr lang="en-US"/>
          </a:p>
        </p:txBody>
      </p:sp>
    </p:spTree>
    <p:extLst>
      <p:ext uri="{BB962C8B-B14F-4D97-AF65-F5344CB8AC3E}">
        <p14:creationId xmlns:p14="http://schemas.microsoft.com/office/powerpoint/2010/main" val="12318918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139</a:t>
            </a:fld>
            <a:endParaRPr lang="en-US"/>
          </a:p>
        </p:txBody>
      </p:sp>
    </p:spTree>
    <p:extLst>
      <p:ext uri="{BB962C8B-B14F-4D97-AF65-F5344CB8AC3E}">
        <p14:creationId xmlns:p14="http://schemas.microsoft.com/office/powerpoint/2010/main" val="8082403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140</a:t>
            </a:fld>
            <a:endParaRPr lang="en-US"/>
          </a:p>
        </p:txBody>
      </p:sp>
    </p:spTree>
    <p:extLst>
      <p:ext uri="{BB962C8B-B14F-4D97-AF65-F5344CB8AC3E}">
        <p14:creationId xmlns:p14="http://schemas.microsoft.com/office/powerpoint/2010/main" val="36698742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141</a:t>
            </a:fld>
            <a:endParaRPr lang="en-US"/>
          </a:p>
        </p:txBody>
      </p:sp>
    </p:spTree>
    <p:extLst>
      <p:ext uri="{BB962C8B-B14F-4D97-AF65-F5344CB8AC3E}">
        <p14:creationId xmlns:p14="http://schemas.microsoft.com/office/powerpoint/2010/main" val="35023932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142</a:t>
            </a:fld>
            <a:endParaRPr lang="en-US"/>
          </a:p>
        </p:txBody>
      </p:sp>
    </p:spTree>
    <p:extLst>
      <p:ext uri="{BB962C8B-B14F-4D97-AF65-F5344CB8AC3E}">
        <p14:creationId xmlns:p14="http://schemas.microsoft.com/office/powerpoint/2010/main" val="17090171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143</a:t>
            </a:fld>
            <a:endParaRPr lang="en-US"/>
          </a:p>
        </p:txBody>
      </p:sp>
    </p:spTree>
    <p:extLst>
      <p:ext uri="{BB962C8B-B14F-4D97-AF65-F5344CB8AC3E}">
        <p14:creationId xmlns:p14="http://schemas.microsoft.com/office/powerpoint/2010/main" val="4103527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144</a:t>
            </a:fld>
            <a:endParaRPr lang="en-US"/>
          </a:p>
        </p:txBody>
      </p:sp>
    </p:spTree>
    <p:extLst>
      <p:ext uri="{BB962C8B-B14F-4D97-AF65-F5344CB8AC3E}">
        <p14:creationId xmlns:p14="http://schemas.microsoft.com/office/powerpoint/2010/main" val="2955787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145</a:t>
            </a:fld>
            <a:endParaRPr lang="en-US"/>
          </a:p>
        </p:txBody>
      </p:sp>
    </p:spTree>
    <p:extLst>
      <p:ext uri="{BB962C8B-B14F-4D97-AF65-F5344CB8AC3E}">
        <p14:creationId xmlns:p14="http://schemas.microsoft.com/office/powerpoint/2010/main" val="19583454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146</a:t>
            </a:fld>
            <a:endParaRPr lang="en-US"/>
          </a:p>
        </p:txBody>
      </p:sp>
    </p:spTree>
    <p:extLst>
      <p:ext uri="{BB962C8B-B14F-4D97-AF65-F5344CB8AC3E}">
        <p14:creationId xmlns:p14="http://schemas.microsoft.com/office/powerpoint/2010/main" val="192296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43190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147</a:t>
            </a:fld>
            <a:endParaRPr lang="en-US"/>
          </a:p>
        </p:txBody>
      </p:sp>
    </p:spTree>
    <p:extLst>
      <p:ext uri="{BB962C8B-B14F-4D97-AF65-F5344CB8AC3E}">
        <p14:creationId xmlns:p14="http://schemas.microsoft.com/office/powerpoint/2010/main" val="4289001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148</a:t>
            </a:fld>
            <a:endParaRPr lang="en-US"/>
          </a:p>
        </p:txBody>
      </p:sp>
    </p:spTree>
    <p:extLst>
      <p:ext uri="{BB962C8B-B14F-4D97-AF65-F5344CB8AC3E}">
        <p14:creationId xmlns:p14="http://schemas.microsoft.com/office/powerpoint/2010/main" val="7294973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149</a:t>
            </a:fld>
            <a:endParaRPr lang="en-US"/>
          </a:p>
        </p:txBody>
      </p:sp>
    </p:spTree>
    <p:extLst>
      <p:ext uri="{BB962C8B-B14F-4D97-AF65-F5344CB8AC3E}">
        <p14:creationId xmlns:p14="http://schemas.microsoft.com/office/powerpoint/2010/main" val="27864475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150</a:t>
            </a:fld>
            <a:endParaRPr lang="en-US"/>
          </a:p>
        </p:txBody>
      </p:sp>
    </p:spTree>
    <p:extLst>
      <p:ext uri="{BB962C8B-B14F-4D97-AF65-F5344CB8AC3E}">
        <p14:creationId xmlns:p14="http://schemas.microsoft.com/office/powerpoint/2010/main" val="7048337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151</a:t>
            </a:fld>
            <a:endParaRPr lang="en-US"/>
          </a:p>
        </p:txBody>
      </p:sp>
    </p:spTree>
    <p:extLst>
      <p:ext uri="{BB962C8B-B14F-4D97-AF65-F5344CB8AC3E}">
        <p14:creationId xmlns:p14="http://schemas.microsoft.com/office/powerpoint/2010/main" val="39929258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152</a:t>
            </a:fld>
            <a:endParaRPr lang="en-US"/>
          </a:p>
        </p:txBody>
      </p:sp>
    </p:spTree>
    <p:extLst>
      <p:ext uri="{BB962C8B-B14F-4D97-AF65-F5344CB8AC3E}">
        <p14:creationId xmlns:p14="http://schemas.microsoft.com/office/powerpoint/2010/main" val="9752016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153</a:t>
            </a:fld>
            <a:endParaRPr lang="en-US"/>
          </a:p>
        </p:txBody>
      </p:sp>
    </p:spTree>
    <p:extLst>
      <p:ext uri="{BB962C8B-B14F-4D97-AF65-F5344CB8AC3E}">
        <p14:creationId xmlns:p14="http://schemas.microsoft.com/office/powerpoint/2010/main" val="26610224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154</a:t>
            </a:fld>
            <a:endParaRPr lang="en-US"/>
          </a:p>
        </p:txBody>
      </p:sp>
    </p:spTree>
    <p:extLst>
      <p:ext uri="{BB962C8B-B14F-4D97-AF65-F5344CB8AC3E}">
        <p14:creationId xmlns:p14="http://schemas.microsoft.com/office/powerpoint/2010/main" val="40400744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155</a:t>
            </a:fld>
            <a:endParaRPr lang="en-US"/>
          </a:p>
        </p:txBody>
      </p:sp>
    </p:spTree>
    <p:extLst>
      <p:ext uri="{BB962C8B-B14F-4D97-AF65-F5344CB8AC3E}">
        <p14:creationId xmlns:p14="http://schemas.microsoft.com/office/powerpoint/2010/main" val="1248683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156</a:t>
            </a:fld>
            <a:endParaRPr lang="en-US"/>
          </a:p>
        </p:txBody>
      </p:sp>
    </p:spTree>
    <p:extLst>
      <p:ext uri="{BB962C8B-B14F-4D97-AF65-F5344CB8AC3E}">
        <p14:creationId xmlns:p14="http://schemas.microsoft.com/office/powerpoint/2010/main" val="383447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9863876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157</a:t>
            </a:fld>
            <a:endParaRPr lang="en-US"/>
          </a:p>
        </p:txBody>
      </p:sp>
    </p:spTree>
    <p:extLst>
      <p:ext uri="{BB962C8B-B14F-4D97-AF65-F5344CB8AC3E}">
        <p14:creationId xmlns:p14="http://schemas.microsoft.com/office/powerpoint/2010/main" val="22641051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158</a:t>
            </a:fld>
            <a:endParaRPr lang="en-US"/>
          </a:p>
        </p:txBody>
      </p:sp>
    </p:spTree>
    <p:extLst>
      <p:ext uri="{BB962C8B-B14F-4D97-AF65-F5344CB8AC3E}">
        <p14:creationId xmlns:p14="http://schemas.microsoft.com/office/powerpoint/2010/main" val="17889968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159</a:t>
            </a:fld>
            <a:endParaRPr lang="en-US"/>
          </a:p>
        </p:txBody>
      </p:sp>
    </p:spTree>
    <p:extLst>
      <p:ext uri="{BB962C8B-B14F-4D97-AF65-F5344CB8AC3E}">
        <p14:creationId xmlns:p14="http://schemas.microsoft.com/office/powerpoint/2010/main" val="25728457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160</a:t>
            </a:fld>
            <a:endParaRPr lang="en-US"/>
          </a:p>
        </p:txBody>
      </p:sp>
    </p:spTree>
    <p:extLst>
      <p:ext uri="{BB962C8B-B14F-4D97-AF65-F5344CB8AC3E}">
        <p14:creationId xmlns:p14="http://schemas.microsoft.com/office/powerpoint/2010/main" val="22004668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161</a:t>
            </a:fld>
            <a:endParaRPr lang="en-US"/>
          </a:p>
        </p:txBody>
      </p:sp>
    </p:spTree>
    <p:extLst>
      <p:ext uri="{BB962C8B-B14F-4D97-AF65-F5344CB8AC3E}">
        <p14:creationId xmlns:p14="http://schemas.microsoft.com/office/powerpoint/2010/main" val="37490117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162</a:t>
            </a:fld>
            <a:endParaRPr lang="en-US"/>
          </a:p>
        </p:txBody>
      </p:sp>
    </p:spTree>
    <p:extLst>
      <p:ext uri="{BB962C8B-B14F-4D97-AF65-F5344CB8AC3E}">
        <p14:creationId xmlns:p14="http://schemas.microsoft.com/office/powerpoint/2010/main" val="4454563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163</a:t>
            </a:fld>
            <a:endParaRPr lang="en-US"/>
          </a:p>
        </p:txBody>
      </p:sp>
    </p:spTree>
    <p:extLst>
      <p:ext uri="{BB962C8B-B14F-4D97-AF65-F5344CB8AC3E}">
        <p14:creationId xmlns:p14="http://schemas.microsoft.com/office/powerpoint/2010/main" val="5042863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164</a:t>
            </a:fld>
            <a:endParaRPr lang="en-US"/>
          </a:p>
        </p:txBody>
      </p:sp>
    </p:spTree>
    <p:extLst>
      <p:ext uri="{BB962C8B-B14F-4D97-AF65-F5344CB8AC3E}">
        <p14:creationId xmlns:p14="http://schemas.microsoft.com/office/powerpoint/2010/main" val="37425478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165</a:t>
            </a:fld>
            <a:endParaRPr lang="en-US"/>
          </a:p>
        </p:txBody>
      </p:sp>
    </p:spTree>
    <p:extLst>
      <p:ext uri="{BB962C8B-B14F-4D97-AF65-F5344CB8AC3E}">
        <p14:creationId xmlns:p14="http://schemas.microsoft.com/office/powerpoint/2010/main" val="41980924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166</a:t>
            </a:fld>
            <a:endParaRPr lang="en-US"/>
          </a:p>
        </p:txBody>
      </p:sp>
    </p:spTree>
    <p:extLst>
      <p:ext uri="{BB962C8B-B14F-4D97-AF65-F5344CB8AC3E}">
        <p14:creationId xmlns:p14="http://schemas.microsoft.com/office/powerpoint/2010/main" val="349175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15853392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167</a:t>
            </a:fld>
            <a:endParaRPr lang="en-US"/>
          </a:p>
        </p:txBody>
      </p:sp>
    </p:spTree>
    <p:extLst>
      <p:ext uri="{BB962C8B-B14F-4D97-AF65-F5344CB8AC3E}">
        <p14:creationId xmlns:p14="http://schemas.microsoft.com/office/powerpoint/2010/main" val="39293205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168</a:t>
            </a:fld>
            <a:endParaRPr lang="en-US"/>
          </a:p>
        </p:txBody>
      </p:sp>
    </p:spTree>
    <p:extLst>
      <p:ext uri="{BB962C8B-B14F-4D97-AF65-F5344CB8AC3E}">
        <p14:creationId xmlns:p14="http://schemas.microsoft.com/office/powerpoint/2010/main" val="13768004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169</a:t>
            </a:fld>
            <a:endParaRPr lang="en-US"/>
          </a:p>
        </p:txBody>
      </p:sp>
    </p:spTree>
    <p:extLst>
      <p:ext uri="{BB962C8B-B14F-4D97-AF65-F5344CB8AC3E}">
        <p14:creationId xmlns:p14="http://schemas.microsoft.com/office/powerpoint/2010/main" val="420394720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170</a:t>
            </a:fld>
            <a:endParaRPr lang="en-US"/>
          </a:p>
        </p:txBody>
      </p:sp>
    </p:spTree>
    <p:extLst>
      <p:ext uri="{BB962C8B-B14F-4D97-AF65-F5344CB8AC3E}">
        <p14:creationId xmlns:p14="http://schemas.microsoft.com/office/powerpoint/2010/main" val="21935534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171</a:t>
            </a:fld>
            <a:endParaRPr lang="en-US"/>
          </a:p>
        </p:txBody>
      </p:sp>
    </p:spTree>
    <p:extLst>
      <p:ext uri="{BB962C8B-B14F-4D97-AF65-F5344CB8AC3E}">
        <p14:creationId xmlns:p14="http://schemas.microsoft.com/office/powerpoint/2010/main" val="10886823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172</a:t>
            </a:fld>
            <a:endParaRPr lang="en-US"/>
          </a:p>
        </p:txBody>
      </p:sp>
    </p:spTree>
    <p:extLst>
      <p:ext uri="{BB962C8B-B14F-4D97-AF65-F5344CB8AC3E}">
        <p14:creationId xmlns:p14="http://schemas.microsoft.com/office/powerpoint/2010/main" val="16949262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173</a:t>
            </a:fld>
            <a:endParaRPr lang="en-US"/>
          </a:p>
        </p:txBody>
      </p:sp>
    </p:spTree>
    <p:extLst>
      <p:ext uri="{BB962C8B-B14F-4D97-AF65-F5344CB8AC3E}">
        <p14:creationId xmlns:p14="http://schemas.microsoft.com/office/powerpoint/2010/main" val="38516105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174</a:t>
            </a:fld>
            <a:endParaRPr lang="en-US"/>
          </a:p>
        </p:txBody>
      </p:sp>
    </p:spTree>
    <p:extLst>
      <p:ext uri="{BB962C8B-B14F-4D97-AF65-F5344CB8AC3E}">
        <p14:creationId xmlns:p14="http://schemas.microsoft.com/office/powerpoint/2010/main" val="418857970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175</a:t>
            </a:fld>
            <a:endParaRPr lang="en-US"/>
          </a:p>
        </p:txBody>
      </p:sp>
    </p:spTree>
    <p:extLst>
      <p:ext uri="{BB962C8B-B14F-4D97-AF65-F5344CB8AC3E}">
        <p14:creationId xmlns:p14="http://schemas.microsoft.com/office/powerpoint/2010/main" val="34443531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176</a:t>
            </a:fld>
            <a:endParaRPr lang="en-US"/>
          </a:p>
        </p:txBody>
      </p:sp>
    </p:spTree>
    <p:extLst>
      <p:ext uri="{BB962C8B-B14F-4D97-AF65-F5344CB8AC3E}">
        <p14:creationId xmlns:p14="http://schemas.microsoft.com/office/powerpoint/2010/main" val="2024658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a:t>
            </a:fld>
            <a:endParaRPr lang="en-US"/>
          </a:p>
        </p:txBody>
      </p:sp>
    </p:spTree>
    <p:extLst>
      <p:ext uri="{BB962C8B-B14F-4D97-AF65-F5344CB8AC3E}">
        <p14:creationId xmlns:p14="http://schemas.microsoft.com/office/powerpoint/2010/main" val="5732326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177</a:t>
            </a:fld>
            <a:endParaRPr lang="en-US"/>
          </a:p>
        </p:txBody>
      </p:sp>
    </p:spTree>
    <p:extLst>
      <p:ext uri="{BB962C8B-B14F-4D97-AF65-F5344CB8AC3E}">
        <p14:creationId xmlns:p14="http://schemas.microsoft.com/office/powerpoint/2010/main" val="167198018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178</a:t>
            </a:fld>
            <a:endParaRPr lang="en-US" dirty="0"/>
          </a:p>
        </p:txBody>
      </p:sp>
    </p:spTree>
    <p:extLst>
      <p:ext uri="{BB962C8B-B14F-4D97-AF65-F5344CB8AC3E}">
        <p14:creationId xmlns:p14="http://schemas.microsoft.com/office/powerpoint/2010/main" val="386807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a:t>
            </a:fld>
            <a:endParaRPr lang="en-US"/>
          </a:p>
        </p:txBody>
      </p:sp>
    </p:spTree>
    <p:extLst>
      <p:ext uri="{BB962C8B-B14F-4D97-AF65-F5344CB8AC3E}">
        <p14:creationId xmlns:p14="http://schemas.microsoft.com/office/powerpoint/2010/main" val="163184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18</a:t>
            </a:fld>
            <a:endParaRPr lang="en-US"/>
          </a:p>
        </p:txBody>
      </p:sp>
    </p:spTree>
    <p:extLst>
      <p:ext uri="{BB962C8B-B14F-4D97-AF65-F5344CB8AC3E}">
        <p14:creationId xmlns:p14="http://schemas.microsoft.com/office/powerpoint/2010/main" val="25464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19</a:t>
            </a:fld>
            <a:endParaRPr lang="en-US"/>
          </a:p>
        </p:txBody>
      </p:sp>
    </p:spTree>
    <p:extLst>
      <p:ext uri="{BB962C8B-B14F-4D97-AF65-F5344CB8AC3E}">
        <p14:creationId xmlns:p14="http://schemas.microsoft.com/office/powerpoint/2010/main" val="126463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20</a:t>
            </a:fld>
            <a:endParaRPr lang="en-US"/>
          </a:p>
        </p:txBody>
      </p:sp>
    </p:spTree>
    <p:extLst>
      <p:ext uri="{BB962C8B-B14F-4D97-AF65-F5344CB8AC3E}">
        <p14:creationId xmlns:p14="http://schemas.microsoft.com/office/powerpoint/2010/main" val="52062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a:t>
            </a:fld>
            <a:endParaRPr lang="en-US"/>
          </a:p>
        </p:txBody>
      </p:sp>
    </p:spTree>
    <p:extLst>
      <p:ext uri="{BB962C8B-B14F-4D97-AF65-F5344CB8AC3E}">
        <p14:creationId xmlns:p14="http://schemas.microsoft.com/office/powerpoint/2010/main" val="167198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21</a:t>
            </a:fld>
            <a:endParaRPr lang="en-US"/>
          </a:p>
        </p:txBody>
      </p:sp>
    </p:spTree>
    <p:extLst>
      <p:ext uri="{BB962C8B-B14F-4D97-AF65-F5344CB8AC3E}">
        <p14:creationId xmlns:p14="http://schemas.microsoft.com/office/powerpoint/2010/main" val="1179818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22</a:t>
            </a:fld>
            <a:endParaRPr lang="en-US"/>
          </a:p>
        </p:txBody>
      </p:sp>
    </p:spTree>
    <p:extLst>
      <p:ext uri="{BB962C8B-B14F-4D97-AF65-F5344CB8AC3E}">
        <p14:creationId xmlns:p14="http://schemas.microsoft.com/office/powerpoint/2010/main" val="1458446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23</a:t>
            </a:fld>
            <a:endParaRPr lang="en-US"/>
          </a:p>
        </p:txBody>
      </p:sp>
    </p:spTree>
    <p:extLst>
      <p:ext uri="{BB962C8B-B14F-4D97-AF65-F5344CB8AC3E}">
        <p14:creationId xmlns:p14="http://schemas.microsoft.com/office/powerpoint/2010/main" val="2090347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24</a:t>
            </a:fld>
            <a:endParaRPr lang="en-US"/>
          </a:p>
        </p:txBody>
      </p:sp>
    </p:spTree>
    <p:extLst>
      <p:ext uri="{BB962C8B-B14F-4D97-AF65-F5344CB8AC3E}">
        <p14:creationId xmlns:p14="http://schemas.microsoft.com/office/powerpoint/2010/main" val="420716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49</a:t>
            </a:fld>
            <a:endParaRPr lang="en-US"/>
          </a:p>
        </p:txBody>
      </p:sp>
    </p:spTree>
    <p:extLst>
      <p:ext uri="{BB962C8B-B14F-4D97-AF65-F5344CB8AC3E}">
        <p14:creationId xmlns:p14="http://schemas.microsoft.com/office/powerpoint/2010/main" val="382730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50</a:t>
            </a:fld>
            <a:endParaRPr lang="en-US"/>
          </a:p>
        </p:txBody>
      </p:sp>
    </p:spTree>
    <p:extLst>
      <p:ext uri="{BB962C8B-B14F-4D97-AF65-F5344CB8AC3E}">
        <p14:creationId xmlns:p14="http://schemas.microsoft.com/office/powerpoint/2010/main" val="136854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52</a:t>
            </a:fld>
            <a:endParaRPr lang="en-US"/>
          </a:p>
        </p:txBody>
      </p:sp>
    </p:spTree>
    <p:extLst>
      <p:ext uri="{BB962C8B-B14F-4D97-AF65-F5344CB8AC3E}">
        <p14:creationId xmlns:p14="http://schemas.microsoft.com/office/powerpoint/2010/main" val="3064912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53</a:t>
            </a:fld>
            <a:endParaRPr lang="en-US"/>
          </a:p>
        </p:txBody>
      </p:sp>
    </p:spTree>
    <p:extLst>
      <p:ext uri="{BB962C8B-B14F-4D97-AF65-F5344CB8AC3E}">
        <p14:creationId xmlns:p14="http://schemas.microsoft.com/office/powerpoint/2010/main" val="3277271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54</a:t>
            </a:fld>
            <a:endParaRPr lang="en-US"/>
          </a:p>
        </p:txBody>
      </p:sp>
    </p:spTree>
    <p:extLst>
      <p:ext uri="{BB962C8B-B14F-4D97-AF65-F5344CB8AC3E}">
        <p14:creationId xmlns:p14="http://schemas.microsoft.com/office/powerpoint/2010/main" val="1530021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55</a:t>
            </a:fld>
            <a:endParaRPr lang="en-US"/>
          </a:p>
        </p:txBody>
      </p:sp>
    </p:spTree>
    <p:extLst>
      <p:ext uri="{BB962C8B-B14F-4D97-AF65-F5344CB8AC3E}">
        <p14:creationId xmlns:p14="http://schemas.microsoft.com/office/powerpoint/2010/main" val="310108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004475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56</a:t>
            </a:fld>
            <a:endParaRPr lang="en-US"/>
          </a:p>
        </p:txBody>
      </p:sp>
    </p:spTree>
    <p:extLst>
      <p:ext uri="{BB962C8B-B14F-4D97-AF65-F5344CB8AC3E}">
        <p14:creationId xmlns:p14="http://schemas.microsoft.com/office/powerpoint/2010/main" val="2408910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57</a:t>
            </a:fld>
            <a:endParaRPr lang="en-US"/>
          </a:p>
        </p:txBody>
      </p:sp>
    </p:spTree>
    <p:extLst>
      <p:ext uri="{BB962C8B-B14F-4D97-AF65-F5344CB8AC3E}">
        <p14:creationId xmlns:p14="http://schemas.microsoft.com/office/powerpoint/2010/main" val="179417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58</a:t>
            </a:fld>
            <a:endParaRPr lang="en-US"/>
          </a:p>
        </p:txBody>
      </p:sp>
    </p:spTree>
    <p:extLst>
      <p:ext uri="{BB962C8B-B14F-4D97-AF65-F5344CB8AC3E}">
        <p14:creationId xmlns:p14="http://schemas.microsoft.com/office/powerpoint/2010/main" val="339174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59</a:t>
            </a:fld>
            <a:endParaRPr lang="en-US"/>
          </a:p>
        </p:txBody>
      </p:sp>
    </p:spTree>
    <p:extLst>
      <p:ext uri="{BB962C8B-B14F-4D97-AF65-F5344CB8AC3E}">
        <p14:creationId xmlns:p14="http://schemas.microsoft.com/office/powerpoint/2010/main" val="792090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60</a:t>
            </a:fld>
            <a:endParaRPr lang="en-US"/>
          </a:p>
        </p:txBody>
      </p:sp>
    </p:spTree>
    <p:extLst>
      <p:ext uri="{BB962C8B-B14F-4D97-AF65-F5344CB8AC3E}">
        <p14:creationId xmlns:p14="http://schemas.microsoft.com/office/powerpoint/2010/main" val="2464413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61</a:t>
            </a:fld>
            <a:endParaRPr lang="en-US"/>
          </a:p>
        </p:txBody>
      </p:sp>
    </p:spTree>
    <p:extLst>
      <p:ext uri="{BB962C8B-B14F-4D97-AF65-F5344CB8AC3E}">
        <p14:creationId xmlns:p14="http://schemas.microsoft.com/office/powerpoint/2010/main" val="238665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62</a:t>
            </a:fld>
            <a:endParaRPr lang="en-US"/>
          </a:p>
        </p:txBody>
      </p:sp>
    </p:spTree>
    <p:extLst>
      <p:ext uri="{BB962C8B-B14F-4D97-AF65-F5344CB8AC3E}">
        <p14:creationId xmlns:p14="http://schemas.microsoft.com/office/powerpoint/2010/main" val="294064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63</a:t>
            </a:fld>
            <a:endParaRPr lang="en-US"/>
          </a:p>
        </p:txBody>
      </p:sp>
    </p:spTree>
    <p:extLst>
      <p:ext uri="{BB962C8B-B14F-4D97-AF65-F5344CB8AC3E}">
        <p14:creationId xmlns:p14="http://schemas.microsoft.com/office/powerpoint/2010/main" val="191196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64</a:t>
            </a:fld>
            <a:endParaRPr lang="en-US"/>
          </a:p>
        </p:txBody>
      </p:sp>
    </p:spTree>
    <p:extLst>
      <p:ext uri="{BB962C8B-B14F-4D97-AF65-F5344CB8AC3E}">
        <p14:creationId xmlns:p14="http://schemas.microsoft.com/office/powerpoint/2010/main" val="1091808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65</a:t>
            </a:fld>
            <a:endParaRPr lang="en-US"/>
          </a:p>
        </p:txBody>
      </p:sp>
    </p:spTree>
    <p:extLst>
      <p:ext uri="{BB962C8B-B14F-4D97-AF65-F5344CB8AC3E}">
        <p14:creationId xmlns:p14="http://schemas.microsoft.com/office/powerpoint/2010/main" val="410096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a:t>
            </a:fld>
            <a:endParaRPr lang="en-US"/>
          </a:p>
        </p:txBody>
      </p:sp>
    </p:spTree>
    <p:extLst>
      <p:ext uri="{BB962C8B-B14F-4D97-AF65-F5344CB8AC3E}">
        <p14:creationId xmlns:p14="http://schemas.microsoft.com/office/powerpoint/2010/main" val="806416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66</a:t>
            </a:fld>
            <a:endParaRPr lang="en-US"/>
          </a:p>
        </p:txBody>
      </p:sp>
    </p:spTree>
    <p:extLst>
      <p:ext uri="{BB962C8B-B14F-4D97-AF65-F5344CB8AC3E}">
        <p14:creationId xmlns:p14="http://schemas.microsoft.com/office/powerpoint/2010/main" val="3497026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67</a:t>
            </a:fld>
            <a:endParaRPr lang="en-US"/>
          </a:p>
        </p:txBody>
      </p:sp>
    </p:spTree>
    <p:extLst>
      <p:ext uri="{BB962C8B-B14F-4D97-AF65-F5344CB8AC3E}">
        <p14:creationId xmlns:p14="http://schemas.microsoft.com/office/powerpoint/2010/main" val="876673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148856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69</a:t>
            </a:fld>
            <a:endParaRPr lang="en-US"/>
          </a:p>
        </p:txBody>
      </p:sp>
    </p:spTree>
    <p:extLst>
      <p:ext uri="{BB962C8B-B14F-4D97-AF65-F5344CB8AC3E}">
        <p14:creationId xmlns:p14="http://schemas.microsoft.com/office/powerpoint/2010/main" val="4149454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70</a:t>
            </a:fld>
            <a:endParaRPr lang="en-US"/>
          </a:p>
        </p:txBody>
      </p:sp>
    </p:spTree>
    <p:extLst>
      <p:ext uri="{BB962C8B-B14F-4D97-AF65-F5344CB8AC3E}">
        <p14:creationId xmlns:p14="http://schemas.microsoft.com/office/powerpoint/2010/main" val="3347112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71</a:t>
            </a:fld>
            <a:endParaRPr lang="en-US"/>
          </a:p>
        </p:txBody>
      </p:sp>
    </p:spTree>
    <p:extLst>
      <p:ext uri="{BB962C8B-B14F-4D97-AF65-F5344CB8AC3E}">
        <p14:creationId xmlns:p14="http://schemas.microsoft.com/office/powerpoint/2010/main" val="103799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72</a:t>
            </a:fld>
            <a:endParaRPr lang="en-US"/>
          </a:p>
        </p:txBody>
      </p:sp>
    </p:spTree>
    <p:extLst>
      <p:ext uri="{BB962C8B-B14F-4D97-AF65-F5344CB8AC3E}">
        <p14:creationId xmlns:p14="http://schemas.microsoft.com/office/powerpoint/2010/main" val="2567575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73</a:t>
            </a:fld>
            <a:endParaRPr lang="en-US"/>
          </a:p>
        </p:txBody>
      </p:sp>
    </p:spTree>
    <p:extLst>
      <p:ext uri="{BB962C8B-B14F-4D97-AF65-F5344CB8AC3E}">
        <p14:creationId xmlns:p14="http://schemas.microsoft.com/office/powerpoint/2010/main" val="2801892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74</a:t>
            </a:fld>
            <a:endParaRPr lang="en-US"/>
          </a:p>
        </p:txBody>
      </p:sp>
    </p:spTree>
    <p:extLst>
      <p:ext uri="{BB962C8B-B14F-4D97-AF65-F5344CB8AC3E}">
        <p14:creationId xmlns:p14="http://schemas.microsoft.com/office/powerpoint/2010/main" val="3248664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75</a:t>
            </a:fld>
            <a:endParaRPr lang="en-US"/>
          </a:p>
        </p:txBody>
      </p:sp>
    </p:spTree>
    <p:extLst>
      <p:ext uri="{BB962C8B-B14F-4D97-AF65-F5344CB8AC3E}">
        <p14:creationId xmlns:p14="http://schemas.microsoft.com/office/powerpoint/2010/main" val="185047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a:t>
            </a:fld>
            <a:endParaRPr lang="en-US"/>
          </a:p>
        </p:txBody>
      </p:sp>
    </p:spTree>
    <p:extLst>
      <p:ext uri="{BB962C8B-B14F-4D97-AF65-F5344CB8AC3E}">
        <p14:creationId xmlns:p14="http://schemas.microsoft.com/office/powerpoint/2010/main" val="1881993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76</a:t>
            </a:fld>
            <a:endParaRPr lang="en-US"/>
          </a:p>
        </p:txBody>
      </p:sp>
    </p:spTree>
    <p:extLst>
      <p:ext uri="{BB962C8B-B14F-4D97-AF65-F5344CB8AC3E}">
        <p14:creationId xmlns:p14="http://schemas.microsoft.com/office/powerpoint/2010/main" val="883065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77</a:t>
            </a:fld>
            <a:endParaRPr lang="en-US"/>
          </a:p>
        </p:txBody>
      </p:sp>
    </p:spTree>
    <p:extLst>
      <p:ext uri="{BB962C8B-B14F-4D97-AF65-F5344CB8AC3E}">
        <p14:creationId xmlns:p14="http://schemas.microsoft.com/office/powerpoint/2010/main" val="444416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78</a:t>
            </a:fld>
            <a:endParaRPr lang="en-US"/>
          </a:p>
        </p:txBody>
      </p:sp>
    </p:spTree>
    <p:extLst>
      <p:ext uri="{BB962C8B-B14F-4D97-AF65-F5344CB8AC3E}">
        <p14:creationId xmlns:p14="http://schemas.microsoft.com/office/powerpoint/2010/main" val="3137861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79</a:t>
            </a:fld>
            <a:endParaRPr lang="en-US"/>
          </a:p>
        </p:txBody>
      </p:sp>
    </p:spTree>
    <p:extLst>
      <p:ext uri="{BB962C8B-B14F-4D97-AF65-F5344CB8AC3E}">
        <p14:creationId xmlns:p14="http://schemas.microsoft.com/office/powerpoint/2010/main" val="3594219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80</a:t>
            </a:fld>
            <a:endParaRPr lang="en-US"/>
          </a:p>
        </p:txBody>
      </p:sp>
    </p:spTree>
    <p:extLst>
      <p:ext uri="{BB962C8B-B14F-4D97-AF65-F5344CB8AC3E}">
        <p14:creationId xmlns:p14="http://schemas.microsoft.com/office/powerpoint/2010/main" val="1570872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81</a:t>
            </a:fld>
            <a:endParaRPr lang="en-US"/>
          </a:p>
        </p:txBody>
      </p:sp>
    </p:spTree>
    <p:extLst>
      <p:ext uri="{BB962C8B-B14F-4D97-AF65-F5344CB8AC3E}">
        <p14:creationId xmlns:p14="http://schemas.microsoft.com/office/powerpoint/2010/main" val="4074263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82</a:t>
            </a:fld>
            <a:endParaRPr lang="en-US"/>
          </a:p>
        </p:txBody>
      </p:sp>
    </p:spTree>
    <p:extLst>
      <p:ext uri="{BB962C8B-B14F-4D97-AF65-F5344CB8AC3E}">
        <p14:creationId xmlns:p14="http://schemas.microsoft.com/office/powerpoint/2010/main" val="2742467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83</a:t>
            </a:fld>
            <a:endParaRPr lang="en-US"/>
          </a:p>
        </p:txBody>
      </p:sp>
    </p:spTree>
    <p:extLst>
      <p:ext uri="{BB962C8B-B14F-4D97-AF65-F5344CB8AC3E}">
        <p14:creationId xmlns:p14="http://schemas.microsoft.com/office/powerpoint/2010/main" val="2916227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84</a:t>
            </a:fld>
            <a:endParaRPr lang="en-US"/>
          </a:p>
        </p:txBody>
      </p:sp>
    </p:spTree>
    <p:extLst>
      <p:ext uri="{BB962C8B-B14F-4D97-AF65-F5344CB8AC3E}">
        <p14:creationId xmlns:p14="http://schemas.microsoft.com/office/powerpoint/2010/main" val="3291723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85</a:t>
            </a:fld>
            <a:endParaRPr lang="en-US"/>
          </a:p>
        </p:txBody>
      </p:sp>
    </p:spTree>
    <p:extLst>
      <p:ext uri="{BB962C8B-B14F-4D97-AF65-F5344CB8AC3E}">
        <p14:creationId xmlns:p14="http://schemas.microsoft.com/office/powerpoint/2010/main" val="1585822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7</a:t>
            </a:fld>
            <a:endParaRPr lang="en-US"/>
          </a:p>
        </p:txBody>
      </p:sp>
    </p:spTree>
    <p:extLst>
      <p:ext uri="{BB962C8B-B14F-4D97-AF65-F5344CB8AC3E}">
        <p14:creationId xmlns:p14="http://schemas.microsoft.com/office/powerpoint/2010/main" val="232631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86</a:t>
            </a:fld>
            <a:endParaRPr lang="en-US"/>
          </a:p>
        </p:txBody>
      </p:sp>
    </p:spTree>
    <p:extLst>
      <p:ext uri="{BB962C8B-B14F-4D97-AF65-F5344CB8AC3E}">
        <p14:creationId xmlns:p14="http://schemas.microsoft.com/office/powerpoint/2010/main" val="514065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87</a:t>
            </a:fld>
            <a:endParaRPr lang="en-US"/>
          </a:p>
        </p:txBody>
      </p:sp>
    </p:spTree>
    <p:extLst>
      <p:ext uri="{BB962C8B-B14F-4D97-AF65-F5344CB8AC3E}">
        <p14:creationId xmlns:p14="http://schemas.microsoft.com/office/powerpoint/2010/main" val="1654336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88</a:t>
            </a:fld>
            <a:endParaRPr lang="en-US"/>
          </a:p>
        </p:txBody>
      </p:sp>
    </p:spTree>
    <p:extLst>
      <p:ext uri="{BB962C8B-B14F-4D97-AF65-F5344CB8AC3E}">
        <p14:creationId xmlns:p14="http://schemas.microsoft.com/office/powerpoint/2010/main" val="3778101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89</a:t>
            </a:fld>
            <a:endParaRPr lang="en-US"/>
          </a:p>
        </p:txBody>
      </p:sp>
    </p:spTree>
    <p:extLst>
      <p:ext uri="{BB962C8B-B14F-4D97-AF65-F5344CB8AC3E}">
        <p14:creationId xmlns:p14="http://schemas.microsoft.com/office/powerpoint/2010/main" val="11324160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73358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91</a:t>
            </a:fld>
            <a:endParaRPr lang="en-US"/>
          </a:p>
        </p:txBody>
      </p:sp>
    </p:spTree>
    <p:extLst>
      <p:ext uri="{BB962C8B-B14F-4D97-AF65-F5344CB8AC3E}">
        <p14:creationId xmlns:p14="http://schemas.microsoft.com/office/powerpoint/2010/main" val="805495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92</a:t>
            </a:fld>
            <a:endParaRPr lang="en-US"/>
          </a:p>
        </p:txBody>
      </p:sp>
    </p:spTree>
    <p:extLst>
      <p:ext uri="{BB962C8B-B14F-4D97-AF65-F5344CB8AC3E}">
        <p14:creationId xmlns:p14="http://schemas.microsoft.com/office/powerpoint/2010/main" val="3444788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93</a:t>
            </a:fld>
            <a:endParaRPr lang="en-US"/>
          </a:p>
        </p:txBody>
      </p:sp>
    </p:spTree>
    <p:extLst>
      <p:ext uri="{BB962C8B-B14F-4D97-AF65-F5344CB8AC3E}">
        <p14:creationId xmlns:p14="http://schemas.microsoft.com/office/powerpoint/2010/main" val="979194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94</a:t>
            </a:fld>
            <a:endParaRPr lang="en-US"/>
          </a:p>
        </p:txBody>
      </p:sp>
    </p:spTree>
    <p:extLst>
      <p:ext uri="{BB962C8B-B14F-4D97-AF65-F5344CB8AC3E}">
        <p14:creationId xmlns:p14="http://schemas.microsoft.com/office/powerpoint/2010/main" val="3175965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95</a:t>
            </a:fld>
            <a:endParaRPr lang="en-US"/>
          </a:p>
        </p:txBody>
      </p:sp>
    </p:spTree>
    <p:extLst>
      <p:ext uri="{BB962C8B-B14F-4D97-AF65-F5344CB8AC3E}">
        <p14:creationId xmlns:p14="http://schemas.microsoft.com/office/powerpoint/2010/main" val="288416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a:t>
            </a:fld>
            <a:endParaRPr lang="en-US"/>
          </a:p>
        </p:txBody>
      </p:sp>
    </p:spTree>
    <p:extLst>
      <p:ext uri="{BB962C8B-B14F-4D97-AF65-F5344CB8AC3E}">
        <p14:creationId xmlns:p14="http://schemas.microsoft.com/office/powerpoint/2010/main" val="20166518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96</a:t>
            </a:fld>
            <a:endParaRPr lang="en-US"/>
          </a:p>
        </p:txBody>
      </p:sp>
    </p:spTree>
    <p:extLst>
      <p:ext uri="{BB962C8B-B14F-4D97-AF65-F5344CB8AC3E}">
        <p14:creationId xmlns:p14="http://schemas.microsoft.com/office/powerpoint/2010/main" val="25934137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97</a:t>
            </a:fld>
            <a:endParaRPr lang="en-US"/>
          </a:p>
        </p:txBody>
      </p:sp>
    </p:spTree>
    <p:extLst>
      <p:ext uri="{BB962C8B-B14F-4D97-AF65-F5344CB8AC3E}">
        <p14:creationId xmlns:p14="http://schemas.microsoft.com/office/powerpoint/2010/main" val="1930576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effectLst/>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40161491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effectLst/>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37771996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100</a:t>
            </a:fld>
            <a:endParaRPr lang="en-US"/>
          </a:p>
        </p:txBody>
      </p:sp>
    </p:spTree>
    <p:extLst>
      <p:ext uri="{BB962C8B-B14F-4D97-AF65-F5344CB8AC3E}">
        <p14:creationId xmlns:p14="http://schemas.microsoft.com/office/powerpoint/2010/main" val="3103864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101</a:t>
            </a:fld>
            <a:endParaRPr lang="en-US"/>
          </a:p>
        </p:txBody>
      </p:sp>
    </p:spTree>
    <p:extLst>
      <p:ext uri="{BB962C8B-B14F-4D97-AF65-F5344CB8AC3E}">
        <p14:creationId xmlns:p14="http://schemas.microsoft.com/office/powerpoint/2010/main" val="1499928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102</a:t>
            </a:fld>
            <a:endParaRPr lang="en-US"/>
          </a:p>
        </p:txBody>
      </p:sp>
    </p:spTree>
    <p:extLst>
      <p:ext uri="{BB962C8B-B14F-4D97-AF65-F5344CB8AC3E}">
        <p14:creationId xmlns:p14="http://schemas.microsoft.com/office/powerpoint/2010/main" val="9174284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103</a:t>
            </a:fld>
            <a:endParaRPr lang="en-US"/>
          </a:p>
        </p:txBody>
      </p:sp>
    </p:spTree>
    <p:extLst>
      <p:ext uri="{BB962C8B-B14F-4D97-AF65-F5344CB8AC3E}">
        <p14:creationId xmlns:p14="http://schemas.microsoft.com/office/powerpoint/2010/main" val="34519379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effectLst/>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104</a:t>
            </a:fld>
            <a:endParaRPr lang="en-US"/>
          </a:p>
        </p:txBody>
      </p:sp>
    </p:spTree>
    <p:extLst>
      <p:ext uri="{BB962C8B-B14F-4D97-AF65-F5344CB8AC3E}">
        <p14:creationId xmlns:p14="http://schemas.microsoft.com/office/powerpoint/2010/main" val="1887580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105</a:t>
            </a:fld>
            <a:endParaRPr lang="en-US"/>
          </a:p>
        </p:txBody>
      </p:sp>
    </p:spTree>
    <p:extLst>
      <p:ext uri="{BB962C8B-B14F-4D97-AF65-F5344CB8AC3E}">
        <p14:creationId xmlns:p14="http://schemas.microsoft.com/office/powerpoint/2010/main" val="285268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a:t>
            </a:fld>
            <a:endParaRPr lang="en-US"/>
          </a:p>
        </p:txBody>
      </p:sp>
    </p:spTree>
    <p:extLst>
      <p:ext uri="{BB962C8B-B14F-4D97-AF65-F5344CB8AC3E}">
        <p14:creationId xmlns:p14="http://schemas.microsoft.com/office/powerpoint/2010/main" val="151048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106</a:t>
            </a:fld>
            <a:endParaRPr lang="en-US"/>
          </a:p>
        </p:txBody>
      </p:sp>
    </p:spTree>
    <p:extLst>
      <p:ext uri="{BB962C8B-B14F-4D97-AF65-F5344CB8AC3E}">
        <p14:creationId xmlns:p14="http://schemas.microsoft.com/office/powerpoint/2010/main" val="37618180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107</a:t>
            </a:fld>
            <a:endParaRPr lang="en-US"/>
          </a:p>
        </p:txBody>
      </p:sp>
    </p:spTree>
    <p:extLst>
      <p:ext uri="{BB962C8B-B14F-4D97-AF65-F5344CB8AC3E}">
        <p14:creationId xmlns:p14="http://schemas.microsoft.com/office/powerpoint/2010/main" val="922138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108</a:t>
            </a:fld>
            <a:endParaRPr lang="en-US"/>
          </a:p>
        </p:txBody>
      </p:sp>
    </p:spTree>
    <p:extLst>
      <p:ext uri="{BB962C8B-B14F-4D97-AF65-F5344CB8AC3E}">
        <p14:creationId xmlns:p14="http://schemas.microsoft.com/office/powerpoint/2010/main" val="2742929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109</a:t>
            </a:fld>
            <a:endParaRPr lang="en-US"/>
          </a:p>
        </p:txBody>
      </p:sp>
    </p:spTree>
    <p:extLst>
      <p:ext uri="{BB962C8B-B14F-4D97-AF65-F5344CB8AC3E}">
        <p14:creationId xmlns:p14="http://schemas.microsoft.com/office/powerpoint/2010/main" val="2730066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110</a:t>
            </a:fld>
            <a:endParaRPr lang="en-US"/>
          </a:p>
        </p:txBody>
      </p:sp>
    </p:spTree>
    <p:extLst>
      <p:ext uri="{BB962C8B-B14F-4D97-AF65-F5344CB8AC3E}">
        <p14:creationId xmlns:p14="http://schemas.microsoft.com/office/powerpoint/2010/main" val="15481224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111</a:t>
            </a:fld>
            <a:endParaRPr lang="en-US"/>
          </a:p>
        </p:txBody>
      </p:sp>
    </p:spTree>
    <p:extLst>
      <p:ext uri="{BB962C8B-B14F-4D97-AF65-F5344CB8AC3E}">
        <p14:creationId xmlns:p14="http://schemas.microsoft.com/office/powerpoint/2010/main" val="2427420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112</a:t>
            </a:fld>
            <a:endParaRPr lang="en-US"/>
          </a:p>
        </p:txBody>
      </p:sp>
    </p:spTree>
    <p:extLst>
      <p:ext uri="{BB962C8B-B14F-4D97-AF65-F5344CB8AC3E}">
        <p14:creationId xmlns:p14="http://schemas.microsoft.com/office/powerpoint/2010/main" val="3889461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113</a:t>
            </a:fld>
            <a:endParaRPr lang="en-US"/>
          </a:p>
        </p:txBody>
      </p:sp>
    </p:spTree>
    <p:extLst>
      <p:ext uri="{BB962C8B-B14F-4D97-AF65-F5344CB8AC3E}">
        <p14:creationId xmlns:p14="http://schemas.microsoft.com/office/powerpoint/2010/main" val="7322727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effectLst/>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114</a:t>
            </a:fld>
            <a:endParaRPr lang="en-US"/>
          </a:p>
        </p:txBody>
      </p:sp>
    </p:spTree>
    <p:extLst>
      <p:ext uri="{BB962C8B-B14F-4D97-AF65-F5344CB8AC3E}">
        <p14:creationId xmlns:p14="http://schemas.microsoft.com/office/powerpoint/2010/main" val="37752716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115</a:t>
            </a:fld>
            <a:endParaRPr lang="en-US"/>
          </a:p>
        </p:txBody>
      </p:sp>
    </p:spTree>
    <p:extLst>
      <p:ext uri="{BB962C8B-B14F-4D97-AF65-F5344CB8AC3E}">
        <p14:creationId xmlns:p14="http://schemas.microsoft.com/office/powerpoint/2010/main" val="270344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a:t>
            </a:fld>
            <a:endParaRPr lang="en-US"/>
          </a:p>
        </p:txBody>
      </p:sp>
    </p:spTree>
    <p:extLst>
      <p:ext uri="{BB962C8B-B14F-4D97-AF65-F5344CB8AC3E}">
        <p14:creationId xmlns:p14="http://schemas.microsoft.com/office/powerpoint/2010/main" val="15955123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116</a:t>
            </a:fld>
            <a:endParaRPr lang="en-US"/>
          </a:p>
        </p:txBody>
      </p:sp>
    </p:spTree>
    <p:extLst>
      <p:ext uri="{BB962C8B-B14F-4D97-AF65-F5344CB8AC3E}">
        <p14:creationId xmlns:p14="http://schemas.microsoft.com/office/powerpoint/2010/main" val="38839641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117</a:t>
            </a:fld>
            <a:endParaRPr lang="en-US"/>
          </a:p>
        </p:txBody>
      </p:sp>
    </p:spTree>
    <p:extLst>
      <p:ext uri="{BB962C8B-B14F-4D97-AF65-F5344CB8AC3E}">
        <p14:creationId xmlns:p14="http://schemas.microsoft.com/office/powerpoint/2010/main" val="42852095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118</a:t>
            </a:fld>
            <a:endParaRPr lang="en-US"/>
          </a:p>
        </p:txBody>
      </p:sp>
    </p:spTree>
    <p:extLst>
      <p:ext uri="{BB962C8B-B14F-4D97-AF65-F5344CB8AC3E}">
        <p14:creationId xmlns:p14="http://schemas.microsoft.com/office/powerpoint/2010/main" val="28318445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119</a:t>
            </a:fld>
            <a:endParaRPr lang="en-US"/>
          </a:p>
        </p:txBody>
      </p:sp>
    </p:spTree>
    <p:extLst>
      <p:ext uri="{BB962C8B-B14F-4D97-AF65-F5344CB8AC3E}">
        <p14:creationId xmlns:p14="http://schemas.microsoft.com/office/powerpoint/2010/main" val="547345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120</a:t>
            </a:fld>
            <a:endParaRPr lang="en-US"/>
          </a:p>
        </p:txBody>
      </p:sp>
    </p:spTree>
    <p:extLst>
      <p:ext uri="{BB962C8B-B14F-4D97-AF65-F5344CB8AC3E}">
        <p14:creationId xmlns:p14="http://schemas.microsoft.com/office/powerpoint/2010/main" val="792761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121</a:t>
            </a:fld>
            <a:endParaRPr lang="en-US"/>
          </a:p>
        </p:txBody>
      </p:sp>
    </p:spTree>
    <p:extLst>
      <p:ext uri="{BB962C8B-B14F-4D97-AF65-F5344CB8AC3E}">
        <p14:creationId xmlns:p14="http://schemas.microsoft.com/office/powerpoint/2010/main" val="14058896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1800"/>
              </a:spcBef>
              <a:buClr>
                <a:schemeClr val="accent3">
                  <a:lumMod val="75000"/>
                </a:schemeClr>
              </a:buClr>
              <a:buSzPct val="125000"/>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122</a:t>
            </a:fld>
            <a:endParaRPr lang="en-US"/>
          </a:p>
        </p:txBody>
      </p:sp>
    </p:spTree>
    <p:extLst>
      <p:ext uri="{BB962C8B-B14F-4D97-AF65-F5344CB8AC3E}">
        <p14:creationId xmlns:p14="http://schemas.microsoft.com/office/powerpoint/2010/main" val="5336051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123</a:t>
            </a:fld>
            <a:endParaRPr lang="en-US"/>
          </a:p>
        </p:txBody>
      </p:sp>
    </p:spTree>
    <p:extLst>
      <p:ext uri="{BB962C8B-B14F-4D97-AF65-F5344CB8AC3E}">
        <p14:creationId xmlns:p14="http://schemas.microsoft.com/office/powerpoint/2010/main" val="3567681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124</a:t>
            </a:fld>
            <a:endParaRPr lang="en-US"/>
          </a:p>
        </p:txBody>
      </p:sp>
    </p:spTree>
    <p:extLst>
      <p:ext uri="{BB962C8B-B14F-4D97-AF65-F5344CB8AC3E}">
        <p14:creationId xmlns:p14="http://schemas.microsoft.com/office/powerpoint/2010/main" val="11380006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125</a:t>
            </a:fld>
            <a:endParaRPr lang="en-US"/>
          </a:p>
        </p:txBody>
      </p:sp>
    </p:spTree>
    <p:extLst>
      <p:ext uri="{BB962C8B-B14F-4D97-AF65-F5344CB8AC3E}">
        <p14:creationId xmlns:p14="http://schemas.microsoft.com/office/powerpoint/2010/main" val="353598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72" y="5048055"/>
            <a:ext cx="3541504" cy="382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3822365"/>
            <a:ext cx="4138682" cy="845165"/>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575242" y="6366134"/>
            <a:ext cx="340158" cy="461665"/>
          </a:xfrm>
        </p:spPr>
        <p:txBody>
          <a:bodyPr/>
          <a:lstStyle/>
          <a:p>
            <a:fld id="{5AA06DC5-620C-4D3C-B416-7C1D0B39147D}" type="slidenum">
              <a:rPr lang="en-US" smtClean="0"/>
              <a:t>‹#›</a:t>
            </a:fld>
            <a:endParaRPr lang="en-US" dirty="0"/>
          </a:p>
        </p:txBody>
      </p:sp>
      <p:sp>
        <p:nvSpPr>
          <p:cNvPr id="8" name="Text Placeholder 7"/>
          <p:cNvSpPr>
            <a:spLocks noGrp="1"/>
          </p:cNvSpPr>
          <p:nvPr>
            <p:ph type="body" sz="quarter" idx="12" hasCustomPrompt="1"/>
          </p:nvPr>
        </p:nvSpPr>
        <p:spPr>
          <a:xfrm>
            <a:off x="305991" y="1436689"/>
            <a:ext cx="4949428"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305991" y="77357"/>
            <a:ext cx="5321414" cy="789658"/>
          </a:xfrm>
        </p:spPr>
        <p:txBody>
          <a:bodyPr>
            <a:normAutofit/>
          </a:bodyPr>
          <a:lstStyle>
            <a:lvl4pPr marL="0" indent="0">
              <a:buNone/>
              <a:defRPr sz="3200" b="1">
                <a:latin typeface="Verdana" panose="020B0604030504040204" pitchFamily="34" charset="0"/>
                <a:ea typeface="Verdana" panose="020B0604030504040204" pitchFamily="34" charset="0"/>
              </a:defRPr>
            </a:lvl4pPr>
          </a:lstStyle>
          <a:p>
            <a:pPr lvl="3"/>
            <a:r>
              <a:rPr lang="en-US" sz="3200" b="1" dirty="0">
                <a:latin typeface="Verdana" panose="020B0604030504040204" pitchFamily="34" charset="0"/>
                <a:ea typeface="Verdana" panose="020B0604030504040204" pitchFamily="34" charset="0"/>
              </a:rPr>
              <a:t>Objective</a:t>
            </a:r>
            <a:endParaRPr lang="en-US" dirty="0"/>
          </a:p>
        </p:txBody>
      </p:sp>
    </p:spTree>
    <p:extLst>
      <p:ext uri="{BB962C8B-B14F-4D97-AF65-F5344CB8AC3E}">
        <p14:creationId xmlns:p14="http://schemas.microsoft.com/office/powerpoint/2010/main" val="281423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7"/>
            <a:ext cx="86868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46792" y="6437271"/>
            <a:ext cx="2450417" cy="263937"/>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55.tiff"/><Relationship Id="rId4" Type="http://schemas.openxmlformats.org/officeDocument/2006/relationships/image" Target="../media/image54.tiff"/></Relationships>
</file>

<file path=ppt/slides/_rels/slide11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tiff"/></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hyperlink" Target="https://www.colourbox.com/vector/illustration-of-a-magnifying-glass-on-a-black-background-vector-2738692"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1.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5.xml"/><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colourbox.com/vector/illustration-of-a-magnifying-glass-on-a-black-background-vector-2738692"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9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0.tiff"/></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Intervention Programs for Reading</a:t>
            </a:r>
          </a:p>
        </p:txBody>
      </p:sp>
      <p:sp>
        <p:nvSpPr>
          <p:cNvPr id="3" name="Subtitle 2"/>
          <p:cNvSpPr>
            <a:spLocks noGrp="1"/>
          </p:cNvSpPr>
          <p:nvPr>
            <p:ph type="subTitle" idx="1"/>
          </p:nvPr>
        </p:nvSpPr>
        <p:spPr/>
        <p:txBody>
          <a:bodyPr/>
          <a:lstStyle/>
          <a:p>
            <a:r>
              <a:rPr lang="en-US" dirty="0"/>
              <a:t>Module 3 – Introduction</a:t>
            </a:r>
          </a:p>
        </p:txBody>
      </p:sp>
    </p:spTree>
    <p:extLst>
      <p:ext uri="{BB962C8B-B14F-4D97-AF65-F5344CB8AC3E}">
        <p14:creationId xmlns:p14="http://schemas.microsoft.com/office/powerpoint/2010/main" val="408215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t>Schedules, organizes, and integrates content over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Selects examples for you</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Breaks down skills so that you can more easily model and demonstrate them</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language for providing clear explanations to reduce confusion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all learning materials</a:t>
            </a:r>
          </a:p>
        </p:txBody>
      </p:sp>
    </p:spTree>
    <p:extLst>
      <p:ext uri="{BB962C8B-B14F-4D97-AF65-F5344CB8AC3E}">
        <p14:creationId xmlns:p14="http://schemas.microsoft.com/office/powerpoint/2010/main" val="1227995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Clear objectives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Modeling</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Guided practice</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Student engagement</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Corrective Reading"/>
          <p:cNvPicPr>
            <a:picLocks noChangeAspect="1"/>
          </p:cNvPicPr>
          <p:nvPr/>
        </p:nvPicPr>
        <p:blipFill>
          <a:blip r:embed="rId3"/>
          <a:stretch>
            <a:fillRect/>
          </a:stretch>
        </p:blipFill>
        <p:spPr>
          <a:xfrm>
            <a:off x="228600" y="1985229"/>
            <a:ext cx="1639408" cy="2184132"/>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1357333" y="5194470"/>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C183D7F6-B498-43B3-948B-1728B52AA6E4}">
                <adec:decorative xmlns:adec="http://schemas.microsoft.com/office/drawing/2017/decorative" val="1"/>
              </a:ext>
            </a:extLst>
          </p:cNvPr>
          <p:cNvGrpSpPr>
            <a:grpSpLocks/>
          </p:cNvGrpSpPr>
          <p:nvPr/>
        </p:nvGrpSpPr>
        <p:grpSpPr bwMode="auto">
          <a:xfrm>
            <a:off x="1568030" y="5405364"/>
            <a:ext cx="1755357" cy="417094"/>
            <a:chOff x="800" y="6533"/>
            <a:chExt cx="1014" cy="224"/>
          </a:xfrm>
        </p:grpSpPr>
        <p:sp>
          <p:nvSpPr>
            <p:cNvPr id="12"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13"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14"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15" name="Title 1"/>
          <p:cNvSpPr txBox="1">
            <a:spLocks/>
          </p:cNvSpPr>
          <p:nvPr/>
        </p:nvSpPr>
        <p:spPr>
          <a:xfrm>
            <a:off x="1174149" y="4556978"/>
            <a:ext cx="2715128" cy="532045"/>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b="0" dirty="0">
                <a:solidFill>
                  <a:schemeClr val="accent3"/>
                </a:solidFill>
              </a:rPr>
              <a:t>Overall Review</a:t>
            </a:r>
          </a:p>
        </p:txBody>
      </p:sp>
      <p:sp>
        <p:nvSpPr>
          <p:cNvPr id="16" name="TextBox 15"/>
          <p:cNvSpPr txBox="1"/>
          <p:nvPr/>
        </p:nvSpPr>
        <p:spPr>
          <a:xfrm>
            <a:off x="1433809" y="5089023"/>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spTree>
    <p:extLst>
      <p:ext uri="{BB962C8B-B14F-4D97-AF65-F5344CB8AC3E}">
        <p14:creationId xmlns:p14="http://schemas.microsoft.com/office/powerpoint/2010/main" val="2412107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23261"/>
            <a:ext cx="8686800" cy="1224643"/>
          </a:xfrm>
        </p:spPr>
        <p:txBody>
          <a:bodyPr>
            <a:normAutofit/>
          </a:bodyPr>
          <a:lstStyle/>
          <a:p>
            <a:r>
              <a:rPr lang="en-US" dirty="0">
                <a:solidFill>
                  <a:schemeClr val="accent2">
                    <a:lumMod val="60000"/>
                    <a:lumOff val="40000"/>
                  </a:schemeClr>
                </a:solidFill>
              </a:rPr>
              <a:t>Non Example</a:t>
            </a:r>
          </a:p>
        </p:txBody>
      </p:sp>
      <p:pic>
        <p:nvPicPr>
          <p:cNvPr id="2" name="Picture 1" descr="Image of Phonics - Teaching Vowels">
            <a:extLst>
              <a:ext uri="{FF2B5EF4-FFF2-40B4-BE49-F238E27FC236}">
                <a16:creationId xmlns:a16="http://schemas.microsoft.com/office/drawing/2014/main" id="{959916B7-A6CC-41FF-88EB-0BA180EC9F68}"/>
              </a:ext>
            </a:extLst>
          </p:cNvPr>
          <p:cNvPicPr>
            <a:picLocks noChangeAspect="1"/>
          </p:cNvPicPr>
          <p:nvPr/>
        </p:nvPicPr>
        <p:blipFill>
          <a:blip r:embed="rId3"/>
          <a:stretch>
            <a:fillRect/>
          </a:stretch>
        </p:blipFill>
        <p:spPr>
          <a:xfrm>
            <a:off x="215298" y="508602"/>
            <a:ext cx="7762054" cy="5500058"/>
          </a:xfrm>
          <a:prstGeom prst="rect">
            <a:avLst/>
          </a:prstGeom>
        </p:spPr>
      </p:pic>
    </p:spTree>
    <p:extLst>
      <p:ext uri="{BB962C8B-B14F-4D97-AF65-F5344CB8AC3E}">
        <p14:creationId xmlns:p14="http://schemas.microsoft.com/office/powerpoint/2010/main" val="20172576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23261"/>
            <a:ext cx="8686800" cy="1224643"/>
          </a:xfrm>
        </p:spPr>
        <p:txBody>
          <a:bodyPr>
            <a:normAutofit/>
          </a:bodyPr>
          <a:lstStyle/>
          <a:p>
            <a:r>
              <a:rPr lang="en-US" dirty="0">
                <a:solidFill>
                  <a:schemeClr val="accent2">
                    <a:lumMod val="60000"/>
                    <a:lumOff val="40000"/>
                  </a:schemeClr>
                </a:solidFill>
              </a:rPr>
              <a:t>Non Example</a:t>
            </a:r>
          </a:p>
        </p:txBody>
      </p:sp>
      <p:pic>
        <p:nvPicPr>
          <p:cNvPr id="2" name="Picture 1" descr="Non example of Word Study Skills for Phonics">
            <a:extLst>
              <a:ext uri="{FF2B5EF4-FFF2-40B4-BE49-F238E27FC236}">
                <a16:creationId xmlns:a16="http://schemas.microsoft.com/office/drawing/2014/main" id="{B55469E8-5FAD-420B-832A-AF92EDA27ABD}"/>
              </a:ext>
            </a:extLst>
          </p:cNvPr>
          <p:cNvPicPr>
            <a:picLocks noChangeAspect="1"/>
          </p:cNvPicPr>
          <p:nvPr/>
        </p:nvPicPr>
        <p:blipFill>
          <a:blip r:embed="rId3"/>
          <a:stretch>
            <a:fillRect/>
          </a:stretch>
        </p:blipFill>
        <p:spPr>
          <a:xfrm>
            <a:off x="433387" y="571499"/>
            <a:ext cx="8101013" cy="5548375"/>
          </a:xfrm>
          <a:prstGeom prst="rect">
            <a:avLst/>
          </a:prstGeom>
        </p:spPr>
      </p:pic>
    </p:spTree>
    <p:extLst>
      <p:ext uri="{BB962C8B-B14F-4D97-AF65-F5344CB8AC3E}">
        <p14:creationId xmlns:p14="http://schemas.microsoft.com/office/powerpoint/2010/main" val="14070753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23261"/>
            <a:ext cx="8686800" cy="1224643"/>
          </a:xfrm>
        </p:spPr>
        <p:txBody>
          <a:bodyPr>
            <a:normAutofit/>
          </a:bodyPr>
          <a:lstStyle/>
          <a:p>
            <a:r>
              <a:rPr lang="en-US" dirty="0">
                <a:solidFill>
                  <a:schemeClr val="accent2">
                    <a:lumMod val="60000"/>
                    <a:lumOff val="40000"/>
                  </a:schemeClr>
                </a:solidFill>
              </a:rPr>
              <a:t>Non Example</a:t>
            </a:r>
          </a:p>
        </p:txBody>
      </p:sp>
      <p:pic>
        <p:nvPicPr>
          <p:cNvPr id="3" name="Picture 2" descr="Non example of Word Study Skills for Phonics">
            <a:extLst>
              <a:ext uri="{FF2B5EF4-FFF2-40B4-BE49-F238E27FC236}">
                <a16:creationId xmlns:a16="http://schemas.microsoft.com/office/drawing/2014/main" id="{14ECE484-531E-4E0E-949E-61C4B93A334B}"/>
              </a:ext>
            </a:extLst>
          </p:cNvPr>
          <p:cNvPicPr>
            <a:picLocks noChangeAspect="1"/>
          </p:cNvPicPr>
          <p:nvPr/>
        </p:nvPicPr>
        <p:blipFill>
          <a:blip r:embed="rId3"/>
          <a:stretch>
            <a:fillRect/>
          </a:stretch>
        </p:blipFill>
        <p:spPr>
          <a:xfrm>
            <a:off x="400050" y="785812"/>
            <a:ext cx="8343900" cy="5286375"/>
          </a:xfrm>
          <a:prstGeom prst="rect">
            <a:avLst/>
          </a:prstGeom>
        </p:spPr>
      </p:pic>
    </p:spTree>
    <p:extLst>
      <p:ext uri="{BB962C8B-B14F-4D97-AF65-F5344CB8AC3E}">
        <p14:creationId xmlns:p14="http://schemas.microsoft.com/office/powerpoint/2010/main" val="30282058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23261"/>
            <a:ext cx="8686800" cy="1224643"/>
          </a:xfrm>
        </p:spPr>
        <p:txBody>
          <a:bodyPr>
            <a:normAutofit/>
          </a:bodyPr>
          <a:lstStyle/>
          <a:p>
            <a:r>
              <a:rPr lang="en-US" dirty="0">
                <a:solidFill>
                  <a:schemeClr val="accent2">
                    <a:lumMod val="60000"/>
                    <a:lumOff val="40000"/>
                  </a:schemeClr>
                </a:solidFill>
              </a:rPr>
              <a:t>Non Example</a:t>
            </a:r>
          </a:p>
        </p:txBody>
      </p:sp>
      <p:pic>
        <p:nvPicPr>
          <p:cNvPr id="2" name="Picture 1" descr="Non example of Word Study Skills for Phonics">
            <a:extLst>
              <a:ext uri="{FF2B5EF4-FFF2-40B4-BE49-F238E27FC236}">
                <a16:creationId xmlns:a16="http://schemas.microsoft.com/office/drawing/2014/main" id="{4AB067D7-668C-4514-A1FC-3F632589ACD1}"/>
              </a:ext>
            </a:extLst>
          </p:cNvPr>
          <p:cNvPicPr>
            <a:picLocks noChangeAspect="1"/>
          </p:cNvPicPr>
          <p:nvPr/>
        </p:nvPicPr>
        <p:blipFill>
          <a:blip r:embed="rId3"/>
          <a:stretch>
            <a:fillRect/>
          </a:stretch>
        </p:blipFill>
        <p:spPr>
          <a:xfrm>
            <a:off x="704850" y="809625"/>
            <a:ext cx="7734300" cy="5238750"/>
          </a:xfrm>
          <a:prstGeom prst="rect">
            <a:avLst/>
          </a:prstGeom>
        </p:spPr>
      </p:pic>
    </p:spTree>
    <p:extLst>
      <p:ext uri="{BB962C8B-B14F-4D97-AF65-F5344CB8AC3E}">
        <p14:creationId xmlns:p14="http://schemas.microsoft.com/office/powerpoint/2010/main" val="16113574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(Activity 3.4)</a:t>
            </a:r>
          </a:p>
        </p:txBody>
      </p:sp>
      <p:pic>
        <p:nvPicPr>
          <p:cNvPr id="3" name="Picture 2" descr="Looking through Sound Partners Activity 3.4 - image of the cover of sound partners and then the 4 elements of the lesson">
            <a:extLst>
              <a:ext uri="{FF2B5EF4-FFF2-40B4-BE49-F238E27FC236}">
                <a16:creationId xmlns:a16="http://schemas.microsoft.com/office/drawing/2014/main" id="{1ED4DD44-5590-4400-8C95-22030FA5D28A}"/>
              </a:ext>
            </a:extLst>
          </p:cNvPr>
          <p:cNvPicPr>
            <a:picLocks noChangeAspect="1"/>
          </p:cNvPicPr>
          <p:nvPr/>
        </p:nvPicPr>
        <p:blipFill>
          <a:blip r:embed="rId3"/>
          <a:stretch>
            <a:fillRect/>
          </a:stretch>
        </p:blipFill>
        <p:spPr>
          <a:xfrm>
            <a:off x="1142999" y="1443037"/>
            <a:ext cx="6238875" cy="4505854"/>
          </a:xfrm>
          <a:prstGeom prst="rect">
            <a:avLst/>
          </a:prstGeom>
        </p:spPr>
      </p:pic>
    </p:spTree>
    <p:extLst>
      <p:ext uri="{BB962C8B-B14F-4D97-AF65-F5344CB8AC3E}">
        <p14:creationId xmlns:p14="http://schemas.microsoft.com/office/powerpoint/2010/main" val="860372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pic>
        <p:nvPicPr>
          <p:cNvPr id="3" name="Picture 2" descr="Look within the Lessons - Looking at Explicit Instruction and talking about having Clear objectives">
            <a:extLst>
              <a:ext uri="{FF2B5EF4-FFF2-40B4-BE49-F238E27FC236}">
                <a16:creationId xmlns:a16="http://schemas.microsoft.com/office/drawing/2014/main" id="{4283698E-13C2-455C-AC00-9E8EAB9BA53A}"/>
              </a:ext>
            </a:extLst>
          </p:cNvPr>
          <p:cNvPicPr>
            <a:picLocks noChangeAspect="1"/>
          </p:cNvPicPr>
          <p:nvPr/>
        </p:nvPicPr>
        <p:blipFill>
          <a:blip r:embed="rId3"/>
          <a:stretch>
            <a:fillRect/>
          </a:stretch>
        </p:blipFill>
        <p:spPr>
          <a:xfrm>
            <a:off x="1119187" y="1462087"/>
            <a:ext cx="6291263" cy="4434825"/>
          </a:xfrm>
          <a:prstGeom prst="rect">
            <a:avLst/>
          </a:prstGeom>
        </p:spPr>
      </p:pic>
    </p:spTree>
    <p:extLst>
      <p:ext uri="{BB962C8B-B14F-4D97-AF65-F5344CB8AC3E}">
        <p14:creationId xmlns:p14="http://schemas.microsoft.com/office/powerpoint/2010/main" val="2461390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Sound partners Sample Lesson">
            <a:extLst>
              <a:ext uri="{FF2B5EF4-FFF2-40B4-BE49-F238E27FC236}">
                <a16:creationId xmlns:a16="http://schemas.microsoft.com/office/drawing/2014/main" id="{466195C0-B426-4899-8F1D-F70C49A94B2F}"/>
              </a:ext>
            </a:extLst>
          </p:cNvPr>
          <p:cNvPicPr>
            <a:picLocks noChangeAspect="1"/>
          </p:cNvPicPr>
          <p:nvPr/>
        </p:nvPicPr>
        <p:blipFill>
          <a:blip r:embed="rId3"/>
          <a:stretch>
            <a:fillRect/>
          </a:stretch>
        </p:blipFill>
        <p:spPr>
          <a:xfrm>
            <a:off x="742950" y="776287"/>
            <a:ext cx="7658100" cy="5305425"/>
          </a:xfrm>
          <a:prstGeom prst="rect">
            <a:avLst/>
          </a:prstGeom>
        </p:spPr>
      </p:pic>
    </p:spTree>
    <p:extLst>
      <p:ext uri="{BB962C8B-B14F-4D97-AF65-F5344CB8AC3E}">
        <p14:creationId xmlns:p14="http://schemas.microsoft.com/office/powerpoint/2010/main" val="3203979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pic>
        <p:nvPicPr>
          <p:cNvPr id="3" name="Picture 2" descr="Look within the Lessons - Looking at Explicit Instruction and talking about having Modeling">
            <a:extLst>
              <a:ext uri="{FF2B5EF4-FFF2-40B4-BE49-F238E27FC236}">
                <a16:creationId xmlns:a16="http://schemas.microsoft.com/office/drawing/2014/main" id="{72BE6ACC-F917-42F6-920A-ED505F1FB51D}"/>
              </a:ext>
            </a:extLst>
          </p:cNvPr>
          <p:cNvPicPr>
            <a:picLocks noChangeAspect="1"/>
          </p:cNvPicPr>
          <p:nvPr/>
        </p:nvPicPr>
        <p:blipFill>
          <a:blip r:embed="rId3"/>
          <a:stretch>
            <a:fillRect/>
          </a:stretch>
        </p:blipFill>
        <p:spPr>
          <a:xfrm>
            <a:off x="828675" y="1385887"/>
            <a:ext cx="5943600" cy="4441004"/>
          </a:xfrm>
          <a:prstGeom prst="rect">
            <a:avLst/>
          </a:prstGeom>
        </p:spPr>
      </p:pic>
    </p:spTree>
    <p:extLst>
      <p:ext uri="{BB962C8B-B14F-4D97-AF65-F5344CB8AC3E}">
        <p14:creationId xmlns:p14="http://schemas.microsoft.com/office/powerpoint/2010/main" val="10997983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nformation from Sound Partners talking about boxes around letters, pairs, and words"/>
          <p:cNvPicPr>
            <a:picLocks noChangeAspect="1"/>
          </p:cNvPicPr>
          <p:nvPr/>
        </p:nvPicPr>
        <p:blipFill>
          <a:blip r:embed="rId3"/>
          <a:stretch>
            <a:fillRect/>
          </a:stretch>
        </p:blipFill>
        <p:spPr>
          <a:xfrm>
            <a:off x="228599" y="1584624"/>
            <a:ext cx="8219339" cy="2453975"/>
          </a:xfrm>
          <a:prstGeom prst="rect">
            <a:avLst/>
          </a:prstGeom>
        </p:spPr>
      </p:pic>
    </p:spTree>
    <p:extLst>
      <p:ext uri="{BB962C8B-B14F-4D97-AF65-F5344CB8AC3E}">
        <p14:creationId xmlns:p14="http://schemas.microsoft.com/office/powerpoint/2010/main" val="4718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Schedules, organizes, and integrates content over time</a:t>
            </a:r>
          </a:p>
          <a:p>
            <a:pPr lvl="1">
              <a:spcBef>
                <a:spcPts val="1800"/>
              </a:spcBef>
              <a:buClr>
                <a:schemeClr val="accent3">
                  <a:lumMod val="75000"/>
                </a:schemeClr>
              </a:buClr>
              <a:buSzPct val="125000"/>
              <a:buFont typeface="Wingdings" charset="2"/>
              <a:buChar char="§"/>
            </a:pPr>
            <a:r>
              <a:rPr lang="en-US" sz="2400" dirty="0"/>
              <a:t>Selects examples for you</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Breaks down skills so that you can more easily model and demonstrate them</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language for providing clear explanations to reduce confusion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all learning materials</a:t>
            </a:r>
          </a:p>
        </p:txBody>
      </p:sp>
    </p:spTree>
    <p:extLst>
      <p:ext uri="{BB962C8B-B14F-4D97-AF65-F5344CB8AC3E}">
        <p14:creationId xmlns:p14="http://schemas.microsoft.com/office/powerpoint/2010/main" val="1460794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7" name="Picture 6" descr="Sample lesson from Sound Partners"/>
          <p:cNvPicPr>
            <a:picLocks noChangeAspect="1"/>
          </p:cNvPicPr>
          <p:nvPr/>
        </p:nvPicPr>
        <p:blipFill>
          <a:blip r:embed="rId3"/>
          <a:stretch>
            <a:fillRect/>
          </a:stretch>
        </p:blipFill>
        <p:spPr>
          <a:xfrm>
            <a:off x="1048442" y="786015"/>
            <a:ext cx="3762042" cy="5133620"/>
          </a:xfrm>
          <a:prstGeom prst="rect">
            <a:avLst/>
          </a:prstGeom>
        </p:spPr>
      </p:pic>
      <p:sp>
        <p:nvSpPr>
          <p:cNvPr id="24" name="Rectangle 23">
            <a:extLst>
              <a:ext uri="{C183D7F6-B498-43B3-948B-1728B52AA6E4}">
                <adec:decorative xmlns:adec="http://schemas.microsoft.com/office/drawing/2017/decorative" val="1"/>
              </a:ext>
            </a:extLst>
          </p:cNvPr>
          <p:cNvSpPr/>
          <p:nvPr/>
        </p:nvSpPr>
        <p:spPr>
          <a:xfrm>
            <a:off x="5112142" y="4134436"/>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C183D7F6-B498-43B3-948B-1728B52AA6E4}">
                <adec:decorative xmlns:adec="http://schemas.microsoft.com/office/drawing/2017/decorative" val="1"/>
              </a:ext>
            </a:extLst>
          </p:cNvPr>
          <p:cNvGrpSpPr>
            <a:grpSpLocks/>
          </p:cNvGrpSpPr>
          <p:nvPr/>
        </p:nvGrpSpPr>
        <p:grpSpPr bwMode="auto">
          <a:xfrm>
            <a:off x="5370967" y="4309235"/>
            <a:ext cx="1755357" cy="417094"/>
            <a:chOff x="800" y="6533"/>
            <a:chExt cx="1014" cy="224"/>
          </a:xfrm>
        </p:grpSpPr>
        <p:sp>
          <p:nvSpPr>
            <p:cNvPr id="26"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27"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28"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29" name="TextBox 28">
            <a:extLst>
              <a:ext uri="{C183D7F6-B498-43B3-948B-1728B52AA6E4}">
                <adec:decorative xmlns:adec="http://schemas.microsoft.com/office/drawing/2017/decorative" val="1"/>
              </a:ext>
            </a:extLst>
          </p:cNvPr>
          <p:cNvSpPr txBox="1"/>
          <p:nvPr/>
        </p:nvSpPr>
        <p:spPr>
          <a:xfrm>
            <a:off x="5246352" y="4049308"/>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2" name="Picture 1" descr="Picture of the sound for e E"/>
          <p:cNvPicPr>
            <a:picLocks noChangeAspect="1"/>
          </p:cNvPicPr>
          <p:nvPr/>
        </p:nvPicPr>
        <p:blipFill>
          <a:blip r:embed="rId4"/>
          <a:stretch>
            <a:fillRect/>
          </a:stretch>
        </p:blipFill>
        <p:spPr>
          <a:xfrm>
            <a:off x="5112173" y="1304563"/>
            <a:ext cx="2293887" cy="2337020"/>
          </a:xfrm>
          <a:prstGeom prst="rect">
            <a:avLst/>
          </a:prstGeom>
        </p:spPr>
      </p:pic>
    </p:spTree>
    <p:extLst>
      <p:ext uri="{BB962C8B-B14F-4D97-AF65-F5344CB8AC3E}">
        <p14:creationId xmlns:p14="http://schemas.microsoft.com/office/powerpoint/2010/main" val="36409664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pic>
        <p:nvPicPr>
          <p:cNvPr id="3" name="Picture 2" descr="Looking within the Lesson - Explicit Instruction focusing on Guided practice">
            <a:extLst>
              <a:ext uri="{FF2B5EF4-FFF2-40B4-BE49-F238E27FC236}">
                <a16:creationId xmlns:a16="http://schemas.microsoft.com/office/drawing/2014/main" id="{C9AF0751-7D1F-4C4A-9EEE-0DE0A8EE14DB}"/>
              </a:ext>
            </a:extLst>
          </p:cNvPr>
          <p:cNvPicPr>
            <a:picLocks noChangeAspect="1"/>
          </p:cNvPicPr>
          <p:nvPr/>
        </p:nvPicPr>
        <p:blipFill>
          <a:blip r:embed="rId3"/>
          <a:stretch>
            <a:fillRect/>
          </a:stretch>
        </p:blipFill>
        <p:spPr>
          <a:xfrm>
            <a:off x="711617" y="1350795"/>
            <a:ext cx="6603583" cy="4312833"/>
          </a:xfrm>
          <a:prstGeom prst="rect">
            <a:avLst/>
          </a:prstGeom>
        </p:spPr>
      </p:pic>
    </p:spTree>
    <p:extLst>
      <p:ext uri="{BB962C8B-B14F-4D97-AF65-F5344CB8AC3E}">
        <p14:creationId xmlns:p14="http://schemas.microsoft.com/office/powerpoint/2010/main" val="11847065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7" name="Picture 6" descr="Looking at a sample lessons from Sound Partners"/>
          <p:cNvPicPr>
            <a:picLocks noChangeAspect="1"/>
          </p:cNvPicPr>
          <p:nvPr/>
        </p:nvPicPr>
        <p:blipFill>
          <a:blip r:embed="rId3"/>
          <a:stretch>
            <a:fillRect/>
          </a:stretch>
        </p:blipFill>
        <p:spPr>
          <a:xfrm>
            <a:off x="362642" y="822110"/>
            <a:ext cx="3762042" cy="5133620"/>
          </a:xfrm>
          <a:prstGeom prst="rect">
            <a:avLst/>
          </a:prstGeom>
        </p:spPr>
      </p:pic>
      <p:pic>
        <p:nvPicPr>
          <p:cNvPr id="3" name="Picture 2" descr="Say the Sounds &quot;Point to each letter and say the sound&quot;"/>
          <p:cNvPicPr>
            <a:picLocks noChangeAspect="1"/>
          </p:cNvPicPr>
          <p:nvPr/>
        </p:nvPicPr>
        <p:blipFill>
          <a:blip r:embed="rId4"/>
          <a:stretch>
            <a:fillRect/>
          </a:stretch>
        </p:blipFill>
        <p:spPr>
          <a:xfrm>
            <a:off x="5284223" y="545384"/>
            <a:ext cx="2268793" cy="1383283"/>
          </a:xfrm>
          <a:prstGeom prst="rect">
            <a:avLst/>
          </a:prstGeom>
        </p:spPr>
      </p:pic>
      <p:pic>
        <p:nvPicPr>
          <p:cNvPr id="4" name="Picture 3" descr="Table with different letters and words"/>
          <p:cNvPicPr>
            <a:picLocks noChangeAspect="1"/>
          </p:cNvPicPr>
          <p:nvPr/>
        </p:nvPicPr>
        <p:blipFill rotWithShape="1">
          <a:blip r:embed="rId5"/>
          <a:srcRect t="3733"/>
          <a:stretch/>
        </p:blipFill>
        <p:spPr>
          <a:xfrm>
            <a:off x="4787788" y="2205393"/>
            <a:ext cx="3502293" cy="3822192"/>
          </a:xfrm>
          <a:prstGeom prst="rect">
            <a:avLst/>
          </a:prstGeom>
        </p:spPr>
      </p:pic>
    </p:spTree>
    <p:extLst>
      <p:ext uri="{BB962C8B-B14F-4D97-AF65-F5344CB8AC3E}">
        <p14:creationId xmlns:p14="http://schemas.microsoft.com/office/powerpoint/2010/main" val="2524115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7" name="Picture 6" descr="Sample lesson from Sound Partners"/>
          <p:cNvPicPr>
            <a:picLocks noChangeAspect="1"/>
          </p:cNvPicPr>
          <p:nvPr/>
        </p:nvPicPr>
        <p:blipFill>
          <a:blip r:embed="rId3"/>
          <a:stretch>
            <a:fillRect/>
          </a:stretch>
        </p:blipFill>
        <p:spPr>
          <a:xfrm>
            <a:off x="362642" y="822110"/>
            <a:ext cx="3762042" cy="5133620"/>
          </a:xfrm>
          <a:prstGeom prst="rect">
            <a:avLst/>
          </a:prstGeom>
        </p:spPr>
      </p:pic>
      <p:sp>
        <p:nvSpPr>
          <p:cNvPr id="24" name="Rectangle 23">
            <a:extLst>
              <a:ext uri="{C183D7F6-B498-43B3-948B-1728B52AA6E4}">
                <adec:decorative xmlns:adec="http://schemas.microsoft.com/office/drawing/2017/decorative" val="1"/>
              </a:ext>
            </a:extLst>
          </p:cNvPr>
          <p:cNvSpPr/>
          <p:nvPr/>
        </p:nvSpPr>
        <p:spPr>
          <a:xfrm>
            <a:off x="5232459" y="4928520"/>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C183D7F6-B498-43B3-948B-1728B52AA6E4}">
                <adec:decorative xmlns:adec="http://schemas.microsoft.com/office/drawing/2017/decorative" val="1"/>
              </a:ext>
            </a:extLst>
          </p:cNvPr>
          <p:cNvGrpSpPr>
            <a:grpSpLocks/>
          </p:cNvGrpSpPr>
          <p:nvPr/>
        </p:nvGrpSpPr>
        <p:grpSpPr bwMode="auto">
          <a:xfrm>
            <a:off x="5527377" y="5151445"/>
            <a:ext cx="1755357" cy="417094"/>
            <a:chOff x="800" y="6533"/>
            <a:chExt cx="1014" cy="224"/>
          </a:xfrm>
        </p:grpSpPr>
        <p:sp>
          <p:nvSpPr>
            <p:cNvPr id="26"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27"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28"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29" name="TextBox 28"/>
          <p:cNvSpPr txBox="1"/>
          <p:nvPr/>
        </p:nvSpPr>
        <p:spPr>
          <a:xfrm>
            <a:off x="5407276" y="4874265"/>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3" name="Picture 2" descr="Example of Segementing"/>
          <p:cNvPicPr>
            <a:picLocks noChangeAspect="1"/>
          </p:cNvPicPr>
          <p:nvPr/>
        </p:nvPicPr>
        <p:blipFill>
          <a:blip r:embed="rId4"/>
          <a:stretch>
            <a:fillRect/>
          </a:stretch>
        </p:blipFill>
        <p:spPr>
          <a:xfrm>
            <a:off x="5168146" y="267973"/>
            <a:ext cx="2483557" cy="2799021"/>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77572" y="3262043"/>
            <a:ext cx="4334256" cy="1262144"/>
          </a:xfrm>
          <a:prstGeom prst="rect">
            <a:avLst/>
          </a:prstGeom>
        </p:spPr>
      </p:pic>
    </p:spTree>
    <p:extLst>
      <p:ext uri="{BB962C8B-B14F-4D97-AF65-F5344CB8AC3E}">
        <p14:creationId xmlns:p14="http://schemas.microsoft.com/office/powerpoint/2010/main" val="16816321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pic>
        <p:nvPicPr>
          <p:cNvPr id="3" name="Picture 2" descr="Look within the lesson - Explicit Instruction.  Looking at Sound Partners and Student Engagement">
            <a:extLst>
              <a:ext uri="{FF2B5EF4-FFF2-40B4-BE49-F238E27FC236}">
                <a16:creationId xmlns:a16="http://schemas.microsoft.com/office/drawing/2014/main" id="{272B79B8-3076-409E-AA8B-D338378C4877}"/>
              </a:ext>
            </a:extLst>
          </p:cNvPr>
          <p:cNvPicPr>
            <a:picLocks noChangeAspect="1"/>
          </p:cNvPicPr>
          <p:nvPr/>
        </p:nvPicPr>
        <p:blipFill>
          <a:blip r:embed="rId3"/>
          <a:stretch>
            <a:fillRect/>
          </a:stretch>
        </p:blipFill>
        <p:spPr>
          <a:xfrm>
            <a:off x="784826" y="1484914"/>
            <a:ext cx="6215064" cy="4431611"/>
          </a:xfrm>
          <a:prstGeom prst="rect">
            <a:avLst/>
          </a:prstGeom>
        </p:spPr>
      </p:pic>
    </p:spTree>
    <p:extLst>
      <p:ext uri="{BB962C8B-B14F-4D97-AF65-F5344CB8AC3E}">
        <p14:creationId xmlns:p14="http://schemas.microsoft.com/office/powerpoint/2010/main" val="36015851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Sample lesson from Sound Partners">
            <a:extLst>
              <a:ext uri="{FF2B5EF4-FFF2-40B4-BE49-F238E27FC236}">
                <a16:creationId xmlns:a16="http://schemas.microsoft.com/office/drawing/2014/main" id="{1C3669FD-F179-439D-8900-9B323CE2CCE5}"/>
              </a:ext>
            </a:extLst>
          </p:cNvPr>
          <p:cNvPicPr>
            <a:picLocks noChangeAspect="1"/>
          </p:cNvPicPr>
          <p:nvPr/>
        </p:nvPicPr>
        <p:blipFill>
          <a:blip r:embed="rId3"/>
          <a:stretch>
            <a:fillRect/>
          </a:stretch>
        </p:blipFill>
        <p:spPr>
          <a:xfrm>
            <a:off x="1105556" y="758222"/>
            <a:ext cx="6619547" cy="5342920"/>
          </a:xfrm>
          <a:prstGeom prst="rect">
            <a:avLst/>
          </a:prstGeom>
        </p:spPr>
      </p:pic>
    </p:spTree>
    <p:extLst>
      <p:ext uri="{BB962C8B-B14F-4D97-AF65-F5344CB8AC3E}">
        <p14:creationId xmlns:p14="http://schemas.microsoft.com/office/powerpoint/2010/main" val="6325264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pic>
        <p:nvPicPr>
          <p:cNvPr id="2" name="Picture 1" descr="Look within the lesson - Explicit Instruction - looking at an image of all of the objectives and an overall rating">
            <a:extLst>
              <a:ext uri="{FF2B5EF4-FFF2-40B4-BE49-F238E27FC236}">
                <a16:creationId xmlns:a16="http://schemas.microsoft.com/office/drawing/2014/main" id="{9422934E-0618-4136-8B8C-34E611CC9AD7}"/>
              </a:ext>
            </a:extLst>
          </p:cNvPr>
          <p:cNvPicPr>
            <a:picLocks noChangeAspect="1"/>
          </p:cNvPicPr>
          <p:nvPr/>
        </p:nvPicPr>
        <p:blipFill>
          <a:blip r:embed="rId3"/>
          <a:stretch>
            <a:fillRect/>
          </a:stretch>
        </p:blipFill>
        <p:spPr>
          <a:xfrm>
            <a:off x="1022787" y="1424809"/>
            <a:ext cx="6339709" cy="4590824"/>
          </a:xfrm>
          <a:prstGeom prst="rect">
            <a:avLst/>
          </a:prstGeom>
        </p:spPr>
      </p:pic>
    </p:spTree>
    <p:extLst>
      <p:ext uri="{BB962C8B-B14F-4D97-AF65-F5344CB8AC3E}">
        <p14:creationId xmlns:p14="http://schemas.microsoft.com/office/powerpoint/2010/main" val="31143126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Overview</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across lessons</a:t>
            </a:r>
          </a:p>
          <a:p>
            <a:pPr marL="228600" lvl="2" indent="0">
              <a:buClr>
                <a:schemeClr val="accent3">
                  <a:lumMod val="75000"/>
                </a:schemeClr>
              </a:buClr>
              <a:buSzPct val="125000"/>
              <a:buNone/>
            </a:pPr>
            <a:r>
              <a:rPr lang="en-US" sz="2400" dirty="0">
                <a:solidFill>
                  <a:schemeClr val="bg1">
                    <a:lumMod val="65000"/>
                  </a:schemeClr>
                </a:solidFill>
              </a:rPr>
              <a:t>	(scope and sequence)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within lessons</a:t>
            </a:r>
          </a:p>
          <a:p>
            <a:pPr marL="228600" lvl="2" indent="0">
              <a:buClr>
                <a:schemeClr val="accent3">
                  <a:lumMod val="75000"/>
                </a:schemeClr>
              </a:buClr>
              <a:buSzPct val="125000"/>
              <a:buNone/>
            </a:pPr>
            <a:r>
              <a:rPr lang="en-US" sz="2400" dirty="0">
                <a:solidFill>
                  <a:schemeClr val="bg1">
                    <a:lumMod val="65000"/>
                  </a:schemeClr>
                </a:solidFill>
              </a:rPr>
              <a:t>	(explicit instruction)</a:t>
            </a:r>
          </a:p>
          <a:p>
            <a:pPr lvl="1">
              <a:spcBef>
                <a:spcPts val="1800"/>
              </a:spcBef>
              <a:buClr>
                <a:schemeClr val="accent3">
                  <a:lumMod val="75000"/>
                </a:schemeClr>
              </a:buClr>
              <a:buSzPct val="125000"/>
              <a:buFont typeface="Wingdings" charset="2"/>
              <a:buChar char="§"/>
            </a:pPr>
            <a:r>
              <a:rPr lang="en-US" sz="2400" dirty="0"/>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14571308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Program Implementation</a:t>
            </a:r>
            <a:br>
              <a:rPr lang="en-US" dirty="0">
                <a:solidFill>
                  <a:schemeClr val="accent3"/>
                </a:solidFill>
              </a:rPr>
            </a:br>
            <a:endParaRPr lang="en-US" dirty="0">
              <a:solidFill>
                <a:schemeClr val="accent3"/>
              </a:solidFill>
            </a:endParaRPr>
          </a:p>
        </p:txBody>
      </p:sp>
      <p:pic>
        <p:nvPicPr>
          <p:cNvPr id="2" name="Picture 1" descr="Looking at the objectives for Program implementation for Corrective Reading">
            <a:extLst>
              <a:ext uri="{FF2B5EF4-FFF2-40B4-BE49-F238E27FC236}">
                <a16:creationId xmlns:a16="http://schemas.microsoft.com/office/drawing/2014/main" id="{5A3F2598-F284-4981-A350-A9B9BBA3C7AF}"/>
              </a:ext>
            </a:extLst>
          </p:cNvPr>
          <p:cNvPicPr>
            <a:picLocks noChangeAspect="1"/>
          </p:cNvPicPr>
          <p:nvPr/>
        </p:nvPicPr>
        <p:blipFill>
          <a:blip r:embed="rId3"/>
          <a:stretch>
            <a:fillRect/>
          </a:stretch>
        </p:blipFill>
        <p:spPr>
          <a:xfrm>
            <a:off x="816193" y="1032970"/>
            <a:ext cx="6866551" cy="4138120"/>
          </a:xfrm>
          <a:prstGeom prst="rect">
            <a:avLst/>
          </a:prstGeom>
        </p:spPr>
      </p:pic>
    </p:spTree>
    <p:extLst>
      <p:ext uri="{BB962C8B-B14F-4D97-AF65-F5344CB8AC3E}">
        <p14:creationId xmlns:p14="http://schemas.microsoft.com/office/powerpoint/2010/main" val="1242660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Picture of the description of Corrective Reading and looking at Decoding A in Breif">
            <a:extLst>
              <a:ext uri="{FF2B5EF4-FFF2-40B4-BE49-F238E27FC236}">
                <a16:creationId xmlns:a16="http://schemas.microsoft.com/office/drawing/2014/main" id="{664269C1-63B5-42BD-80D9-FE0DFE01AC2B}"/>
              </a:ext>
            </a:extLst>
          </p:cNvPr>
          <p:cNvPicPr>
            <a:picLocks noChangeAspect="1"/>
          </p:cNvPicPr>
          <p:nvPr/>
        </p:nvPicPr>
        <p:blipFill>
          <a:blip r:embed="rId3"/>
          <a:stretch>
            <a:fillRect/>
          </a:stretch>
        </p:blipFill>
        <p:spPr>
          <a:xfrm>
            <a:off x="573635" y="952500"/>
            <a:ext cx="8115255" cy="4975334"/>
          </a:xfrm>
          <a:prstGeom prst="rect">
            <a:avLst/>
          </a:prstGeom>
        </p:spPr>
      </p:pic>
    </p:spTree>
    <p:extLst>
      <p:ext uri="{BB962C8B-B14F-4D97-AF65-F5344CB8AC3E}">
        <p14:creationId xmlns:p14="http://schemas.microsoft.com/office/powerpoint/2010/main" val="3506873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Schedules, organizes, and integrates content over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Selects examples for you</a:t>
            </a:r>
          </a:p>
          <a:p>
            <a:pPr lvl="1">
              <a:spcBef>
                <a:spcPts val="1800"/>
              </a:spcBef>
              <a:buClr>
                <a:schemeClr val="accent3">
                  <a:lumMod val="75000"/>
                </a:schemeClr>
              </a:buClr>
              <a:buSzPct val="125000"/>
              <a:buFont typeface="Wingdings" charset="2"/>
              <a:buChar char="§"/>
            </a:pPr>
            <a:r>
              <a:rPr lang="en-US" sz="2400" dirty="0"/>
              <a:t>Breaks down skills so that you can more easily model and demonstrate them</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language for providing clear explanations to reduce confusion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all learning materials</a:t>
            </a:r>
          </a:p>
        </p:txBody>
      </p:sp>
    </p:spTree>
    <p:extLst>
      <p:ext uri="{BB962C8B-B14F-4D97-AF65-F5344CB8AC3E}">
        <p14:creationId xmlns:p14="http://schemas.microsoft.com/office/powerpoint/2010/main" val="20715325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looking at Evidence for ESSA on Corrective Reading, talking about staffing requirements and professional development and training">
            <a:extLst>
              <a:ext uri="{FF2B5EF4-FFF2-40B4-BE49-F238E27FC236}">
                <a16:creationId xmlns:a16="http://schemas.microsoft.com/office/drawing/2014/main" id="{1280076A-945D-4521-BD74-2079AF0A89F3}"/>
              </a:ext>
            </a:extLst>
          </p:cNvPr>
          <p:cNvPicPr>
            <a:picLocks noChangeAspect="1"/>
          </p:cNvPicPr>
          <p:nvPr/>
        </p:nvPicPr>
        <p:blipFill>
          <a:blip r:embed="rId3"/>
          <a:stretch>
            <a:fillRect/>
          </a:stretch>
        </p:blipFill>
        <p:spPr>
          <a:xfrm>
            <a:off x="481177" y="924254"/>
            <a:ext cx="6597540" cy="5065410"/>
          </a:xfrm>
          <a:prstGeom prst="rect">
            <a:avLst/>
          </a:prstGeom>
        </p:spPr>
      </p:pic>
    </p:spTree>
    <p:extLst>
      <p:ext uri="{BB962C8B-B14F-4D97-AF65-F5344CB8AC3E}">
        <p14:creationId xmlns:p14="http://schemas.microsoft.com/office/powerpoint/2010/main" val="33088253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from Evidence for ESSA regarding Corrective Reading - looking at the cost">
            <a:extLst>
              <a:ext uri="{FF2B5EF4-FFF2-40B4-BE49-F238E27FC236}">
                <a16:creationId xmlns:a16="http://schemas.microsoft.com/office/drawing/2014/main" id="{AC43F35B-1106-466B-A082-B506D18F4BB1}"/>
              </a:ext>
            </a:extLst>
          </p:cNvPr>
          <p:cNvPicPr>
            <a:picLocks noChangeAspect="1"/>
          </p:cNvPicPr>
          <p:nvPr/>
        </p:nvPicPr>
        <p:blipFill>
          <a:blip r:embed="rId3"/>
          <a:stretch>
            <a:fillRect/>
          </a:stretch>
        </p:blipFill>
        <p:spPr>
          <a:xfrm>
            <a:off x="421398" y="909966"/>
            <a:ext cx="7961759" cy="5065166"/>
          </a:xfrm>
          <a:prstGeom prst="rect">
            <a:avLst/>
          </a:prstGeom>
        </p:spPr>
      </p:pic>
    </p:spTree>
    <p:extLst>
      <p:ext uri="{BB962C8B-B14F-4D97-AF65-F5344CB8AC3E}">
        <p14:creationId xmlns:p14="http://schemas.microsoft.com/office/powerpoint/2010/main" val="42304339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Program Implementation</a:t>
            </a:r>
            <a:br>
              <a:rPr lang="en-US" dirty="0">
                <a:solidFill>
                  <a:schemeClr val="accent3"/>
                </a:solidFill>
              </a:rPr>
            </a:br>
            <a:r>
              <a:rPr lang="en-US" dirty="0">
                <a:solidFill>
                  <a:schemeClr val="accent3"/>
                </a:solidFill>
              </a:rPr>
              <a:t>(Activity 3.5)</a:t>
            </a:r>
            <a:br>
              <a:rPr lang="en-US" dirty="0">
                <a:solidFill>
                  <a:schemeClr val="accent3"/>
                </a:solidFill>
              </a:rPr>
            </a:br>
            <a:endParaRPr lang="en-US" dirty="0">
              <a:solidFill>
                <a:schemeClr val="accent3"/>
              </a:solidFill>
            </a:endParaRPr>
          </a:p>
        </p:txBody>
      </p:sp>
      <p:pic>
        <p:nvPicPr>
          <p:cNvPr id="2" name="Picture 1" descr="Image of the cover of Sound Partners and description looking at Program Implementation goals">
            <a:extLst>
              <a:ext uri="{FF2B5EF4-FFF2-40B4-BE49-F238E27FC236}">
                <a16:creationId xmlns:a16="http://schemas.microsoft.com/office/drawing/2014/main" id="{46E5EFEF-25FA-4C6B-876D-C875703410E1}"/>
              </a:ext>
            </a:extLst>
          </p:cNvPr>
          <p:cNvPicPr>
            <a:picLocks noChangeAspect="1"/>
          </p:cNvPicPr>
          <p:nvPr/>
        </p:nvPicPr>
        <p:blipFill>
          <a:blip r:embed="rId3"/>
          <a:stretch>
            <a:fillRect/>
          </a:stretch>
        </p:blipFill>
        <p:spPr>
          <a:xfrm>
            <a:off x="985180" y="1458966"/>
            <a:ext cx="6538409" cy="3838247"/>
          </a:xfrm>
          <a:prstGeom prst="rect">
            <a:avLst/>
          </a:prstGeom>
        </p:spPr>
      </p:pic>
    </p:spTree>
    <p:extLst>
      <p:ext uri="{BB962C8B-B14F-4D97-AF65-F5344CB8AC3E}">
        <p14:creationId xmlns:p14="http://schemas.microsoft.com/office/powerpoint/2010/main" val="42546934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1504506"/>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228600" y="2900484"/>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t>Program Overview</a:t>
            </a:r>
          </a:p>
          <a:p>
            <a:pPr lvl="1">
              <a:spcBef>
                <a:spcPts val="1800"/>
              </a:spcBef>
              <a:buClr>
                <a:schemeClr val="accent3">
                  <a:lumMod val="75000"/>
                </a:schemeClr>
              </a:buClr>
              <a:buSzPct val="125000"/>
              <a:buFont typeface="Wingdings" charset="2"/>
              <a:buChar char="§"/>
            </a:pPr>
            <a:r>
              <a:rPr lang="en-US" sz="2400" dirty="0"/>
              <a:t>Look across lessons</a:t>
            </a:r>
          </a:p>
          <a:p>
            <a:pPr marL="228600" lvl="2" indent="0">
              <a:buClr>
                <a:schemeClr val="accent3">
                  <a:lumMod val="75000"/>
                </a:schemeClr>
              </a:buClr>
              <a:buSzPct val="125000"/>
              <a:buNone/>
            </a:pPr>
            <a:r>
              <a:rPr lang="en-US" sz="2400" dirty="0"/>
              <a:t>	(scope and sequence)</a:t>
            </a:r>
          </a:p>
          <a:p>
            <a:pPr lvl="1">
              <a:spcBef>
                <a:spcPts val="1800"/>
              </a:spcBef>
              <a:buClr>
                <a:schemeClr val="accent3">
                  <a:lumMod val="75000"/>
                </a:schemeClr>
              </a:buClr>
              <a:buSzPct val="125000"/>
              <a:buFont typeface="Wingdings" charset="2"/>
              <a:buChar char="§"/>
            </a:pPr>
            <a:r>
              <a:rPr lang="en-US" sz="2400" dirty="0"/>
              <a:t>Look within lessons</a:t>
            </a:r>
          </a:p>
          <a:p>
            <a:pPr marL="228600" lvl="2" indent="0">
              <a:buClr>
                <a:schemeClr val="accent3">
                  <a:lumMod val="75000"/>
                </a:schemeClr>
              </a:buClr>
              <a:buSzPct val="125000"/>
              <a:buNone/>
            </a:pPr>
            <a:r>
              <a:rPr lang="en-US" sz="2400" dirty="0"/>
              <a:t>	(explicit instruction)</a:t>
            </a:r>
          </a:p>
          <a:p>
            <a:pPr lvl="1">
              <a:spcBef>
                <a:spcPts val="1800"/>
              </a:spcBef>
              <a:buClr>
                <a:schemeClr val="accent3">
                  <a:lumMod val="75000"/>
                </a:schemeClr>
              </a:buClr>
              <a:buSzPct val="125000"/>
              <a:buFont typeface="Wingdings" charset="2"/>
              <a:buChar char="§"/>
            </a:pPr>
            <a:r>
              <a:rPr lang="en-US" sz="2400" dirty="0"/>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
        <p:nvSpPr>
          <p:cNvPr id="4" name="Title 1"/>
          <p:cNvSpPr txBox="1">
            <a:spLocks/>
          </p:cNvSpPr>
          <p:nvPr/>
        </p:nvSpPr>
        <p:spPr>
          <a:xfrm>
            <a:off x="207335" y="228600"/>
            <a:ext cx="8686800" cy="1600200"/>
          </a:xfrm>
          <a:prstGeom prst="rect">
            <a:avLst/>
          </a:prstGeom>
        </p:spPr>
        <p:txBody>
          <a:bodyPr vert="horz" lIns="91440" tIns="45720" rIns="91440" bIns="45720" rtlCol="0" anchor="t" anchorCtr="0">
            <a:normAutofit fontScale="97500" lnSpcReduction="10000"/>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accent3"/>
                </a:solidFill>
              </a:rPr>
              <a:t>Activity 3.5: </a:t>
            </a:r>
          </a:p>
          <a:p>
            <a:r>
              <a:rPr lang="en-US" dirty="0">
                <a:solidFill>
                  <a:schemeClr val="accent3"/>
                </a:solidFill>
              </a:rPr>
              <a:t>Reading Intervention Review</a:t>
            </a:r>
            <a:br>
              <a:rPr lang="en-US" dirty="0">
                <a:solidFill>
                  <a:schemeClr val="accent3"/>
                </a:solidFill>
              </a:rPr>
            </a:br>
            <a:endParaRPr lang="en-US" dirty="0">
              <a:solidFill>
                <a:schemeClr val="accent3"/>
              </a:solidFill>
            </a:endParaRPr>
          </a:p>
        </p:txBody>
      </p:sp>
    </p:spTree>
    <p:extLst>
      <p:ext uri="{BB962C8B-B14F-4D97-AF65-F5344CB8AC3E}">
        <p14:creationId xmlns:p14="http://schemas.microsoft.com/office/powerpoint/2010/main" val="2359767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Intervention Programs for Reading</a:t>
            </a:r>
          </a:p>
        </p:txBody>
      </p:sp>
      <p:sp>
        <p:nvSpPr>
          <p:cNvPr id="3" name="Subtitle 2"/>
          <p:cNvSpPr>
            <a:spLocks noGrp="1"/>
          </p:cNvSpPr>
          <p:nvPr>
            <p:ph type="subTitle" idx="1"/>
          </p:nvPr>
        </p:nvSpPr>
        <p:spPr/>
        <p:txBody>
          <a:bodyPr/>
          <a:lstStyle/>
          <a:p>
            <a:r>
              <a:rPr lang="en-US" dirty="0"/>
              <a:t>Module 3 – Part 3</a:t>
            </a:r>
          </a:p>
          <a:p>
            <a:endParaRPr lang="en-US" dirty="0"/>
          </a:p>
        </p:txBody>
      </p:sp>
    </p:spTree>
    <p:extLst>
      <p:ext uri="{BB962C8B-B14F-4D97-AF65-F5344CB8AC3E}">
        <p14:creationId xmlns:p14="http://schemas.microsoft.com/office/powerpoint/2010/main" val="589468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Objectives</a:t>
            </a:r>
          </a:p>
        </p:txBody>
      </p:sp>
      <p:sp>
        <p:nvSpPr>
          <p:cNvPr id="3" name="Content Placeholder 2"/>
          <p:cNvSpPr>
            <a:spLocks noGrp="1"/>
          </p:cNvSpPr>
          <p:nvPr>
            <p:ph idx="1"/>
          </p:nvPr>
        </p:nvSpPr>
        <p:spPr>
          <a:xfrm>
            <a:off x="228600" y="1245127"/>
            <a:ext cx="6694714"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evaluate an intervention program’s research evidence.</a:t>
            </a:r>
          </a:p>
        </p:txBody>
      </p:sp>
    </p:spTree>
    <p:extLst>
      <p:ext uri="{BB962C8B-B14F-4D97-AF65-F5344CB8AC3E}">
        <p14:creationId xmlns:p14="http://schemas.microsoft.com/office/powerpoint/2010/main" val="34411963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2863582" y="4962415"/>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1" name="Oval 10">
            <a:extLst>
              <a:ext uri="{C183D7F6-B498-43B3-948B-1728B52AA6E4}">
                <adec:decorative xmlns:adec="http://schemas.microsoft.com/office/drawing/2017/decorative" val="1"/>
              </a:ext>
            </a:extLst>
          </p:cNvPr>
          <p:cNvSpPr/>
          <p:nvPr/>
        </p:nvSpPr>
        <p:spPr>
          <a:xfrm>
            <a:off x="9421" y="2851245"/>
            <a:ext cx="4145485" cy="114574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399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4A44267-AF68-473E-93DD-7F2646ECC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896" y="462579"/>
            <a:ext cx="3190207" cy="5629701"/>
          </a:xfrm>
          <a:prstGeom prst="rect">
            <a:avLst/>
          </a:prstGeom>
        </p:spPr>
      </p:pic>
      <p:sp>
        <p:nvSpPr>
          <p:cNvPr id="2" name="Title 1"/>
          <p:cNvSpPr>
            <a:spLocks noGrp="1"/>
          </p:cNvSpPr>
          <p:nvPr>
            <p:ph type="title"/>
          </p:nvPr>
        </p:nvSpPr>
        <p:spPr/>
        <p:txBody>
          <a:bodyPr/>
          <a:lstStyle/>
          <a:p>
            <a:r>
              <a:rPr lang="en-US" dirty="0"/>
              <a:t>DBI</a:t>
            </a:r>
          </a:p>
        </p:txBody>
      </p:sp>
      <p:sp>
        <p:nvSpPr>
          <p:cNvPr id="8" name="Oval 7">
            <a:extLst>
              <a:ext uri="{C183D7F6-B498-43B3-948B-1728B52AA6E4}">
                <adec:decorative xmlns:adec="http://schemas.microsoft.com/office/drawing/2017/decorative" val="1"/>
              </a:ext>
            </a:extLst>
          </p:cNvPr>
          <p:cNvSpPr/>
          <p:nvPr/>
        </p:nvSpPr>
        <p:spPr>
          <a:xfrm>
            <a:off x="3555657" y="317182"/>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665908"/>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Validated Intervention </a:t>
            </a:r>
            <a:r>
              <a:rPr lang="en-US" sz="2400" u="sng" dirty="0"/>
              <a:t>Program</a:t>
            </a:r>
          </a:p>
        </p:txBody>
      </p:sp>
    </p:spTree>
    <p:extLst>
      <p:ext uri="{BB962C8B-B14F-4D97-AF65-F5344CB8AC3E}">
        <p14:creationId xmlns:p14="http://schemas.microsoft.com/office/powerpoint/2010/main" val="18179277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4" name="Rectangle 3"/>
          <p:cNvSpPr/>
          <p:nvPr/>
        </p:nvSpPr>
        <p:spPr>
          <a:xfrm>
            <a:off x="898762" y="2046237"/>
            <a:ext cx="5117027" cy="1098016"/>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Think Like a Detective</a:t>
            </a:r>
          </a:p>
        </p:txBody>
      </p:sp>
      <p:pic>
        <p:nvPicPr>
          <p:cNvPr id="3076" name="Picture 4" descr="mage result for magnifying glass black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596" y="3331610"/>
            <a:ext cx="3016919" cy="30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769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Research</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t>Independent review</a:t>
            </a:r>
          </a:p>
          <a:p>
            <a:pPr lvl="1">
              <a:spcBef>
                <a:spcPts val="1800"/>
              </a:spcBef>
              <a:buClr>
                <a:schemeClr val="accent3">
                  <a:lumMod val="75000"/>
                </a:schemeClr>
              </a:buClr>
              <a:buSzPct val="125000"/>
              <a:buFont typeface="Wingdings" charset="2"/>
              <a:buChar char="§"/>
            </a:pPr>
            <a:r>
              <a:rPr lang="en-US" sz="2800" dirty="0"/>
              <a:t>High quality studies</a:t>
            </a:r>
          </a:p>
          <a:p>
            <a:pPr lvl="1">
              <a:spcBef>
                <a:spcPts val="1800"/>
              </a:spcBef>
              <a:buClr>
                <a:schemeClr val="accent3">
                  <a:lumMod val="75000"/>
                </a:schemeClr>
              </a:buClr>
              <a:buSzPct val="125000"/>
              <a:buFont typeface="Wingdings" charset="2"/>
              <a:buChar char="§"/>
            </a:pPr>
            <a:r>
              <a:rPr lang="en-US" sz="2800" dirty="0"/>
              <a:t>Positive effects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126171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Schedules, organizes, and integrates content over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Selects examples for you</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Breaks down skills so that you can more easily model and demonstrate them</a:t>
            </a:r>
          </a:p>
          <a:p>
            <a:pPr lvl="1">
              <a:spcBef>
                <a:spcPts val="1800"/>
              </a:spcBef>
              <a:buClr>
                <a:schemeClr val="accent3">
                  <a:lumMod val="75000"/>
                </a:schemeClr>
              </a:buClr>
              <a:buSzPct val="125000"/>
              <a:buFont typeface="Wingdings" charset="2"/>
              <a:buChar char="§"/>
            </a:pPr>
            <a:r>
              <a:rPr lang="en-US" sz="2400" dirty="0"/>
              <a:t>Provides language for providing clear explanations to reduce confusion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all learning materials</a:t>
            </a:r>
          </a:p>
        </p:txBody>
      </p:sp>
    </p:spTree>
    <p:extLst>
      <p:ext uri="{BB962C8B-B14F-4D97-AF65-F5344CB8AC3E}">
        <p14:creationId xmlns:p14="http://schemas.microsoft.com/office/powerpoint/2010/main" val="1470541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 cover of Corrective Reading and Sound Partners">
            <a:extLst>
              <a:ext uri="{FF2B5EF4-FFF2-40B4-BE49-F238E27FC236}">
                <a16:creationId xmlns:a16="http://schemas.microsoft.com/office/drawing/2014/main" id="{23C6707F-D79A-478B-8E40-195EC85D26CE}"/>
              </a:ext>
            </a:extLst>
          </p:cNvPr>
          <p:cNvPicPr>
            <a:picLocks noChangeAspect="1"/>
          </p:cNvPicPr>
          <p:nvPr/>
        </p:nvPicPr>
        <p:blipFill>
          <a:blip r:embed="rId3"/>
          <a:stretch>
            <a:fillRect/>
          </a:stretch>
        </p:blipFill>
        <p:spPr>
          <a:xfrm>
            <a:off x="745741" y="816849"/>
            <a:ext cx="7668699" cy="4685315"/>
          </a:xfrm>
          <a:prstGeom prst="rect">
            <a:avLst/>
          </a:prstGeom>
        </p:spPr>
      </p:pic>
      <p:sp>
        <p:nvSpPr>
          <p:cNvPr id="3" name="Title 2" hidden="1">
            <a:extLst>
              <a:ext uri="{FF2B5EF4-FFF2-40B4-BE49-F238E27FC236}">
                <a16:creationId xmlns:a16="http://schemas.microsoft.com/office/drawing/2014/main" id="{25405D1F-DA20-4905-8C14-90C479C19A29}"/>
              </a:ext>
            </a:extLst>
          </p:cNvPr>
          <p:cNvSpPr>
            <a:spLocks noGrp="1"/>
          </p:cNvSpPr>
          <p:nvPr>
            <p:ph type="title"/>
          </p:nvPr>
        </p:nvSpPr>
        <p:spPr/>
        <p:txBody>
          <a:bodyPr>
            <a:normAutofit fontScale="90000"/>
          </a:bodyPr>
          <a:lstStyle/>
          <a:p>
            <a:r>
              <a:rPr lang="en-US" dirty="0"/>
              <a:t>Corrective Reading and Sound Partners</a:t>
            </a:r>
          </a:p>
        </p:txBody>
      </p:sp>
    </p:spTree>
    <p:extLst>
      <p:ext uri="{BB962C8B-B14F-4D97-AF65-F5344CB8AC3E}">
        <p14:creationId xmlns:p14="http://schemas.microsoft.com/office/powerpoint/2010/main" val="8156864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Research</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t>Independent review</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High quality studies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Positive effects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38712621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3"/>
                </a:solidFill>
              </a:rPr>
              <a:t>Independent Evaluation</a:t>
            </a:r>
            <a:endParaRPr lang="en-US" dirty="0">
              <a:solidFill>
                <a:schemeClr val="accent2">
                  <a:lumMod val="60000"/>
                  <a:lumOff val="40000"/>
                </a:schemeClr>
              </a:solidFill>
            </a:endParaRPr>
          </a:p>
        </p:txBody>
      </p:sp>
      <p:pic>
        <p:nvPicPr>
          <p:cNvPr id="2" name="Picture 1" descr="Image of the National Center on Intensive Intervention's website looking at Academic Intervention"/>
          <p:cNvPicPr>
            <a:picLocks noChangeAspect="1"/>
          </p:cNvPicPr>
          <p:nvPr/>
        </p:nvPicPr>
        <p:blipFill>
          <a:blip r:embed="rId3"/>
          <a:stretch>
            <a:fillRect/>
          </a:stretch>
        </p:blipFill>
        <p:spPr>
          <a:xfrm>
            <a:off x="382772" y="1453241"/>
            <a:ext cx="5656521" cy="2421901"/>
          </a:xfrm>
          <a:prstGeom prst="rect">
            <a:avLst/>
          </a:prstGeom>
        </p:spPr>
      </p:pic>
    </p:spTree>
    <p:extLst>
      <p:ext uri="{BB962C8B-B14F-4D97-AF65-F5344CB8AC3E}">
        <p14:creationId xmlns:p14="http://schemas.microsoft.com/office/powerpoint/2010/main" val="29777400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3"/>
                </a:solidFill>
              </a:rPr>
              <a:t>Independent Evaluation</a:t>
            </a:r>
            <a:endParaRPr lang="en-US" dirty="0">
              <a:solidFill>
                <a:schemeClr val="accent2">
                  <a:lumMod val="60000"/>
                  <a:lumOff val="40000"/>
                </a:schemeClr>
              </a:solidFill>
            </a:endParaRPr>
          </a:p>
        </p:txBody>
      </p:sp>
      <p:pic>
        <p:nvPicPr>
          <p:cNvPr id="3" name="Picture 2" descr="Image of the Evidence for ESSA website looking at Proven Programs for Successful Students "/>
          <p:cNvPicPr>
            <a:picLocks noChangeAspect="1"/>
          </p:cNvPicPr>
          <p:nvPr/>
        </p:nvPicPr>
        <p:blipFill>
          <a:blip r:embed="rId3"/>
          <a:stretch>
            <a:fillRect/>
          </a:stretch>
        </p:blipFill>
        <p:spPr>
          <a:xfrm>
            <a:off x="652803" y="1403914"/>
            <a:ext cx="6847367" cy="3395330"/>
          </a:xfrm>
          <a:prstGeom prst="rect">
            <a:avLst/>
          </a:prstGeom>
        </p:spPr>
      </p:pic>
    </p:spTree>
    <p:extLst>
      <p:ext uri="{BB962C8B-B14F-4D97-AF65-F5344CB8AC3E}">
        <p14:creationId xmlns:p14="http://schemas.microsoft.com/office/powerpoint/2010/main" val="33945624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3"/>
                </a:solidFill>
              </a:rPr>
              <a:t>Independent Evaluation</a:t>
            </a:r>
            <a:endParaRPr lang="en-US" dirty="0">
              <a:solidFill>
                <a:schemeClr val="accent2">
                  <a:lumMod val="60000"/>
                  <a:lumOff val="40000"/>
                </a:schemeClr>
              </a:solidFill>
            </a:endParaRPr>
          </a:p>
        </p:txBody>
      </p:sp>
      <p:pic>
        <p:nvPicPr>
          <p:cNvPr id="3" name="Picture 2" descr="Image of the IES What Works Clearinghouse website showing how to filter resources"/>
          <p:cNvPicPr>
            <a:picLocks noChangeAspect="1"/>
          </p:cNvPicPr>
          <p:nvPr/>
        </p:nvPicPr>
        <p:blipFill>
          <a:blip r:embed="rId3"/>
          <a:stretch>
            <a:fillRect/>
          </a:stretch>
        </p:blipFill>
        <p:spPr>
          <a:xfrm>
            <a:off x="890751" y="1209061"/>
            <a:ext cx="5853223" cy="3867718"/>
          </a:xfrm>
          <a:prstGeom prst="rect">
            <a:avLst/>
          </a:prstGeom>
        </p:spPr>
      </p:pic>
    </p:spTree>
    <p:extLst>
      <p:ext uri="{BB962C8B-B14F-4D97-AF65-F5344CB8AC3E}">
        <p14:creationId xmlns:p14="http://schemas.microsoft.com/office/powerpoint/2010/main" val="1297297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Independent Evaluation</a:t>
            </a:r>
          </a:p>
        </p:txBody>
      </p:sp>
      <p:pic>
        <p:nvPicPr>
          <p:cNvPr id="2" name="Picture 1" descr="Image of the cover of Corrective Reading and talking about the Independent Evaluation highlighting NCII, Evidence for ESSA, and WWC">
            <a:extLst>
              <a:ext uri="{FF2B5EF4-FFF2-40B4-BE49-F238E27FC236}">
                <a16:creationId xmlns:a16="http://schemas.microsoft.com/office/drawing/2014/main" id="{DBB7A1C0-88B8-40B1-99AF-48A2127CA58C}"/>
              </a:ext>
            </a:extLst>
          </p:cNvPr>
          <p:cNvPicPr>
            <a:picLocks noChangeAspect="1"/>
          </p:cNvPicPr>
          <p:nvPr/>
        </p:nvPicPr>
        <p:blipFill>
          <a:blip r:embed="rId3"/>
          <a:stretch>
            <a:fillRect/>
          </a:stretch>
        </p:blipFill>
        <p:spPr>
          <a:xfrm>
            <a:off x="612555" y="1236772"/>
            <a:ext cx="7666301" cy="3619008"/>
          </a:xfrm>
          <a:prstGeom prst="rect">
            <a:avLst/>
          </a:prstGeom>
        </p:spPr>
      </p:pic>
    </p:spTree>
    <p:extLst>
      <p:ext uri="{BB962C8B-B14F-4D97-AF65-F5344CB8AC3E}">
        <p14:creationId xmlns:p14="http://schemas.microsoft.com/office/powerpoint/2010/main" val="3413839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the National Center on Intensive Intervention's website looking at Academic Intervention"/>
          <p:cNvPicPr>
            <a:picLocks noChangeAspect="1"/>
          </p:cNvPicPr>
          <p:nvPr/>
        </p:nvPicPr>
        <p:blipFill>
          <a:blip r:embed="rId3"/>
          <a:stretch>
            <a:fillRect/>
          </a:stretch>
        </p:blipFill>
        <p:spPr>
          <a:xfrm>
            <a:off x="382772" y="1453241"/>
            <a:ext cx="5656521" cy="2421901"/>
          </a:xfrm>
          <a:prstGeom prst="rect">
            <a:avLst/>
          </a:prstGeom>
        </p:spPr>
      </p:pic>
    </p:spTree>
    <p:extLst>
      <p:ext uri="{BB962C8B-B14F-4D97-AF65-F5344CB8AC3E}">
        <p14:creationId xmlns:p14="http://schemas.microsoft.com/office/powerpoint/2010/main" val="18329422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the Evidence for ESSA website for Corrective Reading and showing a Strong ESSA Reading"/>
          <p:cNvPicPr>
            <a:picLocks noChangeAspect="1"/>
          </p:cNvPicPr>
          <p:nvPr/>
        </p:nvPicPr>
        <p:blipFill>
          <a:blip r:embed="rId3"/>
          <a:stretch>
            <a:fillRect/>
          </a:stretch>
        </p:blipFill>
        <p:spPr>
          <a:xfrm>
            <a:off x="228599" y="1225329"/>
            <a:ext cx="6193465" cy="4310317"/>
          </a:xfrm>
          <a:prstGeom prst="rect">
            <a:avLst/>
          </a:prstGeom>
        </p:spPr>
      </p:pic>
    </p:spTree>
    <p:extLst>
      <p:ext uri="{BB962C8B-B14F-4D97-AF65-F5344CB8AC3E}">
        <p14:creationId xmlns:p14="http://schemas.microsoft.com/office/powerpoint/2010/main" val="40653773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of the IES What Works Clearinghouse showing the WWC Summary of Evidence for the Corrective Reading Intervention"/>
          <p:cNvPicPr>
            <a:picLocks noChangeAspect="1"/>
          </p:cNvPicPr>
          <p:nvPr/>
        </p:nvPicPr>
        <p:blipFill>
          <a:blip r:embed="rId3"/>
          <a:stretch>
            <a:fillRect/>
          </a:stretch>
        </p:blipFill>
        <p:spPr>
          <a:xfrm>
            <a:off x="496614" y="1392369"/>
            <a:ext cx="6289505" cy="3017575"/>
          </a:xfrm>
          <a:prstGeom prst="rect">
            <a:avLst/>
          </a:prstGeom>
        </p:spPr>
      </p:pic>
    </p:spTree>
    <p:extLst>
      <p:ext uri="{BB962C8B-B14F-4D97-AF65-F5344CB8AC3E}">
        <p14:creationId xmlns:p14="http://schemas.microsoft.com/office/powerpoint/2010/main" val="20834526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Independent Evaluation</a:t>
            </a:r>
          </a:p>
        </p:txBody>
      </p:sp>
      <p:sp>
        <p:nvSpPr>
          <p:cNvPr id="6" name="Rectangle 5">
            <a:extLst>
              <a:ext uri="{C183D7F6-B498-43B3-948B-1728B52AA6E4}">
                <adec:decorative xmlns:adec="http://schemas.microsoft.com/office/drawing/2017/decorative" val="1"/>
              </a:ext>
            </a:extLst>
          </p:cNvPr>
          <p:cNvSpPr/>
          <p:nvPr/>
        </p:nvSpPr>
        <p:spPr>
          <a:xfrm>
            <a:off x="1565136" y="483284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C183D7F6-B498-43B3-948B-1728B52AA6E4}">
                <adec:decorative xmlns:adec="http://schemas.microsoft.com/office/drawing/2017/decorative" val="1"/>
              </a:ext>
            </a:extLst>
          </p:cNvPr>
          <p:cNvGrpSpPr>
            <a:grpSpLocks/>
          </p:cNvGrpSpPr>
          <p:nvPr/>
        </p:nvGrpSpPr>
        <p:grpSpPr bwMode="auto">
          <a:xfrm>
            <a:off x="1775833" y="5043742"/>
            <a:ext cx="1755357" cy="417094"/>
            <a:chOff x="800" y="6533"/>
            <a:chExt cx="1014" cy="224"/>
          </a:xfrm>
        </p:grpSpPr>
        <p:sp>
          <p:nvSpPr>
            <p:cNvPr id="8"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9"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10"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11" name="TextBox 10"/>
          <p:cNvSpPr txBox="1"/>
          <p:nvPr/>
        </p:nvSpPr>
        <p:spPr>
          <a:xfrm>
            <a:off x="1657508" y="4773409"/>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12" name="Picture 11" descr="Image of the cover of Corrective Reading and talking about the Independent Evaluation highlighting NCII, Evidence for ESSA, and WWC">
            <a:extLst>
              <a:ext uri="{FF2B5EF4-FFF2-40B4-BE49-F238E27FC236}">
                <a16:creationId xmlns:a16="http://schemas.microsoft.com/office/drawing/2014/main" id="{70BDDBD8-683D-47A7-8E5E-A2F2645FE31D}"/>
              </a:ext>
            </a:extLst>
          </p:cNvPr>
          <p:cNvPicPr>
            <a:picLocks noChangeAspect="1"/>
          </p:cNvPicPr>
          <p:nvPr/>
        </p:nvPicPr>
        <p:blipFill>
          <a:blip r:embed="rId3"/>
          <a:stretch>
            <a:fillRect/>
          </a:stretch>
        </p:blipFill>
        <p:spPr>
          <a:xfrm>
            <a:off x="517961" y="968758"/>
            <a:ext cx="7666301" cy="3619008"/>
          </a:xfrm>
          <a:prstGeom prst="rect">
            <a:avLst/>
          </a:prstGeom>
        </p:spPr>
      </p:pic>
    </p:spTree>
    <p:extLst>
      <p:ext uri="{BB962C8B-B14F-4D97-AF65-F5344CB8AC3E}">
        <p14:creationId xmlns:p14="http://schemas.microsoft.com/office/powerpoint/2010/main" val="309946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Schedules, organizes, and integrates content over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Selects examples for you</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Breaks down skills so that you can more easily model and demonstrate them</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Provides language for providing clear explanations to reduce confusion</a:t>
            </a:r>
          </a:p>
          <a:p>
            <a:pPr lvl="1">
              <a:spcBef>
                <a:spcPts val="1800"/>
              </a:spcBef>
              <a:buClr>
                <a:schemeClr val="accent3">
                  <a:lumMod val="75000"/>
                </a:schemeClr>
              </a:buClr>
              <a:buSzPct val="125000"/>
              <a:buFont typeface="Wingdings" charset="2"/>
              <a:buChar char="§"/>
            </a:pPr>
            <a:r>
              <a:rPr lang="en-US" sz="2400" dirty="0"/>
              <a:t>Provides all learning materials</a:t>
            </a:r>
          </a:p>
        </p:txBody>
      </p:sp>
    </p:spTree>
    <p:extLst>
      <p:ext uri="{BB962C8B-B14F-4D97-AF65-F5344CB8AC3E}">
        <p14:creationId xmlns:p14="http://schemas.microsoft.com/office/powerpoint/2010/main" val="12168425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Independent Evaluation</a:t>
            </a:r>
            <a:br>
              <a:rPr lang="en-US" dirty="0">
                <a:solidFill>
                  <a:schemeClr val="accent3"/>
                </a:solidFill>
              </a:rPr>
            </a:br>
            <a:r>
              <a:rPr lang="en-US" dirty="0">
                <a:solidFill>
                  <a:schemeClr val="accent3"/>
                </a:solidFill>
              </a:rPr>
              <a:t>(Activity 3.6)</a:t>
            </a:r>
          </a:p>
        </p:txBody>
      </p:sp>
      <p:pic>
        <p:nvPicPr>
          <p:cNvPr id="3" name="Picture 2" descr="Image of an independent evaluation for Sound Partners from NCII, Evidence for ESSA, and WWC">
            <a:extLst>
              <a:ext uri="{FF2B5EF4-FFF2-40B4-BE49-F238E27FC236}">
                <a16:creationId xmlns:a16="http://schemas.microsoft.com/office/drawing/2014/main" id="{F486A8DA-1F4A-4C4B-B314-487FC0E0B3E7}"/>
              </a:ext>
            </a:extLst>
          </p:cNvPr>
          <p:cNvPicPr>
            <a:picLocks noChangeAspect="1"/>
          </p:cNvPicPr>
          <p:nvPr/>
        </p:nvPicPr>
        <p:blipFill>
          <a:blip r:embed="rId3"/>
          <a:stretch>
            <a:fillRect/>
          </a:stretch>
        </p:blipFill>
        <p:spPr>
          <a:xfrm>
            <a:off x="904875" y="1743075"/>
            <a:ext cx="5676900" cy="3771900"/>
          </a:xfrm>
          <a:prstGeom prst="rect">
            <a:avLst/>
          </a:prstGeom>
        </p:spPr>
      </p:pic>
    </p:spTree>
    <p:extLst>
      <p:ext uri="{BB962C8B-B14F-4D97-AF65-F5344CB8AC3E}">
        <p14:creationId xmlns:p14="http://schemas.microsoft.com/office/powerpoint/2010/main" val="40455303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6" name="Picture 5" descr="Image of the different levels from Sound Partners including 1-3, kindergarten from 2006, 2008, and 2010"/>
          <p:cNvPicPr>
            <a:picLocks noChangeAspect="1"/>
          </p:cNvPicPr>
          <p:nvPr/>
        </p:nvPicPr>
        <p:blipFill>
          <a:blip r:embed="rId3"/>
          <a:stretch>
            <a:fillRect/>
          </a:stretch>
        </p:blipFill>
        <p:spPr>
          <a:xfrm>
            <a:off x="228601" y="947245"/>
            <a:ext cx="5364126" cy="5026608"/>
          </a:xfrm>
          <a:prstGeom prst="rect">
            <a:avLst/>
          </a:prstGeom>
        </p:spPr>
      </p:pic>
    </p:spTree>
    <p:extLst>
      <p:ext uri="{BB962C8B-B14F-4D97-AF65-F5344CB8AC3E}">
        <p14:creationId xmlns:p14="http://schemas.microsoft.com/office/powerpoint/2010/main" val="23449486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3" name="Picture 2" descr="Image from Evidence for ESSA from Sound Partners, Struggling Readers showing and ESSA Rating of Strong"/>
          <p:cNvPicPr>
            <a:picLocks noChangeAspect="1"/>
          </p:cNvPicPr>
          <p:nvPr/>
        </p:nvPicPr>
        <p:blipFill>
          <a:blip r:embed="rId3"/>
          <a:stretch>
            <a:fillRect/>
          </a:stretch>
        </p:blipFill>
        <p:spPr>
          <a:xfrm>
            <a:off x="228601" y="1103163"/>
            <a:ext cx="6407288" cy="4213116"/>
          </a:xfrm>
          <a:prstGeom prst="rect">
            <a:avLst/>
          </a:prstGeom>
        </p:spPr>
      </p:pic>
    </p:spTree>
    <p:extLst>
      <p:ext uri="{BB962C8B-B14F-4D97-AF65-F5344CB8AC3E}">
        <p14:creationId xmlns:p14="http://schemas.microsoft.com/office/powerpoint/2010/main" val="36188467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mage of a WWC Summary of Evidence for the Sound Partners Intervention"/>
          <p:cNvPicPr>
            <a:picLocks noChangeAspect="1"/>
          </p:cNvPicPr>
          <p:nvPr/>
        </p:nvPicPr>
        <p:blipFill>
          <a:blip r:embed="rId3"/>
          <a:stretch>
            <a:fillRect/>
          </a:stretch>
        </p:blipFill>
        <p:spPr>
          <a:xfrm>
            <a:off x="228600" y="1172129"/>
            <a:ext cx="6134932" cy="3484932"/>
          </a:xfrm>
          <a:prstGeom prst="rect">
            <a:avLst/>
          </a:prstGeom>
        </p:spPr>
      </p:pic>
    </p:spTree>
    <p:extLst>
      <p:ext uri="{BB962C8B-B14F-4D97-AF65-F5344CB8AC3E}">
        <p14:creationId xmlns:p14="http://schemas.microsoft.com/office/powerpoint/2010/main" val="600567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Independent Evaluation</a:t>
            </a:r>
            <a:br>
              <a:rPr lang="en-US" dirty="0">
                <a:solidFill>
                  <a:schemeClr val="accent3"/>
                </a:solidFill>
              </a:rPr>
            </a:br>
            <a:r>
              <a:rPr lang="en-US" dirty="0">
                <a:solidFill>
                  <a:schemeClr val="accent3"/>
                </a:solidFill>
              </a:rPr>
              <a:t>(Activity 3.6)</a:t>
            </a:r>
          </a:p>
        </p:txBody>
      </p:sp>
      <p:pic>
        <p:nvPicPr>
          <p:cNvPr id="3" name="Picture 2" descr="Image showing the overall rating scale for Sound Partners">
            <a:extLst>
              <a:ext uri="{FF2B5EF4-FFF2-40B4-BE49-F238E27FC236}">
                <a16:creationId xmlns:a16="http://schemas.microsoft.com/office/drawing/2014/main" id="{F218668C-C41F-4F23-B9D8-168FEC9CDEB3}"/>
              </a:ext>
            </a:extLst>
          </p:cNvPr>
          <p:cNvPicPr>
            <a:picLocks noChangeAspect="1"/>
          </p:cNvPicPr>
          <p:nvPr/>
        </p:nvPicPr>
        <p:blipFill>
          <a:blip r:embed="rId3"/>
          <a:stretch>
            <a:fillRect/>
          </a:stretch>
        </p:blipFill>
        <p:spPr>
          <a:xfrm>
            <a:off x="1052512" y="1785937"/>
            <a:ext cx="5686425" cy="3914775"/>
          </a:xfrm>
          <a:prstGeom prst="rect">
            <a:avLst/>
          </a:prstGeom>
        </p:spPr>
      </p:pic>
    </p:spTree>
    <p:extLst>
      <p:ext uri="{BB962C8B-B14F-4D97-AF65-F5344CB8AC3E}">
        <p14:creationId xmlns:p14="http://schemas.microsoft.com/office/powerpoint/2010/main" val="23106468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Research</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Independent review</a:t>
            </a:r>
          </a:p>
          <a:p>
            <a:pPr lvl="1">
              <a:spcBef>
                <a:spcPts val="1800"/>
              </a:spcBef>
              <a:buClr>
                <a:schemeClr val="accent3">
                  <a:lumMod val="75000"/>
                </a:schemeClr>
              </a:buClr>
              <a:buSzPct val="125000"/>
              <a:buFont typeface="Wingdings" charset="2"/>
              <a:buChar char="§"/>
            </a:pPr>
            <a:r>
              <a:rPr lang="en-US" sz="2800" dirty="0"/>
              <a:t>High quality studies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Positive effects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14577445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High Quality Studies</a:t>
            </a:r>
          </a:p>
        </p:txBody>
      </p:sp>
      <p:sp>
        <p:nvSpPr>
          <p:cNvPr id="4" name="Content Placeholder 2"/>
          <p:cNvSpPr txBox="1">
            <a:spLocks/>
          </p:cNvSpPr>
          <p:nvPr/>
        </p:nvSpPr>
        <p:spPr>
          <a:xfrm>
            <a:off x="2074069" y="1313047"/>
            <a:ext cx="4033336"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Evidence for ESSA</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WWC</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Other sources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313047"/>
            <a:ext cx="1639408" cy="2184132"/>
          </a:xfrm>
          <a:prstGeom prst="rect">
            <a:avLst/>
          </a:prstGeom>
        </p:spPr>
      </p:pic>
    </p:spTree>
    <p:extLst>
      <p:ext uri="{BB962C8B-B14F-4D97-AF65-F5344CB8AC3E}">
        <p14:creationId xmlns:p14="http://schemas.microsoft.com/office/powerpoint/2010/main" val="33454209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from Evidence for ESSA looking at Corrective Reading - Elementary highlighting the ESSA Rating as Strong and the No. of Studies as 1 and No. of students as 206">
            <a:extLst>
              <a:ext uri="{FF2B5EF4-FFF2-40B4-BE49-F238E27FC236}">
                <a16:creationId xmlns:a16="http://schemas.microsoft.com/office/drawing/2014/main" id="{79FB7A76-9770-4E4A-AABF-9B86FF653326}"/>
              </a:ext>
            </a:extLst>
          </p:cNvPr>
          <p:cNvPicPr>
            <a:picLocks noChangeAspect="1"/>
          </p:cNvPicPr>
          <p:nvPr/>
        </p:nvPicPr>
        <p:blipFill>
          <a:blip r:embed="rId3"/>
          <a:stretch>
            <a:fillRect/>
          </a:stretch>
        </p:blipFill>
        <p:spPr>
          <a:xfrm>
            <a:off x="762000" y="1100137"/>
            <a:ext cx="6305550" cy="4505325"/>
          </a:xfrm>
          <a:prstGeom prst="rect">
            <a:avLst/>
          </a:prstGeom>
        </p:spPr>
      </p:pic>
    </p:spTree>
    <p:extLst>
      <p:ext uri="{BB962C8B-B14F-4D97-AF65-F5344CB8AC3E}">
        <p14:creationId xmlns:p14="http://schemas.microsoft.com/office/powerpoint/2010/main" val="31933823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of an Evidence Snapshot from the WWC Summary of Evidence for the Intervention">
            <a:extLst>
              <a:ext uri="{FF2B5EF4-FFF2-40B4-BE49-F238E27FC236}">
                <a16:creationId xmlns:a16="http://schemas.microsoft.com/office/drawing/2014/main" id="{FCD0A933-85F2-4F68-A0B3-747834114137}"/>
              </a:ext>
            </a:extLst>
          </p:cNvPr>
          <p:cNvPicPr>
            <a:picLocks noChangeAspect="1"/>
          </p:cNvPicPr>
          <p:nvPr/>
        </p:nvPicPr>
        <p:blipFill>
          <a:blip r:embed="rId3"/>
          <a:stretch>
            <a:fillRect/>
          </a:stretch>
        </p:blipFill>
        <p:spPr>
          <a:xfrm>
            <a:off x="466725" y="862012"/>
            <a:ext cx="8210550" cy="5133975"/>
          </a:xfrm>
          <a:prstGeom prst="rect">
            <a:avLst/>
          </a:prstGeom>
        </p:spPr>
      </p:pic>
    </p:spTree>
    <p:extLst>
      <p:ext uri="{BB962C8B-B14F-4D97-AF65-F5344CB8AC3E}">
        <p14:creationId xmlns:p14="http://schemas.microsoft.com/office/powerpoint/2010/main" val="39623588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6" name="Picture 5" descr="Image of the Evidence Snapshot from Corrective Reading - Beginning Reading looking at the Findings and Research">
            <a:extLst>
              <a:ext uri="{FF2B5EF4-FFF2-40B4-BE49-F238E27FC236}">
                <a16:creationId xmlns:a16="http://schemas.microsoft.com/office/drawing/2014/main" id="{C27BCAB2-AF61-4F55-9B84-4CCCA78B2E5A}"/>
              </a:ext>
            </a:extLst>
          </p:cNvPr>
          <p:cNvPicPr>
            <a:picLocks noChangeAspect="1"/>
          </p:cNvPicPr>
          <p:nvPr/>
        </p:nvPicPr>
        <p:blipFill>
          <a:blip r:embed="rId3"/>
          <a:stretch>
            <a:fillRect/>
          </a:stretch>
        </p:blipFill>
        <p:spPr>
          <a:xfrm>
            <a:off x="203353" y="804747"/>
            <a:ext cx="8635294" cy="5419783"/>
          </a:xfrm>
          <a:prstGeom prst="rect">
            <a:avLst/>
          </a:prstGeom>
        </p:spPr>
      </p:pic>
    </p:spTree>
    <p:extLst>
      <p:ext uri="{BB962C8B-B14F-4D97-AF65-F5344CB8AC3E}">
        <p14:creationId xmlns:p14="http://schemas.microsoft.com/office/powerpoint/2010/main" val="164928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4" name="Content Placeholder 2"/>
          <p:cNvSpPr txBox="1">
            <a:spLocks/>
          </p:cNvSpPr>
          <p:nvPr/>
        </p:nvSpPr>
        <p:spPr>
          <a:xfrm>
            <a:off x="452090" y="2491422"/>
            <a:ext cx="5671125" cy="1705019"/>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accent3">
                    <a:lumMod val="20000"/>
                    <a:lumOff val="80000"/>
                  </a:schemeClr>
                </a:solidFill>
              </a:rPr>
              <a:t>What intervention programs allow you to do</a:t>
            </a:r>
            <a:endParaRPr lang="en-US" sz="2800" dirty="0">
              <a:solidFill>
                <a:schemeClr val="accent3">
                  <a:lumMod val="20000"/>
                  <a:lumOff val="80000"/>
                </a:schemeClr>
              </a:solidFill>
              <a:effectLst>
                <a:outerShdw blurRad="50800" dist="63500" dir="2700000" algn="ctr" rotWithShape="0">
                  <a:schemeClr val="tx1"/>
                </a:outerShdw>
              </a:effectLst>
            </a:endParaRPr>
          </a:p>
        </p:txBody>
      </p:sp>
    </p:spTree>
    <p:extLst>
      <p:ext uri="{BB962C8B-B14F-4D97-AF65-F5344CB8AC3E}">
        <p14:creationId xmlns:p14="http://schemas.microsoft.com/office/powerpoint/2010/main" val="128716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looking at the Outcome Domains from Corrective Reading">
            <a:extLst>
              <a:ext uri="{FF2B5EF4-FFF2-40B4-BE49-F238E27FC236}">
                <a16:creationId xmlns:a16="http://schemas.microsoft.com/office/drawing/2014/main" id="{70008836-797B-4325-A844-D8E97D91EC8F}"/>
              </a:ext>
            </a:extLst>
          </p:cNvPr>
          <p:cNvPicPr>
            <a:picLocks noChangeAspect="1"/>
          </p:cNvPicPr>
          <p:nvPr/>
        </p:nvPicPr>
        <p:blipFill>
          <a:blip r:embed="rId3"/>
          <a:stretch>
            <a:fillRect/>
          </a:stretch>
        </p:blipFill>
        <p:spPr>
          <a:xfrm>
            <a:off x="209022" y="1127105"/>
            <a:ext cx="8676770" cy="4392345"/>
          </a:xfrm>
          <a:prstGeom prst="rect">
            <a:avLst/>
          </a:prstGeom>
        </p:spPr>
      </p:pic>
    </p:spTree>
    <p:extLst>
      <p:ext uri="{BB962C8B-B14F-4D97-AF65-F5344CB8AC3E}">
        <p14:creationId xmlns:p14="http://schemas.microsoft.com/office/powerpoint/2010/main" val="7152465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looking at the Evidence Snapshot for Corrective Reading focusing on the Summary of all Research Settings and Samples that Met Standards">
            <a:extLst>
              <a:ext uri="{FF2B5EF4-FFF2-40B4-BE49-F238E27FC236}">
                <a16:creationId xmlns:a16="http://schemas.microsoft.com/office/drawing/2014/main" id="{A85C11A0-4A4D-43E9-9748-A6FF6428396D}"/>
              </a:ext>
            </a:extLst>
          </p:cNvPr>
          <p:cNvPicPr>
            <a:picLocks noChangeAspect="1"/>
          </p:cNvPicPr>
          <p:nvPr/>
        </p:nvPicPr>
        <p:blipFill>
          <a:blip r:embed="rId3"/>
          <a:stretch>
            <a:fillRect/>
          </a:stretch>
        </p:blipFill>
        <p:spPr>
          <a:xfrm>
            <a:off x="122734" y="1256898"/>
            <a:ext cx="8820025" cy="4251536"/>
          </a:xfrm>
          <a:prstGeom prst="rect">
            <a:avLst/>
          </a:prstGeom>
        </p:spPr>
      </p:pic>
    </p:spTree>
    <p:extLst>
      <p:ext uri="{BB962C8B-B14F-4D97-AF65-F5344CB8AC3E}">
        <p14:creationId xmlns:p14="http://schemas.microsoft.com/office/powerpoint/2010/main" val="26143901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looking at the Study Quality from the NCII Website for Academic Intervention">
            <a:extLst>
              <a:ext uri="{FF2B5EF4-FFF2-40B4-BE49-F238E27FC236}">
                <a16:creationId xmlns:a16="http://schemas.microsoft.com/office/drawing/2014/main" id="{92DFD5F8-8F97-461F-B3ED-FE0574AB9CD6}"/>
              </a:ext>
            </a:extLst>
          </p:cNvPr>
          <p:cNvPicPr>
            <a:picLocks noChangeAspect="1"/>
          </p:cNvPicPr>
          <p:nvPr/>
        </p:nvPicPr>
        <p:blipFill>
          <a:blip r:embed="rId3"/>
          <a:stretch>
            <a:fillRect/>
          </a:stretch>
        </p:blipFill>
        <p:spPr>
          <a:xfrm>
            <a:off x="545333" y="304857"/>
            <a:ext cx="7541047" cy="5622120"/>
          </a:xfrm>
          <a:prstGeom prst="rect">
            <a:avLst/>
          </a:prstGeom>
        </p:spPr>
      </p:pic>
      <p:sp>
        <p:nvSpPr>
          <p:cNvPr id="2" name="Title 1" hidden="1">
            <a:extLst>
              <a:ext uri="{FF2B5EF4-FFF2-40B4-BE49-F238E27FC236}">
                <a16:creationId xmlns:a16="http://schemas.microsoft.com/office/drawing/2014/main" id="{222B1AF1-0889-4065-A7F9-3B604F74B832}"/>
              </a:ext>
            </a:extLst>
          </p:cNvPr>
          <p:cNvSpPr>
            <a:spLocks noGrp="1"/>
          </p:cNvSpPr>
          <p:nvPr>
            <p:ph type="title"/>
          </p:nvPr>
        </p:nvSpPr>
        <p:spPr/>
        <p:txBody>
          <a:bodyPr/>
          <a:lstStyle/>
          <a:p>
            <a:r>
              <a:rPr lang="en-US" dirty="0"/>
              <a:t>NCII Website Screen Shot</a:t>
            </a:r>
          </a:p>
        </p:txBody>
      </p:sp>
    </p:spTree>
    <p:extLst>
      <p:ext uri="{BB962C8B-B14F-4D97-AF65-F5344CB8AC3E}">
        <p14:creationId xmlns:p14="http://schemas.microsoft.com/office/powerpoint/2010/main" val="40331261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highlighting that 28 studies in peer reviewed journals show Corrective Reading closes the achievement gap for a wide range of students">
            <a:extLst>
              <a:ext uri="{FF2B5EF4-FFF2-40B4-BE49-F238E27FC236}">
                <a16:creationId xmlns:a16="http://schemas.microsoft.com/office/drawing/2014/main" id="{BE36F67B-479E-452E-9B44-789DCB47877E}"/>
              </a:ext>
            </a:extLst>
          </p:cNvPr>
          <p:cNvPicPr>
            <a:picLocks noChangeAspect="1"/>
          </p:cNvPicPr>
          <p:nvPr/>
        </p:nvPicPr>
        <p:blipFill>
          <a:blip r:embed="rId3"/>
          <a:stretch>
            <a:fillRect/>
          </a:stretch>
        </p:blipFill>
        <p:spPr>
          <a:xfrm>
            <a:off x="199795" y="853808"/>
            <a:ext cx="8394622" cy="4709710"/>
          </a:xfrm>
          <a:prstGeom prst="rect">
            <a:avLst/>
          </a:prstGeom>
        </p:spPr>
      </p:pic>
    </p:spTree>
    <p:extLst>
      <p:ext uri="{BB962C8B-B14F-4D97-AF65-F5344CB8AC3E}">
        <p14:creationId xmlns:p14="http://schemas.microsoft.com/office/powerpoint/2010/main" val="3371065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High Quality Studies</a:t>
            </a:r>
          </a:p>
        </p:txBody>
      </p:sp>
      <p:pic>
        <p:nvPicPr>
          <p:cNvPr id="2" name="Picture 1" descr="Image of Corrective Reading looking at High Quality Studies from Evidence for ESSA, WWC and Other sources">
            <a:extLst>
              <a:ext uri="{FF2B5EF4-FFF2-40B4-BE49-F238E27FC236}">
                <a16:creationId xmlns:a16="http://schemas.microsoft.com/office/drawing/2014/main" id="{FD3892B8-12E6-4506-B7F7-BCDE6D8980D5}"/>
              </a:ext>
            </a:extLst>
          </p:cNvPr>
          <p:cNvPicPr>
            <a:picLocks noChangeAspect="1"/>
          </p:cNvPicPr>
          <p:nvPr/>
        </p:nvPicPr>
        <p:blipFill>
          <a:blip r:embed="rId3"/>
          <a:stretch>
            <a:fillRect/>
          </a:stretch>
        </p:blipFill>
        <p:spPr>
          <a:xfrm>
            <a:off x="903900" y="1220233"/>
            <a:ext cx="6235030" cy="4299202"/>
          </a:xfrm>
          <a:prstGeom prst="rect">
            <a:avLst/>
          </a:prstGeom>
        </p:spPr>
      </p:pic>
    </p:spTree>
    <p:extLst>
      <p:ext uri="{BB962C8B-B14F-4D97-AF65-F5344CB8AC3E}">
        <p14:creationId xmlns:p14="http://schemas.microsoft.com/office/powerpoint/2010/main" val="26595278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High Quality Studies</a:t>
            </a:r>
            <a:br>
              <a:rPr lang="en-US" dirty="0">
                <a:solidFill>
                  <a:schemeClr val="accent3"/>
                </a:solidFill>
              </a:rPr>
            </a:br>
            <a:r>
              <a:rPr lang="en-US" dirty="0">
                <a:solidFill>
                  <a:schemeClr val="accent3"/>
                </a:solidFill>
              </a:rPr>
              <a:t>(Activity 3.7)</a:t>
            </a:r>
          </a:p>
        </p:txBody>
      </p:sp>
      <p:pic>
        <p:nvPicPr>
          <p:cNvPr id="3" name="Picture 2" descr="Image of the cover of Sound Partners looking at High quality studies, mentioning NCII, Evidence for ESSA, WWC, and Other sources">
            <a:extLst>
              <a:ext uri="{FF2B5EF4-FFF2-40B4-BE49-F238E27FC236}">
                <a16:creationId xmlns:a16="http://schemas.microsoft.com/office/drawing/2014/main" id="{673136F6-3137-48D0-884E-25510504ABF1}"/>
              </a:ext>
            </a:extLst>
          </p:cNvPr>
          <p:cNvPicPr>
            <a:picLocks noChangeAspect="1"/>
          </p:cNvPicPr>
          <p:nvPr/>
        </p:nvPicPr>
        <p:blipFill>
          <a:blip r:embed="rId3"/>
          <a:stretch>
            <a:fillRect/>
          </a:stretch>
        </p:blipFill>
        <p:spPr>
          <a:xfrm>
            <a:off x="998862" y="1565600"/>
            <a:ext cx="5933142" cy="3997918"/>
          </a:xfrm>
          <a:prstGeom prst="rect">
            <a:avLst/>
          </a:prstGeom>
        </p:spPr>
      </p:pic>
    </p:spTree>
    <p:extLst>
      <p:ext uri="{BB962C8B-B14F-4D97-AF65-F5344CB8AC3E}">
        <p14:creationId xmlns:p14="http://schemas.microsoft.com/office/powerpoint/2010/main" val="36488759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3" name="Picture 2" descr="Image showing the different ratings given to Sound Partners">
            <a:extLst>
              <a:ext uri="{FF2B5EF4-FFF2-40B4-BE49-F238E27FC236}">
                <a16:creationId xmlns:a16="http://schemas.microsoft.com/office/drawing/2014/main" id="{0CBD20AB-F3D6-4F81-8816-1D31C8CAA457}"/>
              </a:ext>
            </a:extLst>
          </p:cNvPr>
          <p:cNvPicPr>
            <a:picLocks noChangeAspect="1"/>
          </p:cNvPicPr>
          <p:nvPr/>
        </p:nvPicPr>
        <p:blipFill>
          <a:blip r:embed="rId3"/>
          <a:stretch>
            <a:fillRect/>
          </a:stretch>
        </p:blipFill>
        <p:spPr>
          <a:xfrm>
            <a:off x="170704" y="1424332"/>
            <a:ext cx="8419529" cy="3434107"/>
          </a:xfrm>
          <a:prstGeom prst="rect">
            <a:avLst/>
          </a:prstGeom>
        </p:spPr>
      </p:pic>
    </p:spTree>
    <p:extLst>
      <p:ext uri="{BB962C8B-B14F-4D97-AF65-F5344CB8AC3E}">
        <p14:creationId xmlns:p14="http://schemas.microsoft.com/office/powerpoint/2010/main" val="15861390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mage from Evidence for ESSA for Sound Partners for Struggling Readers showing a strong ESSA rating, that the No. of Studies was 4 and the No. of Students was 488">
            <a:extLst>
              <a:ext uri="{FF2B5EF4-FFF2-40B4-BE49-F238E27FC236}">
                <a16:creationId xmlns:a16="http://schemas.microsoft.com/office/drawing/2014/main" id="{97620E80-DF13-45E4-961D-FC3A3BBB8918}"/>
              </a:ext>
            </a:extLst>
          </p:cNvPr>
          <p:cNvPicPr>
            <a:picLocks noChangeAspect="1"/>
          </p:cNvPicPr>
          <p:nvPr/>
        </p:nvPicPr>
        <p:blipFill>
          <a:blip r:embed="rId3"/>
          <a:stretch>
            <a:fillRect/>
          </a:stretch>
        </p:blipFill>
        <p:spPr>
          <a:xfrm>
            <a:off x="404984" y="856160"/>
            <a:ext cx="7262756" cy="4982588"/>
          </a:xfrm>
          <a:prstGeom prst="rect">
            <a:avLst/>
          </a:prstGeom>
        </p:spPr>
      </p:pic>
    </p:spTree>
    <p:extLst>
      <p:ext uri="{BB962C8B-B14F-4D97-AF65-F5344CB8AC3E}">
        <p14:creationId xmlns:p14="http://schemas.microsoft.com/office/powerpoint/2010/main" val="37424850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Evidence Snapshot from WWC for Sound Partners">
            <a:extLst>
              <a:ext uri="{FF2B5EF4-FFF2-40B4-BE49-F238E27FC236}">
                <a16:creationId xmlns:a16="http://schemas.microsoft.com/office/drawing/2014/main" id="{A19D906C-9D2E-4043-B305-F3A69FC84F27}"/>
              </a:ext>
            </a:extLst>
          </p:cNvPr>
          <p:cNvPicPr>
            <a:picLocks noChangeAspect="1"/>
          </p:cNvPicPr>
          <p:nvPr/>
        </p:nvPicPr>
        <p:blipFill>
          <a:blip r:embed="rId3"/>
          <a:stretch>
            <a:fillRect/>
          </a:stretch>
        </p:blipFill>
        <p:spPr>
          <a:xfrm>
            <a:off x="691479" y="730270"/>
            <a:ext cx="7306766" cy="5157045"/>
          </a:xfrm>
          <a:prstGeom prst="rect">
            <a:avLst/>
          </a:prstGeom>
        </p:spPr>
      </p:pic>
    </p:spTree>
    <p:extLst>
      <p:ext uri="{BB962C8B-B14F-4D97-AF65-F5344CB8AC3E}">
        <p14:creationId xmlns:p14="http://schemas.microsoft.com/office/powerpoint/2010/main" val="50079366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3" name="Picture 2" descr="Image of the evidence snapshot for Sound Partners looking at the Outcome Domains">
            <a:extLst>
              <a:ext uri="{FF2B5EF4-FFF2-40B4-BE49-F238E27FC236}">
                <a16:creationId xmlns:a16="http://schemas.microsoft.com/office/drawing/2014/main" id="{63C20185-AFDE-4A39-865E-9390C436481A}"/>
              </a:ext>
            </a:extLst>
          </p:cNvPr>
          <p:cNvPicPr>
            <a:picLocks noChangeAspect="1"/>
          </p:cNvPicPr>
          <p:nvPr/>
        </p:nvPicPr>
        <p:blipFill>
          <a:blip r:embed="rId3"/>
          <a:stretch>
            <a:fillRect/>
          </a:stretch>
        </p:blipFill>
        <p:spPr>
          <a:xfrm>
            <a:off x="239387" y="881233"/>
            <a:ext cx="8417081" cy="5001773"/>
          </a:xfrm>
          <a:prstGeom prst="rect">
            <a:avLst/>
          </a:prstGeom>
        </p:spPr>
      </p:pic>
    </p:spTree>
    <p:extLst>
      <p:ext uri="{BB962C8B-B14F-4D97-AF65-F5344CB8AC3E}">
        <p14:creationId xmlns:p14="http://schemas.microsoft.com/office/powerpoint/2010/main" val="121395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7" y="1730902"/>
            <a:ext cx="672124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t>Focus on teaching content, not designing it</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how students are responding, so you can correct, expand, elaborate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Maintain a fast appropriate pace – to maximize engaged learning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Save planning time for data-based decision making (and individualization), rather than lesson development</a:t>
            </a:r>
          </a:p>
        </p:txBody>
      </p:sp>
    </p:spTree>
    <p:extLst>
      <p:ext uri="{BB962C8B-B14F-4D97-AF65-F5344CB8AC3E}">
        <p14:creationId xmlns:p14="http://schemas.microsoft.com/office/powerpoint/2010/main" val="7225913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mage of the Findings showing that 7 studies met standards, and 11 eligible studies were reviewed."/>
          <p:cNvPicPr>
            <a:picLocks noChangeAspect="1"/>
          </p:cNvPicPr>
          <p:nvPr/>
        </p:nvPicPr>
        <p:blipFill>
          <a:blip r:embed="rId3"/>
          <a:stretch>
            <a:fillRect/>
          </a:stretch>
        </p:blipFill>
        <p:spPr>
          <a:xfrm>
            <a:off x="4033033" y="460239"/>
            <a:ext cx="5018477" cy="454161"/>
          </a:xfrm>
          <a:prstGeom prst="rect">
            <a:avLst/>
          </a:prstGeom>
        </p:spPr>
      </p:pic>
      <p:pic>
        <p:nvPicPr>
          <p:cNvPr id="3" name="Picture 2" descr="Image looking at the Summary of all Research Settings and Samples that Met Standards">
            <a:extLst>
              <a:ext uri="{FF2B5EF4-FFF2-40B4-BE49-F238E27FC236}">
                <a16:creationId xmlns:a16="http://schemas.microsoft.com/office/drawing/2014/main" id="{E66D2E0E-1C5A-4367-9AE2-0211A36B41EB}"/>
              </a:ext>
            </a:extLst>
          </p:cNvPr>
          <p:cNvPicPr>
            <a:picLocks noChangeAspect="1"/>
          </p:cNvPicPr>
          <p:nvPr/>
        </p:nvPicPr>
        <p:blipFill>
          <a:blip r:embed="rId4"/>
          <a:stretch>
            <a:fillRect/>
          </a:stretch>
        </p:blipFill>
        <p:spPr>
          <a:xfrm>
            <a:off x="1040062" y="1038168"/>
            <a:ext cx="6506492" cy="5198486"/>
          </a:xfrm>
          <a:prstGeom prst="rect">
            <a:avLst/>
          </a:prstGeom>
        </p:spPr>
      </p:pic>
    </p:spTree>
    <p:extLst>
      <p:ext uri="{BB962C8B-B14F-4D97-AF65-F5344CB8AC3E}">
        <p14:creationId xmlns:p14="http://schemas.microsoft.com/office/powerpoint/2010/main" val="24792276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High Quality Studies</a:t>
            </a:r>
            <a:br>
              <a:rPr lang="en-US" dirty="0">
                <a:solidFill>
                  <a:schemeClr val="accent3"/>
                </a:solidFill>
              </a:rPr>
            </a:br>
            <a:r>
              <a:rPr lang="en-US" dirty="0">
                <a:solidFill>
                  <a:schemeClr val="accent3"/>
                </a:solidFill>
              </a:rPr>
              <a:t>(Activity 3.7)</a:t>
            </a:r>
          </a:p>
        </p:txBody>
      </p:sp>
      <p:pic>
        <p:nvPicPr>
          <p:cNvPr id="3" name="Picture 2" descr="Image looking at the High Quality Studies for Sound Partners">
            <a:extLst>
              <a:ext uri="{FF2B5EF4-FFF2-40B4-BE49-F238E27FC236}">
                <a16:creationId xmlns:a16="http://schemas.microsoft.com/office/drawing/2014/main" id="{1120D5A2-35A1-4840-AE3F-2E58A9032C53}"/>
              </a:ext>
            </a:extLst>
          </p:cNvPr>
          <p:cNvPicPr>
            <a:picLocks noChangeAspect="1"/>
          </p:cNvPicPr>
          <p:nvPr/>
        </p:nvPicPr>
        <p:blipFill>
          <a:blip r:embed="rId3"/>
          <a:stretch>
            <a:fillRect/>
          </a:stretch>
        </p:blipFill>
        <p:spPr>
          <a:xfrm>
            <a:off x="807961" y="1565886"/>
            <a:ext cx="5641395" cy="3931529"/>
          </a:xfrm>
          <a:prstGeom prst="rect">
            <a:avLst/>
          </a:prstGeom>
        </p:spPr>
      </p:pic>
    </p:spTree>
    <p:extLst>
      <p:ext uri="{BB962C8B-B14F-4D97-AF65-F5344CB8AC3E}">
        <p14:creationId xmlns:p14="http://schemas.microsoft.com/office/powerpoint/2010/main" val="39304025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Research</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Independent review</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High quality studies</a:t>
            </a:r>
          </a:p>
          <a:p>
            <a:pPr lvl="1">
              <a:spcBef>
                <a:spcPts val="1800"/>
              </a:spcBef>
              <a:buClr>
                <a:schemeClr val="accent3">
                  <a:lumMod val="75000"/>
                </a:schemeClr>
              </a:buClr>
              <a:buSzPct val="125000"/>
              <a:buFont typeface="Wingdings" charset="2"/>
              <a:buChar char="§"/>
            </a:pPr>
            <a:r>
              <a:rPr lang="en-US" sz="2800" dirty="0"/>
              <a:t>Positive effects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2045551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Positive Effects</a:t>
            </a:r>
          </a:p>
        </p:txBody>
      </p:sp>
      <p:sp>
        <p:nvSpPr>
          <p:cNvPr id="4" name="Content Placeholder 2"/>
          <p:cNvSpPr txBox="1">
            <a:spLocks/>
          </p:cNvSpPr>
          <p:nvPr/>
        </p:nvSpPr>
        <p:spPr>
          <a:xfrm>
            <a:off x="2536777" y="1665587"/>
            <a:ext cx="4033336"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Evidence for ESSA</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WWC</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Other sources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592156" y="1610503"/>
            <a:ext cx="1639408" cy="2184132"/>
          </a:xfrm>
          <a:prstGeom prst="rect">
            <a:avLst/>
          </a:prstGeom>
        </p:spPr>
      </p:pic>
    </p:spTree>
    <p:extLst>
      <p:ext uri="{BB962C8B-B14F-4D97-AF65-F5344CB8AC3E}">
        <p14:creationId xmlns:p14="http://schemas.microsoft.com/office/powerpoint/2010/main" val="577508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from Evidence for ESSA looking at Corrective Reading - Elementary with an ESSA Rating of strong and an Average Effect Size of +0.06">
            <a:extLst>
              <a:ext uri="{FF2B5EF4-FFF2-40B4-BE49-F238E27FC236}">
                <a16:creationId xmlns:a16="http://schemas.microsoft.com/office/drawing/2014/main" id="{BA04F2B3-7DE7-48A8-B5B9-D190C58B252C}"/>
              </a:ext>
            </a:extLst>
          </p:cNvPr>
          <p:cNvPicPr>
            <a:picLocks noChangeAspect="1"/>
          </p:cNvPicPr>
          <p:nvPr/>
        </p:nvPicPr>
        <p:blipFill>
          <a:blip r:embed="rId3"/>
          <a:stretch>
            <a:fillRect/>
          </a:stretch>
        </p:blipFill>
        <p:spPr>
          <a:xfrm>
            <a:off x="756892" y="1051479"/>
            <a:ext cx="6547291" cy="4624943"/>
          </a:xfrm>
          <a:prstGeom prst="rect">
            <a:avLst/>
          </a:prstGeom>
        </p:spPr>
      </p:pic>
    </p:spTree>
    <p:extLst>
      <p:ext uri="{BB962C8B-B14F-4D97-AF65-F5344CB8AC3E}">
        <p14:creationId xmlns:p14="http://schemas.microsoft.com/office/powerpoint/2010/main" val="31407892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showing the Program Outcomes for Corrective Reading - Elementary">
            <a:extLst>
              <a:ext uri="{FF2B5EF4-FFF2-40B4-BE49-F238E27FC236}">
                <a16:creationId xmlns:a16="http://schemas.microsoft.com/office/drawing/2014/main" id="{571393F9-5692-419E-8FBE-BD20A8CB89CE}"/>
              </a:ext>
            </a:extLst>
          </p:cNvPr>
          <p:cNvPicPr>
            <a:picLocks noChangeAspect="1"/>
          </p:cNvPicPr>
          <p:nvPr/>
        </p:nvPicPr>
        <p:blipFill>
          <a:blip r:embed="rId3"/>
          <a:stretch>
            <a:fillRect/>
          </a:stretch>
        </p:blipFill>
        <p:spPr>
          <a:xfrm>
            <a:off x="524850" y="837453"/>
            <a:ext cx="8095573" cy="5089622"/>
          </a:xfrm>
          <a:prstGeom prst="rect">
            <a:avLst/>
          </a:prstGeom>
        </p:spPr>
      </p:pic>
    </p:spTree>
    <p:extLst>
      <p:ext uri="{BB962C8B-B14F-4D97-AF65-F5344CB8AC3E}">
        <p14:creationId xmlns:p14="http://schemas.microsoft.com/office/powerpoint/2010/main" val="18319427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from WWC for Corrective Reading looking at the Literacy component ">
            <a:extLst>
              <a:ext uri="{FF2B5EF4-FFF2-40B4-BE49-F238E27FC236}">
                <a16:creationId xmlns:a16="http://schemas.microsoft.com/office/drawing/2014/main" id="{9FFAC090-77ED-407D-9471-DE8CFE765843}"/>
              </a:ext>
            </a:extLst>
          </p:cNvPr>
          <p:cNvPicPr>
            <a:picLocks noChangeAspect="1"/>
          </p:cNvPicPr>
          <p:nvPr/>
        </p:nvPicPr>
        <p:blipFill>
          <a:blip r:embed="rId3"/>
          <a:stretch>
            <a:fillRect/>
          </a:stretch>
        </p:blipFill>
        <p:spPr>
          <a:xfrm>
            <a:off x="504021" y="854438"/>
            <a:ext cx="7748097" cy="4896367"/>
          </a:xfrm>
          <a:prstGeom prst="rect">
            <a:avLst/>
          </a:prstGeom>
        </p:spPr>
      </p:pic>
    </p:spTree>
    <p:extLst>
      <p:ext uri="{BB962C8B-B14F-4D97-AF65-F5344CB8AC3E}">
        <p14:creationId xmlns:p14="http://schemas.microsoft.com/office/powerpoint/2010/main" val="23976287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of the Evidence snapshot for Corrective Reading stating the Corrective Reading was found to have potentially positive effects on alphabetics and fluency and no discernible effects on comprehension">
            <a:extLst>
              <a:ext uri="{FF2B5EF4-FFF2-40B4-BE49-F238E27FC236}">
                <a16:creationId xmlns:a16="http://schemas.microsoft.com/office/drawing/2014/main" id="{D53ABD02-22AA-4EEB-B681-383E9022FD7B}"/>
              </a:ext>
            </a:extLst>
          </p:cNvPr>
          <p:cNvPicPr>
            <a:picLocks noChangeAspect="1"/>
          </p:cNvPicPr>
          <p:nvPr/>
        </p:nvPicPr>
        <p:blipFill>
          <a:blip r:embed="rId3"/>
          <a:stretch>
            <a:fillRect/>
          </a:stretch>
        </p:blipFill>
        <p:spPr>
          <a:xfrm>
            <a:off x="322702" y="861209"/>
            <a:ext cx="8432742" cy="4691292"/>
          </a:xfrm>
          <a:prstGeom prst="rect">
            <a:avLst/>
          </a:prstGeom>
        </p:spPr>
      </p:pic>
    </p:spTree>
    <p:extLst>
      <p:ext uri="{BB962C8B-B14F-4D97-AF65-F5344CB8AC3E}">
        <p14:creationId xmlns:p14="http://schemas.microsoft.com/office/powerpoint/2010/main" val="19345473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 Academic Intervention from NCII showing the study results for Mean ES (Targeted) and Mean ES (Broader)">
            <a:extLst>
              <a:ext uri="{FF2B5EF4-FFF2-40B4-BE49-F238E27FC236}">
                <a16:creationId xmlns:a16="http://schemas.microsoft.com/office/drawing/2014/main" id="{B5B55F0F-1657-4D6F-B5D6-7B8EEF362829}"/>
              </a:ext>
            </a:extLst>
          </p:cNvPr>
          <p:cNvPicPr>
            <a:picLocks noChangeAspect="1"/>
          </p:cNvPicPr>
          <p:nvPr/>
        </p:nvPicPr>
        <p:blipFill>
          <a:blip r:embed="rId3"/>
          <a:stretch>
            <a:fillRect/>
          </a:stretch>
        </p:blipFill>
        <p:spPr>
          <a:xfrm>
            <a:off x="663535" y="422141"/>
            <a:ext cx="7262607" cy="5229512"/>
          </a:xfrm>
          <a:prstGeom prst="rect">
            <a:avLst/>
          </a:prstGeom>
        </p:spPr>
      </p:pic>
      <p:sp>
        <p:nvSpPr>
          <p:cNvPr id="2" name="Title 1" hidden="1">
            <a:extLst>
              <a:ext uri="{FF2B5EF4-FFF2-40B4-BE49-F238E27FC236}">
                <a16:creationId xmlns:a16="http://schemas.microsoft.com/office/drawing/2014/main" id="{DC6EC85C-6707-4EBD-893C-37848CF35550}"/>
              </a:ext>
            </a:extLst>
          </p:cNvPr>
          <p:cNvSpPr>
            <a:spLocks noGrp="1"/>
          </p:cNvSpPr>
          <p:nvPr>
            <p:ph type="title"/>
          </p:nvPr>
        </p:nvSpPr>
        <p:spPr/>
        <p:txBody>
          <a:bodyPr/>
          <a:lstStyle/>
          <a:p>
            <a:r>
              <a:rPr lang="en-US" dirty="0"/>
              <a:t>NCII Website</a:t>
            </a:r>
            <a:r>
              <a:rPr lang="en-US" baseline="0" dirty="0"/>
              <a:t> Screen Short</a:t>
            </a:r>
            <a:endParaRPr lang="en-US" dirty="0"/>
          </a:p>
        </p:txBody>
      </p:sp>
    </p:spTree>
    <p:extLst>
      <p:ext uri="{BB962C8B-B14F-4D97-AF65-F5344CB8AC3E}">
        <p14:creationId xmlns:p14="http://schemas.microsoft.com/office/powerpoint/2010/main" val="30365837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Positive Effects</a:t>
            </a:r>
          </a:p>
        </p:txBody>
      </p:sp>
      <p:pic>
        <p:nvPicPr>
          <p:cNvPr id="2" name="Picture 1" descr="Image of the cover of Corrective Reading stating the Positive Effects ">
            <a:extLst>
              <a:ext uri="{FF2B5EF4-FFF2-40B4-BE49-F238E27FC236}">
                <a16:creationId xmlns:a16="http://schemas.microsoft.com/office/drawing/2014/main" id="{75A489B2-3475-43BF-8B16-D9E677D49D32}"/>
              </a:ext>
            </a:extLst>
          </p:cNvPr>
          <p:cNvPicPr>
            <a:picLocks noChangeAspect="1"/>
          </p:cNvPicPr>
          <p:nvPr/>
        </p:nvPicPr>
        <p:blipFill>
          <a:blip r:embed="rId3"/>
          <a:stretch>
            <a:fillRect/>
          </a:stretch>
        </p:blipFill>
        <p:spPr>
          <a:xfrm>
            <a:off x="728776" y="1165376"/>
            <a:ext cx="6740660" cy="4312937"/>
          </a:xfrm>
          <a:prstGeom prst="rect">
            <a:avLst/>
          </a:prstGeom>
        </p:spPr>
      </p:pic>
    </p:spTree>
    <p:extLst>
      <p:ext uri="{BB962C8B-B14F-4D97-AF65-F5344CB8AC3E}">
        <p14:creationId xmlns:p14="http://schemas.microsoft.com/office/powerpoint/2010/main" val="169502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7" y="1730902"/>
            <a:ext cx="672124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teaching content, not designing it</a:t>
            </a:r>
          </a:p>
          <a:p>
            <a:pPr lvl="1">
              <a:spcBef>
                <a:spcPts val="1800"/>
              </a:spcBef>
              <a:buClr>
                <a:schemeClr val="accent3">
                  <a:lumMod val="75000"/>
                </a:schemeClr>
              </a:buClr>
              <a:buSzPct val="125000"/>
              <a:buFont typeface="Wingdings" charset="2"/>
              <a:buChar char="§"/>
            </a:pPr>
            <a:r>
              <a:rPr lang="en-US" sz="2400" dirty="0"/>
              <a:t>Focus on how students are responding, so you can correct, expand, elaborate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Maintain a fast appropriate pace – to maximize engaged learning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Save planning time for data-based decision making (and individualization), rather than lesson development</a:t>
            </a:r>
          </a:p>
        </p:txBody>
      </p:sp>
    </p:spTree>
    <p:extLst>
      <p:ext uri="{BB962C8B-B14F-4D97-AF65-F5344CB8AC3E}">
        <p14:creationId xmlns:p14="http://schemas.microsoft.com/office/powerpoint/2010/main" val="15719626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Positive Effects</a:t>
            </a:r>
            <a:br>
              <a:rPr lang="en-US" dirty="0">
                <a:solidFill>
                  <a:schemeClr val="accent3"/>
                </a:solidFill>
              </a:rPr>
            </a:br>
            <a:r>
              <a:rPr lang="en-US" dirty="0">
                <a:solidFill>
                  <a:schemeClr val="accent3"/>
                </a:solidFill>
              </a:rPr>
              <a:t>(Activity 3.8)</a:t>
            </a:r>
          </a:p>
        </p:txBody>
      </p:sp>
      <p:pic>
        <p:nvPicPr>
          <p:cNvPr id="3" name="Picture 2" descr="Image of the cover of Sound Partners - talking about the positive effects">
            <a:extLst>
              <a:ext uri="{FF2B5EF4-FFF2-40B4-BE49-F238E27FC236}">
                <a16:creationId xmlns:a16="http://schemas.microsoft.com/office/drawing/2014/main" id="{4B254BAA-21F1-4DEF-A1DA-F5C597342140}"/>
              </a:ext>
            </a:extLst>
          </p:cNvPr>
          <p:cNvPicPr>
            <a:picLocks noChangeAspect="1"/>
          </p:cNvPicPr>
          <p:nvPr/>
        </p:nvPicPr>
        <p:blipFill>
          <a:blip r:embed="rId3"/>
          <a:stretch>
            <a:fillRect/>
          </a:stretch>
        </p:blipFill>
        <p:spPr>
          <a:xfrm>
            <a:off x="1103350" y="1592683"/>
            <a:ext cx="5904841" cy="4003886"/>
          </a:xfrm>
          <a:prstGeom prst="rect">
            <a:avLst/>
          </a:prstGeom>
        </p:spPr>
      </p:pic>
    </p:spTree>
    <p:extLst>
      <p:ext uri="{BB962C8B-B14F-4D97-AF65-F5344CB8AC3E}">
        <p14:creationId xmlns:p14="http://schemas.microsoft.com/office/powerpoint/2010/main" val="29790448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mage of ratings for Sound Partners">
            <a:extLst>
              <a:ext uri="{FF2B5EF4-FFF2-40B4-BE49-F238E27FC236}">
                <a16:creationId xmlns:a16="http://schemas.microsoft.com/office/drawing/2014/main" id="{38352A60-694E-4788-A7CC-F1AC10E00637}"/>
              </a:ext>
            </a:extLst>
          </p:cNvPr>
          <p:cNvPicPr>
            <a:picLocks noChangeAspect="1"/>
          </p:cNvPicPr>
          <p:nvPr/>
        </p:nvPicPr>
        <p:blipFill>
          <a:blip r:embed="rId3"/>
          <a:stretch>
            <a:fillRect/>
          </a:stretch>
        </p:blipFill>
        <p:spPr>
          <a:xfrm>
            <a:off x="563983" y="1082349"/>
            <a:ext cx="7494198" cy="4326933"/>
          </a:xfrm>
          <a:prstGeom prst="rect">
            <a:avLst/>
          </a:prstGeom>
        </p:spPr>
      </p:pic>
    </p:spTree>
    <p:extLst>
      <p:ext uri="{BB962C8B-B14F-4D97-AF65-F5344CB8AC3E}">
        <p14:creationId xmlns:p14="http://schemas.microsoft.com/office/powerpoint/2010/main" val="23361840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Evidence for ESSA for Sound Partners - Struggling Readers showing an ESSA Rating of Strong and an Average Effect Size of +0.58">
            <a:extLst>
              <a:ext uri="{FF2B5EF4-FFF2-40B4-BE49-F238E27FC236}">
                <a16:creationId xmlns:a16="http://schemas.microsoft.com/office/drawing/2014/main" id="{6C82978B-89A1-437D-8FE2-4868BCC88BCA}"/>
              </a:ext>
            </a:extLst>
          </p:cNvPr>
          <p:cNvPicPr>
            <a:picLocks noChangeAspect="1"/>
          </p:cNvPicPr>
          <p:nvPr/>
        </p:nvPicPr>
        <p:blipFill>
          <a:blip r:embed="rId3"/>
          <a:stretch>
            <a:fillRect/>
          </a:stretch>
        </p:blipFill>
        <p:spPr>
          <a:xfrm>
            <a:off x="658372" y="1054749"/>
            <a:ext cx="7012121" cy="4729105"/>
          </a:xfrm>
          <a:prstGeom prst="rect">
            <a:avLst/>
          </a:prstGeom>
        </p:spPr>
      </p:pic>
    </p:spTree>
    <p:extLst>
      <p:ext uri="{BB962C8B-B14F-4D97-AF65-F5344CB8AC3E}">
        <p14:creationId xmlns:p14="http://schemas.microsoft.com/office/powerpoint/2010/main" val="8767282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5" name="Picture 4" descr="Image showing the Literacy aspect from Sound Partners">
            <a:extLst>
              <a:ext uri="{FF2B5EF4-FFF2-40B4-BE49-F238E27FC236}">
                <a16:creationId xmlns:a16="http://schemas.microsoft.com/office/drawing/2014/main" id="{A1524CE2-FE5C-4A2E-8EAF-A1DC6FC7C12E}"/>
              </a:ext>
            </a:extLst>
          </p:cNvPr>
          <p:cNvPicPr>
            <a:picLocks noChangeAspect="1"/>
          </p:cNvPicPr>
          <p:nvPr/>
        </p:nvPicPr>
        <p:blipFill>
          <a:blip r:embed="rId3"/>
          <a:stretch>
            <a:fillRect/>
          </a:stretch>
        </p:blipFill>
        <p:spPr>
          <a:xfrm>
            <a:off x="523818" y="933622"/>
            <a:ext cx="7088837" cy="5056932"/>
          </a:xfrm>
          <a:prstGeom prst="rect">
            <a:avLst/>
          </a:prstGeom>
        </p:spPr>
      </p:pic>
    </p:spTree>
    <p:extLst>
      <p:ext uri="{BB962C8B-B14F-4D97-AF65-F5344CB8AC3E}">
        <p14:creationId xmlns:p14="http://schemas.microsoft.com/office/powerpoint/2010/main" val="3080638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2" name="Picture 1" descr="Image showing the Evidence Snapshot for Sound Partners stating that Sound Partners was found to have positive effects on alphabetics, fluency, and comprehension and no discernible effects on general reading achievement on beginning readers.">
            <a:extLst>
              <a:ext uri="{FF2B5EF4-FFF2-40B4-BE49-F238E27FC236}">
                <a16:creationId xmlns:a16="http://schemas.microsoft.com/office/drawing/2014/main" id="{D4C0BD48-789E-482A-B7CF-8420B5313451}"/>
              </a:ext>
            </a:extLst>
          </p:cNvPr>
          <p:cNvPicPr>
            <a:picLocks noChangeAspect="1"/>
          </p:cNvPicPr>
          <p:nvPr/>
        </p:nvPicPr>
        <p:blipFill>
          <a:blip r:embed="rId3"/>
          <a:stretch>
            <a:fillRect/>
          </a:stretch>
        </p:blipFill>
        <p:spPr>
          <a:xfrm>
            <a:off x="533456" y="918416"/>
            <a:ext cx="7859033" cy="4876456"/>
          </a:xfrm>
          <a:prstGeom prst="rect">
            <a:avLst/>
          </a:prstGeom>
        </p:spPr>
      </p:pic>
    </p:spTree>
    <p:extLst>
      <p:ext uri="{BB962C8B-B14F-4D97-AF65-F5344CB8AC3E}">
        <p14:creationId xmlns:p14="http://schemas.microsoft.com/office/powerpoint/2010/main" val="16423128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Positive Effects</a:t>
            </a:r>
            <a:br>
              <a:rPr lang="en-US" dirty="0">
                <a:solidFill>
                  <a:schemeClr val="accent3"/>
                </a:solidFill>
              </a:rPr>
            </a:br>
            <a:r>
              <a:rPr lang="en-US" dirty="0">
                <a:solidFill>
                  <a:schemeClr val="accent3"/>
                </a:solidFill>
              </a:rPr>
              <a:t>(Activity 3.8)</a:t>
            </a:r>
          </a:p>
        </p:txBody>
      </p:sp>
      <p:pic>
        <p:nvPicPr>
          <p:cNvPr id="3" name="Picture 2" descr="Image of the positive effects from Sound Partners">
            <a:extLst>
              <a:ext uri="{FF2B5EF4-FFF2-40B4-BE49-F238E27FC236}">
                <a16:creationId xmlns:a16="http://schemas.microsoft.com/office/drawing/2014/main" id="{FE69F169-EC95-4F25-8BD1-D8F05B79B6A0}"/>
              </a:ext>
            </a:extLst>
          </p:cNvPr>
          <p:cNvPicPr>
            <a:picLocks noChangeAspect="1"/>
          </p:cNvPicPr>
          <p:nvPr/>
        </p:nvPicPr>
        <p:blipFill>
          <a:blip r:embed="rId3"/>
          <a:stretch>
            <a:fillRect/>
          </a:stretch>
        </p:blipFill>
        <p:spPr>
          <a:xfrm>
            <a:off x="991689" y="1498006"/>
            <a:ext cx="6191309" cy="4290139"/>
          </a:xfrm>
          <a:prstGeom prst="rect">
            <a:avLst/>
          </a:prstGeom>
        </p:spPr>
      </p:pic>
    </p:spTree>
    <p:extLst>
      <p:ext uri="{BB962C8B-B14F-4D97-AF65-F5344CB8AC3E}">
        <p14:creationId xmlns:p14="http://schemas.microsoft.com/office/powerpoint/2010/main" val="13534800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1504506"/>
            <a:ext cx="8686800" cy="1224643"/>
          </a:xfrm>
        </p:spPr>
        <p:txBody>
          <a:bodyPr>
            <a:normAutofit/>
          </a:bodyPr>
          <a:lstStyle/>
          <a:p>
            <a:r>
              <a:rPr lang="en-US" dirty="0"/>
              <a:t>Evaluating a Program: </a:t>
            </a:r>
            <a:br>
              <a:rPr lang="en-US" dirty="0"/>
            </a:br>
            <a:r>
              <a:rPr lang="en-US" dirty="0"/>
              <a:t>Research</a:t>
            </a:r>
          </a:p>
        </p:txBody>
      </p:sp>
      <p:sp>
        <p:nvSpPr>
          <p:cNvPr id="4" name="Title 1"/>
          <p:cNvSpPr txBox="1">
            <a:spLocks/>
          </p:cNvSpPr>
          <p:nvPr/>
        </p:nvSpPr>
        <p:spPr>
          <a:xfrm>
            <a:off x="207335" y="228600"/>
            <a:ext cx="8686800" cy="1600200"/>
          </a:xfrm>
          <a:prstGeom prst="rect">
            <a:avLst/>
          </a:prstGeom>
        </p:spPr>
        <p:txBody>
          <a:bodyPr vert="horz" lIns="91440" tIns="45720" rIns="91440" bIns="45720" rtlCol="0" anchor="t" anchorCtr="0">
            <a:normAutofit fontScale="97500"/>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accent3"/>
                </a:solidFill>
              </a:rPr>
              <a:t>Reading Intervention Review</a:t>
            </a:r>
            <a:br>
              <a:rPr lang="en-US" dirty="0">
                <a:solidFill>
                  <a:schemeClr val="accent3"/>
                </a:solidFill>
              </a:rPr>
            </a:br>
            <a:endParaRPr lang="en-US" dirty="0">
              <a:solidFill>
                <a:schemeClr val="accent3"/>
              </a:solidFill>
            </a:endParaRPr>
          </a:p>
        </p:txBody>
      </p:sp>
      <p:sp>
        <p:nvSpPr>
          <p:cNvPr id="5" name="Content Placeholder 2"/>
          <p:cNvSpPr txBox="1">
            <a:spLocks/>
          </p:cNvSpPr>
          <p:nvPr/>
        </p:nvSpPr>
        <p:spPr>
          <a:xfrm>
            <a:off x="410590" y="2855165"/>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t>Independent review</a:t>
            </a:r>
          </a:p>
          <a:p>
            <a:pPr lvl="1">
              <a:spcBef>
                <a:spcPts val="1800"/>
              </a:spcBef>
              <a:buClr>
                <a:schemeClr val="accent3">
                  <a:lumMod val="75000"/>
                </a:schemeClr>
              </a:buClr>
              <a:buSzPct val="125000"/>
              <a:buFont typeface="Wingdings" charset="2"/>
              <a:buChar char="§"/>
            </a:pPr>
            <a:r>
              <a:rPr lang="en-US" sz="2800" dirty="0"/>
              <a:t>High quality studies</a:t>
            </a:r>
          </a:p>
          <a:p>
            <a:pPr lvl="1">
              <a:spcBef>
                <a:spcPts val="1800"/>
              </a:spcBef>
              <a:buClr>
                <a:schemeClr val="accent3">
                  <a:lumMod val="75000"/>
                </a:schemeClr>
              </a:buClr>
              <a:buSzPct val="125000"/>
              <a:buFont typeface="Wingdings" charset="2"/>
              <a:buChar char="§"/>
            </a:pPr>
            <a:r>
              <a:rPr lang="en-US" sz="2800" dirty="0"/>
              <a:t>Positive effects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285007858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Intervention Programs for Reading</a:t>
            </a:r>
          </a:p>
        </p:txBody>
      </p:sp>
      <p:sp>
        <p:nvSpPr>
          <p:cNvPr id="3" name="Subtitle 2"/>
          <p:cNvSpPr>
            <a:spLocks noGrp="1"/>
          </p:cNvSpPr>
          <p:nvPr>
            <p:ph type="subTitle" idx="1"/>
          </p:nvPr>
        </p:nvSpPr>
        <p:spPr/>
        <p:txBody>
          <a:bodyPr/>
          <a:lstStyle/>
          <a:p>
            <a:r>
              <a:rPr lang="en-US" dirty="0"/>
              <a:t>Module 3 – Closing</a:t>
            </a:r>
          </a:p>
        </p:txBody>
      </p:sp>
    </p:spTree>
    <p:extLst>
      <p:ext uri="{BB962C8B-B14F-4D97-AF65-F5344CB8AC3E}">
        <p14:creationId xmlns:p14="http://schemas.microsoft.com/office/powerpoint/2010/main" val="20969331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king ahead to the next steps in the DBI process">
            <a:extLst>
              <a:ext uri="{FF2B5EF4-FFF2-40B4-BE49-F238E27FC236}">
                <a16:creationId xmlns:a16="http://schemas.microsoft.com/office/drawing/2014/main" id="{8455FD59-3362-4EFF-A09D-9BA9A2A07481}"/>
              </a:ext>
            </a:extLst>
          </p:cNvPr>
          <p:cNvPicPr>
            <a:picLocks noChangeAspect="1"/>
          </p:cNvPicPr>
          <p:nvPr/>
        </p:nvPicPr>
        <p:blipFill rotWithShape="1">
          <a:blip r:embed="rId3"/>
          <a:srcRect l="45213" t="281" r="-321" b="-281"/>
          <a:stretch/>
        </p:blipFill>
        <p:spPr>
          <a:xfrm>
            <a:off x="3977640" y="1097216"/>
            <a:ext cx="4287289" cy="4441139"/>
          </a:xfrm>
          <a:prstGeom prst="rect">
            <a:avLst/>
          </a:prstGeom>
        </p:spPr>
      </p:pic>
      <p:sp>
        <p:nvSpPr>
          <p:cNvPr id="3" name="Title 1">
            <a:extLst>
              <a:ext uri="{FF2B5EF4-FFF2-40B4-BE49-F238E27FC236}">
                <a16:creationId xmlns:a16="http://schemas.microsoft.com/office/drawing/2014/main" id="{C12FEC96-108E-407E-8CC5-BB61E26197D2}"/>
              </a:ext>
            </a:extLst>
          </p:cNvPr>
          <p:cNvSpPr txBox="1">
            <a:spLocks/>
          </p:cNvSpPr>
          <p:nvPr/>
        </p:nvSpPr>
        <p:spPr>
          <a:xfrm>
            <a:off x="553836" y="399867"/>
            <a:ext cx="6515100" cy="548640"/>
          </a:xfrm>
          <a:prstGeom prst="rect">
            <a:avLst/>
          </a:prstGeom>
        </p:spPr>
        <p:txBody>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700" dirty="0"/>
              <a:t>Looking Ahead</a:t>
            </a:r>
            <a:endParaRPr lang="en-US" sz="2400" dirty="0"/>
          </a:p>
        </p:txBody>
      </p:sp>
      <p:pic>
        <p:nvPicPr>
          <p:cNvPr id="4" name="Picture 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E086BEF3-AA68-4D1E-AE28-52EA5CEDA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836" y="1590399"/>
            <a:ext cx="2237205" cy="3947956"/>
          </a:xfrm>
          <a:prstGeom prst="rect">
            <a:avLst/>
          </a:prstGeom>
        </p:spPr>
      </p:pic>
      <p:sp>
        <p:nvSpPr>
          <p:cNvPr id="5" name="Title 4" hidden="1">
            <a:extLst>
              <a:ext uri="{FF2B5EF4-FFF2-40B4-BE49-F238E27FC236}">
                <a16:creationId xmlns:a16="http://schemas.microsoft.com/office/drawing/2014/main" id="{C89D7A8F-5155-4076-8ECF-436F80E5BE7B}"/>
              </a:ext>
            </a:extLst>
          </p:cNvPr>
          <p:cNvSpPr>
            <a:spLocks noGrp="1"/>
          </p:cNvSpPr>
          <p:nvPr>
            <p:ph type="title" idx="4294967295"/>
          </p:nvPr>
        </p:nvSpPr>
        <p:spPr/>
        <p:txBody>
          <a:bodyPr/>
          <a:lstStyle/>
          <a:p>
            <a:pPr rtl="0" eaLnBrk="1" latinLnBrk="0" hangingPunct="1"/>
            <a:r>
              <a:rPr lang="en-US" sz="2700" kern="1200" dirty="0">
                <a:solidFill>
                  <a:srgbClr val="000000"/>
                </a:solidFill>
                <a:effectLst/>
                <a:latin typeface="Verdana" panose="020B0604030504040204" pitchFamily="34" charset="0"/>
                <a:ea typeface="+mn-ea"/>
                <a:cs typeface="+mn-cs"/>
              </a:rPr>
              <a:t>Looking Ahead</a:t>
            </a:r>
            <a:endParaRPr lang="en-US" dirty="0">
              <a:effectLst/>
            </a:endParaRPr>
          </a:p>
          <a:p>
            <a:endParaRPr lang="en-US" dirty="0"/>
          </a:p>
        </p:txBody>
      </p:sp>
    </p:spTree>
    <p:extLst>
      <p:ext uri="{BB962C8B-B14F-4D97-AF65-F5344CB8AC3E}">
        <p14:creationId xmlns:p14="http://schemas.microsoft.com/office/powerpoint/2010/main" val="28140884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sz="quarter" idx="12"/>
          </p:nvPr>
        </p:nvSpPr>
        <p:spPr/>
        <p:txBody>
          <a:bodyPr/>
          <a:lstStyle/>
          <a:p>
            <a:pPr>
              <a:lnSpc>
                <a:spcPct val="200000"/>
              </a:lnSpc>
            </a:pPr>
            <a:r>
              <a:rPr lang="en-US" dirty="0"/>
              <a:t>Engelmann, S., </a:t>
            </a:r>
            <a:r>
              <a:rPr lang="en-US" dirty="0" err="1"/>
              <a:t>Carnine</a:t>
            </a:r>
            <a:r>
              <a:rPr lang="en-US" dirty="0"/>
              <a:t>, L., &amp; Johnson, G. (2008). </a:t>
            </a:r>
            <a:r>
              <a:rPr lang="en-US" i="1" dirty="0"/>
              <a:t>Corrective reading: Decoding A</a:t>
            </a:r>
            <a:r>
              <a:rPr lang="en-US" dirty="0"/>
              <a:t>. Columbus, OH: SRA/McGraw-Hill.</a:t>
            </a:r>
          </a:p>
          <a:p>
            <a:pPr>
              <a:lnSpc>
                <a:spcPct val="200000"/>
              </a:lnSpc>
            </a:pPr>
            <a:r>
              <a:rPr lang="en-US" dirty="0" err="1"/>
              <a:t>Vadasy</a:t>
            </a:r>
            <a:r>
              <a:rPr lang="en-US" dirty="0"/>
              <a:t>, P. F. (2005). </a:t>
            </a:r>
            <a:r>
              <a:rPr lang="en-US" i="1" dirty="0"/>
              <a:t>Sound Partners: A Tutoring Program in Phonics-Based Early Reading: Implementation Manual</a:t>
            </a:r>
            <a:r>
              <a:rPr lang="en-US" dirty="0"/>
              <a:t>. Boston, MA: </a:t>
            </a:r>
            <a:r>
              <a:rPr lang="en-US" dirty="0" err="1"/>
              <a:t>Sopris</a:t>
            </a:r>
            <a:r>
              <a:rPr lang="en-US" dirty="0"/>
              <a:t> West Educational Services.</a:t>
            </a:r>
          </a:p>
        </p:txBody>
      </p:sp>
    </p:spTree>
    <p:extLst>
      <p:ext uri="{BB962C8B-B14F-4D97-AF65-F5344CB8AC3E}">
        <p14:creationId xmlns:p14="http://schemas.microsoft.com/office/powerpoint/2010/main" val="95236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7" y="1730902"/>
            <a:ext cx="672124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teaching content, not designing it</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how students are responding, so you can correct, expand, elaborate</a:t>
            </a:r>
          </a:p>
          <a:p>
            <a:pPr lvl="1">
              <a:spcBef>
                <a:spcPts val="1800"/>
              </a:spcBef>
              <a:buClr>
                <a:schemeClr val="accent3">
                  <a:lumMod val="75000"/>
                </a:schemeClr>
              </a:buClr>
              <a:buSzPct val="125000"/>
              <a:buFont typeface="Wingdings" charset="2"/>
              <a:buChar char="§"/>
            </a:pPr>
            <a:r>
              <a:rPr lang="en-US" sz="2400" dirty="0"/>
              <a:t>Maintain a fast appropriate pace – to maximize engaged learning time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Save planning time for data-based decision making (and individualization), rather than lesson development</a:t>
            </a:r>
          </a:p>
        </p:txBody>
      </p:sp>
    </p:spTree>
    <p:extLst>
      <p:ext uri="{BB962C8B-B14F-4D97-AF65-F5344CB8AC3E}">
        <p14:creationId xmlns:p14="http://schemas.microsoft.com/office/powerpoint/2010/main" val="152204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7" name="Content Placeholder 2"/>
          <p:cNvSpPr txBox="1">
            <a:spLocks/>
          </p:cNvSpPr>
          <p:nvPr/>
        </p:nvSpPr>
        <p:spPr>
          <a:xfrm>
            <a:off x="185737" y="1730902"/>
            <a:ext cx="672124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teaching content, not designing it</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Focus on how students are responding, so you can correct, expand, elaborate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Maintain a fast appropriate pace – to maximize engaged learning time</a:t>
            </a:r>
          </a:p>
          <a:p>
            <a:pPr lvl="1">
              <a:spcBef>
                <a:spcPts val="1800"/>
              </a:spcBef>
              <a:buClr>
                <a:schemeClr val="accent3">
                  <a:lumMod val="75000"/>
                </a:schemeClr>
              </a:buClr>
              <a:buSzPct val="125000"/>
              <a:buFont typeface="Wingdings" charset="2"/>
              <a:buChar char="§"/>
            </a:pPr>
            <a:r>
              <a:rPr lang="en-US" sz="2400" dirty="0"/>
              <a:t>Save planning time for data-based decision making (and individualization), rather than lesson development</a:t>
            </a:r>
          </a:p>
        </p:txBody>
      </p:sp>
    </p:spTree>
    <p:extLst>
      <p:ext uri="{BB962C8B-B14F-4D97-AF65-F5344CB8AC3E}">
        <p14:creationId xmlns:p14="http://schemas.microsoft.com/office/powerpoint/2010/main" val="198656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4" name="Rectangle 3"/>
          <p:cNvSpPr/>
          <p:nvPr/>
        </p:nvSpPr>
        <p:spPr>
          <a:xfrm>
            <a:off x="370702" y="1122215"/>
            <a:ext cx="8550875" cy="4441216"/>
          </a:xfrm>
          <a:prstGeom prst="rect">
            <a:avLst/>
          </a:prstGeom>
        </p:spPr>
        <p:txBody>
          <a:bodyPr wrap="square">
            <a:spAutoFit/>
          </a:bodyPr>
          <a:lstStyle/>
          <a:p>
            <a:pPr lvl="0">
              <a:lnSpc>
                <a:spcPct val="110000"/>
              </a:lnSpc>
              <a:spcBef>
                <a:spcPts val="600"/>
              </a:spcBef>
              <a:buClr>
                <a:srgbClr val="6D545D">
                  <a:lumMod val="75000"/>
                </a:srgbClr>
              </a:buClr>
            </a:pPr>
            <a:r>
              <a:rPr lang="en-US" sz="2400" dirty="0">
                <a:solidFill>
                  <a:srgbClr val="FFFFFF"/>
                </a:solidFill>
                <a:latin typeface="Verdana" panose="020B0604030504040204" pitchFamily="34" charset="0"/>
                <a:ea typeface="Verdana" panose="020B0604030504040204" pitchFamily="34" charset="0"/>
              </a:rPr>
              <a:t>You will learn…</a:t>
            </a:r>
          </a:p>
          <a:p>
            <a:pPr lvl="0">
              <a:lnSpc>
                <a:spcPct val="110000"/>
              </a:lnSpc>
              <a:spcBef>
                <a:spcPts val="600"/>
              </a:spcBef>
              <a:buClr>
                <a:srgbClr val="6D545D">
                  <a:lumMod val="75000"/>
                </a:srgbClr>
              </a:buClr>
            </a:pPr>
            <a:endParaRPr lang="en-US" sz="2400" dirty="0">
              <a:solidFill>
                <a:srgbClr val="FFFFFF"/>
              </a:solidFill>
              <a:latin typeface="Verdana" panose="020B0604030504040204" pitchFamily="34" charset="0"/>
              <a:ea typeface="Verdana" panose="020B0604030504040204" pitchFamily="34" charset="0"/>
            </a:endParaRPr>
          </a:p>
          <a:p>
            <a:pPr lvl="0">
              <a:lnSpc>
                <a:spcPct val="110000"/>
              </a:lnSpc>
              <a:spcBef>
                <a:spcPts val="600"/>
              </a:spcBef>
              <a:buClr>
                <a:srgbClr val="6D545D">
                  <a:lumMod val="75000"/>
                </a:srgbClr>
              </a:buClr>
            </a:pPr>
            <a:r>
              <a:rPr lang="en-US" sz="2400" b="1" dirty="0">
                <a:solidFill>
                  <a:schemeClr val="accent1"/>
                </a:solidFill>
                <a:latin typeface="Verdana" panose="020B0604030504040204" pitchFamily="34" charset="0"/>
                <a:ea typeface="Verdana" panose="020B0604030504040204" pitchFamily="34" charset="0"/>
              </a:rPr>
              <a:t>Part 1:</a:t>
            </a:r>
          </a:p>
          <a:p>
            <a:pPr marL="342900" lvl="0" indent="-342900">
              <a:lnSpc>
                <a:spcPct val="110000"/>
              </a:lnSpc>
              <a:spcBef>
                <a:spcPts val="600"/>
              </a:spcBef>
              <a:buClr>
                <a:srgbClr val="6D545D">
                  <a:lumMod val="75000"/>
                </a:srgbClr>
              </a:buClr>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How intervention programs support students and teachers</a:t>
            </a:r>
          </a:p>
          <a:p>
            <a:pPr marL="342900" lvl="0" indent="-342900">
              <a:lnSpc>
                <a:spcPct val="110000"/>
              </a:lnSpc>
              <a:spcBef>
                <a:spcPts val="600"/>
              </a:spcBef>
              <a:buClr>
                <a:srgbClr val="6D545D">
                  <a:lumMod val="75000"/>
                </a:srgbClr>
              </a:buClr>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What are intervention options for teaching reading</a:t>
            </a:r>
          </a:p>
          <a:p>
            <a:pPr lvl="0">
              <a:lnSpc>
                <a:spcPct val="110000"/>
              </a:lnSpc>
              <a:spcBef>
                <a:spcPts val="600"/>
              </a:spcBef>
              <a:buClr>
                <a:srgbClr val="6D545D">
                  <a:lumMod val="75000"/>
                </a:srgbClr>
              </a:buClr>
            </a:pPr>
            <a:r>
              <a:rPr lang="en-US" sz="2400" b="1" dirty="0">
                <a:solidFill>
                  <a:schemeClr val="accent1"/>
                </a:solidFill>
                <a:latin typeface="Verdana" panose="020B0604030504040204" pitchFamily="34" charset="0"/>
                <a:ea typeface="Verdana" panose="020B0604030504040204" pitchFamily="34" charset="0"/>
              </a:rPr>
              <a:t>Part 2:</a:t>
            </a:r>
          </a:p>
          <a:p>
            <a:pPr marL="342900" lvl="0" indent="-342900">
              <a:lnSpc>
                <a:spcPct val="110000"/>
              </a:lnSpc>
              <a:spcBef>
                <a:spcPts val="600"/>
              </a:spcBef>
              <a:buClr>
                <a:srgbClr val="6D545D">
                  <a:lumMod val="75000"/>
                </a:srgbClr>
              </a:buClr>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How to evaluate an intervention program’s materials</a:t>
            </a:r>
          </a:p>
          <a:p>
            <a:pPr lvl="0">
              <a:lnSpc>
                <a:spcPct val="110000"/>
              </a:lnSpc>
              <a:spcBef>
                <a:spcPts val="600"/>
              </a:spcBef>
              <a:buClr>
                <a:srgbClr val="6D545D">
                  <a:lumMod val="75000"/>
                </a:srgbClr>
              </a:buClr>
            </a:pPr>
            <a:r>
              <a:rPr lang="en-US" sz="2400" b="1" dirty="0">
                <a:solidFill>
                  <a:schemeClr val="accent1"/>
                </a:solidFill>
                <a:latin typeface="Verdana" panose="020B0604030504040204" pitchFamily="34" charset="0"/>
                <a:ea typeface="Verdana" panose="020B0604030504040204" pitchFamily="34" charset="0"/>
              </a:rPr>
              <a:t>Part 3:</a:t>
            </a:r>
          </a:p>
          <a:p>
            <a:pPr marL="342900" lvl="0" indent="-342900">
              <a:lnSpc>
                <a:spcPct val="110000"/>
              </a:lnSpc>
              <a:spcBef>
                <a:spcPts val="600"/>
              </a:spcBef>
              <a:buClr>
                <a:srgbClr val="6D545D">
                  <a:lumMod val="75000"/>
                </a:srgbClr>
              </a:buClr>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How to evaluate an intervention program’s research evidence</a:t>
            </a:r>
          </a:p>
          <a:p>
            <a:pPr marL="342900" lvl="0" indent="-342900">
              <a:lnSpc>
                <a:spcPct val="110000"/>
              </a:lnSpc>
              <a:spcBef>
                <a:spcPts val="600"/>
              </a:spcBef>
              <a:buClr>
                <a:srgbClr val="6D545D">
                  <a:lumMod val="75000"/>
                </a:srgbClr>
              </a:buClr>
              <a:buFont typeface="Arial" panose="020B0604020202020204" pitchFamily="34" charset="0"/>
              <a:buChar char="•"/>
            </a:pP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7156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Students </a:t>
            </a:r>
          </a:p>
        </p:txBody>
      </p:sp>
      <p:sp>
        <p:nvSpPr>
          <p:cNvPr id="5" name="Content Placeholder 2"/>
          <p:cNvSpPr txBox="1">
            <a:spLocks/>
          </p:cNvSpPr>
          <p:nvPr/>
        </p:nvSpPr>
        <p:spPr>
          <a:xfrm>
            <a:off x="452090" y="2491422"/>
            <a:ext cx="6014024" cy="1705019"/>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accent3">
                    <a:lumMod val="20000"/>
                    <a:lumOff val="80000"/>
                  </a:schemeClr>
                </a:solidFill>
              </a:rPr>
              <a:t>How intervention programs support student </a:t>
            </a:r>
            <a:r>
              <a:rPr lang="en-US" sz="2800">
                <a:solidFill>
                  <a:schemeClr val="accent3">
                    <a:lumMod val="20000"/>
                    <a:lumOff val="80000"/>
                  </a:schemeClr>
                </a:solidFill>
              </a:rPr>
              <a:t>reading success</a:t>
            </a:r>
            <a:endParaRPr lang="en-US" sz="2800" dirty="0">
              <a:solidFill>
                <a:schemeClr val="accent3">
                  <a:lumMod val="20000"/>
                  <a:lumOff val="80000"/>
                </a:schemeClr>
              </a:solidFill>
              <a:effectLst>
                <a:outerShdw blurRad="50800" dist="63500" dir="2700000" algn="ctr" rotWithShape="0">
                  <a:schemeClr val="tx1"/>
                </a:outerShdw>
              </a:effectLst>
            </a:endParaRPr>
          </a:p>
        </p:txBody>
      </p:sp>
    </p:spTree>
    <p:extLst>
      <p:ext uri="{BB962C8B-B14F-4D97-AF65-F5344CB8AC3E}">
        <p14:creationId xmlns:p14="http://schemas.microsoft.com/office/powerpoint/2010/main" val="84077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Students </a:t>
            </a:r>
          </a:p>
        </p:txBody>
      </p:sp>
      <p:sp>
        <p:nvSpPr>
          <p:cNvPr id="7" name="Content Placeholder 2"/>
          <p:cNvSpPr txBox="1">
            <a:spLocks/>
          </p:cNvSpPr>
          <p:nvPr/>
        </p:nvSpPr>
        <p:spPr>
          <a:xfrm>
            <a:off x="228600" y="1941216"/>
            <a:ext cx="6044184" cy="236756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t>Aligned to students’ needs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Provide consistency across teachers and grades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Have evidence of effectiveness</a:t>
            </a:r>
          </a:p>
        </p:txBody>
      </p:sp>
    </p:spTree>
    <p:extLst>
      <p:ext uri="{BB962C8B-B14F-4D97-AF65-F5344CB8AC3E}">
        <p14:creationId xmlns:p14="http://schemas.microsoft.com/office/powerpoint/2010/main" val="179694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Students </a:t>
            </a:r>
          </a:p>
        </p:txBody>
      </p:sp>
      <p:sp>
        <p:nvSpPr>
          <p:cNvPr id="7" name="Content Placeholder 2"/>
          <p:cNvSpPr txBox="1">
            <a:spLocks/>
          </p:cNvSpPr>
          <p:nvPr/>
        </p:nvSpPr>
        <p:spPr>
          <a:xfrm>
            <a:off x="228600" y="1941216"/>
            <a:ext cx="6044184" cy="236756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Aligned to students’ needs</a:t>
            </a:r>
          </a:p>
          <a:p>
            <a:pPr lvl="1">
              <a:spcBef>
                <a:spcPts val="1800"/>
              </a:spcBef>
              <a:buClr>
                <a:schemeClr val="accent3">
                  <a:lumMod val="75000"/>
                </a:schemeClr>
              </a:buClr>
              <a:buSzPct val="125000"/>
              <a:buFont typeface="Wingdings" charset="2"/>
              <a:buChar char="§"/>
            </a:pPr>
            <a:r>
              <a:rPr lang="en-US" sz="2800" dirty="0"/>
              <a:t>Provide consistency across teachers and grades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Have evidence of effectiveness</a:t>
            </a:r>
          </a:p>
        </p:txBody>
      </p:sp>
    </p:spTree>
    <p:extLst>
      <p:ext uri="{BB962C8B-B14F-4D97-AF65-F5344CB8AC3E}">
        <p14:creationId xmlns:p14="http://schemas.microsoft.com/office/powerpoint/2010/main" val="1788527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Students </a:t>
            </a:r>
          </a:p>
        </p:txBody>
      </p:sp>
      <p:sp>
        <p:nvSpPr>
          <p:cNvPr id="7" name="Content Placeholder 2"/>
          <p:cNvSpPr txBox="1">
            <a:spLocks/>
          </p:cNvSpPr>
          <p:nvPr/>
        </p:nvSpPr>
        <p:spPr>
          <a:xfrm>
            <a:off x="228600" y="1941216"/>
            <a:ext cx="6044184" cy="236756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Aligned to students’ needs</a:t>
            </a:r>
          </a:p>
          <a:p>
            <a:pPr lvl="1">
              <a:spcBef>
                <a:spcPts val="1800"/>
              </a:spcBef>
              <a:buClr>
                <a:schemeClr val="accent3">
                  <a:lumMod val="75000"/>
                </a:schemeClr>
              </a:buClr>
              <a:buSzPct val="125000"/>
              <a:buFont typeface="Wingdings" charset="2"/>
              <a:buChar char="§"/>
            </a:pPr>
            <a:r>
              <a:rPr lang="en-US" sz="2800" dirty="0">
                <a:solidFill>
                  <a:schemeClr val="bg1">
                    <a:lumMod val="65000"/>
                  </a:schemeClr>
                </a:solidFill>
              </a:rPr>
              <a:t>Provide consistency across teachers and grades</a:t>
            </a:r>
          </a:p>
          <a:p>
            <a:pPr lvl="1">
              <a:spcBef>
                <a:spcPts val="1800"/>
              </a:spcBef>
              <a:buClr>
                <a:schemeClr val="accent3">
                  <a:lumMod val="75000"/>
                </a:schemeClr>
              </a:buClr>
              <a:buSzPct val="125000"/>
              <a:buFont typeface="Wingdings" charset="2"/>
              <a:buChar char="§"/>
            </a:pPr>
            <a:r>
              <a:rPr lang="en-US" sz="2800" dirty="0"/>
              <a:t>Have evidence of effectiveness</a:t>
            </a:r>
          </a:p>
        </p:txBody>
      </p:sp>
    </p:spTree>
    <p:extLst>
      <p:ext uri="{BB962C8B-B14F-4D97-AF65-F5344CB8AC3E}">
        <p14:creationId xmlns:p14="http://schemas.microsoft.com/office/powerpoint/2010/main" val="35098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Objectives</a:t>
            </a:r>
          </a:p>
        </p:txBody>
      </p:sp>
      <p:sp>
        <p:nvSpPr>
          <p:cNvPr id="3" name="Content Placeholder 2"/>
          <p:cNvSpPr>
            <a:spLocks noGrp="1"/>
          </p:cNvSpPr>
          <p:nvPr>
            <p:ph idx="1"/>
          </p:nvPr>
        </p:nvSpPr>
        <p:spPr>
          <a:xfrm>
            <a:off x="228600" y="1245127"/>
            <a:ext cx="6694714"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intervention programs support students and teachers.</a:t>
            </a:r>
          </a:p>
          <a:p>
            <a:pPr marL="342900" indent="-342900">
              <a:lnSpc>
                <a:spcPct val="150000"/>
              </a:lnSpc>
              <a:spcAft>
                <a:spcPts val="1200"/>
              </a:spcAft>
              <a:buClr>
                <a:schemeClr val="bg1"/>
              </a:buClr>
              <a:buFont typeface="Arial" panose="020B0604020202020204" pitchFamily="34" charset="0"/>
              <a:buChar char="•"/>
            </a:pPr>
            <a:r>
              <a:rPr lang="en-US" dirty="0"/>
              <a:t>What are intervention options for teaching reading.</a:t>
            </a:r>
          </a:p>
        </p:txBody>
      </p:sp>
    </p:spTree>
    <p:extLst>
      <p:ext uri="{BB962C8B-B14F-4D97-AF65-F5344CB8AC3E}">
        <p14:creationId xmlns:p14="http://schemas.microsoft.com/office/powerpoint/2010/main" val="1968626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2863582" y="4962415"/>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a:t>
            </a:r>
            <a:r>
              <a:rPr lang="en-US" sz="2400" b="1">
                <a:solidFill>
                  <a:schemeClr val="tx1"/>
                </a:solidFill>
              </a:rPr>
              <a:t>or practice</a:t>
            </a:r>
            <a:endParaRPr lang="en-US" sz="2400" b="1" dirty="0">
              <a:solidFill>
                <a:schemeClr val="tx1"/>
              </a:solidFill>
            </a:endParaRP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Tree>
    <p:extLst>
      <p:ext uri="{BB962C8B-B14F-4D97-AF65-F5344CB8AC3E}">
        <p14:creationId xmlns:p14="http://schemas.microsoft.com/office/powerpoint/2010/main" val="194838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587216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t>Single component </a:t>
            </a:r>
            <a:r>
              <a:rPr lang="en-US" sz="2200" dirty="0"/>
              <a:t>(reading fluency) or </a:t>
            </a:r>
            <a:r>
              <a:rPr lang="en-US" sz="2200" b="1" dirty="0"/>
              <a:t>multi-component </a:t>
            </a:r>
            <a:r>
              <a:rPr lang="en-US" sz="2200" dirty="0"/>
              <a:t>(phonics, comprehension).</a:t>
            </a:r>
          </a:p>
          <a:p>
            <a:pPr lvl="1">
              <a:spcBef>
                <a:spcPts val="1800"/>
              </a:spcBef>
              <a:buClr>
                <a:schemeClr val="accent1"/>
              </a:buClr>
              <a:buSzPct val="125000"/>
              <a:buFont typeface="Wingdings" charset="2"/>
              <a:buChar char="§"/>
            </a:pPr>
            <a:r>
              <a:rPr lang="en-US" sz="2200" b="1" dirty="0">
                <a:solidFill>
                  <a:schemeClr val="bg1">
                    <a:lumMod val="65000"/>
                  </a:schemeClr>
                </a:solidFill>
              </a:rPr>
              <a:t>Complete program </a:t>
            </a:r>
            <a:r>
              <a:rPr lang="en-US" sz="2200" dirty="0">
                <a:solidFill>
                  <a:schemeClr val="bg1">
                    <a:lumMod val="65000"/>
                  </a:schemeClr>
                </a:solidFill>
              </a:rPr>
              <a:t>(multiple lessons, scope and sequence, detailed lesson plans)</a:t>
            </a:r>
          </a:p>
          <a:p>
            <a:pPr lvl="1">
              <a:spcBef>
                <a:spcPts val="1800"/>
              </a:spcBef>
              <a:buClr>
                <a:schemeClr val="accent1"/>
              </a:buClr>
              <a:buSzPct val="125000"/>
              <a:buFont typeface="Wingdings" charset="2"/>
              <a:buChar char="§"/>
            </a:pPr>
            <a:r>
              <a:rPr lang="en-US" sz="2200" dirty="0">
                <a:solidFill>
                  <a:schemeClr val="bg1">
                    <a:lumMod val="65000"/>
                  </a:schemeClr>
                </a:solidFill>
              </a:rPr>
              <a:t>Research has evaluated the program </a:t>
            </a:r>
            <a:r>
              <a:rPr lang="en-US" sz="2200" b="1" dirty="0">
                <a:solidFill>
                  <a:schemeClr val="bg1">
                    <a:lumMod val="65000"/>
                  </a:schemeClr>
                </a:solidFill>
              </a:rPr>
              <a:t>implemented with fidelity</a:t>
            </a:r>
            <a:r>
              <a:rPr lang="en-US" sz="2200" dirty="0">
                <a:solidFill>
                  <a:schemeClr val="bg1">
                    <a:lumMod val="65000"/>
                  </a:schemeClr>
                </a:solidFill>
              </a:rPr>
              <a:t>.</a:t>
            </a:r>
            <a:endParaRPr lang="en-US" sz="2400" dirty="0">
              <a:solidFill>
                <a:schemeClr val="bg1">
                  <a:lumMod val="65000"/>
                </a:schemeClr>
              </a:solidFill>
            </a:endParaRPr>
          </a:p>
        </p:txBody>
      </p:sp>
    </p:spTree>
    <p:extLst>
      <p:ext uri="{BB962C8B-B14F-4D97-AF65-F5344CB8AC3E}">
        <p14:creationId xmlns:p14="http://schemas.microsoft.com/office/powerpoint/2010/main" val="189083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587216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solidFill>
                  <a:schemeClr val="bg1">
                    <a:lumMod val="65000"/>
                  </a:schemeClr>
                </a:solidFill>
              </a:rPr>
              <a:t>Single component </a:t>
            </a:r>
            <a:r>
              <a:rPr lang="en-US" sz="2200" dirty="0">
                <a:solidFill>
                  <a:schemeClr val="bg1">
                    <a:lumMod val="65000"/>
                  </a:schemeClr>
                </a:solidFill>
              </a:rPr>
              <a:t>(reading fluency) or </a:t>
            </a:r>
            <a:r>
              <a:rPr lang="en-US" sz="2200" b="1" dirty="0">
                <a:solidFill>
                  <a:schemeClr val="bg1">
                    <a:lumMod val="65000"/>
                  </a:schemeClr>
                </a:solidFill>
              </a:rPr>
              <a:t>multi-component </a:t>
            </a:r>
            <a:r>
              <a:rPr lang="en-US" sz="2200" dirty="0">
                <a:solidFill>
                  <a:schemeClr val="bg1">
                    <a:lumMod val="65000"/>
                  </a:schemeClr>
                </a:solidFill>
              </a:rPr>
              <a:t>(phonics, comprehension).</a:t>
            </a:r>
          </a:p>
          <a:p>
            <a:pPr lvl="1">
              <a:spcBef>
                <a:spcPts val="1800"/>
              </a:spcBef>
              <a:buClr>
                <a:schemeClr val="accent1"/>
              </a:buClr>
              <a:buSzPct val="125000"/>
              <a:buFont typeface="Wingdings" charset="2"/>
              <a:buChar char="§"/>
            </a:pPr>
            <a:r>
              <a:rPr lang="en-US" sz="2200" b="1" dirty="0"/>
              <a:t>Complete program </a:t>
            </a:r>
            <a:r>
              <a:rPr lang="en-US" sz="2200" dirty="0"/>
              <a:t>(multiple lessons, scope and sequence, detailed lesson plans)</a:t>
            </a:r>
          </a:p>
          <a:p>
            <a:pPr lvl="1">
              <a:spcBef>
                <a:spcPts val="1800"/>
              </a:spcBef>
              <a:buClr>
                <a:schemeClr val="accent1"/>
              </a:buClr>
              <a:buSzPct val="125000"/>
              <a:buFont typeface="Wingdings" charset="2"/>
              <a:buChar char="§"/>
            </a:pPr>
            <a:r>
              <a:rPr lang="en-US" sz="2200" dirty="0">
                <a:solidFill>
                  <a:schemeClr val="bg1">
                    <a:lumMod val="65000"/>
                  </a:schemeClr>
                </a:solidFill>
              </a:rPr>
              <a:t>Research has evaluated the program </a:t>
            </a:r>
            <a:r>
              <a:rPr lang="en-US" sz="2200" b="1" dirty="0">
                <a:solidFill>
                  <a:schemeClr val="bg1">
                    <a:lumMod val="65000"/>
                  </a:schemeClr>
                </a:solidFill>
              </a:rPr>
              <a:t>implemented with fidelity</a:t>
            </a:r>
            <a:r>
              <a:rPr lang="en-US" sz="2200" dirty="0">
                <a:solidFill>
                  <a:schemeClr val="bg1">
                    <a:lumMod val="65000"/>
                  </a:schemeClr>
                </a:solidFill>
              </a:rPr>
              <a:t>.</a:t>
            </a:r>
            <a:endParaRPr lang="en-US" sz="2400" dirty="0">
              <a:solidFill>
                <a:schemeClr val="bg1">
                  <a:lumMod val="65000"/>
                </a:schemeClr>
              </a:solidFill>
            </a:endParaRPr>
          </a:p>
        </p:txBody>
      </p:sp>
    </p:spTree>
    <p:extLst>
      <p:ext uri="{BB962C8B-B14F-4D97-AF65-F5344CB8AC3E}">
        <p14:creationId xmlns:p14="http://schemas.microsoft.com/office/powerpoint/2010/main" val="92232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587216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solidFill>
                  <a:schemeClr val="bg1">
                    <a:lumMod val="65000"/>
                  </a:schemeClr>
                </a:solidFill>
              </a:rPr>
              <a:t>Single component </a:t>
            </a:r>
            <a:r>
              <a:rPr lang="en-US" sz="2200" dirty="0">
                <a:solidFill>
                  <a:schemeClr val="bg1">
                    <a:lumMod val="65000"/>
                  </a:schemeClr>
                </a:solidFill>
              </a:rPr>
              <a:t>(reading fluency) or </a:t>
            </a:r>
            <a:r>
              <a:rPr lang="en-US" sz="2200" b="1" dirty="0">
                <a:solidFill>
                  <a:schemeClr val="bg1">
                    <a:lumMod val="65000"/>
                  </a:schemeClr>
                </a:solidFill>
              </a:rPr>
              <a:t>multi-component </a:t>
            </a:r>
            <a:r>
              <a:rPr lang="en-US" sz="2200" dirty="0">
                <a:solidFill>
                  <a:schemeClr val="bg1">
                    <a:lumMod val="65000"/>
                  </a:schemeClr>
                </a:solidFill>
              </a:rPr>
              <a:t>(phonics, comprehension).</a:t>
            </a:r>
          </a:p>
          <a:p>
            <a:pPr lvl="1">
              <a:spcBef>
                <a:spcPts val="1800"/>
              </a:spcBef>
              <a:buClr>
                <a:schemeClr val="accent1"/>
              </a:buClr>
              <a:buSzPct val="125000"/>
              <a:buFont typeface="Wingdings" charset="2"/>
              <a:buChar char="§"/>
            </a:pPr>
            <a:r>
              <a:rPr lang="en-US" sz="2200" b="1" dirty="0">
                <a:solidFill>
                  <a:schemeClr val="bg1">
                    <a:lumMod val="65000"/>
                  </a:schemeClr>
                </a:solidFill>
              </a:rPr>
              <a:t>Complete program </a:t>
            </a:r>
            <a:r>
              <a:rPr lang="en-US" sz="2200" dirty="0">
                <a:solidFill>
                  <a:schemeClr val="bg1">
                    <a:lumMod val="65000"/>
                  </a:schemeClr>
                </a:solidFill>
              </a:rPr>
              <a:t>(multiple lessons, scope and sequence, detailed lesson plans)</a:t>
            </a:r>
          </a:p>
          <a:p>
            <a:pPr lvl="1">
              <a:spcBef>
                <a:spcPts val="1800"/>
              </a:spcBef>
              <a:buClr>
                <a:schemeClr val="accent1"/>
              </a:buClr>
              <a:buSzPct val="125000"/>
              <a:buFont typeface="Wingdings" charset="2"/>
              <a:buChar char="§"/>
            </a:pPr>
            <a:r>
              <a:rPr lang="en-US" sz="2200" dirty="0"/>
              <a:t>Research has evaluated the program </a:t>
            </a:r>
            <a:r>
              <a:rPr lang="en-US" sz="2200" b="1" dirty="0"/>
              <a:t>implemented with fidelity</a:t>
            </a:r>
            <a:r>
              <a:rPr lang="en-US" sz="2200" dirty="0"/>
              <a:t>.</a:t>
            </a:r>
            <a:endParaRPr lang="en-US" sz="2400" dirty="0"/>
          </a:p>
        </p:txBody>
      </p:sp>
    </p:spTree>
    <p:extLst>
      <p:ext uri="{BB962C8B-B14F-4D97-AF65-F5344CB8AC3E}">
        <p14:creationId xmlns:p14="http://schemas.microsoft.com/office/powerpoint/2010/main" val="62650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001" y="117538"/>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pic>
        <p:nvPicPr>
          <p:cNvPr id="4" name="Picture 3" descr="Image of the cover of the Sound Partners Implementation manual"/>
          <p:cNvPicPr>
            <a:picLocks noChangeAspect="1"/>
          </p:cNvPicPr>
          <p:nvPr/>
        </p:nvPicPr>
        <p:blipFill>
          <a:blip r:embed="rId2"/>
          <a:stretch>
            <a:fillRect/>
          </a:stretch>
        </p:blipFill>
        <p:spPr>
          <a:xfrm>
            <a:off x="242640" y="1331705"/>
            <a:ext cx="3349684" cy="4344122"/>
          </a:xfrm>
          <a:prstGeom prst="rect">
            <a:avLst/>
          </a:prstGeom>
        </p:spPr>
      </p:pic>
      <p:sp>
        <p:nvSpPr>
          <p:cNvPr id="12" name="Oval 11">
            <a:extLst>
              <a:ext uri="{C183D7F6-B498-43B3-948B-1728B52AA6E4}">
                <adec:decorative xmlns:adec="http://schemas.microsoft.com/office/drawing/2017/decorative" val="1"/>
              </a:ext>
            </a:extLst>
          </p:cNvPr>
          <p:cNvSpPr/>
          <p:nvPr/>
        </p:nvSpPr>
        <p:spPr>
          <a:xfrm>
            <a:off x="2433803" y="3578221"/>
            <a:ext cx="1095184" cy="150795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029608">
            <a:off x="4819932" y="2384241"/>
            <a:ext cx="3079868" cy="4354973"/>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102809">
            <a:off x="6408669" y="275681"/>
            <a:ext cx="2187259" cy="3046928"/>
          </a:xfrm>
          <a:prstGeom prst="rect">
            <a:avLst/>
          </a:prstGeom>
        </p:spPr>
      </p:pic>
      <p:sp>
        <p:nvSpPr>
          <p:cNvPr id="2" name="Title 1" hidden="1">
            <a:extLst>
              <a:ext uri="{FF2B5EF4-FFF2-40B4-BE49-F238E27FC236}">
                <a16:creationId xmlns:a16="http://schemas.microsoft.com/office/drawing/2014/main" id="{0C8E8223-A4FF-4D9F-998F-40EF0725734B}"/>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program</a:t>
            </a:r>
            <a:endParaRPr lang="en-US" dirty="0">
              <a:effectLst/>
            </a:endParaRPr>
          </a:p>
          <a:p>
            <a:endParaRPr lang="en-US" dirty="0"/>
          </a:p>
        </p:txBody>
      </p:sp>
    </p:spTree>
    <p:extLst>
      <p:ext uri="{BB962C8B-B14F-4D97-AF65-F5344CB8AC3E}">
        <p14:creationId xmlns:p14="http://schemas.microsoft.com/office/powerpoint/2010/main" val="31952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Intervention Programs for Reading</a:t>
            </a:r>
          </a:p>
        </p:txBody>
      </p:sp>
      <p:sp>
        <p:nvSpPr>
          <p:cNvPr id="3" name="Subtitle 2"/>
          <p:cNvSpPr>
            <a:spLocks noGrp="1"/>
          </p:cNvSpPr>
          <p:nvPr>
            <p:ph type="subTitle" idx="1"/>
          </p:nvPr>
        </p:nvSpPr>
        <p:spPr/>
        <p:txBody>
          <a:bodyPr/>
          <a:lstStyle/>
          <a:p>
            <a:r>
              <a:rPr lang="en-US" dirty="0"/>
              <a:t>Module 3 – Part 1</a:t>
            </a:r>
          </a:p>
          <a:p>
            <a:endParaRPr lang="en-US" dirty="0"/>
          </a:p>
        </p:txBody>
      </p:sp>
    </p:spTree>
    <p:extLst>
      <p:ext uri="{BB962C8B-B14F-4D97-AF65-F5344CB8AC3E}">
        <p14:creationId xmlns:p14="http://schemas.microsoft.com/office/powerpoint/2010/main" val="1392002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rating for Sound Partners - Struggling Readers">
            <a:extLst>
              <a:ext uri="{FF2B5EF4-FFF2-40B4-BE49-F238E27FC236}">
                <a16:creationId xmlns:a16="http://schemas.microsoft.com/office/drawing/2014/main" id="{BF8958B0-7A1B-4638-A2A5-A7221C60F5C4}"/>
              </a:ext>
            </a:extLst>
          </p:cNvPr>
          <p:cNvPicPr>
            <a:picLocks noChangeAspect="1"/>
          </p:cNvPicPr>
          <p:nvPr/>
        </p:nvPicPr>
        <p:blipFill>
          <a:blip r:embed="rId2"/>
          <a:stretch>
            <a:fillRect/>
          </a:stretch>
        </p:blipFill>
        <p:spPr>
          <a:xfrm>
            <a:off x="238288" y="135813"/>
            <a:ext cx="8813188" cy="5839318"/>
          </a:xfrm>
          <a:prstGeom prst="rect">
            <a:avLst/>
          </a:prstGeom>
        </p:spPr>
      </p:pic>
      <p:sp>
        <p:nvSpPr>
          <p:cNvPr id="2" name="Title 1" hidden="1">
            <a:extLst>
              <a:ext uri="{FF2B5EF4-FFF2-40B4-BE49-F238E27FC236}">
                <a16:creationId xmlns:a16="http://schemas.microsoft.com/office/drawing/2014/main" id="{FC6726D8-173B-4F94-B6E4-0DC832929953}"/>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program</a:t>
            </a:r>
            <a:endParaRPr lang="en-US" dirty="0">
              <a:effectLst/>
            </a:endParaRPr>
          </a:p>
          <a:p>
            <a:endParaRPr lang="en-US" dirty="0"/>
          </a:p>
        </p:txBody>
      </p:sp>
    </p:spTree>
    <p:extLst>
      <p:ext uri="{BB962C8B-B14F-4D97-AF65-F5344CB8AC3E}">
        <p14:creationId xmlns:p14="http://schemas.microsoft.com/office/powerpoint/2010/main" val="883668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of Evidence Supported Programs">
            <a:extLst>
              <a:ext uri="{FF2B5EF4-FFF2-40B4-BE49-F238E27FC236}">
                <a16:creationId xmlns:a16="http://schemas.microsoft.com/office/drawing/2014/main" id="{C6AF068D-3317-492D-B2C1-FAC4E889A940}"/>
              </a:ext>
            </a:extLst>
          </p:cNvPr>
          <p:cNvPicPr>
            <a:picLocks noChangeAspect="1"/>
          </p:cNvPicPr>
          <p:nvPr/>
        </p:nvPicPr>
        <p:blipFill>
          <a:blip r:embed="rId2"/>
          <a:stretch>
            <a:fillRect/>
          </a:stretch>
        </p:blipFill>
        <p:spPr>
          <a:xfrm>
            <a:off x="115778" y="119719"/>
            <a:ext cx="8823270" cy="6152442"/>
          </a:xfrm>
          <a:prstGeom prst="rect">
            <a:avLst/>
          </a:prstGeom>
        </p:spPr>
      </p:pic>
      <p:sp>
        <p:nvSpPr>
          <p:cNvPr id="2" name="Title 1" hidden="1">
            <a:extLst>
              <a:ext uri="{FF2B5EF4-FFF2-40B4-BE49-F238E27FC236}">
                <a16:creationId xmlns:a16="http://schemas.microsoft.com/office/drawing/2014/main" id="{C7B84D98-8981-4E00-A58C-8E5E8450FD23}"/>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program</a:t>
            </a:r>
            <a:endParaRPr lang="en-US" dirty="0">
              <a:effectLst/>
            </a:endParaRPr>
          </a:p>
          <a:p>
            <a:endParaRPr lang="en-US" dirty="0"/>
          </a:p>
        </p:txBody>
      </p:sp>
    </p:spTree>
    <p:extLst>
      <p:ext uri="{BB962C8B-B14F-4D97-AF65-F5344CB8AC3E}">
        <p14:creationId xmlns:p14="http://schemas.microsoft.com/office/powerpoint/2010/main" val="1276347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Tree>
    <p:extLst>
      <p:ext uri="{BB962C8B-B14F-4D97-AF65-F5344CB8AC3E}">
        <p14:creationId xmlns:p14="http://schemas.microsoft.com/office/powerpoint/2010/main" val="786578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602524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t>Strategy </a:t>
            </a:r>
            <a:r>
              <a:rPr lang="en-US" sz="2200" dirty="0"/>
              <a:t>or</a:t>
            </a:r>
            <a:r>
              <a:rPr lang="en-US" sz="2200" b="1" dirty="0"/>
              <a:t> Approach </a:t>
            </a:r>
            <a:r>
              <a:rPr lang="en-US" sz="2200" dirty="0"/>
              <a:t>(may have general guidelines, but no scope and sequence or detailed lesson plans)</a:t>
            </a:r>
          </a:p>
          <a:p>
            <a:pPr lvl="1">
              <a:spcBef>
                <a:spcPts val="1800"/>
              </a:spcBef>
              <a:buClr>
                <a:schemeClr val="accent1"/>
              </a:buClr>
              <a:buSzPct val="125000"/>
              <a:buFont typeface="Wingdings" charset="2"/>
              <a:buChar char="§"/>
            </a:pPr>
            <a:r>
              <a:rPr lang="en-US" sz="2200" dirty="0">
                <a:solidFill>
                  <a:schemeClr val="bg1">
                    <a:lumMod val="65000"/>
                  </a:schemeClr>
                </a:solidFill>
              </a:rPr>
              <a:t>Outlines an </a:t>
            </a:r>
            <a:r>
              <a:rPr lang="en-US" sz="2200" b="1" dirty="0">
                <a:solidFill>
                  <a:schemeClr val="bg1">
                    <a:lumMod val="65000"/>
                  </a:schemeClr>
                </a:solidFill>
              </a:rPr>
              <a:t>approach</a:t>
            </a:r>
            <a:r>
              <a:rPr lang="en-US" sz="2200" dirty="0">
                <a:solidFill>
                  <a:schemeClr val="bg1">
                    <a:lumMod val="65000"/>
                  </a:schemeClr>
                </a:solidFill>
              </a:rPr>
              <a:t> (explicit instruction), a </a:t>
            </a:r>
            <a:r>
              <a:rPr lang="en-US" sz="2200" b="1" dirty="0">
                <a:solidFill>
                  <a:schemeClr val="bg1">
                    <a:lumMod val="65000"/>
                  </a:schemeClr>
                </a:solidFill>
              </a:rPr>
              <a:t>strategy</a:t>
            </a:r>
            <a:r>
              <a:rPr lang="en-US" sz="2200" dirty="0">
                <a:solidFill>
                  <a:schemeClr val="bg1">
                    <a:lumMod val="65000"/>
                  </a:schemeClr>
                </a:solidFill>
              </a:rPr>
              <a:t> (asking and answering questions), or </a:t>
            </a:r>
            <a:r>
              <a:rPr lang="en-US" sz="2200" b="1" dirty="0">
                <a:solidFill>
                  <a:schemeClr val="bg1">
                    <a:lumMod val="65000"/>
                  </a:schemeClr>
                </a:solidFill>
              </a:rPr>
              <a:t>content</a:t>
            </a:r>
            <a:r>
              <a:rPr lang="en-US" sz="2200" dirty="0">
                <a:solidFill>
                  <a:schemeClr val="bg1">
                    <a:lumMod val="65000"/>
                  </a:schemeClr>
                </a:solidFill>
              </a:rPr>
              <a:t> (phonemic awareness)</a:t>
            </a:r>
          </a:p>
          <a:p>
            <a:pPr lvl="1">
              <a:spcBef>
                <a:spcPts val="1800"/>
              </a:spcBef>
              <a:buClr>
                <a:schemeClr val="accent1"/>
              </a:buClr>
              <a:buSzPct val="125000"/>
              <a:buFont typeface="Wingdings" charset="2"/>
              <a:buChar char="§"/>
            </a:pPr>
            <a:r>
              <a:rPr lang="en-US" sz="2200" dirty="0">
                <a:solidFill>
                  <a:schemeClr val="bg1">
                    <a:lumMod val="65000"/>
                  </a:schemeClr>
                </a:solidFill>
              </a:rPr>
              <a:t>Research has evaluated the </a:t>
            </a:r>
            <a:r>
              <a:rPr lang="en-US" sz="2200" b="1" dirty="0">
                <a:solidFill>
                  <a:schemeClr val="bg1">
                    <a:lumMod val="65000"/>
                  </a:schemeClr>
                </a:solidFill>
              </a:rPr>
              <a:t>practice</a:t>
            </a:r>
            <a:r>
              <a:rPr lang="en-US" sz="2200" dirty="0">
                <a:solidFill>
                  <a:schemeClr val="bg1">
                    <a:lumMod val="65000"/>
                  </a:schemeClr>
                </a:solidFill>
              </a:rPr>
              <a:t>, not the </a:t>
            </a:r>
            <a:r>
              <a:rPr lang="en-US" sz="2200" b="1" dirty="0">
                <a:solidFill>
                  <a:schemeClr val="bg1">
                    <a:lumMod val="65000"/>
                  </a:schemeClr>
                </a:solidFill>
              </a:rPr>
              <a:t>materials</a:t>
            </a:r>
          </a:p>
        </p:txBody>
      </p:sp>
    </p:spTree>
    <p:extLst>
      <p:ext uri="{BB962C8B-B14F-4D97-AF65-F5344CB8AC3E}">
        <p14:creationId xmlns:p14="http://schemas.microsoft.com/office/powerpoint/2010/main" val="1048660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602524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solidFill>
                  <a:schemeClr val="bg1">
                    <a:lumMod val="65000"/>
                  </a:schemeClr>
                </a:solidFill>
              </a:rPr>
              <a:t>Strategy </a:t>
            </a:r>
            <a:r>
              <a:rPr lang="en-US" sz="2200" dirty="0">
                <a:solidFill>
                  <a:schemeClr val="bg1">
                    <a:lumMod val="65000"/>
                  </a:schemeClr>
                </a:solidFill>
              </a:rPr>
              <a:t>or</a:t>
            </a:r>
            <a:r>
              <a:rPr lang="en-US" sz="2200" b="1" dirty="0">
                <a:solidFill>
                  <a:schemeClr val="bg1">
                    <a:lumMod val="65000"/>
                  </a:schemeClr>
                </a:solidFill>
              </a:rPr>
              <a:t> Approach </a:t>
            </a:r>
            <a:r>
              <a:rPr lang="en-US" sz="2200" dirty="0">
                <a:solidFill>
                  <a:schemeClr val="bg1">
                    <a:lumMod val="65000"/>
                  </a:schemeClr>
                </a:solidFill>
              </a:rPr>
              <a:t>(may have general guidelines, but no scope and sequence or detailed lesson plans)</a:t>
            </a:r>
          </a:p>
          <a:p>
            <a:pPr lvl="1">
              <a:spcBef>
                <a:spcPts val="1800"/>
              </a:spcBef>
              <a:buClr>
                <a:schemeClr val="accent1"/>
              </a:buClr>
              <a:buSzPct val="125000"/>
              <a:buFont typeface="Wingdings" charset="2"/>
              <a:buChar char="§"/>
            </a:pPr>
            <a:r>
              <a:rPr lang="en-US" sz="2200" dirty="0"/>
              <a:t>Outlines an </a:t>
            </a:r>
            <a:r>
              <a:rPr lang="en-US" sz="2200" b="1" dirty="0"/>
              <a:t>approach</a:t>
            </a:r>
            <a:r>
              <a:rPr lang="en-US" sz="2200" dirty="0"/>
              <a:t> (explicit instruction), a </a:t>
            </a:r>
            <a:r>
              <a:rPr lang="en-US" sz="2200" b="1" dirty="0"/>
              <a:t>strategy</a:t>
            </a:r>
            <a:r>
              <a:rPr lang="en-US" sz="2200" dirty="0"/>
              <a:t> (asking and answering questions), or </a:t>
            </a:r>
            <a:r>
              <a:rPr lang="en-US" sz="2200" b="1" dirty="0"/>
              <a:t>content</a:t>
            </a:r>
            <a:r>
              <a:rPr lang="en-US" sz="2200" dirty="0"/>
              <a:t> (phonemic awareness)</a:t>
            </a:r>
          </a:p>
          <a:p>
            <a:pPr lvl="1">
              <a:spcBef>
                <a:spcPts val="1800"/>
              </a:spcBef>
              <a:buClr>
                <a:schemeClr val="accent1"/>
              </a:buClr>
              <a:buSzPct val="125000"/>
              <a:buFont typeface="Wingdings" charset="2"/>
              <a:buChar char="§"/>
            </a:pPr>
            <a:r>
              <a:rPr lang="en-US" sz="2200" dirty="0">
                <a:solidFill>
                  <a:schemeClr val="bg1">
                    <a:lumMod val="65000"/>
                  </a:schemeClr>
                </a:solidFill>
              </a:rPr>
              <a:t>Research has evaluated the </a:t>
            </a:r>
            <a:r>
              <a:rPr lang="en-US" sz="2200" b="1" dirty="0">
                <a:solidFill>
                  <a:schemeClr val="bg1">
                    <a:lumMod val="65000"/>
                  </a:schemeClr>
                </a:solidFill>
              </a:rPr>
              <a:t>practice</a:t>
            </a:r>
            <a:r>
              <a:rPr lang="en-US" sz="2200" dirty="0">
                <a:solidFill>
                  <a:schemeClr val="bg1">
                    <a:lumMod val="65000"/>
                  </a:schemeClr>
                </a:solidFill>
              </a:rPr>
              <a:t>, not the </a:t>
            </a:r>
            <a:r>
              <a:rPr lang="en-US" sz="2200" b="1" dirty="0">
                <a:solidFill>
                  <a:schemeClr val="bg1">
                    <a:lumMod val="65000"/>
                  </a:schemeClr>
                </a:solidFill>
              </a:rPr>
              <a:t>materials</a:t>
            </a:r>
          </a:p>
        </p:txBody>
      </p:sp>
    </p:spTree>
    <p:extLst>
      <p:ext uri="{BB962C8B-B14F-4D97-AF65-F5344CB8AC3E}">
        <p14:creationId xmlns:p14="http://schemas.microsoft.com/office/powerpoint/2010/main" val="511369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602524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b="1" dirty="0">
                <a:solidFill>
                  <a:schemeClr val="bg1">
                    <a:lumMod val="65000"/>
                  </a:schemeClr>
                </a:solidFill>
              </a:rPr>
              <a:t>Strategy </a:t>
            </a:r>
            <a:r>
              <a:rPr lang="en-US" sz="2200" dirty="0">
                <a:solidFill>
                  <a:schemeClr val="bg1">
                    <a:lumMod val="65000"/>
                  </a:schemeClr>
                </a:solidFill>
              </a:rPr>
              <a:t>or</a:t>
            </a:r>
            <a:r>
              <a:rPr lang="en-US" sz="2200" b="1" dirty="0">
                <a:solidFill>
                  <a:schemeClr val="bg1">
                    <a:lumMod val="65000"/>
                  </a:schemeClr>
                </a:solidFill>
              </a:rPr>
              <a:t> Approach </a:t>
            </a:r>
            <a:r>
              <a:rPr lang="en-US" sz="2200" dirty="0">
                <a:solidFill>
                  <a:schemeClr val="bg1">
                    <a:lumMod val="65000"/>
                  </a:schemeClr>
                </a:solidFill>
              </a:rPr>
              <a:t>(may have general guidelines, but no scope and sequence or detailed lesson plans)</a:t>
            </a:r>
          </a:p>
          <a:p>
            <a:pPr lvl="1">
              <a:spcBef>
                <a:spcPts val="1800"/>
              </a:spcBef>
              <a:buClr>
                <a:schemeClr val="accent1"/>
              </a:buClr>
              <a:buSzPct val="125000"/>
              <a:buFont typeface="Wingdings" charset="2"/>
              <a:buChar char="§"/>
            </a:pPr>
            <a:r>
              <a:rPr lang="en-US" sz="2200" dirty="0">
                <a:solidFill>
                  <a:schemeClr val="bg1">
                    <a:lumMod val="65000"/>
                  </a:schemeClr>
                </a:solidFill>
              </a:rPr>
              <a:t>Outlines an </a:t>
            </a:r>
            <a:r>
              <a:rPr lang="en-US" sz="2200" b="1" dirty="0">
                <a:solidFill>
                  <a:schemeClr val="bg1">
                    <a:lumMod val="65000"/>
                  </a:schemeClr>
                </a:solidFill>
              </a:rPr>
              <a:t>approach</a:t>
            </a:r>
            <a:r>
              <a:rPr lang="en-US" sz="2200" dirty="0">
                <a:solidFill>
                  <a:schemeClr val="bg1">
                    <a:lumMod val="65000"/>
                  </a:schemeClr>
                </a:solidFill>
              </a:rPr>
              <a:t> (explicit instruction), a </a:t>
            </a:r>
            <a:r>
              <a:rPr lang="en-US" sz="2200" b="1" dirty="0">
                <a:solidFill>
                  <a:schemeClr val="bg1">
                    <a:lumMod val="65000"/>
                  </a:schemeClr>
                </a:solidFill>
              </a:rPr>
              <a:t>strategy</a:t>
            </a:r>
            <a:r>
              <a:rPr lang="en-US" sz="2200" dirty="0">
                <a:solidFill>
                  <a:schemeClr val="bg1">
                    <a:lumMod val="65000"/>
                  </a:schemeClr>
                </a:solidFill>
              </a:rPr>
              <a:t> (asking and answering questions), or </a:t>
            </a:r>
            <a:r>
              <a:rPr lang="en-US" sz="2200" b="1" dirty="0">
                <a:solidFill>
                  <a:schemeClr val="bg1">
                    <a:lumMod val="65000"/>
                  </a:schemeClr>
                </a:solidFill>
              </a:rPr>
              <a:t>content</a:t>
            </a:r>
            <a:r>
              <a:rPr lang="en-US" sz="2200" dirty="0">
                <a:solidFill>
                  <a:schemeClr val="bg1">
                    <a:lumMod val="65000"/>
                  </a:schemeClr>
                </a:solidFill>
              </a:rPr>
              <a:t> (phonemic awareness)</a:t>
            </a:r>
          </a:p>
          <a:p>
            <a:pPr lvl="1">
              <a:spcBef>
                <a:spcPts val="1800"/>
              </a:spcBef>
              <a:buClr>
                <a:schemeClr val="accent1"/>
              </a:buClr>
              <a:buSzPct val="125000"/>
              <a:buFont typeface="Wingdings" charset="2"/>
              <a:buChar char="§"/>
            </a:pPr>
            <a:r>
              <a:rPr lang="en-US" sz="2200" dirty="0"/>
              <a:t>Research has evaluated the </a:t>
            </a:r>
            <a:r>
              <a:rPr lang="en-US" sz="2200" b="1" dirty="0"/>
              <a:t>practice</a:t>
            </a:r>
            <a:r>
              <a:rPr lang="en-US" sz="2200" dirty="0"/>
              <a:t>, not the </a:t>
            </a:r>
            <a:r>
              <a:rPr lang="en-US" sz="2200" b="1" dirty="0"/>
              <a:t>materials</a:t>
            </a:r>
          </a:p>
        </p:txBody>
      </p:sp>
    </p:spTree>
    <p:extLst>
      <p:ext uri="{BB962C8B-B14F-4D97-AF65-F5344CB8AC3E}">
        <p14:creationId xmlns:p14="http://schemas.microsoft.com/office/powerpoint/2010/main" val="2119708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001" y="117538"/>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pic>
        <p:nvPicPr>
          <p:cNvPr id="9" name="Picture 8" descr="Picture of Improving Reading Comprehension in Kindergarten Through 3rd Grade "/>
          <p:cNvPicPr>
            <a:picLocks noChangeAspect="1"/>
          </p:cNvPicPr>
          <p:nvPr/>
        </p:nvPicPr>
        <p:blipFill>
          <a:blip r:embed="rId2"/>
          <a:stretch>
            <a:fillRect/>
          </a:stretch>
        </p:blipFill>
        <p:spPr>
          <a:xfrm>
            <a:off x="2284894" y="1128551"/>
            <a:ext cx="3896677" cy="5042931"/>
          </a:xfrm>
          <a:prstGeom prst="rect">
            <a:avLst/>
          </a:prstGeom>
        </p:spPr>
      </p:pic>
      <p:sp>
        <p:nvSpPr>
          <p:cNvPr id="2" name="Title 1" hidden="1">
            <a:extLst>
              <a:ext uri="{FF2B5EF4-FFF2-40B4-BE49-F238E27FC236}">
                <a16:creationId xmlns:a16="http://schemas.microsoft.com/office/drawing/2014/main" id="{DDB52A76-395D-405F-B1F4-9F5EE364F7A7}"/>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practice</a:t>
            </a:r>
            <a:endParaRPr lang="en-US" dirty="0">
              <a:effectLst/>
            </a:endParaRPr>
          </a:p>
          <a:p>
            <a:endParaRPr lang="en-US" dirty="0"/>
          </a:p>
        </p:txBody>
      </p:sp>
    </p:spTree>
    <p:extLst>
      <p:ext uri="{BB962C8B-B14F-4D97-AF65-F5344CB8AC3E}">
        <p14:creationId xmlns:p14="http://schemas.microsoft.com/office/powerpoint/2010/main" val="24321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s showing recommendations and corresponding levels of evidence">
            <a:extLst>
              <a:ext uri="{FF2B5EF4-FFF2-40B4-BE49-F238E27FC236}">
                <a16:creationId xmlns:a16="http://schemas.microsoft.com/office/drawing/2014/main" id="{272A844B-AB12-49F3-BC6F-5DE9680567D2}"/>
              </a:ext>
            </a:extLst>
          </p:cNvPr>
          <p:cNvPicPr>
            <a:picLocks noChangeAspect="1"/>
          </p:cNvPicPr>
          <p:nvPr/>
        </p:nvPicPr>
        <p:blipFill>
          <a:blip r:embed="rId2"/>
          <a:stretch>
            <a:fillRect/>
          </a:stretch>
        </p:blipFill>
        <p:spPr>
          <a:xfrm>
            <a:off x="137947" y="127766"/>
            <a:ext cx="7981293" cy="6049313"/>
          </a:xfrm>
          <a:prstGeom prst="rect">
            <a:avLst/>
          </a:prstGeom>
        </p:spPr>
      </p:pic>
      <p:sp>
        <p:nvSpPr>
          <p:cNvPr id="2" name="Title 1" hidden="1">
            <a:extLst>
              <a:ext uri="{FF2B5EF4-FFF2-40B4-BE49-F238E27FC236}">
                <a16:creationId xmlns:a16="http://schemas.microsoft.com/office/drawing/2014/main" id="{87193E7C-FBF4-4FE6-B09D-C9DCD61803EA}"/>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practice</a:t>
            </a:r>
            <a:endParaRPr lang="en-US" dirty="0">
              <a:effectLst/>
            </a:endParaRPr>
          </a:p>
          <a:p>
            <a:endParaRPr lang="en-US" dirty="0"/>
          </a:p>
        </p:txBody>
      </p:sp>
    </p:spTree>
    <p:extLst>
      <p:ext uri="{BB962C8B-B14F-4D97-AF65-F5344CB8AC3E}">
        <p14:creationId xmlns:p14="http://schemas.microsoft.com/office/powerpoint/2010/main" val="222664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evidence supported practices">
            <a:extLst>
              <a:ext uri="{FF2B5EF4-FFF2-40B4-BE49-F238E27FC236}">
                <a16:creationId xmlns:a16="http://schemas.microsoft.com/office/drawing/2014/main" id="{20DE1A47-AB02-4457-B949-A41D898C5BC0}"/>
              </a:ext>
            </a:extLst>
          </p:cNvPr>
          <p:cNvPicPr>
            <a:picLocks noChangeAspect="1"/>
          </p:cNvPicPr>
          <p:nvPr/>
        </p:nvPicPr>
        <p:blipFill>
          <a:blip r:embed="rId2"/>
          <a:stretch>
            <a:fillRect/>
          </a:stretch>
        </p:blipFill>
        <p:spPr>
          <a:xfrm>
            <a:off x="200516" y="442583"/>
            <a:ext cx="8604209" cy="5296065"/>
          </a:xfrm>
          <a:prstGeom prst="rect">
            <a:avLst/>
          </a:prstGeom>
        </p:spPr>
      </p:pic>
      <p:sp>
        <p:nvSpPr>
          <p:cNvPr id="2" name="Title 1" hidden="1">
            <a:extLst>
              <a:ext uri="{FF2B5EF4-FFF2-40B4-BE49-F238E27FC236}">
                <a16:creationId xmlns:a16="http://schemas.microsoft.com/office/drawing/2014/main" id="{4E65C563-2D3C-45FC-A6B6-AF677E10C322}"/>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practice</a:t>
            </a:r>
            <a:endParaRPr lang="en-US" dirty="0">
              <a:effectLst/>
            </a:endParaRPr>
          </a:p>
          <a:p>
            <a:endParaRPr lang="en-US" dirty="0"/>
          </a:p>
        </p:txBody>
      </p:sp>
    </p:spTree>
    <p:extLst>
      <p:ext uri="{BB962C8B-B14F-4D97-AF65-F5344CB8AC3E}">
        <p14:creationId xmlns:p14="http://schemas.microsoft.com/office/powerpoint/2010/main" val="803059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001" y="117538"/>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pic>
        <p:nvPicPr>
          <p:cNvPr id="9" name="Picture 8" descr="Image of the Teaching Reading Sourcebook">
            <a:extLst>
              <a:ext uri="{FF2B5EF4-FFF2-40B4-BE49-F238E27FC236}">
                <a16:creationId xmlns:a16="http://schemas.microsoft.com/office/drawing/2014/main" id="{A468BF59-4177-492F-B0D9-39F488198650}"/>
              </a:ext>
            </a:extLst>
          </p:cNvPr>
          <p:cNvPicPr>
            <a:picLocks noChangeAspect="1"/>
          </p:cNvPicPr>
          <p:nvPr/>
        </p:nvPicPr>
        <p:blipFill>
          <a:blip r:embed="rId2"/>
          <a:stretch>
            <a:fillRect/>
          </a:stretch>
        </p:blipFill>
        <p:spPr>
          <a:xfrm>
            <a:off x="0" y="1084864"/>
            <a:ext cx="8592207" cy="5164715"/>
          </a:xfrm>
          <a:prstGeom prst="rect">
            <a:avLst/>
          </a:prstGeom>
        </p:spPr>
      </p:pic>
      <p:sp>
        <p:nvSpPr>
          <p:cNvPr id="2" name="Title 1" hidden="1">
            <a:extLst>
              <a:ext uri="{FF2B5EF4-FFF2-40B4-BE49-F238E27FC236}">
                <a16:creationId xmlns:a16="http://schemas.microsoft.com/office/drawing/2014/main" id="{4D90202F-D053-4326-A382-E681E0E6E6E4}"/>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practice</a:t>
            </a:r>
            <a:endParaRPr lang="en-US" dirty="0">
              <a:effectLst/>
            </a:endParaRPr>
          </a:p>
          <a:p>
            <a:endParaRPr lang="en-US" dirty="0"/>
          </a:p>
        </p:txBody>
      </p:sp>
    </p:spTree>
    <p:extLst>
      <p:ext uri="{BB962C8B-B14F-4D97-AF65-F5344CB8AC3E}">
        <p14:creationId xmlns:p14="http://schemas.microsoft.com/office/powerpoint/2010/main" val="43429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Objectives</a:t>
            </a:r>
          </a:p>
        </p:txBody>
      </p:sp>
      <p:sp>
        <p:nvSpPr>
          <p:cNvPr id="3" name="Content Placeholder 2"/>
          <p:cNvSpPr>
            <a:spLocks noGrp="1"/>
          </p:cNvSpPr>
          <p:nvPr>
            <p:ph idx="1"/>
          </p:nvPr>
        </p:nvSpPr>
        <p:spPr>
          <a:xfrm>
            <a:off x="228600" y="1245127"/>
            <a:ext cx="6694714"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intervention programs support students and teachers.</a:t>
            </a:r>
          </a:p>
          <a:p>
            <a:pPr marL="342900" indent="-342900">
              <a:lnSpc>
                <a:spcPct val="150000"/>
              </a:lnSpc>
              <a:spcAft>
                <a:spcPts val="1200"/>
              </a:spcAft>
              <a:buClr>
                <a:schemeClr val="bg1"/>
              </a:buClr>
              <a:buFont typeface="Arial" panose="020B0604020202020204" pitchFamily="34" charset="0"/>
              <a:buChar char="•"/>
            </a:pPr>
            <a:r>
              <a:rPr lang="en-US" dirty="0"/>
              <a:t>What are intervention options for teaching reading.</a:t>
            </a:r>
          </a:p>
        </p:txBody>
      </p:sp>
    </p:spTree>
    <p:extLst>
      <p:ext uri="{BB962C8B-B14F-4D97-AF65-F5344CB8AC3E}">
        <p14:creationId xmlns:p14="http://schemas.microsoft.com/office/powerpoint/2010/main" val="1120502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001" y="117538"/>
            <a:ext cx="587216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pic>
        <p:nvPicPr>
          <p:cNvPr id="2" name="Picture 1" descr="Image of the Teaching Reading Sourcebook">
            <a:extLst>
              <a:ext uri="{FF2B5EF4-FFF2-40B4-BE49-F238E27FC236}">
                <a16:creationId xmlns:a16="http://schemas.microsoft.com/office/drawing/2014/main" id="{6901F0C6-5D10-4E79-9358-0CA8EAF9EF00}"/>
              </a:ext>
            </a:extLst>
          </p:cNvPr>
          <p:cNvPicPr>
            <a:picLocks noChangeAspect="1"/>
          </p:cNvPicPr>
          <p:nvPr/>
        </p:nvPicPr>
        <p:blipFill>
          <a:blip r:embed="rId2"/>
          <a:stretch>
            <a:fillRect/>
          </a:stretch>
        </p:blipFill>
        <p:spPr>
          <a:xfrm>
            <a:off x="729976" y="1126249"/>
            <a:ext cx="7594217" cy="5041672"/>
          </a:xfrm>
          <a:prstGeom prst="rect">
            <a:avLst/>
          </a:prstGeom>
        </p:spPr>
      </p:pic>
      <p:sp>
        <p:nvSpPr>
          <p:cNvPr id="3" name="Title 2" hidden="1">
            <a:extLst>
              <a:ext uri="{FF2B5EF4-FFF2-40B4-BE49-F238E27FC236}">
                <a16:creationId xmlns:a16="http://schemas.microsoft.com/office/drawing/2014/main" id="{0F385327-0120-4B28-9E2C-5A6722E9E328}"/>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Evidence-supported practice</a:t>
            </a:r>
            <a:endParaRPr lang="en-US" dirty="0">
              <a:effectLst/>
            </a:endParaRPr>
          </a:p>
          <a:p>
            <a:endParaRPr lang="en-US" dirty="0"/>
          </a:p>
        </p:txBody>
      </p:sp>
    </p:spTree>
    <p:extLst>
      <p:ext uri="{BB962C8B-B14F-4D97-AF65-F5344CB8AC3E}">
        <p14:creationId xmlns:p14="http://schemas.microsoft.com/office/powerpoint/2010/main" val="2417632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2863582" y="4962415"/>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a:t>
            </a:r>
            <a:r>
              <a:rPr lang="en-US" sz="2400" b="1">
                <a:solidFill>
                  <a:schemeClr val="tx1"/>
                </a:solidFill>
              </a:rPr>
              <a:t>or practice</a:t>
            </a:r>
            <a:endParaRPr lang="en-US" sz="2400" b="1" dirty="0">
              <a:solidFill>
                <a:schemeClr val="tx1"/>
              </a:solidFill>
            </a:endParaRP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Tree>
    <p:extLst>
      <p:ext uri="{BB962C8B-B14F-4D97-AF65-F5344CB8AC3E}">
        <p14:creationId xmlns:p14="http://schemas.microsoft.com/office/powerpoint/2010/main" val="685940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602524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dirty="0"/>
              <a:t>Program</a:t>
            </a:r>
            <a:r>
              <a:rPr lang="en-US" sz="2200" b="1" dirty="0"/>
              <a:t> </a:t>
            </a:r>
            <a:r>
              <a:rPr lang="en-US" sz="2200" dirty="0"/>
              <a:t>or</a:t>
            </a:r>
            <a:r>
              <a:rPr lang="en-US" sz="2200" b="1" dirty="0"/>
              <a:t> </a:t>
            </a:r>
            <a:r>
              <a:rPr lang="en-US" sz="2200" dirty="0"/>
              <a:t>practice</a:t>
            </a:r>
            <a:r>
              <a:rPr lang="en-US" sz="2200" b="1" dirty="0"/>
              <a:t> </a:t>
            </a:r>
            <a:r>
              <a:rPr lang="en-US" sz="2200" dirty="0"/>
              <a:t>that is consistent with existing </a:t>
            </a:r>
            <a:r>
              <a:rPr lang="en-US" sz="2200" b="1" dirty="0"/>
              <a:t>theory</a:t>
            </a:r>
            <a:r>
              <a:rPr lang="en-US" sz="2200" dirty="0"/>
              <a:t> and </a:t>
            </a:r>
            <a:r>
              <a:rPr lang="en-US" sz="2200" b="1" dirty="0"/>
              <a:t>research</a:t>
            </a:r>
            <a:r>
              <a:rPr lang="en-US" sz="2200" dirty="0"/>
              <a:t> on reading development and reading instruction </a:t>
            </a:r>
          </a:p>
          <a:p>
            <a:pPr lvl="1">
              <a:spcBef>
                <a:spcPts val="1800"/>
              </a:spcBef>
              <a:buClr>
                <a:schemeClr val="accent1"/>
              </a:buClr>
              <a:buSzPct val="125000"/>
              <a:buFont typeface="Wingdings" charset="2"/>
              <a:buChar char="§"/>
            </a:pPr>
            <a:r>
              <a:rPr lang="en-US" sz="2200" dirty="0">
                <a:solidFill>
                  <a:schemeClr val="bg1">
                    <a:lumMod val="65000"/>
                  </a:schemeClr>
                </a:solidFill>
              </a:rPr>
              <a:t>There is </a:t>
            </a:r>
            <a:r>
              <a:rPr lang="en-US" sz="2200" b="1" dirty="0">
                <a:solidFill>
                  <a:schemeClr val="bg1">
                    <a:lumMod val="65000"/>
                  </a:schemeClr>
                </a:solidFill>
              </a:rPr>
              <a:t>little existing research </a:t>
            </a:r>
            <a:r>
              <a:rPr lang="en-US" sz="2200" dirty="0">
                <a:solidFill>
                  <a:schemeClr val="bg1">
                    <a:lumMod val="65000"/>
                  </a:schemeClr>
                </a:solidFill>
              </a:rPr>
              <a:t>demonstrating positive effects of the  program or practice</a:t>
            </a:r>
            <a:endParaRPr lang="en-US" sz="2200" b="1" dirty="0">
              <a:solidFill>
                <a:schemeClr val="bg1">
                  <a:lumMod val="65000"/>
                </a:schemeClr>
              </a:solidFill>
            </a:endParaRPr>
          </a:p>
        </p:txBody>
      </p:sp>
    </p:spTree>
    <p:extLst>
      <p:ext uri="{BB962C8B-B14F-4D97-AF65-F5344CB8AC3E}">
        <p14:creationId xmlns:p14="http://schemas.microsoft.com/office/powerpoint/2010/main" val="961607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599" y="134330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2" name="Content Placeholder 2"/>
          <p:cNvSpPr txBox="1">
            <a:spLocks/>
          </p:cNvSpPr>
          <p:nvPr/>
        </p:nvSpPr>
        <p:spPr>
          <a:xfrm>
            <a:off x="228600" y="2547324"/>
            <a:ext cx="6025243" cy="2873755"/>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200" dirty="0">
                <a:solidFill>
                  <a:schemeClr val="bg1">
                    <a:lumMod val="65000"/>
                  </a:schemeClr>
                </a:solidFill>
              </a:rPr>
              <a:t>Program</a:t>
            </a:r>
            <a:r>
              <a:rPr lang="en-US" sz="2200" b="1" dirty="0">
                <a:solidFill>
                  <a:schemeClr val="bg1">
                    <a:lumMod val="65000"/>
                  </a:schemeClr>
                </a:solidFill>
              </a:rPr>
              <a:t> </a:t>
            </a:r>
            <a:r>
              <a:rPr lang="en-US" sz="2200" dirty="0">
                <a:solidFill>
                  <a:schemeClr val="bg1">
                    <a:lumMod val="65000"/>
                  </a:schemeClr>
                </a:solidFill>
              </a:rPr>
              <a:t>or</a:t>
            </a:r>
            <a:r>
              <a:rPr lang="en-US" sz="2200" b="1" dirty="0">
                <a:solidFill>
                  <a:schemeClr val="bg1">
                    <a:lumMod val="65000"/>
                  </a:schemeClr>
                </a:solidFill>
              </a:rPr>
              <a:t> </a:t>
            </a:r>
            <a:r>
              <a:rPr lang="en-US" sz="2200" dirty="0">
                <a:solidFill>
                  <a:schemeClr val="bg1">
                    <a:lumMod val="65000"/>
                  </a:schemeClr>
                </a:solidFill>
              </a:rPr>
              <a:t>practice</a:t>
            </a:r>
            <a:r>
              <a:rPr lang="en-US" sz="2200" b="1" dirty="0">
                <a:solidFill>
                  <a:schemeClr val="bg1">
                    <a:lumMod val="65000"/>
                  </a:schemeClr>
                </a:solidFill>
              </a:rPr>
              <a:t> </a:t>
            </a:r>
            <a:r>
              <a:rPr lang="en-US" sz="2200" dirty="0">
                <a:solidFill>
                  <a:schemeClr val="bg1">
                    <a:lumMod val="65000"/>
                  </a:schemeClr>
                </a:solidFill>
              </a:rPr>
              <a:t>that is consistent with existing </a:t>
            </a:r>
            <a:r>
              <a:rPr lang="en-US" sz="2200" b="1" dirty="0">
                <a:solidFill>
                  <a:schemeClr val="bg1">
                    <a:lumMod val="65000"/>
                  </a:schemeClr>
                </a:solidFill>
              </a:rPr>
              <a:t>theory</a:t>
            </a:r>
            <a:r>
              <a:rPr lang="en-US" sz="2200" dirty="0">
                <a:solidFill>
                  <a:schemeClr val="bg1">
                    <a:lumMod val="65000"/>
                  </a:schemeClr>
                </a:solidFill>
              </a:rPr>
              <a:t> and </a:t>
            </a:r>
            <a:r>
              <a:rPr lang="en-US" sz="2200" b="1" dirty="0">
                <a:solidFill>
                  <a:schemeClr val="bg1">
                    <a:lumMod val="65000"/>
                  </a:schemeClr>
                </a:solidFill>
              </a:rPr>
              <a:t>research</a:t>
            </a:r>
            <a:r>
              <a:rPr lang="en-US" sz="2200" dirty="0">
                <a:solidFill>
                  <a:schemeClr val="bg1">
                    <a:lumMod val="65000"/>
                  </a:schemeClr>
                </a:solidFill>
              </a:rPr>
              <a:t> on reading development and reading instruction </a:t>
            </a:r>
          </a:p>
          <a:p>
            <a:pPr lvl="1">
              <a:spcBef>
                <a:spcPts val="1800"/>
              </a:spcBef>
              <a:buClr>
                <a:schemeClr val="accent1"/>
              </a:buClr>
              <a:buSzPct val="125000"/>
              <a:buFont typeface="Wingdings" charset="2"/>
              <a:buChar char="§"/>
            </a:pPr>
            <a:r>
              <a:rPr lang="en-US" sz="2200" dirty="0"/>
              <a:t>There is </a:t>
            </a:r>
            <a:r>
              <a:rPr lang="en-US" sz="2200" b="1" dirty="0"/>
              <a:t>little existing research </a:t>
            </a:r>
            <a:r>
              <a:rPr lang="en-US" sz="2200" dirty="0"/>
              <a:t>demonstrating positive effects of the  program or practice</a:t>
            </a:r>
            <a:endParaRPr lang="en-US" sz="2200" b="1" dirty="0"/>
          </a:p>
        </p:txBody>
      </p:sp>
    </p:spTree>
    <p:extLst>
      <p:ext uri="{BB962C8B-B14F-4D97-AF65-F5344CB8AC3E}">
        <p14:creationId xmlns:p14="http://schemas.microsoft.com/office/powerpoint/2010/main" val="992537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4641" y="20431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pic>
        <p:nvPicPr>
          <p:cNvPr id="3" name="Picture 2" descr="Image of a Saxon Phonics &amp; Spelling Intervention">
            <a:extLst>
              <a:ext uri="{FF2B5EF4-FFF2-40B4-BE49-F238E27FC236}">
                <a16:creationId xmlns:a16="http://schemas.microsoft.com/office/drawing/2014/main" id="{C9625BA5-EC9C-4D8A-BA68-6B7B29859593}"/>
              </a:ext>
            </a:extLst>
          </p:cNvPr>
          <p:cNvPicPr>
            <a:picLocks noChangeAspect="1"/>
          </p:cNvPicPr>
          <p:nvPr/>
        </p:nvPicPr>
        <p:blipFill>
          <a:blip r:embed="rId2"/>
          <a:stretch>
            <a:fillRect/>
          </a:stretch>
        </p:blipFill>
        <p:spPr>
          <a:xfrm>
            <a:off x="681202" y="1277663"/>
            <a:ext cx="7170026" cy="4759933"/>
          </a:xfrm>
          <a:prstGeom prst="rect">
            <a:avLst/>
          </a:prstGeom>
        </p:spPr>
      </p:pic>
      <p:sp>
        <p:nvSpPr>
          <p:cNvPr id="2" name="Title 1" hidden="1">
            <a:extLst>
              <a:ext uri="{FF2B5EF4-FFF2-40B4-BE49-F238E27FC236}">
                <a16:creationId xmlns:a16="http://schemas.microsoft.com/office/drawing/2014/main" id="{70A63892-FB03-4D62-AEB3-0C26A5AF39AD}"/>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Promising program or practice</a:t>
            </a:r>
            <a:endParaRPr lang="en-US" dirty="0">
              <a:effectLst/>
            </a:endParaRPr>
          </a:p>
          <a:p>
            <a:endParaRPr lang="en-US" dirty="0"/>
          </a:p>
        </p:txBody>
      </p:sp>
    </p:spTree>
    <p:extLst>
      <p:ext uri="{BB962C8B-B14F-4D97-AF65-F5344CB8AC3E}">
        <p14:creationId xmlns:p14="http://schemas.microsoft.com/office/powerpoint/2010/main" val="2795922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4641" y="204312"/>
            <a:ext cx="5861957"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pic>
        <p:nvPicPr>
          <p:cNvPr id="6" name="Picture 5" descr="Image of a Saxon Phonics &amp; Spelling Intervention">
            <a:extLst>
              <a:ext uri="{FF2B5EF4-FFF2-40B4-BE49-F238E27FC236}">
                <a16:creationId xmlns:a16="http://schemas.microsoft.com/office/drawing/2014/main" id="{2D9C52B8-4D52-41FD-A946-1B60B3DEC771}"/>
              </a:ext>
            </a:extLst>
          </p:cNvPr>
          <p:cNvPicPr>
            <a:picLocks noChangeAspect="1"/>
          </p:cNvPicPr>
          <p:nvPr/>
        </p:nvPicPr>
        <p:blipFill>
          <a:blip r:embed="rId2"/>
          <a:stretch>
            <a:fillRect/>
          </a:stretch>
        </p:blipFill>
        <p:spPr>
          <a:xfrm>
            <a:off x="430267" y="1208361"/>
            <a:ext cx="8289870" cy="4892893"/>
          </a:xfrm>
          <a:prstGeom prst="rect">
            <a:avLst/>
          </a:prstGeom>
        </p:spPr>
      </p:pic>
      <p:sp>
        <p:nvSpPr>
          <p:cNvPr id="2" name="Title 1" hidden="1">
            <a:extLst>
              <a:ext uri="{FF2B5EF4-FFF2-40B4-BE49-F238E27FC236}">
                <a16:creationId xmlns:a16="http://schemas.microsoft.com/office/drawing/2014/main" id="{B998E786-405E-48CD-9104-31F974F4A3CB}"/>
              </a:ext>
            </a:extLst>
          </p:cNvPr>
          <p:cNvSpPr>
            <a:spLocks noGrp="1"/>
          </p:cNvSpPr>
          <p:nvPr>
            <p:ph type="title"/>
          </p:nvPr>
        </p:nvSpPr>
        <p:spPr/>
        <p:txBody>
          <a:bodyPr/>
          <a:lstStyle/>
          <a:p>
            <a:pPr rtl="0" eaLnBrk="1" latinLnBrk="0" hangingPunct="1"/>
            <a:r>
              <a:rPr lang="en-US" sz="2400" b="1" kern="1200" dirty="0">
                <a:solidFill>
                  <a:srgbClr val="000000"/>
                </a:solidFill>
                <a:effectLst/>
                <a:latin typeface="Verdana" panose="020B0604030504040204" pitchFamily="34" charset="0"/>
                <a:ea typeface="+mn-ea"/>
                <a:cs typeface="+mn-cs"/>
              </a:rPr>
              <a:t>Promising program or practice</a:t>
            </a:r>
            <a:endParaRPr lang="en-US" dirty="0">
              <a:effectLst/>
            </a:endParaRPr>
          </a:p>
          <a:p>
            <a:endParaRPr lang="en-US" dirty="0"/>
          </a:p>
        </p:txBody>
      </p:sp>
    </p:spTree>
    <p:extLst>
      <p:ext uri="{BB962C8B-B14F-4D97-AF65-F5344CB8AC3E}">
        <p14:creationId xmlns:p14="http://schemas.microsoft.com/office/powerpoint/2010/main" val="843986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2863582" y="4962415"/>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Tree>
    <p:extLst>
      <p:ext uri="{BB962C8B-B14F-4D97-AF65-F5344CB8AC3E}">
        <p14:creationId xmlns:p14="http://schemas.microsoft.com/office/powerpoint/2010/main" val="779517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4" name="Rectangle 3"/>
          <p:cNvSpPr/>
          <p:nvPr/>
        </p:nvSpPr>
        <p:spPr>
          <a:xfrm>
            <a:off x="355965" y="2582783"/>
            <a:ext cx="5049568" cy="687269"/>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Examples</a:t>
            </a:r>
            <a:endParaRPr lang="en-US" sz="2400" b="1" dirty="0"/>
          </a:p>
        </p:txBody>
      </p:sp>
      <p:sp>
        <p:nvSpPr>
          <p:cNvPr id="9" name="Rectangle 8"/>
          <p:cNvSpPr/>
          <p:nvPr/>
        </p:nvSpPr>
        <p:spPr>
          <a:xfrm>
            <a:off x="355965" y="3312915"/>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000000"/>
                </a:solidFill>
              </a:rPr>
              <a:t>Phonics Foundations</a:t>
            </a:r>
            <a:r>
              <a:rPr lang="en-US" sz="1600" dirty="0">
                <a:solidFill>
                  <a:srgbClr val="000000"/>
                </a:solidFill>
              </a:rPr>
              <a:t>: A phonics program with a clear scope and sequence and detailed lesson plans</a:t>
            </a:r>
          </a:p>
        </p:txBody>
      </p:sp>
      <p:sp>
        <p:nvSpPr>
          <p:cNvPr id="10" name="Rectangle 9"/>
          <p:cNvSpPr/>
          <p:nvPr/>
        </p:nvSpPr>
        <p:spPr>
          <a:xfrm>
            <a:off x="355965" y="4198743"/>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rPr>
              <a:t>Early Interventions in Reading</a:t>
            </a:r>
            <a:r>
              <a:rPr lang="en-US" sz="1600" dirty="0">
                <a:solidFill>
                  <a:schemeClr val="tx1"/>
                </a:solidFill>
              </a:rPr>
              <a:t>: A phonics program reviewed favorably by the What Works Clearinghouse</a:t>
            </a:r>
          </a:p>
        </p:txBody>
      </p:sp>
      <p:sp>
        <p:nvSpPr>
          <p:cNvPr id="11" name="Rectangle 10"/>
          <p:cNvSpPr/>
          <p:nvPr/>
        </p:nvSpPr>
        <p:spPr>
          <a:xfrm>
            <a:off x="355965" y="5084570"/>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000000"/>
                </a:solidFill>
              </a:rPr>
              <a:t>Question Answer Relationships (QAR)</a:t>
            </a:r>
            <a:r>
              <a:rPr lang="en-US" sz="1600" dirty="0">
                <a:solidFill>
                  <a:srgbClr val="000000"/>
                </a:solidFill>
              </a:rPr>
              <a:t>: An effective comprehension strategy evaluated in multiple peer reviewed journals</a:t>
            </a:r>
          </a:p>
        </p:txBody>
      </p:sp>
      <p:sp>
        <p:nvSpPr>
          <p:cNvPr id="15" name="Rectangle 14"/>
          <p:cNvSpPr/>
          <p:nvPr/>
        </p:nvSpPr>
        <p:spPr>
          <a:xfrm>
            <a:off x="355965" y="1314114"/>
            <a:ext cx="5049567" cy="10079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charset="0"/>
              <a:buChar char="•"/>
            </a:pPr>
            <a:r>
              <a:rPr lang="en-US" b="1" dirty="0">
                <a:solidFill>
                  <a:schemeClr val="tx1"/>
                </a:solidFill>
              </a:rPr>
              <a:t>Evidence-supported program</a:t>
            </a:r>
          </a:p>
          <a:p>
            <a:pPr marL="342900" indent="-342900">
              <a:buFont typeface="Arial" charset="0"/>
              <a:buChar char="•"/>
            </a:pPr>
            <a:r>
              <a:rPr lang="en-US" b="1" dirty="0">
                <a:solidFill>
                  <a:schemeClr val="tx1"/>
                </a:solidFill>
              </a:rPr>
              <a:t>Evidence-supported practice</a:t>
            </a:r>
          </a:p>
          <a:p>
            <a:pPr marL="342900" indent="-342900">
              <a:buFont typeface="Arial" charset="0"/>
              <a:buChar char="•"/>
            </a:pPr>
            <a:r>
              <a:rPr lang="en-US" b="1" dirty="0">
                <a:solidFill>
                  <a:schemeClr val="tx1"/>
                </a:solidFill>
              </a:rPr>
              <a:t>Promising program or practice</a:t>
            </a:r>
          </a:p>
          <a:p>
            <a:pPr marL="342900" indent="-342900">
              <a:buFont typeface="Arial" charset="0"/>
              <a:buChar char="•"/>
            </a:pPr>
            <a:endParaRPr lang="en-US" sz="2000" b="1" dirty="0">
              <a:solidFill>
                <a:schemeClr val="tx1"/>
              </a:solidFill>
            </a:endParaRPr>
          </a:p>
        </p:txBody>
      </p:sp>
    </p:spTree>
    <p:extLst>
      <p:ext uri="{BB962C8B-B14F-4D97-AF65-F5344CB8AC3E}">
        <p14:creationId xmlns:p14="http://schemas.microsoft.com/office/powerpoint/2010/main" val="1827762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3.1</a:t>
            </a:r>
          </a:p>
          <a:p>
            <a:r>
              <a:rPr lang="en-US" sz="2800" dirty="0">
                <a:solidFill>
                  <a:srgbClr val="8CCEA2"/>
                </a:solidFill>
              </a:rPr>
              <a:t>Workbook Activity</a:t>
            </a:r>
          </a:p>
        </p:txBody>
      </p:sp>
      <p:sp>
        <p:nvSpPr>
          <p:cNvPr id="7" name="Rectangle 6"/>
          <p:cNvSpPr/>
          <p:nvPr/>
        </p:nvSpPr>
        <p:spPr>
          <a:xfrm>
            <a:off x="339923" y="2372894"/>
            <a:ext cx="5884414" cy="1397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charset="0"/>
              <a:buChar char="•"/>
            </a:pPr>
            <a:r>
              <a:rPr lang="en-US" sz="2400" b="1" dirty="0">
                <a:solidFill>
                  <a:schemeClr val="tx1"/>
                </a:solidFill>
              </a:rPr>
              <a:t>Evidence-supported program</a:t>
            </a:r>
          </a:p>
          <a:p>
            <a:pPr marL="342900" indent="-342900">
              <a:buFont typeface="Arial" charset="0"/>
              <a:buChar char="•"/>
            </a:pPr>
            <a:r>
              <a:rPr lang="en-US" sz="2400" b="1" dirty="0">
                <a:solidFill>
                  <a:schemeClr val="tx1"/>
                </a:solidFill>
              </a:rPr>
              <a:t>Evidence-supported practice</a:t>
            </a:r>
          </a:p>
          <a:p>
            <a:pPr marL="342900" indent="-342900">
              <a:buFont typeface="Arial" charset="0"/>
              <a:buChar char="•"/>
            </a:pPr>
            <a:r>
              <a:rPr lang="en-US" sz="2400" b="1" dirty="0">
                <a:solidFill>
                  <a:schemeClr val="tx1"/>
                </a:solidFill>
              </a:rPr>
              <a:t>Promising program or practice</a:t>
            </a:r>
          </a:p>
          <a:p>
            <a:pPr marL="342900" indent="-342900">
              <a:buFont typeface="Arial" charset="0"/>
              <a:buChar char="•"/>
            </a:pPr>
            <a:endParaRPr lang="en-US" sz="2000" b="1" dirty="0">
              <a:solidFill>
                <a:schemeClr val="tx1"/>
              </a:solidFill>
            </a:endParaRPr>
          </a:p>
        </p:txBody>
      </p:sp>
      <p:sp>
        <p:nvSpPr>
          <p:cNvPr id="2" name="Title 1" hidden="1">
            <a:extLst>
              <a:ext uri="{FF2B5EF4-FFF2-40B4-BE49-F238E27FC236}">
                <a16:creationId xmlns:a16="http://schemas.microsoft.com/office/drawing/2014/main" id="{DD6FB7CE-D3B5-4E68-9AD2-EE4814F0C2D3}"/>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3.1</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Workbook Activity</a:t>
            </a:r>
            <a:endParaRPr lang="en-US" dirty="0">
              <a:effectLst/>
            </a:endParaRPr>
          </a:p>
          <a:p>
            <a:endParaRPr lang="en-US" dirty="0"/>
          </a:p>
        </p:txBody>
      </p:sp>
    </p:spTree>
    <p:extLst>
      <p:ext uri="{BB962C8B-B14F-4D97-AF65-F5344CB8AC3E}">
        <p14:creationId xmlns:p14="http://schemas.microsoft.com/office/powerpoint/2010/main" val="858481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Intervention Programs for Reading</a:t>
            </a:r>
          </a:p>
        </p:txBody>
      </p:sp>
      <p:sp>
        <p:nvSpPr>
          <p:cNvPr id="3" name="Subtitle 2"/>
          <p:cNvSpPr>
            <a:spLocks noGrp="1"/>
          </p:cNvSpPr>
          <p:nvPr>
            <p:ph type="subTitle" idx="1"/>
          </p:nvPr>
        </p:nvSpPr>
        <p:spPr/>
        <p:txBody>
          <a:bodyPr/>
          <a:lstStyle/>
          <a:p>
            <a:r>
              <a:rPr lang="en-US" dirty="0"/>
              <a:t>Module 3 – Part 2</a:t>
            </a:r>
          </a:p>
          <a:p>
            <a:endParaRPr lang="en-US" dirty="0"/>
          </a:p>
        </p:txBody>
      </p:sp>
    </p:spTree>
    <p:extLst>
      <p:ext uri="{BB962C8B-B14F-4D97-AF65-F5344CB8AC3E}">
        <p14:creationId xmlns:p14="http://schemas.microsoft.com/office/powerpoint/2010/main" val="2303538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t>Intervention </a:t>
            </a:r>
          </a:p>
        </p:txBody>
      </p:sp>
      <p:sp>
        <p:nvSpPr>
          <p:cNvPr id="7" name="Rectangle 6"/>
          <p:cNvSpPr/>
          <p:nvPr/>
        </p:nvSpPr>
        <p:spPr>
          <a:xfrm>
            <a:off x="279401" y="2447290"/>
            <a:ext cx="5484586"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Intensive Intervention</a:t>
            </a:r>
          </a:p>
        </p:txBody>
      </p:sp>
    </p:spTree>
    <p:extLst>
      <p:ext uri="{BB962C8B-B14F-4D97-AF65-F5344CB8AC3E}">
        <p14:creationId xmlns:p14="http://schemas.microsoft.com/office/powerpoint/2010/main" val="1330450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Objectives</a:t>
            </a:r>
          </a:p>
        </p:txBody>
      </p:sp>
      <p:sp>
        <p:nvSpPr>
          <p:cNvPr id="3" name="Content Placeholder 2"/>
          <p:cNvSpPr>
            <a:spLocks noGrp="1"/>
          </p:cNvSpPr>
          <p:nvPr>
            <p:ph idx="1"/>
          </p:nvPr>
        </p:nvSpPr>
        <p:spPr>
          <a:xfrm>
            <a:off x="228600" y="1245127"/>
            <a:ext cx="6694714"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evaluate an intervention program’s materials.</a:t>
            </a:r>
          </a:p>
        </p:txBody>
      </p:sp>
    </p:spTree>
    <p:extLst>
      <p:ext uri="{BB962C8B-B14F-4D97-AF65-F5344CB8AC3E}">
        <p14:creationId xmlns:p14="http://schemas.microsoft.com/office/powerpoint/2010/main" val="753386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7586" y="1846267"/>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277586" y="3031559"/>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1557301" y="3996987"/>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2863582" y="4962415"/>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or practice</a:t>
            </a:r>
          </a:p>
        </p:txBody>
      </p:sp>
      <p:sp>
        <p:nvSpPr>
          <p:cNvPr id="8" name="Title 1"/>
          <p:cNvSpPr>
            <a:spLocks noGrp="1"/>
          </p:cNvSpPr>
          <p:nvPr>
            <p:ph type="title"/>
          </p:nvPr>
        </p:nvSpPr>
        <p:spPr>
          <a:xfrm>
            <a:off x="228600" y="228599"/>
            <a:ext cx="8686800" cy="1224643"/>
          </a:xfrm>
        </p:spPr>
        <p:txBody>
          <a:bodyPr>
            <a:normAutofit/>
          </a:bodyPr>
          <a:lstStyle/>
          <a:p>
            <a:r>
              <a:rPr lang="en-US" dirty="0"/>
              <a:t>Intervention Options</a:t>
            </a:r>
            <a:br>
              <a:rPr lang="en-US" dirty="0"/>
            </a:br>
            <a:endParaRPr lang="en-US" dirty="0"/>
          </a:p>
        </p:txBody>
      </p:sp>
      <p:sp>
        <p:nvSpPr>
          <p:cNvPr id="11" name="Oval 10">
            <a:extLst>
              <a:ext uri="{C183D7F6-B498-43B3-948B-1728B52AA6E4}">
                <adec:decorative xmlns:adec="http://schemas.microsoft.com/office/drawing/2017/decorative" val="1"/>
              </a:ext>
            </a:extLst>
          </p:cNvPr>
          <p:cNvSpPr/>
          <p:nvPr/>
        </p:nvSpPr>
        <p:spPr>
          <a:xfrm>
            <a:off x="9421" y="2851245"/>
            <a:ext cx="4145485" cy="114574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504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DBI</a:t>
            </a:r>
          </a:p>
        </p:txBody>
      </p:sp>
      <p:sp>
        <p:nvSpPr>
          <p:cNvPr id="5" name="Rectangle 4"/>
          <p:cNvSpPr/>
          <p:nvPr/>
        </p:nvSpPr>
        <p:spPr>
          <a:xfrm>
            <a:off x="0" y="1665908"/>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Validated Intervention </a:t>
            </a:r>
            <a:r>
              <a:rPr lang="en-US" sz="2400" u="sng" dirty="0"/>
              <a:t>Program</a:t>
            </a:r>
          </a:p>
        </p:txBody>
      </p:sp>
      <p:pic>
        <p:nvPicPr>
          <p:cNvPr id="7" name="Picture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FB7ADC8-65C6-4A1D-A678-C55F83602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289" y="594360"/>
            <a:ext cx="3190207" cy="5629701"/>
          </a:xfrm>
          <a:prstGeom prst="rect">
            <a:avLst/>
          </a:prstGeom>
        </p:spPr>
      </p:pic>
      <p:sp>
        <p:nvSpPr>
          <p:cNvPr id="4" name="Oval 3">
            <a:extLst>
              <a:ext uri="{FF2B5EF4-FFF2-40B4-BE49-F238E27FC236}">
                <a16:creationId xmlns:a16="http://schemas.microsoft.com/office/drawing/2014/main" id="{09E8CC5C-AC95-4DD8-ACBF-F7415401A3A1}"/>
              </a:ext>
              <a:ext uri="{C183D7F6-B498-43B3-948B-1728B52AA6E4}">
                <adec:decorative xmlns:adec="http://schemas.microsoft.com/office/drawing/2017/decorative" val="1"/>
              </a:ext>
            </a:extLst>
          </p:cNvPr>
          <p:cNvSpPr/>
          <p:nvPr/>
        </p:nvSpPr>
        <p:spPr>
          <a:xfrm>
            <a:off x="3603812" y="322729"/>
            <a:ext cx="2702859" cy="143883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835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4" name="Rectangle 3"/>
          <p:cNvSpPr/>
          <p:nvPr/>
        </p:nvSpPr>
        <p:spPr>
          <a:xfrm>
            <a:off x="898762" y="2046237"/>
            <a:ext cx="5117027" cy="1098016"/>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Think Like a Detective</a:t>
            </a:r>
          </a:p>
        </p:txBody>
      </p:sp>
      <p:pic>
        <p:nvPicPr>
          <p:cNvPr id="3076" name="Picture 4" descr="mage result for magnifying glass black backgrou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596" y="3331610"/>
            <a:ext cx="3016919" cy="30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564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t>Program Overview</a:t>
            </a:r>
          </a:p>
          <a:p>
            <a:pPr lvl="1">
              <a:spcBef>
                <a:spcPts val="1800"/>
              </a:spcBef>
              <a:buClr>
                <a:schemeClr val="accent3">
                  <a:lumMod val="75000"/>
                </a:schemeClr>
              </a:buClr>
              <a:buSzPct val="125000"/>
              <a:buFont typeface="Wingdings" charset="2"/>
              <a:buChar char="§"/>
            </a:pPr>
            <a:r>
              <a:rPr lang="en-US" sz="2400" dirty="0"/>
              <a:t>Look across lessons</a:t>
            </a:r>
          </a:p>
          <a:p>
            <a:pPr marL="228600" lvl="2" indent="0">
              <a:buClr>
                <a:schemeClr val="accent3">
                  <a:lumMod val="75000"/>
                </a:schemeClr>
              </a:buClr>
              <a:buSzPct val="125000"/>
              <a:buNone/>
            </a:pPr>
            <a:r>
              <a:rPr lang="en-US" sz="2400" dirty="0"/>
              <a:t>	(scope and sequence)</a:t>
            </a:r>
          </a:p>
          <a:p>
            <a:pPr lvl="1">
              <a:spcBef>
                <a:spcPts val="1800"/>
              </a:spcBef>
              <a:buClr>
                <a:schemeClr val="accent3">
                  <a:lumMod val="75000"/>
                </a:schemeClr>
              </a:buClr>
              <a:buSzPct val="125000"/>
              <a:buFont typeface="Wingdings" charset="2"/>
              <a:buChar char="§"/>
            </a:pPr>
            <a:r>
              <a:rPr lang="en-US" sz="2400" dirty="0"/>
              <a:t>Look within lessons</a:t>
            </a:r>
          </a:p>
          <a:p>
            <a:pPr marL="228600" lvl="2" indent="0">
              <a:buClr>
                <a:schemeClr val="accent3">
                  <a:lumMod val="75000"/>
                </a:schemeClr>
              </a:buClr>
              <a:buSzPct val="125000"/>
              <a:buNone/>
            </a:pPr>
            <a:r>
              <a:rPr lang="en-US" sz="2400" dirty="0"/>
              <a:t>	(explicit instruction)</a:t>
            </a:r>
          </a:p>
          <a:p>
            <a:pPr lvl="1">
              <a:spcBef>
                <a:spcPts val="1800"/>
              </a:spcBef>
              <a:buClr>
                <a:schemeClr val="accent3">
                  <a:lumMod val="75000"/>
                </a:schemeClr>
              </a:buClr>
              <a:buSzPct val="125000"/>
              <a:buFont typeface="Wingdings" charset="2"/>
              <a:buChar char="§"/>
            </a:pPr>
            <a:r>
              <a:rPr lang="en-US" sz="2400" dirty="0"/>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179424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 cover of Corrective Reading and Sound Partners">
            <a:extLst>
              <a:ext uri="{FF2B5EF4-FFF2-40B4-BE49-F238E27FC236}">
                <a16:creationId xmlns:a16="http://schemas.microsoft.com/office/drawing/2014/main" id="{92FD4730-8775-4735-A602-6ECCB9D59B1C}"/>
              </a:ext>
            </a:extLst>
          </p:cNvPr>
          <p:cNvPicPr>
            <a:picLocks noChangeAspect="1"/>
          </p:cNvPicPr>
          <p:nvPr/>
        </p:nvPicPr>
        <p:blipFill>
          <a:blip r:embed="rId3"/>
          <a:stretch>
            <a:fillRect/>
          </a:stretch>
        </p:blipFill>
        <p:spPr>
          <a:xfrm>
            <a:off x="409825" y="172954"/>
            <a:ext cx="7579143" cy="6078704"/>
          </a:xfrm>
          <a:prstGeom prst="rect">
            <a:avLst/>
          </a:prstGeom>
        </p:spPr>
      </p:pic>
      <p:sp>
        <p:nvSpPr>
          <p:cNvPr id="3" name="Title 2" hidden="1">
            <a:extLst>
              <a:ext uri="{FF2B5EF4-FFF2-40B4-BE49-F238E27FC236}">
                <a16:creationId xmlns:a16="http://schemas.microsoft.com/office/drawing/2014/main" id="{F4405636-4E53-49A4-94B4-326A5DC35F33}"/>
              </a:ext>
            </a:extLst>
          </p:cNvPr>
          <p:cNvSpPr>
            <a:spLocks noGrp="1"/>
          </p:cNvSpPr>
          <p:nvPr>
            <p:ph type="title"/>
          </p:nvPr>
        </p:nvSpPr>
        <p:spPr/>
        <p:txBody>
          <a:bodyPr>
            <a:normAutofit fontScale="90000"/>
          </a:bodyPr>
          <a:lstStyle/>
          <a:p>
            <a:r>
              <a:rPr lang="en-US" dirty="0"/>
              <a:t>Corrective Reading and Sound Partners</a:t>
            </a:r>
          </a:p>
        </p:txBody>
      </p:sp>
    </p:spTree>
    <p:extLst>
      <p:ext uri="{BB962C8B-B14F-4D97-AF65-F5344CB8AC3E}">
        <p14:creationId xmlns:p14="http://schemas.microsoft.com/office/powerpoint/2010/main" val="472736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t>Program Overview</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across lessons</a:t>
            </a:r>
          </a:p>
          <a:p>
            <a:pPr marL="228600" lvl="2" indent="0">
              <a:buClr>
                <a:schemeClr val="accent3">
                  <a:lumMod val="75000"/>
                </a:schemeClr>
              </a:buClr>
              <a:buSzPct val="125000"/>
              <a:buNone/>
            </a:pPr>
            <a:r>
              <a:rPr lang="en-US" sz="2400" dirty="0">
                <a:solidFill>
                  <a:schemeClr val="bg1">
                    <a:lumMod val="65000"/>
                  </a:schemeClr>
                </a:solidFill>
              </a:rPr>
              <a:t>	(scope and sequence)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within lessons</a:t>
            </a:r>
          </a:p>
          <a:p>
            <a:pPr marL="228600" lvl="2" indent="0">
              <a:buClr>
                <a:schemeClr val="accent3">
                  <a:lumMod val="75000"/>
                </a:schemeClr>
              </a:buClr>
              <a:buSzPct val="125000"/>
              <a:buNone/>
            </a:pPr>
            <a:r>
              <a:rPr lang="en-US" sz="2400" dirty="0">
                <a:solidFill>
                  <a:schemeClr val="bg1">
                    <a:lumMod val="65000"/>
                  </a:schemeClr>
                </a:solidFill>
              </a:rPr>
              <a:t>	(explicit instruction)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4169000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solidFill>
                  <a:schemeClr val="accent3"/>
                </a:solidFill>
              </a:rPr>
              <a:t>Program Overview</a:t>
            </a:r>
          </a:p>
        </p:txBody>
      </p:sp>
      <p:sp>
        <p:nvSpPr>
          <p:cNvPr id="4" name="Content Placeholder 2"/>
          <p:cNvSpPr txBox="1">
            <a:spLocks/>
          </p:cNvSpPr>
          <p:nvPr/>
        </p:nvSpPr>
        <p:spPr>
          <a:xfrm>
            <a:off x="2074069" y="1313047"/>
            <a:ext cx="4033336"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Name of the program</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Publisher</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Grade level</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Content Focus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313047"/>
            <a:ext cx="1639408" cy="2184132"/>
          </a:xfrm>
          <a:prstGeom prst="rect">
            <a:avLst/>
          </a:prstGeom>
        </p:spPr>
      </p:pic>
    </p:spTree>
    <p:extLst>
      <p:ext uri="{BB962C8B-B14F-4D97-AF65-F5344CB8AC3E}">
        <p14:creationId xmlns:p14="http://schemas.microsoft.com/office/powerpoint/2010/main" val="936915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McGraw Hills website showing the product Corrective Reading for grades 3 to adult">
            <a:extLst>
              <a:ext uri="{FF2B5EF4-FFF2-40B4-BE49-F238E27FC236}">
                <a16:creationId xmlns:a16="http://schemas.microsoft.com/office/drawing/2014/main" id="{8B5E6220-D54C-41FC-9616-259ED89B13D2}"/>
              </a:ext>
            </a:extLst>
          </p:cNvPr>
          <p:cNvPicPr>
            <a:picLocks noChangeAspect="1"/>
          </p:cNvPicPr>
          <p:nvPr/>
        </p:nvPicPr>
        <p:blipFill>
          <a:blip r:embed="rId3"/>
          <a:stretch>
            <a:fillRect/>
          </a:stretch>
        </p:blipFill>
        <p:spPr>
          <a:xfrm>
            <a:off x="540258" y="858583"/>
            <a:ext cx="7994142" cy="5179878"/>
          </a:xfrm>
          <a:prstGeom prst="rect">
            <a:avLst/>
          </a:prstGeom>
        </p:spPr>
      </p:pic>
    </p:spTree>
    <p:extLst>
      <p:ext uri="{BB962C8B-B14F-4D97-AF65-F5344CB8AC3E}">
        <p14:creationId xmlns:p14="http://schemas.microsoft.com/office/powerpoint/2010/main" val="2334611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of Decoding - Word - Attack Basics">
            <a:extLst>
              <a:ext uri="{FF2B5EF4-FFF2-40B4-BE49-F238E27FC236}">
                <a16:creationId xmlns:a16="http://schemas.microsoft.com/office/drawing/2014/main" id="{94004D74-7616-4782-9D5C-27609A266926}"/>
              </a:ext>
            </a:extLst>
          </p:cNvPr>
          <p:cNvPicPr>
            <a:picLocks noChangeAspect="1"/>
          </p:cNvPicPr>
          <p:nvPr/>
        </p:nvPicPr>
        <p:blipFill>
          <a:blip r:embed="rId3"/>
          <a:stretch>
            <a:fillRect/>
          </a:stretch>
        </p:blipFill>
        <p:spPr>
          <a:xfrm>
            <a:off x="424519" y="795993"/>
            <a:ext cx="8628982" cy="5226435"/>
          </a:xfrm>
          <a:prstGeom prst="rect">
            <a:avLst/>
          </a:prstGeom>
        </p:spPr>
      </p:pic>
    </p:spTree>
    <p:extLst>
      <p:ext uri="{BB962C8B-B14F-4D97-AF65-F5344CB8AC3E}">
        <p14:creationId xmlns:p14="http://schemas.microsoft.com/office/powerpoint/2010/main" val="242903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t>MTSS/RTI</a:t>
            </a:r>
          </a:p>
        </p:txBody>
      </p:sp>
      <p:pic>
        <p:nvPicPr>
          <p:cNvPr id="2" name="Picture 1" descr="Image showing step 1 and step 2 of the MTSS/RTI process - Individualized Intervention and Supplemental Intervention">
            <a:extLst>
              <a:ext uri="{FF2B5EF4-FFF2-40B4-BE49-F238E27FC236}">
                <a16:creationId xmlns:a16="http://schemas.microsoft.com/office/drawing/2014/main" id="{30294BDA-E690-44DE-B152-804F01097E45}"/>
              </a:ext>
            </a:extLst>
          </p:cNvPr>
          <p:cNvPicPr>
            <a:picLocks noChangeAspect="1"/>
          </p:cNvPicPr>
          <p:nvPr/>
        </p:nvPicPr>
        <p:blipFill>
          <a:blip r:embed="rId3"/>
          <a:stretch>
            <a:fillRect/>
          </a:stretch>
        </p:blipFill>
        <p:spPr>
          <a:xfrm>
            <a:off x="544428" y="850232"/>
            <a:ext cx="7107655" cy="5264930"/>
          </a:xfrm>
          <a:prstGeom prst="rect">
            <a:avLst/>
          </a:prstGeom>
        </p:spPr>
      </p:pic>
    </p:spTree>
    <p:extLst>
      <p:ext uri="{BB962C8B-B14F-4D97-AF65-F5344CB8AC3E}">
        <p14:creationId xmlns:p14="http://schemas.microsoft.com/office/powerpoint/2010/main" val="907429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Program Overview</a:t>
            </a:r>
            <a:br>
              <a:rPr lang="en-US" dirty="0">
                <a:solidFill>
                  <a:schemeClr val="accent3"/>
                </a:solidFill>
              </a:rPr>
            </a:br>
            <a:r>
              <a:rPr lang="en-US" dirty="0">
                <a:solidFill>
                  <a:schemeClr val="accent3"/>
                </a:solidFill>
              </a:rPr>
              <a:t>(Activity 3.2) </a:t>
            </a:r>
          </a:p>
        </p:txBody>
      </p:sp>
      <p:sp>
        <p:nvSpPr>
          <p:cNvPr id="4" name="Content Placeholder 2"/>
          <p:cNvSpPr txBox="1">
            <a:spLocks/>
          </p:cNvSpPr>
          <p:nvPr/>
        </p:nvSpPr>
        <p:spPr>
          <a:xfrm>
            <a:off x="2074069" y="1649931"/>
            <a:ext cx="4033336"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Name of the program</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Publisher</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Grade level</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Content Focus</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6" name="Picture 5" descr="Image od the cover of Sound Partners"/>
          <p:cNvPicPr>
            <a:picLocks noChangeAspect="1"/>
          </p:cNvPicPr>
          <p:nvPr/>
        </p:nvPicPr>
        <p:blipFill>
          <a:blip r:embed="rId3"/>
          <a:stretch>
            <a:fillRect/>
          </a:stretch>
        </p:blipFill>
        <p:spPr>
          <a:xfrm>
            <a:off x="228600" y="1649931"/>
            <a:ext cx="1620446" cy="2101516"/>
          </a:xfrm>
          <a:prstGeom prst="rect">
            <a:avLst/>
          </a:prstGeom>
        </p:spPr>
      </p:pic>
    </p:spTree>
    <p:extLst>
      <p:ext uri="{BB962C8B-B14F-4D97-AF65-F5344CB8AC3E}">
        <p14:creationId xmlns:p14="http://schemas.microsoft.com/office/powerpoint/2010/main" val="2416533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28600" y="228599"/>
            <a:ext cx="8686800" cy="1224643"/>
          </a:xfrm>
        </p:spPr>
        <p:txBody>
          <a:bodyPr>
            <a:normAutofit/>
          </a:bodyPr>
          <a:lstStyle/>
          <a:p>
            <a:r>
              <a:rPr lang="en-US" dirty="0">
                <a:solidFill>
                  <a:schemeClr val="accent2">
                    <a:lumMod val="60000"/>
                    <a:lumOff val="40000"/>
                  </a:schemeClr>
                </a:solidFill>
              </a:rPr>
              <a:t>Sound Partners</a:t>
            </a:r>
          </a:p>
        </p:txBody>
      </p:sp>
      <p:pic>
        <p:nvPicPr>
          <p:cNvPr id="8" name="Picture 7" descr="Image of Voyager Sopris webpage showing Sounds Partners ">
            <a:extLst>
              <a:ext uri="{FF2B5EF4-FFF2-40B4-BE49-F238E27FC236}">
                <a16:creationId xmlns:a16="http://schemas.microsoft.com/office/drawing/2014/main" id="{54C8BC6A-F197-4B07-81EC-7DCE54F0AABB}"/>
              </a:ext>
            </a:extLst>
          </p:cNvPr>
          <p:cNvPicPr>
            <a:picLocks noChangeAspect="1"/>
          </p:cNvPicPr>
          <p:nvPr/>
        </p:nvPicPr>
        <p:blipFill>
          <a:blip r:embed="rId3"/>
          <a:stretch>
            <a:fillRect/>
          </a:stretch>
        </p:blipFill>
        <p:spPr>
          <a:xfrm>
            <a:off x="211849" y="870059"/>
            <a:ext cx="8585310" cy="5261964"/>
          </a:xfrm>
          <a:prstGeom prst="rect">
            <a:avLst/>
          </a:prstGeom>
        </p:spPr>
      </p:pic>
    </p:spTree>
    <p:extLst>
      <p:ext uri="{BB962C8B-B14F-4D97-AF65-F5344CB8AC3E}">
        <p14:creationId xmlns:p14="http://schemas.microsoft.com/office/powerpoint/2010/main" val="1465428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Overview</a:t>
            </a:r>
          </a:p>
          <a:p>
            <a:pPr lvl="1">
              <a:spcBef>
                <a:spcPts val="1800"/>
              </a:spcBef>
              <a:buClr>
                <a:schemeClr val="accent3">
                  <a:lumMod val="75000"/>
                </a:schemeClr>
              </a:buClr>
              <a:buSzPct val="125000"/>
              <a:buFont typeface="Wingdings" charset="2"/>
              <a:buChar char="§"/>
            </a:pPr>
            <a:r>
              <a:rPr lang="en-US" sz="2400" dirty="0"/>
              <a:t>Look across lessons</a:t>
            </a:r>
          </a:p>
          <a:p>
            <a:pPr marL="228600" lvl="2" indent="0">
              <a:buClr>
                <a:schemeClr val="accent3">
                  <a:lumMod val="75000"/>
                </a:schemeClr>
              </a:buClr>
              <a:buSzPct val="125000"/>
              <a:buNone/>
            </a:pPr>
            <a:r>
              <a:rPr lang="en-US" sz="2400" dirty="0"/>
              <a:t>	(scope and sequence)</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within lessons</a:t>
            </a:r>
          </a:p>
          <a:p>
            <a:pPr marL="228600" lvl="2" indent="0">
              <a:buClr>
                <a:schemeClr val="accent3">
                  <a:lumMod val="75000"/>
                </a:schemeClr>
              </a:buClr>
              <a:buSzPct val="125000"/>
              <a:buNone/>
            </a:pPr>
            <a:r>
              <a:rPr lang="en-US" sz="2400" dirty="0">
                <a:solidFill>
                  <a:schemeClr val="bg1">
                    <a:lumMod val="65000"/>
                  </a:schemeClr>
                </a:solidFill>
              </a:rPr>
              <a:t>	(explicit instruction)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28043882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522622" y="1890562"/>
            <a:ext cx="5236494"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Specific outcomes</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Scope &amp; sequence </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3587031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pic>
        <p:nvPicPr>
          <p:cNvPr id="3" name="Picture 2" descr="Image of Corrective Reading">
            <a:extLst>
              <a:ext uri="{FF2B5EF4-FFF2-40B4-BE49-F238E27FC236}">
                <a16:creationId xmlns:a16="http://schemas.microsoft.com/office/drawing/2014/main" id="{24850221-B417-4D6C-AC8A-E1DFBD417565}"/>
              </a:ext>
            </a:extLst>
          </p:cNvPr>
          <p:cNvPicPr>
            <a:picLocks noChangeAspect="1"/>
          </p:cNvPicPr>
          <p:nvPr/>
        </p:nvPicPr>
        <p:blipFill>
          <a:blip r:embed="rId3"/>
          <a:stretch>
            <a:fillRect/>
          </a:stretch>
        </p:blipFill>
        <p:spPr>
          <a:xfrm>
            <a:off x="846083" y="1234637"/>
            <a:ext cx="6043448" cy="4841626"/>
          </a:xfrm>
          <a:prstGeom prst="rect">
            <a:avLst/>
          </a:prstGeom>
        </p:spPr>
      </p:pic>
    </p:spTree>
    <p:extLst>
      <p:ext uri="{BB962C8B-B14F-4D97-AF65-F5344CB8AC3E}">
        <p14:creationId xmlns:p14="http://schemas.microsoft.com/office/powerpoint/2010/main" val="2962247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Corrective Reading skills being taught">
            <a:extLst>
              <a:ext uri="{FF2B5EF4-FFF2-40B4-BE49-F238E27FC236}">
                <a16:creationId xmlns:a16="http://schemas.microsoft.com/office/drawing/2014/main" id="{E1D1ABEA-8ED8-4A87-8953-6CE137E438DE}"/>
              </a:ext>
            </a:extLst>
          </p:cNvPr>
          <p:cNvPicPr>
            <a:picLocks noChangeAspect="1"/>
          </p:cNvPicPr>
          <p:nvPr/>
        </p:nvPicPr>
        <p:blipFill>
          <a:blip r:embed="rId3"/>
          <a:stretch>
            <a:fillRect/>
          </a:stretch>
        </p:blipFill>
        <p:spPr>
          <a:xfrm>
            <a:off x="287556" y="641295"/>
            <a:ext cx="7926278" cy="5403573"/>
          </a:xfrm>
          <a:prstGeom prst="rect">
            <a:avLst/>
          </a:prstGeom>
        </p:spPr>
      </p:pic>
    </p:spTree>
    <p:extLst>
      <p:ext uri="{BB962C8B-B14F-4D97-AF65-F5344CB8AC3E}">
        <p14:creationId xmlns:p14="http://schemas.microsoft.com/office/powerpoint/2010/main" val="568491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Tree>
    <p:extLst>
      <p:ext uri="{BB962C8B-B14F-4D97-AF65-F5344CB8AC3E}">
        <p14:creationId xmlns:p14="http://schemas.microsoft.com/office/powerpoint/2010/main" val="1318268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3" name="Picture 2" descr="Image of the different parts of Corrective Reading">
            <a:extLst>
              <a:ext uri="{FF2B5EF4-FFF2-40B4-BE49-F238E27FC236}">
                <a16:creationId xmlns:a16="http://schemas.microsoft.com/office/drawing/2014/main" id="{B0030F0E-D147-45EA-B9CC-9E3562F78C15}"/>
              </a:ext>
            </a:extLst>
          </p:cNvPr>
          <p:cNvPicPr>
            <a:picLocks noChangeAspect="1"/>
          </p:cNvPicPr>
          <p:nvPr/>
        </p:nvPicPr>
        <p:blipFill>
          <a:blip r:embed="rId3"/>
          <a:stretch>
            <a:fillRect/>
          </a:stretch>
        </p:blipFill>
        <p:spPr>
          <a:xfrm>
            <a:off x="330089" y="622573"/>
            <a:ext cx="6701331" cy="5519695"/>
          </a:xfrm>
          <a:prstGeom prst="rect">
            <a:avLst/>
          </a:prstGeom>
        </p:spPr>
      </p:pic>
    </p:spTree>
    <p:extLst>
      <p:ext uri="{BB962C8B-B14F-4D97-AF65-F5344CB8AC3E}">
        <p14:creationId xmlns:p14="http://schemas.microsoft.com/office/powerpoint/2010/main" val="400110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Tree>
    <p:extLst>
      <p:ext uri="{BB962C8B-B14F-4D97-AF65-F5344CB8AC3E}">
        <p14:creationId xmlns:p14="http://schemas.microsoft.com/office/powerpoint/2010/main" val="1404988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Description of Corrective Reading skills being taught">
            <a:extLst>
              <a:ext uri="{FF2B5EF4-FFF2-40B4-BE49-F238E27FC236}">
                <a16:creationId xmlns:a16="http://schemas.microsoft.com/office/drawing/2014/main" id="{DADDAB0F-843C-4F0B-99B2-B765EC6F1847}"/>
              </a:ext>
            </a:extLst>
          </p:cNvPr>
          <p:cNvPicPr>
            <a:picLocks noChangeAspect="1"/>
          </p:cNvPicPr>
          <p:nvPr/>
        </p:nvPicPr>
        <p:blipFill>
          <a:blip r:embed="rId3"/>
          <a:stretch>
            <a:fillRect/>
          </a:stretch>
        </p:blipFill>
        <p:spPr>
          <a:xfrm>
            <a:off x="239931" y="1268137"/>
            <a:ext cx="8233470" cy="2452523"/>
          </a:xfrm>
          <a:prstGeom prst="rect">
            <a:avLst/>
          </a:prstGeom>
        </p:spPr>
      </p:pic>
    </p:spTree>
    <p:extLst>
      <p:ext uri="{BB962C8B-B14F-4D97-AF65-F5344CB8AC3E}">
        <p14:creationId xmlns:p14="http://schemas.microsoft.com/office/powerpoint/2010/main" val="372724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DBI</a:t>
            </a:r>
          </a:p>
        </p:txBody>
      </p:sp>
      <p:sp>
        <p:nvSpPr>
          <p:cNvPr id="5" name="Rectangle 4"/>
          <p:cNvSpPr/>
          <p:nvPr/>
        </p:nvSpPr>
        <p:spPr>
          <a:xfrm>
            <a:off x="0" y="1665908"/>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Validated Intervention </a:t>
            </a:r>
            <a:r>
              <a:rPr lang="en-US" sz="2400" u="sng" dirty="0"/>
              <a:t>Program</a:t>
            </a:r>
          </a:p>
        </p:txBody>
      </p:sp>
      <p:pic>
        <p:nvPicPr>
          <p:cNvPr id="7" name="Picture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FB7ADC8-65C6-4A1D-A678-C55F83602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289" y="594360"/>
            <a:ext cx="3190207" cy="5629701"/>
          </a:xfrm>
          <a:prstGeom prst="rect">
            <a:avLst/>
          </a:prstGeom>
        </p:spPr>
      </p:pic>
      <p:sp>
        <p:nvSpPr>
          <p:cNvPr id="4" name="Oval 3" descr="DBI Validation Intervention Step">
            <a:extLst>
              <a:ext uri="{FF2B5EF4-FFF2-40B4-BE49-F238E27FC236}">
                <a16:creationId xmlns:a16="http://schemas.microsoft.com/office/drawing/2014/main" id="{09E8CC5C-AC95-4DD8-ACBF-F7415401A3A1}"/>
              </a:ext>
            </a:extLst>
          </p:cNvPr>
          <p:cNvSpPr/>
          <p:nvPr/>
        </p:nvSpPr>
        <p:spPr>
          <a:xfrm>
            <a:off x="3603812" y="322729"/>
            <a:ext cx="2702859" cy="143883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1057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6" name="Picture 5" descr="Image of Workbook Exercises ">
            <a:extLst>
              <a:ext uri="{FF2B5EF4-FFF2-40B4-BE49-F238E27FC236}">
                <a16:creationId xmlns:a16="http://schemas.microsoft.com/office/drawing/2014/main" id="{06842AC8-6DCF-409F-A323-E985EFB19889}"/>
              </a:ext>
            </a:extLst>
          </p:cNvPr>
          <p:cNvPicPr>
            <a:picLocks noChangeAspect="1"/>
          </p:cNvPicPr>
          <p:nvPr/>
        </p:nvPicPr>
        <p:blipFill>
          <a:blip r:embed="rId3"/>
          <a:stretch>
            <a:fillRect/>
          </a:stretch>
        </p:blipFill>
        <p:spPr>
          <a:xfrm>
            <a:off x="188036" y="989121"/>
            <a:ext cx="8685633" cy="3409458"/>
          </a:xfrm>
          <a:prstGeom prst="rect">
            <a:avLst/>
          </a:prstGeom>
        </p:spPr>
      </p:pic>
    </p:spTree>
    <p:extLst>
      <p:ext uri="{BB962C8B-B14F-4D97-AF65-F5344CB8AC3E}">
        <p14:creationId xmlns:p14="http://schemas.microsoft.com/office/powerpoint/2010/main" val="31143835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of Lesson 6 Word Attack Skills"/>
          <p:cNvPicPr>
            <a:picLocks noChangeAspect="1"/>
          </p:cNvPicPr>
          <p:nvPr/>
        </p:nvPicPr>
        <p:blipFill>
          <a:blip r:embed="rId3"/>
          <a:stretch>
            <a:fillRect/>
          </a:stretch>
        </p:blipFill>
        <p:spPr>
          <a:xfrm>
            <a:off x="433718" y="780173"/>
            <a:ext cx="3619889" cy="5217494"/>
          </a:xfrm>
          <a:prstGeom prst="rect">
            <a:avLst/>
          </a:prstGeom>
        </p:spPr>
      </p:pic>
    </p:spTree>
    <p:extLst>
      <p:ext uri="{BB962C8B-B14F-4D97-AF65-F5344CB8AC3E}">
        <p14:creationId xmlns:p14="http://schemas.microsoft.com/office/powerpoint/2010/main" val="4193676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Tree>
    <p:extLst>
      <p:ext uri="{BB962C8B-B14F-4D97-AF65-F5344CB8AC3E}">
        <p14:creationId xmlns:p14="http://schemas.microsoft.com/office/powerpoint/2010/main" val="1610509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the list of skills from Corrective Reading - Highlighting that Materials are organized to provide cumulative review of skills">
            <a:extLst>
              <a:ext uri="{FF2B5EF4-FFF2-40B4-BE49-F238E27FC236}">
                <a16:creationId xmlns:a16="http://schemas.microsoft.com/office/drawing/2014/main" id="{730B439E-1DAE-4C26-851C-FCF2D9631E64}"/>
              </a:ext>
            </a:extLst>
          </p:cNvPr>
          <p:cNvPicPr>
            <a:picLocks noChangeAspect="1"/>
          </p:cNvPicPr>
          <p:nvPr/>
        </p:nvPicPr>
        <p:blipFill>
          <a:blip r:embed="rId3"/>
          <a:stretch>
            <a:fillRect/>
          </a:stretch>
        </p:blipFill>
        <p:spPr>
          <a:xfrm>
            <a:off x="269985" y="1121486"/>
            <a:ext cx="8543564" cy="2583411"/>
          </a:xfrm>
          <a:prstGeom prst="rect">
            <a:avLst/>
          </a:prstGeom>
        </p:spPr>
      </p:pic>
    </p:spTree>
    <p:extLst>
      <p:ext uri="{BB962C8B-B14F-4D97-AF65-F5344CB8AC3E}">
        <p14:creationId xmlns:p14="http://schemas.microsoft.com/office/powerpoint/2010/main" val="97529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of one of the grading charts from Corrective Reading looking at the Word Reading in the Workbook">
            <a:extLst>
              <a:ext uri="{FF2B5EF4-FFF2-40B4-BE49-F238E27FC236}">
                <a16:creationId xmlns:a16="http://schemas.microsoft.com/office/drawing/2014/main" id="{79620939-B945-4D52-9D14-5A62B034252F}"/>
              </a:ext>
            </a:extLst>
          </p:cNvPr>
          <p:cNvPicPr>
            <a:picLocks noChangeAspect="1"/>
          </p:cNvPicPr>
          <p:nvPr/>
        </p:nvPicPr>
        <p:blipFill>
          <a:blip r:embed="rId3"/>
          <a:stretch>
            <a:fillRect/>
          </a:stretch>
        </p:blipFill>
        <p:spPr>
          <a:xfrm>
            <a:off x="425339" y="1294742"/>
            <a:ext cx="8208821" cy="3750223"/>
          </a:xfrm>
          <a:prstGeom prst="rect">
            <a:avLst/>
          </a:prstGeom>
        </p:spPr>
      </p:pic>
    </p:spTree>
    <p:extLst>
      <p:ext uri="{BB962C8B-B14F-4D97-AF65-F5344CB8AC3E}">
        <p14:creationId xmlns:p14="http://schemas.microsoft.com/office/powerpoint/2010/main" val="135011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pic>
        <p:nvPicPr>
          <p:cNvPr id="2" name="Picture 1" descr="Image of Corrective Reading book and looking at the Overall Reivew">
            <a:extLst>
              <a:ext uri="{FF2B5EF4-FFF2-40B4-BE49-F238E27FC236}">
                <a16:creationId xmlns:a16="http://schemas.microsoft.com/office/drawing/2014/main" id="{057C31BF-2A15-465C-AFFE-D4CE826DBA2B}"/>
              </a:ext>
            </a:extLst>
          </p:cNvPr>
          <p:cNvPicPr>
            <a:picLocks noChangeAspect="1"/>
          </p:cNvPicPr>
          <p:nvPr/>
        </p:nvPicPr>
        <p:blipFill>
          <a:blip r:embed="rId3"/>
          <a:stretch>
            <a:fillRect/>
          </a:stretch>
        </p:blipFill>
        <p:spPr>
          <a:xfrm>
            <a:off x="686621" y="1250402"/>
            <a:ext cx="5698413" cy="4476191"/>
          </a:xfrm>
          <a:prstGeom prst="rect">
            <a:avLst/>
          </a:prstGeom>
        </p:spPr>
      </p:pic>
    </p:spTree>
    <p:extLst>
      <p:ext uri="{BB962C8B-B14F-4D97-AF65-F5344CB8AC3E}">
        <p14:creationId xmlns:p14="http://schemas.microsoft.com/office/powerpoint/2010/main" val="3805826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(Activity 3.3)</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
        <p:nvSpPr>
          <p:cNvPr id="2" name="Rectangle 1">
            <a:extLst>
              <a:ext uri="{C183D7F6-B498-43B3-948B-1728B52AA6E4}">
                <adec:decorative xmlns:adec="http://schemas.microsoft.com/office/drawing/2017/decorative" val="1"/>
              </a:ext>
            </a:extLst>
          </p:cNvPr>
          <p:cNvSpPr/>
          <p:nvPr/>
        </p:nvSpPr>
        <p:spPr>
          <a:xfrm>
            <a:off x="2525733" y="474611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C183D7F6-B498-43B3-948B-1728B52AA6E4}">
                <adec:decorative xmlns:adec="http://schemas.microsoft.com/office/drawing/2017/decorative" val="1"/>
              </a:ext>
            </a:extLst>
          </p:cNvPr>
          <p:cNvGrpSpPr>
            <a:grpSpLocks/>
          </p:cNvGrpSpPr>
          <p:nvPr/>
        </p:nvGrpSpPr>
        <p:grpSpPr bwMode="auto">
          <a:xfrm>
            <a:off x="2736430" y="4957012"/>
            <a:ext cx="1755357" cy="417094"/>
            <a:chOff x="800" y="6533"/>
            <a:chExt cx="1014" cy="224"/>
          </a:xfrm>
        </p:grpSpPr>
        <p:sp>
          <p:nvSpPr>
            <p:cNvPr id="7"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8"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9"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pic>
        <p:nvPicPr>
          <p:cNvPr id="10" name="Picture 9"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2621198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11" name="Picture 10"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953846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5" name="Picture 4" descr="Image of the description of Sound partners that is highlighting that there are three sets of lessons in the book.  Early lessons 1-30, middle lessons 31-60, and the later lessons 61-100+">
            <a:extLst>
              <a:ext uri="{FF2B5EF4-FFF2-40B4-BE49-F238E27FC236}">
                <a16:creationId xmlns:a16="http://schemas.microsoft.com/office/drawing/2014/main" id="{BB4F6997-E3A4-4AC3-A283-7D8FDDE57074}"/>
              </a:ext>
            </a:extLst>
          </p:cNvPr>
          <p:cNvPicPr>
            <a:picLocks noChangeAspect="1"/>
          </p:cNvPicPr>
          <p:nvPr/>
        </p:nvPicPr>
        <p:blipFill>
          <a:blip r:embed="rId3"/>
          <a:stretch>
            <a:fillRect/>
          </a:stretch>
        </p:blipFill>
        <p:spPr>
          <a:xfrm>
            <a:off x="193738" y="553212"/>
            <a:ext cx="8892384" cy="5323332"/>
          </a:xfrm>
          <a:prstGeom prst="rect">
            <a:avLst/>
          </a:prstGeom>
        </p:spPr>
      </p:pic>
    </p:spTree>
    <p:extLst>
      <p:ext uri="{BB962C8B-B14F-4D97-AF65-F5344CB8AC3E}">
        <p14:creationId xmlns:p14="http://schemas.microsoft.com/office/powerpoint/2010/main" val="31404180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6" name="Picture 5"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301617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t>Intervention Programs </a:t>
            </a:r>
          </a:p>
        </p:txBody>
      </p:sp>
      <p:pic>
        <p:nvPicPr>
          <p:cNvPr id="3" name="Picture 2" descr="Image of a tire carved out of stone and a modern rubber car tire">
            <a:extLst>
              <a:ext uri="{FF2B5EF4-FFF2-40B4-BE49-F238E27FC236}">
                <a16:creationId xmlns:a16="http://schemas.microsoft.com/office/drawing/2014/main" id="{055537BE-6193-4CE8-9F2B-2B5EF560386B}"/>
              </a:ext>
            </a:extLst>
          </p:cNvPr>
          <p:cNvPicPr>
            <a:picLocks noChangeAspect="1"/>
          </p:cNvPicPr>
          <p:nvPr/>
        </p:nvPicPr>
        <p:blipFill>
          <a:blip r:embed="rId3"/>
          <a:stretch>
            <a:fillRect/>
          </a:stretch>
        </p:blipFill>
        <p:spPr>
          <a:xfrm>
            <a:off x="594359" y="1281493"/>
            <a:ext cx="6044565" cy="3973259"/>
          </a:xfrm>
          <a:prstGeom prst="rect">
            <a:avLst/>
          </a:prstGeom>
        </p:spPr>
      </p:pic>
    </p:spTree>
    <p:extLst>
      <p:ext uri="{BB962C8B-B14F-4D97-AF65-F5344CB8AC3E}">
        <p14:creationId xmlns:p14="http://schemas.microsoft.com/office/powerpoint/2010/main" val="145653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sp>
        <p:nvSpPr>
          <p:cNvPr id="18" name="Rectangle 17">
            <a:extLst>
              <a:ext uri="{C183D7F6-B498-43B3-948B-1728B52AA6E4}">
                <adec:decorative xmlns:adec="http://schemas.microsoft.com/office/drawing/2017/decorative" val="1"/>
              </a:ext>
            </a:extLst>
          </p:cNvPr>
          <p:cNvSpPr/>
          <p:nvPr/>
        </p:nvSpPr>
        <p:spPr>
          <a:xfrm>
            <a:off x="2032966" y="5236883"/>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C183D7F6-B498-43B3-948B-1728B52AA6E4}">
                <adec:decorative xmlns:adec="http://schemas.microsoft.com/office/drawing/2017/decorative" val="1"/>
              </a:ext>
            </a:extLst>
          </p:cNvPr>
          <p:cNvGrpSpPr>
            <a:grpSpLocks/>
          </p:cNvGrpSpPr>
          <p:nvPr/>
        </p:nvGrpSpPr>
        <p:grpSpPr bwMode="auto">
          <a:xfrm>
            <a:off x="2243663" y="5447777"/>
            <a:ext cx="1755357" cy="417094"/>
            <a:chOff x="800" y="6533"/>
            <a:chExt cx="1014" cy="224"/>
          </a:xfrm>
        </p:grpSpPr>
        <p:sp>
          <p:nvSpPr>
            <p:cNvPr id="20"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21"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22"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23" name="TextBox 22"/>
          <p:cNvSpPr txBox="1"/>
          <p:nvPr/>
        </p:nvSpPr>
        <p:spPr>
          <a:xfrm>
            <a:off x="2124374" y="5158071"/>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10" name="Picture 9" descr="Image of the Sound Partners Lesson Components Scope and Sequence"/>
          <p:cNvPicPr>
            <a:picLocks noChangeAspect="1"/>
          </p:cNvPicPr>
          <p:nvPr/>
        </p:nvPicPr>
        <p:blipFill>
          <a:blip r:embed="rId3"/>
          <a:stretch>
            <a:fillRect/>
          </a:stretch>
        </p:blipFill>
        <p:spPr>
          <a:xfrm rot="5400000">
            <a:off x="1056422" y="16627"/>
            <a:ext cx="3999017" cy="5654661"/>
          </a:xfrm>
          <a:prstGeom prst="rect">
            <a:avLst/>
          </a:prstGeom>
        </p:spPr>
      </p:pic>
    </p:spTree>
    <p:extLst>
      <p:ext uri="{BB962C8B-B14F-4D97-AF65-F5344CB8AC3E}">
        <p14:creationId xmlns:p14="http://schemas.microsoft.com/office/powerpoint/2010/main" val="31007712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6" name="Picture 5"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35051352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sp>
        <p:nvSpPr>
          <p:cNvPr id="18" name="Rectangle 17">
            <a:extLst>
              <a:ext uri="{C183D7F6-B498-43B3-948B-1728B52AA6E4}">
                <adec:decorative xmlns:adec="http://schemas.microsoft.com/office/drawing/2017/decorative" val="1"/>
              </a:ext>
            </a:extLst>
          </p:cNvPr>
          <p:cNvSpPr/>
          <p:nvPr/>
        </p:nvSpPr>
        <p:spPr>
          <a:xfrm>
            <a:off x="6715325" y="144622"/>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C183D7F6-B498-43B3-948B-1728B52AA6E4}">
                <adec:decorative xmlns:adec="http://schemas.microsoft.com/office/drawing/2017/decorative" val="1"/>
              </a:ext>
            </a:extLst>
          </p:cNvPr>
          <p:cNvGrpSpPr>
            <a:grpSpLocks/>
          </p:cNvGrpSpPr>
          <p:nvPr/>
        </p:nvGrpSpPr>
        <p:grpSpPr bwMode="auto">
          <a:xfrm>
            <a:off x="6941788" y="371281"/>
            <a:ext cx="1755357" cy="417094"/>
            <a:chOff x="800" y="6533"/>
            <a:chExt cx="1014" cy="224"/>
          </a:xfrm>
        </p:grpSpPr>
        <p:sp>
          <p:nvSpPr>
            <p:cNvPr id="20"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21"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22"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23" name="TextBox 22"/>
          <p:cNvSpPr txBox="1"/>
          <p:nvPr/>
        </p:nvSpPr>
        <p:spPr>
          <a:xfrm>
            <a:off x="6789497" y="113106"/>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10" name="Picture 9" descr="Image of sound partners of the Lesson Components Scope and Sequence"/>
          <p:cNvPicPr>
            <a:picLocks noChangeAspect="1"/>
          </p:cNvPicPr>
          <p:nvPr/>
        </p:nvPicPr>
        <p:blipFill>
          <a:blip r:embed="rId3"/>
          <a:stretch>
            <a:fillRect/>
          </a:stretch>
        </p:blipFill>
        <p:spPr>
          <a:xfrm rot="5400000">
            <a:off x="1291440" y="-218392"/>
            <a:ext cx="5134342" cy="7260025"/>
          </a:xfrm>
          <a:prstGeom prst="rect">
            <a:avLst/>
          </a:prstGeom>
        </p:spPr>
      </p:pic>
    </p:spTree>
    <p:extLst>
      <p:ext uri="{BB962C8B-B14F-4D97-AF65-F5344CB8AC3E}">
        <p14:creationId xmlns:p14="http://schemas.microsoft.com/office/powerpoint/2010/main" val="8881976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4" name="Picture 3" descr="Image of the components of Sound Partners and the New Letter Sounds/Pairs">
            <a:extLst>
              <a:ext uri="{FF2B5EF4-FFF2-40B4-BE49-F238E27FC236}">
                <a16:creationId xmlns:a16="http://schemas.microsoft.com/office/drawing/2014/main" id="{88F075A4-B69D-45B5-9EF0-BB885FB49FD3}"/>
              </a:ext>
            </a:extLst>
          </p:cNvPr>
          <p:cNvPicPr>
            <a:picLocks noChangeAspect="1"/>
          </p:cNvPicPr>
          <p:nvPr/>
        </p:nvPicPr>
        <p:blipFill>
          <a:blip r:embed="rId3"/>
          <a:stretch>
            <a:fillRect/>
          </a:stretch>
        </p:blipFill>
        <p:spPr>
          <a:xfrm>
            <a:off x="276060" y="684486"/>
            <a:ext cx="8606439" cy="4943804"/>
          </a:xfrm>
          <a:prstGeom prst="rect">
            <a:avLst/>
          </a:prstGeom>
        </p:spPr>
      </p:pic>
    </p:spTree>
    <p:extLst>
      <p:ext uri="{BB962C8B-B14F-4D97-AF65-F5344CB8AC3E}">
        <p14:creationId xmlns:p14="http://schemas.microsoft.com/office/powerpoint/2010/main" val="4075037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7" name="Picture 6"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4172476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Sound Partners</a:t>
            </a:r>
          </a:p>
        </p:txBody>
      </p:sp>
      <p:pic>
        <p:nvPicPr>
          <p:cNvPr id="4" name="Picture 3" descr="Image of the Components from Sound Partners and lessons 52, 54, and 56">
            <a:extLst>
              <a:ext uri="{FF2B5EF4-FFF2-40B4-BE49-F238E27FC236}">
                <a16:creationId xmlns:a16="http://schemas.microsoft.com/office/drawing/2014/main" id="{9C596FFE-D5F8-44A7-A474-CBC37CED1D7A}"/>
              </a:ext>
            </a:extLst>
          </p:cNvPr>
          <p:cNvPicPr>
            <a:picLocks noChangeAspect="1"/>
          </p:cNvPicPr>
          <p:nvPr/>
        </p:nvPicPr>
        <p:blipFill>
          <a:blip r:embed="rId3"/>
          <a:stretch>
            <a:fillRect/>
          </a:stretch>
        </p:blipFill>
        <p:spPr>
          <a:xfrm>
            <a:off x="282301" y="1053991"/>
            <a:ext cx="8659061" cy="4684658"/>
          </a:xfrm>
          <a:prstGeom prst="rect">
            <a:avLst/>
          </a:prstGeom>
        </p:spPr>
      </p:pic>
    </p:spTree>
    <p:extLst>
      <p:ext uri="{BB962C8B-B14F-4D97-AF65-F5344CB8AC3E}">
        <p14:creationId xmlns:p14="http://schemas.microsoft.com/office/powerpoint/2010/main" val="291589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Across Lessons:</a:t>
            </a:r>
            <a:br>
              <a:rPr lang="en-US" dirty="0">
                <a:solidFill>
                  <a:schemeClr val="accent3"/>
                </a:solidFill>
              </a:rPr>
            </a:br>
            <a:r>
              <a:rPr lang="en-US" dirty="0">
                <a:solidFill>
                  <a:schemeClr val="accent3"/>
                </a:solidFill>
              </a:rPr>
              <a:t>Scope and Sequence</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Specific outcomes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Scope &amp; sequence </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Systematic introduction of skills, and strategies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Adequate review</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
        <p:nvSpPr>
          <p:cNvPr id="6" name="Rectangle 5">
            <a:extLst>
              <a:ext uri="{C183D7F6-B498-43B3-948B-1728B52AA6E4}">
                <adec:decorative xmlns:adec="http://schemas.microsoft.com/office/drawing/2017/decorative" val="1"/>
              </a:ext>
            </a:extLst>
          </p:cNvPr>
          <p:cNvSpPr/>
          <p:nvPr/>
        </p:nvSpPr>
        <p:spPr>
          <a:xfrm>
            <a:off x="1357333" y="5194470"/>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C183D7F6-B498-43B3-948B-1728B52AA6E4}">
                <adec:decorative xmlns:adec="http://schemas.microsoft.com/office/drawing/2017/decorative" val="1"/>
              </a:ext>
            </a:extLst>
          </p:cNvPr>
          <p:cNvGrpSpPr>
            <a:grpSpLocks/>
          </p:cNvGrpSpPr>
          <p:nvPr/>
        </p:nvGrpSpPr>
        <p:grpSpPr bwMode="auto">
          <a:xfrm>
            <a:off x="1568030" y="5405364"/>
            <a:ext cx="1755357" cy="417094"/>
            <a:chOff x="800" y="6533"/>
            <a:chExt cx="1014" cy="224"/>
          </a:xfrm>
        </p:grpSpPr>
        <p:sp>
          <p:nvSpPr>
            <p:cNvPr id="8"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9"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10"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11" name="Title 1"/>
          <p:cNvSpPr txBox="1">
            <a:spLocks/>
          </p:cNvSpPr>
          <p:nvPr/>
        </p:nvSpPr>
        <p:spPr>
          <a:xfrm>
            <a:off x="1174149" y="4556978"/>
            <a:ext cx="2715128" cy="532045"/>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b="0" dirty="0">
                <a:solidFill>
                  <a:schemeClr val="accent3"/>
                </a:solidFill>
              </a:rPr>
              <a:t>Overall Review</a:t>
            </a:r>
          </a:p>
        </p:txBody>
      </p:sp>
      <p:sp>
        <p:nvSpPr>
          <p:cNvPr id="12" name="TextBox 11"/>
          <p:cNvSpPr txBox="1"/>
          <p:nvPr/>
        </p:nvSpPr>
        <p:spPr>
          <a:xfrm>
            <a:off x="1433809" y="5089023"/>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pic>
        <p:nvPicPr>
          <p:cNvPr id="13" name="Picture 12" descr="Image of the cover of Sound Partners"/>
          <p:cNvPicPr>
            <a:picLocks noChangeAspect="1"/>
          </p:cNvPicPr>
          <p:nvPr/>
        </p:nvPicPr>
        <p:blipFill>
          <a:blip r:embed="rId3"/>
          <a:stretch>
            <a:fillRect/>
          </a:stretch>
        </p:blipFill>
        <p:spPr>
          <a:xfrm>
            <a:off x="228600" y="2064268"/>
            <a:ext cx="1620446" cy="2101516"/>
          </a:xfrm>
          <a:prstGeom prst="rect">
            <a:avLst/>
          </a:prstGeom>
        </p:spPr>
      </p:pic>
    </p:spTree>
    <p:extLst>
      <p:ext uri="{BB962C8B-B14F-4D97-AF65-F5344CB8AC3E}">
        <p14:creationId xmlns:p14="http://schemas.microsoft.com/office/powerpoint/2010/main" val="3101623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Evaluating a Program: </a:t>
            </a:r>
            <a:br>
              <a:rPr lang="en-US" dirty="0"/>
            </a:br>
            <a:r>
              <a:rPr lang="en-US" dirty="0"/>
              <a:t>Materials</a:t>
            </a:r>
          </a:p>
        </p:txBody>
      </p:sp>
      <p:sp>
        <p:nvSpPr>
          <p:cNvPr id="7" name="Content Placeholder 2"/>
          <p:cNvSpPr txBox="1">
            <a:spLocks/>
          </p:cNvSpPr>
          <p:nvPr/>
        </p:nvSpPr>
        <p:spPr>
          <a:xfrm>
            <a:off x="185738" y="1730902"/>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Overview</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Look across lessons</a:t>
            </a:r>
          </a:p>
          <a:p>
            <a:pPr marL="228600" lvl="2" indent="0">
              <a:buClr>
                <a:schemeClr val="accent3">
                  <a:lumMod val="75000"/>
                </a:schemeClr>
              </a:buClr>
              <a:buSzPct val="125000"/>
              <a:buNone/>
            </a:pPr>
            <a:r>
              <a:rPr lang="en-US" sz="2400" dirty="0">
                <a:solidFill>
                  <a:schemeClr val="bg1">
                    <a:lumMod val="65000"/>
                  </a:schemeClr>
                </a:solidFill>
              </a:rPr>
              <a:t>	(scope and sequence)</a:t>
            </a:r>
          </a:p>
          <a:p>
            <a:pPr lvl="1">
              <a:spcBef>
                <a:spcPts val="1800"/>
              </a:spcBef>
              <a:buClr>
                <a:schemeClr val="accent3">
                  <a:lumMod val="75000"/>
                </a:schemeClr>
              </a:buClr>
              <a:buSzPct val="125000"/>
              <a:buFont typeface="Wingdings" charset="2"/>
              <a:buChar char="§"/>
            </a:pPr>
            <a:r>
              <a:rPr lang="en-US" sz="2400" dirty="0"/>
              <a:t>Look within lessons</a:t>
            </a:r>
          </a:p>
          <a:p>
            <a:pPr marL="228600" lvl="2" indent="0">
              <a:buClr>
                <a:schemeClr val="accent3">
                  <a:lumMod val="75000"/>
                </a:schemeClr>
              </a:buClr>
              <a:buSzPct val="125000"/>
              <a:buNone/>
            </a:pPr>
            <a:r>
              <a:rPr lang="en-US" sz="2400" dirty="0"/>
              <a:t>	(explicit instruction)</a:t>
            </a:r>
          </a:p>
          <a:p>
            <a:pPr lvl="1">
              <a:spcBef>
                <a:spcPts val="1800"/>
              </a:spcBef>
              <a:buClr>
                <a:schemeClr val="accent3">
                  <a:lumMod val="75000"/>
                </a:schemeClr>
              </a:buClr>
              <a:buSzPct val="125000"/>
              <a:buFont typeface="Wingdings" charset="2"/>
              <a:buChar char="§"/>
            </a:pPr>
            <a:r>
              <a:rPr lang="en-US" sz="2400" dirty="0">
                <a:solidFill>
                  <a:schemeClr val="bg1">
                    <a:lumMod val="65000"/>
                  </a:schemeClr>
                </a:solidFill>
              </a:rPr>
              <a:t>Program implementation</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2832331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522622" y="1890562"/>
            <a:ext cx="5236494"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Clear objectives</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Modeling</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Guided practice</a:t>
            </a:r>
          </a:p>
          <a:p>
            <a:pPr lvl="1">
              <a:spcBef>
                <a:spcPts val="1800"/>
              </a:spcBef>
              <a:buClr>
                <a:schemeClr val="accent3">
                  <a:lumMod val="75000"/>
                </a:schemeClr>
              </a:buClr>
              <a:buSzPct val="125000"/>
              <a:buFont typeface="Wingdings" charset="2"/>
              <a:buChar char="§"/>
            </a:pPr>
            <a:r>
              <a:rPr lang="en-US" sz="2400" dirty="0">
                <a:solidFill>
                  <a:schemeClr val="accent3">
                    <a:lumMod val="20000"/>
                    <a:lumOff val="80000"/>
                  </a:schemeClr>
                </a:solidFill>
              </a:rPr>
              <a:t>Student engagement  </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spTree>
    <p:extLst>
      <p:ext uri="{BB962C8B-B14F-4D97-AF65-F5344CB8AC3E}">
        <p14:creationId xmlns:p14="http://schemas.microsoft.com/office/powerpoint/2010/main" val="2203446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5" name="Rectangle 4"/>
          <p:cNvSpPr/>
          <p:nvPr/>
        </p:nvSpPr>
        <p:spPr>
          <a:xfrm>
            <a:off x="978010" y="1744645"/>
            <a:ext cx="5117027" cy="116314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2600" dirty="0">
                <a:solidFill>
                  <a:schemeClr val="bg1">
                    <a:lumMod val="85000"/>
                  </a:schemeClr>
                </a:solidFill>
              </a:rPr>
              <a:t>Are lesson designed to maximize student learning?</a:t>
            </a:r>
          </a:p>
        </p:txBody>
      </p:sp>
      <p:sp>
        <p:nvSpPr>
          <p:cNvPr id="6" name="Rectangle 5"/>
          <p:cNvSpPr/>
          <p:nvPr/>
        </p:nvSpPr>
        <p:spPr>
          <a:xfrm>
            <a:off x="978010" y="3341797"/>
            <a:ext cx="5117027" cy="116314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2600" dirty="0">
                <a:solidFill>
                  <a:schemeClr val="bg1">
                    <a:lumMod val="85000"/>
                  </a:schemeClr>
                </a:solidFill>
              </a:rPr>
              <a:t>Are lesson designed to maximize effective teaching?</a:t>
            </a:r>
          </a:p>
        </p:txBody>
      </p:sp>
    </p:spTree>
    <p:extLst>
      <p:ext uri="{BB962C8B-B14F-4D97-AF65-F5344CB8AC3E}">
        <p14:creationId xmlns:p14="http://schemas.microsoft.com/office/powerpoint/2010/main" val="165591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599"/>
            <a:ext cx="8686800" cy="1224643"/>
          </a:xfrm>
        </p:spPr>
        <p:txBody>
          <a:bodyPr>
            <a:normAutofit/>
          </a:bodyPr>
          <a:lstStyle/>
          <a:p>
            <a:r>
              <a:rPr lang="en-US" dirty="0"/>
              <a:t>Intervention Programs</a:t>
            </a:r>
            <a:br>
              <a:rPr lang="en-US" dirty="0"/>
            </a:br>
            <a:r>
              <a:rPr lang="en-US" dirty="0"/>
              <a:t>Support Teachers</a:t>
            </a:r>
          </a:p>
        </p:txBody>
      </p:sp>
      <p:sp>
        <p:nvSpPr>
          <p:cNvPr id="9" name="Content Placeholder 2"/>
          <p:cNvSpPr txBox="1">
            <a:spLocks/>
          </p:cNvSpPr>
          <p:nvPr/>
        </p:nvSpPr>
        <p:spPr>
          <a:xfrm>
            <a:off x="452090" y="2491422"/>
            <a:ext cx="5671125" cy="1705019"/>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accent3">
                    <a:lumMod val="20000"/>
                    <a:lumOff val="80000"/>
                  </a:schemeClr>
                </a:solidFill>
              </a:rPr>
              <a:t>What intervention programs do for you</a:t>
            </a:r>
            <a:endParaRPr lang="en-US" sz="2800" dirty="0">
              <a:solidFill>
                <a:schemeClr val="accent3">
                  <a:lumMod val="20000"/>
                  <a:lumOff val="80000"/>
                </a:schemeClr>
              </a:solidFill>
              <a:effectLst>
                <a:outerShdw blurRad="50800" dist="63500" dir="2700000" algn="ctr" rotWithShape="0">
                  <a:schemeClr val="tx1"/>
                </a:outerShdw>
              </a:effectLst>
            </a:endParaRPr>
          </a:p>
        </p:txBody>
      </p:sp>
    </p:spTree>
    <p:extLst>
      <p:ext uri="{BB962C8B-B14F-4D97-AF65-F5344CB8AC3E}">
        <p14:creationId xmlns:p14="http://schemas.microsoft.com/office/powerpoint/2010/main" val="540489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the cover of Corrective Reading"/>
          <p:cNvPicPr>
            <a:picLocks noChangeAspect="1"/>
          </p:cNvPicPr>
          <p:nvPr/>
        </p:nvPicPr>
        <p:blipFill>
          <a:blip r:embed="rId3"/>
          <a:stretch>
            <a:fillRect/>
          </a:stretch>
        </p:blipFill>
        <p:spPr>
          <a:xfrm>
            <a:off x="633784" y="421614"/>
            <a:ext cx="3541288" cy="4717944"/>
          </a:xfrm>
          <a:prstGeom prst="rect">
            <a:avLst/>
          </a:prstGeom>
        </p:spPr>
      </p:pic>
      <p:pic>
        <p:nvPicPr>
          <p:cNvPr id="3" name="Picture 2" descr="Image of the cover of Sound Partners"/>
          <p:cNvPicPr>
            <a:picLocks noChangeAspect="1"/>
          </p:cNvPicPr>
          <p:nvPr/>
        </p:nvPicPr>
        <p:blipFill>
          <a:blip r:embed="rId4"/>
          <a:stretch>
            <a:fillRect/>
          </a:stretch>
        </p:blipFill>
        <p:spPr>
          <a:xfrm>
            <a:off x="4465583" y="1076126"/>
            <a:ext cx="3637892" cy="4717891"/>
          </a:xfrm>
          <a:prstGeom prst="rect">
            <a:avLst/>
          </a:prstGeom>
        </p:spPr>
      </p:pic>
      <p:sp>
        <p:nvSpPr>
          <p:cNvPr id="2" name="Title 1" hidden="1">
            <a:extLst>
              <a:ext uri="{FF2B5EF4-FFF2-40B4-BE49-F238E27FC236}">
                <a16:creationId xmlns:a16="http://schemas.microsoft.com/office/drawing/2014/main" id="{8FFA07F7-E3BA-49AA-B8C0-9EEE563C18FB}"/>
              </a:ext>
            </a:extLst>
          </p:cNvPr>
          <p:cNvSpPr>
            <a:spLocks noGrp="1"/>
          </p:cNvSpPr>
          <p:nvPr>
            <p:ph type="title"/>
          </p:nvPr>
        </p:nvSpPr>
        <p:spPr/>
        <p:txBody>
          <a:bodyPr>
            <a:normAutofit fontScale="90000"/>
          </a:bodyPr>
          <a:lstStyle/>
          <a:p>
            <a:r>
              <a:rPr lang="en-US" dirty="0"/>
              <a:t>Corrective Reading and Sound Partners</a:t>
            </a:r>
          </a:p>
        </p:txBody>
      </p:sp>
    </p:spTree>
    <p:extLst>
      <p:ext uri="{BB962C8B-B14F-4D97-AF65-F5344CB8AC3E}">
        <p14:creationId xmlns:p14="http://schemas.microsoft.com/office/powerpoint/2010/main" val="3428676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Clear objectives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Modeling</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Guided practice</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Student engagement</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525733" y="474611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C183D7F6-B498-43B3-948B-1728B52AA6E4}">
                <adec:decorative xmlns:adec="http://schemas.microsoft.com/office/drawing/2017/decorative" val="1"/>
              </a:ext>
            </a:extLst>
          </p:cNvPr>
          <p:cNvGrpSpPr>
            <a:grpSpLocks/>
          </p:cNvGrpSpPr>
          <p:nvPr/>
        </p:nvGrpSpPr>
        <p:grpSpPr bwMode="auto">
          <a:xfrm>
            <a:off x="2736430" y="4957012"/>
            <a:ext cx="1755357" cy="417094"/>
            <a:chOff x="800" y="6533"/>
            <a:chExt cx="1014" cy="224"/>
          </a:xfrm>
        </p:grpSpPr>
        <p:sp>
          <p:nvSpPr>
            <p:cNvPr id="7"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8"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9"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26674041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7" name="Picture 6" descr="Image of the Word Attack Skills for Corrective Reading from Lesson 6">
            <a:extLst>
              <a:ext uri="{FF2B5EF4-FFF2-40B4-BE49-F238E27FC236}">
                <a16:creationId xmlns:a16="http://schemas.microsoft.com/office/drawing/2014/main" id="{C64FF823-CE34-4134-A376-5DB8E00DD5C4}"/>
              </a:ext>
            </a:extLst>
          </p:cNvPr>
          <p:cNvPicPr>
            <a:picLocks noChangeAspect="1"/>
          </p:cNvPicPr>
          <p:nvPr/>
        </p:nvPicPr>
        <p:blipFill>
          <a:blip r:embed="rId3"/>
          <a:stretch>
            <a:fillRect/>
          </a:stretch>
        </p:blipFill>
        <p:spPr>
          <a:xfrm>
            <a:off x="260787" y="611241"/>
            <a:ext cx="8000343" cy="5512047"/>
          </a:xfrm>
          <a:prstGeom prst="rect">
            <a:avLst/>
          </a:prstGeom>
        </p:spPr>
      </p:pic>
    </p:spTree>
    <p:extLst>
      <p:ext uri="{BB962C8B-B14F-4D97-AF65-F5344CB8AC3E}">
        <p14:creationId xmlns:p14="http://schemas.microsoft.com/office/powerpoint/2010/main" val="3779709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Clear objectives</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Modeling</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Guided practice</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Student engagement</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525733" y="474611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C183D7F6-B498-43B3-948B-1728B52AA6E4}">
                <adec:decorative xmlns:adec="http://schemas.microsoft.com/office/drawing/2017/decorative" val="1"/>
              </a:ext>
            </a:extLst>
          </p:cNvPr>
          <p:cNvGrpSpPr>
            <a:grpSpLocks/>
          </p:cNvGrpSpPr>
          <p:nvPr/>
        </p:nvGrpSpPr>
        <p:grpSpPr bwMode="auto">
          <a:xfrm>
            <a:off x="2736430" y="4957012"/>
            <a:ext cx="1755357" cy="417094"/>
            <a:chOff x="800" y="6533"/>
            <a:chExt cx="1014" cy="224"/>
          </a:xfrm>
        </p:grpSpPr>
        <p:sp>
          <p:nvSpPr>
            <p:cNvPr id="7"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8"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9"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1691536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from Corrective Reading - Lesson 6 - Word Attack Skills looking at Sound Introduction">
            <a:extLst>
              <a:ext uri="{FF2B5EF4-FFF2-40B4-BE49-F238E27FC236}">
                <a16:creationId xmlns:a16="http://schemas.microsoft.com/office/drawing/2014/main" id="{4D90DED7-F1B7-4CC1-AE1D-393E1DF90C9B}"/>
              </a:ext>
            </a:extLst>
          </p:cNvPr>
          <p:cNvPicPr>
            <a:picLocks noChangeAspect="1"/>
          </p:cNvPicPr>
          <p:nvPr/>
        </p:nvPicPr>
        <p:blipFill>
          <a:blip r:embed="rId3"/>
          <a:stretch>
            <a:fillRect/>
          </a:stretch>
        </p:blipFill>
        <p:spPr>
          <a:xfrm>
            <a:off x="200024" y="591042"/>
            <a:ext cx="8407947" cy="5369120"/>
          </a:xfrm>
          <a:prstGeom prst="rect">
            <a:avLst/>
          </a:prstGeom>
        </p:spPr>
      </p:pic>
    </p:spTree>
    <p:extLst>
      <p:ext uri="{BB962C8B-B14F-4D97-AF65-F5344CB8AC3E}">
        <p14:creationId xmlns:p14="http://schemas.microsoft.com/office/powerpoint/2010/main" val="2609944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Clear objectives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Modeling</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Guided practice</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Student engagement</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llective Reading"/>
          <p:cNvPicPr>
            <a:picLocks noChangeAspect="1"/>
          </p:cNvPicPr>
          <p:nvPr/>
        </p:nvPicPr>
        <p:blipFill>
          <a:blip r:embed="rId3"/>
          <a:stretch>
            <a:fillRect/>
          </a:stretch>
        </p:blipFill>
        <p:spPr>
          <a:xfrm>
            <a:off x="228600" y="1985229"/>
            <a:ext cx="1639408" cy="21841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525733" y="474611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C183D7F6-B498-43B3-948B-1728B52AA6E4}">
                <adec:decorative xmlns:adec="http://schemas.microsoft.com/office/drawing/2017/decorative" val="1"/>
              </a:ext>
            </a:extLst>
          </p:cNvPr>
          <p:cNvGrpSpPr>
            <a:grpSpLocks/>
          </p:cNvGrpSpPr>
          <p:nvPr/>
        </p:nvGrpSpPr>
        <p:grpSpPr bwMode="auto">
          <a:xfrm>
            <a:off x="2736430" y="4957012"/>
            <a:ext cx="1755357" cy="417094"/>
            <a:chOff x="800" y="6533"/>
            <a:chExt cx="1014" cy="224"/>
          </a:xfrm>
        </p:grpSpPr>
        <p:sp>
          <p:nvSpPr>
            <p:cNvPr id="7"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8"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9"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304442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from Corrective Reading - Word Attack Skills from Lesson 6 Exercise 2 - Sound Introduction"/>
          <p:cNvPicPr>
            <a:picLocks noChangeAspect="1"/>
          </p:cNvPicPr>
          <p:nvPr/>
        </p:nvPicPr>
        <p:blipFill>
          <a:blip r:embed="rId3"/>
          <a:stretch>
            <a:fillRect/>
          </a:stretch>
        </p:blipFill>
        <p:spPr>
          <a:xfrm>
            <a:off x="433718" y="780173"/>
            <a:ext cx="3619889" cy="5217494"/>
          </a:xfrm>
          <a:prstGeom prst="rect">
            <a:avLst/>
          </a:prstGeom>
        </p:spPr>
      </p:pic>
      <p:pic>
        <p:nvPicPr>
          <p:cNvPr id="2" name="Picture 1" descr="Image from Corrective Reading - Word Attack Skills from Lesson 6 Exercise 2 - Sound Introduction"/>
          <p:cNvPicPr>
            <a:picLocks noChangeAspect="1"/>
          </p:cNvPicPr>
          <p:nvPr/>
        </p:nvPicPr>
        <p:blipFill>
          <a:blip r:embed="rId4"/>
          <a:stretch>
            <a:fillRect/>
          </a:stretch>
        </p:blipFill>
        <p:spPr>
          <a:xfrm>
            <a:off x="4524454" y="2116452"/>
            <a:ext cx="3633286" cy="1910117"/>
          </a:xfrm>
          <a:prstGeom prst="rect">
            <a:avLst/>
          </a:prstGeom>
        </p:spPr>
      </p:pic>
    </p:spTree>
    <p:extLst>
      <p:ext uri="{BB962C8B-B14F-4D97-AF65-F5344CB8AC3E}">
        <p14:creationId xmlns:p14="http://schemas.microsoft.com/office/powerpoint/2010/main" val="3891370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2" name="Picture 1" descr="Image from Corrective Reading - Word Attack Skills, Exercise - Word Reading">
            <a:extLst>
              <a:ext uri="{FF2B5EF4-FFF2-40B4-BE49-F238E27FC236}">
                <a16:creationId xmlns:a16="http://schemas.microsoft.com/office/drawing/2014/main" id="{5F3BE2B5-EA0C-4ADE-890C-53178BB97925}"/>
              </a:ext>
            </a:extLst>
          </p:cNvPr>
          <p:cNvPicPr>
            <a:picLocks noChangeAspect="1"/>
          </p:cNvPicPr>
          <p:nvPr/>
        </p:nvPicPr>
        <p:blipFill>
          <a:blip r:embed="rId3"/>
          <a:stretch>
            <a:fillRect/>
          </a:stretch>
        </p:blipFill>
        <p:spPr>
          <a:xfrm>
            <a:off x="0" y="634726"/>
            <a:ext cx="8434552" cy="5565550"/>
          </a:xfrm>
          <a:prstGeom prst="rect">
            <a:avLst/>
          </a:prstGeom>
        </p:spPr>
      </p:pic>
    </p:spTree>
    <p:extLst>
      <p:ext uri="{BB962C8B-B14F-4D97-AF65-F5344CB8AC3E}">
        <p14:creationId xmlns:p14="http://schemas.microsoft.com/office/powerpoint/2010/main" val="17316714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normAutofit fontScale="90000"/>
          </a:bodyPr>
          <a:lstStyle/>
          <a:p>
            <a:r>
              <a:rPr lang="en-US" dirty="0">
                <a:solidFill>
                  <a:schemeClr val="accent3"/>
                </a:solidFill>
              </a:rPr>
              <a:t>Look Within Lessons:</a:t>
            </a:r>
            <a:br>
              <a:rPr lang="en-US" dirty="0">
                <a:solidFill>
                  <a:schemeClr val="accent3"/>
                </a:solidFill>
              </a:rPr>
            </a:br>
            <a:r>
              <a:rPr lang="en-US" dirty="0">
                <a:solidFill>
                  <a:schemeClr val="accent3"/>
                </a:solidFill>
              </a:rPr>
              <a:t>Explicit Instruction</a:t>
            </a:r>
          </a:p>
        </p:txBody>
      </p:sp>
      <p:sp>
        <p:nvSpPr>
          <p:cNvPr id="4" name="Content Placeholder 2"/>
          <p:cNvSpPr txBox="1">
            <a:spLocks/>
          </p:cNvSpPr>
          <p:nvPr/>
        </p:nvSpPr>
        <p:spPr>
          <a:xfrm>
            <a:off x="2078706" y="1905019"/>
            <a:ext cx="3760620" cy="3017561"/>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Clear objectives</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Modeling</a:t>
            </a:r>
          </a:p>
          <a:p>
            <a:pPr lvl="1">
              <a:spcBef>
                <a:spcPts val="1800"/>
              </a:spcBef>
              <a:buClr>
                <a:schemeClr val="accent3">
                  <a:lumMod val="75000"/>
                </a:schemeClr>
              </a:buClr>
              <a:buSzPct val="125000"/>
              <a:buFont typeface="Wingdings" charset="2"/>
              <a:buChar char="§"/>
            </a:pPr>
            <a:r>
              <a:rPr lang="en-US" dirty="0">
                <a:solidFill>
                  <a:schemeClr val="accent3">
                    <a:lumMod val="50000"/>
                  </a:schemeClr>
                </a:solidFill>
              </a:rPr>
              <a:t>Guided practice</a:t>
            </a:r>
          </a:p>
          <a:p>
            <a:pPr lvl="1">
              <a:spcBef>
                <a:spcPts val="1800"/>
              </a:spcBef>
              <a:buClr>
                <a:schemeClr val="accent3">
                  <a:lumMod val="75000"/>
                </a:schemeClr>
              </a:buClr>
              <a:buSzPct val="125000"/>
              <a:buFont typeface="Wingdings" charset="2"/>
              <a:buChar char="§"/>
            </a:pPr>
            <a:r>
              <a:rPr lang="en-US" dirty="0">
                <a:solidFill>
                  <a:schemeClr val="accent3">
                    <a:lumMod val="20000"/>
                    <a:lumOff val="80000"/>
                  </a:schemeClr>
                </a:solidFill>
              </a:rPr>
              <a:t>Student engagement</a:t>
            </a:r>
          </a:p>
          <a:p>
            <a:pPr marL="228600" lvl="2" indent="0">
              <a:spcBef>
                <a:spcPts val="1800"/>
              </a:spcBef>
              <a:buClr>
                <a:schemeClr val="accent3">
                  <a:lumMod val="75000"/>
                </a:schemeClr>
              </a:buClr>
              <a:buSzPct val="125000"/>
              <a:buNone/>
            </a:pPr>
            <a:endParaRPr lang="en-US" sz="2400" dirty="0">
              <a:solidFill>
                <a:schemeClr val="bg1">
                  <a:lumMod val="65000"/>
                </a:schemeClr>
              </a:solidFill>
            </a:endParaRPr>
          </a:p>
          <a:p>
            <a:pPr lvl="2">
              <a:spcBef>
                <a:spcPts val="1800"/>
              </a:spcBef>
              <a:buClr>
                <a:schemeClr val="accent3">
                  <a:lumMod val="75000"/>
                </a:schemeClr>
              </a:buClr>
              <a:buSzPct val="125000"/>
            </a:pPr>
            <a:endParaRPr lang="en-US" sz="2400" dirty="0">
              <a:solidFill>
                <a:schemeClr val="bg1">
                  <a:lumMod val="65000"/>
                </a:schemeClr>
              </a:solidFill>
            </a:endParaRPr>
          </a:p>
          <a:p>
            <a:pPr lvl="1">
              <a:spcBef>
                <a:spcPts val="1800"/>
              </a:spcBef>
              <a:buClr>
                <a:schemeClr val="accent3">
                  <a:lumMod val="75000"/>
                </a:schemeClr>
              </a:buClr>
              <a:buSzPct val="125000"/>
              <a:buFont typeface="Wingdings" charset="2"/>
              <a:buChar char="§"/>
            </a:pPr>
            <a:endParaRPr lang="en-US" sz="2400" dirty="0">
              <a:solidFill>
                <a:schemeClr val="bg1">
                  <a:lumMod val="65000"/>
                </a:schemeClr>
              </a:solidFill>
            </a:endParaRPr>
          </a:p>
        </p:txBody>
      </p:sp>
      <p:pic>
        <p:nvPicPr>
          <p:cNvPr id="5" name="Picture 4" descr="Image  of the cover of Corrective Reading"/>
          <p:cNvPicPr>
            <a:picLocks noChangeAspect="1"/>
          </p:cNvPicPr>
          <p:nvPr/>
        </p:nvPicPr>
        <p:blipFill>
          <a:blip r:embed="rId3"/>
          <a:stretch>
            <a:fillRect/>
          </a:stretch>
        </p:blipFill>
        <p:spPr>
          <a:xfrm>
            <a:off x="228600" y="1985229"/>
            <a:ext cx="1639408" cy="21841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2525733" y="4746118"/>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C183D7F6-B498-43B3-948B-1728B52AA6E4}">
                <adec:decorative xmlns:adec="http://schemas.microsoft.com/office/drawing/2017/decorative" val="1"/>
              </a:ext>
            </a:extLst>
          </p:cNvPr>
          <p:cNvGrpSpPr>
            <a:grpSpLocks/>
          </p:cNvGrpSpPr>
          <p:nvPr/>
        </p:nvGrpSpPr>
        <p:grpSpPr bwMode="auto">
          <a:xfrm>
            <a:off x="2736430" y="4957012"/>
            <a:ext cx="1755357" cy="417094"/>
            <a:chOff x="800" y="6533"/>
            <a:chExt cx="1014" cy="224"/>
          </a:xfrm>
        </p:grpSpPr>
        <p:sp>
          <p:nvSpPr>
            <p:cNvPr id="7"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8"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9"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635430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8600" y="68179"/>
            <a:ext cx="8686800" cy="1224643"/>
          </a:xfrm>
        </p:spPr>
        <p:txBody>
          <a:bodyPr>
            <a:normAutofit/>
          </a:bodyPr>
          <a:lstStyle/>
          <a:p>
            <a:r>
              <a:rPr lang="en-US" dirty="0">
                <a:solidFill>
                  <a:schemeClr val="accent2">
                    <a:lumMod val="60000"/>
                    <a:lumOff val="40000"/>
                  </a:schemeClr>
                </a:solidFill>
              </a:rPr>
              <a:t>Corrective Reading</a:t>
            </a:r>
          </a:p>
        </p:txBody>
      </p:sp>
      <p:pic>
        <p:nvPicPr>
          <p:cNvPr id="4" name="Picture 3" descr="Image from Corrective Reading, Word Attack Skills from Lesson 6"/>
          <p:cNvPicPr>
            <a:picLocks noChangeAspect="1"/>
          </p:cNvPicPr>
          <p:nvPr/>
        </p:nvPicPr>
        <p:blipFill>
          <a:blip r:embed="rId3"/>
          <a:stretch>
            <a:fillRect/>
          </a:stretch>
        </p:blipFill>
        <p:spPr>
          <a:xfrm>
            <a:off x="433718" y="780173"/>
            <a:ext cx="3619889" cy="5217494"/>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4847448" y="3147846"/>
            <a:ext cx="2286897" cy="80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C183D7F6-B498-43B3-948B-1728B52AA6E4}">
                <adec:decorative xmlns:adec="http://schemas.microsoft.com/office/drawing/2017/decorative" val="1"/>
              </a:ext>
            </a:extLst>
          </p:cNvPr>
          <p:cNvGrpSpPr>
            <a:grpSpLocks/>
          </p:cNvGrpSpPr>
          <p:nvPr/>
        </p:nvGrpSpPr>
        <p:grpSpPr bwMode="auto">
          <a:xfrm>
            <a:off x="5142366" y="3358740"/>
            <a:ext cx="1755357" cy="417094"/>
            <a:chOff x="800" y="6533"/>
            <a:chExt cx="1014" cy="224"/>
          </a:xfrm>
        </p:grpSpPr>
        <p:sp>
          <p:nvSpPr>
            <p:cNvPr id="16" name="AutoShape 3"/>
            <p:cNvSpPr>
              <a:spLocks noChangeArrowheads="1"/>
            </p:cNvSpPr>
            <p:nvPr/>
          </p:nvSpPr>
          <p:spPr bwMode="auto">
            <a:xfrm>
              <a:off x="800" y="6533"/>
              <a:ext cx="224" cy="224"/>
            </a:xfrm>
            <a:prstGeom prst="flowChartConnector">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17" name="AutoShape 4"/>
            <p:cNvSpPr>
              <a:spLocks noChangeArrowheads="1"/>
            </p:cNvSpPr>
            <p:nvPr/>
          </p:nvSpPr>
          <p:spPr bwMode="auto">
            <a:xfrm>
              <a:off x="1225" y="6553"/>
              <a:ext cx="190" cy="190"/>
            </a:xfrm>
            <a:prstGeom prst="flowChartConnector">
              <a:avLst/>
            </a:prstGeom>
            <a:noFill/>
            <a:ln w="3810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sp>
          <p:nvSpPr>
            <p:cNvPr id="18" name="AutoShape 5"/>
            <p:cNvSpPr>
              <a:spLocks noChangeArrowheads="1"/>
            </p:cNvSpPr>
            <p:nvPr/>
          </p:nvSpPr>
          <p:spPr bwMode="auto">
            <a:xfrm>
              <a:off x="1590" y="6533"/>
              <a:ext cx="224" cy="224"/>
            </a:xfrm>
            <a:prstGeom prst="flowChartConnector">
              <a:avLst/>
            </a:prstGeom>
            <a:noFill/>
            <a:ln w="6350">
              <a:solidFill>
                <a:srgbClr val="000000"/>
              </a:solidFill>
              <a:round/>
              <a:headEnd/>
              <a:tailEnd/>
            </a:ln>
            <a:extLst>
              <a:ext uri="{909E8E84-426E-40DD-AFC4-6F175D3DCCD1}">
                <a14:hiddenFill xmlns:a14="http://schemas.microsoft.com/office/drawing/2010/main">
                  <a:solidFill>
                    <a:srgbClr val="000000"/>
                  </a:solidFill>
                </a14:hiddenFill>
              </a:ext>
            </a:extLst>
          </p:spPr>
          <p:txBody>
            <a:bodyPr rot="0" vert="horz" wrap="square" lIns="91440" tIns="45720" rIns="91440" bIns="45720" anchor="t" anchorCtr="0" upright="1">
              <a:noAutofit/>
            </a:bodyPr>
            <a:lstStyle/>
            <a:p>
              <a:endParaRPr lang="en-US"/>
            </a:p>
          </p:txBody>
        </p:sp>
      </p:grpSp>
      <p:sp>
        <p:nvSpPr>
          <p:cNvPr id="23" name="TextBox 22"/>
          <p:cNvSpPr txBox="1"/>
          <p:nvPr/>
        </p:nvSpPr>
        <p:spPr>
          <a:xfrm>
            <a:off x="5023227" y="3069528"/>
            <a:ext cx="827754" cy="923330"/>
          </a:xfrm>
          <a:prstGeom prst="rect">
            <a:avLst/>
          </a:prstGeom>
          <a:noFill/>
        </p:spPr>
        <p:txBody>
          <a:bodyPr wrap="square" rtlCol="0">
            <a:spAutoFit/>
          </a:bodyPr>
          <a:lstStyle/>
          <a:p>
            <a:r>
              <a:rPr lang="en-US" sz="5400" dirty="0">
                <a:solidFill>
                  <a:schemeClr val="accent2">
                    <a:lumMod val="60000"/>
                    <a:lumOff val="40000"/>
                  </a:schemeClr>
                </a:solidFill>
              </a:rPr>
              <a:t>X</a:t>
            </a:r>
          </a:p>
        </p:txBody>
      </p:sp>
    </p:spTree>
    <p:extLst>
      <p:ext uri="{BB962C8B-B14F-4D97-AF65-F5344CB8AC3E}">
        <p14:creationId xmlns:p14="http://schemas.microsoft.com/office/powerpoint/2010/main" val="183468019"/>
      </p:ext>
    </p:extLst>
  </p:cSld>
  <p:clrMapOvr>
    <a:masterClrMapping/>
  </p:clrMapOvr>
</p:sld>
</file>

<file path=ppt/theme/theme1.xml><?xml version="1.0" encoding="utf-8"?>
<a:theme xmlns:a="http://schemas.openxmlformats.org/drawingml/2006/main" name="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NCII-Uconn_PPT_Black_Template_081616</Template>
  <TotalTime>18426</TotalTime>
  <Words>2045</Words>
  <Application>Microsoft Office PowerPoint</Application>
  <PresentationFormat>On-screen Show (4:3)</PresentationFormat>
  <Paragraphs>673</Paragraphs>
  <Slides>179</Slides>
  <Notes>151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179</vt:i4>
      </vt:variant>
    </vt:vector>
  </HeadingPairs>
  <TitlesOfParts>
    <vt:vector size="184" baseType="lpstr">
      <vt:lpstr>Arial</vt:lpstr>
      <vt:lpstr>Calibri</vt:lpstr>
      <vt:lpstr>Verdana</vt:lpstr>
      <vt:lpstr>Wingdings</vt:lpstr>
      <vt:lpstr>NCII-Uconn</vt:lpstr>
      <vt:lpstr>Intervention Programs for Reading</vt:lpstr>
      <vt:lpstr>Objectives</vt:lpstr>
      <vt:lpstr>Intervention Programs for Reading</vt:lpstr>
      <vt:lpstr>Part 1 Objectives</vt:lpstr>
      <vt:lpstr>Intervention </vt:lpstr>
      <vt:lpstr>MTSS/RTI</vt:lpstr>
      <vt:lpstr>DBI</vt:lpstr>
      <vt:lpstr>Intervention Programs </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Teachers</vt:lpstr>
      <vt:lpstr>Intervention Programs Support Students </vt:lpstr>
      <vt:lpstr>Intervention Programs Support Students </vt:lpstr>
      <vt:lpstr>Intervention Programs Support Students </vt:lpstr>
      <vt:lpstr>Intervention Programs Support Students </vt:lpstr>
      <vt:lpstr>Part 1 Objectives</vt:lpstr>
      <vt:lpstr>Intervention Options </vt:lpstr>
      <vt:lpstr>Intervention Options </vt:lpstr>
      <vt:lpstr>Intervention Options </vt:lpstr>
      <vt:lpstr>Intervention Options </vt:lpstr>
      <vt:lpstr>Evidence-supported program </vt:lpstr>
      <vt:lpstr>Evidence-supported program </vt:lpstr>
      <vt:lpstr>Evidence-supported program </vt:lpstr>
      <vt:lpstr>Intervention Options </vt:lpstr>
      <vt:lpstr>Intervention Options </vt:lpstr>
      <vt:lpstr>Intervention Options </vt:lpstr>
      <vt:lpstr>Intervention Options </vt:lpstr>
      <vt:lpstr>Evidence-supported practice </vt:lpstr>
      <vt:lpstr>Evidence-supported practice </vt:lpstr>
      <vt:lpstr>Evidence-supported practice </vt:lpstr>
      <vt:lpstr>Evidence-supported practice </vt:lpstr>
      <vt:lpstr>Evidence-supported practice </vt:lpstr>
      <vt:lpstr>Intervention Options </vt:lpstr>
      <vt:lpstr>Intervention Options </vt:lpstr>
      <vt:lpstr>Intervention Options </vt:lpstr>
      <vt:lpstr>Promising program or practice </vt:lpstr>
      <vt:lpstr>Promising program or practice </vt:lpstr>
      <vt:lpstr>Intervention Options </vt:lpstr>
      <vt:lpstr>Intervention Options </vt:lpstr>
      <vt:lpstr>Activity 3.1 Workbook Activity </vt:lpstr>
      <vt:lpstr>Intervention Programs for Reading</vt:lpstr>
      <vt:lpstr>Part 2 Objectives</vt:lpstr>
      <vt:lpstr>Intervention Options </vt:lpstr>
      <vt:lpstr>DBI</vt:lpstr>
      <vt:lpstr>Evaluating a Program:  Materials</vt:lpstr>
      <vt:lpstr>Evaluating a Program:  Materials</vt:lpstr>
      <vt:lpstr>Corrective Reading and Sound Partners</vt:lpstr>
      <vt:lpstr>Evaluating a Program:  Materials</vt:lpstr>
      <vt:lpstr>Program Overview</vt:lpstr>
      <vt:lpstr>Corrective Reading</vt:lpstr>
      <vt:lpstr>Corrective Reading</vt:lpstr>
      <vt:lpstr>Program Overview (Activity 3.2) </vt:lpstr>
      <vt:lpstr>Sound Partners</vt:lpstr>
      <vt:lpstr>Evaluating a Program:  Materials</vt:lpstr>
      <vt:lpstr>Look Across Lessons: Scope and Sequence</vt:lpstr>
      <vt:lpstr>Look Across Lessons: Scope and Sequence</vt:lpstr>
      <vt:lpstr>Corrective Reading</vt:lpstr>
      <vt:lpstr>Look Across Lessons: Scope and Sequence</vt:lpstr>
      <vt:lpstr>Corrective Reading</vt:lpstr>
      <vt:lpstr>Look Across Lessons: Scope and Sequence</vt:lpstr>
      <vt:lpstr>Corrective Reading</vt:lpstr>
      <vt:lpstr>Corrective Reading</vt:lpstr>
      <vt:lpstr>Corrective Reading</vt:lpstr>
      <vt:lpstr>Look Across Lessons: Scope and Sequence</vt:lpstr>
      <vt:lpstr>Corrective Reading</vt:lpstr>
      <vt:lpstr>Corrective Reading</vt:lpstr>
      <vt:lpstr>Look Across Lessons: Scope and Sequence</vt:lpstr>
      <vt:lpstr>Look Across Lessons (Activity 3.3)</vt:lpstr>
      <vt:lpstr>Look Across Lessons: Scope and Sequence</vt:lpstr>
      <vt:lpstr>Sound Partners</vt:lpstr>
      <vt:lpstr>Look Across Lessons: Scope and Sequence</vt:lpstr>
      <vt:lpstr>Sound Partners</vt:lpstr>
      <vt:lpstr>Look Across Lessons: Scope and Sequence</vt:lpstr>
      <vt:lpstr>Sound Partners</vt:lpstr>
      <vt:lpstr>Sound Partners</vt:lpstr>
      <vt:lpstr>Look Across Lessons: Scope and Sequence</vt:lpstr>
      <vt:lpstr>Sound Partners</vt:lpstr>
      <vt:lpstr>Look Across Lessons: Scope and Sequence</vt:lpstr>
      <vt:lpstr>Evaluating a Program:  Materials</vt:lpstr>
      <vt:lpstr>Look Within Lessons: Explicit Instruction</vt:lpstr>
      <vt:lpstr>Look Within Lessons: Explicit Instruction</vt:lpstr>
      <vt:lpstr>Corrective Reading and Sound Partners</vt:lpstr>
      <vt:lpstr>Look Within Lessons: Explicit Instruction</vt:lpstr>
      <vt:lpstr>Corrective Reading</vt:lpstr>
      <vt:lpstr>Look Within Lessons: Explicit Instruction</vt:lpstr>
      <vt:lpstr>Corrective Reading</vt:lpstr>
      <vt:lpstr>Look Within Lessons: Explicit Instruction</vt:lpstr>
      <vt:lpstr>Corrective Reading</vt:lpstr>
      <vt:lpstr>Corrective Reading</vt:lpstr>
      <vt:lpstr>Look Within Lessons: Explicit Instruction</vt:lpstr>
      <vt:lpstr>Corrective Reading</vt:lpstr>
      <vt:lpstr>Look Within Lessons: Explicit Instruction</vt:lpstr>
      <vt:lpstr>Non Example</vt:lpstr>
      <vt:lpstr>Non Example</vt:lpstr>
      <vt:lpstr>Non Example</vt:lpstr>
      <vt:lpstr>Non Example</vt:lpstr>
      <vt:lpstr>Look Within Lessons (Activity 3.4)</vt:lpstr>
      <vt:lpstr>Look Within Lessons: Explicit Instruction</vt:lpstr>
      <vt:lpstr>Sound Partners</vt:lpstr>
      <vt:lpstr>Look Within Lessons: Explicit Instruction</vt:lpstr>
      <vt:lpstr>Sound Partners</vt:lpstr>
      <vt:lpstr>Sound Partners</vt:lpstr>
      <vt:lpstr>Look Within Lessons: Explicit Instruction</vt:lpstr>
      <vt:lpstr>Sound Partners</vt:lpstr>
      <vt:lpstr>Sound Partners</vt:lpstr>
      <vt:lpstr>Look Within Lessons: Explicit Instruction</vt:lpstr>
      <vt:lpstr>Sound Partners</vt:lpstr>
      <vt:lpstr>Look Within Lessons: Explicit Instruction</vt:lpstr>
      <vt:lpstr>Evaluating a Program:  Materials</vt:lpstr>
      <vt:lpstr>Program Implementation </vt:lpstr>
      <vt:lpstr>Corrective Reading</vt:lpstr>
      <vt:lpstr>Corrective Reading</vt:lpstr>
      <vt:lpstr>Corrective Reading</vt:lpstr>
      <vt:lpstr>Program Implementation (Activity 3.5) </vt:lpstr>
      <vt:lpstr>Evaluating a Program:  Materials</vt:lpstr>
      <vt:lpstr>Intervention Programs for Reading</vt:lpstr>
      <vt:lpstr>Part 2 Objectives</vt:lpstr>
      <vt:lpstr>Intervention Options </vt:lpstr>
      <vt:lpstr>DBI</vt:lpstr>
      <vt:lpstr>Evaluating a Program:  Materials</vt:lpstr>
      <vt:lpstr>Evaluating a Program:  Research</vt:lpstr>
      <vt:lpstr>Corrective Reading and Sound Partners</vt:lpstr>
      <vt:lpstr>Evaluating a Program:  Research</vt:lpstr>
      <vt:lpstr>Independent Evaluation</vt:lpstr>
      <vt:lpstr>Independent Evaluation</vt:lpstr>
      <vt:lpstr>Independent Evaluation</vt:lpstr>
      <vt:lpstr>Independent Evaluation</vt:lpstr>
      <vt:lpstr>Corrective Reading</vt:lpstr>
      <vt:lpstr>Corrective Reading</vt:lpstr>
      <vt:lpstr>Corrective Reading</vt:lpstr>
      <vt:lpstr>Independent Evaluation</vt:lpstr>
      <vt:lpstr>Independent Evaluation (Activity 3.6)</vt:lpstr>
      <vt:lpstr>Sound Partners</vt:lpstr>
      <vt:lpstr>Sound Partners</vt:lpstr>
      <vt:lpstr>Sound Partners</vt:lpstr>
      <vt:lpstr>Independent Evaluation (Activity 3.6)</vt:lpstr>
      <vt:lpstr>Evaluating a Program:  Research</vt:lpstr>
      <vt:lpstr>High Quality Studies</vt:lpstr>
      <vt:lpstr>Corrective Reading</vt:lpstr>
      <vt:lpstr>Corrective Reading</vt:lpstr>
      <vt:lpstr>Corrective Reading</vt:lpstr>
      <vt:lpstr>Corrective Reading</vt:lpstr>
      <vt:lpstr>Corrective Reading</vt:lpstr>
      <vt:lpstr>NCII Website Screen Shot</vt:lpstr>
      <vt:lpstr>Corrective Reading</vt:lpstr>
      <vt:lpstr>High Quality Studies</vt:lpstr>
      <vt:lpstr>High Quality Studies (Activity 3.7)</vt:lpstr>
      <vt:lpstr>Sound Partners</vt:lpstr>
      <vt:lpstr>Sound Partners</vt:lpstr>
      <vt:lpstr>Sound Partners</vt:lpstr>
      <vt:lpstr>Sound Partners</vt:lpstr>
      <vt:lpstr>Sound Partners</vt:lpstr>
      <vt:lpstr>High Quality Studies (Activity 3.7)</vt:lpstr>
      <vt:lpstr>Evaluating a Program:  Research</vt:lpstr>
      <vt:lpstr>Positive Effects</vt:lpstr>
      <vt:lpstr>Corrective Reading</vt:lpstr>
      <vt:lpstr>Corrective Reading</vt:lpstr>
      <vt:lpstr>Corrective Reading</vt:lpstr>
      <vt:lpstr>Corrective Reading</vt:lpstr>
      <vt:lpstr>NCII Website Screen Short</vt:lpstr>
      <vt:lpstr>Positive Effects</vt:lpstr>
      <vt:lpstr>Positive Effects (Activity 3.8)</vt:lpstr>
      <vt:lpstr>Sound Partners</vt:lpstr>
      <vt:lpstr>Sound Partners</vt:lpstr>
      <vt:lpstr>Sound Partners</vt:lpstr>
      <vt:lpstr>Sound Partners</vt:lpstr>
      <vt:lpstr>Positive Effects (Activity 3.8)</vt:lpstr>
      <vt:lpstr>Evaluating a Program:  Research</vt:lpstr>
      <vt:lpstr>Intervention Programs for Reading</vt:lpstr>
      <vt:lpstr>Looking Ahead </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subject/>
  <dc:creator>Devin Kearns</dc:creator>
  <cp:keywords/>
  <dc:description/>
  <cp:lastModifiedBy>Reed, Jennifer</cp:lastModifiedBy>
  <cp:revision>312</cp:revision>
  <dcterms:created xsi:type="dcterms:W3CDTF">2016-08-16T05:11:43Z</dcterms:created>
  <dcterms:modified xsi:type="dcterms:W3CDTF">2019-12-19T20:37:58Z</dcterms:modified>
  <cp:category/>
</cp:coreProperties>
</file>