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0"/>
  </p:notesMasterIdLst>
  <p:sldIdLst>
    <p:sldId id="401" r:id="rId2"/>
    <p:sldId id="403" r:id="rId3"/>
    <p:sldId id="256" r:id="rId4"/>
    <p:sldId id="261" r:id="rId5"/>
    <p:sldId id="260" r:id="rId6"/>
    <p:sldId id="262" r:id="rId7"/>
    <p:sldId id="291" r:id="rId8"/>
    <p:sldId id="264" r:id="rId9"/>
    <p:sldId id="265" r:id="rId10"/>
    <p:sldId id="266" r:id="rId11"/>
    <p:sldId id="292" r:id="rId12"/>
    <p:sldId id="268" r:id="rId13"/>
    <p:sldId id="269" r:id="rId14"/>
    <p:sldId id="270" r:id="rId15"/>
    <p:sldId id="289" r:id="rId16"/>
    <p:sldId id="272" r:id="rId17"/>
    <p:sldId id="273" r:id="rId18"/>
    <p:sldId id="290" r:id="rId19"/>
    <p:sldId id="275" r:id="rId20"/>
    <p:sldId id="293" r:id="rId21"/>
    <p:sldId id="277" r:id="rId22"/>
    <p:sldId id="278" r:id="rId23"/>
    <p:sldId id="294" r:id="rId24"/>
    <p:sldId id="280" r:id="rId25"/>
    <p:sldId id="281" r:id="rId26"/>
    <p:sldId id="282" r:id="rId27"/>
    <p:sldId id="283" r:id="rId28"/>
    <p:sldId id="295" r:id="rId29"/>
    <p:sldId id="285" r:id="rId30"/>
    <p:sldId id="286" r:id="rId31"/>
    <p:sldId id="287" r:id="rId32"/>
    <p:sldId id="297" r:id="rId33"/>
    <p:sldId id="298" r:id="rId34"/>
    <p:sldId id="299" r:id="rId35"/>
    <p:sldId id="300" r:id="rId36"/>
    <p:sldId id="301" r:id="rId37"/>
    <p:sldId id="302" r:id="rId38"/>
    <p:sldId id="303" r:id="rId39"/>
    <p:sldId id="304" r:id="rId40"/>
    <p:sldId id="305" r:id="rId41"/>
    <p:sldId id="306" r:id="rId42"/>
    <p:sldId id="307" r:id="rId43"/>
    <p:sldId id="308" r:id="rId44"/>
    <p:sldId id="309" r:id="rId45"/>
    <p:sldId id="310" r:id="rId46"/>
    <p:sldId id="311" r:id="rId47"/>
    <p:sldId id="312" r:id="rId48"/>
    <p:sldId id="313" r:id="rId49"/>
    <p:sldId id="314" r:id="rId50"/>
    <p:sldId id="315" r:id="rId51"/>
    <p:sldId id="316" r:id="rId52"/>
    <p:sldId id="317" r:id="rId53"/>
    <p:sldId id="318" r:id="rId54"/>
    <p:sldId id="319" r:id="rId55"/>
    <p:sldId id="320" r:id="rId56"/>
    <p:sldId id="321" r:id="rId57"/>
    <p:sldId id="322" r:id="rId58"/>
    <p:sldId id="323" r:id="rId59"/>
    <p:sldId id="324" r:id="rId60"/>
    <p:sldId id="325" r:id="rId61"/>
    <p:sldId id="326" r:id="rId62"/>
    <p:sldId id="327" r:id="rId63"/>
    <p:sldId id="328" r:id="rId64"/>
    <p:sldId id="329" r:id="rId65"/>
    <p:sldId id="330" r:id="rId66"/>
    <p:sldId id="331" r:id="rId67"/>
    <p:sldId id="332" r:id="rId68"/>
    <p:sldId id="333" r:id="rId69"/>
    <p:sldId id="334" r:id="rId70"/>
    <p:sldId id="335" r:id="rId71"/>
    <p:sldId id="336" r:id="rId72"/>
    <p:sldId id="337" r:id="rId73"/>
    <p:sldId id="338" r:id="rId74"/>
    <p:sldId id="339" r:id="rId75"/>
    <p:sldId id="340" r:id="rId76"/>
    <p:sldId id="341" r:id="rId77"/>
    <p:sldId id="342" r:id="rId78"/>
    <p:sldId id="343" r:id="rId79"/>
    <p:sldId id="344" r:id="rId80"/>
    <p:sldId id="345" r:id="rId81"/>
    <p:sldId id="346" r:id="rId82"/>
    <p:sldId id="347" r:id="rId83"/>
    <p:sldId id="348" r:id="rId84"/>
    <p:sldId id="349" r:id="rId85"/>
    <p:sldId id="350" r:id="rId86"/>
    <p:sldId id="351" r:id="rId87"/>
    <p:sldId id="352" r:id="rId88"/>
    <p:sldId id="353" r:id="rId89"/>
    <p:sldId id="354" r:id="rId90"/>
    <p:sldId id="355" r:id="rId91"/>
    <p:sldId id="356" r:id="rId92"/>
    <p:sldId id="357" r:id="rId93"/>
    <p:sldId id="358" r:id="rId94"/>
    <p:sldId id="359" r:id="rId95"/>
    <p:sldId id="360" r:id="rId96"/>
    <p:sldId id="361" r:id="rId97"/>
    <p:sldId id="362" r:id="rId98"/>
    <p:sldId id="363" r:id="rId99"/>
    <p:sldId id="364" r:id="rId100"/>
    <p:sldId id="365" r:id="rId101"/>
    <p:sldId id="366" r:id="rId102"/>
    <p:sldId id="367" r:id="rId103"/>
    <p:sldId id="368" r:id="rId104"/>
    <p:sldId id="369" r:id="rId105"/>
    <p:sldId id="370" r:id="rId106"/>
    <p:sldId id="371" r:id="rId107"/>
    <p:sldId id="372" r:id="rId108"/>
    <p:sldId id="373" r:id="rId109"/>
    <p:sldId id="374" r:id="rId110"/>
    <p:sldId id="375" r:id="rId111"/>
    <p:sldId id="376" r:id="rId112"/>
    <p:sldId id="377" r:id="rId113"/>
    <p:sldId id="378" r:id="rId114"/>
    <p:sldId id="379" r:id="rId115"/>
    <p:sldId id="380" r:id="rId116"/>
    <p:sldId id="381" r:id="rId117"/>
    <p:sldId id="382" r:id="rId118"/>
    <p:sldId id="383" r:id="rId119"/>
    <p:sldId id="384" r:id="rId120"/>
    <p:sldId id="385" r:id="rId121"/>
    <p:sldId id="386" r:id="rId122"/>
    <p:sldId id="387" r:id="rId123"/>
    <p:sldId id="388" r:id="rId124"/>
    <p:sldId id="389" r:id="rId125"/>
    <p:sldId id="390" r:id="rId126"/>
    <p:sldId id="391" r:id="rId127"/>
    <p:sldId id="392" r:id="rId128"/>
    <p:sldId id="393" r:id="rId129"/>
    <p:sldId id="394" r:id="rId130"/>
    <p:sldId id="395" r:id="rId131"/>
    <p:sldId id="396" r:id="rId132"/>
    <p:sldId id="397" r:id="rId133"/>
    <p:sldId id="398" r:id="rId134"/>
    <p:sldId id="399" r:id="rId135"/>
    <p:sldId id="400" r:id="rId136"/>
    <p:sldId id="404" r:id="rId137"/>
    <p:sldId id="405" r:id="rId138"/>
    <p:sldId id="406" r:id="rId1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704C4C87-C669-4E71-8CD8-0696AB0A8720}">
          <p14:sldIdLst>
            <p14:sldId id="401"/>
            <p14:sldId id="403"/>
          </p14:sldIdLst>
        </p14:section>
        <p14:section name="Part 1" id="{EF8C4BA1-5134-4966-A8FF-E45AF8880E42}">
          <p14:sldIdLst>
            <p14:sldId id="256"/>
            <p14:sldId id="261"/>
            <p14:sldId id="260"/>
            <p14:sldId id="262"/>
            <p14:sldId id="291"/>
            <p14:sldId id="264"/>
            <p14:sldId id="265"/>
            <p14:sldId id="266"/>
            <p14:sldId id="292"/>
            <p14:sldId id="268"/>
            <p14:sldId id="269"/>
            <p14:sldId id="270"/>
            <p14:sldId id="289"/>
            <p14:sldId id="272"/>
            <p14:sldId id="273"/>
            <p14:sldId id="290"/>
            <p14:sldId id="275"/>
            <p14:sldId id="293"/>
            <p14:sldId id="277"/>
            <p14:sldId id="278"/>
            <p14:sldId id="294"/>
            <p14:sldId id="280"/>
            <p14:sldId id="281"/>
            <p14:sldId id="282"/>
            <p14:sldId id="283"/>
            <p14:sldId id="295"/>
            <p14:sldId id="285"/>
            <p14:sldId id="286"/>
            <p14:sldId id="287"/>
            <p14:sldId id="297"/>
          </p14:sldIdLst>
        </p14:section>
        <p14:section name="Part 2" id="{643E9F04-90C1-42F8-9129-53D70495D575}">
          <p14:sldIdLst>
            <p14:sldId id="298"/>
            <p14:sldId id="299"/>
            <p14:sldId id="300"/>
            <p14:sldId id="301"/>
            <p14:sldId id="302"/>
            <p14:sldId id="303"/>
            <p14:sldId id="304"/>
            <p14:sldId id="305"/>
            <p14:sldId id="306"/>
            <p14:sldId id="307"/>
            <p14:sldId id="308"/>
            <p14:sldId id="309"/>
            <p14:sldId id="310"/>
            <p14:sldId id="311"/>
            <p14:sldId id="312"/>
            <p14:sldId id="313"/>
            <p14:sldId id="314"/>
            <p14:sldId id="315"/>
            <p14:sldId id="316"/>
            <p14:sldId id="317"/>
            <p14:sldId id="318"/>
            <p14:sldId id="319"/>
            <p14:sldId id="320"/>
            <p14:sldId id="321"/>
            <p14:sldId id="322"/>
            <p14:sldId id="323"/>
            <p14:sldId id="324"/>
            <p14:sldId id="325"/>
            <p14:sldId id="326"/>
            <p14:sldId id="327"/>
            <p14:sldId id="328"/>
            <p14:sldId id="329"/>
            <p14:sldId id="330"/>
            <p14:sldId id="331"/>
            <p14:sldId id="332"/>
            <p14:sldId id="333"/>
            <p14:sldId id="334"/>
            <p14:sldId id="335"/>
            <p14:sldId id="336"/>
            <p14:sldId id="337"/>
            <p14:sldId id="338"/>
            <p14:sldId id="339"/>
            <p14:sldId id="340"/>
            <p14:sldId id="341"/>
            <p14:sldId id="342"/>
            <p14:sldId id="343"/>
            <p14:sldId id="344"/>
            <p14:sldId id="345"/>
            <p14:sldId id="346"/>
            <p14:sldId id="347"/>
            <p14:sldId id="348"/>
            <p14:sldId id="349"/>
            <p14:sldId id="350"/>
            <p14:sldId id="351"/>
            <p14:sldId id="352"/>
            <p14:sldId id="353"/>
            <p14:sldId id="354"/>
            <p14:sldId id="355"/>
            <p14:sldId id="356"/>
            <p14:sldId id="357"/>
            <p14:sldId id="358"/>
            <p14:sldId id="359"/>
            <p14:sldId id="360"/>
            <p14:sldId id="361"/>
            <p14:sldId id="362"/>
            <p14:sldId id="363"/>
            <p14:sldId id="364"/>
            <p14:sldId id="365"/>
            <p14:sldId id="366"/>
            <p14:sldId id="367"/>
            <p14:sldId id="368"/>
            <p14:sldId id="369"/>
            <p14:sldId id="370"/>
            <p14:sldId id="371"/>
            <p14:sldId id="372"/>
            <p14:sldId id="373"/>
            <p14:sldId id="374"/>
            <p14:sldId id="375"/>
            <p14:sldId id="376"/>
            <p14:sldId id="377"/>
            <p14:sldId id="378"/>
            <p14:sldId id="379"/>
            <p14:sldId id="380"/>
            <p14:sldId id="381"/>
            <p14:sldId id="382"/>
            <p14:sldId id="383"/>
            <p14:sldId id="384"/>
            <p14:sldId id="385"/>
            <p14:sldId id="386"/>
            <p14:sldId id="387"/>
            <p14:sldId id="388"/>
            <p14:sldId id="389"/>
            <p14:sldId id="390"/>
            <p14:sldId id="391"/>
            <p14:sldId id="392"/>
            <p14:sldId id="393"/>
            <p14:sldId id="394"/>
            <p14:sldId id="395"/>
            <p14:sldId id="396"/>
            <p14:sldId id="397"/>
            <p14:sldId id="398"/>
            <p14:sldId id="399"/>
            <p14:sldId id="400"/>
          </p14:sldIdLst>
        </p14:section>
        <p14:section name="Closing" id="{EE97E65B-A060-4EDF-AD12-B8E4950AAFA1}">
          <p14:sldIdLst>
            <p14:sldId id="404"/>
            <p14:sldId id="405"/>
            <p14:sldId id="406"/>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604" autoAdjust="0"/>
    <p:restoredTop sz="86458" autoAdjust="0"/>
  </p:normalViewPr>
  <p:slideViewPr>
    <p:cSldViewPr snapToGrid="0">
      <p:cViewPr varScale="1">
        <p:scale>
          <a:sx n="48" d="100"/>
          <a:sy n="48" d="100"/>
        </p:scale>
        <p:origin x="66" y="708"/>
      </p:cViewPr>
      <p:guideLst>
        <p:guide orient="horz" pos="2160"/>
        <p:guide pos="3840"/>
      </p:guideLst>
    </p:cSldViewPr>
  </p:slideViewPr>
  <p:outlineViewPr>
    <p:cViewPr>
      <p:scale>
        <a:sx n="33" d="100"/>
        <a:sy n="33" d="100"/>
      </p:scale>
      <p:origin x="0" y="-3328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72B1A9-FDA2-4F72-B32B-DB46E76CA58C}" type="datetimeFigureOut">
              <a:rPr lang="en-US" smtClean="0"/>
              <a:t>12/19/2019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B2ABAB-539F-4AFC-8B33-774B444233CC}" type="slidenum">
              <a:rPr lang="en-US" smtClean="0"/>
              <a:t>‹#›</a:t>
            </a:fld>
            <a:endParaRPr lang="en-US"/>
          </a:p>
        </p:txBody>
      </p:sp>
    </p:spTree>
    <p:extLst>
      <p:ext uri="{BB962C8B-B14F-4D97-AF65-F5344CB8AC3E}">
        <p14:creationId xmlns:p14="http://schemas.microsoft.com/office/powerpoint/2010/main" val="27252860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B2ABAB-539F-4AFC-8B33-774B444233CC}" type="slidenum">
              <a:rPr lang="en-US" smtClean="0"/>
              <a:t>2</a:t>
            </a:fld>
            <a:endParaRPr lang="en-US" dirty="0"/>
          </a:p>
        </p:txBody>
      </p:sp>
    </p:spTree>
    <p:extLst>
      <p:ext uri="{BB962C8B-B14F-4D97-AF65-F5344CB8AC3E}">
        <p14:creationId xmlns:p14="http://schemas.microsoft.com/office/powerpoint/2010/main" val="387601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14</a:t>
            </a:fld>
            <a:endParaRPr lang="en-US"/>
          </a:p>
        </p:txBody>
      </p:sp>
    </p:spTree>
    <p:extLst>
      <p:ext uri="{BB962C8B-B14F-4D97-AF65-F5344CB8AC3E}">
        <p14:creationId xmlns:p14="http://schemas.microsoft.com/office/powerpoint/2010/main" val="267464835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B2ABAB-539F-4AFC-8B33-774B444233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072231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B2ABAB-539F-4AFC-8B33-774B444233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742243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B2ABAB-539F-4AFC-8B33-774B444233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981261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131</a:t>
            </a:fld>
            <a:endParaRPr lang="en-US"/>
          </a:p>
        </p:txBody>
      </p:sp>
    </p:spTree>
    <p:extLst>
      <p:ext uri="{BB962C8B-B14F-4D97-AF65-F5344CB8AC3E}">
        <p14:creationId xmlns:p14="http://schemas.microsoft.com/office/powerpoint/2010/main" val="84070640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6C28B76-325F-4EB6-B770-D7CFC87B8021}" type="slidenum">
              <a:rPr lang="en-US" smtClean="0"/>
              <a:t>132</a:t>
            </a:fld>
            <a:endParaRPr lang="en-US"/>
          </a:p>
        </p:txBody>
      </p:sp>
    </p:spTree>
    <p:extLst>
      <p:ext uri="{BB962C8B-B14F-4D97-AF65-F5344CB8AC3E}">
        <p14:creationId xmlns:p14="http://schemas.microsoft.com/office/powerpoint/2010/main" val="55055677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6C28B76-325F-4EB6-B770-D7CFC87B8021}" type="slidenum">
              <a:rPr lang="en-US" smtClean="0"/>
              <a:t>134</a:t>
            </a:fld>
            <a:endParaRPr lang="en-US"/>
          </a:p>
        </p:txBody>
      </p:sp>
    </p:spTree>
    <p:extLst>
      <p:ext uri="{BB962C8B-B14F-4D97-AF65-F5344CB8AC3E}">
        <p14:creationId xmlns:p14="http://schemas.microsoft.com/office/powerpoint/2010/main" val="242399302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6C28B76-325F-4EB6-B770-D7CFC87B8021}" type="slidenum">
              <a:rPr lang="en-US" smtClean="0"/>
              <a:t>135</a:t>
            </a:fld>
            <a:endParaRPr lang="en-US"/>
          </a:p>
        </p:txBody>
      </p:sp>
    </p:spTree>
    <p:extLst>
      <p:ext uri="{BB962C8B-B14F-4D97-AF65-F5344CB8AC3E}">
        <p14:creationId xmlns:p14="http://schemas.microsoft.com/office/powerpoint/2010/main" val="162273405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B2ABAB-539F-4AFC-8B33-774B444233CC}" type="slidenum">
              <a:rPr lang="en-US" smtClean="0"/>
              <a:t>137</a:t>
            </a:fld>
            <a:endParaRPr lang="en-US" dirty="0"/>
          </a:p>
        </p:txBody>
      </p:sp>
    </p:spTree>
    <p:extLst>
      <p:ext uri="{BB962C8B-B14F-4D97-AF65-F5344CB8AC3E}">
        <p14:creationId xmlns:p14="http://schemas.microsoft.com/office/powerpoint/2010/main" val="38680710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16</a:t>
            </a:fld>
            <a:endParaRPr lang="en-US"/>
          </a:p>
        </p:txBody>
      </p:sp>
    </p:spTree>
    <p:extLst>
      <p:ext uri="{BB962C8B-B14F-4D97-AF65-F5344CB8AC3E}">
        <p14:creationId xmlns:p14="http://schemas.microsoft.com/office/powerpoint/2010/main" val="1898308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17</a:t>
            </a:fld>
            <a:endParaRPr lang="en-US"/>
          </a:p>
        </p:txBody>
      </p:sp>
    </p:spTree>
    <p:extLst>
      <p:ext uri="{BB962C8B-B14F-4D97-AF65-F5344CB8AC3E}">
        <p14:creationId xmlns:p14="http://schemas.microsoft.com/office/powerpoint/2010/main" val="20849843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18</a:t>
            </a:fld>
            <a:endParaRPr lang="en-US"/>
          </a:p>
        </p:txBody>
      </p:sp>
    </p:spTree>
    <p:extLst>
      <p:ext uri="{BB962C8B-B14F-4D97-AF65-F5344CB8AC3E}">
        <p14:creationId xmlns:p14="http://schemas.microsoft.com/office/powerpoint/2010/main" val="631845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19</a:t>
            </a:fld>
            <a:endParaRPr lang="en-US"/>
          </a:p>
        </p:txBody>
      </p:sp>
    </p:spTree>
    <p:extLst>
      <p:ext uri="{BB962C8B-B14F-4D97-AF65-F5344CB8AC3E}">
        <p14:creationId xmlns:p14="http://schemas.microsoft.com/office/powerpoint/2010/main" val="10882832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20</a:t>
            </a:fld>
            <a:endParaRPr lang="en-US"/>
          </a:p>
        </p:txBody>
      </p:sp>
    </p:spTree>
    <p:extLst>
      <p:ext uri="{BB962C8B-B14F-4D97-AF65-F5344CB8AC3E}">
        <p14:creationId xmlns:p14="http://schemas.microsoft.com/office/powerpoint/2010/main" val="27891180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21</a:t>
            </a:fld>
            <a:endParaRPr lang="en-US"/>
          </a:p>
        </p:txBody>
      </p:sp>
    </p:spTree>
    <p:extLst>
      <p:ext uri="{BB962C8B-B14F-4D97-AF65-F5344CB8AC3E}">
        <p14:creationId xmlns:p14="http://schemas.microsoft.com/office/powerpoint/2010/main" val="9830537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22</a:t>
            </a:fld>
            <a:endParaRPr lang="en-US"/>
          </a:p>
        </p:txBody>
      </p:sp>
    </p:spTree>
    <p:extLst>
      <p:ext uri="{BB962C8B-B14F-4D97-AF65-F5344CB8AC3E}">
        <p14:creationId xmlns:p14="http://schemas.microsoft.com/office/powerpoint/2010/main" val="33867583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23</a:t>
            </a:fld>
            <a:endParaRPr lang="en-US"/>
          </a:p>
        </p:txBody>
      </p:sp>
    </p:spTree>
    <p:extLst>
      <p:ext uri="{BB962C8B-B14F-4D97-AF65-F5344CB8AC3E}">
        <p14:creationId xmlns:p14="http://schemas.microsoft.com/office/powerpoint/2010/main" val="602228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24</a:t>
            </a:fld>
            <a:endParaRPr lang="en-US"/>
          </a:p>
        </p:txBody>
      </p:sp>
    </p:spTree>
    <p:extLst>
      <p:ext uri="{BB962C8B-B14F-4D97-AF65-F5344CB8AC3E}">
        <p14:creationId xmlns:p14="http://schemas.microsoft.com/office/powerpoint/2010/main" val="1099691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6</a:t>
            </a:fld>
            <a:endParaRPr lang="en-US"/>
          </a:p>
        </p:txBody>
      </p:sp>
    </p:spTree>
    <p:extLst>
      <p:ext uri="{BB962C8B-B14F-4D97-AF65-F5344CB8AC3E}">
        <p14:creationId xmlns:p14="http://schemas.microsoft.com/office/powerpoint/2010/main" val="30323490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25</a:t>
            </a:fld>
            <a:endParaRPr lang="en-US"/>
          </a:p>
        </p:txBody>
      </p:sp>
    </p:spTree>
    <p:extLst>
      <p:ext uri="{BB962C8B-B14F-4D97-AF65-F5344CB8AC3E}">
        <p14:creationId xmlns:p14="http://schemas.microsoft.com/office/powerpoint/2010/main" val="35588442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26</a:t>
            </a:fld>
            <a:endParaRPr lang="en-US"/>
          </a:p>
        </p:txBody>
      </p:sp>
    </p:spTree>
    <p:extLst>
      <p:ext uri="{BB962C8B-B14F-4D97-AF65-F5344CB8AC3E}">
        <p14:creationId xmlns:p14="http://schemas.microsoft.com/office/powerpoint/2010/main" val="30024817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27</a:t>
            </a:fld>
            <a:endParaRPr lang="en-US"/>
          </a:p>
        </p:txBody>
      </p:sp>
    </p:spTree>
    <p:extLst>
      <p:ext uri="{BB962C8B-B14F-4D97-AF65-F5344CB8AC3E}">
        <p14:creationId xmlns:p14="http://schemas.microsoft.com/office/powerpoint/2010/main" val="29695695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28</a:t>
            </a:fld>
            <a:endParaRPr lang="en-US"/>
          </a:p>
        </p:txBody>
      </p:sp>
    </p:spTree>
    <p:extLst>
      <p:ext uri="{BB962C8B-B14F-4D97-AF65-F5344CB8AC3E}">
        <p14:creationId xmlns:p14="http://schemas.microsoft.com/office/powerpoint/2010/main" val="37178636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29</a:t>
            </a:fld>
            <a:endParaRPr lang="en-US"/>
          </a:p>
        </p:txBody>
      </p:sp>
    </p:spTree>
    <p:extLst>
      <p:ext uri="{BB962C8B-B14F-4D97-AF65-F5344CB8AC3E}">
        <p14:creationId xmlns:p14="http://schemas.microsoft.com/office/powerpoint/2010/main" val="16081261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31</a:t>
            </a:fld>
            <a:endParaRPr lang="en-US"/>
          </a:p>
        </p:txBody>
      </p:sp>
    </p:spTree>
    <p:extLst>
      <p:ext uri="{BB962C8B-B14F-4D97-AF65-F5344CB8AC3E}">
        <p14:creationId xmlns:p14="http://schemas.microsoft.com/office/powerpoint/2010/main" val="40086285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33</a:t>
            </a:fld>
            <a:endParaRPr lang="en-US"/>
          </a:p>
        </p:txBody>
      </p:sp>
    </p:spTree>
    <p:extLst>
      <p:ext uri="{BB962C8B-B14F-4D97-AF65-F5344CB8AC3E}">
        <p14:creationId xmlns:p14="http://schemas.microsoft.com/office/powerpoint/2010/main" val="23264814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6C28B76-325F-4EB6-B770-D7CFC87B8021}" type="slidenum">
              <a:rPr lang="en-US" smtClean="0"/>
              <a:t>34</a:t>
            </a:fld>
            <a:endParaRPr lang="en-US"/>
          </a:p>
        </p:txBody>
      </p:sp>
    </p:spTree>
    <p:extLst>
      <p:ext uri="{BB962C8B-B14F-4D97-AF65-F5344CB8AC3E}">
        <p14:creationId xmlns:p14="http://schemas.microsoft.com/office/powerpoint/2010/main" val="39349012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36</a:t>
            </a:fld>
            <a:endParaRPr lang="en-US"/>
          </a:p>
        </p:txBody>
      </p:sp>
    </p:spTree>
    <p:extLst>
      <p:ext uri="{BB962C8B-B14F-4D97-AF65-F5344CB8AC3E}">
        <p14:creationId xmlns:p14="http://schemas.microsoft.com/office/powerpoint/2010/main" val="40653855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37</a:t>
            </a:fld>
            <a:endParaRPr lang="en-US"/>
          </a:p>
        </p:txBody>
      </p:sp>
    </p:spTree>
    <p:extLst>
      <p:ext uri="{BB962C8B-B14F-4D97-AF65-F5344CB8AC3E}">
        <p14:creationId xmlns:p14="http://schemas.microsoft.com/office/powerpoint/2010/main" val="28903367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7</a:t>
            </a:fld>
            <a:endParaRPr lang="en-US"/>
          </a:p>
        </p:txBody>
      </p:sp>
    </p:spTree>
    <p:extLst>
      <p:ext uri="{BB962C8B-B14F-4D97-AF65-F5344CB8AC3E}">
        <p14:creationId xmlns:p14="http://schemas.microsoft.com/office/powerpoint/2010/main" val="32650577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38</a:t>
            </a:fld>
            <a:endParaRPr lang="en-US"/>
          </a:p>
        </p:txBody>
      </p:sp>
    </p:spTree>
    <p:extLst>
      <p:ext uri="{BB962C8B-B14F-4D97-AF65-F5344CB8AC3E}">
        <p14:creationId xmlns:p14="http://schemas.microsoft.com/office/powerpoint/2010/main" val="1373728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39</a:t>
            </a:fld>
            <a:endParaRPr lang="en-US"/>
          </a:p>
        </p:txBody>
      </p:sp>
    </p:spTree>
    <p:extLst>
      <p:ext uri="{BB962C8B-B14F-4D97-AF65-F5344CB8AC3E}">
        <p14:creationId xmlns:p14="http://schemas.microsoft.com/office/powerpoint/2010/main" val="23429354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40</a:t>
            </a:fld>
            <a:endParaRPr lang="en-US"/>
          </a:p>
        </p:txBody>
      </p:sp>
    </p:spTree>
    <p:extLst>
      <p:ext uri="{BB962C8B-B14F-4D97-AF65-F5344CB8AC3E}">
        <p14:creationId xmlns:p14="http://schemas.microsoft.com/office/powerpoint/2010/main" val="34120661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41</a:t>
            </a:fld>
            <a:endParaRPr lang="en-US"/>
          </a:p>
        </p:txBody>
      </p:sp>
    </p:spTree>
    <p:extLst>
      <p:ext uri="{BB962C8B-B14F-4D97-AF65-F5344CB8AC3E}">
        <p14:creationId xmlns:p14="http://schemas.microsoft.com/office/powerpoint/2010/main" val="17515534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42</a:t>
            </a:fld>
            <a:endParaRPr lang="en-US"/>
          </a:p>
        </p:txBody>
      </p:sp>
    </p:spTree>
    <p:extLst>
      <p:ext uri="{BB962C8B-B14F-4D97-AF65-F5344CB8AC3E}">
        <p14:creationId xmlns:p14="http://schemas.microsoft.com/office/powerpoint/2010/main" val="42622668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43</a:t>
            </a:fld>
            <a:endParaRPr lang="en-US"/>
          </a:p>
        </p:txBody>
      </p:sp>
    </p:spTree>
    <p:extLst>
      <p:ext uri="{BB962C8B-B14F-4D97-AF65-F5344CB8AC3E}">
        <p14:creationId xmlns:p14="http://schemas.microsoft.com/office/powerpoint/2010/main" val="30100881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6C28B76-325F-4EB6-B770-D7CFC87B8021}" type="slidenum">
              <a:rPr lang="en-US" smtClean="0"/>
              <a:t>44</a:t>
            </a:fld>
            <a:endParaRPr lang="en-US"/>
          </a:p>
        </p:txBody>
      </p:sp>
    </p:spTree>
    <p:extLst>
      <p:ext uri="{BB962C8B-B14F-4D97-AF65-F5344CB8AC3E}">
        <p14:creationId xmlns:p14="http://schemas.microsoft.com/office/powerpoint/2010/main" val="40415063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45</a:t>
            </a:fld>
            <a:endParaRPr lang="en-US"/>
          </a:p>
        </p:txBody>
      </p:sp>
    </p:spTree>
    <p:extLst>
      <p:ext uri="{BB962C8B-B14F-4D97-AF65-F5344CB8AC3E}">
        <p14:creationId xmlns:p14="http://schemas.microsoft.com/office/powerpoint/2010/main" val="26857760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46</a:t>
            </a:fld>
            <a:endParaRPr lang="en-US"/>
          </a:p>
        </p:txBody>
      </p:sp>
    </p:spTree>
    <p:extLst>
      <p:ext uri="{BB962C8B-B14F-4D97-AF65-F5344CB8AC3E}">
        <p14:creationId xmlns:p14="http://schemas.microsoft.com/office/powerpoint/2010/main" val="36536043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47</a:t>
            </a:fld>
            <a:endParaRPr lang="en-US"/>
          </a:p>
        </p:txBody>
      </p:sp>
    </p:spTree>
    <p:extLst>
      <p:ext uri="{BB962C8B-B14F-4D97-AF65-F5344CB8AC3E}">
        <p14:creationId xmlns:p14="http://schemas.microsoft.com/office/powerpoint/2010/main" val="3946322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8</a:t>
            </a:fld>
            <a:endParaRPr lang="en-US"/>
          </a:p>
        </p:txBody>
      </p:sp>
    </p:spTree>
    <p:extLst>
      <p:ext uri="{BB962C8B-B14F-4D97-AF65-F5344CB8AC3E}">
        <p14:creationId xmlns:p14="http://schemas.microsoft.com/office/powerpoint/2010/main" val="15983042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6C28B76-325F-4EB6-B770-D7CFC87B8021}" type="slidenum">
              <a:rPr lang="en-US" smtClean="0"/>
              <a:t>48</a:t>
            </a:fld>
            <a:endParaRPr lang="en-US"/>
          </a:p>
        </p:txBody>
      </p:sp>
    </p:spTree>
    <p:extLst>
      <p:ext uri="{BB962C8B-B14F-4D97-AF65-F5344CB8AC3E}">
        <p14:creationId xmlns:p14="http://schemas.microsoft.com/office/powerpoint/2010/main" val="16136097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6C28B76-325F-4EB6-B770-D7CFC87B8021}" type="slidenum">
              <a:rPr lang="en-US" smtClean="0"/>
              <a:t>49</a:t>
            </a:fld>
            <a:endParaRPr lang="en-US"/>
          </a:p>
        </p:txBody>
      </p:sp>
    </p:spTree>
    <p:extLst>
      <p:ext uri="{BB962C8B-B14F-4D97-AF65-F5344CB8AC3E}">
        <p14:creationId xmlns:p14="http://schemas.microsoft.com/office/powerpoint/2010/main" val="18843701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B2ABAB-539F-4AFC-8B33-774B444233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08701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B2ABAB-539F-4AFC-8B33-774B444233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98175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56</a:t>
            </a:fld>
            <a:endParaRPr lang="en-US"/>
          </a:p>
        </p:txBody>
      </p:sp>
    </p:spTree>
    <p:extLst>
      <p:ext uri="{BB962C8B-B14F-4D97-AF65-F5344CB8AC3E}">
        <p14:creationId xmlns:p14="http://schemas.microsoft.com/office/powerpoint/2010/main" val="13953090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B2ABAB-539F-4AFC-8B33-774B444233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42387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B2ABAB-539F-4AFC-8B33-774B444233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58589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59</a:t>
            </a:fld>
            <a:endParaRPr lang="en-US"/>
          </a:p>
        </p:txBody>
      </p:sp>
    </p:spTree>
    <p:extLst>
      <p:ext uri="{BB962C8B-B14F-4D97-AF65-F5344CB8AC3E}">
        <p14:creationId xmlns:p14="http://schemas.microsoft.com/office/powerpoint/2010/main" val="18468189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6C28B76-325F-4EB6-B770-D7CFC87B8021}" type="slidenum">
              <a:rPr lang="en-US" smtClean="0"/>
              <a:t>60</a:t>
            </a:fld>
            <a:endParaRPr lang="en-US"/>
          </a:p>
        </p:txBody>
      </p:sp>
    </p:spTree>
    <p:extLst>
      <p:ext uri="{BB962C8B-B14F-4D97-AF65-F5344CB8AC3E}">
        <p14:creationId xmlns:p14="http://schemas.microsoft.com/office/powerpoint/2010/main" val="20437350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6C28B76-325F-4EB6-B770-D7CFC87B8021}" type="slidenum">
              <a:rPr lang="en-US" smtClean="0"/>
              <a:t>61</a:t>
            </a:fld>
            <a:endParaRPr lang="en-US"/>
          </a:p>
        </p:txBody>
      </p:sp>
    </p:spTree>
    <p:extLst>
      <p:ext uri="{BB962C8B-B14F-4D97-AF65-F5344CB8AC3E}">
        <p14:creationId xmlns:p14="http://schemas.microsoft.com/office/powerpoint/2010/main" val="3691952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9</a:t>
            </a:fld>
            <a:endParaRPr lang="en-US"/>
          </a:p>
        </p:txBody>
      </p:sp>
    </p:spTree>
    <p:extLst>
      <p:ext uri="{BB962C8B-B14F-4D97-AF65-F5344CB8AC3E}">
        <p14:creationId xmlns:p14="http://schemas.microsoft.com/office/powerpoint/2010/main" val="40351727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Remember, the purpose of qualitative adaptations within the Data Based </a:t>
            </a:r>
            <a:r>
              <a:rPr lang="en-US" sz="1200" kern="1200" dirty="0" err="1">
                <a:solidFill>
                  <a:schemeClr val="tx1"/>
                </a:solidFill>
                <a:effectLst/>
                <a:latin typeface="+mn-lt"/>
                <a:ea typeface="+mn-ea"/>
                <a:cs typeface="+mn-cs"/>
              </a:rPr>
              <a:t>Individualizion</a:t>
            </a:r>
            <a:r>
              <a:rPr lang="en-US" sz="1200" kern="1200" dirty="0">
                <a:solidFill>
                  <a:schemeClr val="tx1"/>
                </a:solidFill>
                <a:effectLst/>
                <a:latin typeface="+mn-lt"/>
                <a:ea typeface="+mn-ea"/>
                <a:cs typeface="+mn-cs"/>
              </a:rPr>
              <a:t> process is to increase the effectiveness of our instruction by adjusting the way we teach content. What we teach is important, but how we teach is especially critical for students experiencing reading difficulties. When we thinking about qualitative</a:t>
            </a:r>
            <a:r>
              <a:rPr lang="en-US" sz="1200" kern="1200" baseline="0" dirty="0">
                <a:solidFill>
                  <a:schemeClr val="tx1"/>
                </a:solidFill>
                <a:effectLst/>
                <a:latin typeface="+mn-lt"/>
                <a:ea typeface="+mn-ea"/>
                <a:cs typeface="+mn-cs"/>
              </a:rPr>
              <a:t> adaptations, we think about how we adapt the way we teach reading</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6C28B76-325F-4EB6-B770-D7CFC87B8021}" type="slidenum">
              <a:rPr lang="en-US" smtClean="0"/>
              <a:t>62</a:t>
            </a:fld>
            <a:endParaRPr lang="en-US"/>
          </a:p>
        </p:txBody>
      </p:sp>
    </p:spTree>
    <p:extLst>
      <p:ext uri="{BB962C8B-B14F-4D97-AF65-F5344CB8AC3E}">
        <p14:creationId xmlns:p14="http://schemas.microsoft.com/office/powerpoint/2010/main" val="11393918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63</a:t>
            </a:fld>
            <a:endParaRPr lang="en-US"/>
          </a:p>
        </p:txBody>
      </p:sp>
    </p:spTree>
    <p:extLst>
      <p:ext uri="{BB962C8B-B14F-4D97-AF65-F5344CB8AC3E}">
        <p14:creationId xmlns:p14="http://schemas.microsoft.com/office/powerpoint/2010/main" val="40754695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64</a:t>
            </a:fld>
            <a:endParaRPr lang="en-US"/>
          </a:p>
        </p:txBody>
      </p:sp>
    </p:spTree>
    <p:extLst>
      <p:ext uri="{BB962C8B-B14F-4D97-AF65-F5344CB8AC3E}">
        <p14:creationId xmlns:p14="http://schemas.microsoft.com/office/powerpoint/2010/main" val="10177500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65</a:t>
            </a:fld>
            <a:endParaRPr lang="en-US"/>
          </a:p>
        </p:txBody>
      </p:sp>
    </p:spTree>
    <p:extLst>
      <p:ext uri="{BB962C8B-B14F-4D97-AF65-F5344CB8AC3E}">
        <p14:creationId xmlns:p14="http://schemas.microsoft.com/office/powerpoint/2010/main" val="387271764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66</a:t>
            </a:fld>
            <a:endParaRPr lang="en-US"/>
          </a:p>
        </p:txBody>
      </p:sp>
    </p:spTree>
    <p:extLst>
      <p:ext uri="{BB962C8B-B14F-4D97-AF65-F5344CB8AC3E}">
        <p14:creationId xmlns:p14="http://schemas.microsoft.com/office/powerpoint/2010/main" val="227863446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6C28B76-325F-4EB6-B770-D7CFC87B8021}" type="slidenum">
              <a:rPr lang="en-US" smtClean="0"/>
              <a:t>68</a:t>
            </a:fld>
            <a:endParaRPr lang="en-US"/>
          </a:p>
        </p:txBody>
      </p:sp>
    </p:spTree>
    <p:extLst>
      <p:ext uri="{BB962C8B-B14F-4D97-AF65-F5344CB8AC3E}">
        <p14:creationId xmlns:p14="http://schemas.microsoft.com/office/powerpoint/2010/main" val="37313915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6C28B76-325F-4EB6-B770-D7CFC87B8021}" type="slidenum">
              <a:rPr lang="en-US" smtClean="0"/>
              <a:t>70</a:t>
            </a:fld>
            <a:endParaRPr lang="en-US"/>
          </a:p>
        </p:txBody>
      </p:sp>
    </p:spTree>
    <p:extLst>
      <p:ext uri="{BB962C8B-B14F-4D97-AF65-F5344CB8AC3E}">
        <p14:creationId xmlns:p14="http://schemas.microsoft.com/office/powerpoint/2010/main" val="37263169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B2ABAB-539F-4AFC-8B33-774B444233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365503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B2ABAB-539F-4AFC-8B33-774B444233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839833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73</a:t>
            </a:fld>
            <a:endParaRPr lang="en-US"/>
          </a:p>
        </p:txBody>
      </p:sp>
    </p:spTree>
    <p:extLst>
      <p:ext uri="{BB962C8B-B14F-4D97-AF65-F5344CB8AC3E}">
        <p14:creationId xmlns:p14="http://schemas.microsoft.com/office/powerpoint/2010/main" val="715872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10</a:t>
            </a:fld>
            <a:endParaRPr lang="en-US"/>
          </a:p>
        </p:txBody>
      </p:sp>
    </p:spTree>
    <p:extLst>
      <p:ext uri="{BB962C8B-B14F-4D97-AF65-F5344CB8AC3E}">
        <p14:creationId xmlns:p14="http://schemas.microsoft.com/office/powerpoint/2010/main" val="210783922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B2ABAB-539F-4AFC-8B33-774B444233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175495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B2ABAB-539F-4AFC-8B33-774B444233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047995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76</a:t>
            </a:fld>
            <a:endParaRPr lang="en-US"/>
          </a:p>
        </p:txBody>
      </p:sp>
    </p:spTree>
    <p:extLst>
      <p:ext uri="{BB962C8B-B14F-4D97-AF65-F5344CB8AC3E}">
        <p14:creationId xmlns:p14="http://schemas.microsoft.com/office/powerpoint/2010/main" val="180701087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77</a:t>
            </a:fld>
            <a:endParaRPr lang="en-US"/>
          </a:p>
        </p:txBody>
      </p:sp>
    </p:spTree>
    <p:extLst>
      <p:ext uri="{BB962C8B-B14F-4D97-AF65-F5344CB8AC3E}">
        <p14:creationId xmlns:p14="http://schemas.microsoft.com/office/powerpoint/2010/main" val="301590727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6C28B76-325F-4EB6-B770-D7CFC87B8021}" type="slidenum">
              <a:rPr lang="en-US" smtClean="0">
                <a:solidFill>
                  <a:prstClr val="black"/>
                </a:solidFill>
              </a:rPr>
              <a:pPr/>
              <a:t>78</a:t>
            </a:fld>
            <a:endParaRPr lang="en-US">
              <a:solidFill>
                <a:prstClr val="black"/>
              </a:solidFill>
            </a:endParaRPr>
          </a:p>
        </p:txBody>
      </p:sp>
    </p:spTree>
    <p:extLst>
      <p:ext uri="{BB962C8B-B14F-4D97-AF65-F5344CB8AC3E}">
        <p14:creationId xmlns:p14="http://schemas.microsoft.com/office/powerpoint/2010/main" val="226420959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6C28B76-325F-4EB6-B770-D7CFC87B8021}" type="slidenum">
              <a:rPr lang="en-US" smtClean="0"/>
              <a:t>79</a:t>
            </a:fld>
            <a:endParaRPr lang="en-US"/>
          </a:p>
        </p:txBody>
      </p:sp>
    </p:spTree>
    <p:extLst>
      <p:ext uri="{BB962C8B-B14F-4D97-AF65-F5344CB8AC3E}">
        <p14:creationId xmlns:p14="http://schemas.microsoft.com/office/powerpoint/2010/main" val="307009273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80</a:t>
            </a:fld>
            <a:endParaRPr lang="en-US"/>
          </a:p>
        </p:txBody>
      </p:sp>
    </p:spTree>
    <p:extLst>
      <p:ext uri="{BB962C8B-B14F-4D97-AF65-F5344CB8AC3E}">
        <p14:creationId xmlns:p14="http://schemas.microsoft.com/office/powerpoint/2010/main" val="196321442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81</a:t>
            </a:fld>
            <a:endParaRPr lang="en-US"/>
          </a:p>
        </p:txBody>
      </p:sp>
    </p:spTree>
    <p:extLst>
      <p:ext uri="{BB962C8B-B14F-4D97-AF65-F5344CB8AC3E}">
        <p14:creationId xmlns:p14="http://schemas.microsoft.com/office/powerpoint/2010/main" val="35569221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82</a:t>
            </a:fld>
            <a:endParaRPr lang="en-US"/>
          </a:p>
        </p:txBody>
      </p:sp>
    </p:spTree>
    <p:extLst>
      <p:ext uri="{BB962C8B-B14F-4D97-AF65-F5344CB8AC3E}">
        <p14:creationId xmlns:p14="http://schemas.microsoft.com/office/powerpoint/2010/main" val="342910939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83</a:t>
            </a:fld>
            <a:endParaRPr lang="en-US"/>
          </a:p>
        </p:txBody>
      </p:sp>
    </p:spTree>
    <p:extLst>
      <p:ext uri="{BB962C8B-B14F-4D97-AF65-F5344CB8AC3E}">
        <p14:creationId xmlns:p14="http://schemas.microsoft.com/office/powerpoint/2010/main" val="1843655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11</a:t>
            </a:fld>
            <a:endParaRPr lang="en-US"/>
          </a:p>
        </p:txBody>
      </p:sp>
    </p:spTree>
    <p:extLst>
      <p:ext uri="{BB962C8B-B14F-4D97-AF65-F5344CB8AC3E}">
        <p14:creationId xmlns:p14="http://schemas.microsoft.com/office/powerpoint/2010/main" val="327817084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84</a:t>
            </a:fld>
            <a:endParaRPr lang="en-US"/>
          </a:p>
        </p:txBody>
      </p:sp>
    </p:spTree>
    <p:extLst>
      <p:ext uri="{BB962C8B-B14F-4D97-AF65-F5344CB8AC3E}">
        <p14:creationId xmlns:p14="http://schemas.microsoft.com/office/powerpoint/2010/main" val="161240711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6C28B76-325F-4EB6-B770-D7CFC87B8021}" type="slidenum">
              <a:rPr lang="en-US" smtClean="0"/>
              <a:t>86</a:t>
            </a:fld>
            <a:endParaRPr lang="en-US"/>
          </a:p>
        </p:txBody>
      </p:sp>
    </p:spTree>
    <p:extLst>
      <p:ext uri="{BB962C8B-B14F-4D97-AF65-F5344CB8AC3E}">
        <p14:creationId xmlns:p14="http://schemas.microsoft.com/office/powerpoint/2010/main" val="392436615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B2ABAB-539F-4AFC-8B33-774B444233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211614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B2ABAB-539F-4AFC-8B33-774B444233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303676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90</a:t>
            </a:fld>
            <a:endParaRPr lang="en-US"/>
          </a:p>
        </p:txBody>
      </p:sp>
    </p:spTree>
    <p:extLst>
      <p:ext uri="{BB962C8B-B14F-4D97-AF65-F5344CB8AC3E}">
        <p14:creationId xmlns:p14="http://schemas.microsoft.com/office/powerpoint/2010/main" val="40513188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B2ABAB-539F-4AFC-8B33-774B444233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081245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B2ABAB-539F-4AFC-8B33-774B444233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606663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93</a:t>
            </a:fld>
            <a:endParaRPr lang="en-US"/>
          </a:p>
        </p:txBody>
      </p:sp>
    </p:spTree>
    <p:extLst>
      <p:ext uri="{BB962C8B-B14F-4D97-AF65-F5344CB8AC3E}">
        <p14:creationId xmlns:p14="http://schemas.microsoft.com/office/powerpoint/2010/main" val="98213720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94</a:t>
            </a:fld>
            <a:endParaRPr lang="en-US"/>
          </a:p>
        </p:txBody>
      </p:sp>
    </p:spTree>
    <p:extLst>
      <p:ext uri="{BB962C8B-B14F-4D97-AF65-F5344CB8AC3E}">
        <p14:creationId xmlns:p14="http://schemas.microsoft.com/office/powerpoint/2010/main" val="354254600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6C28B76-325F-4EB6-B770-D7CFC87B8021}" type="slidenum">
              <a:rPr lang="en-US" smtClean="0">
                <a:solidFill>
                  <a:prstClr val="black"/>
                </a:solidFill>
              </a:rPr>
              <a:pPr/>
              <a:t>95</a:t>
            </a:fld>
            <a:endParaRPr lang="en-US">
              <a:solidFill>
                <a:prstClr val="black"/>
              </a:solidFill>
            </a:endParaRPr>
          </a:p>
        </p:txBody>
      </p:sp>
    </p:spTree>
    <p:extLst>
      <p:ext uri="{BB962C8B-B14F-4D97-AF65-F5344CB8AC3E}">
        <p14:creationId xmlns:p14="http://schemas.microsoft.com/office/powerpoint/2010/main" val="20561119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12</a:t>
            </a:fld>
            <a:endParaRPr lang="en-US"/>
          </a:p>
        </p:txBody>
      </p:sp>
    </p:spTree>
    <p:extLst>
      <p:ext uri="{BB962C8B-B14F-4D97-AF65-F5344CB8AC3E}">
        <p14:creationId xmlns:p14="http://schemas.microsoft.com/office/powerpoint/2010/main" val="260438410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6C28B76-325F-4EB6-B770-D7CFC87B8021}" type="slidenum">
              <a:rPr lang="en-US" smtClean="0"/>
              <a:t>96</a:t>
            </a:fld>
            <a:endParaRPr lang="en-US"/>
          </a:p>
        </p:txBody>
      </p:sp>
    </p:spTree>
    <p:extLst>
      <p:ext uri="{BB962C8B-B14F-4D97-AF65-F5344CB8AC3E}">
        <p14:creationId xmlns:p14="http://schemas.microsoft.com/office/powerpoint/2010/main" val="211856497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6C28B76-325F-4EB6-B770-D7CFC87B8021}" type="slidenum">
              <a:rPr lang="en-US" smtClean="0"/>
              <a:t>97</a:t>
            </a:fld>
            <a:endParaRPr lang="en-US"/>
          </a:p>
        </p:txBody>
      </p:sp>
    </p:spTree>
    <p:extLst>
      <p:ext uri="{BB962C8B-B14F-4D97-AF65-F5344CB8AC3E}">
        <p14:creationId xmlns:p14="http://schemas.microsoft.com/office/powerpoint/2010/main" val="338754631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98</a:t>
            </a:fld>
            <a:endParaRPr lang="en-US"/>
          </a:p>
        </p:txBody>
      </p:sp>
    </p:spTree>
    <p:extLst>
      <p:ext uri="{BB962C8B-B14F-4D97-AF65-F5344CB8AC3E}">
        <p14:creationId xmlns:p14="http://schemas.microsoft.com/office/powerpoint/2010/main" val="192202346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99</a:t>
            </a:fld>
            <a:endParaRPr lang="en-US"/>
          </a:p>
        </p:txBody>
      </p:sp>
    </p:spTree>
    <p:extLst>
      <p:ext uri="{BB962C8B-B14F-4D97-AF65-F5344CB8AC3E}">
        <p14:creationId xmlns:p14="http://schemas.microsoft.com/office/powerpoint/2010/main" val="380942497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B2ABAB-539F-4AFC-8B33-774B444233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164991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B2ABAB-539F-4AFC-8B33-774B444233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5055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B2ABAB-539F-4AFC-8B33-774B444233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536548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B2ABAB-539F-4AFC-8B33-774B444233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704522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112</a:t>
            </a:fld>
            <a:endParaRPr lang="en-US"/>
          </a:p>
        </p:txBody>
      </p:sp>
    </p:spTree>
    <p:extLst>
      <p:ext uri="{BB962C8B-B14F-4D97-AF65-F5344CB8AC3E}">
        <p14:creationId xmlns:p14="http://schemas.microsoft.com/office/powerpoint/2010/main" val="206965874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113</a:t>
            </a:fld>
            <a:endParaRPr lang="en-US"/>
          </a:p>
        </p:txBody>
      </p:sp>
    </p:spTree>
    <p:extLst>
      <p:ext uri="{BB962C8B-B14F-4D97-AF65-F5344CB8AC3E}">
        <p14:creationId xmlns:p14="http://schemas.microsoft.com/office/powerpoint/2010/main" val="32819040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13</a:t>
            </a:fld>
            <a:endParaRPr lang="en-US"/>
          </a:p>
        </p:txBody>
      </p:sp>
    </p:spTree>
    <p:extLst>
      <p:ext uri="{BB962C8B-B14F-4D97-AF65-F5344CB8AC3E}">
        <p14:creationId xmlns:p14="http://schemas.microsoft.com/office/powerpoint/2010/main" val="337418276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114</a:t>
            </a:fld>
            <a:endParaRPr lang="en-US"/>
          </a:p>
        </p:txBody>
      </p:sp>
    </p:spTree>
    <p:extLst>
      <p:ext uri="{BB962C8B-B14F-4D97-AF65-F5344CB8AC3E}">
        <p14:creationId xmlns:p14="http://schemas.microsoft.com/office/powerpoint/2010/main" val="189735574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115</a:t>
            </a:fld>
            <a:endParaRPr lang="en-US"/>
          </a:p>
        </p:txBody>
      </p:sp>
    </p:spTree>
    <p:extLst>
      <p:ext uri="{BB962C8B-B14F-4D97-AF65-F5344CB8AC3E}">
        <p14:creationId xmlns:p14="http://schemas.microsoft.com/office/powerpoint/2010/main" val="85002119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116</a:t>
            </a:fld>
            <a:endParaRPr lang="en-US"/>
          </a:p>
        </p:txBody>
      </p:sp>
    </p:spTree>
    <p:extLst>
      <p:ext uri="{BB962C8B-B14F-4D97-AF65-F5344CB8AC3E}">
        <p14:creationId xmlns:p14="http://schemas.microsoft.com/office/powerpoint/2010/main" val="125329826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117</a:t>
            </a:fld>
            <a:endParaRPr lang="en-US"/>
          </a:p>
        </p:txBody>
      </p:sp>
    </p:spTree>
    <p:extLst>
      <p:ext uri="{BB962C8B-B14F-4D97-AF65-F5344CB8AC3E}">
        <p14:creationId xmlns:p14="http://schemas.microsoft.com/office/powerpoint/2010/main" val="26723527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6C28B76-325F-4EB6-B770-D7CFC87B8021}" type="slidenum">
              <a:rPr lang="en-US" smtClean="0"/>
              <a:t>119</a:t>
            </a:fld>
            <a:endParaRPr lang="en-US"/>
          </a:p>
        </p:txBody>
      </p:sp>
    </p:spTree>
    <p:extLst>
      <p:ext uri="{BB962C8B-B14F-4D97-AF65-F5344CB8AC3E}">
        <p14:creationId xmlns:p14="http://schemas.microsoft.com/office/powerpoint/2010/main" val="137769142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6C28B76-325F-4EB6-B770-D7CFC87B8021}" type="slidenum">
              <a:rPr lang="en-US" smtClean="0"/>
              <a:t>120</a:t>
            </a:fld>
            <a:endParaRPr lang="en-US"/>
          </a:p>
        </p:txBody>
      </p:sp>
    </p:spTree>
    <p:extLst>
      <p:ext uri="{BB962C8B-B14F-4D97-AF65-F5344CB8AC3E}">
        <p14:creationId xmlns:p14="http://schemas.microsoft.com/office/powerpoint/2010/main" val="369567625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6C28B76-325F-4EB6-B770-D7CFC87B8021}" type="slidenum">
              <a:rPr lang="en-US" smtClean="0"/>
              <a:t>121</a:t>
            </a:fld>
            <a:endParaRPr lang="en-US"/>
          </a:p>
        </p:txBody>
      </p:sp>
    </p:spTree>
    <p:extLst>
      <p:ext uri="{BB962C8B-B14F-4D97-AF65-F5344CB8AC3E}">
        <p14:creationId xmlns:p14="http://schemas.microsoft.com/office/powerpoint/2010/main" val="102090206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6C28B76-325F-4EB6-B770-D7CFC87B8021}" type="slidenum">
              <a:rPr lang="en-US" smtClean="0"/>
              <a:t>122</a:t>
            </a:fld>
            <a:endParaRPr lang="en-US"/>
          </a:p>
        </p:txBody>
      </p:sp>
    </p:spTree>
    <p:extLst>
      <p:ext uri="{BB962C8B-B14F-4D97-AF65-F5344CB8AC3E}">
        <p14:creationId xmlns:p14="http://schemas.microsoft.com/office/powerpoint/2010/main" val="302317509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6C28B76-325F-4EB6-B770-D7CFC87B8021}" type="slidenum">
              <a:rPr lang="en-US" smtClean="0"/>
              <a:t>123</a:t>
            </a:fld>
            <a:endParaRPr lang="en-US"/>
          </a:p>
        </p:txBody>
      </p:sp>
    </p:spTree>
    <p:extLst>
      <p:ext uri="{BB962C8B-B14F-4D97-AF65-F5344CB8AC3E}">
        <p14:creationId xmlns:p14="http://schemas.microsoft.com/office/powerpoint/2010/main" val="7452587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B2ABAB-539F-4AFC-8B33-774B444233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62477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04800" y="351173"/>
            <a:ext cx="11582400" cy="1353965"/>
          </a:xfrm>
        </p:spPr>
        <p:txBody>
          <a:bodyPr anchor="t" anchorCtr="0">
            <a:normAutofit/>
          </a:bodyPr>
          <a:lstStyle>
            <a:lvl1pPr algn="l">
              <a:defRPr sz="4000" b="1"/>
            </a:lvl1pPr>
          </a:lstStyle>
          <a:p>
            <a:r>
              <a:rPr lang="en-US" dirty="0"/>
              <a:t>Module Title</a:t>
            </a:r>
          </a:p>
        </p:txBody>
      </p:sp>
      <p:sp>
        <p:nvSpPr>
          <p:cNvPr id="3" name="Subtitle 2"/>
          <p:cNvSpPr>
            <a:spLocks noGrp="1"/>
          </p:cNvSpPr>
          <p:nvPr>
            <p:ph type="subTitle" idx="1" hasCustomPrompt="1"/>
          </p:nvPr>
        </p:nvSpPr>
        <p:spPr>
          <a:xfrm>
            <a:off x="304800" y="2416280"/>
            <a:ext cx="11582400" cy="694944"/>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Module # - Part #</a:t>
            </a:r>
          </a:p>
        </p:txBody>
      </p:sp>
      <p:sp>
        <p:nvSpPr>
          <p:cNvPr id="12" name="Footer Placeholder 11"/>
          <p:cNvSpPr>
            <a:spLocks noGrp="1"/>
          </p:cNvSpPr>
          <p:nvPr>
            <p:ph type="ftr" sz="quarter" idx="14"/>
          </p:nvPr>
        </p:nvSpPr>
        <p:spPr>
          <a:xfrm>
            <a:off x="9305028" y="6479523"/>
            <a:ext cx="2582173" cy="153888"/>
          </a:xfrm>
        </p:spPr>
        <p:txBody>
          <a:bodyPr/>
          <a:lstStyle/>
          <a:p>
            <a:endParaRPr lang="en-US"/>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3163" y="5048056"/>
            <a:ext cx="4722005" cy="382717"/>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1" y="3822366"/>
            <a:ext cx="5518243" cy="845165"/>
          </a:xfrm>
          <a:prstGeom prst="rect">
            <a:avLst/>
          </a:prstGeom>
        </p:spPr>
      </p:pic>
    </p:spTree>
    <p:extLst>
      <p:ext uri="{BB962C8B-B14F-4D97-AF65-F5344CB8AC3E}">
        <p14:creationId xmlns:p14="http://schemas.microsoft.com/office/powerpoint/2010/main" val="2262502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95826" y="174812"/>
            <a:ext cx="7348497" cy="731520"/>
          </a:xfrm>
        </p:spPr>
        <p:txBody>
          <a:bodyPr/>
          <a:lstStyle>
            <a:lvl1pPr>
              <a:defRPr/>
            </a:lvl1pPr>
          </a:lstStyle>
          <a:p>
            <a:r>
              <a:rPr lang="en-US" dirty="0"/>
              <a:t>Activity #.# - Name of Activity</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AA06DC5-620C-4D3C-B416-7C1D0B39147D}" type="slidenum">
              <a:rPr lang="en-US" smtClean="0"/>
              <a:t>‹#›</a:t>
            </a:fld>
            <a:endParaRPr lang="en-US"/>
          </a:p>
        </p:txBody>
      </p:sp>
      <p:grpSp>
        <p:nvGrpSpPr>
          <p:cNvPr id="7" name="Group 6"/>
          <p:cNvGrpSpPr/>
          <p:nvPr userDrawn="1"/>
        </p:nvGrpSpPr>
        <p:grpSpPr>
          <a:xfrm>
            <a:off x="170537" y="63548"/>
            <a:ext cx="1158801" cy="954048"/>
            <a:chOff x="155169" y="252345"/>
            <a:chExt cx="1288767" cy="1065166"/>
          </a:xfrm>
        </p:grpSpPr>
        <p:sp>
          <p:nvSpPr>
            <p:cNvPr id="5" name="Hexagon 4"/>
            <p:cNvSpPr/>
            <p:nvPr userDrawn="1"/>
          </p:nvSpPr>
          <p:spPr>
            <a:xfrm rot="16200000">
              <a:off x="266970" y="140544"/>
              <a:ext cx="1065166" cy="1288767"/>
            </a:xfrm>
            <a:prstGeom prst="hexagon">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0317" y="406486"/>
              <a:ext cx="538473" cy="699267"/>
            </a:xfrm>
            <a:prstGeom prst="rect">
              <a:avLst/>
            </a:prstGeom>
          </p:spPr>
        </p:pic>
      </p:grpSp>
    </p:spTree>
    <p:extLst>
      <p:ext uri="{BB962C8B-B14F-4D97-AF65-F5344CB8AC3E}">
        <p14:creationId xmlns:p14="http://schemas.microsoft.com/office/powerpoint/2010/main" val="29914626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1438" y="228600"/>
            <a:ext cx="10365761" cy="731520"/>
          </a:xfrm>
        </p:spPr>
        <p:txBody>
          <a:bodyPr/>
          <a:lstStyle>
            <a:lvl1pPr>
              <a:defRPr/>
            </a:lvl1pPr>
          </a:lstStyle>
          <a:p>
            <a:r>
              <a:rPr lang="en-US" dirty="0"/>
              <a:t>Video Example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AA06DC5-620C-4D3C-B416-7C1D0B39147D}" type="slidenum">
              <a:rPr lang="en-US" smtClean="0"/>
              <a:t>‹#›</a:t>
            </a:fld>
            <a:endParaRPr lang="en-US"/>
          </a:p>
        </p:txBody>
      </p:sp>
      <p:grpSp>
        <p:nvGrpSpPr>
          <p:cNvPr id="7" name="Group 6"/>
          <p:cNvGrpSpPr/>
          <p:nvPr userDrawn="1"/>
        </p:nvGrpSpPr>
        <p:grpSpPr>
          <a:xfrm>
            <a:off x="301167" y="148072"/>
            <a:ext cx="1012804" cy="892576"/>
            <a:chOff x="155169" y="252345"/>
            <a:chExt cx="1288767" cy="1065166"/>
          </a:xfrm>
        </p:grpSpPr>
        <p:sp>
          <p:nvSpPr>
            <p:cNvPr id="5" name="Hexagon 4"/>
            <p:cNvSpPr/>
            <p:nvPr userDrawn="1"/>
          </p:nvSpPr>
          <p:spPr>
            <a:xfrm rot="16200000">
              <a:off x="266970" y="140544"/>
              <a:ext cx="1065166" cy="1288767"/>
            </a:xfrm>
            <a:prstGeom prst="hexagon">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3259" y="568437"/>
              <a:ext cx="906107" cy="429209"/>
            </a:xfrm>
            <a:prstGeom prst="rect">
              <a:avLst/>
            </a:prstGeom>
          </p:spPr>
        </p:pic>
      </p:grpSp>
      <p:sp>
        <p:nvSpPr>
          <p:cNvPr id="9" name="Text Placeholder 8"/>
          <p:cNvSpPr>
            <a:spLocks noGrp="1"/>
          </p:cNvSpPr>
          <p:nvPr>
            <p:ph type="body" sz="quarter" idx="12" hasCustomPrompt="1"/>
          </p:nvPr>
        </p:nvSpPr>
        <p:spPr>
          <a:xfrm>
            <a:off x="606425" y="1452563"/>
            <a:ext cx="3266328" cy="4433887"/>
          </a:xfrm>
        </p:spPr>
        <p:txBody>
          <a:bodyPr/>
          <a:lstStyle>
            <a:lvl1pPr>
              <a:defRPr sz="2000"/>
            </a:lvl1pPr>
            <a:lvl2pPr>
              <a:defRPr sz="1800"/>
            </a:lvl2pPr>
            <a:lvl3pPr>
              <a:defRPr sz="1600"/>
            </a:lvl3pPr>
            <a:lvl4pPr>
              <a:defRPr sz="1400"/>
            </a:lvl4pPr>
            <a:lvl5pPr>
              <a:defRPr sz="1200"/>
            </a:lvl5pPr>
          </a:lstStyle>
          <a:p>
            <a:pPr lvl="0"/>
            <a:r>
              <a:rPr lang="en-US" dirty="0"/>
              <a:t>Objective:</a:t>
            </a:r>
          </a:p>
          <a:p>
            <a:pPr lvl="0"/>
            <a:endParaRPr lang="en-US" dirty="0"/>
          </a:p>
          <a:p>
            <a:pPr lvl="0"/>
            <a:r>
              <a:rPr lang="en-US" dirty="0"/>
              <a:t>Description:</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Media Placeholder 10"/>
          <p:cNvSpPr>
            <a:spLocks noGrp="1"/>
          </p:cNvSpPr>
          <p:nvPr>
            <p:ph type="media" sz="quarter" idx="13"/>
          </p:nvPr>
        </p:nvSpPr>
        <p:spPr>
          <a:xfrm>
            <a:off x="4064854" y="1452563"/>
            <a:ext cx="4340959" cy="3073400"/>
          </a:xfrm>
        </p:spPr>
        <p:txBody>
          <a:bodyPr/>
          <a:lstStyle/>
          <a:p>
            <a:endParaRPr lang="en-US"/>
          </a:p>
        </p:txBody>
      </p:sp>
      <p:sp>
        <p:nvSpPr>
          <p:cNvPr id="12" name="Text Placeholder 8"/>
          <p:cNvSpPr>
            <a:spLocks noGrp="1"/>
          </p:cNvSpPr>
          <p:nvPr>
            <p:ph type="body" sz="quarter" idx="14" hasCustomPrompt="1"/>
          </p:nvPr>
        </p:nvSpPr>
        <p:spPr>
          <a:xfrm>
            <a:off x="4064854" y="4757549"/>
            <a:ext cx="4340958" cy="521714"/>
          </a:xfrm>
        </p:spPr>
        <p:txBody>
          <a:bodyPr>
            <a:normAutofit/>
          </a:bodyPr>
          <a:lstStyle>
            <a:lvl1pPr>
              <a:defRPr/>
            </a:lvl1pPr>
            <a:lvl2pPr marL="1588" indent="0">
              <a:buNone/>
              <a:defRPr/>
            </a:lvl2pPr>
            <a:lvl5pPr marL="0" indent="0">
              <a:buNone/>
              <a:defRPr sz="1200"/>
            </a:lvl5pPr>
          </a:lstStyle>
          <a:p>
            <a:pPr lvl="4"/>
            <a:r>
              <a:rPr lang="en-US" dirty="0"/>
              <a:t>Citation</a:t>
            </a:r>
          </a:p>
        </p:txBody>
      </p:sp>
    </p:spTree>
    <p:extLst>
      <p:ext uri="{BB962C8B-B14F-4D97-AF65-F5344CB8AC3E}">
        <p14:creationId xmlns:p14="http://schemas.microsoft.com/office/powerpoint/2010/main" val="19354527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rriculu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13755" y="228600"/>
            <a:ext cx="7115416" cy="731520"/>
          </a:xfrm>
        </p:spPr>
        <p:txBody>
          <a:bodyPr/>
          <a:lstStyle>
            <a:lvl1pPr>
              <a:defRPr/>
            </a:lvl1pPr>
          </a:lstStyle>
          <a:p>
            <a:r>
              <a:rPr lang="en-US" dirty="0"/>
              <a:t>Curriculum Example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AA06DC5-620C-4D3C-B416-7C1D0B39147D}" type="slidenum">
              <a:rPr lang="en-US" smtClean="0"/>
              <a:t>‹#›</a:t>
            </a:fld>
            <a:endParaRPr lang="en-US"/>
          </a:p>
        </p:txBody>
      </p:sp>
      <p:grpSp>
        <p:nvGrpSpPr>
          <p:cNvPr id="7" name="Group 6"/>
          <p:cNvGrpSpPr/>
          <p:nvPr userDrawn="1"/>
        </p:nvGrpSpPr>
        <p:grpSpPr>
          <a:xfrm>
            <a:off x="262746" y="128862"/>
            <a:ext cx="1043540" cy="930996"/>
            <a:chOff x="155169" y="252345"/>
            <a:chExt cx="1288767" cy="1065166"/>
          </a:xfrm>
        </p:grpSpPr>
        <p:sp>
          <p:nvSpPr>
            <p:cNvPr id="5" name="Hexagon 4"/>
            <p:cNvSpPr/>
            <p:nvPr userDrawn="1"/>
          </p:nvSpPr>
          <p:spPr>
            <a:xfrm rot="16200000">
              <a:off x="266970" y="140544"/>
              <a:ext cx="1065166" cy="1288767"/>
            </a:xfrm>
            <a:prstGeom prst="hexagon">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5703" y="568263"/>
              <a:ext cx="747701" cy="433327"/>
            </a:xfrm>
            <a:prstGeom prst="rect">
              <a:avLst/>
            </a:prstGeom>
          </p:spPr>
        </p:pic>
      </p:grpSp>
      <p:sp>
        <p:nvSpPr>
          <p:cNvPr id="9" name="Text Placeholder 8"/>
          <p:cNvSpPr>
            <a:spLocks noGrp="1"/>
          </p:cNvSpPr>
          <p:nvPr>
            <p:ph type="body" sz="quarter" idx="12"/>
          </p:nvPr>
        </p:nvSpPr>
        <p:spPr>
          <a:xfrm>
            <a:off x="584200" y="1336675"/>
            <a:ext cx="4556418" cy="45037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p:cNvSpPr>
            <a:spLocks noGrp="1"/>
          </p:cNvSpPr>
          <p:nvPr>
            <p:ph type="pic" sz="quarter" idx="13"/>
          </p:nvPr>
        </p:nvSpPr>
        <p:spPr>
          <a:xfrm>
            <a:off x="5340350" y="1336675"/>
            <a:ext cx="3289300" cy="3881438"/>
          </a:xfrm>
        </p:spPr>
        <p:txBody>
          <a:bodyPr/>
          <a:lstStyle/>
          <a:p>
            <a:endParaRPr lang="en-US"/>
          </a:p>
        </p:txBody>
      </p:sp>
      <p:sp>
        <p:nvSpPr>
          <p:cNvPr id="12" name="Text Placeholder 8"/>
          <p:cNvSpPr>
            <a:spLocks noGrp="1"/>
          </p:cNvSpPr>
          <p:nvPr>
            <p:ph type="body" sz="quarter" idx="14" hasCustomPrompt="1"/>
          </p:nvPr>
        </p:nvSpPr>
        <p:spPr>
          <a:xfrm>
            <a:off x="5340350" y="5395324"/>
            <a:ext cx="3288821" cy="913268"/>
          </a:xfrm>
        </p:spPr>
        <p:txBody>
          <a:bodyPr>
            <a:normAutofit/>
          </a:bodyPr>
          <a:lstStyle>
            <a:lvl1pPr>
              <a:defRPr/>
            </a:lvl1pPr>
            <a:lvl2pPr marL="1588" indent="0">
              <a:buNone/>
              <a:defRPr/>
            </a:lvl2pPr>
            <a:lvl5pPr marL="0" indent="0">
              <a:buNone/>
              <a:defRPr sz="1200"/>
            </a:lvl5pPr>
          </a:lstStyle>
          <a:p>
            <a:pPr lvl="4"/>
            <a:r>
              <a:rPr lang="en-US" dirty="0"/>
              <a:t>Citation</a:t>
            </a:r>
          </a:p>
        </p:txBody>
      </p:sp>
    </p:spTree>
    <p:extLst>
      <p:ext uri="{BB962C8B-B14F-4D97-AF65-F5344CB8AC3E}">
        <p14:creationId xmlns:p14="http://schemas.microsoft.com/office/powerpoint/2010/main" val="9674805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artner Wor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95826" y="205548"/>
            <a:ext cx="3537217" cy="731520"/>
          </a:xfrm>
        </p:spPr>
        <p:txBody>
          <a:bodyPr/>
          <a:lstStyle>
            <a:lvl1pPr>
              <a:defRPr/>
            </a:lvl1pPr>
          </a:lstStyle>
          <a:p>
            <a:r>
              <a:rPr lang="en-US" dirty="0"/>
              <a:t>Partner Work</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AA06DC5-620C-4D3C-B416-7C1D0B39147D}" type="slidenum">
              <a:rPr lang="en-US" smtClean="0"/>
              <a:t>‹#›</a:t>
            </a:fld>
            <a:endParaRPr lang="en-US"/>
          </a:p>
        </p:txBody>
      </p:sp>
      <p:grpSp>
        <p:nvGrpSpPr>
          <p:cNvPr id="7" name="Group 6"/>
          <p:cNvGrpSpPr/>
          <p:nvPr userDrawn="1"/>
        </p:nvGrpSpPr>
        <p:grpSpPr>
          <a:xfrm>
            <a:off x="195757" y="94363"/>
            <a:ext cx="1156633" cy="953889"/>
            <a:chOff x="111233" y="275556"/>
            <a:chExt cx="1288767" cy="1065166"/>
          </a:xfrm>
        </p:grpSpPr>
        <p:sp>
          <p:nvSpPr>
            <p:cNvPr id="5" name="Hexagon 4"/>
            <p:cNvSpPr/>
            <p:nvPr userDrawn="1"/>
          </p:nvSpPr>
          <p:spPr>
            <a:xfrm rot="16200000">
              <a:off x="223034" y="163755"/>
              <a:ext cx="1065166" cy="1288767"/>
            </a:xfrm>
            <a:prstGeom prst="hexagon">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2756" y="584942"/>
              <a:ext cx="1061403" cy="447098"/>
            </a:xfrm>
            <a:prstGeom prst="rect">
              <a:avLst/>
            </a:prstGeom>
          </p:spPr>
        </p:pic>
      </p:grpSp>
      <p:sp>
        <p:nvSpPr>
          <p:cNvPr id="9" name="Text Placeholder 8"/>
          <p:cNvSpPr>
            <a:spLocks noGrp="1"/>
          </p:cNvSpPr>
          <p:nvPr>
            <p:ph type="body" sz="quarter" idx="12"/>
          </p:nvPr>
        </p:nvSpPr>
        <p:spPr>
          <a:xfrm>
            <a:off x="576263" y="1314450"/>
            <a:ext cx="7331075" cy="45100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06067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iz">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36806" y="228600"/>
            <a:ext cx="4679577" cy="731520"/>
          </a:xfrm>
        </p:spPr>
        <p:txBody>
          <a:bodyPr/>
          <a:lstStyle>
            <a:lvl1pPr>
              <a:defRPr/>
            </a:lvl1pPr>
          </a:lstStyle>
          <a:p>
            <a:r>
              <a:rPr lang="en-US" dirty="0"/>
              <a:t>Quiz</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AA06DC5-620C-4D3C-B416-7C1D0B39147D}" type="slidenum">
              <a:rPr lang="en-US" smtClean="0"/>
              <a:t>‹#›</a:t>
            </a:fld>
            <a:endParaRPr lang="en-US"/>
          </a:p>
        </p:txBody>
      </p:sp>
      <p:grpSp>
        <p:nvGrpSpPr>
          <p:cNvPr id="7" name="Group 6"/>
          <p:cNvGrpSpPr/>
          <p:nvPr userDrawn="1"/>
        </p:nvGrpSpPr>
        <p:grpSpPr>
          <a:xfrm>
            <a:off x="201273" y="117336"/>
            <a:ext cx="1143433" cy="954048"/>
            <a:chOff x="155169" y="252345"/>
            <a:chExt cx="1288767" cy="1065166"/>
          </a:xfrm>
        </p:grpSpPr>
        <p:sp>
          <p:nvSpPr>
            <p:cNvPr id="5" name="Hexagon 4"/>
            <p:cNvSpPr/>
            <p:nvPr userDrawn="1"/>
          </p:nvSpPr>
          <p:spPr>
            <a:xfrm rot="16200000">
              <a:off x="266970" y="140544"/>
              <a:ext cx="1065166" cy="1288767"/>
            </a:xfrm>
            <a:prstGeom prst="hexagon">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2663" y="450799"/>
              <a:ext cx="573781" cy="631769"/>
            </a:xfrm>
            <a:prstGeom prst="rect">
              <a:avLst/>
            </a:prstGeom>
          </p:spPr>
        </p:pic>
      </p:grpSp>
      <p:sp>
        <p:nvSpPr>
          <p:cNvPr id="9" name="Text Placeholder 8"/>
          <p:cNvSpPr>
            <a:spLocks noGrp="1"/>
          </p:cNvSpPr>
          <p:nvPr>
            <p:ph type="body" sz="quarter" idx="12"/>
          </p:nvPr>
        </p:nvSpPr>
        <p:spPr>
          <a:xfrm>
            <a:off x="584200" y="1368425"/>
            <a:ext cx="7337425" cy="4448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63138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Journal Entr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42037" y="182496"/>
            <a:ext cx="3491113" cy="731520"/>
          </a:xfrm>
        </p:spPr>
        <p:txBody>
          <a:bodyPr/>
          <a:lstStyle>
            <a:lvl1pPr>
              <a:defRPr/>
            </a:lvl1pPr>
          </a:lstStyle>
          <a:p>
            <a:r>
              <a:rPr lang="en-US" dirty="0"/>
              <a:t>Journal Entry</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AA06DC5-620C-4D3C-B416-7C1D0B39147D}" type="slidenum">
              <a:rPr lang="en-US" smtClean="0"/>
              <a:t>‹#›</a:t>
            </a:fld>
            <a:endParaRPr lang="en-US"/>
          </a:p>
        </p:txBody>
      </p:sp>
      <p:grpSp>
        <p:nvGrpSpPr>
          <p:cNvPr id="7" name="Group 6"/>
          <p:cNvGrpSpPr/>
          <p:nvPr userDrawn="1"/>
        </p:nvGrpSpPr>
        <p:grpSpPr>
          <a:xfrm>
            <a:off x="185907" y="82758"/>
            <a:ext cx="1066592" cy="930996"/>
            <a:chOff x="155169" y="252345"/>
            <a:chExt cx="1288767" cy="1065166"/>
          </a:xfrm>
        </p:grpSpPr>
        <p:sp>
          <p:nvSpPr>
            <p:cNvPr id="5" name="Hexagon 4"/>
            <p:cNvSpPr/>
            <p:nvPr userDrawn="1"/>
          </p:nvSpPr>
          <p:spPr>
            <a:xfrm rot="16200000">
              <a:off x="266970" y="140544"/>
              <a:ext cx="1065166" cy="1288767"/>
            </a:xfrm>
            <a:prstGeom prst="hexagon">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2283" y="478171"/>
              <a:ext cx="694541" cy="613511"/>
            </a:xfrm>
            <a:prstGeom prst="rect">
              <a:avLst/>
            </a:prstGeom>
          </p:spPr>
        </p:pic>
      </p:grpSp>
      <p:sp>
        <p:nvSpPr>
          <p:cNvPr id="9" name="Text Placeholder 8"/>
          <p:cNvSpPr>
            <a:spLocks noGrp="1"/>
          </p:cNvSpPr>
          <p:nvPr>
            <p:ph type="body" sz="quarter" idx="12"/>
          </p:nvPr>
        </p:nvSpPr>
        <p:spPr>
          <a:xfrm>
            <a:off x="592138" y="1274763"/>
            <a:ext cx="7361237" cy="49180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97790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ear Explana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Clear Explanation</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AA06DC5-620C-4D3C-B416-7C1D0B39147D}" type="slidenum">
              <a:rPr lang="en-US" smtClean="0"/>
              <a:t>‹#›</a:t>
            </a:fld>
            <a:endParaRPr lang="en-US"/>
          </a:p>
        </p:txBody>
      </p:sp>
      <p:sp>
        <p:nvSpPr>
          <p:cNvPr id="6" name="Text Placeholder 5"/>
          <p:cNvSpPr>
            <a:spLocks noGrp="1"/>
          </p:cNvSpPr>
          <p:nvPr>
            <p:ph type="body" sz="quarter" idx="12"/>
          </p:nvPr>
        </p:nvSpPr>
        <p:spPr>
          <a:xfrm>
            <a:off x="304800" y="1244600"/>
            <a:ext cx="11582400" cy="4833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28732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Referenc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11"/>
          </p:nvPr>
        </p:nvSpPr>
        <p:spPr/>
        <p:txBody>
          <a:bodyPr/>
          <a:lstStyle/>
          <a:p>
            <a:fld id="{5AA06DC5-620C-4D3C-B416-7C1D0B39147D}" type="slidenum">
              <a:rPr lang="en-US" smtClean="0"/>
              <a:t>‹#›</a:t>
            </a:fld>
            <a:endParaRPr lang="en-US"/>
          </a:p>
        </p:txBody>
      </p:sp>
      <p:sp>
        <p:nvSpPr>
          <p:cNvPr id="6" name="Text Placeholder 5"/>
          <p:cNvSpPr>
            <a:spLocks noGrp="1"/>
          </p:cNvSpPr>
          <p:nvPr>
            <p:ph type="body" sz="quarter" idx="12"/>
          </p:nvPr>
        </p:nvSpPr>
        <p:spPr>
          <a:xfrm>
            <a:off x="304800" y="1219203"/>
            <a:ext cx="11582400" cy="4632325"/>
          </a:xfrm>
        </p:spPr>
        <p:txBody>
          <a:bodyPr>
            <a:normAutofit/>
          </a:bodyPr>
          <a:lstStyle>
            <a:lvl1pPr marL="457200" indent="-457200">
              <a:defRPr sz="1800"/>
            </a:lvl1pPr>
            <a:lvl2pPr marL="457200" indent="-457200">
              <a:lnSpc>
                <a:spcPct val="110000"/>
              </a:lnSpc>
              <a:buFont typeface="Arial" panose="020B0604020202020204" pitchFamily="34" charset="0"/>
              <a:buChar char="•"/>
              <a:defRPr sz="1800"/>
            </a:lvl2pPr>
            <a:lvl3pPr marL="457200" indent="-457200">
              <a:lnSpc>
                <a:spcPct val="110000"/>
              </a:lnSpc>
              <a:buFont typeface="Arial" panose="020B0604020202020204" pitchFamily="34" charset="0"/>
              <a:buChar char="•"/>
              <a:defRPr sz="1800"/>
            </a:lvl3pPr>
            <a:lvl4pPr marL="457200" indent="-457200">
              <a:lnSpc>
                <a:spcPct val="110000"/>
              </a:lnSpc>
              <a:buFont typeface="Arial" panose="020B0604020202020204" pitchFamily="34" charset="0"/>
              <a:buChar char="•"/>
              <a:defRPr sz="1800"/>
            </a:lvl4pPr>
            <a:lvl5pPr marL="457200" indent="-457200">
              <a:lnSpc>
                <a:spcPct val="110000"/>
              </a:lnSpc>
              <a:buFont typeface="Arial" panose="020B0604020202020204" pitchFamily="34" charset="0"/>
              <a:buChar cha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276029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AA06DC5-620C-4D3C-B416-7C1D0B39147D}" type="slidenum">
              <a:rPr lang="en-US" smtClean="0"/>
              <a:t>‹#›</a:t>
            </a:fld>
            <a:endParaRPr lang="en-US"/>
          </a:p>
        </p:txBody>
      </p:sp>
    </p:spTree>
    <p:extLst>
      <p:ext uri="{BB962C8B-B14F-4D97-AF65-F5344CB8AC3E}">
        <p14:creationId xmlns:p14="http://schemas.microsoft.com/office/powerpoint/2010/main" val="16819552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5AA06DC5-620C-4D3C-B416-7C1D0B39147D}" type="slidenum">
              <a:rPr lang="en-US" smtClean="0"/>
              <a:t>‹#›</a:t>
            </a:fld>
            <a:endParaRPr lang="en-US"/>
          </a:p>
        </p:txBody>
      </p:sp>
    </p:spTree>
    <p:extLst>
      <p:ext uri="{BB962C8B-B14F-4D97-AF65-F5344CB8AC3E}">
        <p14:creationId xmlns:p14="http://schemas.microsoft.com/office/powerpoint/2010/main" val="351563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odule Objectives">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5AA06DC5-620C-4D3C-B416-7C1D0B39147D}" type="slidenum">
              <a:rPr lang="en-US" smtClean="0"/>
              <a:t>‹#›</a:t>
            </a:fld>
            <a:endParaRPr lang="en-US"/>
          </a:p>
        </p:txBody>
      </p:sp>
      <p:sp>
        <p:nvSpPr>
          <p:cNvPr id="3" name="TextBox 2"/>
          <p:cNvSpPr txBox="1"/>
          <p:nvPr userDrawn="1"/>
        </p:nvSpPr>
        <p:spPr>
          <a:xfrm>
            <a:off x="304800" y="130629"/>
            <a:ext cx="8221362" cy="584775"/>
          </a:xfrm>
          <a:prstGeom prst="rect">
            <a:avLst/>
          </a:prstGeom>
          <a:noFill/>
        </p:spPr>
        <p:txBody>
          <a:bodyPr wrap="square" rtlCol="0">
            <a:spAutoFit/>
          </a:bodyPr>
          <a:lstStyle/>
          <a:p>
            <a:r>
              <a:rPr lang="en-US" sz="3200" b="1" dirty="0">
                <a:solidFill>
                  <a:schemeClr val="bg1"/>
                </a:solidFill>
              </a:rPr>
              <a:t>Part 1</a:t>
            </a:r>
            <a:r>
              <a:rPr lang="en-US" sz="3200" b="1" baseline="0" dirty="0">
                <a:solidFill>
                  <a:schemeClr val="bg1"/>
                </a:solidFill>
              </a:rPr>
              <a:t> </a:t>
            </a:r>
            <a:r>
              <a:rPr lang="en-US" sz="3200" b="1" dirty="0">
                <a:solidFill>
                  <a:schemeClr val="bg1"/>
                </a:solidFill>
              </a:rPr>
              <a:t>Objectives</a:t>
            </a:r>
          </a:p>
        </p:txBody>
      </p:sp>
      <p:sp>
        <p:nvSpPr>
          <p:cNvPr id="7" name="TextBox 6"/>
          <p:cNvSpPr txBox="1"/>
          <p:nvPr userDrawn="1"/>
        </p:nvSpPr>
        <p:spPr>
          <a:xfrm>
            <a:off x="304800" y="867015"/>
            <a:ext cx="8221362" cy="461665"/>
          </a:xfrm>
          <a:prstGeom prst="rect">
            <a:avLst/>
          </a:prstGeom>
          <a:noFill/>
        </p:spPr>
        <p:txBody>
          <a:bodyPr wrap="square" rtlCol="0">
            <a:spAutoFit/>
          </a:bodyPr>
          <a:lstStyle/>
          <a:p>
            <a:r>
              <a:rPr lang="en-US" sz="2400" b="0" dirty="0">
                <a:solidFill>
                  <a:schemeClr val="bg1"/>
                </a:solidFill>
              </a:rPr>
              <a:t>You will learn…</a:t>
            </a:r>
          </a:p>
        </p:txBody>
      </p:sp>
      <p:sp>
        <p:nvSpPr>
          <p:cNvPr id="8" name="Text Placeholder 7"/>
          <p:cNvSpPr>
            <a:spLocks noGrp="1"/>
          </p:cNvSpPr>
          <p:nvPr>
            <p:ph type="body" sz="quarter" idx="12" hasCustomPrompt="1"/>
          </p:nvPr>
        </p:nvSpPr>
        <p:spPr>
          <a:xfrm>
            <a:off x="407988" y="1436688"/>
            <a:ext cx="6599237" cy="4403725"/>
          </a:xfrm>
        </p:spPr>
        <p:txBody>
          <a:bodyPr/>
          <a:lstStyle>
            <a:lvl1pPr>
              <a:defRPr b="1"/>
            </a:lvl1pPr>
          </a:lstStyle>
          <a:p>
            <a:pPr lvl="0"/>
            <a:r>
              <a:rPr lang="en-US" dirty="0"/>
              <a:t>Part 1</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974504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Module Objectives">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5AA06DC5-620C-4D3C-B416-7C1D0B39147D}" type="slidenum">
              <a:rPr lang="en-US" smtClean="0"/>
              <a:t>‹#›</a:t>
            </a:fld>
            <a:endParaRPr lang="en-US" dirty="0"/>
          </a:p>
        </p:txBody>
      </p:sp>
      <p:sp>
        <p:nvSpPr>
          <p:cNvPr id="8" name="Text Placeholder 7"/>
          <p:cNvSpPr>
            <a:spLocks noGrp="1"/>
          </p:cNvSpPr>
          <p:nvPr>
            <p:ph type="body" sz="quarter" idx="12" hasCustomPrompt="1"/>
          </p:nvPr>
        </p:nvSpPr>
        <p:spPr>
          <a:xfrm>
            <a:off x="407988" y="1436688"/>
            <a:ext cx="6599237" cy="4403725"/>
          </a:xfrm>
        </p:spPr>
        <p:txBody>
          <a:bodyPr/>
          <a:lstStyle>
            <a:lvl1pPr>
              <a:defRPr b="1"/>
            </a:lvl1pPr>
          </a:lstStyle>
          <a:p>
            <a:pPr lvl="0"/>
            <a:r>
              <a:rPr lang="en-US" dirty="0"/>
              <a:t>Part 1</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3" hasCustomPrompt="1"/>
          </p:nvPr>
        </p:nvSpPr>
        <p:spPr>
          <a:xfrm>
            <a:off x="407987" y="77357"/>
            <a:ext cx="7095219" cy="789658"/>
          </a:xfrm>
        </p:spPr>
        <p:txBody>
          <a:bodyPr>
            <a:normAutofit/>
          </a:bodyPr>
          <a:lstStyle>
            <a:lvl4pPr marL="0" indent="0">
              <a:buNone/>
              <a:defRPr sz="3200" b="1">
                <a:latin typeface="Verdana" panose="020B0604030504040204" pitchFamily="34" charset="0"/>
                <a:ea typeface="Verdana" panose="020B0604030504040204" pitchFamily="34" charset="0"/>
              </a:defRPr>
            </a:lvl4pPr>
          </a:lstStyle>
          <a:p>
            <a:pPr lvl="3"/>
            <a:r>
              <a:rPr lang="en-US" sz="3200" b="1" dirty="0">
                <a:latin typeface="Verdana" panose="020B0604030504040204" pitchFamily="34" charset="0"/>
                <a:ea typeface="Verdana" panose="020B0604030504040204" pitchFamily="34" charset="0"/>
              </a:rPr>
              <a:t>Objective</a:t>
            </a:r>
            <a:endParaRPr lang="en-US" dirty="0"/>
          </a:p>
        </p:txBody>
      </p:sp>
    </p:spTree>
    <p:extLst>
      <p:ext uri="{BB962C8B-B14F-4D97-AF65-F5344CB8AC3E}">
        <p14:creationId xmlns:p14="http://schemas.microsoft.com/office/powerpoint/2010/main" val="3898193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ationa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AA06DC5-620C-4D3C-B416-7C1D0B39147D}" type="slidenum">
              <a:rPr lang="en-US" smtClean="0"/>
              <a:t>‹#›</a:t>
            </a:fld>
            <a:endParaRPr lang="en-US"/>
          </a:p>
        </p:txBody>
      </p:sp>
      <p:sp>
        <p:nvSpPr>
          <p:cNvPr id="6" name="Text Placeholder 5"/>
          <p:cNvSpPr>
            <a:spLocks noGrp="1"/>
          </p:cNvSpPr>
          <p:nvPr>
            <p:ph type="body" sz="quarter" idx="12"/>
          </p:nvPr>
        </p:nvSpPr>
        <p:spPr>
          <a:xfrm>
            <a:off x="592138" y="1260475"/>
            <a:ext cx="7583487" cy="48641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p:cNvGrpSpPr/>
          <p:nvPr userDrawn="1"/>
        </p:nvGrpSpPr>
        <p:grpSpPr>
          <a:xfrm>
            <a:off x="112700" y="69437"/>
            <a:ext cx="1070641" cy="973003"/>
            <a:chOff x="20492" y="25921"/>
            <a:chExt cx="1288767" cy="1065166"/>
          </a:xfrm>
          <a:solidFill>
            <a:schemeClr val="accent3">
              <a:lumMod val="50000"/>
            </a:schemeClr>
          </a:solidFill>
        </p:grpSpPr>
        <p:sp>
          <p:nvSpPr>
            <p:cNvPr id="8" name="Hexagon 7"/>
            <p:cNvSpPr/>
            <p:nvPr userDrawn="1"/>
          </p:nvSpPr>
          <p:spPr>
            <a:xfrm rot="16200000">
              <a:off x="132293" y="-85880"/>
              <a:ext cx="1065166" cy="1288767"/>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7160" y="227208"/>
              <a:ext cx="555432" cy="667327"/>
            </a:xfrm>
            <a:prstGeom prst="rect">
              <a:avLst/>
            </a:prstGeom>
            <a:grpFill/>
          </p:spPr>
        </p:pic>
      </p:grpSp>
      <p:sp>
        <p:nvSpPr>
          <p:cNvPr id="5" name="Text Placeholder 4"/>
          <p:cNvSpPr>
            <a:spLocks noGrp="1"/>
          </p:cNvSpPr>
          <p:nvPr>
            <p:ph type="body" sz="quarter" idx="13" hasCustomPrompt="1"/>
          </p:nvPr>
        </p:nvSpPr>
        <p:spPr>
          <a:xfrm>
            <a:off x="1520825" y="184150"/>
            <a:ext cx="5572125" cy="858838"/>
          </a:xfrm>
        </p:spPr>
        <p:txBody>
          <a:bodyPr>
            <a:normAutofit/>
          </a:bodyPr>
          <a:lstStyle>
            <a:lvl1pPr>
              <a:defRPr sz="3200" b="1">
                <a:solidFill>
                  <a:schemeClr val="bg1"/>
                </a:solidFill>
              </a:defRPr>
            </a:lvl1pPr>
          </a:lstStyle>
          <a:p>
            <a:pPr lvl="0"/>
            <a:r>
              <a:rPr lang="en-US" sz="3200" b="1" dirty="0"/>
              <a:t>Rationale</a:t>
            </a:r>
            <a:endParaRPr lang="en-US" dirty="0"/>
          </a:p>
        </p:txBody>
      </p:sp>
    </p:spTree>
    <p:extLst>
      <p:ext uri="{BB962C8B-B14F-4D97-AF65-F5344CB8AC3E}">
        <p14:creationId xmlns:p14="http://schemas.microsoft.com/office/powerpoint/2010/main" val="39121007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isual Representa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Visual Representation</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AA06DC5-620C-4D3C-B416-7C1D0B39147D}" type="slidenum">
              <a:rPr lang="en-US" smtClean="0"/>
              <a:t>‹#›</a:t>
            </a:fld>
            <a:endParaRPr lang="en-US"/>
          </a:p>
        </p:txBody>
      </p:sp>
      <p:sp>
        <p:nvSpPr>
          <p:cNvPr id="6" name="Picture Placeholder 5"/>
          <p:cNvSpPr>
            <a:spLocks noGrp="1"/>
          </p:cNvSpPr>
          <p:nvPr>
            <p:ph type="pic" sz="quarter" idx="12"/>
          </p:nvPr>
        </p:nvSpPr>
        <p:spPr>
          <a:xfrm>
            <a:off x="304800" y="1160463"/>
            <a:ext cx="7586663" cy="5102225"/>
          </a:xfrm>
        </p:spPr>
        <p:txBody>
          <a:bodyPr/>
          <a:lstStyle/>
          <a:p>
            <a:endParaRPr lang="en-US"/>
          </a:p>
        </p:txBody>
      </p:sp>
    </p:spTree>
    <p:extLst>
      <p:ext uri="{BB962C8B-B14F-4D97-AF65-F5344CB8AC3E}">
        <p14:creationId xmlns:p14="http://schemas.microsoft.com/office/powerpoint/2010/main" val="23356034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ey Term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98386" y="228600"/>
            <a:ext cx="10388813" cy="731520"/>
          </a:xfrm>
        </p:spPr>
        <p:txBody>
          <a:bodyPr/>
          <a:lstStyle>
            <a:lvl1pPr>
              <a:defRPr/>
            </a:lvl1pPr>
          </a:lstStyle>
          <a:p>
            <a:r>
              <a:rPr lang="en-US" dirty="0"/>
              <a:t>Terms</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AA06DC5-620C-4D3C-B416-7C1D0B39147D}" type="slidenum">
              <a:rPr lang="en-US" smtClean="0"/>
              <a:t>‹#›</a:t>
            </a:fld>
            <a:endParaRPr lang="en-US"/>
          </a:p>
        </p:txBody>
      </p:sp>
      <p:sp>
        <p:nvSpPr>
          <p:cNvPr id="6" name="Text Placeholder 5"/>
          <p:cNvSpPr>
            <a:spLocks noGrp="1"/>
          </p:cNvSpPr>
          <p:nvPr>
            <p:ph type="body" sz="quarter" idx="12"/>
          </p:nvPr>
        </p:nvSpPr>
        <p:spPr>
          <a:xfrm>
            <a:off x="304800" y="1168400"/>
            <a:ext cx="7648575" cy="50244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p:cNvGrpSpPr/>
          <p:nvPr userDrawn="1"/>
        </p:nvGrpSpPr>
        <p:grpSpPr>
          <a:xfrm>
            <a:off x="224325" y="136332"/>
            <a:ext cx="1105013" cy="916055"/>
            <a:chOff x="155169" y="252345"/>
            <a:chExt cx="1288767" cy="1065166"/>
          </a:xfrm>
        </p:grpSpPr>
        <p:sp>
          <p:nvSpPr>
            <p:cNvPr id="8" name="Hexagon 7"/>
            <p:cNvSpPr/>
            <p:nvPr userDrawn="1"/>
          </p:nvSpPr>
          <p:spPr>
            <a:xfrm rot="16200000">
              <a:off x="266970" y="140544"/>
              <a:ext cx="1065166" cy="1288767"/>
            </a:xfrm>
            <a:prstGeom prst="hexagon">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2389" y="443816"/>
              <a:ext cx="874328" cy="655746"/>
            </a:xfrm>
            <a:prstGeom prst="rect">
              <a:avLst/>
            </a:prstGeom>
          </p:spPr>
        </p:pic>
      </p:grpSp>
    </p:spTree>
    <p:extLst>
      <p:ext uri="{BB962C8B-B14F-4D97-AF65-F5344CB8AC3E}">
        <p14:creationId xmlns:p14="http://schemas.microsoft.com/office/powerpoint/2010/main" val="4039761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BI">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Module in Context of DBI Framework</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AA06DC5-620C-4D3C-B416-7C1D0B39147D}" type="slidenum">
              <a:rPr lang="en-US" smtClean="0"/>
              <a:t>‹#›</a:t>
            </a:fld>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6208" y="1221760"/>
            <a:ext cx="3635313" cy="4806483"/>
          </a:xfrm>
          <a:prstGeom prst="rect">
            <a:avLst/>
          </a:prstGeom>
        </p:spPr>
      </p:pic>
      <p:sp>
        <p:nvSpPr>
          <p:cNvPr id="9" name="Content Placeholder 8"/>
          <p:cNvSpPr>
            <a:spLocks noGrp="1"/>
          </p:cNvSpPr>
          <p:nvPr>
            <p:ph sz="quarter" idx="13"/>
          </p:nvPr>
        </p:nvSpPr>
        <p:spPr>
          <a:xfrm>
            <a:off x="4111465" y="1127069"/>
            <a:ext cx="5670550" cy="4995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6622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odule Activitie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AA06DC5-620C-4D3C-B416-7C1D0B39147D}" type="slidenum">
              <a:rPr lang="en-US" smtClean="0"/>
              <a:t>‹#›</a:t>
            </a:fld>
            <a:endParaRPr lang="en-US"/>
          </a:p>
        </p:txBody>
      </p:sp>
      <p:sp>
        <p:nvSpPr>
          <p:cNvPr id="6" name="Text Placeholder 5"/>
          <p:cNvSpPr>
            <a:spLocks noGrp="1"/>
          </p:cNvSpPr>
          <p:nvPr>
            <p:ph type="body" sz="quarter" idx="12"/>
          </p:nvPr>
        </p:nvSpPr>
        <p:spPr>
          <a:xfrm>
            <a:off x="304799" y="1222375"/>
            <a:ext cx="9077405" cy="496327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p:cNvSpPr txBox="1"/>
          <p:nvPr userDrawn="1"/>
        </p:nvSpPr>
        <p:spPr>
          <a:xfrm>
            <a:off x="304799" y="470049"/>
            <a:ext cx="9077405" cy="584775"/>
          </a:xfrm>
          <a:prstGeom prst="rect">
            <a:avLst/>
          </a:prstGeom>
          <a:noFill/>
        </p:spPr>
        <p:txBody>
          <a:bodyPr wrap="square" rtlCol="0">
            <a:spAutoFit/>
          </a:bodyPr>
          <a:lstStyle/>
          <a:p>
            <a:r>
              <a:rPr lang="en-US" sz="3200" b="1" dirty="0">
                <a:solidFill>
                  <a:schemeClr val="bg1"/>
                </a:solidFill>
              </a:rPr>
              <a:t>Module Activities</a:t>
            </a:r>
          </a:p>
        </p:txBody>
      </p:sp>
    </p:spTree>
    <p:extLst>
      <p:ext uri="{BB962C8B-B14F-4D97-AF65-F5344CB8AC3E}">
        <p14:creationId xmlns:p14="http://schemas.microsoft.com/office/powerpoint/2010/main" val="1552254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lassroom Applica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80457" y="213232"/>
            <a:ext cx="5696430" cy="731520"/>
          </a:xfrm>
        </p:spPr>
        <p:txBody>
          <a:bodyPr/>
          <a:lstStyle>
            <a:lvl1pPr>
              <a:defRPr baseline="0"/>
            </a:lvl1pPr>
          </a:lstStyle>
          <a:p>
            <a:r>
              <a:rPr lang="en-US" dirty="0"/>
              <a:t>Classroom Application</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AA06DC5-620C-4D3C-B416-7C1D0B39147D}" type="slidenum">
              <a:rPr lang="en-US" smtClean="0"/>
              <a:t>‹#›</a:t>
            </a:fld>
            <a:endParaRPr lang="en-US"/>
          </a:p>
        </p:txBody>
      </p:sp>
      <p:grpSp>
        <p:nvGrpSpPr>
          <p:cNvPr id="8" name="Group 7"/>
          <p:cNvGrpSpPr/>
          <p:nvPr userDrawn="1"/>
        </p:nvGrpSpPr>
        <p:grpSpPr>
          <a:xfrm>
            <a:off x="201274" y="98126"/>
            <a:ext cx="1081960" cy="961732"/>
            <a:chOff x="155169" y="252345"/>
            <a:chExt cx="1288767" cy="1065166"/>
          </a:xfrm>
        </p:grpSpPr>
        <p:sp>
          <p:nvSpPr>
            <p:cNvPr id="6" name="Hexagon 5"/>
            <p:cNvSpPr/>
            <p:nvPr userDrawn="1"/>
          </p:nvSpPr>
          <p:spPr>
            <a:xfrm rot="16200000">
              <a:off x="266970" y="140544"/>
              <a:ext cx="1065166" cy="1288767"/>
            </a:xfrm>
            <a:prstGeom prst="hexagon">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8641" y="436305"/>
              <a:ext cx="381824" cy="697243"/>
            </a:xfrm>
            <a:prstGeom prst="rect">
              <a:avLst/>
            </a:prstGeom>
          </p:spPr>
        </p:pic>
      </p:grpSp>
      <p:sp>
        <p:nvSpPr>
          <p:cNvPr id="9" name="Text Placeholder 2"/>
          <p:cNvSpPr>
            <a:spLocks noGrp="1"/>
          </p:cNvSpPr>
          <p:nvPr>
            <p:ph idx="1" hasCustomPrompt="1"/>
          </p:nvPr>
        </p:nvSpPr>
        <p:spPr>
          <a:xfrm>
            <a:off x="698541" y="2207732"/>
            <a:ext cx="5047495" cy="3343275"/>
          </a:xfrm>
          <a:prstGeom prst="rect">
            <a:avLst/>
          </a:prstGeom>
        </p:spPr>
        <p:txBody>
          <a:bodyPr vert="horz" lIns="91440" tIns="45720" rIns="91440" bIns="45720" rtlCol="0">
            <a:normAutofit/>
          </a:bodyPr>
          <a:lstStyle>
            <a:lvl1pPr marL="285750" indent="-285750">
              <a:buClr>
                <a:schemeClr val="accent4"/>
              </a:buClr>
              <a:buFont typeface="AppleSymbols" charset="0"/>
              <a:buChar char="⎔"/>
              <a:defRPr sz="2000">
                <a:latin typeface="Arial" charset="0"/>
                <a:ea typeface="Arial" charset="0"/>
                <a:cs typeface="Arial" charset="0"/>
              </a:defRPr>
            </a:lvl1pPr>
            <a:lvl2pPr marL="742950" indent="-285750">
              <a:buClr>
                <a:schemeClr val="accent4"/>
              </a:buClr>
              <a:buFont typeface="AppleSymbols" charset="0"/>
              <a:buChar char="⎔"/>
              <a:defRPr sz="1800">
                <a:latin typeface="Arial" charset="0"/>
                <a:ea typeface="Arial" charset="0"/>
                <a:cs typeface="Arial" charset="0"/>
              </a:defRPr>
            </a:lvl2pPr>
            <a:lvl3pPr marL="1200150" indent="-285750">
              <a:buClr>
                <a:schemeClr val="accent4"/>
              </a:buClr>
              <a:buFont typeface="AppleSymbols" charset="0"/>
              <a:buChar char="⎔"/>
              <a:defRPr sz="1600">
                <a:latin typeface="Arial" charset="0"/>
                <a:ea typeface="Arial" charset="0"/>
                <a:cs typeface="Arial" charset="0"/>
              </a:defRPr>
            </a:lvl3pPr>
            <a:lvl4pPr marL="1657350" indent="-285750">
              <a:buClr>
                <a:schemeClr val="accent4"/>
              </a:buClr>
              <a:buFont typeface="AppleSymbols" charset="0"/>
              <a:buChar char="⎔"/>
              <a:defRPr sz="1400">
                <a:latin typeface="Arial" charset="0"/>
                <a:ea typeface="Arial" charset="0"/>
                <a:cs typeface="Arial" charset="0"/>
              </a:defRPr>
            </a:lvl4pPr>
            <a:lvl5pPr marL="2114550" indent="-285750">
              <a:buClr>
                <a:schemeClr val="accent4"/>
              </a:buClr>
              <a:buFont typeface="AppleSymbols" charset="0"/>
              <a:buChar char="⎔"/>
              <a:defRPr sz="1400">
                <a:latin typeface="Arial" charset="0"/>
                <a:ea typeface="Arial" charset="0"/>
                <a:cs typeface="Arial" charset="0"/>
              </a:defRPr>
            </a:lvl5pPr>
          </a:lstStyle>
          <a:p>
            <a:pPr lvl="0"/>
            <a:r>
              <a:rPr lang="en-US" dirty="0"/>
              <a:t>Click to type bullet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0"/>
          <p:cNvSpPr>
            <a:spLocks noGrp="1"/>
          </p:cNvSpPr>
          <p:nvPr>
            <p:ph type="body" sz="quarter" idx="16" hasCustomPrompt="1"/>
          </p:nvPr>
        </p:nvSpPr>
        <p:spPr>
          <a:xfrm>
            <a:off x="1390670" y="1429341"/>
            <a:ext cx="4355365" cy="334977"/>
          </a:xfrm>
          <a:prstGeom prst="rect">
            <a:avLst/>
          </a:prstGeom>
          <a:noFill/>
        </p:spPr>
        <p:txBody>
          <a:bodyPr wrap="square" anchor="ctr" anchorCtr="1">
            <a:noAutofit/>
          </a:bodyPr>
          <a:lstStyle>
            <a:lvl1pPr marL="0" indent="0" algn="ctr">
              <a:buNone/>
              <a:defRPr sz="1800" b="1" baseline="0">
                <a:latin typeface="Arial" charset="0"/>
                <a:ea typeface="Arial" charset="0"/>
                <a:cs typeface="Arial" charset="0"/>
              </a:defRPr>
            </a:lvl1pPr>
            <a:lvl2pPr>
              <a:defRPr sz="1100"/>
            </a:lvl2pPr>
            <a:lvl3pPr>
              <a:defRPr sz="1050"/>
            </a:lvl3pPr>
            <a:lvl4pPr>
              <a:defRPr sz="1000"/>
            </a:lvl4pPr>
            <a:lvl5pPr>
              <a:defRPr sz="1000"/>
            </a:lvl5pPr>
          </a:lstStyle>
          <a:p>
            <a:pPr lvl="0"/>
            <a:r>
              <a:rPr lang="en-US" dirty="0"/>
              <a:t>Journal entry assignment</a:t>
            </a:r>
          </a:p>
        </p:txBody>
      </p:sp>
      <p:sp>
        <p:nvSpPr>
          <p:cNvPr id="11" name="Rectangle 10"/>
          <p:cNvSpPr/>
          <p:nvPr userDrawn="1"/>
        </p:nvSpPr>
        <p:spPr>
          <a:xfrm>
            <a:off x="698541" y="1930478"/>
            <a:ext cx="5055027"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4077" y="1348873"/>
            <a:ext cx="564424" cy="498574"/>
          </a:xfrm>
          <a:prstGeom prst="rect">
            <a:avLst/>
          </a:prstGeom>
        </p:spPr>
      </p:pic>
      <p:sp>
        <p:nvSpPr>
          <p:cNvPr id="13" name="Text Placeholder 2"/>
          <p:cNvSpPr>
            <a:spLocks noGrp="1"/>
          </p:cNvSpPr>
          <p:nvPr>
            <p:ph idx="13" hasCustomPrompt="1"/>
          </p:nvPr>
        </p:nvSpPr>
        <p:spPr>
          <a:xfrm>
            <a:off x="6378629" y="2207733"/>
            <a:ext cx="5055027" cy="3343275"/>
          </a:xfrm>
          <a:prstGeom prst="rect">
            <a:avLst/>
          </a:prstGeom>
        </p:spPr>
        <p:txBody>
          <a:bodyPr vert="horz" lIns="91440" tIns="45720" rIns="91440" bIns="45720" rtlCol="0">
            <a:normAutofit/>
          </a:bodyPr>
          <a:lstStyle>
            <a:lvl1pPr marL="285750" indent="-285750">
              <a:buClr>
                <a:schemeClr val="accent4"/>
              </a:buClr>
              <a:buFont typeface="AppleSymbols" charset="0"/>
              <a:buChar char="⎔"/>
              <a:defRPr sz="2000">
                <a:latin typeface="Arial" charset="0"/>
                <a:ea typeface="Arial" charset="0"/>
                <a:cs typeface="Arial" charset="0"/>
              </a:defRPr>
            </a:lvl1pPr>
            <a:lvl2pPr marL="742950" indent="-285750">
              <a:buClr>
                <a:schemeClr val="accent4"/>
              </a:buClr>
              <a:buFont typeface="AppleSymbols" charset="0"/>
              <a:buChar char="⎔"/>
              <a:defRPr sz="1800">
                <a:latin typeface="Arial" charset="0"/>
                <a:ea typeface="Arial" charset="0"/>
                <a:cs typeface="Arial" charset="0"/>
              </a:defRPr>
            </a:lvl2pPr>
            <a:lvl3pPr marL="1200150" indent="-285750">
              <a:buClr>
                <a:schemeClr val="accent4"/>
              </a:buClr>
              <a:buFont typeface="AppleSymbols" charset="0"/>
              <a:buChar char="⎔"/>
              <a:defRPr sz="1600">
                <a:latin typeface="Arial" charset="0"/>
                <a:ea typeface="Arial" charset="0"/>
                <a:cs typeface="Arial" charset="0"/>
              </a:defRPr>
            </a:lvl3pPr>
            <a:lvl4pPr marL="1657350" indent="-285750">
              <a:buClr>
                <a:schemeClr val="accent4"/>
              </a:buClr>
              <a:buFont typeface="AppleSymbols" charset="0"/>
              <a:buChar char="⎔"/>
              <a:defRPr sz="1400">
                <a:latin typeface="Arial" charset="0"/>
                <a:ea typeface="Arial" charset="0"/>
                <a:cs typeface="Arial" charset="0"/>
              </a:defRPr>
            </a:lvl4pPr>
            <a:lvl5pPr marL="2114550" indent="-285750">
              <a:buClr>
                <a:schemeClr val="accent4"/>
              </a:buClr>
              <a:buFont typeface="AppleSymbols" charset="0"/>
              <a:buChar char="⎔"/>
              <a:defRPr sz="1400">
                <a:latin typeface="Arial" charset="0"/>
                <a:ea typeface="Arial" charset="0"/>
                <a:cs typeface="Arial" charset="0"/>
              </a:defRPr>
            </a:lvl5pPr>
          </a:lstStyle>
          <a:p>
            <a:pPr lvl="0"/>
            <a:r>
              <a:rPr lang="en-US" dirty="0"/>
              <a:t>Click to type bullet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p:cNvSpPr/>
          <p:nvPr userDrawn="1"/>
        </p:nvSpPr>
        <p:spPr>
          <a:xfrm>
            <a:off x="6378629" y="1930478"/>
            <a:ext cx="5055027"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5" name="Text Placeholder 10"/>
          <p:cNvSpPr>
            <a:spLocks noGrp="1"/>
          </p:cNvSpPr>
          <p:nvPr>
            <p:ph type="body" sz="quarter" idx="17" hasCustomPrompt="1"/>
          </p:nvPr>
        </p:nvSpPr>
        <p:spPr>
          <a:xfrm>
            <a:off x="6980655" y="1289997"/>
            <a:ext cx="4453001" cy="643140"/>
          </a:xfrm>
          <a:prstGeom prst="rect">
            <a:avLst/>
          </a:prstGeom>
          <a:noFill/>
        </p:spPr>
        <p:txBody>
          <a:bodyPr anchor="ctr" anchorCtr="0">
            <a:normAutofit/>
          </a:bodyPr>
          <a:lstStyle>
            <a:lvl1pPr marL="0" indent="0" algn="ctr">
              <a:buNone/>
              <a:defRPr sz="1800" b="1" baseline="0">
                <a:latin typeface="Arial" charset="0"/>
                <a:ea typeface="Arial" charset="0"/>
                <a:cs typeface="Arial" charset="0"/>
              </a:defRPr>
            </a:lvl1pPr>
            <a:lvl2pPr>
              <a:defRPr sz="1100"/>
            </a:lvl2pPr>
            <a:lvl3pPr>
              <a:defRPr sz="1050"/>
            </a:lvl3pPr>
            <a:lvl4pPr>
              <a:defRPr sz="1000"/>
            </a:lvl4pPr>
            <a:lvl5pPr>
              <a:defRPr sz="1000"/>
            </a:lvl5pPr>
          </a:lstStyle>
          <a:p>
            <a:pPr lvl="0"/>
            <a:r>
              <a:rPr lang="en-US" dirty="0"/>
              <a:t>What you will do</a:t>
            </a: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07093" y="1391876"/>
            <a:ext cx="252432" cy="460962"/>
          </a:xfrm>
          <a:prstGeom prst="rect">
            <a:avLst/>
          </a:prstGeom>
        </p:spPr>
      </p:pic>
    </p:spTree>
    <p:extLst>
      <p:ext uri="{BB962C8B-B14F-4D97-AF65-F5344CB8AC3E}">
        <p14:creationId xmlns:p14="http://schemas.microsoft.com/office/powerpoint/2010/main" val="1558694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ecklis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AA06DC5-620C-4D3C-B416-7C1D0B39147D}" type="slidenum">
              <a:rPr lang="en-US" smtClean="0"/>
              <a:t>‹#›</a:t>
            </a:fld>
            <a:endParaRPr lang="en-US"/>
          </a:p>
        </p:txBody>
      </p:sp>
      <p:sp>
        <p:nvSpPr>
          <p:cNvPr id="5" name="TextBox 4"/>
          <p:cNvSpPr txBox="1"/>
          <p:nvPr userDrawn="1"/>
        </p:nvSpPr>
        <p:spPr>
          <a:xfrm>
            <a:off x="1306286" y="345781"/>
            <a:ext cx="3388659" cy="584775"/>
          </a:xfrm>
          <a:prstGeom prst="rect">
            <a:avLst/>
          </a:prstGeom>
          <a:noFill/>
        </p:spPr>
        <p:txBody>
          <a:bodyPr wrap="square" rtlCol="0">
            <a:spAutoFit/>
          </a:bodyPr>
          <a:lstStyle/>
          <a:p>
            <a:r>
              <a:rPr lang="en-US" sz="3200" b="1" dirty="0">
                <a:solidFill>
                  <a:schemeClr val="bg1"/>
                </a:solidFill>
              </a:rPr>
              <a:t>Checklist</a:t>
            </a:r>
          </a:p>
        </p:txBody>
      </p:sp>
      <p:grpSp>
        <p:nvGrpSpPr>
          <p:cNvPr id="8" name="Group 7"/>
          <p:cNvGrpSpPr/>
          <p:nvPr userDrawn="1"/>
        </p:nvGrpSpPr>
        <p:grpSpPr>
          <a:xfrm>
            <a:off x="247378" y="157302"/>
            <a:ext cx="1058908" cy="961732"/>
            <a:chOff x="155169" y="252345"/>
            <a:chExt cx="1288767" cy="1065166"/>
          </a:xfrm>
        </p:grpSpPr>
        <p:sp>
          <p:nvSpPr>
            <p:cNvPr id="6" name="Hexagon 5"/>
            <p:cNvSpPr/>
            <p:nvPr userDrawn="1"/>
          </p:nvSpPr>
          <p:spPr>
            <a:xfrm rot="16200000">
              <a:off x="266970" y="140544"/>
              <a:ext cx="1065166" cy="1288767"/>
            </a:xfrm>
            <a:prstGeom prst="hexagon">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244901">
              <a:off x="430949" y="540860"/>
              <a:ext cx="801380" cy="484363"/>
            </a:xfrm>
            <a:prstGeom prst="rect">
              <a:avLst/>
            </a:prstGeom>
          </p:spPr>
        </p:pic>
      </p:grpSp>
      <p:sp>
        <p:nvSpPr>
          <p:cNvPr id="10" name="Text Placeholder 9"/>
          <p:cNvSpPr>
            <a:spLocks noGrp="1"/>
          </p:cNvSpPr>
          <p:nvPr>
            <p:ph type="body" sz="quarter" idx="12" hasCustomPrompt="1"/>
          </p:nvPr>
        </p:nvSpPr>
        <p:spPr>
          <a:xfrm>
            <a:off x="600075" y="1452563"/>
            <a:ext cx="7345363" cy="4518025"/>
          </a:xfrm>
        </p:spPr>
        <p:txBody>
          <a:bodyPr/>
          <a:lstStyle>
            <a:lvl1pPr marL="342900" indent="-342900">
              <a:buFont typeface="Wingdings" panose="05000000000000000000" pitchFamily="2" charset="2"/>
              <a:buChar char="q"/>
              <a:defRPr/>
            </a:lvl1pPr>
          </a:lstStyle>
          <a:p>
            <a:pPr lvl="0"/>
            <a:r>
              <a:rPr lang="en-US" dirty="0"/>
              <a:t>Checklist items</a:t>
            </a:r>
          </a:p>
        </p:txBody>
      </p:sp>
    </p:spTree>
    <p:extLst>
      <p:ext uri="{BB962C8B-B14F-4D97-AF65-F5344CB8AC3E}">
        <p14:creationId xmlns:p14="http://schemas.microsoft.com/office/powerpoint/2010/main" val="364362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228600"/>
            <a:ext cx="11582400" cy="731520"/>
          </a:xfrm>
          <a:prstGeom prst="rect">
            <a:avLst/>
          </a:prstGeom>
        </p:spPr>
        <p:txBody>
          <a:bodyPr vert="horz" lIns="91440" tIns="45720" rIns="91440" bIns="45720" rtlCol="0" anchor="t" anchorCtr="0">
            <a:normAutofit/>
          </a:bodyPr>
          <a:lstStyle/>
          <a:p>
            <a:r>
              <a:rPr lang="en-US" dirty="0"/>
              <a:t>Click to edit Master title style</a:t>
            </a:r>
          </a:p>
        </p:txBody>
      </p:sp>
      <p:sp>
        <p:nvSpPr>
          <p:cNvPr id="3" name="Text Placeholder 2"/>
          <p:cNvSpPr>
            <a:spLocks noGrp="1"/>
          </p:cNvSpPr>
          <p:nvPr>
            <p:ph type="body" idx="1"/>
          </p:nvPr>
        </p:nvSpPr>
        <p:spPr>
          <a:xfrm>
            <a:off x="304800" y="1245128"/>
            <a:ext cx="11582400" cy="494067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8948470" y="6520749"/>
            <a:ext cx="2380889" cy="153888"/>
          </a:xfrm>
          <a:prstGeom prst="rect">
            <a:avLst/>
          </a:prstGeom>
        </p:spPr>
        <p:txBody>
          <a:bodyPr vert="horz" wrap="square" lIns="91440" tIns="0" rIns="91440" bIns="0" rtlCol="0" anchor="ctr">
            <a:spAutoFit/>
          </a:bodyPr>
          <a:lstStyle>
            <a:lvl1pPr algn="r">
              <a:defRPr sz="1000">
                <a:solidFill>
                  <a:schemeClr val="bg1"/>
                </a:solidFill>
              </a:defRPr>
            </a:lvl1pPr>
          </a:lstStyle>
          <a:p>
            <a:endParaRPr lang="en-US"/>
          </a:p>
        </p:txBody>
      </p:sp>
      <p:sp>
        <p:nvSpPr>
          <p:cNvPr id="6" name="Slide Number Placeholder 5"/>
          <p:cNvSpPr>
            <a:spLocks noGrp="1"/>
          </p:cNvSpPr>
          <p:nvPr>
            <p:ph type="sldNum" sz="quarter" idx="4"/>
          </p:nvPr>
        </p:nvSpPr>
        <p:spPr>
          <a:xfrm>
            <a:off x="11433656" y="6520022"/>
            <a:ext cx="453544" cy="153888"/>
          </a:xfrm>
          <a:prstGeom prst="rect">
            <a:avLst/>
          </a:prstGeom>
        </p:spPr>
        <p:txBody>
          <a:bodyPr vert="horz" wrap="square" lIns="91440" tIns="0" rIns="91440" bIns="0" rtlCol="0" anchor="ctr">
            <a:spAutoFit/>
          </a:bodyPr>
          <a:lstStyle>
            <a:lvl1pPr algn="r">
              <a:defRPr sz="1000">
                <a:solidFill>
                  <a:schemeClr val="bg1"/>
                </a:solidFill>
              </a:defRPr>
            </a:lvl1pPr>
          </a:lstStyle>
          <a:p>
            <a:fld id="{5AA06DC5-620C-4D3C-B416-7C1D0B39147D}" type="slidenum">
              <a:rPr lang="en-US" smtClean="0"/>
              <a:t>‹#›</a:t>
            </a:fld>
            <a:endParaRPr lang="en-US"/>
          </a:p>
        </p:txBody>
      </p:sp>
      <p:pic>
        <p:nvPicPr>
          <p:cNvPr id="7" name="Picture 6"/>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462390" y="6437272"/>
            <a:ext cx="3267223" cy="263937"/>
          </a:xfrm>
          <a:prstGeom prst="rect">
            <a:avLst/>
          </a:prstGeom>
        </p:spPr>
      </p:pic>
      <p:pic>
        <p:nvPicPr>
          <p:cNvPr id="9" name="Picture 8"/>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50208" y="6185807"/>
            <a:ext cx="3734939" cy="572037"/>
          </a:xfrm>
          <a:prstGeom prst="rect">
            <a:avLst/>
          </a:prstGeom>
        </p:spPr>
      </p:pic>
    </p:spTree>
    <p:extLst>
      <p:ext uri="{BB962C8B-B14F-4D97-AF65-F5344CB8AC3E}">
        <p14:creationId xmlns:p14="http://schemas.microsoft.com/office/powerpoint/2010/main" val="2734952604"/>
      </p:ext>
    </p:extLst>
  </p:cSld>
  <p:clrMap bg1="lt1" tx1="dk1" bg2="lt2" tx2="dk2" accent1="accent1" accent2="accent2" accent3="accent3" accent4="accent4" accent5="accent5" accent6="accent6" hlink="hlink" folHlink="folHlink"/>
  <p:sldLayoutIdLst>
    <p:sldLayoutId id="2147483663" r:id="rId1"/>
    <p:sldLayoutId id="2147483667" r:id="rId2"/>
    <p:sldLayoutId id="2147483661"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Lst>
  <p:txStyles>
    <p:titleStyle>
      <a:lvl1pPr algn="l" defTabSz="914400" rtl="0" eaLnBrk="1" latinLnBrk="0" hangingPunct="1">
        <a:lnSpc>
          <a:spcPct val="110000"/>
        </a:lnSpc>
        <a:spcBef>
          <a:spcPct val="0"/>
        </a:spcBef>
        <a:buNone/>
        <a:defRPr sz="3200" b="1"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00.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19.xml"/></Relationships>
</file>

<file path=ppt/slides/_rels/slide101.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19.xml"/></Relationships>
</file>

<file path=ppt/slides/_rels/slide102.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19.xml"/></Relationships>
</file>

<file path=ppt/slides/_rels/slide103.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19.xml"/></Relationships>
</file>

<file path=ppt/slides/_rels/slide104.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19.xml"/></Relationships>
</file>

<file path=ppt/slides/_rels/slide105.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19.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3" Type="http://schemas.openxmlformats.org/officeDocument/2006/relationships/hyperlink" Target="https://youtu.be/fCmiAUHduak" TargetMode="External"/><Relationship Id="rId2" Type="http://schemas.openxmlformats.org/officeDocument/2006/relationships/notesSlide" Target="../notesSlides/notesSlide85.xml"/><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9.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10.xml.rels><?xml version="1.0" encoding="UTF-8" standalone="yes"?>
<Relationships xmlns="http://schemas.openxmlformats.org/package/2006/relationships"><Relationship Id="rId3" Type="http://schemas.openxmlformats.org/officeDocument/2006/relationships/hyperlink" Target="https://youtu.be/dHM9GYtZ8Xg" TargetMode="External"/><Relationship Id="rId2" Type="http://schemas.openxmlformats.org/officeDocument/2006/relationships/notesSlide" Target="../notesSlides/notesSlide87.xml"/><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9.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7.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7.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7.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7.xml"/></Relationships>
</file>

<file path=ppt/slides/_rels/slide118.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19.xml"/></Relationships>
</file>

<file path=ppt/slides/_rels/slide1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4.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5.xml"/><Relationship Id="rId1" Type="http://schemas.openxmlformats.org/officeDocument/2006/relationships/slideLayout" Target="../slideLayouts/slideLayout19.xml"/></Relationships>
</file>

<file path=ppt/slides/_rels/slide1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6.xml"/><Relationship Id="rId1" Type="http://schemas.openxmlformats.org/officeDocument/2006/relationships/slideLayout" Target="../slideLayouts/slideLayout19.xml"/></Relationships>
</file>

<file path=ppt/slides/_rels/slide1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7.xml"/><Relationship Id="rId1" Type="http://schemas.openxmlformats.org/officeDocument/2006/relationships/slideLayout" Target="../slideLayouts/slideLayout19.xml"/></Relationships>
</file>

<file path=ppt/slides/_rels/slide1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8.xml"/><Relationship Id="rId1" Type="http://schemas.openxmlformats.org/officeDocument/2006/relationships/slideLayout" Target="../slideLayouts/slideLayout19.xml"/></Relationships>
</file>

<file path=ppt/slides/_rels/slide124.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19.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0.xml"/></Relationships>
</file>

<file path=ppt/slides/_rels/slide126.xml.rels><?xml version="1.0" encoding="UTF-8" standalone="yes"?>
<Relationships xmlns="http://schemas.openxmlformats.org/package/2006/relationships"><Relationship Id="rId3" Type="http://schemas.openxmlformats.org/officeDocument/2006/relationships/hyperlink" Target="https://youtu.be/43rSU5pQCGU" TargetMode="External"/><Relationship Id="rId2" Type="http://schemas.openxmlformats.org/officeDocument/2006/relationships/notesSlide" Target="../notesSlides/notesSlide100.xml"/><Relationship Id="rId1" Type="http://schemas.openxmlformats.org/officeDocument/2006/relationships/slideLayout" Target="../slideLayouts/slideLayout10.xml"/></Relationships>
</file>

<file path=ppt/slides/_rels/slide1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9.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0.xml"/></Relationships>
</file>

<file path=ppt/slides/_rels/slide129.xml.rels><?xml version="1.0" encoding="UTF-8" standalone="yes"?>
<Relationships xmlns="http://schemas.openxmlformats.org/package/2006/relationships"><Relationship Id="rId3" Type="http://schemas.openxmlformats.org/officeDocument/2006/relationships/hyperlink" Target="https://youtu.be/yrl2yqfwmaQ" TargetMode="External"/><Relationship Id="rId2" Type="http://schemas.openxmlformats.org/officeDocument/2006/relationships/notesSlide" Target="../notesSlides/notesSlide10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cid:470ACB2E-C29E-4A4C-A505-05B366DCE0C1" TargetMode="External"/></Relationships>
</file>

<file path=ppt/slides/_rels/slide1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9.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7.xml"/></Relationships>
</file>

<file path=ppt/slides/_rels/slide1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4.xml"/><Relationship Id="rId1" Type="http://schemas.openxmlformats.org/officeDocument/2006/relationships/slideLayout" Target="../slideLayouts/slideLayout19.xml"/></Relationships>
</file>

<file path=ppt/slides/_rels/slide133.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19.xml"/></Relationships>
</file>

<file path=ppt/slides/_rels/slide1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5.xml"/><Relationship Id="rId1" Type="http://schemas.openxmlformats.org/officeDocument/2006/relationships/slideLayout" Target="../slideLayouts/slideLayout19.xml"/></Relationships>
</file>

<file path=ppt/slides/_rels/slide1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6.xml"/><Relationship Id="rId1" Type="http://schemas.openxmlformats.org/officeDocument/2006/relationships/slideLayout" Target="../slideLayouts/slideLayout19.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7.xml"/><Relationship Id="rId1" Type="http://schemas.openxmlformats.org/officeDocument/2006/relationships/slideLayout" Target="../slideLayouts/slideLayout20.xml"/><Relationship Id="rId4" Type="http://schemas.openxmlformats.org/officeDocument/2006/relationships/image" Target="../media/image46.png"/></Relationships>
</file>

<file path=ppt/slides/_rels/slide138.xml.rels><?xml version="1.0" encoding="UTF-8" standalone="yes"?>
<Relationships xmlns="http://schemas.openxmlformats.org/package/2006/relationships"><Relationship Id="rId2" Type="http://schemas.openxmlformats.org/officeDocument/2006/relationships/hyperlink" Target="http://nces.ed.gov/nationsreportcard/" TargetMode="Externa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image" Target="cid:470ACB2E-C29E-4A4C-A505-05B366DCE0C1"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5.xml"/><Relationship Id="rId1" Type="http://schemas.openxmlformats.org/officeDocument/2006/relationships/slideLayout" Target="../slideLayouts/slideLayout17.xml"/><Relationship Id="rId4" Type="http://schemas.openxmlformats.org/officeDocument/2006/relationships/image" Target="../media/image17.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hyperlink" Target="https://youtu.be/nxdSRLJsQMw" TargetMode="Externa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39.xm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hyperlink" Target="https://youtu.be/d00vGGFGchQ" TargetMode="External"/><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hyperlink" Target="https://youtu.be/V73nfOVITjg" TargetMode="External"/><Relationship Id="rId2" Type="http://schemas.openxmlformats.org/officeDocument/2006/relationships/notesSlide" Target="../notesSlides/notesSlide46.xm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7.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9.xml"/><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4.xml"/><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55.xml"/><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56.xml"/><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3" Type="http://schemas.openxmlformats.org/officeDocument/2006/relationships/hyperlink" Target="https://youtu.be/Vd6slv1JMW4" TargetMode="External"/><Relationship Id="rId2" Type="http://schemas.openxmlformats.org/officeDocument/2006/relationships/notesSlide" Target="../notesSlides/notesSlide58.xml"/><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9.xml"/><Relationship Id="rId1" Type="http://schemas.openxmlformats.org/officeDocument/2006/relationships/slideLayout" Target="../slideLayouts/slideLayout1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3" Type="http://schemas.openxmlformats.org/officeDocument/2006/relationships/hyperlink" Target="https://youtu.be/svaYTdIg9HI" TargetMode="External"/><Relationship Id="rId2" Type="http://schemas.openxmlformats.org/officeDocument/2006/relationships/notesSlide" Target="../notesSlides/notesSlide61.xml"/><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2.xml"/><Relationship Id="rId1" Type="http://schemas.openxmlformats.org/officeDocument/2006/relationships/slideLayout" Target="../slideLayouts/slideLayout1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7.xml"/></Relationships>
</file>

<file path=ppt/slides/_rels/slide7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4.xml"/><Relationship Id="rId1" Type="http://schemas.openxmlformats.org/officeDocument/2006/relationships/slideLayout" Target="../slideLayouts/slideLayout19.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7.xml"/></Relationships>
</file>

<file path=ppt/slides/_rels/slide8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8.xml"/><Relationship Id="rId1" Type="http://schemas.openxmlformats.org/officeDocument/2006/relationships/slideLayout" Target="../slideLayouts/slideLayout17.xml"/></Relationships>
</file>

<file path=ppt/slides/_rels/slide8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9.xml"/><Relationship Id="rId1" Type="http://schemas.openxmlformats.org/officeDocument/2006/relationships/slideLayout" Target="../slideLayouts/slideLayout1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7.xml"/></Relationships>
</file>

<file path=ppt/slides/_rels/slide85.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19.xml"/></Relationships>
</file>

<file path=ppt/slides/_rels/slide86.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71.xml"/><Relationship Id="rId1" Type="http://schemas.openxmlformats.org/officeDocument/2006/relationships/slideLayout" Target="../slideLayouts/slideLayout19.xml"/></Relationships>
</file>

<file path=ppt/slides/_rels/slide87.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19.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3" Type="http://schemas.openxmlformats.org/officeDocument/2006/relationships/hyperlink" Target="https://youtu.be/5yWtujA9u2g" TargetMode="External"/><Relationship Id="rId2" Type="http://schemas.openxmlformats.org/officeDocument/2006/relationships/notesSlide" Target="../notesSlides/notesSlide73.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9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4.xml"/><Relationship Id="rId1" Type="http://schemas.openxmlformats.org/officeDocument/2006/relationships/slideLayout" Target="../slideLayouts/slideLayout1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3" Type="http://schemas.openxmlformats.org/officeDocument/2006/relationships/hyperlink" Target="https://youtu.be/SKeQ-9p6jhU" TargetMode="External"/><Relationship Id="rId2" Type="http://schemas.openxmlformats.org/officeDocument/2006/relationships/notesSlide" Target="../notesSlides/notesSlide76.xml"/><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7.xml"/><Relationship Id="rId1" Type="http://schemas.openxmlformats.org/officeDocument/2006/relationships/slideLayout" Target="../slideLayouts/slideLayout1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7.xml"/></Relationships>
</file>

<file path=ppt/slides/_rels/slide9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9.xml"/><Relationship Id="rId1" Type="http://schemas.openxmlformats.org/officeDocument/2006/relationships/slideLayout" Target="../slideLayouts/slideLayout19.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9.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9.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Introduction to Intensive Intervention in Reading</a:t>
            </a:r>
          </a:p>
        </p:txBody>
      </p:sp>
      <p:sp>
        <p:nvSpPr>
          <p:cNvPr id="3" name="Subtitle 2"/>
          <p:cNvSpPr>
            <a:spLocks noGrp="1"/>
          </p:cNvSpPr>
          <p:nvPr>
            <p:ph type="subTitle" idx="1"/>
          </p:nvPr>
        </p:nvSpPr>
        <p:spPr/>
        <p:txBody>
          <a:bodyPr/>
          <a:lstStyle/>
          <a:p>
            <a:r>
              <a:rPr lang="en-US" dirty="0"/>
              <a:t>Module 1 – Introduction</a:t>
            </a:r>
          </a:p>
        </p:txBody>
      </p:sp>
    </p:spTree>
    <p:extLst>
      <p:ext uri="{BB962C8B-B14F-4D97-AF65-F5344CB8AC3E}">
        <p14:creationId xmlns:p14="http://schemas.microsoft.com/office/powerpoint/2010/main" val="3360872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385794" y="2120901"/>
            <a:ext cx="6391525" cy="326972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1"/>
              </a:buClr>
              <a:buSzPct val="125000"/>
              <a:buFont typeface="Wingdings" charset="2"/>
              <a:buChar char="§"/>
            </a:pPr>
            <a:r>
              <a:rPr lang="en-US" sz="2800" dirty="0"/>
              <a:t>Reading is essential</a:t>
            </a:r>
          </a:p>
          <a:p>
            <a:pPr lvl="1">
              <a:spcBef>
                <a:spcPts val="1800"/>
              </a:spcBef>
              <a:buClr>
                <a:schemeClr val="accent1"/>
              </a:buClr>
              <a:buSzPct val="125000"/>
              <a:buFont typeface="Wingdings" charset="2"/>
              <a:buChar char="§"/>
            </a:pPr>
            <a:r>
              <a:rPr lang="en-US" sz="2800" dirty="0">
                <a:solidFill>
                  <a:schemeClr val="bg1">
                    <a:lumMod val="65000"/>
                  </a:schemeClr>
                </a:solidFill>
              </a:rPr>
              <a:t>Teaching reading is urgent</a:t>
            </a:r>
          </a:p>
          <a:p>
            <a:pPr lvl="1">
              <a:spcBef>
                <a:spcPts val="1800"/>
              </a:spcBef>
              <a:buClr>
                <a:schemeClr val="accent1"/>
              </a:buClr>
              <a:buSzPct val="125000"/>
              <a:buFont typeface="Wingdings" charset="2"/>
              <a:buChar char="§"/>
            </a:pPr>
            <a:r>
              <a:rPr lang="en-US" sz="2800" dirty="0">
                <a:solidFill>
                  <a:schemeClr val="bg1">
                    <a:lumMod val="65000"/>
                  </a:schemeClr>
                </a:solidFill>
              </a:rPr>
              <a:t>Teaching reading is complex</a:t>
            </a:r>
          </a:p>
          <a:p>
            <a:pPr lvl="1">
              <a:spcBef>
                <a:spcPts val="1800"/>
              </a:spcBef>
              <a:buClr>
                <a:schemeClr val="accent1"/>
              </a:buClr>
              <a:buSzPct val="125000"/>
              <a:buFont typeface="Wingdings" charset="2"/>
              <a:buChar char="§"/>
            </a:pPr>
            <a:r>
              <a:rPr lang="en-US" sz="2800" dirty="0">
                <a:solidFill>
                  <a:schemeClr val="bg1">
                    <a:lumMod val="65000"/>
                  </a:schemeClr>
                </a:solidFill>
              </a:rPr>
              <a:t>We know how to teach almost all students to read</a:t>
            </a:r>
          </a:p>
          <a:p>
            <a:pPr lvl="1">
              <a:spcBef>
                <a:spcPts val="1800"/>
              </a:spcBef>
              <a:buClr>
                <a:schemeClr val="accent4">
                  <a:lumMod val="60000"/>
                  <a:lumOff val="40000"/>
                </a:schemeClr>
              </a:buClr>
              <a:buSzPct val="125000"/>
              <a:buFont typeface="Wingdings" charset="2"/>
              <a:buChar char="§"/>
            </a:pPr>
            <a:endParaRPr lang="en-US" sz="2800" dirty="0"/>
          </a:p>
        </p:txBody>
      </p:sp>
      <p:sp>
        <p:nvSpPr>
          <p:cNvPr id="6" name="Rectangle 5"/>
          <p:cNvSpPr/>
          <p:nvPr/>
        </p:nvSpPr>
        <p:spPr>
          <a:xfrm>
            <a:off x="385794" y="742925"/>
            <a:ext cx="5861957" cy="11274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Importance of Reading</a:t>
            </a:r>
          </a:p>
        </p:txBody>
      </p:sp>
      <p:sp>
        <p:nvSpPr>
          <p:cNvPr id="2" name="Title 1" hidden="1">
            <a:extLst>
              <a:ext uri="{FF2B5EF4-FFF2-40B4-BE49-F238E27FC236}">
                <a16:creationId xmlns:a16="http://schemas.microsoft.com/office/drawing/2014/main" id="{6E1558B8-A866-405B-B953-D402F70D92AD}"/>
              </a:ext>
            </a:extLst>
          </p:cNvPr>
          <p:cNvSpPr>
            <a:spLocks noGrp="1"/>
          </p:cNvSpPr>
          <p:nvPr>
            <p:ph type="title"/>
          </p:nvPr>
        </p:nvSpPr>
        <p:spPr/>
        <p:txBody>
          <a:bodyPr/>
          <a:lstStyle/>
          <a:p>
            <a:pPr rtl="0" eaLnBrk="1" latinLnBrk="0" hangingPunct="1"/>
            <a:r>
              <a:rPr lang="en-US" sz="3200" b="1" kern="1200" dirty="0">
                <a:solidFill>
                  <a:srgbClr val="000000"/>
                </a:solidFill>
                <a:effectLst/>
                <a:latin typeface="Verdana" panose="020B0604030504040204" pitchFamily="34" charset="0"/>
                <a:ea typeface="+mn-ea"/>
                <a:cs typeface="+mn-cs"/>
              </a:rPr>
              <a:t>Importance of Reading</a:t>
            </a:r>
            <a:endParaRPr lang="en-US" dirty="0">
              <a:effectLst/>
            </a:endParaRPr>
          </a:p>
          <a:p>
            <a:endParaRPr lang="en-US" dirty="0"/>
          </a:p>
        </p:txBody>
      </p:sp>
    </p:spTree>
    <p:extLst>
      <p:ext uri="{BB962C8B-B14F-4D97-AF65-F5344CB8AC3E}">
        <p14:creationId xmlns:p14="http://schemas.microsoft.com/office/powerpoint/2010/main" val="211776905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1752600" y="228600"/>
            <a:ext cx="8686800" cy="1196737"/>
          </a:xfrm>
        </p:spPr>
        <p:txBody>
          <a:bodyPr>
            <a:normAutofit/>
          </a:bodyPr>
          <a:lstStyle/>
          <a:p>
            <a:r>
              <a:rPr lang="en-US" sz="2800" dirty="0"/>
              <a:t>Intervention Adaptations:</a:t>
            </a:r>
            <a:br>
              <a:rPr lang="en-US" sz="2800" dirty="0"/>
            </a:br>
            <a:r>
              <a:rPr lang="en-US" sz="2800" dirty="0">
                <a:solidFill>
                  <a:schemeClr val="accent3">
                    <a:lumMod val="60000"/>
                    <a:lumOff val="40000"/>
                  </a:schemeClr>
                </a:solidFill>
              </a:rPr>
              <a:t>Structural Adaptations</a:t>
            </a:r>
            <a:endParaRPr lang="en-US" sz="2400" dirty="0">
              <a:solidFill>
                <a:schemeClr val="accent3">
                  <a:lumMod val="60000"/>
                  <a:lumOff val="40000"/>
                </a:schemeClr>
              </a:solidFill>
            </a:endParaRPr>
          </a:p>
        </p:txBody>
      </p:sp>
      <p:sp>
        <p:nvSpPr>
          <p:cNvPr id="16" name="Content Placeholder 2"/>
          <p:cNvSpPr txBox="1">
            <a:spLocks/>
          </p:cNvSpPr>
          <p:nvPr/>
        </p:nvSpPr>
        <p:spPr>
          <a:xfrm>
            <a:off x="1217108" y="4591550"/>
            <a:ext cx="1542864" cy="930442"/>
          </a:xfrm>
          <a:prstGeom prst="rect">
            <a:avLst/>
          </a:prstGeom>
        </p:spPr>
        <p:txBody>
          <a:bodyPr>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800" dirty="0"/>
              <a:t>Matt </a:t>
            </a:r>
          </a:p>
        </p:txBody>
      </p:sp>
      <p:pic>
        <p:nvPicPr>
          <p:cNvPr id="7" name="Picture 6">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18531" y="1748790"/>
            <a:ext cx="2140018" cy="2685512"/>
          </a:xfrm>
          <a:prstGeom prst="rect">
            <a:avLst/>
          </a:prstGeom>
        </p:spPr>
      </p:pic>
      <p:sp>
        <p:nvSpPr>
          <p:cNvPr id="8" name="Content Placeholder 2">
            <a:extLst>
              <a:ext uri="{FF2B5EF4-FFF2-40B4-BE49-F238E27FC236}">
                <a16:creationId xmlns:a16="http://schemas.microsoft.com/office/drawing/2014/main" id="{E02180BC-CA7E-DB4A-BA09-E0C087BB8933}"/>
              </a:ext>
            </a:extLst>
          </p:cNvPr>
          <p:cNvSpPr txBox="1">
            <a:spLocks/>
          </p:cNvSpPr>
          <p:nvPr/>
        </p:nvSpPr>
        <p:spPr>
          <a:xfrm>
            <a:off x="3214685" y="1667562"/>
            <a:ext cx="5027903" cy="1761438"/>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2">
                  <a:lumMod val="60000"/>
                  <a:lumOff val="40000"/>
                </a:schemeClr>
              </a:buClr>
              <a:buSzPct val="125000"/>
              <a:buFont typeface="Wingdings" charset="2"/>
              <a:buChar char="§"/>
            </a:pPr>
            <a:r>
              <a:rPr lang="en-US" sz="2600" dirty="0">
                <a:solidFill>
                  <a:schemeClr val="accent2">
                    <a:lumMod val="60000"/>
                    <a:lumOff val="40000"/>
                  </a:schemeClr>
                </a:solidFill>
              </a:rPr>
              <a:t>Intervention Program A</a:t>
            </a:r>
          </a:p>
          <a:p>
            <a:pPr lvl="1">
              <a:spcBef>
                <a:spcPts val="1800"/>
              </a:spcBef>
              <a:buClr>
                <a:schemeClr val="accent2">
                  <a:lumMod val="60000"/>
                  <a:lumOff val="40000"/>
                </a:schemeClr>
              </a:buClr>
              <a:buSzPct val="125000"/>
              <a:buFont typeface="Wingdings" charset="2"/>
              <a:buChar char="§"/>
            </a:pPr>
            <a:r>
              <a:rPr lang="en-US" sz="2600" dirty="0">
                <a:solidFill>
                  <a:schemeClr val="accent2">
                    <a:lumMod val="60000"/>
                    <a:lumOff val="40000"/>
                  </a:schemeClr>
                </a:solidFill>
              </a:rPr>
              <a:t>4x per week, group of 5, special education teacher</a:t>
            </a:r>
          </a:p>
        </p:txBody>
      </p:sp>
    </p:spTree>
    <p:extLst>
      <p:ext uri="{BB962C8B-B14F-4D97-AF65-F5344CB8AC3E}">
        <p14:creationId xmlns:p14="http://schemas.microsoft.com/office/powerpoint/2010/main" val="355802911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1752600" y="228600"/>
            <a:ext cx="8686800" cy="1196737"/>
          </a:xfrm>
        </p:spPr>
        <p:txBody>
          <a:bodyPr>
            <a:normAutofit/>
          </a:bodyPr>
          <a:lstStyle/>
          <a:p>
            <a:r>
              <a:rPr lang="en-US" sz="2800" dirty="0"/>
              <a:t>Intervention Adaptations:</a:t>
            </a:r>
            <a:br>
              <a:rPr lang="en-US" sz="2800" dirty="0"/>
            </a:br>
            <a:r>
              <a:rPr lang="en-US" sz="2800" dirty="0">
                <a:solidFill>
                  <a:schemeClr val="accent3">
                    <a:lumMod val="60000"/>
                    <a:lumOff val="40000"/>
                  </a:schemeClr>
                </a:solidFill>
              </a:rPr>
              <a:t>Structural Adaptations</a:t>
            </a:r>
            <a:endParaRPr lang="en-US" sz="2400" dirty="0">
              <a:solidFill>
                <a:schemeClr val="accent3">
                  <a:lumMod val="60000"/>
                  <a:lumOff val="40000"/>
                </a:schemeClr>
              </a:solidFill>
            </a:endParaRPr>
          </a:p>
        </p:txBody>
      </p:sp>
      <p:sp>
        <p:nvSpPr>
          <p:cNvPr id="16" name="Content Placeholder 2"/>
          <p:cNvSpPr txBox="1">
            <a:spLocks/>
          </p:cNvSpPr>
          <p:nvPr/>
        </p:nvSpPr>
        <p:spPr>
          <a:xfrm>
            <a:off x="1217108" y="4591550"/>
            <a:ext cx="1542864" cy="930442"/>
          </a:xfrm>
          <a:prstGeom prst="rect">
            <a:avLst/>
          </a:prstGeom>
        </p:spPr>
        <p:txBody>
          <a:bodyPr>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800" dirty="0"/>
              <a:t>Matt </a:t>
            </a:r>
          </a:p>
        </p:txBody>
      </p:sp>
      <p:pic>
        <p:nvPicPr>
          <p:cNvPr id="7" name="Picture 6">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18531" y="1748790"/>
            <a:ext cx="2140018" cy="2685512"/>
          </a:xfrm>
          <a:prstGeom prst="rect">
            <a:avLst/>
          </a:prstGeom>
        </p:spPr>
      </p:pic>
      <p:sp>
        <p:nvSpPr>
          <p:cNvPr id="10" name="Content Placeholder 2">
            <a:extLst>
              <a:ext uri="{FF2B5EF4-FFF2-40B4-BE49-F238E27FC236}">
                <a16:creationId xmlns:a16="http://schemas.microsoft.com/office/drawing/2014/main" id="{A24B1B3F-62C7-B045-A879-74F8353B0A6F}"/>
              </a:ext>
            </a:extLst>
          </p:cNvPr>
          <p:cNvSpPr txBox="1">
            <a:spLocks/>
          </p:cNvSpPr>
          <p:nvPr/>
        </p:nvSpPr>
        <p:spPr>
          <a:xfrm>
            <a:off x="4331232" y="3312885"/>
            <a:ext cx="5942302" cy="288120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Clr>
                <a:schemeClr val="accent3">
                  <a:lumMod val="60000"/>
                  <a:lumOff val="40000"/>
                </a:schemeClr>
              </a:buClr>
              <a:buSzPct val="125000"/>
              <a:buFont typeface="Wingdings" charset="2"/>
              <a:buChar char="§"/>
            </a:pPr>
            <a:r>
              <a:rPr lang="en-US" sz="2400" dirty="0"/>
              <a:t>Time/Dosage </a:t>
            </a:r>
          </a:p>
          <a:p>
            <a:pPr lvl="1">
              <a:buClr>
                <a:schemeClr val="accent3">
                  <a:lumMod val="60000"/>
                  <a:lumOff val="40000"/>
                </a:schemeClr>
              </a:buClr>
              <a:buSzPct val="125000"/>
              <a:buFont typeface="Wingdings" charset="2"/>
              <a:buChar char="§"/>
            </a:pPr>
            <a:r>
              <a:rPr lang="en-US" sz="2400" dirty="0">
                <a:solidFill>
                  <a:schemeClr val="bg1">
                    <a:lumMod val="65000"/>
                  </a:schemeClr>
                </a:solidFill>
              </a:rPr>
              <a:t>Scheduling </a:t>
            </a:r>
          </a:p>
          <a:p>
            <a:pPr lvl="1">
              <a:buClr>
                <a:schemeClr val="accent3">
                  <a:lumMod val="60000"/>
                  <a:lumOff val="40000"/>
                </a:schemeClr>
              </a:buClr>
              <a:buSzPct val="125000"/>
              <a:buFont typeface="Wingdings" charset="2"/>
              <a:buChar char="§"/>
            </a:pPr>
            <a:r>
              <a:rPr lang="en-US" sz="2400" dirty="0">
                <a:solidFill>
                  <a:schemeClr val="bg1">
                    <a:lumMod val="65000"/>
                  </a:schemeClr>
                </a:solidFill>
              </a:rPr>
              <a:t>Group size </a:t>
            </a:r>
          </a:p>
          <a:p>
            <a:pPr lvl="1">
              <a:buClr>
                <a:schemeClr val="accent3">
                  <a:lumMod val="60000"/>
                  <a:lumOff val="40000"/>
                </a:schemeClr>
              </a:buClr>
              <a:buSzPct val="125000"/>
              <a:buFont typeface="Wingdings" charset="2"/>
              <a:buChar char="§"/>
            </a:pPr>
            <a:r>
              <a:rPr lang="en-US" sz="2400" dirty="0">
                <a:solidFill>
                  <a:schemeClr val="bg1">
                    <a:lumMod val="65000"/>
                  </a:schemeClr>
                </a:solidFill>
              </a:rPr>
              <a:t>Interventionist training/support</a:t>
            </a:r>
          </a:p>
          <a:p>
            <a:pPr lvl="1">
              <a:buClr>
                <a:schemeClr val="accent3">
                  <a:lumMod val="60000"/>
                  <a:lumOff val="40000"/>
                </a:schemeClr>
              </a:buClr>
              <a:buSzPct val="125000"/>
              <a:buFont typeface="Wingdings" charset="2"/>
              <a:buChar char="§"/>
            </a:pPr>
            <a:r>
              <a:rPr lang="en-US" sz="2400" dirty="0">
                <a:solidFill>
                  <a:schemeClr val="bg1">
                    <a:lumMod val="65000"/>
                  </a:schemeClr>
                </a:solidFill>
              </a:rPr>
              <a:t>Behavior supports</a:t>
            </a:r>
          </a:p>
        </p:txBody>
      </p:sp>
      <p:sp>
        <p:nvSpPr>
          <p:cNvPr id="8" name="Content Placeholder 2">
            <a:extLst>
              <a:ext uri="{FF2B5EF4-FFF2-40B4-BE49-F238E27FC236}">
                <a16:creationId xmlns:a16="http://schemas.microsoft.com/office/drawing/2014/main" id="{E02180BC-CA7E-DB4A-BA09-E0C087BB8933}"/>
              </a:ext>
            </a:extLst>
          </p:cNvPr>
          <p:cNvSpPr txBox="1">
            <a:spLocks/>
          </p:cNvSpPr>
          <p:nvPr/>
        </p:nvSpPr>
        <p:spPr>
          <a:xfrm>
            <a:off x="3214685" y="1667562"/>
            <a:ext cx="5027903" cy="1761438"/>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2">
                  <a:lumMod val="60000"/>
                  <a:lumOff val="40000"/>
                </a:schemeClr>
              </a:buClr>
              <a:buSzPct val="125000"/>
              <a:buFont typeface="Wingdings" charset="2"/>
              <a:buChar char="§"/>
            </a:pPr>
            <a:r>
              <a:rPr lang="en-US" sz="2600" dirty="0">
                <a:solidFill>
                  <a:schemeClr val="accent2">
                    <a:lumMod val="60000"/>
                    <a:lumOff val="40000"/>
                  </a:schemeClr>
                </a:solidFill>
              </a:rPr>
              <a:t>Intervention Program A</a:t>
            </a:r>
          </a:p>
          <a:p>
            <a:pPr lvl="1">
              <a:spcBef>
                <a:spcPts val="1800"/>
              </a:spcBef>
              <a:buClr>
                <a:schemeClr val="accent2">
                  <a:lumMod val="60000"/>
                  <a:lumOff val="40000"/>
                </a:schemeClr>
              </a:buClr>
              <a:buSzPct val="125000"/>
              <a:buFont typeface="Wingdings" charset="2"/>
              <a:buChar char="§"/>
            </a:pPr>
            <a:r>
              <a:rPr lang="en-US" sz="2600" dirty="0">
                <a:solidFill>
                  <a:schemeClr val="accent2">
                    <a:lumMod val="60000"/>
                    <a:lumOff val="40000"/>
                  </a:schemeClr>
                </a:solidFill>
              </a:rPr>
              <a:t>4x per week, group of 5, special education teacher</a:t>
            </a:r>
          </a:p>
        </p:txBody>
      </p:sp>
    </p:spTree>
    <p:extLst>
      <p:ext uri="{BB962C8B-B14F-4D97-AF65-F5344CB8AC3E}">
        <p14:creationId xmlns:p14="http://schemas.microsoft.com/office/powerpoint/2010/main" val="76430783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1752600" y="228600"/>
            <a:ext cx="8686800" cy="1196737"/>
          </a:xfrm>
        </p:spPr>
        <p:txBody>
          <a:bodyPr>
            <a:normAutofit/>
          </a:bodyPr>
          <a:lstStyle/>
          <a:p>
            <a:r>
              <a:rPr lang="en-US" sz="2800" dirty="0"/>
              <a:t>Intervention Adaptations:</a:t>
            </a:r>
            <a:br>
              <a:rPr lang="en-US" sz="2800" dirty="0"/>
            </a:br>
            <a:r>
              <a:rPr lang="en-US" sz="2800" dirty="0">
                <a:solidFill>
                  <a:schemeClr val="accent3">
                    <a:lumMod val="60000"/>
                    <a:lumOff val="40000"/>
                  </a:schemeClr>
                </a:solidFill>
              </a:rPr>
              <a:t>Structural Adaptations</a:t>
            </a:r>
            <a:endParaRPr lang="en-US" sz="2400" dirty="0">
              <a:solidFill>
                <a:schemeClr val="accent3">
                  <a:lumMod val="60000"/>
                  <a:lumOff val="40000"/>
                </a:schemeClr>
              </a:solidFill>
            </a:endParaRPr>
          </a:p>
        </p:txBody>
      </p:sp>
      <p:sp>
        <p:nvSpPr>
          <p:cNvPr id="16" name="Content Placeholder 2"/>
          <p:cNvSpPr txBox="1">
            <a:spLocks/>
          </p:cNvSpPr>
          <p:nvPr/>
        </p:nvSpPr>
        <p:spPr>
          <a:xfrm>
            <a:off x="1217108" y="4591550"/>
            <a:ext cx="1542864" cy="930442"/>
          </a:xfrm>
          <a:prstGeom prst="rect">
            <a:avLst/>
          </a:prstGeom>
        </p:spPr>
        <p:txBody>
          <a:bodyPr>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800" dirty="0"/>
              <a:t>Matt </a:t>
            </a:r>
          </a:p>
        </p:txBody>
      </p:sp>
      <p:pic>
        <p:nvPicPr>
          <p:cNvPr id="7" name="Picture 6">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18531" y="1748790"/>
            <a:ext cx="2140018" cy="2685512"/>
          </a:xfrm>
          <a:prstGeom prst="rect">
            <a:avLst/>
          </a:prstGeom>
        </p:spPr>
      </p:pic>
      <p:sp>
        <p:nvSpPr>
          <p:cNvPr id="10" name="Content Placeholder 2">
            <a:extLst>
              <a:ext uri="{FF2B5EF4-FFF2-40B4-BE49-F238E27FC236}">
                <a16:creationId xmlns:a16="http://schemas.microsoft.com/office/drawing/2014/main" id="{A24B1B3F-62C7-B045-A879-74F8353B0A6F}"/>
              </a:ext>
            </a:extLst>
          </p:cNvPr>
          <p:cNvSpPr txBox="1">
            <a:spLocks/>
          </p:cNvSpPr>
          <p:nvPr/>
        </p:nvSpPr>
        <p:spPr>
          <a:xfrm>
            <a:off x="4331232" y="3312885"/>
            <a:ext cx="5942302" cy="288120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Clr>
                <a:schemeClr val="accent3">
                  <a:lumMod val="60000"/>
                  <a:lumOff val="40000"/>
                </a:schemeClr>
              </a:buClr>
              <a:buSzPct val="125000"/>
              <a:buFont typeface="Wingdings" charset="2"/>
              <a:buChar char="§"/>
            </a:pPr>
            <a:r>
              <a:rPr lang="en-US" sz="2400" dirty="0">
                <a:solidFill>
                  <a:schemeClr val="bg1">
                    <a:lumMod val="65000"/>
                  </a:schemeClr>
                </a:solidFill>
              </a:rPr>
              <a:t>Time/Dosage </a:t>
            </a:r>
          </a:p>
          <a:p>
            <a:pPr lvl="1">
              <a:buClr>
                <a:schemeClr val="accent3">
                  <a:lumMod val="60000"/>
                  <a:lumOff val="40000"/>
                </a:schemeClr>
              </a:buClr>
              <a:buSzPct val="125000"/>
              <a:buFont typeface="Wingdings" charset="2"/>
              <a:buChar char="§"/>
            </a:pPr>
            <a:r>
              <a:rPr lang="en-US" sz="2400" dirty="0"/>
              <a:t>Scheduling </a:t>
            </a:r>
          </a:p>
          <a:p>
            <a:pPr lvl="1">
              <a:buClr>
                <a:schemeClr val="accent3">
                  <a:lumMod val="60000"/>
                  <a:lumOff val="40000"/>
                </a:schemeClr>
              </a:buClr>
              <a:buSzPct val="125000"/>
              <a:buFont typeface="Wingdings" charset="2"/>
              <a:buChar char="§"/>
            </a:pPr>
            <a:r>
              <a:rPr lang="en-US" sz="2400" dirty="0">
                <a:solidFill>
                  <a:schemeClr val="bg1">
                    <a:lumMod val="65000"/>
                  </a:schemeClr>
                </a:solidFill>
              </a:rPr>
              <a:t>Group size </a:t>
            </a:r>
          </a:p>
          <a:p>
            <a:pPr lvl="1">
              <a:buClr>
                <a:schemeClr val="accent3">
                  <a:lumMod val="60000"/>
                  <a:lumOff val="40000"/>
                </a:schemeClr>
              </a:buClr>
              <a:buSzPct val="125000"/>
              <a:buFont typeface="Wingdings" charset="2"/>
              <a:buChar char="§"/>
            </a:pPr>
            <a:r>
              <a:rPr lang="en-US" sz="2400" dirty="0">
                <a:solidFill>
                  <a:schemeClr val="bg1">
                    <a:lumMod val="65000"/>
                  </a:schemeClr>
                </a:solidFill>
              </a:rPr>
              <a:t>Interventionist training/support</a:t>
            </a:r>
          </a:p>
          <a:p>
            <a:pPr lvl="1">
              <a:buClr>
                <a:schemeClr val="accent3">
                  <a:lumMod val="60000"/>
                  <a:lumOff val="40000"/>
                </a:schemeClr>
              </a:buClr>
              <a:buSzPct val="125000"/>
              <a:buFont typeface="Wingdings" charset="2"/>
              <a:buChar char="§"/>
            </a:pPr>
            <a:r>
              <a:rPr lang="en-US" sz="2400" dirty="0">
                <a:solidFill>
                  <a:schemeClr val="bg1">
                    <a:lumMod val="65000"/>
                  </a:schemeClr>
                </a:solidFill>
              </a:rPr>
              <a:t>Behavior supports</a:t>
            </a:r>
          </a:p>
        </p:txBody>
      </p:sp>
      <p:sp>
        <p:nvSpPr>
          <p:cNvPr id="8" name="Content Placeholder 2">
            <a:extLst>
              <a:ext uri="{FF2B5EF4-FFF2-40B4-BE49-F238E27FC236}">
                <a16:creationId xmlns:a16="http://schemas.microsoft.com/office/drawing/2014/main" id="{E02180BC-CA7E-DB4A-BA09-E0C087BB8933}"/>
              </a:ext>
            </a:extLst>
          </p:cNvPr>
          <p:cNvSpPr txBox="1">
            <a:spLocks/>
          </p:cNvSpPr>
          <p:nvPr/>
        </p:nvSpPr>
        <p:spPr>
          <a:xfrm>
            <a:off x="3214685" y="1667562"/>
            <a:ext cx="5027903" cy="1761438"/>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2">
                  <a:lumMod val="60000"/>
                  <a:lumOff val="40000"/>
                </a:schemeClr>
              </a:buClr>
              <a:buSzPct val="125000"/>
              <a:buFont typeface="Wingdings" charset="2"/>
              <a:buChar char="§"/>
            </a:pPr>
            <a:r>
              <a:rPr lang="en-US" sz="2600" dirty="0">
                <a:solidFill>
                  <a:schemeClr val="accent2">
                    <a:lumMod val="60000"/>
                    <a:lumOff val="40000"/>
                  </a:schemeClr>
                </a:solidFill>
              </a:rPr>
              <a:t>Intervention Program A</a:t>
            </a:r>
          </a:p>
          <a:p>
            <a:pPr lvl="1">
              <a:spcBef>
                <a:spcPts val="1800"/>
              </a:spcBef>
              <a:buClr>
                <a:schemeClr val="accent2">
                  <a:lumMod val="60000"/>
                  <a:lumOff val="40000"/>
                </a:schemeClr>
              </a:buClr>
              <a:buSzPct val="125000"/>
              <a:buFont typeface="Wingdings" charset="2"/>
              <a:buChar char="§"/>
            </a:pPr>
            <a:r>
              <a:rPr lang="en-US" sz="2600" dirty="0">
                <a:solidFill>
                  <a:schemeClr val="accent2">
                    <a:lumMod val="60000"/>
                    <a:lumOff val="40000"/>
                  </a:schemeClr>
                </a:solidFill>
              </a:rPr>
              <a:t>4x per week, group of 5, special education teacher</a:t>
            </a:r>
          </a:p>
        </p:txBody>
      </p:sp>
    </p:spTree>
    <p:extLst>
      <p:ext uri="{BB962C8B-B14F-4D97-AF65-F5344CB8AC3E}">
        <p14:creationId xmlns:p14="http://schemas.microsoft.com/office/powerpoint/2010/main" val="33847382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1752600" y="228600"/>
            <a:ext cx="8686800" cy="1196737"/>
          </a:xfrm>
        </p:spPr>
        <p:txBody>
          <a:bodyPr>
            <a:normAutofit/>
          </a:bodyPr>
          <a:lstStyle/>
          <a:p>
            <a:r>
              <a:rPr lang="en-US" sz="2800" dirty="0"/>
              <a:t>Intervention Adaptations:</a:t>
            </a:r>
            <a:br>
              <a:rPr lang="en-US" sz="2800" dirty="0"/>
            </a:br>
            <a:r>
              <a:rPr lang="en-US" sz="2800" dirty="0">
                <a:solidFill>
                  <a:schemeClr val="accent3">
                    <a:lumMod val="60000"/>
                    <a:lumOff val="40000"/>
                  </a:schemeClr>
                </a:solidFill>
              </a:rPr>
              <a:t>Structural Adaptations</a:t>
            </a:r>
            <a:endParaRPr lang="en-US" sz="2400" dirty="0">
              <a:solidFill>
                <a:schemeClr val="accent3">
                  <a:lumMod val="60000"/>
                  <a:lumOff val="40000"/>
                </a:schemeClr>
              </a:solidFill>
            </a:endParaRPr>
          </a:p>
        </p:txBody>
      </p:sp>
      <p:sp>
        <p:nvSpPr>
          <p:cNvPr id="16" name="Content Placeholder 2"/>
          <p:cNvSpPr txBox="1">
            <a:spLocks/>
          </p:cNvSpPr>
          <p:nvPr/>
        </p:nvSpPr>
        <p:spPr>
          <a:xfrm>
            <a:off x="1217108" y="4591550"/>
            <a:ext cx="1542864" cy="930442"/>
          </a:xfrm>
          <a:prstGeom prst="rect">
            <a:avLst/>
          </a:prstGeom>
        </p:spPr>
        <p:txBody>
          <a:bodyPr>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800" dirty="0"/>
              <a:t>Matt </a:t>
            </a:r>
          </a:p>
        </p:txBody>
      </p:sp>
      <p:pic>
        <p:nvPicPr>
          <p:cNvPr id="7" name="Picture 6">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18531" y="1748790"/>
            <a:ext cx="2140018" cy="2685512"/>
          </a:xfrm>
          <a:prstGeom prst="rect">
            <a:avLst/>
          </a:prstGeom>
        </p:spPr>
      </p:pic>
      <p:sp>
        <p:nvSpPr>
          <p:cNvPr id="10" name="Content Placeholder 2">
            <a:extLst>
              <a:ext uri="{FF2B5EF4-FFF2-40B4-BE49-F238E27FC236}">
                <a16:creationId xmlns:a16="http://schemas.microsoft.com/office/drawing/2014/main" id="{A24B1B3F-62C7-B045-A879-74F8353B0A6F}"/>
              </a:ext>
            </a:extLst>
          </p:cNvPr>
          <p:cNvSpPr txBox="1">
            <a:spLocks/>
          </p:cNvSpPr>
          <p:nvPr/>
        </p:nvSpPr>
        <p:spPr>
          <a:xfrm>
            <a:off x="4331232" y="3312885"/>
            <a:ext cx="5942302" cy="288120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Clr>
                <a:schemeClr val="accent3">
                  <a:lumMod val="60000"/>
                  <a:lumOff val="40000"/>
                </a:schemeClr>
              </a:buClr>
              <a:buSzPct val="125000"/>
              <a:buFont typeface="Wingdings" charset="2"/>
              <a:buChar char="§"/>
            </a:pPr>
            <a:r>
              <a:rPr lang="en-US" sz="2400" dirty="0">
                <a:solidFill>
                  <a:schemeClr val="bg1">
                    <a:lumMod val="65000"/>
                  </a:schemeClr>
                </a:solidFill>
              </a:rPr>
              <a:t>Time/Dosage </a:t>
            </a:r>
          </a:p>
          <a:p>
            <a:pPr lvl="1">
              <a:buClr>
                <a:schemeClr val="accent3">
                  <a:lumMod val="60000"/>
                  <a:lumOff val="40000"/>
                </a:schemeClr>
              </a:buClr>
              <a:buSzPct val="125000"/>
              <a:buFont typeface="Wingdings" charset="2"/>
              <a:buChar char="§"/>
            </a:pPr>
            <a:r>
              <a:rPr lang="en-US" sz="2400" dirty="0">
                <a:solidFill>
                  <a:schemeClr val="bg1">
                    <a:lumMod val="65000"/>
                  </a:schemeClr>
                </a:solidFill>
              </a:rPr>
              <a:t>Scheduling </a:t>
            </a:r>
          </a:p>
          <a:p>
            <a:pPr lvl="1">
              <a:buClr>
                <a:schemeClr val="accent3">
                  <a:lumMod val="60000"/>
                  <a:lumOff val="40000"/>
                </a:schemeClr>
              </a:buClr>
              <a:buSzPct val="125000"/>
              <a:buFont typeface="Wingdings" charset="2"/>
              <a:buChar char="§"/>
            </a:pPr>
            <a:r>
              <a:rPr lang="en-US" sz="2400" dirty="0"/>
              <a:t>Group size </a:t>
            </a:r>
          </a:p>
          <a:p>
            <a:pPr lvl="1">
              <a:buClr>
                <a:schemeClr val="accent3">
                  <a:lumMod val="60000"/>
                  <a:lumOff val="40000"/>
                </a:schemeClr>
              </a:buClr>
              <a:buSzPct val="125000"/>
              <a:buFont typeface="Wingdings" charset="2"/>
              <a:buChar char="§"/>
            </a:pPr>
            <a:r>
              <a:rPr lang="en-US" sz="2400" dirty="0">
                <a:solidFill>
                  <a:schemeClr val="bg1">
                    <a:lumMod val="65000"/>
                  </a:schemeClr>
                </a:solidFill>
              </a:rPr>
              <a:t>Interventionist training/support</a:t>
            </a:r>
          </a:p>
          <a:p>
            <a:pPr lvl="1">
              <a:buClr>
                <a:schemeClr val="accent3">
                  <a:lumMod val="60000"/>
                  <a:lumOff val="40000"/>
                </a:schemeClr>
              </a:buClr>
              <a:buSzPct val="125000"/>
              <a:buFont typeface="Wingdings" charset="2"/>
              <a:buChar char="§"/>
            </a:pPr>
            <a:r>
              <a:rPr lang="en-US" sz="2400" dirty="0">
                <a:solidFill>
                  <a:schemeClr val="bg1">
                    <a:lumMod val="65000"/>
                  </a:schemeClr>
                </a:solidFill>
              </a:rPr>
              <a:t>Behavior supports</a:t>
            </a:r>
          </a:p>
        </p:txBody>
      </p:sp>
      <p:sp>
        <p:nvSpPr>
          <p:cNvPr id="8" name="Content Placeholder 2">
            <a:extLst>
              <a:ext uri="{FF2B5EF4-FFF2-40B4-BE49-F238E27FC236}">
                <a16:creationId xmlns:a16="http://schemas.microsoft.com/office/drawing/2014/main" id="{E02180BC-CA7E-DB4A-BA09-E0C087BB8933}"/>
              </a:ext>
            </a:extLst>
          </p:cNvPr>
          <p:cNvSpPr txBox="1">
            <a:spLocks/>
          </p:cNvSpPr>
          <p:nvPr/>
        </p:nvSpPr>
        <p:spPr>
          <a:xfrm>
            <a:off x="3214685" y="1667562"/>
            <a:ext cx="5027903" cy="1761438"/>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2">
                  <a:lumMod val="60000"/>
                  <a:lumOff val="40000"/>
                </a:schemeClr>
              </a:buClr>
              <a:buSzPct val="125000"/>
              <a:buFont typeface="Wingdings" charset="2"/>
              <a:buChar char="§"/>
            </a:pPr>
            <a:r>
              <a:rPr lang="en-US" sz="2600" dirty="0">
                <a:solidFill>
                  <a:schemeClr val="accent2">
                    <a:lumMod val="60000"/>
                    <a:lumOff val="40000"/>
                  </a:schemeClr>
                </a:solidFill>
              </a:rPr>
              <a:t>Intervention Program A</a:t>
            </a:r>
          </a:p>
          <a:p>
            <a:pPr lvl="1">
              <a:spcBef>
                <a:spcPts val="1800"/>
              </a:spcBef>
              <a:buClr>
                <a:schemeClr val="accent2">
                  <a:lumMod val="60000"/>
                  <a:lumOff val="40000"/>
                </a:schemeClr>
              </a:buClr>
              <a:buSzPct val="125000"/>
              <a:buFont typeface="Wingdings" charset="2"/>
              <a:buChar char="§"/>
            </a:pPr>
            <a:r>
              <a:rPr lang="en-US" sz="2600" dirty="0">
                <a:solidFill>
                  <a:schemeClr val="accent2">
                    <a:lumMod val="60000"/>
                    <a:lumOff val="40000"/>
                  </a:schemeClr>
                </a:solidFill>
              </a:rPr>
              <a:t>4x per week, group of 5, special education teacher</a:t>
            </a:r>
          </a:p>
        </p:txBody>
      </p:sp>
    </p:spTree>
    <p:extLst>
      <p:ext uri="{BB962C8B-B14F-4D97-AF65-F5344CB8AC3E}">
        <p14:creationId xmlns:p14="http://schemas.microsoft.com/office/powerpoint/2010/main" val="307496380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1752600" y="228600"/>
            <a:ext cx="8686800" cy="1196737"/>
          </a:xfrm>
        </p:spPr>
        <p:txBody>
          <a:bodyPr>
            <a:normAutofit/>
          </a:bodyPr>
          <a:lstStyle/>
          <a:p>
            <a:r>
              <a:rPr lang="en-US" sz="2800" dirty="0"/>
              <a:t>Intervention Adaptations:</a:t>
            </a:r>
            <a:br>
              <a:rPr lang="en-US" sz="2800" dirty="0"/>
            </a:br>
            <a:r>
              <a:rPr lang="en-US" sz="2800" dirty="0">
                <a:solidFill>
                  <a:schemeClr val="accent3">
                    <a:lumMod val="60000"/>
                    <a:lumOff val="40000"/>
                  </a:schemeClr>
                </a:solidFill>
              </a:rPr>
              <a:t>Structural Adaptations</a:t>
            </a:r>
            <a:endParaRPr lang="en-US" sz="2400" dirty="0">
              <a:solidFill>
                <a:schemeClr val="accent3">
                  <a:lumMod val="60000"/>
                  <a:lumOff val="40000"/>
                </a:schemeClr>
              </a:solidFill>
            </a:endParaRPr>
          </a:p>
        </p:txBody>
      </p:sp>
      <p:sp>
        <p:nvSpPr>
          <p:cNvPr id="16" name="Content Placeholder 2"/>
          <p:cNvSpPr txBox="1">
            <a:spLocks/>
          </p:cNvSpPr>
          <p:nvPr/>
        </p:nvSpPr>
        <p:spPr>
          <a:xfrm>
            <a:off x="1217108" y="4591550"/>
            <a:ext cx="1542864" cy="930442"/>
          </a:xfrm>
          <a:prstGeom prst="rect">
            <a:avLst/>
          </a:prstGeom>
        </p:spPr>
        <p:txBody>
          <a:bodyPr>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800" dirty="0"/>
              <a:t>Matt </a:t>
            </a:r>
          </a:p>
        </p:txBody>
      </p:sp>
      <p:pic>
        <p:nvPicPr>
          <p:cNvPr id="7" name="Picture 6">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18531" y="1748790"/>
            <a:ext cx="2140018" cy="2685512"/>
          </a:xfrm>
          <a:prstGeom prst="rect">
            <a:avLst/>
          </a:prstGeom>
        </p:spPr>
      </p:pic>
      <p:sp>
        <p:nvSpPr>
          <p:cNvPr id="10" name="Content Placeholder 2">
            <a:extLst>
              <a:ext uri="{FF2B5EF4-FFF2-40B4-BE49-F238E27FC236}">
                <a16:creationId xmlns:a16="http://schemas.microsoft.com/office/drawing/2014/main" id="{A24B1B3F-62C7-B045-A879-74F8353B0A6F}"/>
              </a:ext>
            </a:extLst>
          </p:cNvPr>
          <p:cNvSpPr txBox="1">
            <a:spLocks/>
          </p:cNvSpPr>
          <p:nvPr/>
        </p:nvSpPr>
        <p:spPr>
          <a:xfrm>
            <a:off x="4331232" y="3312885"/>
            <a:ext cx="5942302" cy="288120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Clr>
                <a:schemeClr val="accent3">
                  <a:lumMod val="60000"/>
                  <a:lumOff val="40000"/>
                </a:schemeClr>
              </a:buClr>
              <a:buSzPct val="125000"/>
              <a:buFont typeface="Wingdings" charset="2"/>
              <a:buChar char="§"/>
            </a:pPr>
            <a:r>
              <a:rPr lang="en-US" sz="2400" dirty="0">
                <a:solidFill>
                  <a:schemeClr val="bg1">
                    <a:lumMod val="65000"/>
                  </a:schemeClr>
                </a:solidFill>
              </a:rPr>
              <a:t>Time/Dosage </a:t>
            </a:r>
          </a:p>
          <a:p>
            <a:pPr lvl="1">
              <a:buClr>
                <a:schemeClr val="accent3">
                  <a:lumMod val="60000"/>
                  <a:lumOff val="40000"/>
                </a:schemeClr>
              </a:buClr>
              <a:buSzPct val="125000"/>
              <a:buFont typeface="Wingdings" charset="2"/>
              <a:buChar char="§"/>
            </a:pPr>
            <a:r>
              <a:rPr lang="en-US" sz="2400" dirty="0">
                <a:solidFill>
                  <a:schemeClr val="bg1">
                    <a:lumMod val="65000"/>
                  </a:schemeClr>
                </a:solidFill>
              </a:rPr>
              <a:t>Scheduling </a:t>
            </a:r>
          </a:p>
          <a:p>
            <a:pPr lvl="1">
              <a:buClr>
                <a:schemeClr val="accent3">
                  <a:lumMod val="60000"/>
                  <a:lumOff val="40000"/>
                </a:schemeClr>
              </a:buClr>
              <a:buSzPct val="125000"/>
              <a:buFont typeface="Wingdings" charset="2"/>
              <a:buChar char="§"/>
            </a:pPr>
            <a:r>
              <a:rPr lang="en-US" sz="2400" dirty="0">
                <a:solidFill>
                  <a:schemeClr val="bg1">
                    <a:lumMod val="65000"/>
                  </a:schemeClr>
                </a:solidFill>
              </a:rPr>
              <a:t>Group size </a:t>
            </a:r>
          </a:p>
          <a:p>
            <a:pPr lvl="1">
              <a:buClr>
                <a:schemeClr val="accent3">
                  <a:lumMod val="60000"/>
                  <a:lumOff val="40000"/>
                </a:schemeClr>
              </a:buClr>
              <a:buSzPct val="125000"/>
              <a:buFont typeface="Wingdings" charset="2"/>
              <a:buChar char="§"/>
            </a:pPr>
            <a:r>
              <a:rPr lang="en-US" sz="2400" dirty="0"/>
              <a:t>Interventionist training/support</a:t>
            </a:r>
          </a:p>
          <a:p>
            <a:pPr lvl="1">
              <a:buClr>
                <a:schemeClr val="accent3">
                  <a:lumMod val="60000"/>
                  <a:lumOff val="40000"/>
                </a:schemeClr>
              </a:buClr>
              <a:buSzPct val="125000"/>
              <a:buFont typeface="Wingdings" charset="2"/>
              <a:buChar char="§"/>
            </a:pPr>
            <a:r>
              <a:rPr lang="en-US" sz="2400" dirty="0">
                <a:solidFill>
                  <a:schemeClr val="bg1">
                    <a:lumMod val="65000"/>
                  </a:schemeClr>
                </a:solidFill>
              </a:rPr>
              <a:t>Behavior supports</a:t>
            </a:r>
          </a:p>
        </p:txBody>
      </p:sp>
      <p:sp>
        <p:nvSpPr>
          <p:cNvPr id="8" name="Content Placeholder 2">
            <a:extLst>
              <a:ext uri="{FF2B5EF4-FFF2-40B4-BE49-F238E27FC236}">
                <a16:creationId xmlns:a16="http://schemas.microsoft.com/office/drawing/2014/main" id="{E02180BC-CA7E-DB4A-BA09-E0C087BB8933}"/>
              </a:ext>
            </a:extLst>
          </p:cNvPr>
          <p:cNvSpPr txBox="1">
            <a:spLocks/>
          </p:cNvSpPr>
          <p:nvPr/>
        </p:nvSpPr>
        <p:spPr>
          <a:xfrm>
            <a:off x="3214685" y="1667562"/>
            <a:ext cx="5027903" cy="1761438"/>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2">
                  <a:lumMod val="60000"/>
                  <a:lumOff val="40000"/>
                </a:schemeClr>
              </a:buClr>
              <a:buSzPct val="125000"/>
              <a:buFont typeface="Wingdings" charset="2"/>
              <a:buChar char="§"/>
            </a:pPr>
            <a:r>
              <a:rPr lang="en-US" sz="2600" dirty="0">
                <a:solidFill>
                  <a:schemeClr val="accent2">
                    <a:lumMod val="60000"/>
                    <a:lumOff val="40000"/>
                  </a:schemeClr>
                </a:solidFill>
              </a:rPr>
              <a:t>Intervention Program A</a:t>
            </a:r>
          </a:p>
          <a:p>
            <a:pPr lvl="1">
              <a:spcBef>
                <a:spcPts val="1800"/>
              </a:spcBef>
              <a:buClr>
                <a:schemeClr val="accent2">
                  <a:lumMod val="60000"/>
                  <a:lumOff val="40000"/>
                </a:schemeClr>
              </a:buClr>
              <a:buSzPct val="125000"/>
              <a:buFont typeface="Wingdings" charset="2"/>
              <a:buChar char="§"/>
            </a:pPr>
            <a:r>
              <a:rPr lang="en-US" sz="2600" dirty="0">
                <a:solidFill>
                  <a:schemeClr val="accent2">
                    <a:lumMod val="60000"/>
                    <a:lumOff val="40000"/>
                  </a:schemeClr>
                </a:solidFill>
              </a:rPr>
              <a:t>4x per week, group of 5, special education teacher</a:t>
            </a:r>
          </a:p>
        </p:txBody>
      </p:sp>
    </p:spTree>
    <p:extLst>
      <p:ext uri="{BB962C8B-B14F-4D97-AF65-F5344CB8AC3E}">
        <p14:creationId xmlns:p14="http://schemas.microsoft.com/office/powerpoint/2010/main" val="93712340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1752600" y="228600"/>
            <a:ext cx="8686800" cy="1196737"/>
          </a:xfrm>
        </p:spPr>
        <p:txBody>
          <a:bodyPr>
            <a:normAutofit/>
          </a:bodyPr>
          <a:lstStyle/>
          <a:p>
            <a:r>
              <a:rPr lang="en-US" sz="2800" dirty="0"/>
              <a:t>Intervention Adaptations:</a:t>
            </a:r>
            <a:br>
              <a:rPr lang="en-US" sz="2800" dirty="0"/>
            </a:br>
            <a:r>
              <a:rPr lang="en-US" sz="2800" dirty="0">
                <a:solidFill>
                  <a:schemeClr val="accent3">
                    <a:lumMod val="60000"/>
                    <a:lumOff val="40000"/>
                  </a:schemeClr>
                </a:solidFill>
              </a:rPr>
              <a:t>Structural Adaptations</a:t>
            </a:r>
            <a:endParaRPr lang="en-US" sz="2400" dirty="0">
              <a:solidFill>
                <a:schemeClr val="accent3">
                  <a:lumMod val="60000"/>
                  <a:lumOff val="40000"/>
                </a:schemeClr>
              </a:solidFill>
            </a:endParaRPr>
          </a:p>
        </p:txBody>
      </p:sp>
      <p:sp>
        <p:nvSpPr>
          <p:cNvPr id="16" name="Content Placeholder 2"/>
          <p:cNvSpPr txBox="1">
            <a:spLocks/>
          </p:cNvSpPr>
          <p:nvPr/>
        </p:nvSpPr>
        <p:spPr>
          <a:xfrm>
            <a:off x="1217108" y="4591550"/>
            <a:ext cx="1542864" cy="930442"/>
          </a:xfrm>
          <a:prstGeom prst="rect">
            <a:avLst/>
          </a:prstGeom>
        </p:spPr>
        <p:txBody>
          <a:bodyPr>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800" dirty="0"/>
              <a:t>Matt </a:t>
            </a:r>
          </a:p>
        </p:txBody>
      </p:sp>
      <p:pic>
        <p:nvPicPr>
          <p:cNvPr id="7" name="Picture 6">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18531" y="1748790"/>
            <a:ext cx="2140018" cy="2685512"/>
          </a:xfrm>
          <a:prstGeom prst="rect">
            <a:avLst/>
          </a:prstGeom>
        </p:spPr>
      </p:pic>
      <p:sp>
        <p:nvSpPr>
          <p:cNvPr id="10" name="Content Placeholder 2">
            <a:extLst>
              <a:ext uri="{FF2B5EF4-FFF2-40B4-BE49-F238E27FC236}">
                <a16:creationId xmlns:a16="http://schemas.microsoft.com/office/drawing/2014/main" id="{A24B1B3F-62C7-B045-A879-74F8353B0A6F}"/>
              </a:ext>
            </a:extLst>
          </p:cNvPr>
          <p:cNvSpPr txBox="1">
            <a:spLocks/>
          </p:cNvSpPr>
          <p:nvPr/>
        </p:nvSpPr>
        <p:spPr>
          <a:xfrm>
            <a:off x="4331232" y="3312885"/>
            <a:ext cx="5942302" cy="288120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Clr>
                <a:schemeClr val="accent3">
                  <a:lumMod val="60000"/>
                  <a:lumOff val="40000"/>
                </a:schemeClr>
              </a:buClr>
              <a:buSzPct val="125000"/>
              <a:buFont typeface="Wingdings" charset="2"/>
              <a:buChar char="§"/>
            </a:pPr>
            <a:r>
              <a:rPr lang="en-US" sz="2400" dirty="0">
                <a:solidFill>
                  <a:schemeClr val="bg1">
                    <a:lumMod val="65000"/>
                  </a:schemeClr>
                </a:solidFill>
              </a:rPr>
              <a:t>Time/Dosage </a:t>
            </a:r>
          </a:p>
          <a:p>
            <a:pPr lvl="1">
              <a:buClr>
                <a:schemeClr val="accent3">
                  <a:lumMod val="60000"/>
                  <a:lumOff val="40000"/>
                </a:schemeClr>
              </a:buClr>
              <a:buSzPct val="125000"/>
              <a:buFont typeface="Wingdings" charset="2"/>
              <a:buChar char="§"/>
            </a:pPr>
            <a:r>
              <a:rPr lang="en-US" sz="2400" dirty="0">
                <a:solidFill>
                  <a:schemeClr val="bg1">
                    <a:lumMod val="65000"/>
                  </a:schemeClr>
                </a:solidFill>
              </a:rPr>
              <a:t>Scheduling </a:t>
            </a:r>
          </a:p>
          <a:p>
            <a:pPr lvl="1">
              <a:buClr>
                <a:schemeClr val="accent3">
                  <a:lumMod val="60000"/>
                  <a:lumOff val="40000"/>
                </a:schemeClr>
              </a:buClr>
              <a:buSzPct val="125000"/>
              <a:buFont typeface="Wingdings" charset="2"/>
              <a:buChar char="§"/>
            </a:pPr>
            <a:r>
              <a:rPr lang="en-US" sz="2400" dirty="0">
                <a:solidFill>
                  <a:schemeClr val="bg1">
                    <a:lumMod val="65000"/>
                  </a:schemeClr>
                </a:solidFill>
              </a:rPr>
              <a:t>Group size </a:t>
            </a:r>
          </a:p>
          <a:p>
            <a:pPr lvl="1">
              <a:buClr>
                <a:schemeClr val="accent3">
                  <a:lumMod val="60000"/>
                  <a:lumOff val="40000"/>
                </a:schemeClr>
              </a:buClr>
              <a:buSzPct val="125000"/>
              <a:buFont typeface="Wingdings" charset="2"/>
              <a:buChar char="§"/>
            </a:pPr>
            <a:r>
              <a:rPr lang="en-US" sz="2400" dirty="0">
                <a:solidFill>
                  <a:schemeClr val="bg1">
                    <a:lumMod val="65000"/>
                  </a:schemeClr>
                </a:solidFill>
              </a:rPr>
              <a:t>Interventionist training/support</a:t>
            </a:r>
          </a:p>
          <a:p>
            <a:pPr lvl="1">
              <a:buClr>
                <a:schemeClr val="accent3">
                  <a:lumMod val="60000"/>
                  <a:lumOff val="40000"/>
                </a:schemeClr>
              </a:buClr>
              <a:buSzPct val="125000"/>
              <a:buFont typeface="Wingdings" charset="2"/>
              <a:buChar char="§"/>
            </a:pPr>
            <a:r>
              <a:rPr lang="en-US" sz="2400" dirty="0"/>
              <a:t>Behavior supports</a:t>
            </a:r>
          </a:p>
        </p:txBody>
      </p:sp>
      <p:sp>
        <p:nvSpPr>
          <p:cNvPr id="8" name="Content Placeholder 2">
            <a:extLst>
              <a:ext uri="{FF2B5EF4-FFF2-40B4-BE49-F238E27FC236}">
                <a16:creationId xmlns:a16="http://schemas.microsoft.com/office/drawing/2014/main" id="{E02180BC-CA7E-DB4A-BA09-E0C087BB8933}"/>
              </a:ext>
            </a:extLst>
          </p:cNvPr>
          <p:cNvSpPr txBox="1">
            <a:spLocks/>
          </p:cNvSpPr>
          <p:nvPr/>
        </p:nvSpPr>
        <p:spPr>
          <a:xfrm>
            <a:off x="3214685" y="1667562"/>
            <a:ext cx="5027903" cy="1761438"/>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2">
                  <a:lumMod val="60000"/>
                  <a:lumOff val="40000"/>
                </a:schemeClr>
              </a:buClr>
              <a:buSzPct val="125000"/>
              <a:buFont typeface="Wingdings" charset="2"/>
              <a:buChar char="§"/>
            </a:pPr>
            <a:r>
              <a:rPr lang="en-US" sz="2600" dirty="0">
                <a:solidFill>
                  <a:schemeClr val="accent2">
                    <a:lumMod val="60000"/>
                    <a:lumOff val="40000"/>
                  </a:schemeClr>
                </a:solidFill>
              </a:rPr>
              <a:t>Intervention Program A</a:t>
            </a:r>
          </a:p>
          <a:p>
            <a:pPr lvl="1">
              <a:spcBef>
                <a:spcPts val="1800"/>
              </a:spcBef>
              <a:buClr>
                <a:schemeClr val="accent2">
                  <a:lumMod val="60000"/>
                  <a:lumOff val="40000"/>
                </a:schemeClr>
              </a:buClr>
              <a:buSzPct val="125000"/>
              <a:buFont typeface="Wingdings" charset="2"/>
              <a:buChar char="§"/>
            </a:pPr>
            <a:r>
              <a:rPr lang="en-US" sz="2600" dirty="0">
                <a:solidFill>
                  <a:schemeClr val="accent2">
                    <a:lumMod val="60000"/>
                    <a:lumOff val="40000"/>
                  </a:schemeClr>
                </a:solidFill>
              </a:rPr>
              <a:t>4x per week, group of 5, special education teacher</a:t>
            </a:r>
          </a:p>
        </p:txBody>
      </p:sp>
    </p:spTree>
    <p:extLst>
      <p:ext uri="{BB962C8B-B14F-4D97-AF65-F5344CB8AC3E}">
        <p14:creationId xmlns:p14="http://schemas.microsoft.com/office/powerpoint/2010/main" val="294017869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6920" y="212134"/>
            <a:ext cx="7181643" cy="731520"/>
          </a:xfrm>
        </p:spPr>
        <p:txBody>
          <a:bodyPr>
            <a:normAutofit/>
          </a:bodyPr>
          <a:lstStyle/>
          <a:p>
            <a:r>
              <a:rPr lang="en-US" dirty="0"/>
              <a:t>Activity 1.9 – Stop &amp; Jot</a:t>
            </a:r>
          </a:p>
        </p:txBody>
      </p:sp>
      <p:sp>
        <p:nvSpPr>
          <p:cNvPr id="3" name="TextBox 2"/>
          <p:cNvSpPr txBox="1"/>
          <p:nvPr/>
        </p:nvSpPr>
        <p:spPr>
          <a:xfrm>
            <a:off x="1149311" y="1656458"/>
            <a:ext cx="7181644" cy="2308324"/>
          </a:xfrm>
          <a:prstGeom prst="rect">
            <a:avLst/>
          </a:prstGeom>
          <a:noFill/>
        </p:spPr>
        <p:txBody>
          <a:bodyPr wrap="square" rtlCol="0">
            <a:spAutoFit/>
          </a:bodyPr>
          <a:lstStyle/>
          <a:p>
            <a:pPr>
              <a:defRPr/>
            </a:pPr>
            <a:r>
              <a:rPr lang="en-US" sz="3600" dirty="0">
                <a:solidFill>
                  <a:srgbClr val="FFFFFF"/>
                </a:solidFill>
                <a:latin typeface="Arial"/>
              </a:rPr>
              <a:t>Watch the video on the next slide and jot down thoughts about the use of structural adaptations in your workbook.</a:t>
            </a:r>
          </a:p>
        </p:txBody>
      </p:sp>
    </p:spTree>
    <p:extLst>
      <p:ext uri="{BB962C8B-B14F-4D97-AF65-F5344CB8AC3E}">
        <p14:creationId xmlns:p14="http://schemas.microsoft.com/office/powerpoint/2010/main" val="140701694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6920" y="212134"/>
            <a:ext cx="7181643" cy="731520"/>
          </a:xfrm>
        </p:spPr>
        <p:txBody>
          <a:bodyPr>
            <a:normAutofit/>
          </a:bodyPr>
          <a:lstStyle/>
          <a:p>
            <a:r>
              <a:rPr lang="en-US" dirty="0"/>
              <a:t>Activity 1.9 – Stop &amp; Jot</a:t>
            </a:r>
          </a:p>
        </p:txBody>
      </p:sp>
      <p:sp>
        <p:nvSpPr>
          <p:cNvPr id="4" name="TextBox 3"/>
          <p:cNvSpPr txBox="1"/>
          <p:nvPr/>
        </p:nvSpPr>
        <p:spPr>
          <a:xfrm>
            <a:off x="2812869" y="3030583"/>
            <a:ext cx="6688183" cy="369332"/>
          </a:xfrm>
          <a:prstGeom prst="rect">
            <a:avLst/>
          </a:prstGeom>
          <a:noFill/>
        </p:spPr>
        <p:txBody>
          <a:bodyPr wrap="square" rtlCol="0">
            <a:spAutoFit/>
          </a:bodyPr>
          <a:lstStyle/>
          <a:p>
            <a:pPr algn="ctr"/>
            <a:r>
              <a:rPr lang="en-US" dirty="0">
                <a:solidFill>
                  <a:schemeClr val="bg1"/>
                </a:solidFill>
              </a:rPr>
              <a:t>[Insert </a:t>
            </a:r>
            <a:r>
              <a:rPr lang="en-US" dirty="0">
                <a:solidFill>
                  <a:schemeClr val="bg1"/>
                </a:solidFill>
                <a:hlinkClick r:id="rId3"/>
              </a:rPr>
              <a:t>https://youtu.be/fCmiAUHduak</a:t>
            </a:r>
            <a:r>
              <a:rPr lang="en-US" dirty="0">
                <a:solidFill>
                  <a:schemeClr val="bg1"/>
                </a:solidFill>
              </a:rPr>
              <a:t> video here]</a:t>
            </a:r>
          </a:p>
        </p:txBody>
      </p:sp>
    </p:spTree>
    <p:extLst>
      <p:ext uri="{BB962C8B-B14F-4D97-AF65-F5344CB8AC3E}">
        <p14:creationId xmlns:p14="http://schemas.microsoft.com/office/powerpoint/2010/main" val="244721112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1752600" y="228600"/>
            <a:ext cx="8686800" cy="1196737"/>
          </a:xfrm>
        </p:spPr>
        <p:txBody>
          <a:bodyPr>
            <a:normAutofit/>
          </a:bodyPr>
          <a:lstStyle/>
          <a:p>
            <a:r>
              <a:rPr lang="en-US" sz="2800" dirty="0"/>
              <a:t>Intervention Adaptations:</a:t>
            </a:r>
            <a:br>
              <a:rPr lang="en-US" sz="2800" dirty="0"/>
            </a:br>
            <a:r>
              <a:rPr lang="en-US" sz="2800" dirty="0">
                <a:solidFill>
                  <a:schemeClr val="accent3">
                    <a:lumMod val="60000"/>
                    <a:lumOff val="40000"/>
                  </a:schemeClr>
                </a:solidFill>
              </a:rPr>
              <a:t>Structural Adaptations</a:t>
            </a:r>
            <a:endParaRPr lang="en-US" sz="2400" dirty="0">
              <a:solidFill>
                <a:schemeClr val="accent3">
                  <a:lumMod val="60000"/>
                  <a:lumOff val="40000"/>
                </a:schemeClr>
              </a:solidFill>
            </a:endParaRPr>
          </a:p>
        </p:txBody>
      </p:sp>
      <p:pic>
        <p:nvPicPr>
          <p:cNvPr id="3" name="Picture 2" descr="Quote &quot;We have a student that isn't responding to her current reading intervention so we know that we need to intensify intervention for her.  Right now she is receiving a systematic Tier 2 intervention program from her classroom teacher 3 days per week for 30 minutes.  This teacher is really good but she doesn't have the same level of training as out reading specialist - who has extensive experience providing intensive intervention.  Our reading specialist uses a different highly structured program and she has room in one of her intervention groups that meets 40 minutes two times per week.  We think this is the right adaptation for her.">
            <a:extLst>
              <a:ext uri="{FF2B5EF4-FFF2-40B4-BE49-F238E27FC236}">
                <a16:creationId xmlns:a16="http://schemas.microsoft.com/office/drawing/2014/main" id="{1A2CE472-2237-48C7-8E3B-E4F1C3591419}"/>
              </a:ext>
            </a:extLst>
          </p:cNvPr>
          <p:cNvPicPr>
            <a:picLocks noChangeAspect="1"/>
          </p:cNvPicPr>
          <p:nvPr/>
        </p:nvPicPr>
        <p:blipFill>
          <a:blip r:embed="rId2"/>
          <a:stretch>
            <a:fillRect/>
          </a:stretch>
        </p:blipFill>
        <p:spPr>
          <a:xfrm>
            <a:off x="992332" y="1309255"/>
            <a:ext cx="9107632" cy="4742436"/>
          </a:xfrm>
          <a:prstGeom prst="rect">
            <a:avLst/>
          </a:prstGeom>
        </p:spPr>
      </p:pic>
    </p:spTree>
    <p:extLst>
      <p:ext uri="{BB962C8B-B14F-4D97-AF65-F5344CB8AC3E}">
        <p14:creationId xmlns:p14="http://schemas.microsoft.com/office/powerpoint/2010/main" val="286878041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6920" y="212134"/>
            <a:ext cx="7181643" cy="731520"/>
          </a:xfrm>
        </p:spPr>
        <p:txBody>
          <a:bodyPr>
            <a:normAutofit/>
          </a:bodyPr>
          <a:lstStyle/>
          <a:p>
            <a:r>
              <a:rPr lang="en-US" dirty="0"/>
              <a:t>Activity 1.10 – Stop &amp; Jot</a:t>
            </a:r>
          </a:p>
        </p:txBody>
      </p:sp>
      <p:sp>
        <p:nvSpPr>
          <p:cNvPr id="3" name="TextBox 2"/>
          <p:cNvSpPr txBox="1"/>
          <p:nvPr/>
        </p:nvSpPr>
        <p:spPr>
          <a:xfrm>
            <a:off x="1149311" y="1656458"/>
            <a:ext cx="7181644" cy="2308324"/>
          </a:xfrm>
          <a:prstGeom prst="rect">
            <a:avLst/>
          </a:prstGeom>
          <a:noFill/>
        </p:spPr>
        <p:txBody>
          <a:bodyPr wrap="square" rtlCol="0">
            <a:spAutoFit/>
          </a:bodyPr>
          <a:lstStyle/>
          <a:p>
            <a:pPr>
              <a:defRPr/>
            </a:pPr>
            <a:r>
              <a:rPr lang="en-US" sz="3600" dirty="0">
                <a:solidFill>
                  <a:srgbClr val="FFFFFF"/>
                </a:solidFill>
                <a:latin typeface="Arial"/>
              </a:rPr>
              <a:t>Watch the video on the next slide and jot down thoughts about the use of structural adaptations in your workbook.</a:t>
            </a:r>
          </a:p>
        </p:txBody>
      </p:sp>
    </p:spTree>
    <p:extLst>
      <p:ext uri="{BB962C8B-B14F-4D97-AF65-F5344CB8AC3E}">
        <p14:creationId xmlns:p14="http://schemas.microsoft.com/office/powerpoint/2010/main" val="33199664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385794" y="2120901"/>
            <a:ext cx="6391525" cy="326972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1"/>
              </a:buClr>
              <a:buSzPct val="125000"/>
              <a:buFont typeface="Wingdings" charset="2"/>
              <a:buChar char="§"/>
            </a:pPr>
            <a:r>
              <a:rPr lang="en-US" sz="2800" dirty="0">
                <a:solidFill>
                  <a:schemeClr val="bg1">
                    <a:lumMod val="65000"/>
                  </a:schemeClr>
                </a:solidFill>
              </a:rPr>
              <a:t>Reading is essential</a:t>
            </a:r>
          </a:p>
          <a:p>
            <a:pPr lvl="1">
              <a:spcBef>
                <a:spcPts val="1800"/>
              </a:spcBef>
              <a:buClr>
                <a:schemeClr val="accent1"/>
              </a:buClr>
              <a:buSzPct val="125000"/>
              <a:buFont typeface="Wingdings" charset="2"/>
              <a:buChar char="§"/>
            </a:pPr>
            <a:r>
              <a:rPr lang="en-US" sz="2800" dirty="0"/>
              <a:t>Teaching reading is urgent</a:t>
            </a:r>
          </a:p>
          <a:p>
            <a:pPr lvl="1">
              <a:spcBef>
                <a:spcPts val="1800"/>
              </a:spcBef>
              <a:buClr>
                <a:schemeClr val="accent1"/>
              </a:buClr>
              <a:buSzPct val="125000"/>
              <a:buFont typeface="Wingdings" charset="2"/>
              <a:buChar char="§"/>
            </a:pPr>
            <a:r>
              <a:rPr lang="en-US" sz="2800" dirty="0">
                <a:solidFill>
                  <a:schemeClr val="bg1">
                    <a:lumMod val="65000"/>
                  </a:schemeClr>
                </a:solidFill>
              </a:rPr>
              <a:t>Teaching reading is complex</a:t>
            </a:r>
          </a:p>
          <a:p>
            <a:pPr lvl="1">
              <a:spcBef>
                <a:spcPts val="1800"/>
              </a:spcBef>
              <a:buClr>
                <a:schemeClr val="accent1"/>
              </a:buClr>
              <a:buSzPct val="125000"/>
              <a:buFont typeface="Wingdings" charset="2"/>
              <a:buChar char="§"/>
            </a:pPr>
            <a:r>
              <a:rPr lang="en-US" sz="2800" dirty="0">
                <a:solidFill>
                  <a:schemeClr val="bg1">
                    <a:lumMod val="65000"/>
                  </a:schemeClr>
                </a:solidFill>
              </a:rPr>
              <a:t>We know how to teach almost all students to read</a:t>
            </a:r>
          </a:p>
          <a:p>
            <a:pPr lvl="1">
              <a:spcBef>
                <a:spcPts val="1800"/>
              </a:spcBef>
              <a:buClr>
                <a:schemeClr val="accent4">
                  <a:lumMod val="60000"/>
                  <a:lumOff val="40000"/>
                </a:schemeClr>
              </a:buClr>
              <a:buSzPct val="125000"/>
              <a:buFont typeface="Wingdings" charset="2"/>
              <a:buChar char="§"/>
            </a:pPr>
            <a:endParaRPr lang="en-US" sz="2800" dirty="0"/>
          </a:p>
        </p:txBody>
      </p:sp>
      <p:sp>
        <p:nvSpPr>
          <p:cNvPr id="6" name="Rectangle 5"/>
          <p:cNvSpPr/>
          <p:nvPr/>
        </p:nvSpPr>
        <p:spPr>
          <a:xfrm>
            <a:off x="385794" y="742925"/>
            <a:ext cx="5861957" cy="11274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Importance of Reading</a:t>
            </a:r>
          </a:p>
        </p:txBody>
      </p:sp>
      <p:sp>
        <p:nvSpPr>
          <p:cNvPr id="2" name="Title 1" hidden="1">
            <a:extLst>
              <a:ext uri="{FF2B5EF4-FFF2-40B4-BE49-F238E27FC236}">
                <a16:creationId xmlns:a16="http://schemas.microsoft.com/office/drawing/2014/main" id="{E115AABD-1E6B-4C0B-B216-29E4DA8E94A4}"/>
              </a:ext>
            </a:extLst>
          </p:cNvPr>
          <p:cNvSpPr>
            <a:spLocks noGrp="1"/>
          </p:cNvSpPr>
          <p:nvPr>
            <p:ph type="title"/>
          </p:nvPr>
        </p:nvSpPr>
        <p:spPr/>
        <p:txBody>
          <a:bodyPr/>
          <a:lstStyle/>
          <a:p>
            <a:pPr rtl="0" eaLnBrk="1" latinLnBrk="0" hangingPunct="1"/>
            <a:r>
              <a:rPr lang="en-US" sz="3200" b="1" kern="1200" dirty="0">
                <a:solidFill>
                  <a:srgbClr val="000000"/>
                </a:solidFill>
                <a:effectLst/>
                <a:latin typeface="Verdana" panose="020B0604030504040204" pitchFamily="34" charset="0"/>
                <a:ea typeface="+mn-ea"/>
                <a:cs typeface="+mn-cs"/>
              </a:rPr>
              <a:t>Importance of Reading</a:t>
            </a:r>
            <a:endParaRPr lang="en-US" dirty="0">
              <a:effectLst/>
            </a:endParaRPr>
          </a:p>
          <a:p>
            <a:endParaRPr lang="en-US" dirty="0"/>
          </a:p>
        </p:txBody>
      </p:sp>
    </p:spTree>
    <p:extLst>
      <p:ext uri="{BB962C8B-B14F-4D97-AF65-F5344CB8AC3E}">
        <p14:creationId xmlns:p14="http://schemas.microsoft.com/office/powerpoint/2010/main" val="139288420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6920" y="212134"/>
            <a:ext cx="7181643" cy="731520"/>
          </a:xfrm>
        </p:spPr>
        <p:txBody>
          <a:bodyPr>
            <a:normAutofit/>
          </a:bodyPr>
          <a:lstStyle/>
          <a:p>
            <a:r>
              <a:rPr lang="en-US" dirty="0"/>
              <a:t>Activity 1.10 – Stop &amp; Jot</a:t>
            </a:r>
          </a:p>
        </p:txBody>
      </p:sp>
      <p:sp>
        <p:nvSpPr>
          <p:cNvPr id="4" name="TextBox 3"/>
          <p:cNvSpPr txBox="1"/>
          <p:nvPr/>
        </p:nvSpPr>
        <p:spPr>
          <a:xfrm>
            <a:off x="2812869" y="3030583"/>
            <a:ext cx="6688183" cy="369332"/>
          </a:xfrm>
          <a:prstGeom prst="rect">
            <a:avLst/>
          </a:prstGeom>
          <a:noFill/>
        </p:spPr>
        <p:txBody>
          <a:bodyPr wrap="square" rtlCol="0">
            <a:spAutoFit/>
          </a:bodyPr>
          <a:lstStyle/>
          <a:p>
            <a:pPr algn="ctr"/>
            <a:r>
              <a:rPr lang="en-US" dirty="0">
                <a:solidFill>
                  <a:schemeClr val="bg1"/>
                </a:solidFill>
              </a:rPr>
              <a:t>[Insert </a:t>
            </a:r>
            <a:r>
              <a:rPr lang="en-US" dirty="0">
                <a:solidFill>
                  <a:schemeClr val="bg1"/>
                </a:solidFill>
                <a:hlinkClick r:id="rId3"/>
              </a:rPr>
              <a:t>https://youtu.be/dHM9GYtZ8Xg</a:t>
            </a:r>
            <a:r>
              <a:rPr lang="en-US" dirty="0">
                <a:solidFill>
                  <a:schemeClr val="bg1"/>
                </a:solidFill>
              </a:rPr>
              <a:t> video here]</a:t>
            </a:r>
          </a:p>
        </p:txBody>
      </p:sp>
    </p:spTree>
    <p:extLst>
      <p:ext uri="{BB962C8B-B14F-4D97-AF65-F5344CB8AC3E}">
        <p14:creationId xmlns:p14="http://schemas.microsoft.com/office/powerpoint/2010/main" val="208724630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1752600" y="228600"/>
            <a:ext cx="8686800" cy="1196737"/>
          </a:xfrm>
        </p:spPr>
        <p:txBody>
          <a:bodyPr>
            <a:normAutofit/>
          </a:bodyPr>
          <a:lstStyle/>
          <a:p>
            <a:r>
              <a:rPr lang="en-US" sz="2800" dirty="0"/>
              <a:t>Intervention Adaptations:</a:t>
            </a:r>
            <a:br>
              <a:rPr lang="en-US" sz="2800" dirty="0"/>
            </a:br>
            <a:r>
              <a:rPr lang="en-US" sz="2800" dirty="0">
                <a:solidFill>
                  <a:schemeClr val="accent3">
                    <a:lumMod val="60000"/>
                    <a:lumOff val="40000"/>
                  </a:schemeClr>
                </a:solidFill>
              </a:rPr>
              <a:t>Structural Adaptations</a:t>
            </a:r>
            <a:endParaRPr lang="en-US" sz="2400" dirty="0">
              <a:solidFill>
                <a:schemeClr val="accent3">
                  <a:lumMod val="60000"/>
                  <a:lumOff val="40000"/>
                </a:schemeClr>
              </a:solidFill>
            </a:endParaRPr>
          </a:p>
        </p:txBody>
      </p:sp>
      <p:pic>
        <p:nvPicPr>
          <p:cNvPr id="3" name="Picture 2" descr="Quote &quot;We have a student that isn't responding to her current reading intervention so we know that we need to intensify intervention for her.  Right now she is receiving a systematic Tier 3 intervention program from her classroom teacher 3 days per week for 30 minutes.  Based on diagnostic and mastery data, we think this is the right intervention program for her, but she needs increased time and a smaller group.  Our reading specialist meets with a group of three students for 40 minutes 5 days per week using the same program, so we think this is the right adaptation for her&quot;">
            <a:extLst>
              <a:ext uri="{FF2B5EF4-FFF2-40B4-BE49-F238E27FC236}">
                <a16:creationId xmlns:a16="http://schemas.microsoft.com/office/drawing/2014/main" id="{7C92F4C6-5F2C-4B12-996E-FEFA57CD5CDD}"/>
              </a:ext>
            </a:extLst>
          </p:cNvPr>
          <p:cNvPicPr>
            <a:picLocks noChangeAspect="1"/>
          </p:cNvPicPr>
          <p:nvPr/>
        </p:nvPicPr>
        <p:blipFill>
          <a:blip r:embed="rId2"/>
          <a:stretch>
            <a:fillRect/>
          </a:stretch>
        </p:blipFill>
        <p:spPr>
          <a:xfrm>
            <a:off x="724764" y="1362507"/>
            <a:ext cx="9693853" cy="4818161"/>
          </a:xfrm>
          <a:prstGeom prst="rect">
            <a:avLst/>
          </a:prstGeom>
        </p:spPr>
      </p:pic>
    </p:spTree>
    <p:extLst>
      <p:ext uri="{BB962C8B-B14F-4D97-AF65-F5344CB8AC3E}">
        <p14:creationId xmlns:p14="http://schemas.microsoft.com/office/powerpoint/2010/main" val="190858384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89221" y="497306"/>
            <a:ext cx="5839327" cy="1127486"/>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3">
                    <a:lumMod val="20000"/>
                    <a:lumOff val="80000"/>
                  </a:schemeClr>
                </a:solidFill>
              </a:rPr>
              <a:t>Intervention</a:t>
            </a:r>
            <a:r>
              <a:rPr lang="en-US" sz="3200" dirty="0">
                <a:solidFill>
                  <a:schemeClr val="accent2">
                    <a:lumMod val="20000"/>
                    <a:lumOff val="80000"/>
                  </a:schemeClr>
                </a:solidFill>
              </a:rPr>
              <a:t> </a:t>
            </a:r>
            <a:r>
              <a:rPr lang="en-US" sz="3200" dirty="0">
                <a:solidFill>
                  <a:schemeClr val="accent3">
                    <a:lumMod val="20000"/>
                    <a:lumOff val="80000"/>
                  </a:schemeClr>
                </a:solidFill>
              </a:rPr>
              <a:t>Adaptations</a:t>
            </a:r>
          </a:p>
        </p:txBody>
      </p:sp>
      <p:sp>
        <p:nvSpPr>
          <p:cNvPr id="6" name="Rectangle 5"/>
          <p:cNvSpPr/>
          <p:nvPr/>
        </p:nvSpPr>
        <p:spPr>
          <a:xfrm>
            <a:off x="1989221" y="1900991"/>
            <a:ext cx="5839327" cy="55345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chemeClr val="tx1"/>
                </a:solidFill>
              </a:rPr>
              <a:t>Structural Adaptations</a:t>
            </a:r>
          </a:p>
        </p:txBody>
      </p:sp>
      <p:sp>
        <p:nvSpPr>
          <p:cNvPr id="7" name="Rectangle 6"/>
          <p:cNvSpPr/>
          <p:nvPr/>
        </p:nvSpPr>
        <p:spPr>
          <a:xfrm>
            <a:off x="1989221" y="2730642"/>
            <a:ext cx="5839327" cy="55345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chemeClr val="tx1"/>
                </a:solidFill>
              </a:rPr>
              <a:t>Instructional Adaptations</a:t>
            </a:r>
          </a:p>
        </p:txBody>
      </p:sp>
      <p:sp>
        <p:nvSpPr>
          <p:cNvPr id="2" name="Title 1" hidden="1">
            <a:extLst>
              <a:ext uri="{FF2B5EF4-FFF2-40B4-BE49-F238E27FC236}">
                <a16:creationId xmlns:a16="http://schemas.microsoft.com/office/drawing/2014/main" id="{C9C818D1-91DC-4325-A1B2-9D7BCFE332F3}"/>
              </a:ext>
            </a:extLst>
          </p:cNvPr>
          <p:cNvSpPr>
            <a:spLocks noGrp="1"/>
          </p:cNvSpPr>
          <p:nvPr>
            <p:ph type="title"/>
          </p:nvPr>
        </p:nvSpPr>
        <p:spPr/>
        <p:txBody>
          <a:bodyPr/>
          <a:lstStyle/>
          <a:p>
            <a:pPr rtl="0" eaLnBrk="1" latinLnBrk="0" hangingPunct="1"/>
            <a:r>
              <a:rPr lang="en-US" sz="3200" kern="1200" dirty="0">
                <a:solidFill>
                  <a:srgbClr val="E8F6E6"/>
                </a:solidFill>
                <a:effectLst/>
                <a:latin typeface="Verdana" panose="020B0604030504040204" pitchFamily="34" charset="0"/>
                <a:ea typeface="+mn-ea"/>
                <a:cs typeface="+mn-cs"/>
              </a:rPr>
              <a:t>Intervention</a:t>
            </a:r>
            <a:r>
              <a:rPr lang="en-US" sz="3200" kern="1200" dirty="0">
                <a:solidFill>
                  <a:srgbClr val="C3F6F9"/>
                </a:solidFill>
                <a:effectLst/>
                <a:latin typeface="Verdana" panose="020B0604030504040204" pitchFamily="34" charset="0"/>
                <a:ea typeface="+mn-ea"/>
                <a:cs typeface="+mn-cs"/>
              </a:rPr>
              <a:t> </a:t>
            </a:r>
            <a:r>
              <a:rPr lang="en-US" sz="3200" kern="1200" dirty="0">
                <a:solidFill>
                  <a:srgbClr val="E8F6E6"/>
                </a:solidFill>
                <a:effectLst/>
                <a:latin typeface="Verdana" panose="020B0604030504040204" pitchFamily="34" charset="0"/>
                <a:ea typeface="+mn-ea"/>
                <a:cs typeface="+mn-cs"/>
              </a:rPr>
              <a:t>Adaptations</a:t>
            </a:r>
            <a:endParaRPr lang="en-US" dirty="0">
              <a:effectLst/>
            </a:endParaRPr>
          </a:p>
          <a:p>
            <a:endParaRPr lang="en-US" dirty="0"/>
          </a:p>
        </p:txBody>
      </p:sp>
    </p:spTree>
    <p:extLst>
      <p:ext uri="{BB962C8B-B14F-4D97-AF65-F5344CB8AC3E}">
        <p14:creationId xmlns:p14="http://schemas.microsoft.com/office/powerpoint/2010/main" val="353166038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89221" y="497306"/>
            <a:ext cx="5839327" cy="1127486"/>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3">
                    <a:lumMod val="20000"/>
                    <a:lumOff val="80000"/>
                  </a:schemeClr>
                </a:solidFill>
              </a:rPr>
              <a:t>Intervention Adaptations</a:t>
            </a:r>
          </a:p>
        </p:txBody>
      </p:sp>
      <p:sp>
        <p:nvSpPr>
          <p:cNvPr id="6" name="Rectangle 5"/>
          <p:cNvSpPr/>
          <p:nvPr/>
        </p:nvSpPr>
        <p:spPr>
          <a:xfrm>
            <a:off x="1989221" y="1900991"/>
            <a:ext cx="5839327" cy="55345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chemeClr val="tx1"/>
                </a:solidFill>
              </a:rPr>
              <a:t>Instructional Adaptations</a:t>
            </a:r>
          </a:p>
        </p:txBody>
      </p:sp>
      <p:sp>
        <p:nvSpPr>
          <p:cNvPr id="2" name="Title 1" hidden="1">
            <a:extLst>
              <a:ext uri="{FF2B5EF4-FFF2-40B4-BE49-F238E27FC236}">
                <a16:creationId xmlns:a16="http://schemas.microsoft.com/office/drawing/2014/main" id="{7D68896A-CEC7-468F-AD92-5580694A62EB}"/>
              </a:ext>
            </a:extLst>
          </p:cNvPr>
          <p:cNvSpPr>
            <a:spLocks noGrp="1"/>
          </p:cNvSpPr>
          <p:nvPr>
            <p:ph type="title"/>
          </p:nvPr>
        </p:nvSpPr>
        <p:spPr/>
        <p:txBody>
          <a:bodyPr/>
          <a:lstStyle/>
          <a:p>
            <a:pPr rtl="0" eaLnBrk="1" latinLnBrk="0" hangingPunct="1"/>
            <a:r>
              <a:rPr lang="en-US" sz="3200" kern="1200" dirty="0">
                <a:solidFill>
                  <a:srgbClr val="E8F6E6"/>
                </a:solidFill>
                <a:effectLst/>
                <a:latin typeface="Verdana" panose="020B0604030504040204" pitchFamily="34" charset="0"/>
                <a:ea typeface="+mn-ea"/>
                <a:cs typeface="+mn-cs"/>
              </a:rPr>
              <a:t>Intervention</a:t>
            </a:r>
            <a:r>
              <a:rPr lang="en-US" sz="3200" kern="1200" dirty="0">
                <a:solidFill>
                  <a:srgbClr val="C3F6F9"/>
                </a:solidFill>
                <a:effectLst/>
                <a:latin typeface="Verdana" panose="020B0604030504040204" pitchFamily="34" charset="0"/>
                <a:ea typeface="+mn-ea"/>
                <a:cs typeface="+mn-cs"/>
              </a:rPr>
              <a:t> </a:t>
            </a:r>
            <a:r>
              <a:rPr lang="en-US" sz="3200" kern="1200" dirty="0">
                <a:solidFill>
                  <a:srgbClr val="E8F6E6"/>
                </a:solidFill>
                <a:effectLst/>
                <a:latin typeface="Verdana" panose="020B0604030504040204" pitchFamily="34" charset="0"/>
                <a:ea typeface="+mn-ea"/>
                <a:cs typeface="+mn-cs"/>
              </a:rPr>
              <a:t>Adaptations</a:t>
            </a:r>
            <a:endParaRPr lang="en-US" dirty="0">
              <a:effectLst/>
            </a:endParaRPr>
          </a:p>
          <a:p>
            <a:endParaRPr lang="en-US" dirty="0"/>
          </a:p>
        </p:txBody>
      </p:sp>
    </p:spTree>
    <p:extLst>
      <p:ext uri="{BB962C8B-B14F-4D97-AF65-F5344CB8AC3E}">
        <p14:creationId xmlns:p14="http://schemas.microsoft.com/office/powerpoint/2010/main" val="116871222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89221" y="497306"/>
            <a:ext cx="5839327" cy="1127486"/>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3">
                    <a:lumMod val="20000"/>
                    <a:lumOff val="80000"/>
                  </a:schemeClr>
                </a:solidFill>
              </a:rPr>
              <a:t>Intervention Adaptations</a:t>
            </a:r>
          </a:p>
        </p:txBody>
      </p:sp>
      <p:sp>
        <p:nvSpPr>
          <p:cNvPr id="6" name="Rectangle 5"/>
          <p:cNvSpPr/>
          <p:nvPr/>
        </p:nvSpPr>
        <p:spPr>
          <a:xfrm>
            <a:off x="1989221" y="1900991"/>
            <a:ext cx="5839327" cy="55345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chemeClr val="tx1"/>
                </a:solidFill>
              </a:rPr>
              <a:t>Instructional Adaptations</a:t>
            </a:r>
          </a:p>
        </p:txBody>
      </p:sp>
      <p:sp>
        <p:nvSpPr>
          <p:cNvPr id="5" name="Content Placeholder 2"/>
          <p:cNvSpPr txBox="1">
            <a:spLocks/>
          </p:cNvSpPr>
          <p:nvPr/>
        </p:nvSpPr>
        <p:spPr>
          <a:xfrm>
            <a:off x="1989221" y="3106813"/>
            <a:ext cx="5942302" cy="288120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588" lvl="1" indent="0">
              <a:spcBef>
                <a:spcPts val="1800"/>
              </a:spcBef>
              <a:buClr>
                <a:schemeClr val="accent3">
                  <a:lumMod val="60000"/>
                  <a:lumOff val="40000"/>
                </a:schemeClr>
              </a:buClr>
              <a:buSzPct val="125000"/>
              <a:buNone/>
            </a:pPr>
            <a:r>
              <a:rPr lang="en-US" sz="2800" dirty="0">
                <a:solidFill>
                  <a:schemeClr val="accent3">
                    <a:lumMod val="60000"/>
                    <a:lumOff val="40000"/>
                  </a:schemeClr>
                </a:solidFill>
              </a:rPr>
              <a:t>What we teach</a:t>
            </a:r>
          </a:p>
        </p:txBody>
      </p:sp>
      <p:sp>
        <p:nvSpPr>
          <p:cNvPr id="2" name="Title 1" hidden="1">
            <a:extLst>
              <a:ext uri="{FF2B5EF4-FFF2-40B4-BE49-F238E27FC236}">
                <a16:creationId xmlns:a16="http://schemas.microsoft.com/office/drawing/2014/main" id="{FCE282D2-F729-4C6A-9CAA-B0098A0F14AE}"/>
              </a:ext>
            </a:extLst>
          </p:cNvPr>
          <p:cNvSpPr>
            <a:spLocks noGrp="1"/>
          </p:cNvSpPr>
          <p:nvPr>
            <p:ph type="title"/>
          </p:nvPr>
        </p:nvSpPr>
        <p:spPr/>
        <p:txBody>
          <a:bodyPr/>
          <a:lstStyle/>
          <a:p>
            <a:pPr rtl="0" eaLnBrk="1" latinLnBrk="0" hangingPunct="1"/>
            <a:r>
              <a:rPr lang="en-US" sz="3200" kern="1200" dirty="0">
                <a:solidFill>
                  <a:srgbClr val="E8F6E6"/>
                </a:solidFill>
                <a:effectLst/>
                <a:latin typeface="Verdana" panose="020B0604030504040204" pitchFamily="34" charset="0"/>
                <a:ea typeface="+mn-ea"/>
                <a:cs typeface="+mn-cs"/>
              </a:rPr>
              <a:t>Intervention</a:t>
            </a:r>
            <a:r>
              <a:rPr lang="en-US" sz="3200" kern="1200" dirty="0">
                <a:solidFill>
                  <a:srgbClr val="C3F6F9"/>
                </a:solidFill>
                <a:effectLst/>
                <a:latin typeface="Verdana" panose="020B0604030504040204" pitchFamily="34" charset="0"/>
                <a:ea typeface="+mn-ea"/>
                <a:cs typeface="+mn-cs"/>
              </a:rPr>
              <a:t> </a:t>
            </a:r>
            <a:r>
              <a:rPr lang="en-US" sz="3200" kern="1200" dirty="0">
                <a:solidFill>
                  <a:srgbClr val="E8F6E6"/>
                </a:solidFill>
                <a:effectLst/>
                <a:latin typeface="Verdana" panose="020B0604030504040204" pitchFamily="34" charset="0"/>
                <a:ea typeface="+mn-ea"/>
                <a:cs typeface="+mn-cs"/>
              </a:rPr>
              <a:t>Adaptations</a:t>
            </a:r>
            <a:endParaRPr lang="en-US" dirty="0">
              <a:effectLst/>
            </a:endParaRPr>
          </a:p>
          <a:p>
            <a:endParaRPr lang="en-US" dirty="0"/>
          </a:p>
        </p:txBody>
      </p:sp>
    </p:spTree>
    <p:extLst>
      <p:ext uri="{BB962C8B-B14F-4D97-AF65-F5344CB8AC3E}">
        <p14:creationId xmlns:p14="http://schemas.microsoft.com/office/powerpoint/2010/main" val="76139085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89221" y="497306"/>
            <a:ext cx="5839327" cy="1127486"/>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3">
                    <a:lumMod val="20000"/>
                    <a:lumOff val="80000"/>
                  </a:schemeClr>
                </a:solidFill>
              </a:rPr>
              <a:t>Intervention Adaptations</a:t>
            </a:r>
          </a:p>
        </p:txBody>
      </p:sp>
      <p:sp>
        <p:nvSpPr>
          <p:cNvPr id="6" name="Rectangle 5"/>
          <p:cNvSpPr/>
          <p:nvPr/>
        </p:nvSpPr>
        <p:spPr>
          <a:xfrm>
            <a:off x="1989221" y="1900991"/>
            <a:ext cx="5839327" cy="55345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chemeClr val="tx1"/>
                </a:solidFill>
              </a:rPr>
              <a:t>Instructional Adaptations</a:t>
            </a:r>
          </a:p>
        </p:txBody>
      </p:sp>
      <p:sp>
        <p:nvSpPr>
          <p:cNvPr id="5" name="Content Placeholder 2"/>
          <p:cNvSpPr txBox="1">
            <a:spLocks/>
          </p:cNvSpPr>
          <p:nvPr/>
        </p:nvSpPr>
        <p:spPr>
          <a:xfrm>
            <a:off x="1989221" y="3106813"/>
            <a:ext cx="5942302" cy="288120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588" lvl="1" indent="0">
              <a:spcBef>
                <a:spcPts val="1800"/>
              </a:spcBef>
              <a:buClr>
                <a:schemeClr val="accent3">
                  <a:lumMod val="60000"/>
                  <a:lumOff val="40000"/>
                </a:schemeClr>
              </a:buClr>
              <a:buSzPct val="125000"/>
              <a:buNone/>
            </a:pPr>
            <a:r>
              <a:rPr lang="en-US" sz="2800" dirty="0">
                <a:solidFill>
                  <a:schemeClr val="accent3">
                    <a:lumMod val="60000"/>
                    <a:lumOff val="40000"/>
                  </a:schemeClr>
                </a:solidFill>
              </a:rPr>
              <a:t>What we teach</a:t>
            </a:r>
          </a:p>
          <a:p>
            <a:pPr marL="1588" lvl="1" indent="0">
              <a:spcBef>
                <a:spcPts val="1800"/>
              </a:spcBef>
              <a:buClr>
                <a:schemeClr val="accent3">
                  <a:lumMod val="60000"/>
                  <a:lumOff val="40000"/>
                </a:schemeClr>
              </a:buClr>
              <a:buSzPct val="125000"/>
              <a:buNone/>
            </a:pPr>
            <a:r>
              <a:rPr lang="en-US" sz="4000" dirty="0">
                <a:solidFill>
                  <a:schemeClr val="accent3">
                    <a:lumMod val="40000"/>
                    <a:lumOff val="60000"/>
                  </a:schemeClr>
                </a:solidFill>
              </a:rPr>
              <a:t>	How we teach</a:t>
            </a:r>
          </a:p>
        </p:txBody>
      </p:sp>
      <p:sp>
        <p:nvSpPr>
          <p:cNvPr id="2" name="Title 1" hidden="1">
            <a:extLst>
              <a:ext uri="{FF2B5EF4-FFF2-40B4-BE49-F238E27FC236}">
                <a16:creationId xmlns:a16="http://schemas.microsoft.com/office/drawing/2014/main" id="{1C8BD1DF-B5E5-4542-8A85-01FE5CB7CA84}"/>
              </a:ext>
            </a:extLst>
          </p:cNvPr>
          <p:cNvSpPr>
            <a:spLocks noGrp="1"/>
          </p:cNvSpPr>
          <p:nvPr>
            <p:ph type="title"/>
          </p:nvPr>
        </p:nvSpPr>
        <p:spPr/>
        <p:txBody>
          <a:bodyPr/>
          <a:lstStyle/>
          <a:p>
            <a:pPr rtl="0" eaLnBrk="1" latinLnBrk="0" hangingPunct="1"/>
            <a:r>
              <a:rPr lang="en-US" sz="3200" kern="1200" dirty="0">
                <a:solidFill>
                  <a:srgbClr val="E8F6E6"/>
                </a:solidFill>
                <a:effectLst/>
                <a:latin typeface="Verdana" panose="020B0604030504040204" pitchFamily="34" charset="0"/>
                <a:ea typeface="+mn-ea"/>
                <a:cs typeface="+mn-cs"/>
              </a:rPr>
              <a:t>Intervention</a:t>
            </a:r>
            <a:r>
              <a:rPr lang="en-US" sz="3200" kern="1200" dirty="0">
                <a:solidFill>
                  <a:srgbClr val="C3F6F9"/>
                </a:solidFill>
                <a:effectLst/>
                <a:latin typeface="Verdana" panose="020B0604030504040204" pitchFamily="34" charset="0"/>
                <a:ea typeface="+mn-ea"/>
                <a:cs typeface="+mn-cs"/>
              </a:rPr>
              <a:t> </a:t>
            </a:r>
            <a:r>
              <a:rPr lang="en-US" sz="3200" kern="1200" dirty="0">
                <a:solidFill>
                  <a:srgbClr val="E8F6E6"/>
                </a:solidFill>
                <a:effectLst/>
                <a:latin typeface="Verdana" panose="020B0604030504040204" pitchFamily="34" charset="0"/>
                <a:ea typeface="+mn-ea"/>
                <a:cs typeface="+mn-cs"/>
              </a:rPr>
              <a:t>Adaptations</a:t>
            </a:r>
            <a:endParaRPr lang="en-US" dirty="0">
              <a:effectLst/>
            </a:endParaRPr>
          </a:p>
          <a:p>
            <a:endParaRPr lang="en-US" dirty="0"/>
          </a:p>
        </p:txBody>
      </p:sp>
    </p:spTree>
    <p:extLst>
      <p:ext uri="{BB962C8B-B14F-4D97-AF65-F5344CB8AC3E}">
        <p14:creationId xmlns:p14="http://schemas.microsoft.com/office/powerpoint/2010/main" val="394404629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89221" y="497306"/>
            <a:ext cx="5839327" cy="1127486"/>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3">
                    <a:lumMod val="20000"/>
                    <a:lumOff val="80000"/>
                  </a:schemeClr>
                </a:solidFill>
              </a:rPr>
              <a:t>Intervention Adaptations</a:t>
            </a:r>
          </a:p>
        </p:txBody>
      </p:sp>
      <p:sp>
        <p:nvSpPr>
          <p:cNvPr id="6" name="Rectangle 5"/>
          <p:cNvSpPr/>
          <p:nvPr/>
        </p:nvSpPr>
        <p:spPr>
          <a:xfrm>
            <a:off x="1989221" y="1900991"/>
            <a:ext cx="5839327" cy="55345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chemeClr val="tx1"/>
                </a:solidFill>
              </a:rPr>
              <a:t>Instructional Adaptations</a:t>
            </a:r>
          </a:p>
        </p:txBody>
      </p:sp>
      <p:sp>
        <p:nvSpPr>
          <p:cNvPr id="2" name="Title 1" hidden="1">
            <a:extLst>
              <a:ext uri="{FF2B5EF4-FFF2-40B4-BE49-F238E27FC236}">
                <a16:creationId xmlns:a16="http://schemas.microsoft.com/office/drawing/2014/main" id="{830F1A18-E05C-4BD2-8A42-F83FB142E956}"/>
              </a:ext>
            </a:extLst>
          </p:cNvPr>
          <p:cNvSpPr>
            <a:spLocks noGrp="1"/>
          </p:cNvSpPr>
          <p:nvPr>
            <p:ph type="title"/>
          </p:nvPr>
        </p:nvSpPr>
        <p:spPr/>
        <p:txBody>
          <a:bodyPr/>
          <a:lstStyle/>
          <a:p>
            <a:pPr rtl="0" eaLnBrk="1" latinLnBrk="0" hangingPunct="1"/>
            <a:r>
              <a:rPr lang="en-US" sz="3200" kern="1200" dirty="0">
                <a:solidFill>
                  <a:srgbClr val="E8F6E6"/>
                </a:solidFill>
                <a:effectLst/>
                <a:latin typeface="Verdana" panose="020B0604030504040204" pitchFamily="34" charset="0"/>
                <a:ea typeface="+mn-ea"/>
                <a:cs typeface="+mn-cs"/>
              </a:rPr>
              <a:t>Intervention</a:t>
            </a:r>
            <a:r>
              <a:rPr lang="en-US" sz="3200" kern="1200" dirty="0">
                <a:solidFill>
                  <a:srgbClr val="C3F6F9"/>
                </a:solidFill>
                <a:effectLst/>
                <a:latin typeface="Verdana" panose="020B0604030504040204" pitchFamily="34" charset="0"/>
                <a:ea typeface="+mn-ea"/>
                <a:cs typeface="+mn-cs"/>
              </a:rPr>
              <a:t> </a:t>
            </a:r>
            <a:r>
              <a:rPr lang="en-US" sz="3200" kern="1200" dirty="0">
                <a:solidFill>
                  <a:srgbClr val="E8F6E6"/>
                </a:solidFill>
                <a:effectLst/>
                <a:latin typeface="Verdana" panose="020B0604030504040204" pitchFamily="34" charset="0"/>
                <a:ea typeface="+mn-ea"/>
                <a:cs typeface="+mn-cs"/>
              </a:rPr>
              <a:t>Adaptations</a:t>
            </a:r>
            <a:endParaRPr lang="en-US" dirty="0">
              <a:effectLst/>
            </a:endParaRPr>
          </a:p>
          <a:p>
            <a:endParaRPr lang="en-US" dirty="0"/>
          </a:p>
        </p:txBody>
      </p:sp>
    </p:spTree>
    <p:extLst>
      <p:ext uri="{BB962C8B-B14F-4D97-AF65-F5344CB8AC3E}">
        <p14:creationId xmlns:p14="http://schemas.microsoft.com/office/powerpoint/2010/main" val="142124657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89221" y="497306"/>
            <a:ext cx="5839327" cy="1127486"/>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3">
                    <a:lumMod val="20000"/>
                    <a:lumOff val="80000"/>
                  </a:schemeClr>
                </a:solidFill>
              </a:rPr>
              <a:t>Intervention Adaptations</a:t>
            </a:r>
          </a:p>
        </p:txBody>
      </p:sp>
      <p:sp>
        <p:nvSpPr>
          <p:cNvPr id="6" name="Rectangle 5"/>
          <p:cNvSpPr/>
          <p:nvPr/>
        </p:nvSpPr>
        <p:spPr>
          <a:xfrm>
            <a:off x="1989221" y="1900991"/>
            <a:ext cx="5839327" cy="55345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chemeClr val="tx1"/>
                </a:solidFill>
              </a:rPr>
              <a:t>Instructional Adaptations</a:t>
            </a:r>
          </a:p>
        </p:txBody>
      </p:sp>
      <p:sp>
        <p:nvSpPr>
          <p:cNvPr id="5" name="Content Placeholder 2"/>
          <p:cNvSpPr txBox="1">
            <a:spLocks/>
          </p:cNvSpPr>
          <p:nvPr/>
        </p:nvSpPr>
        <p:spPr>
          <a:xfrm>
            <a:off x="1950415" y="2826895"/>
            <a:ext cx="5942302" cy="288120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3">
                  <a:lumMod val="60000"/>
                  <a:lumOff val="40000"/>
                </a:schemeClr>
              </a:buClr>
              <a:buSzPct val="125000"/>
              <a:buFont typeface="Wingdings" charset="2"/>
              <a:buChar char="§"/>
            </a:pPr>
            <a:r>
              <a:rPr lang="en-US" sz="2400" dirty="0"/>
              <a:t>Effective models</a:t>
            </a:r>
          </a:p>
          <a:p>
            <a:pPr lvl="1">
              <a:spcBef>
                <a:spcPts val="1800"/>
              </a:spcBef>
              <a:buClr>
                <a:schemeClr val="accent3">
                  <a:lumMod val="60000"/>
                  <a:lumOff val="40000"/>
                </a:schemeClr>
              </a:buClr>
              <a:buSzPct val="125000"/>
              <a:buFont typeface="Wingdings" charset="2"/>
              <a:buChar char="§"/>
            </a:pPr>
            <a:r>
              <a:rPr lang="en-US" sz="2400" dirty="0"/>
              <a:t>Effective guided practice</a:t>
            </a:r>
          </a:p>
          <a:p>
            <a:pPr lvl="1">
              <a:spcBef>
                <a:spcPts val="1800"/>
              </a:spcBef>
              <a:buClr>
                <a:schemeClr val="accent3">
                  <a:lumMod val="60000"/>
                  <a:lumOff val="40000"/>
                </a:schemeClr>
              </a:buClr>
              <a:buSzPct val="125000"/>
              <a:buFont typeface="Wingdings" charset="2"/>
              <a:buChar char="§"/>
            </a:pPr>
            <a:r>
              <a:rPr lang="en-US" sz="2400" dirty="0"/>
              <a:t>Eliciting frequent responses</a:t>
            </a:r>
          </a:p>
          <a:p>
            <a:pPr lvl="1">
              <a:spcBef>
                <a:spcPts val="1800"/>
              </a:spcBef>
              <a:buClr>
                <a:schemeClr val="accent3">
                  <a:lumMod val="60000"/>
                  <a:lumOff val="40000"/>
                </a:schemeClr>
              </a:buClr>
              <a:buSzPct val="125000"/>
              <a:buFont typeface="Wingdings" charset="2"/>
              <a:buChar char="§"/>
            </a:pPr>
            <a:r>
              <a:rPr lang="en-US" sz="2400" dirty="0"/>
              <a:t>Immediate specific feedback</a:t>
            </a:r>
          </a:p>
        </p:txBody>
      </p:sp>
      <p:sp>
        <p:nvSpPr>
          <p:cNvPr id="2" name="Title 1" hidden="1">
            <a:extLst>
              <a:ext uri="{FF2B5EF4-FFF2-40B4-BE49-F238E27FC236}">
                <a16:creationId xmlns:a16="http://schemas.microsoft.com/office/drawing/2014/main" id="{C7ACF239-E8F6-4835-8660-AFADE586CCE5}"/>
              </a:ext>
            </a:extLst>
          </p:cNvPr>
          <p:cNvSpPr>
            <a:spLocks noGrp="1"/>
          </p:cNvSpPr>
          <p:nvPr>
            <p:ph type="title"/>
          </p:nvPr>
        </p:nvSpPr>
        <p:spPr/>
        <p:txBody>
          <a:bodyPr/>
          <a:lstStyle/>
          <a:p>
            <a:pPr rtl="0" eaLnBrk="1" latinLnBrk="0" hangingPunct="1"/>
            <a:r>
              <a:rPr lang="en-US" sz="3200" kern="1200" dirty="0">
                <a:solidFill>
                  <a:srgbClr val="E8F6E6"/>
                </a:solidFill>
                <a:effectLst/>
                <a:latin typeface="Verdana" panose="020B0604030504040204" pitchFamily="34" charset="0"/>
                <a:ea typeface="+mn-ea"/>
                <a:cs typeface="+mn-cs"/>
              </a:rPr>
              <a:t>Intervention</a:t>
            </a:r>
            <a:r>
              <a:rPr lang="en-US" sz="3200" kern="1200" dirty="0">
                <a:solidFill>
                  <a:srgbClr val="C3F6F9"/>
                </a:solidFill>
                <a:effectLst/>
                <a:latin typeface="Verdana" panose="020B0604030504040204" pitchFamily="34" charset="0"/>
                <a:ea typeface="+mn-ea"/>
                <a:cs typeface="+mn-cs"/>
              </a:rPr>
              <a:t> </a:t>
            </a:r>
            <a:r>
              <a:rPr lang="en-US" sz="3200" kern="1200" dirty="0">
                <a:solidFill>
                  <a:srgbClr val="E8F6E6"/>
                </a:solidFill>
                <a:effectLst/>
                <a:latin typeface="Verdana" panose="020B0604030504040204" pitchFamily="34" charset="0"/>
                <a:ea typeface="+mn-ea"/>
                <a:cs typeface="+mn-cs"/>
              </a:rPr>
              <a:t>Adaptations</a:t>
            </a:r>
            <a:endParaRPr lang="en-US" dirty="0">
              <a:effectLst/>
            </a:endParaRPr>
          </a:p>
          <a:p>
            <a:endParaRPr lang="en-US" dirty="0"/>
          </a:p>
        </p:txBody>
      </p:sp>
    </p:spTree>
    <p:extLst>
      <p:ext uri="{BB962C8B-B14F-4D97-AF65-F5344CB8AC3E}">
        <p14:creationId xmlns:p14="http://schemas.microsoft.com/office/powerpoint/2010/main" val="109536433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1752600" y="228600"/>
            <a:ext cx="8686800" cy="1196737"/>
          </a:xfrm>
        </p:spPr>
        <p:txBody>
          <a:bodyPr>
            <a:normAutofit/>
          </a:bodyPr>
          <a:lstStyle/>
          <a:p>
            <a:r>
              <a:rPr lang="en-US" sz="2800" dirty="0"/>
              <a:t>Intervention Adaptations:</a:t>
            </a:r>
            <a:br>
              <a:rPr lang="en-US" sz="2800" dirty="0"/>
            </a:br>
            <a:r>
              <a:rPr lang="en-US" sz="2800" dirty="0">
                <a:solidFill>
                  <a:schemeClr val="accent3">
                    <a:lumMod val="60000"/>
                    <a:lumOff val="40000"/>
                  </a:schemeClr>
                </a:solidFill>
              </a:rPr>
              <a:t>Instructional Adaptations</a:t>
            </a:r>
            <a:endParaRPr lang="en-US" sz="2400" dirty="0">
              <a:solidFill>
                <a:schemeClr val="accent3">
                  <a:lumMod val="60000"/>
                  <a:lumOff val="40000"/>
                </a:schemeClr>
              </a:solidFill>
            </a:endParaRPr>
          </a:p>
        </p:txBody>
      </p:sp>
      <p:sp>
        <p:nvSpPr>
          <p:cNvPr id="16" name="Content Placeholder 2"/>
          <p:cNvSpPr txBox="1">
            <a:spLocks/>
          </p:cNvSpPr>
          <p:nvPr/>
        </p:nvSpPr>
        <p:spPr>
          <a:xfrm>
            <a:off x="1217108" y="4591550"/>
            <a:ext cx="1542864" cy="930442"/>
          </a:xfrm>
          <a:prstGeom prst="rect">
            <a:avLst/>
          </a:prstGeom>
        </p:spPr>
        <p:txBody>
          <a:bodyPr>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800" dirty="0"/>
              <a:t>Matt </a:t>
            </a:r>
          </a:p>
        </p:txBody>
      </p:sp>
      <p:pic>
        <p:nvPicPr>
          <p:cNvPr id="7" name="Picture 6">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18531" y="1748790"/>
            <a:ext cx="2140018" cy="2685512"/>
          </a:xfrm>
          <a:prstGeom prst="rect">
            <a:avLst/>
          </a:prstGeom>
        </p:spPr>
      </p:pic>
      <p:sp>
        <p:nvSpPr>
          <p:cNvPr id="8" name="Content Placeholder 2">
            <a:extLst>
              <a:ext uri="{FF2B5EF4-FFF2-40B4-BE49-F238E27FC236}">
                <a16:creationId xmlns:a16="http://schemas.microsoft.com/office/drawing/2014/main" id="{E02180BC-CA7E-DB4A-BA09-E0C087BB8933}"/>
              </a:ext>
            </a:extLst>
          </p:cNvPr>
          <p:cNvSpPr txBox="1">
            <a:spLocks/>
          </p:cNvSpPr>
          <p:nvPr/>
        </p:nvSpPr>
        <p:spPr>
          <a:xfrm>
            <a:off x="3214685" y="1667562"/>
            <a:ext cx="5027903" cy="1761438"/>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2">
                  <a:lumMod val="60000"/>
                  <a:lumOff val="40000"/>
                </a:schemeClr>
              </a:buClr>
              <a:buSzPct val="125000"/>
              <a:buFont typeface="Wingdings" charset="2"/>
              <a:buChar char="§"/>
            </a:pPr>
            <a:r>
              <a:rPr lang="en-US" sz="2800" dirty="0">
                <a:solidFill>
                  <a:schemeClr val="accent2">
                    <a:lumMod val="60000"/>
                    <a:lumOff val="40000"/>
                  </a:schemeClr>
                </a:solidFill>
              </a:rPr>
              <a:t>Intervention Program A</a:t>
            </a:r>
          </a:p>
        </p:txBody>
      </p:sp>
    </p:spTree>
    <p:extLst>
      <p:ext uri="{BB962C8B-B14F-4D97-AF65-F5344CB8AC3E}">
        <p14:creationId xmlns:p14="http://schemas.microsoft.com/office/powerpoint/2010/main" val="198949194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B3DC010E-0593-9345-921C-3F1D8C942CED}"/>
              </a:ext>
            </a:extLst>
          </p:cNvPr>
          <p:cNvSpPr txBox="1"/>
          <p:nvPr/>
        </p:nvSpPr>
        <p:spPr>
          <a:xfrm>
            <a:off x="1056611" y="3862576"/>
            <a:ext cx="3955660" cy="1107996"/>
          </a:xfrm>
          <a:prstGeom prst="rect">
            <a:avLst/>
          </a:prstGeom>
          <a:noFill/>
        </p:spPr>
        <p:txBody>
          <a:bodyPr wrap="square" rtlCol="0">
            <a:spAutoFit/>
          </a:bodyPr>
          <a:lstStyle/>
          <a:p>
            <a:pPr algn="ctr"/>
            <a:r>
              <a:rPr lang="en-US" sz="2400" i="1" dirty="0">
                <a:solidFill>
                  <a:schemeClr val="accent3">
                    <a:lumMod val="40000"/>
                    <a:lumOff val="60000"/>
                  </a:schemeClr>
                </a:solidFill>
              </a:rPr>
              <a:t>“Have student practice reading CVC words”</a:t>
            </a:r>
          </a:p>
          <a:p>
            <a:endParaRPr lang="en-US" dirty="0">
              <a:solidFill>
                <a:schemeClr val="bg1"/>
              </a:solidFill>
            </a:endParaRPr>
          </a:p>
        </p:txBody>
      </p:sp>
      <p:sp>
        <p:nvSpPr>
          <p:cNvPr id="15" name="Title 1">
            <a:extLst>
              <a:ext uri="{FF2B5EF4-FFF2-40B4-BE49-F238E27FC236}">
                <a16:creationId xmlns:a16="http://schemas.microsoft.com/office/drawing/2014/main" id="{9CCA99FF-786F-764A-96F1-653328C420AD}"/>
              </a:ext>
            </a:extLst>
          </p:cNvPr>
          <p:cNvSpPr>
            <a:spLocks noGrp="1"/>
          </p:cNvSpPr>
          <p:nvPr>
            <p:ph type="title"/>
          </p:nvPr>
        </p:nvSpPr>
        <p:spPr>
          <a:xfrm>
            <a:off x="1752600" y="228600"/>
            <a:ext cx="8686800" cy="1196737"/>
          </a:xfrm>
        </p:spPr>
        <p:txBody>
          <a:bodyPr>
            <a:normAutofit/>
          </a:bodyPr>
          <a:lstStyle/>
          <a:p>
            <a:r>
              <a:rPr lang="en-US" sz="2800" dirty="0"/>
              <a:t>Intervention Adaptations:</a:t>
            </a:r>
            <a:br>
              <a:rPr lang="en-US" sz="2800" dirty="0"/>
            </a:br>
            <a:r>
              <a:rPr lang="en-US" sz="2800" dirty="0">
                <a:solidFill>
                  <a:schemeClr val="accent3">
                    <a:lumMod val="60000"/>
                    <a:lumOff val="40000"/>
                  </a:schemeClr>
                </a:solidFill>
              </a:rPr>
              <a:t>Instructional Adaptations</a:t>
            </a:r>
            <a:endParaRPr lang="en-US" sz="2400" dirty="0">
              <a:solidFill>
                <a:schemeClr val="accent3">
                  <a:lumMod val="60000"/>
                  <a:lumOff val="40000"/>
                </a:schemeClr>
              </a:solidFill>
            </a:endParaRPr>
          </a:p>
        </p:txBody>
      </p:sp>
      <p:pic>
        <p:nvPicPr>
          <p:cNvPr id="2" name="Picture 1" descr="Instruction adaptation - having students practice reading CVC words such as MUD">
            <a:extLst>
              <a:ext uri="{FF2B5EF4-FFF2-40B4-BE49-F238E27FC236}">
                <a16:creationId xmlns:a16="http://schemas.microsoft.com/office/drawing/2014/main" id="{25470AB9-DDC5-4F07-ACC8-34538CA8C13A}"/>
              </a:ext>
            </a:extLst>
          </p:cNvPr>
          <p:cNvPicPr>
            <a:picLocks noChangeAspect="1"/>
          </p:cNvPicPr>
          <p:nvPr/>
        </p:nvPicPr>
        <p:blipFill>
          <a:blip r:embed="rId3"/>
          <a:stretch>
            <a:fillRect/>
          </a:stretch>
        </p:blipFill>
        <p:spPr>
          <a:xfrm>
            <a:off x="720868" y="1750867"/>
            <a:ext cx="4696259" cy="1725659"/>
          </a:xfrm>
          <a:prstGeom prst="rect">
            <a:avLst/>
          </a:prstGeom>
        </p:spPr>
      </p:pic>
    </p:spTree>
    <p:extLst>
      <p:ext uri="{BB962C8B-B14F-4D97-AF65-F5344CB8AC3E}">
        <p14:creationId xmlns:p14="http://schemas.microsoft.com/office/powerpoint/2010/main" val="34457846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03560" y="717570"/>
            <a:ext cx="6199020" cy="1028700"/>
          </a:xfrm>
          <a:prstGeom prst="rect">
            <a:avLst/>
          </a:prstGeom>
          <a:solidFill>
            <a:srgbClr val="6D5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buClr>
                <a:schemeClr val="bg1"/>
              </a:buClr>
            </a:pPr>
            <a:r>
              <a:rPr lang="en-US" sz="3200" dirty="0">
                <a:solidFill>
                  <a:schemeClr val="bg1">
                    <a:lumMod val="85000"/>
                  </a:schemeClr>
                </a:solidFill>
              </a:rPr>
              <a:t>Teaching Reading is Urgent</a:t>
            </a:r>
          </a:p>
        </p:txBody>
      </p:sp>
      <p:sp>
        <p:nvSpPr>
          <p:cNvPr id="5" name="Content Placeholder 2"/>
          <p:cNvSpPr txBox="1">
            <a:spLocks/>
          </p:cNvSpPr>
          <p:nvPr/>
        </p:nvSpPr>
        <p:spPr>
          <a:xfrm>
            <a:off x="431897" y="2420040"/>
            <a:ext cx="6247146" cy="326972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588" lvl="1" indent="0">
              <a:spcBef>
                <a:spcPts val="1800"/>
              </a:spcBef>
              <a:buClr>
                <a:schemeClr val="accent4">
                  <a:lumMod val="60000"/>
                  <a:lumOff val="40000"/>
                </a:schemeClr>
              </a:buClr>
              <a:buSzPct val="125000"/>
              <a:buNone/>
            </a:pPr>
            <a:r>
              <a:rPr lang="en-US" sz="2800" b="1" dirty="0"/>
              <a:t>The Nation’s Report Card</a:t>
            </a:r>
          </a:p>
          <a:p>
            <a:pPr lvl="1">
              <a:spcBef>
                <a:spcPts val="1800"/>
              </a:spcBef>
              <a:buClr>
                <a:schemeClr val="accent4">
                  <a:lumMod val="60000"/>
                  <a:lumOff val="40000"/>
                </a:schemeClr>
              </a:buClr>
              <a:buSzPct val="125000"/>
              <a:buFont typeface="Wingdings" charset="2"/>
              <a:buChar char="§"/>
            </a:pPr>
            <a:r>
              <a:rPr lang="en-US" sz="2800" dirty="0"/>
              <a:t>approximately a third of third graders are performing below a “</a:t>
            </a:r>
            <a:r>
              <a:rPr lang="en-US" altLang="ja-JP" sz="2800" dirty="0"/>
              <a:t>basic” level in reading.</a:t>
            </a:r>
          </a:p>
          <a:p>
            <a:pPr marL="1588" lvl="1" indent="0">
              <a:spcBef>
                <a:spcPts val="1800"/>
              </a:spcBef>
              <a:buClr>
                <a:schemeClr val="accent4">
                  <a:lumMod val="60000"/>
                  <a:lumOff val="40000"/>
                </a:schemeClr>
              </a:buClr>
              <a:buSzPct val="125000"/>
              <a:buNone/>
            </a:pPr>
            <a:endParaRPr lang="en-US" altLang="ja-JP" sz="1800" dirty="0"/>
          </a:p>
          <a:p>
            <a:pPr marL="2628900" lvl="6" indent="0">
              <a:spcBef>
                <a:spcPts val="1800"/>
              </a:spcBef>
              <a:buClr>
                <a:schemeClr val="accent4">
                  <a:lumMod val="60000"/>
                  <a:lumOff val="40000"/>
                </a:schemeClr>
              </a:buClr>
              <a:buSzPct val="125000"/>
              <a:buNone/>
            </a:pPr>
            <a:r>
              <a:rPr lang="en-US" altLang="ja-JP" dirty="0">
                <a:solidFill>
                  <a:schemeClr val="bg1"/>
                </a:solidFill>
              </a:rPr>
              <a:t>National Assessment of Educational Progress (NAEP)</a:t>
            </a:r>
            <a:endParaRPr lang="en-US" altLang="ja-JP" sz="2600" dirty="0">
              <a:solidFill>
                <a:schemeClr val="bg1"/>
              </a:solidFill>
            </a:endParaRPr>
          </a:p>
          <a:p>
            <a:pPr lvl="1">
              <a:spcBef>
                <a:spcPts val="1800"/>
              </a:spcBef>
              <a:buClr>
                <a:schemeClr val="accent4">
                  <a:lumMod val="60000"/>
                  <a:lumOff val="40000"/>
                </a:schemeClr>
              </a:buClr>
              <a:buSzPct val="125000"/>
              <a:buFont typeface="Wingdings" charset="2"/>
              <a:buChar char="§"/>
            </a:pPr>
            <a:endParaRPr lang="en-US" sz="2400" dirty="0"/>
          </a:p>
        </p:txBody>
      </p:sp>
      <p:sp>
        <p:nvSpPr>
          <p:cNvPr id="2" name="Title 1" hidden="1">
            <a:extLst>
              <a:ext uri="{FF2B5EF4-FFF2-40B4-BE49-F238E27FC236}">
                <a16:creationId xmlns:a16="http://schemas.microsoft.com/office/drawing/2014/main" id="{2FF38EEA-E118-4E83-A66E-459CBBC97C2D}"/>
              </a:ext>
            </a:extLst>
          </p:cNvPr>
          <p:cNvSpPr>
            <a:spLocks noGrp="1"/>
          </p:cNvSpPr>
          <p:nvPr>
            <p:ph type="title"/>
          </p:nvPr>
        </p:nvSpPr>
        <p:spPr/>
        <p:txBody>
          <a:bodyPr/>
          <a:lstStyle/>
          <a:p>
            <a:pPr rtl="0" eaLnBrk="1" latinLnBrk="0" hangingPunct="1"/>
            <a:r>
              <a:rPr lang="en-US" sz="3200" kern="1200" dirty="0">
                <a:solidFill>
                  <a:srgbClr val="D9D9D9"/>
                </a:solidFill>
                <a:effectLst/>
                <a:latin typeface="Verdana" panose="020B0604030504040204" pitchFamily="34" charset="0"/>
                <a:ea typeface="+mn-ea"/>
                <a:cs typeface="+mn-cs"/>
              </a:rPr>
              <a:t>Teaching Reading is Urgent</a:t>
            </a:r>
            <a:endParaRPr lang="en-US" dirty="0">
              <a:effectLst/>
            </a:endParaRPr>
          </a:p>
          <a:p>
            <a:endParaRPr lang="en-US" dirty="0"/>
          </a:p>
        </p:txBody>
      </p:sp>
    </p:spTree>
    <p:extLst>
      <p:ext uri="{BB962C8B-B14F-4D97-AF65-F5344CB8AC3E}">
        <p14:creationId xmlns:p14="http://schemas.microsoft.com/office/powerpoint/2010/main" val="217055590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B3DC010E-0593-9345-921C-3F1D8C942CED}"/>
              </a:ext>
            </a:extLst>
          </p:cNvPr>
          <p:cNvSpPr txBox="1"/>
          <p:nvPr/>
        </p:nvSpPr>
        <p:spPr>
          <a:xfrm>
            <a:off x="1056611" y="3862576"/>
            <a:ext cx="3955660" cy="1107996"/>
          </a:xfrm>
          <a:prstGeom prst="rect">
            <a:avLst/>
          </a:prstGeom>
          <a:noFill/>
        </p:spPr>
        <p:txBody>
          <a:bodyPr wrap="square" rtlCol="0">
            <a:spAutoFit/>
          </a:bodyPr>
          <a:lstStyle/>
          <a:p>
            <a:pPr algn="ctr"/>
            <a:r>
              <a:rPr lang="en-US" sz="2400" i="1" dirty="0">
                <a:solidFill>
                  <a:schemeClr val="accent3">
                    <a:lumMod val="40000"/>
                    <a:lumOff val="60000"/>
                  </a:schemeClr>
                </a:solidFill>
              </a:rPr>
              <a:t>“Have student practice reading CVC words”</a:t>
            </a:r>
          </a:p>
          <a:p>
            <a:endParaRPr lang="en-US" dirty="0">
              <a:solidFill>
                <a:schemeClr val="bg1"/>
              </a:solidFill>
            </a:endParaRPr>
          </a:p>
        </p:txBody>
      </p:sp>
      <p:sp>
        <p:nvSpPr>
          <p:cNvPr id="15" name="Title 1">
            <a:extLst>
              <a:ext uri="{FF2B5EF4-FFF2-40B4-BE49-F238E27FC236}">
                <a16:creationId xmlns:a16="http://schemas.microsoft.com/office/drawing/2014/main" id="{9CCA99FF-786F-764A-96F1-653328C420AD}"/>
              </a:ext>
            </a:extLst>
          </p:cNvPr>
          <p:cNvSpPr>
            <a:spLocks noGrp="1"/>
          </p:cNvSpPr>
          <p:nvPr>
            <p:ph type="title"/>
          </p:nvPr>
        </p:nvSpPr>
        <p:spPr>
          <a:xfrm>
            <a:off x="1752600" y="228600"/>
            <a:ext cx="8686800" cy="1196737"/>
          </a:xfrm>
        </p:spPr>
        <p:txBody>
          <a:bodyPr>
            <a:normAutofit/>
          </a:bodyPr>
          <a:lstStyle/>
          <a:p>
            <a:r>
              <a:rPr lang="en-US" sz="2800" dirty="0"/>
              <a:t>Intervention Adaptations:</a:t>
            </a:r>
            <a:br>
              <a:rPr lang="en-US" sz="2800" dirty="0"/>
            </a:br>
            <a:r>
              <a:rPr lang="en-US" sz="2800" dirty="0">
                <a:solidFill>
                  <a:schemeClr val="accent3">
                    <a:lumMod val="60000"/>
                    <a:lumOff val="40000"/>
                  </a:schemeClr>
                </a:solidFill>
              </a:rPr>
              <a:t>Instructional Adaptations</a:t>
            </a:r>
            <a:endParaRPr lang="en-US" sz="2400" dirty="0">
              <a:solidFill>
                <a:schemeClr val="accent3">
                  <a:lumMod val="60000"/>
                  <a:lumOff val="40000"/>
                </a:schemeClr>
              </a:solidFill>
            </a:endParaRPr>
          </a:p>
        </p:txBody>
      </p:sp>
      <p:sp>
        <p:nvSpPr>
          <p:cNvPr id="17" name="Content Placeholder 2">
            <a:extLst>
              <a:ext uri="{FF2B5EF4-FFF2-40B4-BE49-F238E27FC236}">
                <a16:creationId xmlns:a16="http://schemas.microsoft.com/office/drawing/2014/main" id="{C2C72A31-545A-0342-B626-B87C2439C82E}"/>
              </a:ext>
            </a:extLst>
          </p:cNvPr>
          <p:cNvSpPr txBox="1">
            <a:spLocks/>
          </p:cNvSpPr>
          <p:nvPr/>
        </p:nvSpPr>
        <p:spPr>
          <a:xfrm>
            <a:off x="5570529" y="2138227"/>
            <a:ext cx="5307564" cy="288120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3">
                  <a:lumMod val="60000"/>
                  <a:lumOff val="40000"/>
                </a:schemeClr>
              </a:buClr>
              <a:buSzPct val="125000"/>
              <a:buFont typeface="Wingdings" charset="2"/>
              <a:buChar char="§"/>
            </a:pPr>
            <a:r>
              <a:rPr lang="en-US" sz="2400" dirty="0"/>
              <a:t>Effective models</a:t>
            </a:r>
          </a:p>
          <a:p>
            <a:pPr lvl="1">
              <a:spcBef>
                <a:spcPts val="1800"/>
              </a:spcBef>
              <a:buClr>
                <a:schemeClr val="accent3">
                  <a:lumMod val="60000"/>
                  <a:lumOff val="40000"/>
                </a:schemeClr>
              </a:buClr>
              <a:buSzPct val="125000"/>
              <a:buFont typeface="Wingdings" charset="2"/>
              <a:buChar char="§"/>
            </a:pPr>
            <a:r>
              <a:rPr lang="en-US" sz="2400" dirty="0">
                <a:solidFill>
                  <a:schemeClr val="bg1">
                    <a:lumMod val="65000"/>
                  </a:schemeClr>
                </a:solidFill>
              </a:rPr>
              <a:t>Effective guided practice</a:t>
            </a:r>
          </a:p>
          <a:p>
            <a:pPr lvl="1">
              <a:spcBef>
                <a:spcPts val="1800"/>
              </a:spcBef>
              <a:buClr>
                <a:schemeClr val="accent3">
                  <a:lumMod val="60000"/>
                  <a:lumOff val="40000"/>
                </a:schemeClr>
              </a:buClr>
              <a:buSzPct val="125000"/>
              <a:buFont typeface="Wingdings" charset="2"/>
              <a:buChar char="§"/>
            </a:pPr>
            <a:r>
              <a:rPr lang="en-US" sz="2400" dirty="0">
                <a:solidFill>
                  <a:schemeClr val="bg1">
                    <a:lumMod val="65000"/>
                  </a:schemeClr>
                </a:solidFill>
              </a:rPr>
              <a:t>Eliciting frequent responses</a:t>
            </a:r>
          </a:p>
          <a:p>
            <a:pPr lvl="1">
              <a:spcBef>
                <a:spcPts val="1800"/>
              </a:spcBef>
              <a:buClr>
                <a:schemeClr val="accent3">
                  <a:lumMod val="60000"/>
                  <a:lumOff val="40000"/>
                </a:schemeClr>
              </a:buClr>
              <a:buSzPct val="125000"/>
              <a:buFont typeface="Wingdings" charset="2"/>
              <a:buChar char="§"/>
            </a:pPr>
            <a:r>
              <a:rPr lang="en-US" sz="2400" dirty="0">
                <a:solidFill>
                  <a:schemeClr val="bg1">
                    <a:lumMod val="65000"/>
                  </a:schemeClr>
                </a:solidFill>
              </a:rPr>
              <a:t>Immediate specific feedback</a:t>
            </a:r>
          </a:p>
        </p:txBody>
      </p:sp>
      <p:pic>
        <p:nvPicPr>
          <p:cNvPr id="2" name="Picture 1" descr="Instruction adaptation - having students practice reading CVC words such as MUD">
            <a:extLst>
              <a:ext uri="{FF2B5EF4-FFF2-40B4-BE49-F238E27FC236}">
                <a16:creationId xmlns:a16="http://schemas.microsoft.com/office/drawing/2014/main" id="{3EB13C49-5382-4722-862F-759C155DC46C}"/>
              </a:ext>
            </a:extLst>
          </p:cNvPr>
          <p:cNvPicPr>
            <a:picLocks noChangeAspect="1"/>
          </p:cNvPicPr>
          <p:nvPr/>
        </p:nvPicPr>
        <p:blipFill>
          <a:blip r:embed="rId3"/>
          <a:stretch>
            <a:fillRect/>
          </a:stretch>
        </p:blipFill>
        <p:spPr>
          <a:xfrm>
            <a:off x="319087" y="1667741"/>
            <a:ext cx="5302148" cy="1948296"/>
          </a:xfrm>
          <a:prstGeom prst="rect">
            <a:avLst/>
          </a:prstGeom>
        </p:spPr>
      </p:pic>
    </p:spTree>
    <p:extLst>
      <p:ext uri="{BB962C8B-B14F-4D97-AF65-F5344CB8AC3E}">
        <p14:creationId xmlns:p14="http://schemas.microsoft.com/office/powerpoint/2010/main" val="271420443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B3DC010E-0593-9345-921C-3F1D8C942CED}"/>
              </a:ext>
            </a:extLst>
          </p:cNvPr>
          <p:cNvSpPr txBox="1"/>
          <p:nvPr/>
        </p:nvSpPr>
        <p:spPr>
          <a:xfrm>
            <a:off x="1056611" y="3862576"/>
            <a:ext cx="3955660" cy="1107996"/>
          </a:xfrm>
          <a:prstGeom prst="rect">
            <a:avLst/>
          </a:prstGeom>
          <a:noFill/>
        </p:spPr>
        <p:txBody>
          <a:bodyPr wrap="square" rtlCol="0">
            <a:spAutoFit/>
          </a:bodyPr>
          <a:lstStyle/>
          <a:p>
            <a:pPr algn="ctr"/>
            <a:r>
              <a:rPr lang="en-US" sz="2400" i="1" dirty="0">
                <a:solidFill>
                  <a:schemeClr val="accent3">
                    <a:lumMod val="40000"/>
                    <a:lumOff val="60000"/>
                  </a:schemeClr>
                </a:solidFill>
              </a:rPr>
              <a:t>“Have student practice reading CVC words”</a:t>
            </a:r>
          </a:p>
          <a:p>
            <a:endParaRPr lang="en-US" dirty="0">
              <a:solidFill>
                <a:schemeClr val="bg1"/>
              </a:solidFill>
            </a:endParaRPr>
          </a:p>
        </p:txBody>
      </p:sp>
      <p:sp>
        <p:nvSpPr>
          <p:cNvPr id="15" name="Title 1">
            <a:extLst>
              <a:ext uri="{FF2B5EF4-FFF2-40B4-BE49-F238E27FC236}">
                <a16:creationId xmlns:a16="http://schemas.microsoft.com/office/drawing/2014/main" id="{9CCA99FF-786F-764A-96F1-653328C420AD}"/>
              </a:ext>
            </a:extLst>
          </p:cNvPr>
          <p:cNvSpPr>
            <a:spLocks noGrp="1"/>
          </p:cNvSpPr>
          <p:nvPr>
            <p:ph type="title"/>
          </p:nvPr>
        </p:nvSpPr>
        <p:spPr>
          <a:xfrm>
            <a:off x="1752600" y="228600"/>
            <a:ext cx="8686800" cy="1196737"/>
          </a:xfrm>
        </p:spPr>
        <p:txBody>
          <a:bodyPr>
            <a:normAutofit/>
          </a:bodyPr>
          <a:lstStyle/>
          <a:p>
            <a:r>
              <a:rPr lang="en-US" sz="2800" dirty="0"/>
              <a:t>Intervention Adaptations:</a:t>
            </a:r>
            <a:br>
              <a:rPr lang="en-US" sz="2800" dirty="0"/>
            </a:br>
            <a:r>
              <a:rPr lang="en-US" sz="2800" dirty="0">
                <a:solidFill>
                  <a:schemeClr val="accent3">
                    <a:lumMod val="60000"/>
                    <a:lumOff val="40000"/>
                  </a:schemeClr>
                </a:solidFill>
              </a:rPr>
              <a:t>Instructional Adaptations</a:t>
            </a:r>
            <a:endParaRPr lang="en-US" sz="2400" dirty="0">
              <a:solidFill>
                <a:schemeClr val="accent3">
                  <a:lumMod val="60000"/>
                  <a:lumOff val="40000"/>
                </a:schemeClr>
              </a:solidFill>
            </a:endParaRPr>
          </a:p>
        </p:txBody>
      </p:sp>
      <p:sp>
        <p:nvSpPr>
          <p:cNvPr id="17" name="Content Placeholder 2">
            <a:extLst>
              <a:ext uri="{FF2B5EF4-FFF2-40B4-BE49-F238E27FC236}">
                <a16:creationId xmlns:a16="http://schemas.microsoft.com/office/drawing/2014/main" id="{C2C72A31-545A-0342-B626-B87C2439C82E}"/>
              </a:ext>
            </a:extLst>
          </p:cNvPr>
          <p:cNvSpPr txBox="1">
            <a:spLocks/>
          </p:cNvSpPr>
          <p:nvPr/>
        </p:nvSpPr>
        <p:spPr>
          <a:xfrm>
            <a:off x="5570529" y="2138227"/>
            <a:ext cx="5307564" cy="288120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3">
                  <a:lumMod val="60000"/>
                  <a:lumOff val="40000"/>
                </a:schemeClr>
              </a:buClr>
              <a:buSzPct val="125000"/>
              <a:buFont typeface="Wingdings" charset="2"/>
              <a:buChar char="§"/>
            </a:pPr>
            <a:r>
              <a:rPr lang="en-US" sz="2400" dirty="0">
                <a:solidFill>
                  <a:schemeClr val="bg1">
                    <a:lumMod val="65000"/>
                  </a:schemeClr>
                </a:solidFill>
              </a:rPr>
              <a:t>Effective models</a:t>
            </a:r>
          </a:p>
          <a:p>
            <a:pPr lvl="1">
              <a:spcBef>
                <a:spcPts val="1800"/>
              </a:spcBef>
              <a:buClr>
                <a:schemeClr val="accent3">
                  <a:lumMod val="60000"/>
                  <a:lumOff val="40000"/>
                </a:schemeClr>
              </a:buClr>
              <a:buSzPct val="125000"/>
              <a:buFont typeface="Wingdings" charset="2"/>
              <a:buChar char="§"/>
            </a:pPr>
            <a:r>
              <a:rPr lang="en-US" sz="2400" dirty="0"/>
              <a:t>Effective guided practice</a:t>
            </a:r>
          </a:p>
          <a:p>
            <a:pPr lvl="1">
              <a:spcBef>
                <a:spcPts val="1800"/>
              </a:spcBef>
              <a:buClr>
                <a:schemeClr val="accent3">
                  <a:lumMod val="60000"/>
                  <a:lumOff val="40000"/>
                </a:schemeClr>
              </a:buClr>
              <a:buSzPct val="125000"/>
              <a:buFont typeface="Wingdings" charset="2"/>
              <a:buChar char="§"/>
            </a:pPr>
            <a:r>
              <a:rPr lang="en-US" sz="2400" dirty="0">
                <a:solidFill>
                  <a:schemeClr val="bg1">
                    <a:lumMod val="65000"/>
                  </a:schemeClr>
                </a:solidFill>
              </a:rPr>
              <a:t>Eliciting frequent responses</a:t>
            </a:r>
          </a:p>
          <a:p>
            <a:pPr lvl="1">
              <a:spcBef>
                <a:spcPts val="1800"/>
              </a:spcBef>
              <a:buClr>
                <a:schemeClr val="accent3">
                  <a:lumMod val="60000"/>
                  <a:lumOff val="40000"/>
                </a:schemeClr>
              </a:buClr>
              <a:buSzPct val="125000"/>
              <a:buFont typeface="Wingdings" charset="2"/>
              <a:buChar char="§"/>
            </a:pPr>
            <a:r>
              <a:rPr lang="en-US" sz="2400" dirty="0">
                <a:solidFill>
                  <a:schemeClr val="bg1">
                    <a:lumMod val="65000"/>
                  </a:schemeClr>
                </a:solidFill>
              </a:rPr>
              <a:t>Immediate specific feedback</a:t>
            </a:r>
          </a:p>
        </p:txBody>
      </p:sp>
      <p:pic>
        <p:nvPicPr>
          <p:cNvPr id="2" name="Picture 1" descr="Instruction adaptation - having students practice reading CVC words such as MUD">
            <a:extLst>
              <a:ext uri="{FF2B5EF4-FFF2-40B4-BE49-F238E27FC236}">
                <a16:creationId xmlns:a16="http://schemas.microsoft.com/office/drawing/2014/main" id="{D68A106D-F193-46F9-910F-04FD2A67E67C}"/>
              </a:ext>
            </a:extLst>
          </p:cNvPr>
          <p:cNvPicPr>
            <a:picLocks noChangeAspect="1"/>
          </p:cNvPicPr>
          <p:nvPr/>
        </p:nvPicPr>
        <p:blipFill>
          <a:blip r:embed="rId3"/>
          <a:stretch>
            <a:fillRect/>
          </a:stretch>
        </p:blipFill>
        <p:spPr>
          <a:xfrm>
            <a:off x="568469" y="1653885"/>
            <a:ext cx="5000513" cy="1837459"/>
          </a:xfrm>
          <a:prstGeom prst="rect">
            <a:avLst/>
          </a:prstGeom>
        </p:spPr>
      </p:pic>
    </p:spTree>
    <p:extLst>
      <p:ext uri="{BB962C8B-B14F-4D97-AF65-F5344CB8AC3E}">
        <p14:creationId xmlns:p14="http://schemas.microsoft.com/office/powerpoint/2010/main" val="154954454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B3DC010E-0593-9345-921C-3F1D8C942CED}"/>
              </a:ext>
            </a:extLst>
          </p:cNvPr>
          <p:cNvSpPr txBox="1"/>
          <p:nvPr/>
        </p:nvSpPr>
        <p:spPr>
          <a:xfrm>
            <a:off x="1056611" y="3862576"/>
            <a:ext cx="3955660" cy="1107996"/>
          </a:xfrm>
          <a:prstGeom prst="rect">
            <a:avLst/>
          </a:prstGeom>
          <a:noFill/>
        </p:spPr>
        <p:txBody>
          <a:bodyPr wrap="square" rtlCol="0">
            <a:spAutoFit/>
          </a:bodyPr>
          <a:lstStyle/>
          <a:p>
            <a:pPr algn="ctr"/>
            <a:r>
              <a:rPr lang="en-US" sz="2400" i="1" dirty="0">
                <a:solidFill>
                  <a:schemeClr val="accent3">
                    <a:lumMod val="40000"/>
                    <a:lumOff val="60000"/>
                  </a:schemeClr>
                </a:solidFill>
              </a:rPr>
              <a:t>“Have student practice reading CVC words”</a:t>
            </a:r>
          </a:p>
          <a:p>
            <a:endParaRPr lang="en-US" dirty="0">
              <a:solidFill>
                <a:schemeClr val="bg1"/>
              </a:solidFill>
            </a:endParaRPr>
          </a:p>
        </p:txBody>
      </p:sp>
      <p:sp>
        <p:nvSpPr>
          <p:cNvPr id="15" name="Title 1">
            <a:extLst>
              <a:ext uri="{FF2B5EF4-FFF2-40B4-BE49-F238E27FC236}">
                <a16:creationId xmlns:a16="http://schemas.microsoft.com/office/drawing/2014/main" id="{9CCA99FF-786F-764A-96F1-653328C420AD}"/>
              </a:ext>
            </a:extLst>
          </p:cNvPr>
          <p:cNvSpPr>
            <a:spLocks noGrp="1"/>
          </p:cNvSpPr>
          <p:nvPr>
            <p:ph type="title"/>
          </p:nvPr>
        </p:nvSpPr>
        <p:spPr>
          <a:xfrm>
            <a:off x="1752600" y="228600"/>
            <a:ext cx="8686800" cy="1196737"/>
          </a:xfrm>
        </p:spPr>
        <p:txBody>
          <a:bodyPr>
            <a:normAutofit/>
          </a:bodyPr>
          <a:lstStyle/>
          <a:p>
            <a:r>
              <a:rPr lang="en-US" sz="2800" dirty="0"/>
              <a:t>Intervention Adaptations:</a:t>
            </a:r>
            <a:br>
              <a:rPr lang="en-US" sz="2800" dirty="0"/>
            </a:br>
            <a:r>
              <a:rPr lang="en-US" sz="2800" dirty="0">
                <a:solidFill>
                  <a:schemeClr val="accent3">
                    <a:lumMod val="60000"/>
                    <a:lumOff val="40000"/>
                  </a:schemeClr>
                </a:solidFill>
              </a:rPr>
              <a:t>Instructional Adaptations</a:t>
            </a:r>
            <a:endParaRPr lang="en-US" sz="2400" dirty="0">
              <a:solidFill>
                <a:schemeClr val="accent3">
                  <a:lumMod val="60000"/>
                  <a:lumOff val="40000"/>
                </a:schemeClr>
              </a:solidFill>
            </a:endParaRPr>
          </a:p>
        </p:txBody>
      </p:sp>
      <p:sp>
        <p:nvSpPr>
          <p:cNvPr id="17" name="Content Placeholder 2">
            <a:extLst>
              <a:ext uri="{FF2B5EF4-FFF2-40B4-BE49-F238E27FC236}">
                <a16:creationId xmlns:a16="http://schemas.microsoft.com/office/drawing/2014/main" id="{C2C72A31-545A-0342-B626-B87C2439C82E}"/>
              </a:ext>
            </a:extLst>
          </p:cNvPr>
          <p:cNvSpPr txBox="1">
            <a:spLocks/>
          </p:cNvSpPr>
          <p:nvPr/>
        </p:nvSpPr>
        <p:spPr>
          <a:xfrm>
            <a:off x="5570529" y="2138227"/>
            <a:ext cx="5307564" cy="288120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3">
                  <a:lumMod val="60000"/>
                  <a:lumOff val="40000"/>
                </a:schemeClr>
              </a:buClr>
              <a:buSzPct val="125000"/>
              <a:buFont typeface="Wingdings" charset="2"/>
              <a:buChar char="§"/>
            </a:pPr>
            <a:r>
              <a:rPr lang="en-US" sz="2400" dirty="0">
                <a:solidFill>
                  <a:schemeClr val="bg1">
                    <a:lumMod val="65000"/>
                  </a:schemeClr>
                </a:solidFill>
              </a:rPr>
              <a:t>Effective models</a:t>
            </a:r>
          </a:p>
          <a:p>
            <a:pPr lvl="1">
              <a:spcBef>
                <a:spcPts val="1800"/>
              </a:spcBef>
              <a:buClr>
                <a:schemeClr val="accent3">
                  <a:lumMod val="60000"/>
                  <a:lumOff val="40000"/>
                </a:schemeClr>
              </a:buClr>
              <a:buSzPct val="125000"/>
              <a:buFont typeface="Wingdings" charset="2"/>
              <a:buChar char="§"/>
            </a:pPr>
            <a:r>
              <a:rPr lang="en-US" sz="2400" dirty="0">
                <a:solidFill>
                  <a:schemeClr val="bg1">
                    <a:lumMod val="65000"/>
                  </a:schemeClr>
                </a:solidFill>
              </a:rPr>
              <a:t>Effective guided practice</a:t>
            </a:r>
          </a:p>
          <a:p>
            <a:pPr lvl="1">
              <a:spcBef>
                <a:spcPts val="1800"/>
              </a:spcBef>
              <a:buClr>
                <a:schemeClr val="accent3">
                  <a:lumMod val="60000"/>
                  <a:lumOff val="40000"/>
                </a:schemeClr>
              </a:buClr>
              <a:buSzPct val="125000"/>
              <a:buFont typeface="Wingdings" charset="2"/>
              <a:buChar char="§"/>
            </a:pPr>
            <a:r>
              <a:rPr lang="en-US" sz="2400" dirty="0"/>
              <a:t>Eliciting frequent responses</a:t>
            </a:r>
          </a:p>
          <a:p>
            <a:pPr lvl="1">
              <a:spcBef>
                <a:spcPts val="1800"/>
              </a:spcBef>
              <a:buClr>
                <a:schemeClr val="accent3">
                  <a:lumMod val="60000"/>
                  <a:lumOff val="40000"/>
                </a:schemeClr>
              </a:buClr>
              <a:buSzPct val="125000"/>
              <a:buFont typeface="Wingdings" charset="2"/>
              <a:buChar char="§"/>
            </a:pPr>
            <a:r>
              <a:rPr lang="en-US" sz="2400" dirty="0">
                <a:solidFill>
                  <a:schemeClr val="bg1">
                    <a:lumMod val="65000"/>
                  </a:schemeClr>
                </a:solidFill>
              </a:rPr>
              <a:t>Immediate specific feedback</a:t>
            </a:r>
          </a:p>
        </p:txBody>
      </p:sp>
      <p:pic>
        <p:nvPicPr>
          <p:cNvPr id="2" name="Picture 1" descr="Instruction adaptation - having students practice reading CVC words such as MUD">
            <a:extLst>
              <a:ext uri="{FF2B5EF4-FFF2-40B4-BE49-F238E27FC236}">
                <a16:creationId xmlns:a16="http://schemas.microsoft.com/office/drawing/2014/main" id="{00A81B45-AC0F-47C4-84CA-CBB0C9989FA5}"/>
              </a:ext>
            </a:extLst>
          </p:cNvPr>
          <p:cNvPicPr>
            <a:picLocks noChangeAspect="1"/>
          </p:cNvPicPr>
          <p:nvPr/>
        </p:nvPicPr>
        <p:blipFill>
          <a:blip r:embed="rId3"/>
          <a:stretch>
            <a:fillRect/>
          </a:stretch>
        </p:blipFill>
        <p:spPr>
          <a:xfrm>
            <a:off x="332941" y="1709302"/>
            <a:ext cx="5189038" cy="1906733"/>
          </a:xfrm>
          <a:prstGeom prst="rect">
            <a:avLst/>
          </a:prstGeom>
        </p:spPr>
      </p:pic>
    </p:spTree>
    <p:extLst>
      <p:ext uri="{BB962C8B-B14F-4D97-AF65-F5344CB8AC3E}">
        <p14:creationId xmlns:p14="http://schemas.microsoft.com/office/powerpoint/2010/main" val="292319621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B3DC010E-0593-9345-921C-3F1D8C942CED}"/>
              </a:ext>
            </a:extLst>
          </p:cNvPr>
          <p:cNvSpPr txBox="1"/>
          <p:nvPr/>
        </p:nvSpPr>
        <p:spPr>
          <a:xfrm>
            <a:off x="1056611" y="3862576"/>
            <a:ext cx="3955660" cy="1107996"/>
          </a:xfrm>
          <a:prstGeom prst="rect">
            <a:avLst/>
          </a:prstGeom>
          <a:noFill/>
        </p:spPr>
        <p:txBody>
          <a:bodyPr wrap="square" rtlCol="0">
            <a:spAutoFit/>
          </a:bodyPr>
          <a:lstStyle/>
          <a:p>
            <a:pPr algn="ctr"/>
            <a:r>
              <a:rPr lang="en-US" sz="2400" i="1" dirty="0">
                <a:solidFill>
                  <a:schemeClr val="accent3">
                    <a:lumMod val="40000"/>
                    <a:lumOff val="60000"/>
                  </a:schemeClr>
                </a:solidFill>
              </a:rPr>
              <a:t>“Have student practice reading CVC words”</a:t>
            </a:r>
          </a:p>
          <a:p>
            <a:endParaRPr lang="en-US" dirty="0">
              <a:solidFill>
                <a:schemeClr val="bg1"/>
              </a:solidFill>
            </a:endParaRPr>
          </a:p>
        </p:txBody>
      </p:sp>
      <p:sp>
        <p:nvSpPr>
          <p:cNvPr id="15" name="Title 1">
            <a:extLst>
              <a:ext uri="{FF2B5EF4-FFF2-40B4-BE49-F238E27FC236}">
                <a16:creationId xmlns:a16="http://schemas.microsoft.com/office/drawing/2014/main" id="{9CCA99FF-786F-764A-96F1-653328C420AD}"/>
              </a:ext>
            </a:extLst>
          </p:cNvPr>
          <p:cNvSpPr>
            <a:spLocks noGrp="1"/>
          </p:cNvSpPr>
          <p:nvPr>
            <p:ph type="title"/>
          </p:nvPr>
        </p:nvSpPr>
        <p:spPr>
          <a:xfrm>
            <a:off x="1752600" y="228600"/>
            <a:ext cx="8686800" cy="1196737"/>
          </a:xfrm>
        </p:spPr>
        <p:txBody>
          <a:bodyPr>
            <a:normAutofit/>
          </a:bodyPr>
          <a:lstStyle/>
          <a:p>
            <a:r>
              <a:rPr lang="en-US" sz="2800" dirty="0"/>
              <a:t>Intervention Adaptations:</a:t>
            </a:r>
            <a:br>
              <a:rPr lang="en-US" sz="2800" dirty="0"/>
            </a:br>
            <a:r>
              <a:rPr lang="en-US" sz="2800" dirty="0">
                <a:solidFill>
                  <a:schemeClr val="accent3">
                    <a:lumMod val="60000"/>
                    <a:lumOff val="40000"/>
                  </a:schemeClr>
                </a:solidFill>
              </a:rPr>
              <a:t>Instructional Adaptations</a:t>
            </a:r>
            <a:endParaRPr lang="en-US" sz="2400" dirty="0">
              <a:solidFill>
                <a:schemeClr val="accent3">
                  <a:lumMod val="60000"/>
                  <a:lumOff val="40000"/>
                </a:schemeClr>
              </a:solidFill>
            </a:endParaRPr>
          </a:p>
        </p:txBody>
      </p:sp>
      <p:sp>
        <p:nvSpPr>
          <p:cNvPr id="17" name="Content Placeholder 2">
            <a:extLst>
              <a:ext uri="{FF2B5EF4-FFF2-40B4-BE49-F238E27FC236}">
                <a16:creationId xmlns:a16="http://schemas.microsoft.com/office/drawing/2014/main" id="{C2C72A31-545A-0342-B626-B87C2439C82E}"/>
              </a:ext>
            </a:extLst>
          </p:cNvPr>
          <p:cNvSpPr txBox="1">
            <a:spLocks/>
          </p:cNvSpPr>
          <p:nvPr/>
        </p:nvSpPr>
        <p:spPr>
          <a:xfrm>
            <a:off x="5570529" y="2138227"/>
            <a:ext cx="5307564" cy="288120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3">
                  <a:lumMod val="60000"/>
                  <a:lumOff val="40000"/>
                </a:schemeClr>
              </a:buClr>
              <a:buSzPct val="125000"/>
              <a:buFont typeface="Wingdings" charset="2"/>
              <a:buChar char="§"/>
            </a:pPr>
            <a:r>
              <a:rPr lang="en-US" sz="2400" dirty="0">
                <a:solidFill>
                  <a:schemeClr val="bg1">
                    <a:lumMod val="65000"/>
                  </a:schemeClr>
                </a:solidFill>
              </a:rPr>
              <a:t>Effective models</a:t>
            </a:r>
          </a:p>
          <a:p>
            <a:pPr lvl="1">
              <a:spcBef>
                <a:spcPts val="1800"/>
              </a:spcBef>
              <a:buClr>
                <a:schemeClr val="accent3">
                  <a:lumMod val="60000"/>
                  <a:lumOff val="40000"/>
                </a:schemeClr>
              </a:buClr>
              <a:buSzPct val="125000"/>
              <a:buFont typeface="Wingdings" charset="2"/>
              <a:buChar char="§"/>
            </a:pPr>
            <a:r>
              <a:rPr lang="en-US" sz="2400" dirty="0">
                <a:solidFill>
                  <a:schemeClr val="bg1">
                    <a:lumMod val="65000"/>
                  </a:schemeClr>
                </a:solidFill>
              </a:rPr>
              <a:t>Effective guided practice</a:t>
            </a:r>
          </a:p>
          <a:p>
            <a:pPr lvl="1">
              <a:spcBef>
                <a:spcPts val="1800"/>
              </a:spcBef>
              <a:buClr>
                <a:schemeClr val="accent3">
                  <a:lumMod val="60000"/>
                  <a:lumOff val="40000"/>
                </a:schemeClr>
              </a:buClr>
              <a:buSzPct val="125000"/>
              <a:buFont typeface="Wingdings" charset="2"/>
              <a:buChar char="§"/>
            </a:pPr>
            <a:r>
              <a:rPr lang="en-US" sz="2400" dirty="0">
                <a:solidFill>
                  <a:schemeClr val="bg1">
                    <a:lumMod val="65000"/>
                  </a:schemeClr>
                </a:solidFill>
              </a:rPr>
              <a:t>Eliciting frequent responses</a:t>
            </a:r>
          </a:p>
          <a:p>
            <a:pPr lvl="1">
              <a:spcBef>
                <a:spcPts val="1800"/>
              </a:spcBef>
              <a:buClr>
                <a:schemeClr val="accent3">
                  <a:lumMod val="60000"/>
                  <a:lumOff val="40000"/>
                </a:schemeClr>
              </a:buClr>
              <a:buSzPct val="125000"/>
              <a:buFont typeface="Wingdings" charset="2"/>
              <a:buChar char="§"/>
            </a:pPr>
            <a:r>
              <a:rPr lang="en-US" sz="2400" dirty="0"/>
              <a:t>Immediate specific feedback</a:t>
            </a:r>
          </a:p>
        </p:txBody>
      </p:sp>
      <p:pic>
        <p:nvPicPr>
          <p:cNvPr id="2" name="Picture 1" descr="Instruction adaptation - having students practice reading CVC words such as MUD">
            <a:extLst>
              <a:ext uri="{FF2B5EF4-FFF2-40B4-BE49-F238E27FC236}">
                <a16:creationId xmlns:a16="http://schemas.microsoft.com/office/drawing/2014/main" id="{39C932A7-531F-41A6-B77B-120B9AB9BB73}"/>
              </a:ext>
            </a:extLst>
          </p:cNvPr>
          <p:cNvPicPr>
            <a:picLocks noChangeAspect="1"/>
          </p:cNvPicPr>
          <p:nvPr/>
        </p:nvPicPr>
        <p:blipFill>
          <a:blip r:embed="rId3"/>
          <a:stretch>
            <a:fillRect/>
          </a:stretch>
        </p:blipFill>
        <p:spPr>
          <a:xfrm>
            <a:off x="554615" y="1792431"/>
            <a:ext cx="4887402" cy="1795896"/>
          </a:xfrm>
          <a:prstGeom prst="rect">
            <a:avLst/>
          </a:prstGeom>
        </p:spPr>
      </p:pic>
    </p:spTree>
    <p:extLst>
      <p:ext uri="{BB962C8B-B14F-4D97-AF65-F5344CB8AC3E}">
        <p14:creationId xmlns:p14="http://schemas.microsoft.com/office/powerpoint/2010/main" val="423622431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1752600" y="228600"/>
            <a:ext cx="8686800" cy="1196737"/>
          </a:xfrm>
        </p:spPr>
        <p:txBody>
          <a:bodyPr>
            <a:normAutofit/>
          </a:bodyPr>
          <a:lstStyle/>
          <a:p>
            <a:r>
              <a:rPr lang="en-US" sz="2800" dirty="0"/>
              <a:t>Intervention Adaptations:</a:t>
            </a:r>
            <a:br>
              <a:rPr lang="en-US" sz="2800"/>
            </a:br>
            <a:r>
              <a:rPr lang="en-US" sz="2800">
                <a:solidFill>
                  <a:schemeClr val="accent3">
                    <a:lumMod val="60000"/>
                    <a:lumOff val="40000"/>
                  </a:schemeClr>
                </a:solidFill>
              </a:rPr>
              <a:t>Instructional Adaptations</a:t>
            </a:r>
            <a:endParaRPr lang="en-US" sz="2400" dirty="0">
              <a:solidFill>
                <a:schemeClr val="accent3">
                  <a:lumMod val="60000"/>
                  <a:lumOff val="40000"/>
                </a:schemeClr>
              </a:solidFill>
            </a:endParaRPr>
          </a:p>
        </p:txBody>
      </p:sp>
      <p:sp>
        <p:nvSpPr>
          <p:cNvPr id="16" name="Content Placeholder 2"/>
          <p:cNvSpPr txBox="1">
            <a:spLocks/>
          </p:cNvSpPr>
          <p:nvPr/>
        </p:nvSpPr>
        <p:spPr>
          <a:xfrm>
            <a:off x="840553" y="4668398"/>
            <a:ext cx="1542864" cy="930442"/>
          </a:xfrm>
          <a:prstGeom prst="rect">
            <a:avLst/>
          </a:prstGeom>
        </p:spPr>
        <p:txBody>
          <a:bodyPr>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800" dirty="0"/>
              <a:t>Matt </a:t>
            </a:r>
          </a:p>
        </p:txBody>
      </p:sp>
      <p:pic>
        <p:nvPicPr>
          <p:cNvPr id="7" name="Picture 6">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41976" y="1750764"/>
            <a:ext cx="2140018" cy="2685512"/>
          </a:xfrm>
          <a:prstGeom prst="rect">
            <a:avLst/>
          </a:prstGeom>
        </p:spPr>
      </p:pic>
      <p:sp>
        <p:nvSpPr>
          <p:cNvPr id="8" name="Content Placeholder 2">
            <a:extLst>
              <a:ext uri="{FF2B5EF4-FFF2-40B4-BE49-F238E27FC236}">
                <a16:creationId xmlns:a16="http://schemas.microsoft.com/office/drawing/2014/main" id="{ABB4F71A-D720-3448-8DF6-1ABBAE99753C}"/>
              </a:ext>
            </a:extLst>
          </p:cNvPr>
          <p:cNvSpPr txBox="1">
            <a:spLocks/>
          </p:cNvSpPr>
          <p:nvPr/>
        </p:nvSpPr>
        <p:spPr>
          <a:xfrm>
            <a:off x="2880234" y="1542103"/>
            <a:ext cx="6263766" cy="3939177"/>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2">
                  <a:lumMod val="60000"/>
                  <a:lumOff val="40000"/>
                </a:schemeClr>
              </a:buClr>
              <a:buSzPct val="125000"/>
              <a:buFont typeface="Wingdings" charset="2"/>
              <a:buChar char="§"/>
            </a:pPr>
            <a:r>
              <a:rPr lang="en-US" sz="2600" dirty="0">
                <a:solidFill>
                  <a:schemeClr val="accent2">
                    <a:lumMod val="60000"/>
                    <a:lumOff val="40000"/>
                  </a:schemeClr>
                </a:solidFill>
              </a:rPr>
              <a:t>Intervention Program A</a:t>
            </a:r>
          </a:p>
          <a:p>
            <a:pPr lvl="1">
              <a:spcBef>
                <a:spcPts val="1800"/>
              </a:spcBef>
              <a:buClr>
                <a:schemeClr val="accent2">
                  <a:lumMod val="60000"/>
                  <a:lumOff val="40000"/>
                </a:schemeClr>
              </a:buClr>
              <a:buSzPct val="125000"/>
              <a:buFont typeface="Wingdings" charset="2"/>
              <a:buChar char="§"/>
            </a:pPr>
            <a:r>
              <a:rPr lang="en-US" sz="2600" dirty="0">
                <a:solidFill>
                  <a:schemeClr val="accent2">
                    <a:lumMod val="60000"/>
                    <a:lumOff val="40000"/>
                  </a:schemeClr>
                </a:solidFill>
              </a:rPr>
              <a:t>Difficulties with vowel combinations, polysyllabic words, automaticity, and fluency.</a:t>
            </a:r>
          </a:p>
        </p:txBody>
      </p:sp>
      <p:sp>
        <p:nvSpPr>
          <p:cNvPr id="10" name="Content Placeholder 2">
            <a:extLst>
              <a:ext uri="{FF2B5EF4-FFF2-40B4-BE49-F238E27FC236}">
                <a16:creationId xmlns:a16="http://schemas.microsoft.com/office/drawing/2014/main" id="{4540E0D7-3B05-0C4C-A37D-8B687738F0AD}"/>
              </a:ext>
            </a:extLst>
          </p:cNvPr>
          <p:cNvSpPr txBox="1">
            <a:spLocks/>
          </p:cNvSpPr>
          <p:nvPr/>
        </p:nvSpPr>
        <p:spPr>
          <a:xfrm>
            <a:off x="3835198" y="3748197"/>
            <a:ext cx="5942302" cy="288120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Clr>
                <a:schemeClr val="accent3">
                  <a:lumMod val="60000"/>
                  <a:lumOff val="40000"/>
                </a:schemeClr>
              </a:buClr>
              <a:buSzPct val="125000"/>
              <a:buFont typeface="Wingdings" charset="2"/>
              <a:buChar char="§"/>
            </a:pPr>
            <a:r>
              <a:rPr lang="en-US" sz="2400" dirty="0"/>
              <a:t>Effective models</a:t>
            </a:r>
          </a:p>
          <a:p>
            <a:pPr lvl="1">
              <a:buClr>
                <a:schemeClr val="accent3">
                  <a:lumMod val="60000"/>
                  <a:lumOff val="40000"/>
                </a:schemeClr>
              </a:buClr>
              <a:buSzPct val="125000"/>
              <a:buFont typeface="Wingdings" charset="2"/>
              <a:buChar char="§"/>
            </a:pPr>
            <a:r>
              <a:rPr lang="en-US" sz="2400" dirty="0"/>
              <a:t>Effective guided practice</a:t>
            </a:r>
          </a:p>
          <a:p>
            <a:pPr lvl="1">
              <a:buClr>
                <a:schemeClr val="accent3">
                  <a:lumMod val="60000"/>
                  <a:lumOff val="40000"/>
                </a:schemeClr>
              </a:buClr>
              <a:buSzPct val="125000"/>
              <a:buFont typeface="Wingdings" charset="2"/>
              <a:buChar char="§"/>
            </a:pPr>
            <a:r>
              <a:rPr lang="en-US" sz="2400" dirty="0"/>
              <a:t>Eliciting frequent responses</a:t>
            </a:r>
          </a:p>
          <a:p>
            <a:pPr lvl="1">
              <a:buClr>
                <a:schemeClr val="accent3">
                  <a:lumMod val="60000"/>
                  <a:lumOff val="40000"/>
                </a:schemeClr>
              </a:buClr>
              <a:buSzPct val="125000"/>
              <a:buFont typeface="Wingdings" charset="2"/>
              <a:buChar char="§"/>
            </a:pPr>
            <a:r>
              <a:rPr lang="en-US" sz="2400" dirty="0"/>
              <a:t>Immediate specific feedback</a:t>
            </a:r>
          </a:p>
        </p:txBody>
      </p:sp>
    </p:spTree>
    <p:extLst>
      <p:ext uri="{BB962C8B-B14F-4D97-AF65-F5344CB8AC3E}">
        <p14:creationId xmlns:p14="http://schemas.microsoft.com/office/powerpoint/2010/main" val="378885929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6920" y="212134"/>
            <a:ext cx="7181643" cy="731520"/>
          </a:xfrm>
        </p:spPr>
        <p:txBody>
          <a:bodyPr>
            <a:normAutofit/>
          </a:bodyPr>
          <a:lstStyle/>
          <a:p>
            <a:r>
              <a:rPr lang="en-US" dirty="0"/>
              <a:t>Activity 1.11 – Stop &amp; Jot</a:t>
            </a:r>
          </a:p>
        </p:txBody>
      </p:sp>
      <p:sp>
        <p:nvSpPr>
          <p:cNvPr id="3" name="TextBox 2"/>
          <p:cNvSpPr txBox="1"/>
          <p:nvPr/>
        </p:nvSpPr>
        <p:spPr>
          <a:xfrm>
            <a:off x="1149311" y="1656458"/>
            <a:ext cx="7181644" cy="2308324"/>
          </a:xfrm>
          <a:prstGeom prst="rect">
            <a:avLst/>
          </a:prstGeom>
          <a:noFill/>
        </p:spPr>
        <p:txBody>
          <a:bodyPr wrap="square" rtlCol="0">
            <a:spAutoFit/>
          </a:bodyPr>
          <a:lstStyle/>
          <a:p>
            <a:pPr>
              <a:defRPr/>
            </a:pPr>
            <a:r>
              <a:rPr lang="en-US" sz="3600" dirty="0">
                <a:solidFill>
                  <a:srgbClr val="FFFFFF"/>
                </a:solidFill>
                <a:latin typeface="Arial"/>
              </a:rPr>
              <a:t>Watch the video on the next slide and jot down thoughts about the use of instructional adaptations in your workbook.</a:t>
            </a:r>
          </a:p>
        </p:txBody>
      </p:sp>
    </p:spTree>
    <p:extLst>
      <p:ext uri="{BB962C8B-B14F-4D97-AF65-F5344CB8AC3E}">
        <p14:creationId xmlns:p14="http://schemas.microsoft.com/office/powerpoint/2010/main" val="317564387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6920" y="212134"/>
            <a:ext cx="7181643" cy="731520"/>
          </a:xfrm>
        </p:spPr>
        <p:txBody>
          <a:bodyPr>
            <a:normAutofit/>
          </a:bodyPr>
          <a:lstStyle/>
          <a:p>
            <a:r>
              <a:rPr lang="en-US" dirty="0"/>
              <a:t>Activity 1.11 – Stop &amp; Jot</a:t>
            </a:r>
          </a:p>
        </p:txBody>
      </p:sp>
      <p:sp>
        <p:nvSpPr>
          <p:cNvPr id="4" name="TextBox 3"/>
          <p:cNvSpPr txBox="1"/>
          <p:nvPr/>
        </p:nvSpPr>
        <p:spPr>
          <a:xfrm>
            <a:off x="2812869" y="3030583"/>
            <a:ext cx="6688183" cy="369332"/>
          </a:xfrm>
          <a:prstGeom prst="rect">
            <a:avLst/>
          </a:prstGeom>
          <a:noFill/>
        </p:spPr>
        <p:txBody>
          <a:bodyPr wrap="square" rtlCol="0">
            <a:spAutoFit/>
          </a:bodyPr>
          <a:lstStyle/>
          <a:p>
            <a:pPr algn="ctr"/>
            <a:r>
              <a:rPr lang="en-US" dirty="0">
                <a:solidFill>
                  <a:schemeClr val="bg1"/>
                </a:solidFill>
              </a:rPr>
              <a:t>[Insert </a:t>
            </a:r>
            <a:r>
              <a:rPr lang="en-US" dirty="0">
                <a:solidFill>
                  <a:schemeClr val="bg1"/>
                </a:solidFill>
                <a:hlinkClick r:id="rId3"/>
              </a:rPr>
              <a:t>https://youtu.be/43rSU5pQCGU</a:t>
            </a:r>
            <a:r>
              <a:rPr lang="en-US" dirty="0">
                <a:solidFill>
                  <a:schemeClr val="bg1"/>
                </a:solidFill>
              </a:rPr>
              <a:t> video here]</a:t>
            </a:r>
          </a:p>
        </p:txBody>
      </p:sp>
    </p:spTree>
    <p:extLst>
      <p:ext uri="{BB962C8B-B14F-4D97-AF65-F5344CB8AC3E}">
        <p14:creationId xmlns:p14="http://schemas.microsoft.com/office/powerpoint/2010/main" val="264637441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1752600" y="228600"/>
            <a:ext cx="8686800" cy="1196737"/>
          </a:xfrm>
        </p:spPr>
        <p:txBody>
          <a:bodyPr>
            <a:normAutofit/>
          </a:bodyPr>
          <a:lstStyle/>
          <a:p>
            <a:r>
              <a:rPr lang="en-US" sz="2800" dirty="0"/>
              <a:t>Intervention Adaptations:</a:t>
            </a:r>
            <a:br>
              <a:rPr lang="en-US" sz="2800" dirty="0"/>
            </a:br>
            <a:r>
              <a:rPr lang="en-US" sz="2800" dirty="0">
                <a:solidFill>
                  <a:schemeClr val="accent3">
                    <a:lumMod val="60000"/>
                    <a:lumOff val="40000"/>
                  </a:schemeClr>
                </a:solidFill>
              </a:rPr>
              <a:t>Instructional Adaptations</a:t>
            </a:r>
            <a:endParaRPr lang="en-US" sz="2400" dirty="0">
              <a:solidFill>
                <a:schemeClr val="accent3">
                  <a:lumMod val="60000"/>
                  <a:lumOff val="40000"/>
                </a:schemeClr>
              </a:solidFill>
            </a:endParaRPr>
          </a:p>
        </p:txBody>
      </p:sp>
      <p:pic>
        <p:nvPicPr>
          <p:cNvPr id="3" name="Picture 2" descr="Quote &quot;we have a student that isn't responding to his current reading intervention so we know that we need to intensify intervention for him.  The intervention program is evidence-based and targets the right skills, but the teacher guide is a little vague about how the interventionist should deliver the content.  We think we can adapt the program by doing a better job incorporating principles of explicit instruction into the program materials&quot;">
            <a:extLst>
              <a:ext uri="{FF2B5EF4-FFF2-40B4-BE49-F238E27FC236}">
                <a16:creationId xmlns:a16="http://schemas.microsoft.com/office/drawing/2014/main" id="{6D1D45B5-F6AE-4E24-AE89-4B3E81CBA66E}"/>
              </a:ext>
            </a:extLst>
          </p:cNvPr>
          <p:cNvPicPr>
            <a:picLocks noChangeAspect="1"/>
          </p:cNvPicPr>
          <p:nvPr/>
        </p:nvPicPr>
        <p:blipFill>
          <a:blip r:embed="rId2"/>
          <a:stretch>
            <a:fillRect/>
          </a:stretch>
        </p:blipFill>
        <p:spPr>
          <a:xfrm>
            <a:off x="876300" y="1369002"/>
            <a:ext cx="10098030" cy="4519180"/>
          </a:xfrm>
          <a:prstGeom prst="rect">
            <a:avLst/>
          </a:prstGeom>
        </p:spPr>
      </p:pic>
    </p:spTree>
    <p:extLst>
      <p:ext uri="{BB962C8B-B14F-4D97-AF65-F5344CB8AC3E}">
        <p14:creationId xmlns:p14="http://schemas.microsoft.com/office/powerpoint/2010/main" val="67892833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6920" y="212134"/>
            <a:ext cx="7181643" cy="731520"/>
          </a:xfrm>
        </p:spPr>
        <p:txBody>
          <a:bodyPr>
            <a:normAutofit/>
          </a:bodyPr>
          <a:lstStyle/>
          <a:p>
            <a:r>
              <a:rPr lang="en-US" dirty="0"/>
              <a:t>Activity 1.12 – Stop &amp; Jot</a:t>
            </a:r>
          </a:p>
        </p:txBody>
      </p:sp>
      <p:sp>
        <p:nvSpPr>
          <p:cNvPr id="3" name="TextBox 2"/>
          <p:cNvSpPr txBox="1"/>
          <p:nvPr/>
        </p:nvSpPr>
        <p:spPr>
          <a:xfrm>
            <a:off x="1149311" y="1656458"/>
            <a:ext cx="7181644" cy="2308324"/>
          </a:xfrm>
          <a:prstGeom prst="rect">
            <a:avLst/>
          </a:prstGeom>
          <a:noFill/>
        </p:spPr>
        <p:txBody>
          <a:bodyPr wrap="square" rtlCol="0">
            <a:spAutoFit/>
          </a:bodyPr>
          <a:lstStyle/>
          <a:p>
            <a:pPr>
              <a:defRPr/>
            </a:pPr>
            <a:r>
              <a:rPr lang="en-US" sz="3600" dirty="0">
                <a:solidFill>
                  <a:srgbClr val="FFFFFF"/>
                </a:solidFill>
                <a:latin typeface="Arial"/>
              </a:rPr>
              <a:t>Watch the video on the next slide and jot down thoughts about the use of instructional adaptations in your workbook.</a:t>
            </a:r>
          </a:p>
        </p:txBody>
      </p:sp>
    </p:spTree>
    <p:extLst>
      <p:ext uri="{BB962C8B-B14F-4D97-AF65-F5344CB8AC3E}">
        <p14:creationId xmlns:p14="http://schemas.microsoft.com/office/powerpoint/2010/main" val="256252458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6920" y="212134"/>
            <a:ext cx="7181643" cy="731520"/>
          </a:xfrm>
        </p:spPr>
        <p:txBody>
          <a:bodyPr>
            <a:normAutofit/>
          </a:bodyPr>
          <a:lstStyle/>
          <a:p>
            <a:r>
              <a:rPr lang="en-US" dirty="0"/>
              <a:t>Activity 1.12 – Stop &amp; Jot</a:t>
            </a:r>
          </a:p>
        </p:txBody>
      </p:sp>
      <p:sp>
        <p:nvSpPr>
          <p:cNvPr id="4" name="TextBox 3"/>
          <p:cNvSpPr txBox="1"/>
          <p:nvPr/>
        </p:nvSpPr>
        <p:spPr>
          <a:xfrm>
            <a:off x="2812869" y="3030583"/>
            <a:ext cx="6688183" cy="369332"/>
          </a:xfrm>
          <a:prstGeom prst="rect">
            <a:avLst/>
          </a:prstGeom>
          <a:noFill/>
        </p:spPr>
        <p:txBody>
          <a:bodyPr wrap="square" rtlCol="0">
            <a:spAutoFit/>
          </a:bodyPr>
          <a:lstStyle/>
          <a:p>
            <a:pPr algn="ctr"/>
            <a:r>
              <a:rPr lang="en-US" dirty="0">
                <a:solidFill>
                  <a:schemeClr val="bg1"/>
                </a:solidFill>
              </a:rPr>
              <a:t>[Insert </a:t>
            </a:r>
            <a:r>
              <a:rPr lang="en-US" dirty="0">
                <a:solidFill>
                  <a:schemeClr val="bg1"/>
                </a:solidFill>
                <a:hlinkClick r:id="rId3"/>
              </a:rPr>
              <a:t>https://youtu.be/yrl2yqfwmaQ</a:t>
            </a:r>
            <a:r>
              <a:rPr lang="en-US" dirty="0">
                <a:solidFill>
                  <a:schemeClr val="bg1"/>
                </a:solidFill>
              </a:rPr>
              <a:t> video here]</a:t>
            </a:r>
          </a:p>
        </p:txBody>
      </p:sp>
    </p:spTree>
    <p:extLst>
      <p:ext uri="{BB962C8B-B14F-4D97-AF65-F5344CB8AC3E}">
        <p14:creationId xmlns:p14="http://schemas.microsoft.com/office/powerpoint/2010/main" val="10822632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id:470ACB2E-C29E-4A4C-A505-05B366DCE0C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839865" y="532152"/>
            <a:ext cx="4457700" cy="4391025"/>
          </a:xfrm>
          <a:prstGeom prst="rect">
            <a:avLst/>
          </a:prstGeom>
          <a:noFill/>
          <a:ln>
            <a:noFill/>
          </a:ln>
        </p:spPr>
      </p:pic>
      <p:sp>
        <p:nvSpPr>
          <p:cNvPr id="8" name="Rectangle 7">
            <a:extLst>
              <a:ext uri="{C183D7F6-B498-43B3-948B-1728B52AA6E4}">
                <adec:decorative xmlns:adec="http://schemas.microsoft.com/office/drawing/2017/decorative" val="1"/>
              </a:ext>
            </a:extLst>
          </p:cNvPr>
          <p:cNvSpPr/>
          <p:nvPr/>
        </p:nvSpPr>
        <p:spPr>
          <a:xfrm>
            <a:off x="1793289" y="3160450"/>
            <a:ext cx="3504276" cy="1762727"/>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C183D7F6-B498-43B3-948B-1728B52AA6E4}">
                <adec:decorative xmlns:adec="http://schemas.microsoft.com/office/drawing/2017/decorative" val="1"/>
              </a:ext>
            </a:extLst>
          </p:cNvPr>
          <p:cNvSpPr/>
          <p:nvPr/>
        </p:nvSpPr>
        <p:spPr>
          <a:xfrm>
            <a:off x="1793289" y="1358283"/>
            <a:ext cx="3504276" cy="356489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hidden="1">
            <a:extLst>
              <a:ext uri="{FF2B5EF4-FFF2-40B4-BE49-F238E27FC236}">
                <a16:creationId xmlns:a16="http://schemas.microsoft.com/office/drawing/2014/main" id="{8F9B45DC-0D43-495D-B639-035087D394DB}"/>
              </a:ext>
            </a:extLst>
          </p:cNvPr>
          <p:cNvSpPr>
            <a:spLocks noGrp="1"/>
          </p:cNvSpPr>
          <p:nvPr>
            <p:ph type="title"/>
          </p:nvPr>
        </p:nvSpPr>
        <p:spPr/>
        <p:txBody>
          <a:bodyPr/>
          <a:lstStyle/>
          <a:p>
            <a:r>
              <a:rPr lang="en-US" dirty="0"/>
              <a:t>Image of children</a:t>
            </a:r>
          </a:p>
        </p:txBody>
      </p:sp>
    </p:spTree>
    <p:extLst>
      <p:ext uri="{BB962C8B-B14F-4D97-AF65-F5344CB8AC3E}">
        <p14:creationId xmlns:p14="http://schemas.microsoft.com/office/powerpoint/2010/main" val="364189788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1752600" y="228600"/>
            <a:ext cx="8686800" cy="1196737"/>
          </a:xfrm>
        </p:spPr>
        <p:txBody>
          <a:bodyPr>
            <a:normAutofit/>
          </a:bodyPr>
          <a:lstStyle/>
          <a:p>
            <a:r>
              <a:rPr lang="en-US" sz="2800" dirty="0"/>
              <a:t>Intervention Adaptations:</a:t>
            </a:r>
            <a:br>
              <a:rPr lang="en-US" sz="2800" dirty="0"/>
            </a:br>
            <a:r>
              <a:rPr lang="en-US" sz="2800" dirty="0">
                <a:solidFill>
                  <a:schemeClr val="accent3">
                    <a:lumMod val="60000"/>
                    <a:lumOff val="40000"/>
                  </a:schemeClr>
                </a:solidFill>
              </a:rPr>
              <a:t>Instructional Adaptations</a:t>
            </a:r>
            <a:endParaRPr lang="en-US" sz="2400" dirty="0">
              <a:solidFill>
                <a:schemeClr val="accent3">
                  <a:lumMod val="60000"/>
                  <a:lumOff val="40000"/>
                </a:schemeClr>
              </a:solidFill>
            </a:endParaRPr>
          </a:p>
        </p:txBody>
      </p:sp>
      <p:pic>
        <p:nvPicPr>
          <p:cNvPr id="3" name="Picture 2" descr="Quote &quot;We have a student that isn't responding to his current reading intervention so we know that we need to intensify intervention for him.  The intervention program is evidence based and targets the right skills, be we think we can adapt the program by picking and choosing the activities that are most aligned with his needs and adding some different activities from another program&quot;">
            <a:extLst>
              <a:ext uri="{FF2B5EF4-FFF2-40B4-BE49-F238E27FC236}">
                <a16:creationId xmlns:a16="http://schemas.microsoft.com/office/drawing/2014/main" id="{B367BEF1-A116-4372-8BFA-C57FEF22FAED}"/>
              </a:ext>
            </a:extLst>
          </p:cNvPr>
          <p:cNvPicPr>
            <a:picLocks noChangeAspect="1"/>
          </p:cNvPicPr>
          <p:nvPr/>
        </p:nvPicPr>
        <p:blipFill>
          <a:blip r:embed="rId2"/>
          <a:stretch>
            <a:fillRect/>
          </a:stretch>
        </p:blipFill>
        <p:spPr>
          <a:xfrm>
            <a:off x="386628" y="1612322"/>
            <a:ext cx="11298947" cy="3915641"/>
          </a:xfrm>
          <a:prstGeom prst="rect">
            <a:avLst/>
          </a:prstGeom>
        </p:spPr>
      </p:pic>
    </p:spTree>
    <p:extLst>
      <p:ext uri="{BB962C8B-B14F-4D97-AF65-F5344CB8AC3E}">
        <p14:creationId xmlns:p14="http://schemas.microsoft.com/office/powerpoint/2010/main" val="303804633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989220" y="1988399"/>
            <a:ext cx="5942302" cy="288120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588" lvl="1" indent="0">
              <a:spcBef>
                <a:spcPts val="1800"/>
              </a:spcBef>
              <a:buClr>
                <a:schemeClr val="accent2">
                  <a:lumMod val="60000"/>
                  <a:lumOff val="40000"/>
                </a:schemeClr>
              </a:buClr>
              <a:buSzPct val="125000"/>
              <a:buNone/>
            </a:pPr>
            <a:r>
              <a:rPr lang="en-US" sz="3200" b="1" dirty="0"/>
              <a:t>Module </a:t>
            </a:r>
          </a:p>
          <a:p>
            <a:pPr lvl="1">
              <a:spcBef>
                <a:spcPts val="1200"/>
              </a:spcBef>
              <a:buClr>
                <a:schemeClr val="accent3">
                  <a:lumMod val="75000"/>
                </a:schemeClr>
              </a:buClr>
              <a:buSzPct val="125000"/>
              <a:buFont typeface="Wingdings" charset="2"/>
              <a:buChar char="§"/>
            </a:pPr>
            <a:r>
              <a:rPr lang="en-US" sz="2800" dirty="0"/>
              <a:t>How to adapt interventions to include effective models, practice opportunities, frequent responses, and specific feedback. </a:t>
            </a:r>
          </a:p>
        </p:txBody>
      </p:sp>
      <p:sp>
        <p:nvSpPr>
          <p:cNvPr id="4" name="Rectangle 3">
            <a:extLst>
              <a:ext uri="{FF2B5EF4-FFF2-40B4-BE49-F238E27FC236}">
                <a16:creationId xmlns:a16="http://schemas.microsoft.com/office/drawing/2014/main" id="{9ED4879E-8FF1-EB48-9537-548F35E945A4}"/>
              </a:ext>
            </a:extLst>
          </p:cNvPr>
          <p:cNvSpPr/>
          <p:nvPr/>
        </p:nvSpPr>
        <p:spPr>
          <a:xfrm>
            <a:off x="1989221" y="497306"/>
            <a:ext cx="5839327" cy="1127486"/>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3">
                    <a:lumMod val="20000"/>
                    <a:lumOff val="80000"/>
                  </a:schemeClr>
                </a:solidFill>
              </a:rPr>
              <a:t>Intervention Adaptations</a:t>
            </a:r>
          </a:p>
        </p:txBody>
      </p:sp>
      <p:sp>
        <p:nvSpPr>
          <p:cNvPr id="2" name="Title 1" hidden="1">
            <a:extLst>
              <a:ext uri="{FF2B5EF4-FFF2-40B4-BE49-F238E27FC236}">
                <a16:creationId xmlns:a16="http://schemas.microsoft.com/office/drawing/2014/main" id="{A44E4E4A-6DCF-4D1A-AE86-5E835C627731}"/>
              </a:ext>
            </a:extLst>
          </p:cNvPr>
          <p:cNvSpPr>
            <a:spLocks noGrp="1"/>
          </p:cNvSpPr>
          <p:nvPr>
            <p:ph type="title"/>
          </p:nvPr>
        </p:nvSpPr>
        <p:spPr/>
        <p:txBody>
          <a:bodyPr/>
          <a:lstStyle/>
          <a:p>
            <a:pPr rtl="0" eaLnBrk="1" latinLnBrk="0" hangingPunct="1"/>
            <a:r>
              <a:rPr lang="en-US" sz="3200" kern="1200" dirty="0">
                <a:solidFill>
                  <a:srgbClr val="E8F6E6"/>
                </a:solidFill>
                <a:effectLst/>
                <a:latin typeface="Verdana" panose="020B0604030504040204" pitchFamily="34" charset="0"/>
                <a:ea typeface="+mn-ea"/>
                <a:cs typeface="+mn-cs"/>
              </a:rPr>
              <a:t>Intervention</a:t>
            </a:r>
            <a:r>
              <a:rPr lang="en-US" sz="3200" kern="1200" dirty="0">
                <a:solidFill>
                  <a:srgbClr val="C3F6F9"/>
                </a:solidFill>
                <a:effectLst/>
                <a:latin typeface="Verdana" panose="020B0604030504040204" pitchFamily="34" charset="0"/>
                <a:ea typeface="+mn-ea"/>
                <a:cs typeface="+mn-cs"/>
              </a:rPr>
              <a:t> </a:t>
            </a:r>
            <a:r>
              <a:rPr lang="en-US" sz="3200" kern="1200" dirty="0">
                <a:solidFill>
                  <a:srgbClr val="E8F6E6"/>
                </a:solidFill>
                <a:effectLst/>
                <a:latin typeface="Verdana" panose="020B0604030504040204" pitchFamily="34" charset="0"/>
                <a:ea typeface="+mn-ea"/>
                <a:cs typeface="+mn-cs"/>
              </a:rPr>
              <a:t>Adaptations</a:t>
            </a:r>
            <a:endParaRPr lang="en-US" dirty="0">
              <a:effectLst/>
            </a:endParaRPr>
          </a:p>
          <a:p>
            <a:endParaRPr lang="en-US" dirty="0"/>
          </a:p>
        </p:txBody>
      </p:sp>
    </p:spTree>
    <p:extLst>
      <p:ext uri="{BB962C8B-B14F-4D97-AF65-F5344CB8AC3E}">
        <p14:creationId xmlns:p14="http://schemas.microsoft.com/office/powerpoint/2010/main" val="281372409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6FA281DA-F61C-4FB4-ABD6-8B865C5489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1978" y="743989"/>
            <a:ext cx="3190207" cy="5629701"/>
          </a:xfrm>
          <a:prstGeom prst="rect">
            <a:avLst/>
          </a:prstGeom>
        </p:spPr>
      </p:pic>
      <p:sp>
        <p:nvSpPr>
          <p:cNvPr id="8" name="Oval 7">
            <a:extLst>
              <a:ext uri="{C183D7F6-B498-43B3-948B-1728B52AA6E4}">
                <adec:decorative xmlns:adec="http://schemas.microsoft.com/office/drawing/2017/decorative" val="1"/>
              </a:ext>
            </a:extLst>
          </p:cNvPr>
          <p:cNvSpPr/>
          <p:nvPr/>
        </p:nvSpPr>
        <p:spPr>
          <a:xfrm>
            <a:off x="5002222" y="4702470"/>
            <a:ext cx="2021305" cy="1237749"/>
          </a:xfrm>
          <a:prstGeom prst="ellipse">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524001" y="1665909"/>
            <a:ext cx="2963219" cy="12858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Progress </a:t>
            </a:r>
          </a:p>
          <a:p>
            <a:pPr algn="ctr"/>
            <a:r>
              <a:rPr lang="en-US" sz="2400" dirty="0"/>
              <a:t>Monitor</a:t>
            </a:r>
            <a:endParaRPr lang="en-US" sz="2400" u="sng" dirty="0"/>
          </a:p>
        </p:txBody>
      </p:sp>
      <p:sp>
        <p:nvSpPr>
          <p:cNvPr id="9" name="Title 1"/>
          <p:cNvSpPr>
            <a:spLocks noGrp="1"/>
          </p:cNvSpPr>
          <p:nvPr>
            <p:ph type="title"/>
          </p:nvPr>
        </p:nvSpPr>
        <p:spPr>
          <a:xfrm>
            <a:off x="1752600" y="228600"/>
            <a:ext cx="8686800" cy="731520"/>
          </a:xfrm>
        </p:spPr>
        <p:txBody>
          <a:bodyPr/>
          <a:lstStyle/>
          <a:p>
            <a:r>
              <a:rPr lang="en-US" sz="3600" dirty="0"/>
              <a:t>DBI</a:t>
            </a:r>
            <a:endParaRPr lang="en-US" dirty="0"/>
          </a:p>
        </p:txBody>
      </p:sp>
    </p:spTree>
    <p:extLst>
      <p:ext uri="{BB962C8B-B14F-4D97-AF65-F5344CB8AC3E}">
        <p14:creationId xmlns:p14="http://schemas.microsoft.com/office/powerpoint/2010/main" val="409297323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1752600" y="228600"/>
            <a:ext cx="8686800" cy="1196737"/>
          </a:xfrm>
        </p:spPr>
        <p:txBody>
          <a:bodyPr>
            <a:normAutofit/>
          </a:bodyPr>
          <a:lstStyle/>
          <a:p>
            <a:r>
              <a:rPr lang="en-US" sz="2800" dirty="0"/>
              <a:t>Intervention Adaptations</a:t>
            </a:r>
            <a:endParaRPr lang="en-US" sz="2400" dirty="0">
              <a:solidFill>
                <a:schemeClr val="accent3">
                  <a:lumMod val="60000"/>
                  <a:lumOff val="40000"/>
                </a:schemeClr>
              </a:solidFill>
            </a:endParaRPr>
          </a:p>
        </p:txBody>
      </p:sp>
      <p:sp>
        <p:nvSpPr>
          <p:cNvPr id="16" name="Content Placeholder 2"/>
          <p:cNvSpPr txBox="1">
            <a:spLocks/>
          </p:cNvSpPr>
          <p:nvPr/>
        </p:nvSpPr>
        <p:spPr>
          <a:xfrm>
            <a:off x="1620362" y="4558669"/>
            <a:ext cx="1542864" cy="930442"/>
          </a:xfrm>
          <a:prstGeom prst="rect">
            <a:avLst/>
          </a:prstGeom>
        </p:spPr>
        <p:txBody>
          <a:bodyPr>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800" dirty="0"/>
              <a:t>Matt </a:t>
            </a:r>
          </a:p>
        </p:txBody>
      </p:sp>
      <p:pic>
        <p:nvPicPr>
          <p:cNvPr id="7" name="Picture 6">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344491" y="1704111"/>
            <a:ext cx="2140018" cy="2685512"/>
          </a:xfrm>
          <a:prstGeom prst="rect">
            <a:avLst/>
          </a:prstGeom>
        </p:spPr>
      </p:pic>
      <p:sp>
        <p:nvSpPr>
          <p:cNvPr id="10" name="Content Placeholder 2">
            <a:extLst>
              <a:ext uri="{FF2B5EF4-FFF2-40B4-BE49-F238E27FC236}">
                <a16:creationId xmlns:a16="http://schemas.microsoft.com/office/drawing/2014/main" id="{4540E0D7-3B05-0C4C-A37D-8B687738F0AD}"/>
              </a:ext>
            </a:extLst>
          </p:cNvPr>
          <p:cNvSpPr txBox="1">
            <a:spLocks/>
          </p:cNvSpPr>
          <p:nvPr/>
        </p:nvSpPr>
        <p:spPr>
          <a:xfrm>
            <a:off x="3835198" y="1787195"/>
            <a:ext cx="5942302" cy="288120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200"/>
              </a:spcBef>
              <a:buClr>
                <a:schemeClr val="accent3">
                  <a:lumMod val="60000"/>
                  <a:lumOff val="40000"/>
                </a:schemeClr>
              </a:buClr>
              <a:buSzPct val="125000"/>
              <a:buFont typeface="Wingdings" charset="2"/>
              <a:buChar char="§"/>
            </a:pPr>
            <a:r>
              <a:rPr lang="en-US" sz="2400" dirty="0"/>
              <a:t>Intervention Program A</a:t>
            </a:r>
          </a:p>
          <a:p>
            <a:pPr lvl="1">
              <a:spcBef>
                <a:spcPts val="1200"/>
              </a:spcBef>
              <a:buClr>
                <a:schemeClr val="accent3">
                  <a:lumMod val="60000"/>
                  <a:lumOff val="40000"/>
                </a:schemeClr>
              </a:buClr>
              <a:buSzPct val="125000"/>
              <a:buFont typeface="Wingdings" charset="2"/>
              <a:buChar char="§"/>
            </a:pPr>
            <a:r>
              <a:rPr lang="en-US" sz="2400" dirty="0"/>
              <a:t>Progress Monitoring and Diagnostic Assessment</a:t>
            </a:r>
          </a:p>
          <a:p>
            <a:pPr lvl="1">
              <a:spcBef>
                <a:spcPts val="1200"/>
              </a:spcBef>
              <a:buClr>
                <a:schemeClr val="accent3">
                  <a:lumMod val="60000"/>
                  <a:lumOff val="40000"/>
                </a:schemeClr>
              </a:buClr>
              <a:buSzPct val="125000"/>
              <a:buFont typeface="Wingdings" charset="2"/>
              <a:buChar char="§"/>
            </a:pPr>
            <a:r>
              <a:rPr lang="en-US" sz="2400" dirty="0"/>
              <a:t>Structural Adaptations</a:t>
            </a:r>
          </a:p>
          <a:p>
            <a:pPr lvl="1">
              <a:spcBef>
                <a:spcPts val="1200"/>
              </a:spcBef>
              <a:buClr>
                <a:schemeClr val="accent3">
                  <a:lumMod val="60000"/>
                  <a:lumOff val="40000"/>
                </a:schemeClr>
              </a:buClr>
              <a:buSzPct val="125000"/>
              <a:buFont typeface="Wingdings" charset="2"/>
              <a:buChar char="§"/>
            </a:pPr>
            <a:r>
              <a:rPr lang="en-US" sz="2400" dirty="0"/>
              <a:t>Instructional Adaptations</a:t>
            </a:r>
          </a:p>
        </p:txBody>
      </p:sp>
    </p:spTree>
    <p:extLst>
      <p:ext uri="{BB962C8B-B14F-4D97-AF65-F5344CB8AC3E}">
        <p14:creationId xmlns:p14="http://schemas.microsoft.com/office/powerpoint/2010/main" val="150007669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1752600" y="228600"/>
            <a:ext cx="8686800" cy="731520"/>
          </a:xfrm>
        </p:spPr>
        <p:txBody>
          <a:bodyPr>
            <a:normAutofit/>
          </a:bodyPr>
          <a:lstStyle/>
          <a:p>
            <a:r>
              <a:rPr lang="en-US" sz="2800" dirty="0"/>
              <a:t>Progress Monitoring</a:t>
            </a:r>
            <a:endParaRPr lang="en-US" sz="2400" dirty="0"/>
          </a:p>
        </p:txBody>
      </p:sp>
      <p:pic>
        <p:nvPicPr>
          <p:cNvPr id="3" name="Picture 2" descr="Graph of Progress monitoring looking at the number of weeks in relation to the score">
            <a:extLst>
              <a:ext uri="{FF2B5EF4-FFF2-40B4-BE49-F238E27FC236}">
                <a16:creationId xmlns:a16="http://schemas.microsoft.com/office/drawing/2014/main" id="{73FA1BE0-D4B4-4656-A688-581E6E98669F}"/>
              </a:ext>
            </a:extLst>
          </p:cNvPr>
          <p:cNvPicPr>
            <a:picLocks noChangeAspect="1"/>
          </p:cNvPicPr>
          <p:nvPr/>
        </p:nvPicPr>
        <p:blipFill>
          <a:blip r:embed="rId3"/>
          <a:stretch>
            <a:fillRect/>
          </a:stretch>
        </p:blipFill>
        <p:spPr>
          <a:xfrm>
            <a:off x="899246" y="971549"/>
            <a:ext cx="9865735" cy="4924435"/>
          </a:xfrm>
          <a:prstGeom prst="rect">
            <a:avLst/>
          </a:prstGeom>
        </p:spPr>
      </p:pic>
    </p:spTree>
    <p:extLst>
      <p:ext uri="{BB962C8B-B14F-4D97-AF65-F5344CB8AC3E}">
        <p14:creationId xmlns:p14="http://schemas.microsoft.com/office/powerpoint/2010/main" val="411469128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1752600" y="228600"/>
            <a:ext cx="8686800" cy="731520"/>
          </a:xfrm>
        </p:spPr>
        <p:txBody>
          <a:bodyPr/>
          <a:lstStyle/>
          <a:p>
            <a:r>
              <a:rPr lang="en-US" sz="3600" dirty="0"/>
              <a:t>DBI</a:t>
            </a:r>
            <a:endParaRPr lang="en-US" dirty="0"/>
          </a:p>
        </p:txBody>
      </p:sp>
      <p:pic>
        <p:nvPicPr>
          <p:cNvPr id="5" name="Picture 4"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BEAE4060-486C-498D-95F4-08757E6277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00896" y="743989"/>
            <a:ext cx="3190207" cy="5629701"/>
          </a:xfrm>
          <a:prstGeom prst="rect">
            <a:avLst/>
          </a:prstGeom>
        </p:spPr>
      </p:pic>
    </p:spTree>
    <p:extLst>
      <p:ext uri="{BB962C8B-B14F-4D97-AF65-F5344CB8AC3E}">
        <p14:creationId xmlns:p14="http://schemas.microsoft.com/office/powerpoint/2010/main" val="338916158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Introduction to </a:t>
            </a:r>
            <a:r>
              <a:rPr lang="en-US"/>
              <a:t>Intensive Intervention </a:t>
            </a:r>
            <a:r>
              <a:rPr lang="en-US" dirty="0"/>
              <a:t>in Reading</a:t>
            </a:r>
          </a:p>
        </p:txBody>
      </p:sp>
      <p:sp>
        <p:nvSpPr>
          <p:cNvPr id="3" name="Subtitle 2"/>
          <p:cNvSpPr>
            <a:spLocks noGrp="1"/>
          </p:cNvSpPr>
          <p:nvPr>
            <p:ph type="subTitle" idx="1"/>
          </p:nvPr>
        </p:nvSpPr>
        <p:spPr/>
        <p:txBody>
          <a:bodyPr/>
          <a:lstStyle/>
          <a:p>
            <a:r>
              <a:rPr lang="en-US" dirty="0"/>
              <a:t>Module 1 – Closing</a:t>
            </a:r>
          </a:p>
        </p:txBody>
      </p:sp>
    </p:spTree>
    <p:extLst>
      <p:ext uri="{BB962C8B-B14F-4D97-AF65-F5344CB8AC3E}">
        <p14:creationId xmlns:p14="http://schemas.microsoft.com/office/powerpoint/2010/main" val="389645520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oking ahead to the next steps in the DBI process">
            <a:extLst>
              <a:ext uri="{FF2B5EF4-FFF2-40B4-BE49-F238E27FC236}">
                <a16:creationId xmlns:a16="http://schemas.microsoft.com/office/drawing/2014/main" id="{8455FD59-3362-4EFF-A09D-9BA9A2A07481}"/>
              </a:ext>
            </a:extLst>
          </p:cNvPr>
          <p:cNvPicPr>
            <a:picLocks noChangeAspect="1"/>
          </p:cNvPicPr>
          <p:nvPr/>
        </p:nvPicPr>
        <p:blipFill rotWithShape="1">
          <a:blip r:embed="rId3"/>
          <a:srcRect l="45213" t="281" r="-321" b="-281"/>
          <a:stretch/>
        </p:blipFill>
        <p:spPr>
          <a:xfrm>
            <a:off x="5303519" y="319954"/>
            <a:ext cx="5716385" cy="5921519"/>
          </a:xfrm>
          <a:prstGeom prst="rect">
            <a:avLst/>
          </a:prstGeom>
        </p:spPr>
      </p:pic>
      <p:sp>
        <p:nvSpPr>
          <p:cNvPr id="3" name="Title 1">
            <a:extLst>
              <a:ext uri="{FF2B5EF4-FFF2-40B4-BE49-F238E27FC236}">
                <a16:creationId xmlns:a16="http://schemas.microsoft.com/office/drawing/2014/main" id="{C12FEC96-108E-407E-8CC5-BB61E26197D2}"/>
              </a:ext>
            </a:extLst>
          </p:cNvPr>
          <p:cNvSpPr txBox="1">
            <a:spLocks/>
          </p:cNvSpPr>
          <p:nvPr/>
        </p:nvSpPr>
        <p:spPr>
          <a:xfrm>
            <a:off x="738447" y="250767"/>
            <a:ext cx="8686800" cy="731520"/>
          </a:xfrm>
          <a:prstGeom prst="rect">
            <a:avLst/>
          </a:prstGeom>
        </p:spPr>
        <p:txBody>
          <a:bodyPr/>
          <a:lstStyle>
            <a:lvl1pPr algn="l" defTabSz="914400" rtl="0" eaLnBrk="1" latinLnBrk="0" hangingPunct="1">
              <a:lnSpc>
                <a:spcPct val="110000"/>
              </a:lnSpc>
              <a:spcBef>
                <a:spcPct val="0"/>
              </a:spcBef>
              <a:buNone/>
              <a:defRPr sz="3200" b="1"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sz="3600" dirty="0"/>
              <a:t>Looking Ahead</a:t>
            </a:r>
            <a:endParaRPr lang="en-US" dirty="0"/>
          </a:p>
        </p:txBody>
      </p:sp>
      <p:pic>
        <p:nvPicPr>
          <p:cNvPr id="4" name="Picture 3"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E086BEF3-AA68-4D1E-AE28-52EA5CEDA2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8448" y="977532"/>
            <a:ext cx="2982940" cy="5263941"/>
          </a:xfrm>
          <a:prstGeom prst="rect">
            <a:avLst/>
          </a:prstGeom>
        </p:spPr>
      </p:pic>
      <p:sp>
        <p:nvSpPr>
          <p:cNvPr id="5" name="Title 4" hidden="1">
            <a:extLst>
              <a:ext uri="{FF2B5EF4-FFF2-40B4-BE49-F238E27FC236}">
                <a16:creationId xmlns:a16="http://schemas.microsoft.com/office/drawing/2014/main" id="{EAD586FB-D9BF-4D29-A6C7-9F211599272D}"/>
              </a:ext>
            </a:extLst>
          </p:cNvPr>
          <p:cNvSpPr>
            <a:spLocks noGrp="1"/>
          </p:cNvSpPr>
          <p:nvPr>
            <p:ph type="title" idx="4294967295"/>
          </p:nvPr>
        </p:nvSpPr>
        <p:spPr/>
        <p:txBody>
          <a:bodyPr/>
          <a:lstStyle/>
          <a:p>
            <a:pPr rtl="0" eaLnBrk="1" latinLnBrk="0" hangingPunct="1"/>
            <a:r>
              <a:rPr lang="en-US" sz="3600" kern="1200" dirty="0">
                <a:solidFill>
                  <a:srgbClr val="000000"/>
                </a:solidFill>
                <a:effectLst/>
                <a:latin typeface="Verdana" panose="020B0604030504040204" pitchFamily="34" charset="0"/>
                <a:ea typeface="+mn-ea"/>
                <a:cs typeface="+mn-cs"/>
              </a:rPr>
              <a:t>Looking Ahead</a:t>
            </a:r>
            <a:endParaRPr lang="en-US" dirty="0">
              <a:effectLst/>
            </a:endParaRPr>
          </a:p>
          <a:p>
            <a:endParaRPr lang="en-US" dirty="0"/>
          </a:p>
        </p:txBody>
      </p:sp>
    </p:spTree>
    <p:extLst>
      <p:ext uri="{BB962C8B-B14F-4D97-AF65-F5344CB8AC3E}">
        <p14:creationId xmlns:p14="http://schemas.microsoft.com/office/powerpoint/2010/main" val="281408846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Text Placeholder 2"/>
          <p:cNvSpPr>
            <a:spLocks noGrp="1"/>
          </p:cNvSpPr>
          <p:nvPr>
            <p:ph type="body" sz="quarter" idx="12"/>
          </p:nvPr>
        </p:nvSpPr>
        <p:spPr/>
        <p:txBody>
          <a:bodyPr/>
          <a:lstStyle/>
          <a:p>
            <a:pPr>
              <a:lnSpc>
                <a:spcPct val="200000"/>
              </a:lnSpc>
            </a:pPr>
            <a:r>
              <a:rPr lang="en-US" dirty="0"/>
              <a:t>NAEP Nations Report Card - National Assessment of Educational Progress - NAEP. (</a:t>
            </a:r>
            <a:r>
              <a:rPr lang="en-US" dirty="0" err="1"/>
              <a:t>n.d.</a:t>
            </a:r>
            <a:r>
              <a:rPr lang="en-US" dirty="0"/>
              <a:t>). Retrieved from </a:t>
            </a:r>
            <a:r>
              <a:rPr lang="en-US" dirty="0">
                <a:hlinkClick r:id="rId2"/>
              </a:rPr>
              <a:t>http://nces.ed.gov/nationsreportcard/</a:t>
            </a:r>
            <a:r>
              <a:rPr lang="en-US" dirty="0"/>
              <a:t>.</a:t>
            </a:r>
          </a:p>
          <a:p>
            <a:pPr>
              <a:lnSpc>
                <a:spcPct val="200000"/>
              </a:lnSpc>
            </a:pPr>
            <a:r>
              <a:rPr lang="en-US" dirty="0"/>
              <a:t>Academic Intervention Tools Chart. (</a:t>
            </a:r>
            <a:r>
              <a:rPr lang="en-US" dirty="0" err="1"/>
              <a:t>n.d.</a:t>
            </a:r>
            <a:r>
              <a:rPr lang="en-US" dirty="0"/>
              <a:t>). Retrieved from https://charts.intensiveintervention.org/chart/instructional-intervention-tools.</a:t>
            </a:r>
          </a:p>
          <a:p>
            <a:pPr>
              <a:lnSpc>
                <a:spcPct val="200000"/>
              </a:lnSpc>
            </a:pPr>
            <a:r>
              <a:rPr lang="en-US" dirty="0"/>
              <a:t>Academic Progress Monitoring Tools Chart. (</a:t>
            </a:r>
            <a:r>
              <a:rPr lang="en-US" dirty="0" err="1"/>
              <a:t>n.d.</a:t>
            </a:r>
            <a:r>
              <a:rPr lang="en-US" dirty="0"/>
              <a:t>). Retrieved from https://charts.intensiveintervention.org/chart/progress-monitoring.</a:t>
            </a:r>
          </a:p>
        </p:txBody>
      </p:sp>
    </p:spTree>
    <p:extLst>
      <p:ext uri="{BB962C8B-B14F-4D97-AF65-F5344CB8AC3E}">
        <p14:creationId xmlns:p14="http://schemas.microsoft.com/office/powerpoint/2010/main" val="29357494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his is a graph showing the achievement gap in reading and is looking at grades 1-3 and the difference between successful readers and struggling readers."/>
          <p:cNvPicPr>
            <a:picLocks noChangeAspect="1" noChangeArrowheads="1"/>
          </p:cNvPicPr>
          <p:nvPr/>
        </p:nvPicPr>
        <p:blipFill>
          <a:blip r:embed="rId3">
            <a:extLst>
              <a:ext uri="{28A0092B-C50C-407E-A947-70E740481C1C}">
                <a14:useLocalDpi xmlns:a14="http://schemas.microsoft.com/office/drawing/2010/main" val="0"/>
              </a:ext>
            </a:extLst>
          </a:blip>
          <a:srcRect l="16678" t="12799" r="2034" b="5119"/>
          <a:stretch>
            <a:fillRect/>
          </a:stretch>
        </p:blipFill>
        <p:spPr bwMode="auto">
          <a:xfrm>
            <a:off x="459786" y="1009980"/>
            <a:ext cx="6062131" cy="4860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txBox="1">
            <a:spLocks/>
          </p:cNvSpPr>
          <p:nvPr/>
        </p:nvSpPr>
        <p:spPr>
          <a:xfrm>
            <a:off x="409462" y="320169"/>
            <a:ext cx="6043100" cy="930442"/>
          </a:xfrm>
          <a:prstGeom prst="rect">
            <a:avLst/>
          </a:prstGeom>
        </p:spPr>
        <p:txBody>
          <a:bodyPr>
            <a:normAutofit fontScale="92500"/>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800" dirty="0"/>
              <a:t>The Achievement Gap in Reading </a:t>
            </a:r>
          </a:p>
        </p:txBody>
      </p:sp>
      <p:sp>
        <p:nvSpPr>
          <p:cNvPr id="2" name="Title 1" hidden="1">
            <a:extLst>
              <a:ext uri="{FF2B5EF4-FFF2-40B4-BE49-F238E27FC236}">
                <a16:creationId xmlns:a16="http://schemas.microsoft.com/office/drawing/2014/main" id="{0868C49A-AFE0-4F4B-BAFF-02030CCA5CFB}"/>
              </a:ext>
            </a:extLst>
          </p:cNvPr>
          <p:cNvSpPr>
            <a:spLocks noGrp="1"/>
          </p:cNvSpPr>
          <p:nvPr>
            <p:ph type="title"/>
          </p:nvPr>
        </p:nvSpPr>
        <p:spPr/>
        <p:txBody>
          <a:bodyPr/>
          <a:lstStyle/>
          <a:p>
            <a:pPr rtl="0" eaLnBrk="1" latinLnBrk="0" hangingPunct="1"/>
            <a:r>
              <a:rPr lang="en-US" sz="2600" kern="1200" dirty="0">
                <a:solidFill>
                  <a:srgbClr val="000000"/>
                </a:solidFill>
                <a:effectLst/>
                <a:latin typeface="Verdana" panose="020B0604030504040204" pitchFamily="34" charset="0"/>
                <a:ea typeface="+mn-ea"/>
                <a:cs typeface="+mn-cs"/>
              </a:rPr>
              <a:t>The Achievement Gap in Reading </a:t>
            </a:r>
            <a:endParaRPr lang="en-US" dirty="0">
              <a:effectLst/>
            </a:endParaRPr>
          </a:p>
          <a:p>
            <a:endParaRPr lang="en-US" dirty="0"/>
          </a:p>
        </p:txBody>
      </p:sp>
    </p:spTree>
    <p:extLst>
      <p:ext uri="{BB962C8B-B14F-4D97-AF65-F5344CB8AC3E}">
        <p14:creationId xmlns:p14="http://schemas.microsoft.com/office/powerpoint/2010/main" val="39899789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5826" y="174812"/>
            <a:ext cx="9942800" cy="731520"/>
          </a:xfrm>
        </p:spPr>
        <p:txBody>
          <a:bodyPr>
            <a:normAutofit fontScale="90000"/>
          </a:bodyPr>
          <a:lstStyle/>
          <a:p>
            <a:r>
              <a:rPr lang="en-US" dirty="0"/>
              <a:t>Activity 1.1 – Examine the Achievement Gap</a:t>
            </a:r>
          </a:p>
        </p:txBody>
      </p:sp>
      <p:sp>
        <p:nvSpPr>
          <p:cNvPr id="3" name="TextBox 2"/>
          <p:cNvSpPr txBox="1"/>
          <p:nvPr/>
        </p:nvSpPr>
        <p:spPr>
          <a:xfrm>
            <a:off x="253573" y="1152605"/>
            <a:ext cx="7353620" cy="3108543"/>
          </a:xfrm>
          <a:prstGeom prst="rect">
            <a:avLst/>
          </a:prstGeom>
          <a:noFill/>
        </p:spPr>
        <p:txBody>
          <a:bodyPr wrap="square" rtlCol="0">
            <a:spAutoFit/>
          </a:bodyPr>
          <a:lstStyle/>
          <a:p>
            <a:r>
              <a:rPr lang="en-US" sz="2800" dirty="0">
                <a:solidFill>
                  <a:schemeClr val="accent6"/>
                </a:solidFill>
              </a:rPr>
              <a:t>Look at the graph that highlights the achievement gap in reading. </a:t>
            </a:r>
          </a:p>
          <a:p>
            <a:endParaRPr lang="en-US" sz="2800" dirty="0">
              <a:solidFill>
                <a:schemeClr val="accent6"/>
              </a:solidFill>
            </a:endParaRPr>
          </a:p>
          <a:p>
            <a:r>
              <a:rPr lang="en-US" sz="2800" dirty="0">
                <a:solidFill>
                  <a:schemeClr val="accent6"/>
                </a:solidFill>
              </a:rPr>
              <a:t>What do you notice? </a:t>
            </a:r>
          </a:p>
          <a:p>
            <a:endParaRPr lang="en-US" sz="2800" dirty="0">
              <a:solidFill>
                <a:schemeClr val="accent6"/>
              </a:solidFill>
            </a:endParaRPr>
          </a:p>
          <a:p>
            <a:r>
              <a:rPr lang="en-US" sz="2800" dirty="0">
                <a:solidFill>
                  <a:schemeClr val="accent6"/>
                </a:solidFill>
              </a:rPr>
              <a:t>What does this tell you about the need for intensive intervention in reading?</a:t>
            </a:r>
          </a:p>
        </p:txBody>
      </p:sp>
    </p:spTree>
    <p:extLst>
      <p:ext uri="{BB962C8B-B14F-4D97-AF65-F5344CB8AC3E}">
        <p14:creationId xmlns:p14="http://schemas.microsoft.com/office/powerpoint/2010/main" val="33359536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his is a graph showing the achievement gap in reading and is looking at grades 1-3 and the difference between successful readers and struggling readers."/>
          <p:cNvPicPr>
            <a:picLocks noChangeAspect="1" noChangeArrowheads="1"/>
          </p:cNvPicPr>
          <p:nvPr/>
        </p:nvPicPr>
        <p:blipFill>
          <a:blip r:embed="rId3">
            <a:extLst>
              <a:ext uri="{28A0092B-C50C-407E-A947-70E740481C1C}">
                <a14:useLocalDpi xmlns:a14="http://schemas.microsoft.com/office/drawing/2010/main" val="0"/>
              </a:ext>
            </a:extLst>
          </a:blip>
          <a:srcRect l="16678" t="12799" r="2034" b="5119"/>
          <a:stretch>
            <a:fillRect/>
          </a:stretch>
        </p:blipFill>
        <p:spPr bwMode="auto">
          <a:xfrm>
            <a:off x="1804492" y="994612"/>
            <a:ext cx="6062131" cy="4860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txBox="1">
            <a:spLocks/>
          </p:cNvSpPr>
          <p:nvPr/>
        </p:nvSpPr>
        <p:spPr>
          <a:xfrm>
            <a:off x="1754168" y="304801"/>
            <a:ext cx="6043100" cy="930442"/>
          </a:xfrm>
          <a:prstGeom prst="rect">
            <a:avLst/>
          </a:prstGeom>
        </p:spPr>
        <p:txBody>
          <a:bodyPr>
            <a:normAutofit fontScale="92500"/>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800" dirty="0"/>
              <a:t>The Achievement Gap in Reading </a:t>
            </a:r>
          </a:p>
        </p:txBody>
      </p:sp>
      <p:sp>
        <p:nvSpPr>
          <p:cNvPr id="2" name="Title 1" hidden="1">
            <a:extLst>
              <a:ext uri="{FF2B5EF4-FFF2-40B4-BE49-F238E27FC236}">
                <a16:creationId xmlns:a16="http://schemas.microsoft.com/office/drawing/2014/main" id="{31AE4950-53E7-4F41-80F2-87D72A6204E0}"/>
              </a:ext>
            </a:extLst>
          </p:cNvPr>
          <p:cNvSpPr>
            <a:spLocks noGrp="1"/>
          </p:cNvSpPr>
          <p:nvPr>
            <p:ph type="title"/>
          </p:nvPr>
        </p:nvSpPr>
        <p:spPr/>
        <p:txBody>
          <a:bodyPr/>
          <a:lstStyle/>
          <a:p>
            <a:pPr rtl="0" eaLnBrk="1" latinLnBrk="0" hangingPunct="1"/>
            <a:r>
              <a:rPr lang="en-US" sz="2600" kern="1200" dirty="0">
                <a:solidFill>
                  <a:srgbClr val="000000"/>
                </a:solidFill>
                <a:effectLst/>
                <a:latin typeface="Verdana" panose="020B0604030504040204" pitchFamily="34" charset="0"/>
                <a:ea typeface="+mn-ea"/>
                <a:cs typeface="+mn-cs"/>
              </a:rPr>
              <a:t>The Achievement Gap in Reading </a:t>
            </a:r>
            <a:endParaRPr lang="en-US" dirty="0">
              <a:effectLst/>
            </a:endParaRPr>
          </a:p>
          <a:p>
            <a:endParaRPr lang="en-US" dirty="0"/>
          </a:p>
        </p:txBody>
      </p:sp>
    </p:spTree>
    <p:extLst>
      <p:ext uri="{BB962C8B-B14F-4D97-AF65-F5344CB8AC3E}">
        <p14:creationId xmlns:p14="http://schemas.microsoft.com/office/powerpoint/2010/main" val="25297461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11136" y="786727"/>
            <a:ext cx="6199020" cy="1028700"/>
          </a:xfrm>
          <a:prstGeom prst="rect">
            <a:avLst/>
          </a:prstGeom>
          <a:solidFill>
            <a:srgbClr val="6D5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buClr>
                <a:schemeClr val="bg1"/>
              </a:buClr>
            </a:pPr>
            <a:r>
              <a:rPr lang="en-US" sz="3200" dirty="0">
                <a:solidFill>
                  <a:schemeClr val="bg1">
                    <a:lumMod val="85000"/>
                  </a:schemeClr>
                </a:solidFill>
              </a:rPr>
              <a:t>Teaching Reading is Urgent</a:t>
            </a:r>
          </a:p>
        </p:txBody>
      </p:sp>
      <p:sp>
        <p:nvSpPr>
          <p:cNvPr id="5" name="Content Placeholder 2"/>
          <p:cNvSpPr txBox="1">
            <a:spLocks/>
          </p:cNvSpPr>
          <p:nvPr/>
        </p:nvSpPr>
        <p:spPr>
          <a:xfrm>
            <a:off x="1036779" y="2505239"/>
            <a:ext cx="5332746" cy="326972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588" lvl="1" indent="0">
              <a:spcBef>
                <a:spcPts val="1800"/>
              </a:spcBef>
              <a:buClr>
                <a:schemeClr val="accent4">
                  <a:lumMod val="60000"/>
                  <a:lumOff val="40000"/>
                </a:schemeClr>
              </a:buClr>
              <a:buSzPct val="125000"/>
              <a:buNone/>
            </a:pPr>
            <a:r>
              <a:rPr lang="en-US" sz="2800" b="1" dirty="0"/>
              <a:t>Students with learning disabilities, including </a:t>
            </a:r>
            <a:r>
              <a:rPr lang="en-US" sz="2800" b="1" u="sng" dirty="0"/>
              <a:t>dyslexia</a:t>
            </a:r>
            <a:r>
              <a:rPr lang="en-US" sz="2800" b="1" dirty="0"/>
              <a:t>.</a:t>
            </a:r>
          </a:p>
          <a:p>
            <a:pPr lvl="1">
              <a:spcBef>
                <a:spcPts val="1800"/>
              </a:spcBef>
              <a:buClr>
                <a:schemeClr val="accent4">
                  <a:lumMod val="60000"/>
                  <a:lumOff val="40000"/>
                </a:schemeClr>
              </a:buClr>
              <a:buSzPct val="125000"/>
              <a:buFont typeface="Wingdings" charset="2"/>
              <a:buChar char="§"/>
            </a:pPr>
            <a:endParaRPr lang="en-US" sz="2400" dirty="0"/>
          </a:p>
        </p:txBody>
      </p:sp>
      <p:sp>
        <p:nvSpPr>
          <p:cNvPr id="2" name="Title 1" hidden="1">
            <a:extLst>
              <a:ext uri="{FF2B5EF4-FFF2-40B4-BE49-F238E27FC236}">
                <a16:creationId xmlns:a16="http://schemas.microsoft.com/office/drawing/2014/main" id="{E2949C50-C014-4F66-8EBA-EE66D1DF5AB7}"/>
              </a:ext>
            </a:extLst>
          </p:cNvPr>
          <p:cNvSpPr>
            <a:spLocks noGrp="1"/>
          </p:cNvSpPr>
          <p:nvPr>
            <p:ph type="title"/>
          </p:nvPr>
        </p:nvSpPr>
        <p:spPr/>
        <p:txBody>
          <a:bodyPr/>
          <a:lstStyle/>
          <a:p>
            <a:pPr rtl="0" eaLnBrk="1" latinLnBrk="0" hangingPunct="1"/>
            <a:r>
              <a:rPr lang="en-US" sz="3200" kern="1200" dirty="0">
                <a:solidFill>
                  <a:srgbClr val="D9D9D9"/>
                </a:solidFill>
                <a:effectLst/>
                <a:latin typeface="Verdana" panose="020B0604030504040204" pitchFamily="34" charset="0"/>
                <a:ea typeface="+mn-ea"/>
                <a:cs typeface="+mn-cs"/>
              </a:rPr>
              <a:t>Teaching Reading is Urgent</a:t>
            </a:r>
            <a:endParaRPr lang="en-US" dirty="0">
              <a:effectLst/>
            </a:endParaRPr>
          </a:p>
          <a:p>
            <a:endParaRPr lang="en-US" dirty="0"/>
          </a:p>
        </p:txBody>
      </p:sp>
    </p:spTree>
    <p:extLst>
      <p:ext uri="{BB962C8B-B14F-4D97-AF65-F5344CB8AC3E}">
        <p14:creationId xmlns:p14="http://schemas.microsoft.com/office/powerpoint/2010/main" val="30406422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id:470ACB2E-C29E-4A4C-A505-05B366DCE0C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839865" y="532152"/>
            <a:ext cx="4457700" cy="4391025"/>
          </a:xfrm>
          <a:prstGeom prst="rect">
            <a:avLst/>
          </a:prstGeom>
          <a:noFill/>
          <a:ln>
            <a:noFill/>
          </a:ln>
        </p:spPr>
      </p:pic>
      <p:sp>
        <p:nvSpPr>
          <p:cNvPr id="8" name="Rectangle 7">
            <a:extLst>
              <a:ext uri="{C183D7F6-B498-43B3-948B-1728B52AA6E4}">
                <adec:decorative xmlns:adec="http://schemas.microsoft.com/office/drawing/2017/decorative" val="1"/>
              </a:ext>
            </a:extLst>
          </p:cNvPr>
          <p:cNvSpPr/>
          <p:nvPr/>
        </p:nvSpPr>
        <p:spPr>
          <a:xfrm>
            <a:off x="1837425" y="3985404"/>
            <a:ext cx="3460139" cy="937773"/>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hidden="1">
            <a:extLst>
              <a:ext uri="{FF2B5EF4-FFF2-40B4-BE49-F238E27FC236}">
                <a16:creationId xmlns:a16="http://schemas.microsoft.com/office/drawing/2014/main" id="{A19AF3DF-55B9-480E-B037-A22B4347B39D}"/>
              </a:ext>
            </a:extLst>
          </p:cNvPr>
          <p:cNvSpPr>
            <a:spLocks noGrp="1"/>
          </p:cNvSpPr>
          <p:nvPr>
            <p:ph type="title"/>
          </p:nvPr>
        </p:nvSpPr>
        <p:spPr/>
        <p:txBody>
          <a:bodyPr/>
          <a:lstStyle/>
          <a:p>
            <a:r>
              <a:rPr lang="en-US" dirty="0"/>
              <a:t>Image of Children</a:t>
            </a:r>
          </a:p>
        </p:txBody>
      </p:sp>
    </p:spTree>
    <p:extLst>
      <p:ext uri="{BB962C8B-B14F-4D97-AF65-F5344CB8AC3E}">
        <p14:creationId xmlns:p14="http://schemas.microsoft.com/office/powerpoint/2010/main" val="23122831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416530" y="2090165"/>
            <a:ext cx="6391525" cy="326972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1"/>
              </a:buClr>
              <a:buSzPct val="125000"/>
              <a:buFont typeface="Wingdings" charset="2"/>
              <a:buChar char="§"/>
            </a:pPr>
            <a:r>
              <a:rPr lang="en-US" sz="2800" dirty="0">
                <a:solidFill>
                  <a:schemeClr val="bg1">
                    <a:lumMod val="65000"/>
                  </a:schemeClr>
                </a:solidFill>
              </a:rPr>
              <a:t>Reading is essential</a:t>
            </a:r>
          </a:p>
          <a:p>
            <a:pPr lvl="1">
              <a:spcBef>
                <a:spcPts val="1800"/>
              </a:spcBef>
              <a:buClr>
                <a:schemeClr val="accent1"/>
              </a:buClr>
              <a:buSzPct val="125000"/>
              <a:buFont typeface="Wingdings" charset="2"/>
              <a:buChar char="§"/>
            </a:pPr>
            <a:r>
              <a:rPr lang="en-US" sz="2800" dirty="0"/>
              <a:t>Teaching reading is urgent</a:t>
            </a:r>
          </a:p>
          <a:p>
            <a:pPr lvl="1">
              <a:spcBef>
                <a:spcPts val="1800"/>
              </a:spcBef>
              <a:buClr>
                <a:schemeClr val="accent1"/>
              </a:buClr>
              <a:buSzPct val="125000"/>
              <a:buFont typeface="Wingdings" charset="2"/>
              <a:buChar char="§"/>
            </a:pPr>
            <a:r>
              <a:rPr lang="en-US" sz="2800" dirty="0">
                <a:solidFill>
                  <a:schemeClr val="bg1">
                    <a:lumMod val="65000"/>
                  </a:schemeClr>
                </a:solidFill>
              </a:rPr>
              <a:t>Teaching reading is complex</a:t>
            </a:r>
          </a:p>
          <a:p>
            <a:pPr lvl="1">
              <a:spcBef>
                <a:spcPts val="1800"/>
              </a:spcBef>
              <a:buClr>
                <a:schemeClr val="accent1"/>
              </a:buClr>
              <a:buSzPct val="125000"/>
              <a:buFont typeface="Wingdings" charset="2"/>
              <a:buChar char="§"/>
            </a:pPr>
            <a:r>
              <a:rPr lang="en-US" sz="2800" dirty="0">
                <a:solidFill>
                  <a:schemeClr val="bg1">
                    <a:lumMod val="65000"/>
                  </a:schemeClr>
                </a:solidFill>
              </a:rPr>
              <a:t>We know how to teach almost all students to read</a:t>
            </a:r>
          </a:p>
          <a:p>
            <a:pPr lvl="1">
              <a:spcBef>
                <a:spcPts val="1800"/>
              </a:spcBef>
              <a:buClr>
                <a:schemeClr val="accent4">
                  <a:lumMod val="60000"/>
                  <a:lumOff val="40000"/>
                </a:schemeClr>
              </a:buClr>
              <a:buSzPct val="125000"/>
              <a:buFont typeface="Wingdings" charset="2"/>
              <a:buChar char="§"/>
            </a:pPr>
            <a:endParaRPr lang="en-US" sz="2800" dirty="0"/>
          </a:p>
        </p:txBody>
      </p:sp>
      <p:sp>
        <p:nvSpPr>
          <p:cNvPr id="6" name="Rectangle 5"/>
          <p:cNvSpPr/>
          <p:nvPr/>
        </p:nvSpPr>
        <p:spPr>
          <a:xfrm>
            <a:off x="416530" y="712189"/>
            <a:ext cx="5861957" cy="11274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Importance of Reading</a:t>
            </a:r>
          </a:p>
        </p:txBody>
      </p:sp>
      <p:sp>
        <p:nvSpPr>
          <p:cNvPr id="2" name="Title 1" hidden="1">
            <a:extLst>
              <a:ext uri="{FF2B5EF4-FFF2-40B4-BE49-F238E27FC236}">
                <a16:creationId xmlns:a16="http://schemas.microsoft.com/office/drawing/2014/main" id="{6FAB1554-52A8-420B-9D29-8CECFA9BC9A3}"/>
              </a:ext>
            </a:extLst>
          </p:cNvPr>
          <p:cNvSpPr>
            <a:spLocks noGrp="1"/>
          </p:cNvSpPr>
          <p:nvPr>
            <p:ph type="title"/>
          </p:nvPr>
        </p:nvSpPr>
        <p:spPr/>
        <p:txBody>
          <a:bodyPr/>
          <a:lstStyle/>
          <a:p>
            <a:pPr rtl="0" eaLnBrk="1" latinLnBrk="0" hangingPunct="1"/>
            <a:r>
              <a:rPr lang="en-US" sz="3200" b="1" kern="1200" dirty="0">
                <a:solidFill>
                  <a:srgbClr val="000000"/>
                </a:solidFill>
                <a:effectLst/>
                <a:latin typeface="Verdana" panose="020B0604030504040204" pitchFamily="34" charset="0"/>
                <a:ea typeface="+mn-ea"/>
                <a:cs typeface="+mn-cs"/>
              </a:rPr>
              <a:t>Importance of Reading</a:t>
            </a:r>
            <a:endParaRPr lang="en-US" dirty="0">
              <a:effectLst/>
            </a:endParaRPr>
          </a:p>
          <a:p>
            <a:endParaRPr lang="en-US" dirty="0"/>
          </a:p>
        </p:txBody>
      </p:sp>
    </p:spTree>
    <p:extLst>
      <p:ext uri="{BB962C8B-B14F-4D97-AF65-F5344CB8AC3E}">
        <p14:creationId xmlns:p14="http://schemas.microsoft.com/office/powerpoint/2010/main" val="39314334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07988" y="198408"/>
            <a:ext cx="5526986" cy="584775"/>
          </a:xfrm>
          <a:prstGeom prst="rect">
            <a:avLst/>
          </a:prstGeom>
          <a:noFill/>
        </p:spPr>
        <p:txBody>
          <a:bodyPr wrap="square" rtlCol="0">
            <a:spAutoFit/>
          </a:bodyPr>
          <a:lstStyle/>
          <a:p>
            <a:r>
              <a:rPr lang="en-US" sz="3200" b="1" dirty="0">
                <a:solidFill>
                  <a:schemeClr val="bg1"/>
                </a:solidFill>
              </a:rPr>
              <a:t>Objectives</a:t>
            </a:r>
          </a:p>
        </p:txBody>
      </p:sp>
      <p:sp>
        <p:nvSpPr>
          <p:cNvPr id="4" name="Text Placeholder 1"/>
          <p:cNvSpPr>
            <a:spLocks noGrp="1"/>
          </p:cNvSpPr>
          <p:nvPr>
            <p:ph type="body" sz="quarter" idx="12"/>
          </p:nvPr>
        </p:nvSpPr>
        <p:spPr>
          <a:xfrm>
            <a:off x="407988" y="960120"/>
            <a:ext cx="9330372" cy="5290859"/>
          </a:xfrm>
        </p:spPr>
        <p:txBody>
          <a:bodyPr>
            <a:noAutofit/>
          </a:bodyPr>
          <a:lstStyle/>
          <a:p>
            <a:r>
              <a:rPr lang="en-US" b="0" dirty="0"/>
              <a:t>You will learn…</a:t>
            </a:r>
          </a:p>
          <a:p>
            <a:endParaRPr lang="en-US" b="0" dirty="0"/>
          </a:p>
          <a:p>
            <a:r>
              <a:rPr lang="en-US" dirty="0">
                <a:solidFill>
                  <a:schemeClr val="accent1"/>
                </a:solidFill>
              </a:rPr>
              <a:t>Part 1:</a:t>
            </a:r>
          </a:p>
          <a:p>
            <a:pPr marL="285750" indent="-285750">
              <a:buFont typeface="Arial" panose="020B0604020202020204" pitchFamily="34" charset="0"/>
              <a:buChar char="•"/>
            </a:pPr>
            <a:r>
              <a:rPr lang="en-US" sz="1800" b="0" dirty="0"/>
              <a:t>Why reading intervention is important</a:t>
            </a:r>
          </a:p>
          <a:p>
            <a:pPr marL="285750" indent="-285750">
              <a:buFont typeface="Arial" panose="020B0604020202020204" pitchFamily="34" charset="0"/>
              <a:buChar char="•"/>
            </a:pPr>
            <a:endParaRPr lang="en-US" sz="1800" b="0" dirty="0"/>
          </a:p>
          <a:p>
            <a:r>
              <a:rPr lang="en-US" dirty="0">
                <a:solidFill>
                  <a:schemeClr val="accent1"/>
                </a:solidFill>
              </a:rPr>
              <a:t>Part 2: </a:t>
            </a:r>
          </a:p>
          <a:p>
            <a:pPr marL="285750" indent="-285750">
              <a:buFont typeface="Arial" panose="020B0604020202020204" pitchFamily="34" charset="0"/>
              <a:buChar char="•"/>
            </a:pPr>
            <a:r>
              <a:rPr lang="en-US" sz="1800" b="0" dirty="0"/>
              <a:t>How data-based individualization (DBI) applies to reading</a:t>
            </a:r>
          </a:p>
        </p:txBody>
      </p:sp>
      <p:sp>
        <p:nvSpPr>
          <p:cNvPr id="2" name="Title 1" hidden="1">
            <a:extLst>
              <a:ext uri="{FF2B5EF4-FFF2-40B4-BE49-F238E27FC236}">
                <a16:creationId xmlns:a16="http://schemas.microsoft.com/office/drawing/2014/main" id="{E732F2FA-9171-4858-82B1-F1E2561D7E15}"/>
              </a:ext>
            </a:extLst>
          </p:cNvPr>
          <p:cNvSpPr>
            <a:spLocks noGrp="1"/>
          </p:cNvSpPr>
          <p:nvPr>
            <p:ph type="title" idx="4294967295"/>
          </p:nvPr>
        </p:nvSpPr>
        <p:spPr/>
        <p:txBody>
          <a:bodyPr/>
          <a:lstStyle/>
          <a:p>
            <a:pPr rtl="0" eaLnBrk="1" latinLnBrk="0" hangingPunct="1"/>
            <a:r>
              <a:rPr lang="en-US" sz="3200" b="1" kern="1200" dirty="0">
                <a:solidFill>
                  <a:srgbClr val="FFFFFF"/>
                </a:solidFill>
                <a:effectLst/>
                <a:latin typeface="Verdana" panose="020B0604030504040204" pitchFamily="34" charset="0"/>
                <a:ea typeface="+mn-ea"/>
                <a:cs typeface="+mn-cs"/>
              </a:rPr>
              <a:t>Objectives</a:t>
            </a:r>
            <a:endParaRPr lang="en-US" dirty="0">
              <a:effectLst/>
            </a:endParaRPr>
          </a:p>
          <a:p>
            <a:endParaRPr lang="en-US" dirty="0"/>
          </a:p>
        </p:txBody>
      </p:sp>
    </p:spTree>
    <p:extLst>
      <p:ext uri="{BB962C8B-B14F-4D97-AF65-F5344CB8AC3E}">
        <p14:creationId xmlns:p14="http://schemas.microsoft.com/office/powerpoint/2010/main" val="27652044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416530" y="2090165"/>
            <a:ext cx="6391525" cy="326972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1"/>
              </a:buClr>
              <a:buSzPct val="125000"/>
              <a:buFont typeface="Wingdings" charset="2"/>
              <a:buChar char="§"/>
            </a:pPr>
            <a:r>
              <a:rPr lang="en-US" sz="2800" dirty="0">
                <a:solidFill>
                  <a:schemeClr val="bg1">
                    <a:lumMod val="65000"/>
                  </a:schemeClr>
                </a:solidFill>
              </a:rPr>
              <a:t>Reading is essential</a:t>
            </a:r>
          </a:p>
          <a:p>
            <a:pPr lvl="1">
              <a:spcBef>
                <a:spcPts val="1800"/>
              </a:spcBef>
              <a:buClr>
                <a:schemeClr val="accent1"/>
              </a:buClr>
              <a:buSzPct val="125000"/>
              <a:buFont typeface="Wingdings" charset="2"/>
              <a:buChar char="§"/>
            </a:pPr>
            <a:r>
              <a:rPr lang="en-US" sz="2800" dirty="0">
                <a:solidFill>
                  <a:schemeClr val="bg1">
                    <a:lumMod val="65000"/>
                  </a:schemeClr>
                </a:solidFill>
              </a:rPr>
              <a:t>Teaching reading is urgent</a:t>
            </a:r>
          </a:p>
          <a:p>
            <a:pPr lvl="1">
              <a:spcBef>
                <a:spcPts val="1800"/>
              </a:spcBef>
              <a:buClr>
                <a:schemeClr val="accent1"/>
              </a:buClr>
              <a:buSzPct val="125000"/>
              <a:buFont typeface="Wingdings" charset="2"/>
              <a:buChar char="§"/>
            </a:pPr>
            <a:r>
              <a:rPr lang="en-US" sz="2800" dirty="0"/>
              <a:t>Teaching reading is complex</a:t>
            </a:r>
          </a:p>
          <a:p>
            <a:pPr lvl="1">
              <a:spcBef>
                <a:spcPts val="1800"/>
              </a:spcBef>
              <a:buClr>
                <a:schemeClr val="accent1"/>
              </a:buClr>
              <a:buSzPct val="125000"/>
              <a:buFont typeface="Wingdings" charset="2"/>
              <a:buChar char="§"/>
            </a:pPr>
            <a:r>
              <a:rPr lang="en-US" sz="2800" dirty="0">
                <a:solidFill>
                  <a:schemeClr val="bg1">
                    <a:lumMod val="65000"/>
                  </a:schemeClr>
                </a:solidFill>
              </a:rPr>
              <a:t>We know how to teach almost all students to read</a:t>
            </a:r>
          </a:p>
          <a:p>
            <a:pPr lvl="1">
              <a:spcBef>
                <a:spcPts val="1800"/>
              </a:spcBef>
              <a:buClr>
                <a:schemeClr val="accent4">
                  <a:lumMod val="60000"/>
                  <a:lumOff val="40000"/>
                </a:schemeClr>
              </a:buClr>
              <a:buSzPct val="125000"/>
              <a:buFont typeface="Wingdings" charset="2"/>
              <a:buChar char="§"/>
            </a:pPr>
            <a:endParaRPr lang="en-US" sz="2800" dirty="0"/>
          </a:p>
        </p:txBody>
      </p:sp>
      <p:sp>
        <p:nvSpPr>
          <p:cNvPr id="6" name="Rectangle 5"/>
          <p:cNvSpPr/>
          <p:nvPr/>
        </p:nvSpPr>
        <p:spPr>
          <a:xfrm>
            <a:off x="416530" y="712189"/>
            <a:ext cx="5861957" cy="11274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Importance of Reading</a:t>
            </a:r>
          </a:p>
        </p:txBody>
      </p:sp>
      <p:sp>
        <p:nvSpPr>
          <p:cNvPr id="2" name="Title 1" hidden="1">
            <a:extLst>
              <a:ext uri="{FF2B5EF4-FFF2-40B4-BE49-F238E27FC236}">
                <a16:creationId xmlns:a16="http://schemas.microsoft.com/office/drawing/2014/main" id="{EDA20602-A169-4E25-9012-31852A57DFBF}"/>
              </a:ext>
            </a:extLst>
          </p:cNvPr>
          <p:cNvSpPr>
            <a:spLocks noGrp="1"/>
          </p:cNvSpPr>
          <p:nvPr>
            <p:ph type="title"/>
          </p:nvPr>
        </p:nvSpPr>
        <p:spPr/>
        <p:txBody>
          <a:bodyPr/>
          <a:lstStyle/>
          <a:p>
            <a:pPr rtl="0" eaLnBrk="1" latinLnBrk="0" hangingPunct="1"/>
            <a:r>
              <a:rPr lang="en-US" sz="3200" b="1" kern="1200" dirty="0">
                <a:solidFill>
                  <a:srgbClr val="000000"/>
                </a:solidFill>
                <a:effectLst/>
                <a:latin typeface="Verdana" panose="020B0604030504040204" pitchFamily="34" charset="0"/>
                <a:ea typeface="+mn-ea"/>
                <a:cs typeface="+mn-cs"/>
              </a:rPr>
              <a:t>Importance of Reading</a:t>
            </a:r>
            <a:endParaRPr lang="en-US" dirty="0">
              <a:effectLst/>
            </a:endParaRPr>
          </a:p>
          <a:p>
            <a:endParaRPr lang="en-US" dirty="0"/>
          </a:p>
        </p:txBody>
      </p:sp>
    </p:spTree>
    <p:extLst>
      <p:ext uri="{BB962C8B-B14F-4D97-AF65-F5344CB8AC3E}">
        <p14:creationId xmlns:p14="http://schemas.microsoft.com/office/powerpoint/2010/main" val="27100483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64924" y="732938"/>
            <a:ext cx="6199020" cy="1028700"/>
          </a:xfrm>
          <a:prstGeom prst="rect">
            <a:avLst/>
          </a:prstGeom>
          <a:solidFill>
            <a:srgbClr val="6D5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buClr>
                <a:schemeClr val="bg1"/>
              </a:buClr>
            </a:pPr>
            <a:r>
              <a:rPr lang="en-US" sz="3200" dirty="0">
                <a:solidFill>
                  <a:schemeClr val="bg1">
                    <a:lumMod val="85000"/>
                  </a:schemeClr>
                </a:solidFill>
              </a:rPr>
              <a:t>Teaching Reading is Complex</a:t>
            </a:r>
          </a:p>
        </p:txBody>
      </p:sp>
      <p:pic>
        <p:nvPicPr>
          <p:cNvPr id="3" name="Picture 2" descr="Image of the human brain"/>
          <p:cNvPicPr>
            <a:picLocks noChangeAspect="1"/>
          </p:cNvPicPr>
          <p:nvPr/>
        </p:nvPicPr>
        <p:blipFill>
          <a:blip r:embed="rId3"/>
          <a:stretch>
            <a:fillRect/>
          </a:stretch>
        </p:blipFill>
        <p:spPr>
          <a:xfrm>
            <a:off x="748073" y="2115825"/>
            <a:ext cx="5787535" cy="3357477"/>
          </a:xfrm>
          <a:prstGeom prst="rect">
            <a:avLst/>
          </a:prstGeom>
        </p:spPr>
      </p:pic>
      <p:sp>
        <p:nvSpPr>
          <p:cNvPr id="2" name="Title 1" hidden="1">
            <a:extLst>
              <a:ext uri="{FF2B5EF4-FFF2-40B4-BE49-F238E27FC236}">
                <a16:creationId xmlns:a16="http://schemas.microsoft.com/office/drawing/2014/main" id="{19C996A3-C009-40F6-A82C-23221037563A}"/>
              </a:ext>
            </a:extLst>
          </p:cNvPr>
          <p:cNvSpPr>
            <a:spLocks noGrp="1"/>
          </p:cNvSpPr>
          <p:nvPr>
            <p:ph type="title"/>
          </p:nvPr>
        </p:nvSpPr>
        <p:spPr/>
        <p:txBody>
          <a:bodyPr/>
          <a:lstStyle/>
          <a:p>
            <a:pPr rtl="0" eaLnBrk="1" latinLnBrk="0" hangingPunct="1"/>
            <a:r>
              <a:rPr lang="en-US" sz="3200" kern="1200" dirty="0">
                <a:solidFill>
                  <a:srgbClr val="D9D9D9"/>
                </a:solidFill>
                <a:effectLst/>
                <a:latin typeface="Verdana" panose="020B0604030504040204" pitchFamily="34" charset="0"/>
                <a:ea typeface="+mn-ea"/>
                <a:cs typeface="+mn-cs"/>
              </a:rPr>
              <a:t>Teaching Reading is Complex</a:t>
            </a:r>
            <a:endParaRPr lang="en-US" dirty="0">
              <a:effectLst/>
            </a:endParaRPr>
          </a:p>
          <a:p>
            <a:endParaRPr lang="en-US" dirty="0"/>
          </a:p>
        </p:txBody>
      </p:sp>
    </p:spTree>
    <p:extLst>
      <p:ext uri="{BB962C8B-B14F-4D97-AF65-F5344CB8AC3E}">
        <p14:creationId xmlns:p14="http://schemas.microsoft.com/office/powerpoint/2010/main" val="34716686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showing the components of successful reading - and showing how the different components are woven together.  The components include Comprehension, Fluency, Oral language/Vocabulary, Phonemic Awareness, and Phonics"/>
          <p:cNvPicPr>
            <a:picLocks noChangeAspect="1" noChangeArrowheads="1"/>
          </p:cNvPicPr>
          <p:nvPr/>
        </p:nvPicPr>
        <p:blipFill rotWithShape="1">
          <a:blip r:embed="rId3">
            <a:extLst>
              <a:ext uri="{28A0092B-C50C-407E-A947-70E740481C1C}">
                <a14:useLocalDpi xmlns:a14="http://schemas.microsoft.com/office/drawing/2010/main" val="0"/>
              </a:ext>
            </a:extLst>
          </a:blip>
          <a:srcRect t="17855"/>
          <a:stretch/>
        </p:blipFill>
        <p:spPr bwMode="auto">
          <a:xfrm>
            <a:off x="615397" y="1940422"/>
            <a:ext cx="6849979" cy="3360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42681" y="2646275"/>
            <a:ext cx="2021306" cy="646331"/>
          </a:xfrm>
          <a:prstGeom prst="rect">
            <a:avLst/>
          </a:prstGeom>
          <a:noFill/>
        </p:spPr>
        <p:txBody>
          <a:bodyPr wrap="square" rtlCol="0">
            <a:spAutoFit/>
          </a:bodyPr>
          <a:lstStyle/>
          <a:p>
            <a:r>
              <a:rPr lang="en-US" dirty="0">
                <a:solidFill>
                  <a:schemeClr val="bg1"/>
                </a:solidFill>
              </a:rPr>
              <a:t>Oral Language/</a:t>
            </a:r>
          </a:p>
          <a:p>
            <a:r>
              <a:rPr lang="en-US" dirty="0">
                <a:solidFill>
                  <a:schemeClr val="bg1"/>
                </a:solidFill>
              </a:rPr>
              <a:t>Vocabulary</a:t>
            </a:r>
          </a:p>
        </p:txBody>
      </p:sp>
      <p:sp>
        <p:nvSpPr>
          <p:cNvPr id="4" name="TextBox 3"/>
          <p:cNvSpPr txBox="1"/>
          <p:nvPr/>
        </p:nvSpPr>
        <p:spPr>
          <a:xfrm>
            <a:off x="615396" y="4807313"/>
            <a:ext cx="2021306" cy="646331"/>
          </a:xfrm>
          <a:prstGeom prst="rect">
            <a:avLst/>
          </a:prstGeom>
          <a:noFill/>
        </p:spPr>
        <p:txBody>
          <a:bodyPr wrap="square" rtlCol="0">
            <a:spAutoFit/>
          </a:bodyPr>
          <a:lstStyle/>
          <a:p>
            <a:r>
              <a:rPr lang="en-US" dirty="0">
                <a:solidFill>
                  <a:schemeClr val="bg1"/>
                </a:solidFill>
              </a:rPr>
              <a:t>Phonemic</a:t>
            </a:r>
          </a:p>
          <a:p>
            <a:r>
              <a:rPr lang="en-US" dirty="0">
                <a:solidFill>
                  <a:schemeClr val="bg1"/>
                </a:solidFill>
              </a:rPr>
              <a:t>Awareness</a:t>
            </a:r>
          </a:p>
        </p:txBody>
      </p:sp>
      <p:sp>
        <p:nvSpPr>
          <p:cNvPr id="5" name="TextBox 4"/>
          <p:cNvSpPr txBox="1"/>
          <p:nvPr/>
        </p:nvSpPr>
        <p:spPr>
          <a:xfrm>
            <a:off x="2363987" y="4791269"/>
            <a:ext cx="2021306" cy="369332"/>
          </a:xfrm>
          <a:prstGeom prst="rect">
            <a:avLst/>
          </a:prstGeom>
          <a:noFill/>
        </p:spPr>
        <p:txBody>
          <a:bodyPr wrap="square" rtlCol="0">
            <a:spAutoFit/>
          </a:bodyPr>
          <a:lstStyle/>
          <a:p>
            <a:r>
              <a:rPr lang="en-US">
                <a:solidFill>
                  <a:schemeClr val="bg1"/>
                </a:solidFill>
              </a:rPr>
              <a:t>Phonics</a:t>
            </a:r>
            <a:endParaRPr lang="en-US" dirty="0">
              <a:solidFill>
                <a:schemeClr val="bg1"/>
              </a:solidFill>
            </a:endParaRPr>
          </a:p>
        </p:txBody>
      </p:sp>
      <p:sp>
        <p:nvSpPr>
          <p:cNvPr id="7" name="TextBox 6"/>
          <p:cNvSpPr txBox="1"/>
          <p:nvPr/>
        </p:nvSpPr>
        <p:spPr>
          <a:xfrm>
            <a:off x="1168850" y="1712276"/>
            <a:ext cx="2021306" cy="369332"/>
          </a:xfrm>
          <a:prstGeom prst="rect">
            <a:avLst/>
          </a:prstGeom>
          <a:noFill/>
        </p:spPr>
        <p:txBody>
          <a:bodyPr wrap="square" rtlCol="0">
            <a:spAutoFit/>
          </a:bodyPr>
          <a:lstStyle/>
          <a:p>
            <a:r>
              <a:rPr lang="en-US" dirty="0">
                <a:solidFill>
                  <a:schemeClr val="bg1"/>
                </a:solidFill>
              </a:rPr>
              <a:t>Fluency</a:t>
            </a:r>
          </a:p>
        </p:txBody>
      </p:sp>
      <p:sp>
        <p:nvSpPr>
          <p:cNvPr id="8" name="TextBox 7"/>
          <p:cNvSpPr txBox="1"/>
          <p:nvPr/>
        </p:nvSpPr>
        <p:spPr>
          <a:xfrm>
            <a:off x="3446828" y="2357152"/>
            <a:ext cx="2021306" cy="369332"/>
          </a:xfrm>
          <a:prstGeom prst="rect">
            <a:avLst/>
          </a:prstGeom>
          <a:noFill/>
        </p:spPr>
        <p:txBody>
          <a:bodyPr wrap="square" rtlCol="0">
            <a:spAutoFit/>
          </a:bodyPr>
          <a:lstStyle/>
          <a:p>
            <a:r>
              <a:rPr lang="en-US" dirty="0">
                <a:solidFill>
                  <a:schemeClr val="bg1"/>
                </a:solidFill>
              </a:rPr>
              <a:t>Comprehension</a:t>
            </a:r>
          </a:p>
        </p:txBody>
      </p:sp>
      <p:sp>
        <p:nvSpPr>
          <p:cNvPr id="9" name="TextBox 8"/>
          <p:cNvSpPr txBox="1"/>
          <p:nvPr/>
        </p:nvSpPr>
        <p:spPr>
          <a:xfrm>
            <a:off x="254448" y="558659"/>
            <a:ext cx="7603958" cy="523220"/>
          </a:xfrm>
          <a:prstGeom prst="rect">
            <a:avLst/>
          </a:prstGeom>
          <a:noFill/>
        </p:spPr>
        <p:txBody>
          <a:bodyPr wrap="square" rtlCol="0">
            <a:spAutoFit/>
          </a:bodyPr>
          <a:lstStyle/>
          <a:p>
            <a:pPr algn="ctr"/>
            <a:r>
              <a:rPr lang="en-US" sz="2800" b="1" dirty="0">
                <a:solidFill>
                  <a:schemeClr val="bg1"/>
                </a:solidFill>
              </a:rPr>
              <a:t>Components of Successful Reading</a:t>
            </a:r>
          </a:p>
        </p:txBody>
      </p:sp>
      <p:sp>
        <p:nvSpPr>
          <p:cNvPr id="3" name="Title 2" hidden="1">
            <a:extLst>
              <a:ext uri="{FF2B5EF4-FFF2-40B4-BE49-F238E27FC236}">
                <a16:creationId xmlns:a16="http://schemas.microsoft.com/office/drawing/2014/main" id="{E4BE17B6-7E4D-4BAC-9F35-79259F1BE415}"/>
              </a:ext>
            </a:extLst>
          </p:cNvPr>
          <p:cNvSpPr>
            <a:spLocks noGrp="1"/>
          </p:cNvSpPr>
          <p:nvPr>
            <p:ph type="title"/>
          </p:nvPr>
        </p:nvSpPr>
        <p:spPr/>
        <p:txBody>
          <a:bodyPr/>
          <a:lstStyle/>
          <a:p>
            <a:pPr rtl="0" eaLnBrk="1" latinLnBrk="0" hangingPunct="1"/>
            <a:r>
              <a:rPr lang="en-US" sz="2800" b="1" kern="1200" dirty="0">
                <a:solidFill>
                  <a:srgbClr val="FFFFFF"/>
                </a:solidFill>
                <a:effectLst/>
                <a:latin typeface="Verdana" panose="020B0604030504040204" pitchFamily="34" charset="0"/>
                <a:ea typeface="+mn-ea"/>
                <a:cs typeface="+mn-cs"/>
              </a:rPr>
              <a:t>Components of Successful Reading</a:t>
            </a:r>
            <a:endParaRPr lang="en-US" dirty="0">
              <a:effectLst/>
            </a:endParaRPr>
          </a:p>
          <a:p>
            <a:endParaRPr lang="en-US" dirty="0"/>
          </a:p>
        </p:txBody>
      </p:sp>
    </p:spTree>
    <p:extLst>
      <p:ext uri="{BB962C8B-B14F-4D97-AF65-F5344CB8AC3E}">
        <p14:creationId xmlns:p14="http://schemas.microsoft.com/office/powerpoint/2010/main" val="28508595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394219" y="2262989"/>
            <a:ext cx="5870157" cy="326972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50000"/>
              </a:spcBef>
            </a:pPr>
            <a:r>
              <a:rPr lang="en-US" sz="3200" b="1" dirty="0">
                <a:solidFill>
                  <a:schemeClr val="accent2">
                    <a:lumMod val="60000"/>
                    <a:lumOff val="40000"/>
                  </a:schemeClr>
                </a:solidFill>
              </a:rPr>
              <a:t>“To every problem there is a simple solution</a:t>
            </a:r>
            <a:r>
              <a:rPr lang="is-IS" sz="3200" b="1" dirty="0">
                <a:solidFill>
                  <a:schemeClr val="accent2">
                    <a:lumMod val="60000"/>
                    <a:lumOff val="40000"/>
                  </a:schemeClr>
                </a:solidFill>
              </a:rPr>
              <a:t>…</a:t>
            </a:r>
          </a:p>
          <a:p>
            <a:pPr>
              <a:spcBef>
                <a:spcPct val="50000"/>
              </a:spcBef>
            </a:pPr>
            <a:r>
              <a:rPr lang="is-IS" sz="3200" b="1" dirty="0">
                <a:solidFill>
                  <a:schemeClr val="tx1"/>
                </a:solidFill>
              </a:rPr>
              <a:t>...that doesn’t work”</a:t>
            </a:r>
            <a:endParaRPr lang="en-US" sz="2000" b="1" dirty="0">
              <a:solidFill>
                <a:schemeClr val="tx1"/>
              </a:solidFill>
            </a:endParaRPr>
          </a:p>
          <a:p>
            <a:pPr algn="r">
              <a:spcBef>
                <a:spcPct val="50000"/>
              </a:spcBef>
            </a:pPr>
            <a:r>
              <a:rPr lang="en-US" dirty="0">
                <a:solidFill>
                  <a:schemeClr val="accent2">
                    <a:lumMod val="60000"/>
                    <a:lumOff val="40000"/>
                  </a:schemeClr>
                </a:solidFill>
              </a:rPr>
              <a:t>Mark Twain</a:t>
            </a:r>
            <a:endParaRPr lang="en-US" sz="1600" dirty="0">
              <a:solidFill>
                <a:schemeClr val="accent2">
                  <a:lumMod val="60000"/>
                  <a:lumOff val="40000"/>
                </a:schemeClr>
              </a:solidFill>
            </a:endParaRPr>
          </a:p>
        </p:txBody>
      </p:sp>
      <p:sp>
        <p:nvSpPr>
          <p:cNvPr id="2" name="Title 1" hidden="1">
            <a:extLst>
              <a:ext uri="{FF2B5EF4-FFF2-40B4-BE49-F238E27FC236}">
                <a16:creationId xmlns:a16="http://schemas.microsoft.com/office/drawing/2014/main" id="{78D3E7CF-A35A-478F-AA78-B2736FBEECDF}"/>
              </a:ext>
            </a:extLst>
          </p:cNvPr>
          <p:cNvSpPr>
            <a:spLocks noGrp="1"/>
          </p:cNvSpPr>
          <p:nvPr>
            <p:ph type="title"/>
          </p:nvPr>
        </p:nvSpPr>
        <p:spPr/>
        <p:txBody>
          <a:bodyPr/>
          <a:lstStyle/>
          <a:p>
            <a:r>
              <a:rPr lang="en-US" dirty="0"/>
              <a:t>Quote</a:t>
            </a:r>
          </a:p>
        </p:txBody>
      </p:sp>
    </p:spTree>
    <p:extLst>
      <p:ext uri="{BB962C8B-B14F-4D97-AF65-F5344CB8AC3E}">
        <p14:creationId xmlns:p14="http://schemas.microsoft.com/office/powerpoint/2010/main" val="33784772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394219" y="2262989"/>
            <a:ext cx="5870157" cy="326972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50000"/>
              </a:spcBef>
            </a:pPr>
            <a:r>
              <a:rPr lang="en-US" sz="3200" b="1" dirty="0">
                <a:solidFill>
                  <a:schemeClr val="accent2">
                    <a:lumMod val="60000"/>
                    <a:lumOff val="40000"/>
                  </a:schemeClr>
                </a:solidFill>
              </a:rPr>
              <a:t>“To every problem there is a simple solution</a:t>
            </a:r>
            <a:r>
              <a:rPr lang="is-IS" sz="3200" b="1" dirty="0">
                <a:solidFill>
                  <a:schemeClr val="accent2">
                    <a:lumMod val="60000"/>
                    <a:lumOff val="40000"/>
                  </a:schemeClr>
                </a:solidFill>
              </a:rPr>
              <a:t>…</a:t>
            </a:r>
          </a:p>
          <a:p>
            <a:pPr>
              <a:spcBef>
                <a:spcPct val="50000"/>
              </a:spcBef>
            </a:pPr>
            <a:r>
              <a:rPr lang="is-IS" sz="3200" b="1" dirty="0">
                <a:solidFill>
                  <a:schemeClr val="accent2">
                    <a:lumMod val="60000"/>
                    <a:lumOff val="40000"/>
                  </a:schemeClr>
                </a:solidFill>
              </a:rPr>
              <a:t>...that doesn’t work”</a:t>
            </a:r>
            <a:endParaRPr lang="en-US" sz="2000" b="1" dirty="0">
              <a:solidFill>
                <a:schemeClr val="accent2">
                  <a:lumMod val="60000"/>
                  <a:lumOff val="40000"/>
                </a:schemeClr>
              </a:solidFill>
            </a:endParaRPr>
          </a:p>
          <a:p>
            <a:pPr algn="r">
              <a:spcBef>
                <a:spcPct val="50000"/>
              </a:spcBef>
            </a:pPr>
            <a:r>
              <a:rPr lang="en-US" dirty="0">
                <a:solidFill>
                  <a:schemeClr val="accent2">
                    <a:lumMod val="60000"/>
                    <a:lumOff val="40000"/>
                  </a:schemeClr>
                </a:solidFill>
              </a:rPr>
              <a:t>Mark Twain</a:t>
            </a:r>
            <a:endParaRPr lang="en-US" sz="1600" dirty="0">
              <a:solidFill>
                <a:schemeClr val="accent2">
                  <a:lumMod val="60000"/>
                  <a:lumOff val="40000"/>
                </a:schemeClr>
              </a:solidFill>
            </a:endParaRPr>
          </a:p>
        </p:txBody>
      </p:sp>
      <p:sp>
        <p:nvSpPr>
          <p:cNvPr id="2" name="Title 1" hidden="1">
            <a:extLst>
              <a:ext uri="{FF2B5EF4-FFF2-40B4-BE49-F238E27FC236}">
                <a16:creationId xmlns:a16="http://schemas.microsoft.com/office/drawing/2014/main" id="{7DD3DC31-AE38-4BA5-BE86-37A281C859F6}"/>
              </a:ext>
            </a:extLst>
          </p:cNvPr>
          <p:cNvSpPr>
            <a:spLocks noGrp="1"/>
          </p:cNvSpPr>
          <p:nvPr>
            <p:ph type="title"/>
          </p:nvPr>
        </p:nvSpPr>
        <p:spPr/>
        <p:txBody>
          <a:bodyPr/>
          <a:lstStyle/>
          <a:p>
            <a:r>
              <a:rPr lang="en-US" dirty="0"/>
              <a:t>Quote</a:t>
            </a:r>
          </a:p>
        </p:txBody>
      </p:sp>
    </p:spTree>
    <p:extLst>
      <p:ext uri="{BB962C8B-B14F-4D97-AF65-F5344CB8AC3E}">
        <p14:creationId xmlns:p14="http://schemas.microsoft.com/office/powerpoint/2010/main" val="33857248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ver image of book showing Teaching Reading IS Rocket Science"/>
          <p:cNvPicPr>
            <a:picLocks noChangeAspect="1"/>
          </p:cNvPicPr>
          <p:nvPr/>
        </p:nvPicPr>
        <p:blipFill>
          <a:blip r:embed="rId3"/>
          <a:stretch>
            <a:fillRect/>
          </a:stretch>
        </p:blipFill>
        <p:spPr>
          <a:xfrm>
            <a:off x="504734" y="704506"/>
            <a:ext cx="3934237" cy="4973053"/>
          </a:xfrm>
          <a:prstGeom prst="rect">
            <a:avLst/>
          </a:prstGeom>
        </p:spPr>
      </p:pic>
      <p:sp>
        <p:nvSpPr>
          <p:cNvPr id="3" name="Oval 2">
            <a:extLst>
              <a:ext uri="{C183D7F6-B498-43B3-948B-1728B52AA6E4}">
                <adec:decorative xmlns:adec="http://schemas.microsoft.com/office/drawing/2017/decorative" val="1"/>
              </a:ext>
            </a:extLst>
          </p:cNvPr>
          <p:cNvSpPr/>
          <p:nvPr/>
        </p:nvSpPr>
        <p:spPr>
          <a:xfrm>
            <a:off x="414467" y="736590"/>
            <a:ext cx="1792332" cy="1973178"/>
          </a:xfrm>
          <a:prstGeom prst="ellipse">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hidden="1">
            <a:extLst>
              <a:ext uri="{FF2B5EF4-FFF2-40B4-BE49-F238E27FC236}">
                <a16:creationId xmlns:a16="http://schemas.microsoft.com/office/drawing/2014/main" id="{707E7B19-E910-49BA-9D9C-DDEEFE0B865B}"/>
              </a:ext>
            </a:extLst>
          </p:cNvPr>
          <p:cNvSpPr>
            <a:spLocks noGrp="1"/>
          </p:cNvSpPr>
          <p:nvPr>
            <p:ph type="title"/>
          </p:nvPr>
        </p:nvSpPr>
        <p:spPr/>
        <p:txBody>
          <a:bodyPr/>
          <a:lstStyle/>
          <a:p>
            <a:r>
              <a:rPr lang="en-US" dirty="0"/>
              <a:t>Teaching Reading</a:t>
            </a:r>
            <a:r>
              <a:rPr lang="en-US" baseline="0" dirty="0"/>
              <a:t> IS Rocket Science</a:t>
            </a:r>
            <a:endParaRPr lang="en-US" dirty="0"/>
          </a:p>
        </p:txBody>
      </p:sp>
    </p:spTree>
    <p:extLst>
      <p:ext uri="{BB962C8B-B14F-4D97-AF65-F5344CB8AC3E}">
        <p14:creationId xmlns:p14="http://schemas.microsoft.com/office/powerpoint/2010/main" val="19586626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41980" y="679150"/>
            <a:ext cx="6199020" cy="1028700"/>
          </a:xfrm>
          <a:prstGeom prst="rect">
            <a:avLst/>
          </a:prstGeom>
          <a:solidFill>
            <a:srgbClr val="6D5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buClr>
                <a:schemeClr val="bg1"/>
              </a:buClr>
            </a:pPr>
            <a:r>
              <a:rPr lang="en-US" sz="3200" dirty="0">
                <a:solidFill>
                  <a:schemeClr val="bg1">
                    <a:lumMod val="85000"/>
                  </a:schemeClr>
                </a:solidFill>
              </a:rPr>
              <a:t>Teaching Reading is Complex</a:t>
            </a:r>
          </a:p>
        </p:txBody>
      </p:sp>
      <p:sp>
        <p:nvSpPr>
          <p:cNvPr id="4" name="Content Placeholder 2"/>
          <p:cNvSpPr txBox="1">
            <a:spLocks/>
          </p:cNvSpPr>
          <p:nvPr/>
        </p:nvSpPr>
        <p:spPr>
          <a:xfrm>
            <a:off x="470317" y="2028693"/>
            <a:ext cx="6966176" cy="326972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4">
                  <a:lumMod val="60000"/>
                  <a:lumOff val="40000"/>
                </a:schemeClr>
              </a:buClr>
              <a:buSzPct val="125000"/>
              <a:buFont typeface="Wingdings" charset="2"/>
              <a:buChar char="§"/>
            </a:pPr>
            <a:r>
              <a:rPr lang="en-US" sz="2800" dirty="0"/>
              <a:t>Schools are Complex</a:t>
            </a:r>
          </a:p>
        </p:txBody>
      </p:sp>
      <p:sp>
        <p:nvSpPr>
          <p:cNvPr id="2" name="Title 1" hidden="1">
            <a:extLst>
              <a:ext uri="{FF2B5EF4-FFF2-40B4-BE49-F238E27FC236}">
                <a16:creationId xmlns:a16="http://schemas.microsoft.com/office/drawing/2014/main" id="{E0EA1EE0-EBB5-4F89-9282-3BCD8BA137AD}"/>
              </a:ext>
            </a:extLst>
          </p:cNvPr>
          <p:cNvSpPr>
            <a:spLocks noGrp="1"/>
          </p:cNvSpPr>
          <p:nvPr>
            <p:ph type="title"/>
          </p:nvPr>
        </p:nvSpPr>
        <p:spPr/>
        <p:txBody>
          <a:bodyPr/>
          <a:lstStyle/>
          <a:p>
            <a:pPr rtl="0" eaLnBrk="1" latinLnBrk="0" hangingPunct="1"/>
            <a:r>
              <a:rPr lang="en-US" sz="3200" kern="1200" dirty="0">
                <a:solidFill>
                  <a:srgbClr val="D9D9D9"/>
                </a:solidFill>
                <a:effectLst/>
                <a:latin typeface="Verdana" panose="020B0604030504040204" pitchFamily="34" charset="0"/>
                <a:ea typeface="+mn-ea"/>
                <a:cs typeface="+mn-cs"/>
              </a:rPr>
              <a:t>Teaching Reading is Complex</a:t>
            </a:r>
            <a:endParaRPr lang="en-US" dirty="0">
              <a:effectLst/>
            </a:endParaRPr>
          </a:p>
          <a:p>
            <a:endParaRPr lang="en-US" dirty="0"/>
          </a:p>
        </p:txBody>
      </p:sp>
    </p:spTree>
    <p:extLst>
      <p:ext uri="{BB962C8B-B14F-4D97-AF65-F5344CB8AC3E}">
        <p14:creationId xmlns:p14="http://schemas.microsoft.com/office/powerpoint/2010/main" val="5933304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439582" y="2105533"/>
            <a:ext cx="6391525" cy="326972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1"/>
              </a:buClr>
              <a:buSzPct val="125000"/>
              <a:buFont typeface="Wingdings" charset="2"/>
              <a:buChar char="§"/>
            </a:pPr>
            <a:r>
              <a:rPr lang="en-US" sz="2800" dirty="0">
                <a:solidFill>
                  <a:schemeClr val="bg1">
                    <a:lumMod val="65000"/>
                  </a:schemeClr>
                </a:solidFill>
              </a:rPr>
              <a:t>Reading is essential</a:t>
            </a:r>
          </a:p>
          <a:p>
            <a:pPr lvl="1">
              <a:spcBef>
                <a:spcPts val="1800"/>
              </a:spcBef>
              <a:buClr>
                <a:schemeClr val="accent1"/>
              </a:buClr>
              <a:buSzPct val="125000"/>
              <a:buFont typeface="Wingdings" charset="2"/>
              <a:buChar char="§"/>
            </a:pPr>
            <a:r>
              <a:rPr lang="en-US" sz="2800" dirty="0">
                <a:solidFill>
                  <a:schemeClr val="bg1">
                    <a:lumMod val="65000"/>
                  </a:schemeClr>
                </a:solidFill>
              </a:rPr>
              <a:t>Teaching reading is urgent</a:t>
            </a:r>
          </a:p>
          <a:p>
            <a:pPr lvl="1">
              <a:spcBef>
                <a:spcPts val="1800"/>
              </a:spcBef>
              <a:buClr>
                <a:schemeClr val="accent1"/>
              </a:buClr>
              <a:buSzPct val="125000"/>
              <a:buFont typeface="Wingdings" charset="2"/>
              <a:buChar char="§"/>
            </a:pPr>
            <a:r>
              <a:rPr lang="en-US" sz="2800" dirty="0"/>
              <a:t>Teaching reading is complex</a:t>
            </a:r>
          </a:p>
          <a:p>
            <a:pPr lvl="1">
              <a:spcBef>
                <a:spcPts val="1800"/>
              </a:spcBef>
              <a:buClr>
                <a:schemeClr val="accent1"/>
              </a:buClr>
              <a:buSzPct val="125000"/>
              <a:buFont typeface="Wingdings" charset="2"/>
              <a:buChar char="§"/>
            </a:pPr>
            <a:r>
              <a:rPr lang="en-US" sz="2800" dirty="0">
                <a:solidFill>
                  <a:schemeClr val="bg1">
                    <a:lumMod val="65000"/>
                  </a:schemeClr>
                </a:solidFill>
              </a:rPr>
              <a:t>We know how to teach almost all students to read</a:t>
            </a:r>
          </a:p>
          <a:p>
            <a:pPr lvl="1">
              <a:spcBef>
                <a:spcPts val="1800"/>
              </a:spcBef>
              <a:buClr>
                <a:schemeClr val="accent4">
                  <a:lumMod val="60000"/>
                  <a:lumOff val="40000"/>
                </a:schemeClr>
              </a:buClr>
              <a:buSzPct val="125000"/>
              <a:buFont typeface="Wingdings" charset="2"/>
              <a:buChar char="§"/>
            </a:pPr>
            <a:endParaRPr lang="en-US" sz="2800" dirty="0"/>
          </a:p>
        </p:txBody>
      </p:sp>
      <p:sp>
        <p:nvSpPr>
          <p:cNvPr id="6" name="Rectangle 5"/>
          <p:cNvSpPr/>
          <p:nvPr/>
        </p:nvSpPr>
        <p:spPr>
          <a:xfrm>
            <a:off x="439582" y="727557"/>
            <a:ext cx="5861957" cy="11274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Importance of Reading</a:t>
            </a:r>
          </a:p>
        </p:txBody>
      </p:sp>
      <p:sp>
        <p:nvSpPr>
          <p:cNvPr id="2" name="Title 1" hidden="1">
            <a:extLst>
              <a:ext uri="{FF2B5EF4-FFF2-40B4-BE49-F238E27FC236}">
                <a16:creationId xmlns:a16="http://schemas.microsoft.com/office/drawing/2014/main" id="{824A0D41-148C-49EF-B483-541499630881}"/>
              </a:ext>
            </a:extLst>
          </p:cNvPr>
          <p:cNvSpPr>
            <a:spLocks noGrp="1"/>
          </p:cNvSpPr>
          <p:nvPr>
            <p:ph type="title"/>
          </p:nvPr>
        </p:nvSpPr>
        <p:spPr/>
        <p:txBody>
          <a:bodyPr/>
          <a:lstStyle/>
          <a:p>
            <a:pPr rtl="0" eaLnBrk="1" latinLnBrk="0" hangingPunct="1"/>
            <a:r>
              <a:rPr lang="en-US" sz="3200" b="1" kern="1200" dirty="0">
                <a:solidFill>
                  <a:srgbClr val="000000"/>
                </a:solidFill>
                <a:effectLst/>
                <a:latin typeface="Verdana" panose="020B0604030504040204" pitchFamily="34" charset="0"/>
                <a:ea typeface="+mn-ea"/>
                <a:cs typeface="+mn-cs"/>
              </a:rPr>
              <a:t>Importance of Reading</a:t>
            </a:r>
            <a:endParaRPr lang="en-US" dirty="0">
              <a:effectLst/>
            </a:endParaRPr>
          </a:p>
          <a:p>
            <a:endParaRPr lang="en-US" dirty="0"/>
          </a:p>
        </p:txBody>
      </p:sp>
    </p:spTree>
    <p:extLst>
      <p:ext uri="{BB962C8B-B14F-4D97-AF65-F5344CB8AC3E}">
        <p14:creationId xmlns:p14="http://schemas.microsoft.com/office/powerpoint/2010/main" val="42688838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439582" y="2105533"/>
            <a:ext cx="6391525" cy="326972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1"/>
              </a:buClr>
              <a:buSzPct val="125000"/>
              <a:buFont typeface="Wingdings" charset="2"/>
              <a:buChar char="§"/>
            </a:pPr>
            <a:r>
              <a:rPr lang="en-US" sz="2800" dirty="0">
                <a:solidFill>
                  <a:schemeClr val="bg1">
                    <a:lumMod val="65000"/>
                  </a:schemeClr>
                </a:solidFill>
              </a:rPr>
              <a:t>Reading is essential</a:t>
            </a:r>
          </a:p>
          <a:p>
            <a:pPr lvl="1">
              <a:spcBef>
                <a:spcPts val="1800"/>
              </a:spcBef>
              <a:buClr>
                <a:schemeClr val="accent1"/>
              </a:buClr>
              <a:buSzPct val="125000"/>
              <a:buFont typeface="Wingdings" charset="2"/>
              <a:buChar char="§"/>
            </a:pPr>
            <a:r>
              <a:rPr lang="en-US" sz="2800" dirty="0">
                <a:solidFill>
                  <a:schemeClr val="bg1">
                    <a:lumMod val="65000"/>
                  </a:schemeClr>
                </a:solidFill>
              </a:rPr>
              <a:t>Teaching reading is urgent</a:t>
            </a:r>
          </a:p>
          <a:p>
            <a:pPr lvl="1">
              <a:spcBef>
                <a:spcPts val="1800"/>
              </a:spcBef>
              <a:buClr>
                <a:schemeClr val="accent1"/>
              </a:buClr>
              <a:buSzPct val="125000"/>
              <a:buFont typeface="Wingdings" charset="2"/>
              <a:buChar char="§"/>
            </a:pPr>
            <a:r>
              <a:rPr lang="en-US" sz="2800" dirty="0">
                <a:solidFill>
                  <a:schemeClr val="bg1">
                    <a:lumMod val="65000"/>
                  </a:schemeClr>
                </a:solidFill>
              </a:rPr>
              <a:t>Teaching reading is complex</a:t>
            </a:r>
          </a:p>
          <a:p>
            <a:pPr lvl="1">
              <a:spcBef>
                <a:spcPts val="1800"/>
              </a:spcBef>
              <a:buClr>
                <a:schemeClr val="accent1"/>
              </a:buClr>
              <a:buSzPct val="125000"/>
              <a:buFont typeface="Wingdings" charset="2"/>
              <a:buChar char="§"/>
            </a:pPr>
            <a:r>
              <a:rPr lang="en-US" sz="2800" dirty="0"/>
              <a:t>We know how to teach almost all students to read</a:t>
            </a:r>
          </a:p>
          <a:p>
            <a:pPr lvl="1">
              <a:spcBef>
                <a:spcPts val="1800"/>
              </a:spcBef>
              <a:buClr>
                <a:schemeClr val="accent4">
                  <a:lumMod val="60000"/>
                  <a:lumOff val="40000"/>
                </a:schemeClr>
              </a:buClr>
              <a:buSzPct val="125000"/>
              <a:buFont typeface="Wingdings" charset="2"/>
              <a:buChar char="§"/>
            </a:pPr>
            <a:endParaRPr lang="en-US" sz="2800" dirty="0"/>
          </a:p>
        </p:txBody>
      </p:sp>
      <p:sp>
        <p:nvSpPr>
          <p:cNvPr id="6" name="Rectangle 5"/>
          <p:cNvSpPr/>
          <p:nvPr/>
        </p:nvSpPr>
        <p:spPr>
          <a:xfrm>
            <a:off x="439582" y="727557"/>
            <a:ext cx="5861957" cy="11274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Importance of Reading</a:t>
            </a:r>
          </a:p>
        </p:txBody>
      </p:sp>
      <p:sp>
        <p:nvSpPr>
          <p:cNvPr id="2" name="Title 1" hidden="1">
            <a:extLst>
              <a:ext uri="{FF2B5EF4-FFF2-40B4-BE49-F238E27FC236}">
                <a16:creationId xmlns:a16="http://schemas.microsoft.com/office/drawing/2014/main" id="{74F4EB30-4FB6-4FF2-895A-94EE45A1321B}"/>
              </a:ext>
            </a:extLst>
          </p:cNvPr>
          <p:cNvSpPr>
            <a:spLocks noGrp="1"/>
          </p:cNvSpPr>
          <p:nvPr>
            <p:ph type="title"/>
          </p:nvPr>
        </p:nvSpPr>
        <p:spPr/>
        <p:txBody>
          <a:bodyPr/>
          <a:lstStyle/>
          <a:p>
            <a:pPr rtl="0" eaLnBrk="1" latinLnBrk="0" hangingPunct="1"/>
            <a:r>
              <a:rPr lang="en-US" sz="3200" b="1" kern="1200" dirty="0">
                <a:solidFill>
                  <a:srgbClr val="000000"/>
                </a:solidFill>
                <a:effectLst/>
                <a:latin typeface="Verdana" panose="020B0604030504040204" pitchFamily="34" charset="0"/>
                <a:ea typeface="+mn-ea"/>
                <a:cs typeface="+mn-cs"/>
              </a:rPr>
              <a:t>Importance of Reading</a:t>
            </a:r>
            <a:endParaRPr lang="en-US" dirty="0">
              <a:effectLst/>
            </a:endParaRPr>
          </a:p>
          <a:p>
            <a:endParaRPr lang="en-US" dirty="0"/>
          </a:p>
        </p:txBody>
      </p:sp>
    </p:spTree>
    <p:extLst>
      <p:ext uri="{BB962C8B-B14F-4D97-AF65-F5344CB8AC3E}">
        <p14:creationId xmlns:p14="http://schemas.microsoft.com/office/powerpoint/2010/main" val="29801301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72716" y="686834"/>
            <a:ext cx="6199020" cy="1028700"/>
          </a:xfrm>
          <a:prstGeom prst="rect">
            <a:avLst/>
          </a:prstGeom>
          <a:solidFill>
            <a:srgbClr val="6D5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buClr>
                <a:schemeClr val="bg1"/>
              </a:buClr>
            </a:pPr>
            <a:r>
              <a:rPr lang="en-US" sz="3200" dirty="0">
                <a:solidFill>
                  <a:schemeClr val="bg1">
                    <a:lumMod val="85000"/>
                  </a:schemeClr>
                </a:solidFill>
              </a:rPr>
              <a:t>Teaching Students to Read</a:t>
            </a:r>
          </a:p>
        </p:txBody>
      </p:sp>
      <p:sp>
        <p:nvSpPr>
          <p:cNvPr id="4" name="Content Placeholder 2"/>
          <p:cNvSpPr txBox="1">
            <a:spLocks/>
          </p:cNvSpPr>
          <p:nvPr/>
        </p:nvSpPr>
        <p:spPr>
          <a:xfrm>
            <a:off x="501054" y="2036377"/>
            <a:ext cx="5814009" cy="326972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4">
                  <a:lumMod val="60000"/>
                  <a:lumOff val="40000"/>
                </a:schemeClr>
              </a:buClr>
              <a:buSzPct val="125000"/>
              <a:buFont typeface="Wingdings" charset="2"/>
              <a:buChar char="§"/>
            </a:pPr>
            <a:r>
              <a:rPr lang="en-US" sz="2400" dirty="0"/>
              <a:t>We know more about teaching reading than any other area of education</a:t>
            </a:r>
          </a:p>
          <a:p>
            <a:pPr lvl="2">
              <a:spcBef>
                <a:spcPts val="1800"/>
              </a:spcBef>
              <a:buClr>
                <a:schemeClr val="accent4">
                  <a:lumMod val="60000"/>
                  <a:lumOff val="40000"/>
                </a:schemeClr>
              </a:buClr>
              <a:buSzPct val="125000"/>
              <a:buFont typeface="Wingdings" charset="2"/>
              <a:buChar char="§"/>
            </a:pPr>
            <a:r>
              <a:rPr lang="en-US" sz="2400" i="1" dirty="0"/>
              <a:t>Science of reading development and reading disabilities</a:t>
            </a:r>
          </a:p>
          <a:p>
            <a:pPr lvl="2">
              <a:spcBef>
                <a:spcPts val="1800"/>
              </a:spcBef>
              <a:buClr>
                <a:schemeClr val="accent4">
                  <a:lumMod val="60000"/>
                  <a:lumOff val="40000"/>
                </a:schemeClr>
              </a:buClr>
              <a:buSzPct val="125000"/>
              <a:buFont typeface="Wingdings" charset="2"/>
              <a:buChar char="§"/>
            </a:pPr>
            <a:r>
              <a:rPr lang="en-US" sz="2400" i="1" dirty="0"/>
              <a:t>Effective practices in assessment, instruction, and intervention</a:t>
            </a:r>
          </a:p>
        </p:txBody>
      </p:sp>
      <p:sp>
        <p:nvSpPr>
          <p:cNvPr id="2" name="Title 1" hidden="1">
            <a:extLst>
              <a:ext uri="{FF2B5EF4-FFF2-40B4-BE49-F238E27FC236}">
                <a16:creationId xmlns:a16="http://schemas.microsoft.com/office/drawing/2014/main" id="{B422BBBF-AC59-42BB-850A-B7907CEF9D5A}"/>
              </a:ext>
            </a:extLst>
          </p:cNvPr>
          <p:cNvSpPr>
            <a:spLocks noGrp="1"/>
          </p:cNvSpPr>
          <p:nvPr>
            <p:ph type="title"/>
          </p:nvPr>
        </p:nvSpPr>
        <p:spPr/>
        <p:txBody>
          <a:bodyPr/>
          <a:lstStyle/>
          <a:p>
            <a:pPr rtl="0" eaLnBrk="1" latinLnBrk="0" hangingPunct="1"/>
            <a:r>
              <a:rPr lang="en-US" sz="3200" kern="1200" dirty="0">
                <a:solidFill>
                  <a:srgbClr val="D9D9D9"/>
                </a:solidFill>
                <a:effectLst/>
                <a:latin typeface="Verdana" panose="020B0604030504040204" pitchFamily="34" charset="0"/>
                <a:ea typeface="+mn-ea"/>
                <a:cs typeface="+mn-cs"/>
              </a:rPr>
              <a:t>Teaching Students to Read</a:t>
            </a:r>
            <a:endParaRPr lang="en-US" dirty="0">
              <a:effectLst/>
            </a:endParaRPr>
          </a:p>
          <a:p>
            <a:endParaRPr lang="en-US" dirty="0"/>
          </a:p>
        </p:txBody>
      </p:sp>
    </p:spTree>
    <p:extLst>
      <p:ext uri="{BB962C8B-B14F-4D97-AF65-F5344CB8AC3E}">
        <p14:creationId xmlns:p14="http://schemas.microsoft.com/office/powerpoint/2010/main" val="25622260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Introduction to Intensive Intervention in Reading</a:t>
            </a:r>
          </a:p>
        </p:txBody>
      </p:sp>
      <p:sp>
        <p:nvSpPr>
          <p:cNvPr id="3" name="Subtitle 2"/>
          <p:cNvSpPr>
            <a:spLocks noGrp="1"/>
          </p:cNvSpPr>
          <p:nvPr>
            <p:ph type="subTitle" idx="1"/>
          </p:nvPr>
        </p:nvSpPr>
        <p:spPr/>
        <p:txBody>
          <a:bodyPr/>
          <a:lstStyle/>
          <a:p>
            <a:r>
              <a:rPr lang="en-US" dirty="0"/>
              <a:t>Module 1 – Part 1</a:t>
            </a:r>
          </a:p>
        </p:txBody>
      </p:sp>
    </p:spTree>
    <p:extLst>
      <p:ext uri="{BB962C8B-B14F-4D97-AF65-F5344CB8AC3E}">
        <p14:creationId xmlns:p14="http://schemas.microsoft.com/office/powerpoint/2010/main" val="10773668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 from the Florida Center for Reading Research looking at Reading grade level and Grade level corresponding to age">
            <a:extLst>
              <a:ext uri="{FF2B5EF4-FFF2-40B4-BE49-F238E27FC236}">
                <a16:creationId xmlns:a16="http://schemas.microsoft.com/office/drawing/2014/main" id="{6F99A4EC-469C-4F40-99EF-87F7743651FD}"/>
              </a:ext>
            </a:extLst>
          </p:cNvPr>
          <p:cNvPicPr>
            <a:picLocks noChangeAspect="1"/>
          </p:cNvPicPr>
          <p:nvPr/>
        </p:nvPicPr>
        <p:blipFill>
          <a:blip r:embed="rId2"/>
          <a:stretch>
            <a:fillRect/>
          </a:stretch>
        </p:blipFill>
        <p:spPr>
          <a:xfrm>
            <a:off x="893721" y="161984"/>
            <a:ext cx="7355527" cy="5937874"/>
          </a:xfrm>
          <a:prstGeom prst="rect">
            <a:avLst/>
          </a:prstGeom>
        </p:spPr>
      </p:pic>
      <p:sp>
        <p:nvSpPr>
          <p:cNvPr id="3" name="Title 2" hidden="1">
            <a:extLst>
              <a:ext uri="{FF2B5EF4-FFF2-40B4-BE49-F238E27FC236}">
                <a16:creationId xmlns:a16="http://schemas.microsoft.com/office/drawing/2014/main" id="{70E93C83-E6F8-45F7-B62C-B05F31AFC11C}"/>
              </a:ext>
            </a:extLst>
          </p:cNvPr>
          <p:cNvSpPr>
            <a:spLocks noGrp="1"/>
          </p:cNvSpPr>
          <p:nvPr>
            <p:ph type="title" idx="4294967295"/>
          </p:nvPr>
        </p:nvSpPr>
        <p:spPr/>
        <p:txBody>
          <a:bodyPr/>
          <a:lstStyle/>
          <a:p>
            <a:r>
              <a:rPr lang="en-US" dirty="0"/>
              <a:t>Florida Center for Reading Research</a:t>
            </a:r>
          </a:p>
        </p:txBody>
      </p:sp>
    </p:spTree>
    <p:extLst>
      <p:ext uri="{BB962C8B-B14F-4D97-AF65-F5344CB8AC3E}">
        <p14:creationId xmlns:p14="http://schemas.microsoft.com/office/powerpoint/2010/main" val="20243247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 of a young girl named Ruth"/>
          <p:cNvPicPr/>
          <p:nvPr/>
        </p:nvPicPr>
        <p:blipFill rotWithShape="1">
          <a:blip r:embed="rId3">
            <a:extLst>
              <a:ext uri="{28A0092B-C50C-407E-A947-70E740481C1C}">
                <a14:useLocalDpi xmlns:a14="http://schemas.microsoft.com/office/drawing/2010/main" val="0"/>
              </a:ext>
            </a:extLst>
          </a:blip>
          <a:srcRect l="3350" r="40439"/>
          <a:stretch/>
        </p:blipFill>
        <p:spPr bwMode="auto">
          <a:xfrm>
            <a:off x="435173" y="196123"/>
            <a:ext cx="2865997" cy="3551394"/>
          </a:xfrm>
          <a:prstGeom prst="rect">
            <a:avLst/>
          </a:prstGeom>
          <a:noFill/>
          <a:ln>
            <a:noFill/>
          </a:ln>
          <a:extLst>
            <a:ext uri="{53640926-AAD7-44D8-BBD7-CCE9431645EC}">
              <a14:shadowObscured xmlns:a14="http://schemas.microsoft.com/office/drawing/2010/main"/>
            </a:ext>
          </a:extLst>
        </p:spPr>
      </p:pic>
      <p:sp>
        <p:nvSpPr>
          <p:cNvPr id="8" name="Content Placeholder 2"/>
          <p:cNvSpPr txBox="1">
            <a:spLocks/>
          </p:cNvSpPr>
          <p:nvPr/>
        </p:nvSpPr>
        <p:spPr>
          <a:xfrm>
            <a:off x="1236512" y="3747517"/>
            <a:ext cx="1263317" cy="930442"/>
          </a:xfrm>
          <a:prstGeom prst="rect">
            <a:avLst/>
          </a:prstGeom>
        </p:spPr>
        <p:txBody>
          <a:bodyPr>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800" dirty="0"/>
              <a:t>Ruth</a:t>
            </a:r>
          </a:p>
        </p:txBody>
      </p:sp>
      <p:pic>
        <p:nvPicPr>
          <p:cNvPr id="4" name="Picture 3" descr="Image of a young boy named Colin"/>
          <p:cNvPicPr>
            <a:picLocks noChangeAspect="1"/>
          </p:cNvPicPr>
          <p:nvPr/>
        </p:nvPicPr>
        <p:blipFill rotWithShape="1">
          <a:blip r:embed="rId4"/>
          <a:srcRect l="4735" r="4025"/>
          <a:stretch/>
        </p:blipFill>
        <p:spPr>
          <a:xfrm>
            <a:off x="3690898" y="2000598"/>
            <a:ext cx="2738481" cy="3001370"/>
          </a:xfrm>
          <a:prstGeom prst="rect">
            <a:avLst/>
          </a:prstGeom>
        </p:spPr>
      </p:pic>
      <p:sp>
        <p:nvSpPr>
          <p:cNvPr id="6" name="Content Placeholder 2"/>
          <p:cNvSpPr txBox="1">
            <a:spLocks/>
          </p:cNvSpPr>
          <p:nvPr/>
        </p:nvSpPr>
        <p:spPr>
          <a:xfrm>
            <a:off x="4428479" y="5001968"/>
            <a:ext cx="1263317" cy="930442"/>
          </a:xfrm>
          <a:prstGeom prst="rect">
            <a:avLst/>
          </a:prstGeom>
        </p:spPr>
        <p:txBody>
          <a:bodyPr>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800" dirty="0"/>
              <a:t>Colin</a:t>
            </a:r>
          </a:p>
        </p:txBody>
      </p:sp>
      <p:sp>
        <p:nvSpPr>
          <p:cNvPr id="2" name="Title 1" hidden="1">
            <a:extLst>
              <a:ext uri="{FF2B5EF4-FFF2-40B4-BE49-F238E27FC236}">
                <a16:creationId xmlns:a16="http://schemas.microsoft.com/office/drawing/2014/main" id="{BD5B4554-CD0B-4D89-A848-6F79DE769A1E}"/>
              </a:ext>
            </a:extLst>
          </p:cNvPr>
          <p:cNvSpPr>
            <a:spLocks noGrp="1"/>
          </p:cNvSpPr>
          <p:nvPr>
            <p:ph type="title"/>
          </p:nvPr>
        </p:nvSpPr>
        <p:spPr/>
        <p:txBody>
          <a:bodyPr/>
          <a:lstStyle/>
          <a:p>
            <a:r>
              <a:rPr lang="en-US" dirty="0"/>
              <a:t>Image of children</a:t>
            </a:r>
          </a:p>
        </p:txBody>
      </p:sp>
    </p:spTree>
    <p:extLst>
      <p:ext uri="{BB962C8B-B14F-4D97-AF65-F5344CB8AC3E}">
        <p14:creationId xmlns:p14="http://schemas.microsoft.com/office/powerpoint/2010/main" val="19887875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2037" y="182496"/>
            <a:ext cx="6240716" cy="731520"/>
          </a:xfrm>
        </p:spPr>
        <p:txBody>
          <a:bodyPr>
            <a:normAutofit fontScale="90000"/>
          </a:bodyPr>
          <a:lstStyle/>
          <a:p>
            <a:r>
              <a:rPr lang="en-US" dirty="0"/>
              <a:t>Activity 1.2 – Journal Entry</a:t>
            </a:r>
          </a:p>
        </p:txBody>
      </p:sp>
      <p:sp>
        <p:nvSpPr>
          <p:cNvPr id="3" name="Text Placeholder 2"/>
          <p:cNvSpPr>
            <a:spLocks noGrp="1"/>
          </p:cNvSpPr>
          <p:nvPr>
            <p:ph type="body" sz="quarter" idx="12"/>
          </p:nvPr>
        </p:nvSpPr>
        <p:spPr/>
        <p:txBody>
          <a:bodyPr/>
          <a:lstStyle/>
          <a:p>
            <a:r>
              <a:rPr lang="en-US" dirty="0"/>
              <a:t>Imagine you are speaking to an administrator about the importance of intensive intervention in reading. </a:t>
            </a:r>
          </a:p>
          <a:p>
            <a:endParaRPr lang="en-US" dirty="0"/>
          </a:p>
          <a:p>
            <a:r>
              <a:rPr lang="en-US" dirty="0"/>
              <a:t>What are 3 takeaways you have learned from Part 1 of Module 1, that you would emphasize?</a:t>
            </a:r>
          </a:p>
          <a:p>
            <a:endParaRPr lang="en-US" dirty="0"/>
          </a:p>
          <a:p>
            <a:r>
              <a:rPr lang="en-US" dirty="0"/>
              <a:t>How would you summarize these 3 important points for the administrator?</a:t>
            </a:r>
          </a:p>
        </p:txBody>
      </p:sp>
    </p:spTree>
    <p:extLst>
      <p:ext uri="{BB962C8B-B14F-4D97-AF65-F5344CB8AC3E}">
        <p14:creationId xmlns:p14="http://schemas.microsoft.com/office/powerpoint/2010/main" val="21204906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313121"/>
            <a:ext cx="9061255" cy="1353965"/>
          </a:xfrm>
        </p:spPr>
        <p:txBody>
          <a:bodyPr>
            <a:normAutofit/>
          </a:bodyPr>
          <a:lstStyle/>
          <a:p>
            <a:pPr algn="ctr"/>
            <a:r>
              <a:rPr lang="en-US" sz="3200" dirty="0"/>
              <a:t>Intensive Intervention in Reading</a:t>
            </a:r>
          </a:p>
        </p:txBody>
      </p:sp>
      <p:sp>
        <p:nvSpPr>
          <p:cNvPr id="3" name="Subtitle 2"/>
          <p:cNvSpPr>
            <a:spLocks noGrp="1"/>
          </p:cNvSpPr>
          <p:nvPr>
            <p:ph type="subTitle" idx="1"/>
          </p:nvPr>
        </p:nvSpPr>
        <p:spPr/>
        <p:txBody>
          <a:bodyPr/>
          <a:lstStyle/>
          <a:p>
            <a:r>
              <a:rPr lang="en-US" dirty="0"/>
              <a:t>Module 1 – Part 2</a:t>
            </a:r>
          </a:p>
          <a:p>
            <a:endParaRPr lang="en-US" dirty="0"/>
          </a:p>
        </p:txBody>
      </p:sp>
    </p:spTree>
    <p:extLst>
      <p:ext uri="{BB962C8B-B14F-4D97-AF65-F5344CB8AC3E}">
        <p14:creationId xmlns:p14="http://schemas.microsoft.com/office/powerpoint/2010/main" val="21090318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 2 Objective</a:t>
            </a:r>
          </a:p>
        </p:txBody>
      </p:sp>
      <p:sp>
        <p:nvSpPr>
          <p:cNvPr id="3" name="Content Placeholder 2"/>
          <p:cNvSpPr>
            <a:spLocks noGrp="1"/>
          </p:cNvSpPr>
          <p:nvPr>
            <p:ph idx="1"/>
          </p:nvPr>
        </p:nvSpPr>
        <p:spPr>
          <a:xfrm>
            <a:off x="1752600" y="1245128"/>
            <a:ext cx="6694714" cy="4940679"/>
          </a:xfrm>
        </p:spPr>
        <p:txBody>
          <a:bodyPr>
            <a:normAutofit/>
          </a:bodyPr>
          <a:lstStyle/>
          <a:p>
            <a:r>
              <a:rPr lang="en-US" sz="2800" dirty="0"/>
              <a:t>You will learn…</a:t>
            </a:r>
          </a:p>
          <a:p>
            <a:endParaRPr lang="en-US" sz="2800" dirty="0"/>
          </a:p>
          <a:p>
            <a:pPr marL="342900" indent="-342900">
              <a:lnSpc>
                <a:spcPct val="150000"/>
              </a:lnSpc>
              <a:spcAft>
                <a:spcPts val="1200"/>
              </a:spcAft>
              <a:buClr>
                <a:schemeClr val="bg1"/>
              </a:buClr>
              <a:buFont typeface="Arial" panose="020B0604020202020204" pitchFamily="34" charset="0"/>
              <a:buChar char="•"/>
            </a:pPr>
            <a:r>
              <a:rPr lang="en-US" sz="2800" dirty="0"/>
              <a:t>How Data-based Individualization (DBI) applies to reading </a:t>
            </a:r>
          </a:p>
        </p:txBody>
      </p:sp>
    </p:spTree>
    <p:extLst>
      <p:ext uri="{BB962C8B-B14F-4D97-AF65-F5344CB8AC3E}">
        <p14:creationId xmlns:p14="http://schemas.microsoft.com/office/powerpoint/2010/main" val="2112538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12869" y="3030583"/>
            <a:ext cx="6688183" cy="369332"/>
          </a:xfrm>
          <a:prstGeom prst="rect">
            <a:avLst/>
          </a:prstGeom>
          <a:noFill/>
        </p:spPr>
        <p:txBody>
          <a:bodyPr wrap="square" rtlCol="0">
            <a:spAutoFit/>
          </a:bodyPr>
          <a:lstStyle/>
          <a:p>
            <a:pPr algn="ctr"/>
            <a:r>
              <a:rPr lang="en-US" dirty="0">
                <a:solidFill>
                  <a:schemeClr val="bg1"/>
                </a:solidFill>
              </a:rPr>
              <a:t>[Insert </a:t>
            </a:r>
            <a:r>
              <a:rPr lang="en-US" dirty="0">
                <a:solidFill>
                  <a:schemeClr val="bg1"/>
                </a:solidFill>
                <a:hlinkClick r:id="rId2"/>
              </a:rPr>
              <a:t>https://youtu.be/nxdSRLJsQMw</a:t>
            </a:r>
            <a:r>
              <a:rPr lang="en-US" dirty="0">
                <a:solidFill>
                  <a:schemeClr val="bg1"/>
                </a:solidFill>
              </a:rPr>
              <a:t> Video here]</a:t>
            </a:r>
          </a:p>
        </p:txBody>
      </p:sp>
      <p:sp>
        <p:nvSpPr>
          <p:cNvPr id="3" name="Title 2" hidden="1">
            <a:extLst>
              <a:ext uri="{FF2B5EF4-FFF2-40B4-BE49-F238E27FC236}">
                <a16:creationId xmlns:a16="http://schemas.microsoft.com/office/drawing/2014/main" id="{0E2E0F19-8B98-43A2-9608-D302C9A2F5E8}"/>
              </a:ext>
            </a:extLst>
          </p:cNvPr>
          <p:cNvSpPr>
            <a:spLocks noGrp="1"/>
          </p:cNvSpPr>
          <p:nvPr>
            <p:ph type="title" idx="4294967295"/>
          </p:nvPr>
        </p:nvSpPr>
        <p:spPr/>
        <p:txBody>
          <a:bodyPr/>
          <a:lstStyle/>
          <a:p>
            <a:r>
              <a:rPr lang="en-US" dirty="0"/>
              <a:t>Video Link</a:t>
            </a:r>
          </a:p>
        </p:txBody>
      </p:sp>
    </p:spTree>
    <p:extLst>
      <p:ext uri="{BB962C8B-B14F-4D97-AF65-F5344CB8AC3E}">
        <p14:creationId xmlns:p14="http://schemas.microsoft.com/office/powerpoint/2010/main" val="24745544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89221" y="497306"/>
            <a:ext cx="5839327" cy="11274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1">
                    <a:lumMod val="20000"/>
                    <a:lumOff val="80000"/>
                  </a:schemeClr>
                </a:solidFill>
              </a:rPr>
              <a:t>DBI</a:t>
            </a:r>
            <a:r>
              <a:rPr lang="en-US" sz="3200" dirty="0">
                <a:solidFill>
                  <a:schemeClr val="accent1">
                    <a:lumMod val="20000"/>
                    <a:lumOff val="80000"/>
                  </a:schemeClr>
                </a:solidFill>
              </a:rPr>
              <a:t>: Data-based </a:t>
            </a:r>
          </a:p>
          <a:p>
            <a:pPr algn="ctr"/>
            <a:r>
              <a:rPr lang="en-US" sz="3200" dirty="0">
                <a:solidFill>
                  <a:schemeClr val="accent1">
                    <a:lumMod val="20000"/>
                    <a:lumOff val="80000"/>
                  </a:schemeClr>
                </a:solidFill>
              </a:rPr>
              <a:t>Individualization </a:t>
            </a:r>
          </a:p>
        </p:txBody>
      </p:sp>
      <p:sp>
        <p:nvSpPr>
          <p:cNvPr id="3" name="Content Placeholder 2"/>
          <p:cNvSpPr txBox="1">
            <a:spLocks/>
          </p:cNvSpPr>
          <p:nvPr/>
        </p:nvSpPr>
        <p:spPr>
          <a:xfrm>
            <a:off x="1838076" y="2051745"/>
            <a:ext cx="6632157" cy="326972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1"/>
              </a:buClr>
              <a:buSzPct val="125000"/>
              <a:buFont typeface="Wingdings" charset="2"/>
              <a:buChar char="§"/>
            </a:pPr>
            <a:r>
              <a:rPr lang="en-US" sz="2800" dirty="0"/>
              <a:t>DBI is a </a:t>
            </a:r>
            <a:r>
              <a:rPr lang="en-US" sz="2800" u="sng" dirty="0"/>
              <a:t>process</a:t>
            </a:r>
            <a:r>
              <a:rPr lang="en-US" sz="2800" dirty="0"/>
              <a:t> for </a:t>
            </a:r>
            <a:r>
              <a:rPr lang="en-US" sz="2800" u="sng" dirty="0"/>
              <a:t>intensifying</a:t>
            </a:r>
            <a:r>
              <a:rPr lang="en-US" sz="2800" dirty="0"/>
              <a:t> and </a:t>
            </a:r>
            <a:r>
              <a:rPr lang="en-US" sz="2800" u="sng" dirty="0"/>
              <a:t>individualizing</a:t>
            </a:r>
            <a:r>
              <a:rPr lang="en-US" sz="2800" dirty="0"/>
              <a:t> intervention through the systematic use of </a:t>
            </a:r>
            <a:r>
              <a:rPr lang="en-US" sz="2800" u="sng" dirty="0"/>
              <a:t>assessment data</a:t>
            </a:r>
            <a:r>
              <a:rPr lang="en-US" sz="2800" dirty="0"/>
              <a:t>, validated </a:t>
            </a:r>
            <a:r>
              <a:rPr lang="en-US" sz="2800" u="sng" dirty="0"/>
              <a:t>interventions</a:t>
            </a:r>
            <a:r>
              <a:rPr lang="en-US" sz="2800" dirty="0"/>
              <a:t>, and research-based </a:t>
            </a:r>
            <a:r>
              <a:rPr lang="en-US" sz="2800" u="sng" dirty="0"/>
              <a:t>adaptation</a:t>
            </a:r>
            <a:r>
              <a:rPr lang="en-US" sz="2800" dirty="0"/>
              <a:t> strategies.</a:t>
            </a:r>
          </a:p>
        </p:txBody>
      </p:sp>
      <p:sp>
        <p:nvSpPr>
          <p:cNvPr id="2" name="Title 1" hidden="1">
            <a:extLst>
              <a:ext uri="{FF2B5EF4-FFF2-40B4-BE49-F238E27FC236}">
                <a16:creationId xmlns:a16="http://schemas.microsoft.com/office/drawing/2014/main" id="{0A327CA7-8B13-4978-A9E0-A83EF7864F72}"/>
              </a:ext>
            </a:extLst>
          </p:cNvPr>
          <p:cNvSpPr>
            <a:spLocks noGrp="1"/>
          </p:cNvSpPr>
          <p:nvPr>
            <p:ph type="title"/>
          </p:nvPr>
        </p:nvSpPr>
        <p:spPr/>
        <p:txBody>
          <a:bodyPr>
            <a:normAutofit fontScale="90000"/>
          </a:bodyPr>
          <a:lstStyle/>
          <a:p>
            <a:pPr rtl="0" eaLnBrk="1" latinLnBrk="0" hangingPunct="1"/>
            <a:r>
              <a:rPr lang="en-US" sz="3200" b="1" kern="1200" dirty="0">
                <a:solidFill>
                  <a:srgbClr val="F5DCD5"/>
                </a:solidFill>
                <a:effectLst/>
                <a:latin typeface="Verdana" panose="020B0604030504040204" pitchFamily="34" charset="0"/>
                <a:ea typeface="+mn-ea"/>
                <a:cs typeface="+mn-cs"/>
              </a:rPr>
              <a:t>DBI</a:t>
            </a:r>
            <a:r>
              <a:rPr lang="en-US" sz="3200" kern="1200" dirty="0">
                <a:solidFill>
                  <a:srgbClr val="F5DCD5"/>
                </a:solidFill>
                <a:effectLst/>
                <a:latin typeface="Verdana" panose="020B0604030504040204" pitchFamily="34" charset="0"/>
                <a:ea typeface="+mn-ea"/>
                <a:cs typeface="+mn-cs"/>
              </a:rPr>
              <a:t>: Data-based </a:t>
            </a:r>
            <a:endParaRPr lang="en-US" dirty="0">
              <a:effectLst/>
            </a:endParaRPr>
          </a:p>
          <a:p>
            <a:pPr rtl="0" eaLnBrk="1" latinLnBrk="0" hangingPunct="1"/>
            <a:r>
              <a:rPr lang="en-US" sz="3200" kern="1200" dirty="0">
                <a:solidFill>
                  <a:srgbClr val="F5DCD5"/>
                </a:solidFill>
                <a:effectLst/>
                <a:latin typeface="Verdana" panose="020B0604030504040204" pitchFamily="34" charset="0"/>
                <a:ea typeface="+mn-ea"/>
                <a:cs typeface="+mn-cs"/>
              </a:rPr>
              <a:t>Individualization </a:t>
            </a:r>
            <a:endParaRPr lang="en-US" dirty="0">
              <a:effectLst/>
            </a:endParaRPr>
          </a:p>
          <a:p>
            <a:endParaRPr lang="en-US" dirty="0"/>
          </a:p>
        </p:txBody>
      </p:sp>
    </p:spTree>
    <p:extLst>
      <p:ext uri="{BB962C8B-B14F-4D97-AF65-F5344CB8AC3E}">
        <p14:creationId xmlns:p14="http://schemas.microsoft.com/office/powerpoint/2010/main" val="31884632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89221" y="497306"/>
            <a:ext cx="5839327" cy="11274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1">
                    <a:lumMod val="20000"/>
                    <a:lumOff val="80000"/>
                  </a:schemeClr>
                </a:solidFill>
              </a:rPr>
              <a:t>DBI</a:t>
            </a:r>
            <a:r>
              <a:rPr lang="en-US" sz="3200" dirty="0">
                <a:solidFill>
                  <a:schemeClr val="accent1">
                    <a:lumMod val="20000"/>
                    <a:lumOff val="80000"/>
                  </a:schemeClr>
                </a:solidFill>
              </a:rPr>
              <a:t>: Data-based </a:t>
            </a:r>
          </a:p>
          <a:p>
            <a:pPr algn="ctr"/>
            <a:r>
              <a:rPr lang="en-US" sz="3200" dirty="0">
                <a:solidFill>
                  <a:schemeClr val="accent1">
                    <a:lumMod val="20000"/>
                    <a:lumOff val="80000"/>
                  </a:schemeClr>
                </a:solidFill>
              </a:rPr>
              <a:t>Individualization </a:t>
            </a:r>
          </a:p>
        </p:txBody>
      </p:sp>
      <p:sp>
        <p:nvSpPr>
          <p:cNvPr id="6" name="Rectangle 5"/>
          <p:cNvSpPr/>
          <p:nvPr/>
        </p:nvSpPr>
        <p:spPr>
          <a:xfrm>
            <a:off x="1989221" y="1900991"/>
            <a:ext cx="5839327" cy="55345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intensive intervention</a:t>
            </a:r>
          </a:p>
        </p:txBody>
      </p:sp>
      <p:sp>
        <p:nvSpPr>
          <p:cNvPr id="7" name="Rectangle 6"/>
          <p:cNvSpPr/>
          <p:nvPr/>
        </p:nvSpPr>
        <p:spPr>
          <a:xfrm>
            <a:off x="1989221" y="2586264"/>
            <a:ext cx="5839327" cy="55345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data based decision making</a:t>
            </a:r>
          </a:p>
        </p:txBody>
      </p:sp>
      <p:sp>
        <p:nvSpPr>
          <p:cNvPr id="8" name="Rectangle 7"/>
          <p:cNvSpPr/>
          <p:nvPr/>
        </p:nvSpPr>
        <p:spPr>
          <a:xfrm>
            <a:off x="1989221" y="3271537"/>
            <a:ext cx="5839327" cy="55345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SBRR</a:t>
            </a:r>
          </a:p>
        </p:txBody>
      </p:sp>
      <p:sp>
        <p:nvSpPr>
          <p:cNvPr id="9" name="Rectangle 8"/>
          <p:cNvSpPr/>
          <p:nvPr/>
        </p:nvSpPr>
        <p:spPr>
          <a:xfrm>
            <a:off x="1989221" y="3940270"/>
            <a:ext cx="5839327" cy="55345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individualization/differentiation</a:t>
            </a:r>
          </a:p>
        </p:txBody>
      </p:sp>
      <p:sp>
        <p:nvSpPr>
          <p:cNvPr id="10" name="Rectangle 9"/>
          <p:cNvSpPr/>
          <p:nvPr/>
        </p:nvSpPr>
        <p:spPr>
          <a:xfrm>
            <a:off x="1989221" y="4609003"/>
            <a:ext cx="5839327" cy="55345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MTSS/RTI</a:t>
            </a:r>
          </a:p>
        </p:txBody>
      </p:sp>
      <p:sp>
        <p:nvSpPr>
          <p:cNvPr id="11" name="Rectangle 10"/>
          <p:cNvSpPr/>
          <p:nvPr/>
        </p:nvSpPr>
        <p:spPr>
          <a:xfrm>
            <a:off x="1989221" y="5293778"/>
            <a:ext cx="5839327" cy="55345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structured literacy</a:t>
            </a:r>
          </a:p>
        </p:txBody>
      </p:sp>
      <p:sp>
        <p:nvSpPr>
          <p:cNvPr id="2" name="Title 1" hidden="1">
            <a:extLst>
              <a:ext uri="{FF2B5EF4-FFF2-40B4-BE49-F238E27FC236}">
                <a16:creationId xmlns:a16="http://schemas.microsoft.com/office/drawing/2014/main" id="{C5C49EF3-A64B-41AA-A045-C4B2863409A5}"/>
              </a:ext>
            </a:extLst>
          </p:cNvPr>
          <p:cNvSpPr>
            <a:spLocks noGrp="1"/>
          </p:cNvSpPr>
          <p:nvPr>
            <p:ph type="title"/>
          </p:nvPr>
        </p:nvSpPr>
        <p:spPr/>
        <p:txBody>
          <a:bodyPr>
            <a:normAutofit fontScale="90000"/>
          </a:bodyPr>
          <a:lstStyle/>
          <a:p>
            <a:pPr rtl="0" eaLnBrk="1" latinLnBrk="0" hangingPunct="1"/>
            <a:r>
              <a:rPr lang="en-US" sz="3200" b="1" kern="1200" dirty="0">
                <a:solidFill>
                  <a:srgbClr val="F5DCD5"/>
                </a:solidFill>
                <a:effectLst/>
                <a:latin typeface="Verdana" panose="020B0604030504040204" pitchFamily="34" charset="0"/>
                <a:ea typeface="+mn-ea"/>
                <a:cs typeface="+mn-cs"/>
              </a:rPr>
              <a:t>DBI</a:t>
            </a:r>
            <a:r>
              <a:rPr lang="en-US" sz="3200" kern="1200" dirty="0">
                <a:solidFill>
                  <a:srgbClr val="F5DCD5"/>
                </a:solidFill>
                <a:effectLst/>
                <a:latin typeface="Verdana" panose="020B0604030504040204" pitchFamily="34" charset="0"/>
                <a:ea typeface="+mn-ea"/>
                <a:cs typeface="+mn-cs"/>
              </a:rPr>
              <a:t>: Data-based </a:t>
            </a:r>
            <a:endParaRPr lang="en-US" dirty="0">
              <a:effectLst/>
            </a:endParaRPr>
          </a:p>
          <a:p>
            <a:pPr rtl="0" eaLnBrk="1" latinLnBrk="0" hangingPunct="1"/>
            <a:r>
              <a:rPr lang="en-US" sz="3200" kern="1200" dirty="0">
                <a:solidFill>
                  <a:srgbClr val="F5DCD5"/>
                </a:solidFill>
                <a:effectLst/>
                <a:latin typeface="Verdana" panose="020B0604030504040204" pitchFamily="34" charset="0"/>
                <a:ea typeface="+mn-ea"/>
                <a:cs typeface="+mn-cs"/>
              </a:rPr>
              <a:t>Individualization </a:t>
            </a:r>
            <a:endParaRPr lang="en-US" dirty="0">
              <a:effectLst/>
            </a:endParaRPr>
          </a:p>
          <a:p>
            <a:endParaRPr lang="en-US" dirty="0"/>
          </a:p>
        </p:txBody>
      </p:sp>
    </p:spTree>
    <p:extLst>
      <p:ext uri="{BB962C8B-B14F-4D97-AF65-F5344CB8AC3E}">
        <p14:creationId xmlns:p14="http://schemas.microsoft.com/office/powerpoint/2010/main" val="14033331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89221" y="497306"/>
            <a:ext cx="5839327" cy="11274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1">
                    <a:lumMod val="20000"/>
                    <a:lumOff val="80000"/>
                  </a:schemeClr>
                </a:solidFill>
              </a:rPr>
              <a:t>DBI</a:t>
            </a:r>
            <a:r>
              <a:rPr lang="en-US" sz="3200" dirty="0">
                <a:solidFill>
                  <a:schemeClr val="accent1">
                    <a:lumMod val="20000"/>
                    <a:lumOff val="80000"/>
                  </a:schemeClr>
                </a:solidFill>
              </a:rPr>
              <a:t>: Data-based </a:t>
            </a:r>
          </a:p>
          <a:p>
            <a:pPr algn="ctr"/>
            <a:r>
              <a:rPr lang="en-US" sz="3200" dirty="0">
                <a:solidFill>
                  <a:schemeClr val="accent1">
                    <a:lumMod val="20000"/>
                    <a:lumOff val="80000"/>
                  </a:schemeClr>
                </a:solidFill>
              </a:rPr>
              <a:t>Individualization </a:t>
            </a:r>
          </a:p>
        </p:txBody>
      </p:sp>
      <p:sp>
        <p:nvSpPr>
          <p:cNvPr id="3" name="Content Placeholder 2"/>
          <p:cNvSpPr txBox="1">
            <a:spLocks/>
          </p:cNvSpPr>
          <p:nvPr/>
        </p:nvSpPr>
        <p:spPr>
          <a:xfrm>
            <a:off x="1989220" y="2837808"/>
            <a:ext cx="7835314" cy="1252930"/>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1"/>
              </a:buClr>
              <a:buSzPct val="125000"/>
              <a:buFont typeface="Wingdings" charset="2"/>
              <a:buChar char="§"/>
            </a:pPr>
            <a:r>
              <a:rPr lang="en-US" sz="3200" dirty="0"/>
              <a:t>So what’s different about DBI?</a:t>
            </a:r>
          </a:p>
        </p:txBody>
      </p:sp>
      <p:sp>
        <p:nvSpPr>
          <p:cNvPr id="2" name="Title 1" hidden="1">
            <a:extLst>
              <a:ext uri="{FF2B5EF4-FFF2-40B4-BE49-F238E27FC236}">
                <a16:creationId xmlns:a16="http://schemas.microsoft.com/office/drawing/2014/main" id="{DBA4115F-FB86-4006-904F-BD296684FBC9}"/>
              </a:ext>
            </a:extLst>
          </p:cNvPr>
          <p:cNvSpPr>
            <a:spLocks noGrp="1"/>
          </p:cNvSpPr>
          <p:nvPr>
            <p:ph type="title"/>
          </p:nvPr>
        </p:nvSpPr>
        <p:spPr/>
        <p:txBody>
          <a:bodyPr>
            <a:normAutofit fontScale="90000"/>
          </a:bodyPr>
          <a:lstStyle/>
          <a:p>
            <a:pPr rtl="0" eaLnBrk="1" latinLnBrk="0" hangingPunct="1"/>
            <a:r>
              <a:rPr lang="en-US" sz="3200" b="1" kern="1200" dirty="0">
                <a:solidFill>
                  <a:srgbClr val="F5DCD5"/>
                </a:solidFill>
                <a:effectLst/>
                <a:latin typeface="Verdana" panose="020B0604030504040204" pitchFamily="34" charset="0"/>
                <a:ea typeface="+mn-ea"/>
                <a:cs typeface="+mn-cs"/>
              </a:rPr>
              <a:t>DBI</a:t>
            </a:r>
            <a:r>
              <a:rPr lang="en-US" sz="3200" kern="1200" dirty="0">
                <a:solidFill>
                  <a:srgbClr val="F5DCD5"/>
                </a:solidFill>
                <a:effectLst/>
                <a:latin typeface="Verdana" panose="020B0604030504040204" pitchFamily="34" charset="0"/>
                <a:ea typeface="+mn-ea"/>
                <a:cs typeface="+mn-cs"/>
              </a:rPr>
              <a:t>: Data-based </a:t>
            </a:r>
            <a:endParaRPr lang="en-US" dirty="0">
              <a:effectLst/>
            </a:endParaRPr>
          </a:p>
          <a:p>
            <a:pPr rtl="0" eaLnBrk="1" latinLnBrk="0" hangingPunct="1"/>
            <a:r>
              <a:rPr lang="en-US" sz="3200" kern="1200" dirty="0">
                <a:solidFill>
                  <a:srgbClr val="F5DCD5"/>
                </a:solidFill>
                <a:effectLst/>
                <a:latin typeface="Verdana" panose="020B0604030504040204" pitchFamily="34" charset="0"/>
                <a:ea typeface="+mn-ea"/>
                <a:cs typeface="+mn-cs"/>
              </a:rPr>
              <a:t>Individualization </a:t>
            </a:r>
            <a:endParaRPr lang="en-US" dirty="0">
              <a:effectLst/>
            </a:endParaRPr>
          </a:p>
          <a:p>
            <a:endParaRPr lang="en-US" dirty="0"/>
          </a:p>
        </p:txBody>
      </p:sp>
    </p:spTree>
    <p:extLst>
      <p:ext uri="{BB962C8B-B14F-4D97-AF65-F5344CB8AC3E}">
        <p14:creationId xmlns:p14="http://schemas.microsoft.com/office/powerpoint/2010/main" val="18657243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89221" y="497306"/>
            <a:ext cx="5839327" cy="11274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1">
                    <a:lumMod val="20000"/>
                    <a:lumOff val="80000"/>
                  </a:schemeClr>
                </a:solidFill>
              </a:rPr>
              <a:t>DBI</a:t>
            </a:r>
            <a:r>
              <a:rPr lang="en-US" sz="3200" dirty="0">
                <a:solidFill>
                  <a:schemeClr val="accent1">
                    <a:lumMod val="20000"/>
                    <a:lumOff val="80000"/>
                  </a:schemeClr>
                </a:solidFill>
              </a:rPr>
              <a:t>: Data-based </a:t>
            </a:r>
          </a:p>
          <a:p>
            <a:pPr algn="ctr"/>
            <a:r>
              <a:rPr lang="en-US" sz="3200" dirty="0">
                <a:solidFill>
                  <a:schemeClr val="accent1">
                    <a:lumMod val="20000"/>
                    <a:lumOff val="80000"/>
                  </a:schemeClr>
                </a:solidFill>
              </a:rPr>
              <a:t>Individualization </a:t>
            </a:r>
          </a:p>
        </p:txBody>
      </p:sp>
      <p:sp>
        <p:nvSpPr>
          <p:cNvPr id="3" name="Content Placeholder 2"/>
          <p:cNvSpPr txBox="1">
            <a:spLocks/>
          </p:cNvSpPr>
          <p:nvPr/>
        </p:nvSpPr>
        <p:spPr>
          <a:xfrm>
            <a:off x="1838076" y="2051745"/>
            <a:ext cx="6632157" cy="326972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1"/>
              </a:buClr>
              <a:buSzPct val="125000"/>
              <a:buFont typeface="Wingdings" charset="2"/>
              <a:buChar char="§"/>
            </a:pPr>
            <a:r>
              <a:rPr lang="en-US" sz="2800" dirty="0"/>
              <a:t>Research-validated tools and strategies implemented with fidelity</a:t>
            </a:r>
          </a:p>
          <a:p>
            <a:pPr lvl="1">
              <a:spcBef>
                <a:spcPts val="1800"/>
              </a:spcBef>
              <a:buClr>
                <a:schemeClr val="accent1"/>
              </a:buClr>
              <a:buSzPct val="125000"/>
              <a:buFont typeface="Wingdings" charset="2"/>
              <a:buChar char="§"/>
            </a:pPr>
            <a:r>
              <a:rPr lang="en-US" sz="2800" dirty="0"/>
              <a:t>Systematic data-based process for adjusting instruction to meet individual needs</a:t>
            </a:r>
          </a:p>
        </p:txBody>
      </p:sp>
      <p:sp>
        <p:nvSpPr>
          <p:cNvPr id="2" name="Title 1" hidden="1">
            <a:extLst>
              <a:ext uri="{FF2B5EF4-FFF2-40B4-BE49-F238E27FC236}">
                <a16:creationId xmlns:a16="http://schemas.microsoft.com/office/drawing/2014/main" id="{860836A3-1A1A-46BE-BA60-A77B1E06AE63}"/>
              </a:ext>
            </a:extLst>
          </p:cNvPr>
          <p:cNvSpPr>
            <a:spLocks noGrp="1"/>
          </p:cNvSpPr>
          <p:nvPr>
            <p:ph type="title"/>
          </p:nvPr>
        </p:nvSpPr>
        <p:spPr/>
        <p:txBody>
          <a:bodyPr>
            <a:normAutofit fontScale="90000"/>
          </a:bodyPr>
          <a:lstStyle/>
          <a:p>
            <a:pPr rtl="0" eaLnBrk="1" latinLnBrk="0" hangingPunct="1"/>
            <a:r>
              <a:rPr lang="en-US" sz="3200" b="1" kern="1200" dirty="0">
                <a:solidFill>
                  <a:srgbClr val="F5DCD5"/>
                </a:solidFill>
                <a:effectLst/>
                <a:latin typeface="Verdana" panose="020B0604030504040204" pitchFamily="34" charset="0"/>
                <a:ea typeface="+mn-ea"/>
                <a:cs typeface="+mn-cs"/>
              </a:rPr>
              <a:t>DBI</a:t>
            </a:r>
            <a:r>
              <a:rPr lang="en-US" sz="3200" kern="1200" dirty="0">
                <a:solidFill>
                  <a:srgbClr val="F5DCD5"/>
                </a:solidFill>
                <a:effectLst/>
                <a:latin typeface="Verdana" panose="020B0604030504040204" pitchFamily="34" charset="0"/>
                <a:ea typeface="+mn-ea"/>
                <a:cs typeface="+mn-cs"/>
              </a:rPr>
              <a:t>: Data-based </a:t>
            </a:r>
            <a:endParaRPr lang="en-US" dirty="0">
              <a:effectLst/>
            </a:endParaRPr>
          </a:p>
          <a:p>
            <a:pPr rtl="0" eaLnBrk="1" latinLnBrk="0" hangingPunct="1"/>
            <a:r>
              <a:rPr lang="en-US" sz="3200" kern="1200" dirty="0">
                <a:solidFill>
                  <a:srgbClr val="F5DCD5"/>
                </a:solidFill>
                <a:effectLst/>
                <a:latin typeface="Verdana" panose="020B0604030504040204" pitchFamily="34" charset="0"/>
                <a:ea typeface="+mn-ea"/>
                <a:cs typeface="+mn-cs"/>
              </a:rPr>
              <a:t>Individualization </a:t>
            </a:r>
            <a:endParaRPr lang="en-US" dirty="0">
              <a:effectLst/>
            </a:endParaRPr>
          </a:p>
          <a:p>
            <a:endParaRPr lang="en-US" dirty="0"/>
          </a:p>
        </p:txBody>
      </p:sp>
    </p:spTree>
    <p:extLst>
      <p:ext uri="{BB962C8B-B14F-4D97-AF65-F5344CB8AC3E}">
        <p14:creationId xmlns:p14="http://schemas.microsoft.com/office/powerpoint/2010/main" val="11816873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407988" y="2063262"/>
            <a:ext cx="6599237" cy="3777151"/>
          </a:xfrm>
        </p:spPr>
        <p:txBody>
          <a:bodyPr>
            <a:normAutofit/>
          </a:bodyPr>
          <a:lstStyle/>
          <a:p>
            <a:pPr marL="457200" indent="-457200">
              <a:lnSpc>
                <a:spcPct val="150000"/>
              </a:lnSpc>
              <a:buClr>
                <a:schemeClr val="bg1"/>
              </a:buClr>
              <a:buFont typeface="Arial" panose="020B0604020202020204" pitchFamily="34" charset="0"/>
              <a:buChar char="•"/>
            </a:pPr>
            <a:r>
              <a:rPr lang="en-US" sz="2800" b="0" dirty="0"/>
              <a:t>Why reading intervention is important</a:t>
            </a:r>
          </a:p>
        </p:txBody>
      </p:sp>
      <p:sp>
        <p:nvSpPr>
          <p:cNvPr id="3" name="Title 2" hidden="1">
            <a:extLst>
              <a:ext uri="{FF2B5EF4-FFF2-40B4-BE49-F238E27FC236}">
                <a16:creationId xmlns:a16="http://schemas.microsoft.com/office/drawing/2014/main" id="{1F27D2B3-6E5B-41C1-B327-0DC3B948A31E}"/>
              </a:ext>
            </a:extLst>
          </p:cNvPr>
          <p:cNvSpPr>
            <a:spLocks noGrp="1"/>
          </p:cNvSpPr>
          <p:nvPr>
            <p:ph type="title" idx="4294967295"/>
          </p:nvPr>
        </p:nvSpPr>
        <p:spPr/>
        <p:txBody>
          <a:bodyPr/>
          <a:lstStyle/>
          <a:p>
            <a:r>
              <a:rPr lang="en-US" dirty="0"/>
              <a:t>Part 1 Objectives</a:t>
            </a:r>
          </a:p>
        </p:txBody>
      </p:sp>
    </p:spTree>
    <p:extLst>
      <p:ext uri="{BB962C8B-B14F-4D97-AF65-F5344CB8AC3E}">
        <p14:creationId xmlns:p14="http://schemas.microsoft.com/office/powerpoint/2010/main" val="23766567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89221" y="497306"/>
            <a:ext cx="5839327" cy="11274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1">
                    <a:lumMod val="20000"/>
                    <a:lumOff val="80000"/>
                  </a:schemeClr>
                </a:solidFill>
              </a:rPr>
              <a:t>DBI</a:t>
            </a:r>
            <a:r>
              <a:rPr lang="en-US" sz="3200" dirty="0">
                <a:solidFill>
                  <a:schemeClr val="accent1">
                    <a:lumMod val="20000"/>
                    <a:lumOff val="80000"/>
                  </a:schemeClr>
                </a:solidFill>
              </a:rPr>
              <a:t>: Data-based </a:t>
            </a:r>
          </a:p>
          <a:p>
            <a:pPr algn="ctr"/>
            <a:r>
              <a:rPr lang="en-US" sz="3200" dirty="0">
                <a:solidFill>
                  <a:schemeClr val="accent1">
                    <a:lumMod val="20000"/>
                    <a:lumOff val="80000"/>
                  </a:schemeClr>
                </a:solidFill>
              </a:rPr>
              <a:t>Individualization </a:t>
            </a:r>
          </a:p>
        </p:txBody>
      </p:sp>
      <p:sp>
        <p:nvSpPr>
          <p:cNvPr id="3" name="Content Placeholder 2"/>
          <p:cNvSpPr txBox="1">
            <a:spLocks/>
          </p:cNvSpPr>
          <p:nvPr/>
        </p:nvSpPr>
        <p:spPr>
          <a:xfrm>
            <a:off x="2582780" y="2565093"/>
            <a:ext cx="7154778" cy="1589814"/>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1800"/>
              </a:spcBef>
              <a:buClr>
                <a:schemeClr val="accent1"/>
              </a:buClr>
              <a:buSzPct val="125000"/>
              <a:buNone/>
              <a:defRPr/>
            </a:pPr>
            <a:r>
              <a:rPr lang="en-US" sz="3000" dirty="0">
                <a:solidFill>
                  <a:schemeClr val="accent1">
                    <a:lumMod val="20000"/>
                    <a:lumOff val="80000"/>
                  </a:schemeClr>
                </a:solidFill>
              </a:rPr>
              <a:t>Standardization   </a:t>
            </a:r>
          </a:p>
          <a:p>
            <a:pPr marL="0" lvl="1" indent="0">
              <a:spcBef>
                <a:spcPts val="1800"/>
              </a:spcBef>
              <a:buClr>
                <a:schemeClr val="accent1"/>
              </a:buClr>
              <a:buSzPct val="125000"/>
              <a:buNone/>
              <a:defRPr/>
            </a:pPr>
            <a:r>
              <a:rPr lang="en-US" sz="3000" dirty="0">
                <a:solidFill>
                  <a:schemeClr val="accent1">
                    <a:lumMod val="20000"/>
                    <a:lumOff val="80000"/>
                  </a:schemeClr>
                </a:solidFill>
              </a:rPr>
              <a:t>Individualization</a:t>
            </a:r>
          </a:p>
        </p:txBody>
      </p:sp>
      <p:sp>
        <p:nvSpPr>
          <p:cNvPr id="2" name="Title 1" hidden="1">
            <a:extLst>
              <a:ext uri="{FF2B5EF4-FFF2-40B4-BE49-F238E27FC236}">
                <a16:creationId xmlns:a16="http://schemas.microsoft.com/office/drawing/2014/main" id="{5E7C0648-7A49-4C89-A664-688201930F0C}"/>
              </a:ext>
            </a:extLst>
          </p:cNvPr>
          <p:cNvSpPr>
            <a:spLocks noGrp="1"/>
          </p:cNvSpPr>
          <p:nvPr>
            <p:ph type="title"/>
          </p:nvPr>
        </p:nvSpPr>
        <p:spPr/>
        <p:txBody>
          <a:bodyPr>
            <a:normAutofit fontScale="90000"/>
          </a:bodyPr>
          <a:lstStyle/>
          <a:p>
            <a:pPr rtl="0" eaLnBrk="1" latinLnBrk="0" hangingPunct="1"/>
            <a:r>
              <a:rPr lang="en-US" sz="3200" b="1" kern="1200" dirty="0">
                <a:solidFill>
                  <a:srgbClr val="F5DCD5"/>
                </a:solidFill>
                <a:effectLst/>
                <a:latin typeface="Verdana" panose="020B0604030504040204" pitchFamily="34" charset="0"/>
                <a:ea typeface="+mn-ea"/>
                <a:cs typeface="+mn-cs"/>
              </a:rPr>
              <a:t>DBI</a:t>
            </a:r>
            <a:r>
              <a:rPr lang="en-US" sz="3200" kern="1200" dirty="0">
                <a:solidFill>
                  <a:srgbClr val="F5DCD5"/>
                </a:solidFill>
                <a:effectLst/>
                <a:latin typeface="Verdana" panose="020B0604030504040204" pitchFamily="34" charset="0"/>
                <a:ea typeface="+mn-ea"/>
                <a:cs typeface="+mn-cs"/>
              </a:rPr>
              <a:t>: Data-based </a:t>
            </a:r>
            <a:endParaRPr lang="en-US" dirty="0">
              <a:effectLst/>
            </a:endParaRPr>
          </a:p>
          <a:p>
            <a:pPr rtl="0" eaLnBrk="1" latinLnBrk="0" hangingPunct="1"/>
            <a:r>
              <a:rPr lang="en-US" sz="3200" kern="1200" dirty="0">
                <a:solidFill>
                  <a:srgbClr val="F5DCD5"/>
                </a:solidFill>
                <a:effectLst/>
                <a:latin typeface="Verdana" panose="020B0604030504040204" pitchFamily="34" charset="0"/>
                <a:ea typeface="+mn-ea"/>
                <a:cs typeface="+mn-cs"/>
              </a:rPr>
              <a:t>Individualization </a:t>
            </a:r>
            <a:endParaRPr lang="en-US" dirty="0">
              <a:effectLst/>
            </a:endParaRPr>
          </a:p>
          <a:p>
            <a:endParaRPr lang="en-US" dirty="0"/>
          </a:p>
        </p:txBody>
      </p:sp>
    </p:spTree>
    <p:extLst>
      <p:ext uri="{BB962C8B-B14F-4D97-AF65-F5344CB8AC3E}">
        <p14:creationId xmlns:p14="http://schemas.microsoft.com/office/powerpoint/2010/main" val="5907044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89221" y="497306"/>
            <a:ext cx="5839327" cy="11274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1">
                    <a:lumMod val="20000"/>
                    <a:lumOff val="80000"/>
                  </a:schemeClr>
                </a:solidFill>
              </a:rPr>
              <a:t>DBI</a:t>
            </a:r>
            <a:r>
              <a:rPr lang="en-US" sz="3200" dirty="0">
                <a:solidFill>
                  <a:schemeClr val="accent1">
                    <a:lumMod val="20000"/>
                    <a:lumOff val="80000"/>
                  </a:schemeClr>
                </a:solidFill>
              </a:rPr>
              <a:t>: Data-based </a:t>
            </a:r>
          </a:p>
          <a:p>
            <a:pPr algn="ctr"/>
            <a:r>
              <a:rPr lang="en-US" sz="3200" dirty="0">
                <a:solidFill>
                  <a:schemeClr val="accent1">
                    <a:lumMod val="20000"/>
                    <a:lumOff val="80000"/>
                  </a:schemeClr>
                </a:solidFill>
              </a:rPr>
              <a:t>Individualization </a:t>
            </a:r>
          </a:p>
        </p:txBody>
      </p:sp>
      <p:sp>
        <p:nvSpPr>
          <p:cNvPr id="3" name="Content Placeholder 2"/>
          <p:cNvSpPr txBox="1">
            <a:spLocks/>
          </p:cNvSpPr>
          <p:nvPr/>
        </p:nvSpPr>
        <p:spPr>
          <a:xfrm>
            <a:off x="1716506" y="2645303"/>
            <a:ext cx="6673516" cy="1589814"/>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1800"/>
              </a:spcBef>
              <a:buClr>
                <a:schemeClr val="accent1"/>
              </a:buClr>
              <a:buSzPct val="125000"/>
              <a:buNone/>
              <a:defRPr/>
            </a:pPr>
            <a:r>
              <a:rPr lang="en-US" sz="3600" dirty="0">
                <a:solidFill>
                  <a:schemeClr val="accent1">
                    <a:lumMod val="20000"/>
                    <a:lumOff val="80000"/>
                  </a:schemeClr>
                </a:solidFill>
              </a:rPr>
              <a:t>Standardization</a:t>
            </a:r>
            <a:r>
              <a:rPr lang="en-US" sz="3000" dirty="0">
                <a:solidFill>
                  <a:schemeClr val="accent1">
                    <a:lumMod val="20000"/>
                    <a:lumOff val="80000"/>
                  </a:schemeClr>
                </a:solidFill>
              </a:rPr>
              <a:t>	  </a:t>
            </a:r>
          </a:p>
          <a:p>
            <a:pPr marL="0" lvl="1" indent="0">
              <a:spcBef>
                <a:spcPts val="1800"/>
              </a:spcBef>
              <a:buClr>
                <a:schemeClr val="accent1"/>
              </a:buClr>
              <a:buSzPct val="125000"/>
              <a:buNone/>
              <a:defRPr/>
            </a:pPr>
            <a:r>
              <a:rPr lang="en-US" sz="3000" dirty="0">
                <a:solidFill>
                  <a:schemeClr val="accent1">
                    <a:lumMod val="20000"/>
                    <a:lumOff val="80000"/>
                  </a:schemeClr>
                </a:solidFill>
              </a:rPr>
              <a:t>				   </a:t>
            </a:r>
            <a:r>
              <a:rPr lang="en-US" dirty="0">
                <a:solidFill>
                  <a:schemeClr val="accent1">
                    <a:lumMod val="40000"/>
                    <a:lumOff val="60000"/>
                  </a:schemeClr>
                </a:solidFill>
              </a:rPr>
              <a:t>Individualization</a:t>
            </a:r>
            <a:endParaRPr lang="en-US" sz="2800" dirty="0">
              <a:solidFill>
                <a:schemeClr val="accent1">
                  <a:lumMod val="40000"/>
                  <a:lumOff val="60000"/>
                </a:schemeClr>
              </a:solidFill>
            </a:endParaRPr>
          </a:p>
        </p:txBody>
      </p:sp>
      <p:sp>
        <p:nvSpPr>
          <p:cNvPr id="2" name="Title 1" hidden="1">
            <a:extLst>
              <a:ext uri="{FF2B5EF4-FFF2-40B4-BE49-F238E27FC236}">
                <a16:creationId xmlns:a16="http://schemas.microsoft.com/office/drawing/2014/main" id="{F3F182C3-DE61-4F8F-9D51-665759BBA608}"/>
              </a:ext>
            </a:extLst>
          </p:cNvPr>
          <p:cNvSpPr>
            <a:spLocks noGrp="1"/>
          </p:cNvSpPr>
          <p:nvPr>
            <p:ph type="title"/>
          </p:nvPr>
        </p:nvSpPr>
        <p:spPr/>
        <p:txBody>
          <a:bodyPr>
            <a:normAutofit fontScale="90000"/>
          </a:bodyPr>
          <a:lstStyle/>
          <a:p>
            <a:pPr rtl="0" eaLnBrk="1" latinLnBrk="0" hangingPunct="1"/>
            <a:r>
              <a:rPr lang="en-US" sz="3200" b="1" kern="1200" dirty="0">
                <a:solidFill>
                  <a:srgbClr val="F5DCD5"/>
                </a:solidFill>
                <a:effectLst/>
                <a:latin typeface="Verdana" panose="020B0604030504040204" pitchFamily="34" charset="0"/>
                <a:ea typeface="+mn-ea"/>
                <a:cs typeface="+mn-cs"/>
              </a:rPr>
              <a:t>DBI</a:t>
            </a:r>
            <a:r>
              <a:rPr lang="en-US" sz="3200" kern="1200" dirty="0">
                <a:solidFill>
                  <a:srgbClr val="F5DCD5"/>
                </a:solidFill>
                <a:effectLst/>
                <a:latin typeface="Verdana" panose="020B0604030504040204" pitchFamily="34" charset="0"/>
                <a:ea typeface="+mn-ea"/>
                <a:cs typeface="+mn-cs"/>
              </a:rPr>
              <a:t>: Data-based </a:t>
            </a:r>
            <a:endParaRPr lang="en-US" dirty="0">
              <a:effectLst/>
            </a:endParaRPr>
          </a:p>
          <a:p>
            <a:pPr rtl="0" eaLnBrk="1" latinLnBrk="0" hangingPunct="1"/>
            <a:r>
              <a:rPr lang="en-US" sz="3200" kern="1200" dirty="0">
                <a:solidFill>
                  <a:srgbClr val="F5DCD5"/>
                </a:solidFill>
                <a:effectLst/>
                <a:latin typeface="Verdana" panose="020B0604030504040204" pitchFamily="34" charset="0"/>
                <a:ea typeface="+mn-ea"/>
                <a:cs typeface="+mn-cs"/>
              </a:rPr>
              <a:t>Individualization </a:t>
            </a:r>
            <a:endParaRPr lang="en-US" dirty="0">
              <a:effectLst/>
            </a:endParaRPr>
          </a:p>
          <a:p>
            <a:endParaRPr lang="en-US" dirty="0"/>
          </a:p>
        </p:txBody>
      </p:sp>
    </p:spTree>
    <p:extLst>
      <p:ext uri="{BB962C8B-B14F-4D97-AF65-F5344CB8AC3E}">
        <p14:creationId xmlns:p14="http://schemas.microsoft.com/office/powerpoint/2010/main" val="39019622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89221" y="497306"/>
            <a:ext cx="5839327" cy="11274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1">
                    <a:lumMod val="20000"/>
                    <a:lumOff val="80000"/>
                  </a:schemeClr>
                </a:solidFill>
              </a:rPr>
              <a:t>DBI</a:t>
            </a:r>
            <a:r>
              <a:rPr lang="en-US" sz="3200" dirty="0">
                <a:solidFill>
                  <a:schemeClr val="accent1">
                    <a:lumMod val="20000"/>
                    <a:lumOff val="80000"/>
                  </a:schemeClr>
                </a:solidFill>
              </a:rPr>
              <a:t>: Data-based </a:t>
            </a:r>
          </a:p>
          <a:p>
            <a:pPr algn="ctr"/>
            <a:r>
              <a:rPr lang="en-US" sz="3200" dirty="0">
                <a:solidFill>
                  <a:schemeClr val="accent1">
                    <a:lumMod val="20000"/>
                    <a:lumOff val="80000"/>
                  </a:schemeClr>
                </a:solidFill>
              </a:rPr>
              <a:t>Individualization </a:t>
            </a:r>
          </a:p>
        </p:txBody>
      </p:sp>
      <p:sp>
        <p:nvSpPr>
          <p:cNvPr id="3" name="Content Placeholder 2"/>
          <p:cNvSpPr txBox="1">
            <a:spLocks/>
          </p:cNvSpPr>
          <p:nvPr/>
        </p:nvSpPr>
        <p:spPr>
          <a:xfrm>
            <a:off x="1716506" y="2645303"/>
            <a:ext cx="6673516" cy="1589814"/>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1800"/>
              </a:spcBef>
              <a:buClr>
                <a:schemeClr val="accent1"/>
              </a:buClr>
              <a:buSzPct val="125000"/>
              <a:buNone/>
              <a:defRPr/>
            </a:pPr>
            <a:r>
              <a:rPr lang="en-US" sz="3600" dirty="0">
                <a:solidFill>
                  <a:schemeClr val="accent1">
                    <a:lumMod val="20000"/>
                    <a:lumOff val="80000"/>
                  </a:schemeClr>
                </a:solidFill>
              </a:rPr>
              <a:t>		     Individualization</a:t>
            </a:r>
          </a:p>
          <a:p>
            <a:pPr marL="0" lvl="1" indent="0">
              <a:spcBef>
                <a:spcPts val="1800"/>
              </a:spcBef>
              <a:buClr>
                <a:schemeClr val="accent1"/>
              </a:buClr>
              <a:buSzPct val="125000"/>
              <a:buNone/>
              <a:defRPr/>
            </a:pPr>
            <a:r>
              <a:rPr lang="en-US" dirty="0">
                <a:solidFill>
                  <a:schemeClr val="accent1">
                    <a:lumMod val="40000"/>
                    <a:lumOff val="60000"/>
                  </a:schemeClr>
                </a:solidFill>
              </a:rPr>
              <a:t>Standardization</a:t>
            </a:r>
            <a:r>
              <a:rPr lang="en-US" sz="3000" dirty="0">
                <a:solidFill>
                  <a:schemeClr val="accent1">
                    <a:lumMod val="20000"/>
                    <a:lumOff val="80000"/>
                  </a:schemeClr>
                </a:solidFill>
              </a:rPr>
              <a:t>	  </a:t>
            </a:r>
          </a:p>
          <a:p>
            <a:pPr marL="0" lvl="1" indent="0">
              <a:spcBef>
                <a:spcPts val="1800"/>
              </a:spcBef>
              <a:buClr>
                <a:schemeClr val="accent1"/>
              </a:buClr>
              <a:buSzPct val="125000"/>
              <a:buNone/>
              <a:defRPr/>
            </a:pPr>
            <a:r>
              <a:rPr lang="en-US" sz="3000" dirty="0">
                <a:solidFill>
                  <a:schemeClr val="accent1">
                    <a:lumMod val="20000"/>
                    <a:lumOff val="80000"/>
                  </a:schemeClr>
                </a:solidFill>
              </a:rPr>
              <a:t>				</a:t>
            </a:r>
            <a:endParaRPr lang="en-US" sz="2800" dirty="0">
              <a:solidFill>
                <a:schemeClr val="accent1">
                  <a:lumMod val="40000"/>
                  <a:lumOff val="60000"/>
                </a:schemeClr>
              </a:solidFill>
            </a:endParaRPr>
          </a:p>
        </p:txBody>
      </p:sp>
      <p:sp>
        <p:nvSpPr>
          <p:cNvPr id="2" name="Title 1" hidden="1">
            <a:extLst>
              <a:ext uri="{FF2B5EF4-FFF2-40B4-BE49-F238E27FC236}">
                <a16:creationId xmlns:a16="http://schemas.microsoft.com/office/drawing/2014/main" id="{707A3E40-EFDA-42BC-8DAF-50F8A92AA4FF}"/>
              </a:ext>
            </a:extLst>
          </p:cNvPr>
          <p:cNvSpPr>
            <a:spLocks noGrp="1"/>
          </p:cNvSpPr>
          <p:nvPr>
            <p:ph type="title"/>
          </p:nvPr>
        </p:nvSpPr>
        <p:spPr/>
        <p:txBody>
          <a:bodyPr>
            <a:normAutofit fontScale="90000"/>
          </a:bodyPr>
          <a:lstStyle/>
          <a:p>
            <a:pPr rtl="0" eaLnBrk="1" latinLnBrk="0" hangingPunct="1"/>
            <a:r>
              <a:rPr lang="en-US" sz="3200" b="1" kern="1200" dirty="0">
                <a:solidFill>
                  <a:srgbClr val="F5DCD5"/>
                </a:solidFill>
                <a:effectLst/>
                <a:latin typeface="Verdana" panose="020B0604030504040204" pitchFamily="34" charset="0"/>
                <a:ea typeface="+mn-ea"/>
                <a:cs typeface="+mn-cs"/>
              </a:rPr>
              <a:t>DBI</a:t>
            </a:r>
            <a:r>
              <a:rPr lang="en-US" sz="3200" kern="1200" dirty="0">
                <a:solidFill>
                  <a:srgbClr val="F5DCD5"/>
                </a:solidFill>
                <a:effectLst/>
                <a:latin typeface="Verdana" panose="020B0604030504040204" pitchFamily="34" charset="0"/>
                <a:ea typeface="+mn-ea"/>
                <a:cs typeface="+mn-cs"/>
              </a:rPr>
              <a:t>: Data-based </a:t>
            </a:r>
            <a:endParaRPr lang="en-US" dirty="0">
              <a:effectLst/>
            </a:endParaRPr>
          </a:p>
          <a:p>
            <a:pPr rtl="0" eaLnBrk="1" latinLnBrk="0" hangingPunct="1"/>
            <a:r>
              <a:rPr lang="en-US" sz="3200" kern="1200" dirty="0">
                <a:solidFill>
                  <a:srgbClr val="F5DCD5"/>
                </a:solidFill>
                <a:effectLst/>
                <a:latin typeface="Verdana" panose="020B0604030504040204" pitchFamily="34" charset="0"/>
                <a:ea typeface="+mn-ea"/>
                <a:cs typeface="+mn-cs"/>
              </a:rPr>
              <a:t>Individualization </a:t>
            </a:r>
            <a:endParaRPr lang="en-US" dirty="0">
              <a:effectLst/>
            </a:endParaRPr>
          </a:p>
          <a:p>
            <a:endParaRPr lang="en-US" dirty="0"/>
          </a:p>
        </p:txBody>
      </p:sp>
    </p:spTree>
    <p:extLst>
      <p:ext uri="{BB962C8B-B14F-4D97-AF65-F5344CB8AC3E}">
        <p14:creationId xmlns:p14="http://schemas.microsoft.com/office/powerpoint/2010/main" val="7681403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89221" y="497306"/>
            <a:ext cx="5839327" cy="11274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1">
                    <a:lumMod val="20000"/>
                    <a:lumOff val="80000"/>
                  </a:schemeClr>
                </a:solidFill>
              </a:rPr>
              <a:t>DBI</a:t>
            </a:r>
            <a:r>
              <a:rPr lang="en-US" sz="3200" dirty="0">
                <a:solidFill>
                  <a:schemeClr val="accent1">
                    <a:lumMod val="20000"/>
                    <a:lumOff val="80000"/>
                  </a:schemeClr>
                </a:solidFill>
              </a:rPr>
              <a:t>: Data-based </a:t>
            </a:r>
          </a:p>
          <a:p>
            <a:pPr algn="ctr"/>
            <a:r>
              <a:rPr lang="en-US" sz="3200" dirty="0">
                <a:solidFill>
                  <a:schemeClr val="accent1">
                    <a:lumMod val="20000"/>
                    <a:lumOff val="80000"/>
                  </a:schemeClr>
                </a:solidFill>
              </a:rPr>
              <a:t>Individualization </a:t>
            </a:r>
          </a:p>
        </p:txBody>
      </p:sp>
      <p:sp>
        <p:nvSpPr>
          <p:cNvPr id="3" name="Content Placeholder 2"/>
          <p:cNvSpPr txBox="1">
            <a:spLocks/>
          </p:cNvSpPr>
          <p:nvPr/>
        </p:nvSpPr>
        <p:spPr>
          <a:xfrm>
            <a:off x="1524001" y="2853851"/>
            <a:ext cx="7154778" cy="1589814"/>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spcBef>
                <a:spcPts val="1800"/>
              </a:spcBef>
              <a:buClr>
                <a:schemeClr val="accent1"/>
              </a:buClr>
              <a:buSzPct val="125000"/>
              <a:buNone/>
              <a:defRPr/>
            </a:pPr>
            <a:r>
              <a:rPr lang="en-US" sz="3000" dirty="0">
                <a:solidFill>
                  <a:schemeClr val="accent1">
                    <a:lumMod val="20000"/>
                    <a:lumOff val="80000"/>
                  </a:schemeClr>
                </a:solidFill>
              </a:rPr>
              <a:t>Standardization   Individualization</a:t>
            </a:r>
          </a:p>
        </p:txBody>
      </p:sp>
      <p:sp>
        <p:nvSpPr>
          <p:cNvPr id="2" name="Title 1" hidden="1">
            <a:extLst>
              <a:ext uri="{FF2B5EF4-FFF2-40B4-BE49-F238E27FC236}">
                <a16:creationId xmlns:a16="http://schemas.microsoft.com/office/drawing/2014/main" id="{D0E13E11-0AE0-4F94-9CC0-DC47BB6D4409}"/>
              </a:ext>
            </a:extLst>
          </p:cNvPr>
          <p:cNvSpPr>
            <a:spLocks noGrp="1"/>
          </p:cNvSpPr>
          <p:nvPr>
            <p:ph type="title"/>
          </p:nvPr>
        </p:nvSpPr>
        <p:spPr/>
        <p:txBody>
          <a:bodyPr>
            <a:normAutofit fontScale="90000"/>
          </a:bodyPr>
          <a:lstStyle/>
          <a:p>
            <a:pPr rtl="0" eaLnBrk="1" latinLnBrk="0" hangingPunct="1"/>
            <a:r>
              <a:rPr lang="en-US" sz="3200" b="1" kern="1200" dirty="0">
                <a:solidFill>
                  <a:srgbClr val="F5DCD5"/>
                </a:solidFill>
                <a:effectLst/>
                <a:latin typeface="Verdana" panose="020B0604030504040204" pitchFamily="34" charset="0"/>
                <a:ea typeface="+mn-ea"/>
                <a:cs typeface="+mn-cs"/>
              </a:rPr>
              <a:t>DBI</a:t>
            </a:r>
            <a:r>
              <a:rPr lang="en-US" sz="3200" kern="1200" dirty="0">
                <a:solidFill>
                  <a:srgbClr val="F5DCD5"/>
                </a:solidFill>
                <a:effectLst/>
                <a:latin typeface="Verdana" panose="020B0604030504040204" pitchFamily="34" charset="0"/>
                <a:ea typeface="+mn-ea"/>
                <a:cs typeface="+mn-cs"/>
              </a:rPr>
              <a:t>: Data-based </a:t>
            </a:r>
            <a:endParaRPr lang="en-US" dirty="0">
              <a:effectLst/>
            </a:endParaRPr>
          </a:p>
          <a:p>
            <a:pPr rtl="0" eaLnBrk="1" latinLnBrk="0" hangingPunct="1"/>
            <a:r>
              <a:rPr lang="en-US" sz="3200" kern="1200" dirty="0">
                <a:solidFill>
                  <a:srgbClr val="F5DCD5"/>
                </a:solidFill>
                <a:effectLst/>
                <a:latin typeface="Verdana" panose="020B0604030504040204" pitchFamily="34" charset="0"/>
                <a:ea typeface="+mn-ea"/>
                <a:cs typeface="+mn-cs"/>
              </a:rPr>
              <a:t>Individualization </a:t>
            </a:r>
            <a:endParaRPr lang="en-US" dirty="0">
              <a:effectLst/>
            </a:endParaRPr>
          </a:p>
          <a:p>
            <a:endParaRPr lang="en-US" dirty="0"/>
          </a:p>
        </p:txBody>
      </p:sp>
    </p:spTree>
    <p:extLst>
      <p:ext uri="{BB962C8B-B14F-4D97-AF65-F5344CB8AC3E}">
        <p14:creationId xmlns:p14="http://schemas.microsoft.com/office/powerpoint/2010/main" val="17748047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0132" y="228600"/>
            <a:ext cx="10397067" cy="731520"/>
          </a:xfrm>
        </p:spPr>
        <p:txBody>
          <a:bodyPr/>
          <a:lstStyle/>
          <a:p>
            <a:r>
              <a:rPr lang="en-US" sz="3600" dirty="0"/>
              <a:t>DBI</a:t>
            </a:r>
            <a:endParaRPr lang="en-US" dirty="0"/>
          </a:p>
        </p:txBody>
      </p:sp>
      <p:pic>
        <p:nvPicPr>
          <p:cNvPr id="5" name="Picture 4"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CB62B6DE-EA81-4DB6-82EB-ED29FB93EE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3007" y="439209"/>
            <a:ext cx="3190207" cy="5629701"/>
          </a:xfrm>
          <a:prstGeom prst="rect">
            <a:avLst/>
          </a:prstGeom>
        </p:spPr>
      </p:pic>
    </p:spTree>
    <p:extLst>
      <p:ext uri="{BB962C8B-B14F-4D97-AF65-F5344CB8AC3E}">
        <p14:creationId xmlns:p14="http://schemas.microsoft.com/office/powerpoint/2010/main" val="41580635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89221" y="497306"/>
            <a:ext cx="5839327" cy="11274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1">
                    <a:lumMod val="20000"/>
                    <a:lumOff val="80000"/>
                  </a:schemeClr>
                </a:solidFill>
              </a:rPr>
              <a:t>DBI</a:t>
            </a:r>
            <a:r>
              <a:rPr lang="en-US" sz="3200" dirty="0">
                <a:solidFill>
                  <a:schemeClr val="accent1">
                    <a:lumMod val="20000"/>
                    <a:lumOff val="80000"/>
                  </a:schemeClr>
                </a:solidFill>
              </a:rPr>
              <a:t>: Data-based </a:t>
            </a:r>
          </a:p>
          <a:p>
            <a:pPr algn="ctr"/>
            <a:r>
              <a:rPr lang="en-US" sz="3200" dirty="0">
                <a:solidFill>
                  <a:schemeClr val="accent1">
                    <a:lumMod val="20000"/>
                    <a:lumOff val="80000"/>
                  </a:schemeClr>
                </a:solidFill>
              </a:rPr>
              <a:t>Individualization </a:t>
            </a:r>
          </a:p>
        </p:txBody>
      </p:sp>
      <p:sp>
        <p:nvSpPr>
          <p:cNvPr id="3" name="Content Placeholder 2"/>
          <p:cNvSpPr txBox="1">
            <a:spLocks/>
          </p:cNvSpPr>
          <p:nvPr/>
        </p:nvSpPr>
        <p:spPr>
          <a:xfrm>
            <a:off x="1838076" y="2051745"/>
            <a:ext cx="6632157" cy="326972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1"/>
              </a:buClr>
              <a:buSzPct val="125000"/>
              <a:buFont typeface="Wingdings" charset="2"/>
              <a:buChar char="§"/>
            </a:pPr>
            <a:r>
              <a:rPr lang="en-US" sz="3200" dirty="0"/>
              <a:t>MTSS/RTI</a:t>
            </a:r>
          </a:p>
          <a:p>
            <a:pPr lvl="1">
              <a:spcBef>
                <a:spcPts val="1800"/>
              </a:spcBef>
              <a:buClr>
                <a:schemeClr val="accent1"/>
              </a:buClr>
              <a:buSzPct val="125000"/>
              <a:buFont typeface="Wingdings" charset="2"/>
              <a:buChar char="§"/>
            </a:pPr>
            <a:r>
              <a:rPr lang="en-US" sz="3200" dirty="0"/>
              <a:t>Special Education</a:t>
            </a:r>
          </a:p>
        </p:txBody>
      </p:sp>
      <p:sp>
        <p:nvSpPr>
          <p:cNvPr id="2" name="Title 1" hidden="1">
            <a:extLst>
              <a:ext uri="{FF2B5EF4-FFF2-40B4-BE49-F238E27FC236}">
                <a16:creationId xmlns:a16="http://schemas.microsoft.com/office/drawing/2014/main" id="{E0DE7141-743C-40D3-A172-62AAB1FEFD02}"/>
              </a:ext>
            </a:extLst>
          </p:cNvPr>
          <p:cNvSpPr>
            <a:spLocks noGrp="1"/>
          </p:cNvSpPr>
          <p:nvPr>
            <p:ph type="title"/>
          </p:nvPr>
        </p:nvSpPr>
        <p:spPr/>
        <p:txBody>
          <a:bodyPr>
            <a:normAutofit fontScale="90000"/>
          </a:bodyPr>
          <a:lstStyle/>
          <a:p>
            <a:pPr rtl="0" eaLnBrk="1" latinLnBrk="0" hangingPunct="1"/>
            <a:r>
              <a:rPr lang="en-US" sz="3200" b="1" kern="1200" dirty="0">
                <a:solidFill>
                  <a:srgbClr val="F5DCD5"/>
                </a:solidFill>
                <a:effectLst/>
                <a:latin typeface="Verdana" panose="020B0604030504040204" pitchFamily="34" charset="0"/>
                <a:ea typeface="+mn-ea"/>
                <a:cs typeface="+mn-cs"/>
              </a:rPr>
              <a:t>DBI</a:t>
            </a:r>
            <a:r>
              <a:rPr lang="en-US" sz="3200" kern="1200" dirty="0">
                <a:solidFill>
                  <a:srgbClr val="F5DCD5"/>
                </a:solidFill>
                <a:effectLst/>
                <a:latin typeface="Verdana" panose="020B0604030504040204" pitchFamily="34" charset="0"/>
                <a:ea typeface="+mn-ea"/>
                <a:cs typeface="+mn-cs"/>
              </a:rPr>
              <a:t>: Data-based </a:t>
            </a:r>
            <a:endParaRPr lang="en-US" dirty="0">
              <a:effectLst/>
            </a:endParaRPr>
          </a:p>
          <a:p>
            <a:pPr rtl="0" eaLnBrk="1" latinLnBrk="0" hangingPunct="1"/>
            <a:r>
              <a:rPr lang="en-US" sz="3200" kern="1200" dirty="0">
                <a:solidFill>
                  <a:srgbClr val="F5DCD5"/>
                </a:solidFill>
                <a:effectLst/>
                <a:latin typeface="Verdana" panose="020B0604030504040204" pitchFamily="34" charset="0"/>
                <a:ea typeface="+mn-ea"/>
                <a:cs typeface="+mn-cs"/>
              </a:rPr>
              <a:t>Individualization </a:t>
            </a:r>
            <a:endParaRPr lang="en-US" dirty="0">
              <a:effectLst/>
            </a:endParaRPr>
          </a:p>
          <a:p>
            <a:endParaRPr lang="en-US" dirty="0"/>
          </a:p>
        </p:txBody>
      </p:sp>
    </p:spTree>
    <p:extLst>
      <p:ext uri="{BB962C8B-B14F-4D97-AF65-F5344CB8AC3E}">
        <p14:creationId xmlns:p14="http://schemas.microsoft.com/office/powerpoint/2010/main" val="38389025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p:cNvSpPr>
            <a:spLocks noGrp="1"/>
          </p:cNvSpPr>
          <p:nvPr>
            <p:ph type="title"/>
          </p:nvPr>
        </p:nvSpPr>
        <p:spPr>
          <a:xfrm>
            <a:off x="1752600" y="228600"/>
            <a:ext cx="8686800" cy="731520"/>
          </a:xfrm>
        </p:spPr>
        <p:txBody>
          <a:bodyPr/>
          <a:lstStyle/>
          <a:p>
            <a:r>
              <a:rPr lang="en-US" dirty="0"/>
              <a:t>MTSS/RTI</a:t>
            </a:r>
          </a:p>
        </p:txBody>
      </p:sp>
      <p:sp>
        <p:nvSpPr>
          <p:cNvPr id="6" name="AutoShape 5" descr="Image of a pyramid showing the different levels of the MTSS/RTI process "/>
          <p:cNvSpPr>
            <a:spLocks noChangeArrowheads="1"/>
          </p:cNvSpPr>
          <p:nvPr/>
        </p:nvSpPr>
        <p:spPr bwMode="auto">
          <a:xfrm>
            <a:off x="1886452" y="1505531"/>
            <a:ext cx="3290888" cy="4338637"/>
          </a:xfrm>
          <a:prstGeom prst="triangle">
            <a:avLst>
              <a:gd name="adj" fmla="val 50000"/>
            </a:avLst>
          </a:prstGeom>
          <a:solidFill>
            <a:schemeClr val="accent3">
              <a:lumMod val="50000"/>
            </a:schemeClr>
          </a:solidFill>
          <a:ln w="9525">
            <a:solidFill>
              <a:schemeClr val="tx1"/>
            </a:solidFill>
            <a:miter lim="800000"/>
            <a:headEnd/>
            <a:tailEnd/>
          </a:ln>
        </p:spPr>
        <p:txBody>
          <a:bodyPr wrap="none" anchor="ctr"/>
          <a:lstStyle/>
          <a:p>
            <a:endParaRPr lang="en-US"/>
          </a:p>
        </p:txBody>
      </p:sp>
      <p:sp>
        <p:nvSpPr>
          <p:cNvPr id="7" name="AutoShape 7" descr="Wide upward diagonal"/>
          <p:cNvSpPr>
            <a:spLocks noChangeArrowheads="1"/>
          </p:cNvSpPr>
          <p:nvPr/>
        </p:nvSpPr>
        <p:spPr bwMode="auto">
          <a:xfrm>
            <a:off x="2610612" y="1527884"/>
            <a:ext cx="1866900" cy="2497000"/>
          </a:xfrm>
          <a:prstGeom prst="triangle">
            <a:avLst>
              <a:gd name="adj" fmla="val 50000"/>
            </a:avLst>
          </a:prstGeom>
          <a:solidFill>
            <a:srgbClr val="F5F60C"/>
          </a:solidFill>
          <a:ln w="9525">
            <a:noFill/>
            <a:miter lim="800000"/>
            <a:headEnd/>
            <a:tailEnd/>
          </a:ln>
        </p:spPr>
        <p:txBody>
          <a:bodyPr wrap="none" anchor="ctr"/>
          <a:lstStyle/>
          <a:p>
            <a:endParaRPr lang="en-US"/>
          </a:p>
        </p:txBody>
      </p:sp>
      <p:sp>
        <p:nvSpPr>
          <p:cNvPr id="9" name="Text Box 9"/>
          <p:cNvSpPr txBox="1">
            <a:spLocks noChangeArrowheads="1"/>
          </p:cNvSpPr>
          <p:nvPr/>
        </p:nvSpPr>
        <p:spPr bwMode="auto">
          <a:xfrm>
            <a:off x="5059533" y="4369538"/>
            <a:ext cx="2528004" cy="646331"/>
          </a:xfrm>
          <a:prstGeom prst="rect">
            <a:avLst/>
          </a:prstGeom>
          <a:solidFill>
            <a:schemeClr val="accent3">
              <a:lumMod val="60000"/>
              <a:lumOff val="40000"/>
            </a:schemeClr>
          </a:solidFill>
          <a:ln w="9525">
            <a:noFill/>
            <a:miter lim="800000"/>
            <a:headEnd/>
            <a:tailEnd/>
          </a:ln>
          <a:effectLst/>
        </p:spPr>
        <p:txBody>
          <a:bodyPr wrap="square">
            <a:spAutoFit/>
          </a:bodyPr>
          <a:lstStyle/>
          <a:p>
            <a:pPr algn="ctr"/>
            <a:r>
              <a:rPr lang="en-US" dirty="0">
                <a:latin typeface="Verdana" charset="0"/>
                <a:ea typeface="Verdana" charset="0"/>
                <a:cs typeface="Verdana" charset="0"/>
              </a:rPr>
              <a:t>Classroom </a:t>
            </a:r>
          </a:p>
          <a:p>
            <a:pPr algn="ctr"/>
            <a:r>
              <a:rPr lang="en-US" dirty="0">
                <a:latin typeface="Verdana" charset="0"/>
                <a:ea typeface="Verdana" charset="0"/>
                <a:cs typeface="Verdana" charset="0"/>
              </a:rPr>
              <a:t>Instruction</a:t>
            </a:r>
          </a:p>
        </p:txBody>
      </p:sp>
      <p:sp>
        <p:nvSpPr>
          <p:cNvPr id="12" name="AutoShape 7" descr="Wide upward diagonal"/>
          <p:cNvSpPr>
            <a:spLocks noChangeArrowheads="1"/>
          </p:cNvSpPr>
          <p:nvPr/>
        </p:nvSpPr>
        <p:spPr bwMode="auto">
          <a:xfrm>
            <a:off x="3109094" y="1508914"/>
            <a:ext cx="866690" cy="1153979"/>
          </a:xfrm>
          <a:prstGeom prst="triangle">
            <a:avLst>
              <a:gd name="adj" fmla="val 50000"/>
            </a:avLst>
          </a:prstGeom>
          <a:solidFill>
            <a:schemeClr val="accent1"/>
          </a:solidFill>
          <a:ln w="9525">
            <a:noFill/>
            <a:miter lim="800000"/>
            <a:headEnd/>
            <a:tailEnd/>
          </a:ln>
        </p:spPr>
        <p:txBody>
          <a:bodyPr wrap="none" anchor="ctr"/>
          <a:lstStyle/>
          <a:p>
            <a:endParaRPr lang="en-US"/>
          </a:p>
        </p:txBody>
      </p:sp>
      <p:sp>
        <p:nvSpPr>
          <p:cNvPr id="13" name="Text Box 9"/>
          <p:cNvSpPr txBox="1">
            <a:spLocks noChangeArrowheads="1"/>
          </p:cNvSpPr>
          <p:nvPr/>
        </p:nvSpPr>
        <p:spPr bwMode="auto">
          <a:xfrm>
            <a:off x="5059533" y="3048102"/>
            <a:ext cx="2528004" cy="646331"/>
          </a:xfrm>
          <a:prstGeom prst="rect">
            <a:avLst/>
          </a:prstGeom>
          <a:solidFill>
            <a:schemeClr val="accent3">
              <a:lumMod val="60000"/>
              <a:lumOff val="40000"/>
            </a:schemeClr>
          </a:solidFill>
          <a:ln w="9525">
            <a:noFill/>
            <a:miter lim="800000"/>
            <a:headEnd/>
            <a:tailEnd/>
          </a:ln>
          <a:effectLst/>
        </p:spPr>
        <p:txBody>
          <a:bodyPr wrap="square">
            <a:spAutoFit/>
          </a:bodyPr>
          <a:lstStyle/>
          <a:p>
            <a:pPr algn="ctr"/>
            <a:r>
              <a:rPr lang="en-US" dirty="0">
                <a:latin typeface="Verdana" charset="0"/>
                <a:ea typeface="Verdana" charset="0"/>
                <a:cs typeface="Verdana" charset="0"/>
              </a:rPr>
              <a:t>Supplemental</a:t>
            </a:r>
          </a:p>
          <a:p>
            <a:pPr algn="ctr"/>
            <a:r>
              <a:rPr lang="en-US" dirty="0">
                <a:latin typeface="Verdana" charset="0"/>
                <a:ea typeface="Verdana" charset="0"/>
                <a:cs typeface="Verdana" charset="0"/>
              </a:rPr>
              <a:t>Intervention</a:t>
            </a:r>
          </a:p>
        </p:txBody>
      </p:sp>
      <p:sp>
        <p:nvSpPr>
          <p:cNvPr id="14" name="Text Box 9"/>
          <p:cNvSpPr txBox="1">
            <a:spLocks noChangeArrowheads="1"/>
          </p:cNvSpPr>
          <p:nvPr/>
        </p:nvSpPr>
        <p:spPr bwMode="auto">
          <a:xfrm>
            <a:off x="5059533" y="1726666"/>
            <a:ext cx="2528004" cy="646331"/>
          </a:xfrm>
          <a:prstGeom prst="rect">
            <a:avLst/>
          </a:prstGeom>
          <a:solidFill>
            <a:schemeClr val="accent3">
              <a:lumMod val="60000"/>
              <a:lumOff val="40000"/>
            </a:schemeClr>
          </a:solidFill>
          <a:ln w="9525">
            <a:noFill/>
            <a:miter lim="800000"/>
            <a:headEnd/>
            <a:tailEnd/>
          </a:ln>
          <a:effectLst/>
        </p:spPr>
        <p:txBody>
          <a:bodyPr wrap="square">
            <a:spAutoFit/>
          </a:bodyPr>
          <a:lstStyle/>
          <a:p>
            <a:pPr algn="ctr"/>
            <a:r>
              <a:rPr lang="en-US" dirty="0">
                <a:latin typeface="Verdana" charset="0"/>
                <a:ea typeface="Verdana" charset="0"/>
                <a:cs typeface="Verdana" charset="0"/>
              </a:rPr>
              <a:t>Individualized</a:t>
            </a:r>
          </a:p>
          <a:p>
            <a:pPr algn="ctr"/>
            <a:r>
              <a:rPr lang="en-US" dirty="0">
                <a:latin typeface="Verdana" charset="0"/>
                <a:ea typeface="Verdana" charset="0"/>
                <a:cs typeface="Verdana" charset="0"/>
              </a:rPr>
              <a:t>Intervention</a:t>
            </a:r>
          </a:p>
        </p:txBody>
      </p:sp>
      <p:sp>
        <p:nvSpPr>
          <p:cNvPr id="15" name="Oval 14" descr="Circle highlighting two step - individualized intervention and supplemental intervention "/>
          <p:cNvSpPr/>
          <p:nvPr/>
        </p:nvSpPr>
        <p:spPr>
          <a:xfrm>
            <a:off x="4818784" y="1352578"/>
            <a:ext cx="3076454" cy="2671039"/>
          </a:xfrm>
          <a:prstGeom prst="ellipse">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56647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p:cNvSpPr>
            <a:spLocks noGrp="1"/>
          </p:cNvSpPr>
          <p:nvPr>
            <p:ph type="title"/>
          </p:nvPr>
        </p:nvSpPr>
        <p:spPr>
          <a:xfrm>
            <a:off x="1752600" y="228600"/>
            <a:ext cx="8686800" cy="731520"/>
          </a:xfrm>
        </p:spPr>
        <p:txBody>
          <a:bodyPr/>
          <a:lstStyle/>
          <a:p>
            <a:r>
              <a:rPr lang="en-US" dirty="0"/>
              <a:t>Special Education</a:t>
            </a:r>
          </a:p>
        </p:txBody>
      </p:sp>
      <p:pic>
        <p:nvPicPr>
          <p:cNvPr id="3" name="Picture 2" descr="Image of toy blocks spelling out IEP">
            <a:extLst>
              <a:ext uri="{FF2B5EF4-FFF2-40B4-BE49-F238E27FC236}">
                <a16:creationId xmlns:a16="http://schemas.microsoft.com/office/drawing/2014/main" id="{DC4D1A6E-5834-074D-9C04-88B017AFF3CB}"/>
              </a:ext>
            </a:extLst>
          </p:cNvPr>
          <p:cNvPicPr>
            <a:picLocks noChangeAspect="1"/>
          </p:cNvPicPr>
          <p:nvPr/>
        </p:nvPicPr>
        <p:blipFill>
          <a:blip r:embed="rId3"/>
          <a:stretch>
            <a:fillRect/>
          </a:stretch>
        </p:blipFill>
        <p:spPr>
          <a:xfrm>
            <a:off x="1948180" y="1804670"/>
            <a:ext cx="4598997" cy="3072130"/>
          </a:xfrm>
          <a:prstGeom prst="rect">
            <a:avLst/>
          </a:prstGeom>
        </p:spPr>
      </p:pic>
    </p:spTree>
    <p:extLst>
      <p:ext uri="{BB962C8B-B14F-4D97-AF65-F5344CB8AC3E}">
        <p14:creationId xmlns:p14="http://schemas.microsoft.com/office/powerpoint/2010/main" val="11911110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D2A21FCD-070C-4A88-8A86-00D763F259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8356" y="960120"/>
            <a:ext cx="3190207" cy="5629701"/>
          </a:xfrm>
          <a:prstGeom prst="rect">
            <a:avLst/>
          </a:prstGeom>
        </p:spPr>
      </p:pic>
      <p:sp>
        <p:nvSpPr>
          <p:cNvPr id="8" name="Oval 7">
            <a:extLst>
              <a:ext uri="{C183D7F6-B498-43B3-948B-1728B52AA6E4}">
                <adec:decorative xmlns:adec="http://schemas.microsoft.com/office/drawing/2017/decorative" val="1"/>
              </a:ext>
            </a:extLst>
          </p:cNvPr>
          <p:cNvSpPr/>
          <p:nvPr/>
        </p:nvSpPr>
        <p:spPr>
          <a:xfrm>
            <a:off x="4912947" y="832785"/>
            <a:ext cx="2249888" cy="1285875"/>
          </a:xfrm>
          <a:prstGeom prst="ellipse">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524001" y="1665909"/>
            <a:ext cx="2963219" cy="12858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Validated Intervention </a:t>
            </a:r>
            <a:r>
              <a:rPr lang="en-US" sz="2400" u="sng" dirty="0"/>
              <a:t>Program</a:t>
            </a:r>
          </a:p>
        </p:txBody>
      </p:sp>
      <p:sp>
        <p:nvSpPr>
          <p:cNvPr id="9" name="Title 1"/>
          <p:cNvSpPr>
            <a:spLocks noGrp="1"/>
          </p:cNvSpPr>
          <p:nvPr>
            <p:ph type="title"/>
          </p:nvPr>
        </p:nvSpPr>
        <p:spPr>
          <a:xfrm>
            <a:off x="1752600" y="228600"/>
            <a:ext cx="8686800" cy="731520"/>
          </a:xfrm>
        </p:spPr>
        <p:txBody>
          <a:bodyPr/>
          <a:lstStyle/>
          <a:p>
            <a:r>
              <a:rPr lang="en-US" sz="3600" dirty="0"/>
              <a:t>DBI</a:t>
            </a:r>
            <a:endParaRPr lang="en-US" dirty="0"/>
          </a:p>
        </p:txBody>
      </p:sp>
    </p:spTree>
    <p:extLst>
      <p:ext uri="{BB962C8B-B14F-4D97-AF65-F5344CB8AC3E}">
        <p14:creationId xmlns:p14="http://schemas.microsoft.com/office/powerpoint/2010/main" val="22205783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77979" y="2179256"/>
            <a:ext cx="3930316" cy="12858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Start with something that has a good chance of working</a:t>
            </a:r>
            <a:endParaRPr lang="en-US" sz="2400" u="sng" dirty="0"/>
          </a:p>
        </p:txBody>
      </p:sp>
      <p:sp>
        <p:nvSpPr>
          <p:cNvPr id="9" name="Title 1"/>
          <p:cNvSpPr>
            <a:spLocks noGrp="1"/>
          </p:cNvSpPr>
          <p:nvPr>
            <p:ph type="title"/>
          </p:nvPr>
        </p:nvSpPr>
        <p:spPr>
          <a:xfrm>
            <a:off x="1752600" y="228600"/>
            <a:ext cx="8686800" cy="731520"/>
          </a:xfrm>
        </p:spPr>
        <p:txBody>
          <a:bodyPr>
            <a:normAutofit/>
          </a:bodyPr>
          <a:lstStyle/>
          <a:p>
            <a:r>
              <a:rPr lang="en-US" sz="2800" dirty="0"/>
              <a:t>Validated Intervention Program</a:t>
            </a:r>
            <a:endParaRPr lang="en-US" sz="2400" dirty="0"/>
          </a:p>
        </p:txBody>
      </p:sp>
    </p:spTree>
    <p:extLst>
      <p:ext uri="{BB962C8B-B14F-4D97-AF65-F5344CB8AC3E}">
        <p14:creationId xmlns:p14="http://schemas.microsoft.com/office/powerpoint/2010/main" val="961368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ture of a young girl named Ruth"/>
          <p:cNvPicPr/>
          <p:nvPr/>
        </p:nvPicPr>
        <p:blipFill rotWithShape="1">
          <a:blip r:embed="rId2">
            <a:extLst>
              <a:ext uri="{28A0092B-C50C-407E-A947-70E740481C1C}">
                <a14:useLocalDpi xmlns:a14="http://schemas.microsoft.com/office/drawing/2010/main" val="0"/>
              </a:ext>
            </a:extLst>
          </a:blip>
          <a:srcRect l="3350" r="40439"/>
          <a:stretch/>
        </p:blipFill>
        <p:spPr bwMode="auto">
          <a:xfrm>
            <a:off x="294298" y="234543"/>
            <a:ext cx="2865997" cy="3551394"/>
          </a:xfrm>
          <a:prstGeom prst="rect">
            <a:avLst/>
          </a:prstGeom>
          <a:noFill/>
          <a:ln>
            <a:noFill/>
          </a:ln>
          <a:extLst>
            <a:ext uri="{53640926-AAD7-44D8-BBD7-CCE9431645EC}">
              <a14:shadowObscured xmlns:a14="http://schemas.microsoft.com/office/drawing/2010/main"/>
            </a:ext>
          </a:extLst>
        </p:spPr>
      </p:pic>
      <p:sp>
        <p:nvSpPr>
          <p:cNvPr id="5" name="Content Placeholder 2"/>
          <p:cNvSpPr txBox="1">
            <a:spLocks/>
          </p:cNvSpPr>
          <p:nvPr/>
        </p:nvSpPr>
        <p:spPr>
          <a:xfrm>
            <a:off x="1095637" y="3785937"/>
            <a:ext cx="1263317" cy="930442"/>
          </a:xfrm>
          <a:prstGeom prst="rect">
            <a:avLst/>
          </a:prstGeom>
        </p:spPr>
        <p:txBody>
          <a:bodyPr>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800" dirty="0"/>
              <a:t>Ruth</a:t>
            </a:r>
          </a:p>
        </p:txBody>
      </p:sp>
      <p:pic>
        <p:nvPicPr>
          <p:cNvPr id="6" name="Picture 5" descr="Picture of a young boy named Colin"/>
          <p:cNvPicPr>
            <a:picLocks noChangeAspect="1"/>
          </p:cNvPicPr>
          <p:nvPr/>
        </p:nvPicPr>
        <p:blipFill rotWithShape="1">
          <a:blip r:embed="rId3"/>
          <a:srcRect l="4735" r="4025"/>
          <a:stretch/>
        </p:blipFill>
        <p:spPr>
          <a:xfrm>
            <a:off x="3550023" y="2039018"/>
            <a:ext cx="2738481" cy="3001370"/>
          </a:xfrm>
          <a:prstGeom prst="rect">
            <a:avLst/>
          </a:prstGeom>
        </p:spPr>
      </p:pic>
      <p:sp>
        <p:nvSpPr>
          <p:cNvPr id="7" name="Content Placeholder 2"/>
          <p:cNvSpPr txBox="1">
            <a:spLocks/>
          </p:cNvSpPr>
          <p:nvPr/>
        </p:nvSpPr>
        <p:spPr>
          <a:xfrm>
            <a:off x="4287604" y="5040388"/>
            <a:ext cx="1263317" cy="930442"/>
          </a:xfrm>
          <a:prstGeom prst="rect">
            <a:avLst/>
          </a:prstGeom>
        </p:spPr>
        <p:txBody>
          <a:bodyPr>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800" dirty="0"/>
              <a:t>Colin</a:t>
            </a:r>
          </a:p>
        </p:txBody>
      </p:sp>
      <p:sp>
        <p:nvSpPr>
          <p:cNvPr id="2" name="Title 1" hidden="1">
            <a:extLst>
              <a:ext uri="{FF2B5EF4-FFF2-40B4-BE49-F238E27FC236}">
                <a16:creationId xmlns:a16="http://schemas.microsoft.com/office/drawing/2014/main" id="{D6A081DD-3D8A-4151-9B91-BB324D2A3CD6}"/>
              </a:ext>
            </a:extLst>
          </p:cNvPr>
          <p:cNvSpPr>
            <a:spLocks noGrp="1"/>
          </p:cNvSpPr>
          <p:nvPr>
            <p:ph type="title"/>
          </p:nvPr>
        </p:nvSpPr>
        <p:spPr/>
        <p:txBody>
          <a:bodyPr/>
          <a:lstStyle/>
          <a:p>
            <a:r>
              <a:rPr lang="en-US" dirty="0"/>
              <a:t>Pictures of children</a:t>
            </a:r>
          </a:p>
        </p:txBody>
      </p:sp>
    </p:spTree>
    <p:extLst>
      <p:ext uri="{BB962C8B-B14F-4D97-AF65-F5344CB8AC3E}">
        <p14:creationId xmlns:p14="http://schemas.microsoft.com/office/powerpoint/2010/main" val="18073197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01587" y="1846268"/>
            <a:ext cx="6188529" cy="1062827"/>
          </a:xfrm>
          <a:prstGeom prst="rect">
            <a:avLst/>
          </a:prstGeom>
          <a:solidFill>
            <a:srgbClr val="6D5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Intervention Options </a:t>
            </a:r>
          </a:p>
          <a:p>
            <a:pPr algn="ctr"/>
            <a:r>
              <a:rPr lang="en-US" sz="2400" dirty="0"/>
              <a:t>for Teaching Reading</a:t>
            </a:r>
          </a:p>
        </p:txBody>
      </p:sp>
      <p:sp>
        <p:nvSpPr>
          <p:cNvPr id="5" name="Rectangle 4"/>
          <p:cNvSpPr/>
          <p:nvPr/>
        </p:nvSpPr>
        <p:spPr>
          <a:xfrm>
            <a:off x="1801587" y="3031560"/>
            <a:ext cx="3602533" cy="8429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Evidence-supported program</a:t>
            </a:r>
          </a:p>
        </p:txBody>
      </p:sp>
      <p:sp>
        <p:nvSpPr>
          <p:cNvPr id="9" name="Rectangle 8"/>
          <p:cNvSpPr/>
          <p:nvPr/>
        </p:nvSpPr>
        <p:spPr>
          <a:xfrm>
            <a:off x="3081302" y="3996988"/>
            <a:ext cx="3602533" cy="8429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Evidence-supported practice</a:t>
            </a:r>
          </a:p>
        </p:txBody>
      </p:sp>
      <p:sp>
        <p:nvSpPr>
          <p:cNvPr id="10" name="Rectangle 9"/>
          <p:cNvSpPr/>
          <p:nvPr/>
        </p:nvSpPr>
        <p:spPr>
          <a:xfrm>
            <a:off x="4387583" y="4962416"/>
            <a:ext cx="3602533" cy="8429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Promising program </a:t>
            </a:r>
            <a:r>
              <a:rPr lang="en-US" sz="2400" b="1">
                <a:solidFill>
                  <a:schemeClr val="tx1"/>
                </a:solidFill>
              </a:rPr>
              <a:t>or practice</a:t>
            </a:r>
            <a:endParaRPr lang="en-US" sz="2400" b="1" dirty="0">
              <a:solidFill>
                <a:schemeClr val="tx1"/>
              </a:solidFill>
            </a:endParaRPr>
          </a:p>
        </p:txBody>
      </p:sp>
      <p:sp>
        <p:nvSpPr>
          <p:cNvPr id="11" name="Oval 10" descr="Circle highlighting Evidence supported programs"/>
          <p:cNvSpPr/>
          <p:nvPr/>
        </p:nvSpPr>
        <p:spPr>
          <a:xfrm>
            <a:off x="1609636" y="2733641"/>
            <a:ext cx="4051156" cy="1343557"/>
          </a:xfrm>
          <a:prstGeom prst="ellipse">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a:spLocks noGrp="1"/>
          </p:cNvSpPr>
          <p:nvPr>
            <p:ph type="title"/>
          </p:nvPr>
        </p:nvSpPr>
        <p:spPr>
          <a:xfrm>
            <a:off x="1752600" y="228600"/>
            <a:ext cx="8686800" cy="731520"/>
          </a:xfrm>
        </p:spPr>
        <p:txBody>
          <a:bodyPr>
            <a:normAutofit/>
          </a:bodyPr>
          <a:lstStyle/>
          <a:p>
            <a:r>
              <a:rPr lang="en-US" sz="2800" dirty="0"/>
              <a:t>Validated Intervention Program</a:t>
            </a:r>
            <a:endParaRPr lang="en-US" sz="2400" dirty="0"/>
          </a:p>
        </p:txBody>
      </p:sp>
    </p:spTree>
    <p:extLst>
      <p:ext uri="{BB962C8B-B14F-4D97-AF65-F5344CB8AC3E}">
        <p14:creationId xmlns:p14="http://schemas.microsoft.com/office/powerpoint/2010/main" val="29564982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77511BE-E5E0-A442-AAC6-84790FA98832}"/>
              </a:ext>
            </a:extLst>
          </p:cNvPr>
          <p:cNvSpPr>
            <a:spLocks noGrp="1"/>
          </p:cNvSpPr>
          <p:nvPr>
            <p:ph type="title"/>
          </p:nvPr>
        </p:nvSpPr>
        <p:spPr>
          <a:xfrm>
            <a:off x="1752600" y="228600"/>
            <a:ext cx="8686800" cy="731520"/>
          </a:xfrm>
        </p:spPr>
        <p:txBody>
          <a:bodyPr>
            <a:normAutofit/>
          </a:bodyPr>
          <a:lstStyle/>
          <a:p>
            <a:r>
              <a:rPr lang="en-US" sz="2800" dirty="0"/>
              <a:t>Validated Intervention Program</a:t>
            </a:r>
            <a:endParaRPr lang="en-US" sz="2400" dirty="0"/>
          </a:p>
        </p:txBody>
      </p:sp>
      <p:pic>
        <p:nvPicPr>
          <p:cNvPr id="5" name="Picture 4" descr="Images of Validated Intervention Programs">
            <a:extLst>
              <a:ext uri="{FF2B5EF4-FFF2-40B4-BE49-F238E27FC236}">
                <a16:creationId xmlns:a16="http://schemas.microsoft.com/office/drawing/2014/main" id="{E5F89D5E-294E-4EEE-A57F-2B90C8D4F393}"/>
              </a:ext>
            </a:extLst>
          </p:cNvPr>
          <p:cNvPicPr>
            <a:picLocks noChangeAspect="1"/>
          </p:cNvPicPr>
          <p:nvPr/>
        </p:nvPicPr>
        <p:blipFill>
          <a:blip r:embed="rId2"/>
          <a:stretch>
            <a:fillRect/>
          </a:stretch>
        </p:blipFill>
        <p:spPr>
          <a:xfrm>
            <a:off x="365413" y="883660"/>
            <a:ext cx="11523425" cy="5212340"/>
          </a:xfrm>
          <a:prstGeom prst="rect">
            <a:avLst/>
          </a:prstGeom>
        </p:spPr>
      </p:pic>
    </p:spTree>
    <p:extLst>
      <p:ext uri="{BB962C8B-B14F-4D97-AF65-F5344CB8AC3E}">
        <p14:creationId xmlns:p14="http://schemas.microsoft.com/office/powerpoint/2010/main" val="24670477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1752600" y="228600"/>
            <a:ext cx="8686800" cy="1196737"/>
          </a:xfrm>
        </p:spPr>
        <p:txBody>
          <a:bodyPr>
            <a:normAutofit/>
          </a:bodyPr>
          <a:lstStyle/>
          <a:p>
            <a:r>
              <a:rPr lang="en-US" sz="2800" dirty="0"/>
              <a:t>Validated Intervention Program:</a:t>
            </a:r>
            <a:br>
              <a:rPr lang="en-US" sz="2800" dirty="0"/>
            </a:br>
            <a:r>
              <a:rPr lang="en-US" sz="2800" dirty="0">
                <a:solidFill>
                  <a:schemeClr val="accent2">
                    <a:lumMod val="60000"/>
                    <a:lumOff val="40000"/>
                  </a:schemeClr>
                </a:solidFill>
              </a:rPr>
              <a:t>MTSS/RTI</a:t>
            </a:r>
            <a:endParaRPr lang="en-US" sz="2400" dirty="0">
              <a:solidFill>
                <a:schemeClr val="accent2">
                  <a:lumMod val="60000"/>
                  <a:lumOff val="40000"/>
                </a:schemeClr>
              </a:solidFill>
            </a:endParaRPr>
          </a:p>
        </p:txBody>
      </p:sp>
      <p:sp>
        <p:nvSpPr>
          <p:cNvPr id="13" name="Content Placeholder 2"/>
          <p:cNvSpPr txBox="1">
            <a:spLocks/>
          </p:cNvSpPr>
          <p:nvPr/>
        </p:nvSpPr>
        <p:spPr>
          <a:xfrm>
            <a:off x="4084014" y="1546419"/>
            <a:ext cx="5027903" cy="519126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2">
                  <a:lumMod val="60000"/>
                  <a:lumOff val="40000"/>
                </a:schemeClr>
              </a:buClr>
              <a:buSzPct val="125000"/>
              <a:buFont typeface="Wingdings" charset="2"/>
              <a:buChar char="§"/>
            </a:pPr>
            <a:r>
              <a:rPr lang="en-US" sz="2600" dirty="0"/>
              <a:t>3</a:t>
            </a:r>
            <a:r>
              <a:rPr lang="en-US" sz="2600" baseline="30000" dirty="0"/>
              <a:t>rd</a:t>
            </a:r>
            <a:r>
              <a:rPr lang="en-US" sz="2600" dirty="0"/>
              <a:t> grade student new to the school</a:t>
            </a:r>
          </a:p>
          <a:p>
            <a:pPr lvl="1">
              <a:spcBef>
                <a:spcPts val="1800"/>
              </a:spcBef>
              <a:buClr>
                <a:schemeClr val="accent2">
                  <a:lumMod val="60000"/>
                  <a:lumOff val="40000"/>
                </a:schemeClr>
              </a:buClr>
              <a:buSzPct val="125000"/>
              <a:buFont typeface="Wingdings" charset="2"/>
              <a:buChar char="§"/>
            </a:pPr>
            <a:r>
              <a:rPr lang="en-US" sz="2600" dirty="0"/>
              <a:t>identified through universal screening </a:t>
            </a:r>
          </a:p>
          <a:p>
            <a:pPr lvl="1">
              <a:spcBef>
                <a:spcPts val="1800"/>
              </a:spcBef>
              <a:buClr>
                <a:schemeClr val="accent2">
                  <a:lumMod val="60000"/>
                  <a:lumOff val="40000"/>
                </a:schemeClr>
              </a:buClr>
              <a:buSzPct val="125000"/>
              <a:buFont typeface="Wingdings" charset="2"/>
              <a:buChar char="§"/>
            </a:pPr>
            <a:r>
              <a:rPr lang="en-US" sz="2600" dirty="0"/>
              <a:t>small group Tier 2 intervention </a:t>
            </a:r>
          </a:p>
          <a:p>
            <a:pPr lvl="1">
              <a:spcBef>
                <a:spcPts val="1800"/>
              </a:spcBef>
              <a:buClr>
                <a:schemeClr val="accent2">
                  <a:lumMod val="60000"/>
                  <a:lumOff val="40000"/>
                </a:schemeClr>
              </a:buClr>
              <a:buSzPct val="125000"/>
              <a:buFont typeface="Wingdings" charset="2"/>
              <a:buChar char="§"/>
            </a:pPr>
            <a:r>
              <a:rPr lang="en-US" sz="2600" b="1" dirty="0">
                <a:solidFill>
                  <a:schemeClr val="accent2">
                    <a:lumMod val="60000"/>
                    <a:lumOff val="40000"/>
                  </a:schemeClr>
                </a:solidFill>
              </a:rPr>
              <a:t>Intervention Program A</a:t>
            </a:r>
          </a:p>
          <a:p>
            <a:pPr lvl="1">
              <a:spcBef>
                <a:spcPts val="1800"/>
              </a:spcBef>
              <a:buClr>
                <a:schemeClr val="accent2">
                  <a:lumMod val="60000"/>
                  <a:lumOff val="40000"/>
                </a:schemeClr>
              </a:buClr>
              <a:buSzPct val="125000"/>
              <a:buFont typeface="Wingdings" charset="2"/>
              <a:buChar char="§"/>
            </a:pPr>
            <a:r>
              <a:rPr lang="en-US" sz="2600" dirty="0"/>
              <a:t>3x per week, group of 6, general education teacher</a:t>
            </a:r>
          </a:p>
        </p:txBody>
      </p:sp>
      <p:pic>
        <p:nvPicPr>
          <p:cNvPr id="15" name="Picture 14">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752601" y="1625481"/>
            <a:ext cx="2074445" cy="2765927"/>
          </a:xfrm>
          <a:prstGeom prst="rect">
            <a:avLst/>
          </a:prstGeom>
        </p:spPr>
      </p:pic>
      <p:sp>
        <p:nvSpPr>
          <p:cNvPr id="16" name="Content Placeholder 2"/>
          <p:cNvSpPr txBox="1">
            <a:spLocks/>
          </p:cNvSpPr>
          <p:nvPr/>
        </p:nvSpPr>
        <p:spPr>
          <a:xfrm>
            <a:off x="2092638" y="4591550"/>
            <a:ext cx="1542864" cy="930442"/>
          </a:xfrm>
          <a:prstGeom prst="rect">
            <a:avLst/>
          </a:prstGeom>
        </p:spPr>
        <p:txBody>
          <a:bodyPr>
            <a:normAutofit fontScale="92500"/>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800"/>
              <a:t>Isabella</a:t>
            </a:r>
            <a:endParaRPr lang="en-US" sz="2800" dirty="0"/>
          </a:p>
        </p:txBody>
      </p:sp>
    </p:spTree>
    <p:extLst>
      <p:ext uri="{BB962C8B-B14F-4D97-AF65-F5344CB8AC3E}">
        <p14:creationId xmlns:p14="http://schemas.microsoft.com/office/powerpoint/2010/main" val="32687311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1752600" y="228600"/>
            <a:ext cx="8686800" cy="1196737"/>
          </a:xfrm>
        </p:spPr>
        <p:txBody>
          <a:bodyPr>
            <a:normAutofit/>
          </a:bodyPr>
          <a:lstStyle/>
          <a:p>
            <a:r>
              <a:rPr lang="en-US" sz="2800" dirty="0"/>
              <a:t>Validated Intervention Program:</a:t>
            </a:r>
            <a:br>
              <a:rPr lang="en-US" sz="2800" dirty="0"/>
            </a:br>
            <a:r>
              <a:rPr lang="en-US" sz="2800" dirty="0">
                <a:solidFill>
                  <a:schemeClr val="accent2">
                    <a:lumMod val="60000"/>
                    <a:lumOff val="40000"/>
                  </a:schemeClr>
                </a:solidFill>
              </a:rPr>
              <a:t>Special Education</a:t>
            </a:r>
            <a:endParaRPr lang="en-US" sz="2400" dirty="0">
              <a:solidFill>
                <a:schemeClr val="accent2">
                  <a:lumMod val="60000"/>
                  <a:lumOff val="40000"/>
                </a:schemeClr>
              </a:solidFill>
            </a:endParaRPr>
          </a:p>
        </p:txBody>
      </p:sp>
      <p:sp>
        <p:nvSpPr>
          <p:cNvPr id="13" name="Content Placeholder 2"/>
          <p:cNvSpPr txBox="1">
            <a:spLocks/>
          </p:cNvSpPr>
          <p:nvPr/>
        </p:nvSpPr>
        <p:spPr>
          <a:xfrm>
            <a:off x="4100056" y="1257663"/>
            <a:ext cx="5027903" cy="519126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2">
                  <a:lumMod val="60000"/>
                  <a:lumOff val="40000"/>
                </a:schemeClr>
              </a:buClr>
              <a:buSzPct val="125000"/>
              <a:buFont typeface="Wingdings" charset="2"/>
              <a:buChar char="§"/>
            </a:pPr>
            <a:r>
              <a:rPr lang="en-US" sz="2600" dirty="0"/>
              <a:t>referred for evaluation by 3</a:t>
            </a:r>
            <a:r>
              <a:rPr lang="en-US" sz="2600" baseline="30000" dirty="0"/>
              <a:t>rd</a:t>
            </a:r>
            <a:r>
              <a:rPr lang="en-US" sz="2600" dirty="0"/>
              <a:t> grade teacher</a:t>
            </a:r>
          </a:p>
          <a:p>
            <a:pPr lvl="1">
              <a:spcBef>
                <a:spcPts val="1800"/>
              </a:spcBef>
              <a:buClr>
                <a:schemeClr val="accent2">
                  <a:lumMod val="60000"/>
                  <a:lumOff val="40000"/>
                </a:schemeClr>
              </a:buClr>
              <a:buSzPct val="125000"/>
              <a:buFont typeface="Wingdings" charset="2"/>
              <a:buChar char="§"/>
            </a:pPr>
            <a:r>
              <a:rPr lang="en-US" sz="2600" dirty="0"/>
              <a:t>eligible for special education with a learning disability in reading</a:t>
            </a:r>
          </a:p>
          <a:p>
            <a:pPr lvl="1">
              <a:spcBef>
                <a:spcPts val="1800"/>
              </a:spcBef>
              <a:buClr>
                <a:schemeClr val="accent2">
                  <a:lumMod val="60000"/>
                  <a:lumOff val="40000"/>
                </a:schemeClr>
              </a:buClr>
              <a:buSzPct val="125000"/>
              <a:buFont typeface="Wingdings" charset="2"/>
              <a:buChar char="§"/>
            </a:pPr>
            <a:r>
              <a:rPr lang="en-US" sz="2600" dirty="0"/>
              <a:t>IEP includes small group reading intervention</a:t>
            </a:r>
          </a:p>
          <a:p>
            <a:pPr lvl="1">
              <a:spcBef>
                <a:spcPts val="1800"/>
              </a:spcBef>
              <a:buClr>
                <a:schemeClr val="accent2">
                  <a:lumMod val="60000"/>
                  <a:lumOff val="40000"/>
                </a:schemeClr>
              </a:buClr>
              <a:buSzPct val="125000"/>
              <a:buFont typeface="Wingdings" charset="2"/>
              <a:buChar char="§"/>
            </a:pPr>
            <a:r>
              <a:rPr lang="en-US" sz="2600" b="1" dirty="0">
                <a:solidFill>
                  <a:schemeClr val="accent2">
                    <a:lumMod val="60000"/>
                    <a:lumOff val="40000"/>
                  </a:schemeClr>
                </a:solidFill>
              </a:rPr>
              <a:t>Intervention Program A</a:t>
            </a:r>
          </a:p>
          <a:p>
            <a:pPr lvl="1">
              <a:spcBef>
                <a:spcPts val="1800"/>
              </a:spcBef>
              <a:buClr>
                <a:schemeClr val="accent2">
                  <a:lumMod val="60000"/>
                  <a:lumOff val="40000"/>
                </a:schemeClr>
              </a:buClr>
              <a:buSzPct val="125000"/>
              <a:buFont typeface="Wingdings" charset="2"/>
              <a:buChar char="§"/>
            </a:pPr>
            <a:r>
              <a:rPr lang="en-US" sz="2600" dirty="0"/>
              <a:t>4x per week, group of 5, special education teacher</a:t>
            </a:r>
          </a:p>
        </p:txBody>
      </p:sp>
      <p:sp>
        <p:nvSpPr>
          <p:cNvPr id="16" name="Content Placeholder 2"/>
          <p:cNvSpPr txBox="1">
            <a:spLocks/>
          </p:cNvSpPr>
          <p:nvPr/>
        </p:nvSpPr>
        <p:spPr>
          <a:xfrm>
            <a:off x="2092638" y="4591550"/>
            <a:ext cx="1542864" cy="930442"/>
          </a:xfrm>
          <a:prstGeom prst="rect">
            <a:avLst/>
          </a:prstGeom>
        </p:spPr>
        <p:txBody>
          <a:bodyPr>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800" dirty="0"/>
              <a:t>Matt </a:t>
            </a:r>
          </a:p>
        </p:txBody>
      </p:sp>
      <p:pic>
        <p:nvPicPr>
          <p:cNvPr id="7" name="Picture 6">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773617" y="1774191"/>
            <a:ext cx="2140018" cy="2685512"/>
          </a:xfrm>
          <a:prstGeom prst="rect">
            <a:avLst/>
          </a:prstGeom>
        </p:spPr>
      </p:pic>
    </p:spTree>
    <p:extLst>
      <p:ext uri="{BB962C8B-B14F-4D97-AF65-F5344CB8AC3E}">
        <p14:creationId xmlns:p14="http://schemas.microsoft.com/office/powerpoint/2010/main" val="26048131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6920" y="212134"/>
            <a:ext cx="7181643" cy="731520"/>
          </a:xfrm>
        </p:spPr>
        <p:txBody>
          <a:bodyPr>
            <a:normAutofit/>
          </a:bodyPr>
          <a:lstStyle/>
          <a:p>
            <a:r>
              <a:rPr lang="en-US" dirty="0"/>
              <a:t>Activity 1.3 – Stop &amp; Jot</a:t>
            </a:r>
          </a:p>
        </p:txBody>
      </p:sp>
      <p:sp>
        <p:nvSpPr>
          <p:cNvPr id="3" name="TextBox 2"/>
          <p:cNvSpPr txBox="1"/>
          <p:nvPr/>
        </p:nvSpPr>
        <p:spPr>
          <a:xfrm>
            <a:off x="1149311" y="1656458"/>
            <a:ext cx="7181644"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a:ea typeface="+mn-ea"/>
                <a:cs typeface="+mn-cs"/>
              </a:rPr>
              <a:t>Watch the </a:t>
            </a:r>
            <a:r>
              <a:rPr lang="en-US" sz="3600" dirty="0">
                <a:solidFill>
                  <a:srgbClr val="FFFFFF"/>
                </a:solidFill>
                <a:latin typeface="Arial"/>
              </a:rPr>
              <a:t>video on the next slide and jot down thoughts about the use of validated intervention programs in your workbook</a:t>
            </a:r>
            <a:r>
              <a:rPr kumimoji="0" lang="en-US" sz="3600" b="0" i="0" u="none" strike="noStrike" kern="1200" cap="none" spc="0" normalizeH="0" baseline="0" noProof="0" dirty="0">
                <a:ln>
                  <a:noFill/>
                </a:ln>
                <a:solidFill>
                  <a:srgbClr val="FFFFFF"/>
                </a:solidFill>
                <a:effectLst/>
                <a:uLnTx/>
                <a:uFillTx/>
                <a:latin typeface="Arial"/>
                <a:ea typeface="+mn-ea"/>
                <a:cs typeface="+mn-cs"/>
              </a:rPr>
              <a:t>.</a:t>
            </a:r>
          </a:p>
        </p:txBody>
      </p:sp>
    </p:spTree>
    <p:extLst>
      <p:ext uri="{BB962C8B-B14F-4D97-AF65-F5344CB8AC3E}">
        <p14:creationId xmlns:p14="http://schemas.microsoft.com/office/powerpoint/2010/main" val="5954945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6920" y="212134"/>
            <a:ext cx="7181643" cy="731520"/>
          </a:xfrm>
        </p:spPr>
        <p:txBody>
          <a:bodyPr>
            <a:normAutofit/>
          </a:bodyPr>
          <a:lstStyle/>
          <a:p>
            <a:r>
              <a:rPr lang="en-US" dirty="0"/>
              <a:t>Activity 1.3 – Stop &amp; Jot</a:t>
            </a:r>
          </a:p>
        </p:txBody>
      </p:sp>
      <p:sp>
        <p:nvSpPr>
          <p:cNvPr id="4" name="TextBox 3"/>
          <p:cNvSpPr txBox="1"/>
          <p:nvPr/>
        </p:nvSpPr>
        <p:spPr>
          <a:xfrm>
            <a:off x="2812869" y="3030583"/>
            <a:ext cx="6688183" cy="369332"/>
          </a:xfrm>
          <a:prstGeom prst="rect">
            <a:avLst/>
          </a:prstGeom>
          <a:noFill/>
        </p:spPr>
        <p:txBody>
          <a:bodyPr wrap="square" rtlCol="0">
            <a:spAutoFit/>
          </a:bodyPr>
          <a:lstStyle/>
          <a:p>
            <a:pPr algn="ctr"/>
            <a:r>
              <a:rPr lang="en-US" dirty="0">
                <a:solidFill>
                  <a:schemeClr val="bg1"/>
                </a:solidFill>
              </a:rPr>
              <a:t>[Insert </a:t>
            </a:r>
            <a:r>
              <a:rPr lang="en-US" dirty="0">
                <a:solidFill>
                  <a:schemeClr val="bg1"/>
                </a:solidFill>
                <a:hlinkClick r:id="rId3"/>
              </a:rPr>
              <a:t>https://youtu.be/d00vGGFGchQ</a:t>
            </a:r>
            <a:r>
              <a:rPr lang="en-US" dirty="0">
                <a:solidFill>
                  <a:schemeClr val="bg1"/>
                </a:solidFill>
              </a:rPr>
              <a:t> video here]</a:t>
            </a:r>
          </a:p>
        </p:txBody>
      </p:sp>
    </p:spTree>
    <p:extLst>
      <p:ext uri="{BB962C8B-B14F-4D97-AF65-F5344CB8AC3E}">
        <p14:creationId xmlns:p14="http://schemas.microsoft.com/office/powerpoint/2010/main" val="26920016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846CA8D-4EF4-3542-B369-3B8A2C1CA727}"/>
              </a:ext>
            </a:extLst>
          </p:cNvPr>
          <p:cNvSpPr>
            <a:spLocks noGrp="1"/>
          </p:cNvSpPr>
          <p:nvPr>
            <p:ph type="title"/>
          </p:nvPr>
        </p:nvSpPr>
        <p:spPr>
          <a:xfrm>
            <a:off x="1752600" y="228600"/>
            <a:ext cx="8686800" cy="731520"/>
          </a:xfrm>
        </p:spPr>
        <p:txBody>
          <a:bodyPr>
            <a:normAutofit/>
          </a:bodyPr>
          <a:lstStyle/>
          <a:p>
            <a:r>
              <a:rPr lang="en-US" sz="2800" dirty="0"/>
              <a:t>Validated Intervention Program</a:t>
            </a:r>
            <a:endParaRPr lang="en-US" sz="2400" dirty="0"/>
          </a:p>
        </p:txBody>
      </p:sp>
      <p:sp>
        <p:nvSpPr>
          <p:cNvPr id="2" name="TextBox 1">
            <a:extLst>
              <a:ext uri="{FF2B5EF4-FFF2-40B4-BE49-F238E27FC236}">
                <a16:creationId xmlns:a16="http://schemas.microsoft.com/office/drawing/2014/main" id="{075DFDE6-C021-49B3-BC91-3BE34616E6F5}"/>
              </a:ext>
            </a:extLst>
          </p:cNvPr>
          <p:cNvSpPr txBox="1"/>
          <p:nvPr/>
        </p:nvSpPr>
        <p:spPr>
          <a:xfrm>
            <a:off x="1752601" y="960120"/>
            <a:ext cx="8139544" cy="4893647"/>
          </a:xfrm>
          <a:prstGeom prst="rect">
            <a:avLst/>
          </a:prstGeom>
          <a:noFill/>
        </p:spPr>
        <p:txBody>
          <a:bodyPr wrap="square" rtlCol="0">
            <a:spAutoFit/>
          </a:bodyPr>
          <a:lstStyle/>
          <a:p>
            <a:r>
              <a:rPr lang="en-US" sz="2400" dirty="0">
                <a:solidFill>
                  <a:schemeClr val="bg1"/>
                </a:solidFill>
              </a:rPr>
              <a:t>“I</a:t>
            </a:r>
            <a:r>
              <a:rPr lang="en-US" sz="2400" dirty="0"/>
              <a:t> </a:t>
            </a:r>
            <a:r>
              <a:rPr lang="en-US" sz="2400" dirty="0">
                <a:solidFill>
                  <a:schemeClr val="bg1"/>
                </a:solidFill>
              </a:rPr>
              <a:t>have a small group of students who really need support with </a:t>
            </a:r>
            <a:r>
              <a:rPr lang="en-US" sz="2400" u="sng" dirty="0">
                <a:solidFill>
                  <a:schemeClr val="bg1"/>
                </a:solidFill>
              </a:rPr>
              <a:t>comprehension</a:t>
            </a:r>
            <a:r>
              <a:rPr lang="en-US" sz="2400" dirty="0">
                <a:solidFill>
                  <a:schemeClr val="bg1"/>
                </a:solidFill>
              </a:rPr>
              <a:t>, so I looked at the </a:t>
            </a:r>
            <a:r>
              <a:rPr lang="en-US" sz="2400" u="sng" dirty="0">
                <a:solidFill>
                  <a:schemeClr val="bg1"/>
                </a:solidFill>
              </a:rPr>
              <a:t>National Center for Intensive Intervention</a:t>
            </a:r>
            <a:r>
              <a:rPr lang="en-US" sz="2400" dirty="0">
                <a:solidFill>
                  <a:schemeClr val="bg1"/>
                </a:solidFill>
              </a:rPr>
              <a:t> website and found a program that specifically </a:t>
            </a:r>
            <a:r>
              <a:rPr lang="en-US" sz="2400" u="sng" dirty="0">
                <a:solidFill>
                  <a:schemeClr val="bg1"/>
                </a:solidFill>
              </a:rPr>
              <a:t>targets comprehension</a:t>
            </a:r>
            <a:r>
              <a:rPr lang="en-US" sz="2400" dirty="0">
                <a:solidFill>
                  <a:schemeClr val="bg1"/>
                </a:solidFill>
              </a:rPr>
              <a:t>.  I </a:t>
            </a:r>
            <a:r>
              <a:rPr lang="en-US" sz="2400" u="sng" dirty="0">
                <a:solidFill>
                  <a:schemeClr val="bg1"/>
                </a:solidFill>
              </a:rPr>
              <a:t>didn't read the studies</a:t>
            </a:r>
            <a:r>
              <a:rPr lang="en-US" sz="2400" dirty="0">
                <a:solidFill>
                  <a:schemeClr val="bg1"/>
                </a:solidFill>
              </a:rPr>
              <a:t>, but I was able to determine that the program was </a:t>
            </a:r>
            <a:r>
              <a:rPr lang="en-US" sz="2400" u="sng" dirty="0">
                <a:solidFill>
                  <a:schemeClr val="bg1"/>
                </a:solidFill>
              </a:rPr>
              <a:t>evaluated with students with similar needs</a:t>
            </a:r>
            <a:r>
              <a:rPr lang="en-US" sz="2400" dirty="0">
                <a:solidFill>
                  <a:schemeClr val="bg1"/>
                </a:solidFill>
              </a:rPr>
              <a:t>, and at similar grades as my students.  I spent a while </a:t>
            </a:r>
            <a:r>
              <a:rPr lang="en-US" sz="2400" u="sng" dirty="0">
                <a:solidFill>
                  <a:schemeClr val="bg1"/>
                </a:solidFill>
              </a:rPr>
              <a:t>reading the manual and watching training videos</a:t>
            </a:r>
            <a:r>
              <a:rPr lang="en-US" sz="2400" dirty="0">
                <a:solidFill>
                  <a:schemeClr val="bg1"/>
                </a:solidFill>
              </a:rPr>
              <a:t> online - so I feel like I've been able to implement the program correctly.  I know fidelity is important, so </a:t>
            </a:r>
            <a:r>
              <a:rPr lang="en-US" sz="2400" u="sng" dirty="0">
                <a:solidFill>
                  <a:schemeClr val="bg1"/>
                </a:solidFill>
              </a:rPr>
              <a:t>I’m trying to teach the way it is written </a:t>
            </a:r>
            <a:r>
              <a:rPr lang="en-US" sz="2400" dirty="0">
                <a:solidFill>
                  <a:schemeClr val="bg1"/>
                </a:solidFill>
              </a:rPr>
              <a:t>- following the </a:t>
            </a:r>
            <a:r>
              <a:rPr lang="en-US" sz="2400" u="sng" dirty="0">
                <a:solidFill>
                  <a:schemeClr val="bg1"/>
                </a:solidFill>
              </a:rPr>
              <a:t>scope and sequence and the script</a:t>
            </a:r>
            <a:r>
              <a:rPr lang="en-US" sz="2400" dirty="0">
                <a:solidFill>
                  <a:schemeClr val="bg1"/>
                </a:solidFill>
              </a:rPr>
              <a:t>"</a:t>
            </a:r>
          </a:p>
        </p:txBody>
      </p:sp>
    </p:spTree>
    <p:extLst>
      <p:ext uri="{BB962C8B-B14F-4D97-AF65-F5344CB8AC3E}">
        <p14:creationId xmlns:p14="http://schemas.microsoft.com/office/powerpoint/2010/main" val="5161878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6920" y="212134"/>
            <a:ext cx="7181643" cy="731520"/>
          </a:xfrm>
        </p:spPr>
        <p:txBody>
          <a:bodyPr>
            <a:normAutofit/>
          </a:bodyPr>
          <a:lstStyle/>
          <a:p>
            <a:r>
              <a:rPr lang="en-US" dirty="0"/>
              <a:t>Activity 1.4 – Stop &amp; Jot</a:t>
            </a:r>
          </a:p>
        </p:txBody>
      </p:sp>
      <p:sp>
        <p:nvSpPr>
          <p:cNvPr id="3" name="TextBox 2"/>
          <p:cNvSpPr txBox="1"/>
          <p:nvPr/>
        </p:nvSpPr>
        <p:spPr>
          <a:xfrm>
            <a:off x="1149311" y="1656458"/>
            <a:ext cx="7181644"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a:ea typeface="+mn-ea"/>
                <a:cs typeface="+mn-cs"/>
              </a:rPr>
              <a:t>Watch the </a:t>
            </a:r>
            <a:r>
              <a:rPr lang="en-US" sz="3600" dirty="0">
                <a:solidFill>
                  <a:srgbClr val="FFFFFF"/>
                </a:solidFill>
                <a:latin typeface="Arial"/>
              </a:rPr>
              <a:t>video on the next slide and jot down thoughts about the use of validated intervention programs in your workbook</a:t>
            </a:r>
            <a:r>
              <a:rPr kumimoji="0" lang="en-US" sz="3600" b="0" i="0" u="none" strike="noStrike" kern="1200" cap="none" spc="0" normalizeH="0" baseline="0" noProof="0" dirty="0">
                <a:ln>
                  <a:noFill/>
                </a:ln>
                <a:solidFill>
                  <a:srgbClr val="FFFFFF"/>
                </a:solidFill>
                <a:effectLst/>
                <a:uLnTx/>
                <a:uFillTx/>
                <a:latin typeface="Arial"/>
                <a:ea typeface="+mn-ea"/>
                <a:cs typeface="+mn-cs"/>
              </a:rPr>
              <a:t>.</a:t>
            </a:r>
          </a:p>
        </p:txBody>
      </p:sp>
    </p:spTree>
    <p:extLst>
      <p:ext uri="{BB962C8B-B14F-4D97-AF65-F5344CB8AC3E}">
        <p14:creationId xmlns:p14="http://schemas.microsoft.com/office/powerpoint/2010/main" val="15335281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6920" y="212134"/>
            <a:ext cx="7181643" cy="731520"/>
          </a:xfrm>
        </p:spPr>
        <p:txBody>
          <a:bodyPr>
            <a:normAutofit/>
          </a:bodyPr>
          <a:lstStyle/>
          <a:p>
            <a:r>
              <a:rPr lang="en-US" dirty="0"/>
              <a:t>Activity 1.4 – Stop &amp; Jot</a:t>
            </a:r>
          </a:p>
        </p:txBody>
      </p:sp>
      <p:sp>
        <p:nvSpPr>
          <p:cNvPr id="4" name="TextBox 3"/>
          <p:cNvSpPr txBox="1"/>
          <p:nvPr/>
        </p:nvSpPr>
        <p:spPr>
          <a:xfrm>
            <a:off x="2812869" y="3030583"/>
            <a:ext cx="6688183" cy="369332"/>
          </a:xfrm>
          <a:prstGeom prst="rect">
            <a:avLst/>
          </a:prstGeom>
          <a:noFill/>
        </p:spPr>
        <p:txBody>
          <a:bodyPr wrap="square" rtlCol="0">
            <a:spAutoFit/>
          </a:bodyPr>
          <a:lstStyle/>
          <a:p>
            <a:pPr algn="ctr"/>
            <a:r>
              <a:rPr lang="en-US" dirty="0">
                <a:solidFill>
                  <a:schemeClr val="bg1"/>
                </a:solidFill>
              </a:rPr>
              <a:t>[Insert </a:t>
            </a:r>
            <a:r>
              <a:rPr lang="en-US" dirty="0">
                <a:solidFill>
                  <a:schemeClr val="bg1"/>
                </a:solidFill>
                <a:hlinkClick r:id="rId3"/>
              </a:rPr>
              <a:t>https://youtu.be/V73nfOVITjg</a:t>
            </a:r>
            <a:r>
              <a:rPr lang="en-US" dirty="0">
                <a:solidFill>
                  <a:schemeClr val="bg1"/>
                </a:solidFill>
              </a:rPr>
              <a:t> video here]</a:t>
            </a:r>
          </a:p>
        </p:txBody>
      </p:sp>
    </p:spTree>
    <p:extLst>
      <p:ext uri="{BB962C8B-B14F-4D97-AF65-F5344CB8AC3E}">
        <p14:creationId xmlns:p14="http://schemas.microsoft.com/office/powerpoint/2010/main" val="29672523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AA90B77-6C73-5342-B1E1-71648B92D411}"/>
              </a:ext>
            </a:extLst>
          </p:cNvPr>
          <p:cNvSpPr>
            <a:spLocks noGrp="1"/>
          </p:cNvSpPr>
          <p:nvPr>
            <p:ph type="title"/>
          </p:nvPr>
        </p:nvSpPr>
        <p:spPr>
          <a:xfrm>
            <a:off x="1752600" y="228600"/>
            <a:ext cx="8686800" cy="731520"/>
          </a:xfrm>
        </p:spPr>
        <p:txBody>
          <a:bodyPr>
            <a:normAutofit/>
          </a:bodyPr>
          <a:lstStyle/>
          <a:p>
            <a:r>
              <a:rPr lang="en-US" sz="2800" dirty="0"/>
              <a:t>Validated Intervention Program</a:t>
            </a:r>
            <a:endParaRPr lang="en-US" sz="2400" dirty="0"/>
          </a:p>
        </p:txBody>
      </p:sp>
      <p:pic>
        <p:nvPicPr>
          <p:cNvPr id="2" name="Picture 1" descr="Quote stating &quot;I'm using a good program with my students who need reading support.  My students need help with phonics and decoding, and this program is really aligned to their needs.  It contains a series of practice activities that target different phonics skills, and I can pick and choose which worksheets are best for each student.  I know teaching phonics is an evidence based approach, so I feel good about this program.&quot;">
            <a:extLst>
              <a:ext uri="{FF2B5EF4-FFF2-40B4-BE49-F238E27FC236}">
                <a16:creationId xmlns:a16="http://schemas.microsoft.com/office/drawing/2014/main" id="{F541E927-A961-4151-A2DF-016DA6F66C48}"/>
              </a:ext>
            </a:extLst>
          </p:cNvPr>
          <p:cNvPicPr>
            <a:picLocks noChangeAspect="1"/>
          </p:cNvPicPr>
          <p:nvPr/>
        </p:nvPicPr>
        <p:blipFill>
          <a:blip r:embed="rId3"/>
          <a:stretch>
            <a:fillRect/>
          </a:stretch>
        </p:blipFill>
        <p:spPr>
          <a:xfrm>
            <a:off x="1335232" y="777153"/>
            <a:ext cx="10125110" cy="5221866"/>
          </a:xfrm>
          <a:prstGeom prst="rect">
            <a:avLst/>
          </a:prstGeom>
        </p:spPr>
      </p:pic>
    </p:spTree>
    <p:extLst>
      <p:ext uri="{BB962C8B-B14F-4D97-AF65-F5344CB8AC3E}">
        <p14:creationId xmlns:p14="http://schemas.microsoft.com/office/powerpoint/2010/main" val="31567267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347374" y="2097849"/>
            <a:ext cx="6391525" cy="326972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1"/>
              </a:buClr>
              <a:buSzPct val="125000"/>
              <a:buFont typeface="Wingdings" charset="2"/>
              <a:buChar char="§"/>
            </a:pPr>
            <a:r>
              <a:rPr lang="en-US" sz="2800" dirty="0"/>
              <a:t>Reading is essential</a:t>
            </a:r>
          </a:p>
          <a:p>
            <a:pPr lvl="1">
              <a:spcBef>
                <a:spcPts val="1800"/>
              </a:spcBef>
              <a:buClr>
                <a:schemeClr val="accent1"/>
              </a:buClr>
              <a:buSzPct val="125000"/>
              <a:buFont typeface="Wingdings" charset="2"/>
              <a:buChar char="§"/>
            </a:pPr>
            <a:r>
              <a:rPr lang="en-US" sz="2800" dirty="0"/>
              <a:t>Teaching reading is urgent</a:t>
            </a:r>
          </a:p>
          <a:p>
            <a:pPr lvl="1">
              <a:spcBef>
                <a:spcPts val="1800"/>
              </a:spcBef>
              <a:buClr>
                <a:schemeClr val="accent1"/>
              </a:buClr>
              <a:buSzPct val="125000"/>
              <a:buFont typeface="Wingdings" charset="2"/>
              <a:buChar char="§"/>
            </a:pPr>
            <a:r>
              <a:rPr lang="en-US" sz="2800" dirty="0"/>
              <a:t>Teaching reading is complex</a:t>
            </a:r>
          </a:p>
          <a:p>
            <a:pPr lvl="1">
              <a:spcBef>
                <a:spcPts val="1800"/>
              </a:spcBef>
              <a:buClr>
                <a:schemeClr val="accent1"/>
              </a:buClr>
              <a:buSzPct val="125000"/>
              <a:buFont typeface="Wingdings" charset="2"/>
              <a:buChar char="§"/>
            </a:pPr>
            <a:r>
              <a:rPr lang="en-US" sz="2800" dirty="0"/>
              <a:t>We know how to teach almost all students to read</a:t>
            </a:r>
          </a:p>
          <a:p>
            <a:pPr lvl="1">
              <a:spcBef>
                <a:spcPts val="1800"/>
              </a:spcBef>
              <a:buClr>
                <a:schemeClr val="accent4">
                  <a:lumMod val="60000"/>
                  <a:lumOff val="40000"/>
                </a:schemeClr>
              </a:buClr>
              <a:buSzPct val="125000"/>
              <a:buFont typeface="Wingdings" charset="2"/>
              <a:buChar char="§"/>
            </a:pPr>
            <a:endParaRPr lang="en-US" sz="2800" dirty="0"/>
          </a:p>
        </p:txBody>
      </p:sp>
      <p:sp>
        <p:nvSpPr>
          <p:cNvPr id="6" name="Rectangle 5"/>
          <p:cNvSpPr/>
          <p:nvPr/>
        </p:nvSpPr>
        <p:spPr>
          <a:xfrm>
            <a:off x="347374" y="619981"/>
            <a:ext cx="5861957" cy="11274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Importance of Reading</a:t>
            </a:r>
          </a:p>
        </p:txBody>
      </p:sp>
      <p:sp>
        <p:nvSpPr>
          <p:cNvPr id="2" name="Title 1" hidden="1">
            <a:extLst>
              <a:ext uri="{FF2B5EF4-FFF2-40B4-BE49-F238E27FC236}">
                <a16:creationId xmlns:a16="http://schemas.microsoft.com/office/drawing/2014/main" id="{3C9B0F8E-F8EA-4071-8F3A-1406DF57826F}"/>
              </a:ext>
            </a:extLst>
          </p:cNvPr>
          <p:cNvSpPr>
            <a:spLocks noGrp="1"/>
          </p:cNvSpPr>
          <p:nvPr>
            <p:ph type="title"/>
          </p:nvPr>
        </p:nvSpPr>
        <p:spPr/>
        <p:txBody>
          <a:bodyPr/>
          <a:lstStyle/>
          <a:p>
            <a:pPr rtl="0" eaLnBrk="1" latinLnBrk="0" hangingPunct="1"/>
            <a:r>
              <a:rPr lang="en-US" sz="3200" b="1" kern="1200" dirty="0">
                <a:solidFill>
                  <a:srgbClr val="000000"/>
                </a:solidFill>
                <a:effectLst/>
                <a:latin typeface="Verdana" panose="020B0604030504040204" pitchFamily="34" charset="0"/>
                <a:ea typeface="+mn-ea"/>
                <a:cs typeface="+mn-cs"/>
              </a:rPr>
              <a:t>Importance of Reading</a:t>
            </a:r>
            <a:endParaRPr lang="en-US" dirty="0">
              <a:effectLst/>
            </a:endParaRPr>
          </a:p>
          <a:p>
            <a:endParaRPr lang="en-US" dirty="0"/>
          </a:p>
        </p:txBody>
      </p:sp>
    </p:spTree>
    <p:extLst>
      <p:ext uri="{BB962C8B-B14F-4D97-AF65-F5344CB8AC3E}">
        <p14:creationId xmlns:p14="http://schemas.microsoft.com/office/powerpoint/2010/main" val="12376787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F12D6C2-5DC6-3943-B40C-4A71B8D5A6E5}"/>
              </a:ext>
            </a:extLst>
          </p:cNvPr>
          <p:cNvSpPr/>
          <p:nvPr/>
        </p:nvSpPr>
        <p:spPr>
          <a:xfrm>
            <a:off x="1911946" y="237184"/>
            <a:ext cx="6188529" cy="1062827"/>
          </a:xfrm>
          <a:prstGeom prst="rect">
            <a:avLst/>
          </a:prstGeom>
          <a:solidFill>
            <a:srgbClr val="6D5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Validated Intervention Programs</a:t>
            </a:r>
          </a:p>
        </p:txBody>
      </p:sp>
      <p:sp>
        <p:nvSpPr>
          <p:cNvPr id="7" name="Content Placeholder 2">
            <a:extLst>
              <a:ext uri="{FF2B5EF4-FFF2-40B4-BE49-F238E27FC236}">
                <a16:creationId xmlns:a16="http://schemas.microsoft.com/office/drawing/2014/main" id="{9FC47468-F831-1947-91F0-4C576A22DCE7}"/>
              </a:ext>
            </a:extLst>
          </p:cNvPr>
          <p:cNvSpPr txBox="1">
            <a:spLocks/>
          </p:cNvSpPr>
          <p:nvPr/>
        </p:nvSpPr>
        <p:spPr>
          <a:xfrm>
            <a:off x="2085726" y="1794139"/>
            <a:ext cx="6014748" cy="326972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588" lvl="1" indent="0">
              <a:buClr>
                <a:schemeClr val="accent4">
                  <a:lumMod val="60000"/>
                  <a:lumOff val="40000"/>
                </a:schemeClr>
              </a:buClr>
              <a:buSzPct val="125000"/>
              <a:buNone/>
            </a:pPr>
            <a:r>
              <a:rPr lang="en-US" sz="3200" b="1" dirty="0"/>
              <a:t>Module </a:t>
            </a:r>
          </a:p>
          <a:p>
            <a:pPr lvl="1">
              <a:buClr>
                <a:schemeClr val="accent4">
                  <a:lumMod val="60000"/>
                  <a:lumOff val="40000"/>
                </a:schemeClr>
              </a:buClr>
              <a:buSzPct val="125000"/>
              <a:buFont typeface="Wingdings" charset="2"/>
              <a:buChar char="§"/>
            </a:pPr>
            <a:r>
              <a:rPr lang="en-US" sz="2600" dirty="0"/>
              <a:t>How intervention programs support students and teachers.</a:t>
            </a:r>
          </a:p>
          <a:p>
            <a:pPr lvl="1">
              <a:buClr>
                <a:schemeClr val="accent4">
                  <a:lumMod val="60000"/>
                  <a:lumOff val="40000"/>
                </a:schemeClr>
              </a:buClr>
              <a:buSzPct val="125000"/>
              <a:buFont typeface="Wingdings" charset="2"/>
              <a:buChar char="§"/>
            </a:pPr>
            <a:r>
              <a:rPr lang="en-US" sz="2600" dirty="0"/>
              <a:t>What are intervention options for teaching reading.</a:t>
            </a:r>
          </a:p>
          <a:p>
            <a:pPr lvl="1">
              <a:buClr>
                <a:schemeClr val="accent4">
                  <a:lumMod val="60000"/>
                  <a:lumOff val="40000"/>
                </a:schemeClr>
              </a:buClr>
              <a:buSzPct val="125000"/>
              <a:buFont typeface="Wingdings" charset="2"/>
              <a:buChar char="§"/>
            </a:pPr>
            <a:r>
              <a:rPr lang="en-US" sz="2600" dirty="0"/>
              <a:t>How to evaluate an intervention program’s materials.</a:t>
            </a:r>
          </a:p>
          <a:p>
            <a:pPr lvl="1">
              <a:buClr>
                <a:schemeClr val="accent4">
                  <a:lumMod val="60000"/>
                  <a:lumOff val="40000"/>
                </a:schemeClr>
              </a:buClr>
              <a:buSzPct val="125000"/>
              <a:buFont typeface="Wingdings" charset="2"/>
              <a:buChar char="§"/>
            </a:pPr>
            <a:r>
              <a:rPr lang="en-US" sz="2600" dirty="0"/>
              <a:t>How to evaluate an intervention program’s research evidence.</a:t>
            </a:r>
          </a:p>
          <a:p>
            <a:pPr lvl="1">
              <a:spcBef>
                <a:spcPts val="1800"/>
              </a:spcBef>
              <a:buClr>
                <a:schemeClr val="accent1"/>
              </a:buClr>
              <a:buSzPct val="125000"/>
              <a:buFont typeface="Wingdings" charset="2"/>
              <a:buChar char="§"/>
            </a:pPr>
            <a:endParaRPr lang="en-US" sz="3200" dirty="0"/>
          </a:p>
        </p:txBody>
      </p:sp>
      <p:sp>
        <p:nvSpPr>
          <p:cNvPr id="2" name="Title 1" hidden="1">
            <a:extLst>
              <a:ext uri="{FF2B5EF4-FFF2-40B4-BE49-F238E27FC236}">
                <a16:creationId xmlns:a16="http://schemas.microsoft.com/office/drawing/2014/main" id="{19945ABF-6213-41EA-8CA2-34571289B535}"/>
              </a:ext>
            </a:extLst>
          </p:cNvPr>
          <p:cNvSpPr>
            <a:spLocks noGrp="1"/>
          </p:cNvSpPr>
          <p:nvPr>
            <p:ph type="title"/>
          </p:nvPr>
        </p:nvSpPr>
        <p:spPr/>
        <p:txBody>
          <a:bodyPr/>
          <a:lstStyle/>
          <a:p>
            <a:pPr rtl="0" eaLnBrk="1" latinLnBrk="0" hangingPunct="1"/>
            <a:r>
              <a:rPr lang="en-US" sz="3200" kern="1200" dirty="0">
                <a:solidFill>
                  <a:srgbClr val="FFFFFF"/>
                </a:solidFill>
                <a:effectLst/>
                <a:latin typeface="Verdana" panose="020B0604030504040204" pitchFamily="34" charset="0"/>
                <a:ea typeface="+mn-ea"/>
                <a:cs typeface="+mn-cs"/>
              </a:rPr>
              <a:t>Validated Intervention Programs</a:t>
            </a:r>
            <a:endParaRPr lang="en-US" dirty="0">
              <a:effectLst/>
            </a:endParaRPr>
          </a:p>
          <a:p>
            <a:endParaRPr lang="en-US" dirty="0"/>
          </a:p>
        </p:txBody>
      </p:sp>
    </p:spTree>
    <p:extLst>
      <p:ext uri="{BB962C8B-B14F-4D97-AF65-F5344CB8AC3E}">
        <p14:creationId xmlns:p14="http://schemas.microsoft.com/office/powerpoint/2010/main" val="205454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7FD484A2-E292-42A7-9F9B-E876401E70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4009" y="810491"/>
            <a:ext cx="3190207" cy="5629701"/>
          </a:xfrm>
          <a:prstGeom prst="rect">
            <a:avLst/>
          </a:prstGeom>
        </p:spPr>
      </p:pic>
      <p:sp>
        <p:nvSpPr>
          <p:cNvPr id="8" name="Oval 7">
            <a:extLst>
              <a:ext uri="{C183D7F6-B498-43B3-948B-1728B52AA6E4}">
                <adec:decorative xmlns:adec="http://schemas.microsoft.com/office/drawing/2017/decorative" val="1"/>
              </a:ext>
            </a:extLst>
          </p:cNvPr>
          <p:cNvSpPr/>
          <p:nvPr/>
        </p:nvSpPr>
        <p:spPr>
          <a:xfrm>
            <a:off x="5035065" y="1665909"/>
            <a:ext cx="2021305" cy="1237749"/>
          </a:xfrm>
          <a:prstGeom prst="ellipse">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524001" y="1665909"/>
            <a:ext cx="2963219" cy="12858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Progress </a:t>
            </a:r>
          </a:p>
          <a:p>
            <a:pPr algn="ctr"/>
            <a:r>
              <a:rPr lang="en-US" sz="2400" dirty="0"/>
              <a:t>Monitor</a:t>
            </a:r>
            <a:endParaRPr lang="en-US" sz="2400" u="sng" dirty="0"/>
          </a:p>
        </p:txBody>
      </p:sp>
      <p:sp>
        <p:nvSpPr>
          <p:cNvPr id="9" name="Title 1"/>
          <p:cNvSpPr>
            <a:spLocks noGrp="1"/>
          </p:cNvSpPr>
          <p:nvPr>
            <p:ph type="title"/>
          </p:nvPr>
        </p:nvSpPr>
        <p:spPr>
          <a:xfrm>
            <a:off x="1752600" y="228600"/>
            <a:ext cx="8686800" cy="731520"/>
          </a:xfrm>
        </p:spPr>
        <p:txBody>
          <a:bodyPr/>
          <a:lstStyle/>
          <a:p>
            <a:r>
              <a:rPr lang="en-US" sz="3600" dirty="0"/>
              <a:t>DBI</a:t>
            </a:r>
            <a:endParaRPr lang="en-US" dirty="0"/>
          </a:p>
        </p:txBody>
      </p:sp>
    </p:spTree>
    <p:extLst>
      <p:ext uri="{BB962C8B-B14F-4D97-AF65-F5344CB8AC3E}">
        <p14:creationId xmlns:p14="http://schemas.microsoft.com/office/powerpoint/2010/main" val="5509660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1752600" y="228600"/>
            <a:ext cx="8686800" cy="731520"/>
          </a:xfrm>
        </p:spPr>
        <p:txBody>
          <a:bodyPr>
            <a:normAutofit/>
          </a:bodyPr>
          <a:lstStyle/>
          <a:p>
            <a:r>
              <a:rPr lang="en-US" sz="2800" dirty="0"/>
              <a:t>Progress Monitoring</a:t>
            </a:r>
            <a:endParaRPr lang="en-US" sz="2400" dirty="0"/>
          </a:p>
        </p:txBody>
      </p:sp>
      <p:sp>
        <p:nvSpPr>
          <p:cNvPr id="6" name="Content Placeholder 2"/>
          <p:cNvSpPr txBox="1">
            <a:spLocks/>
          </p:cNvSpPr>
          <p:nvPr/>
        </p:nvSpPr>
        <p:spPr>
          <a:xfrm>
            <a:off x="2053392" y="1787052"/>
            <a:ext cx="6801851" cy="3169959"/>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3600"/>
              </a:spcBef>
              <a:buClr>
                <a:schemeClr val="accent2">
                  <a:lumMod val="60000"/>
                  <a:lumOff val="40000"/>
                </a:schemeClr>
              </a:buClr>
              <a:buSzPct val="125000"/>
              <a:buFont typeface="Wingdings" charset="2"/>
              <a:buChar char="§"/>
            </a:pPr>
            <a:r>
              <a:rPr lang="en-US" sz="2800" dirty="0"/>
              <a:t>Is the intervention working?</a:t>
            </a:r>
          </a:p>
          <a:p>
            <a:pPr lvl="1">
              <a:spcBef>
                <a:spcPts val="3600"/>
              </a:spcBef>
              <a:buClr>
                <a:schemeClr val="accent2">
                  <a:lumMod val="60000"/>
                  <a:lumOff val="40000"/>
                </a:schemeClr>
              </a:buClr>
              <a:buSzPct val="125000"/>
              <a:buFont typeface="Wingdings" charset="2"/>
              <a:buChar char="§"/>
            </a:pPr>
            <a:r>
              <a:rPr lang="en-US" sz="2800" dirty="0"/>
              <a:t>Are students making progress at </a:t>
            </a:r>
            <a:r>
              <a:rPr lang="en-US" sz="2800" u="sng" dirty="0">
                <a:solidFill>
                  <a:schemeClr val="accent2">
                    <a:lumMod val="40000"/>
                    <a:lumOff val="60000"/>
                  </a:schemeClr>
                </a:solidFill>
              </a:rPr>
              <a:t>an acceptable rate</a:t>
            </a:r>
            <a:r>
              <a:rPr lang="en-US" sz="2800" dirty="0"/>
              <a:t>?</a:t>
            </a:r>
          </a:p>
          <a:p>
            <a:pPr lvl="1">
              <a:spcBef>
                <a:spcPts val="3600"/>
              </a:spcBef>
              <a:buClr>
                <a:schemeClr val="accent2">
                  <a:lumMod val="60000"/>
                  <a:lumOff val="40000"/>
                </a:schemeClr>
              </a:buClr>
              <a:buSzPct val="125000"/>
              <a:buFont typeface="Wingdings" charset="2"/>
              <a:buChar char="§"/>
            </a:pPr>
            <a:r>
              <a:rPr lang="en-US" sz="2800" dirty="0"/>
              <a:t>Do I need to </a:t>
            </a:r>
            <a:r>
              <a:rPr lang="en-US" sz="2800" u="sng" dirty="0">
                <a:solidFill>
                  <a:schemeClr val="accent2">
                    <a:lumMod val="40000"/>
                    <a:lumOff val="60000"/>
                  </a:schemeClr>
                </a:solidFill>
              </a:rPr>
              <a:t>adjust</a:t>
            </a:r>
            <a:r>
              <a:rPr lang="en-US" sz="2800" dirty="0">
                <a:solidFill>
                  <a:schemeClr val="accent2">
                    <a:lumMod val="40000"/>
                    <a:lumOff val="60000"/>
                  </a:schemeClr>
                </a:solidFill>
              </a:rPr>
              <a:t> </a:t>
            </a:r>
            <a:r>
              <a:rPr lang="en-US" sz="2800" dirty="0"/>
              <a:t>or</a:t>
            </a:r>
            <a:r>
              <a:rPr lang="en-US" sz="2800" dirty="0">
                <a:solidFill>
                  <a:schemeClr val="accent2">
                    <a:lumMod val="40000"/>
                    <a:lumOff val="60000"/>
                  </a:schemeClr>
                </a:solidFill>
              </a:rPr>
              <a:t> </a:t>
            </a:r>
            <a:r>
              <a:rPr lang="en-US" sz="2800" u="sng" dirty="0">
                <a:solidFill>
                  <a:schemeClr val="accent2">
                    <a:lumMod val="40000"/>
                    <a:lumOff val="60000"/>
                  </a:schemeClr>
                </a:solidFill>
              </a:rPr>
              <a:t>intensify</a:t>
            </a:r>
            <a:r>
              <a:rPr lang="en-US" sz="2800" dirty="0">
                <a:solidFill>
                  <a:schemeClr val="accent2">
                    <a:lumMod val="40000"/>
                    <a:lumOff val="60000"/>
                  </a:schemeClr>
                </a:solidFill>
              </a:rPr>
              <a:t> i</a:t>
            </a:r>
            <a:r>
              <a:rPr lang="en-US" sz="2800" dirty="0"/>
              <a:t>nstruction?</a:t>
            </a:r>
          </a:p>
        </p:txBody>
      </p:sp>
    </p:spTree>
    <p:extLst>
      <p:ext uri="{BB962C8B-B14F-4D97-AF65-F5344CB8AC3E}">
        <p14:creationId xmlns:p14="http://schemas.microsoft.com/office/powerpoint/2010/main" val="35694750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89221" y="497306"/>
            <a:ext cx="5839327" cy="112748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accent2">
                    <a:lumMod val="20000"/>
                    <a:lumOff val="80000"/>
                  </a:schemeClr>
                </a:solidFill>
              </a:rPr>
              <a:t>Progress Monitoring</a:t>
            </a:r>
          </a:p>
        </p:txBody>
      </p:sp>
      <p:sp>
        <p:nvSpPr>
          <p:cNvPr id="6" name="Rectangle 5"/>
          <p:cNvSpPr/>
          <p:nvPr/>
        </p:nvSpPr>
        <p:spPr>
          <a:xfrm>
            <a:off x="1989221" y="1900991"/>
            <a:ext cx="5839327" cy="55345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chemeClr val="tx1"/>
                </a:solidFill>
              </a:rPr>
              <a:t>general outcome measures</a:t>
            </a:r>
          </a:p>
        </p:txBody>
      </p:sp>
      <p:sp>
        <p:nvSpPr>
          <p:cNvPr id="7" name="Rectangle 6"/>
          <p:cNvSpPr/>
          <p:nvPr/>
        </p:nvSpPr>
        <p:spPr>
          <a:xfrm>
            <a:off x="1989221" y="2586264"/>
            <a:ext cx="5839327" cy="55345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chemeClr val="tx1"/>
                </a:solidFill>
              </a:rPr>
              <a:t>Curriculum-Based Measurement</a:t>
            </a:r>
          </a:p>
        </p:txBody>
      </p:sp>
      <p:sp>
        <p:nvSpPr>
          <p:cNvPr id="8" name="Rectangle 7"/>
          <p:cNvSpPr/>
          <p:nvPr/>
        </p:nvSpPr>
        <p:spPr>
          <a:xfrm>
            <a:off x="1989221" y="3271537"/>
            <a:ext cx="5839327" cy="55345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screening/benchmarking</a:t>
            </a:r>
          </a:p>
        </p:txBody>
      </p:sp>
      <p:sp>
        <p:nvSpPr>
          <p:cNvPr id="9" name="Rectangle 8"/>
          <p:cNvSpPr/>
          <p:nvPr/>
        </p:nvSpPr>
        <p:spPr>
          <a:xfrm>
            <a:off x="1989221" y="3940270"/>
            <a:ext cx="5839327" cy="55345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mastery assessment</a:t>
            </a:r>
          </a:p>
        </p:txBody>
      </p:sp>
      <p:sp>
        <p:nvSpPr>
          <p:cNvPr id="10" name="Rectangle 9"/>
          <p:cNvSpPr/>
          <p:nvPr/>
        </p:nvSpPr>
        <p:spPr>
          <a:xfrm>
            <a:off x="1989221" y="4609003"/>
            <a:ext cx="5839327" cy="55345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diagnostic assessment</a:t>
            </a:r>
          </a:p>
        </p:txBody>
      </p:sp>
      <p:sp>
        <p:nvSpPr>
          <p:cNvPr id="11" name="Rectangle 10"/>
          <p:cNvSpPr/>
          <p:nvPr/>
        </p:nvSpPr>
        <p:spPr>
          <a:xfrm>
            <a:off x="1989221" y="5293778"/>
            <a:ext cx="5839327" cy="55345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summative assessment</a:t>
            </a:r>
          </a:p>
        </p:txBody>
      </p:sp>
      <p:sp>
        <p:nvSpPr>
          <p:cNvPr id="2" name="Title 1" hidden="1">
            <a:extLst>
              <a:ext uri="{FF2B5EF4-FFF2-40B4-BE49-F238E27FC236}">
                <a16:creationId xmlns:a16="http://schemas.microsoft.com/office/drawing/2014/main" id="{63CFA532-8955-4478-831D-02B2866A849E}"/>
              </a:ext>
            </a:extLst>
          </p:cNvPr>
          <p:cNvSpPr>
            <a:spLocks noGrp="1"/>
          </p:cNvSpPr>
          <p:nvPr>
            <p:ph type="title"/>
          </p:nvPr>
        </p:nvSpPr>
        <p:spPr/>
        <p:txBody>
          <a:bodyPr/>
          <a:lstStyle/>
          <a:p>
            <a:pPr rtl="0" eaLnBrk="1" latinLnBrk="0" hangingPunct="1"/>
            <a:r>
              <a:rPr lang="en-US" sz="3600" kern="1200" dirty="0">
                <a:solidFill>
                  <a:srgbClr val="C3F6F9"/>
                </a:solidFill>
                <a:effectLst/>
                <a:latin typeface="Verdana" panose="020B0604030504040204" pitchFamily="34" charset="0"/>
                <a:ea typeface="+mn-ea"/>
                <a:cs typeface="+mn-cs"/>
              </a:rPr>
              <a:t>Progress Monitoring</a:t>
            </a:r>
            <a:endParaRPr lang="en-US" dirty="0">
              <a:effectLst/>
            </a:endParaRPr>
          </a:p>
          <a:p>
            <a:endParaRPr lang="en-US" dirty="0"/>
          </a:p>
        </p:txBody>
      </p:sp>
    </p:spTree>
    <p:extLst>
      <p:ext uri="{BB962C8B-B14F-4D97-AF65-F5344CB8AC3E}">
        <p14:creationId xmlns:p14="http://schemas.microsoft.com/office/powerpoint/2010/main" val="14842759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89221" y="497306"/>
            <a:ext cx="5839327" cy="112748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accent2">
                    <a:lumMod val="20000"/>
                    <a:lumOff val="80000"/>
                  </a:schemeClr>
                </a:solidFill>
              </a:rPr>
              <a:t>Progress Monitoring</a:t>
            </a:r>
          </a:p>
        </p:txBody>
      </p:sp>
      <p:sp>
        <p:nvSpPr>
          <p:cNvPr id="6" name="Rectangle 5"/>
          <p:cNvSpPr/>
          <p:nvPr/>
        </p:nvSpPr>
        <p:spPr>
          <a:xfrm>
            <a:off x="1989221" y="1900991"/>
            <a:ext cx="5839327" cy="55345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chemeClr val="tx1"/>
                </a:solidFill>
              </a:rPr>
              <a:t>general outcome measures</a:t>
            </a:r>
          </a:p>
        </p:txBody>
      </p:sp>
      <p:sp>
        <p:nvSpPr>
          <p:cNvPr id="7" name="Rectangle 6"/>
          <p:cNvSpPr/>
          <p:nvPr/>
        </p:nvSpPr>
        <p:spPr>
          <a:xfrm>
            <a:off x="1989221" y="2586264"/>
            <a:ext cx="5839327" cy="55345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chemeClr val="tx1"/>
                </a:solidFill>
              </a:rPr>
              <a:t>Curriculum-Based Measurement</a:t>
            </a:r>
          </a:p>
        </p:txBody>
      </p:sp>
      <p:sp>
        <p:nvSpPr>
          <p:cNvPr id="2" name="Title 1" hidden="1">
            <a:extLst>
              <a:ext uri="{FF2B5EF4-FFF2-40B4-BE49-F238E27FC236}">
                <a16:creationId xmlns:a16="http://schemas.microsoft.com/office/drawing/2014/main" id="{8BFD5BF1-3B5E-4727-9FE1-2C36AC8C57C3}"/>
              </a:ext>
            </a:extLst>
          </p:cNvPr>
          <p:cNvSpPr>
            <a:spLocks noGrp="1"/>
          </p:cNvSpPr>
          <p:nvPr>
            <p:ph type="title"/>
          </p:nvPr>
        </p:nvSpPr>
        <p:spPr/>
        <p:txBody>
          <a:bodyPr/>
          <a:lstStyle/>
          <a:p>
            <a:pPr rtl="0" eaLnBrk="1" latinLnBrk="0" hangingPunct="1"/>
            <a:r>
              <a:rPr lang="en-US" sz="3600" kern="1200" dirty="0">
                <a:solidFill>
                  <a:srgbClr val="C3F6F9"/>
                </a:solidFill>
                <a:effectLst/>
                <a:latin typeface="Verdana" panose="020B0604030504040204" pitchFamily="34" charset="0"/>
                <a:ea typeface="+mn-ea"/>
                <a:cs typeface="+mn-cs"/>
              </a:rPr>
              <a:t>Progress Monitoring</a:t>
            </a:r>
            <a:endParaRPr lang="en-US" dirty="0">
              <a:effectLst/>
            </a:endParaRPr>
          </a:p>
          <a:p>
            <a:endParaRPr lang="en-US" dirty="0"/>
          </a:p>
        </p:txBody>
      </p:sp>
    </p:spTree>
    <p:extLst>
      <p:ext uri="{BB962C8B-B14F-4D97-AF65-F5344CB8AC3E}">
        <p14:creationId xmlns:p14="http://schemas.microsoft.com/office/powerpoint/2010/main" val="27930154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89221" y="497306"/>
            <a:ext cx="5839327" cy="112748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accent2">
                    <a:lumMod val="20000"/>
                    <a:lumOff val="80000"/>
                  </a:schemeClr>
                </a:solidFill>
              </a:rPr>
              <a:t>Progress Monitoring</a:t>
            </a:r>
          </a:p>
        </p:txBody>
      </p:sp>
      <p:sp>
        <p:nvSpPr>
          <p:cNvPr id="6" name="Rectangle 5"/>
          <p:cNvSpPr/>
          <p:nvPr/>
        </p:nvSpPr>
        <p:spPr>
          <a:xfrm>
            <a:off x="1989221" y="1900991"/>
            <a:ext cx="5839327" cy="55345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chemeClr val="tx1"/>
                </a:solidFill>
              </a:rPr>
              <a:t>general outcome measures</a:t>
            </a:r>
          </a:p>
        </p:txBody>
      </p:sp>
      <p:sp>
        <p:nvSpPr>
          <p:cNvPr id="5" name="Content Placeholder 2"/>
          <p:cNvSpPr txBox="1">
            <a:spLocks/>
          </p:cNvSpPr>
          <p:nvPr/>
        </p:nvSpPr>
        <p:spPr>
          <a:xfrm>
            <a:off x="1950415" y="2826895"/>
            <a:ext cx="5942302" cy="288120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2">
                  <a:lumMod val="60000"/>
                  <a:lumOff val="40000"/>
                </a:schemeClr>
              </a:buClr>
              <a:buSzPct val="125000"/>
              <a:buFont typeface="Wingdings" charset="2"/>
              <a:buChar char="§"/>
            </a:pPr>
            <a:r>
              <a:rPr lang="en-US" sz="2400" dirty="0">
                <a:sym typeface="Questrial"/>
              </a:rPr>
              <a:t>Evaluate overall progress toward meeting grade-level expectations</a:t>
            </a:r>
          </a:p>
          <a:p>
            <a:pPr lvl="1">
              <a:spcBef>
                <a:spcPts val="1800"/>
              </a:spcBef>
              <a:buClr>
                <a:schemeClr val="accent2">
                  <a:lumMod val="60000"/>
                  <a:lumOff val="40000"/>
                </a:schemeClr>
              </a:buClr>
              <a:buSzPct val="125000"/>
              <a:buFont typeface="Wingdings" charset="2"/>
              <a:buChar char="§"/>
            </a:pPr>
            <a:r>
              <a:rPr lang="en-US" sz="2400" dirty="0">
                <a:sym typeface="Questrial"/>
              </a:rPr>
              <a:t>Program-independent assessments developed by researchers</a:t>
            </a:r>
          </a:p>
          <a:p>
            <a:pPr lvl="1">
              <a:spcBef>
                <a:spcPts val="1800"/>
              </a:spcBef>
              <a:buClr>
                <a:schemeClr val="accent2">
                  <a:lumMod val="60000"/>
                  <a:lumOff val="40000"/>
                </a:schemeClr>
              </a:buClr>
              <a:buSzPct val="125000"/>
              <a:buFont typeface="Wingdings" charset="2"/>
              <a:buChar char="§"/>
            </a:pPr>
            <a:r>
              <a:rPr lang="en-US" sz="2400" dirty="0">
                <a:sym typeface="Questrial"/>
              </a:rPr>
              <a:t>Short probes, multiple forms, administered often, graphed</a:t>
            </a:r>
            <a:endParaRPr lang="en-US" sz="2400" dirty="0"/>
          </a:p>
        </p:txBody>
      </p:sp>
      <p:sp>
        <p:nvSpPr>
          <p:cNvPr id="2" name="Title 1" hidden="1">
            <a:extLst>
              <a:ext uri="{FF2B5EF4-FFF2-40B4-BE49-F238E27FC236}">
                <a16:creationId xmlns:a16="http://schemas.microsoft.com/office/drawing/2014/main" id="{E808989D-D6D2-4453-A98E-736441C79821}"/>
              </a:ext>
            </a:extLst>
          </p:cNvPr>
          <p:cNvSpPr>
            <a:spLocks noGrp="1"/>
          </p:cNvSpPr>
          <p:nvPr>
            <p:ph type="title"/>
          </p:nvPr>
        </p:nvSpPr>
        <p:spPr/>
        <p:txBody>
          <a:bodyPr/>
          <a:lstStyle/>
          <a:p>
            <a:pPr rtl="0" eaLnBrk="1" latinLnBrk="0" hangingPunct="1"/>
            <a:r>
              <a:rPr lang="en-US" sz="3600" kern="1200" dirty="0">
                <a:solidFill>
                  <a:srgbClr val="C3F6F9"/>
                </a:solidFill>
                <a:effectLst/>
                <a:latin typeface="Verdana" panose="020B0604030504040204" pitchFamily="34" charset="0"/>
                <a:ea typeface="+mn-ea"/>
                <a:cs typeface="+mn-cs"/>
              </a:rPr>
              <a:t>Progress Monitoring</a:t>
            </a:r>
            <a:endParaRPr lang="en-US" dirty="0">
              <a:effectLst/>
            </a:endParaRPr>
          </a:p>
          <a:p>
            <a:endParaRPr lang="en-US" dirty="0"/>
          </a:p>
        </p:txBody>
      </p:sp>
    </p:spTree>
    <p:extLst>
      <p:ext uri="{BB962C8B-B14F-4D97-AF65-F5344CB8AC3E}">
        <p14:creationId xmlns:p14="http://schemas.microsoft.com/office/powerpoint/2010/main" val="428832539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 of Progress Monitoring - general outcome measures applications">
            <a:extLst>
              <a:ext uri="{FF2B5EF4-FFF2-40B4-BE49-F238E27FC236}">
                <a16:creationId xmlns:a16="http://schemas.microsoft.com/office/drawing/2014/main" id="{AFF5D307-6602-451F-85EB-83662242C779}"/>
              </a:ext>
            </a:extLst>
          </p:cNvPr>
          <p:cNvPicPr>
            <a:picLocks noChangeAspect="1"/>
          </p:cNvPicPr>
          <p:nvPr/>
        </p:nvPicPr>
        <p:blipFill>
          <a:blip r:embed="rId3"/>
          <a:stretch>
            <a:fillRect/>
          </a:stretch>
        </p:blipFill>
        <p:spPr>
          <a:xfrm>
            <a:off x="129019" y="120362"/>
            <a:ext cx="11896725" cy="5907150"/>
          </a:xfrm>
          <a:prstGeom prst="rect">
            <a:avLst/>
          </a:prstGeom>
        </p:spPr>
      </p:pic>
      <p:sp>
        <p:nvSpPr>
          <p:cNvPr id="2" name="Title 1" hidden="1">
            <a:extLst>
              <a:ext uri="{FF2B5EF4-FFF2-40B4-BE49-F238E27FC236}">
                <a16:creationId xmlns:a16="http://schemas.microsoft.com/office/drawing/2014/main" id="{74A46060-119D-4709-9F55-129D40D726A3}"/>
              </a:ext>
            </a:extLst>
          </p:cNvPr>
          <p:cNvSpPr>
            <a:spLocks noGrp="1"/>
          </p:cNvSpPr>
          <p:nvPr>
            <p:ph type="title"/>
          </p:nvPr>
        </p:nvSpPr>
        <p:spPr/>
        <p:txBody>
          <a:bodyPr>
            <a:normAutofit fontScale="90000"/>
          </a:bodyPr>
          <a:lstStyle/>
          <a:p>
            <a:pPr rtl="0" eaLnBrk="1" latinLnBrk="0" hangingPunct="1"/>
            <a:r>
              <a:rPr lang="en-US" sz="3600" kern="1200" dirty="0">
                <a:solidFill>
                  <a:srgbClr val="C3F6F9"/>
                </a:solidFill>
                <a:effectLst/>
                <a:latin typeface="Verdana" panose="020B0604030504040204" pitchFamily="34" charset="0"/>
                <a:ea typeface="+mn-ea"/>
                <a:cs typeface="+mn-cs"/>
              </a:rPr>
              <a:t>Progress Monitoring General Outcome Measures</a:t>
            </a:r>
            <a:endParaRPr lang="en-US" dirty="0">
              <a:effectLst/>
            </a:endParaRPr>
          </a:p>
          <a:p>
            <a:endParaRPr lang="en-US" dirty="0"/>
          </a:p>
        </p:txBody>
      </p:sp>
    </p:spTree>
    <p:extLst>
      <p:ext uri="{BB962C8B-B14F-4D97-AF65-F5344CB8AC3E}">
        <p14:creationId xmlns:p14="http://schemas.microsoft.com/office/powerpoint/2010/main" val="41985568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1752600" y="228600"/>
            <a:ext cx="8686800" cy="1196737"/>
          </a:xfrm>
        </p:spPr>
        <p:txBody>
          <a:bodyPr>
            <a:normAutofit/>
          </a:bodyPr>
          <a:lstStyle/>
          <a:p>
            <a:r>
              <a:rPr lang="en-US" sz="2800" dirty="0"/>
              <a:t>Progress Monitoring:</a:t>
            </a:r>
            <a:br>
              <a:rPr lang="en-US" sz="2800" dirty="0"/>
            </a:br>
            <a:endParaRPr lang="en-US" sz="2400" dirty="0">
              <a:solidFill>
                <a:schemeClr val="accent2">
                  <a:lumMod val="60000"/>
                  <a:lumOff val="40000"/>
                </a:schemeClr>
              </a:solidFill>
            </a:endParaRPr>
          </a:p>
        </p:txBody>
      </p:sp>
      <p:sp>
        <p:nvSpPr>
          <p:cNvPr id="13" name="Content Placeholder 2"/>
          <p:cNvSpPr txBox="1">
            <a:spLocks/>
          </p:cNvSpPr>
          <p:nvPr/>
        </p:nvSpPr>
        <p:spPr>
          <a:xfrm>
            <a:off x="4084014" y="1546419"/>
            <a:ext cx="5027903" cy="519126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2">
                  <a:lumMod val="60000"/>
                  <a:lumOff val="40000"/>
                </a:schemeClr>
              </a:buClr>
              <a:buSzPct val="125000"/>
              <a:buFont typeface="Wingdings" charset="2"/>
              <a:buChar char="§"/>
            </a:pPr>
            <a:r>
              <a:rPr lang="en-US" sz="2600" dirty="0"/>
              <a:t>3</a:t>
            </a:r>
            <a:r>
              <a:rPr lang="en-US" sz="2600" baseline="30000" dirty="0"/>
              <a:t>rd</a:t>
            </a:r>
            <a:r>
              <a:rPr lang="en-US" sz="2600" dirty="0"/>
              <a:t> grade student new to the school</a:t>
            </a:r>
          </a:p>
          <a:p>
            <a:pPr lvl="1">
              <a:spcBef>
                <a:spcPts val="1800"/>
              </a:spcBef>
              <a:buClr>
                <a:schemeClr val="accent2">
                  <a:lumMod val="60000"/>
                  <a:lumOff val="40000"/>
                </a:schemeClr>
              </a:buClr>
              <a:buSzPct val="125000"/>
              <a:buFont typeface="Wingdings" charset="2"/>
              <a:buChar char="§"/>
            </a:pPr>
            <a:r>
              <a:rPr lang="en-US" sz="2600" dirty="0"/>
              <a:t>identified through universal screening </a:t>
            </a:r>
          </a:p>
          <a:p>
            <a:pPr lvl="1">
              <a:spcBef>
                <a:spcPts val="1800"/>
              </a:spcBef>
              <a:buClr>
                <a:schemeClr val="accent2">
                  <a:lumMod val="60000"/>
                  <a:lumOff val="40000"/>
                </a:schemeClr>
              </a:buClr>
              <a:buSzPct val="125000"/>
              <a:buFont typeface="Wingdings" charset="2"/>
              <a:buChar char="§"/>
            </a:pPr>
            <a:r>
              <a:rPr lang="en-US" sz="2600" dirty="0"/>
              <a:t>small group Tier 2 intervention </a:t>
            </a:r>
          </a:p>
          <a:p>
            <a:pPr lvl="1">
              <a:spcBef>
                <a:spcPts val="1800"/>
              </a:spcBef>
              <a:buClr>
                <a:schemeClr val="accent2">
                  <a:lumMod val="60000"/>
                  <a:lumOff val="40000"/>
                </a:schemeClr>
              </a:buClr>
              <a:buSzPct val="125000"/>
              <a:buFont typeface="Wingdings" charset="2"/>
              <a:buChar char="§"/>
            </a:pPr>
            <a:r>
              <a:rPr lang="en-US" sz="2600" b="1" dirty="0">
                <a:solidFill>
                  <a:schemeClr val="accent2">
                    <a:lumMod val="60000"/>
                    <a:lumOff val="40000"/>
                  </a:schemeClr>
                </a:solidFill>
              </a:rPr>
              <a:t>Intervention Program A</a:t>
            </a:r>
          </a:p>
          <a:p>
            <a:pPr lvl="1">
              <a:spcBef>
                <a:spcPts val="1800"/>
              </a:spcBef>
              <a:buClr>
                <a:schemeClr val="accent2">
                  <a:lumMod val="60000"/>
                  <a:lumOff val="40000"/>
                </a:schemeClr>
              </a:buClr>
              <a:buSzPct val="125000"/>
              <a:buFont typeface="Wingdings" charset="2"/>
              <a:buChar char="§"/>
            </a:pPr>
            <a:r>
              <a:rPr lang="en-US" sz="2600" dirty="0"/>
              <a:t>3x per week, group of 6, general education teacher</a:t>
            </a:r>
          </a:p>
        </p:txBody>
      </p:sp>
      <p:pic>
        <p:nvPicPr>
          <p:cNvPr id="15" name="Picture 14">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752601" y="1625481"/>
            <a:ext cx="2074445" cy="2765927"/>
          </a:xfrm>
          <a:prstGeom prst="rect">
            <a:avLst/>
          </a:prstGeom>
        </p:spPr>
      </p:pic>
      <p:sp>
        <p:nvSpPr>
          <p:cNvPr id="16" name="Content Placeholder 2"/>
          <p:cNvSpPr txBox="1">
            <a:spLocks/>
          </p:cNvSpPr>
          <p:nvPr/>
        </p:nvSpPr>
        <p:spPr>
          <a:xfrm>
            <a:off x="2092638" y="4591550"/>
            <a:ext cx="1542864" cy="930442"/>
          </a:xfrm>
          <a:prstGeom prst="rect">
            <a:avLst/>
          </a:prstGeom>
        </p:spPr>
        <p:txBody>
          <a:bodyPr>
            <a:normAutofit fontScale="92500"/>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800"/>
              <a:t>Isabella</a:t>
            </a:r>
            <a:endParaRPr lang="en-US" sz="2800" dirty="0"/>
          </a:p>
        </p:txBody>
      </p:sp>
    </p:spTree>
    <p:extLst>
      <p:ext uri="{BB962C8B-B14F-4D97-AF65-F5344CB8AC3E}">
        <p14:creationId xmlns:p14="http://schemas.microsoft.com/office/powerpoint/2010/main" val="10145991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1752600" y="228600"/>
            <a:ext cx="8686800" cy="731520"/>
          </a:xfrm>
        </p:spPr>
        <p:txBody>
          <a:bodyPr>
            <a:normAutofit/>
          </a:bodyPr>
          <a:lstStyle/>
          <a:p>
            <a:r>
              <a:rPr lang="en-US" sz="2800" dirty="0"/>
              <a:t>Progress Monitoring</a:t>
            </a:r>
            <a:endParaRPr lang="en-US" sz="2400" dirty="0"/>
          </a:p>
        </p:txBody>
      </p:sp>
      <p:pic>
        <p:nvPicPr>
          <p:cNvPr id="2" name="Picture 1" descr="Image of a Progress Monitoring chart looking at the score and number of weeks">
            <a:extLst>
              <a:ext uri="{FF2B5EF4-FFF2-40B4-BE49-F238E27FC236}">
                <a16:creationId xmlns:a16="http://schemas.microsoft.com/office/drawing/2014/main" id="{3E913A54-A36A-154C-B832-7E52E3806F23}"/>
              </a:ext>
            </a:extLst>
          </p:cNvPr>
          <p:cNvPicPr>
            <a:picLocks noChangeAspect="1"/>
          </p:cNvPicPr>
          <p:nvPr/>
        </p:nvPicPr>
        <p:blipFill rotWithShape="1">
          <a:blip r:embed="rId3"/>
          <a:srcRect r="13965"/>
          <a:stretch/>
        </p:blipFill>
        <p:spPr>
          <a:xfrm>
            <a:off x="1752601" y="1518393"/>
            <a:ext cx="7866993" cy="3096000"/>
          </a:xfrm>
          <a:prstGeom prst="rect">
            <a:avLst/>
          </a:prstGeom>
        </p:spPr>
      </p:pic>
    </p:spTree>
    <p:extLst>
      <p:ext uri="{BB962C8B-B14F-4D97-AF65-F5344CB8AC3E}">
        <p14:creationId xmlns:p14="http://schemas.microsoft.com/office/powerpoint/2010/main" val="33981138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1752600" y="228600"/>
            <a:ext cx="8686800" cy="1196737"/>
          </a:xfrm>
        </p:spPr>
        <p:txBody>
          <a:bodyPr>
            <a:normAutofit/>
          </a:bodyPr>
          <a:lstStyle/>
          <a:p>
            <a:r>
              <a:rPr lang="en-US" sz="2800" dirty="0"/>
              <a:t>Validated Intervention Program:</a:t>
            </a:r>
            <a:br>
              <a:rPr lang="en-US" sz="2800" dirty="0"/>
            </a:br>
            <a:r>
              <a:rPr lang="en-US" sz="2800" dirty="0">
                <a:solidFill>
                  <a:schemeClr val="accent2">
                    <a:lumMod val="60000"/>
                    <a:lumOff val="40000"/>
                  </a:schemeClr>
                </a:solidFill>
              </a:rPr>
              <a:t>Special Education</a:t>
            </a:r>
            <a:endParaRPr lang="en-US" sz="2400" dirty="0">
              <a:solidFill>
                <a:schemeClr val="accent2">
                  <a:lumMod val="60000"/>
                  <a:lumOff val="40000"/>
                </a:schemeClr>
              </a:solidFill>
            </a:endParaRPr>
          </a:p>
        </p:txBody>
      </p:sp>
      <p:sp>
        <p:nvSpPr>
          <p:cNvPr id="13" name="Content Placeholder 2"/>
          <p:cNvSpPr txBox="1">
            <a:spLocks/>
          </p:cNvSpPr>
          <p:nvPr/>
        </p:nvSpPr>
        <p:spPr>
          <a:xfrm>
            <a:off x="4100056" y="1257663"/>
            <a:ext cx="5027903" cy="519126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2">
                  <a:lumMod val="60000"/>
                  <a:lumOff val="40000"/>
                </a:schemeClr>
              </a:buClr>
              <a:buSzPct val="125000"/>
              <a:buFont typeface="Wingdings" charset="2"/>
              <a:buChar char="§"/>
            </a:pPr>
            <a:r>
              <a:rPr lang="en-US" sz="2600" dirty="0"/>
              <a:t>referred for evaluation by 3</a:t>
            </a:r>
            <a:r>
              <a:rPr lang="en-US" sz="2600" baseline="30000" dirty="0"/>
              <a:t>rd</a:t>
            </a:r>
            <a:r>
              <a:rPr lang="en-US" sz="2600" dirty="0"/>
              <a:t> grade teacher</a:t>
            </a:r>
          </a:p>
          <a:p>
            <a:pPr lvl="1">
              <a:spcBef>
                <a:spcPts val="1800"/>
              </a:spcBef>
              <a:buClr>
                <a:schemeClr val="accent2">
                  <a:lumMod val="60000"/>
                  <a:lumOff val="40000"/>
                </a:schemeClr>
              </a:buClr>
              <a:buSzPct val="125000"/>
              <a:buFont typeface="Wingdings" charset="2"/>
              <a:buChar char="§"/>
            </a:pPr>
            <a:r>
              <a:rPr lang="en-US" sz="2600" dirty="0"/>
              <a:t>eligible for special education with a learning disability in reading</a:t>
            </a:r>
          </a:p>
          <a:p>
            <a:pPr lvl="1">
              <a:spcBef>
                <a:spcPts val="1800"/>
              </a:spcBef>
              <a:buClr>
                <a:schemeClr val="accent2">
                  <a:lumMod val="60000"/>
                  <a:lumOff val="40000"/>
                </a:schemeClr>
              </a:buClr>
              <a:buSzPct val="125000"/>
              <a:buFont typeface="Wingdings" charset="2"/>
              <a:buChar char="§"/>
            </a:pPr>
            <a:r>
              <a:rPr lang="en-US" sz="2600" dirty="0"/>
              <a:t>IEP includes small group reading intervention</a:t>
            </a:r>
          </a:p>
          <a:p>
            <a:pPr lvl="1">
              <a:spcBef>
                <a:spcPts val="1800"/>
              </a:spcBef>
              <a:buClr>
                <a:schemeClr val="accent2">
                  <a:lumMod val="60000"/>
                  <a:lumOff val="40000"/>
                </a:schemeClr>
              </a:buClr>
              <a:buSzPct val="125000"/>
              <a:buFont typeface="Wingdings" charset="2"/>
              <a:buChar char="§"/>
            </a:pPr>
            <a:r>
              <a:rPr lang="en-US" sz="2600" b="1" dirty="0">
                <a:solidFill>
                  <a:schemeClr val="accent2">
                    <a:lumMod val="60000"/>
                    <a:lumOff val="40000"/>
                  </a:schemeClr>
                </a:solidFill>
              </a:rPr>
              <a:t>Intervention Program A</a:t>
            </a:r>
          </a:p>
          <a:p>
            <a:pPr lvl="1">
              <a:spcBef>
                <a:spcPts val="1800"/>
              </a:spcBef>
              <a:buClr>
                <a:schemeClr val="accent2">
                  <a:lumMod val="60000"/>
                  <a:lumOff val="40000"/>
                </a:schemeClr>
              </a:buClr>
              <a:buSzPct val="125000"/>
              <a:buFont typeface="Wingdings" charset="2"/>
              <a:buChar char="§"/>
            </a:pPr>
            <a:r>
              <a:rPr lang="en-US" sz="2600" dirty="0"/>
              <a:t>4x per week, group of 5, special education teacher</a:t>
            </a:r>
          </a:p>
        </p:txBody>
      </p:sp>
      <p:sp>
        <p:nvSpPr>
          <p:cNvPr id="16" name="Content Placeholder 2"/>
          <p:cNvSpPr txBox="1">
            <a:spLocks/>
          </p:cNvSpPr>
          <p:nvPr/>
        </p:nvSpPr>
        <p:spPr>
          <a:xfrm>
            <a:off x="2092638" y="4591550"/>
            <a:ext cx="1542864" cy="930442"/>
          </a:xfrm>
          <a:prstGeom prst="rect">
            <a:avLst/>
          </a:prstGeom>
        </p:spPr>
        <p:txBody>
          <a:bodyPr>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800" dirty="0"/>
              <a:t>Matt </a:t>
            </a:r>
          </a:p>
        </p:txBody>
      </p:sp>
      <p:pic>
        <p:nvPicPr>
          <p:cNvPr id="7" name="Picture 6">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773617" y="1774191"/>
            <a:ext cx="2140018" cy="2685512"/>
          </a:xfrm>
          <a:prstGeom prst="rect">
            <a:avLst/>
          </a:prstGeom>
        </p:spPr>
      </p:pic>
    </p:spTree>
    <p:extLst>
      <p:ext uri="{BB962C8B-B14F-4D97-AF65-F5344CB8AC3E}">
        <p14:creationId xmlns:p14="http://schemas.microsoft.com/office/powerpoint/2010/main" val="16173650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347374" y="2097849"/>
            <a:ext cx="6391525" cy="326972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1"/>
              </a:buClr>
              <a:buSzPct val="125000"/>
              <a:buFont typeface="Wingdings" charset="2"/>
              <a:buChar char="§"/>
            </a:pPr>
            <a:r>
              <a:rPr lang="en-US" sz="2800" dirty="0"/>
              <a:t>Reading is essential</a:t>
            </a:r>
          </a:p>
          <a:p>
            <a:pPr lvl="1">
              <a:spcBef>
                <a:spcPts val="1800"/>
              </a:spcBef>
              <a:buClr>
                <a:schemeClr val="accent1"/>
              </a:buClr>
              <a:buSzPct val="125000"/>
              <a:buFont typeface="Wingdings" charset="2"/>
              <a:buChar char="§"/>
            </a:pPr>
            <a:r>
              <a:rPr lang="en-US" sz="2800" dirty="0">
                <a:solidFill>
                  <a:schemeClr val="bg1">
                    <a:lumMod val="65000"/>
                  </a:schemeClr>
                </a:solidFill>
              </a:rPr>
              <a:t>Teaching reading is urgent</a:t>
            </a:r>
          </a:p>
          <a:p>
            <a:pPr lvl="1">
              <a:spcBef>
                <a:spcPts val="1800"/>
              </a:spcBef>
              <a:buClr>
                <a:schemeClr val="accent1"/>
              </a:buClr>
              <a:buSzPct val="125000"/>
              <a:buFont typeface="Wingdings" charset="2"/>
              <a:buChar char="§"/>
            </a:pPr>
            <a:r>
              <a:rPr lang="en-US" sz="2800" dirty="0">
                <a:solidFill>
                  <a:schemeClr val="bg1">
                    <a:lumMod val="65000"/>
                  </a:schemeClr>
                </a:solidFill>
              </a:rPr>
              <a:t>Teaching reading is complex</a:t>
            </a:r>
          </a:p>
          <a:p>
            <a:pPr lvl="1">
              <a:spcBef>
                <a:spcPts val="1800"/>
              </a:spcBef>
              <a:buClr>
                <a:schemeClr val="accent1"/>
              </a:buClr>
              <a:buSzPct val="125000"/>
              <a:buFont typeface="Wingdings" charset="2"/>
              <a:buChar char="§"/>
            </a:pPr>
            <a:r>
              <a:rPr lang="en-US" sz="2800" dirty="0">
                <a:solidFill>
                  <a:schemeClr val="bg1">
                    <a:lumMod val="65000"/>
                  </a:schemeClr>
                </a:solidFill>
              </a:rPr>
              <a:t>We know how to teach almost all students to read</a:t>
            </a:r>
          </a:p>
          <a:p>
            <a:pPr lvl="1">
              <a:spcBef>
                <a:spcPts val="1800"/>
              </a:spcBef>
              <a:buClr>
                <a:schemeClr val="accent4">
                  <a:lumMod val="60000"/>
                  <a:lumOff val="40000"/>
                </a:schemeClr>
              </a:buClr>
              <a:buSzPct val="125000"/>
              <a:buFont typeface="Wingdings" charset="2"/>
              <a:buChar char="§"/>
            </a:pPr>
            <a:endParaRPr lang="en-US" sz="2800" dirty="0"/>
          </a:p>
        </p:txBody>
      </p:sp>
      <p:sp>
        <p:nvSpPr>
          <p:cNvPr id="6" name="Rectangle 5"/>
          <p:cNvSpPr/>
          <p:nvPr/>
        </p:nvSpPr>
        <p:spPr>
          <a:xfrm>
            <a:off x="347374" y="619981"/>
            <a:ext cx="5861957" cy="11274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Importance of Reading</a:t>
            </a:r>
          </a:p>
        </p:txBody>
      </p:sp>
      <p:sp>
        <p:nvSpPr>
          <p:cNvPr id="2" name="Title 1" hidden="1">
            <a:extLst>
              <a:ext uri="{FF2B5EF4-FFF2-40B4-BE49-F238E27FC236}">
                <a16:creationId xmlns:a16="http://schemas.microsoft.com/office/drawing/2014/main" id="{337A3760-233D-4244-91C9-E9133C58C0D0}"/>
              </a:ext>
            </a:extLst>
          </p:cNvPr>
          <p:cNvSpPr>
            <a:spLocks noGrp="1"/>
          </p:cNvSpPr>
          <p:nvPr>
            <p:ph type="title"/>
          </p:nvPr>
        </p:nvSpPr>
        <p:spPr/>
        <p:txBody>
          <a:bodyPr/>
          <a:lstStyle/>
          <a:p>
            <a:pPr rtl="0" eaLnBrk="1" latinLnBrk="0" hangingPunct="1"/>
            <a:r>
              <a:rPr lang="en-US" sz="3200" b="1" kern="1200" dirty="0">
                <a:solidFill>
                  <a:srgbClr val="000000"/>
                </a:solidFill>
                <a:effectLst/>
                <a:latin typeface="Verdana" panose="020B0604030504040204" pitchFamily="34" charset="0"/>
                <a:ea typeface="+mn-ea"/>
                <a:cs typeface="+mn-cs"/>
              </a:rPr>
              <a:t>Importance of Reading</a:t>
            </a:r>
            <a:endParaRPr lang="en-US" dirty="0">
              <a:effectLst/>
            </a:endParaRPr>
          </a:p>
          <a:p>
            <a:endParaRPr lang="en-US" dirty="0"/>
          </a:p>
        </p:txBody>
      </p:sp>
    </p:spTree>
    <p:extLst>
      <p:ext uri="{BB962C8B-B14F-4D97-AF65-F5344CB8AC3E}">
        <p14:creationId xmlns:p14="http://schemas.microsoft.com/office/powerpoint/2010/main" val="274624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1752600" y="228600"/>
            <a:ext cx="8686800" cy="731520"/>
          </a:xfrm>
        </p:spPr>
        <p:txBody>
          <a:bodyPr>
            <a:normAutofit/>
          </a:bodyPr>
          <a:lstStyle/>
          <a:p>
            <a:r>
              <a:rPr lang="en-US" sz="2800" dirty="0"/>
              <a:t>Progress Monitoring</a:t>
            </a:r>
            <a:endParaRPr lang="en-US" sz="2400" dirty="0"/>
          </a:p>
        </p:txBody>
      </p:sp>
      <p:pic>
        <p:nvPicPr>
          <p:cNvPr id="2" name="Picture 1" descr="Image of a Progress Monitoring chart looking at the score and number of weeks">
            <a:extLst>
              <a:ext uri="{FF2B5EF4-FFF2-40B4-BE49-F238E27FC236}">
                <a16:creationId xmlns:a16="http://schemas.microsoft.com/office/drawing/2014/main" id="{87C3D95D-954B-424C-A3A4-C38ACAF8FA51}"/>
              </a:ext>
            </a:extLst>
          </p:cNvPr>
          <p:cNvPicPr>
            <a:picLocks noChangeAspect="1"/>
          </p:cNvPicPr>
          <p:nvPr/>
        </p:nvPicPr>
        <p:blipFill rotWithShape="1">
          <a:blip r:embed="rId3"/>
          <a:srcRect r="15172"/>
          <a:stretch/>
        </p:blipFill>
        <p:spPr>
          <a:xfrm>
            <a:off x="1752600" y="1171821"/>
            <a:ext cx="7756634" cy="3505367"/>
          </a:xfrm>
          <a:prstGeom prst="rect">
            <a:avLst/>
          </a:prstGeom>
        </p:spPr>
      </p:pic>
    </p:spTree>
    <p:extLst>
      <p:ext uri="{BB962C8B-B14F-4D97-AF65-F5344CB8AC3E}">
        <p14:creationId xmlns:p14="http://schemas.microsoft.com/office/powerpoint/2010/main" val="29971694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6920" y="212134"/>
            <a:ext cx="7181643" cy="731520"/>
          </a:xfrm>
        </p:spPr>
        <p:txBody>
          <a:bodyPr>
            <a:normAutofit/>
          </a:bodyPr>
          <a:lstStyle/>
          <a:p>
            <a:r>
              <a:rPr lang="en-US" dirty="0"/>
              <a:t>Activity 1.5 – Stop &amp; Jot</a:t>
            </a:r>
          </a:p>
        </p:txBody>
      </p:sp>
      <p:sp>
        <p:nvSpPr>
          <p:cNvPr id="3" name="TextBox 2"/>
          <p:cNvSpPr txBox="1"/>
          <p:nvPr/>
        </p:nvSpPr>
        <p:spPr>
          <a:xfrm>
            <a:off x="1149311" y="1656458"/>
            <a:ext cx="7181644"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a:ea typeface="+mn-ea"/>
                <a:cs typeface="+mn-cs"/>
              </a:rPr>
              <a:t>Watch the </a:t>
            </a:r>
            <a:r>
              <a:rPr lang="en-US" sz="3600" dirty="0">
                <a:solidFill>
                  <a:srgbClr val="FFFFFF"/>
                </a:solidFill>
                <a:latin typeface="Arial"/>
              </a:rPr>
              <a:t>video on the next slide and jot down thoughts about the use of progress monitoring in your workbook</a:t>
            </a:r>
            <a:r>
              <a:rPr kumimoji="0" lang="en-US" sz="3600" b="0" i="0" u="none" strike="noStrike" kern="1200" cap="none" spc="0" normalizeH="0" baseline="0" noProof="0" dirty="0">
                <a:ln>
                  <a:noFill/>
                </a:ln>
                <a:solidFill>
                  <a:srgbClr val="FFFFFF"/>
                </a:solidFill>
                <a:effectLst/>
                <a:uLnTx/>
                <a:uFillTx/>
                <a:latin typeface="Arial"/>
                <a:ea typeface="+mn-ea"/>
                <a:cs typeface="+mn-cs"/>
              </a:rPr>
              <a:t>.</a:t>
            </a:r>
          </a:p>
        </p:txBody>
      </p:sp>
    </p:spTree>
    <p:extLst>
      <p:ext uri="{BB962C8B-B14F-4D97-AF65-F5344CB8AC3E}">
        <p14:creationId xmlns:p14="http://schemas.microsoft.com/office/powerpoint/2010/main" val="314593242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6920" y="212134"/>
            <a:ext cx="7181643" cy="731520"/>
          </a:xfrm>
        </p:spPr>
        <p:txBody>
          <a:bodyPr>
            <a:normAutofit/>
          </a:bodyPr>
          <a:lstStyle/>
          <a:p>
            <a:r>
              <a:rPr lang="en-US" dirty="0"/>
              <a:t>Activity 1.5 – Stop &amp; Jot</a:t>
            </a:r>
          </a:p>
        </p:txBody>
      </p:sp>
      <p:sp>
        <p:nvSpPr>
          <p:cNvPr id="4" name="TextBox 3"/>
          <p:cNvSpPr txBox="1"/>
          <p:nvPr/>
        </p:nvSpPr>
        <p:spPr>
          <a:xfrm>
            <a:off x="2812869" y="3030583"/>
            <a:ext cx="6688183" cy="369332"/>
          </a:xfrm>
          <a:prstGeom prst="rect">
            <a:avLst/>
          </a:prstGeom>
          <a:noFill/>
        </p:spPr>
        <p:txBody>
          <a:bodyPr wrap="square" rtlCol="0">
            <a:spAutoFit/>
          </a:bodyPr>
          <a:lstStyle/>
          <a:p>
            <a:pPr algn="ctr"/>
            <a:r>
              <a:rPr lang="en-US" dirty="0">
                <a:solidFill>
                  <a:schemeClr val="bg1"/>
                </a:solidFill>
              </a:rPr>
              <a:t>[Insert </a:t>
            </a:r>
            <a:r>
              <a:rPr lang="en-US" dirty="0">
                <a:solidFill>
                  <a:schemeClr val="bg1"/>
                </a:solidFill>
                <a:hlinkClick r:id="rId3"/>
              </a:rPr>
              <a:t>https://youtu.be/Vd6slv1JMW4</a:t>
            </a:r>
            <a:r>
              <a:rPr lang="en-US" dirty="0">
                <a:solidFill>
                  <a:schemeClr val="bg1"/>
                </a:solidFill>
              </a:rPr>
              <a:t> video here]</a:t>
            </a:r>
          </a:p>
        </p:txBody>
      </p:sp>
    </p:spTree>
    <p:extLst>
      <p:ext uri="{BB962C8B-B14F-4D97-AF65-F5344CB8AC3E}">
        <p14:creationId xmlns:p14="http://schemas.microsoft.com/office/powerpoint/2010/main" val="401291466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6DACE35-CC1A-E549-8D1B-6015D57D728F}"/>
              </a:ext>
            </a:extLst>
          </p:cNvPr>
          <p:cNvSpPr>
            <a:spLocks noGrp="1"/>
          </p:cNvSpPr>
          <p:nvPr>
            <p:ph type="title"/>
          </p:nvPr>
        </p:nvSpPr>
        <p:spPr>
          <a:xfrm>
            <a:off x="1752600" y="228600"/>
            <a:ext cx="8686800" cy="731520"/>
          </a:xfrm>
        </p:spPr>
        <p:txBody>
          <a:bodyPr>
            <a:normAutofit/>
          </a:bodyPr>
          <a:lstStyle/>
          <a:p>
            <a:r>
              <a:rPr lang="en-US" sz="2800" dirty="0"/>
              <a:t>Progress Monitoring</a:t>
            </a:r>
            <a:endParaRPr lang="en-US" sz="2400" dirty="0"/>
          </a:p>
        </p:txBody>
      </p:sp>
      <p:pic>
        <p:nvPicPr>
          <p:cNvPr id="2" name="Picture 1" descr="Quote stating &quot;We use CBM measures in our schools for progress monitoring.  We give them in the fall, winter, and spring.  I'm really pleased with the growth of one of my students with reading difficulties.  He made great growth between fall and winter, so I know he is responding to our intervention plan&quot;">
            <a:extLst>
              <a:ext uri="{FF2B5EF4-FFF2-40B4-BE49-F238E27FC236}">
                <a16:creationId xmlns:a16="http://schemas.microsoft.com/office/drawing/2014/main" id="{C9F277A6-28B4-4149-B672-9EAFA0E2F701}"/>
              </a:ext>
            </a:extLst>
          </p:cNvPr>
          <p:cNvPicPr>
            <a:picLocks noChangeAspect="1"/>
          </p:cNvPicPr>
          <p:nvPr/>
        </p:nvPicPr>
        <p:blipFill>
          <a:blip r:embed="rId3"/>
          <a:stretch>
            <a:fillRect/>
          </a:stretch>
        </p:blipFill>
        <p:spPr>
          <a:xfrm>
            <a:off x="760700" y="1447367"/>
            <a:ext cx="10371429" cy="3457143"/>
          </a:xfrm>
          <a:prstGeom prst="rect">
            <a:avLst/>
          </a:prstGeom>
        </p:spPr>
      </p:pic>
    </p:spTree>
    <p:extLst>
      <p:ext uri="{BB962C8B-B14F-4D97-AF65-F5344CB8AC3E}">
        <p14:creationId xmlns:p14="http://schemas.microsoft.com/office/powerpoint/2010/main" val="314562524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6920" y="212134"/>
            <a:ext cx="7181643" cy="731520"/>
          </a:xfrm>
        </p:spPr>
        <p:txBody>
          <a:bodyPr>
            <a:normAutofit/>
          </a:bodyPr>
          <a:lstStyle/>
          <a:p>
            <a:r>
              <a:rPr lang="en-US" dirty="0"/>
              <a:t>Activity 1.6 – Stop &amp; Jot</a:t>
            </a:r>
          </a:p>
        </p:txBody>
      </p:sp>
      <p:sp>
        <p:nvSpPr>
          <p:cNvPr id="3" name="TextBox 2"/>
          <p:cNvSpPr txBox="1"/>
          <p:nvPr/>
        </p:nvSpPr>
        <p:spPr>
          <a:xfrm>
            <a:off x="1149311" y="1656458"/>
            <a:ext cx="7181644"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a:ea typeface="+mn-ea"/>
                <a:cs typeface="+mn-cs"/>
              </a:rPr>
              <a:t>Watch the </a:t>
            </a:r>
            <a:r>
              <a:rPr lang="en-US" sz="3600" dirty="0">
                <a:solidFill>
                  <a:srgbClr val="FFFFFF"/>
                </a:solidFill>
                <a:latin typeface="Arial"/>
              </a:rPr>
              <a:t>video on the next slide and jot down thoughts about the use of progress monitoring in your workbook</a:t>
            </a:r>
            <a:r>
              <a:rPr kumimoji="0" lang="en-US" sz="3600" b="0" i="0" u="none" strike="noStrike" kern="1200" cap="none" spc="0" normalizeH="0" baseline="0" noProof="0" dirty="0">
                <a:ln>
                  <a:noFill/>
                </a:ln>
                <a:solidFill>
                  <a:srgbClr val="FFFFFF"/>
                </a:solidFill>
                <a:effectLst/>
                <a:uLnTx/>
                <a:uFillTx/>
                <a:latin typeface="Arial"/>
                <a:ea typeface="+mn-ea"/>
                <a:cs typeface="+mn-cs"/>
              </a:rPr>
              <a:t>.</a:t>
            </a:r>
          </a:p>
        </p:txBody>
      </p:sp>
    </p:spTree>
    <p:extLst>
      <p:ext uri="{BB962C8B-B14F-4D97-AF65-F5344CB8AC3E}">
        <p14:creationId xmlns:p14="http://schemas.microsoft.com/office/powerpoint/2010/main" val="192965990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6920" y="212134"/>
            <a:ext cx="7181643" cy="731520"/>
          </a:xfrm>
        </p:spPr>
        <p:txBody>
          <a:bodyPr>
            <a:normAutofit/>
          </a:bodyPr>
          <a:lstStyle/>
          <a:p>
            <a:r>
              <a:rPr lang="en-US" dirty="0"/>
              <a:t>Activity 1.6 – Stop &amp; Jot</a:t>
            </a:r>
          </a:p>
        </p:txBody>
      </p:sp>
      <p:sp>
        <p:nvSpPr>
          <p:cNvPr id="4" name="TextBox 3"/>
          <p:cNvSpPr txBox="1"/>
          <p:nvPr/>
        </p:nvSpPr>
        <p:spPr>
          <a:xfrm>
            <a:off x="2812869" y="3030583"/>
            <a:ext cx="6688183" cy="369332"/>
          </a:xfrm>
          <a:prstGeom prst="rect">
            <a:avLst/>
          </a:prstGeom>
          <a:noFill/>
        </p:spPr>
        <p:txBody>
          <a:bodyPr wrap="square" rtlCol="0">
            <a:spAutoFit/>
          </a:bodyPr>
          <a:lstStyle/>
          <a:p>
            <a:pPr algn="ctr"/>
            <a:r>
              <a:rPr lang="en-US" dirty="0">
                <a:solidFill>
                  <a:schemeClr val="bg1"/>
                </a:solidFill>
              </a:rPr>
              <a:t>[Insert </a:t>
            </a:r>
            <a:r>
              <a:rPr lang="en-US" dirty="0">
                <a:solidFill>
                  <a:schemeClr val="bg1"/>
                </a:solidFill>
                <a:hlinkClick r:id="rId3"/>
              </a:rPr>
              <a:t>https://youtu.be/svaYTdIg9HI</a:t>
            </a:r>
            <a:r>
              <a:rPr lang="en-US" dirty="0">
                <a:solidFill>
                  <a:schemeClr val="bg1"/>
                </a:solidFill>
              </a:rPr>
              <a:t> video here]</a:t>
            </a:r>
          </a:p>
        </p:txBody>
      </p:sp>
    </p:spTree>
    <p:extLst>
      <p:ext uri="{BB962C8B-B14F-4D97-AF65-F5344CB8AC3E}">
        <p14:creationId xmlns:p14="http://schemas.microsoft.com/office/powerpoint/2010/main" val="355840316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6DACE35-CC1A-E549-8D1B-6015D57D728F}"/>
              </a:ext>
            </a:extLst>
          </p:cNvPr>
          <p:cNvSpPr>
            <a:spLocks noGrp="1"/>
          </p:cNvSpPr>
          <p:nvPr>
            <p:ph type="title"/>
          </p:nvPr>
        </p:nvSpPr>
        <p:spPr>
          <a:xfrm>
            <a:off x="1752600" y="228600"/>
            <a:ext cx="8686800" cy="731520"/>
          </a:xfrm>
        </p:spPr>
        <p:txBody>
          <a:bodyPr>
            <a:normAutofit/>
          </a:bodyPr>
          <a:lstStyle/>
          <a:p>
            <a:r>
              <a:rPr lang="en-US" sz="2800" dirty="0"/>
              <a:t>Progress Monitoring</a:t>
            </a:r>
            <a:endParaRPr lang="en-US" sz="2400" dirty="0"/>
          </a:p>
        </p:txBody>
      </p:sp>
      <p:pic>
        <p:nvPicPr>
          <p:cNvPr id="2" name="Picture 1" descr="Quote stating &quot;We use CBM measures in our school for progress monitoring.  We give them every week for students who are receiving reading intervention.  I'm really pleased with the growth of one of my students with reading difficulties.  After a little bit of a slow start, his progress has been consistently above the aimline for meeting the end of the year benchmark for oral reading fluency, so I know he is responding to our intervention plan.">
            <a:extLst>
              <a:ext uri="{FF2B5EF4-FFF2-40B4-BE49-F238E27FC236}">
                <a16:creationId xmlns:a16="http://schemas.microsoft.com/office/drawing/2014/main" id="{BB384F3E-0870-4C01-ABAC-F6614354E74B}"/>
              </a:ext>
            </a:extLst>
          </p:cNvPr>
          <p:cNvPicPr>
            <a:picLocks noChangeAspect="1"/>
          </p:cNvPicPr>
          <p:nvPr/>
        </p:nvPicPr>
        <p:blipFill>
          <a:blip r:embed="rId3"/>
          <a:stretch>
            <a:fillRect/>
          </a:stretch>
        </p:blipFill>
        <p:spPr>
          <a:xfrm>
            <a:off x="727365" y="1113560"/>
            <a:ext cx="10087866" cy="4566804"/>
          </a:xfrm>
          <a:prstGeom prst="rect">
            <a:avLst/>
          </a:prstGeom>
        </p:spPr>
      </p:pic>
    </p:spTree>
    <p:extLst>
      <p:ext uri="{BB962C8B-B14F-4D97-AF65-F5344CB8AC3E}">
        <p14:creationId xmlns:p14="http://schemas.microsoft.com/office/powerpoint/2010/main" val="49985094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89221" y="497306"/>
            <a:ext cx="5839327" cy="112748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accent2">
                    <a:lumMod val="20000"/>
                    <a:lumOff val="80000"/>
                  </a:schemeClr>
                </a:solidFill>
              </a:rPr>
              <a:t>Progress Monitoring</a:t>
            </a:r>
          </a:p>
        </p:txBody>
      </p:sp>
      <p:sp>
        <p:nvSpPr>
          <p:cNvPr id="5" name="Content Placeholder 2"/>
          <p:cNvSpPr txBox="1">
            <a:spLocks/>
          </p:cNvSpPr>
          <p:nvPr/>
        </p:nvSpPr>
        <p:spPr>
          <a:xfrm>
            <a:off x="1989220" y="1988399"/>
            <a:ext cx="5942302" cy="288120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588" lvl="1" indent="0">
              <a:spcBef>
                <a:spcPts val="1800"/>
              </a:spcBef>
              <a:buClr>
                <a:schemeClr val="accent2">
                  <a:lumMod val="60000"/>
                  <a:lumOff val="40000"/>
                </a:schemeClr>
              </a:buClr>
              <a:buSzPct val="125000"/>
              <a:buNone/>
            </a:pPr>
            <a:r>
              <a:rPr lang="en-US" sz="3200" b="1" dirty="0"/>
              <a:t>Module </a:t>
            </a:r>
          </a:p>
          <a:p>
            <a:pPr lvl="1">
              <a:spcBef>
                <a:spcPts val="1200"/>
              </a:spcBef>
              <a:buClr>
                <a:schemeClr val="accent2">
                  <a:lumMod val="60000"/>
                  <a:lumOff val="40000"/>
                </a:schemeClr>
              </a:buClr>
              <a:buSzPct val="125000"/>
              <a:buFont typeface="Wingdings" charset="2"/>
              <a:buChar char="§"/>
            </a:pPr>
            <a:r>
              <a:rPr lang="en-US" sz="2800" dirty="0"/>
              <a:t>How to select, administer, and score reading CBMs. </a:t>
            </a:r>
          </a:p>
          <a:p>
            <a:pPr lvl="1">
              <a:spcBef>
                <a:spcPts val="1200"/>
              </a:spcBef>
              <a:buClr>
                <a:schemeClr val="accent2">
                  <a:lumMod val="60000"/>
                  <a:lumOff val="40000"/>
                </a:schemeClr>
              </a:buClr>
              <a:buSzPct val="125000"/>
              <a:buFont typeface="Wingdings" charset="2"/>
              <a:buChar char="§"/>
            </a:pPr>
            <a:r>
              <a:rPr lang="en-US" sz="2800" dirty="0"/>
              <a:t>How to determine a baseline and set goals.</a:t>
            </a:r>
          </a:p>
          <a:p>
            <a:pPr lvl="1">
              <a:spcBef>
                <a:spcPts val="1200"/>
              </a:spcBef>
              <a:buClr>
                <a:schemeClr val="accent2">
                  <a:lumMod val="60000"/>
                  <a:lumOff val="40000"/>
                </a:schemeClr>
              </a:buClr>
              <a:buSzPct val="125000"/>
              <a:buFont typeface="Wingdings" charset="2"/>
              <a:buChar char="§"/>
            </a:pPr>
            <a:r>
              <a:rPr lang="en-US" sz="2800" dirty="0"/>
              <a:t>How to use data to make instructional decisions.</a:t>
            </a:r>
          </a:p>
        </p:txBody>
      </p:sp>
      <p:sp>
        <p:nvSpPr>
          <p:cNvPr id="2" name="Title 1" hidden="1">
            <a:extLst>
              <a:ext uri="{FF2B5EF4-FFF2-40B4-BE49-F238E27FC236}">
                <a16:creationId xmlns:a16="http://schemas.microsoft.com/office/drawing/2014/main" id="{A5857612-BAB3-4F89-B229-ADA47168EB2C}"/>
              </a:ext>
            </a:extLst>
          </p:cNvPr>
          <p:cNvSpPr>
            <a:spLocks noGrp="1"/>
          </p:cNvSpPr>
          <p:nvPr>
            <p:ph type="title"/>
          </p:nvPr>
        </p:nvSpPr>
        <p:spPr/>
        <p:txBody>
          <a:bodyPr/>
          <a:lstStyle/>
          <a:p>
            <a:pPr rtl="0" eaLnBrk="1" latinLnBrk="0" hangingPunct="1"/>
            <a:r>
              <a:rPr lang="en-US" sz="3600" kern="1200" dirty="0">
                <a:solidFill>
                  <a:srgbClr val="C3F6F9"/>
                </a:solidFill>
                <a:effectLst/>
                <a:latin typeface="Verdana" panose="020B0604030504040204" pitchFamily="34" charset="0"/>
                <a:ea typeface="+mn-ea"/>
                <a:cs typeface="+mn-cs"/>
              </a:rPr>
              <a:t>Progress Monitoring</a:t>
            </a:r>
            <a:endParaRPr lang="en-US" dirty="0">
              <a:effectLst/>
            </a:endParaRPr>
          </a:p>
          <a:p>
            <a:endParaRPr lang="en-US" dirty="0"/>
          </a:p>
        </p:txBody>
      </p:sp>
    </p:spTree>
    <p:extLst>
      <p:ext uri="{BB962C8B-B14F-4D97-AF65-F5344CB8AC3E}">
        <p14:creationId xmlns:p14="http://schemas.microsoft.com/office/powerpoint/2010/main" val="112314594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024FEF1A-5C9D-474F-9BEA-74783AF09B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87220" y="594360"/>
            <a:ext cx="3190207" cy="5629701"/>
          </a:xfrm>
          <a:prstGeom prst="rect">
            <a:avLst/>
          </a:prstGeom>
        </p:spPr>
      </p:pic>
      <p:sp>
        <p:nvSpPr>
          <p:cNvPr id="8" name="Oval 7">
            <a:extLst>
              <a:ext uri="{C183D7F6-B498-43B3-948B-1728B52AA6E4}">
                <adec:decorative xmlns:adec="http://schemas.microsoft.com/office/drawing/2017/decorative" val="1"/>
              </a:ext>
            </a:extLst>
          </p:cNvPr>
          <p:cNvSpPr/>
          <p:nvPr/>
        </p:nvSpPr>
        <p:spPr>
          <a:xfrm>
            <a:off x="5165994" y="2697537"/>
            <a:ext cx="2055846" cy="1462926"/>
          </a:xfrm>
          <a:prstGeom prst="ellipse">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Rectangle 4"/>
          <p:cNvSpPr/>
          <p:nvPr/>
        </p:nvSpPr>
        <p:spPr>
          <a:xfrm>
            <a:off x="1524001" y="1665909"/>
            <a:ext cx="2963219" cy="12858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FFFF"/>
                </a:solidFill>
              </a:rPr>
              <a:t>Diagnostic</a:t>
            </a:r>
            <a:endParaRPr lang="en-US" sz="2400" u="sng" dirty="0">
              <a:solidFill>
                <a:srgbClr val="FFFFFF"/>
              </a:solidFill>
            </a:endParaRPr>
          </a:p>
        </p:txBody>
      </p:sp>
      <p:sp>
        <p:nvSpPr>
          <p:cNvPr id="9" name="Title 1"/>
          <p:cNvSpPr>
            <a:spLocks noGrp="1"/>
          </p:cNvSpPr>
          <p:nvPr>
            <p:ph type="title"/>
          </p:nvPr>
        </p:nvSpPr>
        <p:spPr>
          <a:xfrm>
            <a:off x="1752600" y="228600"/>
            <a:ext cx="8686800" cy="731520"/>
          </a:xfrm>
        </p:spPr>
        <p:txBody>
          <a:bodyPr/>
          <a:lstStyle/>
          <a:p>
            <a:r>
              <a:rPr lang="en-US" sz="3600" dirty="0"/>
              <a:t>DBI</a:t>
            </a:r>
            <a:endParaRPr lang="en-US" dirty="0"/>
          </a:p>
        </p:txBody>
      </p:sp>
    </p:spTree>
    <p:extLst>
      <p:ext uri="{BB962C8B-B14F-4D97-AF65-F5344CB8AC3E}">
        <p14:creationId xmlns:p14="http://schemas.microsoft.com/office/powerpoint/2010/main" val="370019352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1752600" y="228600"/>
            <a:ext cx="8686800" cy="731520"/>
          </a:xfrm>
        </p:spPr>
        <p:txBody>
          <a:bodyPr>
            <a:normAutofit/>
          </a:bodyPr>
          <a:lstStyle/>
          <a:p>
            <a:r>
              <a:rPr lang="en-US" sz="2800" dirty="0"/>
              <a:t>Diagnostic &amp; Mastery Assessments</a:t>
            </a:r>
            <a:endParaRPr lang="en-US" sz="2400" dirty="0"/>
          </a:p>
        </p:txBody>
      </p:sp>
      <p:sp>
        <p:nvSpPr>
          <p:cNvPr id="6" name="Content Placeholder 2"/>
          <p:cNvSpPr txBox="1">
            <a:spLocks/>
          </p:cNvSpPr>
          <p:nvPr/>
        </p:nvSpPr>
        <p:spPr>
          <a:xfrm>
            <a:off x="1973458" y="1263195"/>
            <a:ext cx="6625111" cy="3169959"/>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2">
                  <a:lumMod val="60000"/>
                  <a:lumOff val="40000"/>
                </a:schemeClr>
              </a:buClr>
              <a:buSzPct val="125000"/>
              <a:buFont typeface="Wingdings" charset="2"/>
              <a:buChar char="§"/>
            </a:pPr>
            <a:r>
              <a:rPr lang="en-US" sz="2800" dirty="0"/>
              <a:t>Why is the student </a:t>
            </a:r>
            <a:r>
              <a:rPr lang="en-US" sz="2800" u="sng" dirty="0">
                <a:solidFill>
                  <a:schemeClr val="accent2">
                    <a:lumMod val="40000"/>
                    <a:lumOff val="60000"/>
                  </a:schemeClr>
                </a:solidFill>
              </a:rPr>
              <a:t>not responding</a:t>
            </a:r>
            <a:r>
              <a:rPr lang="en-US" sz="2800" dirty="0"/>
              <a:t> to the intervention?</a:t>
            </a:r>
          </a:p>
          <a:p>
            <a:pPr lvl="1">
              <a:spcBef>
                <a:spcPts val="1800"/>
              </a:spcBef>
              <a:buClr>
                <a:schemeClr val="accent2">
                  <a:lumMod val="60000"/>
                  <a:lumOff val="40000"/>
                </a:schemeClr>
              </a:buClr>
              <a:buSzPct val="125000"/>
              <a:buFont typeface="Wingdings" charset="2"/>
              <a:buChar char="§"/>
            </a:pPr>
            <a:r>
              <a:rPr lang="en-US" sz="2800" dirty="0"/>
              <a:t>What specific </a:t>
            </a:r>
            <a:r>
              <a:rPr lang="en-US" sz="2800" u="sng" dirty="0">
                <a:solidFill>
                  <a:schemeClr val="accent2">
                    <a:lumMod val="40000"/>
                    <a:lumOff val="60000"/>
                  </a:schemeClr>
                </a:solidFill>
              </a:rPr>
              <a:t>reading skills and strategies</a:t>
            </a:r>
            <a:r>
              <a:rPr lang="en-US" sz="2800" dirty="0"/>
              <a:t> does the student need?</a:t>
            </a:r>
          </a:p>
          <a:p>
            <a:pPr lvl="1">
              <a:spcBef>
                <a:spcPts val="1800"/>
              </a:spcBef>
              <a:buClr>
                <a:schemeClr val="accent2">
                  <a:lumMod val="60000"/>
                  <a:lumOff val="40000"/>
                </a:schemeClr>
              </a:buClr>
              <a:buSzPct val="125000"/>
              <a:buFont typeface="Wingdings" charset="2"/>
              <a:buChar char="§"/>
            </a:pPr>
            <a:r>
              <a:rPr lang="en-US" sz="2800" dirty="0"/>
              <a:t>Is the student </a:t>
            </a:r>
            <a:r>
              <a:rPr lang="en-US" sz="2800" u="sng" dirty="0">
                <a:solidFill>
                  <a:schemeClr val="accent2">
                    <a:lumMod val="40000"/>
                    <a:lumOff val="60000"/>
                  </a:schemeClr>
                </a:solidFill>
              </a:rPr>
              <a:t>learning the content</a:t>
            </a:r>
            <a:r>
              <a:rPr lang="en-US" sz="2800" dirty="0"/>
              <a:t> that I’m teaching?</a:t>
            </a:r>
          </a:p>
          <a:p>
            <a:pPr lvl="1">
              <a:spcBef>
                <a:spcPts val="1800"/>
              </a:spcBef>
              <a:buClr>
                <a:schemeClr val="accent2">
                  <a:lumMod val="60000"/>
                  <a:lumOff val="40000"/>
                </a:schemeClr>
              </a:buClr>
              <a:buSzPct val="125000"/>
              <a:buFont typeface="Wingdings" charset="2"/>
              <a:buChar char="§"/>
            </a:pPr>
            <a:r>
              <a:rPr lang="en-US" sz="2800" dirty="0"/>
              <a:t>What information can help inform decisions about </a:t>
            </a:r>
            <a:r>
              <a:rPr lang="en-US" sz="2800" u="sng" dirty="0">
                <a:solidFill>
                  <a:schemeClr val="accent2">
                    <a:lumMod val="40000"/>
                    <a:lumOff val="60000"/>
                  </a:schemeClr>
                </a:solidFill>
              </a:rPr>
              <a:t>adjusting</a:t>
            </a:r>
            <a:r>
              <a:rPr lang="en-US" sz="2800" dirty="0">
                <a:solidFill>
                  <a:schemeClr val="accent2">
                    <a:lumMod val="40000"/>
                    <a:lumOff val="60000"/>
                  </a:schemeClr>
                </a:solidFill>
              </a:rPr>
              <a:t> </a:t>
            </a:r>
            <a:r>
              <a:rPr lang="en-US" sz="2800" dirty="0"/>
              <a:t>or</a:t>
            </a:r>
            <a:r>
              <a:rPr lang="en-US" sz="2800" dirty="0">
                <a:solidFill>
                  <a:schemeClr val="accent2">
                    <a:lumMod val="40000"/>
                    <a:lumOff val="60000"/>
                  </a:schemeClr>
                </a:solidFill>
              </a:rPr>
              <a:t> </a:t>
            </a:r>
            <a:r>
              <a:rPr lang="en-US" sz="2800" u="sng" dirty="0">
                <a:solidFill>
                  <a:schemeClr val="accent2">
                    <a:lumMod val="40000"/>
                    <a:lumOff val="60000"/>
                  </a:schemeClr>
                </a:solidFill>
              </a:rPr>
              <a:t>intensifying</a:t>
            </a:r>
            <a:r>
              <a:rPr lang="en-US" sz="2800" dirty="0">
                <a:solidFill>
                  <a:schemeClr val="accent2">
                    <a:lumMod val="40000"/>
                    <a:lumOff val="60000"/>
                  </a:schemeClr>
                </a:solidFill>
              </a:rPr>
              <a:t> i</a:t>
            </a:r>
            <a:r>
              <a:rPr lang="en-US" sz="2800" dirty="0"/>
              <a:t>nstruction?</a:t>
            </a:r>
          </a:p>
        </p:txBody>
      </p:sp>
    </p:spTree>
    <p:extLst>
      <p:ext uri="{BB962C8B-B14F-4D97-AF65-F5344CB8AC3E}">
        <p14:creationId xmlns:p14="http://schemas.microsoft.com/office/powerpoint/2010/main" val="34127929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26612" y="679150"/>
            <a:ext cx="5484586" cy="1028700"/>
          </a:xfrm>
          <a:prstGeom prst="rect">
            <a:avLst/>
          </a:prstGeom>
          <a:solidFill>
            <a:srgbClr val="6D5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buClr>
                <a:schemeClr val="bg1"/>
              </a:buClr>
            </a:pPr>
            <a:r>
              <a:rPr lang="en-US" sz="3200" dirty="0">
                <a:solidFill>
                  <a:schemeClr val="bg1">
                    <a:lumMod val="85000"/>
                  </a:schemeClr>
                </a:solidFill>
              </a:rPr>
              <a:t>Reading is Essential</a:t>
            </a:r>
          </a:p>
        </p:txBody>
      </p:sp>
      <p:sp>
        <p:nvSpPr>
          <p:cNvPr id="5" name="Content Placeholder 2"/>
          <p:cNvSpPr txBox="1">
            <a:spLocks/>
          </p:cNvSpPr>
          <p:nvPr/>
        </p:nvSpPr>
        <p:spPr>
          <a:xfrm>
            <a:off x="454949" y="2044735"/>
            <a:ext cx="6936958" cy="326972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4">
                  <a:lumMod val="60000"/>
                  <a:lumOff val="40000"/>
                </a:schemeClr>
              </a:buClr>
              <a:buSzPct val="125000"/>
              <a:buFont typeface="Wingdings" charset="2"/>
              <a:buChar char="§"/>
            </a:pPr>
            <a:r>
              <a:rPr lang="en-US" sz="2800" dirty="0"/>
              <a:t>Reading is essential to success in our society</a:t>
            </a:r>
          </a:p>
          <a:p>
            <a:pPr lvl="1">
              <a:spcBef>
                <a:spcPts val="1800"/>
              </a:spcBef>
              <a:buClr>
                <a:schemeClr val="accent4">
                  <a:lumMod val="60000"/>
                  <a:lumOff val="40000"/>
                </a:schemeClr>
              </a:buClr>
              <a:buSzPct val="125000"/>
              <a:buFont typeface="Wingdings" charset="2"/>
              <a:buChar char="§"/>
            </a:pPr>
            <a:r>
              <a:rPr lang="en-US" sz="2800" dirty="0"/>
              <a:t>Increasing demands for literacy</a:t>
            </a:r>
          </a:p>
          <a:p>
            <a:pPr lvl="1">
              <a:spcBef>
                <a:spcPts val="1800"/>
              </a:spcBef>
              <a:buClr>
                <a:schemeClr val="accent4">
                  <a:lumMod val="60000"/>
                  <a:lumOff val="40000"/>
                </a:schemeClr>
              </a:buClr>
              <a:buSzPct val="125000"/>
              <a:buFont typeface="Wingdings" charset="2"/>
              <a:buChar char="§"/>
            </a:pPr>
            <a:r>
              <a:rPr lang="en-US" sz="2800" dirty="0"/>
              <a:t>Increasing demands on schools</a:t>
            </a:r>
          </a:p>
        </p:txBody>
      </p:sp>
      <p:sp>
        <p:nvSpPr>
          <p:cNvPr id="2" name="Title 1" hidden="1">
            <a:extLst>
              <a:ext uri="{FF2B5EF4-FFF2-40B4-BE49-F238E27FC236}">
                <a16:creationId xmlns:a16="http://schemas.microsoft.com/office/drawing/2014/main" id="{35729941-B6B4-461F-A98B-0E1AA25957B4}"/>
              </a:ext>
            </a:extLst>
          </p:cNvPr>
          <p:cNvSpPr>
            <a:spLocks noGrp="1"/>
          </p:cNvSpPr>
          <p:nvPr>
            <p:ph type="title"/>
          </p:nvPr>
        </p:nvSpPr>
        <p:spPr/>
        <p:txBody>
          <a:bodyPr/>
          <a:lstStyle/>
          <a:p>
            <a:pPr rtl="0" eaLnBrk="1" latinLnBrk="0" hangingPunct="1"/>
            <a:r>
              <a:rPr lang="en-US" sz="3200" kern="1200" dirty="0">
                <a:solidFill>
                  <a:srgbClr val="D9D9D9"/>
                </a:solidFill>
                <a:effectLst/>
                <a:latin typeface="Verdana" panose="020B0604030504040204" pitchFamily="34" charset="0"/>
                <a:ea typeface="+mn-ea"/>
                <a:cs typeface="+mn-cs"/>
              </a:rPr>
              <a:t>Reading is Essential</a:t>
            </a:r>
            <a:endParaRPr lang="en-US" dirty="0">
              <a:effectLst/>
            </a:endParaRPr>
          </a:p>
          <a:p>
            <a:endParaRPr lang="en-US" dirty="0"/>
          </a:p>
        </p:txBody>
      </p:sp>
    </p:spTree>
    <p:extLst>
      <p:ext uri="{BB962C8B-B14F-4D97-AF65-F5344CB8AC3E}">
        <p14:creationId xmlns:p14="http://schemas.microsoft.com/office/powerpoint/2010/main" val="62836263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89221" y="497306"/>
            <a:ext cx="5839327" cy="112748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accent2">
                    <a:lumMod val="20000"/>
                    <a:lumOff val="80000"/>
                  </a:schemeClr>
                </a:solidFill>
              </a:rPr>
              <a:t>Diagnostic/Mastery Assessment</a:t>
            </a:r>
          </a:p>
        </p:txBody>
      </p:sp>
      <p:sp>
        <p:nvSpPr>
          <p:cNvPr id="6" name="Rectangle 5"/>
          <p:cNvSpPr/>
          <p:nvPr/>
        </p:nvSpPr>
        <p:spPr>
          <a:xfrm>
            <a:off x="1989221" y="1900991"/>
            <a:ext cx="5839327" cy="55345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chemeClr val="tx1"/>
                </a:solidFill>
              </a:rPr>
              <a:t>Skill inventory</a:t>
            </a:r>
          </a:p>
        </p:txBody>
      </p:sp>
      <p:sp>
        <p:nvSpPr>
          <p:cNvPr id="7" name="Rectangle 6"/>
          <p:cNvSpPr/>
          <p:nvPr/>
        </p:nvSpPr>
        <p:spPr>
          <a:xfrm>
            <a:off x="1989221" y="2586264"/>
            <a:ext cx="5839327" cy="55345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chemeClr val="tx1"/>
                </a:solidFill>
              </a:rPr>
              <a:t>CBM error analysis</a:t>
            </a:r>
          </a:p>
        </p:txBody>
      </p:sp>
      <p:sp>
        <p:nvSpPr>
          <p:cNvPr id="8" name="Rectangle 7"/>
          <p:cNvSpPr/>
          <p:nvPr/>
        </p:nvSpPr>
        <p:spPr>
          <a:xfrm>
            <a:off x="1989221" y="3271537"/>
            <a:ext cx="5839327" cy="55345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Program assessment</a:t>
            </a:r>
          </a:p>
        </p:txBody>
      </p:sp>
      <p:sp>
        <p:nvSpPr>
          <p:cNvPr id="9" name="Rectangle 8"/>
          <p:cNvSpPr/>
          <p:nvPr/>
        </p:nvSpPr>
        <p:spPr>
          <a:xfrm>
            <a:off x="1989221" y="3940270"/>
            <a:ext cx="5839327" cy="55345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CBA probes</a:t>
            </a:r>
          </a:p>
        </p:txBody>
      </p:sp>
      <p:sp>
        <p:nvSpPr>
          <p:cNvPr id="10" name="Rectangle 9"/>
          <p:cNvSpPr/>
          <p:nvPr/>
        </p:nvSpPr>
        <p:spPr>
          <a:xfrm>
            <a:off x="1989221" y="4609003"/>
            <a:ext cx="5839327" cy="55345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standardized assessments</a:t>
            </a:r>
          </a:p>
        </p:txBody>
      </p:sp>
      <p:sp>
        <p:nvSpPr>
          <p:cNvPr id="2" name="Title 1" hidden="1">
            <a:extLst>
              <a:ext uri="{FF2B5EF4-FFF2-40B4-BE49-F238E27FC236}">
                <a16:creationId xmlns:a16="http://schemas.microsoft.com/office/drawing/2014/main" id="{0FE2BC05-808A-49D0-BDD1-162563F5064A}"/>
              </a:ext>
            </a:extLst>
          </p:cNvPr>
          <p:cNvSpPr>
            <a:spLocks noGrp="1"/>
          </p:cNvSpPr>
          <p:nvPr>
            <p:ph type="title"/>
          </p:nvPr>
        </p:nvSpPr>
        <p:spPr/>
        <p:txBody>
          <a:bodyPr/>
          <a:lstStyle/>
          <a:p>
            <a:pPr rtl="0" eaLnBrk="1" latinLnBrk="0" hangingPunct="1"/>
            <a:r>
              <a:rPr lang="en-US" sz="3600" kern="1200" dirty="0">
                <a:solidFill>
                  <a:srgbClr val="C3F6F9"/>
                </a:solidFill>
                <a:effectLst/>
                <a:latin typeface="Verdana" panose="020B0604030504040204" pitchFamily="34" charset="0"/>
                <a:ea typeface="+mn-ea"/>
                <a:cs typeface="+mn-cs"/>
              </a:rPr>
              <a:t>Diagnostic/Mastery Assessment</a:t>
            </a:r>
            <a:endParaRPr lang="en-US" dirty="0">
              <a:effectLst/>
            </a:endParaRPr>
          </a:p>
          <a:p>
            <a:endParaRPr lang="en-US" dirty="0"/>
          </a:p>
        </p:txBody>
      </p:sp>
    </p:spTree>
    <p:extLst>
      <p:ext uri="{BB962C8B-B14F-4D97-AF65-F5344CB8AC3E}">
        <p14:creationId xmlns:p14="http://schemas.microsoft.com/office/powerpoint/2010/main" val="89550382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89221" y="497306"/>
            <a:ext cx="5839327" cy="112748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accent2">
                    <a:lumMod val="20000"/>
                    <a:lumOff val="80000"/>
                  </a:schemeClr>
                </a:solidFill>
              </a:rPr>
              <a:t>Diagnostic/Mastery Assessment</a:t>
            </a:r>
          </a:p>
        </p:txBody>
      </p:sp>
      <p:sp>
        <p:nvSpPr>
          <p:cNvPr id="6" name="Rectangle 5"/>
          <p:cNvSpPr/>
          <p:nvPr/>
        </p:nvSpPr>
        <p:spPr>
          <a:xfrm>
            <a:off x="1989221" y="1900991"/>
            <a:ext cx="5839327" cy="55345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chemeClr val="tx1"/>
                </a:solidFill>
              </a:rPr>
              <a:t>Skill inventory</a:t>
            </a:r>
          </a:p>
        </p:txBody>
      </p:sp>
      <p:sp>
        <p:nvSpPr>
          <p:cNvPr id="7" name="Rectangle 6"/>
          <p:cNvSpPr/>
          <p:nvPr/>
        </p:nvSpPr>
        <p:spPr>
          <a:xfrm>
            <a:off x="1989221" y="2586264"/>
            <a:ext cx="5839327" cy="55345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chemeClr val="tx1"/>
                </a:solidFill>
              </a:rPr>
              <a:t>CBM error analysis</a:t>
            </a:r>
          </a:p>
        </p:txBody>
      </p:sp>
      <p:sp>
        <p:nvSpPr>
          <p:cNvPr id="8" name="Rectangle 7"/>
          <p:cNvSpPr/>
          <p:nvPr/>
        </p:nvSpPr>
        <p:spPr>
          <a:xfrm>
            <a:off x="1989221" y="3271537"/>
            <a:ext cx="5839327" cy="55345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Program assessment</a:t>
            </a:r>
          </a:p>
        </p:txBody>
      </p:sp>
      <p:sp>
        <p:nvSpPr>
          <p:cNvPr id="9" name="Rectangle 8"/>
          <p:cNvSpPr/>
          <p:nvPr/>
        </p:nvSpPr>
        <p:spPr>
          <a:xfrm>
            <a:off x="1989221" y="3940270"/>
            <a:ext cx="5839327" cy="55345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CBA probes</a:t>
            </a:r>
          </a:p>
        </p:txBody>
      </p:sp>
      <p:sp>
        <p:nvSpPr>
          <p:cNvPr id="2" name="Title 1" hidden="1">
            <a:extLst>
              <a:ext uri="{FF2B5EF4-FFF2-40B4-BE49-F238E27FC236}">
                <a16:creationId xmlns:a16="http://schemas.microsoft.com/office/drawing/2014/main" id="{6A3274D4-D975-4816-ABEE-C8D67E195E31}"/>
              </a:ext>
            </a:extLst>
          </p:cNvPr>
          <p:cNvSpPr>
            <a:spLocks noGrp="1"/>
          </p:cNvSpPr>
          <p:nvPr>
            <p:ph type="title"/>
          </p:nvPr>
        </p:nvSpPr>
        <p:spPr/>
        <p:txBody>
          <a:bodyPr/>
          <a:lstStyle/>
          <a:p>
            <a:pPr rtl="0" eaLnBrk="1" latinLnBrk="0" hangingPunct="1"/>
            <a:r>
              <a:rPr lang="en-US" sz="3600" kern="1200" dirty="0">
                <a:solidFill>
                  <a:srgbClr val="C3F6F9"/>
                </a:solidFill>
                <a:effectLst/>
                <a:latin typeface="Verdana" panose="020B0604030504040204" pitchFamily="34" charset="0"/>
                <a:ea typeface="+mn-ea"/>
                <a:cs typeface="+mn-cs"/>
              </a:rPr>
              <a:t>Diagnostic/Mastery Assessment</a:t>
            </a:r>
            <a:endParaRPr lang="en-US" dirty="0">
              <a:effectLst/>
            </a:endParaRPr>
          </a:p>
          <a:p>
            <a:endParaRPr lang="en-US" dirty="0"/>
          </a:p>
        </p:txBody>
      </p:sp>
    </p:spTree>
    <p:extLst>
      <p:ext uri="{BB962C8B-B14F-4D97-AF65-F5344CB8AC3E}">
        <p14:creationId xmlns:p14="http://schemas.microsoft.com/office/powerpoint/2010/main" val="101309993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Example of a skill inventory looking at diagnostic and mastery assessment scores">
            <a:extLst>
              <a:ext uri="{FF2B5EF4-FFF2-40B4-BE49-F238E27FC236}">
                <a16:creationId xmlns:a16="http://schemas.microsoft.com/office/drawing/2014/main" id="{808F825F-D7E2-FC47-BDEA-82CFCB43E2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506" y="1827526"/>
            <a:ext cx="7670625" cy="4035864"/>
          </a:xfrm>
          <a:prstGeom prst="rect">
            <a:avLst/>
          </a:prstGeom>
        </p:spPr>
      </p:pic>
      <p:sp>
        <p:nvSpPr>
          <p:cNvPr id="13" name="Rectangle 12">
            <a:extLst>
              <a:ext uri="{FF2B5EF4-FFF2-40B4-BE49-F238E27FC236}">
                <a16:creationId xmlns:a16="http://schemas.microsoft.com/office/drawing/2014/main" id="{626D2CA5-2279-C94C-BA01-2C0B153E950B}"/>
              </a:ext>
            </a:extLst>
          </p:cNvPr>
          <p:cNvSpPr/>
          <p:nvPr/>
        </p:nvSpPr>
        <p:spPr>
          <a:xfrm>
            <a:off x="1909010" y="994610"/>
            <a:ext cx="5839327" cy="55345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chemeClr val="tx1"/>
                </a:solidFill>
              </a:rPr>
              <a:t>Skill inventory</a:t>
            </a:r>
          </a:p>
        </p:txBody>
      </p:sp>
      <p:sp>
        <p:nvSpPr>
          <p:cNvPr id="14" name="Title 1">
            <a:extLst>
              <a:ext uri="{FF2B5EF4-FFF2-40B4-BE49-F238E27FC236}">
                <a16:creationId xmlns:a16="http://schemas.microsoft.com/office/drawing/2014/main" id="{DEC0BD65-E728-9145-B303-2CE06127B593}"/>
              </a:ext>
            </a:extLst>
          </p:cNvPr>
          <p:cNvSpPr>
            <a:spLocks noGrp="1"/>
          </p:cNvSpPr>
          <p:nvPr>
            <p:ph type="title"/>
          </p:nvPr>
        </p:nvSpPr>
        <p:spPr>
          <a:xfrm>
            <a:off x="1752600" y="228600"/>
            <a:ext cx="8686800" cy="731520"/>
          </a:xfrm>
        </p:spPr>
        <p:txBody>
          <a:bodyPr>
            <a:normAutofit/>
          </a:bodyPr>
          <a:lstStyle/>
          <a:p>
            <a:r>
              <a:rPr lang="en-US" sz="2800" dirty="0"/>
              <a:t>Diagnostic &amp; Mastery Assessments</a:t>
            </a:r>
            <a:endParaRPr lang="en-US" sz="2400" dirty="0"/>
          </a:p>
        </p:txBody>
      </p:sp>
    </p:spTree>
    <p:extLst>
      <p:ext uri="{BB962C8B-B14F-4D97-AF65-F5344CB8AC3E}">
        <p14:creationId xmlns:p14="http://schemas.microsoft.com/office/powerpoint/2010/main" val="276562415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 image of a passage reading fluency (PRF) passage with student errors marked with a slash and the spoken word written by the slash.">
            <a:extLst>
              <a:ext uri="{FF2B5EF4-FFF2-40B4-BE49-F238E27FC236}">
                <a16:creationId xmlns:a16="http://schemas.microsoft.com/office/drawing/2014/main" id="{4ADEECE0-1F98-0A4B-A7CE-BC7294D6700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5030" y="1691640"/>
            <a:ext cx="4595478" cy="4465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369659F6-37E3-F448-A9DA-FCDCD46FE6ED}"/>
              </a:ext>
            </a:extLst>
          </p:cNvPr>
          <p:cNvSpPr/>
          <p:nvPr/>
        </p:nvSpPr>
        <p:spPr>
          <a:xfrm>
            <a:off x="2423161" y="960120"/>
            <a:ext cx="5839327" cy="55345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chemeClr val="tx1"/>
                </a:solidFill>
              </a:rPr>
              <a:t>CBM error analysis</a:t>
            </a:r>
          </a:p>
        </p:txBody>
      </p:sp>
      <p:sp>
        <p:nvSpPr>
          <p:cNvPr id="5" name="Title 1">
            <a:extLst>
              <a:ext uri="{FF2B5EF4-FFF2-40B4-BE49-F238E27FC236}">
                <a16:creationId xmlns:a16="http://schemas.microsoft.com/office/drawing/2014/main" id="{805EDC38-D2A4-0948-828C-4BF039BCE3E2}"/>
              </a:ext>
            </a:extLst>
          </p:cNvPr>
          <p:cNvSpPr>
            <a:spLocks noGrp="1"/>
          </p:cNvSpPr>
          <p:nvPr>
            <p:ph type="title"/>
          </p:nvPr>
        </p:nvSpPr>
        <p:spPr>
          <a:xfrm>
            <a:off x="1752600" y="228600"/>
            <a:ext cx="8686800" cy="731520"/>
          </a:xfrm>
        </p:spPr>
        <p:txBody>
          <a:bodyPr>
            <a:normAutofit/>
          </a:bodyPr>
          <a:lstStyle/>
          <a:p>
            <a:r>
              <a:rPr lang="en-US" sz="2800" dirty="0"/>
              <a:t>Diagnostic &amp; Mastery Assessments</a:t>
            </a:r>
            <a:endParaRPr lang="en-US" sz="2400" dirty="0"/>
          </a:p>
        </p:txBody>
      </p:sp>
    </p:spTree>
    <p:extLst>
      <p:ext uri="{BB962C8B-B14F-4D97-AF65-F5344CB8AC3E}">
        <p14:creationId xmlns:p14="http://schemas.microsoft.com/office/powerpoint/2010/main" val="407072839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76642" y="1010392"/>
            <a:ext cx="5839327" cy="55345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chemeClr val="tx1"/>
                </a:solidFill>
              </a:rPr>
              <a:t>Program specific assessments</a:t>
            </a:r>
          </a:p>
        </p:txBody>
      </p:sp>
      <p:sp>
        <p:nvSpPr>
          <p:cNvPr id="7" name="Rectangle 6"/>
          <p:cNvSpPr/>
          <p:nvPr/>
        </p:nvSpPr>
        <p:spPr>
          <a:xfrm>
            <a:off x="2276642" y="2152035"/>
            <a:ext cx="5839327" cy="55345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chemeClr val="tx1"/>
                </a:solidFill>
              </a:rPr>
              <a:t>CBA probes</a:t>
            </a:r>
          </a:p>
        </p:txBody>
      </p:sp>
      <p:sp>
        <p:nvSpPr>
          <p:cNvPr id="12" name="Title 1">
            <a:extLst>
              <a:ext uri="{FF2B5EF4-FFF2-40B4-BE49-F238E27FC236}">
                <a16:creationId xmlns:a16="http://schemas.microsoft.com/office/drawing/2014/main" id="{1ED3F8F6-3858-B04A-AD6E-242328B8DD72}"/>
              </a:ext>
            </a:extLst>
          </p:cNvPr>
          <p:cNvSpPr>
            <a:spLocks noGrp="1"/>
          </p:cNvSpPr>
          <p:nvPr>
            <p:ph type="title"/>
          </p:nvPr>
        </p:nvSpPr>
        <p:spPr>
          <a:xfrm>
            <a:off x="1752600" y="228600"/>
            <a:ext cx="8686800" cy="731520"/>
          </a:xfrm>
        </p:spPr>
        <p:txBody>
          <a:bodyPr>
            <a:normAutofit/>
          </a:bodyPr>
          <a:lstStyle/>
          <a:p>
            <a:r>
              <a:rPr lang="en-US" sz="2800" dirty="0"/>
              <a:t>Diagnostic &amp; Mastery Assessments</a:t>
            </a:r>
            <a:endParaRPr lang="en-US" sz="2400" dirty="0"/>
          </a:p>
        </p:txBody>
      </p:sp>
      <p:sp>
        <p:nvSpPr>
          <p:cNvPr id="13" name="TextBox 12">
            <a:extLst>
              <a:ext uri="{FF2B5EF4-FFF2-40B4-BE49-F238E27FC236}">
                <a16:creationId xmlns:a16="http://schemas.microsoft.com/office/drawing/2014/main" id="{4A65C4E5-FC8D-B14E-A792-76B865CDA065}"/>
              </a:ext>
            </a:extLst>
          </p:cNvPr>
          <p:cNvSpPr txBox="1"/>
          <p:nvPr/>
        </p:nvSpPr>
        <p:spPr>
          <a:xfrm>
            <a:off x="2785538" y="3604428"/>
            <a:ext cx="1403797" cy="2246769"/>
          </a:xfrm>
          <a:prstGeom prst="rect">
            <a:avLst/>
          </a:prstGeom>
          <a:noFill/>
        </p:spPr>
        <p:txBody>
          <a:bodyPr wrap="square" rtlCol="0">
            <a:spAutoFit/>
          </a:bodyPr>
          <a:lstStyle/>
          <a:p>
            <a:r>
              <a:rPr lang="en-US" sz="2800" dirty="0">
                <a:solidFill>
                  <a:schemeClr val="bg1"/>
                </a:solidFill>
              </a:rPr>
              <a:t>map</a:t>
            </a:r>
          </a:p>
          <a:p>
            <a:r>
              <a:rPr lang="en-US" sz="2800" dirty="0">
                <a:solidFill>
                  <a:schemeClr val="bg1"/>
                </a:solidFill>
              </a:rPr>
              <a:t>pig</a:t>
            </a:r>
          </a:p>
          <a:p>
            <a:r>
              <a:rPr lang="en-US" sz="2800" dirty="0">
                <a:solidFill>
                  <a:schemeClr val="bg1"/>
                </a:solidFill>
              </a:rPr>
              <a:t>fan</a:t>
            </a:r>
          </a:p>
          <a:p>
            <a:r>
              <a:rPr lang="en-US" sz="2800" dirty="0">
                <a:solidFill>
                  <a:schemeClr val="bg1"/>
                </a:solidFill>
              </a:rPr>
              <a:t>sun</a:t>
            </a:r>
          </a:p>
          <a:p>
            <a:r>
              <a:rPr lang="en-US" sz="2800" dirty="0">
                <a:solidFill>
                  <a:schemeClr val="bg1"/>
                </a:solidFill>
              </a:rPr>
              <a:t>tap</a:t>
            </a:r>
          </a:p>
        </p:txBody>
      </p:sp>
      <p:sp>
        <p:nvSpPr>
          <p:cNvPr id="14" name="TextBox 13">
            <a:extLst>
              <a:ext uri="{FF2B5EF4-FFF2-40B4-BE49-F238E27FC236}">
                <a16:creationId xmlns:a16="http://schemas.microsoft.com/office/drawing/2014/main" id="{A2702184-250B-134F-86E7-FFBB52D756E5}"/>
              </a:ext>
            </a:extLst>
          </p:cNvPr>
          <p:cNvSpPr txBox="1"/>
          <p:nvPr/>
        </p:nvSpPr>
        <p:spPr>
          <a:xfrm>
            <a:off x="2759243" y="3019651"/>
            <a:ext cx="1365161" cy="523220"/>
          </a:xfrm>
          <a:prstGeom prst="rect">
            <a:avLst/>
          </a:prstGeom>
          <a:noFill/>
        </p:spPr>
        <p:txBody>
          <a:bodyPr wrap="square" rtlCol="0">
            <a:spAutoFit/>
          </a:bodyPr>
          <a:lstStyle/>
          <a:p>
            <a:r>
              <a:rPr lang="en-US" sz="2800" b="1" dirty="0">
                <a:solidFill>
                  <a:schemeClr val="bg1"/>
                </a:solidFill>
              </a:rPr>
              <a:t>List 1</a:t>
            </a:r>
          </a:p>
        </p:txBody>
      </p:sp>
      <p:sp>
        <p:nvSpPr>
          <p:cNvPr id="15" name="TextBox 14">
            <a:extLst>
              <a:ext uri="{FF2B5EF4-FFF2-40B4-BE49-F238E27FC236}">
                <a16:creationId xmlns:a16="http://schemas.microsoft.com/office/drawing/2014/main" id="{B019D6A7-F74B-C341-B7C5-4B0BB99BDFEB}"/>
              </a:ext>
            </a:extLst>
          </p:cNvPr>
          <p:cNvSpPr txBox="1"/>
          <p:nvPr/>
        </p:nvSpPr>
        <p:spPr>
          <a:xfrm>
            <a:off x="4300418" y="3604428"/>
            <a:ext cx="1403797" cy="2246769"/>
          </a:xfrm>
          <a:prstGeom prst="rect">
            <a:avLst/>
          </a:prstGeom>
          <a:noFill/>
        </p:spPr>
        <p:txBody>
          <a:bodyPr wrap="square" rtlCol="0">
            <a:spAutoFit/>
          </a:bodyPr>
          <a:lstStyle/>
          <a:p>
            <a:r>
              <a:rPr lang="en-US" sz="2800" dirty="0">
                <a:solidFill>
                  <a:schemeClr val="bg1"/>
                </a:solidFill>
              </a:rPr>
              <a:t>dad</a:t>
            </a:r>
          </a:p>
          <a:p>
            <a:r>
              <a:rPr lang="en-US" sz="2800" dirty="0">
                <a:solidFill>
                  <a:schemeClr val="bg1"/>
                </a:solidFill>
              </a:rPr>
              <a:t>lap</a:t>
            </a:r>
          </a:p>
          <a:p>
            <a:r>
              <a:rPr lang="en-US" sz="2800" dirty="0">
                <a:solidFill>
                  <a:schemeClr val="bg1"/>
                </a:solidFill>
              </a:rPr>
              <a:t>tap</a:t>
            </a:r>
          </a:p>
          <a:p>
            <a:r>
              <a:rPr lang="en-US" sz="2800" dirty="0">
                <a:solidFill>
                  <a:schemeClr val="bg1"/>
                </a:solidFill>
              </a:rPr>
              <a:t>cat</a:t>
            </a:r>
          </a:p>
          <a:p>
            <a:r>
              <a:rPr lang="en-US" sz="2800" dirty="0">
                <a:solidFill>
                  <a:schemeClr val="bg1"/>
                </a:solidFill>
              </a:rPr>
              <a:t>can</a:t>
            </a:r>
          </a:p>
        </p:txBody>
      </p:sp>
      <p:sp>
        <p:nvSpPr>
          <p:cNvPr id="16" name="TextBox 15">
            <a:extLst>
              <a:ext uri="{FF2B5EF4-FFF2-40B4-BE49-F238E27FC236}">
                <a16:creationId xmlns:a16="http://schemas.microsoft.com/office/drawing/2014/main" id="{1B1CBA36-B9AA-D048-AC45-3B3B5147582C}"/>
              </a:ext>
            </a:extLst>
          </p:cNvPr>
          <p:cNvSpPr txBox="1"/>
          <p:nvPr/>
        </p:nvSpPr>
        <p:spPr>
          <a:xfrm>
            <a:off x="4274123" y="3019651"/>
            <a:ext cx="1365161" cy="523220"/>
          </a:xfrm>
          <a:prstGeom prst="rect">
            <a:avLst/>
          </a:prstGeom>
          <a:noFill/>
        </p:spPr>
        <p:txBody>
          <a:bodyPr wrap="square" rtlCol="0">
            <a:spAutoFit/>
          </a:bodyPr>
          <a:lstStyle/>
          <a:p>
            <a:r>
              <a:rPr lang="en-US" sz="2800" b="1" dirty="0">
                <a:solidFill>
                  <a:schemeClr val="bg1"/>
                </a:solidFill>
              </a:rPr>
              <a:t>List 2</a:t>
            </a:r>
          </a:p>
        </p:txBody>
      </p:sp>
      <p:sp>
        <p:nvSpPr>
          <p:cNvPr id="17" name="TextBox 16">
            <a:extLst>
              <a:ext uri="{FF2B5EF4-FFF2-40B4-BE49-F238E27FC236}">
                <a16:creationId xmlns:a16="http://schemas.microsoft.com/office/drawing/2014/main" id="{2FF1404B-4398-E543-86C7-CC16E81ADB91}"/>
              </a:ext>
            </a:extLst>
          </p:cNvPr>
          <p:cNvSpPr txBox="1"/>
          <p:nvPr/>
        </p:nvSpPr>
        <p:spPr>
          <a:xfrm>
            <a:off x="5805906" y="3604428"/>
            <a:ext cx="1403797" cy="2246769"/>
          </a:xfrm>
          <a:prstGeom prst="rect">
            <a:avLst/>
          </a:prstGeom>
          <a:noFill/>
        </p:spPr>
        <p:txBody>
          <a:bodyPr wrap="square" rtlCol="0">
            <a:spAutoFit/>
          </a:bodyPr>
          <a:lstStyle/>
          <a:p>
            <a:r>
              <a:rPr lang="en-US" sz="2800" dirty="0">
                <a:solidFill>
                  <a:schemeClr val="bg1"/>
                </a:solidFill>
              </a:rPr>
              <a:t>fun</a:t>
            </a:r>
          </a:p>
          <a:p>
            <a:r>
              <a:rPr lang="en-US" sz="2800" dirty="0">
                <a:solidFill>
                  <a:schemeClr val="bg1"/>
                </a:solidFill>
              </a:rPr>
              <a:t>mop</a:t>
            </a:r>
          </a:p>
          <a:p>
            <a:r>
              <a:rPr lang="en-US" sz="2800" dirty="0">
                <a:solidFill>
                  <a:schemeClr val="bg1"/>
                </a:solidFill>
              </a:rPr>
              <a:t>sat</a:t>
            </a:r>
          </a:p>
          <a:p>
            <a:r>
              <a:rPr lang="en-US" sz="2800" dirty="0">
                <a:solidFill>
                  <a:schemeClr val="bg1"/>
                </a:solidFill>
              </a:rPr>
              <a:t>mud</a:t>
            </a:r>
          </a:p>
          <a:p>
            <a:r>
              <a:rPr lang="en-US" sz="2800" dirty="0">
                <a:solidFill>
                  <a:schemeClr val="bg1"/>
                </a:solidFill>
              </a:rPr>
              <a:t>lid</a:t>
            </a:r>
          </a:p>
        </p:txBody>
      </p:sp>
      <p:sp>
        <p:nvSpPr>
          <p:cNvPr id="18" name="TextBox 17">
            <a:extLst>
              <a:ext uri="{FF2B5EF4-FFF2-40B4-BE49-F238E27FC236}">
                <a16:creationId xmlns:a16="http://schemas.microsoft.com/office/drawing/2014/main" id="{5BAC3C19-3AE4-824D-9157-10A64BF800DD}"/>
              </a:ext>
            </a:extLst>
          </p:cNvPr>
          <p:cNvSpPr txBox="1"/>
          <p:nvPr/>
        </p:nvSpPr>
        <p:spPr>
          <a:xfrm>
            <a:off x="5779611" y="3019651"/>
            <a:ext cx="1365161" cy="523220"/>
          </a:xfrm>
          <a:prstGeom prst="rect">
            <a:avLst/>
          </a:prstGeom>
          <a:noFill/>
        </p:spPr>
        <p:txBody>
          <a:bodyPr wrap="square" rtlCol="0">
            <a:spAutoFit/>
          </a:bodyPr>
          <a:lstStyle/>
          <a:p>
            <a:r>
              <a:rPr lang="en-US" sz="2800" b="1" dirty="0">
                <a:solidFill>
                  <a:schemeClr val="bg1"/>
                </a:solidFill>
              </a:rPr>
              <a:t>List 3</a:t>
            </a:r>
          </a:p>
        </p:txBody>
      </p:sp>
    </p:spTree>
    <p:extLst>
      <p:ext uri="{BB962C8B-B14F-4D97-AF65-F5344CB8AC3E}">
        <p14:creationId xmlns:p14="http://schemas.microsoft.com/office/powerpoint/2010/main" val="234826564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1752600" y="228600"/>
            <a:ext cx="8686800" cy="1196737"/>
          </a:xfrm>
        </p:spPr>
        <p:txBody>
          <a:bodyPr>
            <a:normAutofit/>
          </a:bodyPr>
          <a:lstStyle/>
          <a:p>
            <a:r>
              <a:rPr lang="en-US" sz="2800" dirty="0"/>
              <a:t>Validated Intervention Program:</a:t>
            </a:r>
            <a:br>
              <a:rPr lang="en-US" sz="2800" dirty="0"/>
            </a:br>
            <a:r>
              <a:rPr lang="en-US" sz="2800" dirty="0">
                <a:solidFill>
                  <a:schemeClr val="accent2">
                    <a:lumMod val="60000"/>
                    <a:lumOff val="40000"/>
                  </a:schemeClr>
                </a:solidFill>
              </a:rPr>
              <a:t>Special Education</a:t>
            </a:r>
            <a:endParaRPr lang="en-US" sz="2400" dirty="0">
              <a:solidFill>
                <a:schemeClr val="accent2">
                  <a:lumMod val="60000"/>
                  <a:lumOff val="40000"/>
                </a:schemeClr>
              </a:solidFill>
            </a:endParaRPr>
          </a:p>
        </p:txBody>
      </p:sp>
      <p:sp>
        <p:nvSpPr>
          <p:cNvPr id="13" name="Content Placeholder 2"/>
          <p:cNvSpPr txBox="1">
            <a:spLocks/>
          </p:cNvSpPr>
          <p:nvPr/>
        </p:nvSpPr>
        <p:spPr>
          <a:xfrm>
            <a:off x="4100056" y="1257663"/>
            <a:ext cx="5027903" cy="519126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2">
                  <a:lumMod val="60000"/>
                  <a:lumOff val="40000"/>
                </a:schemeClr>
              </a:buClr>
              <a:buSzPct val="125000"/>
              <a:buFont typeface="Wingdings" charset="2"/>
              <a:buChar char="§"/>
            </a:pPr>
            <a:r>
              <a:rPr lang="en-US" sz="2600" dirty="0"/>
              <a:t>referred for evaluation by 3</a:t>
            </a:r>
            <a:r>
              <a:rPr lang="en-US" sz="2600" baseline="30000" dirty="0"/>
              <a:t>rd</a:t>
            </a:r>
            <a:r>
              <a:rPr lang="en-US" sz="2600" dirty="0"/>
              <a:t> grade teacher</a:t>
            </a:r>
          </a:p>
          <a:p>
            <a:pPr lvl="1">
              <a:spcBef>
                <a:spcPts val="1800"/>
              </a:spcBef>
              <a:buClr>
                <a:schemeClr val="accent2">
                  <a:lumMod val="60000"/>
                  <a:lumOff val="40000"/>
                </a:schemeClr>
              </a:buClr>
              <a:buSzPct val="125000"/>
              <a:buFont typeface="Wingdings" charset="2"/>
              <a:buChar char="§"/>
            </a:pPr>
            <a:r>
              <a:rPr lang="en-US" sz="2600" dirty="0"/>
              <a:t>eligible for special education with a learning disability in reading</a:t>
            </a:r>
          </a:p>
          <a:p>
            <a:pPr lvl="1">
              <a:spcBef>
                <a:spcPts val="1800"/>
              </a:spcBef>
              <a:buClr>
                <a:schemeClr val="accent2">
                  <a:lumMod val="60000"/>
                  <a:lumOff val="40000"/>
                </a:schemeClr>
              </a:buClr>
              <a:buSzPct val="125000"/>
              <a:buFont typeface="Wingdings" charset="2"/>
              <a:buChar char="§"/>
            </a:pPr>
            <a:r>
              <a:rPr lang="en-US" sz="2600" dirty="0"/>
              <a:t>IEP includes small group reading intervention</a:t>
            </a:r>
          </a:p>
          <a:p>
            <a:pPr lvl="1">
              <a:spcBef>
                <a:spcPts val="1800"/>
              </a:spcBef>
              <a:buClr>
                <a:schemeClr val="accent2">
                  <a:lumMod val="60000"/>
                  <a:lumOff val="40000"/>
                </a:schemeClr>
              </a:buClr>
              <a:buSzPct val="125000"/>
              <a:buFont typeface="Wingdings" charset="2"/>
              <a:buChar char="§"/>
            </a:pPr>
            <a:r>
              <a:rPr lang="en-US" sz="2600" b="1" dirty="0">
                <a:solidFill>
                  <a:schemeClr val="accent2">
                    <a:lumMod val="60000"/>
                    <a:lumOff val="40000"/>
                  </a:schemeClr>
                </a:solidFill>
              </a:rPr>
              <a:t>Intervention Program A</a:t>
            </a:r>
          </a:p>
          <a:p>
            <a:pPr lvl="1">
              <a:spcBef>
                <a:spcPts val="1800"/>
              </a:spcBef>
              <a:buClr>
                <a:schemeClr val="accent2">
                  <a:lumMod val="60000"/>
                  <a:lumOff val="40000"/>
                </a:schemeClr>
              </a:buClr>
              <a:buSzPct val="125000"/>
              <a:buFont typeface="Wingdings" charset="2"/>
              <a:buChar char="§"/>
            </a:pPr>
            <a:r>
              <a:rPr lang="en-US" sz="2600" dirty="0"/>
              <a:t>4x per week, group of 5, special education teacher</a:t>
            </a:r>
          </a:p>
        </p:txBody>
      </p:sp>
      <p:sp>
        <p:nvSpPr>
          <p:cNvPr id="16" name="Content Placeholder 2"/>
          <p:cNvSpPr txBox="1">
            <a:spLocks/>
          </p:cNvSpPr>
          <p:nvPr/>
        </p:nvSpPr>
        <p:spPr>
          <a:xfrm>
            <a:off x="2092638" y="4591550"/>
            <a:ext cx="1542864" cy="930442"/>
          </a:xfrm>
          <a:prstGeom prst="rect">
            <a:avLst/>
          </a:prstGeom>
        </p:spPr>
        <p:txBody>
          <a:bodyPr>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800" dirty="0"/>
              <a:t>Matt </a:t>
            </a:r>
          </a:p>
        </p:txBody>
      </p:sp>
      <p:pic>
        <p:nvPicPr>
          <p:cNvPr id="7" name="Picture 6">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773617" y="1774191"/>
            <a:ext cx="2140018" cy="2685512"/>
          </a:xfrm>
          <a:prstGeom prst="rect">
            <a:avLst/>
          </a:prstGeom>
        </p:spPr>
      </p:pic>
    </p:spTree>
    <p:extLst>
      <p:ext uri="{BB962C8B-B14F-4D97-AF65-F5344CB8AC3E}">
        <p14:creationId xmlns:p14="http://schemas.microsoft.com/office/powerpoint/2010/main" val="2497892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1752600" y="228600"/>
            <a:ext cx="8686800" cy="731520"/>
          </a:xfrm>
        </p:spPr>
        <p:txBody>
          <a:bodyPr>
            <a:normAutofit/>
          </a:bodyPr>
          <a:lstStyle/>
          <a:p>
            <a:r>
              <a:rPr lang="en-US" sz="2800" dirty="0"/>
              <a:t>Progress Monitoring</a:t>
            </a:r>
            <a:endParaRPr lang="en-US" sz="2400" dirty="0"/>
          </a:p>
        </p:txBody>
      </p:sp>
      <p:pic>
        <p:nvPicPr>
          <p:cNvPr id="2" name="Picture 1" descr="Graph of progress monitoring ">
            <a:extLst>
              <a:ext uri="{FF2B5EF4-FFF2-40B4-BE49-F238E27FC236}">
                <a16:creationId xmlns:a16="http://schemas.microsoft.com/office/drawing/2014/main" id="{87C3D95D-954B-424C-A3A4-C38ACAF8FA51}"/>
              </a:ext>
            </a:extLst>
          </p:cNvPr>
          <p:cNvPicPr>
            <a:picLocks noChangeAspect="1"/>
          </p:cNvPicPr>
          <p:nvPr/>
        </p:nvPicPr>
        <p:blipFill rotWithShape="1">
          <a:blip r:embed="rId3"/>
          <a:srcRect r="15172"/>
          <a:stretch/>
        </p:blipFill>
        <p:spPr>
          <a:xfrm>
            <a:off x="1752600" y="1171821"/>
            <a:ext cx="7756634" cy="3505367"/>
          </a:xfrm>
          <a:prstGeom prst="rect">
            <a:avLst/>
          </a:prstGeom>
        </p:spPr>
      </p:pic>
    </p:spTree>
    <p:extLst>
      <p:ext uri="{BB962C8B-B14F-4D97-AF65-F5344CB8AC3E}">
        <p14:creationId xmlns:p14="http://schemas.microsoft.com/office/powerpoint/2010/main" val="334480597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p:cNvSpPr txBox="1">
            <a:spLocks/>
          </p:cNvSpPr>
          <p:nvPr/>
        </p:nvSpPr>
        <p:spPr>
          <a:xfrm>
            <a:off x="4130536" y="1582815"/>
            <a:ext cx="5027903" cy="3939177"/>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2">
                  <a:lumMod val="60000"/>
                  <a:lumOff val="40000"/>
                </a:schemeClr>
              </a:buClr>
              <a:buSzPct val="125000"/>
              <a:buFont typeface="Wingdings" charset="2"/>
              <a:buChar char="§"/>
            </a:pPr>
            <a:r>
              <a:rPr lang="en-US" sz="2600" dirty="0"/>
              <a:t>CBM error analysis</a:t>
            </a:r>
          </a:p>
          <a:p>
            <a:pPr lvl="1">
              <a:spcBef>
                <a:spcPts val="1800"/>
              </a:spcBef>
              <a:buClr>
                <a:schemeClr val="accent2">
                  <a:lumMod val="60000"/>
                  <a:lumOff val="40000"/>
                </a:schemeClr>
              </a:buClr>
              <a:buSzPct val="125000"/>
              <a:buFont typeface="Wingdings" charset="2"/>
              <a:buChar char="§"/>
            </a:pPr>
            <a:r>
              <a:rPr lang="en-US" sz="2600" dirty="0"/>
              <a:t>Program Assessment</a:t>
            </a:r>
          </a:p>
          <a:p>
            <a:pPr lvl="1">
              <a:spcBef>
                <a:spcPts val="1800"/>
              </a:spcBef>
              <a:buClr>
                <a:schemeClr val="accent2">
                  <a:lumMod val="60000"/>
                  <a:lumOff val="40000"/>
                </a:schemeClr>
              </a:buClr>
              <a:buSzPct val="125000"/>
              <a:buFont typeface="Wingdings" charset="2"/>
              <a:buChar char="§"/>
            </a:pPr>
            <a:r>
              <a:rPr lang="en-US" sz="2600" dirty="0"/>
              <a:t>Skills inventory</a:t>
            </a:r>
          </a:p>
          <a:p>
            <a:pPr lvl="1">
              <a:spcBef>
                <a:spcPts val="1800"/>
              </a:spcBef>
              <a:buClr>
                <a:schemeClr val="accent2">
                  <a:lumMod val="60000"/>
                  <a:lumOff val="40000"/>
                </a:schemeClr>
              </a:buClr>
              <a:buSzPct val="125000"/>
              <a:buFont typeface="Wingdings" charset="2"/>
              <a:buChar char="§"/>
            </a:pPr>
            <a:r>
              <a:rPr lang="en-US" sz="2600" dirty="0">
                <a:solidFill>
                  <a:schemeClr val="accent2">
                    <a:lumMod val="60000"/>
                    <a:lumOff val="40000"/>
                  </a:schemeClr>
                </a:solidFill>
              </a:rPr>
              <a:t>Difficulties with vowel combinations, polysyllabic words, automaticity, and fluency.</a:t>
            </a:r>
          </a:p>
        </p:txBody>
      </p:sp>
      <p:sp>
        <p:nvSpPr>
          <p:cNvPr id="16" name="Content Placeholder 2"/>
          <p:cNvSpPr txBox="1">
            <a:spLocks/>
          </p:cNvSpPr>
          <p:nvPr/>
        </p:nvSpPr>
        <p:spPr>
          <a:xfrm>
            <a:off x="2092638" y="4591550"/>
            <a:ext cx="1542864" cy="930442"/>
          </a:xfrm>
          <a:prstGeom prst="rect">
            <a:avLst/>
          </a:prstGeom>
        </p:spPr>
        <p:txBody>
          <a:bodyPr>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800" dirty="0"/>
              <a:t>Matt </a:t>
            </a:r>
          </a:p>
        </p:txBody>
      </p:sp>
      <p:pic>
        <p:nvPicPr>
          <p:cNvPr id="7" name="Picture 6">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773617" y="1774191"/>
            <a:ext cx="2140018" cy="2685512"/>
          </a:xfrm>
          <a:prstGeom prst="rect">
            <a:avLst/>
          </a:prstGeom>
        </p:spPr>
      </p:pic>
      <p:sp>
        <p:nvSpPr>
          <p:cNvPr id="8" name="Title 1">
            <a:extLst>
              <a:ext uri="{FF2B5EF4-FFF2-40B4-BE49-F238E27FC236}">
                <a16:creationId xmlns:a16="http://schemas.microsoft.com/office/drawing/2014/main" id="{328FC8DE-9045-474D-92AA-DC4C4492EB59}"/>
              </a:ext>
            </a:extLst>
          </p:cNvPr>
          <p:cNvSpPr txBox="1">
            <a:spLocks/>
          </p:cNvSpPr>
          <p:nvPr/>
        </p:nvSpPr>
        <p:spPr>
          <a:xfrm>
            <a:off x="1752600" y="228600"/>
            <a:ext cx="8686800" cy="731520"/>
          </a:xfrm>
          <a:prstGeom prst="rect">
            <a:avLst/>
          </a:prstGeom>
        </p:spPr>
        <p:txBody>
          <a:bodyPr vert="horz" lIns="91440" tIns="45720" rIns="91440" bIns="45720" rtlCol="0" anchor="t" anchorCtr="0">
            <a:normAutofit/>
          </a:bodyPr>
          <a:lstStyle>
            <a:lvl1pPr algn="l" defTabSz="914400" rtl="0" eaLnBrk="1" latinLnBrk="0" hangingPunct="1">
              <a:lnSpc>
                <a:spcPct val="110000"/>
              </a:lnSpc>
              <a:spcBef>
                <a:spcPct val="0"/>
              </a:spcBef>
              <a:buNone/>
              <a:defRPr sz="3200" b="1"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sz="2800" dirty="0"/>
              <a:t>Diagnostic &amp; Mastery Assessments</a:t>
            </a:r>
            <a:endParaRPr lang="en-US" sz="2400" dirty="0"/>
          </a:p>
        </p:txBody>
      </p:sp>
      <p:sp>
        <p:nvSpPr>
          <p:cNvPr id="2" name="Title 1" hidden="1">
            <a:extLst>
              <a:ext uri="{FF2B5EF4-FFF2-40B4-BE49-F238E27FC236}">
                <a16:creationId xmlns:a16="http://schemas.microsoft.com/office/drawing/2014/main" id="{5542A446-32A7-4AE0-9F95-3B32EA0C3C2A}"/>
              </a:ext>
            </a:extLst>
          </p:cNvPr>
          <p:cNvSpPr>
            <a:spLocks noGrp="1"/>
          </p:cNvSpPr>
          <p:nvPr>
            <p:ph type="title"/>
          </p:nvPr>
        </p:nvSpPr>
        <p:spPr/>
        <p:txBody>
          <a:bodyPr/>
          <a:lstStyle/>
          <a:p>
            <a:pPr rtl="0" eaLnBrk="1" latinLnBrk="0" hangingPunct="1"/>
            <a:r>
              <a:rPr lang="en-US" sz="3600" kern="1200" dirty="0">
                <a:solidFill>
                  <a:srgbClr val="C3F6F9"/>
                </a:solidFill>
                <a:effectLst/>
                <a:latin typeface="Verdana" panose="020B0604030504040204" pitchFamily="34" charset="0"/>
                <a:ea typeface="+mn-ea"/>
                <a:cs typeface="+mn-cs"/>
              </a:rPr>
              <a:t>Diagnostic/Mastery Assessment</a:t>
            </a:r>
            <a:endParaRPr lang="en-US" dirty="0">
              <a:effectLst/>
            </a:endParaRPr>
          </a:p>
          <a:p>
            <a:endParaRPr lang="en-US" dirty="0"/>
          </a:p>
        </p:txBody>
      </p:sp>
    </p:spTree>
    <p:extLst>
      <p:ext uri="{BB962C8B-B14F-4D97-AF65-F5344CB8AC3E}">
        <p14:creationId xmlns:p14="http://schemas.microsoft.com/office/powerpoint/2010/main" val="264688330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6920" y="212134"/>
            <a:ext cx="7181643" cy="731520"/>
          </a:xfrm>
        </p:spPr>
        <p:txBody>
          <a:bodyPr>
            <a:normAutofit/>
          </a:bodyPr>
          <a:lstStyle/>
          <a:p>
            <a:r>
              <a:rPr lang="en-US" dirty="0"/>
              <a:t>Activity 1.7 – Stop &amp; Jot</a:t>
            </a:r>
          </a:p>
        </p:txBody>
      </p:sp>
      <p:sp>
        <p:nvSpPr>
          <p:cNvPr id="3" name="TextBox 2"/>
          <p:cNvSpPr txBox="1"/>
          <p:nvPr/>
        </p:nvSpPr>
        <p:spPr>
          <a:xfrm>
            <a:off x="1149311" y="1656458"/>
            <a:ext cx="7181644" cy="2308324"/>
          </a:xfrm>
          <a:prstGeom prst="rect">
            <a:avLst/>
          </a:prstGeom>
          <a:noFill/>
        </p:spPr>
        <p:txBody>
          <a:bodyPr wrap="square" rtlCol="0">
            <a:spAutoFit/>
          </a:bodyPr>
          <a:lstStyle/>
          <a:p>
            <a:pPr>
              <a:defRPr/>
            </a:pPr>
            <a:r>
              <a:rPr lang="en-US" sz="3600" dirty="0">
                <a:solidFill>
                  <a:srgbClr val="FFFFFF"/>
                </a:solidFill>
                <a:latin typeface="Arial"/>
              </a:rPr>
              <a:t>Watch the video on the next slide and jot down thoughts about the use of diagnostic &amp; mastery assessment in your workbook.</a:t>
            </a:r>
          </a:p>
        </p:txBody>
      </p:sp>
    </p:spTree>
    <p:extLst>
      <p:ext uri="{BB962C8B-B14F-4D97-AF65-F5344CB8AC3E}">
        <p14:creationId xmlns:p14="http://schemas.microsoft.com/office/powerpoint/2010/main" val="196590299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6920" y="212134"/>
            <a:ext cx="7181643" cy="731520"/>
          </a:xfrm>
        </p:spPr>
        <p:txBody>
          <a:bodyPr>
            <a:normAutofit/>
          </a:bodyPr>
          <a:lstStyle/>
          <a:p>
            <a:r>
              <a:rPr lang="en-US" dirty="0"/>
              <a:t>Activity 1.7 – Stop &amp; Jot</a:t>
            </a:r>
          </a:p>
        </p:txBody>
      </p:sp>
      <p:sp>
        <p:nvSpPr>
          <p:cNvPr id="4" name="TextBox 3"/>
          <p:cNvSpPr txBox="1"/>
          <p:nvPr/>
        </p:nvSpPr>
        <p:spPr>
          <a:xfrm>
            <a:off x="2812869" y="3030583"/>
            <a:ext cx="6688183" cy="369332"/>
          </a:xfrm>
          <a:prstGeom prst="rect">
            <a:avLst/>
          </a:prstGeom>
          <a:noFill/>
        </p:spPr>
        <p:txBody>
          <a:bodyPr wrap="square" rtlCol="0">
            <a:spAutoFit/>
          </a:bodyPr>
          <a:lstStyle/>
          <a:p>
            <a:pPr algn="ctr"/>
            <a:r>
              <a:rPr lang="en-US" dirty="0">
                <a:solidFill>
                  <a:schemeClr val="bg1"/>
                </a:solidFill>
              </a:rPr>
              <a:t>[Insert </a:t>
            </a:r>
            <a:r>
              <a:rPr lang="en-US" dirty="0">
                <a:solidFill>
                  <a:schemeClr val="bg1"/>
                </a:solidFill>
                <a:hlinkClick r:id="rId3"/>
              </a:rPr>
              <a:t>https://youtu.be/5yWtujA9u2g</a:t>
            </a:r>
            <a:r>
              <a:rPr lang="en-US" dirty="0">
                <a:solidFill>
                  <a:schemeClr val="bg1"/>
                </a:solidFill>
              </a:rPr>
              <a:t> video here]</a:t>
            </a:r>
          </a:p>
        </p:txBody>
      </p:sp>
    </p:spTree>
    <p:extLst>
      <p:ext uri="{BB962C8B-B14F-4D97-AF65-F5344CB8AC3E}">
        <p14:creationId xmlns:p14="http://schemas.microsoft.com/office/powerpoint/2010/main" val="8325980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895367" y="1293453"/>
            <a:ext cx="5541293" cy="326972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50000"/>
              </a:spcBef>
            </a:pPr>
            <a:r>
              <a:rPr lang="en-US" sz="3600" b="1" dirty="0">
                <a:solidFill>
                  <a:schemeClr val="accent2"/>
                </a:solidFill>
              </a:rPr>
              <a:t>“If you can't read, you don't choose; others make choices for you”</a:t>
            </a:r>
          </a:p>
          <a:p>
            <a:pPr algn="r">
              <a:spcBef>
                <a:spcPct val="50000"/>
              </a:spcBef>
            </a:pPr>
            <a:r>
              <a:rPr lang="en-US" dirty="0">
                <a:solidFill>
                  <a:schemeClr val="accent2"/>
                </a:solidFill>
              </a:rPr>
              <a:t>Jonathan </a:t>
            </a:r>
            <a:r>
              <a:rPr lang="en-US" dirty="0" err="1">
                <a:solidFill>
                  <a:schemeClr val="accent2"/>
                </a:solidFill>
              </a:rPr>
              <a:t>Kozol</a:t>
            </a:r>
            <a:r>
              <a:rPr lang="en-US" sz="1600" dirty="0">
                <a:solidFill>
                  <a:schemeClr val="accent2"/>
                </a:solidFill>
              </a:rPr>
              <a:t> </a:t>
            </a:r>
          </a:p>
        </p:txBody>
      </p:sp>
      <p:sp>
        <p:nvSpPr>
          <p:cNvPr id="2" name="Title 1" hidden="1">
            <a:extLst>
              <a:ext uri="{FF2B5EF4-FFF2-40B4-BE49-F238E27FC236}">
                <a16:creationId xmlns:a16="http://schemas.microsoft.com/office/drawing/2014/main" id="{A0F8AB12-7B42-47A2-8DA9-4DAF4161FDBD}"/>
              </a:ext>
            </a:extLst>
          </p:cNvPr>
          <p:cNvSpPr>
            <a:spLocks noGrp="1"/>
          </p:cNvSpPr>
          <p:nvPr>
            <p:ph type="title"/>
          </p:nvPr>
        </p:nvSpPr>
        <p:spPr/>
        <p:txBody>
          <a:bodyPr/>
          <a:lstStyle/>
          <a:p>
            <a:r>
              <a:rPr lang="en-US" dirty="0"/>
              <a:t>Quote</a:t>
            </a:r>
          </a:p>
        </p:txBody>
      </p:sp>
    </p:spTree>
    <p:extLst>
      <p:ext uri="{BB962C8B-B14F-4D97-AF65-F5344CB8AC3E}">
        <p14:creationId xmlns:p14="http://schemas.microsoft.com/office/powerpoint/2010/main" val="194647481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4885536-1B4E-C747-94D0-E66607957C7C}"/>
              </a:ext>
            </a:extLst>
          </p:cNvPr>
          <p:cNvSpPr>
            <a:spLocks noGrp="1"/>
          </p:cNvSpPr>
          <p:nvPr>
            <p:ph type="title"/>
          </p:nvPr>
        </p:nvSpPr>
        <p:spPr>
          <a:xfrm>
            <a:off x="1752600" y="228600"/>
            <a:ext cx="8686800" cy="731520"/>
          </a:xfrm>
        </p:spPr>
        <p:txBody>
          <a:bodyPr>
            <a:normAutofit/>
          </a:bodyPr>
          <a:lstStyle/>
          <a:p>
            <a:r>
              <a:rPr lang="en-US" sz="2800" dirty="0"/>
              <a:t>Diagnostic &amp; Mastery Assessments</a:t>
            </a:r>
            <a:endParaRPr lang="en-US" sz="2400" dirty="0"/>
          </a:p>
        </p:txBody>
      </p:sp>
      <p:pic>
        <p:nvPicPr>
          <p:cNvPr id="2" name="Picture 1" descr="Quote stating &quot;One of the students in my reading intervention group isn't responding the way I'd like - his progress monitoring data is below his aimline.  I'm going to look closely at the assessment included in the intervention program to see what content he's learning and what parts he's having trouble with.  I'm also going to look back at his CBM assessments from the past month and see if I can bet a better understanding of what type of word reading errors he is making.  I'm pretty sure this is the right intervention for him, but I want to get specific information that might help me figure out how I can best adjust the intervention to better meet his needs&quot;">
            <a:extLst>
              <a:ext uri="{FF2B5EF4-FFF2-40B4-BE49-F238E27FC236}">
                <a16:creationId xmlns:a16="http://schemas.microsoft.com/office/drawing/2014/main" id="{10513FED-46C2-4763-B130-312C1D43E710}"/>
              </a:ext>
            </a:extLst>
          </p:cNvPr>
          <p:cNvPicPr>
            <a:picLocks noChangeAspect="1"/>
          </p:cNvPicPr>
          <p:nvPr/>
        </p:nvPicPr>
        <p:blipFill>
          <a:blip r:embed="rId3"/>
          <a:stretch>
            <a:fillRect/>
          </a:stretch>
        </p:blipFill>
        <p:spPr>
          <a:xfrm>
            <a:off x="1018309" y="801830"/>
            <a:ext cx="8679872" cy="5285819"/>
          </a:xfrm>
          <a:prstGeom prst="rect">
            <a:avLst/>
          </a:prstGeom>
        </p:spPr>
      </p:pic>
    </p:spTree>
    <p:extLst>
      <p:ext uri="{BB962C8B-B14F-4D97-AF65-F5344CB8AC3E}">
        <p14:creationId xmlns:p14="http://schemas.microsoft.com/office/powerpoint/2010/main" val="266467824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6920" y="212134"/>
            <a:ext cx="7181643" cy="731520"/>
          </a:xfrm>
        </p:spPr>
        <p:txBody>
          <a:bodyPr>
            <a:normAutofit/>
          </a:bodyPr>
          <a:lstStyle/>
          <a:p>
            <a:r>
              <a:rPr lang="en-US" dirty="0"/>
              <a:t>Activity 1.8 – Stop &amp; Jot</a:t>
            </a:r>
          </a:p>
        </p:txBody>
      </p:sp>
      <p:sp>
        <p:nvSpPr>
          <p:cNvPr id="3" name="TextBox 2"/>
          <p:cNvSpPr txBox="1"/>
          <p:nvPr/>
        </p:nvSpPr>
        <p:spPr>
          <a:xfrm>
            <a:off x="1149311" y="1656458"/>
            <a:ext cx="7181644" cy="2308324"/>
          </a:xfrm>
          <a:prstGeom prst="rect">
            <a:avLst/>
          </a:prstGeom>
          <a:noFill/>
        </p:spPr>
        <p:txBody>
          <a:bodyPr wrap="square" rtlCol="0">
            <a:spAutoFit/>
          </a:bodyPr>
          <a:lstStyle/>
          <a:p>
            <a:pPr>
              <a:defRPr/>
            </a:pPr>
            <a:r>
              <a:rPr lang="en-US" sz="3600" dirty="0">
                <a:solidFill>
                  <a:srgbClr val="FFFFFF"/>
                </a:solidFill>
                <a:latin typeface="Arial"/>
              </a:rPr>
              <a:t>Watch the video on the next slide and jot down thoughts about the use of diagnostic &amp; mastery assessment in your workbook.</a:t>
            </a:r>
          </a:p>
        </p:txBody>
      </p:sp>
    </p:spTree>
    <p:extLst>
      <p:ext uri="{BB962C8B-B14F-4D97-AF65-F5344CB8AC3E}">
        <p14:creationId xmlns:p14="http://schemas.microsoft.com/office/powerpoint/2010/main" val="228907870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6920" y="212134"/>
            <a:ext cx="7181643" cy="731520"/>
          </a:xfrm>
        </p:spPr>
        <p:txBody>
          <a:bodyPr>
            <a:normAutofit/>
          </a:bodyPr>
          <a:lstStyle/>
          <a:p>
            <a:r>
              <a:rPr lang="en-US" dirty="0"/>
              <a:t>Activity 1.8 – Stop &amp; Jot</a:t>
            </a:r>
          </a:p>
        </p:txBody>
      </p:sp>
      <p:sp>
        <p:nvSpPr>
          <p:cNvPr id="4" name="TextBox 3"/>
          <p:cNvSpPr txBox="1"/>
          <p:nvPr/>
        </p:nvSpPr>
        <p:spPr>
          <a:xfrm>
            <a:off x="2812869" y="3030583"/>
            <a:ext cx="6688183" cy="369332"/>
          </a:xfrm>
          <a:prstGeom prst="rect">
            <a:avLst/>
          </a:prstGeom>
          <a:noFill/>
        </p:spPr>
        <p:txBody>
          <a:bodyPr wrap="square" rtlCol="0">
            <a:spAutoFit/>
          </a:bodyPr>
          <a:lstStyle/>
          <a:p>
            <a:pPr algn="ctr"/>
            <a:r>
              <a:rPr lang="en-US" dirty="0">
                <a:solidFill>
                  <a:schemeClr val="bg1"/>
                </a:solidFill>
              </a:rPr>
              <a:t>[Insert </a:t>
            </a:r>
            <a:r>
              <a:rPr lang="en-US" dirty="0">
                <a:solidFill>
                  <a:schemeClr val="bg1"/>
                </a:solidFill>
                <a:hlinkClick r:id="rId3"/>
              </a:rPr>
              <a:t>https://youtu.be/SKeQ-9p6jhU</a:t>
            </a:r>
            <a:r>
              <a:rPr lang="en-US" dirty="0">
                <a:solidFill>
                  <a:schemeClr val="bg1"/>
                </a:solidFill>
              </a:rPr>
              <a:t> video here]</a:t>
            </a:r>
          </a:p>
        </p:txBody>
      </p:sp>
    </p:spTree>
    <p:extLst>
      <p:ext uri="{BB962C8B-B14F-4D97-AF65-F5344CB8AC3E}">
        <p14:creationId xmlns:p14="http://schemas.microsoft.com/office/powerpoint/2010/main" val="373618898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4885536-1B4E-C747-94D0-E66607957C7C}"/>
              </a:ext>
            </a:extLst>
          </p:cNvPr>
          <p:cNvSpPr>
            <a:spLocks noGrp="1"/>
          </p:cNvSpPr>
          <p:nvPr>
            <p:ph type="title"/>
          </p:nvPr>
        </p:nvSpPr>
        <p:spPr>
          <a:xfrm>
            <a:off x="1752600" y="228600"/>
            <a:ext cx="8686800" cy="731520"/>
          </a:xfrm>
        </p:spPr>
        <p:txBody>
          <a:bodyPr>
            <a:normAutofit/>
          </a:bodyPr>
          <a:lstStyle/>
          <a:p>
            <a:r>
              <a:rPr lang="en-US" sz="2800" dirty="0"/>
              <a:t>Diagnostic &amp; Mastery Assessments</a:t>
            </a:r>
            <a:endParaRPr lang="en-US" sz="2400" dirty="0"/>
          </a:p>
        </p:txBody>
      </p:sp>
      <p:pic>
        <p:nvPicPr>
          <p:cNvPr id="2" name="Picture 1" descr="Quote stating &quot;My student's progress monitoring data is showing that she isn't making the kind of growth we were hoping for.  So I looked back at the results of her comprehensive evaluation last spring.  Based on the standardized assessment we gave her then, like the Woodcock-Johnson and CTOPP, it looks like she has weaknesses in auditory processing and short term memory.  I'm not sure if the intervention program we have her in addresses those things, so I am thinking about trying to find a different intervention for her.  I'm also going to look at the diagnostic profile we got for her from our state reading exam&quot;">
            <a:extLst>
              <a:ext uri="{FF2B5EF4-FFF2-40B4-BE49-F238E27FC236}">
                <a16:creationId xmlns:a16="http://schemas.microsoft.com/office/drawing/2014/main" id="{0AF87B94-0C86-468B-B9FA-8EE1C4376290}"/>
              </a:ext>
            </a:extLst>
          </p:cNvPr>
          <p:cNvPicPr>
            <a:picLocks noChangeAspect="1"/>
          </p:cNvPicPr>
          <p:nvPr/>
        </p:nvPicPr>
        <p:blipFill>
          <a:blip r:embed="rId3"/>
          <a:stretch>
            <a:fillRect/>
          </a:stretch>
        </p:blipFill>
        <p:spPr>
          <a:xfrm>
            <a:off x="1222231" y="770660"/>
            <a:ext cx="8919297" cy="5360224"/>
          </a:xfrm>
          <a:prstGeom prst="rect">
            <a:avLst/>
          </a:prstGeom>
        </p:spPr>
      </p:pic>
    </p:spTree>
    <p:extLst>
      <p:ext uri="{BB962C8B-B14F-4D97-AF65-F5344CB8AC3E}">
        <p14:creationId xmlns:p14="http://schemas.microsoft.com/office/powerpoint/2010/main" val="325337984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989220" y="1988399"/>
            <a:ext cx="5942302" cy="288120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588" lvl="1" indent="0">
              <a:spcBef>
                <a:spcPts val="1800"/>
              </a:spcBef>
              <a:buClr>
                <a:schemeClr val="accent2">
                  <a:lumMod val="60000"/>
                  <a:lumOff val="40000"/>
                </a:schemeClr>
              </a:buClr>
              <a:buSzPct val="125000"/>
              <a:buNone/>
            </a:pPr>
            <a:r>
              <a:rPr lang="en-US" sz="3200" b="1" dirty="0"/>
              <a:t>Module </a:t>
            </a:r>
          </a:p>
          <a:p>
            <a:pPr lvl="1">
              <a:spcBef>
                <a:spcPts val="1200"/>
              </a:spcBef>
              <a:buClr>
                <a:schemeClr val="accent2">
                  <a:lumMod val="60000"/>
                  <a:lumOff val="40000"/>
                </a:schemeClr>
              </a:buClr>
              <a:buSzPct val="125000"/>
              <a:buFont typeface="Wingdings" charset="2"/>
              <a:buChar char="§"/>
            </a:pPr>
            <a:r>
              <a:rPr lang="en-US" sz="2800" dirty="0"/>
              <a:t>How to identify specific skills and strategies to teach.</a:t>
            </a:r>
          </a:p>
          <a:p>
            <a:pPr lvl="1">
              <a:spcBef>
                <a:spcPts val="1200"/>
              </a:spcBef>
              <a:buClr>
                <a:schemeClr val="accent2">
                  <a:lumMod val="60000"/>
                  <a:lumOff val="40000"/>
                </a:schemeClr>
              </a:buClr>
              <a:buSzPct val="125000"/>
              <a:buFont typeface="Wingdings" charset="2"/>
              <a:buChar char="§"/>
            </a:pPr>
            <a:r>
              <a:rPr lang="en-US" sz="2800" dirty="0"/>
              <a:t>How to use diagnostic and mastery assessment data to make decisions about  adjusting or intensifying instruction.</a:t>
            </a:r>
          </a:p>
        </p:txBody>
      </p:sp>
      <p:sp>
        <p:nvSpPr>
          <p:cNvPr id="6" name="Rectangle 5">
            <a:extLst>
              <a:ext uri="{FF2B5EF4-FFF2-40B4-BE49-F238E27FC236}">
                <a16:creationId xmlns:a16="http://schemas.microsoft.com/office/drawing/2014/main" id="{6274461C-3AF3-9141-AC0D-26193B0BFAB2}"/>
              </a:ext>
            </a:extLst>
          </p:cNvPr>
          <p:cNvSpPr/>
          <p:nvPr/>
        </p:nvSpPr>
        <p:spPr>
          <a:xfrm>
            <a:off x="1989221" y="497306"/>
            <a:ext cx="5839327" cy="112748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accent2">
                    <a:lumMod val="20000"/>
                    <a:lumOff val="80000"/>
                  </a:schemeClr>
                </a:solidFill>
              </a:rPr>
              <a:t>Diagnostic/Mastery Assessment</a:t>
            </a:r>
          </a:p>
        </p:txBody>
      </p:sp>
      <p:sp>
        <p:nvSpPr>
          <p:cNvPr id="2" name="Title 1" hidden="1">
            <a:extLst>
              <a:ext uri="{FF2B5EF4-FFF2-40B4-BE49-F238E27FC236}">
                <a16:creationId xmlns:a16="http://schemas.microsoft.com/office/drawing/2014/main" id="{7536AF0A-7FD5-4A17-B3D3-67AECE19C42D}"/>
              </a:ext>
            </a:extLst>
          </p:cNvPr>
          <p:cNvSpPr>
            <a:spLocks noGrp="1"/>
          </p:cNvSpPr>
          <p:nvPr>
            <p:ph type="title"/>
          </p:nvPr>
        </p:nvSpPr>
        <p:spPr/>
        <p:txBody>
          <a:bodyPr/>
          <a:lstStyle/>
          <a:p>
            <a:pPr rtl="0" eaLnBrk="1" latinLnBrk="0" hangingPunct="1"/>
            <a:r>
              <a:rPr lang="en-US" sz="3600" kern="1200" dirty="0">
                <a:solidFill>
                  <a:srgbClr val="C3F6F9"/>
                </a:solidFill>
                <a:effectLst/>
                <a:latin typeface="Verdana" panose="020B0604030504040204" pitchFamily="34" charset="0"/>
                <a:ea typeface="+mn-ea"/>
                <a:cs typeface="+mn-cs"/>
              </a:rPr>
              <a:t>Diagnostic/Mastery Assessment</a:t>
            </a:r>
            <a:endParaRPr lang="en-US" dirty="0">
              <a:effectLst/>
            </a:endParaRPr>
          </a:p>
          <a:p>
            <a:endParaRPr lang="en-US" dirty="0"/>
          </a:p>
        </p:txBody>
      </p:sp>
    </p:spTree>
    <p:extLst>
      <p:ext uri="{BB962C8B-B14F-4D97-AF65-F5344CB8AC3E}">
        <p14:creationId xmlns:p14="http://schemas.microsoft.com/office/powerpoint/2010/main" val="150392881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E075DCE7-4E3F-42F2-BB22-A956A0091C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98603" y="760615"/>
            <a:ext cx="3190207" cy="5629701"/>
          </a:xfrm>
          <a:prstGeom prst="rect">
            <a:avLst/>
          </a:prstGeom>
        </p:spPr>
      </p:pic>
      <p:sp>
        <p:nvSpPr>
          <p:cNvPr id="8" name="Oval 7">
            <a:extLst>
              <a:ext uri="{C183D7F6-B498-43B3-948B-1728B52AA6E4}">
                <adec:decorative xmlns:adec="http://schemas.microsoft.com/office/drawing/2017/decorative" val="1"/>
              </a:ext>
            </a:extLst>
          </p:cNvPr>
          <p:cNvSpPr/>
          <p:nvPr/>
        </p:nvSpPr>
        <p:spPr>
          <a:xfrm>
            <a:off x="4998720" y="3985683"/>
            <a:ext cx="2055846" cy="952078"/>
          </a:xfrm>
          <a:prstGeom prst="ellipse">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Rectangle 4"/>
          <p:cNvSpPr/>
          <p:nvPr/>
        </p:nvSpPr>
        <p:spPr>
          <a:xfrm>
            <a:off x="1524001" y="1665909"/>
            <a:ext cx="2963219" cy="12858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FFFF"/>
                </a:solidFill>
              </a:rPr>
              <a:t>Intervention Adaptation</a:t>
            </a:r>
            <a:endParaRPr lang="en-US" sz="2400" u="sng" dirty="0">
              <a:solidFill>
                <a:srgbClr val="FFFFFF"/>
              </a:solidFill>
            </a:endParaRPr>
          </a:p>
        </p:txBody>
      </p:sp>
      <p:sp>
        <p:nvSpPr>
          <p:cNvPr id="9" name="Title 1"/>
          <p:cNvSpPr>
            <a:spLocks noGrp="1"/>
          </p:cNvSpPr>
          <p:nvPr>
            <p:ph type="title"/>
          </p:nvPr>
        </p:nvSpPr>
        <p:spPr>
          <a:xfrm>
            <a:off x="1752600" y="228600"/>
            <a:ext cx="8686800" cy="731520"/>
          </a:xfrm>
        </p:spPr>
        <p:txBody>
          <a:bodyPr/>
          <a:lstStyle/>
          <a:p>
            <a:r>
              <a:rPr lang="en-US" sz="3600" dirty="0"/>
              <a:t>DBI</a:t>
            </a:r>
            <a:endParaRPr lang="en-US" dirty="0"/>
          </a:p>
        </p:txBody>
      </p:sp>
    </p:spTree>
    <p:extLst>
      <p:ext uri="{BB962C8B-B14F-4D97-AF65-F5344CB8AC3E}">
        <p14:creationId xmlns:p14="http://schemas.microsoft.com/office/powerpoint/2010/main" val="345624819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165684" y="2529776"/>
            <a:ext cx="3930316" cy="12858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3">
                    <a:lumMod val="40000"/>
                    <a:lumOff val="60000"/>
                  </a:schemeClr>
                </a:solidFill>
              </a:rPr>
              <a:t>Don’t need to start over</a:t>
            </a:r>
            <a:endParaRPr lang="en-US" sz="3200" u="sng" dirty="0">
              <a:solidFill>
                <a:schemeClr val="accent3">
                  <a:lumMod val="40000"/>
                  <a:lumOff val="60000"/>
                </a:schemeClr>
              </a:solidFill>
            </a:endParaRPr>
          </a:p>
        </p:txBody>
      </p:sp>
      <p:sp>
        <p:nvSpPr>
          <p:cNvPr id="9" name="Title 1"/>
          <p:cNvSpPr>
            <a:spLocks noGrp="1"/>
          </p:cNvSpPr>
          <p:nvPr>
            <p:ph type="title"/>
          </p:nvPr>
        </p:nvSpPr>
        <p:spPr>
          <a:xfrm>
            <a:off x="1752600" y="228600"/>
            <a:ext cx="8686800" cy="731520"/>
          </a:xfrm>
        </p:spPr>
        <p:txBody>
          <a:bodyPr>
            <a:normAutofit/>
          </a:bodyPr>
          <a:lstStyle/>
          <a:p>
            <a:r>
              <a:rPr lang="en-US" sz="2800" dirty="0"/>
              <a:t>Intervention Adaptations</a:t>
            </a:r>
            <a:endParaRPr lang="en-US" sz="2400" dirty="0"/>
          </a:p>
        </p:txBody>
      </p:sp>
    </p:spTree>
    <p:extLst>
      <p:ext uri="{BB962C8B-B14F-4D97-AF65-F5344CB8AC3E}">
        <p14:creationId xmlns:p14="http://schemas.microsoft.com/office/powerpoint/2010/main" val="260139772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165684" y="2529776"/>
            <a:ext cx="3930316" cy="12858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accent3">
                    <a:lumMod val="40000"/>
                    <a:lumOff val="60000"/>
                  </a:schemeClr>
                </a:solidFill>
              </a:rPr>
              <a:t>Intensity</a:t>
            </a:r>
            <a:endParaRPr lang="en-US" sz="3600" u="sng" dirty="0">
              <a:solidFill>
                <a:schemeClr val="accent3">
                  <a:lumMod val="40000"/>
                  <a:lumOff val="60000"/>
                </a:schemeClr>
              </a:solidFill>
            </a:endParaRPr>
          </a:p>
        </p:txBody>
      </p:sp>
      <p:sp>
        <p:nvSpPr>
          <p:cNvPr id="9" name="Title 1"/>
          <p:cNvSpPr>
            <a:spLocks noGrp="1"/>
          </p:cNvSpPr>
          <p:nvPr>
            <p:ph type="title"/>
          </p:nvPr>
        </p:nvSpPr>
        <p:spPr>
          <a:xfrm>
            <a:off x="1752600" y="228600"/>
            <a:ext cx="8686800" cy="731520"/>
          </a:xfrm>
        </p:spPr>
        <p:txBody>
          <a:bodyPr>
            <a:normAutofit/>
          </a:bodyPr>
          <a:lstStyle/>
          <a:p>
            <a:r>
              <a:rPr lang="en-US" sz="2800" dirty="0"/>
              <a:t>Intervention Adaptations</a:t>
            </a:r>
            <a:endParaRPr lang="en-US" sz="2400" dirty="0"/>
          </a:p>
        </p:txBody>
      </p:sp>
      <p:cxnSp>
        <p:nvCxnSpPr>
          <p:cNvPr id="3" name="Straight Connector 2">
            <a:extLst>
              <a:ext uri="{FF2B5EF4-FFF2-40B4-BE49-F238E27FC236}">
                <a16:creationId xmlns:a16="http://schemas.microsoft.com/office/drawing/2014/main" id="{88131D4C-718E-314B-BE0D-1EB35F691EB5}"/>
              </a:ext>
              <a:ext uri="{C183D7F6-B498-43B3-948B-1728B52AA6E4}">
                <adec:decorative xmlns:adec="http://schemas.microsoft.com/office/drawing/2017/decorative" val="1"/>
              </a:ext>
            </a:extLst>
          </p:cNvPr>
          <p:cNvCxnSpPr/>
          <p:nvPr/>
        </p:nvCxnSpPr>
        <p:spPr>
          <a:xfrm>
            <a:off x="1333240" y="4005943"/>
            <a:ext cx="5747657" cy="0"/>
          </a:xfrm>
          <a:prstGeom prst="line">
            <a:avLst/>
          </a:prstGeom>
          <a:ln w="47625">
            <a:solidFill>
              <a:schemeClr val="accent3">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287068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89221" y="497306"/>
            <a:ext cx="5839327" cy="1127486"/>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3">
                    <a:lumMod val="20000"/>
                    <a:lumOff val="80000"/>
                  </a:schemeClr>
                </a:solidFill>
              </a:rPr>
              <a:t>Intervention</a:t>
            </a:r>
            <a:r>
              <a:rPr lang="en-US" sz="3200" dirty="0">
                <a:solidFill>
                  <a:schemeClr val="accent2">
                    <a:lumMod val="20000"/>
                    <a:lumOff val="80000"/>
                  </a:schemeClr>
                </a:solidFill>
              </a:rPr>
              <a:t> </a:t>
            </a:r>
            <a:r>
              <a:rPr lang="en-US" sz="3200" dirty="0">
                <a:solidFill>
                  <a:schemeClr val="accent3">
                    <a:lumMod val="20000"/>
                    <a:lumOff val="80000"/>
                  </a:schemeClr>
                </a:solidFill>
              </a:rPr>
              <a:t>Adaptations</a:t>
            </a:r>
          </a:p>
        </p:txBody>
      </p:sp>
      <p:sp>
        <p:nvSpPr>
          <p:cNvPr id="6" name="Rectangle 5"/>
          <p:cNvSpPr/>
          <p:nvPr/>
        </p:nvSpPr>
        <p:spPr>
          <a:xfrm>
            <a:off x="1989221" y="1900991"/>
            <a:ext cx="5839327" cy="55345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chemeClr val="tx1"/>
                </a:solidFill>
              </a:rPr>
              <a:t>Structural Adaptations</a:t>
            </a:r>
          </a:p>
        </p:txBody>
      </p:sp>
      <p:sp>
        <p:nvSpPr>
          <p:cNvPr id="7" name="Rectangle 6"/>
          <p:cNvSpPr/>
          <p:nvPr/>
        </p:nvSpPr>
        <p:spPr>
          <a:xfrm>
            <a:off x="1989221" y="2730642"/>
            <a:ext cx="5839327" cy="55345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chemeClr val="tx1"/>
                </a:solidFill>
              </a:rPr>
              <a:t>Instructional Adaptations</a:t>
            </a:r>
          </a:p>
        </p:txBody>
      </p:sp>
      <p:sp>
        <p:nvSpPr>
          <p:cNvPr id="2" name="Title 1" hidden="1">
            <a:extLst>
              <a:ext uri="{FF2B5EF4-FFF2-40B4-BE49-F238E27FC236}">
                <a16:creationId xmlns:a16="http://schemas.microsoft.com/office/drawing/2014/main" id="{4543FF7E-6AF2-4787-98FD-AAC9CAAF0188}"/>
              </a:ext>
            </a:extLst>
          </p:cNvPr>
          <p:cNvSpPr>
            <a:spLocks noGrp="1"/>
          </p:cNvSpPr>
          <p:nvPr>
            <p:ph type="title"/>
          </p:nvPr>
        </p:nvSpPr>
        <p:spPr/>
        <p:txBody>
          <a:bodyPr/>
          <a:lstStyle/>
          <a:p>
            <a:pPr rtl="0" eaLnBrk="1" latinLnBrk="0" hangingPunct="1"/>
            <a:r>
              <a:rPr lang="en-US" sz="3200" kern="1200" dirty="0">
                <a:solidFill>
                  <a:srgbClr val="E8F6E6"/>
                </a:solidFill>
                <a:effectLst/>
                <a:latin typeface="Verdana" panose="020B0604030504040204" pitchFamily="34" charset="0"/>
                <a:ea typeface="+mn-ea"/>
                <a:cs typeface="+mn-cs"/>
              </a:rPr>
              <a:t>Intervention</a:t>
            </a:r>
            <a:r>
              <a:rPr lang="en-US" sz="3200" kern="1200" dirty="0">
                <a:solidFill>
                  <a:srgbClr val="C3F6F9"/>
                </a:solidFill>
                <a:effectLst/>
                <a:latin typeface="Verdana" panose="020B0604030504040204" pitchFamily="34" charset="0"/>
                <a:ea typeface="+mn-ea"/>
                <a:cs typeface="+mn-cs"/>
              </a:rPr>
              <a:t> </a:t>
            </a:r>
            <a:r>
              <a:rPr lang="en-US" sz="3200" kern="1200" dirty="0">
                <a:solidFill>
                  <a:srgbClr val="E8F6E6"/>
                </a:solidFill>
                <a:effectLst/>
                <a:latin typeface="Verdana" panose="020B0604030504040204" pitchFamily="34" charset="0"/>
                <a:ea typeface="+mn-ea"/>
                <a:cs typeface="+mn-cs"/>
              </a:rPr>
              <a:t>Adaptations</a:t>
            </a:r>
            <a:endParaRPr lang="en-US" dirty="0">
              <a:effectLst/>
            </a:endParaRPr>
          </a:p>
          <a:p>
            <a:endParaRPr lang="en-US" dirty="0"/>
          </a:p>
        </p:txBody>
      </p:sp>
    </p:spTree>
    <p:extLst>
      <p:ext uri="{BB962C8B-B14F-4D97-AF65-F5344CB8AC3E}">
        <p14:creationId xmlns:p14="http://schemas.microsoft.com/office/powerpoint/2010/main" val="257200142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89221" y="497306"/>
            <a:ext cx="5839327" cy="1127486"/>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3">
                    <a:lumMod val="20000"/>
                    <a:lumOff val="80000"/>
                  </a:schemeClr>
                </a:solidFill>
              </a:rPr>
              <a:t>Intervention Adaptations</a:t>
            </a:r>
          </a:p>
        </p:txBody>
      </p:sp>
      <p:sp>
        <p:nvSpPr>
          <p:cNvPr id="6" name="Rectangle 5"/>
          <p:cNvSpPr/>
          <p:nvPr/>
        </p:nvSpPr>
        <p:spPr>
          <a:xfrm>
            <a:off x="1989221" y="1900991"/>
            <a:ext cx="5839327" cy="55345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chemeClr val="tx1"/>
                </a:solidFill>
              </a:rPr>
              <a:t>Structural Adaptations</a:t>
            </a:r>
          </a:p>
        </p:txBody>
      </p:sp>
      <p:sp>
        <p:nvSpPr>
          <p:cNvPr id="5" name="Content Placeholder 2"/>
          <p:cNvSpPr txBox="1">
            <a:spLocks/>
          </p:cNvSpPr>
          <p:nvPr/>
        </p:nvSpPr>
        <p:spPr>
          <a:xfrm>
            <a:off x="1950415" y="2826895"/>
            <a:ext cx="5942302" cy="288120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3">
                  <a:lumMod val="60000"/>
                  <a:lumOff val="40000"/>
                </a:schemeClr>
              </a:buClr>
              <a:buSzPct val="125000"/>
              <a:buFont typeface="Wingdings" charset="2"/>
              <a:buChar char="§"/>
            </a:pPr>
            <a:r>
              <a:rPr lang="en-US" sz="2400" dirty="0"/>
              <a:t>Time/Dosage </a:t>
            </a:r>
          </a:p>
          <a:p>
            <a:pPr lvl="1">
              <a:spcBef>
                <a:spcPts val="1800"/>
              </a:spcBef>
              <a:buClr>
                <a:schemeClr val="accent3">
                  <a:lumMod val="60000"/>
                  <a:lumOff val="40000"/>
                </a:schemeClr>
              </a:buClr>
              <a:buSzPct val="125000"/>
              <a:buFont typeface="Wingdings" charset="2"/>
              <a:buChar char="§"/>
            </a:pPr>
            <a:r>
              <a:rPr lang="en-US" sz="2400" dirty="0"/>
              <a:t>Scheduling </a:t>
            </a:r>
          </a:p>
          <a:p>
            <a:pPr lvl="1">
              <a:spcBef>
                <a:spcPts val="1800"/>
              </a:spcBef>
              <a:buClr>
                <a:schemeClr val="accent3">
                  <a:lumMod val="60000"/>
                  <a:lumOff val="40000"/>
                </a:schemeClr>
              </a:buClr>
              <a:buSzPct val="125000"/>
              <a:buFont typeface="Wingdings" charset="2"/>
              <a:buChar char="§"/>
            </a:pPr>
            <a:r>
              <a:rPr lang="en-US" sz="2400" dirty="0"/>
              <a:t>Group size </a:t>
            </a:r>
          </a:p>
          <a:p>
            <a:pPr lvl="1">
              <a:spcBef>
                <a:spcPts val="1800"/>
              </a:spcBef>
              <a:buClr>
                <a:schemeClr val="accent3">
                  <a:lumMod val="60000"/>
                  <a:lumOff val="40000"/>
                </a:schemeClr>
              </a:buClr>
              <a:buSzPct val="125000"/>
              <a:buFont typeface="Wingdings" charset="2"/>
              <a:buChar char="§"/>
            </a:pPr>
            <a:r>
              <a:rPr lang="en-US" sz="2400" dirty="0"/>
              <a:t>Interventionist training/support</a:t>
            </a:r>
          </a:p>
          <a:p>
            <a:pPr lvl="1">
              <a:spcBef>
                <a:spcPts val="1800"/>
              </a:spcBef>
              <a:buClr>
                <a:schemeClr val="accent3">
                  <a:lumMod val="60000"/>
                  <a:lumOff val="40000"/>
                </a:schemeClr>
              </a:buClr>
              <a:buSzPct val="125000"/>
              <a:buFont typeface="Wingdings" charset="2"/>
              <a:buChar char="§"/>
            </a:pPr>
            <a:r>
              <a:rPr lang="en-US" sz="2400" dirty="0"/>
              <a:t>Behavior supports</a:t>
            </a:r>
          </a:p>
        </p:txBody>
      </p:sp>
      <p:sp>
        <p:nvSpPr>
          <p:cNvPr id="2" name="Title 1" hidden="1">
            <a:extLst>
              <a:ext uri="{FF2B5EF4-FFF2-40B4-BE49-F238E27FC236}">
                <a16:creationId xmlns:a16="http://schemas.microsoft.com/office/drawing/2014/main" id="{7E24CF54-C971-4A7D-BF6E-67E5BCAB3192}"/>
              </a:ext>
            </a:extLst>
          </p:cNvPr>
          <p:cNvSpPr>
            <a:spLocks noGrp="1"/>
          </p:cNvSpPr>
          <p:nvPr>
            <p:ph type="title"/>
          </p:nvPr>
        </p:nvSpPr>
        <p:spPr/>
        <p:txBody>
          <a:bodyPr/>
          <a:lstStyle/>
          <a:p>
            <a:pPr rtl="0" eaLnBrk="1" latinLnBrk="0" hangingPunct="1"/>
            <a:r>
              <a:rPr lang="en-US" sz="3200" kern="1200" dirty="0">
                <a:solidFill>
                  <a:srgbClr val="E8F6E6"/>
                </a:solidFill>
                <a:effectLst/>
                <a:latin typeface="Verdana" panose="020B0604030504040204" pitchFamily="34" charset="0"/>
                <a:ea typeface="+mn-ea"/>
                <a:cs typeface="+mn-cs"/>
              </a:rPr>
              <a:t>Intervention</a:t>
            </a:r>
            <a:r>
              <a:rPr lang="en-US" sz="3200" kern="1200" dirty="0">
                <a:solidFill>
                  <a:srgbClr val="C3F6F9"/>
                </a:solidFill>
                <a:effectLst/>
                <a:latin typeface="Verdana" panose="020B0604030504040204" pitchFamily="34" charset="0"/>
                <a:ea typeface="+mn-ea"/>
                <a:cs typeface="+mn-cs"/>
              </a:rPr>
              <a:t> </a:t>
            </a:r>
            <a:r>
              <a:rPr lang="en-US" sz="3200" kern="1200" dirty="0">
                <a:solidFill>
                  <a:srgbClr val="E8F6E6"/>
                </a:solidFill>
                <a:effectLst/>
                <a:latin typeface="Verdana" panose="020B0604030504040204" pitchFamily="34" charset="0"/>
                <a:ea typeface="+mn-ea"/>
                <a:cs typeface="+mn-cs"/>
              </a:rPr>
              <a:t>Adaptations</a:t>
            </a:r>
            <a:endParaRPr lang="en-US" dirty="0">
              <a:effectLst/>
            </a:endParaRPr>
          </a:p>
          <a:p>
            <a:endParaRPr lang="en-US" dirty="0"/>
          </a:p>
        </p:txBody>
      </p:sp>
    </p:spTree>
    <p:extLst>
      <p:ext uri="{BB962C8B-B14F-4D97-AF65-F5344CB8AC3E}">
        <p14:creationId xmlns:p14="http://schemas.microsoft.com/office/powerpoint/2010/main" val="1704500410"/>
      </p:ext>
    </p:extLst>
  </p:cSld>
  <p:clrMapOvr>
    <a:masterClrMapping/>
  </p:clrMapOvr>
</p:sld>
</file>

<file path=ppt/theme/theme1.xml><?xml version="1.0" encoding="utf-8"?>
<a:theme xmlns:a="http://schemas.openxmlformats.org/drawingml/2006/main" name="NCII-Uconn">
  <a:themeElements>
    <a:clrScheme name="READING COURSE definitely final">
      <a:dk1>
        <a:srgbClr val="000000"/>
      </a:dk1>
      <a:lt1>
        <a:srgbClr val="FFFFFF"/>
      </a:lt1>
      <a:dk2>
        <a:srgbClr val="000000"/>
      </a:dk2>
      <a:lt2>
        <a:srgbClr val="E4E5E6"/>
      </a:lt2>
      <a:accent1>
        <a:srgbClr val="C95331"/>
      </a:accent1>
      <a:accent2>
        <a:srgbClr val="119DA4"/>
      </a:accent2>
      <a:accent3>
        <a:srgbClr val="8ED081"/>
      </a:accent3>
      <a:accent4>
        <a:srgbClr val="6D545D"/>
      </a:accent4>
      <a:accent5>
        <a:srgbClr val="FFFFFF"/>
      </a:accent5>
      <a:accent6>
        <a:srgbClr val="FFFFFF"/>
      </a:accent6>
      <a:hlink>
        <a:srgbClr val="FFFFFF"/>
      </a:hlink>
      <a:folHlink>
        <a:srgbClr val="A5A5A5"/>
      </a:folHlink>
    </a:clrScheme>
    <a:fontScheme name="Reading">
      <a:majorFont>
        <a:latin typeface="Verdana"/>
        <a:ea typeface=""/>
        <a:cs typeface=""/>
      </a:majorFont>
      <a:minorFont>
        <a:latin typeface="Verdan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0F050D9-9AA2-404C-B961-E0977648D0AC}" vid="{AB4D45C6-BB0D-4775-B63D-4A3801F8F5F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1791</TotalTime>
  <Words>2713</Words>
  <Application>Microsoft Office PowerPoint</Application>
  <PresentationFormat>Widescreen</PresentationFormat>
  <Paragraphs>663</Paragraphs>
  <Slides>138</Slides>
  <Notes>107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138</vt:i4>
      </vt:variant>
    </vt:vector>
  </HeadingPairs>
  <TitlesOfParts>
    <vt:vector size="144" baseType="lpstr">
      <vt:lpstr>AppleSymbols</vt:lpstr>
      <vt:lpstr>Arial</vt:lpstr>
      <vt:lpstr>Calibri</vt:lpstr>
      <vt:lpstr>Verdana</vt:lpstr>
      <vt:lpstr>Wingdings</vt:lpstr>
      <vt:lpstr>NCII-Uconn</vt:lpstr>
      <vt:lpstr>Introduction to Intensive Intervention in Reading</vt:lpstr>
      <vt:lpstr>Objectives </vt:lpstr>
      <vt:lpstr>Introduction to Intensive Intervention in Reading</vt:lpstr>
      <vt:lpstr>Part 1 Objectives</vt:lpstr>
      <vt:lpstr>Pictures of children</vt:lpstr>
      <vt:lpstr>Importance of Reading </vt:lpstr>
      <vt:lpstr>Importance of Reading </vt:lpstr>
      <vt:lpstr>Reading is Essential </vt:lpstr>
      <vt:lpstr>Quote</vt:lpstr>
      <vt:lpstr>Importance of Reading </vt:lpstr>
      <vt:lpstr>Importance of Reading </vt:lpstr>
      <vt:lpstr>Teaching Reading is Urgent </vt:lpstr>
      <vt:lpstr>Image of children</vt:lpstr>
      <vt:lpstr>The Achievement Gap in Reading  </vt:lpstr>
      <vt:lpstr>Activity 1.1 – Examine the Achievement Gap</vt:lpstr>
      <vt:lpstr>The Achievement Gap in Reading  </vt:lpstr>
      <vt:lpstr>Teaching Reading is Urgent </vt:lpstr>
      <vt:lpstr>Image of Children</vt:lpstr>
      <vt:lpstr>Importance of Reading </vt:lpstr>
      <vt:lpstr>Importance of Reading </vt:lpstr>
      <vt:lpstr>Teaching Reading is Complex </vt:lpstr>
      <vt:lpstr>Components of Successful Reading </vt:lpstr>
      <vt:lpstr>Quote</vt:lpstr>
      <vt:lpstr>Quote</vt:lpstr>
      <vt:lpstr>Teaching Reading IS Rocket Science</vt:lpstr>
      <vt:lpstr>Teaching Reading is Complex </vt:lpstr>
      <vt:lpstr>Importance of Reading </vt:lpstr>
      <vt:lpstr>Importance of Reading </vt:lpstr>
      <vt:lpstr>Teaching Students to Read </vt:lpstr>
      <vt:lpstr>Florida Center for Reading Research</vt:lpstr>
      <vt:lpstr>Image of children</vt:lpstr>
      <vt:lpstr>Activity 1.2 – Journal Entry</vt:lpstr>
      <vt:lpstr>Intensive Intervention in Reading</vt:lpstr>
      <vt:lpstr>Part 2 Objective</vt:lpstr>
      <vt:lpstr>Video Link</vt:lpstr>
      <vt:lpstr>DBI: Data-based  Individualization  </vt:lpstr>
      <vt:lpstr>DBI: Data-based  Individualization  </vt:lpstr>
      <vt:lpstr>DBI: Data-based  Individualization  </vt:lpstr>
      <vt:lpstr>DBI: Data-based  Individualization  </vt:lpstr>
      <vt:lpstr>DBI: Data-based  Individualization  </vt:lpstr>
      <vt:lpstr>DBI: Data-based  Individualization  </vt:lpstr>
      <vt:lpstr>DBI: Data-based  Individualization  </vt:lpstr>
      <vt:lpstr>DBI: Data-based  Individualization  </vt:lpstr>
      <vt:lpstr>DBI</vt:lpstr>
      <vt:lpstr>DBI: Data-based  Individualization  </vt:lpstr>
      <vt:lpstr>MTSS/RTI</vt:lpstr>
      <vt:lpstr>Special Education</vt:lpstr>
      <vt:lpstr>DBI</vt:lpstr>
      <vt:lpstr>Validated Intervention Program</vt:lpstr>
      <vt:lpstr>Validated Intervention Program</vt:lpstr>
      <vt:lpstr>Validated Intervention Program</vt:lpstr>
      <vt:lpstr>Validated Intervention Program: MTSS/RTI</vt:lpstr>
      <vt:lpstr>Validated Intervention Program: Special Education</vt:lpstr>
      <vt:lpstr>Activity 1.3 – Stop &amp; Jot</vt:lpstr>
      <vt:lpstr>Activity 1.3 – Stop &amp; Jot</vt:lpstr>
      <vt:lpstr>Validated Intervention Program</vt:lpstr>
      <vt:lpstr>Activity 1.4 – Stop &amp; Jot</vt:lpstr>
      <vt:lpstr>Activity 1.4 – Stop &amp; Jot</vt:lpstr>
      <vt:lpstr>Validated Intervention Program</vt:lpstr>
      <vt:lpstr>Validated Intervention Programs </vt:lpstr>
      <vt:lpstr>DBI</vt:lpstr>
      <vt:lpstr>Progress Monitoring</vt:lpstr>
      <vt:lpstr>Progress Monitoring </vt:lpstr>
      <vt:lpstr>Progress Monitoring </vt:lpstr>
      <vt:lpstr>Progress Monitoring </vt:lpstr>
      <vt:lpstr>Progress Monitoring General Outcome Measures </vt:lpstr>
      <vt:lpstr>Progress Monitoring: </vt:lpstr>
      <vt:lpstr>Progress Monitoring</vt:lpstr>
      <vt:lpstr>Validated Intervention Program: Special Education</vt:lpstr>
      <vt:lpstr>Progress Monitoring</vt:lpstr>
      <vt:lpstr>Activity 1.5 – Stop &amp; Jot</vt:lpstr>
      <vt:lpstr>Activity 1.5 – Stop &amp; Jot</vt:lpstr>
      <vt:lpstr>Progress Monitoring</vt:lpstr>
      <vt:lpstr>Activity 1.6 – Stop &amp; Jot</vt:lpstr>
      <vt:lpstr>Activity 1.6 – Stop &amp; Jot</vt:lpstr>
      <vt:lpstr>Progress Monitoring</vt:lpstr>
      <vt:lpstr>Progress Monitoring </vt:lpstr>
      <vt:lpstr>DBI</vt:lpstr>
      <vt:lpstr>Diagnostic &amp; Mastery Assessments</vt:lpstr>
      <vt:lpstr>Diagnostic/Mastery Assessment </vt:lpstr>
      <vt:lpstr>Diagnostic/Mastery Assessment </vt:lpstr>
      <vt:lpstr>Diagnostic &amp; Mastery Assessments</vt:lpstr>
      <vt:lpstr>Diagnostic &amp; Mastery Assessments</vt:lpstr>
      <vt:lpstr>Diagnostic &amp; Mastery Assessments</vt:lpstr>
      <vt:lpstr>Validated Intervention Program: Special Education</vt:lpstr>
      <vt:lpstr>Progress Monitoring</vt:lpstr>
      <vt:lpstr>Diagnostic/Mastery Assessment </vt:lpstr>
      <vt:lpstr>Activity 1.7 – Stop &amp; Jot</vt:lpstr>
      <vt:lpstr>Activity 1.7 – Stop &amp; Jot</vt:lpstr>
      <vt:lpstr>Diagnostic &amp; Mastery Assessments</vt:lpstr>
      <vt:lpstr>Activity 1.8 – Stop &amp; Jot</vt:lpstr>
      <vt:lpstr>Activity 1.8 – Stop &amp; Jot</vt:lpstr>
      <vt:lpstr>Diagnostic &amp; Mastery Assessments</vt:lpstr>
      <vt:lpstr>Diagnostic/Mastery Assessment </vt:lpstr>
      <vt:lpstr>DBI</vt:lpstr>
      <vt:lpstr>Intervention Adaptations</vt:lpstr>
      <vt:lpstr>Intervention Adaptations</vt:lpstr>
      <vt:lpstr>Intervention Adaptations </vt:lpstr>
      <vt:lpstr>Intervention Adaptations </vt:lpstr>
      <vt:lpstr>Intervention Adaptations: Structural Adaptations</vt:lpstr>
      <vt:lpstr>Intervention Adaptations: Structural Adaptations</vt:lpstr>
      <vt:lpstr>Intervention Adaptations: Structural Adaptations</vt:lpstr>
      <vt:lpstr>Intervention Adaptations: Structural Adaptations</vt:lpstr>
      <vt:lpstr>Intervention Adaptations: Structural Adaptations</vt:lpstr>
      <vt:lpstr>Intervention Adaptations: Structural Adaptations</vt:lpstr>
      <vt:lpstr>Activity 1.9 – Stop &amp; Jot</vt:lpstr>
      <vt:lpstr>Activity 1.9 – Stop &amp; Jot</vt:lpstr>
      <vt:lpstr>Intervention Adaptations: Structural Adaptations</vt:lpstr>
      <vt:lpstr>Activity 1.10 – Stop &amp; Jot</vt:lpstr>
      <vt:lpstr>Activity 1.10 – Stop &amp; Jot</vt:lpstr>
      <vt:lpstr>Intervention Adaptations: Structural Adaptations</vt:lpstr>
      <vt:lpstr>Intervention Adaptations </vt:lpstr>
      <vt:lpstr>Intervention Adaptations </vt:lpstr>
      <vt:lpstr>Intervention Adaptations </vt:lpstr>
      <vt:lpstr>Intervention Adaptations </vt:lpstr>
      <vt:lpstr>Intervention Adaptations </vt:lpstr>
      <vt:lpstr>Intervention Adaptations </vt:lpstr>
      <vt:lpstr>Intervention Adaptations: Instructional Adaptations</vt:lpstr>
      <vt:lpstr>Intervention Adaptations: Instructional Adaptations</vt:lpstr>
      <vt:lpstr>Intervention Adaptations: Instructional Adaptations</vt:lpstr>
      <vt:lpstr>Intervention Adaptations: Instructional Adaptations</vt:lpstr>
      <vt:lpstr>Intervention Adaptations: Instructional Adaptations</vt:lpstr>
      <vt:lpstr>Intervention Adaptations: Instructional Adaptations</vt:lpstr>
      <vt:lpstr>Intervention Adaptations: Instructional Adaptations</vt:lpstr>
      <vt:lpstr>Activity 1.11 – Stop &amp; Jot</vt:lpstr>
      <vt:lpstr>Activity 1.11 – Stop &amp; Jot</vt:lpstr>
      <vt:lpstr>Intervention Adaptations: Instructional Adaptations</vt:lpstr>
      <vt:lpstr>Activity 1.12 – Stop &amp; Jot</vt:lpstr>
      <vt:lpstr>Activity 1.12 – Stop &amp; Jot</vt:lpstr>
      <vt:lpstr>Intervention Adaptations: Instructional Adaptations</vt:lpstr>
      <vt:lpstr>Intervention Adaptations </vt:lpstr>
      <vt:lpstr>DBI</vt:lpstr>
      <vt:lpstr>Intervention Adaptations</vt:lpstr>
      <vt:lpstr>Progress Monitoring</vt:lpstr>
      <vt:lpstr>DBI</vt:lpstr>
      <vt:lpstr>Introduction to Intensive Intervention in Reading</vt:lpstr>
      <vt:lpstr>Looking Ahead </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Stalega, Melissa</dc:creator>
  <cp:lastModifiedBy>Reed, Jennifer</cp:lastModifiedBy>
  <cp:revision>55</cp:revision>
  <dcterms:created xsi:type="dcterms:W3CDTF">2018-08-13T20:21:25Z</dcterms:created>
  <dcterms:modified xsi:type="dcterms:W3CDTF">2019-12-19T21:26:52Z</dcterms:modified>
</cp:coreProperties>
</file>