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22" r:id="rId5"/>
  </p:sldMasterIdLst>
  <p:notesMasterIdLst>
    <p:notesMasterId r:id="rId152"/>
  </p:notesMasterIdLst>
  <p:handoutMasterIdLst>
    <p:handoutMasterId r:id="rId153"/>
  </p:handoutMasterIdLst>
  <p:sldIdLst>
    <p:sldId id="407" r:id="rId6"/>
    <p:sldId id="288" r:id="rId7"/>
    <p:sldId id="409" r:id="rId8"/>
    <p:sldId id="1642" r:id="rId9"/>
    <p:sldId id="1703" r:id="rId10"/>
    <p:sldId id="1704" r:id="rId11"/>
    <p:sldId id="1710" r:id="rId12"/>
    <p:sldId id="412" r:id="rId13"/>
    <p:sldId id="563" r:id="rId14"/>
    <p:sldId id="426" r:id="rId15"/>
    <p:sldId id="1726" r:id="rId16"/>
    <p:sldId id="1727" r:id="rId17"/>
    <p:sldId id="414" r:id="rId18"/>
    <p:sldId id="463" r:id="rId19"/>
    <p:sldId id="417" r:id="rId20"/>
    <p:sldId id="1706" r:id="rId21"/>
    <p:sldId id="810" r:id="rId22"/>
    <p:sldId id="464" r:id="rId23"/>
    <p:sldId id="1632" r:id="rId24"/>
    <p:sldId id="1733" r:id="rId25"/>
    <p:sldId id="1723" r:id="rId26"/>
    <p:sldId id="466" r:id="rId27"/>
    <p:sldId id="467" r:id="rId28"/>
    <p:sldId id="1722" r:id="rId29"/>
    <p:sldId id="1734" r:id="rId30"/>
    <p:sldId id="470" r:id="rId31"/>
    <p:sldId id="471" r:id="rId32"/>
    <p:sldId id="472" r:id="rId33"/>
    <p:sldId id="473" r:id="rId34"/>
    <p:sldId id="474" r:id="rId35"/>
    <p:sldId id="475" r:id="rId36"/>
    <p:sldId id="484" r:id="rId37"/>
    <p:sldId id="1736" r:id="rId38"/>
    <p:sldId id="479" r:id="rId39"/>
    <p:sldId id="481" r:id="rId40"/>
    <p:sldId id="480" r:id="rId41"/>
    <p:sldId id="482" r:id="rId42"/>
    <p:sldId id="504" r:id="rId43"/>
    <p:sldId id="486" r:id="rId44"/>
    <p:sldId id="483" r:id="rId45"/>
    <p:sldId id="485" r:id="rId46"/>
    <p:sldId id="505" r:id="rId47"/>
    <p:sldId id="1735" r:id="rId48"/>
    <p:sldId id="499" r:id="rId49"/>
    <p:sldId id="497" r:id="rId50"/>
    <p:sldId id="498" r:id="rId51"/>
    <p:sldId id="500" r:id="rId52"/>
    <p:sldId id="346" r:id="rId53"/>
    <p:sldId id="1738" r:id="rId54"/>
    <p:sldId id="343" r:id="rId55"/>
    <p:sldId id="1739" r:id="rId56"/>
    <p:sldId id="1724" r:id="rId57"/>
    <p:sldId id="506" r:id="rId58"/>
    <p:sldId id="502" r:id="rId59"/>
    <p:sldId id="503" r:id="rId60"/>
    <p:sldId id="507" r:id="rId61"/>
    <p:sldId id="508" r:id="rId62"/>
    <p:sldId id="509" r:id="rId63"/>
    <p:sldId id="510" r:id="rId64"/>
    <p:sldId id="511" r:id="rId65"/>
    <p:sldId id="1737" r:id="rId66"/>
    <p:sldId id="512" r:id="rId67"/>
    <p:sldId id="513" r:id="rId68"/>
    <p:sldId id="514" r:id="rId69"/>
    <p:sldId id="515" r:id="rId70"/>
    <p:sldId id="516" r:id="rId71"/>
    <p:sldId id="517" r:id="rId72"/>
    <p:sldId id="518" r:id="rId73"/>
    <p:sldId id="553" r:id="rId74"/>
    <p:sldId id="519" r:id="rId75"/>
    <p:sldId id="520" r:id="rId76"/>
    <p:sldId id="521" r:id="rId77"/>
    <p:sldId id="522" r:id="rId78"/>
    <p:sldId id="523" r:id="rId79"/>
    <p:sldId id="524" r:id="rId80"/>
    <p:sldId id="525" r:id="rId81"/>
    <p:sldId id="526" r:id="rId82"/>
    <p:sldId id="489" r:id="rId83"/>
    <p:sldId id="528" r:id="rId84"/>
    <p:sldId id="529" r:id="rId85"/>
    <p:sldId id="530" r:id="rId86"/>
    <p:sldId id="531" r:id="rId87"/>
    <p:sldId id="532" r:id="rId88"/>
    <p:sldId id="533" r:id="rId89"/>
    <p:sldId id="534" r:id="rId90"/>
    <p:sldId id="1685" r:id="rId91"/>
    <p:sldId id="1713" r:id="rId92"/>
    <p:sldId id="1652" r:id="rId93"/>
    <p:sldId id="1653" r:id="rId94"/>
    <p:sldId id="536" r:id="rId95"/>
    <p:sldId id="1725" r:id="rId96"/>
    <p:sldId id="1635" r:id="rId97"/>
    <p:sldId id="1615" r:id="rId98"/>
    <p:sldId id="564" r:id="rId99"/>
    <p:sldId id="1715" r:id="rId100"/>
    <p:sldId id="549" r:id="rId101"/>
    <p:sldId id="1740" r:id="rId102"/>
    <p:sldId id="551" r:id="rId103"/>
    <p:sldId id="552" r:id="rId104"/>
    <p:sldId id="1680" r:id="rId105"/>
    <p:sldId id="554" r:id="rId106"/>
    <p:sldId id="1681" r:id="rId107"/>
    <p:sldId id="1300" r:id="rId108"/>
    <p:sldId id="557" r:id="rId109"/>
    <p:sldId id="558" r:id="rId110"/>
    <p:sldId id="1741" r:id="rId111"/>
    <p:sldId id="562" r:id="rId112"/>
    <p:sldId id="1301" r:id="rId113"/>
    <p:sldId id="565" r:id="rId114"/>
    <p:sldId id="566" r:id="rId115"/>
    <p:sldId id="1682" r:id="rId116"/>
    <p:sldId id="568" r:id="rId117"/>
    <p:sldId id="418" r:id="rId118"/>
    <p:sldId id="1625" r:id="rId119"/>
    <p:sldId id="420" r:id="rId120"/>
    <p:sldId id="817" r:id="rId121"/>
    <p:sldId id="501" r:id="rId122"/>
    <p:sldId id="1683" r:id="rId123"/>
    <p:sldId id="1302" r:id="rId124"/>
    <p:sldId id="1626" r:id="rId125"/>
    <p:sldId id="821" r:id="rId126"/>
    <p:sldId id="1684" r:id="rId127"/>
    <p:sldId id="1303" r:id="rId128"/>
    <p:sldId id="620" r:id="rId129"/>
    <p:sldId id="1687" r:id="rId130"/>
    <p:sldId id="1702" r:id="rId131"/>
    <p:sldId id="1689" r:id="rId132"/>
    <p:sldId id="1692" r:id="rId133"/>
    <p:sldId id="815" r:id="rId134"/>
    <p:sldId id="1700" r:id="rId135"/>
    <p:sldId id="1695" r:id="rId136"/>
    <p:sldId id="1691" r:id="rId137"/>
    <p:sldId id="1694" r:id="rId138"/>
    <p:sldId id="1719" r:id="rId139"/>
    <p:sldId id="1697" r:id="rId140"/>
    <p:sldId id="1636" r:id="rId141"/>
    <p:sldId id="560" r:id="rId142"/>
    <p:sldId id="604" r:id="rId143"/>
    <p:sldId id="1306" r:id="rId144"/>
    <p:sldId id="1728" r:id="rId145"/>
    <p:sldId id="1730" r:id="rId146"/>
    <p:sldId id="1729" r:id="rId147"/>
    <p:sldId id="1732" r:id="rId148"/>
    <p:sldId id="1731" r:id="rId149"/>
    <p:sldId id="1627" r:id="rId150"/>
    <p:sldId id="1628" r:id="rId15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ayouts From Specifications" id="{40064D69-CE95-46B7-8DE8-1065BBA2B5F2}">
          <p14:sldIdLst>
            <p14:sldId id="407"/>
            <p14:sldId id="288"/>
            <p14:sldId id="409"/>
            <p14:sldId id="1642"/>
            <p14:sldId id="1703"/>
            <p14:sldId id="1704"/>
            <p14:sldId id="1710"/>
            <p14:sldId id="412"/>
            <p14:sldId id="563"/>
            <p14:sldId id="426"/>
            <p14:sldId id="1726"/>
            <p14:sldId id="1727"/>
            <p14:sldId id="414"/>
            <p14:sldId id="463"/>
            <p14:sldId id="417"/>
            <p14:sldId id="1706"/>
            <p14:sldId id="810"/>
            <p14:sldId id="464"/>
            <p14:sldId id="1632"/>
            <p14:sldId id="1733"/>
            <p14:sldId id="1723"/>
            <p14:sldId id="466"/>
            <p14:sldId id="467"/>
            <p14:sldId id="1722"/>
            <p14:sldId id="1734"/>
            <p14:sldId id="470"/>
            <p14:sldId id="471"/>
            <p14:sldId id="472"/>
            <p14:sldId id="473"/>
            <p14:sldId id="474"/>
            <p14:sldId id="475"/>
            <p14:sldId id="484"/>
            <p14:sldId id="1736"/>
            <p14:sldId id="479"/>
            <p14:sldId id="481"/>
            <p14:sldId id="480"/>
            <p14:sldId id="482"/>
            <p14:sldId id="504"/>
            <p14:sldId id="486"/>
            <p14:sldId id="483"/>
            <p14:sldId id="485"/>
            <p14:sldId id="505"/>
            <p14:sldId id="1735"/>
            <p14:sldId id="499"/>
            <p14:sldId id="497"/>
            <p14:sldId id="498"/>
            <p14:sldId id="500"/>
            <p14:sldId id="346"/>
            <p14:sldId id="1738"/>
            <p14:sldId id="343"/>
            <p14:sldId id="1739"/>
            <p14:sldId id="1724"/>
            <p14:sldId id="506"/>
            <p14:sldId id="502"/>
            <p14:sldId id="503"/>
            <p14:sldId id="507"/>
            <p14:sldId id="508"/>
            <p14:sldId id="509"/>
            <p14:sldId id="510"/>
            <p14:sldId id="511"/>
            <p14:sldId id="1737"/>
            <p14:sldId id="512"/>
            <p14:sldId id="513"/>
            <p14:sldId id="514"/>
            <p14:sldId id="515"/>
            <p14:sldId id="516"/>
            <p14:sldId id="517"/>
            <p14:sldId id="518"/>
            <p14:sldId id="553"/>
            <p14:sldId id="519"/>
            <p14:sldId id="520"/>
            <p14:sldId id="521"/>
            <p14:sldId id="522"/>
            <p14:sldId id="523"/>
            <p14:sldId id="524"/>
            <p14:sldId id="525"/>
            <p14:sldId id="526"/>
            <p14:sldId id="489"/>
            <p14:sldId id="528"/>
            <p14:sldId id="529"/>
            <p14:sldId id="530"/>
            <p14:sldId id="531"/>
            <p14:sldId id="532"/>
            <p14:sldId id="533"/>
            <p14:sldId id="534"/>
            <p14:sldId id="1685"/>
            <p14:sldId id="1713"/>
            <p14:sldId id="1652"/>
            <p14:sldId id="1653"/>
            <p14:sldId id="536"/>
            <p14:sldId id="1725"/>
            <p14:sldId id="1635"/>
            <p14:sldId id="1615"/>
            <p14:sldId id="564"/>
            <p14:sldId id="1715"/>
            <p14:sldId id="549"/>
            <p14:sldId id="1740"/>
            <p14:sldId id="551"/>
            <p14:sldId id="552"/>
            <p14:sldId id="1680"/>
            <p14:sldId id="554"/>
            <p14:sldId id="1681"/>
            <p14:sldId id="1300"/>
            <p14:sldId id="557"/>
            <p14:sldId id="558"/>
            <p14:sldId id="1741"/>
            <p14:sldId id="562"/>
            <p14:sldId id="1301"/>
            <p14:sldId id="565"/>
            <p14:sldId id="566"/>
            <p14:sldId id="1682"/>
            <p14:sldId id="568"/>
            <p14:sldId id="418"/>
            <p14:sldId id="1625"/>
            <p14:sldId id="420"/>
            <p14:sldId id="817"/>
            <p14:sldId id="501"/>
            <p14:sldId id="1683"/>
            <p14:sldId id="1302"/>
            <p14:sldId id="1626"/>
            <p14:sldId id="821"/>
            <p14:sldId id="1684"/>
            <p14:sldId id="1303"/>
            <p14:sldId id="620"/>
            <p14:sldId id="1687"/>
            <p14:sldId id="1702"/>
            <p14:sldId id="1689"/>
            <p14:sldId id="1692"/>
            <p14:sldId id="815"/>
            <p14:sldId id="1700"/>
            <p14:sldId id="1695"/>
            <p14:sldId id="1691"/>
            <p14:sldId id="1694"/>
            <p14:sldId id="1719"/>
            <p14:sldId id="1697"/>
            <p14:sldId id="1636"/>
            <p14:sldId id="560"/>
            <p14:sldId id="604"/>
            <p14:sldId id="1306"/>
            <p14:sldId id="1728"/>
            <p14:sldId id="1730"/>
            <p14:sldId id="1729"/>
            <p14:sldId id="1732"/>
            <p14:sldId id="1731"/>
            <p14:sldId id="1627"/>
            <p14:sldId id="1628"/>
          </p14:sldIdLst>
        </p14:section>
      </p14:sectionLst>
    </p:ext>
    <p:ext uri="{EFAFB233-063F-42B5-8137-9DF3F51BA10A}">
      <p15:sldGuideLst xmlns:p15="http://schemas.microsoft.com/office/powerpoint/2012/main">
        <p15:guide id="1" orient="horz" pos="528" userDrawn="1">
          <p15:clr>
            <a:srgbClr val="A4A3A4"/>
          </p15:clr>
        </p15:guide>
        <p15:guide id="2" pos="3840" userDrawn="1">
          <p15:clr>
            <a:srgbClr val="A4A3A4"/>
          </p15:clr>
        </p15:guide>
        <p15:guide id="3" orient="horz" pos="936" userDrawn="1">
          <p15:clr>
            <a:srgbClr val="A4A3A4"/>
          </p15:clr>
        </p15:guide>
        <p15:guide id="4" orient="horz" pos="3552" userDrawn="1">
          <p15:clr>
            <a:srgbClr val="A4A3A4"/>
          </p15:clr>
        </p15:guide>
        <p15:guide id="5" pos="62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Weingarten, Zachary" initials="WZ" lastIdx="44" clrIdx="6">
    <p:extLst>
      <p:ext uri="{19B8F6BF-5375-455C-9EA6-DF929625EA0E}">
        <p15:presenceInfo xmlns:p15="http://schemas.microsoft.com/office/powerpoint/2012/main" userId="S-1-5-21-1472932569-214068005-926709054-68019" providerId="AD"/>
      </p:ext>
    </p:extLst>
  </p:cmAuthor>
  <p:cmAuthor id="1" name="Jehle, Angela" initials="JA" lastIdx="6" clrIdx="0">
    <p:extLst>
      <p:ext uri="{19B8F6BF-5375-455C-9EA6-DF929625EA0E}">
        <p15:presenceInfo xmlns:p15="http://schemas.microsoft.com/office/powerpoint/2012/main" userId="S-1-5-21-1472932569-214068005-926709054-8506" providerId="AD"/>
      </p:ext>
    </p:extLst>
  </p:cmAuthor>
  <p:cmAuthor id="8" name="Weingarten, Zachary" initials="WZ [2]" lastIdx="37" clrIdx="7">
    <p:extLst>
      <p:ext uri="{19B8F6BF-5375-455C-9EA6-DF929625EA0E}">
        <p15:presenceInfo xmlns:p15="http://schemas.microsoft.com/office/powerpoint/2012/main" userId="S::zweingarten@air.org::ffaec3ee-184f-423d-85c9-0dd619532930" providerId="AD"/>
      </p:ext>
    </p:extLst>
  </p:cmAuthor>
  <p:cmAuthor id="2" name="Linda K. Reed" initials="lkr" lastIdx="11" clrIdx="1">
    <p:extLst>
      <p:ext uri="{19B8F6BF-5375-455C-9EA6-DF929625EA0E}">
        <p15:presenceInfo xmlns:p15="http://schemas.microsoft.com/office/powerpoint/2012/main" userId="Linda K. Reed" providerId="None"/>
      </p:ext>
    </p:extLst>
  </p:cmAuthor>
  <p:cmAuthor id="9" name="Wenzel, Caryl" initials="WC" lastIdx="2" clrIdx="8">
    <p:extLst>
      <p:ext uri="{19B8F6BF-5375-455C-9EA6-DF929625EA0E}">
        <p15:presenceInfo xmlns:p15="http://schemas.microsoft.com/office/powerpoint/2012/main" userId="S::cwenzel@air.org::885e63ff-4666-44cc-a176-59b78dc131a6" providerId="AD"/>
      </p:ext>
    </p:extLst>
  </p:cmAuthor>
  <p:cmAuthor id="3" name="Bailey, Tessie" initials="BT" lastIdx="10" clrIdx="2">
    <p:extLst>
      <p:ext uri="{19B8F6BF-5375-455C-9EA6-DF929625EA0E}">
        <p15:presenceInfo xmlns:p15="http://schemas.microsoft.com/office/powerpoint/2012/main" userId="S-1-5-21-1472932569-214068005-926709054-70614" providerId="AD"/>
      </p:ext>
    </p:extLst>
  </p:cmAuthor>
  <p:cmAuthor id="4" name="Zumeta Edmonds, Rebecca" initials="ZER" lastIdx="9" clrIdx="3">
    <p:extLst>
      <p:ext uri="{19B8F6BF-5375-455C-9EA6-DF929625EA0E}">
        <p15:presenceInfo xmlns:p15="http://schemas.microsoft.com/office/powerpoint/2012/main" userId="S-1-5-21-1472932569-214068005-926709054-50065" providerId="AD"/>
      </p:ext>
    </p:extLst>
  </p:cmAuthor>
  <p:cmAuthor id="5" name="Helen Sacco" initials="HS" lastIdx="17" clrIdx="4">
    <p:extLst>
      <p:ext uri="{19B8F6BF-5375-455C-9EA6-DF929625EA0E}">
        <p15:presenceInfo xmlns:p15="http://schemas.microsoft.com/office/powerpoint/2012/main" userId="Helen Sacco" providerId="None"/>
      </p:ext>
    </p:extLst>
  </p:cmAuthor>
  <p:cmAuthor id="6" name="Meagan Walsh" initials="MW" lastIdx="19" clrIdx="5">
    <p:extLst>
      <p:ext uri="{19B8F6BF-5375-455C-9EA6-DF929625EA0E}">
        <p15:presenceInfo xmlns:p15="http://schemas.microsoft.com/office/powerpoint/2012/main" userId="14accd16d31d37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E15720"/>
    <a:srgbClr val="10719C"/>
    <a:srgbClr val="E49573"/>
    <a:srgbClr val="E6E6E6"/>
    <a:srgbClr val="000000"/>
    <a:srgbClr val="C25131"/>
    <a:srgbClr val="006298"/>
    <a:srgbClr val="319EFF"/>
    <a:srgbClr val="F2AC8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9F04BF-8A79-49D9-A2F8-08FF9A10D233}" v="48" dt="2020-08-27T16:46:48.2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042" autoAdjust="0"/>
  </p:normalViewPr>
  <p:slideViewPr>
    <p:cSldViewPr snapToGrid="0">
      <p:cViewPr varScale="1">
        <p:scale>
          <a:sx n="85" d="100"/>
          <a:sy n="85" d="100"/>
        </p:scale>
        <p:origin x="1554" y="78"/>
      </p:cViewPr>
      <p:guideLst>
        <p:guide orient="horz" pos="528"/>
        <p:guide pos="3840"/>
        <p:guide orient="horz" pos="936"/>
        <p:guide orient="horz" pos="3552"/>
        <p:guide pos="62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commentAuthors" Target="commentAuthors.xml"/><Relationship Id="rId159" Type="http://schemas.microsoft.com/office/2016/11/relationships/changesInfo" Target="changesInfos/changesInfo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160" Type="http://schemas.microsoft.com/office/2015/10/relationships/revisionInfo" Target="revisionInfo.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presProps" Target="presProp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slide" Target="slides/slide127.xml"/><Relationship Id="rId140" Type="http://schemas.openxmlformats.org/officeDocument/2006/relationships/slide" Target="slides/slide135.xml"/><Relationship Id="rId145" Type="http://schemas.openxmlformats.org/officeDocument/2006/relationships/slide" Target="slides/slide140.xml"/><Relationship Id="rId153"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slide" Target="slides/slide143.xml"/><Relationship Id="rId151" Type="http://schemas.openxmlformats.org/officeDocument/2006/relationships/slide" Target="slides/slide146.xml"/><Relationship Id="rId15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ible, Elizabeth" userId="cc99524a-59cf-4811-bbbd-4798cc24125f" providerId="ADAL" clId="{E0DB37CA-39DC-4CCF-A14C-7AFD23A30C10}"/>
    <pc:docChg chg="modSld">
      <pc:chgData name="Laible, Elizabeth" userId="cc99524a-59cf-4811-bbbd-4798cc24125f" providerId="ADAL" clId="{E0DB37CA-39DC-4CCF-A14C-7AFD23A30C10}" dt="2020-08-17T20:59:32.297" v="95" actId="962"/>
      <pc:docMkLst>
        <pc:docMk/>
      </pc:docMkLst>
      <pc:sldChg chg="modSp">
        <pc:chgData name="Laible, Elizabeth" userId="cc99524a-59cf-4811-bbbd-4798cc24125f" providerId="ADAL" clId="{E0DB37CA-39DC-4CCF-A14C-7AFD23A30C10}" dt="2020-08-17T20:59:32.297" v="95" actId="962"/>
        <pc:sldMkLst>
          <pc:docMk/>
          <pc:sldMk cId="1526936561" sldId="466"/>
        </pc:sldMkLst>
        <pc:picChg chg="mod">
          <ac:chgData name="Laible, Elizabeth" userId="cc99524a-59cf-4811-bbbd-4798cc24125f" providerId="ADAL" clId="{E0DB37CA-39DC-4CCF-A14C-7AFD23A30C10}" dt="2020-08-17T20:59:08.928" v="51" actId="962"/>
          <ac:picMkLst>
            <pc:docMk/>
            <pc:sldMk cId="1526936561" sldId="466"/>
            <ac:picMk id="9" creationId="{5E5EE1EF-1268-443A-B960-8A77827241A5}"/>
          </ac:picMkLst>
        </pc:picChg>
        <pc:picChg chg="mod">
          <ac:chgData name="Laible, Elizabeth" userId="cc99524a-59cf-4811-bbbd-4798cc24125f" providerId="ADAL" clId="{E0DB37CA-39DC-4CCF-A14C-7AFD23A30C10}" dt="2020-08-17T20:59:32.297" v="95" actId="962"/>
          <ac:picMkLst>
            <pc:docMk/>
            <pc:sldMk cId="1526936561" sldId="466"/>
            <ac:picMk id="15" creationId="{524E7503-D26A-4F53-8A88-B7A5E2C6E1B0}"/>
          </ac:picMkLst>
        </pc:picChg>
      </pc:sldChg>
    </pc:docChg>
  </pc:docChgLst>
  <pc:docChgLst>
    <pc:chgData name="Weingarten, Zachary" userId="ffaec3ee-184f-423d-85c9-0dd619532930" providerId="ADAL" clId="{4567F5BD-5949-49F7-A6C9-611C00220984}"/>
    <pc:docChg chg="undo redo custSel modSld">
      <pc:chgData name="Weingarten, Zachary" userId="ffaec3ee-184f-423d-85c9-0dd619532930" providerId="ADAL" clId="{4567F5BD-5949-49F7-A6C9-611C00220984}" dt="2020-08-13T20:26:38.852" v="1421" actId="20577"/>
      <pc:docMkLst>
        <pc:docMk/>
      </pc:docMkLst>
      <pc:sldChg chg="modSp mod modNotesTx">
        <pc:chgData name="Weingarten, Zachary" userId="ffaec3ee-184f-423d-85c9-0dd619532930" providerId="ADAL" clId="{4567F5BD-5949-49F7-A6C9-611C00220984}" dt="2020-08-13T19:48:46.689" v="912" actId="1076"/>
        <pc:sldMkLst>
          <pc:docMk/>
          <pc:sldMk cId="2589804032" sldId="464"/>
        </pc:sldMkLst>
        <pc:picChg chg="mod">
          <ac:chgData name="Weingarten, Zachary" userId="ffaec3ee-184f-423d-85c9-0dd619532930" providerId="ADAL" clId="{4567F5BD-5949-49F7-A6C9-611C00220984}" dt="2020-08-13T19:48:36.478" v="906" actId="1076"/>
          <ac:picMkLst>
            <pc:docMk/>
            <pc:sldMk cId="2589804032" sldId="464"/>
            <ac:picMk id="6" creationId="{F400E709-C21D-F446-BB16-D69E5B66F742}"/>
          </ac:picMkLst>
        </pc:picChg>
        <pc:picChg chg="mod">
          <ac:chgData name="Weingarten, Zachary" userId="ffaec3ee-184f-423d-85c9-0dd619532930" providerId="ADAL" clId="{4567F5BD-5949-49F7-A6C9-611C00220984}" dt="2020-08-13T19:48:46.689" v="912" actId="1076"/>
          <ac:picMkLst>
            <pc:docMk/>
            <pc:sldMk cId="2589804032" sldId="464"/>
            <ac:picMk id="7" creationId="{58330699-F315-45FB-B83A-65FEC805D95F}"/>
          </ac:picMkLst>
        </pc:picChg>
      </pc:sldChg>
      <pc:sldChg chg="addSp delSp modSp mod modNotesTx">
        <pc:chgData name="Weingarten, Zachary" userId="ffaec3ee-184f-423d-85c9-0dd619532930" providerId="ADAL" clId="{4567F5BD-5949-49F7-A6C9-611C00220984}" dt="2020-08-13T13:47:43.346" v="885" actId="20577"/>
        <pc:sldMkLst>
          <pc:docMk/>
          <pc:sldMk cId="1526936561" sldId="466"/>
        </pc:sldMkLst>
        <pc:picChg chg="add del mod">
          <ac:chgData name="Weingarten, Zachary" userId="ffaec3ee-184f-423d-85c9-0dd619532930" providerId="ADAL" clId="{4567F5BD-5949-49F7-A6C9-611C00220984}" dt="2020-08-12T19:44:01.330" v="84" actId="478"/>
          <ac:picMkLst>
            <pc:docMk/>
            <pc:sldMk cId="1526936561" sldId="466"/>
            <ac:picMk id="3" creationId="{7825583F-30AA-4314-9D48-7BFB4879FCCE}"/>
          </ac:picMkLst>
        </pc:picChg>
        <pc:picChg chg="add del mod">
          <ac:chgData name="Weingarten, Zachary" userId="ffaec3ee-184f-423d-85c9-0dd619532930" providerId="ADAL" clId="{4567F5BD-5949-49F7-A6C9-611C00220984}" dt="2020-08-13T13:11:11.470" v="374" actId="478"/>
          <ac:picMkLst>
            <pc:docMk/>
            <pc:sldMk cId="1526936561" sldId="466"/>
            <ac:picMk id="4" creationId="{383D0E92-9503-4813-8FBB-7BBAB49290DF}"/>
          </ac:picMkLst>
        </pc:picChg>
        <pc:picChg chg="del mod">
          <ac:chgData name="Weingarten, Zachary" userId="ffaec3ee-184f-423d-85c9-0dd619532930" providerId="ADAL" clId="{4567F5BD-5949-49F7-A6C9-611C00220984}" dt="2020-08-13T13:11:32.671" v="375" actId="478"/>
          <ac:picMkLst>
            <pc:docMk/>
            <pc:sldMk cId="1526936561" sldId="466"/>
            <ac:picMk id="6" creationId="{B3201B4D-F6D8-4071-8BFB-6D26E2657993}"/>
          </ac:picMkLst>
        </pc:picChg>
        <pc:picChg chg="add del mod">
          <ac:chgData name="Weingarten, Zachary" userId="ffaec3ee-184f-423d-85c9-0dd619532930" providerId="ADAL" clId="{4567F5BD-5949-49F7-A6C9-611C00220984}" dt="2020-08-13T13:21:39.374" v="378" actId="478"/>
          <ac:picMkLst>
            <pc:docMk/>
            <pc:sldMk cId="1526936561" sldId="466"/>
            <ac:picMk id="7" creationId="{FE53E495-1D8D-4957-B9B6-F2A1BCAC0958}"/>
          </ac:picMkLst>
        </pc:picChg>
        <pc:picChg chg="add del mod">
          <ac:chgData name="Weingarten, Zachary" userId="ffaec3ee-184f-423d-85c9-0dd619532930" providerId="ADAL" clId="{4567F5BD-5949-49F7-A6C9-611C00220984}" dt="2020-08-12T20:12:42.227" v="274" actId="478"/>
          <ac:picMkLst>
            <pc:docMk/>
            <pc:sldMk cId="1526936561" sldId="466"/>
            <ac:picMk id="8" creationId="{A86EB74B-A8F4-4EF5-AF0C-A8B6556DB856}"/>
          </ac:picMkLst>
        </pc:picChg>
        <pc:picChg chg="add mod">
          <ac:chgData name="Weingarten, Zachary" userId="ffaec3ee-184f-423d-85c9-0dd619532930" providerId="ADAL" clId="{4567F5BD-5949-49F7-A6C9-611C00220984}" dt="2020-08-13T13:23:03.745" v="384" actId="1076"/>
          <ac:picMkLst>
            <pc:docMk/>
            <pc:sldMk cId="1526936561" sldId="466"/>
            <ac:picMk id="9" creationId="{5E5EE1EF-1268-443A-B960-8A77827241A5}"/>
          </ac:picMkLst>
        </pc:picChg>
        <pc:picChg chg="del mod">
          <ac:chgData name="Weingarten, Zachary" userId="ffaec3ee-184f-423d-85c9-0dd619532930" providerId="ADAL" clId="{4567F5BD-5949-49F7-A6C9-611C00220984}" dt="2020-08-13T13:22:24.712" v="381" actId="478"/>
          <ac:picMkLst>
            <pc:docMk/>
            <pc:sldMk cId="1526936561" sldId="466"/>
            <ac:picMk id="13" creationId="{CAD48515-9FCF-4070-A36F-FA39B5125CFF}"/>
          </ac:picMkLst>
        </pc:picChg>
        <pc:picChg chg="add mod">
          <ac:chgData name="Weingarten, Zachary" userId="ffaec3ee-184f-423d-85c9-0dd619532930" providerId="ADAL" clId="{4567F5BD-5949-49F7-A6C9-611C00220984}" dt="2020-08-13T13:23:06.321" v="385" actId="1076"/>
          <ac:picMkLst>
            <pc:docMk/>
            <pc:sldMk cId="1526936561" sldId="466"/>
            <ac:picMk id="15" creationId="{524E7503-D26A-4F53-8A88-B7A5E2C6E1B0}"/>
          </ac:picMkLst>
        </pc:picChg>
        <pc:picChg chg="add del mod">
          <ac:chgData name="Weingarten, Zachary" userId="ffaec3ee-184f-423d-85c9-0dd619532930" providerId="ADAL" clId="{4567F5BD-5949-49F7-A6C9-611C00220984}" dt="2020-08-12T20:14:33.694" v="301" actId="478"/>
          <ac:picMkLst>
            <pc:docMk/>
            <pc:sldMk cId="1526936561" sldId="466"/>
            <ac:picMk id="16" creationId="{28B65251-9D2D-456C-A61A-A13F26446132}"/>
          </ac:picMkLst>
        </pc:picChg>
        <pc:picChg chg="add del mod">
          <ac:chgData name="Weingarten, Zachary" userId="ffaec3ee-184f-423d-85c9-0dd619532930" providerId="ADAL" clId="{4567F5BD-5949-49F7-A6C9-611C00220984}" dt="2020-08-13T13:11:04.787" v="371" actId="478"/>
          <ac:picMkLst>
            <pc:docMk/>
            <pc:sldMk cId="1526936561" sldId="466"/>
            <ac:picMk id="18" creationId="{ED2977C9-136C-4D1A-8966-E45DAEDF0C2E}"/>
          </ac:picMkLst>
        </pc:picChg>
        <pc:picChg chg="add del mod">
          <ac:chgData name="Weingarten, Zachary" userId="ffaec3ee-184f-423d-85c9-0dd619532930" providerId="ADAL" clId="{4567F5BD-5949-49F7-A6C9-611C00220984}" dt="2020-08-12T20:44:36.186" v="346" actId="22"/>
          <ac:picMkLst>
            <pc:docMk/>
            <pc:sldMk cId="1526936561" sldId="466"/>
            <ac:picMk id="19" creationId="{E38BDEE7-7351-4182-BD03-43C5AACBCB4E}"/>
          </ac:picMkLst>
        </pc:picChg>
        <pc:picChg chg="del mod">
          <ac:chgData name="Weingarten, Zachary" userId="ffaec3ee-184f-423d-85c9-0dd619532930" providerId="ADAL" clId="{4567F5BD-5949-49F7-A6C9-611C00220984}" dt="2020-08-13T13:11:09.407" v="373" actId="478"/>
          <ac:picMkLst>
            <pc:docMk/>
            <pc:sldMk cId="1526936561" sldId="466"/>
            <ac:picMk id="20" creationId="{7F065DA0-F111-4E13-83D2-DC4FFBE650D9}"/>
          </ac:picMkLst>
        </pc:picChg>
        <pc:picChg chg="add del mod">
          <ac:chgData name="Weingarten, Zachary" userId="ffaec3ee-184f-423d-85c9-0dd619532930" providerId="ADAL" clId="{4567F5BD-5949-49F7-A6C9-611C00220984}" dt="2020-08-12T20:44:53.227" v="348" actId="478"/>
          <ac:picMkLst>
            <pc:docMk/>
            <pc:sldMk cId="1526936561" sldId="466"/>
            <ac:picMk id="22" creationId="{63D766B0-3E03-4685-AADB-E089A061D430}"/>
          </ac:picMkLst>
        </pc:picChg>
        <pc:picChg chg="del">
          <ac:chgData name="Weingarten, Zachary" userId="ffaec3ee-184f-423d-85c9-0dd619532930" providerId="ADAL" clId="{4567F5BD-5949-49F7-A6C9-611C00220984}" dt="2020-08-12T19:44:19.310" v="85" actId="478"/>
          <ac:picMkLst>
            <pc:docMk/>
            <pc:sldMk cId="1526936561" sldId="466"/>
            <ac:picMk id="24" creationId="{C945BB71-A892-4668-9498-529964D45028}"/>
          </ac:picMkLst>
        </pc:picChg>
        <pc:picChg chg="add del mod">
          <ac:chgData name="Weingarten, Zachary" userId="ffaec3ee-184f-423d-85c9-0dd619532930" providerId="ADAL" clId="{4567F5BD-5949-49F7-A6C9-611C00220984}" dt="2020-08-13T13:11:06.991" v="372" actId="478"/>
          <ac:picMkLst>
            <pc:docMk/>
            <pc:sldMk cId="1526936561" sldId="466"/>
            <ac:picMk id="25" creationId="{FAB3FB79-DBD3-4622-AA20-C234BDCBDB82}"/>
          </ac:picMkLst>
        </pc:picChg>
        <pc:picChg chg="add del mod">
          <ac:chgData name="Weingarten, Zachary" userId="ffaec3ee-184f-423d-85c9-0dd619532930" providerId="ADAL" clId="{4567F5BD-5949-49F7-A6C9-611C00220984}" dt="2020-08-12T20:52:03.207" v="355" actId="478"/>
          <ac:picMkLst>
            <pc:docMk/>
            <pc:sldMk cId="1526936561" sldId="466"/>
            <ac:picMk id="27" creationId="{E260CD8A-7D1F-42EC-928F-EEA65C9D8E89}"/>
          </ac:picMkLst>
        </pc:picChg>
      </pc:sldChg>
      <pc:sldChg chg="addSp delSp modSp mod modNotesTx">
        <pc:chgData name="Weingarten, Zachary" userId="ffaec3ee-184f-423d-85c9-0dd619532930" providerId="ADAL" clId="{4567F5BD-5949-49F7-A6C9-611C00220984}" dt="2020-08-13T20:26:38.852" v="1421" actId="20577"/>
        <pc:sldMkLst>
          <pc:docMk/>
          <pc:sldMk cId="2672310337" sldId="467"/>
        </pc:sldMkLst>
        <pc:picChg chg="add del mod">
          <ac:chgData name="Weingarten, Zachary" userId="ffaec3ee-184f-423d-85c9-0dd619532930" providerId="ADAL" clId="{4567F5BD-5949-49F7-A6C9-611C00220984}" dt="2020-08-13T19:56:27.820" v="919" actId="478"/>
          <ac:picMkLst>
            <pc:docMk/>
            <pc:sldMk cId="2672310337" sldId="467"/>
            <ac:picMk id="4" creationId="{B8B7D7CE-FE5D-4E7F-A2A4-E5F7EAEB75F8}"/>
          </ac:picMkLst>
        </pc:picChg>
        <pc:picChg chg="mod">
          <ac:chgData name="Weingarten, Zachary" userId="ffaec3ee-184f-423d-85c9-0dd619532930" providerId="ADAL" clId="{4567F5BD-5949-49F7-A6C9-611C00220984}" dt="2020-08-13T19:56:13.351" v="917" actId="1076"/>
          <ac:picMkLst>
            <pc:docMk/>
            <pc:sldMk cId="2672310337" sldId="467"/>
            <ac:picMk id="6" creationId="{6FC9BD87-EE2A-4357-BA8C-CFDC3125C556}"/>
          </ac:picMkLst>
        </pc:picChg>
        <pc:picChg chg="mod">
          <ac:chgData name="Weingarten, Zachary" userId="ffaec3ee-184f-423d-85c9-0dd619532930" providerId="ADAL" clId="{4567F5BD-5949-49F7-A6C9-611C00220984}" dt="2020-08-13T19:56:41.809" v="921" actId="1076"/>
          <ac:picMkLst>
            <pc:docMk/>
            <pc:sldMk cId="2672310337" sldId="467"/>
            <ac:picMk id="8" creationId="{15A7D65F-9B3D-4AD1-80F4-013C7B22A93B}"/>
          </ac:picMkLst>
        </pc:picChg>
        <pc:picChg chg="add del mod">
          <ac:chgData name="Weingarten, Zachary" userId="ffaec3ee-184f-423d-85c9-0dd619532930" providerId="ADAL" clId="{4567F5BD-5949-49F7-A6C9-611C00220984}" dt="2020-08-12T20:33:41.738" v="308" actId="478"/>
          <ac:picMkLst>
            <pc:docMk/>
            <pc:sldMk cId="2672310337" sldId="467"/>
            <ac:picMk id="14" creationId="{1A9CD104-1E30-44FD-9465-C6762D935FAF}"/>
          </ac:picMkLst>
        </pc:picChg>
      </pc:sldChg>
      <pc:sldChg chg="modNotesTx">
        <pc:chgData name="Weingarten, Zachary" userId="ffaec3ee-184f-423d-85c9-0dd619532930" providerId="ADAL" clId="{4567F5BD-5949-49F7-A6C9-611C00220984}" dt="2020-08-13T13:52:07.073" v="905" actId="20577"/>
        <pc:sldMkLst>
          <pc:docMk/>
          <pc:sldMk cId="1636505733" sldId="507"/>
        </pc:sldMkLst>
      </pc:sldChg>
    </pc:docChg>
  </pc:docChgLst>
  <pc:docChgLst>
    <pc:chgData name="Peterson, Amy" userId="S::ampeterson@air.org::8c14dd6b-6031-4383-8241-8af97fa7035b" providerId="AD" clId="Web-{D09F04BF-8A79-49D9-A2F8-08FF9A10D233}"/>
    <pc:docChg chg="modSld">
      <pc:chgData name="Peterson, Amy" userId="S::ampeterson@air.org::8c14dd6b-6031-4383-8241-8af97fa7035b" providerId="AD" clId="Web-{D09F04BF-8A79-49D9-A2F8-08FF9A10D233}" dt="2020-08-27T16:46:48.292" v="46"/>
      <pc:docMkLst>
        <pc:docMk/>
      </pc:docMkLst>
      <pc:sldChg chg="addSp delSp modSp">
        <pc:chgData name="Peterson, Amy" userId="S::ampeterson@air.org::8c14dd6b-6031-4383-8241-8af97fa7035b" providerId="AD" clId="Web-{D09F04BF-8A79-49D9-A2F8-08FF9A10D233}" dt="2020-08-27T16:46:48.292" v="46"/>
        <pc:sldMkLst>
          <pc:docMk/>
          <pc:sldMk cId="1519697271" sldId="407"/>
        </pc:sldMkLst>
        <pc:spChg chg="del">
          <ac:chgData name="Peterson, Amy" userId="S::ampeterson@air.org::8c14dd6b-6031-4383-8241-8af97fa7035b" providerId="AD" clId="Web-{D09F04BF-8A79-49D9-A2F8-08FF9A10D233}" dt="2020-08-27T16:46:36.510" v="45"/>
          <ac:spMkLst>
            <pc:docMk/>
            <pc:sldMk cId="1519697271" sldId="407"/>
            <ac:spMk id="3" creationId="{570ABBC1-4F6C-46E8-BF0D-FBEF25D6484C}"/>
          </ac:spMkLst>
        </pc:spChg>
        <pc:spChg chg="add mod">
          <ac:chgData name="Peterson, Amy" userId="S::ampeterson@air.org::8c14dd6b-6031-4383-8241-8af97fa7035b" providerId="AD" clId="Web-{D09F04BF-8A79-49D9-A2F8-08FF9A10D233}" dt="2020-08-27T16:46:09.572" v="0"/>
          <ac:spMkLst>
            <pc:docMk/>
            <pc:sldMk cId="1519697271" sldId="407"/>
            <ac:spMk id="4" creationId="{C1450114-5469-40FB-980B-92FACBEA360D}"/>
          </ac:spMkLst>
        </pc:spChg>
        <pc:spChg chg="add del mod">
          <ac:chgData name="Peterson, Amy" userId="S::ampeterson@air.org::8c14dd6b-6031-4383-8241-8af97fa7035b" providerId="AD" clId="Web-{D09F04BF-8A79-49D9-A2F8-08FF9A10D233}" dt="2020-08-27T16:46:48.292" v="46"/>
          <ac:spMkLst>
            <pc:docMk/>
            <pc:sldMk cId="1519697271" sldId="407"/>
            <ac:spMk id="6" creationId="{75E7CE2F-BF11-41A2-976B-B9EF44726C5F}"/>
          </ac:spMkLst>
        </pc:spChg>
        <pc:spChg chg="del">
          <ac:chgData name="Peterson, Amy" userId="S::ampeterson@air.org::8c14dd6b-6031-4383-8241-8af97fa7035b" providerId="AD" clId="Web-{D09F04BF-8A79-49D9-A2F8-08FF9A10D233}" dt="2020-08-27T16:46:09.572" v="0"/>
          <ac:spMkLst>
            <pc:docMk/>
            <pc:sldMk cId="1519697271" sldId="407"/>
            <ac:spMk id="8" creationId="{E401BA45-6F3E-A94A-9829-556BE03ECB0E}"/>
          </ac:spMkLst>
        </pc:spChg>
        <pc:spChg chg="mod">
          <ac:chgData name="Peterson, Amy" userId="S::ampeterson@air.org::8c14dd6b-6031-4383-8241-8af97fa7035b" providerId="AD" clId="Web-{D09F04BF-8A79-49D9-A2F8-08FF9A10D233}" dt="2020-08-27T16:46:35.635" v="43" actId="20577"/>
          <ac:spMkLst>
            <pc:docMk/>
            <pc:sldMk cId="1519697271" sldId="407"/>
            <ac:spMk id="7170"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meaganwalsh\Desktop\A3\Grade%203%202017-2018\G3%20MEW%20Analysis\Grade%203%20Year%205%20Analysis\Results%205.14.2018.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latin typeface="+mn-lt"/>
                <a:cs typeface="Times New Roman" panose="02020603050405020304" pitchFamily="18" charset="0"/>
              </a:rPr>
              <a:t>Hedges g</a:t>
            </a:r>
            <a:r>
              <a:rPr lang="en-US" sz="1800" baseline="0">
                <a:latin typeface="+mn-lt"/>
                <a:cs typeface="Times New Roman" panose="02020603050405020304" pitchFamily="18" charset="0"/>
              </a:rPr>
              <a:t> </a:t>
            </a:r>
            <a:r>
              <a:rPr lang="en-US" sz="1800">
                <a:latin typeface="+mn-lt"/>
                <a:cs typeface="Times New Roman" panose="02020603050405020304" pitchFamily="18" charset="0"/>
              </a:rPr>
              <a:t>Effect Size by Outcome Measure</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'ES graph tutor'!$A$3</c:f>
              <c:strCache>
                <c:ptCount val="1"/>
                <c:pt idx="0">
                  <c:v>Effect Size</c:v>
                </c:pt>
              </c:strCache>
            </c:strRef>
          </c:tx>
          <c:spPr>
            <a:solidFill>
              <a:schemeClr val="dk1">
                <a:tint val="88500"/>
              </a:schemeClr>
            </a:solidFill>
            <a:ln>
              <a:noFill/>
            </a:ln>
            <a:effectLst/>
          </c:spPr>
          <c:invertIfNegative val="0"/>
          <c:dLbls>
            <c:dLbl>
              <c:idx val="0"/>
              <c:tx>
                <c:rich>
                  <a:bodyPr/>
                  <a:lstStyle/>
                  <a:p>
                    <a:r>
                      <a:rPr lang="en-US"/>
                      <a:t>2.64***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AE66-436F-B1E3-028E35124193}"/>
                </c:ext>
              </c:extLst>
            </c:dLbl>
            <c:dLbl>
              <c:idx val="1"/>
              <c:tx>
                <c:rich>
                  <a:bodyPr/>
                  <a:lstStyle/>
                  <a:p>
                    <a:fld id="{E9E60BA7-2793-0E47-88FE-DC011EF264C6}"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E66-436F-B1E3-028E35124193}"/>
                </c:ext>
              </c:extLst>
            </c:dLbl>
            <c:dLbl>
              <c:idx val="2"/>
              <c:tx>
                <c:rich>
                  <a:bodyPr/>
                  <a:lstStyle/>
                  <a:p>
                    <a:fld id="{C281D5AD-4054-DD4A-A55C-ECA9552AF29C}"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AE66-436F-B1E3-028E35124193}"/>
                </c:ext>
              </c:extLst>
            </c:dLbl>
            <c:dLbl>
              <c:idx val="3"/>
              <c:tx>
                <c:rich>
                  <a:bodyPr/>
                  <a:lstStyle/>
                  <a:p>
                    <a:fld id="{A0CC2A90-1356-3C45-9793-8B095AD004E4}" type="VALUE">
                      <a:rPr lang="en-US"/>
                      <a:pPr/>
                      <a:t>[VALUE]</a:t>
                    </a:fld>
                    <a:r>
                      <a:rPr lang="en-US" sz="800" b="0" i="0" u="none" strike="noStrike" kern="1200" baseline="0">
                        <a:solidFill>
                          <a:sysClr val="windowText" lastClr="000000">
                            <a:lumMod val="75000"/>
                            <a:lumOff val="25000"/>
                          </a:sysClr>
                        </a:solidFill>
                      </a:rPr>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E66-436F-B1E3-028E3512419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Times New Roman" panose="02020603050405020304" pitchFamily="18"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'ES graph tutor'!$B$2:$E$2</c:f>
              <c:strCache>
                <c:ptCount val="4"/>
                <c:pt idx="0">
                  <c:v>Knowledge</c:v>
                </c:pt>
                <c:pt idx="1">
                  <c:v>Main Idea</c:v>
                </c:pt>
                <c:pt idx="2">
                  <c:v>Proximal RC</c:v>
                </c:pt>
                <c:pt idx="3">
                  <c:v>Gates</c:v>
                </c:pt>
              </c:strCache>
            </c:strRef>
          </c:cat>
          <c:val>
            <c:numRef>
              <c:f>'ES graph tutor'!$B$3:$E$3</c:f>
              <c:numCache>
                <c:formatCode>0.00</c:formatCode>
                <c:ptCount val="4"/>
                <c:pt idx="0" formatCode="General">
                  <c:v>1.64</c:v>
                </c:pt>
                <c:pt idx="1">
                  <c:v>1</c:v>
                </c:pt>
                <c:pt idx="2" formatCode="General">
                  <c:v>0.52</c:v>
                </c:pt>
                <c:pt idx="3" formatCode="General">
                  <c:v>-7.0000000000000007E-2</c:v>
                </c:pt>
              </c:numCache>
            </c:numRef>
          </c:val>
          <c:extLst>
            <c:ext xmlns:c16="http://schemas.microsoft.com/office/drawing/2014/chart" uri="{C3380CC4-5D6E-409C-BE32-E72D297353CC}">
              <c16:uniqueId val="{00000004-AE66-436F-B1E3-028E35124193}"/>
            </c:ext>
          </c:extLst>
        </c:ser>
        <c:dLbls>
          <c:showLegendKey val="0"/>
          <c:showVal val="0"/>
          <c:showCatName val="0"/>
          <c:showSerName val="0"/>
          <c:showPercent val="0"/>
          <c:showBubbleSize val="0"/>
        </c:dLbls>
        <c:gapWidth val="219"/>
        <c:overlap val="-27"/>
        <c:axId val="2145883184"/>
        <c:axId val="2145951216"/>
      </c:barChart>
      <c:catAx>
        <c:axId val="214588318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Times New Roman" panose="02020603050405020304" pitchFamily="18" charset="0"/>
                  </a:defRPr>
                </a:pPr>
                <a:r>
                  <a:rPr lang="en-US" sz="1200">
                    <a:latin typeface="+mn-lt"/>
                    <a:cs typeface="Times New Roman" panose="02020603050405020304" pitchFamily="18" charset="0"/>
                  </a:rPr>
                  <a:t>Outcome Measure</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b" anchorCtr="1"/>
          <a:lstStyle/>
          <a:p>
            <a:pPr>
              <a:defRPr sz="12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2145951216"/>
        <c:crosses val="autoZero"/>
        <c:auto val="1"/>
        <c:lblAlgn val="ctr"/>
        <c:lblOffset val="100"/>
        <c:noMultiLvlLbl val="0"/>
      </c:catAx>
      <c:valAx>
        <c:axId val="2145951216"/>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Times New Roman" panose="02020603050405020304" pitchFamily="18" charset="0"/>
                  </a:defRPr>
                </a:pPr>
                <a:r>
                  <a:rPr lang="en-US" sz="1200">
                    <a:latin typeface="+mn-lt"/>
                    <a:cs typeface="Times New Roman" panose="02020603050405020304" pitchFamily="18" charset="0"/>
                  </a:rPr>
                  <a:t>Hedge's g Effect Size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2145883184"/>
        <c:crosses val="autoZero"/>
        <c:crossBetween val="between"/>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aseline="0"/>
              <a:t>Second Grade: Passage Reading Fluency</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Column2</c:v>
                </c:pt>
              </c:strCache>
            </c:strRef>
          </c:tx>
          <c:spPr>
            <a:ln w="28575" cap="rnd">
              <a:solidFill>
                <a:schemeClr val="accent1"/>
              </a:solidFill>
              <a:round/>
            </a:ln>
            <a:effectLst/>
          </c:spPr>
          <c:marker>
            <c:symbol val="none"/>
          </c:marker>
          <c:cat>
            <c:strRef>
              <c:f>Sheet1!$A$2:$A$10</c:f>
              <c:strCache>
                <c:ptCount val="9"/>
                <c:pt idx="0">
                  <c:v>Sept</c:v>
                </c:pt>
                <c:pt idx="1">
                  <c:v>Oct</c:v>
                </c:pt>
                <c:pt idx="2">
                  <c:v>Nov</c:v>
                </c:pt>
                <c:pt idx="3">
                  <c:v>Dec</c:v>
                </c:pt>
                <c:pt idx="4">
                  <c:v>Jan</c:v>
                </c:pt>
                <c:pt idx="5">
                  <c:v>Feb</c:v>
                </c:pt>
                <c:pt idx="6">
                  <c:v>Mar</c:v>
                </c:pt>
                <c:pt idx="7">
                  <c:v>Apr</c:v>
                </c:pt>
                <c:pt idx="8">
                  <c:v>May</c:v>
                </c:pt>
              </c:strCache>
            </c:strRef>
          </c:cat>
          <c:val>
            <c:numRef>
              <c:f>Sheet1!$B$2:$B$10</c:f>
              <c:numCache>
                <c:formatCode>General</c:formatCode>
                <c:ptCount val="9"/>
                <c:pt idx="0">
                  <c:v>23</c:v>
                </c:pt>
                <c:pt idx="8">
                  <c:v>80</c:v>
                </c:pt>
              </c:numCache>
            </c:numRef>
          </c:val>
          <c:smooth val="0"/>
          <c:extLst>
            <c:ext xmlns:c16="http://schemas.microsoft.com/office/drawing/2014/chart" uri="{C3380CC4-5D6E-409C-BE32-E72D297353CC}">
              <c16:uniqueId val="{00000000-53EF-4312-8D67-10C72A7FF52B}"/>
            </c:ext>
          </c:extLst>
        </c:ser>
        <c:ser>
          <c:idx val="1"/>
          <c:order val="1"/>
          <c:tx>
            <c:strRef>
              <c:f>Sheet1!$C$1</c:f>
              <c:strCache>
                <c:ptCount val="1"/>
                <c:pt idx="0">
                  <c:v>Column1</c:v>
                </c:pt>
              </c:strCache>
            </c:strRef>
          </c:tx>
          <c:spPr>
            <a:ln w="28575" cap="rnd">
              <a:solidFill>
                <a:schemeClr val="tx2">
                  <a:lumMod val="60000"/>
                  <a:lumOff val="40000"/>
                </a:schemeClr>
              </a:solidFill>
              <a:round/>
            </a:ln>
            <a:effectLst/>
          </c:spPr>
          <c:marker>
            <c:symbol val="none"/>
          </c:marker>
          <c:trendline>
            <c:spPr>
              <a:ln w="19050" cap="rnd">
                <a:solidFill>
                  <a:schemeClr val="accent2"/>
                </a:solidFill>
                <a:prstDash val="sysDot"/>
              </a:ln>
              <a:effectLst/>
            </c:spPr>
            <c:trendlineType val="linear"/>
            <c:dispRSqr val="0"/>
            <c:dispEq val="0"/>
          </c:trendline>
          <c:cat>
            <c:strRef>
              <c:f>Sheet1!$A$2:$A$10</c:f>
              <c:strCache>
                <c:ptCount val="9"/>
                <c:pt idx="0">
                  <c:v>Sept</c:v>
                </c:pt>
                <c:pt idx="1">
                  <c:v>Oct</c:v>
                </c:pt>
                <c:pt idx="2">
                  <c:v>Nov</c:v>
                </c:pt>
                <c:pt idx="3">
                  <c:v>Dec</c:v>
                </c:pt>
                <c:pt idx="4">
                  <c:v>Jan</c:v>
                </c:pt>
                <c:pt idx="5">
                  <c:v>Feb</c:v>
                </c:pt>
                <c:pt idx="6">
                  <c:v>Mar</c:v>
                </c:pt>
                <c:pt idx="7">
                  <c:v>Apr</c:v>
                </c:pt>
                <c:pt idx="8">
                  <c:v>May</c:v>
                </c:pt>
              </c:strCache>
            </c:strRef>
          </c:cat>
          <c:val>
            <c:numRef>
              <c:f>Sheet1!$C$2:$C$10</c:f>
              <c:numCache>
                <c:formatCode>General</c:formatCode>
                <c:ptCount val="9"/>
              </c:numCache>
            </c:numRef>
          </c:val>
          <c:smooth val="0"/>
          <c:extLst>
            <c:ext xmlns:c16="http://schemas.microsoft.com/office/drawing/2014/chart" uri="{C3380CC4-5D6E-409C-BE32-E72D297353CC}">
              <c16:uniqueId val="{00000002-53EF-4312-8D67-10C72A7FF52B}"/>
            </c:ext>
          </c:extLst>
        </c:ser>
        <c:dLbls>
          <c:showLegendKey val="0"/>
          <c:showVal val="0"/>
          <c:showCatName val="0"/>
          <c:showSerName val="0"/>
          <c:showPercent val="0"/>
          <c:showBubbleSize val="0"/>
        </c:dLbls>
        <c:smooth val="0"/>
        <c:axId val="840221896"/>
        <c:axId val="840232088"/>
      </c:lineChart>
      <c:catAx>
        <c:axId val="840221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0232088"/>
        <c:crosses val="autoZero"/>
        <c:auto val="1"/>
        <c:lblAlgn val="ctr"/>
        <c:lblOffset val="100"/>
        <c:noMultiLvlLbl val="0"/>
      </c:catAx>
      <c:valAx>
        <c:axId val="84023208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02218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aseline="0"/>
              <a:t>Second Grade: Passage Reading Fluency</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Column2</c:v>
                </c:pt>
              </c:strCache>
            </c:strRef>
          </c:tx>
          <c:spPr>
            <a:ln w="28575" cap="rnd">
              <a:solidFill>
                <a:schemeClr val="accent1"/>
              </a:solidFill>
              <a:round/>
            </a:ln>
            <a:effectLst/>
          </c:spPr>
          <c:marker>
            <c:symbol val="none"/>
          </c:marker>
          <c:cat>
            <c:strRef>
              <c:f>Sheet1!$A$2:$A$10</c:f>
              <c:strCache>
                <c:ptCount val="9"/>
                <c:pt idx="0">
                  <c:v>Sept</c:v>
                </c:pt>
                <c:pt idx="1">
                  <c:v>Oct</c:v>
                </c:pt>
                <c:pt idx="2">
                  <c:v>Nov</c:v>
                </c:pt>
                <c:pt idx="3">
                  <c:v>Dec</c:v>
                </c:pt>
                <c:pt idx="4">
                  <c:v>Jan</c:v>
                </c:pt>
                <c:pt idx="5">
                  <c:v>Feb</c:v>
                </c:pt>
                <c:pt idx="6">
                  <c:v>Mar</c:v>
                </c:pt>
                <c:pt idx="7">
                  <c:v>Apr</c:v>
                </c:pt>
                <c:pt idx="8">
                  <c:v>May</c:v>
                </c:pt>
              </c:strCache>
            </c:strRef>
          </c:cat>
          <c:val>
            <c:numRef>
              <c:f>Sheet1!$B$2:$B$10</c:f>
              <c:numCache>
                <c:formatCode>General</c:formatCode>
                <c:ptCount val="9"/>
                <c:pt idx="0">
                  <c:v>23</c:v>
                </c:pt>
                <c:pt idx="8">
                  <c:v>80</c:v>
                </c:pt>
              </c:numCache>
            </c:numRef>
          </c:val>
          <c:smooth val="0"/>
          <c:extLst>
            <c:ext xmlns:c16="http://schemas.microsoft.com/office/drawing/2014/chart" uri="{C3380CC4-5D6E-409C-BE32-E72D297353CC}">
              <c16:uniqueId val="{00000000-BBDA-4B55-A73D-910FD3796654}"/>
            </c:ext>
          </c:extLst>
        </c:ser>
        <c:ser>
          <c:idx val="1"/>
          <c:order val="1"/>
          <c:tx>
            <c:strRef>
              <c:f>Sheet1!$C$1</c:f>
              <c:strCache>
                <c:ptCount val="1"/>
                <c:pt idx="0">
                  <c:v>Column1</c:v>
                </c:pt>
              </c:strCache>
            </c:strRef>
          </c:tx>
          <c:spPr>
            <a:ln w="28575" cap="rnd">
              <a:solidFill>
                <a:schemeClr val="tx2">
                  <a:lumMod val="60000"/>
                  <a:lumOff val="40000"/>
                </a:schemeClr>
              </a:solidFill>
              <a:round/>
            </a:ln>
            <a:effectLst/>
          </c:spPr>
          <c:marker>
            <c:symbol val="none"/>
          </c:marker>
          <c:trendline>
            <c:spPr>
              <a:ln w="19050" cap="rnd">
                <a:solidFill>
                  <a:schemeClr val="accent2"/>
                </a:solidFill>
                <a:prstDash val="sysDot"/>
              </a:ln>
              <a:effectLst/>
            </c:spPr>
            <c:trendlineType val="linear"/>
            <c:dispRSqr val="0"/>
            <c:dispEq val="0"/>
          </c:trendline>
          <c:cat>
            <c:strRef>
              <c:f>Sheet1!$A$2:$A$10</c:f>
              <c:strCache>
                <c:ptCount val="9"/>
                <c:pt idx="0">
                  <c:v>Sept</c:v>
                </c:pt>
                <c:pt idx="1">
                  <c:v>Oct</c:v>
                </c:pt>
                <c:pt idx="2">
                  <c:v>Nov</c:v>
                </c:pt>
                <c:pt idx="3">
                  <c:v>Dec</c:v>
                </c:pt>
                <c:pt idx="4">
                  <c:v>Jan</c:v>
                </c:pt>
                <c:pt idx="5">
                  <c:v>Feb</c:v>
                </c:pt>
                <c:pt idx="6">
                  <c:v>Mar</c:v>
                </c:pt>
                <c:pt idx="7">
                  <c:v>Apr</c:v>
                </c:pt>
                <c:pt idx="8">
                  <c:v>May</c:v>
                </c:pt>
              </c:strCache>
            </c:strRef>
          </c:cat>
          <c:val>
            <c:numRef>
              <c:f>Sheet1!$C$2:$C$10</c:f>
              <c:numCache>
                <c:formatCode>General</c:formatCode>
                <c:ptCount val="9"/>
              </c:numCache>
            </c:numRef>
          </c:val>
          <c:smooth val="0"/>
          <c:extLst>
            <c:ext xmlns:c16="http://schemas.microsoft.com/office/drawing/2014/chart" uri="{C3380CC4-5D6E-409C-BE32-E72D297353CC}">
              <c16:uniqueId val="{00000002-BBDA-4B55-A73D-910FD3796654}"/>
            </c:ext>
          </c:extLst>
        </c:ser>
        <c:dLbls>
          <c:showLegendKey val="0"/>
          <c:showVal val="0"/>
          <c:showCatName val="0"/>
          <c:showSerName val="0"/>
          <c:showPercent val="0"/>
          <c:showBubbleSize val="0"/>
        </c:dLbls>
        <c:smooth val="0"/>
        <c:axId val="840232872"/>
        <c:axId val="840233264"/>
      </c:lineChart>
      <c:catAx>
        <c:axId val="840232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0233264"/>
        <c:crosses val="autoZero"/>
        <c:auto val="1"/>
        <c:lblAlgn val="ctr"/>
        <c:lblOffset val="100"/>
        <c:noMultiLvlLbl val="0"/>
      </c:catAx>
      <c:valAx>
        <c:axId val="84023326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02328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aseline="0"/>
              <a:t>Second Grade: Passage Reading Fluency</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Column2</c:v>
                </c:pt>
              </c:strCache>
            </c:strRef>
          </c:tx>
          <c:spPr>
            <a:ln w="28575" cap="rnd">
              <a:solidFill>
                <a:schemeClr val="accent1"/>
              </a:solidFill>
              <a:round/>
            </a:ln>
            <a:effectLst/>
          </c:spPr>
          <c:marker>
            <c:symbol val="none"/>
          </c:marker>
          <c:cat>
            <c:strRef>
              <c:f>Sheet1!$A$2:$A$10</c:f>
              <c:strCache>
                <c:ptCount val="9"/>
                <c:pt idx="0">
                  <c:v>Sept</c:v>
                </c:pt>
                <c:pt idx="1">
                  <c:v>Oct</c:v>
                </c:pt>
                <c:pt idx="2">
                  <c:v>Nov</c:v>
                </c:pt>
                <c:pt idx="3">
                  <c:v>Dec</c:v>
                </c:pt>
                <c:pt idx="4">
                  <c:v>Jan</c:v>
                </c:pt>
                <c:pt idx="5">
                  <c:v>Feb</c:v>
                </c:pt>
                <c:pt idx="6">
                  <c:v>Mar</c:v>
                </c:pt>
                <c:pt idx="7">
                  <c:v>Apr</c:v>
                </c:pt>
                <c:pt idx="8">
                  <c:v>May</c:v>
                </c:pt>
              </c:strCache>
            </c:strRef>
          </c:cat>
          <c:val>
            <c:numRef>
              <c:f>Sheet1!$B$2:$B$10</c:f>
              <c:numCache>
                <c:formatCode>General</c:formatCode>
                <c:ptCount val="9"/>
                <c:pt idx="0">
                  <c:v>23</c:v>
                </c:pt>
                <c:pt idx="8">
                  <c:v>80</c:v>
                </c:pt>
              </c:numCache>
            </c:numRef>
          </c:val>
          <c:smooth val="0"/>
          <c:extLst>
            <c:ext xmlns:c16="http://schemas.microsoft.com/office/drawing/2014/chart" uri="{C3380CC4-5D6E-409C-BE32-E72D297353CC}">
              <c16:uniqueId val="{00000000-CC84-45A2-919A-3525D51B5828}"/>
            </c:ext>
          </c:extLst>
        </c:ser>
        <c:ser>
          <c:idx val="1"/>
          <c:order val="1"/>
          <c:tx>
            <c:strRef>
              <c:f>Sheet1!$C$1</c:f>
              <c:strCache>
                <c:ptCount val="1"/>
                <c:pt idx="0">
                  <c:v>Column1</c:v>
                </c:pt>
              </c:strCache>
            </c:strRef>
          </c:tx>
          <c:spPr>
            <a:ln w="28575" cap="rnd">
              <a:solidFill>
                <a:schemeClr val="tx2">
                  <a:lumMod val="60000"/>
                  <a:lumOff val="40000"/>
                </a:schemeClr>
              </a:solidFill>
              <a:round/>
            </a:ln>
            <a:effectLst/>
          </c:spPr>
          <c:marker>
            <c:symbol val="none"/>
          </c:marker>
          <c:trendline>
            <c:spPr>
              <a:ln w="19050" cap="rnd">
                <a:solidFill>
                  <a:schemeClr val="accent2"/>
                </a:solidFill>
                <a:prstDash val="sysDot"/>
              </a:ln>
              <a:effectLst/>
            </c:spPr>
            <c:trendlineType val="linear"/>
            <c:dispRSqr val="0"/>
            <c:dispEq val="0"/>
          </c:trendline>
          <c:cat>
            <c:strRef>
              <c:f>Sheet1!$A$2:$A$10</c:f>
              <c:strCache>
                <c:ptCount val="9"/>
                <c:pt idx="0">
                  <c:v>Sept</c:v>
                </c:pt>
                <c:pt idx="1">
                  <c:v>Oct</c:v>
                </c:pt>
                <c:pt idx="2">
                  <c:v>Nov</c:v>
                </c:pt>
                <c:pt idx="3">
                  <c:v>Dec</c:v>
                </c:pt>
                <c:pt idx="4">
                  <c:v>Jan</c:v>
                </c:pt>
                <c:pt idx="5">
                  <c:v>Feb</c:v>
                </c:pt>
                <c:pt idx="6">
                  <c:v>Mar</c:v>
                </c:pt>
                <c:pt idx="7">
                  <c:v>Apr</c:v>
                </c:pt>
                <c:pt idx="8">
                  <c:v>May</c:v>
                </c:pt>
              </c:strCache>
            </c:strRef>
          </c:cat>
          <c:val>
            <c:numRef>
              <c:f>Sheet1!$C$2:$C$10</c:f>
              <c:numCache>
                <c:formatCode>General</c:formatCode>
                <c:ptCount val="9"/>
              </c:numCache>
            </c:numRef>
          </c:val>
          <c:smooth val="0"/>
          <c:extLst>
            <c:ext xmlns:c16="http://schemas.microsoft.com/office/drawing/2014/chart" uri="{C3380CC4-5D6E-409C-BE32-E72D297353CC}">
              <c16:uniqueId val="{00000002-CC84-45A2-919A-3525D51B5828}"/>
            </c:ext>
          </c:extLst>
        </c:ser>
        <c:dLbls>
          <c:showLegendKey val="0"/>
          <c:showVal val="0"/>
          <c:showCatName val="0"/>
          <c:showSerName val="0"/>
          <c:showPercent val="0"/>
          <c:showBubbleSize val="0"/>
        </c:dLbls>
        <c:smooth val="0"/>
        <c:axId val="840234440"/>
        <c:axId val="840234832"/>
      </c:lineChart>
      <c:catAx>
        <c:axId val="840234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0234832"/>
        <c:crosses val="autoZero"/>
        <c:auto val="1"/>
        <c:lblAlgn val="ctr"/>
        <c:lblOffset val="100"/>
        <c:noMultiLvlLbl val="0"/>
      </c:catAx>
      <c:valAx>
        <c:axId val="84023483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0234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Second Grade: Passage Reading Fluency</a:t>
            </a:r>
          </a:p>
        </c:rich>
      </c:tx>
      <c:layout>
        <c:manualLayout>
          <c:xMode val="edge"/>
          <c:yMode val="edge"/>
          <c:x val="0.1619406986240734"/>
          <c:y val="1.7543859649122806E-2"/>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Column2</c:v>
                </c:pt>
              </c:strCache>
            </c:strRef>
          </c:tx>
          <c:spPr>
            <a:ln w="28575" cap="rnd">
              <a:solidFill>
                <a:schemeClr val="accent1"/>
              </a:solidFill>
              <a:round/>
            </a:ln>
            <a:effectLst/>
          </c:spPr>
          <c:marker>
            <c:symbol val="none"/>
          </c:marker>
          <c:cat>
            <c:strRef>
              <c:f>Sheet1!$A$2:$A$10</c:f>
              <c:strCache>
                <c:ptCount val="9"/>
                <c:pt idx="0">
                  <c:v>Sept</c:v>
                </c:pt>
                <c:pt idx="1">
                  <c:v>Oct</c:v>
                </c:pt>
                <c:pt idx="2">
                  <c:v>Nov</c:v>
                </c:pt>
                <c:pt idx="3">
                  <c:v>Dec</c:v>
                </c:pt>
                <c:pt idx="4">
                  <c:v>Jan</c:v>
                </c:pt>
                <c:pt idx="5">
                  <c:v>Feb</c:v>
                </c:pt>
                <c:pt idx="6">
                  <c:v>Mar</c:v>
                </c:pt>
                <c:pt idx="7">
                  <c:v>Apr</c:v>
                </c:pt>
                <c:pt idx="8">
                  <c:v>May</c:v>
                </c:pt>
              </c:strCache>
            </c:strRef>
          </c:cat>
          <c:val>
            <c:numRef>
              <c:f>Sheet1!$B$2:$B$10</c:f>
              <c:numCache>
                <c:formatCode>General</c:formatCode>
                <c:ptCount val="9"/>
                <c:pt idx="0">
                  <c:v>23</c:v>
                </c:pt>
                <c:pt idx="8">
                  <c:v>80</c:v>
                </c:pt>
              </c:numCache>
            </c:numRef>
          </c:val>
          <c:smooth val="0"/>
          <c:extLst>
            <c:ext xmlns:c16="http://schemas.microsoft.com/office/drawing/2014/chart" uri="{C3380CC4-5D6E-409C-BE32-E72D297353CC}">
              <c16:uniqueId val="{00000000-5182-49C1-B920-21864D07F11F}"/>
            </c:ext>
          </c:extLst>
        </c:ser>
        <c:ser>
          <c:idx val="1"/>
          <c:order val="1"/>
          <c:tx>
            <c:strRef>
              <c:f>Sheet1!$C$1</c:f>
              <c:strCache>
                <c:ptCount val="1"/>
                <c:pt idx="0">
                  <c:v>Column1</c:v>
                </c:pt>
              </c:strCache>
            </c:strRef>
          </c:tx>
          <c:spPr>
            <a:ln w="28575" cap="rnd">
              <a:solidFill>
                <a:schemeClr val="tx2">
                  <a:lumMod val="60000"/>
                  <a:lumOff val="40000"/>
                </a:schemeClr>
              </a:solidFill>
              <a:round/>
            </a:ln>
            <a:effectLst/>
          </c:spPr>
          <c:marker>
            <c:symbol val="none"/>
          </c:marker>
          <c:trendline>
            <c:spPr>
              <a:ln w="19050" cap="rnd">
                <a:solidFill>
                  <a:schemeClr val="accent2"/>
                </a:solidFill>
                <a:prstDash val="sysDot"/>
              </a:ln>
              <a:effectLst/>
            </c:spPr>
            <c:trendlineType val="linear"/>
            <c:dispRSqr val="0"/>
            <c:dispEq val="0"/>
          </c:trendline>
          <c:cat>
            <c:strRef>
              <c:f>Sheet1!$A$2:$A$10</c:f>
              <c:strCache>
                <c:ptCount val="9"/>
                <c:pt idx="0">
                  <c:v>Sept</c:v>
                </c:pt>
                <c:pt idx="1">
                  <c:v>Oct</c:v>
                </c:pt>
                <c:pt idx="2">
                  <c:v>Nov</c:v>
                </c:pt>
                <c:pt idx="3">
                  <c:v>Dec</c:v>
                </c:pt>
                <c:pt idx="4">
                  <c:v>Jan</c:v>
                </c:pt>
                <c:pt idx="5">
                  <c:v>Feb</c:v>
                </c:pt>
                <c:pt idx="6">
                  <c:v>Mar</c:v>
                </c:pt>
                <c:pt idx="7">
                  <c:v>Apr</c:v>
                </c:pt>
                <c:pt idx="8">
                  <c:v>May</c:v>
                </c:pt>
              </c:strCache>
            </c:strRef>
          </c:cat>
          <c:val>
            <c:numRef>
              <c:f>Sheet1!$C$2:$C$10</c:f>
              <c:numCache>
                <c:formatCode>General</c:formatCode>
                <c:ptCount val="9"/>
              </c:numCache>
            </c:numRef>
          </c:val>
          <c:smooth val="0"/>
          <c:extLst>
            <c:ext xmlns:c16="http://schemas.microsoft.com/office/drawing/2014/chart" uri="{C3380CC4-5D6E-409C-BE32-E72D297353CC}">
              <c16:uniqueId val="{00000002-5182-49C1-B920-21864D07F11F}"/>
            </c:ext>
          </c:extLst>
        </c:ser>
        <c:dLbls>
          <c:showLegendKey val="0"/>
          <c:showVal val="0"/>
          <c:showCatName val="0"/>
          <c:showSerName val="0"/>
          <c:showPercent val="0"/>
          <c:showBubbleSize val="0"/>
        </c:dLbls>
        <c:smooth val="0"/>
        <c:axId val="840235224"/>
        <c:axId val="840236008"/>
      </c:lineChart>
      <c:catAx>
        <c:axId val="840235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40236008"/>
        <c:crosses val="autoZero"/>
        <c:auto val="1"/>
        <c:lblAlgn val="ctr"/>
        <c:lblOffset val="100"/>
        <c:noMultiLvlLbl val="0"/>
      </c:catAx>
      <c:valAx>
        <c:axId val="84023600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40235224"/>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0F147F-9DFE-2745-8770-99C192A8DA2D}"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B9DE6856-1FA3-9F42-A3E2-70B14D4FAFA1}">
      <dgm:prSet phldrT="[Text]" custT="1"/>
      <dgm:spPr/>
      <dgm:t>
        <a:bodyPr/>
        <a:lstStyle/>
        <a:p>
          <a:r>
            <a:rPr lang="en-US" sz="3000" b="1"/>
            <a:t>Intervention 1</a:t>
          </a:r>
        </a:p>
      </dgm:t>
    </dgm:pt>
    <dgm:pt modelId="{F4A9248A-94EF-5541-9208-42B4EFD82343}" type="parTrans" cxnId="{4586B6A5-80F3-8940-B006-2FAB1BFEBB62}">
      <dgm:prSet/>
      <dgm:spPr/>
      <dgm:t>
        <a:bodyPr/>
        <a:lstStyle/>
        <a:p>
          <a:endParaRPr lang="en-US"/>
        </a:p>
      </dgm:t>
    </dgm:pt>
    <dgm:pt modelId="{A3202083-5E33-084F-BFD7-ECFA9F0A7887}" type="sibTrans" cxnId="{4586B6A5-80F3-8940-B006-2FAB1BFEBB62}">
      <dgm:prSet/>
      <dgm:spPr/>
      <dgm:t>
        <a:bodyPr/>
        <a:lstStyle/>
        <a:p>
          <a:endParaRPr lang="en-US"/>
        </a:p>
      </dgm:t>
    </dgm:pt>
    <dgm:pt modelId="{E602F11C-F556-2945-8A5E-AC8830EE5923}">
      <dgm:prSet phldrT="[Text]"/>
      <dgm:spPr/>
      <dgm:t>
        <a:bodyPr/>
        <a:lstStyle/>
        <a:p>
          <a:r>
            <a:rPr lang="en-US"/>
            <a:t>Vocabulary activities—includes defining words and morphology</a:t>
          </a:r>
        </a:p>
      </dgm:t>
    </dgm:pt>
    <dgm:pt modelId="{55099E01-7069-1C41-A344-2810EA578368}" type="parTrans" cxnId="{86FD05D2-4DC1-7746-93C6-F377CE5814F9}">
      <dgm:prSet/>
      <dgm:spPr/>
      <dgm:t>
        <a:bodyPr/>
        <a:lstStyle/>
        <a:p>
          <a:endParaRPr lang="en-US"/>
        </a:p>
      </dgm:t>
    </dgm:pt>
    <dgm:pt modelId="{DD965D80-767E-FA47-89A2-44445C1CF697}" type="sibTrans" cxnId="{86FD05D2-4DC1-7746-93C6-F377CE5814F9}">
      <dgm:prSet/>
      <dgm:spPr/>
      <dgm:t>
        <a:bodyPr/>
        <a:lstStyle/>
        <a:p>
          <a:endParaRPr lang="en-US"/>
        </a:p>
      </dgm:t>
    </dgm:pt>
    <dgm:pt modelId="{FF7D471C-7C19-3745-939B-2CF281245B47}">
      <dgm:prSet phldrT="[Text]"/>
      <dgm:spPr/>
      <dgm:t>
        <a:bodyPr/>
        <a:lstStyle/>
        <a:p>
          <a:r>
            <a:rPr lang="en-US"/>
            <a:t>Comprehension: literal, inferential, and synthesis; mix of fiction and nonfiction text</a:t>
          </a:r>
        </a:p>
      </dgm:t>
    </dgm:pt>
    <dgm:pt modelId="{6BB29DD2-A394-4C4B-8A3E-2A23C8C17CF8}" type="parTrans" cxnId="{4BC5C423-CF73-164D-8C64-045E35C53854}">
      <dgm:prSet/>
      <dgm:spPr/>
      <dgm:t>
        <a:bodyPr/>
        <a:lstStyle/>
        <a:p>
          <a:endParaRPr lang="en-US"/>
        </a:p>
      </dgm:t>
    </dgm:pt>
    <dgm:pt modelId="{6CD32FB5-AF9C-3948-9BAE-FC33F1E74112}" type="sibTrans" cxnId="{4BC5C423-CF73-164D-8C64-045E35C53854}">
      <dgm:prSet/>
      <dgm:spPr/>
      <dgm:t>
        <a:bodyPr/>
        <a:lstStyle/>
        <a:p>
          <a:endParaRPr lang="en-US"/>
        </a:p>
      </dgm:t>
    </dgm:pt>
    <dgm:pt modelId="{5FD85C47-9417-1647-98E1-50C7E60645A3}">
      <dgm:prSet phldrT="[Text]" custT="1"/>
      <dgm:spPr/>
      <dgm:t>
        <a:bodyPr/>
        <a:lstStyle/>
        <a:p>
          <a:r>
            <a:rPr lang="en-US" sz="3000" b="1"/>
            <a:t>Intervention 2</a:t>
          </a:r>
        </a:p>
      </dgm:t>
    </dgm:pt>
    <dgm:pt modelId="{BE107FAB-8DDC-4040-9E23-EB37620E03BD}" type="parTrans" cxnId="{8F190FA9-789B-6A4F-8A75-052899C32667}">
      <dgm:prSet/>
      <dgm:spPr/>
      <dgm:t>
        <a:bodyPr/>
        <a:lstStyle/>
        <a:p>
          <a:endParaRPr lang="en-US"/>
        </a:p>
      </dgm:t>
    </dgm:pt>
    <dgm:pt modelId="{D8386DBF-69E5-0942-928A-A432B5F246B3}" type="sibTrans" cxnId="{8F190FA9-789B-6A4F-8A75-052899C32667}">
      <dgm:prSet/>
      <dgm:spPr/>
      <dgm:t>
        <a:bodyPr/>
        <a:lstStyle/>
        <a:p>
          <a:endParaRPr lang="en-US"/>
        </a:p>
      </dgm:t>
    </dgm:pt>
    <dgm:pt modelId="{F2209ACE-BD71-DF43-98E6-92601472B30F}">
      <dgm:prSet phldrT="[Text]"/>
      <dgm:spPr/>
      <dgm:t>
        <a:bodyPr/>
        <a:lstStyle/>
        <a:p>
          <a:r>
            <a:rPr lang="en-US"/>
            <a:t>Morphology and reading multisyllabic words</a:t>
          </a:r>
        </a:p>
      </dgm:t>
    </dgm:pt>
    <dgm:pt modelId="{8BACB427-8064-0B4E-9910-44FF872D90EB}" type="parTrans" cxnId="{D30FA655-0D56-BA46-9941-83816A30E591}">
      <dgm:prSet/>
      <dgm:spPr/>
      <dgm:t>
        <a:bodyPr/>
        <a:lstStyle/>
        <a:p>
          <a:endParaRPr lang="en-US"/>
        </a:p>
      </dgm:t>
    </dgm:pt>
    <dgm:pt modelId="{9D8CE5DF-91CC-5244-8D71-5175C3AFADCD}" type="sibTrans" cxnId="{D30FA655-0D56-BA46-9941-83816A30E591}">
      <dgm:prSet/>
      <dgm:spPr/>
      <dgm:t>
        <a:bodyPr/>
        <a:lstStyle/>
        <a:p>
          <a:endParaRPr lang="en-US"/>
        </a:p>
      </dgm:t>
    </dgm:pt>
    <dgm:pt modelId="{F70581DE-4736-9341-8886-165171EE1370}">
      <dgm:prSet phldrT="[Text]"/>
      <dgm:spPr/>
      <dgm:t>
        <a:bodyPr/>
        <a:lstStyle/>
        <a:p>
          <a:r>
            <a:rPr lang="en-US"/>
            <a:t>Repeated reading</a:t>
          </a:r>
        </a:p>
      </dgm:t>
    </dgm:pt>
    <dgm:pt modelId="{6C672136-F0F2-0B49-8514-583183A09208}" type="parTrans" cxnId="{E763779A-1D0F-0A49-9323-01C2D34FDE63}">
      <dgm:prSet/>
      <dgm:spPr/>
      <dgm:t>
        <a:bodyPr/>
        <a:lstStyle/>
        <a:p>
          <a:endParaRPr lang="en-US"/>
        </a:p>
      </dgm:t>
    </dgm:pt>
    <dgm:pt modelId="{60EE50FE-4D3C-4E46-BB2D-5896553C1EDF}" type="sibTrans" cxnId="{E763779A-1D0F-0A49-9323-01C2D34FDE63}">
      <dgm:prSet/>
      <dgm:spPr/>
      <dgm:t>
        <a:bodyPr/>
        <a:lstStyle/>
        <a:p>
          <a:endParaRPr lang="en-US"/>
        </a:p>
      </dgm:t>
    </dgm:pt>
    <dgm:pt modelId="{11DF31A4-7879-F54C-99B0-982B89EB0D90}">
      <dgm:prSet phldrT="[Text]" custT="1"/>
      <dgm:spPr/>
      <dgm:t>
        <a:bodyPr/>
        <a:lstStyle/>
        <a:p>
          <a:r>
            <a:rPr lang="en-US" sz="3000" b="1"/>
            <a:t>Intervention 3</a:t>
          </a:r>
        </a:p>
      </dgm:t>
    </dgm:pt>
    <dgm:pt modelId="{AE7DA60B-0C91-1145-B23F-3C8C247DD470}" type="parTrans" cxnId="{2226C2B0-62D6-8B4E-9029-AC8C51AFF6DC}">
      <dgm:prSet/>
      <dgm:spPr/>
      <dgm:t>
        <a:bodyPr/>
        <a:lstStyle/>
        <a:p>
          <a:endParaRPr lang="en-US"/>
        </a:p>
      </dgm:t>
    </dgm:pt>
    <dgm:pt modelId="{7DA4D58D-EBB1-7443-AEDF-9CF4CEF3BDFE}" type="sibTrans" cxnId="{2226C2B0-62D6-8B4E-9029-AC8C51AFF6DC}">
      <dgm:prSet/>
      <dgm:spPr/>
      <dgm:t>
        <a:bodyPr/>
        <a:lstStyle/>
        <a:p>
          <a:endParaRPr lang="en-US"/>
        </a:p>
      </dgm:t>
    </dgm:pt>
    <dgm:pt modelId="{4D1D345F-2E11-AB4B-8D89-469BFF9EDDD4}">
      <dgm:prSet phldrT="[Text]"/>
      <dgm:spPr/>
      <dgm:t>
        <a:bodyPr/>
        <a:lstStyle/>
        <a:p>
          <a:r>
            <a:rPr lang="en-US" dirty="0"/>
            <a:t>Word work: reading words with r-controlled vowels, diphthongs, etc.</a:t>
          </a:r>
        </a:p>
      </dgm:t>
    </dgm:pt>
    <dgm:pt modelId="{646BDBE6-8EFA-3E47-BED7-8CE9C9855024}" type="parTrans" cxnId="{2CE18B2D-BD5F-BA4D-9D3C-3C267E6ADD99}">
      <dgm:prSet/>
      <dgm:spPr/>
      <dgm:t>
        <a:bodyPr/>
        <a:lstStyle/>
        <a:p>
          <a:endParaRPr lang="en-US"/>
        </a:p>
      </dgm:t>
    </dgm:pt>
    <dgm:pt modelId="{6D7AC5F6-FC5A-E643-99BF-B0847EA7DE99}" type="sibTrans" cxnId="{2CE18B2D-BD5F-BA4D-9D3C-3C267E6ADD99}">
      <dgm:prSet/>
      <dgm:spPr/>
      <dgm:t>
        <a:bodyPr/>
        <a:lstStyle/>
        <a:p>
          <a:endParaRPr lang="en-US"/>
        </a:p>
      </dgm:t>
    </dgm:pt>
    <dgm:pt modelId="{CCDB553A-2751-B041-88F3-E33378E0E541}">
      <dgm:prSet phldrT="[Text]"/>
      <dgm:spPr/>
      <dgm:t>
        <a:bodyPr/>
        <a:lstStyle/>
        <a:p>
          <a:r>
            <a:rPr lang="en-US"/>
            <a:t>Comprehension: literal, inferential, and synthesis; mix of fiction and nonfiction text</a:t>
          </a:r>
        </a:p>
      </dgm:t>
    </dgm:pt>
    <dgm:pt modelId="{45E3DAFA-70E5-6D46-B520-82A0FFC82598}" type="parTrans" cxnId="{7F6B492E-3024-8541-808E-823F9B962425}">
      <dgm:prSet/>
      <dgm:spPr/>
      <dgm:t>
        <a:bodyPr/>
        <a:lstStyle/>
        <a:p>
          <a:endParaRPr lang="en-US"/>
        </a:p>
      </dgm:t>
    </dgm:pt>
    <dgm:pt modelId="{4107A0ED-399A-FE41-9304-722EA5B4D510}" type="sibTrans" cxnId="{7F6B492E-3024-8541-808E-823F9B962425}">
      <dgm:prSet/>
      <dgm:spPr/>
      <dgm:t>
        <a:bodyPr/>
        <a:lstStyle/>
        <a:p>
          <a:endParaRPr lang="en-US"/>
        </a:p>
      </dgm:t>
    </dgm:pt>
    <dgm:pt modelId="{F1EEDAAD-07A5-E44A-8087-D98D97F06590}">
      <dgm:prSet/>
      <dgm:spPr/>
      <dgm:t>
        <a:bodyPr/>
        <a:lstStyle/>
        <a:p>
          <a:r>
            <a:rPr lang="en-US"/>
            <a:t>Repeated reading</a:t>
          </a:r>
        </a:p>
      </dgm:t>
    </dgm:pt>
    <dgm:pt modelId="{48CE8809-B91D-D543-8E4C-1D9633B8F548}" type="parTrans" cxnId="{4850E628-F4BA-0547-B1D1-6CDFA9B1DD53}">
      <dgm:prSet/>
      <dgm:spPr/>
      <dgm:t>
        <a:bodyPr/>
        <a:lstStyle/>
        <a:p>
          <a:endParaRPr lang="en-US"/>
        </a:p>
      </dgm:t>
    </dgm:pt>
    <dgm:pt modelId="{C77A791E-B7E3-244B-90D3-B956D8FB4CF3}" type="sibTrans" cxnId="{4850E628-F4BA-0547-B1D1-6CDFA9B1DD53}">
      <dgm:prSet/>
      <dgm:spPr/>
      <dgm:t>
        <a:bodyPr/>
        <a:lstStyle/>
        <a:p>
          <a:endParaRPr lang="en-US"/>
        </a:p>
      </dgm:t>
    </dgm:pt>
    <dgm:pt modelId="{55D78E00-58F6-F74C-842B-E93FFD6C5738}">
      <dgm:prSet/>
      <dgm:spPr/>
      <dgm:t>
        <a:bodyPr/>
        <a:lstStyle/>
        <a:p>
          <a:r>
            <a:rPr lang="en-US"/>
            <a:t>Answering who, what, where, when, why, and how questions</a:t>
          </a:r>
        </a:p>
      </dgm:t>
    </dgm:pt>
    <dgm:pt modelId="{4C5D8383-9F68-7045-87C5-77F41EB5235D}" type="parTrans" cxnId="{30BEE1AB-12A6-AC4D-8FB0-AC3D3E9D77F3}">
      <dgm:prSet/>
      <dgm:spPr/>
      <dgm:t>
        <a:bodyPr/>
        <a:lstStyle/>
        <a:p>
          <a:endParaRPr lang="en-US"/>
        </a:p>
      </dgm:t>
    </dgm:pt>
    <dgm:pt modelId="{90D88B1C-B602-2F48-AC18-1883B5ED2BA5}" type="sibTrans" cxnId="{30BEE1AB-12A6-AC4D-8FB0-AC3D3E9D77F3}">
      <dgm:prSet/>
      <dgm:spPr/>
      <dgm:t>
        <a:bodyPr/>
        <a:lstStyle/>
        <a:p>
          <a:endParaRPr lang="en-US"/>
        </a:p>
      </dgm:t>
    </dgm:pt>
    <dgm:pt modelId="{B3625785-2809-1E48-8181-07877D8BA0E9}">
      <dgm:prSet/>
      <dgm:spPr/>
      <dgm:t>
        <a:bodyPr/>
        <a:lstStyle/>
        <a:p>
          <a:r>
            <a:rPr lang="en-US"/>
            <a:t>Repeated reading</a:t>
          </a:r>
        </a:p>
      </dgm:t>
    </dgm:pt>
    <dgm:pt modelId="{22E4348A-2602-124E-BE27-87707940555C}" type="parTrans" cxnId="{B5116E01-A718-C142-9543-8223F278BE0B}">
      <dgm:prSet/>
      <dgm:spPr/>
      <dgm:t>
        <a:bodyPr/>
        <a:lstStyle/>
        <a:p>
          <a:endParaRPr lang="en-US"/>
        </a:p>
      </dgm:t>
    </dgm:pt>
    <dgm:pt modelId="{FC829117-051A-4745-8762-575F08BC4E9C}" type="sibTrans" cxnId="{B5116E01-A718-C142-9543-8223F278BE0B}">
      <dgm:prSet/>
      <dgm:spPr/>
      <dgm:t>
        <a:bodyPr/>
        <a:lstStyle/>
        <a:p>
          <a:endParaRPr lang="en-US"/>
        </a:p>
      </dgm:t>
    </dgm:pt>
    <dgm:pt modelId="{364D216B-9F2B-9941-9CEF-828CC34CE5C9}" type="pres">
      <dgm:prSet presAssocID="{000F147F-9DFE-2745-8770-99C192A8DA2D}" presName="theList" presStyleCnt="0">
        <dgm:presLayoutVars>
          <dgm:dir/>
          <dgm:animLvl val="lvl"/>
          <dgm:resizeHandles val="exact"/>
        </dgm:presLayoutVars>
      </dgm:prSet>
      <dgm:spPr/>
    </dgm:pt>
    <dgm:pt modelId="{AED73154-DBFF-AC47-8943-89FA25700F7F}" type="pres">
      <dgm:prSet presAssocID="{B9DE6856-1FA3-9F42-A3E2-70B14D4FAFA1}" presName="compNode" presStyleCnt="0"/>
      <dgm:spPr/>
    </dgm:pt>
    <dgm:pt modelId="{E4E15638-DEB6-3A4B-A039-59060EF7460B}" type="pres">
      <dgm:prSet presAssocID="{B9DE6856-1FA3-9F42-A3E2-70B14D4FAFA1}" presName="aNode" presStyleLbl="bgShp" presStyleIdx="0" presStyleCnt="3"/>
      <dgm:spPr/>
    </dgm:pt>
    <dgm:pt modelId="{D53733AA-DD86-1942-8157-2D8FD4259AF6}" type="pres">
      <dgm:prSet presAssocID="{B9DE6856-1FA3-9F42-A3E2-70B14D4FAFA1}" presName="textNode" presStyleLbl="bgShp" presStyleIdx="0" presStyleCnt="3"/>
      <dgm:spPr/>
    </dgm:pt>
    <dgm:pt modelId="{50F38EBE-541C-5A4C-BD1E-B5A1DD6DC5EE}" type="pres">
      <dgm:prSet presAssocID="{B9DE6856-1FA3-9F42-A3E2-70B14D4FAFA1}" presName="compChildNode" presStyleCnt="0"/>
      <dgm:spPr/>
    </dgm:pt>
    <dgm:pt modelId="{C9BE7A42-5034-BE4D-B516-6E595D6B5D66}" type="pres">
      <dgm:prSet presAssocID="{B9DE6856-1FA3-9F42-A3E2-70B14D4FAFA1}" presName="theInnerList" presStyleCnt="0"/>
      <dgm:spPr/>
    </dgm:pt>
    <dgm:pt modelId="{2BD6C8BE-96C4-D347-94C6-75AB662F2A2B}" type="pres">
      <dgm:prSet presAssocID="{E602F11C-F556-2945-8A5E-AC8830EE5923}" presName="childNode" presStyleLbl="node1" presStyleIdx="0" presStyleCnt="9">
        <dgm:presLayoutVars>
          <dgm:bulletEnabled val="1"/>
        </dgm:presLayoutVars>
      </dgm:prSet>
      <dgm:spPr/>
    </dgm:pt>
    <dgm:pt modelId="{D4F9072F-EEFB-FA46-8D4F-5C0DB513A632}" type="pres">
      <dgm:prSet presAssocID="{E602F11C-F556-2945-8A5E-AC8830EE5923}" presName="aSpace2" presStyleCnt="0"/>
      <dgm:spPr/>
    </dgm:pt>
    <dgm:pt modelId="{03948569-AF72-2841-A966-B99D386E26FF}" type="pres">
      <dgm:prSet presAssocID="{FF7D471C-7C19-3745-939B-2CF281245B47}" presName="childNode" presStyleLbl="node1" presStyleIdx="1" presStyleCnt="9">
        <dgm:presLayoutVars>
          <dgm:bulletEnabled val="1"/>
        </dgm:presLayoutVars>
      </dgm:prSet>
      <dgm:spPr/>
    </dgm:pt>
    <dgm:pt modelId="{3B3FC1CC-A606-4F44-86AF-845E512A5344}" type="pres">
      <dgm:prSet presAssocID="{FF7D471C-7C19-3745-939B-2CF281245B47}" presName="aSpace2" presStyleCnt="0"/>
      <dgm:spPr/>
    </dgm:pt>
    <dgm:pt modelId="{7EAD2CE2-4BEB-3044-AECB-0A3159CED25F}" type="pres">
      <dgm:prSet presAssocID="{F1EEDAAD-07A5-E44A-8087-D98D97F06590}" presName="childNode" presStyleLbl="node1" presStyleIdx="2" presStyleCnt="9">
        <dgm:presLayoutVars>
          <dgm:bulletEnabled val="1"/>
        </dgm:presLayoutVars>
      </dgm:prSet>
      <dgm:spPr/>
    </dgm:pt>
    <dgm:pt modelId="{C8D76D5B-336E-2E4C-B07A-D7C5A24CE9A8}" type="pres">
      <dgm:prSet presAssocID="{B9DE6856-1FA3-9F42-A3E2-70B14D4FAFA1}" presName="aSpace" presStyleCnt="0"/>
      <dgm:spPr/>
    </dgm:pt>
    <dgm:pt modelId="{8DD6A292-B934-1F49-8315-B166BB89648E}" type="pres">
      <dgm:prSet presAssocID="{5FD85C47-9417-1647-98E1-50C7E60645A3}" presName="compNode" presStyleCnt="0"/>
      <dgm:spPr/>
    </dgm:pt>
    <dgm:pt modelId="{A31B9F77-21F3-DF45-85EE-D7B879CC5DC4}" type="pres">
      <dgm:prSet presAssocID="{5FD85C47-9417-1647-98E1-50C7E60645A3}" presName="aNode" presStyleLbl="bgShp" presStyleIdx="1" presStyleCnt="3" custLinFactNeighborX="2" custLinFactNeighborY="842"/>
      <dgm:spPr/>
    </dgm:pt>
    <dgm:pt modelId="{4A104542-35E6-0B42-AAED-1FACCA4E5EB5}" type="pres">
      <dgm:prSet presAssocID="{5FD85C47-9417-1647-98E1-50C7E60645A3}" presName="textNode" presStyleLbl="bgShp" presStyleIdx="1" presStyleCnt="3"/>
      <dgm:spPr/>
    </dgm:pt>
    <dgm:pt modelId="{783E0AB5-05B1-1640-ADB8-EB28C254F9FC}" type="pres">
      <dgm:prSet presAssocID="{5FD85C47-9417-1647-98E1-50C7E60645A3}" presName="compChildNode" presStyleCnt="0"/>
      <dgm:spPr/>
    </dgm:pt>
    <dgm:pt modelId="{7FD8D27F-C54E-6C42-AA63-95B9FD94AE53}" type="pres">
      <dgm:prSet presAssocID="{5FD85C47-9417-1647-98E1-50C7E60645A3}" presName="theInnerList" presStyleCnt="0"/>
      <dgm:spPr/>
    </dgm:pt>
    <dgm:pt modelId="{39F8E1C9-5C6D-2B4A-8990-4B0E0E35C48E}" type="pres">
      <dgm:prSet presAssocID="{F2209ACE-BD71-DF43-98E6-92601472B30F}" presName="childNode" presStyleLbl="node1" presStyleIdx="3" presStyleCnt="9">
        <dgm:presLayoutVars>
          <dgm:bulletEnabled val="1"/>
        </dgm:presLayoutVars>
      </dgm:prSet>
      <dgm:spPr/>
    </dgm:pt>
    <dgm:pt modelId="{84AAA63B-C9A1-D545-B3E8-C7AD7D62E871}" type="pres">
      <dgm:prSet presAssocID="{F2209ACE-BD71-DF43-98E6-92601472B30F}" presName="aSpace2" presStyleCnt="0"/>
      <dgm:spPr/>
    </dgm:pt>
    <dgm:pt modelId="{691A5FE8-329B-B842-912C-B217F0D73495}" type="pres">
      <dgm:prSet presAssocID="{F70581DE-4736-9341-8886-165171EE1370}" presName="childNode" presStyleLbl="node1" presStyleIdx="4" presStyleCnt="9">
        <dgm:presLayoutVars>
          <dgm:bulletEnabled val="1"/>
        </dgm:presLayoutVars>
      </dgm:prSet>
      <dgm:spPr/>
    </dgm:pt>
    <dgm:pt modelId="{2E51A22B-0654-0D41-B56F-8E1528C50F4B}" type="pres">
      <dgm:prSet presAssocID="{F70581DE-4736-9341-8886-165171EE1370}" presName="aSpace2" presStyleCnt="0"/>
      <dgm:spPr/>
    </dgm:pt>
    <dgm:pt modelId="{0C987D2E-B3C8-614A-9C8D-0A65C943D6EE}" type="pres">
      <dgm:prSet presAssocID="{55D78E00-58F6-F74C-842B-E93FFD6C5738}" presName="childNode" presStyleLbl="node1" presStyleIdx="5" presStyleCnt="9">
        <dgm:presLayoutVars>
          <dgm:bulletEnabled val="1"/>
        </dgm:presLayoutVars>
      </dgm:prSet>
      <dgm:spPr/>
    </dgm:pt>
    <dgm:pt modelId="{62E71EF0-96F7-3F4A-9EE8-793446717630}" type="pres">
      <dgm:prSet presAssocID="{5FD85C47-9417-1647-98E1-50C7E60645A3}" presName="aSpace" presStyleCnt="0"/>
      <dgm:spPr/>
    </dgm:pt>
    <dgm:pt modelId="{E3D10401-8A89-0F40-8791-156C30504631}" type="pres">
      <dgm:prSet presAssocID="{11DF31A4-7879-F54C-99B0-982B89EB0D90}" presName="compNode" presStyleCnt="0"/>
      <dgm:spPr/>
    </dgm:pt>
    <dgm:pt modelId="{BA9CFD48-6A2E-954A-B1AB-07E8130480E2}" type="pres">
      <dgm:prSet presAssocID="{11DF31A4-7879-F54C-99B0-982B89EB0D90}" presName="aNode" presStyleLbl="bgShp" presStyleIdx="2" presStyleCnt="3"/>
      <dgm:spPr/>
    </dgm:pt>
    <dgm:pt modelId="{75F78717-0BA7-6E47-985A-8AF2555B9D35}" type="pres">
      <dgm:prSet presAssocID="{11DF31A4-7879-F54C-99B0-982B89EB0D90}" presName="textNode" presStyleLbl="bgShp" presStyleIdx="2" presStyleCnt="3"/>
      <dgm:spPr/>
    </dgm:pt>
    <dgm:pt modelId="{F1C2840A-B979-4A46-998D-3FBD9610A143}" type="pres">
      <dgm:prSet presAssocID="{11DF31A4-7879-F54C-99B0-982B89EB0D90}" presName="compChildNode" presStyleCnt="0"/>
      <dgm:spPr/>
    </dgm:pt>
    <dgm:pt modelId="{CCDB4AD5-D20D-324A-B33A-01E663BF0B85}" type="pres">
      <dgm:prSet presAssocID="{11DF31A4-7879-F54C-99B0-982B89EB0D90}" presName="theInnerList" presStyleCnt="0"/>
      <dgm:spPr/>
    </dgm:pt>
    <dgm:pt modelId="{F50F4461-697F-D040-BA98-D44C9B8EB1AA}" type="pres">
      <dgm:prSet presAssocID="{4D1D345F-2E11-AB4B-8D89-469BFF9EDDD4}" presName="childNode" presStyleLbl="node1" presStyleIdx="6" presStyleCnt="9">
        <dgm:presLayoutVars>
          <dgm:bulletEnabled val="1"/>
        </dgm:presLayoutVars>
      </dgm:prSet>
      <dgm:spPr/>
    </dgm:pt>
    <dgm:pt modelId="{9744980E-7F5B-BF4D-8070-7AB1B134078B}" type="pres">
      <dgm:prSet presAssocID="{4D1D345F-2E11-AB4B-8D89-469BFF9EDDD4}" presName="aSpace2" presStyleCnt="0"/>
      <dgm:spPr/>
    </dgm:pt>
    <dgm:pt modelId="{4E7B2E3D-C173-1E40-B359-B1E98A4397F3}" type="pres">
      <dgm:prSet presAssocID="{CCDB553A-2751-B041-88F3-E33378E0E541}" presName="childNode" presStyleLbl="node1" presStyleIdx="7" presStyleCnt="9">
        <dgm:presLayoutVars>
          <dgm:bulletEnabled val="1"/>
        </dgm:presLayoutVars>
      </dgm:prSet>
      <dgm:spPr/>
    </dgm:pt>
    <dgm:pt modelId="{BA44829B-1BE4-7648-B0F0-94F3400C5098}" type="pres">
      <dgm:prSet presAssocID="{CCDB553A-2751-B041-88F3-E33378E0E541}" presName="aSpace2" presStyleCnt="0"/>
      <dgm:spPr/>
    </dgm:pt>
    <dgm:pt modelId="{71DAAF55-BAE6-6247-AFA7-E415CC0B6D7B}" type="pres">
      <dgm:prSet presAssocID="{B3625785-2809-1E48-8181-07877D8BA0E9}" presName="childNode" presStyleLbl="node1" presStyleIdx="8" presStyleCnt="9">
        <dgm:presLayoutVars>
          <dgm:bulletEnabled val="1"/>
        </dgm:presLayoutVars>
      </dgm:prSet>
      <dgm:spPr/>
    </dgm:pt>
  </dgm:ptLst>
  <dgm:cxnLst>
    <dgm:cxn modelId="{B5116E01-A718-C142-9543-8223F278BE0B}" srcId="{11DF31A4-7879-F54C-99B0-982B89EB0D90}" destId="{B3625785-2809-1E48-8181-07877D8BA0E9}" srcOrd="2" destOrd="0" parTransId="{22E4348A-2602-124E-BE27-87707940555C}" sibTransId="{FC829117-051A-4745-8762-575F08BC4E9C}"/>
    <dgm:cxn modelId="{BC203711-9976-1C41-88B3-5EE03939B437}" type="presOf" srcId="{E602F11C-F556-2945-8A5E-AC8830EE5923}" destId="{2BD6C8BE-96C4-D347-94C6-75AB662F2A2B}" srcOrd="0" destOrd="0" presId="urn:microsoft.com/office/officeart/2005/8/layout/lProcess2"/>
    <dgm:cxn modelId="{4BC5C423-CF73-164D-8C64-045E35C53854}" srcId="{B9DE6856-1FA3-9F42-A3E2-70B14D4FAFA1}" destId="{FF7D471C-7C19-3745-939B-2CF281245B47}" srcOrd="1" destOrd="0" parTransId="{6BB29DD2-A394-4C4B-8A3E-2A23C8C17CF8}" sibTransId="{6CD32FB5-AF9C-3948-9BAE-FC33F1E74112}"/>
    <dgm:cxn modelId="{4850E628-F4BA-0547-B1D1-6CDFA9B1DD53}" srcId="{B9DE6856-1FA3-9F42-A3E2-70B14D4FAFA1}" destId="{F1EEDAAD-07A5-E44A-8087-D98D97F06590}" srcOrd="2" destOrd="0" parTransId="{48CE8809-B91D-D543-8E4C-1D9633B8F548}" sibTransId="{C77A791E-B7E3-244B-90D3-B956D8FB4CF3}"/>
    <dgm:cxn modelId="{2CE18B2D-BD5F-BA4D-9D3C-3C267E6ADD99}" srcId="{11DF31A4-7879-F54C-99B0-982B89EB0D90}" destId="{4D1D345F-2E11-AB4B-8D89-469BFF9EDDD4}" srcOrd="0" destOrd="0" parTransId="{646BDBE6-8EFA-3E47-BED7-8CE9C9855024}" sibTransId="{6D7AC5F6-FC5A-E643-99BF-B0847EA7DE99}"/>
    <dgm:cxn modelId="{7F6B492E-3024-8541-808E-823F9B962425}" srcId="{11DF31A4-7879-F54C-99B0-982B89EB0D90}" destId="{CCDB553A-2751-B041-88F3-E33378E0E541}" srcOrd="1" destOrd="0" parTransId="{45E3DAFA-70E5-6D46-B520-82A0FFC82598}" sibTransId="{4107A0ED-399A-FE41-9304-722EA5B4D510}"/>
    <dgm:cxn modelId="{C3934E3D-6B88-5448-AE94-60B2551A4268}" type="presOf" srcId="{5FD85C47-9417-1647-98E1-50C7E60645A3}" destId="{4A104542-35E6-0B42-AAED-1FACCA4E5EB5}" srcOrd="1" destOrd="0" presId="urn:microsoft.com/office/officeart/2005/8/layout/lProcess2"/>
    <dgm:cxn modelId="{C016AA3D-DD02-AF42-94C0-045BF17DD583}" type="presOf" srcId="{5FD85C47-9417-1647-98E1-50C7E60645A3}" destId="{A31B9F77-21F3-DF45-85EE-D7B879CC5DC4}" srcOrd="0" destOrd="0" presId="urn:microsoft.com/office/officeart/2005/8/layout/lProcess2"/>
    <dgm:cxn modelId="{40263D5D-D251-734A-99EE-00D03F0D0308}" type="presOf" srcId="{11DF31A4-7879-F54C-99B0-982B89EB0D90}" destId="{BA9CFD48-6A2E-954A-B1AB-07E8130480E2}" srcOrd="0" destOrd="0" presId="urn:microsoft.com/office/officeart/2005/8/layout/lProcess2"/>
    <dgm:cxn modelId="{40070C42-E89D-E748-9AAE-3A823784C3BD}" type="presOf" srcId="{F70581DE-4736-9341-8886-165171EE1370}" destId="{691A5FE8-329B-B842-912C-B217F0D73495}" srcOrd="0" destOrd="0" presId="urn:microsoft.com/office/officeart/2005/8/layout/lProcess2"/>
    <dgm:cxn modelId="{D30FA655-0D56-BA46-9941-83816A30E591}" srcId="{5FD85C47-9417-1647-98E1-50C7E60645A3}" destId="{F2209ACE-BD71-DF43-98E6-92601472B30F}" srcOrd="0" destOrd="0" parTransId="{8BACB427-8064-0B4E-9910-44FF872D90EB}" sibTransId="{9D8CE5DF-91CC-5244-8D71-5175C3AFADCD}"/>
    <dgm:cxn modelId="{F3F63B59-AD4E-8E42-BFAC-4021F53F2D33}" type="presOf" srcId="{B3625785-2809-1E48-8181-07877D8BA0E9}" destId="{71DAAF55-BAE6-6247-AFA7-E415CC0B6D7B}" srcOrd="0" destOrd="0" presId="urn:microsoft.com/office/officeart/2005/8/layout/lProcess2"/>
    <dgm:cxn modelId="{D3AD518F-EC37-B545-8E5F-E1BB0E8391B6}" type="presOf" srcId="{FF7D471C-7C19-3745-939B-2CF281245B47}" destId="{03948569-AF72-2841-A966-B99D386E26FF}" srcOrd="0" destOrd="0" presId="urn:microsoft.com/office/officeart/2005/8/layout/lProcess2"/>
    <dgm:cxn modelId="{E763779A-1D0F-0A49-9323-01C2D34FDE63}" srcId="{5FD85C47-9417-1647-98E1-50C7E60645A3}" destId="{F70581DE-4736-9341-8886-165171EE1370}" srcOrd="1" destOrd="0" parTransId="{6C672136-F0F2-0B49-8514-583183A09208}" sibTransId="{60EE50FE-4D3C-4E46-BB2D-5896553C1EDF}"/>
    <dgm:cxn modelId="{0B1E0AA3-F478-044F-A092-5967A07AC7B2}" type="presOf" srcId="{000F147F-9DFE-2745-8770-99C192A8DA2D}" destId="{364D216B-9F2B-9941-9CEF-828CC34CE5C9}" srcOrd="0" destOrd="0" presId="urn:microsoft.com/office/officeart/2005/8/layout/lProcess2"/>
    <dgm:cxn modelId="{4586B6A5-80F3-8940-B006-2FAB1BFEBB62}" srcId="{000F147F-9DFE-2745-8770-99C192A8DA2D}" destId="{B9DE6856-1FA3-9F42-A3E2-70B14D4FAFA1}" srcOrd="0" destOrd="0" parTransId="{F4A9248A-94EF-5541-9208-42B4EFD82343}" sibTransId="{A3202083-5E33-084F-BFD7-ECFA9F0A7887}"/>
    <dgm:cxn modelId="{8F190FA9-789B-6A4F-8A75-052899C32667}" srcId="{000F147F-9DFE-2745-8770-99C192A8DA2D}" destId="{5FD85C47-9417-1647-98E1-50C7E60645A3}" srcOrd="1" destOrd="0" parTransId="{BE107FAB-8DDC-4040-9E23-EB37620E03BD}" sibTransId="{D8386DBF-69E5-0942-928A-A432B5F246B3}"/>
    <dgm:cxn modelId="{30BEE1AB-12A6-AC4D-8FB0-AC3D3E9D77F3}" srcId="{5FD85C47-9417-1647-98E1-50C7E60645A3}" destId="{55D78E00-58F6-F74C-842B-E93FFD6C5738}" srcOrd="2" destOrd="0" parTransId="{4C5D8383-9F68-7045-87C5-77F41EB5235D}" sibTransId="{90D88B1C-B602-2F48-AC18-1883B5ED2BA5}"/>
    <dgm:cxn modelId="{2226C2B0-62D6-8B4E-9029-AC8C51AFF6DC}" srcId="{000F147F-9DFE-2745-8770-99C192A8DA2D}" destId="{11DF31A4-7879-F54C-99B0-982B89EB0D90}" srcOrd="2" destOrd="0" parTransId="{AE7DA60B-0C91-1145-B23F-3C8C247DD470}" sibTransId="{7DA4D58D-EBB1-7443-AEDF-9CF4CEF3BDFE}"/>
    <dgm:cxn modelId="{9D09D1B5-202D-CB47-B9EC-A8FB6091C6BC}" type="presOf" srcId="{11DF31A4-7879-F54C-99B0-982B89EB0D90}" destId="{75F78717-0BA7-6E47-985A-8AF2555B9D35}" srcOrd="1" destOrd="0" presId="urn:microsoft.com/office/officeart/2005/8/layout/lProcess2"/>
    <dgm:cxn modelId="{E4E8BAB9-D3AE-FD4F-9B04-62E28A85562F}" type="presOf" srcId="{4D1D345F-2E11-AB4B-8D89-469BFF9EDDD4}" destId="{F50F4461-697F-D040-BA98-D44C9B8EB1AA}" srcOrd="0" destOrd="0" presId="urn:microsoft.com/office/officeart/2005/8/layout/lProcess2"/>
    <dgm:cxn modelId="{5D5615C0-A623-D542-85D0-2653F07E587D}" type="presOf" srcId="{F2209ACE-BD71-DF43-98E6-92601472B30F}" destId="{39F8E1C9-5C6D-2B4A-8990-4B0E0E35C48E}" srcOrd="0" destOrd="0" presId="urn:microsoft.com/office/officeart/2005/8/layout/lProcess2"/>
    <dgm:cxn modelId="{4B4AF1C0-7544-0E42-83EC-EC67B31B786E}" type="presOf" srcId="{B9DE6856-1FA3-9F42-A3E2-70B14D4FAFA1}" destId="{E4E15638-DEB6-3A4B-A039-59060EF7460B}" srcOrd="0" destOrd="0" presId="urn:microsoft.com/office/officeart/2005/8/layout/lProcess2"/>
    <dgm:cxn modelId="{452746CA-3305-CA4E-A0AB-1420323791A0}" type="presOf" srcId="{CCDB553A-2751-B041-88F3-E33378E0E541}" destId="{4E7B2E3D-C173-1E40-B359-B1E98A4397F3}" srcOrd="0" destOrd="0" presId="urn:microsoft.com/office/officeart/2005/8/layout/lProcess2"/>
    <dgm:cxn modelId="{0C4E3ACE-1FEA-F840-920C-72E2CB1C7811}" type="presOf" srcId="{F1EEDAAD-07A5-E44A-8087-D98D97F06590}" destId="{7EAD2CE2-4BEB-3044-AECB-0A3159CED25F}" srcOrd="0" destOrd="0" presId="urn:microsoft.com/office/officeart/2005/8/layout/lProcess2"/>
    <dgm:cxn modelId="{86FD05D2-4DC1-7746-93C6-F377CE5814F9}" srcId="{B9DE6856-1FA3-9F42-A3E2-70B14D4FAFA1}" destId="{E602F11C-F556-2945-8A5E-AC8830EE5923}" srcOrd="0" destOrd="0" parTransId="{55099E01-7069-1C41-A344-2810EA578368}" sibTransId="{DD965D80-767E-FA47-89A2-44445C1CF697}"/>
    <dgm:cxn modelId="{B2CEE1D8-C365-C64A-85CD-D472033EB2EB}" type="presOf" srcId="{55D78E00-58F6-F74C-842B-E93FFD6C5738}" destId="{0C987D2E-B3C8-614A-9C8D-0A65C943D6EE}" srcOrd="0" destOrd="0" presId="urn:microsoft.com/office/officeart/2005/8/layout/lProcess2"/>
    <dgm:cxn modelId="{968AE9FD-7C6D-E048-A5AC-F4175C40CD98}" type="presOf" srcId="{B9DE6856-1FA3-9F42-A3E2-70B14D4FAFA1}" destId="{D53733AA-DD86-1942-8157-2D8FD4259AF6}" srcOrd="1" destOrd="0" presId="urn:microsoft.com/office/officeart/2005/8/layout/lProcess2"/>
    <dgm:cxn modelId="{AF00DC22-9740-F34E-A0A4-B0A75B7D4569}" type="presParOf" srcId="{364D216B-9F2B-9941-9CEF-828CC34CE5C9}" destId="{AED73154-DBFF-AC47-8943-89FA25700F7F}" srcOrd="0" destOrd="0" presId="urn:microsoft.com/office/officeart/2005/8/layout/lProcess2"/>
    <dgm:cxn modelId="{92B2C71D-76C9-C040-8CCA-17A222F34252}" type="presParOf" srcId="{AED73154-DBFF-AC47-8943-89FA25700F7F}" destId="{E4E15638-DEB6-3A4B-A039-59060EF7460B}" srcOrd="0" destOrd="0" presId="urn:microsoft.com/office/officeart/2005/8/layout/lProcess2"/>
    <dgm:cxn modelId="{AF287FC1-FFB4-AC4B-B23B-F2BD16900100}" type="presParOf" srcId="{AED73154-DBFF-AC47-8943-89FA25700F7F}" destId="{D53733AA-DD86-1942-8157-2D8FD4259AF6}" srcOrd="1" destOrd="0" presId="urn:microsoft.com/office/officeart/2005/8/layout/lProcess2"/>
    <dgm:cxn modelId="{3D82F7BB-621F-1541-B8F7-452CDF5E3D78}" type="presParOf" srcId="{AED73154-DBFF-AC47-8943-89FA25700F7F}" destId="{50F38EBE-541C-5A4C-BD1E-B5A1DD6DC5EE}" srcOrd="2" destOrd="0" presId="urn:microsoft.com/office/officeart/2005/8/layout/lProcess2"/>
    <dgm:cxn modelId="{6CBDE398-F45C-F84C-ADD5-7AA446131C9F}" type="presParOf" srcId="{50F38EBE-541C-5A4C-BD1E-B5A1DD6DC5EE}" destId="{C9BE7A42-5034-BE4D-B516-6E595D6B5D66}" srcOrd="0" destOrd="0" presId="urn:microsoft.com/office/officeart/2005/8/layout/lProcess2"/>
    <dgm:cxn modelId="{5679AF6F-FF2E-6B49-9676-D8B89C15C275}" type="presParOf" srcId="{C9BE7A42-5034-BE4D-B516-6E595D6B5D66}" destId="{2BD6C8BE-96C4-D347-94C6-75AB662F2A2B}" srcOrd="0" destOrd="0" presId="urn:microsoft.com/office/officeart/2005/8/layout/lProcess2"/>
    <dgm:cxn modelId="{13F972D9-B292-E04D-8042-466B6149D03B}" type="presParOf" srcId="{C9BE7A42-5034-BE4D-B516-6E595D6B5D66}" destId="{D4F9072F-EEFB-FA46-8D4F-5C0DB513A632}" srcOrd="1" destOrd="0" presId="urn:microsoft.com/office/officeart/2005/8/layout/lProcess2"/>
    <dgm:cxn modelId="{F0B6D141-4144-524C-B1A9-EFD1887B48F1}" type="presParOf" srcId="{C9BE7A42-5034-BE4D-B516-6E595D6B5D66}" destId="{03948569-AF72-2841-A966-B99D386E26FF}" srcOrd="2" destOrd="0" presId="urn:microsoft.com/office/officeart/2005/8/layout/lProcess2"/>
    <dgm:cxn modelId="{50070FD6-7C48-9642-A4D6-47022C178231}" type="presParOf" srcId="{C9BE7A42-5034-BE4D-B516-6E595D6B5D66}" destId="{3B3FC1CC-A606-4F44-86AF-845E512A5344}" srcOrd="3" destOrd="0" presId="urn:microsoft.com/office/officeart/2005/8/layout/lProcess2"/>
    <dgm:cxn modelId="{B40192BB-0505-7945-95ED-5D260C6F6044}" type="presParOf" srcId="{C9BE7A42-5034-BE4D-B516-6E595D6B5D66}" destId="{7EAD2CE2-4BEB-3044-AECB-0A3159CED25F}" srcOrd="4" destOrd="0" presId="urn:microsoft.com/office/officeart/2005/8/layout/lProcess2"/>
    <dgm:cxn modelId="{C4417674-59EF-514E-AEC6-1A47253EB172}" type="presParOf" srcId="{364D216B-9F2B-9941-9CEF-828CC34CE5C9}" destId="{C8D76D5B-336E-2E4C-B07A-D7C5A24CE9A8}" srcOrd="1" destOrd="0" presId="urn:microsoft.com/office/officeart/2005/8/layout/lProcess2"/>
    <dgm:cxn modelId="{0B16982B-F8D7-9347-961E-3E3062A95979}" type="presParOf" srcId="{364D216B-9F2B-9941-9CEF-828CC34CE5C9}" destId="{8DD6A292-B934-1F49-8315-B166BB89648E}" srcOrd="2" destOrd="0" presId="urn:microsoft.com/office/officeart/2005/8/layout/lProcess2"/>
    <dgm:cxn modelId="{94C0A2F6-89EC-5D40-8E3F-3971CBD82DEE}" type="presParOf" srcId="{8DD6A292-B934-1F49-8315-B166BB89648E}" destId="{A31B9F77-21F3-DF45-85EE-D7B879CC5DC4}" srcOrd="0" destOrd="0" presId="urn:microsoft.com/office/officeart/2005/8/layout/lProcess2"/>
    <dgm:cxn modelId="{86FA04AB-E3BE-BB43-841E-F19242124836}" type="presParOf" srcId="{8DD6A292-B934-1F49-8315-B166BB89648E}" destId="{4A104542-35E6-0B42-AAED-1FACCA4E5EB5}" srcOrd="1" destOrd="0" presId="urn:microsoft.com/office/officeart/2005/8/layout/lProcess2"/>
    <dgm:cxn modelId="{CE93CE5B-14E6-FE47-AA37-A0C16783FC4A}" type="presParOf" srcId="{8DD6A292-B934-1F49-8315-B166BB89648E}" destId="{783E0AB5-05B1-1640-ADB8-EB28C254F9FC}" srcOrd="2" destOrd="0" presId="urn:microsoft.com/office/officeart/2005/8/layout/lProcess2"/>
    <dgm:cxn modelId="{3391D0A1-B1BA-8741-A841-F711FAE09F19}" type="presParOf" srcId="{783E0AB5-05B1-1640-ADB8-EB28C254F9FC}" destId="{7FD8D27F-C54E-6C42-AA63-95B9FD94AE53}" srcOrd="0" destOrd="0" presId="urn:microsoft.com/office/officeart/2005/8/layout/lProcess2"/>
    <dgm:cxn modelId="{FF60A9F9-98BB-8743-B385-6B79DB1B939E}" type="presParOf" srcId="{7FD8D27F-C54E-6C42-AA63-95B9FD94AE53}" destId="{39F8E1C9-5C6D-2B4A-8990-4B0E0E35C48E}" srcOrd="0" destOrd="0" presId="urn:microsoft.com/office/officeart/2005/8/layout/lProcess2"/>
    <dgm:cxn modelId="{54D6B2A4-D196-194B-991A-BF083AEB4A49}" type="presParOf" srcId="{7FD8D27F-C54E-6C42-AA63-95B9FD94AE53}" destId="{84AAA63B-C9A1-D545-B3E8-C7AD7D62E871}" srcOrd="1" destOrd="0" presId="urn:microsoft.com/office/officeart/2005/8/layout/lProcess2"/>
    <dgm:cxn modelId="{E8535F4F-F8DD-5B44-BD05-046E66FD489A}" type="presParOf" srcId="{7FD8D27F-C54E-6C42-AA63-95B9FD94AE53}" destId="{691A5FE8-329B-B842-912C-B217F0D73495}" srcOrd="2" destOrd="0" presId="urn:microsoft.com/office/officeart/2005/8/layout/lProcess2"/>
    <dgm:cxn modelId="{8541143B-E3C0-1840-B847-16882BC05BE6}" type="presParOf" srcId="{7FD8D27F-C54E-6C42-AA63-95B9FD94AE53}" destId="{2E51A22B-0654-0D41-B56F-8E1528C50F4B}" srcOrd="3" destOrd="0" presId="urn:microsoft.com/office/officeart/2005/8/layout/lProcess2"/>
    <dgm:cxn modelId="{C212B95B-91A9-D046-81C4-8A4883740164}" type="presParOf" srcId="{7FD8D27F-C54E-6C42-AA63-95B9FD94AE53}" destId="{0C987D2E-B3C8-614A-9C8D-0A65C943D6EE}" srcOrd="4" destOrd="0" presId="urn:microsoft.com/office/officeart/2005/8/layout/lProcess2"/>
    <dgm:cxn modelId="{B4AEEEDA-02EE-1540-AC05-9B090902337C}" type="presParOf" srcId="{364D216B-9F2B-9941-9CEF-828CC34CE5C9}" destId="{62E71EF0-96F7-3F4A-9EE8-793446717630}" srcOrd="3" destOrd="0" presId="urn:microsoft.com/office/officeart/2005/8/layout/lProcess2"/>
    <dgm:cxn modelId="{1BB042B1-061A-C644-B476-D7F6FC677F93}" type="presParOf" srcId="{364D216B-9F2B-9941-9CEF-828CC34CE5C9}" destId="{E3D10401-8A89-0F40-8791-156C30504631}" srcOrd="4" destOrd="0" presId="urn:microsoft.com/office/officeart/2005/8/layout/lProcess2"/>
    <dgm:cxn modelId="{260A238A-E488-1647-B959-78121D98E7BE}" type="presParOf" srcId="{E3D10401-8A89-0F40-8791-156C30504631}" destId="{BA9CFD48-6A2E-954A-B1AB-07E8130480E2}" srcOrd="0" destOrd="0" presId="urn:microsoft.com/office/officeart/2005/8/layout/lProcess2"/>
    <dgm:cxn modelId="{8BD2146A-246E-6240-9F4D-246E757370AB}" type="presParOf" srcId="{E3D10401-8A89-0F40-8791-156C30504631}" destId="{75F78717-0BA7-6E47-985A-8AF2555B9D35}" srcOrd="1" destOrd="0" presId="urn:microsoft.com/office/officeart/2005/8/layout/lProcess2"/>
    <dgm:cxn modelId="{736672EE-D919-5A43-9AD1-75F90D1D6992}" type="presParOf" srcId="{E3D10401-8A89-0F40-8791-156C30504631}" destId="{F1C2840A-B979-4A46-998D-3FBD9610A143}" srcOrd="2" destOrd="0" presId="urn:microsoft.com/office/officeart/2005/8/layout/lProcess2"/>
    <dgm:cxn modelId="{CE1F3C02-73A7-BE41-96B5-D7B2B017E3E0}" type="presParOf" srcId="{F1C2840A-B979-4A46-998D-3FBD9610A143}" destId="{CCDB4AD5-D20D-324A-B33A-01E663BF0B85}" srcOrd="0" destOrd="0" presId="urn:microsoft.com/office/officeart/2005/8/layout/lProcess2"/>
    <dgm:cxn modelId="{2AA471EE-7F98-9C4B-BD94-609DB751860B}" type="presParOf" srcId="{CCDB4AD5-D20D-324A-B33A-01E663BF0B85}" destId="{F50F4461-697F-D040-BA98-D44C9B8EB1AA}" srcOrd="0" destOrd="0" presId="urn:microsoft.com/office/officeart/2005/8/layout/lProcess2"/>
    <dgm:cxn modelId="{86156FA4-7DB7-484A-983F-3FBAFF4A525D}" type="presParOf" srcId="{CCDB4AD5-D20D-324A-B33A-01E663BF0B85}" destId="{9744980E-7F5B-BF4D-8070-7AB1B134078B}" srcOrd="1" destOrd="0" presId="urn:microsoft.com/office/officeart/2005/8/layout/lProcess2"/>
    <dgm:cxn modelId="{9E987A6D-5AA4-8046-9588-53CDB99200D4}" type="presParOf" srcId="{CCDB4AD5-D20D-324A-B33A-01E663BF0B85}" destId="{4E7B2E3D-C173-1E40-B359-B1E98A4397F3}" srcOrd="2" destOrd="0" presId="urn:microsoft.com/office/officeart/2005/8/layout/lProcess2"/>
    <dgm:cxn modelId="{FE5FA956-1072-A44F-B9A9-4F6BFF1B5879}" type="presParOf" srcId="{CCDB4AD5-D20D-324A-B33A-01E663BF0B85}" destId="{BA44829B-1BE4-7648-B0F0-94F3400C5098}" srcOrd="3" destOrd="0" presId="urn:microsoft.com/office/officeart/2005/8/layout/lProcess2"/>
    <dgm:cxn modelId="{B1D453B6-AB78-A549-AAD9-13BA2E411453}" type="presParOf" srcId="{CCDB4AD5-D20D-324A-B33A-01E663BF0B85}" destId="{71DAAF55-BAE6-6247-AFA7-E415CC0B6D7B}"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15638-DEB6-3A4B-A039-59060EF7460B}">
      <dsp:nvSpPr>
        <dsp:cNvPr id="0" name=""/>
        <dsp:cNvSpPr/>
      </dsp:nvSpPr>
      <dsp:spPr>
        <a:xfrm>
          <a:off x="1376" y="0"/>
          <a:ext cx="3578308" cy="43434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a:t>Intervention 1</a:t>
          </a:r>
        </a:p>
      </dsp:txBody>
      <dsp:txXfrm>
        <a:off x="1376" y="0"/>
        <a:ext cx="3578308" cy="1303020"/>
      </dsp:txXfrm>
    </dsp:sp>
    <dsp:sp modelId="{2BD6C8BE-96C4-D347-94C6-75AB662F2A2B}">
      <dsp:nvSpPr>
        <dsp:cNvPr id="0" name=""/>
        <dsp:cNvSpPr/>
      </dsp:nvSpPr>
      <dsp:spPr>
        <a:xfrm>
          <a:off x="359207" y="1303391"/>
          <a:ext cx="2862646" cy="853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t>Vocabulary activities—includes defining words and morphology</a:t>
          </a:r>
        </a:p>
      </dsp:txBody>
      <dsp:txXfrm>
        <a:off x="384199" y="1328383"/>
        <a:ext cx="2812662" cy="803320"/>
      </dsp:txXfrm>
    </dsp:sp>
    <dsp:sp modelId="{03948569-AF72-2841-A966-B99D386E26FF}">
      <dsp:nvSpPr>
        <dsp:cNvPr id="0" name=""/>
        <dsp:cNvSpPr/>
      </dsp:nvSpPr>
      <dsp:spPr>
        <a:xfrm>
          <a:off x="359207" y="2287972"/>
          <a:ext cx="2862646" cy="853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t>Comprehension: literal, inferential, and synthesis; mix of fiction and nonfiction text</a:t>
          </a:r>
        </a:p>
      </dsp:txBody>
      <dsp:txXfrm>
        <a:off x="384199" y="2312964"/>
        <a:ext cx="2812662" cy="803320"/>
      </dsp:txXfrm>
    </dsp:sp>
    <dsp:sp modelId="{7EAD2CE2-4BEB-3044-AECB-0A3159CED25F}">
      <dsp:nvSpPr>
        <dsp:cNvPr id="0" name=""/>
        <dsp:cNvSpPr/>
      </dsp:nvSpPr>
      <dsp:spPr>
        <a:xfrm>
          <a:off x="359207" y="3272554"/>
          <a:ext cx="2862646" cy="853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t>Repeated reading</a:t>
          </a:r>
        </a:p>
      </dsp:txBody>
      <dsp:txXfrm>
        <a:off x="384199" y="3297546"/>
        <a:ext cx="2812662" cy="803320"/>
      </dsp:txXfrm>
    </dsp:sp>
    <dsp:sp modelId="{A31B9F77-21F3-DF45-85EE-D7B879CC5DC4}">
      <dsp:nvSpPr>
        <dsp:cNvPr id="0" name=""/>
        <dsp:cNvSpPr/>
      </dsp:nvSpPr>
      <dsp:spPr>
        <a:xfrm>
          <a:off x="3848129" y="0"/>
          <a:ext cx="3578308" cy="43434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a:t>Intervention 2</a:t>
          </a:r>
        </a:p>
      </dsp:txBody>
      <dsp:txXfrm>
        <a:off x="3848129" y="0"/>
        <a:ext cx="3578308" cy="1303020"/>
      </dsp:txXfrm>
    </dsp:sp>
    <dsp:sp modelId="{39F8E1C9-5C6D-2B4A-8990-4B0E0E35C48E}">
      <dsp:nvSpPr>
        <dsp:cNvPr id="0" name=""/>
        <dsp:cNvSpPr/>
      </dsp:nvSpPr>
      <dsp:spPr>
        <a:xfrm>
          <a:off x="4205889" y="1303391"/>
          <a:ext cx="2862646" cy="853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t>Morphology and reading multisyllabic words</a:t>
          </a:r>
        </a:p>
      </dsp:txBody>
      <dsp:txXfrm>
        <a:off x="4230881" y="1328383"/>
        <a:ext cx="2812662" cy="803320"/>
      </dsp:txXfrm>
    </dsp:sp>
    <dsp:sp modelId="{691A5FE8-329B-B842-912C-B217F0D73495}">
      <dsp:nvSpPr>
        <dsp:cNvPr id="0" name=""/>
        <dsp:cNvSpPr/>
      </dsp:nvSpPr>
      <dsp:spPr>
        <a:xfrm>
          <a:off x="4205889" y="2287972"/>
          <a:ext cx="2862646" cy="853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t>Repeated reading</a:t>
          </a:r>
        </a:p>
      </dsp:txBody>
      <dsp:txXfrm>
        <a:off x="4230881" y="2312964"/>
        <a:ext cx="2812662" cy="803320"/>
      </dsp:txXfrm>
    </dsp:sp>
    <dsp:sp modelId="{0C987D2E-B3C8-614A-9C8D-0A65C943D6EE}">
      <dsp:nvSpPr>
        <dsp:cNvPr id="0" name=""/>
        <dsp:cNvSpPr/>
      </dsp:nvSpPr>
      <dsp:spPr>
        <a:xfrm>
          <a:off x="4205889" y="3272554"/>
          <a:ext cx="2862646" cy="853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t>Answering who, what, where, when, why, and how questions</a:t>
          </a:r>
        </a:p>
      </dsp:txBody>
      <dsp:txXfrm>
        <a:off x="4230881" y="3297546"/>
        <a:ext cx="2812662" cy="803320"/>
      </dsp:txXfrm>
    </dsp:sp>
    <dsp:sp modelId="{BA9CFD48-6A2E-954A-B1AB-07E8130480E2}">
      <dsp:nvSpPr>
        <dsp:cNvPr id="0" name=""/>
        <dsp:cNvSpPr/>
      </dsp:nvSpPr>
      <dsp:spPr>
        <a:xfrm>
          <a:off x="7694740" y="0"/>
          <a:ext cx="3578308" cy="43434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a:t>Intervention 3</a:t>
          </a:r>
        </a:p>
      </dsp:txBody>
      <dsp:txXfrm>
        <a:off x="7694740" y="0"/>
        <a:ext cx="3578308" cy="1303020"/>
      </dsp:txXfrm>
    </dsp:sp>
    <dsp:sp modelId="{F50F4461-697F-D040-BA98-D44C9B8EB1AA}">
      <dsp:nvSpPr>
        <dsp:cNvPr id="0" name=""/>
        <dsp:cNvSpPr/>
      </dsp:nvSpPr>
      <dsp:spPr>
        <a:xfrm>
          <a:off x="8052570" y="1303391"/>
          <a:ext cx="2862646" cy="853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t>Word work: reading words with r-controlled vowels, diphthongs, etc.</a:t>
          </a:r>
        </a:p>
      </dsp:txBody>
      <dsp:txXfrm>
        <a:off x="8077562" y="1328383"/>
        <a:ext cx="2812662" cy="803320"/>
      </dsp:txXfrm>
    </dsp:sp>
    <dsp:sp modelId="{4E7B2E3D-C173-1E40-B359-B1E98A4397F3}">
      <dsp:nvSpPr>
        <dsp:cNvPr id="0" name=""/>
        <dsp:cNvSpPr/>
      </dsp:nvSpPr>
      <dsp:spPr>
        <a:xfrm>
          <a:off x="8052570" y="2287972"/>
          <a:ext cx="2862646" cy="853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t>Comprehension: literal, inferential, and synthesis; mix of fiction and nonfiction text</a:t>
          </a:r>
        </a:p>
      </dsp:txBody>
      <dsp:txXfrm>
        <a:off x="8077562" y="2312964"/>
        <a:ext cx="2812662" cy="803320"/>
      </dsp:txXfrm>
    </dsp:sp>
    <dsp:sp modelId="{71DAAF55-BAE6-6247-AFA7-E415CC0B6D7B}">
      <dsp:nvSpPr>
        <dsp:cNvPr id="0" name=""/>
        <dsp:cNvSpPr/>
      </dsp:nvSpPr>
      <dsp:spPr>
        <a:xfrm>
          <a:off x="8052570" y="3272554"/>
          <a:ext cx="2862646" cy="853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t>Repeated reading</a:t>
          </a:r>
        </a:p>
      </dsp:txBody>
      <dsp:txXfrm>
        <a:off x="8077562" y="3297546"/>
        <a:ext cx="2812662" cy="80332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0.20366</cdr:x>
      <cdr:y>0.1736</cdr:y>
    </cdr:from>
    <cdr:to>
      <cdr:x>0.26058</cdr:x>
      <cdr:y>0.26442</cdr:y>
    </cdr:to>
    <cdr:sp macro="" textlink="">
      <cdr:nvSpPr>
        <cdr:cNvPr id="2" name="Lightning Bolt 1">
          <a:extLst xmlns:a="http://schemas.openxmlformats.org/drawingml/2006/main">
            <a:ext uri="{FF2B5EF4-FFF2-40B4-BE49-F238E27FC236}">
              <a16:creationId xmlns:a16="http://schemas.microsoft.com/office/drawing/2014/main" id="{5584A8C1-03F8-714D-AF7A-B7CDB75F3E03}"/>
            </a:ext>
            <a:ext uri="{C183D7F6-B498-43B3-948B-1728B52AA6E4}">
              <adec:decorative xmlns:adec="http://schemas.microsoft.com/office/drawing/2017/decorative" val="1"/>
            </a:ext>
          </a:extLst>
        </cdr:cNvPr>
        <cdr:cNvSpPr/>
      </cdr:nvSpPr>
      <cdr:spPr>
        <a:xfrm xmlns:a="http://schemas.openxmlformats.org/drawingml/2006/main" rot="17416988">
          <a:off x="1203917" y="1003358"/>
          <a:ext cx="489716" cy="355283"/>
        </a:xfrm>
        <a:prstGeom xmlns:a="http://schemas.openxmlformats.org/drawingml/2006/main" prst="lightningBolt">
          <a:avLst/>
        </a:prstGeom>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0943" y="8707632"/>
            <a:ext cx="3037840" cy="464820"/>
          </a:xfrm>
          <a:prstGeom prst="rect">
            <a:avLst/>
          </a:prstGeom>
        </p:spPr>
        <p:txBody>
          <a:bodyPr vert="horz" lIns="93175" tIns="46587" rIns="93175" bIns="46587" rtlCol="0" anchor="b" anchorCtr="0"/>
          <a:lstStyle>
            <a:lvl1pPr algn="r">
              <a:defRPr sz="1200"/>
            </a:lvl1pPr>
          </a:lstStyle>
          <a:p>
            <a:r>
              <a:rPr lang="en-US" sz="1000">
                <a:latin typeface="Arial" panose="020B060402020202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06019"/>
            <a:ext cx="3037840" cy="464820"/>
          </a:xfrm>
          <a:prstGeom prst="rect">
            <a:avLst/>
          </a:prstGeom>
        </p:spPr>
        <p:txBody>
          <a:bodyPr vert="horz" lIns="93175" tIns="46587" rIns="93175" bIns="46587" rtlCol="0" anchor="b"/>
          <a:lstStyle>
            <a:lvl1pPr algn="l">
              <a:defRPr sz="1200"/>
            </a:lvl1pPr>
          </a:lstStyle>
          <a:p>
            <a:r>
              <a:rPr lang="en-US" sz="1000">
                <a:latin typeface="Arial" panose="020B060402020202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295210" y="8923048"/>
            <a:ext cx="338541" cy="247785"/>
          </a:xfrm>
          <a:prstGeom prst="rect">
            <a:avLst/>
          </a:prstGeom>
        </p:spPr>
        <p:txBody>
          <a:bodyPr vert="horz" wrap="none" lIns="93175" tIns="46587" rIns="93175" bIns="46587" rtlCol="0" anchor="b">
            <a:spAutoFit/>
          </a:bodyPr>
          <a:lstStyle>
            <a:lvl1pPr algn="r">
              <a:defRPr sz="1200"/>
            </a:lvl1pPr>
          </a:lstStyle>
          <a:p>
            <a:fld id="{8ECF3336-8297-0546-B238-9969018B7F84}" type="slidenum">
              <a:rPr lang="en-US" sz="1000"/>
              <a:t>‹#›</a:t>
            </a:fld>
            <a:endParaRPr lang="en-US" sz="1000"/>
          </a:p>
        </p:txBody>
      </p:sp>
      <p:pic>
        <p:nvPicPr>
          <p:cNvPr id="2" name="Picture 1">
            <a:extLst>
              <a:ext uri="{FF2B5EF4-FFF2-40B4-BE49-F238E27FC236}">
                <a16:creationId xmlns:a16="http://schemas.microsoft.com/office/drawing/2014/main" id="{CF9F5E43-2B6C-4F6B-BF37-9E2FBEAD3B35}"/>
              </a:ext>
            </a:extLst>
          </p:cNvPr>
          <p:cNvPicPr>
            <a:picLocks noChangeAspect="1"/>
          </p:cNvPicPr>
          <p:nvPr/>
        </p:nvPicPr>
        <p:blipFill>
          <a:blip r:embed="rId2"/>
          <a:stretch>
            <a:fillRect/>
          </a:stretch>
        </p:blipFill>
        <p:spPr>
          <a:xfrm>
            <a:off x="5794365" y="123949"/>
            <a:ext cx="847906" cy="818322"/>
          </a:xfrm>
          <a:prstGeom prst="rect">
            <a:avLst/>
          </a:prstGeom>
        </p:spPr>
      </p:pic>
      <p:pic>
        <p:nvPicPr>
          <p:cNvPr id="6" name="Picture 5">
            <a:extLst>
              <a:ext uri="{FF2B5EF4-FFF2-40B4-BE49-F238E27FC236}">
                <a16:creationId xmlns:a16="http://schemas.microsoft.com/office/drawing/2014/main" id="{AA233F13-736D-4108-B87E-D8A5425F1679}"/>
              </a:ext>
            </a:extLst>
          </p:cNvPr>
          <p:cNvPicPr>
            <a:picLocks noChangeAspect="1"/>
          </p:cNvPicPr>
          <p:nvPr/>
        </p:nvPicPr>
        <p:blipFill>
          <a:blip r:embed="rId3"/>
          <a:stretch>
            <a:fillRect/>
          </a:stretch>
        </p:blipFill>
        <p:spPr>
          <a:xfrm>
            <a:off x="219232" y="203809"/>
            <a:ext cx="3657847" cy="658602"/>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943" y="8676646"/>
            <a:ext cx="3037840" cy="619760"/>
          </a:xfrm>
          <a:prstGeom prst="rect">
            <a:avLst/>
          </a:prstGeom>
        </p:spPr>
        <p:txBody>
          <a:bodyPr vert="horz" lIns="93175" tIns="46587" rIns="93175" bIns="46587"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69975" y="688975"/>
            <a:ext cx="4870450" cy="2740025"/>
          </a:xfrm>
          <a:prstGeom prst="rect">
            <a:avLst/>
          </a:prstGeom>
          <a:noFill/>
          <a:ln w="12700">
            <a:solidFill>
              <a:prstClr val="black"/>
            </a:solidFill>
          </a:ln>
        </p:spPr>
        <p:txBody>
          <a:bodyPr vert="horz" lIns="93175" tIns="46587" rIns="93175" bIns="46587" rtlCol="0" anchor="ctr"/>
          <a:lstStyle/>
          <a:p>
            <a:endParaRPr lang="en-US"/>
          </a:p>
        </p:txBody>
      </p:sp>
      <p:sp>
        <p:nvSpPr>
          <p:cNvPr id="5" name="Notes Placeholder 4"/>
          <p:cNvSpPr>
            <a:spLocks noGrp="1"/>
          </p:cNvSpPr>
          <p:nvPr>
            <p:ph type="body" sz="quarter" idx="3"/>
          </p:nvPr>
        </p:nvSpPr>
        <p:spPr>
          <a:xfrm>
            <a:off x="1" y="3537930"/>
            <a:ext cx="7008778" cy="5029744"/>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76649"/>
            <a:ext cx="3037840" cy="619760"/>
          </a:xfrm>
          <a:prstGeom prst="rect">
            <a:avLst/>
          </a:prstGeom>
        </p:spPr>
        <p:txBody>
          <a:bodyPr vert="horz" lIns="93175" tIns="46587" rIns="93175" bIns="46587"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13995" y="9024214"/>
            <a:ext cx="182412" cy="231468"/>
          </a:xfrm>
          <a:prstGeom prst="rect">
            <a:avLst/>
          </a:prstGeom>
        </p:spPr>
        <p:txBody>
          <a:bodyPr vert="horz" wrap="none" lIns="0" tIns="0" rIns="0" bIns="46587" rtlCol="0" anchor="ctr" anchorCtr="1">
            <a:spAutoFit/>
          </a:bodyPr>
          <a:lstStyle>
            <a:lvl1pPr algn="ctr">
              <a:defRPr sz="12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intensiveintervention.org/resource/self-paced-introduction-intensive-intervention" TargetMode="External"/><Relationship Id="rId7" Type="http://schemas.openxmlformats.org/officeDocument/2006/relationships/hyperlink" Target="https://intensiveintervention.org/resource/what-are-intensive-interventions-and-why-are-they-important"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intensiveintervention.org/sites/default/files/NCII-placemat-508.pdf" TargetMode="External"/><Relationship Id="rId5" Type="http://schemas.openxmlformats.org/officeDocument/2006/relationships/hyperlink" Target="https://intensiveintervention.org/intensive-intervention" TargetMode="External"/><Relationship Id="rId4" Type="http://schemas.openxmlformats.org/officeDocument/2006/relationships/hyperlink" Target="https://intensiveintervention.org/sites/default/files/DBI_Framework.pdf"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iris.peabody.vanderbilt.edu/module/ebp_01/cresource/q1/p01/transcript/#conten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ntensiveintervention.org/taxonomy-intervention-intensity"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intensiveintervention.org/standards-relevant-instruction-multi-tiered-systems-support-mtss-or-response-interventio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intensiveintervention.org/standards-relevant-instruction-multi-tiered-systems-support-mtss-or-response-interventio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8" Type="http://schemas.openxmlformats.org/officeDocument/2006/relationships/hyperlink" Target="https://intensiveintervention.org/explicit-instruction-frequent-responses" TargetMode="External"/><Relationship Id="rId3" Type="http://schemas.openxmlformats.org/officeDocument/2006/relationships/hyperlink" Target="https://intensiveintervention.org/sites/default/files/Explicit_Webinar_Cited_Articles.pdf" TargetMode="External"/><Relationship Id="rId7" Type="http://schemas.openxmlformats.org/officeDocument/2006/relationships/hyperlink" Target="https://intensiveintervention.org/modeling-and-practicing-help-students-reach-academic-goals-explicit-instruction-course-module-5" TargetMode="External"/><Relationship Id="rId2" Type="http://schemas.openxmlformats.org/officeDocument/2006/relationships/slide" Target="../slides/slide62.xml"/><Relationship Id="rId1" Type="http://schemas.openxmlformats.org/officeDocument/2006/relationships/notesMaster" Target="../notesMasters/notesMaster1.xml"/><Relationship Id="rId6" Type="http://schemas.openxmlformats.org/officeDocument/2006/relationships/hyperlink" Target="https://intensiveintervention.org/explicit-instruction-evaluating" TargetMode="External"/><Relationship Id="rId5" Type="http://schemas.openxmlformats.org/officeDocument/2006/relationships/hyperlink" Target="https://intensiveintervention.org/intensive-intervention-features-explicit-instruction" TargetMode="External"/><Relationship Id="rId4" Type="http://schemas.openxmlformats.org/officeDocument/2006/relationships/hyperlink" Target="https://intensiveintervention.org/resource/What-Every-Educator-Needs-to-Know-About-Explicit-Instruction" TargetMode="External"/><Relationship Id="rId9" Type="http://schemas.openxmlformats.org/officeDocument/2006/relationships/hyperlink" Target="https://intensiveintervention.org/resource/reset-explicit-instruction-rubrics"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intensiveintervention.org/intervention-resources/behavior-strategies-support-intensifying-interventions" TargetMode="External"/><Relationship Id="rId2" Type="http://schemas.openxmlformats.org/officeDocument/2006/relationships/slide" Target="../slides/slide84.xml"/><Relationship Id="rId1" Type="http://schemas.openxmlformats.org/officeDocument/2006/relationships/notesMaster" Target="../notesMasters/notesMaster1.xml"/><Relationship Id="rId6" Type="http://schemas.openxmlformats.org/officeDocument/2006/relationships/hyperlink" Target="https://charts.intensiveintervention.org/chart/behavioral-intervention-chart" TargetMode="External"/><Relationship Id="rId5" Type="http://schemas.openxmlformats.org/officeDocument/2006/relationships/hyperlink" Target="https://intensiveintervention.org/resource/bringing-it-together-why-it-important-integrate-academics-and-behavior-when-thinking-about" TargetMode="External"/><Relationship Id="rId4" Type="http://schemas.openxmlformats.org/officeDocument/2006/relationships/hyperlink" Target="https://intensiveintervention.org/resource/why-it-important-consider-interaction-between-behavior-and-academics-when-providing" TargetMode="Externa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intensiveintervention.org/intensive-intervention-behavior-course"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charts.intensiveintervention.org/chart/progress-monitoring?field_apm_subject%5B%5D=359"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intensiveintervention.org/sites/default/files/DBI_Weekly_Log_508.pdf"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100" i="1">
                <a:cs typeface="Arial" panose="020B0604020202020204" pitchFamily="34" charset="0"/>
              </a:rPr>
              <a:t>Welcome to the National Center on Intensive Intervention’s (NCII’s) module on using the Taxonomy of Intervention Intensity to design and intensify reading intervention. This module requires 2.5–3 hours to complete. It includes slides, speakers’ notes, and a workbook of activities. </a:t>
            </a:r>
          </a:p>
          <a:p>
            <a:endParaRPr lang="en-US" sz="1100" i="1">
              <a:cs typeface="Arial" panose="020B0604020202020204" pitchFamily="34" charset="0"/>
            </a:endParaRPr>
          </a:p>
          <a:p>
            <a:r>
              <a:rPr lang="en-US" sz="1100" i="1">
                <a:cs typeface="Arial" panose="020B0604020202020204" pitchFamily="34" charset="0"/>
              </a:rPr>
              <a:t>This module is intended for individuals and teams who are interested in learning more about how to design and implement intensive reading interventions as a part of the data-based individualization (DBI) process. Specifically, this training focuses on what to consider when selecting a strong validated reading platform and planning intensification. </a:t>
            </a:r>
            <a:r>
              <a:rPr lang="en-US" sz="1100" b="0" i="1" baseline="0">
                <a:cs typeface="Arial" panose="020B0604020202020204" pitchFamily="34" charset="0"/>
              </a:rPr>
              <a:t>Additional modules focused on introducing the taxonomy of intervention intensity and applying the taxonomy to math and behavior intervention also are available. </a:t>
            </a:r>
            <a:r>
              <a:rPr lang="en-US" sz="1100" i="1">
                <a:cs typeface="Arial" panose="020B0604020202020204" pitchFamily="34" charset="0"/>
              </a:rPr>
              <a:t>For more information about the DBI process, you may want to direct participants to the following resources:</a:t>
            </a:r>
          </a:p>
          <a:p>
            <a:pPr marL="457200" lvl="2" indent="-228600">
              <a:buFont typeface="Arial" panose="020B0604020202020204" pitchFamily="34" charset="0"/>
              <a:buChar char="•"/>
            </a:pPr>
            <a:r>
              <a:rPr lang="en-US" sz="1100" i="1" kern="1200">
                <a:solidFill>
                  <a:schemeClr val="tx1"/>
                </a:solidFill>
                <a:effectLst/>
                <a:latin typeface="+mn-lt"/>
                <a:ea typeface="+mn-ea"/>
                <a:cs typeface="Arial" panose="020B0604020202020204" pitchFamily="34" charset="0"/>
              </a:rPr>
              <a:t>Self-paced online module introducing intensive intervention: </a:t>
            </a:r>
            <a:r>
              <a:rPr lang="en-US" sz="1100" i="1" u="sng" kern="1200">
                <a:solidFill>
                  <a:schemeClr val="tx1"/>
                </a:solidFill>
                <a:effectLst/>
                <a:latin typeface="+mn-lt"/>
                <a:ea typeface="+mn-ea"/>
                <a:cs typeface="Arial" panose="020B0604020202020204" pitchFamily="34" charset="0"/>
                <a:hlinkClick r:id="rId3"/>
              </a:rPr>
              <a:t>https://intensiveintervention.org/resource/self-paced-introduction-intensive-intervention</a:t>
            </a:r>
            <a:endParaRPr lang="en-US" sz="1100" i="1" kern="1200">
              <a:solidFill>
                <a:schemeClr val="tx1"/>
              </a:solidFill>
              <a:effectLst/>
              <a:latin typeface="+mn-lt"/>
              <a:ea typeface="+mn-ea"/>
              <a:cs typeface="Arial" panose="020B0604020202020204" pitchFamily="34" charset="0"/>
            </a:endParaRPr>
          </a:p>
          <a:p>
            <a:pPr marL="457200" lvl="2" indent="-228600">
              <a:buFont typeface="Arial" panose="020B0604020202020204" pitchFamily="34" charset="0"/>
              <a:buChar char="•"/>
            </a:pPr>
            <a:r>
              <a:rPr lang="en-US" sz="1100" i="1" kern="1200">
                <a:solidFill>
                  <a:schemeClr val="tx1"/>
                </a:solidFill>
                <a:effectLst/>
                <a:latin typeface="+mn-lt"/>
                <a:ea typeface="+mn-ea"/>
                <a:cs typeface="Arial" panose="020B0604020202020204" pitchFamily="34" charset="0"/>
              </a:rPr>
              <a:t>Read about the DBI process in detail: </a:t>
            </a:r>
            <a:r>
              <a:rPr lang="en-US" sz="1100" i="1" u="sng" kern="1200">
                <a:solidFill>
                  <a:schemeClr val="tx1"/>
                </a:solidFill>
                <a:effectLst/>
                <a:latin typeface="+mn-lt"/>
                <a:ea typeface="+mn-ea"/>
                <a:cs typeface="Arial" panose="020B0604020202020204" pitchFamily="34" charset="0"/>
                <a:hlinkClick r:id="rId4"/>
              </a:rPr>
              <a:t>https://intensiveintervention.org/sites/default/files/DBI_Framework.pdf</a:t>
            </a:r>
            <a:endParaRPr lang="en-US" sz="1100" i="1" kern="1200">
              <a:solidFill>
                <a:schemeClr val="tx1"/>
              </a:solidFill>
              <a:effectLst/>
              <a:latin typeface="+mn-lt"/>
              <a:ea typeface="+mn-ea"/>
              <a:cs typeface="Arial" panose="020B0604020202020204" pitchFamily="34" charset="0"/>
            </a:endParaRPr>
          </a:p>
          <a:p>
            <a:pPr marL="457200" lvl="2" indent="-228600">
              <a:buFont typeface="Arial" panose="020B0604020202020204" pitchFamily="34" charset="0"/>
              <a:buChar char="•"/>
            </a:pPr>
            <a:r>
              <a:rPr lang="en-US" sz="1100" i="1" kern="1200">
                <a:solidFill>
                  <a:schemeClr val="tx1"/>
                </a:solidFill>
                <a:effectLst/>
                <a:latin typeface="+mn-lt"/>
                <a:ea typeface="+mn-ea"/>
                <a:cs typeface="Arial" panose="020B0604020202020204" pitchFamily="34" charset="0"/>
              </a:rPr>
              <a:t>Explore DBI topics: </a:t>
            </a:r>
            <a:r>
              <a:rPr lang="en-US" sz="1100" i="1" u="sng" kern="1200">
                <a:solidFill>
                  <a:schemeClr val="tx1"/>
                </a:solidFill>
                <a:effectLst/>
                <a:latin typeface="+mn-lt"/>
                <a:ea typeface="+mn-ea"/>
                <a:cs typeface="Arial" panose="020B0604020202020204" pitchFamily="34" charset="0"/>
                <a:hlinkClick r:id="rId5"/>
              </a:rPr>
              <a:t>https://intensiveintervention.org/intensive-intervention</a:t>
            </a:r>
            <a:endParaRPr lang="en-US" sz="1100" i="1" kern="1200">
              <a:solidFill>
                <a:schemeClr val="tx1"/>
              </a:solidFill>
              <a:effectLst/>
              <a:latin typeface="+mn-lt"/>
              <a:ea typeface="+mn-ea"/>
              <a:cs typeface="Arial" panose="020B0604020202020204" pitchFamily="34" charset="0"/>
            </a:endParaRPr>
          </a:p>
          <a:p>
            <a:pPr marL="457200" lvl="2" indent="-228600">
              <a:buFont typeface="Arial" panose="020B0604020202020204" pitchFamily="34" charset="0"/>
              <a:buChar char="•"/>
            </a:pPr>
            <a:r>
              <a:rPr lang="en-US" sz="1100" i="1" kern="1200">
                <a:solidFill>
                  <a:schemeClr val="tx1"/>
                </a:solidFill>
                <a:effectLst/>
                <a:latin typeface="+mn-lt"/>
                <a:ea typeface="+mn-ea"/>
                <a:cs typeface="Arial" panose="020B0604020202020204" pitchFamily="34" charset="0"/>
              </a:rPr>
              <a:t>Handout—Breaking Down the DBI Process: Questions &amp; Considerations: </a:t>
            </a:r>
            <a:r>
              <a:rPr lang="en-US" sz="1100" i="1" u="sng" kern="1200">
                <a:solidFill>
                  <a:schemeClr val="tx1"/>
                </a:solidFill>
                <a:effectLst/>
                <a:latin typeface="+mn-lt"/>
                <a:ea typeface="+mn-ea"/>
                <a:cs typeface="Arial" panose="020B0604020202020204" pitchFamily="34" charset="0"/>
                <a:hlinkClick r:id="rId6"/>
              </a:rPr>
              <a:t>https://intensiveintervention.org/sites/default/files/NCII-placemat-508.pdf</a:t>
            </a:r>
            <a:endParaRPr lang="en-US" sz="1100" i="1" kern="1200">
              <a:solidFill>
                <a:schemeClr val="tx1"/>
              </a:solidFill>
              <a:effectLst/>
              <a:latin typeface="+mn-lt"/>
              <a:ea typeface="+mn-ea"/>
              <a:cs typeface="Arial" panose="020B0604020202020204" pitchFamily="34" charset="0"/>
            </a:endParaRPr>
          </a:p>
          <a:p>
            <a:pPr marL="457200" lvl="2" indent="-228600">
              <a:buFont typeface="Arial" panose="020B0604020202020204" pitchFamily="34" charset="0"/>
              <a:buChar char="•"/>
            </a:pPr>
            <a:r>
              <a:rPr lang="en-US" sz="1100" i="1" kern="1200">
                <a:solidFill>
                  <a:schemeClr val="tx1"/>
                </a:solidFill>
                <a:effectLst/>
                <a:latin typeface="+mn-lt"/>
                <a:ea typeface="+mn-ea"/>
                <a:cs typeface="Arial" panose="020B0604020202020204" pitchFamily="34" charset="0"/>
              </a:rPr>
              <a:t>Dr. Chris Lemons explains intensive intervention and why they are important: </a:t>
            </a:r>
            <a:r>
              <a:rPr lang="en-US" sz="1100" i="1" u="sng" kern="1200">
                <a:solidFill>
                  <a:schemeClr val="tx1"/>
                </a:solidFill>
                <a:effectLst/>
                <a:latin typeface="+mn-lt"/>
                <a:ea typeface="+mn-ea"/>
                <a:cs typeface="Arial" panose="020B0604020202020204" pitchFamily="34" charset="0"/>
                <a:hlinkClick r:id="rId7"/>
              </a:rPr>
              <a:t>https://intensiveintervention.org/resource/what-are-intensive-interventions-and-why-are-they-important</a:t>
            </a:r>
            <a:endParaRPr lang="en-US" sz="1100" i="1" kern="1200">
              <a:solidFill>
                <a:schemeClr val="tx1"/>
              </a:solidFill>
              <a:effectLst/>
              <a:latin typeface="+mn-lt"/>
              <a:ea typeface="+mn-ea"/>
              <a:cs typeface="Arial" panose="020B0604020202020204" pitchFamily="34" charset="0"/>
            </a:endParaRPr>
          </a:p>
          <a:p>
            <a:endParaRPr lang="en-US" sz="1100">
              <a:cs typeface="Arial" panose="020B0604020202020204" pitchFamily="34" charset="0"/>
            </a:endParaRPr>
          </a:p>
          <a:p>
            <a:pPr lvl="0"/>
            <a:r>
              <a:rPr lang="en-US" sz="1100" i="1">
                <a:cs typeface="Arial" panose="020B0604020202020204" pitchFamily="34" charset="0"/>
              </a:rPr>
              <a:t>Preferred citation: </a:t>
            </a:r>
            <a:endParaRPr lang="en-US" sz="1100" b="1" i="1">
              <a:cs typeface="Arial" panose="020B0604020202020204" pitchFamily="34" charset="0"/>
            </a:endParaRPr>
          </a:p>
          <a:p>
            <a:r>
              <a:rPr lang="en-US" sz="1100" i="1">
                <a:cs typeface="Arial" panose="020B0604020202020204" pitchFamily="34" charset="0"/>
              </a:rPr>
              <a:t>Author permission to reprint this publication is not necessary, and the citation should be as follows: National Center on Intensive Intervention. (2020). </a:t>
            </a:r>
            <a:r>
              <a:rPr lang="en-US" sz="1100" i="1"/>
              <a:t>Using the taxonomy of intervention intensity within the data-based individualization process: A reading example. </a:t>
            </a:r>
            <a:r>
              <a:rPr lang="en-US" sz="1100" i="1">
                <a:cs typeface="Arial" panose="020B0604020202020204" pitchFamily="34" charset="0"/>
              </a:rPr>
              <a:t>Washington, DC: U.S. Department of Education, Office of Special Education Programs, National Center on Intensive Intervention.</a:t>
            </a:r>
            <a:endParaRPr lang="en-US" sz="1100" b="1" i="1">
              <a:cs typeface="Arial" panose="020B0604020202020204" pitchFamily="34" charset="0"/>
            </a:endParaRPr>
          </a:p>
          <a:p>
            <a:endParaRPr lang="en-US" sz="1100" i="1">
              <a:cs typeface="Arial" panose="020B0604020202020204" pitchFamily="34" charset="0"/>
            </a:endParaRPr>
          </a:p>
          <a:p>
            <a:r>
              <a:rPr lang="en-US" sz="1100" i="1">
                <a:cs typeface="Arial" panose="020B0604020202020204" pitchFamily="34" charset="0"/>
              </a:rPr>
              <a:t>Facilitators: Introduce yourself and provide a brief summary of your background before moving on.</a:t>
            </a:r>
          </a:p>
          <a:p>
            <a:endParaRPr lang="en-US" sz="1100" i="1">
              <a:cs typeface="Arial" panose="020B0604020202020204" pitchFamily="34" charset="0"/>
            </a:endParaRPr>
          </a:p>
          <a:p>
            <a:r>
              <a:rPr lang="en-US" sz="1100" i="1">
                <a:cs typeface="Arial" panose="020B0604020202020204" pitchFamily="34" charset="0"/>
              </a:rPr>
              <a:t>Tips for using the speaker’s notes: </a:t>
            </a:r>
            <a:endParaRPr lang="en-US" sz="1100">
              <a:cs typeface="Arial" panose="020B0604020202020204" pitchFamily="34" charset="0"/>
            </a:endParaRPr>
          </a:p>
          <a:p>
            <a:pPr marL="171176" indent="-171176">
              <a:buFont typeface="Arial"/>
              <a:buChar char="•"/>
            </a:pPr>
            <a:r>
              <a:rPr lang="en-US" sz="1100" i="1">
                <a:cs typeface="Arial" panose="020B0604020202020204" pitchFamily="34" charset="0"/>
              </a:rPr>
              <a:t>Text formatted in standard font provides a sample script for the facilitator.</a:t>
            </a:r>
          </a:p>
          <a:p>
            <a:pPr marL="171176" indent="-171176">
              <a:buFont typeface="Arial"/>
              <a:buChar char="•"/>
            </a:pPr>
            <a:r>
              <a:rPr lang="en-US" sz="1100" i="1">
                <a:cs typeface="Arial" panose="020B0604020202020204" pitchFamily="34" charset="0"/>
              </a:rPr>
              <a:t>Text formatted in italic is intended as directions, notes, or background information for the facilitator. This includes notes for animations within the slide deck. </a:t>
            </a:r>
          </a:p>
          <a:p>
            <a:pPr marL="171176" indent="-171176">
              <a:buFont typeface="Arial"/>
              <a:buChar char="•"/>
            </a:pPr>
            <a:r>
              <a:rPr lang="en-US" sz="1100" i="1">
                <a:cs typeface="Arial" panose="020B0604020202020204" pitchFamily="34" charset="0"/>
              </a:rPr>
              <a:t>Slides that reference handouts that can be found in the participant workbook are noted with a banner indicating handout. </a:t>
            </a:r>
          </a:p>
        </p:txBody>
      </p:sp>
      <p:sp>
        <p:nvSpPr>
          <p:cNvPr id="4" name="Slide Number Placeholder 3"/>
          <p:cNvSpPr>
            <a:spLocks noGrp="1"/>
          </p:cNvSpPr>
          <p:nvPr>
            <p:ph type="sldNum" sz="quarter" idx="10"/>
          </p:nvPr>
        </p:nvSpPr>
        <p:spPr>
          <a:xfrm>
            <a:off x="3465927" y="9024094"/>
            <a:ext cx="78548" cy="231708"/>
          </a:xfrm>
        </p:spPr>
        <p:txBody>
          <a:bodyPr/>
          <a:lstStyle/>
          <a:p>
            <a:pPr>
              <a:defRPr/>
            </a:pPr>
            <a:fld id="{DBA2C2E2-0E08-480B-A22D-C2F2EBF6A27D}" type="slidenum">
              <a:rPr lang="en-US" smtClean="0"/>
              <a:pPr>
                <a:defRPr/>
              </a:pPr>
              <a:t>1</a:t>
            </a:fld>
            <a:endParaRPr lang="en-US"/>
          </a:p>
        </p:txBody>
      </p:sp>
    </p:spTree>
    <p:extLst>
      <p:ext uri="{BB962C8B-B14F-4D97-AF65-F5344CB8AC3E}">
        <p14:creationId xmlns:p14="http://schemas.microsoft.com/office/powerpoint/2010/main" val="1784335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312738"/>
            <a:ext cx="5476875" cy="3081337"/>
          </a:xfrm>
        </p:spPr>
      </p:sp>
      <p:sp>
        <p:nvSpPr>
          <p:cNvPr id="3" name="Notes Placeholder 2"/>
          <p:cNvSpPr>
            <a:spLocks noGrp="1"/>
          </p:cNvSpPr>
          <p:nvPr>
            <p:ph type="body" idx="1"/>
          </p:nvPr>
        </p:nvSpPr>
        <p:spPr>
          <a:xfrm>
            <a:off x="684560" y="3664024"/>
            <a:ext cx="5476479" cy="4807221"/>
          </a:xfrm>
        </p:spPr>
        <p:txBody>
          <a:bodyPr/>
          <a:lstStyle/>
          <a:p>
            <a:pPr defTabSz="912937">
              <a:defRPr/>
            </a:pPr>
            <a:r>
              <a:rPr lang="en-US" sz="1100"/>
              <a:t>One question you might have is, “Can I still implement DBI if I don’t have a standardized, evidence-based program?” As you can see on the slide, the teacher is saying, “I can tell you’re struggling with fractions, Tony, but there aren’t any EBPs for kids in your grade. Maybe check back in a few years?” We know that, in reality, we cannot say this. Yet we have students showing up at school every day, and some areas have limited or no evidence-based programs. Our recommendation is to use a standardized evidence-based program when it is available and consider augmenting current offerings if you have content areas with insufficient resources.</a:t>
            </a:r>
          </a:p>
          <a:p>
            <a:endParaRPr lang="en-US" sz="1100"/>
          </a:p>
          <a:p>
            <a:r>
              <a:rPr lang="en-US" sz="1100"/>
              <a:t>As Bryan Cook says in a module from the IRIS Center (</a:t>
            </a:r>
            <a:r>
              <a:rPr lang="en-US" sz="1100">
                <a:hlinkClick r:id="rId3"/>
              </a:rPr>
              <a:t>http://iris.peabody.vanderbilt.edu/module/ebp_01/cresource/q1/p01/transcript/#content</a:t>
            </a:r>
            <a:r>
              <a:rPr lang="en-US" sz="1100"/>
              <a:t>): The number of available practices that meet EBP criteria are limited, but . . . “Every evidence-based practice at some point started off as a non-evidence-based practice that we didn’t have enough research out yet to tell whether it was evidenced-based. And so just because something’s not evidenced-based doesn’t necessarily mean that it’s ineffective.”</a:t>
            </a:r>
          </a:p>
          <a:p>
            <a:pPr defTabSz="912937">
              <a:defRPr/>
            </a:pPr>
            <a:endParaRPr lang="en-US" sz="1100">
              <a:solidFill>
                <a:srgbClr val="000000"/>
              </a:solidFill>
              <a:ea typeface="Times New Roman"/>
            </a:endParaRPr>
          </a:p>
          <a:p>
            <a:r>
              <a:rPr lang="en-US" sz="1100">
                <a:solidFill>
                  <a:srgbClr val="000000"/>
                </a:solidFill>
                <a:ea typeface="Times New Roman"/>
              </a:rPr>
              <a:t>In the next section, we will introduce the Taxonomy of Intervention Intensity and discuss how you can use the dimensions to guide your understanding of the interventions you are providing. This taxonomy applies both to a standard protocol intervention as well as those that you may need to design because of limitations in the availability of a program. </a:t>
            </a:r>
            <a:endParaRPr lang="en-US"/>
          </a:p>
        </p:txBody>
      </p:sp>
      <p:sp>
        <p:nvSpPr>
          <p:cNvPr id="4" name="Slide Number Placeholder 3"/>
          <p:cNvSpPr>
            <a:spLocks noGrp="1"/>
          </p:cNvSpPr>
          <p:nvPr>
            <p:ph type="sldNum" sz="quarter" idx="10"/>
          </p:nvPr>
        </p:nvSpPr>
        <p:spPr>
          <a:xfrm>
            <a:off x="3426654" y="9024094"/>
            <a:ext cx="157094" cy="231708"/>
          </a:xfrm>
        </p:spPr>
        <p:txBody>
          <a:bodyPr/>
          <a:lstStyle/>
          <a:p>
            <a:pPr>
              <a:defRPr/>
            </a:pPr>
            <a:fld id="{DBA2C2E2-0E08-480B-A22D-C2F2EBF6A27D}" type="slidenum">
              <a:rPr lang="en-US" smtClean="0"/>
              <a:pPr>
                <a:defRPr/>
              </a:pPr>
              <a:t>10</a:t>
            </a:fld>
            <a:endParaRPr lang="en-US"/>
          </a:p>
        </p:txBody>
      </p:sp>
    </p:spTree>
    <p:extLst>
      <p:ext uri="{BB962C8B-B14F-4D97-AF65-F5344CB8AC3E}">
        <p14:creationId xmlns:p14="http://schemas.microsoft.com/office/powerpoint/2010/main" val="106008650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38138"/>
            <a:ext cx="5772150" cy="3246437"/>
          </a:xfrm>
        </p:spPr>
      </p:sp>
      <p:sp>
        <p:nvSpPr>
          <p:cNvPr id="3" name="Notes Placeholder 2"/>
          <p:cNvSpPr>
            <a:spLocks noGrp="1"/>
          </p:cNvSpPr>
          <p:nvPr>
            <p:ph type="body" idx="1"/>
          </p:nvPr>
        </p:nvSpPr>
        <p:spPr>
          <a:xfrm>
            <a:off x="685800" y="3759201"/>
            <a:ext cx="5486400" cy="3600450"/>
          </a:xfrm>
        </p:spPr>
        <p:txBody>
          <a:bodyPr/>
          <a:lstStyle/>
          <a:p>
            <a:r>
              <a:rPr lang="en-US" sz="1100" i="1"/>
              <a:t>This slide has animations. </a:t>
            </a:r>
          </a:p>
          <a:p>
            <a:endParaRPr lang="en-US" sz="1100"/>
          </a:p>
          <a:p>
            <a:r>
              <a:rPr lang="en-US" sz="1100"/>
              <a:t>On Kelsey’s graph, the teacher documents her baseline (23 words correct per minute) and her goal (</a:t>
            </a:r>
            <a:r>
              <a:rPr lang="en-US" sz="1100" i="1"/>
              <a:t>click for animation</a:t>
            </a:r>
            <a:r>
              <a:rPr lang="en-US" sz="1100"/>
              <a:t>) at 90 words correct per minute. She then (</a:t>
            </a:r>
            <a:r>
              <a:rPr lang="en-US" sz="1100" i="1"/>
              <a:t>click for animation</a:t>
            </a:r>
            <a:r>
              <a:rPr lang="en-US" sz="1100"/>
              <a:t>) draws a line between the two which will represent Kelsey’s progress.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100</a:t>
            </a:fld>
            <a:endParaRPr lang="en-US"/>
          </a:p>
        </p:txBody>
      </p:sp>
    </p:spTree>
    <p:extLst>
      <p:ext uri="{BB962C8B-B14F-4D97-AF65-F5344CB8AC3E}">
        <p14:creationId xmlns:p14="http://schemas.microsoft.com/office/powerpoint/2010/main" val="365362619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685800" y="3654962"/>
            <a:ext cx="5486400" cy="3600450"/>
          </a:xfrm>
        </p:spPr>
        <p:txBody>
          <a:bodyPr/>
          <a:lstStyle/>
          <a:p>
            <a:r>
              <a:rPr lang="en-US" sz="1100" i="0"/>
              <a:t>After the 4–6 weeks of intervention implementation and data collection, Kelsey’s teacher meets with the team to determine how Kelsey is doing. </a:t>
            </a:r>
          </a:p>
          <a:p>
            <a:endParaRPr lang="en-US"/>
          </a:p>
        </p:txBody>
      </p:sp>
      <p:sp>
        <p:nvSpPr>
          <p:cNvPr id="4" name="Slide Number Placeholder 3"/>
          <p:cNvSpPr>
            <a:spLocks noGrp="1"/>
          </p:cNvSpPr>
          <p:nvPr>
            <p:ph type="sldNum" sz="quarter" idx="10"/>
          </p:nvPr>
        </p:nvSpPr>
        <p:spPr/>
        <p:txBody>
          <a:bodyPr/>
          <a:lstStyle/>
          <a:p>
            <a:fld id="{1BCF944E-AC27-4BEA-9C0A-695BFCE7C965}" type="slidenum">
              <a:rPr lang="en-US" smtClean="0"/>
              <a:pPr/>
              <a:t>101</a:t>
            </a:fld>
            <a:endParaRPr lang="en-US"/>
          </a:p>
        </p:txBody>
      </p:sp>
    </p:spTree>
    <p:extLst>
      <p:ext uri="{BB962C8B-B14F-4D97-AF65-F5344CB8AC3E}">
        <p14:creationId xmlns:p14="http://schemas.microsoft.com/office/powerpoint/2010/main" val="237065037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58763"/>
            <a:ext cx="5630863" cy="3167062"/>
          </a:xfrm>
        </p:spPr>
      </p:sp>
      <p:sp>
        <p:nvSpPr>
          <p:cNvPr id="3" name="Notes Placeholder 2"/>
          <p:cNvSpPr>
            <a:spLocks noGrp="1"/>
          </p:cNvSpPr>
          <p:nvPr>
            <p:ph type="body" idx="1"/>
          </p:nvPr>
        </p:nvSpPr>
        <p:spPr>
          <a:xfrm>
            <a:off x="685800" y="3626827"/>
            <a:ext cx="5486400" cy="3600450"/>
          </a:xfrm>
        </p:spPr>
        <p:txBody>
          <a:bodyPr/>
          <a:lstStyle/>
          <a:p>
            <a:r>
              <a:rPr lang="en-US" sz="1100" baseline="0">
                <a:latin typeface="Arial"/>
                <a:cs typeface="Arial"/>
              </a:rPr>
              <a:t>Kelsey’s teacher has drawn a phase</a:t>
            </a:r>
            <a:r>
              <a:rPr lang="en-US" sz="1100">
                <a:latin typeface="Arial"/>
                <a:cs typeface="Arial"/>
              </a:rPr>
              <a:t> line</a:t>
            </a:r>
            <a:r>
              <a:rPr lang="en-US" sz="1100" baseline="0">
                <a:latin typeface="Arial"/>
                <a:cs typeface="Arial"/>
              </a:rPr>
              <a:t> to distinguish when the validated intervention (without adaptations) began. This allows the </a:t>
            </a:r>
            <a:r>
              <a:rPr lang="en-US" sz="1100">
                <a:latin typeface="Arial"/>
                <a:cs typeface="Arial"/>
              </a:rPr>
              <a:t>team to </a:t>
            </a:r>
            <a:r>
              <a:rPr lang="en-US" sz="1100" baseline="0">
                <a:latin typeface="Arial"/>
                <a:cs typeface="Arial"/>
              </a:rPr>
              <a:t>assess the impact of that “phase” of the intervention. Look at the data points following the intervention phase line. Did Kelsey respond to the intervention? Does she need DBI?</a:t>
            </a:r>
            <a:r>
              <a:rPr lang="en-US" sz="1100">
                <a:latin typeface="Arial"/>
                <a:cs typeface="Arial"/>
              </a:rPr>
              <a:t> </a:t>
            </a:r>
            <a:endParaRPr lang="en-US" sz="1100" baseline="0"/>
          </a:p>
          <a:p>
            <a:endParaRPr lang="en-US" sz="1100" baseline="0"/>
          </a:p>
          <a:p>
            <a:r>
              <a:rPr lang="en-US" sz="1100" baseline="0">
                <a:latin typeface="Arial"/>
                <a:cs typeface="Arial"/>
              </a:rPr>
              <a:t>Using two common progress monitoring decision rules, we can confidently say that Kelsey is NOT responding to the validated platform. First, she has four consecutive data points below the goal line. In addition, the trend line, shown as dashed lines, indicates that she is not likely to meet her goal.</a:t>
            </a:r>
            <a:r>
              <a:rPr lang="en-US" sz="1100">
                <a:latin typeface="Arial"/>
                <a:cs typeface="Arial"/>
              </a:rPr>
              <a:t> </a:t>
            </a:r>
            <a:endParaRPr lang="en-US" sz="1100" baseline="0">
              <a:cs typeface="Arial"/>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102</a:t>
            </a:fld>
            <a:endParaRPr lang="en-US"/>
          </a:p>
        </p:txBody>
      </p:sp>
    </p:spTree>
    <p:extLst>
      <p:ext uri="{BB962C8B-B14F-4D97-AF65-F5344CB8AC3E}">
        <p14:creationId xmlns:p14="http://schemas.microsoft.com/office/powerpoint/2010/main" val="288724313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57175"/>
            <a:ext cx="5486400" cy="3086100"/>
          </a:xfrm>
        </p:spPr>
      </p:sp>
      <p:sp>
        <p:nvSpPr>
          <p:cNvPr id="3" name="Notes Placeholder 2"/>
          <p:cNvSpPr>
            <a:spLocks noGrp="1"/>
          </p:cNvSpPr>
          <p:nvPr>
            <p:ph type="body" idx="1"/>
          </p:nvPr>
        </p:nvSpPr>
        <p:spPr>
          <a:xfrm>
            <a:off x="685800" y="3654963"/>
            <a:ext cx="5486400" cy="3600450"/>
          </a:xfrm>
        </p:spPr>
        <p:txBody>
          <a:bodyPr/>
          <a:lstStyle/>
          <a:p>
            <a:r>
              <a:rPr lang="en-US" i="0"/>
              <a:t>In addition to just reviewing the data on Kelsey’s progress monitoring graph, the team also considered the following: (</a:t>
            </a:r>
            <a:r>
              <a:rPr lang="en-US" i="1"/>
              <a:t>read slide)</a:t>
            </a:r>
            <a:endParaRPr lang="en-US" i="0"/>
          </a:p>
        </p:txBody>
      </p:sp>
      <p:sp>
        <p:nvSpPr>
          <p:cNvPr id="4" name="Slide Number Placeholder 3"/>
          <p:cNvSpPr>
            <a:spLocks noGrp="1"/>
          </p:cNvSpPr>
          <p:nvPr>
            <p:ph type="sldNum" sz="quarter" idx="10"/>
          </p:nvPr>
        </p:nvSpPr>
        <p:spPr/>
        <p:txBody>
          <a:bodyPr/>
          <a:lstStyle/>
          <a:p>
            <a:fld id="{B54DC83E-89B8-4806-9A94-7D2BAA520DC6}" type="slidenum">
              <a:rPr lang="en-US" smtClean="0"/>
              <a:pPr/>
              <a:t>103</a:t>
            </a:fld>
            <a:endParaRPr lang="en-US"/>
          </a:p>
        </p:txBody>
      </p:sp>
    </p:spTree>
    <p:extLst>
      <p:ext uri="{BB962C8B-B14F-4D97-AF65-F5344CB8AC3E}">
        <p14:creationId xmlns:p14="http://schemas.microsoft.com/office/powerpoint/2010/main" val="254240801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1313"/>
            <a:ext cx="5486400" cy="3086100"/>
          </a:xfrm>
        </p:spPr>
      </p:sp>
      <p:sp>
        <p:nvSpPr>
          <p:cNvPr id="3" name="Notes Placeholder 2"/>
          <p:cNvSpPr>
            <a:spLocks noGrp="1"/>
          </p:cNvSpPr>
          <p:nvPr>
            <p:ph type="body" idx="1"/>
          </p:nvPr>
        </p:nvSpPr>
        <p:spPr>
          <a:xfrm>
            <a:off x="685800" y="3697165"/>
            <a:ext cx="5486400" cy="3600450"/>
          </a:xfrm>
        </p:spPr>
        <p:txBody>
          <a:bodyPr/>
          <a:lstStyle/>
          <a:p>
            <a:r>
              <a:rPr lang="en-US" sz="1100"/>
              <a:t>Here are the fidelity data collected during</a:t>
            </a:r>
            <a:r>
              <a:rPr lang="en-US" sz="1100" baseline="0"/>
              <a:t> the intervention. When determining fidelity, the team or teacher determines the extent to which the students participated in the intervention. Review the fidelity data. What trends do you see? </a:t>
            </a:r>
            <a:r>
              <a:rPr lang="en-US" sz="1100" i="1" baseline="0"/>
              <a:t>(click for animation of duration box, click again for animation of strong ratings of engagement)</a:t>
            </a:r>
            <a:r>
              <a:rPr lang="en-US" sz="1100" baseline="0"/>
              <a:t> </a:t>
            </a:r>
          </a:p>
          <a:p>
            <a:endParaRPr lang="en-US" sz="1100" baseline="0"/>
          </a:p>
          <a:p>
            <a:r>
              <a:rPr lang="en-US" sz="1100" i="1" baseline="0"/>
              <a:t>Provide participants about one minute to review the data and share what they see with their neighbor. Overall, the data suggest that the student is participating in the intervention and the teacher believes the intervention was delivered as designed. Note that the average duration is about 20 minutes. </a:t>
            </a:r>
            <a:endParaRPr lang="en-US" sz="1100" i="1"/>
          </a:p>
        </p:txBody>
      </p:sp>
      <p:sp>
        <p:nvSpPr>
          <p:cNvPr id="4" name="Slide Number Placeholder 3"/>
          <p:cNvSpPr>
            <a:spLocks noGrp="1"/>
          </p:cNvSpPr>
          <p:nvPr>
            <p:ph type="sldNum" sz="quarter" idx="10"/>
          </p:nvPr>
        </p:nvSpPr>
        <p:spPr/>
        <p:txBody>
          <a:bodyPr/>
          <a:lstStyle/>
          <a:p>
            <a:fld id="{B54DC83E-89B8-4806-9A94-7D2BAA520DC6}" type="slidenum">
              <a:rPr lang="en-US" smtClean="0"/>
              <a:pPr/>
              <a:t>104</a:t>
            </a:fld>
            <a:endParaRPr lang="en-US"/>
          </a:p>
        </p:txBody>
      </p:sp>
    </p:spTree>
    <p:extLst>
      <p:ext uri="{BB962C8B-B14F-4D97-AF65-F5344CB8AC3E}">
        <p14:creationId xmlns:p14="http://schemas.microsoft.com/office/powerpoint/2010/main" val="338547532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2588"/>
            <a:ext cx="5486400" cy="3086100"/>
          </a:xfrm>
        </p:spPr>
      </p:sp>
      <p:sp>
        <p:nvSpPr>
          <p:cNvPr id="3" name="Notes Placeholder 2"/>
          <p:cNvSpPr>
            <a:spLocks noGrp="1"/>
          </p:cNvSpPr>
          <p:nvPr>
            <p:ph type="body" idx="1"/>
          </p:nvPr>
        </p:nvSpPr>
        <p:spPr>
          <a:xfrm>
            <a:off x="685800" y="3711233"/>
            <a:ext cx="5486400" cy="3600450"/>
          </a:xfrm>
        </p:spPr>
        <p:txBody>
          <a:bodyPr/>
          <a:lstStyle/>
          <a:p>
            <a:r>
              <a:rPr lang="en-US" sz="1100"/>
              <a:t>Having reviewed the fidelity data and considered the other questions, the team decides that Kelsey is not responding to the intervention, but most of her peers are and they didn’t see any major issues with fidelity. Before making an adaptation to the intervention, they collected informal diagnostic data to help them to understand why Kelsey might not be responding and to guide their hypothesis. </a:t>
            </a:r>
          </a:p>
        </p:txBody>
      </p:sp>
      <p:sp>
        <p:nvSpPr>
          <p:cNvPr id="4" name="Slide Number Placeholder 3"/>
          <p:cNvSpPr>
            <a:spLocks noGrp="1"/>
          </p:cNvSpPr>
          <p:nvPr>
            <p:ph type="sldNum" sz="quarter" idx="10"/>
          </p:nvPr>
        </p:nvSpPr>
        <p:spPr/>
        <p:txBody>
          <a:bodyPr/>
          <a:lstStyle/>
          <a:p>
            <a:fld id="{1BCF944E-AC27-4BEA-9C0A-695BFCE7C965}" type="slidenum">
              <a:rPr lang="en-US" smtClean="0">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159652655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1313"/>
            <a:ext cx="5486400" cy="3086100"/>
          </a:xfrm>
        </p:spPr>
      </p:sp>
      <p:sp>
        <p:nvSpPr>
          <p:cNvPr id="3" name="Notes Placeholder 2"/>
          <p:cNvSpPr>
            <a:spLocks noGrp="1"/>
          </p:cNvSpPr>
          <p:nvPr>
            <p:ph type="body" idx="1"/>
          </p:nvPr>
        </p:nvSpPr>
        <p:spPr>
          <a:xfrm>
            <a:off x="685800" y="3725301"/>
            <a:ext cx="5486400" cy="3600450"/>
          </a:xfrm>
        </p:spPr>
        <p:txBody>
          <a:bodyPr/>
          <a:lstStyle/>
          <a:p>
            <a:r>
              <a:rPr lang="en-US" sz="1100" i="1"/>
              <a:t>Review slide. </a:t>
            </a:r>
          </a:p>
          <a:p>
            <a:endParaRPr lang="en-US" sz="1100" i="1"/>
          </a:p>
          <a:p>
            <a:r>
              <a:rPr lang="en-US" sz="1100" i="1"/>
              <a:t>When describing the hypothesis click for animation. You will notice that the darker box is around dosage as we are primarily focused on adding more opportunities to respond, but that there are also call outs for alignment and comprehensiveness as we will focus our practice opportunities on the student’s skill gaps and use explicit instruction principles. </a:t>
            </a:r>
          </a:p>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106</a:t>
            </a:fld>
            <a:endParaRPr lang="en-US"/>
          </a:p>
        </p:txBody>
      </p:sp>
    </p:spTree>
    <p:extLst>
      <p:ext uri="{BB962C8B-B14F-4D97-AF65-F5344CB8AC3E}">
        <p14:creationId xmlns:p14="http://schemas.microsoft.com/office/powerpoint/2010/main" val="146707520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1313"/>
            <a:ext cx="5486400" cy="3086100"/>
          </a:xfrm>
        </p:spPr>
      </p:sp>
      <p:sp>
        <p:nvSpPr>
          <p:cNvPr id="3" name="Notes Placeholder 2"/>
          <p:cNvSpPr>
            <a:spLocks noGrp="1"/>
          </p:cNvSpPr>
          <p:nvPr>
            <p:ph type="body" idx="1"/>
          </p:nvPr>
        </p:nvSpPr>
        <p:spPr>
          <a:xfrm>
            <a:off x="685800" y="3654962"/>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Once Kelsey’s teacher has identified Kelsey’s needs through diagnostic assessment, she will adapt the intervention</a:t>
            </a:r>
            <a:r>
              <a:rPr lang="en-US" sz="1100" baseline="0"/>
              <a:t> based on the hypothesis.</a:t>
            </a:r>
            <a:r>
              <a:rPr lang="en-US" sz="1100"/>
              <a:t> </a:t>
            </a:r>
          </a:p>
        </p:txBody>
      </p:sp>
      <p:sp>
        <p:nvSpPr>
          <p:cNvPr id="4" name="Slide Number Placeholder 3"/>
          <p:cNvSpPr>
            <a:spLocks noGrp="1"/>
          </p:cNvSpPr>
          <p:nvPr>
            <p:ph type="sldNum" sz="quarter" idx="10"/>
          </p:nvPr>
        </p:nvSpPr>
        <p:spPr/>
        <p:txBody>
          <a:bodyPr/>
          <a:lstStyle/>
          <a:p>
            <a:fld id="{1BCF944E-AC27-4BEA-9C0A-695BFCE7C965}" type="slidenum">
              <a:rPr lang="en-US" smtClean="0"/>
              <a:pPr/>
              <a:t>107</a:t>
            </a:fld>
            <a:endParaRPr lang="en-US"/>
          </a:p>
        </p:txBody>
      </p:sp>
    </p:spTree>
    <p:extLst>
      <p:ext uri="{BB962C8B-B14F-4D97-AF65-F5344CB8AC3E}">
        <p14:creationId xmlns:p14="http://schemas.microsoft.com/office/powerpoint/2010/main" val="215658543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96875"/>
            <a:ext cx="5486400" cy="3086100"/>
          </a:xfrm>
        </p:spPr>
      </p:sp>
      <p:sp>
        <p:nvSpPr>
          <p:cNvPr id="3" name="Notes Placeholder 2"/>
          <p:cNvSpPr>
            <a:spLocks noGrp="1"/>
          </p:cNvSpPr>
          <p:nvPr>
            <p:ph type="body" idx="1"/>
          </p:nvPr>
        </p:nvSpPr>
        <p:spPr>
          <a:xfrm>
            <a:off x="685800" y="3654962"/>
            <a:ext cx="5486400" cy="3600450"/>
          </a:xfrm>
        </p:spPr>
        <p:txBody>
          <a:bodyPr/>
          <a:lstStyle/>
          <a:p>
            <a:r>
              <a:rPr lang="en-US" sz="1100" i="0" baseline="0"/>
              <a:t>The team makes the following changes. (</a:t>
            </a:r>
            <a:r>
              <a:rPr lang="en-US" sz="1100" i="1" baseline="0"/>
              <a:t>Click for animation</a:t>
            </a:r>
            <a:r>
              <a:rPr lang="en-US" sz="1100" i="0" baseline="0"/>
              <a:t>) The team will increase the length of the session to 40 minutes per day and will move Kelsey into a smaller group of three students who have similar needs. They believe this will enable Kelsey to have more interactions with the teacher. </a:t>
            </a:r>
          </a:p>
          <a:p>
            <a:endParaRPr lang="en-US" sz="1100" i="0" baseline="0"/>
          </a:p>
          <a:p>
            <a:r>
              <a:rPr lang="en-US" sz="1100" i="0" baseline="0"/>
              <a:t>Although there may be other changes that could help Kelsey, the team knows that it is important to make very few changes to the intervention so that she can assess the impact of the change. </a:t>
            </a:r>
            <a:endParaRPr lang="en-US" sz="1100" i="0"/>
          </a:p>
        </p:txBody>
      </p:sp>
      <p:sp>
        <p:nvSpPr>
          <p:cNvPr id="4" name="Slide Number Placeholder 3"/>
          <p:cNvSpPr>
            <a:spLocks noGrp="1"/>
          </p:cNvSpPr>
          <p:nvPr>
            <p:ph type="sldNum" sz="quarter" idx="10"/>
          </p:nvPr>
        </p:nvSpPr>
        <p:spPr/>
        <p:txBody>
          <a:bodyPr/>
          <a:lstStyle/>
          <a:p>
            <a:fld id="{B54DC83E-89B8-4806-9A94-7D2BAA520DC6}" type="slidenum">
              <a:rPr lang="en-US" smtClean="0"/>
              <a:pPr/>
              <a:t>108</a:t>
            </a:fld>
            <a:endParaRPr lang="en-US"/>
          </a:p>
        </p:txBody>
      </p:sp>
    </p:spTree>
    <p:extLst>
      <p:ext uri="{BB962C8B-B14F-4D97-AF65-F5344CB8AC3E}">
        <p14:creationId xmlns:p14="http://schemas.microsoft.com/office/powerpoint/2010/main" val="383757032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9888"/>
            <a:ext cx="5486400" cy="3086100"/>
          </a:xfrm>
        </p:spPr>
      </p:sp>
      <p:sp>
        <p:nvSpPr>
          <p:cNvPr id="3" name="Notes Placeholder 2"/>
          <p:cNvSpPr>
            <a:spLocks noGrp="1"/>
          </p:cNvSpPr>
          <p:nvPr>
            <p:ph type="body" idx="1"/>
          </p:nvPr>
        </p:nvSpPr>
        <p:spPr>
          <a:xfrm>
            <a:off x="685800" y="3669030"/>
            <a:ext cx="5486400" cy="3600450"/>
          </a:xfrm>
        </p:spPr>
        <p:txBody>
          <a:bodyPr/>
          <a:lstStyle/>
          <a:p>
            <a:r>
              <a:rPr lang="en-US" sz="1100"/>
              <a:t>The teacher implements the intervention with the new adaption,</a:t>
            </a:r>
            <a:r>
              <a:rPr lang="en-US" sz="1100" baseline="0"/>
              <a:t> 40 minutes per session. She uses the DBI Daily Log to monitor the extent to which she implemented the adaptation with fidelity. How did she do? Any other concerns regarding fidelity of implementation? (</a:t>
            </a:r>
            <a:r>
              <a:rPr lang="en-US" sz="1100" i="1" baseline="0"/>
              <a:t>Click to focus on intervention duration and frequency and click again to bring up the box suggesting the average duration was 40 minute</a:t>
            </a:r>
            <a:r>
              <a:rPr lang="en-US" sz="1100" baseline="0"/>
              <a:t>) </a:t>
            </a:r>
            <a:endParaRPr lang="en-US" sz="1100"/>
          </a:p>
        </p:txBody>
      </p:sp>
      <p:sp>
        <p:nvSpPr>
          <p:cNvPr id="4" name="Slide Number Placeholder 3"/>
          <p:cNvSpPr>
            <a:spLocks noGrp="1"/>
          </p:cNvSpPr>
          <p:nvPr>
            <p:ph type="sldNum" sz="quarter" idx="10"/>
          </p:nvPr>
        </p:nvSpPr>
        <p:spPr/>
        <p:txBody>
          <a:bodyPr/>
          <a:lstStyle/>
          <a:p>
            <a:fld id="{B54DC83E-89B8-4806-9A94-7D2BAA520DC6}" type="slidenum">
              <a:rPr lang="en-US" smtClean="0"/>
              <a:pPr/>
              <a:t>109</a:t>
            </a:fld>
            <a:endParaRPr lang="en-US"/>
          </a:p>
        </p:txBody>
      </p:sp>
    </p:spTree>
    <p:extLst>
      <p:ext uri="{BB962C8B-B14F-4D97-AF65-F5344CB8AC3E}">
        <p14:creationId xmlns:p14="http://schemas.microsoft.com/office/powerpoint/2010/main" val="2238393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327025"/>
            <a:ext cx="5476875" cy="3081338"/>
          </a:xfrm>
        </p:spPr>
      </p:sp>
      <p:sp>
        <p:nvSpPr>
          <p:cNvPr id="3" name="Notes Placeholder 2"/>
          <p:cNvSpPr>
            <a:spLocks noGrp="1"/>
          </p:cNvSpPr>
          <p:nvPr>
            <p:ph type="body" idx="1"/>
          </p:nvPr>
        </p:nvSpPr>
        <p:spPr>
          <a:xfrm>
            <a:off x="684560" y="3635928"/>
            <a:ext cx="5476479" cy="3595538"/>
          </a:xfrm>
        </p:spPr>
        <p:txBody>
          <a:bodyPr/>
          <a:lstStyle/>
          <a:p>
            <a:r>
              <a:rPr lang="en-US" altLang="en-US" sz="1100">
                <a:latin typeface="+mn-lt"/>
                <a:ea typeface="ＭＳ Ｐゴシック" panose="020B0600070205080204" pitchFamily="34" charset="-128"/>
              </a:rPr>
              <a:t>As we think about our validated interventions, we need to consider two elements: An intervention should be designed based on the Taxonomy of Intervention Intensity, and it should be conducted with fidelity. In other words, what we are going to implement and how we will implement it. </a:t>
            </a:r>
          </a:p>
          <a:p>
            <a:endParaRPr lang="en-US" altLang="en-US" sz="1100">
              <a:latin typeface="+mn-lt"/>
              <a:ea typeface="ＭＳ Ｐゴシック" panose="020B0600070205080204" pitchFamily="34" charset="-128"/>
            </a:endParaRPr>
          </a:p>
          <a:p>
            <a:r>
              <a:rPr lang="en-US" altLang="en-US" sz="1100">
                <a:latin typeface="+mn-lt"/>
                <a:ea typeface="ＭＳ Ｐゴシック" panose="020B0600070205080204" pitchFamily="34" charset="-128"/>
              </a:rPr>
              <a:t>Often, when we consider our interventions, we focus only on whether a study or two (or sometimes a colleague) has said it is effective or has an evidence base. In fact, as we think about our validated interventions, we want to consider (</a:t>
            </a:r>
            <a:r>
              <a:rPr lang="en-US" altLang="en-US" sz="1100" i="1">
                <a:latin typeface="+mn-lt"/>
                <a:ea typeface="ＭＳ Ｐゴシック" panose="020B0600070205080204" pitchFamily="34" charset="-128"/>
              </a:rPr>
              <a:t>click for animations and review components as they appear</a:t>
            </a:r>
            <a:r>
              <a:rPr lang="en-US" altLang="en-US" sz="1100">
                <a:latin typeface="+mn-lt"/>
                <a:ea typeface="ＭＳ Ｐゴシック" panose="020B0600070205080204" pitchFamily="34" charset="-128"/>
              </a:rPr>
              <a:t>). To help us guide our understanding, it would be helpful if we had a framework . . . </a:t>
            </a:r>
            <a:endParaRPr lang="en-US" altLang="en-US" sz="1100" i="1">
              <a:latin typeface="+mn-lt"/>
              <a:ea typeface="ＭＳ Ｐゴシック" panose="020B0600070205080204" pitchFamily="34" charset="-128"/>
            </a:endParaRP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11</a:t>
            </a:fld>
            <a:endParaRPr lang="en-US"/>
          </a:p>
        </p:txBody>
      </p:sp>
    </p:spTree>
    <p:extLst>
      <p:ext uri="{BB962C8B-B14F-4D97-AF65-F5344CB8AC3E}">
        <p14:creationId xmlns:p14="http://schemas.microsoft.com/office/powerpoint/2010/main" val="256697907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685800" y="3626827"/>
            <a:ext cx="5486400" cy="3600450"/>
          </a:xfrm>
        </p:spPr>
        <p:txBody>
          <a:bodyPr/>
          <a:lstStyle/>
          <a:p>
            <a:r>
              <a:rPr lang="en-US" sz="1100"/>
              <a:t>While the teacher collects daily fidelity data, she also continues to collect weekly progress monitoring</a:t>
            </a:r>
            <a:r>
              <a:rPr lang="en-US" sz="1100" baseline="0"/>
              <a:t> data through implementation of the progress monitoring plan. Remember, the teacher is administering Passage Reading Fluency (PRF) each week. </a:t>
            </a:r>
            <a:endParaRPr lang="en-US" sz="1100"/>
          </a:p>
        </p:txBody>
      </p:sp>
      <p:sp>
        <p:nvSpPr>
          <p:cNvPr id="4" name="Slide Number Placeholder 3"/>
          <p:cNvSpPr>
            <a:spLocks noGrp="1"/>
          </p:cNvSpPr>
          <p:nvPr>
            <p:ph type="sldNum" sz="quarter" idx="10"/>
          </p:nvPr>
        </p:nvSpPr>
        <p:spPr/>
        <p:txBody>
          <a:bodyPr/>
          <a:lstStyle/>
          <a:p>
            <a:fld id="{1BCF944E-AC27-4BEA-9C0A-695BFCE7C965}" type="slidenum">
              <a:rPr lang="en-US" smtClean="0"/>
              <a:pPr/>
              <a:t>110</a:t>
            </a:fld>
            <a:endParaRPr lang="en-US"/>
          </a:p>
        </p:txBody>
      </p:sp>
    </p:spTree>
    <p:extLst>
      <p:ext uri="{BB962C8B-B14F-4D97-AF65-F5344CB8AC3E}">
        <p14:creationId xmlns:p14="http://schemas.microsoft.com/office/powerpoint/2010/main" val="42364621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2588"/>
            <a:ext cx="5486400" cy="3086100"/>
          </a:xfrm>
        </p:spPr>
      </p:sp>
      <p:sp>
        <p:nvSpPr>
          <p:cNvPr id="3" name="Notes Placeholder 2"/>
          <p:cNvSpPr>
            <a:spLocks noGrp="1"/>
          </p:cNvSpPr>
          <p:nvPr>
            <p:ph type="body" idx="1"/>
          </p:nvPr>
        </p:nvSpPr>
        <p:spPr>
          <a:xfrm>
            <a:off x="685800" y="3683098"/>
            <a:ext cx="5486400" cy="3600450"/>
          </a:xfrm>
        </p:spPr>
        <p:txBody>
          <a:bodyPr/>
          <a:lstStyle/>
          <a:p>
            <a:r>
              <a:rPr lang="en-US" sz="1100">
                <a:latin typeface="Arial"/>
                <a:cs typeface="Arial"/>
              </a:rPr>
              <a:t>Because the teacher made a change to the original</a:t>
            </a:r>
            <a:r>
              <a:rPr lang="en-US" sz="1100" baseline="0">
                <a:latin typeface="Arial"/>
                <a:cs typeface="Arial"/>
              </a:rPr>
              <a:t> intervention, she draws another phase</a:t>
            </a:r>
            <a:r>
              <a:rPr lang="en-US" sz="1100">
                <a:latin typeface="Arial"/>
                <a:cs typeface="Arial"/>
              </a:rPr>
              <a:t> line</a:t>
            </a:r>
            <a:r>
              <a:rPr lang="en-US" sz="1100" baseline="0">
                <a:latin typeface="Arial"/>
                <a:cs typeface="Arial"/>
              </a:rPr>
              <a:t>. This allows her to assess the impact of the intervention with the new adaptation in comparison to the intervention without the adaptation. How is Kelsey responding to the intervention with greater dosage? Is this sufficient progress?</a:t>
            </a:r>
            <a:r>
              <a:rPr lang="en-US" sz="1100">
                <a:latin typeface="Arial"/>
                <a:cs typeface="Arial"/>
              </a:rPr>
              <a:t> </a:t>
            </a:r>
            <a:endParaRPr lang="en-US" sz="1100" baseline="0"/>
          </a:p>
          <a:p>
            <a:endParaRPr lang="en-US" sz="1100" baseline="0"/>
          </a:p>
          <a:p>
            <a:r>
              <a:rPr lang="en-US" sz="1100" baseline="0"/>
              <a:t>In this case, Kelsey is making progress as indicated by the upward trend line (red dashed). However, the progress is not sufficient to help her reach her goal of 90 words read correctly. The team must reconvene to review additional diagnostic data and identify intensification strategies that will help Kelsey reach her goal. </a:t>
            </a:r>
            <a:endParaRPr lang="en-US" sz="110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111</a:t>
            </a:fld>
            <a:endParaRPr lang="en-US"/>
          </a:p>
        </p:txBody>
      </p:sp>
    </p:spTree>
    <p:extLst>
      <p:ext uri="{BB962C8B-B14F-4D97-AF65-F5344CB8AC3E}">
        <p14:creationId xmlns:p14="http://schemas.microsoft.com/office/powerpoint/2010/main" val="236630610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9888"/>
            <a:ext cx="5486400" cy="3086100"/>
          </a:xfrm>
        </p:spPr>
      </p:sp>
      <p:sp>
        <p:nvSpPr>
          <p:cNvPr id="3" name="Notes Placeholder 2"/>
          <p:cNvSpPr>
            <a:spLocks noGrp="1"/>
          </p:cNvSpPr>
          <p:nvPr>
            <p:ph type="body" idx="1"/>
          </p:nvPr>
        </p:nvSpPr>
        <p:spPr>
          <a:xfrm>
            <a:off x="685800" y="3654962"/>
            <a:ext cx="5486400" cy="3600450"/>
          </a:xfrm>
        </p:spPr>
        <p:txBody>
          <a:bodyPr/>
          <a:lstStyle/>
          <a:p>
            <a:r>
              <a:rPr lang="en-US" sz="1100"/>
              <a:t>(</a:t>
            </a:r>
            <a:r>
              <a:rPr lang="en-US" sz="1100" i="1"/>
              <a:t>Click for animation</a:t>
            </a:r>
            <a:r>
              <a:rPr lang="en-US" sz="1100"/>
              <a:t>) </a:t>
            </a:r>
            <a:r>
              <a:rPr lang="en-US" sz="1100" i="1"/>
              <a:t>Review slide.</a:t>
            </a:r>
          </a:p>
        </p:txBody>
      </p:sp>
      <p:sp>
        <p:nvSpPr>
          <p:cNvPr id="4" name="Slide Number Placeholder 3"/>
          <p:cNvSpPr>
            <a:spLocks noGrp="1"/>
          </p:cNvSpPr>
          <p:nvPr>
            <p:ph type="sldNum" sz="quarter" idx="10"/>
          </p:nvPr>
        </p:nvSpPr>
        <p:spPr/>
        <p:txBody>
          <a:bodyPr/>
          <a:lstStyle/>
          <a:p>
            <a:fld id="{1BCF944E-AC27-4BEA-9C0A-695BFCE7C965}" type="slidenum">
              <a:rPr lang="en-US" smtClean="0"/>
              <a:pPr/>
              <a:t>112</a:t>
            </a:fld>
            <a:endParaRPr lang="en-US"/>
          </a:p>
        </p:txBody>
      </p:sp>
    </p:spTree>
    <p:extLst>
      <p:ext uri="{BB962C8B-B14F-4D97-AF65-F5344CB8AC3E}">
        <p14:creationId xmlns:p14="http://schemas.microsoft.com/office/powerpoint/2010/main" val="259616424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5600"/>
            <a:ext cx="5486400" cy="3086100"/>
          </a:xfrm>
        </p:spPr>
      </p:sp>
      <p:sp>
        <p:nvSpPr>
          <p:cNvPr id="3" name="Notes Placeholder 2"/>
          <p:cNvSpPr>
            <a:spLocks noGrp="1"/>
          </p:cNvSpPr>
          <p:nvPr>
            <p:ph type="body" idx="1"/>
          </p:nvPr>
        </p:nvSpPr>
        <p:spPr>
          <a:xfrm>
            <a:off x="685800" y="3683098"/>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The teacher conducts some additional diagnostic assessments for Kelsey to understand the specific skill areas she is struggling with. (</a:t>
            </a:r>
            <a:r>
              <a:rPr lang="en-US" sz="1100" i="1"/>
              <a:t>Click to bring up the different assessments</a:t>
            </a:r>
            <a:r>
              <a:rPr lang="en-US" sz="1100"/>
              <a:t>) </a:t>
            </a:r>
          </a:p>
          <a:p>
            <a:endParaRPr lang="en-US"/>
          </a:p>
        </p:txBody>
      </p:sp>
      <p:sp>
        <p:nvSpPr>
          <p:cNvPr id="6" name="Slide Number Placeholder 5"/>
          <p:cNvSpPr>
            <a:spLocks noGrp="1"/>
          </p:cNvSpPr>
          <p:nvPr>
            <p:ph type="sldNum" sz="quarter" idx="12"/>
          </p:nvPr>
        </p:nvSpPr>
        <p:spPr/>
        <p:txBody>
          <a:bodyPr/>
          <a:lstStyle/>
          <a:p>
            <a:fld id="{B54DC83E-89B8-4806-9A94-7D2BAA520DC6}" type="slidenum">
              <a:rPr lang="en-US" smtClean="0"/>
              <a:pPr/>
              <a:t>113</a:t>
            </a:fld>
            <a:endParaRPr lang="en-US"/>
          </a:p>
        </p:txBody>
      </p:sp>
    </p:spTree>
    <p:extLst>
      <p:ext uri="{BB962C8B-B14F-4D97-AF65-F5344CB8AC3E}">
        <p14:creationId xmlns:p14="http://schemas.microsoft.com/office/powerpoint/2010/main" val="365790983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71463"/>
            <a:ext cx="5486400" cy="3086100"/>
          </a:xfrm>
        </p:spPr>
      </p:sp>
      <p:sp>
        <p:nvSpPr>
          <p:cNvPr id="3" name="Notes Placeholder 2"/>
          <p:cNvSpPr>
            <a:spLocks noGrp="1"/>
          </p:cNvSpPr>
          <p:nvPr>
            <p:ph type="body" idx="1"/>
          </p:nvPr>
        </p:nvSpPr>
        <p:spPr>
          <a:xfrm>
            <a:off x="685800" y="3542421"/>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From the diagnostic data, the team finds that Kelsey is having success with phonological awareness but had </a:t>
            </a:r>
            <a:r>
              <a:rPr lang="en-US" sz="1100" b="0">
                <a:solidFill>
                  <a:srgbClr val="262626">
                    <a:lumMod val="85000"/>
                    <a:lumOff val="15000"/>
                  </a:srgbClr>
                </a:solidFill>
              </a:rPr>
              <a:t>difficulty applying decoding strategies to words with short and long vowels, especially “I” and “e,” and observations show that </a:t>
            </a:r>
            <a:r>
              <a:rPr lang="en-US" sz="1100"/>
              <a:t>she needs concrete, repeated opportunities to correctly practice the skill and receive feedback; precise, simple language to introduce the lesson; and frequent checks for retention with reteaching as needed to benefit from decoding instruction:</a:t>
            </a:r>
            <a:endParaRPr lang="en-US" sz="1100" b="0">
              <a:solidFill>
                <a:srgbClr val="262626">
                  <a:lumMod val="85000"/>
                  <a:lumOff val="15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a:solidFill>
                <a:srgbClr val="262626">
                  <a:lumMod val="85000"/>
                  <a:lumOff val="15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rgbClr val="262626">
                    <a:lumMod val="85000"/>
                    <a:lumOff val="15000"/>
                  </a:srgbClr>
                </a:solidFill>
              </a:rPr>
              <a:t>They consider the intensification checklist and Taxonomy dimensions </a:t>
            </a:r>
          </a:p>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114</a:t>
            </a:fld>
            <a:endParaRPr lang="en-US"/>
          </a:p>
        </p:txBody>
      </p:sp>
    </p:spTree>
    <p:extLst>
      <p:ext uri="{BB962C8B-B14F-4D97-AF65-F5344CB8AC3E}">
        <p14:creationId xmlns:p14="http://schemas.microsoft.com/office/powerpoint/2010/main" val="105541362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8800" y="257175"/>
            <a:ext cx="5486400" cy="3086100"/>
          </a:xfrm>
        </p:spPr>
      </p:sp>
      <p:sp>
        <p:nvSpPr>
          <p:cNvPr id="3" name="Notes Placeholder 2"/>
          <p:cNvSpPr>
            <a:spLocks noGrp="1"/>
          </p:cNvSpPr>
          <p:nvPr>
            <p:ph type="body" idx="1"/>
          </p:nvPr>
        </p:nvSpPr>
        <p:spPr>
          <a:xfrm>
            <a:off x="558800" y="3598692"/>
            <a:ext cx="5486400" cy="3600450"/>
          </a:xfrm>
        </p:spPr>
        <p:txBody>
          <a:bodyPr/>
          <a:lstStyle/>
          <a:p>
            <a:r>
              <a:rPr lang="en-US" sz="1100"/>
              <a:t>And review the sample lesson plans available from NCII and found that they have a series focused on phonics.  She clicks on that button (</a:t>
            </a:r>
            <a:r>
              <a:rPr lang="en-US" sz="1100" i="1"/>
              <a:t>click for animation</a:t>
            </a:r>
            <a:r>
              <a:rPr lang="en-US" sz="1100"/>
              <a:t>) and sees that there are a variety of sample lessons and activities available (</a:t>
            </a:r>
            <a:r>
              <a:rPr lang="en-US" sz="1100" i="1"/>
              <a:t>review lessons and activities</a:t>
            </a:r>
            <a:r>
              <a:rPr lang="en-US" sz="1100"/>
              <a:t>)</a:t>
            </a:r>
          </a:p>
        </p:txBody>
      </p:sp>
      <p:sp>
        <p:nvSpPr>
          <p:cNvPr id="6" name="Slide Number Placeholder 5"/>
          <p:cNvSpPr>
            <a:spLocks noGrp="1"/>
          </p:cNvSpPr>
          <p:nvPr>
            <p:ph type="sldNum" sz="quarter" idx="12"/>
          </p:nvPr>
        </p:nvSpPr>
        <p:spPr/>
        <p:txBody>
          <a:bodyPr/>
          <a:lstStyle/>
          <a:p>
            <a:fld id="{B54DC83E-89B8-4806-9A94-7D2BAA520DC6}" type="slidenum">
              <a:rPr lang="en-US" smtClean="0"/>
              <a:pPr/>
              <a:t>115</a:t>
            </a:fld>
            <a:endParaRPr lang="en-US"/>
          </a:p>
        </p:txBody>
      </p:sp>
    </p:spTree>
    <p:extLst>
      <p:ext uri="{BB962C8B-B14F-4D97-AF65-F5344CB8AC3E}">
        <p14:creationId xmlns:p14="http://schemas.microsoft.com/office/powerpoint/2010/main" val="383165334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9888"/>
            <a:ext cx="5486400" cy="3086100"/>
          </a:xfrm>
        </p:spPr>
      </p:sp>
      <p:sp>
        <p:nvSpPr>
          <p:cNvPr id="3" name="Notes Placeholder 2"/>
          <p:cNvSpPr>
            <a:spLocks noGrp="1"/>
          </p:cNvSpPr>
          <p:nvPr>
            <p:ph type="body" idx="1"/>
          </p:nvPr>
        </p:nvSpPr>
        <p:spPr>
          <a:xfrm>
            <a:off x="685800" y="3711233"/>
            <a:ext cx="5486400" cy="3600450"/>
          </a:xfrm>
        </p:spPr>
        <p:txBody>
          <a:bodyPr/>
          <a:lstStyle/>
          <a:p>
            <a:r>
              <a:rPr lang="en-US" sz="1100"/>
              <a:t>They find one, Short or Long, that is designed to help students distinguish between long “e” and short “e” sounds and vowel patterns and sort them accordingly (including words that are “exceptions”). </a:t>
            </a:r>
          </a:p>
        </p:txBody>
      </p:sp>
      <p:sp>
        <p:nvSpPr>
          <p:cNvPr id="4" name="Slide Number Placeholder 3"/>
          <p:cNvSpPr>
            <a:spLocks noGrp="1"/>
          </p:cNvSpPr>
          <p:nvPr>
            <p:ph type="sldNum" sz="quarter" idx="5"/>
          </p:nvPr>
        </p:nvSpPr>
        <p:spPr/>
        <p:txBody>
          <a:bodyPr/>
          <a:lstStyle/>
          <a:p>
            <a:fld id="{B54DC83E-89B8-4806-9A94-7D2BAA520DC6}" type="slidenum">
              <a:rPr lang="en-US" smtClean="0"/>
              <a:pPr/>
              <a:t>116</a:t>
            </a:fld>
            <a:endParaRPr lang="en-US"/>
          </a:p>
        </p:txBody>
      </p:sp>
    </p:spTree>
    <p:extLst>
      <p:ext uri="{BB962C8B-B14F-4D97-AF65-F5344CB8AC3E}">
        <p14:creationId xmlns:p14="http://schemas.microsoft.com/office/powerpoint/2010/main" val="31751481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8450"/>
            <a:ext cx="5486400" cy="3086100"/>
          </a:xfrm>
        </p:spPr>
      </p:sp>
      <p:sp>
        <p:nvSpPr>
          <p:cNvPr id="3" name="Notes Placeholder 2"/>
          <p:cNvSpPr>
            <a:spLocks noGrp="1"/>
          </p:cNvSpPr>
          <p:nvPr>
            <p:ph type="body" idx="1"/>
          </p:nvPr>
        </p:nvSpPr>
        <p:spPr>
          <a:xfrm>
            <a:off x="685800" y="3584624"/>
            <a:ext cx="5486400" cy="3600450"/>
          </a:xfrm>
        </p:spPr>
        <p:txBody>
          <a:bodyPr/>
          <a:lstStyle/>
          <a:p>
            <a:r>
              <a:rPr lang="en-US" sz="1100"/>
              <a:t>The team decides to maintain the dosage and group size change and add additional explicit instruction around the specific skill area using the sample lesson. </a:t>
            </a:r>
          </a:p>
        </p:txBody>
      </p:sp>
      <p:sp>
        <p:nvSpPr>
          <p:cNvPr id="4" name="Slide Number Placeholder 3"/>
          <p:cNvSpPr>
            <a:spLocks noGrp="1"/>
          </p:cNvSpPr>
          <p:nvPr>
            <p:ph type="sldNum" sz="quarter" idx="5"/>
          </p:nvPr>
        </p:nvSpPr>
        <p:spPr/>
        <p:txBody>
          <a:bodyPr/>
          <a:lstStyle/>
          <a:p>
            <a:fld id="{B54DC83E-89B8-4806-9A94-7D2BAA520DC6}" type="slidenum">
              <a:rPr lang="en-US" smtClean="0"/>
              <a:pPr/>
              <a:t>117</a:t>
            </a:fld>
            <a:endParaRPr lang="en-US"/>
          </a:p>
        </p:txBody>
      </p:sp>
    </p:spTree>
    <p:extLst>
      <p:ext uri="{BB962C8B-B14F-4D97-AF65-F5344CB8AC3E}">
        <p14:creationId xmlns:p14="http://schemas.microsoft.com/office/powerpoint/2010/main" val="25511922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7375" y="219075"/>
            <a:ext cx="5683250" cy="3197225"/>
          </a:xfrm>
        </p:spPr>
      </p:sp>
      <p:sp>
        <p:nvSpPr>
          <p:cNvPr id="3" name="Notes Placeholder 2"/>
          <p:cNvSpPr>
            <a:spLocks noGrp="1"/>
          </p:cNvSpPr>
          <p:nvPr>
            <p:ph type="body" idx="1"/>
          </p:nvPr>
        </p:nvSpPr>
        <p:spPr>
          <a:xfrm>
            <a:off x="685800" y="3725301"/>
            <a:ext cx="5486400" cy="3600450"/>
          </a:xfrm>
        </p:spPr>
        <p:txBody>
          <a:bodyPr/>
          <a:lstStyle/>
          <a:p>
            <a:r>
              <a:rPr lang="en-US" sz="1100">
                <a:latin typeface="Arial"/>
                <a:cs typeface="Arial"/>
              </a:rPr>
              <a:t>The teacher indicates the new adaptation with another phase line. The team reviews the data for this</a:t>
            </a:r>
            <a:r>
              <a:rPr lang="en-US" sz="1100" baseline="0">
                <a:latin typeface="Arial"/>
                <a:cs typeface="Arial"/>
              </a:rPr>
              <a:t> phase </a:t>
            </a:r>
            <a:r>
              <a:rPr lang="en-US" sz="1100">
                <a:latin typeface="Arial"/>
                <a:cs typeface="Arial"/>
              </a:rPr>
              <a:t>and determines that Kelsey is making some progress, but not sufficient progress to close the gap and reach her goal. </a:t>
            </a:r>
            <a:r>
              <a:rPr lang="en-US" sz="1100" baseline="0">
                <a:latin typeface="Arial"/>
                <a:cs typeface="Arial"/>
              </a:rPr>
              <a:t>The team collects </a:t>
            </a:r>
            <a:r>
              <a:rPr lang="en-US" sz="1100">
                <a:latin typeface="Arial"/>
                <a:cs typeface="Arial"/>
              </a:rPr>
              <a:t>additional </a:t>
            </a:r>
            <a:r>
              <a:rPr lang="en-US" sz="1100" baseline="0">
                <a:latin typeface="Arial"/>
                <a:cs typeface="Arial"/>
              </a:rPr>
              <a:t>diagnostic data and identifies how best to intensify the intervention based on that data.</a:t>
            </a:r>
            <a:r>
              <a:rPr lang="en-US" sz="1100">
                <a:latin typeface="Arial"/>
                <a:cs typeface="Arial"/>
              </a:rPr>
              <a:t> </a:t>
            </a:r>
            <a:endParaRPr lang="en-US" sz="110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118</a:t>
            </a:fld>
            <a:endParaRPr lang="en-US"/>
          </a:p>
        </p:txBody>
      </p:sp>
    </p:spTree>
    <p:extLst>
      <p:ext uri="{BB962C8B-B14F-4D97-AF65-F5344CB8AC3E}">
        <p14:creationId xmlns:p14="http://schemas.microsoft.com/office/powerpoint/2010/main" val="112052871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9888"/>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F944E-AC27-4BEA-9C0A-695BFCE7C965}" type="slidenum">
              <a:rPr lang="en-US" smtClean="0"/>
              <a:pPr/>
              <a:t>119</a:t>
            </a:fld>
            <a:endParaRPr lang="en-US"/>
          </a:p>
        </p:txBody>
      </p:sp>
    </p:spTree>
    <p:extLst>
      <p:ext uri="{BB962C8B-B14F-4D97-AF65-F5344CB8AC3E}">
        <p14:creationId xmlns:p14="http://schemas.microsoft.com/office/powerpoint/2010/main" val="3669724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341313"/>
            <a:ext cx="5476875" cy="3081337"/>
          </a:xfrm>
        </p:spPr>
      </p:sp>
      <p:sp>
        <p:nvSpPr>
          <p:cNvPr id="3" name="Notes Placeholder 2"/>
          <p:cNvSpPr>
            <a:spLocks noGrp="1"/>
          </p:cNvSpPr>
          <p:nvPr>
            <p:ph type="body" idx="1"/>
          </p:nvPr>
        </p:nvSpPr>
        <p:spPr>
          <a:xfrm>
            <a:off x="684560" y="3635928"/>
            <a:ext cx="5476479" cy="3595538"/>
          </a:xfrm>
        </p:spPr>
        <p:txBody>
          <a:bodyPr/>
          <a:lstStyle/>
          <a:p>
            <a:r>
              <a:rPr lang="en-US" sz="1100" i="0"/>
              <a:t>…or set of guiding questions that to consider. On t</a:t>
            </a:r>
            <a:r>
              <a:rPr lang="en-US" sz="1100"/>
              <a:t>his slide you see a series of questions that map to the seven dimensions of the Taxonomy of Intervention Intensity that we looked at earlier. These seven dimensions were initially proposed in a 2017 article in </a:t>
            </a:r>
            <a:r>
              <a:rPr lang="en-US" sz="1100" i="1"/>
              <a:t>TEACHING Exceptional Children</a:t>
            </a:r>
            <a:r>
              <a:rPr lang="en-US" sz="1100"/>
              <a:t>, by Lynn and Doug Fuchs and Amelia Malone, to help educators consider the strengths and weaknesses of their interventions and guide intensification. Our understanding about these dimensions and the application of the dimensions to behavior was expanded on through the work of the NCII and its technical workgroup. </a:t>
            </a:r>
          </a:p>
          <a:p>
            <a:endParaRPr lang="en-US" sz="1100"/>
          </a:p>
          <a:p>
            <a:r>
              <a:rPr lang="en-US" sz="1100" i="1"/>
              <a:t>Review slide. </a:t>
            </a:r>
          </a:p>
        </p:txBody>
      </p:sp>
      <p:sp>
        <p:nvSpPr>
          <p:cNvPr id="4" name="Slide Number Placeholder 3"/>
          <p:cNvSpPr>
            <a:spLocks noGrp="1"/>
          </p:cNvSpPr>
          <p:nvPr>
            <p:ph type="sldNum" sz="quarter" idx="10"/>
          </p:nvPr>
        </p:nvSpPr>
        <p:spPr>
          <a:xfrm>
            <a:off x="3426654" y="9024094"/>
            <a:ext cx="157094" cy="231708"/>
          </a:xfrm>
        </p:spPr>
        <p:txBody>
          <a:bodyPr/>
          <a:lstStyle/>
          <a:p>
            <a:fld id="{1BCF944E-AC27-4BEA-9C0A-695BFCE7C965}" type="slidenum">
              <a:rPr lang="en-US" smtClean="0"/>
              <a:pPr/>
              <a:t>12</a:t>
            </a:fld>
            <a:endParaRPr lang="en-US"/>
          </a:p>
        </p:txBody>
      </p:sp>
    </p:spTree>
    <p:extLst>
      <p:ext uri="{BB962C8B-B14F-4D97-AF65-F5344CB8AC3E}">
        <p14:creationId xmlns:p14="http://schemas.microsoft.com/office/powerpoint/2010/main" val="185381594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5600"/>
            <a:ext cx="5486400" cy="3086100"/>
          </a:xfrm>
        </p:spPr>
      </p:sp>
      <p:sp>
        <p:nvSpPr>
          <p:cNvPr id="3" name="Notes Placeholder 2"/>
          <p:cNvSpPr>
            <a:spLocks noGrp="1"/>
          </p:cNvSpPr>
          <p:nvPr>
            <p:ph type="body" idx="1"/>
          </p:nvPr>
        </p:nvSpPr>
        <p:spPr>
          <a:xfrm>
            <a:off x="685800" y="3683098"/>
            <a:ext cx="5486400" cy="3600450"/>
          </a:xfrm>
        </p:spPr>
        <p:txBody>
          <a:bodyPr/>
          <a:lstStyle/>
          <a:p>
            <a:pPr>
              <a:defRPr/>
            </a:pPr>
            <a:r>
              <a:rPr lang="en-US" sz="1100">
                <a:latin typeface="Arial"/>
                <a:cs typeface="Arial"/>
              </a:rPr>
              <a:t>While behavior was not initially an area that the team was concerned with, additional diagnostic data collected by the teacher indicate that over time Kelsey is becoming more frustrated and less engaged in the intervention. They hypothesize that if she was more engaged, she would get more benefit from the intervention. (</a:t>
            </a:r>
            <a:r>
              <a:rPr lang="en-US" sz="1100" i="1">
                <a:latin typeface="Arial"/>
                <a:cs typeface="Arial"/>
              </a:rPr>
              <a:t>click for animation</a:t>
            </a:r>
            <a:r>
              <a:rPr lang="en-US" sz="1100">
                <a:latin typeface="Arial"/>
                <a:cs typeface="Arial"/>
              </a:rPr>
              <a:t>) They visit the behavior strategies on the NCII website and identify a resource on self-management. </a:t>
            </a:r>
            <a:endParaRPr lang="en-US" sz="1100"/>
          </a:p>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120</a:t>
            </a:fld>
            <a:endParaRPr lang="en-US"/>
          </a:p>
        </p:txBody>
      </p:sp>
    </p:spTree>
    <p:extLst>
      <p:ext uri="{BB962C8B-B14F-4D97-AF65-F5344CB8AC3E}">
        <p14:creationId xmlns:p14="http://schemas.microsoft.com/office/powerpoint/2010/main" val="51793765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84163"/>
            <a:ext cx="5486400" cy="3086100"/>
          </a:xfrm>
        </p:spPr>
      </p:sp>
      <p:sp>
        <p:nvSpPr>
          <p:cNvPr id="3" name="Notes Placeholder 2"/>
          <p:cNvSpPr>
            <a:spLocks noGrp="1"/>
          </p:cNvSpPr>
          <p:nvPr>
            <p:ph type="body" idx="1"/>
          </p:nvPr>
        </p:nvSpPr>
        <p:spPr>
          <a:xfrm>
            <a:off x="685800" y="3584624"/>
            <a:ext cx="5486400" cy="3600450"/>
          </a:xfrm>
        </p:spPr>
        <p:txBody>
          <a:bodyPr/>
          <a:lstStyle/>
          <a:p>
            <a:r>
              <a:rPr lang="en-US" sz="1100" baseline="0"/>
              <a:t>They record the intervention change under behavioral support. </a:t>
            </a:r>
            <a:endParaRPr lang="en-US" sz="1100"/>
          </a:p>
        </p:txBody>
      </p:sp>
      <p:sp>
        <p:nvSpPr>
          <p:cNvPr id="4" name="Slide Number Placeholder 3"/>
          <p:cNvSpPr>
            <a:spLocks noGrp="1"/>
          </p:cNvSpPr>
          <p:nvPr>
            <p:ph type="sldNum" sz="quarter" idx="10"/>
          </p:nvPr>
        </p:nvSpPr>
        <p:spPr/>
        <p:txBody>
          <a:bodyPr/>
          <a:lstStyle/>
          <a:p>
            <a:fld id="{B54DC83E-89B8-4806-9A94-7D2BAA520DC6}" type="slidenum">
              <a:rPr lang="en-US" smtClean="0"/>
              <a:pPr/>
              <a:t>121</a:t>
            </a:fld>
            <a:endParaRPr lang="en-US"/>
          </a:p>
        </p:txBody>
      </p:sp>
    </p:spTree>
    <p:extLst>
      <p:ext uri="{BB962C8B-B14F-4D97-AF65-F5344CB8AC3E}">
        <p14:creationId xmlns:p14="http://schemas.microsoft.com/office/powerpoint/2010/main" val="331471290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41300"/>
            <a:ext cx="5745163" cy="3232150"/>
          </a:xfrm>
        </p:spPr>
      </p:sp>
      <p:sp>
        <p:nvSpPr>
          <p:cNvPr id="3" name="Notes Placeholder 2"/>
          <p:cNvSpPr>
            <a:spLocks noGrp="1"/>
          </p:cNvSpPr>
          <p:nvPr>
            <p:ph type="body" idx="1"/>
          </p:nvPr>
        </p:nvSpPr>
        <p:spPr>
          <a:xfrm>
            <a:off x="685800" y="3711233"/>
            <a:ext cx="5486400" cy="3600450"/>
          </a:xfrm>
        </p:spPr>
        <p:txBody>
          <a:bodyPr/>
          <a:lstStyle/>
          <a:p>
            <a:r>
              <a:rPr lang="en-US" sz="1100" i="0"/>
              <a:t>The teacher draws another phase line to indicate the new adaptation. Take a minute to turn to your neighbor and share what you would do next. </a:t>
            </a:r>
          </a:p>
          <a:p>
            <a:endParaRPr lang="en-US" sz="1100" i="1"/>
          </a:p>
          <a:p>
            <a:endParaRPr lang="en-US" sz="1100" i="1"/>
          </a:p>
          <a:p>
            <a:r>
              <a:rPr lang="en-US" sz="1100" i="1"/>
              <a:t>Provide pairs</a:t>
            </a:r>
            <a:r>
              <a:rPr lang="en-US" sz="1100" i="1" baseline="0"/>
              <a:t> or small groups 1</a:t>
            </a:r>
            <a:r>
              <a:rPr lang="en-US" sz="1100"/>
              <a:t>–</a:t>
            </a:r>
            <a:r>
              <a:rPr lang="en-US" sz="1100" i="1" baseline="0"/>
              <a:t>2 minutes to discuss what they would do next. Have several share out. </a:t>
            </a:r>
          </a:p>
          <a:p>
            <a:endParaRPr lang="en-US" i="1"/>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122</a:t>
            </a:fld>
            <a:endParaRPr lang="en-US"/>
          </a:p>
        </p:txBody>
      </p:sp>
    </p:spTree>
    <p:extLst>
      <p:ext uri="{BB962C8B-B14F-4D97-AF65-F5344CB8AC3E}">
        <p14:creationId xmlns:p14="http://schemas.microsoft.com/office/powerpoint/2010/main" val="120389548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7025"/>
            <a:ext cx="5486400" cy="3086100"/>
          </a:xfrm>
        </p:spPr>
      </p:sp>
      <p:sp>
        <p:nvSpPr>
          <p:cNvPr id="3" name="Notes Placeholder 2"/>
          <p:cNvSpPr>
            <a:spLocks noGrp="1"/>
          </p:cNvSpPr>
          <p:nvPr>
            <p:ph type="body" idx="1"/>
          </p:nvPr>
        </p:nvSpPr>
        <p:spPr>
          <a:xfrm>
            <a:off x="685800" y="3739368"/>
            <a:ext cx="5486400" cy="3600450"/>
          </a:xfrm>
        </p:spPr>
        <p:txBody>
          <a:bodyPr/>
          <a:lstStyle/>
          <a:p>
            <a:r>
              <a:rPr lang="en-US" i="1"/>
              <a:t>Read slide.</a:t>
            </a:r>
          </a:p>
        </p:txBody>
      </p:sp>
      <p:sp>
        <p:nvSpPr>
          <p:cNvPr id="4" name="Slide Number Placeholder 3"/>
          <p:cNvSpPr>
            <a:spLocks noGrp="1"/>
          </p:cNvSpPr>
          <p:nvPr>
            <p:ph type="sldNum" sz="quarter" idx="10"/>
          </p:nvPr>
        </p:nvSpPr>
        <p:spPr/>
        <p:txBody>
          <a:bodyPr/>
          <a:lstStyle/>
          <a:p>
            <a:fld id="{1BCF944E-AC27-4BEA-9C0A-695BFCE7C965}" type="slidenum">
              <a:rPr lang="en-US" smtClean="0"/>
              <a:pPr/>
              <a:t>123</a:t>
            </a:fld>
            <a:endParaRPr lang="en-US"/>
          </a:p>
        </p:txBody>
      </p:sp>
    </p:spTree>
    <p:extLst>
      <p:ext uri="{BB962C8B-B14F-4D97-AF65-F5344CB8AC3E}">
        <p14:creationId xmlns:p14="http://schemas.microsoft.com/office/powerpoint/2010/main" val="6752659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a:t>In this activity, we are going to return to the handout and groups that we used earlier for rating our intervention. Based on your knowledge of the intervention and the ideas in the Intensification Strategy Checklist, consider some ways you could intensify the intervention across the different dimensions. You will have about 5–10 minutes for this activity. </a:t>
            </a:r>
            <a:endParaRPr lang="en-US" i="1"/>
          </a:p>
          <a:p>
            <a:endParaRPr lang="en-US" i="1"/>
          </a:p>
          <a:p>
            <a:r>
              <a:rPr lang="en-US" i="1"/>
              <a:t>Provide 5–10 minutes for this activity. Encourage participants to ue the Intensive Strategy</a:t>
            </a:r>
            <a:r>
              <a:rPr lang="en-US" i="1" baseline="0"/>
              <a:t> Checklist to identify possible intensification strategies for each dimension. </a:t>
            </a:r>
            <a:endParaRPr lang="en-US" i="1"/>
          </a:p>
        </p:txBody>
      </p:sp>
      <p:sp>
        <p:nvSpPr>
          <p:cNvPr id="4" name="Slide Number Placeholder 3"/>
          <p:cNvSpPr>
            <a:spLocks noGrp="1"/>
          </p:cNvSpPr>
          <p:nvPr>
            <p:ph type="sldNum" sz="quarter" idx="10"/>
          </p:nvPr>
        </p:nvSpPr>
        <p:spPr/>
        <p:txBody>
          <a:bodyPr/>
          <a:lstStyle/>
          <a:p>
            <a:fld id="{B54DC83E-89B8-4806-9A94-7D2BAA520DC6}" type="slidenum">
              <a:rPr lang="en-US" smtClean="0"/>
              <a:pPr/>
              <a:t>124</a:t>
            </a:fld>
            <a:endParaRPr lang="en-US"/>
          </a:p>
        </p:txBody>
      </p:sp>
    </p:spTree>
    <p:extLst>
      <p:ext uri="{BB962C8B-B14F-4D97-AF65-F5344CB8AC3E}">
        <p14:creationId xmlns:p14="http://schemas.microsoft.com/office/powerpoint/2010/main" val="240769251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Get up from your current group and find a partner from another group. Briefly share some of the ways you considered intensifying your intervention. Together, discuss which dimensions you think would be easier to intensify and which might be more challenging. </a:t>
            </a:r>
          </a:p>
        </p:txBody>
      </p:sp>
      <p:sp>
        <p:nvSpPr>
          <p:cNvPr id="4" name="Slide Number Placeholder 3"/>
          <p:cNvSpPr>
            <a:spLocks noGrp="1"/>
          </p:cNvSpPr>
          <p:nvPr>
            <p:ph type="sldNum" sz="quarter" idx="5"/>
          </p:nvPr>
        </p:nvSpPr>
        <p:spPr/>
        <p:txBody>
          <a:bodyPr/>
          <a:lstStyle/>
          <a:p>
            <a:fld id="{B54DC83E-89B8-4806-9A94-7D2BAA520DC6}" type="slidenum">
              <a:rPr lang="en-US" smtClean="0"/>
              <a:pPr/>
              <a:t>125</a:t>
            </a:fld>
            <a:endParaRPr lang="en-US"/>
          </a:p>
        </p:txBody>
      </p:sp>
    </p:spTree>
    <p:extLst>
      <p:ext uri="{BB962C8B-B14F-4D97-AF65-F5344CB8AC3E}">
        <p14:creationId xmlns:p14="http://schemas.microsoft.com/office/powerpoint/2010/main" val="374103572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26654" y="9024094"/>
            <a:ext cx="157094" cy="231708"/>
          </a:xfrm>
        </p:spPr>
        <p:txBody>
          <a:bodyPr/>
          <a:lstStyle/>
          <a:p>
            <a:pPr>
              <a:defRPr/>
            </a:pPr>
            <a:fld id="{DBA2C2E2-0E08-480B-A22D-C2F2EBF6A27D}" type="slidenum">
              <a:rPr lang="en-US" smtClean="0"/>
              <a:pPr>
                <a:defRPr/>
              </a:pPr>
              <a:t>126</a:t>
            </a:fld>
            <a:endParaRPr lang="en-US"/>
          </a:p>
        </p:txBody>
      </p:sp>
    </p:spTree>
    <p:extLst>
      <p:ext uri="{BB962C8B-B14F-4D97-AF65-F5344CB8AC3E}">
        <p14:creationId xmlns:p14="http://schemas.microsoft.com/office/powerpoint/2010/main" val="89338396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If you are interested in learning more about the Taxonomy of Intervention Intensity, the NCII website includes a page focused on the taxonomy. On that page are four recorded webinars that go deeper into applying the taxonomy to different content areas. Additional resources will be added to that page in the future. </a:t>
            </a:r>
          </a:p>
        </p:txBody>
      </p:sp>
      <p:sp>
        <p:nvSpPr>
          <p:cNvPr id="4" name="Slide Number Placeholder 3"/>
          <p:cNvSpPr>
            <a:spLocks noGrp="1"/>
          </p:cNvSpPr>
          <p:nvPr>
            <p:ph type="sldNum" sz="quarter" idx="5"/>
          </p:nvPr>
        </p:nvSpPr>
        <p:spPr>
          <a:xfrm>
            <a:off x="3426654" y="9024094"/>
            <a:ext cx="157094" cy="231708"/>
          </a:xfrm>
        </p:spPr>
        <p:txBody>
          <a:bodyPr/>
          <a:lstStyle/>
          <a:p>
            <a:fld id="{B54DC83E-89B8-4806-9A94-7D2BAA520DC6}" type="slidenum">
              <a:rPr lang="en-US" smtClean="0"/>
              <a:pPr/>
              <a:t>127</a:t>
            </a:fld>
            <a:endParaRPr lang="en-US"/>
          </a:p>
        </p:txBody>
      </p:sp>
    </p:spTree>
    <p:extLst>
      <p:ext uri="{BB962C8B-B14F-4D97-AF65-F5344CB8AC3E}">
        <p14:creationId xmlns:p14="http://schemas.microsoft.com/office/powerpoint/2010/main" val="200803164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In addition to the webinars, you will be able to find many of the resources we referenced today, including the Intensification Strategy Checklist, the dimension overview handout, and the handout focused on questions to develop a hypothesis. </a:t>
            </a:r>
          </a:p>
          <a:p>
            <a:endParaRPr lang="en-US" sz="1100"/>
          </a:p>
          <a:p>
            <a:r>
              <a:rPr lang="en-US" sz="1100"/>
              <a:t>Some other resources we referenced throughout the presentation are included on the next slides as a reminder and resource. </a:t>
            </a:r>
          </a:p>
        </p:txBody>
      </p:sp>
      <p:sp>
        <p:nvSpPr>
          <p:cNvPr id="4" name="Slide Number Placeholder 3"/>
          <p:cNvSpPr>
            <a:spLocks noGrp="1"/>
          </p:cNvSpPr>
          <p:nvPr>
            <p:ph type="sldNum" sz="quarter" idx="5"/>
          </p:nvPr>
        </p:nvSpPr>
        <p:spPr>
          <a:xfrm>
            <a:off x="3387380" y="9024094"/>
            <a:ext cx="235642" cy="231708"/>
          </a:xfrm>
        </p:spPr>
        <p:txBody>
          <a:bodyPr/>
          <a:lstStyle/>
          <a:p>
            <a:fld id="{B54DC83E-89B8-4806-9A94-7D2BAA520DC6}" type="slidenum">
              <a:rPr lang="en-US" smtClean="0"/>
              <a:pPr/>
              <a:t>128</a:t>
            </a:fld>
            <a:endParaRPr lang="en-US"/>
          </a:p>
        </p:txBody>
      </p:sp>
    </p:spTree>
    <p:extLst>
      <p:ext uri="{BB962C8B-B14F-4D97-AF65-F5344CB8AC3E}">
        <p14:creationId xmlns:p14="http://schemas.microsoft.com/office/powerpoint/2010/main" val="116574111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141413"/>
            <a:ext cx="5476875" cy="3081337"/>
          </a:xfrm>
        </p:spPr>
      </p:sp>
      <p:sp>
        <p:nvSpPr>
          <p:cNvPr id="3" name="Notes Placeholder 2"/>
          <p:cNvSpPr>
            <a:spLocks noGrp="1"/>
          </p:cNvSpPr>
          <p:nvPr>
            <p:ph type="body" idx="1"/>
          </p:nvPr>
        </p:nvSpPr>
        <p:spPr/>
        <p:txBody>
          <a:bodyPr/>
          <a:lstStyle/>
          <a:p>
            <a:r>
              <a:rPr lang="en-US" sz="1100"/>
              <a:t>This NCII tool is designed to help teams develop a hypothesis of why a student is not responding to the intervention. It provides guiding questions that the team might consider. </a:t>
            </a:r>
          </a:p>
        </p:txBody>
      </p:sp>
      <p:sp>
        <p:nvSpPr>
          <p:cNvPr id="4" name="Slide Number Placeholder 3"/>
          <p:cNvSpPr>
            <a:spLocks noGrp="1"/>
          </p:cNvSpPr>
          <p:nvPr>
            <p:ph type="sldNum" sz="quarter" idx="10"/>
          </p:nvPr>
        </p:nvSpPr>
        <p:spPr>
          <a:xfrm>
            <a:off x="3387380" y="9024094"/>
            <a:ext cx="235642" cy="231708"/>
          </a:xfrm>
        </p:spPr>
        <p:txBody>
          <a:bodyPr/>
          <a:lstStyle/>
          <a:p>
            <a:fld id="{1BCF944E-AC27-4BEA-9C0A-695BFCE7C965}" type="slidenum">
              <a:rPr lang="en-US" smtClean="0"/>
              <a:pPr/>
              <a:t>129</a:t>
            </a:fld>
            <a:endParaRPr lang="en-US"/>
          </a:p>
        </p:txBody>
      </p:sp>
    </p:spTree>
    <p:extLst>
      <p:ext uri="{BB962C8B-B14F-4D97-AF65-F5344CB8AC3E}">
        <p14:creationId xmlns:p14="http://schemas.microsoft.com/office/powerpoint/2010/main" val="1882982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The Taxonomy of Intervention Intensity is a system for describing an intervention in terms of </a:t>
            </a:r>
            <a:r>
              <a:rPr lang="en-US" sz="1100" b="1"/>
              <a:t>seven dimensions along which intensity can vary. </a:t>
            </a:r>
            <a:r>
              <a:rPr lang="en-US" sz="1100"/>
              <a:t>In subsequent sections of the presentation, we will explore each of these dimensions in depth and discuss how you can use the dimensions to better understand your intervention and the areas that you may need to intensify or adjust over time to better meet students’ needs.</a:t>
            </a:r>
          </a:p>
          <a:p>
            <a:pPr marL="456468" indent="-456468">
              <a:buFont typeface="+mj-lt"/>
              <a:buAutoNum type="arabicPeriod"/>
            </a:pPr>
            <a:endParaRPr lang="en-US" sz="1100"/>
          </a:p>
        </p:txBody>
      </p:sp>
      <p:sp>
        <p:nvSpPr>
          <p:cNvPr id="4" name="Slide Number Placeholder 3"/>
          <p:cNvSpPr>
            <a:spLocks noGrp="1"/>
          </p:cNvSpPr>
          <p:nvPr>
            <p:ph type="sldNum" sz="quarter" idx="10"/>
          </p:nvPr>
        </p:nvSpPr>
        <p:spPr>
          <a:xfrm>
            <a:off x="3426654" y="9024094"/>
            <a:ext cx="157094" cy="231708"/>
          </a:xfrm>
        </p:spPr>
        <p:txBody>
          <a:bodyPr/>
          <a:lstStyle/>
          <a:p>
            <a:pPr>
              <a:defRPr/>
            </a:pPr>
            <a:fld id="{DBA2C2E2-0E08-480B-A22D-C2F2EBF6A27D}" type="slidenum">
              <a:rPr lang="en-US" smtClean="0"/>
              <a:pPr>
                <a:defRPr/>
              </a:pPr>
              <a:t>13</a:t>
            </a:fld>
            <a:endParaRPr lang="en-US"/>
          </a:p>
        </p:txBody>
      </p:sp>
    </p:spTree>
    <p:extLst>
      <p:ext uri="{BB962C8B-B14F-4D97-AF65-F5344CB8AC3E}">
        <p14:creationId xmlns:p14="http://schemas.microsoft.com/office/powerpoint/2010/main" val="103756847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a:t>To guide decisions about the types of intensification they might want to make, the team can use the dimensions of the Taxonomy of Intervention Intensity and the ratings they provided when analyzing the validated intervention program. They also might explore the Intensification Strategy Checklist form NCII that provides some areas to consider for intensifying across the dimensions of the taxonomy. </a:t>
            </a:r>
          </a:p>
        </p:txBody>
      </p:sp>
      <p:sp>
        <p:nvSpPr>
          <p:cNvPr id="4" name="Date Placeholder 3"/>
          <p:cNvSpPr>
            <a:spLocks noGrp="1"/>
          </p:cNvSpPr>
          <p:nvPr>
            <p:ph type="dt" idx="1"/>
          </p:nvPr>
        </p:nvSpPr>
        <p:spPr/>
        <p:txBody>
          <a:bodyPr/>
          <a:lstStyle/>
          <a:p>
            <a:pPr defTabSz="912937">
              <a:defRPr/>
            </a:pPr>
            <a:r>
              <a:rPr lang="en-US">
                <a:solidFill>
                  <a:srgbClr val="595959"/>
                </a:solidFill>
              </a:rPr>
              <a:t>(added from Insert tab, Header &amp; Footer icon, Fixed Date and time) 1/23/2018</a:t>
            </a:r>
          </a:p>
        </p:txBody>
      </p:sp>
      <p:sp>
        <p:nvSpPr>
          <p:cNvPr id="5" name="Footer Placeholder 4"/>
          <p:cNvSpPr>
            <a:spLocks noGrp="1"/>
          </p:cNvSpPr>
          <p:nvPr>
            <p:ph type="ftr" sz="quarter" idx="4"/>
          </p:nvPr>
        </p:nvSpPr>
        <p:spPr/>
        <p:txBody>
          <a:bodyPr/>
          <a:lstStyle/>
          <a:p>
            <a:pPr defTabSz="912937">
              <a:defRPr/>
            </a:pPr>
            <a:r>
              <a:rPr lang="en-US">
                <a:solidFill>
                  <a:srgbClr val="595959"/>
                </a:solidFill>
              </a:rPr>
              <a:t>Presentation Title (added from Insert tab, Header &amp; Footer icon)</a:t>
            </a:r>
          </a:p>
        </p:txBody>
      </p:sp>
      <p:sp>
        <p:nvSpPr>
          <p:cNvPr id="6" name="Slide Number Placeholder 5"/>
          <p:cNvSpPr>
            <a:spLocks noGrp="1"/>
          </p:cNvSpPr>
          <p:nvPr>
            <p:ph type="sldNum" sz="quarter" idx="5"/>
          </p:nvPr>
        </p:nvSpPr>
        <p:spPr>
          <a:xfrm>
            <a:off x="3387380" y="9024094"/>
            <a:ext cx="235642" cy="231708"/>
          </a:xfrm>
        </p:spPr>
        <p:txBody>
          <a:bodyPr/>
          <a:lstStyle/>
          <a:p>
            <a:pPr defTabSz="912937">
              <a:defRPr/>
            </a:pPr>
            <a:fld id="{B54DC83E-89B8-4806-9A94-7D2BAA520DC6}" type="slidenum">
              <a:rPr lang="en-US">
                <a:solidFill>
                  <a:srgbClr val="595959"/>
                </a:solidFill>
              </a:rPr>
              <a:pPr defTabSz="912937">
                <a:defRPr/>
              </a:pPr>
              <a:t>130</a:t>
            </a:fld>
            <a:endParaRPr lang="en-US">
              <a:solidFill>
                <a:srgbClr val="595959"/>
              </a:solidFill>
            </a:endParaRPr>
          </a:p>
        </p:txBody>
      </p:sp>
    </p:spTree>
    <p:extLst>
      <p:ext uri="{BB962C8B-B14F-4D97-AF65-F5344CB8AC3E}">
        <p14:creationId xmlns:p14="http://schemas.microsoft.com/office/powerpoint/2010/main" val="70584149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The Academic Intervention Tools Chart, seen here, was one of the tools we used to help us evaluate the strength dimension. This chart is one of six tools charts on the NCII website. In addition to the NCII Tools Chart, you might visit the What Works Clearinghouse and the Best Evidence Encyclopedia. </a:t>
            </a:r>
          </a:p>
        </p:txBody>
      </p:sp>
      <p:sp>
        <p:nvSpPr>
          <p:cNvPr id="4" name="Slide Number Placeholder 3"/>
          <p:cNvSpPr>
            <a:spLocks noGrp="1"/>
          </p:cNvSpPr>
          <p:nvPr>
            <p:ph type="sldNum" sz="quarter" idx="5"/>
          </p:nvPr>
        </p:nvSpPr>
        <p:spPr>
          <a:xfrm>
            <a:off x="3387380" y="9024094"/>
            <a:ext cx="235642" cy="231708"/>
          </a:xfrm>
        </p:spPr>
        <p:txBody>
          <a:bodyPr/>
          <a:lstStyle/>
          <a:p>
            <a:fld id="{B54DC83E-89B8-4806-9A94-7D2BAA520DC6}" type="slidenum">
              <a:rPr lang="en-US" smtClean="0"/>
              <a:pPr/>
              <a:t>131</a:t>
            </a:fld>
            <a:endParaRPr lang="en-US"/>
          </a:p>
        </p:txBody>
      </p:sp>
    </p:spTree>
    <p:extLst>
      <p:ext uri="{BB962C8B-B14F-4D97-AF65-F5344CB8AC3E}">
        <p14:creationId xmlns:p14="http://schemas.microsoft.com/office/powerpoint/2010/main" val="175794825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This scheduling resource includes some strategies that might be helpful as you consider how to intensify your intervention within a busy school schedule, particularly as you think about the dosage dimension. </a:t>
            </a:r>
          </a:p>
        </p:txBody>
      </p:sp>
      <p:sp>
        <p:nvSpPr>
          <p:cNvPr id="4" name="Slide Number Placeholder 3"/>
          <p:cNvSpPr>
            <a:spLocks noGrp="1"/>
          </p:cNvSpPr>
          <p:nvPr>
            <p:ph type="sldNum" sz="quarter" idx="5"/>
          </p:nvPr>
        </p:nvSpPr>
        <p:spPr>
          <a:xfrm>
            <a:off x="3387380" y="9024094"/>
            <a:ext cx="235642" cy="231708"/>
          </a:xfrm>
        </p:spPr>
        <p:txBody>
          <a:bodyPr/>
          <a:lstStyle/>
          <a:p>
            <a:fld id="{B54DC83E-89B8-4806-9A94-7D2BAA520DC6}" type="slidenum">
              <a:rPr lang="en-US" smtClean="0"/>
              <a:pPr/>
              <a:t>132</a:t>
            </a:fld>
            <a:endParaRPr lang="en-US"/>
          </a:p>
        </p:txBody>
      </p:sp>
    </p:spTree>
    <p:extLst>
      <p:ext uri="{BB962C8B-B14F-4D97-AF65-F5344CB8AC3E}">
        <p14:creationId xmlns:p14="http://schemas.microsoft.com/office/powerpoint/2010/main" val="9516261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If you are interested in learning more about comprehensiveness, the four-part module on Features of Explicit Instruction provides a wealth of content, examples, and resources. You also can find information and examples of explicit instruction in mathematics as part of Module 4 in the Intensive Intervention in Mathematics course. </a:t>
            </a:r>
          </a:p>
        </p:txBody>
      </p:sp>
      <p:sp>
        <p:nvSpPr>
          <p:cNvPr id="4" name="Slide Number Placeholder 3"/>
          <p:cNvSpPr>
            <a:spLocks noGrp="1"/>
          </p:cNvSpPr>
          <p:nvPr>
            <p:ph type="sldNum" sz="quarter" idx="5"/>
          </p:nvPr>
        </p:nvSpPr>
        <p:spPr>
          <a:xfrm>
            <a:off x="3387380" y="9024094"/>
            <a:ext cx="235642" cy="231708"/>
          </a:xfrm>
        </p:spPr>
        <p:txBody>
          <a:bodyPr/>
          <a:lstStyle/>
          <a:p>
            <a:fld id="{B54DC83E-89B8-4806-9A94-7D2BAA520DC6}" type="slidenum">
              <a:rPr lang="en-US" smtClean="0"/>
              <a:pPr/>
              <a:t>133</a:t>
            </a:fld>
            <a:endParaRPr lang="en-US"/>
          </a:p>
        </p:txBody>
      </p:sp>
    </p:spTree>
    <p:extLst>
      <p:ext uri="{BB962C8B-B14F-4D97-AF65-F5344CB8AC3E}">
        <p14:creationId xmlns:p14="http://schemas.microsoft.com/office/powerpoint/2010/main" val="119244237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355600"/>
            <a:ext cx="5476875" cy="3081338"/>
          </a:xfrm>
        </p:spPr>
      </p:sp>
      <p:sp>
        <p:nvSpPr>
          <p:cNvPr id="3" name="Notes Placeholder 2"/>
          <p:cNvSpPr>
            <a:spLocks noGrp="1"/>
          </p:cNvSpPr>
          <p:nvPr>
            <p:ph type="body" idx="1"/>
          </p:nvPr>
        </p:nvSpPr>
        <p:spPr>
          <a:xfrm>
            <a:off x="684560" y="3678073"/>
            <a:ext cx="5476479" cy="3595538"/>
          </a:xfrm>
        </p:spPr>
        <p:txBody>
          <a:bodyPr/>
          <a:lstStyle/>
          <a:p>
            <a:r>
              <a:rPr lang="en-US" sz="1100">
                <a:latin typeface="+mn-lt"/>
              </a:rPr>
              <a:t>NCII also includes information to support your consideration of the behavior support dimension. The behavior strategies can help support teachers working with students with primary academic deficits and challenging behaviors. Each strategy incorporates key terminology, an overview of the purpose, and all associated materials. The strategies also integrate approaches for intensification for students with more challenging behaviors. </a:t>
            </a:r>
          </a:p>
          <a:p>
            <a:endParaRPr lang="en-US" sz="1100">
              <a:latin typeface="+mn-lt"/>
            </a:endParaRPr>
          </a:p>
          <a:p>
            <a:r>
              <a:rPr lang="en-US" sz="1100">
                <a:latin typeface="+mn-lt"/>
              </a:rPr>
              <a:t>The Behavior Support for Intensive Intervention Course Content also provides a deep review of how educators can support student behavior in the classroom. This eight-part module series includes video lectures, activities, and more. </a:t>
            </a:r>
          </a:p>
        </p:txBody>
      </p:sp>
      <p:sp>
        <p:nvSpPr>
          <p:cNvPr id="4" name="Slide Number Placeholder 3"/>
          <p:cNvSpPr>
            <a:spLocks noGrp="1"/>
          </p:cNvSpPr>
          <p:nvPr>
            <p:ph type="sldNum" sz="quarter" idx="5"/>
          </p:nvPr>
        </p:nvSpPr>
        <p:spPr>
          <a:xfrm>
            <a:off x="3387380" y="9024094"/>
            <a:ext cx="235642" cy="231708"/>
          </a:xfrm>
        </p:spPr>
        <p:txBody>
          <a:bodyPr/>
          <a:lstStyle/>
          <a:p>
            <a:fld id="{B54DC83E-89B8-4806-9A94-7D2BAA520DC6}" type="slidenum">
              <a:rPr lang="en-US" smtClean="0"/>
              <a:pPr/>
              <a:t>134</a:t>
            </a:fld>
            <a:endParaRPr lang="en-US"/>
          </a:p>
        </p:txBody>
      </p:sp>
    </p:spTree>
    <p:extLst>
      <p:ext uri="{BB962C8B-B14F-4D97-AF65-F5344CB8AC3E}">
        <p14:creationId xmlns:p14="http://schemas.microsoft.com/office/powerpoint/2010/main" val="327643228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To support students who need more intensive support in reading, NCII has a series of sample lessons and activities aligned with the big five reading skill areas. These lessons may help add additional practice opportunities or targeted support related to a specific skill area that a student needs more support with. Examples of how to address standards across the levels of a tiered system of support also can help educators consider the attention to transfer domain. </a:t>
            </a:r>
          </a:p>
          <a:p>
            <a:endParaRPr lang="en-US" sz="1100"/>
          </a:p>
          <a:p>
            <a:r>
              <a:rPr lang="en-US" sz="1100"/>
              <a:t>In addition, the Intensive Intervention in Reading course content provides a robust amount of information. Content covers essential components of reading, intervention programs, progress monitoring, diagnostic assessment, and intervention adaptations.</a:t>
            </a:r>
          </a:p>
        </p:txBody>
      </p:sp>
      <p:sp>
        <p:nvSpPr>
          <p:cNvPr id="4" name="Slide Number Placeholder 3"/>
          <p:cNvSpPr>
            <a:spLocks noGrp="1"/>
          </p:cNvSpPr>
          <p:nvPr>
            <p:ph type="sldNum" sz="quarter" idx="5"/>
          </p:nvPr>
        </p:nvSpPr>
        <p:spPr>
          <a:xfrm>
            <a:off x="3387380" y="9024094"/>
            <a:ext cx="235642" cy="231708"/>
          </a:xfrm>
        </p:spPr>
        <p:txBody>
          <a:bodyPr/>
          <a:lstStyle/>
          <a:p>
            <a:fld id="{B54DC83E-89B8-4806-9A94-7D2BAA520DC6}" type="slidenum">
              <a:rPr lang="en-US" smtClean="0"/>
              <a:pPr/>
              <a:t>135</a:t>
            </a:fld>
            <a:endParaRPr lang="en-US"/>
          </a:p>
        </p:txBody>
      </p:sp>
    </p:spTree>
    <p:extLst>
      <p:ext uri="{BB962C8B-B14F-4D97-AF65-F5344CB8AC3E}">
        <p14:creationId xmlns:p14="http://schemas.microsoft.com/office/powerpoint/2010/main" val="154675271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Return to the handouts we used at the start of this session. Consider what was discussed today. On your K-W-L handout, take about 5–10 minutes to note what the document helps you know and what you want to know more about.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387380" y="9024094"/>
            <a:ext cx="235642" cy="231708"/>
          </a:xfrm>
        </p:spPr>
        <p:txBody>
          <a:bodyPr/>
          <a:lstStyle/>
          <a:p>
            <a:fld id="{B54DC83E-89B8-4806-9A94-7D2BAA520DC6}" type="slidenum">
              <a:rPr lang="en-US" smtClean="0"/>
              <a:pPr/>
              <a:t>136</a:t>
            </a:fld>
            <a:endParaRPr lang="en-US"/>
          </a:p>
        </p:txBody>
      </p:sp>
    </p:spTree>
    <p:extLst>
      <p:ext uri="{BB962C8B-B14F-4D97-AF65-F5344CB8AC3E}">
        <p14:creationId xmlns:p14="http://schemas.microsoft.com/office/powerpoint/2010/main" val="369666278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The Taxonomy of Intervention Intensity is designed to support special educators and interventionists in understanding their validated intervention program. For those students who do not respond to the intervention as designed, the taxonomy can be used to help teams and educators make decisions about how the intervention can be individualized to better meet their needs. Future training modules will illustrate how the taxonomy can be applied to intensify an intervention.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387380" y="9024094"/>
            <a:ext cx="235642" cy="231708"/>
          </a:xfrm>
        </p:spPr>
        <p:txBody>
          <a:bodyPr/>
          <a:lstStyle/>
          <a:p>
            <a:fld id="{B54DC83E-89B8-4806-9A94-7D2BAA520DC6}" type="slidenum">
              <a:rPr lang="en-US" smtClean="0"/>
              <a:pPr/>
              <a:t>137</a:t>
            </a:fld>
            <a:endParaRPr lang="en-US"/>
          </a:p>
        </p:txBody>
      </p:sp>
    </p:spTree>
    <p:extLst>
      <p:ext uri="{BB962C8B-B14F-4D97-AF65-F5344CB8AC3E}">
        <p14:creationId xmlns:p14="http://schemas.microsoft.com/office/powerpoint/2010/main" val="269758221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271463"/>
            <a:ext cx="5476875" cy="3081337"/>
          </a:xfrm>
        </p:spPr>
      </p:sp>
      <p:sp>
        <p:nvSpPr>
          <p:cNvPr id="3" name="Notes Placeholder 2"/>
          <p:cNvSpPr>
            <a:spLocks noGrp="1"/>
          </p:cNvSpPr>
          <p:nvPr>
            <p:ph type="body" idx="1"/>
          </p:nvPr>
        </p:nvSpPr>
        <p:spPr>
          <a:xfrm>
            <a:off x="347546" y="3579734"/>
            <a:ext cx="6224228" cy="3595538"/>
          </a:xfrm>
        </p:spPr>
        <p:txBody>
          <a:bodyPr/>
          <a:lstStyle/>
          <a:p>
            <a:r>
              <a:rPr lang="en-US" sz="1100" b="1"/>
              <a:t>DBI is intense; relatively few students should need it.</a:t>
            </a:r>
          </a:p>
          <a:p>
            <a:pPr marL="173458" lvl="1" indent="-173027">
              <a:buFont typeface="Arial" pitchFamily="34" charset="0"/>
              <a:buChar char="•"/>
            </a:pPr>
            <a:r>
              <a:rPr lang="en-US" sz="1100"/>
              <a:t>If more than 3% to 5% of students in a school appear to require DBI, consider evaluating core instruction, schoolwide behavior supports, and Tier 2 intervention programs. </a:t>
            </a:r>
          </a:p>
          <a:p>
            <a:pPr marL="173458" lvl="1" indent="-173027">
              <a:buFont typeface="Arial" pitchFamily="34" charset="0"/>
              <a:buChar char="•"/>
            </a:pPr>
            <a:r>
              <a:rPr lang="en-US" sz="1100"/>
              <a:t>DBI often takes sustained and iterative cycles of adaptation across time. </a:t>
            </a:r>
          </a:p>
          <a:p>
            <a:endParaRPr lang="en-US" sz="1100" b="1"/>
          </a:p>
          <a:p>
            <a:r>
              <a:rPr lang="en-US" sz="1100" b="1"/>
              <a:t>Academic and behavior supports do not exist in isolation.</a:t>
            </a:r>
          </a:p>
          <a:p>
            <a:pPr marL="173458" lvl="1" indent="-173027">
              <a:buFont typeface="Arial" pitchFamily="34" charset="0"/>
              <a:buChar char="•"/>
            </a:pPr>
            <a:r>
              <a:rPr lang="en-US" sz="1100"/>
              <a:t>These supports often are most successful when combined to meet students’ individual needs. </a:t>
            </a:r>
          </a:p>
          <a:p>
            <a:endParaRPr lang="en-US" sz="1100" b="1"/>
          </a:p>
          <a:p>
            <a:r>
              <a:rPr lang="en-US" sz="1100" b="1"/>
              <a:t>There is no perfect intervention. </a:t>
            </a:r>
          </a:p>
          <a:p>
            <a:pPr marL="173458" lvl="1" indent="-173027">
              <a:buFont typeface="Arial" pitchFamily="34" charset="0"/>
              <a:buChar char="•"/>
            </a:pPr>
            <a:r>
              <a:rPr lang="en-US" sz="1100"/>
              <a:t>We have access to a growing repository of interventions that have shown evidence of effectiveness, but we need to consider the dimensions of the taxonomy to guide our decision-making process and understand the multiple dimensions that can help ensure we have a strong intervention. </a:t>
            </a:r>
          </a:p>
          <a:p>
            <a:pPr marL="173458" lvl="1" indent="-173027">
              <a:buFont typeface="Arial" pitchFamily="34" charset="0"/>
              <a:buChar char="•"/>
            </a:pPr>
            <a:r>
              <a:rPr lang="en-US" sz="1100"/>
              <a:t>Even when we can’t start with a standardized program, the taxonomy can guide our understanding of what we are providing. </a:t>
            </a:r>
          </a:p>
          <a:p>
            <a:endParaRPr lang="en-US" sz="1100" b="1"/>
          </a:p>
          <a:p>
            <a:r>
              <a:rPr lang="en-US" sz="1100" b="1"/>
              <a:t>Don’t make too many intervention adaptations at the same time</a:t>
            </a:r>
            <a:r>
              <a:rPr lang="en-US" sz="1100"/>
              <a:t>.</a:t>
            </a:r>
          </a:p>
          <a:p>
            <a:pPr marL="173458" lvl="1" indent="-173027">
              <a:buFont typeface="Arial" pitchFamily="34" charset="0"/>
              <a:buChar char="•"/>
            </a:pPr>
            <a:r>
              <a:rPr lang="en-US" sz="1100"/>
              <a:t>It may be tempting to try everything at once because you want to help a student as soon as possible. However, if you make numerous changes at the same time, you won’t know which ones the student needs (any improvement in performance could be the result of one or more adaptations). Also, fewer changes may make implementation more sustainable.</a:t>
            </a:r>
          </a:p>
        </p:txBody>
      </p:sp>
      <p:sp>
        <p:nvSpPr>
          <p:cNvPr id="4" name="Slide Number Placeholder 3"/>
          <p:cNvSpPr>
            <a:spLocks noGrp="1"/>
          </p:cNvSpPr>
          <p:nvPr>
            <p:ph type="sldNum" sz="quarter" idx="10"/>
          </p:nvPr>
        </p:nvSpPr>
        <p:spPr>
          <a:xfrm>
            <a:off x="3387380" y="9024094"/>
            <a:ext cx="235642" cy="231708"/>
          </a:xfrm>
        </p:spPr>
        <p:txBody>
          <a:bodyPr/>
          <a:lstStyle/>
          <a:p>
            <a:fld id="{1BCF944E-AC27-4BEA-9C0A-695BFCE7C965}" type="slidenum">
              <a:rPr lang="en-US" smtClean="0"/>
              <a:pPr/>
              <a:t>138</a:t>
            </a:fld>
            <a:endParaRPr lang="en-US"/>
          </a:p>
        </p:txBody>
      </p:sp>
    </p:spTree>
    <p:extLst>
      <p:ext uri="{BB962C8B-B14F-4D97-AF65-F5344CB8AC3E}">
        <p14:creationId xmlns:p14="http://schemas.microsoft.com/office/powerpoint/2010/main" val="335772706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396875"/>
            <a:ext cx="5476875" cy="3081338"/>
          </a:xfrm>
        </p:spPr>
      </p:sp>
      <p:sp>
        <p:nvSpPr>
          <p:cNvPr id="3" name="Notes Placeholder 2"/>
          <p:cNvSpPr>
            <a:spLocks noGrp="1"/>
          </p:cNvSpPr>
          <p:nvPr>
            <p:ph type="body" idx="1"/>
          </p:nvPr>
        </p:nvSpPr>
        <p:spPr>
          <a:xfrm>
            <a:off x="684560" y="3734268"/>
            <a:ext cx="5476479" cy="3595538"/>
          </a:xfrm>
        </p:spPr>
        <p:txBody>
          <a:bodyPr/>
          <a:lstStyle/>
          <a:p>
            <a:r>
              <a:rPr lang="en-US" sz="1100"/>
              <a:t>As we end the day, take a moment to reflect on what we covered. What are you most excited about? What questions do you still have? What changes will you make? Take 5 minutes to reflect and then share with a neighbor. </a:t>
            </a:r>
          </a:p>
        </p:txBody>
      </p:sp>
      <p:sp>
        <p:nvSpPr>
          <p:cNvPr id="4" name="Slide Number Placeholder 3"/>
          <p:cNvSpPr>
            <a:spLocks noGrp="1"/>
          </p:cNvSpPr>
          <p:nvPr>
            <p:ph type="sldNum" sz="quarter" idx="5"/>
          </p:nvPr>
        </p:nvSpPr>
        <p:spPr>
          <a:xfrm>
            <a:off x="3387380" y="9024094"/>
            <a:ext cx="235642" cy="231708"/>
          </a:xfrm>
        </p:spPr>
        <p:txBody>
          <a:bodyPr/>
          <a:lstStyle/>
          <a:p>
            <a:fld id="{B54DC83E-89B8-4806-9A94-7D2BAA520DC6}" type="slidenum">
              <a:rPr lang="en-US" smtClean="0"/>
              <a:pPr/>
              <a:t>139</a:t>
            </a:fld>
            <a:endParaRPr lang="en-US"/>
          </a:p>
        </p:txBody>
      </p:sp>
    </p:spTree>
    <p:extLst>
      <p:ext uri="{BB962C8B-B14F-4D97-AF65-F5344CB8AC3E}">
        <p14:creationId xmlns:p14="http://schemas.microsoft.com/office/powerpoint/2010/main" val="1613387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As we walk through each taxonomy dimension, we’ll also discuss how you and your intervention team would rate that dimension of a validated intervention program. Take a minute to review the rubric and note any areas you have questions about. As we discuss each dimension of the taxonomy, we’ll practice rating interventions on each dimension together. As you can see, the rating scale we will use ranges from 0 (fails to address standard) to 3 (addresses standard proficiently).</a:t>
            </a:r>
          </a:p>
          <a:p>
            <a:endParaRPr lang="en-US" sz="1100"/>
          </a:p>
          <a:p>
            <a:r>
              <a:rPr lang="en-US" sz="1100"/>
              <a:t>Please note that no “hard and fast rules” exist for rating the degree to which a validated intervention program addresses a standard. A rater must consider the characteristics and needs of the student as well as the intervention context. In other words, ratings are sometimes relative rather than absolute. We’ll do our best to provide diverse examples today that illustrate a variety of scenarios.</a:t>
            </a:r>
          </a:p>
          <a:p>
            <a:endParaRPr lang="en-US" sz="1100"/>
          </a:p>
          <a:p>
            <a:pPr defTabSz="912937">
              <a:defRPr/>
            </a:pPr>
            <a:r>
              <a:rPr lang="en-US" sz="1100" i="1"/>
              <a:t>Provide participants with 3–5 minutes to review the rating rubric. </a:t>
            </a:r>
          </a:p>
        </p:txBody>
      </p:sp>
      <p:sp>
        <p:nvSpPr>
          <p:cNvPr id="4" name="Slide Number Placeholder 3"/>
          <p:cNvSpPr>
            <a:spLocks noGrp="1"/>
          </p:cNvSpPr>
          <p:nvPr>
            <p:ph type="sldNum" sz="quarter" idx="10"/>
          </p:nvPr>
        </p:nvSpPr>
        <p:spPr>
          <a:xfrm>
            <a:off x="3426654" y="9024094"/>
            <a:ext cx="157094" cy="231708"/>
          </a:xfrm>
        </p:spPr>
        <p:txBody>
          <a:bodyPr/>
          <a:lstStyle/>
          <a:p>
            <a:pPr>
              <a:defRPr/>
            </a:pPr>
            <a:fld id="{DBA2C2E2-0E08-480B-A22D-C2F2EBF6A27D}" type="slidenum">
              <a:rPr lang="en-US" smtClean="0"/>
              <a:pPr>
                <a:defRPr/>
              </a:pPr>
              <a:t>14</a:t>
            </a:fld>
            <a:endParaRPr lang="en-US"/>
          </a:p>
        </p:txBody>
      </p:sp>
    </p:spTree>
    <p:extLst>
      <p:ext uri="{BB962C8B-B14F-4D97-AF65-F5344CB8AC3E}">
        <p14:creationId xmlns:p14="http://schemas.microsoft.com/office/powerpoint/2010/main" val="287918268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387380" y="9024094"/>
            <a:ext cx="235642" cy="231708"/>
          </a:xfrm>
        </p:spPr>
        <p:txBody>
          <a:bodyPr/>
          <a:lstStyle/>
          <a:p>
            <a:fld id="{B54DC83E-89B8-4806-9A94-7D2BAA520DC6}" type="slidenum">
              <a:rPr lang="en-US" smtClean="0"/>
              <a:pPr/>
              <a:t>140</a:t>
            </a:fld>
            <a:endParaRPr lang="en-US"/>
          </a:p>
        </p:txBody>
      </p:sp>
    </p:spTree>
    <p:extLst>
      <p:ext uri="{BB962C8B-B14F-4D97-AF65-F5344CB8AC3E}">
        <p14:creationId xmlns:p14="http://schemas.microsoft.com/office/powerpoint/2010/main" val="7253677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387380" y="9024094"/>
            <a:ext cx="235642" cy="231708"/>
          </a:xfrm>
        </p:spPr>
        <p:txBody>
          <a:bodyPr/>
          <a:lstStyle/>
          <a:p>
            <a:fld id="{B54DC83E-89B8-4806-9A94-7D2BAA520DC6}" type="slidenum">
              <a:rPr lang="en-US" smtClean="0"/>
              <a:pPr/>
              <a:t>141</a:t>
            </a:fld>
            <a:endParaRPr lang="en-US"/>
          </a:p>
        </p:txBody>
      </p:sp>
    </p:spTree>
    <p:extLst>
      <p:ext uri="{BB962C8B-B14F-4D97-AF65-F5344CB8AC3E}">
        <p14:creationId xmlns:p14="http://schemas.microsoft.com/office/powerpoint/2010/main" val="55246221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387380" y="9024094"/>
            <a:ext cx="235642" cy="231708"/>
          </a:xfrm>
        </p:spPr>
        <p:txBody>
          <a:bodyPr/>
          <a:lstStyle/>
          <a:p>
            <a:fld id="{B54DC83E-89B8-4806-9A94-7D2BAA520DC6}" type="slidenum">
              <a:rPr lang="en-US" smtClean="0"/>
              <a:pPr/>
              <a:t>142</a:t>
            </a:fld>
            <a:endParaRPr lang="en-US"/>
          </a:p>
        </p:txBody>
      </p:sp>
    </p:spTree>
    <p:extLst>
      <p:ext uri="{BB962C8B-B14F-4D97-AF65-F5344CB8AC3E}">
        <p14:creationId xmlns:p14="http://schemas.microsoft.com/office/powerpoint/2010/main" val="286320264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387380" y="9024094"/>
            <a:ext cx="235642" cy="231708"/>
          </a:xfrm>
        </p:spPr>
        <p:txBody>
          <a:bodyPr/>
          <a:lstStyle/>
          <a:p>
            <a:fld id="{B54DC83E-89B8-4806-9A94-7D2BAA520DC6}" type="slidenum">
              <a:rPr lang="en-US" smtClean="0"/>
              <a:pPr/>
              <a:t>143</a:t>
            </a:fld>
            <a:endParaRPr lang="en-US"/>
          </a:p>
        </p:txBody>
      </p:sp>
    </p:spTree>
    <p:extLst>
      <p:ext uri="{BB962C8B-B14F-4D97-AF65-F5344CB8AC3E}">
        <p14:creationId xmlns:p14="http://schemas.microsoft.com/office/powerpoint/2010/main" val="328576561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387380" y="9024094"/>
            <a:ext cx="235642" cy="231708"/>
          </a:xfrm>
        </p:spPr>
        <p:txBody>
          <a:bodyPr/>
          <a:lstStyle/>
          <a:p>
            <a:fld id="{B54DC83E-89B8-4806-9A94-7D2BAA520DC6}" type="slidenum">
              <a:rPr lang="en-US" smtClean="0"/>
              <a:pPr/>
              <a:t>144</a:t>
            </a:fld>
            <a:endParaRPr lang="en-US"/>
          </a:p>
        </p:txBody>
      </p:sp>
    </p:spTree>
    <p:extLst>
      <p:ext uri="{BB962C8B-B14F-4D97-AF65-F5344CB8AC3E}">
        <p14:creationId xmlns:p14="http://schemas.microsoft.com/office/powerpoint/2010/main" val="195655825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387380" y="9024094"/>
            <a:ext cx="235642" cy="231708"/>
          </a:xfrm>
        </p:spPr>
        <p:txBody>
          <a:bodyPr/>
          <a:lstStyle/>
          <a:p>
            <a:fld id="{B54DC83E-89B8-4806-9A94-7D2BAA520DC6}" type="slidenum">
              <a:rPr lang="en-US" smtClean="0"/>
              <a:pPr/>
              <a:t>145</a:t>
            </a:fld>
            <a:endParaRPr lang="en-US"/>
          </a:p>
        </p:txBody>
      </p:sp>
    </p:spTree>
    <p:extLst>
      <p:ext uri="{BB962C8B-B14F-4D97-AF65-F5344CB8AC3E}">
        <p14:creationId xmlns:p14="http://schemas.microsoft.com/office/powerpoint/2010/main" val="134226652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387380" y="9024094"/>
            <a:ext cx="235642" cy="231708"/>
          </a:xfrm>
        </p:spPr>
        <p:txBody>
          <a:bodyPr/>
          <a:lstStyle/>
          <a:p>
            <a:fld id="{B54DC83E-89B8-4806-9A94-7D2BAA520DC6}" type="slidenum">
              <a:rPr lang="en-US" smtClean="0"/>
              <a:pPr/>
              <a:t>146</a:t>
            </a:fld>
            <a:endParaRPr lang="en-US"/>
          </a:p>
        </p:txBody>
      </p:sp>
    </p:spTree>
    <p:extLst>
      <p:ext uri="{BB962C8B-B14F-4D97-AF65-F5344CB8AC3E}">
        <p14:creationId xmlns:p14="http://schemas.microsoft.com/office/powerpoint/2010/main" val="1726468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sz="1100"/>
              <a:t>The first dimension we will discuss is strength. </a:t>
            </a:r>
          </a:p>
          <a:p>
            <a:endParaRPr lang="en-US" sz="1100"/>
          </a:p>
        </p:txBody>
      </p:sp>
      <p:sp>
        <p:nvSpPr>
          <p:cNvPr id="4" name="Slide Number Placeholder 3"/>
          <p:cNvSpPr>
            <a:spLocks noGrp="1"/>
          </p:cNvSpPr>
          <p:nvPr>
            <p:ph type="sldNum" sz="quarter" idx="10"/>
          </p:nvPr>
        </p:nvSpPr>
        <p:spPr>
          <a:xfrm>
            <a:off x="3426654" y="9024094"/>
            <a:ext cx="157094" cy="231708"/>
          </a:xfrm>
        </p:spPr>
        <p:txBody>
          <a:bodyPr/>
          <a:lstStyle/>
          <a:p>
            <a:pPr>
              <a:defRPr/>
            </a:pPr>
            <a:fld id="{DBA2C2E2-0E08-480B-A22D-C2F2EBF6A27D}" type="slidenum">
              <a:rPr lang="en-US" smtClean="0"/>
              <a:pPr>
                <a:defRPr/>
              </a:pPr>
              <a:t>15</a:t>
            </a:fld>
            <a:endParaRPr lang="en-US"/>
          </a:p>
        </p:txBody>
      </p:sp>
    </p:spTree>
    <p:extLst>
      <p:ext uri="{BB962C8B-B14F-4D97-AF65-F5344CB8AC3E}">
        <p14:creationId xmlns:p14="http://schemas.microsoft.com/office/powerpoint/2010/main" val="905010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271463"/>
            <a:ext cx="5476875" cy="3081337"/>
          </a:xfrm>
        </p:spPr>
      </p:sp>
      <p:sp>
        <p:nvSpPr>
          <p:cNvPr id="3" name="Notes Placeholder 2"/>
          <p:cNvSpPr>
            <a:spLocks noGrp="1"/>
          </p:cNvSpPr>
          <p:nvPr>
            <p:ph type="body" idx="1"/>
          </p:nvPr>
        </p:nvSpPr>
        <p:spPr>
          <a:xfrm>
            <a:off x="252760" y="3467346"/>
            <a:ext cx="6262845" cy="4470056"/>
          </a:xfrm>
        </p:spPr>
        <p:txBody>
          <a:bodyPr/>
          <a:lstStyle/>
          <a:p>
            <a:r>
              <a:rPr lang="en-US" sz="1100">
                <a:latin typeface="+mn-lt"/>
              </a:rPr>
              <a:t>The dimension of strength focuses on how well the intervention works and whether we can expect to see results. Most interventions are validated for use with students at or below the 50th percentile, but to understand how an intervention would work for a student with more intensive needs, when possible, we want to look for results reported for students below the 20th percentile. It is important to note that such disaggregated information is not always available for review. </a:t>
            </a:r>
          </a:p>
          <a:p>
            <a:endParaRPr lang="en-US" sz="1100">
              <a:latin typeface="+mn-lt"/>
            </a:endParaRPr>
          </a:p>
          <a:p>
            <a:r>
              <a:rPr lang="en-US" sz="1100">
                <a:latin typeface="+mn-lt"/>
              </a:rPr>
              <a:t>When we consider strength, we focus on two things. </a:t>
            </a:r>
          </a:p>
          <a:p>
            <a:pPr marL="171176" indent="-171176">
              <a:buFont typeface="Arial" panose="020B0604020202020204" pitchFamily="34" charset="0"/>
              <a:buChar char="•"/>
            </a:pPr>
            <a:r>
              <a:rPr lang="en-US" sz="1100">
                <a:latin typeface="+mn-lt"/>
              </a:rPr>
              <a:t>Was the intervention evaluated empirically using scientifically sound, rigorous methodology? In other words, can we trust the outcomes of the study? These results must be assessed through the lens of high-quality research design. A study could be a group design (more often seen for academic interventions) or a single-subject design (more often seen for behavioral interventions). </a:t>
            </a:r>
          </a:p>
          <a:p>
            <a:pPr marL="171176" indent="-171176">
              <a:buFont typeface="Arial" panose="020B0604020202020204" pitchFamily="34" charset="0"/>
              <a:buChar char="•"/>
            </a:pPr>
            <a:r>
              <a:rPr lang="en-US" sz="1100">
                <a:latin typeface="+mn-lt"/>
              </a:rPr>
              <a:t>What were the effects of the study? When we look for the effects of the study for group-design studies, we are typically looking at the effect size, which provides a method for quantifying the strength of the intervention. If the study was a single-subject design, look for performance data for students closest to your target student. Did they meet their benchmarks?</a:t>
            </a:r>
          </a:p>
          <a:p>
            <a:pPr marL="171176" indent="-171176">
              <a:buFont typeface="Arial" panose="020B0604020202020204" pitchFamily="34" charset="0"/>
              <a:buChar char="•"/>
            </a:pPr>
            <a:endParaRPr lang="en-US" sz="1100">
              <a:latin typeface="+mn-lt"/>
            </a:endParaRPr>
          </a:p>
          <a:p>
            <a:r>
              <a:rPr lang="en-US" sz="1100" i="1">
                <a:latin typeface="+mn-lt"/>
              </a:rPr>
              <a:t>Note: Based on the audience, you may determine to further simplify or enhance this section. Strength and understanding of effect sizes or the results of single-case studies often are challenging for educators who do not have a background with this information. The goal of describing this dimension is to help provide some initial guidance without providing too much information too soon. </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16</a:t>
            </a:fld>
            <a:endParaRPr lang="en-US"/>
          </a:p>
        </p:txBody>
      </p:sp>
    </p:spTree>
    <p:extLst>
      <p:ext uri="{BB962C8B-B14F-4D97-AF65-F5344CB8AC3E}">
        <p14:creationId xmlns:p14="http://schemas.microsoft.com/office/powerpoint/2010/main" val="2078182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xfrm>
            <a:off x="617538" y="312738"/>
            <a:ext cx="5476875" cy="3081337"/>
          </a:xfrm>
          <a:ln/>
        </p:spPr>
      </p:sp>
      <p:sp>
        <p:nvSpPr>
          <p:cNvPr id="105475" name="Notes Placeholder 2"/>
          <p:cNvSpPr>
            <a:spLocks noGrp="1"/>
          </p:cNvSpPr>
          <p:nvPr>
            <p:ph type="body" idx="1"/>
          </p:nvPr>
        </p:nvSpPr>
        <p:spPr>
          <a:xfrm>
            <a:off x="351787" y="3587660"/>
            <a:ext cx="6135734" cy="508570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1100">
                <a:ea typeface="ＭＳ Ｐゴシック" pitchFamily="34" charset="-128"/>
              </a:rPr>
              <a:t>To ensure that a validated intervention program is evidence based, teams should convene to review the existing research on that particular program and the quality of the available research. You can focus your efforts by looking at the following areas when examining the evidence base:</a:t>
            </a:r>
          </a:p>
          <a:p>
            <a:pPr marL="182587" indent="-182587">
              <a:buFontTx/>
              <a:buChar char="•"/>
              <a:defRPr/>
            </a:pPr>
            <a:r>
              <a:rPr lang="en-US" sz="1100">
                <a:ea typeface="ＭＳ Ｐゴシック" pitchFamily="34" charset="-128"/>
              </a:rPr>
              <a:t>Consider the </a:t>
            </a:r>
            <a:r>
              <a:rPr lang="en-US" sz="1100" b="1">
                <a:ea typeface="ＭＳ Ｐゴシック" pitchFamily="34" charset="-128"/>
              </a:rPr>
              <a:t>type</a:t>
            </a:r>
            <a:r>
              <a:rPr lang="en-US" sz="1100">
                <a:ea typeface="ＭＳ Ｐゴシック" pitchFamily="34" charset="-128"/>
              </a:rPr>
              <a:t> of information and the </a:t>
            </a:r>
            <a:r>
              <a:rPr lang="en-US" sz="1100" b="1">
                <a:ea typeface="ＭＳ Ｐゴシック" pitchFamily="34" charset="-128"/>
              </a:rPr>
              <a:t>source</a:t>
            </a:r>
            <a:r>
              <a:rPr lang="en-US" sz="1100">
                <a:ea typeface="ＭＳ Ｐゴシック" pitchFamily="34" charset="-128"/>
              </a:rPr>
              <a:t> from which you are gathering this information. Is the information coming from the intervention vendor or a reputable website? Also, what type of evidence is available? Did the study involve experimental design, where the intervention group was compared with an equivalent control group? The better the study, the more we can trust the outcome data. </a:t>
            </a:r>
          </a:p>
          <a:p>
            <a:pPr marL="182587" indent="-182587">
              <a:buFontTx/>
              <a:buChar char="•"/>
              <a:defRPr/>
            </a:pPr>
            <a:r>
              <a:rPr lang="en-US" sz="1100">
                <a:ea typeface="ＭＳ Ｐゴシック" pitchFamily="34" charset="-128"/>
              </a:rPr>
              <a:t>Consider the </a:t>
            </a:r>
            <a:r>
              <a:rPr lang="en-US" sz="1100" b="1">
                <a:ea typeface="ＭＳ Ｐゴシック" pitchFamily="34" charset="-128"/>
              </a:rPr>
              <a:t>population. </a:t>
            </a:r>
            <a:r>
              <a:rPr lang="en-US" sz="1100">
                <a:ea typeface="ＭＳ Ｐゴシック" pitchFamily="34" charset="-128"/>
              </a:rPr>
              <a:t>For which populations has the program been researched and found effective? Is the sample described? Is the population similar to (or representative) of your student population? Do different population groups have different effects? This area might be especially important when we are thinking about students with intensive needs. As mentioned on the previous slide, we often find studies that look at the effectiveness of the intervention for students below the 50th percentile, but if we are focused on students with more intensive needs, we might want to see if evidence is available that more closely matches our population, or students below the 20th percentile. In addition, for English learners, you might want to consider whether the study has evidence of effectiveness for students learning English. </a:t>
            </a:r>
          </a:p>
          <a:p>
            <a:pPr marL="182587" indent="-182587">
              <a:buFontTx/>
              <a:buChar char="•"/>
              <a:defRPr/>
            </a:pPr>
            <a:r>
              <a:rPr lang="en-US" sz="1100">
                <a:ea typeface="ＭＳ Ｐゴシック" pitchFamily="34" charset="-128"/>
              </a:rPr>
              <a:t>Importantly, consider whether the </a:t>
            </a:r>
            <a:r>
              <a:rPr lang="en-US" sz="1100" b="1">
                <a:ea typeface="ＭＳ Ｐゴシック" pitchFamily="34" charset="-128"/>
              </a:rPr>
              <a:t>desired outcomes</a:t>
            </a:r>
            <a:r>
              <a:rPr lang="en-US" sz="1100">
                <a:ea typeface="ＭＳ Ｐゴシック" pitchFamily="34" charset="-128"/>
              </a:rPr>
              <a:t> assessed in a study are relevant to the outcomes you hope to achieve with an intervention and in the expected direction. </a:t>
            </a:r>
          </a:p>
          <a:p>
            <a:pPr marL="182587" indent="-182587">
              <a:buFontTx/>
              <a:buChar char="•"/>
              <a:defRPr/>
            </a:pPr>
            <a:r>
              <a:rPr lang="en-US" sz="1100">
                <a:ea typeface="ＭＳ Ｐゴシック" pitchFamily="34" charset="-128"/>
              </a:rPr>
              <a:t>Consider the </a:t>
            </a:r>
            <a:r>
              <a:rPr lang="en-US" sz="1100" b="1">
                <a:ea typeface="ＭＳ Ｐゴシック" pitchFamily="34" charset="-128"/>
              </a:rPr>
              <a:t>effects. </a:t>
            </a:r>
            <a:r>
              <a:rPr lang="en-US" sz="1100">
                <a:ea typeface="ＭＳ Ｐゴシック" pitchFamily="34" charset="-128"/>
              </a:rPr>
              <a:t>Were the effects of the study large enough to be meaningful? We will provide more context about effect size on the following slides. As part of our review of effect sizes, we may want to consider whether the intervention has been replicated (e.g., has more than one study illustrated similar findings or results). When we analyze findings, we may need to consider the overarching body of evidence. </a:t>
            </a:r>
          </a:p>
        </p:txBody>
      </p:sp>
      <p:sp>
        <p:nvSpPr>
          <p:cNvPr id="87044" name="Slide Number Placeholder 3"/>
          <p:cNvSpPr>
            <a:spLocks noGrp="1"/>
          </p:cNvSpPr>
          <p:nvPr>
            <p:ph type="sldNum" sz="quarter" idx="5"/>
          </p:nvPr>
        </p:nvSpPr>
        <p:spPr>
          <a:xfrm>
            <a:off x="3420242" y="9024094"/>
            <a:ext cx="169918" cy="23170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1761" indent="-28529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1171" indent="-228234">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7640" indent="-228234">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4108" indent="-228234">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0577" indent="-228234"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7045" indent="-228234"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3514" indent="-228234"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9982" indent="-228234"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defTabSz="912937">
              <a:spcBef>
                <a:spcPct val="0"/>
              </a:spcBef>
              <a:defRPr/>
            </a:pPr>
            <a:fld id="{19093BD6-A1DF-4239-9C9A-3E2E5B6F4276}" type="slidenum">
              <a:rPr lang="en-US" altLang="en-US">
                <a:solidFill>
                  <a:srgbClr val="595959"/>
                </a:solidFill>
                <a:cs typeface="Arial" panose="020B0604020202020204" pitchFamily="34" charset="0"/>
              </a:rPr>
              <a:pPr defTabSz="912937">
                <a:spcBef>
                  <a:spcPct val="0"/>
                </a:spcBef>
                <a:defRPr/>
              </a:pPr>
              <a:t>17</a:t>
            </a:fld>
            <a:endParaRPr lang="en-US" altLang="en-US">
              <a:solidFill>
                <a:srgbClr val="595959"/>
              </a:solidFill>
              <a:cs typeface="Arial" panose="020B0604020202020204" pitchFamily="34" charset="0"/>
            </a:endParaRPr>
          </a:p>
        </p:txBody>
      </p:sp>
    </p:spTree>
    <p:extLst>
      <p:ext uri="{BB962C8B-B14F-4D97-AF65-F5344CB8AC3E}">
        <p14:creationId xmlns:p14="http://schemas.microsoft.com/office/powerpoint/2010/main" val="1735716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Calibri"/>
                <a:ea typeface="+mn-ea"/>
                <a:cs typeface="+mn-cs"/>
              </a:rPr>
              <a:t>Before looking at the reported effects of an intervention, ask, “Was this intervention empirically tested? The quality of the research design is closely related to assessing whether the strength of the intervention is believable. </a:t>
            </a:r>
            <a:r>
              <a:rPr lang="en-US" sz="1200" b="0" i="0" kern="1200" dirty="0">
                <a:solidFill>
                  <a:schemeClr val="tx1"/>
                </a:solidFill>
                <a:effectLst/>
                <a:latin typeface="Calibri"/>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Calibri"/>
                <a:ea typeface="+mn-ea"/>
                <a:cs typeface="+mn-cs"/>
              </a:rPr>
              <a:t>Yes—It was tested by means of a randomized controlled trial, an appropriate quasi-experimental design, or single-case research design.</a:t>
            </a:r>
            <a:r>
              <a:rPr lang="en-US" sz="1200" b="0" i="0" kern="1200" dirty="0">
                <a:solidFill>
                  <a:schemeClr val="tx1"/>
                </a:solidFill>
                <a:effectLst/>
                <a:latin typeface="Calibri"/>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Calibri"/>
                <a:ea typeface="+mn-ea"/>
                <a:cs typeface="+mn-cs"/>
              </a:rPr>
              <a:t>No—This intervention is based on a case study, descriptive information, or anecdote. </a:t>
            </a:r>
            <a:r>
              <a:rPr lang="en-US" sz="1200" b="0" i="0" kern="1200" dirty="0">
                <a:solidFill>
                  <a:schemeClr val="tx1"/>
                </a:solidFill>
                <a:effectLst/>
                <a:latin typeface="Calibri"/>
                <a:ea typeface="+mn-ea"/>
                <a:cs typeface="+mn-cs"/>
              </a:rPr>
              <a:t>​</a:t>
            </a:r>
          </a:p>
          <a:p>
            <a:pPr marL="0" indent="0" rtl="0" fontAlgn="base">
              <a:buFont typeface="Arial" panose="020B0604020202020204" pitchFamily="34" charset="0"/>
              <a:buNone/>
            </a:pPr>
            <a:endParaRPr lang="en-US" sz="1200" b="0" i="0" kern="1200" dirty="0">
              <a:solidFill>
                <a:schemeClr val="tx1"/>
              </a:solidFill>
              <a:effectLst/>
              <a:latin typeface="Calibri"/>
              <a:ea typeface="+mn-ea"/>
              <a:cs typeface="+mn-cs"/>
            </a:endParaRPr>
          </a:p>
          <a:p>
            <a:r>
              <a:rPr lang="en-US" sz="1200" b="0" i="0" kern="1200" dirty="0">
                <a:solidFill>
                  <a:schemeClr val="tx1"/>
                </a:solidFill>
                <a:effectLst/>
                <a:latin typeface="Calibri"/>
                <a:ea typeface="+mn-ea"/>
                <a:cs typeface="+mn-cs"/>
              </a:rPr>
              <a:t>You can use the National Center on Intensive Intervention’s Academic Intervention Tools Chart to examine the quality of evidence for interventions. </a:t>
            </a:r>
            <a:r>
              <a:rPr lang="en-US" dirty="0"/>
              <a:t>In this example, by looking at some of the quality indicators for </a:t>
            </a:r>
            <a:r>
              <a:rPr lang="en-US" i="1" dirty="0"/>
              <a:t>Sound Partners, Kindergarten, </a:t>
            </a:r>
            <a:r>
              <a:rPr lang="en-US" dirty="0"/>
              <a:t>it looks promising. </a:t>
            </a:r>
            <a:r>
              <a:rPr lang="en-US" sz="1200" b="0" i="0" kern="1200" dirty="0">
                <a:solidFill>
                  <a:schemeClr val="tx1"/>
                </a:solidFill>
                <a:effectLst/>
                <a:latin typeface="Calibri"/>
                <a:ea typeface="+mn-ea"/>
                <a:cs typeface="+mn-cs"/>
              </a:rPr>
              <a:t>W</a:t>
            </a:r>
            <a:r>
              <a:rPr lang="en-US" sz="1200" b="0" i="0" u="none" strike="noStrike" kern="1200" dirty="0">
                <a:solidFill>
                  <a:schemeClr val="tx1"/>
                </a:solidFill>
                <a:effectLst/>
                <a:latin typeface="Calibri"/>
                <a:ea typeface="+mn-ea"/>
                <a:cs typeface="+mn-cs"/>
              </a:rPr>
              <a:t>hen you have more open circles—the quality of the research is weak, and you should interpret the intervention strength with caution. When you have more closed circles--the quality of the research is strong, and you can interpret the reported strength with confidence. The NCII tools chart is interactive so you can click on a circle to see additional data. </a:t>
            </a:r>
            <a:r>
              <a:rPr lang="en-US" sz="1200" b="0" i="0" kern="1200" dirty="0">
                <a:solidFill>
                  <a:schemeClr val="tx1"/>
                </a:solidFill>
                <a:effectLst/>
                <a:latin typeface="Calibri"/>
                <a:ea typeface="+mn-ea"/>
                <a:cs typeface="+mn-cs"/>
              </a:rPr>
              <a:t>​</a:t>
            </a:r>
          </a:p>
          <a:p>
            <a:endParaRPr lang="en-US" sz="1200" b="0" i="0" kern="1200" dirty="0">
              <a:solidFill>
                <a:schemeClr val="tx1"/>
              </a:solidFill>
              <a:effectLst/>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dirty="0"/>
              <a:t>Our example includes a group-design study. </a:t>
            </a:r>
            <a:r>
              <a:rPr lang="en-US" sz="1100" b="0" i="0" dirty="0"/>
              <a:t>You should ask a few key questions about the study that could potentially threaten the internal validity of a group design study: </a:t>
            </a:r>
          </a:p>
          <a:p>
            <a:pPr marL="0" indent="0">
              <a:buFont typeface="Arial" panose="020B0604020202020204" pitchFamily="34" charset="0"/>
              <a:buNone/>
            </a:pPr>
            <a:endParaRPr lang="en-US" sz="1100" b="0" i="0" dirty="0"/>
          </a:p>
          <a:p>
            <a:pPr marL="228600" indent="-228600">
              <a:buFont typeface="Arial" panose="020B0604020202020204" pitchFamily="34" charset="0"/>
              <a:buAutoNum type="arabicParenR"/>
            </a:pPr>
            <a:r>
              <a:rPr lang="en-US" sz="1100" b="0" i="0" dirty="0"/>
              <a:t>Did random assignment occur? Were groups deemed equivalent on a performance variable and/or demographic variables before the study commenced?</a:t>
            </a:r>
          </a:p>
          <a:p>
            <a:pPr marL="228600" indent="-228600">
              <a:buFont typeface="Arial" panose="020B0604020202020204" pitchFamily="34" charset="0"/>
              <a:buAutoNum type="arabicParenR"/>
            </a:pPr>
            <a:r>
              <a:rPr lang="en-US" sz="1100" b="0" i="0" dirty="0"/>
              <a:t>Were the outcome measures researcher designed, or were they a mix of researcher-designed measures and standardized assessments? </a:t>
            </a:r>
          </a:p>
          <a:p>
            <a:pPr marL="228600" indent="-228600">
              <a:buFont typeface="Arial" panose="020B0604020202020204" pitchFamily="34" charset="0"/>
              <a:buAutoNum type="arabicParenR"/>
            </a:pPr>
            <a:r>
              <a:rPr lang="en-US" sz="1100" b="0" i="0" dirty="0"/>
              <a:t>Did effects generalize to more general assessments of mathematics performance, such as state-level tests?</a:t>
            </a:r>
          </a:p>
          <a:p>
            <a:pPr marL="228600" indent="-228600">
              <a:buFont typeface="Arial" panose="020B0604020202020204" pitchFamily="34" charset="0"/>
              <a:buAutoNum type="arabicParenR"/>
            </a:pPr>
            <a:r>
              <a:rPr lang="en-US" sz="1100" b="0" i="0" dirty="0"/>
              <a:t>How was risk status conceptualized? </a:t>
            </a:r>
          </a:p>
        </p:txBody>
      </p:sp>
      <p:sp>
        <p:nvSpPr>
          <p:cNvPr id="4" name="Slide Number Placeholder 3"/>
          <p:cNvSpPr>
            <a:spLocks noGrp="1"/>
          </p:cNvSpPr>
          <p:nvPr>
            <p:ph type="sldNum" sz="quarter" idx="10"/>
          </p:nvPr>
        </p:nvSpPr>
        <p:spPr>
          <a:xfrm>
            <a:off x="3426654" y="9024094"/>
            <a:ext cx="157094" cy="231708"/>
          </a:xfrm>
        </p:spPr>
        <p:txBody>
          <a:bodyPr/>
          <a:lstStyle/>
          <a:p>
            <a:pPr>
              <a:defRPr/>
            </a:pPr>
            <a:fld id="{DBA2C2E2-0E08-480B-A22D-C2F2EBF6A27D}" type="slidenum">
              <a:rPr lang="en-US" smtClean="0"/>
              <a:pPr>
                <a:defRPr/>
              </a:pPr>
              <a:t>18</a:t>
            </a:fld>
            <a:endParaRPr lang="en-US"/>
          </a:p>
        </p:txBody>
      </p:sp>
    </p:spTree>
    <p:extLst>
      <p:ext uri="{BB962C8B-B14F-4D97-AF65-F5344CB8AC3E}">
        <p14:creationId xmlns:p14="http://schemas.microsoft.com/office/powerpoint/2010/main" val="2705205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312738"/>
            <a:ext cx="5476875" cy="3081337"/>
          </a:xfrm>
        </p:spPr>
      </p:sp>
      <p:sp>
        <p:nvSpPr>
          <p:cNvPr id="3" name="Notes Placeholder 2"/>
          <p:cNvSpPr>
            <a:spLocks noGrp="1"/>
          </p:cNvSpPr>
          <p:nvPr>
            <p:ph type="body" idx="1"/>
          </p:nvPr>
        </p:nvSpPr>
        <p:spPr>
          <a:xfrm>
            <a:off x="572221" y="3621879"/>
            <a:ext cx="5476479" cy="3595538"/>
          </a:xfrm>
        </p:spPr>
        <p:txBody>
          <a:bodyPr/>
          <a:lstStyle/>
          <a:p>
            <a:r>
              <a:rPr lang="en-US" sz="1100">
                <a:latin typeface="+mn-lt"/>
                <a:cs typeface="Arial"/>
              </a:rPr>
              <a:t>Researchers usually use two ways to describe the success or “efficacy” of an intervention. The first way is “statistical significance.” If something is statistically significant, it means that the likelihood of finding a particular result by chance is quite rare, generally less than 5%. In other words, it is highly unlikely that the results of the study are a fluke. Significance is important to consider because it helps guard against the costly mistake of labeling something as effective when it is not.</a:t>
            </a:r>
          </a:p>
          <a:p>
            <a:endParaRPr lang="en-US" sz="1100">
              <a:latin typeface="+mn-lt"/>
            </a:endParaRPr>
          </a:p>
          <a:p>
            <a:pPr>
              <a:defRPr/>
            </a:pPr>
            <a:r>
              <a:rPr lang="en-US" sz="1100">
                <a:latin typeface="+mn-lt"/>
                <a:cs typeface="Arial"/>
              </a:rPr>
              <a:t>Statistical significance tells us </a:t>
            </a:r>
            <a:r>
              <a:rPr lang="en-US" sz="1100" b="1">
                <a:latin typeface="+mn-lt"/>
                <a:cs typeface="Arial"/>
              </a:rPr>
              <a:t>if</a:t>
            </a:r>
            <a:r>
              <a:rPr lang="en-US" sz="1100">
                <a:latin typeface="+mn-lt"/>
                <a:cs typeface="Arial"/>
              </a:rPr>
              <a:t> something is effective, but it can’t tell us </a:t>
            </a:r>
            <a:r>
              <a:rPr lang="en-US" sz="1100" b="1">
                <a:latin typeface="+mn-lt"/>
                <a:cs typeface="Arial"/>
              </a:rPr>
              <a:t>how effective</a:t>
            </a:r>
            <a:r>
              <a:rPr lang="en-US" sz="1100">
                <a:latin typeface="+mn-lt"/>
                <a:cs typeface="Arial"/>
              </a:rPr>
              <a:t> that thing is. That’s where effect size comes in. An effect size is a standardized measure of the strength of an intervention. To conceptualize what an effect size is, consider an assessment that has an average score of 100 and a standard deviation of 10 (meaning, on average, that scores between students vary by 10 points). An effect size of 1.0 would mean that intervention students scored, on average, 10 points higher on the end-of-intervention assessment.</a:t>
            </a:r>
          </a:p>
          <a:p>
            <a:pPr defTabSz="912937">
              <a:defRPr/>
            </a:pPr>
            <a:endParaRPr lang="en-US" sz="1100" i="1">
              <a:latin typeface="+mn-lt"/>
            </a:endParaRPr>
          </a:p>
          <a:p>
            <a:r>
              <a:rPr lang="en-US" sz="1100">
                <a:latin typeface="+mn-lt"/>
                <a:cs typeface="Arial"/>
              </a:rPr>
              <a:t>Although multiple factors may impact the effect size, a general rule of thumb for educational effect sizes for academic outcomes appears on the slide (</a:t>
            </a:r>
            <a:r>
              <a:rPr lang="en-US" sz="1100" i="1">
                <a:latin typeface="+mn-lt"/>
                <a:cs typeface="Arial"/>
              </a:rPr>
              <a:t>review slide</a:t>
            </a:r>
            <a:r>
              <a:rPr lang="en-US" sz="1100">
                <a:latin typeface="+mn-lt"/>
                <a:cs typeface="Arial"/>
              </a:rPr>
              <a:t>). We can use these rules of thumb as a starting place to consider the effectiveness of an intervention. </a:t>
            </a:r>
            <a:endParaRPr lang="en-US" sz="1100">
              <a:latin typeface="+mn-lt"/>
            </a:endParaRPr>
          </a:p>
        </p:txBody>
      </p:sp>
      <p:sp>
        <p:nvSpPr>
          <p:cNvPr id="4" name="Slide Number Placeholder 3"/>
          <p:cNvSpPr>
            <a:spLocks noGrp="1"/>
          </p:cNvSpPr>
          <p:nvPr>
            <p:ph type="sldNum" sz="quarter" idx="10"/>
          </p:nvPr>
        </p:nvSpPr>
        <p:spPr>
          <a:xfrm>
            <a:off x="3426654" y="9024094"/>
            <a:ext cx="157094" cy="231708"/>
          </a:xfrm>
        </p:spPr>
        <p:txBody>
          <a:bodyPr/>
          <a:lstStyle/>
          <a:p>
            <a:pPr>
              <a:defRPr/>
            </a:pPr>
            <a:fld id="{DBA2C2E2-0E08-480B-A22D-C2F2EBF6A27D}" type="slidenum">
              <a:rPr lang="en-US" smtClean="0"/>
              <a:pPr>
                <a:defRPr/>
              </a:pPr>
              <a:t>19</a:t>
            </a:fld>
            <a:endParaRPr lang="en-US"/>
          </a:p>
        </p:txBody>
      </p:sp>
    </p:spTree>
    <p:extLst>
      <p:ext uri="{BB962C8B-B14F-4D97-AF65-F5344CB8AC3E}">
        <p14:creationId xmlns:p14="http://schemas.microsoft.com/office/powerpoint/2010/main" val="3368306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141413"/>
            <a:ext cx="5476875" cy="3081337"/>
          </a:xfrm>
        </p:spPr>
      </p:sp>
      <p:sp>
        <p:nvSpPr>
          <p:cNvPr id="3" name="Notes Placeholder 2"/>
          <p:cNvSpPr>
            <a:spLocks noGrp="1"/>
          </p:cNvSpPr>
          <p:nvPr>
            <p:ph type="body" idx="1"/>
          </p:nvPr>
        </p:nvSpPr>
        <p:spPr/>
        <p:txBody>
          <a:bodyPr/>
          <a:lstStyle/>
          <a:p>
            <a:r>
              <a:rPr lang="en-US" sz="1100"/>
              <a:t>In this presentation, you will be introduced to the Taxonomy of Intervention Intensity and learn how it supports the DBI process. You will receive explicit guidance on how to select and evaluate validated intervention programs to best meet students’ needs and intensify or adapt those interventions when students or groups of students do not adequately respond. </a:t>
            </a:r>
          </a:p>
          <a:p>
            <a:endParaRPr lang="en-US" sz="1100"/>
          </a:p>
          <a:p>
            <a:pPr marL="0" lvl="1"/>
            <a:r>
              <a:rPr lang="en-US" sz="1100"/>
              <a:t>At the end of the session, you will be able to </a:t>
            </a:r>
            <a:r>
              <a:rPr lang="en-US" sz="1100" i="1"/>
              <a:t>&lt;read slide&gt;.</a:t>
            </a:r>
          </a:p>
          <a:p>
            <a:endParaRPr lang="en-US" sz="1100"/>
          </a:p>
          <a:p>
            <a:r>
              <a:rPr lang="en-US" sz="1100"/>
              <a:t>This presentation is intended to focus specifically on reading interventions. Additional modules provide an overview of the taxonomy as well as deeper reviews of mathematics and behavior content. To access these modules, visit the NCII website at </a:t>
            </a:r>
            <a:r>
              <a:rPr lang="en-US" sz="1100">
                <a:hlinkClick r:id="rId3"/>
              </a:rPr>
              <a:t>https://intensiveintervention.org/taxonomy-intervention-intensity</a:t>
            </a:r>
            <a:r>
              <a:rPr lang="en-US" sz="1100"/>
              <a:t>. </a:t>
            </a:r>
          </a:p>
        </p:txBody>
      </p:sp>
      <p:sp>
        <p:nvSpPr>
          <p:cNvPr id="4" name="Slide Number Placeholder 3"/>
          <p:cNvSpPr>
            <a:spLocks noGrp="1"/>
          </p:cNvSpPr>
          <p:nvPr>
            <p:ph type="sldNum" sz="quarter" idx="5"/>
          </p:nvPr>
        </p:nvSpPr>
        <p:spPr>
          <a:xfrm>
            <a:off x="3465927" y="9024094"/>
            <a:ext cx="78548" cy="231708"/>
          </a:xfrm>
        </p:spPr>
        <p:txBody>
          <a:bodyPr/>
          <a:lstStyle/>
          <a:p>
            <a:fld id="{B2F612BA-9DBE-4F4B-B1A6-78D8D745D520}" type="slidenum">
              <a:rPr lang="en-US" smtClean="0"/>
              <a:t>2</a:t>
            </a:fld>
            <a:endParaRPr lang="en-US"/>
          </a:p>
        </p:txBody>
      </p:sp>
    </p:spTree>
    <p:extLst>
      <p:ext uri="{BB962C8B-B14F-4D97-AF65-F5344CB8AC3E}">
        <p14:creationId xmlns:p14="http://schemas.microsoft.com/office/powerpoint/2010/main" val="376118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n-lt"/>
                <a:cs typeface="Arial"/>
              </a:rPr>
              <a:t>Depending on the study design, effect sizes may not be available. This is often the case with behavioral interventions that use a single-case design. Even when they are available, effect sizes must be interpreted with caution and in context </a:t>
            </a:r>
            <a:r>
              <a:rPr lang="en-US">
                <a:latin typeface="+mn-lt"/>
              </a:rPr>
              <a:t>(Hill, Bloom, Black, &amp; Lipsey, 2008) </a:t>
            </a:r>
            <a:r>
              <a:rPr lang="en-US">
                <a:latin typeface="+mn-lt"/>
                <a:cs typeface="Arial"/>
              </a:rPr>
              <a:t>because they can be influenced by several factors, including study conditions, the content studied, and the type of student.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example, interventions for younger students, that involve researcher-created measures administered shortly after the intervention would be expected to have higher effect sizes. As students get older, the expected effect sizes tend to get smaller. Similarly, interventions that have been tested using standardized measures also would be expected to yield smaller effects. In addition, it is easier to find larger effects when measures are proximal or more directly related to the intervention compared with measures that may incorporate more global measures.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study conditions also can influence effect sizes. </a:t>
            </a:r>
            <a:r>
              <a:rPr lang="en-US" sz="1200">
                <a:latin typeface="+mn-lt"/>
                <a:cs typeface="Arial"/>
              </a:rPr>
              <a:t>Effects from research studies were usually obtained under high levels of fidelity that are often difficult to achieve in authentic classroom settings. </a:t>
            </a:r>
            <a:r>
              <a:rPr lang="en-US" sz="1200">
                <a:latin typeface="+mn-lt"/>
              </a:rPr>
              <a:t>In addition, lower effect sizes could be statistically significant in one study and not significant in another study. </a:t>
            </a:r>
            <a:r>
              <a:rPr lang="en-US"/>
              <a:t>Because sample size largely drives the differences between groups, this must be taken into account. </a:t>
            </a:r>
            <a:endParaRPr lang="en-US">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a:cs typeface="Arial"/>
            </a:endParaRPr>
          </a:p>
          <a:p>
            <a:r>
              <a:rPr lang="en-US">
                <a:latin typeface="Arial"/>
                <a:cs typeface="Arial"/>
              </a:rPr>
              <a:t> In other words, the effect size is one piece of information we can use to understand the intervention’s potential effect, but it is not the only piece of information we consider. </a:t>
            </a:r>
            <a:endParaRPr lang="en-US" sz="1100">
              <a:cs typeface="Arial"/>
            </a:endParaRPr>
          </a:p>
          <a:p>
            <a:endParaRPr lang="en-US">
              <a:cs typeface="Arial" panose="020B0604020202020204" pitchFamily="34" charset="0"/>
            </a:endParaRPr>
          </a:p>
          <a:p>
            <a:endParaRPr lang="en-US">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20</a:t>
            </a:fld>
            <a:endParaRPr lang="en-US"/>
          </a:p>
        </p:txBody>
      </p:sp>
    </p:spTree>
    <p:extLst>
      <p:ext uri="{BB962C8B-B14F-4D97-AF65-F5344CB8AC3E}">
        <p14:creationId xmlns:p14="http://schemas.microsoft.com/office/powerpoint/2010/main" val="4258671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So how can you use an effect size to rate an intervention’s strength? Although we must be cautious with effect sizes, we can use them to help us think about the strength of the intervention. Specifically, we might look at the rubric on the slide to help us think about effect sizes. </a:t>
            </a:r>
          </a:p>
          <a:p>
            <a:r>
              <a:rPr lang="en-US" sz="1100"/>
              <a:t>Reminder: This scale is not a hard and fast rule. Effect sizes need to be interpreted in context (Hill, Bloom, Black, &amp; Lipsey, 2008). Interventions for younger students—that involve researcher-created measures—would be expected to have higher effect sizes. As students get older, the expected effect sizes tend to get smaller. Similarly, interventions that have been tested using standardized measures would be expected to yield smaller effects.</a:t>
            </a:r>
          </a:p>
          <a:p>
            <a:endParaRPr lang="en-US" sz="1100"/>
          </a:p>
          <a:p>
            <a:pPr defTabSz="912937">
              <a:defRPr/>
            </a:pPr>
            <a:r>
              <a:rPr lang="en-US" sz="1100"/>
              <a:t>Lower effect sizes could be statistically significant in one study and not significant in another study. Because sample size largely drives the differences between groups, sample size must be taken into account. Note that the values listed on the slide are relevant only if the effect size reflects a significant difference between conditions. For example, if a study reports a nonsignificant effect size of 0.30, then the rating must be 0. Yet, this rating does not mean that there is no potential for group differences. But the example study in question was not sufficiently powered to detect a significant difference between groups.</a:t>
            </a:r>
          </a:p>
          <a:p>
            <a:endParaRPr lang="en-US" sz="1100"/>
          </a:p>
          <a:p>
            <a:r>
              <a:rPr lang="en-US" sz="1100" i="1"/>
              <a:t>Some notes:</a:t>
            </a:r>
          </a:p>
          <a:p>
            <a:pPr marL="171176" indent="-171176">
              <a:buFont typeface="Arial" panose="020B0604020202020204" pitchFamily="34" charset="0"/>
              <a:buChar char="•"/>
            </a:pPr>
            <a:r>
              <a:rPr lang="en-US" sz="1100" i="1"/>
              <a:t>On the tools chart, you will sometimes see a small u. This means that researchers did not adjust for pretest means, and the information was not available for NCII to provide this correction. The highest rating you would give an intervention with a “u” next to its effect size is 2.</a:t>
            </a:r>
          </a:p>
          <a:p>
            <a:pPr marL="171176" indent="-171176">
              <a:buFont typeface="Arial" panose="020B0604020202020204" pitchFamily="34" charset="0"/>
              <a:buChar char="•"/>
            </a:pPr>
            <a:r>
              <a:rPr lang="en-US" sz="1100" i="1"/>
              <a:t>On the tools chart, you will sometimes see a small star, which means the effect was statistically significant. If the authors report a moderate but statistically significant effect size, rate the intervention as 3.</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21</a:t>
            </a:fld>
            <a:endParaRPr lang="en-US"/>
          </a:p>
        </p:txBody>
      </p:sp>
    </p:spTree>
    <p:extLst>
      <p:ext uri="{BB962C8B-B14F-4D97-AF65-F5344CB8AC3E}">
        <p14:creationId xmlns:p14="http://schemas.microsoft.com/office/powerpoint/2010/main" val="223748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Here is a comparison of three reading interventions for elementary students. Before we rate the effect sizes, let’s look at the study quality. Of the three interventions, which appears to have the highest quality? [2] Yes, the evaluation of this intervention was rigorous, which means that you can have more confidence in the results.</a:t>
            </a:r>
          </a:p>
          <a:p>
            <a:endParaRPr lang="en-US" sz="1100" dirty="0"/>
          </a:p>
          <a:p>
            <a:r>
              <a:rPr lang="en-US" sz="1100" dirty="0"/>
              <a:t>Intervention 1 has all open circles; we can’t place much confidence in the reported results. The study reports a mean effect size of 0.09 on the targeted measures, the effect size is not significant, and is based on research that is not high quality. This intervention would receive a 0 rating for strength. </a:t>
            </a:r>
          </a:p>
          <a:p>
            <a:endParaRPr lang="en-US" sz="1100" dirty="0"/>
          </a:p>
          <a:p>
            <a:r>
              <a:rPr lang="en-US" sz="1100" dirty="0"/>
              <a:t>Intervention 2 has high quality ratings. You can be pretty confident in the findings because the study’s methodology was strong. We also see a little star next to the mean effect sizes for both targeted and broad measures, indicating that the results were significant (are unlikely to be attributed to chance). The strong methodological quality and significance gives us more confidence in these results. The mean effect size of 0.29 on targeted measures is slightly below the threshold for a 3; however the mean effect size on the broader measures of .44 meets the criteria for a 3. In addition, if you look at the participants column, you can see that there is convincing evidence that the participants were at risk in the area of the intervention, in other words, students in need of intensive intervention. Based on this information I would rate this intervention a 3 for strength.</a:t>
            </a:r>
          </a:p>
          <a:p>
            <a:endParaRPr lang="en-US" sz="1100" dirty="0"/>
          </a:p>
          <a:p>
            <a:r>
              <a:rPr lang="en-US" sz="1100" dirty="0"/>
              <a:t>Intervention 3 is a bit trickier to rate. Three quality ratings are rated with solid circles, one rating shows a half circle, and one rating is an open circle. The effect sizes of .49 and .19 are both statistically significant Had the circles all been full, you might be inclined to give this a rating of 3. However, there were some concerns with the study design and the fidelity of implementation in this study, so I would give this intervention a score of 1.</a:t>
            </a:r>
          </a:p>
          <a:p>
            <a:endParaRPr lang="en-US" sz="1100" b="1" dirty="0"/>
          </a:p>
          <a:p>
            <a:r>
              <a:rPr lang="en-US" sz="1100" b="1" dirty="0"/>
              <a:t>If I were selecting an intervention based on strength alone, I would choose intervention 2. However, the Taxonomy of Intervention Intensity has seven dimensions, and strength is only one thing to consider.</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22</a:t>
            </a:fld>
            <a:endParaRPr lang="en-US"/>
          </a:p>
        </p:txBody>
      </p:sp>
    </p:spTree>
    <p:extLst>
      <p:ext uri="{BB962C8B-B14F-4D97-AF65-F5344CB8AC3E}">
        <p14:creationId xmlns:p14="http://schemas.microsoft.com/office/powerpoint/2010/main" val="315583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Let’s work through this together. Here are three reading interventions for middle school</a:t>
            </a:r>
            <a:r>
              <a:rPr lang="en-US" sz="1100" b="1" dirty="0"/>
              <a:t>. Based on quality alone, does any intervention have unconvincing evidence or poor research quality?</a:t>
            </a:r>
            <a:r>
              <a:rPr lang="en-US" sz="1100" dirty="0"/>
              <a:t> [2] Intervention 2 has open circles for three of the quality indicators, and a half circle for one indicator. Even without the effect size information, I would be cautious about interpreting the strength of this intervention because the effect size is based on a study with questionable methods. </a:t>
            </a:r>
            <a:r>
              <a:rPr lang="en-US" sz="1100" b="1" dirty="0"/>
              <a:t>What</a:t>
            </a:r>
            <a:r>
              <a:rPr lang="en-US" sz="1100" dirty="0"/>
              <a:t> </a:t>
            </a:r>
            <a:r>
              <a:rPr lang="en-US" sz="1100" b="1" dirty="0"/>
              <a:t>would you rate this intervention? </a:t>
            </a:r>
            <a:r>
              <a:rPr lang="en-US" sz="1100" dirty="0"/>
              <a:t>[0] </a:t>
            </a:r>
            <a:r>
              <a:rPr lang="en-US" sz="1100" b="1" dirty="0"/>
              <a:t>Why? </a:t>
            </a:r>
            <a:r>
              <a:rPr lang="en-US" sz="1100" dirty="0"/>
              <a:t>The quality of the study provides unconvincing evidence, and the effect size is very small and nonsignificant. Also the results aren’t disaggregated for students below the 20th percentile.</a:t>
            </a:r>
          </a:p>
          <a:p>
            <a:endParaRPr lang="en-US" sz="1100" b="1" dirty="0"/>
          </a:p>
          <a:p>
            <a:r>
              <a:rPr lang="en-US" sz="1100" b="1" dirty="0"/>
              <a:t>Look at Study 1. Do the study quality ratings provide you with convincing evidence? </a:t>
            </a:r>
            <a:r>
              <a:rPr lang="en-US" sz="1100" dirty="0"/>
              <a:t>[Yes] That means the study was scientifically sound. </a:t>
            </a:r>
            <a:r>
              <a:rPr lang="en-US" sz="1100" b="1" dirty="0"/>
              <a:t>Now look at the results. How would you interpret this? </a:t>
            </a:r>
            <a:r>
              <a:rPr lang="en-US" sz="1100" dirty="0"/>
              <a:t>This study was a single-case research design, which means that the authors did not look at group means. So, we have to think about strength in another way. This study was conducted with three participants. All three participants were assessed at baseline, prior to intervention. Then the intervention was introduced one at a time for each participant. When the intervention was introduced, each student had an immediate level trend, which means that each student’s score jumped up. The students’ scores all had generally increasing trends after that. In terms of a single-case design, these results show a strong functional relationship. The researchers established that the intervention caused the change in performance. But, by design, with the small sample size (three students), we must be careful about generalizing the results. If the students in the study are just like the students you plan to implement the intervention with, you might give this study a score of 3. However, the intervention reported in this study was provided to younger students, not students in middle school. So, I would give it a score of 1 because I can see that the intervention appears effective, but I can’t tell whether it would be effective for middle school students.</a:t>
            </a:r>
            <a:endParaRPr lang="en-US" sz="1100" b="1" dirty="0"/>
          </a:p>
          <a:p>
            <a:endParaRPr lang="en-US" sz="1100" dirty="0"/>
          </a:p>
          <a:p>
            <a:r>
              <a:rPr lang="en-US" sz="1100" dirty="0"/>
              <a:t>Finally, let’s look at Study 3. </a:t>
            </a:r>
            <a:r>
              <a:rPr lang="en-US" sz="1100" b="1" dirty="0"/>
              <a:t>Is the evidence convincing? </a:t>
            </a:r>
            <a:r>
              <a:rPr lang="en-US" sz="1100" dirty="0"/>
              <a:t>[Somewhat] There is convincing and somewhat convincing evidence for most of the indicators. Looking closer at the participants, the study involved 109 participants selected for the study because their scores fell below the 40th percentile on the DIBELS (Dynamic Indicators of Basic Early Literacy Skills) and MAP (Measures of Academic Progress) reading tests. Because disaggregated results were not provided, we can’t be sure how students below the 20th percentile might do. </a:t>
            </a:r>
            <a:r>
              <a:rPr lang="en-US" sz="1100" b="1" dirty="0"/>
              <a:t>Look at the effect sizes reported. How would you rate these results? </a:t>
            </a:r>
            <a:r>
              <a:rPr lang="en-US" sz="1100" dirty="0"/>
              <a:t>(</a:t>
            </a:r>
            <a:r>
              <a:rPr lang="en-US" sz="1100" i="1" dirty="0"/>
              <a:t>Allow participant response.</a:t>
            </a:r>
            <a:r>
              <a:rPr lang="en-US" sz="1100" dirty="0"/>
              <a:t>) </a:t>
            </a:r>
            <a:r>
              <a:rPr lang="en-US" sz="1100" b="1" dirty="0"/>
              <a:t>This is a fluency intervention. </a:t>
            </a:r>
            <a:r>
              <a:rPr lang="en-US" sz="1100" dirty="0"/>
              <a:t>The targeted measures are measures that specifically measured fluency. The cross symbol indicates that a mean effect size could not be reported because at least one effect size could not be calculated. However, we see that at least one of the targeted measures was statistically significant. The broader measures are standardized comprehension measures. </a:t>
            </a:r>
            <a:r>
              <a:rPr lang="en-US" sz="1100" b="1" dirty="0"/>
              <a:t>So, if we plan to use this intervention as a fluency intervention, let’s look at the targeted effect sizes alone. How would you rate this? </a:t>
            </a:r>
            <a:r>
              <a:rPr lang="en-US" sz="1100" b="0" dirty="0"/>
              <a:t>First you would want to click into the study to find out more information about the effect sizes. Looking at those effect </a:t>
            </a:r>
            <a:r>
              <a:rPr lang="en-US" sz="1100" b="0"/>
              <a:t>sizes, </a:t>
            </a:r>
            <a:r>
              <a:rPr lang="en-US" sz="1100"/>
              <a:t>I </a:t>
            </a:r>
            <a:r>
              <a:rPr lang="en-US" sz="1100" dirty="0"/>
              <a:t>would probably score this a 1. The intervention is being provided to older students, so I would expect a smaller effect size, and some of the effect sizes are significant. However, I don’t really know how this intervention would work for a student who has not responded to other Tier 2 fluency interventions.</a:t>
            </a:r>
          </a:p>
          <a:p>
            <a:endParaRPr lang="en-US" sz="1100" dirty="0"/>
          </a:p>
          <a:p>
            <a:r>
              <a:rPr lang="en-US" sz="1100" b="1" dirty="0"/>
              <a:t>As mentioned previously, a hard and fast rule for measuring strength does not exist. You need to consider context and methodological quality. Also recognize that this is only one dimension; there may be other compelling reasons for choosing an intervention.</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23</a:t>
            </a:fld>
            <a:endParaRPr lang="en-US"/>
          </a:p>
        </p:txBody>
      </p:sp>
    </p:spTree>
    <p:extLst>
      <p:ext uri="{BB962C8B-B14F-4D97-AF65-F5344CB8AC3E}">
        <p14:creationId xmlns:p14="http://schemas.microsoft.com/office/powerpoint/2010/main" val="212647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sz="1100">
                <a:latin typeface="+mn-lt"/>
                <a:cs typeface="Arial"/>
              </a:rPr>
              <a:t>Although effect sizes provide a starting point for considering the effectiveness of an intervention, they must be interpreted with caution. We can use information from reputable sources to supplement what we know from an effect size or provide us with information if an effect size is not available. It also is important to remember that the effect size is used along with information about the other dimensions of the taxonomy to help us determine whether the intervention is a good match for the individual student or group of students in a particular context.</a:t>
            </a:r>
          </a:p>
        </p:txBody>
      </p:sp>
      <p:sp>
        <p:nvSpPr>
          <p:cNvPr id="4" name="Slide Number Placeholder 3"/>
          <p:cNvSpPr>
            <a:spLocks noGrp="1"/>
          </p:cNvSpPr>
          <p:nvPr>
            <p:ph type="sldNum" sz="quarter" idx="5"/>
          </p:nvPr>
        </p:nvSpPr>
        <p:spPr>
          <a:xfrm>
            <a:off x="3426654" y="9024094"/>
            <a:ext cx="157094" cy="231708"/>
          </a:xfrm>
        </p:spPr>
        <p:txBody>
          <a:bodyPr/>
          <a:lstStyle/>
          <a:p>
            <a:fld id="{B54DC83E-89B8-4806-9A94-7D2BAA520DC6}" type="slidenum">
              <a:rPr lang="en-US" smtClean="0"/>
              <a:pPr/>
              <a:t>24</a:t>
            </a:fld>
            <a:endParaRPr lang="en-US"/>
          </a:p>
        </p:txBody>
      </p:sp>
    </p:spTree>
    <p:extLst>
      <p:ext uri="{BB962C8B-B14F-4D97-AF65-F5344CB8AC3E}">
        <p14:creationId xmlns:p14="http://schemas.microsoft.com/office/powerpoint/2010/main" val="694156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we will look at the dosage dimension.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25</a:t>
            </a:fld>
            <a:endParaRPr lang="en-US"/>
          </a:p>
        </p:txBody>
      </p:sp>
    </p:spTree>
    <p:extLst>
      <p:ext uri="{BB962C8B-B14F-4D97-AF65-F5344CB8AC3E}">
        <p14:creationId xmlns:p14="http://schemas.microsoft.com/office/powerpoint/2010/main" val="846357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Dosage refers to the number of opportunities that a student has to respond and receive corrective feedback. Dosage is more than just the number and duration of sessions. All students participate in core instruction daily for 45–90 minutes per day. Intensive interventions should be </a:t>
            </a:r>
            <a:r>
              <a:rPr lang="en-US" sz="1100" b="1"/>
              <a:t>more</a:t>
            </a:r>
            <a:r>
              <a:rPr lang="en-US" sz="1100"/>
              <a:t> intense. There should be fewer students in an intervention group. The sessions should be provided with greater frequency and should last longer than Tier 1 and Tier 2.</a:t>
            </a:r>
          </a:p>
          <a:p>
            <a:endParaRPr lang="en-US" sz="1100"/>
          </a:p>
          <a:p>
            <a:r>
              <a:rPr lang="en-US" sz="1100" b="1"/>
              <a:t>Thought activity:</a:t>
            </a:r>
          </a:p>
          <a:p>
            <a:r>
              <a:rPr lang="en-US" sz="1100"/>
              <a:t>Think about how Tier 2 and Tier 3 interventions are provided in your school(s). Do students in Tiers 2 and 3 receive more than students in Tier 1? How much more? If the students in Tier 2 are in a larger group than the students in Tier 1, then the dosage is not more intense. If every student in the building is getting the same number of minutes regardless of their tier, then the intervention dosage is not more intense. This concept is really important. Just because you call something an intervention doesn’t make it so. If your Tier 3 students or students in special education are being served in groups of 10 or more during a portion of the core reading block, is that really a stronger dose than what the Tier 1 students are getting?</a:t>
            </a:r>
          </a:p>
          <a:p>
            <a:endParaRPr lang="en-US" sz="1100"/>
          </a:p>
          <a:p>
            <a:r>
              <a:rPr lang="en-US" sz="1100"/>
              <a:t>However, there are a finite number of minutes in a day and adults in a building. What do you do with the Tier 1 and, to a lesser extent, the Tier 2 students while the Tier 3 students are receiving intensive intervention? These are challenging questions, and, indeed, most schools in the country are wrestling with these questions. </a:t>
            </a:r>
          </a:p>
          <a:p>
            <a:endParaRPr lang="en-US" sz="1100"/>
          </a:p>
          <a:p>
            <a:r>
              <a:rPr lang="en-US" sz="1100"/>
              <a:t>Think of it like a medication. You can increase the number of pills you take per day, or you can increase the number of milligrams of active ingredients in each pill. We can increase the number of sessions, the duration of those sessions, and the teacher-student ratio to a point. If resources do not allow you to increase the frequency, duration, or ratio, you may need to increase the number of opportunities to respond by increasing the number of practice problems provided or finding ways to increase the amount of feedback given.</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1794917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So, how can you rate the dosage of an intervention?</a:t>
            </a:r>
          </a:p>
          <a:p>
            <a:pPr marL="228234" indent="-228234">
              <a:buFont typeface="Arial" panose="020B0604020202020204" pitchFamily="34" charset="0"/>
              <a:buChar char="•"/>
            </a:pPr>
            <a:r>
              <a:rPr lang="en-US" sz="1100"/>
              <a:t>The NCII Intervention Tools Charts includes a review of the target duration, frequency, and group size of the intervention. This information can provide an overview of information about dosage. </a:t>
            </a:r>
          </a:p>
          <a:p>
            <a:pPr marL="228234" indent="-228234">
              <a:buFont typeface="Arial" panose="020B0604020202020204" pitchFamily="34" charset="0"/>
              <a:buChar char="•"/>
            </a:pPr>
            <a:r>
              <a:rPr lang="en-US" sz="1100"/>
              <a:t>It’s not always possible to access intervention materials in advance. In that case, you must make your best guess.</a:t>
            </a:r>
          </a:p>
          <a:p>
            <a:pPr marL="228234" indent="-228234">
              <a:buFont typeface="Arial" panose="020B0604020202020204" pitchFamily="34" charset="0"/>
              <a:buChar char="•"/>
            </a:pPr>
            <a:r>
              <a:rPr lang="en-US" sz="1100"/>
              <a:t>Opportunities to respond can be subjective for reading: Is it the number of words read, the number of questions answered, or the number of discussion points? You will probably want to base your count on the target area for a given student:</a:t>
            </a:r>
          </a:p>
          <a:p>
            <a:pPr marL="456468" lvl="1" indent="-228234">
              <a:buFont typeface="Wingdings" panose="05000000000000000000" pitchFamily="2" charset="2"/>
              <a:buChar char="§"/>
            </a:pPr>
            <a:r>
              <a:rPr lang="en-US" sz="1100"/>
              <a:t>For a student with a phonological deficit, you might look for opportunities for the student to practice decoding and encoding words, for example.</a:t>
            </a:r>
          </a:p>
          <a:p>
            <a:pPr marL="456468" lvl="1" indent="-228234">
              <a:buFont typeface="Wingdings" panose="05000000000000000000" pitchFamily="2" charset="2"/>
              <a:buChar char="§"/>
            </a:pPr>
            <a:r>
              <a:rPr lang="en-US" sz="1100"/>
              <a:t>For fluency, you might look at the number of words the student will be able to read and, if necessary, receive corrective feedback on. Following along while another student reads would not count.</a:t>
            </a:r>
          </a:p>
          <a:p>
            <a:pPr marL="456468" lvl="1" indent="-228234">
              <a:buFont typeface="Wingdings" panose="05000000000000000000" pitchFamily="2" charset="2"/>
              <a:buChar char="§"/>
            </a:pPr>
            <a:r>
              <a:rPr lang="en-US" sz="1100"/>
              <a:t>For comprehension, you should focus on strategies practiced, questions answered, and opportunities for discussion.</a:t>
            </a:r>
          </a:p>
          <a:p>
            <a:pPr marL="228234" indent="-228234">
              <a:buFont typeface="Arial" panose="020B0604020202020204" pitchFamily="34" charset="0"/>
              <a:buChar char="•"/>
            </a:pPr>
            <a:r>
              <a:rPr lang="en-US" sz="1100"/>
              <a:t>If a particular intervention was validated on small groups, pairs, or one-on-one but you will implement it in larger groups, you should account for this when considering the dosage. Similarly, you might increase the dosage by using peers (especially if those peers are stronger readers and capable of providing good feedback).</a:t>
            </a:r>
          </a:p>
          <a:p>
            <a:pPr marL="228234" indent="-228234">
              <a:buFont typeface="+mj-lt"/>
              <a:buAutoNum type="arabicPeriod"/>
            </a:pPr>
            <a:endParaRPr lang="en-US" sz="1100"/>
          </a:p>
          <a:p>
            <a:r>
              <a:rPr lang="en-US" sz="1100"/>
              <a:t>A note of caution, however: If an intervention has been validated in a one-on-one setting (e.g., reading recovery) or in pairs but you intend to use it with a much larger group, you should not expect the same effect size or strength. Decreasing the dosage will likely decrease the efficacy of an intervention, just as in any medicine or treatment. If you aren’t going to take something as prescribed, you can’t expect to reap the same benefits.</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27</a:t>
            </a:fld>
            <a:endParaRPr lang="en-US"/>
          </a:p>
        </p:txBody>
      </p:sp>
    </p:spTree>
    <p:extLst>
      <p:ext uri="{BB962C8B-B14F-4D97-AF65-F5344CB8AC3E}">
        <p14:creationId xmlns:p14="http://schemas.microsoft.com/office/powerpoint/2010/main" val="824105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Here is an example from the Nashville Early Reading Project (Fuchs et al. 2016). This intervention is a word reading intervention designed to be implemented with first graders. It also includes a supplemental comprehension program. However, for this example, we will talk only about the word-reading components. </a:t>
            </a:r>
          </a:p>
          <a:p>
            <a:endParaRPr lang="en-US" sz="1100"/>
          </a:p>
          <a:p>
            <a:r>
              <a:rPr lang="en-US" sz="1100"/>
              <a:t>As implemented by the researchers, the intervention is designed to be delivered one-on-one for 92 sessions, with each session lasting 20 minutes. Three aspects of dosage—ratio, frequency, and duration—are easy to find. However, to fully rate the dosage, you would need to look closely at the actual materials. Remember that dosage is “the number of opportunities a student has to respond and receive corrective feedback.”</a:t>
            </a:r>
          </a:p>
          <a:p>
            <a:endParaRPr lang="en-US" sz="1100"/>
          </a:p>
          <a:p>
            <a:r>
              <a:rPr lang="en-US" sz="1100" b="1"/>
              <a:t>Note: If you are in a position to select or purchase curricular materials for your school, it’s a good idea to request sample materials rather than basing your decision solely on things such as the ratio, frequency, or duration. It’s a good idea to look at a couple of lessons from early in the program, a couple of lessons from the middle, and a couple of lessons from the end.</a:t>
            </a:r>
          </a:p>
          <a:p>
            <a:endParaRPr lang="en-US" sz="1100"/>
          </a:p>
          <a:p>
            <a:r>
              <a:rPr lang="en-US" sz="1100"/>
              <a:t>Looking at the lessons carefully, you would find the number of opportunities that a student has to read a word or letter pattern and receive feedback from the teacher. I’ve done this by looking at six lessons: the first two, the middle two, and the last two. I counted the number of times that a student was asked to decode, encode, read a word, or identify a letter and receive feedback. The average number of opportunities to respond for these six lessons is approximately 129 (not counting additional games or progress monitoring checks).</a:t>
            </a:r>
          </a:p>
          <a:p>
            <a:endParaRPr lang="en-US" sz="1100"/>
          </a:p>
          <a:p>
            <a:r>
              <a:rPr lang="en-US" sz="1100"/>
              <a:t>If implementing this intervention with a pair of students, you would need to divide 129 in half because you would probably alternate. If implementing with a larger group, you would have to subdivide 129 even further.</a:t>
            </a:r>
          </a:p>
          <a:p>
            <a:endParaRPr lang="en-US" sz="1100"/>
          </a:p>
          <a:p>
            <a:r>
              <a:rPr lang="en-US" sz="1100"/>
              <a:t>When considering dosage, you should think about the context—the number of times a student receives individual corrective feedback from a teacher in Tier 2 and Tier 1. Are the number of times more than Tier 1? More than Tier 2?</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28</a:t>
            </a:fld>
            <a:endParaRPr lang="en-US"/>
          </a:p>
        </p:txBody>
      </p:sp>
    </p:spTree>
    <p:extLst>
      <p:ext uri="{BB962C8B-B14F-4D97-AF65-F5344CB8AC3E}">
        <p14:creationId xmlns:p14="http://schemas.microsoft.com/office/powerpoint/2010/main" val="17466629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Now think about the example intervention and a typical first-grade classroom in your school or district.</a:t>
            </a:r>
          </a:p>
          <a:p>
            <a:pPr marL="228234" indent="-228234">
              <a:buFont typeface="Arial" panose="020B0604020202020204" pitchFamily="34" charset="0"/>
              <a:buChar char="•"/>
            </a:pPr>
            <a:r>
              <a:rPr lang="en-US" sz="1100" b="1"/>
              <a:t>How many times would a teacher be able to provide immediate, corrective feedback to a student during a typical core reading block specifically related to the student’s target deficits? </a:t>
            </a:r>
            <a:r>
              <a:rPr lang="en-US" sz="1100"/>
              <a:t>(Perhaps a student reads a paragraph, writes a word, or identifies a sight word; such activity would not count times when a student works independently and does not receive instruction from the teacher.)</a:t>
            </a:r>
          </a:p>
          <a:p>
            <a:pPr marL="228234" indent="-228234">
              <a:buFont typeface="Arial" panose="020B0604020202020204" pitchFamily="34" charset="0"/>
              <a:buChar char="•"/>
            </a:pPr>
            <a:r>
              <a:rPr lang="en-US" sz="1100" b="1"/>
              <a:t>How does the dosage of the intervention compare with typical Tier 1?</a:t>
            </a:r>
          </a:p>
          <a:p>
            <a:pPr marL="456468" lvl="1" indent="-228234">
              <a:buFont typeface="Wingdings" panose="05000000000000000000" pitchFamily="2" charset="2"/>
              <a:buChar char="§"/>
            </a:pPr>
            <a:r>
              <a:rPr lang="en-US" sz="1100"/>
              <a:t>Moderately more time (an additional 20 minutes on top of the core reading block)</a:t>
            </a:r>
          </a:p>
          <a:p>
            <a:pPr marL="456468" lvl="1" indent="-228234">
              <a:buFont typeface="Wingdings" panose="05000000000000000000" pitchFamily="2" charset="2"/>
              <a:buChar char="§"/>
            </a:pPr>
            <a:r>
              <a:rPr lang="en-US" sz="1100"/>
              <a:t>Approximately five times more opportunities to respond</a:t>
            </a:r>
          </a:p>
          <a:p>
            <a:pPr marL="456468" lvl="1" indent="-228234">
              <a:buFont typeface="Wingdings" panose="05000000000000000000" pitchFamily="2" charset="2"/>
              <a:buChar char="§"/>
            </a:pPr>
            <a:r>
              <a:rPr lang="en-US" sz="1100"/>
              <a:t>Far smaller student-teacher ratio</a:t>
            </a:r>
          </a:p>
          <a:p>
            <a:pPr marL="228234" indent="-228234">
              <a:buFont typeface="Arial" panose="020B0604020202020204" pitchFamily="34" charset="0"/>
              <a:buChar char="•"/>
            </a:pPr>
            <a:r>
              <a:rPr lang="en-US" sz="1100" b="1"/>
              <a:t>Given the nature of the intervention (decoding) and the age of the student (first grade), I would probably rate it as a 2.</a:t>
            </a:r>
          </a:p>
          <a:p>
            <a:endParaRPr lang="en-US" sz="1100"/>
          </a:p>
          <a:p>
            <a:r>
              <a:rPr lang="en-US" sz="1100"/>
              <a:t>Dosage is relatively easy to intensify (at least conceptually). </a:t>
            </a:r>
          </a:p>
          <a:p>
            <a:pPr marL="171450" indent="-171450">
              <a:buFont typeface="Arial" panose="020B0604020202020204" pitchFamily="34" charset="0"/>
              <a:buChar char="•"/>
            </a:pPr>
            <a:r>
              <a:rPr lang="en-US" sz="1100"/>
              <a:t>In this intervention, I could include more practice with letter sounds or sight words, such as going through each practice another time or add additional practice with previously seen sight words. I could play more games and read more books with target words. I could have the student encode words in addition to decoding.</a:t>
            </a:r>
          </a:p>
          <a:p>
            <a:pPr marL="171450" indent="-171450">
              <a:buFont typeface="Arial" panose="020B0604020202020204" pitchFamily="34" charset="0"/>
              <a:buChar char="•"/>
            </a:pPr>
            <a:r>
              <a:rPr lang="en-US" sz="1100"/>
              <a:t>If this intervention was a small-group intervention, I could increase the dosage by decreasing the number of students in the group or working with a student one-on-one.</a:t>
            </a:r>
          </a:p>
          <a:p>
            <a:pPr marL="171450" indent="-171450">
              <a:buFont typeface="Arial" panose="020B0604020202020204" pitchFamily="34" charset="0"/>
              <a:buChar char="•"/>
            </a:pPr>
            <a:r>
              <a:rPr lang="en-US" sz="1100"/>
              <a:t>If I was meeting with a student three times per week, I could increase the frequency to daily. </a:t>
            </a:r>
          </a:p>
          <a:p>
            <a:endParaRPr lang="en-US" sz="1100"/>
          </a:p>
          <a:p>
            <a:r>
              <a:rPr lang="en-US" sz="1100"/>
              <a:t>Of course, all these examples are easier said than done, given the constraints of teachers’ schedules and building resources, but it’s important to point it out because you might find an intervention that you rate strongly on other dimensions but less so for dosage. You can always increase the dosage prior to implementation.</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29</a:t>
            </a:fld>
            <a:endParaRPr lang="en-US"/>
          </a:p>
        </p:txBody>
      </p:sp>
    </p:spTree>
    <p:extLst>
      <p:ext uri="{BB962C8B-B14F-4D97-AF65-F5344CB8AC3E}">
        <p14:creationId xmlns:p14="http://schemas.microsoft.com/office/powerpoint/2010/main" val="2456573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sz="1100" i="1"/>
              <a:t>Review slide. </a:t>
            </a:r>
          </a:p>
          <a:p>
            <a:endParaRPr lang="en-US" sz="1100"/>
          </a:p>
          <a:p>
            <a:r>
              <a:rPr lang="en-US" sz="1100" i="1"/>
              <a:t>Presenters may adapt this presentation to the needs of their participants. Based on the objectives of your training session, the needs of the participants, their experience with DBI and the taxonomy, and time, you may choose any of the following:</a:t>
            </a:r>
          </a:p>
          <a:p>
            <a:pPr marL="171176" indent="-171176">
              <a:buFont typeface="Arial" panose="020B0604020202020204" pitchFamily="34" charset="0"/>
              <a:buChar char="•"/>
            </a:pPr>
            <a:r>
              <a:rPr lang="en-US" sz="1100" i="1"/>
              <a:t>Begin with the introduction and spend more time helping participants understand the DBI process and the taxonomy more generally.</a:t>
            </a:r>
          </a:p>
          <a:p>
            <a:pPr marL="171176" indent="-171176">
              <a:buFont typeface="Arial" panose="020B0604020202020204" pitchFamily="34" charset="0"/>
              <a:buChar char="•"/>
            </a:pPr>
            <a:r>
              <a:rPr lang="en-US" sz="1100" i="1"/>
              <a:t>Go deep into each taxonomy dimension.</a:t>
            </a:r>
          </a:p>
          <a:p>
            <a:pPr marL="171176" indent="-171176">
              <a:buFont typeface="Arial" panose="020B0604020202020204" pitchFamily="34" charset="0"/>
              <a:buChar char="•"/>
            </a:pPr>
            <a:r>
              <a:rPr lang="en-US" sz="1100" i="1"/>
              <a:t>Pick and choose the dimensions where participants want more support.</a:t>
            </a:r>
          </a:p>
          <a:p>
            <a:pPr marL="171176" indent="-171176">
              <a:buFont typeface="Arial" panose="020B0604020202020204" pitchFamily="34" charset="0"/>
              <a:buChar char="•"/>
            </a:pPr>
            <a:r>
              <a:rPr lang="en-US" sz="1100" i="1"/>
              <a:t>Work through the practice examples and access the specific dimensions as participants need help.</a:t>
            </a:r>
          </a:p>
        </p:txBody>
      </p:sp>
      <p:sp>
        <p:nvSpPr>
          <p:cNvPr id="4" name="Slide Number Placeholder 3"/>
          <p:cNvSpPr>
            <a:spLocks noGrp="1"/>
          </p:cNvSpPr>
          <p:nvPr>
            <p:ph type="sldNum" sz="quarter" idx="10"/>
          </p:nvPr>
        </p:nvSpPr>
        <p:spPr>
          <a:xfrm>
            <a:off x="3465927" y="9024094"/>
            <a:ext cx="78548" cy="231708"/>
          </a:xfrm>
        </p:spPr>
        <p:txBody>
          <a:bodyPr/>
          <a:lstStyle/>
          <a:p>
            <a:pPr>
              <a:defRPr/>
            </a:pPr>
            <a:fld id="{DBA2C2E2-0E08-480B-A22D-C2F2EBF6A27D}" type="slidenum">
              <a:rPr lang="en-US" smtClean="0"/>
              <a:pPr>
                <a:defRPr/>
              </a:pPr>
              <a:t>3</a:t>
            </a:fld>
            <a:endParaRPr lang="en-US"/>
          </a:p>
        </p:txBody>
      </p:sp>
    </p:spTree>
    <p:extLst>
      <p:ext uri="{BB962C8B-B14F-4D97-AF65-F5344CB8AC3E}">
        <p14:creationId xmlns:p14="http://schemas.microsoft.com/office/powerpoint/2010/main" val="2213951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A comprehension intervention is a little trickier to rate than a word reading intervention, so here’s a comprehension example.</a:t>
            </a:r>
          </a:p>
          <a:p>
            <a:endParaRPr lang="en-US" sz="1100"/>
          </a:p>
          <a:p>
            <a:r>
              <a:rPr lang="en-US" sz="1100"/>
              <a:t>This text and instructional worksheet are from a third-grade reading comprehension intervention. Because the intervention is focused exclusively on comprehension, I will focus on the comprehension aspects of dosage.</a:t>
            </a:r>
          </a:p>
          <a:p>
            <a:r>
              <a:rPr lang="en-US" sz="1100"/>
              <a:t>In the early program, students would spend three instructional sessions on a single text:</a:t>
            </a:r>
          </a:p>
          <a:p>
            <a:pPr marL="228234" lvl="1" indent="-228234">
              <a:buFont typeface="Arial" panose="020B0604020202020204" pitchFamily="34" charset="0"/>
              <a:buChar char="•"/>
            </a:pPr>
            <a:r>
              <a:rPr lang="en-US" sz="1100"/>
              <a:t>Day 1: Students prepare to read the text.</a:t>
            </a:r>
          </a:p>
          <a:p>
            <a:pPr marL="456468" lvl="2" indent="-228234">
              <a:buFont typeface="Wingdings" panose="05000000000000000000" pitchFamily="2" charset="2"/>
              <a:buChar char="§"/>
            </a:pPr>
            <a:r>
              <a:rPr lang="en-US" sz="1100"/>
              <a:t>Students would identify text features (this example text has eight).</a:t>
            </a:r>
          </a:p>
          <a:p>
            <a:pPr marL="456468" lvl="2" indent="-228234">
              <a:buFont typeface="Wingdings" panose="05000000000000000000" pitchFamily="2" charset="2"/>
              <a:buChar char="§"/>
            </a:pPr>
            <a:r>
              <a:rPr lang="en-US" sz="1100"/>
              <a:t>Students would discuss each text feature in detail—reading captions, answering questions posed by the tutor, and identifying the purpose.</a:t>
            </a:r>
          </a:p>
          <a:p>
            <a:pPr marL="456468" lvl="2" indent="-228234">
              <a:buFont typeface="Wingdings" panose="05000000000000000000" pitchFamily="2" charset="2"/>
              <a:buChar char="§"/>
            </a:pPr>
            <a:r>
              <a:rPr lang="en-US" sz="1100"/>
              <a:t>Students would then define each vocabulary word (this example text has two review words and four new words).</a:t>
            </a:r>
          </a:p>
          <a:p>
            <a:pPr marL="456468" lvl="2" indent="-228234">
              <a:buFont typeface="Wingdings" panose="05000000000000000000" pitchFamily="2" charset="2"/>
              <a:buChar char="§"/>
            </a:pPr>
            <a:r>
              <a:rPr lang="en-US" sz="1100"/>
              <a:t>Students would then identify the text structure based on the title and features and make a prediction about the theme of the text.</a:t>
            </a:r>
          </a:p>
          <a:p>
            <a:pPr marL="456468" lvl="2" indent="-228234">
              <a:buFont typeface="Wingdings" panose="05000000000000000000" pitchFamily="2" charset="2"/>
              <a:buChar char="§"/>
            </a:pPr>
            <a:r>
              <a:rPr lang="en-US" sz="1100"/>
              <a:t>Students would activate and evaluate their background knowledge related to the predicted theme.</a:t>
            </a:r>
          </a:p>
          <a:p>
            <a:pPr marL="456468" lvl="2" indent="-228234">
              <a:buFont typeface="Wingdings" panose="05000000000000000000" pitchFamily="2" charset="2"/>
              <a:buChar char="§"/>
            </a:pPr>
            <a:r>
              <a:rPr lang="en-US" sz="1100"/>
              <a:t>Students would select videos to supplement their background knowledge from a media library.</a:t>
            </a:r>
          </a:p>
          <a:p>
            <a:pPr marL="456468" lvl="2" indent="-228234">
              <a:buFont typeface="Wingdings" panose="05000000000000000000" pitchFamily="2" charset="2"/>
              <a:buChar char="§"/>
            </a:pPr>
            <a:r>
              <a:rPr lang="en-US" sz="1100"/>
              <a:t>Students would discuss each video—how it improves their background knowledge or engagement with the text.</a:t>
            </a:r>
          </a:p>
          <a:p>
            <a:pPr marL="228234" lvl="1" indent="-228234">
              <a:buFont typeface="Arial" panose="020B0604020202020204" pitchFamily="34" charset="0"/>
              <a:buChar char="•"/>
            </a:pPr>
            <a:r>
              <a:rPr lang="en-US" sz="1100"/>
              <a:t>Day 2: Students read the text.</a:t>
            </a:r>
          </a:p>
          <a:p>
            <a:pPr marL="456468" lvl="2" indent="-228234">
              <a:buFont typeface="Wingdings" panose="05000000000000000000" pitchFamily="2" charset="2"/>
              <a:buChar char="§"/>
            </a:pPr>
            <a:r>
              <a:rPr lang="en-US" sz="1100"/>
              <a:t>Students read each paragraph.</a:t>
            </a:r>
          </a:p>
          <a:p>
            <a:pPr marL="456468" lvl="2" indent="-228234">
              <a:buFont typeface="Wingdings" panose="05000000000000000000" pitchFamily="2" charset="2"/>
              <a:buChar char="§"/>
            </a:pPr>
            <a:r>
              <a:rPr lang="en-US" sz="1100"/>
              <a:t>Students identify pronouns and connect them to their antecedent.</a:t>
            </a:r>
          </a:p>
          <a:p>
            <a:pPr marL="456468" lvl="2" indent="-228234">
              <a:buFont typeface="Wingdings" panose="05000000000000000000" pitchFamily="2" charset="2"/>
              <a:buChar char="§"/>
            </a:pPr>
            <a:r>
              <a:rPr lang="en-US" sz="1100"/>
              <a:t>Students identify the main idea of each paragraph.</a:t>
            </a:r>
          </a:p>
          <a:p>
            <a:pPr marL="456468" lvl="2" indent="-228234">
              <a:buFont typeface="Wingdings" panose="05000000000000000000" pitchFamily="2" charset="2"/>
              <a:buChar char="§"/>
            </a:pPr>
            <a:r>
              <a:rPr lang="en-US" sz="1100"/>
              <a:t>Students answer inline questions from the tutor.</a:t>
            </a:r>
          </a:p>
          <a:p>
            <a:pPr marL="456468" lvl="2" indent="-228234">
              <a:buFont typeface="Wingdings" panose="05000000000000000000" pitchFamily="2" charset="2"/>
              <a:buChar char="§"/>
            </a:pPr>
            <a:r>
              <a:rPr lang="en-US" sz="1100"/>
              <a:t>Students update their predictions about the theme from the previous day.</a:t>
            </a:r>
          </a:p>
          <a:p>
            <a:pPr marL="456468" lvl="2" indent="-228234">
              <a:buFont typeface="Wingdings" panose="05000000000000000000" pitchFamily="2" charset="2"/>
              <a:buChar char="§"/>
            </a:pPr>
            <a:r>
              <a:rPr lang="en-US" sz="1100"/>
              <a:t>Students use videos to supplement their background knowledge.</a:t>
            </a:r>
          </a:p>
          <a:p>
            <a:pPr marL="228234" lvl="1" indent="-228234">
              <a:buFont typeface="Arial" panose="020B0604020202020204" pitchFamily="34" charset="0"/>
              <a:buChar char="•"/>
            </a:pPr>
            <a:r>
              <a:rPr lang="en-US" sz="1100"/>
              <a:t>Day 3: Students work as a team to answer questions about the text.</a:t>
            </a:r>
          </a:p>
          <a:p>
            <a:pPr marL="456468" lvl="2" indent="-228234">
              <a:buFont typeface="Wingdings" panose="05000000000000000000" pitchFamily="2" charset="2"/>
              <a:buChar char="§"/>
            </a:pPr>
            <a:r>
              <a:rPr lang="en-US" sz="1100"/>
              <a:t>Students identify the big idea of the text.</a:t>
            </a:r>
          </a:p>
          <a:p>
            <a:pPr marL="456468" lvl="2" indent="-228234">
              <a:buFont typeface="Wingdings" panose="05000000000000000000" pitchFamily="2" charset="2"/>
              <a:buChar char="§"/>
            </a:pPr>
            <a:r>
              <a:rPr lang="en-US" sz="1100"/>
              <a:t>Students identify the type of question.</a:t>
            </a:r>
          </a:p>
          <a:p>
            <a:pPr marL="456468" lvl="2" indent="-228234">
              <a:buFont typeface="Wingdings" panose="05000000000000000000" pitchFamily="2" charset="2"/>
              <a:buChar char="§"/>
            </a:pPr>
            <a:r>
              <a:rPr lang="en-US" sz="1100"/>
              <a:t>Students look for evidence in the text.</a:t>
            </a:r>
          </a:p>
          <a:p>
            <a:pPr marL="456468" lvl="2" indent="-228234">
              <a:buFont typeface="Wingdings" panose="05000000000000000000" pitchFamily="2" charset="2"/>
              <a:buChar char="§"/>
            </a:pPr>
            <a:r>
              <a:rPr lang="en-US" sz="1100"/>
              <a:t>When evidence is insufficient to answer the question, students activate their background knowledge and make inferences.</a:t>
            </a:r>
          </a:p>
          <a:p>
            <a:pPr marL="456468" lvl="2" indent="-228234">
              <a:buFont typeface="Wingdings" panose="05000000000000000000" pitchFamily="2" charset="2"/>
              <a:buChar char="§"/>
            </a:pPr>
            <a:r>
              <a:rPr lang="en-US" sz="1100"/>
              <a:t>Sometimes, students must access video resources to answer a question for which they have limited background knowledge.</a:t>
            </a:r>
          </a:p>
          <a:p>
            <a:endParaRPr lang="en-US" sz="1100"/>
          </a:p>
          <a:p>
            <a:r>
              <a:rPr lang="en-US" sz="1100"/>
              <a:t>Mid Program: Students complete all the previous steps but spend only 2 days on a text.</a:t>
            </a:r>
          </a:p>
          <a:p>
            <a:r>
              <a:rPr lang="en-US" sz="1100"/>
              <a:t>Late Program: Students complete all the previous steps in a single day.</a:t>
            </a:r>
          </a:p>
          <a:p>
            <a:endParaRPr lang="en-US" sz="1100"/>
          </a:p>
          <a:p>
            <a:r>
              <a:rPr lang="en-US" sz="1100"/>
              <a:t>Students work in pairs: As one student practices each strategy, the partner’s job is to provide feedback. If the partner’s feedback is incorrect, the tutor steps in and provides additional support.</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30</a:t>
            </a:fld>
            <a:endParaRPr lang="en-US"/>
          </a:p>
        </p:txBody>
      </p:sp>
    </p:spTree>
    <p:extLst>
      <p:ext uri="{BB962C8B-B14F-4D97-AF65-F5344CB8AC3E}">
        <p14:creationId xmlns:p14="http://schemas.microsoft.com/office/powerpoint/2010/main" val="7520946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Now think about this comprehension intervention for third-grade students and what happens in a typical third-grade classroom.</a:t>
            </a:r>
          </a:p>
          <a:p>
            <a:pPr marL="228234" indent="-228234">
              <a:buFont typeface="Arial" panose="020B0604020202020204" pitchFamily="34" charset="0"/>
              <a:buChar char="•"/>
            </a:pPr>
            <a:r>
              <a:rPr lang="en-US" sz="1100" b="1"/>
              <a:t>How many times would a teacher be able to provide immediate, corrective feedback to a student during a typical core reading block (specifically related to the student’s target deficits)? </a:t>
            </a:r>
            <a:endParaRPr lang="en-US" sz="1100"/>
          </a:p>
          <a:p>
            <a:pPr marL="228234" indent="-228234">
              <a:buFont typeface="Arial" panose="020B0604020202020204" pitchFamily="34" charset="0"/>
              <a:buChar char="•"/>
            </a:pPr>
            <a:r>
              <a:rPr lang="en-US" sz="1100" b="1"/>
              <a:t>How does the dosage of the intervention compare with a typical Tier 1 or Tier 2 intervention?</a:t>
            </a:r>
          </a:p>
          <a:p>
            <a:pPr marL="456468" lvl="1" indent="-228234">
              <a:buFont typeface="Wingdings" panose="05000000000000000000" pitchFamily="2" charset="2"/>
              <a:buChar char="§"/>
            </a:pPr>
            <a:r>
              <a:rPr lang="en-US" sz="1100"/>
              <a:t>Much more time—especially when you consider the amount of time dedicated specifically to comprehension and facilitated discussion</a:t>
            </a:r>
          </a:p>
          <a:p>
            <a:pPr marL="456468" lvl="1" indent="-228234">
              <a:buFont typeface="Wingdings" panose="05000000000000000000" pitchFamily="2" charset="2"/>
              <a:buChar char="§"/>
            </a:pPr>
            <a:r>
              <a:rPr lang="en-US" sz="1100"/>
              <a:t>Opportunities to respond in a comprehension intervention are hard to quantify numerically, but the number of opportunities that a teacher would have to specifically check the comprehension of a student in real time is </a:t>
            </a:r>
            <a:r>
              <a:rPr lang="en-US" sz="1100" b="1"/>
              <a:t>far</a:t>
            </a:r>
            <a:r>
              <a:rPr lang="en-US" sz="1100"/>
              <a:t> more than in a small-group or whole-group setting, especially when you consider that a student with a comprehension deficit is likely to hang back and not offer answers.</a:t>
            </a:r>
          </a:p>
          <a:p>
            <a:pPr marL="456468" lvl="1" indent="-228234">
              <a:buFont typeface="Wingdings" panose="05000000000000000000" pitchFamily="2" charset="2"/>
              <a:buChar char="§"/>
            </a:pPr>
            <a:r>
              <a:rPr lang="en-US" sz="1100"/>
              <a:t>Far smaller student-teacher ratio</a:t>
            </a:r>
          </a:p>
          <a:p>
            <a:pPr marL="171450" indent="-171450">
              <a:buFont typeface="Arial" panose="020B0604020202020204" pitchFamily="34" charset="0"/>
              <a:buChar char="•"/>
            </a:pPr>
            <a:r>
              <a:rPr lang="en-US" sz="1100" b="1"/>
              <a:t>How would you rate this intervention’s dosage? </a:t>
            </a:r>
            <a:r>
              <a:rPr lang="en-US" sz="1100"/>
              <a:t>[3]</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31</a:t>
            </a:fld>
            <a:endParaRPr lang="en-US"/>
          </a:p>
        </p:txBody>
      </p:sp>
    </p:spTree>
    <p:extLst>
      <p:ext uri="{BB962C8B-B14F-4D97-AF65-F5344CB8AC3E}">
        <p14:creationId xmlns:p14="http://schemas.microsoft.com/office/powerpoint/2010/main" val="2309894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The NCII Tools Chart can provide information about group size as well as session duration and frequency. By clicking on individual interventions, you may be able to learn more about the lesson format and make an educated guess about the number of opportunities a student might have to respond.</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32</a:t>
            </a:fld>
            <a:endParaRPr lang="en-US"/>
          </a:p>
        </p:txBody>
      </p:sp>
    </p:spTree>
    <p:extLst>
      <p:ext uri="{BB962C8B-B14F-4D97-AF65-F5344CB8AC3E}">
        <p14:creationId xmlns:p14="http://schemas.microsoft.com/office/powerpoint/2010/main" val="7294028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third dimension of the taxonomy is alignment.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33</a:t>
            </a:fld>
            <a:endParaRPr lang="en-US"/>
          </a:p>
        </p:txBody>
      </p:sp>
    </p:spTree>
    <p:extLst>
      <p:ext uri="{BB962C8B-B14F-4D97-AF65-F5344CB8AC3E}">
        <p14:creationId xmlns:p14="http://schemas.microsoft.com/office/powerpoint/2010/main" val="6784649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It is important to consider alignment because many academic interventions address a restricted set of skills. For example, an intervention may address only word reading, but a student’s difficulties might include word reading and comprehension. On the other hand, some interventions address skills that a student has already mastered. For example, an intervention may address word reading, but the student has a deficit related to comprehension only.</a:t>
            </a:r>
          </a:p>
          <a:p>
            <a:endParaRPr lang="en-US" sz="1100"/>
          </a:p>
          <a:p>
            <a:pPr defTabSz="912937">
              <a:defRPr/>
            </a:pPr>
            <a:r>
              <a:rPr lang="en-US" sz="1100"/>
              <a:t>Also, aligning interventions to grade-level standards is important because such alignment should help the student participate in Tier 1 instruction. Interventions may need to be adapted to address grade-level standards even as the program remediates foundational skills. For more on this concept, refer to standards-relevant instruction work across tiers at </a:t>
            </a:r>
            <a:r>
              <a:rPr lang="en-US" sz="1100" u="sng">
                <a:hlinkClick r:id="rId3"/>
              </a:rPr>
              <a:t>https://intensiveintervention.org/standards-relevant-instruction-multi-tiered-systems-support-mtss-or-response-intervention</a:t>
            </a:r>
            <a:r>
              <a:rPr lang="en-US" sz="1100"/>
              <a:t>.</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34</a:t>
            </a:fld>
            <a:endParaRPr lang="en-US"/>
          </a:p>
        </p:txBody>
      </p:sp>
    </p:spTree>
    <p:extLst>
      <p:ext uri="{BB962C8B-B14F-4D97-AF65-F5344CB8AC3E}">
        <p14:creationId xmlns:p14="http://schemas.microsoft.com/office/powerpoint/2010/main" val="12816183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In many schools and districts across the country, Tier 2 interventions may be one size fits all. A reading specialist provides a Tier 2 intervention to all students who fail to meet a benchmark (e.g., think Read180). Some students receiving that intervention have deficits in word reading alone, others in comprehension alone. Some students have deficits primarily in spelling and writing but adequate reading. Many students have deficits in several areas. If a Tier 2 intervention is addressing only word reading, did the student with only comprehension deficits actually receive an intervention?</a:t>
            </a:r>
          </a:p>
          <a:p>
            <a:endParaRPr lang="en-US" sz="1100"/>
          </a:p>
          <a:p>
            <a:r>
              <a:rPr lang="en-US" sz="1100"/>
              <a:t>This problem gets bigger when we look across academic areas. How does your district make choices about mathematics versus reading interventions? Does your school offer mathematics interventions? If you are working in the older grades or in a secondary school, do you provide interventions in science or social studies?</a:t>
            </a:r>
          </a:p>
          <a:p>
            <a:endParaRPr lang="en-US" sz="1100" b="1"/>
          </a:p>
          <a:p>
            <a:r>
              <a:rPr lang="en-US" sz="1100" b="1"/>
              <a:t>For an intervention to be intense, it must be aligned to the needs of the individual student. </a:t>
            </a:r>
            <a:r>
              <a:rPr lang="en-US" sz="1100"/>
              <a:t>For a student who is not meeting benchmarks, you need a full picture of the student’s strengths and weaknesses. Proficient reading is not a single skill; it is a complex process. Students are likely to have a variety of strengths and weaknesses. If you are using something like DIBELS or AIMSweb oral reading fluency as your primary method of identifying students who aren’t meeting benchmarks, you will need a more thorough diagnostic assessment. Four of the items talk about word reading, but comprehension is treated like a single skill—which it is not! A good diagnostic assessment should give you in-depth information about all of these areas, including comprehension.</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35</a:t>
            </a:fld>
            <a:endParaRPr lang="en-US"/>
          </a:p>
        </p:txBody>
      </p:sp>
    </p:spTree>
    <p:extLst>
      <p:ext uri="{BB962C8B-B14F-4D97-AF65-F5344CB8AC3E}">
        <p14:creationId xmlns:p14="http://schemas.microsoft.com/office/powerpoint/2010/main" val="15050218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sz="1100" i="1"/>
              <a:t>Review scale. </a:t>
            </a:r>
          </a:p>
          <a:p>
            <a:r>
              <a:rPr lang="en-US" sz="1100"/>
              <a:t>It is important to continuously consider alignment. During implementation, you may find that the intervention becomes more or less aligned (sort of like clothing when you are on a diet). Students may master some skills—and therefore need less practice—or new deficits might appear.</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36</a:t>
            </a:fld>
            <a:endParaRPr lang="en-US"/>
          </a:p>
        </p:txBody>
      </p:sp>
    </p:spTree>
    <p:extLst>
      <p:ext uri="{BB962C8B-B14F-4D97-AF65-F5344CB8AC3E}">
        <p14:creationId xmlns:p14="http://schemas.microsoft.com/office/powerpoint/2010/main" val="19591089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a:t>Give participants an opportunity to look over Jasmine’s strengths and weaknesses. Participants will need to keep this information in mind for slide 40.</a:t>
            </a:r>
          </a:p>
          <a:p>
            <a:endParaRPr lang="en-US" sz="1100" i="1"/>
          </a:p>
          <a:p>
            <a:r>
              <a:rPr lang="en-US" sz="1100"/>
              <a:t>To align to Jasmine’s instructional needs, an intensive intervention would include some decoding and fluency (mostly focused on multisyllabic words and increasing her reading rate), and lots of comprehension and vocabulary support.</a:t>
            </a:r>
          </a:p>
          <a:p>
            <a:endParaRPr lang="en-US" sz="1100"/>
          </a:p>
          <a:p>
            <a:r>
              <a:rPr lang="en-US" sz="1100"/>
              <a:t>For the sake of time, this chart does not include strengths and weaknesses related to spelling and writing, but those should be considered when selecting a literacy intervention.</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37</a:t>
            </a:fld>
            <a:endParaRPr lang="en-US"/>
          </a:p>
        </p:txBody>
      </p:sp>
    </p:spTree>
    <p:extLst>
      <p:ext uri="{BB962C8B-B14F-4D97-AF65-F5344CB8AC3E}">
        <p14:creationId xmlns:p14="http://schemas.microsoft.com/office/powerpoint/2010/main" val="8057572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Here are some examples of the types of interventions that would fall under each rating for alignment.</a:t>
            </a:r>
          </a:p>
          <a:p>
            <a:endParaRPr lang="en-US"/>
          </a:p>
          <a:p>
            <a:r>
              <a:rPr lang="en-US"/>
              <a:t>Rating 0 examples:</a:t>
            </a:r>
          </a:p>
          <a:p>
            <a:pPr marL="228234" indent="-228234">
              <a:buFont typeface="Arial" panose="020B0604020202020204" pitchFamily="34" charset="0"/>
              <a:buChar char="•"/>
            </a:pPr>
            <a:r>
              <a:rPr lang="en-US"/>
              <a:t>If a student has a comprehension-only deficit and receives a decoding or fluency intervention, the intervention is not addressing the deficit skill. It is addressing only mastered skills. The intervention is not aligned.</a:t>
            </a:r>
          </a:p>
          <a:p>
            <a:pPr marL="228234" indent="-228234">
              <a:buFont typeface="Arial" panose="020B0604020202020204" pitchFamily="34" charset="0"/>
              <a:buChar char="•"/>
            </a:pPr>
            <a:r>
              <a:rPr lang="en-US"/>
              <a:t>If you provide a phonics intervention focused on short and long vowels for a student who can already decode most single-syllable words (short and long vowels), then the intervention is targeting only the student’s mastered skills—it’s not aligned.</a:t>
            </a:r>
          </a:p>
          <a:p>
            <a:pPr marL="228234" indent="-228234">
              <a:buFont typeface="Arial" panose="020B0604020202020204" pitchFamily="34" charset="0"/>
              <a:buChar char="•"/>
            </a:pPr>
            <a:r>
              <a:rPr lang="en-US"/>
              <a:t>If you remove an older student from the core reading curriculum to provide a fluency and decoding intervention but do not give the student exposure to any of the grade-level texts, it is not aligned—even if the student’s deficits are in decoding and fluency only. Schema building is an important part of reading. The high school standards require students to read specific pieces of literature (e.g., Shakespeare, nonfiction). If you provide only remedial reading and do not provide access to those texts, students will miss out on the knowledge and vocabulary that those texts provide.</a:t>
            </a:r>
          </a:p>
          <a:p>
            <a:pPr marL="228234" indent="-228234">
              <a:buFont typeface="Arial" panose="020B0604020202020204" pitchFamily="34" charset="0"/>
              <a:buChar char="•"/>
            </a:pPr>
            <a:r>
              <a:rPr lang="en-US"/>
              <a:t>If a student has a reading deficit but receives a mathematics intervention, then the student is not receiving an intensive intervention in reading. This might seem really simple, but it is one of the biggest challenges that schools face when providing intensive intervention. Reading and math disabilities often are comorbid, meaning that students often have both. Deciding how to prioritize support or to provide both types of support is not easy.</a:t>
            </a:r>
          </a:p>
          <a:p>
            <a:pPr marL="228234" indent="-228234">
              <a:buAutoNum type="arabicPeriod"/>
            </a:pPr>
            <a:endParaRPr lang="en-US"/>
          </a:p>
          <a:p>
            <a:r>
              <a:rPr lang="en-US"/>
              <a:t>Rating 1 examples:</a:t>
            </a:r>
          </a:p>
          <a:p>
            <a:pPr marL="228234" indent="-228234">
              <a:buFont typeface="Arial" panose="020B0604020202020204" pitchFamily="34" charset="0"/>
              <a:buChar char="•"/>
            </a:pPr>
            <a:r>
              <a:rPr lang="en-US"/>
              <a:t>If a student has deficits in all areas of reading, then ideally the student should be receiving support for all deficit areas. If an intervention addresses only one of many deficits, it is only minimally aligned.</a:t>
            </a:r>
          </a:p>
          <a:p>
            <a:pPr marL="228234" indent="-228234">
              <a:buFont typeface="Arial" panose="020B0604020202020204" pitchFamily="34" charset="0"/>
              <a:buChar char="•"/>
            </a:pPr>
            <a:r>
              <a:rPr lang="en-US"/>
              <a:t>If a great deal of the time spent in intervention related to previously mastered skills, then it is only minimally aligned. The phonics intervention may include instruction on a student deficit such as r-controlled vowels but also spend a lot of time on short and long vowels (something a student has already mastered). All the time on previously mastered skills would be wasted time.</a:t>
            </a:r>
          </a:p>
          <a:p>
            <a:pPr marL="228234" indent="-228234">
              <a:buFont typeface="Arial" panose="020B0604020202020204" pitchFamily="34" charset="0"/>
              <a:buChar char="•"/>
            </a:pPr>
            <a:r>
              <a:rPr lang="en-US"/>
              <a:t>If an intervention replaces a portion of core reading or if students read only text at their instructional level, they could miss out on essential schema that could exacerbate the gap between themselves and their peers. If the teacher is working on decoding multisyllabic words and a student can’t identify all the letters and letter sounds, then it is reasonable for the student to work on the prerequisite skill instead. It’s a balancing act.</a:t>
            </a:r>
          </a:p>
          <a:p>
            <a:pPr marL="228234" indent="-228234">
              <a:buAutoNum type="arabicPeriod"/>
            </a:pPr>
            <a:endParaRPr lang="en-US"/>
          </a:p>
          <a:p>
            <a:r>
              <a:rPr lang="en-US"/>
              <a:t>Rating 2 examples:</a:t>
            </a:r>
          </a:p>
          <a:p>
            <a:pPr marL="228234" indent="-228234">
              <a:buFont typeface="Arial" panose="020B0604020202020204" pitchFamily="34" charset="0"/>
              <a:buChar char="•"/>
            </a:pPr>
            <a:r>
              <a:rPr lang="en-US"/>
              <a:t>If an intervention covers most but not all of a student’s deficits, it is moderately aligned.</a:t>
            </a:r>
          </a:p>
          <a:p>
            <a:pPr marL="228234" indent="-228234">
              <a:buFont typeface="Arial" panose="020B0604020202020204" pitchFamily="34" charset="0"/>
              <a:buChar char="•"/>
            </a:pPr>
            <a:r>
              <a:rPr lang="en-US"/>
              <a:t>An intervention may include some instruction in previously mastered skills, but most of the content should be devoted to deficit areas to be moderately aligned.</a:t>
            </a:r>
          </a:p>
          <a:p>
            <a:pPr marL="228234" indent="-228234">
              <a:buFont typeface="Arial" panose="020B0604020202020204" pitchFamily="34" charset="0"/>
              <a:buChar char="•"/>
            </a:pPr>
            <a:r>
              <a:rPr lang="en-US"/>
              <a:t>An intervention that provides instruction in prerequisite skills can be aligned to the general curriculum—provided it doesn’t supplant grade-level content. Students still need to build background knowledge. Phonics, decoding, and fluency are prerequisite skills—even for older students. A student with a deficit in these areas should still receive support in them, regardless of age or grade level. However, that student still needs a chance to participate in discussions about and learn about grade-level content (e.g., science, social studies, vocabulary).</a:t>
            </a:r>
          </a:p>
          <a:p>
            <a:pPr marL="228234" indent="-228234">
              <a:buAutoNum type="arabicPeriod"/>
            </a:pPr>
            <a:endParaRPr lang="en-US"/>
          </a:p>
          <a:p>
            <a:r>
              <a:rPr lang="en-US"/>
              <a:t>Rating 3 examples:</a:t>
            </a:r>
          </a:p>
          <a:p>
            <a:pPr marL="171176" indent="-171176">
              <a:buFont typeface="Arial" panose="020B0604020202020204" pitchFamily="34" charset="0"/>
              <a:buChar char="•"/>
            </a:pPr>
            <a:r>
              <a:rPr lang="en-US"/>
              <a:t>An intervention that includes instruction in all deficit areas: A comprehension intervention for a student with a comprehension-only deficit. Or a fluency intervention that includes instruction in all phonics/word-reading deficit areas.</a:t>
            </a:r>
          </a:p>
          <a:p>
            <a:pPr marL="171176" indent="-171176">
              <a:buFont typeface="Arial" panose="020B0604020202020204" pitchFamily="34" charset="0"/>
              <a:buChar char="•"/>
            </a:pPr>
            <a:r>
              <a:rPr lang="en-US"/>
              <a:t>Most interventions that provide instruction in all student deficit areas are aligned with the curricular standards because they provide essential instruction in prerequisite skills, provided that the student still has access to the vocabulary, content, and schema building of grade-level texts.</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38</a:t>
            </a:fld>
            <a:endParaRPr lang="en-US"/>
          </a:p>
        </p:txBody>
      </p:sp>
    </p:spTree>
    <p:extLst>
      <p:ext uri="{BB962C8B-B14F-4D97-AF65-F5344CB8AC3E}">
        <p14:creationId xmlns:p14="http://schemas.microsoft.com/office/powerpoint/2010/main" val="2797918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sz="1100"/>
              <a:t>This chart shows how grade-level standards for fluency might be addressed across tiers of support. To see more examples of other content areas, see </a:t>
            </a:r>
            <a:r>
              <a:rPr lang="en-US" sz="1100">
                <a:hlinkClick r:id="rId3"/>
              </a:rPr>
              <a:t>https://intensiveintervention.org/standards-relevant-instruction-multi-tiered-systems-support-mtss-or-response-intervention</a:t>
            </a:r>
            <a:r>
              <a:rPr lang="en-US" sz="1100"/>
              <a:t>.</a:t>
            </a:r>
          </a:p>
          <a:p>
            <a:endParaRPr lang="en-US" sz="1100"/>
          </a:p>
          <a:p>
            <a:pPr marL="0" indent="0">
              <a:buFont typeface="Arial" panose="020B0604020202020204" pitchFamily="34" charset="0"/>
              <a:buNone/>
            </a:pPr>
            <a:r>
              <a:rPr lang="en-US" sz="1100" b="1"/>
              <a:t>An intervention is aligned to grade-level curriculum if</a:t>
            </a:r>
          </a:p>
          <a:p>
            <a:pPr marL="173736" indent="-171450">
              <a:buFont typeface="Arial" panose="020B0604020202020204" pitchFamily="34" charset="0"/>
              <a:buChar char="•"/>
            </a:pPr>
            <a:r>
              <a:rPr lang="en-US" sz="1100"/>
              <a:t>it provides instruction for prerequisite skills required for content taught in core instruction,</a:t>
            </a:r>
          </a:p>
          <a:p>
            <a:pPr marL="173736" indent="-171450">
              <a:buFont typeface="Arial" panose="020B0604020202020204" pitchFamily="34" charset="0"/>
              <a:buChar char="•"/>
            </a:pPr>
            <a:r>
              <a:rPr lang="en-US" sz="1100"/>
              <a:t>allows students to practice the grade-level skill on instructional-level text, and</a:t>
            </a:r>
          </a:p>
          <a:p>
            <a:pPr marL="173736" indent="-171450">
              <a:buFont typeface="Arial" panose="020B0604020202020204" pitchFamily="34" charset="0"/>
              <a:buChar char="•"/>
            </a:pPr>
            <a:r>
              <a:rPr lang="en-US" sz="1100"/>
              <a:t>provides more opportunities to respond and receive feedback on grade-level skills.</a:t>
            </a:r>
          </a:p>
          <a:p>
            <a:pPr marL="0" indent="0">
              <a:buFont typeface="Arial" panose="020B0604020202020204" pitchFamily="34" charset="0"/>
              <a:buNone/>
            </a:pPr>
            <a:endParaRPr lang="en-US" sz="1100" b="1"/>
          </a:p>
          <a:p>
            <a:pPr marL="0" indent="0">
              <a:buFont typeface="Arial" panose="020B0604020202020204" pitchFamily="34" charset="0"/>
              <a:buNone/>
            </a:pPr>
            <a:r>
              <a:rPr lang="en-US" sz="1100" b="1"/>
              <a:t>An intervention would not be aligned to the grade-level curriculum if</a:t>
            </a:r>
          </a:p>
          <a:p>
            <a:pPr marL="173736" indent="-171450">
              <a:buFont typeface="Arial" panose="020B0604020202020204" pitchFamily="34" charset="0"/>
              <a:buChar char="•"/>
            </a:pPr>
            <a:r>
              <a:rPr lang="en-US" sz="1100"/>
              <a:t>it provides instruction on some skills but neglects others (in upper grades, exclusive focus on decoding and fluency without any additional support for comprehension) or</a:t>
            </a:r>
          </a:p>
          <a:p>
            <a:pPr marL="173736" indent="-171450">
              <a:buFont typeface="Arial" panose="020B0604020202020204" pitchFamily="34" charset="0"/>
              <a:buChar char="•"/>
            </a:pPr>
            <a:r>
              <a:rPr lang="en-US" sz="1100"/>
              <a:t>replaces core instruction such that students do not have the opportunity to develop background knowledge, vocabulary, and more from grade-level content because of exclusive focus on texts at the instructional level.</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39</a:t>
            </a:fld>
            <a:endParaRPr lang="en-US"/>
          </a:p>
        </p:txBody>
      </p:sp>
    </p:spTree>
    <p:extLst>
      <p:ext uri="{BB962C8B-B14F-4D97-AF65-F5344CB8AC3E}">
        <p14:creationId xmlns:p14="http://schemas.microsoft.com/office/powerpoint/2010/main" val="1521242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338138"/>
            <a:ext cx="5476875" cy="3081337"/>
          </a:xfrm>
        </p:spPr>
      </p:sp>
      <p:sp>
        <p:nvSpPr>
          <p:cNvPr id="3" name="Notes Placeholder 2"/>
          <p:cNvSpPr>
            <a:spLocks noGrp="1"/>
          </p:cNvSpPr>
          <p:nvPr>
            <p:ph type="body" idx="1"/>
          </p:nvPr>
        </p:nvSpPr>
        <p:spPr>
          <a:xfrm>
            <a:off x="574591" y="3602415"/>
            <a:ext cx="5476479" cy="3595538"/>
          </a:xfrm>
        </p:spPr>
        <p:txBody>
          <a:bodyPr/>
          <a:lstStyle/>
          <a:p>
            <a:r>
              <a:rPr lang="en-US" sz="1100"/>
              <a:t>You have two handouts in your workbook. The first looks like what you see on the slide and includes brief definitions for all seven dimensions of the Taxonomy of Intervention Intensity. This handout is two sided. On one side, the dimensions are defined in the context of academics; on the other side, the same seven dimensions are defined in the context of behavior. The second handout looks like this (</a:t>
            </a:r>
            <a:r>
              <a:rPr lang="en-US" sz="1100" i="1"/>
              <a:t>click for animations</a:t>
            </a:r>
            <a:r>
              <a:rPr lang="en-US" sz="1100"/>
              <a:t>). Many of you are likely familiar with a K-W-L (for Know, Want to Know, Learn) chart. This slightly modified version includes space for you to document what you know from reviewing the resource, what questions you have or what you want to learn more about, and finally how you will learn more. For the next activity, you will focus on the first two columns (</a:t>
            </a:r>
            <a:r>
              <a:rPr lang="en-US" sz="1100" i="1"/>
              <a:t>click for animation</a:t>
            </a:r>
            <a:r>
              <a:rPr lang="en-US" sz="1100"/>
              <a:t>). Using the taxonomy overview handout, individually document what you know from reviewing the handout and what you want to know more about. You will have about 5–7 minutes to do this. After documenting what you know and want to know more about, turn to your neighbor or tablemates and share some of the things that you wrote. </a:t>
            </a:r>
          </a:p>
          <a:p>
            <a:endParaRPr lang="en-US" sz="1100"/>
          </a:p>
          <a:p>
            <a:r>
              <a:rPr lang="en-US" sz="1100" i="1"/>
              <a:t>Provide about 5</a:t>
            </a:r>
            <a:r>
              <a:rPr lang="en-US" sz="1100"/>
              <a:t>–</a:t>
            </a:r>
            <a:r>
              <a:rPr lang="en-US" sz="1100" i="1"/>
              <a:t>7 minutes for individual review, provide about 3</a:t>
            </a:r>
            <a:r>
              <a:rPr lang="en-US" sz="1100"/>
              <a:t>–</a:t>
            </a:r>
            <a:r>
              <a:rPr lang="en-US" sz="1100" i="1"/>
              <a:t>5 minutes for table/partner talk, and then provide time for group share out. Note that you will address questions throughout the training. </a:t>
            </a:r>
          </a:p>
        </p:txBody>
      </p:sp>
      <p:sp>
        <p:nvSpPr>
          <p:cNvPr id="6" name="Slide Number Placeholder 5"/>
          <p:cNvSpPr>
            <a:spLocks noGrp="1"/>
          </p:cNvSpPr>
          <p:nvPr>
            <p:ph type="sldNum" sz="quarter" idx="5"/>
          </p:nvPr>
        </p:nvSpPr>
        <p:spPr>
          <a:xfrm>
            <a:off x="3465927" y="9024094"/>
            <a:ext cx="78548" cy="231708"/>
          </a:xfrm>
        </p:spPr>
        <p:txBody>
          <a:bodyPr/>
          <a:lstStyle/>
          <a:p>
            <a:fld id="{B54DC83E-89B8-4806-9A94-7D2BAA520DC6}" type="slidenum">
              <a:rPr lang="en-US" smtClean="0"/>
              <a:pPr/>
              <a:t>4</a:t>
            </a:fld>
            <a:endParaRPr lang="en-US"/>
          </a:p>
        </p:txBody>
      </p:sp>
    </p:spTree>
    <p:extLst>
      <p:ext uri="{BB962C8B-B14F-4D97-AF65-F5344CB8AC3E}">
        <p14:creationId xmlns:p14="http://schemas.microsoft.com/office/powerpoint/2010/main" val="12850103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sz="1100"/>
              <a:t>Now let’s look at three examples of intervention programs. Which of these interventions would be most aligned to Jasmine’s skill needs?</a:t>
            </a:r>
          </a:p>
          <a:p>
            <a:endParaRPr lang="en-US" sz="1100"/>
          </a:p>
          <a:p>
            <a:r>
              <a:rPr lang="en-US" sz="1100"/>
              <a:t>Does Intervention 1 align?</a:t>
            </a:r>
          </a:p>
          <a:p>
            <a:pPr marL="171176" indent="-171176">
              <a:buFont typeface="Arial" panose="020B0604020202020204" pitchFamily="34" charset="0"/>
              <a:buChar char="•"/>
            </a:pPr>
            <a:r>
              <a:rPr lang="en-US" sz="1100"/>
              <a:t>Does it address all of her </a:t>
            </a:r>
            <a:r>
              <a:rPr lang="en-US" sz="1100" b="1"/>
              <a:t>needs</a:t>
            </a:r>
            <a:r>
              <a:rPr lang="en-US" sz="1100"/>
              <a:t>?</a:t>
            </a:r>
          </a:p>
          <a:p>
            <a:pPr marL="346916" lvl="1" indent="-171176" defTabSz="912937">
              <a:buFont typeface="Wingdings" panose="05000000000000000000" pitchFamily="2" charset="2"/>
              <a:buChar char="§"/>
              <a:defRPr/>
            </a:pPr>
            <a:r>
              <a:rPr lang="en-US" sz="1100"/>
              <a:t>Practice decoding multisyllabic words [Yes, morphology] </a:t>
            </a:r>
          </a:p>
          <a:p>
            <a:pPr marL="346916" lvl="1" indent="-171176">
              <a:buFont typeface="Wingdings" panose="05000000000000000000" pitchFamily="2" charset="2"/>
              <a:buChar char="§"/>
            </a:pPr>
            <a:r>
              <a:rPr lang="en-US" sz="1100"/>
              <a:t>Fluency practice [Yes, repeated reading]</a:t>
            </a:r>
          </a:p>
          <a:p>
            <a:pPr marL="346916" lvl="1" indent="-171176">
              <a:buFont typeface="Wingdings" panose="05000000000000000000" pitchFamily="2" charset="2"/>
              <a:buChar char="§"/>
            </a:pPr>
            <a:r>
              <a:rPr lang="en-US" sz="1100"/>
              <a:t>Vocabulary [Yes, inclusion of nonfiction texts ensures access to some content area vocabulary] </a:t>
            </a:r>
          </a:p>
          <a:p>
            <a:pPr marL="346916" lvl="1" indent="-171176">
              <a:buFont typeface="Wingdings" panose="05000000000000000000" pitchFamily="2" charset="2"/>
              <a:buChar char="§"/>
            </a:pPr>
            <a:r>
              <a:rPr lang="en-US" sz="1100"/>
              <a:t>Comprehension focused on inference making and synthesis [Yes]</a:t>
            </a:r>
          </a:p>
          <a:p>
            <a:pPr marL="171176" indent="-171176">
              <a:buFont typeface="Arial" panose="020B0604020202020204" pitchFamily="34" charset="0"/>
              <a:buChar char="•"/>
            </a:pPr>
            <a:r>
              <a:rPr lang="en-US" sz="1100"/>
              <a:t>Does it include intervention related to any </a:t>
            </a:r>
            <a:r>
              <a:rPr lang="en-US" sz="1100" b="1"/>
              <a:t>mastered skills</a:t>
            </a:r>
            <a:r>
              <a:rPr lang="en-US" sz="1100"/>
              <a:t>?</a:t>
            </a:r>
          </a:p>
          <a:p>
            <a:pPr marL="346916" lvl="1" indent="-171176">
              <a:buFont typeface="Wingdings" panose="05000000000000000000" pitchFamily="2" charset="2"/>
              <a:buChar char="§"/>
            </a:pPr>
            <a:r>
              <a:rPr lang="en-US" sz="1100"/>
              <a:t>Phonological/phonemic awareness [No]</a:t>
            </a:r>
          </a:p>
          <a:p>
            <a:pPr marL="346916" lvl="1" indent="-171176">
              <a:buFont typeface="Wingdings" panose="05000000000000000000" pitchFamily="2" charset="2"/>
              <a:buChar char="§"/>
            </a:pPr>
            <a:r>
              <a:rPr lang="en-US" sz="1100"/>
              <a:t>Decoding of one- and two-syllable words [No]</a:t>
            </a:r>
          </a:p>
          <a:p>
            <a:pPr marL="346916" lvl="1" indent="-171176">
              <a:buFont typeface="Wingdings" panose="05000000000000000000" pitchFamily="2" charset="2"/>
              <a:buChar char="§"/>
            </a:pPr>
            <a:r>
              <a:rPr lang="en-US" sz="1100"/>
              <a:t>Fluency practice focused on reading with expression and accuracy [No]</a:t>
            </a:r>
          </a:p>
          <a:p>
            <a:pPr marL="346916" lvl="1" indent="-171176">
              <a:buFont typeface="Wingdings" panose="05000000000000000000" pitchFamily="2" charset="2"/>
              <a:buChar char="§"/>
            </a:pPr>
            <a:r>
              <a:rPr lang="en-US" sz="1100"/>
              <a:t>Literal comprehension instruction [Some]</a:t>
            </a:r>
          </a:p>
          <a:p>
            <a:r>
              <a:rPr lang="en-US" sz="1100" b="1"/>
              <a:t>Intervention 1 addresses all of Jasmine’s deficits and includes almost no unnecessary instruction. At the very least, this intervention would receive a 2 for alignment. If aligned to grade-level standards, it would receive a score of 3.</a:t>
            </a:r>
          </a:p>
          <a:p>
            <a:endParaRPr lang="en-US" sz="1100" b="1"/>
          </a:p>
          <a:p>
            <a:r>
              <a:rPr lang="en-US" sz="1100"/>
              <a:t>Does Intervention 2 align?</a:t>
            </a:r>
          </a:p>
          <a:p>
            <a:pPr marL="171176" indent="-171176">
              <a:buFont typeface="Arial" panose="020B0604020202020204" pitchFamily="34" charset="0"/>
              <a:buChar char="•"/>
            </a:pPr>
            <a:r>
              <a:rPr lang="en-US" sz="1100"/>
              <a:t>Does it address all of her </a:t>
            </a:r>
            <a:r>
              <a:rPr lang="en-US" sz="1100" b="1"/>
              <a:t>needs</a:t>
            </a:r>
            <a:r>
              <a:rPr lang="en-US" sz="1100"/>
              <a:t>?</a:t>
            </a:r>
          </a:p>
          <a:p>
            <a:pPr marL="346916" lvl="1" indent="-171176" defTabSz="912937">
              <a:buFont typeface="Wingdings" panose="05000000000000000000" pitchFamily="2" charset="2"/>
              <a:buChar char="§"/>
              <a:defRPr/>
            </a:pPr>
            <a:r>
              <a:rPr lang="en-US" sz="1100"/>
              <a:t>Practice decoding multisyllabic words [Yes, morphology] </a:t>
            </a:r>
          </a:p>
          <a:p>
            <a:pPr marL="346916" lvl="1" indent="-171176">
              <a:buFont typeface="Wingdings" panose="05000000000000000000" pitchFamily="2" charset="2"/>
              <a:buChar char="§"/>
            </a:pPr>
            <a:r>
              <a:rPr lang="en-US" sz="1100"/>
              <a:t>Fluency practice [Yes, repeated reading]</a:t>
            </a:r>
          </a:p>
          <a:p>
            <a:pPr marL="346916" lvl="1" indent="-171176">
              <a:buFont typeface="Wingdings" panose="05000000000000000000" pitchFamily="2" charset="2"/>
              <a:buChar char="§"/>
            </a:pPr>
            <a:r>
              <a:rPr lang="en-US" sz="1100"/>
              <a:t>Vocabulary [No]</a:t>
            </a:r>
          </a:p>
          <a:p>
            <a:pPr marL="346916" lvl="1" indent="-171176">
              <a:buFont typeface="Wingdings" panose="05000000000000000000" pitchFamily="2" charset="2"/>
              <a:buChar char="§"/>
            </a:pPr>
            <a:r>
              <a:rPr lang="en-US" sz="1100"/>
              <a:t>Comprehension focused on inference making and synthesis [No, although answering may tap inference making on some level]</a:t>
            </a:r>
          </a:p>
          <a:p>
            <a:pPr marL="171176" indent="-171176">
              <a:buFont typeface="Arial" panose="020B0604020202020204" pitchFamily="34" charset="0"/>
              <a:buChar char="•"/>
            </a:pPr>
            <a:r>
              <a:rPr lang="en-US" sz="1100"/>
              <a:t>Does it include intervention related to any </a:t>
            </a:r>
            <a:r>
              <a:rPr lang="en-US" sz="1100" b="1"/>
              <a:t>mastered skills</a:t>
            </a:r>
            <a:r>
              <a:rPr lang="en-US" sz="1100"/>
              <a:t>?</a:t>
            </a:r>
          </a:p>
          <a:p>
            <a:pPr marL="346916" lvl="1" indent="-171176">
              <a:buFont typeface="Wingdings" panose="05000000000000000000" pitchFamily="2" charset="2"/>
              <a:buChar char="§"/>
            </a:pPr>
            <a:r>
              <a:rPr lang="en-US" sz="1100"/>
              <a:t>Phonological/phonemic awareness [No]</a:t>
            </a:r>
          </a:p>
          <a:p>
            <a:pPr marL="346916" lvl="1" indent="-171176">
              <a:buFont typeface="Wingdings" panose="05000000000000000000" pitchFamily="2" charset="2"/>
              <a:buChar char="§"/>
            </a:pPr>
            <a:r>
              <a:rPr lang="en-US" sz="1100"/>
              <a:t>Decoding of one- and two-syllable words [No]</a:t>
            </a:r>
          </a:p>
          <a:p>
            <a:pPr marL="346916" lvl="1" indent="-171176">
              <a:buFont typeface="Wingdings" panose="05000000000000000000" pitchFamily="2" charset="2"/>
              <a:buChar char="§"/>
            </a:pPr>
            <a:r>
              <a:rPr lang="en-US" sz="1100"/>
              <a:t>Fluency practice focused on reading with expression and accuracy [No]</a:t>
            </a:r>
          </a:p>
          <a:p>
            <a:pPr marL="346916" lvl="1" indent="-171176">
              <a:buFont typeface="Wingdings" panose="05000000000000000000" pitchFamily="2" charset="2"/>
              <a:buChar char="§"/>
            </a:pPr>
            <a:r>
              <a:rPr lang="en-US" sz="1100"/>
              <a:t>Literal comprehension instruction [Yes]</a:t>
            </a:r>
          </a:p>
          <a:p>
            <a:r>
              <a:rPr lang="en-US" sz="1100" b="1"/>
              <a:t>Intervention 2 addresses most but not all of Jasmine’s needs. It generally doesn’t address mastered skills, but it does include some literal comprehension instruction, which Jasmine doesn’t need. Because it only partially meets the first two characteristics of alignment, the highest rating this intervention could receive would be a 2—if the intervention was aligned to grade-level curriculum standards.</a:t>
            </a:r>
          </a:p>
          <a:p>
            <a:endParaRPr lang="en-US" sz="1100" b="1"/>
          </a:p>
          <a:p>
            <a:r>
              <a:rPr lang="en-US" sz="1100"/>
              <a:t>Guided Practice (</a:t>
            </a:r>
            <a:r>
              <a:rPr lang="en-US" sz="1100" i="1"/>
              <a:t>Engage participants in a guided discussion related to Intervention 3’s alignment.</a:t>
            </a:r>
            <a:r>
              <a:rPr lang="en-US" sz="1100"/>
              <a:t>)</a:t>
            </a:r>
          </a:p>
          <a:p>
            <a:pPr marL="171176" indent="-171176">
              <a:buFont typeface="Arial" panose="020B0604020202020204" pitchFamily="34" charset="0"/>
              <a:buChar char="•"/>
            </a:pPr>
            <a:r>
              <a:rPr lang="en-US" sz="1100"/>
              <a:t>Does it</a:t>
            </a:r>
            <a:r>
              <a:rPr lang="en-US" sz="1100" b="1"/>
              <a:t> </a:t>
            </a:r>
            <a:r>
              <a:rPr lang="en-US" sz="1100"/>
              <a:t>address all of her </a:t>
            </a:r>
            <a:r>
              <a:rPr lang="en-US" sz="1100" b="1"/>
              <a:t>needs</a:t>
            </a:r>
            <a:r>
              <a:rPr lang="en-US" sz="1100"/>
              <a:t>?</a:t>
            </a:r>
          </a:p>
          <a:p>
            <a:pPr marL="346916" lvl="1" indent="-171176" defTabSz="912937">
              <a:buFont typeface="Wingdings" panose="05000000000000000000" pitchFamily="2" charset="2"/>
              <a:buChar char="§"/>
              <a:defRPr/>
            </a:pPr>
            <a:r>
              <a:rPr lang="en-US" sz="1100"/>
              <a:t>Practice decoding multisyllabic words [No]</a:t>
            </a:r>
          </a:p>
          <a:p>
            <a:pPr marL="346916" lvl="1" indent="-171176">
              <a:buFont typeface="Wingdings" panose="05000000000000000000" pitchFamily="2" charset="2"/>
              <a:buChar char="§"/>
            </a:pPr>
            <a:r>
              <a:rPr lang="en-US" sz="1100"/>
              <a:t>Fluency practice [Yes, repeated reading]</a:t>
            </a:r>
          </a:p>
          <a:p>
            <a:pPr marL="346916" lvl="1" indent="-171176">
              <a:buFont typeface="Wingdings" panose="05000000000000000000" pitchFamily="2" charset="2"/>
              <a:buChar char="§"/>
            </a:pPr>
            <a:r>
              <a:rPr lang="en-US" sz="1100"/>
              <a:t>Vocabulary [No]</a:t>
            </a:r>
          </a:p>
          <a:p>
            <a:pPr marL="346916" lvl="1" indent="-171176">
              <a:buFont typeface="Wingdings" panose="05000000000000000000" pitchFamily="2" charset="2"/>
              <a:buChar char="§"/>
            </a:pPr>
            <a:r>
              <a:rPr lang="en-US" sz="1100"/>
              <a:t>Comprehension focused on inference making and synthesis [Yes]</a:t>
            </a:r>
          </a:p>
          <a:p>
            <a:pPr marL="171176" indent="-171176">
              <a:buFont typeface="Arial" panose="020B0604020202020204" pitchFamily="34" charset="0"/>
              <a:buChar char="•"/>
            </a:pPr>
            <a:r>
              <a:rPr lang="en-US" sz="1100"/>
              <a:t>Does it include intervention related to any </a:t>
            </a:r>
            <a:r>
              <a:rPr lang="en-US" sz="1100" b="1"/>
              <a:t>mastered skills</a:t>
            </a:r>
            <a:r>
              <a:rPr lang="en-US" sz="1100"/>
              <a:t>?</a:t>
            </a:r>
          </a:p>
          <a:p>
            <a:pPr marL="346916" lvl="1" indent="-171176">
              <a:buFont typeface="Wingdings" panose="05000000000000000000" pitchFamily="2" charset="2"/>
              <a:buChar char="§"/>
            </a:pPr>
            <a:r>
              <a:rPr lang="en-US" sz="1100"/>
              <a:t>Phonological/phonemic awareness [Yes]</a:t>
            </a:r>
          </a:p>
          <a:p>
            <a:pPr marL="346916" lvl="1" indent="-171176">
              <a:buFont typeface="Wingdings" panose="05000000000000000000" pitchFamily="2" charset="2"/>
              <a:buChar char="§"/>
            </a:pPr>
            <a:r>
              <a:rPr lang="en-US" sz="1100"/>
              <a:t>Decoding of one- and two-syllable words [No]</a:t>
            </a:r>
          </a:p>
          <a:p>
            <a:pPr marL="346916" lvl="1" indent="-171176">
              <a:buFont typeface="Wingdings" panose="05000000000000000000" pitchFamily="2" charset="2"/>
              <a:buChar char="§"/>
            </a:pPr>
            <a:r>
              <a:rPr lang="en-US" sz="1100"/>
              <a:t>Fluency practice focused on reading with expression and accuracy [No]</a:t>
            </a:r>
          </a:p>
          <a:p>
            <a:pPr marL="346916" lvl="1" indent="-171176">
              <a:buFont typeface="Wingdings" panose="05000000000000000000" pitchFamily="2" charset="2"/>
              <a:buChar char="§"/>
            </a:pPr>
            <a:r>
              <a:rPr lang="en-US" sz="1100"/>
              <a:t>Literal comprehension instruction [Some]</a:t>
            </a:r>
          </a:p>
          <a:p>
            <a:pPr marL="171176" indent="-171176">
              <a:buFont typeface="Arial" panose="020B0604020202020204" pitchFamily="34" charset="0"/>
              <a:buChar char="•"/>
            </a:pPr>
            <a:r>
              <a:rPr lang="en-US" sz="1100"/>
              <a:t>How would you rate this intervention?</a:t>
            </a:r>
          </a:p>
          <a:p>
            <a:pPr marL="346916" lvl="1" indent="-171176">
              <a:buFont typeface="Wingdings" panose="05000000000000000000" pitchFamily="2" charset="2"/>
              <a:buChar char="§"/>
            </a:pPr>
            <a:r>
              <a:rPr lang="en-US" sz="1100"/>
              <a:t>If aligned to grade-level standards? It partially addresses Jasmine’s deficits and includes some mastered skills. If it is aligned to standards, it would receive a score of 1.5.</a:t>
            </a:r>
          </a:p>
          <a:p>
            <a:pPr marL="346916" lvl="1" indent="-171176">
              <a:buFont typeface="Wingdings" panose="05000000000000000000" pitchFamily="2" charset="2"/>
              <a:buChar char="§"/>
            </a:pPr>
            <a:r>
              <a:rPr lang="en-US" sz="1100"/>
              <a:t>If not aligned to grade-level standards? It would probably receive a score of 0.</a:t>
            </a:r>
          </a:p>
          <a:p>
            <a:pPr marL="346916" lvl="1" indent="-171176">
              <a:buFont typeface="Wingdings" panose="05000000000000000000" pitchFamily="2" charset="2"/>
              <a:buChar char="§"/>
            </a:pPr>
            <a:r>
              <a:rPr lang="en-US" sz="1100"/>
              <a:t>If it is partially aligned with grade-level standards? It would probably receive a score of 1.</a:t>
            </a:r>
          </a:p>
          <a:p>
            <a:pPr marL="627644" lvl="1" indent="-171176">
              <a:buFont typeface="Arial" panose="020B0604020202020204" pitchFamily="34" charset="0"/>
              <a:buChar char="•"/>
            </a:pPr>
            <a:endParaRPr lang="en-US" sz="1100"/>
          </a:p>
          <a:p>
            <a:r>
              <a:rPr lang="en-US" sz="1100"/>
              <a:t>The specific numeric rating is less important than the ability to compare the three interventions. Intervention 1 is the most aligned with a score between 2 and 3. Intervention 2 is partially aligned, so it would have a score somewhere between 1 and 2. Intervention 3 is the least aligned and would have a score between 0 and 1.5. In terms of alignment, Intervention 1 is the most intense.</a:t>
            </a:r>
            <a:endParaRPr lang="en-US" sz="1100" b="1"/>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40</a:t>
            </a:fld>
            <a:endParaRPr lang="en-US"/>
          </a:p>
        </p:txBody>
      </p:sp>
    </p:spTree>
    <p:extLst>
      <p:ext uri="{BB962C8B-B14F-4D97-AF65-F5344CB8AC3E}">
        <p14:creationId xmlns:p14="http://schemas.microsoft.com/office/powerpoint/2010/main" val="37462210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solidFill>
                  <a:schemeClr val="tx1"/>
                </a:solidFill>
              </a:rPr>
              <a:t>1. </a:t>
            </a:r>
            <a:r>
              <a:rPr lang="en-US" sz="1100" i="1">
                <a:solidFill>
                  <a:schemeClr val="tx1"/>
                </a:solidFill>
              </a:rPr>
              <a:t>Help participants navigate to the description of QuickReads (Vadasy &amp; Sanders, 2008) on the NCII Tools Chart. </a:t>
            </a:r>
          </a:p>
          <a:p>
            <a:endParaRPr lang="en-US" sz="1100" i="1">
              <a:solidFill>
                <a:schemeClr val="tx1"/>
              </a:solidFill>
            </a:endParaRPr>
          </a:p>
          <a:p>
            <a:pPr defTabSz="912937">
              <a:defRPr/>
            </a:pPr>
            <a:r>
              <a:rPr lang="en-US" sz="1100" i="1">
                <a:solidFill>
                  <a:schemeClr val="tx1"/>
                </a:solidFill>
              </a:rPr>
              <a:t>2. Participants should read the description of the intervention on the NCII website. To learn more, they might visit the Pearson website.</a:t>
            </a:r>
          </a:p>
          <a:p>
            <a:pPr defTabSz="912937">
              <a:defRPr/>
            </a:pPr>
            <a:endParaRPr lang="en-US" sz="1100" i="1">
              <a:solidFill>
                <a:schemeClr val="tx1"/>
              </a:solidFill>
            </a:endParaRPr>
          </a:p>
          <a:p>
            <a:pPr defTabSz="912937">
              <a:defRPr/>
            </a:pPr>
            <a:r>
              <a:rPr lang="en-US" sz="1100" i="1"/>
              <a:t>3. Ask participants to discuss in small groups how they might rate this intervention’s alignment for Jasmine. When they are done, ask the groups to share their thoughts.</a:t>
            </a:r>
          </a:p>
          <a:p>
            <a:endParaRPr lang="en-US" sz="1100"/>
          </a:p>
          <a:p>
            <a:r>
              <a:rPr lang="en-US" sz="1100" b="1"/>
              <a:t>4. </a:t>
            </a:r>
            <a:r>
              <a:rPr lang="en-US" sz="1100" b="1" i="1"/>
              <a:t>If necessary, help participants see that the program should be rated as a 2.</a:t>
            </a:r>
          </a:p>
          <a:p>
            <a:pPr marL="346916" lvl="1" indent="-171176">
              <a:buFont typeface="Arial" panose="020B0604020202020204" pitchFamily="34" charset="0"/>
              <a:buChar char="•"/>
            </a:pPr>
            <a:r>
              <a:rPr lang="en-US" sz="1100" b="0" i="1"/>
              <a:t>The program addresses most of Jasmine’s deficits: It is focused on nonfiction text (content area vocabulary) and is primarily a fluency intervention, although it has some comprehension activities. The comprehension activities included focus on vocabulary and literal comprehension. Explicit instruction is not provided in inference making and text synthesis.</a:t>
            </a:r>
          </a:p>
          <a:p>
            <a:pPr marL="346916" lvl="1" indent="-171176">
              <a:buFont typeface="Arial" panose="020B0604020202020204" pitchFamily="34" charset="0"/>
              <a:buChar char="•"/>
            </a:pPr>
            <a:r>
              <a:rPr lang="en-US" sz="1100" i="1"/>
              <a:t>The program does not overemphasize previously mastered skills: The third-grade level text is focused on single-syllable decoding (a previously mastered skill)—but mostly in connected text. </a:t>
            </a:r>
          </a:p>
          <a:p>
            <a:pPr marL="346916" lvl="1" indent="-171176">
              <a:buFont typeface="Arial" panose="020B0604020202020204" pitchFamily="34" charset="0"/>
              <a:buChar char="•"/>
            </a:pPr>
            <a:r>
              <a:rPr lang="en-US" sz="1100" i="1"/>
              <a:t>The program aligns to curriculum standards: Because the program requires only 15 minutes per day, it would not be expected to supplant core instruction. Jasmine would receive instruction in essential prerequisite skills, and she would receive access to nonfiction content and vocabulary.</a:t>
            </a:r>
          </a:p>
          <a:p>
            <a:pPr marL="171176" indent="-171176">
              <a:buFont typeface="Arial" panose="020B0604020202020204" pitchFamily="34" charset="0"/>
              <a:buChar char="•"/>
            </a:pPr>
            <a:endParaRPr lang="en-US" sz="1100"/>
          </a:p>
          <a:p>
            <a:r>
              <a:rPr lang="en-US" sz="1100"/>
              <a:t>5. </a:t>
            </a:r>
            <a:r>
              <a:rPr lang="en-US" sz="1100" i="1"/>
              <a:t>Ask participants to discuss what they might do to improve the alignment. Ideas might include adding inference/main idea instruction or including decoding support for multisyllabic words.</a:t>
            </a:r>
          </a:p>
          <a:p>
            <a:endParaRPr lang="en-US" sz="1100"/>
          </a:p>
          <a:p>
            <a:r>
              <a:rPr lang="en-US" sz="1100"/>
              <a:t>6. </a:t>
            </a:r>
            <a:r>
              <a:rPr lang="en-US" sz="1100" i="1"/>
              <a:t>Ask participants if they can think of a student for whom such an intervention would not be aligned. Example answers:</a:t>
            </a:r>
          </a:p>
          <a:p>
            <a:pPr marL="346916" lvl="1" indent="-171176">
              <a:buFont typeface="Arial" panose="020B0604020202020204" pitchFamily="34" charset="0"/>
              <a:buChar char="•"/>
            </a:pPr>
            <a:r>
              <a:rPr lang="en-US" sz="1100" i="1"/>
              <a:t>A student with minimal phonological awareness/phonics knowledge (student who does not yet recognize most letters and vowels)</a:t>
            </a:r>
          </a:p>
          <a:p>
            <a:pPr marL="346916" lvl="1" indent="-171176">
              <a:buFont typeface="Arial" panose="020B0604020202020204" pitchFamily="34" charset="0"/>
              <a:buChar char="•"/>
            </a:pPr>
            <a:r>
              <a:rPr lang="en-US" sz="1100" i="1"/>
              <a:t>A student with adequate fluency who demonstrates a comprehension-only deficit</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41</a:t>
            </a:fld>
            <a:endParaRPr lang="en-US"/>
          </a:p>
        </p:txBody>
      </p:sp>
    </p:spTree>
    <p:extLst>
      <p:ext uri="{BB962C8B-B14F-4D97-AF65-F5344CB8AC3E}">
        <p14:creationId xmlns:p14="http://schemas.microsoft.com/office/powerpoint/2010/main" val="21610382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Unlike strength, alignment is something that you can adjust before and during intervention implementation. Remember that when interventions were validated in the research setting, they did not make alignment adjustments (provided it was a group-design study). If individual adjustments had been made, it would have been impossible to interpret the results.</a:t>
            </a:r>
          </a:p>
          <a:p>
            <a:endParaRPr lang="en-US" sz="1100"/>
          </a:p>
          <a:p>
            <a:r>
              <a:rPr lang="en-US" sz="1100"/>
              <a:t>The DBI process allows you to make the adjustments necessary to take a validated Tier 2 intervention and intensify it to meet your students’ needs. If the intervention as designed is not intensive enough in terms of alignment, you can make it more so by doing the things listed on the slide.</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42</a:t>
            </a:fld>
            <a:endParaRPr lang="en-US"/>
          </a:p>
        </p:txBody>
      </p:sp>
    </p:spTree>
    <p:extLst>
      <p:ext uri="{BB962C8B-B14F-4D97-AF65-F5344CB8AC3E}">
        <p14:creationId xmlns:p14="http://schemas.microsoft.com/office/powerpoint/2010/main" val="19384860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fourth dimension is attention to transfer.</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43</a:t>
            </a:fld>
            <a:endParaRPr lang="en-US"/>
          </a:p>
        </p:txBody>
      </p:sp>
    </p:spTree>
    <p:extLst>
      <p:ext uri="{BB962C8B-B14F-4D97-AF65-F5344CB8AC3E}">
        <p14:creationId xmlns:p14="http://schemas.microsoft.com/office/powerpoint/2010/main" val="920102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a:t>Defining transfer: The degree to which skills/strategies/content can be expected to generalize to other settings.</a:t>
            </a:r>
          </a:p>
          <a:p>
            <a:endParaRPr lang="en-US" sz="1100"/>
          </a:p>
          <a:p>
            <a:r>
              <a:rPr lang="en-US" sz="1100"/>
              <a:t>Some nonacademic examples:</a:t>
            </a:r>
          </a:p>
          <a:p>
            <a:pPr marL="171176" indent="-171176">
              <a:buFont typeface="Arial" panose="020B0604020202020204" pitchFamily="34" charset="0"/>
              <a:buChar char="•"/>
            </a:pPr>
            <a:r>
              <a:rPr lang="en-US" sz="1100"/>
              <a:t>I work on my basketball shooting and dribbling --&gt; I start scoring in games.</a:t>
            </a:r>
          </a:p>
          <a:p>
            <a:pPr marL="171176" indent="-171176">
              <a:buFont typeface="Arial" panose="020B0604020202020204" pitchFamily="34" charset="0"/>
              <a:buChar char="•"/>
            </a:pPr>
            <a:r>
              <a:rPr lang="en-US" sz="1100"/>
              <a:t>I practice scales and chords --&gt; I learn to play a Chopin sonata.</a:t>
            </a:r>
          </a:p>
          <a:p>
            <a:pPr marL="171176" indent="-171176">
              <a:buFont typeface="Arial" panose="020B0604020202020204" pitchFamily="34" charset="0"/>
              <a:buChar char="•"/>
            </a:pPr>
            <a:r>
              <a:rPr lang="en-US" sz="1100"/>
              <a:t>I attend a safe driving workshop --&gt; I improve my driving.</a:t>
            </a:r>
          </a:p>
          <a:p>
            <a:endParaRPr lang="en-US" sz="1100"/>
          </a:p>
          <a:p>
            <a:r>
              <a:rPr lang="en-US" sz="1100"/>
              <a:t>Imagine you are providing a </a:t>
            </a:r>
            <a:r>
              <a:rPr lang="en-US" sz="1100" b="1"/>
              <a:t>reading intervention focused on beginning phonics </a:t>
            </a:r>
            <a:r>
              <a:rPr lang="en-US" sz="1100"/>
              <a:t>(CVC, CVVC, CVCe, and basic sight words) to an </a:t>
            </a:r>
            <a:r>
              <a:rPr lang="en-US" sz="1100" b="1"/>
              <a:t>older emergent reader.</a:t>
            </a:r>
            <a:r>
              <a:rPr lang="en-US" sz="1100"/>
              <a:t> You are working with this student one-on-one. </a:t>
            </a:r>
          </a:p>
          <a:p>
            <a:pPr marL="173458" lvl="1" indent="-171176">
              <a:spcAft>
                <a:spcPts val="0"/>
              </a:spcAft>
              <a:buFont typeface="Arial" panose="020B0604020202020204" pitchFamily="34" charset="0"/>
              <a:buChar char="•"/>
            </a:pPr>
            <a:r>
              <a:rPr lang="en-US" sz="1100"/>
              <a:t>When you are working together on a single skill, you would expect almost 100% performance by the end of the session on that skill. </a:t>
            </a:r>
            <a:r>
              <a:rPr lang="en-US" sz="1100" b="1"/>
              <a:t>[No transfer]</a:t>
            </a:r>
          </a:p>
          <a:p>
            <a:pPr marL="173458" lvl="1" indent="-171176">
              <a:spcAft>
                <a:spcPts val="0"/>
              </a:spcAft>
              <a:buFont typeface="Arial" panose="020B0604020202020204" pitchFamily="34" charset="0"/>
              <a:buChar char="•"/>
            </a:pPr>
            <a:r>
              <a:rPr lang="en-US" sz="1100"/>
              <a:t>At the end of the program, if you gave the student a posttest, you would expect near 80% performance across all taught skills. </a:t>
            </a:r>
            <a:r>
              <a:rPr lang="en-US" sz="1100" b="1"/>
              <a:t>[Direct transfer]</a:t>
            </a:r>
          </a:p>
          <a:p>
            <a:pPr marL="173458" lvl="1" indent="-171176">
              <a:spcAft>
                <a:spcPts val="0"/>
              </a:spcAft>
              <a:buFont typeface="Arial" panose="020B0604020202020204" pitchFamily="34" charset="0"/>
              <a:buChar char="•"/>
            </a:pPr>
            <a:r>
              <a:rPr lang="en-US" sz="1100"/>
              <a:t>On a word reading benchmark assessment (think Oral Reading Fluency or Next Step Forward [Scholastic] probe), you should expect some improvement but to a lesser degree. </a:t>
            </a:r>
            <a:r>
              <a:rPr lang="en-US" sz="1100" b="1"/>
              <a:t>[Near Transfer]</a:t>
            </a:r>
          </a:p>
          <a:p>
            <a:pPr marL="346916" lvl="2" indent="-171176">
              <a:spcAft>
                <a:spcPts val="0"/>
              </a:spcAft>
              <a:buFont typeface="Wingdings" panose="05000000000000000000" pitchFamily="2" charset="2"/>
              <a:buChar char="§"/>
            </a:pPr>
            <a:r>
              <a:rPr lang="en-US" sz="1100"/>
              <a:t>Why? On a grade-level benchmark assessment, there will be many other sight words and phonetic patterns than those taught in intervention.</a:t>
            </a:r>
          </a:p>
          <a:p>
            <a:pPr marL="173458" lvl="1" indent="-171176">
              <a:spcAft>
                <a:spcPts val="0"/>
              </a:spcAft>
              <a:buFont typeface="Arial" panose="020B0604020202020204" pitchFamily="34" charset="0"/>
              <a:buChar char="•"/>
            </a:pPr>
            <a:r>
              <a:rPr lang="en-US" sz="1100"/>
              <a:t>On a standardized test (grade-level normed, comprehension + word reading), you would expect a very small improvement if any at all. </a:t>
            </a:r>
            <a:r>
              <a:rPr lang="en-US" sz="1100" b="1"/>
              <a:t>[Far Transfer]</a:t>
            </a:r>
          </a:p>
          <a:p>
            <a:pPr marL="346916" lvl="2" indent="-171176">
              <a:spcAft>
                <a:spcPts val="0"/>
              </a:spcAft>
              <a:buFont typeface="Wingdings" panose="05000000000000000000" pitchFamily="2" charset="2"/>
              <a:buChar char="§"/>
            </a:pPr>
            <a:r>
              <a:rPr lang="en-US" sz="1100" i="1"/>
              <a:t>Ask participants to think about the skills assessed on their state high-stakes test for Grades 3, 4, or 5. An intervention designed for a student reading at an emergent level will improve that student’s reading, but it will not necessarily translate to improved test scores.</a:t>
            </a:r>
          </a:p>
          <a:p>
            <a:pPr>
              <a:spcAft>
                <a:spcPts val="1198"/>
              </a:spcAft>
            </a:pPr>
            <a:endParaRPr lang="en-US" sz="1100"/>
          </a:p>
          <a:p>
            <a:pPr>
              <a:spcAft>
                <a:spcPts val="0"/>
              </a:spcAft>
            </a:pPr>
            <a:r>
              <a:rPr lang="en-US" sz="1100"/>
              <a:t>Under </a:t>
            </a:r>
            <a:r>
              <a:rPr lang="en-US" sz="1100" b="1"/>
              <a:t>the VERY BEST conditions, </a:t>
            </a:r>
            <a:r>
              <a:rPr lang="en-US" sz="1100"/>
              <a:t>we would expect </a:t>
            </a:r>
            <a:r>
              <a:rPr lang="en-US" sz="1100" b="1"/>
              <a:t>diminishing transfer </a:t>
            </a:r>
            <a:r>
              <a:rPr lang="en-US" sz="1100"/>
              <a:t>as you move from assessments that are aligned with your intervention to assessments that are less aligned. Students with and at risk for learning disabilities have specific difficulty with generalization, which means it is even harder for them to transfer a skill they are taught in intervention to their high-stakes test.</a:t>
            </a:r>
          </a:p>
          <a:p>
            <a:pPr>
              <a:spcAft>
                <a:spcPts val="0"/>
              </a:spcAft>
            </a:pPr>
            <a:endParaRPr lang="en-US" sz="1100"/>
          </a:p>
          <a:p>
            <a:pPr>
              <a:spcAft>
                <a:spcPts val="0"/>
              </a:spcAft>
            </a:pPr>
            <a:r>
              <a:rPr lang="en-US" sz="1100"/>
              <a:t>This pattern can be expected whether we are talking about assessments or contexts. </a:t>
            </a:r>
          </a:p>
          <a:p>
            <a:pPr marL="171176" indent="-171176">
              <a:spcAft>
                <a:spcPts val="0"/>
              </a:spcAft>
              <a:buFont typeface="Arial" panose="020B0604020202020204" pitchFamily="34" charset="0"/>
              <a:buChar char="•"/>
            </a:pPr>
            <a:r>
              <a:rPr lang="en-US" sz="1100"/>
              <a:t>When a child is working with you in a small group or even one-on-one, you will see growth, possibly even tremendous growth.</a:t>
            </a:r>
          </a:p>
          <a:p>
            <a:pPr marL="171176" indent="-171176">
              <a:spcAft>
                <a:spcPts val="0"/>
              </a:spcAft>
              <a:buFont typeface="Arial" panose="020B0604020202020204" pitchFamily="34" charset="0"/>
              <a:buChar char="•"/>
            </a:pPr>
            <a:r>
              <a:rPr lang="en-US" sz="1100"/>
              <a:t>When you look at that same child in a reading class, you will probably see growth but perhaps to a lesser degree. (If you are the student’s regular classroom teacher as well as the interventionist, you may see less of a drop.)</a:t>
            </a:r>
          </a:p>
          <a:p>
            <a:pPr marL="171176" indent="-171176">
              <a:spcAft>
                <a:spcPts val="0"/>
              </a:spcAft>
              <a:buFont typeface="Arial" panose="020B0604020202020204" pitchFamily="34" charset="0"/>
              <a:buChar char="•"/>
            </a:pPr>
            <a:r>
              <a:rPr lang="en-US" sz="1100"/>
              <a:t>When that student moves to science, social studies, mathematics, or an elective, you may find much smaller improvements.</a:t>
            </a:r>
          </a:p>
          <a:p>
            <a:pPr marL="171176" indent="-171176">
              <a:spcAft>
                <a:spcPts val="0"/>
              </a:spcAft>
              <a:buFont typeface="Arial" panose="020B0604020202020204" pitchFamily="34" charset="0"/>
              <a:buChar char="•"/>
            </a:pPr>
            <a:r>
              <a:rPr lang="en-US" sz="1100"/>
              <a:t>When that student reads at home or individually, </a:t>
            </a:r>
            <a:r>
              <a:rPr lang="en-US" sz="1100">
                <a:sym typeface="Wingdings" pitchFamily="2" charset="2"/>
              </a:rPr>
              <a:t>you might not see any improvement at all.</a:t>
            </a:r>
          </a:p>
          <a:p>
            <a:pPr marL="171176" indent="-171176">
              <a:spcAft>
                <a:spcPts val="0"/>
              </a:spcAft>
              <a:buFont typeface="Arial" panose="020B0604020202020204" pitchFamily="34" charset="0"/>
              <a:buChar char="•"/>
            </a:pPr>
            <a:endParaRPr lang="en-US" sz="1100" b="1">
              <a:sym typeface="Wingdings" pitchFamily="2" charset="2"/>
            </a:endParaRPr>
          </a:p>
          <a:p>
            <a:pPr>
              <a:spcAft>
                <a:spcPts val="0"/>
              </a:spcAft>
            </a:pPr>
            <a:r>
              <a:rPr lang="en-US" sz="1100" b="1">
                <a:sym typeface="Wingdings" pitchFamily="2" charset="2"/>
              </a:rPr>
              <a:t>Instructional transfer is VERY hard to accomplish </a:t>
            </a:r>
            <a:r>
              <a:rPr lang="en-US" sz="1100">
                <a:sym typeface="Wingdings" pitchFamily="2" charset="2"/>
              </a:rPr>
              <a:t>(speaking from the perspective of a curriculum designer and special educator).</a:t>
            </a:r>
          </a:p>
          <a:p>
            <a:pPr marL="171176" indent="-171176">
              <a:spcAft>
                <a:spcPts val="0"/>
              </a:spcAft>
              <a:buFont typeface="Arial" panose="020B0604020202020204" pitchFamily="34" charset="0"/>
              <a:buChar char="•"/>
            </a:pPr>
            <a:r>
              <a:rPr lang="en-US" sz="1100" b="1">
                <a:sym typeface="Wingdings" pitchFamily="2" charset="2"/>
              </a:rPr>
              <a:t>More intense interventions </a:t>
            </a:r>
            <a:r>
              <a:rPr lang="en-US" sz="1100">
                <a:sym typeface="Wingdings" pitchFamily="2" charset="2"/>
              </a:rPr>
              <a:t>make a concerted effort.</a:t>
            </a:r>
          </a:p>
          <a:p>
            <a:pPr marL="171176" indent="-171176">
              <a:spcAft>
                <a:spcPts val="0"/>
              </a:spcAft>
              <a:buFont typeface="Arial" panose="020B0604020202020204" pitchFamily="34" charset="0"/>
              <a:buChar char="•"/>
            </a:pPr>
            <a:r>
              <a:rPr lang="en-US" sz="1100" b="1">
                <a:sym typeface="Wingdings" pitchFamily="2" charset="2"/>
              </a:rPr>
              <a:t>The most intense interventions demonstrate evidence of transfer (results on standardized assessments, measures of generalization).</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44</a:t>
            </a:fld>
            <a:endParaRPr lang="en-US"/>
          </a:p>
        </p:txBody>
      </p:sp>
    </p:spTree>
    <p:extLst>
      <p:ext uri="{BB962C8B-B14F-4D97-AF65-F5344CB8AC3E}">
        <p14:creationId xmlns:p14="http://schemas.microsoft.com/office/powerpoint/2010/main" val="34260725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a:t>Transfer</a:t>
            </a:r>
            <a:r>
              <a:rPr lang="en-US" sz="1100"/>
              <a:t>: How skills taught in intervention make their way into the classroom and students’ independent practice </a:t>
            </a:r>
            <a:r>
              <a:rPr lang="en-US" sz="1100" b="0"/>
              <a:t>(related words:</a:t>
            </a:r>
            <a:r>
              <a:rPr lang="en-US" sz="1100" b="1"/>
              <a:t> automaticity, fluency, independence, generalization</a:t>
            </a:r>
            <a:r>
              <a:rPr lang="en-US" sz="1100" b="0"/>
              <a:t>).</a:t>
            </a:r>
          </a:p>
          <a:p>
            <a:pPr marL="171176" indent="-171176">
              <a:buFont typeface="Arial" panose="020B0604020202020204" pitchFamily="34" charset="0"/>
              <a:buChar char="•"/>
            </a:pPr>
            <a:r>
              <a:rPr lang="en-US" sz="1100" b="1"/>
              <a:t>Students at risk for learning disabilities tend to struggle with transfer and generalization </a:t>
            </a:r>
            <a:r>
              <a:rPr lang="en-US" sz="1100"/>
              <a:t>(recognizing that the skills and strategies they’ve learned can be applied in other contexts). In fact, this is a key component of an educational disability diagnosis (inability to learn from observational learning and independently apply taught skills).</a:t>
            </a:r>
          </a:p>
          <a:p>
            <a:pPr marL="173458" lvl="1" indent="-171176">
              <a:buFont typeface="Arial" panose="020B0604020202020204" pitchFamily="34" charset="0"/>
              <a:buChar char="•"/>
            </a:pPr>
            <a:r>
              <a:rPr lang="en-US" sz="1100"/>
              <a:t>Students may demonstrate mastery of taught concepts in the intervention context but fail to demonstrate mastered skills in the following areas:</a:t>
            </a:r>
          </a:p>
          <a:p>
            <a:pPr marL="346916" lvl="2" indent="-171176">
              <a:buFont typeface="Wingdings" panose="05000000000000000000" pitchFamily="2" charset="2"/>
              <a:buChar char="§"/>
            </a:pPr>
            <a:r>
              <a:rPr lang="en-US" sz="1100"/>
              <a:t>Different text length (single paragraph, multiple paragraph, book)</a:t>
            </a:r>
          </a:p>
          <a:p>
            <a:pPr marL="346916" lvl="2" indent="-171176">
              <a:buFont typeface="Wingdings" panose="05000000000000000000" pitchFamily="2" charset="2"/>
              <a:buChar char="§"/>
            </a:pPr>
            <a:r>
              <a:rPr lang="en-US" sz="1100"/>
              <a:t>Different text format (font, features, size, color)</a:t>
            </a:r>
          </a:p>
          <a:p>
            <a:pPr marL="346916" lvl="2" indent="-171176">
              <a:buFont typeface="Wingdings" panose="05000000000000000000" pitchFamily="2" charset="2"/>
              <a:buChar char="§"/>
            </a:pPr>
            <a:r>
              <a:rPr lang="en-US" sz="1100"/>
              <a:t>Different content (Students may have mastered skills while reading texts about space but fail to demonstrate any of the skills with a text about animals.)</a:t>
            </a:r>
          </a:p>
          <a:p>
            <a:pPr marL="346916" lvl="2" indent="-171176">
              <a:buFont typeface="Wingdings" panose="05000000000000000000" pitchFamily="2" charset="2"/>
              <a:buChar char="§"/>
            </a:pPr>
            <a:r>
              <a:rPr lang="en-US" sz="1100"/>
              <a:t>Different phonetic pattern or word type (Students can decode a particular vowel pattern in single-syllable words but not multisyllabic words. Students can decode at the word level but struggle when reading connected text.)</a:t>
            </a:r>
          </a:p>
          <a:p>
            <a:pPr marL="346916" lvl="2" indent="-171176">
              <a:buFont typeface="Wingdings" panose="05000000000000000000" pitchFamily="2" charset="2"/>
              <a:buChar char="§"/>
            </a:pPr>
            <a:r>
              <a:rPr lang="en-US" sz="1100"/>
              <a:t>Different instructional context (Students apply a strategy in one classroom but not another. Students fail to apply strategies when reading independently.)</a:t>
            </a:r>
          </a:p>
          <a:p>
            <a:pPr marL="346916" lvl="2" indent="-171176">
              <a:buFont typeface="Wingdings" panose="05000000000000000000" pitchFamily="2" charset="2"/>
              <a:buChar char="§"/>
            </a:pPr>
            <a:r>
              <a:rPr lang="en-US" sz="1100"/>
              <a:t>Different subject area (Students struggle to apply reading strategies during content area instruction.)</a:t>
            </a:r>
          </a:p>
          <a:p>
            <a:pPr marL="173458" lvl="1" indent="-171176">
              <a:buFont typeface="Arial" panose="020B0604020202020204" pitchFamily="34" charset="0"/>
              <a:buChar char="•"/>
            </a:pPr>
            <a:r>
              <a:rPr lang="en-US" sz="1100"/>
              <a:t>As students learn new skills, they may struggle to connect the skills they learn to other mastered skills (forgetting lists of sight words previously learned, forgetting that they know a comprehension strategy when a new one is taught)</a:t>
            </a:r>
          </a:p>
          <a:p>
            <a:pPr marL="171176" indent="-171176">
              <a:buFont typeface="Arial" panose="020B0604020202020204" pitchFamily="34" charset="0"/>
              <a:buChar char="•"/>
            </a:pPr>
            <a:endParaRPr lang="en-US" sz="1100" b="1"/>
          </a:p>
          <a:p>
            <a:r>
              <a:rPr lang="en-US" sz="1100" b="1"/>
              <a:t>An intervention is more intensive </a:t>
            </a:r>
            <a:r>
              <a:rPr lang="en-US" sz="1100"/>
              <a:t>if it provides the following:</a:t>
            </a:r>
          </a:p>
          <a:p>
            <a:pPr marL="173458" lvl="1" indent="-171176">
              <a:buFont typeface="Arial" panose="020B0604020202020204" pitchFamily="34" charset="0"/>
              <a:buChar char="•"/>
            </a:pPr>
            <a:r>
              <a:rPr lang="en-US" sz="1100"/>
              <a:t>Opportunities for students to develop </a:t>
            </a:r>
            <a:r>
              <a:rPr lang="en-US" sz="1100" b="1"/>
              <a:t>metacognition and self-regulation </a:t>
            </a:r>
            <a:r>
              <a:rPr lang="en-US" sz="1100"/>
              <a:t>to apply strategies independently (look for embedded instruction where students monitor, for example, their strategy use, learn acronyms, use checklists, evaluate their work, set goals, make plans)</a:t>
            </a:r>
          </a:p>
          <a:p>
            <a:pPr marL="173458" lvl="1" indent="-171176">
              <a:buFont typeface="Arial" panose="020B0604020202020204" pitchFamily="34" charset="0"/>
              <a:buChar char="•"/>
            </a:pPr>
            <a:r>
              <a:rPr lang="en-US" sz="1100"/>
              <a:t>Provides a variety of opportunities to practice that explicitly vary the context (e.g., different topics, genres)</a:t>
            </a:r>
          </a:p>
          <a:p>
            <a:pPr marL="173458" lvl="1" indent="-171176">
              <a:buFont typeface="Arial" panose="020B0604020202020204" pitchFamily="34" charset="0"/>
              <a:buChar char="•"/>
            </a:pPr>
            <a:r>
              <a:rPr lang="en-US" sz="1100"/>
              <a:t>Provides cumulative systematic review</a:t>
            </a:r>
          </a:p>
          <a:p>
            <a:endParaRPr lang="en-US" sz="1100" b="1"/>
          </a:p>
          <a:p>
            <a:r>
              <a:rPr lang="en-US" sz="1100" b="1"/>
              <a:t>An intervention is less intense </a:t>
            </a:r>
            <a:r>
              <a:rPr lang="en-US" sz="1100"/>
              <a:t>if it provides the following:</a:t>
            </a:r>
          </a:p>
          <a:p>
            <a:pPr marL="173458" lvl="1" indent="-171176">
              <a:buFont typeface="Arial" panose="020B0604020202020204" pitchFamily="34" charset="0"/>
              <a:buChar char="•"/>
            </a:pPr>
            <a:r>
              <a:rPr lang="en-US" sz="1100"/>
              <a:t>Instruction only in the target skills without review</a:t>
            </a:r>
          </a:p>
          <a:p>
            <a:pPr marL="173458" lvl="1" indent="-171176">
              <a:buFont typeface="Arial" panose="020B0604020202020204" pitchFamily="34" charset="0"/>
              <a:buChar char="•"/>
            </a:pPr>
            <a:r>
              <a:rPr lang="en-US" sz="1100"/>
              <a:t>Does not vary the context in any way</a:t>
            </a:r>
          </a:p>
          <a:p>
            <a:pPr marL="173458" lvl="1" indent="-171176">
              <a:buFont typeface="Arial" panose="020B0604020202020204" pitchFamily="34" charset="0"/>
              <a:buChar char="•"/>
            </a:pPr>
            <a:r>
              <a:rPr lang="en-US" sz="1100"/>
              <a:t>Does not include self-regulation/metacognition practice or discussion</a:t>
            </a:r>
          </a:p>
          <a:p>
            <a:endParaRPr lang="en-US" sz="1100" b="1"/>
          </a:p>
          <a:p>
            <a:r>
              <a:rPr lang="en-US" sz="1100" b="1"/>
              <a:t>Additional notes:</a:t>
            </a:r>
          </a:p>
          <a:p>
            <a:pPr marL="173458" lvl="1" indent="-171176">
              <a:buFont typeface="Arial" panose="020B0604020202020204" pitchFamily="34" charset="0"/>
              <a:buChar char="•"/>
            </a:pPr>
            <a:r>
              <a:rPr lang="en-US" sz="1100"/>
              <a:t>Teaching students with disabilities to transfer skills is VERY difficult—even interventions with a large amount of this built in may be insufficient.</a:t>
            </a:r>
          </a:p>
          <a:p>
            <a:pPr marL="173458" lvl="1" indent="-171176">
              <a:buFont typeface="Arial" panose="020B0604020202020204" pitchFamily="34" charset="0"/>
              <a:buChar char="•"/>
            </a:pPr>
            <a:r>
              <a:rPr lang="en-US" sz="1100"/>
              <a:t>Can be adjusted during setup or implementation based on the needs of students.</a:t>
            </a:r>
          </a:p>
          <a:p>
            <a:pPr marL="173458" lvl="1" indent="-171176">
              <a:buFont typeface="Arial" panose="020B0604020202020204" pitchFamily="34" charset="0"/>
              <a:buChar char="•"/>
            </a:pPr>
            <a:r>
              <a:rPr lang="en-US" sz="1100"/>
              <a:t>In the process of DBI, you will likely need to continually evaluate student generalization and transfer and make instructional adjustments.</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45</a:t>
            </a:fld>
            <a:endParaRPr lang="en-US"/>
          </a:p>
        </p:txBody>
      </p:sp>
    </p:spTree>
    <p:extLst>
      <p:ext uri="{BB962C8B-B14F-4D97-AF65-F5344CB8AC3E}">
        <p14:creationId xmlns:p14="http://schemas.microsoft.com/office/powerpoint/2010/main" val="12500742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t>Here are some examples of the types of interventions that would fall under each rating for attention to transfer.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a:p>
          <a:p>
            <a:endParaRPr lang="en-US" sz="1100" b="1"/>
          </a:p>
          <a:p>
            <a:r>
              <a:rPr lang="en-US" sz="1100" b="1"/>
              <a:t>Self-Regulation Instruction:</a:t>
            </a:r>
            <a:r>
              <a:rPr lang="en-US" sz="1100"/>
              <a:t> Students are taught the steps in a strategy; students use a checklist or some other method to monitor their own use of a strategy (may make use of, for example, goal setting, discussion, acronyms, self-evaluation). Basically, students are taught to take ownership of the strategy or skill. They can explain the steps in the strategy. They can evaluate their own performance. They can apply the skill or strategy with independence and automaticity.</a:t>
            </a:r>
          </a:p>
          <a:p>
            <a:endParaRPr lang="en-US" sz="1100"/>
          </a:p>
          <a:p>
            <a:r>
              <a:rPr lang="en-US" sz="1100" b="1"/>
              <a:t>Cumulative Review:</a:t>
            </a:r>
            <a:r>
              <a:rPr lang="en-US" sz="1100"/>
              <a:t> Skills taught early in the intervention are continually reviewed throughout. The cumulative review should build on the overall scope and sequence of reading skills.</a:t>
            </a:r>
          </a:p>
          <a:p>
            <a:endParaRPr lang="en-US" sz="1100"/>
          </a:p>
          <a:p>
            <a:r>
              <a:rPr lang="en-US" sz="1100" b="1"/>
              <a:t>Varied Contexts: </a:t>
            </a:r>
            <a:r>
              <a:rPr lang="en-US" sz="1100"/>
              <a:t>Students practice the skill with different</a:t>
            </a:r>
          </a:p>
          <a:p>
            <a:pPr marL="171176" indent="-171176">
              <a:buFont typeface="Arial" panose="020B0604020202020204" pitchFamily="34" charset="0"/>
              <a:buChar char="•"/>
            </a:pPr>
            <a:r>
              <a:rPr lang="en-US" sz="1100"/>
              <a:t>instructional procedures (phonics, e.g., CVC word games, encode, decode, read in context, whole group, partner, individual practice),</a:t>
            </a:r>
          </a:p>
          <a:p>
            <a:pPr marL="171176" indent="-171176">
              <a:buFont typeface="Arial" panose="020B0604020202020204" pitchFamily="34" charset="0"/>
              <a:buChar char="•"/>
            </a:pPr>
            <a:r>
              <a:rPr lang="en-US" sz="1100"/>
              <a:t>formats (e.g., font, layout, size, color),</a:t>
            </a:r>
          </a:p>
          <a:p>
            <a:pPr marL="171176" indent="-171176">
              <a:buFont typeface="Arial" panose="020B0604020202020204" pitchFamily="34" charset="0"/>
              <a:buChar char="•"/>
            </a:pPr>
            <a:r>
              <a:rPr lang="en-US" sz="1100"/>
              <a:t>text genres and structures, and</a:t>
            </a:r>
          </a:p>
          <a:p>
            <a:pPr marL="171176" indent="-171176">
              <a:buFont typeface="Arial" panose="020B0604020202020204" pitchFamily="34" charset="0"/>
              <a:buChar char="•"/>
            </a:pPr>
            <a:r>
              <a:rPr lang="en-US" sz="1100"/>
              <a:t>text subjects.</a:t>
            </a:r>
          </a:p>
          <a:p>
            <a:pPr marL="171176" indent="-171176">
              <a:buFont typeface="Arial" panose="020B0604020202020204" pitchFamily="34" charset="0"/>
              <a:buChar char="•"/>
            </a:pPr>
            <a:endParaRPr lang="en-US" sz="1100"/>
          </a:p>
          <a:p>
            <a:r>
              <a:rPr lang="en-US" sz="1100" b="1"/>
              <a:t>Evidence of Transfer:</a:t>
            </a:r>
          </a:p>
          <a:p>
            <a:pPr marL="171176" indent="-171176">
              <a:buFont typeface="Arial" panose="020B0604020202020204" pitchFamily="34" charset="0"/>
              <a:buChar char="•"/>
            </a:pPr>
            <a:r>
              <a:rPr lang="en-US" sz="1100"/>
              <a:t>Standardized test (Gates MacGinitie Reading Test, Woodcock-Johnson, Woodcock Reading Mastery Test, Kaufman Test of Educational Achievement, Iowa Test of Basic Skills, Gray Oral Reading Test)</a:t>
            </a:r>
          </a:p>
          <a:p>
            <a:pPr marL="171176" indent="-171176">
              <a:buFont typeface="Arial" panose="020B0604020202020204" pitchFamily="34" charset="0"/>
              <a:buChar char="•"/>
            </a:pPr>
            <a:r>
              <a:rPr lang="en-US" sz="1100"/>
              <a:t>State criterion referenced test</a:t>
            </a:r>
          </a:p>
          <a:p>
            <a:pPr marL="171176" indent="-171176">
              <a:buFont typeface="Arial" panose="020B0604020202020204" pitchFamily="34" charset="0"/>
              <a:buChar char="•"/>
            </a:pPr>
            <a:r>
              <a:rPr lang="en-US" sz="1100"/>
              <a:t>MAP test</a:t>
            </a:r>
          </a:p>
          <a:p>
            <a:pPr marL="171176" indent="-171176">
              <a:buFont typeface="Arial" panose="020B0604020202020204" pitchFamily="34" charset="0"/>
              <a:buChar char="•"/>
            </a:pPr>
            <a:r>
              <a:rPr lang="en-US" sz="1100"/>
              <a:t>Less formal: Lexile, Developmental Reading Assessment, Fountas-Pinnell (interpret with caution)</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46</a:t>
            </a:fld>
            <a:endParaRPr lang="en-US"/>
          </a:p>
        </p:txBody>
      </p:sp>
    </p:spTree>
    <p:extLst>
      <p:ext uri="{BB962C8B-B14F-4D97-AF65-F5344CB8AC3E}">
        <p14:creationId xmlns:p14="http://schemas.microsoft.com/office/powerpoint/2010/main" val="11255928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Let’s look at an example (experimental) intervention. For this example, we are looking at a third-grade reading comprehension intervention focused on a nonfiction text. Students were taught a series of nonfiction comprehension strategies.</a:t>
            </a:r>
          </a:p>
          <a:p>
            <a:endParaRPr lang="en-US" sz="1100"/>
          </a:p>
          <a:p>
            <a:r>
              <a:rPr lang="en-US" sz="1100"/>
              <a:t>The research team developing this intervention struggled for several years to improve instructional transfer. In the fifth year of an iterative project, the strategies show here are some of the strategies they tried to promote self-regulation. </a:t>
            </a:r>
            <a:r>
              <a:rPr lang="en-US" sz="1100" i="1"/>
              <a:t>Review slide.</a:t>
            </a:r>
            <a:endParaRPr lang="en-US" sz="110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47</a:t>
            </a:fld>
            <a:endParaRPr lang="en-US"/>
          </a:p>
        </p:txBody>
      </p:sp>
    </p:spTree>
    <p:extLst>
      <p:ext uri="{BB962C8B-B14F-4D97-AF65-F5344CB8AC3E}">
        <p14:creationId xmlns:p14="http://schemas.microsoft.com/office/powerpoint/2010/main" val="1771207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During the first session of the intervention, students interview each other. They ask about, for example, favorite activities. Based on the activities they identify, students receive personalized strategy charts and discussion pointers.</a:t>
            </a:r>
          </a:p>
          <a:p>
            <a:endParaRPr lang="en-US" sz="1100"/>
          </a:p>
          <a:p>
            <a:r>
              <a:rPr lang="en-US" sz="1100"/>
              <a:t>For example, if a student liked to run, the student might get the strategy chart on this slide. The instructor might introduce the strategies using scripting such as this:</a:t>
            </a:r>
          </a:p>
          <a:p>
            <a:pPr lvl="1"/>
            <a:r>
              <a:rPr lang="en-US" sz="1100"/>
              <a:t>“The </a:t>
            </a:r>
            <a:r>
              <a:rPr lang="en-US" sz="1100" b="1"/>
              <a:t>B</a:t>
            </a:r>
            <a:r>
              <a:rPr lang="en-US" sz="1100"/>
              <a:t>est </a:t>
            </a:r>
            <a:r>
              <a:rPr lang="en-US" sz="1100" b="1"/>
              <a:t>D</a:t>
            </a:r>
            <a:r>
              <a:rPr lang="en-US" sz="1100"/>
              <a:t>etectives </a:t>
            </a:r>
            <a:r>
              <a:rPr lang="en-US" sz="1100" b="1"/>
              <a:t>A</a:t>
            </a:r>
            <a:r>
              <a:rPr lang="en-US" sz="1100"/>
              <a:t>lways think. They think before, during, and after reading. To be good at anything, you have to work before, during, and after. Think about track. You have to work before, during, and after the race. Usain Bolt is the fastest man in the world, but he still practices all the time. He puts on his track gear. He stretches. He warms up. He listens to his favorite prerace music mix. He gets situated in the blocks. If he didn’t do any of these things, he would probably beat most of us in a race. But to be a world champion, he does all of these things every single time. Good readers use prereading strategies every time they read. They understand the importance of preparing to read.”</a:t>
            </a:r>
          </a:p>
          <a:p>
            <a:endParaRPr lang="en-US" sz="1100"/>
          </a:p>
          <a:p>
            <a:r>
              <a:rPr lang="en-US" sz="1100"/>
              <a:t>This script is intended to help students self-regulate and take ownership of the strategies themselves.</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48</a:t>
            </a:fld>
            <a:endParaRPr lang="en-US"/>
          </a:p>
        </p:txBody>
      </p:sp>
    </p:spTree>
    <p:extLst>
      <p:ext uri="{BB962C8B-B14F-4D97-AF65-F5344CB8AC3E}">
        <p14:creationId xmlns:p14="http://schemas.microsoft.com/office/powerpoint/2010/main" val="42866526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Students received a daily sticky note, as shown here. This note could be used as a checklist during the session; then students took the note back to class to use whenever they were reading. Students brought the note back to tutoring to discuss which strategies they’d used and how the strategies helped them.</a:t>
            </a:r>
          </a:p>
          <a:p>
            <a:endParaRPr lang="en-US" sz="1200"/>
          </a:p>
          <a:p>
            <a:pPr marL="171176" indent="-171176">
              <a:buFont typeface="Arial" panose="020B0604020202020204" pitchFamily="34" charset="0"/>
              <a:buChar char="•"/>
            </a:pPr>
            <a:r>
              <a:rPr lang="en-US" sz="1200"/>
              <a:t>During the first few weeks, students also received a (personalized) bookmark to remind them of the importance of using strategies before, during, and after reading.</a:t>
            </a:r>
          </a:p>
          <a:p>
            <a:pPr marL="171176" indent="-171176">
              <a:buFont typeface="Arial" panose="020B0604020202020204" pitchFamily="34" charset="0"/>
              <a:buChar char="•"/>
            </a:pPr>
            <a:r>
              <a:rPr lang="en-US" sz="1200"/>
              <a:t>During Weeks 3–6, students received a bookmark listing all the strategies for them to keep.</a:t>
            </a:r>
          </a:p>
          <a:p>
            <a:pPr marL="171176" indent="-171176">
              <a:buFont typeface="Arial" panose="020B0604020202020204" pitchFamily="34" charset="0"/>
              <a:buChar char="•"/>
            </a:pPr>
            <a:r>
              <a:rPr lang="en-US" sz="1200"/>
              <a:t>During Weeks 6–9, students received a bookmark meant to remind them of their strategies without listing them.</a:t>
            </a:r>
          </a:p>
          <a:p>
            <a:pPr marL="171176" indent="-171176">
              <a:buFont typeface="Arial" panose="020B0604020202020204" pitchFamily="34" charset="0"/>
              <a:buChar char="•"/>
            </a:pPr>
            <a:r>
              <a:rPr lang="en-US" sz="1200"/>
              <a:t>At the end of the program (Week 12), students received a bookmark meant to remind them to think like detectives.</a:t>
            </a:r>
          </a:p>
          <a:p>
            <a:pPr marL="171176" indent="-171176">
              <a:buFont typeface="Arial" panose="020B0604020202020204" pitchFamily="34" charset="0"/>
              <a:buChar char="•"/>
            </a:pPr>
            <a:endParaRPr lang="en-US" sz="1200"/>
          </a:p>
          <a:p>
            <a:r>
              <a:rPr lang="en-US" sz="1200"/>
              <a:t>The use of sticky notes and bookmarks outside tutoring was intended to foster generalization (transfer) and self-regulation. So this study’s authors included explicit self-regulation.</a:t>
            </a:r>
          </a:p>
          <a:p>
            <a:endParaRPr lang="en-US"/>
          </a:p>
        </p:txBody>
      </p:sp>
      <p:sp>
        <p:nvSpPr>
          <p:cNvPr id="4" name="Slide Number Placeholder 3"/>
          <p:cNvSpPr>
            <a:spLocks noGrp="1"/>
          </p:cNvSpPr>
          <p:nvPr>
            <p:ph type="sldNum" sz="quarter" idx="5"/>
          </p:nvPr>
        </p:nvSpPr>
        <p:spPr/>
        <p:txBody>
          <a:bodyPr/>
          <a:lstStyle/>
          <a:p>
            <a:fld id="{9BD512BA-8D34-2942-BF1A-74346BBA00DC}" type="slidenum">
              <a:rPr lang="en-US" smtClean="0"/>
              <a:t>49</a:t>
            </a:fld>
            <a:endParaRPr lang="en-US"/>
          </a:p>
        </p:txBody>
      </p:sp>
    </p:spTree>
    <p:extLst>
      <p:ext uri="{BB962C8B-B14F-4D97-AF65-F5344CB8AC3E}">
        <p14:creationId xmlns:p14="http://schemas.microsoft.com/office/powerpoint/2010/main" val="456904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317500"/>
            <a:ext cx="5476875" cy="3081338"/>
          </a:xfrm>
        </p:spPr>
      </p:sp>
      <p:sp>
        <p:nvSpPr>
          <p:cNvPr id="3" name="Notes Placeholder 2"/>
          <p:cNvSpPr>
            <a:spLocks noGrp="1"/>
          </p:cNvSpPr>
          <p:nvPr>
            <p:ph type="body" idx="1"/>
          </p:nvPr>
        </p:nvSpPr>
        <p:spPr>
          <a:xfrm>
            <a:off x="239184" y="3398957"/>
            <a:ext cx="6367231" cy="5595122"/>
          </a:xfrm>
        </p:spPr>
        <p:txBody>
          <a:bodyPr/>
          <a:lstStyle/>
          <a:p>
            <a:r>
              <a:rPr lang="en-US" sz="1100">
                <a:latin typeface="+mn-lt"/>
                <a:cs typeface="Arial" panose="020B0604020202020204" pitchFamily="34" charset="0"/>
              </a:rPr>
              <a:t>Before we focus on the dimensions of the Taxonomy of Intervention Intensity, we will briefly review the DBI process. DBI is a research-based process for individualizing and intensifying interventions by systematically using assessment data, validated interventions, and research-based adaptation strategies. DBI is the technical term for what many good teachers do naturally through the problem-solving process: frequently reviewing student data and making changes to their teaching based on what works for students. DBI, however, makes this process systematic, explicit, and tailored to meet the needs of individual students through a multistep process that gradually intensifies instruction and support.</a:t>
            </a:r>
          </a:p>
          <a:p>
            <a:pPr defTabSz="912937">
              <a:defRPr/>
            </a:pPr>
            <a:endParaRPr lang="en-US" sz="1100">
              <a:latin typeface="+mn-lt"/>
              <a:cs typeface="Arial" panose="020B0604020202020204" pitchFamily="34" charset="0"/>
            </a:endParaRPr>
          </a:p>
          <a:p>
            <a:pPr defTabSz="912937">
              <a:defRPr/>
            </a:pPr>
            <a:r>
              <a:rPr lang="en-US" sz="1100">
                <a:latin typeface="+mn-lt"/>
                <a:cs typeface="Arial" panose="020B0604020202020204" pitchFamily="34" charset="0"/>
              </a:rPr>
              <a:t>DBI has its origins in data-based program modification/experimental teaching, which was first developed at the University of Minnesota (Deno &amp; Mirkin, 1977).</a:t>
            </a:r>
          </a:p>
          <a:p>
            <a:pPr defTabSz="912937">
              <a:defRPr/>
            </a:pPr>
            <a:endParaRPr lang="en-US" sz="1100">
              <a:latin typeface="+mn-lt"/>
              <a:cs typeface="Arial" panose="020B0604020202020204" pitchFamily="34" charset="0"/>
            </a:endParaRPr>
          </a:p>
          <a:p>
            <a:pPr defTabSz="912937">
              <a:defRPr/>
            </a:pPr>
            <a:r>
              <a:rPr lang="en-US" sz="1100">
                <a:latin typeface="+mn-lt"/>
                <a:cs typeface="Arial" panose="020B0604020202020204" pitchFamily="34" charset="0"/>
              </a:rPr>
              <a:t>DBI is intended as an ongoing process, not a single intervention. It is intended for a small percentage of students with severe and persistent learning and behavioral needs, including those who</a:t>
            </a:r>
          </a:p>
          <a:p>
            <a:pPr marL="171176" indent="-171176">
              <a:buFont typeface="Arial" panose="020B0604020202020204" pitchFamily="34" charset="0"/>
              <a:buChar char="•"/>
            </a:pPr>
            <a:r>
              <a:rPr lang="en-US" sz="1100">
                <a:latin typeface="+mn-lt"/>
                <a:cs typeface="Arial" panose="020B0604020202020204" pitchFamily="34" charset="0"/>
              </a:rPr>
              <a:t>are not making adequate progress in their current intervention program (often, a Tier 2, evidence-based intervention), </a:t>
            </a:r>
          </a:p>
          <a:p>
            <a:pPr marL="171176" indent="-171176">
              <a:buFont typeface="Arial" panose="020B0604020202020204" pitchFamily="34" charset="0"/>
              <a:buChar char="•"/>
            </a:pPr>
            <a:r>
              <a:rPr lang="en-US" sz="1100">
                <a:latin typeface="+mn-lt"/>
                <a:cs typeface="Arial" panose="020B0604020202020204" pitchFamily="34" charset="0"/>
              </a:rPr>
              <a:t>are not meeting individualized education program goals, </a:t>
            </a:r>
          </a:p>
          <a:p>
            <a:pPr marL="171176" indent="-171176">
              <a:buFont typeface="Arial" panose="020B0604020202020204" pitchFamily="34" charset="0"/>
              <a:buChar char="•"/>
            </a:pPr>
            <a:r>
              <a:rPr lang="en-US" sz="1100">
                <a:latin typeface="+mn-lt"/>
                <a:cs typeface="Arial" panose="020B0604020202020204" pitchFamily="34" charset="0"/>
              </a:rPr>
              <a:t>have persistently low academic achievement, and </a:t>
            </a:r>
          </a:p>
          <a:p>
            <a:pPr marL="171176" indent="-171176">
              <a:buFont typeface="Arial" panose="020B0604020202020204" pitchFamily="34" charset="0"/>
              <a:buChar char="•"/>
            </a:pPr>
            <a:r>
              <a:rPr lang="en-US" sz="1100">
                <a:latin typeface="+mn-lt"/>
                <a:cs typeface="Arial" panose="020B0604020202020204" pitchFamily="34" charset="0"/>
              </a:rPr>
              <a:t>have high-intensity/frequency behavior.</a:t>
            </a:r>
          </a:p>
          <a:p>
            <a:pPr defTabSz="912937">
              <a:defRPr/>
            </a:pPr>
            <a:endParaRPr lang="en-US" sz="1100">
              <a:latin typeface="+mn-lt"/>
              <a:cs typeface="Arial" panose="020B0604020202020204" pitchFamily="34" charset="0"/>
            </a:endParaRPr>
          </a:p>
        </p:txBody>
      </p:sp>
      <p:sp>
        <p:nvSpPr>
          <p:cNvPr id="6" name="Slide Number Placeholder 5"/>
          <p:cNvSpPr>
            <a:spLocks noGrp="1"/>
          </p:cNvSpPr>
          <p:nvPr>
            <p:ph type="sldNum" sz="quarter" idx="5"/>
          </p:nvPr>
        </p:nvSpPr>
        <p:spPr>
          <a:xfrm>
            <a:off x="3465927" y="9024094"/>
            <a:ext cx="78548" cy="231708"/>
          </a:xfrm>
        </p:spPr>
        <p:txBody>
          <a:bodyPr/>
          <a:lstStyle/>
          <a:p>
            <a:fld id="{B54DC83E-89B8-4806-9A94-7D2BAA520DC6}" type="slidenum">
              <a:rPr lang="en-US" smtClean="0"/>
              <a:pPr/>
              <a:t>5</a:t>
            </a:fld>
            <a:endParaRPr lang="en-US"/>
          </a:p>
        </p:txBody>
      </p:sp>
    </p:spTree>
    <p:extLst>
      <p:ext uri="{BB962C8B-B14F-4D97-AF65-F5344CB8AC3E}">
        <p14:creationId xmlns:p14="http://schemas.microsoft.com/office/powerpoint/2010/main" val="6264607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In this curriculum, strategies are introduced one at a time. The scope and sequence of strategy instruction is shown on the slide. Students are taught that the primary goal of reading nonfiction is to identify the theme (what the author wants them to learn, i.e., the hidden message). Identifying the theme is the blue bar. Students are taught that the goal of all other strategies is to help them identify the theme.</a:t>
            </a:r>
          </a:p>
          <a:p>
            <a:endParaRPr lang="en-US" sz="1100"/>
          </a:p>
          <a:p>
            <a:r>
              <a:rPr lang="en-US" sz="1100"/>
              <a:t>Students continue to practice all taught strategies throughout the program. Scaffolded support is provided throughout the program and faded as students develop independence. By the end of the program, students are practicing all of the strategies independently with limited tutor support.</a:t>
            </a:r>
          </a:p>
          <a:p>
            <a:endParaRPr lang="en-US" sz="1100"/>
          </a:p>
          <a:p>
            <a:r>
              <a:rPr lang="en-US" sz="1100"/>
              <a:t>This scope and sequence shows that the intervention designers developed the program specifically to help students recognize the connections between mastered and recently taught skills. It also shows a plan to foster independence and provides for constant cumulative review.</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50</a:t>
            </a:fld>
            <a:endParaRPr lang="en-US"/>
          </a:p>
        </p:txBody>
      </p:sp>
    </p:spTree>
    <p:extLst>
      <p:ext uri="{BB962C8B-B14F-4D97-AF65-F5344CB8AC3E}">
        <p14:creationId xmlns:p14="http://schemas.microsoft.com/office/powerpoint/2010/main" val="14779662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The program uses 19 texts arranged in three instructional units. Each unit includes a student workbook and features a different nonfiction text structure. Texts include a variety of nonfiction text features (e.g., diagrams, maps, charts, pictures/captions, glossary, table of contents, headings), are presented in full color, and are designed to mimic authentic texts. Each unit also includes a media library to promote the development of background knowledge and schema. The topics of the texts were chosen to be appealing to third graders to improve engagement.</a:t>
            </a:r>
          </a:p>
          <a:p>
            <a:endParaRPr lang="en-US" sz="1200"/>
          </a:p>
          <a:p>
            <a:r>
              <a:rPr lang="en-US" sz="1200"/>
              <a:t>The curriculum includes a variety of nonfiction texts designed to give students exposure to different nonfiction text features, topics, and content areas. In terms of nonfiction texts, the curriculum makes a concerted effort to expose students to a variety of contexts. However, this curriculum does </a:t>
            </a:r>
            <a:r>
              <a:rPr lang="en-US" sz="1200" b="1"/>
              <a:t>not</a:t>
            </a:r>
            <a:r>
              <a:rPr lang="en-US" sz="1200"/>
              <a:t> include fictional texts. I might be concerned about this if I’m thinking about transfer. Also, the texts used are specifically designed for the program to have main ideas, clear themes, and foster inference making. Other nonfiction texts aren’t written in this way.</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9BD512BA-8D34-2942-BF1A-74346BBA00DC}" type="slidenum">
              <a:rPr lang="en-US" smtClean="0"/>
              <a:t>51</a:t>
            </a:fld>
            <a:endParaRPr lang="en-US"/>
          </a:p>
        </p:txBody>
      </p:sp>
    </p:spTree>
    <p:extLst>
      <p:ext uri="{BB962C8B-B14F-4D97-AF65-F5344CB8AC3E}">
        <p14:creationId xmlns:p14="http://schemas.microsoft.com/office/powerpoint/2010/main" val="27743013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Effects from the experimental curriculum described here are mixed, as you can see on this slide.</a:t>
            </a:r>
          </a:p>
          <a:p>
            <a:endParaRPr lang="en-US" sz="1100"/>
          </a:p>
          <a:p>
            <a:r>
              <a:rPr lang="en-US" sz="1100"/>
              <a:t>Recall the earlier graphic:</a:t>
            </a:r>
          </a:p>
          <a:p>
            <a:pPr marL="171176" indent="-171176">
              <a:buFont typeface="Arial" panose="020B0604020202020204" pitchFamily="34" charset="0"/>
              <a:buChar char="•"/>
            </a:pPr>
            <a:r>
              <a:rPr lang="en-US" sz="1100"/>
              <a:t>We might think of the knowledge assessment (a collection of multiple-choice questions about vocabulary and content that students read during the program) and the main idea measure (students directly demonstrating the main idea strategy as taught) as posttest measures. These are essentially direct demonstrations of what was taught in the intervention; no transfer is required. On these measures, we see very large, significant effects.</a:t>
            </a:r>
          </a:p>
          <a:p>
            <a:pPr marL="171176" indent="-171176">
              <a:buFont typeface="Arial" panose="020B0604020202020204" pitchFamily="34" charset="0"/>
              <a:buChar char="•"/>
            </a:pPr>
            <a:r>
              <a:rPr lang="en-US" sz="1100"/>
              <a:t>On the near transfer or proximal reading comprehension measure, we see a modest but significant effect. This measure is a composite. The first part includes three researcher created, novel, content-related texts with questions meant to tap the main idea, theme, literal ability, and inferential ability. The second part is made up of only the expository items from the Gates MacGinitie Reading Test (Form T).</a:t>
            </a:r>
          </a:p>
          <a:p>
            <a:pPr marL="171176" indent="-171176">
              <a:buFont typeface="Arial" panose="020B0604020202020204" pitchFamily="34" charset="0"/>
              <a:buChar char="•"/>
            </a:pPr>
            <a:r>
              <a:rPr lang="en-US" sz="1100"/>
              <a:t>On the far transfer measures: On the full Gates MacGinitie Form S, we see a nonsignificant null effect.</a:t>
            </a:r>
          </a:p>
          <a:p>
            <a:pPr marL="171176" indent="-171176">
              <a:buFont typeface="Arial" panose="020B0604020202020204" pitchFamily="34" charset="0"/>
              <a:buChar char="•"/>
            </a:pPr>
            <a:endParaRPr lang="en-US" sz="1100"/>
          </a:p>
          <a:p>
            <a:r>
              <a:rPr lang="en-US" sz="1100"/>
              <a:t>Despite the study authors’ best efforts, we see diminishing returns in terms of transfer.</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52</a:t>
            </a:fld>
            <a:endParaRPr lang="en-US"/>
          </a:p>
        </p:txBody>
      </p:sp>
    </p:spTree>
    <p:extLst>
      <p:ext uri="{BB962C8B-B14F-4D97-AF65-F5344CB8AC3E}">
        <p14:creationId xmlns:p14="http://schemas.microsoft.com/office/powerpoint/2010/main" val="15462300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If we look carefully at the experimental third-grade comprehension intervention, we see that it does include self-regulation instruction and cumulative review. There is an attempt to include varied contexts by exposing students to a variety of nonfiction text structures, features, and formats. However, this intervention is exclusively focused on nonfiction, so we might expect that students would have a hard time applying their strategies to fiction.</a:t>
            </a:r>
          </a:p>
          <a:p>
            <a:pPr marL="171176" indent="-171176">
              <a:buFont typeface="Arial" panose="020B0604020202020204" pitchFamily="34" charset="0"/>
              <a:buChar char="•"/>
            </a:pPr>
            <a:endParaRPr lang="en-US" sz="1100"/>
          </a:p>
          <a:p>
            <a:r>
              <a:rPr lang="en-US" sz="1100"/>
              <a:t>We see evidence of efficacy (strength), but we don’t see evidence of transfer in the studies’ results, which indicates that although the authors moderately addressed this standard, they shouldn’t get a 3.</a:t>
            </a:r>
          </a:p>
          <a:p>
            <a:endParaRPr lang="en-US" sz="1100"/>
          </a:p>
          <a:p>
            <a:r>
              <a:rPr lang="en-US" sz="1100"/>
              <a:t>If I selected this intervention to serve as my intensive intervention platform with a student or group of students, I might recognize this as a weakness—something that I’m going to have to adjust either at the onset or later on. I might implement an intervention like this one and pay close attention to whether students are generalizing the skill. If they aren’t, I might make instructional adjustments—such as adding more fictional texts, using the strategies with a science textbook—to further promote transfer.</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53</a:t>
            </a:fld>
            <a:endParaRPr lang="en-US"/>
          </a:p>
        </p:txBody>
      </p:sp>
    </p:spTree>
    <p:extLst>
      <p:ext uri="{BB962C8B-B14F-4D97-AF65-F5344CB8AC3E}">
        <p14:creationId xmlns:p14="http://schemas.microsoft.com/office/powerpoint/2010/main" val="10979197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a:t>As with other dimensions, the best way to assess the intensity of an intervention is to spend time with the materials.</a:t>
            </a:r>
          </a:p>
          <a:p>
            <a:pPr marL="228234" indent="-228234">
              <a:buFont typeface="Arial" panose="020B0604020202020204" pitchFamily="34" charset="0"/>
              <a:buChar char="•"/>
            </a:pPr>
            <a:r>
              <a:rPr lang="en-US" sz="1100"/>
              <a:t>Look for things such as checklists and the independent use of strategies.</a:t>
            </a:r>
          </a:p>
          <a:p>
            <a:pPr marL="228234" indent="-228234">
              <a:buFont typeface="Arial" panose="020B0604020202020204" pitchFamily="34" charset="0"/>
              <a:buChar char="•"/>
            </a:pPr>
            <a:r>
              <a:rPr lang="en-US" sz="1100"/>
              <a:t>Look for discussions about how skills might be used outside the intervention setting.</a:t>
            </a:r>
          </a:p>
          <a:p>
            <a:pPr marL="228234" indent="-228234">
              <a:buFont typeface="Arial" panose="020B0604020202020204" pitchFamily="34" charset="0"/>
              <a:buChar char="•"/>
            </a:pPr>
            <a:r>
              <a:rPr lang="en-US" sz="1100"/>
              <a:t>Look to see if skills are reviewed continually or taught in isolation.</a:t>
            </a:r>
          </a:p>
          <a:p>
            <a:pPr marL="228234" indent="-228234">
              <a:buFont typeface="Arial" panose="020B0604020202020204" pitchFamily="34" charset="0"/>
              <a:buChar char="•"/>
            </a:pPr>
            <a:r>
              <a:rPr lang="en-US" sz="1100"/>
              <a:t>Look at the types of texts, activities, and worksheets:</a:t>
            </a:r>
          </a:p>
          <a:p>
            <a:pPr marL="456468" lvl="1" indent="-228234">
              <a:buFont typeface="Wingdings" panose="05000000000000000000" pitchFamily="2" charset="2"/>
              <a:buChar char="§"/>
            </a:pPr>
            <a:r>
              <a:rPr lang="en-US" sz="1100"/>
              <a:t>If phonics or word reading, look to see if students only read the words in isolation or as part of connected text and trade books.</a:t>
            </a:r>
          </a:p>
          <a:p>
            <a:pPr marL="456468" lvl="1" indent="-228234">
              <a:buFont typeface="Wingdings" panose="05000000000000000000" pitchFamily="2" charset="2"/>
              <a:buChar char="§"/>
            </a:pPr>
            <a:r>
              <a:rPr lang="en-US" sz="1100"/>
              <a:t>If comprehension, look for a variety of text types.</a:t>
            </a:r>
          </a:p>
          <a:p>
            <a:pPr marL="456468" lvl="1" indent="-228234">
              <a:buFont typeface="Wingdings" panose="05000000000000000000" pitchFamily="2" charset="2"/>
              <a:buChar char="§"/>
            </a:pPr>
            <a:r>
              <a:rPr lang="en-US" sz="1100"/>
              <a:t>Look for opportunities for students to work without immediate feedback (progress monitoring versus independent practice).</a:t>
            </a:r>
          </a:p>
          <a:p>
            <a:pPr marL="684703" lvl="1" indent="-228234">
              <a:buAutoNum type="arabicPeriod"/>
            </a:pPr>
            <a:endParaRPr lang="en-US" sz="1100"/>
          </a:p>
          <a:p>
            <a:r>
              <a:rPr lang="en-US" sz="1100" b="1"/>
              <a:t>Then visit the NCII Tools Chart and see what the empirical evidence says . . . does it work?</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54</a:t>
            </a:fld>
            <a:endParaRPr lang="en-US"/>
          </a:p>
        </p:txBody>
      </p:sp>
    </p:spTree>
    <p:extLst>
      <p:ext uri="{BB962C8B-B14F-4D97-AF65-F5344CB8AC3E}">
        <p14:creationId xmlns:p14="http://schemas.microsoft.com/office/powerpoint/2010/main" val="22013420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On the NCII Tools Chart, under the Study Results tab, you can look at the mean aggregated effect sizes for broader measures. Broader measures are those measures that are not directly aligned to the intervention instruction. These might include general reading measures, such as the Woodcock-Johnson Reading Composite, or a reading comprehension measure for fluency-focused intervention.</a:t>
            </a:r>
          </a:p>
          <a:p>
            <a:endParaRPr lang="en-US" sz="1100" dirty="0"/>
          </a:p>
          <a:p>
            <a:r>
              <a:rPr lang="en-US" sz="1100" dirty="0"/>
              <a:t>On the chart shown on the slide, the first intervention boasts a moderate-large average effect size on broader (transfer) measures of .39. However it’s not significant, and the little u superscript indicates that the means were not adjusted for the pretest. This means that there is no clear empirical evidence of transfer. If the intervention includes activities to promote self-regulation and goal setting, cumulative review, and varied contexts, I’d be inclined to rate this intervention’s promotion of transfer as a 2.</a:t>
            </a:r>
          </a:p>
          <a:p>
            <a:endParaRPr lang="en-US" sz="1100" dirty="0"/>
          </a:p>
          <a:p>
            <a:r>
              <a:rPr lang="en-US" sz="1100" dirty="0"/>
              <a:t>The second intervention has a large, significant average effect size on broader (transfer) measures of .59. Notice that the effect on broader measures is actually larger than the effect on the targeted measures.</a:t>
            </a:r>
          </a:p>
          <a:p>
            <a:endParaRPr lang="en-US" sz="1100" dirty="0"/>
          </a:p>
          <a:p>
            <a:r>
              <a:rPr lang="en-US" sz="1100" dirty="0"/>
              <a:t>For the third intervention, there are no broader (transfer) measures reported, so there is no empirical evidence of transfer.</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55</a:t>
            </a:fld>
            <a:endParaRPr lang="en-US"/>
          </a:p>
        </p:txBody>
      </p:sp>
    </p:spTree>
    <p:extLst>
      <p:ext uri="{BB962C8B-B14F-4D97-AF65-F5344CB8AC3E}">
        <p14:creationId xmlns:p14="http://schemas.microsoft.com/office/powerpoint/2010/main" val="24982049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Let’s look at three interventions and see if we find evidence of transfer. I’ve selected three programs on the NCII Tools Chart and then clicked the “compare tools” button so that I can compare the interventions side by side.</a:t>
            </a:r>
          </a:p>
          <a:p>
            <a:pPr marL="228234" indent="-228234">
              <a:buFont typeface="Arial" panose="020B0604020202020204" pitchFamily="34" charset="0"/>
              <a:buChar char="•"/>
            </a:pPr>
            <a:r>
              <a:rPr lang="en-US" sz="1100" dirty="0"/>
              <a:t>Notice that the first intervention has a large significant effect on broader (transfer) measures, the second intervention has a moderate effect on transfer measures, and the third has essentially no effect. Let’s look closer to see if we can find evidence of promoting transfer, cumulative review, and varied contexts.</a:t>
            </a:r>
          </a:p>
          <a:p>
            <a:pPr marL="228234" indent="-228234">
              <a:buFont typeface="Arial" panose="020B0604020202020204" pitchFamily="34" charset="0"/>
              <a:buChar char="•"/>
            </a:pPr>
            <a:r>
              <a:rPr lang="en-US" sz="1100" dirty="0"/>
              <a:t>Let’s look closely at two of these interventions to see if they include promoting goal setting and self-regulation, cumulative review, and varied contexts.</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56</a:t>
            </a:fld>
            <a:endParaRPr lang="en-US"/>
          </a:p>
        </p:txBody>
      </p:sp>
    </p:spTree>
    <p:extLst>
      <p:ext uri="{BB962C8B-B14F-4D97-AF65-F5344CB8AC3E}">
        <p14:creationId xmlns:p14="http://schemas.microsoft.com/office/powerpoint/2010/main" val="5566935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Demonstration:</a:t>
            </a:r>
          </a:p>
          <a:p>
            <a:pPr marL="228234" indent="-228234">
              <a:buFont typeface="Arial" panose="020B0604020202020204" pitchFamily="34" charset="0"/>
              <a:buChar char="•"/>
            </a:pPr>
            <a:r>
              <a:rPr lang="en-US" sz="1100" i="1"/>
              <a:t>Click on the hyperlink and navigate to the study description on the NCII website. </a:t>
            </a:r>
            <a:r>
              <a:rPr lang="en-US" sz="1100"/>
              <a:t>Look at the descriptive and fidelity information. There is no mention of self-regulation and goal setting. Look at the sample materials. Notice that there is no mention of goal setting or self-regulation. However, this product was developed by researchers at University of Oregon—the same lab responsible for DIBELS. It’s likely that the researchers are envisioning that this intervention would be used within a context where some form of DIBELS progress monitoring and goal setting is already in place. However, this presumption is not clear from the product description. If I were thinking about this intervention, I would probably want to add this element prior to implementation. At the very least, I would want to learn more about this.</a:t>
            </a:r>
          </a:p>
          <a:p>
            <a:pPr marL="228234" indent="-228234">
              <a:buFont typeface="Arial" panose="020B0604020202020204" pitchFamily="34" charset="0"/>
              <a:buChar char="•"/>
            </a:pPr>
            <a:r>
              <a:rPr lang="en-US" sz="1100"/>
              <a:t>In the product description, we see evidence of cumulative review. Notice that the purpose of the small-group lesson is to preteach critical content for the next day’s core reading. The content of intervention is designed to reinforce core concepts by preteaching and then reviewing those same skills.</a:t>
            </a:r>
          </a:p>
          <a:p>
            <a:pPr marL="228234" indent="-228234">
              <a:buFont typeface="Arial" panose="020B0604020202020204" pitchFamily="34" charset="0"/>
              <a:buChar char="•"/>
            </a:pPr>
            <a:r>
              <a:rPr lang="en-US" sz="1100"/>
              <a:t>We see evidence of varied contexts because the purpose of the intervention is to provide varied practice opportunities—more chances to see and practice skills learned during core instruction.</a:t>
            </a:r>
          </a:p>
          <a:p>
            <a:pPr marL="228234" indent="-228234">
              <a:buFont typeface="Arial" panose="020B0604020202020204" pitchFamily="34" charset="0"/>
              <a:buChar char="•"/>
            </a:pPr>
            <a:r>
              <a:rPr lang="en-US" sz="1100"/>
              <a:t>Recall the effects reported for broader (transfer) measures: .44*.</a:t>
            </a:r>
          </a:p>
          <a:p>
            <a:pPr marL="228234" indent="-228234">
              <a:buFont typeface="Arial" panose="020B0604020202020204" pitchFamily="34" charset="0"/>
              <a:buChar char="•"/>
            </a:pPr>
            <a:r>
              <a:rPr lang="en-US" sz="1100"/>
              <a:t>This intervention would receive a rating of 2 if I can’t find any evidence of self-regulation instruction/goal setting and a rating of 3 if I can.</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57</a:t>
            </a:fld>
            <a:endParaRPr lang="en-US"/>
          </a:p>
        </p:txBody>
      </p:sp>
    </p:spTree>
    <p:extLst>
      <p:ext uri="{BB962C8B-B14F-4D97-AF65-F5344CB8AC3E}">
        <p14:creationId xmlns:p14="http://schemas.microsoft.com/office/powerpoint/2010/main" val="1772101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a:t>Guided practice: Help participants do the following:</a:t>
            </a:r>
          </a:p>
          <a:p>
            <a:pPr marL="228234" indent="-228234">
              <a:buFont typeface="Arial" panose="020B0604020202020204" pitchFamily="34" charset="0"/>
              <a:buChar char="•"/>
            </a:pPr>
            <a:r>
              <a:rPr lang="en-US" sz="1100" i="1"/>
              <a:t>Click on the hyperlink and navigate to the study description on the NCII website.</a:t>
            </a:r>
            <a:r>
              <a:rPr lang="en-US" sz="1100"/>
              <a:t> Look at the descriptive and fidelity information. There is no mention of self-regulation and goal setting. Look at the sample materials. </a:t>
            </a:r>
            <a:r>
              <a:rPr lang="en-US" sz="1100" i="1"/>
              <a:t>Help participants find the portion of the materials description that describes the self-motivated and self-monitored readers. Talk about how this promotes transfer.</a:t>
            </a:r>
          </a:p>
          <a:p>
            <a:pPr marL="228234" indent="-228234">
              <a:buFont typeface="Arial" panose="020B0604020202020204" pitchFamily="34" charset="0"/>
              <a:buChar char="•"/>
            </a:pPr>
            <a:r>
              <a:rPr lang="en-US" sz="1100"/>
              <a:t>In the product description, we see evidence of cumulative review. Notice how the texts are thematically arranged to promote schema building. Notice also how the lessons use a systematic format to help students develop the routine and review it across time.</a:t>
            </a:r>
          </a:p>
          <a:p>
            <a:pPr marL="228234" indent="-228234">
              <a:buFont typeface="Arial" panose="020B0604020202020204" pitchFamily="34" charset="0"/>
              <a:buChar char="•"/>
            </a:pPr>
            <a:r>
              <a:rPr lang="en-US" sz="1100"/>
              <a:t>Look at the product materials. Look at the descriptions of the texts. Texts are provided on a variety of high-interest, age-appropriate topics. So there is varied content, but all the texts are nonfiction and follow a prescribed format. Is the context varied enough? </a:t>
            </a:r>
            <a:r>
              <a:rPr lang="en-US" sz="1100" i="1"/>
              <a:t>Allow participants to decide for themselves whether this represents enough of a varied context to promote transfer.</a:t>
            </a:r>
          </a:p>
          <a:p>
            <a:pPr marL="228234" indent="-228234">
              <a:buFont typeface="Arial" panose="020B0604020202020204" pitchFamily="34" charset="0"/>
              <a:buChar char="•"/>
            </a:pPr>
            <a:r>
              <a:rPr lang="en-US" sz="1100"/>
              <a:t>Recall the effects reported for broader (transfer) measures: .21*.</a:t>
            </a:r>
          </a:p>
          <a:p>
            <a:pPr marL="228234" indent="-228234">
              <a:buFont typeface="Arial" panose="020B0604020202020204" pitchFamily="34" charset="0"/>
              <a:buChar char="•"/>
            </a:pPr>
            <a:r>
              <a:rPr lang="en-US" sz="1100"/>
              <a:t>What rating would you give this? </a:t>
            </a:r>
            <a:r>
              <a:rPr lang="en-US" sz="1100" i="1"/>
              <a:t>If necessary, return to the rating rubric slide. Participants might choose to rate this intervention as a </a:t>
            </a:r>
            <a:r>
              <a:rPr lang="en-US" sz="1100" b="1" i="1"/>
              <a:t>2 </a:t>
            </a:r>
            <a:r>
              <a:rPr lang="en-US" sz="1100" i="1"/>
              <a:t>or a </a:t>
            </a:r>
            <a:r>
              <a:rPr lang="en-US" sz="1100" b="1" i="1"/>
              <a:t>3.</a:t>
            </a:r>
            <a:r>
              <a:rPr lang="en-US" sz="1100" i="1"/>
              <a:t> Engage participants in a discussion about how either rating is appropriate.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58</a:t>
            </a:fld>
            <a:endParaRPr lang="en-US"/>
          </a:p>
        </p:txBody>
      </p:sp>
    </p:spTree>
    <p:extLst>
      <p:ext uri="{BB962C8B-B14F-4D97-AF65-F5344CB8AC3E}">
        <p14:creationId xmlns:p14="http://schemas.microsoft.com/office/powerpoint/2010/main" val="9915571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a:t>This slide is hidden but may be used for additional practice. </a:t>
            </a:r>
          </a:p>
          <a:p>
            <a:endParaRPr lang="en-US" sz="1100" i="1"/>
          </a:p>
          <a:p>
            <a:r>
              <a:rPr lang="en-US" sz="1100" i="1"/>
              <a:t>Guided practice: Encourage participants to talk through each step.</a:t>
            </a:r>
          </a:p>
          <a:p>
            <a:pPr marL="228234" indent="-228234">
              <a:buFont typeface="+mj-lt"/>
              <a:buAutoNum type="arabicPeriod"/>
            </a:pPr>
            <a:r>
              <a:rPr lang="en-US" sz="1100" i="1"/>
              <a:t>Encourage participants to look at the fidelity description. If necessary help them notice that many of the steps in the lessons are student directed. Student selects a story. Student identifies key words. Student practices until they can pass. The student takes a quiz. The teacher mainly acts as a monitor.</a:t>
            </a:r>
          </a:p>
          <a:p>
            <a:pPr marL="228234" indent="-228234">
              <a:buFont typeface="+mj-lt"/>
              <a:buAutoNum type="arabicPeriod"/>
            </a:pPr>
            <a:r>
              <a:rPr lang="en-US" sz="1100" i="1"/>
              <a:t>Encourage participants to think about whether this intervention includes cumulative review. Essentially, students are working on only one thing—fluency (although students do take comprehension quizzes). The lessons are the same each time, so there is some review. However, explicit links are lacking between previously mastered skills (i.e., vocabulary, decoding, phonics) and background knowledge.</a:t>
            </a:r>
          </a:p>
          <a:p>
            <a:pPr marL="228234" indent="-228234">
              <a:buFont typeface="+mj-lt"/>
              <a:buAutoNum type="arabicPeriod"/>
            </a:pPr>
            <a:r>
              <a:rPr lang="en-US" sz="1100" i="1"/>
              <a:t>Encourage participants to think about whether the program offers varied contexts. They may notice on the Read Naturally website that the program is available in a variety of formats (online, iPad, or paper). Is there enough information to determine the types of texts and whether this type of practice will transfer to other types of texts?</a:t>
            </a:r>
          </a:p>
          <a:p>
            <a:pPr marL="228234" indent="-228234">
              <a:buFont typeface="+mj-lt"/>
              <a:buAutoNum type="arabicPeriod"/>
            </a:pPr>
            <a:r>
              <a:rPr lang="en-US" sz="1100" i="1"/>
              <a:t>Encourage participants to talk about the mean effect size for broader (transfer) measures. Does this constitute empirical evidence of transfer? [No]</a:t>
            </a:r>
          </a:p>
          <a:p>
            <a:pPr marL="228234" indent="-228234">
              <a:buFont typeface="+mj-lt"/>
              <a:buAutoNum type="arabicPeriod"/>
            </a:pPr>
            <a:r>
              <a:rPr lang="en-US" sz="1100" i="1"/>
              <a:t>Encourage participants to decide on a rating and share it with the group based on their discussion. They may rate this intervention between 1 and 2. There is evidence of some self-regulation and goal setting. They also may decide that there is sufficient cumulative review and varied contexts. This intervention could not be rated as a 3 or a 0.</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59</a:t>
            </a:fld>
            <a:endParaRPr lang="en-US"/>
          </a:p>
        </p:txBody>
      </p:sp>
    </p:spTree>
    <p:extLst>
      <p:ext uri="{BB962C8B-B14F-4D97-AF65-F5344CB8AC3E}">
        <p14:creationId xmlns:p14="http://schemas.microsoft.com/office/powerpoint/2010/main" val="2483414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261938"/>
            <a:ext cx="5476875" cy="3081337"/>
          </a:xfrm>
        </p:spPr>
      </p:sp>
      <p:sp>
        <p:nvSpPr>
          <p:cNvPr id="3" name="Notes Placeholder 2"/>
          <p:cNvSpPr>
            <a:spLocks noGrp="1"/>
          </p:cNvSpPr>
          <p:nvPr>
            <p:ph type="body" idx="1"/>
          </p:nvPr>
        </p:nvSpPr>
        <p:spPr>
          <a:xfrm>
            <a:off x="274924" y="3525400"/>
            <a:ext cx="6334240" cy="5344544"/>
          </a:xfrm>
        </p:spPr>
        <p:txBody>
          <a:bodyPr/>
          <a:lstStyle/>
          <a:p>
            <a:pPr defTabSz="912937">
              <a:defRPr/>
            </a:pPr>
            <a:r>
              <a:rPr lang="en-US" sz="1100">
                <a:cs typeface="Arial" panose="020B0604020202020204" pitchFamily="34" charset="0"/>
              </a:rPr>
              <a:t>The DBI process includes five iterative steps:</a:t>
            </a:r>
          </a:p>
          <a:p>
            <a:pPr marL="228600" indent="-228600" defTabSz="912937">
              <a:buFont typeface="+mj-lt"/>
              <a:buAutoNum type="arabicPeriod"/>
              <a:defRPr/>
            </a:pPr>
            <a:r>
              <a:rPr lang="en-US" sz="1100">
                <a:cs typeface="Arial" panose="020B0604020202020204" pitchFamily="34" charset="0"/>
              </a:rPr>
              <a:t>The DBI process builds on validated intervention programs delivered with fidelity. A validated intervention program is an evidence-based standard protocol intervention. </a:t>
            </a:r>
          </a:p>
          <a:p>
            <a:pPr marL="228600" indent="-228600" defTabSz="912937">
              <a:buFont typeface="+mj-lt"/>
              <a:buAutoNum type="arabicPeriod"/>
              <a:defRPr/>
            </a:pPr>
            <a:r>
              <a:rPr lang="en-US" sz="1100">
                <a:cs typeface="Arial" panose="020B0604020202020204" pitchFamily="34" charset="0"/>
              </a:rPr>
              <a:t>Regular progress monitoring data are collected to determine whether a student is responding or not responding to an intervention. If the student is responsive, the teacher continues to provide the validated intervention program and monitor progress until the student reaches expectations. If the data suggest that the student is not responding while other students who have received the intervention have responded, then the teacher moves to the next step of the process. </a:t>
            </a:r>
          </a:p>
          <a:p>
            <a:pPr marL="228600" indent="-228600" defTabSz="912937">
              <a:buFont typeface="+mj-lt"/>
              <a:buAutoNum type="arabicPeriod"/>
              <a:defRPr/>
            </a:pPr>
            <a:r>
              <a:rPr lang="en-US" sz="1100">
                <a:cs typeface="Arial" panose="020B0604020202020204" pitchFamily="34" charset="0"/>
              </a:rPr>
              <a:t>To determine why the student is not responding, diagnostic and functional data are collected and reviewed to identify specific skill deficits or behavior concerns that are affecting the student’s progress. These data may include data from informal and formal academic and behavior measures. They are used to develop a hypothesis about why the student is not responding. </a:t>
            </a:r>
          </a:p>
          <a:p>
            <a:pPr marL="228600" indent="-228600" defTabSz="912937">
              <a:buFont typeface="+mj-lt"/>
              <a:buAutoNum type="arabicPeriod"/>
              <a:defRPr/>
            </a:pPr>
            <a:r>
              <a:rPr lang="en-US" sz="1100">
                <a:cs typeface="Arial" panose="020B0604020202020204" pitchFamily="34" charset="0"/>
              </a:rPr>
              <a:t>The hypothesis and educators’ expertise are used to develop an individual student plan for modifying or adapting the intervention to better meet the student’s individualized needs. </a:t>
            </a:r>
          </a:p>
          <a:p>
            <a:pPr marL="228600" indent="-228600" defTabSz="912937">
              <a:buFont typeface="+mj-lt"/>
              <a:buAutoNum type="arabicPeriod"/>
              <a:defRPr/>
            </a:pPr>
            <a:r>
              <a:rPr lang="en-US" sz="1100">
                <a:cs typeface="Arial" panose="020B0604020202020204" pitchFamily="34" charset="0"/>
              </a:rPr>
              <a:t>While implementing the intervention adaptations, the teacher continues to collect progress monitoring data at regular intervals to determine responsiveness. Students whose data indicate responsiveness continue with the adapted intervention. Students whose data indicate nonresponse return to Step 3, where the teacher will analyze additional data and consider additional adaptations. </a:t>
            </a:r>
          </a:p>
          <a:p>
            <a:pPr defTabSz="912937">
              <a:defRPr/>
            </a:pPr>
            <a:endParaRPr lang="en-US" sz="1100">
              <a:cs typeface="Arial" panose="020B0604020202020204" pitchFamily="34" charset="0"/>
            </a:endParaRPr>
          </a:p>
          <a:p>
            <a:pPr defTabSz="912937">
              <a:defRPr/>
            </a:pPr>
            <a:r>
              <a:rPr lang="en-US" sz="1100"/>
              <a:t>This module will focus primarily on how interventions are selected and how to formulate adaptations within the DBI process.</a:t>
            </a:r>
            <a:endParaRPr lang="en-US" sz="1100">
              <a:cs typeface="Arial" panose="020B0604020202020204" pitchFamily="34" charset="0"/>
            </a:endParaRPr>
          </a:p>
        </p:txBody>
      </p:sp>
      <p:sp>
        <p:nvSpPr>
          <p:cNvPr id="6" name="Slide Number Placeholder 5"/>
          <p:cNvSpPr>
            <a:spLocks noGrp="1"/>
          </p:cNvSpPr>
          <p:nvPr>
            <p:ph type="sldNum" sz="quarter" idx="5"/>
          </p:nvPr>
        </p:nvSpPr>
        <p:spPr>
          <a:xfrm>
            <a:off x="3465927" y="9024094"/>
            <a:ext cx="78548" cy="231708"/>
          </a:xfrm>
        </p:spPr>
        <p:txBody>
          <a:bodyPr/>
          <a:lstStyle/>
          <a:p>
            <a:fld id="{B54DC83E-89B8-4806-9A94-7D2BAA520DC6}" type="slidenum">
              <a:rPr lang="en-US" smtClean="0"/>
              <a:pPr/>
              <a:t>6</a:t>
            </a:fld>
            <a:endParaRPr lang="en-US"/>
          </a:p>
        </p:txBody>
      </p:sp>
    </p:spTree>
    <p:extLst>
      <p:ext uri="{BB962C8B-B14F-4D97-AF65-F5344CB8AC3E}">
        <p14:creationId xmlns:p14="http://schemas.microsoft.com/office/powerpoint/2010/main" val="4668828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Like dosage and alignment, you can make adjustments to promote transfer. These are some things you might try. </a:t>
            </a:r>
            <a:r>
              <a:rPr lang="en-US" sz="1100" i="1"/>
              <a:t>(Review slide.)</a:t>
            </a:r>
          </a:p>
          <a:p>
            <a:endParaRPr lang="en-US" sz="1100"/>
          </a:p>
          <a:p>
            <a:r>
              <a:rPr lang="en-US" sz="1100"/>
              <a:t>A note of caution: Students with and at risk for learning disabilities really struggle with generalization and transfer, even with all these strategies. Don’t think that you can simply add goal setting and expect students to apply the intervention strategies in another setting. Also, if you are providing a targeted intervention in fluency, don’t expect comprehension gains for a comprehension-only student. Finally, don’t think that the student will automatically apply what was learned in reading intervention to other academic areas.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60</a:t>
            </a:fld>
            <a:endParaRPr lang="en-US"/>
          </a:p>
        </p:txBody>
      </p:sp>
    </p:spTree>
    <p:extLst>
      <p:ext uri="{BB962C8B-B14F-4D97-AF65-F5344CB8AC3E}">
        <p14:creationId xmlns:p14="http://schemas.microsoft.com/office/powerpoint/2010/main" val="36405001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dimension is comprehensiveness.</a:t>
            </a:r>
            <a:r>
              <a:rPr lang="en-US" sz="1200" i="0">
                <a:latin typeface="Arial"/>
                <a:cs typeface="Arial"/>
              </a:rPr>
              <a:t> </a:t>
            </a:r>
            <a:r>
              <a:rPr lang="en-US" sz="1200">
                <a:latin typeface="+mn-lt"/>
                <a:cs typeface="Arial"/>
              </a:rPr>
              <a:t>When we use the term “comprehensiveness,” we are asking you to think about the extent to which an intervention uses effective principles of explicit instruction.</a:t>
            </a:r>
            <a:r>
              <a:rPr lang="en-US" sz="1200">
                <a:latin typeface="Arial"/>
                <a:cs typeface="Arial"/>
              </a:rPr>
              <a:t> </a:t>
            </a:r>
            <a:endParaRPr lang="en-US" sz="120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61</a:t>
            </a:fld>
            <a:endParaRPr lang="en-US"/>
          </a:p>
        </p:txBody>
      </p:sp>
    </p:spTree>
    <p:extLst>
      <p:ext uri="{BB962C8B-B14F-4D97-AF65-F5344CB8AC3E}">
        <p14:creationId xmlns:p14="http://schemas.microsoft.com/office/powerpoint/2010/main" val="32408038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When we use the term </a:t>
            </a:r>
            <a:r>
              <a:rPr lang="en-US" sz="1100" i="1"/>
              <a:t>comprehensiveness,</a:t>
            </a:r>
            <a:r>
              <a:rPr lang="en-US" sz="1100"/>
              <a:t> we are asking you to think about the extent to which an intervention uses effective principles of explicit instruction.</a:t>
            </a:r>
          </a:p>
          <a:p>
            <a:endParaRPr lang="en-US" sz="1100"/>
          </a:p>
          <a:p>
            <a:pPr defTabSz="912937">
              <a:defRPr/>
            </a:pPr>
            <a:r>
              <a:rPr lang="en-US" sz="1100"/>
              <a:t>Explicit instruction is distinct from more implicit, constructivist approaches. This is not to say that those approaches don’t have merit; rather, when working with students in need of intensive intervention (students with and at risk for significant academic deficits and learning disabilities), explicit instruction has been shown, time and time again, to be the most effective method of intervention. To learn more about the empirical evidence, you might wish to check out the two large metanalyses (cited on the slide) or check out the summary at </a:t>
            </a:r>
            <a:r>
              <a:rPr lang="en-US" sz="1100">
                <a:hlinkClick r:id="rId3"/>
              </a:rPr>
              <a:t>https://intensiveintervention.org/sites/default/files/Explicit_Webinar_Cited_Articles.pdf</a:t>
            </a:r>
            <a:r>
              <a:rPr lang="en-US" sz="1100"/>
              <a:t>.</a:t>
            </a:r>
          </a:p>
          <a:p>
            <a:endParaRPr lang="en-US" sz="1100"/>
          </a:p>
          <a:p>
            <a:r>
              <a:rPr lang="en-US" sz="1100"/>
              <a:t>To learn more about the basics of explicit instruction, a variety of resources are available on the NCII website. </a:t>
            </a:r>
            <a:r>
              <a:rPr lang="en-US" sz="1100" i="1"/>
              <a:t>Facilitators may wish to direct participants to these resources depending on participant familiarity with explicit instruction principles.</a:t>
            </a:r>
          </a:p>
          <a:p>
            <a:pPr marL="228234" indent="-228234">
              <a:buFont typeface="Arial" panose="020B0604020202020204" pitchFamily="34" charset="0"/>
              <a:buChar char="•"/>
            </a:pPr>
            <a:r>
              <a:rPr lang="en-US" sz="1100"/>
              <a:t>Webinar: </a:t>
            </a:r>
            <a:r>
              <a:rPr lang="en-US" sz="1100" i="1"/>
              <a:t>To Be Clear: What Every Educator Needs to Know About Explicit Instruction</a:t>
            </a:r>
            <a:r>
              <a:rPr lang="en-US" sz="1100"/>
              <a:t>: </a:t>
            </a:r>
            <a:r>
              <a:rPr lang="en-US" sz="1100">
                <a:hlinkClick r:id="rId4"/>
              </a:rPr>
              <a:t>https://intensiveintervention.org/resource/What-Every-Educator-Needs-to-Know-About-Explicit-Instruction</a:t>
            </a:r>
            <a:endParaRPr lang="en-US" sz="1100"/>
          </a:p>
          <a:p>
            <a:pPr marL="228234" indent="-228234">
              <a:buFont typeface="Arial" panose="020B0604020202020204" pitchFamily="34" charset="0"/>
              <a:buChar char="•"/>
            </a:pPr>
            <a:r>
              <a:rPr lang="en-US" sz="1100"/>
              <a:t>Course modules: </a:t>
            </a:r>
          </a:p>
          <a:p>
            <a:pPr marL="456468" lvl="1" indent="-228234">
              <a:buFont typeface="Wingdings" panose="05000000000000000000" pitchFamily="2" charset="2"/>
              <a:buChar char="§"/>
            </a:pPr>
            <a:r>
              <a:rPr lang="en-US" sz="1100"/>
              <a:t>Intensive Intervention Course Content: Features of Explicit Instruction: </a:t>
            </a:r>
            <a:r>
              <a:rPr lang="en-US" sz="1100">
                <a:hlinkClick r:id="rId5"/>
              </a:rPr>
              <a:t>https://intensiveintervention.org/intensive-intervention-features-explicit-instruction</a:t>
            </a:r>
            <a:endParaRPr lang="en-US" sz="1100"/>
          </a:p>
          <a:p>
            <a:pPr marL="456468" lvl="1" indent="-228234">
              <a:buFont typeface="Wingdings" panose="05000000000000000000" pitchFamily="2" charset="2"/>
              <a:buChar char="§"/>
            </a:pPr>
            <a:r>
              <a:rPr lang="en-US" sz="1100"/>
              <a:t>Evaluating Use of Explicit Instruction to Support Students’ Academic Needs: </a:t>
            </a:r>
            <a:r>
              <a:rPr lang="en-US" sz="1100">
                <a:hlinkClick r:id="rId6"/>
              </a:rPr>
              <a:t>https://intensiveintervention.org/explicit-instruction-evaluating</a:t>
            </a:r>
            <a:endParaRPr lang="en-US" sz="1100"/>
          </a:p>
          <a:p>
            <a:pPr marL="456468" lvl="1" indent="-228234">
              <a:buFont typeface="Wingdings" panose="05000000000000000000" pitchFamily="2" charset="2"/>
              <a:buChar char="§"/>
            </a:pPr>
            <a:r>
              <a:rPr lang="en-US" sz="1100"/>
              <a:t>Modeling and Practicing to Help Students Reach Academic Goals: </a:t>
            </a:r>
            <a:r>
              <a:rPr lang="en-US" sz="1100">
                <a:hlinkClick r:id="rId7"/>
              </a:rPr>
              <a:t>https://intensiveintervention.org/modeling-and-practicing-help-students-reach-academic-goals-explicit-instruction-course-module-5</a:t>
            </a:r>
            <a:endParaRPr lang="en-US" sz="1100"/>
          </a:p>
          <a:p>
            <a:pPr marL="456468" lvl="1" indent="-228234">
              <a:buFont typeface="Wingdings" panose="05000000000000000000" pitchFamily="2" charset="2"/>
              <a:buChar char="§"/>
            </a:pPr>
            <a:r>
              <a:rPr lang="en-US" sz="1100"/>
              <a:t>Support Practices: Using Effective Methods to Elicit Frequent Responses: </a:t>
            </a:r>
            <a:r>
              <a:rPr lang="en-US" sz="1100">
                <a:hlinkClick r:id="rId8"/>
              </a:rPr>
              <a:t>https://intensiveintervention.org/explicit-instruction-frequent-responses</a:t>
            </a:r>
            <a:endParaRPr lang="en-US" sz="1100"/>
          </a:p>
          <a:p>
            <a:pPr marL="228234" indent="-228234">
              <a:buFont typeface="Arial" panose="020B0604020202020204" pitchFamily="34" charset="0"/>
              <a:buChar char="•"/>
            </a:pPr>
            <a:r>
              <a:rPr lang="en-US" sz="1100"/>
              <a:t>RESET Explicit Instruction Rubric: </a:t>
            </a:r>
            <a:r>
              <a:rPr lang="en-US" sz="1100">
                <a:hlinkClick r:id="rId9"/>
              </a:rPr>
              <a:t>https://intensiveintervention.org/resource/reset-explicit-instruction-rubrics</a:t>
            </a:r>
            <a:endParaRPr lang="en-US" sz="110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62</a:t>
            </a:fld>
            <a:endParaRPr lang="en-US"/>
          </a:p>
        </p:txBody>
      </p:sp>
    </p:spTree>
    <p:extLst>
      <p:ext uri="{BB962C8B-B14F-4D97-AF65-F5344CB8AC3E}">
        <p14:creationId xmlns:p14="http://schemas.microsoft.com/office/powerpoint/2010/main" val="8172243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If the instructional materials provided with an intervention do not include clear, concise scripting when introducing new strategies and giving directions, then this explicit instruction principle is missing. </a:t>
            </a:r>
          </a:p>
          <a:p>
            <a:endParaRPr lang="en-US" sz="1100"/>
          </a:p>
          <a:p>
            <a:r>
              <a:rPr lang="en-US" sz="1100"/>
              <a:t>Some notes:</a:t>
            </a:r>
          </a:p>
          <a:p>
            <a:pPr marL="228234" indent="-228234">
              <a:buFont typeface="Arial" panose="020B0604020202020204" pitchFamily="34" charset="0"/>
              <a:buChar char="•"/>
            </a:pPr>
            <a:r>
              <a:rPr lang="en-US" sz="1100" b="1"/>
              <a:t>Scripts aren’t bad!</a:t>
            </a:r>
            <a:r>
              <a:rPr lang="en-US" sz="1100"/>
              <a:t> Implementing DBI is </a:t>
            </a:r>
            <a:r>
              <a:rPr lang="en-US" sz="1100" b="1"/>
              <a:t>hard.</a:t>
            </a:r>
            <a:r>
              <a:rPr lang="en-US" sz="1100"/>
              <a:t> It requires a lot of mental energy to systematically select, monitor progress, and adjust interventions to the needs of individual students. Thinking of the most concise clear words to say in every lesson can take energy away from the real work of interventionists. Think of your favorite actors. The script is a jumping off point; truly great actors breathe new life into a script. Great teachers can do that too!</a:t>
            </a:r>
          </a:p>
          <a:p>
            <a:pPr marL="228234" indent="-228234">
              <a:buFont typeface="Arial" panose="020B0604020202020204" pitchFamily="34" charset="0"/>
              <a:buChar char="•"/>
            </a:pPr>
            <a:r>
              <a:rPr lang="en-US" sz="1100" b="1"/>
              <a:t>Scripts support all implementers!</a:t>
            </a:r>
            <a:r>
              <a:rPr lang="en-US" sz="1100"/>
              <a:t> Often, because schools and districts have finite resources, the individuals charged with delivering intensive intervention sessions are paraprofessionals. These people often have varied job requirements that might include, for example, lunch and recess duty, toileting, and behavior management. Coming up with the most concise way to introduce a strategy shouldn’t be one of their jobs. </a:t>
            </a:r>
          </a:p>
          <a:p>
            <a:pPr marL="228234" indent="-228234">
              <a:buFont typeface="Arial" panose="020B0604020202020204" pitchFamily="34" charset="0"/>
              <a:buChar char="•"/>
            </a:pPr>
            <a:r>
              <a:rPr lang="en-US" sz="1100"/>
              <a:t>Using a scripted intervention platform </a:t>
            </a:r>
            <a:r>
              <a:rPr lang="en-US" sz="1100" b="1"/>
              <a:t>allows for consistency/fidelity in implementation </a:t>
            </a:r>
            <a:r>
              <a:rPr lang="en-US" sz="1100"/>
              <a:t>(it is not reliant on your presence).</a:t>
            </a:r>
          </a:p>
        </p:txBody>
      </p:sp>
      <p:sp>
        <p:nvSpPr>
          <p:cNvPr id="4" name="Date Placeholder 3"/>
          <p:cNvSpPr>
            <a:spLocks noGrp="1"/>
          </p:cNvSpPr>
          <p:nvPr>
            <p:ph type="dt" idx="1"/>
          </p:nvPr>
        </p:nvSpPr>
        <p:spPr/>
        <p:txBody>
          <a:bodyPr/>
          <a:lstStyle/>
          <a:p>
            <a:pPr defTabSz="912937">
              <a:defRPr/>
            </a:pPr>
            <a:r>
              <a:rPr lang="en-US">
                <a:solidFill>
                  <a:srgbClr val="595959"/>
                </a:solidFill>
              </a:rPr>
              <a:t>(added from Insert tab, Header &amp; Footer icon, Fixed Date and time) 1/23/2018</a:t>
            </a:r>
          </a:p>
        </p:txBody>
      </p:sp>
      <p:sp>
        <p:nvSpPr>
          <p:cNvPr id="5" name="Footer Placeholder 4"/>
          <p:cNvSpPr>
            <a:spLocks noGrp="1"/>
          </p:cNvSpPr>
          <p:nvPr>
            <p:ph type="ftr" sz="quarter" idx="4"/>
          </p:nvPr>
        </p:nvSpPr>
        <p:spPr/>
        <p:txBody>
          <a:bodyPr/>
          <a:lstStyle/>
          <a:p>
            <a:pPr defTabSz="912937">
              <a:defRPr/>
            </a:pPr>
            <a:r>
              <a:rPr lang="en-US">
                <a:solidFill>
                  <a:srgbClr val="595959"/>
                </a:solidFill>
              </a:rPr>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pPr defTabSz="912937">
              <a:defRPr/>
            </a:pPr>
            <a:fld id="{B54DC83E-89B8-4806-9A94-7D2BAA520DC6}" type="slidenum">
              <a:rPr lang="en-US">
                <a:solidFill>
                  <a:srgbClr val="595959"/>
                </a:solidFill>
              </a:rPr>
              <a:pPr defTabSz="912937">
                <a:defRPr/>
              </a:pPr>
              <a:t>63</a:t>
            </a:fld>
            <a:endParaRPr lang="en-US">
              <a:solidFill>
                <a:srgbClr val="595959"/>
              </a:solidFill>
            </a:endParaRPr>
          </a:p>
        </p:txBody>
      </p:sp>
    </p:spTree>
    <p:extLst>
      <p:ext uri="{BB962C8B-B14F-4D97-AF65-F5344CB8AC3E}">
        <p14:creationId xmlns:p14="http://schemas.microsoft.com/office/powerpoint/2010/main" val="1221297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We are talking here about the specific steps that students take to complete a skill. Teachers may use a variety of ”evidence-based strategies” in the classroom. That’s not what we are talking about here.</a:t>
            </a:r>
          </a:p>
          <a:p>
            <a:endParaRPr lang="en-US" sz="1100"/>
          </a:p>
          <a:p>
            <a:r>
              <a:rPr lang="en-US" sz="1100" b="1"/>
              <a:t>What you should look for:</a:t>
            </a:r>
          </a:p>
          <a:p>
            <a:pPr marL="228234" indent="-228234">
              <a:buFont typeface="Arial" panose="020B0604020202020204" pitchFamily="34" charset="0"/>
              <a:buChar char="•"/>
            </a:pPr>
            <a:r>
              <a:rPr lang="en-US" sz="1100"/>
              <a:t>Complex skills or strategies are broken down into logical steps or instructional units (explicit instruction rubric; Moylan, Johnson, Crawford, &amp; Sheng, 2017).</a:t>
            </a:r>
          </a:p>
          <a:p>
            <a:pPr marL="228234" indent="-228234">
              <a:buFont typeface="Arial" panose="020B0604020202020204" pitchFamily="34" charset="0"/>
              <a:buChar char="•"/>
            </a:pPr>
            <a:r>
              <a:rPr lang="en-US" sz="1100"/>
              <a:t>Steps are clear, simple, and memorable.</a:t>
            </a:r>
          </a:p>
          <a:p>
            <a:pPr marL="228234" indent="-228234">
              <a:buAutoNum type="arabicPeriod"/>
            </a:pPr>
            <a:endParaRPr lang="en-US" sz="1100"/>
          </a:p>
          <a:p>
            <a:r>
              <a:rPr lang="en-US" sz="1100" b="1"/>
              <a:t>What you will probably find:</a:t>
            </a:r>
          </a:p>
          <a:p>
            <a:pPr marL="228234" indent="-228234">
              <a:buFont typeface="Arial" panose="020B0604020202020204" pitchFamily="34" charset="0"/>
              <a:buChar char="•"/>
            </a:pPr>
            <a:r>
              <a:rPr lang="en-US" sz="1100"/>
              <a:t>Posters displaying the strategies</a:t>
            </a:r>
          </a:p>
          <a:p>
            <a:pPr marL="228234" indent="-228234">
              <a:buFont typeface="Arial" panose="020B0604020202020204" pitchFamily="34" charset="0"/>
              <a:buChar char="•"/>
            </a:pPr>
            <a:r>
              <a:rPr lang="en-US" sz="1100"/>
              <a:t>Acronyms such as mnemonics</a:t>
            </a:r>
          </a:p>
          <a:p>
            <a:pPr marL="228234" indent="-228234">
              <a:buFont typeface="Arial" panose="020B0604020202020204" pitchFamily="34" charset="0"/>
              <a:buChar char="•"/>
            </a:pPr>
            <a:r>
              <a:rPr lang="en-US" sz="1100"/>
              <a:t>Numbered steps</a:t>
            </a:r>
          </a:p>
          <a:p>
            <a:pPr marL="228234" indent="-228234">
              <a:buFont typeface="+mj-lt"/>
              <a:buAutoNum type="arabicPeriod"/>
            </a:pPr>
            <a:endParaRPr lang="en-US" sz="1100"/>
          </a:p>
          <a:p>
            <a:r>
              <a:rPr lang="en-US" sz="1100" b="1"/>
              <a:t>Reading examples:</a:t>
            </a:r>
          </a:p>
          <a:p>
            <a:pPr marL="228234" indent="-228234">
              <a:buFont typeface="+mj-lt"/>
              <a:buAutoNum type="arabicPeriod"/>
            </a:pPr>
            <a:r>
              <a:rPr lang="en-US" sz="1100"/>
              <a:t>Comprehension (e.g., main idea; PALS = Peer-Assisted Learning Strategies)</a:t>
            </a:r>
          </a:p>
          <a:p>
            <a:pPr marL="684703" lvl="1" indent="-228234">
              <a:buFont typeface="+mj-lt"/>
              <a:buAutoNum type="alphaLcPeriod"/>
            </a:pPr>
            <a:r>
              <a:rPr lang="en-US" sz="1100"/>
              <a:t>Name the most important who or what.</a:t>
            </a:r>
          </a:p>
          <a:p>
            <a:pPr marL="684703" lvl="1" indent="-228234">
              <a:buFont typeface="+mj-lt"/>
              <a:buAutoNum type="alphaLcPeriod"/>
            </a:pPr>
            <a:r>
              <a:rPr lang="en-US" sz="1100"/>
              <a:t>Tell the most important thing about the who or what.</a:t>
            </a:r>
          </a:p>
          <a:p>
            <a:pPr marL="684703" lvl="1" indent="-228234">
              <a:buFont typeface="+mj-lt"/>
              <a:buAutoNum type="alphaLcPeriod"/>
            </a:pPr>
            <a:r>
              <a:rPr lang="en-US" sz="1100"/>
              <a:t>Say the main idea.</a:t>
            </a:r>
          </a:p>
          <a:p>
            <a:pPr marL="228234" indent="-228234">
              <a:buFont typeface="+mj-lt"/>
              <a:buAutoNum type="arabicPeriod"/>
            </a:pPr>
            <a:r>
              <a:rPr lang="en-US" sz="1100"/>
              <a:t>Learning sight words (enhanced core)</a:t>
            </a:r>
          </a:p>
          <a:p>
            <a:pPr marL="684703" lvl="1" indent="-228234">
              <a:buFont typeface="+mj-lt"/>
              <a:buAutoNum type="alphaLcPeriod"/>
            </a:pPr>
            <a:r>
              <a:rPr lang="en-US" sz="1100"/>
              <a:t>Listen and look.</a:t>
            </a:r>
          </a:p>
          <a:p>
            <a:pPr marL="684703" lvl="1" indent="-228234">
              <a:buFont typeface="+mj-lt"/>
              <a:buAutoNum type="alphaLcPeriod"/>
            </a:pPr>
            <a:r>
              <a:rPr lang="en-US" sz="1100"/>
              <a:t>Say it.</a:t>
            </a:r>
          </a:p>
          <a:p>
            <a:pPr marL="684703" lvl="1" indent="-228234">
              <a:buFont typeface="+mj-lt"/>
              <a:buAutoNum type="alphaLcPeriod"/>
            </a:pPr>
            <a:r>
              <a:rPr lang="en-US" sz="1100"/>
              <a:t>Spell it.</a:t>
            </a:r>
          </a:p>
          <a:p>
            <a:pPr marL="684703" lvl="1" indent="-228234">
              <a:buFont typeface="+mj-lt"/>
              <a:buAutoNum type="alphaLcPeriod"/>
            </a:pPr>
            <a:r>
              <a:rPr lang="en-US" sz="1100"/>
              <a:t>Say it.</a:t>
            </a:r>
          </a:p>
          <a:p>
            <a:pPr marL="456468" lvl="1"/>
            <a:endParaRPr lang="en-US" sz="1100"/>
          </a:p>
          <a:p>
            <a:r>
              <a:rPr lang="en-US" sz="1100"/>
              <a:t>Note: Reading strategies are a little more difficult to identify than mathematics strategies. The taxonomy form and rubric were designed to be used across academic domains. You are likely to see fewer strategies in a reading intervention, and those strategies might be slightly less concrete. However, you should see some form of step-by-step instruction. The more clear and efficient the instruction is, the better. An intervention that provides exposure only to text, without step-by-step instruction, does not include modeling of efficient solution strategies. </a:t>
            </a:r>
          </a:p>
        </p:txBody>
      </p:sp>
      <p:sp>
        <p:nvSpPr>
          <p:cNvPr id="4" name="Date Placeholder 3"/>
          <p:cNvSpPr>
            <a:spLocks noGrp="1"/>
          </p:cNvSpPr>
          <p:nvPr>
            <p:ph type="dt" idx="1"/>
          </p:nvPr>
        </p:nvSpPr>
        <p:spPr/>
        <p:txBody>
          <a:bodyPr/>
          <a:lstStyle/>
          <a:p>
            <a:pPr defTabSz="912937">
              <a:defRPr/>
            </a:pPr>
            <a:r>
              <a:rPr lang="en-US">
                <a:solidFill>
                  <a:srgbClr val="595959"/>
                </a:solidFill>
              </a:rPr>
              <a:t>(added from Insert tab, Header &amp; Footer icon, Fixed Date and time) 1/23/2018</a:t>
            </a:r>
          </a:p>
        </p:txBody>
      </p:sp>
      <p:sp>
        <p:nvSpPr>
          <p:cNvPr id="5" name="Footer Placeholder 4"/>
          <p:cNvSpPr>
            <a:spLocks noGrp="1"/>
          </p:cNvSpPr>
          <p:nvPr>
            <p:ph type="ftr" sz="quarter" idx="4"/>
          </p:nvPr>
        </p:nvSpPr>
        <p:spPr/>
        <p:txBody>
          <a:bodyPr/>
          <a:lstStyle/>
          <a:p>
            <a:pPr defTabSz="912937">
              <a:defRPr/>
            </a:pPr>
            <a:r>
              <a:rPr lang="en-US">
                <a:solidFill>
                  <a:srgbClr val="595959"/>
                </a:solidFill>
              </a:rPr>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pPr defTabSz="912937">
              <a:defRPr/>
            </a:pPr>
            <a:fld id="{B54DC83E-89B8-4806-9A94-7D2BAA520DC6}" type="slidenum">
              <a:rPr lang="en-US">
                <a:solidFill>
                  <a:srgbClr val="595959"/>
                </a:solidFill>
              </a:rPr>
              <a:pPr defTabSz="912937">
                <a:defRPr/>
              </a:pPr>
              <a:t>64</a:t>
            </a:fld>
            <a:endParaRPr lang="en-US">
              <a:solidFill>
                <a:srgbClr val="595959"/>
              </a:solidFill>
            </a:endParaRPr>
          </a:p>
        </p:txBody>
      </p:sp>
    </p:spTree>
    <p:extLst>
      <p:ext uri="{BB962C8B-B14F-4D97-AF65-F5344CB8AC3E}">
        <p14:creationId xmlns:p14="http://schemas.microsoft.com/office/powerpoint/2010/main" val="19572529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You may or may not find this. Some programs provide multiple levels; you are expected to choose the most appropriate level based on student abilities. Each level makes assumptions about a student’s prerequisite skills. However, the most comprehensive programs build this into the program.</a:t>
            </a:r>
          </a:p>
          <a:p>
            <a:endParaRPr lang="en-US" sz="1100"/>
          </a:p>
          <a:p>
            <a:pPr marL="171176" indent="-171176">
              <a:buFont typeface="Arial" panose="020B0604020202020204" pitchFamily="34" charset="0"/>
              <a:buChar char="•"/>
            </a:pPr>
            <a:r>
              <a:rPr lang="en-US" sz="1100"/>
              <a:t>To </a:t>
            </a:r>
            <a:r>
              <a:rPr lang="en-US" sz="1100" b="1"/>
              <a:t>find the main idea </a:t>
            </a:r>
            <a:r>
              <a:rPr lang="en-US" sz="1100"/>
              <a:t>of a paragraph, students need to master several skills. A truly (explicit) comprehensive program would provide support/instruction for the following:</a:t>
            </a:r>
          </a:p>
          <a:p>
            <a:pPr marL="627644" lvl="1" indent="-171176">
              <a:buFont typeface="Arial" panose="020B0604020202020204" pitchFamily="34" charset="0"/>
              <a:buChar char="•"/>
            </a:pPr>
            <a:r>
              <a:rPr lang="en-US" sz="1100"/>
              <a:t>Ability to fluently read the text</a:t>
            </a:r>
          </a:p>
          <a:p>
            <a:pPr marL="627644" lvl="1" indent="-171176">
              <a:buFont typeface="Arial" panose="020B0604020202020204" pitchFamily="34" charset="0"/>
              <a:buChar char="•"/>
            </a:pPr>
            <a:r>
              <a:rPr lang="en-US" sz="1100"/>
              <a:t>Ability to identify the subject of a sentence or groups of sentences</a:t>
            </a:r>
          </a:p>
          <a:p>
            <a:pPr marL="627644" lvl="1" indent="-171176">
              <a:buFont typeface="Arial" panose="020B0604020202020204" pitchFamily="34" charset="0"/>
              <a:buChar char="•"/>
            </a:pPr>
            <a:r>
              <a:rPr lang="en-US" sz="1100"/>
              <a:t>The ability to resolve pronoun-anaphora relationships</a:t>
            </a:r>
          </a:p>
          <a:p>
            <a:pPr marL="627644" lvl="1" indent="-171176">
              <a:buFont typeface="Arial" panose="020B0604020202020204" pitchFamily="34" charset="0"/>
              <a:buChar char="•"/>
            </a:pPr>
            <a:r>
              <a:rPr lang="en-US" sz="1100"/>
              <a:t>Ability to determine the relationships between ideas (distinguishing between supporting details and main ideas) </a:t>
            </a:r>
          </a:p>
          <a:p>
            <a:pPr marL="171176" indent="-171176">
              <a:buFont typeface="Arial" panose="020B0604020202020204" pitchFamily="34" charset="0"/>
              <a:buChar char="•"/>
            </a:pPr>
            <a:r>
              <a:rPr lang="en-US" sz="1100"/>
              <a:t>To </a:t>
            </a:r>
            <a:r>
              <a:rPr lang="en-US" sz="1100" b="1"/>
              <a:t>make inferences, </a:t>
            </a:r>
            <a:r>
              <a:rPr lang="en-US" sz="1100"/>
              <a:t>students need to do several things. Student use of the strategy can break down at any of these points. A comprehensive program provides evidence of support for the following:</a:t>
            </a:r>
          </a:p>
          <a:p>
            <a:pPr marL="627644" lvl="1" indent="-171176">
              <a:buFont typeface="Arial" panose="020B0604020202020204" pitchFamily="34" charset="0"/>
              <a:buChar char="•"/>
            </a:pPr>
            <a:r>
              <a:rPr lang="en-US" sz="1100"/>
              <a:t>Fluently read</a:t>
            </a:r>
          </a:p>
          <a:p>
            <a:pPr marL="627644" lvl="1" indent="-171176">
              <a:buFont typeface="Arial" panose="020B0604020202020204" pitchFamily="34" charset="0"/>
              <a:buChar char="•"/>
            </a:pPr>
            <a:r>
              <a:rPr lang="en-US" sz="1100"/>
              <a:t>Understand the vocabulary</a:t>
            </a:r>
          </a:p>
          <a:p>
            <a:pPr marL="627644" lvl="1" indent="-171176">
              <a:buFont typeface="Arial" panose="020B0604020202020204" pitchFamily="34" charset="0"/>
              <a:buChar char="•"/>
            </a:pPr>
            <a:r>
              <a:rPr lang="en-US" sz="1100"/>
              <a:t>Answer literal questions; identify factual information</a:t>
            </a:r>
          </a:p>
          <a:p>
            <a:pPr marL="627644" lvl="1" indent="-171176">
              <a:buFont typeface="Arial" panose="020B0604020202020204" pitchFamily="34" charset="0"/>
              <a:buChar char="•"/>
            </a:pPr>
            <a:r>
              <a:rPr lang="en-US" sz="1100"/>
              <a:t>Activate background knowledge</a:t>
            </a:r>
          </a:p>
          <a:p>
            <a:pPr marL="627644" lvl="1" indent="-171176">
              <a:buFont typeface="Arial" panose="020B0604020202020204" pitchFamily="34" charset="0"/>
              <a:buChar char="•"/>
            </a:pPr>
            <a:r>
              <a:rPr lang="en-US" sz="1100"/>
              <a:t>Connect literal information and background knowledge</a:t>
            </a:r>
          </a:p>
          <a:p>
            <a:pPr marL="171176" indent="-171176">
              <a:buFont typeface="Arial" panose="020B0604020202020204" pitchFamily="34" charset="0"/>
              <a:buChar char="•"/>
            </a:pPr>
            <a:r>
              <a:rPr lang="en-US" sz="1100"/>
              <a:t>To </a:t>
            </a:r>
            <a:r>
              <a:rPr lang="en-US" sz="1100" b="1"/>
              <a:t>read multisyllabic words, </a:t>
            </a:r>
            <a:r>
              <a:rPr lang="en-US" sz="1100"/>
              <a:t>a comprehensive program provides systematic instruction in prerequisite phonics, phonemic awareness, and decoding skills. Students need to be able to do, for example, the following:</a:t>
            </a:r>
          </a:p>
          <a:p>
            <a:pPr marL="627644" lvl="1" indent="-171176">
              <a:buFont typeface="Arial" panose="020B0604020202020204" pitchFamily="34" charset="0"/>
              <a:buChar char="•"/>
            </a:pPr>
            <a:r>
              <a:rPr lang="en-US" sz="1100"/>
              <a:t>Identify letters and sounds in isolation</a:t>
            </a:r>
          </a:p>
          <a:p>
            <a:pPr marL="627644" lvl="1" indent="-171176">
              <a:buFont typeface="Arial" panose="020B0604020202020204" pitchFamily="34" charset="0"/>
              <a:buChar char="•"/>
            </a:pPr>
            <a:r>
              <a:rPr lang="en-US" sz="1100"/>
              <a:t>Blend sounds to read single syllable words</a:t>
            </a:r>
          </a:p>
          <a:p>
            <a:pPr marL="627644" lvl="1" indent="-171176">
              <a:buFont typeface="Arial" panose="020B0604020202020204" pitchFamily="34" charset="0"/>
              <a:buChar char="•"/>
            </a:pPr>
            <a:r>
              <a:rPr lang="en-US" sz="1100"/>
              <a:t>Identify vowel and consonant digraphs</a:t>
            </a:r>
          </a:p>
        </p:txBody>
      </p:sp>
      <p:sp>
        <p:nvSpPr>
          <p:cNvPr id="4" name="Date Placeholder 3"/>
          <p:cNvSpPr>
            <a:spLocks noGrp="1"/>
          </p:cNvSpPr>
          <p:nvPr>
            <p:ph type="dt" idx="1"/>
          </p:nvPr>
        </p:nvSpPr>
        <p:spPr/>
        <p:txBody>
          <a:bodyPr/>
          <a:lstStyle/>
          <a:p>
            <a:pPr defTabSz="912937">
              <a:defRPr/>
            </a:pPr>
            <a:r>
              <a:rPr lang="en-US">
                <a:solidFill>
                  <a:srgbClr val="595959"/>
                </a:solidFill>
              </a:rPr>
              <a:t>(added from Insert tab, Header &amp; Footer icon, Fixed Date and time) 1/23/2018</a:t>
            </a:r>
          </a:p>
        </p:txBody>
      </p:sp>
      <p:sp>
        <p:nvSpPr>
          <p:cNvPr id="5" name="Footer Placeholder 4"/>
          <p:cNvSpPr>
            <a:spLocks noGrp="1"/>
          </p:cNvSpPr>
          <p:nvPr>
            <p:ph type="ftr" sz="quarter" idx="4"/>
          </p:nvPr>
        </p:nvSpPr>
        <p:spPr/>
        <p:txBody>
          <a:bodyPr/>
          <a:lstStyle/>
          <a:p>
            <a:pPr defTabSz="912937">
              <a:defRPr/>
            </a:pPr>
            <a:r>
              <a:rPr lang="en-US">
                <a:solidFill>
                  <a:srgbClr val="595959"/>
                </a:solidFill>
              </a:rPr>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pPr defTabSz="912937">
              <a:defRPr/>
            </a:pPr>
            <a:fld id="{B54DC83E-89B8-4806-9A94-7D2BAA520DC6}" type="slidenum">
              <a:rPr lang="en-US">
                <a:solidFill>
                  <a:srgbClr val="595959"/>
                </a:solidFill>
              </a:rPr>
              <a:pPr defTabSz="912937">
                <a:defRPr/>
              </a:pPr>
              <a:t>65</a:t>
            </a:fld>
            <a:endParaRPr lang="en-US">
              <a:solidFill>
                <a:srgbClr val="595959"/>
              </a:solidFill>
            </a:endParaRPr>
          </a:p>
        </p:txBody>
      </p:sp>
    </p:spTree>
    <p:extLst>
      <p:ext uri="{BB962C8B-B14F-4D97-AF65-F5344CB8AC3E}">
        <p14:creationId xmlns:p14="http://schemas.microsoft.com/office/powerpoint/2010/main" val="26973350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A comprehensive program should provide clear directions and modeling for specific strategies. Then it should provide a clear mechanism for monitoring and providing feedback as students develop mastery of that strategy.</a:t>
            </a:r>
          </a:p>
          <a:p>
            <a:pPr marL="228234" indent="-228234">
              <a:buFont typeface="Arial" panose="020B0604020202020204" pitchFamily="34" charset="0"/>
              <a:buChar char="•"/>
            </a:pPr>
            <a:r>
              <a:rPr lang="en-US" sz="1100"/>
              <a:t>Look for instructions about what to say if students get the right answer.</a:t>
            </a:r>
          </a:p>
          <a:p>
            <a:pPr marL="228234" indent="-228234">
              <a:buFont typeface="Arial" panose="020B0604020202020204" pitchFamily="34" charset="0"/>
              <a:buChar char="•"/>
            </a:pPr>
            <a:r>
              <a:rPr lang="en-US" sz="1100"/>
              <a:t>Look for ”checks for understanding.”</a:t>
            </a:r>
          </a:p>
          <a:p>
            <a:pPr marL="228234" indent="-228234">
              <a:buFont typeface="Arial" panose="020B0604020202020204" pitchFamily="34" charset="0"/>
              <a:buChar char="•"/>
            </a:pPr>
            <a:r>
              <a:rPr lang="en-US" sz="1100"/>
              <a:t>Look for detailed instructions on correcting and remediating errors.</a:t>
            </a:r>
          </a:p>
          <a:p>
            <a:pPr marL="228234" indent="-228234">
              <a:buFont typeface="Arial" panose="020B0604020202020204" pitchFamily="34" charset="0"/>
              <a:buChar char="•"/>
            </a:pPr>
            <a:r>
              <a:rPr lang="en-US" sz="1100"/>
              <a:t>Look for how and when those routines should be faded. Eventually, students should master the skills. Are there clear explanations about what constitutes mastery? You might find a ”system of least prompts.” If students perform the strategy perfectly, you would be instructed to give only specific praise. If they struggle, your first step would be to remind them of the strategy step. If they continue to struggle, you might guide their use of that strategy step (perhaps with specific questions or prompts). If students can’t do it, even with this support, you might be instructed to provide direct modeling.</a:t>
            </a:r>
          </a:p>
          <a:p>
            <a:pPr marL="228234" indent="-228234">
              <a:buFont typeface="Arial" panose="020B0604020202020204" pitchFamily="34" charset="0"/>
              <a:buChar char="•"/>
            </a:pPr>
            <a:r>
              <a:rPr lang="en-US" sz="1100"/>
              <a:t>Look for a clear procedure from moving from teacher directed to student directed. </a:t>
            </a:r>
          </a:p>
        </p:txBody>
      </p:sp>
      <p:sp>
        <p:nvSpPr>
          <p:cNvPr id="4" name="Date Placeholder 3"/>
          <p:cNvSpPr>
            <a:spLocks noGrp="1"/>
          </p:cNvSpPr>
          <p:nvPr>
            <p:ph type="dt" idx="1"/>
          </p:nvPr>
        </p:nvSpPr>
        <p:spPr/>
        <p:txBody>
          <a:bodyPr/>
          <a:lstStyle/>
          <a:p>
            <a:pPr defTabSz="912937">
              <a:defRPr/>
            </a:pPr>
            <a:r>
              <a:rPr lang="en-US">
                <a:solidFill>
                  <a:srgbClr val="595959"/>
                </a:solidFill>
              </a:rPr>
              <a:t>(added from Insert tab, Header &amp; Footer icon, Fixed Date and time) 1/23/2018</a:t>
            </a:r>
          </a:p>
        </p:txBody>
      </p:sp>
      <p:sp>
        <p:nvSpPr>
          <p:cNvPr id="5" name="Footer Placeholder 4"/>
          <p:cNvSpPr>
            <a:spLocks noGrp="1"/>
          </p:cNvSpPr>
          <p:nvPr>
            <p:ph type="ftr" sz="quarter" idx="4"/>
          </p:nvPr>
        </p:nvSpPr>
        <p:spPr/>
        <p:txBody>
          <a:bodyPr/>
          <a:lstStyle/>
          <a:p>
            <a:pPr defTabSz="912937">
              <a:defRPr/>
            </a:pPr>
            <a:r>
              <a:rPr lang="en-US">
                <a:solidFill>
                  <a:srgbClr val="595959"/>
                </a:solidFill>
              </a:rPr>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pPr defTabSz="912937">
              <a:defRPr/>
            </a:pPr>
            <a:fld id="{B54DC83E-89B8-4806-9A94-7D2BAA520DC6}" type="slidenum">
              <a:rPr lang="en-US">
                <a:solidFill>
                  <a:srgbClr val="595959"/>
                </a:solidFill>
              </a:rPr>
              <a:pPr defTabSz="912937">
                <a:defRPr/>
              </a:pPr>
              <a:t>66</a:t>
            </a:fld>
            <a:endParaRPr lang="en-US">
              <a:solidFill>
                <a:srgbClr val="595959"/>
              </a:solidFill>
            </a:endParaRPr>
          </a:p>
        </p:txBody>
      </p:sp>
    </p:spTree>
    <p:extLst>
      <p:ext uri="{BB962C8B-B14F-4D97-AF65-F5344CB8AC3E}">
        <p14:creationId xmlns:p14="http://schemas.microsoft.com/office/powerpoint/2010/main" val="18618265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You should have looked at this concept when you rated the dosage. Look at the number of times students get to attempt a strategy or skill on their own, such as the number of comprehension questions on a worksheet, the number of words read, or the number of paragraph main ideas created.</a:t>
            </a:r>
          </a:p>
          <a:p>
            <a:endParaRPr lang="en-US" sz="1100"/>
          </a:p>
          <a:p>
            <a:r>
              <a:rPr lang="en-US" sz="1100"/>
              <a:t>As with the last principle, the key to intensive intervention practice is direct, immediate feedback (as opposed to the whole-class environment). There should be procedures in place for how to monitor student independent practice and how to provide support as necessary.</a:t>
            </a:r>
          </a:p>
        </p:txBody>
      </p:sp>
      <p:sp>
        <p:nvSpPr>
          <p:cNvPr id="4" name="Date Placeholder 3"/>
          <p:cNvSpPr>
            <a:spLocks noGrp="1"/>
          </p:cNvSpPr>
          <p:nvPr>
            <p:ph type="dt" idx="1"/>
          </p:nvPr>
        </p:nvSpPr>
        <p:spPr/>
        <p:txBody>
          <a:bodyPr/>
          <a:lstStyle/>
          <a:p>
            <a:pPr defTabSz="912937">
              <a:defRPr/>
            </a:pPr>
            <a:r>
              <a:rPr lang="en-US">
                <a:solidFill>
                  <a:srgbClr val="595959"/>
                </a:solidFill>
              </a:rPr>
              <a:t>(added from Insert tab, Header &amp; Footer icon, Fixed Date and time) 1/23/2018</a:t>
            </a:r>
          </a:p>
        </p:txBody>
      </p:sp>
      <p:sp>
        <p:nvSpPr>
          <p:cNvPr id="5" name="Footer Placeholder 4"/>
          <p:cNvSpPr>
            <a:spLocks noGrp="1"/>
          </p:cNvSpPr>
          <p:nvPr>
            <p:ph type="ftr" sz="quarter" idx="4"/>
          </p:nvPr>
        </p:nvSpPr>
        <p:spPr/>
        <p:txBody>
          <a:bodyPr/>
          <a:lstStyle/>
          <a:p>
            <a:pPr defTabSz="912937">
              <a:defRPr/>
            </a:pPr>
            <a:r>
              <a:rPr lang="en-US">
                <a:solidFill>
                  <a:srgbClr val="595959"/>
                </a:solidFill>
              </a:rPr>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pPr defTabSz="912937">
              <a:defRPr/>
            </a:pPr>
            <a:fld id="{B54DC83E-89B8-4806-9A94-7D2BAA520DC6}" type="slidenum">
              <a:rPr lang="en-US">
                <a:solidFill>
                  <a:srgbClr val="595959"/>
                </a:solidFill>
              </a:rPr>
              <a:pPr defTabSz="912937">
                <a:defRPr/>
              </a:pPr>
              <a:t>67</a:t>
            </a:fld>
            <a:endParaRPr lang="en-US">
              <a:solidFill>
                <a:srgbClr val="595959"/>
              </a:solidFill>
            </a:endParaRPr>
          </a:p>
        </p:txBody>
      </p:sp>
    </p:spTree>
    <p:extLst>
      <p:ext uri="{BB962C8B-B14F-4D97-AF65-F5344CB8AC3E}">
        <p14:creationId xmlns:p14="http://schemas.microsoft.com/office/powerpoint/2010/main" val="41332114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Students with and at risk for severe learning deficits require </a:t>
            </a:r>
            <a:r>
              <a:rPr lang="en-US" sz="1100" b="1"/>
              <a:t>lots</a:t>
            </a:r>
            <a:r>
              <a:rPr lang="en-US" sz="1100"/>
              <a:t> of practice. They may master a skill one day, or week, or month and then after a short break forget everything you taught them. It is really important that a multicomponent intervention include review. If you are using a series of single-component interventions, you might have to review previously taught strategies yourself.</a:t>
            </a:r>
          </a:p>
          <a:p>
            <a:endParaRPr lang="en-US" sz="1100"/>
          </a:p>
          <a:p>
            <a:r>
              <a:rPr lang="en-US" sz="1100"/>
              <a:t>If you are dealing with a multicomponent intervention, there should be a clear scope and sequence that details how and when strategies are to be introduced.</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68</a:t>
            </a:fld>
            <a:endParaRPr lang="en-US"/>
          </a:p>
        </p:txBody>
      </p:sp>
    </p:spTree>
    <p:extLst>
      <p:ext uri="{BB962C8B-B14F-4D97-AF65-F5344CB8AC3E}">
        <p14:creationId xmlns:p14="http://schemas.microsoft.com/office/powerpoint/2010/main" val="32495194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In this video, you will see examples of the explicit instruction principles. How many of the principles do you see when viewing this video? Use Handout 7 to jot down any instances that you notice.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69</a:t>
            </a:fld>
            <a:endParaRPr lang="en-US"/>
          </a:p>
        </p:txBody>
      </p:sp>
    </p:spTree>
    <p:extLst>
      <p:ext uri="{BB962C8B-B14F-4D97-AF65-F5344CB8AC3E}">
        <p14:creationId xmlns:p14="http://schemas.microsoft.com/office/powerpoint/2010/main" val="1937473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228600"/>
            <a:ext cx="5476875" cy="3081338"/>
          </a:xfrm>
        </p:spPr>
      </p:sp>
      <p:sp>
        <p:nvSpPr>
          <p:cNvPr id="3" name="Notes Placeholder 2"/>
          <p:cNvSpPr>
            <a:spLocks noGrp="1"/>
          </p:cNvSpPr>
          <p:nvPr>
            <p:ph type="body" idx="1"/>
          </p:nvPr>
        </p:nvSpPr>
        <p:spPr>
          <a:xfrm>
            <a:off x="607581" y="3558407"/>
            <a:ext cx="5476479" cy="3595538"/>
          </a:xfrm>
        </p:spPr>
        <p:txBody>
          <a:bodyPr/>
          <a:lstStyle/>
          <a:p>
            <a:pPr algn="l" defTabSz="912937">
              <a:defRPr/>
            </a:pPr>
            <a:r>
              <a:rPr lang="en-US" sz="1100">
                <a:cs typeface="Arial" panose="020B0604020202020204" pitchFamily="34" charset="0"/>
              </a:rPr>
              <a:t>The seven dimensions of the Taxonomy of Intervention Intensity can help you make informed, systematic decisions in the context of the DBI process. The taxonomy primarily applies to the orange bubbles (validated intervention program and intervention adaptation) and will be the focus of today’s presentation. The </a:t>
            </a:r>
            <a:r>
              <a:rPr lang="en-US" sz="1100" i="1">
                <a:cs typeface="Arial" panose="020B0604020202020204" pitchFamily="34" charset="0"/>
              </a:rPr>
              <a:t>Taxonomy of Intervention Intensity</a:t>
            </a:r>
            <a:r>
              <a:rPr lang="en-US" sz="1100">
                <a:cs typeface="Arial" panose="020B0604020202020204" pitchFamily="34" charset="0"/>
              </a:rPr>
              <a:t> (Fuchs, Fuchs, &amp; Malone, 2017) can be used to select or evaluate an intervention platform used as the </a:t>
            </a:r>
            <a:r>
              <a:rPr lang="en-US" sz="1100" u="sng">
                <a:cs typeface="Arial" panose="020B0604020202020204" pitchFamily="34" charset="0"/>
              </a:rPr>
              <a:t>validated intervention platform </a:t>
            </a:r>
            <a:r>
              <a:rPr lang="en-US" sz="1100" u="none">
                <a:cs typeface="Arial" panose="020B0604020202020204" pitchFamily="34" charset="0"/>
              </a:rPr>
              <a:t>(t</a:t>
            </a:r>
            <a:r>
              <a:rPr lang="en-US" sz="1100">
                <a:cs typeface="Arial" panose="020B0604020202020204" pitchFamily="34" charset="0"/>
              </a:rPr>
              <a:t>his selection/evaluation process forms the foundation of the DBI process). The taxonomy also provides guidance on how to intensify, modify, and adapt the intervention during the </a:t>
            </a:r>
            <a:r>
              <a:rPr lang="en-US" sz="1100" u="sng">
                <a:cs typeface="Arial" panose="020B0604020202020204" pitchFamily="34" charset="0"/>
              </a:rPr>
              <a:t>intervention adaptation </a:t>
            </a:r>
            <a:r>
              <a:rPr lang="en-US" sz="1100">
                <a:cs typeface="Arial" panose="020B0604020202020204" pitchFamily="34" charset="0"/>
              </a:rPr>
              <a:t>step of the DBI process. Essentially, the taxonomy provides explicit guidance in the “orange” areas on the graphic, which allows teachers to progress monitor, collect relevant diagnostic data, progress monitor again, and make data-based decisions to suit students’ needs. The taxonomy and DBI are </a:t>
            </a:r>
            <a:r>
              <a:rPr lang="en-US" sz="1100" b="1">
                <a:cs typeface="Arial" panose="020B0604020202020204" pitchFamily="34" charset="0"/>
              </a:rPr>
              <a:t>not</a:t>
            </a:r>
            <a:r>
              <a:rPr lang="en-US" sz="1100">
                <a:cs typeface="Arial" panose="020B0604020202020204" pitchFamily="34" charset="0"/>
              </a:rPr>
              <a:t> mutually exclusive; the taxonomy drives the DBI process. </a:t>
            </a:r>
            <a:endParaRPr lang="en-US"/>
          </a:p>
        </p:txBody>
      </p:sp>
      <p:sp>
        <p:nvSpPr>
          <p:cNvPr id="4" name="Slide Number Placeholder 3"/>
          <p:cNvSpPr>
            <a:spLocks noGrp="1"/>
          </p:cNvSpPr>
          <p:nvPr>
            <p:ph type="sldNum" sz="quarter" idx="5"/>
          </p:nvPr>
        </p:nvSpPr>
        <p:spPr>
          <a:xfrm>
            <a:off x="3465927" y="9024094"/>
            <a:ext cx="78548" cy="231708"/>
          </a:xfrm>
        </p:spPr>
        <p:txBody>
          <a:bodyPr/>
          <a:lstStyle/>
          <a:p>
            <a:fld id="{B54DC83E-89B8-4806-9A94-7D2BAA520DC6}" type="slidenum">
              <a:rPr lang="en-US" smtClean="0"/>
              <a:pPr/>
              <a:t>7</a:t>
            </a:fld>
            <a:endParaRPr lang="en-US"/>
          </a:p>
        </p:txBody>
      </p:sp>
    </p:spTree>
    <p:extLst>
      <p:ext uri="{BB962C8B-B14F-4D97-AF65-F5344CB8AC3E}">
        <p14:creationId xmlns:p14="http://schemas.microsoft.com/office/powerpoint/2010/main" val="18080653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When you rate the comprehensiveness dimension, you should examine the lessons and materials to identify how many principles of explicit instruction are present. An intervention should be rated 0 if you can’t find any. An intervention that incorporates all or nearly all principles would be rated as a 3.</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70</a:t>
            </a:fld>
            <a:endParaRPr lang="en-US"/>
          </a:p>
        </p:txBody>
      </p:sp>
    </p:spTree>
    <p:extLst>
      <p:ext uri="{BB962C8B-B14F-4D97-AF65-F5344CB8AC3E}">
        <p14:creationId xmlns:p14="http://schemas.microsoft.com/office/powerpoint/2010/main" val="41367736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Does this intervention provide directions in clear, direct language?</a:t>
            </a:r>
          </a:p>
          <a:p>
            <a:pPr marL="228234" indent="-228234">
              <a:buFont typeface="Arial" panose="020B0604020202020204" pitchFamily="34" charset="0"/>
              <a:buChar char="•"/>
            </a:pPr>
            <a:r>
              <a:rPr lang="en-US" sz="1100"/>
              <a:t>Notice that the instruction is fully scripted. Tutor talk is bold. Instructions for the tutor are highlighted in grey. Other notes (e.g., answers) are not bolded.</a:t>
            </a:r>
          </a:p>
          <a:p>
            <a:pPr marL="228234" indent="-228234">
              <a:buFont typeface="Arial" panose="020B0604020202020204" pitchFamily="34" charset="0"/>
              <a:buChar char="•"/>
            </a:pPr>
            <a:r>
              <a:rPr lang="en-US" sz="1100"/>
              <a:t>The language of the lessons was iteratively developed in the research setting for clarity.</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71</a:t>
            </a:fld>
            <a:endParaRPr lang="en-US"/>
          </a:p>
        </p:txBody>
      </p:sp>
    </p:spTree>
    <p:extLst>
      <p:ext uri="{BB962C8B-B14F-4D97-AF65-F5344CB8AC3E}">
        <p14:creationId xmlns:p14="http://schemas.microsoft.com/office/powerpoint/2010/main" val="31411733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100"/>
              <a:t>This intervention includes several student strategies.</a:t>
            </a:r>
          </a:p>
          <a:p>
            <a:pPr marL="228234" indent="-228234">
              <a:buFont typeface="Arial" panose="020B0604020202020204" pitchFamily="34" charset="0"/>
              <a:buChar char="•"/>
            </a:pPr>
            <a:r>
              <a:rPr lang="en-US" sz="1100"/>
              <a:t>Each strategy has multiple steps, clear instructional procedures, and an accompanying poster.</a:t>
            </a:r>
          </a:p>
          <a:p>
            <a:pPr marL="228234" indent="-228234">
              <a:buFont typeface="Arial" panose="020B0604020202020204" pitchFamily="34" charset="0"/>
              <a:buChar char="•"/>
            </a:pPr>
            <a:r>
              <a:rPr lang="en-US" sz="1100"/>
              <a:t>The strategy shown here is the “Make a Connection” strategy. Students are taught to make three types of connections: word-to-word, sentence-to-sentence, and sentence-to-self.</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72</a:t>
            </a:fld>
            <a:endParaRPr lang="en-US"/>
          </a:p>
        </p:txBody>
      </p:sp>
    </p:spTree>
    <p:extLst>
      <p:ext uri="{BB962C8B-B14F-4D97-AF65-F5344CB8AC3E}">
        <p14:creationId xmlns:p14="http://schemas.microsoft.com/office/powerpoint/2010/main" val="26935570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100"/>
              <a:t>Many struggling readers in third grade can’t identify pronouns. They have a harder time connecting the pronouns they find with their antecedent. The program provides a card with common pronouns for students to use. There also is a pronoun mini-lesson to help students learn about and identify pronouns.</a:t>
            </a:r>
          </a:p>
          <a:p>
            <a:pPr marL="0" indent="0">
              <a:buFontTx/>
              <a:buNone/>
            </a:pPr>
            <a:endParaRPr lang="en-US" sz="1100"/>
          </a:p>
          <a:p>
            <a:pPr marL="0" indent="0">
              <a:buFontTx/>
              <a:buNone/>
            </a:pPr>
            <a:r>
              <a:rPr lang="en-US" sz="1100"/>
              <a:t>Because students have different amounts of background knowledge, a media library is provided with each text. The videos help supplement inadequate background knowledge and promote connection making.</a:t>
            </a:r>
          </a:p>
          <a:p>
            <a:pPr marL="0" indent="0">
              <a:buFontTx/>
              <a:buNone/>
            </a:pPr>
            <a:endParaRPr lang="en-US" sz="1100"/>
          </a:p>
          <a:p>
            <a:pPr marL="0" indent="0">
              <a:buFontTx/>
              <a:buNone/>
            </a:pPr>
            <a:r>
              <a:rPr lang="en-US" sz="1100"/>
              <a:t>The script instructs teachers to focus on the lower level connections (word-to-word) before attempting more complex sentence-to-self connections. Similarly, the script also instructs teachers to abbreviate or skip the word-to-word connections for students who do this automatically.</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73</a:t>
            </a:fld>
            <a:endParaRPr lang="en-US"/>
          </a:p>
        </p:txBody>
      </p:sp>
    </p:spTree>
    <p:extLst>
      <p:ext uri="{BB962C8B-B14F-4D97-AF65-F5344CB8AC3E}">
        <p14:creationId xmlns:p14="http://schemas.microsoft.com/office/powerpoint/2010/main" val="6674512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100"/>
              <a:t>In earlier lessons, feedback is even more carefully scripted. In this example, students are expected to make word-to-word connections. Nevertheless, correct answers and support procedures are defined.</a:t>
            </a:r>
          </a:p>
          <a:p>
            <a:pPr marL="0" indent="0">
              <a:buFont typeface="Arial" panose="020B0604020202020204" pitchFamily="34" charset="0"/>
              <a:buNone/>
            </a:pPr>
            <a:endParaRPr lang="en-US" sz="1100"/>
          </a:p>
          <a:p>
            <a:pPr marL="0" indent="0">
              <a:buFont typeface="Arial" panose="020B0604020202020204" pitchFamily="34" charset="0"/>
              <a:buNone/>
            </a:pPr>
            <a:r>
              <a:rPr lang="en-US" sz="1100"/>
              <a:t>A table provides specific procedures for supporting students’ sentence-to-self connections. Sample student answers are provided. The nature of the error is explained (paraphrase error versus elaboration error), and specific feedback is scripted.</a:t>
            </a:r>
          </a:p>
          <a:p>
            <a:pPr marL="0" indent="0">
              <a:buFont typeface="Arial" panose="020B0604020202020204" pitchFamily="34" charset="0"/>
              <a:buNone/>
            </a:pPr>
            <a:endParaRPr lang="en-US" sz="1100"/>
          </a:p>
          <a:p>
            <a:pPr marL="0" indent="0">
              <a:buFont typeface="Arial" panose="020B0604020202020204" pitchFamily="34" charset="0"/>
              <a:buNone/>
            </a:pPr>
            <a:r>
              <a:rPr lang="en-US" sz="1100"/>
              <a:t>In this program, the script specifically instructs teachers to provide feedback in early lessons. In the middle of the program, peers provide support. At the end of the program, teachers are instructed to provide as little support as possible.</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74</a:t>
            </a:fld>
            <a:endParaRPr lang="en-US"/>
          </a:p>
        </p:txBody>
      </p:sp>
    </p:spTree>
    <p:extLst>
      <p:ext uri="{BB962C8B-B14F-4D97-AF65-F5344CB8AC3E}">
        <p14:creationId xmlns:p14="http://schemas.microsoft.com/office/powerpoint/2010/main" val="37320889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Is this adequate practice? [Yes]</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75</a:t>
            </a:fld>
            <a:endParaRPr lang="en-US"/>
          </a:p>
        </p:txBody>
      </p:sp>
    </p:spTree>
    <p:extLst>
      <p:ext uri="{BB962C8B-B14F-4D97-AF65-F5344CB8AC3E}">
        <p14:creationId xmlns:p14="http://schemas.microsoft.com/office/powerpoint/2010/main" val="39123522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In this example curriculum, students are taught a series of seven strategies. Strategies are taught one at a time, and then each strategy is practiced for the remainder of the program on a daily basis. The connections between each strategy are reinforced throughout the program.</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76</a:t>
            </a:fld>
            <a:endParaRPr lang="en-US"/>
          </a:p>
        </p:txBody>
      </p:sp>
    </p:spTree>
    <p:extLst>
      <p:ext uri="{BB962C8B-B14F-4D97-AF65-F5344CB8AC3E}">
        <p14:creationId xmlns:p14="http://schemas.microsoft.com/office/powerpoint/2010/main" val="13685511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This example curriculum incorporates all the principles of explicit instruction; it would receive a score of 3 for comprehensiveness.</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77</a:t>
            </a:fld>
            <a:endParaRPr lang="en-US"/>
          </a:p>
        </p:txBody>
      </p:sp>
    </p:spTree>
    <p:extLst>
      <p:ext uri="{BB962C8B-B14F-4D97-AF65-F5344CB8AC3E}">
        <p14:creationId xmlns:p14="http://schemas.microsoft.com/office/powerpoint/2010/main" val="12710450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sixth dimension we will discuss is behavioral support.</a:t>
            </a:r>
          </a:p>
        </p:txBody>
      </p:sp>
      <p:sp>
        <p:nvSpPr>
          <p:cNvPr id="4" name="Slide Number Placeholder 3"/>
          <p:cNvSpPr>
            <a:spLocks noGrp="1"/>
          </p:cNvSpPr>
          <p:nvPr>
            <p:ph type="sldNum" sz="quarter" idx="10"/>
          </p:nvPr>
        </p:nvSpPr>
        <p:spPr>
          <a:xfrm>
            <a:off x="3426654" y="9024094"/>
            <a:ext cx="157094" cy="231708"/>
          </a:xfrm>
        </p:spPr>
        <p:txBody>
          <a:bodyPr/>
          <a:lstStyle/>
          <a:p>
            <a:pPr>
              <a:defRPr/>
            </a:pPr>
            <a:fld id="{DBA2C2E2-0E08-480B-A22D-C2F2EBF6A27D}" type="slidenum">
              <a:rPr lang="en-US" smtClean="0"/>
              <a:pPr>
                <a:defRPr/>
              </a:pPr>
              <a:t>78</a:t>
            </a:fld>
            <a:endParaRPr lang="en-US"/>
          </a:p>
        </p:txBody>
      </p:sp>
    </p:spTree>
    <p:extLst>
      <p:ext uri="{BB962C8B-B14F-4D97-AF65-F5344CB8AC3E}">
        <p14:creationId xmlns:p14="http://schemas.microsoft.com/office/powerpoint/2010/main" val="16340925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The extent to which behavioral support is provided is the next dimension of the taxonomy. Behavioral support includes methods to promote self regulation and executive functioning:</a:t>
            </a:r>
          </a:p>
          <a:p>
            <a:pPr marL="228234" lvl="1" indent="-228234">
              <a:buFont typeface="Arial" panose="020B0604020202020204" pitchFamily="34" charset="0"/>
              <a:buChar char="•"/>
            </a:pPr>
            <a:r>
              <a:rPr lang="en-US" sz="1100"/>
              <a:t>Encourage students with a history of academic failure to persevere with challenging academic content.</a:t>
            </a:r>
          </a:p>
          <a:p>
            <a:pPr marL="228234" lvl="1" indent="-228234">
              <a:buFont typeface="Arial" panose="020B0604020202020204" pitchFamily="34" charset="0"/>
              <a:buChar char="•"/>
            </a:pPr>
            <a:r>
              <a:rPr lang="en-US" sz="1100"/>
              <a:t>Support students in developing a mindset that involves perseverance, hard work, and high standards.</a:t>
            </a:r>
          </a:p>
          <a:p>
            <a:endParaRPr lang="en-US" sz="1100"/>
          </a:p>
          <a:p>
            <a:r>
              <a:rPr lang="en-US" sz="1100"/>
              <a:t>The program also should incorporate behavioral principles that minimize noncompliant or disruptive behavior. Teachers should examine the intervention protocol and determine the extent to which the intervention includes these kinds of support.</a:t>
            </a:r>
          </a:p>
          <a:p>
            <a:endParaRPr lang="en-US" sz="1100"/>
          </a:p>
          <a:p>
            <a:pPr defTabSz="912937">
              <a:defRPr/>
            </a:pPr>
            <a:r>
              <a:rPr lang="en-US" sz="1100"/>
              <a:t>Behavior and academics go hand in hand. The most intense academic interventions incorporate behavioral support. The most intense behavioral interventions incorporate academic support. Why? Because students experiencing academic challenges and failure often exhibit inappropriate or nonproductive behavior. Students experiencing behavior or emotional challenges often struggle academically. It is common to work with students who have comorbid learning and behavior disabilities. The most intensive programs address both academics and behavior!</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79</a:t>
            </a:fld>
            <a:endParaRPr lang="en-US"/>
          </a:p>
        </p:txBody>
      </p:sp>
    </p:spTree>
    <p:extLst>
      <p:ext uri="{BB962C8B-B14F-4D97-AF65-F5344CB8AC3E}">
        <p14:creationId xmlns:p14="http://schemas.microsoft.com/office/powerpoint/2010/main" val="1720420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sz="1100"/>
              <a:t>As we start to think about the taxonomy, let’s brainstorm about the current reading interventions that you have in place. As you brainstorm, note whether any of these interventions are standard intervention protocols or prepackaged interventions (in contrast to interventions that may be a mixture of strategies). Use Handout 3 to document any available interventions, how interventions are selected, and how you decide when to make adaptations to an intervention for a particular student. </a:t>
            </a:r>
          </a:p>
          <a:p>
            <a:pPr defTabSz="912937">
              <a:defRPr/>
            </a:pPr>
            <a:endParaRPr lang="en-US" sz="1100" i="1"/>
          </a:p>
          <a:p>
            <a:pPr defTabSz="912937">
              <a:defRPr/>
            </a:pPr>
            <a:r>
              <a:rPr lang="en-US" sz="1100" i="1"/>
              <a:t>Provide participants about 5–7 minutes to complete this activity in teams. Once the teams have completed the activity, have a couple share out some of the interventions they are using and how they select and adapt them</a:t>
            </a:r>
            <a:r>
              <a:rPr lang="en-US" sz="1100"/>
              <a:t>.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65927" y="9024094"/>
            <a:ext cx="78548" cy="231708"/>
          </a:xfrm>
        </p:spPr>
        <p:txBody>
          <a:bodyPr/>
          <a:lstStyle/>
          <a:p>
            <a:fld id="{B54DC83E-89B8-4806-9A94-7D2BAA520DC6}" type="slidenum">
              <a:rPr lang="en-US" smtClean="0"/>
              <a:pPr/>
              <a:t>8</a:t>
            </a:fld>
            <a:endParaRPr lang="en-US"/>
          </a:p>
        </p:txBody>
      </p:sp>
    </p:spTree>
    <p:extLst>
      <p:ext uri="{BB962C8B-B14F-4D97-AF65-F5344CB8AC3E}">
        <p14:creationId xmlns:p14="http://schemas.microsoft.com/office/powerpoint/2010/main" val="30035037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sz="1100" i="1"/>
              <a:t>Review scale.</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80</a:t>
            </a:fld>
            <a:endParaRPr lang="en-US"/>
          </a:p>
        </p:txBody>
      </p:sp>
    </p:spTree>
    <p:extLst>
      <p:ext uri="{BB962C8B-B14F-4D97-AF65-F5344CB8AC3E}">
        <p14:creationId xmlns:p14="http://schemas.microsoft.com/office/powerpoint/2010/main" val="8397829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Students who are experiencing academic challenges must learn to persist despite difficulty and failure. For most students in need of intensive intervention, they have already experienced years of failure. Many of these students will have developed “learned helplessness” and task avoidance (for good reason).</a:t>
            </a:r>
          </a:p>
          <a:p>
            <a:endParaRPr lang="en-US" sz="1100"/>
          </a:p>
          <a:p>
            <a:r>
              <a:rPr lang="en-US" sz="1100"/>
              <a:t>An intensive intervention platform should build in some of these strategies. In addition to the scaffolded support provided in the intervention, students should be able to accomplish the instructional objectives. If the instructional objectives and tasks are the right amount of challenge, students are able to experience success and build both motivation and persistence.</a:t>
            </a:r>
          </a:p>
          <a:p>
            <a:endParaRPr lang="en-US" sz="1100"/>
          </a:p>
          <a:p>
            <a:r>
              <a:rPr lang="en-US" sz="1100"/>
              <a:t>You, or the teachers you work with, may already have these strategies in place in your classroom. If you already have strong strategies in place, the behavioral support provided in the intervention platform might be less important.</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81</a:t>
            </a:fld>
            <a:endParaRPr lang="en-US"/>
          </a:p>
        </p:txBody>
      </p:sp>
    </p:spTree>
    <p:extLst>
      <p:ext uri="{BB962C8B-B14F-4D97-AF65-F5344CB8AC3E}">
        <p14:creationId xmlns:p14="http://schemas.microsoft.com/office/powerpoint/2010/main" val="11940314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solidFill>
                  <a:schemeClr val="dk1"/>
                </a:solidFill>
                <a:latin typeface="+mn-lt"/>
                <a:ea typeface="Helvetica Neue"/>
                <a:cs typeface="Helvetica Neue"/>
                <a:sym typeface="Helvetica Neue"/>
              </a:rPr>
              <a:t>In the last 20 years or so, the educational field has begun to recognize the extreme importance of executive function. When we talk about executive function, we mean the way that the brain directs or manages everything we do, including but not limited to the following main processes:</a:t>
            </a:r>
          </a:p>
          <a:p>
            <a:pPr marL="171176" indent="-171176">
              <a:buFont typeface="Arial" panose="020B0604020202020204" pitchFamily="34" charset="0"/>
              <a:buChar char="•"/>
            </a:pPr>
            <a:r>
              <a:rPr lang="en-US" sz="1100" i="1">
                <a:solidFill>
                  <a:schemeClr val="dk1"/>
                </a:solidFill>
                <a:latin typeface="+mn-lt"/>
                <a:ea typeface="Helvetica Neue"/>
                <a:cs typeface="Helvetica Neue"/>
                <a:sym typeface="Helvetica Neue"/>
              </a:rPr>
              <a:t>Working memory: </a:t>
            </a:r>
            <a:r>
              <a:rPr lang="en-US" sz="1100">
                <a:solidFill>
                  <a:schemeClr val="dk1"/>
                </a:solidFill>
                <a:latin typeface="+mn-lt"/>
                <a:ea typeface="Helvetica Neue"/>
                <a:cs typeface="Helvetica Neue"/>
                <a:sym typeface="Helvetica Neue"/>
              </a:rPr>
              <a:t>The brain’s ability to store information while processing new information (e.g., decoding words while remembering all the previously read words when trying to comprehend a sentence, paragraph, or text.</a:t>
            </a:r>
          </a:p>
          <a:p>
            <a:pPr marL="171176" indent="-171176">
              <a:buFont typeface="Arial" panose="020B0604020202020204" pitchFamily="34" charset="0"/>
              <a:buChar char="•"/>
            </a:pPr>
            <a:r>
              <a:rPr lang="en-US" sz="1100" i="1">
                <a:solidFill>
                  <a:schemeClr val="dk1"/>
                </a:solidFill>
                <a:latin typeface="+mn-lt"/>
                <a:ea typeface="Helvetica Neue"/>
                <a:cs typeface="Helvetica Neue"/>
                <a:sym typeface="Helvetica Neue"/>
              </a:rPr>
              <a:t>Inhibition: </a:t>
            </a:r>
            <a:r>
              <a:rPr lang="en-US" sz="1100">
                <a:solidFill>
                  <a:schemeClr val="dk1"/>
                </a:solidFill>
                <a:latin typeface="+mn-lt"/>
                <a:ea typeface="Helvetica Neue"/>
                <a:cs typeface="Helvetica Neue"/>
                <a:sym typeface="Helvetica Neue"/>
              </a:rPr>
              <a:t>The brain’s ability to block out irrelevant stimuli (the ability to block out things in the environment and irrelevant details when reading).</a:t>
            </a:r>
          </a:p>
          <a:p>
            <a:pPr marL="171176" indent="-171176">
              <a:buFont typeface="Arial" panose="020B0604020202020204" pitchFamily="34" charset="0"/>
              <a:buChar char="•"/>
            </a:pPr>
            <a:r>
              <a:rPr lang="en-US" sz="1100" i="1">
                <a:solidFill>
                  <a:schemeClr val="dk1"/>
                </a:solidFill>
                <a:latin typeface="+mn-lt"/>
                <a:ea typeface="Helvetica Neue"/>
                <a:cs typeface="Helvetica Neue"/>
                <a:sym typeface="Helvetica Neue"/>
              </a:rPr>
              <a:t>Attention: </a:t>
            </a:r>
            <a:r>
              <a:rPr lang="en-US" sz="1100">
                <a:solidFill>
                  <a:schemeClr val="dk1"/>
                </a:solidFill>
                <a:latin typeface="+mn-lt"/>
                <a:ea typeface="Helvetica Neue"/>
                <a:cs typeface="Helvetica Neue"/>
                <a:sym typeface="Helvetica Neue"/>
              </a:rPr>
              <a:t>The ability to focus on and attend to a task.</a:t>
            </a:r>
          </a:p>
          <a:p>
            <a:pPr marL="171176" indent="-171176">
              <a:buFont typeface="Arial" panose="020B0604020202020204" pitchFamily="34" charset="0"/>
              <a:buChar char="•"/>
            </a:pPr>
            <a:r>
              <a:rPr lang="en-US" sz="1100" i="1">
                <a:solidFill>
                  <a:schemeClr val="dk1"/>
                </a:solidFill>
                <a:latin typeface="+mn-lt"/>
                <a:ea typeface="Helvetica Neue"/>
                <a:cs typeface="Helvetica Neue"/>
                <a:sym typeface="Helvetica Neue"/>
              </a:rPr>
              <a:t>Metacognition: </a:t>
            </a:r>
            <a:r>
              <a:rPr lang="en-US" sz="1100">
                <a:solidFill>
                  <a:schemeClr val="dk1"/>
                </a:solidFill>
                <a:latin typeface="+mn-lt"/>
                <a:ea typeface="Helvetica Neue"/>
                <a:cs typeface="Helvetica Neue"/>
                <a:sym typeface="Helvetica Neue"/>
              </a:rPr>
              <a:t>The ability to identify one’s own mental processes (e.g., explaining your thinking and monitoring your strategy use).</a:t>
            </a:r>
          </a:p>
          <a:p>
            <a:pPr marL="171176" indent="-171176">
              <a:buFont typeface="Arial" panose="020B0604020202020204" pitchFamily="34" charset="0"/>
              <a:buChar char="•"/>
            </a:pPr>
            <a:r>
              <a:rPr lang="en-US" sz="1100" i="1">
                <a:solidFill>
                  <a:schemeClr val="dk1"/>
                </a:solidFill>
                <a:latin typeface="+mn-lt"/>
                <a:ea typeface="Helvetica Neue"/>
                <a:cs typeface="Helvetica Neue"/>
                <a:sym typeface="Helvetica Neue"/>
              </a:rPr>
              <a:t>Generalization:</a:t>
            </a:r>
            <a:r>
              <a:rPr lang="en-US" sz="1100">
                <a:solidFill>
                  <a:schemeClr val="dk1"/>
                </a:solidFill>
                <a:latin typeface="+mn-lt"/>
                <a:ea typeface="Helvetica Neue"/>
                <a:cs typeface="Helvetica Neue"/>
                <a:sym typeface="Helvetica Neue"/>
              </a:rPr>
              <a:t> The ability to apply something you learn in one context to a novel context.</a:t>
            </a:r>
          </a:p>
          <a:p>
            <a:pPr marL="171176" indent="-171176">
              <a:buFont typeface="Arial" panose="020B0604020202020204" pitchFamily="34" charset="0"/>
              <a:buChar char="•"/>
            </a:pPr>
            <a:r>
              <a:rPr lang="en-US" sz="1100" i="1">
                <a:solidFill>
                  <a:schemeClr val="dk1"/>
                </a:solidFill>
                <a:latin typeface="+mn-lt"/>
                <a:ea typeface="Helvetica Neue"/>
                <a:cs typeface="Helvetica Neue"/>
                <a:sym typeface="Helvetica Neue"/>
              </a:rPr>
              <a:t>Cognitive flexibility, </a:t>
            </a:r>
            <a:r>
              <a:rPr lang="en-US" sz="1100">
                <a:solidFill>
                  <a:schemeClr val="dk1"/>
                </a:solidFill>
                <a:latin typeface="+mn-lt"/>
                <a:ea typeface="Helvetica Neue"/>
                <a:cs typeface="Helvetica Neue"/>
                <a:sym typeface="Helvetica Neue"/>
              </a:rPr>
              <a:t>also known as creativity.</a:t>
            </a:r>
          </a:p>
          <a:p>
            <a:pPr marL="171176" indent="-171176">
              <a:buFont typeface="Arial" panose="020B0604020202020204" pitchFamily="34" charset="0"/>
              <a:buChar char="•"/>
            </a:pPr>
            <a:r>
              <a:rPr lang="en-US" sz="1100" i="1">
                <a:solidFill>
                  <a:schemeClr val="dk1"/>
                </a:solidFill>
                <a:latin typeface="+mn-lt"/>
                <a:ea typeface="Helvetica Neue"/>
                <a:cs typeface="Helvetica Neue"/>
                <a:sym typeface="Helvetica Neue"/>
              </a:rPr>
              <a:t>Self-regulation: </a:t>
            </a:r>
            <a:r>
              <a:rPr lang="en-US" sz="1100">
                <a:solidFill>
                  <a:schemeClr val="dk1"/>
                </a:solidFill>
                <a:latin typeface="+mn-lt"/>
                <a:ea typeface="Helvetica Neue"/>
                <a:cs typeface="Helvetica Neue"/>
                <a:sym typeface="Helvetica Neue"/>
              </a:rPr>
              <a:t>The ability to plan and execute strategies and evaluate one’s performance on those strategies.</a:t>
            </a:r>
          </a:p>
          <a:p>
            <a:pPr marL="171176" indent="-171176">
              <a:buFont typeface="Arial" panose="020B0604020202020204" pitchFamily="34" charset="0"/>
              <a:buChar char="•"/>
            </a:pPr>
            <a:endParaRPr lang="en-US" sz="1100">
              <a:solidFill>
                <a:schemeClr val="dk1"/>
              </a:solidFill>
              <a:latin typeface="+mn-lt"/>
              <a:ea typeface="Helvetica Neue"/>
              <a:cs typeface="Helvetica Neue"/>
              <a:sym typeface="Helvetica Neue"/>
            </a:endParaRPr>
          </a:p>
          <a:p>
            <a:r>
              <a:rPr lang="en-US" sz="1100">
                <a:solidFill>
                  <a:schemeClr val="dk1"/>
                </a:solidFill>
                <a:latin typeface="+mn-lt"/>
                <a:ea typeface="Helvetica Neue"/>
                <a:cs typeface="Helvetica Neue"/>
                <a:sym typeface="Helvetica Neue"/>
              </a:rPr>
              <a:t>Executive function is closely linked to all areas of academic performance. Students with and at risk for learning disabilities may demonstrate deficits in one or many of the processes involved with executive function.</a:t>
            </a:r>
            <a:endParaRPr lang="en-US" sz="1100">
              <a:latin typeface="+mn-lt"/>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82</a:t>
            </a:fld>
            <a:endParaRPr lang="en-US"/>
          </a:p>
        </p:txBody>
      </p:sp>
    </p:spTree>
    <p:extLst>
      <p:ext uri="{BB962C8B-B14F-4D97-AF65-F5344CB8AC3E}">
        <p14:creationId xmlns:p14="http://schemas.microsoft.com/office/powerpoint/2010/main" val="241040115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You might find a variety of strategies to promote executive function. The strategies listed on this slide are just a few in a rapidly developing research area.</a:t>
            </a:r>
          </a:p>
          <a:p>
            <a:endParaRPr lang="en-US" sz="110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83</a:t>
            </a:fld>
            <a:endParaRPr lang="en-US"/>
          </a:p>
        </p:txBody>
      </p:sp>
    </p:spTree>
    <p:extLst>
      <p:ext uri="{BB962C8B-B14F-4D97-AF65-F5344CB8AC3E}">
        <p14:creationId xmlns:p14="http://schemas.microsoft.com/office/powerpoint/2010/main" val="14761488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Here are just a few of the strategies that can minimize nonproductive behavior.</a:t>
            </a:r>
          </a:p>
          <a:p>
            <a:pPr marL="228234" indent="-228234">
              <a:buFont typeface="Arial" panose="020B0604020202020204" pitchFamily="34" charset="0"/>
              <a:buChar char="•"/>
            </a:pPr>
            <a:r>
              <a:rPr lang="en-US" sz="1100"/>
              <a:t>Setting clear expectations for behavior is important. You might have such expectations or rules in place, but it’s important to review these procedures regularly within an intervention setting, especially when working with students with challenging behaviors.</a:t>
            </a:r>
          </a:p>
          <a:p>
            <a:pPr marL="228234" indent="-228234">
              <a:buFont typeface="Arial" panose="020B0604020202020204" pitchFamily="34" charset="0"/>
              <a:buChar char="•"/>
            </a:pPr>
            <a:r>
              <a:rPr lang="en-US" sz="1100"/>
              <a:t>These clear expectations can be supported by having students sign behavior contacts.</a:t>
            </a:r>
          </a:p>
          <a:p>
            <a:pPr marL="228234" indent="-228234">
              <a:buFont typeface="Arial" panose="020B0604020202020204" pitchFamily="34" charset="0"/>
              <a:buChar char="•"/>
            </a:pPr>
            <a:r>
              <a:rPr lang="en-US" sz="1100"/>
              <a:t>Reinforcement systems can help promote positive behavior, boost engagement, and minimize negative behaviors.</a:t>
            </a:r>
          </a:p>
          <a:p>
            <a:pPr marL="228234" indent="-228234">
              <a:buFont typeface="Arial" panose="020B0604020202020204" pitchFamily="34" charset="0"/>
              <a:buChar char="•"/>
            </a:pPr>
            <a:r>
              <a:rPr lang="en-US" sz="1100"/>
              <a:t>Checklists can help students know what to expect.</a:t>
            </a:r>
          </a:p>
          <a:p>
            <a:pPr marL="228234" indent="-228234">
              <a:buFont typeface="Arial" panose="020B0604020202020204" pitchFamily="34" charset="0"/>
              <a:buChar char="•"/>
            </a:pPr>
            <a:r>
              <a:rPr lang="en-US" sz="1100"/>
              <a:t>Timers and strong time management procedures can ensure that a few pauses in the execution of the lessons are okay so that students stay on task and focused throughout.</a:t>
            </a:r>
          </a:p>
          <a:p>
            <a:pPr marL="228234" indent="-228234">
              <a:buAutoNum type="arabicPeriod"/>
            </a:pPr>
            <a:endParaRPr lang="en-US" sz="1100"/>
          </a:p>
          <a:p>
            <a:r>
              <a:rPr lang="en-US" sz="1100"/>
              <a:t>You may have strong behavior management systems in place, or you may be working with a student with a very specific behavior plan in place. You should continue to use the system that works for you or that student. An intervention that sufficiently supports behavior is one that provides the raw material for good behavior—even if it’s the canvas on which to place your existing system.</a:t>
            </a:r>
          </a:p>
          <a:p>
            <a:endParaRPr lang="en-US" sz="1100"/>
          </a:p>
          <a:p>
            <a:r>
              <a:rPr lang="en-US" sz="1100"/>
              <a:t>You can’t expect students to benefit from an academic intervention if their behavior prevents them from participating fully. It is essential to consider behavior when selecting and adjusting intervention platforms.</a:t>
            </a:r>
          </a:p>
          <a:p>
            <a:endParaRPr lang="en-US" sz="1100"/>
          </a:p>
          <a:p>
            <a:r>
              <a:rPr lang="en-US" sz="1100" b="1"/>
              <a:t>The NCII website has many resources for behavior management:</a:t>
            </a:r>
          </a:p>
          <a:p>
            <a:pPr marL="171176" indent="-171176">
              <a:buFont typeface="Arial" panose="020B0604020202020204" pitchFamily="34" charset="0"/>
              <a:buChar char="•"/>
            </a:pPr>
            <a:r>
              <a:rPr lang="en-US" sz="1100"/>
              <a:t>More information on finding behavior strategies to support intensifying interventions: </a:t>
            </a:r>
            <a:r>
              <a:rPr lang="en-US" sz="1100">
                <a:hlinkClick r:id="rId3"/>
              </a:rPr>
              <a:t>https://intensiveintervention.org/intervention-resources/behavior-strategies-support-intensifying-interventions</a:t>
            </a:r>
            <a:endParaRPr lang="en-US" sz="1100"/>
          </a:p>
          <a:p>
            <a:pPr marL="171176" indent="-171176">
              <a:buFont typeface="Arial" panose="020B0604020202020204" pitchFamily="34" charset="0"/>
              <a:buChar char="•"/>
            </a:pPr>
            <a:r>
              <a:rPr lang="en-US" sz="1100"/>
              <a:t>Videos explaining why it is important to consider behavior and academics at the same time: </a:t>
            </a:r>
          </a:p>
          <a:p>
            <a:pPr marL="346916" lvl="1" indent="-171176">
              <a:buFont typeface="Wingdings" panose="05000000000000000000" pitchFamily="2" charset="2"/>
              <a:buChar char="§"/>
            </a:pPr>
            <a:r>
              <a:rPr lang="en-US" sz="1100">
                <a:hlinkClick r:id="rId4"/>
              </a:rPr>
              <a:t>https://intensiveintervention.org/resource/why-it-important-consider-interaction-between-behavior-and-academics-when-providing</a:t>
            </a:r>
            <a:endParaRPr lang="en-US" sz="1100"/>
          </a:p>
          <a:p>
            <a:pPr marL="346916" lvl="1" indent="-171176">
              <a:buFont typeface="Wingdings" panose="05000000000000000000" pitchFamily="2" charset="2"/>
              <a:buChar char="§"/>
            </a:pPr>
            <a:r>
              <a:rPr lang="en-US" sz="1100">
                <a:hlinkClick r:id="rId5"/>
              </a:rPr>
              <a:t>https://intensiveintervention.org/resource/bringing-it-together-why-it-important-integrate-academics-and-behavior-when-thinking-about</a:t>
            </a:r>
            <a:endParaRPr lang="en-US" sz="1100"/>
          </a:p>
          <a:p>
            <a:pPr marL="171176" indent="-171176">
              <a:buFont typeface="Arial" panose="020B0604020202020204" pitchFamily="34" charset="0"/>
              <a:buChar char="•"/>
            </a:pPr>
            <a:r>
              <a:rPr lang="en-US" sz="1100"/>
              <a:t>The Behavior Tools Chart: </a:t>
            </a:r>
            <a:r>
              <a:rPr lang="en-US" sz="1100">
                <a:hlinkClick r:id="rId6"/>
              </a:rPr>
              <a:t>https://charts.intensiveintervention.org/chart/behavioral-intervention-chart</a:t>
            </a:r>
            <a:endParaRPr lang="en-US" sz="110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84</a:t>
            </a:fld>
            <a:endParaRPr lang="en-US"/>
          </a:p>
        </p:txBody>
      </p:sp>
    </p:spTree>
    <p:extLst>
      <p:ext uri="{BB962C8B-B14F-4D97-AF65-F5344CB8AC3E}">
        <p14:creationId xmlns:p14="http://schemas.microsoft.com/office/powerpoint/2010/main" val="10131561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Let’s think about the behavioral support embedded in the third-grade intervention we’ve discussed a few times:</a:t>
            </a:r>
          </a:p>
          <a:p>
            <a:pPr marL="171176" indent="-171176">
              <a:buFont typeface="Arial" panose="020B0604020202020204" pitchFamily="34" charset="0"/>
              <a:buChar char="•"/>
            </a:pPr>
            <a:r>
              <a:rPr lang="en-US" sz="1100"/>
              <a:t>Look at the strategies used to develop perseverance. Do they seem adequate to you? Can you think of others?</a:t>
            </a:r>
          </a:p>
          <a:p>
            <a:pPr marL="171176" indent="-171176">
              <a:buFont typeface="Arial" panose="020B0604020202020204" pitchFamily="34" charset="0"/>
              <a:buChar char="•"/>
            </a:pPr>
            <a:r>
              <a:rPr lang="en-US" sz="1100"/>
              <a:t>Now think about the strategies used to promote executive function. Do these seem adequate to you?</a:t>
            </a:r>
          </a:p>
          <a:p>
            <a:pPr marL="171176" indent="-171176">
              <a:buFont typeface="Arial" panose="020B0604020202020204" pitchFamily="34" charset="0"/>
              <a:buChar char="•"/>
            </a:pPr>
            <a:r>
              <a:rPr lang="en-US" sz="1100"/>
              <a:t>Now look at the strategies to minimize nonproductive behavior. Do these seem adequate to you?</a:t>
            </a:r>
          </a:p>
          <a:p>
            <a:endParaRPr lang="en-US" sz="1100"/>
          </a:p>
          <a:p>
            <a:r>
              <a:rPr lang="en-US" sz="1100"/>
              <a:t>We could probably all think of additional strategies in each of these areas. However, for the purpose of rating this dimension, we are just looking to see whether strategies support each area. [Yes] So this intervention would receive a score of 3.</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85</a:t>
            </a:fld>
            <a:endParaRPr lang="en-US"/>
          </a:p>
        </p:txBody>
      </p:sp>
    </p:spTree>
    <p:extLst>
      <p:ext uri="{BB962C8B-B14F-4D97-AF65-F5344CB8AC3E}">
        <p14:creationId xmlns:p14="http://schemas.microsoft.com/office/powerpoint/2010/main" val="24891771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1513" y="312738"/>
            <a:ext cx="5476875" cy="3081337"/>
          </a:xfrm>
        </p:spPr>
      </p:sp>
      <p:sp>
        <p:nvSpPr>
          <p:cNvPr id="3" name="Notes Placeholder 2"/>
          <p:cNvSpPr>
            <a:spLocks noGrp="1"/>
          </p:cNvSpPr>
          <p:nvPr>
            <p:ph type="body" idx="1"/>
          </p:nvPr>
        </p:nvSpPr>
        <p:spPr>
          <a:xfrm>
            <a:off x="684560" y="3649976"/>
            <a:ext cx="5476479" cy="3595538"/>
          </a:xfrm>
        </p:spPr>
        <p:txBody>
          <a:bodyPr/>
          <a:lstStyle/>
          <a:p>
            <a:r>
              <a:rPr lang="en-US" sz="1100"/>
              <a:t>NCII has released a set of course content focused on behavior support for intensive intervention. This resource includes an extensive amount of content to support educators in understanding how to support students in the classroom to maximize instruction. The course has eight modules that cover behavioral theory, strategies for supporting students’ behavioral needs, monitoring student progress and making decisions, and intensifying behavioral supports. The course content can be found on the NCII website at </a:t>
            </a:r>
            <a:r>
              <a:rPr lang="en-US" sz="1100">
                <a:hlinkClick r:id="rId3"/>
              </a:rPr>
              <a:t>https://intensiveintervention.org/intensive-intervention-behavior-course</a:t>
            </a:r>
            <a:r>
              <a:rPr lang="en-US" sz="1100"/>
              <a:t>.</a:t>
            </a:r>
          </a:p>
        </p:txBody>
      </p:sp>
      <p:sp>
        <p:nvSpPr>
          <p:cNvPr id="4" name="Slide Number Placeholder 3"/>
          <p:cNvSpPr>
            <a:spLocks noGrp="1"/>
          </p:cNvSpPr>
          <p:nvPr>
            <p:ph type="sldNum" sz="quarter" idx="5"/>
          </p:nvPr>
        </p:nvSpPr>
        <p:spPr>
          <a:xfrm>
            <a:off x="3426654" y="9024094"/>
            <a:ext cx="157094" cy="231708"/>
          </a:xfrm>
        </p:spPr>
        <p:txBody>
          <a:bodyPr/>
          <a:lstStyle/>
          <a:p>
            <a:fld id="{B54DC83E-89B8-4806-9A94-7D2BAA520DC6}" type="slidenum">
              <a:rPr lang="en-US" smtClean="0"/>
              <a:pPr/>
              <a:t>86</a:t>
            </a:fld>
            <a:endParaRPr lang="en-US"/>
          </a:p>
        </p:txBody>
      </p:sp>
    </p:spTree>
    <p:extLst>
      <p:ext uri="{BB962C8B-B14F-4D97-AF65-F5344CB8AC3E}">
        <p14:creationId xmlns:p14="http://schemas.microsoft.com/office/powerpoint/2010/main" val="27148910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298450"/>
            <a:ext cx="5476875" cy="3081338"/>
          </a:xfrm>
        </p:spPr>
      </p:sp>
      <p:sp>
        <p:nvSpPr>
          <p:cNvPr id="3" name="Notes Placeholder 2"/>
          <p:cNvSpPr>
            <a:spLocks noGrp="1"/>
          </p:cNvSpPr>
          <p:nvPr>
            <p:ph type="body" idx="1"/>
          </p:nvPr>
        </p:nvSpPr>
        <p:spPr>
          <a:xfrm>
            <a:off x="684560" y="3678072"/>
            <a:ext cx="5476479" cy="3595538"/>
          </a:xfrm>
        </p:spPr>
        <p:txBody>
          <a:bodyPr/>
          <a:lstStyle/>
          <a:p>
            <a:r>
              <a:rPr lang="en-US" sz="1100"/>
              <a:t>There is no perfect intervention that will work for every student. Educators can use the dimensions of the taxonomy to learn about the strengths and weaknesses of their current intervention and guide the selection process for new interventions. </a:t>
            </a:r>
          </a:p>
          <a:p>
            <a:endParaRPr lang="en-US" sz="1100"/>
          </a:p>
          <a:p>
            <a:r>
              <a:rPr lang="en-US" sz="1100"/>
              <a:t>Rating an intervention across the dimensions can help us quantify our assessments of the intervention’s strengths and weaknesses and document places where we may need to supplement the intervention. In addition, it can help us compare interventions that we might be using or selecting to identify one that might be a better fit for a student. </a:t>
            </a:r>
          </a:p>
        </p:txBody>
      </p:sp>
      <p:sp>
        <p:nvSpPr>
          <p:cNvPr id="4" name="Slide Number Placeholder 3"/>
          <p:cNvSpPr>
            <a:spLocks noGrp="1"/>
          </p:cNvSpPr>
          <p:nvPr>
            <p:ph type="sldNum" sz="quarter" idx="5"/>
          </p:nvPr>
        </p:nvSpPr>
        <p:spPr>
          <a:xfrm>
            <a:off x="3426654" y="9024094"/>
            <a:ext cx="157094" cy="231708"/>
          </a:xfrm>
        </p:spPr>
        <p:txBody>
          <a:bodyPr/>
          <a:lstStyle/>
          <a:p>
            <a:fld id="{B54DC83E-89B8-4806-9A94-7D2BAA520DC6}" type="slidenum">
              <a:rPr lang="en-US" smtClean="0"/>
              <a:pPr/>
              <a:t>87</a:t>
            </a:fld>
            <a:endParaRPr lang="en-US"/>
          </a:p>
        </p:txBody>
      </p:sp>
    </p:spTree>
    <p:extLst>
      <p:ext uri="{BB962C8B-B14F-4D97-AF65-F5344CB8AC3E}">
        <p14:creationId xmlns:p14="http://schemas.microsoft.com/office/powerpoint/2010/main" val="23876977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There is no perfect intervention that will work for every student. The six dimensions of the taxonomy that we just discussed provide a foundation for how we want to think about the features of our interventions. By rating each dimension using a simple 0–3 scale, we can document the strengths and weaknesses of those interventions. As we discussed, there is no exact science for this rating scale, and some dimensions are easier to rate than others. Getting a clear picture of the intervention can really help us see where we may need to intensify or adjust the intervention in the future if a student or a group of students does not respond. </a:t>
            </a:r>
          </a:p>
        </p:txBody>
      </p:sp>
      <p:sp>
        <p:nvSpPr>
          <p:cNvPr id="4" name="Slide Number Placeholder 3"/>
          <p:cNvSpPr>
            <a:spLocks noGrp="1"/>
          </p:cNvSpPr>
          <p:nvPr>
            <p:ph type="sldNum" sz="quarter" idx="5"/>
          </p:nvPr>
        </p:nvSpPr>
        <p:spPr>
          <a:xfrm>
            <a:off x="3426654" y="9024094"/>
            <a:ext cx="157094" cy="231708"/>
          </a:xfrm>
        </p:spPr>
        <p:txBody>
          <a:bodyPr/>
          <a:lstStyle/>
          <a:p>
            <a:fld id="{B54DC83E-89B8-4806-9A94-7D2BAA520DC6}" type="slidenum">
              <a:rPr lang="en-US" smtClean="0"/>
              <a:pPr/>
              <a:t>88</a:t>
            </a:fld>
            <a:endParaRPr lang="en-US"/>
          </a:p>
        </p:txBody>
      </p:sp>
    </p:spTree>
    <p:extLst>
      <p:ext uri="{BB962C8B-B14F-4D97-AF65-F5344CB8AC3E}">
        <p14:creationId xmlns:p14="http://schemas.microsoft.com/office/powerpoint/2010/main" val="17287183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141413"/>
            <a:ext cx="5476875" cy="3081337"/>
          </a:xfrm>
        </p:spPr>
      </p:sp>
      <p:sp>
        <p:nvSpPr>
          <p:cNvPr id="3" name="Notes Placeholder 2"/>
          <p:cNvSpPr>
            <a:spLocks noGrp="1"/>
          </p:cNvSpPr>
          <p:nvPr>
            <p:ph type="body" idx="1"/>
          </p:nvPr>
        </p:nvSpPr>
        <p:spPr/>
        <p:txBody>
          <a:bodyPr/>
          <a:lstStyle/>
          <a:p>
            <a:pPr defTabSz="912937">
              <a:defRPr/>
            </a:pPr>
            <a:r>
              <a:rPr lang="en-US" sz="1100">
                <a:latin typeface="+mn-lt"/>
              </a:rPr>
              <a:t>In this activity, consider one of the academic interventions you brainstormed earlier and as a small group and do a brief rating of the intervention. If possible, use the NCII website to identify the strength (you also might visit the What Works Clearinghouse or the Best Evidence Encyclopedia) and your knowledge of the intervention to judge dosage, alignment, attention to transfer, comprehensiveness, and behavioral support. Because alignment is dependent on the skill needs of a specific student, instead consider the overarching areas that the intervention focuses on and the needs of students in your school or who you regularly work with. </a:t>
            </a:r>
          </a:p>
          <a:p>
            <a:pPr defTabSz="912937">
              <a:defRPr/>
            </a:pPr>
            <a:endParaRPr lang="en-US" sz="1100">
              <a:latin typeface="+mn-lt"/>
            </a:endParaRPr>
          </a:p>
          <a:p>
            <a:pPr defTabSz="912937">
              <a:defRPr/>
            </a:pPr>
            <a:r>
              <a:rPr lang="en-US" sz="1100">
                <a:latin typeface="+mn-lt"/>
              </a:rPr>
              <a:t>Handout 8 in your workbook provides a place for you to note your rating and includes a brief review of what to consider for each dimension. </a:t>
            </a:r>
          </a:p>
          <a:p>
            <a:pPr defTabSz="912937">
              <a:defRPr/>
            </a:pPr>
            <a:endParaRPr lang="en-US" sz="1100">
              <a:latin typeface="+mn-lt"/>
            </a:endParaRPr>
          </a:p>
          <a:p>
            <a:pPr defTabSz="912937">
              <a:defRPr/>
            </a:pPr>
            <a:r>
              <a:rPr lang="en-US" sz="1100" i="1">
                <a:latin typeface="+mn-lt"/>
              </a:rPr>
              <a:t>Provide groups 5–10 minutes to complete. If time permits, groups can review a second intervention. </a:t>
            </a:r>
          </a:p>
          <a:p>
            <a:pPr defTabSz="912937">
              <a:defRPr/>
            </a:pPr>
            <a:endParaRPr lang="en-US" sz="1100" i="1">
              <a:latin typeface="+mn-lt"/>
            </a:endParaRPr>
          </a:p>
          <a:p>
            <a:pPr defTabSz="912937">
              <a:defRPr/>
            </a:pPr>
            <a:r>
              <a:rPr lang="en-US" sz="1100" i="1">
                <a:latin typeface="+mn-lt"/>
              </a:rPr>
              <a:t>Have teams share out any takeaways from the activity. Were some areas easier to rate than others? </a:t>
            </a:r>
            <a:endParaRPr lang="en-US" sz="1100">
              <a:latin typeface="+mn-lt"/>
            </a:endParaRPr>
          </a:p>
        </p:txBody>
      </p:sp>
      <p:sp>
        <p:nvSpPr>
          <p:cNvPr id="4" name="Slide Number Placeholder 3"/>
          <p:cNvSpPr>
            <a:spLocks noGrp="1"/>
          </p:cNvSpPr>
          <p:nvPr>
            <p:ph type="sldNum" sz="quarter" idx="10"/>
          </p:nvPr>
        </p:nvSpPr>
        <p:spPr>
          <a:xfrm>
            <a:off x="3426654" y="9024094"/>
            <a:ext cx="157094" cy="231708"/>
          </a:xfrm>
        </p:spPr>
        <p:txBody>
          <a:bodyPr/>
          <a:lstStyle/>
          <a:p>
            <a:fld id="{B54DC83E-89B8-4806-9A94-7D2BAA520DC6}" type="slidenum">
              <a:rPr lang="en-US" smtClean="0"/>
              <a:pPr/>
              <a:t>89</a:t>
            </a:fld>
            <a:endParaRPr lang="en-US"/>
          </a:p>
        </p:txBody>
      </p:sp>
    </p:spTree>
    <p:extLst>
      <p:ext uri="{BB962C8B-B14F-4D97-AF65-F5344CB8AC3E}">
        <p14:creationId xmlns:p14="http://schemas.microsoft.com/office/powerpoint/2010/main" val="3462141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141413"/>
            <a:ext cx="5476875" cy="3081337"/>
          </a:xfrm>
        </p:spPr>
      </p:sp>
      <p:sp>
        <p:nvSpPr>
          <p:cNvPr id="3" name="Notes Placeholder 2"/>
          <p:cNvSpPr>
            <a:spLocks noGrp="1"/>
          </p:cNvSpPr>
          <p:nvPr>
            <p:ph type="body" idx="1"/>
          </p:nvPr>
        </p:nvSpPr>
        <p:spPr/>
        <p:txBody>
          <a:bodyPr/>
          <a:lstStyle/>
          <a:p>
            <a:pPr defTabSz="912937">
              <a:defRPr/>
            </a:pPr>
            <a:r>
              <a:rPr lang="en-US" sz="1100"/>
              <a:t>In the previous activity, you brainstormed about your currently available interventions and noted any standardized interventions available. Although we know that no intervention is perfect, a growing number of evidence-based, standard protocol interventions can be used as a starting place. What do we mean by standardized? A standardized intervention</a:t>
            </a:r>
          </a:p>
          <a:p>
            <a:pPr marL="228234" lvl="2" indent="-228234">
              <a:buFont typeface="Arial" panose="020B0604020202020204" pitchFamily="34" charset="0"/>
              <a:buChar char="•"/>
            </a:pPr>
            <a:r>
              <a:rPr lang="en-US" sz="1100"/>
              <a:t>uses research-based instructional techniques;</a:t>
            </a:r>
          </a:p>
          <a:p>
            <a:pPr marL="228234" lvl="2" indent="-228234">
              <a:buFont typeface="Arial" panose="020B0604020202020204" pitchFamily="34" charset="0"/>
              <a:buChar char="•"/>
            </a:pPr>
            <a:r>
              <a:rPr lang="en-US" sz="1100"/>
              <a:t>is provided in a specific manner to students, specified by the developers; and </a:t>
            </a:r>
          </a:p>
          <a:p>
            <a:pPr marL="228234" lvl="2" indent="-228234">
              <a:buFont typeface="Arial" panose="020B0604020202020204" pitchFamily="34" charset="0"/>
              <a:buChar char="•"/>
            </a:pPr>
            <a:r>
              <a:rPr lang="en-US" sz="1100"/>
              <a:t>typically includes a step-by-step sequence. </a:t>
            </a:r>
          </a:p>
          <a:p>
            <a:pPr defTabSz="912937">
              <a:defRPr/>
            </a:pPr>
            <a:endParaRPr lang="en-US" sz="1100"/>
          </a:p>
          <a:p>
            <a:r>
              <a:rPr lang="en-US" sz="1100"/>
              <a:t>So why use evidence-based standard protocol interventions? </a:t>
            </a:r>
          </a:p>
          <a:p>
            <a:r>
              <a:rPr lang="en-US" sz="1100" i="1"/>
              <a:t>Review slide.</a:t>
            </a:r>
          </a:p>
          <a:p>
            <a:endParaRPr lang="en-US" sz="1100" i="1"/>
          </a:p>
        </p:txBody>
      </p:sp>
      <p:sp>
        <p:nvSpPr>
          <p:cNvPr id="4" name="Slide Number Placeholder 3"/>
          <p:cNvSpPr>
            <a:spLocks noGrp="1"/>
          </p:cNvSpPr>
          <p:nvPr>
            <p:ph type="sldNum" sz="quarter" idx="10"/>
          </p:nvPr>
        </p:nvSpPr>
        <p:spPr>
          <a:xfrm>
            <a:off x="3465927" y="9024094"/>
            <a:ext cx="78548" cy="231708"/>
          </a:xfrm>
        </p:spPr>
        <p:txBody>
          <a:bodyPr/>
          <a:lstStyle/>
          <a:p>
            <a:fld id="{1BCF944E-AC27-4BEA-9C0A-695BFCE7C965}" type="slidenum">
              <a:rPr lang="en-US" smtClean="0"/>
              <a:pPr/>
              <a:t>9</a:t>
            </a:fld>
            <a:endParaRPr lang="en-US"/>
          </a:p>
        </p:txBody>
      </p:sp>
    </p:spTree>
    <p:extLst>
      <p:ext uri="{BB962C8B-B14F-4D97-AF65-F5344CB8AC3E}">
        <p14:creationId xmlns:p14="http://schemas.microsoft.com/office/powerpoint/2010/main" val="6917860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176" indent="-171176">
              <a:buFont typeface="Arial" panose="020B0604020202020204" pitchFamily="34" charset="0"/>
              <a:buChar char="•"/>
            </a:pPr>
            <a:r>
              <a:rPr lang="en-US" sz="1100"/>
              <a:t>This dimension is not assessed when selecting an intervention program.</a:t>
            </a:r>
          </a:p>
          <a:p>
            <a:pPr marL="171176" indent="-171176">
              <a:buFont typeface="Arial" panose="020B0604020202020204" pitchFamily="34" charset="0"/>
              <a:buChar char="•"/>
            </a:pPr>
            <a:r>
              <a:rPr lang="en-US" sz="1100"/>
              <a:t>Most interventions do not include a </a:t>
            </a:r>
            <a:r>
              <a:rPr lang="en-US" sz="1100" b="1"/>
              <a:t>validated </a:t>
            </a:r>
            <a:r>
              <a:rPr lang="en-US" sz="1100"/>
              <a:t>progress monitoring system.</a:t>
            </a:r>
          </a:p>
          <a:p>
            <a:pPr marL="346916" lvl="1" indent="-171176">
              <a:buFont typeface="Arial" panose="020B0604020202020204" pitchFamily="34" charset="0"/>
              <a:buChar char="•"/>
            </a:pPr>
            <a:r>
              <a:rPr lang="en-US" sz="1100"/>
              <a:t>Some may include a form of progress monitoring, but it might not be appropriate for making educational decisions because it has not been validated.</a:t>
            </a:r>
          </a:p>
          <a:p>
            <a:pPr marL="346916" lvl="1" indent="-171176">
              <a:buFont typeface="Arial" panose="020B0604020202020204" pitchFamily="34" charset="0"/>
              <a:buChar char="•"/>
            </a:pPr>
            <a:r>
              <a:rPr lang="en-US" sz="1100"/>
              <a:t>A validated progress monitoring tool is empirically sound and has been shown to be sufficiently sensitive to growth in the target area.</a:t>
            </a:r>
          </a:p>
          <a:p>
            <a:pPr marL="171176" indent="-171176" defTabSz="912937">
              <a:buFont typeface="Arial" panose="020B0604020202020204" pitchFamily="34" charset="0"/>
              <a:buChar char="•"/>
              <a:defRPr/>
            </a:pPr>
            <a:r>
              <a:rPr lang="en-US" sz="1100"/>
              <a:t>After an intervention has been selected, you will need to access the progress monitoring tools chart: </a:t>
            </a:r>
            <a:r>
              <a:rPr lang="en-US" sz="1100">
                <a:hlinkClick r:id="rId3"/>
              </a:rPr>
              <a:t>https://charts.intensiveintervention.org/chart/progress-monitoring?field_apm_subject%5B%5D=359</a:t>
            </a:r>
            <a:r>
              <a:rPr lang="en-US" sz="1100"/>
              <a:t>.</a:t>
            </a:r>
          </a:p>
        </p:txBody>
      </p:sp>
      <p:sp>
        <p:nvSpPr>
          <p:cNvPr id="4" name="Slide Number Placeholder 3"/>
          <p:cNvSpPr>
            <a:spLocks noGrp="1"/>
          </p:cNvSpPr>
          <p:nvPr>
            <p:ph type="sldNum" sz="quarter" idx="10"/>
          </p:nvPr>
        </p:nvSpPr>
        <p:spPr>
          <a:xfrm>
            <a:off x="3426654" y="9024094"/>
            <a:ext cx="157094" cy="231708"/>
          </a:xfrm>
        </p:spPr>
        <p:txBody>
          <a:bodyPr/>
          <a:lstStyle/>
          <a:p>
            <a:pPr>
              <a:defRPr/>
            </a:pPr>
            <a:fld id="{DBA2C2E2-0E08-480B-A22D-C2F2EBF6A27D}" type="slidenum">
              <a:rPr lang="en-US" smtClean="0"/>
              <a:pPr>
                <a:defRPr/>
              </a:pPr>
              <a:t>90</a:t>
            </a:fld>
            <a:endParaRPr lang="en-US"/>
          </a:p>
        </p:txBody>
      </p:sp>
    </p:spTree>
    <p:extLst>
      <p:ext uri="{BB962C8B-B14F-4D97-AF65-F5344CB8AC3E}">
        <p14:creationId xmlns:p14="http://schemas.microsoft.com/office/powerpoint/2010/main" val="124644861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a:latin typeface="+mn-lt"/>
              </a:rPr>
              <a:t>Review slide. </a:t>
            </a:r>
            <a:endParaRPr lang="en-US" altLang="en-US" sz="1100" i="1">
              <a:latin typeface="+mn-lt"/>
              <a:ea typeface="ＭＳ Ｐゴシック" panose="020B0600070205080204" pitchFamily="34" charset="-128"/>
              <a:cs typeface="Arial" panose="020B0604020202020204" pitchFamily="34" charset="0"/>
            </a:endParaRPr>
          </a:p>
          <a:p>
            <a:r>
              <a:rPr lang="en-US" sz="1100">
                <a:latin typeface="+mn-lt"/>
              </a:rPr>
              <a:t>When a doctor prescribes an antibiotic, the doctor expects you to take it as directed (frequency and duration). Doctors know that if you don’t take the medicine as intended, the infection could return. Missed or skipped doses can lead to antibiotic resistance.</a:t>
            </a:r>
          </a:p>
          <a:p>
            <a:endParaRPr lang="en-US" sz="1100">
              <a:latin typeface="+mn-lt"/>
            </a:endParaRPr>
          </a:p>
          <a:p>
            <a:r>
              <a:rPr lang="en-US" sz="1100">
                <a:latin typeface="+mn-lt"/>
              </a:rPr>
              <a:t>Poor fidelity—not giving students the dose you set out to give the student—will undermine the systematic nature of the DBI process. You will not be able to determine accurately if the intervention needs to be adapted because the student will not have received the intervention. Also, a lot of time is wasted.</a:t>
            </a:r>
          </a:p>
          <a:p>
            <a:endParaRPr lang="en-US" sz="1100">
              <a:latin typeface="+mn-lt"/>
            </a:endParaRPr>
          </a:p>
          <a:p>
            <a:r>
              <a:rPr lang="en-US" sz="1100">
                <a:latin typeface="+mn-lt"/>
              </a:rPr>
              <a:t>The NCII website provides a fidelity tool for assessing student-level implementation of DBI: </a:t>
            </a:r>
            <a:r>
              <a:rPr lang="en-US" sz="1100">
                <a:hlinkClick r:id="rId3"/>
              </a:rPr>
              <a:t>https://intensiveintervention.org/sites/default/files/DBI_Weekly_Log_508.pdf</a:t>
            </a:r>
            <a:r>
              <a:rPr lang="en-US" sz="1100">
                <a:latin typeface="+mn-lt"/>
              </a:rPr>
              <a:t>.</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387380" y="9024094"/>
            <a:ext cx="235642" cy="231708"/>
          </a:xfrm>
        </p:spPr>
        <p:txBody>
          <a:bodyPr/>
          <a:lstStyle/>
          <a:p>
            <a:fld id="{B54DC83E-89B8-4806-9A94-7D2BAA520DC6}" type="slidenum">
              <a:rPr lang="en-US" smtClean="0"/>
              <a:pPr/>
              <a:t>91</a:t>
            </a:fld>
            <a:endParaRPr lang="en-US"/>
          </a:p>
        </p:txBody>
      </p:sp>
    </p:spTree>
    <p:extLst>
      <p:ext uri="{BB962C8B-B14F-4D97-AF65-F5344CB8AC3E}">
        <p14:creationId xmlns:p14="http://schemas.microsoft.com/office/powerpoint/2010/main" val="286126188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a:t>Provide groups 3–5 minutes to discuss and then share out.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387380" y="9024094"/>
            <a:ext cx="235642" cy="231708"/>
          </a:xfrm>
        </p:spPr>
        <p:txBody>
          <a:bodyPr/>
          <a:lstStyle/>
          <a:p>
            <a:fld id="{B54DC83E-89B8-4806-9A94-7D2BAA520DC6}" type="slidenum">
              <a:rPr lang="en-US" smtClean="0"/>
              <a:pPr/>
              <a:t>92</a:t>
            </a:fld>
            <a:endParaRPr lang="en-US"/>
          </a:p>
        </p:txBody>
      </p:sp>
    </p:spTree>
    <p:extLst>
      <p:ext uri="{BB962C8B-B14F-4D97-AF65-F5344CB8AC3E}">
        <p14:creationId xmlns:p14="http://schemas.microsoft.com/office/powerpoint/2010/main" val="33012192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xfrm>
            <a:off x="968209" y="4415156"/>
            <a:ext cx="5476479" cy="41836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64394">
              <a:lnSpc>
                <a:spcPct val="100000"/>
              </a:lnSpc>
              <a:spcBef>
                <a:spcPct val="0"/>
              </a:spcBef>
            </a:pPr>
            <a:r>
              <a:rPr lang="en-US" altLang="en-US" sz="1100">
                <a:latin typeface="+mn-lt"/>
                <a:ea typeface="ＭＳ Ｐゴシック" panose="020B0600070205080204" pitchFamily="34" charset="-128"/>
              </a:rPr>
              <a:t>This graphic provides one example of a way to think about fidelity and includes the elements of </a:t>
            </a:r>
            <a:r>
              <a:rPr lang="en-US" altLang="en-US" sz="1100" b="1">
                <a:latin typeface="+mn-lt"/>
                <a:ea typeface="ＭＳ Ｐゴシック" panose="020B0600070205080204" pitchFamily="34" charset="-128"/>
              </a:rPr>
              <a:t>adherence, exposure, quality of delivery, program specificity, </a:t>
            </a:r>
            <a:r>
              <a:rPr lang="en-US" altLang="en-US" sz="1100" b="0">
                <a:latin typeface="+mn-lt"/>
                <a:ea typeface="ＭＳ Ｐゴシック" panose="020B0600070205080204" pitchFamily="34" charset="-128"/>
              </a:rPr>
              <a:t>and </a:t>
            </a:r>
            <a:r>
              <a:rPr lang="en-US" altLang="en-US" sz="1100" b="1">
                <a:latin typeface="+mn-lt"/>
                <a:ea typeface="ＭＳ Ｐゴシック" panose="020B0600070205080204" pitchFamily="34" charset="-128"/>
              </a:rPr>
              <a:t>student engagement.</a:t>
            </a:r>
            <a:endParaRPr lang="en-US" altLang="en-US" sz="1100">
              <a:latin typeface="+mn-lt"/>
              <a:ea typeface="ＭＳ Ｐゴシック" panose="020B0600070205080204" pitchFamily="34" charset="-128"/>
            </a:endParaRPr>
          </a:p>
          <a:p>
            <a:pPr defTabSz="464394">
              <a:lnSpc>
                <a:spcPct val="100000"/>
              </a:lnSpc>
              <a:spcBef>
                <a:spcPct val="0"/>
              </a:spcBef>
            </a:pPr>
            <a:endParaRPr lang="en-US" altLang="en-US" sz="1100">
              <a:latin typeface="+mn-lt"/>
              <a:ea typeface="ＭＳ Ｐゴシック" panose="020B0600070205080204" pitchFamily="34" charset="-128"/>
            </a:endParaRPr>
          </a:p>
          <a:p>
            <a:pPr defTabSz="464394">
              <a:lnSpc>
                <a:spcPct val="100000"/>
              </a:lnSpc>
              <a:spcBef>
                <a:spcPct val="0"/>
              </a:spcBef>
            </a:pPr>
            <a:r>
              <a:rPr lang="en-US" altLang="en-US" sz="1100">
                <a:latin typeface="+mn-lt"/>
                <a:ea typeface="ＭＳ Ｐゴシック" panose="020B0600070205080204" pitchFamily="34" charset="-128"/>
              </a:rPr>
              <a:t>Schools should have procedures in place to monitor the fidelity of their implementation of interventions. Although these procedures do not need to be formal, it is important to consider whether schools are implementing programs the way that they are intended to be delivered. In the midst of all the responsibilities of educators, small checks can make a big difference in keeping services for students on track. </a:t>
            </a:r>
          </a:p>
          <a:p>
            <a:pPr defTabSz="464394">
              <a:lnSpc>
                <a:spcPct val="100000"/>
              </a:lnSpc>
              <a:spcBef>
                <a:spcPct val="0"/>
              </a:spcBef>
            </a:pPr>
            <a:endParaRPr lang="en-US" altLang="en-US" sz="1100" b="1">
              <a:latin typeface="+mn-lt"/>
              <a:ea typeface="ＭＳ Ｐゴシック" panose="020B0600070205080204" pitchFamily="34" charset="-128"/>
            </a:endParaRPr>
          </a:p>
          <a:p>
            <a:pPr defTabSz="464394">
              <a:lnSpc>
                <a:spcPct val="100000"/>
              </a:lnSpc>
              <a:spcBef>
                <a:spcPct val="0"/>
              </a:spcBef>
            </a:pPr>
            <a:r>
              <a:rPr lang="en-US" altLang="en-US" sz="1100" i="1">
                <a:latin typeface="+mn-lt"/>
                <a:ea typeface="ＭＳ Ｐゴシック" panose="020B0600070205080204" pitchFamily="34" charset="-128"/>
              </a:rPr>
              <a:t>Note: The notes on each element on fidelity are animated to pop up with each click. Click ahead each time you discuss a new element of fidelity and click again to close that element.</a:t>
            </a:r>
          </a:p>
          <a:p>
            <a:pPr defTabSz="464394">
              <a:lnSpc>
                <a:spcPct val="100000"/>
              </a:lnSpc>
              <a:spcBef>
                <a:spcPct val="0"/>
              </a:spcBef>
            </a:pPr>
            <a:endParaRPr lang="en-US" altLang="en-US" sz="1100" b="1">
              <a:latin typeface="+mn-lt"/>
              <a:ea typeface="ＭＳ Ｐゴシック" panose="020B0600070205080204" pitchFamily="34" charset="-128"/>
            </a:endParaRPr>
          </a:p>
          <a:p>
            <a:pPr defTabSz="464394">
              <a:lnSpc>
                <a:spcPct val="100000"/>
              </a:lnSpc>
              <a:spcBef>
                <a:spcPct val="0"/>
              </a:spcBef>
              <a:buFontTx/>
              <a:buAutoNum type="arabicPeriod"/>
            </a:pPr>
            <a:r>
              <a:rPr lang="en-US" altLang="en-US" sz="1100">
                <a:latin typeface="+mn-lt"/>
                <a:ea typeface="ＭＳ Ｐゴシック" panose="020B0600070205080204" pitchFamily="34" charset="-128"/>
              </a:rPr>
              <a:t> </a:t>
            </a:r>
            <a:r>
              <a:rPr lang="en-US" altLang="en-US" sz="1100" i="1">
                <a:latin typeface="+mn-lt"/>
                <a:ea typeface="ＭＳ Ｐゴシック" panose="020B0600070205080204" pitchFamily="34" charset="-128"/>
              </a:rPr>
              <a:t>(Click) </a:t>
            </a:r>
            <a:r>
              <a:rPr lang="en-US" altLang="en-US" sz="1100">
                <a:latin typeface="+mn-lt"/>
                <a:ea typeface="ＭＳ Ｐゴシック" panose="020B0600070205080204" pitchFamily="34" charset="-128"/>
              </a:rPr>
              <a:t>When we discuss </a:t>
            </a:r>
            <a:r>
              <a:rPr lang="en-US" altLang="en-US" sz="1100" b="1">
                <a:latin typeface="+mn-lt"/>
                <a:ea typeface="ＭＳ Ｐゴシック" panose="020B0600070205080204" pitchFamily="34" charset="-128"/>
              </a:rPr>
              <a:t>adherence, </a:t>
            </a:r>
            <a:r>
              <a:rPr lang="en-US" altLang="en-US" sz="1100">
                <a:latin typeface="+mn-lt"/>
                <a:ea typeface="ＭＳ Ｐゴシック" panose="020B0600070205080204" pitchFamily="34" charset="-128"/>
              </a:rPr>
              <a:t>we are focused on </a:t>
            </a:r>
            <a:r>
              <a:rPr lang="en-US" altLang="en-US" sz="1100" b="1">
                <a:latin typeface="+mn-lt"/>
                <a:ea typeface="ＭＳ Ｐゴシック" panose="020B0600070205080204" pitchFamily="34" charset="-128"/>
              </a:rPr>
              <a:t>how well we stick to the plan/curriculum/assessment </a:t>
            </a:r>
            <a:r>
              <a:rPr lang="en-US" altLang="en-US" sz="1100">
                <a:latin typeface="+mn-lt"/>
                <a:ea typeface="ＭＳ Ｐゴシック" panose="020B0600070205080204" pitchFamily="34" charset="-128"/>
              </a:rPr>
              <a:t>(i.e., implementing the plan/curriculum/assessment as it was intended to be implemented based on research). For a secondary intervention, adherence may mean how well teachers implement all pieces of an intervention, in the way they were intended to be implemented. This doesn’t necessarily mean that teachers should follow a script word for word, but covering certain content with appropriate pacing and relevant language and techniques are important. </a:t>
            </a:r>
            <a:r>
              <a:rPr lang="en-US" altLang="en-US" sz="1100" i="1">
                <a:latin typeface="+mn-lt"/>
                <a:ea typeface="ＭＳ Ｐゴシック" panose="020B0600070205080204" pitchFamily="34" charset="-128"/>
              </a:rPr>
              <a:t>(Click)</a:t>
            </a:r>
            <a:endParaRPr lang="en-US" altLang="en-US" sz="1100">
              <a:latin typeface="+mn-lt"/>
              <a:ea typeface="ＭＳ Ｐゴシック" panose="020B0600070205080204" pitchFamily="34" charset="-128"/>
            </a:endParaRPr>
          </a:p>
          <a:p>
            <a:pPr defTabSz="464394">
              <a:lnSpc>
                <a:spcPct val="100000"/>
              </a:lnSpc>
              <a:spcBef>
                <a:spcPct val="0"/>
              </a:spcBef>
            </a:pPr>
            <a:endParaRPr lang="en-US" altLang="en-US" sz="1100">
              <a:latin typeface="+mn-lt"/>
              <a:ea typeface="ＭＳ Ｐゴシック" panose="020B0600070205080204" pitchFamily="34" charset="-128"/>
            </a:endParaRPr>
          </a:p>
          <a:p>
            <a:pPr defTabSz="464394">
              <a:lnSpc>
                <a:spcPct val="100000"/>
              </a:lnSpc>
              <a:spcBef>
                <a:spcPct val="0"/>
              </a:spcBef>
            </a:pPr>
            <a:r>
              <a:rPr lang="en-US" altLang="en-US" sz="1100">
                <a:latin typeface="+mn-lt"/>
                <a:ea typeface="ＭＳ Ｐゴシック" panose="020B0600070205080204" pitchFamily="34" charset="-128"/>
              </a:rPr>
              <a:t>2. </a:t>
            </a:r>
            <a:r>
              <a:rPr lang="en-US" altLang="en-US" sz="1100" i="1">
                <a:latin typeface="+mn-lt"/>
                <a:ea typeface="ＭＳ Ｐゴシック" panose="020B0600070205080204" pitchFamily="34" charset="-128"/>
              </a:rPr>
              <a:t>(Click) </a:t>
            </a:r>
            <a:r>
              <a:rPr lang="en-US" altLang="en-US" sz="1100" b="1">
                <a:latin typeface="+mn-lt"/>
                <a:ea typeface="ＭＳ Ｐゴシック" panose="020B0600070205080204" pitchFamily="34" charset="-128"/>
              </a:rPr>
              <a:t>Duration/exposure</a:t>
            </a:r>
            <a:r>
              <a:rPr lang="en-US" altLang="en-US" sz="1100">
                <a:latin typeface="+mn-lt"/>
                <a:ea typeface="ＭＳ Ｐゴシック" panose="020B0600070205080204" pitchFamily="34" charset="-128"/>
              </a:rPr>
              <a:t> refers to </a:t>
            </a:r>
            <a:r>
              <a:rPr lang="en-US" altLang="en-US" sz="1100" b="1">
                <a:latin typeface="+mn-lt"/>
                <a:ea typeface="ＭＳ Ｐゴシック" panose="020B0600070205080204" pitchFamily="34" charset="-128"/>
              </a:rPr>
              <a:t>how often a student receives an intervention</a:t>
            </a:r>
            <a:r>
              <a:rPr lang="en-US" altLang="en-US" sz="1100">
                <a:latin typeface="+mn-lt"/>
                <a:ea typeface="ＭＳ Ｐゴシック" panose="020B0600070205080204" pitchFamily="34" charset="-128"/>
              </a:rPr>
              <a:t> and </a:t>
            </a:r>
            <a:r>
              <a:rPr lang="en-US" altLang="en-US" sz="1100" b="1">
                <a:latin typeface="+mn-lt"/>
                <a:ea typeface="ＭＳ Ｐゴシック" panose="020B0600070205080204" pitchFamily="34" charset="-128"/>
              </a:rPr>
              <a:t>how long an intervention lasts.</a:t>
            </a:r>
            <a:r>
              <a:rPr lang="en-US" altLang="en-US" sz="1100">
                <a:latin typeface="+mn-lt"/>
                <a:ea typeface="ＭＳ Ｐゴシック" panose="020B0600070205080204" pitchFamily="34" charset="-128"/>
              </a:rPr>
              <a:t> When thinking about fidelity, we are considering whether the exposure/duration being used with a student matches the recommendation by the author/publisher of the curriculum. In the case of secondary interventions, developers and researchers typically specify the required exposure/duration that is needed for the intervention to be effective for most students. If the intervention developer calls for 3 days per week for 45 minutes each day, is the student receiving this intervention dosage? </a:t>
            </a:r>
            <a:r>
              <a:rPr lang="en-US" altLang="en-US" sz="1100" i="1">
                <a:latin typeface="+mn-lt"/>
                <a:ea typeface="ＭＳ Ｐゴシック" panose="020B0600070205080204" pitchFamily="34" charset="-128"/>
              </a:rPr>
              <a:t>(Click)</a:t>
            </a:r>
            <a:endParaRPr lang="en-US" altLang="en-US" sz="1100">
              <a:latin typeface="+mn-lt"/>
              <a:ea typeface="ＭＳ Ｐゴシック" panose="020B0600070205080204" pitchFamily="34" charset="-128"/>
            </a:endParaRPr>
          </a:p>
          <a:p>
            <a:pPr defTabSz="464394">
              <a:lnSpc>
                <a:spcPct val="100000"/>
              </a:lnSpc>
              <a:spcBef>
                <a:spcPct val="0"/>
              </a:spcBef>
            </a:pPr>
            <a:endParaRPr lang="en-US" altLang="en-US" sz="1100">
              <a:latin typeface="+mn-lt"/>
              <a:ea typeface="ＭＳ Ｐゴシック" panose="020B0600070205080204" pitchFamily="34" charset="-128"/>
            </a:endParaRPr>
          </a:p>
          <a:p>
            <a:pPr defTabSz="464394">
              <a:lnSpc>
                <a:spcPct val="100000"/>
              </a:lnSpc>
              <a:spcBef>
                <a:spcPct val="0"/>
              </a:spcBef>
            </a:pPr>
            <a:r>
              <a:rPr lang="en-US" altLang="en-US" sz="1100">
                <a:latin typeface="+mn-lt"/>
                <a:ea typeface="ＭＳ Ｐゴシック" panose="020B0600070205080204" pitchFamily="34" charset="-128"/>
              </a:rPr>
              <a:t>3. </a:t>
            </a:r>
            <a:r>
              <a:rPr lang="en-US" altLang="en-US" sz="1100" i="1">
                <a:latin typeface="+mn-lt"/>
                <a:ea typeface="ＭＳ Ｐゴシック" panose="020B0600070205080204" pitchFamily="34" charset="-128"/>
              </a:rPr>
              <a:t>(Click) </a:t>
            </a:r>
            <a:r>
              <a:rPr lang="en-US" altLang="en-US" sz="1100">
                <a:latin typeface="+mn-lt"/>
                <a:ea typeface="ＭＳ Ｐゴシック" panose="020B0600070205080204" pitchFamily="34" charset="-128"/>
              </a:rPr>
              <a:t>It is important to not only adhere to the plan/curriculum/assessment but also look at the </a:t>
            </a:r>
            <a:r>
              <a:rPr lang="en-US" altLang="en-US" sz="1100" b="1">
                <a:latin typeface="+mn-lt"/>
                <a:ea typeface="ＭＳ Ｐゴシック" panose="020B0600070205080204" pitchFamily="34" charset="-128"/>
              </a:rPr>
              <a:t>quality of delivery</a:t>
            </a:r>
            <a:r>
              <a:rPr lang="en-US" altLang="en-US" sz="1100">
                <a:latin typeface="+mn-lt"/>
                <a:ea typeface="ＭＳ Ｐゴシック" panose="020B0600070205080204" pitchFamily="34" charset="-128"/>
              </a:rPr>
              <a:t>—how well the intervention, assessment, or instruction is delivered. For example, </a:t>
            </a:r>
            <a:r>
              <a:rPr lang="en-US" altLang="en-US" sz="1100" b="1">
                <a:latin typeface="+mn-lt"/>
                <a:ea typeface="ＭＳ Ｐゴシック" panose="020B0600070205080204" pitchFamily="34" charset="-128"/>
              </a:rPr>
              <a:t>do you use good teaching practices</a:t>
            </a:r>
            <a:r>
              <a:rPr lang="en-US" altLang="en-US" sz="1100">
                <a:latin typeface="+mn-lt"/>
                <a:ea typeface="ＭＳ Ｐゴシック" panose="020B0600070205080204" pitchFamily="34" charset="-128"/>
              </a:rPr>
              <a:t>? Quality instructional delivery also means that teachers are engaged in what they are teaching and animated in their delivery, not simply reading from a script. Providing teachers with constructive feedback on their instructional delivery is one way to improve the quality of delivery for secondary interventions. </a:t>
            </a:r>
            <a:r>
              <a:rPr lang="en-US" altLang="en-US" sz="1100" i="1">
                <a:latin typeface="+mn-lt"/>
                <a:ea typeface="ＭＳ Ｐゴシック" panose="020B0600070205080204" pitchFamily="34" charset="-128"/>
              </a:rPr>
              <a:t>(Click)</a:t>
            </a:r>
            <a:endParaRPr lang="en-US" altLang="en-US" sz="1100">
              <a:latin typeface="+mn-lt"/>
              <a:ea typeface="ＭＳ Ｐゴシック" panose="020B0600070205080204" pitchFamily="34" charset="-128"/>
            </a:endParaRPr>
          </a:p>
          <a:p>
            <a:pPr defTabSz="464394">
              <a:lnSpc>
                <a:spcPct val="100000"/>
              </a:lnSpc>
              <a:spcBef>
                <a:spcPct val="0"/>
              </a:spcBef>
            </a:pPr>
            <a:endParaRPr lang="en-US" altLang="en-US" sz="1100">
              <a:latin typeface="+mn-lt"/>
              <a:ea typeface="ＭＳ Ｐゴシック" panose="020B0600070205080204" pitchFamily="34" charset="-128"/>
            </a:endParaRPr>
          </a:p>
          <a:p>
            <a:pPr defTabSz="464394">
              <a:lnSpc>
                <a:spcPct val="100000"/>
              </a:lnSpc>
              <a:spcBef>
                <a:spcPct val="0"/>
              </a:spcBef>
            </a:pPr>
            <a:r>
              <a:rPr lang="en-US" altLang="en-US" sz="1100">
                <a:latin typeface="+mn-lt"/>
                <a:ea typeface="ＭＳ Ｐゴシック" panose="020B0600070205080204" pitchFamily="34" charset="-128"/>
              </a:rPr>
              <a:t>4. </a:t>
            </a:r>
            <a:r>
              <a:rPr lang="en-US" altLang="en-US" sz="1100" i="1">
                <a:latin typeface="+mn-lt"/>
                <a:ea typeface="ＭＳ Ｐゴシック" panose="020B0600070205080204" pitchFamily="34" charset="-128"/>
              </a:rPr>
              <a:t>(Click)</a:t>
            </a:r>
            <a:r>
              <a:rPr lang="en-US" altLang="en-US" sz="1100">
                <a:latin typeface="+mn-lt"/>
                <a:ea typeface="ＭＳ Ｐゴシック" panose="020B0600070205080204" pitchFamily="34" charset="-128"/>
              </a:rPr>
              <a:t> Another component is </a:t>
            </a:r>
            <a:r>
              <a:rPr lang="en-US" altLang="en-US" sz="1100" b="1">
                <a:latin typeface="+mn-lt"/>
                <a:ea typeface="ＭＳ Ｐゴシック" panose="020B0600070205080204" pitchFamily="34" charset="-128"/>
              </a:rPr>
              <a:t>program specificity, </a:t>
            </a:r>
            <a:r>
              <a:rPr lang="en-US" altLang="en-US" sz="1100">
                <a:latin typeface="+mn-lt"/>
                <a:ea typeface="ＭＳ Ｐゴシック" panose="020B0600070205080204" pitchFamily="34" charset="-128"/>
              </a:rPr>
              <a:t>or </a:t>
            </a:r>
            <a:r>
              <a:rPr lang="en-US" altLang="en-US" sz="1100" b="1">
                <a:latin typeface="+mn-lt"/>
                <a:ea typeface="ＭＳ Ｐゴシック" panose="020B0600070205080204" pitchFamily="34" charset="-128"/>
              </a:rPr>
              <a:t>how well the intervention is defined and how different it is from other interventions.</a:t>
            </a:r>
            <a:r>
              <a:rPr lang="en-US" altLang="en-US" sz="1100">
                <a:latin typeface="+mn-lt"/>
                <a:ea typeface="ＭＳ Ｐゴシック" panose="020B0600070205080204" pitchFamily="34" charset="-128"/>
              </a:rPr>
              <a:t> Clearly defined interventions and assessments allow teachers to more easily adhere to the program as defined. Is the intervention a good match for a student’s needs? Or does every low reader get the same intervention? </a:t>
            </a:r>
            <a:r>
              <a:rPr lang="en-US" altLang="en-US" sz="1100" i="1">
                <a:latin typeface="+mn-lt"/>
                <a:ea typeface="ＭＳ Ｐゴシック" panose="020B0600070205080204" pitchFamily="34" charset="-128"/>
              </a:rPr>
              <a:t>(Click)</a:t>
            </a:r>
            <a:endParaRPr lang="en-US" altLang="en-US" sz="1100">
              <a:latin typeface="+mn-lt"/>
              <a:ea typeface="ＭＳ Ｐゴシック" panose="020B0600070205080204" pitchFamily="34" charset="-128"/>
            </a:endParaRPr>
          </a:p>
          <a:p>
            <a:pPr defTabSz="464394">
              <a:lnSpc>
                <a:spcPct val="100000"/>
              </a:lnSpc>
              <a:spcBef>
                <a:spcPct val="0"/>
              </a:spcBef>
            </a:pPr>
            <a:endParaRPr lang="en-US" altLang="en-US" sz="1100">
              <a:latin typeface="+mn-lt"/>
              <a:ea typeface="ＭＳ Ｐゴシック" panose="020B0600070205080204" pitchFamily="34" charset="-128"/>
            </a:endParaRPr>
          </a:p>
          <a:p>
            <a:pPr defTabSz="464394">
              <a:lnSpc>
                <a:spcPct val="100000"/>
              </a:lnSpc>
              <a:spcBef>
                <a:spcPct val="0"/>
              </a:spcBef>
            </a:pPr>
            <a:r>
              <a:rPr lang="en-US" altLang="en-US" sz="1100">
                <a:latin typeface="+mn-lt"/>
                <a:ea typeface="ＭＳ Ｐゴシック" panose="020B0600070205080204" pitchFamily="34" charset="-128"/>
              </a:rPr>
              <a:t>5. </a:t>
            </a:r>
            <a:r>
              <a:rPr lang="en-US" altLang="en-US" sz="1100" i="1">
                <a:latin typeface="+mn-lt"/>
                <a:ea typeface="ＭＳ Ｐゴシック" panose="020B0600070205080204" pitchFamily="34" charset="-128"/>
              </a:rPr>
              <a:t>(Click)</a:t>
            </a:r>
            <a:r>
              <a:rPr lang="en-US" altLang="en-US" sz="1100">
                <a:latin typeface="+mn-lt"/>
                <a:ea typeface="ＭＳ Ｐゴシック" panose="020B0600070205080204" pitchFamily="34" charset="-128"/>
              </a:rPr>
              <a:t> Just as quality of delivery is critical, it also is important to focus on </a:t>
            </a:r>
            <a:r>
              <a:rPr lang="en-US" altLang="en-US" sz="1100" b="1">
                <a:latin typeface="+mn-lt"/>
                <a:ea typeface="ＭＳ Ｐゴシック" panose="020B0600070205080204" pitchFamily="34" charset="-128"/>
              </a:rPr>
              <a:t>student engagement, </a:t>
            </a:r>
            <a:r>
              <a:rPr lang="en-US" altLang="en-US" sz="1100">
                <a:latin typeface="+mn-lt"/>
                <a:ea typeface="ＭＳ Ｐゴシック" panose="020B0600070205080204" pitchFamily="34" charset="-128"/>
              </a:rPr>
              <a:t>or </a:t>
            </a:r>
            <a:r>
              <a:rPr lang="en-US" altLang="en-US" sz="1100" b="1">
                <a:latin typeface="+mn-lt"/>
                <a:ea typeface="ＭＳ Ｐゴシック" panose="020B0600070205080204" pitchFamily="34" charset="-128"/>
              </a:rPr>
              <a:t>how engaged and involved the students are in the intervention or activity.</a:t>
            </a:r>
            <a:r>
              <a:rPr lang="en-US" altLang="en-US" sz="1100">
                <a:latin typeface="+mn-lt"/>
                <a:ea typeface="ＭＳ Ｐゴシック" panose="020B0600070205080204" pitchFamily="34" charset="-128"/>
              </a:rPr>
              <a:t> Following a prescribed program alone often is not enough. Consider whether competing behaviors make it difficult for students to take part in the intervention as designed. During the delivery of secondary interventions, teachers may need to use behavior management strategies to manage student behaviors, including providing choice, adding elements of competition, and offering frequent opportunities to respond.</a:t>
            </a:r>
            <a:r>
              <a:rPr lang="en-US" altLang="en-US" sz="1100" i="1">
                <a:latin typeface="+mn-lt"/>
                <a:ea typeface="ＭＳ Ｐゴシック" panose="020B0600070205080204" pitchFamily="34" charset="-128"/>
              </a:rPr>
              <a:t> (Click)</a:t>
            </a:r>
            <a:endParaRPr lang="en-US" altLang="en-US" sz="1100">
              <a:latin typeface="+mn-lt"/>
              <a:ea typeface="ＭＳ Ｐゴシック" panose="020B0600070205080204" pitchFamily="34" charset="-128"/>
            </a:endParaRPr>
          </a:p>
          <a:p>
            <a:pPr defTabSz="464394">
              <a:lnSpc>
                <a:spcPct val="100000"/>
              </a:lnSpc>
              <a:spcBef>
                <a:spcPct val="0"/>
              </a:spcBef>
            </a:pPr>
            <a:endParaRPr lang="en-US" altLang="en-US" sz="1100">
              <a:latin typeface="+mn-lt"/>
              <a:ea typeface="ＭＳ Ｐゴシック" panose="020B0600070205080204" pitchFamily="34" charset="-128"/>
            </a:endParaRPr>
          </a:p>
          <a:p>
            <a:pPr>
              <a:lnSpc>
                <a:spcPct val="100000"/>
              </a:lnSpc>
            </a:pPr>
            <a:r>
              <a:rPr lang="en-US" altLang="en-US" sz="1100" i="1">
                <a:latin typeface="+mn-lt"/>
                <a:ea typeface="ＭＳ Ｐゴシック" panose="020B0600070205080204" pitchFamily="34" charset="-128"/>
                <a:cs typeface="Arial" panose="020B0604020202020204" pitchFamily="34" charset="0"/>
              </a:rPr>
              <a:t>Note: Throughout discussions of fidelity, it is important to ensure that teachers believe that they work in an open, nonthreatening environment that values their skills and expertise and where they can learn from their colleagues. With a system of open communication and productive feedback, fidelity checks of classroom techniques and the essential components of multitiered systems of support can be a useful and supportive way for teachers to collaborate and become a stronger teaching network. This may be a useful discussion point for some groups.</a:t>
            </a:r>
          </a:p>
        </p:txBody>
      </p:sp>
      <p:sp>
        <p:nvSpPr>
          <p:cNvPr id="101380" name="Slide Number Placeholder 3"/>
          <p:cNvSpPr>
            <a:spLocks noGrp="1"/>
          </p:cNvSpPr>
          <p:nvPr>
            <p:ph type="sldNum" sz="quarter" idx="5"/>
          </p:nvPr>
        </p:nvSpPr>
        <p:spPr>
          <a:xfrm>
            <a:off x="3377762" y="9024094"/>
            <a:ext cx="254878" cy="23170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1761" indent="-28529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1171" indent="-228234">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7640" indent="-228234">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4108" indent="-228234">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0577" indent="-228234"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7045" indent="-228234"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3514" indent="-228234"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9982" indent="-228234"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defTabSz="912937">
              <a:spcBef>
                <a:spcPct val="0"/>
              </a:spcBef>
              <a:defRPr/>
            </a:pPr>
            <a:fld id="{DCFB474D-2134-4B6D-98A7-4B41E83AB4B7}" type="slidenum">
              <a:rPr lang="en-US" altLang="en-US">
                <a:solidFill>
                  <a:srgbClr val="595959"/>
                </a:solidFill>
                <a:cs typeface="Arial" panose="020B0604020202020204" pitchFamily="34" charset="0"/>
              </a:rPr>
              <a:pPr defTabSz="912937">
                <a:spcBef>
                  <a:spcPct val="0"/>
                </a:spcBef>
                <a:defRPr/>
              </a:pPr>
              <a:t>93</a:t>
            </a:fld>
            <a:endParaRPr lang="en-US" altLang="en-US">
              <a:solidFill>
                <a:srgbClr val="595959"/>
              </a:solidFill>
              <a:cs typeface="Arial" panose="020B0604020202020204" pitchFamily="34" charset="0"/>
            </a:endParaRPr>
          </a:p>
        </p:txBody>
      </p:sp>
    </p:spTree>
    <p:extLst>
      <p:ext uri="{BB962C8B-B14F-4D97-AF65-F5344CB8AC3E}">
        <p14:creationId xmlns:p14="http://schemas.microsoft.com/office/powerpoint/2010/main" val="10610184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Although some interventions may provide a fidelity monitoring tool, if your intervention does not provide this resource, NCII has developed a quick log that can be used by individual teachers to monitor fidelity to the intervention. This log includes a place for teachers to mark whether the intervention was offered, if the student was present, the amount of time the intervention was provided for, whether the student was engaged, and whether it was implemented as planned. </a:t>
            </a:r>
          </a:p>
          <a:p>
            <a:endParaRPr lang="en-US" sz="1100"/>
          </a:p>
          <a:p>
            <a:r>
              <a:rPr lang="en-US" sz="1100"/>
              <a:t>Many factors may impact the ability to deliver an intervention with fidelity. </a:t>
            </a:r>
          </a:p>
          <a:p>
            <a:pPr marL="171176" indent="-171176">
              <a:buFont typeface="Arial" panose="020B0604020202020204" pitchFamily="34" charset="0"/>
              <a:buChar char="•"/>
            </a:pPr>
            <a:r>
              <a:rPr lang="en-US" sz="1100"/>
              <a:t>You may have a fire drill, a snow day, or other event that impacts the delivery of the session.</a:t>
            </a:r>
          </a:p>
          <a:p>
            <a:pPr marL="171176" indent="-171176">
              <a:buFont typeface="Arial" panose="020B0604020202020204" pitchFamily="34" charset="0"/>
              <a:buChar char="•"/>
            </a:pPr>
            <a:r>
              <a:rPr lang="en-US" sz="1100"/>
              <a:t>A behavioral issue from the student or a fellow student in the intervention may distract from instructional delivery time.</a:t>
            </a:r>
          </a:p>
          <a:p>
            <a:pPr marL="171176" indent="-171176">
              <a:buFont typeface="Arial" panose="020B0604020202020204" pitchFamily="34" charset="0"/>
              <a:buChar char="•"/>
            </a:pPr>
            <a:r>
              <a:rPr lang="en-US" sz="1100"/>
              <a:t>You may be absent and the substitute may not have the same knowledge level. </a:t>
            </a:r>
          </a:p>
          <a:p>
            <a:r>
              <a:rPr lang="en-US" sz="1100"/>
              <a:t>Although some factors are outside your control, it is important to document these when making decisions about a student’s response to the intervention.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387380" y="9024094"/>
            <a:ext cx="235642" cy="231708"/>
          </a:xfrm>
        </p:spPr>
        <p:txBody>
          <a:bodyPr/>
          <a:lstStyle/>
          <a:p>
            <a:fld id="{B54DC83E-89B8-4806-9A94-7D2BAA520DC6}" type="slidenum">
              <a:rPr lang="en-US" smtClean="0"/>
              <a:pPr/>
              <a:t>94</a:t>
            </a:fld>
            <a:endParaRPr lang="en-US"/>
          </a:p>
        </p:txBody>
      </p:sp>
    </p:spTree>
    <p:extLst>
      <p:ext uri="{BB962C8B-B14F-4D97-AF65-F5344CB8AC3E}">
        <p14:creationId xmlns:p14="http://schemas.microsoft.com/office/powerpoint/2010/main" val="1761805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 have considered and practiced how to rate a validated intervention program, let’s look at an example. </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66385786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685800" y="3739368"/>
            <a:ext cx="5486400" cy="3600450"/>
          </a:xfrm>
        </p:spPr>
        <p:txBody>
          <a:bodyPr/>
          <a:lstStyle/>
          <a:p>
            <a:r>
              <a:rPr lang="en-US" i="1"/>
              <a:t>Read</a:t>
            </a:r>
            <a:r>
              <a:rPr lang="en-US" i="1" baseline="0"/>
              <a:t> slide.</a:t>
            </a:r>
            <a:endParaRPr lang="en-US" i="1"/>
          </a:p>
        </p:txBody>
      </p:sp>
      <p:sp>
        <p:nvSpPr>
          <p:cNvPr id="4" name="Slide Number Placeholder 3"/>
          <p:cNvSpPr>
            <a:spLocks noGrp="1"/>
          </p:cNvSpPr>
          <p:nvPr>
            <p:ph type="sldNum" sz="quarter" idx="10"/>
          </p:nvPr>
        </p:nvSpPr>
        <p:spPr/>
        <p:txBody>
          <a:bodyPr/>
          <a:lstStyle/>
          <a:p>
            <a:fld id="{1BCF944E-AC27-4BEA-9C0A-695BFCE7C965}" type="slidenum">
              <a:rPr lang="en-US" smtClean="0"/>
              <a:pPr/>
              <a:t>96</a:t>
            </a:fld>
            <a:endParaRPr lang="en-US"/>
          </a:p>
        </p:txBody>
      </p:sp>
    </p:spTree>
    <p:extLst>
      <p:ext uri="{BB962C8B-B14F-4D97-AF65-F5344CB8AC3E}">
        <p14:creationId xmlns:p14="http://schemas.microsoft.com/office/powerpoint/2010/main" val="384795478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96875"/>
            <a:ext cx="5486400" cy="3086100"/>
          </a:xfrm>
        </p:spPr>
      </p:sp>
      <p:sp>
        <p:nvSpPr>
          <p:cNvPr id="3" name="Notes Placeholder 2"/>
          <p:cNvSpPr>
            <a:spLocks noGrp="1"/>
          </p:cNvSpPr>
          <p:nvPr>
            <p:ph type="body" idx="1"/>
          </p:nvPr>
        </p:nvSpPr>
        <p:spPr>
          <a:xfrm>
            <a:off x="685800" y="3669030"/>
            <a:ext cx="5486400" cy="3600450"/>
          </a:xfrm>
        </p:spPr>
        <p:txBody>
          <a:bodyPr/>
          <a:lstStyle/>
          <a:p>
            <a:r>
              <a:rPr lang="en-US" sz="1100">
                <a:latin typeface="Arial"/>
                <a:cs typeface="Arial"/>
              </a:rPr>
              <a:t>Kelsey’s teacher started by reviewing and rating her intervention. In the evidence column of the table, she noted what she used to make her decisions. (</a:t>
            </a:r>
            <a:r>
              <a:rPr lang="en-US" sz="1100" i="1">
                <a:latin typeface="Arial"/>
                <a:cs typeface="Arial"/>
              </a:rPr>
              <a:t>Click for animation</a:t>
            </a:r>
            <a:r>
              <a:rPr lang="en-US" sz="1100">
                <a:latin typeface="Arial"/>
                <a:cs typeface="Arial"/>
              </a:rPr>
              <a:t>). In the rating column, you can see the rating she provided for each dimension. </a:t>
            </a:r>
            <a:endParaRPr lang="en-US" sz="1100"/>
          </a:p>
          <a:p>
            <a:endParaRPr lang="en-US" sz="1100"/>
          </a:p>
          <a:p>
            <a:r>
              <a:rPr lang="en-US" sz="1100">
                <a:latin typeface="Arial"/>
                <a:cs typeface="Arial"/>
              </a:rPr>
              <a:t>She gave a 2 for strength because the intervention showed moderate effects (between 0.35 and 0.49); a 2 for dosage because it was a daily intervention for 20 minutes with a moderate-sized group, allowing for multiple opportunities for peer practice and teacher feedback; a 3 for alignment as it clearly focused on three areas that Kelsey was struggling with; a 2 for attention to transfer as it builds on her previously learned skills but doesn’t clearly connect to her core instruction; a 2 for comprehensiveness as it includes three explicit instruction principles; and a 1 for behavior, although she isn’t concerned about this as Kelsey is currently not presenting with any major behavioral issues. </a:t>
            </a:r>
            <a:endParaRPr lang="en-US" sz="1100">
              <a:cs typeface="Arial"/>
            </a:endParaRPr>
          </a:p>
        </p:txBody>
      </p:sp>
      <p:sp>
        <p:nvSpPr>
          <p:cNvPr id="4" name="Slide Number Placeholder 3"/>
          <p:cNvSpPr>
            <a:spLocks noGrp="1"/>
          </p:cNvSpPr>
          <p:nvPr>
            <p:ph type="sldNum" sz="quarter" idx="10"/>
          </p:nvPr>
        </p:nvSpPr>
        <p:spPr/>
        <p:txBody>
          <a:bodyPr/>
          <a:lstStyle/>
          <a:p>
            <a:fld id="{B54DC83E-89B8-4806-9A94-7D2BAA520DC6}" type="slidenum">
              <a:rPr lang="en-US" smtClean="0"/>
              <a:pPr/>
              <a:t>97</a:t>
            </a:fld>
            <a:endParaRPr lang="en-US"/>
          </a:p>
        </p:txBody>
      </p:sp>
    </p:spTree>
    <p:extLst>
      <p:ext uri="{BB962C8B-B14F-4D97-AF65-F5344CB8AC3E}">
        <p14:creationId xmlns:p14="http://schemas.microsoft.com/office/powerpoint/2010/main" val="401856638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11163"/>
            <a:ext cx="5486400" cy="3086100"/>
          </a:xfrm>
        </p:spPr>
      </p:sp>
      <p:sp>
        <p:nvSpPr>
          <p:cNvPr id="3" name="Notes Placeholder 2"/>
          <p:cNvSpPr>
            <a:spLocks noGrp="1"/>
          </p:cNvSpPr>
          <p:nvPr>
            <p:ph type="body" idx="1"/>
          </p:nvPr>
        </p:nvSpPr>
        <p:spPr>
          <a:xfrm>
            <a:off x="685800" y="3846513"/>
            <a:ext cx="5486400" cy="3600450"/>
          </a:xfrm>
        </p:spPr>
        <p:txBody>
          <a:bodyPr/>
          <a:lstStyle/>
          <a:p>
            <a:r>
              <a:rPr lang="en-US" sz="1100" i="0"/>
              <a:t>While implementing the intervention, the teacher collects progress monitoring data for Kelsey and the other students in the intervention. </a:t>
            </a:r>
          </a:p>
          <a:p>
            <a:endParaRPr lang="en-US"/>
          </a:p>
        </p:txBody>
      </p:sp>
      <p:sp>
        <p:nvSpPr>
          <p:cNvPr id="4" name="Slide Number Placeholder 3"/>
          <p:cNvSpPr>
            <a:spLocks noGrp="1"/>
          </p:cNvSpPr>
          <p:nvPr>
            <p:ph type="sldNum" sz="quarter" idx="10"/>
          </p:nvPr>
        </p:nvSpPr>
        <p:spPr/>
        <p:txBody>
          <a:bodyPr/>
          <a:lstStyle/>
          <a:p>
            <a:fld id="{1BCF944E-AC27-4BEA-9C0A-695BFCE7C965}" type="slidenum">
              <a:rPr lang="en-US" smtClean="0"/>
              <a:pPr/>
              <a:t>98</a:t>
            </a:fld>
            <a:endParaRPr lang="en-US"/>
          </a:p>
        </p:txBody>
      </p:sp>
    </p:spTree>
    <p:extLst>
      <p:ext uri="{BB962C8B-B14F-4D97-AF65-F5344CB8AC3E}">
        <p14:creationId xmlns:p14="http://schemas.microsoft.com/office/powerpoint/2010/main" val="70189928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7025"/>
            <a:ext cx="5486400" cy="3086100"/>
          </a:xfrm>
        </p:spPr>
      </p:sp>
      <p:sp>
        <p:nvSpPr>
          <p:cNvPr id="3" name="Notes Placeholder 2"/>
          <p:cNvSpPr>
            <a:spLocks noGrp="1"/>
          </p:cNvSpPr>
          <p:nvPr>
            <p:ph type="body" idx="1"/>
          </p:nvPr>
        </p:nvSpPr>
        <p:spPr>
          <a:xfrm>
            <a:off x="685800" y="3654963"/>
            <a:ext cx="5486400" cy="3600450"/>
          </a:xfrm>
        </p:spPr>
        <p:txBody>
          <a:bodyPr/>
          <a:lstStyle/>
          <a:p>
            <a:r>
              <a:rPr lang="en-US" sz="1100" b="0"/>
              <a:t>Specifically, Kelsey’s teacher created the following plan for her progress monitoring. She is using the second-grade passage reading fluency measure, she collects data weekly, the team has determined that they will reconvene to review progress after 4–6 weeks.</a:t>
            </a:r>
          </a:p>
          <a:p>
            <a:endParaRPr lang="en-US" sz="1100" b="0"/>
          </a:p>
          <a:p>
            <a:r>
              <a:rPr lang="en-US" sz="1100" b="0"/>
              <a:t>Kelsey’s baseline was 23 words correct per minute and her target goal using the spring benchmark is 90 words correct per minute. </a:t>
            </a:r>
            <a:endParaRPr lang="en-US" sz="1100" b="1"/>
          </a:p>
        </p:txBody>
      </p:sp>
      <p:sp>
        <p:nvSpPr>
          <p:cNvPr id="4" name="Slide Number Placeholder 3"/>
          <p:cNvSpPr>
            <a:spLocks noGrp="1"/>
          </p:cNvSpPr>
          <p:nvPr>
            <p:ph type="sldNum" sz="quarter" idx="10"/>
          </p:nvPr>
        </p:nvSpPr>
        <p:spPr/>
        <p:txBody>
          <a:bodyPr/>
          <a:lstStyle/>
          <a:p>
            <a:fld id="{1BCF944E-AC27-4BEA-9C0A-695BFCE7C965}" type="slidenum">
              <a:rPr lang="en-US" smtClean="0"/>
              <a:pPr/>
              <a:t>99</a:t>
            </a:fld>
            <a:endParaRPr lang="en-US"/>
          </a:p>
        </p:txBody>
      </p:sp>
    </p:spTree>
    <p:extLst>
      <p:ext uri="{BB962C8B-B14F-4D97-AF65-F5344CB8AC3E}">
        <p14:creationId xmlns:p14="http://schemas.microsoft.com/office/powerpoint/2010/main" val="4279627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2E97C0-5F73-44DB-BA78-72A9FE98EAC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5" name="Title"/>
          <p:cNvSpPr>
            <a:spLocks noGrp="1"/>
          </p:cNvSpPr>
          <p:nvPr userDrawn="1">
            <p:ph type="title" hasCustomPrompt="1"/>
          </p:nvPr>
        </p:nvSpPr>
        <p:spPr>
          <a:xfrm>
            <a:off x="732790"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Arial Narrow" panose="020B0606020202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32790"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Arial Narrow" panose="020B0606020202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7" name="Date"/>
          <p:cNvSpPr>
            <a:spLocks noGrp="1"/>
          </p:cNvSpPr>
          <p:nvPr>
            <p:ph type="body" sz="quarter" idx="14" hasCustomPrompt="1"/>
          </p:nvPr>
        </p:nvSpPr>
        <p:spPr>
          <a:xfrm>
            <a:off x="10111861" y="3716536"/>
            <a:ext cx="113652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20XX</a:t>
            </a:r>
          </a:p>
        </p:txBody>
      </p:sp>
      <p:sp>
        <p:nvSpPr>
          <p:cNvPr id="4" name="Presenter"/>
          <p:cNvSpPr>
            <a:spLocks noGrp="1"/>
          </p:cNvSpPr>
          <p:nvPr>
            <p:ph type="body" sz="quarter" idx="13" hasCustomPrompt="1"/>
          </p:nvPr>
        </p:nvSpPr>
        <p:spPr>
          <a:xfrm>
            <a:off x="732790"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p:ph type="ftr" sz="quarter" idx="12"/>
          </p:nvPr>
        </p:nvSpPr>
        <p:spPr>
          <a:xfrm>
            <a:off x="732790" y="6734889"/>
            <a:ext cx="2954335" cy="123111"/>
          </a:xfrm>
        </p:spPr>
        <p:txBody>
          <a:bodyPr/>
          <a:lstStyle/>
          <a:p>
            <a:endParaRPr lang="en-US"/>
          </a:p>
        </p:txBody>
      </p:sp>
    </p:spTree>
    <p:extLst>
      <p:ext uri="{BB962C8B-B14F-4D97-AF65-F5344CB8AC3E}">
        <p14:creationId xmlns:p14="http://schemas.microsoft.com/office/powerpoint/2010/main" val="106199392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9074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44E50-A8B5-46E6-935F-89C17C6A8C6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6" name="TextBox 5">
            <a:extLst>
              <a:ext uri="{FF2B5EF4-FFF2-40B4-BE49-F238E27FC236}">
                <a16:creationId xmlns:a16="http://schemas.microsoft.com/office/drawing/2014/main" id="{EDEECBFC-F2AC-4A7D-A4BD-311B33EDDE65}"/>
              </a:ext>
            </a:extLst>
          </p:cNvPr>
          <p:cNvSpPr txBox="1"/>
          <p:nvPr userDrawn="1"/>
        </p:nvSpPr>
        <p:spPr>
          <a:xfrm>
            <a:off x="1090244" y="3594294"/>
            <a:ext cx="10234246" cy="2378280"/>
          </a:xfrm>
          <a:prstGeom prst="rect">
            <a:avLst/>
          </a:prstGeom>
          <a:noFill/>
        </p:spPr>
        <p:txBody>
          <a:bodyPr wrap="square" rtlCol="0">
            <a:noAutofit/>
          </a:bodyPr>
          <a:lstStyle/>
          <a:p>
            <a:pPr>
              <a:lnSpc>
                <a:spcPct val="175000"/>
              </a:lnSpc>
            </a:pPr>
            <a:r>
              <a:rPr lang="en-US" sz="2200"/>
              <a:t>www.intensiveintervention.org</a:t>
            </a:r>
          </a:p>
          <a:p>
            <a:pPr>
              <a:lnSpc>
                <a:spcPct val="175000"/>
              </a:lnSpc>
            </a:pPr>
            <a:r>
              <a:rPr lang="en-US" sz="2200"/>
              <a:t>ncii@air.org</a:t>
            </a:r>
          </a:p>
          <a:p>
            <a:pPr>
              <a:lnSpc>
                <a:spcPct val="175000"/>
              </a:lnSpc>
            </a:pPr>
            <a:r>
              <a:rPr lang="en-US" sz="2200"/>
              <a:t>https://twitter.com/TheNCII https://www.youtube.com/channel/UC6W2pma8TiSZvY_GWROkTLA</a:t>
            </a:r>
          </a:p>
        </p:txBody>
      </p:sp>
      <p:sp>
        <p:nvSpPr>
          <p:cNvPr id="11" name="TextBox 10">
            <a:extLst>
              <a:ext uri="{FF2B5EF4-FFF2-40B4-BE49-F238E27FC236}">
                <a16:creationId xmlns:a16="http://schemas.microsoft.com/office/drawing/2014/main" id="{810334FC-84F6-4046-90B7-24ADEB3883A5}"/>
              </a:ext>
            </a:extLst>
          </p:cNvPr>
          <p:cNvSpPr txBox="1"/>
          <p:nvPr userDrawn="1"/>
        </p:nvSpPr>
        <p:spPr>
          <a:xfrm>
            <a:off x="629178" y="5946434"/>
            <a:ext cx="10874324" cy="600870"/>
          </a:xfrm>
          <a:prstGeom prst="rect">
            <a:avLst/>
          </a:prstGeom>
          <a:noFill/>
        </p:spPr>
        <p:txBody>
          <a:bodyPr wrap="square" rtlCol="0">
            <a:noAutofit/>
          </a:bodyPr>
          <a:lstStyle/>
          <a:p>
            <a:pPr>
              <a:lnSpc>
                <a:spcPct val="175000"/>
              </a:lnSpc>
            </a:pPr>
            <a:r>
              <a:rPr lang="en-US" sz="2200"/>
              <a:t>1000 Thomas Jefferson Street NW   |   Washington, DC 20007-3835   |   866.577.5787</a:t>
            </a:r>
          </a:p>
        </p:txBody>
      </p:sp>
      <p:sp>
        <p:nvSpPr>
          <p:cNvPr id="3" name="Slide Number Placeholder 2">
            <a:extLst>
              <a:ext uri="{FF2B5EF4-FFF2-40B4-BE49-F238E27FC236}">
                <a16:creationId xmlns:a16="http://schemas.microsoft.com/office/drawing/2014/main" id="{C44B1A71-6E75-4D6A-80EB-C317D68B1925}"/>
              </a:ext>
            </a:extLst>
          </p:cNvPr>
          <p:cNvSpPr>
            <a:spLocks noGrp="1"/>
          </p:cNvSpPr>
          <p:nvPr>
            <p:ph type="sldNum" sz="quarter" idx="17"/>
          </p:nvPr>
        </p:nvSpPr>
        <p:spPr/>
        <p:txBody>
          <a:bodyPr/>
          <a:lstStyle/>
          <a:p>
            <a:fld id="{99A20822-4A49-4D36-86E3-300BA48D3F00}" type="slidenum">
              <a:rPr lang="en-US" smtClean="0"/>
              <a:pPr/>
              <a:t>‹#›</a:t>
            </a:fld>
            <a:endParaRPr lang="en-US"/>
          </a:p>
        </p:txBody>
      </p:sp>
      <p:sp>
        <p:nvSpPr>
          <p:cNvPr id="2" name="Title 1">
            <a:extLst>
              <a:ext uri="{FF2B5EF4-FFF2-40B4-BE49-F238E27FC236}">
                <a16:creationId xmlns:a16="http://schemas.microsoft.com/office/drawing/2014/main" id="{03A44994-3AA1-4E55-BEB7-812C28CC76E7}"/>
              </a:ext>
            </a:extLst>
          </p:cNvPr>
          <p:cNvSpPr>
            <a:spLocks noGrp="1"/>
          </p:cNvSpPr>
          <p:nvPr>
            <p:ph type="title" hasCustomPrompt="1"/>
          </p:nvPr>
        </p:nvSpPr>
        <p:spPr>
          <a:xfrm>
            <a:off x="48414" y="-400050"/>
            <a:ext cx="1041830" cy="175260"/>
          </a:xfrm>
        </p:spPr>
        <p:txBody>
          <a:bodyPr>
            <a:normAutofit/>
          </a:bodyPr>
          <a:lstStyle>
            <a:lvl1pPr>
              <a:defRPr sz="1000">
                <a:solidFill>
                  <a:srgbClr val="E6E6E6"/>
                </a:solidFill>
              </a:defRPr>
            </a:lvl1pPr>
          </a:lstStyle>
          <a:p>
            <a:r>
              <a:rPr lang="en-US"/>
              <a:t>Closing Slide</a:t>
            </a:r>
          </a:p>
        </p:txBody>
      </p:sp>
    </p:spTree>
    <p:extLst>
      <p:ext uri="{BB962C8B-B14F-4D97-AF65-F5344CB8AC3E}">
        <p14:creationId xmlns:p14="http://schemas.microsoft.com/office/powerpoint/2010/main" val="4008363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6" name="TextBox 5">
            <a:extLst>
              <a:ext uri="{FF2B5EF4-FFF2-40B4-BE49-F238E27FC236}">
                <a16:creationId xmlns:a16="http://schemas.microsoft.com/office/drawing/2014/main" id="{EDEECBFC-F2AC-4A7D-A4BD-311B33EDDE65}"/>
              </a:ext>
            </a:extLst>
          </p:cNvPr>
          <p:cNvSpPr txBox="1"/>
          <p:nvPr userDrawn="1"/>
        </p:nvSpPr>
        <p:spPr>
          <a:xfrm>
            <a:off x="1090244" y="3594294"/>
            <a:ext cx="10234246" cy="2378280"/>
          </a:xfrm>
          <a:prstGeom prst="rect">
            <a:avLst/>
          </a:prstGeom>
          <a:noFill/>
        </p:spPr>
        <p:txBody>
          <a:bodyPr wrap="square" rtlCol="0">
            <a:noAutofit/>
          </a:bodyPr>
          <a:lstStyle/>
          <a:p>
            <a:pPr>
              <a:lnSpc>
                <a:spcPct val="175000"/>
              </a:lnSpc>
            </a:pPr>
            <a:r>
              <a:rPr lang="en-US" sz="2200"/>
              <a:t>www.intensiveintervention.org</a:t>
            </a:r>
          </a:p>
          <a:p>
            <a:pPr>
              <a:lnSpc>
                <a:spcPct val="175000"/>
              </a:lnSpc>
            </a:pPr>
            <a:r>
              <a:rPr lang="en-US" sz="2200"/>
              <a:t>ncii@air.org</a:t>
            </a:r>
          </a:p>
          <a:p>
            <a:pPr>
              <a:lnSpc>
                <a:spcPct val="175000"/>
              </a:lnSpc>
            </a:pPr>
            <a:r>
              <a:rPr lang="en-US" sz="2200"/>
              <a:t>https://twitter.com/TheNCII https://www.youtube.com/channel/UC6W2pma8TiSZvY_GWROkTLA</a:t>
            </a:r>
          </a:p>
        </p:txBody>
      </p:sp>
      <p:sp>
        <p:nvSpPr>
          <p:cNvPr id="11" name="TextBox 10">
            <a:extLst>
              <a:ext uri="{FF2B5EF4-FFF2-40B4-BE49-F238E27FC236}">
                <a16:creationId xmlns:a16="http://schemas.microsoft.com/office/drawing/2014/main" id="{810334FC-84F6-4046-90B7-24ADEB3883A5}"/>
              </a:ext>
            </a:extLst>
          </p:cNvPr>
          <p:cNvSpPr txBox="1"/>
          <p:nvPr userDrawn="1"/>
        </p:nvSpPr>
        <p:spPr>
          <a:xfrm>
            <a:off x="629178" y="5946434"/>
            <a:ext cx="10874324" cy="600870"/>
          </a:xfrm>
          <a:prstGeom prst="rect">
            <a:avLst/>
          </a:prstGeom>
          <a:noFill/>
        </p:spPr>
        <p:txBody>
          <a:bodyPr wrap="square" rtlCol="0">
            <a:noAutofit/>
          </a:bodyPr>
          <a:lstStyle/>
          <a:p>
            <a:pPr>
              <a:lnSpc>
                <a:spcPct val="175000"/>
              </a:lnSpc>
            </a:pPr>
            <a:r>
              <a:rPr lang="en-US" sz="2200"/>
              <a:t>1000 Thomas Jefferson Street NW   |   Washington, DC 20007-3835   |   866.577.5787</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085287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928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72404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Title 1"/>
          <p:cNvSpPr>
            <a:spLocks noGrp="1"/>
          </p:cNvSpPr>
          <p:nvPr>
            <p:ph type="title"/>
          </p:nvPr>
        </p:nvSpPr>
        <p:spPr>
          <a:xfrm>
            <a:off x="911749" y="905710"/>
            <a:ext cx="10971217" cy="178510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a:xfrm>
            <a:off x="8559799" y="6766376"/>
            <a:ext cx="3323167" cy="123111"/>
          </a:xfrm>
        </p:spPr>
        <p:txBody>
          <a:bodyPr/>
          <a:lstStyle>
            <a:lvl1pPr>
              <a:defRPr>
                <a:solidFill>
                  <a:schemeClr val="tx2">
                    <a:lumMod val="75000"/>
                  </a:schemeClr>
                </a:solidFill>
              </a:defRPr>
            </a:lvl1pPr>
          </a:lstStyle>
          <a:p>
            <a:endParaRPr lang="en-US"/>
          </a:p>
        </p:txBody>
      </p:sp>
      <p:sp>
        <p:nvSpPr>
          <p:cNvPr id="4" name="Footer Placeholder 3"/>
          <p:cNvSpPr>
            <a:spLocks noGrp="1"/>
          </p:cNvSpPr>
          <p:nvPr>
            <p:ph type="ftr" sz="quarter" idx="11"/>
          </p:nvPr>
        </p:nvSpPr>
        <p:spPr>
          <a:xfrm>
            <a:off x="7104454" y="6656743"/>
            <a:ext cx="4778513" cy="107722"/>
          </a:xfrm>
        </p:spPr>
        <p:txBody>
          <a:bodyPr/>
          <a:lstStyle>
            <a:lvl1pPr>
              <a:defRPr sz="700"/>
            </a:lvl1pPr>
          </a:lstStyle>
          <a:p>
            <a:endParaRPr lang="en-US"/>
          </a:p>
        </p:txBody>
      </p:sp>
      <p:sp>
        <p:nvSpPr>
          <p:cNvPr id="6" name="Text Placeholder 5"/>
          <p:cNvSpPr>
            <a:spLocks noGrp="1"/>
          </p:cNvSpPr>
          <p:nvPr>
            <p:ph type="body" sz="quarter" idx="12"/>
          </p:nvPr>
        </p:nvSpPr>
        <p:spPr>
          <a:xfrm>
            <a:off x="916518" y="2938999"/>
            <a:ext cx="10966449" cy="2486835"/>
          </a:xfrm>
        </p:spPr>
        <p:txBody>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1236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4" name="Content Placeholder 2"/>
          <p:cNvSpPr>
            <a:spLocks noGrp="1"/>
          </p:cNvSpPr>
          <p:nvPr>
            <p:ph idx="10"/>
          </p:nvPr>
        </p:nvSpPr>
        <p:spPr bwMode="gray">
          <a:xfrm>
            <a:off x="6586129"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3"/>
          <p:cNvSpPr>
            <a:spLocks noGrp="1"/>
          </p:cNvSpPr>
          <p:nvPr>
            <p:ph type="sldNum" sz="quarter" idx="11"/>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156994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4077086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p:txBody>
      </p:sp>
      <p:sp>
        <p:nvSpPr>
          <p:cNvPr id="6" name="Slide Number Placeholder 5"/>
          <p:cNvSpPr>
            <a:spLocks noGrp="1"/>
          </p:cNvSpPr>
          <p:nvPr>
            <p:ph type="sldNum" sz="quarter" idx="12"/>
          </p:nvPr>
        </p:nvSpPr>
        <p:spPr>
          <a:xfrm>
            <a:off x="11725872" y="6507316"/>
            <a:ext cx="157094" cy="153888"/>
          </a:xfrm>
        </p:spPr>
        <p:txBody>
          <a:bodyPr wrap="none"/>
          <a:lstStyle>
            <a:lvl1pPr>
              <a:defRPr sz="1000"/>
            </a:lvl1pPr>
          </a:lstStyle>
          <a:p>
            <a:fld id="{A1A8B8B9-B651-4439-A868-E8F04EF81465}" type="slidenum">
              <a:rPr lang="en-US" smtClean="0"/>
              <a:pPr/>
              <a:t>‹#›</a:t>
            </a:fld>
            <a:endParaRPr lang="en-US"/>
          </a:p>
        </p:txBody>
      </p:sp>
    </p:spTree>
    <p:extLst>
      <p:ext uri="{BB962C8B-B14F-4D97-AF65-F5344CB8AC3E}">
        <p14:creationId xmlns:p14="http://schemas.microsoft.com/office/powerpoint/2010/main" val="499840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13843742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No Rul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725876" y="6507316"/>
            <a:ext cx="157094" cy="153888"/>
          </a:xfrm>
          <a:prstGeom prst="rect">
            <a:avLst/>
          </a:prstGeom>
        </p:spPr>
        <p:txBody>
          <a:bodyPr wrap="none" anchor="b" anchorCtr="0"/>
          <a:lstStyle/>
          <a:p>
            <a:pPr algn="r"/>
            <a:fld id="{F3477EC8-074D-41C4-94AE-E9EA7CEEA348}" type="slidenum">
              <a:rPr>
                <a:solidFill>
                  <a:srgbClr val="FFFFFF">
                    <a:lumMod val="75000"/>
                  </a:srgbClr>
                </a:solidFill>
              </a:rPr>
              <a:pPr algn="r"/>
              <a:t>‹#›</a:t>
            </a:fld>
            <a:endParaRPr>
              <a:solidFill>
                <a:srgbClr val="FFFFFF">
                  <a:lumMod val="75000"/>
                </a:srgbClr>
              </a:solidFill>
            </a:endParaRPr>
          </a:p>
        </p:txBody>
      </p:sp>
    </p:spTree>
    <p:extLst>
      <p:ext uri="{BB962C8B-B14F-4D97-AF65-F5344CB8AC3E}">
        <p14:creationId xmlns:p14="http://schemas.microsoft.com/office/powerpoint/2010/main" val="3195771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2E97C0-5F73-44DB-BA78-72A9FE98EAC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5" name="Title"/>
          <p:cNvSpPr>
            <a:spLocks noGrp="1"/>
          </p:cNvSpPr>
          <p:nvPr userDrawn="1">
            <p:ph type="title" hasCustomPrompt="1"/>
          </p:nvPr>
        </p:nvSpPr>
        <p:spPr>
          <a:xfrm>
            <a:off x="732790"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Arial Narrow" panose="020B0606020202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32790"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Arial Narrow" panose="020B0606020202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7" name="Date"/>
          <p:cNvSpPr>
            <a:spLocks noGrp="1"/>
          </p:cNvSpPr>
          <p:nvPr>
            <p:ph type="body" sz="quarter" idx="14" hasCustomPrompt="1"/>
          </p:nvPr>
        </p:nvSpPr>
        <p:spPr>
          <a:xfrm>
            <a:off x="10111861" y="3716536"/>
            <a:ext cx="113652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20XX</a:t>
            </a:r>
          </a:p>
        </p:txBody>
      </p:sp>
      <p:sp>
        <p:nvSpPr>
          <p:cNvPr id="4" name="Presenter"/>
          <p:cNvSpPr>
            <a:spLocks noGrp="1"/>
          </p:cNvSpPr>
          <p:nvPr>
            <p:ph type="body" sz="quarter" idx="13" hasCustomPrompt="1"/>
          </p:nvPr>
        </p:nvSpPr>
        <p:spPr>
          <a:xfrm>
            <a:off x="732790"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p:ph type="ftr" sz="quarter" idx="12"/>
          </p:nvPr>
        </p:nvSpPr>
        <p:spPr>
          <a:xfrm>
            <a:off x="732790" y="6734889"/>
            <a:ext cx="2954335" cy="123111"/>
          </a:xfrm>
        </p:spPr>
        <p:txBody>
          <a:bodyPr/>
          <a:lstStyle/>
          <a:p>
            <a:endParaRPr lang="en-US"/>
          </a:p>
        </p:txBody>
      </p:sp>
    </p:spTree>
    <p:extLst>
      <p:ext uri="{BB962C8B-B14F-4D97-AF65-F5344CB8AC3E}">
        <p14:creationId xmlns:p14="http://schemas.microsoft.com/office/powerpoint/2010/main" val="209617760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6407361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092747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6171732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6979791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4293344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432815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193183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8172230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7676171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8643287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326909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5672843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44E50-A8B5-46E6-935F-89C17C6A8C6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6" name="TextBox 5">
            <a:extLst>
              <a:ext uri="{FF2B5EF4-FFF2-40B4-BE49-F238E27FC236}">
                <a16:creationId xmlns:a16="http://schemas.microsoft.com/office/drawing/2014/main" id="{EDEECBFC-F2AC-4A7D-A4BD-311B33EDDE65}"/>
              </a:ext>
            </a:extLst>
          </p:cNvPr>
          <p:cNvSpPr txBox="1"/>
          <p:nvPr userDrawn="1"/>
        </p:nvSpPr>
        <p:spPr>
          <a:xfrm>
            <a:off x="1090244" y="3594294"/>
            <a:ext cx="10234246" cy="2378280"/>
          </a:xfrm>
          <a:prstGeom prst="rect">
            <a:avLst/>
          </a:prstGeom>
          <a:noFill/>
        </p:spPr>
        <p:txBody>
          <a:bodyPr wrap="square" rtlCol="0">
            <a:noAutofit/>
          </a:bodyPr>
          <a:lstStyle/>
          <a:p>
            <a:pPr>
              <a:lnSpc>
                <a:spcPct val="175000"/>
              </a:lnSpc>
            </a:pPr>
            <a:r>
              <a:rPr lang="en-US" sz="2200"/>
              <a:t>www.intensiveintervention.org</a:t>
            </a:r>
          </a:p>
          <a:p>
            <a:pPr>
              <a:lnSpc>
                <a:spcPct val="175000"/>
              </a:lnSpc>
            </a:pPr>
            <a:r>
              <a:rPr lang="en-US" sz="2200"/>
              <a:t>ncii@air.org</a:t>
            </a:r>
          </a:p>
          <a:p>
            <a:pPr>
              <a:lnSpc>
                <a:spcPct val="175000"/>
              </a:lnSpc>
            </a:pPr>
            <a:r>
              <a:rPr lang="en-US" sz="2200"/>
              <a:t>https://twitter.com/TheNCII https://www.youtube.com/channel/UC6W2pma8TiSZvY_GWROkTLA</a:t>
            </a:r>
          </a:p>
        </p:txBody>
      </p:sp>
      <p:sp>
        <p:nvSpPr>
          <p:cNvPr id="11" name="TextBox 10">
            <a:extLst>
              <a:ext uri="{FF2B5EF4-FFF2-40B4-BE49-F238E27FC236}">
                <a16:creationId xmlns:a16="http://schemas.microsoft.com/office/drawing/2014/main" id="{810334FC-84F6-4046-90B7-24ADEB3883A5}"/>
              </a:ext>
            </a:extLst>
          </p:cNvPr>
          <p:cNvSpPr txBox="1"/>
          <p:nvPr userDrawn="1"/>
        </p:nvSpPr>
        <p:spPr>
          <a:xfrm>
            <a:off x="629178" y="5946434"/>
            <a:ext cx="10874324" cy="600870"/>
          </a:xfrm>
          <a:prstGeom prst="rect">
            <a:avLst/>
          </a:prstGeom>
          <a:noFill/>
        </p:spPr>
        <p:txBody>
          <a:bodyPr wrap="square" rtlCol="0">
            <a:noAutofit/>
          </a:bodyPr>
          <a:lstStyle/>
          <a:p>
            <a:pPr>
              <a:lnSpc>
                <a:spcPct val="175000"/>
              </a:lnSpc>
            </a:pPr>
            <a:r>
              <a:rPr lang="en-US" sz="2200"/>
              <a:t>1000 Thomas Jefferson Street NW   |   Washington, DC 20007-3835   |   866.577.5787</a:t>
            </a:r>
          </a:p>
        </p:txBody>
      </p:sp>
      <p:sp>
        <p:nvSpPr>
          <p:cNvPr id="3" name="Slide Number Placeholder 2">
            <a:extLst>
              <a:ext uri="{FF2B5EF4-FFF2-40B4-BE49-F238E27FC236}">
                <a16:creationId xmlns:a16="http://schemas.microsoft.com/office/drawing/2014/main" id="{C44B1A71-6E75-4D6A-80EB-C317D68B1925}"/>
              </a:ext>
            </a:extLst>
          </p:cNvPr>
          <p:cNvSpPr>
            <a:spLocks noGrp="1"/>
          </p:cNvSpPr>
          <p:nvPr>
            <p:ph type="sldNum" sz="quarter" idx="17"/>
          </p:nvPr>
        </p:nvSpPr>
        <p:spPr/>
        <p:txBody>
          <a:bodyPr/>
          <a:lstStyle/>
          <a:p>
            <a:fld id="{99A20822-4A49-4D36-86E3-300BA48D3F00}" type="slidenum">
              <a:rPr lang="en-US" smtClean="0"/>
              <a:pPr/>
              <a:t>‹#›</a:t>
            </a:fld>
            <a:endParaRPr lang="en-US"/>
          </a:p>
        </p:txBody>
      </p:sp>
      <p:sp>
        <p:nvSpPr>
          <p:cNvPr id="2" name="Title 1">
            <a:extLst>
              <a:ext uri="{FF2B5EF4-FFF2-40B4-BE49-F238E27FC236}">
                <a16:creationId xmlns:a16="http://schemas.microsoft.com/office/drawing/2014/main" id="{03A44994-3AA1-4E55-BEB7-812C28CC76E7}"/>
              </a:ext>
            </a:extLst>
          </p:cNvPr>
          <p:cNvSpPr>
            <a:spLocks noGrp="1"/>
          </p:cNvSpPr>
          <p:nvPr>
            <p:ph type="title" hasCustomPrompt="1"/>
          </p:nvPr>
        </p:nvSpPr>
        <p:spPr>
          <a:xfrm>
            <a:off x="48414" y="-400050"/>
            <a:ext cx="1041830" cy="175260"/>
          </a:xfrm>
        </p:spPr>
        <p:txBody>
          <a:bodyPr>
            <a:normAutofit/>
          </a:bodyPr>
          <a:lstStyle>
            <a:lvl1pPr>
              <a:defRPr sz="1000">
                <a:solidFill>
                  <a:srgbClr val="E6E6E6"/>
                </a:solidFill>
              </a:defRPr>
            </a:lvl1pPr>
          </a:lstStyle>
          <a:p>
            <a:r>
              <a:rPr lang="en-US"/>
              <a:t>Closing Slide</a:t>
            </a:r>
          </a:p>
        </p:txBody>
      </p:sp>
    </p:spTree>
    <p:extLst>
      <p:ext uri="{BB962C8B-B14F-4D97-AF65-F5344CB8AC3E}">
        <p14:creationId xmlns:p14="http://schemas.microsoft.com/office/powerpoint/2010/main" val="9118950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6" name="TextBox 5">
            <a:extLst>
              <a:ext uri="{FF2B5EF4-FFF2-40B4-BE49-F238E27FC236}">
                <a16:creationId xmlns:a16="http://schemas.microsoft.com/office/drawing/2014/main" id="{EDEECBFC-F2AC-4A7D-A4BD-311B33EDDE65}"/>
              </a:ext>
            </a:extLst>
          </p:cNvPr>
          <p:cNvSpPr txBox="1"/>
          <p:nvPr userDrawn="1"/>
        </p:nvSpPr>
        <p:spPr>
          <a:xfrm>
            <a:off x="1090244" y="3594294"/>
            <a:ext cx="10234246" cy="2378280"/>
          </a:xfrm>
          <a:prstGeom prst="rect">
            <a:avLst/>
          </a:prstGeom>
          <a:noFill/>
        </p:spPr>
        <p:txBody>
          <a:bodyPr wrap="square" rtlCol="0">
            <a:noAutofit/>
          </a:bodyPr>
          <a:lstStyle/>
          <a:p>
            <a:pPr>
              <a:lnSpc>
                <a:spcPct val="175000"/>
              </a:lnSpc>
            </a:pPr>
            <a:r>
              <a:rPr lang="en-US" sz="2200"/>
              <a:t>www.intensiveintervention.org</a:t>
            </a:r>
          </a:p>
          <a:p>
            <a:pPr>
              <a:lnSpc>
                <a:spcPct val="175000"/>
              </a:lnSpc>
            </a:pPr>
            <a:r>
              <a:rPr lang="en-US" sz="2200"/>
              <a:t>ncii@air.org</a:t>
            </a:r>
          </a:p>
          <a:p>
            <a:pPr>
              <a:lnSpc>
                <a:spcPct val="175000"/>
              </a:lnSpc>
            </a:pPr>
            <a:r>
              <a:rPr lang="en-US" sz="2200"/>
              <a:t>https://twitter.com/TheNCII https://www.youtube.com/channel/UC6W2pma8TiSZvY_GWROkTLA</a:t>
            </a:r>
          </a:p>
        </p:txBody>
      </p:sp>
      <p:sp>
        <p:nvSpPr>
          <p:cNvPr id="11" name="TextBox 10">
            <a:extLst>
              <a:ext uri="{FF2B5EF4-FFF2-40B4-BE49-F238E27FC236}">
                <a16:creationId xmlns:a16="http://schemas.microsoft.com/office/drawing/2014/main" id="{810334FC-84F6-4046-90B7-24ADEB3883A5}"/>
              </a:ext>
            </a:extLst>
          </p:cNvPr>
          <p:cNvSpPr txBox="1"/>
          <p:nvPr userDrawn="1"/>
        </p:nvSpPr>
        <p:spPr>
          <a:xfrm>
            <a:off x="629178" y="5946434"/>
            <a:ext cx="10874324" cy="600870"/>
          </a:xfrm>
          <a:prstGeom prst="rect">
            <a:avLst/>
          </a:prstGeom>
          <a:noFill/>
        </p:spPr>
        <p:txBody>
          <a:bodyPr wrap="square" rtlCol="0">
            <a:noAutofit/>
          </a:bodyPr>
          <a:lstStyle/>
          <a:p>
            <a:pPr>
              <a:lnSpc>
                <a:spcPct val="175000"/>
              </a:lnSpc>
            </a:pPr>
            <a:r>
              <a:rPr lang="en-US" sz="2200"/>
              <a:t>1000 Thomas Jefferson Street NW   |   Washington, DC 20007-3835   |   866.577.5787</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6424981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467832"/>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6926504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Title 1"/>
          <p:cNvSpPr>
            <a:spLocks noGrp="1"/>
          </p:cNvSpPr>
          <p:nvPr>
            <p:ph type="title"/>
          </p:nvPr>
        </p:nvSpPr>
        <p:spPr>
          <a:xfrm>
            <a:off x="911749" y="905710"/>
            <a:ext cx="10971217" cy="178510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a:xfrm>
            <a:off x="8559799" y="6766376"/>
            <a:ext cx="3323167" cy="123111"/>
          </a:xfrm>
        </p:spPr>
        <p:txBody>
          <a:bodyPr/>
          <a:lstStyle>
            <a:lvl1pPr>
              <a:defRPr>
                <a:solidFill>
                  <a:schemeClr val="tx2">
                    <a:lumMod val="75000"/>
                  </a:schemeClr>
                </a:solidFill>
              </a:defRPr>
            </a:lvl1pPr>
          </a:lstStyle>
          <a:p>
            <a:endParaRPr lang="en-US"/>
          </a:p>
        </p:txBody>
      </p:sp>
      <p:sp>
        <p:nvSpPr>
          <p:cNvPr id="4" name="Footer Placeholder 3"/>
          <p:cNvSpPr>
            <a:spLocks noGrp="1"/>
          </p:cNvSpPr>
          <p:nvPr>
            <p:ph type="ftr" sz="quarter" idx="11"/>
          </p:nvPr>
        </p:nvSpPr>
        <p:spPr>
          <a:xfrm>
            <a:off x="7104454" y="6656743"/>
            <a:ext cx="4778513" cy="107722"/>
          </a:xfrm>
        </p:spPr>
        <p:txBody>
          <a:bodyPr/>
          <a:lstStyle>
            <a:lvl1pPr>
              <a:defRPr sz="700"/>
            </a:lvl1pPr>
          </a:lstStyle>
          <a:p>
            <a:endParaRPr lang="en-US"/>
          </a:p>
        </p:txBody>
      </p:sp>
      <p:sp>
        <p:nvSpPr>
          <p:cNvPr id="6" name="Text Placeholder 5"/>
          <p:cNvSpPr>
            <a:spLocks noGrp="1"/>
          </p:cNvSpPr>
          <p:nvPr>
            <p:ph type="body" sz="quarter" idx="12"/>
          </p:nvPr>
        </p:nvSpPr>
        <p:spPr>
          <a:xfrm>
            <a:off x="916518" y="2938999"/>
            <a:ext cx="10966449" cy="2486835"/>
          </a:xfrm>
        </p:spPr>
        <p:txBody>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6339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587372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4" name="Content Placeholder 2"/>
          <p:cNvSpPr>
            <a:spLocks noGrp="1"/>
          </p:cNvSpPr>
          <p:nvPr>
            <p:ph idx="10"/>
          </p:nvPr>
        </p:nvSpPr>
        <p:spPr bwMode="gray">
          <a:xfrm>
            <a:off x="6586129"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3"/>
          <p:cNvSpPr>
            <a:spLocks noGrp="1"/>
          </p:cNvSpPr>
          <p:nvPr>
            <p:ph type="sldNum" sz="quarter" idx="11"/>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15082992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21379654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p:txBody>
      </p:sp>
      <p:sp>
        <p:nvSpPr>
          <p:cNvPr id="6" name="Slide Number Placeholder 5"/>
          <p:cNvSpPr>
            <a:spLocks noGrp="1"/>
          </p:cNvSpPr>
          <p:nvPr>
            <p:ph type="sldNum" sz="quarter" idx="12"/>
          </p:nvPr>
        </p:nvSpPr>
        <p:spPr>
          <a:xfrm>
            <a:off x="11725872" y="6507316"/>
            <a:ext cx="157094" cy="153888"/>
          </a:xfrm>
        </p:spPr>
        <p:txBody>
          <a:bodyPr wrap="none"/>
          <a:lstStyle>
            <a:lvl1pPr>
              <a:defRPr sz="1000"/>
            </a:lvl1pPr>
          </a:lstStyle>
          <a:p>
            <a:fld id="{A1A8B8B9-B651-4439-A868-E8F04EF81465}" type="slidenum">
              <a:rPr lang="en-US" smtClean="0"/>
              <a:pPr/>
              <a:t>‹#›</a:t>
            </a:fld>
            <a:endParaRPr lang="en-US"/>
          </a:p>
        </p:txBody>
      </p:sp>
    </p:spTree>
    <p:extLst>
      <p:ext uri="{BB962C8B-B14F-4D97-AF65-F5344CB8AC3E}">
        <p14:creationId xmlns:p14="http://schemas.microsoft.com/office/powerpoint/2010/main" val="14096823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7427577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No Rul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725876" y="6507316"/>
            <a:ext cx="157094" cy="153888"/>
          </a:xfrm>
          <a:prstGeom prst="rect">
            <a:avLst/>
          </a:prstGeom>
        </p:spPr>
        <p:txBody>
          <a:bodyPr wrap="none" anchor="b" anchorCtr="0"/>
          <a:lstStyle/>
          <a:p>
            <a:pPr algn="r"/>
            <a:fld id="{F3477EC8-074D-41C4-94AE-E9EA7CEEA348}" type="slidenum">
              <a:rPr>
                <a:solidFill>
                  <a:srgbClr val="FFFFFF">
                    <a:lumMod val="75000"/>
                  </a:srgbClr>
                </a:solidFill>
              </a:rPr>
              <a:pPr algn="r"/>
              <a:t>‹#›</a:t>
            </a:fld>
            <a:endParaRPr>
              <a:solidFill>
                <a:srgbClr val="FFFFFF">
                  <a:lumMod val="75000"/>
                </a:srgbClr>
              </a:solidFill>
            </a:endParaRPr>
          </a:p>
        </p:txBody>
      </p:sp>
    </p:spTree>
    <p:extLst>
      <p:ext uri="{BB962C8B-B14F-4D97-AF65-F5344CB8AC3E}">
        <p14:creationId xmlns:p14="http://schemas.microsoft.com/office/powerpoint/2010/main" val="2838008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677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83703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1.jpeg"/><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 Size 42, 85% Black, Center Aligned in Placeholder</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pic>
        <p:nvPicPr>
          <p:cNvPr id="4" name="Picture 3">
            <a:extLst>
              <a:ext uri="{FF2B5EF4-FFF2-40B4-BE49-F238E27FC236}">
                <a16:creationId xmlns:a16="http://schemas.microsoft.com/office/drawing/2014/main" id="{94327D8D-869B-4B93-B6F6-D1B462738017}"/>
              </a:ext>
              <a:ext uri="{C183D7F6-B498-43B3-948B-1728B52AA6E4}">
                <adec:decorative xmlns:adec="http://schemas.microsoft.com/office/drawing/2017/decorative" val="1"/>
              </a:ext>
            </a:extLst>
          </p:cNvPr>
          <p:cNvPicPr>
            <a:picLocks noChangeAspect="1"/>
          </p:cNvPicPr>
          <p:nvPr userDrawn="1"/>
        </p:nvPicPr>
        <p:blipFill>
          <a:blip r:embed="rId24" cstate="screen">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65" r:id="rId1"/>
    <p:sldLayoutId id="2147483701" r:id="rId2"/>
    <p:sldLayoutId id="2147483748" r:id="rId3"/>
    <p:sldLayoutId id="2147483815" r:id="rId4"/>
    <p:sldLayoutId id="2147483662" r:id="rId5"/>
    <p:sldLayoutId id="2147483702" r:id="rId6"/>
    <p:sldLayoutId id="2147483774" r:id="rId7"/>
    <p:sldLayoutId id="2147483812" r:id="rId8"/>
    <p:sldLayoutId id="2147483785" r:id="rId9"/>
    <p:sldLayoutId id="2147483786" r:id="rId10"/>
    <p:sldLayoutId id="2147483814" r:id="rId11"/>
    <p:sldLayoutId id="2147483725" r:id="rId12"/>
    <p:sldLayoutId id="2147483806" r:id="rId13"/>
    <p:sldLayoutId id="2147483811" r:id="rId14"/>
    <p:sldLayoutId id="2147483810" r:id="rId15"/>
    <p:sldLayoutId id="2147483775" r:id="rId16"/>
    <p:sldLayoutId id="2147483816" r:id="rId17"/>
    <p:sldLayoutId id="2147483817" r:id="rId18"/>
    <p:sldLayoutId id="2147483818" r:id="rId19"/>
    <p:sldLayoutId id="2147483819" r:id="rId20"/>
    <p:sldLayoutId id="2147483820" r:id="rId21"/>
    <p:sldLayoutId id="2147483821" r:id="rId22"/>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 Size 42, 85% Black, Center Aligned in Placeholder</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pic>
        <p:nvPicPr>
          <p:cNvPr id="4" name="Picture 3">
            <a:extLst>
              <a:ext uri="{FF2B5EF4-FFF2-40B4-BE49-F238E27FC236}">
                <a16:creationId xmlns:a16="http://schemas.microsoft.com/office/drawing/2014/main" id="{94327D8D-869B-4B93-B6F6-D1B462738017}"/>
              </a:ext>
              <a:ext uri="{C183D7F6-B498-43B3-948B-1728B52AA6E4}">
                <adec:decorative xmlns:adec="http://schemas.microsoft.com/office/drawing/2017/decorative" val="1"/>
              </a:ext>
            </a:extLst>
          </p:cNvPr>
          <p:cNvPicPr>
            <a:picLocks noChangeAspect="1"/>
          </p:cNvPicPr>
          <p:nvPr userDrawn="1"/>
        </p:nvPicPr>
        <p:blipFill>
          <a:blip r:embed="rId24" cstate="screen">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03608357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 id="2147483843" r:id="rId21"/>
    <p:sldLayoutId id="2147483844" r:id="rId22"/>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0.xml"/><Relationship Id="rId1" Type="http://schemas.openxmlformats.org/officeDocument/2006/relationships/slideLayout" Target="../slideLayouts/slideLayout27.xml"/></Relationships>
</file>

<file path=ppt/slides/_rels/slide10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1.xml"/><Relationship Id="rId1" Type="http://schemas.openxmlformats.org/officeDocument/2006/relationships/slideLayout" Target="../slideLayouts/slideLayout27.xml"/></Relationships>
</file>

<file path=ppt/slides/_rels/slide10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2.xml"/><Relationship Id="rId1" Type="http://schemas.openxmlformats.org/officeDocument/2006/relationships/slideLayout" Target="../slideLayouts/slideLayout27.xml"/></Relationships>
</file>

<file path=ppt/slides/_rels/slide10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3.xml"/><Relationship Id="rId1" Type="http://schemas.openxmlformats.org/officeDocument/2006/relationships/slideLayout" Target="../slideLayouts/slideLayout27.xml"/></Relationships>
</file>

<file path=ppt/slides/_rels/slide10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4.xml"/><Relationship Id="rId1" Type="http://schemas.openxmlformats.org/officeDocument/2006/relationships/slideLayout" Target="../slideLayouts/slideLayout27.xml"/></Relationships>
</file>

<file path=ppt/slides/_rels/slide10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5.xml"/><Relationship Id="rId1" Type="http://schemas.openxmlformats.org/officeDocument/2006/relationships/slideLayout" Target="../slideLayouts/slideLayout27.xml"/></Relationships>
</file>

<file path=ppt/slides/_rels/slide10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6.xml"/><Relationship Id="rId1" Type="http://schemas.openxmlformats.org/officeDocument/2006/relationships/slideLayout" Target="../slideLayouts/slideLayout27.xml"/></Relationships>
</file>

<file path=ppt/slides/_rels/slide10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7.xml"/><Relationship Id="rId1" Type="http://schemas.openxmlformats.org/officeDocument/2006/relationships/slideLayout" Target="../slideLayouts/slideLayout2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9.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6.svg"/></Relationships>
</file>

<file path=ppt/slides/_rels/slide11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0.xml"/><Relationship Id="rId1" Type="http://schemas.openxmlformats.org/officeDocument/2006/relationships/slideLayout" Target="../slideLayouts/slideLayout27.xml"/></Relationships>
</file>

<file path=ppt/slides/_rels/slide1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1.xml"/><Relationship Id="rId1" Type="http://schemas.openxmlformats.org/officeDocument/2006/relationships/slideLayout" Target="../slideLayouts/slideLayout2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2.xml"/><Relationship Id="rId1" Type="http://schemas.openxmlformats.org/officeDocument/2006/relationships/slideLayout" Target="../slideLayouts/slideLayout2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113.xml"/><Relationship Id="rId1" Type="http://schemas.openxmlformats.org/officeDocument/2006/relationships/slideLayout" Target="../slideLayouts/slideLayout2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7.xml"/></Relationships>
</file>

<file path=ppt/slides/_rels/slide115.xml.rels><?xml version="1.0" encoding="UTF-8" standalone="yes"?>
<Relationships xmlns="http://schemas.openxmlformats.org/package/2006/relationships"><Relationship Id="rId3" Type="http://schemas.openxmlformats.org/officeDocument/2006/relationships/hyperlink" Target="https://intensiveintervention.org/intervention-resources/literacy-strategies" TargetMode="External"/><Relationship Id="rId2" Type="http://schemas.openxmlformats.org/officeDocument/2006/relationships/notesSlide" Target="../notesSlides/notesSlide115.xml"/><Relationship Id="rId1" Type="http://schemas.openxmlformats.org/officeDocument/2006/relationships/slideLayout" Target="../slideLayouts/slideLayout25.xml"/><Relationship Id="rId5" Type="http://schemas.openxmlformats.org/officeDocument/2006/relationships/image" Target="../media/image109.png"/><Relationship Id="rId4" Type="http://schemas.openxmlformats.org/officeDocument/2006/relationships/image" Target="../media/image108.png"/></Relationships>
</file>

<file path=ppt/slides/_rels/slide116.xml.rels><?xml version="1.0" encoding="UTF-8" standalone="yes"?>
<Relationships xmlns="http://schemas.openxmlformats.org/package/2006/relationships"><Relationship Id="rId3" Type="http://schemas.openxmlformats.org/officeDocument/2006/relationships/hyperlink" Target="http://www.intensiveintervention.org/" TargetMode="External"/><Relationship Id="rId2" Type="http://schemas.openxmlformats.org/officeDocument/2006/relationships/notesSlide" Target="../notesSlides/notesSlide116.xml"/><Relationship Id="rId1" Type="http://schemas.openxmlformats.org/officeDocument/2006/relationships/slideLayout" Target="../slideLayouts/slideLayout27.xml"/><Relationship Id="rId4" Type="http://schemas.openxmlformats.org/officeDocument/2006/relationships/image" Target="../media/image110.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7.xml"/></Relationships>
</file>

<file path=ppt/slides/_rels/slide1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8.xml"/><Relationship Id="rId1" Type="http://schemas.openxmlformats.org/officeDocument/2006/relationships/slideLayout" Target="../slideLayouts/slideLayout2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9.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6.svg"/></Relationships>
</file>

<file path=ppt/slides/_rels/slide120.xml.rels><?xml version="1.0" encoding="UTF-8" standalone="yes"?>
<Relationships xmlns="http://schemas.openxmlformats.org/package/2006/relationships"><Relationship Id="rId3" Type="http://schemas.openxmlformats.org/officeDocument/2006/relationships/hyperlink" Target="https://intensiveintervention.org/intervention-resources/behavior-strategies-support-intensifying-interventions" TargetMode="External"/><Relationship Id="rId2" Type="http://schemas.openxmlformats.org/officeDocument/2006/relationships/notesSlide" Target="../notesSlides/notesSlide120.xml"/><Relationship Id="rId1" Type="http://schemas.openxmlformats.org/officeDocument/2006/relationships/slideLayout" Target="../slideLayouts/slideLayout27.xml"/><Relationship Id="rId4" Type="http://schemas.openxmlformats.org/officeDocument/2006/relationships/image" Target="../media/image112.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7.xml"/></Relationships>
</file>

<file path=ppt/slides/_rels/slide12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2.xml"/><Relationship Id="rId1" Type="http://schemas.openxmlformats.org/officeDocument/2006/relationships/slideLayout" Target="../slideLayouts/slideLayout2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7.xml"/></Relationships>
</file>

<file path=ppt/slides/_rels/slide1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4.xml"/><Relationship Id="rId1" Type="http://schemas.openxmlformats.org/officeDocument/2006/relationships/slideLayout" Target="../slideLayouts/slideLayout27.xml"/><Relationship Id="rId5" Type="http://schemas.openxmlformats.org/officeDocument/2006/relationships/image" Target="../media/image16.svg"/><Relationship Id="rId4" Type="http://schemas.openxmlformats.org/officeDocument/2006/relationships/image" Target="../media/image15.png"/></Relationships>
</file>

<file path=ppt/slides/_rels/slide1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5.xml"/><Relationship Id="rId1" Type="http://schemas.openxmlformats.org/officeDocument/2006/relationships/slideLayout" Target="../slideLayouts/slideLayout27.xml"/><Relationship Id="rId6" Type="http://schemas.openxmlformats.org/officeDocument/2006/relationships/image" Target="../media/image114.svg"/><Relationship Id="rId5" Type="http://schemas.openxmlformats.org/officeDocument/2006/relationships/image" Target="../media/image25.png"/><Relationship Id="rId4" Type="http://schemas.openxmlformats.org/officeDocument/2006/relationships/image" Target="../media/image89.sv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hyperlink" Target="https://intensiveintervention.org/taxonomy-intervention-intensity" TargetMode="External"/><Relationship Id="rId2" Type="http://schemas.openxmlformats.org/officeDocument/2006/relationships/notesSlide" Target="../notesSlides/notesSlide127.xml"/><Relationship Id="rId1" Type="http://schemas.openxmlformats.org/officeDocument/2006/relationships/slideLayout" Target="../slideLayouts/slideLayout3.xml"/><Relationship Id="rId5" Type="http://schemas.openxmlformats.org/officeDocument/2006/relationships/image" Target="../media/image116.png"/><Relationship Id="rId4" Type="http://schemas.openxmlformats.org/officeDocument/2006/relationships/image" Target="../media/image115.png"/></Relationships>
</file>

<file path=ppt/slides/_rels/slide12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28.xml"/><Relationship Id="rId1" Type="http://schemas.openxmlformats.org/officeDocument/2006/relationships/slideLayout" Target="../slideLayouts/slideLayout3.xml"/><Relationship Id="rId5" Type="http://schemas.openxmlformats.org/officeDocument/2006/relationships/image" Target="../media/image118.png"/><Relationship Id="rId4" Type="http://schemas.openxmlformats.org/officeDocument/2006/relationships/image" Target="../media/image117.png"/></Relationships>
</file>

<file path=ppt/slides/_rels/slide12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9.xml"/><Relationship Id="rId1" Type="http://schemas.openxmlformats.org/officeDocument/2006/relationships/slideLayout" Target="../slideLayouts/slideLayout3.xml"/><Relationship Id="rId4" Type="http://schemas.openxmlformats.org/officeDocument/2006/relationships/hyperlink" Target="https://intensiveintervention.org/sites/default/files/Clarifying_Questions_Hypothesis_508.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0.xml"/><Relationship Id="rId1" Type="http://schemas.openxmlformats.org/officeDocument/2006/relationships/slideLayout" Target="../slideLayouts/slideLayout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20.png"/></Relationships>
</file>

<file path=ppt/slides/_rels/slide131.xml.rels><?xml version="1.0" encoding="UTF-8" standalone="yes"?>
<Relationships xmlns="http://schemas.openxmlformats.org/package/2006/relationships"><Relationship Id="rId3" Type="http://schemas.openxmlformats.org/officeDocument/2006/relationships/hyperlink" Target="https://charts.intensiveintervention.org/chart/instructional-intervention-tools" TargetMode="External"/><Relationship Id="rId2" Type="http://schemas.openxmlformats.org/officeDocument/2006/relationships/notesSlide" Target="../notesSlides/notesSlide131.xml"/><Relationship Id="rId1" Type="http://schemas.openxmlformats.org/officeDocument/2006/relationships/slideLayout" Target="../slideLayouts/slideLayout3.xml"/><Relationship Id="rId4" Type="http://schemas.openxmlformats.org/officeDocument/2006/relationships/image" Target="../media/image121.jpg"/></Relationships>
</file>

<file path=ppt/slides/_rels/slide132.xml.rels><?xml version="1.0" encoding="UTF-8" standalone="yes"?>
<Relationships xmlns="http://schemas.openxmlformats.org/package/2006/relationships"><Relationship Id="rId3" Type="http://schemas.openxmlformats.org/officeDocument/2006/relationships/hyperlink" Target="https://intensiveintervention.org/resource/strategies-scheduling-how-find-time-intensify-and-individualize-intervention" TargetMode="External"/><Relationship Id="rId2" Type="http://schemas.openxmlformats.org/officeDocument/2006/relationships/notesSlide" Target="../notesSlides/notesSlide132.xml"/><Relationship Id="rId1" Type="http://schemas.openxmlformats.org/officeDocument/2006/relationships/slideLayout" Target="../slideLayouts/slideLayout3.xml"/><Relationship Id="rId4" Type="http://schemas.openxmlformats.org/officeDocument/2006/relationships/image" Target="../media/image122.jpeg"/></Relationships>
</file>

<file path=ppt/slides/_rels/slide13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3.xml"/><Relationship Id="rId1" Type="http://schemas.openxmlformats.org/officeDocument/2006/relationships/slideLayout" Target="../slideLayouts/slideLayout5.xml"/><Relationship Id="rId6" Type="http://schemas.openxmlformats.org/officeDocument/2006/relationships/hyperlink" Target="https://intensiveintervention.org/intensive-intervention-features-explicit-instruction" TargetMode="External"/><Relationship Id="rId5" Type="http://schemas.openxmlformats.org/officeDocument/2006/relationships/image" Target="../media/image124.png"/><Relationship Id="rId4" Type="http://schemas.openxmlformats.org/officeDocument/2006/relationships/hyperlink" Target="https://intensiveintervention.org/instructional-delivery-math-course" TargetMode="External"/></Relationships>
</file>

<file path=ppt/slides/_rels/slide134.xml.rels><?xml version="1.0" encoding="UTF-8" standalone="yes"?>
<Relationships xmlns="http://schemas.openxmlformats.org/package/2006/relationships"><Relationship Id="rId3" Type="http://schemas.openxmlformats.org/officeDocument/2006/relationships/hyperlink" Target="https://intensiveintervention.org/intervention-resources/behavior-strategies-support-intensifying-interventions" TargetMode="External"/><Relationship Id="rId2" Type="http://schemas.openxmlformats.org/officeDocument/2006/relationships/notesSlide" Target="../notesSlides/notesSlide134.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112.png"/><Relationship Id="rId4" Type="http://schemas.openxmlformats.org/officeDocument/2006/relationships/image" Target="../media/image125.png"/></Relationships>
</file>

<file path=ppt/slides/_rels/slide135.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6.png"/><Relationship Id="rId7" Type="http://schemas.openxmlformats.org/officeDocument/2006/relationships/image" Target="../media/image128.png"/><Relationship Id="rId2" Type="http://schemas.openxmlformats.org/officeDocument/2006/relationships/notesSlide" Target="../notesSlides/notesSlide135.xml"/><Relationship Id="rId1" Type="http://schemas.openxmlformats.org/officeDocument/2006/relationships/slideLayout" Target="../slideLayouts/slideLayout3.xml"/><Relationship Id="rId6" Type="http://schemas.openxmlformats.org/officeDocument/2006/relationships/image" Target="../media/image127.png"/><Relationship Id="rId5" Type="http://schemas.openxmlformats.org/officeDocument/2006/relationships/hyperlink" Target="https://intensiveintervention.org/intensive-intervention-reading-course" TargetMode="External"/><Relationship Id="rId4" Type="http://schemas.openxmlformats.org/officeDocument/2006/relationships/hyperlink" Target="https://intensiveintervention.org/intervention-resources/literacy-strategies"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6.xml"/><Relationship Id="rId1" Type="http://schemas.openxmlformats.org/officeDocument/2006/relationships/slideLayout" Target="../slideLayouts/slideLayout5.xml"/><Relationship Id="rId5" Type="http://schemas.openxmlformats.org/officeDocument/2006/relationships/image" Target="../media/image130.svg"/><Relationship Id="rId4" Type="http://schemas.openxmlformats.org/officeDocument/2006/relationships/image" Target="../media/image15.png"/></Relationships>
</file>

<file path=ppt/slides/_rels/slide13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7.xml"/><Relationship Id="rId1" Type="http://schemas.openxmlformats.org/officeDocument/2006/relationships/slideLayout" Target="../slideLayouts/slideLayout6.xml"/><Relationship Id="rId4" Type="http://schemas.openxmlformats.org/officeDocument/2006/relationships/image" Target="../media/image14.tiff"/></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6.svg"/></Relationships>
</file>

<file path=ppt/slides/_rels/slide140.xml.rels><?xml version="1.0" encoding="UTF-8" standalone="yes"?>
<Relationships xmlns="http://schemas.openxmlformats.org/package/2006/relationships"><Relationship Id="rId3" Type="http://schemas.openxmlformats.org/officeDocument/2006/relationships/hyperlink" Target="https://doi.org/10.1111/j.1467-8624.2007.01019.x" TargetMode="External"/><Relationship Id="rId2" Type="http://schemas.openxmlformats.org/officeDocument/2006/relationships/notesSlide" Target="../notesSlides/notesSlide140.xml"/><Relationship Id="rId1" Type="http://schemas.openxmlformats.org/officeDocument/2006/relationships/slideLayout" Target="../slideLayouts/slideLayout12.xml"/><Relationship Id="rId4" Type="http://schemas.openxmlformats.org/officeDocument/2006/relationships/hyperlink" Target="https://doi.org/10.1016/S0272-7358(97)00043-3" TargetMode="External"/></Relationships>
</file>

<file path=ppt/slides/_rels/slide141.xml.rels><?xml version="1.0" encoding="UTF-8" standalone="yes"?>
<Relationships xmlns="http://schemas.openxmlformats.org/package/2006/relationships"><Relationship Id="rId3" Type="http://schemas.openxmlformats.org/officeDocument/2006/relationships/hyperlink" Target="https://doi.org/10.1177%2F0963721412453722" TargetMode="External"/><Relationship Id="rId2" Type="http://schemas.openxmlformats.org/officeDocument/2006/relationships/notesSlide" Target="../notesSlides/notesSlide141.xml"/><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3" Type="http://schemas.openxmlformats.org/officeDocument/2006/relationships/hyperlink" Target="https://intensiveintervention.org/intensive-intervention-features-explicit-instruction" TargetMode="External"/><Relationship Id="rId2" Type="http://schemas.openxmlformats.org/officeDocument/2006/relationships/notesSlide" Target="../notesSlides/notesSlide142.xml"/><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3" Type="http://schemas.openxmlformats.org/officeDocument/2006/relationships/hyperlink" Target="https://doi.org/10.3102/0034654307313793" TargetMode="External"/><Relationship Id="rId2" Type="http://schemas.openxmlformats.org/officeDocument/2006/relationships/notesSlide" Target="../notesSlides/notesSlide143.xml"/><Relationship Id="rId1" Type="http://schemas.openxmlformats.org/officeDocument/2006/relationships/slideLayout" Target="../slideLayouts/slideLayout12.xml"/><Relationship Id="rId4" Type="http://schemas.openxmlformats.org/officeDocument/2006/relationships/hyperlink" Target="https://doi.org/10.1177/0022219413504995" TargetMode="External"/></Relationships>
</file>

<file path=ppt/slides/_rels/slide144.xml.rels><?xml version="1.0" encoding="UTF-8" standalone="yes"?>
<Relationships xmlns="http://schemas.openxmlformats.org/package/2006/relationships"><Relationship Id="rId3" Type="http://schemas.openxmlformats.org/officeDocument/2006/relationships/hyperlink" Target="https://doi.org/10.1177/0022219409338742" TargetMode="External"/><Relationship Id="rId2" Type="http://schemas.openxmlformats.org/officeDocument/2006/relationships/notesSlide" Target="../notesSlides/notesSlide144.xml"/><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charts.intensiveintervention.org/aintervention"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slide" Target="slide78.xml"/><Relationship Id="rId3" Type="http://schemas.openxmlformats.org/officeDocument/2006/relationships/slide" Target="slide15.xml"/><Relationship Id="rId7" Type="http://schemas.openxmlformats.org/officeDocument/2006/relationships/slide" Target="slide33.xml"/><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slide" Target="slide25.xml"/><Relationship Id="rId11" Type="http://schemas.openxmlformats.org/officeDocument/2006/relationships/slide" Target="slide61.xml"/><Relationship Id="rId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image" Target="../media/image8.tiff"/><Relationship Id="rId9" Type="http://schemas.openxmlformats.org/officeDocument/2006/relationships/slide" Target="slide43.xml"/><Relationship Id="rId1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16.sv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intensiveintervention.org/sites/default/files/FluenExample_508.pdf"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6.sv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6.svg"/></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hyperlink" Target="https://www.pearsonschool.com/index.cfm?locator=PS15K4&amp;PMDbSiteId=2781&amp;PMDbSolutionId=6724&amp;PMDbSubSolutionId=&amp;PMDbCategoryId=1662&amp;PMDbSubCategoryId=&amp;PMDbSubjectAreaId=&amp;PMDbProgramId=81361&amp;acornRdt=1&amp;acornRef=http%3A%2F%2Fwww%2Epearsonschool%2Ecom%3A80%2Fquickreads" TargetMode="External"/><Relationship Id="rId4" Type="http://schemas.openxmlformats.org/officeDocument/2006/relationships/hyperlink" Target="https://charts.intensiveintervention.org/chart/academic-intervention-chart/13649"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20.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2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5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hyperlink" Target="https://charts.intensiveintervention.org/chart/academic-intervention-chart/13697"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hyperlink" Target="https://dibels.uoregon.edu/docs/marketplace/ECRI-Curriculum-Sampler.pdf"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charts.intensiveintervention.org/chart/academic-intervention-chart/13649"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hyperlink" Target="https://assets.pearsonschool.com/asset_mgr/current/201811/ReaPri581L634QROverview.pdf"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charts.intensiveintervention.org/chart/academic-intervention-chart/13654" TargetMode="External"/><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hyperlink" Target="https://www.readnaturally.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intensiveintervention.org/search?keywords=explicit+instruction" TargetMode="External"/><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7" Type="http://schemas.openxmlformats.org/officeDocument/2006/relationships/image" Target="../media/image16.svg"/><Relationship Id="rId2" Type="http://schemas.openxmlformats.org/officeDocument/2006/relationships/slideLayout" Target="../slideLayouts/slideLayout5.xml"/><Relationship Id="rId1" Type="http://schemas.openxmlformats.org/officeDocument/2006/relationships/video" Target="https://www.youtube.com/embed/6wjU03hjOvs?feature=oembed" TargetMode="External"/><Relationship Id="rId6" Type="http://schemas.openxmlformats.org/officeDocument/2006/relationships/image" Target="../media/image15.png"/><Relationship Id="rId5" Type="http://schemas.openxmlformats.org/officeDocument/2006/relationships/hyperlink" Target="https://www.youtube.com/watch?v=6wjU03hjOvs" TargetMode="External"/><Relationship Id="rId4" Type="http://schemas.openxmlformats.org/officeDocument/2006/relationships/image" Target="../media/image72.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3.xml"/><Relationship Id="rId1" Type="http://schemas.openxmlformats.org/officeDocument/2006/relationships/slideLayout" Target="../slideLayouts/slideLayout3.xml"/><Relationship Id="rId5" Type="http://schemas.openxmlformats.org/officeDocument/2006/relationships/hyperlink" Target="https://pixabay.com/photos/apple-smartphone-desk-laptop-1282241/" TargetMode="External"/><Relationship Id="rId4" Type="http://schemas.openxmlformats.org/officeDocument/2006/relationships/image" Target="../media/image76.jpeg"/></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2.sv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hyperlink" Target="https://intensiveintervention.org/intensive-intervention-behavior-course" TargetMode="External"/><Relationship Id="rId2" Type="http://schemas.openxmlformats.org/officeDocument/2006/relationships/notesSlide" Target="../notesSlides/notesSlide86.xml"/><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8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9.xml"/><Relationship Id="rId1" Type="http://schemas.openxmlformats.org/officeDocument/2006/relationships/slideLayout" Target="../slideLayouts/slideLayout5.xml"/><Relationship Id="rId5" Type="http://schemas.openxmlformats.org/officeDocument/2006/relationships/image" Target="../media/image1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0.xml"/><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image" Target="../media/image89.svg"/></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3.xml"/><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9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hyperlink" Target="https://intensiveintervention.org/sites/default/files/DBI_Weekly_Log_508.pdf" TargetMode="Externa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6.xml"/><Relationship Id="rId1" Type="http://schemas.openxmlformats.org/officeDocument/2006/relationships/slideLayout" Target="../slideLayouts/slideLayout2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7.xml"/></Relationships>
</file>

<file path=ppt/slides/_rels/slide9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8.xml"/><Relationship Id="rId1" Type="http://schemas.openxmlformats.org/officeDocument/2006/relationships/slideLayout" Target="../slideLayouts/slideLayout2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500380" y="3808869"/>
            <a:ext cx="11649206" cy="2708434"/>
          </a:xfrm>
        </p:spPr>
        <p:txBody>
          <a:bodyPr/>
          <a:lstStyle/>
          <a:p>
            <a:r>
              <a:rPr lang="en-US" sz="4400" dirty="0"/>
              <a:t>Using the Taxonomy of Intervention Intensity Within the Data-Based Individualization Process: A Reading Example</a:t>
            </a:r>
          </a:p>
        </p:txBody>
      </p:sp>
      <p:sp>
        <p:nvSpPr>
          <p:cNvPr id="4" name="Text Placeholder 3">
            <a:extLst>
              <a:ext uri="{FF2B5EF4-FFF2-40B4-BE49-F238E27FC236}">
                <a16:creationId xmlns:a16="http://schemas.microsoft.com/office/drawing/2014/main" id="{C1450114-5469-40FB-980B-92FACBEA360D}"/>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519697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150"/>
              <a:t>Can I still implement DBI if I don’t have a standardized, evidence-based program?</a:t>
            </a:r>
          </a:p>
        </p:txBody>
      </p:sp>
      <p:sp>
        <p:nvSpPr>
          <p:cNvPr id="4" name="Slide Number Placeholder 3"/>
          <p:cNvSpPr>
            <a:spLocks noGrp="1"/>
          </p:cNvSpPr>
          <p:nvPr>
            <p:ph type="sldNum" sz="quarter" idx="14"/>
          </p:nvPr>
        </p:nvSpPr>
        <p:spPr/>
        <p:txBody>
          <a:bodyPr/>
          <a:lstStyle/>
          <a:p>
            <a:pPr algn="r"/>
            <a:fld id="{F3477EC8-074D-41C4-94AE-E9EA7CEEA348}" type="slidenum">
              <a:rPr lang="en-US" smtClean="0"/>
              <a:pPr algn="r"/>
              <a:t>10</a:t>
            </a:fld>
            <a:endParaRPr lang="en-US"/>
          </a:p>
        </p:txBody>
      </p:sp>
      <p:pic>
        <p:nvPicPr>
          <p:cNvPr id="5" name="Picture 4" descr="Picture of a man in a classroom"/>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7724" y="1277490"/>
            <a:ext cx="5450610" cy="4752787"/>
          </a:xfrm>
          <a:prstGeom prst="rect">
            <a:avLst/>
          </a:prstGeom>
        </p:spPr>
      </p:pic>
      <p:sp>
        <p:nvSpPr>
          <p:cNvPr id="6" name="Rectangular Callout 5"/>
          <p:cNvSpPr/>
          <p:nvPr/>
        </p:nvSpPr>
        <p:spPr>
          <a:xfrm>
            <a:off x="7262804" y="2063957"/>
            <a:ext cx="3539667" cy="2296607"/>
          </a:xfrm>
          <a:prstGeom prst="wedgeRectCallout">
            <a:avLst>
              <a:gd name="adj1" fmla="val -93021"/>
              <a:gd name="adj2" fmla="val -245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I can tell you’re struggling with fractions, Tony, but there aren’t any evidence-based programs for kids in your grade. Maybe check back in a few years?</a:t>
            </a:r>
          </a:p>
        </p:txBody>
      </p:sp>
    </p:spTree>
    <p:extLst>
      <p:ext uri="{BB962C8B-B14F-4D97-AF65-F5344CB8AC3E}">
        <p14:creationId xmlns:p14="http://schemas.microsoft.com/office/powerpoint/2010/main" val="42243328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Progress Monitoring Graph </a:t>
            </a:r>
          </a:p>
        </p:txBody>
      </p:sp>
      <p:graphicFrame>
        <p:nvGraphicFramePr>
          <p:cNvPr id="8" name="Content Placeholder 7" descr="Example graph of progress monitoring. "/>
          <p:cNvGraphicFramePr>
            <a:graphicFrameLocks noGrp="1"/>
          </p:cNvGraphicFramePr>
          <p:nvPr>
            <p:ph sz="quarter" idx="15"/>
          </p:nvPr>
        </p:nvGraphicFramePr>
        <p:xfrm>
          <a:off x="2085975" y="1371600"/>
          <a:ext cx="8129588"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10" name="5-Point Star 9" descr="The student's baseline is 23 words per minute"/>
          <p:cNvSpPr/>
          <p:nvPr/>
        </p:nvSpPr>
        <p:spPr>
          <a:xfrm>
            <a:off x="2811656" y="4452239"/>
            <a:ext cx="296811" cy="280834"/>
          </a:xfrm>
          <a:prstGeom prst="star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11" name="Straight Connector 10">
            <a:extLst>
              <a:ext uri="{C183D7F6-B498-43B3-948B-1728B52AA6E4}">
                <adec:decorative xmlns:adec="http://schemas.microsoft.com/office/drawing/2017/decorative" val="1"/>
              </a:ext>
            </a:extLst>
          </p:cNvPr>
          <p:cNvCxnSpPr>
            <a:cxnSpLocks/>
          </p:cNvCxnSpPr>
          <p:nvPr/>
        </p:nvCxnSpPr>
        <p:spPr>
          <a:xfrm flipV="1">
            <a:off x="2960061" y="2320498"/>
            <a:ext cx="6616534" cy="227216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5-Point Star 8" descr="The student's goal is 90 words per minute"/>
          <p:cNvSpPr/>
          <p:nvPr/>
        </p:nvSpPr>
        <p:spPr>
          <a:xfrm>
            <a:off x="9576595" y="2113844"/>
            <a:ext cx="296811" cy="280834"/>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TextBox 6"/>
          <p:cNvSpPr txBox="1"/>
          <p:nvPr/>
        </p:nvSpPr>
        <p:spPr>
          <a:xfrm>
            <a:off x="4353130" y="2320498"/>
            <a:ext cx="1478155" cy="923330"/>
          </a:xfrm>
          <a:prstGeom prst="rect">
            <a:avLst/>
          </a:prstGeom>
          <a:solidFill>
            <a:schemeClr val="bg1"/>
          </a:solidFill>
          <a:ln>
            <a:solidFill>
              <a:schemeClr val="tx1"/>
            </a:solidFill>
          </a:ln>
        </p:spPr>
        <p:txBody>
          <a:bodyPr wrap="square" rtlCol="0">
            <a:spAutoFit/>
          </a:bodyPr>
          <a:lstStyle/>
          <a:p>
            <a:r>
              <a:rPr lang="en-US"/>
              <a:t>Spring Benchmark: </a:t>
            </a:r>
          </a:p>
          <a:p>
            <a:r>
              <a:rPr lang="en-US"/>
              <a:t>90 WRC</a:t>
            </a:r>
          </a:p>
        </p:txBody>
      </p:sp>
      <p:cxnSp>
        <p:nvCxnSpPr>
          <p:cNvPr id="5" name="Straight Arrow Connector 4">
            <a:extLst>
              <a:ext uri="{C183D7F6-B498-43B3-948B-1728B52AA6E4}">
                <adec:decorative xmlns:adec="http://schemas.microsoft.com/office/drawing/2017/decorative" val="1"/>
              </a:ext>
            </a:extLst>
          </p:cNvPr>
          <p:cNvCxnSpPr>
            <a:cxnSpLocks/>
          </p:cNvCxnSpPr>
          <p:nvPr/>
        </p:nvCxnSpPr>
        <p:spPr>
          <a:xfrm>
            <a:off x="5837873" y="2896032"/>
            <a:ext cx="757799" cy="34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746A7752-ABE8-4628-A787-FAA30330CAA4}"/>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4"/>
          </p:nvPr>
        </p:nvSpPr>
        <p:spPr>
          <a:xfrm>
            <a:off x="11786099" y="6742584"/>
            <a:ext cx="105798" cy="115416"/>
          </a:xfrm>
        </p:spPr>
        <p:txBody>
          <a:bodyPr/>
          <a:lstStyle/>
          <a:p>
            <a:pPr algn="r"/>
            <a:fld id="{F3477EC8-074D-41C4-94AE-E9EA7CEEA348}" type="slidenum">
              <a:rPr lang="en-US" smtClean="0"/>
              <a:pPr algn="r"/>
              <a:t>100</a:t>
            </a:fld>
            <a:endParaRPr lang="en-US"/>
          </a:p>
        </p:txBody>
      </p:sp>
    </p:spTree>
    <p:extLst>
      <p:ext uri="{BB962C8B-B14F-4D97-AF65-F5344CB8AC3E}">
        <p14:creationId xmlns:p14="http://schemas.microsoft.com/office/powerpoint/2010/main" val="240121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8192"/>
            <a:ext cx="5279568" cy="1280160"/>
          </a:xfrm>
          <a:solidFill>
            <a:schemeClr val="bg1"/>
          </a:solidFill>
        </p:spPr>
        <p:txBody>
          <a:bodyPr>
            <a:noAutofit/>
          </a:bodyPr>
          <a:lstStyle/>
          <a:p>
            <a:r>
              <a:rPr lang="en-US"/>
              <a:t>Individual teacher or teams of teachers assess student’s responsiveness.</a:t>
            </a:r>
          </a:p>
        </p:txBody>
      </p:sp>
      <p:sp>
        <p:nvSpPr>
          <p:cNvPr id="9" name="Right Arrow 8">
            <a:extLst>
              <a:ext uri="{C183D7F6-B498-43B3-948B-1728B52AA6E4}">
                <adec:decorative xmlns:adec="http://schemas.microsoft.com/office/drawing/2017/decorative" val="1"/>
              </a:ext>
            </a:extLst>
          </p:cNvPr>
          <p:cNvSpPr/>
          <p:nvPr/>
        </p:nvSpPr>
        <p:spPr>
          <a:xfrm>
            <a:off x="6234266" y="2129495"/>
            <a:ext cx="1064501" cy="574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DDD45A99-AAAA-4D1A-8D0E-196EA7B268B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13012" y="824857"/>
            <a:ext cx="3694918" cy="4466990"/>
          </a:xfrm>
          <a:prstGeom prst="rect">
            <a:avLst/>
          </a:prstGeom>
        </p:spPr>
      </p:pic>
      <p:sp>
        <p:nvSpPr>
          <p:cNvPr id="3" name="Text Placeholder 2">
            <a:extLst>
              <a:ext uri="{FF2B5EF4-FFF2-40B4-BE49-F238E27FC236}">
                <a16:creationId xmlns:a16="http://schemas.microsoft.com/office/drawing/2014/main" id="{2FA74AC9-E084-4D61-879D-9449477BAF94}"/>
              </a:ext>
            </a:extLst>
          </p:cNvPr>
          <p:cNvSpPr>
            <a:spLocks noGrp="1"/>
          </p:cNvSpPr>
          <p:nvPr>
            <p:ph type="body" sz="quarter" idx="13"/>
          </p:nvPr>
        </p:nvSpPr>
        <p:spPr/>
        <p:txBody>
          <a:bodyPr/>
          <a:lstStyle/>
          <a:p>
            <a:endParaRPr lang="en-US"/>
          </a:p>
        </p:txBody>
      </p:sp>
      <p:sp>
        <p:nvSpPr>
          <p:cNvPr id="8" name="Slide Number Placeholder 1"/>
          <p:cNvSpPr>
            <a:spLocks noGrp="1"/>
          </p:cNvSpPr>
          <p:nvPr>
            <p:ph type="sldNum" sz="quarter" idx="14"/>
          </p:nvPr>
        </p:nvSpPr>
        <p:spPr/>
        <p:txBody>
          <a:bodyPr/>
          <a:lstStyle/>
          <a:p>
            <a:pPr algn="r"/>
            <a:fld id="{F3477EC8-074D-41C4-94AE-E9EA7CEEA348}" type="slidenum">
              <a:rPr lang="en-US" smtClean="0"/>
              <a:pPr algn="r"/>
              <a:t>101</a:t>
            </a:fld>
            <a:endParaRPr lang="en-US"/>
          </a:p>
        </p:txBody>
      </p:sp>
    </p:spTree>
    <p:extLst>
      <p:ext uri="{BB962C8B-B14F-4D97-AF65-F5344CB8AC3E}">
        <p14:creationId xmlns:p14="http://schemas.microsoft.com/office/powerpoint/2010/main" val="23416422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Progress Monitoring: Does Kelsey need DBI?</a:t>
            </a:r>
          </a:p>
        </p:txBody>
      </p:sp>
      <p:graphicFrame>
        <p:nvGraphicFramePr>
          <p:cNvPr id="8" name="Content Placeholder 7" descr="Graph depicting the start of intervention, which allows for an assessment of whether adaptations are needed."/>
          <p:cNvGraphicFramePr>
            <a:graphicFrameLocks noGrp="1"/>
          </p:cNvGraphicFramePr>
          <p:nvPr>
            <p:ph sz="quarter" idx="15"/>
          </p:nvPr>
        </p:nvGraphicFramePr>
        <p:xfrm>
          <a:off x="2028825" y="1371600"/>
          <a:ext cx="8272463"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10" name="5-Point Star 9">
            <a:extLst>
              <a:ext uri="{C183D7F6-B498-43B3-948B-1728B52AA6E4}">
                <adec:decorative xmlns:adec="http://schemas.microsoft.com/office/drawing/2017/decorative" val="1"/>
              </a:ext>
            </a:extLst>
          </p:cNvPr>
          <p:cNvSpPr/>
          <p:nvPr/>
        </p:nvSpPr>
        <p:spPr>
          <a:xfrm>
            <a:off x="2811658" y="4496414"/>
            <a:ext cx="296811" cy="280834"/>
          </a:xfrm>
          <a:prstGeom prst="star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11" name="Straight Connector 10">
            <a:extLst>
              <a:ext uri="{C183D7F6-B498-43B3-948B-1728B52AA6E4}">
                <adec:decorative xmlns:adec="http://schemas.microsoft.com/office/drawing/2017/decorative" val="1"/>
              </a:ext>
            </a:extLst>
          </p:cNvPr>
          <p:cNvCxnSpPr>
            <a:cxnSpLocks/>
          </p:cNvCxnSpPr>
          <p:nvPr/>
        </p:nvCxnSpPr>
        <p:spPr>
          <a:xfrm flipV="1">
            <a:off x="2960062" y="2293128"/>
            <a:ext cx="6788958" cy="235568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5-Point Star 8">
            <a:extLst>
              <a:ext uri="{C183D7F6-B498-43B3-948B-1728B52AA6E4}">
                <adec:decorative xmlns:adec="http://schemas.microsoft.com/office/drawing/2017/decorative" val="1"/>
              </a:ext>
            </a:extLst>
          </p:cNvPr>
          <p:cNvSpPr/>
          <p:nvPr/>
        </p:nvSpPr>
        <p:spPr>
          <a:xfrm>
            <a:off x="9749020" y="2098580"/>
            <a:ext cx="296811" cy="280834"/>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cxnSp>
        <p:nvCxnSpPr>
          <p:cNvPr id="6" name="Straight Connector 5" descr="Intervention phase line"/>
          <p:cNvCxnSpPr/>
          <p:nvPr/>
        </p:nvCxnSpPr>
        <p:spPr>
          <a:xfrm>
            <a:off x="3108468" y="2817180"/>
            <a:ext cx="0" cy="248412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858731" y="2969406"/>
            <a:ext cx="1512440" cy="707886"/>
          </a:xfrm>
          <a:prstGeom prst="rect">
            <a:avLst/>
          </a:prstGeom>
          <a:solidFill>
            <a:schemeClr val="bg1"/>
          </a:solidFill>
          <a:ln w="57150">
            <a:solidFill>
              <a:schemeClr val="tx1"/>
            </a:solidFill>
          </a:ln>
        </p:spPr>
        <p:txBody>
          <a:bodyPr wrap="square" rtlCol="0">
            <a:spAutoFit/>
          </a:bodyPr>
          <a:lstStyle/>
          <a:p>
            <a:r>
              <a:rPr lang="en-US" sz="2000"/>
              <a:t>Intervention Phase Line</a:t>
            </a:r>
          </a:p>
        </p:txBody>
      </p:sp>
      <p:cxnSp>
        <p:nvCxnSpPr>
          <p:cNvPr id="19" name="Straight Arrow Connector 18">
            <a:extLst>
              <a:ext uri="{C183D7F6-B498-43B3-948B-1728B52AA6E4}">
                <adec:decorative xmlns:adec="http://schemas.microsoft.com/office/drawing/2017/decorative" val="1"/>
              </a:ext>
            </a:extLst>
          </p:cNvPr>
          <p:cNvCxnSpPr/>
          <p:nvPr/>
        </p:nvCxnSpPr>
        <p:spPr>
          <a:xfrm flipH="1">
            <a:off x="3156167" y="3406754"/>
            <a:ext cx="695559" cy="22096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C183D7F6-B498-43B3-948B-1728B52AA6E4}">
                <adec:decorative xmlns:adec="http://schemas.microsoft.com/office/drawing/2017/decorative" val="1"/>
              </a:ext>
            </a:extLst>
          </p:cNvPr>
          <p:cNvSpPr/>
          <p:nvPr/>
        </p:nvSpPr>
        <p:spPr>
          <a:xfrm>
            <a:off x="3142775" y="4558602"/>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C183D7F6-B498-43B3-948B-1728B52AA6E4}">
                <adec:decorative xmlns:adec="http://schemas.microsoft.com/office/drawing/2017/decorative" val="1"/>
              </a:ext>
            </a:extLst>
          </p:cNvPr>
          <p:cNvSpPr/>
          <p:nvPr/>
        </p:nvSpPr>
        <p:spPr>
          <a:xfrm>
            <a:off x="3276600" y="4648814"/>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C183D7F6-B498-43B3-948B-1728B52AA6E4}">
                <adec:decorative xmlns:adec="http://schemas.microsoft.com/office/drawing/2017/decorative" val="1"/>
              </a:ext>
            </a:extLst>
          </p:cNvPr>
          <p:cNvSpPr/>
          <p:nvPr/>
        </p:nvSpPr>
        <p:spPr>
          <a:xfrm>
            <a:off x="3536171" y="4587854"/>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C183D7F6-B498-43B3-948B-1728B52AA6E4}">
                <adec:decorative xmlns:adec="http://schemas.microsoft.com/office/drawing/2017/decorative" val="1"/>
              </a:ext>
            </a:extLst>
          </p:cNvPr>
          <p:cNvSpPr/>
          <p:nvPr/>
        </p:nvSpPr>
        <p:spPr>
          <a:xfrm>
            <a:off x="3760285" y="4593661"/>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C183D7F6-B498-43B3-948B-1728B52AA6E4}">
                <adec:decorative xmlns:adec="http://schemas.microsoft.com/office/drawing/2017/decorative" val="1"/>
              </a:ext>
            </a:extLst>
          </p:cNvPr>
          <p:cNvSpPr/>
          <p:nvPr/>
        </p:nvSpPr>
        <p:spPr>
          <a:xfrm>
            <a:off x="4023023" y="4602816"/>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descr="The data points following the intervention line show that the student is not responding to the intervention"/>
          <p:cNvCxnSpPr>
            <a:stCxn id="13" idx="3"/>
          </p:cNvCxnSpPr>
          <p:nvPr/>
        </p:nvCxnSpPr>
        <p:spPr>
          <a:xfrm>
            <a:off x="3156166" y="4623120"/>
            <a:ext cx="4966754" cy="154129"/>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7B0CC903-3694-43C5-A0C4-DCD389C43D3F}"/>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4"/>
          </p:nvPr>
        </p:nvSpPr>
        <p:spPr>
          <a:xfrm>
            <a:off x="11786099" y="6742584"/>
            <a:ext cx="105798" cy="115416"/>
          </a:xfrm>
        </p:spPr>
        <p:txBody>
          <a:bodyPr/>
          <a:lstStyle/>
          <a:p>
            <a:pPr algn="r"/>
            <a:fld id="{F3477EC8-074D-41C4-94AE-E9EA7CEEA348}" type="slidenum">
              <a:rPr lang="en-US" smtClean="0"/>
              <a:pPr algn="r"/>
              <a:t>102</a:t>
            </a:fld>
            <a:endParaRPr lang="en-US"/>
          </a:p>
        </p:txBody>
      </p:sp>
    </p:spTree>
    <p:extLst>
      <p:ext uri="{BB962C8B-B14F-4D97-AF65-F5344CB8AC3E}">
        <p14:creationId xmlns:p14="http://schemas.microsoft.com/office/powerpoint/2010/main" val="14237517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4" y="0"/>
            <a:ext cx="6770448" cy="1280160"/>
          </a:xfrm>
        </p:spPr>
        <p:txBody>
          <a:bodyPr>
            <a:normAutofit/>
          </a:bodyPr>
          <a:lstStyle/>
          <a:p>
            <a:pPr algn="l"/>
            <a:r>
              <a:rPr lang="en-US"/>
              <a:t>Decision-Making Considerations</a:t>
            </a:r>
          </a:p>
        </p:txBody>
      </p:sp>
      <p:sp>
        <p:nvSpPr>
          <p:cNvPr id="2" name="Content Placeholder 1"/>
          <p:cNvSpPr>
            <a:spLocks noGrp="1"/>
          </p:cNvSpPr>
          <p:nvPr>
            <p:ph sz="quarter" idx="15"/>
          </p:nvPr>
        </p:nvSpPr>
        <p:spPr>
          <a:xfrm>
            <a:off x="457200" y="1371600"/>
            <a:ext cx="7206343" cy="4379976"/>
          </a:xfrm>
        </p:spPr>
        <p:txBody>
          <a:bodyPr>
            <a:normAutofit/>
          </a:bodyPr>
          <a:lstStyle/>
          <a:p>
            <a:pPr marL="257175" indent="-257175">
              <a:buFont typeface="Wingdings" panose="05000000000000000000" pitchFamily="2" charset="2"/>
              <a:buChar char="ü"/>
            </a:pPr>
            <a:r>
              <a:rPr lang="en-US" sz="2400"/>
              <a:t>To what extent was the intervention expected to impact student growth?</a:t>
            </a:r>
          </a:p>
          <a:p>
            <a:pPr marL="257175" indent="-257175">
              <a:buFont typeface="Wingdings" panose="05000000000000000000" pitchFamily="2" charset="2"/>
              <a:buChar char="ü"/>
            </a:pPr>
            <a:r>
              <a:rPr lang="en-US" sz="2400"/>
              <a:t>Is there sufficient evidence that the intervention was delivered with fidelity to Kelsey? </a:t>
            </a:r>
          </a:p>
          <a:p>
            <a:pPr marL="257175" indent="-257175">
              <a:buFont typeface="Wingdings" panose="05000000000000000000" pitchFamily="2" charset="2"/>
              <a:buChar char="ü"/>
            </a:pPr>
            <a:r>
              <a:rPr lang="en-US" sz="2400"/>
              <a:t>Are most students in the group responding? </a:t>
            </a:r>
          </a:p>
          <a:p>
            <a:pPr marL="257175" indent="-257175">
              <a:buFont typeface="Wingdings" panose="05000000000000000000" pitchFamily="2" charset="2"/>
              <a:buChar char="ü"/>
            </a:pPr>
            <a:r>
              <a:rPr lang="en-US" sz="2400"/>
              <a:t>What is the Kelsey’s level of engagement? </a:t>
            </a:r>
          </a:p>
          <a:p>
            <a:pPr marL="257175" indent="-257175">
              <a:buFont typeface="Wingdings" panose="05000000000000000000" pitchFamily="2" charset="2"/>
              <a:buChar char="ü"/>
            </a:pPr>
            <a:r>
              <a:rPr lang="en-US" sz="2400"/>
              <a:t>Others? </a:t>
            </a:r>
          </a:p>
        </p:txBody>
      </p:sp>
      <p:pic>
        <p:nvPicPr>
          <p:cNvPr id="7" name="Picture 6" descr="screen shot of the Breaking down the DBI process handout that includes each of the steps in the process and questions to consider. ">
            <a:extLst>
              <a:ext uri="{FF2B5EF4-FFF2-40B4-BE49-F238E27FC236}">
                <a16:creationId xmlns:a16="http://schemas.microsoft.com/office/drawing/2014/main" id="{3770643B-424F-4058-88F4-EED7FF3F6321}"/>
              </a:ext>
            </a:extLst>
          </p:cNvPr>
          <p:cNvPicPr>
            <a:picLocks noChangeAspect="1"/>
          </p:cNvPicPr>
          <p:nvPr/>
        </p:nvPicPr>
        <p:blipFill>
          <a:blip r:embed="rId3"/>
          <a:stretch>
            <a:fillRect/>
          </a:stretch>
        </p:blipFill>
        <p:spPr>
          <a:xfrm>
            <a:off x="7467601" y="317207"/>
            <a:ext cx="3884720" cy="6018579"/>
          </a:xfrm>
          <a:prstGeom prst="rect">
            <a:avLst/>
          </a:prstGeom>
        </p:spPr>
      </p:pic>
      <p:sp>
        <p:nvSpPr>
          <p:cNvPr id="6" name="Text Placeholder 5">
            <a:extLst>
              <a:ext uri="{FF2B5EF4-FFF2-40B4-BE49-F238E27FC236}">
                <a16:creationId xmlns:a16="http://schemas.microsoft.com/office/drawing/2014/main" id="{AEE67F8D-F76A-4D7E-8F05-C65BF92DFEDE}"/>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4"/>
          </p:nvPr>
        </p:nvSpPr>
        <p:spPr/>
        <p:txBody>
          <a:bodyPr/>
          <a:lstStyle/>
          <a:p>
            <a:pPr algn="r"/>
            <a:fld id="{F3477EC8-074D-41C4-94AE-E9EA7CEEA348}" type="slidenum">
              <a:rPr lang="en-US" smtClean="0"/>
              <a:pPr algn="r"/>
              <a:t>103</a:t>
            </a:fld>
            <a:endParaRPr lang="en-US"/>
          </a:p>
        </p:txBody>
      </p:sp>
    </p:spTree>
    <p:extLst>
      <p:ext uri="{BB962C8B-B14F-4D97-AF65-F5344CB8AC3E}">
        <p14:creationId xmlns:p14="http://schemas.microsoft.com/office/powerpoint/2010/main" val="255287754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Delivered with fidelity? </a:t>
            </a:r>
          </a:p>
        </p:txBody>
      </p:sp>
      <p:pic>
        <p:nvPicPr>
          <p:cNvPr id="5" name="Picture 4" descr="picture highlighting fidelity data. Shows that the student attended all sessions offered that the average duration was 20 minutes per day the student was engaged, and the intervention was delivered as planned. ">
            <a:extLst>
              <a:ext uri="{FF2B5EF4-FFF2-40B4-BE49-F238E27FC236}">
                <a16:creationId xmlns:a16="http://schemas.microsoft.com/office/drawing/2014/main" id="{AA583433-E926-4062-A92A-70EF93DEF676}"/>
              </a:ext>
            </a:extLst>
          </p:cNvPr>
          <p:cNvPicPr>
            <a:picLocks noChangeAspect="1"/>
          </p:cNvPicPr>
          <p:nvPr/>
        </p:nvPicPr>
        <p:blipFill>
          <a:blip r:embed="rId3"/>
          <a:stretch>
            <a:fillRect/>
          </a:stretch>
        </p:blipFill>
        <p:spPr>
          <a:xfrm>
            <a:off x="865415" y="1859592"/>
            <a:ext cx="10167774" cy="3363111"/>
          </a:xfrm>
          <a:prstGeom prst="rect">
            <a:avLst/>
          </a:prstGeom>
        </p:spPr>
      </p:pic>
      <p:sp>
        <p:nvSpPr>
          <p:cNvPr id="2" name="TextBox 1"/>
          <p:cNvSpPr txBox="1"/>
          <p:nvPr/>
        </p:nvSpPr>
        <p:spPr>
          <a:xfrm>
            <a:off x="6965796" y="5475250"/>
            <a:ext cx="3010829" cy="646331"/>
          </a:xfrm>
          <a:prstGeom prst="rect">
            <a:avLst/>
          </a:prstGeom>
          <a:noFill/>
          <a:ln w="38100">
            <a:solidFill>
              <a:schemeClr val="tx1"/>
            </a:solidFill>
          </a:ln>
        </p:spPr>
        <p:txBody>
          <a:bodyPr wrap="square" rtlCol="0">
            <a:spAutoFit/>
          </a:bodyPr>
          <a:lstStyle/>
          <a:p>
            <a:r>
              <a:rPr lang="en-US"/>
              <a:t>Duration ~ 20 minutes per session </a:t>
            </a:r>
          </a:p>
        </p:txBody>
      </p:sp>
      <p:cxnSp>
        <p:nvCxnSpPr>
          <p:cNvPr id="7" name="Straight Arrow Connector 6" descr="arrow pointing to duration"/>
          <p:cNvCxnSpPr>
            <a:cxnSpLocks/>
            <a:stCxn id="2" idx="1"/>
          </p:cNvCxnSpPr>
          <p:nvPr/>
        </p:nvCxnSpPr>
        <p:spPr>
          <a:xfrm flipH="1" flipV="1">
            <a:off x="6324601" y="5273659"/>
            <a:ext cx="641195" cy="5247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904C1A8-6527-4C52-99CF-44A2EB28F9CB}"/>
              </a:ext>
            </a:extLst>
          </p:cNvPr>
          <p:cNvSpPr txBox="1"/>
          <p:nvPr/>
        </p:nvSpPr>
        <p:spPr>
          <a:xfrm>
            <a:off x="8720924" y="1011670"/>
            <a:ext cx="2326018" cy="646331"/>
          </a:xfrm>
          <a:prstGeom prst="rect">
            <a:avLst/>
          </a:prstGeom>
          <a:noFill/>
          <a:ln w="38100">
            <a:solidFill>
              <a:schemeClr val="tx1"/>
            </a:solidFill>
          </a:ln>
        </p:spPr>
        <p:txBody>
          <a:bodyPr wrap="square" rtlCol="0">
            <a:spAutoFit/>
          </a:bodyPr>
          <a:lstStyle/>
          <a:p>
            <a:r>
              <a:rPr lang="en-US"/>
              <a:t>Strong ratings for engagement</a:t>
            </a:r>
          </a:p>
        </p:txBody>
      </p:sp>
      <p:cxnSp>
        <p:nvCxnSpPr>
          <p:cNvPr id="9" name="Straight Arrow Connector 8" descr="arrow pointing to engagement">
            <a:extLst>
              <a:ext uri="{FF2B5EF4-FFF2-40B4-BE49-F238E27FC236}">
                <a16:creationId xmlns:a16="http://schemas.microsoft.com/office/drawing/2014/main" id="{7F26859A-0A66-4BE4-8306-5297EA11600F}"/>
              </a:ext>
            </a:extLst>
          </p:cNvPr>
          <p:cNvCxnSpPr>
            <a:cxnSpLocks/>
            <a:stCxn id="8" idx="1"/>
          </p:cNvCxnSpPr>
          <p:nvPr/>
        </p:nvCxnSpPr>
        <p:spPr>
          <a:xfrm flipH="1">
            <a:off x="8229602" y="1334836"/>
            <a:ext cx="491322" cy="4232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4"/>
          </p:nvPr>
        </p:nvSpPr>
        <p:spPr/>
        <p:txBody>
          <a:bodyPr/>
          <a:lstStyle/>
          <a:p>
            <a:pPr algn="r"/>
            <a:fld id="{F3477EC8-074D-41C4-94AE-E9EA7CEEA348}" type="slidenum">
              <a:rPr lang="en-US" smtClean="0"/>
              <a:pPr algn="r"/>
              <a:t>104</a:t>
            </a:fld>
            <a:endParaRPr lang="en-US"/>
          </a:p>
        </p:txBody>
      </p:sp>
      <p:sp>
        <p:nvSpPr>
          <p:cNvPr id="6" name="Text Placeholder 5">
            <a:extLst>
              <a:ext uri="{FF2B5EF4-FFF2-40B4-BE49-F238E27FC236}">
                <a16:creationId xmlns:a16="http://schemas.microsoft.com/office/drawing/2014/main" id="{1036EF45-DB04-4413-B5BD-AFB894BED5CD}"/>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6127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619385"/>
            <a:ext cx="5003799" cy="1280160"/>
          </a:xfrm>
          <a:solidFill>
            <a:schemeClr val="bg1"/>
          </a:solidFill>
        </p:spPr>
        <p:txBody>
          <a:bodyPr anchor="t">
            <a:noAutofit/>
          </a:bodyPr>
          <a:lstStyle/>
          <a:p>
            <a:pPr marL="117475"/>
            <a:r>
              <a:rPr lang="en-US"/>
              <a:t>Diagnostic Data: </a:t>
            </a:r>
            <a:br>
              <a:rPr lang="en-US"/>
            </a:br>
            <a:r>
              <a:rPr lang="en-US" b="0"/>
              <a:t>What changes are needed to support Kelsey?</a:t>
            </a:r>
          </a:p>
        </p:txBody>
      </p:sp>
      <p:sp>
        <p:nvSpPr>
          <p:cNvPr id="8" name="Right Arrow 7" descr="An arrow points to Diagnostic assessment to determine specific needs.  Kelsey's teacher will conduct informal diagnostic assessment to so she can select qualitative changes aligned with Kelsey's needs."/>
          <p:cNvSpPr/>
          <p:nvPr/>
        </p:nvSpPr>
        <p:spPr>
          <a:xfrm>
            <a:off x="5849620" y="3012651"/>
            <a:ext cx="1615440" cy="728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F6DB7C33-CF12-46CB-927F-0A64C7D37A6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318174" y="1045790"/>
            <a:ext cx="3662129" cy="4427350"/>
          </a:xfrm>
          <a:prstGeom prst="rect">
            <a:avLst/>
          </a:prstGeom>
        </p:spPr>
      </p:pic>
      <p:sp>
        <p:nvSpPr>
          <p:cNvPr id="3" name="Text Placeholder 2">
            <a:extLst>
              <a:ext uri="{FF2B5EF4-FFF2-40B4-BE49-F238E27FC236}">
                <a16:creationId xmlns:a16="http://schemas.microsoft.com/office/drawing/2014/main" id="{1B2116F8-2C05-4F5A-B5B9-83974297C04F}"/>
              </a:ext>
            </a:extLst>
          </p:cNvPr>
          <p:cNvSpPr>
            <a:spLocks noGrp="1"/>
          </p:cNvSpPr>
          <p:nvPr>
            <p:ph type="body" sz="quarter" idx="13"/>
          </p:nvPr>
        </p:nvSpPr>
        <p:spPr/>
        <p:txBody>
          <a:bodyPr/>
          <a:lstStyle/>
          <a:p>
            <a:endParaRPr lang="en-US"/>
          </a:p>
        </p:txBody>
      </p:sp>
      <p:sp>
        <p:nvSpPr>
          <p:cNvPr id="6" name="Slide Number Placeholder 1"/>
          <p:cNvSpPr>
            <a:spLocks noGrp="1"/>
          </p:cNvSpPr>
          <p:nvPr>
            <p:ph type="sldNum" sz="quarter" idx="14"/>
          </p:nvPr>
        </p:nvSpPr>
        <p:spPr>
          <a:xfrm>
            <a:off x="11786099" y="6742584"/>
            <a:ext cx="105798" cy="115416"/>
          </a:xfrm>
        </p:spPr>
        <p:txBody>
          <a:bodyPr/>
          <a:lstStyle/>
          <a:p>
            <a:pPr algn="r"/>
            <a:fld id="{F3477EC8-074D-41C4-94AE-E9EA7CEEA348}" type="slidenum">
              <a:rPr/>
              <a:pPr algn="r"/>
              <a:t>105</a:t>
            </a:fld>
            <a:endParaRPr/>
          </a:p>
        </p:txBody>
      </p:sp>
    </p:spTree>
    <p:extLst>
      <p:ext uri="{BB962C8B-B14F-4D97-AF65-F5344CB8AC3E}">
        <p14:creationId xmlns:p14="http://schemas.microsoft.com/office/powerpoint/2010/main" val="19018934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A8E1953-6CD6-454C-83ED-B503A0E3C3A8}"/>
              </a:ext>
            </a:extLst>
          </p:cNvPr>
          <p:cNvSpPr>
            <a:spLocks noGrp="1"/>
          </p:cNvSpPr>
          <p:nvPr>
            <p:ph type="title"/>
          </p:nvPr>
        </p:nvSpPr>
        <p:spPr/>
        <p:txBody>
          <a:bodyPr/>
          <a:lstStyle/>
          <a:p>
            <a:r>
              <a:rPr lang="en-US"/>
              <a:t>Using Diagnostic Data to Develop Hypothesis to Intensify</a:t>
            </a:r>
          </a:p>
        </p:txBody>
      </p:sp>
      <p:sp>
        <p:nvSpPr>
          <p:cNvPr id="3" name="Slide Number Placeholder 2">
            <a:extLst>
              <a:ext uri="{FF2B5EF4-FFF2-40B4-BE49-F238E27FC236}">
                <a16:creationId xmlns:a16="http://schemas.microsoft.com/office/drawing/2014/main" id="{3CDA1D6E-7678-4AA1-8D12-17F99609529C}"/>
              </a:ext>
            </a:extLst>
          </p:cNvPr>
          <p:cNvSpPr>
            <a:spLocks noGrp="1"/>
          </p:cNvSpPr>
          <p:nvPr>
            <p:ph type="sldNum" sz="quarter" idx="14"/>
          </p:nvPr>
        </p:nvSpPr>
        <p:spPr/>
        <p:txBody>
          <a:bodyPr/>
          <a:lstStyle/>
          <a:p>
            <a:fld id="{B094D1B2-26D5-48CC-9B16-6583E954EFA6}" type="slidenum">
              <a:rPr lang="en-US" smtClean="0"/>
              <a:t>106</a:t>
            </a:fld>
            <a:endParaRPr lang="en-US"/>
          </a:p>
        </p:txBody>
      </p:sp>
      <p:sp>
        <p:nvSpPr>
          <p:cNvPr id="7" name="Content Placeholder 6">
            <a:extLst>
              <a:ext uri="{FF2B5EF4-FFF2-40B4-BE49-F238E27FC236}">
                <a16:creationId xmlns:a16="http://schemas.microsoft.com/office/drawing/2014/main" id="{972C6D68-869F-4618-858E-A720490962B4}"/>
              </a:ext>
            </a:extLst>
          </p:cNvPr>
          <p:cNvSpPr>
            <a:spLocks noGrp="1"/>
          </p:cNvSpPr>
          <p:nvPr>
            <p:ph sz="quarter" idx="15"/>
          </p:nvPr>
        </p:nvSpPr>
        <p:spPr>
          <a:xfrm>
            <a:off x="457200" y="1371600"/>
            <a:ext cx="7658100" cy="4343400"/>
          </a:xfrm>
        </p:spPr>
        <p:txBody>
          <a:bodyPr>
            <a:normAutofit/>
          </a:bodyPr>
          <a:lstStyle/>
          <a:p>
            <a:r>
              <a:rPr lang="en-US" sz="2100"/>
              <a:t>Teacher reviews Kelsey’s classroom assessment data and conducts observations of her learning behavior. Behavior observations suggest that Kelsey struggles to master skills as quickly as her same-age peers and needs more practice than her peers.</a:t>
            </a:r>
          </a:p>
          <a:p>
            <a:pPr>
              <a:spcBef>
                <a:spcPts val="1200"/>
              </a:spcBef>
            </a:pPr>
            <a:r>
              <a:rPr lang="en-US" sz="2100" i="1"/>
              <a:t>Hypothesis: </a:t>
            </a:r>
            <a:r>
              <a:rPr lang="en-US" sz="2100"/>
              <a:t>If Kelsey is provided additional opportunities of direct instruction, feedback, and practice on target skills, she would move to mastery of these skills more quickly.   </a:t>
            </a:r>
          </a:p>
        </p:txBody>
      </p:sp>
      <p:pic>
        <p:nvPicPr>
          <p:cNvPr id="8" name="Picture 7" descr="list of the 6 dimensions of the taxonomy">
            <a:extLst>
              <a:ext uri="{FF2B5EF4-FFF2-40B4-BE49-F238E27FC236}">
                <a16:creationId xmlns:a16="http://schemas.microsoft.com/office/drawing/2014/main" id="{FD31ACD6-CCAE-4DFB-88A2-EC7136CE12A5}"/>
              </a:ext>
            </a:extLst>
          </p:cNvPr>
          <p:cNvPicPr>
            <a:picLocks noChangeAspect="1"/>
          </p:cNvPicPr>
          <p:nvPr/>
        </p:nvPicPr>
        <p:blipFill>
          <a:blip r:embed="rId3"/>
          <a:stretch>
            <a:fillRect/>
          </a:stretch>
        </p:blipFill>
        <p:spPr>
          <a:xfrm>
            <a:off x="9093866" y="1316736"/>
            <a:ext cx="1319465" cy="4075507"/>
          </a:xfrm>
          <a:prstGeom prst="rect">
            <a:avLst/>
          </a:prstGeom>
        </p:spPr>
      </p:pic>
      <p:sp>
        <p:nvSpPr>
          <p:cNvPr id="9" name="Rectangle 8" descr="rectangle highlighting dosage">
            <a:extLst>
              <a:ext uri="{FF2B5EF4-FFF2-40B4-BE49-F238E27FC236}">
                <a16:creationId xmlns:a16="http://schemas.microsoft.com/office/drawing/2014/main" id="{AB6738F6-25AD-4232-9620-8F488BA4086F}"/>
              </a:ext>
            </a:extLst>
          </p:cNvPr>
          <p:cNvSpPr/>
          <p:nvPr/>
        </p:nvSpPr>
        <p:spPr>
          <a:xfrm>
            <a:off x="9093866" y="2263140"/>
            <a:ext cx="1319465" cy="3332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lighter rectangle highlighting alignment">
            <a:extLst>
              <a:ext uri="{FF2B5EF4-FFF2-40B4-BE49-F238E27FC236}">
                <a16:creationId xmlns:a16="http://schemas.microsoft.com/office/drawing/2014/main" id="{54064B14-F851-4038-92C9-72D10B592261}"/>
              </a:ext>
            </a:extLst>
          </p:cNvPr>
          <p:cNvSpPr/>
          <p:nvPr/>
        </p:nvSpPr>
        <p:spPr>
          <a:xfrm>
            <a:off x="9089101" y="2600703"/>
            <a:ext cx="1319465" cy="628272"/>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lighter rectangle highlighting comprehensiveness">
            <a:extLst>
              <a:ext uri="{FF2B5EF4-FFF2-40B4-BE49-F238E27FC236}">
                <a16:creationId xmlns:a16="http://schemas.microsoft.com/office/drawing/2014/main" id="{F2167BD9-72C8-43B4-9FAF-45598370E68E}"/>
              </a:ext>
            </a:extLst>
          </p:cNvPr>
          <p:cNvSpPr/>
          <p:nvPr/>
        </p:nvSpPr>
        <p:spPr>
          <a:xfrm>
            <a:off x="9089101" y="3647564"/>
            <a:ext cx="1319465" cy="787782"/>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a:extLst>
              <a:ext uri="{FF2B5EF4-FFF2-40B4-BE49-F238E27FC236}">
                <a16:creationId xmlns:a16="http://schemas.microsoft.com/office/drawing/2014/main" id="{9D25AE1B-9D6B-4C55-834A-EFC6D9D167E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05104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27425"/>
            <a:ext cx="4557713" cy="1573150"/>
          </a:xfrm>
          <a:solidFill>
            <a:schemeClr val="bg1"/>
          </a:solidFill>
        </p:spPr>
        <p:txBody>
          <a:bodyPr>
            <a:noAutofit/>
          </a:bodyPr>
          <a:lstStyle/>
          <a:p>
            <a:pPr marL="233363"/>
            <a:r>
              <a:rPr lang="en-US"/>
              <a:t>Intervention Adaptation: </a:t>
            </a:r>
            <a:br>
              <a:rPr lang="en-US" sz="4000"/>
            </a:br>
            <a:r>
              <a:rPr lang="en-US" b="0"/>
              <a:t>Use diagnostic data to adapt the intervention.</a:t>
            </a:r>
          </a:p>
        </p:txBody>
      </p:sp>
      <p:sp>
        <p:nvSpPr>
          <p:cNvPr id="7" name="Right Arrow 6" descr="An arrow points to Intervention adaptation - based on observed needs.  Kelsey's teacher will make qualitative changes to the intervention based on the results of informal diagnostic assessment."/>
          <p:cNvSpPr/>
          <p:nvPr/>
        </p:nvSpPr>
        <p:spPr>
          <a:xfrm>
            <a:off x="5472914" y="3685793"/>
            <a:ext cx="1246909" cy="728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4D5C9CA9-2FAE-42F8-A939-95D82F909D1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611177" y="485118"/>
            <a:ext cx="4515041" cy="5458482"/>
          </a:xfrm>
          <a:prstGeom prst="rect">
            <a:avLst/>
          </a:prstGeom>
        </p:spPr>
      </p:pic>
      <p:sp>
        <p:nvSpPr>
          <p:cNvPr id="3" name="Text Placeholder 2">
            <a:extLst>
              <a:ext uri="{FF2B5EF4-FFF2-40B4-BE49-F238E27FC236}">
                <a16:creationId xmlns:a16="http://schemas.microsoft.com/office/drawing/2014/main" id="{A11FD1AE-2D15-438F-ABFC-FD4FDA189490}"/>
              </a:ext>
            </a:extLst>
          </p:cNvPr>
          <p:cNvSpPr>
            <a:spLocks noGrp="1"/>
          </p:cNvSpPr>
          <p:nvPr>
            <p:ph type="body" sz="quarter" idx="13"/>
          </p:nvPr>
        </p:nvSpPr>
        <p:spPr/>
        <p:txBody>
          <a:bodyPr/>
          <a:lstStyle/>
          <a:p>
            <a:endParaRPr lang="en-US"/>
          </a:p>
        </p:txBody>
      </p:sp>
      <p:sp>
        <p:nvSpPr>
          <p:cNvPr id="6" name="Slide Number Placeholder 1"/>
          <p:cNvSpPr>
            <a:spLocks noGrp="1"/>
          </p:cNvSpPr>
          <p:nvPr>
            <p:ph type="sldNum" sz="quarter" idx="14"/>
          </p:nvPr>
        </p:nvSpPr>
        <p:spPr/>
        <p:txBody>
          <a:bodyPr/>
          <a:lstStyle/>
          <a:p>
            <a:pPr algn="r"/>
            <a:fld id="{F3477EC8-074D-41C4-94AE-E9EA7CEEA348}" type="slidenum">
              <a:rPr lang="en-US" smtClean="0"/>
              <a:pPr algn="r"/>
              <a:t>107</a:t>
            </a:fld>
            <a:endParaRPr lang="en-US"/>
          </a:p>
        </p:txBody>
      </p:sp>
    </p:spTree>
    <p:extLst>
      <p:ext uri="{BB962C8B-B14F-4D97-AF65-F5344CB8AC3E}">
        <p14:creationId xmlns:p14="http://schemas.microsoft.com/office/powerpoint/2010/main" val="14197632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E35702-AA75-401B-AA36-B7623468AC4C}"/>
              </a:ext>
            </a:extLst>
          </p:cNvPr>
          <p:cNvSpPr>
            <a:spLocks noGrp="1"/>
          </p:cNvSpPr>
          <p:nvPr>
            <p:ph type="title"/>
          </p:nvPr>
        </p:nvSpPr>
        <p:spPr/>
        <p:txBody>
          <a:bodyPr/>
          <a:lstStyle/>
          <a:p>
            <a:r>
              <a:rPr lang="en-US"/>
              <a:t>Rating Table</a:t>
            </a:r>
          </a:p>
        </p:txBody>
      </p:sp>
      <p:sp>
        <p:nvSpPr>
          <p:cNvPr id="5" name="Slide Number Placeholder 4"/>
          <p:cNvSpPr>
            <a:spLocks noGrp="1"/>
          </p:cNvSpPr>
          <p:nvPr>
            <p:ph type="sldNum" sz="quarter" idx="14"/>
          </p:nvPr>
        </p:nvSpPr>
        <p:spPr/>
        <p:txBody>
          <a:bodyPr/>
          <a:lstStyle/>
          <a:p>
            <a:fld id="{4DBB3109-6B36-4C42-ABE5-993D6B0A452A}" type="slidenum">
              <a:rPr lang="en-US" smtClean="0"/>
              <a:pPr/>
              <a:t>108</a:t>
            </a:fld>
            <a:endParaRPr lang="en-US"/>
          </a:p>
        </p:txBody>
      </p:sp>
      <p:graphicFrame>
        <p:nvGraphicFramePr>
          <p:cNvPr id="8" name="Content Placeholder 7"/>
          <p:cNvGraphicFramePr>
            <a:graphicFrameLocks noGrp="1"/>
          </p:cNvGraphicFramePr>
          <p:nvPr>
            <p:ph sz="quarter" idx="15"/>
          </p:nvPr>
        </p:nvGraphicFramePr>
        <p:xfrm>
          <a:off x="457200" y="425767"/>
          <a:ext cx="11274494" cy="5440680"/>
        </p:xfrm>
        <a:graphic>
          <a:graphicData uri="http://schemas.openxmlformats.org/drawingml/2006/table">
            <a:tbl>
              <a:tblPr firstRow="1" firstCol="1" bandRow="1">
                <a:tableStyleId>{5C22544A-7EE6-4342-B048-85BDC9FD1C3A}</a:tableStyleId>
              </a:tblPr>
              <a:tblGrid>
                <a:gridCol w="2592770">
                  <a:extLst>
                    <a:ext uri="{9D8B030D-6E8A-4147-A177-3AD203B41FA5}">
                      <a16:colId xmlns:a16="http://schemas.microsoft.com/office/drawing/2014/main" val="20000"/>
                    </a:ext>
                  </a:extLst>
                </a:gridCol>
                <a:gridCol w="726404">
                  <a:extLst>
                    <a:ext uri="{9D8B030D-6E8A-4147-A177-3AD203B41FA5}">
                      <a16:colId xmlns:a16="http://schemas.microsoft.com/office/drawing/2014/main" val="20001"/>
                    </a:ext>
                  </a:extLst>
                </a:gridCol>
                <a:gridCol w="5908901">
                  <a:extLst>
                    <a:ext uri="{9D8B030D-6E8A-4147-A177-3AD203B41FA5}">
                      <a16:colId xmlns:a16="http://schemas.microsoft.com/office/drawing/2014/main" val="20002"/>
                    </a:ext>
                  </a:extLst>
                </a:gridCol>
                <a:gridCol w="2046419">
                  <a:extLst>
                    <a:ext uri="{9D8B030D-6E8A-4147-A177-3AD203B41FA5}">
                      <a16:colId xmlns:a16="http://schemas.microsoft.com/office/drawing/2014/main" val="20003"/>
                    </a:ext>
                  </a:extLst>
                </a:gridCol>
              </a:tblGrid>
              <a:tr h="694942">
                <a:tc>
                  <a:txBody>
                    <a:bodyPr/>
                    <a:lstStyle/>
                    <a:p>
                      <a:pPr marL="0" marR="0">
                        <a:lnSpc>
                          <a:spcPct val="107000"/>
                        </a:lnSpc>
                        <a:spcBef>
                          <a:spcPts val="0"/>
                        </a:spcBef>
                        <a:spcAft>
                          <a:spcPts val="0"/>
                        </a:spcAft>
                      </a:pPr>
                      <a:r>
                        <a:rPr lang="en-US" sz="2000">
                          <a:effectLst/>
                        </a:rPr>
                        <a:t>Intervention</a:t>
                      </a:r>
                      <a:r>
                        <a:rPr lang="en-US" sz="2000" baseline="0">
                          <a:effectLst/>
                        </a:rPr>
                        <a:t> </a:t>
                      </a:r>
                      <a:r>
                        <a:rPr lang="en-US" sz="2000">
                          <a:effectLst/>
                        </a:rPr>
                        <a:t>Dimensions </a:t>
                      </a:r>
                      <a:endParaRPr lang="en-US" sz="1600">
                        <a:effectLst/>
                      </a:endParaRPr>
                    </a:p>
                  </a:txBody>
                  <a:tcPr marL="81539" marR="81539" marT="0" marB="0"/>
                </a:tc>
                <a:tc>
                  <a:txBody>
                    <a:bodyPr/>
                    <a:lstStyle/>
                    <a:p>
                      <a:pPr marL="0" marR="0" algn="ct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Rate</a:t>
                      </a:r>
                    </a:p>
                  </a:txBody>
                  <a:tcPr marL="81539" marR="81539" marT="0" marB="0"/>
                </a:tc>
                <a:tc>
                  <a:txBody>
                    <a:bodyPr/>
                    <a:lstStyle/>
                    <a:p>
                      <a:pPr marL="0" marR="0" algn="ctr">
                        <a:lnSpc>
                          <a:spcPct val="107000"/>
                        </a:lnSpc>
                        <a:spcBef>
                          <a:spcPts val="0"/>
                        </a:spcBef>
                        <a:spcAft>
                          <a:spcPts val="0"/>
                        </a:spcAft>
                      </a:pPr>
                      <a:r>
                        <a:rPr lang="en-US" sz="2000">
                          <a:effectLst/>
                        </a:rPr>
                        <a:t>Evidence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Adaptation 1</a:t>
                      </a:r>
                    </a:p>
                  </a:txBody>
                  <a:tcPr marL="81539" marR="81539" marT="0" marB="0"/>
                </a:tc>
                <a:extLst>
                  <a:ext uri="{0D108BD9-81ED-4DB2-BD59-A6C34878D82A}">
                    <a16:rowId xmlns:a16="http://schemas.microsoft.com/office/drawing/2014/main" val="10000"/>
                  </a:ext>
                </a:extLst>
              </a:tr>
              <a:tr h="342381">
                <a:tc>
                  <a:txBody>
                    <a:bodyPr/>
                    <a:lstStyle/>
                    <a:p>
                      <a:pPr marL="0" marR="0">
                        <a:lnSpc>
                          <a:spcPct val="107000"/>
                        </a:lnSpc>
                        <a:spcBef>
                          <a:spcPts val="0"/>
                        </a:spcBef>
                        <a:spcAft>
                          <a:spcPts val="0"/>
                        </a:spcAft>
                      </a:pPr>
                      <a:r>
                        <a:rPr lang="en-US" sz="2000" b="0">
                          <a:effectLst/>
                        </a:rPr>
                        <a:t>Strength </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gn="ctr">
                        <a:lnSpc>
                          <a:spcPct val="107000"/>
                        </a:lnSpc>
                        <a:spcBef>
                          <a:spcPts val="0"/>
                        </a:spcBef>
                        <a:spcAft>
                          <a:spcPts val="0"/>
                        </a:spcAft>
                      </a:pPr>
                      <a:r>
                        <a:rPr lang="en-US" sz="1800" i="0">
                          <a:effectLst/>
                        </a:rPr>
                        <a:t>2</a:t>
                      </a:r>
                      <a:endParaRPr lang="en-US" sz="1400" i="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r>
                        <a:rPr lang="en-US" sz="1600">
                          <a:effectLst/>
                        </a:rPr>
                        <a:t>ES = Between 0.35 to 0.49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extLst>
                  <a:ext uri="{0D108BD9-81ED-4DB2-BD59-A6C34878D82A}">
                    <a16:rowId xmlns:a16="http://schemas.microsoft.com/office/drawing/2014/main" val="10001"/>
                  </a:ext>
                </a:extLst>
              </a:tr>
              <a:tr h="1606038">
                <a:tc>
                  <a:txBody>
                    <a:bodyPr/>
                    <a:lstStyle/>
                    <a:p>
                      <a:pPr marL="0" marR="0">
                        <a:lnSpc>
                          <a:spcPct val="107000"/>
                        </a:lnSpc>
                        <a:spcBef>
                          <a:spcPts val="0"/>
                        </a:spcBef>
                        <a:spcAft>
                          <a:spcPts val="0"/>
                        </a:spcAft>
                      </a:pPr>
                      <a:r>
                        <a:rPr lang="en-US" sz="2000" b="0">
                          <a:effectLst/>
                        </a:rPr>
                        <a:t>Dosage </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gn="ctr">
                        <a:lnSpc>
                          <a:spcPct val="107000"/>
                        </a:lnSpc>
                        <a:spcBef>
                          <a:spcPts val="0"/>
                        </a:spcBef>
                        <a:spcAft>
                          <a:spcPts val="0"/>
                        </a:spcAft>
                      </a:pPr>
                      <a:r>
                        <a:rPr lang="en-US" sz="1800" i="0">
                          <a:effectLst/>
                        </a:rPr>
                        <a:t>2</a:t>
                      </a:r>
                      <a:endParaRPr lang="en-US" sz="1400" i="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r>
                        <a:rPr lang="en-US" sz="1600" i="1">
                          <a:effectLst/>
                        </a:rPr>
                        <a:t>Group size: six students</a:t>
                      </a:r>
                    </a:p>
                    <a:p>
                      <a:pPr marL="0" marR="0">
                        <a:lnSpc>
                          <a:spcPct val="107000"/>
                        </a:lnSpc>
                        <a:spcBef>
                          <a:spcPts val="0"/>
                        </a:spcBef>
                        <a:spcAft>
                          <a:spcPts val="0"/>
                        </a:spcAft>
                      </a:pPr>
                      <a:r>
                        <a:rPr lang="en-US" sz="1600" i="1">
                          <a:effectLst/>
                        </a:rPr>
                        <a:t>Session length: 20 minutes per session </a:t>
                      </a:r>
                    </a:p>
                    <a:p>
                      <a:pPr marL="0" marR="0">
                        <a:lnSpc>
                          <a:spcPct val="107000"/>
                        </a:lnSpc>
                        <a:spcBef>
                          <a:spcPts val="0"/>
                        </a:spcBef>
                        <a:spcAft>
                          <a:spcPts val="0"/>
                        </a:spcAft>
                      </a:pPr>
                      <a:r>
                        <a:rPr lang="en-US" sz="1600" i="1">
                          <a:effectLst/>
                        </a:rPr>
                        <a:t>Frequency: five sessions per week</a:t>
                      </a:r>
                      <a:endParaRPr lang="en-US" sz="1600" i="1">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r>
                        <a:rPr lang="en-US" sz="1600" i="1">
                          <a:effectLst/>
                          <a:latin typeface="+mn-lt"/>
                          <a:ea typeface="Calibri" panose="020F0502020204030204" pitchFamily="34" charset="0"/>
                          <a:cs typeface="Times New Roman" panose="02020603050405020304" pitchFamily="18" charset="0"/>
                        </a:rPr>
                        <a:t>Provide</a:t>
                      </a:r>
                      <a:r>
                        <a:rPr lang="en-US" sz="1600" i="1" baseline="0">
                          <a:effectLst/>
                          <a:latin typeface="+mn-lt"/>
                          <a:ea typeface="Calibri" panose="020F0502020204030204" pitchFamily="34" charset="0"/>
                          <a:cs typeface="Times New Roman" panose="02020603050405020304" pitchFamily="18" charset="0"/>
                        </a:rPr>
                        <a:t> </a:t>
                      </a:r>
                      <a:r>
                        <a:rPr lang="en-US" sz="1600" i="1">
                          <a:effectLst/>
                          <a:latin typeface="+mn-lt"/>
                          <a:ea typeface="Calibri" panose="020F0502020204030204" pitchFamily="34" charset="0"/>
                          <a:cs typeface="Times New Roman" panose="02020603050405020304" pitchFamily="18" charset="0"/>
                        </a:rPr>
                        <a:t>40 minutes each session in smaller group (3)</a:t>
                      </a:r>
                    </a:p>
                  </a:txBody>
                  <a:tcPr marL="81539" marR="81539" marT="0" marB="0"/>
                </a:tc>
                <a:extLst>
                  <a:ext uri="{0D108BD9-81ED-4DB2-BD59-A6C34878D82A}">
                    <a16:rowId xmlns:a16="http://schemas.microsoft.com/office/drawing/2014/main" val="10002"/>
                  </a:ext>
                </a:extLst>
              </a:tr>
              <a:tr h="632601">
                <a:tc>
                  <a:txBody>
                    <a:bodyPr/>
                    <a:lstStyle/>
                    <a:p>
                      <a:pPr marL="0" marR="0">
                        <a:lnSpc>
                          <a:spcPct val="107000"/>
                        </a:lnSpc>
                        <a:spcBef>
                          <a:spcPts val="0"/>
                        </a:spcBef>
                        <a:spcAft>
                          <a:spcPts val="0"/>
                        </a:spcAft>
                      </a:pPr>
                      <a:r>
                        <a:rPr lang="en-US" sz="2000" b="0">
                          <a:effectLst/>
                        </a:rPr>
                        <a:t>Alignment</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gn="ctr">
                        <a:lnSpc>
                          <a:spcPct val="107000"/>
                        </a:lnSpc>
                        <a:spcBef>
                          <a:spcPts val="0"/>
                        </a:spcBef>
                        <a:spcAft>
                          <a:spcPts val="0"/>
                        </a:spcAft>
                      </a:pPr>
                      <a:r>
                        <a:rPr lang="en-US" sz="1800">
                          <a:effectLst/>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r>
                        <a:rPr lang="en-US" sz="1600">
                          <a:effectLst/>
                        </a:rPr>
                        <a:t>Explicit instruction covering skills deficit areas, PA, word study and fluency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extLst>
                  <a:ext uri="{0D108BD9-81ED-4DB2-BD59-A6C34878D82A}">
                    <a16:rowId xmlns:a16="http://schemas.microsoft.com/office/drawing/2014/main" val="10003"/>
                  </a:ext>
                </a:extLst>
              </a:tr>
              <a:tr h="758826">
                <a:tc>
                  <a:txBody>
                    <a:bodyPr/>
                    <a:lstStyle/>
                    <a:p>
                      <a:pPr marL="0" marR="0">
                        <a:lnSpc>
                          <a:spcPct val="107000"/>
                        </a:lnSpc>
                        <a:spcBef>
                          <a:spcPts val="0"/>
                        </a:spcBef>
                        <a:spcAft>
                          <a:spcPts val="0"/>
                        </a:spcAft>
                      </a:pPr>
                      <a:r>
                        <a:rPr lang="en-US" sz="2000" b="0">
                          <a:effectLst/>
                        </a:rPr>
                        <a:t>Attention to transfer</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gn="ctr">
                        <a:lnSpc>
                          <a:spcPct val="107000"/>
                        </a:lnSpc>
                        <a:spcBef>
                          <a:spcPts val="0"/>
                        </a:spcBef>
                        <a:spcAft>
                          <a:spcPts val="0"/>
                        </a:spcAft>
                      </a:pPr>
                      <a:r>
                        <a:rPr lang="en-US" sz="18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r>
                        <a:rPr lang="en-US" sz="1600">
                          <a:effectLst/>
                        </a:rPr>
                        <a:t>Builds on previously learned skills; not clearly connected to Tier 1 content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extLst>
                  <a:ext uri="{0D108BD9-81ED-4DB2-BD59-A6C34878D82A}">
                    <a16:rowId xmlns:a16="http://schemas.microsoft.com/office/drawing/2014/main" val="10004"/>
                  </a:ext>
                </a:extLst>
              </a:tr>
              <a:tr h="702946">
                <a:tc>
                  <a:txBody>
                    <a:bodyPr/>
                    <a:lstStyle/>
                    <a:p>
                      <a:pPr marL="0" marR="0">
                        <a:lnSpc>
                          <a:spcPct val="107000"/>
                        </a:lnSpc>
                        <a:spcBef>
                          <a:spcPts val="0"/>
                        </a:spcBef>
                        <a:spcAft>
                          <a:spcPts val="0"/>
                        </a:spcAft>
                      </a:pPr>
                      <a:r>
                        <a:rPr lang="en-US" sz="2000" b="0">
                          <a:effectLst/>
                        </a:rPr>
                        <a:t>Comprehensiveness</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gn="ctr">
                        <a:lnSpc>
                          <a:spcPct val="107000"/>
                        </a:lnSpc>
                        <a:spcBef>
                          <a:spcPts val="0"/>
                        </a:spcBef>
                        <a:spcAft>
                          <a:spcPts val="0"/>
                        </a:spcAft>
                      </a:pPr>
                      <a:r>
                        <a:rPr lang="en-US" sz="1800">
                          <a:effectLst/>
                          <a:latin typeface="+mn-lt"/>
                          <a:ea typeface="+mn-ea"/>
                          <a:cs typeface="+mn-cs"/>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r>
                        <a:rPr lang="en-US" sz="1600">
                          <a:effectLst/>
                          <a:latin typeface="+mn-lt"/>
                          <a:ea typeface="Calibri" panose="020F0502020204030204" pitchFamily="34" charset="0"/>
                          <a:cs typeface="Times New Roman" panose="02020603050405020304" pitchFamily="18" charset="0"/>
                        </a:rPr>
                        <a:t>Includes</a:t>
                      </a:r>
                      <a:r>
                        <a:rPr lang="en-US" sz="1600" baseline="0">
                          <a:effectLst/>
                          <a:latin typeface="+mn-lt"/>
                          <a:ea typeface="Calibri" panose="020F0502020204030204" pitchFamily="34" charset="0"/>
                          <a:cs typeface="Times New Roman" panose="02020603050405020304" pitchFamily="18" charset="0"/>
                        </a:rPr>
                        <a:t> three explicit instruction principles</a:t>
                      </a:r>
                      <a:endParaRPr lang="en-US" sz="1600">
                        <a:effectLst/>
                        <a:latin typeface="+mn-lt"/>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endParaRPr lang="en-US" sz="1400">
                        <a:effectLst/>
                        <a:latin typeface="+mn-lt"/>
                        <a:ea typeface="Calibri" panose="020F0502020204030204" pitchFamily="34" charset="0"/>
                        <a:cs typeface="Times New Roman" panose="02020603050405020304" pitchFamily="18" charset="0"/>
                      </a:endParaRPr>
                    </a:p>
                  </a:txBody>
                  <a:tcPr marL="81539" marR="81539" marT="0" marB="0"/>
                </a:tc>
                <a:extLst>
                  <a:ext uri="{0D108BD9-81ED-4DB2-BD59-A6C34878D82A}">
                    <a16:rowId xmlns:a16="http://schemas.microsoft.com/office/drawing/2014/main" val="10005"/>
                  </a:ext>
                </a:extLst>
              </a:tr>
              <a:tr h="702946">
                <a:tc>
                  <a:txBody>
                    <a:bodyPr/>
                    <a:lstStyle/>
                    <a:p>
                      <a:pPr marL="0" marR="0">
                        <a:lnSpc>
                          <a:spcPct val="107000"/>
                        </a:lnSpc>
                        <a:spcBef>
                          <a:spcPts val="0"/>
                        </a:spcBef>
                        <a:spcAft>
                          <a:spcPts val="0"/>
                        </a:spcAft>
                      </a:pPr>
                      <a:r>
                        <a:rPr lang="en-US" sz="2000" b="0">
                          <a:effectLst/>
                        </a:rPr>
                        <a:t>Behavioral support</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gn="ctr">
                        <a:lnSpc>
                          <a:spcPct val="107000"/>
                        </a:lnSpc>
                        <a:spcBef>
                          <a:spcPts val="0"/>
                        </a:spcBef>
                        <a:spcAft>
                          <a:spcPts val="0"/>
                        </a:spcAft>
                      </a:pPr>
                      <a:r>
                        <a:rPr lang="en-US" sz="18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r>
                        <a:rPr lang="en-US" sz="1600">
                          <a:effectLst/>
                        </a:rPr>
                        <a:t>None found but doesn’t appear needed for student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extLst>
                  <a:ext uri="{0D108BD9-81ED-4DB2-BD59-A6C34878D82A}">
                    <a16:rowId xmlns:a16="http://schemas.microsoft.com/office/drawing/2014/main" val="10006"/>
                  </a:ext>
                </a:extLst>
              </a:tr>
            </a:tbl>
          </a:graphicData>
        </a:graphic>
      </p:graphicFrame>
      <p:sp>
        <p:nvSpPr>
          <p:cNvPr id="7" name="Rectangle 6" descr="box around dosage">
            <a:extLst>
              <a:ext uri="{FF2B5EF4-FFF2-40B4-BE49-F238E27FC236}">
                <a16:creationId xmlns:a16="http://schemas.microsoft.com/office/drawing/2014/main" id="{673A633D-BE20-482A-AB3F-D1758AC8EA64}"/>
              </a:ext>
            </a:extLst>
          </p:cNvPr>
          <p:cNvSpPr/>
          <p:nvPr/>
        </p:nvSpPr>
        <p:spPr>
          <a:xfrm>
            <a:off x="457200" y="1447799"/>
            <a:ext cx="9173004" cy="159067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6" name="Rectangle 5" descr="box around dosage">
            <a:extLst>
              <a:ext uri="{FF2B5EF4-FFF2-40B4-BE49-F238E27FC236}">
                <a16:creationId xmlns:a16="http://schemas.microsoft.com/office/drawing/2014/main" id="{2E7CB711-25CF-4091-8667-FD53098A518D}"/>
              </a:ext>
            </a:extLst>
          </p:cNvPr>
          <p:cNvSpPr/>
          <p:nvPr/>
        </p:nvSpPr>
        <p:spPr>
          <a:xfrm>
            <a:off x="9717366" y="1459546"/>
            <a:ext cx="1927166" cy="15503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3359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6383" y="0"/>
            <a:ext cx="11246896" cy="1280160"/>
          </a:xfrm>
        </p:spPr>
        <p:txBody>
          <a:bodyPr>
            <a:normAutofit/>
          </a:bodyPr>
          <a:lstStyle/>
          <a:p>
            <a:r>
              <a:rPr lang="en-US"/>
              <a:t>Was the intervention adaptation delivered with fidelity? </a:t>
            </a:r>
          </a:p>
        </p:txBody>
      </p:sp>
      <p:sp>
        <p:nvSpPr>
          <p:cNvPr id="4" name="Slide Number Placeholder 3"/>
          <p:cNvSpPr>
            <a:spLocks noGrp="1"/>
          </p:cNvSpPr>
          <p:nvPr>
            <p:ph type="sldNum" sz="quarter" idx="14"/>
          </p:nvPr>
        </p:nvSpPr>
        <p:spPr/>
        <p:txBody>
          <a:bodyPr/>
          <a:lstStyle/>
          <a:p>
            <a:pPr algn="r"/>
            <a:fld id="{F3477EC8-074D-41C4-94AE-E9EA7CEEA348}" type="slidenum">
              <a:rPr lang="en-US" smtClean="0"/>
              <a:pPr algn="r"/>
              <a:t>109</a:t>
            </a:fld>
            <a:endParaRPr lang="en-US"/>
          </a:p>
        </p:txBody>
      </p:sp>
      <p:pic>
        <p:nvPicPr>
          <p:cNvPr id="5" name="Picture 4" descr="picture highlighting fidelity data. Shows that the student attended all sessions offered that the average duration was 40 minutes per day the student was engaged, and the intervention was delivered as planned. ">
            <a:extLst>
              <a:ext uri="{FF2B5EF4-FFF2-40B4-BE49-F238E27FC236}">
                <a16:creationId xmlns:a16="http://schemas.microsoft.com/office/drawing/2014/main" id="{F522675B-0F16-4FD8-9570-F242CCD89A71}"/>
              </a:ext>
            </a:extLst>
          </p:cNvPr>
          <p:cNvPicPr>
            <a:picLocks noChangeAspect="1"/>
          </p:cNvPicPr>
          <p:nvPr/>
        </p:nvPicPr>
        <p:blipFill>
          <a:blip r:embed="rId3"/>
          <a:stretch>
            <a:fillRect/>
          </a:stretch>
        </p:blipFill>
        <p:spPr>
          <a:xfrm>
            <a:off x="521551" y="1713245"/>
            <a:ext cx="10673367" cy="3495004"/>
          </a:xfrm>
          <a:prstGeom prst="rect">
            <a:avLst/>
          </a:prstGeom>
        </p:spPr>
      </p:pic>
      <p:sp>
        <p:nvSpPr>
          <p:cNvPr id="2" name="Rectangle 1" descr="rectangle around the duration"/>
          <p:cNvSpPr/>
          <p:nvPr/>
        </p:nvSpPr>
        <p:spPr>
          <a:xfrm>
            <a:off x="4906107" y="1758077"/>
            <a:ext cx="1597688" cy="329585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2DC3947-86AB-45E4-8B44-66C0FC8B10D6}"/>
              </a:ext>
            </a:extLst>
          </p:cNvPr>
          <p:cNvSpPr txBox="1"/>
          <p:nvPr/>
        </p:nvSpPr>
        <p:spPr>
          <a:xfrm>
            <a:off x="6965796" y="5475250"/>
            <a:ext cx="3010829" cy="646331"/>
          </a:xfrm>
          <a:prstGeom prst="rect">
            <a:avLst/>
          </a:prstGeom>
          <a:noFill/>
          <a:ln w="38100">
            <a:solidFill>
              <a:schemeClr val="tx1"/>
            </a:solidFill>
          </a:ln>
        </p:spPr>
        <p:txBody>
          <a:bodyPr wrap="square" rtlCol="0">
            <a:spAutoFit/>
          </a:bodyPr>
          <a:lstStyle/>
          <a:p>
            <a:r>
              <a:rPr lang="en-US"/>
              <a:t>Duration ~ 40 minutes per session </a:t>
            </a:r>
          </a:p>
        </p:txBody>
      </p:sp>
      <p:cxnSp>
        <p:nvCxnSpPr>
          <p:cNvPr id="11" name="Straight Arrow Connector 10" descr="arrow pointing to duration">
            <a:extLst>
              <a:ext uri="{FF2B5EF4-FFF2-40B4-BE49-F238E27FC236}">
                <a16:creationId xmlns:a16="http://schemas.microsoft.com/office/drawing/2014/main" id="{64BE7539-DDBA-4C61-8D56-0F3FCE6A2D6F}"/>
              </a:ext>
            </a:extLst>
          </p:cNvPr>
          <p:cNvCxnSpPr>
            <a:cxnSpLocks/>
            <a:stCxn id="10" idx="1"/>
          </p:cNvCxnSpPr>
          <p:nvPr/>
        </p:nvCxnSpPr>
        <p:spPr>
          <a:xfrm flipH="1" flipV="1">
            <a:off x="6324601" y="5273659"/>
            <a:ext cx="641195" cy="5247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D83B70C2-AA3C-449A-83B9-B0097828695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13639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1CCA1-F0B4-45C1-BB1A-316EB80D1A42}"/>
              </a:ext>
            </a:extLst>
          </p:cNvPr>
          <p:cNvSpPr>
            <a:spLocks noGrp="1"/>
          </p:cNvSpPr>
          <p:nvPr>
            <p:ph type="title"/>
          </p:nvPr>
        </p:nvSpPr>
        <p:spPr>
          <a:xfrm>
            <a:off x="457200" y="116112"/>
            <a:ext cx="11276076" cy="1280160"/>
          </a:xfrm>
        </p:spPr>
        <p:txBody>
          <a:bodyPr>
            <a:normAutofit/>
          </a:bodyPr>
          <a:lstStyle/>
          <a:p>
            <a:r>
              <a:rPr lang="en-US" sz="4000"/>
              <a:t>Validated Intervention Programs: </a:t>
            </a:r>
            <a:br>
              <a:rPr lang="en-US" sz="4000"/>
            </a:br>
            <a:r>
              <a:rPr lang="en-US" sz="4000"/>
              <a:t>Components to Consider</a:t>
            </a:r>
          </a:p>
        </p:txBody>
      </p:sp>
      <p:sp>
        <p:nvSpPr>
          <p:cNvPr id="5" name="Slide Number Placeholder 4">
            <a:extLst>
              <a:ext uri="{FF2B5EF4-FFF2-40B4-BE49-F238E27FC236}">
                <a16:creationId xmlns:a16="http://schemas.microsoft.com/office/drawing/2014/main" id="{F3B00DB1-AC4D-4F9B-80E5-674971D064D6}"/>
              </a:ext>
            </a:extLst>
          </p:cNvPr>
          <p:cNvSpPr>
            <a:spLocks noGrp="1"/>
          </p:cNvSpPr>
          <p:nvPr>
            <p:ph type="sldNum" sz="quarter" idx="14"/>
          </p:nvPr>
        </p:nvSpPr>
        <p:spPr/>
        <p:txBody>
          <a:bodyPr/>
          <a:lstStyle/>
          <a:p>
            <a:fld id="{99A20822-4A49-4D36-86E3-300BA48D3F00}" type="slidenum">
              <a:rPr lang="en-US" smtClean="0"/>
              <a:pPr/>
              <a:t>11</a:t>
            </a:fld>
            <a:endParaRPr lang="en-US"/>
          </a:p>
        </p:txBody>
      </p:sp>
      <p:sp>
        <p:nvSpPr>
          <p:cNvPr id="15" name="TextBox 14">
            <a:extLst>
              <a:ext uri="{FF2B5EF4-FFF2-40B4-BE49-F238E27FC236}">
                <a16:creationId xmlns:a16="http://schemas.microsoft.com/office/drawing/2014/main" id="{8E0713A9-7E30-4563-A4A4-12ECB8CBFBED}"/>
              </a:ext>
            </a:extLst>
          </p:cNvPr>
          <p:cNvSpPr txBox="1"/>
          <p:nvPr/>
        </p:nvSpPr>
        <p:spPr>
          <a:xfrm rot="1178809">
            <a:off x="3306073" y="1944081"/>
            <a:ext cx="1743739" cy="400110"/>
          </a:xfrm>
          <a:prstGeom prst="rect">
            <a:avLst/>
          </a:prstGeom>
          <a:noFill/>
        </p:spPr>
        <p:txBody>
          <a:bodyPr wrap="square" rtlCol="0">
            <a:spAutoFit/>
          </a:bodyPr>
          <a:lstStyle/>
          <a:p>
            <a:r>
              <a:rPr lang="en-US" sz="2000"/>
              <a:t>Group size</a:t>
            </a:r>
          </a:p>
        </p:txBody>
      </p:sp>
      <p:sp>
        <p:nvSpPr>
          <p:cNvPr id="16" name="TextBox 15">
            <a:extLst>
              <a:ext uri="{FF2B5EF4-FFF2-40B4-BE49-F238E27FC236}">
                <a16:creationId xmlns:a16="http://schemas.microsoft.com/office/drawing/2014/main" id="{650C99D7-9205-4949-9743-81BB62100BDC}"/>
              </a:ext>
            </a:extLst>
          </p:cNvPr>
          <p:cNvSpPr txBox="1"/>
          <p:nvPr/>
        </p:nvSpPr>
        <p:spPr>
          <a:xfrm>
            <a:off x="7679922" y="3523128"/>
            <a:ext cx="3799105" cy="400110"/>
          </a:xfrm>
          <a:prstGeom prst="rect">
            <a:avLst/>
          </a:prstGeom>
          <a:noFill/>
        </p:spPr>
        <p:txBody>
          <a:bodyPr wrap="square" rtlCol="0">
            <a:spAutoFit/>
          </a:bodyPr>
          <a:lstStyle/>
          <a:p>
            <a:pPr>
              <a:defRPr/>
            </a:pPr>
            <a:r>
              <a:rPr lang="en-US" sz="2000"/>
              <a:t>Break tasks into smaller steps</a:t>
            </a:r>
          </a:p>
        </p:txBody>
      </p:sp>
      <p:sp>
        <p:nvSpPr>
          <p:cNvPr id="17" name="TextBox 16">
            <a:extLst>
              <a:ext uri="{FF2B5EF4-FFF2-40B4-BE49-F238E27FC236}">
                <a16:creationId xmlns:a16="http://schemas.microsoft.com/office/drawing/2014/main" id="{3620620C-29F7-4889-A9CC-9761F87C80F4}"/>
              </a:ext>
            </a:extLst>
          </p:cNvPr>
          <p:cNvSpPr txBox="1"/>
          <p:nvPr/>
        </p:nvSpPr>
        <p:spPr>
          <a:xfrm>
            <a:off x="6124601" y="2755044"/>
            <a:ext cx="3986043" cy="707886"/>
          </a:xfrm>
          <a:prstGeom prst="rect">
            <a:avLst/>
          </a:prstGeom>
          <a:noFill/>
        </p:spPr>
        <p:txBody>
          <a:bodyPr wrap="square" rtlCol="0">
            <a:spAutoFit/>
          </a:bodyPr>
          <a:lstStyle/>
          <a:p>
            <a:r>
              <a:rPr lang="en-US" sz="2000"/>
              <a:t>Frequency and duration of intervention</a:t>
            </a:r>
          </a:p>
        </p:txBody>
      </p:sp>
      <p:sp>
        <p:nvSpPr>
          <p:cNvPr id="18" name="TextBox 17">
            <a:extLst>
              <a:ext uri="{FF2B5EF4-FFF2-40B4-BE49-F238E27FC236}">
                <a16:creationId xmlns:a16="http://schemas.microsoft.com/office/drawing/2014/main" id="{48D88C5E-0E0F-4243-A142-739E8EE1799A}"/>
              </a:ext>
            </a:extLst>
          </p:cNvPr>
          <p:cNvSpPr txBox="1"/>
          <p:nvPr/>
        </p:nvSpPr>
        <p:spPr>
          <a:xfrm rot="20786799">
            <a:off x="2000586" y="3147193"/>
            <a:ext cx="3785191" cy="400110"/>
          </a:xfrm>
          <a:prstGeom prst="rect">
            <a:avLst/>
          </a:prstGeom>
          <a:noFill/>
        </p:spPr>
        <p:txBody>
          <a:bodyPr wrap="square" rtlCol="0">
            <a:spAutoFit/>
          </a:bodyPr>
          <a:lstStyle/>
          <a:p>
            <a:r>
              <a:rPr lang="en-US" sz="2000"/>
              <a:t>Concrete learning opportunities</a:t>
            </a:r>
          </a:p>
        </p:txBody>
      </p:sp>
      <p:sp>
        <p:nvSpPr>
          <p:cNvPr id="19" name="TextBox 18">
            <a:extLst>
              <a:ext uri="{FF2B5EF4-FFF2-40B4-BE49-F238E27FC236}">
                <a16:creationId xmlns:a16="http://schemas.microsoft.com/office/drawing/2014/main" id="{B6D850DF-BA1F-4B18-B7E0-A885480698BE}"/>
              </a:ext>
            </a:extLst>
          </p:cNvPr>
          <p:cNvSpPr txBox="1"/>
          <p:nvPr/>
        </p:nvSpPr>
        <p:spPr>
          <a:xfrm rot="20457318">
            <a:off x="95611" y="2913753"/>
            <a:ext cx="3849131" cy="400110"/>
          </a:xfrm>
          <a:prstGeom prst="rect">
            <a:avLst/>
          </a:prstGeom>
          <a:noFill/>
        </p:spPr>
        <p:txBody>
          <a:bodyPr wrap="none" rtlCol="0">
            <a:spAutoFit/>
          </a:bodyPr>
          <a:lstStyle/>
          <a:p>
            <a:pPr>
              <a:defRPr/>
            </a:pPr>
            <a:r>
              <a:rPr lang="en-US" sz="2000"/>
              <a:t>Explicit instruction and modeling</a:t>
            </a:r>
          </a:p>
        </p:txBody>
      </p:sp>
      <p:sp>
        <p:nvSpPr>
          <p:cNvPr id="20" name="TextBox 19">
            <a:extLst>
              <a:ext uri="{FF2B5EF4-FFF2-40B4-BE49-F238E27FC236}">
                <a16:creationId xmlns:a16="http://schemas.microsoft.com/office/drawing/2014/main" id="{70ABFAF8-2028-4F8C-B8A3-491C588719F2}"/>
              </a:ext>
            </a:extLst>
          </p:cNvPr>
          <p:cNvSpPr txBox="1"/>
          <p:nvPr/>
        </p:nvSpPr>
        <p:spPr>
          <a:xfrm>
            <a:off x="8044711" y="1607172"/>
            <a:ext cx="3434316" cy="400110"/>
          </a:xfrm>
          <a:prstGeom prst="rect">
            <a:avLst/>
          </a:prstGeom>
          <a:noFill/>
        </p:spPr>
        <p:txBody>
          <a:bodyPr wrap="square" rtlCol="0">
            <a:spAutoFit/>
          </a:bodyPr>
          <a:lstStyle/>
          <a:p>
            <a:r>
              <a:rPr lang="en-US" sz="2000"/>
              <a:t>EBPs</a:t>
            </a:r>
          </a:p>
        </p:txBody>
      </p:sp>
      <p:sp>
        <p:nvSpPr>
          <p:cNvPr id="21" name="TextBox 20">
            <a:extLst>
              <a:ext uri="{FF2B5EF4-FFF2-40B4-BE49-F238E27FC236}">
                <a16:creationId xmlns:a16="http://schemas.microsoft.com/office/drawing/2014/main" id="{674F150A-55F2-409E-9F7D-DFC871FED9E7}"/>
              </a:ext>
            </a:extLst>
          </p:cNvPr>
          <p:cNvSpPr txBox="1"/>
          <p:nvPr/>
        </p:nvSpPr>
        <p:spPr>
          <a:xfrm>
            <a:off x="5129876" y="1607172"/>
            <a:ext cx="2184433" cy="400110"/>
          </a:xfrm>
          <a:prstGeom prst="rect">
            <a:avLst/>
          </a:prstGeom>
          <a:noFill/>
        </p:spPr>
        <p:txBody>
          <a:bodyPr wrap="square" rtlCol="0">
            <a:spAutoFit/>
          </a:bodyPr>
          <a:lstStyle/>
          <a:p>
            <a:r>
              <a:rPr lang="en-US" sz="2000"/>
              <a:t>Effect size</a:t>
            </a:r>
          </a:p>
        </p:txBody>
      </p:sp>
      <p:sp>
        <p:nvSpPr>
          <p:cNvPr id="22" name="TextBox 21">
            <a:extLst>
              <a:ext uri="{FF2B5EF4-FFF2-40B4-BE49-F238E27FC236}">
                <a16:creationId xmlns:a16="http://schemas.microsoft.com/office/drawing/2014/main" id="{11F841C9-6FAC-439F-A91A-10167AF98134}"/>
              </a:ext>
            </a:extLst>
          </p:cNvPr>
          <p:cNvSpPr txBox="1"/>
          <p:nvPr/>
        </p:nvSpPr>
        <p:spPr>
          <a:xfrm rot="497710">
            <a:off x="4765224" y="3814929"/>
            <a:ext cx="3795823" cy="400110"/>
          </a:xfrm>
          <a:prstGeom prst="rect">
            <a:avLst/>
          </a:prstGeom>
          <a:noFill/>
        </p:spPr>
        <p:txBody>
          <a:bodyPr wrap="square" rtlCol="0">
            <a:spAutoFit/>
          </a:bodyPr>
          <a:lstStyle/>
          <a:p>
            <a:r>
              <a:rPr lang="en-US" sz="2000"/>
              <a:t>Connection to Tier 1 instruction</a:t>
            </a:r>
          </a:p>
        </p:txBody>
      </p:sp>
      <p:sp>
        <p:nvSpPr>
          <p:cNvPr id="23" name="TextBox 22">
            <a:extLst>
              <a:ext uri="{FF2B5EF4-FFF2-40B4-BE49-F238E27FC236}">
                <a16:creationId xmlns:a16="http://schemas.microsoft.com/office/drawing/2014/main" id="{4A71364E-B360-4588-84B9-6255CAF9A31A}"/>
              </a:ext>
            </a:extLst>
          </p:cNvPr>
          <p:cNvSpPr txBox="1"/>
          <p:nvPr/>
        </p:nvSpPr>
        <p:spPr>
          <a:xfrm rot="469397">
            <a:off x="7231057" y="2220137"/>
            <a:ext cx="4696836" cy="400110"/>
          </a:xfrm>
          <a:prstGeom prst="rect">
            <a:avLst/>
          </a:prstGeom>
          <a:noFill/>
        </p:spPr>
        <p:txBody>
          <a:bodyPr wrap="square" rtlCol="0">
            <a:spAutoFit/>
          </a:bodyPr>
          <a:lstStyle/>
          <a:p>
            <a:r>
              <a:rPr lang="en-US" sz="2000"/>
              <a:t>Alignment with grade-level standards</a:t>
            </a:r>
          </a:p>
        </p:txBody>
      </p:sp>
      <p:sp>
        <p:nvSpPr>
          <p:cNvPr id="25" name="TextBox 24">
            <a:extLst>
              <a:ext uri="{FF2B5EF4-FFF2-40B4-BE49-F238E27FC236}">
                <a16:creationId xmlns:a16="http://schemas.microsoft.com/office/drawing/2014/main" id="{5C307BDF-9E8E-44C3-84A1-49269370EB8A}"/>
              </a:ext>
            </a:extLst>
          </p:cNvPr>
          <p:cNvSpPr txBox="1"/>
          <p:nvPr/>
        </p:nvSpPr>
        <p:spPr>
          <a:xfrm rot="20336640">
            <a:off x="78800" y="2114659"/>
            <a:ext cx="3181550" cy="400110"/>
          </a:xfrm>
          <a:prstGeom prst="rect">
            <a:avLst/>
          </a:prstGeom>
          <a:noFill/>
        </p:spPr>
        <p:txBody>
          <a:bodyPr wrap="square" rtlCol="0">
            <a:spAutoFit/>
          </a:bodyPr>
          <a:lstStyle/>
          <a:p>
            <a:r>
              <a:rPr lang="en-US" sz="2000"/>
              <a:t>Opportunities to respond</a:t>
            </a:r>
          </a:p>
        </p:txBody>
      </p:sp>
      <p:sp>
        <p:nvSpPr>
          <p:cNvPr id="26" name="Speech Bubble: Rectangle with Corners Rounded 25">
            <a:extLst>
              <a:ext uri="{FF2B5EF4-FFF2-40B4-BE49-F238E27FC236}">
                <a16:creationId xmlns:a16="http://schemas.microsoft.com/office/drawing/2014/main" id="{4F0FE23A-A158-43C8-88B6-C252821FF7C4}"/>
              </a:ext>
            </a:extLst>
          </p:cNvPr>
          <p:cNvSpPr/>
          <p:nvPr/>
        </p:nvSpPr>
        <p:spPr>
          <a:xfrm>
            <a:off x="5022624" y="4773424"/>
            <a:ext cx="6189996" cy="1561232"/>
          </a:xfrm>
          <a:prstGeom prst="wedgeRoundRectCallout">
            <a:avLst>
              <a:gd name="adj1" fmla="val -64784"/>
              <a:gd name="adj2" fmla="val -1954"/>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It would be helpful if there was a framework to guide our thinking when we are deciding what interventions to use and how to adapt them.</a:t>
            </a:r>
          </a:p>
        </p:txBody>
      </p:sp>
      <p:pic>
        <p:nvPicPr>
          <p:cNvPr id="4" name="Graphic 3" descr="Female Profile">
            <a:extLst>
              <a:ext uri="{FF2B5EF4-FFF2-40B4-BE49-F238E27FC236}">
                <a16:creationId xmlns:a16="http://schemas.microsoft.com/office/drawing/2014/main" id="{80CD3BD8-52FB-4825-8AA0-90780C7489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00428" y="4885256"/>
            <a:ext cx="1755789" cy="1755789"/>
          </a:xfrm>
          <a:prstGeom prst="rect">
            <a:avLst/>
          </a:prstGeom>
        </p:spPr>
      </p:pic>
    </p:spTree>
    <p:extLst>
      <p:ext uri="{BB962C8B-B14F-4D97-AF65-F5344CB8AC3E}">
        <p14:creationId xmlns:p14="http://schemas.microsoft.com/office/powerpoint/2010/main" val="331229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P spid="21" grpId="0"/>
      <p:bldP spid="22" grpId="0"/>
      <p:bldP spid="23" grpId="0"/>
      <p:bldP spid="2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765" y="3319172"/>
            <a:ext cx="5532117" cy="1280160"/>
          </a:xfrm>
          <a:solidFill>
            <a:schemeClr val="bg1"/>
          </a:solidFill>
        </p:spPr>
        <p:txBody>
          <a:bodyPr>
            <a:noAutofit/>
          </a:bodyPr>
          <a:lstStyle/>
          <a:p>
            <a:pPr marL="233363"/>
            <a:r>
              <a:rPr lang="en-US"/>
              <a:t>Progress monitor and assess the impact of the adaptation</a:t>
            </a:r>
            <a:r>
              <a:rPr lang="en-US" b="0"/>
              <a:t>.</a:t>
            </a:r>
          </a:p>
        </p:txBody>
      </p:sp>
      <p:sp>
        <p:nvSpPr>
          <p:cNvPr id="7" name="Right Arrow 6" descr="An arrow points to Intervention adaptation - based on observed needs.  Kelsey's teacher will make qualitative changes to the intervention based on the results of informal diagnostic assessment."/>
          <p:cNvSpPr/>
          <p:nvPr/>
        </p:nvSpPr>
        <p:spPr>
          <a:xfrm>
            <a:off x="5434446" y="4492335"/>
            <a:ext cx="1246909" cy="728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A946DC2E-05F5-4BBA-9E60-AC0B85808EC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886025" y="680937"/>
            <a:ext cx="4080538" cy="4933188"/>
          </a:xfrm>
          <a:prstGeom prst="rect">
            <a:avLst/>
          </a:prstGeom>
        </p:spPr>
      </p:pic>
      <p:sp>
        <p:nvSpPr>
          <p:cNvPr id="3" name="Text Placeholder 2">
            <a:extLst>
              <a:ext uri="{FF2B5EF4-FFF2-40B4-BE49-F238E27FC236}">
                <a16:creationId xmlns:a16="http://schemas.microsoft.com/office/drawing/2014/main" id="{29FCF1AF-EC25-4B0A-AA2F-BC2343755089}"/>
              </a:ext>
            </a:extLst>
          </p:cNvPr>
          <p:cNvSpPr>
            <a:spLocks noGrp="1"/>
          </p:cNvSpPr>
          <p:nvPr>
            <p:ph type="body" sz="quarter" idx="13"/>
          </p:nvPr>
        </p:nvSpPr>
        <p:spPr/>
        <p:txBody>
          <a:bodyPr/>
          <a:lstStyle/>
          <a:p>
            <a:endParaRPr lang="en-US"/>
          </a:p>
        </p:txBody>
      </p:sp>
      <p:sp>
        <p:nvSpPr>
          <p:cNvPr id="6" name="Slide Number Placeholder 1"/>
          <p:cNvSpPr>
            <a:spLocks noGrp="1"/>
          </p:cNvSpPr>
          <p:nvPr>
            <p:ph type="sldNum" sz="quarter" idx="14"/>
          </p:nvPr>
        </p:nvSpPr>
        <p:spPr/>
        <p:txBody>
          <a:bodyPr/>
          <a:lstStyle/>
          <a:p>
            <a:pPr algn="r"/>
            <a:fld id="{F3477EC8-074D-41C4-94AE-E9EA7CEEA348}" type="slidenum">
              <a:rPr lang="en-US" smtClean="0"/>
              <a:pPr algn="r"/>
              <a:t>110</a:t>
            </a:fld>
            <a:endParaRPr lang="en-US"/>
          </a:p>
        </p:txBody>
      </p:sp>
    </p:spTree>
    <p:extLst>
      <p:ext uri="{BB962C8B-B14F-4D97-AF65-F5344CB8AC3E}">
        <p14:creationId xmlns:p14="http://schemas.microsoft.com/office/powerpoint/2010/main" val="15758164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Progress Monitoring: </a:t>
            </a:r>
            <a:br>
              <a:rPr lang="en-US"/>
            </a:br>
            <a:r>
              <a:rPr lang="en-US"/>
              <a:t>Is Kelsey responding to the intervention?</a:t>
            </a:r>
          </a:p>
        </p:txBody>
      </p:sp>
      <p:sp>
        <p:nvSpPr>
          <p:cNvPr id="4" name="Slide Number Placeholder 3"/>
          <p:cNvSpPr>
            <a:spLocks noGrp="1"/>
          </p:cNvSpPr>
          <p:nvPr>
            <p:ph type="sldNum" sz="quarter" idx="14"/>
          </p:nvPr>
        </p:nvSpPr>
        <p:spPr>
          <a:xfrm>
            <a:off x="11786099" y="6742584"/>
            <a:ext cx="105798" cy="115416"/>
          </a:xfrm>
        </p:spPr>
        <p:txBody>
          <a:bodyPr/>
          <a:lstStyle/>
          <a:p>
            <a:pPr algn="r"/>
            <a:fld id="{F3477EC8-074D-41C4-94AE-E9EA7CEEA348}" type="slidenum">
              <a:rPr lang="en-US" smtClean="0"/>
              <a:pPr algn="r"/>
              <a:t>111</a:t>
            </a:fld>
            <a:endParaRPr lang="en-US"/>
          </a:p>
        </p:txBody>
      </p:sp>
      <p:graphicFrame>
        <p:nvGraphicFramePr>
          <p:cNvPr id="8" name="Content Placeholder 7" descr="This graph depicts the student's results after a change has been made to the original intervention and shows improvement. However, the progress is still below her goal line. "/>
          <p:cNvGraphicFramePr>
            <a:graphicFrameLocks noGrp="1"/>
          </p:cNvGraphicFramePr>
          <p:nvPr>
            <p:ph sz="quarter" idx="15"/>
          </p:nvPr>
        </p:nvGraphicFramePr>
        <p:xfrm>
          <a:off x="2260129" y="1371600"/>
          <a:ext cx="8224991"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10" name="5-Point Star 9">
            <a:extLst>
              <a:ext uri="{C183D7F6-B498-43B3-948B-1728B52AA6E4}">
                <adec:decorative xmlns:adec="http://schemas.microsoft.com/office/drawing/2017/decorative" val="1"/>
              </a:ext>
            </a:extLst>
          </p:cNvPr>
          <p:cNvSpPr/>
          <p:nvPr/>
        </p:nvSpPr>
        <p:spPr>
          <a:xfrm>
            <a:off x="2811658" y="4496414"/>
            <a:ext cx="296811" cy="280834"/>
          </a:xfrm>
          <a:prstGeom prst="star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11" name="Straight Connector 10">
            <a:extLst>
              <a:ext uri="{C183D7F6-B498-43B3-948B-1728B52AA6E4}">
                <adec:decorative xmlns:adec="http://schemas.microsoft.com/office/drawing/2017/decorative" val="1"/>
              </a:ext>
            </a:extLst>
          </p:cNvPr>
          <p:cNvCxnSpPr>
            <a:cxnSpLocks/>
          </p:cNvCxnSpPr>
          <p:nvPr/>
        </p:nvCxnSpPr>
        <p:spPr>
          <a:xfrm flipV="1">
            <a:off x="2907124" y="2309970"/>
            <a:ext cx="6876341" cy="23534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5-Point Star 8">
            <a:extLst>
              <a:ext uri="{C183D7F6-B498-43B3-948B-1728B52AA6E4}">
                <adec:decorative xmlns:adec="http://schemas.microsoft.com/office/drawing/2017/decorative" val="1"/>
              </a:ext>
            </a:extLst>
          </p:cNvPr>
          <p:cNvSpPr/>
          <p:nvPr/>
        </p:nvSpPr>
        <p:spPr>
          <a:xfrm>
            <a:off x="9783465" y="2067309"/>
            <a:ext cx="296811" cy="280834"/>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cxnSp>
        <p:nvCxnSpPr>
          <p:cNvPr id="6" name="Straight Connector 5">
            <a:extLst>
              <a:ext uri="{C183D7F6-B498-43B3-948B-1728B52AA6E4}">
                <adec:decorative xmlns:adec="http://schemas.microsoft.com/office/drawing/2017/decorative" val="1"/>
              </a:ext>
            </a:extLst>
          </p:cNvPr>
          <p:cNvCxnSpPr/>
          <p:nvPr/>
        </p:nvCxnSpPr>
        <p:spPr>
          <a:xfrm>
            <a:off x="3092736" y="2927179"/>
            <a:ext cx="0" cy="248412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669801" y="2504218"/>
            <a:ext cx="1444662" cy="338554"/>
          </a:xfrm>
          <a:prstGeom prst="rect">
            <a:avLst/>
          </a:prstGeom>
          <a:noFill/>
        </p:spPr>
        <p:txBody>
          <a:bodyPr wrap="square" rtlCol="0">
            <a:spAutoFit/>
          </a:bodyPr>
          <a:lstStyle/>
          <a:p>
            <a:r>
              <a:rPr lang="en-US" sz="1600"/>
              <a:t>Intervention</a:t>
            </a:r>
          </a:p>
        </p:txBody>
      </p:sp>
      <p:sp>
        <p:nvSpPr>
          <p:cNvPr id="13" name="Oval 12">
            <a:extLst>
              <a:ext uri="{C183D7F6-B498-43B3-948B-1728B52AA6E4}">
                <adec:decorative xmlns:adec="http://schemas.microsoft.com/office/drawing/2017/decorative" val="1"/>
              </a:ext>
            </a:extLst>
          </p:cNvPr>
          <p:cNvSpPr/>
          <p:nvPr/>
        </p:nvSpPr>
        <p:spPr>
          <a:xfrm>
            <a:off x="3142775" y="4558602"/>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C183D7F6-B498-43B3-948B-1728B52AA6E4}">
                <adec:decorative xmlns:adec="http://schemas.microsoft.com/office/drawing/2017/decorative" val="1"/>
              </a:ext>
            </a:extLst>
          </p:cNvPr>
          <p:cNvSpPr/>
          <p:nvPr/>
        </p:nvSpPr>
        <p:spPr>
          <a:xfrm>
            <a:off x="3276600" y="4648814"/>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C183D7F6-B498-43B3-948B-1728B52AA6E4}">
                <adec:decorative xmlns:adec="http://schemas.microsoft.com/office/drawing/2017/decorative" val="1"/>
              </a:ext>
            </a:extLst>
          </p:cNvPr>
          <p:cNvSpPr/>
          <p:nvPr/>
        </p:nvSpPr>
        <p:spPr>
          <a:xfrm>
            <a:off x="3536171" y="4587854"/>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C183D7F6-B498-43B3-948B-1728B52AA6E4}">
                <adec:decorative xmlns:adec="http://schemas.microsoft.com/office/drawing/2017/decorative" val="1"/>
              </a:ext>
            </a:extLst>
          </p:cNvPr>
          <p:cNvSpPr/>
          <p:nvPr/>
        </p:nvSpPr>
        <p:spPr>
          <a:xfrm>
            <a:off x="3760285" y="4593661"/>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C183D7F6-B498-43B3-948B-1728B52AA6E4}">
                <adec:decorative xmlns:adec="http://schemas.microsoft.com/office/drawing/2017/decorative" val="1"/>
              </a:ext>
            </a:extLst>
          </p:cNvPr>
          <p:cNvSpPr/>
          <p:nvPr/>
        </p:nvSpPr>
        <p:spPr>
          <a:xfrm>
            <a:off x="4023023" y="4602816"/>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descr="After the first intervention, the students progress is monitored as not improving."/>
          <p:cNvCxnSpPr/>
          <p:nvPr/>
        </p:nvCxnSpPr>
        <p:spPr>
          <a:xfrm>
            <a:off x="3108468" y="4609658"/>
            <a:ext cx="1101582" cy="5378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descr="Adaption 1 phase line"/>
          <p:cNvCxnSpPr/>
          <p:nvPr/>
        </p:nvCxnSpPr>
        <p:spPr>
          <a:xfrm>
            <a:off x="4239094" y="2927179"/>
            <a:ext cx="0" cy="2484120"/>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041073" y="2810374"/>
            <a:ext cx="1512440" cy="707886"/>
          </a:xfrm>
          <a:prstGeom prst="rect">
            <a:avLst/>
          </a:prstGeom>
          <a:solidFill>
            <a:schemeClr val="bg1"/>
          </a:solidFill>
          <a:ln w="57150">
            <a:solidFill>
              <a:schemeClr val="tx1"/>
            </a:solidFill>
          </a:ln>
        </p:spPr>
        <p:txBody>
          <a:bodyPr wrap="square" rtlCol="0">
            <a:spAutoFit/>
          </a:bodyPr>
          <a:lstStyle/>
          <a:p>
            <a:r>
              <a:rPr lang="en-US" sz="2000"/>
              <a:t>Adaption 1 Phase Line</a:t>
            </a:r>
          </a:p>
        </p:txBody>
      </p:sp>
      <p:cxnSp>
        <p:nvCxnSpPr>
          <p:cNvPr id="28" name="Straight Arrow Connector 27">
            <a:extLst>
              <a:ext uri="{C183D7F6-B498-43B3-948B-1728B52AA6E4}">
                <adec:decorative xmlns:adec="http://schemas.microsoft.com/office/drawing/2017/decorative" val="1"/>
              </a:ext>
            </a:extLst>
          </p:cNvPr>
          <p:cNvCxnSpPr/>
          <p:nvPr/>
        </p:nvCxnSpPr>
        <p:spPr>
          <a:xfrm flipH="1">
            <a:off x="4338509" y="3247722"/>
            <a:ext cx="695559" cy="22096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C183D7F6-B498-43B3-948B-1728B52AA6E4}">
                <adec:decorative xmlns:adec="http://schemas.microsoft.com/office/drawing/2017/decorative" val="1"/>
              </a:ext>
            </a:extLst>
          </p:cNvPr>
          <p:cNvSpPr/>
          <p:nvPr/>
        </p:nvSpPr>
        <p:spPr>
          <a:xfrm>
            <a:off x="4434347" y="4527230"/>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C183D7F6-B498-43B3-948B-1728B52AA6E4}">
                <adec:decorative xmlns:adec="http://schemas.microsoft.com/office/drawing/2017/decorative" val="1"/>
              </a:ext>
            </a:extLst>
          </p:cNvPr>
          <p:cNvSpPr/>
          <p:nvPr/>
        </p:nvSpPr>
        <p:spPr>
          <a:xfrm>
            <a:off x="5154576" y="4431142"/>
            <a:ext cx="9144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C183D7F6-B498-43B3-948B-1728B52AA6E4}">
                <adec:decorative xmlns:adec="http://schemas.microsoft.com/office/drawing/2017/decorative" val="1"/>
              </a:ext>
            </a:extLst>
          </p:cNvPr>
          <p:cNvSpPr/>
          <p:nvPr/>
        </p:nvSpPr>
        <p:spPr>
          <a:xfrm>
            <a:off x="5382991" y="4410927"/>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C183D7F6-B498-43B3-948B-1728B52AA6E4}">
                <adec:decorative xmlns:adec="http://schemas.microsoft.com/office/drawing/2017/decorative" val="1"/>
              </a:ext>
            </a:extLst>
          </p:cNvPr>
          <p:cNvSpPr/>
          <p:nvPr/>
        </p:nvSpPr>
        <p:spPr>
          <a:xfrm>
            <a:off x="4906620" y="4512268"/>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C183D7F6-B498-43B3-948B-1728B52AA6E4}">
                <adec:decorative xmlns:adec="http://schemas.microsoft.com/office/drawing/2017/decorative" val="1"/>
              </a:ext>
            </a:extLst>
          </p:cNvPr>
          <p:cNvSpPr/>
          <p:nvPr/>
        </p:nvSpPr>
        <p:spPr>
          <a:xfrm>
            <a:off x="4678006" y="4587854"/>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descr="After the adaption is made, the student begins to see some progress, though it is not sufficient to help her reach her goal line"/>
          <p:cNvCxnSpPr/>
          <p:nvPr/>
        </p:nvCxnSpPr>
        <p:spPr>
          <a:xfrm flipV="1">
            <a:off x="4378182" y="4352290"/>
            <a:ext cx="1975595" cy="257369"/>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4F6CC23-3CCF-44E1-8BAE-867ABD8400B4}"/>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9881915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20" y="1739925"/>
            <a:ext cx="6285438" cy="1280160"/>
          </a:xfrm>
          <a:solidFill>
            <a:schemeClr val="bg1"/>
          </a:solidFill>
        </p:spPr>
        <p:txBody>
          <a:bodyPr>
            <a:noAutofit/>
          </a:bodyPr>
          <a:lstStyle/>
          <a:p>
            <a:pPr marL="233363"/>
            <a:r>
              <a:rPr lang="en-US"/>
              <a:t>DBI is an ongoing process based on student responsiveness to the intervention</a:t>
            </a:r>
            <a:r>
              <a:rPr lang="en-US" b="0"/>
              <a:t>. </a:t>
            </a:r>
          </a:p>
        </p:txBody>
      </p:sp>
      <p:sp>
        <p:nvSpPr>
          <p:cNvPr id="9" name="Right Arrow 8" descr="An arrow points to Intervention adaptation - based on observed needs.  Kelsey's teacher will make qualitative changes to the intervention based on the results of informal diagnostic assessment."/>
          <p:cNvSpPr/>
          <p:nvPr/>
        </p:nvSpPr>
        <p:spPr>
          <a:xfrm>
            <a:off x="5495734" y="4943447"/>
            <a:ext cx="1246909" cy="728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47D8EB87-78F1-4A21-B13C-DF820A6BEBB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42643" y="835314"/>
            <a:ext cx="4225372" cy="5108286"/>
          </a:xfrm>
          <a:prstGeom prst="rect">
            <a:avLst/>
          </a:prstGeom>
        </p:spPr>
      </p:pic>
      <p:sp>
        <p:nvSpPr>
          <p:cNvPr id="6" name="Slide Number Placeholder 1"/>
          <p:cNvSpPr>
            <a:spLocks noGrp="1"/>
          </p:cNvSpPr>
          <p:nvPr>
            <p:ph type="sldNum" sz="quarter" idx="14"/>
          </p:nvPr>
        </p:nvSpPr>
        <p:spPr/>
        <p:txBody>
          <a:bodyPr/>
          <a:lstStyle/>
          <a:p>
            <a:pPr algn="r"/>
            <a:fld id="{F3477EC8-074D-41C4-94AE-E9EA7CEEA348}" type="slidenum">
              <a:rPr lang="en-US" smtClean="0"/>
              <a:pPr algn="r"/>
              <a:t>112</a:t>
            </a:fld>
            <a:endParaRPr lang="en-US"/>
          </a:p>
        </p:txBody>
      </p:sp>
      <p:sp>
        <p:nvSpPr>
          <p:cNvPr id="3" name="Text Placeholder 2">
            <a:extLst>
              <a:ext uri="{FF2B5EF4-FFF2-40B4-BE49-F238E27FC236}">
                <a16:creationId xmlns:a16="http://schemas.microsoft.com/office/drawing/2014/main" id="{D3C9F518-ABFB-4DD3-9D56-A1859D0C6D9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05714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02205 -0.00764 L -0.02483 -0.0831 C -0.03524 -0.09907 -0.04236 -0.1243 -0.04479 -0.15115 C -0.04757 -0.18148 -0.04514 -0.20694 -0.03767 -0.22592 L -0.00608 -0.31389 " pathEditMode="relative" rAng="4980000" ptsTypes="AAAAA">
                                      <p:cBhvr>
                                        <p:cTn id="6" dur="2000" fill="hold"/>
                                        <p:tgtEl>
                                          <p:spTgt spid="9"/>
                                        </p:tgtEl>
                                        <p:attrNameLst>
                                          <p:attrName>ppt_x</p:attrName>
                                          <p:attrName>ppt_y</p:attrName>
                                        </p:attrNameLst>
                                      </p:cBhvr>
                                      <p:rCtr x="-4045" y="-148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7522B-A435-44DB-B6EC-0319CD7E6B78}"/>
              </a:ext>
            </a:extLst>
          </p:cNvPr>
          <p:cNvSpPr>
            <a:spLocks noGrp="1"/>
          </p:cNvSpPr>
          <p:nvPr>
            <p:ph type="title"/>
          </p:nvPr>
        </p:nvSpPr>
        <p:spPr/>
        <p:txBody>
          <a:bodyPr>
            <a:normAutofit/>
          </a:bodyPr>
          <a:lstStyle/>
          <a:p>
            <a:r>
              <a:rPr lang="en-US"/>
              <a:t>Informal Diagnostic Tools for Literacy</a:t>
            </a:r>
          </a:p>
        </p:txBody>
      </p:sp>
      <p:sp>
        <p:nvSpPr>
          <p:cNvPr id="5" name="Slide Number Placeholder 4">
            <a:extLst>
              <a:ext uri="{FF2B5EF4-FFF2-40B4-BE49-F238E27FC236}">
                <a16:creationId xmlns:a16="http://schemas.microsoft.com/office/drawing/2014/main" id="{949C1DBE-34B5-47AF-8FE3-85F854EF64FB}"/>
              </a:ext>
            </a:extLst>
          </p:cNvPr>
          <p:cNvSpPr>
            <a:spLocks noGrp="1"/>
          </p:cNvSpPr>
          <p:nvPr>
            <p:ph type="sldNum" sz="quarter" idx="14"/>
          </p:nvPr>
        </p:nvSpPr>
        <p:spPr/>
        <p:txBody>
          <a:bodyPr/>
          <a:lstStyle/>
          <a:p>
            <a:fld id="{99A20822-4A49-4D36-86E3-300BA48D3F00}" type="slidenum">
              <a:rPr lang="en-US" smtClean="0"/>
              <a:pPr/>
              <a:t>113</a:t>
            </a:fld>
            <a:endParaRPr lang="en-US"/>
          </a:p>
        </p:txBody>
      </p:sp>
      <p:sp>
        <p:nvSpPr>
          <p:cNvPr id="8" name="Content Placeholder 7">
            <a:extLst>
              <a:ext uri="{FF2B5EF4-FFF2-40B4-BE49-F238E27FC236}">
                <a16:creationId xmlns:a16="http://schemas.microsoft.com/office/drawing/2014/main" id="{3BDCA22F-954C-49C2-9FA3-0A00F41A6679}"/>
              </a:ext>
            </a:extLst>
          </p:cNvPr>
          <p:cNvSpPr>
            <a:spLocks noGrp="1"/>
          </p:cNvSpPr>
          <p:nvPr>
            <p:ph sz="quarter" idx="15"/>
          </p:nvPr>
        </p:nvSpPr>
        <p:spPr>
          <a:xfrm>
            <a:off x="457200" y="1143000"/>
            <a:ext cx="11274552" cy="4343400"/>
          </a:xfrm>
        </p:spPr>
        <p:txBody>
          <a:bodyPr/>
          <a:lstStyle/>
          <a:p>
            <a:pPr marL="0" indent="0">
              <a:buNone/>
            </a:pPr>
            <a:r>
              <a:rPr lang="en-US"/>
              <a:t>Consider a wide range of data sources to gather information about what literacy skill a student is struggling with.</a:t>
            </a:r>
          </a:p>
        </p:txBody>
      </p:sp>
      <p:pic>
        <p:nvPicPr>
          <p:cNvPr id="10" name="Picture 9" descr="Paper showing Kelsey's diagnostic data">
            <a:extLst>
              <a:ext uri="{FF2B5EF4-FFF2-40B4-BE49-F238E27FC236}">
                <a16:creationId xmlns:a16="http://schemas.microsoft.com/office/drawing/2014/main" id="{1D9A36CD-F2AB-487E-814C-5708DC1FB829}"/>
              </a:ext>
            </a:extLst>
          </p:cNvPr>
          <p:cNvPicPr>
            <a:picLocks noChangeAspect="1"/>
          </p:cNvPicPr>
          <p:nvPr/>
        </p:nvPicPr>
        <p:blipFill>
          <a:blip r:embed="rId3"/>
          <a:stretch>
            <a:fillRect/>
          </a:stretch>
        </p:blipFill>
        <p:spPr>
          <a:xfrm>
            <a:off x="330083" y="2886916"/>
            <a:ext cx="4685236" cy="2104148"/>
          </a:xfrm>
          <a:prstGeom prst="rect">
            <a:avLst/>
          </a:prstGeom>
        </p:spPr>
      </p:pic>
      <p:pic>
        <p:nvPicPr>
          <p:cNvPr id="11" name="Picture 10" descr="Paper showing Kelsey's diagnostic data">
            <a:extLst>
              <a:ext uri="{FF2B5EF4-FFF2-40B4-BE49-F238E27FC236}">
                <a16:creationId xmlns:a16="http://schemas.microsoft.com/office/drawing/2014/main" id="{68DCD786-8176-4E98-B646-0FEAA427E2EE}"/>
              </a:ext>
            </a:extLst>
          </p:cNvPr>
          <p:cNvPicPr>
            <a:picLocks noChangeAspect="1"/>
          </p:cNvPicPr>
          <p:nvPr/>
        </p:nvPicPr>
        <p:blipFill>
          <a:blip r:embed="rId4"/>
          <a:stretch>
            <a:fillRect/>
          </a:stretch>
        </p:blipFill>
        <p:spPr>
          <a:xfrm>
            <a:off x="6555892" y="2040672"/>
            <a:ext cx="5108810" cy="4015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Paper showing Kelsey's diagnostic data">
            <a:extLst>
              <a:ext uri="{FF2B5EF4-FFF2-40B4-BE49-F238E27FC236}">
                <a16:creationId xmlns:a16="http://schemas.microsoft.com/office/drawing/2014/main" id="{7C62BCE5-679B-479F-91C1-DBB0D8D013CF}"/>
              </a:ext>
            </a:extLst>
          </p:cNvPr>
          <p:cNvPicPr>
            <a:picLocks noChangeAspect="1"/>
          </p:cNvPicPr>
          <p:nvPr/>
        </p:nvPicPr>
        <p:blipFill>
          <a:blip r:embed="rId5"/>
          <a:stretch>
            <a:fillRect/>
          </a:stretch>
        </p:blipFill>
        <p:spPr>
          <a:xfrm>
            <a:off x="7666709" y="2871032"/>
            <a:ext cx="3715456" cy="34916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Paper showing Kelsey's diagnostic data">
            <a:extLst>
              <a:ext uri="{FF2B5EF4-FFF2-40B4-BE49-F238E27FC236}">
                <a16:creationId xmlns:a16="http://schemas.microsoft.com/office/drawing/2014/main" id="{BF41C4A7-D828-4287-8AC1-DC5B1DC7BDBA}"/>
              </a:ext>
            </a:extLst>
          </p:cNvPr>
          <p:cNvPicPr>
            <a:picLocks noChangeAspect="1"/>
          </p:cNvPicPr>
          <p:nvPr/>
        </p:nvPicPr>
        <p:blipFill>
          <a:blip r:embed="rId6"/>
          <a:stretch>
            <a:fillRect/>
          </a:stretch>
        </p:blipFill>
        <p:spPr>
          <a:xfrm>
            <a:off x="1823356" y="2189617"/>
            <a:ext cx="4665486" cy="4064746"/>
          </a:xfrm>
          <a:prstGeom prst="rect">
            <a:avLst/>
          </a:prstGeom>
        </p:spPr>
      </p:pic>
      <p:pic>
        <p:nvPicPr>
          <p:cNvPr id="7" name="Picture 6" descr="Paper showing Kelsey's diagnostic data">
            <a:extLst>
              <a:ext uri="{FF2B5EF4-FFF2-40B4-BE49-F238E27FC236}">
                <a16:creationId xmlns:a16="http://schemas.microsoft.com/office/drawing/2014/main" id="{D88C2C9D-1BA2-47AA-9CD2-6C448A1CBB56}"/>
              </a:ext>
            </a:extLst>
          </p:cNvPr>
          <p:cNvPicPr>
            <a:picLocks noChangeAspect="1"/>
          </p:cNvPicPr>
          <p:nvPr/>
        </p:nvPicPr>
        <p:blipFill>
          <a:blip r:embed="rId7"/>
          <a:stretch>
            <a:fillRect/>
          </a:stretch>
        </p:blipFill>
        <p:spPr>
          <a:xfrm>
            <a:off x="564914" y="2367767"/>
            <a:ext cx="5993320" cy="39627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extLst>
              <a:ext uri="{FF2B5EF4-FFF2-40B4-BE49-F238E27FC236}">
                <a16:creationId xmlns:a16="http://schemas.microsoft.com/office/drawing/2014/main" id="{E0230304-50B4-430D-8607-5A8273A6090C}"/>
              </a:ext>
            </a:extLst>
          </p:cNvPr>
          <p:cNvSpPr/>
          <p:nvPr/>
        </p:nvSpPr>
        <p:spPr>
          <a:xfrm>
            <a:off x="4930548" y="2195860"/>
            <a:ext cx="1558294" cy="46245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Kelsey</a:t>
            </a:r>
          </a:p>
        </p:txBody>
      </p:sp>
      <p:sp>
        <p:nvSpPr>
          <p:cNvPr id="13" name="Rectangle 12">
            <a:extLst>
              <a:ext uri="{FF2B5EF4-FFF2-40B4-BE49-F238E27FC236}">
                <a16:creationId xmlns:a16="http://schemas.microsoft.com/office/drawing/2014/main" id="{3C41D2BB-658F-4865-A472-A9E450A8D4DC}"/>
              </a:ext>
            </a:extLst>
          </p:cNvPr>
          <p:cNvSpPr/>
          <p:nvPr/>
        </p:nvSpPr>
        <p:spPr>
          <a:xfrm>
            <a:off x="8058069" y="2901512"/>
            <a:ext cx="1005820" cy="39144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Kelsey</a:t>
            </a:r>
          </a:p>
        </p:txBody>
      </p:sp>
      <p:sp>
        <p:nvSpPr>
          <p:cNvPr id="14" name="Rectangle 13">
            <a:extLst>
              <a:ext uri="{FF2B5EF4-FFF2-40B4-BE49-F238E27FC236}">
                <a16:creationId xmlns:a16="http://schemas.microsoft.com/office/drawing/2014/main" id="{39B613E2-7819-4355-8552-10BE01B4CB85}"/>
              </a:ext>
            </a:extLst>
          </p:cNvPr>
          <p:cNvSpPr/>
          <p:nvPr/>
        </p:nvSpPr>
        <p:spPr>
          <a:xfrm>
            <a:off x="1371600" y="2310160"/>
            <a:ext cx="927887" cy="50055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Kelsey</a:t>
            </a:r>
          </a:p>
        </p:txBody>
      </p:sp>
      <p:sp>
        <p:nvSpPr>
          <p:cNvPr id="4" name="Text Placeholder 3">
            <a:extLst>
              <a:ext uri="{FF2B5EF4-FFF2-40B4-BE49-F238E27FC236}">
                <a16:creationId xmlns:a16="http://schemas.microsoft.com/office/drawing/2014/main" id="{9C8A3210-DCAD-49AC-970E-55BFFB2F6686}"/>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82910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594"/>
            <a:ext cx="8585200" cy="1280160"/>
          </a:xfrm>
        </p:spPr>
        <p:txBody>
          <a:bodyPr>
            <a:normAutofit/>
          </a:bodyPr>
          <a:lstStyle/>
          <a:p>
            <a:pPr algn="l"/>
            <a:r>
              <a:rPr lang="en-US"/>
              <a:t>What do you recommend?</a:t>
            </a:r>
          </a:p>
        </p:txBody>
      </p:sp>
      <p:sp>
        <p:nvSpPr>
          <p:cNvPr id="3" name="Slide Number Placeholder 2"/>
          <p:cNvSpPr>
            <a:spLocks noGrp="1"/>
          </p:cNvSpPr>
          <p:nvPr>
            <p:ph type="sldNum" sz="quarter" idx="14"/>
          </p:nvPr>
        </p:nvSpPr>
        <p:spPr/>
        <p:txBody>
          <a:bodyPr/>
          <a:lstStyle/>
          <a:p>
            <a:fld id="{B094D1B2-26D5-48CC-9B16-6583E954EFA6}" type="slidenum">
              <a:rPr lang="en-US" smtClean="0"/>
              <a:t>114</a:t>
            </a:fld>
            <a:endParaRPr lang="en-US"/>
          </a:p>
        </p:txBody>
      </p:sp>
      <p:sp>
        <p:nvSpPr>
          <p:cNvPr id="5" name="Content Placeholder 4"/>
          <p:cNvSpPr>
            <a:spLocks noGrp="1"/>
          </p:cNvSpPr>
          <p:nvPr>
            <p:ph sz="quarter" idx="15"/>
          </p:nvPr>
        </p:nvSpPr>
        <p:spPr>
          <a:xfrm>
            <a:off x="457200" y="1214846"/>
            <a:ext cx="11025554" cy="4343400"/>
          </a:xfrm>
        </p:spPr>
        <p:txBody>
          <a:bodyPr>
            <a:noAutofit/>
          </a:bodyPr>
          <a:lstStyle/>
          <a:p>
            <a:pPr marL="0" indent="0">
              <a:buNone/>
            </a:pPr>
            <a:r>
              <a:rPr lang="en-US" sz="2400">
                <a:solidFill>
                  <a:srgbClr val="262626">
                    <a:lumMod val="85000"/>
                    <a:lumOff val="15000"/>
                  </a:srgbClr>
                </a:solidFill>
              </a:rPr>
              <a:t>Diagnostic data indicated Kelsey had </a:t>
            </a:r>
            <a:r>
              <a:rPr lang="en-US" sz="2400" b="1">
                <a:solidFill>
                  <a:srgbClr val="262626">
                    <a:lumMod val="85000"/>
                    <a:lumOff val="15000"/>
                  </a:srgbClr>
                </a:solidFill>
              </a:rPr>
              <a:t>difficulty applying decoding strategies to words with short and long vowels</a:t>
            </a:r>
            <a:r>
              <a:rPr lang="en-US" sz="2400">
                <a:solidFill>
                  <a:srgbClr val="262626">
                    <a:lumMod val="85000"/>
                    <a:lumOff val="15000"/>
                  </a:srgbClr>
                </a:solidFill>
              </a:rPr>
              <a:t>, especially “</a:t>
            </a:r>
            <a:r>
              <a:rPr lang="en-US" sz="2400" err="1">
                <a:solidFill>
                  <a:srgbClr val="262626">
                    <a:lumMod val="85000"/>
                    <a:lumOff val="15000"/>
                  </a:srgbClr>
                </a:solidFill>
              </a:rPr>
              <a:t>i</a:t>
            </a:r>
            <a:r>
              <a:rPr lang="en-US" sz="2400">
                <a:solidFill>
                  <a:srgbClr val="262626">
                    <a:lumMod val="85000"/>
                    <a:lumOff val="15000"/>
                  </a:srgbClr>
                </a:solidFill>
              </a:rPr>
              <a:t>” and “e.” </a:t>
            </a:r>
          </a:p>
          <a:p>
            <a:pPr marL="0" indent="0">
              <a:buNone/>
            </a:pPr>
            <a:endParaRPr lang="en-US" sz="2400">
              <a:solidFill>
                <a:srgbClr val="262626">
                  <a:lumMod val="85000"/>
                  <a:lumOff val="15000"/>
                </a:srgbClr>
              </a:solidFill>
            </a:endParaRPr>
          </a:p>
          <a:p>
            <a:pPr marL="0" indent="0">
              <a:buNone/>
            </a:pPr>
            <a:r>
              <a:rPr lang="en-US" sz="2400"/>
              <a:t>Observations also suggest that she needs the following instructional principles to benefit from decoding instruction:</a:t>
            </a:r>
          </a:p>
          <a:p>
            <a:pPr marL="0" indent="0">
              <a:buNone/>
            </a:pPr>
            <a:endParaRPr lang="en-US" sz="2400">
              <a:solidFill>
                <a:srgbClr val="262626">
                  <a:lumMod val="85000"/>
                  <a:lumOff val="15000"/>
                </a:srgbClr>
              </a:solidFill>
            </a:endParaRPr>
          </a:p>
          <a:p>
            <a:pPr marL="0" indent="0">
              <a:lnSpc>
                <a:spcPct val="100000"/>
              </a:lnSpc>
              <a:buNone/>
            </a:pPr>
            <a:endParaRPr lang="en-US" sz="2400" b="1"/>
          </a:p>
          <a:p>
            <a:pPr marL="0" indent="0">
              <a:lnSpc>
                <a:spcPct val="100000"/>
              </a:lnSpc>
              <a:buNone/>
            </a:pPr>
            <a:endParaRPr lang="en-US" sz="2400"/>
          </a:p>
        </p:txBody>
      </p:sp>
      <p:sp>
        <p:nvSpPr>
          <p:cNvPr id="7" name="Rectangle 6">
            <a:extLst>
              <a:ext uri="{FF2B5EF4-FFF2-40B4-BE49-F238E27FC236}">
                <a16:creationId xmlns:a16="http://schemas.microsoft.com/office/drawing/2014/main" id="{77C7721B-6EC1-4F38-93B8-881E7988DF96}"/>
              </a:ext>
            </a:extLst>
          </p:cNvPr>
          <p:cNvSpPr/>
          <p:nvPr/>
        </p:nvSpPr>
        <p:spPr>
          <a:xfrm>
            <a:off x="1028700" y="3745413"/>
            <a:ext cx="8695592" cy="1569660"/>
          </a:xfrm>
          <a:prstGeom prst="rect">
            <a:avLst/>
          </a:prstGeom>
        </p:spPr>
        <p:txBody>
          <a:bodyPr wrap="square">
            <a:spAutoFit/>
          </a:bodyPr>
          <a:lstStyle/>
          <a:p>
            <a:pPr marL="259556" indent="-257175">
              <a:spcBef>
                <a:spcPts val="0"/>
              </a:spcBef>
              <a:buClr>
                <a:schemeClr val="bg2">
                  <a:lumMod val="50000"/>
                </a:schemeClr>
              </a:buClr>
              <a:buFont typeface="Wingdings" panose="05000000000000000000" pitchFamily="2" charset="2"/>
              <a:buChar char="ü"/>
            </a:pPr>
            <a:r>
              <a:rPr lang="en-US" sz="2400">
                <a:solidFill>
                  <a:schemeClr val="tx1">
                    <a:lumMod val="90000"/>
                    <a:lumOff val="10000"/>
                  </a:schemeClr>
                </a:solidFill>
              </a:rPr>
              <a:t>Concrete, repeated opportunities to correctly practice the skill and receive feedback</a:t>
            </a:r>
          </a:p>
          <a:p>
            <a:pPr marL="259556" indent="-257175">
              <a:spcBef>
                <a:spcPts val="0"/>
              </a:spcBef>
              <a:buClr>
                <a:schemeClr val="bg2">
                  <a:lumMod val="50000"/>
                </a:schemeClr>
              </a:buClr>
              <a:buFont typeface="Wingdings" panose="05000000000000000000" pitchFamily="2" charset="2"/>
              <a:buChar char="ü"/>
            </a:pPr>
            <a:r>
              <a:rPr lang="en-US" sz="2400">
                <a:solidFill>
                  <a:schemeClr val="tx1">
                    <a:lumMod val="90000"/>
                    <a:lumOff val="10000"/>
                  </a:schemeClr>
                </a:solidFill>
              </a:rPr>
              <a:t>Precise, simple language to introduce the lesson</a:t>
            </a:r>
          </a:p>
          <a:p>
            <a:pPr marL="259556" indent="-257175">
              <a:spcBef>
                <a:spcPts val="0"/>
              </a:spcBef>
              <a:buClr>
                <a:schemeClr val="bg2">
                  <a:lumMod val="50000"/>
                </a:schemeClr>
              </a:buClr>
              <a:buFont typeface="Wingdings" panose="05000000000000000000" pitchFamily="2" charset="2"/>
              <a:buChar char="ü"/>
            </a:pPr>
            <a:r>
              <a:rPr lang="en-US" sz="2400">
                <a:solidFill>
                  <a:schemeClr val="tx1">
                    <a:lumMod val="90000"/>
                    <a:lumOff val="10000"/>
                  </a:schemeClr>
                </a:solidFill>
              </a:rPr>
              <a:t>Frequent checks for retention with reteaching as needed</a:t>
            </a:r>
            <a:endParaRPr lang="en-US" sz="2800">
              <a:solidFill>
                <a:schemeClr val="tx1">
                  <a:lumMod val="90000"/>
                  <a:lumOff val="10000"/>
                </a:schemeClr>
              </a:solidFill>
            </a:endParaRPr>
          </a:p>
        </p:txBody>
      </p:sp>
      <p:sp>
        <p:nvSpPr>
          <p:cNvPr id="2" name="Text Placeholder 1">
            <a:extLst>
              <a:ext uri="{FF2B5EF4-FFF2-40B4-BE49-F238E27FC236}">
                <a16:creationId xmlns:a16="http://schemas.microsoft.com/office/drawing/2014/main" id="{F152FE5D-DBE6-4AFB-9603-A2CEF398707A}"/>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14180406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9219-41FA-40E2-AC23-BFAA131DFB5C}"/>
              </a:ext>
            </a:extLst>
          </p:cNvPr>
          <p:cNvSpPr>
            <a:spLocks noGrp="1"/>
          </p:cNvSpPr>
          <p:nvPr>
            <p:ph type="title"/>
          </p:nvPr>
        </p:nvSpPr>
        <p:spPr/>
        <p:txBody>
          <a:bodyPr>
            <a:normAutofit/>
          </a:bodyPr>
          <a:lstStyle/>
          <a:p>
            <a:r>
              <a:rPr lang="en-US">
                <a:hlinkClick r:id="rId3"/>
              </a:rPr>
              <a:t>Lesson Plan Selection</a:t>
            </a:r>
            <a:endParaRPr lang="en-US"/>
          </a:p>
        </p:txBody>
      </p:sp>
      <p:sp>
        <p:nvSpPr>
          <p:cNvPr id="5" name="Slide Number Placeholder 4">
            <a:extLst>
              <a:ext uri="{FF2B5EF4-FFF2-40B4-BE49-F238E27FC236}">
                <a16:creationId xmlns:a16="http://schemas.microsoft.com/office/drawing/2014/main" id="{5022A410-2A9F-4579-A151-5D3ED79A80B6}"/>
              </a:ext>
            </a:extLst>
          </p:cNvPr>
          <p:cNvSpPr>
            <a:spLocks noGrp="1"/>
          </p:cNvSpPr>
          <p:nvPr>
            <p:ph type="sldNum" sz="quarter" idx="12"/>
          </p:nvPr>
        </p:nvSpPr>
        <p:spPr/>
        <p:txBody>
          <a:bodyPr/>
          <a:lstStyle/>
          <a:p>
            <a:fld id="{99A20822-4A49-4D36-86E3-300BA48D3F00}" type="slidenum">
              <a:rPr lang="en-US" smtClean="0"/>
              <a:t>115</a:t>
            </a:fld>
            <a:endParaRPr lang="en-US"/>
          </a:p>
        </p:txBody>
      </p:sp>
      <p:sp>
        <p:nvSpPr>
          <p:cNvPr id="3" name="Content Placeholder 2">
            <a:extLst>
              <a:ext uri="{FF2B5EF4-FFF2-40B4-BE49-F238E27FC236}">
                <a16:creationId xmlns:a16="http://schemas.microsoft.com/office/drawing/2014/main" id="{056B76A2-F8F7-4CE4-ADD2-B361982137CD}"/>
              </a:ext>
            </a:extLst>
          </p:cNvPr>
          <p:cNvSpPr>
            <a:spLocks noGrp="1"/>
          </p:cNvSpPr>
          <p:nvPr>
            <p:ph sz="quarter" idx="14"/>
          </p:nvPr>
        </p:nvSpPr>
        <p:spPr/>
        <p:txBody>
          <a:bodyPr/>
          <a:lstStyle/>
          <a:p>
            <a:endParaRPr lang="en-US"/>
          </a:p>
        </p:txBody>
      </p:sp>
      <p:pic>
        <p:nvPicPr>
          <p:cNvPr id="6" name="Picture 5" descr="Picture of the literacy lessons landing page where you can click on a skill area to find related resources">
            <a:extLst>
              <a:ext uri="{FF2B5EF4-FFF2-40B4-BE49-F238E27FC236}">
                <a16:creationId xmlns:a16="http://schemas.microsoft.com/office/drawing/2014/main" id="{2FC0F405-72E3-4D88-B93C-3C89E23490F3}"/>
              </a:ext>
            </a:extLst>
          </p:cNvPr>
          <p:cNvPicPr>
            <a:picLocks noChangeAspect="1"/>
          </p:cNvPicPr>
          <p:nvPr/>
        </p:nvPicPr>
        <p:blipFill>
          <a:blip r:embed="rId4"/>
          <a:stretch>
            <a:fillRect/>
          </a:stretch>
        </p:blipFill>
        <p:spPr>
          <a:xfrm>
            <a:off x="237244" y="1371600"/>
            <a:ext cx="11183988" cy="4343400"/>
          </a:xfrm>
          <a:prstGeom prst="rect">
            <a:avLst/>
          </a:prstGeom>
        </p:spPr>
      </p:pic>
      <p:sp>
        <p:nvSpPr>
          <p:cNvPr id="7" name="Rectangle 6">
            <a:extLst>
              <a:ext uri="{FF2B5EF4-FFF2-40B4-BE49-F238E27FC236}">
                <a16:creationId xmlns:a16="http://schemas.microsoft.com/office/drawing/2014/main" id="{99437FD3-A3FC-41E7-8FBE-930C254E1645}"/>
              </a:ext>
              <a:ext uri="{C183D7F6-B498-43B3-948B-1728B52AA6E4}">
                <adec:decorative xmlns:adec="http://schemas.microsoft.com/office/drawing/2017/decorative" val="1"/>
              </a:ext>
            </a:extLst>
          </p:cNvPr>
          <p:cNvSpPr/>
          <p:nvPr/>
        </p:nvSpPr>
        <p:spPr>
          <a:xfrm>
            <a:off x="3160889" y="2111022"/>
            <a:ext cx="2540000" cy="149013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8" name="Picture 7" descr="NCII has a variety of lessons and activities available for reading instruction">
            <a:extLst>
              <a:ext uri="{FF2B5EF4-FFF2-40B4-BE49-F238E27FC236}">
                <a16:creationId xmlns:a16="http://schemas.microsoft.com/office/drawing/2014/main" id="{485922E0-00A6-4E8F-BA67-126F167A0157}"/>
              </a:ext>
            </a:extLst>
          </p:cNvPr>
          <p:cNvPicPr>
            <a:picLocks noChangeAspect="1"/>
          </p:cNvPicPr>
          <p:nvPr/>
        </p:nvPicPr>
        <p:blipFill>
          <a:blip r:embed="rId5"/>
          <a:stretch>
            <a:fillRect/>
          </a:stretch>
        </p:blipFill>
        <p:spPr>
          <a:xfrm>
            <a:off x="5127557" y="3001328"/>
            <a:ext cx="6824151" cy="2942272"/>
          </a:xfrm>
          <a:prstGeom prst="rect">
            <a:avLst/>
          </a:prstGeom>
          <a:ln w="57150">
            <a:solidFill>
              <a:srgbClr val="FF0000"/>
            </a:solidFill>
          </a:ln>
        </p:spPr>
      </p:pic>
      <p:cxnSp>
        <p:nvCxnSpPr>
          <p:cNvPr id="10" name="Straight Connector 9">
            <a:extLst>
              <a:ext uri="{FF2B5EF4-FFF2-40B4-BE49-F238E27FC236}">
                <a16:creationId xmlns:a16="http://schemas.microsoft.com/office/drawing/2014/main" id="{F183E755-FD03-47FF-9AC1-50AAAC085954}"/>
              </a:ext>
              <a:ext uri="{C183D7F6-B498-43B3-948B-1728B52AA6E4}">
                <adec:decorative xmlns:adec="http://schemas.microsoft.com/office/drawing/2017/decorative" val="1"/>
              </a:ext>
            </a:extLst>
          </p:cNvPr>
          <p:cNvCxnSpPr/>
          <p:nvPr/>
        </p:nvCxnSpPr>
        <p:spPr>
          <a:xfrm>
            <a:off x="5700889" y="2111022"/>
            <a:ext cx="6250819" cy="89030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11D0A96-4F1A-42B5-978C-59689BB2C2FE}"/>
              </a:ext>
              <a:ext uri="{C183D7F6-B498-43B3-948B-1728B52AA6E4}">
                <adec:decorative xmlns:adec="http://schemas.microsoft.com/office/drawing/2017/decorative" val="1"/>
              </a:ext>
            </a:extLst>
          </p:cNvPr>
          <p:cNvCxnSpPr>
            <a:cxnSpLocks/>
          </p:cNvCxnSpPr>
          <p:nvPr/>
        </p:nvCxnSpPr>
        <p:spPr>
          <a:xfrm>
            <a:off x="3160889" y="3615919"/>
            <a:ext cx="1966668" cy="23642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DCA4A9B-42EC-49FC-9B6C-F2BEB9BA0573}"/>
              </a:ext>
              <a:ext uri="{C183D7F6-B498-43B3-948B-1728B52AA6E4}">
                <adec:decorative xmlns:adec="http://schemas.microsoft.com/office/drawing/2017/decorative" val="1"/>
              </a:ext>
            </a:extLst>
          </p:cNvPr>
          <p:cNvCxnSpPr>
            <a:cxnSpLocks/>
          </p:cNvCxnSpPr>
          <p:nvPr/>
        </p:nvCxnSpPr>
        <p:spPr>
          <a:xfrm>
            <a:off x="3160889" y="2106692"/>
            <a:ext cx="1966668" cy="89463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FCAF7908-5FD3-4A90-8EA4-96BAE12AC58A}"/>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92310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676" y="-137160"/>
            <a:ext cx="11276076" cy="1280160"/>
          </a:xfrm>
        </p:spPr>
        <p:txBody>
          <a:bodyPr>
            <a:normAutofit/>
          </a:bodyPr>
          <a:lstStyle/>
          <a:p>
            <a:r>
              <a:rPr lang="en-US" u="sng">
                <a:hlinkClick r:id="rId3"/>
              </a:rPr>
              <a:t>NCII Intensive Intervention Resources</a:t>
            </a:r>
            <a:endParaRPr lang="en-US" u="sng"/>
          </a:p>
        </p:txBody>
      </p:sp>
      <p:sp>
        <p:nvSpPr>
          <p:cNvPr id="4" name="Slide Number Placeholder 3"/>
          <p:cNvSpPr>
            <a:spLocks noGrp="1"/>
          </p:cNvSpPr>
          <p:nvPr>
            <p:ph type="sldNum" sz="quarter" idx="14"/>
          </p:nvPr>
        </p:nvSpPr>
        <p:spPr/>
        <p:txBody>
          <a:bodyPr/>
          <a:lstStyle/>
          <a:p>
            <a:pPr algn="r"/>
            <a:fld id="{F3477EC8-074D-41C4-94AE-E9EA7CEEA348}" type="slidenum">
              <a:rPr lang="en-US" smtClean="0"/>
              <a:pPr algn="r"/>
              <a:t>116</a:t>
            </a:fld>
            <a:endParaRPr lang="en-US"/>
          </a:p>
        </p:txBody>
      </p:sp>
      <p:pic>
        <p:nvPicPr>
          <p:cNvPr id="8" name="Picture 7" descr="NCII resource on distinguishing between long &quot;e&quot; and short &quot;e&quot; sounds">
            <a:extLst>
              <a:ext uri="{FF2B5EF4-FFF2-40B4-BE49-F238E27FC236}">
                <a16:creationId xmlns:a16="http://schemas.microsoft.com/office/drawing/2014/main" id="{1F69C231-0DD2-49E4-B104-3C07F5544412}"/>
              </a:ext>
            </a:extLst>
          </p:cNvPr>
          <p:cNvPicPr>
            <a:picLocks noChangeAspect="1"/>
          </p:cNvPicPr>
          <p:nvPr/>
        </p:nvPicPr>
        <p:blipFill>
          <a:blip r:embed="rId4"/>
          <a:stretch>
            <a:fillRect/>
          </a:stretch>
        </p:blipFill>
        <p:spPr>
          <a:xfrm>
            <a:off x="3804526" y="914400"/>
            <a:ext cx="4318394" cy="56119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 Placeholder 1">
            <a:extLst>
              <a:ext uri="{FF2B5EF4-FFF2-40B4-BE49-F238E27FC236}">
                <a16:creationId xmlns:a16="http://schemas.microsoft.com/office/drawing/2014/main" id="{566305EC-ED52-48CF-98EA-94C0E87EF0BC}"/>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4528742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5E0967-87A1-4F6B-A18E-85C5DB060B70}"/>
              </a:ext>
            </a:extLst>
          </p:cNvPr>
          <p:cNvSpPr>
            <a:spLocks noGrp="1"/>
          </p:cNvSpPr>
          <p:nvPr>
            <p:ph type="title"/>
          </p:nvPr>
        </p:nvSpPr>
        <p:spPr/>
        <p:txBody>
          <a:bodyPr/>
          <a:lstStyle/>
          <a:p>
            <a:r>
              <a:rPr lang="en-US"/>
              <a:t>Rating Table 2</a:t>
            </a:r>
          </a:p>
        </p:txBody>
      </p:sp>
      <p:graphicFrame>
        <p:nvGraphicFramePr>
          <p:cNvPr id="8" name="Content Placeholder 7"/>
          <p:cNvGraphicFramePr>
            <a:graphicFrameLocks noGrp="1"/>
          </p:cNvGraphicFramePr>
          <p:nvPr>
            <p:ph sz="quarter" idx="15"/>
          </p:nvPr>
        </p:nvGraphicFramePr>
        <p:xfrm>
          <a:off x="457200" y="429479"/>
          <a:ext cx="11275037" cy="5407405"/>
        </p:xfrm>
        <a:graphic>
          <a:graphicData uri="http://schemas.openxmlformats.org/drawingml/2006/table">
            <a:tbl>
              <a:tblPr firstRow="1" firstCol="1" bandRow="1">
                <a:tableStyleId>{5C22544A-7EE6-4342-B048-85BDC9FD1C3A}</a:tableStyleId>
              </a:tblPr>
              <a:tblGrid>
                <a:gridCol w="2600245">
                  <a:extLst>
                    <a:ext uri="{9D8B030D-6E8A-4147-A177-3AD203B41FA5}">
                      <a16:colId xmlns:a16="http://schemas.microsoft.com/office/drawing/2014/main" val="20000"/>
                    </a:ext>
                  </a:extLst>
                </a:gridCol>
                <a:gridCol w="715943">
                  <a:extLst>
                    <a:ext uri="{9D8B030D-6E8A-4147-A177-3AD203B41FA5}">
                      <a16:colId xmlns:a16="http://schemas.microsoft.com/office/drawing/2014/main" val="20001"/>
                    </a:ext>
                  </a:extLst>
                </a:gridCol>
                <a:gridCol w="4193372">
                  <a:extLst>
                    <a:ext uri="{9D8B030D-6E8A-4147-A177-3AD203B41FA5}">
                      <a16:colId xmlns:a16="http://schemas.microsoft.com/office/drawing/2014/main" val="20002"/>
                    </a:ext>
                  </a:extLst>
                </a:gridCol>
                <a:gridCol w="1775765">
                  <a:extLst>
                    <a:ext uri="{9D8B030D-6E8A-4147-A177-3AD203B41FA5}">
                      <a16:colId xmlns:a16="http://schemas.microsoft.com/office/drawing/2014/main" val="20003"/>
                    </a:ext>
                  </a:extLst>
                </a:gridCol>
                <a:gridCol w="1989712">
                  <a:extLst>
                    <a:ext uri="{9D8B030D-6E8A-4147-A177-3AD203B41FA5}">
                      <a16:colId xmlns:a16="http://schemas.microsoft.com/office/drawing/2014/main" val="20004"/>
                    </a:ext>
                  </a:extLst>
                </a:gridCol>
              </a:tblGrid>
              <a:tr h="653615">
                <a:tc>
                  <a:txBody>
                    <a:bodyPr/>
                    <a:lstStyle/>
                    <a:p>
                      <a:pPr marL="0" marR="0">
                        <a:lnSpc>
                          <a:spcPct val="107000"/>
                        </a:lnSpc>
                        <a:spcBef>
                          <a:spcPts val="0"/>
                        </a:spcBef>
                        <a:spcAft>
                          <a:spcPts val="0"/>
                        </a:spcAft>
                      </a:pPr>
                      <a:r>
                        <a:rPr lang="en-US" sz="2000">
                          <a:effectLst/>
                        </a:rPr>
                        <a:t>Intervention</a:t>
                      </a:r>
                      <a:r>
                        <a:rPr lang="en-US" sz="2000" baseline="0">
                          <a:effectLst/>
                        </a:rPr>
                        <a:t> </a:t>
                      </a:r>
                      <a:r>
                        <a:rPr lang="en-US" sz="2000">
                          <a:effectLst/>
                        </a:rPr>
                        <a:t>Dimensions </a:t>
                      </a:r>
                      <a:endParaRPr lang="en-US" sz="1100">
                        <a:effectLst/>
                      </a:endParaRPr>
                    </a:p>
                  </a:txBody>
                  <a:tcPr marL="77360" marR="77360" marT="0" marB="0"/>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Rate</a:t>
                      </a:r>
                    </a:p>
                  </a:txBody>
                  <a:tcPr marL="77360" marR="77360" marT="0" marB="0"/>
                </a:tc>
                <a:tc>
                  <a:txBody>
                    <a:bodyPr/>
                    <a:lstStyle/>
                    <a:p>
                      <a:pPr marL="0" marR="0" algn="ctr">
                        <a:lnSpc>
                          <a:spcPct val="107000"/>
                        </a:lnSpc>
                        <a:spcBef>
                          <a:spcPts val="0"/>
                        </a:spcBef>
                        <a:spcAft>
                          <a:spcPts val="0"/>
                        </a:spcAft>
                      </a:pPr>
                      <a:r>
                        <a:rPr lang="en-US" sz="2000">
                          <a:effectLst/>
                        </a:rPr>
                        <a:t>Evidence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Adaptation 1</a:t>
                      </a:r>
                    </a:p>
                  </a:txBody>
                  <a:tcPr marL="77360" marR="77360" marT="0" marB="0"/>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Adaptation 2</a:t>
                      </a:r>
                    </a:p>
                  </a:txBody>
                  <a:tcPr marL="77360" marR="77360" marT="0" marB="0"/>
                </a:tc>
                <a:extLst>
                  <a:ext uri="{0D108BD9-81ED-4DB2-BD59-A6C34878D82A}">
                    <a16:rowId xmlns:a16="http://schemas.microsoft.com/office/drawing/2014/main" val="10000"/>
                  </a:ext>
                </a:extLst>
              </a:tr>
              <a:tr h="293530">
                <a:tc>
                  <a:txBody>
                    <a:bodyPr/>
                    <a:lstStyle/>
                    <a:p>
                      <a:pPr marL="0" marR="0">
                        <a:lnSpc>
                          <a:spcPct val="107000"/>
                        </a:lnSpc>
                        <a:spcBef>
                          <a:spcPts val="0"/>
                        </a:spcBef>
                        <a:spcAft>
                          <a:spcPts val="0"/>
                        </a:spcAft>
                      </a:pPr>
                      <a:r>
                        <a:rPr lang="en-US" sz="2000" b="0">
                          <a:effectLst/>
                        </a:rPr>
                        <a:t>Strength </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gn="ctr">
                        <a:lnSpc>
                          <a:spcPct val="107000"/>
                        </a:lnSpc>
                        <a:spcBef>
                          <a:spcPts val="0"/>
                        </a:spcBef>
                        <a:spcAft>
                          <a:spcPts val="0"/>
                        </a:spcAft>
                      </a:pPr>
                      <a:r>
                        <a:rPr lang="en-US" sz="1500" i="0">
                          <a:effectLst/>
                        </a:rPr>
                        <a:t>2</a:t>
                      </a:r>
                      <a:endParaRPr lang="en-US" sz="1100" i="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r>
                        <a:rPr lang="en-US" sz="1600">
                          <a:effectLst/>
                        </a:rPr>
                        <a:t>ES = Between 0.35 and 0.49</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extLst>
                  <a:ext uri="{0D108BD9-81ED-4DB2-BD59-A6C34878D82A}">
                    <a16:rowId xmlns:a16="http://schemas.microsoft.com/office/drawing/2014/main" val="10001"/>
                  </a:ext>
                </a:extLst>
              </a:tr>
              <a:tr h="1157949">
                <a:tc>
                  <a:txBody>
                    <a:bodyPr/>
                    <a:lstStyle/>
                    <a:p>
                      <a:pPr marL="0" marR="0">
                        <a:lnSpc>
                          <a:spcPct val="107000"/>
                        </a:lnSpc>
                        <a:spcBef>
                          <a:spcPts val="0"/>
                        </a:spcBef>
                        <a:spcAft>
                          <a:spcPts val="0"/>
                        </a:spcAft>
                      </a:pPr>
                      <a:r>
                        <a:rPr lang="en-US" sz="2000" b="0">
                          <a:effectLst/>
                        </a:rPr>
                        <a:t>Dosage </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gn="ctr">
                        <a:lnSpc>
                          <a:spcPct val="107000"/>
                        </a:lnSpc>
                        <a:spcBef>
                          <a:spcPts val="0"/>
                        </a:spcBef>
                        <a:spcAft>
                          <a:spcPts val="0"/>
                        </a:spcAft>
                      </a:pPr>
                      <a:r>
                        <a:rPr lang="en-US" sz="1500" i="0">
                          <a:effectLst/>
                        </a:rPr>
                        <a:t>2</a:t>
                      </a:r>
                      <a:endParaRPr lang="en-US" sz="1100" i="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r>
                        <a:rPr lang="en-US" sz="1600" i="1">
                          <a:effectLst/>
                          <a:latin typeface="+mn-lt"/>
                        </a:rPr>
                        <a:t>Group size: six students</a:t>
                      </a:r>
                    </a:p>
                    <a:p>
                      <a:pPr marL="0" marR="0">
                        <a:lnSpc>
                          <a:spcPct val="107000"/>
                        </a:lnSpc>
                        <a:spcBef>
                          <a:spcPts val="0"/>
                        </a:spcBef>
                        <a:spcAft>
                          <a:spcPts val="0"/>
                        </a:spcAft>
                      </a:pPr>
                      <a:r>
                        <a:rPr lang="en-US" sz="1600" i="1">
                          <a:effectLst/>
                          <a:latin typeface="+mn-lt"/>
                        </a:rPr>
                        <a:t>Session length: 20 minutes per session Frequency: five sessions per week</a:t>
                      </a:r>
                      <a:endParaRPr lang="en-US" sz="1600" i="1">
                        <a:effectLst/>
                        <a:latin typeface="+mn-lt"/>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r>
                        <a:rPr lang="en-US" sz="1600" i="1">
                          <a:effectLst/>
                          <a:latin typeface="+mn-lt"/>
                          <a:ea typeface="Calibri" panose="020F0502020204030204" pitchFamily="34" charset="0"/>
                          <a:cs typeface="Times New Roman" panose="02020603050405020304" pitchFamily="18" charset="0"/>
                        </a:rPr>
                        <a:t>Provide 40 minutes each session in smaller group</a:t>
                      </a:r>
                    </a:p>
                  </a:txBody>
                  <a:tcPr marL="77360" marR="77360" marT="0" marB="0"/>
                </a:tc>
                <a:tc>
                  <a:txBody>
                    <a:bodyPr/>
                    <a:lstStyle/>
                    <a:p>
                      <a:pPr marL="285750" marR="0" indent="-285750" algn="ctr">
                        <a:lnSpc>
                          <a:spcPct val="100000"/>
                        </a:lnSpc>
                        <a:spcBef>
                          <a:spcPts val="0"/>
                        </a:spcBef>
                        <a:spcAft>
                          <a:spcPts val="0"/>
                        </a:spcAft>
                        <a:buFont typeface="Wingdings" panose="05000000000000000000" pitchFamily="2" charset="2"/>
                        <a:buChar char="ü"/>
                      </a:pPr>
                      <a:r>
                        <a:rPr lang="en-US" sz="4100" b="0" i="1">
                          <a:effectLst/>
                          <a:latin typeface="Arial" panose="020B0604020202020204" pitchFamily="34" charset="0"/>
                          <a:ea typeface="Calibri" panose="020F0502020204030204" pitchFamily="34" charset="0"/>
                          <a:cs typeface="Arial" panose="020B0604020202020204" pitchFamily="34" charset="0"/>
                        </a:rPr>
                        <a:t> </a:t>
                      </a:r>
                    </a:p>
                  </a:txBody>
                  <a:tcPr marL="77360" marR="77360" marT="0" marB="0"/>
                </a:tc>
                <a:extLst>
                  <a:ext uri="{0D108BD9-81ED-4DB2-BD59-A6C34878D82A}">
                    <a16:rowId xmlns:a16="http://schemas.microsoft.com/office/drawing/2014/main" val="10002"/>
                  </a:ext>
                </a:extLst>
              </a:tr>
              <a:tr h="690057">
                <a:tc>
                  <a:txBody>
                    <a:bodyPr/>
                    <a:lstStyle/>
                    <a:p>
                      <a:pPr marL="0" marR="0">
                        <a:lnSpc>
                          <a:spcPct val="107000"/>
                        </a:lnSpc>
                        <a:spcBef>
                          <a:spcPts val="0"/>
                        </a:spcBef>
                        <a:spcAft>
                          <a:spcPts val="0"/>
                        </a:spcAft>
                      </a:pPr>
                      <a:r>
                        <a:rPr lang="en-US" sz="2000" b="0">
                          <a:effectLst/>
                        </a:rPr>
                        <a:t>Alignment</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gn="ctr">
                        <a:lnSpc>
                          <a:spcPct val="107000"/>
                        </a:lnSpc>
                        <a:spcBef>
                          <a:spcPts val="0"/>
                        </a:spcBef>
                        <a:spcAft>
                          <a:spcPts val="0"/>
                        </a:spcAft>
                      </a:pPr>
                      <a:r>
                        <a:rPr lang="en-US" sz="15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r>
                        <a:rPr lang="en-US" sz="1600">
                          <a:effectLst/>
                        </a:rPr>
                        <a:t>Explicit instruction covering skills deficit areas, PA, word study, and fluency</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extLst>
                  <a:ext uri="{0D108BD9-81ED-4DB2-BD59-A6C34878D82A}">
                    <a16:rowId xmlns:a16="http://schemas.microsoft.com/office/drawing/2014/main" val="10003"/>
                  </a:ext>
                </a:extLst>
              </a:tr>
              <a:tr h="703397">
                <a:tc>
                  <a:txBody>
                    <a:bodyPr/>
                    <a:lstStyle/>
                    <a:p>
                      <a:pPr marL="0" marR="0">
                        <a:lnSpc>
                          <a:spcPct val="107000"/>
                        </a:lnSpc>
                        <a:spcBef>
                          <a:spcPts val="0"/>
                        </a:spcBef>
                        <a:spcAft>
                          <a:spcPts val="0"/>
                        </a:spcAft>
                      </a:pPr>
                      <a:r>
                        <a:rPr lang="en-US" sz="2000" b="0">
                          <a:effectLst/>
                        </a:rPr>
                        <a:t>Attention to transfer</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gn="ctr">
                        <a:lnSpc>
                          <a:spcPct val="107000"/>
                        </a:lnSpc>
                        <a:spcBef>
                          <a:spcPts val="0"/>
                        </a:spcBef>
                        <a:spcAft>
                          <a:spcPts val="0"/>
                        </a:spcAft>
                      </a:pPr>
                      <a:r>
                        <a:rPr lang="en-US" sz="15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r>
                        <a:rPr lang="en-US" sz="1600">
                          <a:effectLst/>
                        </a:rPr>
                        <a:t>Builds on previously learned skills; not clearly connected to Tier 1 content </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extLst>
                  <a:ext uri="{0D108BD9-81ED-4DB2-BD59-A6C34878D82A}">
                    <a16:rowId xmlns:a16="http://schemas.microsoft.com/office/drawing/2014/main" val="10004"/>
                  </a:ext>
                </a:extLst>
              </a:tr>
              <a:tr h="1241098">
                <a:tc>
                  <a:txBody>
                    <a:bodyPr/>
                    <a:lstStyle/>
                    <a:p>
                      <a:pPr marL="0" marR="0">
                        <a:lnSpc>
                          <a:spcPct val="107000"/>
                        </a:lnSpc>
                        <a:spcBef>
                          <a:spcPts val="0"/>
                        </a:spcBef>
                        <a:spcAft>
                          <a:spcPts val="0"/>
                        </a:spcAft>
                      </a:pPr>
                      <a:r>
                        <a:rPr lang="en-US" sz="2000" b="0">
                          <a:effectLst/>
                        </a:rPr>
                        <a:t>Comprehensiveness</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gn="ctr">
                        <a:lnSpc>
                          <a:spcPct val="107000"/>
                        </a:lnSpc>
                        <a:spcBef>
                          <a:spcPts val="0"/>
                        </a:spcBef>
                        <a:spcAft>
                          <a:spcPts val="0"/>
                        </a:spcAft>
                      </a:pPr>
                      <a:r>
                        <a:rPr lang="en-US" sz="1500">
                          <a:effectLst/>
                          <a:latin typeface="+mn-lt"/>
                          <a:ea typeface="+mn-ea"/>
                          <a:cs typeface="+mn-cs"/>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r>
                        <a:rPr lang="en-US" sz="1600">
                          <a:effectLst/>
                          <a:latin typeface="+mn-lt"/>
                          <a:ea typeface="Calibri" panose="020F0502020204030204" pitchFamily="34" charset="0"/>
                          <a:cs typeface="Times New Roman" panose="02020603050405020304" pitchFamily="18" charset="0"/>
                        </a:rPr>
                        <a:t>Includes</a:t>
                      </a:r>
                      <a:r>
                        <a:rPr lang="en-US" sz="1600" baseline="0">
                          <a:effectLst/>
                          <a:latin typeface="+mn-lt"/>
                          <a:ea typeface="Calibri" panose="020F0502020204030204" pitchFamily="34" charset="0"/>
                          <a:cs typeface="Times New Roman" panose="02020603050405020304" pitchFamily="18" charset="0"/>
                        </a:rPr>
                        <a:t> three explicit instruction principles</a:t>
                      </a:r>
                      <a:endParaRPr lang="en-US" sz="1600">
                        <a:effectLst/>
                        <a:latin typeface="+mn-lt"/>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endParaRPr lang="en-US" sz="2000">
                        <a:effectLst/>
                        <a:latin typeface="+mn-lt"/>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r>
                        <a:rPr lang="en-US" sz="1600" b="1" i="0">
                          <a:effectLst/>
                          <a:latin typeface="+mn-lt"/>
                          <a:ea typeface="Calibri" panose="020F0502020204030204" pitchFamily="34" charset="0"/>
                          <a:cs typeface="Times New Roman" panose="02020603050405020304" pitchFamily="18" charset="0"/>
                        </a:rPr>
                        <a:t>Provide additional explicit instructional strategies</a:t>
                      </a:r>
                    </a:p>
                  </a:txBody>
                  <a:tcPr marL="77360" marR="77360" marT="0" marB="0"/>
                </a:tc>
                <a:extLst>
                  <a:ext uri="{0D108BD9-81ED-4DB2-BD59-A6C34878D82A}">
                    <a16:rowId xmlns:a16="http://schemas.microsoft.com/office/drawing/2014/main" val="10005"/>
                  </a:ext>
                </a:extLst>
              </a:tr>
              <a:tr h="651599">
                <a:tc>
                  <a:txBody>
                    <a:bodyPr/>
                    <a:lstStyle/>
                    <a:p>
                      <a:pPr marL="0" marR="0">
                        <a:lnSpc>
                          <a:spcPct val="107000"/>
                        </a:lnSpc>
                        <a:spcBef>
                          <a:spcPts val="0"/>
                        </a:spcBef>
                        <a:spcAft>
                          <a:spcPts val="0"/>
                        </a:spcAft>
                      </a:pPr>
                      <a:r>
                        <a:rPr lang="en-US" sz="2000" b="0">
                          <a:effectLst/>
                        </a:rPr>
                        <a:t>Behavioral support</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gn="ctr">
                        <a:lnSpc>
                          <a:spcPct val="107000"/>
                        </a:lnSpc>
                        <a:spcBef>
                          <a:spcPts val="0"/>
                        </a:spcBef>
                        <a:spcAft>
                          <a:spcPts val="0"/>
                        </a:spcAft>
                      </a:pPr>
                      <a:r>
                        <a:rPr lang="en-US" sz="15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r>
                        <a:rPr lang="en-US" sz="1600">
                          <a:effectLst/>
                        </a:rPr>
                        <a:t>None found but doesn’t appear needed for student</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extLst>
                  <a:ext uri="{0D108BD9-81ED-4DB2-BD59-A6C34878D82A}">
                    <a16:rowId xmlns:a16="http://schemas.microsoft.com/office/drawing/2014/main" val="10006"/>
                  </a:ext>
                </a:extLst>
              </a:tr>
            </a:tbl>
          </a:graphicData>
        </a:graphic>
      </p:graphicFrame>
      <p:sp>
        <p:nvSpPr>
          <p:cNvPr id="5" name="Slide Number Placeholder 4"/>
          <p:cNvSpPr>
            <a:spLocks noGrp="1"/>
          </p:cNvSpPr>
          <p:nvPr>
            <p:ph type="sldNum" sz="quarter" idx="14"/>
          </p:nvPr>
        </p:nvSpPr>
        <p:spPr/>
        <p:txBody>
          <a:bodyPr/>
          <a:lstStyle/>
          <a:p>
            <a:fld id="{4DBB3109-6B36-4C42-ABE5-993D6B0A452A}" type="slidenum">
              <a:rPr lang="en-US" smtClean="0"/>
              <a:pPr/>
              <a:t>117</a:t>
            </a:fld>
            <a:endParaRPr lang="en-US"/>
          </a:p>
        </p:txBody>
      </p:sp>
    </p:spTree>
    <p:extLst>
      <p:ext uri="{BB962C8B-B14F-4D97-AF65-F5344CB8AC3E}">
        <p14:creationId xmlns:p14="http://schemas.microsoft.com/office/powerpoint/2010/main" val="415454205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a:t>Progress Monitoring: </a:t>
            </a:r>
            <a:br>
              <a:rPr lang="en-US"/>
            </a:br>
            <a:r>
              <a:rPr lang="en-US"/>
              <a:t>Is Kelsey responding to the adapted intervention?</a:t>
            </a:r>
          </a:p>
        </p:txBody>
      </p:sp>
      <p:sp>
        <p:nvSpPr>
          <p:cNvPr id="4" name="Slide Number Placeholder 3"/>
          <p:cNvSpPr>
            <a:spLocks noGrp="1"/>
          </p:cNvSpPr>
          <p:nvPr>
            <p:ph type="sldNum" sz="quarter" idx="14"/>
          </p:nvPr>
        </p:nvSpPr>
        <p:spPr>
          <a:xfrm>
            <a:off x="11786099" y="6742584"/>
            <a:ext cx="105798" cy="115416"/>
          </a:xfrm>
        </p:spPr>
        <p:txBody>
          <a:bodyPr/>
          <a:lstStyle/>
          <a:p>
            <a:pPr algn="r"/>
            <a:fld id="{F3477EC8-074D-41C4-94AE-E9EA7CEEA348}" type="slidenum">
              <a:rPr lang="en-US" smtClean="0"/>
              <a:pPr algn="r"/>
              <a:t>118</a:t>
            </a:fld>
            <a:endParaRPr lang="en-US"/>
          </a:p>
        </p:txBody>
      </p:sp>
      <p:graphicFrame>
        <p:nvGraphicFramePr>
          <p:cNvPr id="8" name="Content Placeholder 7" descr="Graph depicting the student's response to the introduction of a second adaptation. This graph shows that the student is making some progress with this adaptation, but that it is still insufficient to meeting her goal line">
            <a:extLst>
              <a:ext uri="{C183D7F6-B498-43B3-948B-1728B52AA6E4}">
                <adec:decorative xmlns:adec="http://schemas.microsoft.com/office/drawing/2017/decorative" val="0"/>
              </a:ext>
            </a:extLst>
          </p:cNvPr>
          <p:cNvGraphicFramePr>
            <a:graphicFrameLocks noGrp="1"/>
          </p:cNvGraphicFramePr>
          <p:nvPr>
            <p:ph sz="quarter" idx="15"/>
          </p:nvPr>
        </p:nvGraphicFramePr>
        <p:xfrm>
          <a:off x="2887980" y="1628725"/>
          <a:ext cx="641604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9" name="5-Point Star 8">
            <a:extLst>
              <a:ext uri="{C183D7F6-B498-43B3-948B-1728B52AA6E4}">
                <adec:decorative xmlns:adec="http://schemas.microsoft.com/office/drawing/2017/decorative" val="1"/>
              </a:ext>
            </a:extLst>
          </p:cNvPr>
          <p:cNvSpPr/>
          <p:nvPr/>
        </p:nvSpPr>
        <p:spPr>
          <a:xfrm>
            <a:off x="8604910" y="2423114"/>
            <a:ext cx="222608" cy="210626"/>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p>
        </p:txBody>
      </p:sp>
      <p:cxnSp>
        <p:nvCxnSpPr>
          <p:cNvPr id="11" name="Straight Connector 10">
            <a:extLst>
              <a:ext uri="{C183D7F6-B498-43B3-948B-1728B52AA6E4}">
                <adec:decorative xmlns:adec="http://schemas.microsoft.com/office/drawing/2017/decorative" val="1"/>
              </a:ext>
            </a:extLst>
          </p:cNvPr>
          <p:cNvCxnSpPr>
            <a:cxnSpLocks/>
            <a:stCxn id="10" idx="1"/>
          </p:cNvCxnSpPr>
          <p:nvPr/>
        </p:nvCxnSpPr>
        <p:spPr>
          <a:xfrm flipV="1">
            <a:off x="3452445" y="2530960"/>
            <a:ext cx="5279763" cy="218545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5-Point Star 9">
            <a:extLst>
              <a:ext uri="{C183D7F6-B498-43B3-948B-1728B52AA6E4}">
                <adec:decorative xmlns:adec="http://schemas.microsoft.com/office/drawing/2017/decorative" val="1"/>
              </a:ext>
            </a:extLst>
          </p:cNvPr>
          <p:cNvSpPr/>
          <p:nvPr/>
        </p:nvSpPr>
        <p:spPr>
          <a:xfrm>
            <a:off x="3452445" y="4635965"/>
            <a:ext cx="222608" cy="210626"/>
          </a:xfrm>
          <a:prstGeom prst="star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350"/>
          </a:p>
        </p:txBody>
      </p:sp>
      <p:cxnSp>
        <p:nvCxnSpPr>
          <p:cNvPr id="6" name="Straight Connector 5">
            <a:extLst>
              <a:ext uri="{C183D7F6-B498-43B3-948B-1728B52AA6E4}">
                <adec:decorative xmlns:adec="http://schemas.microsoft.com/office/drawing/2017/decorative" val="1"/>
              </a:ext>
            </a:extLst>
          </p:cNvPr>
          <p:cNvCxnSpPr>
            <a:cxnSpLocks/>
          </p:cNvCxnSpPr>
          <p:nvPr/>
        </p:nvCxnSpPr>
        <p:spPr>
          <a:xfrm>
            <a:off x="3675052" y="3464883"/>
            <a:ext cx="0" cy="2087367"/>
          </a:xfrm>
          <a:prstGeom prst="line">
            <a:avLst/>
          </a:prstGeom>
        </p:spPr>
        <p:style>
          <a:lnRef idx="1">
            <a:schemeClr val="accent1"/>
          </a:lnRef>
          <a:fillRef idx="0">
            <a:schemeClr val="accent1"/>
          </a:fillRef>
          <a:effectRef idx="0">
            <a:schemeClr val="accent1"/>
          </a:effectRef>
          <a:fontRef idx="minor">
            <a:schemeClr val="tx1"/>
          </a:fontRef>
        </p:style>
      </p:cxnSp>
      <p:sp>
        <p:nvSpPr>
          <p:cNvPr id="13" name="Oval 12">
            <a:extLst>
              <a:ext uri="{C183D7F6-B498-43B3-948B-1728B52AA6E4}">
                <adec:decorative xmlns:adec="http://schemas.microsoft.com/office/drawing/2017/decorative" val="1"/>
              </a:ext>
            </a:extLst>
          </p:cNvPr>
          <p:cNvSpPr/>
          <p:nvPr/>
        </p:nvSpPr>
        <p:spPr>
          <a:xfrm>
            <a:off x="3700782" y="4635965"/>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a:extLst>
              <a:ext uri="{C183D7F6-B498-43B3-948B-1728B52AA6E4}">
                <adec:decorative xmlns:adec="http://schemas.microsoft.com/office/drawing/2017/decorative" val="1"/>
              </a:ext>
            </a:extLst>
          </p:cNvPr>
          <p:cNvSpPr/>
          <p:nvPr/>
        </p:nvSpPr>
        <p:spPr>
          <a:xfrm>
            <a:off x="3801151" y="4703624"/>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C183D7F6-B498-43B3-948B-1728B52AA6E4}">
                <adec:decorative xmlns:adec="http://schemas.microsoft.com/office/drawing/2017/decorative" val="1"/>
              </a:ext>
            </a:extLst>
          </p:cNvPr>
          <p:cNvSpPr/>
          <p:nvPr/>
        </p:nvSpPr>
        <p:spPr>
          <a:xfrm>
            <a:off x="3995829" y="4657904"/>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a:extLst>
              <a:ext uri="{C183D7F6-B498-43B3-948B-1728B52AA6E4}">
                <adec:decorative xmlns:adec="http://schemas.microsoft.com/office/drawing/2017/decorative" val="1"/>
              </a:ext>
            </a:extLst>
          </p:cNvPr>
          <p:cNvSpPr/>
          <p:nvPr/>
        </p:nvSpPr>
        <p:spPr>
          <a:xfrm>
            <a:off x="4163915" y="4662260"/>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7">
            <a:extLst>
              <a:ext uri="{C183D7F6-B498-43B3-948B-1728B52AA6E4}">
                <adec:decorative xmlns:adec="http://schemas.microsoft.com/office/drawing/2017/decorative" val="1"/>
              </a:ext>
            </a:extLst>
          </p:cNvPr>
          <p:cNvSpPr/>
          <p:nvPr/>
        </p:nvSpPr>
        <p:spPr>
          <a:xfrm>
            <a:off x="4360968" y="4669126"/>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0" name="Straight Connector 19">
            <a:extLst>
              <a:ext uri="{C183D7F6-B498-43B3-948B-1728B52AA6E4}">
                <adec:decorative xmlns:adec="http://schemas.microsoft.com/office/drawing/2017/decorative" val="1"/>
              </a:ext>
            </a:extLst>
          </p:cNvPr>
          <p:cNvCxnSpPr/>
          <p:nvPr/>
        </p:nvCxnSpPr>
        <p:spPr>
          <a:xfrm>
            <a:off x="3675053" y="4674258"/>
            <a:ext cx="826187" cy="403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9" name="Oval 18">
            <a:extLst>
              <a:ext uri="{C183D7F6-B498-43B3-948B-1728B52AA6E4}">
                <adec:decorative xmlns:adec="http://schemas.microsoft.com/office/drawing/2017/decorative" val="1"/>
              </a:ext>
            </a:extLst>
          </p:cNvPr>
          <p:cNvSpPr/>
          <p:nvPr/>
        </p:nvSpPr>
        <p:spPr>
          <a:xfrm>
            <a:off x="4669461" y="4612436"/>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Oval 20">
            <a:extLst>
              <a:ext uri="{C183D7F6-B498-43B3-948B-1728B52AA6E4}">
                <adec:decorative xmlns:adec="http://schemas.microsoft.com/office/drawing/2017/decorative" val="1"/>
              </a:ext>
            </a:extLst>
          </p:cNvPr>
          <p:cNvSpPr/>
          <p:nvPr/>
        </p:nvSpPr>
        <p:spPr>
          <a:xfrm>
            <a:off x="5209633" y="4540371"/>
            <a:ext cx="68580" cy="571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21">
            <a:extLst>
              <a:ext uri="{C183D7F6-B498-43B3-948B-1728B52AA6E4}">
                <adec:decorative xmlns:adec="http://schemas.microsoft.com/office/drawing/2017/decorative" val="1"/>
              </a:ext>
            </a:extLst>
          </p:cNvPr>
          <p:cNvSpPr/>
          <p:nvPr/>
        </p:nvSpPr>
        <p:spPr>
          <a:xfrm>
            <a:off x="5380968" y="4555589"/>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a:extLst>
              <a:ext uri="{C183D7F6-B498-43B3-948B-1728B52AA6E4}">
                <adec:decorative xmlns:adec="http://schemas.microsoft.com/office/drawing/2017/decorative" val="1"/>
              </a:ext>
            </a:extLst>
          </p:cNvPr>
          <p:cNvSpPr/>
          <p:nvPr/>
        </p:nvSpPr>
        <p:spPr>
          <a:xfrm>
            <a:off x="5023666" y="4601215"/>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C183D7F6-B498-43B3-948B-1728B52AA6E4}">
                <adec:decorative xmlns:adec="http://schemas.microsoft.com/office/drawing/2017/decorative" val="1"/>
              </a:ext>
            </a:extLst>
          </p:cNvPr>
          <p:cNvSpPr/>
          <p:nvPr/>
        </p:nvSpPr>
        <p:spPr>
          <a:xfrm>
            <a:off x="4852206" y="4657904"/>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5" name="Straight Connector 24">
            <a:extLst>
              <a:ext uri="{C183D7F6-B498-43B3-948B-1728B52AA6E4}">
                <adec:decorative xmlns:adec="http://schemas.microsoft.com/office/drawing/2017/decorative" val="1"/>
              </a:ext>
            </a:extLst>
          </p:cNvPr>
          <p:cNvCxnSpPr>
            <a:cxnSpLocks/>
          </p:cNvCxnSpPr>
          <p:nvPr/>
        </p:nvCxnSpPr>
        <p:spPr>
          <a:xfrm>
            <a:off x="4525485" y="3529305"/>
            <a:ext cx="0" cy="20229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C183D7F6-B498-43B3-948B-1728B52AA6E4}">
                <adec:decorative xmlns:adec="http://schemas.microsoft.com/office/drawing/2017/decorative" val="1"/>
              </a:ext>
            </a:extLst>
          </p:cNvPr>
          <p:cNvCxnSpPr/>
          <p:nvPr/>
        </p:nvCxnSpPr>
        <p:spPr>
          <a:xfrm flipV="1">
            <a:off x="4600745" y="4569936"/>
            <a:ext cx="1041866" cy="11631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descr="Adaptation 2 phase line"/>
          <p:cNvCxnSpPr>
            <a:cxnSpLocks/>
          </p:cNvCxnSpPr>
          <p:nvPr/>
        </p:nvCxnSpPr>
        <p:spPr>
          <a:xfrm>
            <a:off x="5642610" y="3487532"/>
            <a:ext cx="1" cy="2064718"/>
          </a:xfrm>
          <a:prstGeom prst="line">
            <a:avLst/>
          </a:prstGeom>
        </p:spPr>
        <p:style>
          <a:lnRef idx="1">
            <a:schemeClr val="accent1"/>
          </a:lnRef>
          <a:fillRef idx="0">
            <a:schemeClr val="accent1"/>
          </a:fillRef>
          <a:effectRef idx="0">
            <a:schemeClr val="accent1"/>
          </a:effectRef>
          <a:fontRef idx="minor">
            <a:schemeClr val="tx1"/>
          </a:fontRef>
        </p:style>
      </p:cxnSp>
      <p:sp>
        <p:nvSpPr>
          <p:cNvPr id="28" name="Oval 27">
            <a:extLst>
              <a:ext uri="{C183D7F6-B498-43B3-948B-1728B52AA6E4}">
                <adec:decorative xmlns:adec="http://schemas.microsoft.com/office/drawing/2017/decorative" val="1"/>
              </a:ext>
            </a:extLst>
          </p:cNvPr>
          <p:cNvSpPr/>
          <p:nvPr/>
        </p:nvSpPr>
        <p:spPr>
          <a:xfrm>
            <a:off x="6345186" y="4396428"/>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Oval 28">
            <a:extLst>
              <a:ext uri="{C183D7F6-B498-43B3-948B-1728B52AA6E4}">
                <adec:decorative xmlns:adec="http://schemas.microsoft.com/office/drawing/2017/decorative" val="1"/>
              </a:ext>
            </a:extLst>
          </p:cNvPr>
          <p:cNvSpPr/>
          <p:nvPr/>
        </p:nvSpPr>
        <p:spPr>
          <a:xfrm>
            <a:off x="6199592" y="4455365"/>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Oval 29">
            <a:extLst>
              <a:ext uri="{C183D7F6-B498-43B3-948B-1728B52AA6E4}">
                <adec:decorative xmlns:adec="http://schemas.microsoft.com/office/drawing/2017/decorative" val="1"/>
              </a:ext>
            </a:extLst>
          </p:cNvPr>
          <p:cNvSpPr/>
          <p:nvPr/>
        </p:nvSpPr>
        <p:spPr>
          <a:xfrm>
            <a:off x="6027420" y="4432505"/>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Oval 30">
            <a:extLst>
              <a:ext uri="{C183D7F6-B498-43B3-948B-1728B52AA6E4}">
                <adec:decorative xmlns:adec="http://schemas.microsoft.com/office/drawing/2017/decorative" val="1"/>
              </a:ext>
            </a:extLst>
          </p:cNvPr>
          <p:cNvSpPr/>
          <p:nvPr/>
        </p:nvSpPr>
        <p:spPr>
          <a:xfrm>
            <a:off x="5900886" y="4512026"/>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Oval 31">
            <a:extLst>
              <a:ext uri="{C183D7F6-B498-43B3-948B-1728B52AA6E4}">
                <adec:decorative xmlns:adec="http://schemas.microsoft.com/office/drawing/2017/decorative" val="1"/>
              </a:ext>
            </a:extLst>
          </p:cNvPr>
          <p:cNvSpPr/>
          <p:nvPr/>
        </p:nvSpPr>
        <p:spPr>
          <a:xfrm>
            <a:off x="5751866" y="4549399"/>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3" name="Straight Connector 32" descr="The data shows that the student is making some progress compared to prior to adaptation 2, however her results still fall below the goal line"/>
          <p:cNvCxnSpPr/>
          <p:nvPr/>
        </p:nvCxnSpPr>
        <p:spPr>
          <a:xfrm flipV="1">
            <a:off x="5751867" y="4396429"/>
            <a:ext cx="774365" cy="1722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C183D7F6-B498-43B3-948B-1728B52AA6E4}">
                <adec:decorative xmlns:adec="http://schemas.microsoft.com/office/drawing/2017/decorative" val="1"/>
              </a:ext>
            </a:extLst>
          </p:cNvPr>
          <p:cNvCxnSpPr/>
          <p:nvPr/>
        </p:nvCxnSpPr>
        <p:spPr>
          <a:xfrm flipH="1">
            <a:off x="5719236" y="3634702"/>
            <a:ext cx="521669" cy="16572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329131" y="2938333"/>
            <a:ext cx="1271613" cy="276999"/>
          </a:xfrm>
          <a:prstGeom prst="rect">
            <a:avLst/>
          </a:prstGeom>
          <a:noFill/>
        </p:spPr>
        <p:txBody>
          <a:bodyPr wrap="square" rtlCol="0">
            <a:spAutoFit/>
          </a:bodyPr>
          <a:lstStyle/>
          <a:p>
            <a:r>
              <a:rPr lang="en-US" sz="1200"/>
              <a:t>Intervention</a:t>
            </a:r>
          </a:p>
        </p:txBody>
      </p:sp>
      <p:sp>
        <p:nvSpPr>
          <p:cNvPr id="38" name="TextBox 37"/>
          <p:cNvSpPr txBox="1"/>
          <p:nvPr/>
        </p:nvSpPr>
        <p:spPr>
          <a:xfrm>
            <a:off x="4094947" y="3186835"/>
            <a:ext cx="1066127" cy="276999"/>
          </a:xfrm>
          <a:prstGeom prst="rect">
            <a:avLst/>
          </a:prstGeom>
          <a:noFill/>
        </p:spPr>
        <p:txBody>
          <a:bodyPr wrap="square" rtlCol="0">
            <a:spAutoFit/>
          </a:bodyPr>
          <a:lstStyle/>
          <a:p>
            <a:r>
              <a:rPr lang="en-US" sz="1200"/>
              <a:t>Adaptation 1</a:t>
            </a:r>
          </a:p>
        </p:txBody>
      </p:sp>
      <p:sp>
        <p:nvSpPr>
          <p:cNvPr id="39" name="TextBox 38"/>
          <p:cNvSpPr txBox="1"/>
          <p:nvPr/>
        </p:nvSpPr>
        <p:spPr>
          <a:xfrm>
            <a:off x="6268172" y="3233128"/>
            <a:ext cx="1134330" cy="784830"/>
          </a:xfrm>
          <a:prstGeom prst="rect">
            <a:avLst/>
          </a:prstGeom>
          <a:solidFill>
            <a:schemeClr val="bg1"/>
          </a:solidFill>
          <a:ln w="57150">
            <a:solidFill>
              <a:schemeClr val="tx1"/>
            </a:solidFill>
          </a:ln>
        </p:spPr>
        <p:txBody>
          <a:bodyPr wrap="square" rtlCol="0">
            <a:spAutoFit/>
          </a:bodyPr>
          <a:lstStyle/>
          <a:p>
            <a:r>
              <a:rPr lang="en-US" sz="1500"/>
              <a:t>Adaptation 2 Phase Line</a:t>
            </a:r>
          </a:p>
        </p:txBody>
      </p:sp>
    </p:spTree>
    <p:extLst>
      <p:ext uri="{BB962C8B-B14F-4D97-AF65-F5344CB8AC3E}">
        <p14:creationId xmlns:p14="http://schemas.microsoft.com/office/powerpoint/2010/main" val="27762443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3" y="2621280"/>
            <a:ext cx="4495797" cy="1280160"/>
          </a:xfrm>
          <a:solidFill>
            <a:schemeClr val="bg1"/>
          </a:solidFill>
        </p:spPr>
        <p:txBody>
          <a:bodyPr>
            <a:noAutofit/>
          </a:bodyPr>
          <a:lstStyle/>
          <a:p>
            <a:pPr marL="175022"/>
            <a:r>
              <a:rPr lang="en-US"/>
              <a:t>DBI is an ongoing process. </a:t>
            </a:r>
          </a:p>
        </p:txBody>
      </p:sp>
      <p:sp>
        <p:nvSpPr>
          <p:cNvPr id="9" name="Right Arrow 8" descr="An arrow points to Intervention adaptation - based on observed needs.  Kelsey's teacher will make qualitative changes to the intervention based on the results of informal diagnostic assessment."/>
          <p:cNvSpPr/>
          <p:nvPr/>
        </p:nvSpPr>
        <p:spPr>
          <a:xfrm>
            <a:off x="5694437" y="5110195"/>
            <a:ext cx="935182" cy="5465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7"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CDD9D060-F6B9-4F7A-9A74-903E08A8B6E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55891" y="942318"/>
            <a:ext cx="4136863" cy="5001282"/>
          </a:xfrm>
          <a:prstGeom prst="rect">
            <a:avLst/>
          </a:prstGeom>
        </p:spPr>
      </p:pic>
      <p:sp>
        <p:nvSpPr>
          <p:cNvPr id="3" name="Text Placeholder 2">
            <a:extLst>
              <a:ext uri="{FF2B5EF4-FFF2-40B4-BE49-F238E27FC236}">
                <a16:creationId xmlns:a16="http://schemas.microsoft.com/office/drawing/2014/main" id="{D59D6AA0-2373-4C07-8BAF-D354651B8E76}"/>
              </a:ext>
            </a:extLst>
          </p:cNvPr>
          <p:cNvSpPr>
            <a:spLocks noGrp="1"/>
          </p:cNvSpPr>
          <p:nvPr>
            <p:ph type="body" sz="quarter" idx="13"/>
          </p:nvPr>
        </p:nvSpPr>
        <p:spPr/>
        <p:txBody>
          <a:bodyPr/>
          <a:lstStyle/>
          <a:p>
            <a:endParaRPr lang="en-US"/>
          </a:p>
        </p:txBody>
      </p:sp>
      <p:sp>
        <p:nvSpPr>
          <p:cNvPr id="6" name="Slide Number Placeholder 1"/>
          <p:cNvSpPr>
            <a:spLocks noGrp="1"/>
          </p:cNvSpPr>
          <p:nvPr>
            <p:ph type="sldNum" sz="quarter" idx="14"/>
          </p:nvPr>
        </p:nvSpPr>
        <p:spPr/>
        <p:txBody>
          <a:bodyPr/>
          <a:lstStyle/>
          <a:p>
            <a:pPr algn="r"/>
            <a:fld id="{F3477EC8-074D-41C4-94AE-E9EA7CEEA348}" type="slidenum">
              <a:rPr lang="en-US" smtClean="0"/>
              <a:pPr algn="r"/>
              <a:t>119</a:t>
            </a:fld>
            <a:endParaRPr lang="en-US"/>
          </a:p>
        </p:txBody>
      </p:sp>
    </p:spTree>
    <p:extLst>
      <p:ext uri="{BB962C8B-B14F-4D97-AF65-F5344CB8AC3E}">
        <p14:creationId xmlns:p14="http://schemas.microsoft.com/office/powerpoint/2010/main" val="46663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02205 -0.00764 L -0.02483 -0.0831 C -0.03524 -0.09907 -0.04236 -0.1243 -0.04479 -0.15115 C -0.04757 -0.18148 -0.04514 -0.20694 -0.03767 -0.22592 L -0.00608 -0.31389 " pathEditMode="relative" rAng="4980000" ptsTypes="AAAAA">
                                      <p:cBhvr>
                                        <p:cTn id="6" dur="2000" fill="hold"/>
                                        <p:tgtEl>
                                          <p:spTgt spid="9"/>
                                        </p:tgtEl>
                                        <p:attrNameLst>
                                          <p:attrName>ppt_x</p:attrName>
                                          <p:attrName>ppt_y</p:attrName>
                                        </p:attrNameLst>
                                      </p:cBhvr>
                                      <p:rCtr x="-4045" y="-148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Key Considerations When Selecting or Evaluating Validated Interventions for DBI</a:t>
            </a:r>
          </a:p>
        </p:txBody>
      </p:sp>
      <p:sp>
        <p:nvSpPr>
          <p:cNvPr id="5" name="Slide Number Placeholder 4"/>
          <p:cNvSpPr>
            <a:spLocks noGrp="1"/>
          </p:cNvSpPr>
          <p:nvPr>
            <p:ph type="sldNum" sz="quarter" idx="14"/>
          </p:nvPr>
        </p:nvSpPr>
        <p:spPr/>
        <p:txBody>
          <a:bodyPr/>
          <a:lstStyle/>
          <a:p>
            <a:pPr algn="r"/>
            <a:fld id="{F3477EC8-074D-41C4-94AE-E9EA7CEEA348}" type="slidenum">
              <a:rPr lang="en-US" smtClean="0"/>
              <a:pPr algn="r"/>
              <a:t>12</a:t>
            </a:fld>
            <a:endParaRPr lang="en-US"/>
          </a:p>
        </p:txBody>
      </p:sp>
      <p:sp>
        <p:nvSpPr>
          <p:cNvPr id="3" name="Content Placeholder 2"/>
          <p:cNvSpPr>
            <a:spLocks noGrp="1"/>
          </p:cNvSpPr>
          <p:nvPr>
            <p:ph sz="quarter" idx="15"/>
          </p:nvPr>
        </p:nvSpPr>
        <p:spPr>
          <a:xfrm>
            <a:off x="457199" y="1415142"/>
            <a:ext cx="11434697" cy="4343400"/>
          </a:xfrm>
        </p:spPr>
        <p:txBody>
          <a:bodyPr vert="horz" lIns="0" tIns="0" rIns="0" bIns="0" rtlCol="0" anchor="t">
            <a:noAutofit/>
          </a:bodyPr>
          <a:lstStyle/>
          <a:p>
            <a:pPr fontAlgn="t">
              <a:lnSpc>
                <a:spcPct val="120000"/>
              </a:lnSpc>
              <a:spcBef>
                <a:spcPts val="300"/>
              </a:spcBef>
            </a:pPr>
            <a:r>
              <a:rPr lang="en-US" sz="2000">
                <a:latin typeface="Arial"/>
              </a:rPr>
              <a:t>Does evidence suggest that the intervention is expected to lead to improved outcomes (</a:t>
            </a:r>
            <a:r>
              <a:rPr lang="en-US" sz="2000" i="1">
                <a:latin typeface="Arial"/>
              </a:rPr>
              <a:t>strength</a:t>
            </a:r>
            <a:r>
              <a:rPr lang="en-US" sz="2000">
                <a:latin typeface="Arial"/>
              </a:rPr>
              <a:t>)? </a:t>
            </a:r>
            <a:endParaRPr lang="en-US" sz="2000">
              <a:latin typeface="Arial" panose="020B0604020202020204" pitchFamily="34" charset="0"/>
            </a:endParaRPr>
          </a:p>
          <a:p>
            <a:pPr fontAlgn="t">
              <a:lnSpc>
                <a:spcPct val="120000"/>
              </a:lnSpc>
              <a:spcBef>
                <a:spcPts val="300"/>
              </a:spcBef>
            </a:pPr>
            <a:r>
              <a:rPr lang="en-US" sz="2000">
                <a:latin typeface="Arial"/>
              </a:rPr>
              <a:t>Will the group size, duration, and frequency provide sufficient opportunities to respond (</a:t>
            </a:r>
            <a:r>
              <a:rPr lang="en-US" sz="2000" i="1">
                <a:latin typeface="Arial"/>
              </a:rPr>
              <a:t>dosage</a:t>
            </a:r>
            <a:r>
              <a:rPr lang="en-US" sz="2000">
                <a:latin typeface="Arial"/>
              </a:rPr>
              <a:t>)?</a:t>
            </a:r>
          </a:p>
          <a:p>
            <a:pPr fontAlgn="t">
              <a:lnSpc>
                <a:spcPct val="120000"/>
              </a:lnSpc>
              <a:spcBef>
                <a:spcPts val="300"/>
              </a:spcBef>
            </a:pPr>
            <a:r>
              <a:rPr lang="en-US" sz="2000">
                <a:latin typeface="Arial"/>
              </a:rPr>
              <a:t>Does the intervention match the student’s identified needs (</a:t>
            </a:r>
            <a:r>
              <a:rPr lang="en-US" sz="2000" i="1">
                <a:latin typeface="Arial"/>
              </a:rPr>
              <a:t>alignment</a:t>
            </a:r>
            <a:r>
              <a:rPr lang="en-US" sz="2000">
                <a:latin typeface="Arial"/>
              </a:rPr>
              <a:t>)?</a:t>
            </a:r>
          </a:p>
          <a:p>
            <a:pPr fontAlgn="t">
              <a:lnSpc>
                <a:spcPct val="120000"/>
              </a:lnSpc>
              <a:spcBef>
                <a:spcPts val="300"/>
              </a:spcBef>
            </a:pPr>
            <a:r>
              <a:rPr lang="en-US" sz="2000">
                <a:latin typeface="Arial"/>
              </a:rPr>
              <a:t>Does the intervention assist the student in generalizing the learned skills to general education or other tasks (</a:t>
            </a:r>
            <a:r>
              <a:rPr lang="en-US" sz="2000" i="1">
                <a:latin typeface="Arial"/>
              </a:rPr>
              <a:t>attention to transfer</a:t>
            </a:r>
            <a:r>
              <a:rPr lang="en-US" sz="2000">
                <a:latin typeface="Arial"/>
              </a:rPr>
              <a:t>)?</a:t>
            </a:r>
          </a:p>
          <a:p>
            <a:pPr fontAlgn="t">
              <a:lnSpc>
                <a:spcPct val="120000"/>
              </a:lnSpc>
              <a:spcBef>
                <a:spcPts val="300"/>
              </a:spcBef>
            </a:pPr>
            <a:r>
              <a:rPr lang="en-US" sz="2000">
                <a:latin typeface="Arial"/>
              </a:rPr>
              <a:t>Does the intervention include elements of explicit instruction (</a:t>
            </a:r>
            <a:r>
              <a:rPr lang="en-US" sz="2000" i="1">
                <a:latin typeface="Arial"/>
              </a:rPr>
              <a:t>comprehensiveness</a:t>
            </a:r>
            <a:r>
              <a:rPr lang="en-US" sz="2000">
                <a:latin typeface="Arial"/>
              </a:rPr>
              <a:t>)?</a:t>
            </a:r>
          </a:p>
          <a:p>
            <a:pPr fontAlgn="t">
              <a:lnSpc>
                <a:spcPct val="120000"/>
              </a:lnSpc>
              <a:spcBef>
                <a:spcPts val="300"/>
              </a:spcBef>
            </a:pPr>
            <a:r>
              <a:rPr lang="en-US" sz="2000">
                <a:latin typeface="Arial"/>
              </a:rPr>
              <a:t>Does the student have opportunities to develop the behavior skills needed to be successful (</a:t>
            </a:r>
            <a:r>
              <a:rPr lang="en-US" sz="2000" i="1">
                <a:latin typeface="Arial"/>
              </a:rPr>
              <a:t>behavioral support</a:t>
            </a:r>
            <a:r>
              <a:rPr lang="en-US" sz="2000">
                <a:latin typeface="Arial"/>
              </a:rPr>
              <a:t>)? </a:t>
            </a:r>
            <a:r>
              <a:rPr lang="en-US" sz="2000">
                <a:ea typeface="+mn-lt"/>
                <a:cs typeface="+mn-lt"/>
              </a:rPr>
              <a:t>Can the intervention be easily integrated into academic instruction </a:t>
            </a:r>
            <a:r>
              <a:rPr lang="en-US" sz="2000">
                <a:ea typeface="+mn-lt"/>
              </a:rPr>
              <a:t>(</a:t>
            </a:r>
            <a:r>
              <a:rPr lang="en-US" sz="2000" i="1">
                <a:ea typeface="+mn-lt"/>
              </a:rPr>
              <a:t>academic support</a:t>
            </a:r>
            <a:r>
              <a:rPr lang="en-US" sz="2000">
                <a:ea typeface="+mn-lt"/>
              </a:rPr>
              <a:t>)?</a:t>
            </a:r>
            <a:endParaRPr lang="en-US" sz="2000">
              <a:latin typeface="Arial"/>
            </a:endParaRPr>
          </a:p>
          <a:p>
            <a:pPr fontAlgn="t">
              <a:lnSpc>
                <a:spcPct val="120000"/>
              </a:lnSpc>
              <a:spcBef>
                <a:spcPts val="300"/>
              </a:spcBef>
            </a:pPr>
            <a:r>
              <a:rPr lang="en-US" sz="2000">
                <a:latin typeface="Arial"/>
              </a:rPr>
              <a:t>Can the intervention be individualized with a data-based process </a:t>
            </a:r>
            <a:br>
              <a:rPr lang="en-US" sz="2000">
                <a:latin typeface="Arial"/>
              </a:rPr>
            </a:br>
            <a:r>
              <a:rPr lang="en-US" sz="2000">
                <a:latin typeface="Arial"/>
              </a:rPr>
              <a:t>to meet student needs (</a:t>
            </a:r>
            <a:r>
              <a:rPr lang="en-US" sz="2000" i="1">
                <a:latin typeface="Arial"/>
              </a:rPr>
              <a:t>individualization</a:t>
            </a:r>
            <a:r>
              <a:rPr lang="en-US" sz="2000">
                <a:latin typeface="Arial"/>
              </a:rPr>
              <a:t>)? </a:t>
            </a:r>
            <a:endParaRPr lang="en-US" sz="2000">
              <a:latin typeface="Arial" panose="020B0604020202020204" pitchFamily="34" charset="0"/>
            </a:endParaRPr>
          </a:p>
        </p:txBody>
      </p:sp>
      <p:sp>
        <p:nvSpPr>
          <p:cNvPr id="9" name="Wave 8">
            <a:extLst>
              <a:ext uri="{FF2B5EF4-FFF2-40B4-BE49-F238E27FC236}">
                <a16:creationId xmlns:a16="http://schemas.microsoft.com/office/drawing/2014/main" id="{78BB8712-2270-46D8-8F75-59365D751EE1}"/>
              </a:ext>
            </a:extLst>
          </p:cNvPr>
          <p:cNvSpPr/>
          <p:nvPr/>
        </p:nvSpPr>
        <p:spPr>
          <a:xfrm>
            <a:off x="8475011" y="4778688"/>
            <a:ext cx="2656051" cy="1551773"/>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10" name="Graphic 9" descr="Paper">
            <a:extLst>
              <a:ext uri="{FF2B5EF4-FFF2-40B4-BE49-F238E27FC236}">
                <a16:creationId xmlns:a16="http://schemas.microsoft.com/office/drawing/2014/main" id="{A90E9463-F34C-402B-A944-322B7E248D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7700" y="5348614"/>
            <a:ext cx="601379" cy="601379"/>
          </a:xfrm>
          <a:prstGeom prst="rect">
            <a:avLst/>
          </a:prstGeom>
        </p:spPr>
      </p:pic>
    </p:spTree>
    <p:extLst>
      <p:ext uri="{BB962C8B-B14F-4D97-AF65-F5344CB8AC3E}">
        <p14:creationId xmlns:p14="http://schemas.microsoft.com/office/powerpoint/2010/main" val="25184187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BA713-C8B6-4287-8FF9-D2144E3B4437}"/>
              </a:ext>
            </a:extLst>
          </p:cNvPr>
          <p:cNvSpPr>
            <a:spLocks noGrp="1"/>
          </p:cNvSpPr>
          <p:nvPr>
            <p:ph type="title"/>
          </p:nvPr>
        </p:nvSpPr>
        <p:spPr/>
        <p:txBody>
          <a:bodyPr/>
          <a:lstStyle/>
          <a:p>
            <a:r>
              <a:rPr lang="en-US"/>
              <a:t>Using Data to Intensify the Intervention </a:t>
            </a:r>
          </a:p>
        </p:txBody>
      </p:sp>
      <p:sp>
        <p:nvSpPr>
          <p:cNvPr id="3" name="Slide Number Placeholder 2">
            <a:extLst>
              <a:ext uri="{FF2B5EF4-FFF2-40B4-BE49-F238E27FC236}">
                <a16:creationId xmlns:a16="http://schemas.microsoft.com/office/drawing/2014/main" id="{C869797A-E96C-4023-B755-28F0BAED4F32}"/>
              </a:ext>
            </a:extLst>
          </p:cNvPr>
          <p:cNvSpPr>
            <a:spLocks noGrp="1"/>
          </p:cNvSpPr>
          <p:nvPr>
            <p:ph type="sldNum" sz="quarter" idx="14"/>
          </p:nvPr>
        </p:nvSpPr>
        <p:spPr/>
        <p:txBody>
          <a:bodyPr/>
          <a:lstStyle/>
          <a:p>
            <a:fld id="{B094D1B2-26D5-48CC-9B16-6583E954EFA6}" type="slidenum">
              <a:rPr lang="en-US" smtClean="0"/>
              <a:t>120</a:t>
            </a:fld>
            <a:endParaRPr lang="en-US"/>
          </a:p>
        </p:txBody>
      </p:sp>
      <p:sp>
        <p:nvSpPr>
          <p:cNvPr id="5" name="Content Placeholder 4">
            <a:extLst>
              <a:ext uri="{FF2B5EF4-FFF2-40B4-BE49-F238E27FC236}">
                <a16:creationId xmlns:a16="http://schemas.microsoft.com/office/drawing/2014/main" id="{B78377A8-E37B-4B0F-854C-4B100381C2F5}"/>
              </a:ext>
            </a:extLst>
          </p:cNvPr>
          <p:cNvSpPr>
            <a:spLocks noGrp="1"/>
          </p:cNvSpPr>
          <p:nvPr>
            <p:ph sz="quarter" idx="15"/>
          </p:nvPr>
        </p:nvSpPr>
        <p:spPr>
          <a:xfrm>
            <a:off x="457200" y="1371600"/>
            <a:ext cx="5303520" cy="4343400"/>
          </a:xfrm>
        </p:spPr>
        <p:txBody>
          <a:bodyPr>
            <a:normAutofit fontScale="92500" lnSpcReduction="20000"/>
          </a:bodyPr>
          <a:lstStyle/>
          <a:p>
            <a:r>
              <a:rPr lang="en-US" sz="2400"/>
              <a:t>Fidelity and observation data indicate that Kelsey has become easily frustrated and less engaged in the intervention than her peers. Data indicate that she can learn the skill if she attends to the task.</a:t>
            </a:r>
          </a:p>
          <a:p>
            <a:endParaRPr lang="en-US" sz="2400"/>
          </a:p>
          <a:p>
            <a:r>
              <a:rPr lang="en-US" sz="2400" i="1"/>
              <a:t>Hypothesis: </a:t>
            </a:r>
            <a:r>
              <a:rPr lang="en-US" sz="2400"/>
              <a:t>If Kelsey was more engaged and able to control her frustration, she would benefit more from the intervention. </a:t>
            </a:r>
          </a:p>
        </p:txBody>
      </p:sp>
      <p:sp>
        <p:nvSpPr>
          <p:cNvPr id="2" name="Rectangle 1">
            <a:extLst>
              <a:ext uri="{FF2B5EF4-FFF2-40B4-BE49-F238E27FC236}">
                <a16:creationId xmlns:a16="http://schemas.microsoft.com/office/drawing/2014/main" id="{F78D7A28-FEEB-4DC7-AAA8-04D3B275FCA8}"/>
              </a:ext>
            </a:extLst>
          </p:cNvPr>
          <p:cNvSpPr/>
          <p:nvPr/>
        </p:nvSpPr>
        <p:spPr>
          <a:xfrm>
            <a:off x="6431282" y="993570"/>
            <a:ext cx="4722615" cy="646331"/>
          </a:xfrm>
          <a:prstGeom prst="rect">
            <a:avLst/>
          </a:prstGeom>
        </p:spPr>
        <p:txBody>
          <a:bodyPr wrap="square">
            <a:spAutoFit/>
          </a:bodyPr>
          <a:lstStyle/>
          <a:p>
            <a:r>
              <a:rPr lang="en-US">
                <a:solidFill>
                  <a:srgbClr val="194E72"/>
                </a:solidFill>
                <a:latin typeface="Roboto"/>
                <a:hlinkClick r:id="rId3"/>
              </a:rPr>
              <a:t>Behavior Strategies to Support Intensifying Interventions</a:t>
            </a:r>
            <a:endParaRPr lang="en-US" b="0" i="0">
              <a:solidFill>
                <a:srgbClr val="194E72"/>
              </a:solidFill>
              <a:effectLst/>
              <a:latin typeface="Roboto"/>
            </a:endParaRPr>
          </a:p>
        </p:txBody>
      </p:sp>
      <p:pic>
        <p:nvPicPr>
          <p:cNvPr id="8" name="Picture 7" descr="screenshot of a sample behavior guide">
            <a:extLst>
              <a:ext uri="{FF2B5EF4-FFF2-40B4-BE49-F238E27FC236}">
                <a16:creationId xmlns:a16="http://schemas.microsoft.com/office/drawing/2014/main" id="{2D1CFAB9-1B36-452F-B4FF-5C2F7EDE5699}"/>
              </a:ext>
            </a:extLst>
          </p:cNvPr>
          <p:cNvPicPr>
            <a:picLocks noChangeAspect="1"/>
          </p:cNvPicPr>
          <p:nvPr/>
        </p:nvPicPr>
        <p:blipFill>
          <a:blip r:embed="rId4"/>
          <a:stretch>
            <a:fillRect/>
          </a:stretch>
        </p:blipFill>
        <p:spPr>
          <a:xfrm>
            <a:off x="6431282" y="1864728"/>
            <a:ext cx="4502390" cy="3850272"/>
          </a:xfrm>
          <a:prstGeom prst="rect">
            <a:avLst/>
          </a:prstGeom>
          <a:ln>
            <a:solidFill>
              <a:schemeClr val="tx1"/>
            </a:solidFill>
          </a:ln>
        </p:spPr>
      </p:pic>
      <p:sp>
        <p:nvSpPr>
          <p:cNvPr id="7" name="Text Placeholder 6">
            <a:extLst>
              <a:ext uri="{FF2B5EF4-FFF2-40B4-BE49-F238E27FC236}">
                <a16:creationId xmlns:a16="http://schemas.microsoft.com/office/drawing/2014/main" id="{80F48DAC-A756-449F-B3A6-C68EDEC21423}"/>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51129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BFB0C-CA5C-4F06-997A-7817D5CFC9E1}"/>
              </a:ext>
            </a:extLst>
          </p:cNvPr>
          <p:cNvSpPr>
            <a:spLocks noGrp="1"/>
          </p:cNvSpPr>
          <p:nvPr>
            <p:ph type="title"/>
          </p:nvPr>
        </p:nvSpPr>
        <p:spPr/>
        <p:txBody>
          <a:bodyPr/>
          <a:lstStyle/>
          <a:p>
            <a:r>
              <a:rPr lang="en-US"/>
              <a:t>Rating Table 3</a:t>
            </a:r>
          </a:p>
        </p:txBody>
      </p:sp>
      <p:graphicFrame>
        <p:nvGraphicFramePr>
          <p:cNvPr id="8" name="Content Placeholder 7"/>
          <p:cNvGraphicFramePr>
            <a:graphicFrameLocks noGrp="1"/>
          </p:cNvGraphicFramePr>
          <p:nvPr>
            <p:ph sz="quarter" idx="15"/>
          </p:nvPr>
        </p:nvGraphicFramePr>
        <p:xfrm>
          <a:off x="304691" y="281178"/>
          <a:ext cx="11587205" cy="5786120"/>
        </p:xfrm>
        <a:graphic>
          <a:graphicData uri="http://schemas.openxmlformats.org/drawingml/2006/table">
            <a:tbl>
              <a:tblPr firstRow="1" firstCol="1" bandRow="1">
                <a:tableStyleId>{5C22544A-7EE6-4342-B048-85BDC9FD1C3A}</a:tableStyleId>
              </a:tblPr>
              <a:tblGrid>
                <a:gridCol w="2499469">
                  <a:extLst>
                    <a:ext uri="{9D8B030D-6E8A-4147-A177-3AD203B41FA5}">
                      <a16:colId xmlns:a16="http://schemas.microsoft.com/office/drawing/2014/main" val="20000"/>
                    </a:ext>
                  </a:extLst>
                </a:gridCol>
                <a:gridCol w="647825">
                  <a:extLst>
                    <a:ext uri="{9D8B030D-6E8A-4147-A177-3AD203B41FA5}">
                      <a16:colId xmlns:a16="http://schemas.microsoft.com/office/drawing/2014/main" val="20001"/>
                    </a:ext>
                  </a:extLst>
                </a:gridCol>
                <a:gridCol w="3298708">
                  <a:extLst>
                    <a:ext uri="{9D8B030D-6E8A-4147-A177-3AD203B41FA5}">
                      <a16:colId xmlns:a16="http://schemas.microsoft.com/office/drawing/2014/main" val="20002"/>
                    </a:ext>
                  </a:extLst>
                </a:gridCol>
                <a:gridCol w="1698024">
                  <a:extLst>
                    <a:ext uri="{9D8B030D-6E8A-4147-A177-3AD203B41FA5}">
                      <a16:colId xmlns:a16="http://schemas.microsoft.com/office/drawing/2014/main" val="20003"/>
                    </a:ext>
                  </a:extLst>
                </a:gridCol>
                <a:gridCol w="1243923">
                  <a:extLst>
                    <a:ext uri="{9D8B030D-6E8A-4147-A177-3AD203B41FA5}">
                      <a16:colId xmlns:a16="http://schemas.microsoft.com/office/drawing/2014/main" val="20004"/>
                    </a:ext>
                  </a:extLst>
                </a:gridCol>
                <a:gridCol w="2199256">
                  <a:extLst>
                    <a:ext uri="{9D8B030D-6E8A-4147-A177-3AD203B41FA5}">
                      <a16:colId xmlns:a16="http://schemas.microsoft.com/office/drawing/2014/main" val="20005"/>
                    </a:ext>
                  </a:extLst>
                </a:gridCol>
              </a:tblGrid>
              <a:tr h="627751">
                <a:tc>
                  <a:txBody>
                    <a:bodyPr/>
                    <a:lstStyle/>
                    <a:p>
                      <a:pPr marL="0" marR="0">
                        <a:lnSpc>
                          <a:spcPct val="107000"/>
                        </a:lnSpc>
                        <a:spcBef>
                          <a:spcPts val="0"/>
                        </a:spcBef>
                        <a:spcAft>
                          <a:spcPts val="0"/>
                        </a:spcAft>
                      </a:pPr>
                      <a:r>
                        <a:rPr lang="en-US" sz="2000">
                          <a:effectLst/>
                        </a:rPr>
                        <a:t>Intervention</a:t>
                      </a:r>
                      <a:r>
                        <a:rPr lang="en-US" sz="2000" baseline="0">
                          <a:effectLst/>
                        </a:rPr>
                        <a:t> </a:t>
                      </a:r>
                      <a:r>
                        <a:rPr lang="en-US" sz="2000">
                          <a:effectLst/>
                        </a:rPr>
                        <a:t>Dimensions </a:t>
                      </a:r>
                      <a:endParaRPr lang="en-US" sz="1100">
                        <a:effectLst/>
                      </a:endParaRPr>
                    </a:p>
                  </a:txBody>
                  <a:tcPr marL="61588" marR="61588" marT="0" marB="0"/>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Rate</a:t>
                      </a:r>
                    </a:p>
                  </a:txBody>
                  <a:tcPr marL="61588" marR="61588" marT="0" marB="0"/>
                </a:tc>
                <a:tc>
                  <a:txBody>
                    <a:bodyPr/>
                    <a:lstStyle/>
                    <a:p>
                      <a:pPr marL="0" marR="0" algn="ctr">
                        <a:lnSpc>
                          <a:spcPct val="107000"/>
                        </a:lnSpc>
                        <a:spcBef>
                          <a:spcPts val="0"/>
                        </a:spcBef>
                        <a:spcAft>
                          <a:spcPts val="0"/>
                        </a:spcAft>
                      </a:pPr>
                      <a:r>
                        <a:rPr lang="en-US" sz="1800">
                          <a:effectLst/>
                        </a:rPr>
                        <a:t>Evidence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gn="ctr">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Adapt 1</a:t>
                      </a:r>
                    </a:p>
                  </a:txBody>
                  <a:tcPr marL="61588" marR="61588" marT="0" marB="0"/>
                </a:tc>
                <a:tc>
                  <a:txBody>
                    <a:bodyPr/>
                    <a:lstStyle/>
                    <a:p>
                      <a:pPr marL="0" marR="0" algn="ctr">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Adapt 2</a:t>
                      </a:r>
                    </a:p>
                  </a:txBody>
                  <a:tcPr marL="61588" marR="61588" marT="0" marB="0"/>
                </a:tc>
                <a:tc>
                  <a:txBody>
                    <a:bodyPr/>
                    <a:lstStyle/>
                    <a:p>
                      <a:pPr marL="0" marR="0" algn="ctr">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Adapt 3</a:t>
                      </a:r>
                    </a:p>
                  </a:txBody>
                  <a:tcPr marL="61588" marR="61588" marT="0" marB="0"/>
                </a:tc>
                <a:extLst>
                  <a:ext uri="{0D108BD9-81ED-4DB2-BD59-A6C34878D82A}">
                    <a16:rowId xmlns:a16="http://schemas.microsoft.com/office/drawing/2014/main" val="10000"/>
                  </a:ext>
                </a:extLst>
              </a:tr>
              <a:tr h="331406">
                <a:tc>
                  <a:txBody>
                    <a:bodyPr/>
                    <a:lstStyle/>
                    <a:p>
                      <a:pPr marL="0" marR="0">
                        <a:lnSpc>
                          <a:spcPct val="107000"/>
                        </a:lnSpc>
                        <a:spcBef>
                          <a:spcPts val="0"/>
                        </a:spcBef>
                        <a:spcAft>
                          <a:spcPts val="0"/>
                        </a:spcAft>
                      </a:pPr>
                      <a:r>
                        <a:rPr lang="en-US" sz="2000" b="0">
                          <a:effectLst/>
                        </a:rPr>
                        <a:t>Strength </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gn="ctr">
                        <a:lnSpc>
                          <a:spcPct val="107000"/>
                        </a:lnSpc>
                        <a:spcBef>
                          <a:spcPts val="0"/>
                        </a:spcBef>
                        <a:spcAft>
                          <a:spcPts val="0"/>
                        </a:spcAft>
                      </a:pPr>
                      <a:r>
                        <a:rPr lang="en-US" sz="1500" i="0">
                          <a:effectLst/>
                        </a:rPr>
                        <a:t>2</a:t>
                      </a:r>
                      <a:endParaRPr lang="en-US" sz="1100" i="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r>
                        <a:rPr lang="en-US" sz="1400">
                          <a:effectLst/>
                        </a:rPr>
                        <a:t>ES = Between 0.35 and 0.49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extLst>
                  <a:ext uri="{0D108BD9-81ED-4DB2-BD59-A6C34878D82A}">
                    <a16:rowId xmlns:a16="http://schemas.microsoft.com/office/drawing/2014/main" val="10001"/>
                  </a:ext>
                </a:extLst>
              </a:tr>
              <a:tr h="1266827">
                <a:tc>
                  <a:txBody>
                    <a:bodyPr/>
                    <a:lstStyle/>
                    <a:p>
                      <a:pPr marL="0" marR="0">
                        <a:lnSpc>
                          <a:spcPct val="107000"/>
                        </a:lnSpc>
                        <a:spcBef>
                          <a:spcPts val="0"/>
                        </a:spcBef>
                        <a:spcAft>
                          <a:spcPts val="0"/>
                        </a:spcAft>
                      </a:pPr>
                      <a:r>
                        <a:rPr lang="en-US" sz="2000" b="0">
                          <a:effectLst/>
                        </a:rPr>
                        <a:t>Dosage </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gn="ctr">
                        <a:lnSpc>
                          <a:spcPct val="107000"/>
                        </a:lnSpc>
                        <a:spcBef>
                          <a:spcPts val="0"/>
                        </a:spcBef>
                        <a:spcAft>
                          <a:spcPts val="0"/>
                        </a:spcAft>
                      </a:pPr>
                      <a:r>
                        <a:rPr lang="en-US" sz="1500" i="0">
                          <a:effectLst/>
                        </a:rPr>
                        <a:t>2</a:t>
                      </a:r>
                      <a:endParaRPr lang="en-US" sz="1100" i="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r>
                        <a:rPr lang="en-US" sz="1400" i="1">
                          <a:effectLst/>
                        </a:rPr>
                        <a:t>Group size: six students</a:t>
                      </a:r>
                      <a:endParaRPr lang="en-US" sz="1000" i="1">
                        <a:effectLst/>
                      </a:endParaRPr>
                    </a:p>
                    <a:p>
                      <a:pPr marL="0" marR="0">
                        <a:lnSpc>
                          <a:spcPct val="107000"/>
                        </a:lnSpc>
                        <a:spcBef>
                          <a:spcPts val="0"/>
                        </a:spcBef>
                        <a:spcAft>
                          <a:spcPts val="0"/>
                        </a:spcAft>
                      </a:pPr>
                      <a:r>
                        <a:rPr lang="en-US" sz="1400" i="1">
                          <a:effectLst/>
                        </a:rPr>
                        <a:t>Session length: 20 minutes per session Frequency: three to four sessions per week</a:t>
                      </a:r>
                      <a:endParaRPr lang="en-US" sz="1000" i="1">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r>
                        <a:rPr lang="en-US" sz="1400" i="1">
                          <a:effectLst/>
                          <a:latin typeface="Arial" panose="020B0604020202020204" pitchFamily="34" charset="0"/>
                          <a:ea typeface="Calibri" panose="020F0502020204030204" pitchFamily="34" charset="0"/>
                          <a:cs typeface="Arial" panose="020B0604020202020204" pitchFamily="34" charset="0"/>
                        </a:rPr>
                        <a:t>Provide 40 minutes each session in smaller group</a:t>
                      </a:r>
                    </a:p>
                  </a:txBody>
                  <a:tcPr marL="61588" marR="61588" marT="0" marB="0"/>
                </a:tc>
                <a:tc>
                  <a:txBody>
                    <a:bodyPr/>
                    <a:lstStyle/>
                    <a:p>
                      <a:pPr marL="685800" marR="0" indent="-685800" algn="ctr">
                        <a:lnSpc>
                          <a:spcPct val="107000"/>
                        </a:lnSpc>
                        <a:spcBef>
                          <a:spcPts val="0"/>
                        </a:spcBef>
                        <a:spcAft>
                          <a:spcPts val="0"/>
                        </a:spcAft>
                        <a:buFont typeface="Wingdings" panose="05000000000000000000" pitchFamily="2" charset="2"/>
                        <a:buChar char="ü"/>
                      </a:pPr>
                      <a:r>
                        <a:rPr lang="en-US" sz="3600" i="1">
                          <a:effectLst/>
                          <a:latin typeface="Arial" panose="020B0604020202020204" pitchFamily="34" charset="0"/>
                          <a:ea typeface="Calibri" panose="020F0502020204030204" pitchFamily="34" charset="0"/>
                          <a:cs typeface="Arial" panose="020B0604020202020204" pitchFamily="34" charset="0"/>
                        </a:rPr>
                        <a:t> </a:t>
                      </a:r>
                    </a:p>
                  </a:txBody>
                  <a:tcPr marL="61588" marR="61588" marT="0" marB="0"/>
                </a:tc>
                <a:tc>
                  <a:txBody>
                    <a:bodyPr/>
                    <a:lstStyle/>
                    <a:p>
                      <a:pPr marL="285750" marR="0" indent="-285750" algn="ctr">
                        <a:lnSpc>
                          <a:spcPct val="107000"/>
                        </a:lnSpc>
                        <a:spcBef>
                          <a:spcPts val="0"/>
                        </a:spcBef>
                        <a:spcAft>
                          <a:spcPts val="0"/>
                        </a:spcAft>
                        <a:buFont typeface="Wingdings" panose="05000000000000000000" pitchFamily="2" charset="2"/>
                        <a:buChar char="ü"/>
                      </a:pPr>
                      <a:r>
                        <a:rPr lang="en-US" sz="4100" i="1">
                          <a:effectLst/>
                          <a:latin typeface="Calibri" panose="020F0502020204030204" pitchFamily="34" charset="0"/>
                          <a:ea typeface="Calibri" panose="020F0502020204030204" pitchFamily="34" charset="0"/>
                          <a:cs typeface="Times New Roman" panose="02020603050405020304" pitchFamily="18" charset="0"/>
                        </a:rPr>
                        <a:t> </a:t>
                      </a:r>
                    </a:p>
                  </a:txBody>
                  <a:tcPr marL="61588" marR="61588" marT="0" marB="0"/>
                </a:tc>
                <a:extLst>
                  <a:ext uri="{0D108BD9-81ED-4DB2-BD59-A6C34878D82A}">
                    <a16:rowId xmlns:a16="http://schemas.microsoft.com/office/drawing/2014/main" val="10002"/>
                  </a:ext>
                </a:extLst>
              </a:tr>
              <a:tr h="754950">
                <a:tc>
                  <a:txBody>
                    <a:bodyPr/>
                    <a:lstStyle/>
                    <a:p>
                      <a:pPr marL="0" marR="0">
                        <a:lnSpc>
                          <a:spcPct val="107000"/>
                        </a:lnSpc>
                        <a:spcBef>
                          <a:spcPts val="0"/>
                        </a:spcBef>
                        <a:spcAft>
                          <a:spcPts val="0"/>
                        </a:spcAft>
                      </a:pPr>
                      <a:r>
                        <a:rPr lang="en-US" sz="2000" b="0">
                          <a:effectLst/>
                        </a:rPr>
                        <a:t>Alignment</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gn="ctr">
                        <a:lnSpc>
                          <a:spcPct val="107000"/>
                        </a:lnSpc>
                        <a:spcBef>
                          <a:spcPts val="0"/>
                        </a:spcBef>
                        <a:spcAft>
                          <a:spcPts val="0"/>
                        </a:spcAft>
                      </a:pPr>
                      <a:r>
                        <a:rPr lang="en-US" sz="15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r>
                        <a:rPr lang="en-US" sz="1400">
                          <a:effectLst/>
                        </a:rPr>
                        <a:t>Explicit instruction covering skills deficit areas, PA, word study, and fluency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extLst>
                  <a:ext uri="{0D108BD9-81ED-4DB2-BD59-A6C34878D82A}">
                    <a16:rowId xmlns:a16="http://schemas.microsoft.com/office/drawing/2014/main" val="10003"/>
                  </a:ext>
                </a:extLst>
              </a:tr>
              <a:tr h="754950">
                <a:tc>
                  <a:txBody>
                    <a:bodyPr/>
                    <a:lstStyle/>
                    <a:p>
                      <a:pPr marL="0" marR="0">
                        <a:lnSpc>
                          <a:spcPct val="107000"/>
                        </a:lnSpc>
                        <a:spcBef>
                          <a:spcPts val="0"/>
                        </a:spcBef>
                        <a:spcAft>
                          <a:spcPts val="0"/>
                        </a:spcAft>
                      </a:pPr>
                      <a:r>
                        <a:rPr lang="en-US" sz="2000" b="0">
                          <a:effectLst/>
                        </a:rPr>
                        <a:t>Attention to transfer</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gn="ctr">
                        <a:lnSpc>
                          <a:spcPct val="107000"/>
                        </a:lnSpc>
                        <a:spcBef>
                          <a:spcPts val="0"/>
                        </a:spcBef>
                        <a:spcAft>
                          <a:spcPts val="0"/>
                        </a:spcAft>
                      </a:pPr>
                      <a:r>
                        <a:rPr lang="en-US" sz="15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r>
                        <a:rPr lang="en-US" sz="1400">
                          <a:effectLst/>
                        </a:rPr>
                        <a:t>Builds on previously learned skills; not clearly connected to Tier 1 content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extLst>
                  <a:ext uri="{0D108BD9-81ED-4DB2-BD59-A6C34878D82A}">
                    <a16:rowId xmlns:a16="http://schemas.microsoft.com/office/drawing/2014/main" val="10004"/>
                  </a:ext>
                </a:extLst>
              </a:tr>
              <a:tr h="1005181">
                <a:tc>
                  <a:txBody>
                    <a:bodyPr/>
                    <a:lstStyle/>
                    <a:p>
                      <a:pPr marL="0" marR="0">
                        <a:lnSpc>
                          <a:spcPct val="107000"/>
                        </a:lnSpc>
                        <a:spcBef>
                          <a:spcPts val="0"/>
                        </a:spcBef>
                        <a:spcAft>
                          <a:spcPts val="0"/>
                        </a:spcAft>
                      </a:pPr>
                      <a:r>
                        <a:rPr lang="en-US" sz="2000" b="0">
                          <a:effectLst/>
                        </a:rPr>
                        <a:t>Comprehensiveness</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gn="ctr">
                        <a:lnSpc>
                          <a:spcPct val="107000"/>
                        </a:lnSpc>
                        <a:spcBef>
                          <a:spcPts val="0"/>
                        </a:spcBef>
                        <a:spcAft>
                          <a:spcPts val="0"/>
                        </a:spcAft>
                      </a:pPr>
                      <a:r>
                        <a:rPr lang="en-US" sz="1500">
                          <a:effectLst/>
                          <a:latin typeface="+mn-lt"/>
                          <a:ea typeface="+mn-ea"/>
                          <a:cs typeface="+mn-cs"/>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r>
                        <a:rPr lang="en-US" sz="1400">
                          <a:effectLst/>
                          <a:latin typeface="+mn-lt"/>
                          <a:ea typeface="Calibri" panose="020F0502020204030204" pitchFamily="34" charset="0"/>
                          <a:cs typeface="Times New Roman" panose="02020603050405020304" pitchFamily="18" charset="0"/>
                        </a:rPr>
                        <a:t>Includes</a:t>
                      </a:r>
                      <a:r>
                        <a:rPr lang="en-US" sz="1400" baseline="0">
                          <a:effectLst/>
                          <a:latin typeface="+mn-lt"/>
                          <a:ea typeface="Calibri" panose="020F0502020204030204" pitchFamily="34" charset="0"/>
                          <a:cs typeface="Times New Roman" panose="02020603050405020304" pitchFamily="18" charset="0"/>
                        </a:rPr>
                        <a:t> three explicit instruction principles</a:t>
                      </a:r>
                      <a:endParaRPr lang="en-US" sz="1400">
                        <a:effectLst/>
                        <a:latin typeface="+mn-lt"/>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1400">
                        <a:effectLst/>
                        <a:latin typeface="+mn-lt"/>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r>
                        <a:rPr lang="en-US" sz="1600" i="1">
                          <a:effectLst/>
                          <a:latin typeface="+mn-lt"/>
                          <a:ea typeface="Calibri" panose="020F0502020204030204" pitchFamily="34" charset="0"/>
                          <a:cs typeface="Times New Roman" panose="02020603050405020304" pitchFamily="18" charset="0"/>
                        </a:rPr>
                        <a:t>additional explicit instructional strategies</a:t>
                      </a:r>
                    </a:p>
                  </a:txBody>
                  <a:tcPr marL="61588" marR="61588" marT="0" marB="0"/>
                </a:tc>
                <a:tc>
                  <a:txBody>
                    <a:bodyPr/>
                    <a:lstStyle/>
                    <a:p>
                      <a:pPr marL="285750" marR="0" indent="-285750" algn="ctr">
                        <a:lnSpc>
                          <a:spcPct val="107000"/>
                        </a:lnSpc>
                        <a:spcBef>
                          <a:spcPts val="0"/>
                        </a:spcBef>
                        <a:spcAft>
                          <a:spcPts val="0"/>
                        </a:spcAft>
                        <a:buFont typeface="Wingdings" panose="05000000000000000000" pitchFamily="2" charset="2"/>
                        <a:buChar char="ü"/>
                      </a:pPr>
                      <a:r>
                        <a:rPr lang="en-US" sz="4400" i="1">
                          <a:effectLst/>
                          <a:latin typeface="+mn-lt"/>
                          <a:ea typeface="Calibri" panose="020F0502020204030204" pitchFamily="34" charset="0"/>
                          <a:cs typeface="Times New Roman" panose="02020603050405020304" pitchFamily="18" charset="0"/>
                        </a:rPr>
                        <a:t> </a:t>
                      </a:r>
                    </a:p>
                  </a:txBody>
                  <a:tcPr marL="61588" marR="61588" marT="0" marB="0"/>
                </a:tc>
                <a:extLst>
                  <a:ext uri="{0D108BD9-81ED-4DB2-BD59-A6C34878D82A}">
                    <a16:rowId xmlns:a16="http://schemas.microsoft.com/office/drawing/2014/main" val="10005"/>
                  </a:ext>
                </a:extLst>
              </a:tr>
              <a:tr h="825345">
                <a:tc>
                  <a:txBody>
                    <a:bodyPr/>
                    <a:lstStyle/>
                    <a:p>
                      <a:pPr marL="0" marR="0">
                        <a:lnSpc>
                          <a:spcPct val="107000"/>
                        </a:lnSpc>
                        <a:spcBef>
                          <a:spcPts val="0"/>
                        </a:spcBef>
                        <a:spcAft>
                          <a:spcPts val="0"/>
                        </a:spcAft>
                      </a:pPr>
                      <a:r>
                        <a:rPr lang="en-US" sz="2000" b="0">
                          <a:effectLst/>
                        </a:rPr>
                        <a:t>Behavioral support</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gn="ctr">
                        <a:lnSpc>
                          <a:spcPct val="107000"/>
                        </a:lnSpc>
                        <a:spcBef>
                          <a:spcPts val="0"/>
                        </a:spcBef>
                        <a:spcAft>
                          <a:spcPts val="0"/>
                        </a:spcAft>
                      </a:pPr>
                      <a:r>
                        <a:rPr lang="en-US" sz="15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r>
                        <a:rPr lang="en-US" sz="1400">
                          <a:effectLst/>
                        </a:rPr>
                        <a:t>None found but doesn’t appear needed for student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r>
                        <a:rPr lang="en-US" sz="1600" b="1">
                          <a:effectLst/>
                          <a:latin typeface="+mn-lt"/>
                          <a:ea typeface="Calibri" panose="020F0502020204030204" pitchFamily="34" charset="0"/>
                          <a:cs typeface="Times New Roman" panose="02020603050405020304" pitchFamily="18" charset="0"/>
                        </a:rPr>
                        <a:t>Implement engagement and self-regulation strategy </a:t>
                      </a:r>
                    </a:p>
                  </a:txBody>
                  <a:tcPr marL="61588" marR="61588" marT="0" marB="0"/>
                </a:tc>
                <a:extLst>
                  <a:ext uri="{0D108BD9-81ED-4DB2-BD59-A6C34878D82A}">
                    <a16:rowId xmlns:a16="http://schemas.microsoft.com/office/drawing/2014/main" val="10006"/>
                  </a:ext>
                </a:extLst>
              </a:tr>
            </a:tbl>
          </a:graphicData>
        </a:graphic>
      </p:graphicFrame>
      <p:sp>
        <p:nvSpPr>
          <p:cNvPr id="5" name="Slide Number Placeholder 4"/>
          <p:cNvSpPr>
            <a:spLocks noGrp="1"/>
          </p:cNvSpPr>
          <p:nvPr>
            <p:ph type="sldNum" sz="quarter" idx="14"/>
          </p:nvPr>
        </p:nvSpPr>
        <p:spPr/>
        <p:txBody>
          <a:bodyPr/>
          <a:lstStyle/>
          <a:p>
            <a:fld id="{4DBB3109-6B36-4C42-ABE5-993D6B0A452A}" type="slidenum">
              <a:rPr lang="en-US" smtClean="0"/>
              <a:pPr/>
              <a:t>121</a:t>
            </a:fld>
            <a:endParaRPr lang="en-US"/>
          </a:p>
        </p:txBody>
      </p:sp>
    </p:spTree>
    <p:extLst>
      <p:ext uri="{BB962C8B-B14F-4D97-AF65-F5344CB8AC3E}">
        <p14:creationId xmlns:p14="http://schemas.microsoft.com/office/powerpoint/2010/main" val="414623726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a:t>Is Kelsey responding to the adapted intervention? </a:t>
            </a:r>
            <a:br>
              <a:rPr lang="en-US"/>
            </a:br>
            <a:r>
              <a:rPr lang="en-US"/>
              <a:t>What would you do?</a:t>
            </a:r>
          </a:p>
        </p:txBody>
      </p:sp>
      <p:sp>
        <p:nvSpPr>
          <p:cNvPr id="4" name="Slide Number Placeholder 3"/>
          <p:cNvSpPr>
            <a:spLocks noGrp="1"/>
          </p:cNvSpPr>
          <p:nvPr>
            <p:ph type="sldNum" sz="quarter" idx="14"/>
          </p:nvPr>
        </p:nvSpPr>
        <p:spPr>
          <a:xfrm>
            <a:off x="11786099" y="6742584"/>
            <a:ext cx="105798" cy="115416"/>
          </a:xfrm>
        </p:spPr>
        <p:txBody>
          <a:bodyPr/>
          <a:lstStyle/>
          <a:p>
            <a:pPr algn="r"/>
            <a:fld id="{F3477EC8-074D-41C4-94AE-E9EA7CEEA348}" type="slidenum">
              <a:rPr lang="en-US" smtClean="0"/>
              <a:pPr algn="r"/>
              <a:t>122</a:t>
            </a:fld>
            <a:endParaRPr lang="en-US"/>
          </a:p>
        </p:txBody>
      </p:sp>
      <p:pic>
        <p:nvPicPr>
          <p:cNvPr id="14" name="Content Placeholder 13" descr="This image depicts the graph after a third adaptation has been made. The data points show that the third adaptation has slightly improved results, but they still fall behind the goal line.">
            <a:extLst>
              <a:ext uri="{FF2B5EF4-FFF2-40B4-BE49-F238E27FC236}">
                <a16:creationId xmlns:a16="http://schemas.microsoft.com/office/drawing/2014/main" id="{5A0D2FA3-8F74-4B36-B4A4-06B886A8DFE0}"/>
              </a:ext>
            </a:extLst>
          </p:cNvPr>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2174670" y="1508760"/>
            <a:ext cx="7841135" cy="4843054"/>
          </a:xfrm>
        </p:spPr>
      </p:pic>
    </p:spTree>
    <p:extLst>
      <p:ext uri="{BB962C8B-B14F-4D97-AF65-F5344CB8AC3E}">
        <p14:creationId xmlns:p14="http://schemas.microsoft.com/office/powerpoint/2010/main" val="114383264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mj-lt"/>
              </a:rPr>
              <a:t>Evaluation of Kelsey’s Progress: What would you do?</a:t>
            </a:r>
            <a:endParaRPr lang="en-US" b="0">
              <a:latin typeface="+mj-lt"/>
            </a:endParaRPr>
          </a:p>
        </p:txBody>
      </p:sp>
      <p:sp>
        <p:nvSpPr>
          <p:cNvPr id="3" name="Content Placeholder 2"/>
          <p:cNvSpPr>
            <a:spLocks noGrp="1"/>
          </p:cNvSpPr>
          <p:nvPr>
            <p:ph sz="quarter" idx="15"/>
          </p:nvPr>
        </p:nvSpPr>
        <p:spPr>
          <a:ln>
            <a:noFill/>
          </a:ln>
        </p:spPr>
        <p:txBody>
          <a:bodyPr>
            <a:normAutofit/>
          </a:bodyPr>
          <a:lstStyle/>
          <a:p>
            <a:pPr marL="410283" indent="-342900">
              <a:lnSpc>
                <a:spcPct val="100000"/>
              </a:lnSpc>
              <a:defRPr/>
            </a:pPr>
            <a:r>
              <a:rPr lang="en-US" sz="2400"/>
              <a:t>Kelsey’s reading is improving but not fast enough to achieve her goal. </a:t>
            </a:r>
          </a:p>
          <a:p>
            <a:pPr marL="410283" indent="-342900">
              <a:lnSpc>
                <a:spcPct val="100000"/>
              </a:lnSpc>
              <a:spcBef>
                <a:spcPts val="600"/>
              </a:spcBef>
              <a:defRPr/>
            </a:pPr>
            <a:r>
              <a:rPr lang="en-US" sz="2400"/>
              <a:t>Kelsey’s teacher may collect additional diagnostic data if needed to make an informed instructional change. </a:t>
            </a:r>
          </a:p>
          <a:p>
            <a:pPr marL="410283" indent="-342900">
              <a:lnSpc>
                <a:spcPct val="100000"/>
              </a:lnSpc>
              <a:spcBef>
                <a:spcPts val="600"/>
              </a:spcBef>
              <a:defRPr/>
            </a:pPr>
            <a:r>
              <a:rPr lang="en-US" sz="2400"/>
              <a:t>Kelsey’s teacher will continue to collect progress monitoring data and meet with the intervention team to evaluate progress and modify the plan as needed. </a:t>
            </a:r>
          </a:p>
          <a:p>
            <a:pPr marL="410283" indent="-342900">
              <a:lnSpc>
                <a:spcPct val="100000"/>
              </a:lnSpc>
              <a:spcBef>
                <a:spcPts val="600"/>
              </a:spcBef>
              <a:defRPr/>
            </a:pPr>
            <a:r>
              <a:rPr lang="en-US" sz="2400"/>
              <a:t>Team may consider whether the student has a disability, if not currently eligible for special education.</a:t>
            </a:r>
          </a:p>
          <a:p>
            <a:pPr marL="410283" indent="-342900">
              <a:lnSpc>
                <a:spcPct val="100000"/>
              </a:lnSpc>
              <a:spcBef>
                <a:spcPts val="600"/>
              </a:spcBef>
              <a:defRPr/>
            </a:pPr>
            <a:r>
              <a:rPr lang="en-US" sz="2400"/>
              <a:t>If a referral was made, DBI would continue through eligibility determination and individualized education program (IEP) development and implementation until the student is making adequate progress. </a:t>
            </a:r>
          </a:p>
        </p:txBody>
      </p:sp>
      <p:sp>
        <p:nvSpPr>
          <p:cNvPr id="6" name="Text Placeholder 5">
            <a:extLst>
              <a:ext uri="{FF2B5EF4-FFF2-40B4-BE49-F238E27FC236}">
                <a16:creationId xmlns:a16="http://schemas.microsoft.com/office/drawing/2014/main" id="{BA6A427D-E21E-438D-BE13-8E910A4657C5}"/>
              </a:ext>
            </a:extLst>
          </p:cNvPr>
          <p:cNvSpPr>
            <a:spLocks noGrp="1"/>
          </p:cNvSpPr>
          <p:nvPr>
            <p:ph type="body" sz="quarter" idx="13"/>
          </p:nvPr>
        </p:nvSpPr>
        <p:spPr/>
        <p:txBody>
          <a:bodyPr/>
          <a:lstStyle/>
          <a:p>
            <a:endParaRPr lang="en-US"/>
          </a:p>
        </p:txBody>
      </p:sp>
      <p:sp>
        <p:nvSpPr>
          <p:cNvPr id="5" name="Slide Number Placeholder 4"/>
          <p:cNvSpPr>
            <a:spLocks noGrp="1"/>
          </p:cNvSpPr>
          <p:nvPr>
            <p:ph type="sldNum" sz="quarter" idx="14"/>
          </p:nvPr>
        </p:nvSpPr>
        <p:spPr/>
        <p:txBody>
          <a:bodyPr/>
          <a:lstStyle/>
          <a:p>
            <a:fld id="{4DBB3109-6B36-4C42-ABE5-993D6B0A452A}" type="slidenum">
              <a:rPr lang="en-US" smtClean="0"/>
              <a:pPr/>
              <a:t>123</a:t>
            </a:fld>
            <a:endParaRPr lang="en-US"/>
          </a:p>
        </p:txBody>
      </p:sp>
    </p:spTree>
    <p:extLst>
      <p:ext uri="{BB962C8B-B14F-4D97-AF65-F5344CB8AC3E}">
        <p14:creationId xmlns:p14="http://schemas.microsoft.com/office/powerpoint/2010/main" val="6582230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i="1"/>
              <a:t>Activity, Part 2: </a:t>
            </a:r>
            <a:r>
              <a:rPr lang="en-US"/>
              <a:t>Intensifying and Individualizing Validated Interventions</a:t>
            </a:r>
          </a:p>
        </p:txBody>
      </p:sp>
      <p:pic>
        <p:nvPicPr>
          <p:cNvPr id="6" name="Content Placeholder 7">
            <a:extLst>
              <a:ext uri="{C183D7F6-B498-43B3-948B-1728B52AA6E4}">
                <adec:decorative xmlns:adec="http://schemas.microsoft.com/office/drawing/2017/decorative" val="1"/>
              </a:ext>
            </a:extLst>
          </p:cNvPr>
          <p:cNvPicPr>
            <a:picLocks noGrp="1" noChangeAspect="1"/>
          </p:cNvPicPr>
          <p:nvPr>
            <p:ph sz="quarter" idx="15"/>
          </p:nvPr>
        </p:nvPicPr>
        <p:blipFill>
          <a:blip r:embed="rId3"/>
          <a:stretch>
            <a:fillRect/>
          </a:stretch>
        </p:blipFill>
        <p:spPr>
          <a:xfrm>
            <a:off x="4749468" y="2564279"/>
            <a:ext cx="6561470" cy="3395464"/>
          </a:xfrm>
          <a:prstGeom prst="rect">
            <a:avLst/>
          </a:prstGeom>
        </p:spPr>
      </p:pic>
      <p:sp>
        <p:nvSpPr>
          <p:cNvPr id="2" name="Text Placeholder 1">
            <a:extLst>
              <a:ext uri="{FF2B5EF4-FFF2-40B4-BE49-F238E27FC236}">
                <a16:creationId xmlns:a16="http://schemas.microsoft.com/office/drawing/2014/main" id="{29DF2B7C-1AD4-4725-BF39-1593CC99E21E}"/>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4"/>
          </p:nvPr>
        </p:nvSpPr>
        <p:spPr/>
        <p:txBody>
          <a:bodyPr/>
          <a:lstStyle/>
          <a:p>
            <a:pPr algn="r"/>
            <a:fld id="{F3477EC8-074D-41C4-94AE-E9EA7CEEA348}" type="slidenum">
              <a:rPr lang="en-US" smtClean="0"/>
              <a:pPr algn="r"/>
              <a:t>124</a:t>
            </a:fld>
            <a:endParaRPr lang="en-US"/>
          </a:p>
        </p:txBody>
      </p:sp>
      <p:sp>
        <p:nvSpPr>
          <p:cNvPr id="7" name="TextBox 6"/>
          <p:cNvSpPr txBox="1"/>
          <p:nvPr/>
        </p:nvSpPr>
        <p:spPr>
          <a:xfrm>
            <a:off x="457200" y="1280160"/>
            <a:ext cx="10572750" cy="1569660"/>
          </a:xfrm>
          <a:prstGeom prst="rect">
            <a:avLst/>
          </a:prstGeom>
          <a:noFill/>
        </p:spPr>
        <p:txBody>
          <a:bodyPr wrap="square" rtlCol="0">
            <a:spAutoFit/>
          </a:bodyPr>
          <a:lstStyle/>
          <a:p>
            <a:pPr marL="457200" indent="-457200">
              <a:buClr>
                <a:schemeClr val="accent1"/>
              </a:buClr>
              <a:buFont typeface="+mj-lt"/>
              <a:buAutoNum type="arabicPeriod"/>
            </a:pPr>
            <a:r>
              <a:rPr lang="en-US" sz="2400"/>
              <a:t>Get back into your same groups of 2–3.</a:t>
            </a:r>
          </a:p>
          <a:p>
            <a:pPr marL="400050" indent="-400050">
              <a:buClr>
                <a:schemeClr val="accent1"/>
              </a:buClr>
              <a:buFont typeface="+mj-lt"/>
              <a:buAutoNum type="arabicPeriod"/>
            </a:pPr>
            <a:r>
              <a:rPr lang="en-US" sz="2400"/>
              <a:t> </a:t>
            </a:r>
            <a:r>
              <a:rPr lang="en-US" sz="2400" i="1"/>
              <a:t>Imagine that the group of students did not respond to the intervention</a:t>
            </a:r>
            <a:r>
              <a:rPr lang="en-US" sz="2400"/>
              <a:t>. </a:t>
            </a:r>
            <a:br>
              <a:rPr lang="en-US" sz="2400"/>
            </a:br>
            <a:r>
              <a:rPr lang="en-US" sz="2400"/>
              <a:t> In the last column, brainstorm how 2–3 dimensions could be intensified</a:t>
            </a:r>
            <a:br>
              <a:rPr lang="en-US" sz="2400"/>
            </a:br>
            <a:r>
              <a:rPr lang="en-US" sz="2400"/>
              <a:t> for the group.</a:t>
            </a:r>
          </a:p>
        </p:txBody>
      </p:sp>
      <p:sp>
        <p:nvSpPr>
          <p:cNvPr id="8" name="TextBox 7"/>
          <p:cNvSpPr txBox="1"/>
          <p:nvPr/>
        </p:nvSpPr>
        <p:spPr>
          <a:xfrm>
            <a:off x="457200" y="2849820"/>
            <a:ext cx="3618686" cy="2677656"/>
          </a:xfrm>
          <a:prstGeom prst="rect">
            <a:avLst/>
          </a:prstGeom>
          <a:noFill/>
        </p:spPr>
        <p:txBody>
          <a:bodyPr wrap="square" rtlCol="0">
            <a:spAutoFit/>
          </a:bodyPr>
          <a:lstStyle/>
          <a:p>
            <a:pPr marL="457200" indent="-457200">
              <a:buClr>
                <a:schemeClr val="accent1"/>
              </a:buClr>
              <a:buFont typeface="+mj-lt"/>
              <a:buAutoNum type="arabicPeriod" startAt="3"/>
            </a:pPr>
            <a:r>
              <a:rPr lang="en-US" sz="2400"/>
              <a:t>Review the </a:t>
            </a:r>
            <a:r>
              <a:rPr lang="en-US" sz="2400" i="1" u="sng"/>
              <a:t>Intensification Strategy Checklist </a:t>
            </a:r>
            <a:r>
              <a:rPr lang="en-US" sz="2400"/>
              <a:t>for ideas.</a:t>
            </a:r>
          </a:p>
          <a:p>
            <a:pPr marL="457200" indent="-457200">
              <a:buClr>
                <a:schemeClr val="accent1"/>
              </a:buClr>
              <a:buFont typeface="+mj-lt"/>
              <a:buAutoNum type="arabicPeriod" startAt="3"/>
            </a:pPr>
            <a:r>
              <a:rPr lang="en-US" sz="2400"/>
              <a:t>Record your responses in the last column. </a:t>
            </a:r>
          </a:p>
        </p:txBody>
      </p:sp>
      <p:sp>
        <p:nvSpPr>
          <p:cNvPr id="10" name="Wave 9">
            <a:extLst>
              <a:ext uri="{FF2B5EF4-FFF2-40B4-BE49-F238E27FC236}">
                <a16:creationId xmlns:a16="http://schemas.microsoft.com/office/drawing/2014/main" id="{0AFD4949-F5D9-44F3-8394-5607A44D9500}"/>
              </a:ext>
            </a:extLst>
          </p:cNvPr>
          <p:cNvSpPr/>
          <p:nvPr/>
        </p:nvSpPr>
        <p:spPr>
          <a:xfrm>
            <a:off x="8475011" y="4778688"/>
            <a:ext cx="2656051" cy="1551773"/>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11" name="Graphic 10" descr="Paper">
            <a:extLst>
              <a:ext uri="{FF2B5EF4-FFF2-40B4-BE49-F238E27FC236}">
                <a16:creationId xmlns:a16="http://schemas.microsoft.com/office/drawing/2014/main" id="{ED9EF197-C4B8-43D7-8542-2949661038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28024" y="5347205"/>
            <a:ext cx="735589" cy="735589"/>
          </a:xfrm>
          <a:prstGeom prst="rect">
            <a:avLst/>
          </a:prstGeom>
        </p:spPr>
      </p:pic>
    </p:spTree>
    <p:extLst>
      <p:ext uri="{BB962C8B-B14F-4D97-AF65-F5344CB8AC3E}">
        <p14:creationId xmlns:p14="http://schemas.microsoft.com/office/powerpoint/2010/main" val="311954805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265953-A959-4924-93C9-8691ECEFA2FF}"/>
              </a:ext>
            </a:extLst>
          </p:cNvPr>
          <p:cNvSpPr>
            <a:spLocks noGrp="1"/>
          </p:cNvSpPr>
          <p:nvPr>
            <p:ph type="title"/>
          </p:nvPr>
        </p:nvSpPr>
        <p:spPr/>
        <p:txBody>
          <a:bodyPr/>
          <a:lstStyle/>
          <a:p>
            <a:r>
              <a:rPr lang="en-US"/>
              <a:t>Think-Pair-Share</a:t>
            </a:r>
          </a:p>
        </p:txBody>
      </p:sp>
      <p:sp>
        <p:nvSpPr>
          <p:cNvPr id="3" name="Slide Number Placeholder 2">
            <a:extLst>
              <a:ext uri="{FF2B5EF4-FFF2-40B4-BE49-F238E27FC236}">
                <a16:creationId xmlns:a16="http://schemas.microsoft.com/office/drawing/2014/main" id="{DC81BD2A-F85C-4E17-9FBD-6EAFBCBC237F}"/>
              </a:ext>
            </a:extLst>
          </p:cNvPr>
          <p:cNvSpPr>
            <a:spLocks noGrp="1"/>
          </p:cNvSpPr>
          <p:nvPr>
            <p:ph type="sldNum" sz="quarter" idx="14"/>
          </p:nvPr>
        </p:nvSpPr>
        <p:spPr/>
        <p:txBody>
          <a:bodyPr/>
          <a:lstStyle/>
          <a:p>
            <a:fld id="{B094D1B2-26D5-48CC-9B16-6583E954EFA6}" type="slidenum">
              <a:rPr lang="en-US" smtClean="0"/>
              <a:t>125</a:t>
            </a:fld>
            <a:endParaRPr lang="en-US"/>
          </a:p>
        </p:txBody>
      </p:sp>
      <p:sp>
        <p:nvSpPr>
          <p:cNvPr id="7" name="Speech Bubble: Rectangle with Corners Rounded 6">
            <a:extLst>
              <a:ext uri="{FF2B5EF4-FFF2-40B4-BE49-F238E27FC236}">
                <a16:creationId xmlns:a16="http://schemas.microsoft.com/office/drawing/2014/main" id="{E1DAC075-43B8-43AA-8877-E70AB2DDBF14}"/>
              </a:ext>
            </a:extLst>
          </p:cNvPr>
          <p:cNvSpPr/>
          <p:nvPr/>
        </p:nvSpPr>
        <p:spPr>
          <a:xfrm>
            <a:off x="3539205" y="1485900"/>
            <a:ext cx="7575557" cy="3008671"/>
          </a:xfrm>
          <a:prstGeom prst="wedgeRoundRectCallout">
            <a:avLst>
              <a:gd name="adj1" fmla="val -60622"/>
              <a:gd name="adj2" fmla="val 41704"/>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2800">
                <a:solidFill>
                  <a:schemeClr val="tx1"/>
                </a:solidFill>
              </a:rPr>
              <a:t>What were some ways you considered intensifying? </a:t>
            </a:r>
          </a:p>
          <a:p>
            <a:pPr marL="457200" indent="-457200">
              <a:buFont typeface="Arial" panose="020B0604020202020204" pitchFamily="34" charset="0"/>
              <a:buChar char="•"/>
            </a:pPr>
            <a:r>
              <a:rPr lang="en-US" sz="2800">
                <a:solidFill>
                  <a:schemeClr val="tx1"/>
                </a:solidFill>
              </a:rPr>
              <a:t>Which dimensions do you think would be easier to intensify?</a:t>
            </a:r>
          </a:p>
          <a:p>
            <a:pPr marL="457200" indent="-457200">
              <a:buFont typeface="Arial" panose="020B0604020202020204" pitchFamily="34" charset="0"/>
              <a:buChar char="•"/>
            </a:pPr>
            <a:r>
              <a:rPr lang="en-US" sz="2800">
                <a:solidFill>
                  <a:schemeClr val="tx1"/>
                </a:solidFill>
              </a:rPr>
              <a:t>Which dimensions are more challenging? </a:t>
            </a:r>
          </a:p>
        </p:txBody>
      </p:sp>
      <p:pic>
        <p:nvPicPr>
          <p:cNvPr id="9" name="Graphic 8" descr="Chat">
            <a:extLst>
              <a:ext uri="{FF2B5EF4-FFF2-40B4-BE49-F238E27FC236}">
                <a16:creationId xmlns:a16="http://schemas.microsoft.com/office/drawing/2014/main" id="{03C65603-976E-4F3A-BE17-982777BB14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36249" y="182880"/>
            <a:ext cx="914400" cy="914400"/>
          </a:xfrm>
          <a:prstGeom prst="rect">
            <a:avLst/>
          </a:prstGeom>
        </p:spPr>
      </p:pic>
      <p:pic>
        <p:nvPicPr>
          <p:cNvPr id="6" name="Graphic 5" descr="Female Profile">
            <a:extLst>
              <a:ext uri="{FF2B5EF4-FFF2-40B4-BE49-F238E27FC236}">
                <a16:creationId xmlns:a16="http://schemas.microsoft.com/office/drawing/2014/main" id="{6CC06F51-4023-4FCF-A27E-88159ED101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7238" y="3548542"/>
            <a:ext cx="1729155" cy="1729155"/>
          </a:xfrm>
          <a:prstGeom prst="rect">
            <a:avLst/>
          </a:prstGeom>
        </p:spPr>
      </p:pic>
      <p:sp>
        <p:nvSpPr>
          <p:cNvPr id="5" name="Text Placeholder 4">
            <a:extLst>
              <a:ext uri="{FF2B5EF4-FFF2-40B4-BE49-F238E27FC236}">
                <a16:creationId xmlns:a16="http://schemas.microsoft.com/office/drawing/2014/main" id="{9C3F8BE5-6A28-4B3F-9619-81E33A78B715}"/>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1634774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6943" y="1048553"/>
            <a:ext cx="7275342" cy="2650936"/>
          </a:xfrm>
        </p:spPr>
        <p:txBody>
          <a:bodyPr/>
          <a:lstStyle/>
          <a:p>
            <a:r>
              <a:rPr lang="en-US">
                <a:solidFill>
                  <a:schemeClr val="accent2"/>
                </a:solidFill>
              </a:rPr>
              <a:t>Review and Wrap-Up</a:t>
            </a:r>
          </a:p>
        </p:txBody>
      </p:sp>
      <p:sp>
        <p:nvSpPr>
          <p:cNvPr id="4" name="Slide Number Placeholder 3"/>
          <p:cNvSpPr>
            <a:spLocks noGrp="1"/>
          </p:cNvSpPr>
          <p:nvPr>
            <p:ph type="sldNum" sz="quarter" idx="15"/>
          </p:nvPr>
        </p:nvSpPr>
        <p:spPr/>
        <p:txBody>
          <a:bodyPr/>
          <a:lstStyle/>
          <a:p>
            <a:fld id="{99A20822-4A49-4D36-86E3-300BA48D3F00}" type="slidenum">
              <a:rPr lang="en-US" smtClean="0"/>
              <a:pPr/>
              <a:t>126</a:t>
            </a:fld>
            <a:endParaRPr lang="en-US"/>
          </a:p>
        </p:txBody>
      </p:sp>
    </p:spTree>
    <p:extLst>
      <p:ext uri="{BB962C8B-B14F-4D97-AF65-F5344CB8AC3E}">
        <p14:creationId xmlns:p14="http://schemas.microsoft.com/office/powerpoint/2010/main" val="366212233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5456F7-F492-42EC-94D5-8A568706A297}"/>
              </a:ext>
            </a:extLst>
          </p:cNvPr>
          <p:cNvSpPr>
            <a:spLocks noGrp="1"/>
          </p:cNvSpPr>
          <p:nvPr>
            <p:ph type="title"/>
          </p:nvPr>
        </p:nvSpPr>
        <p:spPr/>
        <p:txBody>
          <a:bodyPr/>
          <a:lstStyle/>
          <a:p>
            <a:r>
              <a:rPr lang="en-US"/>
              <a:t>Learn More About the Taxonomy of Intervention Intensity </a:t>
            </a:r>
          </a:p>
        </p:txBody>
      </p:sp>
      <p:sp>
        <p:nvSpPr>
          <p:cNvPr id="6" name="Text Placeholder 5">
            <a:extLst>
              <a:ext uri="{FF2B5EF4-FFF2-40B4-BE49-F238E27FC236}">
                <a16:creationId xmlns:a16="http://schemas.microsoft.com/office/drawing/2014/main" id="{6A8BA0EF-0073-4998-94AB-C848CA9808B7}"/>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21F53F24-5F84-4674-AA6B-4C9037696C18}"/>
              </a:ext>
            </a:extLst>
          </p:cNvPr>
          <p:cNvSpPr>
            <a:spLocks noGrp="1"/>
          </p:cNvSpPr>
          <p:nvPr>
            <p:ph type="sldNum" sz="quarter" idx="12"/>
          </p:nvPr>
        </p:nvSpPr>
        <p:spPr/>
        <p:txBody>
          <a:bodyPr/>
          <a:lstStyle/>
          <a:p>
            <a:fld id="{99A20822-4A49-4D36-86E3-300BA48D3F00}" type="slidenum">
              <a:rPr lang="en-US" smtClean="0"/>
              <a:pPr/>
              <a:t>127</a:t>
            </a:fld>
            <a:endParaRPr lang="en-US"/>
          </a:p>
        </p:txBody>
      </p:sp>
      <p:sp>
        <p:nvSpPr>
          <p:cNvPr id="9" name="Rectangle 8">
            <a:extLst>
              <a:ext uri="{FF2B5EF4-FFF2-40B4-BE49-F238E27FC236}">
                <a16:creationId xmlns:a16="http://schemas.microsoft.com/office/drawing/2014/main" id="{DF8C7A83-D584-4974-A624-955349DE2CFC}"/>
              </a:ext>
            </a:extLst>
          </p:cNvPr>
          <p:cNvSpPr/>
          <p:nvPr/>
        </p:nvSpPr>
        <p:spPr>
          <a:xfrm>
            <a:off x="750278" y="4645333"/>
            <a:ext cx="10345615" cy="400110"/>
          </a:xfrm>
          <a:prstGeom prst="rect">
            <a:avLst/>
          </a:prstGeom>
        </p:spPr>
        <p:txBody>
          <a:bodyPr wrap="square">
            <a:spAutoFit/>
          </a:bodyPr>
          <a:lstStyle/>
          <a:p>
            <a:pPr algn="ctr"/>
            <a:r>
              <a:rPr lang="en-US" sz="2000">
                <a:hlinkClick r:id="rId3"/>
              </a:rPr>
              <a:t>https://intensiveintervention.org/taxonomy-intervention-intensity</a:t>
            </a:r>
            <a:endParaRPr lang="en-US" sz="2000"/>
          </a:p>
        </p:txBody>
      </p:sp>
      <p:pic>
        <p:nvPicPr>
          <p:cNvPr id="10" name="Picture 9">
            <a:extLst>
              <a:ext uri="{FF2B5EF4-FFF2-40B4-BE49-F238E27FC236}">
                <a16:creationId xmlns:a16="http://schemas.microsoft.com/office/drawing/2014/main" id="{6D2C5365-D5C7-48EE-9E97-94791A30F67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45285" y="1587500"/>
            <a:ext cx="6143047" cy="2781300"/>
          </a:xfrm>
          <a:prstGeom prst="rect">
            <a:avLst/>
          </a:prstGeom>
        </p:spPr>
      </p:pic>
      <p:pic>
        <p:nvPicPr>
          <p:cNvPr id="11" name="Picture 10">
            <a:extLst>
              <a:ext uri="{FF2B5EF4-FFF2-40B4-BE49-F238E27FC236}">
                <a16:creationId xmlns:a16="http://schemas.microsoft.com/office/drawing/2014/main" id="{27D1E51D-C5CA-431A-A4D4-1C6E9690663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06971" y="1747089"/>
            <a:ext cx="5079614" cy="2536822"/>
          </a:xfrm>
          <a:prstGeom prst="rect">
            <a:avLst/>
          </a:prstGeom>
        </p:spPr>
      </p:pic>
    </p:spTree>
    <p:extLst>
      <p:ext uri="{BB962C8B-B14F-4D97-AF65-F5344CB8AC3E}">
        <p14:creationId xmlns:p14="http://schemas.microsoft.com/office/powerpoint/2010/main" val="59803969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17538-56D6-4351-B5EE-A3B31535091C}"/>
              </a:ext>
            </a:extLst>
          </p:cNvPr>
          <p:cNvSpPr>
            <a:spLocks noGrp="1"/>
          </p:cNvSpPr>
          <p:nvPr>
            <p:ph type="title"/>
          </p:nvPr>
        </p:nvSpPr>
        <p:spPr/>
        <p:txBody>
          <a:bodyPr/>
          <a:lstStyle/>
          <a:p>
            <a:r>
              <a:rPr lang="en-US"/>
              <a:t>Resources to Support Individualization Decisions</a:t>
            </a:r>
          </a:p>
        </p:txBody>
      </p:sp>
      <p:sp>
        <p:nvSpPr>
          <p:cNvPr id="5" name="Slide Number Placeholder 4">
            <a:extLst>
              <a:ext uri="{FF2B5EF4-FFF2-40B4-BE49-F238E27FC236}">
                <a16:creationId xmlns:a16="http://schemas.microsoft.com/office/drawing/2014/main" id="{E93DCA40-4195-4877-9030-4916D5BA8DC0}"/>
              </a:ext>
            </a:extLst>
          </p:cNvPr>
          <p:cNvSpPr>
            <a:spLocks noGrp="1"/>
          </p:cNvSpPr>
          <p:nvPr>
            <p:ph type="sldNum" sz="quarter" idx="12"/>
          </p:nvPr>
        </p:nvSpPr>
        <p:spPr/>
        <p:txBody>
          <a:bodyPr/>
          <a:lstStyle/>
          <a:p>
            <a:fld id="{99A20822-4A49-4D36-86E3-300BA48D3F00}" type="slidenum">
              <a:rPr lang="en-US" smtClean="0"/>
              <a:t>128</a:t>
            </a:fld>
            <a:endParaRPr lang="en-US"/>
          </a:p>
        </p:txBody>
      </p:sp>
      <p:pic>
        <p:nvPicPr>
          <p:cNvPr id="6" name="Content Placeholder 3">
            <a:extLst>
              <a:ext uri="{FF2B5EF4-FFF2-40B4-BE49-F238E27FC236}">
                <a16:creationId xmlns:a16="http://schemas.microsoft.com/office/drawing/2014/main" id="{D0F34696-31FF-4126-95D4-6B9982BA408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77177" y="2086980"/>
            <a:ext cx="4554032" cy="2857776"/>
          </a:xfrm>
          <a:prstGeom prst="rect">
            <a:avLst/>
          </a:prstGeom>
        </p:spPr>
      </p:pic>
      <p:pic>
        <p:nvPicPr>
          <p:cNvPr id="7" name="Content Placeholder 13">
            <a:extLst>
              <a:ext uri="{FF2B5EF4-FFF2-40B4-BE49-F238E27FC236}">
                <a16:creationId xmlns:a16="http://schemas.microsoft.com/office/drawing/2014/main" id="{BD19B42F-A080-4EAE-9D04-E81BBF7D23D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674365">
            <a:off x="7681953" y="1979227"/>
            <a:ext cx="3649324" cy="3302396"/>
          </a:xfrm>
          <a:prstGeom prst="rect">
            <a:avLst/>
          </a:prstGeom>
          <a:ln>
            <a:solidFill>
              <a:schemeClr val="tx1">
                <a:lumMod val="25000"/>
                <a:lumOff val="75000"/>
              </a:schemeClr>
            </a:solidFill>
          </a:ln>
        </p:spPr>
      </p:pic>
      <p:pic>
        <p:nvPicPr>
          <p:cNvPr id="8" name="Picture 7">
            <a:extLst>
              <a:ext uri="{FF2B5EF4-FFF2-40B4-BE49-F238E27FC236}">
                <a16:creationId xmlns:a16="http://schemas.microsoft.com/office/drawing/2014/main" id="{46090578-FBD1-42FF-BABD-450DC11152F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20444279">
            <a:off x="772024" y="1312292"/>
            <a:ext cx="3433314" cy="4407152"/>
          </a:xfrm>
          <a:prstGeom prst="rect">
            <a:avLst/>
          </a:prstGeom>
        </p:spPr>
      </p:pic>
    </p:spTree>
    <p:extLst>
      <p:ext uri="{BB962C8B-B14F-4D97-AF65-F5344CB8AC3E}">
        <p14:creationId xmlns:p14="http://schemas.microsoft.com/office/powerpoint/2010/main" val="361085767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9B1A0C1-415C-4B8E-8EF8-8555E454BDD9}"/>
              </a:ext>
            </a:extLst>
          </p:cNvPr>
          <p:cNvSpPr>
            <a:spLocks noGrp="1"/>
          </p:cNvSpPr>
          <p:nvPr>
            <p:ph type="title"/>
          </p:nvPr>
        </p:nvSpPr>
        <p:spPr/>
        <p:txBody>
          <a:bodyPr>
            <a:normAutofit/>
          </a:bodyPr>
          <a:lstStyle/>
          <a:p>
            <a:r>
              <a:rPr lang="en-US"/>
              <a:t>Tool for Developing Your Hypothesis</a:t>
            </a:r>
          </a:p>
        </p:txBody>
      </p:sp>
      <p:sp>
        <p:nvSpPr>
          <p:cNvPr id="4" name="Slide Number Placeholder 5"/>
          <p:cNvSpPr>
            <a:spLocks noGrp="1"/>
          </p:cNvSpPr>
          <p:nvPr>
            <p:ph type="sldNum" sz="quarter" idx="12"/>
          </p:nvPr>
        </p:nvSpPr>
        <p:spPr/>
        <p:txBody>
          <a:bodyPr/>
          <a:lstStyle/>
          <a:p>
            <a:fld id="{B094D1B2-26D5-48CC-9B16-6583E954EFA6}" type="slidenum">
              <a:rPr lang="en-US" smtClean="0"/>
              <a:t>129</a:t>
            </a:fld>
            <a:endParaRPr lang="en-US"/>
          </a:p>
        </p:txBody>
      </p:sp>
      <p:pic>
        <p:nvPicPr>
          <p:cNvPr id="5" name="Content Placeholder 4" descr="Screenshot of NCII's Clarifying Questions to Create a Hypothesis to Guide Intervention Changes">
            <a:extLst>
              <a:ext uri="{FF2B5EF4-FFF2-40B4-BE49-F238E27FC236}">
                <a16:creationId xmlns:a16="http://schemas.microsoft.com/office/drawing/2014/main" id="{7B25D4F1-8A40-4DDE-B1B4-B526CF643CC1}"/>
              </a:ext>
            </a:extLst>
          </p:cNvPr>
          <p:cNvPicPr>
            <a:picLocks noGrp="1" noChangeAspect="1"/>
          </p:cNvPicPr>
          <p:nvPr>
            <p:ph sz="quarter" idx="14"/>
          </p:nvPr>
        </p:nvPicPr>
        <p:blipFill>
          <a:blip r:embed="rId3"/>
          <a:stretch>
            <a:fillRect/>
          </a:stretch>
        </p:blipFill>
        <p:spPr>
          <a:xfrm>
            <a:off x="3074142" y="1104900"/>
            <a:ext cx="5380141" cy="4343400"/>
          </a:xfrm>
          <a:prstGeom prst="rect">
            <a:avLst/>
          </a:prstGeom>
        </p:spPr>
      </p:pic>
      <p:sp>
        <p:nvSpPr>
          <p:cNvPr id="7" name="Text Placeholder 6">
            <a:extLst>
              <a:ext uri="{FF2B5EF4-FFF2-40B4-BE49-F238E27FC236}">
                <a16:creationId xmlns:a16="http://schemas.microsoft.com/office/drawing/2014/main" id="{B9CC27F6-6F3F-4521-A8CE-8D53483E922E}"/>
              </a:ext>
            </a:extLst>
          </p:cNvPr>
          <p:cNvSpPr>
            <a:spLocks noGrp="1"/>
          </p:cNvSpPr>
          <p:nvPr>
            <p:ph type="body" sz="quarter" idx="13"/>
          </p:nvPr>
        </p:nvSpPr>
        <p:spPr/>
        <p:txBody>
          <a:bodyPr/>
          <a:lstStyle/>
          <a:p>
            <a:r>
              <a:rPr lang="en-US"/>
              <a:t>Source: </a:t>
            </a:r>
            <a:r>
              <a:rPr lang="en-US">
                <a:hlinkClick r:id="rId4"/>
              </a:rPr>
              <a:t>https://intensiveintervention.org/sites/default/files/Clarifying_Questions_Hypothesis_508.pdf</a:t>
            </a:r>
            <a:r>
              <a:rPr lang="en-US"/>
              <a:t>.</a:t>
            </a:r>
          </a:p>
        </p:txBody>
      </p:sp>
    </p:spTree>
    <p:extLst>
      <p:ext uri="{BB962C8B-B14F-4D97-AF65-F5344CB8AC3E}">
        <p14:creationId xmlns:p14="http://schemas.microsoft.com/office/powerpoint/2010/main" val="515274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962" y="0"/>
            <a:ext cx="11276076" cy="1280160"/>
          </a:xfrm>
        </p:spPr>
        <p:txBody>
          <a:bodyPr/>
          <a:lstStyle/>
          <a:p>
            <a:r>
              <a:rPr lang="en-US"/>
              <a:t>Taxonomy Dimensions</a:t>
            </a:r>
          </a:p>
        </p:txBody>
      </p:sp>
      <p:sp>
        <p:nvSpPr>
          <p:cNvPr id="2" name="Content Placeholder 1"/>
          <p:cNvSpPr>
            <a:spLocks noGrp="1"/>
          </p:cNvSpPr>
          <p:nvPr>
            <p:ph sz="quarter" idx="15"/>
          </p:nvPr>
        </p:nvSpPr>
        <p:spPr/>
        <p:txBody>
          <a:bodyPr>
            <a:normAutofit/>
          </a:bodyPr>
          <a:lstStyle/>
          <a:p>
            <a:pPr>
              <a:spcBef>
                <a:spcPts val="1000"/>
              </a:spcBef>
            </a:pPr>
            <a:r>
              <a:rPr lang="en-US"/>
              <a:t>Strength</a:t>
            </a:r>
          </a:p>
          <a:p>
            <a:pPr>
              <a:spcBef>
                <a:spcPts val="1000"/>
              </a:spcBef>
            </a:pPr>
            <a:r>
              <a:rPr lang="en-US"/>
              <a:t>Dosage</a:t>
            </a:r>
          </a:p>
          <a:p>
            <a:pPr>
              <a:spcBef>
                <a:spcPts val="1000"/>
              </a:spcBef>
            </a:pPr>
            <a:r>
              <a:rPr lang="en-US"/>
              <a:t>Alignment</a:t>
            </a:r>
          </a:p>
          <a:p>
            <a:pPr>
              <a:spcBef>
                <a:spcPts val="1000"/>
              </a:spcBef>
            </a:pPr>
            <a:r>
              <a:rPr lang="en-US"/>
              <a:t>Attention to transfer</a:t>
            </a:r>
          </a:p>
          <a:p>
            <a:pPr>
              <a:spcBef>
                <a:spcPts val="1000"/>
              </a:spcBef>
            </a:pPr>
            <a:r>
              <a:rPr lang="en-US"/>
              <a:t>Comprehensiveness</a:t>
            </a:r>
          </a:p>
          <a:p>
            <a:pPr>
              <a:spcBef>
                <a:spcPts val="1000"/>
              </a:spcBef>
            </a:pPr>
            <a:r>
              <a:rPr lang="en-US"/>
              <a:t>Behavioral support</a:t>
            </a:r>
          </a:p>
          <a:p>
            <a:pPr>
              <a:spcBef>
                <a:spcPts val="1000"/>
              </a:spcBef>
            </a:pPr>
            <a:r>
              <a:rPr lang="en-US"/>
              <a:t>Individualization</a:t>
            </a:r>
          </a:p>
        </p:txBody>
      </p:sp>
      <p:pic>
        <p:nvPicPr>
          <p:cNvPr id="11" name="Picture 10" descr="A picture containing audio mixer with sliders, buttons, and knobs.&#10;&#10;">
            <a:extLst>
              <a:ext uri="{FF2B5EF4-FFF2-40B4-BE49-F238E27FC236}">
                <a16:creationId xmlns:a16="http://schemas.microsoft.com/office/drawing/2014/main" id="{C22D3BEA-E533-4170-A8C9-B693B91F88B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872485" y="1720405"/>
            <a:ext cx="5379234" cy="3590925"/>
          </a:xfrm>
          <a:prstGeom prst="rect">
            <a:avLst/>
          </a:prstGeom>
          <a:ln>
            <a:noFill/>
          </a:ln>
          <a:effectLst>
            <a:softEdge rad="112500"/>
          </a:effectLst>
        </p:spPr>
      </p:pic>
      <p:sp>
        <p:nvSpPr>
          <p:cNvPr id="5" name="Slide Number Placeholder 4"/>
          <p:cNvSpPr>
            <a:spLocks noGrp="1"/>
          </p:cNvSpPr>
          <p:nvPr>
            <p:ph type="sldNum" sz="quarter" idx="14"/>
          </p:nvPr>
        </p:nvSpPr>
        <p:spPr/>
        <p:txBody>
          <a:bodyPr/>
          <a:lstStyle/>
          <a:p>
            <a:fld id="{99A20822-4A49-4D36-86E3-300BA48D3F00}" type="slidenum">
              <a:rPr lang="en-US" smtClean="0"/>
              <a:pPr/>
              <a:t>13</a:t>
            </a:fld>
            <a:endParaRPr lang="en-US"/>
          </a:p>
        </p:txBody>
      </p:sp>
    </p:spTree>
    <p:extLst>
      <p:ext uri="{BB962C8B-B14F-4D97-AF65-F5344CB8AC3E}">
        <p14:creationId xmlns:p14="http://schemas.microsoft.com/office/powerpoint/2010/main" val="122533481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6515100" cy="1280160"/>
          </a:xfrm>
        </p:spPr>
        <p:txBody>
          <a:bodyPr>
            <a:normAutofit/>
          </a:bodyPr>
          <a:lstStyle/>
          <a:p>
            <a:pPr defTabSz="514337"/>
            <a:r>
              <a:rPr lang="en-US" sz="3150"/>
              <a:t>Adapting the Intervention: </a:t>
            </a:r>
            <a:br>
              <a:rPr lang="en-US" sz="3150"/>
            </a:br>
            <a:r>
              <a:rPr lang="en-US" sz="3150"/>
              <a:t>Tips for Successful Intensification</a:t>
            </a:r>
          </a:p>
        </p:txBody>
      </p:sp>
      <p:pic>
        <p:nvPicPr>
          <p:cNvPr id="2" name="Picture 1">
            <a:extLst>
              <a:ext uri="{FF2B5EF4-FFF2-40B4-BE49-F238E27FC236}">
                <a16:creationId xmlns:a16="http://schemas.microsoft.com/office/drawing/2014/main" id="{56B61119-248D-4080-AABC-F821BE2B47C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91772" y="373579"/>
            <a:ext cx="4119254" cy="5287655"/>
          </a:xfrm>
          <a:prstGeom prst="rect">
            <a:avLst/>
          </a:prstGeom>
        </p:spPr>
      </p:pic>
      <p:sp>
        <p:nvSpPr>
          <p:cNvPr id="5" name="Content Placeholder 4"/>
          <p:cNvSpPr>
            <a:spLocks noGrp="1"/>
          </p:cNvSpPr>
          <p:nvPr>
            <p:ph sz="quarter" idx="15"/>
          </p:nvPr>
        </p:nvSpPr>
        <p:spPr/>
        <p:txBody>
          <a:bodyPr/>
          <a:lstStyle/>
          <a:p>
            <a:pPr marL="0" indent="0">
              <a:spcBef>
                <a:spcPts val="1200"/>
              </a:spcBef>
              <a:buNone/>
            </a:pPr>
            <a:r>
              <a:rPr lang="en-US"/>
              <a:t>Select strategies that address </a:t>
            </a:r>
            <a:br>
              <a:rPr lang="en-US"/>
            </a:br>
            <a:r>
              <a:rPr lang="en-US"/>
              <a:t>the hypothesis. </a:t>
            </a:r>
          </a:p>
        </p:txBody>
      </p:sp>
      <p:sp>
        <p:nvSpPr>
          <p:cNvPr id="11" name="Text Placeholder 10">
            <a:extLst>
              <a:ext uri="{FF2B5EF4-FFF2-40B4-BE49-F238E27FC236}">
                <a16:creationId xmlns:a16="http://schemas.microsoft.com/office/drawing/2014/main" id="{755089EF-6721-46D1-AF62-8C28A416E38A}"/>
              </a:ext>
            </a:extLst>
          </p:cNvPr>
          <p:cNvSpPr>
            <a:spLocks noGrp="1"/>
          </p:cNvSpPr>
          <p:nvPr>
            <p:ph type="body" sz="quarter" idx="13"/>
          </p:nvPr>
        </p:nvSpPr>
        <p:spPr>
          <a:xfrm>
            <a:off x="457200" y="5751576"/>
            <a:ext cx="6794500" cy="230124"/>
          </a:xfrm>
        </p:spPr>
        <p:txBody>
          <a:bodyPr/>
          <a:lstStyle/>
          <a:p>
            <a:endParaRPr lang="en-US"/>
          </a:p>
        </p:txBody>
      </p:sp>
      <p:sp>
        <p:nvSpPr>
          <p:cNvPr id="3" name="Slide Number Placeholder 2"/>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4D1B2-26D5-48CC-9B16-6583E954EFA6}" type="slidenum">
              <a:rPr kumimoji="0" lang="en-US" sz="1000" b="0" i="0" u="none" strike="noStrike" kern="1200" cap="none" spc="0" normalizeH="0" baseline="0" noProof="0" smtClean="0">
                <a:ln>
                  <a:noFill/>
                </a:ln>
                <a:solidFill>
                  <a:srgbClr val="262626"/>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000" b="0" i="0" u="none" strike="noStrike" kern="1200" cap="none" spc="0" normalizeH="0" baseline="0" noProof="0">
              <a:ln>
                <a:noFill/>
              </a:ln>
              <a:solidFill>
                <a:srgbClr val="262626"/>
              </a:solidFill>
              <a:effectLst/>
              <a:uLnTx/>
              <a:uFillTx/>
              <a:latin typeface="Arial"/>
            </a:endParaRPr>
          </a:p>
        </p:txBody>
      </p:sp>
      <p:pic>
        <p:nvPicPr>
          <p:cNvPr id="8" name="Picture 7">
            <a:extLst>
              <a:ext uri="{FF2B5EF4-FFF2-40B4-BE49-F238E27FC236}">
                <a16:creationId xmlns:a16="http://schemas.microsoft.com/office/drawing/2014/main" id="{AE9F7B94-3277-4067-836B-5C444944375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7200" y="2545318"/>
            <a:ext cx="5040457" cy="2994999"/>
          </a:xfrm>
          <a:prstGeom prst="rect">
            <a:avLst/>
          </a:prstGeom>
        </p:spPr>
      </p:pic>
      <p:sp>
        <p:nvSpPr>
          <p:cNvPr id="9" name="Wave 8">
            <a:extLst>
              <a:ext uri="{FF2B5EF4-FFF2-40B4-BE49-F238E27FC236}">
                <a16:creationId xmlns:a16="http://schemas.microsoft.com/office/drawing/2014/main" id="{3ED3D87A-A169-470F-86CA-4A7957DC0998}"/>
              </a:ext>
            </a:extLst>
          </p:cNvPr>
          <p:cNvSpPr/>
          <p:nvPr/>
        </p:nvSpPr>
        <p:spPr>
          <a:xfrm>
            <a:off x="8462311" y="5486400"/>
            <a:ext cx="2656051" cy="1037609"/>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10" name="Graphic 9" descr="Paper">
            <a:extLst>
              <a:ext uri="{FF2B5EF4-FFF2-40B4-BE49-F238E27FC236}">
                <a16:creationId xmlns:a16="http://schemas.microsoft.com/office/drawing/2014/main" id="{33225266-16D8-4026-8A65-6308E17C69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21674" y="5748407"/>
            <a:ext cx="735589" cy="735589"/>
          </a:xfrm>
          <a:prstGeom prst="rect">
            <a:avLst/>
          </a:prstGeom>
        </p:spPr>
      </p:pic>
    </p:spTree>
    <p:extLst>
      <p:ext uri="{BB962C8B-B14F-4D97-AF65-F5344CB8AC3E}">
        <p14:creationId xmlns:p14="http://schemas.microsoft.com/office/powerpoint/2010/main" val="141658502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8B133-E2E2-4742-8FC4-69B697B01DEC}"/>
              </a:ext>
            </a:extLst>
          </p:cNvPr>
          <p:cNvSpPr>
            <a:spLocks noGrp="1"/>
          </p:cNvSpPr>
          <p:nvPr>
            <p:ph type="title"/>
          </p:nvPr>
        </p:nvSpPr>
        <p:spPr/>
        <p:txBody>
          <a:bodyPr/>
          <a:lstStyle/>
          <a:p>
            <a:r>
              <a:rPr lang="en-US"/>
              <a:t>Resources to Evaluate Strength</a:t>
            </a:r>
          </a:p>
        </p:txBody>
      </p:sp>
      <p:sp>
        <p:nvSpPr>
          <p:cNvPr id="5" name="Slide Number Placeholder 4">
            <a:extLst>
              <a:ext uri="{FF2B5EF4-FFF2-40B4-BE49-F238E27FC236}">
                <a16:creationId xmlns:a16="http://schemas.microsoft.com/office/drawing/2014/main" id="{7B4732A5-5869-4C3A-9EBA-C9E326B7DC18}"/>
              </a:ext>
            </a:extLst>
          </p:cNvPr>
          <p:cNvSpPr>
            <a:spLocks noGrp="1"/>
          </p:cNvSpPr>
          <p:nvPr>
            <p:ph type="sldNum" sz="quarter" idx="12"/>
          </p:nvPr>
        </p:nvSpPr>
        <p:spPr/>
        <p:txBody>
          <a:bodyPr/>
          <a:lstStyle/>
          <a:p>
            <a:fld id="{99A20822-4A49-4D36-86E3-300BA48D3F00}" type="slidenum">
              <a:rPr lang="en-US" smtClean="0"/>
              <a:t>131</a:t>
            </a:fld>
            <a:endParaRPr lang="en-US"/>
          </a:p>
        </p:txBody>
      </p:sp>
      <p:sp>
        <p:nvSpPr>
          <p:cNvPr id="8" name="Rectangle 7">
            <a:extLst>
              <a:ext uri="{FF2B5EF4-FFF2-40B4-BE49-F238E27FC236}">
                <a16:creationId xmlns:a16="http://schemas.microsoft.com/office/drawing/2014/main" id="{C0E3E8E2-FA7F-48A1-8AD1-D0E52D7DDAE9}"/>
              </a:ext>
            </a:extLst>
          </p:cNvPr>
          <p:cNvSpPr/>
          <p:nvPr/>
        </p:nvSpPr>
        <p:spPr>
          <a:xfrm>
            <a:off x="367047" y="1630211"/>
            <a:ext cx="2914492" cy="87670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Academic </a:t>
            </a:r>
            <a:br>
              <a:rPr lang="en-US" sz="2400" b="1">
                <a:solidFill>
                  <a:schemeClr val="tx1"/>
                </a:solidFill>
              </a:rPr>
            </a:br>
            <a:r>
              <a:rPr lang="en-US" sz="2400" b="1">
                <a:solidFill>
                  <a:schemeClr val="tx1"/>
                </a:solidFill>
              </a:rPr>
              <a:t>Intervention </a:t>
            </a:r>
            <a:br>
              <a:rPr lang="en-US" sz="2400" b="1">
                <a:solidFill>
                  <a:schemeClr val="tx1"/>
                </a:solidFill>
              </a:rPr>
            </a:br>
            <a:r>
              <a:rPr lang="en-US" sz="2400" b="1">
                <a:solidFill>
                  <a:schemeClr val="tx1"/>
                </a:solidFill>
              </a:rPr>
              <a:t>Tools Chart</a:t>
            </a:r>
          </a:p>
          <a:p>
            <a:pPr algn="ctr"/>
            <a:r>
              <a:rPr lang="en-US" sz="1200">
                <a:hlinkClick r:id="rId3"/>
              </a:rPr>
              <a:t>https://charts.intensiveintervention.org/</a:t>
            </a:r>
            <a:br>
              <a:rPr lang="en-US" sz="1200">
                <a:hlinkClick r:id="rId3"/>
              </a:rPr>
            </a:br>
            <a:r>
              <a:rPr lang="en-US" sz="1200">
                <a:hlinkClick r:id="rId3"/>
              </a:rPr>
              <a:t>chart/instructional-intervention-tools</a:t>
            </a:r>
            <a:endParaRPr lang="en-US" sz="1200"/>
          </a:p>
          <a:p>
            <a:pPr algn="ctr"/>
            <a:endParaRPr lang="en-US" sz="2000" b="1">
              <a:solidFill>
                <a:schemeClr val="tx1"/>
              </a:solidFill>
            </a:endParaRPr>
          </a:p>
        </p:txBody>
      </p:sp>
      <p:pic>
        <p:nvPicPr>
          <p:cNvPr id="9" name="Picture 8" descr="Screenshot of NCII Tools Chart">
            <a:extLst>
              <a:ext uri="{FF2B5EF4-FFF2-40B4-BE49-F238E27FC236}">
                <a16:creationId xmlns:a16="http://schemas.microsoft.com/office/drawing/2014/main" id="{CCED9C3D-C66F-4693-B5A6-78BD749CA8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907" y="1188719"/>
            <a:ext cx="6689071" cy="5201883"/>
          </a:xfrm>
          <a:prstGeom prst="rect">
            <a:avLst/>
          </a:prstGeom>
        </p:spPr>
      </p:pic>
    </p:spTree>
    <p:extLst>
      <p:ext uri="{BB962C8B-B14F-4D97-AF65-F5344CB8AC3E}">
        <p14:creationId xmlns:p14="http://schemas.microsoft.com/office/powerpoint/2010/main" val="222410581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A0C0-FF64-4DA0-B7A2-D227E6AE3C5D}"/>
              </a:ext>
            </a:extLst>
          </p:cNvPr>
          <p:cNvSpPr>
            <a:spLocks noGrp="1"/>
          </p:cNvSpPr>
          <p:nvPr>
            <p:ph type="title"/>
          </p:nvPr>
        </p:nvSpPr>
        <p:spPr>
          <a:xfrm>
            <a:off x="4773624" y="139090"/>
            <a:ext cx="7039723" cy="1280160"/>
          </a:xfrm>
        </p:spPr>
        <p:txBody>
          <a:bodyPr/>
          <a:lstStyle/>
          <a:p>
            <a:r>
              <a:rPr lang="en-US"/>
              <a:t>Resource to Support Intensification of Dosage</a:t>
            </a:r>
          </a:p>
        </p:txBody>
      </p:sp>
      <p:sp>
        <p:nvSpPr>
          <p:cNvPr id="4" name="Text Placeholder 3">
            <a:extLst>
              <a:ext uri="{FF2B5EF4-FFF2-40B4-BE49-F238E27FC236}">
                <a16:creationId xmlns:a16="http://schemas.microsoft.com/office/drawing/2014/main" id="{AA9CCA93-C974-47E9-9431-6D2E93559024}"/>
              </a:ext>
            </a:extLst>
          </p:cNvPr>
          <p:cNvSpPr>
            <a:spLocks noGrp="1"/>
          </p:cNvSpPr>
          <p:nvPr>
            <p:ph type="body" sz="quarter" idx="13"/>
          </p:nvPr>
        </p:nvSpPr>
        <p:spPr>
          <a:xfrm>
            <a:off x="5084916" y="5783774"/>
            <a:ext cx="4480560" cy="192024"/>
          </a:xfrm>
        </p:spPr>
        <p:txBody>
          <a:bodyPr/>
          <a:lstStyle/>
          <a:p>
            <a:r>
              <a:rPr lang="en-US"/>
              <a:t>Source: </a:t>
            </a:r>
            <a:r>
              <a:rPr lang="en-US">
                <a:hlinkClick r:id="rId3"/>
              </a:rPr>
              <a:t>https://intensiveintervention.org/resource/strategies-scheduling-how-find-time-intensify-and-individualize-intervention</a:t>
            </a:r>
            <a:r>
              <a:rPr lang="en-US"/>
              <a:t>.</a:t>
            </a:r>
          </a:p>
        </p:txBody>
      </p:sp>
      <p:sp>
        <p:nvSpPr>
          <p:cNvPr id="5" name="Slide Number Placeholder 4">
            <a:extLst>
              <a:ext uri="{FF2B5EF4-FFF2-40B4-BE49-F238E27FC236}">
                <a16:creationId xmlns:a16="http://schemas.microsoft.com/office/drawing/2014/main" id="{2BD1120B-CB22-4619-96F0-2E34A0DE90A2}"/>
              </a:ext>
            </a:extLst>
          </p:cNvPr>
          <p:cNvSpPr>
            <a:spLocks noGrp="1"/>
          </p:cNvSpPr>
          <p:nvPr>
            <p:ph type="sldNum" sz="quarter" idx="12"/>
          </p:nvPr>
        </p:nvSpPr>
        <p:spPr/>
        <p:txBody>
          <a:bodyPr/>
          <a:lstStyle/>
          <a:p>
            <a:fld id="{99A20822-4A49-4D36-86E3-300BA48D3F00}" type="slidenum">
              <a:rPr lang="en-US" smtClean="0"/>
              <a:t>132</a:t>
            </a:fld>
            <a:endParaRPr lang="en-US"/>
          </a:p>
        </p:txBody>
      </p:sp>
      <p:pic>
        <p:nvPicPr>
          <p:cNvPr id="6" name="Picture 2" descr="image of Administrators Resource">
            <a:extLst>
              <a:ext uri="{FF2B5EF4-FFF2-40B4-BE49-F238E27FC236}">
                <a16:creationId xmlns:a16="http://schemas.microsoft.com/office/drawing/2014/main" id="{23F0DFD2-929B-4111-BEC2-89FA525C38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68938"/>
            <a:ext cx="4409606" cy="57068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67366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19BB-03CD-403F-A263-4AE8FBDC6A27}"/>
              </a:ext>
            </a:extLst>
          </p:cNvPr>
          <p:cNvSpPr>
            <a:spLocks noGrp="1"/>
          </p:cNvSpPr>
          <p:nvPr>
            <p:ph type="title"/>
          </p:nvPr>
        </p:nvSpPr>
        <p:spPr>
          <a:xfrm>
            <a:off x="457200" y="0"/>
            <a:ext cx="11276076" cy="1280160"/>
          </a:xfrm>
        </p:spPr>
        <p:txBody>
          <a:bodyPr>
            <a:normAutofit/>
          </a:bodyPr>
          <a:lstStyle/>
          <a:p>
            <a:r>
              <a:rPr lang="en-US"/>
              <a:t>Resources to Learn More About Comprehensiveness</a:t>
            </a:r>
          </a:p>
        </p:txBody>
      </p:sp>
      <p:sp>
        <p:nvSpPr>
          <p:cNvPr id="5" name="Slide Number Placeholder 4">
            <a:extLst>
              <a:ext uri="{FF2B5EF4-FFF2-40B4-BE49-F238E27FC236}">
                <a16:creationId xmlns:a16="http://schemas.microsoft.com/office/drawing/2014/main" id="{614FCDC2-FBA9-49A6-BC11-236919DABAA1}"/>
              </a:ext>
            </a:extLst>
          </p:cNvPr>
          <p:cNvSpPr>
            <a:spLocks noGrp="1"/>
          </p:cNvSpPr>
          <p:nvPr>
            <p:ph type="sldNum" sz="quarter" idx="14"/>
          </p:nvPr>
        </p:nvSpPr>
        <p:spPr/>
        <p:txBody>
          <a:bodyPr/>
          <a:lstStyle/>
          <a:p>
            <a:fld id="{99A20822-4A49-4D36-86E3-300BA48D3F00}" type="slidenum">
              <a:rPr lang="en-US" smtClean="0"/>
              <a:t>133</a:t>
            </a:fld>
            <a:endParaRPr lang="en-US"/>
          </a:p>
        </p:txBody>
      </p:sp>
      <p:pic>
        <p:nvPicPr>
          <p:cNvPr id="6" name="Content Placeholder 6">
            <a:extLst>
              <a:ext uri="{FF2B5EF4-FFF2-40B4-BE49-F238E27FC236}">
                <a16:creationId xmlns:a16="http://schemas.microsoft.com/office/drawing/2014/main" id="{5B732F4C-0D44-4609-B1DB-313767A0788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8610"/>
            <a:ext cx="6632620" cy="3316310"/>
          </a:xfrm>
          <a:prstGeom prst="rect">
            <a:avLst/>
          </a:prstGeom>
          <a:ln>
            <a:noFill/>
          </a:ln>
        </p:spPr>
      </p:pic>
      <p:sp>
        <p:nvSpPr>
          <p:cNvPr id="7" name="Rectangle 6">
            <a:extLst>
              <a:ext uri="{FF2B5EF4-FFF2-40B4-BE49-F238E27FC236}">
                <a16:creationId xmlns:a16="http://schemas.microsoft.com/office/drawing/2014/main" id="{5D36652B-C912-4D18-89C6-ABF79E059D28}"/>
              </a:ext>
            </a:extLst>
          </p:cNvPr>
          <p:cNvSpPr/>
          <p:nvPr/>
        </p:nvSpPr>
        <p:spPr>
          <a:xfrm>
            <a:off x="383258" y="4931627"/>
            <a:ext cx="5299657" cy="523220"/>
          </a:xfrm>
          <a:prstGeom prst="rect">
            <a:avLst/>
          </a:prstGeom>
        </p:spPr>
        <p:txBody>
          <a:bodyPr wrap="square">
            <a:spAutoFit/>
          </a:bodyPr>
          <a:lstStyle/>
          <a:p>
            <a:r>
              <a:rPr lang="en-US" sz="1400"/>
              <a:t>View module: </a:t>
            </a:r>
            <a:r>
              <a:rPr lang="en-US" sz="1400">
                <a:hlinkClick r:id="rId4"/>
              </a:rPr>
              <a:t>https://intensiveintervention.org/instructional-delivery-math-course</a:t>
            </a:r>
            <a:r>
              <a:rPr lang="en-US" sz="1400"/>
              <a:t> </a:t>
            </a:r>
          </a:p>
        </p:txBody>
      </p:sp>
      <p:pic>
        <p:nvPicPr>
          <p:cNvPr id="8" name="Picture 7">
            <a:extLst>
              <a:ext uri="{FF2B5EF4-FFF2-40B4-BE49-F238E27FC236}">
                <a16:creationId xmlns:a16="http://schemas.microsoft.com/office/drawing/2014/main" id="{70AA810B-79C7-49AC-B4FE-8BAE1D219858}"/>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087075" y="2446824"/>
            <a:ext cx="6104925" cy="3052462"/>
          </a:xfrm>
          <a:prstGeom prst="rect">
            <a:avLst/>
          </a:prstGeom>
          <a:ln>
            <a:noFill/>
          </a:ln>
        </p:spPr>
      </p:pic>
      <p:sp>
        <p:nvSpPr>
          <p:cNvPr id="9" name="Rectangle 8">
            <a:extLst>
              <a:ext uri="{FF2B5EF4-FFF2-40B4-BE49-F238E27FC236}">
                <a16:creationId xmlns:a16="http://schemas.microsoft.com/office/drawing/2014/main" id="{E97A8570-083B-4A8D-8CC8-57FAA00B1812}"/>
              </a:ext>
            </a:extLst>
          </p:cNvPr>
          <p:cNvSpPr/>
          <p:nvPr/>
        </p:nvSpPr>
        <p:spPr>
          <a:xfrm>
            <a:off x="6087035" y="5578479"/>
            <a:ext cx="6104965" cy="523220"/>
          </a:xfrm>
          <a:prstGeom prst="rect">
            <a:avLst/>
          </a:prstGeom>
          <a:solidFill>
            <a:srgbClr val="FFFFFF"/>
          </a:solidFill>
        </p:spPr>
        <p:txBody>
          <a:bodyPr wrap="square">
            <a:spAutoFit/>
          </a:bodyPr>
          <a:lstStyle/>
          <a:p>
            <a:r>
              <a:rPr lang="en-US" sz="1400"/>
              <a:t>View module: </a:t>
            </a:r>
            <a:r>
              <a:rPr lang="en-US" sz="1400">
                <a:hlinkClick r:id="rId6"/>
              </a:rPr>
              <a:t>https://intensiveintervention.org/intensive-intervention-features-explicit-instruction</a:t>
            </a:r>
            <a:endParaRPr lang="en-US" sz="1400"/>
          </a:p>
        </p:txBody>
      </p:sp>
    </p:spTree>
    <p:extLst>
      <p:ext uri="{BB962C8B-B14F-4D97-AF65-F5344CB8AC3E}">
        <p14:creationId xmlns:p14="http://schemas.microsoft.com/office/powerpoint/2010/main" val="244670382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BD8D-5748-4330-A778-3E3EAD67B5A1}"/>
              </a:ext>
            </a:extLst>
          </p:cNvPr>
          <p:cNvSpPr>
            <a:spLocks noGrp="1"/>
          </p:cNvSpPr>
          <p:nvPr>
            <p:ph type="title"/>
          </p:nvPr>
        </p:nvSpPr>
        <p:spPr/>
        <p:txBody>
          <a:bodyPr/>
          <a:lstStyle/>
          <a:p>
            <a:r>
              <a:rPr lang="en-US"/>
              <a:t>Resources to Learn More about Behavior Intervention and Support</a:t>
            </a:r>
          </a:p>
        </p:txBody>
      </p:sp>
      <p:sp>
        <p:nvSpPr>
          <p:cNvPr id="5" name="Slide Number Placeholder 4">
            <a:extLst>
              <a:ext uri="{FF2B5EF4-FFF2-40B4-BE49-F238E27FC236}">
                <a16:creationId xmlns:a16="http://schemas.microsoft.com/office/drawing/2014/main" id="{3238EDF9-2B0B-42B2-8081-835F1DD8C9B7}"/>
              </a:ext>
            </a:extLst>
          </p:cNvPr>
          <p:cNvSpPr>
            <a:spLocks noGrp="1"/>
          </p:cNvSpPr>
          <p:nvPr>
            <p:ph type="sldNum" sz="quarter" idx="12"/>
          </p:nvPr>
        </p:nvSpPr>
        <p:spPr>
          <a:xfrm>
            <a:off x="11734801" y="6704112"/>
            <a:ext cx="157094" cy="153888"/>
          </a:xfrm>
        </p:spPr>
        <p:txBody>
          <a:bodyPr/>
          <a:lstStyle/>
          <a:p>
            <a:fld id="{99A20822-4A49-4D36-86E3-300BA48D3F00}" type="slidenum">
              <a:rPr lang="en-US" smtClean="0"/>
              <a:t>134</a:t>
            </a:fld>
            <a:endParaRPr lang="en-US"/>
          </a:p>
        </p:txBody>
      </p:sp>
      <p:sp>
        <p:nvSpPr>
          <p:cNvPr id="9" name="Rectangle 8">
            <a:extLst>
              <a:ext uri="{FF2B5EF4-FFF2-40B4-BE49-F238E27FC236}">
                <a16:creationId xmlns:a16="http://schemas.microsoft.com/office/drawing/2014/main" id="{E8C7428A-47A6-4DD3-9646-B43D33710676}"/>
              </a:ext>
            </a:extLst>
          </p:cNvPr>
          <p:cNvSpPr/>
          <p:nvPr/>
        </p:nvSpPr>
        <p:spPr>
          <a:xfrm>
            <a:off x="367747" y="5686960"/>
            <a:ext cx="10048462" cy="307777"/>
          </a:xfrm>
          <a:prstGeom prst="rect">
            <a:avLst/>
          </a:prstGeom>
        </p:spPr>
        <p:txBody>
          <a:bodyPr wrap="square">
            <a:spAutoFit/>
          </a:bodyPr>
          <a:lstStyle/>
          <a:p>
            <a:r>
              <a:rPr lang="en-US" sz="1400"/>
              <a:t>View module: </a:t>
            </a:r>
            <a:r>
              <a:rPr lang="en-US" sz="1400">
                <a:hlinkClick r:id="rId3"/>
              </a:rPr>
              <a:t>https://intensiveintervention.org/intervention-resources/behavior-strategies-support-intensifying-interventions</a:t>
            </a:r>
            <a:endParaRPr lang="en-US" sz="1400"/>
          </a:p>
        </p:txBody>
      </p:sp>
      <p:pic>
        <p:nvPicPr>
          <p:cNvPr id="11" name="Picture 10" descr="behavior landing page showing areas to explore ">
            <a:extLst>
              <a:ext uri="{FF2B5EF4-FFF2-40B4-BE49-F238E27FC236}">
                <a16:creationId xmlns:a16="http://schemas.microsoft.com/office/drawing/2014/main" id="{EC79B205-5E28-412D-A9D0-BBC11C5C05E0}"/>
              </a:ext>
            </a:extLst>
          </p:cNvPr>
          <p:cNvPicPr>
            <a:picLocks noChangeAspect="1"/>
          </p:cNvPicPr>
          <p:nvPr/>
        </p:nvPicPr>
        <p:blipFill>
          <a:blip r:embed="rId4"/>
          <a:stretch>
            <a:fillRect/>
          </a:stretch>
        </p:blipFill>
        <p:spPr>
          <a:xfrm>
            <a:off x="173621" y="1562100"/>
            <a:ext cx="5676385" cy="1866900"/>
          </a:xfrm>
          <a:prstGeom prst="rect">
            <a:avLst/>
          </a:prstGeom>
        </p:spPr>
      </p:pic>
      <p:pic>
        <p:nvPicPr>
          <p:cNvPr id="8" name="Picture 7" descr="sample behavior guide">
            <a:extLst>
              <a:ext uri="{FF2B5EF4-FFF2-40B4-BE49-F238E27FC236}">
                <a16:creationId xmlns:a16="http://schemas.microsoft.com/office/drawing/2014/main" id="{C5E338D8-4796-4732-AE73-54803F534C72}"/>
              </a:ext>
            </a:extLst>
          </p:cNvPr>
          <p:cNvPicPr>
            <a:picLocks noChangeAspect="1"/>
          </p:cNvPicPr>
          <p:nvPr/>
        </p:nvPicPr>
        <p:blipFill>
          <a:blip r:embed="rId5"/>
          <a:stretch>
            <a:fillRect/>
          </a:stretch>
        </p:blipFill>
        <p:spPr>
          <a:xfrm rot="20990443">
            <a:off x="1044834" y="2692344"/>
            <a:ext cx="2980302" cy="2548640"/>
          </a:xfrm>
          <a:prstGeom prst="rect">
            <a:avLst/>
          </a:prstGeom>
          <a:ln>
            <a:solidFill>
              <a:schemeClr val="tx1"/>
            </a:solidFill>
          </a:ln>
        </p:spPr>
      </p:pic>
      <p:pic>
        <p:nvPicPr>
          <p:cNvPr id="4" name="Picture 3" descr="screenshot highlighting the available behavior course content">
            <a:extLst>
              <a:ext uri="{FF2B5EF4-FFF2-40B4-BE49-F238E27FC236}">
                <a16:creationId xmlns:a16="http://schemas.microsoft.com/office/drawing/2014/main" id="{79147608-E167-4F97-9085-C5A251E6AB13}"/>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096001" y="2015986"/>
            <a:ext cx="5795894" cy="2897946"/>
          </a:xfrm>
          <a:prstGeom prst="rect">
            <a:avLst/>
          </a:prstGeom>
          <a:ln>
            <a:solidFill>
              <a:srgbClr val="457935"/>
            </a:solidFill>
          </a:ln>
        </p:spPr>
      </p:pic>
    </p:spTree>
    <p:extLst>
      <p:ext uri="{BB962C8B-B14F-4D97-AF65-F5344CB8AC3E}">
        <p14:creationId xmlns:p14="http://schemas.microsoft.com/office/powerpoint/2010/main" val="76745904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1846E-2A79-458A-B7E4-5E701139731A}"/>
              </a:ext>
            </a:extLst>
          </p:cNvPr>
          <p:cNvSpPr>
            <a:spLocks noGrp="1"/>
          </p:cNvSpPr>
          <p:nvPr>
            <p:ph type="title"/>
          </p:nvPr>
        </p:nvSpPr>
        <p:spPr/>
        <p:txBody>
          <a:bodyPr>
            <a:normAutofit/>
          </a:bodyPr>
          <a:lstStyle/>
          <a:p>
            <a:r>
              <a:rPr lang="en-US"/>
              <a:t>Resources for Individualization in Reading</a:t>
            </a:r>
          </a:p>
        </p:txBody>
      </p:sp>
      <p:pic>
        <p:nvPicPr>
          <p:cNvPr id="3" name="Picture 2">
            <a:extLst>
              <a:ext uri="{FF2B5EF4-FFF2-40B4-BE49-F238E27FC236}">
                <a16:creationId xmlns:a16="http://schemas.microsoft.com/office/drawing/2014/main" id="{87F4AA6C-04E3-4E55-B6DF-94D5F9884DB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8653" y="1933039"/>
            <a:ext cx="6603031" cy="2196532"/>
          </a:xfrm>
          <a:prstGeom prst="rect">
            <a:avLst/>
          </a:prstGeom>
        </p:spPr>
      </p:pic>
      <p:sp>
        <p:nvSpPr>
          <p:cNvPr id="5" name="Slide Number Placeholder 4">
            <a:extLst>
              <a:ext uri="{FF2B5EF4-FFF2-40B4-BE49-F238E27FC236}">
                <a16:creationId xmlns:a16="http://schemas.microsoft.com/office/drawing/2014/main" id="{E60BBC4A-0F87-4F50-827D-55A1F7BF1B76}"/>
              </a:ext>
            </a:extLst>
          </p:cNvPr>
          <p:cNvSpPr>
            <a:spLocks noGrp="1"/>
          </p:cNvSpPr>
          <p:nvPr>
            <p:ph type="sldNum" sz="quarter" idx="12"/>
          </p:nvPr>
        </p:nvSpPr>
        <p:spPr/>
        <p:txBody>
          <a:bodyPr/>
          <a:lstStyle/>
          <a:p>
            <a:fld id="{99A20822-4A49-4D36-86E3-300BA48D3F00}" type="slidenum">
              <a:rPr lang="en-US" smtClean="0"/>
              <a:t>135</a:t>
            </a:fld>
            <a:endParaRPr lang="en-US"/>
          </a:p>
        </p:txBody>
      </p:sp>
      <p:sp>
        <p:nvSpPr>
          <p:cNvPr id="9" name="Rectangle 8">
            <a:extLst>
              <a:ext uri="{FF2B5EF4-FFF2-40B4-BE49-F238E27FC236}">
                <a16:creationId xmlns:a16="http://schemas.microsoft.com/office/drawing/2014/main" id="{C9288758-FAE5-467A-A9E6-62AA59136ADD}"/>
              </a:ext>
            </a:extLst>
          </p:cNvPr>
          <p:cNvSpPr/>
          <p:nvPr/>
        </p:nvSpPr>
        <p:spPr>
          <a:xfrm>
            <a:off x="736980" y="1186521"/>
            <a:ext cx="10534758" cy="830997"/>
          </a:xfrm>
          <a:prstGeom prst="rect">
            <a:avLst/>
          </a:prstGeom>
        </p:spPr>
        <p:txBody>
          <a:bodyPr wrap="square">
            <a:spAutoFit/>
          </a:bodyPr>
          <a:lstStyle/>
          <a:p>
            <a:pPr algn="ctr"/>
            <a:r>
              <a:rPr lang="en-US" sz="2400" b="1"/>
              <a:t>Considerations for Alignment, Attention to Transfer, Comprehensiveness, and Dosage </a:t>
            </a:r>
          </a:p>
        </p:txBody>
      </p:sp>
      <p:sp>
        <p:nvSpPr>
          <p:cNvPr id="13" name="Rectangle 12">
            <a:extLst>
              <a:ext uri="{FF2B5EF4-FFF2-40B4-BE49-F238E27FC236}">
                <a16:creationId xmlns:a16="http://schemas.microsoft.com/office/drawing/2014/main" id="{7A8D7F69-6FBE-4828-BBAA-3587690AE267}"/>
              </a:ext>
            </a:extLst>
          </p:cNvPr>
          <p:cNvSpPr/>
          <p:nvPr/>
        </p:nvSpPr>
        <p:spPr>
          <a:xfrm>
            <a:off x="321750" y="5718026"/>
            <a:ext cx="7522091" cy="307777"/>
          </a:xfrm>
          <a:prstGeom prst="rect">
            <a:avLst/>
          </a:prstGeom>
          <a:solidFill>
            <a:schemeClr val="bg1"/>
          </a:solidFill>
        </p:spPr>
        <p:txBody>
          <a:bodyPr wrap="square">
            <a:spAutoFit/>
          </a:bodyPr>
          <a:lstStyle/>
          <a:p>
            <a:r>
              <a:rPr lang="en-US" sz="1400">
                <a:hlinkClick r:id="rId4"/>
              </a:rPr>
              <a:t>https://intensiveintervention.org/intervention-resources/literacy-strategies</a:t>
            </a:r>
            <a:endParaRPr lang="en-US" sz="1400"/>
          </a:p>
        </p:txBody>
      </p:sp>
      <p:sp>
        <p:nvSpPr>
          <p:cNvPr id="15" name="Rectangle 14">
            <a:extLst>
              <a:ext uri="{FF2B5EF4-FFF2-40B4-BE49-F238E27FC236}">
                <a16:creationId xmlns:a16="http://schemas.microsoft.com/office/drawing/2014/main" id="{4044B774-97C6-42FD-B637-23BB64CE5BE7}"/>
              </a:ext>
            </a:extLst>
          </p:cNvPr>
          <p:cNvSpPr/>
          <p:nvPr/>
        </p:nvSpPr>
        <p:spPr>
          <a:xfrm>
            <a:off x="7548225" y="2238490"/>
            <a:ext cx="5063204" cy="523220"/>
          </a:xfrm>
          <a:prstGeom prst="rect">
            <a:avLst/>
          </a:prstGeom>
        </p:spPr>
        <p:txBody>
          <a:bodyPr wrap="square">
            <a:spAutoFit/>
          </a:bodyPr>
          <a:lstStyle/>
          <a:p>
            <a:r>
              <a:rPr lang="en-US" sz="1400">
                <a:hlinkClick r:id="rId5"/>
              </a:rPr>
              <a:t>https://intensiveintervention.org/intensive-intervention-reading-course</a:t>
            </a:r>
            <a:endParaRPr lang="en-US" sz="1400"/>
          </a:p>
        </p:txBody>
      </p:sp>
      <p:pic>
        <p:nvPicPr>
          <p:cNvPr id="4" name="Picture 3">
            <a:extLst>
              <a:ext uri="{FF2B5EF4-FFF2-40B4-BE49-F238E27FC236}">
                <a16:creationId xmlns:a16="http://schemas.microsoft.com/office/drawing/2014/main" id="{C0020DDB-16C1-4247-A861-1709C0CF42A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566852" y="3429000"/>
            <a:ext cx="1610059" cy="2068739"/>
          </a:xfrm>
          <a:prstGeom prst="rect">
            <a:avLst/>
          </a:prstGeom>
        </p:spPr>
      </p:pic>
      <p:pic>
        <p:nvPicPr>
          <p:cNvPr id="6" name="Picture 5">
            <a:extLst>
              <a:ext uri="{FF2B5EF4-FFF2-40B4-BE49-F238E27FC236}">
                <a16:creationId xmlns:a16="http://schemas.microsoft.com/office/drawing/2014/main" id="{4DA728CB-B1E4-4DA8-B9E3-7DD56401D470}"/>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21750" y="3661438"/>
            <a:ext cx="2914006" cy="1966434"/>
          </a:xfrm>
          <a:prstGeom prst="rect">
            <a:avLst/>
          </a:prstGeom>
        </p:spPr>
      </p:pic>
      <p:pic>
        <p:nvPicPr>
          <p:cNvPr id="10" name="Picture 9">
            <a:extLst>
              <a:ext uri="{FF2B5EF4-FFF2-40B4-BE49-F238E27FC236}">
                <a16:creationId xmlns:a16="http://schemas.microsoft.com/office/drawing/2014/main" id="{744DE676-A736-4444-A4A8-B11BF4BEEB34}"/>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038587" y="2763302"/>
            <a:ext cx="5072416" cy="2934586"/>
          </a:xfrm>
          <a:prstGeom prst="rect">
            <a:avLst/>
          </a:prstGeom>
        </p:spPr>
      </p:pic>
    </p:spTree>
    <p:extLst>
      <p:ext uri="{BB962C8B-B14F-4D97-AF65-F5344CB8AC3E}">
        <p14:creationId xmlns:p14="http://schemas.microsoft.com/office/powerpoint/2010/main" val="9231822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A02E3-37D0-4A74-9E9D-243898C6D4F2}"/>
              </a:ext>
            </a:extLst>
          </p:cNvPr>
          <p:cNvSpPr>
            <a:spLocks noGrp="1"/>
          </p:cNvSpPr>
          <p:nvPr>
            <p:ph type="title"/>
          </p:nvPr>
        </p:nvSpPr>
        <p:spPr/>
        <p:txBody>
          <a:bodyPr/>
          <a:lstStyle/>
          <a:p>
            <a:r>
              <a:rPr lang="en-US"/>
              <a:t>Activity: Taxonomy K-W-L</a:t>
            </a:r>
          </a:p>
        </p:txBody>
      </p:sp>
      <p:sp>
        <p:nvSpPr>
          <p:cNvPr id="4" name="Text Placeholder 3">
            <a:extLst>
              <a:ext uri="{FF2B5EF4-FFF2-40B4-BE49-F238E27FC236}">
                <a16:creationId xmlns:a16="http://schemas.microsoft.com/office/drawing/2014/main" id="{D400FEAE-648C-445A-A869-1E22805E67F3}"/>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D034B1D-3756-451B-A9BD-1D35938B59BE}"/>
              </a:ext>
            </a:extLst>
          </p:cNvPr>
          <p:cNvSpPr>
            <a:spLocks noGrp="1"/>
          </p:cNvSpPr>
          <p:nvPr>
            <p:ph type="sldNum" sz="quarter" idx="14"/>
          </p:nvPr>
        </p:nvSpPr>
        <p:spPr/>
        <p:txBody>
          <a:bodyPr/>
          <a:lstStyle/>
          <a:p>
            <a:fld id="{99A20822-4A49-4D36-86E3-300BA48D3F00}" type="slidenum">
              <a:rPr lang="en-US" smtClean="0"/>
              <a:pPr/>
              <a:t>136</a:t>
            </a:fld>
            <a:endParaRPr lang="en-US"/>
          </a:p>
        </p:txBody>
      </p:sp>
      <p:pic>
        <p:nvPicPr>
          <p:cNvPr id="6" name="Content Placeholder 3">
            <a:extLst>
              <a:ext uri="{FF2B5EF4-FFF2-40B4-BE49-F238E27FC236}">
                <a16:creationId xmlns:a16="http://schemas.microsoft.com/office/drawing/2014/main" id="{0F1FB1ED-8D22-4AF0-8BCA-AF9BD2D45A8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8665" y="1091376"/>
            <a:ext cx="6934110" cy="4351338"/>
          </a:xfrm>
          <a:prstGeom prst="rect">
            <a:avLst/>
          </a:prstGeom>
          <a:ln>
            <a:solidFill>
              <a:schemeClr val="bg1">
                <a:lumMod val="65000"/>
              </a:schemeClr>
            </a:solidFill>
          </a:ln>
        </p:spPr>
      </p:pic>
      <p:graphicFrame>
        <p:nvGraphicFramePr>
          <p:cNvPr id="3" name="Table 2">
            <a:extLst>
              <a:ext uri="{FF2B5EF4-FFF2-40B4-BE49-F238E27FC236}">
                <a16:creationId xmlns:a16="http://schemas.microsoft.com/office/drawing/2014/main" id="{CD64C7FC-5ECC-4460-9C85-EDD8B701D378}"/>
              </a:ext>
            </a:extLst>
          </p:cNvPr>
          <p:cNvGraphicFramePr>
            <a:graphicFrameLocks noGrp="1"/>
          </p:cNvGraphicFramePr>
          <p:nvPr/>
        </p:nvGraphicFramePr>
        <p:xfrm>
          <a:off x="5641181" y="1280160"/>
          <a:ext cx="5937250" cy="3352800"/>
        </p:xfrm>
        <a:graphic>
          <a:graphicData uri="http://schemas.openxmlformats.org/drawingml/2006/table">
            <a:tbl>
              <a:tblPr firstRow="1" firstCol="1" bandRow="1">
                <a:tableStyleId>{5C22544A-7EE6-4342-B048-85BDC9FD1C3A}</a:tableStyleId>
              </a:tblPr>
              <a:tblGrid>
                <a:gridCol w="1978660">
                  <a:extLst>
                    <a:ext uri="{9D8B030D-6E8A-4147-A177-3AD203B41FA5}">
                      <a16:colId xmlns:a16="http://schemas.microsoft.com/office/drawing/2014/main" val="4030797379"/>
                    </a:ext>
                  </a:extLst>
                </a:gridCol>
                <a:gridCol w="1979295">
                  <a:extLst>
                    <a:ext uri="{9D8B030D-6E8A-4147-A177-3AD203B41FA5}">
                      <a16:colId xmlns:a16="http://schemas.microsoft.com/office/drawing/2014/main" val="2503273298"/>
                    </a:ext>
                  </a:extLst>
                </a:gridCol>
                <a:gridCol w="1979295">
                  <a:extLst>
                    <a:ext uri="{9D8B030D-6E8A-4147-A177-3AD203B41FA5}">
                      <a16:colId xmlns:a16="http://schemas.microsoft.com/office/drawing/2014/main" val="4129581171"/>
                    </a:ext>
                  </a:extLst>
                </a:gridCol>
              </a:tblGrid>
              <a:tr h="0">
                <a:tc>
                  <a:txBody>
                    <a:bodyPr/>
                    <a:lstStyle/>
                    <a:p>
                      <a:pPr marL="0" marR="0" algn="ctr">
                        <a:spcBef>
                          <a:spcPts val="0"/>
                        </a:spcBef>
                        <a:spcAft>
                          <a:spcPts val="0"/>
                        </a:spcAft>
                      </a:pPr>
                      <a:r>
                        <a:rPr lang="en-US" sz="1400">
                          <a:effectLst/>
                        </a:rPr>
                        <a:t>What Does It Help Me </a:t>
                      </a:r>
                      <a:r>
                        <a:rPr lang="en-US" sz="1400" u="sng">
                          <a:effectLst/>
                        </a:rPr>
                        <a:t>KNOW</a:t>
                      </a:r>
                      <a:r>
                        <a:rPr lang="en-US" sz="14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a:effectLst/>
                        </a:rPr>
                        <a:t>What More Do I </a:t>
                      </a:r>
                      <a:r>
                        <a:rPr lang="en-US" sz="1400" u="sng">
                          <a:effectLst/>
                        </a:rPr>
                        <a:t>WANT</a:t>
                      </a:r>
                      <a:r>
                        <a:rPr lang="en-US" sz="1400">
                          <a:effectLst/>
                        </a:rPr>
                        <a:t> to Know?</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a:effectLst/>
                        </a:rPr>
                        <a:t>How Will I </a:t>
                      </a:r>
                      <a:r>
                        <a:rPr lang="en-US" sz="1400" u="sng">
                          <a:effectLst/>
                        </a:rPr>
                        <a:t>LEARN </a:t>
                      </a:r>
                      <a:r>
                        <a:rPr lang="en-US" sz="1400">
                          <a:effectLst/>
                        </a:rPr>
                        <a:t>More?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03015538"/>
                  </a:ext>
                </a:extLst>
              </a:tr>
              <a:tr h="0">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E9D0CD"/>
                    </a:solidFill>
                  </a:tcPr>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38229077"/>
                  </a:ext>
                </a:extLst>
              </a:tr>
            </a:tbl>
          </a:graphicData>
        </a:graphic>
      </p:graphicFrame>
      <p:sp>
        <p:nvSpPr>
          <p:cNvPr id="7" name="Rectangle 6">
            <a:extLst>
              <a:ext uri="{FF2B5EF4-FFF2-40B4-BE49-F238E27FC236}">
                <a16:creationId xmlns:a16="http://schemas.microsoft.com/office/drawing/2014/main" id="{5E9464F9-EA7E-4194-BA39-890A4A4476F8}"/>
              </a:ext>
              <a:ext uri="{C183D7F6-B498-43B3-948B-1728B52AA6E4}">
                <adec:decorative xmlns:adec="http://schemas.microsoft.com/office/drawing/2017/decorative" val="1"/>
              </a:ext>
            </a:extLst>
          </p:cNvPr>
          <p:cNvSpPr/>
          <p:nvPr/>
        </p:nvSpPr>
        <p:spPr>
          <a:xfrm>
            <a:off x="7629100" y="1263319"/>
            <a:ext cx="3949332" cy="3352800"/>
          </a:xfrm>
          <a:prstGeom prst="rect">
            <a:avLst/>
          </a:prstGeom>
          <a:noFill/>
          <a:ln w="76200">
            <a:solidFill>
              <a:srgbClr val="4177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0" name="Wave 9">
            <a:extLst>
              <a:ext uri="{FF2B5EF4-FFF2-40B4-BE49-F238E27FC236}">
                <a16:creationId xmlns:a16="http://schemas.microsoft.com/office/drawing/2014/main" id="{F695B926-1986-4E7D-9CF2-8C18E5606ABC}"/>
              </a:ext>
            </a:extLst>
          </p:cNvPr>
          <p:cNvSpPr/>
          <p:nvPr/>
        </p:nvSpPr>
        <p:spPr>
          <a:xfrm>
            <a:off x="9495096" y="4721621"/>
            <a:ext cx="1831758" cy="941294"/>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Handout</a:t>
            </a:r>
          </a:p>
        </p:txBody>
      </p:sp>
      <p:pic>
        <p:nvPicPr>
          <p:cNvPr id="12" name="Graphic 11" descr="Paper">
            <a:extLst>
              <a:ext uri="{FF2B5EF4-FFF2-40B4-BE49-F238E27FC236}">
                <a16:creationId xmlns:a16="http://schemas.microsoft.com/office/drawing/2014/main" id="{09821DBC-B109-4644-BE07-54983F3689C9}"/>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51625" y="5009540"/>
            <a:ext cx="575229" cy="575229"/>
          </a:xfrm>
          <a:prstGeom prst="rect">
            <a:avLst/>
          </a:prstGeom>
        </p:spPr>
      </p:pic>
    </p:spTree>
    <p:extLst>
      <p:ext uri="{BB962C8B-B14F-4D97-AF65-F5344CB8AC3E}">
        <p14:creationId xmlns:p14="http://schemas.microsoft.com/office/powerpoint/2010/main" val="262690274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5C1C7-2E66-4B4F-8D4F-4BBFB2512CE9}"/>
              </a:ext>
            </a:extLst>
          </p:cNvPr>
          <p:cNvSpPr>
            <a:spLocks noGrp="1"/>
          </p:cNvSpPr>
          <p:nvPr>
            <p:ph type="title"/>
          </p:nvPr>
        </p:nvSpPr>
        <p:spPr/>
        <p:txBody>
          <a:bodyPr/>
          <a:lstStyle/>
          <a:p>
            <a:r>
              <a:rPr lang="en-US"/>
              <a:t>Taxonomy of Intervention Intensity: Review</a:t>
            </a:r>
          </a:p>
        </p:txBody>
      </p:sp>
      <p:sp>
        <p:nvSpPr>
          <p:cNvPr id="6" name="Slide Number Placeholder 5">
            <a:extLst>
              <a:ext uri="{FF2B5EF4-FFF2-40B4-BE49-F238E27FC236}">
                <a16:creationId xmlns:a16="http://schemas.microsoft.com/office/drawing/2014/main" id="{B8BBDC86-E631-414B-84F8-65172C8F8CAE}"/>
              </a:ext>
            </a:extLst>
          </p:cNvPr>
          <p:cNvSpPr>
            <a:spLocks noGrp="1"/>
          </p:cNvSpPr>
          <p:nvPr>
            <p:ph type="sldNum" sz="quarter" idx="12"/>
          </p:nvPr>
        </p:nvSpPr>
        <p:spPr/>
        <p:txBody>
          <a:bodyPr/>
          <a:lstStyle/>
          <a:p>
            <a:fld id="{BABF4E83-61DB-418F-A99F-17BC9BB58EF6}" type="slidenum">
              <a:rPr lang="en-US" smtClean="0"/>
              <a:t>137</a:t>
            </a:fld>
            <a:endParaRPr lang="en-US"/>
          </a:p>
        </p:txBody>
      </p:sp>
      <p:pic>
        <p:nvPicPr>
          <p:cNvPr id="7" name="Content Placeholder 6" descr="A picture containing text&#10;&#10;Description generated with high confidence">
            <a:extLst>
              <a:ext uri="{FF2B5EF4-FFF2-40B4-BE49-F238E27FC236}">
                <a16:creationId xmlns:a16="http://schemas.microsoft.com/office/drawing/2014/main" id="{40AB4A79-C3CC-E142-ABF4-448742D8CA19}"/>
              </a:ext>
            </a:extLst>
          </p:cNvPr>
          <p:cNvPicPr>
            <a:picLocks noGrp="1" noChangeAspect="1"/>
          </p:cNvPicPr>
          <p:nvPr>
            <p:ph sz="half" idx="2"/>
          </p:nvPr>
        </p:nvPicPr>
        <p:blipFill>
          <a:blip r:embed="rId3" cstate="screen">
            <a:extLst>
              <a:ext uri="{28A0092B-C50C-407E-A947-70E740481C1C}">
                <a14:useLocalDpi xmlns:a14="http://schemas.microsoft.com/office/drawing/2010/main" val="0"/>
              </a:ext>
            </a:extLst>
          </a:blip>
          <a:stretch>
            <a:fillRect/>
          </a:stretch>
        </p:blipFill>
        <p:spPr>
          <a:xfrm>
            <a:off x="1658358" y="1280160"/>
            <a:ext cx="3949035" cy="4774207"/>
          </a:xfrm>
          <a:prstGeom prst="rect">
            <a:avLst/>
          </a:prstGeom>
        </p:spPr>
      </p:pic>
      <p:cxnSp>
        <p:nvCxnSpPr>
          <p:cNvPr id="11" name="Straight Arrow Connector 10">
            <a:extLst>
              <a:ext uri="{FF2B5EF4-FFF2-40B4-BE49-F238E27FC236}">
                <a16:creationId xmlns:a16="http://schemas.microsoft.com/office/drawing/2014/main" id="{9718B56E-1D84-934F-BC66-14DB2A7904BD}"/>
              </a:ext>
              <a:ext uri="{C183D7F6-B498-43B3-948B-1728B52AA6E4}">
                <adec:decorative xmlns:adec="http://schemas.microsoft.com/office/drawing/2017/decorative" val="1"/>
              </a:ext>
            </a:extLst>
          </p:cNvPr>
          <p:cNvCxnSpPr>
            <a:cxnSpLocks/>
          </p:cNvCxnSpPr>
          <p:nvPr/>
        </p:nvCxnSpPr>
        <p:spPr>
          <a:xfrm flipH="1">
            <a:off x="4667422" y="1850427"/>
            <a:ext cx="347224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C913A5F-6E69-48A2-A37C-C17640CDDF4A}"/>
              </a:ext>
              <a:ext uri="{C183D7F6-B498-43B3-948B-1728B52AA6E4}">
                <adec:decorative xmlns:adec="http://schemas.microsoft.com/office/drawing/2017/decorative" val="1"/>
              </a:ext>
            </a:extLst>
          </p:cNvPr>
          <p:cNvCxnSpPr>
            <a:cxnSpLocks/>
          </p:cNvCxnSpPr>
          <p:nvPr/>
        </p:nvCxnSpPr>
        <p:spPr>
          <a:xfrm flipH="1">
            <a:off x="4667422" y="2117127"/>
            <a:ext cx="3751648" cy="23659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0" name="Content Placeholder 3" descr="Screenshot of the Taxonomy of Intervention Intensity chart pointing to Validated Intervention Program and Intervention Adaptation on the DBI graphic">
            <a:extLst>
              <a:ext uri="{FF2B5EF4-FFF2-40B4-BE49-F238E27FC236}">
                <a16:creationId xmlns:a16="http://schemas.microsoft.com/office/drawing/2014/main" id="{6495907D-7A9D-4159-8177-09DB5C70430C}"/>
              </a:ext>
            </a:extLst>
          </p:cNvPr>
          <p:cNvPicPr>
            <a:picLocks noGrp="1" noChangeAspect="1"/>
          </p:cNvPicPr>
          <p:nvPr>
            <p:ph idx="1"/>
          </p:nvPr>
        </p:nvPicPr>
        <p:blipFill>
          <a:blip r:embed="rId4"/>
          <a:stretch>
            <a:fillRect/>
          </a:stretch>
        </p:blipFill>
        <p:spPr>
          <a:xfrm>
            <a:off x="6936615" y="1569681"/>
            <a:ext cx="4379039" cy="2747963"/>
          </a:xfrm>
          <a:prstGeom prst="rect">
            <a:avLst/>
          </a:prstGeom>
          <a:ln>
            <a:solidFill>
              <a:schemeClr val="bg1">
                <a:lumMod val="65000"/>
              </a:schemeClr>
            </a:solidFill>
          </a:ln>
        </p:spPr>
      </p:pic>
    </p:spTree>
    <p:extLst>
      <p:ext uri="{BB962C8B-B14F-4D97-AF65-F5344CB8AC3E}">
        <p14:creationId xmlns:p14="http://schemas.microsoft.com/office/powerpoint/2010/main" val="307229040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Things to Remember</a:t>
            </a:r>
          </a:p>
        </p:txBody>
      </p:sp>
      <p:sp>
        <p:nvSpPr>
          <p:cNvPr id="3" name="Content Placeholder 2"/>
          <p:cNvSpPr>
            <a:spLocks noGrp="1"/>
          </p:cNvSpPr>
          <p:nvPr>
            <p:ph sz="quarter" idx="15"/>
          </p:nvPr>
        </p:nvSpPr>
        <p:spPr/>
        <p:txBody>
          <a:bodyPr>
            <a:normAutofit/>
          </a:bodyPr>
          <a:lstStyle/>
          <a:p>
            <a:pPr>
              <a:spcBef>
                <a:spcPts val="600"/>
              </a:spcBef>
            </a:pPr>
            <a:r>
              <a:rPr lang="en-US" sz="2400"/>
              <a:t>DBI is ongoing and intense. Relatively few students should need it (3% to 5% of the school population).</a:t>
            </a:r>
          </a:p>
          <a:p>
            <a:pPr>
              <a:spcBef>
                <a:spcPts val="600"/>
              </a:spcBef>
            </a:pPr>
            <a:r>
              <a:rPr lang="en-US" sz="2400"/>
              <a:t>Academic and behavior supports do not exist in isolation.</a:t>
            </a:r>
          </a:p>
          <a:p>
            <a:pPr>
              <a:spcBef>
                <a:spcPts val="600"/>
              </a:spcBef>
            </a:pPr>
            <a:r>
              <a:rPr lang="en-US" sz="2400"/>
              <a:t>There is no perfect intervention, but it is important to understand your intervention’s strengths and limitations and to start with a strong foundation.</a:t>
            </a:r>
          </a:p>
          <a:p>
            <a:pPr>
              <a:spcBef>
                <a:spcPts val="600"/>
              </a:spcBef>
            </a:pPr>
            <a:r>
              <a:rPr lang="en-US" sz="2400"/>
              <a:t>Don’t make too many intervention adaptations at the same time.</a:t>
            </a:r>
          </a:p>
        </p:txBody>
      </p:sp>
      <p:sp>
        <p:nvSpPr>
          <p:cNvPr id="4" name="Text Placeholder 3">
            <a:extLst>
              <a:ext uri="{FF2B5EF4-FFF2-40B4-BE49-F238E27FC236}">
                <a16:creationId xmlns:a16="http://schemas.microsoft.com/office/drawing/2014/main" id="{DAD9F395-BD88-4E36-A2B4-514577B26E16}"/>
              </a:ext>
            </a:extLst>
          </p:cNvPr>
          <p:cNvSpPr>
            <a:spLocks noGrp="1"/>
          </p:cNvSpPr>
          <p:nvPr>
            <p:ph type="body" sz="quarter" idx="13"/>
          </p:nvPr>
        </p:nvSpPr>
        <p:spPr/>
        <p:txBody>
          <a:bodyPr/>
          <a:lstStyle/>
          <a:p>
            <a:endParaRPr lang="en-US"/>
          </a:p>
        </p:txBody>
      </p:sp>
      <p:sp>
        <p:nvSpPr>
          <p:cNvPr id="5" name="Slide Number Placeholder 4"/>
          <p:cNvSpPr>
            <a:spLocks noGrp="1"/>
          </p:cNvSpPr>
          <p:nvPr>
            <p:ph type="sldNum" sz="quarter" idx="14"/>
          </p:nvPr>
        </p:nvSpPr>
        <p:spPr/>
        <p:txBody>
          <a:bodyPr/>
          <a:lstStyle/>
          <a:p>
            <a:pPr algn="r"/>
            <a:fld id="{F3477EC8-074D-41C4-94AE-E9EA7CEEA348}" type="slidenum">
              <a:rPr lang="en-US" smtClean="0"/>
              <a:pPr algn="r"/>
              <a:t>138</a:t>
            </a:fld>
            <a:endParaRPr lang="en-US"/>
          </a:p>
        </p:txBody>
      </p:sp>
    </p:spTree>
    <p:extLst>
      <p:ext uri="{BB962C8B-B14F-4D97-AF65-F5344CB8AC3E}">
        <p14:creationId xmlns:p14="http://schemas.microsoft.com/office/powerpoint/2010/main" val="184602526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B7CD4C-938C-4A11-9B57-180DB0B2FD32}"/>
              </a:ext>
            </a:extLst>
          </p:cNvPr>
          <p:cNvSpPr>
            <a:spLocks noGrp="1"/>
          </p:cNvSpPr>
          <p:nvPr>
            <p:ph type="title"/>
          </p:nvPr>
        </p:nvSpPr>
        <p:spPr/>
        <p:txBody>
          <a:bodyPr/>
          <a:lstStyle/>
          <a:p>
            <a:r>
              <a:rPr lang="en-US"/>
              <a:t>Reflection</a:t>
            </a:r>
          </a:p>
        </p:txBody>
      </p:sp>
      <p:sp>
        <p:nvSpPr>
          <p:cNvPr id="4" name="Slide Number Placeholder 3">
            <a:extLst>
              <a:ext uri="{FF2B5EF4-FFF2-40B4-BE49-F238E27FC236}">
                <a16:creationId xmlns:a16="http://schemas.microsoft.com/office/drawing/2014/main" id="{4B800178-053F-4420-8912-07F93C195D47}"/>
              </a:ext>
            </a:extLst>
          </p:cNvPr>
          <p:cNvSpPr>
            <a:spLocks noGrp="1"/>
          </p:cNvSpPr>
          <p:nvPr>
            <p:ph type="sldNum" sz="quarter" idx="14"/>
          </p:nvPr>
        </p:nvSpPr>
        <p:spPr/>
        <p:txBody>
          <a:bodyPr/>
          <a:lstStyle/>
          <a:p>
            <a:fld id="{99A20822-4A49-4D36-86E3-300BA48D3F00}" type="slidenum">
              <a:rPr lang="en-US" smtClean="0"/>
              <a:pPr/>
              <a:t>139</a:t>
            </a:fld>
            <a:endParaRPr lang="en-US"/>
          </a:p>
        </p:txBody>
      </p:sp>
      <p:graphicFrame>
        <p:nvGraphicFramePr>
          <p:cNvPr id="3" name="Table 2">
            <a:extLst>
              <a:ext uri="{FF2B5EF4-FFF2-40B4-BE49-F238E27FC236}">
                <a16:creationId xmlns:a16="http://schemas.microsoft.com/office/drawing/2014/main" id="{55FE2D6B-3089-47EE-802E-F1AA17B01D49}"/>
              </a:ext>
            </a:extLst>
          </p:cNvPr>
          <p:cNvGraphicFramePr>
            <a:graphicFrameLocks noGrp="1"/>
          </p:cNvGraphicFramePr>
          <p:nvPr>
            <p:extLst>
              <p:ext uri="{D42A27DB-BD31-4B8C-83A1-F6EECF244321}">
                <p14:modId xmlns:p14="http://schemas.microsoft.com/office/powerpoint/2010/main" val="1773352093"/>
              </p:ext>
            </p:extLst>
          </p:nvPr>
        </p:nvGraphicFramePr>
        <p:xfrm>
          <a:off x="589026" y="1460500"/>
          <a:ext cx="11012424" cy="4206240"/>
        </p:xfrm>
        <a:graphic>
          <a:graphicData uri="http://schemas.openxmlformats.org/drawingml/2006/table">
            <a:tbl>
              <a:tblPr firstRow="1" bandRow="1">
                <a:tableStyleId>{5C22544A-7EE6-4342-B048-85BDC9FD1C3A}</a:tableStyleId>
              </a:tblPr>
              <a:tblGrid>
                <a:gridCol w="3670808">
                  <a:extLst>
                    <a:ext uri="{9D8B030D-6E8A-4147-A177-3AD203B41FA5}">
                      <a16:colId xmlns:a16="http://schemas.microsoft.com/office/drawing/2014/main" val="3780790738"/>
                    </a:ext>
                  </a:extLst>
                </a:gridCol>
                <a:gridCol w="3670808">
                  <a:extLst>
                    <a:ext uri="{9D8B030D-6E8A-4147-A177-3AD203B41FA5}">
                      <a16:colId xmlns:a16="http://schemas.microsoft.com/office/drawing/2014/main" val="1298781968"/>
                    </a:ext>
                  </a:extLst>
                </a:gridCol>
                <a:gridCol w="3670808">
                  <a:extLst>
                    <a:ext uri="{9D8B030D-6E8A-4147-A177-3AD203B41FA5}">
                      <a16:colId xmlns:a16="http://schemas.microsoft.com/office/drawing/2014/main" val="3537788548"/>
                    </a:ext>
                  </a:extLst>
                </a:gridCol>
              </a:tblGrid>
              <a:tr h="1104331">
                <a:tc>
                  <a:txBody>
                    <a:bodyPr/>
                    <a:lstStyle/>
                    <a:p>
                      <a:pPr algn="ctr"/>
                      <a:r>
                        <a:rPr lang="en-US" sz="2400"/>
                        <a:t>What am I most excited about?</a:t>
                      </a:r>
                    </a:p>
                  </a:txBody>
                  <a:tcPr anchor="b"/>
                </a:tc>
                <a:tc>
                  <a:txBody>
                    <a:bodyPr/>
                    <a:lstStyle/>
                    <a:p>
                      <a:pPr algn="ctr"/>
                      <a:r>
                        <a:rPr lang="en-US" sz="2400"/>
                        <a:t>What am I unsure or want to learn more about? </a:t>
                      </a:r>
                    </a:p>
                  </a:txBody>
                  <a:tcPr anchor="b"/>
                </a:tc>
                <a:tc>
                  <a:txBody>
                    <a:bodyPr/>
                    <a:lstStyle/>
                    <a:p>
                      <a:pPr algn="ctr"/>
                      <a:r>
                        <a:rPr lang="en-US" sz="2400"/>
                        <a:t>What changes will I make as a result of what I learned today?</a:t>
                      </a:r>
                    </a:p>
                  </a:txBody>
                  <a:tcPr anchor="b"/>
                </a:tc>
                <a:extLst>
                  <a:ext uri="{0D108BD9-81ED-4DB2-BD59-A6C34878D82A}">
                    <a16:rowId xmlns:a16="http://schemas.microsoft.com/office/drawing/2014/main" val="914054380"/>
                  </a:ext>
                </a:extLst>
              </a:tr>
              <a:tr h="1291417">
                <a:tc>
                  <a:txBody>
                    <a:bodyPr/>
                    <a:lstStyle/>
                    <a:p>
                      <a:endParaRPr lang="en-US" sz="2400"/>
                    </a:p>
                  </a:txBody>
                  <a:tcPr/>
                </a:tc>
                <a:tc>
                  <a:txBody>
                    <a:bodyPr/>
                    <a:lstStyle/>
                    <a:p>
                      <a:endParaRPr lang="en-US" sz="2400"/>
                    </a:p>
                    <a:p>
                      <a:endParaRPr lang="en-US" sz="2400"/>
                    </a:p>
                    <a:p>
                      <a:endParaRPr lang="en-US" sz="2400"/>
                    </a:p>
                    <a:p>
                      <a:endParaRPr lang="en-US" sz="2400"/>
                    </a:p>
                    <a:p>
                      <a:endParaRPr lang="en-US" sz="2400"/>
                    </a:p>
                    <a:p>
                      <a:endParaRPr lang="en-US" sz="2400"/>
                    </a:p>
                    <a:p>
                      <a:endParaRPr lang="en-US" sz="2400"/>
                    </a:p>
                    <a:p>
                      <a:endParaRPr lang="en-US" sz="2400"/>
                    </a:p>
                  </a:txBody>
                  <a:tcPr/>
                </a:tc>
                <a:tc>
                  <a:txBody>
                    <a:bodyPr/>
                    <a:lstStyle/>
                    <a:p>
                      <a:endParaRPr lang="en-US" sz="2400"/>
                    </a:p>
                  </a:txBody>
                  <a:tcPr/>
                </a:tc>
                <a:extLst>
                  <a:ext uri="{0D108BD9-81ED-4DB2-BD59-A6C34878D82A}">
                    <a16:rowId xmlns:a16="http://schemas.microsoft.com/office/drawing/2014/main" val="884487711"/>
                  </a:ext>
                </a:extLst>
              </a:tr>
            </a:tbl>
          </a:graphicData>
        </a:graphic>
      </p:graphicFrame>
    </p:spTree>
    <p:extLst>
      <p:ext uri="{BB962C8B-B14F-4D97-AF65-F5344CB8AC3E}">
        <p14:creationId xmlns:p14="http://schemas.microsoft.com/office/powerpoint/2010/main" val="361744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Taxonomy Ratings</a:t>
            </a:r>
          </a:p>
        </p:txBody>
      </p:sp>
      <p:graphicFrame>
        <p:nvGraphicFramePr>
          <p:cNvPr id="21" name="Content Placeholder 20">
            <a:extLst>
              <a:ext uri="{FF2B5EF4-FFF2-40B4-BE49-F238E27FC236}">
                <a16:creationId xmlns:a16="http://schemas.microsoft.com/office/drawing/2014/main" id="{73F6034B-D6A6-3841-B37D-9D407A2FB1DB}"/>
              </a:ext>
            </a:extLst>
          </p:cNvPr>
          <p:cNvGraphicFramePr>
            <a:graphicFrameLocks noGrp="1"/>
          </p:cNvGraphicFramePr>
          <p:nvPr>
            <p:ph sz="quarter" idx="15"/>
            <p:extLst>
              <p:ext uri="{D42A27DB-BD31-4B8C-83A1-F6EECF244321}">
                <p14:modId xmlns:p14="http://schemas.microsoft.com/office/powerpoint/2010/main" val="2651822809"/>
              </p:ext>
            </p:extLst>
          </p:nvPr>
        </p:nvGraphicFramePr>
        <p:xfrm>
          <a:off x="458852" y="1920036"/>
          <a:ext cx="11274424" cy="2651760"/>
        </p:xfrm>
        <a:graphic>
          <a:graphicData uri="http://schemas.openxmlformats.org/drawingml/2006/table">
            <a:tbl>
              <a:tblPr firstRow="1" bandRow="1">
                <a:tableStyleId>{5940675A-B579-460E-94D1-54222C63F5DA}</a:tableStyleId>
              </a:tblPr>
              <a:tblGrid>
                <a:gridCol w="2818606">
                  <a:extLst>
                    <a:ext uri="{9D8B030D-6E8A-4147-A177-3AD203B41FA5}">
                      <a16:colId xmlns:a16="http://schemas.microsoft.com/office/drawing/2014/main" val="2021640973"/>
                    </a:ext>
                  </a:extLst>
                </a:gridCol>
                <a:gridCol w="2818606">
                  <a:extLst>
                    <a:ext uri="{9D8B030D-6E8A-4147-A177-3AD203B41FA5}">
                      <a16:colId xmlns:a16="http://schemas.microsoft.com/office/drawing/2014/main" val="2825273668"/>
                    </a:ext>
                  </a:extLst>
                </a:gridCol>
                <a:gridCol w="2818606">
                  <a:extLst>
                    <a:ext uri="{9D8B030D-6E8A-4147-A177-3AD203B41FA5}">
                      <a16:colId xmlns:a16="http://schemas.microsoft.com/office/drawing/2014/main" val="1209125442"/>
                    </a:ext>
                  </a:extLst>
                </a:gridCol>
                <a:gridCol w="2818606">
                  <a:extLst>
                    <a:ext uri="{9D8B030D-6E8A-4147-A177-3AD203B41FA5}">
                      <a16:colId xmlns:a16="http://schemas.microsoft.com/office/drawing/2014/main" val="1518851305"/>
                    </a:ext>
                  </a:extLst>
                </a:gridCol>
              </a:tblGrid>
              <a:tr h="370840">
                <a:tc>
                  <a:txBody>
                    <a:bodyPr/>
                    <a:lstStyle/>
                    <a:p>
                      <a:pPr algn="ctr"/>
                      <a:r>
                        <a:rPr lang="en-US" sz="7200" b="1">
                          <a:effectLst>
                            <a:outerShdw blurRad="50800" dist="38100" dir="2700000" algn="tl" rotWithShape="0">
                              <a:prstClr val="black">
                                <a:alpha val="40000"/>
                              </a:prstClr>
                            </a:outerShdw>
                          </a:effectLst>
                        </a:rPr>
                        <a:t>0</a:t>
                      </a:r>
                    </a:p>
                  </a:txBody>
                  <a:tcPr>
                    <a:lnB w="12700" cmpd="sng">
                      <a:noFill/>
                    </a:lnB>
                  </a:tcPr>
                </a:tc>
                <a:tc>
                  <a:txBody>
                    <a:bodyPr/>
                    <a:lstStyle/>
                    <a:p>
                      <a:pPr algn="ctr"/>
                      <a:r>
                        <a:rPr lang="en-US" sz="7200" b="1">
                          <a:effectLst>
                            <a:outerShdw blurRad="50800" dist="38100" dir="2700000" algn="tl" rotWithShape="0">
                              <a:prstClr val="black">
                                <a:alpha val="40000"/>
                              </a:prstClr>
                            </a:outerShdw>
                          </a:effectLst>
                        </a:rPr>
                        <a:t>1</a:t>
                      </a:r>
                    </a:p>
                  </a:txBody>
                  <a:tcPr>
                    <a:lnB w="12700" cmpd="sng">
                      <a:noFill/>
                    </a:lnB>
                  </a:tcPr>
                </a:tc>
                <a:tc>
                  <a:txBody>
                    <a:bodyPr/>
                    <a:lstStyle/>
                    <a:p>
                      <a:pPr algn="ctr"/>
                      <a:r>
                        <a:rPr lang="en-US" sz="7200" b="1">
                          <a:effectLst>
                            <a:outerShdw blurRad="50800" dist="38100" dir="2700000" algn="tl" rotWithShape="0">
                              <a:prstClr val="black">
                                <a:alpha val="40000"/>
                              </a:prstClr>
                            </a:outerShdw>
                          </a:effectLst>
                        </a:rPr>
                        <a:t>2</a:t>
                      </a:r>
                    </a:p>
                  </a:txBody>
                  <a:tcPr>
                    <a:lnB w="12700" cmpd="sng">
                      <a:noFill/>
                    </a:lnB>
                  </a:tcPr>
                </a:tc>
                <a:tc>
                  <a:txBody>
                    <a:bodyPr/>
                    <a:lstStyle/>
                    <a:p>
                      <a:pPr algn="ctr"/>
                      <a:r>
                        <a:rPr lang="en-US" sz="7200" b="1">
                          <a:effectLst>
                            <a:outerShdw blurRad="50800" dist="38100" dir="2700000" algn="tl" rotWithShape="0">
                              <a:prstClr val="black">
                                <a:alpha val="40000"/>
                              </a:prstClr>
                            </a:outerShdw>
                          </a:effectLst>
                        </a:rPr>
                        <a:t>3</a:t>
                      </a:r>
                    </a:p>
                  </a:txBody>
                  <a:tcPr>
                    <a:lnB w="12700" cmpd="sng">
                      <a:noFill/>
                    </a:lnB>
                  </a:tcPr>
                </a:tc>
                <a:extLst>
                  <a:ext uri="{0D108BD9-81ED-4DB2-BD59-A6C34878D82A}">
                    <a16:rowId xmlns:a16="http://schemas.microsoft.com/office/drawing/2014/main" val="136588026"/>
                  </a:ext>
                </a:extLst>
              </a:tr>
              <a:tr h="370840">
                <a:tc>
                  <a:txBody>
                    <a:bodyPr/>
                    <a:lstStyle/>
                    <a:p>
                      <a:pPr algn="ctr"/>
                      <a:r>
                        <a:rPr lang="en-US" sz="3000" b="1"/>
                        <a:t>Fails</a:t>
                      </a:r>
                      <a:r>
                        <a:rPr lang="en-US" sz="3000"/>
                        <a:t> to </a:t>
                      </a:r>
                    </a:p>
                    <a:p>
                      <a:pPr algn="ctr"/>
                      <a:r>
                        <a:rPr lang="en-US" sz="3000"/>
                        <a:t>address </a:t>
                      </a:r>
                    </a:p>
                    <a:p>
                      <a:pPr algn="ctr"/>
                      <a:r>
                        <a:rPr lang="en-US" sz="3000"/>
                        <a:t>standard</a:t>
                      </a:r>
                    </a:p>
                  </a:txBody>
                  <a:tcPr>
                    <a:lnL w="12700" cmpd="sng">
                      <a:noFill/>
                    </a:lnL>
                    <a:lnR w="12700" cmpd="sng">
                      <a:noFill/>
                    </a:lnR>
                    <a:lnT w="12700" cmpd="sng">
                      <a:noFill/>
                    </a:lnT>
                    <a:lnB w="12700" cmpd="sng">
                      <a:noFill/>
                    </a:lnB>
                    <a:lnTlToBr w="12700" cmpd="sng">
                      <a:noFill/>
                      <a:prstDash val="solid"/>
                    </a:lnTlToBr>
                    <a:solidFill>
                      <a:schemeClr val="accent1">
                        <a:alpha val="25000"/>
                      </a:schemeClr>
                    </a:solidFill>
                  </a:tcPr>
                </a:tc>
                <a:tc>
                  <a:txBody>
                    <a:bodyPr/>
                    <a:lstStyle/>
                    <a:p>
                      <a:pPr algn="ctr"/>
                      <a:r>
                        <a:rPr lang="en-US" sz="3000"/>
                        <a:t>Addresses standard </a:t>
                      </a:r>
                    </a:p>
                    <a:p>
                      <a:pPr algn="ctr"/>
                      <a:r>
                        <a:rPr lang="en-US" sz="3000" b="1"/>
                        <a:t>minimally</a:t>
                      </a:r>
                    </a:p>
                  </a:txBody>
                  <a:tcPr>
                    <a:lnL w="12700" cmpd="sng">
                      <a:noFill/>
                    </a:lnL>
                    <a:lnR w="12700" cmpd="sng">
                      <a:noFill/>
                    </a:lnR>
                    <a:lnT w="12700" cmpd="sng">
                      <a:noFill/>
                    </a:lnT>
                    <a:lnB w="12700" cmpd="sng">
                      <a:noFill/>
                    </a:lnB>
                    <a:lnTlToBr w="12700" cmpd="sng">
                      <a:noFill/>
                      <a:prstDash val="solid"/>
                    </a:lnTlToBr>
                    <a:solidFill>
                      <a:schemeClr val="accent1">
                        <a:alpha val="50000"/>
                      </a:schemeClr>
                    </a:solidFill>
                  </a:tcPr>
                </a:tc>
                <a:tc>
                  <a:txBody>
                    <a:bodyPr/>
                    <a:lstStyle/>
                    <a:p>
                      <a:pPr algn="ctr"/>
                      <a:r>
                        <a:rPr lang="en-US" sz="3000"/>
                        <a:t>Addresses standard </a:t>
                      </a:r>
                      <a:r>
                        <a:rPr lang="en-US" sz="3000" b="1"/>
                        <a:t>moderately</a:t>
                      </a:r>
                    </a:p>
                  </a:txBody>
                  <a:tcPr>
                    <a:lnL w="12700" cmpd="sng">
                      <a:noFill/>
                    </a:lnL>
                    <a:lnR w="12700" cmpd="sng">
                      <a:noFill/>
                    </a:lnR>
                    <a:lnT w="12700" cmpd="sng">
                      <a:noFill/>
                    </a:lnT>
                    <a:lnB w="12700" cmpd="sng">
                      <a:noFill/>
                    </a:lnB>
                    <a:lnTlToBr w="12700" cmpd="sng">
                      <a:noFill/>
                      <a:prstDash val="solid"/>
                    </a:lnTlToBr>
                    <a:solidFill>
                      <a:schemeClr val="accent1">
                        <a:alpha val="75000"/>
                      </a:schemeClr>
                    </a:solidFill>
                  </a:tcPr>
                </a:tc>
                <a:tc>
                  <a:txBody>
                    <a:bodyPr/>
                    <a:lstStyle/>
                    <a:p>
                      <a:pPr algn="ctr"/>
                      <a:r>
                        <a:rPr lang="en-US" sz="3000" dirty="0"/>
                        <a:t>Addresses standard </a:t>
                      </a:r>
                    </a:p>
                    <a:p>
                      <a:pPr algn="ctr"/>
                      <a:r>
                        <a:rPr lang="en-US" sz="3000" b="1" dirty="0"/>
                        <a:t>proficiently</a:t>
                      </a:r>
                    </a:p>
                  </a:txBody>
                  <a:tcPr>
                    <a:lnL w="12700" cmpd="sng">
                      <a:noFill/>
                    </a:lnL>
                    <a:lnR w="12700" cmpd="sng">
                      <a:noFill/>
                    </a:lnR>
                    <a:lnT w="12700" cmpd="sng">
                      <a:noFill/>
                    </a:lnT>
                    <a:lnB w="12700" cmpd="sng">
                      <a:noFill/>
                    </a:lnB>
                    <a:lnTlToBr w="12700" cmpd="sng">
                      <a:noFill/>
                      <a:prstDash val="solid"/>
                    </a:lnTlToBr>
                    <a:solidFill>
                      <a:schemeClr val="accent1"/>
                    </a:solidFill>
                  </a:tcPr>
                </a:tc>
                <a:extLst>
                  <a:ext uri="{0D108BD9-81ED-4DB2-BD59-A6C34878D82A}">
                    <a16:rowId xmlns:a16="http://schemas.microsoft.com/office/drawing/2014/main" val="873621820"/>
                  </a:ext>
                </a:extLst>
              </a:tr>
            </a:tbl>
          </a:graphicData>
        </a:graphic>
      </p:graphicFrame>
      <p:sp>
        <p:nvSpPr>
          <p:cNvPr id="5" name="Slide Number Placeholder 4"/>
          <p:cNvSpPr>
            <a:spLocks noGrp="1"/>
          </p:cNvSpPr>
          <p:nvPr>
            <p:ph type="sldNum" sz="quarter" idx="14"/>
          </p:nvPr>
        </p:nvSpPr>
        <p:spPr/>
        <p:txBody>
          <a:bodyPr/>
          <a:lstStyle/>
          <a:p>
            <a:fld id="{99A20822-4A49-4D36-86E3-300BA48D3F00}" type="slidenum">
              <a:rPr lang="en-US" smtClean="0"/>
              <a:pPr/>
              <a:t>14</a:t>
            </a:fld>
            <a:endParaRPr lang="en-US"/>
          </a:p>
        </p:txBody>
      </p:sp>
      <p:pic>
        <p:nvPicPr>
          <p:cNvPr id="12" name="Graphic 11" descr="Paper">
            <a:extLst>
              <a:ext uri="{FF2B5EF4-FFF2-40B4-BE49-F238E27FC236}">
                <a16:creationId xmlns:a16="http://schemas.microsoft.com/office/drawing/2014/main" id="{D6BEA5E8-C5F5-4391-9693-07421E2B5656}"/>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83786" y="5591213"/>
            <a:ext cx="533378" cy="532356"/>
          </a:xfrm>
          <a:prstGeom prst="rect">
            <a:avLst/>
          </a:prstGeom>
        </p:spPr>
      </p:pic>
      <p:sp>
        <p:nvSpPr>
          <p:cNvPr id="9" name="Wave 8">
            <a:extLst>
              <a:ext uri="{FF2B5EF4-FFF2-40B4-BE49-F238E27FC236}">
                <a16:creationId xmlns:a16="http://schemas.microsoft.com/office/drawing/2014/main" id="{D2A0091A-1385-4F70-87D4-DF282726FE81}"/>
              </a:ext>
            </a:extLst>
          </p:cNvPr>
          <p:cNvSpPr/>
          <p:nvPr/>
        </p:nvSpPr>
        <p:spPr>
          <a:xfrm>
            <a:off x="8475011" y="4778688"/>
            <a:ext cx="2656051" cy="1551773"/>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10" name="Graphic 9" descr="Paper">
            <a:extLst>
              <a:ext uri="{FF2B5EF4-FFF2-40B4-BE49-F238E27FC236}">
                <a16:creationId xmlns:a16="http://schemas.microsoft.com/office/drawing/2014/main" id="{09BC0234-0E8C-4E86-9456-E6F5CA2987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7700" y="5348614"/>
            <a:ext cx="601379" cy="601379"/>
          </a:xfrm>
          <a:prstGeom prst="rect">
            <a:avLst/>
          </a:prstGeom>
        </p:spPr>
      </p:pic>
    </p:spTree>
    <p:extLst>
      <p:ext uri="{BB962C8B-B14F-4D97-AF65-F5344CB8AC3E}">
        <p14:creationId xmlns:p14="http://schemas.microsoft.com/office/powerpoint/2010/main" val="48812554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155C1-FBCA-467B-991E-1B191C788020}"/>
              </a:ext>
            </a:extLst>
          </p:cNvPr>
          <p:cNvSpPr>
            <a:spLocks noGrp="1"/>
          </p:cNvSpPr>
          <p:nvPr>
            <p:ph type="title"/>
          </p:nvPr>
        </p:nvSpPr>
        <p:spPr/>
        <p:txBody>
          <a:bodyPr/>
          <a:lstStyle/>
          <a:p>
            <a:r>
              <a:rPr lang="en-US"/>
              <a:t>References</a:t>
            </a:r>
          </a:p>
        </p:txBody>
      </p:sp>
      <p:sp>
        <p:nvSpPr>
          <p:cNvPr id="3" name="Text Placeholder 2">
            <a:extLst>
              <a:ext uri="{FF2B5EF4-FFF2-40B4-BE49-F238E27FC236}">
                <a16:creationId xmlns:a16="http://schemas.microsoft.com/office/drawing/2014/main" id="{1332EFF7-15E0-4976-9C61-80883C1D9BAD}"/>
              </a:ext>
            </a:extLst>
          </p:cNvPr>
          <p:cNvSpPr>
            <a:spLocks noGrp="1"/>
          </p:cNvSpPr>
          <p:nvPr>
            <p:ph type="body" sz="quarter" idx="13"/>
          </p:nvPr>
        </p:nvSpPr>
        <p:spPr/>
        <p:txBody>
          <a:bodyPr/>
          <a:lstStyle/>
          <a:p>
            <a:pPr marL="457200"/>
            <a:r>
              <a:rPr lang="en-US"/>
              <a:t>Blair, C., &amp; Razza, R. P. (2007). Relating effortful control, executive function, and false belief understanding to emerging math and literacy ability in kindergarten. </a:t>
            </a:r>
            <a:r>
              <a:rPr lang="en-US" i="1"/>
              <a:t>Child Development, 78,</a:t>
            </a:r>
            <a:r>
              <a:rPr lang="en-US"/>
              <a:t> 647–663. </a:t>
            </a:r>
            <a:r>
              <a:rPr lang="en-US">
                <a:hlinkClick r:id="rId3"/>
              </a:rPr>
              <a:t>https://doi.org/10.1111/j.1467-8624.2007.01019.x</a:t>
            </a:r>
            <a:r>
              <a:rPr lang="en-US"/>
              <a:t> </a:t>
            </a:r>
          </a:p>
          <a:p>
            <a:pPr marL="457200"/>
            <a:r>
              <a:rPr lang="en-US"/>
              <a:t>Borella, E., Caretti, B., &amp; Pelegrina, S. (2010). The specific role of inhibition in reading comprehension on good and poor comprehenders. </a:t>
            </a:r>
            <a:r>
              <a:rPr lang="en-US" i="1"/>
              <a:t>Journal on Learning Disabilities, 43,</a:t>
            </a:r>
            <a:r>
              <a:rPr lang="en-US"/>
              <a:t> 541–552.</a:t>
            </a:r>
          </a:p>
          <a:p>
            <a:pPr marL="457200"/>
            <a:r>
              <a:rPr lang="en-US"/>
              <a:t>Ciullo, S., Lo, Y-L. S., Wanzek, J., &amp; Reed, D. K. (2016). A synthesis of research on informational text reading interventions for elementary students with learning disabilities. </a:t>
            </a:r>
            <a:r>
              <a:rPr lang="en-US" i="1"/>
              <a:t>Journal of Learning Disabilities, 49</a:t>
            </a:r>
            <a:r>
              <a:rPr lang="en-US"/>
              <a:t>(3), </a:t>
            </a:r>
            <a:br>
              <a:rPr lang="en-US"/>
            </a:br>
            <a:r>
              <a:rPr lang="en-US"/>
              <a:t>257–271.</a:t>
            </a:r>
          </a:p>
          <a:p>
            <a:pPr marL="457200"/>
            <a:r>
              <a:rPr lang="en-US"/>
              <a:t>Dane, A. V., &amp; Schneider, B. H. (1998). Program integrity in primary and early secondary prevention: Are implementation effects out of control. </a:t>
            </a:r>
            <a:r>
              <a:rPr lang="en-US" i="1"/>
              <a:t>Clinical Psychology Review, 18, </a:t>
            </a:r>
            <a:r>
              <a:rPr lang="en-US"/>
              <a:t>23–45. </a:t>
            </a:r>
            <a:r>
              <a:rPr lang="en-US">
                <a:hlinkClick r:id="rId4"/>
              </a:rPr>
              <a:t>https://doi.org/10.1016/S0272-7358(97)00043-3</a:t>
            </a:r>
            <a:endParaRPr lang="en-US">
              <a:latin typeface="Arial" panose="020B0604020202020204" pitchFamily="34" charset="0"/>
              <a:cs typeface="Arial" panose="020B0604020202020204" pitchFamily="34" charset="0"/>
            </a:endParaRPr>
          </a:p>
          <a:p>
            <a:pPr marL="457200"/>
            <a:r>
              <a:rPr lang="en-US"/>
              <a:t>Deno, S. L., &amp; Mirkin, P. K. (1977). </a:t>
            </a:r>
            <a:r>
              <a:rPr lang="en-US" i="1"/>
              <a:t>Data-based program modification: A manual. </a:t>
            </a:r>
            <a:r>
              <a:rPr lang="en-US"/>
              <a:t>Reston VA: Council for Exceptional Children.</a:t>
            </a:r>
          </a:p>
        </p:txBody>
      </p:sp>
      <p:sp>
        <p:nvSpPr>
          <p:cNvPr id="4" name="Slide Number Placeholder 3">
            <a:extLst>
              <a:ext uri="{FF2B5EF4-FFF2-40B4-BE49-F238E27FC236}">
                <a16:creationId xmlns:a16="http://schemas.microsoft.com/office/drawing/2014/main" id="{1A56D825-0157-436B-B335-CD6C283C9CAB}"/>
              </a:ext>
            </a:extLst>
          </p:cNvPr>
          <p:cNvSpPr>
            <a:spLocks noGrp="1"/>
          </p:cNvSpPr>
          <p:nvPr>
            <p:ph type="sldNum" sz="quarter" idx="15"/>
          </p:nvPr>
        </p:nvSpPr>
        <p:spPr/>
        <p:txBody>
          <a:bodyPr/>
          <a:lstStyle/>
          <a:p>
            <a:fld id="{99A20822-4A49-4D36-86E3-300BA48D3F00}" type="slidenum">
              <a:rPr lang="en-US" smtClean="0"/>
              <a:pPr/>
              <a:t>140</a:t>
            </a:fld>
            <a:endParaRPr lang="en-US"/>
          </a:p>
        </p:txBody>
      </p:sp>
    </p:spTree>
    <p:extLst>
      <p:ext uri="{BB962C8B-B14F-4D97-AF65-F5344CB8AC3E}">
        <p14:creationId xmlns:p14="http://schemas.microsoft.com/office/powerpoint/2010/main" val="161518723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ADFA8-B8E5-4A70-B882-7CF926111F1F}"/>
              </a:ext>
            </a:extLst>
          </p:cNvPr>
          <p:cNvSpPr>
            <a:spLocks noGrp="1"/>
          </p:cNvSpPr>
          <p:nvPr>
            <p:ph type="title"/>
          </p:nvPr>
        </p:nvSpPr>
        <p:spPr/>
        <p:txBody>
          <a:bodyPr/>
          <a:lstStyle/>
          <a:p>
            <a:r>
              <a:rPr lang="en-US"/>
              <a:t>References</a:t>
            </a:r>
          </a:p>
        </p:txBody>
      </p:sp>
      <p:sp>
        <p:nvSpPr>
          <p:cNvPr id="3" name="Text Placeholder 2">
            <a:extLst>
              <a:ext uri="{FF2B5EF4-FFF2-40B4-BE49-F238E27FC236}">
                <a16:creationId xmlns:a16="http://schemas.microsoft.com/office/drawing/2014/main" id="{0F05916F-532A-4994-B599-43E916CDE93C}"/>
              </a:ext>
            </a:extLst>
          </p:cNvPr>
          <p:cNvSpPr>
            <a:spLocks noGrp="1"/>
          </p:cNvSpPr>
          <p:nvPr>
            <p:ph type="body" sz="quarter" idx="13"/>
          </p:nvPr>
        </p:nvSpPr>
        <p:spPr>
          <a:xfrm>
            <a:off x="457200" y="1371600"/>
            <a:ext cx="11274552" cy="4572000"/>
          </a:xfrm>
        </p:spPr>
        <p:txBody>
          <a:bodyPr/>
          <a:lstStyle/>
          <a:p>
            <a:pPr marL="457200"/>
            <a:r>
              <a:rPr lang="en-US"/>
              <a:t>Diamond, A. (2012). Activities and programs that improve children’s executive functions. </a:t>
            </a:r>
            <a:r>
              <a:rPr lang="en-US" i="1"/>
              <a:t>Current Directions ion Psychological Science, 21</a:t>
            </a:r>
            <a:r>
              <a:rPr lang="en-US"/>
              <a:t>(5), 335–341. </a:t>
            </a:r>
            <a:r>
              <a:rPr lang="en-US">
                <a:hlinkClick r:id="rId3"/>
              </a:rPr>
              <a:t>https://doi.org/10.1177/0963721412453722</a:t>
            </a:r>
            <a:endParaRPr lang="en-US">
              <a:latin typeface="Arial" panose="020B0604020202020204" pitchFamily="34" charset="0"/>
              <a:cs typeface="Arial" panose="020B0604020202020204" pitchFamily="34" charset="0"/>
            </a:endParaRPr>
          </a:p>
          <a:p>
            <a:pPr marL="457200"/>
            <a:r>
              <a:rPr lang="en-US"/>
              <a:t>Fuchs, D., Kearns, D., Patton, S., </a:t>
            </a:r>
            <a:r>
              <a:rPr lang="en-US" err="1"/>
              <a:t>Elleman</a:t>
            </a:r>
            <a:r>
              <a:rPr lang="en-US"/>
              <a:t>, A., Fuchs, L., </a:t>
            </a:r>
            <a:r>
              <a:rPr lang="en-US" err="1"/>
              <a:t>Steacy</a:t>
            </a:r>
            <a:r>
              <a:rPr lang="en-US"/>
              <a:t>, L., &amp; Toste, J. (2016). Nashville Early Reading Project. Vanderbilt University, Nashville.</a:t>
            </a:r>
          </a:p>
          <a:p>
            <a:pPr marL="457200"/>
            <a:r>
              <a:rPr lang="en-US"/>
              <a:t>Fuchs, D., Walsh, M. E., Patton, S. A., &amp; Fuchs, L. S. (2019). Reading PI: Nonfiction Comprehension Program, Grade 3. Unpublished reading curriculum. Vanderbilt University, Nashville, TN. </a:t>
            </a:r>
          </a:p>
          <a:p>
            <a:pPr marL="457200"/>
            <a:r>
              <a:rPr lang="en-US"/>
              <a:t>Gathercole, S. E., Pickering, S. J., Ambridge, B., &amp; Wearing, H. (2004). The structure of working memory from 4 to 15 years of age. </a:t>
            </a:r>
            <a:r>
              <a:rPr lang="en-US" i="1"/>
              <a:t>Developmental Psychology, 40</a:t>
            </a:r>
            <a:r>
              <a:rPr lang="en-US"/>
              <a:t>(2), 177–190.</a:t>
            </a:r>
          </a:p>
          <a:p>
            <a:endParaRPr lang="en-US"/>
          </a:p>
        </p:txBody>
      </p:sp>
      <p:sp>
        <p:nvSpPr>
          <p:cNvPr id="4" name="Slide Number Placeholder 3">
            <a:extLst>
              <a:ext uri="{FF2B5EF4-FFF2-40B4-BE49-F238E27FC236}">
                <a16:creationId xmlns:a16="http://schemas.microsoft.com/office/drawing/2014/main" id="{0EDC5EAB-1775-4D91-AA51-1A7AE7E13055}"/>
              </a:ext>
            </a:extLst>
          </p:cNvPr>
          <p:cNvSpPr>
            <a:spLocks noGrp="1"/>
          </p:cNvSpPr>
          <p:nvPr>
            <p:ph type="sldNum" sz="quarter" idx="15"/>
          </p:nvPr>
        </p:nvSpPr>
        <p:spPr/>
        <p:txBody>
          <a:bodyPr/>
          <a:lstStyle/>
          <a:p>
            <a:fld id="{99A20822-4A49-4D36-86E3-300BA48D3F00}" type="slidenum">
              <a:rPr lang="en-US" smtClean="0"/>
              <a:pPr/>
              <a:t>141</a:t>
            </a:fld>
            <a:endParaRPr lang="en-US"/>
          </a:p>
        </p:txBody>
      </p:sp>
    </p:spTree>
    <p:extLst>
      <p:ext uri="{BB962C8B-B14F-4D97-AF65-F5344CB8AC3E}">
        <p14:creationId xmlns:p14="http://schemas.microsoft.com/office/powerpoint/2010/main" val="192974553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1F59-9E8C-4D2E-B33C-D2A0520E8909}"/>
              </a:ext>
            </a:extLst>
          </p:cNvPr>
          <p:cNvSpPr>
            <a:spLocks noGrp="1"/>
          </p:cNvSpPr>
          <p:nvPr>
            <p:ph type="title"/>
          </p:nvPr>
        </p:nvSpPr>
        <p:spPr/>
        <p:txBody>
          <a:bodyPr/>
          <a:lstStyle/>
          <a:p>
            <a:r>
              <a:rPr lang="en-US"/>
              <a:t>References</a:t>
            </a:r>
          </a:p>
        </p:txBody>
      </p:sp>
      <p:sp>
        <p:nvSpPr>
          <p:cNvPr id="3" name="Text Placeholder 2">
            <a:extLst>
              <a:ext uri="{FF2B5EF4-FFF2-40B4-BE49-F238E27FC236}">
                <a16:creationId xmlns:a16="http://schemas.microsoft.com/office/drawing/2014/main" id="{33CBE2B2-67C1-47A9-BFE2-B2104AEE524A}"/>
              </a:ext>
            </a:extLst>
          </p:cNvPr>
          <p:cNvSpPr>
            <a:spLocks noGrp="1"/>
          </p:cNvSpPr>
          <p:nvPr>
            <p:ph type="body" sz="quarter" idx="13"/>
          </p:nvPr>
        </p:nvSpPr>
        <p:spPr/>
        <p:txBody>
          <a:bodyPr/>
          <a:lstStyle/>
          <a:p>
            <a:pPr marL="457200"/>
            <a:r>
              <a:rPr lang="en-US"/>
              <a:t>Gresham, F. M., Gansle, K. A., Noell, G. H., Cohen, S., &amp; Rosenblum, S. (1993). Treatment integrity of school-based behavioral intervention studies: 1980–1990. </a:t>
            </a:r>
            <a:r>
              <a:rPr lang="en-US" i="1"/>
              <a:t>School Psychology Review, 22</a:t>
            </a:r>
            <a:r>
              <a:rPr lang="en-US"/>
              <a:t>(2), 254–272.</a:t>
            </a:r>
          </a:p>
          <a:p>
            <a:pPr marL="457200"/>
            <a:r>
              <a:rPr lang="en-US"/>
              <a:t>Hill, C. J., Bloom, H. S., Black, A. R., &amp; Lipsey, M. W. (2008). Empirical benchmarks for interpreting effect sizes in research. </a:t>
            </a:r>
            <a:r>
              <a:rPr lang="en-US" i="1"/>
              <a:t>Child Development Perspectives, 2</a:t>
            </a:r>
            <a:r>
              <a:rPr lang="en-US"/>
              <a:t>(3), 172–177.</a:t>
            </a:r>
          </a:p>
          <a:p>
            <a:pPr marL="457200"/>
            <a:r>
              <a:rPr lang="en-US"/>
              <a:t>Kearns, D. M. (2018). Intensive intervention course content: Features of explicit instruction. Washington, DC: U.S. Department of Education, Office of Special Education Programs, National Center on Intensive Intervention. Available at </a:t>
            </a:r>
            <a:r>
              <a:rPr lang="en-US">
                <a:hlinkClick r:id="rId3">
                  <a:extLst>
                    <a:ext uri="{A12FA001-AC4F-418D-AE19-62706E023703}">
                      <ahyp:hlinkClr xmlns:ahyp="http://schemas.microsoft.com/office/drawing/2018/hyperlinkcolor" val="tx"/>
                    </a:ext>
                  </a:extLst>
                </a:hlinkClick>
              </a:rPr>
              <a:t>https://intensiveintervention.org/intensive-intervention-features-explicit-instruction</a:t>
            </a:r>
            <a:r>
              <a:rPr lang="en-US"/>
              <a:t>​</a:t>
            </a:r>
          </a:p>
          <a:p>
            <a:endParaRPr lang="en-US"/>
          </a:p>
          <a:p>
            <a:endParaRPr lang="en-US"/>
          </a:p>
        </p:txBody>
      </p:sp>
      <p:sp>
        <p:nvSpPr>
          <p:cNvPr id="4" name="Slide Number Placeholder 3">
            <a:extLst>
              <a:ext uri="{FF2B5EF4-FFF2-40B4-BE49-F238E27FC236}">
                <a16:creationId xmlns:a16="http://schemas.microsoft.com/office/drawing/2014/main" id="{35B78ED3-4A5C-427E-9129-022741082277}"/>
              </a:ext>
            </a:extLst>
          </p:cNvPr>
          <p:cNvSpPr>
            <a:spLocks noGrp="1"/>
          </p:cNvSpPr>
          <p:nvPr>
            <p:ph type="sldNum" sz="quarter" idx="15"/>
          </p:nvPr>
        </p:nvSpPr>
        <p:spPr/>
        <p:txBody>
          <a:bodyPr/>
          <a:lstStyle/>
          <a:p>
            <a:fld id="{99A20822-4A49-4D36-86E3-300BA48D3F00}" type="slidenum">
              <a:rPr lang="en-US" smtClean="0"/>
              <a:pPr/>
              <a:t>142</a:t>
            </a:fld>
            <a:endParaRPr lang="en-US"/>
          </a:p>
        </p:txBody>
      </p:sp>
    </p:spTree>
    <p:extLst>
      <p:ext uri="{BB962C8B-B14F-4D97-AF65-F5344CB8AC3E}">
        <p14:creationId xmlns:p14="http://schemas.microsoft.com/office/powerpoint/2010/main" val="266430847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DFBB-96AC-4E14-BD39-115CFDD28671}"/>
              </a:ext>
            </a:extLst>
          </p:cNvPr>
          <p:cNvSpPr>
            <a:spLocks noGrp="1"/>
          </p:cNvSpPr>
          <p:nvPr>
            <p:ph type="title"/>
          </p:nvPr>
        </p:nvSpPr>
        <p:spPr/>
        <p:txBody>
          <a:bodyPr/>
          <a:lstStyle/>
          <a:p>
            <a:r>
              <a:rPr lang="en-US"/>
              <a:t>References</a:t>
            </a:r>
          </a:p>
        </p:txBody>
      </p:sp>
      <p:sp>
        <p:nvSpPr>
          <p:cNvPr id="3" name="Text Placeholder 2">
            <a:extLst>
              <a:ext uri="{FF2B5EF4-FFF2-40B4-BE49-F238E27FC236}">
                <a16:creationId xmlns:a16="http://schemas.microsoft.com/office/drawing/2014/main" id="{A70B8CC5-342A-4060-B251-509AA7A7A030}"/>
              </a:ext>
            </a:extLst>
          </p:cNvPr>
          <p:cNvSpPr>
            <a:spLocks noGrp="1"/>
          </p:cNvSpPr>
          <p:nvPr>
            <p:ph type="body" sz="quarter" idx="13"/>
          </p:nvPr>
        </p:nvSpPr>
        <p:spPr/>
        <p:txBody>
          <a:bodyPr/>
          <a:lstStyle/>
          <a:p>
            <a:pPr marL="457200"/>
            <a:r>
              <a:rPr lang="en-US"/>
              <a:t>Moylan, L.A., Johnson, E.S., Crawford, A.R., Zheng, Y. (2017). Explicit Instruction Rubric. Recognizing Effective Special Education Teachers (RESET), Boise State University: Boise, ID. </a:t>
            </a:r>
            <a:r>
              <a:rPr lang="en-US" altLang="en-US"/>
              <a:t>O’Donnell, C. L. (2008). Defining, conceptualizing, and measuring fidelity of implementation and its relationship to outcomes in K–12 curriculum intervention research. Review of Educational Research, 78(1), 33–84. </a:t>
            </a:r>
            <a:r>
              <a:rPr lang="en-US">
                <a:hlinkClick r:id="rId3">
                  <a:extLst>
                    <a:ext uri="{A12FA001-AC4F-418D-AE19-62706E023703}">
                      <ahyp:hlinkClr xmlns:ahyp="http://schemas.microsoft.com/office/drawing/2018/hyperlinkcolor" val="tx"/>
                    </a:ext>
                  </a:extLst>
                </a:hlinkClick>
              </a:rPr>
              <a:t>https://doi.org/10.3102/0034654307313793</a:t>
            </a:r>
            <a:endParaRPr lang="en-US"/>
          </a:p>
          <a:p>
            <a:pPr marL="457200"/>
            <a:r>
              <a:rPr lang="en-US" err="1"/>
              <a:t>Scammacca</a:t>
            </a:r>
            <a:r>
              <a:rPr lang="en-US"/>
              <a:t>, N. K., Roberts, G., Vaughn, S., &amp; Stuebing, K. K. (2015). A meta-analysis of interventions for struggling readers in Grades 4–12: 1980–2011. </a:t>
            </a:r>
            <a:r>
              <a:rPr lang="en-US" i="1"/>
              <a:t>Journal of Learning Disabilities, 48</a:t>
            </a:r>
            <a:r>
              <a:rPr lang="en-US"/>
              <a:t>(4), 369–390. </a:t>
            </a:r>
            <a:r>
              <a:rPr lang="en-US">
                <a:hlinkClick r:id="rId4"/>
              </a:rPr>
              <a:t>https://doi.org/10.1177/0022219413504995</a:t>
            </a:r>
            <a:endParaRPr lang="en-US"/>
          </a:p>
          <a:p>
            <a:pPr marL="457200"/>
            <a:r>
              <a:rPr lang="en-US"/>
              <a:t>Swanson, H. L., &amp; Howell, M. (2001). Working memory, short-term memory, and speech rate as predictors of children's reading performance at different ages. </a:t>
            </a:r>
            <a:r>
              <a:rPr lang="en-US" i="1"/>
              <a:t>Journal of Educational Psychology, 93</a:t>
            </a:r>
            <a:r>
              <a:rPr lang="en-US"/>
              <a:t>(4), 720–734. </a:t>
            </a:r>
          </a:p>
          <a:p>
            <a:endParaRPr lang="en-US"/>
          </a:p>
        </p:txBody>
      </p:sp>
      <p:sp>
        <p:nvSpPr>
          <p:cNvPr id="4" name="Slide Number Placeholder 3">
            <a:extLst>
              <a:ext uri="{FF2B5EF4-FFF2-40B4-BE49-F238E27FC236}">
                <a16:creationId xmlns:a16="http://schemas.microsoft.com/office/drawing/2014/main" id="{726E3CDC-B39E-46AF-B62F-5F748A9A5839}"/>
              </a:ext>
            </a:extLst>
          </p:cNvPr>
          <p:cNvSpPr>
            <a:spLocks noGrp="1"/>
          </p:cNvSpPr>
          <p:nvPr>
            <p:ph type="sldNum" sz="quarter" idx="15"/>
          </p:nvPr>
        </p:nvSpPr>
        <p:spPr/>
        <p:txBody>
          <a:bodyPr/>
          <a:lstStyle/>
          <a:p>
            <a:fld id="{99A20822-4A49-4D36-86E3-300BA48D3F00}" type="slidenum">
              <a:rPr lang="en-US" smtClean="0"/>
              <a:pPr/>
              <a:t>143</a:t>
            </a:fld>
            <a:endParaRPr lang="en-US"/>
          </a:p>
        </p:txBody>
      </p:sp>
    </p:spTree>
    <p:extLst>
      <p:ext uri="{BB962C8B-B14F-4D97-AF65-F5344CB8AC3E}">
        <p14:creationId xmlns:p14="http://schemas.microsoft.com/office/powerpoint/2010/main" val="386368311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3C901-9AB7-4B97-A36C-98E611F712FE}"/>
              </a:ext>
            </a:extLst>
          </p:cNvPr>
          <p:cNvSpPr>
            <a:spLocks noGrp="1"/>
          </p:cNvSpPr>
          <p:nvPr>
            <p:ph type="title"/>
          </p:nvPr>
        </p:nvSpPr>
        <p:spPr/>
        <p:txBody>
          <a:bodyPr/>
          <a:lstStyle/>
          <a:p>
            <a:r>
              <a:rPr lang="en-US"/>
              <a:t>References</a:t>
            </a:r>
          </a:p>
        </p:txBody>
      </p:sp>
      <p:sp>
        <p:nvSpPr>
          <p:cNvPr id="3" name="Text Placeholder 2">
            <a:extLst>
              <a:ext uri="{FF2B5EF4-FFF2-40B4-BE49-F238E27FC236}">
                <a16:creationId xmlns:a16="http://schemas.microsoft.com/office/drawing/2014/main" id="{C8652C52-7E99-47B1-8266-32BFEA172A4C}"/>
              </a:ext>
            </a:extLst>
          </p:cNvPr>
          <p:cNvSpPr>
            <a:spLocks noGrp="1"/>
          </p:cNvSpPr>
          <p:nvPr>
            <p:ph type="body" sz="quarter" idx="13"/>
          </p:nvPr>
        </p:nvSpPr>
        <p:spPr>
          <a:xfrm>
            <a:off x="457200" y="1371600"/>
            <a:ext cx="11274552" cy="4572000"/>
          </a:xfrm>
        </p:spPr>
        <p:txBody>
          <a:bodyPr/>
          <a:lstStyle/>
          <a:p>
            <a:pPr marL="457200"/>
            <a:r>
              <a:rPr lang="en-US">
                <a:solidFill>
                  <a:schemeClr val="dk1"/>
                </a:solidFill>
                <a:latin typeface="Helvetica Neue"/>
                <a:ea typeface="Helvetica Neue"/>
                <a:cs typeface="Helvetica Neue"/>
                <a:sym typeface="Helvetica Neue"/>
              </a:rPr>
              <a:t>Swanson, H. L., &amp; O’Connor, R. (2009). The role of working memory and fluency practice on the reading comprehension of students who are dysfluent readers. </a:t>
            </a:r>
            <a:r>
              <a:rPr lang="en-US" i="1">
                <a:solidFill>
                  <a:schemeClr val="dk1"/>
                </a:solidFill>
                <a:latin typeface="Helvetica Neue"/>
                <a:ea typeface="Helvetica Neue"/>
                <a:cs typeface="Helvetica Neue"/>
                <a:sym typeface="Helvetica Neue"/>
              </a:rPr>
              <a:t>Journal of Learning Disabilities, 42</a:t>
            </a:r>
            <a:r>
              <a:rPr lang="en-US">
                <a:solidFill>
                  <a:schemeClr val="dk1"/>
                </a:solidFill>
                <a:latin typeface="Helvetica Neue"/>
                <a:ea typeface="Helvetica Neue"/>
                <a:cs typeface="Helvetica Neue"/>
                <a:sym typeface="Helvetica Neue"/>
              </a:rPr>
              <a:t>(6), 548–575. </a:t>
            </a:r>
            <a:r>
              <a:rPr lang="en-US">
                <a:solidFill>
                  <a:schemeClr val="dk1"/>
                </a:solidFill>
                <a:latin typeface="Helvetica Neue"/>
                <a:ea typeface="Helvetica Neue"/>
                <a:cs typeface="Helvetica Neue"/>
                <a:sym typeface="Helvetica Neue"/>
                <a:hlinkClick r:id="rId3"/>
              </a:rPr>
              <a:t>https://doi.org/</a:t>
            </a:r>
            <a:r>
              <a:rPr lang="en-US">
                <a:hlinkClick r:id="rId3"/>
              </a:rPr>
              <a:t>10.1177/0022219409338742</a:t>
            </a:r>
            <a:endParaRPr lang="en-US">
              <a:solidFill>
                <a:schemeClr val="dk1"/>
              </a:solidFill>
              <a:latin typeface="Helvetica Neue"/>
              <a:ea typeface="Helvetica Neue"/>
              <a:cs typeface="Helvetica Neue"/>
              <a:sym typeface="Helvetica Neue"/>
            </a:endParaRPr>
          </a:p>
          <a:p>
            <a:pPr marL="457200"/>
            <a:r>
              <a:rPr lang="en-US"/>
              <a:t>Vadasy, P. F., &amp; Sanders, E. A. (2008). Benefits of repeated reading intervention for low-achieving fourth- and fifth-grade students. </a:t>
            </a:r>
            <a:r>
              <a:rPr lang="en-US" i="1"/>
              <a:t>Remedial and Special Education, 29</a:t>
            </a:r>
            <a:r>
              <a:rPr lang="en-US"/>
              <a:t>(4), 235–249.</a:t>
            </a:r>
          </a:p>
          <a:p>
            <a:pPr marL="457200"/>
            <a:r>
              <a:rPr lang="en-US"/>
              <a:t>Walsh, M. E., Fuchs, D., Patton, S. A., Lehman, P., &amp; Fuchs, L. S. (2019). Improving outcomes for struggling third graders in nonfiction reading comprehension intervention: Small successes and enduring challenges. Poster presented at the annual conference of the Pacific Coast Research Conference, San Diego, CA.</a:t>
            </a:r>
          </a:p>
        </p:txBody>
      </p:sp>
      <p:sp>
        <p:nvSpPr>
          <p:cNvPr id="4" name="Slide Number Placeholder 3">
            <a:extLst>
              <a:ext uri="{FF2B5EF4-FFF2-40B4-BE49-F238E27FC236}">
                <a16:creationId xmlns:a16="http://schemas.microsoft.com/office/drawing/2014/main" id="{E9B02022-DE4E-4290-8B98-82CAAC7F36AF}"/>
              </a:ext>
            </a:extLst>
          </p:cNvPr>
          <p:cNvSpPr>
            <a:spLocks noGrp="1"/>
          </p:cNvSpPr>
          <p:nvPr>
            <p:ph type="sldNum" sz="quarter" idx="15"/>
          </p:nvPr>
        </p:nvSpPr>
        <p:spPr/>
        <p:txBody>
          <a:bodyPr/>
          <a:lstStyle/>
          <a:p>
            <a:fld id="{99A20822-4A49-4D36-86E3-300BA48D3F00}" type="slidenum">
              <a:rPr lang="en-US" smtClean="0"/>
              <a:pPr/>
              <a:t>144</a:t>
            </a:fld>
            <a:endParaRPr lang="en-US"/>
          </a:p>
        </p:txBody>
      </p:sp>
    </p:spTree>
    <p:extLst>
      <p:ext uri="{BB962C8B-B14F-4D97-AF65-F5344CB8AC3E}">
        <p14:creationId xmlns:p14="http://schemas.microsoft.com/office/powerpoint/2010/main" val="135801223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8740D2-216D-4D9F-AE82-6CABE43E39DB}"/>
              </a:ext>
            </a:extLst>
          </p:cNvPr>
          <p:cNvSpPr>
            <a:spLocks noGrp="1"/>
          </p:cNvSpPr>
          <p:nvPr>
            <p:ph type="title"/>
          </p:nvPr>
        </p:nvSpPr>
        <p:spPr>
          <a:xfrm>
            <a:off x="48414" y="-1097280"/>
            <a:ext cx="1754260" cy="872490"/>
          </a:xfrm>
        </p:spPr>
        <p:txBody>
          <a:bodyPr/>
          <a:lstStyle/>
          <a:p>
            <a:r>
              <a:rPr lang="en-US" dirty="0"/>
              <a:t>Thank you</a:t>
            </a:r>
          </a:p>
        </p:txBody>
      </p:sp>
      <p:sp>
        <p:nvSpPr>
          <p:cNvPr id="4" name="Slide Number Placeholder 3">
            <a:extLst>
              <a:ext uri="{FF2B5EF4-FFF2-40B4-BE49-F238E27FC236}">
                <a16:creationId xmlns:a16="http://schemas.microsoft.com/office/drawing/2014/main" id="{9BC3AB2F-DD72-4C9D-8FBB-3D97D1BB2F7D}"/>
              </a:ext>
            </a:extLst>
          </p:cNvPr>
          <p:cNvSpPr>
            <a:spLocks noGrp="1"/>
          </p:cNvSpPr>
          <p:nvPr>
            <p:ph type="sldNum" sz="quarter" idx="17"/>
          </p:nvPr>
        </p:nvSpPr>
        <p:spPr/>
        <p:txBody>
          <a:bodyPr/>
          <a:lstStyle/>
          <a:p>
            <a:pPr lvl="0"/>
            <a:fld id="{99A20822-4A49-4D36-86E3-300BA48D3F00}" type="slidenum">
              <a:rPr lang="en-US" noProof="0" smtClean="0"/>
              <a:pPr lvl="0"/>
              <a:t>145</a:t>
            </a:fld>
            <a:endParaRPr lang="en-US" noProof="0"/>
          </a:p>
        </p:txBody>
      </p:sp>
      <p:sp>
        <p:nvSpPr>
          <p:cNvPr id="2" name="TextBox 1">
            <a:extLst>
              <a:ext uri="{FF2B5EF4-FFF2-40B4-BE49-F238E27FC236}">
                <a16:creationId xmlns:a16="http://schemas.microsoft.com/office/drawing/2014/main" id="{86C3C55E-CBF9-45C5-BDAF-B5D7C63E0CFB}"/>
              </a:ext>
            </a:extLst>
          </p:cNvPr>
          <p:cNvSpPr txBox="1"/>
          <p:nvPr/>
        </p:nvSpPr>
        <p:spPr>
          <a:xfrm>
            <a:off x="1090246" y="1496291"/>
            <a:ext cx="810570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prstClr val="white"/>
                </a:solidFill>
                <a:effectLst/>
                <a:uLnTx/>
                <a:uFillTx/>
                <a:latin typeface="Arial"/>
                <a:ea typeface="+mn-ea"/>
                <a:cs typeface="+mn-cs"/>
              </a:rPr>
              <a:t>Thank you!</a:t>
            </a:r>
          </a:p>
        </p:txBody>
      </p:sp>
    </p:spTree>
    <p:extLst>
      <p:ext uri="{BB962C8B-B14F-4D97-AF65-F5344CB8AC3E}">
        <p14:creationId xmlns:p14="http://schemas.microsoft.com/office/powerpoint/2010/main" val="202231315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616D7-44E8-4D08-A002-353691C9083A}"/>
              </a:ext>
            </a:extLst>
          </p:cNvPr>
          <p:cNvSpPr>
            <a:spLocks noGrp="1"/>
          </p:cNvSpPr>
          <p:nvPr>
            <p:ph type="title"/>
          </p:nvPr>
        </p:nvSpPr>
        <p:spPr/>
        <p:txBody>
          <a:bodyPr/>
          <a:lstStyle/>
          <a:p>
            <a:r>
              <a:rPr lang="en-US"/>
              <a:t>NCII Disclaimer</a:t>
            </a:r>
          </a:p>
        </p:txBody>
      </p:sp>
      <p:sp>
        <p:nvSpPr>
          <p:cNvPr id="5" name="Content Placeholder 4">
            <a:extLst>
              <a:ext uri="{FF2B5EF4-FFF2-40B4-BE49-F238E27FC236}">
                <a16:creationId xmlns:a16="http://schemas.microsoft.com/office/drawing/2014/main" id="{576F6C2D-48DC-4FC5-AB3C-6F2FF60D8E39}"/>
              </a:ext>
            </a:extLst>
          </p:cNvPr>
          <p:cNvSpPr>
            <a:spLocks noGrp="1"/>
          </p:cNvSpPr>
          <p:nvPr>
            <p:ph sz="quarter" idx="14"/>
          </p:nvPr>
        </p:nvSpPr>
        <p:spPr/>
        <p:txBody>
          <a:bodyPr/>
          <a:lstStyle/>
          <a:p>
            <a:pPr>
              <a:spcAft>
                <a:spcPts val="600"/>
              </a:spcAft>
            </a:pPr>
            <a:r>
              <a:rPr lang="en-US"/>
              <a:t>This presentation was produced under the U.S. Department of Education, Office of Special Education Programs, Award No. H326Q160001.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a:p>
            <a:endParaRPr lang="en-US"/>
          </a:p>
        </p:txBody>
      </p:sp>
      <p:sp>
        <p:nvSpPr>
          <p:cNvPr id="3" name="Text Placeholder 2">
            <a:extLst>
              <a:ext uri="{FF2B5EF4-FFF2-40B4-BE49-F238E27FC236}">
                <a16:creationId xmlns:a16="http://schemas.microsoft.com/office/drawing/2014/main" id="{96986A85-B2A9-4708-9E75-D76C069E4A44}"/>
              </a:ext>
            </a:extLst>
          </p:cNvPr>
          <p:cNvSpPr>
            <a:spLocks noGrp="1"/>
          </p:cNvSpPr>
          <p:nvPr>
            <p:ph type="body" sz="quarter" idx="13"/>
          </p:nvPr>
        </p:nvSpPr>
        <p:spPr/>
        <p:txBody>
          <a:bodyPr/>
          <a:lstStyle/>
          <a:p>
            <a:pPr>
              <a:spcAft>
                <a:spcPts val="600"/>
              </a:spcAft>
            </a:pPr>
            <a:endParaRPr lang="en-US"/>
          </a:p>
        </p:txBody>
      </p:sp>
      <p:sp>
        <p:nvSpPr>
          <p:cNvPr id="4" name="Slide Number Placeholder 3">
            <a:extLst>
              <a:ext uri="{FF2B5EF4-FFF2-40B4-BE49-F238E27FC236}">
                <a16:creationId xmlns:a16="http://schemas.microsoft.com/office/drawing/2014/main" id="{0868871B-D2C4-4D91-9798-81C2B609A5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000" b="0" i="0" u="none" strike="noStrike" kern="1200" cap="none" spc="0" normalizeH="0" baseline="0" noProof="0">
              <a:ln>
                <a:noFill/>
              </a:ln>
              <a:solidFill>
                <a:srgbClr val="262626"/>
              </a:solidFill>
              <a:effectLst/>
              <a:uLnTx/>
              <a:uFillTx/>
              <a:latin typeface="Arial"/>
            </a:endParaRPr>
          </a:p>
        </p:txBody>
      </p:sp>
    </p:spTree>
    <p:extLst>
      <p:ext uri="{BB962C8B-B14F-4D97-AF65-F5344CB8AC3E}">
        <p14:creationId xmlns:p14="http://schemas.microsoft.com/office/powerpoint/2010/main" val="593377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6427" y="990806"/>
            <a:ext cx="7438373" cy="2779527"/>
          </a:xfrm>
        </p:spPr>
        <p:txBody>
          <a:bodyPr/>
          <a:lstStyle/>
          <a:p>
            <a:r>
              <a:rPr lang="en-US">
                <a:solidFill>
                  <a:schemeClr val="accent2"/>
                </a:solidFill>
              </a:rPr>
              <a:t>Strength</a:t>
            </a:r>
          </a:p>
        </p:txBody>
      </p:sp>
      <p:sp>
        <p:nvSpPr>
          <p:cNvPr id="4" name="Slide Number Placeholder 3"/>
          <p:cNvSpPr>
            <a:spLocks noGrp="1"/>
          </p:cNvSpPr>
          <p:nvPr>
            <p:ph type="sldNum" sz="quarter" idx="15"/>
          </p:nvPr>
        </p:nvSpPr>
        <p:spPr/>
        <p:txBody>
          <a:bodyPr/>
          <a:lstStyle/>
          <a:p>
            <a:fld id="{99A20822-4A49-4D36-86E3-300BA48D3F00}" type="slidenum">
              <a:rPr lang="en-US" smtClean="0"/>
              <a:pPr/>
              <a:t>15</a:t>
            </a:fld>
            <a:endParaRPr lang="en-US"/>
          </a:p>
        </p:txBody>
      </p:sp>
      <p:pic>
        <p:nvPicPr>
          <p:cNvPr id="5" name="Picture 2" descr="A picture of a muscular arm&#10;&#10;">
            <a:extLst>
              <a:ext uri="{FF2B5EF4-FFF2-40B4-BE49-F238E27FC236}">
                <a16:creationId xmlns:a16="http://schemas.microsoft.com/office/drawing/2014/main" id="{A6646A03-19AB-4336-BEDF-EE97CFAC9890}"/>
              </a:ext>
            </a:extLst>
          </p:cNvPr>
          <p:cNvPicPr>
            <a:picLocks noChangeAspect="1"/>
          </p:cNvPicPr>
          <p:nvPr/>
        </p:nvPicPr>
        <p:blipFill rotWithShape="1">
          <a:blip r:embed="rId3"/>
          <a:srcRect t="20536" b="22197"/>
          <a:stretch/>
        </p:blipFill>
        <p:spPr>
          <a:xfrm>
            <a:off x="6864170" y="2024663"/>
            <a:ext cx="4009581" cy="2296181"/>
          </a:xfrm>
          <a:prstGeom prst="rect">
            <a:avLst/>
          </a:prstGeom>
        </p:spPr>
      </p:pic>
    </p:spTree>
    <p:extLst>
      <p:ext uri="{BB962C8B-B14F-4D97-AF65-F5344CB8AC3E}">
        <p14:creationId xmlns:p14="http://schemas.microsoft.com/office/powerpoint/2010/main" val="2008215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normAutofit/>
          </a:bodyPr>
          <a:lstStyle/>
          <a:p>
            <a:r>
              <a:rPr lang="en-US"/>
              <a:t>Strength</a:t>
            </a:r>
          </a:p>
        </p:txBody>
      </p:sp>
      <p:sp>
        <p:nvSpPr>
          <p:cNvPr id="9" name="Content Placeholder 2"/>
          <p:cNvSpPr>
            <a:spLocks noGrp="1"/>
          </p:cNvSpPr>
          <p:nvPr>
            <p:ph sz="quarter" idx="15"/>
          </p:nvPr>
        </p:nvSpPr>
        <p:spPr/>
        <p:txBody>
          <a:bodyPr>
            <a:noAutofit/>
          </a:bodyPr>
          <a:lstStyle/>
          <a:p>
            <a:r>
              <a:rPr lang="en-US" sz="2200"/>
              <a:t>How well does the intervention work for students with intensive intervention needs </a:t>
            </a:r>
            <a:br>
              <a:rPr lang="en-US" sz="2200"/>
            </a:br>
            <a:r>
              <a:rPr lang="en-US" sz="2200"/>
              <a:t>(i.e., </a:t>
            </a:r>
            <a:r>
              <a:rPr lang="en-US" sz="2200" b="1"/>
              <a:t>students below the 20th percentile</a:t>
            </a:r>
            <a:r>
              <a:rPr lang="en-US" sz="2200"/>
              <a:t>)?</a:t>
            </a:r>
          </a:p>
          <a:p>
            <a:r>
              <a:rPr lang="en-US" sz="2200"/>
              <a:t>Considerations: </a:t>
            </a:r>
          </a:p>
          <a:p>
            <a:pPr marL="804672" lvl="1" indent="-514350">
              <a:buFont typeface="+mj-lt"/>
              <a:buAutoNum type="arabicPeriod"/>
            </a:pPr>
            <a:r>
              <a:rPr lang="en-US" sz="2200"/>
              <a:t>Has this intervention been </a:t>
            </a:r>
            <a:r>
              <a:rPr lang="en-US" sz="2200" b="1"/>
              <a:t>evaluated</a:t>
            </a:r>
            <a:r>
              <a:rPr lang="en-US" sz="2200"/>
              <a:t> empirically using scientifically sound, rigorous methodology?</a:t>
            </a:r>
          </a:p>
          <a:p>
            <a:pPr marL="804672" lvl="1" indent="-514350">
              <a:buFont typeface="+mj-lt"/>
              <a:buAutoNum type="arabicPeriod"/>
            </a:pPr>
            <a:r>
              <a:rPr lang="en-US" sz="2200"/>
              <a:t>What were the effects of the study? </a:t>
            </a:r>
          </a:p>
          <a:p>
            <a:pPr marL="1028700" lvl="2" indent="-239713"/>
            <a:r>
              <a:rPr lang="en-US" sz="2200"/>
              <a:t>For </a:t>
            </a:r>
            <a:r>
              <a:rPr lang="en-US" sz="2200" i="1"/>
              <a:t>group design studies:</a:t>
            </a:r>
            <a:r>
              <a:rPr lang="en-US" sz="2200"/>
              <a:t> What is the reported standardized mean </a:t>
            </a:r>
            <a:r>
              <a:rPr lang="en-US" sz="2200" b="1"/>
              <a:t>effect size</a:t>
            </a:r>
            <a:r>
              <a:rPr lang="en-US" sz="2200"/>
              <a:t> for this intervention, and what does it look like for students with intensive needs?</a:t>
            </a:r>
          </a:p>
          <a:p>
            <a:pPr marL="1028700" lvl="2" indent="-239713"/>
            <a:r>
              <a:rPr lang="en-US" sz="2200"/>
              <a:t>For </a:t>
            </a:r>
            <a:r>
              <a:rPr lang="en-US" sz="2200" i="1"/>
              <a:t>single-case design studies:</a:t>
            </a:r>
            <a:r>
              <a:rPr lang="en-US" sz="2200"/>
              <a:t> Is it identified as a promising or effective program by a reputable source? </a:t>
            </a:r>
          </a:p>
        </p:txBody>
      </p:sp>
      <p:sp>
        <p:nvSpPr>
          <p:cNvPr id="4" name="Slide Number Placeholder 3"/>
          <p:cNvSpPr>
            <a:spLocks noGrp="1"/>
          </p:cNvSpPr>
          <p:nvPr>
            <p:ph type="sldNum" sz="quarter" idx="14"/>
          </p:nvPr>
        </p:nvSpPr>
        <p:spPr/>
        <p:txBody>
          <a:bodyPr/>
          <a:lstStyle/>
          <a:p>
            <a:fld id="{99A20822-4A49-4D36-86E3-300BA48D3F00}" type="slidenum">
              <a:rPr lang="en-US" smtClean="0"/>
              <a:pPr/>
              <a:t>16</a:t>
            </a:fld>
            <a:endParaRPr lang="en-US"/>
          </a:p>
        </p:txBody>
      </p:sp>
      <p:pic>
        <p:nvPicPr>
          <p:cNvPr id="2" name="Picture 1">
            <a:extLst>
              <a:ext uri="{FF2B5EF4-FFF2-40B4-BE49-F238E27FC236}">
                <a16:creationId xmlns:a16="http://schemas.microsoft.com/office/drawing/2014/main" id="{DB946BB9-735E-4206-BA49-518D576430E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57598" y="0"/>
            <a:ext cx="2030144" cy="1158340"/>
          </a:xfrm>
          <a:prstGeom prst="rect">
            <a:avLst/>
          </a:prstGeom>
        </p:spPr>
      </p:pic>
    </p:spTree>
    <p:extLst>
      <p:ext uri="{BB962C8B-B14F-4D97-AF65-F5344CB8AC3E}">
        <p14:creationId xmlns:p14="http://schemas.microsoft.com/office/powerpoint/2010/main" val="3221432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Title 1"/>
          <p:cNvSpPr>
            <a:spLocks noGrp="1"/>
          </p:cNvSpPr>
          <p:nvPr>
            <p:ph type="title"/>
          </p:nvPr>
        </p:nvSpPr>
        <p:spPr/>
        <p:txBody>
          <a:bodyPr>
            <a:normAutofit/>
          </a:bodyPr>
          <a:lstStyle/>
          <a:p>
            <a:pPr eaLnBrk="1" hangingPunct="1"/>
            <a:r>
              <a:rPr altLang="en-US">
                <a:ea typeface="ＭＳ Ｐゴシック" panose="020B0600070205080204" pitchFamily="34" charset="-128"/>
              </a:rPr>
              <a:t>What to Look </a:t>
            </a:r>
            <a:r>
              <a:rPr lang="en-US" altLang="en-US">
                <a:ea typeface="ＭＳ Ｐゴシック" panose="020B0600070205080204" pitchFamily="34" charset="-128"/>
              </a:rPr>
              <a:t>f</a:t>
            </a:r>
            <a:r>
              <a:rPr altLang="en-US">
                <a:ea typeface="ＭＳ Ｐゴシック" panose="020B0600070205080204" pitchFamily="34" charset="-128"/>
              </a:rPr>
              <a:t>or When Examining </a:t>
            </a:r>
            <a:br>
              <a:rPr altLang="en-US">
                <a:ea typeface="ＭＳ Ｐゴシック" panose="020B0600070205080204" pitchFamily="34" charset="-128"/>
              </a:rPr>
            </a:br>
            <a:r>
              <a:rPr altLang="en-US">
                <a:ea typeface="ＭＳ Ｐゴシック" panose="020B0600070205080204" pitchFamily="34" charset="-128"/>
              </a:rPr>
              <a:t>the Published Evidence Base</a:t>
            </a:r>
          </a:p>
        </p:txBody>
      </p:sp>
      <p:sp>
        <p:nvSpPr>
          <p:cNvPr id="86018" name="Content Placeholder 2"/>
          <p:cNvSpPr>
            <a:spLocks noGrp="1"/>
          </p:cNvSpPr>
          <p:nvPr>
            <p:ph sz="quarter" idx="15"/>
          </p:nvPr>
        </p:nvSpPr>
        <p:spPr>
          <a:xfrm>
            <a:off x="457200" y="1770742"/>
            <a:ext cx="11274552" cy="3944257"/>
          </a:xfrm>
        </p:spPr>
        <p:txBody>
          <a:bodyPr>
            <a:normAutofit/>
          </a:bodyPr>
          <a:lstStyle/>
          <a:p>
            <a:pPr marL="342900" indent="-342900" eaLnBrk="1" hangingPunct="1">
              <a:buClr>
                <a:schemeClr val="accent1"/>
              </a:buClr>
              <a:buFont typeface="Wingdings" panose="05000000000000000000" pitchFamily="2" charset="2"/>
              <a:buChar char="§"/>
            </a:pPr>
            <a:r>
              <a:rPr lang="en-US" altLang="en-US" sz="2400" b="1">
                <a:cs typeface="Arial" panose="020B0604020202020204" pitchFamily="34" charset="0"/>
              </a:rPr>
              <a:t>Type/Source: </a:t>
            </a:r>
            <a:r>
              <a:rPr lang="en-US" altLang="en-US" sz="2400"/>
              <a:t>Is the source reputable? Can it be trusted?</a:t>
            </a:r>
            <a:endParaRPr lang="en-US" altLang="en-US" sz="2400">
              <a:cs typeface="Arial" panose="020B0604020202020204" pitchFamily="34" charset="0"/>
            </a:endParaRPr>
          </a:p>
          <a:p>
            <a:pPr marL="342900" indent="-342900">
              <a:spcBef>
                <a:spcPts val="1200"/>
              </a:spcBef>
              <a:buClr>
                <a:schemeClr val="accent1"/>
              </a:buClr>
              <a:buFont typeface="Wingdings" panose="05000000000000000000" pitchFamily="2" charset="2"/>
              <a:buChar char="§"/>
            </a:pPr>
            <a:r>
              <a:rPr lang="en-US" altLang="en-US" sz="2400" b="1">
                <a:cs typeface="Arial" panose="020B0604020202020204" pitchFamily="34" charset="0"/>
              </a:rPr>
              <a:t>Population: </a:t>
            </a:r>
            <a:r>
              <a:rPr lang="en-US" altLang="en-US" sz="2400">
                <a:cs typeface="Arial" panose="020B0604020202020204" pitchFamily="34" charset="0"/>
              </a:rPr>
              <a:t>Were the students included in the study similar to our students?</a:t>
            </a:r>
          </a:p>
          <a:p>
            <a:pPr marL="342900" indent="-342900">
              <a:spcBef>
                <a:spcPts val="1200"/>
              </a:spcBef>
              <a:buClr>
                <a:schemeClr val="accent1"/>
              </a:buClr>
              <a:buFont typeface="Wingdings" panose="05000000000000000000" pitchFamily="2" charset="2"/>
              <a:buChar char="§"/>
            </a:pPr>
            <a:r>
              <a:rPr lang="en-US" altLang="en-US" sz="2400" b="1">
                <a:cs typeface="Arial" panose="020B0604020202020204" pitchFamily="34" charset="0"/>
              </a:rPr>
              <a:t>Desired Outcomes: </a:t>
            </a:r>
            <a:r>
              <a:rPr lang="en-US" altLang="en-US" sz="2400">
                <a:cs typeface="Arial" panose="020B0604020202020204" pitchFamily="34" charset="0"/>
              </a:rPr>
              <a:t>Were the outcomes of interest relevant to our students?</a:t>
            </a:r>
          </a:p>
          <a:p>
            <a:pPr marL="342900" indent="-342900">
              <a:spcBef>
                <a:spcPts val="1200"/>
              </a:spcBef>
              <a:buClr>
                <a:schemeClr val="accent1"/>
              </a:buClr>
              <a:buFont typeface="Wingdings" panose="05000000000000000000" pitchFamily="2" charset="2"/>
              <a:buChar char="§"/>
            </a:pPr>
            <a:r>
              <a:rPr lang="en-US" altLang="en-US" sz="2400" b="1">
                <a:cs typeface="Arial" panose="020B0604020202020204" pitchFamily="34" charset="0"/>
              </a:rPr>
              <a:t>Effect Size (for group design studies): </a:t>
            </a:r>
            <a:r>
              <a:rPr lang="en-US" altLang="en-US" sz="2400">
                <a:cs typeface="Arial" panose="020B0604020202020204" pitchFamily="34" charset="0"/>
              </a:rPr>
              <a:t>Does the evidence suggest that the intervention can produce the result we expect? </a:t>
            </a:r>
          </a:p>
          <a:p>
            <a:pPr>
              <a:lnSpc>
                <a:spcPct val="110000"/>
              </a:lnSpc>
              <a:spcBef>
                <a:spcPts val="1000"/>
              </a:spcBef>
            </a:pPr>
            <a:endParaRPr lang="en-US" altLang="en-US" sz="2400">
              <a:cs typeface="Arial" panose="020B0604020202020204" pitchFamily="34" charset="0"/>
            </a:endParaRPr>
          </a:p>
        </p:txBody>
      </p:sp>
      <p:sp>
        <p:nvSpPr>
          <p:cNvPr id="3" name="Text Placeholder 2">
            <a:extLst>
              <a:ext uri="{FF2B5EF4-FFF2-40B4-BE49-F238E27FC236}">
                <a16:creationId xmlns:a16="http://schemas.microsoft.com/office/drawing/2014/main" id="{831F13E8-44E2-4F8E-84B9-D49BCC416EEC}"/>
              </a:ext>
            </a:extLst>
          </p:cNvPr>
          <p:cNvSpPr>
            <a:spLocks noGrp="1"/>
          </p:cNvSpPr>
          <p:nvPr>
            <p:ph type="body" sz="quarter" idx="13"/>
          </p:nvPr>
        </p:nvSpPr>
        <p:spPr/>
        <p:txBody>
          <a:bodyPr/>
          <a:lstStyle/>
          <a:p>
            <a:endParaRPr lang="en-US"/>
          </a:p>
        </p:txBody>
      </p:sp>
      <p:sp>
        <p:nvSpPr>
          <p:cNvPr id="86020" name="Slide Number Placeholder 17"/>
          <p:cNvSpPr>
            <a:spLocks noGrp="1"/>
          </p:cNvSpPr>
          <p:nvPr>
            <p:ph type="sldNum" sz="quarter" idx="1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rgbClr val="A6A6A6"/>
              </a:buClr>
              <a:buFont typeface="Wingdings" panose="05000000000000000000" pitchFamily="2" charset="2"/>
              <a:buChar char="§"/>
              <a:defRPr sz="2400">
                <a:solidFill>
                  <a:srgbClr val="3B5978"/>
                </a:solidFill>
                <a:latin typeface="Arial" panose="020B0604020202020204" pitchFamily="34" charset="0"/>
                <a:cs typeface="Arial" panose="020B0604020202020204" pitchFamily="34" charset="0"/>
              </a:defRPr>
            </a:lvl1pPr>
            <a:lvl2pPr marL="742950" indent="-285750">
              <a:spcBef>
                <a:spcPts val="600"/>
              </a:spcBef>
              <a:buClr>
                <a:srgbClr val="A6A6A6"/>
              </a:buClr>
              <a:buFont typeface="Arial" panose="020B0604020202020204" pitchFamily="34" charset="0"/>
              <a:buChar char="•"/>
              <a:defRPr>
                <a:solidFill>
                  <a:srgbClr val="3B5978"/>
                </a:solidFill>
                <a:latin typeface="Arial" panose="020B0604020202020204" pitchFamily="34" charset="0"/>
                <a:cs typeface="Arial" panose="020B0604020202020204" pitchFamily="34" charset="0"/>
              </a:defRPr>
            </a:lvl2pPr>
            <a:lvl3pPr marL="1143000" indent="-228600">
              <a:spcBef>
                <a:spcPts val="600"/>
              </a:spcBef>
              <a:buClr>
                <a:srgbClr val="A6A6A6"/>
              </a:buClr>
              <a:buFont typeface="Franklin Gothic Book" panose="020B0503020102020204" pitchFamily="34" charset="0"/>
              <a:buChar char="–"/>
              <a:defRPr sz="1400">
                <a:solidFill>
                  <a:srgbClr val="3B5978"/>
                </a:solidFill>
                <a:latin typeface="Arial" panose="020B0604020202020204" pitchFamily="34" charset="0"/>
                <a:cs typeface="Arial" panose="020B0604020202020204" pitchFamily="34" charset="0"/>
              </a:defRPr>
            </a:lvl3pPr>
            <a:lvl4pPr marL="1600200" indent="-228600">
              <a:spcBef>
                <a:spcPts val="600"/>
              </a:spcBef>
              <a:buClr>
                <a:srgbClr val="A6A6A6"/>
              </a:buClr>
              <a:buSzPct val="75000"/>
              <a:buFont typeface="Courier New" panose="02070309020205020404" pitchFamily="49" charset="0"/>
              <a:buChar char="o"/>
              <a:defRPr sz="1400">
                <a:solidFill>
                  <a:srgbClr val="3B5978"/>
                </a:solidFill>
                <a:latin typeface="Arial" panose="020B0604020202020204" pitchFamily="34" charset="0"/>
                <a:cs typeface="Arial" panose="020B0604020202020204" pitchFamily="34" charset="0"/>
              </a:defRPr>
            </a:lvl4pPr>
            <a:lvl5pPr marL="2057400" indent="-228600">
              <a:spcBef>
                <a:spcPts val="600"/>
              </a:spcBef>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5pPr>
            <a:lvl6pPr marL="25146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6pPr>
            <a:lvl7pPr marL="29718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7pPr>
            <a:lvl8pPr marL="34290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8pPr>
            <a:lvl9pPr marL="38862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17237A6-5808-428F-8933-A72A5C2B29AF}" type="slidenum">
              <a:rPr kumimoji="0" lang="en-US" altLang="en-US" sz="75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17</a:t>
            </a:fld>
            <a:endParaRPr kumimoji="0" lang="en-US" altLang="en-US" sz="75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7327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normAutofit/>
          </a:bodyPr>
          <a:lstStyle/>
          <a:p>
            <a:r>
              <a:rPr lang="en-US"/>
              <a:t>Look at the Evidence: NCII Tools Chart</a:t>
            </a:r>
          </a:p>
        </p:txBody>
      </p:sp>
      <p:sp>
        <p:nvSpPr>
          <p:cNvPr id="5" name="Text Placeholder 4">
            <a:extLst>
              <a:ext uri="{FF2B5EF4-FFF2-40B4-BE49-F238E27FC236}">
                <a16:creationId xmlns:a16="http://schemas.microsoft.com/office/drawing/2014/main" id="{5F2BABF6-F2A2-471D-9CEE-2ACAD582FA0D}"/>
              </a:ext>
            </a:extLst>
          </p:cNvPr>
          <p:cNvSpPr>
            <a:spLocks noGrp="1"/>
          </p:cNvSpPr>
          <p:nvPr>
            <p:ph type="body" sz="quarter" idx="13"/>
          </p:nvPr>
        </p:nvSpPr>
        <p:spPr>
          <a:xfrm>
            <a:off x="457200" y="5751576"/>
            <a:ext cx="11434694" cy="237744"/>
          </a:xfrm>
        </p:spPr>
        <p:txBody>
          <a:bodyPr/>
          <a:lstStyle/>
          <a:p>
            <a:r>
              <a:rPr lang="en-US" dirty="0">
                <a:hlinkClick r:id="rId3"/>
              </a:rPr>
              <a:t>https://charts.intensiveintervention.org/aintervention</a:t>
            </a:r>
            <a:endParaRPr lang="en-US" dirty="0"/>
          </a:p>
        </p:txBody>
      </p:sp>
      <p:sp>
        <p:nvSpPr>
          <p:cNvPr id="4" name="Slide Number Placeholder 3"/>
          <p:cNvSpPr>
            <a:spLocks noGrp="1"/>
          </p:cNvSpPr>
          <p:nvPr>
            <p:ph type="sldNum" sz="quarter" idx="14"/>
          </p:nvPr>
        </p:nvSpPr>
        <p:spPr/>
        <p:txBody>
          <a:bodyPr/>
          <a:lstStyle/>
          <a:p>
            <a:fld id="{99A20822-4A49-4D36-86E3-300BA48D3F00}" type="slidenum">
              <a:rPr lang="en-US" smtClean="0"/>
              <a:pPr/>
              <a:t>18</a:t>
            </a:fld>
            <a:endParaRPr lang="en-US"/>
          </a:p>
        </p:txBody>
      </p:sp>
      <p:pic>
        <p:nvPicPr>
          <p:cNvPr id="7" name="Picture 6" descr="Screenshot of the NCII Tools chart, highlighting the second tab: Quality of Other Indicators">
            <a:extLst>
              <a:ext uri="{FF2B5EF4-FFF2-40B4-BE49-F238E27FC236}">
                <a16:creationId xmlns:a16="http://schemas.microsoft.com/office/drawing/2014/main" id="{58330699-F315-45FB-B83A-65FEC805D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515" y="1078177"/>
            <a:ext cx="7712812" cy="4701645"/>
          </a:xfrm>
          <a:prstGeom prst="rect">
            <a:avLst/>
          </a:prstGeom>
        </p:spPr>
      </p:pic>
      <p:pic>
        <p:nvPicPr>
          <p:cNvPr id="6" name="Picture 5" descr="The legend for the chart details that a full circle is convincing evidence, a half circle is partially convincing evidence, an empty circle is unconvincing evidence, and a line means that data is unavailable. ">
            <a:extLst>
              <a:ext uri="{FF2B5EF4-FFF2-40B4-BE49-F238E27FC236}">
                <a16:creationId xmlns:a16="http://schemas.microsoft.com/office/drawing/2014/main" id="{F400E709-C21D-F446-BB16-D69E5B66F7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719" y="3428999"/>
            <a:ext cx="1612900" cy="1320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9" name="Rectangle 8">
            <a:extLst>
              <a:ext uri="{FF2B5EF4-FFF2-40B4-BE49-F238E27FC236}">
                <a16:creationId xmlns:a16="http://schemas.microsoft.com/office/drawing/2014/main" id="{391579BA-76F3-4DBC-9568-A8D098B34211}"/>
              </a:ext>
              <a:ext uri="{C183D7F6-B498-43B3-948B-1728B52AA6E4}">
                <adec:decorative xmlns:adec="http://schemas.microsoft.com/office/drawing/2017/decorative" val="1"/>
              </a:ext>
            </a:extLst>
          </p:cNvPr>
          <p:cNvSpPr/>
          <p:nvPr/>
        </p:nvSpPr>
        <p:spPr>
          <a:xfrm>
            <a:off x="2129589" y="2647797"/>
            <a:ext cx="7291137" cy="369332"/>
          </a:xfrm>
          <a:prstGeom prst="rect">
            <a:avLst/>
          </a:prstGeom>
        </p:spPr>
        <p:txBody>
          <a:bodyPr wrap="square">
            <a:spAutoFit/>
          </a:bodyPr>
          <a:lstStyle/>
          <a:p>
            <a:r>
              <a:rPr lang="en-US">
                <a:solidFill>
                  <a:srgbClr val="000000"/>
                </a:solidFill>
                <a:latin typeface="Times New Roman" panose="02020603050405020304" pitchFamily="18" charset="0"/>
              </a:rPr>
              <a:t> </a:t>
            </a:r>
            <a:endParaRPr lang="en-US"/>
          </a:p>
        </p:txBody>
      </p:sp>
      <p:sp>
        <p:nvSpPr>
          <p:cNvPr id="11" name="Rectangle 10">
            <a:extLst>
              <a:ext uri="{FF2B5EF4-FFF2-40B4-BE49-F238E27FC236}">
                <a16:creationId xmlns:a16="http://schemas.microsoft.com/office/drawing/2014/main" id="{945A0053-1366-4839-ACD0-D2DEAA0D08FC}"/>
              </a:ext>
              <a:ext uri="{C183D7F6-B498-43B3-948B-1728B52AA6E4}">
                <adec:decorative xmlns:adec="http://schemas.microsoft.com/office/drawing/2017/decorative" val="1"/>
              </a:ext>
            </a:extLst>
          </p:cNvPr>
          <p:cNvSpPr/>
          <p:nvPr/>
        </p:nvSpPr>
        <p:spPr>
          <a:xfrm>
            <a:off x="1828514" y="2647797"/>
            <a:ext cx="7712811" cy="660887"/>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Tree>
    <p:extLst>
      <p:ext uri="{BB962C8B-B14F-4D97-AF65-F5344CB8AC3E}">
        <p14:creationId xmlns:p14="http://schemas.microsoft.com/office/powerpoint/2010/main" val="2589804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What Is Effect Size?</a:t>
            </a:r>
          </a:p>
        </p:txBody>
      </p:sp>
      <p:sp>
        <p:nvSpPr>
          <p:cNvPr id="7" name="Content Placeholder 6">
            <a:extLst>
              <a:ext uri="{FF2B5EF4-FFF2-40B4-BE49-F238E27FC236}">
                <a16:creationId xmlns:a16="http://schemas.microsoft.com/office/drawing/2014/main" id="{38F6F65F-E6D1-4D7A-BCD3-D01115D71070}"/>
              </a:ext>
            </a:extLst>
          </p:cNvPr>
          <p:cNvSpPr>
            <a:spLocks noGrp="1"/>
          </p:cNvSpPr>
          <p:nvPr>
            <p:ph sz="quarter" idx="15"/>
          </p:nvPr>
        </p:nvSpPr>
        <p:spPr/>
        <p:txBody>
          <a:bodyPr/>
          <a:lstStyle/>
          <a:p>
            <a:r>
              <a:rPr lang="en-US"/>
              <a:t>It is a quantitative way to look at the strength of an intervention.</a:t>
            </a:r>
          </a:p>
          <a:p>
            <a:r>
              <a:rPr lang="en-US"/>
              <a:t>Rules of thumb:</a:t>
            </a:r>
          </a:p>
          <a:p>
            <a:endParaRPr lang="en-US"/>
          </a:p>
          <a:p>
            <a:endParaRPr lang="en-US"/>
          </a:p>
          <a:p>
            <a:endParaRPr lang="en-US"/>
          </a:p>
          <a:p>
            <a:endParaRPr lang="en-US"/>
          </a:p>
        </p:txBody>
      </p:sp>
      <p:sp>
        <p:nvSpPr>
          <p:cNvPr id="9" name="Text Placeholder 8">
            <a:extLst>
              <a:ext uri="{FF2B5EF4-FFF2-40B4-BE49-F238E27FC236}">
                <a16:creationId xmlns:a16="http://schemas.microsoft.com/office/drawing/2014/main" id="{5EA28DFA-BF88-4B3A-880E-5A7D01BC27E9}"/>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99A20822-4A49-4D36-86E3-300BA48D3F00}" type="slidenum">
              <a:rPr lang="en-US" smtClean="0"/>
              <a:pPr/>
              <a:t>19</a:t>
            </a:fld>
            <a:endParaRPr lang="en-US"/>
          </a:p>
        </p:txBody>
      </p:sp>
      <p:graphicFrame>
        <p:nvGraphicFramePr>
          <p:cNvPr id="12" name="Table 11">
            <a:extLst>
              <a:ext uri="{FF2B5EF4-FFF2-40B4-BE49-F238E27FC236}">
                <a16:creationId xmlns:a16="http://schemas.microsoft.com/office/drawing/2014/main" id="{2AB4EEFC-08B2-48CB-954C-83F52BB58445}"/>
              </a:ext>
            </a:extLst>
          </p:cNvPr>
          <p:cNvGraphicFramePr>
            <a:graphicFrameLocks noGrp="1"/>
          </p:cNvGraphicFramePr>
          <p:nvPr>
            <p:extLst>
              <p:ext uri="{D42A27DB-BD31-4B8C-83A1-F6EECF244321}">
                <p14:modId xmlns:p14="http://schemas.microsoft.com/office/powerpoint/2010/main" val="1730724732"/>
              </p:ext>
            </p:extLst>
          </p:nvPr>
        </p:nvGraphicFramePr>
        <p:xfrm>
          <a:off x="2155730" y="2743200"/>
          <a:ext cx="7877492" cy="2743200"/>
        </p:xfrm>
        <a:graphic>
          <a:graphicData uri="http://schemas.openxmlformats.org/drawingml/2006/table">
            <a:tbl>
              <a:tblPr firstRow="1" bandRow="1">
                <a:tableStyleId>{5C22544A-7EE6-4342-B048-85BDC9FD1C3A}</a:tableStyleId>
              </a:tblPr>
              <a:tblGrid>
                <a:gridCol w="3938746">
                  <a:extLst>
                    <a:ext uri="{9D8B030D-6E8A-4147-A177-3AD203B41FA5}">
                      <a16:colId xmlns:a16="http://schemas.microsoft.com/office/drawing/2014/main" val="20000"/>
                    </a:ext>
                  </a:extLst>
                </a:gridCol>
                <a:gridCol w="3938746">
                  <a:extLst>
                    <a:ext uri="{9D8B030D-6E8A-4147-A177-3AD203B41FA5}">
                      <a16:colId xmlns:a16="http://schemas.microsoft.com/office/drawing/2014/main" val="20001"/>
                    </a:ext>
                  </a:extLst>
                </a:gridCol>
              </a:tblGrid>
              <a:tr h="685800">
                <a:tc>
                  <a:txBody>
                    <a:bodyPr/>
                    <a:lstStyle/>
                    <a:p>
                      <a:r>
                        <a:rPr lang="en-US" sz="2400"/>
                        <a:t>Strength</a:t>
                      </a:r>
                    </a:p>
                  </a:txBody>
                  <a:tcPr anchor="ctr"/>
                </a:tc>
                <a:tc>
                  <a:txBody>
                    <a:bodyPr/>
                    <a:lstStyle/>
                    <a:p>
                      <a:r>
                        <a:rPr lang="en-US" sz="2400"/>
                        <a:t>Effect size</a:t>
                      </a:r>
                    </a:p>
                  </a:txBody>
                  <a:tcPr anchor="ctr"/>
                </a:tc>
                <a:extLst>
                  <a:ext uri="{0D108BD9-81ED-4DB2-BD59-A6C34878D82A}">
                    <a16:rowId xmlns:a16="http://schemas.microsoft.com/office/drawing/2014/main" val="10000"/>
                  </a:ext>
                </a:extLst>
              </a:tr>
              <a:tr h="685800">
                <a:tc>
                  <a:txBody>
                    <a:bodyPr/>
                    <a:lstStyle/>
                    <a:p>
                      <a:r>
                        <a:rPr lang="en-US" sz="2400"/>
                        <a:t>Small (minimum)</a:t>
                      </a:r>
                    </a:p>
                  </a:txBody>
                  <a:tcPr anchor="ctr"/>
                </a:tc>
                <a:tc>
                  <a:txBody>
                    <a:bodyPr/>
                    <a:lstStyle/>
                    <a:p>
                      <a:r>
                        <a:rPr lang="en-US" sz="2400"/>
                        <a:t>0.25 to 0.34</a:t>
                      </a:r>
                    </a:p>
                  </a:txBody>
                  <a:tcPr anchor="ctr"/>
                </a:tc>
                <a:extLst>
                  <a:ext uri="{0D108BD9-81ED-4DB2-BD59-A6C34878D82A}">
                    <a16:rowId xmlns:a16="http://schemas.microsoft.com/office/drawing/2014/main" val="10001"/>
                  </a:ext>
                </a:extLst>
              </a:tr>
              <a:tr h="685800">
                <a:tc>
                  <a:txBody>
                    <a:bodyPr/>
                    <a:lstStyle/>
                    <a:p>
                      <a:r>
                        <a:rPr lang="en-US" sz="2400"/>
                        <a:t>Moderate</a:t>
                      </a:r>
                      <a:r>
                        <a:rPr lang="en-US" sz="2400" baseline="0"/>
                        <a:t> </a:t>
                      </a:r>
                      <a:endParaRPr lang="en-US" sz="240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t>0.35 to 0.49</a:t>
                      </a:r>
                    </a:p>
                  </a:txBody>
                  <a:tcPr anchor="ctr"/>
                </a:tc>
                <a:extLst>
                  <a:ext uri="{0D108BD9-81ED-4DB2-BD59-A6C34878D82A}">
                    <a16:rowId xmlns:a16="http://schemas.microsoft.com/office/drawing/2014/main" val="10002"/>
                  </a:ext>
                </a:extLst>
              </a:tr>
              <a:tr h="685800">
                <a:tc>
                  <a:txBody>
                    <a:bodyPr/>
                    <a:lstStyle/>
                    <a:p>
                      <a:r>
                        <a:rPr lang="en-US" sz="2400"/>
                        <a:t>Strong</a:t>
                      </a:r>
                    </a:p>
                  </a:txBody>
                  <a:tcPr anchor="ctr"/>
                </a:tc>
                <a:tc>
                  <a:txBody>
                    <a:bodyPr/>
                    <a:lstStyle/>
                    <a:p>
                      <a:r>
                        <a:rPr lang="en-US" sz="2400"/>
                        <a:t>0.50 or larger </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6455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Learner Outcomes</a:t>
            </a:r>
          </a:p>
        </p:txBody>
      </p:sp>
      <p:sp>
        <p:nvSpPr>
          <p:cNvPr id="3" name="Content Placeholder 2"/>
          <p:cNvSpPr>
            <a:spLocks noGrp="1"/>
          </p:cNvSpPr>
          <p:nvPr>
            <p:ph sz="quarter" idx="15"/>
          </p:nvPr>
        </p:nvSpPr>
        <p:spPr>
          <a:xfrm>
            <a:off x="457200" y="1387642"/>
            <a:ext cx="11274552" cy="4343400"/>
          </a:xfrm>
        </p:spPr>
        <p:txBody>
          <a:bodyPr>
            <a:normAutofit fontScale="92500"/>
          </a:bodyPr>
          <a:lstStyle/>
          <a:p>
            <a:pPr marL="0" lvl="1" indent="0">
              <a:buNone/>
            </a:pPr>
            <a:r>
              <a:rPr lang="en-US"/>
              <a:t>At the end of the session, participants will be able to— </a:t>
            </a:r>
          </a:p>
          <a:p>
            <a:r>
              <a:rPr lang="en-US"/>
              <a:t>Define the dimensions of the Taxonomy of Intervention Intensity and explain how they support the data-based individualization (DBI) process.</a:t>
            </a:r>
          </a:p>
          <a:p>
            <a:r>
              <a:rPr lang="en-US"/>
              <a:t>Use the taxonomy to evaluate or select a validated reading intervention program.</a:t>
            </a:r>
          </a:p>
          <a:p>
            <a:r>
              <a:rPr lang="en-US"/>
              <a:t>Use the taxonomy to intensify a reading intervention for a student who is not responsive.</a:t>
            </a:r>
          </a:p>
          <a:p>
            <a:r>
              <a:rPr lang="en-US"/>
              <a:t>Access existing resources to support the evaluation and intensification of a reading intervention.</a:t>
            </a:r>
          </a:p>
        </p:txBody>
      </p:sp>
      <p:sp>
        <p:nvSpPr>
          <p:cNvPr id="6" name="Slide Number Placeholder 5">
            <a:extLst>
              <a:ext uri="{FF2B5EF4-FFF2-40B4-BE49-F238E27FC236}">
                <a16:creationId xmlns:a16="http://schemas.microsoft.com/office/drawing/2014/main" id="{94C173A4-C7D1-46F5-AB54-DA515B1B38A3}"/>
              </a:ext>
            </a:extLst>
          </p:cNvPr>
          <p:cNvSpPr>
            <a:spLocks noGrp="1"/>
          </p:cNvSpPr>
          <p:nvPr>
            <p:ph type="sldNum" sz="quarter" idx="14"/>
          </p:nvPr>
        </p:nvSpPr>
        <p:spPr/>
        <p:txBody>
          <a:bodyPr/>
          <a:lstStyle/>
          <a:p>
            <a:fld id="{99A20822-4A49-4D36-86E3-300BA48D3F00}" type="slidenum">
              <a:rPr lang="en-US" smtClean="0"/>
              <a:pPr/>
              <a:t>2</a:t>
            </a:fld>
            <a:endParaRPr lang="en-US"/>
          </a:p>
        </p:txBody>
      </p:sp>
    </p:spTree>
    <p:extLst>
      <p:ext uri="{BB962C8B-B14F-4D97-AF65-F5344CB8AC3E}">
        <p14:creationId xmlns:p14="http://schemas.microsoft.com/office/powerpoint/2010/main" val="2520864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B2490-CC74-42FC-B37D-8FFCFAEA7B38}"/>
              </a:ext>
            </a:extLst>
          </p:cNvPr>
          <p:cNvSpPr>
            <a:spLocks noGrp="1"/>
          </p:cNvSpPr>
          <p:nvPr>
            <p:ph type="title"/>
          </p:nvPr>
        </p:nvSpPr>
        <p:spPr/>
        <p:txBody>
          <a:bodyPr/>
          <a:lstStyle/>
          <a:p>
            <a:r>
              <a:rPr lang="en-US"/>
              <a:t>How important are effect sizes? </a:t>
            </a:r>
          </a:p>
        </p:txBody>
      </p:sp>
      <p:sp>
        <p:nvSpPr>
          <p:cNvPr id="3" name="Content Placeholder 2">
            <a:extLst>
              <a:ext uri="{FF2B5EF4-FFF2-40B4-BE49-F238E27FC236}">
                <a16:creationId xmlns:a16="http://schemas.microsoft.com/office/drawing/2014/main" id="{36C8B41F-870A-4201-9248-44E17D7A500D}"/>
              </a:ext>
            </a:extLst>
          </p:cNvPr>
          <p:cNvSpPr>
            <a:spLocks noGrp="1"/>
          </p:cNvSpPr>
          <p:nvPr>
            <p:ph sz="quarter" idx="15"/>
          </p:nvPr>
        </p:nvSpPr>
        <p:spPr>
          <a:xfrm>
            <a:off x="457200" y="1203742"/>
            <a:ext cx="11274552" cy="4343400"/>
          </a:xfrm>
        </p:spPr>
        <p:txBody>
          <a:bodyPr vert="horz" lIns="0" tIns="0" rIns="0" bIns="0" rtlCol="0" anchor="t">
            <a:normAutofit/>
          </a:bodyPr>
          <a:lstStyle/>
          <a:p>
            <a:r>
              <a:rPr lang="en-US"/>
              <a:t>Effect sizes are not always available.</a:t>
            </a:r>
          </a:p>
          <a:p>
            <a:r>
              <a:rPr lang="en-US"/>
              <a:t>When available, effect sizes must be interpreted with caution. </a:t>
            </a:r>
          </a:p>
          <a:p>
            <a:r>
              <a:rPr lang="en-US"/>
              <a:t>Effect sizes can be impacted by:</a:t>
            </a:r>
          </a:p>
          <a:p>
            <a:pPr lvl="1"/>
            <a:r>
              <a:rPr lang="en-US"/>
              <a:t>Study conditions</a:t>
            </a:r>
          </a:p>
          <a:p>
            <a:pPr lvl="1"/>
            <a:r>
              <a:rPr lang="en-US"/>
              <a:t>Content studied</a:t>
            </a:r>
          </a:p>
          <a:p>
            <a:pPr lvl="1"/>
            <a:r>
              <a:rPr lang="en-US"/>
              <a:t>Study population </a:t>
            </a:r>
          </a:p>
        </p:txBody>
      </p:sp>
      <p:sp>
        <p:nvSpPr>
          <p:cNvPr id="4" name="Text Placeholder 3">
            <a:extLst>
              <a:ext uri="{FF2B5EF4-FFF2-40B4-BE49-F238E27FC236}">
                <a16:creationId xmlns:a16="http://schemas.microsoft.com/office/drawing/2014/main" id="{11469C5C-115E-4C21-9678-41CEAF64B83C}"/>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959B03DE-621C-41BB-BB68-1C3B9199F8D8}"/>
              </a:ext>
            </a:extLst>
          </p:cNvPr>
          <p:cNvSpPr>
            <a:spLocks noGrp="1"/>
          </p:cNvSpPr>
          <p:nvPr>
            <p:ph type="sldNum" sz="quarter" idx="14"/>
          </p:nvPr>
        </p:nvSpPr>
        <p:spPr/>
        <p:txBody>
          <a:bodyPr/>
          <a:lstStyle/>
          <a:p>
            <a:fld id="{99A20822-4A49-4D36-86E3-300BA48D3F00}" type="slidenum">
              <a:rPr lang="en-US" smtClean="0"/>
              <a:pPr/>
              <a:t>20</a:t>
            </a:fld>
            <a:endParaRPr lang="en-US"/>
          </a:p>
        </p:txBody>
      </p:sp>
    </p:spTree>
    <p:extLst>
      <p:ext uri="{BB962C8B-B14F-4D97-AF65-F5344CB8AC3E}">
        <p14:creationId xmlns:p14="http://schemas.microsoft.com/office/powerpoint/2010/main" val="3511974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FE8D1-617A-8241-B397-794EE61C10EE}"/>
              </a:ext>
            </a:extLst>
          </p:cNvPr>
          <p:cNvSpPr>
            <a:spLocks noGrp="1"/>
          </p:cNvSpPr>
          <p:nvPr>
            <p:ph type="title"/>
          </p:nvPr>
        </p:nvSpPr>
        <p:spPr/>
        <p:txBody>
          <a:bodyPr/>
          <a:lstStyle/>
          <a:p>
            <a:r>
              <a:rPr lang="en-US"/>
              <a:t>Strength Rating Scale</a:t>
            </a:r>
          </a:p>
        </p:txBody>
      </p:sp>
      <p:graphicFrame>
        <p:nvGraphicFramePr>
          <p:cNvPr id="6" name="Content Placeholder 20">
            <a:extLst>
              <a:ext uri="{FF2B5EF4-FFF2-40B4-BE49-F238E27FC236}">
                <a16:creationId xmlns:a16="http://schemas.microsoft.com/office/drawing/2014/main" id="{AE846EAB-212A-614A-A67A-383D42F069DF}"/>
              </a:ext>
            </a:extLst>
          </p:cNvPr>
          <p:cNvGraphicFramePr>
            <a:graphicFrameLocks/>
          </p:cNvGraphicFramePr>
          <p:nvPr>
            <p:extLst>
              <p:ext uri="{D42A27DB-BD31-4B8C-83A1-F6EECF244321}">
                <p14:modId xmlns:p14="http://schemas.microsoft.com/office/powerpoint/2010/main" val="3695821191"/>
              </p:ext>
            </p:extLst>
          </p:nvPr>
        </p:nvGraphicFramePr>
        <p:xfrm>
          <a:off x="457328" y="1759440"/>
          <a:ext cx="11274424" cy="3383280"/>
        </p:xfrm>
        <a:graphic>
          <a:graphicData uri="http://schemas.openxmlformats.org/drawingml/2006/table">
            <a:tbl>
              <a:tblPr firstRow="1" bandRow="1">
                <a:tableStyleId>{5940675A-B579-460E-94D1-54222C63F5DA}</a:tableStyleId>
              </a:tblPr>
              <a:tblGrid>
                <a:gridCol w="2818606">
                  <a:extLst>
                    <a:ext uri="{9D8B030D-6E8A-4147-A177-3AD203B41FA5}">
                      <a16:colId xmlns:a16="http://schemas.microsoft.com/office/drawing/2014/main" val="2021640973"/>
                    </a:ext>
                  </a:extLst>
                </a:gridCol>
                <a:gridCol w="2818606">
                  <a:extLst>
                    <a:ext uri="{9D8B030D-6E8A-4147-A177-3AD203B41FA5}">
                      <a16:colId xmlns:a16="http://schemas.microsoft.com/office/drawing/2014/main" val="2825273668"/>
                    </a:ext>
                  </a:extLst>
                </a:gridCol>
                <a:gridCol w="2818606">
                  <a:extLst>
                    <a:ext uri="{9D8B030D-6E8A-4147-A177-3AD203B41FA5}">
                      <a16:colId xmlns:a16="http://schemas.microsoft.com/office/drawing/2014/main" val="1209125442"/>
                    </a:ext>
                  </a:extLst>
                </a:gridCol>
                <a:gridCol w="2818606">
                  <a:extLst>
                    <a:ext uri="{9D8B030D-6E8A-4147-A177-3AD203B41FA5}">
                      <a16:colId xmlns:a16="http://schemas.microsoft.com/office/drawing/2014/main" val="1518851305"/>
                    </a:ext>
                  </a:extLst>
                </a:gridCol>
              </a:tblGrid>
              <a:tr h="370840">
                <a:tc>
                  <a:txBody>
                    <a:bodyPr/>
                    <a:lstStyle/>
                    <a:p>
                      <a:pPr algn="ctr"/>
                      <a:r>
                        <a:rPr lang="en-US" sz="2400" b="1">
                          <a:effectLst>
                            <a:outerShdw blurRad="50800" dist="38100" dir="2700000" algn="tl" rotWithShape="0">
                              <a:prstClr val="black">
                                <a:alpha val="40000"/>
                              </a:prstClr>
                            </a:outerShdw>
                          </a:effectLst>
                        </a:rPr>
                        <a:t>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1</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2</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3</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extLst>
                  <a:ext uri="{0D108BD9-81ED-4DB2-BD59-A6C34878D82A}">
                    <a16:rowId xmlns:a16="http://schemas.microsoft.com/office/drawing/2014/main" val="136588026"/>
                  </a:ext>
                </a:extLst>
              </a:tr>
              <a:tr h="516627">
                <a:tc>
                  <a:txBody>
                    <a:bodyPr/>
                    <a:lstStyle/>
                    <a:p>
                      <a:pPr algn="ctr"/>
                      <a:r>
                        <a:rPr lang="en-US" sz="1800" b="1"/>
                        <a:t>Fails</a:t>
                      </a:r>
                      <a:r>
                        <a:rPr lang="en-US" sz="1800" b="0"/>
                        <a:t> to </a:t>
                      </a:r>
                    </a:p>
                    <a:p>
                      <a:pPr algn="ctr"/>
                      <a:r>
                        <a:rPr lang="en-US" sz="1800" b="0"/>
                        <a:t>address standard</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25000"/>
                      </a:schemeClr>
                    </a:solidFill>
                  </a:tcPr>
                </a:tc>
                <a:tc>
                  <a:txBody>
                    <a:bodyPr/>
                    <a:lstStyle/>
                    <a:p>
                      <a:pPr algn="ctr"/>
                      <a:r>
                        <a:rPr lang="en-US" sz="1800"/>
                        <a:t>Addresses </a:t>
                      </a:r>
                    </a:p>
                    <a:p>
                      <a:pPr algn="ctr"/>
                      <a:r>
                        <a:rPr lang="en-US" sz="1800"/>
                        <a:t>standard </a:t>
                      </a:r>
                      <a:r>
                        <a:rPr lang="en-US" sz="1800" b="1"/>
                        <a:t>minimally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50000"/>
                      </a:schemeClr>
                    </a:solidFill>
                  </a:tcPr>
                </a:tc>
                <a:tc>
                  <a:txBody>
                    <a:bodyPr/>
                    <a:lstStyle/>
                    <a:p>
                      <a:pPr algn="ctr"/>
                      <a:r>
                        <a:rPr lang="en-US" sz="1800"/>
                        <a:t>Addresses </a:t>
                      </a:r>
                    </a:p>
                    <a:p>
                      <a:pPr algn="ctr"/>
                      <a:r>
                        <a:rPr lang="en-US" sz="1800"/>
                        <a:t>standard </a:t>
                      </a:r>
                      <a:r>
                        <a:rPr lang="en-US" sz="1800" b="1"/>
                        <a:t>moderately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75000"/>
                      </a:schemeClr>
                    </a:solidFill>
                  </a:tcPr>
                </a:tc>
                <a:tc>
                  <a:txBody>
                    <a:bodyPr/>
                    <a:lstStyle/>
                    <a:p>
                      <a:pPr algn="ctr"/>
                      <a:r>
                        <a:rPr lang="en-US" sz="1800"/>
                        <a:t>Addresses </a:t>
                      </a:r>
                    </a:p>
                    <a:p>
                      <a:pPr algn="ctr"/>
                      <a:r>
                        <a:rPr lang="en-US" sz="1800"/>
                        <a:t>standard </a:t>
                      </a:r>
                      <a:r>
                        <a:rPr lang="en-US" sz="1800" b="1"/>
                        <a:t>well</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solidFill>
                  </a:tcPr>
                </a:tc>
                <a:extLst>
                  <a:ext uri="{0D108BD9-81ED-4DB2-BD59-A6C34878D82A}">
                    <a16:rowId xmlns:a16="http://schemas.microsoft.com/office/drawing/2014/main" val="873621820"/>
                  </a:ext>
                </a:extLst>
              </a:tr>
              <a:tr h="370840">
                <a:tc>
                  <a:txBody>
                    <a:bodyPr/>
                    <a:lstStyle/>
                    <a:p>
                      <a:pPr marL="231775" indent="-231775" algn="l">
                        <a:spcAft>
                          <a:spcPts val="1200"/>
                        </a:spcAft>
                        <a:buFont typeface="Arial" panose="020B0604020202020204" pitchFamily="34" charset="0"/>
                        <a:buChar char="•"/>
                      </a:pPr>
                      <a:r>
                        <a:rPr lang="en-US" sz="1800" b="1"/>
                        <a:t>No</a:t>
                      </a:r>
                      <a:r>
                        <a:rPr lang="en-US" sz="1800"/>
                        <a:t> validated studies</a:t>
                      </a:r>
                    </a:p>
                    <a:p>
                      <a:pPr marL="231775" indent="-231775" algn="l">
                        <a:spcAft>
                          <a:spcPts val="1200"/>
                        </a:spcAft>
                        <a:buFont typeface="Arial" panose="020B0604020202020204" pitchFamily="34" charset="0"/>
                        <a:buChar char="•"/>
                      </a:pPr>
                      <a:r>
                        <a:rPr lang="en-US" sz="1800" b="1"/>
                        <a:t>No effect size </a:t>
                      </a:r>
                      <a:r>
                        <a:rPr lang="en-US" sz="1800"/>
                        <a:t>can be determined</a:t>
                      </a:r>
                    </a:p>
                    <a:p>
                      <a:pPr marL="231775" indent="-231775" algn="l">
                        <a:spcAft>
                          <a:spcPts val="1200"/>
                        </a:spcAft>
                        <a:buFont typeface="Arial" panose="020B0604020202020204" pitchFamily="34" charset="0"/>
                        <a:buChar char="•"/>
                      </a:pPr>
                      <a:r>
                        <a:rPr lang="en-US" sz="1800"/>
                        <a:t>Reported effect size is </a:t>
                      </a:r>
                      <a:r>
                        <a:rPr lang="en-US" sz="1800" b="1" u="none"/>
                        <a:t>&lt;</a:t>
                      </a:r>
                      <a:r>
                        <a:rPr lang="en-US" sz="1800" b="1"/>
                        <a:t> .2</a:t>
                      </a:r>
                    </a:p>
                    <a:p>
                      <a:pPr algn="ctr"/>
                      <a:endParaRPr 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0"/>
                        </a:spcBef>
                        <a:spcAft>
                          <a:spcPts val="1200"/>
                        </a:spcAft>
                        <a:buFont typeface="Arial" panose="020B0604020202020204" pitchFamily="34" charset="0"/>
                        <a:buNone/>
                      </a:pPr>
                      <a:r>
                        <a:rPr lang="en-US" sz="1800" b="1"/>
                        <a:t>Effect size is 0.2 - 0.34</a:t>
                      </a:r>
                    </a:p>
                    <a:p>
                      <a:pPr marL="0" indent="0" algn="ctr">
                        <a:spcBef>
                          <a:spcPts val="0"/>
                        </a:spcBef>
                        <a:spcAft>
                          <a:spcPts val="1200"/>
                        </a:spcAft>
                        <a:buFont typeface="Arial" panose="020B0604020202020204" pitchFamily="34" charset="0"/>
                        <a:buNone/>
                      </a:pPr>
                      <a:r>
                        <a:rPr lang="en-US" sz="1800" b="0"/>
                        <a:t>(researcher-designed measure)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0"/>
                        </a:spcBef>
                        <a:spcAft>
                          <a:spcPts val="1200"/>
                        </a:spcAft>
                        <a:buFont typeface="Arial" panose="020B0604020202020204" pitchFamily="34" charset="0"/>
                        <a:buNone/>
                      </a:pPr>
                      <a:r>
                        <a:rPr lang="en-US" sz="1800" b="1"/>
                        <a:t>Effect size is 0.35 - 0.55   </a:t>
                      </a:r>
                    </a:p>
                    <a:p>
                      <a:pPr marL="0" indent="0" algn="ctr">
                        <a:spcBef>
                          <a:spcPts val="0"/>
                        </a:spcBef>
                        <a:spcAft>
                          <a:spcPts val="1200"/>
                        </a:spcAft>
                        <a:buFont typeface="Arial" panose="020B0604020202020204" pitchFamily="34" charset="0"/>
                        <a:buNone/>
                      </a:pPr>
                      <a:r>
                        <a:rPr lang="en-US" sz="1800" b="0"/>
                        <a:t>(researcher-designed measure)</a:t>
                      </a:r>
                    </a:p>
                    <a:p>
                      <a:pPr marL="0" indent="0" algn="ctr">
                        <a:spcBef>
                          <a:spcPts val="0"/>
                        </a:spcBef>
                        <a:spcAft>
                          <a:spcPts val="1200"/>
                        </a:spcAft>
                        <a:buFont typeface="Arial" panose="020B0604020202020204" pitchFamily="34" charset="0"/>
                        <a:buNone/>
                      </a:pPr>
                      <a:r>
                        <a:rPr lang="en-US" sz="1800" b="0"/>
                        <a:t>OR</a:t>
                      </a:r>
                    </a:p>
                    <a:p>
                      <a:pPr marL="0" indent="0" algn="ctr">
                        <a:spcBef>
                          <a:spcPts val="0"/>
                        </a:spcBef>
                        <a:spcAft>
                          <a:spcPts val="1200"/>
                        </a:spcAft>
                        <a:buFont typeface="Arial" panose="020B0604020202020204" pitchFamily="34" charset="0"/>
                        <a:buNone/>
                      </a:pPr>
                      <a:r>
                        <a:rPr lang="en-US" sz="1800" b="1"/>
                        <a:t>Effect size is 0.2 - 0.3 </a:t>
                      </a:r>
                      <a:r>
                        <a:rPr lang="en-US" sz="1800" b="0"/>
                        <a:t>(standardized measure)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0"/>
                        </a:spcBef>
                        <a:spcAft>
                          <a:spcPts val="1200"/>
                        </a:spcAft>
                        <a:buFont typeface="Arial" panose="020B0604020202020204" pitchFamily="34" charset="0"/>
                        <a:buNone/>
                      </a:pPr>
                      <a:r>
                        <a:rPr lang="en-US" sz="1800" b="1" dirty="0"/>
                        <a:t>Effect Size &gt; 0.55</a:t>
                      </a:r>
                    </a:p>
                    <a:p>
                      <a:pPr marL="0" indent="0" algn="ctr">
                        <a:spcBef>
                          <a:spcPts val="0"/>
                        </a:spcBef>
                        <a:spcAft>
                          <a:spcPts val="1200"/>
                        </a:spcAft>
                        <a:buFont typeface="Arial" panose="020B0604020202020204" pitchFamily="34" charset="0"/>
                        <a:buNone/>
                      </a:pPr>
                      <a:r>
                        <a:rPr lang="en-US" sz="1800" b="0" dirty="0"/>
                        <a:t>(researcher-designed measure)</a:t>
                      </a:r>
                    </a:p>
                    <a:p>
                      <a:pPr marL="0" indent="0" algn="ctr">
                        <a:spcBef>
                          <a:spcPts val="0"/>
                        </a:spcBef>
                        <a:spcAft>
                          <a:spcPts val="1200"/>
                        </a:spcAft>
                        <a:buFont typeface="Arial" panose="020B0604020202020204" pitchFamily="34" charset="0"/>
                        <a:buNone/>
                      </a:pPr>
                      <a:r>
                        <a:rPr lang="en-US" sz="1800" b="0" dirty="0"/>
                        <a:t>OR</a:t>
                      </a:r>
                    </a:p>
                    <a:p>
                      <a:pPr marL="0" indent="0" algn="ctr">
                        <a:spcBef>
                          <a:spcPts val="0"/>
                        </a:spcBef>
                        <a:spcAft>
                          <a:spcPts val="1200"/>
                        </a:spcAft>
                        <a:buFont typeface="Arial" panose="020B0604020202020204" pitchFamily="34" charset="0"/>
                        <a:buNone/>
                      </a:pPr>
                      <a:r>
                        <a:rPr lang="en-US" sz="1800" b="1" dirty="0"/>
                        <a:t>Effect Size &gt; 0.3 </a:t>
                      </a:r>
                      <a:r>
                        <a:rPr lang="en-US" sz="1800" b="0" dirty="0"/>
                        <a:t>(standardized measure)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3970072"/>
                  </a:ext>
                </a:extLst>
              </a:tr>
            </a:tbl>
          </a:graphicData>
        </a:graphic>
      </p:graphicFrame>
      <p:sp>
        <p:nvSpPr>
          <p:cNvPr id="3" name="Text Placeholder 2">
            <a:extLst>
              <a:ext uri="{FF2B5EF4-FFF2-40B4-BE49-F238E27FC236}">
                <a16:creationId xmlns:a16="http://schemas.microsoft.com/office/drawing/2014/main" id="{C34D29A2-1FF3-4A9E-8E61-FA3777505E88}"/>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5CBBB609-E579-4745-97F7-30A6AFF4F992}"/>
              </a:ext>
            </a:extLst>
          </p:cNvPr>
          <p:cNvSpPr>
            <a:spLocks noGrp="1"/>
          </p:cNvSpPr>
          <p:nvPr>
            <p:ph type="sldNum" sz="quarter" idx="14"/>
          </p:nvPr>
        </p:nvSpPr>
        <p:spPr/>
        <p:txBody>
          <a:bodyPr/>
          <a:lstStyle/>
          <a:p>
            <a:fld id="{99A20822-4A49-4D36-86E3-300BA48D3F00}" type="slidenum">
              <a:rPr lang="en-US" smtClean="0"/>
              <a:t>21</a:t>
            </a:fld>
            <a:endParaRPr lang="en-US"/>
          </a:p>
        </p:txBody>
      </p:sp>
    </p:spTree>
    <p:extLst>
      <p:ext uri="{BB962C8B-B14F-4D97-AF65-F5344CB8AC3E}">
        <p14:creationId xmlns:p14="http://schemas.microsoft.com/office/powerpoint/2010/main" val="2101120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FE8D1-617A-8241-B397-794EE61C10EE}"/>
              </a:ext>
            </a:extLst>
          </p:cNvPr>
          <p:cNvSpPr>
            <a:spLocks noGrp="1"/>
          </p:cNvSpPr>
          <p:nvPr>
            <p:ph type="title"/>
          </p:nvPr>
        </p:nvSpPr>
        <p:spPr/>
        <p:txBody>
          <a:bodyPr/>
          <a:lstStyle/>
          <a:p>
            <a:r>
              <a:rPr lang="en-US"/>
              <a:t>Rating Strength: Demonstration</a:t>
            </a:r>
          </a:p>
        </p:txBody>
      </p:sp>
      <p:sp>
        <p:nvSpPr>
          <p:cNvPr id="5" name="Slide Number Placeholder 4">
            <a:extLst>
              <a:ext uri="{FF2B5EF4-FFF2-40B4-BE49-F238E27FC236}">
                <a16:creationId xmlns:a16="http://schemas.microsoft.com/office/drawing/2014/main" id="{5CBBB609-E579-4745-97F7-30A6AFF4F992}"/>
              </a:ext>
            </a:extLst>
          </p:cNvPr>
          <p:cNvSpPr>
            <a:spLocks noGrp="1"/>
          </p:cNvSpPr>
          <p:nvPr>
            <p:ph type="sldNum" sz="quarter" idx="14"/>
          </p:nvPr>
        </p:nvSpPr>
        <p:spPr/>
        <p:txBody>
          <a:bodyPr/>
          <a:lstStyle/>
          <a:p>
            <a:fld id="{99A20822-4A49-4D36-86E3-300BA48D3F00}" type="slidenum">
              <a:rPr lang="en-US" smtClean="0"/>
              <a:t>22</a:t>
            </a:fld>
            <a:endParaRPr lang="en-US"/>
          </a:p>
        </p:txBody>
      </p:sp>
      <p:sp>
        <p:nvSpPr>
          <p:cNvPr id="10" name="TextBox 9">
            <a:extLst>
              <a:ext uri="{FF2B5EF4-FFF2-40B4-BE49-F238E27FC236}">
                <a16:creationId xmlns:a16="http://schemas.microsoft.com/office/drawing/2014/main" id="{4D392743-81C6-0046-B8F3-CBAC7AF76A90}"/>
              </a:ext>
            </a:extLst>
          </p:cNvPr>
          <p:cNvSpPr txBox="1"/>
          <p:nvPr/>
        </p:nvSpPr>
        <p:spPr>
          <a:xfrm>
            <a:off x="-80644" y="3302021"/>
            <a:ext cx="704335" cy="646331"/>
          </a:xfrm>
          <a:prstGeom prst="rect">
            <a:avLst/>
          </a:prstGeom>
          <a:noFill/>
        </p:spPr>
        <p:txBody>
          <a:bodyPr wrap="square" rtlCol="0">
            <a:spAutoFit/>
          </a:bodyPr>
          <a:lstStyle/>
          <a:p>
            <a:pPr algn="ctr"/>
            <a:r>
              <a:rPr lang="en-US" sz="3600" b="1">
                <a:solidFill>
                  <a:schemeClr val="accent2"/>
                </a:solidFill>
              </a:rPr>
              <a:t>1</a:t>
            </a:r>
          </a:p>
        </p:txBody>
      </p:sp>
      <p:sp>
        <p:nvSpPr>
          <p:cNvPr id="11" name="TextBox 10">
            <a:extLst>
              <a:ext uri="{FF2B5EF4-FFF2-40B4-BE49-F238E27FC236}">
                <a16:creationId xmlns:a16="http://schemas.microsoft.com/office/drawing/2014/main" id="{94C8E86C-EC28-3548-BFD7-9BF67DD3C111}"/>
              </a:ext>
            </a:extLst>
          </p:cNvPr>
          <p:cNvSpPr txBox="1"/>
          <p:nvPr/>
        </p:nvSpPr>
        <p:spPr>
          <a:xfrm>
            <a:off x="-80645" y="4056047"/>
            <a:ext cx="704335" cy="646331"/>
          </a:xfrm>
          <a:prstGeom prst="rect">
            <a:avLst/>
          </a:prstGeom>
          <a:noFill/>
        </p:spPr>
        <p:txBody>
          <a:bodyPr wrap="square" rtlCol="0">
            <a:spAutoFit/>
          </a:bodyPr>
          <a:lstStyle/>
          <a:p>
            <a:pPr algn="ctr"/>
            <a:r>
              <a:rPr lang="en-US" sz="3600" b="1" dirty="0">
                <a:solidFill>
                  <a:schemeClr val="accent2"/>
                </a:solidFill>
              </a:rPr>
              <a:t>2</a:t>
            </a:r>
          </a:p>
        </p:txBody>
      </p:sp>
      <p:sp>
        <p:nvSpPr>
          <p:cNvPr id="12" name="TextBox 11">
            <a:extLst>
              <a:ext uri="{FF2B5EF4-FFF2-40B4-BE49-F238E27FC236}">
                <a16:creationId xmlns:a16="http://schemas.microsoft.com/office/drawing/2014/main" id="{230B874C-E3F1-D743-8CC5-EBA116A42A53}"/>
              </a:ext>
            </a:extLst>
          </p:cNvPr>
          <p:cNvSpPr txBox="1"/>
          <p:nvPr/>
        </p:nvSpPr>
        <p:spPr>
          <a:xfrm>
            <a:off x="-85849" y="4650096"/>
            <a:ext cx="704335" cy="646331"/>
          </a:xfrm>
          <a:prstGeom prst="rect">
            <a:avLst/>
          </a:prstGeom>
          <a:noFill/>
        </p:spPr>
        <p:txBody>
          <a:bodyPr wrap="square" rtlCol="0">
            <a:spAutoFit/>
          </a:bodyPr>
          <a:lstStyle/>
          <a:p>
            <a:pPr algn="ctr"/>
            <a:r>
              <a:rPr lang="en-US" sz="3600" b="1" dirty="0">
                <a:solidFill>
                  <a:schemeClr val="accent2"/>
                </a:solidFill>
              </a:rPr>
              <a:t>3</a:t>
            </a:r>
          </a:p>
        </p:txBody>
      </p:sp>
      <p:pic>
        <p:nvPicPr>
          <p:cNvPr id="9" name="Picture 8" descr="Screenshot of the NCII Tools chart, highlighting the Quality of Design &amp; Results tab">
            <a:extLst>
              <a:ext uri="{FF2B5EF4-FFF2-40B4-BE49-F238E27FC236}">
                <a16:creationId xmlns:a16="http://schemas.microsoft.com/office/drawing/2014/main" id="{5E5EE1EF-1268-443A-B960-8A77827241A5}"/>
              </a:ext>
            </a:extLst>
          </p:cNvPr>
          <p:cNvPicPr>
            <a:picLocks noChangeAspect="1"/>
          </p:cNvPicPr>
          <p:nvPr/>
        </p:nvPicPr>
        <p:blipFill>
          <a:blip r:embed="rId3"/>
          <a:stretch>
            <a:fillRect/>
          </a:stretch>
        </p:blipFill>
        <p:spPr>
          <a:xfrm>
            <a:off x="628894" y="2105552"/>
            <a:ext cx="4791075" cy="3190875"/>
          </a:xfrm>
          <a:prstGeom prst="rect">
            <a:avLst/>
          </a:prstGeom>
        </p:spPr>
      </p:pic>
      <p:pic>
        <p:nvPicPr>
          <p:cNvPr id="15" name="Picture 14" descr="Screenshot of the NCII Tools chart, highlighting the Quality of other indicators tab.">
            <a:extLst>
              <a:ext uri="{FF2B5EF4-FFF2-40B4-BE49-F238E27FC236}">
                <a16:creationId xmlns:a16="http://schemas.microsoft.com/office/drawing/2014/main" id="{524E7503-D26A-4F53-8A88-B7A5E2C6E1B0}"/>
              </a:ext>
            </a:extLst>
          </p:cNvPr>
          <p:cNvPicPr>
            <a:picLocks noChangeAspect="1"/>
          </p:cNvPicPr>
          <p:nvPr/>
        </p:nvPicPr>
        <p:blipFill>
          <a:blip r:embed="rId4"/>
          <a:stretch>
            <a:fillRect/>
          </a:stretch>
        </p:blipFill>
        <p:spPr>
          <a:xfrm>
            <a:off x="5472044" y="2191277"/>
            <a:ext cx="6419850" cy="3105150"/>
          </a:xfrm>
          <a:prstGeom prst="rect">
            <a:avLst/>
          </a:prstGeom>
        </p:spPr>
      </p:pic>
    </p:spTree>
    <p:extLst>
      <p:ext uri="{BB962C8B-B14F-4D97-AF65-F5344CB8AC3E}">
        <p14:creationId xmlns:p14="http://schemas.microsoft.com/office/powerpoint/2010/main" val="1526936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FE8D1-617A-8241-B397-794EE61C10EE}"/>
              </a:ext>
            </a:extLst>
          </p:cNvPr>
          <p:cNvSpPr>
            <a:spLocks noGrp="1"/>
          </p:cNvSpPr>
          <p:nvPr>
            <p:ph type="title"/>
          </p:nvPr>
        </p:nvSpPr>
        <p:spPr/>
        <p:txBody>
          <a:bodyPr/>
          <a:lstStyle/>
          <a:p>
            <a:r>
              <a:rPr lang="en-US"/>
              <a:t>Rating Strength: Guided Practice</a:t>
            </a:r>
          </a:p>
        </p:txBody>
      </p:sp>
      <p:sp>
        <p:nvSpPr>
          <p:cNvPr id="5" name="Slide Number Placeholder 4">
            <a:extLst>
              <a:ext uri="{FF2B5EF4-FFF2-40B4-BE49-F238E27FC236}">
                <a16:creationId xmlns:a16="http://schemas.microsoft.com/office/drawing/2014/main" id="{5CBBB609-E579-4745-97F7-30A6AFF4F992}"/>
              </a:ext>
            </a:extLst>
          </p:cNvPr>
          <p:cNvSpPr>
            <a:spLocks noGrp="1"/>
          </p:cNvSpPr>
          <p:nvPr>
            <p:ph type="sldNum" sz="quarter" idx="14"/>
          </p:nvPr>
        </p:nvSpPr>
        <p:spPr/>
        <p:txBody>
          <a:bodyPr/>
          <a:lstStyle/>
          <a:p>
            <a:fld id="{99A20822-4A49-4D36-86E3-300BA48D3F00}" type="slidenum">
              <a:rPr lang="en-US" smtClean="0"/>
              <a:t>23</a:t>
            </a:fld>
            <a:endParaRPr lang="en-US"/>
          </a:p>
        </p:txBody>
      </p:sp>
      <p:sp>
        <p:nvSpPr>
          <p:cNvPr id="10" name="TextBox 9">
            <a:extLst>
              <a:ext uri="{FF2B5EF4-FFF2-40B4-BE49-F238E27FC236}">
                <a16:creationId xmlns:a16="http://schemas.microsoft.com/office/drawing/2014/main" id="{4D392743-81C6-0046-B8F3-CBAC7AF76A90}"/>
              </a:ext>
            </a:extLst>
          </p:cNvPr>
          <p:cNvSpPr txBox="1"/>
          <p:nvPr/>
        </p:nvSpPr>
        <p:spPr>
          <a:xfrm>
            <a:off x="0" y="3019681"/>
            <a:ext cx="704335" cy="646331"/>
          </a:xfrm>
          <a:prstGeom prst="rect">
            <a:avLst/>
          </a:prstGeom>
          <a:noFill/>
        </p:spPr>
        <p:txBody>
          <a:bodyPr wrap="square" rtlCol="0">
            <a:spAutoFit/>
          </a:bodyPr>
          <a:lstStyle/>
          <a:p>
            <a:pPr algn="ctr"/>
            <a:r>
              <a:rPr lang="en-US" sz="3600" b="1" dirty="0">
                <a:solidFill>
                  <a:schemeClr val="accent2"/>
                </a:solidFill>
              </a:rPr>
              <a:t>1</a:t>
            </a:r>
          </a:p>
        </p:txBody>
      </p:sp>
      <p:sp>
        <p:nvSpPr>
          <p:cNvPr id="11" name="TextBox 10">
            <a:extLst>
              <a:ext uri="{FF2B5EF4-FFF2-40B4-BE49-F238E27FC236}">
                <a16:creationId xmlns:a16="http://schemas.microsoft.com/office/drawing/2014/main" id="{94C8E86C-EC28-3548-BFD7-9BF67DD3C111}"/>
              </a:ext>
            </a:extLst>
          </p:cNvPr>
          <p:cNvSpPr txBox="1"/>
          <p:nvPr/>
        </p:nvSpPr>
        <p:spPr>
          <a:xfrm>
            <a:off x="-1" y="3738983"/>
            <a:ext cx="704335" cy="646331"/>
          </a:xfrm>
          <a:prstGeom prst="rect">
            <a:avLst/>
          </a:prstGeom>
          <a:noFill/>
        </p:spPr>
        <p:txBody>
          <a:bodyPr wrap="square" rtlCol="0">
            <a:spAutoFit/>
          </a:bodyPr>
          <a:lstStyle/>
          <a:p>
            <a:pPr algn="ctr"/>
            <a:r>
              <a:rPr lang="en-US" sz="3600" b="1" dirty="0">
                <a:solidFill>
                  <a:schemeClr val="accent2"/>
                </a:solidFill>
              </a:rPr>
              <a:t>2</a:t>
            </a:r>
          </a:p>
        </p:txBody>
      </p:sp>
      <p:sp>
        <p:nvSpPr>
          <p:cNvPr id="12" name="TextBox 11">
            <a:extLst>
              <a:ext uri="{FF2B5EF4-FFF2-40B4-BE49-F238E27FC236}">
                <a16:creationId xmlns:a16="http://schemas.microsoft.com/office/drawing/2014/main" id="{230B874C-E3F1-D743-8CC5-EBA116A42A53}"/>
              </a:ext>
            </a:extLst>
          </p:cNvPr>
          <p:cNvSpPr txBox="1"/>
          <p:nvPr/>
        </p:nvSpPr>
        <p:spPr>
          <a:xfrm>
            <a:off x="-2" y="4458285"/>
            <a:ext cx="704335" cy="646331"/>
          </a:xfrm>
          <a:prstGeom prst="rect">
            <a:avLst/>
          </a:prstGeom>
          <a:noFill/>
        </p:spPr>
        <p:txBody>
          <a:bodyPr wrap="square" rtlCol="0">
            <a:spAutoFit/>
          </a:bodyPr>
          <a:lstStyle/>
          <a:p>
            <a:pPr algn="ctr"/>
            <a:r>
              <a:rPr lang="en-US" sz="3600" b="1" dirty="0">
                <a:solidFill>
                  <a:schemeClr val="accent2"/>
                </a:solidFill>
              </a:rPr>
              <a:t>3</a:t>
            </a:r>
          </a:p>
        </p:txBody>
      </p:sp>
      <p:pic>
        <p:nvPicPr>
          <p:cNvPr id="6" name="Picture 5" descr="Screenshot of the NCII tools chart Quality of other indicators tab">
            <a:extLst>
              <a:ext uri="{FF2B5EF4-FFF2-40B4-BE49-F238E27FC236}">
                <a16:creationId xmlns:a16="http://schemas.microsoft.com/office/drawing/2014/main" id="{6FC9BD87-EE2A-4357-BA8C-CFDC3125C556}"/>
              </a:ext>
            </a:extLst>
          </p:cNvPr>
          <p:cNvPicPr>
            <a:picLocks noChangeAspect="1"/>
          </p:cNvPicPr>
          <p:nvPr/>
        </p:nvPicPr>
        <p:blipFill rotWithShape="1">
          <a:blip r:embed="rId3">
            <a:extLst>
              <a:ext uri="{28A0092B-C50C-407E-A947-70E740481C1C}">
                <a14:useLocalDpi xmlns:a14="http://schemas.microsoft.com/office/drawing/2010/main" val="0"/>
              </a:ext>
            </a:extLst>
          </a:blip>
          <a:srcRect l="1291" r="2691"/>
          <a:stretch/>
        </p:blipFill>
        <p:spPr>
          <a:xfrm>
            <a:off x="6286500" y="1965095"/>
            <a:ext cx="5724557" cy="3161516"/>
          </a:xfrm>
          <a:prstGeom prst="rect">
            <a:avLst/>
          </a:prstGeom>
        </p:spPr>
      </p:pic>
      <p:pic>
        <p:nvPicPr>
          <p:cNvPr id="8" name="Picture 7" descr="Screenshot of the NCII tools chart Quality of Design and results tab">
            <a:extLst>
              <a:ext uri="{FF2B5EF4-FFF2-40B4-BE49-F238E27FC236}">
                <a16:creationId xmlns:a16="http://schemas.microsoft.com/office/drawing/2014/main" id="{15A7D65F-9B3D-4AD1-80F4-013C7B22A93B}"/>
              </a:ext>
            </a:extLst>
          </p:cNvPr>
          <p:cNvPicPr>
            <a:picLocks noChangeAspect="1"/>
          </p:cNvPicPr>
          <p:nvPr/>
        </p:nvPicPr>
        <p:blipFill rotWithShape="1">
          <a:blip r:embed="rId4">
            <a:extLst>
              <a:ext uri="{28A0092B-C50C-407E-A947-70E740481C1C}">
                <a14:useLocalDpi xmlns:a14="http://schemas.microsoft.com/office/drawing/2010/main" val="0"/>
              </a:ext>
            </a:extLst>
          </a:blip>
          <a:srcRect l="1910" r="3037"/>
          <a:stretch/>
        </p:blipFill>
        <p:spPr>
          <a:xfrm>
            <a:off x="553224" y="1943100"/>
            <a:ext cx="5646184" cy="3161516"/>
          </a:xfrm>
          <a:prstGeom prst="rect">
            <a:avLst/>
          </a:prstGeom>
        </p:spPr>
      </p:pic>
    </p:spTree>
    <p:extLst>
      <p:ext uri="{BB962C8B-B14F-4D97-AF65-F5344CB8AC3E}">
        <p14:creationId xmlns:p14="http://schemas.microsoft.com/office/powerpoint/2010/main" val="2672310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A1E7E-B92D-4DB5-8A4D-E720FE22E182}"/>
              </a:ext>
            </a:extLst>
          </p:cNvPr>
          <p:cNvSpPr>
            <a:spLocks noGrp="1"/>
          </p:cNvSpPr>
          <p:nvPr>
            <p:ph type="title"/>
          </p:nvPr>
        </p:nvSpPr>
        <p:spPr/>
        <p:txBody>
          <a:bodyPr>
            <a:normAutofit/>
          </a:bodyPr>
          <a:lstStyle/>
          <a:p>
            <a:r>
              <a:rPr lang="en-US"/>
              <a:t>So How Do We Interpret Effect Sizes</a:t>
            </a:r>
            <a:br>
              <a:rPr lang="en-US"/>
            </a:br>
            <a:r>
              <a:rPr lang="en-US"/>
              <a:t>and Strength? </a:t>
            </a:r>
          </a:p>
        </p:txBody>
      </p:sp>
      <p:sp>
        <p:nvSpPr>
          <p:cNvPr id="3" name="Content Placeholder 2">
            <a:extLst>
              <a:ext uri="{FF2B5EF4-FFF2-40B4-BE49-F238E27FC236}">
                <a16:creationId xmlns:a16="http://schemas.microsoft.com/office/drawing/2014/main" id="{19F328D7-6D02-437D-86F4-EE4505F72F57}"/>
              </a:ext>
            </a:extLst>
          </p:cNvPr>
          <p:cNvSpPr>
            <a:spLocks noGrp="1"/>
          </p:cNvSpPr>
          <p:nvPr>
            <p:ph sz="quarter" idx="15"/>
          </p:nvPr>
        </p:nvSpPr>
        <p:spPr/>
        <p:txBody>
          <a:bodyPr/>
          <a:lstStyle/>
          <a:p>
            <a:r>
              <a:rPr lang="en-US"/>
              <a:t>Effect sizes, when available, provide a </a:t>
            </a:r>
            <a:r>
              <a:rPr lang="en-US" b="1"/>
              <a:t>starting point</a:t>
            </a:r>
            <a:r>
              <a:rPr lang="en-US"/>
              <a:t> for considering the strength of an intervention. </a:t>
            </a:r>
          </a:p>
          <a:p>
            <a:r>
              <a:rPr lang="en-US"/>
              <a:t>Information about the strength of the intervention also can be gathered based</a:t>
            </a:r>
            <a:r>
              <a:rPr lang="en-US" sz="2800"/>
              <a:t> </a:t>
            </a:r>
            <a:r>
              <a:rPr lang="en-US"/>
              <a:t>on information from reputable sources (e.g., NCII Tools Charts, What Works Clearinghouse).</a:t>
            </a:r>
          </a:p>
          <a:p>
            <a:r>
              <a:rPr lang="en-US"/>
              <a:t>Effect sizes should be used </a:t>
            </a:r>
            <a:r>
              <a:rPr lang="en-US" b="1"/>
              <a:t>with other dimensions </a:t>
            </a:r>
            <a:r>
              <a:rPr lang="en-US"/>
              <a:t>of the taxonomy for the individual student or groups of students in a particular context.</a:t>
            </a:r>
          </a:p>
          <a:p>
            <a:endParaRPr lang="en-US"/>
          </a:p>
        </p:txBody>
      </p:sp>
      <p:sp>
        <p:nvSpPr>
          <p:cNvPr id="6" name="Text Placeholder 5">
            <a:extLst>
              <a:ext uri="{FF2B5EF4-FFF2-40B4-BE49-F238E27FC236}">
                <a16:creationId xmlns:a16="http://schemas.microsoft.com/office/drawing/2014/main" id="{6A275F67-3EDB-4769-9B27-30BE164CC737}"/>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45EF66EC-017A-4794-84B7-293FF4EECDCB}"/>
              </a:ext>
            </a:extLst>
          </p:cNvPr>
          <p:cNvSpPr>
            <a:spLocks noGrp="1"/>
          </p:cNvSpPr>
          <p:nvPr>
            <p:ph type="sldNum" sz="quarter" idx="14"/>
          </p:nvPr>
        </p:nvSpPr>
        <p:spPr/>
        <p:txBody>
          <a:bodyPr/>
          <a:lstStyle/>
          <a:p>
            <a:fld id="{99A20822-4A49-4D36-86E3-300BA48D3F00}" type="slidenum">
              <a:rPr lang="en-US" smtClean="0"/>
              <a:pPr/>
              <a:t>24</a:t>
            </a:fld>
            <a:endParaRPr lang="en-US"/>
          </a:p>
        </p:txBody>
      </p:sp>
    </p:spTree>
    <p:extLst>
      <p:ext uri="{BB962C8B-B14F-4D97-AF65-F5344CB8AC3E}">
        <p14:creationId xmlns:p14="http://schemas.microsoft.com/office/powerpoint/2010/main" val="3336091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9458" y="990807"/>
            <a:ext cx="7275342" cy="2650936"/>
          </a:xfrm>
        </p:spPr>
        <p:txBody>
          <a:bodyPr/>
          <a:lstStyle/>
          <a:p>
            <a:r>
              <a:rPr lang="en-US">
                <a:solidFill>
                  <a:schemeClr val="accent2"/>
                </a:solidFill>
              </a:rPr>
              <a:t>Dosage</a:t>
            </a:r>
          </a:p>
        </p:txBody>
      </p:sp>
      <p:sp>
        <p:nvSpPr>
          <p:cNvPr id="4" name="Slide Number Placeholder 3"/>
          <p:cNvSpPr>
            <a:spLocks noGrp="1"/>
          </p:cNvSpPr>
          <p:nvPr>
            <p:ph type="sldNum" sz="quarter" idx="15"/>
          </p:nvPr>
        </p:nvSpPr>
        <p:spPr/>
        <p:txBody>
          <a:bodyPr/>
          <a:lstStyle/>
          <a:p>
            <a:fld id="{99A20822-4A49-4D36-86E3-300BA48D3F00}" type="slidenum">
              <a:rPr lang="en-US" smtClean="0"/>
              <a:pPr/>
              <a:t>25</a:t>
            </a:fld>
            <a:endParaRPr lang="en-US"/>
          </a:p>
        </p:txBody>
      </p:sp>
      <p:pic>
        <p:nvPicPr>
          <p:cNvPr id="6" name="Picture 5">
            <a:extLst>
              <a:ext uri="{FF2B5EF4-FFF2-40B4-BE49-F238E27FC236}">
                <a16:creationId xmlns:a16="http://schemas.microsoft.com/office/drawing/2014/main" id="{23E86087-C8C8-4DA3-87BF-BF209FF3E6D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0485" t="-1" b="6999"/>
          <a:stretch/>
        </p:blipFill>
        <p:spPr>
          <a:xfrm>
            <a:off x="9002138" y="4434991"/>
            <a:ext cx="2203996" cy="1432202"/>
          </a:xfrm>
          <a:prstGeom prst="rect">
            <a:avLst/>
          </a:prstGeom>
          <a:ln w="38100">
            <a:solidFill>
              <a:schemeClr val="tx1"/>
            </a:solidFill>
          </a:ln>
        </p:spPr>
      </p:pic>
    </p:spTree>
    <p:extLst>
      <p:ext uri="{BB962C8B-B14F-4D97-AF65-F5344CB8AC3E}">
        <p14:creationId xmlns:p14="http://schemas.microsoft.com/office/powerpoint/2010/main" val="509618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Intervention Dosage</a:t>
            </a:r>
          </a:p>
        </p:txBody>
      </p:sp>
      <p:sp>
        <p:nvSpPr>
          <p:cNvPr id="9" name="Content Placeholder 2"/>
          <p:cNvSpPr>
            <a:spLocks noGrp="1"/>
          </p:cNvSpPr>
          <p:nvPr>
            <p:ph sz="quarter" idx="15"/>
          </p:nvPr>
        </p:nvSpPr>
        <p:spPr/>
        <p:txBody>
          <a:bodyPr/>
          <a:lstStyle/>
          <a:p>
            <a:pPr marL="0" indent="0">
              <a:buNone/>
            </a:pPr>
            <a:r>
              <a:rPr lang="en-US"/>
              <a:t>Dosage refers to the number of opportunities that students have to respond and receive corrective feedback. Each of the following might impact dosage:</a:t>
            </a:r>
          </a:p>
          <a:p>
            <a:r>
              <a:rPr lang="en-US" b="1"/>
              <a:t>Number of sessions (frequency of sessions)</a:t>
            </a:r>
          </a:p>
          <a:p>
            <a:r>
              <a:rPr lang="en-US" b="1"/>
              <a:t>Duration of sessions</a:t>
            </a:r>
          </a:p>
          <a:p>
            <a:r>
              <a:rPr lang="en-US" b="1"/>
              <a:t>Student-teacher ratio</a:t>
            </a:r>
          </a:p>
          <a:p>
            <a:r>
              <a:rPr lang="en-US" b="1"/>
              <a:t>Number of practice problems provided</a:t>
            </a:r>
          </a:p>
        </p:txBody>
      </p:sp>
      <p:sp>
        <p:nvSpPr>
          <p:cNvPr id="4" name="Slide Number Placeholder 3"/>
          <p:cNvSpPr>
            <a:spLocks noGrp="1"/>
          </p:cNvSpPr>
          <p:nvPr>
            <p:ph type="sldNum" sz="quarter" idx="14"/>
          </p:nvPr>
        </p:nvSpPr>
        <p:spPr/>
        <p:txBody>
          <a:bodyPr/>
          <a:lstStyle/>
          <a:p>
            <a:fld id="{99A20822-4A49-4D36-86E3-300BA48D3F00}" type="slidenum">
              <a:rPr lang="en-US" smtClean="0"/>
              <a:pPr/>
              <a:t>26</a:t>
            </a:fld>
            <a:endParaRPr lang="en-US"/>
          </a:p>
        </p:txBody>
      </p:sp>
      <p:pic>
        <p:nvPicPr>
          <p:cNvPr id="8" name="Picture 7">
            <a:extLst>
              <a:ext uri="{FF2B5EF4-FFF2-40B4-BE49-F238E27FC236}">
                <a16:creationId xmlns:a16="http://schemas.microsoft.com/office/drawing/2014/main" id="{D4AC8C87-193C-409D-862B-CE51707E39A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0485" t="-1" b="6999"/>
          <a:stretch/>
        </p:blipFill>
        <p:spPr>
          <a:xfrm>
            <a:off x="9527756" y="4282798"/>
            <a:ext cx="2203996" cy="1432202"/>
          </a:xfrm>
          <a:prstGeom prst="rect">
            <a:avLst/>
          </a:prstGeom>
          <a:ln w="38100">
            <a:solidFill>
              <a:schemeClr val="tx1"/>
            </a:solidFill>
          </a:ln>
        </p:spPr>
      </p:pic>
    </p:spTree>
    <p:extLst>
      <p:ext uri="{BB962C8B-B14F-4D97-AF65-F5344CB8AC3E}">
        <p14:creationId xmlns:p14="http://schemas.microsoft.com/office/powerpoint/2010/main" val="3794728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1D9BE-EAE6-C845-AFE8-0BD9C2F6C3FE}"/>
              </a:ext>
            </a:extLst>
          </p:cNvPr>
          <p:cNvSpPr>
            <a:spLocks noGrp="1"/>
          </p:cNvSpPr>
          <p:nvPr>
            <p:ph type="title"/>
          </p:nvPr>
        </p:nvSpPr>
        <p:spPr/>
        <p:txBody>
          <a:bodyPr/>
          <a:lstStyle/>
          <a:p>
            <a:r>
              <a:rPr lang="en-US"/>
              <a:t>Tips for Evaluating Dosage</a:t>
            </a:r>
          </a:p>
        </p:txBody>
      </p:sp>
      <p:sp>
        <p:nvSpPr>
          <p:cNvPr id="3" name="Content Placeholder 2">
            <a:extLst>
              <a:ext uri="{FF2B5EF4-FFF2-40B4-BE49-F238E27FC236}">
                <a16:creationId xmlns:a16="http://schemas.microsoft.com/office/drawing/2014/main" id="{C4CF6347-6E98-2E42-BCFA-775198E22223}"/>
              </a:ext>
            </a:extLst>
          </p:cNvPr>
          <p:cNvSpPr>
            <a:spLocks noGrp="1"/>
          </p:cNvSpPr>
          <p:nvPr>
            <p:ph sz="quarter" idx="15"/>
          </p:nvPr>
        </p:nvSpPr>
        <p:spPr/>
        <p:txBody>
          <a:bodyPr/>
          <a:lstStyle/>
          <a:p>
            <a:r>
              <a:rPr lang="en-US"/>
              <a:t>Access the materials/lessons (if possible).</a:t>
            </a:r>
          </a:p>
          <a:p>
            <a:r>
              <a:rPr lang="en-US"/>
              <a:t>Choose two lessons each from the beginning, middle, and end of the program. Count how many times the student has to respond and receive feedback.</a:t>
            </a:r>
          </a:p>
          <a:p>
            <a:r>
              <a:rPr lang="en-US"/>
              <a:t>Think about your capacity to create smaller groups: </a:t>
            </a:r>
            <a:br>
              <a:rPr lang="en-US"/>
            </a:br>
            <a:r>
              <a:rPr lang="en-US"/>
              <a:t>Will you be able to deliver the intervention one-on-one? </a:t>
            </a:r>
            <a:br>
              <a:rPr lang="en-US"/>
            </a:br>
            <a:r>
              <a:rPr lang="en-US"/>
              <a:t>Do you need to adapt the dosage suggested in the </a:t>
            </a:r>
            <a:br>
              <a:rPr lang="en-US"/>
            </a:br>
            <a:r>
              <a:rPr lang="en-US"/>
              <a:t>manual for a larger group?</a:t>
            </a:r>
          </a:p>
        </p:txBody>
      </p:sp>
      <p:sp>
        <p:nvSpPr>
          <p:cNvPr id="11" name="Text Placeholder 10">
            <a:extLst>
              <a:ext uri="{FF2B5EF4-FFF2-40B4-BE49-F238E27FC236}">
                <a16:creationId xmlns:a16="http://schemas.microsoft.com/office/drawing/2014/main" id="{86681254-0EB5-4D77-A5FB-1B9406A6B9D9}"/>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83AD9795-9945-7B47-93A5-F952FD94BEF6}"/>
              </a:ext>
            </a:extLst>
          </p:cNvPr>
          <p:cNvSpPr>
            <a:spLocks noGrp="1"/>
          </p:cNvSpPr>
          <p:nvPr>
            <p:ph type="sldNum" sz="quarter" idx="14"/>
          </p:nvPr>
        </p:nvSpPr>
        <p:spPr/>
        <p:txBody>
          <a:bodyPr/>
          <a:lstStyle/>
          <a:p>
            <a:fld id="{99A20822-4A49-4D36-86E3-300BA48D3F00}" type="slidenum">
              <a:rPr lang="en-US" smtClean="0"/>
              <a:pPr/>
              <a:t>27</a:t>
            </a:fld>
            <a:endParaRPr lang="en-US"/>
          </a:p>
        </p:txBody>
      </p:sp>
      <p:pic>
        <p:nvPicPr>
          <p:cNvPr id="8" name="Picture 7">
            <a:extLst>
              <a:ext uri="{FF2B5EF4-FFF2-40B4-BE49-F238E27FC236}">
                <a16:creationId xmlns:a16="http://schemas.microsoft.com/office/drawing/2014/main" id="{5999164F-4195-49D7-B69A-4CC93C5D83B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0485" t="-1" b="6999"/>
          <a:stretch/>
        </p:blipFill>
        <p:spPr>
          <a:xfrm>
            <a:off x="9527756" y="4282798"/>
            <a:ext cx="2203996" cy="1432202"/>
          </a:xfrm>
          <a:prstGeom prst="rect">
            <a:avLst/>
          </a:prstGeom>
          <a:ln w="38100">
            <a:solidFill>
              <a:schemeClr val="tx1"/>
            </a:solidFill>
          </a:ln>
        </p:spPr>
      </p:pic>
    </p:spTree>
    <p:extLst>
      <p:ext uri="{BB962C8B-B14F-4D97-AF65-F5344CB8AC3E}">
        <p14:creationId xmlns:p14="http://schemas.microsoft.com/office/powerpoint/2010/main" val="4066271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A40E8-334D-F545-8F8B-D5180CF9EFD2}"/>
              </a:ext>
            </a:extLst>
          </p:cNvPr>
          <p:cNvSpPr>
            <a:spLocks noGrp="1"/>
          </p:cNvSpPr>
          <p:nvPr>
            <p:ph type="title"/>
          </p:nvPr>
        </p:nvSpPr>
        <p:spPr/>
        <p:txBody>
          <a:bodyPr/>
          <a:lstStyle/>
          <a:p>
            <a:r>
              <a:rPr lang="en-US"/>
              <a:t>Rating Dosage: Demonstration</a:t>
            </a:r>
          </a:p>
        </p:txBody>
      </p:sp>
      <p:sp>
        <p:nvSpPr>
          <p:cNvPr id="4" name="Text Placeholder 3">
            <a:extLst>
              <a:ext uri="{FF2B5EF4-FFF2-40B4-BE49-F238E27FC236}">
                <a16:creationId xmlns:a16="http://schemas.microsoft.com/office/drawing/2014/main" id="{5A480D56-6FD8-6E40-92F7-B3488648F423}"/>
              </a:ext>
            </a:extLst>
          </p:cNvPr>
          <p:cNvSpPr>
            <a:spLocks noGrp="1"/>
          </p:cNvSpPr>
          <p:nvPr>
            <p:ph type="body" sz="quarter" idx="13"/>
          </p:nvPr>
        </p:nvSpPr>
        <p:spPr>
          <a:xfrm>
            <a:off x="457200" y="5875495"/>
            <a:ext cx="11274552" cy="192024"/>
          </a:xfrm>
        </p:spPr>
        <p:txBody>
          <a:bodyPr/>
          <a:lstStyle/>
          <a:p>
            <a:r>
              <a:rPr lang="en-US"/>
              <a:t>Source: Excerpt from the Nashville Early Reading Project (Fuchs et al., 2016; ©Vanderbilt University).</a:t>
            </a:r>
          </a:p>
        </p:txBody>
      </p:sp>
      <p:sp>
        <p:nvSpPr>
          <p:cNvPr id="5" name="Slide Number Placeholder 4">
            <a:extLst>
              <a:ext uri="{FF2B5EF4-FFF2-40B4-BE49-F238E27FC236}">
                <a16:creationId xmlns:a16="http://schemas.microsoft.com/office/drawing/2014/main" id="{33BD6DC1-ECBE-9043-8EC3-2F78BFBC0EA4}"/>
              </a:ext>
            </a:extLst>
          </p:cNvPr>
          <p:cNvSpPr>
            <a:spLocks noGrp="1"/>
          </p:cNvSpPr>
          <p:nvPr>
            <p:ph type="sldNum" sz="quarter" idx="12"/>
          </p:nvPr>
        </p:nvSpPr>
        <p:spPr/>
        <p:txBody>
          <a:bodyPr/>
          <a:lstStyle/>
          <a:p>
            <a:fld id="{99A20822-4A49-4D36-86E3-300BA48D3F00}" type="slidenum">
              <a:rPr lang="en-US" smtClean="0"/>
              <a:t>28</a:t>
            </a:fld>
            <a:endParaRPr lang="en-US"/>
          </a:p>
        </p:txBody>
      </p:sp>
      <p:pic>
        <p:nvPicPr>
          <p:cNvPr id="7" name="Picture 6" descr="An example of rating dosage from the Nashville early reading project">
            <a:extLst>
              <a:ext uri="{FF2B5EF4-FFF2-40B4-BE49-F238E27FC236}">
                <a16:creationId xmlns:a16="http://schemas.microsoft.com/office/drawing/2014/main" id="{4A25CAB1-1CC0-4140-B522-1591CC1C020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5651" t="13238" r="1980" b="57665"/>
          <a:stretch/>
        </p:blipFill>
        <p:spPr>
          <a:xfrm>
            <a:off x="1877425" y="1212685"/>
            <a:ext cx="4036693" cy="1704622"/>
          </a:xfrm>
          <a:prstGeom prst="rect">
            <a:avLst/>
          </a:prstGeom>
        </p:spPr>
      </p:pic>
      <p:sp>
        <p:nvSpPr>
          <p:cNvPr id="14" name="Oval 13">
            <a:extLst>
              <a:ext uri="{FF2B5EF4-FFF2-40B4-BE49-F238E27FC236}">
                <a16:creationId xmlns:a16="http://schemas.microsoft.com/office/drawing/2014/main" id="{BE66EE9D-D7BF-A544-B15D-2701E874D5AC}"/>
              </a:ext>
            </a:extLst>
          </p:cNvPr>
          <p:cNvSpPr/>
          <p:nvPr/>
        </p:nvSpPr>
        <p:spPr>
          <a:xfrm>
            <a:off x="5623173" y="1820467"/>
            <a:ext cx="581890" cy="394855"/>
          </a:xfrm>
          <a:prstGeom prst="ellips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rPr>
              <a:t>104</a:t>
            </a:r>
          </a:p>
        </p:txBody>
      </p:sp>
      <p:sp>
        <p:nvSpPr>
          <p:cNvPr id="15" name="Oval 14">
            <a:extLst>
              <a:ext uri="{FF2B5EF4-FFF2-40B4-BE49-F238E27FC236}">
                <a16:creationId xmlns:a16="http://schemas.microsoft.com/office/drawing/2014/main" id="{418AE7B1-DF9B-6649-BAC2-A204E616126E}"/>
              </a:ext>
            </a:extLst>
          </p:cNvPr>
          <p:cNvSpPr/>
          <p:nvPr/>
        </p:nvSpPr>
        <p:spPr>
          <a:xfrm>
            <a:off x="5623173" y="2449585"/>
            <a:ext cx="581890" cy="394855"/>
          </a:xfrm>
          <a:prstGeom prst="ellips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rPr>
              <a:t>105</a:t>
            </a:r>
          </a:p>
        </p:txBody>
      </p:sp>
      <p:pic>
        <p:nvPicPr>
          <p:cNvPr id="9" name="Picture 8" descr="Example of rating dosage from the Nashville Early Reading Project">
            <a:extLst>
              <a:ext uri="{FF2B5EF4-FFF2-40B4-BE49-F238E27FC236}">
                <a16:creationId xmlns:a16="http://schemas.microsoft.com/office/drawing/2014/main" id="{A6817AC4-C622-6546-9A34-BD2A5B6239A4}"/>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2545" t="47928" r="4146" b="27223"/>
          <a:stretch/>
        </p:blipFill>
        <p:spPr>
          <a:xfrm>
            <a:off x="1836388" y="3130755"/>
            <a:ext cx="4077730" cy="1280160"/>
          </a:xfrm>
          <a:prstGeom prst="rect">
            <a:avLst/>
          </a:prstGeom>
        </p:spPr>
      </p:pic>
      <p:sp>
        <p:nvSpPr>
          <p:cNvPr id="16" name="Oval 15">
            <a:extLst>
              <a:ext uri="{FF2B5EF4-FFF2-40B4-BE49-F238E27FC236}">
                <a16:creationId xmlns:a16="http://schemas.microsoft.com/office/drawing/2014/main" id="{FD21B5A4-2A12-3443-B0E9-6FD88DAECB84}"/>
              </a:ext>
            </a:extLst>
          </p:cNvPr>
          <p:cNvSpPr/>
          <p:nvPr/>
        </p:nvSpPr>
        <p:spPr>
          <a:xfrm>
            <a:off x="5624863" y="3237259"/>
            <a:ext cx="581890" cy="394855"/>
          </a:xfrm>
          <a:prstGeom prst="ellips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rPr>
              <a:t>154</a:t>
            </a:r>
          </a:p>
        </p:txBody>
      </p:sp>
      <p:sp>
        <p:nvSpPr>
          <p:cNvPr id="17" name="Oval 16">
            <a:extLst>
              <a:ext uri="{FF2B5EF4-FFF2-40B4-BE49-F238E27FC236}">
                <a16:creationId xmlns:a16="http://schemas.microsoft.com/office/drawing/2014/main" id="{59548BDA-9702-5142-86DB-ECD31BAAA8D6}"/>
              </a:ext>
            </a:extLst>
          </p:cNvPr>
          <p:cNvSpPr/>
          <p:nvPr/>
        </p:nvSpPr>
        <p:spPr>
          <a:xfrm>
            <a:off x="5623173" y="3855331"/>
            <a:ext cx="581890" cy="394855"/>
          </a:xfrm>
          <a:prstGeom prst="ellips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rPr>
              <a:t>136</a:t>
            </a:r>
          </a:p>
        </p:txBody>
      </p:sp>
      <p:pic>
        <p:nvPicPr>
          <p:cNvPr id="11" name="Picture 10" descr="Example of rating dosage from the Nashville Early Reading Project">
            <a:extLst>
              <a:ext uri="{FF2B5EF4-FFF2-40B4-BE49-F238E27FC236}">
                <a16:creationId xmlns:a16="http://schemas.microsoft.com/office/drawing/2014/main" id="{764734A7-B703-C244-9E9C-79FCD6D6D87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l="3110" t="80301" r="3581"/>
          <a:stretch/>
        </p:blipFill>
        <p:spPr>
          <a:xfrm>
            <a:off x="1836388" y="4601979"/>
            <a:ext cx="4077730" cy="1220180"/>
          </a:xfrm>
          <a:prstGeom prst="rect">
            <a:avLst/>
          </a:prstGeom>
        </p:spPr>
      </p:pic>
      <p:sp>
        <p:nvSpPr>
          <p:cNvPr id="18" name="Oval 17">
            <a:extLst>
              <a:ext uri="{FF2B5EF4-FFF2-40B4-BE49-F238E27FC236}">
                <a16:creationId xmlns:a16="http://schemas.microsoft.com/office/drawing/2014/main" id="{B7B18101-09BB-1049-8155-D76982D42200}"/>
              </a:ext>
            </a:extLst>
          </p:cNvPr>
          <p:cNvSpPr/>
          <p:nvPr/>
        </p:nvSpPr>
        <p:spPr>
          <a:xfrm>
            <a:off x="5623173" y="4687745"/>
            <a:ext cx="581890" cy="394855"/>
          </a:xfrm>
          <a:prstGeom prst="ellips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rPr>
              <a:t>137</a:t>
            </a:r>
          </a:p>
        </p:txBody>
      </p:sp>
      <p:sp>
        <p:nvSpPr>
          <p:cNvPr id="19" name="Oval 18">
            <a:extLst>
              <a:ext uri="{FF2B5EF4-FFF2-40B4-BE49-F238E27FC236}">
                <a16:creationId xmlns:a16="http://schemas.microsoft.com/office/drawing/2014/main" id="{43BF749E-8AEA-BB46-9A6D-FBD257A3B0C9}"/>
              </a:ext>
            </a:extLst>
          </p:cNvPr>
          <p:cNvSpPr/>
          <p:nvPr/>
        </p:nvSpPr>
        <p:spPr>
          <a:xfrm>
            <a:off x="5623173" y="5261715"/>
            <a:ext cx="581890" cy="394855"/>
          </a:xfrm>
          <a:prstGeom prst="ellips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rPr>
              <a:t>136</a:t>
            </a:r>
          </a:p>
        </p:txBody>
      </p:sp>
      <p:pic>
        <p:nvPicPr>
          <p:cNvPr id="13" name="Picture 12" descr="Example of rating dosage from the Nashville Early Reading Project">
            <a:extLst>
              <a:ext uri="{FF2B5EF4-FFF2-40B4-BE49-F238E27FC236}">
                <a16:creationId xmlns:a16="http://schemas.microsoft.com/office/drawing/2014/main" id="{4B4AEC8E-9D9A-9941-89E4-12E797E842BD}"/>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367988" y="1167297"/>
            <a:ext cx="3327499" cy="4654862"/>
          </a:xfrm>
          <a:prstGeom prst="rect">
            <a:avLst/>
          </a:prstGeom>
        </p:spPr>
      </p:pic>
    </p:spTree>
    <p:extLst>
      <p:ext uri="{BB962C8B-B14F-4D97-AF65-F5344CB8AC3E}">
        <p14:creationId xmlns:p14="http://schemas.microsoft.com/office/powerpoint/2010/main" val="1689468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FE8D1-617A-8241-B397-794EE61C10EE}"/>
              </a:ext>
            </a:extLst>
          </p:cNvPr>
          <p:cNvSpPr>
            <a:spLocks noGrp="1"/>
          </p:cNvSpPr>
          <p:nvPr>
            <p:ph type="title"/>
          </p:nvPr>
        </p:nvSpPr>
        <p:spPr/>
        <p:txBody>
          <a:bodyPr/>
          <a:lstStyle/>
          <a:p>
            <a:r>
              <a:rPr lang="en-US"/>
              <a:t>Rating Dosage: Demonstration</a:t>
            </a:r>
          </a:p>
        </p:txBody>
      </p:sp>
      <p:graphicFrame>
        <p:nvGraphicFramePr>
          <p:cNvPr id="9" name="Content Placeholder 20">
            <a:extLst>
              <a:ext uri="{FF2B5EF4-FFF2-40B4-BE49-F238E27FC236}">
                <a16:creationId xmlns:a16="http://schemas.microsoft.com/office/drawing/2014/main" id="{683A16FC-4A53-4951-B948-B5C6AED93872}"/>
              </a:ext>
            </a:extLst>
          </p:cNvPr>
          <p:cNvGraphicFramePr>
            <a:graphicFrameLocks/>
          </p:cNvGraphicFramePr>
          <p:nvPr>
            <p:extLst>
              <p:ext uri="{D42A27DB-BD31-4B8C-83A1-F6EECF244321}">
                <p14:modId xmlns:p14="http://schemas.microsoft.com/office/powerpoint/2010/main" val="1020176527"/>
              </p:ext>
            </p:extLst>
          </p:nvPr>
        </p:nvGraphicFramePr>
        <p:xfrm>
          <a:off x="458789" y="1485120"/>
          <a:ext cx="11274423" cy="4490720"/>
        </p:xfrm>
        <a:graphic>
          <a:graphicData uri="http://schemas.openxmlformats.org/drawingml/2006/table">
            <a:tbl>
              <a:tblPr firstRow="1" bandRow="1">
                <a:tableStyleId>{5940675A-B579-460E-94D1-54222C63F5DA}</a:tableStyleId>
              </a:tblPr>
              <a:tblGrid>
                <a:gridCol w="2409858">
                  <a:extLst>
                    <a:ext uri="{9D8B030D-6E8A-4147-A177-3AD203B41FA5}">
                      <a16:colId xmlns:a16="http://schemas.microsoft.com/office/drawing/2014/main" val="2021640973"/>
                    </a:ext>
                  </a:extLst>
                </a:gridCol>
                <a:gridCol w="2954855">
                  <a:extLst>
                    <a:ext uri="{9D8B030D-6E8A-4147-A177-3AD203B41FA5}">
                      <a16:colId xmlns:a16="http://schemas.microsoft.com/office/drawing/2014/main" val="2825273668"/>
                    </a:ext>
                  </a:extLst>
                </a:gridCol>
                <a:gridCol w="2954855">
                  <a:extLst>
                    <a:ext uri="{9D8B030D-6E8A-4147-A177-3AD203B41FA5}">
                      <a16:colId xmlns:a16="http://schemas.microsoft.com/office/drawing/2014/main" val="1209125442"/>
                    </a:ext>
                  </a:extLst>
                </a:gridCol>
                <a:gridCol w="2954855">
                  <a:extLst>
                    <a:ext uri="{9D8B030D-6E8A-4147-A177-3AD203B41FA5}">
                      <a16:colId xmlns:a16="http://schemas.microsoft.com/office/drawing/2014/main" val="1518851305"/>
                    </a:ext>
                  </a:extLst>
                </a:gridCol>
              </a:tblGrid>
              <a:tr h="389329">
                <a:tc>
                  <a:txBody>
                    <a:bodyPr/>
                    <a:lstStyle/>
                    <a:p>
                      <a:pPr algn="ctr"/>
                      <a:r>
                        <a:rPr lang="en-US" sz="2400" b="1">
                          <a:effectLst>
                            <a:outerShdw blurRad="50800" dist="38100" dir="2700000" algn="tl" rotWithShape="0">
                              <a:prstClr val="black">
                                <a:alpha val="40000"/>
                              </a:prstClr>
                            </a:outerShdw>
                          </a:effectLst>
                        </a:rPr>
                        <a:t>0</a:t>
                      </a:r>
                    </a:p>
                  </a:txBody>
                  <a:tcPr marL="137160" marR="13716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1</a:t>
                      </a:r>
                    </a:p>
                  </a:txBody>
                  <a:tcPr marL="137160" marR="137160">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2</a:t>
                      </a:r>
                    </a:p>
                  </a:txBody>
                  <a:tcPr marL="137160" marR="137160">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3</a:t>
                      </a:r>
                    </a:p>
                  </a:txBody>
                  <a:tcPr marL="137160" marR="13716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extLst>
                  <a:ext uri="{0D108BD9-81ED-4DB2-BD59-A6C34878D82A}">
                    <a16:rowId xmlns:a16="http://schemas.microsoft.com/office/drawing/2014/main" val="136588026"/>
                  </a:ext>
                </a:extLst>
              </a:tr>
              <a:tr h="545061">
                <a:tc>
                  <a:txBody>
                    <a:bodyPr/>
                    <a:lstStyle/>
                    <a:p>
                      <a:pPr algn="ctr"/>
                      <a:r>
                        <a:rPr lang="en-US" sz="1800" b="1"/>
                        <a:t>Fails</a:t>
                      </a:r>
                      <a:r>
                        <a:rPr lang="en-US" sz="1800" b="0"/>
                        <a:t> </a:t>
                      </a:r>
                    </a:p>
                    <a:p>
                      <a:pPr algn="ctr"/>
                      <a:r>
                        <a:rPr lang="en-US" sz="1800" b="0"/>
                        <a:t>to address standard</a:t>
                      </a:r>
                    </a:p>
                  </a:txBody>
                  <a:tcPr marL="137160" marR="13716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25000"/>
                      </a:schemeClr>
                    </a:solidFill>
                  </a:tcPr>
                </a:tc>
                <a:tc>
                  <a:txBody>
                    <a:bodyPr/>
                    <a:lstStyle/>
                    <a:p>
                      <a:pPr algn="ctr"/>
                      <a:r>
                        <a:rPr lang="en-US" sz="1800"/>
                        <a:t>Addresses standard </a:t>
                      </a:r>
                    </a:p>
                    <a:p>
                      <a:pPr algn="ctr"/>
                      <a:r>
                        <a:rPr lang="en-US" sz="1800" b="1"/>
                        <a:t>minimally</a:t>
                      </a:r>
                    </a:p>
                  </a:txBody>
                  <a:tcPr marL="137160" marR="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50000"/>
                      </a:schemeClr>
                    </a:solidFill>
                  </a:tcPr>
                </a:tc>
                <a:tc>
                  <a:txBody>
                    <a:bodyPr/>
                    <a:lstStyle/>
                    <a:p>
                      <a:pPr algn="ctr"/>
                      <a:r>
                        <a:rPr lang="en-US" sz="1800"/>
                        <a:t>Addresses standard </a:t>
                      </a:r>
                    </a:p>
                    <a:p>
                      <a:pPr algn="ctr"/>
                      <a:r>
                        <a:rPr lang="en-US" sz="1800" b="1"/>
                        <a:t>moderately</a:t>
                      </a:r>
                    </a:p>
                  </a:txBody>
                  <a:tcPr marL="137160" marR="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75000"/>
                      </a:schemeClr>
                    </a:solidFill>
                  </a:tcPr>
                </a:tc>
                <a:tc>
                  <a:txBody>
                    <a:bodyPr/>
                    <a:lstStyle/>
                    <a:p>
                      <a:pPr algn="ctr"/>
                      <a:r>
                        <a:rPr lang="en-US" sz="1800"/>
                        <a:t>Addresses standard </a:t>
                      </a:r>
                    </a:p>
                    <a:p>
                      <a:pPr algn="ctr"/>
                      <a:r>
                        <a:rPr lang="en-US" sz="1800" b="1"/>
                        <a:t>well</a:t>
                      </a:r>
                    </a:p>
                  </a:txBody>
                  <a:tcPr marL="137160" marR="137160">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solidFill>
                  </a:tcPr>
                </a:tc>
                <a:extLst>
                  <a:ext uri="{0D108BD9-81ED-4DB2-BD59-A6C34878D82A}">
                    <a16:rowId xmlns:a16="http://schemas.microsoft.com/office/drawing/2014/main" val="873621820"/>
                  </a:ext>
                </a:extLst>
              </a:tr>
              <a:tr h="2656092">
                <a:tc>
                  <a:txBody>
                    <a:bodyPr/>
                    <a:lstStyle/>
                    <a:p>
                      <a:pPr marL="0" marR="0" algn="ctr">
                        <a:lnSpc>
                          <a:spcPct val="100000"/>
                        </a:lnSpc>
                        <a:spcBef>
                          <a:spcPts val="0"/>
                        </a:spcBef>
                        <a:spcAft>
                          <a:spcPts val="0"/>
                        </a:spcAft>
                      </a:pPr>
                      <a:r>
                        <a:rPr lang="en-US" sz="1800">
                          <a:effectLst/>
                          <a:latin typeface="+mn-lt"/>
                          <a:ea typeface="Times New Roman" panose="02020603050405020304" pitchFamily="18" charset="0"/>
                          <a:cs typeface="Avenir Black" panose="02000503020000020003" pitchFamily="2" charset="0"/>
                        </a:rPr>
                        <a:t>Same as Tier 1.</a:t>
                      </a:r>
                      <a:endParaRPr lang="en-US" sz="1800">
                        <a:effectLst/>
                        <a:latin typeface="+mn-lt"/>
                        <a:ea typeface="Times New Roman" panose="02020603050405020304" pitchFamily="18" charset="0"/>
                        <a:cs typeface="Times New Roman" panose="02020603050405020304" pitchFamily="18" charset="0"/>
                      </a:endParaRPr>
                    </a:p>
                  </a:txBody>
                  <a:tcPr marL="137160" marR="13716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Slightly more than Tier 1.</a:t>
                      </a:r>
                      <a:endParaRPr lang="en-US" sz="1800">
                        <a:effectLst/>
                        <a:latin typeface="+mn-lt"/>
                        <a:ea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r>
                        <a:rPr lang="en-US" sz="1800" i="1">
                          <a:solidFill>
                            <a:srgbClr val="000000"/>
                          </a:solidFill>
                          <a:effectLst/>
                          <a:latin typeface="+mn-lt"/>
                          <a:ea typeface="Times New Roman" panose="02020603050405020304" pitchFamily="18" charset="0"/>
                          <a:cs typeface="Times New Roman" panose="02020603050405020304" pitchFamily="18" charset="0"/>
                        </a:rPr>
                        <a:t> </a:t>
                      </a:r>
                      <a:endParaRPr lang="en-US" sz="1800">
                        <a:effectLst/>
                        <a:latin typeface="+mn-lt"/>
                        <a:ea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r>
                        <a:rPr lang="en-US" sz="1800" i="1">
                          <a:solidFill>
                            <a:srgbClr val="000000"/>
                          </a:solidFill>
                          <a:effectLst/>
                          <a:latin typeface="+mn-lt"/>
                          <a:ea typeface="Times New Roman" panose="02020603050405020304" pitchFamily="18" charset="0"/>
                          <a:cs typeface="Times New Roman" panose="02020603050405020304" pitchFamily="18" charset="0"/>
                        </a:rPr>
                        <a:t>Examples:</a:t>
                      </a:r>
                      <a:endParaRPr lang="en-US" sz="1800">
                        <a:effectLst/>
                        <a:latin typeface="+mn-lt"/>
                        <a:ea typeface="Times New Roman" panose="02020603050405020304" pitchFamily="18" charset="0"/>
                        <a:cs typeface="Times New Roman" panose="02020603050405020304" pitchFamily="18" charset="0"/>
                      </a:endParaRPr>
                    </a:p>
                    <a:p>
                      <a:pPr marL="231775" marR="0" lvl="0" indent="-231775" algn="l">
                        <a:lnSpc>
                          <a:spcPct val="100000"/>
                        </a:lnSpc>
                        <a:spcBef>
                          <a:spcPts val="0"/>
                        </a:spcBef>
                        <a:spcAft>
                          <a:spcPts val="0"/>
                        </a:spcAft>
                        <a:buFont typeface="Arial" panose="020B0604020202020204" pitchFamily="34" charset="0"/>
                        <a:buChar char="•"/>
                      </a:pPr>
                      <a:r>
                        <a:rPr lang="en-US" sz="1800">
                          <a:solidFill>
                            <a:srgbClr val="000000"/>
                          </a:solidFill>
                          <a:effectLst/>
                          <a:latin typeface="+mn-lt"/>
                          <a:ea typeface="Times New Roman" panose="02020603050405020304" pitchFamily="18" charset="0"/>
                          <a:cs typeface="Times New Roman" panose="02020603050405020304" pitchFamily="18" charset="0"/>
                        </a:rPr>
                        <a:t>Medium-sized group </a:t>
                      </a:r>
                      <a:br>
                        <a:rPr lang="en-US" sz="1800">
                          <a:solidFill>
                            <a:srgbClr val="000000"/>
                          </a:solidFill>
                          <a:effectLst/>
                          <a:latin typeface="+mn-lt"/>
                          <a:ea typeface="Times New Roman" panose="02020603050405020304" pitchFamily="18" charset="0"/>
                          <a:cs typeface="Times New Roman" panose="02020603050405020304" pitchFamily="18" charset="0"/>
                        </a:rPr>
                      </a:br>
                      <a:r>
                        <a:rPr lang="en-US" sz="1800">
                          <a:solidFill>
                            <a:srgbClr val="000000"/>
                          </a:solidFill>
                          <a:effectLst/>
                          <a:latin typeface="+mn-lt"/>
                          <a:ea typeface="Times New Roman" panose="02020603050405020304" pitchFamily="18" charset="0"/>
                          <a:cs typeface="Times New Roman" panose="02020603050405020304" pitchFamily="18" charset="0"/>
                        </a:rPr>
                        <a:t>(10–15 students)</a:t>
                      </a:r>
                      <a:endParaRPr lang="en-US" sz="1800">
                        <a:effectLst/>
                        <a:latin typeface="+mn-lt"/>
                        <a:ea typeface="Times New Roman" panose="02020603050405020304" pitchFamily="18" charset="0"/>
                        <a:cs typeface="Times New Roman" panose="02020603050405020304" pitchFamily="18" charset="0"/>
                      </a:endParaRPr>
                    </a:p>
                    <a:p>
                      <a:pPr marL="231775" marR="0" lvl="0" indent="-231775" algn="l">
                        <a:lnSpc>
                          <a:spcPct val="100000"/>
                        </a:lnSpc>
                        <a:spcBef>
                          <a:spcPts val="0"/>
                        </a:spcBef>
                        <a:spcAft>
                          <a:spcPts val="0"/>
                        </a:spcAft>
                        <a:buFont typeface="Arial" panose="020B0604020202020204" pitchFamily="34" charset="0"/>
                        <a:buChar char="•"/>
                      </a:pPr>
                      <a:r>
                        <a:rPr lang="en-US" sz="1800">
                          <a:solidFill>
                            <a:srgbClr val="000000"/>
                          </a:solidFill>
                          <a:effectLst/>
                          <a:latin typeface="+mn-lt"/>
                          <a:ea typeface="Times New Roman" panose="02020603050405020304" pitchFamily="18" charset="0"/>
                          <a:cs typeface="Times New Roman" panose="02020603050405020304" pitchFamily="18" charset="0"/>
                        </a:rPr>
                        <a:t>30 minutes, two times per week</a:t>
                      </a:r>
                      <a:endParaRPr lang="en-US" sz="1800">
                        <a:effectLst/>
                        <a:latin typeface="+mn-lt"/>
                        <a:ea typeface="Times New Roman" panose="02020603050405020304" pitchFamily="18" charset="0"/>
                        <a:cs typeface="Times New Roman" panose="02020603050405020304" pitchFamily="18" charset="0"/>
                      </a:endParaRPr>
                    </a:p>
                    <a:p>
                      <a:pPr marL="231775" marR="0" lvl="0" indent="-231775" algn="l">
                        <a:lnSpc>
                          <a:spcPct val="100000"/>
                        </a:lnSpc>
                        <a:spcBef>
                          <a:spcPts val="0"/>
                        </a:spcBef>
                        <a:spcAft>
                          <a:spcPts val="0"/>
                        </a:spcAft>
                        <a:buFont typeface="Arial" panose="020B0604020202020204" pitchFamily="34" charset="0"/>
                        <a:buChar char="•"/>
                      </a:pPr>
                      <a:r>
                        <a:rPr lang="en-US" sz="1800">
                          <a:solidFill>
                            <a:srgbClr val="000000"/>
                          </a:solidFill>
                          <a:effectLst/>
                          <a:latin typeface="+mn-lt"/>
                          <a:ea typeface="Times New Roman" panose="02020603050405020304" pitchFamily="18" charset="0"/>
                          <a:cs typeface="Times New Roman" panose="02020603050405020304" pitchFamily="18" charset="0"/>
                        </a:rPr>
                        <a:t>Students have two to three times more opportunities to respond and receive corrective feedback.</a:t>
                      </a:r>
                      <a:endParaRPr lang="en-US" sz="1800">
                        <a:effectLst/>
                        <a:latin typeface="+mn-lt"/>
                        <a:ea typeface="Times New Roman" panose="02020603050405020304" pitchFamily="18" charset="0"/>
                        <a:cs typeface="Times New Roman" panose="02020603050405020304" pitchFamily="18" charset="0"/>
                      </a:endParaRPr>
                    </a:p>
                  </a:txBody>
                  <a:tcPr marL="137160" marR="13716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More than Tier 1.</a:t>
                      </a:r>
                      <a:endParaRPr lang="en-US" sz="1800">
                        <a:effectLst/>
                        <a:latin typeface="+mn-lt"/>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1800" i="1">
                          <a:solidFill>
                            <a:srgbClr val="000000"/>
                          </a:solidFill>
                          <a:effectLst/>
                          <a:latin typeface="+mn-lt"/>
                          <a:ea typeface="Times New Roman" panose="02020603050405020304" pitchFamily="18" charset="0"/>
                          <a:cs typeface="Times New Roman" panose="02020603050405020304" pitchFamily="18" charset="0"/>
                        </a:rPr>
                        <a:t> </a:t>
                      </a:r>
                      <a:endParaRPr lang="en-US" sz="1800">
                        <a:effectLst/>
                        <a:latin typeface="+mn-lt"/>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1800" i="1">
                          <a:solidFill>
                            <a:srgbClr val="000000"/>
                          </a:solidFill>
                          <a:effectLst/>
                          <a:latin typeface="+mn-lt"/>
                          <a:ea typeface="Times New Roman" panose="02020603050405020304" pitchFamily="18" charset="0"/>
                          <a:cs typeface="Times New Roman" panose="02020603050405020304" pitchFamily="18" charset="0"/>
                        </a:rPr>
                        <a:t>Examples:</a:t>
                      </a:r>
                      <a:endParaRPr lang="en-US" sz="1800">
                        <a:effectLst/>
                        <a:latin typeface="+mn-lt"/>
                        <a:ea typeface="Times New Roman" panose="02020603050405020304" pitchFamily="18" charset="0"/>
                        <a:cs typeface="Times New Roman" panose="02020603050405020304" pitchFamily="18" charset="0"/>
                      </a:endParaRPr>
                    </a:p>
                    <a:p>
                      <a:pPr marL="231775" marR="0" lvl="0" indent="-231775">
                        <a:lnSpc>
                          <a:spcPct val="100000"/>
                        </a:lnSpc>
                        <a:spcBef>
                          <a:spcPts val="0"/>
                        </a:spcBef>
                        <a:spcAft>
                          <a:spcPts val="0"/>
                        </a:spcAft>
                        <a:buSzPct val="100000"/>
                        <a:buFont typeface="Arial" panose="020B0604020202020204" pitchFamily="34" charset="0"/>
                        <a:buChar char="•"/>
                      </a:pPr>
                      <a:r>
                        <a:rPr lang="en-US" sz="1800">
                          <a:solidFill>
                            <a:srgbClr val="000000"/>
                          </a:solidFill>
                          <a:effectLst/>
                          <a:latin typeface="+mn-lt"/>
                          <a:ea typeface="Times New Roman" panose="02020603050405020304" pitchFamily="18" charset="0"/>
                          <a:cs typeface="Times New Roman" panose="02020603050405020304" pitchFamily="18" charset="0"/>
                        </a:rPr>
                        <a:t>Small group </a:t>
                      </a:r>
                      <a:br>
                        <a:rPr lang="en-US" sz="1800">
                          <a:solidFill>
                            <a:srgbClr val="000000"/>
                          </a:solidFill>
                          <a:effectLst/>
                          <a:latin typeface="+mn-lt"/>
                          <a:ea typeface="Times New Roman" panose="02020603050405020304" pitchFamily="18" charset="0"/>
                          <a:cs typeface="Times New Roman" panose="02020603050405020304" pitchFamily="18" charset="0"/>
                        </a:rPr>
                      </a:br>
                      <a:r>
                        <a:rPr lang="en-US" sz="1800">
                          <a:solidFill>
                            <a:srgbClr val="000000"/>
                          </a:solidFill>
                          <a:effectLst/>
                          <a:latin typeface="+mn-lt"/>
                          <a:ea typeface="Times New Roman" panose="02020603050405020304" pitchFamily="18" charset="0"/>
                          <a:cs typeface="Times New Roman" panose="02020603050405020304" pitchFamily="18" charset="0"/>
                        </a:rPr>
                        <a:t>(4–6 students)</a:t>
                      </a:r>
                      <a:endParaRPr lang="en-US" sz="1800">
                        <a:solidFill>
                          <a:schemeClr val="tx1"/>
                        </a:solidFill>
                        <a:effectLst/>
                        <a:latin typeface="+mn-lt"/>
                        <a:ea typeface="Times New Roman" panose="02020603050405020304" pitchFamily="18" charset="0"/>
                        <a:cs typeface="Times New Roman" panose="02020603050405020304" pitchFamily="18" charset="0"/>
                      </a:endParaRPr>
                    </a:p>
                    <a:p>
                      <a:pPr marL="231775" marR="0" lvl="0" indent="-231775">
                        <a:lnSpc>
                          <a:spcPct val="100000"/>
                        </a:lnSpc>
                        <a:spcBef>
                          <a:spcPts val="0"/>
                        </a:spcBef>
                        <a:spcAft>
                          <a:spcPts val="0"/>
                        </a:spcAft>
                        <a:buSzPct val="100000"/>
                        <a:buFont typeface="Arial" panose="020B0604020202020204" pitchFamily="34" charset="0"/>
                        <a:buChar char="•"/>
                      </a:pPr>
                      <a:r>
                        <a:rPr lang="en-US" sz="1800">
                          <a:solidFill>
                            <a:srgbClr val="000000"/>
                          </a:solidFill>
                          <a:effectLst/>
                          <a:latin typeface="+mn-lt"/>
                          <a:ea typeface="Times New Roman" panose="02020603050405020304" pitchFamily="18" charset="0"/>
                          <a:cs typeface="Times New Roman" panose="02020603050405020304" pitchFamily="18" charset="0"/>
                        </a:rPr>
                        <a:t>30 minutes, three times per week</a:t>
                      </a:r>
                      <a:endParaRPr lang="en-US" sz="1800">
                        <a:effectLst/>
                        <a:latin typeface="+mn-lt"/>
                        <a:ea typeface="Times New Roman" panose="02020603050405020304" pitchFamily="18" charset="0"/>
                        <a:cs typeface="Times New Roman" panose="02020603050405020304" pitchFamily="18" charset="0"/>
                      </a:endParaRPr>
                    </a:p>
                    <a:p>
                      <a:pPr marL="231775" marR="0" lvl="0" indent="-231775">
                        <a:lnSpc>
                          <a:spcPct val="100000"/>
                        </a:lnSpc>
                        <a:spcBef>
                          <a:spcPts val="0"/>
                        </a:spcBef>
                        <a:spcAft>
                          <a:spcPts val="0"/>
                        </a:spcAft>
                        <a:buSzPct val="100000"/>
                        <a:buFont typeface="Arial" panose="020B0604020202020204" pitchFamily="34" charset="0"/>
                        <a:buChar char="•"/>
                      </a:pPr>
                      <a:r>
                        <a:rPr lang="en-US" sz="1800">
                          <a:effectLst/>
                          <a:latin typeface="+mn-lt"/>
                          <a:ea typeface="Times New Roman" panose="02020603050405020304" pitchFamily="18" charset="0"/>
                          <a:cs typeface="Times New Roman" panose="02020603050405020304" pitchFamily="18" charset="0"/>
                        </a:rPr>
                        <a:t>Students have four to five times more opportunities to respond and receive corrective feedback.</a:t>
                      </a:r>
                    </a:p>
                  </a:txBody>
                  <a:tcPr marL="137160" marR="13716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800" dirty="0">
                          <a:solidFill>
                            <a:srgbClr val="000000"/>
                          </a:solidFill>
                          <a:effectLst/>
                          <a:latin typeface="+mn-lt"/>
                          <a:ea typeface="Times New Roman" panose="02020603050405020304" pitchFamily="18" charset="0"/>
                          <a:cs typeface="Times New Roman" panose="02020603050405020304" pitchFamily="18" charset="0"/>
                        </a:rPr>
                        <a:t>Substantially more than </a:t>
                      </a:r>
                      <a:br>
                        <a:rPr lang="en-US" sz="1800" dirty="0">
                          <a:solidFill>
                            <a:srgbClr val="000000"/>
                          </a:solidFill>
                          <a:effectLst/>
                          <a:latin typeface="+mn-lt"/>
                          <a:ea typeface="Times New Roman" panose="02020603050405020304" pitchFamily="18" charset="0"/>
                          <a:cs typeface="Times New Roman" panose="02020603050405020304" pitchFamily="18" charset="0"/>
                        </a:rPr>
                      </a:br>
                      <a:r>
                        <a:rPr lang="en-US" sz="1800" dirty="0">
                          <a:solidFill>
                            <a:srgbClr val="000000"/>
                          </a:solidFill>
                          <a:effectLst/>
                          <a:latin typeface="+mn-lt"/>
                          <a:ea typeface="Times New Roman" panose="02020603050405020304" pitchFamily="18" charset="0"/>
                          <a:cs typeface="Times New Roman" panose="02020603050405020304" pitchFamily="18" charset="0"/>
                        </a:rPr>
                        <a:t>Tier 2.</a:t>
                      </a:r>
                      <a:endParaRPr lang="en-US" sz="1800" dirty="0">
                        <a:effectLst/>
                        <a:latin typeface="+mn-lt"/>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1800" i="1" dirty="0">
                          <a:solidFill>
                            <a:srgbClr val="000000"/>
                          </a:solidFill>
                          <a:effectLst/>
                          <a:latin typeface="+mn-lt"/>
                          <a:ea typeface="Times New Roman" panose="02020603050405020304" pitchFamily="18" charset="0"/>
                          <a:cs typeface="Times New Roman" panose="02020603050405020304" pitchFamily="18" charset="0"/>
                        </a:rPr>
                        <a:t> </a:t>
                      </a:r>
                      <a:endParaRPr lang="en-US" sz="1800" dirty="0">
                        <a:effectLst/>
                        <a:latin typeface="+mn-lt"/>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1800" i="1" dirty="0">
                          <a:solidFill>
                            <a:srgbClr val="000000"/>
                          </a:solidFill>
                          <a:effectLst/>
                          <a:latin typeface="+mn-lt"/>
                          <a:ea typeface="Times New Roman" panose="02020603050405020304" pitchFamily="18" charset="0"/>
                          <a:cs typeface="Times New Roman" panose="02020603050405020304" pitchFamily="18" charset="0"/>
                        </a:rPr>
                        <a:t>Examples:</a:t>
                      </a:r>
                      <a:endParaRPr lang="en-US" sz="1800" dirty="0">
                        <a:effectLst/>
                        <a:latin typeface="+mn-lt"/>
                        <a:ea typeface="Times New Roman" panose="02020603050405020304" pitchFamily="18" charset="0"/>
                        <a:cs typeface="Times New Roman" panose="02020603050405020304" pitchFamily="18" charset="0"/>
                      </a:endParaRPr>
                    </a:p>
                    <a:p>
                      <a:pPr marL="231775" marR="0" lvl="0" indent="-231775">
                        <a:lnSpc>
                          <a:spcPct val="100000"/>
                        </a:lnSpc>
                        <a:spcBef>
                          <a:spcPts val="0"/>
                        </a:spcBef>
                        <a:spcAft>
                          <a:spcPts val="0"/>
                        </a:spcAft>
                        <a:buFont typeface="Arial" panose="020B0604020202020204" pitchFamily="34" charset="0"/>
                        <a:buChar char="•"/>
                      </a:pPr>
                      <a:r>
                        <a:rPr lang="en-US" sz="1800" dirty="0">
                          <a:solidFill>
                            <a:srgbClr val="000000"/>
                          </a:solidFill>
                          <a:effectLst/>
                          <a:latin typeface="+mn-lt"/>
                          <a:ea typeface="Times New Roman" panose="02020603050405020304" pitchFamily="18" charset="0"/>
                          <a:cs typeface="Times New Roman" panose="02020603050405020304" pitchFamily="18" charset="0"/>
                        </a:rPr>
                        <a:t>1–3 students</a:t>
                      </a:r>
                      <a:endParaRPr lang="en-US" sz="1800" dirty="0">
                        <a:effectLst/>
                        <a:latin typeface="+mn-lt"/>
                        <a:ea typeface="Times New Roman" panose="02020603050405020304" pitchFamily="18" charset="0"/>
                        <a:cs typeface="Times New Roman" panose="02020603050405020304" pitchFamily="18" charset="0"/>
                      </a:endParaRPr>
                    </a:p>
                    <a:p>
                      <a:pPr marL="231775" marR="0" lvl="0" indent="-231775">
                        <a:lnSpc>
                          <a:spcPct val="100000"/>
                        </a:lnSpc>
                        <a:spcBef>
                          <a:spcPts val="0"/>
                        </a:spcBef>
                        <a:spcAft>
                          <a:spcPts val="0"/>
                        </a:spcAft>
                        <a:buFont typeface="Arial" panose="020B0604020202020204" pitchFamily="34" charset="0"/>
                        <a:buChar char="•"/>
                      </a:pPr>
                      <a:r>
                        <a:rPr lang="en-US" sz="1800" dirty="0">
                          <a:solidFill>
                            <a:srgbClr val="000000"/>
                          </a:solidFill>
                          <a:effectLst/>
                          <a:latin typeface="+mn-lt"/>
                          <a:ea typeface="Times New Roman" panose="02020603050405020304" pitchFamily="18" charset="0"/>
                          <a:cs typeface="Times New Roman" panose="02020603050405020304" pitchFamily="18" charset="0"/>
                        </a:rPr>
                        <a:t>35 minutes, four to five times per week</a:t>
                      </a:r>
                      <a:endParaRPr lang="en-US" sz="1800" dirty="0">
                        <a:effectLst/>
                        <a:latin typeface="+mn-lt"/>
                        <a:ea typeface="Times New Roman" panose="02020603050405020304" pitchFamily="18" charset="0"/>
                        <a:cs typeface="Times New Roman" panose="02020603050405020304" pitchFamily="18" charset="0"/>
                      </a:endParaRPr>
                    </a:p>
                    <a:p>
                      <a:pPr marL="231775" marR="0" lvl="0" indent="-231775">
                        <a:lnSpc>
                          <a:spcPct val="100000"/>
                        </a:lnSpc>
                        <a:spcBef>
                          <a:spcPts val="0"/>
                        </a:spcBef>
                        <a:spcAft>
                          <a:spcPts val="0"/>
                        </a:spcAft>
                        <a:buFont typeface="Arial" panose="020B0604020202020204" pitchFamily="34" charset="0"/>
                        <a:buChar char="•"/>
                      </a:pPr>
                      <a:r>
                        <a:rPr lang="en-US" sz="1800" dirty="0">
                          <a:solidFill>
                            <a:srgbClr val="000000"/>
                          </a:solidFill>
                          <a:effectLst/>
                          <a:latin typeface="+mn-lt"/>
                          <a:ea typeface="Times New Roman" panose="02020603050405020304" pitchFamily="18" charset="0"/>
                          <a:cs typeface="Times New Roman" panose="02020603050405020304" pitchFamily="18" charset="0"/>
                        </a:rPr>
                        <a:t>Students have greater than five times more opportunities to respond and receive corrective feedback.</a:t>
                      </a:r>
                      <a:endParaRPr lang="en-US" sz="1800" dirty="0">
                        <a:effectLst/>
                        <a:latin typeface="+mn-lt"/>
                        <a:ea typeface="Times New Roman" panose="02020603050405020304" pitchFamily="18" charset="0"/>
                        <a:cs typeface="Times New Roman" panose="02020603050405020304" pitchFamily="18" charset="0"/>
                      </a:endParaRPr>
                    </a:p>
                  </a:txBody>
                  <a:tcPr marL="137160" marR="13716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3970072"/>
                  </a:ext>
                </a:extLst>
              </a:tr>
            </a:tbl>
          </a:graphicData>
        </a:graphic>
      </p:graphicFrame>
      <p:sp>
        <p:nvSpPr>
          <p:cNvPr id="5" name="Slide Number Placeholder 4">
            <a:extLst>
              <a:ext uri="{FF2B5EF4-FFF2-40B4-BE49-F238E27FC236}">
                <a16:creationId xmlns:a16="http://schemas.microsoft.com/office/drawing/2014/main" id="{5CBBB609-E579-4745-97F7-30A6AFF4F992}"/>
              </a:ext>
            </a:extLst>
          </p:cNvPr>
          <p:cNvSpPr>
            <a:spLocks noGrp="1"/>
          </p:cNvSpPr>
          <p:nvPr>
            <p:ph type="sldNum" sz="quarter" idx="14"/>
          </p:nvPr>
        </p:nvSpPr>
        <p:spPr/>
        <p:txBody>
          <a:bodyPr/>
          <a:lstStyle/>
          <a:p>
            <a:fld id="{99A20822-4A49-4D36-86E3-300BA48D3F00}" type="slidenum">
              <a:rPr lang="en-US" smtClean="0"/>
              <a:t>29</a:t>
            </a:fld>
            <a:endParaRPr lang="en-US"/>
          </a:p>
        </p:txBody>
      </p:sp>
      <p:sp>
        <p:nvSpPr>
          <p:cNvPr id="7" name="Rectangle 6" descr="This box highlights dosage 2: addresses standard moderately">
            <a:extLst>
              <a:ext uri="{FF2B5EF4-FFF2-40B4-BE49-F238E27FC236}">
                <a16:creationId xmlns:a16="http://schemas.microsoft.com/office/drawing/2014/main" id="{C96FF61F-544F-4C73-999A-8EB61D2EFD40}"/>
              </a:ext>
            </a:extLst>
          </p:cNvPr>
          <p:cNvSpPr/>
          <p:nvPr/>
        </p:nvSpPr>
        <p:spPr>
          <a:xfrm>
            <a:off x="5808465" y="1951630"/>
            <a:ext cx="2954079" cy="402421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551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Agenda</a:t>
            </a:r>
          </a:p>
        </p:txBody>
      </p:sp>
      <p:sp>
        <p:nvSpPr>
          <p:cNvPr id="2" name="Content Placeholder 1"/>
          <p:cNvSpPr>
            <a:spLocks noGrp="1"/>
          </p:cNvSpPr>
          <p:nvPr>
            <p:ph sz="quarter" idx="15"/>
          </p:nvPr>
        </p:nvSpPr>
        <p:spPr>
          <a:xfrm>
            <a:off x="457200" y="1423492"/>
            <a:ext cx="11274552" cy="4541108"/>
          </a:xfrm>
        </p:spPr>
        <p:txBody>
          <a:bodyPr>
            <a:normAutofit fontScale="92500"/>
          </a:bodyPr>
          <a:lstStyle/>
          <a:p>
            <a:pPr marL="403225" indent="-403225">
              <a:spcAft>
                <a:spcPts val="1200"/>
              </a:spcAft>
              <a:buFont typeface="+mj-lt"/>
              <a:buAutoNum type="arabicPeriod"/>
            </a:pPr>
            <a:r>
              <a:rPr lang="en-US"/>
              <a:t>What is the Taxonomy of Intervention Intensity, and how does it support the DBI process?</a:t>
            </a:r>
          </a:p>
          <a:p>
            <a:pPr marL="341313" indent="-341313">
              <a:spcAft>
                <a:spcPts val="1200"/>
              </a:spcAft>
              <a:buFont typeface="+mj-lt"/>
              <a:buAutoNum type="arabicPeriod"/>
            </a:pPr>
            <a:r>
              <a:rPr lang="en-US"/>
              <a:t> </a:t>
            </a:r>
            <a:r>
              <a:rPr lang="en-US" b="1"/>
              <a:t>Go deeper:</a:t>
            </a:r>
            <a:r>
              <a:rPr lang="en-US"/>
              <a:t> Explore the taxonomy dimensions as they relate to reading.</a:t>
            </a:r>
          </a:p>
          <a:p>
            <a:pPr marL="514350" indent="-514350">
              <a:spcAft>
                <a:spcPts val="1200"/>
              </a:spcAft>
              <a:buFont typeface="+mj-lt"/>
              <a:buAutoNum type="arabicPeriod"/>
            </a:pPr>
            <a:endParaRPr lang="en-US"/>
          </a:p>
          <a:p>
            <a:pPr marL="514350" indent="-514350">
              <a:spcAft>
                <a:spcPts val="1200"/>
              </a:spcAft>
              <a:buFont typeface="+mj-lt"/>
              <a:buAutoNum type="arabicPeriod"/>
            </a:pPr>
            <a:endParaRPr lang="en-US"/>
          </a:p>
          <a:p>
            <a:pPr marL="514350" indent="-514350">
              <a:spcAft>
                <a:spcPts val="1200"/>
              </a:spcAft>
              <a:buFont typeface="+mj-lt"/>
              <a:buAutoNum type="arabicPeriod"/>
            </a:pPr>
            <a:endParaRPr lang="en-US" sz="1300"/>
          </a:p>
          <a:p>
            <a:pPr marL="403225" indent="-403225">
              <a:spcAft>
                <a:spcPts val="1200"/>
              </a:spcAft>
              <a:buFont typeface="+mj-lt"/>
              <a:buAutoNum type="arabicPeriod" startAt="3"/>
            </a:pPr>
            <a:r>
              <a:rPr lang="en-US"/>
              <a:t> </a:t>
            </a:r>
            <a:r>
              <a:rPr lang="en-US" b="1"/>
              <a:t>Case Example:</a:t>
            </a:r>
            <a:r>
              <a:rPr lang="en-US"/>
              <a:t> Using the taxonomy to support the DBI process in reading.</a:t>
            </a:r>
          </a:p>
          <a:p>
            <a:pPr marL="0" indent="0">
              <a:spcAft>
                <a:spcPts val="1200"/>
              </a:spcAft>
              <a:buNone/>
            </a:pPr>
            <a:endParaRPr lang="en-US"/>
          </a:p>
          <a:p>
            <a:pPr marL="0" indent="0">
              <a:spcAft>
                <a:spcPts val="1200"/>
              </a:spcAft>
              <a:buNone/>
            </a:pPr>
            <a:endParaRPr lang="en-US"/>
          </a:p>
        </p:txBody>
      </p:sp>
      <p:sp>
        <p:nvSpPr>
          <p:cNvPr id="6" name="Slide Number Placeholder 5"/>
          <p:cNvSpPr>
            <a:spLocks noGrp="1"/>
          </p:cNvSpPr>
          <p:nvPr>
            <p:ph type="sldNum" sz="quarter" idx="14"/>
          </p:nvPr>
        </p:nvSpPr>
        <p:spPr/>
        <p:txBody>
          <a:bodyPr/>
          <a:lstStyle/>
          <a:p>
            <a:fld id="{99A20822-4A49-4D36-86E3-300BA48D3F00}" type="slidenum">
              <a:rPr lang="en-US" smtClean="0"/>
              <a:pPr/>
              <a:t>3</a:t>
            </a:fld>
            <a:endParaRPr lang="en-US"/>
          </a:p>
        </p:txBody>
      </p:sp>
      <p:pic>
        <p:nvPicPr>
          <p:cNvPr id="8" name="Picture 7">
            <a:hlinkClick r:id="rId3" action="ppaction://hlinksldjump"/>
            <a:extLst>
              <a:ext uri="{FF2B5EF4-FFF2-40B4-BE49-F238E27FC236}">
                <a16:creationId xmlns:a16="http://schemas.microsoft.com/office/drawing/2014/main" id="{A2E1C340-D74D-1942-B1D8-73F0AD61339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85485" y="3786154"/>
            <a:ext cx="1288044" cy="903554"/>
          </a:xfrm>
          <a:prstGeom prst="rect">
            <a:avLst/>
          </a:prstGeom>
          <a:ln w="38100" cap="sq">
            <a:solidFill>
              <a:srgbClr val="000000"/>
            </a:solidFill>
            <a:prstDash val="solid"/>
            <a:miter lim="800000"/>
          </a:ln>
          <a:effectLst/>
        </p:spPr>
      </p:pic>
      <p:sp>
        <p:nvSpPr>
          <p:cNvPr id="15" name="TextBox 14">
            <a:hlinkClick r:id="rId3" action="ppaction://hlinksldjump"/>
            <a:extLst>
              <a:ext uri="{FF2B5EF4-FFF2-40B4-BE49-F238E27FC236}">
                <a16:creationId xmlns:a16="http://schemas.microsoft.com/office/drawing/2014/main" id="{ED290558-82F4-784F-A810-D2CBE684B0F9}"/>
              </a:ext>
            </a:extLst>
          </p:cNvPr>
          <p:cNvSpPr txBox="1"/>
          <p:nvPr/>
        </p:nvSpPr>
        <p:spPr>
          <a:xfrm>
            <a:off x="687330" y="3349250"/>
            <a:ext cx="1259211" cy="369332"/>
          </a:xfrm>
          <a:prstGeom prst="rect">
            <a:avLst/>
          </a:prstGeom>
          <a:noFill/>
        </p:spPr>
        <p:txBody>
          <a:bodyPr wrap="square" rtlCol="0">
            <a:spAutoFit/>
          </a:bodyPr>
          <a:lstStyle/>
          <a:p>
            <a:pPr algn="ctr"/>
            <a:r>
              <a:rPr lang="en-US"/>
              <a:t>Strength</a:t>
            </a:r>
          </a:p>
        </p:txBody>
      </p:sp>
      <p:pic>
        <p:nvPicPr>
          <p:cNvPr id="23" name="Picture 22">
            <a:extLst>
              <a:ext uri="{FF2B5EF4-FFF2-40B4-BE49-F238E27FC236}">
                <a16:creationId xmlns:a16="http://schemas.microsoft.com/office/drawing/2014/main" id="{61F43391-E47C-4EA9-98C8-51ABFDD2E8CA}"/>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l="30485" t="-1" b="6999"/>
          <a:stretch/>
        </p:blipFill>
        <p:spPr>
          <a:xfrm>
            <a:off x="2561620" y="3786154"/>
            <a:ext cx="1390467" cy="903554"/>
          </a:xfrm>
          <a:prstGeom prst="rect">
            <a:avLst/>
          </a:prstGeom>
          <a:ln w="38100">
            <a:solidFill>
              <a:schemeClr val="tx1"/>
            </a:solidFill>
          </a:ln>
          <a:effectLst/>
        </p:spPr>
      </p:pic>
      <p:sp>
        <p:nvSpPr>
          <p:cNvPr id="17" name="TextBox 16">
            <a:hlinkClick r:id="rId6" action="ppaction://hlinksldjump"/>
            <a:extLst>
              <a:ext uri="{FF2B5EF4-FFF2-40B4-BE49-F238E27FC236}">
                <a16:creationId xmlns:a16="http://schemas.microsoft.com/office/drawing/2014/main" id="{7ECBDB94-9351-4645-B020-E0E63615C129}"/>
              </a:ext>
            </a:extLst>
          </p:cNvPr>
          <p:cNvSpPr txBox="1"/>
          <p:nvPr/>
        </p:nvSpPr>
        <p:spPr>
          <a:xfrm>
            <a:off x="2623612" y="3349250"/>
            <a:ext cx="1259211" cy="369332"/>
          </a:xfrm>
          <a:prstGeom prst="rect">
            <a:avLst/>
          </a:prstGeom>
          <a:noFill/>
        </p:spPr>
        <p:txBody>
          <a:bodyPr wrap="square" rtlCol="0">
            <a:spAutoFit/>
          </a:bodyPr>
          <a:lstStyle/>
          <a:p>
            <a:pPr algn="ctr"/>
            <a:r>
              <a:rPr lang="en-US"/>
              <a:t>Dosage</a:t>
            </a:r>
          </a:p>
        </p:txBody>
      </p:sp>
      <p:pic>
        <p:nvPicPr>
          <p:cNvPr id="10" name="Picture 9" descr="An image of a bullseye">
            <a:hlinkClick r:id="rId7" action="ppaction://hlinksldjump"/>
            <a:extLst>
              <a:ext uri="{FF2B5EF4-FFF2-40B4-BE49-F238E27FC236}">
                <a16:creationId xmlns:a16="http://schemas.microsoft.com/office/drawing/2014/main" id="{3ACD692D-BEAC-3D40-9BF4-470C0273F8E0}"/>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458703" y="3786154"/>
            <a:ext cx="1288044" cy="903554"/>
          </a:xfrm>
          <a:prstGeom prst="rect">
            <a:avLst/>
          </a:prstGeom>
          <a:ln w="38100" cap="sq">
            <a:solidFill>
              <a:srgbClr val="000000"/>
            </a:solidFill>
            <a:prstDash val="solid"/>
            <a:miter lim="800000"/>
          </a:ln>
          <a:effectLst/>
        </p:spPr>
      </p:pic>
      <p:sp>
        <p:nvSpPr>
          <p:cNvPr id="18" name="TextBox 17">
            <a:hlinkClick r:id="rId7" action="ppaction://hlinksldjump"/>
            <a:extLst>
              <a:ext uri="{FF2B5EF4-FFF2-40B4-BE49-F238E27FC236}">
                <a16:creationId xmlns:a16="http://schemas.microsoft.com/office/drawing/2014/main" id="{47DBA428-B878-1240-BAA0-EDBFAD0FB9D4}"/>
              </a:ext>
            </a:extLst>
          </p:cNvPr>
          <p:cNvSpPr txBox="1"/>
          <p:nvPr/>
        </p:nvSpPr>
        <p:spPr>
          <a:xfrm>
            <a:off x="4485522" y="3349250"/>
            <a:ext cx="1259211" cy="369332"/>
          </a:xfrm>
          <a:prstGeom prst="rect">
            <a:avLst/>
          </a:prstGeom>
          <a:noFill/>
        </p:spPr>
        <p:txBody>
          <a:bodyPr wrap="square" rtlCol="0">
            <a:spAutoFit/>
          </a:bodyPr>
          <a:lstStyle/>
          <a:p>
            <a:pPr algn="ctr"/>
            <a:r>
              <a:rPr lang="en-US"/>
              <a:t>Alignment</a:t>
            </a:r>
          </a:p>
        </p:txBody>
      </p:sp>
      <p:pic>
        <p:nvPicPr>
          <p:cNvPr id="11" name="Picture 10">
            <a:hlinkClick r:id="rId9" action="ppaction://hlinksldjump"/>
            <a:extLst>
              <a:ext uri="{FF2B5EF4-FFF2-40B4-BE49-F238E27FC236}">
                <a16:creationId xmlns:a16="http://schemas.microsoft.com/office/drawing/2014/main" id="{0B29260A-F4AE-EF4D-80F4-5A8A57E29EE8}"/>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343041" y="3786154"/>
            <a:ext cx="1288044" cy="903554"/>
          </a:xfrm>
          <a:prstGeom prst="rect">
            <a:avLst/>
          </a:prstGeom>
          <a:ln w="38100" cap="sq">
            <a:solidFill>
              <a:srgbClr val="000000"/>
            </a:solidFill>
            <a:prstDash val="solid"/>
            <a:miter lim="800000"/>
          </a:ln>
          <a:effectLst/>
        </p:spPr>
      </p:pic>
      <p:sp>
        <p:nvSpPr>
          <p:cNvPr id="19" name="TextBox 18">
            <a:extLst>
              <a:ext uri="{FF2B5EF4-FFF2-40B4-BE49-F238E27FC236}">
                <a16:creationId xmlns:a16="http://schemas.microsoft.com/office/drawing/2014/main" id="{9138F41B-689E-3249-9705-40086D650098}"/>
              </a:ext>
            </a:extLst>
          </p:cNvPr>
          <p:cNvSpPr txBox="1"/>
          <p:nvPr/>
        </p:nvSpPr>
        <p:spPr>
          <a:xfrm>
            <a:off x="6354710" y="3349250"/>
            <a:ext cx="1259211" cy="369332"/>
          </a:xfrm>
          <a:prstGeom prst="rect">
            <a:avLst/>
          </a:prstGeom>
          <a:noFill/>
        </p:spPr>
        <p:txBody>
          <a:bodyPr wrap="square" rtlCol="0">
            <a:spAutoFit/>
          </a:bodyPr>
          <a:lstStyle/>
          <a:p>
            <a:pPr algn="ctr"/>
            <a:r>
              <a:rPr lang="en-US"/>
              <a:t>Transfer</a:t>
            </a:r>
          </a:p>
        </p:txBody>
      </p:sp>
      <p:pic>
        <p:nvPicPr>
          <p:cNvPr id="1026" name="Picture 2" descr="Clipboard, Kertas, Pemegang, Notes, Kosong, Terpencil">
            <a:hlinkClick r:id="rId11" action="ppaction://hlinksldjump"/>
            <a:extLst>
              <a:ext uri="{FF2B5EF4-FFF2-40B4-BE49-F238E27FC236}">
                <a16:creationId xmlns:a16="http://schemas.microsoft.com/office/drawing/2014/main" id="{4005D94F-471A-1548-9F11-74EF80AED733}"/>
              </a:ext>
            </a:extLst>
          </p:cNvPr>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rot="16200000">
            <a:off x="8431981" y="3593909"/>
            <a:ext cx="903554" cy="1288044"/>
          </a:xfrm>
          <a:prstGeom prst="rect">
            <a:avLst/>
          </a:prstGeom>
          <a:ln w="38100" cap="sq">
            <a:solidFill>
              <a:srgbClr val="000000"/>
            </a:solidFill>
            <a:prstDash val="solid"/>
            <a:miter lim="800000"/>
          </a:ln>
          <a:effectLst/>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A62D91A-2D16-F24D-B833-EA6AC2961703}"/>
              </a:ext>
            </a:extLst>
          </p:cNvPr>
          <p:cNvSpPr txBox="1"/>
          <p:nvPr/>
        </p:nvSpPr>
        <p:spPr>
          <a:xfrm>
            <a:off x="7748974" y="3349250"/>
            <a:ext cx="2310839" cy="369332"/>
          </a:xfrm>
          <a:prstGeom prst="rect">
            <a:avLst/>
          </a:prstGeom>
          <a:noFill/>
        </p:spPr>
        <p:txBody>
          <a:bodyPr wrap="square" rtlCol="0">
            <a:spAutoFit/>
          </a:bodyPr>
          <a:lstStyle/>
          <a:p>
            <a:pPr algn="ctr"/>
            <a:r>
              <a:rPr lang="en-US"/>
              <a:t>Comprehensiveness</a:t>
            </a:r>
            <a:endParaRPr lang="en-US" sz="1200"/>
          </a:p>
        </p:txBody>
      </p:sp>
      <p:pic>
        <p:nvPicPr>
          <p:cNvPr id="14" name="Picture 13" descr="An image of a teacher and three students playing. ">
            <a:hlinkClick r:id="rId13" action="ppaction://hlinksldjump"/>
            <a:extLst>
              <a:ext uri="{FF2B5EF4-FFF2-40B4-BE49-F238E27FC236}">
                <a16:creationId xmlns:a16="http://schemas.microsoft.com/office/drawing/2014/main" id="{692FCDD9-D24E-984C-BEF5-580712E8CB7F}"/>
              </a:ext>
            </a:extLst>
          </p:cNvPr>
          <p:cNvPicPr>
            <a:picLocks noChangeAspect="1"/>
          </p:cNvPicPr>
          <p:nvPr/>
        </p:nvPicPr>
        <p:blipFill rotWithShape="1">
          <a:blip r:embed="rId14" cstate="screen">
            <a:extLst>
              <a:ext uri="{28A0092B-C50C-407E-A947-70E740481C1C}">
                <a14:useLocalDpi xmlns:a14="http://schemas.microsoft.com/office/drawing/2010/main" val="0"/>
              </a:ext>
            </a:extLst>
          </a:blip>
          <a:srcRect l="5909"/>
          <a:stretch/>
        </p:blipFill>
        <p:spPr>
          <a:xfrm>
            <a:off x="10141282" y="3786153"/>
            <a:ext cx="1390467" cy="903555"/>
          </a:xfrm>
          <a:prstGeom prst="rect">
            <a:avLst/>
          </a:prstGeom>
          <a:ln w="38100" cap="sq">
            <a:solidFill>
              <a:srgbClr val="000000"/>
            </a:solidFill>
            <a:prstDash val="solid"/>
            <a:miter lim="800000"/>
          </a:ln>
          <a:effectLst/>
        </p:spPr>
      </p:pic>
      <p:sp>
        <p:nvSpPr>
          <p:cNvPr id="21" name="TextBox 20">
            <a:extLst>
              <a:ext uri="{FF2B5EF4-FFF2-40B4-BE49-F238E27FC236}">
                <a16:creationId xmlns:a16="http://schemas.microsoft.com/office/drawing/2014/main" id="{41C137F1-086F-8C4E-9C2B-424365649069}"/>
              </a:ext>
            </a:extLst>
          </p:cNvPr>
          <p:cNvSpPr txBox="1"/>
          <p:nvPr/>
        </p:nvSpPr>
        <p:spPr>
          <a:xfrm>
            <a:off x="10195964" y="3072251"/>
            <a:ext cx="1259211" cy="646331"/>
          </a:xfrm>
          <a:prstGeom prst="rect">
            <a:avLst/>
          </a:prstGeom>
          <a:noFill/>
        </p:spPr>
        <p:txBody>
          <a:bodyPr wrap="square" rtlCol="0">
            <a:spAutoFit/>
          </a:bodyPr>
          <a:lstStyle/>
          <a:p>
            <a:pPr algn="ctr"/>
            <a:r>
              <a:rPr lang="en-US"/>
              <a:t>Behavior Support</a:t>
            </a:r>
          </a:p>
        </p:txBody>
      </p:sp>
    </p:spTree>
    <p:extLst>
      <p:ext uri="{BB962C8B-B14F-4D97-AF65-F5344CB8AC3E}">
        <p14:creationId xmlns:p14="http://schemas.microsoft.com/office/powerpoint/2010/main" val="4072777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A40E8-334D-F545-8F8B-D5180CF9EFD2}"/>
              </a:ext>
            </a:extLst>
          </p:cNvPr>
          <p:cNvSpPr>
            <a:spLocks noGrp="1"/>
          </p:cNvSpPr>
          <p:nvPr>
            <p:ph type="title"/>
          </p:nvPr>
        </p:nvSpPr>
        <p:spPr/>
        <p:txBody>
          <a:bodyPr/>
          <a:lstStyle/>
          <a:p>
            <a:r>
              <a:rPr lang="en-US"/>
              <a:t>Rating Dosage: Guided Practice</a:t>
            </a:r>
          </a:p>
        </p:txBody>
      </p:sp>
      <p:sp>
        <p:nvSpPr>
          <p:cNvPr id="5" name="Slide Number Placeholder 4">
            <a:extLst>
              <a:ext uri="{FF2B5EF4-FFF2-40B4-BE49-F238E27FC236}">
                <a16:creationId xmlns:a16="http://schemas.microsoft.com/office/drawing/2014/main" id="{33BD6DC1-ECBE-9043-8EC3-2F78BFBC0EA4}"/>
              </a:ext>
            </a:extLst>
          </p:cNvPr>
          <p:cNvSpPr>
            <a:spLocks noGrp="1"/>
          </p:cNvSpPr>
          <p:nvPr>
            <p:ph type="sldNum" sz="quarter" idx="12"/>
          </p:nvPr>
        </p:nvSpPr>
        <p:spPr/>
        <p:txBody>
          <a:bodyPr/>
          <a:lstStyle/>
          <a:p>
            <a:fld id="{99A20822-4A49-4D36-86E3-300BA48D3F00}" type="slidenum">
              <a:rPr lang="en-US" smtClean="0"/>
              <a:t>30</a:t>
            </a:fld>
            <a:endParaRPr lang="en-US"/>
          </a:p>
        </p:txBody>
      </p:sp>
      <p:sp>
        <p:nvSpPr>
          <p:cNvPr id="21" name="TextBox 20">
            <a:extLst>
              <a:ext uri="{FF2B5EF4-FFF2-40B4-BE49-F238E27FC236}">
                <a16:creationId xmlns:a16="http://schemas.microsoft.com/office/drawing/2014/main" id="{83066508-46D0-1045-93EE-865255964877}"/>
              </a:ext>
            </a:extLst>
          </p:cNvPr>
          <p:cNvSpPr txBox="1"/>
          <p:nvPr/>
        </p:nvSpPr>
        <p:spPr>
          <a:xfrm>
            <a:off x="8117633" y="1698171"/>
            <a:ext cx="3340359" cy="1969770"/>
          </a:xfrm>
          <a:prstGeom prst="rect">
            <a:avLst/>
          </a:prstGeom>
          <a:noFill/>
        </p:spPr>
        <p:txBody>
          <a:bodyPr wrap="square" rtlCol="0">
            <a:spAutoFit/>
          </a:bodyPr>
          <a:lstStyle/>
          <a:p>
            <a:pPr marL="347663" indent="-347663">
              <a:spcAft>
                <a:spcPts val="1200"/>
              </a:spcAft>
              <a:buClr>
                <a:schemeClr val="accent1"/>
              </a:buClr>
              <a:buFont typeface="Wingdings" panose="05000000000000000000" pitchFamily="2" charset="2"/>
              <a:buChar char="§"/>
            </a:pPr>
            <a:r>
              <a:rPr lang="en-US" sz="2800"/>
              <a:t>42 sessions</a:t>
            </a:r>
          </a:p>
          <a:p>
            <a:pPr marL="347663" indent="-347663">
              <a:spcAft>
                <a:spcPts val="1200"/>
              </a:spcAft>
              <a:buClr>
                <a:schemeClr val="accent1"/>
              </a:buClr>
              <a:buFont typeface="Wingdings" panose="05000000000000000000" pitchFamily="2" charset="2"/>
              <a:buChar char="§"/>
            </a:pPr>
            <a:r>
              <a:rPr lang="en-US" sz="2800"/>
              <a:t>Students meet in pairs with a tutor for 45 minutes</a:t>
            </a:r>
          </a:p>
        </p:txBody>
      </p:sp>
      <p:pic>
        <p:nvPicPr>
          <p:cNvPr id="20" name="Picture 19">
            <a:extLst>
              <a:ext uri="{FF2B5EF4-FFF2-40B4-BE49-F238E27FC236}">
                <a16:creationId xmlns:a16="http://schemas.microsoft.com/office/drawing/2014/main" id="{638FECE9-EC6A-7C45-B244-ED500401ECD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939005" y="2251278"/>
            <a:ext cx="2640274" cy="34270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F62138E8-AD01-E447-BD7D-74739D01692A}"/>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57200" y="1440798"/>
            <a:ext cx="5242836" cy="33612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 Placeholder 6">
            <a:extLst>
              <a:ext uri="{FF2B5EF4-FFF2-40B4-BE49-F238E27FC236}">
                <a16:creationId xmlns:a16="http://schemas.microsoft.com/office/drawing/2014/main" id="{5BE3FC7F-DCB7-4AEF-9B2F-0DB157C543E1}"/>
              </a:ext>
            </a:extLst>
          </p:cNvPr>
          <p:cNvSpPr>
            <a:spLocks noGrp="1"/>
          </p:cNvSpPr>
          <p:nvPr>
            <p:ph type="body" sz="quarter" idx="13"/>
          </p:nvPr>
        </p:nvSpPr>
        <p:spPr>
          <a:xfrm>
            <a:off x="457200" y="5804381"/>
            <a:ext cx="11274552" cy="192024"/>
          </a:xfrm>
        </p:spPr>
        <p:txBody>
          <a:bodyPr/>
          <a:lstStyle/>
          <a:p>
            <a:r>
              <a:rPr lang="en-US"/>
              <a:t>Source: Reading PI: Nonfiction Comprehension Intervention, Grade 3. Fuchs, Walsh, Patton, &amp; Fuchs, 2019 ©The Fuchs Research Group</a:t>
            </a:r>
          </a:p>
        </p:txBody>
      </p:sp>
    </p:spTree>
    <p:extLst>
      <p:ext uri="{BB962C8B-B14F-4D97-AF65-F5344CB8AC3E}">
        <p14:creationId xmlns:p14="http://schemas.microsoft.com/office/powerpoint/2010/main" val="4198551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FE8D1-617A-8241-B397-794EE61C10EE}"/>
              </a:ext>
            </a:extLst>
          </p:cNvPr>
          <p:cNvSpPr>
            <a:spLocks noGrp="1"/>
          </p:cNvSpPr>
          <p:nvPr>
            <p:ph type="title"/>
          </p:nvPr>
        </p:nvSpPr>
        <p:spPr/>
        <p:txBody>
          <a:bodyPr/>
          <a:lstStyle/>
          <a:p>
            <a:r>
              <a:rPr lang="en-US"/>
              <a:t>Rating Dosage: Guided Practice</a:t>
            </a:r>
          </a:p>
        </p:txBody>
      </p:sp>
      <p:graphicFrame>
        <p:nvGraphicFramePr>
          <p:cNvPr id="6" name="Content Placeholder 20">
            <a:extLst>
              <a:ext uri="{FF2B5EF4-FFF2-40B4-BE49-F238E27FC236}">
                <a16:creationId xmlns:a16="http://schemas.microsoft.com/office/drawing/2014/main" id="{AE846EAB-212A-614A-A67A-383D42F069DF}"/>
              </a:ext>
            </a:extLst>
          </p:cNvPr>
          <p:cNvGraphicFramePr>
            <a:graphicFrameLocks/>
          </p:cNvGraphicFramePr>
          <p:nvPr>
            <p:extLst>
              <p:ext uri="{D42A27DB-BD31-4B8C-83A1-F6EECF244321}">
                <p14:modId xmlns:p14="http://schemas.microsoft.com/office/powerpoint/2010/main" val="380612026"/>
              </p:ext>
            </p:extLst>
          </p:nvPr>
        </p:nvGraphicFramePr>
        <p:xfrm>
          <a:off x="458788" y="1486346"/>
          <a:ext cx="11274424" cy="4152454"/>
        </p:xfrm>
        <a:graphic>
          <a:graphicData uri="http://schemas.openxmlformats.org/drawingml/2006/table">
            <a:tbl>
              <a:tblPr firstRow="1" bandRow="1">
                <a:tableStyleId>{5940675A-B579-460E-94D1-54222C63F5DA}</a:tableStyleId>
              </a:tblPr>
              <a:tblGrid>
                <a:gridCol w="2818606">
                  <a:extLst>
                    <a:ext uri="{9D8B030D-6E8A-4147-A177-3AD203B41FA5}">
                      <a16:colId xmlns:a16="http://schemas.microsoft.com/office/drawing/2014/main" val="2021640973"/>
                    </a:ext>
                  </a:extLst>
                </a:gridCol>
                <a:gridCol w="2818606">
                  <a:extLst>
                    <a:ext uri="{9D8B030D-6E8A-4147-A177-3AD203B41FA5}">
                      <a16:colId xmlns:a16="http://schemas.microsoft.com/office/drawing/2014/main" val="2825273668"/>
                    </a:ext>
                  </a:extLst>
                </a:gridCol>
                <a:gridCol w="2818606">
                  <a:extLst>
                    <a:ext uri="{9D8B030D-6E8A-4147-A177-3AD203B41FA5}">
                      <a16:colId xmlns:a16="http://schemas.microsoft.com/office/drawing/2014/main" val="1209125442"/>
                    </a:ext>
                  </a:extLst>
                </a:gridCol>
                <a:gridCol w="2818606">
                  <a:extLst>
                    <a:ext uri="{9D8B030D-6E8A-4147-A177-3AD203B41FA5}">
                      <a16:colId xmlns:a16="http://schemas.microsoft.com/office/drawing/2014/main" val="1518851305"/>
                    </a:ext>
                  </a:extLst>
                </a:gridCol>
              </a:tblGrid>
              <a:tr h="464827">
                <a:tc>
                  <a:txBody>
                    <a:bodyPr/>
                    <a:lstStyle/>
                    <a:p>
                      <a:pPr algn="ctr"/>
                      <a:r>
                        <a:rPr lang="en-US" sz="2400" b="1">
                          <a:effectLst>
                            <a:outerShdw blurRad="50800" dist="38100" dir="2700000" algn="tl" rotWithShape="0">
                              <a:prstClr val="black">
                                <a:alpha val="40000"/>
                              </a:prstClr>
                            </a:outerShdw>
                          </a:effectLst>
                        </a:rPr>
                        <a:t>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1</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2</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3</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extLst>
                  <a:ext uri="{0D108BD9-81ED-4DB2-BD59-A6C34878D82A}">
                    <a16:rowId xmlns:a16="http://schemas.microsoft.com/office/drawing/2014/main" val="136588026"/>
                  </a:ext>
                </a:extLst>
              </a:tr>
              <a:tr h="650758">
                <a:tc>
                  <a:txBody>
                    <a:bodyPr/>
                    <a:lstStyle/>
                    <a:p>
                      <a:pPr algn="ctr"/>
                      <a:r>
                        <a:rPr lang="en-US" sz="1800" b="1"/>
                        <a:t>Fails</a:t>
                      </a:r>
                      <a:r>
                        <a:rPr lang="en-US" sz="1800" b="0"/>
                        <a:t> to </a:t>
                      </a:r>
                    </a:p>
                    <a:p>
                      <a:pPr algn="ctr"/>
                      <a:r>
                        <a:rPr lang="en-US" sz="1800" b="0"/>
                        <a:t>address standard</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25000"/>
                      </a:schemeClr>
                    </a:solidFill>
                  </a:tcPr>
                </a:tc>
                <a:tc>
                  <a:txBody>
                    <a:bodyPr/>
                    <a:lstStyle/>
                    <a:p>
                      <a:pPr algn="ctr"/>
                      <a:r>
                        <a:rPr lang="en-US" sz="1800"/>
                        <a:t>Addresses </a:t>
                      </a:r>
                    </a:p>
                    <a:p>
                      <a:pPr algn="ctr"/>
                      <a:r>
                        <a:rPr lang="en-US" sz="1800"/>
                        <a:t>standard </a:t>
                      </a:r>
                      <a:r>
                        <a:rPr lang="en-US" sz="1800" b="1"/>
                        <a:t>minimally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50000"/>
                      </a:schemeClr>
                    </a:solidFill>
                  </a:tcPr>
                </a:tc>
                <a:tc>
                  <a:txBody>
                    <a:bodyPr/>
                    <a:lstStyle/>
                    <a:p>
                      <a:pPr algn="ctr"/>
                      <a:r>
                        <a:rPr lang="en-US" sz="1800"/>
                        <a:t>Addresses </a:t>
                      </a:r>
                    </a:p>
                    <a:p>
                      <a:pPr algn="ctr"/>
                      <a:r>
                        <a:rPr lang="en-US" sz="1800"/>
                        <a:t>standard </a:t>
                      </a:r>
                      <a:r>
                        <a:rPr lang="en-US" sz="1800" b="1"/>
                        <a:t>moderately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75000"/>
                      </a:schemeClr>
                    </a:solidFill>
                  </a:tcPr>
                </a:tc>
                <a:tc>
                  <a:txBody>
                    <a:bodyPr/>
                    <a:lstStyle/>
                    <a:p>
                      <a:pPr algn="ctr"/>
                      <a:r>
                        <a:rPr lang="en-US" sz="1800"/>
                        <a:t>Addresses </a:t>
                      </a:r>
                    </a:p>
                    <a:p>
                      <a:pPr algn="ctr"/>
                      <a:r>
                        <a:rPr lang="en-US" sz="1800"/>
                        <a:t>standard </a:t>
                      </a:r>
                      <a:r>
                        <a:rPr lang="en-US" sz="1800" b="1"/>
                        <a:t>well</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solidFill>
                  </a:tcPr>
                </a:tc>
                <a:extLst>
                  <a:ext uri="{0D108BD9-81ED-4DB2-BD59-A6C34878D82A}">
                    <a16:rowId xmlns:a16="http://schemas.microsoft.com/office/drawing/2014/main" val="873621820"/>
                  </a:ext>
                </a:extLst>
              </a:tr>
              <a:tr h="3036869">
                <a:tc>
                  <a:txBody>
                    <a:bodyPr/>
                    <a:lstStyle/>
                    <a:p>
                      <a:pPr marL="0" indent="0" algn="ctr">
                        <a:spcAft>
                          <a:spcPts val="1200"/>
                        </a:spcAft>
                        <a:buFont typeface="Arial" panose="020B0604020202020204" pitchFamily="34" charset="0"/>
                        <a:buNone/>
                      </a:pPr>
                      <a:r>
                        <a:rPr lang="en-US" sz="1800" b="0"/>
                        <a:t>Same as Tier I (opportunities to respond and receive corrective feedback are similar to Tier 1)</a:t>
                      </a:r>
                      <a:endParaRPr 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0"/>
                        </a:spcBef>
                        <a:spcAft>
                          <a:spcPts val="1200"/>
                        </a:spcAft>
                        <a:buFont typeface="+mj-lt"/>
                        <a:buNone/>
                      </a:pPr>
                      <a:r>
                        <a:rPr lang="en-US" sz="1800" b="0"/>
                        <a:t>Slightly more than Tier 1 (e.g., 2-3x more opportunities to respond and receive corrective feedback)</a:t>
                      </a:r>
                      <a:endParaRPr lang="en-US" sz="1800">
                        <a:effectLst/>
                        <a:latin typeface="+mn-lt"/>
                        <a:ea typeface="Times New Roman" panose="02020603050405020304" pitchFamily="18" charset="0"/>
                        <a:cs typeface="Times New Roman" panose="02020603050405020304" pitchFamily="18" charset="0"/>
                      </a:endParaRPr>
                    </a:p>
                  </a:txBody>
                  <a:tcPr marL="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spcBef>
                          <a:spcPts val="0"/>
                        </a:spcBef>
                        <a:spcAft>
                          <a:spcPts val="1200"/>
                        </a:spcAft>
                        <a:buFont typeface="Arial" panose="020B0604020202020204" pitchFamily="34" charset="0"/>
                        <a:buNone/>
                      </a:pPr>
                      <a:r>
                        <a:rPr lang="en-US" sz="1800" b="0"/>
                        <a:t>Same as Tier 2 (e.g., 4-5x more opportunities to respond and receive corrective feedback)</a:t>
                      </a:r>
                      <a:endParaRPr lang="en-US" sz="1800">
                        <a:effectLst/>
                        <a:latin typeface="+mn-lt"/>
                        <a:ea typeface="Times New Roman" panose="02020603050405020304" pitchFamily="18" charset="0"/>
                        <a:cs typeface="Times New Roman" panose="02020603050405020304" pitchFamily="18" charset="0"/>
                      </a:endParaRPr>
                    </a:p>
                  </a:txBody>
                  <a:tcPr marL="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0"/>
                        </a:spcBef>
                        <a:spcAft>
                          <a:spcPts val="1200"/>
                        </a:spcAft>
                        <a:buFont typeface="Arial" panose="020B0604020202020204" pitchFamily="34" charset="0"/>
                        <a:buNone/>
                      </a:pPr>
                      <a:r>
                        <a:rPr lang="en-US" sz="1800" b="0"/>
                        <a:t>Substantially more than Tier 2 (&gt;5x more opportunities to respond and receive corrective feedback)</a:t>
                      </a:r>
                      <a:endParaRPr lang="en-US" sz="1800">
                        <a:effectLst/>
                        <a:latin typeface="+mn-lt"/>
                        <a:ea typeface="Times New Roman" panose="02020603050405020304" pitchFamily="18" charset="0"/>
                        <a:cs typeface="Times New Roman" panose="02020603050405020304" pitchFamily="18" charset="0"/>
                      </a:endParaRPr>
                    </a:p>
                  </a:txBody>
                  <a:tcPr marL="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3970072"/>
                  </a:ext>
                </a:extLst>
              </a:tr>
            </a:tbl>
          </a:graphicData>
        </a:graphic>
      </p:graphicFrame>
      <p:sp>
        <p:nvSpPr>
          <p:cNvPr id="5" name="Slide Number Placeholder 4">
            <a:extLst>
              <a:ext uri="{FF2B5EF4-FFF2-40B4-BE49-F238E27FC236}">
                <a16:creationId xmlns:a16="http://schemas.microsoft.com/office/drawing/2014/main" id="{5CBBB609-E579-4745-97F7-30A6AFF4F992}"/>
              </a:ext>
            </a:extLst>
          </p:cNvPr>
          <p:cNvSpPr>
            <a:spLocks noGrp="1"/>
          </p:cNvSpPr>
          <p:nvPr>
            <p:ph type="sldNum" sz="quarter" idx="14"/>
          </p:nvPr>
        </p:nvSpPr>
        <p:spPr/>
        <p:txBody>
          <a:bodyPr/>
          <a:lstStyle/>
          <a:p>
            <a:fld id="{99A20822-4A49-4D36-86E3-300BA48D3F00}" type="slidenum">
              <a:rPr lang="en-US" smtClean="0"/>
              <a:t>31</a:t>
            </a:fld>
            <a:endParaRPr lang="en-US"/>
          </a:p>
        </p:txBody>
      </p:sp>
      <p:sp>
        <p:nvSpPr>
          <p:cNvPr id="7" name="Rectangle 6" descr="This box highlights Dosage 3: addresses standard well">
            <a:extLst>
              <a:ext uri="{FF2B5EF4-FFF2-40B4-BE49-F238E27FC236}">
                <a16:creationId xmlns:a16="http://schemas.microsoft.com/office/drawing/2014/main" id="{2AF8FC3E-634A-4174-AC46-C209EECA0CC7}"/>
              </a:ext>
            </a:extLst>
          </p:cNvPr>
          <p:cNvSpPr/>
          <p:nvPr/>
        </p:nvSpPr>
        <p:spPr>
          <a:xfrm>
            <a:off x="8911987" y="1487712"/>
            <a:ext cx="2821161" cy="4151088"/>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451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32DB9-24B4-C74C-A2D3-579CE20F99DF}"/>
              </a:ext>
            </a:extLst>
          </p:cNvPr>
          <p:cNvSpPr>
            <a:spLocks noGrp="1"/>
          </p:cNvSpPr>
          <p:nvPr>
            <p:ph type="title"/>
          </p:nvPr>
        </p:nvSpPr>
        <p:spPr/>
        <p:txBody>
          <a:bodyPr/>
          <a:lstStyle/>
          <a:p>
            <a:r>
              <a:rPr lang="en-US"/>
              <a:t>What If I Don’t Have Access</a:t>
            </a:r>
            <a:br>
              <a:rPr lang="en-US"/>
            </a:br>
            <a:r>
              <a:rPr lang="en-US"/>
              <a:t>to the Lesson Materials?</a:t>
            </a:r>
          </a:p>
        </p:txBody>
      </p:sp>
      <p:sp>
        <p:nvSpPr>
          <p:cNvPr id="5" name="Slide Number Placeholder 4">
            <a:extLst>
              <a:ext uri="{FF2B5EF4-FFF2-40B4-BE49-F238E27FC236}">
                <a16:creationId xmlns:a16="http://schemas.microsoft.com/office/drawing/2014/main" id="{BF2EBDFF-EAF5-E049-BE04-E56DED4ECB7C}"/>
              </a:ext>
            </a:extLst>
          </p:cNvPr>
          <p:cNvSpPr>
            <a:spLocks noGrp="1"/>
          </p:cNvSpPr>
          <p:nvPr>
            <p:ph type="sldNum" sz="quarter" idx="12"/>
          </p:nvPr>
        </p:nvSpPr>
        <p:spPr/>
        <p:txBody>
          <a:bodyPr/>
          <a:lstStyle/>
          <a:p>
            <a:fld id="{99A20822-4A49-4D36-86E3-300BA48D3F00}" type="slidenum">
              <a:rPr lang="en-US" smtClean="0"/>
              <a:t>32</a:t>
            </a:fld>
            <a:endParaRPr lang="en-US"/>
          </a:p>
        </p:txBody>
      </p:sp>
      <p:pic>
        <p:nvPicPr>
          <p:cNvPr id="6" name="Picture 5" descr="Screenshot of the NCII tools chart Intensity tab">
            <a:extLst>
              <a:ext uri="{FF2B5EF4-FFF2-40B4-BE49-F238E27FC236}">
                <a16:creationId xmlns:a16="http://schemas.microsoft.com/office/drawing/2014/main" id="{156C053C-A1AF-4697-AE4E-09B06134E6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057" y="1647147"/>
            <a:ext cx="11555885" cy="3961050"/>
          </a:xfrm>
          <a:prstGeom prst="rect">
            <a:avLst/>
          </a:prstGeom>
        </p:spPr>
      </p:pic>
    </p:spTree>
    <p:extLst>
      <p:ext uri="{BB962C8B-B14F-4D97-AF65-F5344CB8AC3E}">
        <p14:creationId xmlns:p14="http://schemas.microsoft.com/office/powerpoint/2010/main" val="19776243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6943" y="1048553"/>
            <a:ext cx="7275342" cy="2650936"/>
          </a:xfrm>
        </p:spPr>
        <p:txBody>
          <a:bodyPr/>
          <a:lstStyle/>
          <a:p>
            <a:r>
              <a:rPr lang="en-US">
                <a:solidFill>
                  <a:schemeClr val="accent2"/>
                </a:solidFill>
              </a:rPr>
              <a:t>Alignment</a:t>
            </a:r>
          </a:p>
        </p:txBody>
      </p:sp>
      <p:sp>
        <p:nvSpPr>
          <p:cNvPr id="4" name="Slide Number Placeholder 3"/>
          <p:cNvSpPr>
            <a:spLocks noGrp="1"/>
          </p:cNvSpPr>
          <p:nvPr>
            <p:ph type="sldNum" sz="quarter" idx="15"/>
          </p:nvPr>
        </p:nvSpPr>
        <p:spPr/>
        <p:txBody>
          <a:bodyPr/>
          <a:lstStyle/>
          <a:p>
            <a:fld id="{99A20822-4A49-4D36-86E3-300BA48D3F00}" type="slidenum">
              <a:rPr lang="en-US" smtClean="0"/>
              <a:pPr/>
              <a:t>33</a:t>
            </a:fld>
            <a:endParaRPr lang="en-US"/>
          </a:p>
        </p:txBody>
      </p:sp>
      <p:pic>
        <p:nvPicPr>
          <p:cNvPr id="6" name="Picture 5" descr="An image of a bullseye">
            <a:extLst>
              <a:ext uri="{FF2B5EF4-FFF2-40B4-BE49-F238E27FC236}">
                <a16:creationId xmlns:a16="http://schemas.microsoft.com/office/drawing/2014/main" id="{D8E4C54C-118C-194E-8A93-2E466A7DFBC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513195" y="3981026"/>
            <a:ext cx="2221605" cy="2165875"/>
          </a:xfrm>
          <a:prstGeom prst="rect">
            <a:avLst/>
          </a:prstGeom>
        </p:spPr>
      </p:pic>
    </p:spTree>
    <p:extLst>
      <p:ext uri="{BB962C8B-B14F-4D97-AF65-F5344CB8AC3E}">
        <p14:creationId xmlns:p14="http://schemas.microsoft.com/office/powerpoint/2010/main" val="6480956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Alignment: Academics</a:t>
            </a:r>
          </a:p>
        </p:txBody>
      </p:sp>
      <p:sp>
        <p:nvSpPr>
          <p:cNvPr id="9" name="Content Placeholder 2"/>
          <p:cNvSpPr>
            <a:spLocks noGrp="1"/>
          </p:cNvSpPr>
          <p:nvPr>
            <p:ph sz="quarter" idx="15"/>
          </p:nvPr>
        </p:nvSpPr>
        <p:spPr/>
        <p:txBody>
          <a:bodyPr/>
          <a:lstStyle/>
          <a:p>
            <a:pPr marL="0" indent="0">
              <a:buNone/>
            </a:pPr>
            <a:r>
              <a:rPr lang="en-US"/>
              <a:t>To what extent does the intervention . . .</a:t>
            </a:r>
          </a:p>
          <a:p>
            <a:r>
              <a:rPr lang="en-US" b="1"/>
              <a:t>address the full set of a specific student’s academic deficits?</a:t>
            </a:r>
          </a:p>
          <a:p>
            <a:r>
              <a:rPr lang="en-US" b="1"/>
              <a:t>not address skills the student has already mastered?</a:t>
            </a:r>
          </a:p>
          <a:p>
            <a:r>
              <a:rPr lang="en-US" b="1"/>
              <a:t>incorporate a focus on grade-level standards?</a:t>
            </a:r>
          </a:p>
          <a:p>
            <a:endParaRPr lang="en-US" b="1"/>
          </a:p>
        </p:txBody>
      </p:sp>
      <p:sp>
        <p:nvSpPr>
          <p:cNvPr id="4" name="Slide Number Placeholder 3"/>
          <p:cNvSpPr>
            <a:spLocks noGrp="1"/>
          </p:cNvSpPr>
          <p:nvPr>
            <p:ph type="sldNum" sz="quarter" idx="14"/>
          </p:nvPr>
        </p:nvSpPr>
        <p:spPr/>
        <p:txBody>
          <a:bodyPr/>
          <a:lstStyle/>
          <a:p>
            <a:fld id="{99A20822-4A49-4D36-86E3-300BA48D3F00}" type="slidenum">
              <a:rPr lang="en-US" smtClean="0"/>
              <a:pPr/>
              <a:t>34</a:t>
            </a:fld>
            <a:endParaRPr lang="en-US"/>
          </a:p>
        </p:txBody>
      </p:sp>
      <p:pic>
        <p:nvPicPr>
          <p:cNvPr id="7" name="Picture 6" descr="An image of a bullseye">
            <a:extLst>
              <a:ext uri="{FF2B5EF4-FFF2-40B4-BE49-F238E27FC236}">
                <a16:creationId xmlns:a16="http://schemas.microsoft.com/office/drawing/2014/main" id="{1D102FB3-96FE-2848-BA8D-B5527FCF8E5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513195" y="3981026"/>
            <a:ext cx="2221605" cy="2165875"/>
          </a:xfrm>
          <a:prstGeom prst="rect">
            <a:avLst/>
          </a:prstGeom>
        </p:spPr>
      </p:pic>
    </p:spTree>
    <p:extLst>
      <p:ext uri="{BB962C8B-B14F-4D97-AF65-F5344CB8AC3E}">
        <p14:creationId xmlns:p14="http://schemas.microsoft.com/office/powerpoint/2010/main" val="702623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AE5D-E192-EF48-9DDC-091342FD33AF}"/>
              </a:ext>
            </a:extLst>
          </p:cNvPr>
          <p:cNvSpPr>
            <a:spLocks noGrp="1"/>
          </p:cNvSpPr>
          <p:nvPr>
            <p:ph type="title"/>
          </p:nvPr>
        </p:nvSpPr>
        <p:spPr/>
        <p:txBody>
          <a:bodyPr/>
          <a:lstStyle/>
          <a:p>
            <a:r>
              <a:rPr lang="en-US"/>
              <a:t>Identifying a Student’s Intervention Needs</a:t>
            </a:r>
          </a:p>
        </p:txBody>
      </p:sp>
      <p:sp>
        <p:nvSpPr>
          <p:cNvPr id="3" name="Content Placeholder 2">
            <a:extLst>
              <a:ext uri="{FF2B5EF4-FFF2-40B4-BE49-F238E27FC236}">
                <a16:creationId xmlns:a16="http://schemas.microsoft.com/office/drawing/2014/main" id="{C7601871-4ED5-C34E-857A-C178284F8CC2}"/>
              </a:ext>
            </a:extLst>
          </p:cNvPr>
          <p:cNvSpPr>
            <a:spLocks noGrp="1"/>
          </p:cNvSpPr>
          <p:nvPr>
            <p:ph sz="quarter" idx="15"/>
          </p:nvPr>
        </p:nvSpPr>
        <p:spPr/>
        <p:txBody>
          <a:bodyPr/>
          <a:lstStyle/>
          <a:p>
            <a:pPr>
              <a:lnSpc>
                <a:spcPct val="114000"/>
              </a:lnSpc>
            </a:pPr>
            <a:r>
              <a:rPr lang="en-US"/>
              <a:t>Conduct a diagnostic assessment.</a:t>
            </a:r>
          </a:p>
          <a:p>
            <a:pPr>
              <a:lnSpc>
                <a:spcPct val="114000"/>
              </a:lnSpc>
            </a:pPr>
            <a:r>
              <a:rPr lang="en-US"/>
              <a:t>What are the student’s skills and weaknesses related to . . .</a:t>
            </a:r>
          </a:p>
          <a:p>
            <a:pPr lvl="1">
              <a:lnSpc>
                <a:spcPct val="114000"/>
              </a:lnSpc>
            </a:pPr>
            <a:r>
              <a:rPr lang="en-US"/>
              <a:t>phonemic and phonological awareness?</a:t>
            </a:r>
          </a:p>
          <a:p>
            <a:pPr lvl="1">
              <a:lnSpc>
                <a:spcPct val="114000"/>
              </a:lnSpc>
            </a:pPr>
            <a:r>
              <a:rPr lang="en-US"/>
              <a:t>decoding?</a:t>
            </a:r>
          </a:p>
          <a:p>
            <a:pPr lvl="1">
              <a:lnSpc>
                <a:spcPct val="114000"/>
              </a:lnSpc>
            </a:pPr>
            <a:r>
              <a:rPr lang="en-US"/>
              <a:t>fluency?</a:t>
            </a:r>
          </a:p>
          <a:p>
            <a:pPr lvl="1">
              <a:lnSpc>
                <a:spcPct val="114000"/>
              </a:lnSpc>
            </a:pPr>
            <a:r>
              <a:rPr lang="en-US"/>
              <a:t>vocabulary?</a:t>
            </a:r>
          </a:p>
          <a:p>
            <a:pPr lvl="1">
              <a:lnSpc>
                <a:spcPct val="114000"/>
              </a:lnSpc>
            </a:pPr>
            <a:r>
              <a:rPr lang="en-US"/>
              <a:t>comprehension?</a:t>
            </a:r>
          </a:p>
          <a:p>
            <a:pPr lvl="1">
              <a:lnSpc>
                <a:spcPct val="114000"/>
              </a:lnSpc>
            </a:pPr>
            <a:r>
              <a:rPr lang="en-US"/>
              <a:t>spelling/writing?</a:t>
            </a:r>
          </a:p>
        </p:txBody>
      </p:sp>
      <p:sp>
        <p:nvSpPr>
          <p:cNvPr id="16" name="Text Placeholder 15">
            <a:extLst>
              <a:ext uri="{FF2B5EF4-FFF2-40B4-BE49-F238E27FC236}">
                <a16:creationId xmlns:a16="http://schemas.microsoft.com/office/drawing/2014/main" id="{3BAB26EF-5107-4429-9C8F-6B212496AD26}"/>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4E47F1B7-C75B-FE46-B252-6C126130B51E}"/>
              </a:ext>
            </a:extLst>
          </p:cNvPr>
          <p:cNvSpPr>
            <a:spLocks noGrp="1"/>
          </p:cNvSpPr>
          <p:nvPr>
            <p:ph type="sldNum" sz="quarter" idx="14"/>
          </p:nvPr>
        </p:nvSpPr>
        <p:spPr/>
        <p:txBody>
          <a:bodyPr/>
          <a:lstStyle/>
          <a:p>
            <a:fld id="{99A20822-4A49-4D36-86E3-300BA48D3F00}" type="slidenum">
              <a:rPr lang="en-US" smtClean="0"/>
              <a:pPr/>
              <a:t>35</a:t>
            </a:fld>
            <a:endParaRPr lang="en-US"/>
          </a:p>
        </p:txBody>
      </p:sp>
    </p:spTree>
    <p:extLst>
      <p:ext uri="{BB962C8B-B14F-4D97-AF65-F5344CB8AC3E}">
        <p14:creationId xmlns:p14="http://schemas.microsoft.com/office/powerpoint/2010/main" val="2250006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FE8D1-617A-8241-B397-794EE61C10EE}"/>
              </a:ext>
            </a:extLst>
          </p:cNvPr>
          <p:cNvSpPr>
            <a:spLocks noGrp="1"/>
          </p:cNvSpPr>
          <p:nvPr>
            <p:ph type="title"/>
          </p:nvPr>
        </p:nvSpPr>
        <p:spPr/>
        <p:txBody>
          <a:bodyPr/>
          <a:lstStyle/>
          <a:p>
            <a:r>
              <a:rPr lang="en-US"/>
              <a:t>Alignment Rating Scale</a:t>
            </a:r>
          </a:p>
        </p:txBody>
      </p:sp>
      <p:sp>
        <p:nvSpPr>
          <p:cNvPr id="5" name="Slide Number Placeholder 4">
            <a:extLst>
              <a:ext uri="{FF2B5EF4-FFF2-40B4-BE49-F238E27FC236}">
                <a16:creationId xmlns:a16="http://schemas.microsoft.com/office/drawing/2014/main" id="{5CBBB609-E579-4745-97F7-30A6AFF4F992}"/>
              </a:ext>
            </a:extLst>
          </p:cNvPr>
          <p:cNvSpPr>
            <a:spLocks noGrp="1"/>
          </p:cNvSpPr>
          <p:nvPr>
            <p:ph type="sldNum" sz="quarter" idx="14"/>
          </p:nvPr>
        </p:nvSpPr>
        <p:spPr/>
        <p:txBody>
          <a:bodyPr/>
          <a:lstStyle/>
          <a:p>
            <a:fld id="{99A20822-4A49-4D36-86E3-300BA48D3F00}" type="slidenum">
              <a:rPr lang="en-US" smtClean="0"/>
              <a:t>36</a:t>
            </a:fld>
            <a:endParaRPr lang="en-US"/>
          </a:p>
        </p:txBody>
      </p:sp>
      <p:graphicFrame>
        <p:nvGraphicFramePr>
          <p:cNvPr id="6" name="Content Placeholder 20">
            <a:extLst>
              <a:ext uri="{FF2B5EF4-FFF2-40B4-BE49-F238E27FC236}">
                <a16:creationId xmlns:a16="http://schemas.microsoft.com/office/drawing/2014/main" id="{AE846EAB-212A-614A-A67A-383D42F069DF}"/>
              </a:ext>
            </a:extLst>
          </p:cNvPr>
          <p:cNvGraphicFramePr>
            <a:graphicFrameLocks/>
          </p:cNvGraphicFramePr>
          <p:nvPr>
            <p:extLst>
              <p:ext uri="{D42A27DB-BD31-4B8C-83A1-F6EECF244321}">
                <p14:modId xmlns:p14="http://schemas.microsoft.com/office/powerpoint/2010/main" val="1003367738"/>
              </p:ext>
            </p:extLst>
          </p:nvPr>
        </p:nvGraphicFramePr>
        <p:xfrm>
          <a:off x="457328" y="1485900"/>
          <a:ext cx="11274424" cy="3827691"/>
        </p:xfrm>
        <a:graphic>
          <a:graphicData uri="http://schemas.openxmlformats.org/drawingml/2006/table">
            <a:tbl>
              <a:tblPr firstRow="1" bandRow="1">
                <a:tableStyleId>{5940675A-B579-460E-94D1-54222C63F5DA}</a:tableStyleId>
              </a:tblPr>
              <a:tblGrid>
                <a:gridCol w="2818606">
                  <a:extLst>
                    <a:ext uri="{9D8B030D-6E8A-4147-A177-3AD203B41FA5}">
                      <a16:colId xmlns:a16="http://schemas.microsoft.com/office/drawing/2014/main" val="2021640973"/>
                    </a:ext>
                  </a:extLst>
                </a:gridCol>
                <a:gridCol w="2818606">
                  <a:extLst>
                    <a:ext uri="{9D8B030D-6E8A-4147-A177-3AD203B41FA5}">
                      <a16:colId xmlns:a16="http://schemas.microsoft.com/office/drawing/2014/main" val="2825273668"/>
                    </a:ext>
                  </a:extLst>
                </a:gridCol>
                <a:gridCol w="2818606">
                  <a:extLst>
                    <a:ext uri="{9D8B030D-6E8A-4147-A177-3AD203B41FA5}">
                      <a16:colId xmlns:a16="http://schemas.microsoft.com/office/drawing/2014/main" val="1209125442"/>
                    </a:ext>
                  </a:extLst>
                </a:gridCol>
                <a:gridCol w="2818606">
                  <a:extLst>
                    <a:ext uri="{9D8B030D-6E8A-4147-A177-3AD203B41FA5}">
                      <a16:colId xmlns:a16="http://schemas.microsoft.com/office/drawing/2014/main" val="1518851305"/>
                    </a:ext>
                  </a:extLst>
                </a:gridCol>
              </a:tblGrid>
              <a:tr h="417920">
                <a:tc>
                  <a:txBody>
                    <a:bodyPr/>
                    <a:lstStyle/>
                    <a:p>
                      <a:pPr algn="ctr"/>
                      <a:r>
                        <a:rPr lang="en-US" sz="2400" b="1">
                          <a:effectLst>
                            <a:outerShdw blurRad="50800" dist="38100" dir="2700000" algn="tl" rotWithShape="0">
                              <a:prstClr val="black">
                                <a:alpha val="40000"/>
                              </a:prstClr>
                            </a:outerShdw>
                          </a:effectLst>
                        </a:rPr>
                        <a:t>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1</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2</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3</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extLst>
                  <a:ext uri="{0D108BD9-81ED-4DB2-BD59-A6C34878D82A}">
                    <a16:rowId xmlns:a16="http://schemas.microsoft.com/office/drawing/2014/main" val="136588026"/>
                  </a:ext>
                </a:extLst>
              </a:tr>
              <a:tr h="627797">
                <a:tc>
                  <a:txBody>
                    <a:bodyPr/>
                    <a:lstStyle/>
                    <a:p>
                      <a:pPr algn="ctr"/>
                      <a:r>
                        <a:rPr lang="en-US" sz="1800" b="1"/>
                        <a:t>Fails</a:t>
                      </a:r>
                      <a:r>
                        <a:rPr lang="en-US" sz="1800" b="0"/>
                        <a:t> to </a:t>
                      </a:r>
                    </a:p>
                    <a:p>
                      <a:pPr algn="ctr"/>
                      <a:r>
                        <a:rPr lang="en-US" sz="1800" b="0"/>
                        <a:t>address standard</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25000"/>
                      </a:schemeClr>
                    </a:solidFill>
                  </a:tcPr>
                </a:tc>
                <a:tc>
                  <a:txBody>
                    <a:bodyPr/>
                    <a:lstStyle/>
                    <a:p>
                      <a:pPr algn="ctr"/>
                      <a:r>
                        <a:rPr lang="en-US" sz="1800"/>
                        <a:t>Addresses </a:t>
                      </a:r>
                    </a:p>
                    <a:p>
                      <a:pPr algn="ctr"/>
                      <a:r>
                        <a:rPr lang="en-US" sz="1800"/>
                        <a:t>standard </a:t>
                      </a:r>
                      <a:r>
                        <a:rPr lang="en-US" sz="1800" b="1"/>
                        <a:t>minimally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50000"/>
                      </a:schemeClr>
                    </a:solidFill>
                  </a:tcPr>
                </a:tc>
                <a:tc>
                  <a:txBody>
                    <a:bodyPr/>
                    <a:lstStyle/>
                    <a:p>
                      <a:pPr algn="ctr"/>
                      <a:r>
                        <a:rPr lang="en-US" sz="1800"/>
                        <a:t>Addresses </a:t>
                      </a:r>
                    </a:p>
                    <a:p>
                      <a:pPr algn="ctr"/>
                      <a:r>
                        <a:rPr lang="en-US" sz="1800"/>
                        <a:t>standard </a:t>
                      </a:r>
                      <a:r>
                        <a:rPr lang="en-US" sz="1800" b="1"/>
                        <a:t>moderately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75000"/>
                      </a:schemeClr>
                    </a:solidFill>
                  </a:tcPr>
                </a:tc>
                <a:tc>
                  <a:txBody>
                    <a:bodyPr/>
                    <a:lstStyle/>
                    <a:p>
                      <a:pPr algn="ctr"/>
                      <a:r>
                        <a:rPr lang="en-US" sz="1800"/>
                        <a:t>Addresses </a:t>
                      </a:r>
                    </a:p>
                    <a:p>
                      <a:pPr algn="ctr"/>
                      <a:r>
                        <a:rPr lang="en-US" sz="1800"/>
                        <a:t>standard </a:t>
                      </a:r>
                      <a:r>
                        <a:rPr lang="en-US" sz="1800" b="1"/>
                        <a:t>well</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solidFill>
                  </a:tcPr>
                </a:tc>
                <a:extLst>
                  <a:ext uri="{0D108BD9-81ED-4DB2-BD59-A6C34878D82A}">
                    <a16:rowId xmlns:a16="http://schemas.microsoft.com/office/drawing/2014/main" val="873621820"/>
                  </a:ext>
                </a:extLst>
              </a:tr>
              <a:tr h="2730411">
                <a:tc>
                  <a:txBody>
                    <a:bodyPr/>
                    <a:lstStyle/>
                    <a:p>
                      <a:pPr marL="0" marR="0" algn="ctr">
                        <a:lnSpc>
                          <a:spcPct val="100000"/>
                        </a:lnSpc>
                        <a:spcBef>
                          <a:spcPts val="0"/>
                        </a:spcBef>
                        <a:spcAft>
                          <a:spcPts val="0"/>
                        </a:spcAft>
                      </a:pPr>
                      <a:r>
                        <a:rPr lang="en-US" sz="2000" b="0">
                          <a:solidFill>
                            <a:srgbClr val="000000"/>
                          </a:solidFill>
                          <a:effectLst/>
                          <a:latin typeface="Avenir Roman" panose="02000503020000020003" pitchFamily="2" charset="0"/>
                          <a:ea typeface="Calibri" panose="020F0502020204030204" pitchFamily="34" charset="0"/>
                          <a:cs typeface="Times New Roman" panose="02020603050405020304" pitchFamily="18" charset="0"/>
                        </a:rPr>
                        <a:t>Does not align to a student’s needs.</a:t>
                      </a:r>
                      <a:endParaRPr lang="en-US" sz="2000" b="0">
                        <a:solidFill>
                          <a:srgbClr val="000000"/>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000">
                          <a:effectLst/>
                          <a:latin typeface="Avenir Roman" panose="02000503020000020003" pitchFamily="2" charset="0"/>
                          <a:ea typeface="Calibri" panose="020F0502020204030204" pitchFamily="34" charset="0"/>
                          <a:cs typeface="Times New Roman" panose="02020603050405020304" pitchFamily="18" charset="0"/>
                        </a:rPr>
                        <a:t>Only addresses </a:t>
                      </a:r>
                      <a:r>
                        <a:rPr lang="en-US" sz="2000" b="1">
                          <a:effectLst/>
                          <a:latin typeface="Avenir Roman" panose="02000503020000020003" pitchFamily="2" charset="0"/>
                          <a:ea typeface="Calibri" panose="020F0502020204030204" pitchFamily="34" charset="0"/>
                          <a:cs typeface="Times New Roman" panose="02020603050405020304" pitchFamily="18" charset="0"/>
                        </a:rPr>
                        <a:t>some</a:t>
                      </a:r>
                      <a:r>
                        <a:rPr lang="en-US" sz="2000">
                          <a:effectLst/>
                          <a:latin typeface="Avenir Roman" panose="02000503020000020003" pitchFamily="2" charset="0"/>
                          <a:ea typeface="Calibri" panose="020F0502020204030204" pitchFamily="34" charset="0"/>
                          <a:cs typeface="Times New Roman" panose="02020603050405020304" pitchFamily="18" charset="0"/>
                        </a:rPr>
                        <a:t> of a student’s deficits, overemphasizes already mastered skills, and is not aligned to grade-level standards.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000">
                          <a:effectLst/>
                          <a:latin typeface="Avenir Roman" panose="02000503020000020003" pitchFamily="2" charset="0"/>
                          <a:ea typeface="Calibri" panose="020F0502020204030204" pitchFamily="34" charset="0"/>
                          <a:cs typeface="Times New Roman" panose="02020603050405020304" pitchFamily="18" charset="0"/>
                        </a:rPr>
                        <a:t>Addresses </a:t>
                      </a:r>
                      <a:r>
                        <a:rPr lang="en-US" sz="2000" b="1">
                          <a:effectLst/>
                          <a:latin typeface="Avenir Roman" panose="02000503020000020003" pitchFamily="2" charset="0"/>
                          <a:ea typeface="Calibri" panose="020F0502020204030204" pitchFamily="34" charset="0"/>
                          <a:cs typeface="Times New Roman" panose="02020603050405020304" pitchFamily="18" charset="0"/>
                        </a:rPr>
                        <a:t>most</a:t>
                      </a:r>
                      <a:r>
                        <a:rPr lang="en-US" sz="2000" b="0">
                          <a:effectLst/>
                          <a:latin typeface="Avenir Roman" panose="02000503020000020003" pitchFamily="2" charset="0"/>
                          <a:ea typeface="Calibri" panose="020F0502020204030204" pitchFamily="34" charset="0"/>
                          <a:cs typeface="Times New Roman" panose="02020603050405020304" pitchFamily="18" charset="0"/>
                        </a:rPr>
                        <a:t> of a</a:t>
                      </a:r>
                      <a:r>
                        <a:rPr lang="en-US" sz="2000">
                          <a:effectLst/>
                          <a:latin typeface="Avenir Roman" panose="02000503020000020003" pitchFamily="2" charset="0"/>
                          <a:ea typeface="Calibri" panose="020F0502020204030204" pitchFamily="34" charset="0"/>
                          <a:cs typeface="Times New Roman" panose="02020603050405020304" pitchFamily="18" charset="0"/>
                        </a:rPr>
                        <a:t> </a:t>
                      </a:r>
                    </a:p>
                    <a:p>
                      <a:pPr marL="0" marR="0" algn="ctr">
                        <a:spcBef>
                          <a:spcPts val="0"/>
                        </a:spcBef>
                        <a:spcAft>
                          <a:spcPts val="0"/>
                        </a:spcAft>
                      </a:pPr>
                      <a:r>
                        <a:rPr lang="en-US" sz="2000">
                          <a:effectLst/>
                          <a:latin typeface="Avenir Roman" panose="02000503020000020003" pitchFamily="2" charset="0"/>
                          <a:ea typeface="Calibri" panose="020F0502020204030204" pitchFamily="34" charset="0"/>
                          <a:cs typeface="Times New Roman" panose="02020603050405020304" pitchFamily="18" charset="0"/>
                        </a:rPr>
                        <a:t>student’s deficits, does not overemphasize already mastered skills, and aligns to curriculum standards.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000">
                          <a:effectLst/>
                          <a:latin typeface="Avenir Roman" panose="02000503020000020003" pitchFamily="2" charset="0"/>
                          <a:ea typeface="Calibri" panose="020F0502020204030204" pitchFamily="34" charset="0"/>
                          <a:cs typeface="Times New Roman" panose="02020603050405020304" pitchFamily="18" charset="0"/>
                        </a:rPr>
                        <a:t>Addresses </a:t>
                      </a:r>
                      <a:r>
                        <a:rPr lang="en-US" sz="2000" b="1">
                          <a:effectLst/>
                          <a:latin typeface="Avenir Roman" panose="02000503020000020003" pitchFamily="2" charset="0"/>
                          <a:ea typeface="Calibri" panose="020F0502020204030204" pitchFamily="34" charset="0"/>
                          <a:cs typeface="Times New Roman" panose="02020603050405020304" pitchFamily="18" charset="0"/>
                        </a:rPr>
                        <a:t>all </a:t>
                      </a:r>
                      <a:r>
                        <a:rPr lang="en-US" sz="2000">
                          <a:effectLst/>
                          <a:latin typeface="Avenir Roman" panose="02000503020000020003" pitchFamily="2" charset="0"/>
                          <a:ea typeface="Calibri" panose="020F0502020204030204" pitchFamily="34" charset="0"/>
                          <a:cs typeface="Times New Roman" panose="02020603050405020304" pitchFamily="18" charset="0"/>
                        </a:rPr>
                        <a:t>of a student’s deficits, does not overemphasize already mastered skills, and aligns to curriculum standards.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3970072"/>
                  </a:ext>
                </a:extLst>
              </a:tr>
            </a:tbl>
          </a:graphicData>
        </a:graphic>
      </p:graphicFrame>
    </p:spTree>
    <p:extLst>
      <p:ext uri="{BB962C8B-B14F-4D97-AF65-F5344CB8AC3E}">
        <p14:creationId xmlns:p14="http://schemas.microsoft.com/office/powerpoint/2010/main" val="2589559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C0548-289C-D842-9A4D-F2B393B3C23F}"/>
              </a:ext>
            </a:extLst>
          </p:cNvPr>
          <p:cNvSpPr>
            <a:spLocks noGrp="1"/>
          </p:cNvSpPr>
          <p:nvPr>
            <p:ph type="title"/>
          </p:nvPr>
        </p:nvSpPr>
        <p:spPr/>
        <p:txBody>
          <a:bodyPr/>
          <a:lstStyle/>
          <a:p>
            <a:r>
              <a:rPr lang="en-US"/>
              <a:t>Example: Jasmine</a:t>
            </a:r>
          </a:p>
        </p:txBody>
      </p:sp>
      <p:graphicFrame>
        <p:nvGraphicFramePr>
          <p:cNvPr id="6" name="Content Placeholder 5">
            <a:extLst>
              <a:ext uri="{FF2B5EF4-FFF2-40B4-BE49-F238E27FC236}">
                <a16:creationId xmlns:a16="http://schemas.microsoft.com/office/drawing/2014/main" id="{81664002-6580-504C-B7BD-C9F0EE570F84}"/>
              </a:ext>
            </a:extLst>
          </p:cNvPr>
          <p:cNvGraphicFramePr>
            <a:graphicFrameLocks noGrp="1"/>
          </p:cNvGraphicFramePr>
          <p:nvPr>
            <p:ph sz="quarter" idx="15"/>
            <p:extLst>
              <p:ext uri="{D42A27DB-BD31-4B8C-83A1-F6EECF244321}">
                <p14:modId xmlns:p14="http://schemas.microsoft.com/office/powerpoint/2010/main" val="4101616449"/>
              </p:ext>
            </p:extLst>
          </p:nvPr>
        </p:nvGraphicFramePr>
        <p:xfrm>
          <a:off x="457200" y="1280160"/>
          <a:ext cx="11274859" cy="4297680"/>
        </p:xfrm>
        <a:graphic>
          <a:graphicData uri="http://schemas.openxmlformats.org/drawingml/2006/table">
            <a:tbl>
              <a:tblPr firstRow="1" bandRow="1">
                <a:tableStyleId>{5C22544A-7EE6-4342-B048-85BDC9FD1C3A}</a:tableStyleId>
              </a:tblPr>
              <a:tblGrid>
                <a:gridCol w="2024692">
                  <a:extLst>
                    <a:ext uri="{9D8B030D-6E8A-4147-A177-3AD203B41FA5}">
                      <a16:colId xmlns:a16="http://schemas.microsoft.com/office/drawing/2014/main" val="3238893316"/>
                    </a:ext>
                  </a:extLst>
                </a:gridCol>
                <a:gridCol w="4508857">
                  <a:extLst>
                    <a:ext uri="{9D8B030D-6E8A-4147-A177-3AD203B41FA5}">
                      <a16:colId xmlns:a16="http://schemas.microsoft.com/office/drawing/2014/main" val="3065725415"/>
                    </a:ext>
                  </a:extLst>
                </a:gridCol>
                <a:gridCol w="4741310">
                  <a:extLst>
                    <a:ext uri="{9D8B030D-6E8A-4147-A177-3AD203B41FA5}">
                      <a16:colId xmlns:a16="http://schemas.microsoft.com/office/drawing/2014/main" val="2606030690"/>
                    </a:ext>
                  </a:extLst>
                </a:gridCol>
              </a:tblGrid>
              <a:tr h="339754">
                <a:tc>
                  <a:txBody>
                    <a:bodyPr/>
                    <a:lstStyle/>
                    <a:p>
                      <a:pPr algn="ctr"/>
                      <a:r>
                        <a:rPr lang="en-US" sz="1600"/>
                        <a:t>Literacy strand</a:t>
                      </a:r>
                    </a:p>
                  </a:txBody>
                  <a:tcPr marL="93818" marR="93818"/>
                </a:tc>
                <a:tc>
                  <a:txBody>
                    <a:bodyPr/>
                    <a:lstStyle/>
                    <a:p>
                      <a:pPr algn="ctr"/>
                      <a:r>
                        <a:rPr lang="en-US" sz="1600"/>
                        <a:t>Mastered</a:t>
                      </a:r>
                    </a:p>
                  </a:txBody>
                  <a:tcPr marL="93818" marR="93818"/>
                </a:tc>
                <a:tc>
                  <a:txBody>
                    <a:bodyPr/>
                    <a:lstStyle/>
                    <a:p>
                      <a:pPr algn="ctr"/>
                      <a:r>
                        <a:rPr lang="en-US" sz="1600"/>
                        <a:t>Needs</a:t>
                      </a:r>
                    </a:p>
                  </a:txBody>
                  <a:tcPr marL="93818" marR="93818"/>
                </a:tc>
                <a:extLst>
                  <a:ext uri="{0D108BD9-81ED-4DB2-BD59-A6C34878D82A}">
                    <a16:rowId xmlns:a16="http://schemas.microsoft.com/office/drawing/2014/main" val="2861815097"/>
                  </a:ext>
                </a:extLst>
              </a:tr>
              <a:tr h="1328131">
                <a:tc>
                  <a:txBody>
                    <a:bodyPr/>
                    <a:lstStyle/>
                    <a:p>
                      <a:pPr algn="ctr"/>
                      <a:r>
                        <a:rPr lang="en-US" sz="1600"/>
                        <a:t>Phonics and phonological awareness</a:t>
                      </a:r>
                    </a:p>
                  </a:txBody>
                  <a:tcPr marL="93818" marR="93818"/>
                </a:tc>
                <a:tc>
                  <a:txBody>
                    <a:bodyPr/>
                    <a:lstStyle/>
                    <a:p>
                      <a:pPr marL="285750" indent="-285750">
                        <a:buFont typeface="Arial" panose="020B0604020202020204" pitchFamily="34" charset="0"/>
                        <a:buChar char="•"/>
                      </a:pPr>
                      <a:r>
                        <a:rPr lang="en-US" sz="1600"/>
                        <a:t>Short vowels, long vowels, r-controlled vowels, diphthongs</a:t>
                      </a:r>
                    </a:p>
                    <a:p>
                      <a:pPr marL="285750" indent="-285750">
                        <a:buFont typeface="Arial" panose="020B0604020202020204" pitchFamily="34" charset="0"/>
                        <a:buChar char="•"/>
                      </a:pPr>
                      <a:r>
                        <a:rPr lang="en-US" sz="1600"/>
                        <a:t>Single consonants, consonant blends, and consonant diagraphs</a:t>
                      </a:r>
                    </a:p>
                    <a:p>
                      <a:pPr marL="285750" indent="-285750">
                        <a:buFont typeface="Arial" panose="020B0604020202020204" pitchFamily="34" charset="0"/>
                        <a:buChar char="•"/>
                      </a:pPr>
                      <a:r>
                        <a:rPr lang="en-US" sz="1600"/>
                        <a:t>Can segment and blend sounds</a:t>
                      </a:r>
                    </a:p>
                  </a:txBody>
                  <a:tcPr marL="93818" marR="93818"/>
                </a:tc>
                <a:tc>
                  <a:txBody>
                    <a:bodyPr/>
                    <a:lstStyle/>
                    <a:p>
                      <a:endParaRPr lang="en-US" sz="1600"/>
                    </a:p>
                  </a:txBody>
                  <a:tcPr marL="93818" marR="93818"/>
                </a:tc>
                <a:extLst>
                  <a:ext uri="{0D108BD9-81ED-4DB2-BD59-A6C34878D82A}">
                    <a16:rowId xmlns:a16="http://schemas.microsoft.com/office/drawing/2014/main" val="927889784"/>
                  </a:ext>
                </a:extLst>
              </a:tr>
              <a:tr h="841803">
                <a:tc>
                  <a:txBody>
                    <a:bodyPr/>
                    <a:lstStyle/>
                    <a:p>
                      <a:pPr algn="ctr"/>
                      <a:r>
                        <a:rPr lang="en-US" sz="1600"/>
                        <a:t>Decoding</a:t>
                      </a:r>
                    </a:p>
                  </a:txBody>
                  <a:tcPr marL="93818" marR="93818"/>
                </a:tc>
                <a:tc>
                  <a:txBody>
                    <a:bodyPr/>
                    <a:lstStyle/>
                    <a:p>
                      <a:pPr marL="285750" indent="-285750">
                        <a:buFont typeface="Arial" panose="020B0604020202020204" pitchFamily="34" charset="0"/>
                        <a:buChar char="•"/>
                      </a:pPr>
                      <a:r>
                        <a:rPr lang="en-US" sz="1600"/>
                        <a:t>Most one- and two-syllable words</a:t>
                      </a:r>
                    </a:p>
                  </a:txBody>
                  <a:tcPr marL="93818" marR="93818"/>
                </a:tc>
                <a:tc>
                  <a:txBody>
                    <a:bodyPr/>
                    <a:lstStyle/>
                    <a:p>
                      <a:pPr marL="285750" indent="-285750">
                        <a:buFont typeface="Arial" panose="020B0604020202020204" pitchFamily="34" charset="0"/>
                        <a:buChar char="•"/>
                      </a:pPr>
                      <a:r>
                        <a:rPr lang="en-US" sz="1600"/>
                        <a:t>Multisyllabic words</a:t>
                      </a:r>
                    </a:p>
                    <a:p>
                      <a:pPr marL="285750" indent="-285750">
                        <a:buFont typeface="Arial" panose="020B0604020202020204" pitchFamily="34" charset="0"/>
                        <a:buChar char="•"/>
                      </a:pPr>
                      <a:r>
                        <a:rPr lang="en-US" sz="1600"/>
                        <a:t>Frequently makes mistakes when reading words with suffixes and prefixes</a:t>
                      </a:r>
                    </a:p>
                  </a:txBody>
                  <a:tcPr marL="93818" marR="93818"/>
                </a:tc>
                <a:extLst>
                  <a:ext uri="{0D108BD9-81ED-4DB2-BD59-A6C34878D82A}">
                    <a16:rowId xmlns:a16="http://schemas.microsoft.com/office/drawing/2014/main" val="4072450586"/>
                  </a:ext>
                </a:extLst>
              </a:tr>
              <a:tr h="614294">
                <a:tc>
                  <a:txBody>
                    <a:bodyPr/>
                    <a:lstStyle/>
                    <a:p>
                      <a:pPr algn="ctr"/>
                      <a:r>
                        <a:rPr lang="en-US" sz="1600"/>
                        <a:t>Fluency</a:t>
                      </a:r>
                    </a:p>
                  </a:txBody>
                  <a:tcPr marL="93818" marR="93818"/>
                </a:tc>
                <a:tc>
                  <a:txBody>
                    <a:bodyPr/>
                    <a:lstStyle/>
                    <a:p>
                      <a:pPr marL="285750" indent="-285750">
                        <a:buFont typeface="Arial" panose="020B0604020202020204" pitchFamily="34" charset="0"/>
                        <a:buChar char="•"/>
                      </a:pPr>
                      <a:r>
                        <a:rPr lang="en-US" sz="1600"/>
                        <a:t>Relatively accurate reading</a:t>
                      </a:r>
                    </a:p>
                    <a:p>
                      <a:pPr marL="285750" indent="-285750">
                        <a:buFont typeface="Arial" panose="020B0604020202020204" pitchFamily="34" charset="0"/>
                        <a:buChar char="•"/>
                      </a:pPr>
                      <a:r>
                        <a:rPr lang="en-US" sz="1600"/>
                        <a:t>Strong prosody</a:t>
                      </a:r>
                    </a:p>
                  </a:txBody>
                  <a:tcPr marL="93818" marR="93818"/>
                </a:tc>
                <a:tc>
                  <a:txBody>
                    <a:bodyPr/>
                    <a:lstStyle/>
                    <a:p>
                      <a:pPr marL="285750" indent="-285750">
                        <a:buFont typeface="Arial" panose="020B0604020202020204" pitchFamily="34" charset="0"/>
                        <a:buChar char="•"/>
                      </a:pPr>
                      <a:r>
                        <a:rPr lang="en-US" sz="1600"/>
                        <a:t>50 words per minute (below the 25</a:t>
                      </a:r>
                      <a:r>
                        <a:rPr lang="en-US" sz="1600" baseline="0"/>
                        <a:t>th</a:t>
                      </a:r>
                      <a:r>
                        <a:rPr lang="en-US" sz="1600"/>
                        <a:t> percentile for third grade)</a:t>
                      </a:r>
                    </a:p>
                  </a:txBody>
                  <a:tcPr marL="93818" marR="93818"/>
                </a:tc>
                <a:extLst>
                  <a:ext uri="{0D108BD9-81ED-4DB2-BD59-A6C34878D82A}">
                    <a16:rowId xmlns:a16="http://schemas.microsoft.com/office/drawing/2014/main" val="4084506950"/>
                  </a:ext>
                </a:extLst>
              </a:tr>
              <a:tr h="586849">
                <a:tc>
                  <a:txBody>
                    <a:bodyPr/>
                    <a:lstStyle/>
                    <a:p>
                      <a:pPr algn="ctr"/>
                      <a:r>
                        <a:rPr lang="en-US" sz="1600"/>
                        <a:t>Vocabulary</a:t>
                      </a:r>
                    </a:p>
                  </a:txBody>
                  <a:tcPr marL="93818" marR="93818"/>
                </a:tc>
                <a:tc>
                  <a:txBody>
                    <a:bodyPr/>
                    <a:lstStyle/>
                    <a:p>
                      <a:endParaRPr lang="en-US" sz="1600"/>
                    </a:p>
                  </a:txBody>
                  <a:tcPr marL="93818" marR="93818"/>
                </a:tc>
                <a:tc>
                  <a:txBody>
                    <a:bodyPr/>
                    <a:lstStyle/>
                    <a:p>
                      <a:pPr marL="285750" indent="-285750">
                        <a:buFont typeface="Arial" panose="020B0604020202020204" pitchFamily="34" charset="0"/>
                        <a:buChar char="•"/>
                      </a:pPr>
                      <a:r>
                        <a:rPr lang="en-US" sz="1600"/>
                        <a:t>Content area vocabulary</a:t>
                      </a:r>
                    </a:p>
                    <a:p>
                      <a:pPr marL="285750" indent="-285750">
                        <a:buFont typeface="Arial" panose="020B0604020202020204" pitchFamily="34" charset="0"/>
                        <a:buChar char="•"/>
                      </a:pPr>
                      <a:r>
                        <a:rPr lang="en-US" sz="1600"/>
                        <a:t>Academic vocabulary</a:t>
                      </a:r>
                    </a:p>
                  </a:txBody>
                  <a:tcPr marL="93818" marR="93818"/>
                </a:tc>
                <a:extLst>
                  <a:ext uri="{0D108BD9-81ED-4DB2-BD59-A6C34878D82A}">
                    <a16:rowId xmlns:a16="http://schemas.microsoft.com/office/drawing/2014/main" val="4083892873"/>
                  </a:ext>
                </a:extLst>
              </a:tr>
              <a:tr h="586849">
                <a:tc>
                  <a:txBody>
                    <a:bodyPr/>
                    <a:lstStyle/>
                    <a:p>
                      <a:pPr algn="ctr"/>
                      <a:r>
                        <a:rPr lang="en-US" sz="1600"/>
                        <a:t>Comprehension</a:t>
                      </a:r>
                    </a:p>
                  </a:txBody>
                  <a:tcPr marL="93818" marR="93818"/>
                </a:tc>
                <a:tc>
                  <a:txBody>
                    <a:bodyPr/>
                    <a:lstStyle/>
                    <a:p>
                      <a:pPr marL="285750" indent="-285750">
                        <a:buFont typeface="Arial" panose="020B0604020202020204" pitchFamily="34" charset="0"/>
                        <a:buChar char="•"/>
                      </a:pPr>
                      <a:r>
                        <a:rPr lang="en-US" sz="1600"/>
                        <a:t>Retells</a:t>
                      </a:r>
                    </a:p>
                    <a:p>
                      <a:pPr marL="285750" indent="-285750">
                        <a:buFont typeface="Arial" panose="020B0604020202020204" pitchFamily="34" charset="0"/>
                        <a:buChar char="•"/>
                      </a:pPr>
                      <a:r>
                        <a:rPr lang="en-US" sz="1600"/>
                        <a:t>Answers literal questions</a:t>
                      </a:r>
                    </a:p>
                  </a:txBody>
                  <a:tcPr marL="93818" marR="93818"/>
                </a:tc>
                <a:tc>
                  <a:txBody>
                    <a:bodyPr/>
                    <a:lstStyle/>
                    <a:p>
                      <a:pPr marL="285750" indent="-285750">
                        <a:buFont typeface="Arial" panose="020B0604020202020204" pitchFamily="34" charset="0"/>
                        <a:buChar char="•"/>
                      </a:pPr>
                      <a:r>
                        <a:rPr lang="en-US" sz="1600"/>
                        <a:t>Inference making</a:t>
                      </a:r>
                    </a:p>
                    <a:p>
                      <a:pPr marL="285750" indent="-285750">
                        <a:buFont typeface="Arial" panose="020B0604020202020204" pitchFamily="34" charset="0"/>
                        <a:buChar char="•"/>
                      </a:pPr>
                      <a:r>
                        <a:rPr lang="en-US" sz="1600"/>
                        <a:t>Synthesis</a:t>
                      </a:r>
                    </a:p>
                  </a:txBody>
                  <a:tcPr marL="93818" marR="93818"/>
                </a:tc>
                <a:extLst>
                  <a:ext uri="{0D108BD9-81ED-4DB2-BD59-A6C34878D82A}">
                    <a16:rowId xmlns:a16="http://schemas.microsoft.com/office/drawing/2014/main" val="647683756"/>
                  </a:ext>
                </a:extLst>
              </a:tr>
            </a:tbl>
          </a:graphicData>
        </a:graphic>
      </p:graphicFrame>
      <p:sp>
        <p:nvSpPr>
          <p:cNvPr id="3" name="Text Placeholder 2">
            <a:extLst>
              <a:ext uri="{FF2B5EF4-FFF2-40B4-BE49-F238E27FC236}">
                <a16:creationId xmlns:a16="http://schemas.microsoft.com/office/drawing/2014/main" id="{3EBAD05C-59C4-4662-A3D9-AD951253EF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489F1959-5F93-1E43-BCF5-5FDA242C3C50}"/>
              </a:ext>
            </a:extLst>
          </p:cNvPr>
          <p:cNvSpPr>
            <a:spLocks noGrp="1"/>
          </p:cNvSpPr>
          <p:nvPr>
            <p:ph type="sldNum" sz="quarter" idx="14"/>
          </p:nvPr>
        </p:nvSpPr>
        <p:spPr/>
        <p:txBody>
          <a:bodyPr/>
          <a:lstStyle/>
          <a:p>
            <a:fld id="{99A20822-4A49-4D36-86E3-300BA48D3F00}" type="slidenum">
              <a:rPr lang="en-US" smtClean="0"/>
              <a:t>37</a:t>
            </a:fld>
            <a:endParaRPr lang="en-US"/>
          </a:p>
        </p:txBody>
      </p:sp>
      <p:pic>
        <p:nvPicPr>
          <p:cNvPr id="7" name="Picture 2" descr="Studying, Child, Learning">
            <a:extLst>
              <a:ext uri="{FF2B5EF4-FFF2-40B4-BE49-F238E27FC236}">
                <a16:creationId xmlns:a16="http://schemas.microsoft.com/office/drawing/2014/main" id="{E2F40A92-AA67-3744-9260-640613F80793}"/>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902179" y="60528"/>
            <a:ext cx="1829447" cy="12196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Wave 12">
            <a:extLst>
              <a:ext uri="{FF2B5EF4-FFF2-40B4-BE49-F238E27FC236}">
                <a16:creationId xmlns:a16="http://schemas.microsoft.com/office/drawing/2014/main" id="{036194A4-3AD0-4D16-AFF2-F874C3886D8D}"/>
              </a:ext>
            </a:extLst>
          </p:cNvPr>
          <p:cNvSpPr/>
          <p:nvPr/>
        </p:nvSpPr>
        <p:spPr>
          <a:xfrm>
            <a:off x="8475011" y="5395681"/>
            <a:ext cx="2656051" cy="1090804"/>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14" name="Graphic 13" descr="Paper">
            <a:extLst>
              <a:ext uri="{FF2B5EF4-FFF2-40B4-BE49-F238E27FC236}">
                <a16:creationId xmlns:a16="http://schemas.microsoft.com/office/drawing/2014/main" id="{491E4879-67EA-4C86-B206-81B3783BDE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77700" y="5702922"/>
            <a:ext cx="601379" cy="601379"/>
          </a:xfrm>
          <a:prstGeom prst="rect">
            <a:avLst/>
          </a:prstGeom>
        </p:spPr>
      </p:pic>
    </p:spTree>
    <p:extLst>
      <p:ext uri="{BB962C8B-B14F-4D97-AF65-F5344CB8AC3E}">
        <p14:creationId xmlns:p14="http://schemas.microsoft.com/office/powerpoint/2010/main" val="26770837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FE8D1-617A-8241-B397-794EE61C10EE}"/>
              </a:ext>
            </a:extLst>
          </p:cNvPr>
          <p:cNvSpPr>
            <a:spLocks noGrp="1"/>
          </p:cNvSpPr>
          <p:nvPr>
            <p:ph type="title"/>
          </p:nvPr>
        </p:nvSpPr>
        <p:spPr>
          <a:xfrm>
            <a:off x="457200" y="0"/>
            <a:ext cx="11276076" cy="1280160"/>
          </a:xfrm>
        </p:spPr>
        <p:txBody>
          <a:bodyPr/>
          <a:lstStyle/>
          <a:p>
            <a:r>
              <a:rPr lang="en-US"/>
              <a:t>Alignment Rating Examples</a:t>
            </a:r>
          </a:p>
        </p:txBody>
      </p:sp>
      <p:sp>
        <p:nvSpPr>
          <p:cNvPr id="5" name="Slide Number Placeholder 4">
            <a:extLst>
              <a:ext uri="{FF2B5EF4-FFF2-40B4-BE49-F238E27FC236}">
                <a16:creationId xmlns:a16="http://schemas.microsoft.com/office/drawing/2014/main" id="{5CBBB609-E579-4745-97F7-30A6AFF4F992}"/>
              </a:ext>
            </a:extLst>
          </p:cNvPr>
          <p:cNvSpPr>
            <a:spLocks noGrp="1"/>
          </p:cNvSpPr>
          <p:nvPr>
            <p:ph type="sldNum" sz="quarter" idx="12"/>
          </p:nvPr>
        </p:nvSpPr>
        <p:spPr/>
        <p:txBody>
          <a:bodyPr/>
          <a:lstStyle/>
          <a:p>
            <a:fld id="{99A20822-4A49-4D36-86E3-300BA48D3F00}" type="slidenum">
              <a:rPr lang="en-US" smtClean="0"/>
              <a:t>38</a:t>
            </a:fld>
            <a:endParaRPr lang="en-US"/>
          </a:p>
        </p:txBody>
      </p:sp>
      <p:graphicFrame>
        <p:nvGraphicFramePr>
          <p:cNvPr id="6" name="Content Placeholder 20">
            <a:extLst>
              <a:ext uri="{FF2B5EF4-FFF2-40B4-BE49-F238E27FC236}">
                <a16:creationId xmlns:a16="http://schemas.microsoft.com/office/drawing/2014/main" id="{AE846EAB-212A-614A-A67A-383D42F069DF}"/>
              </a:ext>
            </a:extLst>
          </p:cNvPr>
          <p:cNvGraphicFramePr>
            <a:graphicFrameLocks/>
          </p:cNvGraphicFramePr>
          <p:nvPr>
            <p:extLst>
              <p:ext uri="{D42A27DB-BD31-4B8C-83A1-F6EECF244321}">
                <p14:modId xmlns:p14="http://schemas.microsoft.com/office/powerpoint/2010/main" val="1511800837"/>
              </p:ext>
            </p:extLst>
          </p:nvPr>
        </p:nvGraphicFramePr>
        <p:xfrm>
          <a:off x="457200" y="1166750"/>
          <a:ext cx="11274424" cy="3829189"/>
        </p:xfrm>
        <a:graphic>
          <a:graphicData uri="http://schemas.openxmlformats.org/drawingml/2006/table">
            <a:tbl>
              <a:tblPr firstRow="1" bandRow="1">
                <a:tableStyleId>{5940675A-B579-460E-94D1-54222C63F5DA}</a:tableStyleId>
              </a:tblPr>
              <a:tblGrid>
                <a:gridCol w="2818606">
                  <a:extLst>
                    <a:ext uri="{9D8B030D-6E8A-4147-A177-3AD203B41FA5}">
                      <a16:colId xmlns:a16="http://schemas.microsoft.com/office/drawing/2014/main" val="2021640973"/>
                    </a:ext>
                  </a:extLst>
                </a:gridCol>
                <a:gridCol w="2818606">
                  <a:extLst>
                    <a:ext uri="{9D8B030D-6E8A-4147-A177-3AD203B41FA5}">
                      <a16:colId xmlns:a16="http://schemas.microsoft.com/office/drawing/2014/main" val="2825273668"/>
                    </a:ext>
                  </a:extLst>
                </a:gridCol>
                <a:gridCol w="2818606">
                  <a:extLst>
                    <a:ext uri="{9D8B030D-6E8A-4147-A177-3AD203B41FA5}">
                      <a16:colId xmlns:a16="http://schemas.microsoft.com/office/drawing/2014/main" val="1209125442"/>
                    </a:ext>
                  </a:extLst>
                </a:gridCol>
                <a:gridCol w="2818606">
                  <a:extLst>
                    <a:ext uri="{9D8B030D-6E8A-4147-A177-3AD203B41FA5}">
                      <a16:colId xmlns:a16="http://schemas.microsoft.com/office/drawing/2014/main" val="1518851305"/>
                    </a:ext>
                  </a:extLst>
                </a:gridCol>
              </a:tblGrid>
              <a:tr h="417920">
                <a:tc>
                  <a:txBody>
                    <a:bodyPr/>
                    <a:lstStyle/>
                    <a:p>
                      <a:pPr algn="ctr"/>
                      <a:r>
                        <a:rPr lang="en-US" sz="2400" b="1">
                          <a:effectLst>
                            <a:outerShdw blurRad="50800" dist="38100" dir="2700000" algn="tl" rotWithShape="0">
                              <a:prstClr val="black">
                                <a:alpha val="40000"/>
                              </a:prstClr>
                            </a:outerShdw>
                          </a:effectLst>
                        </a:rPr>
                        <a:t>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1</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2</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3</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extLst>
                  <a:ext uri="{0D108BD9-81ED-4DB2-BD59-A6C34878D82A}">
                    <a16:rowId xmlns:a16="http://schemas.microsoft.com/office/drawing/2014/main" val="136588026"/>
                  </a:ext>
                </a:extLst>
              </a:tr>
              <a:tr h="641578">
                <a:tc>
                  <a:txBody>
                    <a:bodyPr/>
                    <a:lstStyle/>
                    <a:p>
                      <a:pPr algn="ctr"/>
                      <a:r>
                        <a:rPr lang="en-US" sz="1800" b="1"/>
                        <a:t>Fails</a:t>
                      </a:r>
                      <a:r>
                        <a:rPr lang="en-US" sz="1800" b="0"/>
                        <a:t> to </a:t>
                      </a:r>
                    </a:p>
                    <a:p>
                      <a:pPr algn="ctr"/>
                      <a:r>
                        <a:rPr lang="en-US" sz="1800" b="0"/>
                        <a:t>address standard</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25000"/>
                      </a:schemeClr>
                    </a:solidFill>
                  </a:tcPr>
                </a:tc>
                <a:tc>
                  <a:txBody>
                    <a:bodyPr/>
                    <a:lstStyle/>
                    <a:p>
                      <a:pPr algn="ctr"/>
                      <a:r>
                        <a:rPr lang="en-US" sz="1800"/>
                        <a:t>Addresses </a:t>
                      </a:r>
                    </a:p>
                    <a:p>
                      <a:pPr algn="ctr"/>
                      <a:r>
                        <a:rPr lang="en-US" sz="1800"/>
                        <a:t>standard </a:t>
                      </a:r>
                      <a:r>
                        <a:rPr lang="en-US" sz="1800" b="1"/>
                        <a:t>minimally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50000"/>
                      </a:schemeClr>
                    </a:solidFill>
                  </a:tcPr>
                </a:tc>
                <a:tc>
                  <a:txBody>
                    <a:bodyPr/>
                    <a:lstStyle/>
                    <a:p>
                      <a:pPr algn="ctr"/>
                      <a:r>
                        <a:rPr lang="en-US" sz="1800"/>
                        <a:t>Addresses </a:t>
                      </a:r>
                    </a:p>
                    <a:p>
                      <a:pPr algn="ctr"/>
                      <a:r>
                        <a:rPr lang="en-US" sz="1800"/>
                        <a:t>standard </a:t>
                      </a:r>
                      <a:r>
                        <a:rPr lang="en-US" sz="1800" b="1"/>
                        <a:t>moderately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75000"/>
                      </a:schemeClr>
                    </a:solidFill>
                  </a:tcPr>
                </a:tc>
                <a:tc>
                  <a:txBody>
                    <a:bodyPr/>
                    <a:lstStyle/>
                    <a:p>
                      <a:pPr algn="ctr"/>
                      <a:r>
                        <a:rPr lang="en-US" sz="1800"/>
                        <a:t>Addresses </a:t>
                      </a:r>
                    </a:p>
                    <a:p>
                      <a:pPr algn="ctr"/>
                      <a:r>
                        <a:rPr lang="en-US" sz="1800"/>
                        <a:t>standard </a:t>
                      </a:r>
                      <a:r>
                        <a:rPr lang="en-US" sz="1800" b="1"/>
                        <a:t>well</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solidFill>
                  </a:tcPr>
                </a:tc>
                <a:extLst>
                  <a:ext uri="{0D108BD9-81ED-4DB2-BD59-A6C34878D82A}">
                    <a16:rowId xmlns:a16="http://schemas.microsoft.com/office/drawing/2014/main" val="873621820"/>
                  </a:ext>
                </a:extLst>
              </a:tr>
              <a:tr h="2730411">
                <a:tc>
                  <a:txBody>
                    <a:bodyPr/>
                    <a:lstStyle/>
                    <a:p>
                      <a:pPr marL="173736" marR="0" indent="-173736" algn="l">
                        <a:lnSpc>
                          <a:spcPct val="100000"/>
                        </a:lnSpc>
                        <a:spcBef>
                          <a:spcPts val="0"/>
                        </a:spcBef>
                        <a:spcAft>
                          <a:spcPts val="600"/>
                        </a:spcAft>
                        <a:buFont typeface="Arial" panose="020B0604020202020204" pitchFamily="34" charset="0"/>
                        <a:buChar char="•"/>
                      </a:pPr>
                      <a:r>
                        <a:rPr lang="en-US" sz="1800" b="0">
                          <a:solidFill>
                            <a:srgbClr val="000000"/>
                          </a:solidFill>
                          <a:effectLst/>
                          <a:latin typeface="+mn-lt"/>
                          <a:ea typeface="Calibri" panose="020F0502020204030204" pitchFamily="34" charset="0"/>
                          <a:cs typeface="Times New Roman" panose="02020603050405020304" pitchFamily="18" charset="0"/>
                        </a:rPr>
                        <a:t>A decoding or fluency intervention for a student with comprehension deficit</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736" marR="0" indent="-137160" algn="l">
                        <a:spcBef>
                          <a:spcPts val="0"/>
                        </a:spcBef>
                        <a:spcAft>
                          <a:spcPts val="600"/>
                        </a:spcAft>
                        <a:buFont typeface="Arial" panose="020B0604020202020204" pitchFamily="34" charset="0"/>
                        <a:buChar char="•"/>
                      </a:pPr>
                      <a:r>
                        <a:rPr lang="en-US" sz="1800">
                          <a:effectLst/>
                          <a:latin typeface="+mn-lt"/>
                          <a:ea typeface="Calibri" panose="020F0502020204030204" pitchFamily="34" charset="0"/>
                          <a:cs typeface="Times New Roman" panose="02020603050405020304" pitchFamily="18" charset="0"/>
                        </a:rPr>
                        <a:t>An intervention focused on decoding only for a student with deficits in all areas of reading</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736" marR="0" indent="-173736" algn="l">
                        <a:spcBef>
                          <a:spcPts val="0"/>
                        </a:spcBef>
                        <a:spcAft>
                          <a:spcPts val="600"/>
                        </a:spcAft>
                        <a:buFont typeface="Arial" panose="020B0604020202020204" pitchFamily="34" charset="0"/>
                        <a:buChar char="•"/>
                      </a:pPr>
                      <a:r>
                        <a:rPr lang="en-US" sz="1800">
                          <a:effectLst/>
                          <a:latin typeface="Arial" panose="020B0604020202020204" pitchFamily="34" charset="0"/>
                          <a:ea typeface="Calibri" panose="020F0502020204030204" pitchFamily="34" charset="0"/>
                          <a:cs typeface="Arial" panose="020B0604020202020204" pitchFamily="34" charset="0"/>
                        </a:rPr>
                        <a:t>An intervention that includes fluency, decoding, and phonics for a student with a deficit in all areas of reading</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736" marR="0" indent="-173736" algn="l">
                        <a:spcBef>
                          <a:spcPts val="0"/>
                        </a:spcBef>
                        <a:spcAft>
                          <a:spcPts val="600"/>
                        </a:spcAft>
                        <a:buFont typeface="Arial" panose="020B0604020202020204" pitchFamily="34" charset="0"/>
                        <a:buChar char="•"/>
                      </a:pPr>
                      <a:r>
                        <a:rPr lang="en-US" sz="1800">
                          <a:effectLst/>
                          <a:latin typeface="+mn-lt"/>
                          <a:ea typeface="Calibri" panose="020F0502020204030204" pitchFamily="34" charset="0"/>
                          <a:cs typeface="Times New Roman" panose="02020603050405020304" pitchFamily="18" charset="0"/>
                        </a:rPr>
                        <a:t>An intervention that includes instruction in all deficit areas</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3970072"/>
                  </a:ext>
                </a:extLst>
              </a:tr>
            </a:tbl>
          </a:graphicData>
        </a:graphic>
      </p:graphicFrame>
    </p:spTree>
    <p:extLst>
      <p:ext uri="{BB962C8B-B14F-4D97-AF65-F5344CB8AC3E}">
        <p14:creationId xmlns:p14="http://schemas.microsoft.com/office/powerpoint/2010/main" val="15172716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2B383-B733-204E-AA2B-2F80A068D95B}"/>
              </a:ext>
            </a:extLst>
          </p:cNvPr>
          <p:cNvSpPr>
            <a:spLocks noGrp="1"/>
          </p:cNvSpPr>
          <p:nvPr>
            <p:ph type="title"/>
          </p:nvPr>
        </p:nvSpPr>
        <p:spPr/>
        <p:txBody>
          <a:bodyPr/>
          <a:lstStyle/>
          <a:p>
            <a:r>
              <a:rPr lang="en-US"/>
              <a:t>Alignment to Grade-Level Curriculum</a:t>
            </a:r>
          </a:p>
        </p:txBody>
      </p:sp>
      <p:sp>
        <p:nvSpPr>
          <p:cNvPr id="4" name="Text Placeholder 3">
            <a:extLst>
              <a:ext uri="{FF2B5EF4-FFF2-40B4-BE49-F238E27FC236}">
                <a16:creationId xmlns:a16="http://schemas.microsoft.com/office/drawing/2014/main" id="{DAB61B5C-549A-E840-985D-0326481D6173}"/>
              </a:ext>
            </a:extLst>
          </p:cNvPr>
          <p:cNvSpPr>
            <a:spLocks noGrp="1"/>
          </p:cNvSpPr>
          <p:nvPr>
            <p:ph type="body" sz="quarter" idx="13"/>
          </p:nvPr>
        </p:nvSpPr>
        <p:spPr>
          <a:xfrm>
            <a:off x="457200" y="5772067"/>
            <a:ext cx="11274552" cy="192024"/>
          </a:xfrm>
        </p:spPr>
        <p:txBody>
          <a:bodyPr/>
          <a:lstStyle/>
          <a:p>
            <a:r>
              <a:rPr lang="en-US"/>
              <a:t>Source: </a:t>
            </a:r>
            <a:r>
              <a:rPr lang="en-US">
                <a:hlinkClick r:id="rId3"/>
              </a:rPr>
              <a:t>https://intensiveintervention.org/sites/default/files/FluenExample_508.pdf</a:t>
            </a:r>
            <a:endParaRPr lang="en-US"/>
          </a:p>
        </p:txBody>
      </p:sp>
      <p:sp>
        <p:nvSpPr>
          <p:cNvPr id="5" name="Slide Number Placeholder 4">
            <a:extLst>
              <a:ext uri="{FF2B5EF4-FFF2-40B4-BE49-F238E27FC236}">
                <a16:creationId xmlns:a16="http://schemas.microsoft.com/office/drawing/2014/main" id="{EF73FDC0-9B0C-DF46-BA4C-1024AD8E8E1D}"/>
              </a:ext>
            </a:extLst>
          </p:cNvPr>
          <p:cNvSpPr>
            <a:spLocks noGrp="1"/>
          </p:cNvSpPr>
          <p:nvPr>
            <p:ph type="sldNum" sz="quarter" idx="12"/>
          </p:nvPr>
        </p:nvSpPr>
        <p:spPr/>
        <p:txBody>
          <a:bodyPr/>
          <a:lstStyle/>
          <a:p>
            <a:fld id="{99A20822-4A49-4D36-86E3-300BA48D3F00}" type="slidenum">
              <a:rPr lang="en-US" smtClean="0"/>
              <a:t>39</a:t>
            </a:fld>
            <a:endParaRPr lang="en-US"/>
          </a:p>
        </p:txBody>
      </p:sp>
      <p:graphicFrame>
        <p:nvGraphicFramePr>
          <p:cNvPr id="6" name="Table 5">
            <a:extLst>
              <a:ext uri="{FF2B5EF4-FFF2-40B4-BE49-F238E27FC236}">
                <a16:creationId xmlns:a16="http://schemas.microsoft.com/office/drawing/2014/main" id="{BC594A4D-C5DA-7945-AFD6-C756EDEDEC80}"/>
              </a:ext>
            </a:extLst>
          </p:cNvPr>
          <p:cNvGraphicFramePr>
            <a:graphicFrameLocks noGrp="1"/>
          </p:cNvGraphicFramePr>
          <p:nvPr>
            <p:extLst>
              <p:ext uri="{D42A27DB-BD31-4B8C-83A1-F6EECF244321}">
                <p14:modId xmlns:p14="http://schemas.microsoft.com/office/powerpoint/2010/main" val="1194847807"/>
              </p:ext>
            </p:extLst>
          </p:nvPr>
        </p:nvGraphicFramePr>
        <p:xfrm>
          <a:off x="455676" y="1490752"/>
          <a:ext cx="11276076" cy="4125411"/>
        </p:xfrm>
        <a:graphic>
          <a:graphicData uri="http://schemas.openxmlformats.org/drawingml/2006/table">
            <a:tbl>
              <a:tblPr firstRow="1" bandRow="1">
                <a:tableStyleId>{5C22544A-7EE6-4342-B048-85BDC9FD1C3A}</a:tableStyleId>
              </a:tblPr>
              <a:tblGrid>
                <a:gridCol w="3758692">
                  <a:extLst>
                    <a:ext uri="{9D8B030D-6E8A-4147-A177-3AD203B41FA5}">
                      <a16:colId xmlns:a16="http://schemas.microsoft.com/office/drawing/2014/main" val="2635083069"/>
                    </a:ext>
                  </a:extLst>
                </a:gridCol>
                <a:gridCol w="3758692">
                  <a:extLst>
                    <a:ext uri="{9D8B030D-6E8A-4147-A177-3AD203B41FA5}">
                      <a16:colId xmlns:a16="http://schemas.microsoft.com/office/drawing/2014/main" val="2093362679"/>
                    </a:ext>
                  </a:extLst>
                </a:gridCol>
                <a:gridCol w="3758692">
                  <a:extLst>
                    <a:ext uri="{9D8B030D-6E8A-4147-A177-3AD203B41FA5}">
                      <a16:colId xmlns:a16="http://schemas.microsoft.com/office/drawing/2014/main" val="3028507995"/>
                    </a:ext>
                  </a:extLst>
                </a:gridCol>
              </a:tblGrid>
              <a:tr h="437331">
                <a:tc gridSpan="3">
                  <a:txBody>
                    <a:bodyPr/>
                    <a:lstStyle/>
                    <a:p>
                      <a:pPr algn="ctr"/>
                      <a:r>
                        <a:rPr lang="en-US" sz="2000" dirty="0"/>
                        <a:t>Read grade-level text orally with accuracy, appropriate rate, </a:t>
                      </a:r>
                      <a:br>
                        <a:rPr lang="en-US" sz="2000" dirty="0"/>
                      </a:br>
                      <a:r>
                        <a:rPr lang="en-US" sz="2000" dirty="0"/>
                        <a:t>and expression on successive readings (CCSS RF 1.4.B).</a:t>
                      </a:r>
                    </a:p>
                  </a:txBody>
                  <a:tcPr/>
                </a:tc>
                <a:tc hMerge="1">
                  <a:txBody>
                    <a:bodyPr/>
                    <a:lstStyle/>
                    <a:p>
                      <a:pPr algn="ctr"/>
                      <a:endParaRPr lang="en-US" sz="1800"/>
                    </a:p>
                  </a:txBody>
                  <a:tcPr/>
                </a:tc>
                <a:tc hMerge="1">
                  <a:txBody>
                    <a:bodyPr/>
                    <a:lstStyle/>
                    <a:p>
                      <a:pPr algn="ctr"/>
                      <a:endParaRPr lang="en-US" sz="1800"/>
                    </a:p>
                  </a:txBody>
                  <a:tcPr/>
                </a:tc>
                <a:extLst>
                  <a:ext uri="{0D108BD9-81ED-4DB2-BD59-A6C34878D82A}">
                    <a16:rowId xmlns:a16="http://schemas.microsoft.com/office/drawing/2014/main" val="3708771693"/>
                  </a:ext>
                </a:extLst>
              </a:tr>
              <a:tr h="437331">
                <a:tc>
                  <a:txBody>
                    <a:bodyPr/>
                    <a:lstStyle/>
                    <a:p>
                      <a:pPr algn="ctr"/>
                      <a:r>
                        <a:rPr lang="en-US" sz="2000" dirty="0"/>
                        <a:t>Core instruction</a:t>
                      </a:r>
                    </a:p>
                  </a:txBody>
                  <a:tcPr/>
                </a:tc>
                <a:tc>
                  <a:txBody>
                    <a:bodyPr/>
                    <a:lstStyle/>
                    <a:p>
                      <a:pPr algn="ctr"/>
                      <a:r>
                        <a:rPr lang="en-US" sz="2000" dirty="0"/>
                        <a:t>Secondary instruction</a:t>
                      </a:r>
                    </a:p>
                  </a:txBody>
                  <a:tcPr/>
                </a:tc>
                <a:tc>
                  <a:txBody>
                    <a:bodyPr/>
                    <a:lstStyle/>
                    <a:p>
                      <a:pPr algn="ctr"/>
                      <a:r>
                        <a:rPr lang="en-US" sz="2000" dirty="0"/>
                        <a:t>Intensive intervention</a:t>
                      </a:r>
                    </a:p>
                  </a:txBody>
                  <a:tcPr/>
                </a:tc>
                <a:extLst>
                  <a:ext uri="{0D108BD9-81ED-4DB2-BD59-A6C34878D82A}">
                    <a16:rowId xmlns:a16="http://schemas.microsoft.com/office/drawing/2014/main" val="3405558225"/>
                  </a:ext>
                </a:extLst>
              </a:tr>
              <a:tr h="1263694">
                <a:tc>
                  <a:txBody>
                    <a:bodyPr/>
                    <a:lstStyle/>
                    <a:p>
                      <a:pPr marL="231775" indent="-231775">
                        <a:spcAft>
                          <a:spcPts val="1200"/>
                        </a:spcAft>
                        <a:buFont typeface="Arial" panose="020B0604020202020204" pitchFamily="34" charset="0"/>
                        <a:buChar char="•"/>
                      </a:pPr>
                      <a:r>
                        <a:rPr lang="en-US" sz="1600" dirty="0"/>
                        <a:t>Reading program includes fluency practice on appropriate </a:t>
                      </a:r>
                      <a:r>
                        <a:rPr lang="en-US" sz="1600" u="none" dirty="0"/>
                        <a:t>grade-level texts</a:t>
                      </a:r>
                    </a:p>
                    <a:p>
                      <a:pPr marL="231775" indent="-231775">
                        <a:spcAft>
                          <a:spcPts val="1200"/>
                        </a:spcAft>
                        <a:buFont typeface="Arial" panose="020B0604020202020204" pitchFamily="34" charset="0"/>
                        <a:buChar char="•"/>
                      </a:pPr>
                      <a:r>
                        <a:rPr lang="en-US" sz="1600" dirty="0"/>
                        <a:t>Teacher models fluent reading</a:t>
                      </a:r>
                    </a:p>
                    <a:p>
                      <a:pPr marL="231775" indent="-231775">
                        <a:spcAft>
                          <a:spcPts val="1200"/>
                        </a:spcAft>
                        <a:buFont typeface="Arial" panose="020B0604020202020204" pitchFamily="34" charset="0"/>
                        <a:buChar char="•"/>
                      </a:pPr>
                      <a:r>
                        <a:rPr lang="en-US" sz="1600" dirty="0"/>
                        <a:t>Benchmark assessment of all students</a:t>
                      </a:r>
                    </a:p>
                  </a:txBody>
                  <a:tcPr/>
                </a:tc>
                <a:tc>
                  <a:txBody>
                    <a:bodyPr/>
                    <a:lstStyle/>
                    <a:p>
                      <a:pPr marL="231775" indent="-231775">
                        <a:spcAft>
                          <a:spcPts val="1200"/>
                        </a:spcAft>
                        <a:buFont typeface="Arial" panose="020B0604020202020204" pitchFamily="34" charset="0"/>
                        <a:buChar char="•"/>
                      </a:pPr>
                      <a:r>
                        <a:rPr lang="en-US" sz="1600" dirty="0"/>
                        <a:t>Use companion materials that align with the core program at students’ instructional level</a:t>
                      </a:r>
                    </a:p>
                    <a:p>
                      <a:pPr marL="231775" indent="-231775">
                        <a:spcAft>
                          <a:spcPts val="1200"/>
                        </a:spcAft>
                        <a:buFont typeface="Arial" panose="020B0604020202020204" pitchFamily="34" charset="0"/>
                        <a:buChar char="•"/>
                      </a:pPr>
                      <a:r>
                        <a:rPr lang="en-US" sz="1600" dirty="0"/>
                        <a:t>More opportunities for practice</a:t>
                      </a:r>
                    </a:p>
                    <a:p>
                      <a:pPr marL="231775" indent="-231775">
                        <a:spcAft>
                          <a:spcPts val="1200"/>
                        </a:spcAft>
                        <a:buFont typeface="Arial" panose="020B0604020202020204" pitchFamily="34" charset="0"/>
                        <a:buChar char="•"/>
                      </a:pPr>
                      <a:r>
                        <a:rPr lang="en-US" sz="1600" dirty="0"/>
                        <a:t>Prioritize prerequisite skill instruction</a:t>
                      </a:r>
                    </a:p>
                    <a:p>
                      <a:pPr marL="231775" indent="-231775">
                        <a:spcAft>
                          <a:spcPts val="1200"/>
                        </a:spcAft>
                        <a:buFont typeface="Arial" panose="020B0604020202020204" pitchFamily="34" charset="0"/>
                        <a:buChar char="•"/>
                      </a:pPr>
                      <a:r>
                        <a:rPr lang="en-US" sz="1600" dirty="0"/>
                        <a:t>Progress monitor weekly</a:t>
                      </a:r>
                    </a:p>
                  </a:txBody>
                  <a:tcPr/>
                </a:tc>
                <a:tc>
                  <a:txBody>
                    <a:bodyPr/>
                    <a:lstStyle/>
                    <a:p>
                      <a:pPr marL="231775" indent="-231775">
                        <a:spcAft>
                          <a:spcPts val="1200"/>
                        </a:spcAft>
                        <a:buFont typeface="Arial" panose="020B0604020202020204" pitchFamily="34" charset="0"/>
                        <a:buChar char="•"/>
                      </a:pPr>
                      <a:r>
                        <a:rPr lang="en-US" sz="1600" dirty="0"/>
                        <a:t>More opportunities for repeated reading practice on texts at students’ instructional level</a:t>
                      </a:r>
                    </a:p>
                    <a:p>
                      <a:pPr marL="231775" indent="-231775">
                        <a:spcAft>
                          <a:spcPts val="1200"/>
                        </a:spcAft>
                        <a:buFont typeface="Arial" panose="020B0604020202020204" pitchFamily="34" charset="0"/>
                        <a:buChar char="•"/>
                      </a:pPr>
                      <a:r>
                        <a:rPr lang="en-US" sz="1600" dirty="0"/>
                        <a:t>Provide support for underlying processes</a:t>
                      </a:r>
                    </a:p>
                    <a:p>
                      <a:pPr marL="231775" indent="-231775">
                        <a:spcAft>
                          <a:spcPts val="1200"/>
                        </a:spcAft>
                        <a:buFont typeface="Arial" panose="020B0604020202020204" pitchFamily="34" charset="0"/>
                        <a:buChar char="•"/>
                      </a:pPr>
                      <a:r>
                        <a:rPr lang="en-US" sz="1600" dirty="0"/>
                        <a:t>Progress monitor and make adaptations to the fluency program as indicated</a:t>
                      </a:r>
                    </a:p>
                    <a:p>
                      <a:pPr marL="231775" indent="-231775">
                        <a:spcAft>
                          <a:spcPts val="1200"/>
                        </a:spcAft>
                        <a:buFont typeface="Arial" panose="020B0604020202020204" pitchFamily="34" charset="0"/>
                        <a:buChar char="•"/>
                      </a:pPr>
                      <a:r>
                        <a:rPr lang="en-US" sz="1600" dirty="0"/>
                        <a:t>Continue to provide exposure to grade-level text when appropriate</a:t>
                      </a:r>
                      <a:endParaRPr lang="en-US" sz="1600" b="1" dirty="0"/>
                    </a:p>
                  </a:txBody>
                  <a:tcPr/>
                </a:tc>
                <a:extLst>
                  <a:ext uri="{0D108BD9-81ED-4DB2-BD59-A6C34878D82A}">
                    <a16:rowId xmlns:a16="http://schemas.microsoft.com/office/drawing/2014/main" val="3980767916"/>
                  </a:ext>
                </a:extLst>
              </a:tr>
            </a:tbl>
          </a:graphicData>
        </a:graphic>
      </p:graphicFrame>
    </p:spTree>
    <p:extLst>
      <p:ext uri="{BB962C8B-B14F-4D97-AF65-F5344CB8AC3E}">
        <p14:creationId xmlns:p14="http://schemas.microsoft.com/office/powerpoint/2010/main" val="273864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A02E3-37D0-4A74-9E9D-243898C6D4F2}"/>
              </a:ext>
            </a:extLst>
          </p:cNvPr>
          <p:cNvSpPr>
            <a:spLocks noGrp="1"/>
          </p:cNvSpPr>
          <p:nvPr>
            <p:ph type="title"/>
          </p:nvPr>
        </p:nvSpPr>
        <p:spPr/>
        <p:txBody>
          <a:bodyPr/>
          <a:lstStyle/>
          <a:p>
            <a:r>
              <a:rPr lang="en-US"/>
              <a:t>Activity: Taxonomy K-W-L</a:t>
            </a:r>
          </a:p>
        </p:txBody>
      </p:sp>
      <p:sp>
        <p:nvSpPr>
          <p:cNvPr id="5" name="Slide Number Placeholder 4">
            <a:extLst>
              <a:ext uri="{FF2B5EF4-FFF2-40B4-BE49-F238E27FC236}">
                <a16:creationId xmlns:a16="http://schemas.microsoft.com/office/drawing/2014/main" id="{7D034B1D-3756-451B-A9BD-1D35938B59BE}"/>
              </a:ext>
            </a:extLst>
          </p:cNvPr>
          <p:cNvSpPr>
            <a:spLocks noGrp="1"/>
          </p:cNvSpPr>
          <p:nvPr>
            <p:ph type="sldNum" sz="quarter" idx="14"/>
          </p:nvPr>
        </p:nvSpPr>
        <p:spPr/>
        <p:txBody>
          <a:bodyPr/>
          <a:lstStyle/>
          <a:p>
            <a:fld id="{99A20822-4A49-4D36-86E3-300BA48D3F00}" type="slidenum">
              <a:rPr lang="en-US" smtClean="0"/>
              <a:pPr/>
              <a:t>4</a:t>
            </a:fld>
            <a:endParaRPr lang="en-US"/>
          </a:p>
        </p:txBody>
      </p:sp>
      <p:pic>
        <p:nvPicPr>
          <p:cNvPr id="6" name="Content Placeholder 3" descr="Screenshot of the Taxonomy of Intervention Intensity Academics Handout . It includes brief definitions of the seven dimensions of the Taxonomy of Intervention Intensity (strength, dosage, alignment, attention to transfer, comprehensiveness, behavioral support, and individualization">
            <a:extLst>
              <a:ext uri="{FF2B5EF4-FFF2-40B4-BE49-F238E27FC236}">
                <a16:creationId xmlns:a16="http://schemas.microsoft.com/office/drawing/2014/main" id="{0F1FB1ED-8D22-4AF0-8BCA-AF9BD2D45A83}"/>
              </a:ext>
            </a:extLst>
          </p:cNvPr>
          <p:cNvPicPr>
            <a:picLocks noChangeAspect="1"/>
          </p:cNvPicPr>
          <p:nvPr/>
        </p:nvPicPr>
        <p:blipFill>
          <a:blip r:embed="rId3"/>
          <a:stretch>
            <a:fillRect/>
          </a:stretch>
        </p:blipFill>
        <p:spPr>
          <a:xfrm>
            <a:off x="438665" y="1091376"/>
            <a:ext cx="6934110" cy="4351338"/>
          </a:xfrm>
          <a:prstGeom prst="rect">
            <a:avLst/>
          </a:prstGeom>
          <a:ln>
            <a:solidFill>
              <a:schemeClr val="bg1">
                <a:lumMod val="65000"/>
              </a:schemeClr>
            </a:solidFill>
          </a:ln>
        </p:spPr>
      </p:pic>
      <p:graphicFrame>
        <p:nvGraphicFramePr>
          <p:cNvPr id="3" name="Table 2">
            <a:extLst>
              <a:ext uri="{FF2B5EF4-FFF2-40B4-BE49-F238E27FC236}">
                <a16:creationId xmlns:a16="http://schemas.microsoft.com/office/drawing/2014/main" id="{CD64C7FC-5ECC-4460-9C85-EDD8B701D378}"/>
              </a:ext>
            </a:extLst>
          </p:cNvPr>
          <p:cNvGraphicFramePr>
            <a:graphicFrameLocks noGrp="1"/>
          </p:cNvGraphicFramePr>
          <p:nvPr>
            <p:extLst>
              <p:ext uri="{D42A27DB-BD31-4B8C-83A1-F6EECF244321}">
                <p14:modId xmlns:p14="http://schemas.microsoft.com/office/powerpoint/2010/main" val="666109075"/>
              </p:ext>
            </p:extLst>
          </p:nvPr>
        </p:nvGraphicFramePr>
        <p:xfrm>
          <a:off x="5641181" y="1280160"/>
          <a:ext cx="5937250" cy="3352800"/>
        </p:xfrm>
        <a:graphic>
          <a:graphicData uri="http://schemas.openxmlformats.org/drawingml/2006/table">
            <a:tbl>
              <a:tblPr firstRow="1" firstCol="1" bandRow="1">
                <a:tableStyleId>{5C22544A-7EE6-4342-B048-85BDC9FD1C3A}</a:tableStyleId>
              </a:tblPr>
              <a:tblGrid>
                <a:gridCol w="1978660">
                  <a:extLst>
                    <a:ext uri="{9D8B030D-6E8A-4147-A177-3AD203B41FA5}">
                      <a16:colId xmlns:a16="http://schemas.microsoft.com/office/drawing/2014/main" val="4030797379"/>
                    </a:ext>
                  </a:extLst>
                </a:gridCol>
                <a:gridCol w="1979295">
                  <a:extLst>
                    <a:ext uri="{9D8B030D-6E8A-4147-A177-3AD203B41FA5}">
                      <a16:colId xmlns:a16="http://schemas.microsoft.com/office/drawing/2014/main" val="2503273298"/>
                    </a:ext>
                  </a:extLst>
                </a:gridCol>
                <a:gridCol w="1979295">
                  <a:extLst>
                    <a:ext uri="{9D8B030D-6E8A-4147-A177-3AD203B41FA5}">
                      <a16:colId xmlns:a16="http://schemas.microsoft.com/office/drawing/2014/main" val="4129581171"/>
                    </a:ext>
                  </a:extLst>
                </a:gridCol>
              </a:tblGrid>
              <a:tr h="132806">
                <a:tc>
                  <a:txBody>
                    <a:bodyPr/>
                    <a:lstStyle/>
                    <a:p>
                      <a:pPr marL="0" marR="0" algn="ctr">
                        <a:spcBef>
                          <a:spcPts val="0"/>
                        </a:spcBef>
                        <a:spcAft>
                          <a:spcPts val="0"/>
                        </a:spcAft>
                      </a:pPr>
                      <a:r>
                        <a:rPr lang="en-US" sz="1400">
                          <a:effectLst/>
                        </a:rPr>
                        <a:t>What does it help me </a:t>
                      </a:r>
                      <a:r>
                        <a:rPr lang="en-US" sz="1400" u="none">
                          <a:effectLst/>
                        </a:rPr>
                        <a:t>KNOW</a:t>
                      </a:r>
                      <a:r>
                        <a:rPr lang="en-US" sz="14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a:effectLst/>
                        </a:rPr>
                        <a:t>What more do I </a:t>
                      </a:r>
                      <a:r>
                        <a:rPr lang="en-US" sz="1400" u="none">
                          <a:effectLst/>
                        </a:rPr>
                        <a:t>WANT </a:t>
                      </a:r>
                      <a:r>
                        <a:rPr lang="en-US" sz="1400">
                          <a:effectLst/>
                        </a:rPr>
                        <a:t>to know?</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a:effectLst/>
                        </a:rPr>
                        <a:t>How will I </a:t>
                      </a:r>
                      <a:r>
                        <a:rPr lang="en-US" sz="1400" u="none">
                          <a:effectLst/>
                        </a:rPr>
                        <a:t>LEARN</a:t>
                      </a:r>
                      <a:r>
                        <a:rPr lang="en-US" sz="1400" u="sng">
                          <a:effectLst/>
                        </a:rPr>
                        <a:t> m</a:t>
                      </a:r>
                      <a:r>
                        <a:rPr lang="en-US" sz="1400">
                          <a:effectLst/>
                        </a:rPr>
                        <a:t>ore?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03015538"/>
                  </a:ext>
                </a:extLst>
              </a:tr>
              <a:tr h="0">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E9D0CD"/>
                    </a:solidFill>
                  </a:tcPr>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38229077"/>
                  </a:ext>
                </a:extLst>
              </a:tr>
            </a:tbl>
          </a:graphicData>
        </a:graphic>
      </p:graphicFrame>
      <p:sp>
        <p:nvSpPr>
          <p:cNvPr id="7" name="Rectangle 6" descr="Green rectangle around two boxes (what does it help me know? and what mode do I want to know. ">
            <a:extLst>
              <a:ext uri="{FF2B5EF4-FFF2-40B4-BE49-F238E27FC236}">
                <a16:creationId xmlns:a16="http://schemas.microsoft.com/office/drawing/2014/main" id="{5E9464F9-EA7E-4194-BA39-890A4A4476F8}"/>
              </a:ext>
            </a:extLst>
          </p:cNvPr>
          <p:cNvSpPr/>
          <p:nvPr/>
        </p:nvSpPr>
        <p:spPr>
          <a:xfrm>
            <a:off x="5641181" y="1280160"/>
            <a:ext cx="3980491" cy="3277496"/>
          </a:xfrm>
          <a:prstGeom prst="rect">
            <a:avLst/>
          </a:prstGeom>
          <a:noFill/>
          <a:ln w="76200">
            <a:solidFill>
              <a:srgbClr val="457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0" name="Wave 9">
            <a:extLst>
              <a:ext uri="{FF2B5EF4-FFF2-40B4-BE49-F238E27FC236}">
                <a16:creationId xmlns:a16="http://schemas.microsoft.com/office/drawing/2014/main" id="{581AAE8A-9FE8-4F68-A420-EC9013273B23}"/>
              </a:ext>
            </a:extLst>
          </p:cNvPr>
          <p:cNvSpPr/>
          <p:nvPr/>
        </p:nvSpPr>
        <p:spPr>
          <a:xfrm>
            <a:off x="8475011" y="4778688"/>
            <a:ext cx="2656051" cy="1551773"/>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11" name="Graphic 10" descr="Paper">
            <a:extLst>
              <a:ext uri="{FF2B5EF4-FFF2-40B4-BE49-F238E27FC236}">
                <a16:creationId xmlns:a16="http://schemas.microsoft.com/office/drawing/2014/main" id="{DEA407E5-8D69-4534-AF27-E22791CECB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28024" y="5347205"/>
            <a:ext cx="735589" cy="735589"/>
          </a:xfrm>
          <a:prstGeom prst="rect">
            <a:avLst/>
          </a:prstGeom>
        </p:spPr>
      </p:pic>
    </p:spTree>
    <p:extLst>
      <p:ext uri="{BB962C8B-B14F-4D97-AF65-F5344CB8AC3E}">
        <p14:creationId xmlns:p14="http://schemas.microsoft.com/office/powerpoint/2010/main" val="120867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F20AB-CF99-D743-86F4-D79F73AF1372}"/>
              </a:ext>
            </a:extLst>
          </p:cNvPr>
          <p:cNvSpPr>
            <a:spLocks noGrp="1"/>
          </p:cNvSpPr>
          <p:nvPr>
            <p:ph type="title"/>
          </p:nvPr>
        </p:nvSpPr>
        <p:spPr>
          <a:xfrm>
            <a:off x="457200" y="242594"/>
            <a:ext cx="11276076" cy="1280160"/>
          </a:xfrm>
        </p:spPr>
        <p:txBody>
          <a:bodyPr/>
          <a:lstStyle/>
          <a:p>
            <a:r>
              <a:rPr lang="en-US"/>
              <a:t>Rating Alignment: Guided Practice</a:t>
            </a:r>
          </a:p>
        </p:txBody>
      </p:sp>
      <p:graphicFrame>
        <p:nvGraphicFramePr>
          <p:cNvPr id="6" name="Content Placeholder 5" descr="Rating alignment chart comparing interventions 1, 2, and 3">
            <a:extLst>
              <a:ext uri="{FF2B5EF4-FFF2-40B4-BE49-F238E27FC236}">
                <a16:creationId xmlns:a16="http://schemas.microsoft.com/office/drawing/2014/main" id="{10668FAA-661D-1548-A1DF-5786609B911C}"/>
              </a:ext>
            </a:extLst>
          </p:cNvPr>
          <p:cNvGraphicFramePr>
            <a:graphicFrameLocks noGrp="1"/>
          </p:cNvGraphicFramePr>
          <p:nvPr>
            <p:ph sz="quarter" idx="14"/>
            <p:extLst>
              <p:ext uri="{D42A27DB-BD31-4B8C-83A1-F6EECF244321}">
                <p14:modId xmlns:p14="http://schemas.microsoft.com/office/powerpoint/2010/main" val="4222522625"/>
              </p:ext>
            </p:extLst>
          </p:nvPr>
        </p:nvGraphicFramePr>
        <p:xfrm>
          <a:off x="457200" y="1371600"/>
          <a:ext cx="11274425"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2A8B3323-FA19-6444-8A46-4EDF14E4E855}"/>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1A0D5C96-9548-A440-BF23-B18EAF4148F1}"/>
              </a:ext>
            </a:extLst>
          </p:cNvPr>
          <p:cNvSpPr>
            <a:spLocks noGrp="1"/>
          </p:cNvSpPr>
          <p:nvPr>
            <p:ph type="sldNum" sz="quarter" idx="12"/>
          </p:nvPr>
        </p:nvSpPr>
        <p:spPr/>
        <p:txBody>
          <a:bodyPr/>
          <a:lstStyle/>
          <a:p>
            <a:fld id="{99A20822-4A49-4D36-86E3-300BA48D3F00}" type="slidenum">
              <a:rPr lang="en-US" smtClean="0"/>
              <a:t>40</a:t>
            </a:fld>
            <a:endParaRPr lang="en-US"/>
          </a:p>
        </p:txBody>
      </p:sp>
      <p:sp>
        <p:nvSpPr>
          <p:cNvPr id="9" name="Wave 8">
            <a:extLst>
              <a:ext uri="{FF2B5EF4-FFF2-40B4-BE49-F238E27FC236}">
                <a16:creationId xmlns:a16="http://schemas.microsoft.com/office/drawing/2014/main" id="{A85EBF4F-6C55-465C-9C04-78B66B2FCED1}"/>
              </a:ext>
            </a:extLst>
          </p:cNvPr>
          <p:cNvSpPr/>
          <p:nvPr/>
        </p:nvSpPr>
        <p:spPr>
          <a:xfrm>
            <a:off x="8475011" y="5395681"/>
            <a:ext cx="2656051" cy="1090804"/>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10" name="Graphic 9" descr="Paper">
            <a:extLst>
              <a:ext uri="{FF2B5EF4-FFF2-40B4-BE49-F238E27FC236}">
                <a16:creationId xmlns:a16="http://schemas.microsoft.com/office/drawing/2014/main" id="{648DD274-381C-46D9-98D3-2F99247B63C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77700" y="5702922"/>
            <a:ext cx="601379" cy="601379"/>
          </a:xfrm>
          <a:prstGeom prst="rect">
            <a:avLst/>
          </a:prstGeom>
        </p:spPr>
      </p:pic>
    </p:spTree>
    <p:extLst>
      <p:ext uri="{BB962C8B-B14F-4D97-AF65-F5344CB8AC3E}">
        <p14:creationId xmlns:p14="http://schemas.microsoft.com/office/powerpoint/2010/main" val="25670650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76624-6219-304F-8836-08FED24479F8}"/>
              </a:ext>
            </a:extLst>
          </p:cNvPr>
          <p:cNvSpPr>
            <a:spLocks noGrp="1"/>
          </p:cNvSpPr>
          <p:nvPr>
            <p:ph type="title"/>
          </p:nvPr>
        </p:nvSpPr>
        <p:spPr/>
        <p:txBody>
          <a:bodyPr/>
          <a:lstStyle/>
          <a:p>
            <a:r>
              <a:rPr lang="en-US"/>
              <a:t>Rating Alignment: Guided Practice</a:t>
            </a:r>
          </a:p>
        </p:txBody>
      </p:sp>
      <p:sp>
        <p:nvSpPr>
          <p:cNvPr id="4" name="Text Placeholder 3">
            <a:extLst>
              <a:ext uri="{FF2B5EF4-FFF2-40B4-BE49-F238E27FC236}">
                <a16:creationId xmlns:a16="http://schemas.microsoft.com/office/drawing/2014/main" id="{C35FC269-A74D-C447-A3CB-4A668D76D0E7}"/>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D66BFA2-C08A-9242-BB63-A1EF20C11A70}"/>
              </a:ext>
            </a:extLst>
          </p:cNvPr>
          <p:cNvSpPr>
            <a:spLocks noGrp="1"/>
          </p:cNvSpPr>
          <p:nvPr>
            <p:ph type="sldNum" sz="quarter" idx="12"/>
          </p:nvPr>
        </p:nvSpPr>
        <p:spPr/>
        <p:txBody>
          <a:bodyPr/>
          <a:lstStyle/>
          <a:p>
            <a:fld id="{99A20822-4A49-4D36-86E3-300BA48D3F00}" type="slidenum">
              <a:rPr lang="en-US" smtClean="0"/>
              <a:t>41</a:t>
            </a:fld>
            <a:endParaRPr lang="en-US"/>
          </a:p>
        </p:txBody>
      </p:sp>
      <p:graphicFrame>
        <p:nvGraphicFramePr>
          <p:cNvPr id="7" name="Content Placeholder 20">
            <a:extLst>
              <a:ext uri="{FF2B5EF4-FFF2-40B4-BE49-F238E27FC236}">
                <a16:creationId xmlns:a16="http://schemas.microsoft.com/office/drawing/2014/main" id="{D187F7FD-4053-3544-BF9F-F4B618B24398}"/>
              </a:ext>
            </a:extLst>
          </p:cNvPr>
          <p:cNvGraphicFramePr>
            <a:graphicFrameLocks/>
          </p:cNvGraphicFramePr>
          <p:nvPr>
            <p:extLst>
              <p:ext uri="{D42A27DB-BD31-4B8C-83A1-F6EECF244321}">
                <p14:modId xmlns:p14="http://schemas.microsoft.com/office/powerpoint/2010/main" val="157724766"/>
              </p:ext>
            </p:extLst>
          </p:nvPr>
        </p:nvGraphicFramePr>
        <p:xfrm>
          <a:off x="538923" y="3548148"/>
          <a:ext cx="11274424" cy="1982560"/>
        </p:xfrm>
        <a:graphic>
          <a:graphicData uri="http://schemas.openxmlformats.org/drawingml/2006/table">
            <a:tbl>
              <a:tblPr firstRow="1" bandRow="1">
                <a:tableStyleId>{69012ECD-51FC-41F1-AA8D-1B2483CD663E}</a:tableStyleId>
              </a:tblPr>
              <a:tblGrid>
                <a:gridCol w="2818606">
                  <a:extLst>
                    <a:ext uri="{9D8B030D-6E8A-4147-A177-3AD203B41FA5}">
                      <a16:colId xmlns:a16="http://schemas.microsoft.com/office/drawing/2014/main" val="2021640973"/>
                    </a:ext>
                  </a:extLst>
                </a:gridCol>
                <a:gridCol w="2818606">
                  <a:extLst>
                    <a:ext uri="{9D8B030D-6E8A-4147-A177-3AD203B41FA5}">
                      <a16:colId xmlns:a16="http://schemas.microsoft.com/office/drawing/2014/main" val="2825273668"/>
                    </a:ext>
                  </a:extLst>
                </a:gridCol>
                <a:gridCol w="2818606">
                  <a:extLst>
                    <a:ext uri="{9D8B030D-6E8A-4147-A177-3AD203B41FA5}">
                      <a16:colId xmlns:a16="http://schemas.microsoft.com/office/drawing/2014/main" val="1209125442"/>
                    </a:ext>
                  </a:extLst>
                </a:gridCol>
                <a:gridCol w="2818606">
                  <a:extLst>
                    <a:ext uri="{9D8B030D-6E8A-4147-A177-3AD203B41FA5}">
                      <a16:colId xmlns:a16="http://schemas.microsoft.com/office/drawing/2014/main" val="1518851305"/>
                    </a:ext>
                  </a:extLst>
                </a:gridCol>
              </a:tblGrid>
              <a:tr h="417920">
                <a:tc>
                  <a:txBody>
                    <a:bodyPr/>
                    <a:lstStyle/>
                    <a:p>
                      <a:pPr algn="ctr"/>
                      <a:r>
                        <a:rPr lang="en-US" sz="1600">
                          <a:effectLst>
                            <a:outerShdw blurRad="50800" dist="38100" dir="2700000" algn="tl" rotWithShape="0">
                              <a:prstClr val="black">
                                <a:alpha val="40000"/>
                              </a:prstClr>
                            </a:outerShdw>
                          </a:effectLst>
                        </a:rPr>
                        <a:t>0</a:t>
                      </a:r>
                      <a:endParaRPr lang="en-US" sz="1600" b="1">
                        <a:effectLst>
                          <a:outerShdw blurRad="50800" dist="38100" dir="2700000" algn="tl" rotWithShape="0">
                            <a:prstClr val="black">
                              <a:alpha val="40000"/>
                            </a:prst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effectLst>
                            <a:outerShdw blurRad="50800" dist="38100" dir="2700000" algn="tl" rotWithShape="0">
                              <a:prstClr val="black">
                                <a:alpha val="40000"/>
                              </a:prstClr>
                            </a:outerShdw>
                          </a:effectLst>
                        </a:rPr>
                        <a:t>1</a:t>
                      </a:r>
                      <a:endParaRPr lang="en-US" sz="1600" b="1">
                        <a:effectLst>
                          <a:outerShdw blurRad="50800" dist="38100" dir="2700000" algn="tl" rotWithShape="0">
                            <a:prstClr val="black">
                              <a:alpha val="40000"/>
                            </a:prst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effectLst>
                            <a:outerShdw blurRad="50800" dist="38100" dir="2700000" algn="tl" rotWithShape="0">
                              <a:prstClr val="black">
                                <a:alpha val="40000"/>
                              </a:prstClr>
                            </a:outerShdw>
                          </a:effectLst>
                        </a:rPr>
                        <a:t>2</a:t>
                      </a:r>
                      <a:endParaRPr lang="en-US" sz="1600" b="1">
                        <a:effectLst>
                          <a:outerShdw blurRad="50800" dist="38100" dir="2700000" algn="tl" rotWithShape="0">
                            <a:prstClr val="black">
                              <a:alpha val="40000"/>
                            </a:prst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effectLst>
                            <a:outerShdw blurRad="50800" dist="38100" dir="2700000" algn="tl" rotWithShape="0">
                              <a:prstClr val="black">
                                <a:alpha val="40000"/>
                              </a:prstClr>
                            </a:outerShdw>
                          </a:effectLst>
                        </a:rPr>
                        <a:t>3</a:t>
                      </a:r>
                      <a:endParaRPr lang="en-US" sz="1600" b="1">
                        <a:effectLst>
                          <a:outerShdw blurRad="50800" dist="38100" dir="2700000" algn="tl" rotWithShape="0">
                            <a:prstClr val="black">
                              <a:alpha val="40000"/>
                            </a:prst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588026"/>
                  </a:ext>
                </a:extLst>
              </a:tr>
              <a:tr h="842682">
                <a:tc>
                  <a:txBody>
                    <a:bodyPr/>
                    <a:lstStyle/>
                    <a:p>
                      <a:pPr marL="0" marR="0" algn="ctr">
                        <a:lnSpc>
                          <a:spcPct val="100000"/>
                        </a:lnSpc>
                        <a:spcBef>
                          <a:spcPts val="0"/>
                        </a:spcBef>
                        <a:spcAft>
                          <a:spcPts val="0"/>
                        </a:spcAft>
                      </a:pPr>
                      <a:r>
                        <a:rPr lang="en-US" sz="1600">
                          <a:effectLst/>
                        </a:rPr>
                        <a:t>Does not align to the student’s needs.</a:t>
                      </a:r>
                      <a:endParaRPr lang="en-US" sz="1600" b="0">
                        <a:solidFill>
                          <a:srgbClr val="000000"/>
                        </a:solidFill>
                        <a:effectLst/>
                        <a:latin typeface="Avenir Book" panose="02000503020000020003" pitchFamily="2" charset="0"/>
                        <a:ea typeface="Calibri" panose="020F0502020204030204" pitchFamily="34"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effectLst/>
                        </a:rPr>
                        <a:t>Only addresses </a:t>
                      </a:r>
                      <a:r>
                        <a:rPr lang="en-US" sz="1600" b="1">
                          <a:effectLst/>
                        </a:rPr>
                        <a:t>some</a:t>
                      </a:r>
                      <a:r>
                        <a:rPr lang="en-US" sz="1600">
                          <a:effectLst/>
                        </a:rPr>
                        <a:t> of the student’s deficits, overemphasizes already mastered skills, and is not aligned to grade-level standards.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effectLst/>
                        </a:rPr>
                        <a:t>Addresses </a:t>
                      </a:r>
                      <a:r>
                        <a:rPr lang="en-US" sz="1600" b="1">
                          <a:effectLst/>
                        </a:rPr>
                        <a:t>most</a:t>
                      </a:r>
                      <a:r>
                        <a:rPr lang="en-US" sz="1600">
                          <a:effectLst/>
                        </a:rPr>
                        <a:t> of the</a:t>
                      </a:r>
                    </a:p>
                    <a:p>
                      <a:pPr marL="0" marR="0" algn="ctr">
                        <a:spcBef>
                          <a:spcPts val="0"/>
                        </a:spcBef>
                        <a:spcAft>
                          <a:spcPts val="0"/>
                        </a:spcAft>
                      </a:pPr>
                      <a:r>
                        <a:rPr lang="en-US" sz="1600">
                          <a:effectLst/>
                        </a:rPr>
                        <a:t>student’s deficits, does not overemphasize already mastered skills, and aligns to curriculum standards.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effectLst/>
                        </a:rPr>
                        <a:t>Addresses </a:t>
                      </a:r>
                      <a:r>
                        <a:rPr lang="en-US" sz="1600" b="1">
                          <a:effectLst/>
                        </a:rPr>
                        <a:t>all</a:t>
                      </a:r>
                      <a:r>
                        <a:rPr lang="en-US" sz="1600">
                          <a:effectLst/>
                        </a:rPr>
                        <a:t> of the student’s deficits, does not overemphasize already mastered skills, and aligns to curriculum standards.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3970072"/>
                  </a:ext>
                </a:extLst>
              </a:tr>
            </a:tbl>
          </a:graphicData>
        </a:graphic>
      </p:graphicFrame>
      <p:pic>
        <p:nvPicPr>
          <p:cNvPr id="8" name="Picture 2" descr="Studying, Child, Learning">
            <a:extLst>
              <a:ext uri="{FF2B5EF4-FFF2-40B4-BE49-F238E27FC236}">
                <a16:creationId xmlns:a16="http://schemas.microsoft.com/office/drawing/2014/main" id="{ED18DD73-0F69-F845-ABBE-2E32353B6E06}"/>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002493" y="1366006"/>
            <a:ext cx="1823142" cy="15453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3670AC24-A636-CC44-8485-536131CD8F8D}"/>
              </a:ext>
            </a:extLst>
          </p:cNvPr>
          <p:cNvSpPr>
            <a:spLocks noGrp="1"/>
          </p:cNvSpPr>
          <p:nvPr>
            <p:ph sz="quarter" idx="14"/>
          </p:nvPr>
        </p:nvSpPr>
        <p:spPr>
          <a:xfrm>
            <a:off x="538923" y="1366006"/>
            <a:ext cx="11274423" cy="1371600"/>
          </a:xfrm>
        </p:spPr>
        <p:txBody>
          <a:bodyPr>
            <a:noAutofit/>
          </a:bodyPr>
          <a:lstStyle/>
          <a:p>
            <a:pPr marL="406400" indent="-406400">
              <a:spcBef>
                <a:spcPts val="600"/>
              </a:spcBef>
              <a:buClr>
                <a:schemeClr val="accent1"/>
              </a:buClr>
              <a:buAutoNum type="arabicPeriod"/>
            </a:pPr>
            <a:r>
              <a:rPr lang="en-US" sz="2000"/>
              <a:t> </a:t>
            </a:r>
            <a:r>
              <a:rPr lang="en-US" sz="2000" b="1"/>
              <a:t>Read about </a:t>
            </a:r>
            <a:r>
              <a:rPr lang="en-US" sz="2000"/>
              <a:t>the </a:t>
            </a:r>
            <a:r>
              <a:rPr lang="en-US" sz="2000">
                <a:hlinkClick r:id="rId4"/>
              </a:rPr>
              <a:t>QuickReads</a:t>
            </a:r>
            <a:r>
              <a:rPr lang="en-US" sz="2000"/>
              <a:t> intervention on the NCII website. </a:t>
            </a:r>
            <a:br>
              <a:rPr lang="en-US" sz="2000"/>
            </a:br>
            <a:r>
              <a:rPr lang="en-US" sz="2000"/>
              <a:t> Find out more about the program by visiting the </a:t>
            </a:r>
            <a:r>
              <a:rPr lang="en-US" sz="2000">
                <a:hlinkClick r:id="rId5"/>
              </a:rPr>
              <a:t>publisher’s website</a:t>
            </a:r>
            <a:r>
              <a:rPr lang="en-US" sz="2000"/>
              <a:t>.</a:t>
            </a:r>
          </a:p>
          <a:p>
            <a:pPr marL="406400" indent="-406400">
              <a:spcBef>
                <a:spcPts val="600"/>
              </a:spcBef>
              <a:buClr>
                <a:schemeClr val="accent1"/>
              </a:buClr>
              <a:buAutoNum type="arabicPeriod"/>
            </a:pPr>
            <a:r>
              <a:rPr lang="en-US" sz="2000"/>
              <a:t> </a:t>
            </a:r>
            <a:r>
              <a:rPr lang="en-US" sz="2000" b="1"/>
              <a:t>Recall</a:t>
            </a:r>
            <a:r>
              <a:rPr lang="en-US" sz="2000"/>
              <a:t> Jasmine’s intervention needs: decoding multisyllabic words, fluency, </a:t>
            </a:r>
            <a:br>
              <a:rPr lang="en-US" sz="2000"/>
            </a:br>
            <a:r>
              <a:rPr lang="en-US" sz="2000"/>
              <a:t> content/academic vocabulary, inference making, and text synthesis</a:t>
            </a:r>
          </a:p>
          <a:p>
            <a:pPr marL="465138" indent="-465138">
              <a:spcBef>
                <a:spcPts val="600"/>
              </a:spcBef>
              <a:buClr>
                <a:schemeClr val="accent1"/>
              </a:buClr>
              <a:buAutoNum type="arabicPeriod"/>
            </a:pPr>
            <a:r>
              <a:rPr lang="en-US" sz="2000"/>
              <a:t>How would you </a:t>
            </a:r>
            <a:r>
              <a:rPr lang="en-US" sz="2000" b="1"/>
              <a:t>rate</a:t>
            </a:r>
            <a:r>
              <a:rPr lang="en-US" sz="2000"/>
              <a:t> this intervention’s alignment?</a:t>
            </a:r>
          </a:p>
        </p:txBody>
      </p:sp>
    </p:spTree>
    <p:extLst>
      <p:ext uri="{BB962C8B-B14F-4D97-AF65-F5344CB8AC3E}">
        <p14:creationId xmlns:p14="http://schemas.microsoft.com/office/powerpoint/2010/main" val="32076295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28BFD-5802-BF43-AD9D-817E23F58824}"/>
              </a:ext>
            </a:extLst>
          </p:cNvPr>
          <p:cNvSpPr>
            <a:spLocks noGrp="1"/>
          </p:cNvSpPr>
          <p:nvPr>
            <p:ph type="title"/>
          </p:nvPr>
        </p:nvSpPr>
        <p:spPr/>
        <p:txBody>
          <a:bodyPr/>
          <a:lstStyle/>
          <a:p>
            <a:r>
              <a:rPr lang="en-US"/>
              <a:t>Intensifying Alignment</a:t>
            </a:r>
          </a:p>
        </p:txBody>
      </p:sp>
      <p:sp>
        <p:nvSpPr>
          <p:cNvPr id="3" name="Content Placeholder 2">
            <a:extLst>
              <a:ext uri="{FF2B5EF4-FFF2-40B4-BE49-F238E27FC236}">
                <a16:creationId xmlns:a16="http://schemas.microsoft.com/office/drawing/2014/main" id="{E3D858F7-44D5-B54A-9B7B-13829E1797EB}"/>
              </a:ext>
            </a:extLst>
          </p:cNvPr>
          <p:cNvSpPr>
            <a:spLocks noGrp="1"/>
          </p:cNvSpPr>
          <p:nvPr>
            <p:ph sz="quarter" idx="15"/>
          </p:nvPr>
        </p:nvSpPr>
        <p:spPr/>
        <p:txBody>
          <a:bodyPr>
            <a:noAutofit/>
          </a:bodyPr>
          <a:lstStyle/>
          <a:p>
            <a:pPr>
              <a:lnSpc>
                <a:spcPct val="120000"/>
              </a:lnSpc>
            </a:pPr>
            <a:r>
              <a:rPr lang="en-US" sz="2200"/>
              <a:t>You can make adjustments to an intervention’s alignment before implementing the DBI process.</a:t>
            </a:r>
          </a:p>
          <a:p>
            <a:pPr>
              <a:lnSpc>
                <a:spcPct val="120000"/>
              </a:lnSpc>
            </a:pPr>
            <a:r>
              <a:rPr lang="en-US" sz="2200"/>
              <a:t>Especially if you are working with more than one student, you may have to choose a program that is only minimally or moderately aligned and then adjust it in the following ways:</a:t>
            </a:r>
          </a:p>
          <a:p>
            <a:pPr lvl="1">
              <a:lnSpc>
                <a:spcPct val="120000"/>
              </a:lnSpc>
            </a:pPr>
            <a:r>
              <a:rPr lang="en-US" sz="2200"/>
              <a:t>You can choose to </a:t>
            </a:r>
            <a:r>
              <a:rPr lang="en-US" sz="2200" b="1"/>
              <a:t>skip or abbreviate </a:t>
            </a:r>
            <a:r>
              <a:rPr lang="en-US" sz="2200"/>
              <a:t>instruction in previously mastered skills.</a:t>
            </a:r>
          </a:p>
          <a:p>
            <a:pPr lvl="1">
              <a:lnSpc>
                <a:spcPct val="120000"/>
              </a:lnSpc>
            </a:pPr>
            <a:r>
              <a:rPr lang="en-US" sz="2200"/>
              <a:t>You may choose to </a:t>
            </a:r>
            <a:r>
              <a:rPr lang="en-US" sz="2200" b="1"/>
              <a:t>supplement</a:t>
            </a:r>
            <a:r>
              <a:rPr lang="en-US" sz="2200"/>
              <a:t> the program with additional instruction to ensure that all needs are being met.</a:t>
            </a:r>
          </a:p>
          <a:p>
            <a:pPr lvl="1">
              <a:lnSpc>
                <a:spcPct val="120000"/>
              </a:lnSpc>
            </a:pPr>
            <a:r>
              <a:rPr lang="en-US" sz="2200"/>
              <a:t>You may choose to </a:t>
            </a:r>
            <a:r>
              <a:rPr lang="en-US" sz="2200" b="1"/>
              <a:t>apply</a:t>
            </a:r>
            <a:r>
              <a:rPr lang="en-US" sz="2200"/>
              <a:t> the intervention instructional components to grade-level texts to improve the curriculum alignment.</a:t>
            </a:r>
          </a:p>
        </p:txBody>
      </p:sp>
      <p:sp>
        <p:nvSpPr>
          <p:cNvPr id="11" name="Text Placeholder 10">
            <a:extLst>
              <a:ext uri="{FF2B5EF4-FFF2-40B4-BE49-F238E27FC236}">
                <a16:creationId xmlns:a16="http://schemas.microsoft.com/office/drawing/2014/main" id="{C5D85DA2-F511-49F1-A600-482079FABE65}"/>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E990B067-BF49-8B4A-9446-118F5BE980CE}"/>
              </a:ext>
            </a:extLst>
          </p:cNvPr>
          <p:cNvSpPr>
            <a:spLocks noGrp="1"/>
          </p:cNvSpPr>
          <p:nvPr>
            <p:ph type="sldNum" sz="quarter" idx="14"/>
          </p:nvPr>
        </p:nvSpPr>
        <p:spPr/>
        <p:txBody>
          <a:bodyPr/>
          <a:lstStyle/>
          <a:p>
            <a:fld id="{99A20822-4A49-4D36-86E3-300BA48D3F00}" type="slidenum">
              <a:rPr lang="en-US" smtClean="0"/>
              <a:pPr/>
              <a:t>42</a:t>
            </a:fld>
            <a:endParaRPr lang="en-US"/>
          </a:p>
        </p:txBody>
      </p:sp>
    </p:spTree>
    <p:extLst>
      <p:ext uri="{BB962C8B-B14F-4D97-AF65-F5344CB8AC3E}">
        <p14:creationId xmlns:p14="http://schemas.microsoft.com/office/powerpoint/2010/main" val="33971053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6943" y="1048553"/>
            <a:ext cx="7275342" cy="2650936"/>
          </a:xfrm>
        </p:spPr>
        <p:txBody>
          <a:bodyPr/>
          <a:lstStyle/>
          <a:p>
            <a:r>
              <a:rPr lang="en-US">
                <a:solidFill>
                  <a:schemeClr val="accent2"/>
                </a:solidFill>
              </a:rPr>
              <a:t>Attention to Transfer</a:t>
            </a:r>
          </a:p>
        </p:txBody>
      </p:sp>
      <p:sp>
        <p:nvSpPr>
          <p:cNvPr id="4" name="Slide Number Placeholder 3"/>
          <p:cNvSpPr>
            <a:spLocks noGrp="1"/>
          </p:cNvSpPr>
          <p:nvPr>
            <p:ph type="sldNum" sz="quarter" idx="15"/>
          </p:nvPr>
        </p:nvSpPr>
        <p:spPr/>
        <p:txBody>
          <a:bodyPr/>
          <a:lstStyle/>
          <a:p>
            <a:fld id="{99A20822-4A49-4D36-86E3-300BA48D3F00}" type="slidenum">
              <a:rPr lang="en-US" smtClean="0"/>
              <a:pPr/>
              <a:t>43</a:t>
            </a:fld>
            <a:endParaRPr lang="en-US"/>
          </a:p>
        </p:txBody>
      </p:sp>
      <p:pic>
        <p:nvPicPr>
          <p:cNvPr id="6" name="Picture 5" descr="A picture of power lines">
            <a:extLst>
              <a:ext uri="{FF2B5EF4-FFF2-40B4-BE49-F238E27FC236}">
                <a16:creationId xmlns:a16="http://schemas.microsoft.com/office/drawing/2014/main" id="{382EC6E3-9A74-4B8A-BD0F-CBE6C5A472D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264770" y="3669206"/>
            <a:ext cx="2731594" cy="2731594"/>
          </a:xfrm>
          <a:prstGeom prst="rect">
            <a:avLst/>
          </a:prstGeom>
        </p:spPr>
      </p:pic>
    </p:spTree>
    <p:extLst>
      <p:ext uri="{BB962C8B-B14F-4D97-AF65-F5344CB8AC3E}">
        <p14:creationId xmlns:p14="http://schemas.microsoft.com/office/powerpoint/2010/main" val="38878398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DB03CBF-350A-AD4E-9B47-7291B87D06DD}"/>
              </a:ext>
            </a:extLst>
          </p:cNvPr>
          <p:cNvSpPr>
            <a:spLocks noGrp="1"/>
          </p:cNvSpPr>
          <p:nvPr>
            <p:ph type="title"/>
          </p:nvPr>
        </p:nvSpPr>
        <p:spPr/>
        <p:txBody>
          <a:bodyPr/>
          <a:lstStyle/>
          <a:p>
            <a:r>
              <a:rPr lang="en-US"/>
              <a:t>Instructional Transfer</a:t>
            </a:r>
          </a:p>
        </p:txBody>
      </p:sp>
      <p:pic>
        <p:nvPicPr>
          <p:cNvPr id="15" name="Content Placeholder 14" descr="Instructional Transfer chart that shows: phonics intervention leading to post test leading to word reading benchmark assessment leading to standardized test. Below this is a box that says intervention with arrows pointing to reading class pointing to content area classes pointing to independent reading.">
            <a:extLst>
              <a:ext uri="{FF2B5EF4-FFF2-40B4-BE49-F238E27FC236}">
                <a16:creationId xmlns:a16="http://schemas.microsoft.com/office/drawing/2014/main" id="{6CF0AC04-613D-064F-8D82-585A99E19BD0}"/>
              </a:ext>
            </a:extLst>
          </p:cNvPr>
          <p:cNvPicPr>
            <a:picLocks noGrp="1" noChangeAspect="1"/>
          </p:cNvPicPr>
          <p:nvPr>
            <p:ph sz="quarter" idx="15"/>
          </p:nvPr>
        </p:nvPicPr>
        <p:blipFill>
          <a:blip r:embed="rId3" cstate="screen">
            <a:extLst>
              <a:ext uri="{28A0092B-C50C-407E-A947-70E740481C1C}">
                <a14:useLocalDpi xmlns:a14="http://schemas.microsoft.com/office/drawing/2010/main" val="0"/>
              </a:ext>
            </a:extLst>
          </a:blip>
          <a:stretch>
            <a:fillRect/>
          </a:stretch>
        </p:blipFill>
        <p:spPr>
          <a:xfrm>
            <a:off x="1641266" y="907143"/>
            <a:ext cx="8909468" cy="5315415"/>
          </a:xfrm>
        </p:spPr>
      </p:pic>
      <p:sp>
        <p:nvSpPr>
          <p:cNvPr id="4" name="Slide Number Placeholder 3">
            <a:extLst>
              <a:ext uri="{FF2B5EF4-FFF2-40B4-BE49-F238E27FC236}">
                <a16:creationId xmlns:a16="http://schemas.microsoft.com/office/drawing/2014/main" id="{33EF0FB9-5FD1-F647-8B93-662D06D8783E}"/>
              </a:ext>
            </a:extLst>
          </p:cNvPr>
          <p:cNvSpPr>
            <a:spLocks noGrp="1"/>
          </p:cNvSpPr>
          <p:nvPr>
            <p:ph type="sldNum" sz="quarter" idx="14"/>
          </p:nvPr>
        </p:nvSpPr>
        <p:spPr/>
        <p:txBody>
          <a:bodyPr/>
          <a:lstStyle/>
          <a:p>
            <a:fld id="{99A20822-4A49-4D36-86E3-300BA48D3F00}" type="slidenum">
              <a:rPr lang="en-US" smtClean="0"/>
              <a:pPr/>
              <a:t>44</a:t>
            </a:fld>
            <a:endParaRPr lang="en-US"/>
          </a:p>
        </p:txBody>
      </p:sp>
      <p:sp>
        <p:nvSpPr>
          <p:cNvPr id="2" name="Rectangle 1">
            <a:extLst>
              <a:ext uri="{FF2B5EF4-FFF2-40B4-BE49-F238E27FC236}">
                <a16:creationId xmlns:a16="http://schemas.microsoft.com/office/drawing/2014/main" id="{30FFB792-41D7-4F6F-A4FB-5BAB9CE5A203}"/>
              </a:ext>
            </a:extLst>
          </p:cNvPr>
          <p:cNvSpPr/>
          <p:nvPr/>
        </p:nvSpPr>
        <p:spPr>
          <a:xfrm>
            <a:off x="2686786" y="5991725"/>
            <a:ext cx="8451273" cy="461665"/>
          </a:xfrm>
          <a:prstGeom prst="rect">
            <a:avLst/>
          </a:prstGeom>
        </p:spPr>
        <p:txBody>
          <a:bodyPr wrap="square">
            <a:spAutoFit/>
          </a:bodyPr>
          <a:lstStyle/>
          <a:p>
            <a:r>
              <a:rPr lang="en-US" sz="1200"/>
              <a:t>Image created by Meagan Walsh for the NCII webinar</a:t>
            </a:r>
            <a:r>
              <a:rPr lang="en-US" sz="1200" i="1"/>
              <a:t>, The Taxonomy of Intervention Intensity: A Case Example for Building Intervention Intensity in Reading.</a:t>
            </a:r>
          </a:p>
        </p:txBody>
      </p:sp>
    </p:spTree>
    <p:extLst>
      <p:ext uri="{BB962C8B-B14F-4D97-AF65-F5344CB8AC3E}">
        <p14:creationId xmlns:p14="http://schemas.microsoft.com/office/powerpoint/2010/main" val="19824088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Evaluating Attention to Transfer</a:t>
            </a:r>
          </a:p>
        </p:txBody>
      </p:sp>
      <p:sp>
        <p:nvSpPr>
          <p:cNvPr id="9" name="Content Placeholder 2"/>
          <p:cNvSpPr>
            <a:spLocks noGrp="1"/>
          </p:cNvSpPr>
          <p:nvPr>
            <p:ph sz="quarter" idx="15"/>
          </p:nvPr>
        </p:nvSpPr>
        <p:spPr/>
        <p:txBody>
          <a:bodyPr/>
          <a:lstStyle/>
          <a:p>
            <a:pPr marL="0" indent="0">
              <a:buNone/>
            </a:pPr>
            <a:r>
              <a:rPr lang="en-US" sz="2800"/>
              <a:t>To what extent does the intervention . . .</a:t>
            </a:r>
          </a:p>
          <a:p>
            <a:r>
              <a:rPr lang="en-US"/>
              <a:t>help students transfer skills they learn to </a:t>
            </a:r>
            <a:r>
              <a:rPr lang="en-US" b="1"/>
              <a:t>other formats and contexts</a:t>
            </a:r>
            <a:r>
              <a:rPr lang="en-US"/>
              <a:t>?</a:t>
            </a:r>
          </a:p>
          <a:p>
            <a:r>
              <a:rPr lang="en-US"/>
              <a:t>help students realize the</a:t>
            </a:r>
            <a:r>
              <a:rPr lang="en-US" b="1"/>
              <a:t> connection between mastered and related skills</a:t>
            </a:r>
            <a:r>
              <a:rPr lang="en-US"/>
              <a:t>?</a:t>
            </a:r>
          </a:p>
          <a:p>
            <a:r>
              <a:rPr lang="en-US" b="1"/>
              <a:t>demonstrate efficacy on standardized measures or measures of generalization</a:t>
            </a:r>
            <a:r>
              <a:rPr lang="en-US"/>
              <a:t>?</a:t>
            </a:r>
          </a:p>
          <a:p>
            <a:endParaRPr lang="en-US" b="1"/>
          </a:p>
        </p:txBody>
      </p:sp>
      <p:sp>
        <p:nvSpPr>
          <p:cNvPr id="4" name="Slide Number Placeholder 3"/>
          <p:cNvSpPr>
            <a:spLocks noGrp="1"/>
          </p:cNvSpPr>
          <p:nvPr>
            <p:ph type="sldNum" sz="quarter" idx="14"/>
          </p:nvPr>
        </p:nvSpPr>
        <p:spPr/>
        <p:txBody>
          <a:bodyPr/>
          <a:lstStyle/>
          <a:p>
            <a:fld id="{99A20822-4A49-4D36-86E3-300BA48D3F00}" type="slidenum">
              <a:rPr lang="en-US" smtClean="0"/>
              <a:pPr/>
              <a:t>45</a:t>
            </a:fld>
            <a:endParaRPr lang="en-US"/>
          </a:p>
        </p:txBody>
      </p:sp>
      <p:pic>
        <p:nvPicPr>
          <p:cNvPr id="8" name="Picture 7">
            <a:extLst>
              <a:ext uri="{FF2B5EF4-FFF2-40B4-BE49-F238E27FC236}">
                <a16:creationId xmlns:a16="http://schemas.microsoft.com/office/drawing/2014/main" id="{E86BF554-2C52-5E45-BB66-0394F174323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528912" y="4430941"/>
            <a:ext cx="2698066" cy="1880215"/>
          </a:xfrm>
          <a:prstGeom prst="rect">
            <a:avLst/>
          </a:prstGeom>
        </p:spPr>
      </p:pic>
    </p:spTree>
    <p:extLst>
      <p:ext uri="{BB962C8B-B14F-4D97-AF65-F5344CB8AC3E}">
        <p14:creationId xmlns:p14="http://schemas.microsoft.com/office/powerpoint/2010/main" val="19469524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FE8D1-617A-8241-B397-794EE61C10EE}"/>
              </a:ext>
            </a:extLst>
          </p:cNvPr>
          <p:cNvSpPr>
            <a:spLocks noGrp="1"/>
          </p:cNvSpPr>
          <p:nvPr>
            <p:ph type="title"/>
          </p:nvPr>
        </p:nvSpPr>
        <p:spPr/>
        <p:txBody>
          <a:bodyPr/>
          <a:lstStyle/>
          <a:p>
            <a:r>
              <a:rPr lang="en-US"/>
              <a:t>Attention to Transfer Rating Scale</a:t>
            </a:r>
          </a:p>
        </p:txBody>
      </p:sp>
      <p:sp>
        <p:nvSpPr>
          <p:cNvPr id="5" name="Slide Number Placeholder 4">
            <a:extLst>
              <a:ext uri="{FF2B5EF4-FFF2-40B4-BE49-F238E27FC236}">
                <a16:creationId xmlns:a16="http://schemas.microsoft.com/office/drawing/2014/main" id="{5CBBB609-E579-4745-97F7-30A6AFF4F992}"/>
              </a:ext>
            </a:extLst>
          </p:cNvPr>
          <p:cNvSpPr>
            <a:spLocks noGrp="1"/>
          </p:cNvSpPr>
          <p:nvPr>
            <p:ph type="sldNum" sz="quarter" idx="14"/>
          </p:nvPr>
        </p:nvSpPr>
        <p:spPr/>
        <p:txBody>
          <a:bodyPr/>
          <a:lstStyle/>
          <a:p>
            <a:fld id="{99A20822-4A49-4D36-86E3-300BA48D3F00}" type="slidenum">
              <a:rPr lang="en-US" smtClean="0"/>
              <a:t>46</a:t>
            </a:fld>
            <a:endParaRPr lang="en-US"/>
          </a:p>
        </p:txBody>
      </p:sp>
      <p:graphicFrame>
        <p:nvGraphicFramePr>
          <p:cNvPr id="6" name="Content Placeholder 20">
            <a:extLst>
              <a:ext uri="{FF2B5EF4-FFF2-40B4-BE49-F238E27FC236}">
                <a16:creationId xmlns:a16="http://schemas.microsoft.com/office/drawing/2014/main" id="{AE846EAB-212A-614A-A67A-383D42F069DF}"/>
              </a:ext>
            </a:extLst>
          </p:cNvPr>
          <p:cNvGraphicFramePr>
            <a:graphicFrameLocks/>
          </p:cNvGraphicFramePr>
          <p:nvPr>
            <p:extLst>
              <p:ext uri="{D42A27DB-BD31-4B8C-83A1-F6EECF244321}">
                <p14:modId xmlns:p14="http://schemas.microsoft.com/office/powerpoint/2010/main" val="2768235379"/>
              </p:ext>
            </p:extLst>
          </p:nvPr>
        </p:nvGraphicFramePr>
        <p:xfrm>
          <a:off x="457200" y="1485900"/>
          <a:ext cx="11274424" cy="3933285"/>
        </p:xfrm>
        <a:graphic>
          <a:graphicData uri="http://schemas.openxmlformats.org/drawingml/2006/table">
            <a:tbl>
              <a:tblPr firstRow="1" bandRow="1">
                <a:tableStyleId>{5940675A-B579-460E-94D1-54222C63F5DA}</a:tableStyleId>
              </a:tblPr>
              <a:tblGrid>
                <a:gridCol w="2818606">
                  <a:extLst>
                    <a:ext uri="{9D8B030D-6E8A-4147-A177-3AD203B41FA5}">
                      <a16:colId xmlns:a16="http://schemas.microsoft.com/office/drawing/2014/main" val="2021640973"/>
                    </a:ext>
                  </a:extLst>
                </a:gridCol>
                <a:gridCol w="2818606">
                  <a:extLst>
                    <a:ext uri="{9D8B030D-6E8A-4147-A177-3AD203B41FA5}">
                      <a16:colId xmlns:a16="http://schemas.microsoft.com/office/drawing/2014/main" val="2825273668"/>
                    </a:ext>
                  </a:extLst>
                </a:gridCol>
                <a:gridCol w="2818606">
                  <a:extLst>
                    <a:ext uri="{9D8B030D-6E8A-4147-A177-3AD203B41FA5}">
                      <a16:colId xmlns:a16="http://schemas.microsoft.com/office/drawing/2014/main" val="1209125442"/>
                    </a:ext>
                  </a:extLst>
                </a:gridCol>
                <a:gridCol w="2818606">
                  <a:extLst>
                    <a:ext uri="{9D8B030D-6E8A-4147-A177-3AD203B41FA5}">
                      <a16:colId xmlns:a16="http://schemas.microsoft.com/office/drawing/2014/main" val="1518851305"/>
                    </a:ext>
                  </a:extLst>
                </a:gridCol>
              </a:tblGrid>
              <a:tr h="417920">
                <a:tc>
                  <a:txBody>
                    <a:bodyPr/>
                    <a:lstStyle/>
                    <a:p>
                      <a:pPr algn="ctr"/>
                      <a:r>
                        <a:rPr lang="en-US" sz="2400" b="1">
                          <a:effectLst>
                            <a:outerShdw blurRad="50800" dist="38100" dir="2700000" algn="tl" rotWithShape="0">
                              <a:prstClr val="black">
                                <a:alpha val="40000"/>
                              </a:prstClr>
                            </a:outerShdw>
                          </a:effectLst>
                        </a:rPr>
                        <a:t>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1</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2</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3</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extLst>
                  <a:ext uri="{0D108BD9-81ED-4DB2-BD59-A6C34878D82A}">
                    <a16:rowId xmlns:a16="http://schemas.microsoft.com/office/drawing/2014/main" val="136588026"/>
                  </a:ext>
                </a:extLst>
              </a:tr>
              <a:tr h="641445">
                <a:tc>
                  <a:txBody>
                    <a:bodyPr/>
                    <a:lstStyle/>
                    <a:p>
                      <a:pPr algn="ctr"/>
                      <a:r>
                        <a:rPr lang="en-US" sz="1800" b="1"/>
                        <a:t>Fails</a:t>
                      </a:r>
                      <a:r>
                        <a:rPr lang="en-US" sz="1800" b="0"/>
                        <a:t> to </a:t>
                      </a:r>
                    </a:p>
                    <a:p>
                      <a:pPr algn="ctr"/>
                      <a:r>
                        <a:rPr lang="en-US" sz="1800" b="0"/>
                        <a:t>address standard</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25000"/>
                      </a:schemeClr>
                    </a:solidFill>
                  </a:tcPr>
                </a:tc>
                <a:tc>
                  <a:txBody>
                    <a:bodyPr/>
                    <a:lstStyle/>
                    <a:p>
                      <a:pPr algn="ctr"/>
                      <a:r>
                        <a:rPr lang="en-US" sz="1800"/>
                        <a:t>Addresses </a:t>
                      </a:r>
                    </a:p>
                    <a:p>
                      <a:pPr algn="ctr"/>
                      <a:r>
                        <a:rPr lang="en-US" sz="1800"/>
                        <a:t>standard </a:t>
                      </a:r>
                      <a:r>
                        <a:rPr lang="en-US" sz="1800" b="1"/>
                        <a:t>minimally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50000"/>
                      </a:schemeClr>
                    </a:solidFill>
                  </a:tcPr>
                </a:tc>
                <a:tc>
                  <a:txBody>
                    <a:bodyPr/>
                    <a:lstStyle/>
                    <a:p>
                      <a:pPr algn="ctr"/>
                      <a:r>
                        <a:rPr lang="en-US" sz="1800"/>
                        <a:t>Addresses </a:t>
                      </a:r>
                    </a:p>
                    <a:p>
                      <a:pPr algn="ctr"/>
                      <a:r>
                        <a:rPr lang="en-US" sz="1800"/>
                        <a:t>standard </a:t>
                      </a:r>
                      <a:r>
                        <a:rPr lang="en-US" sz="1800" b="1"/>
                        <a:t>moderately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75000"/>
                      </a:schemeClr>
                    </a:solidFill>
                  </a:tcPr>
                </a:tc>
                <a:tc>
                  <a:txBody>
                    <a:bodyPr/>
                    <a:lstStyle/>
                    <a:p>
                      <a:pPr algn="ctr"/>
                      <a:r>
                        <a:rPr lang="en-US" sz="1800"/>
                        <a:t>Addresses </a:t>
                      </a:r>
                    </a:p>
                    <a:p>
                      <a:pPr algn="ctr"/>
                      <a:r>
                        <a:rPr lang="en-US" sz="1800"/>
                        <a:t>standard </a:t>
                      </a:r>
                      <a:r>
                        <a:rPr lang="en-US" sz="1800" b="1"/>
                        <a:t>well</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solidFill>
                  </a:tcPr>
                </a:tc>
                <a:extLst>
                  <a:ext uri="{0D108BD9-81ED-4DB2-BD59-A6C34878D82A}">
                    <a16:rowId xmlns:a16="http://schemas.microsoft.com/office/drawing/2014/main" val="873621820"/>
                  </a:ext>
                </a:extLst>
              </a:tr>
              <a:tr h="2587764">
                <a:tc>
                  <a:txBody>
                    <a:bodyPr/>
                    <a:lstStyle/>
                    <a:p>
                      <a:pPr marL="0" indent="0" algn="ctr">
                        <a:spcAft>
                          <a:spcPts val="1200"/>
                        </a:spcAft>
                        <a:buFont typeface="Arial" panose="020B0604020202020204" pitchFamily="34" charset="0"/>
                        <a:buNone/>
                      </a:pPr>
                      <a:r>
                        <a:rPr lang="en-US" sz="1800" kern="1200">
                          <a:solidFill>
                            <a:schemeClr val="tx1"/>
                          </a:solidFill>
                          <a:effectLst/>
                          <a:latin typeface="+mn-lt"/>
                          <a:ea typeface="+mn-ea"/>
                          <a:cs typeface="+mn-cs"/>
                        </a:rPr>
                        <a:t>Does not promote transfer.</a:t>
                      </a:r>
                      <a:r>
                        <a:rPr lang="en-US" sz="1800">
                          <a:effectLst/>
                        </a:rPr>
                        <a:t> </a:t>
                      </a:r>
                      <a:endParaRPr lang="en-US" sz="1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kern="1200">
                          <a:solidFill>
                            <a:schemeClr val="tx1"/>
                          </a:solidFill>
                          <a:effectLst/>
                          <a:latin typeface="+mn-lt"/>
                          <a:ea typeface="+mn-ea"/>
                          <a:cs typeface="+mn-cs"/>
                        </a:rPr>
                        <a:t>Promotes transfer in one (1) of the following ways: </a:t>
                      </a:r>
                    </a:p>
                    <a:p>
                      <a:endParaRPr lang="en-US" sz="1800" kern="1200">
                        <a:solidFill>
                          <a:schemeClr val="tx1"/>
                        </a:solidFill>
                        <a:effectLst/>
                        <a:latin typeface="+mn-lt"/>
                        <a:ea typeface="+mn-ea"/>
                        <a:cs typeface="+mn-cs"/>
                      </a:endParaRPr>
                    </a:p>
                    <a:p>
                      <a:pPr marL="285750" lvl="0" indent="-285750">
                        <a:buFont typeface="Arial" panose="020B0604020202020204" pitchFamily="34" charset="0"/>
                        <a:buChar char="•"/>
                      </a:pPr>
                      <a:r>
                        <a:rPr lang="en-US" sz="1800" kern="1200">
                          <a:solidFill>
                            <a:schemeClr val="tx1"/>
                          </a:solidFill>
                          <a:effectLst/>
                          <a:latin typeface="+mn-lt"/>
                          <a:ea typeface="+mn-ea"/>
                          <a:cs typeface="+mn-cs"/>
                        </a:rPr>
                        <a:t>Promotes self-regulation and goal setting</a:t>
                      </a:r>
                    </a:p>
                    <a:p>
                      <a:pPr marL="285750" lvl="0" indent="-285750">
                        <a:buFont typeface="Arial" panose="020B0604020202020204" pitchFamily="34" charset="0"/>
                        <a:buChar char="•"/>
                      </a:pPr>
                      <a:r>
                        <a:rPr lang="en-US" sz="1800" kern="1200">
                          <a:solidFill>
                            <a:schemeClr val="tx1"/>
                          </a:solidFill>
                          <a:effectLst/>
                          <a:latin typeface="+mn-lt"/>
                          <a:ea typeface="+mn-ea"/>
                          <a:cs typeface="+mn-cs"/>
                        </a:rPr>
                        <a:t>Cumulative review</a:t>
                      </a:r>
                    </a:p>
                    <a:p>
                      <a:pPr marL="285750" indent="-285750">
                        <a:buFont typeface="Arial" panose="020B0604020202020204" pitchFamily="34" charset="0"/>
                        <a:buChar char="•"/>
                      </a:pPr>
                      <a:r>
                        <a:rPr lang="en-US" sz="1800" kern="1200">
                          <a:solidFill>
                            <a:schemeClr val="tx1"/>
                          </a:solidFill>
                          <a:effectLst/>
                          <a:latin typeface="+mn-lt"/>
                          <a:ea typeface="+mn-ea"/>
                          <a:cs typeface="+mn-cs"/>
                        </a:rPr>
                        <a:t>Varied contexts</a:t>
                      </a:r>
                      <a:r>
                        <a:rPr lang="en-US" sz="1800">
                          <a:effectLst/>
                        </a:rPr>
                        <a:t> </a:t>
                      </a:r>
                      <a:endParaRPr lang="en-US" sz="1800" b="0"/>
                    </a:p>
                  </a:txBody>
                  <a:tcPr marL="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kern="1200">
                          <a:solidFill>
                            <a:schemeClr val="tx1"/>
                          </a:solidFill>
                          <a:effectLst/>
                          <a:latin typeface="+mn-lt"/>
                          <a:ea typeface="+mn-ea"/>
                          <a:cs typeface="+mn-cs"/>
                        </a:rPr>
                        <a:t>Promotes transfer in 2-3 of the following ways: </a:t>
                      </a:r>
                    </a:p>
                    <a:p>
                      <a:endParaRPr lang="en-US" sz="1800" kern="1200">
                        <a:solidFill>
                          <a:schemeClr val="tx1"/>
                        </a:solidFill>
                        <a:effectLst/>
                        <a:latin typeface="+mn-lt"/>
                        <a:ea typeface="+mn-ea"/>
                        <a:cs typeface="+mn-cs"/>
                      </a:endParaRPr>
                    </a:p>
                    <a:p>
                      <a:pPr marL="285750" lvl="0" indent="-285750">
                        <a:buFont typeface="Arial" panose="020B0604020202020204" pitchFamily="34" charset="0"/>
                        <a:buChar char="•"/>
                      </a:pPr>
                      <a:r>
                        <a:rPr lang="en-US" sz="1800" kern="1200">
                          <a:solidFill>
                            <a:schemeClr val="tx1"/>
                          </a:solidFill>
                          <a:effectLst/>
                          <a:latin typeface="+mn-lt"/>
                          <a:ea typeface="+mn-ea"/>
                          <a:cs typeface="+mn-cs"/>
                        </a:rPr>
                        <a:t>Promotes self-regulation and goal setting</a:t>
                      </a:r>
                    </a:p>
                    <a:p>
                      <a:pPr marL="285750" lvl="0" indent="-285750">
                        <a:buFont typeface="Arial" panose="020B0604020202020204" pitchFamily="34" charset="0"/>
                        <a:buChar char="•"/>
                      </a:pPr>
                      <a:r>
                        <a:rPr lang="en-US" sz="1800" kern="1200">
                          <a:solidFill>
                            <a:schemeClr val="tx1"/>
                          </a:solidFill>
                          <a:effectLst/>
                          <a:latin typeface="+mn-lt"/>
                          <a:ea typeface="+mn-ea"/>
                          <a:cs typeface="+mn-cs"/>
                        </a:rPr>
                        <a:t>Cumulative review</a:t>
                      </a:r>
                    </a:p>
                    <a:p>
                      <a:pPr marL="285750" lvl="0" indent="-285750">
                        <a:buFont typeface="Arial" panose="020B0604020202020204" pitchFamily="34" charset="0"/>
                        <a:buChar char="•"/>
                      </a:pPr>
                      <a:r>
                        <a:rPr lang="en-US" sz="1800" kern="1200">
                          <a:solidFill>
                            <a:schemeClr val="tx1"/>
                          </a:solidFill>
                          <a:effectLst/>
                          <a:latin typeface="+mn-lt"/>
                          <a:ea typeface="+mn-ea"/>
                          <a:cs typeface="+mn-cs"/>
                        </a:rPr>
                        <a:t>Varied contexts</a:t>
                      </a:r>
                    </a:p>
                  </a:txBody>
                  <a:tcPr marL="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kern="1200">
                          <a:solidFill>
                            <a:schemeClr val="tx1"/>
                          </a:solidFill>
                          <a:effectLst/>
                          <a:latin typeface="+mn-lt"/>
                          <a:ea typeface="+mn-ea"/>
                          <a:cs typeface="+mn-cs"/>
                        </a:rPr>
                        <a:t>Promotes transfer in all of the following ways: </a:t>
                      </a:r>
                    </a:p>
                    <a:p>
                      <a:endParaRPr lang="en-US" sz="1800" kern="1200">
                        <a:solidFill>
                          <a:schemeClr val="tx1"/>
                        </a:solidFill>
                        <a:effectLst/>
                        <a:latin typeface="+mn-lt"/>
                        <a:ea typeface="+mn-ea"/>
                        <a:cs typeface="+mn-cs"/>
                      </a:endParaRPr>
                    </a:p>
                    <a:p>
                      <a:pPr marL="285750" lvl="0" indent="-285750">
                        <a:buFont typeface="Arial" panose="020B0604020202020204" pitchFamily="34" charset="0"/>
                        <a:buChar char="•"/>
                      </a:pPr>
                      <a:r>
                        <a:rPr lang="en-US" sz="1800" kern="1200">
                          <a:solidFill>
                            <a:schemeClr val="tx1"/>
                          </a:solidFill>
                          <a:effectLst/>
                          <a:latin typeface="+mn-lt"/>
                          <a:ea typeface="+mn-ea"/>
                          <a:cs typeface="+mn-cs"/>
                        </a:rPr>
                        <a:t>Promotes self-regulation and goal setting</a:t>
                      </a:r>
                    </a:p>
                    <a:p>
                      <a:pPr marL="285750" lvl="0" indent="-285750">
                        <a:buFont typeface="Arial" panose="020B0604020202020204" pitchFamily="34" charset="0"/>
                        <a:buChar char="•"/>
                      </a:pPr>
                      <a:r>
                        <a:rPr lang="en-US" sz="1800" kern="1200">
                          <a:solidFill>
                            <a:schemeClr val="tx1"/>
                          </a:solidFill>
                          <a:effectLst/>
                          <a:latin typeface="+mn-lt"/>
                          <a:ea typeface="+mn-ea"/>
                          <a:cs typeface="+mn-cs"/>
                        </a:rPr>
                        <a:t>Cumulative review</a:t>
                      </a:r>
                    </a:p>
                    <a:p>
                      <a:pPr marL="285750" lvl="0" indent="-285750">
                        <a:buFont typeface="Arial" panose="020B0604020202020204" pitchFamily="34" charset="0"/>
                        <a:buChar char="•"/>
                      </a:pPr>
                      <a:r>
                        <a:rPr lang="en-US" sz="1800" kern="1200">
                          <a:solidFill>
                            <a:schemeClr val="tx1"/>
                          </a:solidFill>
                          <a:effectLst/>
                          <a:latin typeface="+mn-lt"/>
                          <a:ea typeface="+mn-ea"/>
                          <a:cs typeface="+mn-cs"/>
                        </a:rPr>
                        <a:t>Varied contexts</a:t>
                      </a:r>
                      <a:endParaRPr lang="en-US" sz="2400" b="0" u="none">
                        <a:effectLst/>
                      </a:endParaRPr>
                    </a:p>
                    <a:p>
                      <a:pPr marL="285750" indent="-285750">
                        <a:buFont typeface="Arial" panose="020B0604020202020204" pitchFamily="34" charset="0"/>
                        <a:buChar char="•"/>
                      </a:pPr>
                      <a:r>
                        <a:rPr lang="en-US" sz="1800" b="0" u="none"/>
                        <a:t>Empirical evidence of transfer</a:t>
                      </a:r>
                    </a:p>
                  </a:txBody>
                  <a:tcPr marL="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3970072"/>
                  </a:ext>
                </a:extLst>
              </a:tr>
            </a:tbl>
          </a:graphicData>
        </a:graphic>
      </p:graphicFrame>
    </p:spTree>
    <p:extLst>
      <p:ext uri="{BB962C8B-B14F-4D97-AF65-F5344CB8AC3E}">
        <p14:creationId xmlns:p14="http://schemas.microsoft.com/office/powerpoint/2010/main" val="14428947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F2ED2B5-3D64-D848-A339-823A5EF3396A}"/>
              </a:ext>
            </a:extLst>
          </p:cNvPr>
          <p:cNvSpPr>
            <a:spLocks noGrp="1"/>
          </p:cNvSpPr>
          <p:nvPr>
            <p:ph type="title"/>
          </p:nvPr>
        </p:nvSpPr>
        <p:spPr>
          <a:xfrm>
            <a:off x="0" y="0"/>
            <a:ext cx="12192000" cy="1280160"/>
          </a:xfrm>
        </p:spPr>
        <p:txBody>
          <a:bodyPr>
            <a:normAutofit/>
          </a:bodyPr>
          <a:lstStyle/>
          <a:p>
            <a:r>
              <a:rPr lang="en-US"/>
              <a:t>Rating Attention to Transfer: </a:t>
            </a:r>
            <a:br>
              <a:rPr lang="en-US"/>
            </a:br>
            <a:r>
              <a:rPr lang="en-US"/>
              <a:t>Demonstration</a:t>
            </a:r>
          </a:p>
        </p:txBody>
      </p:sp>
      <p:sp>
        <p:nvSpPr>
          <p:cNvPr id="8" name="Content Placeholder 7">
            <a:extLst>
              <a:ext uri="{FF2B5EF4-FFF2-40B4-BE49-F238E27FC236}">
                <a16:creationId xmlns:a16="http://schemas.microsoft.com/office/drawing/2014/main" id="{FDD10187-4C1D-5043-9502-8D4625D3848C}"/>
              </a:ext>
            </a:extLst>
          </p:cNvPr>
          <p:cNvSpPr>
            <a:spLocks noGrp="1"/>
          </p:cNvSpPr>
          <p:nvPr>
            <p:ph sz="quarter" idx="15"/>
          </p:nvPr>
        </p:nvSpPr>
        <p:spPr/>
        <p:txBody>
          <a:bodyPr>
            <a:normAutofit fontScale="92500"/>
          </a:bodyPr>
          <a:lstStyle/>
          <a:p>
            <a:pPr marL="0" indent="0">
              <a:buNone/>
            </a:pPr>
            <a:r>
              <a:rPr lang="en-US" b="1"/>
              <a:t>Promoting self-regulation:</a:t>
            </a:r>
          </a:p>
          <a:p>
            <a:r>
              <a:rPr lang="en-US"/>
              <a:t>Introduce strategies in the context of a favorite activity.</a:t>
            </a:r>
          </a:p>
          <a:p>
            <a:r>
              <a:rPr lang="en-US"/>
              <a:t>Begin each session with a discussion of strategy use outside the intervention.</a:t>
            </a:r>
          </a:p>
          <a:p>
            <a:r>
              <a:rPr lang="en-US"/>
              <a:t>Use a strategy checklist during the session.</a:t>
            </a:r>
          </a:p>
          <a:p>
            <a:r>
              <a:rPr lang="en-US"/>
              <a:t>Use of acronyms.</a:t>
            </a:r>
          </a:p>
          <a:p>
            <a:r>
              <a:rPr lang="en-US"/>
              <a:t>End session with a reminder to practice strategies.</a:t>
            </a:r>
          </a:p>
          <a:p>
            <a:r>
              <a:rPr lang="en-US"/>
              <a:t>Students receive a new strategy sticky note after each session.</a:t>
            </a:r>
          </a:p>
          <a:p>
            <a:r>
              <a:rPr lang="en-US"/>
              <a:t>Students regularly receive a new strategy bookmark.</a:t>
            </a:r>
          </a:p>
        </p:txBody>
      </p:sp>
      <p:sp>
        <p:nvSpPr>
          <p:cNvPr id="7" name="Text Placeholder 6">
            <a:extLst>
              <a:ext uri="{FF2B5EF4-FFF2-40B4-BE49-F238E27FC236}">
                <a16:creationId xmlns:a16="http://schemas.microsoft.com/office/drawing/2014/main" id="{6176A7A1-19B5-F44B-ADDA-119462D228F3}"/>
              </a:ext>
            </a:extLst>
          </p:cNvPr>
          <p:cNvSpPr>
            <a:spLocks noGrp="1"/>
          </p:cNvSpPr>
          <p:nvPr>
            <p:ph type="body" sz="quarter" idx="13"/>
          </p:nvPr>
        </p:nvSpPr>
        <p:spPr/>
        <p:txBody>
          <a:bodyPr/>
          <a:lstStyle/>
          <a:p>
            <a:r>
              <a:rPr lang="en-US"/>
              <a:t>Source: Walsh, Fuchs, Patton, Fuchs, and Lehman (2019).</a:t>
            </a:r>
          </a:p>
        </p:txBody>
      </p:sp>
      <p:sp>
        <p:nvSpPr>
          <p:cNvPr id="5" name="Slide Number Placeholder 4">
            <a:extLst>
              <a:ext uri="{FF2B5EF4-FFF2-40B4-BE49-F238E27FC236}">
                <a16:creationId xmlns:a16="http://schemas.microsoft.com/office/drawing/2014/main" id="{3D5EFDBD-6EE3-F447-BDAF-97F198EAEADC}"/>
              </a:ext>
            </a:extLst>
          </p:cNvPr>
          <p:cNvSpPr>
            <a:spLocks noGrp="1"/>
          </p:cNvSpPr>
          <p:nvPr>
            <p:ph type="sldNum" sz="quarter" idx="14"/>
          </p:nvPr>
        </p:nvSpPr>
        <p:spPr/>
        <p:txBody>
          <a:bodyPr/>
          <a:lstStyle/>
          <a:p>
            <a:fld id="{99A20822-4A49-4D36-86E3-300BA48D3F00}" type="slidenum">
              <a:rPr lang="en-US" smtClean="0"/>
              <a:t>47</a:t>
            </a:fld>
            <a:endParaRPr lang="en-US"/>
          </a:p>
        </p:txBody>
      </p:sp>
    </p:spTree>
    <p:extLst>
      <p:ext uri="{BB962C8B-B14F-4D97-AF65-F5344CB8AC3E}">
        <p14:creationId xmlns:p14="http://schemas.microsoft.com/office/powerpoint/2010/main" val="4258108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CC41E-646B-BA43-B016-83BD37566A06}"/>
              </a:ext>
            </a:extLst>
          </p:cNvPr>
          <p:cNvSpPr>
            <a:spLocks noGrp="1"/>
          </p:cNvSpPr>
          <p:nvPr>
            <p:ph type="title"/>
          </p:nvPr>
        </p:nvSpPr>
        <p:spPr/>
        <p:txBody>
          <a:bodyPr/>
          <a:lstStyle/>
          <a:p>
            <a:pPr algn="ctr"/>
            <a:r>
              <a:rPr lang="en-US"/>
              <a:t>The Strategies</a:t>
            </a:r>
          </a:p>
        </p:txBody>
      </p:sp>
      <p:sp>
        <p:nvSpPr>
          <p:cNvPr id="9" name="Text Placeholder 8">
            <a:extLst>
              <a:ext uri="{FF2B5EF4-FFF2-40B4-BE49-F238E27FC236}">
                <a16:creationId xmlns:a16="http://schemas.microsoft.com/office/drawing/2014/main" id="{C6ACE308-C8EB-4420-A0A4-0B60E24C3D69}"/>
              </a:ext>
            </a:extLst>
          </p:cNvPr>
          <p:cNvSpPr>
            <a:spLocks noGrp="1"/>
          </p:cNvSpPr>
          <p:nvPr>
            <p:ph type="body" sz="quarter" idx="13"/>
          </p:nvPr>
        </p:nvSpPr>
        <p:spPr>
          <a:xfrm>
            <a:off x="3048399" y="6255409"/>
            <a:ext cx="11274552" cy="192024"/>
          </a:xfrm>
        </p:spPr>
        <p:txBody>
          <a:bodyPr/>
          <a:lstStyle/>
          <a:p>
            <a:pPr lvl="0">
              <a:spcBef>
                <a:spcPts val="1800"/>
              </a:spcBef>
              <a:buClr>
                <a:srgbClr val="C25131"/>
              </a:buClr>
              <a:defRPr/>
            </a:pPr>
            <a:r>
              <a:rPr lang="en-US">
                <a:solidFill>
                  <a:srgbClr val="262626"/>
                </a:solidFill>
              </a:rPr>
              <a:t>Source: Walsh, Fuchs, Patton, Lehman, &amp; Fuchs, 2019</a:t>
            </a:r>
          </a:p>
        </p:txBody>
      </p:sp>
      <p:sp>
        <p:nvSpPr>
          <p:cNvPr id="11" name="Slide Number Placeholder 10">
            <a:extLst>
              <a:ext uri="{FF2B5EF4-FFF2-40B4-BE49-F238E27FC236}">
                <a16:creationId xmlns:a16="http://schemas.microsoft.com/office/drawing/2014/main" id="{01A5C11C-0272-4803-9E3A-21A70C0AEAEE}"/>
              </a:ext>
            </a:extLst>
          </p:cNvPr>
          <p:cNvSpPr>
            <a:spLocks noGrp="1"/>
          </p:cNvSpPr>
          <p:nvPr>
            <p:ph type="sldNum" sz="quarter" idx="14"/>
          </p:nvPr>
        </p:nvSpPr>
        <p:spPr/>
        <p:txBody>
          <a:bodyPr/>
          <a:lstStyle/>
          <a:p>
            <a:fld id="{99A20822-4A49-4D36-86E3-300BA48D3F00}" type="slidenum">
              <a:rPr lang="en-US" smtClean="0"/>
              <a:pPr/>
              <a:t>48</a:t>
            </a:fld>
            <a:endParaRPr lang="en-US"/>
          </a:p>
        </p:txBody>
      </p:sp>
      <p:pic>
        <p:nvPicPr>
          <p:cNvPr id="12" name="Content Placeholder 13" descr="The best detectives always think">
            <a:extLst>
              <a:ext uri="{FF2B5EF4-FFF2-40B4-BE49-F238E27FC236}">
                <a16:creationId xmlns:a16="http://schemas.microsoft.com/office/drawing/2014/main" id="{416AF474-45DC-4536-906D-FA16A6FEE988}"/>
              </a:ext>
            </a:extLst>
          </p:cNvPr>
          <p:cNvPicPr>
            <a:picLocks noGrp="1" noChangeAspect="1"/>
          </p:cNvPicPr>
          <p:nvPr>
            <p:ph sz="quarter" idx="15"/>
          </p:nvPr>
        </p:nvPicPr>
        <p:blipFill>
          <a:blip r:embed="rId3" cstate="screen">
            <a:extLst>
              <a:ext uri="{28A0092B-C50C-407E-A947-70E740481C1C}">
                <a14:useLocalDpi xmlns:a14="http://schemas.microsoft.com/office/drawing/2010/main" val="0"/>
              </a:ext>
            </a:extLst>
          </a:blip>
          <a:stretch>
            <a:fillRect/>
          </a:stretch>
        </p:blipFill>
        <p:spPr>
          <a:xfrm>
            <a:off x="3048399" y="1087500"/>
            <a:ext cx="6441965" cy="4977791"/>
          </a:xfrm>
          <a:ln w="38100">
            <a:solidFill>
              <a:schemeClr val="tx1"/>
            </a:solidFill>
          </a:ln>
        </p:spPr>
      </p:pic>
    </p:spTree>
    <p:extLst>
      <p:ext uri="{BB962C8B-B14F-4D97-AF65-F5344CB8AC3E}">
        <p14:creationId xmlns:p14="http://schemas.microsoft.com/office/powerpoint/2010/main" val="18823339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9E751-7604-D843-B5D9-9145990C6738}"/>
              </a:ext>
            </a:extLst>
          </p:cNvPr>
          <p:cNvSpPr>
            <a:spLocks noGrp="1"/>
          </p:cNvSpPr>
          <p:nvPr>
            <p:ph type="title"/>
          </p:nvPr>
        </p:nvSpPr>
        <p:spPr>
          <a:xfrm>
            <a:off x="566928" y="165835"/>
            <a:ext cx="10058400" cy="1609344"/>
          </a:xfrm>
        </p:spPr>
        <p:txBody>
          <a:bodyPr/>
          <a:lstStyle/>
          <a:p>
            <a:pPr algn="ctr"/>
            <a:r>
              <a:rPr lang="en-US"/>
              <a:t>Promoting Transfer</a:t>
            </a:r>
          </a:p>
        </p:txBody>
      </p:sp>
      <p:sp>
        <p:nvSpPr>
          <p:cNvPr id="12" name="Text Placeholder 6">
            <a:extLst>
              <a:ext uri="{FF2B5EF4-FFF2-40B4-BE49-F238E27FC236}">
                <a16:creationId xmlns:a16="http://schemas.microsoft.com/office/drawing/2014/main" id="{6176A7A1-19B5-F44B-ADDA-119462D228F3}"/>
              </a:ext>
            </a:extLst>
          </p:cNvPr>
          <p:cNvSpPr>
            <a:spLocks noGrp="1"/>
          </p:cNvSpPr>
          <p:nvPr/>
        </p:nvSpPr>
        <p:spPr>
          <a:xfrm>
            <a:off x="458724" y="5594413"/>
            <a:ext cx="3124448" cy="476778"/>
          </a:xfrm>
          <a:prstGeom prst="rect">
            <a:avLst/>
          </a:prstGeom>
          <a:ln>
            <a:noFill/>
          </a:ln>
        </p:spPr>
        <p:txBody>
          <a:bodyPr vert="horz" lIns="0" tIns="0" rIns="0" bIns="0" rtlCol="0"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b="0" i="0" kern="1200">
                <a:solidFill>
                  <a:schemeClr val="tx1"/>
                </a:solidFill>
                <a:latin typeface="+mn-lt"/>
                <a:ea typeface="Calibri"/>
                <a:cs typeface="Calibri"/>
              </a:defRPr>
            </a:lvl1pPr>
            <a:lvl2pPr marL="258366" marR="0" indent="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None/>
              <a:tabLst/>
              <a:defRPr sz="750" b="0" i="0" kern="1200">
                <a:solidFill>
                  <a:schemeClr val="tx1"/>
                </a:solidFill>
                <a:latin typeface="+mn-lt"/>
                <a:ea typeface="Calibri"/>
                <a:cs typeface="Calibri"/>
              </a:defRPr>
            </a:lvl2pPr>
            <a:lvl3pPr marL="480060" marR="0" indent="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None/>
              <a:tabLst/>
              <a:defRPr sz="750" b="0" i="0" kern="1200">
                <a:solidFill>
                  <a:schemeClr val="tx1"/>
                </a:solidFill>
                <a:latin typeface="+mn-lt"/>
                <a:ea typeface="Calibri"/>
                <a:cs typeface="Calibri"/>
              </a:defRPr>
            </a:lvl3pPr>
            <a:lvl4pPr marL="720090" marR="0" indent="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None/>
              <a:tabLst/>
              <a:defRPr sz="750" b="0" i="0" kern="1200">
                <a:solidFill>
                  <a:schemeClr val="tx1"/>
                </a:solidFill>
                <a:latin typeface="+mn-lt"/>
                <a:ea typeface="Calibri"/>
                <a:cs typeface="Calibri"/>
              </a:defRPr>
            </a:lvl4pPr>
            <a:lvl5pPr marL="960120" marR="0" indent="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None/>
              <a:tabLst/>
              <a:defRPr sz="75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Source: Reading PI: Nonfiction Comprehension Intervention, Grade 3. Fuchs ,Walsh, Patton, &amp; Fuchs,2019 ©The Fuchs Research Group.</a:t>
            </a:r>
          </a:p>
        </p:txBody>
      </p:sp>
      <p:pic>
        <p:nvPicPr>
          <p:cNvPr id="4" name="Picture 3">
            <a:extLst>
              <a:ext uri="{FF2B5EF4-FFF2-40B4-BE49-F238E27FC236}">
                <a16:creationId xmlns:a16="http://schemas.microsoft.com/office/drawing/2014/main" id="{53A3BFF1-92A0-8844-9882-84617E4CEF3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5400000">
            <a:off x="5144490" y="613483"/>
            <a:ext cx="5299364" cy="6858000"/>
          </a:xfrm>
          <a:prstGeom prst="rect">
            <a:avLst/>
          </a:prstGeom>
        </p:spPr>
      </p:pic>
      <p:pic>
        <p:nvPicPr>
          <p:cNvPr id="14" name="Content Placeholder 13">
            <a:extLst>
              <a:ext uri="{FF2B5EF4-FFF2-40B4-BE49-F238E27FC236}">
                <a16:creationId xmlns:a16="http://schemas.microsoft.com/office/drawing/2014/main" id="{6B3AA637-CC68-054C-AAAF-401FF675D140}"/>
              </a:ext>
              <a:ext uri="{C183D7F6-B498-43B3-948B-1728B52AA6E4}">
                <adec:decorative xmlns:adec="http://schemas.microsoft.com/office/drawing/2017/decorative" val="1"/>
              </a:ext>
            </a:extLst>
          </p:cNvPr>
          <p:cNvPicPr>
            <a:picLocks noGrp="1" noChangeAspect="1"/>
          </p:cNvPicPr>
          <p:nvPr>
            <p:ph idx="1"/>
          </p:nvPr>
        </p:nvPicPr>
        <p:blipFill>
          <a:blip r:embed="rId4" cstate="screen">
            <a:extLst>
              <a:ext uri="{28A0092B-C50C-407E-A947-70E740481C1C}">
                <a14:useLocalDpi xmlns:a14="http://schemas.microsoft.com/office/drawing/2010/main" val="0"/>
              </a:ext>
            </a:extLst>
          </a:blip>
          <a:stretch>
            <a:fillRect/>
          </a:stretch>
        </p:blipFill>
        <p:spPr>
          <a:xfrm>
            <a:off x="752193" y="1962150"/>
            <a:ext cx="2933700" cy="29337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056636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5C1C7-2E66-4B4F-8D4F-4BBFB2512CE9}"/>
              </a:ext>
            </a:extLst>
          </p:cNvPr>
          <p:cNvSpPr>
            <a:spLocks noGrp="1"/>
          </p:cNvSpPr>
          <p:nvPr>
            <p:ph type="title"/>
          </p:nvPr>
        </p:nvSpPr>
        <p:spPr/>
        <p:txBody>
          <a:bodyPr/>
          <a:lstStyle/>
          <a:p>
            <a:r>
              <a:rPr lang="en-US"/>
              <a:t>What Is Data-Based Individualization?</a:t>
            </a:r>
          </a:p>
        </p:txBody>
      </p:sp>
      <p:sp>
        <p:nvSpPr>
          <p:cNvPr id="3" name="Content Placeholder 2">
            <a:extLst>
              <a:ext uri="{FF2B5EF4-FFF2-40B4-BE49-F238E27FC236}">
                <a16:creationId xmlns:a16="http://schemas.microsoft.com/office/drawing/2014/main" id="{61F01324-0F6D-FC44-B7FE-7B61D59EB38C}"/>
              </a:ext>
            </a:extLst>
          </p:cNvPr>
          <p:cNvSpPr>
            <a:spLocks noGrp="1"/>
          </p:cNvSpPr>
          <p:nvPr>
            <p:ph sz="half" idx="1"/>
          </p:nvPr>
        </p:nvSpPr>
        <p:spPr/>
        <p:txBody>
          <a:bodyPr/>
          <a:lstStyle/>
          <a:p>
            <a:r>
              <a:rPr lang="en-US"/>
              <a:t>A systematic method for using data to determine </a:t>
            </a:r>
            <a:r>
              <a:rPr lang="en-US" i="1"/>
              <a:t>when </a:t>
            </a:r>
            <a:r>
              <a:rPr lang="en-US"/>
              <a:t>and </a:t>
            </a:r>
            <a:r>
              <a:rPr lang="en-US" i="1"/>
              <a:t>how</a:t>
            </a:r>
            <a:r>
              <a:rPr lang="en-US"/>
              <a:t> to provide more intensive intervention.</a:t>
            </a:r>
          </a:p>
          <a:p>
            <a:r>
              <a:rPr lang="en-US"/>
              <a:t>An ongoing process—not a single intervention.</a:t>
            </a:r>
          </a:p>
          <a:p>
            <a:r>
              <a:rPr lang="en-US"/>
              <a:t>Intended for students with </a:t>
            </a:r>
            <a:r>
              <a:rPr lang="en-US" i="1"/>
              <a:t>severe </a:t>
            </a:r>
            <a:r>
              <a:rPr lang="en-US"/>
              <a:t>and </a:t>
            </a:r>
            <a:r>
              <a:rPr lang="en-US" i="1"/>
              <a:t>persistent</a:t>
            </a:r>
            <a:r>
              <a:rPr lang="en-US"/>
              <a:t> learning and behavioral needs. </a:t>
            </a:r>
          </a:p>
          <a:p>
            <a:pPr marL="0" indent="0">
              <a:buNone/>
            </a:pPr>
            <a:endParaRPr lang="en-US"/>
          </a:p>
        </p:txBody>
      </p:sp>
      <p:sp>
        <p:nvSpPr>
          <p:cNvPr id="6" name="Slide Number Placeholder 5">
            <a:extLst>
              <a:ext uri="{FF2B5EF4-FFF2-40B4-BE49-F238E27FC236}">
                <a16:creationId xmlns:a16="http://schemas.microsoft.com/office/drawing/2014/main" id="{B8BBDC86-E631-414B-84F8-65172C8F8CAE}"/>
              </a:ext>
            </a:extLst>
          </p:cNvPr>
          <p:cNvSpPr>
            <a:spLocks noGrp="1"/>
          </p:cNvSpPr>
          <p:nvPr>
            <p:ph type="sldNum" sz="quarter" idx="12"/>
          </p:nvPr>
        </p:nvSpPr>
        <p:spPr/>
        <p:txBody>
          <a:bodyPr/>
          <a:lstStyle/>
          <a:p>
            <a:fld id="{BABF4E83-61DB-418F-A99F-17BC9BB58EF6}" type="slidenum">
              <a:rPr lang="en-US" smtClean="0"/>
              <a:t>5</a:t>
            </a:fld>
            <a:endParaRPr lang="en-US"/>
          </a:p>
        </p:txBody>
      </p:sp>
      <p:pic>
        <p:nvPicPr>
          <p:cNvPr id="10"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0B864C59-F48E-4010-8938-60BDC61F473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29376" y="1483698"/>
            <a:ext cx="4084875" cy="4937760"/>
          </a:xfrm>
          <a:prstGeom prst="rect">
            <a:avLst/>
          </a:prstGeom>
        </p:spPr>
      </p:pic>
    </p:spTree>
    <p:extLst>
      <p:ext uri="{BB962C8B-B14F-4D97-AF65-F5344CB8AC3E}">
        <p14:creationId xmlns:p14="http://schemas.microsoft.com/office/powerpoint/2010/main" val="41022622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21633A7-8177-AF49-8B3C-1D4E9FC41810}"/>
              </a:ext>
            </a:extLst>
          </p:cNvPr>
          <p:cNvSpPr>
            <a:spLocks noGrp="1"/>
          </p:cNvSpPr>
          <p:nvPr>
            <p:ph type="title"/>
          </p:nvPr>
        </p:nvSpPr>
        <p:spPr/>
        <p:txBody>
          <a:bodyPr/>
          <a:lstStyle/>
          <a:p>
            <a:pPr algn="ctr"/>
            <a:r>
              <a:rPr lang="en-US"/>
              <a:t>Cumulative Review</a:t>
            </a:r>
          </a:p>
        </p:txBody>
      </p:sp>
      <p:pic>
        <p:nvPicPr>
          <p:cNvPr id="7" name="Picture 6" descr="This graphic describes our intervention components. The 4 primary components of our intervention were high quality, appropriately leveled nonfiction text, explicit strategy instruction, peer mediation, and promoting self-regulation and transfer--these form the outer frame for our intervention package. Inside the package--the instructed strategies are displayed. The length of each bar represents the number of sessions where students were able to practice that strategy.  Pre-reading strategies are green and the are Check the Features and Check my Mind. During reading strategies are pink and include Making Main Ideas and Making Connections. After reading strategies are yellow and include answering inside (factual) questions and outside (inferential) questions.  Students were taught to think about theme throughout all stages of the reading process as indicated by a blue bar.  Students learned to use the text structure to predict the theme during pre-reading, then to organize main ideas using a structure related graphic organizer during reading, and to use the completed organizer and structure specific guiding questions to help them identify the theme after reading. ">
            <a:extLst>
              <a:ext uri="{FF2B5EF4-FFF2-40B4-BE49-F238E27FC236}">
                <a16:creationId xmlns:a16="http://schemas.microsoft.com/office/drawing/2014/main" id="{BF3F4AFC-F819-7840-A6A3-1DC0C62DFD50}"/>
              </a:ext>
            </a:extLst>
          </p:cNvPr>
          <p:cNvPicPr>
            <a:picLocks noChangeAspect="1"/>
          </p:cNvPicPr>
          <p:nvPr/>
        </p:nvPicPr>
        <p:blipFill rotWithShape="1">
          <a:blip r:embed="rId3"/>
          <a:srcRect b="6928"/>
          <a:stretch/>
        </p:blipFill>
        <p:spPr>
          <a:xfrm>
            <a:off x="2348428" y="943075"/>
            <a:ext cx="7493620" cy="5029200"/>
          </a:xfrm>
          <a:prstGeom prst="rect">
            <a:avLst/>
          </a:prstGeom>
        </p:spPr>
      </p:pic>
      <p:sp>
        <p:nvSpPr>
          <p:cNvPr id="9" name="Text Placeholder 6">
            <a:extLst>
              <a:ext uri="{FF2B5EF4-FFF2-40B4-BE49-F238E27FC236}">
                <a16:creationId xmlns:a16="http://schemas.microsoft.com/office/drawing/2014/main" id="{E865E30D-AFA6-4158-85EA-14EDE891FB59}"/>
              </a:ext>
            </a:extLst>
          </p:cNvPr>
          <p:cNvSpPr>
            <a:spLocks noGrp="1"/>
          </p:cNvSpPr>
          <p:nvPr/>
        </p:nvSpPr>
        <p:spPr>
          <a:xfrm>
            <a:off x="458724" y="5876263"/>
            <a:ext cx="11274552" cy="192024"/>
          </a:xfrm>
          <a:prstGeom prst="rect">
            <a:avLst/>
          </a:prstGeom>
          <a:ln>
            <a:noFill/>
          </a:ln>
        </p:spPr>
        <p:txBody>
          <a:bodyPr vert="horz" lIns="0" tIns="0" rIns="0" bIns="0" rtlCol="0"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b="0" i="0" kern="1200">
                <a:solidFill>
                  <a:schemeClr val="tx1"/>
                </a:solidFill>
                <a:latin typeface="+mn-lt"/>
                <a:ea typeface="Calibri"/>
                <a:cs typeface="Calibri"/>
              </a:defRPr>
            </a:lvl1pPr>
            <a:lvl2pPr marL="258366" marR="0" indent="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None/>
              <a:tabLst/>
              <a:defRPr sz="750" b="0" i="0" kern="1200">
                <a:solidFill>
                  <a:schemeClr val="tx1"/>
                </a:solidFill>
                <a:latin typeface="+mn-lt"/>
                <a:ea typeface="Calibri"/>
                <a:cs typeface="Calibri"/>
              </a:defRPr>
            </a:lvl2pPr>
            <a:lvl3pPr marL="480060" marR="0" indent="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None/>
              <a:tabLst/>
              <a:defRPr sz="750" b="0" i="0" kern="1200">
                <a:solidFill>
                  <a:schemeClr val="tx1"/>
                </a:solidFill>
                <a:latin typeface="+mn-lt"/>
                <a:ea typeface="Calibri"/>
                <a:cs typeface="Calibri"/>
              </a:defRPr>
            </a:lvl3pPr>
            <a:lvl4pPr marL="720090" marR="0" indent="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None/>
              <a:tabLst/>
              <a:defRPr sz="750" b="0" i="0" kern="1200">
                <a:solidFill>
                  <a:schemeClr val="tx1"/>
                </a:solidFill>
                <a:latin typeface="+mn-lt"/>
                <a:ea typeface="Calibri"/>
                <a:cs typeface="Calibri"/>
              </a:defRPr>
            </a:lvl4pPr>
            <a:lvl5pPr marL="960120" marR="0" indent="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None/>
              <a:tabLst/>
              <a:defRPr sz="75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Source: </a:t>
            </a:r>
            <a:r>
              <a:rPr lang="en-US">
                <a:solidFill>
                  <a:srgbClr val="262626"/>
                </a:solidFill>
              </a:rPr>
              <a:t> Walsh, Fuchs, Patton, Lehman, &amp; Fuchs, 2019</a:t>
            </a:r>
            <a:endParaRPr lang="en-US"/>
          </a:p>
        </p:txBody>
      </p:sp>
      <p:sp>
        <p:nvSpPr>
          <p:cNvPr id="4" name="Slide Number Placeholder 3">
            <a:extLst>
              <a:ext uri="{FF2B5EF4-FFF2-40B4-BE49-F238E27FC236}">
                <a16:creationId xmlns:a16="http://schemas.microsoft.com/office/drawing/2014/main" id="{099BDD23-1704-433E-AE09-30C55B6B0DF0}"/>
              </a:ext>
            </a:extLst>
          </p:cNvPr>
          <p:cNvSpPr>
            <a:spLocks noGrp="1"/>
          </p:cNvSpPr>
          <p:nvPr>
            <p:ph type="sldNum" sz="quarter" idx="14"/>
          </p:nvPr>
        </p:nvSpPr>
        <p:spPr/>
        <p:txBody>
          <a:bodyPr/>
          <a:lstStyle/>
          <a:p>
            <a:fld id="{99A20822-4A49-4D36-86E3-300BA48D3F00}" type="slidenum">
              <a:rPr lang="en-US" smtClean="0"/>
              <a:pPr/>
              <a:t>50</a:t>
            </a:fld>
            <a:endParaRPr lang="en-US"/>
          </a:p>
        </p:txBody>
      </p:sp>
    </p:spTree>
    <p:extLst>
      <p:ext uri="{BB962C8B-B14F-4D97-AF65-F5344CB8AC3E}">
        <p14:creationId xmlns:p14="http://schemas.microsoft.com/office/powerpoint/2010/main" val="11516677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01EE0-66D1-C543-9AE4-1FA06ABBE938}"/>
              </a:ext>
            </a:extLst>
          </p:cNvPr>
          <p:cNvSpPr>
            <a:spLocks noGrp="1"/>
          </p:cNvSpPr>
          <p:nvPr>
            <p:ph type="title"/>
          </p:nvPr>
        </p:nvSpPr>
        <p:spPr>
          <a:xfrm>
            <a:off x="842682" y="0"/>
            <a:ext cx="10890594" cy="1280160"/>
          </a:xfrm>
        </p:spPr>
        <p:txBody>
          <a:bodyPr/>
          <a:lstStyle/>
          <a:p>
            <a:pPr algn="ctr"/>
            <a:r>
              <a:rPr lang="en-US"/>
              <a:t>Varied Contexts</a:t>
            </a:r>
          </a:p>
        </p:txBody>
      </p:sp>
      <p:sp>
        <p:nvSpPr>
          <p:cNvPr id="8" name="Text Placeholder 6">
            <a:extLst>
              <a:ext uri="{FF2B5EF4-FFF2-40B4-BE49-F238E27FC236}">
                <a16:creationId xmlns:a16="http://schemas.microsoft.com/office/drawing/2014/main" id="{6176A7A1-19B5-F44B-ADDA-119462D228F3}"/>
              </a:ext>
            </a:extLst>
          </p:cNvPr>
          <p:cNvSpPr>
            <a:spLocks noGrp="1"/>
          </p:cNvSpPr>
          <p:nvPr/>
        </p:nvSpPr>
        <p:spPr>
          <a:xfrm>
            <a:off x="458724" y="5843105"/>
            <a:ext cx="11274552" cy="192024"/>
          </a:xfrm>
          <a:prstGeom prst="rect">
            <a:avLst/>
          </a:prstGeom>
          <a:ln>
            <a:noFill/>
          </a:ln>
        </p:spPr>
        <p:txBody>
          <a:bodyPr vert="horz" lIns="0" tIns="0" rIns="0" bIns="0" rtlCol="0"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b="0" i="0" kern="1200">
                <a:solidFill>
                  <a:schemeClr val="tx1"/>
                </a:solidFill>
                <a:latin typeface="+mn-lt"/>
                <a:ea typeface="Calibri"/>
                <a:cs typeface="Calibri"/>
              </a:defRPr>
            </a:lvl1pPr>
            <a:lvl2pPr marL="258366" marR="0" indent="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None/>
              <a:tabLst/>
              <a:defRPr sz="750" b="0" i="0" kern="1200">
                <a:solidFill>
                  <a:schemeClr val="tx1"/>
                </a:solidFill>
                <a:latin typeface="+mn-lt"/>
                <a:ea typeface="Calibri"/>
                <a:cs typeface="Calibri"/>
              </a:defRPr>
            </a:lvl2pPr>
            <a:lvl3pPr marL="480060" marR="0" indent="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None/>
              <a:tabLst/>
              <a:defRPr sz="750" b="0" i="0" kern="1200">
                <a:solidFill>
                  <a:schemeClr val="tx1"/>
                </a:solidFill>
                <a:latin typeface="+mn-lt"/>
                <a:ea typeface="Calibri"/>
                <a:cs typeface="Calibri"/>
              </a:defRPr>
            </a:lvl3pPr>
            <a:lvl4pPr marL="720090" marR="0" indent="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None/>
              <a:tabLst/>
              <a:defRPr sz="750" b="0" i="0" kern="1200">
                <a:solidFill>
                  <a:schemeClr val="tx1"/>
                </a:solidFill>
                <a:latin typeface="+mn-lt"/>
                <a:ea typeface="Calibri"/>
                <a:cs typeface="Calibri"/>
              </a:defRPr>
            </a:lvl4pPr>
            <a:lvl5pPr marL="960120" marR="0" indent="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None/>
              <a:tabLst/>
              <a:defRPr sz="75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Source: Reading PI: Nonfiction Comprehension Intervention, Grade 3. Fuchs, Walsh, Patton, &amp; Fuchs ,2019 ©The Fuchs Research Group, Vanderbilt University</a:t>
            </a:r>
          </a:p>
        </p:txBody>
      </p:sp>
      <p:pic>
        <p:nvPicPr>
          <p:cNvPr id="9" name="Google Shape;466;p34" descr="Images of the 4 student workbooks.">
            <a:extLst>
              <a:ext uri="{FF2B5EF4-FFF2-40B4-BE49-F238E27FC236}">
                <a16:creationId xmlns:a16="http://schemas.microsoft.com/office/drawing/2014/main" id="{928069DF-FF54-994D-9368-2AE9010B8E0B}"/>
              </a:ext>
            </a:extLst>
          </p:cNvPr>
          <p:cNvPicPr preferRelativeResize="0"/>
          <p:nvPr/>
        </p:nvPicPr>
        <p:blipFill rotWithShape="1">
          <a:blip r:embed="rId3">
            <a:alphaModFix/>
          </a:blip>
          <a:srcRect/>
          <a:stretch/>
        </p:blipFill>
        <p:spPr>
          <a:xfrm>
            <a:off x="6287979" y="2281683"/>
            <a:ext cx="2116507" cy="2739814"/>
          </a:xfrm>
          <a:prstGeom prst="rect">
            <a:avLst/>
          </a:prstGeom>
          <a:noFill/>
          <a:ln>
            <a:noFill/>
          </a:ln>
        </p:spPr>
      </p:pic>
      <p:pic>
        <p:nvPicPr>
          <p:cNvPr id="10" name="Google Shape;468;p34" descr="Images of the 4 student workbooks.">
            <a:extLst>
              <a:ext uri="{FF2B5EF4-FFF2-40B4-BE49-F238E27FC236}">
                <a16:creationId xmlns:a16="http://schemas.microsoft.com/office/drawing/2014/main" id="{AD9175D4-56B8-4647-855D-38EB11C9FE96}"/>
              </a:ext>
            </a:extLst>
          </p:cNvPr>
          <p:cNvPicPr preferRelativeResize="0"/>
          <p:nvPr/>
        </p:nvPicPr>
        <p:blipFill rotWithShape="1">
          <a:blip r:embed="rId4">
            <a:alphaModFix/>
          </a:blip>
          <a:srcRect/>
          <a:stretch/>
        </p:blipFill>
        <p:spPr>
          <a:xfrm>
            <a:off x="3786141" y="2281683"/>
            <a:ext cx="2116507" cy="2739814"/>
          </a:xfrm>
          <a:prstGeom prst="rect">
            <a:avLst/>
          </a:prstGeom>
          <a:noFill/>
          <a:ln>
            <a:noFill/>
          </a:ln>
        </p:spPr>
      </p:pic>
      <p:pic>
        <p:nvPicPr>
          <p:cNvPr id="11" name="Google Shape;470;p34" descr="Images of the 4 student workbooks: Exploring Space, Superkids, Your Amazing Brain, and Chimpanzees">
            <a:extLst>
              <a:ext uri="{FF2B5EF4-FFF2-40B4-BE49-F238E27FC236}">
                <a16:creationId xmlns:a16="http://schemas.microsoft.com/office/drawing/2014/main" id="{9DAC6598-4CFA-DC4F-87C7-0DBCA90AF0D9}"/>
              </a:ext>
            </a:extLst>
          </p:cNvPr>
          <p:cNvPicPr preferRelativeResize="0"/>
          <p:nvPr/>
        </p:nvPicPr>
        <p:blipFill rotWithShape="1">
          <a:blip r:embed="rId5">
            <a:alphaModFix/>
          </a:blip>
          <a:srcRect/>
          <a:stretch/>
        </p:blipFill>
        <p:spPr>
          <a:xfrm>
            <a:off x="8717759" y="2310191"/>
            <a:ext cx="2226012" cy="2739814"/>
          </a:xfrm>
          <a:prstGeom prst="rect">
            <a:avLst/>
          </a:prstGeom>
          <a:noFill/>
          <a:ln>
            <a:noFill/>
          </a:ln>
        </p:spPr>
      </p:pic>
      <p:pic>
        <p:nvPicPr>
          <p:cNvPr id="12" name="Google Shape;469;p34" descr="Images of the 4 student workbooks.">
            <a:extLst>
              <a:ext uri="{FF2B5EF4-FFF2-40B4-BE49-F238E27FC236}">
                <a16:creationId xmlns:a16="http://schemas.microsoft.com/office/drawing/2014/main" id="{2EC6BE1D-5685-7143-A5EA-EF4E3406F70B}"/>
              </a:ext>
            </a:extLst>
          </p:cNvPr>
          <p:cNvPicPr preferRelativeResize="0"/>
          <p:nvPr/>
        </p:nvPicPr>
        <p:blipFill rotWithShape="1">
          <a:blip r:embed="rId6">
            <a:alphaModFix/>
          </a:blip>
          <a:srcRect/>
          <a:stretch/>
        </p:blipFill>
        <p:spPr>
          <a:xfrm>
            <a:off x="1248228" y="2281683"/>
            <a:ext cx="1988457" cy="2739814"/>
          </a:xfrm>
          <a:prstGeom prst="rect">
            <a:avLst/>
          </a:prstGeom>
          <a:noFill/>
          <a:ln>
            <a:noFill/>
          </a:ln>
        </p:spPr>
      </p:pic>
    </p:spTree>
    <p:extLst>
      <p:ext uri="{BB962C8B-B14F-4D97-AF65-F5344CB8AC3E}">
        <p14:creationId xmlns:p14="http://schemas.microsoft.com/office/powerpoint/2010/main" val="33256520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C388E-99FB-4972-A844-4A187E8DC123}"/>
              </a:ext>
            </a:extLst>
          </p:cNvPr>
          <p:cNvSpPr>
            <a:spLocks noGrp="1"/>
          </p:cNvSpPr>
          <p:nvPr>
            <p:ph type="title"/>
          </p:nvPr>
        </p:nvSpPr>
        <p:spPr/>
        <p:txBody>
          <a:bodyPr/>
          <a:lstStyle/>
          <a:p>
            <a:pPr algn="ctr"/>
            <a:r>
              <a:rPr lang="en-US"/>
              <a:t>Evidence of Transfer</a:t>
            </a:r>
          </a:p>
        </p:txBody>
      </p:sp>
      <p:sp>
        <p:nvSpPr>
          <p:cNvPr id="4" name="Slide Number Placeholder 3">
            <a:extLst>
              <a:ext uri="{FF2B5EF4-FFF2-40B4-BE49-F238E27FC236}">
                <a16:creationId xmlns:a16="http://schemas.microsoft.com/office/drawing/2014/main" id="{614F5795-9619-49E5-9582-802291B3ECA3}"/>
              </a:ext>
            </a:extLst>
          </p:cNvPr>
          <p:cNvSpPr>
            <a:spLocks noGrp="1"/>
          </p:cNvSpPr>
          <p:nvPr>
            <p:ph type="sldNum" sz="quarter" idx="14"/>
          </p:nvPr>
        </p:nvSpPr>
        <p:spPr/>
        <p:txBody>
          <a:bodyPr/>
          <a:lstStyle/>
          <a:p>
            <a:fld id="{A1A8B8B9-B651-4439-A868-E8F04EF81465}" type="slidenum">
              <a:rPr lang="en-US" smtClean="0"/>
              <a:pPr/>
              <a:t>52</a:t>
            </a:fld>
            <a:endParaRPr lang="en-US"/>
          </a:p>
        </p:txBody>
      </p:sp>
      <p:graphicFrame>
        <p:nvGraphicFramePr>
          <p:cNvPr id="11" name="Content Placeholder 4" descr="Hedges g effect sizes are provided for each outcome variable: knoweldge (2.64), main idea generation(1.00), proximal reading comprehension (.52), and the GAtes full form S (-.07).">
            <a:extLst>
              <a:ext uri="{FF2B5EF4-FFF2-40B4-BE49-F238E27FC236}">
                <a16:creationId xmlns:a16="http://schemas.microsoft.com/office/drawing/2014/main" id="{2956A266-0FCB-4638-B43B-95A1F5C9FAC4}"/>
              </a:ext>
            </a:extLst>
          </p:cNvPr>
          <p:cNvGraphicFramePr>
            <a:graphicFrameLocks/>
          </p:cNvGraphicFramePr>
          <p:nvPr>
            <p:extLst>
              <p:ext uri="{D42A27DB-BD31-4B8C-83A1-F6EECF244321}">
                <p14:modId xmlns:p14="http://schemas.microsoft.com/office/powerpoint/2010/main" val="2537808572"/>
              </p:ext>
            </p:extLst>
          </p:nvPr>
        </p:nvGraphicFramePr>
        <p:xfrm>
          <a:off x="2194777" y="1222104"/>
          <a:ext cx="7802445" cy="2971800"/>
        </p:xfrm>
        <a:graphic>
          <a:graphicData uri="http://schemas.openxmlformats.org/drawingml/2006/chart">
            <c:chart xmlns:c="http://schemas.openxmlformats.org/drawingml/2006/chart" xmlns:r="http://schemas.openxmlformats.org/officeDocument/2006/relationships" r:id="rId3"/>
          </a:graphicData>
        </a:graphic>
      </p:graphicFrame>
      <p:pic>
        <p:nvPicPr>
          <p:cNvPr id="12" name="Content Placeholder 14">
            <a:extLst>
              <a:ext uri="{FF2B5EF4-FFF2-40B4-BE49-F238E27FC236}">
                <a16:creationId xmlns:a16="http://schemas.microsoft.com/office/drawing/2014/main" id="{87DC6BF8-41E7-492A-8D63-A8780F316AED}"/>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b="44350"/>
          <a:stretch/>
        </p:blipFill>
        <p:spPr>
          <a:xfrm>
            <a:off x="2021059" y="4296159"/>
            <a:ext cx="7802445" cy="1967137"/>
          </a:xfrm>
          <a:prstGeom prst="rect">
            <a:avLst/>
          </a:prstGeom>
        </p:spPr>
      </p:pic>
      <p:cxnSp>
        <p:nvCxnSpPr>
          <p:cNvPr id="13" name="Straight Arrow Connector 12" descr="Arrow connecting post test to main idea">
            <a:extLst>
              <a:ext uri="{FF2B5EF4-FFF2-40B4-BE49-F238E27FC236}">
                <a16:creationId xmlns:a16="http://schemas.microsoft.com/office/drawing/2014/main" id="{A1E8CD60-E3AE-4D6A-8890-DB202E440387}"/>
              </a:ext>
            </a:extLst>
          </p:cNvPr>
          <p:cNvCxnSpPr/>
          <p:nvPr/>
        </p:nvCxnSpPr>
        <p:spPr>
          <a:xfrm flipV="1">
            <a:off x="5581431" y="3881221"/>
            <a:ext cx="0" cy="6400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descr="Arrow connecting word reading benchmark assessment to Proximal RC">
            <a:extLst>
              <a:ext uri="{FF2B5EF4-FFF2-40B4-BE49-F238E27FC236}">
                <a16:creationId xmlns:a16="http://schemas.microsoft.com/office/drawing/2014/main" id="{21772F6F-D177-4AE7-B091-991BD3BB6BA3}"/>
              </a:ext>
            </a:extLst>
          </p:cNvPr>
          <p:cNvCxnSpPr>
            <a:cxnSpLocks/>
          </p:cNvCxnSpPr>
          <p:nvPr/>
        </p:nvCxnSpPr>
        <p:spPr>
          <a:xfrm flipV="1">
            <a:off x="7416633" y="3895735"/>
            <a:ext cx="0" cy="685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descr="Arrow connecting standardized test to -0.07+ Gates">
            <a:extLst>
              <a:ext uri="{FF2B5EF4-FFF2-40B4-BE49-F238E27FC236}">
                <a16:creationId xmlns:a16="http://schemas.microsoft.com/office/drawing/2014/main" id="{F0578C5D-59C9-422E-B58E-F5C577280E25}"/>
              </a:ext>
            </a:extLst>
          </p:cNvPr>
          <p:cNvCxnSpPr>
            <a:cxnSpLocks/>
          </p:cNvCxnSpPr>
          <p:nvPr/>
        </p:nvCxnSpPr>
        <p:spPr>
          <a:xfrm flipV="1">
            <a:off x="9024305" y="3895735"/>
            <a:ext cx="0" cy="8229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1805D1E-DDC5-46E2-A7DE-FDDBE5AE1B22}"/>
              </a:ext>
            </a:extLst>
          </p:cNvPr>
          <p:cNvSpPr txBox="1"/>
          <p:nvPr/>
        </p:nvSpPr>
        <p:spPr>
          <a:xfrm>
            <a:off x="383711" y="4070456"/>
            <a:ext cx="1563859" cy="261610"/>
          </a:xfrm>
          <a:prstGeom prst="rect">
            <a:avLst/>
          </a:prstGeom>
          <a:noFill/>
        </p:spPr>
        <p:txBody>
          <a:bodyPr wrap="square" rtlCol="0">
            <a:spAutoFit/>
          </a:bodyPr>
          <a:lstStyle/>
          <a:p>
            <a:r>
              <a:rPr lang="en-US" sz="1100"/>
              <a:t>Walsh et al. (2019)</a:t>
            </a:r>
          </a:p>
        </p:txBody>
      </p:sp>
    </p:spTree>
    <p:extLst>
      <p:ext uri="{BB962C8B-B14F-4D97-AF65-F5344CB8AC3E}">
        <p14:creationId xmlns:p14="http://schemas.microsoft.com/office/powerpoint/2010/main" val="7368931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FE8D1-617A-8241-B397-794EE61C10EE}"/>
              </a:ext>
            </a:extLst>
          </p:cNvPr>
          <p:cNvSpPr>
            <a:spLocks noGrp="1"/>
          </p:cNvSpPr>
          <p:nvPr>
            <p:ph type="title"/>
          </p:nvPr>
        </p:nvSpPr>
        <p:spPr/>
        <p:txBody>
          <a:bodyPr>
            <a:normAutofit fontScale="90000"/>
          </a:bodyPr>
          <a:lstStyle/>
          <a:p>
            <a:r>
              <a:rPr lang="en-US" sz="4400" spc="-40"/>
              <a:t>Guided Practice: Rating Attention to Transfer</a:t>
            </a:r>
            <a:endParaRPr lang="en-US" spc="-40"/>
          </a:p>
        </p:txBody>
      </p:sp>
      <p:sp>
        <p:nvSpPr>
          <p:cNvPr id="5" name="Slide Number Placeholder 4">
            <a:extLst>
              <a:ext uri="{FF2B5EF4-FFF2-40B4-BE49-F238E27FC236}">
                <a16:creationId xmlns:a16="http://schemas.microsoft.com/office/drawing/2014/main" id="{5CBBB609-E579-4745-97F7-30A6AFF4F992}"/>
              </a:ext>
            </a:extLst>
          </p:cNvPr>
          <p:cNvSpPr>
            <a:spLocks noGrp="1"/>
          </p:cNvSpPr>
          <p:nvPr>
            <p:ph type="sldNum" sz="quarter" idx="14"/>
          </p:nvPr>
        </p:nvSpPr>
        <p:spPr/>
        <p:txBody>
          <a:bodyPr/>
          <a:lstStyle/>
          <a:p>
            <a:fld id="{99A20822-4A49-4D36-86E3-300BA48D3F00}" type="slidenum">
              <a:rPr lang="en-US" smtClean="0"/>
              <a:t>53</a:t>
            </a:fld>
            <a:endParaRPr lang="en-US"/>
          </a:p>
        </p:txBody>
      </p:sp>
      <p:graphicFrame>
        <p:nvGraphicFramePr>
          <p:cNvPr id="6" name="Content Placeholder 20">
            <a:extLst>
              <a:ext uri="{FF2B5EF4-FFF2-40B4-BE49-F238E27FC236}">
                <a16:creationId xmlns:a16="http://schemas.microsoft.com/office/drawing/2014/main" id="{AE846EAB-212A-614A-A67A-383D42F069DF}"/>
              </a:ext>
            </a:extLst>
          </p:cNvPr>
          <p:cNvGraphicFramePr>
            <a:graphicFrameLocks/>
          </p:cNvGraphicFramePr>
          <p:nvPr>
            <p:extLst>
              <p:ext uri="{D42A27DB-BD31-4B8C-83A1-F6EECF244321}">
                <p14:modId xmlns:p14="http://schemas.microsoft.com/office/powerpoint/2010/main" val="1091532468"/>
              </p:ext>
            </p:extLst>
          </p:nvPr>
        </p:nvGraphicFramePr>
        <p:xfrm>
          <a:off x="457328" y="1485900"/>
          <a:ext cx="11274424" cy="4024725"/>
        </p:xfrm>
        <a:graphic>
          <a:graphicData uri="http://schemas.openxmlformats.org/drawingml/2006/table">
            <a:tbl>
              <a:tblPr firstRow="1" bandRow="1">
                <a:tableStyleId>{5940675A-B579-460E-94D1-54222C63F5DA}</a:tableStyleId>
              </a:tblPr>
              <a:tblGrid>
                <a:gridCol w="2818606">
                  <a:extLst>
                    <a:ext uri="{9D8B030D-6E8A-4147-A177-3AD203B41FA5}">
                      <a16:colId xmlns:a16="http://schemas.microsoft.com/office/drawing/2014/main" val="2021640973"/>
                    </a:ext>
                  </a:extLst>
                </a:gridCol>
                <a:gridCol w="2818606">
                  <a:extLst>
                    <a:ext uri="{9D8B030D-6E8A-4147-A177-3AD203B41FA5}">
                      <a16:colId xmlns:a16="http://schemas.microsoft.com/office/drawing/2014/main" val="2825273668"/>
                    </a:ext>
                  </a:extLst>
                </a:gridCol>
                <a:gridCol w="2818606">
                  <a:extLst>
                    <a:ext uri="{9D8B030D-6E8A-4147-A177-3AD203B41FA5}">
                      <a16:colId xmlns:a16="http://schemas.microsoft.com/office/drawing/2014/main" val="1209125442"/>
                    </a:ext>
                  </a:extLst>
                </a:gridCol>
                <a:gridCol w="2818606">
                  <a:extLst>
                    <a:ext uri="{9D8B030D-6E8A-4147-A177-3AD203B41FA5}">
                      <a16:colId xmlns:a16="http://schemas.microsoft.com/office/drawing/2014/main" val="1518851305"/>
                    </a:ext>
                  </a:extLst>
                </a:gridCol>
              </a:tblGrid>
              <a:tr h="417920">
                <a:tc>
                  <a:txBody>
                    <a:bodyPr/>
                    <a:lstStyle/>
                    <a:p>
                      <a:pPr algn="ctr"/>
                      <a:r>
                        <a:rPr lang="en-US" sz="2400" b="1">
                          <a:effectLst>
                            <a:outerShdw blurRad="50800" dist="38100" dir="2700000" algn="tl" rotWithShape="0">
                              <a:prstClr val="black">
                                <a:alpha val="40000"/>
                              </a:prstClr>
                            </a:outerShdw>
                          </a:effectLst>
                        </a:rPr>
                        <a:t>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1</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2</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3</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extLst>
                  <a:ext uri="{0D108BD9-81ED-4DB2-BD59-A6C34878D82A}">
                    <a16:rowId xmlns:a16="http://schemas.microsoft.com/office/drawing/2014/main" val="136588026"/>
                  </a:ext>
                </a:extLst>
              </a:tr>
              <a:tr h="641445">
                <a:tc>
                  <a:txBody>
                    <a:bodyPr/>
                    <a:lstStyle/>
                    <a:p>
                      <a:pPr algn="ctr"/>
                      <a:r>
                        <a:rPr lang="en-US" sz="1800" b="1"/>
                        <a:t>Fails</a:t>
                      </a:r>
                      <a:r>
                        <a:rPr lang="en-US" sz="1800" b="0"/>
                        <a:t> to </a:t>
                      </a:r>
                    </a:p>
                    <a:p>
                      <a:pPr algn="ctr"/>
                      <a:r>
                        <a:rPr lang="en-US" sz="1800" b="0"/>
                        <a:t>address standard</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25000"/>
                      </a:schemeClr>
                    </a:solidFill>
                  </a:tcPr>
                </a:tc>
                <a:tc>
                  <a:txBody>
                    <a:bodyPr/>
                    <a:lstStyle/>
                    <a:p>
                      <a:pPr algn="ctr"/>
                      <a:r>
                        <a:rPr lang="en-US" sz="1800"/>
                        <a:t>Addresses </a:t>
                      </a:r>
                    </a:p>
                    <a:p>
                      <a:pPr algn="ctr"/>
                      <a:r>
                        <a:rPr lang="en-US" sz="1800"/>
                        <a:t>standard </a:t>
                      </a:r>
                      <a:r>
                        <a:rPr lang="en-US" sz="1800" b="1"/>
                        <a:t>minimally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50000"/>
                      </a:schemeClr>
                    </a:solidFill>
                  </a:tcPr>
                </a:tc>
                <a:tc>
                  <a:txBody>
                    <a:bodyPr/>
                    <a:lstStyle/>
                    <a:p>
                      <a:pPr algn="ctr"/>
                      <a:r>
                        <a:rPr lang="en-US" sz="1800"/>
                        <a:t>Addresses </a:t>
                      </a:r>
                    </a:p>
                    <a:p>
                      <a:pPr algn="ctr"/>
                      <a:r>
                        <a:rPr lang="en-US" sz="1800"/>
                        <a:t>standard </a:t>
                      </a:r>
                      <a:r>
                        <a:rPr lang="en-US" sz="1800" b="1"/>
                        <a:t>moderately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75000"/>
                      </a:schemeClr>
                    </a:solidFill>
                  </a:tcPr>
                </a:tc>
                <a:tc>
                  <a:txBody>
                    <a:bodyPr/>
                    <a:lstStyle/>
                    <a:p>
                      <a:pPr algn="ctr"/>
                      <a:r>
                        <a:rPr lang="en-US" sz="1800"/>
                        <a:t>Addresses </a:t>
                      </a:r>
                    </a:p>
                    <a:p>
                      <a:pPr algn="ctr"/>
                      <a:r>
                        <a:rPr lang="en-US" sz="1800"/>
                        <a:t>standard </a:t>
                      </a:r>
                      <a:r>
                        <a:rPr lang="en-US" sz="1800" b="1"/>
                        <a:t>well</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solidFill>
                  </a:tcPr>
                </a:tc>
                <a:extLst>
                  <a:ext uri="{0D108BD9-81ED-4DB2-BD59-A6C34878D82A}">
                    <a16:rowId xmlns:a16="http://schemas.microsoft.com/office/drawing/2014/main" val="873621820"/>
                  </a:ext>
                </a:extLst>
              </a:tr>
              <a:tr h="2730411">
                <a:tc>
                  <a:txBody>
                    <a:bodyPr/>
                    <a:lstStyle/>
                    <a:p>
                      <a:pPr marL="0" indent="0" algn="ctr">
                        <a:spcAft>
                          <a:spcPts val="1200"/>
                        </a:spcAft>
                        <a:buFont typeface="Arial" panose="020B0604020202020204" pitchFamily="34" charset="0"/>
                        <a:buNone/>
                      </a:pPr>
                      <a:r>
                        <a:rPr lang="en-US" sz="1800" kern="1200">
                          <a:solidFill>
                            <a:schemeClr val="tx1"/>
                          </a:solidFill>
                          <a:effectLst/>
                          <a:latin typeface="+mn-lt"/>
                          <a:ea typeface="+mn-ea"/>
                          <a:cs typeface="+mn-cs"/>
                        </a:rPr>
                        <a:t>Does not promote transfer.</a:t>
                      </a:r>
                      <a:r>
                        <a:rPr lang="en-US" sz="1800">
                          <a:effectLst/>
                        </a:rPr>
                        <a:t> </a:t>
                      </a:r>
                      <a:endParaRPr lang="en-US" sz="1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kern="1200">
                          <a:solidFill>
                            <a:schemeClr val="tx1"/>
                          </a:solidFill>
                          <a:effectLst/>
                          <a:latin typeface="+mn-lt"/>
                          <a:ea typeface="+mn-ea"/>
                          <a:cs typeface="+mn-cs"/>
                        </a:rPr>
                        <a:t>Promotes transfer in one (1) of the following ways: </a:t>
                      </a:r>
                    </a:p>
                    <a:p>
                      <a:endParaRPr lang="en-US" sz="1800" kern="1200">
                        <a:solidFill>
                          <a:schemeClr val="tx1"/>
                        </a:solidFill>
                        <a:effectLst/>
                        <a:latin typeface="+mn-lt"/>
                        <a:ea typeface="+mn-ea"/>
                        <a:cs typeface="+mn-cs"/>
                      </a:endParaRPr>
                    </a:p>
                    <a:p>
                      <a:pPr marL="285750" lvl="0" indent="-285750">
                        <a:buFont typeface="Arial" panose="020B0604020202020204" pitchFamily="34" charset="0"/>
                        <a:buChar char="•"/>
                      </a:pPr>
                      <a:r>
                        <a:rPr lang="en-US" sz="1800" kern="1200">
                          <a:solidFill>
                            <a:schemeClr val="tx1"/>
                          </a:solidFill>
                          <a:effectLst/>
                          <a:latin typeface="+mn-lt"/>
                          <a:ea typeface="+mn-ea"/>
                          <a:cs typeface="+mn-cs"/>
                        </a:rPr>
                        <a:t>Promotes self-regulation and goal setting</a:t>
                      </a:r>
                    </a:p>
                    <a:p>
                      <a:pPr marL="285750" lvl="0" indent="-285750">
                        <a:buFont typeface="Arial" panose="020B0604020202020204" pitchFamily="34" charset="0"/>
                        <a:buChar char="•"/>
                      </a:pPr>
                      <a:r>
                        <a:rPr lang="en-US" sz="1800" kern="1200">
                          <a:solidFill>
                            <a:schemeClr val="tx1"/>
                          </a:solidFill>
                          <a:effectLst/>
                          <a:latin typeface="+mn-lt"/>
                          <a:ea typeface="+mn-ea"/>
                          <a:cs typeface="+mn-cs"/>
                        </a:rPr>
                        <a:t>Cumulative review</a:t>
                      </a:r>
                    </a:p>
                    <a:p>
                      <a:pPr marL="285750" indent="-285750">
                        <a:buFont typeface="Arial" panose="020B0604020202020204" pitchFamily="34" charset="0"/>
                        <a:buChar char="•"/>
                      </a:pPr>
                      <a:r>
                        <a:rPr lang="en-US" sz="1800" kern="1200">
                          <a:solidFill>
                            <a:schemeClr val="tx1"/>
                          </a:solidFill>
                          <a:effectLst/>
                          <a:latin typeface="+mn-lt"/>
                          <a:ea typeface="+mn-ea"/>
                          <a:cs typeface="+mn-cs"/>
                        </a:rPr>
                        <a:t>Varied contexts</a:t>
                      </a:r>
                      <a:r>
                        <a:rPr lang="en-US" sz="1800">
                          <a:effectLst/>
                        </a:rPr>
                        <a:t> </a:t>
                      </a:r>
                      <a:endParaRPr lang="en-US" sz="18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kern="1200">
                          <a:solidFill>
                            <a:schemeClr val="tx1"/>
                          </a:solidFill>
                          <a:effectLst/>
                          <a:latin typeface="+mn-lt"/>
                          <a:ea typeface="+mn-ea"/>
                          <a:cs typeface="+mn-cs"/>
                        </a:rPr>
                        <a:t>Promotes transfer in 2-3 of the following ways: </a:t>
                      </a:r>
                    </a:p>
                    <a:p>
                      <a:endParaRPr lang="en-US" sz="1800" kern="1200">
                        <a:solidFill>
                          <a:schemeClr val="tx1"/>
                        </a:solidFill>
                        <a:effectLst/>
                        <a:latin typeface="+mn-lt"/>
                        <a:ea typeface="+mn-ea"/>
                        <a:cs typeface="+mn-cs"/>
                      </a:endParaRPr>
                    </a:p>
                    <a:p>
                      <a:pPr marL="285750" lvl="0" indent="-285750">
                        <a:buFont typeface="Arial" panose="020B0604020202020204" pitchFamily="34" charset="0"/>
                        <a:buChar char="•"/>
                      </a:pPr>
                      <a:r>
                        <a:rPr lang="en-US" sz="1800" kern="1200">
                          <a:solidFill>
                            <a:schemeClr val="tx1"/>
                          </a:solidFill>
                          <a:effectLst/>
                          <a:latin typeface="+mn-lt"/>
                          <a:ea typeface="+mn-ea"/>
                          <a:cs typeface="+mn-cs"/>
                        </a:rPr>
                        <a:t>Promotes self-regulation and goal setting</a:t>
                      </a:r>
                    </a:p>
                    <a:p>
                      <a:pPr marL="285750" lvl="0" indent="-285750">
                        <a:buFont typeface="Arial" panose="020B0604020202020204" pitchFamily="34" charset="0"/>
                        <a:buChar char="•"/>
                      </a:pPr>
                      <a:r>
                        <a:rPr lang="en-US" sz="1800" kern="1200">
                          <a:solidFill>
                            <a:schemeClr val="tx1"/>
                          </a:solidFill>
                          <a:effectLst/>
                          <a:latin typeface="+mn-lt"/>
                          <a:ea typeface="+mn-ea"/>
                          <a:cs typeface="+mn-cs"/>
                        </a:rPr>
                        <a:t>Cumulative review</a:t>
                      </a:r>
                    </a:p>
                    <a:p>
                      <a:pPr marL="285750" lvl="0" indent="-285750">
                        <a:buFont typeface="Arial" panose="020B0604020202020204" pitchFamily="34" charset="0"/>
                        <a:buChar char="•"/>
                      </a:pPr>
                      <a:r>
                        <a:rPr lang="en-US" sz="1800" kern="1200">
                          <a:solidFill>
                            <a:schemeClr val="tx1"/>
                          </a:solidFill>
                          <a:effectLst/>
                          <a:latin typeface="+mn-lt"/>
                          <a:ea typeface="+mn-ea"/>
                          <a:cs typeface="+mn-cs"/>
                        </a:rPr>
                        <a:t>Varied contexts</a:t>
                      </a:r>
                    </a:p>
                    <a:p>
                      <a:pPr marL="0" indent="0">
                        <a:buFont typeface="Arial" panose="020B0604020202020204" pitchFamily="34" charset="0"/>
                        <a:buNone/>
                      </a:pPr>
                      <a:r>
                        <a:rPr lang="en-US" sz="2400">
                          <a:effectLst/>
                        </a:rPr>
                        <a:t> </a:t>
                      </a:r>
                      <a:endParaRPr lang="en-US" sz="24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kern="1200" dirty="0">
                          <a:solidFill>
                            <a:schemeClr val="tx1"/>
                          </a:solidFill>
                          <a:effectLst/>
                          <a:latin typeface="+mn-lt"/>
                          <a:ea typeface="+mn-ea"/>
                          <a:cs typeface="+mn-cs"/>
                        </a:rPr>
                        <a:t>Promotes transfer in all of the following ways: </a:t>
                      </a:r>
                    </a:p>
                    <a:p>
                      <a:endParaRPr lang="en-US" sz="1800" kern="1200" dirty="0">
                        <a:solidFill>
                          <a:schemeClr val="tx1"/>
                        </a:solidFill>
                        <a:effectLst/>
                        <a:latin typeface="+mn-lt"/>
                        <a:ea typeface="+mn-ea"/>
                        <a:cs typeface="+mn-cs"/>
                      </a:endParaRPr>
                    </a:p>
                    <a:p>
                      <a:pPr marL="285750" lvl="0" indent="-285750">
                        <a:buFont typeface="Arial" panose="020B0604020202020204" pitchFamily="34" charset="0"/>
                        <a:buChar char="•"/>
                      </a:pPr>
                      <a:r>
                        <a:rPr lang="en-US" sz="1800" kern="1200" dirty="0">
                          <a:solidFill>
                            <a:schemeClr val="tx1"/>
                          </a:solidFill>
                          <a:effectLst/>
                          <a:latin typeface="+mn-lt"/>
                          <a:ea typeface="+mn-ea"/>
                          <a:cs typeface="+mn-cs"/>
                        </a:rPr>
                        <a:t>Promotes self-regulation and goal setting</a:t>
                      </a:r>
                    </a:p>
                    <a:p>
                      <a:pPr marL="285750" lvl="0" indent="-285750">
                        <a:buFont typeface="Arial" panose="020B0604020202020204" pitchFamily="34" charset="0"/>
                        <a:buChar char="•"/>
                      </a:pPr>
                      <a:r>
                        <a:rPr lang="en-US" sz="1800" kern="1200" dirty="0">
                          <a:solidFill>
                            <a:schemeClr val="tx1"/>
                          </a:solidFill>
                          <a:effectLst/>
                          <a:latin typeface="+mn-lt"/>
                          <a:ea typeface="+mn-ea"/>
                          <a:cs typeface="+mn-cs"/>
                        </a:rPr>
                        <a:t>Cumulative review</a:t>
                      </a:r>
                    </a:p>
                    <a:p>
                      <a:pPr marL="285750" lvl="0" indent="-285750">
                        <a:buFont typeface="Arial" panose="020B0604020202020204" pitchFamily="34" charset="0"/>
                        <a:buChar char="•"/>
                      </a:pPr>
                      <a:r>
                        <a:rPr lang="en-US" sz="1800" kern="1200" dirty="0">
                          <a:solidFill>
                            <a:schemeClr val="tx1"/>
                          </a:solidFill>
                          <a:effectLst/>
                          <a:latin typeface="+mn-lt"/>
                          <a:ea typeface="+mn-ea"/>
                          <a:cs typeface="+mn-cs"/>
                        </a:rPr>
                        <a:t>Varied contexts</a:t>
                      </a:r>
                      <a:r>
                        <a:rPr lang="en-US" sz="2400" dirty="0">
                          <a:effectLst/>
                        </a:rPr>
                        <a:t> </a:t>
                      </a:r>
                      <a:endParaRPr lang="en-US" sz="2400" b="0" u="none" dirty="0">
                        <a:effectLst/>
                      </a:endParaRPr>
                    </a:p>
                    <a:p>
                      <a:pPr marL="285750" indent="-285750">
                        <a:buFont typeface="Arial" panose="020B0604020202020204" pitchFamily="34" charset="0"/>
                        <a:buChar char="•"/>
                      </a:pPr>
                      <a:r>
                        <a:rPr lang="en-US" sz="1800" b="0" u="none" dirty="0"/>
                        <a:t>Empirical evidence of transfer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3970072"/>
                  </a:ext>
                </a:extLst>
              </a:tr>
            </a:tbl>
          </a:graphicData>
        </a:graphic>
      </p:graphicFrame>
      <p:pic>
        <p:nvPicPr>
          <p:cNvPr id="7" name="Graphic 6" descr="Checkmark">
            <a:extLst>
              <a:ext uri="{FF2B5EF4-FFF2-40B4-BE49-F238E27FC236}">
                <a16:creationId xmlns:a16="http://schemas.microsoft.com/office/drawing/2014/main" id="{CEF6AA95-ACA7-794A-B8A3-3667F584684E}"/>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71576" y="3648388"/>
            <a:ext cx="457200" cy="457200"/>
          </a:xfrm>
          <a:prstGeom prst="rect">
            <a:avLst/>
          </a:prstGeom>
        </p:spPr>
      </p:pic>
      <p:pic>
        <p:nvPicPr>
          <p:cNvPr id="9" name="Graphic 8" descr="Checkmark">
            <a:extLst>
              <a:ext uri="{FF2B5EF4-FFF2-40B4-BE49-F238E27FC236}">
                <a16:creationId xmlns:a16="http://schemas.microsoft.com/office/drawing/2014/main" id="{E4077A55-CA90-3746-8A7D-9EBA1837DF86}"/>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71576" y="4408052"/>
            <a:ext cx="457200" cy="457200"/>
          </a:xfrm>
          <a:prstGeom prst="rect">
            <a:avLst/>
          </a:prstGeom>
        </p:spPr>
      </p:pic>
      <p:pic>
        <p:nvPicPr>
          <p:cNvPr id="12" name="Graphic 11" descr="Checkmark">
            <a:extLst>
              <a:ext uri="{FF2B5EF4-FFF2-40B4-BE49-F238E27FC236}">
                <a16:creationId xmlns:a16="http://schemas.microsoft.com/office/drawing/2014/main" id="{007839D2-406C-478F-B308-7C7E99ACF41A}"/>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70052" y="4710516"/>
            <a:ext cx="457200" cy="457200"/>
          </a:xfrm>
          <a:prstGeom prst="rect">
            <a:avLst/>
          </a:prstGeom>
        </p:spPr>
      </p:pic>
      <p:pic>
        <p:nvPicPr>
          <p:cNvPr id="11" name="Graphic 10" descr="Forbidden">
            <a:extLst>
              <a:ext uri="{FF2B5EF4-FFF2-40B4-BE49-F238E27FC236}">
                <a16:creationId xmlns:a16="http://schemas.microsoft.com/office/drawing/2014/main" id="{F130742D-B465-E445-BDA8-9A1F092A81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85876" y="5090304"/>
            <a:ext cx="693276" cy="693276"/>
          </a:xfrm>
          <a:prstGeom prst="rect">
            <a:avLst/>
          </a:prstGeom>
        </p:spPr>
      </p:pic>
    </p:spTree>
    <p:extLst>
      <p:ext uri="{BB962C8B-B14F-4D97-AF65-F5344CB8AC3E}">
        <p14:creationId xmlns:p14="http://schemas.microsoft.com/office/powerpoint/2010/main" val="101287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867FD-49DB-B045-8369-5F3A16FB9B04}"/>
              </a:ext>
            </a:extLst>
          </p:cNvPr>
          <p:cNvSpPr>
            <a:spLocks noGrp="1"/>
          </p:cNvSpPr>
          <p:nvPr>
            <p:ph type="title"/>
          </p:nvPr>
        </p:nvSpPr>
        <p:spPr/>
        <p:txBody>
          <a:bodyPr/>
          <a:lstStyle/>
          <a:p>
            <a:r>
              <a:rPr lang="en-US"/>
              <a:t>Where to Look for Evidence of Transfer?</a:t>
            </a:r>
          </a:p>
        </p:txBody>
      </p:sp>
      <p:sp>
        <p:nvSpPr>
          <p:cNvPr id="3" name="Content Placeholder 2">
            <a:extLst>
              <a:ext uri="{FF2B5EF4-FFF2-40B4-BE49-F238E27FC236}">
                <a16:creationId xmlns:a16="http://schemas.microsoft.com/office/drawing/2014/main" id="{F0B981DF-5DFC-DA45-9F68-FFF6B6943975}"/>
              </a:ext>
            </a:extLst>
          </p:cNvPr>
          <p:cNvSpPr>
            <a:spLocks noGrp="1"/>
          </p:cNvSpPr>
          <p:nvPr>
            <p:ph sz="quarter" idx="15"/>
          </p:nvPr>
        </p:nvSpPr>
        <p:spPr/>
        <p:txBody>
          <a:bodyPr/>
          <a:lstStyle/>
          <a:p>
            <a:r>
              <a:rPr lang="en-US"/>
              <a:t>Look at the curriculum:</a:t>
            </a:r>
          </a:p>
          <a:p>
            <a:pPr lvl="1"/>
            <a:r>
              <a:rPr lang="en-US"/>
              <a:t>Do you see self-regulation or transfer instruction?</a:t>
            </a:r>
          </a:p>
          <a:p>
            <a:pPr lvl="1"/>
            <a:r>
              <a:rPr lang="en-US"/>
              <a:t>Do you see cumulative review?</a:t>
            </a:r>
          </a:p>
          <a:p>
            <a:pPr lvl="1"/>
            <a:r>
              <a:rPr lang="en-US"/>
              <a:t>Do you see varied opportunities for practice?</a:t>
            </a:r>
          </a:p>
          <a:p>
            <a:r>
              <a:rPr lang="en-US"/>
              <a:t>Look at the NCII Tools Chart.</a:t>
            </a:r>
          </a:p>
        </p:txBody>
      </p:sp>
      <p:sp>
        <p:nvSpPr>
          <p:cNvPr id="12" name="Text Placeholder 11">
            <a:extLst>
              <a:ext uri="{FF2B5EF4-FFF2-40B4-BE49-F238E27FC236}">
                <a16:creationId xmlns:a16="http://schemas.microsoft.com/office/drawing/2014/main" id="{2811F396-F6E0-4DF0-BA39-5B3273045149}"/>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EA6E1B7D-A277-C541-8900-9BB81DF910C5}"/>
              </a:ext>
            </a:extLst>
          </p:cNvPr>
          <p:cNvSpPr>
            <a:spLocks noGrp="1"/>
          </p:cNvSpPr>
          <p:nvPr>
            <p:ph type="sldNum" sz="quarter" idx="14"/>
          </p:nvPr>
        </p:nvSpPr>
        <p:spPr/>
        <p:txBody>
          <a:bodyPr/>
          <a:lstStyle/>
          <a:p>
            <a:fld id="{99A20822-4A49-4D36-86E3-300BA48D3F00}" type="slidenum">
              <a:rPr lang="en-US" smtClean="0"/>
              <a:pPr/>
              <a:t>54</a:t>
            </a:fld>
            <a:endParaRPr lang="en-US"/>
          </a:p>
        </p:txBody>
      </p:sp>
    </p:spTree>
    <p:extLst>
      <p:ext uri="{BB962C8B-B14F-4D97-AF65-F5344CB8AC3E}">
        <p14:creationId xmlns:p14="http://schemas.microsoft.com/office/powerpoint/2010/main" val="20489927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A8C64-C173-6746-A99E-C2C0D9C51B3F}"/>
              </a:ext>
            </a:extLst>
          </p:cNvPr>
          <p:cNvSpPr>
            <a:spLocks noGrp="1"/>
          </p:cNvSpPr>
          <p:nvPr>
            <p:ph type="title"/>
          </p:nvPr>
        </p:nvSpPr>
        <p:spPr/>
        <p:txBody>
          <a:bodyPr/>
          <a:lstStyle/>
          <a:p>
            <a:r>
              <a:rPr lang="en-US"/>
              <a:t>Looking for Evidence of Transfer</a:t>
            </a:r>
          </a:p>
        </p:txBody>
      </p:sp>
      <p:sp>
        <p:nvSpPr>
          <p:cNvPr id="5" name="Slide Number Placeholder 4">
            <a:extLst>
              <a:ext uri="{FF2B5EF4-FFF2-40B4-BE49-F238E27FC236}">
                <a16:creationId xmlns:a16="http://schemas.microsoft.com/office/drawing/2014/main" id="{0AD7AAEE-CF0C-8549-905F-02428C20A8B6}"/>
              </a:ext>
            </a:extLst>
          </p:cNvPr>
          <p:cNvSpPr>
            <a:spLocks noGrp="1"/>
          </p:cNvSpPr>
          <p:nvPr>
            <p:ph type="sldNum" sz="quarter" idx="12"/>
          </p:nvPr>
        </p:nvSpPr>
        <p:spPr/>
        <p:txBody>
          <a:bodyPr/>
          <a:lstStyle/>
          <a:p>
            <a:fld id="{99A20822-4A49-4D36-86E3-300BA48D3F00}" type="slidenum">
              <a:rPr lang="en-US" smtClean="0"/>
              <a:t>55</a:t>
            </a:fld>
            <a:endParaRPr lang="en-US"/>
          </a:p>
        </p:txBody>
      </p:sp>
      <p:pic>
        <p:nvPicPr>
          <p:cNvPr id="4" name="Picture 3" descr="Screenshot of the NCII tools chart highlighting the Mean ES (Broader) section of the Quality of Design and Results tab">
            <a:extLst>
              <a:ext uri="{FF2B5EF4-FFF2-40B4-BE49-F238E27FC236}">
                <a16:creationId xmlns:a16="http://schemas.microsoft.com/office/drawing/2014/main" id="{E3ADECA3-178C-4BD5-AB25-C7F8E6E55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0440" y="1288787"/>
            <a:ext cx="6371760" cy="4655712"/>
          </a:xfrm>
          <a:prstGeom prst="rect">
            <a:avLst/>
          </a:prstGeom>
        </p:spPr>
      </p:pic>
      <p:sp>
        <p:nvSpPr>
          <p:cNvPr id="8" name="Frame 7">
            <a:extLst>
              <a:ext uri="{FF2B5EF4-FFF2-40B4-BE49-F238E27FC236}">
                <a16:creationId xmlns:a16="http://schemas.microsoft.com/office/drawing/2014/main" id="{9F500347-3FEF-1343-A8C2-F759915BA189}"/>
              </a:ext>
              <a:ext uri="{C183D7F6-B498-43B3-948B-1728B52AA6E4}">
                <adec:decorative xmlns:adec="http://schemas.microsoft.com/office/drawing/2017/decorative" val="1"/>
              </a:ext>
            </a:extLst>
          </p:cNvPr>
          <p:cNvSpPr/>
          <p:nvPr/>
        </p:nvSpPr>
        <p:spPr>
          <a:xfrm>
            <a:off x="3485401" y="1676400"/>
            <a:ext cx="1865403" cy="4172056"/>
          </a:xfrm>
          <a:prstGeom prst="fram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2" name="Text Placeholder 3">
            <a:extLst>
              <a:ext uri="{FF2B5EF4-FFF2-40B4-BE49-F238E27FC236}">
                <a16:creationId xmlns:a16="http://schemas.microsoft.com/office/drawing/2014/main" id="{D43B5BE6-CE98-432D-AD19-DD94F2A69972}"/>
              </a:ext>
            </a:extLst>
          </p:cNvPr>
          <p:cNvSpPr>
            <a:spLocks noGrp="1"/>
          </p:cNvSpPr>
          <p:nvPr>
            <p:ph type="body" sz="quarter" idx="13"/>
          </p:nvPr>
        </p:nvSpPr>
        <p:spPr>
          <a:xfrm>
            <a:off x="438665" y="5848456"/>
            <a:ext cx="11274425" cy="192087"/>
          </a:xfrm>
        </p:spPr>
        <p:txBody>
          <a:bodyPr/>
          <a:lstStyle/>
          <a:p>
            <a:r>
              <a:rPr lang="en-US"/>
              <a:t>Source: NCII Academic Tools Chart.</a:t>
            </a:r>
          </a:p>
        </p:txBody>
      </p:sp>
      <p:pic>
        <p:nvPicPr>
          <p:cNvPr id="9" name="Picture 8">
            <a:extLst>
              <a:ext uri="{FF2B5EF4-FFF2-40B4-BE49-F238E27FC236}">
                <a16:creationId xmlns:a16="http://schemas.microsoft.com/office/drawing/2014/main" id="{5F4C1320-7AD8-40B3-8F80-BB2478CBF5D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476" y="4114246"/>
            <a:ext cx="1260424" cy="660954"/>
          </a:xfrm>
          <a:prstGeom prst="rect">
            <a:avLst/>
          </a:prstGeom>
        </p:spPr>
      </p:pic>
      <p:pic>
        <p:nvPicPr>
          <p:cNvPr id="16" name="Picture 15">
            <a:extLst>
              <a:ext uri="{FF2B5EF4-FFF2-40B4-BE49-F238E27FC236}">
                <a16:creationId xmlns:a16="http://schemas.microsoft.com/office/drawing/2014/main" id="{35BAB538-9749-4145-B333-62F52EF0305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0" y="3046418"/>
            <a:ext cx="1231900" cy="815934"/>
          </a:xfrm>
          <a:prstGeom prst="rect">
            <a:avLst/>
          </a:prstGeom>
        </p:spPr>
      </p:pic>
      <p:pic>
        <p:nvPicPr>
          <p:cNvPr id="18" name="Picture 17">
            <a:extLst>
              <a:ext uri="{FF2B5EF4-FFF2-40B4-BE49-F238E27FC236}">
                <a16:creationId xmlns:a16="http://schemas.microsoft.com/office/drawing/2014/main" id="{4D0B2980-A378-4D88-8BCB-CF9C80922FC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1476" y="4901893"/>
            <a:ext cx="1291166" cy="660954"/>
          </a:xfrm>
          <a:prstGeom prst="rect">
            <a:avLst/>
          </a:prstGeom>
        </p:spPr>
      </p:pic>
    </p:spTree>
    <p:extLst>
      <p:ext uri="{BB962C8B-B14F-4D97-AF65-F5344CB8AC3E}">
        <p14:creationId xmlns:p14="http://schemas.microsoft.com/office/powerpoint/2010/main" val="28885383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66B8E-351F-3243-8EAA-55E2912992AB}"/>
              </a:ext>
            </a:extLst>
          </p:cNvPr>
          <p:cNvSpPr>
            <a:spLocks noGrp="1"/>
          </p:cNvSpPr>
          <p:nvPr>
            <p:ph type="title"/>
          </p:nvPr>
        </p:nvSpPr>
        <p:spPr>
          <a:xfrm>
            <a:off x="457200" y="114300"/>
            <a:ext cx="11276076" cy="1280160"/>
          </a:xfrm>
        </p:spPr>
        <p:txBody>
          <a:bodyPr/>
          <a:lstStyle/>
          <a:p>
            <a:r>
              <a:rPr lang="en-US"/>
              <a:t>Guided Practice: </a:t>
            </a:r>
            <a:br>
              <a:rPr lang="en-US"/>
            </a:br>
            <a:r>
              <a:rPr lang="en-US"/>
              <a:t>Looking for Evidence of Transfer</a:t>
            </a:r>
          </a:p>
        </p:txBody>
      </p:sp>
      <p:sp>
        <p:nvSpPr>
          <p:cNvPr id="4" name="Text Placeholder 3">
            <a:extLst>
              <a:ext uri="{FF2B5EF4-FFF2-40B4-BE49-F238E27FC236}">
                <a16:creationId xmlns:a16="http://schemas.microsoft.com/office/drawing/2014/main" id="{32FE4E0A-F0A9-9341-98F7-D5A872247B0C}"/>
              </a:ext>
            </a:extLst>
          </p:cNvPr>
          <p:cNvSpPr>
            <a:spLocks noGrp="1"/>
          </p:cNvSpPr>
          <p:nvPr>
            <p:ph type="body" sz="quarter" idx="13"/>
          </p:nvPr>
        </p:nvSpPr>
        <p:spPr/>
        <p:txBody>
          <a:bodyPr/>
          <a:lstStyle/>
          <a:p>
            <a:r>
              <a:rPr lang="en-US"/>
              <a:t>Source: NCII Academic Tools Chart.</a:t>
            </a:r>
          </a:p>
        </p:txBody>
      </p:sp>
      <p:sp>
        <p:nvSpPr>
          <p:cNvPr id="5" name="Slide Number Placeholder 4">
            <a:extLst>
              <a:ext uri="{FF2B5EF4-FFF2-40B4-BE49-F238E27FC236}">
                <a16:creationId xmlns:a16="http://schemas.microsoft.com/office/drawing/2014/main" id="{FBFBDACE-7F99-C041-BB56-11FF0ACC3432}"/>
              </a:ext>
            </a:extLst>
          </p:cNvPr>
          <p:cNvSpPr>
            <a:spLocks noGrp="1"/>
          </p:cNvSpPr>
          <p:nvPr>
            <p:ph type="sldNum" sz="quarter" idx="12"/>
          </p:nvPr>
        </p:nvSpPr>
        <p:spPr/>
        <p:txBody>
          <a:bodyPr/>
          <a:lstStyle/>
          <a:p>
            <a:fld id="{99A20822-4A49-4D36-86E3-300BA48D3F00}" type="slidenum">
              <a:rPr lang="en-US" smtClean="0"/>
              <a:t>56</a:t>
            </a:fld>
            <a:endParaRPr lang="en-US"/>
          </a:p>
        </p:txBody>
      </p:sp>
      <p:pic>
        <p:nvPicPr>
          <p:cNvPr id="6" name="Picture 5" descr="A screenshot of the NCII tools chart quality of design and results tab">
            <a:extLst>
              <a:ext uri="{FF2B5EF4-FFF2-40B4-BE49-F238E27FC236}">
                <a16:creationId xmlns:a16="http://schemas.microsoft.com/office/drawing/2014/main" id="{5084D522-BCCF-434C-B1D6-A3C43A760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81" y="1586484"/>
            <a:ext cx="11804238" cy="3596604"/>
          </a:xfrm>
          <a:prstGeom prst="rect">
            <a:avLst/>
          </a:prstGeom>
        </p:spPr>
      </p:pic>
    </p:spTree>
    <p:extLst>
      <p:ext uri="{BB962C8B-B14F-4D97-AF65-F5344CB8AC3E}">
        <p14:creationId xmlns:p14="http://schemas.microsoft.com/office/powerpoint/2010/main" val="16365057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74FB6-DD37-444E-86D9-84C367538AEE}"/>
              </a:ext>
            </a:extLst>
          </p:cNvPr>
          <p:cNvSpPr>
            <a:spLocks noGrp="1"/>
          </p:cNvSpPr>
          <p:nvPr>
            <p:ph type="title"/>
          </p:nvPr>
        </p:nvSpPr>
        <p:spPr>
          <a:xfrm>
            <a:off x="457200" y="351264"/>
            <a:ext cx="11276076" cy="1280160"/>
          </a:xfrm>
        </p:spPr>
        <p:txBody>
          <a:bodyPr>
            <a:normAutofit fontScale="90000"/>
          </a:bodyPr>
          <a:lstStyle/>
          <a:p>
            <a:r>
              <a:rPr lang="en-US"/>
              <a:t>Look Closer at Each Intervention:</a:t>
            </a:r>
            <a:br>
              <a:rPr lang="en-US"/>
            </a:br>
            <a:r>
              <a:rPr lang="en-US">
                <a:hlinkClick r:id="rId3"/>
              </a:rPr>
              <a:t>Enhanced Core Reading Instruction</a:t>
            </a:r>
            <a:br>
              <a:rPr lang="en-US"/>
            </a:br>
            <a:endParaRPr lang="en-US"/>
          </a:p>
        </p:txBody>
      </p:sp>
      <p:sp>
        <p:nvSpPr>
          <p:cNvPr id="3" name="Content Placeholder 2">
            <a:extLst>
              <a:ext uri="{FF2B5EF4-FFF2-40B4-BE49-F238E27FC236}">
                <a16:creationId xmlns:a16="http://schemas.microsoft.com/office/drawing/2014/main" id="{5066E7C4-FD56-A341-84C7-13599D4BD582}"/>
              </a:ext>
            </a:extLst>
          </p:cNvPr>
          <p:cNvSpPr>
            <a:spLocks noGrp="1"/>
          </p:cNvSpPr>
          <p:nvPr>
            <p:ph sz="quarter" idx="14"/>
          </p:nvPr>
        </p:nvSpPr>
        <p:spPr>
          <a:xfrm>
            <a:off x="457201" y="1371600"/>
            <a:ext cx="7067550" cy="4343400"/>
          </a:xfrm>
        </p:spPr>
        <p:txBody>
          <a:bodyPr>
            <a:normAutofit/>
          </a:bodyPr>
          <a:lstStyle/>
          <a:p>
            <a:pPr marL="342900" indent="-342900">
              <a:spcBef>
                <a:spcPts val="1200"/>
              </a:spcBef>
              <a:buClr>
                <a:schemeClr val="accent1"/>
              </a:buClr>
              <a:buFont typeface="Wingdings" panose="05000000000000000000" pitchFamily="2" charset="2"/>
              <a:buChar char="§"/>
            </a:pPr>
            <a:r>
              <a:rPr lang="en-US" sz="2200"/>
              <a:t>Look for evidence of </a:t>
            </a:r>
            <a:r>
              <a:rPr lang="en-US" sz="2200" b="1"/>
              <a:t>self-regulation </a:t>
            </a:r>
            <a:r>
              <a:rPr lang="en-US" sz="2200"/>
              <a:t>and </a:t>
            </a:r>
            <a:r>
              <a:rPr lang="en-US" sz="2200" b="1"/>
              <a:t>goal-setting</a:t>
            </a:r>
            <a:r>
              <a:rPr lang="en-US" sz="2200"/>
              <a:t> instruction.</a:t>
            </a:r>
          </a:p>
          <a:p>
            <a:pPr marL="685800" lvl="1" indent="-342900">
              <a:spcBef>
                <a:spcPts val="1200"/>
              </a:spcBef>
              <a:buFont typeface="Arial" panose="020B0604020202020204" pitchFamily="34" charset="0"/>
              <a:buChar char="•"/>
            </a:pPr>
            <a:r>
              <a:rPr lang="en-US" sz="2200"/>
              <a:t>Look at the intervention description and information about fidelity. Do you see anything about self-regulation or goal setting?</a:t>
            </a:r>
          </a:p>
          <a:p>
            <a:pPr marL="685800" lvl="1" indent="-342900">
              <a:spcBef>
                <a:spcPts val="1200"/>
              </a:spcBef>
              <a:buFont typeface="Arial" panose="020B0604020202020204" pitchFamily="34" charset="0"/>
              <a:buChar char="•"/>
            </a:pPr>
            <a:r>
              <a:rPr lang="en-US" sz="2200"/>
              <a:t>Look at the sample </a:t>
            </a:r>
            <a:r>
              <a:rPr lang="en-US" sz="2200">
                <a:hlinkClick r:id="rId4"/>
              </a:rPr>
              <a:t>materials</a:t>
            </a:r>
            <a:r>
              <a:rPr lang="en-US" sz="2200"/>
              <a:t>.</a:t>
            </a:r>
          </a:p>
          <a:p>
            <a:pPr marL="342900" indent="-342900">
              <a:spcBef>
                <a:spcPts val="1200"/>
              </a:spcBef>
              <a:buClr>
                <a:schemeClr val="accent1"/>
              </a:buClr>
              <a:buFont typeface="Wingdings" panose="05000000000000000000" pitchFamily="2" charset="2"/>
              <a:buChar char="§"/>
            </a:pPr>
            <a:r>
              <a:rPr lang="en-US" sz="2200"/>
              <a:t>Look for evidence of </a:t>
            </a:r>
            <a:r>
              <a:rPr lang="en-US" sz="2200" b="1"/>
              <a:t>cumulative review.</a:t>
            </a:r>
          </a:p>
          <a:p>
            <a:pPr marL="342900" indent="-342900">
              <a:spcBef>
                <a:spcPts val="1200"/>
              </a:spcBef>
              <a:buClr>
                <a:schemeClr val="accent1"/>
              </a:buClr>
              <a:buFont typeface="Wingdings" panose="05000000000000000000" pitchFamily="2" charset="2"/>
              <a:buChar char="§"/>
            </a:pPr>
            <a:r>
              <a:rPr lang="en-US" sz="2200"/>
              <a:t>Look for evidence of varied contexts.</a:t>
            </a:r>
          </a:p>
        </p:txBody>
      </p:sp>
      <p:pic>
        <p:nvPicPr>
          <p:cNvPr id="7" name="Picture 6" descr="Screenshot of text reading: Further, through an additional daily, 30-minute, small group intervention, at-risk readers are pre-taught critical content that appears in the next day's core reading lesson, and are provided with more practice opportunities to learn critical reading skills and concepts. In small group lessons, at-risk readers are provided highly interactive and engaging learning opportunities. ">
            <a:extLst>
              <a:ext uri="{FF2B5EF4-FFF2-40B4-BE49-F238E27FC236}">
                <a16:creationId xmlns:a16="http://schemas.microsoft.com/office/drawing/2014/main" id="{24478B55-B03F-0347-A698-0266EBF3A8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3147" y="1472134"/>
            <a:ext cx="4028747" cy="4471466"/>
          </a:xfrm>
          <a:prstGeom prst="rect">
            <a:avLst/>
          </a:prstGeom>
        </p:spPr>
      </p:pic>
      <p:cxnSp>
        <p:nvCxnSpPr>
          <p:cNvPr id="9" name="Straight Arrow Connector 8">
            <a:extLst>
              <a:ext uri="{FF2B5EF4-FFF2-40B4-BE49-F238E27FC236}">
                <a16:creationId xmlns:a16="http://schemas.microsoft.com/office/drawing/2014/main" id="{2475BC85-74D0-5347-B0C5-52FD3F92D539}"/>
              </a:ext>
              <a:ext uri="{C183D7F6-B498-43B3-948B-1728B52AA6E4}">
                <adec:decorative xmlns:adec="http://schemas.microsoft.com/office/drawing/2017/decorative" val="1"/>
              </a:ext>
            </a:extLst>
          </p:cNvPr>
          <p:cNvCxnSpPr>
            <a:cxnSpLocks/>
          </p:cNvCxnSpPr>
          <p:nvPr/>
        </p:nvCxnSpPr>
        <p:spPr>
          <a:xfrm flipV="1">
            <a:off x="5962650" y="3050306"/>
            <a:ext cx="1900497" cy="152169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6E691A8-FBD9-3642-AC3F-0324BCD9E228}"/>
              </a:ext>
              <a:ext uri="{C183D7F6-B498-43B3-948B-1728B52AA6E4}">
                <adec:decorative xmlns:adec="http://schemas.microsoft.com/office/drawing/2017/decorative" val="1"/>
              </a:ext>
            </a:extLst>
          </p:cNvPr>
          <p:cNvCxnSpPr>
            <a:cxnSpLocks/>
          </p:cNvCxnSpPr>
          <p:nvPr/>
        </p:nvCxnSpPr>
        <p:spPr>
          <a:xfrm flipV="1">
            <a:off x="5391150" y="3857667"/>
            <a:ext cx="2471997" cy="12801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2C286FA4-5FD4-DF4D-B87E-4CE2CCA60B5A}"/>
              </a:ext>
            </a:extLst>
          </p:cNvPr>
          <p:cNvSpPr>
            <a:spLocks noGrp="1"/>
          </p:cNvSpPr>
          <p:nvPr>
            <p:ph type="sldNum" sz="quarter" idx="12"/>
          </p:nvPr>
        </p:nvSpPr>
        <p:spPr/>
        <p:txBody>
          <a:bodyPr/>
          <a:lstStyle/>
          <a:p>
            <a:fld id="{99A20822-4A49-4D36-86E3-300BA48D3F00}" type="slidenum">
              <a:rPr lang="en-US" smtClean="0"/>
              <a:t>57</a:t>
            </a:fld>
            <a:endParaRPr lang="en-US"/>
          </a:p>
        </p:txBody>
      </p:sp>
      <p:sp>
        <p:nvSpPr>
          <p:cNvPr id="4" name="Text Placeholder 3">
            <a:extLst>
              <a:ext uri="{FF2B5EF4-FFF2-40B4-BE49-F238E27FC236}">
                <a16:creationId xmlns:a16="http://schemas.microsoft.com/office/drawing/2014/main" id="{31F6D80A-8835-6845-BA57-9920C4E682FB}"/>
              </a:ext>
            </a:extLst>
          </p:cNvPr>
          <p:cNvSpPr>
            <a:spLocks noGrp="1"/>
          </p:cNvSpPr>
          <p:nvPr>
            <p:ph type="body" sz="quarter" idx="13"/>
          </p:nvPr>
        </p:nvSpPr>
        <p:spPr/>
        <p:txBody>
          <a:bodyPr/>
          <a:lstStyle/>
          <a:p>
            <a:r>
              <a:rPr lang="en-US"/>
              <a:t>Source: </a:t>
            </a:r>
            <a:r>
              <a:rPr lang="en-US">
                <a:hlinkClick r:id="rId3"/>
              </a:rPr>
              <a:t>https://charts.intensiveintervention.org/chart/academic-intervention-chart/13697</a:t>
            </a:r>
            <a:r>
              <a:rPr lang="en-US"/>
              <a:t>.</a:t>
            </a:r>
          </a:p>
        </p:txBody>
      </p:sp>
    </p:spTree>
    <p:extLst>
      <p:ext uri="{BB962C8B-B14F-4D97-AF65-F5344CB8AC3E}">
        <p14:creationId xmlns:p14="http://schemas.microsoft.com/office/powerpoint/2010/main" val="9812287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74FB6-DD37-444E-86D9-84C367538AEE}"/>
              </a:ext>
            </a:extLst>
          </p:cNvPr>
          <p:cNvSpPr>
            <a:spLocks noGrp="1"/>
          </p:cNvSpPr>
          <p:nvPr>
            <p:ph type="title"/>
          </p:nvPr>
        </p:nvSpPr>
        <p:spPr>
          <a:xfrm>
            <a:off x="455676" y="274320"/>
            <a:ext cx="11276076" cy="1280160"/>
          </a:xfrm>
        </p:spPr>
        <p:txBody>
          <a:bodyPr>
            <a:normAutofit fontScale="90000"/>
          </a:bodyPr>
          <a:lstStyle/>
          <a:p>
            <a:r>
              <a:rPr lang="en-US"/>
              <a:t>Look Closer at Each Intervention:</a:t>
            </a:r>
            <a:br>
              <a:rPr lang="en-US"/>
            </a:br>
            <a:r>
              <a:rPr lang="en-US">
                <a:hlinkClick r:id="rId3"/>
              </a:rPr>
              <a:t>Quick Reads</a:t>
            </a:r>
            <a:br>
              <a:rPr lang="en-US"/>
            </a:br>
            <a:endParaRPr lang="en-US"/>
          </a:p>
        </p:txBody>
      </p:sp>
      <p:sp>
        <p:nvSpPr>
          <p:cNvPr id="3" name="Content Placeholder 2">
            <a:extLst>
              <a:ext uri="{FF2B5EF4-FFF2-40B4-BE49-F238E27FC236}">
                <a16:creationId xmlns:a16="http://schemas.microsoft.com/office/drawing/2014/main" id="{5066E7C4-FD56-A341-84C7-13599D4BD582}"/>
              </a:ext>
            </a:extLst>
          </p:cNvPr>
          <p:cNvSpPr>
            <a:spLocks noGrp="1"/>
          </p:cNvSpPr>
          <p:nvPr>
            <p:ph sz="quarter" idx="14"/>
          </p:nvPr>
        </p:nvSpPr>
        <p:spPr>
          <a:xfrm>
            <a:off x="457200" y="1371600"/>
            <a:ext cx="6606988" cy="4343400"/>
          </a:xfrm>
        </p:spPr>
        <p:txBody>
          <a:bodyPr/>
          <a:lstStyle/>
          <a:p>
            <a:pPr marL="342900" indent="-342900">
              <a:spcBef>
                <a:spcPts val="800"/>
              </a:spcBef>
              <a:buClr>
                <a:schemeClr val="accent1"/>
              </a:buClr>
              <a:buFont typeface="Wingdings" panose="05000000000000000000" pitchFamily="2" charset="2"/>
              <a:buChar char="§"/>
            </a:pPr>
            <a:r>
              <a:rPr lang="en-US" sz="2200"/>
              <a:t>Look for evidence of </a:t>
            </a:r>
            <a:r>
              <a:rPr lang="en-US" sz="2200" b="1"/>
              <a:t>self-regulation </a:t>
            </a:r>
            <a:r>
              <a:rPr lang="en-US" sz="2200"/>
              <a:t>and </a:t>
            </a:r>
            <a:r>
              <a:rPr lang="en-US" sz="2200" b="1"/>
              <a:t>goal setting</a:t>
            </a:r>
            <a:r>
              <a:rPr lang="en-US" sz="2200"/>
              <a:t> instruction.</a:t>
            </a:r>
          </a:p>
          <a:p>
            <a:pPr marL="685800" lvl="1" indent="-342900">
              <a:spcBef>
                <a:spcPts val="800"/>
              </a:spcBef>
              <a:buFont typeface="Arial" panose="020B0604020202020204" pitchFamily="34" charset="0"/>
              <a:buChar char="•"/>
            </a:pPr>
            <a:r>
              <a:rPr lang="en-US" sz="2200"/>
              <a:t>Look at the intervention description and information about fidelity. Do you see anything about self-regulation or goal setting?</a:t>
            </a:r>
          </a:p>
          <a:p>
            <a:pPr marL="685800" lvl="1" indent="-342900">
              <a:spcBef>
                <a:spcPts val="800"/>
              </a:spcBef>
              <a:buFont typeface="Arial" panose="020B0604020202020204" pitchFamily="34" charset="0"/>
              <a:buChar char="•"/>
            </a:pPr>
            <a:r>
              <a:rPr lang="en-US" sz="2200"/>
              <a:t>Look at the sample </a:t>
            </a:r>
            <a:r>
              <a:rPr lang="en-US" sz="2200">
                <a:hlinkClick r:id="rId4"/>
              </a:rPr>
              <a:t>materials</a:t>
            </a:r>
            <a:r>
              <a:rPr lang="en-US" sz="2200"/>
              <a:t>.</a:t>
            </a:r>
          </a:p>
          <a:p>
            <a:pPr marL="342900" indent="-342900">
              <a:spcBef>
                <a:spcPts val="800"/>
              </a:spcBef>
              <a:buClr>
                <a:schemeClr val="accent1"/>
              </a:buClr>
              <a:buFont typeface="Wingdings" panose="05000000000000000000" pitchFamily="2" charset="2"/>
              <a:buChar char="§"/>
            </a:pPr>
            <a:r>
              <a:rPr lang="en-US" sz="2200"/>
              <a:t>Look for evidence of </a:t>
            </a:r>
            <a:r>
              <a:rPr lang="en-US" sz="2200" b="1"/>
              <a:t>cumulative review.</a:t>
            </a:r>
          </a:p>
          <a:p>
            <a:pPr marL="342900" indent="-342900">
              <a:spcBef>
                <a:spcPts val="800"/>
              </a:spcBef>
              <a:buClr>
                <a:schemeClr val="accent1"/>
              </a:buClr>
              <a:buFont typeface="Wingdings" panose="05000000000000000000" pitchFamily="2" charset="2"/>
              <a:buChar char="§"/>
            </a:pPr>
            <a:r>
              <a:rPr lang="en-US" sz="2200"/>
              <a:t>Look for evidence of </a:t>
            </a:r>
            <a:r>
              <a:rPr lang="en-US" sz="2200" b="1"/>
              <a:t>varied contexts.</a:t>
            </a:r>
          </a:p>
          <a:p>
            <a:pPr marL="342900" indent="-342900">
              <a:spcBef>
                <a:spcPts val="800"/>
              </a:spcBef>
              <a:buClr>
                <a:schemeClr val="accent1"/>
              </a:buClr>
              <a:buFont typeface="Wingdings" panose="05000000000000000000" pitchFamily="2" charset="2"/>
              <a:buChar char="§"/>
            </a:pPr>
            <a:r>
              <a:rPr lang="en-US" sz="2200"/>
              <a:t>Consider the empirical </a:t>
            </a:r>
            <a:r>
              <a:rPr lang="en-US" sz="2200" b="1"/>
              <a:t>evidence of transfer:</a:t>
            </a:r>
            <a:r>
              <a:rPr lang="en-US" sz="2200"/>
              <a:t> .21*</a:t>
            </a:r>
          </a:p>
          <a:p>
            <a:pPr marL="514350" indent="-514350">
              <a:buFont typeface="+mj-lt"/>
              <a:buAutoNum type="arabicPeriod"/>
            </a:pPr>
            <a:endParaRPr lang="en-US"/>
          </a:p>
        </p:txBody>
      </p:sp>
      <p:pic>
        <p:nvPicPr>
          <p:cNvPr id="11" name="Picture 10" descr="Screenshot of text reading: QuickReads offers a quick and effective teacher-led instructional routine that develops consistent comprehension strategies within the context of short reading passages. It also supports building background knowledge by clustering multiple passages around high-interest topics students will encounter in science and social studies curricula, allowing the student to explore a subject in depth through a series of short focused readings.">
            <a:extLst>
              <a:ext uri="{FF2B5EF4-FFF2-40B4-BE49-F238E27FC236}">
                <a16:creationId xmlns:a16="http://schemas.microsoft.com/office/drawing/2014/main" id="{48B7FE0F-A06A-B244-BF7E-04DAC7F5C3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9320" y="1187596"/>
            <a:ext cx="3102761" cy="4160520"/>
          </a:xfrm>
          <a:prstGeom prst="rect">
            <a:avLst/>
          </a:prstGeom>
        </p:spPr>
      </p:pic>
      <p:sp>
        <p:nvSpPr>
          <p:cNvPr id="4" name="Text Placeholder 3">
            <a:extLst>
              <a:ext uri="{FF2B5EF4-FFF2-40B4-BE49-F238E27FC236}">
                <a16:creationId xmlns:a16="http://schemas.microsoft.com/office/drawing/2014/main" id="{31F6D80A-8835-6845-BA57-9920C4E682FB}"/>
              </a:ext>
            </a:extLst>
          </p:cNvPr>
          <p:cNvSpPr>
            <a:spLocks noGrp="1"/>
          </p:cNvSpPr>
          <p:nvPr>
            <p:ph type="body" sz="quarter" idx="13"/>
          </p:nvPr>
        </p:nvSpPr>
        <p:spPr/>
        <p:txBody>
          <a:bodyPr/>
          <a:lstStyle/>
          <a:p>
            <a:r>
              <a:rPr lang="en-US"/>
              <a:t>Source: </a:t>
            </a:r>
            <a:r>
              <a:rPr lang="en-US">
                <a:hlinkClick r:id="rId3"/>
              </a:rPr>
              <a:t>https://charts.intensiveintervention.org/chart/academic-intervention-chart/13649</a:t>
            </a:r>
            <a:r>
              <a:rPr lang="en-US"/>
              <a:t>.</a:t>
            </a:r>
          </a:p>
        </p:txBody>
      </p:sp>
      <p:sp>
        <p:nvSpPr>
          <p:cNvPr id="5" name="Slide Number Placeholder 4">
            <a:extLst>
              <a:ext uri="{FF2B5EF4-FFF2-40B4-BE49-F238E27FC236}">
                <a16:creationId xmlns:a16="http://schemas.microsoft.com/office/drawing/2014/main" id="{2C286FA4-5FD4-DF4D-B87E-4CE2CCA60B5A}"/>
              </a:ext>
            </a:extLst>
          </p:cNvPr>
          <p:cNvSpPr>
            <a:spLocks noGrp="1"/>
          </p:cNvSpPr>
          <p:nvPr>
            <p:ph type="sldNum" sz="quarter" idx="12"/>
          </p:nvPr>
        </p:nvSpPr>
        <p:spPr/>
        <p:txBody>
          <a:bodyPr/>
          <a:lstStyle/>
          <a:p>
            <a:fld id="{99A20822-4A49-4D36-86E3-300BA48D3F00}" type="slidenum">
              <a:rPr lang="en-US" smtClean="0"/>
              <a:t>58</a:t>
            </a:fld>
            <a:endParaRPr lang="en-US"/>
          </a:p>
        </p:txBody>
      </p:sp>
    </p:spTree>
    <p:extLst>
      <p:ext uri="{BB962C8B-B14F-4D97-AF65-F5344CB8AC3E}">
        <p14:creationId xmlns:p14="http://schemas.microsoft.com/office/powerpoint/2010/main" val="41087783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74FB6-DD37-444E-86D9-84C367538AEE}"/>
              </a:ext>
            </a:extLst>
          </p:cNvPr>
          <p:cNvSpPr>
            <a:spLocks noGrp="1"/>
          </p:cNvSpPr>
          <p:nvPr>
            <p:ph type="title"/>
          </p:nvPr>
        </p:nvSpPr>
        <p:spPr/>
        <p:txBody>
          <a:bodyPr/>
          <a:lstStyle/>
          <a:p>
            <a:r>
              <a:rPr lang="en-US" sz="3800"/>
              <a:t>Rating Attention to Transfer: Guided Practice</a:t>
            </a:r>
            <a:endParaRPr lang="en-US"/>
          </a:p>
        </p:txBody>
      </p:sp>
      <p:sp>
        <p:nvSpPr>
          <p:cNvPr id="3" name="Content Placeholder 2">
            <a:extLst>
              <a:ext uri="{FF2B5EF4-FFF2-40B4-BE49-F238E27FC236}">
                <a16:creationId xmlns:a16="http://schemas.microsoft.com/office/drawing/2014/main" id="{E5D85CAB-8EE7-418F-B1A4-DEE3C8A83312}"/>
              </a:ext>
            </a:extLst>
          </p:cNvPr>
          <p:cNvSpPr>
            <a:spLocks noGrp="1"/>
          </p:cNvSpPr>
          <p:nvPr>
            <p:ph sz="quarter" idx="15"/>
          </p:nvPr>
        </p:nvSpPr>
        <p:spPr/>
        <p:txBody>
          <a:bodyPr/>
          <a:lstStyle/>
          <a:p>
            <a:pPr>
              <a:lnSpc>
                <a:spcPct val="114000"/>
              </a:lnSpc>
            </a:pPr>
            <a:r>
              <a:rPr lang="en-US" sz="2400"/>
              <a:t>Navigate to the description of </a:t>
            </a:r>
            <a:r>
              <a:rPr lang="en-US" sz="2400">
                <a:hlinkClick r:id="rId3"/>
              </a:rPr>
              <a:t>Read Naturally </a:t>
            </a:r>
            <a:r>
              <a:rPr lang="en-US" sz="2400"/>
              <a:t>on the NCII Tools Chart.</a:t>
            </a:r>
          </a:p>
          <a:p>
            <a:pPr>
              <a:lnSpc>
                <a:spcPct val="114000"/>
              </a:lnSpc>
            </a:pPr>
            <a:r>
              <a:rPr lang="en-US" sz="2400"/>
              <a:t>Look for evidence of self-regulation and goal setting instruction.</a:t>
            </a:r>
          </a:p>
          <a:p>
            <a:pPr lvl="1">
              <a:lnSpc>
                <a:spcPct val="114000"/>
              </a:lnSpc>
            </a:pPr>
            <a:r>
              <a:rPr lang="en-US" sz="2400"/>
              <a:t>Look at the intervention description and information about fidelity. Do you see anything about self-regulation or goal setting?</a:t>
            </a:r>
          </a:p>
          <a:p>
            <a:pPr lvl="1">
              <a:lnSpc>
                <a:spcPct val="114000"/>
              </a:lnSpc>
            </a:pPr>
            <a:r>
              <a:rPr lang="en-US" sz="2400"/>
              <a:t>Look at the sample </a:t>
            </a:r>
            <a:r>
              <a:rPr lang="en-US" sz="2400">
                <a:hlinkClick r:id="rId4"/>
              </a:rPr>
              <a:t>materials</a:t>
            </a:r>
            <a:r>
              <a:rPr lang="en-US" sz="2400"/>
              <a:t>.</a:t>
            </a:r>
          </a:p>
          <a:p>
            <a:pPr>
              <a:lnSpc>
                <a:spcPct val="114000"/>
              </a:lnSpc>
            </a:pPr>
            <a:r>
              <a:rPr lang="en-US" sz="2400"/>
              <a:t>Look for evidence of cumulative review.</a:t>
            </a:r>
          </a:p>
          <a:p>
            <a:pPr>
              <a:lnSpc>
                <a:spcPct val="114000"/>
              </a:lnSpc>
            </a:pPr>
            <a:r>
              <a:rPr lang="en-US" sz="2400"/>
              <a:t>Look for evidence of varied contexts.</a:t>
            </a:r>
          </a:p>
          <a:p>
            <a:pPr>
              <a:lnSpc>
                <a:spcPct val="114000"/>
              </a:lnSpc>
            </a:pPr>
            <a:r>
              <a:rPr lang="en-US" sz="2400"/>
              <a:t>Consider the empirical evidence of transfer: -0.07</a:t>
            </a:r>
          </a:p>
          <a:p>
            <a:pPr>
              <a:lnSpc>
                <a:spcPct val="114000"/>
              </a:lnSpc>
            </a:pPr>
            <a:r>
              <a:rPr lang="en-US" sz="2400"/>
              <a:t>How would you rate this intervention for promoting transfer?</a:t>
            </a:r>
          </a:p>
          <a:p>
            <a:endParaRPr lang="en-US"/>
          </a:p>
        </p:txBody>
      </p:sp>
      <p:sp>
        <p:nvSpPr>
          <p:cNvPr id="4" name="Text Placeholder 3">
            <a:extLst>
              <a:ext uri="{FF2B5EF4-FFF2-40B4-BE49-F238E27FC236}">
                <a16:creationId xmlns:a16="http://schemas.microsoft.com/office/drawing/2014/main" id="{31F6D80A-8835-6845-BA57-9920C4E682FB}"/>
              </a:ext>
            </a:extLst>
          </p:cNvPr>
          <p:cNvSpPr>
            <a:spLocks noGrp="1"/>
          </p:cNvSpPr>
          <p:nvPr>
            <p:ph type="body" sz="quarter" idx="13"/>
          </p:nvPr>
        </p:nvSpPr>
        <p:spPr/>
        <p:txBody>
          <a:bodyPr/>
          <a:lstStyle/>
          <a:p>
            <a:r>
              <a:rPr lang="en-US"/>
              <a:t>Source: </a:t>
            </a:r>
            <a:r>
              <a:rPr lang="en-US">
                <a:hlinkClick r:id="rId4"/>
              </a:rPr>
              <a:t>https://www.readnaturally.com/</a:t>
            </a:r>
            <a:r>
              <a:rPr lang="en-US"/>
              <a:t>.</a:t>
            </a:r>
          </a:p>
        </p:txBody>
      </p:sp>
      <p:sp>
        <p:nvSpPr>
          <p:cNvPr id="5" name="Slide Number Placeholder 4">
            <a:extLst>
              <a:ext uri="{FF2B5EF4-FFF2-40B4-BE49-F238E27FC236}">
                <a16:creationId xmlns:a16="http://schemas.microsoft.com/office/drawing/2014/main" id="{2C286FA4-5FD4-DF4D-B87E-4CE2CCA60B5A}"/>
              </a:ext>
            </a:extLst>
          </p:cNvPr>
          <p:cNvSpPr>
            <a:spLocks noGrp="1"/>
          </p:cNvSpPr>
          <p:nvPr>
            <p:ph type="sldNum" sz="quarter" idx="14"/>
          </p:nvPr>
        </p:nvSpPr>
        <p:spPr/>
        <p:txBody>
          <a:bodyPr/>
          <a:lstStyle/>
          <a:p>
            <a:fld id="{99A20822-4A49-4D36-86E3-300BA48D3F00}" type="slidenum">
              <a:rPr lang="en-US" smtClean="0"/>
              <a:pPr/>
              <a:t>59</a:t>
            </a:fld>
            <a:endParaRPr lang="en-US"/>
          </a:p>
        </p:txBody>
      </p:sp>
    </p:spTree>
    <p:extLst>
      <p:ext uri="{BB962C8B-B14F-4D97-AF65-F5344CB8AC3E}">
        <p14:creationId xmlns:p14="http://schemas.microsoft.com/office/powerpoint/2010/main" val="2435280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5C1C7-2E66-4B4F-8D4F-4BBFB2512CE9}"/>
              </a:ext>
            </a:extLst>
          </p:cNvPr>
          <p:cNvSpPr>
            <a:spLocks noGrp="1"/>
          </p:cNvSpPr>
          <p:nvPr>
            <p:ph type="title"/>
          </p:nvPr>
        </p:nvSpPr>
        <p:spPr/>
        <p:txBody>
          <a:bodyPr/>
          <a:lstStyle/>
          <a:p>
            <a:r>
              <a:rPr lang="en-US"/>
              <a:t>Five DBI Steps</a:t>
            </a:r>
          </a:p>
        </p:txBody>
      </p:sp>
      <p:sp>
        <p:nvSpPr>
          <p:cNvPr id="3" name="Content Placeholder 2">
            <a:extLst>
              <a:ext uri="{FF2B5EF4-FFF2-40B4-BE49-F238E27FC236}">
                <a16:creationId xmlns:a16="http://schemas.microsoft.com/office/drawing/2014/main" id="{61F01324-0F6D-FC44-B7FE-7B61D59EB38C}"/>
              </a:ext>
            </a:extLst>
          </p:cNvPr>
          <p:cNvSpPr>
            <a:spLocks noGrp="1"/>
          </p:cNvSpPr>
          <p:nvPr>
            <p:ph sz="half" idx="1"/>
          </p:nvPr>
        </p:nvSpPr>
        <p:spPr>
          <a:xfrm>
            <a:off x="457200" y="1357086"/>
            <a:ext cx="6787836" cy="4343400"/>
          </a:xfrm>
        </p:spPr>
        <p:txBody>
          <a:bodyPr>
            <a:normAutofit/>
          </a:bodyPr>
          <a:lstStyle/>
          <a:p>
            <a:pPr marL="403225" indent="-403225">
              <a:buAutoNum type="arabicPeriod"/>
            </a:pPr>
            <a:r>
              <a:rPr lang="en-US"/>
              <a:t> </a:t>
            </a:r>
            <a:r>
              <a:rPr lang="en-US" b="1"/>
              <a:t>Validated intervention program,</a:t>
            </a:r>
            <a:br>
              <a:rPr lang="en-US" b="1"/>
            </a:br>
            <a:r>
              <a:rPr lang="en-US" b="1"/>
              <a:t> delivered with fidelity</a:t>
            </a:r>
          </a:p>
          <a:p>
            <a:pPr marL="514350" indent="-514350">
              <a:buAutoNum type="arabicPeriod"/>
            </a:pPr>
            <a:r>
              <a:rPr lang="en-US"/>
              <a:t>Progress monitoring</a:t>
            </a:r>
          </a:p>
          <a:p>
            <a:pPr marL="514350" indent="-514350">
              <a:buAutoNum type="arabicPeriod"/>
            </a:pPr>
            <a:r>
              <a:rPr lang="en-US"/>
              <a:t>Informal diagnostic assessment</a:t>
            </a:r>
          </a:p>
          <a:p>
            <a:pPr marL="401638" indent="-401638">
              <a:buAutoNum type="arabicPeriod"/>
            </a:pPr>
            <a:r>
              <a:rPr lang="en-US"/>
              <a:t> </a:t>
            </a:r>
            <a:r>
              <a:rPr lang="en-US" b="1"/>
              <a:t>Adaptation to a validated intervention</a:t>
            </a:r>
          </a:p>
          <a:p>
            <a:pPr marL="514350" indent="-514350">
              <a:buAutoNum type="arabicPeriod"/>
            </a:pPr>
            <a:r>
              <a:rPr lang="en-US"/>
              <a:t>Continued progress monitoring, </a:t>
            </a:r>
            <a:r>
              <a:rPr lang="en-US" b="1"/>
              <a:t>with adaptations occurring</a:t>
            </a:r>
            <a:r>
              <a:rPr lang="en-US"/>
              <a:t> whenever needed to ensure adequate progress</a:t>
            </a:r>
          </a:p>
          <a:p>
            <a:pPr marL="0" indent="0">
              <a:buNone/>
            </a:pPr>
            <a:endParaRPr lang="en-US"/>
          </a:p>
        </p:txBody>
      </p:sp>
      <p:pic>
        <p:nvPicPr>
          <p:cNvPr id="9"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433D1AE1-EA0A-4C93-8A3D-0A10D148261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29376" y="1483698"/>
            <a:ext cx="4084875" cy="4937760"/>
          </a:xfrm>
          <a:prstGeom prst="rect">
            <a:avLst/>
          </a:prstGeom>
        </p:spPr>
      </p:pic>
      <p:sp>
        <p:nvSpPr>
          <p:cNvPr id="6" name="Slide Number Placeholder 5">
            <a:extLst>
              <a:ext uri="{FF2B5EF4-FFF2-40B4-BE49-F238E27FC236}">
                <a16:creationId xmlns:a16="http://schemas.microsoft.com/office/drawing/2014/main" id="{B8BBDC86-E631-414B-84F8-65172C8F8CAE}"/>
              </a:ext>
            </a:extLst>
          </p:cNvPr>
          <p:cNvSpPr>
            <a:spLocks noGrp="1"/>
          </p:cNvSpPr>
          <p:nvPr>
            <p:ph type="sldNum" sz="quarter" idx="12"/>
          </p:nvPr>
        </p:nvSpPr>
        <p:spPr/>
        <p:txBody>
          <a:bodyPr/>
          <a:lstStyle/>
          <a:p>
            <a:fld id="{BABF4E83-61DB-418F-A99F-17BC9BB58EF6}" type="slidenum">
              <a:rPr lang="en-US" smtClean="0"/>
              <a:t>6</a:t>
            </a:fld>
            <a:endParaRPr lang="en-US"/>
          </a:p>
        </p:txBody>
      </p:sp>
    </p:spTree>
    <p:extLst>
      <p:ext uri="{BB962C8B-B14F-4D97-AF65-F5344CB8AC3E}">
        <p14:creationId xmlns:p14="http://schemas.microsoft.com/office/powerpoint/2010/main" val="28961800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59B6C-8024-264B-855C-B659132FA0FB}"/>
              </a:ext>
            </a:extLst>
          </p:cNvPr>
          <p:cNvSpPr>
            <a:spLocks noGrp="1"/>
          </p:cNvSpPr>
          <p:nvPr>
            <p:ph type="title"/>
          </p:nvPr>
        </p:nvSpPr>
        <p:spPr/>
        <p:txBody>
          <a:bodyPr/>
          <a:lstStyle/>
          <a:p>
            <a:r>
              <a:rPr lang="en-US"/>
              <a:t>Intensifying to Promote Transfer</a:t>
            </a:r>
          </a:p>
        </p:txBody>
      </p:sp>
      <p:sp>
        <p:nvSpPr>
          <p:cNvPr id="3" name="Content Placeholder 2">
            <a:extLst>
              <a:ext uri="{FF2B5EF4-FFF2-40B4-BE49-F238E27FC236}">
                <a16:creationId xmlns:a16="http://schemas.microsoft.com/office/drawing/2014/main" id="{445000E0-C5B2-D342-8350-482E2AE74777}"/>
              </a:ext>
            </a:extLst>
          </p:cNvPr>
          <p:cNvSpPr>
            <a:spLocks noGrp="1"/>
          </p:cNvSpPr>
          <p:nvPr>
            <p:ph sz="quarter" idx="15"/>
          </p:nvPr>
        </p:nvSpPr>
        <p:spPr/>
        <p:txBody>
          <a:bodyPr/>
          <a:lstStyle/>
          <a:p>
            <a:r>
              <a:rPr lang="en-US"/>
              <a:t>You can make adjustments.</a:t>
            </a:r>
          </a:p>
          <a:p>
            <a:pPr lvl="1"/>
            <a:r>
              <a:rPr lang="en-US"/>
              <a:t>Provide self-regulation and goal-setting instruction.</a:t>
            </a:r>
          </a:p>
          <a:p>
            <a:pPr lvl="1"/>
            <a:r>
              <a:rPr lang="en-US"/>
              <a:t>Give additional cumulative review.</a:t>
            </a:r>
          </a:p>
          <a:p>
            <a:pPr lvl="1"/>
            <a:r>
              <a:rPr lang="en-US"/>
              <a:t>Use the instructional routines with other content and in other contexts.</a:t>
            </a:r>
          </a:p>
          <a:p>
            <a:r>
              <a:rPr lang="en-US" b="1"/>
              <a:t>However, if you don’t see evidence of transfer, you can’t expect transfer to happen automatically!</a:t>
            </a:r>
          </a:p>
        </p:txBody>
      </p:sp>
      <p:sp>
        <p:nvSpPr>
          <p:cNvPr id="11" name="Text Placeholder 10">
            <a:extLst>
              <a:ext uri="{FF2B5EF4-FFF2-40B4-BE49-F238E27FC236}">
                <a16:creationId xmlns:a16="http://schemas.microsoft.com/office/drawing/2014/main" id="{ABA42B40-C274-41F0-BD40-558A28A3EA1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BC470A23-8CFA-A94E-87CF-B2368B46C90C}"/>
              </a:ext>
            </a:extLst>
          </p:cNvPr>
          <p:cNvSpPr>
            <a:spLocks noGrp="1"/>
          </p:cNvSpPr>
          <p:nvPr>
            <p:ph type="sldNum" sz="quarter" idx="14"/>
          </p:nvPr>
        </p:nvSpPr>
        <p:spPr/>
        <p:txBody>
          <a:bodyPr/>
          <a:lstStyle/>
          <a:p>
            <a:fld id="{99A20822-4A49-4D36-86E3-300BA48D3F00}" type="slidenum">
              <a:rPr lang="en-US" smtClean="0"/>
              <a:pPr/>
              <a:t>60</a:t>
            </a:fld>
            <a:endParaRPr lang="en-US"/>
          </a:p>
        </p:txBody>
      </p:sp>
    </p:spTree>
    <p:extLst>
      <p:ext uri="{BB962C8B-B14F-4D97-AF65-F5344CB8AC3E}">
        <p14:creationId xmlns:p14="http://schemas.microsoft.com/office/powerpoint/2010/main" val="2391782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6943" y="1048553"/>
            <a:ext cx="7275342" cy="2380447"/>
          </a:xfrm>
        </p:spPr>
        <p:txBody>
          <a:bodyPr/>
          <a:lstStyle/>
          <a:p>
            <a:br>
              <a:rPr lang="en-US"/>
            </a:br>
            <a:r>
              <a:rPr lang="en-US">
                <a:solidFill>
                  <a:schemeClr val="accent2"/>
                </a:solidFill>
              </a:rPr>
              <a:t>Comprehensiveness</a:t>
            </a:r>
          </a:p>
        </p:txBody>
      </p:sp>
      <p:sp>
        <p:nvSpPr>
          <p:cNvPr id="4" name="Slide Number Placeholder 3"/>
          <p:cNvSpPr>
            <a:spLocks noGrp="1"/>
          </p:cNvSpPr>
          <p:nvPr>
            <p:ph type="sldNum" sz="quarter" idx="15"/>
          </p:nvPr>
        </p:nvSpPr>
        <p:spPr/>
        <p:txBody>
          <a:bodyPr/>
          <a:lstStyle/>
          <a:p>
            <a:fld id="{99A20822-4A49-4D36-86E3-300BA48D3F00}" type="slidenum">
              <a:rPr lang="en-US" smtClean="0"/>
              <a:pPr/>
              <a:t>61</a:t>
            </a:fld>
            <a:endParaRPr lang="en-US"/>
          </a:p>
        </p:txBody>
      </p:sp>
      <p:pic>
        <p:nvPicPr>
          <p:cNvPr id="6" name="Picture 5">
            <a:extLst>
              <a:ext uri="{FF2B5EF4-FFF2-40B4-BE49-F238E27FC236}">
                <a16:creationId xmlns:a16="http://schemas.microsoft.com/office/drawing/2014/main" id="{30CC680B-B98F-D347-A211-04E484C1F00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063013" y="3699489"/>
            <a:ext cx="2149272" cy="2820064"/>
          </a:xfrm>
          <a:prstGeom prst="rect">
            <a:avLst/>
          </a:prstGeom>
        </p:spPr>
      </p:pic>
    </p:spTree>
    <p:extLst>
      <p:ext uri="{BB962C8B-B14F-4D97-AF65-F5344CB8AC3E}">
        <p14:creationId xmlns:p14="http://schemas.microsoft.com/office/powerpoint/2010/main" val="40119389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1FD46D-8A89-5A48-B171-A045D387A48C}"/>
              </a:ext>
            </a:extLst>
          </p:cNvPr>
          <p:cNvSpPr>
            <a:spLocks noGrp="1"/>
          </p:cNvSpPr>
          <p:nvPr>
            <p:ph type="title"/>
          </p:nvPr>
        </p:nvSpPr>
        <p:spPr/>
        <p:txBody>
          <a:bodyPr/>
          <a:lstStyle/>
          <a:p>
            <a:r>
              <a:rPr lang="en-US"/>
              <a:t>Comprehensiveness = Explicit Instruction</a:t>
            </a:r>
          </a:p>
        </p:txBody>
      </p:sp>
      <p:sp>
        <p:nvSpPr>
          <p:cNvPr id="7" name="Content Placeholder 6">
            <a:extLst>
              <a:ext uri="{FF2B5EF4-FFF2-40B4-BE49-F238E27FC236}">
                <a16:creationId xmlns:a16="http://schemas.microsoft.com/office/drawing/2014/main" id="{0A2B4C74-57FF-0F47-B2B3-56FBB85BBA5D}"/>
              </a:ext>
            </a:extLst>
          </p:cNvPr>
          <p:cNvSpPr>
            <a:spLocks noGrp="1"/>
          </p:cNvSpPr>
          <p:nvPr>
            <p:ph sz="quarter" idx="15"/>
          </p:nvPr>
        </p:nvSpPr>
        <p:spPr/>
        <p:txBody>
          <a:bodyPr>
            <a:normAutofit fontScale="92500" lnSpcReduction="10000"/>
          </a:bodyPr>
          <a:lstStyle/>
          <a:p>
            <a:pPr>
              <a:spcAft>
                <a:spcPts val="600"/>
              </a:spcAft>
            </a:pPr>
            <a:r>
              <a:rPr lang="en-US"/>
              <a:t>Explicit Instruction has long been the gold standard when intervening with students with and at risk for learning disabilities (Ciullo, Lo, Wanzek, &amp; Reed, 2016; Scammacca, Roberts, Vaughn, &amp; Stuebing, 2015).</a:t>
            </a:r>
          </a:p>
          <a:p>
            <a:pPr>
              <a:spcAft>
                <a:spcPts val="600"/>
              </a:spcAft>
            </a:pPr>
            <a:r>
              <a:rPr lang="en-US"/>
              <a:t>Explicit instruction is “a way of teaching where the teacher selects an important objective, models the skills being taught, and provides scaffolded practice to help a student achieve mastery” (Kearns, 2018, 0:37).</a:t>
            </a:r>
          </a:p>
          <a:p>
            <a:pPr>
              <a:spcAft>
                <a:spcPts val="600"/>
              </a:spcAft>
            </a:pPr>
            <a:r>
              <a:rPr lang="en-US"/>
              <a:t>A comprehensive intervention is one that uses effective explicit instruction principles.</a:t>
            </a:r>
          </a:p>
          <a:p>
            <a:pPr>
              <a:spcAft>
                <a:spcPts val="600"/>
              </a:spcAft>
            </a:pPr>
            <a:r>
              <a:rPr lang="en-US"/>
              <a:t>Learn more about explicit instruction on the </a:t>
            </a:r>
            <a:r>
              <a:rPr lang="en-US">
                <a:hlinkClick r:id="rId3"/>
              </a:rPr>
              <a:t>NCII website</a:t>
            </a:r>
            <a:r>
              <a:rPr lang="en-US"/>
              <a:t>.</a:t>
            </a:r>
          </a:p>
        </p:txBody>
      </p:sp>
      <p:sp>
        <p:nvSpPr>
          <p:cNvPr id="4" name="Slide Number Placeholder 3">
            <a:extLst>
              <a:ext uri="{FF2B5EF4-FFF2-40B4-BE49-F238E27FC236}">
                <a16:creationId xmlns:a16="http://schemas.microsoft.com/office/drawing/2014/main" id="{C7E5AA77-2D36-3447-BE2D-0DA2D23EF9F4}"/>
              </a:ext>
            </a:extLst>
          </p:cNvPr>
          <p:cNvSpPr>
            <a:spLocks noGrp="1"/>
          </p:cNvSpPr>
          <p:nvPr>
            <p:ph type="sldNum" sz="quarter" idx="14"/>
          </p:nvPr>
        </p:nvSpPr>
        <p:spPr/>
        <p:txBody>
          <a:bodyPr/>
          <a:lstStyle/>
          <a:p>
            <a:fld id="{99A20822-4A49-4D36-86E3-300BA48D3F00}" type="slidenum">
              <a:rPr lang="en-US" smtClean="0"/>
              <a:pPr/>
              <a:t>62</a:t>
            </a:fld>
            <a:endParaRPr lang="en-US"/>
          </a:p>
        </p:txBody>
      </p:sp>
    </p:spTree>
    <p:extLst>
      <p:ext uri="{BB962C8B-B14F-4D97-AF65-F5344CB8AC3E}">
        <p14:creationId xmlns:p14="http://schemas.microsoft.com/office/powerpoint/2010/main" val="35345124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582A1-D9B6-6E4A-BDC6-D3C916BF692D}"/>
              </a:ext>
            </a:extLst>
          </p:cNvPr>
          <p:cNvSpPr>
            <a:spLocks noGrp="1"/>
          </p:cNvSpPr>
          <p:nvPr>
            <p:ph type="title"/>
          </p:nvPr>
        </p:nvSpPr>
        <p:spPr/>
        <p:txBody>
          <a:bodyPr/>
          <a:lstStyle/>
          <a:p>
            <a:r>
              <a:rPr lang="en-US"/>
              <a:t>Explicit Instruction Principle 1</a:t>
            </a:r>
          </a:p>
        </p:txBody>
      </p:sp>
      <p:sp>
        <p:nvSpPr>
          <p:cNvPr id="8" name="TextBox 7">
            <a:extLst>
              <a:ext uri="{FF2B5EF4-FFF2-40B4-BE49-F238E27FC236}">
                <a16:creationId xmlns:a16="http://schemas.microsoft.com/office/drawing/2014/main" id="{CAB81AC9-22CC-A742-A07F-79B86A64E54E}"/>
              </a:ext>
            </a:extLst>
          </p:cNvPr>
          <p:cNvSpPr txBox="1"/>
          <p:nvPr/>
        </p:nvSpPr>
        <p:spPr>
          <a:xfrm>
            <a:off x="897590" y="1356360"/>
            <a:ext cx="7636809" cy="298543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strike="noStrike" kern="1200" cap="none" spc="0" normalizeH="0" baseline="0" noProof="0">
                <a:ln>
                  <a:noFill/>
                </a:ln>
                <a:solidFill>
                  <a:srgbClr val="262626"/>
                </a:solidFill>
                <a:effectLst/>
                <a:uLnTx/>
                <a:uFillTx/>
                <a:latin typeface="Arial"/>
                <a:ea typeface="+mn-ea"/>
                <a:cs typeface="+mn-cs"/>
              </a:rPr>
              <a:t>Provide directions in clear direct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262626"/>
              </a:solidFill>
              <a:effectLst/>
              <a:uLnTx/>
              <a:uFillTx/>
              <a:latin typeface="Arial"/>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a:ln>
                  <a:noFill/>
                </a:ln>
                <a:solidFill>
                  <a:srgbClr val="262626"/>
                </a:solidFill>
                <a:effectLst/>
                <a:uLnTx/>
                <a:uFillTx/>
                <a:latin typeface="Arial"/>
                <a:ea typeface="+mn-ea"/>
                <a:cs typeface="+mn-cs"/>
              </a:rPr>
              <a:t>Examine lessons: Do you see clear scripting that introduces directions and strategy steps that use clear, direct language?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400" b="0" i="0" u="none" strike="noStrike" kern="1200" cap="none" spc="0" normalizeH="0" baseline="0" noProof="0">
              <a:ln>
                <a:noFill/>
              </a:ln>
              <a:solidFill>
                <a:srgbClr val="262626"/>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62626"/>
              </a:solidFill>
              <a:effectLst/>
              <a:uLnTx/>
              <a:uFillTx/>
              <a:latin typeface="Arial"/>
              <a:ea typeface="+mn-ea"/>
              <a:cs typeface="+mn-cs"/>
            </a:endParaRPr>
          </a:p>
        </p:txBody>
      </p:sp>
      <p:pic>
        <p:nvPicPr>
          <p:cNvPr id="6" name="Content Placeholder 5">
            <a:extLst>
              <a:ext uri="{FF2B5EF4-FFF2-40B4-BE49-F238E27FC236}">
                <a16:creationId xmlns:a16="http://schemas.microsoft.com/office/drawing/2014/main" id="{621C0612-9808-C04D-A184-4C212DC342A0}"/>
              </a:ext>
              <a:ext uri="{C183D7F6-B498-43B3-948B-1728B52AA6E4}">
                <adec:decorative xmlns:adec="http://schemas.microsoft.com/office/drawing/2017/decorative" val="1"/>
              </a:ext>
            </a:extLst>
          </p:cNvPr>
          <p:cNvPicPr>
            <a:picLocks noGrp="1" noChangeAspect="1"/>
          </p:cNvPicPr>
          <p:nvPr>
            <p:ph sz="quarter" idx="15"/>
          </p:nvPr>
        </p:nvPicPr>
        <p:blipFill>
          <a:blip r:embed="rId3" cstate="screen">
            <a:extLst>
              <a:ext uri="{28A0092B-C50C-407E-A947-70E740481C1C}">
                <a14:useLocalDpi xmlns:a14="http://schemas.microsoft.com/office/drawing/2010/main" val="0"/>
              </a:ext>
            </a:extLst>
          </a:blip>
          <a:stretch>
            <a:fillRect/>
          </a:stretch>
        </p:blipFill>
        <p:spPr>
          <a:xfrm>
            <a:off x="8301975" y="1073830"/>
            <a:ext cx="3589919" cy="4710340"/>
          </a:xfrm>
          <a:prstGeom prst="rect">
            <a:avLst/>
          </a:prstGeom>
        </p:spPr>
      </p:pic>
      <p:sp>
        <p:nvSpPr>
          <p:cNvPr id="4" name="Text Placeholder 3">
            <a:extLst>
              <a:ext uri="{FF2B5EF4-FFF2-40B4-BE49-F238E27FC236}">
                <a16:creationId xmlns:a16="http://schemas.microsoft.com/office/drawing/2014/main" id="{2AC7B471-F095-E248-87C9-B81FDB1734D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2614BEB8-31A5-9847-BCC3-680856ED890F}"/>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Arial"/>
                <a:cs typeface="Calibri"/>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000" b="0" i="0" u="none" strike="noStrike" kern="1200" cap="none" spc="0" normalizeH="0" baseline="0" noProof="0">
              <a:ln>
                <a:noFill/>
              </a:ln>
              <a:solidFill>
                <a:srgbClr val="262626"/>
              </a:solidFill>
              <a:effectLst/>
              <a:uLnTx/>
              <a:uFillTx/>
              <a:latin typeface="Arial"/>
              <a:cs typeface="Calibri"/>
            </a:endParaRPr>
          </a:p>
        </p:txBody>
      </p:sp>
    </p:spTree>
    <p:extLst>
      <p:ext uri="{BB962C8B-B14F-4D97-AF65-F5344CB8AC3E}">
        <p14:creationId xmlns:p14="http://schemas.microsoft.com/office/powerpoint/2010/main" val="14697079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582A1-D9B6-6E4A-BDC6-D3C916BF692D}"/>
              </a:ext>
            </a:extLst>
          </p:cNvPr>
          <p:cNvSpPr>
            <a:spLocks noGrp="1"/>
          </p:cNvSpPr>
          <p:nvPr>
            <p:ph type="title"/>
          </p:nvPr>
        </p:nvSpPr>
        <p:spPr/>
        <p:txBody>
          <a:bodyPr/>
          <a:lstStyle/>
          <a:p>
            <a:r>
              <a:rPr lang="en-US"/>
              <a:t>Explicit Instruction Principle 2</a:t>
            </a:r>
          </a:p>
        </p:txBody>
      </p:sp>
      <p:sp>
        <p:nvSpPr>
          <p:cNvPr id="8" name="TextBox 7">
            <a:extLst>
              <a:ext uri="{FF2B5EF4-FFF2-40B4-BE49-F238E27FC236}">
                <a16:creationId xmlns:a16="http://schemas.microsoft.com/office/drawing/2014/main" id="{CAB81AC9-22CC-A742-A07F-79B86A64E54E}"/>
              </a:ext>
            </a:extLst>
          </p:cNvPr>
          <p:cNvSpPr txBox="1"/>
          <p:nvPr/>
        </p:nvSpPr>
        <p:spPr>
          <a:xfrm>
            <a:off x="878541" y="1356360"/>
            <a:ext cx="7264816" cy="364715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strike="noStrike" kern="1200" cap="none" spc="0" normalizeH="0" baseline="0" noProof="0">
                <a:ln>
                  <a:noFill/>
                </a:ln>
                <a:solidFill>
                  <a:srgbClr val="262626"/>
                </a:solidFill>
                <a:effectLst/>
                <a:uLnTx/>
                <a:uFillTx/>
                <a:latin typeface="Arial"/>
                <a:ea typeface="+mn-ea"/>
                <a:cs typeface="+mn-cs"/>
              </a:rPr>
              <a:t>Models efficient solution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262626"/>
              </a:solidFill>
              <a:effectLst/>
              <a:uLnTx/>
              <a:uFillTx/>
              <a:latin typeface="Arial"/>
              <a:ea typeface="+mn-ea"/>
              <a:cs typeface="+mn-cs"/>
            </a:endParaRPr>
          </a:p>
          <a:p>
            <a:pPr marR="0" lvl="0" algn="l" defTabSz="914400" rtl="0" eaLnBrk="1" fontAlgn="auto" latinLnBrk="0" hangingPunct="1">
              <a:lnSpc>
                <a:spcPct val="100000"/>
              </a:lnSpc>
              <a:spcBef>
                <a:spcPts val="0"/>
              </a:spcBef>
              <a:spcAft>
                <a:spcPts val="600"/>
              </a:spcAft>
              <a:buClrTx/>
              <a:buSzTx/>
              <a:tabLst/>
              <a:defRPr/>
            </a:pPr>
            <a:r>
              <a:rPr kumimoji="0" lang="en-US" sz="2800" b="0" i="0" u="none" strike="noStrike" kern="1200" cap="none" spc="0" normalizeH="0" baseline="0" noProof="0">
                <a:ln>
                  <a:noFill/>
                </a:ln>
                <a:solidFill>
                  <a:srgbClr val="262626"/>
                </a:solidFill>
                <a:effectLst/>
                <a:uLnTx/>
                <a:uFillTx/>
                <a:latin typeface="Arial"/>
                <a:ea typeface="+mn-ea"/>
                <a:cs typeface="+mn-cs"/>
              </a:rPr>
              <a:t>Examine lessons and the curriculum scope and sequence: </a:t>
            </a:r>
          </a:p>
          <a:p>
            <a:pPr marL="457200" indent="-457200">
              <a:spcAft>
                <a:spcPts val="600"/>
              </a:spcAft>
              <a:buClr>
                <a:schemeClr val="accent1"/>
              </a:buClr>
              <a:buFont typeface="Wingdings" panose="05000000000000000000" pitchFamily="2" charset="2"/>
              <a:buChar char="§"/>
              <a:defRPr/>
            </a:pPr>
            <a:r>
              <a:rPr kumimoji="0" lang="en-US" sz="2800" b="0" i="0" u="none" strike="noStrike" kern="1200" cap="none" spc="0" normalizeH="0" baseline="0" noProof="0">
                <a:ln>
                  <a:noFill/>
                </a:ln>
                <a:solidFill>
                  <a:srgbClr val="262626"/>
                </a:solidFill>
                <a:effectLst/>
                <a:uLnTx/>
                <a:uFillTx/>
                <a:latin typeface="Arial"/>
                <a:ea typeface="+mn-ea"/>
                <a:cs typeface="+mn-cs"/>
              </a:rPr>
              <a:t>What strategies are being taught?</a:t>
            </a:r>
          </a:p>
          <a:p>
            <a:pPr marL="457200" indent="-457200">
              <a:spcAft>
                <a:spcPts val="600"/>
              </a:spcAft>
              <a:buClr>
                <a:schemeClr val="accent1"/>
              </a:buClr>
              <a:buFont typeface="Wingdings" panose="05000000000000000000" pitchFamily="2" charset="2"/>
              <a:buChar char="§"/>
              <a:defRPr/>
            </a:pPr>
            <a:r>
              <a:rPr kumimoji="0" lang="en-US" sz="2800" b="0" i="0" u="none" strike="noStrike" kern="1200" cap="none" spc="0" normalizeH="0" baseline="0" noProof="0">
                <a:ln>
                  <a:noFill/>
                </a:ln>
                <a:solidFill>
                  <a:srgbClr val="262626"/>
                </a:solidFill>
                <a:effectLst/>
                <a:uLnTx/>
                <a:uFillTx/>
                <a:latin typeface="Arial"/>
                <a:ea typeface="+mn-ea"/>
                <a:cs typeface="+mn-cs"/>
              </a:rPr>
              <a:t>Do you see clear steps for each strategy?</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400" b="0" i="0" u="none" strike="noStrike" kern="1200" cap="none" spc="0" normalizeH="0" baseline="0" noProof="0">
              <a:ln>
                <a:noFill/>
              </a:ln>
              <a:solidFill>
                <a:srgbClr val="262626"/>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62626"/>
              </a:solidFill>
              <a:effectLst/>
              <a:uLnTx/>
              <a:uFillTx/>
              <a:latin typeface="Arial"/>
              <a:ea typeface="+mn-ea"/>
              <a:cs typeface="+mn-cs"/>
            </a:endParaRPr>
          </a:p>
        </p:txBody>
      </p:sp>
      <p:pic>
        <p:nvPicPr>
          <p:cNvPr id="6" name="Content Placeholder 5">
            <a:extLst>
              <a:ext uri="{FF2B5EF4-FFF2-40B4-BE49-F238E27FC236}">
                <a16:creationId xmlns:a16="http://schemas.microsoft.com/office/drawing/2014/main" id="{621C0612-9808-C04D-A184-4C212DC342A0}"/>
              </a:ext>
              <a:ext uri="{C183D7F6-B498-43B3-948B-1728B52AA6E4}">
                <adec:decorative xmlns:adec="http://schemas.microsoft.com/office/drawing/2017/decorative" val="1"/>
              </a:ext>
            </a:extLst>
          </p:cNvPr>
          <p:cNvPicPr>
            <a:picLocks noGrp="1" noChangeAspect="1"/>
          </p:cNvPicPr>
          <p:nvPr>
            <p:ph sz="quarter" idx="15"/>
          </p:nvPr>
        </p:nvPicPr>
        <p:blipFill>
          <a:blip r:embed="rId3" cstate="screen">
            <a:extLst>
              <a:ext uri="{28A0092B-C50C-407E-A947-70E740481C1C}">
                <a14:useLocalDpi xmlns:a14="http://schemas.microsoft.com/office/drawing/2010/main" val="0"/>
              </a:ext>
            </a:extLst>
          </a:blip>
          <a:stretch>
            <a:fillRect/>
          </a:stretch>
        </p:blipFill>
        <p:spPr>
          <a:xfrm>
            <a:off x="8402849" y="1073830"/>
            <a:ext cx="3589919" cy="4710340"/>
          </a:xfrm>
          <a:prstGeom prst="rect">
            <a:avLst/>
          </a:prstGeom>
        </p:spPr>
      </p:pic>
      <p:sp>
        <p:nvSpPr>
          <p:cNvPr id="4" name="Text Placeholder 3">
            <a:extLst>
              <a:ext uri="{FF2B5EF4-FFF2-40B4-BE49-F238E27FC236}">
                <a16:creationId xmlns:a16="http://schemas.microsoft.com/office/drawing/2014/main" id="{2AC7B471-F095-E248-87C9-B81FDB1734D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2614BEB8-31A5-9847-BCC3-680856ED890F}"/>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Arial"/>
                <a:cs typeface="Calibri"/>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000" b="0" i="0" u="none" strike="noStrike" kern="1200" cap="none" spc="0" normalizeH="0" baseline="0" noProof="0">
              <a:ln>
                <a:noFill/>
              </a:ln>
              <a:solidFill>
                <a:srgbClr val="262626"/>
              </a:solidFill>
              <a:effectLst/>
              <a:uLnTx/>
              <a:uFillTx/>
              <a:latin typeface="Arial"/>
              <a:cs typeface="Calibri"/>
            </a:endParaRPr>
          </a:p>
        </p:txBody>
      </p:sp>
    </p:spTree>
    <p:extLst>
      <p:ext uri="{BB962C8B-B14F-4D97-AF65-F5344CB8AC3E}">
        <p14:creationId xmlns:p14="http://schemas.microsoft.com/office/powerpoint/2010/main" val="25256097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582A1-D9B6-6E4A-BDC6-D3C916BF692D}"/>
              </a:ext>
            </a:extLst>
          </p:cNvPr>
          <p:cNvSpPr>
            <a:spLocks noGrp="1"/>
          </p:cNvSpPr>
          <p:nvPr>
            <p:ph type="title"/>
          </p:nvPr>
        </p:nvSpPr>
        <p:spPr/>
        <p:txBody>
          <a:bodyPr/>
          <a:lstStyle/>
          <a:p>
            <a:r>
              <a:rPr lang="en-US"/>
              <a:t>Explicit Instruction Principle 3</a:t>
            </a:r>
          </a:p>
        </p:txBody>
      </p:sp>
      <p:sp>
        <p:nvSpPr>
          <p:cNvPr id="8" name="TextBox 7">
            <a:extLst>
              <a:ext uri="{FF2B5EF4-FFF2-40B4-BE49-F238E27FC236}">
                <a16:creationId xmlns:a16="http://schemas.microsoft.com/office/drawing/2014/main" id="{CAB81AC9-22CC-A742-A07F-79B86A64E54E}"/>
              </a:ext>
            </a:extLst>
          </p:cNvPr>
          <p:cNvSpPr txBox="1"/>
          <p:nvPr/>
        </p:nvSpPr>
        <p:spPr>
          <a:xfrm>
            <a:off x="878541" y="1375410"/>
            <a:ext cx="7264816" cy="36317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strike="noStrike" kern="1200" cap="none" spc="0" normalizeH="0" baseline="0" noProof="0">
                <a:ln>
                  <a:noFill/>
                </a:ln>
                <a:solidFill>
                  <a:srgbClr val="262626"/>
                </a:solidFill>
                <a:effectLst/>
                <a:uLnTx/>
                <a:uFillTx/>
                <a:latin typeface="Arial"/>
                <a:ea typeface="+mn-ea"/>
                <a:cs typeface="+mn-cs"/>
              </a:rPr>
              <a:t>Ensures students have adequate background knowledge and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strike="noStrike" kern="1200" cap="none" spc="0" normalizeH="0" baseline="0" noProof="0">
              <a:ln>
                <a:noFill/>
              </a:ln>
              <a:solidFill>
                <a:srgbClr val="262626"/>
              </a:solidFill>
              <a:effectLst/>
              <a:uLnTx/>
              <a:uFillTx/>
              <a:latin typeface="Arial"/>
              <a:ea typeface="+mn-ea"/>
              <a:cs typeface="+mn-cs"/>
            </a:endParaRPr>
          </a:p>
          <a:p>
            <a:pPr marL="342900" marR="0" lvl="0" indent="-342900" algn="l" defTabSz="914400" rtl="0" eaLnBrk="1" fontAlgn="auto" latinLnBrk="0" hangingPunct="1">
              <a:lnSpc>
                <a:spcPct val="100000"/>
              </a:lnSpc>
              <a:spcAft>
                <a:spcPts val="600"/>
              </a:spcAft>
              <a:buClr>
                <a:schemeClr val="accent1"/>
              </a:buClr>
              <a:buSzTx/>
              <a:buFont typeface="Wingdings" panose="05000000000000000000" pitchFamily="2" charset="2"/>
              <a:buChar char="§"/>
              <a:tabLst/>
              <a:defRPr/>
            </a:pPr>
            <a:r>
              <a:rPr kumimoji="0" lang="en-US" sz="2800" b="0" i="0" u="none" strike="noStrike" kern="1200" cap="none" spc="0" normalizeH="0" baseline="0" noProof="0">
                <a:ln>
                  <a:noFill/>
                </a:ln>
                <a:solidFill>
                  <a:srgbClr val="262626"/>
                </a:solidFill>
                <a:effectLst/>
                <a:uLnTx/>
                <a:uFillTx/>
                <a:latin typeface="Arial"/>
                <a:ea typeface="+mn-ea"/>
                <a:cs typeface="+mn-cs"/>
              </a:rPr>
              <a:t>Does the curriculum review necessary background knowledge and skills?</a:t>
            </a:r>
          </a:p>
          <a:p>
            <a:pPr marL="342900" marR="0" lvl="0" indent="-342900" algn="l" defTabSz="914400" rtl="0" eaLnBrk="1" fontAlgn="auto" latinLnBrk="0" hangingPunct="1">
              <a:lnSpc>
                <a:spcPct val="100000"/>
              </a:lnSpc>
              <a:spcAft>
                <a:spcPts val="600"/>
              </a:spcAft>
              <a:buClr>
                <a:schemeClr val="accent1"/>
              </a:buClr>
              <a:buSzTx/>
              <a:buFont typeface="Wingdings" panose="05000000000000000000" pitchFamily="2" charset="2"/>
              <a:buChar char="§"/>
              <a:tabLst/>
              <a:defRPr/>
            </a:pPr>
            <a:r>
              <a:rPr kumimoji="0" lang="en-US" sz="2800" b="0" i="0" u="none" strike="noStrike" kern="1200" cap="none" spc="0" normalizeH="0" baseline="0" noProof="0">
                <a:ln>
                  <a:noFill/>
                </a:ln>
                <a:solidFill>
                  <a:srgbClr val="262626"/>
                </a:solidFill>
                <a:effectLst/>
                <a:uLnTx/>
                <a:uFillTx/>
                <a:latin typeface="Arial"/>
                <a:ea typeface="+mn-ea"/>
                <a:cs typeface="+mn-cs"/>
              </a:rPr>
              <a:t>Are additional supports provided where necessary?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62626"/>
              </a:solidFill>
              <a:effectLst/>
              <a:uLnTx/>
              <a:uFillTx/>
              <a:latin typeface="Arial"/>
              <a:ea typeface="+mn-ea"/>
              <a:cs typeface="+mn-cs"/>
            </a:endParaRPr>
          </a:p>
        </p:txBody>
      </p:sp>
      <p:pic>
        <p:nvPicPr>
          <p:cNvPr id="6" name="Content Placeholder 5">
            <a:extLst>
              <a:ext uri="{FF2B5EF4-FFF2-40B4-BE49-F238E27FC236}">
                <a16:creationId xmlns:a16="http://schemas.microsoft.com/office/drawing/2014/main" id="{621C0612-9808-C04D-A184-4C212DC342A0}"/>
              </a:ext>
              <a:ext uri="{C183D7F6-B498-43B3-948B-1728B52AA6E4}">
                <adec:decorative xmlns:adec="http://schemas.microsoft.com/office/drawing/2017/decorative" val="1"/>
              </a:ext>
            </a:extLst>
          </p:cNvPr>
          <p:cNvPicPr>
            <a:picLocks noGrp="1" noChangeAspect="1"/>
          </p:cNvPicPr>
          <p:nvPr>
            <p:ph sz="quarter" idx="15"/>
          </p:nvPr>
        </p:nvPicPr>
        <p:blipFill>
          <a:blip r:embed="rId3" cstate="screen">
            <a:extLst>
              <a:ext uri="{28A0092B-C50C-407E-A947-70E740481C1C}">
                <a14:useLocalDpi xmlns:a14="http://schemas.microsoft.com/office/drawing/2010/main" val="0"/>
              </a:ext>
            </a:extLst>
          </a:blip>
          <a:stretch>
            <a:fillRect/>
          </a:stretch>
        </p:blipFill>
        <p:spPr>
          <a:xfrm>
            <a:off x="8402849" y="1073830"/>
            <a:ext cx="3589919" cy="4710340"/>
          </a:xfrm>
          <a:prstGeom prst="rect">
            <a:avLst/>
          </a:prstGeom>
        </p:spPr>
      </p:pic>
      <p:sp>
        <p:nvSpPr>
          <p:cNvPr id="4" name="Text Placeholder 3">
            <a:extLst>
              <a:ext uri="{FF2B5EF4-FFF2-40B4-BE49-F238E27FC236}">
                <a16:creationId xmlns:a16="http://schemas.microsoft.com/office/drawing/2014/main" id="{2AC7B471-F095-E248-87C9-B81FDB1734D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2614BEB8-31A5-9847-BCC3-680856ED890F}"/>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Arial"/>
                <a:cs typeface="Calibri"/>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000" b="0" i="0" u="none" strike="noStrike" kern="1200" cap="none" spc="0" normalizeH="0" baseline="0" noProof="0">
              <a:ln>
                <a:noFill/>
              </a:ln>
              <a:solidFill>
                <a:srgbClr val="262626"/>
              </a:solidFill>
              <a:effectLst/>
              <a:uLnTx/>
              <a:uFillTx/>
              <a:latin typeface="Arial"/>
              <a:cs typeface="Calibri"/>
            </a:endParaRPr>
          </a:p>
        </p:txBody>
      </p:sp>
    </p:spTree>
    <p:extLst>
      <p:ext uri="{BB962C8B-B14F-4D97-AF65-F5344CB8AC3E}">
        <p14:creationId xmlns:p14="http://schemas.microsoft.com/office/powerpoint/2010/main" val="20076366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582A1-D9B6-6E4A-BDC6-D3C916BF692D}"/>
              </a:ext>
            </a:extLst>
          </p:cNvPr>
          <p:cNvSpPr>
            <a:spLocks noGrp="1"/>
          </p:cNvSpPr>
          <p:nvPr>
            <p:ph type="title"/>
          </p:nvPr>
        </p:nvSpPr>
        <p:spPr/>
        <p:txBody>
          <a:bodyPr/>
          <a:lstStyle/>
          <a:p>
            <a:r>
              <a:rPr lang="en-US"/>
              <a:t>Explicit Instruction Principle 4</a:t>
            </a:r>
          </a:p>
        </p:txBody>
      </p:sp>
      <p:sp>
        <p:nvSpPr>
          <p:cNvPr id="8" name="TextBox 7">
            <a:extLst>
              <a:ext uri="{FF2B5EF4-FFF2-40B4-BE49-F238E27FC236}">
                <a16:creationId xmlns:a16="http://schemas.microsoft.com/office/drawing/2014/main" id="{CAB81AC9-22CC-A742-A07F-79B86A64E54E}"/>
              </a:ext>
            </a:extLst>
          </p:cNvPr>
          <p:cNvSpPr txBox="1"/>
          <p:nvPr/>
        </p:nvSpPr>
        <p:spPr>
          <a:xfrm>
            <a:off x="897591" y="1356360"/>
            <a:ext cx="7264816" cy="370870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strike="noStrike" kern="1200" cap="none" spc="0" normalizeH="0" baseline="0" noProof="0">
                <a:ln>
                  <a:noFill/>
                </a:ln>
                <a:solidFill>
                  <a:srgbClr val="262626"/>
                </a:solidFill>
                <a:effectLst/>
                <a:uLnTx/>
                <a:uFillTx/>
                <a:latin typeface="Arial"/>
                <a:ea typeface="+mn-ea"/>
                <a:cs typeface="+mn-cs"/>
              </a:rPr>
              <a:t>Gradually fades support for correct execution of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262626"/>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Char char="§"/>
              <a:tabLst/>
              <a:defRPr/>
            </a:pPr>
            <a:r>
              <a:rPr kumimoji="0" lang="en-US" sz="2800" b="0" i="0" u="none" strike="noStrike" kern="1200" cap="none" spc="0" normalizeH="0" baseline="0" noProof="0">
                <a:ln>
                  <a:noFill/>
                </a:ln>
                <a:solidFill>
                  <a:srgbClr val="262626"/>
                </a:solidFill>
                <a:effectLst/>
                <a:uLnTx/>
                <a:uFillTx/>
                <a:latin typeface="Arial"/>
                <a:ea typeface="+mn-ea"/>
                <a:cs typeface="+mn-cs"/>
              </a:rPr>
              <a:t>Look for guided practice.</a:t>
            </a:r>
          </a:p>
          <a:p>
            <a:pPr marL="342900" marR="0" lvl="0" indent="-34290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Char char="§"/>
              <a:tabLst/>
              <a:defRPr/>
            </a:pPr>
            <a:r>
              <a:rPr kumimoji="0" lang="en-US" sz="2800" b="0" i="0" u="none" strike="noStrike" kern="1200" cap="none" spc="0" normalizeH="0" baseline="0" noProof="0">
                <a:ln>
                  <a:noFill/>
                </a:ln>
                <a:solidFill>
                  <a:srgbClr val="262626"/>
                </a:solidFill>
                <a:effectLst/>
                <a:uLnTx/>
                <a:uFillTx/>
                <a:latin typeface="Arial"/>
                <a:ea typeface="+mn-ea"/>
                <a:cs typeface="+mn-cs"/>
              </a:rPr>
              <a:t>Look for specific feedback routines.</a:t>
            </a:r>
          </a:p>
          <a:p>
            <a:pPr marL="342900" marR="0" lvl="0" indent="-34290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Char char="§"/>
              <a:tabLst/>
              <a:defRPr/>
            </a:pPr>
            <a:r>
              <a:rPr kumimoji="0" lang="en-US" sz="2800" b="0" i="0" u="none" strike="noStrike" kern="1200" cap="none" spc="0" normalizeH="0" baseline="0" noProof="0">
                <a:ln>
                  <a:noFill/>
                </a:ln>
                <a:solidFill>
                  <a:srgbClr val="262626"/>
                </a:solidFill>
                <a:effectLst/>
                <a:uLnTx/>
                <a:uFillTx/>
                <a:latin typeface="Arial"/>
                <a:ea typeface="+mn-ea"/>
                <a:cs typeface="+mn-cs"/>
              </a:rPr>
              <a:t>Look for instructions on how to fade those feedback routines.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62626"/>
              </a:solidFill>
              <a:effectLst/>
              <a:uLnTx/>
              <a:uFillTx/>
              <a:latin typeface="Arial"/>
              <a:ea typeface="+mn-ea"/>
              <a:cs typeface="+mn-cs"/>
            </a:endParaRPr>
          </a:p>
        </p:txBody>
      </p:sp>
      <p:pic>
        <p:nvPicPr>
          <p:cNvPr id="6" name="Content Placeholder 5">
            <a:extLst>
              <a:ext uri="{FF2B5EF4-FFF2-40B4-BE49-F238E27FC236}">
                <a16:creationId xmlns:a16="http://schemas.microsoft.com/office/drawing/2014/main" id="{621C0612-9808-C04D-A184-4C212DC342A0}"/>
              </a:ext>
              <a:ext uri="{C183D7F6-B498-43B3-948B-1728B52AA6E4}">
                <adec:decorative xmlns:adec="http://schemas.microsoft.com/office/drawing/2017/decorative" val="1"/>
              </a:ext>
            </a:extLst>
          </p:cNvPr>
          <p:cNvPicPr>
            <a:picLocks noGrp="1" noChangeAspect="1"/>
          </p:cNvPicPr>
          <p:nvPr>
            <p:ph sz="quarter" idx="15"/>
          </p:nvPr>
        </p:nvPicPr>
        <p:blipFill>
          <a:blip r:embed="rId3" cstate="screen">
            <a:extLst>
              <a:ext uri="{28A0092B-C50C-407E-A947-70E740481C1C}">
                <a14:useLocalDpi xmlns:a14="http://schemas.microsoft.com/office/drawing/2010/main" val="0"/>
              </a:ext>
            </a:extLst>
          </a:blip>
          <a:stretch>
            <a:fillRect/>
          </a:stretch>
        </p:blipFill>
        <p:spPr>
          <a:xfrm>
            <a:off x="8419658" y="1073830"/>
            <a:ext cx="3589919" cy="4710340"/>
          </a:xfrm>
          <a:prstGeom prst="rect">
            <a:avLst/>
          </a:prstGeom>
        </p:spPr>
      </p:pic>
      <p:sp>
        <p:nvSpPr>
          <p:cNvPr id="4" name="Text Placeholder 3">
            <a:extLst>
              <a:ext uri="{FF2B5EF4-FFF2-40B4-BE49-F238E27FC236}">
                <a16:creationId xmlns:a16="http://schemas.microsoft.com/office/drawing/2014/main" id="{2AC7B471-F095-E248-87C9-B81FDB1734D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2614BEB8-31A5-9847-BCC3-680856ED890F}"/>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Arial"/>
                <a:cs typeface="Calibri"/>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000" b="0" i="0" u="none" strike="noStrike" kern="1200" cap="none" spc="0" normalizeH="0" baseline="0" noProof="0">
              <a:ln>
                <a:noFill/>
              </a:ln>
              <a:solidFill>
                <a:srgbClr val="262626"/>
              </a:solidFill>
              <a:effectLst/>
              <a:uLnTx/>
              <a:uFillTx/>
              <a:latin typeface="Arial"/>
              <a:cs typeface="Calibri"/>
            </a:endParaRPr>
          </a:p>
        </p:txBody>
      </p:sp>
    </p:spTree>
    <p:extLst>
      <p:ext uri="{BB962C8B-B14F-4D97-AF65-F5344CB8AC3E}">
        <p14:creationId xmlns:p14="http://schemas.microsoft.com/office/powerpoint/2010/main" val="17807982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582A1-D9B6-6E4A-BDC6-D3C916BF692D}"/>
              </a:ext>
            </a:extLst>
          </p:cNvPr>
          <p:cNvSpPr>
            <a:spLocks noGrp="1"/>
          </p:cNvSpPr>
          <p:nvPr>
            <p:ph type="title"/>
          </p:nvPr>
        </p:nvSpPr>
        <p:spPr/>
        <p:txBody>
          <a:bodyPr/>
          <a:lstStyle/>
          <a:p>
            <a:r>
              <a:rPr lang="en-US"/>
              <a:t>Explicit Instruction Principle 5</a:t>
            </a:r>
          </a:p>
        </p:txBody>
      </p:sp>
      <p:sp>
        <p:nvSpPr>
          <p:cNvPr id="8" name="TextBox 7">
            <a:extLst>
              <a:ext uri="{FF2B5EF4-FFF2-40B4-BE49-F238E27FC236}">
                <a16:creationId xmlns:a16="http://schemas.microsoft.com/office/drawing/2014/main" id="{CAB81AC9-22CC-A742-A07F-79B86A64E54E}"/>
              </a:ext>
            </a:extLst>
          </p:cNvPr>
          <p:cNvSpPr txBox="1"/>
          <p:nvPr/>
        </p:nvSpPr>
        <p:spPr>
          <a:xfrm>
            <a:off x="897591" y="1356360"/>
            <a:ext cx="7505258" cy="189282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strike="noStrike" kern="1200" cap="none" spc="0" normalizeH="0" baseline="0" noProof="0">
                <a:ln>
                  <a:noFill/>
                </a:ln>
                <a:solidFill>
                  <a:srgbClr val="262626"/>
                </a:solidFill>
                <a:effectLst/>
                <a:uLnTx/>
                <a:uFillTx/>
                <a:latin typeface="Arial"/>
                <a:ea typeface="+mn-ea"/>
                <a:cs typeface="+mn-cs"/>
              </a:rPr>
              <a:t>Provides adequate student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strike="noStrike" kern="1200" cap="none" spc="0" normalizeH="0" baseline="0" noProof="0">
              <a:ln>
                <a:noFill/>
              </a:ln>
              <a:solidFill>
                <a:srgbClr val="262626"/>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Char char="§"/>
              <a:tabLst/>
              <a:defRPr/>
            </a:pPr>
            <a:r>
              <a:rPr kumimoji="0" lang="en-US" sz="2800" b="0" i="0" u="none" strike="noStrike" kern="1200" cap="none" spc="0" normalizeH="0" baseline="0" noProof="0">
                <a:ln>
                  <a:noFill/>
                </a:ln>
                <a:solidFill>
                  <a:srgbClr val="262626"/>
                </a:solidFill>
                <a:effectLst/>
                <a:uLnTx/>
                <a:uFillTx/>
                <a:latin typeface="Arial"/>
                <a:ea typeface="+mn-ea"/>
                <a:cs typeface="+mn-cs"/>
              </a:rPr>
              <a:t>How many practice opportunities are there?</a:t>
            </a:r>
          </a:p>
          <a:p>
            <a:pPr marL="342900" marR="0" lvl="0" indent="-34290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Char char="§"/>
              <a:tabLst/>
              <a:defRPr/>
            </a:pPr>
            <a:r>
              <a:rPr kumimoji="0" lang="en-US" sz="2800" b="0" i="0" u="none" strike="noStrike" kern="1200" cap="none" spc="0" normalizeH="0" baseline="0" noProof="0">
                <a:ln>
                  <a:noFill/>
                </a:ln>
                <a:solidFill>
                  <a:srgbClr val="262626"/>
                </a:solidFill>
                <a:effectLst/>
                <a:uLnTx/>
                <a:uFillTx/>
                <a:latin typeface="Arial"/>
                <a:ea typeface="+mn-ea"/>
                <a:cs typeface="+mn-cs"/>
              </a:rPr>
              <a:t>What are the feedback procedures?</a:t>
            </a:r>
          </a:p>
        </p:txBody>
      </p:sp>
      <p:pic>
        <p:nvPicPr>
          <p:cNvPr id="6" name="Content Placeholder 5">
            <a:extLst>
              <a:ext uri="{FF2B5EF4-FFF2-40B4-BE49-F238E27FC236}">
                <a16:creationId xmlns:a16="http://schemas.microsoft.com/office/drawing/2014/main" id="{621C0612-9808-C04D-A184-4C212DC342A0}"/>
              </a:ext>
              <a:ext uri="{C183D7F6-B498-43B3-948B-1728B52AA6E4}">
                <adec:decorative xmlns:adec="http://schemas.microsoft.com/office/drawing/2017/decorative" val="1"/>
              </a:ext>
            </a:extLst>
          </p:cNvPr>
          <p:cNvPicPr>
            <a:picLocks noGrp="1" noChangeAspect="1"/>
          </p:cNvPicPr>
          <p:nvPr>
            <p:ph sz="quarter" idx="15"/>
          </p:nvPr>
        </p:nvPicPr>
        <p:blipFill>
          <a:blip r:embed="rId3" cstate="screen">
            <a:extLst>
              <a:ext uri="{28A0092B-C50C-407E-A947-70E740481C1C}">
                <a14:useLocalDpi xmlns:a14="http://schemas.microsoft.com/office/drawing/2010/main" val="0"/>
              </a:ext>
            </a:extLst>
          </a:blip>
          <a:stretch>
            <a:fillRect/>
          </a:stretch>
        </p:blipFill>
        <p:spPr>
          <a:xfrm>
            <a:off x="8402849" y="1073830"/>
            <a:ext cx="3589919" cy="4710340"/>
          </a:xfrm>
          <a:prstGeom prst="rect">
            <a:avLst/>
          </a:prstGeom>
        </p:spPr>
      </p:pic>
      <p:sp>
        <p:nvSpPr>
          <p:cNvPr id="4" name="Text Placeholder 3">
            <a:extLst>
              <a:ext uri="{FF2B5EF4-FFF2-40B4-BE49-F238E27FC236}">
                <a16:creationId xmlns:a16="http://schemas.microsoft.com/office/drawing/2014/main" id="{2AC7B471-F095-E248-87C9-B81FDB1734D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2614BEB8-31A5-9847-BCC3-680856ED890F}"/>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Arial"/>
                <a:cs typeface="Calibri"/>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000" b="0" i="0" u="none" strike="noStrike" kern="1200" cap="none" spc="0" normalizeH="0" baseline="0" noProof="0">
              <a:ln>
                <a:noFill/>
              </a:ln>
              <a:solidFill>
                <a:srgbClr val="262626"/>
              </a:solidFill>
              <a:effectLst/>
              <a:uLnTx/>
              <a:uFillTx/>
              <a:latin typeface="Arial"/>
              <a:cs typeface="Calibri"/>
            </a:endParaRPr>
          </a:p>
        </p:txBody>
      </p:sp>
    </p:spTree>
    <p:extLst>
      <p:ext uri="{BB962C8B-B14F-4D97-AF65-F5344CB8AC3E}">
        <p14:creationId xmlns:p14="http://schemas.microsoft.com/office/powerpoint/2010/main" val="20152503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582A1-D9B6-6E4A-BDC6-D3C916BF692D}"/>
              </a:ext>
            </a:extLst>
          </p:cNvPr>
          <p:cNvSpPr>
            <a:spLocks noGrp="1"/>
          </p:cNvSpPr>
          <p:nvPr>
            <p:ph type="title"/>
          </p:nvPr>
        </p:nvSpPr>
        <p:spPr/>
        <p:txBody>
          <a:bodyPr/>
          <a:lstStyle/>
          <a:p>
            <a:r>
              <a:rPr lang="en-US"/>
              <a:t>Explicit Instruction Principle 6</a:t>
            </a:r>
          </a:p>
        </p:txBody>
      </p:sp>
      <p:sp>
        <p:nvSpPr>
          <p:cNvPr id="8" name="TextBox 7">
            <a:extLst>
              <a:ext uri="{FF2B5EF4-FFF2-40B4-BE49-F238E27FC236}">
                <a16:creationId xmlns:a16="http://schemas.microsoft.com/office/drawing/2014/main" id="{CAB81AC9-22CC-A742-A07F-79B86A64E54E}"/>
              </a:ext>
            </a:extLst>
          </p:cNvPr>
          <p:cNvSpPr txBox="1"/>
          <p:nvPr/>
        </p:nvSpPr>
        <p:spPr>
          <a:xfrm>
            <a:off x="897591" y="1356360"/>
            <a:ext cx="7198659" cy="3616375"/>
          </a:xfrm>
          <a:prstGeom prst="rect">
            <a:avLst/>
          </a:prstGeom>
          <a:noFill/>
        </p:spPr>
        <p:txBody>
          <a:bodyPr wrap="square" rtlCol="0">
            <a:spAutoFit/>
          </a:bodyPr>
          <a:lstStyle/>
          <a:p>
            <a:r>
              <a:rPr lang="en-US" sz="2800" b="1"/>
              <a:t>Incorporates systematic cumulative review.</a:t>
            </a:r>
          </a:p>
          <a:p>
            <a:endParaRPr lang="en-US" sz="2800"/>
          </a:p>
          <a:p>
            <a:pPr marL="342900" indent="-342900">
              <a:spcAft>
                <a:spcPts val="600"/>
              </a:spcAft>
              <a:buClr>
                <a:schemeClr val="accent1"/>
              </a:buClr>
              <a:buFont typeface="Wingdings" panose="05000000000000000000" pitchFamily="2" charset="2"/>
              <a:buChar char="§"/>
            </a:pPr>
            <a:r>
              <a:rPr lang="en-US" sz="2800"/>
              <a:t>Do students continue to practice skills and strategies taught early in the program throughout?</a:t>
            </a:r>
          </a:p>
          <a:p>
            <a:pPr marL="342900" indent="-342900">
              <a:spcAft>
                <a:spcPts val="600"/>
              </a:spcAft>
              <a:buClr>
                <a:schemeClr val="accent1"/>
              </a:buClr>
              <a:buFont typeface="Wingdings" panose="05000000000000000000" pitchFamily="2" charset="2"/>
              <a:buChar char="§"/>
            </a:pPr>
            <a:r>
              <a:rPr lang="en-US" sz="2800"/>
              <a:t>Is there a systematic nature to the way that strategies are introduced?</a:t>
            </a:r>
          </a:p>
        </p:txBody>
      </p:sp>
      <p:pic>
        <p:nvPicPr>
          <p:cNvPr id="6" name="Content Placeholder 5">
            <a:extLst>
              <a:ext uri="{FF2B5EF4-FFF2-40B4-BE49-F238E27FC236}">
                <a16:creationId xmlns:a16="http://schemas.microsoft.com/office/drawing/2014/main" id="{621C0612-9808-C04D-A184-4C212DC342A0}"/>
              </a:ext>
              <a:ext uri="{C183D7F6-B498-43B3-948B-1728B52AA6E4}">
                <adec:decorative xmlns:adec="http://schemas.microsoft.com/office/drawing/2017/decorative" val="1"/>
              </a:ext>
            </a:extLst>
          </p:cNvPr>
          <p:cNvPicPr>
            <a:picLocks noGrp="1" noChangeAspect="1"/>
          </p:cNvPicPr>
          <p:nvPr>
            <p:ph sz="quarter" idx="15"/>
          </p:nvPr>
        </p:nvPicPr>
        <p:blipFill>
          <a:blip r:embed="rId3" cstate="screen">
            <a:extLst>
              <a:ext uri="{28A0092B-C50C-407E-A947-70E740481C1C}">
                <a14:useLocalDpi xmlns:a14="http://schemas.microsoft.com/office/drawing/2010/main" val="0"/>
              </a:ext>
            </a:extLst>
          </a:blip>
          <a:stretch>
            <a:fillRect/>
          </a:stretch>
        </p:blipFill>
        <p:spPr>
          <a:xfrm>
            <a:off x="8402849" y="1073830"/>
            <a:ext cx="3589919" cy="4710340"/>
          </a:xfrm>
          <a:prstGeom prst="rect">
            <a:avLst/>
          </a:prstGeom>
        </p:spPr>
      </p:pic>
      <p:sp>
        <p:nvSpPr>
          <p:cNvPr id="4" name="Text Placeholder 3">
            <a:extLst>
              <a:ext uri="{FF2B5EF4-FFF2-40B4-BE49-F238E27FC236}">
                <a16:creationId xmlns:a16="http://schemas.microsoft.com/office/drawing/2014/main" id="{2AC7B471-F095-E248-87C9-B81FDB1734D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2614BEB8-31A5-9847-BCC3-680856ED890F}"/>
              </a:ext>
            </a:extLst>
          </p:cNvPr>
          <p:cNvSpPr>
            <a:spLocks noGrp="1"/>
          </p:cNvSpPr>
          <p:nvPr>
            <p:ph type="sldNum" sz="quarter" idx="14"/>
          </p:nvPr>
        </p:nvSpPr>
        <p:spPr/>
        <p:txBody>
          <a:bodyPr/>
          <a:lstStyle/>
          <a:p>
            <a:fld id="{99A20822-4A49-4D36-86E3-300BA48D3F00}" type="slidenum">
              <a:rPr lang="en-US" smtClean="0"/>
              <a:pPr/>
              <a:t>68</a:t>
            </a:fld>
            <a:endParaRPr lang="en-US"/>
          </a:p>
        </p:txBody>
      </p:sp>
    </p:spTree>
    <p:extLst>
      <p:ext uri="{BB962C8B-B14F-4D97-AF65-F5344CB8AC3E}">
        <p14:creationId xmlns:p14="http://schemas.microsoft.com/office/powerpoint/2010/main" val="18862287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9B64C-F174-40E2-9256-F60F4B7F7EB7}"/>
              </a:ext>
            </a:extLst>
          </p:cNvPr>
          <p:cNvSpPr>
            <a:spLocks noGrp="1"/>
          </p:cNvSpPr>
          <p:nvPr>
            <p:ph type="title"/>
          </p:nvPr>
        </p:nvSpPr>
        <p:spPr>
          <a:xfrm>
            <a:off x="457200" y="152400"/>
            <a:ext cx="11276076" cy="1280160"/>
          </a:xfrm>
        </p:spPr>
        <p:txBody>
          <a:bodyPr/>
          <a:lstStyle/>
          <a:p>
            <a:r>
              <a:rPr lang="en-US"/>
              <a:t>Video Example: </a:t>
            </a:r>
            <a:br>
              <a:rPr lang="en-US"/>
            </a:br>
            <a:r>
              <a:rPr lang="en-US"/>
              <a:t>Explicit Instruction Principles</a:t>
            </a:r>
          </a:p>
        </p:txBody>
      </p:sp>
      <p:pic>
        <p:nvPicPr>
          <p:cNvPr id="11" name="Online Media 10" title="Video 15: Phonemes Linked to Letters">
            <a:hlinkClick r:id="" action="ppaction://media"/>
            <a:extLst>
              <a:ext uri="{FF2B5EF4-FFF2-40B4-BE49-F238E27FC236}">
                <a16:creationId xmlns:a16="http://schemas.microsoft.com/office/drawing/2014/main" id="{28C5FFC7-1D6F-4CA6-8D87-F702B1ABD5B5}"/>
              </a:ext>
            </a:extLst>
          </p:cNvPr>
          <p:cNvPicPr>
            <a:picLocks noRot="1" noChangeAspect="1"/>
          </p:cNvPicPr>
          <p:nvPr>
            <a:videoFile r:link="rId1"/>
          </p:nvPr>
        </p:nvPicPr>
        <p:blipFill>
          <a:blip r:embed="rId4"/>
          <a:stretch>
            <a:fillRect/>
          </a:stretch>
        </p:blipFill>
        <p:spPr>
          <a:xfrm>
            <a:off x="3048000" y="1714500"/>
            <a:ext cx="6096000" cy="3429000"/>
          </a:xfrm>
          <a:prstGeom prst="rect">
            <a:avLst/>
          </a:prstGeom>
        </p:spPr>
      </p:pic>
      <p:sp>
        <p:nvSpPr>
          <p:cNvPr id="7" name="Speech Bubble: Rectangle with Corners Rounded 6">
            <a:extLst>
              <a:ext uri="{FF2B5EF4-FFF2-40B4-BE49-F238E27FC236}">
                <a16:creationId xmlns:a16="http://schemas.microsoft.com/office/drawing/2014/main" id="{6DA51D1D-2CDA-4058-9C47-8BD8D8529508}"/>
              </a:ext>
            </a:extLst>
          </p:cNvPr>
          <p:cNvSpPr/>
          <p:nvPr/>
        </p:nvSpPr>
        <p:spPr>
          <a:xfrm>
            <a:off x="9213448" y="1490716"/>
            <a:ext cx="2518304" cy="1932972"/>
          </a:xfrm>
          <a:prstGeom prst="wedgeRoundRectCallout">
            <a:avLst>
              <a:gd name="adj1" fmla="val -43814"/>
              <a:gd name="adj2" fmla="val 67889"/>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Document the explicit instruction principles that you see in this video. </a:t>
            </a:r>
          </a:p>
        </p:txBody>
      </p:sp>
      <p:sp>
        <p:nvSpPr>
          <p:cNvPr id="3" name="Content Placeholder 2">
            <a:extLst>
              <a:ext uri="{FF2B5EF4-FFF2-40B4-BE49-F238E27FC236}">
                <a16:creationId xmlns:a16="http://schemas.microsoft.com/office/drawing/2014/main" id="{708CE48B-7F87-4B60-B1C5-4C18B66A0D3C}"/>
              </a:ext>
            </a:extLst>
          </p:cNvPr>
          <p:cNvSpPr>
            <a:spLocks noGrp="1"/>
          </p:cNvSpPr>
          <p:nvPr>
            <p:ph sz="quarter" idx="15"/>
          </p:nvPr>
        </p:nvSpPr>
        <p:spPr>
          <a:xfrm>
            <a:off x="562356" y="5353050"/>
            <a:ext cx="11064240" cy="1733550"/>
          </a:xfrm>
        </p:spPr>
        <p:txBody>
          <a:bodyPr>
            <a:normAutofit/>
          </a:bodyPr>
          <a:lstStyle/>
          <a:p>
            <a:pPr marL="0" indent="0" algn="ctr">
              <a:buNone/>
            </a:pPr>
            <a:r>
              <a:rPr lang="en-US" sz="2000"/>
              <a:t>View video: </a:t>
            </a:r>
            <a:r>
              <a:rPr lang="en-US" sz="2000" b="1">
                <a:hlinkClick r:id="rId5"/>
              </a:rPr>
              <a:t>https://www.youtube.com/watch?v=6wjU03hjOvs</a:t>
            </a:r>
            <a:r>
              <a:rPr lang="en-US" sz="2000" b="1"/>
              <a:t> </a:t>
            </a:r>
            <a:endParaRPr lang="en-US" sz="2000"/>
          </a:p>
        </p:txBody>
      </p:sp>
      <p:sp>
        <p:nvSpPr>
          <p:cNvPr id="8" name="Wave 7">
            <a:extLst>
              <a:ext uri="{FF2B5EF4-FFF2-40B4-BE49-F238E27FC236}">
                <a16:creationId xmlns:a16="http://schemas.microsoft.com/office/drawing/2014/main" id="{64F5599B-6D6C-49BE-A6C1-4163A03E03F1}"/>
              </a:ext>
            </a:extLst>
          </p:cNvPr>
          <p:cNvSpPr/>
          <p:nvPr/>
        </p:nvSpPr>
        <p:spPr>
          <a:xfrm>
            <a:off x="9587531" y="4255660"/>
            <a:ext cx="2039065" cy="1111624"/>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9" name="Graphic 8" descr="Paper">
            <a:extLst>
              <a:ext uri="{FF2B5EF4-FFF2-40B4-BE49-F238E27FC236}">
                <a16:creationId xmlns:a16="http://schemas.microsoft.com/office/drawing/2014/main" id="{CFF7D985-77C5-4C99-B5AD-C02F5BA53A6D}"/>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61880" y="5187873"/>
            <a:ext cx="564716" cy="564716"/>
          </a:xfrm>
          <a:prstGeom prst="rect">
            <a:avLst/>
          </a:prstGeom>
        </p:spPr>
      </p:pic>
      <p:sp>
        <p:nvSpPr>
          <p:cNvPr id="5" name="Slide Number Placeholder 4">
            <a:extLst>
              <a:ext uri="{FF2B5EF4-FFF2-40B4-BE49-F238E27FC236}">
                <a16:creationId xmlns:a16="http://schemas.microsoft.com/office/drawing/2014/main" id="{DEC648AD-C0FF-4A1F-B4D6-21FB74E76BA1}"/>
              </a:ext>
            </a:extLst>
          </p:cNvPr>
          <p:cNvSpPr>
            <a:spLocks noGrp="1"/>
          </p:cNvSpPr>
          <p:nvPr>
            <p:ph type="sldNum" sz="quarter" idx="14"/>
          </p:nvPr>
        </p:nvSpPr>
        <p:spPr/>
        <p:txBody>
          <a:bodyPr/>
          <a:lstStyle/>
          <a:p>
            <a:fld id="{99A20822-4A49-4D36-86E3-300BA48D3F00}" type="slidenum">
              <a:rPr lang="en-US" smtClean="0"/>
              <a:pPr/>
              <a:t>69</a:t>
            </a:fld>
            <a:endParaRPr lang="en-US"/>
          </a:p>
        </p:txBody>
      </p:sp>
      <p:sp>
        <p:nvSpPr>
          <p:cNvPr id="4" name="Text Placeholder 3">
            <a:extLst>
              <a:ext uri="{FF2B5EF4-FFF2-40B4-BE49-F238E27FC236}">
                <a16:creationId xmlns:a16="http://schemas.microsoft.com/office/drawing/2014/main" id="{B3A75E94-4F55-4232-B4A1-26B6917B6B66}"/>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50877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BA3FE-8968-43CA-8835-3DFF89320E9D}"/>
              </a:ext>
            </a:extLst>
          </p:cNvPr>
          <p:cNvSpPr>
            <a:spLocks noGrp="1"/>
          </p:cNvSpPr>
          <p:nvPr>
            <p:ph type="title"/>
          </p:nvPr>
        </p:nvSpPr>
        <p:spPr>
          <a:xfrm>
            <a:off x="685737" y="114666"/>
            <a:ext cx="10737006" cy="1280160"/>
          </a:xfrm>
        </p:spPr>
        <p:txBody>
          <a:bodyPr>
            <a:normAutofit/>
          </a:bodyPr>
          <a:lstStyle/>
          <a:p>
            <a:r>
              <a:rPr lang="en-US"/>
              <a:t>The Taxonomy of Intervention Intensity: </a:t>
            </a:r>
            <a:br>
              <a:rPr lang="en-US"/>
            </a:br>
            <a:r>
              <a:rPr lang="en-US"/>
              <a:t>A Tool to Support DBI</a:t>
            </a:r>
          </a:p>
        </p:txBody>
      </p:sp>
      <p:sp>
        <p:nvSpPr>
          <p:cNvPr id="3" name="Content Placeholder 2">
            <a:extLst>
              <a:ext uri="{FF2B5EF4-FFF2-40B4-BE49-F238E27FC236}">
                <a16:creationId xmlns:a16="http://schemas.microsoft.com/office/drawing/2014/main" id="{9CA573B8-9D45-4F65-8767-36E5DF881AD3}"/>
              </a:ext>
            </a:extLst>
          </p:cNvPr>
          <p:cNvSpPr>
            <a:spLocks noGrp="1"/>
          </p:cNvSpPr>
          <p:nvPr>
            <p:ph sz="quarter" idx="15"/>
          </p:nvPr>
        </p:nvSpPr>
        <p:spPr>
          <a:xfrm>
            <a:off x="2112578" y="1952256"/>
            <a:ext cx="9619173" cy="3762744"/>
          </a:xfrm>
        </p:spPr>
        <p:txBody>
          <a:bodyPr>
            <a:normAutofit/>
          </a:bodyPr>
          <a:lstStyle/>
          <a:p>
            <a:pPr marL="0" indent="0">
              <a:buNone/>
            </a:pPr>
            <a:r>
              <a:rPr lang="en-US" sz="2800"/>
              <a:t>Evaluate current interventions.</a:t>
            </a:r>
          </a:p>
          <a:p>
            <a:pPr marL="0" indent="0">
              <a:buNone/>
            </a:pPr>
            <a:endParaRPr lang="en-US" sz="2800"/>
          </a:p>
          <a:p>
            <a:pPr marL="0" indent="0">
              <a:buNone/>
            </a:pPr>
            <a:r>
              <a:rPr lang="en-US" sz="2800"/>
              <a:t>Select a new intervention.</a:t>
            </a:r>
          </a:p>
          <a:p>
            <a:pPr marL="0" indent="0">
              <a:buNone/>
            </a:pPr>
            <a:endParaRPr lang="en-US" sz="2800"/>
          </a:p>
          <a:p>
            <a:pPr marL="0" indent="0">
              <a:buNone/>
            </a:pPr>
            <a:r>
              <a:rPr lang="en-US" sz="2800"/>
              <a:t>Intensify the intervention.</a:t>
            </a:r>
          </a:p>
          <a:p>
            <a:endParaRPr lang="en-US" sz="2800"/>
          </a:p>
        </p:txBody>
      </p:sp>
      <p:sp>
        <p:nvSpPr>
          <p:cNvPr id="4" name="Text Placeholder 3">
            <a:extLst>
              <a:ext uri="{FF2B5EF4-FFF2-40B4-BE49-F238E27FC236}">
                <a16:creationId xmlns:a16="http://schemas.microsoft.com/office/drawing/2014/main" id="{302A0BA6-1B39-402D-859A-543A9B14EC36}"/>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1A2B957D-45E4-4CB5-8984-E277B8B6C66B}"/>
              </a:ext>
            </a:extLst>
          </p:cNvPr>
          <p:cNvSpPr>
            <a:spLocks noGrp="1"/>
          </p:cNvSpPr>
          <p:nvPr>
            <p:ph type="sldNum" sz="quarter" idx="14"/>
          </p:nvPr>
        </p:nvSpPr>
        <p:spPr/>
        <p:txBody>
          <a:bodyPr/>
          <a:lstStyle/>
          <a:p>
            <a:fld id="{99A20822-4A49-4D36-86E3-300BA48D3F00}" type="slidenum">
              <a:rPr lang="en-US" smtClean="0"/>
              <a:pPr/>
              <a:t>7</a:t>
            </a:fld>
            <a:endParaRPr lang="en-US"/>
          </a:p>
        </p:txBody>
      </p:sp>
      <p:pic>
        <p:nvPicPr>
          <p:cNvPr id="6" name="Picture 5" descr="scale">
            <a:extLst>
              <a:ext uri="{FF2B5EF4-FFF2-40B4-BE49-F238E27FC236}">
                <a16:creationId xmlns:a16="http://schemas.microsoft.com/office/drawing/2014/main" id="{DC4FB30C-7046-4813-9528-BD0BF151B795}"/>
              </a:ext>
            </a:extLst>
          </p:cNvPr>
          <p:cNvPicPr>
            <a:picLocks noChangeAspect="1"/>
          </p:cNvPicPr>
          <p:nvPr/>
        </p:nvPicPr>
        <p:blipFill>
          <a:blip r:embed="rId3"/>
          <a:stretch>
            <a:fillRect/>
          </a:stretch>
        </p:blipFill>
        <p:spPr>
          <a:xfrm>
            <a:off x="1067877" y="1863238"/>
            <a:ext cx="895350" cy="942975"/>
          </a:xfrm>
          <a:prstGeom prst="rect">
            <a:avLst/>
          </a:prstGeom>
        </p:spPr>
      </p:pic>
      <p:pic>
        <p:nvPicPr>
          <p:cNvPr id="7" name="Picture 6" descr="paper with magnifying glass">
            <a:extLst>
              <a:ext uri="{FF2B5EF4-FFF2-40B4-BE49-F238E27FC236}">
                <a16:creationId xmlns:a16="http://schemas.microsoft.com/office/drawing/2014/main" id="{5DA41138-172C-41D6-A13F-2C381503E778}"/>
              </a:ext>
            </a:extLst>
          </p:cNvPr>
          <p:cNvPicPr>
            <a:picLocks noChangeAspect="1"/>
          </p:cNvPicPr>
          <p:nvPr/>
        </p:nvPicPr>
        <p:blipFill>
          <a:blip r:embed="rId4"/>
          <a:stretch>
            <a:fillRect/>
          </a:stretch>
        </p:blipFill>
        <p:spPr>
          <a:xfrm>
            <a:off x="1125141" y="2986087"/>
            <a:ext cx="895350" cy="885825"/>
          </a:xfrm>
          <a:prstGeom prst="rect">
            <a:avLst/>
          </a:prstGeom>
        </p:spPr>
      </p:pic>
      <p:pic>
        <p:nvPicPr>
          <p:cNvPr id="8" name="Picture 7" descr="process circle with arrows in a circle">
            <a:extLst>
              <a:ext uri="{FF2B5EF4-FFF2-40B4-BE49-F238E27FC236}">
                <a16:creationId xmlns:a16="http://schemas.microsoft.com/office/drawing/2014/main" id="{917CDDB1-54A2-4E01-B1D3-8C823218188D}"/>
              </a:ext>
            </a:extLst>
          </p:cNvPr>
          <p:cNvPicPr>
            <a:picLocks noChangeAspect="1"/>
          </p:cNvPicPr>
          <p:nvPr/>
        </p:nvPicPr>
        <p:blipFill rotWithShape="1">
          <a:blip r:embed="rId5"/>
          <a:srcRect l="3546" t="2538" r="5084" b="2530"/>
          <a:stretch/>
        </p:blipFill>
        <p:spPr>
          <a:xfrm>
            <a:off x="1207294" y="4431084"/>
            <a:ext cx="731044" cy="669131"/>
          </a:xfrm>
          <a:prstGeom prst="rect">
            <a:avLst/>
          </a:prstGeom>
        </p:spPr>
      </p:pic>
      <p:pic>
        <p:nvPicPr>
          <p:cNvPr id="11"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44D7F2C3-4678-47B2-A1DC-DE89B313BA55}"/>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029376" y="1483698"/>
            <a:ext cx="4084875" cy="4937760"/>
          </a:xfrm>
          <a:prstGeom prst="rect">
            <a:avLst/>
          </a:prstGeom>
        </p:spPr>
      </p:pic>
    </p:spTree>
    <p:extLst>
      <p:ext uri="{BB962C8B-B14F-4D97-AF65-F5344CB8AC3E}">
        <p14:creationId xmlns:p14="http://schemas.microsoft.com/office/powerpoint/2010/main" val="18779411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FE8D1-617A-8241-B397-794EE61C10EE}"/>
              </a:ext>
            </a:extLst>
          </p:cNvPr>
          <p:cNvSpPr>
            <a:spLocks noGrp="1"/>
          </p:cNvSpPr>
          <p:nvPr>
            <p:ph type="title"/>
          </p:nvPr>
        </p:nvSpPr>
        <p:spPr/>
        <p:txBody>
          <a:bodyPr/>
          <a:lstStyle/>
          <a:p>
            <a:r>
              <a:rPr lang="en-US"/>
              <a:t>Comprehensiveness Rating Scale</a:t>
            </a:r>
          </a:p>
        </p:txBody>
      </p:sp>
      <p:graphicFrame>
        <p:nvGraphicFramePr>
          <p:cNvPr id="6" name="Content Placeholder 20">
            <a:extLst>
              <a:ext uri="{FF2B5EF4-FFF2-40B4-BE49-F238E27FC236}">
                <a16:creationId xmlns:a16="http://schemas.microsoft.com/office/drawing/2014/main" id="{AE846EAB-212A-614A-A67A-383D42F069DF}"/>
              </a:ext>
            </a:extLst>
          </p:cNvPr>
          <p:cNvGraphicFramePr>
            <a:graphicFrameLocks/>
          </p:cNvGraphicFramePr>
          <p:nvPr>
            <p:extLst>
              <p:ext uri="{D42A27DB-BD31-4B8C-83A1-F6EECF244321}">
                <p14:modId xmlns:p14="http://schemas.microsoft.com/office/powerpoint/2010/main" val="1051800091"/>
              </p:ext>
            </p:extLst>
          </p:nvPr>
        </p:nvGraphicFramePr>
        <p:xfrm>
          <a:off x="438665" y="1364598"/>
          <a:ext cx="8034072" cy="4102011"/>
        </p:xfrm>
        <a:graphic>
          <a:graphicData uri="http://schemas.openxmlformats.org/drawingml/2006/table">
            <a:tbl>
              <a:tblPr firstRow="1" bandRow="1">
                <a:tableStyleId>{5940675A-B579-460E-94D1-54222C63F5DA}</a:tableStyleId>
              </a:tblPr>
              <a:tblGrid>
                <a:gridCol w="2088648">
                  <a:extLst>
                    <a:ext uri="{9D8B030D-6E8A-4147-A177-3AD203B41FA5}">
                      <a16:colId xmlns:a16="http://schemas.microsoft.com/office/drawing/2014/main" val="2021640973"/>
                    </a:ext>
                  </a:extLst>
                </a:gridCol>
                <a:gridCol w="1990165">
                  <a:extLst>
                    <a:ext uri="{9D8B030D-6E8A-4147-A177-3AD203B41FA5}">
                      <a16:colId xmlns:a16="http://schemas.microsoft.com/office/drawing/2014/main" val="2825273668"/>
                    </a:ext>
                  </a:extLst>
                </a:gridCol>
                <a:gridCol w="1900518">
                  <a:extLst>
                    <a:ext uri="{9D8B030D-6E8A-4147-A177-3AD203B41FA5}">
                      <a16:colId xmlns:a16="http://schemas.microsoft.com/office/drawing/2014/main" val="1209125442"/>
                    </a:ext>
                  </a:extLst>
                </a:gridCol>
                <a:gridCol w="2054741">
                  <a:extLst>
                    <a:ext uri="{9D8B030D-6E8A-4147-A177-3AD203B41FA5}">
                      <a16:colId xmlns:a16="http://schemas.microsoft.com/office/drawing/2014/main" val="1518851305"/>
                    </a:ext>
                  </a:extLst>
                </a:gridCol>
              </a:tblGrid>
              <a:tr h="417920">
                <a:tc>
                  <a:txBody>
                    <a:bodyPr/>
                    <a:lstStyle/>
                    <a:p>
                      <a:pPr algn="ctr"/>
                      <a:r>
                        <a:rPr lang="en-US" sz="2400" b="1">
                          <a:effectLst>
                            <a:outerShdw blurRad="50800" dist="38100" dir="2700000" algn="tl" rotWithShape="0">
                              <a:prstClr val="black">
                                <a:alpha val="40000"/>
                              </a:prstClr>
                            </a:outerShdw>
                          </a:effectLst>
                        </a:rPr>
                        <a:t>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1</a:t>
                      </a:r>
                    </a:p>
                  </a:txBody>
                  <a:tcPr anchor="ct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2</a:t>
                      </a:r>
                    </a:p>
                  </a:txBody>
                  <a:tcPr anchor="ct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3</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extLst>
                  <a:ext uri="{0D108BD9-81ED-4DB2-BD59-A6C34878D82A}">
                    <a16:rowId xmlns:a16="http://schemas.microsoft.com/office/drawing/2014/main" val="136588026"/>
                  </a:ext>
                </a:extLst>
              </a:tr>
              <a:tr h="835840">
                <a:tc>
                  <a:txBody>
                    <a:bodyPr/>
                    <a:lstStyle/>
                    <a:p>
                      <a:pPr algn="ctr"/>
                      <a:r>
                        <a:rPr lang="en-US" sz="1800" b="1"/>
                        <a:t>Fails</a:t>
                      </a:r>
                      <a:r>
                        <a:rPr lang="en-US" sz="1800" b="0"/>
                        <a:t> to </a:t>
                      </a:r>
                    </a:p>
                    <a:p>
                      <a:pPr algn="ctr"/>
                      <a:r>
                        <a:rPr lang="en-US" sz="1800" b="0"/>
                        <a:t>address </a:t>
                      </a:r>
                    </a:p>
                    <a:p>
                      <a:pPr algn="ctr"/>
                      <a:r>
                        <a:rPr lang="en-US" sz="1800" b="0"/>
                        <a:t>standard</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25000"/>
                      </a:schemeClr>
                    </a:solidFill>
                  </a:tcPr>
                </a:tc>
                <a:tc>
                  <a:txBody>
                    <a:bodyPr/>
                    <a:lstStyle/>
                    <a:p>
                      <a:pPr algn="ctr"/>
                      <a:r>
                        <a:rPr lang="en-US" sz="1800"/>
                        <a:t>Addresses </a:t>
                      </a:r>
                    </a:p>
                    <a:p>
                      <a:pPr algn="ctr"/>
                      <a:r>
                        <a:rPr lang="en-US" sz="1800"/>
                        <a:t>standard </a:t>
                      </a:r>
                    </a:p>
                    <a:p>
                      <a:pPr algn="ctr"/>
                      <a:r>
                        <a:rPr lang="en-US" sz="1800" b="1"/>
                        <a:t>minimally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50000"/>
                      </a:schemeClr>
                    </a:solidFill>
                  </a:tcPr>
                </a:tc>
                <a:tc>
                  <a:txBody>
                    <a:bodyPr/>
                    <a:lstStyle/>
                    <a:p>
                      <a:pPr algn="ctr"/>
                      <a:r>
                        <a:rPr lang="en-US" sz="1800"/>
                        <a:t>Addresses </a:t>
                      </a:r>
                    </a:p>
                    <a:p>
                      <a:pPr algn="ctr"/>
                      <a:r>
                        <a:rPr lang="en-US" sz="1800"/>
                        <a:t>standard </a:t>
                      </a:r>
                    </a:p>
                    <a:p>
                      <a:pPr algn="ctr"/>
                      <a:r>
                        <a:rPr lang="en-US" sz="1800" b="1"/>
                        <a:t>moderately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75000"/>
                      </a:schemeClr>
                    </a:solidFill>
                  </a:tcPr>
                </a:tc>
                <a:tc>
                  <a:txBody>
                    <a:bodyPr/>
                    <a:lstStyle/>
                    <a:p>
                      <a:pPr algn="ctr"/>
                      <a:r>
                        <a:rPr lang="en-US" sz="1800"/>
                        <a:t>Addresses </a:t>
                      </a:r>
                    </a:p>
                    <a:p>
                      <a:pPr algn="ctr"/>
                      <a:r>
                        <a:rPr lang="en-US" sz="1800"/>
                        <a:t>standard </a:t>
                      </a:r>
                    </a:p>
                    <a:p>
                      <a:pPr algn="ctr"/>
                      <a:r>
                        <a:rPr lang="en-US" sz="1800" b="1"/>
                        <a:t>well</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solidFill>
                  </a:tcPr>
                </a:tc>
                <a:extLst>
                  <a:ext uri="{0D108BD9-81ED-4DB2-BD59-A6C34878D82A}">
                    <a16:rowId xmlns:a16="http://schemas.microsoft.com/office/drawing/2014/main" val="873621820"/>
                  </a:ext>
                </a:extLst>
              </a:tr>
              <a:tr h="2730411">
                <a:tc>
                  <a:txBody>
                    <a:bodyPr/>
                    <a:lstStyle/>
                    <a:p>
                      <a:pPr marL="0" indent="0" algn="ctr">
                        <a:spcAft>
                          <a:spcPts val="1200"/>
                        </a:spcAft>
                        <a:buFont typeface="Arial" panose="020B0604020202020204" pitchFamily="34" charset="0"/>
                        <a:buNone/>
                      </a:pPr>
                      <a:r>
                        <a:rPr lang="en-US" sz="2400" kern="1200">
                          <a:solidFill>
                            <a:schemeClr val="tx1"/>
                          </a:solidFill>
                          <a:effectLst/>
                          <a:latin typeface="+mn-lt"/>
                          <a:ea typeface="+mn-ea"/>
                          <a:cs typeface="+mn-cs"/>
                        </a:rPr>
                        <a:t>Does not incorporate any principles of explicit instruction.</a:t>
                      </a:r>
                      <a:r>
                        <a:rPr lang="en-US" sz="2400">
                          <a:effectLst/>
                        </a:rPr>
                        <a:t> </a:t>
                      </a:r>
                      <a:endParaRPr 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kern="1200">
                          <a:solidFill>
                            <a:schemeClr val="tx1"/>
                          </a:solidFill>
                          <a:effectLst/>
                          <a:latin typeface="+mn-lt"/>
                          <a:ea typeface="+mn-ea"/>
                          <a:cs typeface="+mn-cs"/>
                        </a:rPr>
                        <a:t>Incorporates one or two principles of explicit instruction.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kern="1200">
                          <a:solidFill>
                            <a:schemeClr val="tx1"/>
                          </a:solidFill>
                          <a:effectLst/>
                          <a:latin typeface="+mn-lt"/>
                          <a:ea typeface="+mn-ea"/>
                          <a:cs typeface="+mn-cs"/>
                        </a:rPr>
                        <a:t>Incorporates three or four principles of explicit instruction.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kern="1200" dirty="0">
                          <a:solidFill>
                            <a:schemeClr val="tx1"/>
                          </a:solidFill>
                          <a:effectLst/>
                          <a:latin typeface="+mn-lt"/>
                          <a:ea typeface="+mn-ea"/>
                          <a:cs typeface="+mn-cs"/>
                        </a:rPr>
                        <a:t>Incorporates five to six principles of explicit instruction.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3970072"/>
                  </a:ext>
                </a:extLst>
              </a:tr>
            </a:tbl>
          </a:graphicData>
        </a:graphic>
      </p:graphicFrame>
      <p:sp>
        <p:nvSpPr>
          <p:cNvPr id="3" name="TextBox 2">
            <a:extLst>
              <a:ext uri="{FF2B5EF4-FFF2-40B4-BE49-F238E27FC236}">
                <a16:creationId xmlns:a16="http://schemas.microsoft.com/office/drawing/2014/main" id="{EA0E710B-C443-C549-A156-D32AA7F4EAF4}"/>
              </a:ext>
            </a:extLst>
          </p:cNvPr>
          <p:cNvSpPr txBox="1"/>
          <p:nvPr/>
        </p:nvSpPr>
        <p:spPr>
          <a:xfrm>
            <a:off x="8732230" y="1364598"/>
            <a:ext cx="3021106" cy="4524315"/>
          </a:xfrm>
          <a:prstGeom prst="rect">
            <a:avLst/>
          </a:prstGeom>
          <a:noFill/>
          <a:ln>
            <a:solidFill>
              <a:schemeClr val="tx1"/>
            </a:solidFill>
          </a:ln>
        </p:spPr>
        <p:txBody>
          <a:bodyPr wrap="square" rtlCol="0">
            <a:spAutoFit/>
          </a:bodyPr>
          <a:lstStyle/>
          <a:p>
            <a:pPr algn="ctr"/>
            <a:r>
              <a:rPr lang="en-US" b="1"/>
              <a:t>Principles of Explicit Instruction:</a:t>
            </a:r>
          </a:p>
          <a:p>
            <a:pPr marL="342900" indent="-342900">
              <a:buAutoNum type="arabicPeriod"/>
            </a:pPr>
            <a:r>
              <a:rPr lang="en-US"/>
              <a:t>Provides directions in clear direct language.</a:t>
            </a:r>
          </a:p>
          <a:p>
            <a:pPr marL="342900" indent="-342900">
              <a:buAutoNum type="arabicPeriod"/>
            </a:pPr>
            <a:r>
              <a:rPr lang="en-US"/>
              <a:t>Models efficient solution strategies.</a:t>
            </a:r>
          </a:p>
          <a:p>
            <a:pPr marL="342900" indent="-342900">
              <a:buAutoNum type="arabicPeriod"/>
            </a:pPr>
            <a:r>
              <a:rPr lang="en-US"/>
              <a:t>Ensures students have adequate background knowledge and skills.</a:t>
            </a:r>
          </a:p>
          <a:p>
            <a:pPr marL="342900" indent="-342900">
              <a:buAutoNum type="arabicPeriod"/>
            </a:pPr>
            <a:r>
              <a:rPr lang="en-US"/>
              <a:t>Gradually fades support for correct execution of strategies.</a:t>
            </a:r>
          </a:p>
          <a:p>
            <a:pPr marL="342900" indent="-342900">
              <a:buAutoNum type="arabicPeriod"/>
            </a:pPr>
            <a:r>
              <a:rPr lang="en-US"/>
              <a:t>Provides adequate practice opportunities.</a:t>
            </a:r>
          </a:p>
          <a:p>
            <a:pPr marL="342900" indent="-342900">
              <a:buAutoNum type="arabicPeriod"/>
            </a:pPr>
            <a:r>
              <a:rPr lang="en-US"/>
              <a:t>Incorporates systematic cumulative review. </a:t>
            </a:r>
          </a:p>
        </p:txBody>
      </p:sp>
      <p:sp>
        <p:nvSpPr>
          <p:cNvPr id="5" name="Slide Number Placeholder 4">
            <a:extLst>
              <a:ext uri="{FF2B5EF4-FFF2-40B4-BE49-F238E27FC236}">
                <a16:creationId xmlns:a16="http://schemas.microsoft.com/office/drawing/2014/main" id="{5CBBB609-E579-4745-97F7-30A6AFF4F992}"/>
              </a:ext>
            </a:extLst>
          </p:cNvPr>
          <p:cNvSpPr>
            <a:spLocks noGrp="1"/>
          </p:cNvSpPr>
          <p:nvPr>
            <p:ph type="sldNum" sz="quarter" idx="14"/>
          </p:nvPr>
        </p:nvSpPr>
        <p:spPr/>
        <p:txBody>
          <a:bodyPr/>
          <a:lstStyle/>
          <a:p>
            <a:fld id="{99A20822-4A49-4D36-86E3-300BA48D3F00}" type="slidenum">
              <a:rPr lang="en-US" smtClean="0"/>
              <a:t>70</a:t>
            </a:fld>
            <a:endParaRPr lang="en-US"/>
          </a:p>
        </p:txBody>
      </p:sp>
    </p:spTree>
    <p:extLst>
      <p:ext uri="{BB962C8B-B14F-4D97-AF65-F5344CB8AC3E}">
        <p14:creationId xmlns:p14="http://schemas.microsoft.com/office/powerpoint/2010/main" val="1713523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B7297-F338-4D48-A1CA-466AB4E466D6}"/>
              </a:ext>
            </a:extLst>
          </p:cNvPr>
          <p:cNvSpPr>
            <a:spLocks noGrp="1"/>
          </p:cNvSpPr>
          <p:nvPr>
            <p:ph type="title"/>
          </p:nvPr>
        </p:nvSpPr>
        <p:spPr/>
        <p:txBody>
          <a:bodyPr/>
          <a:lstStyle/>
          <a:p>
            <a:r>
              <a:rPr lang="en-US"/>
              <a:t>Example: Clear, Direct Language</a:t>
            </a:r>
          </a:p>
        </p:txBody>
      </p:sp>
      <p:pic>
        <p:nvPicPr>
          <p:cNvPr id="7" name="Content Placeholder 6" descr="Reading example that says: Stevie Wonder was born too early and his eyes never fully developed. As a result, Stevie has been blind his whole life. When he was very young, Stevie discovered he had a special gift- music. Stevie wrote his first song when he was 11. That same year he recieved a major record deal. Stevie has been making music ever since. Today, he has had over 30 hits in the top 10 and sold over 100 million records. Being blind never got in Stevie's way! Stevie is one of the greatest singers, song-writers, and musicians of all time!">
            <a:extLst>
              <a:ext uri="{FF2B5EF4-FFF2-40B4-BE49-F238E27FC236}">
                <a16:creationId xmlns:a16="http://schemas.microsoft.com/office/drawing/2014/main" id="{C6201F63-E958-4D4B-A13A-BE9D07490BF8}"/>
              </a:ext>
            </a:extLst>
          </p:cNvPr>
          <p:cNvPicPr>
            <a:picLocks noGrp="1" noChangeAspect="1"/>
          </p:cNvPicPr>
          <p:nvPr>
            <p:ph sz="quarter" idx="14"/>
          </p:nvPr>
        </p:nvPicPr>
        <p:blipFill rotWithShape="1">
          <a:blip r:embed="rId3">
            <a:extLst>
              <a:ext uri="{28A0092B-C50C-407E-A947-70E740481C1C}">
                <a14:useLocalDpi xmlns:a14="http://schemas.microsoft.com/office/drawing/2010/main" val="0"/>
              </a:ext>
            </a:extLst>
          </a:blip>
          <a:srcRect b="40282"/>
          <a:stretch/>
        </p:blipFill>
        <p:spPr>
          <a:xfrm>
            <a:off x="133139" y="1143000"/>
            <a:ext cx="12058861" cy="4572000"/>
          </a:xfrm>
        </p:spPr>
      </p:pic>
      <p:sp>
        <p:nvSpPr>
          <p:cNvPr id="4" name="Text Placeholder 3">
            <a:extLst>
              <a:ext uri="{FF2B5EF4-FFF2-40B4-BE49-F238E27FC236}">
                <a16:creationId xmlns:a16="http://schemas.microsoft.com/office/drawing/2014/main" id="{E1035E0C-F29A-ED41-A160-BFE36D1156A4}"/>
              </a:ext>
            </a:extLst>
          </p:cNvPr>
          <p:cNvSpPr>
            <a:spLocks noGrp="1"/>
          </p:cNvSpPr>
          <p:nvPr>
            <p:ph type="body" sz="quarter" idx="13"/>
          </p:nvPr>
        </p:nvSpPr>
        <p:spPr>
          <a:xfrm>
            <a:off x="457200" y="5839809"/>
            <a:ext cx="11274552" cy="192024"/>
          </a:xfrm>
        </p:spPr>
        <p:txBody>
          <a:bodyPr/>
          <a:lstStyle/>
          <a:p>
            <a:r>
              <a:rPr lang="en-US"/>
              <a:t>Source: Third-Grade Nonfiction Reading Comprehension Program (Walsh et al., 2019).</a:t>
            </a:r>
          </a:p>
        </p:txBody>
      </p:sp>
      <p:sp>
        <p:nvSpPr>
          <p:cNvPr id="5" name="Slide Number Placeholder 4">
            <a:extLst>
              <a:ext uri="{FF2B5EF4-FFF2-40B4-BE49-F238E27FC236}">
                <a16:creationId xmlns:a16="http://schemas.microsoft.com/office/drawing/2014/main" id="{2E2A2C2D-1F83-A746-A38B-F50067B2A484}"/>
              </a:ext>
            </a:extLst>
          </p:cNvPr>
          <p:cNvSpPr>
            <a:spLocks noGrp="1"/>
          </p:cNvSpPr>
          <p:nvPr>
            <p:ph type="sldNum" sz="quarter" idx="12"/>
          </p:nvPr>
        </p:nvSpPr>
        <p:spPr/>
        <p:txBody>
          <a:bodyPr/>
          <a:lstStyle/>
          <a:p>
            <a:fld id="{99A20822-4A49-4D36-86E3-300BA48D3F00}" type="slidenum">
              <a:rPr lang="en-US" smtClean="0"/>
              <a:t>71</a:t>
            </a:fld>
            <a:endParaRPr lang="en-US"/>
          </a:p>
        </p:txBody>
      </p:sp>
    </p:spTree>
    <p:extLst>
      <p:ext uri="{BB962C8B-B14F-4D97-AF65-F5344CB8AC3E}">
        <p14:creationId xmlns:p14="http://schemas.microsoft.com/office/powerpoint/2010/main" val="8310910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B7297-F338-4D48-A1CA-466AB4E466D6}"/>
              </a:ext>
            </a:extLst>
          </p:cNvPr>
          <p:cNvSpPr>
            <a:spLocks noGrp="1"/>
          </p:cNvSpPr>
          <p:nvPr>
            <p:ph type="title"/>
          </p:nvPr>
        </p:nvSpPr>
        <p:spPr/>
        <p:txBody>
          <a:bodyPr/>
          <a:lstStyle/>
          <a:p>
            <a:r>
              <a:rPr lang="en-US"/>
              <a:t>Example: Modeling Efficient Strategies</a:t>
            </a:r>
          </a:p>
        </p:txBody>
      </p:sp>
      <p:sp>
        <p:nvSpPr>
          <p:cNvPr id="5" name="Slide Number Placeholder 4">
            <a:extLst>
              <a:ext uri="{FF2B5EF4-FFF2-40B4-BE49-F238E27FC236}">
                <a16:creationId xmlns:a16="http://schemas.microsoft.com/office/drawing/2014/main" id="{2E2A2C2D-1F83-A746-A38B-F50067B2A484}"/>
              </a:ext>
            </a:extLst>
          </p:cNvPr>
          <p:cNvSpPr>
            <a:spLocks noGrp="1"/>
          </p:cNvSpPr>
          <p:nvPr>
            <p:ph type="sldNum" sz="quarter" idx="12"/>
          </p:nvPr>
        </p:nvSpPr>
        <p:spPr/>
        <p:txBody>
          <a:bodyPr/>
          <a:lstStyle/>
          <a:p>
            <a:fld id="{99A20822-4A49-4D36-86E3-300BA48D3F00}" type="slidenum">
              <a:rPr lang="en-US" smtClean="0"/>
              <a:t>72</a:t>
            </a:fld>
            <a:endParaRPr lang="en-US"/>
          </a:p>
        </p:txBody>
      </p:sp>
      <p:pic>
        <p:nvPicPr>
          <p:cNvPr id="9" name="Picture 8" descr="Graphic detailing word-to-word, sentence-to-sentence, and sentence-to-self as efficient strategies">
            <a:extLst>
              <a:ext uri="{FF2B5EF4-FFF2-40B4-BE49-F238E27FC236}">
                <a16:creationId xmlns:a16="http://schemas.microsoft.com/office/drawing/2014/main" id="{E035EE04-2AFC-7747-92CD-2CE30ECF5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4150" y="1149350"/>
            <a:ext cx="6743700" cy="4559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 Placeholder 3">
            <a:extLst>
              <a:ext uri="{FF2B5EF4-FFF2-40B4-BE49-F238E27FC236}">
                <a16:creationId xmlns:a16="http://schemas.microsoft.com/office/drawing/2014/main" id="{46AD9287-BA6C-094D-9CDE-E8F7D36ABE39}"/>
              </a:ext>
            </a:extLst>
          </p:cNvPr>
          <p:cNvSpPr txBox="1">
            <a:spLocks/>
          </p:cNvSpPr>
          <p:nvPr/>
        </p:nvSpPr>
        <p:spPr>
          <a:xfrm>
            <a:off x="458724" y="5866997"/>
            <a:ext cx="11274552" cy="192024"/>
          </a:xfrm>
          <a:prstGeom prst="rect">
            <a:avLst/>
          </a:prstGeom>
          <a:ln>
            <a:noFill/>
          </a:ln>
        </p:spPr>
        <p:txBody>
          <a:bodyPr vert="horz" lIns="0" tIns="0" rIns="0" bIns="0" rtlCol="0"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b="0" i="0" kern="1200">
                <a:solidFill>
                  <a:schemeClr val="tx1"/>
                </a:solidFill>
                <a:latin typeface="+mn-lt"/>
                <a:ea typeface="Calibri"/>
                <a:cs typeface="Calibri"/>
              </a:defRPr>
            </a:lvl1pPr>
            <a:lvl2pPr marL="258366" marR="0" indent="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None/>
              <a:tabLst/>
              <a:defRPr sz="750" b="0" i="0" kern="1200">
                <a:solidFill>
                  <a:schemeClr val="tx1"/>
                </a:solidFill>
                <a:latin typeface="+mn-lt"/>
                <a:ea typeface="Calibri"/>
                <a:cs typeface="Calibri"/>
              </a:defRPr>
            </a:lvl2pPr>
            <a:lvl3pPr marL="480060" marR="0" indent="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None/>
              <a:tabLst/>
              <a:defRPr sz="750" b="0" i="0" kern="1200">
                <a:solidFill>
                  <a:schemeClr val="tx1"/>
                </a:solidFill>
                <a:latin typeface="+mn-lt"/>
                <a:ea typeface="Calibri"/>
                <a:cs typeface="Calibri"/>
              </a:defRPr>
            </a:lvl3pPr>
            <a:lvl4pPr marL="720090" marR="0" indent="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None/>
              <a:tabLst/>
              <a:defRPr sz="750" b="0" i="0" kern="1200">
                <a:solidFill>
                  <a:schemeClr val="tx1"/>
                </a:solidFill>
                <a:latin typeface="+mn-lt"/>
                <a:ea typeface="Calibri"/>
                <a:cs typeface="Calibri"/>
              </a:defRPr>
            </a:lvl4pPr>
            <a:lvl5pPr marL="960120" marR="0" indent="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None/>
              <a:tabLst/>
              <a:defRPr sz="75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Source: Third-Grade Nonfiction Reading Comprehension Program (Walsh et al., 2019).</a:t>
            </a:r>
          </a:p>
        </p:txBody>
      </p:sp>
    </p:spTree>
    <p:extLst>
      <p:ext uri="{BB962C8B-B14F-4D97-AF65-F5344CB8AC3E}">
        <p14:creationId xmlns:p14="http://schemas.microsoft.com/office/powerpoint/2010/main" val="25552764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B7297-F338-4D48-A1CA-466AB4E466D6}"/>
              </a:ext>
            </a:extLst>
          </p:cNvPr>
          <p:cNvSpPr>
            <a:spLocks noGrp="1"/>
          </p:cNvSpPr>
          <p:nvPr>
            <p:ph type="title"/>
          </p:nvPr>
        </p:nvSpPr>
        <p:spPr>
          <a:xfrm>
            <a:off x="457200" y="118150"/>
            <a:ext cx="11276076" cy="1280160"/>
          </a:xfrm>
        </p:spPr>
        <p:txBody>
          <a:bodyPr/>
          <a:lstStyle/>
          <a:p>
            <a:r>
              <a:rPr lang="en-US"/>
              <a:t>Example: Ensure Adequate Background Knowledge and Skills</a:t>
            </a:r>
          </a:p>
        </p:txBody>
      </p:sp>
      <p:pic>
        <p:nvPicPr>
          <p:cNvPr id="6" name="Picture 5" descr="A card with common pronouns. For &quot;girl&quot; common pronouns are she, her, hers. For &quot;boy&quot; common pronouns are he, him his. For a &quot;group&quot; common pronouns are they, them, their. For a &quot;thing&quot; common pronouns are it, those, these. For &quot;place&quot; common pronouns are there.">
            <a:extLst>
              <a:ext uri="{FF2B5EF4-FFF2-40B4-BE49-F238E27FC236}">
                <a16:creationId xmlns:a16="http://schemas.microsoft.com/office/drawing/2014/main" id="{93A8018F-4487-2B40-B559-57F807D3B0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335" y="1398310"/>
            <a:ext cx="6630147" cy="4235116"/>
          </a:xfrm>
          <a:prstGeom prst="rect">
            <a:avLst/>
          </a:prstGeom>
        </p:spPr>
      </p:pic>
      <p:pic>
        <p:nvPicPr>
          <p:cNvPr id="1026" name="Picture 2" descr="Apple, Smartphone, Desk, Laptop, Macbook Pro, Office">
            <a:extLst>
              <a:ext uri="{FF2B5EF4-FFF2-40B4-BE49-F238E27FC236}">
                <a16:creationId xmlns:a16="http://schemas.microsoft.com/office/drawing/2014/main" id="{B601F05D-D57D-B149-99CB-53F515426B3C}"/>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399617" y="1550059"/>
            <a:ext cx="4339734" cy="2893156"/>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E1035E0C-F29A-ED41-A160-BFE36D1156A4}"/>
              </a:ext>
            </a:extLst>
          </p:cNvPr>
          <p:cNvSpPr>
            <a:spLocks noGrp="1"/>
          </p:cNvSpPr>
          <p:nvPr>
            <p:ph type="body" sz="quarter" idx="13"/>
          </p:nvPr>
        </p:nvSpPr>
        <p:spPr>
          <a:xfrm>
            <a:off x="457200" y="5865876"/>
            <a:ext cx="11274552" cy="192024"/>
          </a:xfrm>
        </p:spPr>
        <p:txBody>
          <a:bodyPr/>
          <a:lstStyle/>
          <a:p>
            <a:r>
              <a:rPr lang="en-US"/>
              <a:t>Sources: Third-Grade Nonfiction Reading Comprehension Program (Walsh et al., 2019); </a:t>
            </a:r>
            <a:r>
              <a:rPr lang="en-US">
                <a:hlinkClick r:id="rId5"/>
              </a:rPr>
              <a:t>https://pixabay.com/photos/apple-smartphone-desk-laptop-1282241/</a:t>
            </a:r>
            <a:r>
              <a:rPr lang="en-US"/>
              <a:t>.</a:t>
            </a:r>
          </a:p>
        </p:txBody>
      </p:sp>
      <p:sp>
        <p:nvSpPr>
          <p:cNvPr id="5" name="Slide Number Placeholder 4">
            <a:extLst>
              <a:ext uri="{FF2B5EF4-FFF2-40B4-BE49-F238E27FC236}">
                <a16:creationId xmlns:a16="http://schemas.microsoft.com/office/drawing/2014/main" id="{2E2A2C2D-1F83-A746-A38B-F50067B2A484}"/>
              </a:ext>
            </a:extLst>
          </p:cNvPr>
          <p:cNvSpPr>
            <a:spLocks noGrp="1"/>
          </p:cNvSpPr>
          <p:nvPr>
            <p:ph type="sldNum" sz="quarter" idx="12"/>
          </p:nvPr>
        </p:nvSpPr>
        <p:spPr/>
        <p:txBody>
          <a:bodyPr/>
          <a:lstStyle/>
          <a:p>
            <a:fld id="{99A20822-4A49-4D36-86E3-300BA48D3F00}" type="slidenum">
              <a:rPr lang="en-US" smtClean="0"/>
              <a:t>73</a:t>
            </a:fld>
            <a:endParaRPr lang="en-US"/>
          </a:p>
        </p:txBody>
      </p:sp>
    </p:spTree>
    <p:extLst>
      <p:ext uri="{BB962C8B-B14F-4D97-AF65-F5344CB8AC3E}">
        <p14:creationId xmlns:p14="http://schemas.microsoft.com/office/powerpoint/2010/main" val="19966377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B7297-F338-4D48-A1CA-466AB4E466D6}"/>
              </a:ext>
            </a:extLst>
          </p:cNvPr>
          <p:cNvSpPr>
            <a:spLocks noGrp="1"/>
          </p:cNvSpPr>
          <p:nvPr>
            <p:ph type="title"/>
          </p:nvPr>
        </p:nvSpPr>
        <p:spPr>
          <a:xfrm>
            <a:off x="457200" y="118150"/>
            <a:ext cx="11276076" cy="1280160"/>
          </a:xfrm>
        </p:spPr>
        <p:txBody>
          <a:bodyPr/>
          <a:lstStyle/>
          <a:p>
            <a:r>
              <a:rPr lang="en-US"/>
              <a:t>Example: Gradually Fades Support </a:t>
            </a:r>
          </a:p>
        </p:txBody>
      </p:sp>
      <p:pic>
        <p:nvPicPr>
          <p:cNvPr id="7" name="Picture 6" descr="The coach should prompt the reader to make a word-to-word connection. Make sure that the reader correctly identifies each pronoun and connects it to the correct antecedent. Prioritize the pronoun &quot;it.&quot; Use the pronoun card and provide support as necessary. ">
            <a:extLst>
              <a:ext uri="{FF2B5EF4-FFF2-40B4-BE49-F238E27FC236}">
                <a16:creationId xmlns:a16="http://schemas.microsoft.com/office/drawing/2014/main" id="{86CFD2C9-58B2-C044-A5AB-47D03C2656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3509" y="1331074"/>
            <a:ext cx="6874384" cy="20306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This image provides some options for tutor feedback to student responses. For example if the student paraphrases by saying &quot;his eyes were glowing&quot; the tutor can respond: why was that scary? Tell me more.">
            <a:extLst>
              <a:ext uri="{FF2B5EF4-FFF2-40B4-BE49-F238E27FC236}">
                <a16:creationId xmlns:a16="http://schemas.microsoft.com/office/drawing/2014/main" id="{78622FA8-3882-0349-B6C4-091D853AD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3509" y="3648230"/>
            <a:ext cx="6874384" cy="20563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a:extLst>
              <a:ext uri="{FF2B5EF4-FFF2-40B4-BE49-F238E27FC236}">
                <a16:creationId xmlns:a16="http://schemas.microsoft.com/office/drawing/2014/main" id="{2E2A2C2D-1F83-A746-A38B-F50067B2A484}"/>
              </a:ext>
            </a:extLst>
          </p:cNvPr>
          <p:cNvSpPr>
            <a:spLocks noGrp="1"/>
          </p:cNvSpPr>
          <p:nvPr>
            <p:ph type="sldNum" sz="quarter" idx="12"/>
          </p:nvPr>
        </p:nvSpPr>
        <p:spPr/>
        <p:txBody>
          <a:bodyPr/>
          <a:lstStyle/>
          <a:p>
            <a:fld id="{99A20822-4A49-4D36-86E3-300BA48D3F00}" type="slidenum">
              <a:rPr lang="en-US" smtClean="0"/>
              <a:t>74</a:t>
            </a:fld>
            <a:endParaRPr lang="en-US"/>
          </a:p>
        </p:txBody>
      </p:sp>
      <p:sp>
        <p:nvSpPr>
          <p:cNvPr id="4" name="Text Placeholder 3">
            <a:extLst>
              <a:ext uri="{FF2B5EF4-FFF2-40B4-BE49-F238E27FC236}">
                <a16:creationId xmlns:a16="http://schemas.microsoft.com/office/drawing/2014/main" id="{E1035E0C-F29A-ED41-A160-BFE36D1156A4}"/>
              </a:ext>
            </a:extLst>
          </p:cNvPr>
          <p:cNvSpPr>
            <a:spLocks noGrp="1"/>
          </p:cNvSpPr>
          <p:nvPr>
            <p:ph type="body" sz="quarter" idx="13"/>
          </p:nvPr>
        </p:nvSpPr>
        <p:spPr>
          <a:xfrm>
            <a:off x="457200" y="5865876"/>
            <a:ext cx="11274552" cy="192024"/>
          </a:xfrm>
        </p:spPr>
        <p:txBody>
          <a:bodyPr/>
          <a:lstStyle/>
          <a:p>
            <a:r>
              <a:rPr lang="en-US"/>
              <a:t>Source: Third-Grade Nonfiction Reading Comprehension Program (Walsh et al., 2019).</a:t>
            </a:r>
          </a:p>
        </p:txBody>
      </p:sp>
    </p:spTree>
    <p:extLst>
      <p:ext uri="{BB962C8B-B14F-4D97-AF65-F5344CB8AC3E}">
        <p14:creationId xmlns:p14="http://schemas.microsoft.com/office/powerpoint/2010/main" val="14701805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B7297-F338-4D48-A1CA-466AB4E466D6}"/>
              </a:ext>
            </a:extLst>
          </p:cNvPr>
          <p:cNvSpPr>
            <a:spLocks noGrp="1"/>
          </p:cNvSpPr>
          <p:nvPr>
            <p:ph type="title"/>
          </p:nvPr>
        </p:nvSpPr>
        <p:spPr/>
        <p:txBody>
          <a:bodyPr/>
          <a:lstStyle/>
          <a:p>
            <a:r>
              <a:rPr lang="en-US"/>
              <a:t>Example: Provides Adequate Practice</a:t>
            </a:r>
          </a:p>
        </p:txBody>
      </p:sp>
      <p:sp>
        <p:nvSpPr>
          <p:cNvPr id="10" name="TextBox 9">
            <a:extLst>
              <a:ext uri="{FF2B5EF4-FFF2-40B4-BE49-F238E27FC236}">
                <a16:creationId xmlns:a16="http://schemas.microsoft.com/office/drawing/2014/main" id="{04ECB66F-4AC8-2749-9832-474336A88B1F}"/>
              </a:ext>
            </a:extLst>
          </p:cNvPr>
          <p:cNvSpPr txBox="1"/>
          <p:nvPr/>
        </p:nvSpPr>
        <p:spPr>
          <a:xfrm>
            <a:off x="457200" y="1405369"/>
            <a:ext cx="6361085" cy="4047262"/>
          </a:xfrm>
          <a:prstGeom prst="rect">
            <a:avLst/>
          </a:prstGeom>
          <a:noFill/>
        </p:spPr>
        <p:txBody>
          <a:bodyPr wrap="square" rtlCol="0">
            <a:spAutoFit/>
          </a:bodyPr>
          <a:lstStyle/>
          <a:p>
            <a:pPr marL="342900" indent="-342900">
              <a:spcAft>
                <a:spcPts val="600"/>
              </a:spcAft>
              <a:buClr>
                <a:schemeClr val="accent1"/>
              </a:buClr>
              <a:buFont typeface="Wingdings" panose="05000000000000000000" pitchFamily="2" charset="2"/>
              <a:buChar char="§"/>
            </a:pPr>
            <a:r>
              <a:rPr lang="en-US" sz="2200"/>
              <a:t>Students read texts daily (texts are between three and six paragraphs in length) for approximately </a:t>
            </a:r>
            <a:br>
              <a:rPr lang="en-US" sz="2200"/>
            </a:br>
            <a:r>
              <a:rPr lang="en-US" sz="2200"/>
              <a:t>45 sessions.</a:t>
            </a:r>
          </a:p>
          <a:p>
            <a:pPr marL="342900" indent="-342900">
              <a:spcAft>
                <a:spcPts val="600"/>
              </a:spcAft>
              <a:buClr>
                <a:schemeClr val="accent1"/>
              </a:buClr>
              <a:buFont typeface="Wingdings" panose="05000000000000000000" pitchFamily="2" charset="2"/>
              <a:buChar char="§"/>
            </a:pPr>
            <a:r>
              <a:rPr lang="en-US" sz="2200"/>
              <a:t>Students practice prereading strategies (text features, vocabulary, activating background knowledge) for each text.</a:t>
            </a:r>
          </a:p>
          <a:p>
            <a:pPr marL="342900" indent="-342900">
              <a:spcAft>
                <a:spcPts val="600"/>
              </a:spcAft>
              <a:buClr>
                <a:schemeClr val="accent1"/>
              </a:buClr>
              <a:buFont typeface="Wingdings" panose="05000000000000000000" pitchFamily="2" charset="2"/>
              <a:buChar char="§"/>
            </a:pPr>
            <a:r>
              <a:rPr lang="en-US" sz="2200"/>
              <a:t>Students make a connection and identify a main idea for each paragraph.</a:t>
            </a:r>
          </a:p>
          <a:p>
            <a:pPr marL="342900" indent="-342900">
              <a:spcAft>
                <a:spcPts val="600"/>
              </a:spcAft>
              <a:buClr>
                <a:schemeClr val="accent1"/>
              </a:buClr>
              <a:buFont typeface="Wingdings" panose="05000000000000000000" pitchFamily="2" charset="2"/>
              <a:buChar char="§"/>
            </a:pPr>
            <a:r>
              <a:rPr lang="en-US" sz="2200"/>
              <a:t>Students identify the theme and answer a variety of questions for each text.</a:t>
            </a:r>
          </a:p>
        </p:txBody>
      </p:sp>
      <p:pic>
        <p:nvPicPr>
          <p:cNvPr id="6" name="Picture 5">
            <a:extLst>
              <a:ext uri="{FF2B5EF4-FFF2-40B4-BE49-F238E27FC236}">
                <a16:creationId xmlns:a16="http://schemas.microsoft.com/office/drawing/2014/main" id="{3F3341CE-9402-314C-A64E-30CAE46C5D6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204781" y="1279976"/>
            <a:ext cx="3584935" cy="46909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a:extLst>
              <a:ext uri="{FF2B5EF4-FFF2-40B4-BE49-F238E27FC236}">
                <a16:creationId xmlns:a16="http://schemas.microsoft.com/office/drawing/2014/main" id="{E1035E0C-F29A-ED41-A160-BFE36D1156A4}"/>
              </a:ext>
            </a:extLst>
          </p:cNvPr>
          <p:cNvSpPr>
            <a:spLocks noGrp="1"/>
          </p:cNvSpPr>
          <p:nvPr>
            <p:ph type="body" sz="quarter" idx="13"/>
          </p:nvPr>
        </p:nvSpPr>
        <p:spPr>
          <a:xfrm>
            <a:off x="457200" y="5865876"/>
            <a:ext cx="11274552" cy="192024"/>
          </a:xfrm>
        </p:spPr>
        <p:txBody>
          <a:bodyPr/>
          <a:lstStyle/>
          <a:p>
            <a:r>
              <a:rPr lang="en-US"/>
              <a:t>Source: Third-Grade Nonfiction Reading Comprehension Program (Walsh et al., 2019).</a:t>
            </a:r>
          </a:p>
        </p:txBody>
      </p:sp>
      <p:sp>
        <p:nvSpPr>
          <p:cNvPr id="5" name="Slide Number Placeholder 4">
            <a:extLst>
              <a:ext uri="{FF2B5EF4-FFF2-40B4-BE49-F238E27FC236}">
                <a16:creationId xmlns:a16="http://schemas.microsoft.com/office/drawing/2014/main" id="{2E2A2C2D-1F83-A746-A38B-F50067B2A484}"/>
              </a:ext>
            </a:extLst>
          </p:cNvPr>
          <p:cNvSpPr>
            <a:spLocks noGrp="1"/>
          </p:cNvSpPr>
          <p:nvPr>
            <p:ph type="sldNum" sz="quarter" idx="14"/>
          </p:nvPr>
        </p:nvSpPr>
        <p:spPr/>
        <p:txBody>
          <a:bodyPr/>
          <a:lstStyle/>
          <a:p>
            <a:fld id="{99A20822-4A49-4D36-86E3-300BA48D3F00}" type="slidenum">
              <a:rPr lang="en-US" smtClean="0"/>
              <a:t>75</a:t>
            </a:fld>
            <a:endParaRPr lang="en-US"/>
          </a:p>
        </p:txBody>
      </p:sp>
    </p:spTree>
    <p:extLst>
      <p:ext uri="{BB962C8B-B14F-4D97-AF65-F5344CB8AC3E}">
        <p14:creationId xmlns:p14="http://schemas.microsoft.com/office/powerpoint/2010/main" val="23278828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B7297-F338-4D48-A1CA-466AB4E466D6}"/>
              </a:ext>
            </a:extLst>
          </p:cNvPr>
          <p:cNvSpPr>
            <a:spLocks noGrp="1"/>
          </p:cNvSpPr>
          <p:nvPr>
            <p:ph type="title"/>
          </p:nvPr>
        </p:nvSpPr>
        <p:spPr>
          <a:xfrm>
            <a:off x="457200" y="118150"/>
            <a:ext cx="11276076" cy="1280160"/>
          </a:xfrm>
        </p:spPr>
        <p:txBody>
          <a:bodyPr/>
          <a:lstStyle/>
          <a:p>
            <a:r>
              <a:rPr lang="en-US"/>
              <a:t>Example: Incorporates Review</a:t>
            </a:r>
          </a:p>
        </p:txBody>
      </p:sp>
      <p:pic>
        <p:nvPicPr>
          <p:cNvPr id="8" name="Picture 7" descr="This graphic describes our intervention components. The 4 primary components of our intervention were high quality, appropriately leveled nonfiction text, explicit strategy instruction, peer mediation, and promoting self-regulation and transfer--these form the outer frame for our intervention package. Inside the package--the instructed strategies are displayed. The length of each bar represents the number of sessions where students were able to practice that strategy.  Pre-reading strategies are green and the are Check the Features and Check my Mind. During reading strategies are pink and include Making Main Ideas and Making Connections. After reading strategies are yellow and include answering inside (factual) questions and outside (inferential) questions.  Students were taught to think about theme throughout all stages of the reading process as indicated by a blue bar.  Students learned to use the text structure to predict the theme during pre-reading, then to organize main ideas using a structure related graphic organizer during reading, and to use the completed organizer and structure specific guiding questions to help them identify the theme after reading. ">
            <a:extLst>
              <a:ext uri="{FF2B5EF4-FFF2-40B4-BE49-F238E27FC236}">
                <a16:creationId xmlns:a16="http://schemas.microsoft.com/office/drawing/2014/main" id="{95387096-C1E3-1A40-9D90-1681A12335D6}"/>
              </a:ext>
            </a:extLst>
          </p:cNvPr>
          <p:cNvPicPr>
            <a:picLocks noChangeAspect="1"/>
          </p:cNvPicPr>
          <p:nvPr/>
        </p:nvPicPr>
        <p:blipFill rotWithShape="1">
          <a:blip r:embed="rId3"/>
          <a:srcRect b="6928"/>
          <a:stretch/>
        </p:blipFill>
        <p:spPr>
          <a:xfrm>
            <a:off x="2620160" y="1097280"/>
            <a:ext cx="6948631" cy="4663440"/>
          </a:xfrm>
          <a:prstGeom prst="rect">
            <a:avLst/>
          </a:prstGeom>
        </p:spPr>
      </p:pic>
      <p:sp>
        <p:nvSpPr>
          <p:cNvPr id="4" name="Text Placeholder 3">
            <a:extLst>
              <a:ext uri="{FF2B5EF4-FFF2-40B4-BE49-F238E27FC236}">
                <a16:creationId xmlns:a16="http://schemas.microsoft.com/office/drawing/2014/main" id="{E1035E0C-F29A-ED41-A160-BFE36D1156A4}"/>
              </a:ext>
            </a:extLst>
          </p:cNvPr>
          <p:cNvSpPr>
            <a:spLocks noGrp="1"/>
          </p:cNvSpPr>
          <p:nvPr>
            <p:ph type="body" sz="quarter" idx="13"/>
          </p:nvPr>
        </p:nvSpPr>
        <p:spPr>
          <a:xfrm>
            <a:off x="457200" y="5850636"/>
            <a:ext cx="11274552" cy="192024"/>
          </a:xfrm>
        </p:spPr>
        <p:txBody>
          <a:bodyPr/>
          <a:lstStyle/>
          <a:p>
            <a:r>
              <a:rPr lang="en-US"/>
              <a:t>Source: Third-Grade Nonfiction Reading Comprehension Program (Walsh et al., 2019).</a:t>
            </a:r>
          </a:p>
        </p:txBody>
      </p:sp>
      <p:sp>
        <p:nvSpPr>
          <p:cNvPr id="5" name="Slide Number Placeholder 4">
            <a:extLst>
              <a:ext uri="{FF2B5EF4-FFF2-40B4-BE49-F238E27FC236}">
                <a16:creationId xmlns:a16="http://schemas.microsoft.com/office/drawing/2014/main" id="{2E2A2C2D-1F83-A746-A38B-F50067B2A484}"/>
              </a:ext>
            </a:extLst>
          </p:cNvPr>
          <p:cNvSpPr>
            <a:spLocks noGrp="1"/>
          </p:cNvSpPr>
          <p:nvPr>
            <p:ph type="sldNum" sz="quarter" idx="12"/>
          </p:nvPr>
        </p:nvSpPr>
        <p:spPr/>
        <p:txBody>
          <a:bodyPr/>
          <a:lstStyle/>
          <a:p>
            <a:fld id="{99A20822-4A49-4D36-86E3-300BA48D3F00}" type="slidenum">
              <a:rPr lang="en-US" smtClean="0"/>
              <a:t>76</a:t>
            </a:fld>
            <a:endParaRPr lang="en-US"/>
          </a:p>
        </p:txBody>
      </p:sp>
    </p:spTree>
    <p:extLst>
      <p:ext uri="{BB962C8B-B14F-4D97-AF65-F5344CB8AC3E}">
        <p14:creationId xmlns:p14="http://schemas.microsoft.com/office/powerpoint/2010/main" val="27100427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FE8D1-617A-8241-B397-794EE61C10EE}"/>
              </a:ext>
            </a:extLst>
          </p:cNvPr>
          <p:cNvSpPr>
            <a:spLocks noGrp="1"/>
          </p:cNvSpPr>
          <p:nvPr>
            <p:ph type="title"/>
          </p:nvPr>
        </p:nvSpPr>
        <p:spPr/>
        <p:txBody>
          <a:bodyPr/>
          <a:lstStyle/>
          <a:p>
            <a:r>
              <a:rPr lang="en-US"/>
              <a:t>Rating the Example Curriculum</a:t>
            </a:r>
          </a:p>
        </p:txBody>
      </p:sp>
      <p:sp>
        <p:nvSpPr>
          <p:cNvPr id="5" name="Slide Number Placeholder 4">
            <a:extLst>
              <a:ext uri="{FF2B5EF4-FFF2-40B4-BE49-F238E27FC236}">
                <a16:creationId xmlns:a16="http://schemas.microsoft.com/office/drawing/2014/main" id="{5CBBB609-E579-4745-97F7-30A6AFF4F992}"/>
              </a:ext>
            </a:extLst>
          </p:cNvPr>
          <p:cNvSpPr>
            <a:spLocks noGrp="1"/>
          </p:cNvSpPr>
          <p:nvPr>
            <p:ph type="sldNum" sz="quarter" idx="14"/>
          </p:nvPr>
        </p:nvSpPr>
        <p:spPr/>
        <p:txBody>
          <a:bodyPr/>
          <a:lstStyle/>
          <a:p>
            <a:fld id="{99A20822-4A49-4D36-86E3-300BA48D3F00}" type="slidenum">
              <a:rPr lang="en-US" smtClean="0"/>
              <a:t>77</a:t>
            </a:fld>
            <a:endParaRPr lang="en-US"/>
          </a:p>
        </p:txBody>
      </p:sp>
      <p:graphicFrame>
        <p:nvGraphicFramePr>
          <p:cNvPr id="6" name="Content Placeholder 20">
            <a:extLst>
              <a:ext uri="{FF2B5EF4-FFF2-40B4-BE49-F238E27FC236}">
                <a16:creationId xmlns:a16="http://schemas.microsoft.com/office/drawing/2014/main" id="{AE846EAB-212A-614A-A67A-383D42F069DF}"/>
              </a:ext>
            </a:extLst>
          </p:cNvPr>
          <p:cNvGraphicFramePr>
            <a:graphicFrameLocks/>
          </p:cNvGraphicFramePr>
          <p:nvPr>
            <p:extLst>
              <p:ext uri="{D42A27DB-BD31-4B8C-83A1-F6EECF244321}">
                <p14:modId xmlns:p14="http://schemas.microsoft.com/office/powerpoint/2010/main" val="2571166114"/>
              </p:ext>
            </p:extLst>
          </p:nvPr>
        </p:nvGraphicFramePr>
        <p:xfrm>
          <a:off x="438665" y="1472901"/>
          <a:ext cx="8034072" cy="4102011"/>
        </p:xfrm>
        <a:graphic>
          <a:graphicData uri="http://schemas.openxmlformats.org/drawingml/2006/table">
            <a:tbl>
              <a:tblPr firstRow="1" bandRow="1">
                <a:tableStyleId>{5940675A-B579-460E-94D1-54222C63F5DA}</a:tableStyleId>
              </a:tblPr>
              <a:tblGrid>
                <a:gridCol w="2088648">
                  <a:extLst>
                    <a:ext uri="{9D8B030D-6E8A-4147-A177-3AD203B41FA5}">
                      <a16:colId xmlns:a16="http://schemas.microsoft.com/office/drawing/2014/main" val="2021640973"/>
                    </a:ext>
                  </a:extLst>
                </a:gridCol>
                <a:gridCol w="1990165">
                  <a:extLst>
                    <a:ext uri="{9D8B030D-6E8A-4147-A177-3AD203B41FA5}">
                      <a16:colId xmlns:a16="http://schemas.microsoft.com/office/drawing/2014/main" val="2825273668"/>
                    </a:ext>
                  </a:extLst>
                </a:gridCol>
                <a:gridCol w="1900518">
                  <a:extLst>
                    <a:ext uri="{9D8B030D-6E8A-4147-A177-3AD203B41FA5}">
                      <a16:colId xmlns:a16="http://schemas.microsoft.com/office/drawing/2014/main" val="1209125442"/>
                    </a:ext>
                  </a:extLst>
                </a:gridCol>
                <a:gridCol w="2054741">
                  <a:extLst>
                    <a:ext uri="{9D8B030D-6E8A-4147-A177-3AD203B41FA5}">
                      <a16:colId xmlns:a16="http://schemas.microsoft.com/office/drawing/2014/main" val="1518851305"/>
                    </a:ext>
                  </a:extLst>
                </a:gridCol>
              </a:tblGrid>
              <a:tr h="417920">
                <a:tc>
                  <a:txBody>
                    <a:bodyPr/>
                    <a:lstStyle/>
                    <a:p>
                      <a:pPr algn="ctr"/>
                      <a:r>
                        <a:rPr lang="en-US" sz="2400" b="1">
                          <a:effectLst>
                            <a:outerShdw blurRad="50800" dist="38100" dir="2700000" algn="tl" rotWithShape="0">
                              <a:prstClr val="black">
                                <a:alpha val="40000"/>
                              </a:prstClr>
                            </a:outerShdw>
                          </a:effectLst>
                        </a:rPr>
                        <a:t>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1</a:t>
                      </a:r>
                    </a:p>
                  </a:txBody>
                  <a:tcPr anchor="ct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2</a:t>
                      </a:r>
                    </a:p>
                  </a:txBody>
                  <a:tcPr anchor="ct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3</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extLst>
                  <a:ext uri="{0D108BD9-81ED-4DB2-BD59-A6C34878D82A}">
                    <a16:rowId xmlns:a16="http://schemas.microsoft.com/office/drawing/2014/main" val="136588026"/>
                  </a:ext>
                </a:extLst>
              </a:tr>
              <a:tr h="835840">
                <a:tc>
                  <a:txBody>
                    <a:bodyPr/>
                    <a:lstStyle/>
                    <a:p>
                      <a:pPr algn="ctr"/>
                      <a:r>
                        <a:rPr lang="en-US" sz="1800" b="0"/>
                        <a:t>Fails to </a:t>
                      </a:r>
                    </a:p>
                    <a:p>
                      <a:pPr algn="ctr"/>
                      <a:r>
                        <a:rPr lang="en-US" sz="1800" b="0"/>
                        <a:t>address </a:t>
                      </a:r>
                    </a:p>
                    <a:p>
                      <a:pPr algn="ctr"/>
                      <a:r>
                        <a:rPr lang="en-US" sz="1800" b="0"/>
                        <a:t>standard</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25000"/>
                      </a:schemeClr>
                    </a:solidFill>
                  </a:tcPr>
                </a:tc>
                <a:tc>
                  <a:txBody>
                    <a:bodyPr/>
                    <a:lstStyle/>
                    <a:p>
                      <a:pPr algn="ctr"/>
                      <a:r>
                        <a:rPr lang="en-US" sz="1800"/>
                        <a:t>Addresses </a:t>
                      </a:r>
                    </a:p>
                    <a:p>
                      <a:pPr algn="ctr"/>
                      <a:r>
                        <a:rPr lang="en-US" sz="1800"/>
                        <a:t>standard </a:t>
                      </a:r>
                    </a:p>
                    <a:p>
                      <a:pPr algn="ctr"/>
                      <a:r>
                        <a:rPr lang="en-US" sz="1800" b="1"/>
                        <a:t>minimally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50000"/>
                      </a:schemeClr>
                    </a:solidFill>
                  </a:tcPr>
                </a:tc>
                <a:tc>
                  <a:txBody>
                    <a:bodyPr/>
                    <a:lstStyle/>
                    <a:p>
                      <a:pPr algn="ctr"/>
                      <a:r>
                        <a:rPr lang="en-US" sz="1800"/>
                        <a:t>Addresses </a:t>
                      </a:r>
                    </a:p>
                    <a:p>
                      <a:pPr algn="ctr"/>
                      <a:r>
                        <a:rPr lang="en-US" sz="1800"/>
                        <a:t>standard </a:t>
                      </a:r>
                    </a:p>
                    <a:p>
                      <a:pPr algn="ctr"/>
                      <a:r>
                        <a:rPr lang="en-US" sz="1800" b="1"/>
                        <a:t>moderately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75000"/>
                      </a:schemeClr>
                    </a:solidFill>
                  </a:tcPr>
                </a:tc>
                <a:tc>
                  <a:txBody>
                    <a:bodyPr/>
                    <a:lstStyle/>
                    <a:p>
                      <a:pPr algn="ctr"/>
                      <a:r>
                        <a:rPr lang="en-US" sz="1800"/>
                        <a:t>Addresses </a:t>
                      </a:r>
                    </a:p>
                    <a:p>
                      <a:pPr algn="ctr"/>
                      <a:r>
                        <a:rPr lang="en-US" sz="1800"/>
                        <a:t>standard </a:t>
                      </a:r>
                    </a:p>
                    <a:p>
                      <a:pPr algn="ctr"/>
                      <a:r>
                        <a:rPr lang="en-US" sz="1800" b="1"/>
                        <a:t>well</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solidFill>
                  </a:tcPr>
                </a:tc>
                <a:extLst>
                  <a:ext uri="{0D108BD9-81ED-4DB2-BD59-A6C34878D82A}">
                    <a16:rowId xmlns:a16="http://schemas.microsoft.com/office/drawing/2014/main" val="873621820"/>
                  </a:ext>
                </a:extLst>
              </a:tr>
              <a:tr h="2730411">
                <a:tc>
                  <a:txBody>
                    <a:bodyPr/>
                    <a:lstStyle/>
                    <a:p>
                      <a:pPr marL="0" indent="0" algn="ctr">
                        <a:spcAft>
                          <a:spcPts val="1200"/>
                        </a:spcAft>
                        <a:buFont typeface="Arial" panose="020B0604020202020204" pitchFamily="34" charset="0"/>
                        <a:buNone/>
                      </a:pPr>
                      <a:r>
                        <a:rPr lang="en-US" sz="2400" kern="1200">
                          <a:solidFill>
                            <a:schemeClr val="tx1"/>
                          </a:solidFill>
                          <a:effectLst/>
                          <a:latin typeface="+mn-lt"/>
                          <a:ea typeface="+mn-ea"/>
                          <a:cs typeface="+mn-cs"/>
                        </a:rPr>
                        <a:t>Does not incorporate any principles of explicit instruction.</a:t>
                      </a:r>
                      <a:r>
                        <a:rPr lang="en-US" sz="2400">
                          <a:effectLst/>
                        </a:rPr>
                        <a:t> </a:t>
                      </a:r>
                      <a:endParaRPr 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kern="1200">
                          <a:solidFill>
                            <a:schemeClr val="tx1"/>
                          </a:solidFill>
                          <a:effectLst/>
                          <a:latin typeface="+mn-lt"/>
                          <a:ea typeface="+mn-ea"/>
                          <a:cs typeface="+mn-cs"/>
                        </a:rPr>
                        <a:t>Incorporates one or two principles of explicit instruction.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kern="1200" dirty="0">
                          <a:solidFill>
                            <a:schemeClr val="tx1"/>
                          </a:solidFill>
                          <a:effectLst/>
                          <a:latin typeface="+mn-lt"/>
                          <a:ea typeface="+mn-ea"/>
                          <a:cs typeface="+mn-cs"/>
                        </a:rPr>
                        <a:t>Incorporates three or four principles of explicit instruction.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kern="1200" dirty="0">
                          <a:solidFill>
                            <a:schemeClr val="tx1"/>
                          </a:solidFill>
                          <a:effectLst/>
                          <a:latin typeface="+mn-lt"/>
                          <a:ea typeface="+mn-ea"/>
                          <a:cs typeface="+mn-cs"/>
                        </a:rPr>
                        <a:t>Incorporates five or six principles of explicit instruction.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3970072"/>
                  </a:ext>
                </a:extLst>
              </a:tr>
            </a:tbl>
          </a:graphicData>
        </a:graphic>
      </p:graphicFrame>
      <p:sp>
        <p:nvSpPr>
          <p:cNvPr id="3" name="TextBox 2">
            <a:extLst>
              <a:ext uri="{FF2B5EF4-FFF2-40B4-BE49-F238E27FC236}">
                <a16:creationId xmlns:a16="http://schemas.microsoft.com/office/drawing/2014/main" id="{EA0E710B-C443-C549-A156-D32AA7F4EAF4}"/>
              </a:ext>
            </a:extLst>
          </p:cNvPr>
          <p:cNvSpPr txBox="1"/>
          <p:nvPr/>
        </p:nvSpPr>
        <p:spPr>
          <a:xfrm>
            <a:off x="8732229" y="1398908"/>
            <a:ext cx="3260539" cy="4524315"/>
          </a:xfrm>
          <a:prstGeom prst="rect">
            <a:avLst/>
          </a:prstGeom>
          <a:noFill/>
          <a:ln>
            <a:solidFill>
              <a:schemeClr val="tx1"/>
            </a:solidFill>
          </a:ln>
        </p:spPr>
        <p:txBody>
          <a:bodyPr wrap="square" rtlCol="0">
            <a:spAutoFit/>
          </a:bodyPr>
          <a:lstStyle/>
          <a:p>
            <a:pPr algn="ctr"/>
            <a:r>
              <a:rPr lang="en-US" b="1" dirty="0"/>
              <a:t>Principles of Explicit Instruction</a:t>
            </a:r>
          </a:p>
          <a:p>
            <a:pPr marL="342900" indent="-342900">
              <a:buAutoNum type="arabicPeriod"/>
            </a:pPr>
            <a:r>
              <a:rPr lang="en-US" dirty="0"/>
              <a:t>Provides directions in clear direct language.</a:t>
            </a:r>
          </a:p>
          <a:p>
            <a:pPr marL="342900" indent="-342900">
              <a:buAutoNum type="arabicPeriod"/>
            </a:pPr>
            <a:r>
              <a:rPr lang="en-US" dirty="0"/>
              <a:t>Models efficient solution strategies.</a:t>
            </a:r>
          </a:p>
          <a:p>
            <a:pPr marL="342900" indent="-342900">
              <a:buAutoNum type="arabicPeriod"/>
            </a:pPr>
            <a:r>
              <a:rPr lang="en-US" dirty="0"/>
              <a:t>Ensures students have adequate background knowledge and skills.</a:t>
            </a:r>
          </a:p>
          <a:p>
            <a:pPr marL="342900" indent="-342900">
              <a:buAutoNum type="arabicPeriod"/>
            </a:pPr>
            <a:r>
              <a:rPr lang="en-US" dirty="0"/>
              <a:t>Gradually fades support for correct execution of strategies.</a:t>
            </a:r>
          </a:p>
          <a:p>
            <a:pPr marL="342900" indent="-342900">
              <a:buAutoNum type="arabicPeriod"/>
            </a:pPr>
            <a:r>
              <a:rPr lang="en-US" dirty="0"/>
              <a:t>Provides adequate practice opportunities.</a:t>
            </a:r>
          </a:p>
          <a:p>
            <a:pPr marL="342900" indent="-342900">
              <a:buAutoNum type="arabicPeriod"/>
            </a:pPr>
            <a:r>
              <a:rPr lang="en-US" dirty="0"/>
              <a:t>Incorporates systematic cumulative review. </a:t>
            </a:r>
          </a:p>
        </p:txBody>
      </p:sp>
      <p:sp>
        <p:nvSpPr>
          <p:cNvPr id="4" name="Frame 3" descr="This box highlights rating 3: addresses standard well">
            <a:extLst>
              <a:ext uri="{FF2B5EF4-FFF2-40B4-BE49-F238E27FC236}">
                <a16:creationId xmlns:a16="http://schemas.microsoft.com/office/drawing/2014/main" id="{68A17C37-B380-0848-961B-6301CD828181}"/>
              </a:ext>
            </a:extLst>
          </p:cNvPr>
          <p:cNvSpPr/>
          <p:nvPr/>
        </p:nvSpPr>
        <p:spPr>
          <a:xfrm>
            <a:off x="6136143" y="1160928"/>
            <a:ext cx="2466340" cy="4930589"/>
          </a:xfrm>
          <a:prstGeom prst="fram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400">
              <a:ln w="3175">
                <a:solidFill>
                  <a:schemeClr val="tx1"/>
                </a:solidFill>
              </a:ln>
              <a:solidFill>
                <a:schemeClr val="tx1"/>
              </a:solidFill>
            </a:endParaRPr>
          </a:p>
        </p:txBody>
      </p:sp>
    </p:spTree>
    <p:extLst>
      <p:ext uri="{BB962C8B-B14F-4D97-AF65-F5344CB8AC3E}">
        <p14:creationId xmlns:p14="http://schemas.microsoft.com/office/powerpoint/2010/main" val="23178418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0334" y="1048553"/>
            <a:ext cx="7441951" cy="2767470"/>
          </a:xfrm>
        </p:spPr>
        <p:txBody>
          <a:bodyPr/>
          <a:lstStyle/>
          <a:p>
            <a:r>
              <a:rPr lang="en-US"/>
              <a:t>Taxonomy Dimension 6: </a:t>
            </a:r>
            <a:br>
              <a:rPr lang="en-US"/>
            </a:br>
            <a:r>
              <a:rPr lang="en-US">
                <a:solidFill>
                  <a:schemeClr val="accent2"/>
                </a:solidFill>
              </a:rPr>
              <a:t>Behavioral Support</a:t>
            </a:r>
          </a:p>
        </p:txBody>
      </p:sp>
      <p:sp>
        <p:nvSpPr>
          <p:cNvPr id="4" name="Slide Number Placeholder 3"/>
          <p:cNvSpPr>
            <a:spLocks noGrp="1"/>
          </p:cNvSpPr>
          <p:nvPr>
            <p:ph type="sldNum" sz="quarter" idx="15"/>
          </p:nvPr>
        </p:nvSpPr>
        <p:spPr/>
        <p:txBody>
          <a:bodyPr/>
          <a:lstStyle/>
          <a:p>
            <a:fld id="{99A20822-4A49-4D36-86E3-300BA48D3F00}" type="slidenum">
              <a:rPr lang="en-US" smtClean="0"/>
              <a:pPr/>
              <a:t>78</a:t>
            </a:fld>
            <a:endParaRPr lang="en-US"/>
          </a:p>
        </p:txBody>
      </p:sp>
      <p:pic>
        <p:nvPicPr>
          <p:cNvPr id="8" name="Picture 7" descr="An image of a teacher and three students playing. ">
            <a:extLst>
              <a:ext uri="{FF2B5EF4-FFF2-40B4-BE49-F238E27FC236}">
                <a16:creationId xmlns:a16="http://schemas.microsoft.com/office/drawing/2014/main" id="{3E81A5DF-589E-914E-8B66-AF365936A50A}"/>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5909"/>
          <a:stretch/>
        </p:blipFill>
        <p:spPr>
          <a:xfrm>
            <a:off x="3770334" y="3816023"/>
            <a:ext cx="3875768" cy="2552700"/>
          </a:xfrm>
          <a:prstGeom prst="rect">
            <a:avLst/>
          </a:prstGeom>
          <a:ln>
            <a:noFill/>
          </a:ln>
          <a:effectLst>
            <a:softEdge rad="112500"/>
          </a:effectLst>
        </p:spPr>
      </p:pic>
    </p:spTree>
    <p:extLst>
      <p:ext uri="{BB962C8B-B14F-4D97-AF65-F5344CB8AC3E}">
        <p14:creationId xmlns:p14="http://schemas.microsoft.com/office/powerpoint/2010/main" val="25986936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Rating Behavioral Support</a:t>
            </a:r>
          </a:p>
        </p:txBody>
      </p:sp>
      <p:sp>
        <p:nvSpPr>
          <p:cNvPr id="9" name="Content Placeholder 2"/>
          <p:cNvSpPr>
            <a:spLocks noGrp="1"/>
          </p:cNvSpPr>
          <p:nvPr>
            <p:ph sz="quarter" idx="15"/>
          </p:nvPr>
        </p:nvSpPr>
        <p:spPr/>
        <p:txBody>
          <a:bodyPr/>
          <a:lstStyle/>
          <a:p>
            <a:pPr marL="0" indent="0">
              <a:buNone/>
            </a:pPr>
            <a:r>
              <a:rPr lang="en-US" sz="2800" b="1"/>
              <a:t>Behavioral support</a:t>
            </a:r>
            <a:r>
              <a:rPr lang="en-US" sz="2800"/>
              <a:t> refers to the extent to which interventions incorporate </a:t>
            </a:r>
          </a:p>
          <a:p>
            <a:pPr marL="342900" lvl="1" indent="-338138">
              <a:buFont typeface="Wingdings" panose="05000000000000000000" pitchFamily="2" charset="2"/>
              <a:buChar char="§"/>
            </a:pPr>
            <a:r>
              <a:rPr lang="en-US"/>
              <a:t>methods to </a:t>
            </a:r>
            <a:r>
              <a:rPr lang="en-US" b="1"/>
              <a:t>promote self-regulation </a:t>
            </a:r>
            <a:r>
              <a:rPr lang="en-US"/>
              <a:t>and </a:t>
            </a:r>
            <a:r>
              <a:rPr lang="en-US" b="1"/>
              <a:t>executive function</a:t>
            </a:r>
            <a:r>
              <a:rPr lang="en-US"/>
              <a:t> and</a:t>
            </a:r>
            <a:endParaRPr lang="en-US" b="1"/>
          </a:p>
          <a:p>
            <a:pPr marL="342900" lvl="1" indent="-338138">
              <a:buFont typeface="Wingdings" panose="05000000000000000000" pitchFamily="2" charset="2"/>
              <a:buChar char="§"/>
            </a:pPr>
            <a:r>
              <a:rPr lang="en-US"/>
              <a:t>behavioral principles to </a:t>
            </a:r>
            <a:r>
              <a:rPr lang="en-US" b="1"/>
              <a:t>minimize nonproductive behavior.</a:t>
            </a:r>
            <a:r>
              <a:rPr lang="en-US"/>
              <a:t> </a:t>
            </a:r>
          </a:p>
          <a:p>
            <a:pPr marL="230187" lvl="1" indent="0">
              <a:buNone/>
            </a:pPr>
            <a:endParaRPr lang="en-US" sz="2000"/>
          </a:p>
        </p:txBody>
      </p:sp>
      <p:sp>
        <p:nvSpPr>
          <p:cNvPr id="4" name="Slide Number Placeholder 3"/>
          <p:cNvSpPr>
            <a:spLocks noGrp="1"/>
          </p:cNvSpPr>
          <p:nvPr>
            <p:ph type="sldNum" sz="quarter" idx="14"/>
          </p:nvPr>
        </p:nvSpPr>
        <p:spPr/>
        <p:txBody>
          <a:bodyPr/>
          <a:lstStyle/>
          <a:p>
            <a:fld id="{99A20822-4A49-4D36-86E3-300BA48D3F00}" type="slidenum">
              <a:rPr lang="en-US" smtClean="0"/>
              <a:pPr/>
              <a:t>79</a:t>
            </a:fld>
            <a:endParaRPr lang="en-US"/>
          </a:p>
        </p:txBody>
      </p:sp>
      <p:pic>
        <p:nvPicPr>
          <p:cNvPr id="7" name="Picture 6" descr="An image of a teacher and three students playing. ">
            <a:extLst>
              <a:ext uri="{FF2B5EF4-FFF2-40B4-BE49-F238E27FC236}">
                <a16:creationId xmlns:a16="http://schemas.microsoft.com/office/drawing/2014/main" id="{0329B0B9-E9B3-9C4C-9D49-87236BBAC9E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5909"/>
          <a:stretch/>
        </p:blipFill>
        <p:spPr>
          <a:xfrm>
            <a:off x="7336517" y="3816023"/>
            <a:ext cx="3875768" cy="2552700"/>
          </a:xfrm>
          <a:prstGeom prst="rect">
            <a:avLst/>
          </a:prstGeom>
          <a:ln>
            <a:noFill/>
          </a:ln>
          <a:effectLst>
            <a:softEdge rad="112500"/>
          </a:effectLst>
        </p:spPr>
      </p:pic>
    </p:spTree>
    <p:extLst>
      <p:ext uri="{BB962C8B-B14F-4D97-AF65-F5344CB8AC3E}">
        <p14:creationId xmlns:p14="http://schemas.microsoft.com/office/powerpoint/2010/main" val="2496608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16112"/>
            <a:ext cx="11276076" cy="1280160"/>
          </a:xfrm>
        </p:spPr>
        <p:txBody>
          <a:bodyPr/>
          <a:lstStyle/>
          <a:p>
            <a:r>
              <a:rPr lang="en-US"/>
              <a:t>Activity: Brainstorm Current </a:t>
            </a:r>
            <a:br>
              <a:rPr lang="en-US"/>
            </a:br>
            <a:r>
              <a:rPr lang="en-US"/>
              <a:t>Reading Interventions</a:t>
            </a:r>
          </a:p>
        </p:txBody>
      </p:sp>
      <p:pic>
        <p:nvPicPr>
          <p:cNvPr id="11" name="Graphic 10" descr="Head with gears">
            <a:extLst>
              <a:ext uri="{FF2B5EF4-FFF2-40B4-BE49-F238E27FC236}">
                <a16:creationId xmlns:a16="http://schemas.microsoft.com/office/drawing/2014/main" id="{B07AF1EC-CB35-4559-9F9D-E0F99C5382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15564" y="219438"/>
            <a:ext cx="1214886" cy="1214886"/>
          </a:xfrm>
          <a:prstGeom prst="rect">
            <a:avLst/>
          </a:prstGeom>
        </p:spPr>
      </p:pic>
      <p:sp>
        <p:nvSpPr>
          <p:cNvPr id="2" name="Content Placeholder 1"/>
          <p:cNvSpPr>
            <a:spLocks noGrp="1"/>
          </p:cNvSpPr>
          <p:nvPr>
            <p:ph sz="quarter" idx="15"/>
          </p:nvPr>
        </p:nvSpPr>
        <p:spPr>
          <a:xfrm>
            <a:off x="457200" y="1814791"/>
            <a:ext cx="11276076" cy="3754736"/>
          </a:xfrm>
        </p:spPr>
        <p:txBody>
          <a:bodyPr>
            <a:normAutofit/>
          </a:bodyPr>
          <a:lstStyle/>
          <a:p>
            <a:pPr>
              <a:spcAft>
                <a:spcPts val="1200"/>
              </a:spcAft>
            </a:pPr>
            <a:r>
              <a:rPr lang="en-US"/>
              <a:t>What reading interventions are you currently using with students who have intensive reading needs? (Alternatively, what have you used in the past?)</a:t>
            </a:r>
          </a:p>
          <a:p>
            <a:pPr>
              <a:spcAft>
                <a:spcPts val="1200"/>
              </a:spcAft>
            </a:pPr>
            <a:r>
              <a:rPr lang="en-US"/>
              <a:t>How do you select reading interventions?</a:t>
            </a:r>
          </a:p>
          <a:p>
            <a:pPr>
              <a:spcAft>
                <a:spcPts val="1200"/>
              </a:spcAft>
            </a:pPr>
            <a:r>
              <a:rPr lang="en-US"/>
              <a:t>How do you decide when and how to adapt a reading intervention to meet a student’s individual needs?</a:t>
            </a:r>
          </a:p>
        </p:txBody>
      </p:sp>
      <p:sp>
        <p:nvSpPr>
          <p:cNvPr id="6" name="Slide Number Placeholder 5"/>
          <p:cNvSpPr>
            <a:spLocks noGrp="1"/>
          </p:cNvSpPr>
          <p:nvPr>
            <p:ph type="sldNum" sz="quarter" idx="14"/>
          </p:nvPr>
        </p:nvSpPr>
        <p:spPr/>
        <p:txBody>
          <a:bodyPr/>
          <a:lstStyle/>
          <a:p>
            <a:fld id="{99A20822-4A49-4D36-86E3-300BA48D3F00}" type="slidenum">
              <a:rPr lang="en-US" smtClean="0"/>
              <a:pPr/>
              <a:t>8</a:t>
            </a:fld>
            <a:endParaRPr lang="en-US"/>
          </a:p>
        </p:txBody>
      </p:sp>
      <p:sp>
        <p:nvSpPr>
          <p:cNvPr id="9" name="Wave 8">
            <a:extLst>
              <a:ext uri="{FF2B5EF4-FFF2-40B4-BE49-F238E27FC236}">
                <a16:creationId xmlns:a16="http://schemas.microsoft.com/office/drawing/2014/main" id="{EBD09722-77A9-4AA5-83B8-FDB7D3E47A8C}"/>
              </a:ext>
            </a:extLst>
          </p:cNvPr>
          <p:cNvSpPr/>
          <p:nvPr/>
        </p:nvSpPr>
        <p:spPr>
          <a:xfrm>
            <a:off x="8475011" y="4778688"/>
            <a:ext cx="2656051" cy="1551773"/>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10" name="Graphic 9" descr="Paper">
            <a:extLst>
              <a:ext uri="{FF2B5EF4-FFF2-40B4-BE49-F238E27FC236}">
                <a16:creationId xmlns:a16="http://schemas.microsoft.com/office/drawing/2014/main" id="{D1953309-3074-42A3-8E51-E6C0C8E73A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77700" y="5348614"/>
            <a:ext cx="601379" cy="601379"/>
          </a:xfrm>
          <a:prstGeom prst="rect">
            <a:avLst/>
          </a:prstGeom>
        </p:spPr>
      </p:pic>
    </p:spTree>
    <p:extLst>
      <p:ext uri="{BB962C8B-B14F-4D97-AF65-F5344CB8AC3E}">
        <p14:creationId xmlns:p14="http://schemas.microsoft.com/office/powerpoint/2010/main" val="161361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FE8D1-617A-8241-B397-794EE61C10EE}"/>
              </a:ext>
            </a:extLst>
          </p:cNvPr>
          <p:cNvSpPr>
            <a:spLocks noGrp="1"/>
          </p:cNvSpPr>
          <p:nvPr>
            <p:ph type="title"/>
          </p:nvPr>
        </p:nvSpPr>
        <p:spPr/>
        <p:txBody>
          <a:bodyPr/>
          <a:lstStyle/>
          <a:p>
            <a:r>
              <a:rPr lang="en-US"/>
              <a:t>Behavior Support Rating Scale</a:t>
            </a:r>
          </a:p>
        </p:txBody>
      </p:sp>
      <p:sp>
        <p:nvSpPr>
          <p:cNvPr id="5" name="Slide Number Placeholder 4">
            <a:extLst>
              <a:ext uri="{FF2B5EF4-FFF2-40B4-BE49-F238E27FC236}">
                <a16:creationId xmlns:a16="http://schemas.microsoft.com/office/drawing/2014/main" id="{5CBBB609-E579-4745-97F7-30A6AFF4F992}"/>
              </a:ext>
            </a:extLst>
          </p:cNvPr>
          <p:cNvSpPr>
            <a:spLocks noGrp="1"/>
          </p:cNvSpPr>
          <p:nvPr>
            <p:ph type="sldNum" sz="quarter" idx="14"/>
          </p:nvPr>
        </p:nvSpPr>
        <p:spPr/>
        <p:txBody>
          <a:bodyPr/>
          <a:lstStyle/>
          <a:p>
            <a:fld id="{99A20822-4A49-4D36-86E3-300BA48D3F00}" type="slidenum">
              <a:rPr lang="en-US" smtClean="0"/>
              <a:t>80</a:t>
            </a:fld>
            <a:endParaRPr lang="en-US"/>
          </a:p>
        </p:txBody>
      </p:sp>
      <p:graphicFrame>
        <p:nvGraphicFramePr>
          <p:cNvPr id="6" name="Content Placeholder 20">
            <a:extLst>
              <a:ext uri="{FF2B5EF4-FFF2-40B4-BE49-F238E27FC236}">
                <a16:creationId xmlns:a16="http://schemas.microsoft.com/office/drawing/2014/main" id="{AE846EAB-212A-614A-A67A-383D42F069DF}"/>
              </a:ext>
            </a:extLst>
          </p:cNvPr>
          <p:cNvGraphicFramePr>
            <a:graphicFrameLocks/>
          </p:cNvGraphicFramePr>
          <p:nvPr>
            <p:extLst>
              <p:ext uri="{D42A27DB-BD31-4B8C-83A1-F6EECF244321}">
                <p14:modId xmlns:p14="http://schemas.microsoft.com/office/powerpoint/2010/main" val="3886688078"/>
              </p:ext>
            </p:extLst>
          </p:nvPr>
        </p:nvGraphicFramePr>
        <p:xfrm>
          <a:off x="457328" y="1280160"/>
          <a:ext cx="11274424" cy="4602480"/>
        </p:xfrm>
        <a:graphic>
          <a:graphicData uri="http://schemas.openxmlformats.org/drawingml/2006/table">
            <a:tbl>
              <a:tblPr firstRow="1" bandRow="1">
                <a:tableStyleId>{5940675A-B579-460E-94D1-54222C63F5DA}</a:tableStyleId>
              </a:tblPr>
              <a:tblGrid>
                <a:gridCol w="2818606">
                  <a:extLst>
                    <a:ext uri="{9D8B030D-6E8A-4147-A177-3AD203B41FA5}">
                      <a16:colId xmlns:a16="http://schemas.microsoft.com/office/drawing/2014/main" val="2021640973"/>
                    </a:ext>
                  </a:extLst>
                </a:gridCol>
                <a:gridCol w="2818606">
                  <a:extLst>
                    <a:ext uri="{9D8B030D-6E8A-4147-A177-3AD203B41FA5}">
                      <a16:colId xmlns:a16="http://schemas.microsoft.com/office/drawing/2014/main" val="2825273668"/>
                    </a:ext>
                  </a:extLst>
                </a:gridCol>
                <a:gridCol w="2818606">
                  <a:extLst>
                    <a:ext uri="{9D8B030D-6E8A-4147-A177-3AD203B41FA5}">
                      <a16:colId xmlns:a16="http://schemas.microsoft.com/office/drawing/2014/main" val="1209125442"/>
                    </a:ext>
                  </a:extLst>
                </a:gridCol>
                <a:gridCol w="2818606">
                  <a:extLst>
                    <a:ext uri="{9D8B030D-6E8A-4147-A177-3AD203B41FA5}">
                      <a16:colId xmlns:a16="http://schemas.microsoft.com/office/drawing/2014/main" val="1518851305"/>
                    </a:ext>
                  </a:extLst>
                </a:gridCol>
              </a:tblGrid>
              <a:tr h="417920">
                <a:tc>
                  <a:txBody>
                    <a:bodyPr/>
                    <a:lstStyle/>
                    <a:p>
                      <a:pPr algn="ctr"/>
                      <a:r>
                        <a:rPr lang="en-US" sz="2400" b="1">
                          <a:effectLst>
                            <a:outerShdw blurRad="50800" dist="38100" dir="2700000" algn="tl" rotWithShape="0">
                              <a:prstClr val="black">
                                <a:alpha val="40000"/>
                              </a:prstClr>
                            </a:outerShdw>
                          </a:effectLst>
                        </a:rPr>
                        <a:t>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1</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2</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3</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extLst>
                  <a:ext uri="{0D108BD9-81ED-4DB2-BD59-A6C34878D82A}">
                    <a16:rowId xmlns:a16="http://schemas.microsoft.com/office/drawing/2014/main" val="136588026"/>
                  </a:ext>
                </a:extLst>
              </a:tr>
              <a:tr h="608690">
                <a:tc>
                  <a:txBody>
                    <a:bodyPr/>
                    <a:lstStyle/>
                    <a:p>
                      <a:pPr algn="ctr"/>
                      <a:r>
                        <a:rPr lang="en-US" sz="1800" b="1"/>
                        <a:t>Fails</a:t>
                      </a:r>
                      <a:r>
                        <a:rPr lang="en-US" sz="1800" b="0"/>
                        <a:t> to </a:t>
                      </a:r>
                    </a:p>
                    <a:p>
                      <a:pPr algn="ctr"/>
                      <a:r>
                        <a:rPr lang="en-US" sz="1800" b="0"/>
                        <a:t>address standard</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25000"/>
                      </a:schemeClr>
                    </a:solidFill>
                  </a:tcPr>
                </a:tc>
                <a:tc>
                  <a:txBody>
                    <a:bodyPr/>
                    <a:lstStyle/>
                    <a:p>
                      <a:pPr algn="ctr"/>
                      <a:r>
                        <a:rPr lang="en-US" sz="1800"/>
                        <a:t>Addresses </a:t>
                      </a:r>
                    </a:p>
                    <a:p>
                      <a:pPr algn="ctr"/>
                      <a:r>
                        <a:rPr lang="en-US" sz="1800"/>
                        <a:t>standard </a:t>
                      </a:r>
                      <a:r>
                        <a:rPr lang="en-US" sz="1800" b="1"/>
                        <a:t>minimally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50000"/>
                      </a:schemeClr>
                    </a:solidFill>
                  </a:tcPr>
                </a:tc>
                <a:tc>
                  <a:txBody>
                    <a:bodyPr/>
                    <a:lstStyle/>
                    <a:p>
                      <a:pPr algn="ctr"/>
                      <a:r>
                        <a:rPr lang="en-US" sz="1800"/>
                        <a:t>Addresses </a:t>
                      </a:r>
                    </a:p>
                    <a:p>
                      <a:pPr algn="ctr"/>
                      <a:r>
                        <a:rPr lang="en-US" sz="1800"/>
                        <a:t>standard </a:t>
                      </a:r>
                      <a:r>
                        <a:rPr lang="en-US" sz="1800" b="1"/>
                        <a:t>moderately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75000"/>
                      </a:schemeClr>
                    </a:solidFill>
                  </a:tcPr>
                </a:tc>
                <a:tc>
                  <a:txBody>
                    <a:bodyPr/>
                    <a:lstStyle/>
                    <a:p>
                      <a:pPr algn="ctr"/>
                      <a:r>
                        <a:rPr lang="en-US" sz="1800"/>
                        <a:t>Addresses </a:t>
                      </a:r>
                    </a:p>
                    <a:p>
                      <a:pPr algn="ctr"/>
                      <a:r>
                        <a:rPr lang="en-US" sz="1800"/>
                        <a:t>standard </a:t>
                      </a:r>
                      <a:r>
                        <a:rPr lang="en-US" sz="1800" b="1"/>
                        <a:t>well</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solidFill>
                  </a:tcPr>
                </a:tc>
                <a:extLst>
                  <a:ext uri="{0D108BD9-81ED-4DB2-BD59-A6C34878D82A}">
                    <a16:rowId xmlns:a16="http://schemas.microsoft.com/office/drawing/2014/main" val="873621820"/>
                  </a:ext>
                </a:extLst>
              </a:tr>
              <a:tr h="2730411">
                <a:tc>
                  <a:txBody>
                    <a:bodyPr/>
                    <a:lstStyle/>
                    <a:p>
                      <a:pPr marL="0" indent="0" algn="ctr">
                        <a:spcAft>
                          <a:spcPts val="1200"/>
                        </a:spcAft>
                        <a:buFont typeface="Arial" panose="020B0604020202020204" pitchFamily="34" charset="0"/>
                        <a:buNone/>
                      </a:pPr>
                      <a:r>
                        <a:rPr lang="en-US" sz="1600" b="0" kern="1200">
                          <a:solidFill>
                            <a:schemeClr val="tx1"/>
                          </a:solidFill>
                          <a:effectLst/>
                          <a:latin typeface="+mn-lt"/>
                          <a:ea typeface="+mn-ea"/>
                          <a:cs typeface="+mn-cs"/>
                        </a:rPr>
                        <a:t>Does not incorporate behavioral supports.</a:t>
                      </a:r>
                      <a:r>
                        <a:rPr lang="en-US" sz="1600" b="0">
                          <a:effectLst/>
                        </a:rPr>
                        <a:t> </a:t>
                      </a:r>
                      <a:endParaRPr lang="en-US" sz="16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kern="1200">
                          <a:solidFill>
                            <a:schemeClr val="tx1"/>
                          </a:solidFill>
                          <a:effectLst/>
                          <a:latin typeface="+mn-lt"/>
                          <a:ea typeface="+mn-ea"/>
                          <a:cs typeface="+mn-cs"/>
                        </a:rPr>
                        <a:t>Incorporates </a:t>
                      </a:r>
                      <a:r>
                        <a:rPr lang="en-US" sz="1600" b="1" kern="1200">
                          <a:solidFill>
                            <a:schemeClr val="tx1"/>
                          </a:solidFill>
                          <a:effectLst/>
                          <a:latin typeface="+mn-lt"/>
                          <a:ea typeface="+mn-ea"/>
                          <a:cs typeface="+mn-cs"/>
                        </a:rPr>
                        <a:t>one</a:t>
                      </a:r>
                      <a:r>
                        <a:rPr lang="en-US" sz="1600" b="0" kern="1200">
                          <a:solidFill>
                            <a:schemeClr val="tx1"/>
                          </a:solidFill>
                          <a:effectLst/>
                          <a:latin typeface="+mn-lt"/>
                          <a:ea typeface="+mn-ea"/>
                          <a:cs typeface="+mn-cs"/>
                        </a:rPr>
                        <a:t> of the following behavioral supports: </a:t>
                      </a:r>
                    </a:p>
                    <a:p>
                      <a:pPr marL="285750" lvl="0" indent="-285750">
                        <a:buFont typeface="Arial" panose="020B0604020202020204" pitchFamily="34" charset="0"/>
                        <a:buChar char="•"/>
                      </a:pPr>
                      <a:r>
                        <a:rPr lang="en-US" sz="1600" kern="1200">
                          <a:solidFill>
                            <a:schemeClr val="tx1"/>
                          </a:solidFill>
                          <a:effectLst/>
                          <a:latin typeface="+mn-lt"/>
                          <a:ea typeface="+mn-ea"/>
                          <a:cs typeface="+mn-cs"/>
                        </a:rPr>
                        <a:t>Strategies to develop perseverance with challenging academic content</a:t>
                      </a:r>
                    </a:p>
                    <a:p>
                      <a:pPr marL="285750" lvl="0" indent="-285750">
                        <a:buFont typeface="Arial" panose="020B0604020202020204" pitchFamily="34" charset="0"/>
                        <a:buChar char="•"/>
                      </a:pPr>
                      <a:r>
                        <a:rPr lang="en-US" sz="1600" kern="1200">
                          <a:solidFill>
                            <a:schemeClr val="tx1"/>
                          </a:solidFill>
                          <a:effectLst/>
                          <a:latin typeface="+mn-lt"/>
                          <a:ea typeface="+mn-ea"/>
                          <a:cs typeface="+mn-cs"/>
                        </a:rPr>
                        <a:t>Methods to promote attention, engagement, and other aspects of executive function</a:t>
                      </a:r>
                    </a:p>
                    <a:p>
                      <a:pPr marL="285750" indent="-285750">
                        <a:buFont typeface="Arial" panose="020B0604020202020204" pitchFamily="34" charset="0"/>
                        <a:buChar char="•"/>
                      </a:pPr>
                      <a:r>
                        <a:rPr lang="en-US" sz="1600" kern="1200">
                          <a:solidFill>
                            <a:schemeClr val="tx1"/>
                          </a:solidFill>
                          <a:effectLst/>
                          <a:latin typeface="+mn-lt"/>
                          <a:ea typeface="+mn-ea"/>
                          <a:cs typeface="+mn-cs"/>
                        </a:rPr>
                        <a:t>Behavioral principles that minimize noncompliant or disruptive behavior</a:t>
                      </a:r>
                      <a:r>
                        <a:rPr lang="en-US" sz="1600">
                          <a:effectLst/>
                        </a:rPr>
                        <a:t> </a:t>
                      </a:r>
                      <a:endParaRPr lang="en-US" sz="16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kern="1200">
                          <a:solidFill>
                            <a:schemeClr val="tx1"/>
                          </a:solidFill>
                          <a:effectLst/>
                          <a:latin typeface="+mn-lt"/>
                          <a:ea typeface="+mn-ea"/>
                          <a:cs typeface="+mn-cs"/>
                        </a:rPr>
                        <a:t>Incorporates </a:t>
                      </a:r>
                      <a:r>
                        <a:rPr lang="en-US" sz="1600" b="1" kern="1200">
                          <a:solidFill>
                            <a:schemeClr val="tx1"/>
                          </a:solidFill>
                          <a:effectLst/>
                          <a:latin typeface="+mn-lt"/>
                          <a:ea typeface="+mn-ea"/>
                          <a:cs typeface="+mn-cs"/>
                        </a:rPr>
                        <a:t>two</a:t>
                      </a:r>
                      <a:r>
                        <a:rPr lang="en-US" sz="1600" b="0" kern="1200">
                          <a:solidFill>
                            <a:schemeClr val="tx1"/>
                          </a:solidFill>
                          <a:effectLst/>
                          <a:latin typeface="+mn-lt"/>
                          <a:ea typeface="+mn-ea"/>
                          <a:cs typeface="+mn-cs"/>
                        </a:rPr>
                        <a:t> of the following behavioral supports: </a:t>
                      </a:r>
                    </a:p>
                    <a:p>
                      <a:pPr marL="285750" lvl="0" indent="-285750">
                        <a:buFont typeface="Arial" panose="020B0604020202020204" pitchFamily="34" charset="0"/>
                        <a:buChar char="•"/>
                      </a:pPr>
                      <a:r>
                        <a:rPr lang="en-US" sz="1600" kern="1200">
                          <a:solidFill>
                            <a:schemeClr val="tx1"/>
                          </a:solidFill>
                          <a:effectLst/>
                          <a:latin typeface="+mn-lt"/>
                          <a:ea typeface="+mn-ea"/>
                          <a:cs typeface="+mn-cs"/>
                        </a:rPr>
                        <a:t>Strategies to develop perseverance with challenging academic content</a:t>
                      </a:r>
                    </a:p>
                    <a:p>
                      <a:pPr marL="285750" lvl="0" indent="-285750">
                        <a:buFont typeface="Arial" panose="020B0604020202020204" pitchFamily="34" charset="0"/>
                        <a:buChar char="•"/>
                      </a:pPr>
                      <a:r>
                        <a:rPr lang="en-US" sz="1600" kern="1200">
                          <a:solidFill>
                            <a:schemeClr val="tx1"/>
                          </a:solidFill>
                          <a:effectLst/>
                          <a:latin typeface="+mn-lt"/>
                          <a:ea typeface="+mn-ea"/>
                          <a:cs typeface="+mn-cs"/>
                        </a:rPr>
                        <a:t>Methods to promote attention, engagement, and other aspects of executive function</a:t>
                      </a:r>
                    </a:p>
                    <a:p>
                      <a:pPr marL="285750" indent="-285750">
                        <a:buFont typeface="Arial" panose="020B0604020202020204" pitchFamily="34" charset="0"/>
                        <a:buChar char="•"/>
                      </a:pPr>
                      <a:r>
                        <a:rPr lang="en-US" sz="1600" kern="1200">
                          <a:solidFill>
                            <a:schemeClr val="tx1"/>
                          </a:solidFill>
                          <a:effectLst/>
                          <a:latin typeface="+mn-lt"/>
                          <a:ea typeface="+mn-ea"/>
                          <a:cs typeface="+mn-cs"/>
                        </a:rPr>
                        <a:t>Behavioral principles that minimize noncompliant or disruptive behavior</a:t>
                      </a:r>
                      <a:r>
                        <a:rPr lang="en-US" sz="1600">
                          <a:effectLst/>
                        </a:rPr>
                        <a:t> </a:t>
                      </a:r>
                      <a:endParaRPr lang="en-US" sz="16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kern="1200">
                          <a:solidFill>
                            <a:schemeClr val="tx1"/>
                          </a:solidFill>
                          <a:effectLst/>
                          <a:latin typeface="+mn-lt"/>
                          <a:ea typeface="+mn-ea"/>
                          <a:cs typeface="+mn-cs"/>
                        </a:rPr>
                        <a:t>Incorporates </a:t>
                      </a:r>
                      <a:r>
                        <a:rPr lang="en-US" sz="1600" b="1" kern="1200">
                          <a:solidFill>
                            <a:schemeClr val="tx1"/>
                          </a:solidFill>
                          <a:effectLst/>
                          <a:latin typeface="+mn-lt"/>
                          <a:ea typeface="+mn-ea"/>
                          <a:cs typeface="+mn-cs"/>
                        </a:rPr>
                        <a:t>al</a:t>
                      </a:r>
                      <a:r>
                        <a:rPr lang="en-US" sz="1600" b="0" kern="1200">
                          <a:solidFill>
                            <a:schemeClr val="tx1"/>
                          </a:solidFill>
                          <a:effectLst/>
                          <a:latin typeface="+mn-lt"/>
                          <a:ea typeface="+mn-ea"/>
                          <a:cs typeface="+mn-cs"/>
                        </a:rPr>
                        <a:t>l of the following behavioral supports: </a:t>
                      </a:r>
                    </a:p>
                    <a:p>
                      <a:pPr marL="285750" lvl="0" indent="-285750">
                        <a:buFont typeface="Arial" panose="020B0604020202020204" pitchFamily="34" charset="0"/>
                        <a:buChar char="•"/>
                      </a:pPr>
                      <a:r>
                        <a:rPr lang="en-US" sz="1600" kern="1200">
                          <a:solidFill>
                            <a:schemeClr val="tx1"/>
                          </a:solidFill>
                          <a:effectLst/>
                          <a:latin typeface="+mn-lt"/>
                          <a:ea typeface="+mn-ea"/>
                          <a:cs typeface="+mn-cs"/>
                        </a:rPr>
                        <a:t>Strategies to develop perseverance with challenging academic content</a:t>
                      </a:r>
                    </a:p>
                    <a:p>
                      <a:pPr marL="285750" lvl="0" indent="-285750">
                        <a:buFont typeface="Arial" panose="020B0604020202020204" pitchFamily="34" charset="0"/>
                        <a:buChar char="•"/>
                      </a:pPr>
                      <a:r>
                        <a:rPr lang="en-US" sz="1600" kern="1200">
                          <a:solidFill>
                            <a:schemeClr val="tx1"/>
                          </a:solidFill>
                          <a:effectLst/>
                          <a:latin typeface="+mn-lt"/>
                          <a:ea typeface="+mn-ea"/>
                          <a:cs typeface="+mn-cs"/>
                        </a:rPr>
                        <a:t>Methods to promote attention, engagement, and other aspects of executive function</a:t>
                      </a:r>
                    </a:p>
                    <a:p>
                      <a:pPr marL="285750" indent="-285750">
                        <a:buFont typeface="Arial" panose="020B0604020202020204" pitchFamily="34" charset="0"/>
                        <a:buChar char="•"/>
                      </a:pPr>
                      <a:r>
                        <a:rPr lang="en-US" sz="1600" kern="1200">
                          <a:solidFill>
                            <a:schemeClr val="tx1"/>
                          </a:solidFill>
                          <a:effectLst/>
                          <a:latin typeface="+mn-lt"/>
                          <a:ea typeface="+mn-ea"/>
                          <a:cs typeface="+mn-cs"/>
                        </a:rPr>
                        <a:t>Behavioral principles that minimize noncompliant or disruptive behavior</a:t>
                      </a:r>
                      <a:r>
                        <a:rPr lang="en-US" sz="1600">
                          <a:effectLst/>
                        </a:rPr>
                        <a:t> </a:t>
                      </a:r>
                      <a:endParaRPr lang="en-US" sz="1600" b="1" u="sn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3970072"/>
                  </a:ext>
                </a:extLst>
              </a:tr>
            </a:tbl>
          </a:graphicData>
        </a:graphic>
      </p:graphicFrame>
    </p:spTree>
    <p:extLst>
      <p:ext uri="{BB962C8B-B14F-4D97-AF65-F5344CB8AC3E}">
        <p14:creationId xmlns:p14="http://schemas.microsoft.com/office/powerpoint/2010/main" val="17117855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233D-5311-DE48-8B83-B5C8AE2E2095}"/>
              </a:ext>
            </a:extLst>
          </p:cNvPr>
          <p:cNvSpPr>
            <a:spLocks noGrp="1"/>
          </p:cNvSpPr>
          <p:nvPr>
            <p:ph type="title"/>
          </p:nvPr>
        </p:nvSpPr>
        <p:spPr/>
        <p:txBody>
          <a:bodyPr/>
          <a:lstStyle/>
          <a:p>
            <a:r>
              <a:rPr lang="en-US"/>
              <a:t>Strategies to Develop Perseverance </a:t>
            </a:r>
          </a:p>
        </p:txBody>
      </p:sp>
      <p:sp>
        <p:nvSpPr>
          <p:cNvPr id="3" name="Content Placeholder 2">
            <a:extLst>
              <a:ext uri="{FF2B5EF4-FFF2-40B4-BE49-F238E27FC236}">
                <a16:creationId xmlns:a16="http://schemas.microsoft.com/office/drawing/2014/main" id="{C131BEA8-7C64-104C-9898-5944BCD3C585}"/>
              </a:ext>
            </a:extLst>
          </p:cNvPr>
          <p:cNvSpPr>
            <a:spLocks noGrp="1"/>
          </p:cNvSpPr>
          <p:nvPr>
            <p:ph sz="quarter" idx="15"/>
          </p:nvPr>
        </p:nvSpPr>
        <p:spPr/>
        <p:txBody>
          <a:bodyPr/>
          <a:lstStyle/>
          <a:p>
            <a:r>
              <a:rPr lang="en-US"/>
              <a:t>Appropriate level of challenge</a:t>
            </a:r>
          </a:p>
          <a:p>
            <a:r>
              <a:rPr lang="en-US"/>
              <a:t>Behavior contracts</a:t>
            </a:r>
          </a:p>
          <a:p>
            <a:r>
              <a:rPr lang="en-US"/>
              <a:t>Points/rewards based on effort</a:t>
            </a:r>
          </a:p>
          <a:p>
            <a:r>
              <a:rPr lang="en-US"/>
              <a:t>Use of a timer to develop stamina</a:t>
            </a:r>
          </a:p>
          <a:p>
            <a:r>
              <a:rPr lang="en-US"/>
              <a:t>Goal setting</a:t>
            </a:r>
          </a:p>
          <a:p>
            <a:pPr marL="0" indent="0">
              <a:buNone/>
            </a:pPr>
            <a:endParaRPr lang="en-US"/>
          </a:p>
        </p:txBody>
      </p:sp>
      <p:pic>
        <p:nvPicPr>
          <p:cNvPr id="7" name="Picture 6">
            <a:extLst>
              <a:ext uri="{FF2B5EF4-FFF2-40B4-BE49-F238E27FC236}">
                <a16:creationId xmlns:a16="http://schemas.microsoft.com/office/drawing/2014/main" id="{04FF7314-562E-C548-934E-4EB20C09077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5400000">
            <a:off x="6662477" y="1973716"/>
            <a:ext cx="5029200" cy="33677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589B828D-489A-4C7D-8F1E-0424F1B47816}"/>
              </a:ext>
            </a:extLst>
          </p:cNvPr>
          <p:cNvSpPr txBox="1"/>
          <p:nvPr/>
        </p:nvSpPr>
        <p:spPr>
          <a:xfrm>
            <a:off x="712596" y="5653385"/>
            <a:ext cx="6378768" cy="461665"/>
          </a:xfrm>
          <a:prstGeom prst="rect">
            <a:avLst/>
          </a:prstGeom>
          <a:noFill/>
        </p:spPr>
        <p:txBody>
          <a:bodyPr wrap="square" rtlCol="0">
            <a:spAutoFit/>
          </a:bodyPr>
          <a:lstStyle/>
          <a:p>
            <a:r>
              <a:rPr lang="en-US" sz="1200"/>
              <a:t>Image Source: Reading PI: Nonfiction Comprehension Intervention, Grade 3. Fuchs ,Walsh, Patton, &amp; Fuchs, 2019 ©The Fuchs Research Group.</a:t>
            </a:r>
          </a:p>
        </p:txBody>
      </p:sp>
      <p:sp>
        <p:nvSpPr>
          <p:cNvPr id="5" name="Slide Number Placeholder 4">
            <a:extLst>
              <a:ext uri="{FF2B5EF4-FFF2-40B4-BE49-F238E27FC236}">
                <a16:creationId xmlns:a16="http://schemas.microsoft.com/office/drawing/2014/main" id="{76684551-4A36-264D-8AE8-A65A124AEECE}"/>
              </a:ext>
            </a:extLst>
          </p:cNvPr>
          <p:cNvSpPr>
            <a:spLocks noGrp="1"/>
          </p:cNvSpPr>
          <p:nvPr>
            <p:ph type="sldNum" sz="quarter" idx="14"/>
          </p:nvPr>
        </p:nvSpPr>
        <p:spPr/>
        <p:txBody>
          <a:bodyPr/>
          <a:lstStyle/>
          <a:p>
            <a:fld id="{99A20822-4A49-4D36-86E3-300BA48D3F00}" type="slidenum">
              <a:rPr lang="en-US" smtClean="0"/>
              <a:pPr/>
              <a:t>81</a:t>
            </a:fld>
            <a:endParaRPr lang="en-US"/>
          </a:p>
        </p:txBody>
      </p:sp>
    </p:spTree>
    <p:extLst>
      <p:ext uri="{BB962C8B-B14F-4D97-AF65-F5344CB8AC3E}">
        <p14:creationId xmlns:p14="http://schemas.microsoft.com/office/powerpoint/2010/main" val="15082358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233D-5311-DE48-8B83-B5C8AE2E2095}"/>
              </a:ext>
            </a:extLst>
          </p:cNvPr>
          <p:cNvSpPr>
            <a:spLocks noGrp="1"/>
          </p:cNvSpPr>
          <p:nvPr>
            <p:ph type="title"/>
          </p:nvPr>
        </p:nvSpPr>
        <p:spPr/>
        <p:txBody>
          <a:bodyPr/>
          <a:lstStyle/>
          <a:p>
            <a:r>
              <a:rPr lang="en-US"/>
              <a:t>Executive Function</a:t>
            </a:r>
          </a:p>
        </p:txBody>
      </p:sp>
      <p:sp>
        <p:nvSpPr>
          <p:cNvPr id="6" name="TextBox 5">
            <a:extLst>
              <a:ext uri="{FF2B5EF4-FFF2-40B4-BE49-F238E27FC236}">
                <a16:creationId xmlns:a16="http://schemas.microsoft.com/office/drawing/2014/main" id="{D1D294DD-8B07-CD49-AC97-7EB4E8AEEECF}"/>
              </a:ext>
            </a:extLst>
          </p:cNvPr>
          <p:cNvSpPr txBox="1"/>
          <p:nvPr/>
        </p:nvSpPr>
        <p:spPr>
          <a:xfrm>
            <a:off x="457200" y="1296683"/>
            <a:ext cx="6285081" cy="3941400"/>
          </a:xfrm>
          <a:prstGeom prst="rect">
            <a:avLst/>
          </a:prstGeom>
          <a:noFill/>
        </p:spPr>
        <p:txBody>
          <a:bodyPr wrap="square" rtlCol="0">
            <a:spAutoFit/>
          </a:bodyPr>
          <a:lstStyle/>
          <a:p>
            <a:pPr marL="342900" indent="-342900">
              <a:lnSpc>
                <a:spcPct val="110000"/>
              </a:lnSpc>
              <a:spcAft>
                <a:spcPts val="600"/>
              </a:spcAft>
              <a:buClr>
                <a:schemeClr val="accent1"/>
              </a:buClr>
              <a:buFont typeface="Wingdings" panose="05000000000000000000" pitchFamily="2" charset="2"/>
              <a:buChar char="§"/>
            </a:pPr>
            <a:r>
              <a:rPr lang="en-US" sz="2200"/>
              <a:t>Executive function is a broad construct referring to the top-down mental processes required for concentration, reasoning, problem solving, and planning.</a:t>
            </a:r>
            <a:r>
              <a:rPr lang="en-US" sz="2200" baseline="30000"/>
              <a:t>1</a:t>
            </a:r>
            <a:endParaRPr lang="en-US" sz="2200"/>
          </a:p>
          <a:p>
            <a:pPr marL="342900" indent="-342900">
              <a:lnSpc>
                <a:spcPct val="110000"/>
              </a:lnSpc>
              <a:spcAft>
                <a:spcPts val="600"/>
              </a:spcAft>
              <a:buClr>
                <a:schemeClr val="accent1"/>
              </a:buClr>
              <a:buFont typeface="Wingdings" panose="05000000000000000000" pitchFamily="2" charset="2"/>
              <a:buChar char="§"/>
            </a:pPr>
            <a:r>
              <a:rPr lang="en-US" sz="2200"/>
              <a:t>Executive function predicts academic performance above and beyond IQ and entry-level reading and mathematical ability.</a:t>
            </a:r>
            <a:r>
              <a:rPr lang="en-US" sz="2200" baseline="30000"/>
              <a:t>2</a:t>
            </a:r>
            <a:endParaRPr lang="en-US" sz="2200"/>
          </a:p>
          <a:p>
            <a:pPr marL="342900" indent="-342900">
              <a:lnSpc>
                <a:spcPct val="110000"/>
              </a:lnSpc>
              <a:spcAft>
                <a:spcPts val="600"/>
              </a:spcAft>
              <a:buClr>
                <a:schemeClr val="accent1"/>
              </a:buClr>
              <a:buFont typeface="Wingdings" panose="05000000000000000000" pitchFamily="2" charset="2"/>
              <a:buChar char="§"/>
            </a:pPr>
            <a:r>
              <a:rPr lang="en-US" sz="2200"/>
              <a:t>Students with or at risk for learning disabilities frequently demonstrate concomitant deficits in executive function.</a:t>
            </a:r>
            <a:r>
              <a:rPr lang="en-US" sz="2200" baseline="30000"/>
              <a:t>3</a:t>
            </a:r>
            <a:endParaRPr lang="en-US" sz="2200"/>
          </a:p>
        </p:txBody>
      </p:sp>
      <p:pic>
        <p:nvPicPr>
          <p:cNvPr id="8" name="Content Placeholder 9" descr="Executive Function is a broad construct that includes several domains including, but not limited to, working memory, inhibition, attention, meta-cognition, generalization, cognitive flexibility, and self-regulation.">
            <a:extLst>
              <a:ext uri="{FF2B5EF4-FFF2-40B4-BE49-F238E27FC236}">
                <a16:creationId xmlns:a16="http://schemas.microsoft.com/office/drawing/2014/main" id="{E0156ADD-DB32-6F4E-BFF8-21C290C7C524}"/>
              </a:ext>
            </a:extLst>
          </p:cNvPr>
          <p:cNvPicPr>
            <a:picLocks noChangeAspect="1"/>
          </p:cNvPicPr>
          <p:nvPr/>
        </p:nvPicPr>
        <p:blipFill>
          <a:blip r:embed="rId3"/>
          <a:stretch>
            <a:fillRect/>
          </a:stretch>
        </p:blipFill>
        <p:spPr>
          <a:xfrm>
            <a:off x="6921702" y="292043"/>
            <a:ext cx="5071066" cy="6565957"/>
          </a:xfrm>
          <a:prstGeom prst="rect">
            <a:avLst/>
          </a:prstGeom>
        </p:spPr>
      </p:pic>
      <p:sp>
        <p:nvSpPr>
          <p:cNvPr id="3" name="TextBox 2">
            <a:extLst>
              <a:ext uri="{FF2B5EF4-FFF2-40B4-BE49-F238E27FC236}">
                <a16:creationId xmlns:a16="http://schemas.microsoft.com/office/drawing/2014/main" id="{3A4A230E-A602-46B3-8C26-D5F5A7216257}"/>
              </a:ext>
            </a:extLst>
          </p:cNvPr>
          <p:cNvSpPr txBox="1"/>
          <p:nvPr/>
        </p:nvSpPr>
        <p:spPr>
          <a:xfrm>
            <a:off x="6921702" y="6068291"/>
            <a:ext cx="4258917" cy="415498"/>
          </a:xfrm>
          <a:prstGeom prst="rect">
            <a:avLst/>
          </a:prstGeom>
          <a:noFill/>
        </p:spPr>
        <p:txBody>
          <a:bodyPr wrap="square" rtlCol="0">
            <a:spAutoFit/>
          </a:bodyPr>
          <a:lstStyle/>
          <a:p>
            <a:r>
              <a:rPr lang="en-US" sz="1050"/>
              <a:t>Image created by Meagan Walsh for instructional purposes. No rights reserved. Free for use.</a:t>
            </a:r>
          </a:p>
        </p:txBody>
      </p:sp>
      <p:sp>
        <p:nvSpPr>
          <p:cNvPr id="4" name="Text Placeholder 3">
            <a:extLst>
              <a:ext uri="{FF2B5EF4-FFF2-40B4-BE49-F238E27FC236}">
                <a16:creationId xmlns:a16="http://schemas.microsoft.com/office/drawing/2014/main" id="{4B1B29CF-6466-6640-8628-DE6626B5ECAB}"/>
              </a:ext>
            </a:extLst>
          </p:cNvPr>
          <p:cNvSpPr>
            <a:spLocks noGrp="1"/>
          </p:cNvSpPr>
          <p:nvPr>
            <p:ph type="body" sz="quarter" idx="13"/>
          </p:nvPr>
        </p:nvSpPr>
        <p:spPr>
          <a:xfrm>
            <a:off x="457200" y="5923026"/>
            <a:ext cx="6915150" cy="58674"/>
          </a:xfrm>
        </p:spPr>
        <p:txBody>
          <a:bodyPr/>
          <a:lstStyle/>
          <a:p>
            <a:r>
              <a:rPr lang="en-US" baseline="30000"/>
              <a:t>1</a:t>
            </a:r>
            <a:r>
              <a:rPr lang="en-US"/>
              <a:t>Definition based on Diamond (2012). </a:t>
            </a:r>
            <a:r>
              <a:rPr lang="en-US" baseline="30000"/>
              <a:t>2</a:t>
            </a:r>
            <a:r>
              <a:rPr lang="en-US"/>
              <a:t>See, for example, Blair and Razza (2007); Borella, Caretti, and Pelegrina (2010); Duncan et al. (2007); Gathercole, Pickering, Ambridge, and Wearing (2004). </a:t>
            </a:r>
            <a:r>
              <a:rPr lang="en-US" baseline="30000"/>
              <a:t>3</a:t>
            </a:r>
            <a:r>
              <a:rPr lang="en-US"/>
              <a:t>See, for example, </a:t>
            </a:r>
            <a:r>
              <a:rPr lang="en-US">
                <a:solidFill>
                  <a:schemeClr val="dk1"/>
                </a:solidFill>
                <a:latin typeface="Helvetica Neue"/>
                <a:ea typeface="Helvetica Neue"/>
                <a:cs typeface="Helvetica Neue"/>
                <a:sym typeface="Helvetica Neue"/>
              </a:rPr>
              <a:t>Swanson and O’Connor (2009); and Swanson and Howell (2001). </a:t>
            </a:r>
            <a:endParaRPr lang="en-US"/>
          </a:p>
        </p:txBody>
      </p:sp>
      <p:sp>
        <p:nvSpPr>
          <p:cNvPr id="5" name="Slide Number Placeholder 4">
            <a:extLst>
              <a:ext uri="{FF2B5EF4-FFF2-40B4-BE49-F238E27FC236}">
                <a16:creationId xmlns:a16="http://schemas.microsoft.com/office/drawing/2014/main" id="{76684551-4A36-264D-8AE8-A65A124AEECE}"/>
              </a:ext>
            </a:extLst>
          </p:cNvPr>
          <p:cNvSpPr>
            <a:spLocks noGrp="1"/>
          </p:cNvSpPr>
          <p:nvPr>
            <p:ph type="sldNum" sz="quarter" idx="14"/>
          </p:nvPr>
        </p:nvSpPr>
        <p:spPr/>
        <p:txBody>
          <a:bodyPr/>
          <a:lstStyle/>
          <a:p>
            <a:fld id="{99A20822-4A49-4D36-86E3-300BA48D3F00}" type="slidenum">
              <a:rPr lang="en-US" smtClean="0"/>
              <a:pPr/>
              <a:t>82</a:t>
            </a:fld>
            <a:endParaRPr lang="en-US"/>
          </a:p>
        </p:txBody>
      </p:sp>
    </p:spTree>
    <p:extLst>
      <p:ext uri="{BB962C8B-B14F-4D97-AF65-F5344CB8AC3E}">
        <p14:creationId xmlns:p14="http://schemas.microsoft.com/office/powerpoint/2010/main" val="4318005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233D-5311-DE48-8B83-B5C8AE2E2095}"/>
              </a:ext>
            </a:extLst>
          </p:cNvPr>
          <p:cNvSpPr>
            <a:spLocks noGrp="1"/>
          </p:cNvSpPr>
          <p:nvPr>
            <p:ph type="title"/>
          </p:nvPr>
        </p:nvSpPr>
        <p:spPr/>
        <p:txBody>
          <a:bodyPr/>
          <a:lstStyle/>
          <a:p>
            <a:r>
              <a:rPr lang="en-US"/>
              <a:t>Methods to Promote Executive Function</a:t>
            </a:r>
          </a:p>
        </p:txBody>
      </p:sp>
      <p:sp>
        <p:nvSpPr>
          <p:cNvPr id="6" name="TextBox 5">
            <a:extLst>
              <a:ext uri="{FF2B5EF4-FFF2-40B4-BE49-F238E27FC236}">
                <a16:creationId xmlns:a16="http://schemas.microsoft.com/office/drawing/2014/main" id="{D1D294DD-8B07-CD49-AC97-7EB4E8AEEECF}"/>
              </a:ext>
            </a:extLst>
          </p:cNvPr>
          <p:cNvSpPr txBox="1"/>
          <p:nvPr/>
        </p:nvSpPr>
        <p:spPr>
          <a:xfrm>
            <a:off x="457200" y="1296683"/>
            <a:ext cx="6285081" cy="3767185"/>
          </a:xfrm>
          <a:prstGeom prst="rect">
            <a:avLst/>
          </a:prstGeom>
          <a:noFill/>
        </p:spPr>
        <p:txBody>
          <a:bodyPr wrap="square" rtlCol="0">
            <a:spAutoFit/>
          </a:bodyPr>
          <a:lstStyle/>
          <a:p>
            <a:pPr marL="342900" indent="-342900">
              <a:lnSpc>
                <a:spcPct val="110000"/>
              </a:lnSpc>
              <a:spcAft>
                <a:spcPts val="600"/>
              </a:spcAft>
              <a:buClr>
                <a:schemeClr val="accent1"/>
              </a:buClr>
              <a:buFont typeface="Wingdings" panose="05000000000000000000" pitchFamily="2" charset="2"/>
              <a:buChar char="§"/>
            </a:pPr>
            <a:r>
              <a:rPr lang="en-US" sz="2400"/>
              <a:t>Self-monitoring/self-evaluation instruction</a:t>
            </a:r>
          </a:p>
          <a:p>
            <a:pPr marL="342900" indent="-342900">
              <a:lnSpc>
                <a:spcPct val="110000"/>
              </a:lnSpc>
              <a:spcAft>
                <a:spcPts val="600"/>
              </a:spcAft>
              <a:buClr>
                <a:schemeClr val="accent1"/>
              </a:buClr>
              <a:buFont typeface="Wingdings" panose="05000000000000000000" pitchFamily="2" charset="2"/>
              <a:buChar char="§"/>
            </a:pPr>
            <a:r>
              <a:rPr lang="en-US" sz="2400"/>
              <a:t>“Think alouds” and strategy instruction to support metacognition</a:t>
            </a:r>
          </a:p>
          <a:p>
            <a:pPr marL="342900" indent="-342900">
              <a:lnSpc>
                <a:spcPct val="110000"/>
              </a:lnSpc>
              <a:spcAft>
                <a:spcPts val="600"/>
              </a:spcAft>
              <a:buClr>
                <a:schemeClr val="accent1"/>
              </a:buClr>
              <a:buFont typeface="Wingdings" panose="05000000000000000000" pitchFamily="2" charset="2"/>
              <a:buChar char="§"/>
            </a:pPr>
            <a:r>
              <a:rPr lang="en-US" sz="2400"/>
              <a:t>Checklists</a:t>
            </a:r>
          </a:p>
          <a:p>
            <a:pPr marL="342900" indent="-342900">
              <a:lnSpc>
                <a:spcPct val="110000"/>
              </a:lnSpc>
              <a:spcAft>
                <a:spcPts val="600"/>
              </a:spcAft>
              <a:buClr>
                <a:schemeClr val="accent1"/>
              </a:buClr>
              <a:buFont typeface="Wingdings" panose="05000000000000000000" pitchFamily="2" charset="2"/>
              <a:buChar char="§"/>
            </a:pPr>
            <a:r>
              <a:rPr lang="en-US" sz="2400"/>
              <a:t>Point systems</a:t>
            </a:r>
          </a:p>
          <a:p>
            <a:pPr marL="342900" indent="-342900">
              <a:lnSpc>
                <a:spcPct val="110000"/>
              </a:lnSpc>
              <a:spcAft>
                <a:spcPts val="600"/>
              </a:spcAft>
              <a:buClr>
                <a:schemeClr val="accent1"/>
              </a:buClr>
              <a:buFont typeface="Wingdings" panose="05000000000000000000" pitchFamily="2" charset="2"/>
              <a:buChar char="§"/>
            </a:pPr>
            <a:r>
              <a:rPr lang="en-US" sz="2400"/>
              <a:t>Transfer instruction</a:t>
            </a:r>
          </a:p>
          <a:p>
            <a:pPr marL="342900" indent="-342900">
              <a:lnSpc>
                <a:spcPct val="110000"/>
              </a:lnSpc>
              <a:spcAft>
                <a:spcPts val="600"/>
              </a:spcAft>
              <a:buClr>
                <a:schemeClr val="accent1"/>
              </a:buClr>
              <a:buFont typeface="Wingdings" panose="05000000000000000000" pitchFamily="2" charset="2"/>
              <a:buChar char="§"/>
            </a:pPr>
            <a:r>
              <a:rPr lang="en-US" sz="2400"/>
              <a:t>Games, media, and engaging materials</a:t>
            </a:r>
          </a:p>
          <a:p>
            <a:pPr marL="342900" indent="-342900">
              <a:spcAft>
                <a:spcPts val="600"/>
              </a:spcAft>
              <a:buFont typeface="Arial" panose="020B0604020202020204" pitchFamily="34" charset="0"/>
              <a:buChar char="•"/>
            </a:pPr>
            <a:endParaRPr lang="en-US" sz="2400"/>
          </a:p>
        </p:txBody>
      </p:sp>
      <p:pic>
        <p:nvPicPr>
          <p:cNvPr id="8" name="Content Placeholder 9" descr="Executive Function is a broad construct that includes several domains including, but not limited to, working memory, inhibition, attention, meta-cognition, generalization, cognitive flexibility, and self-regulation.">
            <a:extLst>
              <a:ext uri="{FF2B5EF4-FFF2-40B4-BE49-F238E27FC236}">
                <a16:creationId xmlns:a16="http://schemas.microsoft.com/office/drawing/2014/main" id="{E0156ADD-DB32-6F4E-BFF8-21C290C7C524}"/>
              </a:ext>
            </a:extLst>
          </p:cNvPr>
          <p:cNvPicPr>
            <a:picLocks noChangeAspect="1"/>
          </p:cNvPicPr>
          <p:nvPr/>
        </p:nvPicPr>
        <p:blipFill>
          <a:blip r:embed="rId3"/>
          <a:stretch>
            <a:fillRect/>
          </a:stretch>
        </p:blipFill>
        <p:spPr>
          <a:xfrm>
            <a:off x="6742281" y="292043"/>
            <a:ext cx="5071066" cy="6565957"/>
          </a:xfrm>
          <a:prstGeom prst="rect">
            <a:avLst/>
          </a:prstGeom>
        </p:spPr>
      </p:pic>
      <p:sp>
        <p:nvSpPr>
          <p:cNvPr id="7" name="TextBox 6">
            <a:extLst>
              <a:ext uri="{FF2B5EF4-FFF2-40B4-BE49-F238E27FC236}">
                <a16:creationId xmlns:a16="http://schemas.microsoft.com/office/drawing/2014/main" id="{DF9C5ABB-E02B-491B-BCC7-D4C83DFD1417}"/>
              </a:ext>
            </a:extLst>
          </p:cNvPr>
          <p:cNvSpPr txBox="1"/>
          <p:nvPr/>
        </p:nvSpPr>
        <p:spPr>
          <a:xfrm>
            <a:off x="6921702" y="6068291"/>
            <a:ext cx="4258917" cy="415498"/>
          </a:xfrm>
          <a:prstGeom prst="rect">
            <a:avLst/>
          </a:prstGeom>
          <a:noFill/>
        </p:spPr>
        <p:txBody>
          <a:bodyPr wrap="square" rtlCol="0">
            <a:spAutoFit/>
          </a:bodyPr>
          <a:lstStyle/>
          <a:p>
            <a:r>
              <a:rPr lang="en-US" sz="1050"/>
              <a:t>Image created by Meagan Walsh for instructional purposes. No rights reserved. Free for use.</a:t>
            </a:r>
          </a:p>
        </p:txBody>
      </p:sp>
      <p:sp>
        <p:nvSpPr>
          <p:cNvPr id="5" name="Slide Number Placeholder 4">
            <a:extLst>
              <a:ext uri="{FF2B5EF4-FFF2-40B4-BE49-F238E27FC236}">
                <a16:creationId xmlns:a16="http://schemas.microsoft.com/office/drawing/2014/main" id="{76684551-4A36-264D-8AE8-A65A124AEECE}"/>
              </a:ext>
            </a:extLst>
          </p:cNvPr>
          <p:cNvSpPr>
            <a:spLocks noGrp="1"/>
          </p:cNvSpPr>
          <p:nvPr>
            <p:ph type="sldNum" sz="quarter" idx="14"/>
          </p:nvPr>
        </p:nvSpPr>
        <p:spPr/>
        <p:txBody>
          <a:bodyPr/>
          <a:lstStyle/>
          <a:p>
            <a:fld id="{99A20822-4A49-4D36-86E3-300BA48D3F00}" type="slidenum">
              <a:rPr lang="en-US" smtClean="0"/>
              <a:pPr/>
              <a:t>83</a:t>
            </a:fld>
            <a:endParaRPr lang="en-US"/>
          </a:p>
        </p:txBody>
      </p:sp>
    </p:spTree>
    <p:extLst>
      <p:ext uri="{BB962C8B-B14F-4D97-AF65-F5344CB8AC3E}">
        <p14:creationId xmlns:p14="http://schemas.microsoft.com/office/powerpoint/2010/main" val="36815028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6395B-F117-2A42-A6C5-8091EA11D1E9}"/>
              </a:ext>
            </a:extLst>
          </p:cNvPr>
          <p:cNvSpPr>
            <a:spLocks noGrp="1"/>
          </p:cNvSpPr>
          <p:nvPr>
            <p:ph type="title"/>
          </p:nvPr>
        </p:nvSpPr>
        <p:spPr/>
        <p:txBody>
          <a:bodyPr/>
          <a:lstStyle/>
          <a:p>
            <a:r>
              <a:rPr lang="en-US"/>
              <a:t>Behavioral Principles That Minimize Nonproductive Behavior</a:t>
            </a:r>
          </a:p>
        </p:txBody>
      </p:sp>
      <p:sp>
        <p:nvSpPr>
          <p:cNvPr id="3" name="Content Placeholder 2">
            <a:extLst>
              <a:ext uri="{FF2B5EF4-FFF2-40B4-BE49-F238E27FC236}">
                <a16:creationId xmlns:a16="http://schemas.microsoft.com/office/drawing/2014/main" id="{9FDE2A56-4341-E245-A7E5-BD003EE25B8E}"/>
              </a:ext>
            </a:extLst>
          </p:cNvPr>
          <p:cNvSpPr>
            <a:spLocks noGrp="1"/>
          </p:cNvSpPr>
          <p:nvPr>
            <p:ph sz="quarter" idx="15"/>
          </p:nvPr>
        </p:nvSpPr>
        <p:spPr>
          <a:xfrm>
            <a:off x="457200" y="1600200"/>
            <a:ext cx="11274552" cy="4343400"/>
          </a:xfrm>
        </p:spPr>
        <p:txBody>
          <a:bodyPr/>
          <a:lstStyle/>
          <a:p>
            <a:r>
              <a:rPr lang="en-US"/>
              <a:t>Clear rules/expectations</a:t>
            </a:r>
          </a:p>
          <a:p>
            <a:r>
              <a:rPr lang="en-US"/>
              <a:t>Behavior contracts</a:t>
            </a:r>
          </a:p>
          <a:p>
            <a:r>
              <a:rPr lang="en-US"/>
              <a:t>Reinforcement systems</a:t>
            </a:r>
          </a:p>
          <a:p>
            <a:r>
              <a:rPr lang="en-US"/>
              <a:t>Checklists</a:t>
            </a:r>
          </a:p>
          <a:p>
            <a:r>
              <a:rPr lang="en-US"/>
              <a:t>Timers</a:t>
            </a:r>
          </a:p>
          <a:p>
            <a:r>
              <a:rPr lang="en-US"/>
              <a:t>Time management strategies</a:t>
            </a:r>
          </a:p>
        </p:txBody>
      </p:sp>
      <p:sp>
        <p:nvSpPr>
          <p:cNvPr id="4" name="Text Placeholder 3">
            <a:extLst>
              <a:ext uri="{FF2B5EF4-FFF2-40B4-BE49-F238E27FC236}">
                <a16:creationId xmlns:a16="http://schemas.microsoft.com/office/drawing/2014/main" id="{6678F3CB-5F2E-AA4B-9BF6-7B862016CBDE}"/>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DB9F8164-3D1F-CE4F-8447-E389B671618C}"/>
              </a:ext>
            </a:extLst>
          </p:cNvPr>
          <p:cNvSpPr>
            <a:spLocks noGrp="1"/>
          </p:cNvSpPr>
          <p:nvPr>
            <p:ph type="sldNum" sz="quarter" idx="14"/>
          </p:nvPr>
        </p:nvSpPr>
        <p:spPr/>
        <p:txBody>
          <a:bodyPr/>
          <a:lstStyle/>
          <a:p>
            <a:fld id="{99A20822-4A49-4D36-86E3-300BA48D3F00}" type="slidenum">
              <a:rPr lang="en-US" smtClean="0"/>
              <a:pPr/>
              <a:t>84</a:t>
            </a:fld>
            <a:endParaRPr lang="en-US"/>
          </a:p>
        </p:txBody>
      </p:sp>
      <p:pic>
        <p:nvPicPr>
          <p:cNvPr id="6" name="Picture 5" descr="An image of a teacher and three students playing. ">
            <a:extLst>
              <a:ext uri="{FF2B5EF4-FFF2-40B4-BE49-F238E27FC236}">
                <a16:creationId xmlns:a16="http://schemas.microsoft.com/office/drawing/2014/main" id="{D656A651-1F0E-EB48-A37A-7BA7DDA4B9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09"/>
          <a:stretch/>
        </p:blipFill>
        <p:spPr>
          <a:xfrm>
            <a:off x="6094476" y="1600200"/>
            <a:ext cx="4801323" cy="3162299"/>
          </a:xfrm>
          <a:prstGeom prst="rect">
            <a:avLst/>
          </a:prstGeom>
          <a:ln>
            <a:noFill/>
          </a:ln>
          <a:effectLst>
            <a:softEdge rad="112500"/>
          </a:effectLst>
        </p:spPr>
      </p:pic>
    </p:spTree>
    <p:extLst>
      <p:ext uri="{BB962C8B-B14F-4D97-AF65-F5344CB8AC3E}">
        <p14:creationId xmlns:p14="http://schemas.microsoft.com/office/powerpoint/2010/main" val="26965712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4AFBC-8FF9-7A45-BF65-FCC63EAD5BB6}"/>
              </a:ext>
            </a:extLst>
          </p:cNvPr>
          <p:cNvSpPr>
            <a:spLocks noGrp="1"/>
          </p:cNvSpPr>
          <p:nvPr>
            <p:ph type="title"/>
          </p:nvPr>
        </p:nvSpPr>
        <p:spPr/>
        <p:txBody>
          <a:bodyPr>
            <a:normAutofit fontScale="90000"/>
          </a:bodyPr>
          <a:lstStyle/>
          <a:p>
            <a:r>
              <a:rPr lang="en-US"/>
              <a:t>Demonstration: Third-Grade Comprehension Intervention: Behavioral Support</a:t>
            </a:r>
          </a:p>
        </p:txBody>
      </p:sp>
      <p:sp>
        <p:nvSpPr>
          <p:cNvPr id="3" name="Content Placeholder 2">
            <a:extLst>
              <a:ext uri="{FF2B5EF4-FFF2-40B4-BE49-F238E27FC236}">
                <a16:creationId xmlns:a16="http://schemas.microsoft.com/office/drawing/2014/main" id="{C4E937DA-D333-814B-B387-F00CB96FAD2C}"/>
              </a:ext>
            </a:extLst>
          </p:cNvPr>
          <p:cNvSpPr>
            <a:spLocks noGrp="1"/>
          </p:cNvSpPr>
          <p:nvPr>
            <p:ph sz="quarter" idx="15"/>
          </p:nvPr>
        </p:nvSpPr>
        <p:spPr>
          <a:xfrm>
            <a:off x="457200" y="1600200"/>
            <a:ext cx="11274552" cy="4343400"/>
          </a:xfrm>
        </p:spPr>
        <p:txBody>
          <a:bodyPr numCol="3">
            <a:normAutofit/>
          </a:bodyPr>
          <a:lstStyle/>
          <a:p>
            <a:pPr marL="0" indent="0">
              <a:buNone/>
            </a:pPr>
            <a:r>
              <a:rPr lang="en-US" b="1"/>
              <a:t>Developing perseverance</a:t>
            </a:r>
          </a:p>
          <a:p>
            <a:r>
              <a:rPr lang="en-US" sz="2000"/>
              <a:t>Behavior contract</a:t>
            </a:r>
          </a:p>
          <a:p>
            <a:r>
              <a:rPr lang="en-US" sz="2000"/>
              <a:t>Point system</a:t>
            </a:r>
          </a:p>
          <a:p>
            <a:r>
              <a:rPr lang="en-US" sz="2000"/>
              <a:t>Gradual increase in difficulty</a:t>
            </a:r>
          </a:p>
          <a:p>
            <a:r>
              <a:rPr lang="en-US" sz="2000"/>
              <a:t>Scaffolded support</a:t>
            </a:r>
          </a:p>
          <a:p>
            <a:endParaRPr lang="en-US" b="1"/>
          </a:p>
          <a:p>
            <a:endParaRPr lang="en-US" b="1"/>
          </a:p>
          <a:p>
            <a:pPr marL="0" indent="0">
              <a:buNone/>
            </a:pPr>
            <a:r>
              <a:rPr lang="en-US" b="1"/>
              <a:t>Promoting executive function</a:t>
            </a:r>
          </a:p>
          <a:p>
            <a:r>
              <a:rPr lang="en-US" sz="2000"/>
              <a:t>Checklists to promote self-regulation</a:t>
            </a:r>
          </a:p>
          <a:p>
            <a:r>
              <a:rPr lang="en-US" sz="2000"/>
              <a:t>Transfer activities</a:t>
            </a:r>
          </a:p>
          <a:p>
            <a:r>
              <a:rPr lang="en-US" sz="2000"/>
              <a:t>Activities to promote engagement (e.g., games)</a:t>
            </a:r>
          </a:p>
          <a:p>
            <a:r>
              <a:rPr lang="en-US" sz="2000"/>
              <a:t>Main idea recall (to support working memory)</a:t>
            </a:r>
          </a:p>
          <a:p>
            <a:pPr marL="0" lvl="1" indent="0">
              <a:buNone/>
            </a:pPr>
            <a:r>
              <a:rPr lang="en-US" b="1"/>
              <a:t>Minimizing nonproductive behavior</a:t>
            </a:r>
          </a:p>
          <a:p>
            <a:r>
              <a:rPr lang="en-US" sz="2000"/>
              <a:t>Clear rules/expectations</a:t>
            </a:r>
          </a:p>
          <a:p>
            <a:r>
              <a:rPr lang="en-US" sz="2000"/>
              <a:t>Reinforcement system</a:t>
            </a:r>
          </a:p>
          <a:p>
            <a:r>
              <a:rPr lang="en-US" sz="2000"/>
              <a:t>Time management strategies</a:t>
            </a:r>
          </a:p>
        </p:txBody>
      </p:sp>
      <p:sp>
        <p:nvSpPr>
          <p:cNvPr id="5" name="Slide Number Placeholder 4">
            <a:extLst>
              <a:ext uri="{FF2B5EF4-FFF2-40B4-BE49-F238E27FC236}">
                <a16:creationId xmlns:a16="http://schemas.microsoft.com/office/drawing/2014/main" id="{325AF119-9858-DE42-A045-EA9728282C4D}"/>
              </a:ext>
            </a:extLst>
          </p:cNvPr>
          <p:cNvSpPr>
            <a:spLocks noGrp="1"/>
          </p:cNvSpPr>
          <p:nvPr>
            <p:ph type="sldNum" sz="quarter" idx="14"/>
          </p:nvPr>
        </p:nvSpPr>
        <p:spPr/>
        <p:txBody>
          <a:bodyPr/>
          <a:lstStyle/>
          <a:p>
            <a:fld id="{99A20822-4A49-4D36-86E3-300BA48D3F00}" type="slidenum">
              <a:rPr lang="en-US" smtClean="0"/>
              <a:pPr/>
              <a:t>85</a:t>
            </a:fld>
            <a:endParaRPr lang="en-US"/>
          </a:p>
        </p:txBody>
      </p:sp>
    </p:spTree>
    <p:extLst>
      <p:ext uri="{BB962C8B-B14F-4D97-AF65-F5344CB8AC3E}">
        <p14:creationId xmlns:p14="http://schemas.microsoft.com/office/powerpoint/2010/main" val="1131919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19BB-03CD-403F-A263-4AE8FBDC6A27}"/>
              </a:ext>
            </a:extLst>
          </p:cNvPr>
          <p:cNvSpPr>
            <a:spLocks noGrp="1"/>
          </p:cNvSpPr>
          <p:nvPr>
            <p:ph type="title"/>
          </p:nvPr>
        </p:nvSpPr>
        <p:spPr/>
        <p:txBody>
          <a:bodyPr>
            <a:normAutofit/>
          </a:bodyPr>
          <a:lstStyle/>
          <a:p>
            <a:r>
              <a:rPr lang="en-US" sz="3150"/>
              <a:t>Learn More About Behavioral Supports</a:t>
            </a:r>
          </a:p>
        </p:txBody>
      </p:sp>
      <p:sp>
        <p:nvSpPr>
          <p:cNvPr id="4" name="Text Placeholder 3">
            <a:extLst>
              <a:ext uri="{FF2B5EF4-FFF2-40B4-BE49-F238E27FC236}">
                <a16:creationId xmlns:a16="http://schemas.microsoft.com/office/drawing/2014/main" id="{0ABE66AA-74F0-4703-B677-FF68A699A8CA}"/>
              </a:ext>
            </a:extLst>
          </p:cNvPr>
          <p:cNvSpPr>
            <a:spLocks noGrp="1"/>
          </p:cNvSpPr>
          <p:nvPr>
            <p:ph type="body" sz="quarter" idx="13"/>
          </p:nvPr>
        </p:nvSpPr>
        <p:spPr>
          <a:xfrm>
            <a:off x="457200" y="5863332"/>
            <a:ext cx="11274552" cy="192024"/>
          </a:xfrm>
        </p:spPr>
        <p:txBody>
          <a:bodyPr/>
          <a:lstStyle/>
          <a:p>
            <a:r>
              <a:rPr lang="en-US"/>
              <a:t>Source: </a:t>
            </a:r>
            <a:r>
              <a:rPr lang="en-US">
                <a:hlinkClick r:id="rId3"/>
              </a:rPr>
              <a:t>https://intensiveintervention.org/intensive-intervention-behavior-course</a:t>
            </a:r>
            <a:r>
              <a:rPr lang="en-US"/>
              <a:t>.</a:t>
            </a:r>
          </a:p>
        </p:txBody>
      </p:sp>
      <p:sp>
        <p:nvSpPr>
          <p:cNvPr id="5" name="Slide Number Placeholder 4">
            <a:extLst>
              <a:ext uri="{FF2B5EF4-FFF2-40B4-BE49-F238E27FC236}">
                <a16:creationId xmlns:a16="http://schemas.microsoft.com/office/drawing/2014/main" id="{614FCDC2-FBA9-49A6-BC11-236919DABAA1}"/>
              </a:ext>
            </a:extLst>
          </p:cNvPr>
          <p:cNvSpPr>
            <a:spLocks noGrp="1"/>
          </p:cNvSpPr>
          <p:nvPr>
            <p:ph type="sldNum" sz="quarter" idx="14"/>
          </p:nvPr>
        </p:nvSpPr>
        <p:spPr>
          <a:xfrm>
            <a:off x="11750830" y="6704112"/>
            <a:ext cx="141064" cy="153888"/>
          </a:xfrm>
        </p:spPr>
        <p:txBody>
          <a:bodyPr/>
          <a:lstStyle/>
          <a:p>
            <a:fld id="{99A20822-4A49-4D36-86E3-300BA48D3F00}" type="slidenum">
              <a:rPr lang="en-US" smtClean="0"/>
              <a:t>86</a:t>
            </a:fld>
            <a:endParaRPr lang="en-US"/>
          </a:p>
        </p:txBody>
      </p:sp>
      <p:sp>
        <p:nvSpPr>
          <p:cNvPr id="7" name="Rectangle 6">
            <a:extLst>
              <a:ext uri="{FF2B5EF4-FFF2-40B4-BE49-F238E27FC236}">
                <a16:creationId xmlns:a16="http://schemas.microsoft.com/office/drawing/2014/main" id="{73B8E6DD-247F-4434-A4D7-E03A0814900A}"/>
              </a:ext>
              <a:ext uri="{C183D7F6-B498-43B3-948B-1728B52AA6E4}">
                <adec:decorative xmlns:adec="http://schemas.microsoft.com/office/drawing/2017/decorative" val="1"/>
              </a:ext>
            </a:extLst>
          </p:cNvPr>
          <p:cNvSpPr/>
          <p:nvPr/>
        </p:nvSpPr>
        <p:spPr>
          <a:xfrm>
            <a:off x="1218285" y="1220088"/>
            <a:ext cx="10007600" cy="441782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8" name="Picture 7">
            <a:extLst>
              <a:ext uri="{FF2B5EF4-FFF2-40B4-BE49-F238E27FC236}">
                <a16:creationId xmlns:a16="http://schemas.microsoft.com/office/drawing/2014/main" id="{B18BD56A-C349-49BA-8EB1-36503A48EE70}"/>
              </a:ext>
              <a:ext uri="{C183D7F6-B498-43B3-948B-1728B52AA6E4}">
                <adec:decorative xmlns:adec="http://schemas.microsoft.com/office/drawing/2017/decorative" val="1"/>
              </a:ext>
            </a:extLst>
          </p:cNvPr>
          <p:cNvPicPr>
            <a:picLocks noChangeAspect="1"/>
          </p:cNvPicPr>
          <p:nvPr/>
        </p:nvPicPr>
        <p:blipFill rotWithShape="1">
          <a:blip r:embed="rId4">
            <a:clrChange>
              <a:clrFrom>
                <a:srgbClr val="4A7540"/>
              </a:clrFrom>
              <a:clrTo>
                <a:srgbClr val="4A7540">
                  <a:alpha val="0"/>
                </a:srgbClr>
              </a:clrTo>
            </a:clrChange>
            <a:extLst>
              <a:ext uri="{28A0092B-C50C-407E-A947-70E740481C1C}">
                <a14:useLocalDpi xmlns:a14="http://schemas.microsoft.com/office/drawing/2010/main" val="0"/>
              </a:ext>
            </a:extLst>
          </a:blip>
          <a:srcRect b="11671"/>
          <a:stretch/>
        </p:blipFill>
        <p:spPr>
          <a:xfrm>
            <a:off x="1345894" y="1232788"/>
            <a:ext cx="9752381" cy="4307080"/>
          </a:xfrm>
          <a:prstGeom prst="round2DiagRect">
            <a:avLst/>
          </a:prstGeom>
          <a:ln>
            <a:noFill/>
          </a:ln>
        </p:spPr>
      </p:pic>
    </p:spTree>
    <p:extLst>
      <p:ext uri="{BB962C8B-B14F-4D97-AF65-F5344CB8AC3E}">
        <p14:creationId xmlns:p14="http://schemas.microsoft.com/office/powerpoint/2010/main" val="22423075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E2C24-A367-48E4-AA0B-72C6EED7ED96}"/>
              </a:ext>
            </a:extLst>
          </p:cNvPr>
          <p:cNvSpPr>
            <a:spLocks noGrp="1"/>
          </p:cNvSpPr>
          <p:nvPr>
            <p:ph type="title"/>
          </p:nvPr>
        </p:nvSpPr>
        <p:spPr/>
        <p:txBody>
          <a:bodyPr>
            <a:normAutofit/>
          </a:bodyPr>
          <a:lstStyle/>
          <a:p>
            <a:r>
              <a:rPr lang="en-US"/>
              <a:t>Using the Taxonomy to Find the </a:t>
            </a:r>
            <a:br>
              <a:rPr lang="en-US"/>
            </a:br>
            <a:r>
              <a:rPr lang="en-US"/>
              <a:t>Best Intervention</a:t>
            </a:r>
          </a:p>
        </p:txBody>
      </p:sp>
      <p:sp>
        <p:nvSpPr>
          <p:cNvPr id="13" name="Content Placeholder 12">
            <a:extLst>
              <a:ext uri="{FF2B5EF4-FFF2-40B4-BE49-F238E27FC236}">
                <a16:creationId xmlns:a16="http://schemas.microsoft.com/office/drawing/2014/main" id="{7DB9ABD5-DE64-4CFF-84D0-8E5BC7463A67}"/>
              </a:ext>
            </a:extLst>
          </p:cNvPr>
          <p:cNvSpPr>
            <a:spLocks noGrp="1"/>
          </p:cNvSpPr>
          <p:nvPr>
            <p:ph sz="quarter" idx="14"/>
          </p:nvPr>
        </p:nvSpPr>
        <p:spPr/>
        <p:txBody>
          <a:bodyPr>
            <a:normAutofit/>
          </a:bodyPr>
          <a:lstStyle/>
          <a:p>
            <a:r>
              <a:rPr lang="en-US"/>
              <a:t>There are </a:t>
            </a:r>
            <a:r>
              <a:rPr lang="en-US" b="1"/>
              <a:t>no</a:t>
            </a:r>
            <a:r>
              <a:rPr lang="en-US"/>
              <a:t> perfect interventions.</a:t>
            </a:r>
          </a:p>
          <a:p>
            <a:pPr algn="ctr"/>
            <a:r>
              <a:rPr lang="en-US" b="1"/>
              <a:t>BUT</a:t>
            </a:r>
          </a:p>
          <a:p>
            <a:r>
              <a:rPr lang="en-US"/>
              <a:t>Using the Taxonomy of Intervention Intensity can help you understand the strengths and weaknesses of your current intervention and support your selection of a new intervention.</a:t>
            </a:r>
          </a:p>
          <a:p>
            <a:endParaRPr lang="en-US"/>
          </a:p>
        </p:txBody>
      </p:sp>
      <p:sp>
        <p:nvSpPr>
          <p:cNvPr id="5" name="Slide Number Placeholder 4">
            <a:extLst>
              <a:ext uri="{FF2B5EF4-FFF2-40B4-BE49-F238E27FC236}">
                <a16:creationId xmlns:a16="http://schemas.microsoft.com/office/drawing/2014/main" id="{0FB2F4BD-AFBC-4163-80D0-C551BA2543EE}"/>
              </a:ext>
            </a:extLst>
          </p:cNvPr>
          <p:cNvSpPr>
            <a:spLocks noGrp="1"/>
          </p:cNvSpPr>
          <p:nvPr>
            <p:ph type="sldNum" sz="quarter" idx="12"/>
          </p:nvPr>
        </p:nvSpPr>
        <p:spPr>
          <a:xfrm>
            <a:off x="11750832" y="6704112"/>
            <a:ext cx="141064" cy="153888"/>
          </a:xfrm>
        </p:spPr>
        <p:txBody>
          <a:bodyPr/>
          <a:lstStyle/>
          <a:p>
            <a:fld id="{99A20822-4A49-4D36-86E3-300BA48D3F00}" type="slidenum">
              <a:rPr lang="en-US" smtClean="0"/>
              <a:t>87</a:t>
            </a:fld>
            <a:endParaRPr lang="en-US"/>
          </a:p>
        </p:txBody>
      </p:sp>
      <p:pic>
        <p:nvPicPr>
          <p:cNvPr id="11" name="Picture 10" descr="Picture of a person saying already have an intervention use the dimensions of the taxonomy to evaluate its strengths and ligations for your target population and of a man saying looking for a new intervention? Rating the dimensions of potential interventions can help educators compare their strengths and limitations to support selection">
            <a:extLst>
              <a:ext uri="{FF2B5EF4-FFF2-40B4-BE49-F238E27FC236}">
                <a16:creationId xmlns:a16="http://schemas.microsoft.com/office/drawing/2014/main" id="{8C389042-D4E0-488B-844A-D58E6827B58B}"/>
              </a:ext>
            </a:extLst>
          </p:cNvPr>
          <p:cNvPicPr>
            <a:picLocks noChangeAspect="1"/>
          </p:cNvPicPr>
          <p:nvPr/>
        </p:nvPicPr>
        <p:blipFill>
          <a:blip r:embed="rId3"/>
          <a:stretch>
            <a:fillRect/>
          </a:stretch>
        </p:blipFill>
        <p:spPr>
          <a:xfrm>
            <a:off x="6758497" y="1413023"/>
            <a:ext cx="4282590" cy="4896337"/>
          </a:xfrm>
          <a:prstGeom prst="rect">
            <a:avLst/>
          </a:prstGeom>
        </p:spPr>
      </p:pic>
    </p:spTree>
    <p:extLst>
      <p:ext uri="{BB962C8B-B14F-4D97-AF65-F5344CB8AC3E}">
        <p14:creationId xmlns:p14="http://schemas.microsoft.com/office/powerpoint/2010/main" val="36144644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B1D8E-F5FC-4817-A179-2C817E72FB2B}"/>
              </a:ext>
            </a:extLst>
          </p:cNvPr>
          <p:cNvSpPr>
            <a:spLocks noGrp="1"/>
          </p:cNvSpPr>
          <p:nvPr>
            <p:ph type="title"/>
          </p:nvPr>
        </p:nvSpPr>
        <p:spPr/>
        <p:txBody>
          <a:bodyPr>
            <a:normAutofit/>
          </a:bodyPr>
          <a:lstStyle/>
          <a:p>
            <a:r>
              <a:rPr lang="en-US"/>
              <a:t>Rating the Validated Intervention Program</a:t>
            </a:r>
          </a:p>
        </p:txBody>
      </p:sp>
      <p:sp>
        <p:nvSpPr>
          <p:cNvPr id="3" name="Content Placeholder 2">
            <a:extLst>
              <a:ext uri="{FF2B5EF4-FFF2-40B4-BE49-F238E27FC236}">
                <a16:creationId xmlns:a16="http://schemas.microsoft.com/office/drawing/2014/main" id="{409AB1D7-C11D-4F10-B203-347A480FBF29}"/>
              </a:ext>
            </a:extLst>
          </p:cNvPr>
          <p:cNvSpPr>
            <a:spLocks noGrp="1"/>
          </p:cNvSpPr>
          <p:nvPr>
            <p:ph sz="quarter" idx="15"/>
          </p:nvPr>
        </p:nvSpPr>
        <p:spPr>
          <a:xfrm>
            <a:off x="455676" y="1206500"/>
            <a:ext cx="11276076" cy="4343400"/>
          </a:xfrm>
        </p:spPr>
        <p:txBody>
          <a:bodyPr>
            <a:normAutofit/>
          </a:bodyPr>
          <a:lstStyle/>
          <a:p>
            <a:pPr marL="0" lvl="2" indent="0">
              <a:buNone/>
            </a:pPr>
            <a:r>
              <a:rPr lang="en-US"/>
              <a:t>Ratings provide estimates for the strength and weaknesses of the intervention on a 0–3 scale. </a:t>
            </a:r>
          </a:p>
          <a:p>
            <a:pPr marL="342900" lvl="3" indent="-342900">
              <a:buFont typeface="Wingdings" panose="05000000000000000000" pitchFamily="2" charset="2"/>
              <a:buChar char="§"/>
            </a:pPr>
            <a:r>
              <a:rPr lang="en-US"/>
              <a:t>Some dimensions will be easier to rate than others.</a:t>
            </a:r>
          </a:p>
          <a:p>
            <a:pPr marL="342900" lvl="3" indent="-342900">
              <a:buFont typeface="Wingdings" panose="05000000000000000000" pitchFamily="2" charset="2"/>
              <a:buChar char="§"/>
            </a:pPr>
            <a:r>
              <a:rPr lang="en-US"/>
              <a:t>There is no hard and fast rule for ratings.</a:t>
            </a:r>
          </a:p>
          <a:p>
            <a:pPr marL="342900" lvl="3" indent="-342900">
              <a:buFont typeface="Wingdings" panose="05000000000000000000" pitchFamily="2" charset="2"/>
              <a:buChar char="§"/>
            </a:pPr>
            <a:r>
              <a:rPr lang="en-US"/>
              <a:t>Ratings can help guide intensification.</a:t>
            </a:r>
          </a:p>
          <a:p>
            <a:pPr marL="777232" lvl="3" indent="-457200">
              <a:buFont typeface="Arial" panose="020B0604020202020204" pitchFamily="34" charset="0"/>
              <a:buChar char="•"/>
            </a:pPr>
            <a:endParaRPr lang="en-US"/>
          </a:p>
          <a:p>
            <a:pPr marL="320032" lvl="2">
              <a:buSzPct val="100000"/>
              <a:buFont typeface="Wingdings" panose="05000000000000000000" pitchFamily="2" charset="2"/>
              <a:buChar char="§"/>
            </a:pPr>
            <a:endParaRPr lang="en-US"/>
          </a:p>
          <a:p>
            <a:pPr marL="777232" lvl="3" indent="-457200">
              <a:buFont typeface="Wingdings" panose="05000000000000000000" pitchFamily="2" charset="2"/>
              <a:buChar char="§"/>
            </a:pPr>
            <a:endParaRPr lang="en-US"/>
          </a:p>
        </p:txBody>
      </p:sp>
      <p:sp>
        <p:nvSpPr>
          <p:cNvPr id="5" name="Slide Number Placeholder 4">
            <a:extLst>
              <a:ext uri="{FF2B5EF4-FFF2-40B4-BE49-F238E27FC236}">
                <a16:creationId xmlns:a16="http://schemas.microsoft.com/office/drawing/2014/main" id="{E825CE16-7C8D-4FA3-A873-11366E0DED7D}"/>
              </a:ext>
            </a:extLst>
          </p:cNvPr>
          <p:cNvSpPr>
            <a:spLocks noGrp="1"/>
          </p:cNvSpPr>
          <p:nvPr>
            <p:ph type="sldNum" sz="quarter" idx="14"/>
          </p:nvPr>
        </p:nvSpPr>
        <p:spPr/>
        <p:txBody>
          <a:bodyPr/>
          <a:lstStyle/>
          <a:p>
            <a:fld id="{99A20822-4A49-4D36-86E3-300BA48D3F00}" type="slidenum">
              <a:rPr lang="en-US" smtClean="0"/>
              <a:t>88</a:t>
            </a:fld>
            <a:endParaRPr lang="en-US"/>
          </a:p>
        </p:txBody>
      </p:sp>
      <p:graphicFrame>
        <p:nvGraphicFramePr>
          <p:cNvPr id="6" name="Content Placeholder 20">
            <a:extLst>
              <a:ext uri="{FF2B5EF4-FFF2-40B4-BE49-F238E27FC236}">
                <a16:creationId xmlns:a16="http://schemas.microsoft.com/office/drawing/2014/main" id="{51B43F95-3236-424C-9985-7F52D39FA9CF}"/>
              </a:ext>
            </a:extLst>
          </p:cNvPr>
          <p:cNvGraphicFramePr>
            <a:graphicFrameLocks/>
          </p:cNvGraphicFramePr>
          <p:nvPr>
            <p:extLst>
              <p:ext uri="{D42A27DB-BD31-4B8C-83A1-F6EECF244321}">
                <p14:modId xmlns:p14="http://schemas.microsoft.com/office/powerpoint/2010/main" val="200200951"/>
              </p:ext>
            </p:extLst>
          </p:nvPr>
        </p:nvGraphicFramePr>
        <p:xfrm>
          <a:off x="457328" y="3990914"/>
          <a:ext cx="11274424" cy="2011680"/>
        </p:xfrm>
        <a:graphic>
          <a:graphicData uri="http://schemas.openxmlformats.org/drawingml/2006/table">
            <a:tbl>
              <a:tblPr firstRow="1" bandRow="1">
                <a:tableStyleId>{5940675A-B579-460E-94D1-54222C63F5DA}</a:tableStyleId>
              </a:tblPr>
              <a:tblGrid>
                <a:gridCol w="2818606">
                  <a:extLst>
                    <a:ext uri="{9D8B030D-6E8A-4147-A177-3AD203B41FA5}">
                      <a16:colId xmlns:a16="http://schemas.microsoft.com/office/drawing/2014/main" val="2021640973"/>
                    </a:ext>
                  </a:extLst>
                </a:gridCol>
                <a:gridCol w="2818606">
                  <a:extLst>
                    <a:ext uri="{9D8B030D-6E8A-4147-A177-3AD203B41FA5}">
                      <a16:colId xmlns:a16="http://schemas.microsoft.com/office/drawing/2014/main" val="2825273668"/>
                    </a:ext>
                  </a:extLst>
                </a:gridCol>
                <a:gridCol w="2818606">
                  <a:extLst>
                    <a:ext uri="{9D8B030D-6E8A-4147-A177-3AD203B41FA5}">
                      <a16:colId xmlns:a16="http://schemas.microsoft.com/office/drawing/2014/main" val="1209125442"/>
                    </a:ext>
                  </a:extLst>
                </a:gridCol>
                <a:gridCol w="2818606">
                  <a:extLst>
                    <a:ext uri="{9D8B030D-6E8A-4147-A177-3AD203B41FA5}">
                      <a16:colId xmlns:a16="http://schemas.microsoft.com/office/drawing/2014/main" val="1518851305"/>
                    </a:ext>
                  </a:extLst>
                </a:gridCol>
              </a:tblGrid>
              <a:tr h="370840">
                <a:tc>
                  <a:txBody>
                    <a:bodyPr/>
                    <a:lstStyle/>
                    <a:p>
                      <a:pPr algn="ctr"/>
                      <a:r>
                        <a:rPr lang="en-US" sz="4800" b="1">
                          <a:effectLst>
                            <a:outerShdw blurRad="50800" dist="38100" dir="2700000" algn="tl" rotWithShape="0">
                              <a:prstClr val="black">
                                <a:alpha val="40000"/>
                              </a:prstClr>
                            </a:outerShdw>
                          </a:effectLst>
                        </a:rPr>
                        <a:t>0</a:t>
                      </a:r>
                    </a:p>
                  </a:txBody>
                  <a:tcPr>
                    <a:lnB w="12700" cmpd="sng">
                      <a:noFill/>
                    </a:lnB>
                  </a:tcPr>
                </a:tc>
                <a:tc>
                  <a:txBody>
                    <a:bodyPr/>
                    <a:lstStyle/>
                    <a:p>
                      <a:pPr algn="ctr"/>
                      <a:r>
                        <a:rPr lang="en-US" sz="4800" b="1">
                          <a:effectLst>
                            <a:outerShdw blurRad="50800" dist="38100" dir="2700000" algn="tl" rotWithShape="0">
                              <a:prstClr val="black">
                                <a:alpha val="40000"/>
                              </a:prstClr>
                            </a:outerShdw>
                          </a:effectLst>
                        </a:rPr>
                        <a:t>1</a:t>
                      </a:r>
                    </a:p>
                  </a:txBody>
                  <a:tcPr>
                    <a:lnB w="12700" cmpd="sng">
                      <a:noFill/>
                    </a:lnB>
                  </a:tcPr>
                </a:tc>
                <a:tc>
                  <a:txBody>
                    <a:bodyPr/>
                    <a:lstStyle/>
                    <a:p>
                      <a:pPr algn="ctr"/>
                      <a:r>
                        <a:rPr lang="en-US" sz="4800" b="1">
                          <a:effectLst>
                            <a:outerShdw blurRad="50800" dist="38100" dir="2700000" algn="tl" rotWithShape="0">
                              <a:prstClr val="black">
                                <a:alpha val="40000"/>
                              </a:prstClr>
                            </a:outerShdw>
                          </a:effectLst>
                        </a:rPr>
                        <a:t>2</a:t>
                      </a:r>
                    </a:p>
                  </a:txBody>
                  <a:tcPr>
                    <a:lnB w="12700" cmpd="sng">
                      <a:noFill/>
                    </a:lnB>
                  </a:tcPr>
                </a:tc>
                <a:tc>
                  <a:txBody>
                    <a:bodyPr/>
                    <a:lstStyle/>
                    <a:p>
                      <a:pPr algn="ctr"/>
                      <a:r>
                        <a:rPr lang="en-US" sz="4800" b="1">
                          <a:effectLst>
                            <a:outerShdw blurRad="50800" dist="38100" dir="2700000" algn="tl" rotWithShape="0">
                              <a:prstClr val="black">
                                <a:alpha val="40000"/>
                              </a:prstClr>
                            </a:outerShdw>
                          </a:effectLst>
                        </a:rPr>
                        <a:t>3</a:t>
                      </a:r>
                    </a:p>
                  </a:txBody>
                  <a:tcPr>
                    <a:lnB w="12700" cmpd="sng">
                      <a:noFill/>
                    </a:lnB>
                  </a:tcPr>
                </a:tc>
                <a:extLst>
                  <a:ext uri="{0D108BD9-81ED-4DB2-BD59-A6C34878D82A}">
                    <a16:rowId xmlns:a16="http://schemas.microsoft.com/office/drawing/2014/main" val="136588026"/>
                  </a:ext>
                </a:extLst>
              </a:tr>
              <a:tr h="370840">
                <a:tc>
                  <a:txBody>
                    <a:bodyPr/>
                    <a:lstStyle/>
                    <a:p>
                      <a:pPr algn="ctr"/>
                      <a:r>
                        <a:rPr lang="en-US" sz="2400" b="1"/>
                        <a:t>Fails</a:t>
                      </a:r>
                      <a:r>
                        <a:rPr lang="en-US" sz="2400"/>
                        <a:t> to </a:t>
                      </a:r>
                    </a:p>
                    <a:p>
                      <a:pPr algn="ctr"/>
                      <a:r>
                        <a:rPr lang="en-US" sz="2400"/>
                        <a:t>address </a:t>
                      </a:r>
                    </a:p>
                    <a:p>
                      <a:pPr algn="ctr"/>
                      <a:r>
                        <a:rPr lang="en-US" sz="2400"/>
                        <a:t>standard</a:t>
                      </a:r>
                    </a:p>
                  </a:txBody>
                  <a:tcPr>
                    <a:lnL w="12700" cmpd="sng">
                      <a:noFill/>
                    </a:lnL>
                    <a:lnR w="12700" cmpd="sng">
                      <a:noFill/>
                    </a:lnR>
                    <a:lnT w="12700" cmpd="sng">
                      <a:noFill/>
                    </a:lnT>
                    <a:lnB w="12700" cmpd="sng">
                      <a:noFill/>
                    </a:lnB>
                    <a:lnTlToBr w="12700" cmpd="sng">
                      <a:noFill/>
                      <a:prstDash val="solid"/>
                    </a:lnTlToBr>
                    <a:solidFill>
                      <a:schemeClr val="accent1">
                        <a:alpha val="25000"/>
                      </a:schemeClr>
                    </a:solidFill>
                  </a:tcPr>
                </a:tc>
                <a:tc>
                  <a:txBody>
                    <a:bodyPr/>
                    <a:lstStyle/>
                    <a:p>
                      <a:pPr algn="ctr"/>
                      <a:r>
                        <a:rPr lang="en-US" sz="2400"/>
                        <a:t>Addresses standard </a:t>
                      </a:r>
                    </a:p>
                    <a:p>
                      <a:pPr algn="ctr"/>
                      <a:r>
                        <a:rPr lang="en-US" sz="2400" b="1"/>
                        <a:t>minimally</a:t>
                      </a:r>
                    </a:p>
                  </a:txBody>
                  <a:tcPr>
                    <a:lnL w="12700" cmpd="sng">
                      <a:noFill/>
                    </a:lnL>
                    <a:lnR w="12700" cmpd="sng">
                      <a:noFill/>
                    </a:lnR>
                    <a:lnT w="12700" cmpd="sng">
                      <a:noFill/>
                    </a:lnT>
                    <a:lnB w="12700" cmpd="sng">
                      <a:noFill/>
                    </a:lnB>
                    <a:lnTlToBr w="12700" cmpd="sng">
                      <a:noFill/>
                      <a:prstDash val="solid"/>
                    </a:lnTlToBr>
                    <a:solidFill>
                      <a:schemeClr val="accent1">
                        <a:alpha val="50000"/>
                      </a:schemeClr>
                    </a:solidFill>
                  </a:tcPr>
                </a:tc>
                <a:tc>
                  <a:txBody>
                    <a:bodyPr/>
                    <a:lstStyle/>
                    <a:p>
                      <a:pPr algn="ctr"/>
                      <a:r>
                        <a:rPr lang="en-US" sz="2400"/>
                        <a:t>Addresses standard </a:t>
                      </a:r>
                      <a:r>
                        <a:rPr lang="en-US" sz="2400" b="1"/>
                        <a:t>moderately</a:t>
                      </a:r>
                    </a:p>
                  </a:txBody>
                  <a:tcPr>
                    <a:lnL w="12700" cmpd="sng">
                      <a:noFill/>
                    </a:lnL>
                    <a:lnR w="12700" cmpd="sng">
                      <a:noFill/>
                    </a:lnR>
                    <a:lnT w="12700" cmpd="sng">
                      <a:noFill/>
                    </a:lnT>
                    <a:lnB w="12700" cmpd="sng">
                      <a:noFill/>
                    </a:lnB>
                    <a:lnTlToBr w="12700" cmpd="sng">
                      <a:noFill/>
                      <a:prstDash val="solid"/>
                    </a:lnTlToBr>
                    <a:solidFill>
                      <a:schemeClr val="accent1">
                        <a:alpha val="75000"/>
                      </a:schemeClr>
                    </a:solidFill>
                  </a:tcPr>
                </a:tc>
                <a:tc>
                  <a:txBody>
                    <a:bodyPr/>
                    <a:lstStyle/>
                    <a:p>
                      <a:pPr algn="ctr"/>
                      <a:r>
                        <a:rPr lang="en-US" sz="2400"/>
                        <a:t>Addresses standard </a:t>
                      </a:r>
                    </a:p>
                    <a:p>
                      <a:pPr algn="ctr"/>
                      <a:r>
                        <a:rPr lang="en-US" sz="2400" b="1"/>
                        <a:t>well</a:t>
                      </a:r>
                    </a:p>
                  </a:txBody>
                  <a:tcPr>
                    <a:lnL w="12700" cmpd="sng">
                      <a:noFill/>
                    </a:lnL>
                    <a:lnR w="12700" cmpd="sng">
                      <a:noFill/>
                    </a:lnR>
                    <a:lnT w="12700" cmpd="sng">
                      <a:noFill/>
                    </a:lnT>
                    <a:lnB w="12700" cmpd="sng">
                      <a:noFill/>
                    </a:lnB>
                    <a:lnTlToBr w="12700" cmpd="sng">
                      <a:noFill/>
                      <a:prstDash val="solid"/>
                    </a:lnTlToBr>
                    <a:solidFill>
                      <a:schemeClr val="accent1"/>
                    </a:solidFill>
                  </a:tcPr>
                </a:tc>
                <a:extLst>
                  <a:ext uri="{0D108BD9-81ED-4DB2-BD59-A6C34878D82A}">
                    <a16:rowId xmlns:a16="http://schemas.microsoft.com/office/drawing/2014/main" val="873621820"/>
                  </a:ext>
                </a:extLst>
              </a:tr>
            </a:tbl>
          </a:graphicData>
        </a:graphic>
      </p:graphicFrame>
    </p:spTree>
    <p:extLst>
      <p:ext uri="{BB962C8B-B14F-4D97-AF65-F5344CB8AC3E}">
        <p14:creationId xmlns:p14="http://schemas.microsoft.com/office/powerpoint/2010/main" val="15181216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a:t>Assessing the Quality of a Validated </a:t>
            </a:r>
            <a:br>
              <a:rPr lang="en-US" sz="3600"/>
            </a:br>
            <a:r>
              <a:rPr lang="en-US" sz="3600"/>
              <a:t>Intervention Platform</a:t>
            </a:r>
          </a:p>
        </p:txBody>
      </p:sp>
      <p:sp>
        <p:nvSpPr>
          <p:cNvPr id="9" name="TextBox 8"/>
          <p:cNvSpPr txBox="1"/>
          <p:nvPr/>
        </p:nvSpPr>
        <p:spPr>
          <a:xfrm>
            <a:off x="457200" y="1376244"/>
            <a:ext cx="10956664" cy="1277273"/>
          </a:xfrm>
          <a:prstGeom prst="rect">
            <a:avLst/>
          </a:prstGeom>
          <a:noFill/>
        </p:spPr>
        <p:txBody>
          <a:bodyPr wrap="square" rtlCol="0">
            <a:spAutoFit/>
          </a:bodyPr>
          <a:lstStyle/>
          <a:p>
            <a:pPr marL="342900" indent="-342900">
              <a:spcAft>
                <a:spcPts val="600"/>
              </a:spcAft>
              <a:buClr>
                <a:schemeClr val="accent1"/>
              </a:buClr>
              <a:buFont typeface="Wingdings" panose="05000000000000000000" pitchFamily="2" charset="2"/>
              <a:buChar char="§"/>
            </a:pPr>
            <a:r>
              <a:rPr lang="en-US" sz="2400"/>
              <a:t>In groups of two or three, select one reading intervention from the list brainstormed earlier.</a:t>
            </a:r>
          </a:p>
          <a:p>
            <a:pPr marL="342900" indent="-342900">
              <a:buClr>
                <a:schemeClr val="accent1"/>
              </a:buClr>
              <a:buFont typeface="Wingdings" panose="05000000000000000000" pitchFamily="2" charset="2"/>
              <a:buChar char="§"/>
            </a:pPr>
            <a:r>
              <a:rPr lang="en-US" sz="2400"/>
              <a:t>Review the handout definitions for each dimension and the rating rubric.</a:t>
            </a:r>
          </a:p>
        </p:txBody>
      </p:sp>
      <p:sp>
        <p:nvSpPr>
          <p:cNvPr id="10" name="TextBox 9"/>
          <p:cNvSpPr txBox="1"/>
          <p:nvPr/>
        </p:nvSpPr>
        <p:spPr>
          <a:xfrm>
            <a:off x="457200" y="2672657"/>
            <a:ext cx="4480560" cy="2015936"/>
          </a:xfrm>
          <a:prstGeom prst="rect">
            <a:avLst/>
          </a:prstGeom>
          <a:noFill/>
        </p:spPr>
        <p:txBody>
          <a:bodyPr wrap="square" rtlCol="0">
            <a:spAutoFit/>
          </a:bodyPr>
          <a:lstStyle/>
          <a:p>
            <a:pPr marL="342900" indent="-342900">
              <a:spcAft>
                <a:spcPts val="600"/>
              </a:spcAft>
              <a:buClr>
                <a:schemeClr val="accent1"/>
              </a:buClr>
              <a:buFont typeface="Wingdings" panose="05000000000000000000" pitchFamily="2" charset="2"/>
              <a:buChar char="§"/>
            </a:pPr>
            <a:r>
              <a:rPr lang="en-US" sz="2400"/>
              <a:t>Rate the intervention </a:t>
            </a:r>
            <a:r>
              <a:rPr lang="en-US" sz="2400" b="1"/>
              <a:t>as designed </a:t>
            </a:r>
            <a:r>
              <a:rPr lang="en-US" sz="2400"/>
              <a:t>for each dimension (0–3). </a:t>
            </a:r>
          </a:p>
          <a:p>
            <a:pPr marL="342900" indent="-342900">
              <a:spcAft>
                <a:spcPts val="600"/>
              </a:spcAft>
              <a:buClr>
                <a:schemeClr val="accent1"/>
              </a:buClr>
              <a:buFont typeface="Wingdings" panose="05000000000000000000" pitchFamily="2" charset="2"/>
              <a:buChar char="§"/>
            </a:pPr>
            <a:r>
              <a:rPr lang="en-US" sz="2400"/>
              <a:t>Record your responses in the third column.</a:t>
            </a:r>
          </a:p>
        </p:txBody>
      </p:sp>
      <p:pic>
        <p:nvPicPr>
          <p:cNvPr id="8" name="Content Placeholder 7">
            <a:extLst>
              <a:ext uri="{C183D7F6-B498-43B3-948B-1728B52AA6E4}">
                <adec:decorative xmlns:adec="http://schemas.microsoft.com/office/drawing/2017/decorative" val="1"/>
              </a:ext>
            </a:extLst>
          </p:cNvPr>
          <p:cNvPicPr>
            <a:picLocks noGrp="1" noChangeAspect="1"/>
          </p:cNvPicPr>
          <p:nvPr>
            <p:ph sz="quarter" idx="15"/>
          </p:nvPr>
        </p:nvPicPr>
        <p:blipFill>
          <a:blip r:embed="rId3"/>
          <a:stretch>
            <a:fillRect/>
          </a:stretch>
        </p:blipFill>
        <p:spPr>
          <a:xfrm>
            <a:off x="4823460" y="2821654"/>
            <a:ext cx="5862021" cy="3061352"/>
          </a:xfrm>
          <a:prstGeom prst="rect">
            <a:avLst/>
          </a:prstGeom>
        </p:spPr>
      </p:pic>
      <p:sp>
        <p:nvSpPr>
          <p:cNvPr id="13" name="Wave 12">
            <a:extLst>
              <a:ext uri="{FF2B5EF4-FFF2-40B4-BE49-F238E27FC236}">
                <a16:creationId xmlns:a16="http://schemas.microsoft.com/office/drawing/2014/main" id="{26B7BECC-A052-4CF3-B71F-49BCC318FFE2}"/>
              </a:ext>
            </a:extLst>
          </p:cNvPr>
          <p:cNvSpPr/>
          <p:nvPr/>
        </p:nvSpPr>
        <p:spPr>
          <a:xfrm>
            <a:off x="9852829" y="4726693"/>
            <a:ext cx="2039065" cy="1111624"/>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14" name="Graphic 13" descr="Paper">
            <a:extLst>
              <a:ext uri="{FF2B5EF4-FFF2-40B4-BE49-F238E27FC236}">
                <a16:creationId xmlns:a16="http://schemas.microsoft.com/office/drawing/2014/main" id="{6393115A-65E8-46E4-9026-31E493489C2C}"/>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67214" y="5111227"/>
            <a:ext cx="564716" cy="564716"/>
          </a:xfrm>
          <a:prstGeom prst="rect">
            <a:avLst/>
          </a:prstGeom>
        </p:spPr>
      </p:pic>
      <p:sp>
        <p:nvSpPr>
          <p:cNvPr id="5" name="Slide Number Placeholder 4"/>
          <p:cNvSpPr>
            <a:spLocks noGrp="1"/>
          </p:cNvSpPr>
          <p:nvPr>
            <p:ph type="sldNum" sz="quarter" idx="14"/>
          </p:nvPr>
        </p:nvSpPr>
        <p:spPr/>
        <p:txBody>
          <a:bodyPr/>
          <a:lstStyle/>
          <a:p>
            <a:fld id="{99A20822-4A49-4D36-86E3-300BA48D3F00}" type="slidenum">
              <a:rPr lang="en-US" smtClean="0"/>
              <a:t>89</a:t>
            </a:fld>
            <a:endParaRPr lang="en-US"/>
          </a:p>
        </p:txBody>
      </p:sp>
    </p:spTree>
    <p:extLst>
      <p:ext uri="{BB962C8B-B14F-4D97-AF65-F5344CB8AC3E}">
        <p14:creationId xmlns:p14="http://schemas.microsoft.com/office/powerpoint/2010/main" val="441297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640" y="203200"/>
            <a:ext cx="10802112" cy="1530864"/>
          </a:xfrm>
        </p:spPr>
        <p:txBody>
          <a:bodyPr>
            <a:noAutofit/>
          </a:bodyPr>
          <a:lstStyle/>
          <a:p>
            <a:r>
              <a:rPr lang="en-US"/>
              <a:t>Validated Intervention Program</a:t>
            </a:r>
            <a:br>
              <a:rPr lang="en-US"/>
            </a:br>
            <a:r>
              <a:rPr lang="en-US"/>
              <a:t> </a:t>
            </a:r>
          </a:p>
        </p:txBody>
      </p:sp>
      <p:sp>
        <p:nvSpPr>
          <p:cNvPr id="3" name="Content Placeholder 2"/>
          <p:cNvSpPr>
            <a:spLocks noGrp="1"/>
          </p:cNvSpPr>
          <p:nvPr>
            <p:ph sz="quarter" idx="15"/>
          </p:nvPr>
        </p:nvSpPr>
        <p:spPr>
          <a:xfrm>
            <a:off x="457200" y="1333237"/>
            <a:ext cx="11274552" cy="4410791"/>
          </a:xfrm>
        </p:spPr>
        <p:txBody>
          <a:bodyPr>
            <a:normAutofit/>
          </a:bodyPr>
          <a:lstStyle/>
          <a:p>
            <a:pPr marL="0" indent="0">
              <a:buNone/>
            </a:pPr>
            <a:r>
              <a:rPr lang="en-US" sz="2800"/>
              <a:t>Why start with a standardized, evidence-based program?</a:t>
            </a:r>
          </a:p>
          <a:p>
            <a:r>
              <a:rPr lang="en-US" sz="2400"/>
              <a:t>When properly aligned to students’ needs, evidence-based programs tend to work; teachers don’t need to “reinvent the wheel.” </a:t>
            </a:r>
          </a:p>
          <a:p>
            <a:r>
              <a:rPr lang="en-US" sz="2400"/>
              <a:t>These programs are efficient; teachers can plan instruction for groups rather than individual students.</a:t>
            </a:r>
          </a:p>
          <a:p>
            <a:r>
              <a:rPr lang="en-US" sz="2400"/>
              <a:t>Many programs require only a modest amount of training. </a:t>
            </a:r>
            <a:br>
              <a:rPr lang="en-US" sz="2400"/>
            </a:br>
            <a:r>
              <a:rPr lang="en-US" sz="2400"/>
              <a:t>Often, paraeducators can help with delivery.</a:t>
            </a:r>
          </a:p>
          <a:p>
            <a:r>
              <a:rPr lang="en-US" sz="2400"/>
              <a:t>Often they are inexpensive but costs can vary. </a:t>
            </a:r>
          </a:p>
        </p:txBody>
      </p:sp>
      <p:sp>
        <p:nvSpPr>
          <p:cNvPr id="5" name="Slide Number Placeholder 5"/>
          <p:cNvSpPr>
            <a:spLocks noGrp="1"/>
          </p:cNvSpPr>
          <p:nvPr>
            <p:ph type="sldNum" sz="quarter" idx="14"/>
          </p:nvPr>
        </p:nvSpPr>
        <p:spPr/>
        <p:txBody>
          <a:bodyPr/>
          <a:lstStyle/>
          <a:p>
            <a:fld id="{B094D1B2-26D5-48CC-9B16-6583E954EFA6}" type="slidenum">
              <a:rPr lang="en-US" smtClean="0"/>
              <a:t>9</a:t>
            </a:fld>
            <a:endParaRPr lang="en-US"/>
          </a:p>
        </p:txBody>
      </p:sp>
      <p:pic>
        <p:nvPicPr>
          <p:cNvPr id="8" name="Picture 2" descr="Decorative image.">
            <a:extLst>
              <a:ext uri="{FF2B5EF4-FFF2-40B4-BE49-F238E27FC236}">
                <a16:creationId xmlns:a16="http://schemas.microsoft.com/office/drawing/2014/main" id="{A9EB41C7-C9D1-40C0-9805-04A34F55D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4075" y="3778819"/>
            <a:ext cx="1707581" cy="170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25742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C51DF0-4ECB-476A-ABA7-B761DC472A56}"/>
              </a:ext>
            </a:extLst>
          </p:cNvPr>
          <p:cNvSpPr>
            <a:spLocks noGrp="1"/>
          </p:cNvSpPr>
          <p:nvPr>
            <p:ph type="title"/>
          </p:nvPr>
        </p:nvSpPr>
        <p:spPr/>
        <p:txBody>
          <a:bodyPr/>
          <a:lstStyle/>
          <a:p>
            <a:r>
              <a:rPr lang="en-US"/>
              <a:t>Individualization</a:t>
            </a:r>
          </a:p>
        </p:txBody>
      </p:sp>
      <p:sp>
        <p:nvSpPr>
          <p:cNvPr id="6" name="Content Placeholder 5"/>
          <p:cNvSpPr>
            <a:spLocks noGrp="1"/>
          </p:cNvSpPr>
          <p:nvPr>
            <p:ph idx="1"/>
          </p:nvPr>
        </p:nvSpPr>
        <p:spPr>
          <a:xfrm>
            <a:off x="457200" y="1818515"/>
            <a:ext cx="4473206" cy="3852006"/>
          </a:xfrm>
        </p:spPr>
        <p:txBody>
          <a:bodyPr>
            <a:normAutofit fontScale="92500" lnSpcReduction="20000"/>
          </a:bodyPr>
          <a:lstStyle/>
          <a:p>
            <a:pPr marL="0" indent="0">
              <a:buNone/>
            </a:pPr>
            <a:r>
              <a:rPr lang="en-US"/>
              <a:t>A </a:t>
            </a:r>
            <a:r>
              <a:rPr lang="en-US" b="1"/>
              <a:t>validated, data-based process for individualizing intervention,</a:t>
            </a:r>
            <a:r>
              <a:rPr lang="en-US"/>
              <a:t> in which the special educator or interventionist systematically adjusts the intervention across time, in response to </a:t>
            </a:r>
            <a:r>
              <a:rPr lang="en-US" b="1"/>
              <a:t>ongoing progress monitoring data,</a:t>
            </a:r>
            <a:r>
              <a:rPr lang="en-US"/>
              <a:t> to address a student’s complex learning needs.</a:t>
            </a:r>
          </a:p>
          <a:p>
            <a:endParaRPr lang="en-US"/>
          </a:p>
        </p:txBody>
      </p:sp>
      <p:sp>
        <p:nvSpPr>
          <p:cNvPr id="9" name="Rectangle: Rounded Corners 8"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A6923576-DA72-451D-82BE-1A38DDC58980}"/>
              </a:ext>
            </a:extLst>
          </p:cNvPr>
          <p:cNvSpPr/>
          <p:nvPr/>
        </p:nvSpPr>
        <p:spPr>
          <a:xfrm>
            <a:off x="6912257" y="2392680"/>
            <a:ext cx="3426623" cy="3809603"/>
          </a:xfrm>
          <a:prstGeom prst="roundRect">
            <a:avLst/>
          </a:prstGeom>
          <a:noFill/>
          <a:ln w="57150">
            <a:solidFill>
              <a:srgbClr val="C25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8" name="Content Placeholder 6" descr="A picture of the DBI graphic&#10;">
            <a:extLst>
              <a:ext uri="{FF2B5EF4-FFF2-40B4-BE49-F238E27FC236}">
                <a16:creationId xmlns:a16="http://schemas.microsoft.com/office/drawing/2014/main" id="{181D1BF2-B0A2-4C68-8ABC-70D6A31F0AB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533418" y="1601650"/>
            <a:ext cx="3805462" cy="4600633"/>
          </a:xfrm>
          <a:prstGeom prst="rect">
            <a:avLst/>
          </a:prstGeom>
        </p:spPr>
      </p:pic>
      <p:sp>
        <p:nvSpPr>
          <p:cNvPr id="4" name="Slide Number Placeholder 3"/>
          <p:cNvSpPr>
            <a:spLocks noGrp="1"/>
          </p:cNvSpPr>
          <p:nvPr>
            <p:ph type="sldNum" sz="quarter" idx="10"/>
          </p:nvPr>
        </p:nvSpPr>
        <p:spPr>
          <a:xfrm>
            <a:off x="11771953" y="6704112"/>
            <a:ext cx="141064" cy="153888"/>
          </a:xfrm>
        </p:spPr>
        <p:txBody>
          <a:bodyPr/>
          <a:lstStyle/>
          <a:p>
            <a:pPr algn="r"/>
            <a:fld id="{F3477EC8-074D-41C4-94AE-E9EA7CEEA348}" type="slidenum">
              <a:rPr lang="en-US" smtClean="0"/>
              <a:pPr algn="r"/>
              <a:t>90</a:t>
            </a:fld>
            <a:endParaRPr lang="en-US"/>
          </a:p>
        </p:txBody>
      </p:sp>
    </p:spTree>
    <p:extLst>
      <p:ext uri="{BB962C8B-B14F-4D97-AF65-F5344CB8AC3E}">
        <p14:creationId xmlns:p14="http://schemas.microsoft.com/office/powerpoint/2010/main" val="2289843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E6AD1-1E2B-AC45-AE08-1B7A915D42F5}"/>
              </a:ext>
            </a:extLst>
          </p:cNvPr>
          <p:cNvSpPr>
            <a:spLocks noGrp="1"/>
          </p:cNvSpPr>
          <p:nvPr>
            <p:ph type="title"/>
          </p:nvPr>
        </p:nvSpPr>
        <p:spPr/>
        <p:txBody>
          <a:bodyPr/>
          <a:lstStyle/>
          <a:p>
            <a:r>
              <a:rPr lang="en-US"/>
              <a:t>A Note About Fidelity</a:t>
            </a:r>
          </a:p>
        </p:txBody>
      </p:sp>
      <p:sp>
        <p:nvSpPr>
          <p:cNvPr id="3" name="Content Placeholder 2">
            <a:extLst>
              <a:ext uri="{FF2B5EF4-FFF2-40B4-BE49-F238E27FC236}">
                <a16:creationId xmlns:a16="http://schemas.microsoft.com/office/drawing/2014/main" id="{B4281328-6741-614F-A814-785201134765}"/>
              </a:ext>
            </a:extLst>
          </p:cNvPr>
          <p:cNvSpPr>
            <a:spLocks noGrp="1"/>
          </p:cNvSpPr>
          <p:nvPr>
            <p:ph sz="quarter" idx="14"/>
          </p:nvPr>
        </p:nvSpPr>
        <p:spPr>
          <a:xfrm>
            <a:off x="457200" y="1304209"/>
            <a:ext cx="11274552" cy="4621290"/>
          </a:xfrm>
        </p:spPr>
        <p:txBody>
          <a:bodyPr vert="horz" lIns="0" tIns="0" rIns="0" bIns="0" rtlCol="0" anchor="t">
            <a:normAutofit fontScale="92500" lnSpcReduction="10000"/>
          </a:bodyPr>
          <a:lstStyle/>
          <a:p>
            <a:pPr marL="320040" indent="-320040">
              <a:lnSpc>
                <a:spcPct val="145000"/>
              </a:lnSpc>
              <a:spcBef>
                <a:spcPts val="600"/>
              </a:spcBef>
              <a:buClr>
                <a:schemeClr val="accent1"/>
              </a:buClr>
              <a:buFont typeface="Wingdings" panose="05000000000000000000" pitchFamily="2" charset="2"/>
              <a:buChar char="§"/>
            </a:pPr>
            <a:r>
              <a:rPr lang="en-US" sz="2800"/>
              <a:t>Selecting an intervention that gets high ratings on the dimensions of the taxonomy provides a good starting place, but it is only as intense as its implementation.</a:t>
            </a:r>
          </a:p>
          <a:p>
            <a:pPr marL="320040" indent="-320040">
              <a:lnSpc>
                <a:spcPct val="145000"/>
              </a:lnSpc>
              <a:spcBef>
                <a:spcPts val="600"/>
              </a:spcBef>
              <a:buClr>
                <a:schemeClr val="accent1"/>
              </a:buClr>
              <a:buFont typeface="Wingdings" panose="05000000000000000000" pitchFamily="2" charset="2"/>
              <a:buChar char="§"/>
            </a:pPr>
            <a:r>
              <a:rPr lang="en-US" sz="2800"/>
              <a:t>Fidelity is important because it </a:t>
            </a:r>
          </a:p>
          <a:p>
            <a:pPr marL="777240" lvl="1" indent="-457200">
              <a:lnSpc>
                <a:spcPct val="135000"/>
              </a:lnSpc>
              <a:buFont typeface="Arial" panose="020B0604020202020204" pitchFamily="34" charset="0"/>
              <a:buChar char="•"/>
            </a:pPr>
            <a:r>
              <a:rPr lang="en-US" altLang="en-US" sz="2800"/>
              <a:t>ensures that instruction has been implemented as intended,</a:t>
            </a:r>
          </a:p>
          <a:p>
            <a:pPr marL="777240" lvl="1" indent="-457200">
              <a:lnSpc>
                <a:spcPct val="135000"/>
              </a:lnSpc>
              <a:buFont typeface="Arial" panose="020B0604020202020204" pitchFamily="34" charset="0"/>
              <a:buChar char="•"/>
            </a:pPr>
            <a:r>
              <a:rPr lang="en-US" altLang="en-US" sz="2800"/>
              <a:t>allows us to link student outcomes to instruction, and</a:t>
            </a:r>
          </a:p>
          <a:p>
            <a:pPr marL="777240" lvl="1" indent="-457200">
              <a:lnSpc>
                <a:spcPct val="135000"/>
              </a:lnSpc>
              <a:buFont typeface="Arial" panose="020B0604020202020204" pitchFamily="34" charset="0"/>
              <a:buChar char="•"/>
            </a:pPr>
            <a:r>
              <a:rPr lang="en-US" altLang="en-US" sz="2800"/>
              <a:t>helps in the determination of effectiveness and instructional decision making.</a:t>
            </a:r>
          </a:p>
          <a:p>
            <a:pPr marL="320040" indent="-320040">
              <a:lnSpc>
                <a:spcPct val="145000"/>
              </a:lnSpc>
              <a:spcBef>
                <a:spcPts val="600"/>
              </a:spcBef>
              <a:buClr>
                <a:schemeClr val="accent1"/>
              </a:buClr>
              <a:buFont typeface="Wingdings" panose="05000000000000000000" pitchFamily="2" charset="2"/>
              <a:buChar char="§"/>
            </a:pPr>
            <a:endParaRPr lang="en-US" sz="2800"/>
          </a:p>
        </p:txBody>
      </p:sp>
      <p:sp>
        <p:nvSpPr>
          <p:cNvPr id="4" name="Text Placeholder 3">
            <a:extLst>
              <a:ext uri="{FF2B5EF4-FFF2-40B4-BE49-F238E27FC236}">
                <a16:creationId xmlns:a16="http://schemas.microsoft.com/office/drawing/2014/main" id="{8D9BFCF9-C45E-284C-BC3B-3C2BB1D00700}"/>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F6205354-79EA-C140-A788-BD1DF794F83F}"/>
              </a:ext>
            </a:extLst>
          </p:cNvPr>
          <p:cNvSpPr>
            <a:spLocks noGrp="1"/>
          </p:cNvSpPr>
          <p:nvPr>
            <p:ph type="sldNum" sz="quarter" idx="12"/>
          </p:nvPr>
        </p:nvSpPr>
        <p:spPr/>
        <p:txBody>
          <a:bodyPr/>
          <a:lstStyle/>
          <a:p>
            <a:fld id="{99A20822-4A49-4D36-86E3-300BA48D3F00}" type="slidenum">
              <a:rPr lang="en-US" smtClean="0"/>
              <a:t>91</a:t>
            </a:fld>
            <a:endParaRPr lang="en-US"/>
          </a:p>
        </p:txBody>
      </p:sp>
    </p:spTree>
    <p:extLst>
      <p:ext uri="{BB962C8B-B14F-4D97-AF65-F5344CB8AC3E}">
        <p14:creationId xmlns:p14="http://schemas.microsoft.com/office/powerpoint/2010/main" val="11394679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C69232-170E-4877-8F75-B74BDDAAC584}"/>
              </a:ext>
            </a:extLst>
          </p:cNvPr>
          <p:cNvSpPr>
            <a:spLocks noGrp="1"/>
          </p:cNvSpPr>
          <p:nvPr>
            <p:ph type="title"/>
          </p:nvPr>
        </p:nvSpPr>
        <p:spPr/>
        <p:txBody>
          <a:bodyPr/>
          <a:lstStyle/>
          <a:p>
            <a:r>
              <a:rPr lang="en-US"/>
              <a:t>Turn and Talk </a:t>
            </a:r>
          </a:p>
        </p:txBody>
      </p:sp>
      <p:sp>
        <p:nvSpPr>
          <p:cNvPr id="7" name="Content Placeholder 6">
            <a:extLst>
              <a:ext uri="{FF2B5EF4-FFF2-40B4-BE49-F238E27FC236}">
                <a16:creationId xmlns:a16="http://schemas.microsoft.com/office/drawing/2014/main" id="{48DB9EFC-E351-4E99-9DA6-9622E7FA73F9}"/>
              </a:ext>
            </a:extLst>
          </p:cNvPr>
          <p:cNvSpPr>
            <a:spLocks noGrp="1"/>
          </p:cNvSpPr>
          <p:nvPr>
            <p:ph sz="quarter" idx="14"/>
          </p:nvPr>
        </p:nvSpPr>
        <p:spPr/>
        <p:txBody>
          <a:bodyPr>
            <a:normAutofit/>
          </a:bodyPr>
          <a:lstStyle/>
          <a:p>
            <a:pPr>
              <a:lnSpc>
                <a:spcPct val="145000"/>
              </a:lnSpc>
              <a:spcBef>
                <a:spcPts val="600"/>
              </a:spcBef>
              <a:buClr>
                <a:schemeClr val="accent1"/>
              </a:buClr>
            </a:pPr>
            <a:r>
              <a:rPr lang="en-US" sz="2800"/>
              <a:t>To what extent do these situations appear in your school or district?</a:t>
            </a:r>
          </a:p>
          <a:p>
            <a:pPr marL="342900" lvl="1" indent="-342900"/>
            <a:r>
              <a:rPr lang="en-US"/>
              <a:t>Instructional disruptions (testing, special events, intervention session cut short)</a:t>
            </a:r>
          </a:p>
          <a:p>
            <a:pPr marL="342900" lvl="1" indent="-342900"/>
            <a:r>
              <a:rPr lang="en-US"/>
              <a:t>Larger than designed group size</a:t>
            </a:r>
          </a:p>
          <a:p>
            <a:pPr marL="342900" lvl="1" indent="-342900"/>
            <a:r>
              <a:rPr lang="en-US"/>
              <a:t>Fewer sessions than intended</a:t>
            </a:r>
          </a:p>
          <a:p>
            <a:pPr marL="342900" lvl="1" indent="-342900"/>
            <a:r>
              <a:rPr lang="en-US"/>
              <a:t>Lack of engagement</a:t>
            </a:r>
          </a:p>
          <a:p>
            <a:pPr marL="342900" lvl="1" indent="-342900"/>
            <a:r>
              <a:rPr lang="en-US"/>
              <a:t>Others</a:t>
            </a:r>
          </a:p>
          <a:p>
            <a:endParaRPr lang="en-US"/>
          </a:p>
        </p:txBody>
      </p:sp>
      <p:sp>
        <p:nvSpPr>
          <p:cNvPr id="6" name="Text Placeholder 5">
            <a:extLst>
              <a:ext uri="{FF2B5EF4-FFF2-40B4-BE49-F238E27FC236}">
                <a16:creationId xmlns:a16="http://schemas.microsoft.com/office/drawing/2014/main" id="{3D2AB41D-A557-48F6-A826-0BB2DB835AED}"/>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B6019CA6-7368-4180-AEBC-E9FE10ADFAED}"/>
              </a:ext>
            </a:extLst>
          </p:cNvPr>
          <p:cNvSpPr>
            <a:spLocks noGrp="1"/>
          </p:cNvSpPr>
          <p:nvPr>
            <p:ph type="sldNum" sz="quarter" idx="12"/>
          </p:nvPr>
        </p:nvSpPr>
        <p:spPr/>
        <p:txBody>
          <a:bodyPr/>
          <a:lstStyle/>
          <a:p>
            <a:pPr algn="r"/>
            <a:fld id="{F3477EC8-074D-41C4-94AE-E9EA7CEEA348}" type="slidenum">
              <a:rPr lang="en-US" smtClean="0"/>
              <a:pPr algn="r"/>
              <a:t>92</a:t>
            </a:fld>
            <a:endParaRPr lang="en-US"/>
          </a:p>
        </p:txBody>
      </p:sp>
      <p:pic>
        <p:nvPicPr>
          <p:cNvPr id="10" name="Graphic 9" descr="Chat">
            <a:extLst>
              <a:ext uri="{FF2B5EF4-FFF2-40B4-BE49-F238E27FC236}">
                <a16:creationId xmlns:a16="http://schemas.microsoft.com/office/drawing/2014/main" id="{E1E84E01-EA0B-40A2-8588-5A3BC08CA0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97384" y="0"/>
            <a:ext cx="1376362" cy="1376362"/>
          </a:xfrm>
          <a:prstGeom prst="rect">
            <a:avLst/>
          </a:prstGeom>
        </p:spPr>
      </p:pic>
    </p:spTree>
    <p:extLst>
      <p:ext uri="{BB962C8B-B14F-4D97-AF65-F5344CB8AC3E}">
        <p14:creationId xmlns:p14="http://schemas.microsoft.com/office/powerpoint/2010/main" val="25903180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Title 1"/>
          <p:cNvSpPr>
            <a:spLocks noGrp="1"/>
          </p:cNvSpPr>
          <p:nvPr>
            <p:ph type="title"/>
          </p:nvPr>
        </p:nvSpPr>
        <p:spPr/>
        <p:txBody>
          <a:bodyPr>
            <a:normAutofit/>
          </a:bodyPr>
          <a:lstStyle/>
          <a:p>
            <a:pPr defTabSz="514337"/>
            <a:r>
              <a:rPr altLang="en-US" sz="3600">
                <a:ea typeface="ＭＳ Ｐゴシック" panose="020B0600070205080204" pitchFamily="34" charset="-128"/>
              </a:rPr>
              <a:t>Five Elements of Fidelity</a:t>
            </a:r>
          </a:p>
        </p:txBody>
      </p:sp>
      <p:graphicFrame>
        <p:nvGraphicFramePr>
          <p:cNvPr id="100354" name="Chart 8" descr="There is a circle divided into 5 equal sections in the center of the slide.  The sections represent the five elements of fidelity and read: adherence, exposure, quality of delivery, program specificity, and student engagement.  Each element is described outside the circle.  Adherence means how well do we stick to the plan/curriculum/assessment?  Exposure means how often does a student recieve an intervention?  How long does an intervention last? Quality of delivery means how well is the intervention, assessment, or instruction delivered?  Do you use good teaching practices? Program specificity means how well is the intervention defined and different from other interventions?  Student engagement means how engaged and involved are the students in this intervention or activity?"/>
          <p:cNvGraphicFramePr>
            <a:graphicFrameLocks/>
          </p:cNvGraphicFramePr>
          <p:nvPr>
            <p:extLst>
              <p:ext uri="{D42A27DB-BD31-4B8C-83A1-F6EECF244321}">
                <p14:modId xmlns:p14="http://schemas.microsoft.com/office/powerpoint/2010/main" val="2493153326"/>
              </p:ext>
            </p:extLst>
          </p:nvPr>
        </p:nvGraphicFramePr>
        <p:xfrm>
          <a:off x="1454150" y="1009448"/>
          <a:ext cx="9245600" cy="5010150"/>
        </p:xfrm>
        <a:graphic>
          <a:graphicData uri="http://schemas.openxmlformats.org/presentationml/2006/ole">
            <mc:AlternateContent xmlns:mc="http://schemas.openxmlformats.org/markup-compatibility/2006">
              <mc:Choice xmlns:v="urn:schemas-microsoft-com:vml" Requires="v">
                <p:oleObj r:id="rId3" imgW="9242337" imgH="5011346" progId="Excel.Chart.8">
                  <p:embed/>
                </p:oleObj>
              </mc:Choice>
              <mc:Fallback>
                <p:oleObj r:id="rId3" imgW="9242337" imgH="5011346" progId="Excel.Chart.8">
                  <p:embed/>
                  <p:pic>
                    <p:nvPicPr>
                      <p:cNvPr id="100354" name="Chart 8" descr="There is a circle divided into 5 equal sections in the center of the slide.  The sections represent the five elements of fidelity and read: adherence, exposure, quality of delivery, program specificity, and student engagement.  Each element is described outside the circle.  Adherence means how well do we stick to the plan/curriculum/assessment?  Exposure means how often does a student recieve an intervention?  How long does an intervention last? Quality of delivery means how well is the intervention, assessment, or instruction delivered?  Do you use good teaching practices? Program specificity means how well is the intervention defined and different from other interventions?  Student engagement means how engaged and involved are the students in this intervention or activity?"/>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4150" y="1009448"/>
                        <a:ext cx="924560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p:cNvSpPr txBox="1">
            <a:spLocks noChangeArrowheads="1"/>
          </p:cNvSpPr>
          <p:nvPr/>
        </p:nvSpPr>
        <p:spPr bwMode="auto">
          <a:xfrm>
            <a:off x="7318879" y="1045231"/>
            <a:ext cx="2667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rgbClr val="A6A6A6"/>
              </a:buClr>
              <a:buFont typeface="Wingdings" panose="05000000000000000000" pitchFamily="2" charset="2"/>
              <a:buChar char="§"/>
              <a:defRPr sz="2400">
                <a:solidFill>
                  <a:srgbClr val="3B5978"/>
                </a:solidFill>
                <a:latin typeface="Arial" panose="020B0604020202020204" pitchFamily="34" charset="0"/>
                <a:cs typeface="Arial" panose="020B0604020202020204" pitchFamily="34" charset="0"/>
              </a:defRPr>
            </a:lvl1pPr>
            <a:lvl2pPr marL="742950" indent="-285750">
              <a:spcBef>
                <a:spcPts val="600"/>
              </a:spcBef>
              <a:buClr>
                <a:srgbClr val="A6A6A6"/>
              </a:buClr>
              <a:buFont typeface="Arial" panose="020B0604020202020204" pitchFamily="34" charset="0"/>
              <a:buChar char="•"/>
              <a:defRPr>
                <a:solidFill>
                  <a:srgbClr val="3B5978"/>
                </a:solidFill>
                <a:latin typeface="Arial" panose="020B0604020202020204" pitchFamily="34" charset="0"/>
                <a:cs typeface="Arial" panose="020B0604020202020204" pitchFamily="34" charset="0"/>
              </a:defRPr>
            </a:lvl2pPr>
            <a:lvl3pPr marL="1143000" indent="-228600">
              <a:spcBef>
                <a:spcPts val="600"/>
              </a:spcBef>
              <a:buClr>
                <a:srgbClr val="A6A6A6"/>
              </a:buClr>
              <a:buFont typeface="Franklin Gothic Book" panose="020B0503020102020204" pitchFamily="34" charset="0"/>
              <a:buChar char="–"/>
              <a:defRPr sz="1400">
                <a:solidFill>
                  <a:srgbClr val="3B5978"/>
                </a:solidFill>
                <a:latin typeface="Arial" panose="020B0604020202020204" pitchFamily="34" charset="0"/>
                <a:cs typeface="Arial" panose="020B0604020202020204" pitchFamily="34" charset="0"/>
              </a:defRPr>
            </a:lvl3pPr>
            <a:lvl4pPr marL="1600200" indent="-228600">
              <a:spcBef>
                <a:spcPts val="600"/>
              </a:spcBef>
              <a:buClr>
                <a:srgbClr val="A6A6A6"/>
              </a:buClr>
              <a:buSzPct val="75000"/>
              <a:buFont typeface="Courier New" panose="02070309020205020404" pitchFamily="49" charset="0"/>
              <a:buChar char="o"/>
              <a:defRPr sz="1400">
                <a:solidFill>
                  <a:srgbClr val="3B5978"/>
                </a:solidFill>
                <a:latin typeface="Arial" panose="020B0604020202020204" pitchFamily="34" charset="0"/>
                <a:cs typeface="Arial" panose="020B0604020202020204" pitchFamily="34" charset="0"/>
              </a:defRPr>
            </a:lvl4pPr>
            <a:lvl5pPr marL="2057400" indent="-228600">
              <a:spcBef>
                <a:spcPts val="600"/>
              </a:spcBef>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5pPr>
            <a:lvl6pPr marL="25146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6pPr>
            <a:lvl7pPr marL="29718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7pPr>
            <a:lvl8pPr marL="34290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8pPr>
            <a:lvl9pPr marL="38862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Adherence:</a:t>
            </a:r>
            <a:r>
              <a:rPr kumimoji="0" lang="en-US" altLang="en-US" sz="18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 How well do we stick to the plan, curriculum, or assessment? </a:t>
            </a:r>
          </a:p>
        </p:txBody>
      </p:sp>
      <p:sp>
        <p:nvSpPr>
          <p:cNvPr id="10" name="TextBox 9"/>
          <p:cNvSpPr txBox="1"/>
          <p:nvPr/>
        </p:nvSpPr>
        <p:spPr>
          <a:xfrm>
            <a:off x="7772400" y="3081024"/>
            <a:ext cx="2945640"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912B2A">
                  <a:lumMod val="75000"/>
                </a:srgbClr>
              </a:buClr>
              <a:buSzTx/>
              <a:buFontTx/>
              <a:buNone/>
              <a:tabLst/>
              <a:defRPr/>
            </a:pPr>
            <a:r>
              <a:rPr kumimoji="0" lang="en-US" sz="1800" b="1" i="0" u="none" strike="noStrike" kern="1200" cap="none" spc="0" normalizeH="0" baseline="0" noProof="0">
                <a:ln>
                  <a:noFill/>
                </a:ln>
                <a:solidFill>
                  <a:srgbClr val="262626"/>
                </a:solidFill>
                <a:effectLst/>
                <a:uLnTx/>
                <a:uFillTx/>
                <a:latin typeface="Arial" charset="0"/>
                <a:ea typeface="+mn-ea"/>
                <a:cs typeface="Arial" charset="0"/>
              </a:rPr>
              <a:t>Exposure/Duration:</a:t>
            </a:r>
            <a:r>
              <a:rPr kumimoji="0" lang="en-US" sz="1800" b="0" i="0" u="none" strike="noStrike" kern="1200" cap="none" spc="0" normalizeH="0" baseline="0" noProof="0">
                <a:ln>
                  <a:noFill/>
                </a:ln>
                <a:solidFill>
                  <a:srgbClr val="262626"/>
                </a:solidFill>
                <a:effectLst/>
                <a:uLnTx/>
                <a:uFillTx/>
                <a:latin typeface="Arial" charset="0"/>
                <a:ea typeface="+mn-ea"/>
                <a:cs typeface="Arial" charset="0"/>
              </a:rPr>
              <a:t> How often does a student receive an intervention? How long does an intervention last? </a:t>
            </a:r>
          </a:p>
        </p:txBody>
      </p:sp>
      <p:sp>
        <p:nvSpPr>
          <p:cNvPr id="11" name="TextBox 7"/>
          <p:cNvSpPr txBox="1"/>
          <p:nvPr/>
        </p:nvSpPr>
        <p:spPr>
          <a:xfrm>
            <a:off x="3047999" y="5006325"/>
            <a:ext cx="6581775" cy="646112"/>
          </a:xfrm>
          <a:prstGeom prst="rect">
            <a:avLst/>
          </a:prstGeom>
          <a:noFill/>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912B2A">
                  <a:lumMod val="75000"/>
                </a:srgbClr>
              </a:buClr>
              <a:buSzTx/>
              <a:buFontTx/>
              <a:buNone/>
              <a:tabLst/>
              <a:defRPr/>
            </a:pPr>
            <a:r>
              <a:rPr kumimoji="0" lang="en-US" sz="1800" b="1" i="0" u="none" strike="noStrike" kern="1200" cap="none" spc="0" normalizeH="0" baseline="0" noProof="0">
                <a:ln>
                  <a:noFill/>
                </a:ln>
                <a:solidFill>
                  <a:srgbClr val="262626"/>
                </a:solidFill>
                <a:effectLst/>
                <a:uLnTx/>
                <a:uFillTx/>
                <a:latin typeface="Arial"/>
                <a:ea typeface="+mn-ea"/>
                <a:cs typeface="+mn-cs"/>
              </a:rPr>
              <a:t>Quality of Delivery: </a:t>
            </a:r>
            <a:r>
              <a:rPr kumimoji="0" lang="en-US" sz="1800" b="0" i="0" u="none" strike="noStrike" kern="1200" cap="none" spc="0" normalizeH="0" baseline="0" noProof="0">
                <a:ln>
                  <a:noFill/>
                </a:ln>
                <a:solidFill>
                  <a:srgbClr val="262626"/>
                </a:solidFill>
                <a:effectLst/>
                <a:uLnTx/>
                <a:uFillTx/>
                <a:latin typeface="Arial"/>
                <a:ea typeface="+mn-ea"/>
                <a:cs typeface="+mn-cs"/>
              </a:rPr>
              <a:t>How well is the intervention, assessment, or instruction delivered? Do you use good teaching practices?</a:t>
            </a:r>
            <a:endParaRPr kumimoji="0" lang="en-US" sz="1100" b="0" i="0" u="none" strike="noStrike" kern="1200" cap="none" spc="0" normalizeH="0" baseline="0" noProof="0">
              <a:ln>
                <a:noFill/>
              </a:ln>
              <a:solidFill>
                <a:srgbClr val="262626"/>
              </a:solidFill>
              <a:effectLst/>
              <a:uLnTx/>
              <a:uFillTx/>
              <a:latin typeface="Arial"/>
              <a:ea typeface="+mn-ea"/>
              <a:cs typeface="+mn-cs"/>
            </a:endParaRPr>
          </a:p>
        </p:txBody>
      </p:sp>
      <p:sp>
        <p:nvSpPr>
          <p:cNvPr id="12" name="TextBox 7"/>
          <p:cNvSpPr txBox="1">
            <a:spLocks noChangeArrowheads="1"/>
          </p:cNvSpPr>
          <p:nvPr/>
        </p:nvSpPr>
        <p:spPr bwMode="auto">
          <a:xfrm>
            <a:off x="1714499" y="3146941"/>
            <a:ext cx="2667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rgbClr val="A6A6A6"/>
              </a:buClr>
              <a:buFont typeface="Wingdings" panose="05000000000000000000" pitchFamily="2" charset="2"/>
              <a:buChar char="§"/>
              <a:defRPr sz="2400">
                <a:solidFill>
                  <a:srgbClr val="3B5978"/>
                </a:solidFill>
                <a:latin typeface="Arial" panose="020B0604020202020204" pitchFamily="34" charset="0"/>
                <a:cs typeface="Arial" panose="020B0604020202020204" pitchFamily="34" charset="0"/>
              </a:defRPr>
            </a:lvl1pPr>
            <a:lvl2pPr marL="742950" indent="-285750">
              <a:spcBef>
                <a:spcPts val="600"/>
              </a:spcBef>
              <a:buClr>
                <a:srgbClr val="A6A6A6"/>
              </a:buClr>
              <a:buFont typeface="Arial" panose="020B0604020202020204" pitchFamily="34" charset="0"/>
              <a:buChar char="•"/>
              <a:defRPr>
                <a:solidFill>
                  <a:srgbClr val="3B5978"/>
                </a:solidFill>
                <a:latin typeface="Arial" panose="020B0604020202020204" pitchFamily="34" charset="0"/>
                <a:cs typeface="Arial" panose="020B0604020202020204" pitchFamily="34" charset="0"/>
              </a:defRPr>
            </a:lvl2pPr>
            <a:lvl3pPr marL="1143000" indent="-228600">
              <a:spcBef>
                <a:spcPts val="600"/>
              </a:spcBef>
              <a:buClr>
                <a:srgbClr val="A6A6A6"/>
              </a:buClr>
              <a:buFont typeface="Franklin Gothic Book" panose="020B0503020102020204" pitchFamily="34" charset="0"/>
              <a:buChar char="–"/>
              <a:defRPr sz="1400">
                <a:solidFill>
                  <a:srgbClr val="3B5978"/>
                </a:solidFill>
                <a:latin typeface="Arial" panose="020B0604020202020204" pitchFamily="34" charset="0"/>
                <a:cs typeface="Arial" panose="020B0604020202020204" pitchFamily="34" charset="0"/>
              </a:defRPr>
            </a:lvl3pPr>
            <a:lvl4pPr marL="1600200" indent="-228600">
              <a:spcBef>
                <a:spcPts val="600"/>
              </a:spcBef>
              <a:buClr>
                <a:srgbClr val="A6A6A6"/>
              </a:buClr>
              <a:buSzPct val="75000"/>
              <a:buFont typeface="Courier New" panose="02070309020205020404" pitchFamily="49" charset="0"/>
              <a:buChar char="o"/>
              <a:defRPr sz="1400">
                <a:solidFill>
                  <a:srgbClr val="3B5978"/>
                </a:solidFill>
                <a:latin typeface="Arial" panose="020B0604020202020204" pitchFamily="34" charset="0"/>
                <a:cs typeface="Arial" panose="020B0604020202020204" pitchFamily="34" charset="0"/>
              </a:defRPr>
            </a:lvl4pPr>
            <a:lvl5pPr marL="2057400" indent="-228600">
              <a:spcBef>
                <a:spcPts val="600"/>
              </a:spcBef>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5pPr>
            <a:lvl6pPr marL="25146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6pPr>
            <a:lvl7pPr marL="29718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7pPr>
            <a:lvl8pPr marL="34290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8pPr>
            <a:lvl9pPr marL="38862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Program Specificity: </a:t>
            </a:r>
            <a:r>
              <a:rPr kumimoji="0" lang="en-US" altLang="en-US" sz="18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How well is the intervention defined and different from other interventions?</a:t>
            </a:r>
          </a:p>
        </p:txBody>
      </p:sp>
      <p:sp>
        <p:nvSpPr>
          <p:cNvPr id="15" name="TextBox 7"/>
          <p:cNvSpPr txBox="1">
            <a:spLocks noChangeArrowheads="1"/>
          </p:cNvSpPr>
          <p:nvPr/>
        </p:nvSpPr>
        <p:spPr bwMode="auto">
          <a:xfrm>
            <a:off x="2206121" y="1009448"/>
            <a:ext cx="27432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rgbClr val="A6A6A6"/>
              </a:buClr>
              <a:buFont typeface="Wingdings" panose="05000000000000000000" pitchFamily="2" charset="2"/>
              <a:buChar char="§"/>
              <a:defRPr sz="2400">
                <a:solidFill>
                  <a:srgbClr val="3B5978"/>
                </a:solidFill>
                <a:latin typeface="Arial" panose="020B0604020202020204" pitchFamily="34" charset="0"/>
                <a:cs typeface="Arial" panose="020B0604020202020204" pitchFamily="34" charset="0"/>
              </a:defRPr>
            </a:lvl1pPr>
            <a:lvl2pPr marL="742950" indent="-285750">
              <a:spcBef>
                <a:spcPts val="600"/>
              </a:spcBef>
              <a:buClr>
                <a:srgbClr val="A6A6A6"/>
              </a:buClr>
              <a:buFont typeface="Arial" panose="020B0604020202020204" pitchFamily="34" charset="0"/>
              <a:buChar char="•"/>
              <a:defRPr>
                <a:solidFill>
                  <a:srgbClr val="3B5978"/>
                </a:solidFill>
                <a:latin typeface="Arial" panose="020B0604020202020204" pitchFamily="34" charset="0"/>
                <a:cs typeface="Arial" panose="020B0604020202020204" pitchFamily="34" charset="0"/>
              </a:defRPr>
            </a:lvl2pPr>
            <a:lvl3pPr marL="1143000" indent="-228600">
              <a:spcBef>
                <a:spcPts val="600"/>
              </a:spcBef>
              <a:buClr>
                <a:srgbClr val="A6A6A6"/>
              </a:buClr>
              <a:buFont typeface="Franklin Gothic Book" panose="020B0503020102020204" pitchFamily="34" charset="0"/>
              <a:buChar char="–"/>
              <a:defRPr sz="1400">
                <a:solidFill>
                  <a:srgbClr val="3B5978"/>
                </a:solidFill>
                <a:latin typeface="Arial" panose="020B0604020202020204" pitchFamily="34" charset="0"/>
                <a:cs typeface="Arial" panose="020B0604020202020204" pitchFamily="34" charset="0"/>
              </a:defRPr>
            </a:lvl3pPr>
            <a:lvl4pPr marL="1600200" indent="-228600">
              <a:spcBef>
                <a:spcPts val="600"/>
              </a:spcBef>
              <a:buClr>
                <a:srgbClr val="A6A6A6"/>
              </a:buClr>
              <a:buSzPct val="75000"/>
              <a:buFont typeface="Courier New" panose="02070309020205020404" pitchFamily="49" charset="0"/>
              <a:buChar char="o"/>
              <a:defRPr sz="1400">
                <a:solidFill>
                  <a:srgbClr val="3B5978"/>
                </a:solidFill>
                <a:latin typeface="Arial" panose="020B0604020202020204" pitchFamily="34" charset="0"/>
                <a:cs typeface="Arial" panose="020B0604020202020204" pitchFamily="34" charset="0"/>
              </a:defRPr>
            </a:lvl4pPr>
            <a:lvl5pPr marL="2057400" indent="-228600">
              <a:spcBef>
                <a:spcPts val="600"/>
              </a:spcBef>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5pPr>
            <a:lvl6pPr marL="25146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6pPr>
            <a:lvl7pPr marL="29718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7pPr>
            <a:lvl8pPr marL="34290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8pPr>
            <a:lvl9pPr marL="38862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Student Engagement: </a:t>
            </a:r>
            <a:r>
              <a:rPr kumimoji="0" lang="en-US" altLang="en-US" sz="18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How engaged and involved are the students in this intervention or activity?</a:t>
            </a:r>
          </a:p>
        </p:txBody>
      </p:sp>
      <p:sp>
        <p:nvSpPr>
          <p:cNvPr id="100357" name="TextBox 6"/>
          <p:cNvSpPr txBox="1">
            <a:spLocks noChangeArrowheads="1"/>
          </p:cNvSpPr>
          <p:nvPr/>
        </p:nvSpPr>
        <p:spPr bwMode="auto">
          <a:xfrm>
            <a:off x="352384" y="5758681"/>
            <a:ext cx="83412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A6A6A6"/>
              </a:buClr>
              <a:buFont typeface="Wingdings" panose="05000000000000000000" pitchFamily="2" charset="2"/>
              <a:buChar char="§"/>
              <a:defRPr sz="2400">
                <a:solidFill>
                  <a:srgbClr val="3B5978"/>
                </a:solidFill>
                <a:latin typeface="Arial" panose="020B0604020202020204" pitchFamily="34" charset="0"/>
                <a:cs typeface="Arial" panose="020B0604020202020204" pitchFamily="34" charset="0"/>
              </a:defRPr>
            </a:lvl1pPr>
            <a:lvl2pPr marL="742950" indent="-285750">
              <a:spcBef>
                <a:spcPts val="600"/>
              </a:spcBef>
              <a:buClr>
                <a:srgbClr val="A6A6A6"/>
              </a:buClr>
              <a:buFont typeface="Arial" panose="020B0604020202020204" pitchFamily="34" charset="0"/>
              <a:buChar char="•"/>
              <a:defRPr>
                <a:solidFill>
                  <a:srgbClr val="3B5978"/>
                </a:solidFill>
                <a:latin typeface="Arial" panose="020B0604020202020204" pitchFamily="34" charset="0"/>
                <a:cs typeface="Arial" panose="020B0604020202020204" pitchFamily="34" charset="0"/>
              </a:defRPr>
            </a:lvl2pPr>
            <a:lvl3pPr marL="1143000" indent="-228600">
              <a:spcBef>
                <a:spcPts val="600"/>
              </a:spcBef>
              <a:buClr>
                <a:srgbClr val="A6A6A6"/>
              </a:buClr>
              <a:buFont typeface="Franklin Gothic Book" panose="020B0503020102020204" pitchFamily="34" charset="0"/>
              <a:buChar char="–"/>
              <a:defRPr sz="1400">
                <a:solidFill>
                  <a:srgbClr val="3B5978"/>
                </a:solidFill>
                <a:latin typeface="Arial" panose="020B0604020202020204" pitchFamily="34" charset="0"/>
                <a:cs typeface="Arial" panose="020B0604020202020204" pitchFamily="34" charset="0"/>
              </a:defRPr>
            </a:lvl3pPr>
            <a:lvl4pPr marL="1600200" indent="-228600">
              <a:spcBef>
                <a:spcPts val="600"/>
              </a:spcBef>
              <a:buClr>
                <a:srgbClr val="A6A6A6"/>
              </a:buClr>
              <a:buSzPct val="75000"/>
              <a:buFont typeface="Courier New" panose="02070309020205020404" pitchFamily="49" charset="0"/>
              <a:buChar char="o"/>
              <a:defRPr sz="1400">
                <a:solidFill>
                  <a:srgbClr val="3B5978"/>
                </a:solidFill>
                <a:latin typeface="Arial" panose="020B0604020202020204" pitchFamily="34" charset="0"/>
                <a:cs typeface="Arial" panose="020B0604020202020204" pitchFamily="34" charset="0"/>
              </a:defRPr>
            </a:lvl4pPr>
            <a:lvl5pPr marL="2057400" indent="-228600">
              <a:spcBef>
                <a:spcPts val="600"/>
              </a:spcBef>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5pPr>
            <a:lvl6pPr marL="25146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6pPr>
            <a:lvl7pPr marL="29718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7pPr>
            <a:lvl8pPr marL="34290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8pPr>
            <a:lvl9pPr marL="38862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9pPr>
          </a:lstStyle>
          <a:p>
            <a:pPr lvl="0">
              <a:spcBef>
                <a:spcPct val="0"/>
              </a:spcBef>
              <a:buClrTx/>
              <a:buNone/>
              <a:defRPr/>
            </a:pPr>
            <a:r>
              <a:rPr kumimoji="0" lang="en-US" altLang="en-US" sz="1000" b="0" i="0" u="none" strike="noStrike" kern="1200" cap="none" spc="0" normalizeH="0" baseline="0" noProof="0">
                <a:ln>
                  <a:noFill/>
                </a:ln>
                <a:solidFill>
                  <a:srgbClr val="262626"/>
                </a:solidFill>
                <a:effectLst/>
                <a:uLnTx/>
                <a:uFillTx/>
              </a:rPr>
              <a:t>Sources: Dane </a:t>
            </a:r>
            <a:r>
              <a:rPr lang="en-US" altLang="en-US" sz="1000">
                <a:solidFill>
                  <a:srgbClr val="262626"/>
                </a:solidFill>
              </a:rPr>
              <a:t>and</a:t>
            </a:r>
            <a:r>
              <a:rPr kumimoji="0" lang="en-US" altLang="en-US" sz="1000" b="0" i="0" u="none" strike="noStrike" kern="1200" cap="none" spc="0" normalizeH="0" baseline="0" noProof="0">
                <a:ln>
                  <a:noFill/>
                </a:ln>
                <a:solidFill>
                  <a:srgbClr val="262626"/>
                </a:solidFill>
                <a:effectLst/>
                <a:uLnTx/>
                <a:uFillTx/>
              </a:rPr>
              <a:t> Schneider (1998); Gresham, </a:t>
            </a:r>
            <a:r>
              <a:rPr lang="en-US" sz="1000">
                <a:solidFill>
                  <a:schemeClr val="tx1"/>
                </a:solidFill>
              </a:rPr>
              <a:t>Gansle, Noell, Cohen, and Rosenblum</a:t>
            </a:r>
            <a:r>
              <a:rPr kumimoji="0" lang="en-US" altLang="en-US" sz="1000" b="0" i="0" u="none" strike="noStrike" kern="1200" cap="none" spc="0" normalizeH="0" baseline="0" noProof="0">
                <a:ln>
                  <a:noFill/>
                </a:ln>
                <a:solidFill>
                  <a:srgbClr val="262626"/>
                </a:solidFill>
                <a:effectLst/>
                <a:uLnTx/>
                <a:uFillTx/>
              </a:rPr>
              <a:t> (1993); O’Donnell (2008).</a:t>
            </a:r>
          </a:p>
        </p:txBody>
      </p:sp>
      <p:sp>
        <p:nvSpPr>
          <p:cNvPr id="5" name="Slide Number Placeholder 4">
            <a:extLst>
              <a:ext uri="{FF2B5EF4-FFF2-40B4-BE49-F238E27FC236}">
                <a16:creationId xmlns:a16="http://schemas.microsoft.com/office/drawing/2014/main" id="{A575DDCB-93DA-4E65-AAD5-A0C49EE93DBB}"/>
              </a:ext>
            </a:extLst>
          </p:cNvPr>
          <p:cNvSpPr>
            <a:spLocks noGrp="1"/>
          </p:cNvSpPr>
          <p:nvPr>
            <p:ph type="sldNum" sz="quarter" idx="14"/>
          </p:nvPr>
        </p:nvSpPr>
        <p:spPr/>
        <p:txBody>
          <a:bodyPr/>
          <a:lstStyle/>
          <a:p>
            <a:fld id="{99A20822-4A49-4D36-86E3-300BA48D3F00}" type="slidenum">
              <a:rPr lang="en-US" smtClean="0"/>
              <a:pPr/>
              <a:t>93</a:t>
            </a:fld>
            <a:endParaRPr lang="en-US"/>
          </a:p>
        </p:txBody>
      </p:sp>
    </p:spTree>
    <p:extLst>
      <p:ext uri="{BB962C8B-B14F-4D97-AF65-F5344CB8AC3E}">
        <p14:creationId xmlns:p14="http://schemas.microsoft.com/office/powerpoint/2010/main" val="1396969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0" grpId="1"/>
      <p:bldP spid="11" grpId="0"/>
      <p:bldP spid="11" grpId="1"/>
      <p:bldP spid="12" grpId="0"/>
      <p:bldP spid="12" grpId="1"/>
      <p:bldP spid="1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7B81E-0E89-4EC9-AB09-7A00CFFBE6D9}"/>
              </a:ext>
            </a:extLst>
          </p:cNvPr>
          <p:cNvSpPr>
            <a:spLocks noGrp="1"/>
          </p:cNvSpPr>
          <p:nvPr>
            <p:ph type="title"/>
          </p:nvPr>
        </p:nvSpPr>
        <p:spPr/>
        <p:txBody>
          <a:bodyPr/>
          <a:lstStyle/>
          <a:p>
            <a:r>
              <a:rPr lang="en-US"/>
              <a:t>A Tool to Measure Fidelity </a:t>
            </a:r>
          </a:p>
        </p:txBody>
      </p:sp>
      <p:sp>
        <p:nvSpPr>
          <p:cNvPr id="4" name="Content Placeholder 3">
            <a:extLst>
              <a:ext uri="{FF2B5EF4-FFF2-40B4-BE49-F238E27FC236}">
                <a16:creationId xmlns:a16="http://schemas.microsoft.com/office/drawing/2014/main" id="{37F472CE-F19C-4F2F-8B71-596D79206B53}"/>
              </a:ext>
            </a:extLst>
          </p:cNvPr>
          <p:cNvSpPr>
            <a:spLocks noGrp="1"/>
          </p:cNvSpPr>
          <p:nvPr>
            <p:ph sz="quarter" idx="14"/>
          </p:nvPr>
        </p:nvSpPr>
        <p:spPr/>
        <p:txBody>
          <a:bodyPr/>
          <a:lstStyle/>
          <a:p>
            <a:endParaRPr lang="en-US"/>
          </a:p>
        </p:txBody>
      </p:sp>
      <p:pic>
        <p:nvPicPr>
          <p:cNvPr id="9" name="Picture 8" descr="Screenshot of NCII's student intervention implementation log">
            <a:extLst>
              <a:ext uri="{FF2B5EF4-FFF2-40B4-BE49-F238E27FC236}">
                <a16:creationId xmlns:a16="http://schemas.microsoft.com/office/drawing/2014/main" id="{9038DD70-AEF2-4644-8ED3-4113C6792629}"/>
              </a:ext>
            </a:extLst>
          </p:cNvPr>
          <p:cNvPicPr>
            <a:picLocks noChangeAspect="1"/>
          </p:cNvPicPr>
          <p:nvPr/>
        </p:nvPicPr>
        <p:blipFill rotWithShape="1">
          <a:blip r:embed="rId3"/>
          <a:srcRect b="1923"/>
          <a:stretch/>
        </p:blipFill>
        <p:spPr>
          <a:xfrm>
            <a:off x="3859077" y="1143000"/>
            <a:ext cx="4649491" cy="4664399"/>
          </a:xfrm>
          <a:prstGeom prst="rect">
            <a:avLst/>
          </a:prstGeom>
          <a:ln>
            <a:solidFill>
              <a:schemeClr val="tx1"/>
            </a:solidFill>
          </a:ln>
        </p:spPr>
      </p:pic>
      <p:sp>
        <p:nvSpPr>
          <p:cNvPr id="5" name="Slide Number Placeholder 4">
            <a:extLst>
              <a:ext uri="{FF2B5EF4-FFF2-40B4-BE49-F238E27FC236}">
                <a16:creationId xmlns:a16="http://schemas.microsoft.com/office/drawing/2014/main" id="{D77DE50B-6221-4C61-8C4D-EC05C0F4597A}"/>
              </a:ext>
            </a:extLst>
          </p:cNvPr>
          <p:cNvSpPr>
            <a:spLocks noGrp="1"/>
          </p:cNvSpPr>
          <p:nvPr>
            <p:ph type="sldNum" sz="quarter" idx="12"/>
          </p:nvPr>
        </p:nvSpPr>
        <p:spPr/>
        <p:txBody>
          <a:bodyPr/>
          <a:lstStyle/>
          <a:p>
            <a:fld id="{99A20822-4A49-4D36-86E3-300BA48D3F00}" type="slidenum">
              <a:rPr lang="en-US" smtClean="0"/>
              <a:t>94</a:t>
            </a:fld>
            <a:endParaRPr lang="en-US"/>
          </a:p>
        </p:txBody>
      </p:sp>
      <p:sp>
        <p:nvSpPr>
          <p:cNvPr id="8" name="Rectangle 7">
            <a:extLst>
              <a:ext uri="{FF2B5EF4-FFF2-40B4-BE49-F238E27FC236}">
                <a16:creationId xmlns:a16="http://schemas.microsoft.com/office/drawing/2014/main" id="{E02641D1-25DA-41A0-A4DF-D3E79980DF50}"/>
              </a:ext>
            </a:extLst>
          </p:cNvPr>
          <p:cNvSpPr/>
          <p:nvPr/>
        </p:nvSpPr>
        <p:spPr>
          <a:xfrm>
            <a:off x="361664" y="5785751"/>
            <a:ext cx="8391864" cy="246221"/>
          </a:xfrm>
          <a:prstGeom prst="rect">
            <a:avLst/>
          </a:prstGeom>
        </p:spPr>
        <p:txBody>
          <a:bodyPr wrap="square">
            <a:spAutoFit/>
          </a:bodyPr>
          <a:lstStyle/>
          <a:p>
            <a:r>
              <a:rPr lang="en-US" sz="1000"/>
              <a:t>Source: </a:t>
            </a:r>
            <a:r>
              <a:rPr lang="en-US" sz="1000">
                <a:hlinkClick r:id="rId4"/>
              </a:rPr>
              <a:t>https://intensiveintervention.org/sites/default/files/DBI_Weekly_Log_508.pdf</a:t>
            </a:r>
            <a:r>
              <a:rPr lang="en-US" sz="1000"/>
              <a:t>.</a:t>
            </a:r>
          </a:p>
        </p:txBody>
      </p:sp>
    </p:spTree>
    <p:extLst>
      <p:ext uri="{BB962C8B-B14F-4D97-AF65-F5344CB8AC3E}">
        <p14:creationId xmlns:p14="http://schemas.microsoft.com/office/powerpoint/2010/main" val="8249584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6C0076-3056-415C-9229-2A62F6D6B6A8}"/>
              </a:ext>
            </a:extLst>
          </p:cNvPr>
          <p:cNvSpPr>
            <a:spLocks noGrp="1"/>
          </p:cNvSpPr>
          <p:nvPr>
            <p:ph type="title"/>
          </p:nvPr>
        </p:nvSpPr>
        <p:spPr/>
        <p:txBody>
          <a:bodyPr/>
          <a:lstStyle/>
          <a:p>
            <a:r>
              <a:rPr lang="en-US"/>
              <a:t>What Does This Look Like in Practice? A Reading Example</a:t>
            </a:r>
          </a:p>
        </p:txBody>
      </p:sp>
      <p:sp>
        <p:nvSpPr>
          <p:cNvPr id="5" name="Slide Number Placeholder 4">
            <a:extLst>
              <a:ext uri="{FF2B5EF4-FFF2-40B4-BE49-F238E27FC236}">
                <a16:creationId xmlns:a16="http://schemas.microsoft.com/office/drawing/2014/main" id="{025E8AE6-EC78-4F21-B679-A3B660A23743}"/>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Arial"/>
                <a:cs typeface="Calibri"/>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000" b="0" i="0" u="none" strike="noStrike" kern="1200" cap="none" spc="0" normalizeH="0" baseline="0" noProof="0">
              <a:ln>
                <a:noFill/>
              </a:ln>
              <a:solidFill>
                <a:srgbClr val="262626"/>
              </a:solidFill>
              <a:effectLst/>
              <a:uLnTx/>
              <a:uFillTx/>
              <a:latin typeface="Arial"/>
              <a:cs typeface="Calibri"/>
            </a:endParaRPr>
          </a:p>
        </p:txBody>
      </p:sp>
    </p:spTree>
    <p:extLst>
      <p:ext uri="{BB962C8B-B14F-4D97-AF65-F5344CB8AC3E}">
        <p14:creationId xmlns:p14="http://schemas.microsoft.com/office/powerpoint/2010/main" val="19365335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Using the Taxonomy to Intensify and Individualize an Intervention for Kelsey</a:t>
            </a:r>
          </a:p>
        </p:txBody>
      </p:sp>
      <p:sp>
        <p:nvSpPr>
          <p:cNvPr id="5" name="Slide Number Placeholder 4"/>
          <p:cNvSpPr>
            <a:spLocks noGrp="1"/>
          </p:cNvSpPr>
          <p:nvPr>
            <p:ph type="sldNum" sz="quarter" idx="14"/>
          </p:nvPr>
        </p:nvSpPr>
        <p:spPr>
          <a:prstGeom prst="rect">
            <a:avLst/>
          </a:prstGeom>
        </p:spPr>
        <p:txBody>
          <a:bodyPr/>
          <a:lstStyle/>
          <a:p>
            <a:fld id="{4DBB3109-6B36-4C42-ABE5-993D6B0A452A}" type="slidenum">
              <a:rPr lang="en-US" smtClean="0"/>
              <a:pPr/>
              <a:t>96</a:t>
            </a:fld>
            <a:endParaRPr lang="en-US"/>
          </a:p>
        </p:txBody>
      </p:sp>
      <p:sp>
        <p:nvSpPr>
          <p:cNvPr id="4" name="Content Placeholder 3"/>
          <p:cNvSpPr>
            <a:spLocks noGrp="1"/>
          </p:cNvSpPr>
          <p:nvPr>
            <p:ph sz="quarter" idx="15"/>
          </p:nvPr>
        </p:nvSpPr>
        <p:spPr>
          <a:xfrm>
            <a:off x="457200" y="1459148"/>
            <a:ext cx="7955280" cy="4255851"/>
          </a:xfrm>
          <a:ln>
            <a:noFill/>
          </a:ln>
        </p:spPr>
        <p:txBody>
          <a:bodyPr vert="horz" lIns="0" tIns="0" rIns="0" bIns="0" rtlCol="0" anchor="t">
            <a:normAutofit/>
          </a:bodyPr>
          <a:lstStyle/>
          <a:p>
            <a:pPr marL="239395" indent="-239395"/>
            <a:r>
              <a:rPr lang="en-US" sz="2400" b="1"/>
              <a:t>Background</a:t>
            </a:r>
            <a:r>
              <a:rPr lang="en-US" sz="2400"/>
              <a:t>: Kelsey presented serious reading problems at the beginning of second grade. Classroom assessments and diagnostic assessments identified three deficit areas: phonological awareness, word study, and reading fluency.</a:t>
            </a:r>
            <a:endParaRPr lang="en-US"/>
          </a:p>
          <a:p>
            <a:pPr marL="239395" indent="-239395">
              <a:spcBef>
                <a:spcPts val="1200"/>
              </a:spcBef>
            </a:pPr>
            <a:r>
              <a:rPr lang="en-US" sz="2400" b="1"/>
              <a:t>Intervention program</a:t>
            </a:r>
            <a:r>
              <a:rPr lang="en-US" sz="2400"/>
              <a:t>:</a:t>
            </a:r>
            <a:r>
              <a:rPr lang="en-US" sz="2400" b="1"/>
              <a:t> </a:t>
            </a:r>
            <a:r>
              <a:rPr lang="en-US" sz="2400"/>
              <a:t>Kelsey’s teacher selected a research-validated program that addressed phonological awareness, word study, and fluency skills.</a:t>
            </a:r>
          </a:p>
          <a:p>
            <a:pPr marL="239395" indent="-239395">
              <a:buNone/>
            </a:pPr>
            <a:endParaRPr lang="en-US" sz="2400"/>
          </a:p>
        </p:txBody>
      </p:sp>
      <p:pic>
        <p:nvPicPr>
          <p:cNvPr id="7" name="Picture 6" descr="picture of a teacher working with a student on reading">
            <a:extLst>
              <a:ext uri="{FF2B5EF4-FFF2-40B4-BE49-F238E27FC236}">
                <a16:creationId xmlns:a16="http://schemas.microsoft.com/office/drawing/2014/main" id="{C5702365-1C8E-444A-A56C-49AE9372E54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620198" y="1625002"/>
            <a:ext cx="3154680" cy="2103120"/>
          </a:xfrm>
          <a:prstGeom prst="rect">
            <a:avLst/>
          </a:prstGeom>
        </p:spPr>
      </p:pic>
      <p:sp>
        <p:nvSpPr>
          <p:cNvPr id="3" name="Text Placeholder 2">
            <a:extLst>
              <a:ext uri="{FF2B5EF4-FFF2-40B4-BE49-F238E27FC236}">
                <a16:creationId xmlns:a16="http://schemas.microsoft.com/office/drawing/2014/main" id="{45C8D927-4F80-41FA-ABED-709760DAF1D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3041503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Begin With a Validated Intervention!</a:t>
            </a:r>
          </a:p>
        </p:txBody>
      </p:sp>
      <p:sp>
        <p:nvSpPr>
          <p:cNvPr id="5" name="Slide Number Placeholder 4"/>
          <p:cNvSpPr>
            <a:spLocks noGrp="1"/>
          </p:cNvSpPr>
          <p:nvPr>
            <p:ph type="sldNum" sz="quarter" idx="14"/>
          </p:nvPr>
        </p:nvSpPr>
        <p:spPr/>
        <p:txBody>
          <a:bodyPr/>
          <a:lstStyle/>
          <a:p>
            <a:fld id="{4DBB3109-6B36-4C42-ABE5-993D6B0A452A}" type="slidenum">
              <a:rPr lang="en-US" smtClean="0"/>
              <a:pPr/>
              <a:t>97</a:t>
            </a:fld>
            <a:endParaRPr lang="en-US"/>
          </a:p>
        </p:txBody>
      </p:sp>
      <p:graphicFrame>
        <p:nvGraphicFramePr>
          <p:cNvPr id="8" name="Content Placeholder 7"/>
          <p:cNvGraphicFramePr>
            <a:graphicFrameLocks noGrp="1"/>
          </p:cNvGraphicFramePr>
          <p:nvPr>
            <p:ph sz="quarter" idx="15"/>
          </p:nvPr>
        </p:nvGraphicFramePr>
        <p:xfrm>
          <a:off x="558962" y="1077137"/>
          <a:ext cx="11274425" cy="4663440"/>
        </p:xfrm>
        <a:graphic>
          <a:graphicData uri="http://schemas.openxmlformats.org/drawingml/2006/table">
            <a:tbl>
              <a:tblPr firstRow="1" firstCol="1" bandRow="1">
                <a:tableStyleId>{5C22544A-7EE6-4342-B048-85BDC9FD1C3A}</a:tableStyleId>
              </a:tblPr>
              <a:tblGrid>
                <a:gridCol w="3447617">
                  <a:extLst>
                    <a:ext uri="{9D8B030D-6E8A-4147-A177-3AD203B41FA5}">
                      <a16:colId xmlns:a16="http://schemas.microsoft.com/office/drawing/2014/main" val="20000"/>
                    </a:ext>
                  </a:extLst>
                </a:gridCol>
                <a:gridCol w="1128869">
                  <a:extLst>
                    <a:ext uri="{9D8B030D-6E8A-4147-A177-3AD203B41FA5}">
                      <a16:colId xmlns:a16="http://schemas.microsoft.com/office/drawing/2014/main" val="20001"/>
                    </a:ext>
                  </a:extLst>
                </a:gridCol>
                <a:gridCol w="6697939">
                  <a:extLst>
                    <a:ext uri="{9D8B030D-6E8A-4147-A177-3AD203B41FA5}">
                      <a16:colId xmlns:a16="http://schemas.microsoft.com/office/drawing/2014/main" val="20002"/>
                    </a:ext>
                  </a:extLst>
                </a:gridCol>
              </a:tblGrid>
              <a:tr h="759891">
                <a:tc>
                  <a:txBody>
                    <a:bodyPr/>
                    <a:lstStyle/>
                    <a:p>
                      <a:pPr marL="0" marR="0">
                        <a:lnSpc>
                          <a:spcPct val="107000"/>
                        </a:lnSpc>
                        <a:spcBef>
                          <a:spcPts val="0"/>
                        </a:spcBef>
                        <a:spcAft>
                          <a:spcPts val="0"/>
                        </a:spcAft>
                      </a:pPr>
                      <a:r>
                        <a:rPr lang="en-US" sz="2400">
                          <a:effectLst/>
                        </a:rPr>
                        <a:t>Intervention</a:t>
                      </a:r>
                      <a:r>
                        <a:rPr lang="en-US" sz="2400" baseline="0">
                          <a:effectLst/>
                        </a:rPr>
                        <a:t> </a:t>
                      </a:r>
                      <a:r>
                        <a:rPr lang="en-US" sz="2400">
                          <a:effectLst/>
                        </a:rPr>
                        <a:t>Dimensions </a:t>
                      </a:r>
                      <a:endParaRPr lang="en-US" sz="1600">
                        <a:effectLst/>
                      </a:endParaRPr>
                    </a:p>
                  </a:txBody>
                  <a:tcPr marL="64708" marR="64708" marT="0" marB="0"/>
                </a:tc>
                <a:tc>
                  <a:txBody>
                    <a:bodyPr/>
                    <a:lstStyle/>
                    <a:p>
                      <a:pPr marL="0" marR="0" algn="ctr">
                        <a:lnSpc>
                          <a:spcPct val="107000"/>
                        </a:lnSpc>
                        <a:spcBef>
                          <a:spcPts val="0"/>
                        </a:spcBef>
                        <a:spcAft>
                          <a:spcPts val="0"/>
                        </a:spcAft>
                      </a:pPr>
                      <a:r>
                        <a:rPr lang="en-US" sz="1400">
                          <a:effectLst/>
                        </a:rPr>
                        <a:t>Rating</a:t>
                      </a:r>
                      <a:endParaRPr lang="en-US" sz="900">
                        <a:effectLst/>
                      </a:endParaRPr>
                    </a:p>
                    <a:p>
                      <a:pPr marL="0" marR="0" algn="ctr">
                        <a:lnSpc>
                          <a:spcPct val="107000"/>
                        </a:lnSpc>
                        <a:spcBef>
                          <a:spcPts val="0"/>
                        </a:spcBef>
                        <a:spcAft>
                          <a:spcPts val="0"/>
                        </a:spcAft>
                      </a:pPr>
                      <a:r>
                        <a:rPr lang="en-US" sz="1400">
                          <a:effectLst/>
                        </a:rPr>
                        <a:t>(0–3)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tc>
                  <a:txBody>
                    <a:bodyPr/>
                    <a:lstStyle/>
                    <a:p>
                      <a:pPr marL="0" marR="0" algn="ctr">
                        <a:lnSpc>
                          <a:spcPct val="107000"/>
                        </a:lnSpc>
                        <a:spcBef>
                          <a:spcPts val="0"/>
                        </a:spcBef>
                        <a:spcAft>
                          <a:spcPts val="0"/>
                        </a:spcAft>
                      </a:pPr>
                      <a:r>
                        <a:rPr lang="en-US" sz="2400">
                          <a:effectLst/>
                        </a:rPr>
                        <a:t>Evidence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extLst>
                  <a:ext uri="{0D108BD9-81ED-4DB2-BD59-A6C34878D82A}">
                    <a16:rowId xmlns:a16="http://schemas.microsoft.com/office/drawing/2014/main" val="10000"/>
                  </a:ext>
                </a:extLst>
              </a:tr>
              <a:tr h="374423">
                <a:tc>
                  <a:txBody>
                    <a:bodyPr/>
                    <a:lstStyle/>
                    <a:p>
                      <a:pPr marL="0" marR="0">
                        <a:lnSpc>
                          <a:spcPct val="107000"/>
                        </a:lnSpc>
                        <a:spcBef>
                          <a:spcPts val="0"/>
                        </a:spcBef>
                        <a:spcAft>
                          <a:spcPts val="0"/>
                        </a:spcAft>
                      </a:pPr>
                      <a:r>
                        <a:rPr lang="en-US" sz="2400" b="0">
                          <a:effectLst/>
                        </a:rPr>
                        <a:t>Strength </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tc>
                  <a:txBody>
                    <a:bodyPr/>
                    <a:lstStyle/>
                    <a:p>
                      <a:pPr marL="0" marR="0" algn="ctr">
                        <a:lnSpc>
                          <a:spcPct val="107000"/>
                        </a:lnSpc>
                        <a:spcBef>
                          <a:spcPts val="0"/>
                        </a:spcBef>
                        <a:spcAft>
                          <a:spcPts val="0"/>
                        </a:spcAft>
                      </a:pPr>
                      <a:r>
                        <a:rPr lang="en-US" sz="1800" i="0">
                          <a:effectLst/>
                        </a:rPr>
                        <a:t>2</a:t>
                      </a:r>
                      <a:endParaRPr lang="en-US" sz="1200" i="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tc>
                  <a:txBody>
                    <a:bodyPr/>
                    <a:lstStyle/>
                    <a:p>
                      <a:pPr marL="0" marR="0">
                        <a:lnSpc>
                          <a:spcPct val="107000"/>
                        </a:lnSpc>
                        <a:spcBef>
                          <a:spcPts val="0"/>
                        </a:spcBef>
                        <a:spcAft>
                          <a:spcPts val="0"/>
                        </a:spcAft>
                      </a:pPr>
                      <a:r>
                        <a:rPr lang="en-US" sz="1600">
                          <a:effectLst/>
                        </a:rPr>
                        <a:t>ES = Between 0.35 and 0.49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extLst>
                  <a:ext uri="{0D108BD9-81ED-4DB2-BD59-A6C34878D82A}">
                    <a16:rowId xmlns:a16="http://schemas.microsoft.com/office/drawing/2014/main" val="10001"/>
                  </a:ext>
                </a:extLst>
              </a:tr>
              <a:tr h="969118">
                <a:tc>
                  <a:txBody>
                    <a:bodyPr/>
                    <a:lstStyle/>
                    <a:p>
                      <a:pPr marL="0" marR="0">
                        <a:lnSpc>
                          <a:spcPct val="107000"/>
                        </a:lnSpc>
                        <a:spcBef>
                          <a:spcPts val="0"/>
                        </a:spcBef>
                        <a:spcAft>
                          <a:spcPts val="0"/>
                        </a:spcAft>
                      </a:pPr>
                      <a:r>
                        <a:rPr lang="en-US" sz="2400" b="0">
                          <a:effectLst/>
                        </a:rPr>
                        <a:t>Dosage </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tc>
                  <a:txBody>
                    <a:bodyPr/>
                    <a:lstStyle/>
                    <a:p>
                      <a:pPr marL="0" marR="0" algn="ctr">
                        <a:lnSpc>
                          <a:spcPct val="107000"/>
                        </a:lnSpc>
                        <a:spcBef>
                          <a:spcPts val="0"/>
                        </a:spcBef>
                        <a:spcAft>
                          <a:spcPts val="0"/>
                        </a:spcAft>
                      </a:pPr>
                      <a:r>
                        <a:rPr lang="en-US" sz="1800" i="0">
                          <a:effectLst/>
                        </a:rPr>
                        <a:t>2</a:t>
                      </a:r>
                      <a:endParaRPr lang="en-US" sz="1200" i="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tc>
                  <a:txBody>
                    <a:bodyPr/>
                    <a:lstStyle/>
                    <a:p>
                      <a:pPr marL="0" marR="0">
                        <a:lnSpc>
                          <a:spcPct val="107000"/>
                        </a:lnSpc>
                        <a:spcBef>
                          <a:spcPts val="0"/>
                        </a:spcBef>
                        <a:spcAft>
                          <a:spcPts val="0"/>
                        </a:spcAft>
                      </a:pPr>
                      <a:r>
                        <a:rPr lang="en-US" sz="1600" i="1">
                          <a:effectLst/>
                        </a:rPr>
                        <a:t>Group size: six students</a:t>
                      </a:r>
                    </a:p>
                    <a:p>
                      <a:pPr marL="0" marR="0">
                        <a:lnSpc>
                          <a:spcPct val="107000"/>
                        </a:lnSpc>
                        <a:spcBef>
                          <a:spcPts val="0"/>
                        </a:spcBef>
                        <a:spcAft>
                          <a:spcPts val="0"/>
                        </a:spcAft>
                      </a:pPr>
                      <a:r>
                        <a:rPr lang="en-US" sz="1600" i="1">
                          <a:effectLst/>
                        </a:rPr>
                        <a:t>Session length: 20 minutes per session</a:t>
                      </a:r>
                    </a:p>
                    <a:p>
                      <a:pPr marL="0" marR="0">
                        <a:lnSpc>
                          <a:spcPct val="107000"/>
                        </a:lnSpc>
                        <a:spcBef>
                          <a:spcPts val="0"/>
                        </a:spcBef>
                        <a:spcAft>
                          <a:spcPts val="0"/>
                        </a:spcAft>
                      </a:pPr>
                      <a:r>
                        <a:rPr lang="en-US" sz="1600" i="1">
                          <a:effectLst/>
                        </a:rPr>
                        <a:t>Frequency: five sessions per week</a:t>
                      </a:r>
                      <a:endParaRPr lang="en-US" sz="1600" i="1">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extLst>
                  <a:ext uri="{0D108BD9-81ED-4DB2-BD59-A6C34878D82A}">
                    <a16:rowId xmlns:a16="http://schemas.microsoft.com/office/drawing/2014/main" val="10002"/>
                  </a:ext>
                </a:extLst>
              </a:tr>
              <a:tr h="640562">
                <a:tc>
                  <a:txBody>
                    <a:bodyPr/>
                    <a:lstStyle/>
                    <a:p>
                      <a:pPr marL="0" marR="0">
                        <a:lnSpc>
                          <a:spcPct val="107000"/>
                        </a:lnSpc>
                        <a:spcBef>
                          <a:spcPts val="0"/>
                        </a:spcBef>
                        <a:spcAft>
                          <a:spcPts val="0"/>
                        </a:spcAft>
                      </a:pPr>
                      <a:r>
                        <a:rPr lang="en-US" sz="2400" b="0">
                          <a:effectLst/>
                        </a:rPr>
                        <a:t>Alignment</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tc>
                  <a:txBody>
                    <a:bodyPr/>
                    <a:lstStyle/>
                    <a:p>
                      <a:pPr marL="0" marR="0" algn="ctr">
                        <a:lnSpc>
                          <a:spcPct val="107000"/>
                        </a:lnSpc>
                        <a:spcBef>
                          <a:spcPts val="0"/>
                        </a:spcBef>
                        <a:spcAft>
                          <a:spcPts val="0"/>
                        </a:spcAft>
                      </a:pPr>
                      <a:r>
                        <a:rPr lang="en-US" sz="1800">
                          <a:effectLst/>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tc>
                  <a:txBody>
                    <a:bodyPr/>
                    <a:lstStyle/>
                    <a:p>
                      <a:pPr marL="0" marR="0">
                        <a:lnSpc>
                          <a:spcPct val="107000"/>
                        </a:lnSpc>
                        <a:spcBef>
                          <a:spcPts val="0"/>
                        </a:spcBef>
                        <a:spcAft>
                          <a:spcPts val="0"/>
                        </a:spcAft>
                      </a:pPr>
                      <a:r>
                        <a:rPr lang="en-US" sz="1600">
                          <a:effectLst/>
                        </a:rPr>
                        <a:t>Explicit instruction covering skills deficit areas, PA, word study, and fluency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extLst>
                  <a:ext uri="{0D108BD9-81ED-4DB2-BD59-A6C34878D82A}">
                    <a16:rowId xmlns:a16="http://schemas.microsoft.com/office/drawing/2014/main" val="10003"/>
                  </a:ext>
                </a:extLst>
              </a:tr>
              <a:tr h="691462">
                <a:tc>
                  <a:txBody>
                    <a:bodyPr/>
                    <a:lstStyle/>
                    <a:p>
                      <a:pPr marL="0" marR="0">
                        <a:lnSpc>
                          <a:spcPct val="107000"/>
                        </a:lnSpc>
                        <a:spcBef>
                          <a:spcPts val="0"/>
                        </a:spcBef>
                        <a:spcAft>
                          <a:spcPts val="0"/>
                        </a:spcAft>
                      </a:pPr>
                      <a:r>
                        <a:rPr lang="en-US" sz="2400" b="0">
                          <a:effectLst/>
                        </a:rPr>
                        <a:t>Attention to transfer</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tc>
                  <a:txBody>
                    <a:bodyPr/>
                    <a:lstStyle/>
                    <a:p>
                      <a:pPr marL="0" marR="0" algn="ctr">
                        <a:lnSpc>
                          <a:spcPct val="107000"/>
                        </a:lnSpc>
                        <a:spcBef>
                          <a:spcPts val="0"/>
                        </a:spcBef>
                        <a:spcAft>
                          <a:spcPts val="0"/>
                        </a:spcAft>
                      </a:pPr>
                      <a:r>
                        <a:rPr lang="en-US" sz="18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tc>
                  <a:txBody>
                    <a:bodyPr/>
                    <a:lstStyle/>
                    <a:p>
                      <a:pPr marL="0" marR="0">
                        <a:lnSpc>
                          <a:spcPct val="107000"/>
                        </a:lnSpc>
                        <a:spcBef>
                          <a:spcPts val="0"/>
                        </a:spcBef>
                        <a:spcAft>
                          <a:spcPts val="0"/>
                        </a:spcAft>
                      </a:pPr>
                      <a:r>
                        <a:rPr lang="en-US" sz="1600">
                          <a:effectLst/>
                        </a:rPr>
                        <a:t>Builds on previously learned skills; not clearly connected to Tier 1 content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extLst>
                  <a:ext uri="{0D108BD9-81ED-4DB2-BD59-A6C34878D82A}">
                    <a16:rowId xmlns:a16="http://schemas.microsoft.com/office/drawing/2014/main" val="10004"/>
                  </a:ext>
                </a:extLst>
              </a:tr>
              <a:tr h="587441">
                <a:tc>
                  <a:txBody>
                    <a:bodyPr/>
                    <a:lstStyle/>
                    <a:p>
                      <a:pPr marL="0" marR="0">
                        <a:lnSpc>
                          <a:spcPct val="107000"/>
                        </a:lnSpc>
                        <a:spcBef>
                          <a:spcPts val="0"/>
                        </a:spcBef>
                        <a:spcAft>
                          <a:spcPts val="0"/>
                        </a:spcAft>
                      </a:pPr>
                      <a:r>
                        <a:rPr lang="en-US" sz="2400" b="0">
                          <a:effectLst/>
                        </a:rPr>
                        <a:t>Comprehensiveness</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tc>
                  <a:txBody>
                    <a:bodyPr/>
                    <a:lstStyle/>
                    <a:p>
                      <a:pPr marL="0" marR="0" algn="ctr">
                        <a:lnSpc>
                          <a:spcPct val="107000"/>
                        </a:lnSpc>
                        <a:spcBef>
                          <a:spcPts val="0"/>
                        </a:spcBef>
                        <a:spcAft>
                          <a:spcPts val="0"/>
                        </a:spcAft>
                      </a:pPr>
                      <a:r>
                        <a:rPr lang="en-US" sz="1800">
                          <a:effectLst/>
                          <a:latin typeface="+mn-lt"/>
                          <a:ea typeface="+mn-ea"/>
                          <a:cs typeface="+mn-cs"/>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tc>
                  <a:txBody>
                    <a:bodyPr/>
                    <a:lstStyle/>
                    <a:p>
                      <a:pPr marL="0" marR="0">
                        <a:lnSpc>
                          <a:spcPct val="107000"/>
                        </a:lnSpc>
                        <a:spcBef>
                          <a:spcPts val="0"/>
                        </a:spcBef>
                        <a:spcAft>
                          <a:spcPts val="0"/>
                        </a:spcAft>
                      </a:pPr>
                      <a:r>
                        <a:rPr lang="en-US" sz="1600">
                          <a:effectLst/>
                          <a:latin typeface="+mn-lt"/>
                          <a:ea typeface="Calibri" panose="020F0502020204030204" pitchFamily="34" charset="0"/>
                          <a:cs typeface="Times New Roman" panose="02020603050405020304" pitchFamily="18" charset="0"/>
                        </a:rPr>
                        <a:t>Includes</a:t>
                      </a:r>
                      <a:r>
                        <a:rPr lang="en-US" sz="1600" baseline="0">
                          <a:effectLst/>
                          <a:latin typeface="+mn-lt"/>
                          <a:ea typeface="Calibri" panose="020F0502020204030204" pitchFamily="34" charset="0"/>
                          <a:cs typeface="Times New Roman" panose="02020603050405020304" pitchFamily="18" charset="0"/>
                        </a:rPr>
                        <a:t> three explicit instruction principles</a:t>
                      </a:r>
                      <a:endParaRPr lang="en-US" sz="1600">
                        <a:effectLst/>
                        <a:latin typeface="+mn-lt"/>
                        <a:ea typeface="Calibri" panose="020F0502020204030204" pitchFamily="34" charset="0"/>
                        <a:cs typeface="Times New Roman" panose="02020603050405020304" pitchFamily="18" charset="0"/>
                      </a:endParaRPr>
                    </a:p>
                  </a:txBody>
                  <a:tcPr marL="64708" marR="64708" marT="0" marB="0"/>
                </a:tc>
                <a:extLst>
                  <a:ext uri="{0D108BD9-81ED-4DB2-BD59-A6C34878D82A}">
                    <a16:rowId xmlns:a16="http://schemas.microsoft.com/office/drawing/2014/main" val="10005"/>
                  </a:ext>
                </a:extLst>
              </a:tr>
              <a:tr h="640543">
                <a:tc>
                  <a:txBody>
                    <a:bodyPr/>
                    <a:lstStyle/>
                    <a:p>
                      <a:pPr marL="0" marR="0">
                        <a:lnSpc>
                          <a:spcPct val="107000"/>
                        </a:lnSpc>
                        <a:spcBef>
                          <a:spcPts val="0"/>
                        </a:spcBef>
                        <a:spcAft>
                          <a:spcPts val="0"/>
                        </a:spcAft>
                      </a:pPr>
                      <a:r>
                        <a:rPr lang="en-US" sz="2400" b="0">
                          <a:effectLst/>
                        </a:rPr>
                        <a:t>Behavioral support</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tc>
                  <a:txBody>
                    <a:bodyPr/>
                    <a:lstStyle/>
                    <a:p>
                      <a:pPr marL="0" marR="0" algn="ctr">
                        <a:lnSpc>
                          <a:spcPct val="107000"/>
                        </a:lnSpc>
                        <a:spcBef>
                          <a:spcPts val="0"/>
                        </a:spcBef>
                        <a:spcAft>
                          <a:spcPts val="0"/>
                        </a:spcAft>
                      </a:pPr>
                      <a:r>
                        <a:rPr lang="en-US" sz="18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tc>
                  <a:txBody>
                    <a:bodyPr/>
                    <a:lstStyle/>
                    <a:p>
                      <a:pPr marL="0" marR="0">
                        <a:lnSpc>
                          <a:spcPct val="107000"/>
                        </a:lnSpc>
                        <a:spcBef>
                          <a:spcPts val="0"/>
                        </a:spcBef>
                        <a:spcAft>
                          <a:spcPts val="0"/>
                        </a:spcAft>
                      </a:pPr>
                      <a:r>
                        <a:rPr lang="en-US" sz="1600" dirty="0">
                          <a:effectLst/>
                        </a:rPr>
                        <a:t>None found but doesn’t appear to be needed for student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extLst>
                  <a:ext uri="{0D108BD9-81ED-4DB2-BD59-A6C34878D82A}">
                    <a16:rowId xmlns:a16="http://schemas.microsoft.com/office/drawing/2014/main" val="10006"/>
                  </a:ext>
                </a:extLst>
              </a:tr>
            </a:tbl>
          </a:graphicData>
        </a:graphic>
      </p:graphicFrame>
      <p:sp>
        <p:nvSpPr>
          <p:cNvPr id="4" name="Text Placeholder 3">
            <a:extLst>
              <a:ext uri="{FF2B5EF4-FFF2-40B4-BE49-F238E27FC236}">
                <a16:creationId xmlns:a16="http://schemas.microsoft.com/office/drawing/2014/main" id="{F66AA378-9F69-4533-9B02-57966CF6E35D}"/>
              </a:ext>
            </a:extLst>
          </p:cNvPr>
          <p:cNvSpPr>
            <a:spLocks noGrp="1"/>
          </p:cNvSpPr>
          <p:nvPr>
            <p:ph type="body" sz="quarter" idx="13"/>
          </p:nvPr>
        </p:nvSpPr>
        <p:spPr/>
        <p:txBody>
          <a:bodyPr/>
          <a:lstStyle/>
          <a:p>
            <a:endParaRPr lang="en-US"/>
          </a:p>
        </p:txBody>
      </p:sp>
      <p:sp>
        <p:nvSpPr>
          <p:cNvPr id="2" name="Rectangle 1" descr="rectangle">
            <a:extLst>
              <a:ext uri="{FF2B5EF4-FFF2-40B4-BE49-F238E27FC236}">
                <a16:creationId xmlns:a16="http://schemas.microsoft.com/office/drawing/2014/main" id="{5983E4C5-A2B5-42C2-A240-0F9EAEEFB6CF}"/>
              </a:ext>
            </a:extLst>
          </p:cNvPr>
          <p:cNvSpPr/>
          <p:nvPr/>
        </p:nvSpPr>
        <p:spPr>
          <a:xfrm>
            <a:off x="4018272" y="1874838"/>
            <a:ext cx="1092684" cy="385133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81116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00443"/>
            <a:ext cx="4990275" cy="1280160"/>
          </a:xfrm>
          <a:solidFill>
            <a:schemeClr val="bg1"/>
          </a:solidFill>
        </p:spPr>
        <p:txBody>
          <a:bodyPr>
            <a:noAutofit/>
          </a:bodyPr>
          <a:lstStyle/>
          <a:p>
            <a:r>
              <a:rPr lang="en-US"/>
              <a:t>DBI requires ongoing progress monitoring to determine responsiveness. </a:t>
            </a:r>
          </a:p>
        </p:txBody>
      </p:sp>
      <p:sp>
        <p:nvSpPr>
          <p:cNvPr id="9" name="Right Arrow 8" descr="arrow pointing at progress monitoring "/>
          <p:cNvSpPr/>
          <p:nvPr/>
        </p:nvSpPr>
        <p:spPr>
          <a:xfrm>
            <a:off x="6038741" y="1621451"/>
            <a:ext cx="1439962" cy="6248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4294EA59-EC3A-4CF3-A88D-C0EBCB10536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478703" y="758758"/>
            <a:ext cx="3798916" cy="4592720"/>
          </a:xfrm>
          <a:prstGeom prst="rect">
            <a:avLst/>
          </a:prstGeom>
        </p:spPr>
      </p:pic>
      <p:sp>
        <p:nvSpPr>
          <p:cNvPr id="3" name="Text Placeholder 2">
            <a:extLst>
              <a:ext uri="{FF2B5EF4-FFF2-40B4-BE49-F238E27FC236}">
                <a16:creationId xmlns:a16="http://schemas.microsoft.com/office/drawing/2014/main" id="{423E45AE-A934-4199-8184-56020490876B}"/>
              </a:ext>
            </a:extLst>
          </p:cNvPr>
          <p:cNvSpPr>
            <a:spLocks noGrp="1"/>
          </p:cNvSpPr>
          <p:nvPr>
            <p:ph type="body" sz="quarter" idx="13"/>
          </p:nvPr>
        </p:nvSpPr>
        <p:spPr/>
        <p:txBody>
          <a:bodyPr/>
          <a:lstStyle/>
          <a:p>
            <a:endParaRPr lang="en-US"/>
          </a:p>
        </p:txBody>
      </p:sp>
      <p:sp>
        <p:nvSpPr>
          <p:cNvPr id="8" name="Slide Number Placeholder 1"/>
          <p:cNvSpPr>
            <a:spLocks noGrp="1"/>
          </p:cNvSpPr>
          <p:nvPr>
            <p:ph type="sldNum" sz="quarter" idx="14"/>
          </p:nvPr>
        </p:nvSpPr>
        <p:spPr/>
        <p:txBody>
          <a:bodyPr/>
          <a:lstStyle/>
          <a:p>
            <a:pPr algn="r"/>
            <a:fld id="{F3477EC8-074D-41C4-94AE-E9EA7CEEA348}" type="slidenum">
              <a:rPr lang="en-US" smtClean="0"/>
              <a:pPr algn="r"/>
              <a:t>98</a:t>
            </a:fld>
            <a:endParaRPr lang="en-US"/>
          </a:p>
        </p:txBody>
      </p:sp>
    </p:spTree>
    <p:extLst>
      <p:ext uri="{BB962C8B-B14F-4D97-AF65-F5344CB8AC3E}">
        <p14:creationId xmlns:p14="http://schemas.microsoft.com/office/powerpoint/2010/main" val="15606010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Progress Monitoring Plan </a:t>
            </a:r>
          </a:p>
        </p:txBody>
      </p:sp>
      <p:sp>
        <p:nvSpPr>
          <p:cNvPr id="3" name="Content Placeholder 2"/>
          <p:cNvSpPr>
            <a:spLocks noGrp="1"/>
          </p:cNvSpPr>
          <p:nvPr>
            <p:ph sz="quarter" idx="15"/>
          </p:nvPr>
        </p:nvSpPr>
        <p:spPr>
          <a:ln>
            <a:noFill/>
          </a:ln>
        </p:spPr>
        <p:txBody>
          <a:bodyPr/>
          <a:lstStyle/>
          <a:p>
            <a:pPr marL="342900" lvl="1" indent="-342900">
              <a:buFont typeface="Wingdings" pitchFamily="2" charset="2"/>
              <a:buChar char="§"/>
            </a:pPr>
            <a:r>
              <a:rPr lang="en-US" sz="2400" i="1"/>
              <a:t>Tool</a:t>
            </a:r>
            <a:r>
              <a:rPr lang="en-US" sz="2400"/>
              <a:t>: Passage Reading Fluency (PRF)—second grade </a:t>
            </a:r>
          </a:p>
          <a:p>
            <a:pPr marL="342900" lvl="1" indent="-342900">
              <a:buFont typeface="Wingdings" pitchFamily="2" charset="2"/>
              <a:buChar char="§"/>
            </a:pPr>
            <a:r>
              <a:rPr lang="en-US" sz="2400" i="1"/>
              <a:t>Frequency: </a:t>
            </a:r>
            <a:r>
              <a:rPr lang="en-US" sz="2400"/>
              <a:t>Weekly </a:t>
            </a:r>
          </a:p>
          <a:p>
            <a:pPr marL="342900" lvl="1" indent="-342900">
              <a:buFont typeface="Wingdings" pitchFamily="2" charset="2"/>
              <a:buChar char="§"/>
            </a:pPr>
            <a:r>
              <a:rPr lang="en-US" sz="2400" i="1"/>
              <a:t>Review Date: </a:t>
            </a:r>
            <a:r>
              <a:rPr lang="en-US" sz="2400"/>
              <a:t>Four to six weeks</a:t>
            </a:r>
          </a:p>
          <a:p>
            <a:pPr marL="342900" lvl="1" indent="-342900">
              <a:buFont typeface="Wingdings" pitchFamily="2" charset="2"/>
              <a:buChar char="§"/>
            </a:pPr>
            <a:r>
              <a:rPr lang="en-US" sz="2400" i="1"/>
              <a:t>Baseline: </a:t>
            </a:r>
            <a:r>
              <a:rPr lang="en-US" sz="2400"/>
              <a:t>23 WRC</a:t>
            </a:r>
          </a:p>
          <a:p>
            <a:pPr marL="342900" lvl="1" indent="-342900">
              <a:buFont typeface="Wingdings" pitchFamily="2" charset="2"/>
              <a:buChar char="§"/>
            </a:pPr>
            <a:r>
              <a:rPr lang="en-US" sz="2400" i="1"/>
              <a:t>Target Goal (Spring Benchmark): </a:t>
            </a:r>
            <a:r>
              <a:rPr lang="en-US" sz="2400"/>
              <a:t>90 WRC</a:t>
            </a:r>
          </a:p>
          <a:p>
            <a:pPr marL="346075" lvl="2" indent="-179388">
              <a:buFont typeface="Wingdings" pitchFamily="2" charset="2"/>
              <a:buChar char="§"/>
            </a:pPr>
            <a:endParaRPr lang="en-US" sz="2400"/>
          </a:p>
          <a:p>
            <a:pPr marL="346075" lvl="2" indent="-179388">
              <a:buFont typeface="Wingdings" pitchFamily="2" charset="2"/>
              <a:buChar char="§"/>
            </a:pPr>
            <a:endParaRPr lang="en-US" sz="2400"/>
          </a:p>
        </p:txBody>
      </p:sp>
      <p:sp>
        <p:nvSpPr>
          <p:cNvPr id="4" name="Text Placeholder 3">
            <a:extLst>
              <a:ext uri="{FF2B5EF4-FFF2-40B4-BE49-F238E27FC236}">
                <a16:creationId xmlns:a16="http://schemas.microsoft.com/office/drawing/2014/main" id="{30A6FDF5-C50D-4311-948A-28302012098E}"/>
              </a:ext>
            </a:extLst>
          </p:cNvPr>
          <p:cNvSpPr>
            <a:spLocks noGrp="1"/>
          </p:cNvSpPr>
          <p:nvPr>
            <p:ph type="body" sz="quarter" idx="13"/>
          </p:nvPr>
        </p:nvSpPr>
        <p:spPr/>
        <p:txBody>
          <a:bodyPr/>
          <a:lstStyle/>
          <a:p>
            <a:endParaRPr lang="en-US"/>
          </a:p>
        </p:txBody>
      </p:sp>
      <p:sp>
        <p:nvSpPr>
          <p:cNvPr id="5" name="Slide Number Placeholder 4"/>
          <p:cNvSpPr>
            <a:spLocks noGrp="1"/>
          </p:cNvSpPr>
          <p:nvPr>
            <p:ph type="sldNum" sz="quarter" idx="14"/>
          </p:nvPr>
        </p:nvSpPr>
        <p:spPr>
          <a:prstGeom prst="rect">
            <a:avLst/>
          </a:prstGeom>
        </p:spPr>
        <p:txBody>
          <a:bodyPr/>
          <a:lstStyle/>
          <a:p>
            <a:fld id="{4DBB3109-6B36-4C42-ABE5-993D6B0A452A}" type="slidenum">
              <a:rPr lang="en-US" smtClean="0"/>
              <a:pPr/>
              <a:t>99</a:t>
            </a:fld>
            <a:endParaRPr lang="en-US"/>
          </a:p>
        </p:txBody>
      </p:sp>
    </p:spTree>
    <p:extLst>
      <p:ext uri="{BB962C8B-B14F-4D97-AF65-F5344CB8AC3E}">
        <p14:creationId xmlns:p14="http://schemas.microsoft.com/office/powerpoint/2010/main" val="1173241174"/>
      </p:ext>
    </p:extLst>
  </p:cSld>
  <p:clrMapOvr>
    <a:masterClrMapping/>
  </p:clrMapOvr>
</p:sld>
</file>

<file path=ppt/theme/theme1.xml><?xml version="1.0" encoding="utf-8"?>
<a:theme xmlns:a="http://schemas.openxmlformats.org/drawingml/2006/main" name="2018 NCII PPT">
  <a:themeElements>
    <a:clrScheme name="NCII-2018">
      <a:dk1>
        <a:srgbClr val="262626"/>
      </a:dk1>
      <a:lt1>
        <a:sysClr val="window" lastClr="FFFFFF"/>
      </a:lt1>
      <a:dk2>
        <a:srgbClr val="000000"/>
      </a:dk2>
      <a:lt2>
        <a:srgbClr val="F9EDEA"/>
      </a:lt2>
      <a:accent1>
        <a:srgbClr val="C25131"/>
      </a:accent1>
      <a:accent2>
        <a:srgbClr val="447939"/>
      </a:accent2>
      <a:accent3>
        <a:srgbClr val="2C517C"/>
      </a:accent3>
      <a:accent4>
        <a:srgbClr val="10719C"/>
      </a:accent4>
      <a:accent5>
        <a:srgbClr val="912B2A"/>
      </a:accent5>
      <a:accent6>
        <a:srgbClr val="672E6B"/>
      </a:accent6>
      <a:hlink>
        <a:srgbClr val="0000FF"/>
      </a:hlink>
      <a:folHlink>
        <a:srgbClr val="800080"/>
      </a:folHlink>
    </a:clrScheme>
    <a:fontScheme name="AIR 2015 PP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60818.potx" id="{02AE45A5-5FFF-4F05-84E3-24A01614B568}" vid="{B41CB0D7-55F8-4C27-AD6D-0AB9AC78A90C}"/>
    </a:ext>
  </a:extLst>
</a:theme>
</file>

<file path=ppt/theme/theme2.xml><?xml version="1.0" encoding="utf-8"?>
<a:theme xmlns:a="http://schemas.openxmlformats.org/drawingml/2006/main" name="1_2018 NCII PPT">
  <a:themeElements>
    <a:clrScheme name="NCII-2018">
      <a:dk1>
        <a:srgbClr val="262626"/>
      </a:dk1>
      <a:lt1>
        <a:sysClr val="window" lastClr="FFFFFF"/>
      </a:lt1>
      <a:dk2>
        <a:srgbClr val="000000"/>
      </a:dk2>
      <a:lt2>
        <a:srgbClr val="F9EDEA"/>
      </a:lt2>
      <a:accent1>
        <a:srgbClr val="C25131"/>
      </a:accent1>
      <a:accent2>
        <a:srgbClr val="447939"/>
      </a:accent2>
      <a:accent3>
        <a:srgbClr val="2C517C"/>
      </a:accent3>
      <a:accent4>
        <a:srgbClr val="10719C"/>
      </a:accent4>
      <a:accent5>
        <a:srgbClr val="912B2A"/>
      </a:accent5>
      <a:accent6>
        <a:srgbClr val="672E6B"/>
      </a:accent6>
      <a:hlink>
        <a:srgbClr val="0000FF"/>
      </a:hlink>
      <a:folHlink>
        <a:srgbClr val="800080"/>
      </a:folHlink>
    </a:clrScheme>
    <a:fontScheme name="AIR 2015 PP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60818.potx" id="{02AE45A5-5FFF-4F05-84E3-24A01614B568}" vid="{B41CB0D7-55F8-4C27-AD6D-0AB9AC78A90C}"/>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12139E1EF274498315B607AAE092CB" ma:contentTypeVersion="12" ma:contentTypeDescription="Create a new document." ma:contentTypeScope="" ma:versionID="ee806839773d81698c5c1c574630ac1f">
  <xsd:schema xmlns:xsd="http://www.w3.org/2001/XMLSchema" xmlns:xs="http://www.w3.org/2001/XMLSchema" xmlns:p="http://schemas.microsoft.com/office/2006/metadata/properties" xmlns:ns2="e9838e78-2003-45dd-a139-8bdd6e1bd9ee" xmlns:ns3="8ae977ce-df49-466f-b938-60852d55f231" targetNamespace="http://schemas.microsoft.com/office/2006/metadata/properties" ma:root="true" ma:fieldsID="97a045036a3b5bde23660da5b14eefe3" ns2:_="" ns3:_="">
    <xsd:import namespace="e9838e78-2003-45dd-a139-8bdd6e1bd9ee"/>
    <xsd:import namespace="8ae977ce-df49-466f-b938-60852d55f23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838e78-2003-45dd-a139-8bdd6e1bd9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e977ce-df49-466f-b938-60852d55f23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8ae977ce-df49-466f-b938-60852d55f231">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428C35-0CF5-42B0-A538-52AA04742D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838e78-2003-45dd-a139-8bdd6e1bd9ee"/>
    <ds:schemaRef ds:uri="8ae977ce-df49-466f-b938-60852d55f2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EAC94F-0CB7-47E2-B1CC-A0F105248E94}">
  <ds:schemaRefs>
    <ds:schemaRef ds:uri="http://schemas.microsoft.com/office/2006/documentManagement/types"/>
    <ds:schemaRef ds:uri="http://schemas.microsoft.com/office/2006/metadata/properties"/>
    <ds:schemaRef ds:uri="http://purl.org/dc/elements/1.1/"/>
    <ds:schemaRef ds:uri="http://schemas.microsoft.com/office/infopath/2007/PartnerControls"/>
    <ds:schemaRef ds:uri="e9838e78-2003-45dd-a139-8bdd6e1bd9ee"/>
    <ds:schemaRef ds:uri="8ae977ce-df49-466f-b938-60852d55f231"/>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F63C77B6-D79C-4692-AE58-9EB660BFA0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NCII-PPT-061118</Template>
  <TotalTime>1051</TotalTime>
  <Words>31391</Words>
  <Application>Microsoft Office PowerPoint</Application>
  <PresentationFormat>Widescreen</PresentationFormat>
  <Paragraphs>2242</Paragraphs>
  <Slides>146</Slides>
  <Notes>146</Notes>
  <HiddenSlides>1</HiddenSlides>
  <MMClips>1</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146</vt:i4>
      </vt:variant>
    </vt:vector>
  </HeadingPairs>
  <TitlesOfParts>
    <vt:vector size="158" baseType="lpstr">
      <vt:lpstr>Arial</vt:lpstr>
      <vt:lpstr>Arial Narrow</vt:lpstr>
      <vt:lpstr>Avenir Book</vt:lpstr>
      <vt:lpstr>Avenir Roman</vt:lpstr>
      <vt:lpstr>Calibri</vt:lpstr>
      <vt:lpstr>Helvetica Neue</vt:lpstr>
      <vt:lpstr>Roboto</vt:lpstr>
      <vt:lpstr>Times New Roman</vt:lpstr>
      <vt:lpstr>Wingdings</vt:lpstr>
      <vt:lpstr>2018 NCII PPT</vt:lpstr>
      <vt:lpstr>1_2018 NCII PPT</vt:lpstr>
      <vt:lpstr>Microsoft Excel Chart</vt:lpstr>
      <vt:lpstr>Using the Taxonomy of Intervention Intensity Within the Data-Based Individualization Process: A Reading Example</vt:lpstr>
      <vt:lpstr>Learner Outcomes</vt:lpstr>
      <vt:lpstr>Agenda</vt:lpstr>
      <vt:lpstr>Activity: Taxonomy K-W-L</vt:lpstr>
      <vt:lpstr>What Is Data-Based Individualization?</vt:lpstr>
      <vt:lpstr>Five DBI Steps</vt:lpstr>
      <vt:lpstr>The Taxonomy of Intervention Intensity:  A Tool to Support DBI</vt:lpstr>
      <vt:lpstr>Activity: Brainstorm Current  Reading Interventions</vt:lpstr>
      <vt:lpstr>Validated Intervention Program  </vt:lpstr>
      <vt:lpstr>Can I still implement DBI if I don’t have a standardized, evidence-based program?</vt:lpstr>
      <vt:lpstr>Validated Intervention Programs:  Components to Consider</vt:lpstr>
      <vt:lpstr>Key Considerations When Selecting or Evaluating Validated Interventions for DBI</vt:lpstr>
      <vt:lpstr>Taxonomy Dimensions</vt:lpstr>
      <vt:lpstr>Taxonomy Ratings</vt:lpstr>
      <vt:lpstr>Strength</vt:lpstr>
      <vt:lpstr>Strength</vt:lpstr>
      <vt:lpstr>What to Look for When Examining  the Published Evidence Base</vt:lpstr>
      <vt:lpstr>Look at the Evidence: NCII Tools Chart</vt:lpstr>
      <vt:lpstr>What Is Effect Size?</vt:lpstr>
      <vt:lpstr>How important are effect sizes? </vt:lpstr>
      <vt:lpstr>Strength Rating Scale</vt:lpstr>
      <vt:lpstr>Rating Strength: Demonstration</vt:lpstr>
      <vt:lpstr>Rating Strength: Guided Practice</vt:lpstr>
      <vt:lpstr>So How Do We Interpret Effect Sizes and Strength? </vt:lpstr>
      <vt:lpstr>Dosage</vt:lpstr>
      <vt:lpstr>Intervention Dosage</vt:lpstr>
      <vt:lpstr>Tips for Evaluating Dosage</vt:lpstr>
      <vt:lpstr>Rating Dosage: Demonstration</vt:lpstr>
      <vt:lpstr>Rating Dosage: Demonstration</vt:lpstr>
      <vt:lpstr>Rating Dosage: Guided Practice</vt:lpstr>
      <vt:lpstr>Rating Dosage: Guided Practice</vt:lpstr>
      <vt:lpstr>What If I Don’t Have Access to the Lesson Materials?</vt:lpstr>
      <vt:lpstr>Alignment</vt:lpstr>
      <vt:lpstr>Alignment: Academics</vt:lpstr>
      <vt:lpstr>Identifying a Student’s Intervention Needs</vt:lpstr>
      <vt:lpstr>Alignment Rating Scale</vt:lpstr>
      <vt:lpstr>Example: Jasmine</vt:lpstr>
      <vt:lpstr>Alignment Rating Examples</vt:lpstr>
      <vt:lpstr>Alignment to Grade-Level Curriculum</vt:lpstr>
      <vt:lpstr>Rating Alignment: Guided Practice</vt:lpstr>
      <vt:lpstr>Rating Alignment: Guided Practice</vt:lpstr>
      <vt:lpstr>Intensifying Alignment</vt:lpstr>
      <vt:lpstr>Attention to Transfer</vt:lpstr>
      <vt:lpstr>Instructional Transfer</vt:lpstr>
      <vt:lpstr>Evaluating Attention to Transfer</vt:lpstr>
      <vt:lpstr>Attention to Transfer Rating Scale</vt:lpstr>
      <vt:lpstr>Rating Attention to Transfer:  Demonstration</vt:lpstr>
      <vt:lpstr>The Strategies</vt:lpstr>
      <vt:lpstr>Promoting Transfer</vt:lpstr>
      <vt:lpstr>Cumulative Review</vt:lpstr>
      <vt:lpstr>Varied Contexts</vt:lpstr>
      <vt:lpstr>Evidence of Transfer</vt:lpstr>
      <vt:lpstr>Guided Practice: Rating Attention to Transfer</vt:lpstr>
      <vt:lpstr>Where to Look for Evidence of Transfer?</vt:lpstr>
      <vt:lpstr>Looking for Evidence of Transfer</vt:lpstr>
      <vt:lpstr>Guided Practice:  Looking for Evidence of Transfer</vt:lpstr>
      <vt:lpstr>Look Closer at Each Intervention: Enhanced Core Reading Instruction </vt:lpstr>
      <vt:lpstr>Look Closer at Each Intervention: Quick Reads </vt:lpstr>
      <vt:lpstr>Rating Attention to Transfer: Guided Practice</vt:lpstr>
      <vt:lpstr>Intensifying to Promote Transfer</vt:lpstr>
      <vt:lpstr> Comprehensiveness</vt:lpstr>
      <vt:lpstr>Comprehensiveness = Explicit Instruction</vt:lpstr>
      <vt:lpstr>Explicit Instruction Principle 1</vt:lpstr>
      <vt:lpstr>Explicit Instruction Principle 2</vt:lpstr>
      <vt:lpstr>Explicit Instruction Principle 3</vt:lpstr>
      <vt:lpstr>Explicit Instruction Principle 4</vt:lpstr>
      <vt:lpstr>Explicit Instruction Principle 5</vt:lpstr>
      <vt:lpstr>Explicit Instruction Principle 6</vt:lpstr>
      <vt:lpstr>Video Example:  Explicit Instruction Principles</vt:lpstr>
      <vt:lpstr>Comprehensiveness Rating Scale</vt:lpstr>
      <vt:lpstr>Example: Clear, Direct Language</vt:lpstr>
      <vt:lpstr>Example: Modeling Efficient Strategies</vt:lpstr>
      <vt:lpstr>Example: Ensure Adequate Background Knowledge and Skills</vt:lpstr>
      <vt:lpstr>Example: Gradually Fades Support </vt:lpstr>
      <vt:lpstr>Example: Provides Adequate Practice</vt:lpstr>
      <vt:lpstr>Example: Incorporates Review</vt:lpstr>
      <vt:lpstr>Rating the Example Curriculum</vt:lpstr>
      <vt:lpstr>Taxonomy Dimension 6:  Behavioral Support</vt:lpstr>
      <vt:lpstr>Rating Behavioral Support</vt:lpstr>
      <vt:lpstr>Behavior Support Rating Scale</vt:lpstr>
      <vt:lpstr>Strategies to Develop Perseverance </vt:lpstr>
      <vt:lpstr>Executive Function</vt:lpstr>
      <vt:lpstr>Methods to Promote Executive Function</vt:lpstr>
      <vt:lpstr>Behavioral Principles That Minimize Nonproductive Behavior</vt:lpstr>
      <vt:lpstr>Demonstration: Third-Grade Comprehension Intervention: Behavioral Support</vt:lpstr>
      <vt:lpstr>Learn More About Behavioral Supports</vt:lpstr>
      <vt:lpstr>Using the Taxonomy to Find the  Best Intervention</vt:lpstr>
      <vt:lpstr>Rating the Validated Intervention Program</vt:lpstr>
      <vt:lpstr>Assessing the Quality of a Validated  Intervention Platform</vt:lpstr>
      <vt:lpstr>Individualization</vt:lpstr>
      <vt:lpstr>A Note About Fidelity</vt:lpstr>
      <vt:lpstr>Turn and Talk </vt:lpstr>
      <vt:lpstr>Five Elements of Fidelity</vt:lpstr>
      <vt:lpstr>A Tool to Measure Fidelity </vt:lpstr>
      <vt:lpstr>What Does This Look Like in Practice? A Reading Example</vt:lpstr>
      <vt:lpstr>Using the Taxonomy to Intensify and Individualize an Intervention for Kelsey</vt:lpstr>
      <vt:lpstr>Begin With a Validated Intervention!</vt:lpstr>
      <vt:lpstr>DBI requires ongoing progress monitoring to determine responsiveness. </vt:lpstr>
      <vt:lpstr>Progress Monitoring Plan </vt:lpstr>
      <vt:lpstr>Progress Monitoring Graph </vt:lpstr>
      <vt:lpstr>Individual teacher or teams of teachers assess student’s responsiveness.</vt:lpstr>
      <vt:lpstr>Progress Monitoring: Does Kelsey need DBI?</vt:lpstr>
      <vt:lpstr>Decision-Making Considerations</vt:lpstr>
      <vt:lpstr>Delivered with fidelity? </vt:lpstr>
      <vt:lpstr>Diagnostic Data:  What changes are needed to support Kelsey?</vt:lpstr>
      <vt:lpstr>Using Diagnostic Data to Develop Hypothesis to Intensify</vt:lpstr>
      <vt:lpstr>Intervention Adaptation:  Use diagnostic data to adapt the intervention.</vt:lpstr>
      <vt:lpstr>Rating Table</vt:lpstr>
      <vt:lpstr>Was the intervention adaptation delivered with fidelity? </vt:lpstr>
      <vt:lpstr>Progress monitor and assess the impact of the adaptation.</vt:lpstr>
      <vt:lpstr>Progress Monitoring:  Is Kelsey responding to the intervention?</vt:lpstr>
      <vt:lpstr>DBI is an ongoing process based on student responsiveness to the intervention. </vt:lpstr>
      <vt:lpstr>Informal Diagnostic Tools for Literacy</vt:lpstr>
      <vt:lpstr>What do you recommend?</vt:lpstr>
      <vt:lpstr>Lesson Plan Selection</vt:lpstr>
      <vt:lpstr>NCII Intensive Intervention Resources</vt:lpstr>
      <vt:lpstr>Rating Table 2</vt:lpstr>
      <vt:lpstr>Progress Monitoring:  Is Kelsey responding to the adapted intervention?</vt:lpstr>
      <vt:lpstr>DBI is an ongoing process. </vt:lpstr>
      <vt:lpstr>Using Data to Intensify the Intervention </vt:lpstr>
      <vt:lpstr>Rating Table 3</vt:lpstr>
      <vt:lpstr>Is Kelsey responding to the adapted intervention?  What would you do?</vt:lpstr>
      <vt:lpstr>Evaluation of Kelsey’s Progress: What would you do?</vt:lpstr>
      <vt:lpstr>Activity, Part 2: Intensifying and Individualizing Validated Interventions</vt:lpstr>
      <vt:lpstr>Think-Pair-Share</vt:lpstr>
      <vt:lpstr>Review and Wrap-Up</vt:lpstr>
      <vt:lpstr>Learn More About the Taxonomy of Intervention Intensity </vt:lpstr>
      <vt:lpstr>Resources to Support Individualization Decisions</vt:lpstr>
      <vt:lpstr>Tool for Developing Your Hypothesis</vt:lpstr>
      <vt:lpstr>Adapting the Intervention:  Tips for Successful Intensification</vt:lpstr>
      <vt:lpstr>Resources to Evaluate Strength</vt:lpstr>
      <vt:lpstr>Resource to Support Intensification of Dosage</vt:lpstr>
      <vt:lpstr>Resources to Learn More About Comprehensiveness</vt:lpstr>
      <vt:lpstr>Resources to Learn More about Behavior Intervention and Support</vt:lpstr>
      <vt:lpstr>Resources for Individualization in Reading</vt:lpstr>
      <vt:lpstr>Activity: Taxonomy K-W-L</vt:lpstr>
      <vt:lpstr>Taxonomy of Intervention Intensity: Review</vt:lpstr>
      <vt:lpstr>Things to Remember</vt:lpstr>
      <vt:lpstr>Reflection</vt:lpstr>
      <vt:lpstr>References</vt:lpstr>
      <vt:lpstr>References</vt:lpstr>
      <vt:lpstr>References</vt:lpstr>
      <vt:lpstr>References</vt:lpstr>
      <vt:lpstr>References</vt:lpstr>
      <vt:lpstr>Thank you</vt:lpstr>
      <vt:lpstr>NCII Disclaimer</vt:lpstr>
    </vt:vector>
  </TitlesOfParts>
  <Company>American Institutes for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the Taxonomy of Intervention Intensity Within the Data-Based Individualization Process</dc:title>
  <dc:subject>Specify the subject of the presentation</dc:subject>
  <dc:creator>Peterson, Amy</dc:creator>
  <cp:keywords/>
  <cp:lastModifiedBy>Peterson, Amy</cp:lastModifiedBy>
  <cp:revision>8</cp:revision>
  <cp:lastPrinted>2020-02-05T22:09:43Z</cp:lastPrinted>
  <dcterms:created xsi:type="dcterms:W3CDTF">2018-06-11T15:35:52Z</dcterms:created>
  <dcterms:modified xsi:type="dcterms:W3CDTF">2021-06-29T15:21:01Z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0x0101003112139E1EF274498315B607AAE092CB</vt:lpwstr>
  </property>
  <property fmtid="{D5CDD505-2E9C-101B-9397-08002B2CF9AE}" pid="4" name="TaxKeyword">
    <vt:lpwstr/>
  </property>
  <property fmtid="{D5CDD505-2E9C-101B-9397-08002B2CF9AE}" pid="5" name="Order">
    <vt:r8>199900</vt:r8>
  </property>
  <property fmtid="{D5CDD505-2E9C-101B-9397-08002B2CF9AE}" pid="6" name="ComplianceAssetId">
    <vt:lpwstr/>
  </property>
</Properties>
</file>