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0"/>
  </p:notesMasterIdLst>
  <p:handoutMasterIdLst>
    <p:handoutMasterId r:id="rId111"/>
  </p:handoutMasterIdLst>
  <p:sldIdLst>
    <p:sldId id="580" r:id="rId2"/>
    <p:sldId id="578" r:id="rId3"/>
    <p:sldId id="597" r:id="rId4"/>
    <p:sldId id="579" r:id="rId5"/>
    <p:sldId id="585" r:id="rId6"/>
    <p:sldId id="586" r:id="rId7"/>
    <p:sldId id="587" r:id="rId8"/>
    <p:sldId id="599" r:id="rId9"/>
    <p:sldId id="598" r:id="rId10"/>
    <p:sldId id="602" r:id="rId11"/>
    <p:sldId id="584" r:id="rId12"/>
    <p:sldId id="588" r:id="rId13"/>
    <p:sldId id="603" r:id="rId14"/>
    <p:sldId id="604" r:id="rId15"/>
    <p:sldId id="605" r:id="rId16"/>
    <p:sldId id="606" r:id="rId17"/>
    <p:sldId id="607" r:id="rId18"/>
    <p:sldId id="608" r:id="rId19"/>
    <p:sldId id="609" r:id="rId20"/>
    <p:sldId id="610" r:id="rId21"/>
    <p:sldId id="611" r:id="rId22"/>
    <p:sldId id="612" r:id="rId23"/>
    <p:sldId id="613" r:id="rId24"/>
    <p:sldId id="614" r:id="rId25"/>
    <p:sldId id="615" r:id="rId26"/>
    <p:sldId id="616" r:id="rId27"/>
    <p:sldId id="617" r:id="rId28"/>
    <p:sldId id="618" r:id="rId29"/>
    <p:sldId id="619" r:id="rId30"/>
    <p:sldId id="620" r:id="rId31"/>
    <p:sldId id="621" r:id="rId32"/>
    <p:sldId id="622" r:id="rId33"/>
    <p:sldId id="623" r:id="rId34"/>
    <p:sldId id="624" r:id="rId35"/>
    <p:sldId id="625" r:id="rId36"/>
    <p:sldId id="626" r:id="rId37"/>
    <p:sldId id="627" r:id="rId38"/>
    <p:sldId id="628" r:id="rId39"/>
    <p:sldId id="629" r:id="rId40"/>
    <p:sldId id="630" r:id="rId41"/>
    <p:sldId id="631" r:id="rId42"/>
    <p:sldId id="632" r:id="rId43"/>
    <p:sldId id="633" r:id="rId44"/>
    <p:sldId id="634" r:id="rId45"/>
    <p:sldId id="635" r:id="rId46"/>
    <p:sldId id="636" r:id="rId47"/>
    <p:sldId id="637" r:id="rId48"/>
    <p:sldId id="638" r:id="rId49"/>
    <p:sldId id="639" r:id="rId50"/>
    <p:sldId id="640" r:id="rId51"/>
    <p:sldId id="641" r:id="rId52"/>
    <p:sldId id="642" r:id="rId53"/>
    <p:sldId id="643" r:id="rId54"/>
    <p:sldId id="644" r:id="rId55"/>
    <p:sldId id="645" r:id="rId56"/>
    <p:sldId id="646" r:id="rId57"/>
    <p:sldId id="647" r:id="rId58"/>
    <p:sldId id="648" r:id="rId59"/>
    <p:sldId id="649" r:id="rId60"/>
    <p:sldId id="650" r:id="rId61"/>
    <p:sldId id="651" r:id="rId62"/>
    <p:sldId id="652" r:id="rId63"/>
    <p:sldId id="653" r:id="rId64"/>
    <p:sldId id="654" r:id="rId65"/>
    <p:sldId id="655" r:id="rId66"/>
    <p:sldId id="656" r:id="rId67"/>
    <p:sldId id="657" r:id="rId68"/>
    <p:sldId id="658" r:id="rId69"/>
    <p:sldId id="659" r:id="rId70"/>
    <p:sldId id="660" r:id="rId71"/>
    <p:sldId id="661" r:id="rId72"/>
    <p:sldId id="662" r:id="rId73"/>
    <p:sldId id="663" r:id="rId74"/>
    <p:sldId id="664" r:id="rId75"/>
    <p:sldId id="665" r:id="rId76"/>
    <p:sldId id="666" r:id="rId77"/>
    <p:sldId id="667" r:id="rId78"/>
    <p:sldId id="668" r:id="rId79"/>
    <p:sldId id="669" r:id="rId80"/>
    <p:sldId id="670" r:id="rId81"/>
    <p:sldId id="671" r:id="rId82"/>
    <p:sldId id="672" r:id="rId83"/>
    <p:sldId id="673" r:id="rId84"/>
    <p:sldId id="674" r:id="rId85"/>
    <p:sldId id="675" r:id="rId86"/>
    <p:sldId id="676" r:id="rId87"/>
    <p:sldId id="677" r:id="rId88"/>
    <p:sldId id="678" r:id="rId89"/>
    <p:sldId id="679" r:id="rId90"/>
    <p:sldId id="680" r:id="rId91"/>
    <p:sldId id="681" r:id="rId92"/>
    <p:sldId id="682" r:id="rId93"/>
    <p:sldId id="683" r:id="rId94"/>
    <p:sldId id="684" r:id="rId95"/>
    <p:sldId id="685" r:id="rId96"/>
    <p:sldId id="686" r:id="rId97"/>
    <p:sldId id="687" r:id="rId98"/>
    <p:sldId id="688" r:id="rId99"/>
    <p:sldId id="689" r:id="rId100"/>
    <p:sldId id="690" r:id="rId101"/>
    <p:sldId id="691" r:id="rId102"/>
    <p:sldId id="692" r:id="rId103"/>
    <p:sldId id="693" r:id="rId104"/>
    <p:sldId id="694" r:id="rId105"/>
    <p:sldId id="695" r:id="rId106"/>
    <p:sldId id="696" r:id="rId107"/>
    <p:sldId id="697" r:id="rId108"/>
    <p:sldId id="698"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lega, Melissa" initials="SM" lastIdx="1" clrIdx="0">
    <p:extLst>
      <p:ext uri="{19B8F6BF-5375-455C-9EA6-DF929625EA0E}">
        <p15:presenceInfo xmlns:p15="http://schemas.microsoft.com/office/powerpoint/2012/main" userId="S-1-5-21-823518204-1303643608-725345543-823400" providerId="AD"/>
      </p:ext>
    </p:extLst>
  </p:cmAuthor>
  <p:cmAuthor id="2" name="Jackson, Stephanie" initials="JS" lastIdx="17" clrIdx="1">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11893"/>
    <a:srgbClr val="FF2600"/>
    <a:srgbClr val="FF8AD8"/>
    <a:srgbClr val="D883FF"/>
    <a:srgbClr val="009051"/>
    <a:srgbClr val="FFFC00"/>
    <a:srgbClr val="8EFA00"/>
    <a:srgbClr val="76D6FF"/>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85563" autoAdjust="0"/>
  </p:normalViewPr>
  <p:slideViewPr>
    <p:cSldViewPr snapToGrid="0">
      <p:cViewPr varScale="1">
        <p:scale>
          <a:sx n="62" d="100"/>
          <a:sy n="62" d="100"/>
        </p:scale>
        <p:origin x="1579" y="48"/>
      </p:cViewPr>
      <p:guideLst>
        <p:guide orient="horz" pos="2160"/>
        <p:guide pos="2880"/>
      </p:guideLst>
    </p:cSldViewPr>
  </p:slideViewPr>
  <p:notesTextViewPr>
    <p:cViewPr>
      <p:scale>
        <a:sx n="300" d="100"/>
        <a:sy n="300" d="100"/>
      </p:scale>
      <p:origin x="0" y="0"/>
    </p:cViewPr>
  </p:notesTextViewPr>
  <p:sorterViewPr>
    <p:cViewPr varScale="1">
      <p:scale>
        <a:sx n="100" d="100"/>
        <a:sy n="1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Maria’s Progress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Sheet1!$B$1</c:f>
              <c:strCache>
                <c:ptCount val="1"/>
                <c:pt idx="0">
                  <c:v>Column1</c:v>
                </c:pt>
              </c:strCache>
            </c:strRef>
          </c:tx>
          <c:spPr>
            <a:ln w="2222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5</c:v>
                </c:pt>
                <c:pt idx="1">
                  <c:v>4</c:v>
                </c:pt>
                <c:pt idx="2">
                  <c:v>5</c:v>
                </c:pt>
                <c:pt idx="3">
                  <c:v>7</c:v>
                </c:pt>
                <c:pt idx="4">
                  <c:v>5</c:v>
                </c:pt>
                <c:pt idx="5">
                  <c:v>8</c:v>
                </c:pt>
              </c:numCache>
            </c:numRef>
          </c:val>
          <c:smooth val="0"/>
          <c:extLst>
            <c:ext xmlns:c16="http://schemas.microsoft.com/office/drawing/2014/chart" uri="{C3380CC4-5D6E-409C-BE32-E72D297353CC}">
              <c16:uniqueId val="{00000000-00E2-4DF1-A74A-4C8CF3ABE461}"/>
            </c:ext>
          </c:extLst>
        </c:ser>
        <c:dLbls>
          <c:dLblPos val="ctr"/>
          <c:showLegendKey val="0"/>
          <c:showVal val="1"/>
          <c:showCatName val="0"/>
          <c:showSerName val="0"/>
          <c:showPercent val="0"/>
          <c:showBubbleSize val="0"/>
        </c:dLbls>
        <c:smooth val="0"/>
        <c:axId val="-2105272656"/>
        <c:axId val="-2104664848"/>
      </c:lineChart>
      <c:catAx>
        <c:axId val="-210527265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104664848"/>
        <c:crosses val="autoZero"/>
        <c:auto val="1"/>
        <c:lblAlgn val="ctr"/>
        <c:lblOffset val="100"/>
        <c:noMultiLvlLbl val="0"/>
      </c:catAx>
      <c:valAx>
        <c:axId val="-2104664848"/>
        <c:scaling>
          <c:orientation val="minMax"/>
          <c:max val="50"/>
        </c:scaling>
        <c:delete val="0"/>
        <c:axPos val="l"/>
        <c:majorGridlines>
          <c:spPr>
            <a:ln w="9525" cap="flat" cmpd="sng" algn="ctr">
              <a:solidFill>
                <a:schemeClr val="dk1">
                  <a:lumMod val="15000"/>
                  <a:lumOff val="85000"/>
                  <a:alpha val="54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10527265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EB2EBE15-1D99-7B4C-A488-D650D82CAEED}" type="presOf" srcId="{C2DCDBC5-95E9-4F42-8754-6810EB41A3B6}" destId="{ABB0EE10-8504-404A-8824-5F22425D91BF}" srcOrd="0" destOrd="0" presId="urn:microsoft.com/office/officeart/2005/8/layout/venn1"/>
    <dgm:cxn modelId="{A6FE7A1B-DB53-A741-A6CC-F7398169FF0F}" type="presOf" srcId="{865D233C-903B-9F4C-9226-AC6433E046AF}" destId="{337EDADF-F20D-C040-81EA-8B0554C72AC2}"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78DD8EA7-A866-2B48-A492-35D68FE97C4B}" type="presOf" srcId="{865D233C-903B-9F4C-9226-AC6433E046AF}" destId="{DDAD003A-79BB-F54B-8024-DA7A6A25F4EE}" srcOrd="0" destOrd="0" presId="urn:microsoft.com/office/officeart/2005/8/layout/venn1"/>
    <dgm:cxn modelId="{067E03B1-B9C2-0D42-B5C3-8275B0558C5C}" type="presOf" srcId="{2EC81A35-8D57-124B-ABCE-2ABCF936B667}" destId="{9EC0FAFF-6CE3-7640-BE7A-52C4AF5538E2}" srcOrd="1" destOrd="0" presId="urn:microsoft.com/office/officeart/2005/8/layout/venn1"/>
    <dgm:cxn modelId="{CE2879BE-7FDE-5A45-8D40-C28BC5C91CF5}" type="presOf" srcId="{2EC81A35-8D57-124B-ABCE-2ABCF936B667}" destId="{93E056BD-4766-394C-A4DC-5E4C2451228E}" srcOrd="0" destOrd="0" presId="urn:microsoft.com/office/officeart/2005/8/layout/venn1"/>
    <dgm:cxn modelId="{D28E80C8-3494-9446-BC43-E686FD28A623}" type="presOf" srcId="{E47640B8-E388-6141-8043-F310278C03B2}" destId="{E0F896BF-E8D9-2145-B631-F874C101A436}" srcOrd="0" destOrd="0" presId="urn:microsoft.com/office/officeart/2005/8/layout/venn1"/>
    <dgm:cxn modelId="{810128CC-288E-834A-8C96-AF06A8DAC720}" type="presOf" srcId="{E47640B8-E388-6141-8043-F310278C03B2}" destId="{524DE1D1-1650-674C-AA9B-4DB5A8E1AD84}"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B20CB370-7F6F-424C-A449-6E80E069268F}" type="presParOf" srcId="{ABB0EE10-8504-404A-8824-5F22425D91BF}" destId="{93E056BD-4766-394C-A4DC-5E4C2451228E}" srcOrd="0" destOrd="0" presId="urn:microsoft.com/office/officeart/2005/8/layout/venn1"/>
    <dgm:cxn modelId="{2F6948C5-50E4-A745-9B39-1E54D7FEE33E}" type="presParOf" srcId="{ABB0EE10-8504-404A-8824-5F22425D91BF}" destId="{9EC0FAFF-6CE3-7640-BE7A-52C4AF5538E2}" srcOrd="1" destOrd="0" presId="urn:microsoft.com/office/officeart/2005/8/layout/venn1"/>
    <dgm:cxn modelId="{52A0442F-52D4-7247-AB65-98D229C04B47}" type="presParOf" srcId="{ABB0EE10-8504-404A-8824-5F22425D91BF}" destId="{E0F896BF-E8D9-2145-B631-F874C101A436}" srcOrd="2" destOrd="0" presId="urn:microsoft.com/office/officeart/2005/8/layout/venn1"/>
    <dgm:cxn modelId="{979FE126-D1AD-F646-BF00-832271B19405}" type="presParOf" srcId="{ABB0EE10-8504-404A-8824-5F22425D91BF}" destId="{524DE1D1-1650-674C-AA9B-4DB5A8E1AD84}" srcOrd="3" destOrd="0" presId="urn:microsoft.com/office/officeart/2005/8/layout/venn1"/>
    <dgm:cxn modelId="{7D142D8A-7611-434B-B4A9-7F3C31F633D4}" type="presParOf" srcId="{ABB0EE10-8504-404A-8824-5F22425D91BF}" destId="{DDAD003A-79BB-F54B-8024-DA7A6A25F4EE}" srcOrd="4" destOrd="0" presId="urn:microsoft.com/office/officeart/2005/8/layout/venn1"/>
    <dgm:cxn modelId="{EC4D2A14-75EF-2948-8532-F3693D029528}"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E012143A-62EC-034A-943E-7014720AA78A}" type="presOf" srcId="{865D233C-903B-9F4C-9226-AC6433E046AF}" destId="{DDAD003A-79BB-F54B-8024-DA7A6A25F4EE}" srcOrd="0" destOrd="0" presId="urn:microsoft.com/office/officeart/2005/8/layout/venn1"/>
    <dgm:cxn modelId="{EF947E65-C498-D94E-B82F-0A1233BCC606}" type="presOf" srcId="{E47640B8-E388-6141-8043-F310278C03B2}" destId="{524DE1D1-1650-674C-AA9B-4DB5A8E1AD84}" srcOrd="1" destOrd="0" presId="urn:microsoft.com/office/officeart/2005/8/layout/venn1"/>
    <dgm:cxn modelId="{0AA14F77-912A-A04C-87E9-255ED7DD5E84}" type="presOf" srcId="{C2DCDBC5-95E9-4F42-8754-6810EB41A3B6}" destId="{ABB0EE10-8504-404A-8824-5F22425D91BF}" srcOrd="0" destOrd="0" presId="urn:microsoft.com/office/officeart/2005/8/layout/venn1"/>
    <dgm:cxn modelId="{CC319584-D085-E548-AA2F-E416C0EF75A9}" type="presOf" srcId="{E47640B8-E388-6141-8043-F310278C03B2}" destId="{E0F896BF-E8D9-2145-B631-F874C101A436}" srcOrd="0" destOrd="0" presId="urn:microsoft.com/office/officeart/2005/8/layout/venn1"/>
    <dgm:cxn modelId="{248394BE-39C4-EE42-ACF5-FEC0BD90F684}" type="presOf" srcId="{2EC81A35-8D57-124B-ABCE-2ABCF936B667}" destId="{93E056BD-4766-394C-A4DC-5E4C2451228E}" srcOrd="0" destOrd="0" presId="urn:microsoft.com/office/officeart/2005/8/layout/venn1"/>
    <dgm:cxn modelId="{834D40C6-AF96-FF41-BE6A-EBEF0387BDA3}" type="presOf" srcId="{2EC81A35-8D57-124B-ABCE-2ABCF936B667}" destId="{9EC0FAFF-6CE3-7640-BE7A-52C4AF5538E2}" srcOrd="1" destOrd="0" presId="urn:microsoft.com/office/officeart/2005/8/layout/venn1"/>
    <dgm:cxn modelId="{47057CCB-8F90-9442-B9E6-79FCBD971F19}" type="presOf" srcId="{865D233C-903B-9F4C-9226-AC6433E046AF}" destId="{337EDADF-F20D-C040-81EA-8B0554C72AC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DC311C1B-54F2-E541-A13F-04570453D6FD}" type="presParOf" srcId="{ABB0EE10-8504-404A-8824-5F22425D91BF}" destId="{93E056BD-4766-394C-A4DC-5E4C2451228E}" srcOrd="0" destOrd="0" presId="urn:microsoft.com/office/officeart/2005/8/layout/venn1"/>
    <dgm:cxn modelId="{59E12570-7829-F643-A311-DDD3E2C606A8}" type="presParOf" srcId="{ABB0EE10-8504-404A-8824-5F22425D91BF}" destId="{9EC0FAFF-6CE3-7640-BE7A-52C4AF5538E2}" srcOrd="1" destOrd="0" presId="urn:microsoft.com/office/officeart/2005/8/layout/venn1"/>
    <dgm:cxn modelId="{7417C5E0-7E40-9544-9DAD-0F89080A429F}" type="presParOf" srcId="{ABB0EE10-8504-404A-8824-5F22425D91BF}" destId="{E0F896BF-E8D9-2145-B631-F874C101A436}" srcOrd="2" destOrd="0" presId="urn:microsoft.com/office/officeart/2005/8/layout/venn1"/>
    <dgm:cxn modelId="{08D7F165-496E-AE4F-806A-CD8AC2DB035C}" type="presParOf" srcId="{ABB0EE10-8504-404A-8824-5F22425D91BF}" destId="{524DE1D1-1650-674C-AA9B-4DB5A8E1AD84}" srcOrd="3" destOrd="0" presId="urn:microsoft.com/office/officeart/2005/8/layout/venn1"/>
    <dgm:cxn modelId="{A6B4938E-07F9-9D47-A31E-CEBFB431C325}" type="presParOf" srcId="{ABB0EE10-8504-404A-8824-5F22425D91BF}" destId="{DDAD003A-79BB-F54B-8024-DA7A6A25F4EE}" srcOrd="4" destOrd="0" presId="urn:microsoft.com/office/officeart/2005/8/layout/venn1"/>
    <dgm:cxn modelId="{A59FADB1-7E71-984A-8B4B-BFA23494700A}"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42BECE7C-2054-E74F-8361-31E812D500A5}" type="presOf" srcId="{865D233C-903B-9F4C-9226-AC6433E046AF}" destId="{DDAD003A-79BB-F54B-8024-DA7A6A25F4EE}" srcOrd="0" destOrd="0" presId="urn:microsoft.com/office/officeart/2005/8/layout/venn1"/>
    <dgm:cxn modelId="{796DC889-8001-2B4A-AC57-4F155DA1354E}" type="presOf" srcId="{E47640B8-E388-6141-8043-F310278C03B2}" destId="{524DE1D1-1650-674C-AA9B-4DB5A8E1AD84}" srcOrd="1" destOrd="0" presId="urn:microsoft.com/office/officeart/2005/8/layout/venn1"/>
    <dgm:cxn modelId="{40E4319F-4047-C34A-B98E-2EB54FBD3127}" type="presOf" srcId="{E47640B8-E388-6141-8043-F310278C03B2}" destId="{E0F896BF-E8D9-2145-B631-F874C101A436}" srcOrd="0" destOrd="0" presId="urn:microsoft.com/office/officeart/2005/8/layout/venn1"/>
    <dgm:cxn modelId="{9D6F2AAD-1113-954A-818B-C941441D3DD9}" type="presOf" srcId="{2EC81A35-8D57-124B-ABCE-2ABCF936B667}" destId="{9EC0FAFF-6CE3-7640-BE7A-52C4AF5538E2}" srcOrd="1" destOrd="0" presId="urn:microsoft.com/office/officeart/2005/8/layout/venn1"/>
    <dgm:cxn modelId="{7DF221D3-8977-E749-ACC1-528B81FEBA6C}" type="presOf" srcId="{C2DCDBC5-95E9-4F42-8754-6810EB41A3B6}" destId="{ABB0EE10-8504-404A-8824-5F22425D91BF}"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1E721FE0-984B-9845-9C5C-552131683100}" type="presOf" srcId="{2EC81A35-8D57-124B-ABCE-2ABCF936B667}" destId="{93E056BD-4766-394C-A4DC-5E4C2451228E}"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981CB5FA-4030-1F45-BB27-F445A4C77440}" type="presOf" srcId="{865D233C-903B-9F4C-9226-AC6433E046AF}" destId="{337EDADF-F20D-C040-81EA-8B0554C72AC2}" srcOrd="1" destOrd="0" presId="urn:microsoft.com/office/officeart/2005/8/layout/venn1"/>
    <dgm:cxn modelId="{E9A59E78-082D-B443-8917-BF4E8B63ABF2}" type="presParOf" srcId="{ABB0EE10-8504-404A-8824-5F22425D91BF}" destId="{93E056BD-4766-394C-A4DC-5E4C2451228E}" srcOrd="0" destOrd="0" presId="urn:microsoft.com/office/officeart/2005/8/layout/venn1"/>
    <dgm:cxn modelId="{78F66EE9-931E-8D4F-BA49-F675B0BB28C3}" type="presParOf" srcId="{ABB0EE10-8504-404A-8824-5F22425D91BF}" destId="{9EC0FAFF-6CE3-7640-BE7A-52C4AF5538E2}" srcOrd="1" destOrd="0" presId="urn:microsoft.com/office/officeart/2005/8/layout/venn1"/>
    <dgm:cxn modelId="{C5F9008B-BCF3-8940-B7FE-811E21412183}" type="presParOf" srcId="{ABB0EE10-8504-404A-8824-5F22425D91BF}" destId="{E0F896BF-E8D9-2145-B631-F874C101A436}" srcOrd="2" destOrd="0" presId="urn:microsoft.com/office/officeart/2005/8/layout/venn1"/>
    <dgm:cxn modelId="{66708252-4F9A-0942-822E-C73CCC4880C3}" type="presParOf" srcId="{ABB0EE10-8504-404A-8824-5F22425D91BF}" destId="{524DE1D1-1650-674C-AA9B-4DB5A8E1AD84}" srcOrd="3" destOrd="0" presId="urn:microsoft.com/office/officeart/2005/8/layout/venn1"/>
    <dgm:cxn modelId="{DE48D6C7-849D-AA49-871B-C4F48C2F5E55}" type="presParOf" srcId="{ABB0EE10-8504-404A-8824-5F22425D91BF}" destId="{DDAD003A-79BB-F54B-8024-DA7A6A25F4EE}" srcOrd="4" destOrd="0" presId="urn:microsoft.com/office/officeart/2005/8/layout/venn1"/>
    <dgm:cxn modelId="{CE5ADDFC-333D-D242-A76A-B40C7767FBF5}"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1721927" y="0"/>
          <a:ext cx="3289965" cy="1804112"/>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Abstract</a:t>
          </a:r>
        </a:p>
      </dsp:txBody>
      <dsp:txXfrm>
        <a:off x="2160589" y="315719"/>
        <a:ext cx="2412641" cy="811850"/>
      </dsp:txXfrm>
    </dsp:sp>
    <dsp:sp modelId="{E0F896BF-E8D9-2145-B631-F874C101A436}">
      <dsp:nvSpPr>
        <dsp:cNvPr id="0" name=""/>
        <dsp:cNvSpPr/>
      </dsp:nvSpPr>
      <dsp:spPr>
        <a:xfrm>
          <a:off x="3189015" y="972712"/>
          <a:ext cx="2985702" cy="1941200"/>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Representational</a:t>
          </a:r>
        </a:p>
      </dsp:txBody>
      <dsp:txXfrm>
        <a:off x="4102142" y="1474189"/>
        <a:ext cx="1791421" cy="1067660"/>
      </dsp:txXfrm>
    </dsp:sp>
    <dsp:sp modelId="{DDAD003A-79BB-F54B-8024-DA7A6A25F4EE}">
      <dsp:nvSpPr>
        <dsp:cNvPr id="0" name=""/>
        <dsp:cNvSpPr/>
      </dsp:nvSpPr>
      <dsp:spPr>
        <a:xfrm>
          <a:off x="634731" y="1077227"/>
          <a:ext cx="2985702" cy="1847440"/>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Concrete</a:t>
          </a:r>
        </a:p>
      </dsp:txBody>
      <dsp:txXfrm>
        <a:off x="915885" y="1554482"/>
        <a:ext cx="1791421" cy="1016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1721927" y="0"/>
          <a:ext cx="3289965" cy="1804112"/>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Abstract</a:t>
          </a:r>
        </a:p>
      </dsp:txBody>
      <dsp:txXfrm>
        <a:off x="2160589" y="315719"/>
        <a:ext cx="2412641" cy="811850"/>
      </dsp:txXfrm>
    </dsp:sp>
    <dsp:sp modelId="{E0F896BF-E8D9-2145-B631-F874C101A436}">
      <dsp:nvSpPr>
        <dsp:cNvPr id="0" name=""/>
        <dsp:cNvSpPr/>
      </dsp:nvSpPr>
      <dsp:spPr>
        <a:xfrm>
          <a:off x="3189015" y="972712"/>
          <a:ext cx="2985702" cy="1941200"/>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Representational</a:t>
          </a:r>
        </a:p>
      </dsp:txBody>
      <dsp:txXfrm>
        <a:off x="4102142" y="1474189"/>
        <a:ext cx="1791421" cy="1067660"/>
      </dsp:txXfrm>
    </dsp:sp>
    <dsp:sp modelId="{DDAD003A-79BB-F54B-8024-DA7A6A25F4EE}">
      <dsp:nvSpPr>
        <dsp:cNvPr id="0" name=""/>
        <dsp:cNvSpPr/>
      </dsp:nvSpPr>
      <dsp:spPr>
        <a:xfrm>
          <a:off x="634731" y="1077227"/>
          <a:ext cx="2985702" cy="1847440"/>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Concrete</a:t>
          </a:r>
        </a:p>
      </dsp:txBody>
      <dsp:txXfrm>
        <a:off x="915885" y="1554482"/>
        <a:ext cx="1791421" cy="1016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1721927" y="0"/>
          <a:ext cx="3289965" cy="1804112"/>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Abstract</a:t>
          </a:r>
        </a:p>
      </dsp:txBody>
      <dsp:txXfrm>
        <a:off x="2160589" y="315719"/>
        <a:ext cx="2412641" cy="811850"/>
      </dsp:txXfrm>
    </dsp:sp>
    <dsp:sp modelId="{E0F896BF-E8D9-2145-B631-F874C101A436}">
      <dsp:nvSpPr>
        <dsp:cNvPr id="0" name=""/>
        <dsp:cNvSpPr/>
      </dsp:nvSpPr>
      <dsp:spPr>
        <a:xfrm>
          <a:off x="3189015" y="972712"/>
          <a:ext cx="2985702" cy="1941200"/>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Representational</a:t>
          </a:r>
        </a:p>
      </dsp:txBody>
      <dsp:txXfrm>
        <a:off x="4102142" y="1474189"/>
        <a:ext cx="1791421" cy="1067660"/>
      </dsp:txXfrm>
    </dsp:sp>
    <dsp:sp modelId="{DDAD003A-79BB-F54B-8024-DA7A6A25F4EE}">
      <dsp:nvSpPr>
        <dsp:cNvPr id="0" name=""/>
        <dsp:cNvSpPr/>
      </dsp:nvSpPr>
      <dsp:spPr>
        <a:xfrm>
          <a:off x="634731" y="1077227"/>
          <a:ext cx="2985702" cy="1847440"/>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Concrete</a:t>
          </a:r>
        </a:p>
      </dsp:txBody>
      <dsp:txXfrm>
        <a:off x="915885" y="1554482"/>
        <a:ext cx="1791421" cy="10160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5/8/2019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5/8/2019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52507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11</a:t>
            </a:fld>
            <a:endParaRPr lang="en-US"/>
          </a:p>
        </p:txBody>
      </p:sp>
    </p:spTree>
    <p:extLst>
      <p:ext uri="{BB962C8B-B14F-4D97-AF65-F5344CB8AC3E}">
        <p14:creationId xmlns:p14="http://schemas.microsoft.com/office/powerpoint/2010/main" val="50415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15</a:t>
            </a:fld>
            <a:endParaRPr lang="en-US"/>
          </a:p>
        </p:txBody>
      </p:sp>
    </p:spTree>
    <p:extLst>
      <p:ext uri="{BB962C8B-B14F-4D97-AF65-F5344CB8AC3E}">
        <p14:creationId xmlns:p14="http://schemas.microsoft.com/office/powerpoint/2010/main" val="329347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40</a:t>
            </a:fld>
            <a:endParaRPr lang="en-US"/>
          </a:p>
        </p:txBody>
      </p:sp>
    </p:spTree>
    <p:extLst>
      <p:ext uri="{BB962C8B-B14F-4D97-AF65-F5344CB8AC3E}">
        <p14:creationId xmlns:p14="http://schemas.microsoft.com/office/powerpoint/2010/main" val="74930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45</a:t>
            </a:fld>
            <a:endParaRPr lang="en-US"/>
          </a:p>
        </p:txBody>
      </p:sp>
    </p:spTree>
    <p:extLst>
      <p:ext uri="{BB962C8B-B14F-4D97-AF65-F5344CB8AC3E}">
        <p14:creationId xmlns:p14="http://schemas.microsoft.com/office/powerpoint/2010/main" val="96944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81</a:t>
            </a:fld>
            <a:endParaRPr lang="en-US"/>
          </a:p>
        </p:txBody>
      </p:sp>
    </p:spTree>
    <p:extLst>
      <p:ext uri="{BB962C8B-B14F-4D97-AF65-F5344CB8AC3E}">
        <p14:creationId xmlns:p14="http://schemas.microsoft.com/office/powerpoint/2010/main" val="390349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98</a:t>
            </a:fld>
            <a:endParaRPr lang="en-US"/>
          </a:p>
        </p:txBody>
      </p:sp>
    </p:spTree>
    <p:extLst>
      <p:ext uri="{BB962C8B-B14F-4D97-AF65-F5344CB8AC3E}">
        <p14:creationId xmlns:p14="http://schemas.microsoft.com/office/powerpoint/2010/main" val="183248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107</a:t>
            </a:fld>
            <a:endParaRPr lang="en-US"/>
          </a:p>
        </p:txBody>
      </p:sp>
    </p:spTree>
    <p:extLst>
      <p:ext uri="{BB962C8B-B14F-4D97-AF65-F5344CB8AC3E}">
        <p14:creationId xmlns:p14="http://schemas.microsoft.com/office/powerpoint/2010/main" val="404347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2" name="Title 1">
            <a:extLst>
              <a:ext uri="{FF2B5EF4-FFF2-40B4-BE49-F238E27FC236}">
                <a16:creationId xmlns:a16="http://schemas.microsoft.com/office/drawing/2014/main" id="{D801A4B5-F400-405B-9CCC-87B4BC58F4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userDrawn="1"/>
        </p:nvSpPr>
        <p:spPr>
          <a:xfrm>
            <a:off x="2231" y="3962400"/>
            <a:ext cx="9137650" cy="289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7234" y="4496619"/>
            <a:ext cx="4138682" cy="845165"/>
          </a:xfrm>
          <a:prstGeom prst="rect">
            <a:avLst/>
          </a:prstGeom>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3055" y="4675708"/>
            <a:ext cx="3568974" cy="381506"/>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1888" y="6178549"/>
            <a:ext cx="9137650" cy="68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228600"/>
            <a:ext cx="8686800" cy="731520"/>
          </a:xfrm>
          <a:prstGeom prst="rect">
            <a:avLst/>
          </a:prstGeom>
          <a:solidFill>
            <a:schemeClr val="accent5">
              <a:lumMod val="50000"/>
            </a:schemeClr>
          </a:solidFill>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8"/>
            <a:ext cx="8686800" cy="48395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pic>
        <p:nvPicPr>
          <p:cNvPr id="4" name="Picture 3"/>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3383460" y="6410169"/>
            <a:ext cx="2413749" cy="258018"/>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8</a:t>
            </a:r>
          </a:p>
        </p:txBody>
      </p:sp>
      <p:sp>
        <p:nvSpPr>
          <p:cNvPr id="3" name="Subtitle 2"/>
          <p:cNvSpPr>
            <a:spLocks noGrp="1"/>
          </p:cNvSpPr>
          <p:nvPr>
            <p:ph type="subTitle" idx="1"/>
          </p:nvPr>
        </p:nvSpPr>
        <p:spPr/>
        <p:txBody>
          <a:bodyPr/>
          <a:lstStyle/>
          <a:p>
            <a:r>
              <a:rPr lang="en-US" dirty="0"/>
              <a:t>DBI for Intensive Mathematics Intervention</a:t>
            </a:r>
          </a:p>
          <a:p>
            <a:endParaRPr lang="en-US" dirty="0"/>
          </a:p>
          <a:p>
            <a:endParaRPr lang="en-US" dirty="0"/>
          </a:p>
        </p:txBody>
      </p:sp>
    </p:spTree>
    <p:extLst>
      <p:ext uri="{BB962C8B-B14F-4D97-AF65-F5344CB8AC3E}">
        <p14:creationId xmlns:p14="http://schemas.microsoft.com/office/powerpoint/2010/main" val="42501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ies of tables illustrating planning for intensive intervention, implementation of intensive intervention and monitoring intensive intervention. Bullets with examples are included under each. Contact ncii@air.org if additional information is needed"/>
          <p:cNvPicPr>
            <a:picLocks noChangeAspect="1"/>
          </p:cNvPicPr>
          <p:nvPr/>
        </p:nvPicPr>
        <p:blipFill>
          <a:blip r:embed="rId2"/>
          <a:stretch>
            <a:fillRect/>
          </a:stretch>
        </p:blipFill>
        <p:spPr>
          <a:xfrm>
            <a:off x="0" y="933855"/>
            <a:ext cx="9144000" cy="3592286"/>
          </a:xfrm>
          <a:prstGeom prst="rect">
            <a:avLst/>
          </a:prstGeom>
        </p:spPr>
      </p:pic>
      <p:sp>
        <p:nvSpPr>
          <p:cNvPr id="3" name="Title 2" hidden="1">
            <a:extLst>
              <a:ext uri="{FF2B5EF4-FFF2-40B4-BE49-F238E27FC236}">
                <a16:creationId xmlns:a16="http://schemas.microsoft.com/office/drawing/2014/main" id="{83DF6634-A338-4145-82C9-63D3D809AFD5}"/>
              </a:ext>
            </a:extLst>
          </p:cNvPr>
          <p:cNvSpPr>
            <a:spLocks noGrp="1"/>
          </p:cNvSpPr>
          <p:nvPr>
            <p:ph type="title"/>
          </p:nvPr>
        </p:nvSpPr>
        <p:spPr/>
        <p:txBody>
          <a:bodyPr/>
          <a:lstStyle/>
          <a:p>
            <a:r>
              <a:rPr lang="en-US" dirty="0"/>
              <a:t>Slide 10</a:t>
            </a:r>
          </a:p>
        </p:txBody>
      </p:sp>
    </p:spTree>
    <p:extLst>
      <p:ext uri="{BB962C8B-B14F-4D97-AF65-F5344CB8AC3E}">
        <p14:creationId xmlns:p14="http://schemas.microsoft.com/office/powerpoint/2010/main" val="884007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How do you implement intensive intervention with fidelity?</a:t>
            </a:r>
          </a:p>
        </p:txBody>
      </p:sp>
      <p:sp>
        <p:nvSpPr>
          <p:cNvPr id="3" name="Content Placeholder 2"/>
          <p:cNvSpPr>
            <a:spLocks noGrp="1"/>
          </p:cNvSpPr>
          <p:nvPr>
            <p:ph idx="1"/>
          </p:nvPr>
        </p:nvSpPr>
        <p:spPr>
          <a:xfrm>
            <a:off x="228600" y="1882588"/>
            <a:ext cx="8686800" cy="4202077"/>
          </a:xfrm>
        </p:spPr>
        <p:txBody>
          <a:bodyPr/>
          <a:lstStyle/>
          <a:p>
            <a:pPr marL="342900" indent="-342900">
              <a:buFont typeface="Wingdings" charset="2"/>
              <a:buChar char="q"/>
            </a:pPr>
            <a:r>
              <a:rPr lang="en-US" dirty="0"/>
              <a:t>Implement interventions and strategies with high fidelity</a:t>
            </a:r>
          </a:p>
          <a:p>
            <a:pPr marL="342900" indent="-342900">
              <a:buFont typeface="Wingdings" charset="2"/>
              <a:buChar char="q"/>
            </a:pPr>
            <a:r>
              <a:rPr lang="en-US" dirty="0"/>
              <a:t>Check fidelity using </a:t>
            </a:r>
            <a:r>
              <a:rPr lang="en-US" i="1" dirty="0"/>
              <a:t>quantitative </a:t>
            </a:r>
            <a:r>
              <a:rPr lang="en-US" dirty="0"/>
              <a:t>indicators</a:t>
            </a:r>
          </a:p>
          <a:p>
            <a:pPr marL="342900" indent="-342900">
              <a:buFont typeface="Wingdings" charset="2"/>
              <a:buChar char="q"/>
            </a:pPr>
            <a:r>
              <a:rPr lang="en-US" dirty="0"/>
              <a:t>Check fidelity using </a:t>
            </a:r>
            <a:r>
              <a:rPr lang="en-US" i="1" dirty="0"/>
              <a:t>qualitative </a:t>
            </a:r>
            <a:r>
              <a:rPr lang="en-US" dirty="0"/>
              <a:t>indicators</a:t>
            </a:r>
          </a:p>
        </p:txBody>
      </p:sp>
    </p:spTree>
    <p:extLst>
      <p:ext uri="{BB962C8B-B14F-4D97-AF65-F5344CB8AC3E}">
        <p14:creationId xmlns:p14="http://schemas.microsoft.com/office/powerpoint/2010/main" val="9654481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8" name="Rectangle 7"/>
          <p:cNvSpPr/>
          <p:nvPr/>
        </p:nvSpPr>
        <p:spPr>
          <a:xfrm>
            <a:off x="203200" y="2701669"/>
            <a:ext cx="3759200" cy="4953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Utilize explicit instruction</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2" name="Rectangle 11"/>
          <p:cNvSpPr/>
          <p:nvPr/>
        </p:nvSpPr>
        <p:spPr>
          <a:xfrm>
            <a:off x="203200" y="3298569"/>
            <a:ext cx="3759200" cy="4953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Explicitly teach transfer</a:t>
            </a:r>
          </a:p>
        </p:txBody>
      </p:sp>
      <p:sp>
        <p:nvSpPr>
          <p:cNvPr id="3" name="Title 2" hidden="1">
            <a:extLst>
              <a:ext uri="{FF2B5EF4-FFF2-40B4-BE49-F238E27FC236}">
                <a16:creationId xmlns:a16="http://schemas.microsoft.com/office/drawing/2014/main" id="{BBC85732-BF29-4C1D-A3C9-D12A96CD7AA8}"/>
              </a:ext>
            </a:extLst>
          </p:cNvPr>
          <p:cNvSpPr>
            <a:spLocks noGrp="1"/>
          </p:cNvSpPr>
          <p:nvPr>
            <p:ph type="title"/>
          </p:nvPr>
        </p:nvSpPr>
        <p:spPr/>
        <p:txBody>
          <a:bodyPr/>
          <a:lstStyle/>
          <a:p>
            <a:r>
              <a:rPr lang="en-US" dirty="0"/>
              <a:t>Slide 101</a:t>
            </a:r>
          </a:p>
        </p:txBody>
      </p:sp>
    </p:spTree>
    <p:extLst>
      <p:ext uri="{BB962C8B-B14F-4D97-AF65-F5344CB8AC3E}">
        <p14:creationId xmlns:p14="http://schemas.microsoft.com/office/powerpoint/2010/main" val="21858991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How do you make adaptations within DBI?</a:t>
            </a:r>
          </a:p>
        </p:txBody>
      </p:sp>
      <p:sp>
        <p:nvSpPr>
          <p:cNvPr id="3" name="Content Placeholder 2"/>
          <p:cNvSpPr>
            <a:spLocks noGrp="1"/>
          </p:cNvSpPr>
          <p:nvPr>
            <p:ph idx="1"/>
          </p:nvPr>
        </p:nvSpPr>
        <p:spPr>
          <a:xfrm>
            <a:off x="228600" y="1308100"/>
            <a:ext cx="8686800" cy="4776565"/>
          </a:xfrm>
        </p:spPr>
        <p:txBody>
          <a:bodyPr/>
          <a:lstStyle/>
          <a:p>
            <a:pPr marL="342900" indent="-342900">
              <a:buFont typeface="Wingdings" charset="2"/>
              <a:buChar char="q"/>
            </a:pPr>
            <a:r>
              <a:rPr lang="en-US" dirty="0"/>
              <a:t>Implement with greater fidelity</a:t>
            </a:r>
          </a:p>
          <a:p>
            <a:pPr marL="342900" indent="-342900">
              <a:buFont typeface="Wingdings" charset="2"/>
              <a:buChar char="q"/>
            </a:pPr>
            <a:r>
              <a:rPr lang="en-US" dirty="0"/>
              <a:t>Embed behavioral supports</a:t>
            </a:r>
          </a:p>
          <a:p>
            <a:pPr marL="342900" indent="-342900">
              <a:buFont typeface="Wingdings" charset="2"/>
              <a:buChar char="q"/>
            </a:pPr>
            <a:r>
              <a:rPr lang="en-US" dirty="0"/>
              <a:t>Increase dosage</a:t>
            </a:r>
          </a:p>
          <a:p>
            <a:pPr marL="342900" indent="-342900">
              <a:buFont typeface="Wingdings" charset="2"/>
              <a:buChar char="q"/>
            </a:pPr>
            <a:r>
              <a:rPr lang="en-US" dirty="0"/>
              <a:t>Adapt mathematics content</a:t>
            </a:r>
          </a:p>
          <a:p>
            <a:pPr marL="342900" indent="-342900">
              <a:buFont typeface="Wingdings" charset="2"/>
              <a:buChar char="q"/>
            </a:pPr>
            <a:r>
              <a:rPr lang="en-US" dirty="0"/>
              <a:t>Utilize explicit instruction</a:t>
            </a:r>
          </a:p>
          <a:p>
            <a:pPr marL="342900" indent="-342900">
              <a:buFont typeface="Wingdings" charset="2"/>
              <a:buChar char="q"/>
            </a:pPr>
            <a:r>
              <a:rPr lang="en-US" dirty="0"/>
              <a:t>Explicitly teach transfer</a:t>
            </a:r>
          </a:p>
        </p:txBody>
      </p:sp>
    </p:spTree>
    <p:extLst>
      <p:ext uri="{BB962C8B-B14F-4D97-AF65-F5344CB8AC3E}">
        <p14:creationId xmlns:p14="http://schemas.microsoft.com/office/powerpoint/2010/main" val="38996554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5F8FF9E2-0E02-443D-8897-F3139AE7A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3" y="813260"/>
            <a:ext cx="2962506" cy="5227882"/>
          </a:xfrm>
          <a:prstGeom prst="rect">
            <a:avLst/>
          </a:prstGeom>
        </p:spPr>
      </p:pic>
      <p:sp>
        <p:nvSpPr>
          <p:cNvPr id="9" name="Rectangle 8"/>
          <p:cNvSpPr/>
          <p:nvPr/>
        </p:nvSpPr>
        <p:spPr>
          <a:xfrm>
            <a:off x="646288"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82"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4"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7"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51"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decisions rules</a:t>
            </a:r>
          </a:p>
        </p:txBody>
      </p:sp>
      <p:sp>
        <p:nvSpPr>
          <p:cNvPr id="10" name="TextBox 9"/>
          <p:cNvSpPr txBox="1"/>
          <p:nvPr/>
        </p:nvSpPr>
        <p:spPr>
          <a:xfrm>
            <a:off x="2698042" y="3154673"/>
            <a:ext cx="4763911" cy="523220"/>
          </a:xfrm>
          <a:prstGeom prst="rect">
            <a:avLst/>
          </a:prstGeom>
          <a:noFill/>
        </p:spPr>
        <p:txBody>
          <a:bodyPr wrap="square" rtlCol="0">
            <a:spAutoFit/>
          </a:bodyPr>
          <a:lstStyle/>
          <a:p>
            <a:r>
              <a:rPr lang="en-US" sz="1400" dirty="0">
                <a:solidFill>
                  <a:schemeClr val="accent6"/>
                </a:solidFill>
              </a:rPr>
              <a:t>Conducted to understand strengths and weaknesses</a:t>
            </a:r>
          </a:p>
          <a:p>
            <a:r>
              <a:rPr lang="en-US" sz="1400" dirty="0">
                <a:solidFill>
                  <a:schemeClr val="accent6"/>
                </a:solidFill>
              </a:rPr>
              <a:t>Determines adaptations</a:t>
            </a:r>
          </a:p>
        </p:txBody>
      </p:sp>
      <p:sp>
        <p:nvSpPr>
          <p:cNvPr id="15" name="TextBox 14"/>
          <p:cNvSpPr txBox="1"/>
          <p:nvPr/>
        </p:nvSpPr>
        <p:spPr>
          <a:xfrm>
            <a:off x="2534355" y="4157074"/>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11" name="TextBox 10"/>
          <p:cNvSpPr txBox="1"/>
          <p:nvPr/>
        </p:nvSpPr>
        <p:spPr>
          <a:xfrm>
            <a:off x="3008486" y="4926932"/>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12" name="TextBox 11"/>
          <p:cNvSpPr txBox="1"/>
          <p:nvPr/>
        </p:nvSpPr>
        <p:spPr>
          <a:xfrm>
            <a:off x="3053719" y="5665596"/>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decisions rules</a:t>
            </a:r>
          </a:p>
        </p:txBody>
      </p:sp>
      <p:sp>
        <p:nvSpPr>
          <p:cNvPr id="6" name="Rectangle 5"/>
          <p:cNvSpPr/>
          <p:nvPr/>
        </p:nvSpPr>
        <p:spPr>
          <a:xfrm>
            <a:off x="7862861" y="383821"/>
            <a:ext cx="400909" cy="278209"/>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Rectangle 15"/>
          <p:cNvSpPr/>
          <p:nvPr/>
        </p:nvSpPr>
        <p:spPr>
          <a:xfrm>
            <a:off x="7863465" y="2015377"/>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dirty="0"/>
          </a:p>
        </p:txBody>
      </p:sp>
      <p:sp>
        <p:nvSpPr>
          <p:cNvPr id="17" name="Rectangle 16"/>
          <p:cNvSpPr/>
          <p:nvPr/>
        </p:nvSpPr>
        <p:spPr>
          <a:xfrm>
            <a:off x="7862861" y="5255121"/>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8" name="Rectangle 17"/>
          <p:cNvSpPr/>
          <p:nvPr/>
        </p:nvSpPr>
        <p:spPr>
          <a:xfrm>
            <a:off x="7874300" y="4136552"/>
            <a:ext cx="400909" cy="27820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endParaRPr lang="en-US" dirty="0"/>
          </a:p>
        </p:txBody>
      </p:sp>
      <p:sp>
        <p:nvSpPr>
          <p:cNvPr id="20" name="Rectangle 19"/>
          <p:cNvSpPr/>
          <p:nvPr/>
        </p:nvSpPr>
        <p:spPr>
          <a:xfrm>
            <a:off x="8173305" y="4258781"/>
            <a:ext cx="400909" cy="278209"/>
          </a:xfrm>
          <a:prstGeom prst="rect">
            <a:avLst/>
          </a:prstGeom>
          <a:solidFill>
            <a:srgbClr val="0090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1" name="Rectangle 20"/>
          <p:cNvSpPr/>
          <p:nvPr/>
        </p:nvSpPr>
        <p:spPr>
          <a:xfrm>
            <a:off x="8483749" y="4379636"/>
            <a:ext cx="400909" cy="278209"/>
          </a:xfrm>
          <a:prstGeom prst="rect">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2" name="Rectangle 21"/>
          <p:cNvSpPr/>
          <p:nvPr/>
        </p:nvSpPr>
        <p:spPr>
          <a:xfrm>
            <a:off x="7874300" y="4517108"/>
            <a:ext cx="400909" cy="27820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3" name="Rectangle 22"/>
          <p:cNvSpPr/>
          <p:nvPr/>
        </p:nvSpPr>
        <p:spPr>
          <a:xfrm>
            <a:off x="8173305" y="4619455"/>
            <a:ext cx="400909" cy="278209"/>
          </a:xfrm>
          <a:prstGeom prst="rect">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4" name="Rectangle 23"/>
          <p:cNvSpPr/>
          <p:nvPr/>
        </p:nvSpPr>
        <p:spPr>
          <a:xfrm>
            <a:off x="8483749" y="4740310"/>
            <a:ext cx="400909" cy="278209"/>
          </a:xfrm>
          <a:prstGeom prst="rect">
            <a:avLst/>
          </a:prstGeom>
          <a:solidFill>
            <a:srgbClr val="FF8A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5" name="Rectangle 24"/>
          <p:cNvSpPr/>
          <p:nvPr/>
        </p:nvSpPr>
        <p:spPr>
          <a:xfrm>
            <a:off x="7862861" y="949072"/>
            <a:ext cx="400909" cy="278209"/>
          </a:xfrm>
          <a:prstGeom prst="rect">
            <a:avLst/>
          </a:prstGeom>
          <a:solidFill>
            <a:srgbClr val="0090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6" name="Rectangle 25"/>
          <p:cNvSpPr/>
          <p:nvPr/>
        </p:nvSpPr>
        <p:spPr>
          <a:xfrm>
            <a:off x="8173305" y="1035913"/>
            <a:ext cx="400909" cy="278209"/>
          </a:xfrm>
          <a:prstGeom prst="rect">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7" name="Rectangle 26"/>
          <p:cNvSpPr/>
          <p:nvPr/>
        </p:nvSpPr>
        <p:spPr>
          <a:xfrm>
            <a:off x="8483749" y="1112113"/>
            <a:ext cx="400909" cy="27820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8" name="Rectangle 27"/>
          <p:cNvSpPr/>
          <p:nvPr/>
        </p:nvSpPr>
        <p:spPr>
          <a:xfrm>
            <a:off x="7874300" y="1312747"/>
            <a:ext cx="400909" cy="278209"/>
          </a:xfrm>
          <a:prstGeom prst="rect">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9" name="Rectangle 28"/>
          <p:cNvSpPr/>
          <p:nvPr/>
        </p:nvSpPr>
        <p:spPr>
          <a:xfrm>
            <a:off x="8174828" y="1395958"/>
            <a:ext cx="400909" cy="278209"/>
          </a:xfrm>
          <a:prstGeom prst="rect">
            <a:avLst/>
          </a:prstGeom>
          <a:solidFill>
            <a:srgbClr val="FF8A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30" name="Rectangle 29"/>
          <p:cNvSpPr/>
          <p:nvPr/>
        </p:nvSpPr>
        <p:spPr>
          <a:xfrm>
            <a:off x="8183602" y="499936"/>
            <a:ext cx="400909" cy="278209"/>
          </a:xfrm>
          <a:prstGeom prst="rect">
            <a:avLst/>
          </a:prstGeom>
          <a:solidFill>
            <a:srgbClr val="0090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4" name="Rectangle 13"/>
          <p:cNvSpPr/>
          <p:nvPr/>
        </p:nvSpPr>
        <p:spPr>
          <a:xfrm>
            <a:off x="8491219" y="1495214"/>
            <a:ext cx="400909" cy="27820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endParaRPr lang="en-US" dirty="0"/>
          </a:p>
        </p:txBody>
      </p:sp>
      <p:sp>
        <p:nvSpPr>
          <p:cNvPr id="31" name="Rectangle 30"/>
          <p:cNvSpPr/>
          <p:nvPr/>
        </p:nvSpPr>
        <p:spPr>
          <a:xfrm>
            <a:off x="7863009" y="3263503"/>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dirty="0"/>
          </a:p>
        </p:txBody>
      </p:sp>
      <p:sp>
        <p:nvSpPr>
          <p:cNvPr id="32" name="Rectangle 31"/>
          <p:cNvSpPr/>
          <p:nvPr/>
        </p:nvSpPr>
        <p:spPr>
          <a:xfrm>
            <a:off x="7862860" y="2656094"/>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3" name="Rectangle 32"/>
          <p:cNvSpPr/>
          <p:nvPr/>
        </p:nvSpPr>
        <p:spPr>
          <a:xfrm>
            <a:off x="7862860" y="5725888"/>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 name="Title 1" hidden="1">
            <a:extLst>
              <a:ext uri="{FF2B5EF4-FFF2-40B4-BE49-F238E27FC236}">
                <a16:creationId xmlns:a16="http://schemas.microsoft.com/office/drawing/2014/main" id="{52B007B1-C5F0-4119-BA78-92F5FC0CA113}"/>
              </a:ext>
            </a:extLst>
          </p:cNvPr>
          <p:cNvSpPr>
            <a:spLocks noGrp="1"/>
          </p:cNvSpPr>
          <p:nvPr>
            <p:ph type="title"/>
          </p:nvPr>
        </p:nvSpPr>
        <p:spPr/>
        <p:txBody>
          <a:bodyPr/>
          <a:lstStyle/>
          <a:p>
            <a:r>
              <a:rPr lang="en-US" dirty="0"/>
              <a:t>Slide 103</a:t>
            </a:r>
          </a:p>
        </p:txBody>
      </p:sp>
    </p:spTree>
    <p:extLst>
      <p:ext uri="{BB962C8B-B14F-4D97-AF65-F5344CB8AC3E}">
        <p14:creationId xmlns:p14="http://schemas.microsoft.com/office/powerpoint/2010/main" val="412320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ppt_y</p:attrName>
                                        </p:attrNameLst>
                                      </p:cBhvr>
                                      <p:tavLst>
                                        <p:tav tm="0">
                                          <p:val>
                                            <p:strVal val="#ppt_y+#ppt_h*1.125000"/>
                                          </p:val>
                                        </p:tav>
                                        <p:tav tm="100000">
                                          <p:val>
                                            <p:strVal val="#ppt_y"/>
                                          </p:val>
                                        </p:tav>
                                      </p:tavLst>
                                    </p:anim>
                                    <p:animEffect transition="in" filter="wipe(up)">
                                      <p:cBhvr>
                                        <p:cTn id="18" dur="500"/>
                                        <p:tgtEl>
                                          <p:spTgt spid="2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ppt_y</p:attrName>
                                        </p:attrNameLst>
                                      </p:cBhvr>
                                      <p:tavLst>
                                        <p:tav tm="0">
                                          <p:val>
                                            <p:strVal val="#ppt_y+#ppt_h*1.125000"/>
                                          </p:val>
                                        </p:tav>
                                        <p:tav tm="100000">
                                          <p:val>
                                            <p:strVal val="#ppt_y"/>
                                          </p:val>
                                        </p:tav>
                                      </p:tavLst>
                                    </p:anim>
                                    <p:animEffect transition="in" filter="wipe(up)">
                                      <p:cBhvr>
                                        <p:cTn id="22" dur="500"/>
                                        <p:tgtEl>
                                          <p:spTgt spid="26"/>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ppt_y</p:attrName>
                                        </p:attrNameLst>
                                      </p:cBhvr>
                                      <p:tavLst>
                                        <p:tav tm="0">
                                          <p:val>
                                            <p:strVal val="#ppt_y+#ppt_h*1.125000"/>
                                          </p:val>
                                        </p:tav>
                                        <p:tav tm="100000">
                                          <p:val>
                                            <p:strVal val="#ppt_y"/>
                                          </p:val>
                                        </p:tav>
                                      </p:tavLst>
                                    </p:anim>
                                    <p:animEffect transition="in" filter="wipe(up)">
                                      <p:cBhvr>
                                        <p:cTn id="26" dur="500"/>
                                        <p:tgtEl>
                                          <p:spTgt spid="27"/>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p:tgtEl>
                                          <p:spTgt spid="28"/>
                                        </p:tgtEl>
                                        <p:attrNameLst>
                                          <p:attrName>ppt_y</p:attrName>
                                        </p:attrNameLst>
                                      </p:cBhvr>
                                      <p:tavLst>
                                        <p:tav tm="0">
                                          <p:val>
                                            <p:strVal val="#ppt_y+#ppt_h*1.125000"/>
                                          </p:val>
                                        </p:tav>
                                        <p:tav tm="100000">
                                          <p:val>
                                            <p:strVal val="#ppt_y"/>
                                          </p:val>
                                        </p:tav>
                                      </p:tavLst>
                                    </p:anim>
                                    <p:animEffect transition="in" filter="wipe(up)">
                                      <p:cBhvr>
                                        <p:cTn id="30" dur="500"/>
                                        <p:tgtEl>
                                          <p:spTgt spid="2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p:tgtEl>
                                          <p:spTgt spid="29"/>
                                        </p:tgtEl>
                                        <p:attrNameLst>
                                          <p:attrName>ppt_y</p:attrName>
                                        </p:attrNameLst>
                                      </p:cBhvr>
                                      <p:tavLst>
                                        <p:tav tm="0">
                                          <p:val>
                                            <p:strVal val="#ppt_y+#ppt_h*1.125000"/>
                                          </p:val>
                                        </p:tav>
                                        <p:tav tm="100000">
                                          <p:val>
                                            <p:strVal val="#ppt_y"/>
                                          </p:val>
                                        </p:tav>
                                      </p:tavLst>
                                    </p:anim>
                                    <p:animEffect transition="in" filter="wipe(up)">
                                      <p:cBhvr>
                                        <p:cTn id="34" dur="500"/>
                                        <p:tgtEl>
                                          <p:spTgt spid="2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p:tgtEl>
                                          <p:spTgt spid="32"/>
                                        </p:tgtEl>
                                        <p:attrNameLst>
                                          <p:attrName>ppt_y</p:attrName>
                                        </p:attrNameLst>
                                      </p:cBhvr>
                                      <p:tavLst>
                                        <p:tav tm="0">
                                          <p:val>
                                            <p:strVal val="#ppt_y+#ppt_h*1.125000"/>
                                          </p:val>
                                        </p:tav>
                                        <p:tav tm="100000">
                                          <p:val>
                                            <p:strVal val="#ppt_y"/>
                                          </p:val>
                                        </p:tav>
                                      </p:tavLst>
                                    </p:anim>
                                    <p:animEffect transition="in" filter="wipe(up)">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p:tgtEl>
                                          <p:spTgt spid="31"/>
                                        </p:tgtEl>
                                        <p:attrNameLst>
                                          <p:attrName>ppt_y</p:attrName>
                                        </p:attrNameLst>
                                      </p:cBhvr>
                                      <p:tavLst>
                                        <p:tav tm="0">
                                          <p:val>
                                            <p:strVal val="#ppt_y+#ppt_h*1.125000"/>
                                          </p:val>
                                        </p:tav>
                                        <p:tav tm="100000">
                                          <p:val>
                                            <p:strVal val="#ppt_y"/>
                                          </p:val>
                                        </p:tav>
                                      </p:tavLst>
                                    </p:anim>
                                    <p:animEffect transition="in" filter="wipe(up)">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p:tgtEl>
                                          <p:spTgt spid="18"/>
                                        </p:tgtEl>
                                        <p:attrNameLst>
                                          <p:attrName>ppt_y</p:attrName>
                                        </p:attrNameLst>
                                      </p:cBhvr>
                                      <p:tavLst>
                                        <p:tav tm="0">
                                          <p:val>
                                            <p:strVal val="#ppt_y+#ppt_h*1.125000"/>
                                          </p:val>
                                        </p:tav>
                                        <p:tav tm="100000">
                                          <p:val>
                                            <p:strVal val="#ppt_y"/>
                                          </p:val>
                                        </p:tav>
                                      </p:tavLst>
                                    </p:anim>
                                    <p:animEffect transition="in" filter="wipe(up)">
                                      <p:cBhvr>
                                        <p:cTn id="62" dur="500"/>
                                        <p:tgtEl>
                                          <p:spTgt spid="18"/>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p:tgtEl>
                                          <p:spTgt spid="20"/>
                                        </p:tgtEl>
                                        <p:attrNameLst>
                                          <p:attrName>ppt_y</p:attrName>
                                        </p:attrNameLst>
                                      </p:cBhvr>
                                      <p:tavLst>
                                        <p:tav tm="0">
                                          <p:val>
                                            <p:strVal val="#ppt_y+#ppt_h*1.125000"/>
                                          </p:val>
                                        </p:tav>
                                        <p:tav tm="100000">
                                          <p:val>
                                            <p:strVal val="#ppt_y"/>
                                          </p:val>
                                        </p:tav>
                                      </p:tavLst>
                                    </p:anim>
                                    <p:animEffect transition="in" filter="wipe(up)">
                                      <p:cBhvr>
                                        <p:cTn id="66" dur="500"/>
                                        <p:tgtEl>
                                          <p:spTgt spid="20"/>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p:tgtEl>
                                          <p:spTgt spid="21"/>
                                        </p:tgtEl>
                                        <p:attrNameLst>
                                          <p:attrName>ppt_y</p:attrName>
                                        </p:attrNameLst>
                                      </p:cBhvr>
                                      <p:tavLst>
                                        <p:tav tm="0">
                                          <p:val>
                                            <p:strVal val="#ppt_y+#ppt_h*1.125000"/>
                                          </p:val>
                                        </p:tav>
                                        <p:tav tm="100000">
                                          <p:val>
                                            <p:strVal val="#ppt_y"/>
                                          </p:val>
                                        </p:tav>
                                      </p:tavLst>
                                    </p:anim>
                                    <p:animEffect transition="in" filter="wipe(up)">
                                      <p:cBhvr>
                                        <p:cTn id="70" dur="500"/>
                                        <p:tgtEl>
                                          <p:spTgt spid="21"/>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p:tgtEl>
                                          <p:spTgt spid="22"/>
                                        </p:tgtEl>
                                        <p:attrNameLst>
                                          <p:attrName>ppt_y</p:attrName>
                                        </p:attrNameLst>
                                      </p:cBhvr>
                                      <p:tavLst>
                                        <p:tav tm="0">
                                          <p:val>
                                            <p:strVal val="#ppt_y+#ppt_h*1.125000"/>
                                          </p:val>
                                        </p:tav>
                                        <p:tav tm="100000">
                                          <p:val>
                                            <p:strVal val="#ppt_y"/>
                                          </p:val>
                                        </p:tav>
                                      </p:tavLst>
                                    </p:anim>
                                    <p:animEffect transition="in" filter="wipe(up)">
                                      <p:cBhvr>
                                        <p:cTn id="74" dur="500"/>
                                        <p:tgtEl>
                                          <p:spTgt spid="22"/>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p:tgtEl>
                                          <p:spTgt spid="23"/>
                                        </p:tgtEl>
                                        <p:attrNameLst>
                                          <p:attrName>ppt_y</p:attrName>
                                        </p:attrNameLst>
                                      </p:cBhvr>
                                      <p:tavLst>
                                        <p:tav tm="0">
                                          <p:val>
                                            <p:strVal val="#ppt_y+#ppt_h*1.125000"/>
                                          </p:val>
                                        </p:tav>
                                        <p:tav tm="100000">
                                          <p:val>
                                            <p:strVal val="#ppt_y"/>
                                          </p:val>
                                        </p:tav>
                                      </p:tavLst>
                                    </p:anim>
                                    <p:animEffect transition="in" filter="wipe(up)">
                                      <p:cBhvr>
                                        <p:cTn id="78" dur="500"/>
                                        <p:tgtEl>
                                          <p:spTgt spid="23"/>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p:tgtEl>
                                          <p:spTgt spid="24"/>
                                        </p:tgtEl>
                                        <p:attrNameLst>
                                          <p:attrName>ppt_y</p:attrName>
                                        </p:attrNameLst>
                                      </p:cBhvr>
                                      <p:tavLst>
                                        <p:tav tm="0">
                                          <p:val>
                                            <p:strVal val="#ppt_y+#ppt_h*1.125000"/>
                                          </p:val>
                                        </p:tav>
                                        <p:tav tm="100000">
                                          <p:val>
                                            <p:strVal val="#ppt_y"/>
                                          </p:val>
                                        </p:tav>
                                      </p:tavLst>
                                    </p:anim>
                                    <p:animEffect transition="in" filter="wipe(up)">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p:tgtEl>
                                          <p:spTgt spid="17"/>
                                        </p:tgtEl>
                                        <p:attrNameLst>
                                          <p:attrName>ppt_y</p:attrName>
                                        </p:attrNameLst>
                                      </p:cBhvr>
                                      <p:tavLst>
                                        <p:tav tm="0">
                                          <p:val>
                                            <p:strVal val="#ppt_y+#ppt_h*1.125000"/>
                                          </p:val>
                                        </p:tav>
                                        <p:tav tm="100000">
                                          <p:val>
                                            <p:strVal val="#ppt_y"/>
                                          </p:val>
                                        </p:tav>
                                      </p:tavLst>
                                    </p:anim>
                                    <p:animEffect transition="in" filter="wipe(up)">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p:tgtEl>
                                          <p:spTgt spid="33"/>
                                        </p:tgtEl>
                                        <p:attrNameLst>
                                          <p:attrName>ppt_y</p:attrName>
                                        </p:attrNameLst>
                                      </p:cBhvr>
                                      <p:tavLst>
                                        <p:tav tm="0">
                                          <p:val>
                                            <p:strVal val="#ppt_y+#ppt_h*1.125000"/>
                                          </p:val>
                                        </p:tav>
                                        <p:tav tm="100000">
                                          <p:val>
                                            <p:strVal val="#ppt_y"/>
                                          </p:val>
                                        </p:tav>
                                      </p:tavLst>
                                    </p:anim>
                                    <p:animEffect transition="in" filter="wipe(up)">
                                      <p:cBhvr>
                                        <p:cTn id="9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14" grpId="0" animBg="1"/>
      <p:bldP spid="31" grpId="0" animBg="1"/>
      <p:bldP spid="32" grpId="0" animBg="1"/>
      <p:bldP spid="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does all of this come together within a DBI framework?</a:t>
            </a:r>
          </a:p>
        </p:txBody>
      </p:sp>
      <p:sp>
        <p:nvSpPr>
          <p:cNvPr id="3" name="Content Placeholder 2"/>
          <p:cNvSpPr>
            <a:spLocks noGrp="1"/>
          </p:cNvSpPr>
          <p:nvPr>
            <p:ph idx="1"/>
          </p:nvPr>
        </p:nvSpPr>
        <p:spPr>
          <a:xfrm>
            <a:off x="228600" y="1783644"/>
            <a:ext cx="8686800" cy="4301021"/>
          </a:xfrm>
        </p:spPr>
        <p:txBody>
          <a:bodyPr>
            <a:normAutofit/>
          </a:bodyPr>
          <a:lstStyle/>
          <a:p>
            <a:pPr marL="342900" indent="-342900">
              <a:buFont typeface="Wingdings" charset="2"/>
              <a:buChar char="q"/>
            </a:pPr>
            <a:r>
              <a:rPr lang="en-US" dirty="0"/>
              <a:t>Develop the instructional platform</a:t>
            </a:r>
          </a:p>
          <a:p>
            <a:pPr marL="342900" indent="-342900">
              <a:buFont typeface="Wingdings" charset="2"/>
              <a:buChar char="q"/>
            </a:pPr>
            <a:r>
              <a:rPr lang="en-US" dirty="0"/>
              <a:t>Implement progress monitoring</a:t>
            </a:r>
          </a:p>
          <a:p>
            <a:pPr marL="342900" indent="-342900">
              <a:buFont typeface="Wingdings" charset="2"/>
              <a:buChar char="q"/>
            </a:pPr>
            <a:r>
              <a:rPr lang="en-US" dirty="0"/>
              <a:t>Determine response to intervention</a:t>
            </a:r>
          </a:p>
          <a:p>
            <a:pPr marL="342900" indent="-342900">
              <a:buFont typeface="Wingdings" charset="2"/>
              <a:buChar char="q"/>
            </a:pPr>
            <a:r>
              <a:rPr lang="en-US" dirty="0"/>
              <a:t>Conduct a diagnostic assessment (if necessary)</a:t>
            </a:r>
          </a:p>
          <a:p>
            <a:pPr marL="342900" indent="-342900">
              <a:buFont typeface="Wingdings" charset="2"/>
              <a:buChar char="q"/>
            </a:pPr>
            <a:r>
              <a:rPr lang="en-US" dirty="0"/>
              <a:t>Make adaptations (if necessary)</a:t>
            </a:r>
          </a:p>
          <a:p>
            <a:pPr marL="342900" indent="-342900">
              <a:buFont typeface="Wingdings" charset="2"/>
              <a:buChar char="q"/>
            </a:pPr>
            <a:r>
              <a:rPr lang="en-US" dirty="0"/>
              <a:t>Continue progress monitoring (if necessary)</a:t>
            </a:r>
          </a:p>
        </p:txBody>
      </p:sp>
    </p:spTree>
    <p:extLst>
      <p:ext uri="{BB962C8B-B14F-4D97-AF65-F5344CB8AC3E}">
        <p14:creationId xmlns:p14="http://schemas.microsoft.com/office/powerpoint/2010/main" val="17847583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582" y="332509"/>
            <a:ext cx="8118763"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https://youtu.be/8ID17lWoZzo</a:t>
            </a:r>
            <a:endParaRPr lang="en-US" sz="2800" b="1" dirty="0">
              <a:solidFill>
                <a:srgbClr val="FF9300"/>
              </a:solidFill>
            </a:endParaRPr>
          </a:p>
        </p:txBody>
      </p:sp>
      <p:sp>
        <p:nvSpPr>
          <p:cNvPr id="2" name="Title 1" hidden="1">
            <a:extLst>
              <a:ext uri="{FF2B5EF4-FFF2-40B4-BE49-F238E27FC236}">
                <a16:creationId xmlns:a16="http://schemas.microsoft.com/office/drawing/2014/main" id="{0562D088-75F5-4A5A-842D-74B5E4D7CF2B}"/>
              </a:ext>
            </a:extLst>
          </p:cNvPr>
          <p:cNvSpPr>
            <a:spLocks noGrp="1"/>
          </p:cNvSpPr>
          <p:nvPr>
            <p:ph type="title"/>
          </p:nvPr>
        </p:nvSpPr>
        <p:spPr/>
        <p:txBody>
          <a:bodyPr/>
          <a:lstStyle/>
          <a:p>
            <a:r>
              <a:rPr lang="en-US" dirty="0"/>
              <a:t>Slide 105</a:t>
            </a:r>
          </a:p>
        </p:txBody>
      </p:sp>
    </p:spTree>
    <p:extLst>
      <p:ext uri="{BB962C8B-B14F-4D97-AF65-F5344CB8AC3E}">
        <p14:creationId xmlns:p14="http://schemas.microsoft.com/office/powerpoint/2010/main" val="315116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3A5374C-965B-4393-9B09-CEECBAC22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46BCDD08-E297-40FD-96B2-4DBF1495F987}"/>
              </a:ext>
            </a:extLst>
          </p:cNvPr>
          <p:cNvSpPr>
            <a:spLocks noGrp="1"/>
          </p:cNvSpPr>
          <p:nvPr>
            <p:ph type="title"/>
          </p:nvPr>
        </p:nvSpPr>
        <p:spPr/>
        <p:txBody>
          <a:bodyPr/>
          <a:lstStyle/>
          <a:p>
            <a:r>
              <a:rPr lang="en-US" dirty="0"/>
              <a:t>Slide 106</a:t>
            </a:r>
          </a:p>
        </p:txBody>
      </p:sp>
    </p:spTree>
    <p:extLst>
      <p:ext uri="{BB962C8B-B14F-4D97-AF65-F5344CB8AC3E}">
        <p14:creationId xmlns:p14="http://schemas.microsoft.com/office/powerpoint/2010/main" val="15492246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107</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Start implementing DBI!</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13DE712-8A1D-42E1-A560-B7BF0F46C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114" y="384506"/>
            <a:ext cx="3190207" cy="5629701"/>
          </a:xfrm>
          <a:prstGeom prst="rect">
            <a:avLst/>
          </a:prstGeom>
        </p:spPr>
      </p:pic>
    </p:spTree>
    <p:extLst>
      <p:ext uri="{BB962C8B-B14F-4D97-AF65-F5344CB8AC3E}">
        <p14:creationId xmlns:p14="http://schemas.microsoft.com/office/powerpoint/2010/main" val="25526205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3343524"/>
          </a:xfrm>
        </p:spPr>
        <p:txBody>
          <a:bodyPr>
            <a:normAutofit fontScale="90000"/>
          </a:bodyPr>
          <a:lstStyle/>
          <a:p>
            <a:pPr algn="ctr"/>
            <a:r>
              <a:rPr lang="en-US" dirty="0"/>
              <a:t>Thank you!</a:t>
            </a:r>
            <a:br>
              <a:rPr lang="en-US" dirty="0"/>
            </a:br>
            <a:br>
              <a:rPr lang="en-US" dirty="0"/>
            </a:br>
            <a:r>
              <a:rPr lang="en-US" dirty="0"/>
              <a:t>Have fun!</a:t>
            </a:r>
            <a:br>
              <a:rPr lang="en-US" dirty="0"/>
            </a:br>
            <a:br>
              <a:rPr lang="en-US" dirty="0"/>
            </a:br>
            <a:r>
              <a:rPr lang="en-US" dirty="0"/>
              <a:t>Good luck!</a:t>
            </a:r>
            <a:br>
              <a:rPr lang="en-US" dirty="0"/>
            </a:br>
            <a:br>
              <a:rPr lang="en-US" dirty="0"/>
            </a:br>
            <a:endParaRPr lang="en-US" dirty="0"/>
          </a:p>
        </p:txBody>
      </p:sp>
    </p:spTree>
    <p:extLst>
      <p:ext uri="{BB962C8B-B14F-4D97-AF65-F5344CB8AC3E}">
        <p14:creationId xmlns:p14="http://schemas.microsoft.com/office/powerpoint/2010/main" val="239317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11</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Start implementing DBI!</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spTree>
    <p:extLst>
      <p:ext uri="{BB962C8B-B14F-4D97-AF65-F5344CB8AC3E}">
        <p14:creationId xmlns:p14="http://schemas.microsoft.com/office/powerpoint/2010/main" val="190065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dirty="0"/>
              <a:t>Welcome!</a:t>
            </a:r>
            <a:endParaRPr lang="en-US" dirty="0"/>
          </a:p>
        </p:txBody>
      </p:sp>
      <p:sp>
        <p:nvSpPr>
          <p:cNvPr id="4" name="Text Placeholder 3"/>
          <p:cNvSpPr>
            <a:spLocks noGrp="1"/>
          </p:cNvSpPr>
          <p:nvPr>
            <p:ph type="body" idx="1"/>
          </p:nvPr>
        </p:nvSpPr>
        <p:spPr/>
        <p:txBody>
          <a:bodyPr>
            <a:normAutofit/>
          </a:bodyPr>
          <a:lstStyle/>
          <a:p>
            <a:pPr algn="ctr"/>
            <a:r>
              <a:rPr lang="en-US" sz="3200" dirty="0"/>
              <a:t>Let’s get started on </a:t>
            </a:r>
            <a:r>
              <a:rPr lang="en-US" sz="3200"/>
              <a:t>Module 8!</a:t>
            </a:r>
            <a:endParaRPr lang="en-US" sz="3200" dirty="0"/>
          </a:p>
        </p:txBody>
      </p:sp>
    </p:spTree>
    <p:extLst>
      <p:ext uri="{BB962C8B-B14F-4D97-AF65-F5344CB8AC3E}">
        <p14:creationId xmlns:p14="http://schemas.microsoft.com/office/powerpoint/2010/main" val="58560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1</a:t>
            </a:r>
          </a:p>
        </p:txBody>
      </p:sp>
      <p:sp>
        <p:nvSpPr>
          <p:cNvPr id="3" name="Title 2" hidden="1">
            <a:extLst>
              <a:ext uri="{FF2B5EF4-FFF2-40B4-BE49-F238E27FC236}">
                <a16:creationId xmlns:a16="http://schemas.microsoft.com/office/drawing/2014/main" id="{BDF0ED56-9016-42E3-988A-D4E2D96815CB}"/>
              </a:ext>
            </a:extLst>
          </p:cNvPr>
          <p:cNvSpPr>
            <a:spLocks noGrp="1"/>
          </p:cNvSpPr>
          <p:nvPr>
            <p:ph type="title"/>
          </p:nvPr>
        </p:nvSpPr>
        <p:spPr/>
        <p:txBody>
          <a:bodyPr/>
          <a:lstStyle/>
          <a:p>
            <a:r>
              <a:rPr lang="en-US" dirty="0"/>
              <a:t>Slide 13</a:t>
            </a:r>
          </a:p>
        </p:txBody>
      </p:sp>
    </p:spTree>
    <p:extLst>
      <p:ext uri="{BB962C8B-B14F-4D97-AF65-F5344CB8AC3E}">
        <p14:creationId xmlns:p14="http://schemas.microsoft.com/office/powerpoint/2010/main" val="162651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implement intensive intervention with fidelity?</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8, Part 1</a:t>
            </a:r>
          </a:p>
          <a:p>
            <a:endParaRPr lang="en-US" sz="2400" dirty="0"/>
          </a:p>
        </p:txBody>
      </p:sp>
    </p:spTree>
    <p:extLst>
      <p:ext uri="{BB962C8B-B14F-4D97-AF65-F5344CB8AC3E}">
        <p14:creationId xmlns:p14="http://schemas.microsoft.com/office/powerpoint/2010/main" val="278841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1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About different methods for measuring fidelity</a:t>
            </a:r>
          </a:p>
          <a:p>
            <a:pPr marL="457200" indent="-457200">
              <a:buClr>
                <a:srgbClr val="FF9300"/>
              </a:buClr>
              <a:buAutoNum type="arabicPeriod"/>
            </a:pPr>
            <a:r>
              <a:rPr lang="en-US" dirty="0"/>
              <a:t>How to identify essential components that must be included within intensive intervention</a:t>
            </a:r>
          </a:p>
        </p:txBody>
      </p:sp>
    </p:spTree>
    <p:extLst>
      <p:ext uri="{BB962C8B-B14F-4D97-AF65-F5344CB8AC3E}">
        <p14:creationId xmlns:p14="http://schemas.microsoft.com/office/powerpoint/2010/main" val="975727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Right Arrow 1"/>
          <p:cNvSpPr/>
          <p:nvPr/>
        </p:nvSpPr>
        <p:spPr>
          <a:xfrm>
            <a:off x="188558" y="3627720"/>
            <a:ext cx="4167176" cy="11240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Implement with fidelity</a:t>
            </a:r>
          </a:p>
        </p:txBody>
      </p:sp>
      <p:sp>
        <p:nvSpPr>
          <p:cNvPr id="3" name="Title 2" hidden="1">
            <a:extLst>
              <a:ext uri="{FF2B5EF4-FFF2-40B4-BE49-F238E27FC236}">
                <a16:creationId xmlns:a16="http://schemas.microsoft.com/office/drawing/2014/main" id="{427B8BBC-2071-40D0-90C3-EFDD33840553}"/>
              </a:ext>
            </a:extLst>
          </p:cNvPr>
          <p:cNvSpPr>
            <a:spLocks noGrp="1"/>
          </p:cNvSpPr>
          <p:nvPr>
            <p:ph type="title"/>
          </p:nvPr>
        </p:nvSpPr>
        <p:spPr/>
        <p:txBody>
          <a:bodyPr/>
          <a:lstStyle/>
          <a:p>
            <a:r>
              <a:rPr lang="en-US" dirty="0"/>
              <a:t>Slide 16</a:t>
            </a:r>
          </a:p>
        </p:txBody>
      </p:sp>
    </p:spTree>
    <p:extLst>
      <p:ext uri="{BB962C8B-B14F-4D97-AF65-F5344CB8AC3E}">
        <p14:creationId xmlns:p14="http://schemas.microsoft.com/office/powerpoint/2010/main" val="274100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 of a curriculum example saying Whole Number Foundation Level 1. "/>
          <p:cNvPicPr>
            <a:picLocks noChangeAspect="1"/>
          </p:cNvPicPr>
          <p:nvPr/>
        </p:nvPicPr>
        <p:blipFill>
          <a:blip r:embed="rId2"/>
          <a:stretch>
            <a:fillRect/>
          </a:stretch>
        </p:blipFill>
        <p:spPr>
          <a:xfrm>
            <a:off x="763350" y="2033416"/>
            <a:ext cx="2033467" cy="2131573"/>
          </a:xfrm>
          <a:prstGeom prst="rect">
            <a:avLst/>
          </a:prstGeom>
        </p:spPr>
      </p:pic>
      <p:pic>
        <p:nvPicPr>
          <p:cNvPr id="6" name="Picture 5" descr="Example lesson 14 from curriculum example. "/>
          <p:cNvPicPr>
            <a:picLocks noChangeAspect="1"/>
          </p:cNvPicPr>
          <p:nvPr/>
        </p:nvPicPr>
        <p:blipFill>
          <a:blip r:embed="rId3"/>
          <a:stretch>
            <a:fillRect/>
          </a:stretch>
        </p:blipFill>
        <p:spPr>
          <a:xfrm>
            <a:off x="3117496" y="211576"/>
            <a:ext cx="3911954" cy="5775254"/>
          </a:xfrm>
          <a:prstGeom prst="rect">
            <a:avLst/>
          </a:prstGeom>
        </p:spPr>
      </p:pic>
      <p:sp>
        <p:nvSpPr>
          <p:cNvPr id="8" name="TextBox 7"/>
          <p:cNvSpPr txBox="1"/>
          <p:nvPr/>
        </p:nvSpPr>
        <p:spPr>
          <a:xfrm rot="16200000">
            <a:off x="7173717" y="4168521"/>
            <a:ext cx="3663567" cy="276999"/>
          </a:xfrm>
          <a:prstGeom prst="rect">
            <a:avLst/>
          </a:prstGeom>
          <a:noFill/>
        </p:spPr>
        <p:txBody>
          <a:bodyPr wrap="none" rtlCol="0">
            <a:spAutoFit/>
          </a:bodyPr>
          <a:lstStyle/>
          <a:p>
            <a:r>
              <a:rPr lang="en-US" sz="1200" dirty="0">
                <a:solidFill>
                  <a:schemeClr val="accent2"/>
                </a:solidFill>
              </a:rPr>
              <a:t>https://</a:t>
            </a:r>
            <a:r>
              <a:rPr lang="en-US" sz="1200" dirty="0" err="1">
                <a:solidFill>
                  <a:schemeClr val="accent2"/>
                </a:solidFill>
              </a:rPr>
              <a:t>dibels.uoregon.edu</a:t>
            </a:r>
            <a:r>
              <a:rPr lang="en-US" sz="1200" dirty="0">
                <a:solidFill>
                  <a:schemeClr val="accent2"/>
                </a:solidFill>
              </a:rPr>
              <a:t>/market/</a:t>
            </a:r>
            <a:r>
              <a:rPr lang="en-US" sz="1200" dirty="0" err="1">
                <a:solidFill>
                  <a:schemeClr val="accent2"/>
                </a:solidFill>
              </a:rPr>
              <a:t>movingup</a:t>
            </a:r>
            <a:r>
              <a:rPr lang="en-US" sz="1200" dirty="0">
                <a:solidFill>
                  <a:schemeClr val="accent2"/>
                </a:solidFill>
              </a:rPr>
              <a:t>/math</a:t>
            </a:r>
          </a:p>
        </p:txBody>
      </p:sp>
      <p:sp>
        <p:nvSpPr>
          <p:cNvPr id="2" name="Title 1" hidden="1">
            <a:extLst>
              <a:ext uri="{FF2B5EF4-FFF2-40B4-BE49-F238E27FC236}">
                <a16:creationId xmlns:a16="http://schemas.microsoft.com/office/drawing/2014/main" id="{717BE15B-F88B-4D95-BD2E-73C146D28342}"/>
              </a:ext>
            </a:extLst>
          </p:cNvPr>
          <p:cNvSpPr>
            <a:spLocks noGrp="1"/>
          </p:cNvSpPr>
          <p:nvPr>
            <p:ph type="title"/>
          </p:nvPr>
        </p:nvSpPr>
        <p:spPr/>
        <p:txBody>
          <a:bodyPr/>
          <a:lstStyle/>
          <a:p>
            <a:r>
              <a:rPr lang="en-US" dirty="0"/>
              <a:t>Slide 17</a:t>
            </a:r>
          </a:p>
        </p:txBody>
      </p:sp>
    </p:spTree>
    <p:extLst>
      <p:ext uri="{BB962C8B-B14F-4D97-AF65-F5344CB8AC3E}">
        <p14:creationId xmlns:p14="http://schemas.microsoft.com/office/powerpoint/2010/main" val="168437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people"/>
          <p:cNvPicPr>
            <a:picLocks noChangeAspect="1"/>
          </p:cNvPicPr>
          <p:nvPr/>
        </p:nvPicPr>
        <p:blipFill>
          <a:blip r:embed="rId2"/>
          <a:stretch>
            <a:fillRect/>
          </a:stretch>
        </p:blipFill>
        <p:spPr>
          <a:xfrm>
            <a:off x="2537936" y="1543050"/>
            <a:ext cx="4100988" cy="3386137"/>
          </a:xfrm>
          <a:prstGeom prst="rect">
            <a:avLst/>
          </a:prstGeom>
        </p:spPr>
      </p:pic>
      <p:sp>
        <p:nvSpPr>
          <p:cNvPr id="3" name="TextBox 2"/>
          <p:cNvSpPr txBox="1"/>
          <p:nvPr/>
        </p:nvSpPr>
        <p:spPr>
          <a:xfrm>
            <a:off x="1065069" y="4534494"/>
            <a:ext cx="2079152" cy="923330"/>
          </a:xfrm>
          <a:prstGeom prst="rect">
            <a:avLst/>
          </a:prstGeom>
          <a:noFill/>
        </p:spPr>
        <p:txBody>
          <a:bodyPr wrap="square" rtlCol="0">
            <a:spAutoFit/>
          </a:bodyPr>
          <a:lstStyle/>
          <a:p>
            <a:pPr algn="ctr"/>
            <a:r>
              <a:rPr lang="en-US" dirty="0">
                <a:solidFill>
                  <a:srgbClr val="D883FF"/>
                </a:solidFill>
              </a:rPr>
              <a:t>Implements </a:t>
            </a:r>
            <a:r>
              <a:rPr lang="en-US" b="1" u="sng" dirty="0">
                <a:solidFill>
                  <a:srgbClr val="D883FF"/>
                </a:solidFill>
              </a:rPr>
              <a:t>all</a:t>
            </a:r>
            <a:r>
              <a:rPr lang="en-US" dirty="0">
                <a:solidFill>
                  <a:srgbClr val="D883FF"/>
                </a:solidFill>
              </a:rPr>
              <a:t> lessons and </a:t>
            </a:r>
            <a:r>
              <a:rPr lang="en-US" b="1" u="sng" dirty="0">
                <a:solidFill>
                  <a:srgbClr val="D883FF"/>
                </a:solidFill>
              </a:rPr>
              <a:t>all</a:t>
            </a:r>
            <a:r>
              <a:rPr lang="en-US" dirty="0">
                <a:solidFill>
                  <a:srgbClr val="D883FF"/>
                </a:solidFill>
              </a:rPr>
              <a:t> of the components.</a:t>
            </a:r>
          </a:p>
        </p:txBody>
      </p:sp>
      <p:sp>
        <p:nvSpPr>
          <p:cNvPr id="4" name="TextBox 3"/>
          <p:cNvSpPr txBox="1"/>
          <p:nvPr/>
        </p:nvSpPr>
        <p:spPr>
          <a:xfrm>
            <a:off x="515003" y="2774453"/>
            <a:ext cx="2217651" cy="923330"/>
          </a:xfrm>
          <a:prstGeom prst="rect">
            <a:avLst/>
          </a:prstGeom>
          <a:noFill/>
        </p:spPr>
        <p:txBody>
          <a:bodyPr wrap="square" rtlCol="0">
            <a:spAutoFit/>
          </a:bodyPr>
          <a:lstStyle/>
          <a:p>
            <a:pPr algn="ctr"/>
            <a:r>
              <a:rPr lang="en-US" dirty="0">
                <a:solidFill>
                  <a:srgbClr val="0070C0"/>
                </a:solidFill>
              </a:rPr>
              <a:t>Implements </a:t>
            </a:r>
            <a:r>
              <a:rPr lang="en-US" b="1" u="sng" dirty="0">
                <a:solidFill>
                  <a:srgbClr val="0070C0"/>
                </a:solidFill>
              </a:rPr>
              <a:t>all</a:t>
            </a:r>
            <a:r>
              <a:rPr lang="en-US" b="1" dirty="0">
                <a:solidFill>
                  <a:srgbClr val="0070C0"/>
                </a:solidFill>
              </a:rPr>
              <a:t> </a:t>
            </a:r>
            <a:r>
              <a:rPr lang="en-US" dirty="0">
                <a:solidFill>
                  <a:srgbClr val="0070C0"/>
                </a:solidFill>
              </a:rPr>
              <a:t>lessons and </a:t>
            </a:r>
            <a:r>
              <a:rPr lang="en-US" b="1" u="sng" dirty="0">
                <a:solidFill>
                  <a:srgbClr val="0070C0"/>
                </a:solidFill>
              </a:rPr>
              <a:t>some</a:t>
            </a:r>
            <a:r>
              <a:rPr lang="en-US" dirty="0">
                <a:solidFill>
                  <a:srgbClr val="0070C0"/>
                </a:solidFill>
              </a:rPr>
              <a:t> of the components.</a:t>
            </a:r>
          </a:p>
        </p:txBody>
      </p:sp>
      <p:sp>
        <p:nvSpPr>
          <p:cNvPr id="5" name="TextBox 4"/>
          <p:cNvSpPr txBox="1"/>
          <p:nvPr/>
        </p:nvSpPr>
        <p:spPr>
          <a:xfrm>
            <a:off x="1294832" y="1205687"/>
            <a:ext cx="2122602" cy="923330"/>
          </a:xfrm>
          <a:prstGeom prst="rect">
            <a:avLst/>
          </a:prstGeom>
          <a:noFill/>
        </p:spPr>
        <p:txBody>
          <a:bodyPr wrap="square" rtlCol="0">
            <a:spAutoFit/>
          </a:bodyPr>
          <a:lstStyle/>
          <a:p>
            <a:pPr algn="ctr"/>
            <a:r>
              <a:rPr lang="en-US" dirty="0">
                <a:solidFill>
                  <a:schemeClr val="accent6"/>
                </a:solidFill>
              </a:rPr>
              <a:t>Implements </a:t>
            </a:r>
            <a:r>
              <a:rPr lang="en-US" b="1" u="sng" dirty="0">
                <a:solidFill>
                  <a:schemeClr val="accent6"/>
                </a:solidFill>
              </a:rPr>
              <a:t>some</a:t>
            </a:r>
            <a:r>
              <a:rPr lang="en-US" b="1" dirty="0">
                <a:solidFill>
                  <a:schemeClr val="accent6"/>
                </a:solidFill>
              </a:rPr>
              <a:t> </a:t>
            </a:r>
            <a:r>
              <a:rPr lang="en-US" dirty="0">
                <a:solidFill>
                  <a:schemeClr val="accent6"/>
                </a:solidFill>
              </a:rPr>
              <a:t>lessons and </a:t>
            </a:r>
            <a:r>
              <a:rPr lang="en-US" u="sng" dirty="0">
                <a:solidFill>
                  <a:schemeClr val="accent6"/>
                </a:solidFill>
              </a:rPr>
              <a:t>all</a:t>
            </a:r>
            <a:r>
              <a:rPr lang="en-US" dirty="0">
                <a:solidFill>
                  <a:schemeClr val="accent6"/>
                </a:solidFill>
              </a:rPr>
              <a:t> of the components.</a:t>
            </a:r>
          </a:p>
        </p:txBody>
      </p:sp>
      <p:sp>
        <p:nvSpPr>
          <p:cNvPr id="6" name="TextBox 5"/>
          <p:cNvSpPr txBox="1"/>
          <p:nvPr/>
        </p:nvSpPr>
        <p:spPr>
          <a:xfrm>
            <a:off x="3320235" y="619720"/>
            <a:ext cx="2122602" cy="923330"/>
          </a:xfrm>
          <a:prstGeom prst="rect">
            <a:avLst/>
          </a:prstGeom>
          <a:noFill/>
        </p:spPr>
        <p:txBody>
          <a:bodyPr wrap="square" rtlCol="0">
            <a:spAutoFit/>
          </a:bodyPr>
          <a:lstStyle/>
          <a:p>
            <a:pPr algn="ctr"/>
            <a:r>
              <a:rPr lang="en-US" dirty="0">
                <a:solidFill>
                  <a:schemeClr val="accent2"/>
                </a:solidFill>
              </a:rPr>
              <a:t>Implements </a:t>
            </a:r>
            <a:r>
              <a:rPr lang="en-US" b="1" u="sng" dirty="0">
                <a:solidFill>
                  <a:schemeClr val="accent2"/>
                </a:solidFill>
              </a:rPr>
              <a:t>some</a:t>
            </a:r>
            <a:r>
              <a:rPr lang="en-US" b="1" dirty="0">
                <a:solidFill>
                  <a:schemeClr val="accent2"/>
                </a:solidFill>
              </a:rPr>
              <a:t> </a:t>
            </a:r>
            <a:r>
              <a:rPr lang="en-US" dirty="0">
                <a:solidFill>
                  <a:schemeClr val="accent2"/>
                </a:solidFill>
              </a:rPr>
              <a:t>lessons and </a:t>
            </a:r>
            <a:r>
              <a:rPr lang="en-US" u="sng" dirty="0">
                <a:solidFill>
                  <a:schemeClr val="accent2"/>
                </a:solidFill>
              </a:rPr>
              <a:t>some</a:t>
            </a:r>
            <a:r>
              <a:rPr lang="en-US" dirty="0">
                <a:solidFill>
                  <a:schemeClr val="accent2"/>
                </a:solidFill>
              </a:rPr>
              <a:t> of the components.</a:t>
            </a:r>
          </a:p>
        </p:txBody>
      </p:sp>
      <p:sp>
        <p:nvSpPr>
          <p:cNvPr id="7" name="TextBox 6"/>
          <p:cNvSpPr txBox="1"/>
          <p:nvPr/>
        </p:nvSpPr>
        <p:spPr>
          <a:xfrm>
            <a:off x="5265283" y="467023"/>
            <a:ext cx="2122602" cy="1477328"/>
          </a:xfrm>
          <a:prstGeom prst="rect">
            <a:avLst/>
          </a:prstGeom>
          <a:noFill/>
        </p:spPr>
        <p:txBody>
          <a:bodyPr wrap="square" rtlCol="0">
            <a:spAutoFit/>
          </a:bodyPr>
          <a:lstStyle/>
          <a:p>
            <a:pPr algn="ctr"/>
            <a:r>
              <a:rPr lang="en-US" dirty="0">
                <a:solidFill>
                  <a:schemeClr val="accent4"/>
                </a:solidFill>
              </a:rPr>
              <a:t>Implements </a:t>
            </a:r>
            <a:r>
              <a:rPr lang="en-US" u="sng" dirty="0">
                <a:solidFill>
                  <a:schemeClr val="accent4"/>
                </a:solidFill>
              </a:rPr>
              <a:t>all </a:t>
            </a:r>
            <a:r>
              <a:rPr lang="en-US" dirty="0">
                <a:solidFill>
                  <a:schemeClr val="accent4"/>
                </a:solidFill>
              </a:rPr>
              <a:t>lessons and </a:t>
            </a:r>
            <a:r>
              <a:rPr lang="en-US" u="sng" dirty="0">
                <a:solidFill>
                  <a:schemeClr val="accent4"/>
                </a:solidFill>
              </a:rPr>
              <a:t>all</a:t>
            </a:r>
            <a:r>
              <a:rPr lang="en-US" dirty="0">
                <a:solidFill>
                  <a:schemeClr val="accent4"/>
                </a:solidFill>
              </a:rPr>
              <a:t> components and </a:t>
            </a:r>
            <a:r>
              <a:rPr lang="en-US" u="sng" dirty="0">
                <a:solidFill>
                  <a:schemeClr val="accent4"/>
                </a:solidFill>
              </a:rPr>
              <a:t>adds in</a:t>
            </a:r>
            <a:r>
              <a:rPr lang="en-US" dirty="0">
                <a:solidFill>
                  <a:schemeClr val="accent4"/>
                </a:solidFill>
              </a:rPr>
              <a:t> additional practice.</a:t>
            </a:r>
          </a:p>
        </p:txBody>
      </p:sp>
      <p:sp>
        <p:nvSpPr>
          <p:cNvPr id="8" name="TextBox 7"/>
          <p:cNvSpPr txBox="1"/>
          <p:nvPr/>
        </p:nvSpPr>
        <p:spPr>
          <a:xfrm>
            <a:off x="6539255" y="2035789"/>
            <a:ext cx="2122602" cy="1477328"/>
          </a:xfrm>
          <a:prstGeom prst="rect">
            <a:avLst/>
          </a:prstGeom>
          <a:noFill/>
        </p:spPr>
        <p:txBody>
          <a:bodyPr wrap="square" rtlCol="0">
            <a:spAutoFit/>
          </a:bodyPr>
          <a:lstStyle/>
          <a:p>
            <a:pPr algn="ctr"/>
            <a:r>
              <a:rPr lang="en-US" dirty="0">
                <a:solidFill>
                  <a:srgbClr val="76D6FF"/>
                </a:solidFill>
              </a:rPr>
              <a:t>Implements </a:t>
            </a:r>
            <a:r>
              <a:rPr lang="en-US" u="sng" dirty="0">
                <a:solidFill>
                  <a:srgbClr val="76D6FF"/>
                </a:solidFill>
              </a:rPr>
              <a:t>some</a:t>
            </a:r>
            <a:r>
              <a:rPr lang="en-US" dirty="0">
                <a:solidFill>
                  <a:srgbClr val="76D6FF"/>
                </a:solidFill>
              </a:rPr>
              <a:t> lessons and </a:t>
            </a:r>
            <a:r>
              <a:rPr lang="en-US" u="sng" dirty="0">
                <a:solidFill>
                  <a:srgbClr val="76D6FF"/>
                </a:solidFill>
              </a:rPr>
              <a:t>some</a:t>
            </a:r>
            <a:r>
              <a:rPr lang="en-US" dirty="0">
                <a:solidFill>
                  <a:srgbClr val="76D6FF"/>
                </a:solidFill>
              </a:rPr>
              <a:t> components and </a:t>
            </a:r>
            <a:r>
              <a:rPr lang="en-US" u="sng" dirty="0">
                <a:solidFill>
                  <a:srgbClr val="76D6FF"/>
                </a:solidFill>
              </a:rPr>
              <a:t>includes</a:t>
            </a:r>
            <a:r>
              <a:rPr lang="en-US" dirty="0">
                <a:solidFill>
                  <a:srgbClr val="76D6FF"/>
                </a:solidFill>
              </a:rPr>
              <a:t> technology games.</a:t>
            </a:r>
          </a:p>
        </p:txBody>
      </p:sp>
      <p:sp>
        <p:nvSpPr>
          <p:cNvPr id="9" name="TextBox 8"/>
          <p:cNvSpPr txBox="1"/>
          <p:nvPr/>
        </p:nvSpPr>
        <p:spPr>
          <a:xfrm>
            <a:off x="6326584" y="3952100"/>
            <a:ext cx="2122602" cy="923330"/>
          </a:xfrm>
          <a:prstGeom prst="rect">
            <a:avLst/>
          </a:prstGeom>
          <a:noFill/>
        </p:spPr>
        <p:txBody>
          <a:bodyPr wrap="square" rtlCol="0">
            <a:spAutoFit/>
          </a:bodyPr>
          <a:lstStyle/>
          <a:p>
            <a:pPr algn="ctr"/>
            <a:r>
              <a:rPr lang="en-US" dirty="0">
                <a:solidFill>
                  <a:schemeClr val="accent1"/>
                </a:solidFill>
              </a:rPr>
              <a:t>Implements a totally </a:t>
            </a:r>
            <a:r>
              <a:rPr lang="en-US" u="sng" dirty="0">
                <a:solidFill>
                  <a:schemeClr val="accent1"/>
                </a:solidFill>
              </a:rPr>
              <a:t>separate</a:t>
            </a:r>
            <a:r>
              <a:rPr lang="en-US" dirty="0">
                <a:solidFill>
                  <a:schemeClr val="accent1"/>
                </a:solidFill>
              </a:rPr>
              <a:t> intervention.</a:t>
            </a:r>
          </a:p>
        </p:txBody>
      </p:sp>
      <p:sp>
        <p:nvSpPr>
          <p:cNvPr id="10" name="Title 9" hidden="1">
            <a:extLst>
              <a:ext uri="{FF2B5EF4-FFF2-40B4-BE49-F238E27FC236}">
                <a16:creationId xmlns:a16="http://schemas.microsoft.com/office/drawing/2014/main" id="{9788D1CD-3A05-4D1C-8378-243523583B90}"/>
              </a:ext>
            </a:extLst>
          </p:cNvPr>
          <p:cNvSpPr>
            <a:spLocks noGrp="1"/>
          </p:cNvSpPr>
          <p:nvPr>
            <p:ph type="title"/>
          </p:nvPr>
        </p:nvSpPr>
        <p:spPr/>
        <p:txBody>
          <a:bodyPr/>
          <a:lstStyle/>
          <a:p>
            <a:r>
              <a:rPr lang="en-US" dirty="0"/>
              <a:t>Slide 18</a:t>
            </a:r>
          </a:p>
        </p:txBody>
      </p:sp>
    </p:spTree>
    <p:extLst>
      <p:ext uri="{BB962C8B-B14F-4D97-AF65-F5344CB8AC3E}">
        <p14:creationId xmlns:p14="http://schemas.microsoft.com/office/powerpoint/2010/main" val="380066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Fidelity</a:t>
            </a:r>
          </a:p>
        </p:txBody>
      </p:sp>
      <p:sp>
        <p:nvSpPr>
          <p:cNvPr id="3" name="Content Placeholder 2"/>
          <p:cNvSpPr>
            <a:spLocks noGrp="1"/>
          </p:cNvSpPr>
          <p:nvPr>
            <p:ph idx="1"/>
          </p:nvPr>
        </p:nvSpPr>
        <p:spPr/>
        <p:txBody>
          <a:bodyPr/>
          <a:lstStyle/>
          <a:p>
            <a:r>
              <a:rPr lang="en-US" dirty="0"/>
              <a:t>Adherence to the intervention or strategy</a:t>
            </a:r>
          </a:p>
        </p:txBody>
      </p:sp>
      <p:sp>
        <p:nvSpPr>
          <p:cNvPr id="7" name="Rectangle 6"/>
          <p:cNvSpPr/>
          <p:nvPr/>
        </p:nvSpPr>
        <p:spPr>
          <a:xfrm>
            <a:off x="1709270" y="2136588"/>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8" name="Rectangle 7"/>
          <p:cNvSpPr/>
          <p:nvPr/>
        </p:nvSpPr>
        <p:spPr>
          <a:xfrm>
            <a:off x="4533151" y="3960578"/>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Qualitative</a:t>
            </a:r>
          </a:p>
        </p:txBody>
      </p:sp>
    </p:spTree>
    <p:extLst>
      <p:ext uri="{BB962C8B-B14F-4D97-AF65-F5344CB8AC3E}">
        <p14:creationId xmlns:p14="http://schemas.microsoft.com/office/powerpoint/2010/main" val="335235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345" y="378691"/>
            <a:ext cx="7490691"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https://youtu.be/8ID17lWoZzo</a:t>
            </a:r>
            <a:endParaRPr lang="en-US" sz="2800" b="1" dirty="0">
              <a:solidFill>
                <a:srgbClr val="FF9300"/>
              </a:solidFill>
            </a:endParaRPr>
          </a:p>
        </p:txBody>
      </p:sp>
      <p:sp>
        <p:nvSpPr>
          <p:cNvPr id="3" name="Title 2" hidden="1">
            <a:extLst>
              <a:ext uri="{FF2B5EF4-FFF2-40B4-BE49-F238E27FC236}">
                <a16:creationId xmlns:a16="http://schemas.microsoft.com/office/drawing/2014/main" id="{4F74C68B-E4F1-4EEF-834B-D9E939391E1F}"/>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487232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94449"/>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6" name="Content Placeholder 2"/>
          <p:cNvSpPr txBox="1">
            <a:spLocks/>
          </p:cNvSpPr>
          <p:nvPr/>
        </p:nvSpPr>
        <p:spPr>
          <a:xfrm>
            <a:off x="228600" y="1245128"/>
            <a:ext cx="8686800" cy="4839538"/>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Score of how many essential components were completed</a:t>
            </a:r>
          </a:p>
        </p:txBody>
      </p:sp>
      <p:sp>
        <p:nvSpPr>
          <p:cNvPr id="7" name="TextBox 6"/>
          <p:cNvSpPr txBox="1"/>
          <p:nvPr/>
        </p:nvSpPr>
        <p:spPr>
          <a:xfrm>
            <a:off x="768096" y="2103120"/>
            <a:ext cx="6452151" cy="369332"/>
          </a:xfrm>
          <a:prstGeom prst="rect">
            <a:avLst/>
          </a:prstGeom>
          <a:noFill/>
        </p:spPr>
        <p:txBody>
          <a:bodyPr wrap="none" rtlCol="0">
            <a:spAutoFit/>
          </a:bodyPr>
          <a:lstStyle/>
          <a:p>
            <a:r>
              <a:rPr lang="en-US" dirty="0">
                <a:solidFill>
                  <a:schemeClr val="bg1"/>
                </a:solidFill>
              </a:rPr>
              <a:t>”The teacher completed 96% of the intervention’s components.”</a:t>
            </a:r>
          </a:p>
        </p:txBody>
      </p:sp>
      <p:sp>
        <p:nvSpPr>
          <p:cNvPr id="8" name="TextBox 7"/>
          <p:cNvSpPr txBox="1"/>
          <p:nvPr/>
        </p:nvSpPr>
        <p:spPr>
          <a:xfrm>
            <a:off x="768095" y="2961112"/>
            <a:ext cx="7692234" cy="369332"/>
          </a:xfrm>
          <a:prstGeom prst="rect">
            <a:avLst/>
          </a:prstGeom>
          <a:noFill/>
        </p:spPr>
        <p:txBody>
          <a:bodyPr wrap="none" rtlCol="0">
            <a:spAutoFit/>
          </a:bodyPr>
          <a:lstStyle/>
          <a:p>
            <a:r>
              <a:rPr lang="en-US" dirty="0">
                <a:solidFill>
                  <a:schemeClr val="bg1"/>
                </a:solidFill>
              </a:rPr>
              <a:t>”The teacher addressed 8 of 10 essential components of explicit instruction.”</a:t>
            </a:r>
          </a:p>
        </p:txBody>
      </p:sp>
      <p:sp>
        <p:nvSpPr>
          <p:cNvPr id="2" name="Title 1" hidden="1">
            <a:extLst>
              <a:ext uri="{FF2B5EF4-FFF2-40B4-BE49-F238E27FC236}">
                <a16:creationId xmlns:a16="http://schemas.microsoft.com/office/drawing/2014/main" id="{07AB58BA-6B68-4DFB-817D-AA12CD9A96F0}"/>
              </a:ext>
            </a:extLst>
          </p:cNvPr>
          <p:cNvSpPr>
            <a:spLocks noGrp="1"/>
          </p:cNvSpPr>
          <p:nvPr>
            <p:ph type="title"/>
          </p:nvPr>
        </p:nvSpPr>
        <p:spPr/>
        <p:txBody>
          <a:bodyPr/>
          <a:lstStyle/>
          <a:p>
            <a:r>
              <a:rPr lang="en-US" dirty="0"/>
              <a:t>Slide 20</a:t>
            </a:r>
          </a:p>
        </p:txBody>
      </p:sp>
    </p:spTree>
    <p:extLst>
      <p:ext uri="{BB962C8B-B14F-4D97-AF65-F5344CB8AC3E}">
        <p14:creationId xmlns:p14="http://schemas.microsoft.com/office/powerpoint/2010/main" val="202835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 fidelity checklist for a specific lesson"/>
          <p:cNvPicPr>
            <a:picLocks noChangeAspect="1"/>
          </p:cNvPicPr>
          <p:nvPr/>
        </p:nvPicPr>
        <p:blipFill>
          <a:blip r:embed="rId2"/>
          <a:stretch>
            <a:fillRect/>
          </a:stretch>
        </p:blipFill>
        <p:spPr>
          <a:xfrm>
            <a:off x="3364992" y="0"/>
            <a:ext cx="4895557" cy="6858000"/>
          </a:xfrm>
          <a:prstGeom prst="rect">
            <a:avLst/>
          </a:prstGeom>
        </p:spPr>
      </p:pic>
      <p:sp>
        <p:nvSpPr>
          <p:cNvPr id="3" name="TextBox 2"/>
          <p:cNvSpPr txBox="1"/>
          <p:nvPr/>
        </p:nvSpPr>
        <p:spPr>
          <a:xfrm rot="16200000">
            <a:off x="7921710" y="4982910"/>
            <a:ext cx="2167581" cy="276999"/>
          </a:xfrm>
          <a:prstGeom prst="rect">
            <a:avLst/>
          </a:prstGeom>
          <a:noFill/>
        </p:spPr>
        <p:txBody>
          <a:bodyPr wrap="none" rtlCol="0">
            <a:spAutoFit/>
          </a:bodyPr>
          <a:lstStyle/>
          <a:p>
            <a:r>
              <a:rPr lang="en-US" sz="1200">
                <a:solidFill>
                  <a:schemeClr val="accent2"/>
                </a:solidFill>
              </a:rPr>
              <a:t>Fuchs, Powell, &amp; Fuchs (2011)</a:t>
            </a:r>
            <a:endParaRPr lang="en-US" sz="1200" dirty="0">
              <a:solidFill>
                <a:schemeClr val="accent2"/>
              </a:solidFill>
            </a:endParaRPr>
          </a:p>
        </p:txBody>
      </p:sp>
      <p:sp>
        <p:nvSpPr>
          <p:cNvPr id="5" name="Rectangle 4"/>
          <p:cNvSpPr/>
          <p:nvPr/>
        </p:nvSpPr>
        <p:spPr>
          <a:xfrm>
            <a:off x="228600" y="394449"/>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4" name="Title 3" hidden="1">
            <a:extLst>
              <a:ext uri="{FF2B5EF4-FFF2-40B4-BE49-F238E27FC236}">
                <a16:creationId xmlns:a16="http://schemas.microsoft.com/office/drawing/2014/main" id="{A462B3BF-F66C-402A-93C3-6D8166CE6495}"/>
              </a:ext>
            </a:extLst>
          </p:cNvPr>
          <p:cNvSpPr>
            <a:spLocks noGrp="1"/>
          </p:cNvSpPr>
          <p:nvPr>
            <p:ph type="title"/>
          </p:nvPr>
        </p:nvSpPr>
        <p:spPr/>
        <p:txBody>
          <a:bodyPr/>
          <a:lstStyle/>
          <a:p>
            <a:r>
              <a:rPr lang="en-US" dirty="0"/>
              <a:t>Slide 21</a:t>
            </a:r>
          </a:p>
        </p:txBody>
      </p:sp>
    </p:spTree>
    <p:extLst>
      <p:ext uri="{BB962C8B-B14F-4D97-AF65-F5344CB8AC3E}">
        <p14:creationId xmlns:p14="http://schemas.microsoft.com/office/powerpoint/2010/main" val="4011794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 fidelity checklist for a specific lesson"/>
          <p:cNvPicPr>
            <a:picLocks noChangeAspect="1"/>
          </p:cNvPicPr>
          <p:nvPr/>
        </p:nvPicPr>
        <p:blipFill>
          <a:blip r:embed="rId2"/>
          <a:stretch>
            <a:fillRect/>
          </a:stretch>
        </p:blipFill>
        <p:spPr>
          <a:xfrm>
            <a:off x="3413634" y="0"/>
            <a:ext cx="5361927" cy="6858000"/>
          </a:xfrm>
          <a:prstGeom prst="rect">
            <a:avLst/>
          </a:prstGeom>
        </p:spPr>
      </p:pic>
      <p:sp>
        <p:nvSpPr>
          <p:cNvPr id="3" name="TextBox 2"/>
          <p:cNvSpPr txBox="1"/>
          <p:nvPr/>
        </p:nvSpPr>
        <p:spPr>
          <a:xfrm rot="16200000">
            <a:off x="8167194" y="5202366"/>
            <a:ext cx="1676613" cy="276999"/>
          </a:xfrm>
          <a:prstGeom prst="rect">
            <a:avLst/>
          </a:prstGeom>
          <a:noFill/>
        </p:spPr>
        <p:txBody>
          <a:bodyPr wrap="none" rtlCol="0">
            <a:spAutoFit/>
          </a:bodyPr>
          <a:lstStyle/>
          <a:p>
            <a:r>
              <a:rPr lang="en-US" sz="1200" dirty="0">
                <a:solidFill>
                  <a:schemeClr val="accent2"/>
                </a:solidFill>
              </a:rPr>
              <a:t>Powell &amp; Berry (2016)</a:t>
            </a:r>
          </a:p>
        </p:txBody>
      </p:sp>
      <p:sp>
        <p:nvSpPr>
          <p:cNvPr id="4" name="Rectangle 3"/>
          <p:cNvSpPr/>
          <p:nvPr/>
        </p:nvSpPr>
        <p:spPr>
          <a:xfrm>
            <a:off x="228600" y="394449"/>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5" name="Title 4" hidden="1">
            <a:extLst>
              <a:ext uri="{FF2B5EF4-FFF2-40B4-BE49-F238E27FC236}">
                <a16:creationId xmlns:a16="http://schemas.microsoft.com/office/drawing/2014/main" id="{F3B49D8A-8D28-4D05-8D29-3BFA87A0C2F5}"/>
              </a:ext>
            </a:extLst>
          </p:cNvPr>
          <p:cNvSpPr>
            <a:spLocks noGrp="1"/>
          </p:cNvSpPr>
          <p:nvPr>
            <p:ph type="title"/>
          </p:nvPr>
        </p:nvSpPr>
        <p:spPr/>
        <p:txBody>
          <a:bodyPr/>
          <a:lstStyle/>
          <a:p>
            <a:r>
              <a:rPr lang="en-US" dirty="0"/>
              <a:t>Slide 22</a:t>
            </a:r>
          </a:p>
        </p:txBody>
      </p:sp>
    </p:spTree>
    <p:extLst>
      <p:ext uri="{BB962C8B-B14F-4D97-AF65-F5344CB8AC3E}">
        <p14:creationId xmlns:p14="http://schemas.microsoft.com/office/powerpoint/2010/main" val="1867504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 of checklist listing review, modeling, guided practice, independent practice and daily review with options to select yes or no for each. "/>
          <p:cNvPicPr>
            <a:picLocks noChangeAspect="1"/>
          </p:cNvPicPr>
          <p:nvPr/>
        </p:nvPicPr>
        <p:blipFill>
          <a:blip r:embed="rId2"/>
          <a:stretch>
            <a:fillRect/>
          </a:stretch>
        </p:blipFill>
        <p:spPr>
          <a:xfrm>
            <a:off x="3020711" y="4263702"/>
            <a:ext cx="5848893" cy="1756664"/>
          </a:xfrm>
          <a:prstGeom prst="rect">
            <a:avLst/>
          </a:prstGeom>
        </p:spPr>
      </p:pic>
      <p:pic>
        <p:nvPicPr>
          <p:cNvPr id="3" name="Picture 2" descr="List of components of explicit instruction including goal, why it is important to learn, modeling of steps, examples, non-examples, guided practice, independent practice, low level questions, high level questions, frequent responses, corrective feedback, affirmative feedback, planned and organized. "/>
          <p:cNvPicPr>
            <a:picLocks noChangeAspect="1"/>
          </p:cNvPicPr>
          <p:nvPr/>
        </p:nvPicPr>
        <p:blipFill>
          <a:blip r:embed="rId3"/>
          <a:stretch>
            <a:fillRect/>
          </a:stretch>
        </p:blipFill>
        <p:spPr>
          <a:xfrm>
            <a:off x="3735594" y="201168"/>
            <a:ext cx="3398266" cy="3772524"/>
          </a:xfrm>
          <a:prstGeom prst="rect">
            <a:avLst/>
          </a:prstGeom>
        </p:spPr>
      </p:pic>
      <p:sp>
        <p:nvSpPr>
          <p:cNvPr id="4" name="Rectangle 3"/>
          <p:cNvSpPr/>
          <p:nvPr/>
        </p:nvSpPr>
        <p:spPr>
          <a:xfrm>
            <a:off x="228600" y="394449"/>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5" name="Title 4" hidden="1">
            <a:extLst>
              <a:ext uri="{FF2B5EF4-FFF2-40B4-BE49-F238E27FC236}">
                <a16:creationId xmlns:a16="http://schemas.microsoft.com/office/drawing/2014/main" id="{A3AF3850-14C7-4FCF-B227-BC440B9B96E9}"/>
              </a:ext>
            </a:extLst>
          </p:cNvPr>
          <p:cNvSpPr>
            <a:spLocks noGrp="1"/>
          </p:cNvSpPr>
          <p:nvPr>
            <p:ph type="title"/>
          </p:nvPr>
        </p:nvSpPr>
        <p:spPr/>
        <p:txBody>
          <a:bodyPr/>
          <a:lstStyle/>
          <a:p>
            <a:r>
              <a:rPr lang="en-US" dirty="0"/>
              <a:t>Slide 23</a:t>
            </a:r>
          </a:p>
        </p:txBody>
      </p:sp>
    </p:spTree>
    <p:extLst>
      <p:ext uri="{BB962C8B-B14F-4D97-AF65-F5344CB8AC3E}">
        <p14:creationId xmlns:p14="http://schemas.microsoft.com/office/powerpoint/2010/main" val="136009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of people "/>
          <p:cNvPicPr>
            <a:picLocks noChangeAspect="1"/>
          </p:cNvPicPr>
          <p:nvPr/>
        </p:nvPicPr>
        <p:blipFill>
          <a:blip r:embed="rId2"/>
          <a:stretch>
            <a:fillRect/>
          </a:stretch>
        </p:blipFill>
        <p:spPr>
          <a:xfrm>
            <a:off x="2537936" y="1543050"/>
            <a:ext cx="4100988" cy="3386137"/>
          </a:xfrm>
          <a:prstGeom prst="rect">
            <a:avLst/>
          </a:prstGeom>
        </p:spPr>
      </p:pic>
      <p:sp>
        <p:nvSpPr>
          <p:cNvPr id="3" name="TextBox 2"/>
          <p:cNvSpPr txBox="1"/>
          <p:nvPr/>
        </p:nvSpPr>
        <p:spPr>
          <a:xfrm>
            <a:off x="1065069" y="4534494"/>
            <a:ext cx="2079152" cy="369332"/>
          </a:xfrm>
          <a:prstGeom prst="rect">
            <a:avLst/>
          </a:prstGeom>
          <a:noFill/>
        </p:spPr>
        <p:txBody>
          <a:bodyPr wrap="square" rtlCol="0">
            <a:spAutoFit/>
          </a:bodyPr>
          <a:lstStyle/>
          <a:p>
            <a:pPr algn="ctr"/>
            <a:r>
              <a:rPr lang="en-US" dirty="0">
                <a:solidFill>
                  <a:srgbClr val="D883FF"/>
                </a:solidFill>
              </a:rPr>
              <a:t>97%</a:t>
            </a:r>
          </a:p>
        </p:txBody>
      </p:sp>
      <p:sp>
        <p:nvSpPr>
          <p:cNvPr id="4" name="TextBox 3"/>
          <p:cNvSpPr txBox="1"/>
          <p:nvPr/>
        </p:nvSpPr>
        <p:spPr>
          <a:xfrm>
            <a:off x="515003" y="2774453"/>
            <a:ext cx="2217651" cy="369332"/>
          </a:xfrm>
          <a:prstGeom prst="rect">
            <a:avLst/>
          </a:prstGeom>
          <a:noFill/>
        </p:spPr>
        <p:txBody>
          <a:bodyPr wrap="square" rtlCol="0">
            <a:spAutoFit/>
          </a:bodyPr>
          <a:lstStyle/>
          <a:p>
            <a:pPr algn="ctr"/>
            <a:r>
              <a:rPr lang="en-US" dirty="0">
                <a:solidFill>
                  <a:srgbClr val="0070C0"/>
                </a:solidFill>
              </a:rPr>
              <a:t>56%</a:t>
            </a:r>
          </a:p>
        </p:txBody>
      </p:sp>
      <p:sp>
        <p:nvSpPr>
          <p:cNvPr id="5" name="TextBox 4"/>
          <p:cNvSpPr txBox="1"/>
          <p:nvPr/>
        </p:nvSpPr>
        <p:spPr>
          <a:xfrm>
            <a:off x="1294832" y="1205687"/>
            <a:ext cx="2122602" cy="369332"/>
          </a:xfrm>
          <a:prstGeom prst="rect">
            <a:avLst/>
          </a:prstGeom>
          <a:noFill/>
        </p:spPr>
        <p:txBody>
          <a:bodyPr wrap="square" rtlCol="0">
            <a:spAutoFit/>
          </a:bodyPr>
          <a:lstStyle/>
          <a:p>
            <a:pPr algn="ctr"/>
            <a:r>
              <a:rPr lang="en-US" dirty="0">
                <a:solidFill>
                  <a:schemeClr val="accent6"/>
                </a:solidFill>
              </a:rPr>
              <a:t>71%</a:t>
            </a:r>
          </a:p>
        </p:txBody>
      </p:sp>
      <p:sp>
        <p:nvSpPr>
          <p:cNvPr id="6" name="TextBox 5"/>
          <p:cNvSpPr txBox="1"/>
          <p:nvPr/>
        </p:nvSpPr>
        <p:spPr>
          <a:xfrm>
            <a:off x="3320235" y="619720"/>
            <a:ext cx="2122602" cy="369332"/>
          </a:xfrm>
          <a:prstGeom prst="rect">
            <a:avLst/>
          </a:prstGeom>
          <a:noFill/>
        </p:spPr>
        <p:txBody>
          <a:bodyPr wrap="square" rtlCol="0">
            <a:spAutoFit/>
          </a:bodyPr>
          <a:lstStyle/>
          <a:p>
            <a:pPr algn="ctr"/>
            <a:r>
              <a:rPr lang="en-US" dirty="0">
                <a:solidFill>
                  <a:schemeClr val="accent2"/>
                </a:solidFill>
              </a:rPr>
              <a:t>49%</a:t>
            </a:r>
          </a:p>
        </p:txBody>
      </p:sp>
      <p:sp>
        <p:nvSpPr>
          <p:cNvPr id="7" name="TextBox 6"/>
          <p:cNvSpPr txBox="1"/>
          <p:nvPr/>
        </p:nvSpPr>
        <p:spPr>
          <a:xfrm>
            <a:off x="5265283" y="1023877"/>
            <a:ext cx="2122602" cy="369332"/>
          </a:xfrm>
          <a:prstGeom prst="rect">
            <a:avLst/>
          </a:prstGeom>
          <a:noFill/>
        </p:spPr>
        <p:txBody>
          <a:bodyPr wrap="square" rtlCol="0">
            <a:spAutoFit/>
          </a:bodyPr>
          <a:lstStyle/>
          <a:p>
            <a:pPr algn="ctr"/>
            <a:r>
              <a:rPr lang="en-US">
                <a:solidFill>
                  <a:schemeClr val="accent4"/>
                </a:solidFill>
              </a:rPr>
              <a:t>94%</a:t>
            </a:r>
            <a:endParaRPr lang="en-US" dirty="0">
              <a:solidFill>
                <a:schemeClr val="accent4"/>
              </a:solidFill>
            </a:endParaRPr>
          </a:p>
        </p:txBody>
      </p:sp>
      <p:sp>
        <p:nvSpPr>
          <p:cNvPr id="8" name="TextBox 7"/>
          <p:cNvSpPr txBox="1"/>
          <p:nvPr/>
        </p:nvSpPr>
        <p:spPr>
          <a:xfrm>
            <a:off x="6539255" y="2035789"/>
            <a:ext cx="2122602" cy="369332"/>
          </a:xfrm>
          <a:prstGeom prst="rect">
            <a:avLst/>
          </a:prstGeom>
          <a:noFill/>
        </p:spPr>
        <p:txBody>
          <a:bodyPr wrap="square" rtlCol="0">
            <a:spAutoFit/>
          </a:bodyPr>
          <a:lstStyle/>
          <a:p>
            <a:pPr algn="ctr"/>
            <a:r>
              <a:rPr lang="en-US" dirty="0">
                <a:solidFill>
                  <a:srgbClr val="76D6FF"/>
                </a:solidFill>
              </a:rPr>
              <a:t>64%</a:t>
            </a:r>
          </a:p>
        </p:txBody>
      </p:sp>
      <p:sp>
        <p:nvSpPr>
          <p:cNvPr id="9" name="TextBox 8"/>
          <p:cNvSpPr txBox="1"/>
          <p:nvPr/>
        </p:nvSpPr>
        <p:spPr>
          <a:xfrm>
            <a:off x="6326584" y="3952100"/>
            <a:ext cx="2122602" cy="369332"/>
          </a:xfrm>
          <a:prstGeom prst="rect">
            <a:avLst/>
          </a:prstGeom>
          <a:noFill/>
        </p:spPr>
        <p:txBody>
          <a:bodyPr wrap="square" rtlCol="0">
            <a:spAutoFit/>
          </a:bodyPr>
          <a:lstStyle/>
          <a:p>
            <a:pPr algn="ctr"/>
            <a:r>
              <a:rPr lang="en-US" dirty="0">
                <a:solidFill>
                  <a:schemeClr val="accent1"/>
                </a:solidFill>
              </a:rPr>
              <a:t>5%</a:t>
            </a:r>
          </a:p>
        </p:txBody>
      </p:sp>
      <p:sp>
        <p:nvSpPr>
          <p:cNvPr id="10" name="TextBox 9"/>
          <p:cNvSpPr txBox="1"/>
          <p:nvPr/>
        </p:nvSpPr>
        <p:spPr>
          <a:xfrm>
            <a:off x="1065069" y="4460912"/>
            <a:ext cx="2079152" cy="923330"/>
          </a:xfrm>
          <a:prstGeom prst="rect">
            <a:avLst/>
          </a:prstGeom>
          <a:noFill/>
        </p:spPr>
        <p:txBody>
          <a:bodyPr wrap="square" rtlCol="0">
            <a:spAutoFit/>
          </a:bodyPr>
          <a:lstStyle/>
          <a:p>
            <a:pPr algn="ctr"/>
            <a:r>
              <a:rPr lang="en-US" dirty="0">
                <a:solidFill>
                  <a:srgbClr val="D883FF"/>
                </a:solidFill>
              </a:rPr>
              <a:t>Implements </a:t>
            </a:r>
            <a:r>
              <a:rPr lang="en-US" b="1" u="sng" dirty="0">
                <a:solidFill>
                  <a:srgbClr val="D883FF"/>
                </a:solidFill>
              </a:rPr>
              <a:t>all</a:t>
            </a:r>
            <a:r>
              <a:rPr lang="en-US" dirty="0">
                <a:solidFill>
                  <a:srgbClr val="D883FF"/>
                </a:solidFill>
              </a:rPr>
              <a:t> lessons and </a:t>
            </a:r>
            <a:r>
              <a:rPr lang="en-US" b="1" u="sng" dirty="0">
                <a:solidFill>
                  <a:srgbClr val="D883FF"/>
                </a:solidFill>
              </a:rPr>
              <a:t>all</a:t>
            </a:r>
            <a:r>
              <a:rPr lang="en-US" dirty="0">
                <a:solidFill>
                  <a:srgbClr val="D883FF"/>
                </a:solidFill>
              </a:rPr>
              <a:t> of the components.</a:t>
            </a:r>
          </a:p>
        </p:txBody>
      </p:sp>
      <p:sp>
        <p:nvSpPr>
          <p:cNvPr id="11" name="TextBox 10"/>
          <p:cNvSpPr txBox="1"/>
          <p:nvPr/>
        </p:nvSpPr>
        <p:spPr>
          <a:xfrm>
            <a:off x="515002" y="2766236"/>
            <a:ext cx="2217651" cy="923330"/>
          </a:xfrm>
          <a:prstGeom prst="rect">
            <a:avLst/>
          </a:prstGeom>
          <a:noFill/>
        </p:spPr>
        <p:txBody>
          <a:bodyPr wrap="square" rtlCol="0">
            <a:spAutoFit/>
          </a:bodyPr>
          <a:lstStyle/>
          <a:p>
            <a:pPr algn="ctr"/>
            <a:r>
              <a:rPr lang="en-US" dirty="0">
                <a:solidFill>
                  <a:srgbClr val="0070C0"/>
                </a:solidFill>
              </a:rPr>
              <a:t>Implements </a:t>
            </a:r>
            <a:r>
              <a:rPr lang="en-US" b="1" u="sng" dirty="0">
                <a:solidFill>
                  <a:srgbClr val="0070C0"/>
                </a:solidFill>
              </a:rPr>
              <a:t>all</a:t>
            </a:r>
            <a:r>
              <a:rPr lang="en-US" b="1" dirty="0">
                <a:solidFill>
                  <a:srgbClr val="0070C0"/>
                </a:solidFill>
              </a:rPr>
              <a:t> </a:t>
            </a:r>
            <a:r>
              <a:rPr lang="en-US" dirty="0">
                <a:solidFill>
                  <a:srgbClr val="0070C0"/>
                </a:solidFill>
              </a:rPr>
              <a:t>lessons and </a:t>
            </a:r>
            <a:r>
              <a:rPr lang="en-US" b="1" u="sng" dirty="0">
                <a:solidFill>
                  <a:srgbClr val="0070C0"/>
                </a:solidFill>
              </a:rPr>
              <a:t>some</a:t>
            </a:r>
            <a:r>
              <a:rPr lang="en-US" dirty="0">
                <a:solidFill>
                  <a:srgbClr val="0070C0"/>
                </a:solidFill>
              </a:rPr>
              <a:t> of the components.</a:t>
            </a:r>
          </a:p>
        </p:txBody>
      </p:sp>
      <p:sp>
        <p:nvSpPr>
          <p:cNvPr id="12" name="TextBox 11"/>
          <p:cNvSpPr txBox="1"/>
          <p:nvPr/>
        </p:nvSpPr>
        <p:spPr>
          <a:xfrm>
            <a:off x="1290954" y="1205688"/>
            <a:ext cx="2122602" cy="923330"/>
          </a:xfrm>
          <a:prstGeom prst="rect">
            <a:avLst/>
          </a:prstGeom>
          <a:noFill/>
        </p:spPr>
        <p:txBody>
          <a:bodyPr wrap="square" rtlCol="0">
            <a:spAutoFit/>
          </a:bodyPr>
          <a:lstStyle/>
          <a:p>
            <a:pPr algn="ctr"/>
            <a:r>
              <a:rPr lang="en-US" dirty="0">
                <a:solidFill>
                  <a:schemeClr val="accent6"/>
                </a:solidFill>
              </a:rPr>
              <a:t>Implements </a:t>
            </a:r>
            <a:r>
              <a:rPr lang="en-US" b="1" u="sng" dirty="0">
                <a:solidFill>
                  <a:schemeClr val="accent6"/>
                </a:solidFill>
              </a:rPr>
              <a:t>some</a:t>
            </a:r>
            <a:r>
              <a:rPr lang="en-US" b="1" dirty="0">
                <a:solidFill>
                  <a:schemeClr val="accent6"/>
                </a:solidFill>
              </a:rPr>
              <a:t> </a:t>
            </a:r>
            <a:r>
              <a:rPr lang="en-US" dirty="0">
                <a:solidFill>
                  <a:schemeClr val="accent6"/>
                </a:solidFill>
              </a:rPr>
              <a:t>lessons and </a:t>
            </a:r>
            <a:r>
              <a:rPr lang="en-US" u="sng" dirty="0">
                <a:solidFill>
                  <a:schemeClr val="accent6"/>
                </a:solidFill>
              </a:rPr>
              <a:t>all</a:t>
            </a:r>
            <a:r>
              <a:rPr lang="en-US" dirty="0">
                <a:solidFill>
                  <a:schemeClr val="accent6"/>
                </a:solidFill>
              </a:rPr>
              <a:t> of the components.</a:t>
            </a:r>
          </a:p>
        </p:txBody>
      </p:sp>
      <p:sp>
        <p:nvSpPr>
          <p:cNvPr id="13" name="TextBox 12"/>
          <p:cNvSpPr txBox="1"/>
          <p:nvPr/>
        </p:nvSpPr>
        <p:spPr>
          <a:xfrm>
            <a:off x="3320235" y="568469"/>
            <a:ext cx="2122602" cy="923330"/>
          </a:xfrm>
          <a:prstGeom prst="rect">
            <a:avLst/>
          </a:prstGeom>
          <a:noFill/>
        </p:spPr>
        <p:txBody>
          <a:bodyPr wrap="square" rtlCol="0">
            <a:spAutoFit/>
          </a:bodyPr>
          <a:lstStyle/>
          <a:p>
            <a:pPr algn="ctr"/>
            <a:r>
              <a:rPr lang="en-US" dirty="0">
                <a:solidFill>
                  <a:schemeClr val="accent2"/>
                </a:solidFill>
              </a:rPr>
              <a:t>Implements </a:t>
            </a:r>
            <a:r>
              <a:rPr lang="en-US" b="1" u="sng" dirty="0">
                <a:solidFill>
                  <a:schemeClr val="accent2"/>
                </a:solidFill>
              </a:rPr>
              <a:t>some</a:t>
            </a:r>
            <a:r>
              <a:rPr lang="en-US" b="1" dirty="0">
                <a:solidFill>
                  <a:schemeClr val="accent2"/>
                </a:solidFill>
              </a:rPr>
              <a:t> </a:t>
            </a:r>
            <a:r>
              <a:rPr lang="en-US" dirty="0">
                <a:solidFill>
                  <a:schemeClr val="accent2"/>
                </a:solidFill>
              </a:rPr>
              <a:t>lessons and </a:t>
            </a:r>
            <a:r>
              <a:rPr lang="en-US" u="sng" dirty="0">
                <a:solidFill>
                  <a:schemeClr val="accent2"/>
                </a:solidFill>
              </a:rPr>
              <a:t>some</a:t>
            </a:r>
            <a:r>
              <a:rPr lang="en-US" dirty="0">
                <a:solidFill>
                  <a:schemeClr val="accent2"/>
                </a:solidFill>
              </a:rPr>
              <a:t> of the components.</a:t>
            </a:r>
          </a:p>
        </p:txBody>
      </p:sp>
      <p:sp>
        <p:nvSpPr>
          <p:cNvPr id="14" name="TextBox 13"/>
          <p:cNvSpPr txBox="1"/>
          <p:nvPr/>
        </p:nvSpPr>
        <p:spPr>
          <a:xfrm>
            <a:off x="5488846" y="483541"/>
            <a:ext cx="2122602" cy="1477328"/>
          </a:xfrm>
          <a:prstGeom prst="rect">
            <a:avLst/>
          </a:prstGeom>
          <a:noFill/>
        </p:spPr>
        <p:txBody>
          <a:bodyPr wrap="square" rtlCol="0">
            <a:spAutoFit/>
          </a:bodyPr>
          <a:lstStyle/>
          <a:p>
            <a:pPr algn="ctr"/>
            <a:r>
              <a:rPr lang="en-US" dirty="0">
                <a:solidFill>
                  <a:schemeClr val="accent4"/>
                </a:solidFill>
              </a:rPr>
              <a:t>Implements </a:t>
            </a:r>
            <a:r>
              <a:rPr lang="en-US" u="sng" dirty="0">
                <a:solidFill>
                  <a:schemeClr val="accent4"/>
                </a:solidFill>
              </a:rPr>
              <a:t>all </a:t>
            </a:r>
            <a:r>
              <a:rPr lang="en-US" dirty="0">
                <a:solidFill>
                  <a:schemeClr val="accent4"/>
                </a:solidFill>
              </a:rPr>
              <a:t>lessons and </a:t>
            </a:r>
            <a:r>
              <a:rPr lang="en-US" u="sng" dirty="0">
                <a:solidFill>
                  <a:schemeClr val="accent4"/>
                </a:solidFill>
              </a:rPr>
              <a:t>all</a:t>
            </a:r>
            <a:r>
              <a:rPr lang="en-US" dirty="0">
                <a:solidFill>
                  <a:schemeClr val="accent4"/>
                </a:solidFill>
              </a:rPr>
              <a:t> components and </a:t>
            </a:r>
            <a:r>
              <a:rPr lang="en-US" u="sng" dirty="0">
                <a:solidFill>
                  <a:schemeClr val="accent4"/>
                </a:solidFill>
              </a:rPr>
              <a:t>adds in</a:t>
            </a:r>
            <a:r>
              <a:rPr lang="en-US" dirty="0">
                <a:solidFill>
                  <a:schemeClr val="accent4"/>
                </a:solidFill>
              </a:rPr>
              <a:t> additional practice.</a:t>
            </a:r>
          </a:p>
        </p:txBody>
      </p:sp>
      <p:sp>
        <p:nvSpPr>
          <p:cNvPr id="15" name="TextBox 14"/>
          <p:cNvSpPr txBox="1"/>
          <p:nvPr/>
        </p:nvSpPr>
        <p:spPr>
          <a:xfrm>
            <a:off x="6539255" y="1995694"/>
            <a:ext cx="2122602" cy="1477328"/>
          </a:xfrm>
          <a:prstGeom prst="rect">
            <a:avLst/>
          </a:prstGeom>
          <a:noFill/>
        </p:spPr>
        <p:txBody>
          <a:bodyPr wrap="square" rtlCol="0">
            <a:spAutoFit/>
          </a:bodyPr>
          <a:lstStyle/>
          <a:p>
            <a:pPr algn="ctr"/>
            <a:r>
              <a:rPr lang="en-US" dirty="0">
                <a:solidFill>
                  <a:srgbClr val="76D6FF"/>
                </a:solidFill>
              </a:rPr>
              <a:t>Implements </a:t>
            </a:r>
            <a:r>
              <a:rPr lang="en-US" u="sng" dirty="0">
                <a:solidFill>
                  <a:srgbClr val="76D6FF"/>
                </a:solidFill>
              </a:rPr>
              <a:t>some</a:t>
            </a:r>
            <a:r>
              <a:rPr lang="en-US" dirty="0">
                <a:solidFill>
                  <a:srgbClr val="76D6FF"/>
                </a:solidFill>
              </a:rPr>
              <a:t> lessons and </a:t>
            </a:r>
            <a:r>
              <a:rPr lang="en-US" u="sng" dirty="0">
                <a:solidFill>
                  <a:srgbClr val="76D6FF"/>
                </a:solidFill>
              </a:rPr>
              <a:t>some</a:t>
            </a:r>
            <a:r>
              <a:rPr lang="en-US" dirty="0">
                <a:solidFill>
                  <a:srgbClr val="76D6FF"/>
                </a:solidFill>
              </a:rPr>
              <a:t> components and </a:t>
            </a:r>
            <a:r>
              <a:rPr lang="en-US" u="sng" dirty="0">
                <a:solidFill>
                  <a:srgbClr val="76D6FF"/>
                </a:solidFill>
              </a:rPr>
              <a:t>includes</a:t>
            </a:r>
            <a:r>
              <a:rPr lang="en-US" dirty="0">
                <a:solidFill>
                  <a:srgbClr val="76D6FF"/>
                </a:solidFill>
              </a:rPr>
              <a:t> technology games.</a:t>
            </a:r>
          </a:p>
        </p:txBody>
      </p:sp>
      <p:sp>
        <p:nvSpPr>
          <p:cNvPr id="16" name="TextBox 15"/>
          <p:cNvSpPr txBox="1"/>
          <p:nvPr/>
        </p:nvSpPr>
        <p:spPr>
          <a:xfrm>
            <a:off x="6326584" y="3859767"/>
            <a:ext cx="2122602" cy="923330"/>
          </a:xfrm>
          <a:prstGeom prst="rect">
            <a:avLst/>
          </a:prstGeom>
          <a:noFill/>
        </p:spPr>
        <p:txBody>
          <a:bodyPr wrap="square" rtlCol="0">
            <a:spAutoFit/>
          </a:bodyPr>
          <a:lstStyle/>
          <a:p>
            <a:pPr algn="ctr"/>
            <a:r>
              <a:rPr lang="en-US" dirty="0">
                <a:solidFill>
                  <a:schemeClr val="accent1"/>
                </a:solidFill>
              </a:rPr>
              <a:t>Implements a totally </a:t>
            </a:r>
            <a:r>
              <a:rPr lang="en-US" u="sng" dirty="0">
                <a:solidFill>
                  <a:schemeClr val="accent1"/>
                </a:solidFill>
              </a:rPr>
              <a:t>separate</a:t>
            </a:r>
            <a:r>
              <a:rPr lang="en-US" dirty="0">
                <a:solidFill>
                  <a:schemeClr val="accent1"/>
                </a:solidFill>
              </a:rPr>
              <a:t> intervention.</a:t>
            </a:r>
          </a:p>
        </p:txBody>
      </p:sp>
      <p:sp>
        <p:nvSpPr>
          <p:cNvPr id="17" name="Title 16" hidden="1">
            <a:extLst>
              <a:ext uri="{FF2B5EF4-FFF2-40B4-BE49-F238E27FC236}">
                <a16:creationId xmlns:a16="http://schemas.microsoft.com/office/drawing/2014/main" id="{2E507104-CD18-4730-89B4-208E6FB97109}"/>
              </a:ext>
            </a:extLst>
          </p:cNvPr>
          <p:cNvSpPr>
            <a:spLocks noGrp="1"/>
          </p:cNvSpPr>
          <p:nvPr>
            <p:ph type="title"/>
          </p:nvPr>
        </p:nvSpPr>
        <p:spPr/>
        <p:txBody>
          <a:bodyPr/>
          <a:lstStyle/>
          <a:p>
            <a:r>
              <a:rPr lang="en-US" dirty="0"/>
              <a:t>Slide 24</a:t>
            </a:r>
          </a:p>
        </p:txBody>
      </p:sp>
    </p:spTree>
    <p:extLst>
      <p:ext uri="{BB962C8B-B14F-4D97-AF65-F5344CB8AC3E}">
        <p14:creationId xmlns:p14="http://schemas.microsoft.com/office/powerpoint/2010/main" val="28194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dissolv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37312"/>
            <a:ext cx="7772400" cy="731520"/>
          </a:xfrm>
        </p:spPr>
        <p:txBody>
          <a:bodyPr/>
          <a:lstStyle/>
          <a:p>
            <a:r>
              <a:rPr lang="en-US" dirty="0"/>
              <a:t>Workbook Activity #1</a:t>
            </a:r>
          </a:p>
        </p:txBody>
      </p:sp>
      <p:sp>
        <p:nvSpPr>
          <p:cNvPr id="3" name="Content Placeholder 2"/>
          <p:cNvSpPr>
            <a:spLocks noGrp="1"/>
          </p:cNvSpPr>
          <p:nvPr>
            <p:ph idx="1"/>
          </p:nvPr>
        </p:nvSpPr>
        <p:spPr>
          <a:xfrm>
            <a:off x="228600" y="1426464"/>
            <a:ext cx="8686800" cy="4658202"/>
          </a:xfrm>
        </p:spPr>
        <p:txBody>
          <a:bodyPr/>
          <a:lstStyle/>
          <a:p>
            <a:pPr indent="-457200"/>
            <a:r>
              <a:rPr lang="en-US" dirty="0"/>
              <a:t>Look at the fidelity checklist and accompanying lesson. Compare to understand how much detail is provided within the fidelity checklist. </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266073"/>
            <a:ext cx="914400" cy="873998"/>
          </a:xfrm>
          <a:prstGeom prst="rect">
            <a:avLst/>
          </a:prstGeom>
        </p:spPr>
      </p:pic>
    </p:spTree>
    <p:extLst>
      <p:ext uri="{BB962C8B-B14F-4D97-AF65-F5344CB8AC3E}">
        <p14:creationId xmlns:p14="http://schemas.microsoft.com/office/powerpoint/2010/main" val="3014023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of people"/>
          <p:cNvPicPr>
            <a:picLocks noChangeAspect="1"/>
          </p:cNvPicPr>
          <p:nvPr/>
        </p:nvPicPr>
        <p:blipFill>
          <a:blip r:embed="rId2"/>
          <a:stretch>
            <a:fillRect/>
          </a:stretch>
        </p:blipFill>
        <p:spPr>
          <a:xfrm>
            <a:off x="2537936" y="1543050"/>
            <a:ext cx="4100988" cy="3386137"/>
          </a:xfrm>
          <a:prstGeom prst="rect">
            <a:avLst/>
          </a:prstGeom>
        </p:spPr>
      </p:pic>
      <p:sp>
        <p:nvSpPr>
          <p:cNvPr id="3" name="TextBox 2"/>
          <p:cNvSpPr txBox="1"/>
          <p:nvPr/>
        </p:nvSpPr>
        <p:spPr>
          <a:xfrm>
            <a:off x="1065069" y="4534494"/>
            <a:ext cx="2079152" cy="923330"/>
          </a:xfrm>
          <a:prstGeom prst="rect">
            <a:avLst/>
          </a:prstGeom>
          <a:noFill/>
        </p:spPr>
        <p:txBody>
          <a:bodyPr wrap="square" rtlCol="0">
            <a:spAutoFit/>
          </a:bodyPr>
          <a:lstStyle/>
          <a:p>
            <a:pPr algn="ctr"/>
            <a:r>
              <a:rPr lang="en-US" dirty="0">
                <a:solidFill>
                  <a:srgbClr val="D883FF"/>
                </a:solidFill>
              </a:rPr>
              <a:t>Implements </a:t>
            </a:r>
            <a:r>
              <a:rPr lang="en-US" b="1" u="sng" dirty="0">
                <a:solidFill>
                  <a:srgbClr val="D883FF"/>
                </a:solidFill>
              </a:rPr>
              <a:t>all</a:t>
            </a:r>
            <a:r>
              <a:rPr lang="en-US" dirty="0">
                <a:solidFill>
                  <a:srgbClr val="D883FF"/>
                </a:solidFill>
              </a:rPr>
              <a:t> lessons and </a:t>
            </a:r>
            <a:r>
              <a:rPr lang="en-US" b="1" u="sng" dirty="0">
                <a:solidFill>
                  <a:srgbClr val="D883FF"/>
                </a:solidFill>
              </a:rPr>
              <a:t>all</a:t>
            </a:r>
            <a:r>
              <a:rPr lang="en-US" dirty="0">
                <a:solidFill>
                  <a:srgbClr val="D883FF"/>
                </a:solidFill>
              </a:rPr>
              <a:t> of the components.</a:t>
            </a:r>
          </a:p>
        </p:txBody>
      </p:sp>
      <p:sp>
        <p:nvSpPr>
          <p:cNvPr id="4" name="TextBox 3"/>
          <p:cNvSpPr txBox="1"/>
          <p:nvPr/>
        </p:nvSpPr>
        <p:spPr>
          <a:xfrm>
            <a:off x="515003" y="2774453"/>
            <a:ext cx="2217651" cy="923330"/>
          </a:xfrm>
          <a:prstGeom prst="rect">
            <a:avLst/>
          </a:prstGeom>
          <a:noFill/>
        </p:spPr>
        <p:txBody>
          <a:bodyPr wrap="square" rtlCol="0">
            <a:spAutoFit/>
          </a:bodyPr>
          <a:lstStyle/>
          <a:p>
            <a:pPr algn="ctr"/>
            <a:r>
              <a:rPr lang="en-US" dirty="0">
                <a:solidFill>
                  <a:srgbClr val="0070C0"/>
                </a:solidFill>
              </a:rPr>
              <a:t>Implements </a:t>
            </a:r>
            <a:r>
              <a:rPr lang="en-US" b="1" u="sng" dirty="0">
                <a:solidFill>
                  <a:srgbClr val="0070C0"/>
                </a:solidFill>
              </a:rPr>
              <a:t>all</a:t>
            </a:r>
            <a:r>
              <a:rPr lang="en-US" b="1" dirty="0">
                <a:solidFill>
                  <a:srgbClr val="0070C0"/>
                </a:solidFill>
              </a:rPr>
              <a:t> </a:t>
            </a:r>
            <a:r>
              <a:rPr lang="en-US" dirty="0">
                <a:solidFill>
                  <a:srgbClr val="0070C0"/>
                </a:solidFill>
              </a:rPr>
              <a:t>lessons and </a:t>
            </a:r>
            <a:r>
              <a:rPr lang="en-US" b="1" u="sng" dirty="0">
                <a:solidFill>
                  <a:srgbClr val="0070C0"/>
                </a:solidFill>
              </a:rPr>
              <a:t>some</a:t>
            </a:r>
            <a:r>
              <a:rPr lang="en-US" dirty="0">
                <a:solidFill>
                  <a:srgbClr val="0070C0"/>
                </a:solidFill>
              </a:rPr>
              <a:t> of the components.</a:t>
            </a:r>
          </a:p>
        </p:txBody>
      </p:sp>
      <p:sp>
        <p:nvSpPr>
          <p:cNvPr id="5" name="TextBox 4"/>
          <p:cNvSpPr txBox="1"/>
          <p:nvPr/>
        </p:nvSpPr>
        <p:spPr>
          <a:xfrm>
            <a:off x="1294832" y="1205687"/>
            <a:ext cx="2122602" cy="923330"/>
          </a:xfrm>
          <a:prstGeom prst="rect">
            <a:avLst/>
          </a:prstGeom>
          <a:noFill/>
        </p:spPr>
        <p:txBody>
          <a:bodyPr wrap="square" rtlCol="0">
            <a:spAutoFit/>
          </a:bodyPr>
          <a:lstStyle/>
          <a:p>
            <a:pPr algn="ctr"/>
            <a:r>
              <a:rPr lang="en-US" dirty="0">
                <a:solidFill>
                  <a:schemeClr val="accent6"/>
                </a:solidFill>
              </a:rPr>
              <a:t>Implements </a:t>
            </a:r>
            <a:r>
              <a:rPr lang="en-US" b="1" u="sng" dirty="0">
                <a:solidFill>
                  <a:schemeClr val="accent6"/>
                </a:solidFill>
              </a:rPr>
              <a:t>some</a:t>
            </a:r>
            <a:r>
              <a:rPr lang="en-US" b="1" dirty="0">
                <a:solidFill>
                  <a:schemeClr val="accent6"/>
                </a:solidFill>
              </a:rPr>
              <a:t> </a:t>
            </a:r>
            <a:r>
              <a:rPr lang="en-US" dirty="0">
                <a:solidFill>
                  <a:schemeClr val="accent6"/>
                </a:solidFill>
              </a:rPr>
              <a:t>lessons and </a:t>
            </a:r>
            <a:r>
              <a:rPr lang="en-US" u="sng" dirty="0">
                <a:solidFill>
                  <a:schemeClr val="accent6"/>
                </a:solidFill>
              </a:rPr>
              <a:t>all</a:t>
            </a:r>
            <a:r>
              <a:rPr lang="en-US" dirty="0">
                <a:solidFill>
                  <a:schemeClr val="accent6"/>
                </a:solidFill>
              </a:rPr>
              <a:t> of the components.</a:t>
            </a:r>
          </a:p>
        </p:txBody>
      </p:sp>
      <p:sp>
        <p:nvSpPr>
          <p:cNvPr id="6" name="TextBox 5"/>
          <p:cNvSpPr txBox="1"/>
          <p:nvPr/>
        </p:nvSpPr>
        <p:spPr>
          <a:xfrm>
            <a:off x="3320235" y="619720"/>
            <a:ext cx="2122602" cy="923330"/>
          </a:xfrm>
          <a:prstGeom prst="rect">
            <a:avLst/>
          </a:prstGeom>
          <a:noFill/>
        </p:spPr>
        <p:txBody>
          <a:bodyPr wrap="square" rtlCol="0">
            <a:spAutoFit/>
          </a:bodyPr>
          <a:lstStyle/>
          <a:p>
            <a:pPr algn="ctr"/>
            <a:r>
              <a:rPr lang="en-US" dirty="0">
                <a:solidFill>
                  <a:schemeClr val="accent2"/>
                </a:solidFill>
              </a:rPr>
              <a:t>Implements </a:t>
            </a:r>
            <a:r>
              <a:rPr lang="en-US" b="1" u="sng" dirty="0">
                <a:solidFill>
                  <a:schemeClr val="accent2"/>
                </a:solidFill>
              </a:rPr>
              <a:t>some</a:t>
            </a:r>
            <a:r>
              <a:rPr lang="en-US" b="1" dirty="0">
                <a:solidFill>
                  <a:schemeClr val="accent2"/>
                </a:solidFill>
              </a:rPr>
              <a:t> </a:t>
            </a:r>
            <a:r>
              <a:rPr lang="en-US" dirty="0">
                <a:solidFill>
                  <a:schemeClr val="accent2"/>
                </a:solidFill>
              </a:rPr>
              <a:t>lessons and </a:t>
            </a:r>
            <a:r>
              <a:rPr lang="en-US" u="sng" dirty="0">
                <a:solidFill>
                  <a:schemeClr val="accent2"/>
                </a:solidFill>
              </a:rPr>
              <a:t>some</a:t>
            </a:r>
            <a:r>
              <a:rPr lang="en-US" dirty="0">
                <a:solidFill>
                  <a:schemeClr val="accent2"/>
                </a:solidFill>
              </a:rPr>
              <a:t> of the components.</a:t>
            </a:r>
          </a:p>
        </p:txBody>
      </p:sp>
      <p:sp>
        <p:nvSpPr>
          <p:cNvPr id="7" name="TextBox 6"/>
          <p:cNvSpPr txBox="1"/>
          <p:nvPr/>
        </p:nvSpPr>
        <p:spPr>
          <a:xfrm>
            <a:off x="5265283" y="467023"/>
            <a:ext cx="2122602" cy="1477328"/>
          </a:xfrm>
          <a:prstGeom prst="rect">
            <a:avLst/>
          </a:prstGeom>
          <a:noFill/>
        </p:spPr>
        <p:txBody>
          <a:bodyPr wrap="square" rtlCol="0">
            <a:spAutoFit/>
          </a:bodyPr>
          <a:lstStyle/>
          <a:p>
            <a:pPr algn="ctr"/>
            <a:r>
              <a:rPr lang="en-US" dirty="0">
                <a:solidFill>
                  <a:schemeClr val="accent4"/>
                </a:solidFill>
              </a:rPr>
              <a:t>Implements </a:t>
            </a:r>
            <a:r>
              <a:rPr lang="en-US" u="sng" dirty="0">
                <a:solidFill>
                  <a:schemeClr val="accent4"/>
                </a:solidFill>
              </a:rPr>
              <a:t>all </a:t>
            </a:r>
            <a:r>
              <a:rPr lang="en-US" dirty="0">
                <a:solidFill>
                  <a:schemeClr val="accent4"/>
                </a:solidFill>
              </a:rPr>
              <a:t>lessons and </a:t>
            </a:r>
            <a:r>
              <a:rPr lang="en-US" u="sng" dirty="0">
                <a:solidFill>
                  <a:schemeClr val="accent4"/>
                </a:solidFill>
              </a:rPr>
              <a:t>all</a:t>
            </a:r>
            <a:r>
              <a:rPr lang="en-US" dirty="0">
                <a:solidFill>
                  <a:schemeClr val="accent4"/>
                </a:solidFill>
              </a:rPr>
              <a:t> components and </a:t>
            </a:r>
            <a:r>
              <a:rPr lang="en-US" u="sng" dirty="0">
                <a:solidFill>
                  <a:schemeClr val="accent4"/>
                </a:solidFill>
              </a:rPr>
              <a:t>adds in</a:t>
            </a:r>
            <a:r>
              <a:rPr lang="en-US" dirty="0">
                <a:solidFill>
                  <a:schemeClr val="accent4"/>
                </a:solidFill>
              </a:rPr>
              <a:t> additional practice.</a:t>
            </a:r>
          </a:p>
        </p:txBody>
      </p:sp>
      <p:sp>
        <p:nvSpPr>
          <p:cNvPr id="8" name="TextBox 7"/>
          <p:cNvSpPr txBox="1"/>
          <p:nvPr/>
        </p:nvSpPr>
        <p:spPr>
          <a:xfrm>
            <a:off x="6539255" y="2035789"/>
            <a:ext cx="2122602" cy="1477328"/>
          </a:xfrm>
          <a:prstGeom prst="rect">
            <a:avLst/>
          </a:prstGeom>
          <a:noFill/>
        </p:spPr>
        <p:txBody>
          <a:bodyPr wrap="square" rtlCol="0">
            <a:spAutoFit/>
          </a:bodyPr>
          <a:lstStyle/>
          <a:p>
            <a:pPr algn="ctr"/>
            <a:r>
              <a:rPr lang="en-US" dirty="0">
                <a:solidFill>
                  <a:srgbClr val="76D6FF"/>
                </a:solidFill>
              </a:rPr>
              <a:t>Implements </a:t>
            </a:r>
            <a:r>
              <a:rPr lang="en-US" u="sng" dirty="0">
                <a:solidFill>
                  <a:srgbClr val="76D6FF"/>
                </a:solidFill>
              </a:rPr>
              <a:t>some</a:t>
            </a:r>
            <a:r>
              <a:rPr lang="en-US" dirty="0">
                <a:solidFill>
                  <a:srgbClr val="76D6FF"/>
                </a:solidFill>
              </a:rPr>
              <a:t> lessons and </a:t>
            </a:r>
            <a:r>
              <a:rPr lang="en-US" u="sng" dirty="0">
                <a:solidFill>
                  <a:srgbClr val="76D6FF"/>
                </a:solidFill>
              </a:rPr>
              <a:t>some</a:t>
            </a:r>
            <a:r>
              <a:rPr lang="en-US" dirty="0">
                <a:solidFill>
                  <a:srgbClr val="76D6FF"/>
                </a:solidFill>
              </a:rPr>
              <a:t> components and </a:t>
            </a:r>
            <a:r>
              <a:rPr lang="en-US" u="sng" dirty="0">
                <a:solidFill>
                  <a:srgbClr val="76D6FF"/>
                </a:solidFill>
              </a:rPr>
              <a:t>includes</a:t>
            </a:r>
            <a:r>
              <a:rPr lang="en-US" dirty="0">
                <a:solidFill>
                  <a:srgbClr val="76D6FF"/>
                </a:solidFill>
              </a:rPr>
              <a:t> technology games.</a:t>
            </a:r>
          </a:p>
        </p:txBody>
      </p:sp>
      <p:sp>
        <p:nvSpPr>
          <p:cNvPr id="9" name="TextBox 8"/>
          <p:cNvSpPr txBox="1"/>
          <p:nvPr/>
        </p:nvSpPr>
        <p:spPr>
          <a:xfrm>
            <a:off x="6326584" y="3952100"/>
            <a:ext cx="2122602" cy="923330"/>
          </a:xfrm>
          <a:prstGeom prst="rect">
            <a:avLst/>
          </a:prstGeom>
          <a:noFill/>
        </p:spPr>
        <p:txBody>
          <a:bodyPr wrap="square" rtlCol="0">
            <a:spAutoFit/>
          </a:bodyPr>
          <a:lstStyle/>
          <a:p>
            <a:pPr algn="ctr"/>
            <a:r>
              <a:rPr lang="en-US" dirty="0">
                <a:solidFill>
                  <a:schemeClr val="accent1"/>
                </a:solidFill>
              </a:rPr>
              <a:t>Implements a totally </a:t>
            </a:r>
            <a:r>
              <a:rPr lang="en-US" u="sng" dirty="0">
                <a:solidFill>
                  <a:schemeClr val="accent1"/>
                </a:solidFill>
              </a:rPr>
              <a:t>separate</a:t>
            </a:r>
            <a:r>
              <a:rPr lang="en-US" dirty="0">
                <a:solidFill>
                  <a:schemeClr val="accent1"/>
                </a:solidFill>
              </a:rPr>
              <a:t> intervention.</a:t>
            </a:r>
          </a:p>
        </p:txBody>
      </p:sp>
      <p:sp>
        <p:nvSpPr>
          <p:cNvPr id="10" name="Title 9" hidden="1">
            <a:extLst>
              <a:ext uri="{FF2B5EF4-FFF2-40B4-BE49-F238E27FC236}">
                <a16:creationId xmlns:a16="http://schemas.microsoft.com/office/drawing/2014/main" id="{1684EE24-E67F-46A4-BF04-6902E03DD6C0}"/>
              </a:ext>
            </a:extLst>
          </p:cNvPr>
          <p:cNvSpPr>
            <a:spLocks noGrp="1"/>
          </p:cNvSpPr>
          <p:nvPr>
            <p:ph type="title"/>
          </p:nvPr>
        </p:nvSpPr>
        <p:spPr/>
        <p:txBody>
          <a:bodyPr/>
          <a:lstStyle/>
          <a:p>
            <a:r>
              <a:rPr lang="en-US" dirty="0"/>
              <a:t>Slide 26</a:t>
            </a:r>
          </a:p>
        </p:txBody>
      </p:sp>
    </p:spTree>
    <p:extLst>
      <p:ext uri="{BB962C8B-B14F-4D97-AF65-F5344CB8AC3E}">
        <p14:creationId xmlns:p14="http://schemas.microsoft.com/office/powerpoint/2010/main" val="3787843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28600" y="1245128"/>
            <a:ext cx="8686800" cy="4839538"/>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Rating of how well the intervention or strategy was implemented</a:t>
            </a:r>
          </a:p>
          <a:p>
            <a:endParaRPr lang="en-US" dirty="0"/>
          </a:p>
        </p:txBody>
      </p:sp>
      <p:sp>
        <p:nvSpPr>
          <p:cNvPr id="9" name="Rectangle 8"/>
          <p:cNvSpPr/>
          <p:nvPr/>
        </p:nvSpPr>
        <p:spPr>
          <a:xfrm>
            <a:off x="228600" y="344091"/>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Qualitative</a:t>
            </a:r>
          </a:p>
        </p:txBody>
      </p:sp>
      <p:sp>
        <p:nvSpPr>
          <p:cNvPr id="3" name="TextBox 2"/>
          <p:cNvSpPr txBox="1"/>
          <p:nvPr/>
        </p:nvSpPr>
        <p:spPr>
          <a:xfrm>
            <a:off x="510941" y="2024830"/>
            <a:ext cx="2393669" cy="369332"/>
          </a:xfrm>
          <a:prstGeom prst="rect">
            <a:avLst/>
          </a:prstGeom>
          <a:noFill/>
        </p:spPr>
        <p:txBody>
          <a:bodyPr wrap="none" rtlCol="0">
            <a:spAutoFit/>
          </a:bodyPr>
          <a:lstStyle/>
          <a:p>
            <a:r>
              <a:rPr lang="en-US" dirty="0">
                <a:solidFill>
                  <a:schemeClr val="bg1"/>
                </a:solidFill>
              </a:rPr>
              <a:t>“On a score of 1 to 3</a:t>
            </a:r>
            <a:r>
              <a:rPr lang="mr-IN" dirty="0">
                <a:solidFill>
                  <a:schemeClr val="bg1"/>
                </a:solidFill>
              </a:rPr>
              <a:t>…</a:t>
            </a:r>
            <a:r>
              <a:rPr lang="en-US" dirty="0">
                <a:solidFill>
                  <a:schemeClr val="bg1"/>
                </a:solidFill>
              </a:rPr>
              <a:t>”</a:t>
            </a:r>
          </a:p>
        </p:txBody>
      </p:sp>
      <p:sp>
        <p:nvSpPr>
          <p:cNvPr id="10" name="TextBox 9"/>
          <p:cNvSpPr txBox="1"/>
          <p:nvPr/>
        </p:nvSpPr>
        <p:spPr>
          <a:xfrm>
            <a:off x="510941" y="3170512"/>
            <a:ext cx="3042436" cy="369332"/>
          </a:xfrm>
          <a:prstGeom prst="rect">
            <a:avLst/>
          </a:prstGeom>
          <a:noFill/>
        </p:spPr>
        <p:txBody>
          <a:bodyPr wrap="none" rtlCol="0">
            <a:spAutoFit/>
          </a:bodyPr>
          <a:lstStyle/>
          <a:p>
            <a:r>
              <a:rPr lang="en-US" dirty="0">
                <a:solidFill>
                  <a:schemeClr val="bg1"/>
                </a:solidFill>
              </a:rPr>
              <a:t>“Excellent, Good, Fair, Poor</a:t>
            </a:r>
            <a:r>
              <a:rPr lang="mr-IN" dirty="0">
                <a:solidFill>
                  <a:schemeClr val="bg1"/>
                </a:solidFill>
              </a:rPr>
              <a:t>…</a:t>
            </a:r>
            <a:r>
              <a:rPr lang="en-US" dirty="0">
                <a:solidFill>
                  <a:schemeClr val="bg1"/>
                </a:solidFill>
              </a:rPr>
              <a:t>”</a:t>
            </a:r>
          </a:p>
        </p:txBody>
      </p:sp>
      <p:pic>
        <p:nvPicPr>
          <p:cNvPr id="5" name="Picture 4" descr="stoplight with red, green, yellow lights"/>
          <p:cNvPicPr>
            <a:picLocks noChangeAspect="1"/>
          </p:cNvPicPr>
          <p:nvPr/>
        </p:nvPicPr>
        <p:blipFill>
          <a:blip r:embed="rId2"/>
          <a:stretch>
            <a:fillRect/>
          </a:stretch>
        </p:blipFill>
        <p:spPr>
          <a:xfrm>
            <a:off x="1390446" y="4033620"/>
            <a:ext cx="954228" cy="1908456"/>
          </a:xfrm>
          <a:prstGeom prst="rect">
            <a:avLst/>
          </a:prstGeom>
        </p:spPr>
      </p:pic>
      <p:sp>
        <p:nvSpPr>
          <p:cNvPr id="2" name="Title 1" hidden="1">
            <a:extLst>
              <a:ext uri="{FF2B5EF4-FFF2-40B4-BE49-F238E27FC236}">
                <a16:creationId xmlns:a16="http://schemas.microsoft.com/office/drawing/2014/main" id="{058CD3C2-70DE-412D-B45C-48263DD38D8F}"/>
              </a:ext>
            </a:extLst>
          </p:cNvPr>
          <p:cNvSpPr>
            <a:spLocks noGrp="1"/>
          </p:cNvSpPr>
          <p:nvPr>
            <p:ph type="title"/>
          </p:nvPr>
        </p:nvSpPr>
        <p:spPr/>
        <p:txBody>
          <a:bodyPr/>
          <a:lstStyle/>
          <a:p>
            <a:r>
              <a:rPr lang="en-US" dirty="0"/>
              <a:t>Slide 27</a:t>
            </a:r>
          </a:p>
        </p:txBody>
      </p:sp>
    </p:spTree>
    <p:extLst>
      <p:ext uri="{BB962C8B-B14F-4D97-AF65-F5344CB8AC3E}">
        <p14:creationId xmlns:p14="http://schemas.microsoft.com/office/powerpoint/2010/main" val="4260675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qualitative research assistant rating form "/>
          <p:cNvPicPr>
            <a:picLocks noChangeAspect="1"/>
          </p:cNvPicPr>
          <p:nvPr/>
        </p:nvPicPr>
        <p:blipFill>
          <a:blip r:embed="rId2"/>
          <a:stretch>
            <a:fillRect/>
          </a:stretch>
        </p:blipFill>
        <p:spPr>
          <a:xfrm>
            <a:off x="396240" y="1591310"/>
            <a:ext cx="6705600" cy="1663700"/>
          </a:xfrm>
          <a:prstGeom prst="rect">
            <a:avLst/>
          </a:prstGeom>
        </p:spPr>
      </p:pic>
      <p:sp>
        <p:nvSpPr>
          <p:cNvPr id="4" name="Rectangle 3"/>
          <p:cNvSpPr/>
          <p:nvPr/>
        </p:nvSpPr>
        <p:spPr>
          <a:xfrm>
            <a:off x="228600" y="344091"/>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Qualitative</a:t>
            </a:r>
          </a:p>
        </p:txBody>
      </p:sp>
      <p:sp>
        <p:nvSpPr>
          <p:cNvPr id="5" name="TextBox 4"/>
          <p:cNvSpPr txBox="1"/>
          <p:nvPr/>
        </p:nvSpPr>
        <p:spPr>
          <a:xfrm rot="16200000">
            <a:off x="8298703" y="5294731"/>
            <a:ext cx="1413592" cy="276999"/>
          </a:xfrm>
          <a:prstGeom prst="rect">
            <a:avLst/>
          </a:prstGeom>
          <a:noFill/>
        </p:spPr>
        <p:txBody>
          <a:bodyPr wrap="none" rtlCol="0">
            <a:spAutoFit/>
          </a:bodyPr>
          <a:lstStyle/>
          <a:p>
            <a:r>
              <a:rPr lang="en-US" sz="1200" dirty="0">
                <a:solidFill>
                  <a:schemeClr val="accent2"/>
                </a:solidFill>
              </a:rPr>
              <a:t>Fuchs et al. (2014)</a:t>
            </a:r>
          </a:p>
        </p:txBody>
      </p:sp>
      <p:sp>
        <p:nvSpPr>
          <p:cNvPr id="3" name="Title 2" hidden="1">
            <a:extLst>
              <a:ext uri="{FF2B5EF4-FFF2-40B4-BE49-F238E27FC236}">
                <a16:creationId xmlns:a16="http://schemas.microsoft.com/office/drawing/2014/main" id="{6D241234-9A77-4058-A2EB-5192FC426CF4}"/>
              </a:ext>
            </a:extLst>
          </p:cNvPr>
          <p:cNvSpPr>
            <a:spLocks noGrp="1"/>
          </p:cNvSpPr>
          <p:nvPr>
            <p:ph type="title"/>
          </p:nvPr>
        </p:nvSpPr>
        <p:spPr/>
        <p:txBody>
          <a:bodyPr/>
          <a:lstStyle/>
          <a:p>
            <a:r>
              <a:rPr lang="en-US" dirty="0"/>
              <a:t>Slide 28</a:t>
            </a:r>
          </a:p>
        </p:txBody>
      </p:sp>
    </p:spTree>
    <p:extLst>
      <p:ext uri="{BB962C8B-B14F-4D97-AF65-F5344CB8AC3E}">
        <p14:creationId xmlns:p14="http://schemas.microsoft.com/office/powerpoint/2010/main" val="2981457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of people"/>
          <p:cNvPicPr>
            <a:picLocks noChangeAspect="1"/>
          </p:cNvPicPr>
          <p:nvPr/>
        </p:nvPicPr>
        <p:blipFill>
          <a:blip r:embed="rId2"/>
          <a:stretch>
            <a:fillRect/>
          </a:stretch>
        </p:blipFill>
        <p:spPr>
          <a:xfrm>
            <a:off x="2537936" y="1543050"/>
            <a:ext cx="4100988" cy="3386137"/>
          </a:xfrm>
          <a:prstGeom prst="rect">
            <a:avLst/>
          </a:prstGeom>
        </p:spPr>
      </p:pic>
      <p:sp>
        <p:nvSpPr>
          <p:cNvPr id="3" name="TextBox 2"/>
          <p:cNvSpPr txBox="1"/>
          <p:nvPr/>
        </p:nvSpPr>
        <p:spPr>
          <a:xfrm>
            <a:off x="1065069" y="4534494"/>
            <a:ext cx="2079152" cy="369332"/>
          </a:xfrm>
          <a:prstGeom prst="rect">
            <a:avLst/>
          </a:prstGeom>
          <a:noFill/>
        </p:spPr>
        <p:txBody>
          <a:bodyPr wrap="square" rtlCol="0">
            <a:spAutoFit/>
          </a:bodyPr>
          <a:lstStyle/>
          <a:p>
            <a:pPr algn="ctr"/>
            <a:r>
              <a:rPr lang="en-US" dirty="0">
                <a:solidFill>
                  <a:srgbClr val="D883FF"/>
                </a:solidFill>
              </a:rPr>
              <a:t>medium</a:t>
            </a:r>
          </a:p>
        </p:txBody>
      </p:sp>
      <p:sp>
        <p:nvSpPr>
          <p:cNvPr id="4" name="TextBox 3"/>
          <p:cNvSpPr txBox="1"/>
          <p:nvPr/>
        </p:nvSpPr>
        <p:spPr>
          <a:xfrm>
            <a:off x="515003" y="2774453"/>
            <a:ext cx="2217651" cy="369332"/>
          </a:xfrm>
          <a:prstGeom prst="rect">
            <a:avLst/>
          </a:prstGeom>
          <a:noFill/>
        </p:spPr>
        <p:txBody>
          <a:bodyPr wrap="square" rtlCol="0">
            <a:spAutoFit/>
          </a:bodyPr>
          <a:lstStyle/>
          <a:p>
            <a:pPr algn="ctr"/>
            <a:r>
              <a:rPr lang="en-US" dirty="0">
                <a:solidFill>
                  <a:srgbClr val="0070C0"/>
                </a:solidFill>
              </a:rPr>
              <a:t>high</a:t>
            </a:r>
          </a:p>
        </p:txBody>
      </p:sp>
      <p:sp>
        <p:nvSpPr>
          <p:cNvPr id="5" name="TextBox 4"/>
          <p:cNvSpPr txBox="1"/>
          <p:nvPr/>
        </p:nvSpPr>
        <p:spPr>
          <a:xfrm>
            <a:off x="1294832" y="1205687"/>
            <a:ext cx="2122602" cy="369332"/>
          </a:xfrm>
          <a:prstGeom prst="rect">
            <a:avLst/>
          </a:prstGeom>
          <a:noFill/>
        </p:spPr>
        <p:txBody>
          <a:bodyPr wrap="square" rtlCol="0">
            <a:spAutoFit/>
          </a:bodyPr>
          <a:lstStyle/>
          <a:p>
            <a:pPr algn="ctr"/>
            <a:r>
              <a:rPr lang="en-US" dirty="0">
                <a:solidFill>
                  <a:schemeClr val="accent6"/>
                </a:solidFill>
              </a:rPr>
              <a:t>low</a:t>
            </a:r>
          </a:p>
        </p:txBody>
      </p:sp>
      <p:sp>
        <p:nvSpPr>
          <p:cNvPr id="6" name="TextBox 5"/>
          <p:cNvSpPr txBox="1"/>
          <p:nvPr/>
        </p:nvSpPr>
        <p:spPr>
          <a:xfrm>
            <a:off x="3320235" y="619720"/>
            <a:ext cx="2122602" cy="369332"/>
          </a:xfrm>
          <a:prstGeom prst="rect">
            <a:avLst/>
          </a:prstGeom>
          <a:noFill/>
        </p:spPr>
        <p:txBody>
          <a:bodyPr wrap="square" rtlCol="0">
            <a:spAutoFit/>
          </a:bodyPr>
          <a:lstStyle/>
          <a:p>
            <a:pPr algn="ctr"/>
            <a:r>
              <a:rPr lang="en-US" dirty="0">
                <a:solidFill>
                  <a:schemeClr val="accent2"/>
                </a:solidFill>
              </a:rPr>
              <a:t>high</a:t>
            </a:r>
          </a:p>
        </p:txBody>
      </p:sp>
      <p:sp>
        <p:nvSpPr>
          <p:cNvPr id="7" name="TextBox 6"/>
          <p:cNvSpPr txBox="1"/>
          <p:nvPr/>
        </p:nvSpPr>
        <p:spPr>
          <a:xfrm>
            <a:off x="5265283" y="1023877"/>
            <a:ext cx="2122602" cy="369332"/>
          </a:xfrm>
          <a:prstGeom prst="rect">
            <a:avLst/>
          </a:prstGeom>
          <a:noFill/>
        </p:spPr>
        <p:txBody>
          <a:bodyPr wrap="square" rtlCol="0">
            <a:spAutoFit/>
          </a:bodyPr>
          <a:lstStyle/>
          <a:p>
            <a:pPr algn="ctr"/>
            <a:r>
              <a:rPr lang="en-US" dirty="0">
                <a:solidFill>
                  <a:schemeClr val="accent4"/>
                </a:solidFill>
              </a:rPr>
              <a:t>high</a:t>
            </a:r>
          </a:p>
        </p:txBody>
      </p:sp>
      <p:sp>
        <p:nvSpPr>
          <p:cNvPr id="8" name="TextBox 7"/>
          <p:cNvSpPr txBox="1"/>
          <p:nvPr/>
        </p:nvSpPr>
        <p:spPr>
          <a:xfrm>
            <a:off x="6539255" y="2035789"/>
            <a:ext cx="2122602" cy="369332"/>
          </a:xfrm>
          <a:prstGeom prst="rect">
            <a:avLst/>
          </a:prstGeom>
          <a:noFill/>
        </p:spPr>
        <p:txBody>
          <a:bodyPr wrap="square" rtlCol="0">
            <a:spAutoFit/>
          </a:bodyPr>
          <a:lstStyle/>
          <a:p>
            <a:pPr algn="ctr"/>
            <a:r>
              <a:rPr lang="en-US" dirty="0">
                <a:solidFill>
                  <a:srgbClr val="76D6FF"/>
                </a:solidFill>
              </a:rPr>
              <a:t>low</a:t>
            </a:r>
          </a:p>
        </p:txBody>
      </p:sp>
      <p:sp>
        <p:nvSpPr>
          <p:cNvPr id="9" name="TextBox 8"/>
          <p:cNvSpPr txBox="1"/>
          <p:nvPr/>
        </p:nvSpPr>
        <p:spPr>
          <a:xfrm>
            <a:off x="6326584" y="3952100"/>
            <a:ext cx="2122602" cy="369332"/>
          </a:xfrm>
          <a:prstGeom prst="rect">
            <a:avLst/>
          </a:prstGeom>
          <a:noFill/>
        </p:spPr>
        <p:txBody>
          <a:bodyPr wrap="square" rtlCol="0">
            <a:spAutoFit/>
          </a:bodyPr>
          <a:lstStyle/>
          <a:p>
            <a:pPr algn="ctr"/>
            <a:r>
              <a:rPr lang="en-US" dirty="0">
                <a:solidFill>
                  <a:schemeClr val="accent1"/>
                </a:solidFill>
              </a:rPr>
              <a:t>high</a:t>
            </a:r>
          </a:p>
        </p:txBody>
      </p:sp>
      <p:sp>
        <p:nvSpPr>
          <p:cNvPr id="10" name="TextBox 9"/>
          <p:cNvSpPr txBox="1"/>
          <p:nvPr/>
        </p:nvSpPr>
        <p:spPr>
          <a:xfrm>
            <a:off x="1065069" y="4419118"/>
            <a:ext cx="2079152" cy="923330"/>
          </a:xfrm>
          <a:prstGeom prst="rect">
            <a:avLst/>
          </a:prstGeom>
          <a:noFill/>
        </p:spPr>
        <p:txBody>
          <a:bodyPr wrap="square" rtlCol="0">
            <a:spAutoFit/>
          </a:bodyPr>
          <a:lstStyle/>
          <a:p>
            <a:pPr algn="ctr"/>
            <a:r>
              <a:rPr lang="en-US" dirty="0">
                <a:solidFill>
                  <a:srgbClr val="D883FF"/>
                </a:solidFill>
              </a:rPr>
              <a:t>Implements </a:t>
            </a:r>
            <a:r>
              <a:rPr lang="en-US" b="1" u="sng" dirty="0">
                <a:solidFill>
                  <a:srgbClr val="D883FF"/>
                </a:solidFill>
              </a:rPr>
              <a:t>all</a:t>
            </a:r>
            <a:r>
              <a:rPr lang="en-US" dirty="0">
                <a:solidFill>
                  <a:srgbClr val="D883FF"/>
                </a:solidFill>
              </a:rPr>
              <a:t> lessons and </a:t>
            </a:r>
            <a:r>
              <a:rPr lang="en-US" b="1" u="sng" dirty="0">
                <a:solidFill>
                  <a:srgbClr val="D883FF"/>
                </a:solidFill>
              </a:rPr>
              <a:t>all</a:t>
            </a:r>
            <a:r>
              <a:rPr lang="en-US" dirty="0">
                <a:solidFill>
                  <a:srgbClr val="D883FF"/>
                </a:solidFill>
              </a:rPr>
              <a:t> of the components.</a:t>
            </a:r>
          </a:p>
        </p:txBody>
      </p:sp>
      <p:sp>
        <p:nvSpPr>
          <p:cNvPr id="11" name="TextBox 10"/>
          <p:cNvSpPr txBox="1"/>
          <p:nvPr/>
        </p:nvSpPr>
        <p:spPr>
          <a:xfrm>
            <a:off x="493464" y="2682120"/>
            <a:ext cx="2217651" cy="923330"/>
          </a:xfrm>
          <a:prstGeom prst="rect">
            <a:avLst/>
          </a:prstGeom>
          <a:noFill/>
        </p:spPr>
        <p:txBody>
          <a:bodyPr wrap="square" rtlCol="0">
            <a:spAutoFit/>
          </a:bodyPr>
          <a:lstStyle/>
          <a:p>
            <a:pPr algn="ctr"/>
            <a:r>
              <a:rPr lang="en-US" dirty="0">
                <a:solidFill>
                  <a:srgbClr val="0070C0"/>
                </a:solidFill>
              </a:rPr>
              <a:t>Implements </a:t>
            </a:r>
            <a:r>
              <a:rPr lang="en-US" b="1" u="sng" dirty="0">
                <a:solidFill>
                  <a:srgbClr val="0070C0"/>
                </a:solidFill>
              </a:rPr>
              <a:t>all</a:t>
            </a:r>
            <a:r>
              <a:rPr lang="en-US" b="1" dirty="0">
                <a:solidFill>
                  <a:srgbClr val="0070C0"/>
                </a:solidFill>
              </a:rPr>
              <a:t> </a:t>
            </a:r>
            <a:r>
              <a:rPr lang="en-US" dirty="0">
                <a:solidFill>
                  <a:srgbClr val="0070C0"/>
                </a:solidFill>
              </a:rPr>
              <a:t>lessons and </a:t>
            </a:r>
            <a:r>
              <a:rPr lang="en-US" b="1" u="sng" dirty="0">
                <a:solidFill>
                  <a:srgbClr val="0070C0"/>
                </a:solidFill>
              </a:rPr>
              <a:t>some</a:t>
            </a:r>
            <a:r>
              <a:rPr lang="en-US" dirty="0">
                <a:solidFill>
                  <a:srgbClr val="0070C0"/>
                </a:solidFill>
              </a:rPr>
              <a:t> of the components.</a:t>
            </a:r>
          </a:p>
        </p:txBody>
      </p:sp>
      <p:sp>
        <p:nvSpPr>
          <p:cNvPr id="12" name="TextBox 11"/>
          <p:cNvSpPr txBox="1"/>
          <p:nvPr/>
        </p:nvSpPr>
        <p:spPr>
          <a:xfrm>
            <a:off x="1273267" y="1179612"/>
            <a:ext cx="2122602" cy="923330"/>
          </a:xfrm>
          <a:prstGeom prst="rect">
            <a:avLst/>
          </a:prstGeom>
          <a:noFill/>
        </p:spPr>
        <p:txBody>
          <a:bodyPr wrap="square" rtlCol="0">
            <a:spAutoFit/>
          </a:bodyPr>
          <a:lstStyle/>
          <a:p>
            <a:pPr algn="ctr"/>
            <a:r>
              <a:rPr lang="en-US" dirty="0">
                <a:solidFill>
                  <a:schemeClr val="accent6"/>
                </a:solidFill>
              </a:rPr>
              <a:t>Implements </a:t>
            </a:r>
            <a:r>
              <a:rPr lang="en-US" b="1" u="sng" dirty="0">
                <a:solidFill>
                  <a:schemeClr val="accent6"/>
                </a:solidFill>
              </a:rPr>
              <a:t>some</a:t>
            </a:r>
            <a:r>
              <a:rPr lang="en-US" b="1" dirty="0">
                <a:solidFill>
                  <a:schemeClr val="accent6"/>
                </a:solidFill>
              </a:rPr>
              <a:t> </a:t>
            </a:r>
            <a:r>
              <a:rPr lang="en-US" dirty="0">
                <a:solidFill>
                  <a:schemeClr val="accent6"/>
                </a:solidFill>
              </a:rPr>
              <a:t>lessons and </a:t>
            </a:r>
            <a:r>
              <a:rPr lang="en-US" u="sng" dirty="0">
                <a:solidFill>
                  <a:schemeClr val="accent6"/>
                </a:solidFill>
              </a:rPr>
              <a:t>all</a:t>
            </a:r>
            <a:r>
              <a:rPr lang="en-US" dirty="0">
                <a:solidFill>
                  <a:schemeClr val="accent6"/>
                </a:solidFill>
              </a:rPr>
              <a:t> of the components.</a:t>
            </a:r>
          </a:p>
        </p:txBody>
      </p:sp>
      <p:sp>
        <p:nvSpPr>
          <p:cNvPr id="13" name="TextBox 12"/>
          <p:cNvSpPr txBox="1"/>
          <p:nvPr/>
        </p:nvSpPr>
        <p:spPr>
          <a:xfrm>
            <a:off x="3296578" y="511403"/>
            <a:ext cx="2122602" cy="923330"/>
          </a:xfrm>
          <a:prstGeom prst="rect">
            <a:avLst/>
          </a:prstGeom>
          <a:noFill/>
        </p:spPr>
        <p:txBody>
          <a:bodyPr wrap="square" rtlCol="0">
            <a:spAutoFit/>
          </a:bodyPr>
          <a:lstStyle/>
          <a:p>
            <a:pPr algn="ctr"/>
            <a:r>
              <a:rPr lang="en-US" dirty="0">
                <a:solidFill>
                  <a:schemeClr val="accent2"/>
                </a:solidFill>
              </a:rPr>
              <a:t>Implements </a:t>
            </a:r>
            <a:r>
              <a:rPr lang="en-US" b="1" u="sng" dirty="0">
                <a:solidFill>
                  <a:schemeClr val="accent2"/>
                </a:solidFill>
              </a:rPr>
              <a:t>some</a:t>
            </a:r>
            <a:r>
              <a:rPr lang="en-US" b="1" dirty="0">
                <a:solidFill>
                  <a:schemeClr val="accent2"/>
                </a:solidFill>
              </a:rPr>
              <a:t> </a:t>
            </a:r>
            <a:r>
              <a:rPr lang="en-US" dirty="0">
                <a:solidFill>
                  <a:schemeClr val="accent2"/>
                </a:solidFill>
              </a:rPr>
              <a:t>lessons and </a:t>
            </a:r>
            <a:r>
              <a:rPr lang="en-US" u="sng" dirty="0">
                <a:solidFill>
                  <a:schemeClr val="accent2"/>
                </a:solidFill>
              </a:rPr>
              <a:t>some</a:t>
            </a:r>
            <a:r>
              <a:rPr lang="en-US" dirty="0">
                <a:solidFill>
                  <a:schemeClr val="accent2"/>
                </a:solidFill>
              </a:rPr>
              <a:t> of the components.</a:t>
            </a:r>
          </a:p>
        </p:txBody>
      </p:sp>
      <p:sp>
        <p:nvSpPr>
          <p:cNvPr id="14" name="TextBox 13"/>
          <p:cNvSpPr txBox="1"/>
          <p:nvPr/>
        </p:nvSpPr>
        <p:spPr>
          <a:xfrm>
            <a:off x="5468636" y="605610"/>
            <a:ext cx="2122602" cy="1477328"/>
          </a:xfrm>
          <a:prstGeom prst="rect">
            <a:avLst/>
          </a:prstGeom>
          <a:noFill/>
        </p:spPr>
        <p:txBody>
          <a:bodyPr wrap="square" rtlCol="0">
            <a:spAutoFit/>
          </a:bodyPr>
          <a:lstStyle/>
          <a:p>
            <a:pPr algn="ctr"/>
            <a:r>
              <a:rPr lang="en-US" dirty="0">
                <a:solidFill>
                  <a:schemeClr val="accent4"/>
                </a:solidFill>
              </a:rPr>
              <a:t>Implements </a:t>
            </a:r>
            <a:r>
              <a:rPr lang="en-US" u="sng" dirty="0">
                <a:solidFill>
                  <a:schemeClr val="accent4"/>
                </a:solidFill>
              </a:rPr>
              <a:t>all </a:t>
            </a:r>
            <a:r>
              <a:rPr lang="en-US" dirty="0">
                <a:solidFill>
                  <a:schemeClr val="accent4"/>
                </a:solidFill>
              </a:rPr>
              <a:t>lessons and </a:t>
            </a:r>
            <a:r>
              <a:rPr lang="en-US" u="sng" dirty="0">
                <a:solidFill>
                  <a:schemeClr val="accent4"/>
                </a:solidFill>
              </a:rPr>
              <a:t>all</a:t>
            </a:r>
            <a:r>
              <a:rPr lang="en-US" dirty="0">
                <a:solidFill>
                  <a:schemeClr val="accent4"/>
                </a:solidFill>
              </a:rPr>
              <a:t> components and </a:t>
            </a:r>
            <a:r>
              <a:rPr lang="en-US" u="sng" dirty="0">
                <a:solidFill>
                  <a:schemeClr val="accent4"/>
                </a:solidFill>
              </a:rPr>
              <a:t>adds in</a:t>
            </a:r>
            <a:r>
              <a:rPr lang="en-US" dirty="0">
                <a:solidFill>
                  <a:schemeClr val="accent4"/>
                </a:solidFill>
              </a:rPr>
              <a:t> additional practice.</a:t>
            </a:r>
          </a:p>
        </p:txBody>
      </p:sp>
      <p:sp>
        <p:nvSpPr>
          <p:cNvPr id="15" name="TextBox 14"/>
          <p:cNvSpPr txBox="1"/>
          <p:nvPr/>
        </p:nvSpPr>
        <p:spPr>
          <a:xfrm>
            <a:off x="6579393" y="1979535"/>
            <a:ext cx="2122602" cy="1477328"/>
          </a:xfrm>
          <a:prstGeom prst="rect">
            <a:avLst/>
          </a:prstGeom>
          <a:noFill/>
        </p:spPr>
        <p:txBody>
          <a:bodyPr wrap="square" rtlCol="0">
            <a:spAutoFit/>
          </a:bodyPr>
          <a:lstStyle/>
          <a:p>
            <a:pPr algn="ctr"/>
            <a:r>
              <a:rPr lang="en-US" dirty="0">
                <a:solidFill>
                  <a:srgbClr val="76D6FF"/>
                </a:solidFill>
              </a:rPr>
              <a:t>Implements </a:t>
            </a:r>
            <a:r>
              <a:rPr lang="en-US" u="sng" dirty="0">
                <a:solidFill>
                  <a:srgbClr val="76D6FF"/>
                </a:solidFill>
              </a:rPr>
              <a:t>some</a:t>
            </a:r>
            <a:r>
              <a:rPr lang="en-US" dirty="0">
                <a:solidFill>
                  <a:srgbClr val="76D6FF"/>
                </a:solidFill>
              </a:rPr>
              <a:t> lessons and </a:t>
            </a:r>
            <a:r>
              <a:rPr lang="en-US" u="sng" dirty="0">
                <a:solidFill>
                  <a:srgbClr val="76D6FF"/>
                </a:solidFill>
              </a:rPr>
              <a:t>some</a:t>
            </a:r>
            <a:r>
              <a:rPr lang="en-US" dirty="0">
                <a:solidFill>
                  <a:srgbClr val="76D6FF"/>
                </a:solidFill>
              </a:rPr>
              <a:t> components and </a:t>
            </a:r>
            <a:r>
              <a:rPr lang="en-US" u="sng" dirty="0">
                <a:solidFill>
                  <a:srgbClr val="76D6FF"/>
                </a:solidFill>
              </a:rPr>
              <a:t>includes</a:t>
            </a:r>
            <a:r>
              <a:rPr lang="en-US" dirty="0">
                <a:solidFill>
                  <a:srgbClr val="76D6FF"/>
                </a:solidFill>
              </a:rPr>
              <a:t> technology games.</a:t>
            </a:r>
          </a:p>
        </p:txBody>
      </p:sp>
      <p:sp>
        <p:nvSpPr>
          <p:cNvPr id="16" name="TextBox 15"/>
          <p:cNvSpPr txBox="1"/>
          <p:nvPr/>
        </p:nvSpPr>
        <p:spPr>
          <a:xfrm>
            <a:off x="6326584" y="3957453"/>
            <a:ext cx="2122602" cy="923330"/>
          </a:xfrm>
          <a:prstGeom prst="rect">
            <a:avLst/>
          </a:prstGeom>
          <a:noFill/>
        </p:spPr>
        <p:txBody>
          <a:bodyPr wrap="square" rtlCol="0">
            <a:spAutoFit/>
          </a:bodyPr>
          <a:lstStyle/>
          <a:p>
            <a:pPr algn="ctr"/>
            <a:r>
              <a:rPr lang="en-US" dirty="0">
                <a:solidFill>
                  <a:schemeClr val="accent1"/>
                </a:solidFill>
              </a:rPr>
              <a:t>Implements a totally </a:t>
            </a:r>
            <a:r>
              <a:rPr lang="en-US" u="sng" dirty="0">
                <a:solidFill>
                  <a:schemeClr val="accent1"/>
                </a:solidFill>
              </a:rPr>
              <a:t>separate</a:t>
            </a:r>
            <a:r>
              <a:rPr lang="en-US" dirty="0">
                <a:solidFill>
                  <a:schemeClr val="accent1"/>
                </a:solidFill>
              </a:rPr>
              <a:t> intervention.</a:t>
            </a:r>
          </a:p>
        </p:txBody>
      </p:sp>
      <p:sp>
        <p:nvSpPr>
          <p:cNvPr id="17" name="Title 16" hidden="1">
            <a:extLst>
              <a:ext uri="{FF2B5EF4-FFF2-40B4-BE49-F238E27FC236}">
                <a16:creationId xmlns:a16="http://schemas.microsoft.com/office/drawing/2014/main" id="{AAB7E0A0-1021-4FE2-904B-46825B56D014}"/>
              </a:ext>
            </a:extLst>
          </p:cNvPr>
          <p:cNvSpPr>
            <a:spLocks noGrp="1"/>
          </p:cNvSpPr>
          <p:nvPr>
            <p:ph type="title"/>
          </p:nvPr>
        </p:nvSpPr>
        <p:spPr/>
        <p:txBody>
          <a:bodyPr/>
          <a:lstStyle/>
          <a:p>
            <a:r>
              <a:rPr lang="en-US" dirty="0"/>
              <a:t>Slide 29</a:t>
            </a:r>
          </a:p>
        </p:txBody>
      </p:sp>
    </p:spTree>
    <p:extLst>
      <p:ext uri="{BB962C8B-B14F-4D97-AF65-F5344CB8AC3E}">
        <p14:creationId xmlns:p14="http://schemas.microsoft.com/office/powerpoint/2010/main" val="27021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dissolv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74FF895-CE59-4ACD-9D3A-F8B5C8366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B4CE4B0D-3480-477E-93F1-FBB4F34D3981}"/>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139875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37312"/>
            <a:ext cx="7772400" cy="731520"/>
          </a:xfrm>
        </p:spPr>
        <p:txBody>
          <a:bodyPr/>
          <a:lstStyle/>
          <a:p>
            <a:r>
              <a:rPr lang="en-US" dirty="0"/>
              <a:t>Workbook Activity #2</a:t>
            </a:r>
          </a:p>
        </p:txBody>
      </p:sp>
      <p:sp>
        <p:nvSpPr>
          <p:cNvPr id="3" name="Content Placeholder 2"/>
          <p:cNvSpPr>
            <a:spLocks noGrp="1"/>
          </p:cNvSpPr>
          <p:nvPr>
            <p:ph idx="1"/>
          </p:nvPr>
        </p:nvSpPr>
        <p:spPr>
          <a:xfrm>
            <a:off x="228600" y="1426464"/>
            <a:ext cx="8686800" cy="4658202"/>
          </a:xfrm>
        </p:spPr>
        <p:txBody>
          <a:bodyPr/>
          <a:lstStyle/>
          <a:p>
            <a:pPr indent="-457200"/>
            <a:r>
              <a:rPr lang="en-US" dirty="0"/>
              <a:t>Go back and look at the lesson for Activity #1. What qualitative components would you include on a qualitative fidelity checklist?</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266073"/>
            <a:ext cx="914400" cy="873998"/>
          </a:xfrm>
          <a:prstGeom prst="rect">
            <a:avLst/>
          </a:prstGeom>
        </p:spPr>
      </p:pic>
    </p:spTree>
    <p:extLst>
      <p:ext uri="{BB962C8B-B14F-4D97-AF65-F5344CB8AC3E}">
        <p14:creationId xmlns:p14="http://schemas.microsoft.com/office/powerpoint/2010/main" val="1318747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Fidelity</a:t>
            </a:r>
          </a:p>
        </p:txBody>
      </p:sp>
      <p:sp>
        <p:nvSpPr>
          <p:cNvPr id="3" name="Content Placeholder 2"/>
          <p:cNvSpPr>
            <a:spLocks noGrp="1"/>
          </p:cNvSpPr>
          <p:nvPr>
            <p:ph idx="1"/>
          </p:nvPr>
        </p:nvSpPr>
        <p:spPr/>
        <p:txBody>
          <a:bodyPr/>
          <a:lstStyle/>
          <a:p>
            <a:r>
              <a:rPr lang="en-US" dirty="0"/>
              <a:t>Adherence to the intervention or strategy</a:t>
            </a:r>
          </a:p>
        </p:txBody>
      </p:sp>
      <p:sp>
        <p:nvSpPr>
          <p:cNvPr id="7" name="Rectangle 6"/>
          <p:cNvSpPr/>
          <p:nvPr/>
        </p:nvSpPr>
        <p:spPr>
          <a:xfrm>
            <a:off x="1709270" y="2136588"/>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8" name="Rectangle 7"/>
          <p:cNvSpPr/>
          <p:nvPr/>
        </p:nvSpPr>
        <p:spPr>
          <a:xfrm>
            <a:off x="4533151" y="3960578"/>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Qualitative</a:t>
            </a:r>
          </a:p>
        </p:txBody>
      </p:sp>
    </p:spTree>
    <p:extLst>
      <p:ext uri="{BB962C8B-B14F-4D97-AF65-F5344CB8AC3E}">
        <p14:creationId xmlns:p14="http://schemas.microsoft.com/office/powerpoint/2010/main" val="16187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Right Arrow 1"/>
          <p:cNvSpPr/>
          <p:nvPr/>
        </p:nvSpPr>
        <p:spPr>
          <a:xfrm>
            <a:off x="188558" y="3627720"/>
            <a:ext cx="4167176" cy="11240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Implement with fidelity</a:t>
            </a:r>
          </a:p>
        </p:txBody>
      </p:sp>
      <p:sp>
        <p:nvSpPr>
          <p:cNvPr id="3" name="Title 2" hidden="1">
            <a:extLst>
              <a:ext uri="{FF2B5EF4-FFF2-40B4-BE49-F238E27FC236}">
                <a16:creationId xmlns:a16="http://schemas.microsoft.com/office/drawing/2014/main" id="{4368F9D4-3181-4F30-A504-90D712B00B44}"/>
              </a:ext>
            </a:extLst>
          </p:cNvPr>
          <p:cNvSpPr>
            <a:spLocks noGrp="1"/>
          </p:cNvSpPr>
          <p:nvPr>
            <p:ph type="title"/>
          </p:nvPr>
        </p:nvSpPr>
        <p:spPr/>
        <p:txBody>
          <a:bodyPr/>
          <a:lstStyle/>
          <a:p>
            <a:r>
              <a:rPr lang="en-US" dirty="0"/>
              <a:t>Slide 32</a:t>
            </a:r>
          </a:p>
        </p:txBody>
      </p:sp>
    </p:spTree>
    <p:extLst>
      <p:ext uri="{BB962C8B-B14F-4D97-AF65-F5344CB8AC3E}">
        <p14:creationId xmlns:p14="http://schemas.microsoft.com/office/powerpoint/2010/main" val="200626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37936" y="1543050"/>
            <a:ext cx="4100988" cy="3386137"/>
          </a:xfrm>
          <a:prstGeom prst="rect">
            <a:avLst/>
          </a:prstGeom>
        </p:spPr>
      </p:pic>
      <p:sp>
        <p:nvSpPr>
          <p:cNvPr id="3" name="TextBox 2"/>
          <p:cNvSpPr txBox="1"/>
          <p:nvPr/>
        </p:nvSpPr>
        <p:spPr>
          <a:xfrm>
            <a:off x="1065069" y="4534494"/>
            <a:ext cx="2079152" cy="923330"/>
          </a:xfrm>
          <a:prstGeom prst="rect">
            <a:avLst/>
          </a:prstGeom>
          <a:noFill/>
        </p:spPr>
        <p:txBody>
          <a:bodyPr wrap="square" rtlCol="0">
            <a:spAutoFit/>
          </a:bodyPr>
          <a:lstStyle/>
          <a:p>
            <a:pPr algn="ctr"/>
            <a:r>
              <a:rPr lang="en-US" dirty="0">
                <a:solidFill>
                  <a:srgbClr val="D883FF"/>
                </a:solidFill>
              </a:rPr>
              <a:t>Implements </a:t>
            </a:r>
            <a:r>
              <a:rPr lang="en-US" b="1" u="sng" dirty="0">
                <a:solidFill>
                  <a:srgbClr val="D883FF"/>
                </a:solidFill>
              </a:rPr>
              <a:t>all</a:t>
            </a:r>
            <a:r>
              <a:rPr lang="en-US" dirty="0">
                <a:solidFill>
                  <a:srgbClr val="D883FF"/>
                </a:solidFill>
              </a:rPr>
              <a:t> lessons and </a:t>
            </a:r>
            <a:r>
              <a:rPr lang="en-US" b="1" u="sng" dirty="0">
                <a:solidFill>
                  <a:srgbClr val="D883FF"/>
                </a:solidFill>
              </a:rPr>
              <a:t>all</a:t>
            </a:r>
            <a:r>
              <a:rPr lang="en-US" dirty="0">
                <a:solidFill>
                  <a:srgbClr val="D883FF"/>
                </a:solidFill>
              </a:rPr>
              <a:t> of the components.</a:t>
            </a:r>
          </a:p>
        </p:txBody>
      </p:sp>
      <p:sp>
        <p:nvSpPr>
          <p:cNvPr id="4" name="TextBox 3"/>
          <p:cNvSpPr txBox="1"/>
          <p:nvPr/>
        </p:nvSpPr>
        <p:spPr>
          <a:xfrm>
            <a:off x="515003" y="2774453"/>
            <a:ext cx="2217651" cy="923330"/>
          </a:xfrm>
          <a:prstGeom prst="rect">
            <a:avLst/>
          </a:prstGeom>
          <a:noFill/>
        </p:spPr>
        <p:txBody>
          <a:bodyPr wrap="square" rtlCol="0">
            <a:spAutoFit/>
          </a:bodyPr>
          <a:lstStyle/>
          <a:p>
            <a:pPr algn="ctr"/>
            <a:r>
              <a:rPr lang="en-US" dirty="0">
                <a:solidFill>
                  <a:srgbClr val="0070C0"/>
                </a:solidFill>
              </a:rPr>
              <a:t>Implements </a:t>
            </a:r>
            <a:r>
              <a:rPr lang="en-US" b="1" u="sng" dirty="0">
                <a:solidFill>
                  <a:srgbClr val="0070C0"/>
                </a:solidFill>
              </a:rPr>
              <a:t>all</a:t>
            </a:r>
            <a:r>
              <a:rPr lang="en-US" b="1" dirty="0">
                <a:solidFill>
                  <a:srgbClr val="0070C0"/>
                </a:solidFill>
              </a:rPr>
              <a:t> </a:t>
            </a:r>
            <a:r>
              <a:rPr lang="en-US" dirty="0">
                <a:solidFill>
                  <a:srgbClr val="0070C0"/>
                </a:solidFill>
              </a:rPr>
              <a:t>lessons and </a:t>
            </a:r>
            <a:r>
              <a:rPr lang="en-US" b="1" u="sng" dirty="0">
                <a:solidFill>
                  <a:srgbClr val="0070C0"/>
                </a:solidFill>
              </a:rPr>
              <a:t>some</a:t>
            </a:r>
            <a:r>
              <a:rPr lang="en-US" dirty="0">
                <a:solidFill>
                  <a:srgbClr val="0070C0"/>
                </a:solidFill>
              </a:rPr>
              <a:t> of the components.</a:t>
            </a:r>
          </a:p>
        </p:txBody>
      </p:sp>
      <p:sp>
        <p:nvSpPr>
          <p:cNvPr id="5" name="TextBox 4"/>
          <p:cNvSpPr txBox="1"/>
          <p:nvPr/>
        </p:nvSpPr>
        <p:spPr>
          <a:xfrm>
            <a:off x="1294832" y="1205687"/>
            <a:ext cx="2122602" cy="923330"/>
          </a:xfrm>
          <a:prstGeom prst="rect">
            <a:avLst/>
          </a:prstGeom>
          <a:noFill/>
        </p:spPr>
        <p:txBody>
          <a:bodyPr wrap="square" rtlCol="0">
            <a:spAutoFit/>
          </a:bodyPr>
          <a:lstStyle/>
          <a:p>
            <a:pPr algn="ctr"/>
            <a:r>
              <a:rPr lang="en-US" dirty="0">
                <a:solidFill>
                  <a:schemeClr val="accent6"/>
                </a:solidFill>
              </a:rPr>
              <a:t>Implements </a:t>
            </a:r>
            <a:r>
              <a:rPr lang="en-US" b="1" u="sng" dirty="0">
                <a:solidFill>
                  <a:schemeClr val="accent6"/>
                </a:solidFill>
              </a:rPr>
              <a:t>some</a:t>
            </a:r>
            <a:r>
              <a:rPr lang="en-US" b="1" dirty="0">
                <a:solidFill>
                  <a:schemeClr val="accent6"/>
                </a:solidFill>
              </a:rPr>
              <a:t> </a:t>
            </a:r>
            <a:r>
              <a:rPr lang="en-US" dirty="0">
                <a:solidFill>
                  <a:schemeClr val="accent6"/>
                </a:solidFill>
              </a:rPr>
              <a:t>lessons and </a:t>
            </a:r>
            <a:r>
              <a:rPr lang="en-US" u="sng" dirty="0">
                <a:solidFill>
                  <a:schemeClr val="accent6"/>
                </a:solidFill>
              </a:rPr>
              <a:t>all</a:t>
            </a:r>
            <a:r>
              <a:rPr lang="en-US" dirty="0">
                <a:solidFill>
                  <a:schemeClr val="accent6"/>
                </a:solidFill>
              </a:rPr>
              <a:t> of the components.</a:t>
            </a:r>
          </a:p>
        </p:txBody>
      </p:sp>
      <p:sp>
        <p:nvSpPr>
          <p:cNvPr id="6" name="TextBox 5"/>
          <p:cNvSpPr txBox="1"/>
          <p:nvPr/>
        </p:nvSpPr>
        <p:spPr>
          <a:xfrm>
            <a:off x="3320235" y="619720"/>
            <a:ext cx="2122602" cy="923330"/>
          </a:xfrm>
          <a:prstGeom prst="rect">
            <a:avLst/>
          </a:prstGeom>
          <a:noFill/>
        </p:spPr>
        <p:txBody>
          <a:bodyPr wrap="square" rtlCol="0">
            <a:spAutoFit/>
          </a:bodyPr>
          <a:lstStyle/>
          <a:p>
            <a:pPr algn="ctr"/>
            <a:r>
              <a:rPr lang="en-US" dirty="0">
                <a:solidFill>
                  <a:schemeClr val="accent2"/>
                </a:solidFill>
              </a:rPr>
              <a:t>Implements </a:t>
            </a:r>
            <a:r>
              <a:rPr lang="en-US" b="1" u="sng" dirty="0">
                <a:solidFill>
                  <a:schemeClr val="accent2"/>
                </a:solidFill>
              </a:rPr>
              <a:t>some</a:t>
            </a:r>
            <a:r>
              <a:rPr lang="en-US" b="1" dirty="0">
                <a:solidFill>
                  <a:schemeClr val="accent2"/>
                </a:solidFill>
              </a:rPr>
              <a:t> </a:t>
            </a:r>
            <a:r>
              <a:rPr lang="en-US" dirty="0">
                <a:solidFill>
                  <a:schemeClr val="accent2"/>
                </a:solidFill>
              </a:rPr>
              <a:t>lessons and </a:t>
            </a:r>
            <a:r>
              <a:rPr lang="en-US" u="sng" dirty="0">
                <a:solidFill>
                  <a:schemeClr val="accent2"/>
                </a:solidFill>
              </a:rPr>
              <a:t>some</a:t>
            </a:r>
            <a:r>
              <a:rPr lang="en-US" dirty="0">
                <a:solidFill>
                  <a:schemeClr val="accent2"/>
                </a:solidFill>
              </a:rPr>
              <a:t> of the components.</a:t>
            </a:r>
          </a:p>
        </p:txBody>
      </p:sp>
      <p:sp>
        <p:nvSpPr>
          <p:cNvPr id="7" name="TextBox 6"/>
          <p:cNvSpPr txBox="1"/>
          <p:nvPr/>
        </p:nvSpPr>
        <p:spPr>
          <a:xfrm>
            <a:off x="5265283" y="467023"/>
            <a:ext cx="2122602" cy="1477328"/>
          </a:xfrm>
          <a:prstGeom prst="rect">
            <a:avLst/>
          </a:prstGeom>
          <a:noFill/>
        </p:spPr>
        <p:txBody>
          <a:bodyPr wrap="square" rtlCol="0">
            <a:spAutoFit/>
          </a:bodyPr>
          <a:lstStyle/>
          <a:p>
            <a:pPr algn="ctr"/>
            <a:r>
              <a:rPr lang="en-US" dirty="0">
                <a:solidFill>
                  <a:schemeClr val="accent4"/>
                </a:solidFill>
              </a:rPr>
              <a:t>Implements </a:t>
            </a:r>
            <a:r>
              <a:rPr lang="en-US" u="sng" dirty="0">
                <a:solidFill>
                  <a:schemeClr val="accent4"/>
                </a:solidFill>
              </a:rPr>
              <a:t>all </a:t>
            </a:r>
            <a:r>
              <a:rPr lang="en-US" dirty="0">
                <a:solidFill>
                  <a:schemeClr val="accent4"/>
                </a:solidFill>
              </a:rPr>
              <a:t>lessons and </a:t>
            </a:r>
            <a:r>
              <a:rPr lang="en-US" u="sng" dirty="0">
                <a:solidFill>
                  <a:schemeClr val="accent4"/>
                </a:solidFill>
              </a:rPr>
              <a:t>all</a:t>
            </a:r>
            <a:r>
              <a:rPr lang="en-US" dirty="0">
                <a:solidFill>
                  <a:schemeClr val="accent4"/>
                </a:solidFill>
              </a:rPr>
              <a:t> components and </a:t>
            </a:r>
            <a:r>
              <a:rPr lang="en-US" u="sng" dirty="0">
                <a:solidFill>
                  <a:schemeClr val="accent4"/>
                </a:solidFill>
              </a:rPr>
              <a:t>adds in</a:t>
            </a:r>
            <a:r>
              <a:rPr lang="en-US" dirty="0">
                <a:solidFill>
                  <a:schemeClr val="accent4"/>
                </a:solidFill>
              </a:rPr>
              <a:t> additional practice.</a:t>
            </a:r>
          </a:p>
        </p:txBody>
      </p:sp>
      <p:sp>
        <p:nvSpPr>
          <p:cNvPr id="8" name="TextBox 7"/>
          <p:cNvSpPr txBox="1"/>
          <p:nvPr/>
        </p:nvSpPr>
        <p:spPr>
          <a:xfrm>
            <a:off x="6539255" y="2035789"/>
            <a:ext cx="2122602" cy="1477328"/>
          </a:xfrm>
          <a:prstGeom prst="rect">
            <a:avLst/>
          </a:prstGeom>
          <a:noFill/>
        </p:spPr>
        <p:txBody>
          <a:bodyPr wrap="square" rtlCol="0">
            <a:spAutoFit/>
          </a:bodyPr>
          <a:lstStyle/>
          <a:p>
            <a:pPr algn="ctr"/>
            <a:r>
              <a:rPr lang="en-US" dirty="0">
                <a:solidFill>
                  <a:srgbClr val="76D6FF"/>
                </a:solidFill>
              </a:rPr>
              <a:t>Implements </a:t>
            </a:r>
            <a:r>
              <a:rPr lang="en-US" u="sng" dirty="0">
                <a:solidFill>
                  <a:srgbClr val="76D6FF"/>
                </a:solidFill>
              </a:rPr>
              <a:t>some</a:t>
            </a:r>
            <a:r>
              <a:rPr lang="en-US" dirty="0">
                <a:solidFill>
                  <a:srgbClr val="76D6FF"/>
                </a:solidFill>
              </a:rPr>
              <a:t> lessons and </a:t>
            </a:r>
            <a:r>
              <a:rPr lang="en-US" u="sng" dirty="0">
                <a:solidFill>
                  <a:srgbClr val="76D6FF"/>
                </a:solidFill>
              </a:rPr>
              <a:t>some</a:t>
            </a:r>
            <a:r>
              <a:rPr lang="en-US" dirty="0">
                <a:solidFill>
                  <a:srgbClr val="76D6FF"/>
                </a:solidFill>
              </a:rPr>
              <a:t> components and </a:t>
            </a:r>
            <a:r>
              <a:rPr lang="en-US" u="sng" dirty="0">
                <a:solidFill>
                  <a:srgbClr val="76D6FF"/>
                </a:solidFill>
              </a:rPr>
              <a:t>includes</a:t>
            </a:r>
            <a:r>
              <a:rPr lang="en-US" dirty="0">
                <a:solidFill>
                  <a:srgbClr val="76D6FF"/>
                </a:solidFill>
              </a:rPr>
              <a:t> technology games.</a:t>
            </a:r>
          </a:p>
        </p:txBody>
      </p:sp>
      <p:sp>
        <p:nvSpPr>
          <p:cNvPr id="9" name="TextBox 8"/>
          <p:cNvSpPr txBox="1"/>
          <p:nvPr/>
        </p:nvSpPr>
        <p:spPr>
          <a:xfrm>
            <a:off x="6326584" y="3952100"/>
            <a:ext cx="2122602" cy="923330"/>
          </a:xfrm>
          <a:prstGeom prst="rect">
            <a:avLst/>
          </a:prstGeom>
          <a:noFill/>
        </p:spPr>
        <p:txBody>
          <a:bodyPr wrap="square" rtlCol="0">
            <a:spAutoFit/>
          </a:bodyPr>
          <a:lstStyle/>
          <a:p>
            <a:pPr algn="ctr"/>
            <a:r>
              <a:rPr lang="en-US" dirty="0">
                <a:solidFill>
                  <a:schemeClr val="accent1"/>
                </a:solidFill>
              </a:rPr>
              <a:t>Implements a totally </a:t>
            </a:r>
            <a:r>
              <a:rPr lang="en-US" u="sng" dirty="0">
                <a:solidFill>
                  <a:schemeClr val="accent1"/>
                </a:solidFill>
              </a:rPr>
              <a:t>separate</a:t>
            </a:r>
            <a:r>
              <a:rPr lang="en-US" dirty="0">
                <a:solidFill>
                  <a:schemeClr val="accent1"/>
                </a:solidFill>
              </a:rPr>
              <a:t> intervention.</a:t>
            </a:r>
          </a:p>
        </p:txBody>
      </p:sp>
      <p:sp>
        <p:nvSpPr>
          <p:cNvPr id="10" name="Title 9" hidden="1">
            <a:extLst>
              <a:ext uri="{FF2B5EF4-FFF2-40B4-BE49-F238E27FC236}">
                <a16:creationId xmlns:a16="http://schemas.microsoft.com/office/drawing/2014/main" id="{E4EFEA5F-6683-4640-9F43-2D0C357579DF}"/>
              </a:ext>
            </a:extLst>
          </p:cNvPr>
          <p:cNvSpPr>
            <a:spLocks noGrp="1"/>
          </p:cNvSpPr>
          <p:nvPr>
            <p:ph type="title"/>
          </p:nvPr>
        </p:nvSpPr>
        <p:spPr/>
        <p:txBody>
          <a:bodyPr/>
          <a:lstStyle/>
          <a:p>
            <a:r>
              <a:rPr lang="en-US" dirty="0"/>
              <a:t>Slide 33</a:t>
            </a:r>
          </a:p>
        </p:txBody>
      </p:sp>
    </p:spTree>
    <p:extLst>
      <p:ext uri="{BB962C8B-B14F-4D97-AF65-F5344CB8AC3E}">
        <p14:creationId xmlns:p14="http://schemas.microsoft.com/office/powerpoint/2010/main" val="81440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70000"/>
            <a:ext cx="7772400" cy="731520"/>
          </a:xfrm>
        </p:spPr>
        <p:txBody>
          <a:bodyPr/>
          <a:lstStyle/>
          <a:p>
            <a:r>
              <a:rPr lang="en-US" dirty="0"/>
              <a:t>Workbook Activity #3</a:t>
            </a:r>
          </a:p>
        </p:txBody>
      </p:sp>
      <p:sp>
        <p:nvSpPr>
          <p:cNvPr id="3" name="Content Placeholder 2"/>
          <p:cNvSpPr>
            <a:spLocks noGrp="1"/>
          </p:cNvSpPr>
          <p:nvPr>
            <p:ph idx="1"/>
          </p:nvPr>
        </p:nvSpPr>
        <p:spPr>
          <a:xfrm>
            <a:off x="228600" y="2336800"/>
            <a:ext cx="8686800" cy="3747866"/>
          </a:xfrm>
        </p:spPr>
        <p:txBody>
          <a:bodyPr/>
          <a:lstStyle/>
          <a:p>
            <a:pPr indent="-457200"/>
            <a:r>
              <a:rPr lang="en-US" dirty="0"/>
              <a:t>First, look at the materials for a lesson on counting up. What quantitative and/or qualitative components would you include on a fidelity checklist?</a:t>
            </a:r>
          </a:p>
          <a:p>
            <a:pPr indent="-457200"/>
            <a:endParaRPr lang="en-US" dirty="0"/>
          </a:p>
          <a:p>
            <a:pPr indent="-457200"/>
            <a:r>
              <a:rPr lang="en-US" dirty="0"/>
              <a:t>Then, watch the video. Rate the tutor against your checklist.</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198761"/>
            <a:ext cx="914400" cy="873998"/>
          </a:xfrm>
          <a:prstGeom prst="rect">
            <a:avLst/>
          </a:prstGeom>
        </p:spPr>
      </p:pic>
      <p:sp>
        <p:nvSpPr>
          <p:cNvPr id="5" name="Title 1"/>
          <p:cNvSpPr txBox="1">
            <a:spLocks/>
          </p:cNvSpPr>
          <p:nvPr/>
        </p:nvSpPr>
        <p:spPr>
          <a:xfrm>
            <a:off x="1318846" y="228600"/>
            <a:ext cx="7596553"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a:t>Video</a:t>
            </a:r>
            <a:endParaRPr lang="en-US"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8600" y="160509"/>
            <a:ext cx="914400" cy="942115"/>
          </a:xfrm>
          <a:prstGeom prst="rect">
            <a:avLst/>
          </a:prstGeom>
        </p:spPr>
      </p:pic>
      <p:sp>
        <p:nvSpPr>
          <p:cNvPr id="7" name="TextBox 6"/>
          <p:cNvSpPr txBox="1"/>
          <p:nvPr/>
        </p:nvSpPr>
        <p:spPr>
          <a:xfrm>
            <a:off x="332509" y="4784436"/>
            <a:ext cx="7407564"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https://youtu.be/aUEm1rmCWxg</a:t>
            </a:r>
            <a:endParaRPr lang="en-US" sz="2800" b="1" dirty="0">
              <a:solidFill>
                <a:srgbClr val="FF9300"/>
              </a:solidFill>
            </a:endParaRPr>
          </a:p>
        </p:txBody>
      </p:sp>
    </p:spTree>
    <p:extLst>
      <p:ext uri="{BB962C8B-B14F-4D97-AF65-F5344CB8AC3E}">
        <p14:creationId xmlns:p14="http://schemas.microsoft.com/office/powerpoint/2010/main" val="2209281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
                <a:srgbClr val="FF9300"/>
              </a:buClr>
              <a:buSzTx/>
              <a:buFontTx/>
              <a:buNone/>
              <a:tabLst/>
              <a:defRPr/>
            </a:pPr>
            <a:r>
              <a:rPr lang="en-US" dirty="0"/>
              <a:t>All the evidence-based interventions and all the evidence-based strategies (in the world) can’t help a student unless the interventions and strategies are implemented with fidelity.</a:t>
            </a:r>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p:txBody>
      </p:sp>
    </p:spTree>
    <p:extLst>
      <p:ext uri="{BB962C8B-B14F-4D97-AF65-F5344CB8AC3E}">
        <p14:creationId xmlns:p14="http://schemas.microsoft.com/office/powerpoint/2010/main" val="376849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How do you implement intensive intervention with fidelity?</a:t>
            </a:r>
          </a:p>
        </p:txBody>
      </p:sp>
      <p:sp>
        <p:nvSpPr>
          <p:cNvPr id="3" name="Content Placeholder 2"/>
          <p:cNvSpPr>
            <a:spLocks noGrp="1"/>
          </p:cNvSpPr>
          <p:nvPr>
            <p:ph idx="1"/>
          </p:nvPr>
        </p:nvSpPr>
        <p:spPr>
          <a:xfrm>
            <a:off x="228600" y="1882588"/>
            <a:ext cx="8686800" cy="4202077"/>
          </a:xfrm>
        </p:spPr>
        <p:txBody>
          <a:bodyPr/>
          <a:lstStyle/>
          <a:p>
            <a:pPr marL="342900" indent="-342900">
              <a:buFont typeface="Wingdings" charset="2"/>
              <a:buChar char="q"/>
            </a:pPr>
            <a:r>
              <a:rPr lang="en-US" dirty="0"/>
              <a:t>Implement interventions and strategies with high fidelity</a:t>
            </a:r>
          </a:p>
          <a:p>
            <a:pPr marL="342900" indent="-342900">
              <a:buFont typeface="Wingdings" charset="2"/>
              <a:buChar char="q"/>
            </a:pPr>
            <a:r>
              <a:rPr lang="en-US" dirty="0"/>
              <a:t>Check fidelity using </a:t>
            </a:r>
            <a:r>
              <a:rPr lang="en-US" i="1" dirty="0"/>
              <a:t>quantitative </a:t>
            </a:r>
            <a:r>
              <a:rPr lang="en-US" dirty="0"/>
              <a:t>indicators</a:t>
            </a:r>
          </a:p>
          <a:p>
            <a:pPr marL="342900" indent="-342900">
              <a:buFont typeface="Wingdings" charset="2"/>
              <a:buChar char="q"/>
            </a:pPr>
            <a:r>
              <a:rPr lang="en-US" dirty="0"/>
              <a:t>Check fidelity using </a:t>
            </a:r>
            <a:r>
              <a:rPr lang="en-US" i="1" dirty="0"/>
              <a:t>qualitative </a:t>
            </a:r>
            <a:r>
              <a:rPr lang="en-US" dirty="0"/>
              <a:t>indicators</a:t>
            </a:r>
          </a:p>
        </p:txBody>
      </p:sp>
    </p:spTree>
    <p:extLst>
      <p:ext uri="{BB962C8B-B14F-4D97-AF65-F5344CB8AC3E}">
        <p14:creationId xmlns:p14="http://schemas.microsoft.com/office/powerpoint/2010/main" val="313581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r>
              <a:rPr lang="en-US" dirty="0"/>
              <a:t>Share your fidelity checklist from Activity #3, and describe </a:t>
            </a:r>
            <a:r>
              <a:rPr lang="en-US"/>
              <a:t>how well </a:t>
            </a:r>
            <a:r>
              <a:rPr lang="en-US" dirty="0"/>
              <a:t>the tutor adhered to your checklist.</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1136816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671" y="1308632"/>
            <a:ext cx="2585323" cy="1215717"/>
          </a:xfrm>
          <a:prstGeom prst="rect">
            <a:avLst/>
          </a:prstGeom>
          <a:noFill/>
        </p:spPr>
        <p:txBody>
          <a:bodyPr wrap="none" rtlCol="0">
            <a:spAutoFit/>
          </a:bodyPr>
          <a:lstStyle/>
          <a:p>
            <a:pPr algn="ctr"/>
            <a:r>
              <a:rPr lang="en-US" sz="7300" dirty="0">
                <a:solidFill>
                  <a:srgbClr val="FF9300"/>
                </a:solidFill>
              </a:rPr>
              <a:t>Part 2</a:t>
            </a:r>
          </a:p>
        </p:txBody>
      </p:sp>
      <p:sp>
        <p:nvSpPr>
          <p:cNvPr id="3" name="Title 2" hidden="1">
            <a:extLst>
              <a:ext uri="{FF2B5EF4-FFF2-40B4-BE49-F238E27FC236}">
                <a16:creationId xmlns:a16="http://schemas.microsoft.com/office/drawing/2014/main" id="{4C6297A9-753C-4342-8F10-BC57C2351B02}"/>
              </a:ext>
            </a:extLst>
          </p:cNvPr>
          <p:cNvSpPr>
            <a:spLocks noGrp="1"/>
          </p:cNvSpPr>
          <p:nvPr>
            <p:ph type="title"/>
          </p:nvPr>
        </p:nvSpPr>
        <p:spPr/>
        <p:txBody>
          <a:bodyPr/>
          <a:lstStyle/>
          <a:p>
            <a:r>
              <a:rPr lang="en-US" dirty="0"/>
              <a:t>Slide 38</a:t>
            </a:r>
          </a:p>
        </p:txBody>
      </p:sp>
    </p:spTree>
    <p:extLst>
      <p:ext uri="{BB962C8B-B14F-4D97-AF65-F5344CB8AC3E}">
        <p14:creationId xmlns:p14="http://schemas.microsoft.com/office/powerpoint/2010/main" val="97971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make adaptations within DBI?</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8, Part 2</a:t>
            </a:r>
          </a:p>
          <a:p>
            <a:endParaRPr lang="en-US" sz="2400" dirty="0"/>
          </a:p>
        </p:txBody>
      </p:sp>
    </p:spTree>
    <p:extLst>
      <p:ext uri="{BB962C8B-B14F-4D97-AF65-F5344CB8AC3E}">
        <p14:creationId xmlns:p14="http://schemas.microsoft.com/office/powerpoint/2010/main" val="255196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How do you implement intensive intervention with fidelity?</a:t>
            </a:r>
          </a:p>
          <a:p>
            <a:pPr>
              <a:buClr>
                <a:srgbClr val="FF9300"/>
              </a:buClr>
            </a:pPr>
            <a:endParaRPr lang="en-US" dirty="0"/>
          </a:p>
          <a:p>
            <a:pPr>
              <a:buClr>
                <a:srgbClr val="FF9300"/>
              </a:buClr>
            </a:pPr>
            <a:r>
              <a:rPr lang="en-US" dirty="0"/>
              <a:t>PART 2: How do you make adaptations within DBI?</a:t>
            </a:r>
          </a:p>
          <a:p>
            <a:pPr>
              <a:buClr>
                <a:srgbClr val="FF9300"/>
              </a:buClr>
            </a:pPr>
            <a:endParaRPr lang="en-US" dirty="0"/>
          </a:p>
          <a:p>
            <a:pPr>
              <a:buClr>
                <a:srgbClr val="FF9300"/>
              </a:buClr>
            </a:pPr>
            <a:r>
              <a:rPr lang="en-US" dirty="0"/>
              <a:t>PART 3: How does all of this come together within a DBI framework?</a:t>
            </a:r>
          </a:p>
        </p:txBody>
      </p:sp>
    </p:spTree>
    <p:extLst>
      <p:ext uri="{BB962C8B-B14F-4D97-AF65-F5344CB8AC3E}">
        <p14:creationId xmlns:p14="http://schemas.microsoft.com/office/powerpoint/2010/main" val="81004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2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The taxonomy of intervention adaptations</a:t>
            </a:r>
          </a:p>
          <a:p>
            <a:pPr marL="457200" indent="-457200">
              <a:buClr>
                <a:srgbClr val="FF9300"/>
              </a:buClr>
              <a:buAutoNum type="arabicPeriod"/>
            </a:pPr>
            <a:r>
              <a:rPr lang="en-US" dirty="0"/>
              <a:t>Common adaptations to use within DBI when response is not adequate</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2713868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5" name="Left Arrow 4" descr="Arrow pointing at intervention adaptation"/>
          <p:cNvSpPr/>
          <p:nvPr/>
        </p:nvSpPr>
        <p:spPr>
          <a:xfrm rot="20125545">
            <a:off x="5223340" y="3726404"/>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A6E3F165-07C6-49DE-B9A6-21595F9B0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70" y="594360"/>
            <a:ext cx="3190207" cy="5629701"/>
          </a:xfrm>
          <a:prstGeom prst="rect">
            <a:avLst/>
          </a:prstGeom>
        </p:spPr>
      </p:pic>
    </p:spTree>
    <p:extLst>
      <p:ext uri="{BB962C8B-B14F-4D97-AF65-F5344CB8AC3E}">
        <p14:creationId xmlns:p14="http://schemas.microsoft.com/office/powerpoint/2010/main" val="2304273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72500" y="545227"/>
            <a:ext cx="3599001" cy="110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Taxonomy of intervention adaptations</a:t>
            </a:r>
          </a:p>
        </p:txBody>
      </p:sp>
      <p:sp>
        <p:nvSpPr>
          <p:cNvPr id="2" name="Title 1" hidden="1">
            <a:extLst>
              <a:ext uri="{FF2B5EF4-FFF2-40B4-BE49-F238E27FC236}">
                <a16:creationId xmlns:a16="http://schemas.microsoft.com/office/drawing/2014/main" id="{8ED35B27-6938-4788-810D-DE43485A390D}"/>
              </a:ext>
            </a:extLst>
          </p:cNvPr>
          <p:cNvSpPr>
            <a:spLocks noGrp="1"/>
          </p:cNvSpPr>
          <p:nvPr>
            <p:ph type="title"/>
          </p:nvPr>
        </p:nvSpPr>
        <p:spPr/>
        <p:txBody>
          <a:bodyPr/>
          <a:lstStyle/>
          <a:p>
            <a:r>
              <a:rPr lang="en-US" dirty="0"/>
              <a:t>Slide 42</a:t>
            </a:r>
          </a:p>
        </p:txBody>
      </p:sp>
    </p:spTree>
    <p:extLst>
      <p:ext uri="{BB962C8B-B14F-4D97-AF65-F5344CB8AC3E}">
        <p14:creationId xmlns:p14="http://schemas.microsoft.com/office/powerpoint/2010/main" val="3610208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5CB8155-59A9-48AF-B257-5BC05C5D4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912" y="821769"/>
            <a:ext cx="3061142" cy="5401942"/>
          </a:xfrm>
          <a:prstGeom prst="rect">
            <a:avLst/>
          </a:prstGeom>
        </p:spPr>
      </p:pic>
      <p:sp>
        <p:nvSpPr>
          <p:cNvPr id="3" name="Rectangle 2">
            <a:extLst>
              <a:ext uri="{C183D7F6-B498-43B3-948B-1728B52AA6E4}">
                <adec:decorative xmlns:adec="http://schemas.microsoft.com/office/drawing/2017/decorative" val="1"/>
              </a:ext>
            </a:extLst>
          </p:cNvPr>
          <p:cNvSpPr/>
          <p:nvPr/>
        </p:nvSpPr>
        <p:spPr>
          <a:xfrm rot="5400000">
            <a:off x="3015892" y="4522508"/>
            <a:ext cx="2430741" cy="86012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C183D7F6-B498-43B3-948B-1728B52AA6E4}">
                <adec:decorative xmlns:adec="http://schemas.microsoft.com/office/drawing/2017/decorative" val="1"/>
              </a:ext>
            </a:extLst>
          </p:cNvPr>
          <p:cNvSpPr/>
          <p:nvPr/>
        </p:nvSpPr>
        <p:spPr>
          <a:xfrm>
            <a:off x="4642575" y="1754986"/>
            <a:ext cx="1679575" cy="7556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C183D7F6-B498-43B3-948B-1728B52AA6E4}">
                <adec:decorative xmlns:adec="http://schemas.microsoft.com/office/drawing/2017/decorative" val="1"/>
              </a:ext>
            </a:extLst>
          </p:cNvPr>
          <p:cNvSpPr/>
          <p:nvPr/>
        </p:nvSpPr>
        <p:spPr>
          <a:xfrm rot="958330">
            <a:off x="3709710" y="2271685"/>
            <a:ext cx="1070312" cy="130612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C183D7F6-B498-43B3-948B-1728B52AA6E4}">
                <adec:decorative xmlns:adec="http://schemas.microsoft.com/office/drawing/2017/decorative" val="1"/>
              </a:ext>
            </a:extLst>
          </p:cNvPr>
          <p:cNvSpPr/>
          <p:nvPr/>
        </p:nvSpPr>
        <p:spPr>
          <a:xfrm rot="16872853">
            <a:off x="5464624" y="1535181"/>
            <a:ext cx="1090603" cy="190098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rot="5400000">
            <a:off x="4931949" y="2671716"/>
            <a:ext cx="999259" cy="158044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rot="5400000">
            <a:off x="5126066" y="3489687"/>
            <a:ext cx="798816" cy="172828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rot="5400000">
            <a:off x="5015771" y="4336248"/>
            <a:ext cx="933177" cy="167957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rot="5400000">
            <a:off x="6072440" y="5321686"/>
            <a:ext cx="1095964" cy="59655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rot="5400000">
            <a:off x="5194416" y="5040214"/>
            <a:ext cx="594639" cy="166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8"/>
          <p:cNvSpPr txBox="1">
            <a:spLocks/>
          </p:cNvSpPr>
          <p:nvPr/>
        </p:nvSpPr>
        <p:spPr>
          <a:xfrm>
            <a:off x="7292164" y="572525"/>
            <a:ext cx="1558909" cy="1415247"/>
          </a:xfrm>
          <a:prstGeom prst="rect">
            <a:avLst/>
          </a:prstGeom>
          <a:noFill/>
          <a:ln w="57150">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1400" dirty="0">
                <a:solidFill>
                  <a:schemeClr val="bg1"/>
                </a:solidFill>
              </a:rPr>
              <a:t>In research studies, how much does the program increase the achievement of students needing intensive intervention?</a:t>
            </a:r>
          </a:p>
        </p:txBody>
      </p:sp>
      <p:sp>
        <p:nvSpPr>
          <p:cNvPr id="13" name="Text Placeholder 28"/>
          <p:cNvSpPr txBox="1">
            <a:spLocks/>
          </p:cNvSpPr>
          <p:nvPr/>
        </p:nvSpPr>
        <p:spPr>
          <a:xfrm rot="1958966">
            <a:off x="5750262" y="480771"/>
            <a:ext cx="1051795" cy="466949"/>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1400" dirty="0">
                <a:solidFill>
                  <a:schemeClr val="bg1"/>
                </a:solidFill>
              </a:rPr>
              <a:t>implement with fidelity</a:t>
            </a:r>
          </a:p>
        </p:txBody>
      </p:sp>
      <p:sp>
        <p:nvSpPr>
          <p:cNvPr id="14" name="Rectangle 13">
            <a:extLst>
              <a:ext uri="{C183D7F6-B498-43B3-948B-1728B52AA6E4}">
                <adec:decorative xmlns:adec="http://schemas.microsoft.com/office/drawing/2017/decorative" val="1"/>
              </a:ext>
            </a:extLst>
          </p:cNvPr>
          <p:cNvSpPr/>
          <p:nvPr/>
        </p:nvSpPr>
        <p:spPr>
          <a:xfrm rot="16872853">
            <a:off x="5969088" y="2266809"/>
            <a:ext cx="1257018" cy="6850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C183D7F6-B498-43B3-948B-1728B52AA6E4}">
                <adec:decorative xmlns:adec="http://schemas.microsoft.com/office/drawing/2017/decorative" val="1"/>
              </a:ext>
            </a:extLst>
          </p:cNvPr>
          <p:cNvSpPr/>
          <p:nvPr/>
        </p:nvSpPr>
        <p:spPr>
          <a:xfrm>
            <a:off x="5515535" y="2662654"/>
            <a:ext cx="1175803" cy="299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8"/>
          <p:cNvSpPr txBox="1">
            <a:spLocks/>
          </p:cNvSpPr>
          <p:nvPr/>
        </p:nvSpPr>
        <p:spPr>
          <a:xfrm>
            <a:off x="7204564" y="4018599"/>
            <a:ext cx="1962844" cy="877486"/>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1400" dirty="0">
                <a:solidFill>
                  <a:schemeClr val="bg1"/>
                </a:solidFill>
              </a:rPr>
              <a:t>What adaptation will address the cause and result in greater responsiveness?</a:t>
            </a:r>
          </a:p>
        </p:txBody>
      </p:sp>
      <p:sp>
        <p:nvSpPr>
          <p:cNvPr id="17" name="Rectangle 16">
            <a:extLst>
              <a:ext uri="{C183D7F6-B498-43B3-948B-1728B52AA6E4}">
                <adec:decorative xmlns:adec="http://schemas.microsoft.com/office/drawing/2017/decorative" val="1"/>
              </a:ext>
            </a:extLst>
          </p:cNvPr>
          <p:cNvSpPr/>
          <p:nvPr/>
        </p:nvSpPr>
        <p:spPr>
          <a:xfrm rot="5400000">
            <a:off x="5812674" y="3334350"/>
            <a:ext cx="926971" cy="441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C183D7F6-B498-43B3-948B-1728B52AA6E4}">
                <adec:decorative xmlns:adec="http://schemas.microsoft.com/office/drawing/2017/decorative" val="1"/>
              </a:ext>
            </a:extLst>
          </p:cNvPr>
          <p:cNvSpPr/>
          <p:nvPr/>
        </p:nvSpPr>
        <p:spPr>
          <a:xfrm>
            <a:off x="4850650" y="2506832"/>
            <a:ext cx="1175803" cy="299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8"/>
          <p:cNvSpPr txBox="1">
            <a:spLocks/>
          </p:cNvSpPr>
          <p:nvPr/>
        </p:nvSpPr>
        <p:spPr>
          <a:xfrm>
            <a:off x="1431262" y="2710849"/>
            <a:ext cx="1828800" cy="502920"/>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ts val="1400"/>
              </a:lnSpc>
              <a:spcBef>
                <a:spcPts val="0"/>
              </a:spcBef>
            </a:pPr>
            <a:r>
              <a:rPr lang="en-US" sz="1600" dirty="0">
                <a:solidFill>
                  <a:schemeClr val="bg1"/>
                </a:solidFill>
              </a:rPr>
              <a:t>behavior supports provided</a:t>
            </a:r>
          </a:p>
        </p:txBody>
      </p:sp>
      <p:sp>
        <p:nvSpPr>
          <p:cNvPr id="20" name="Text Placeholder 28"/>
          <p:cNvSpPr txBox="1">
            <a:spLocks/>
          </p:cNvSpPr>
          <p:nvPr/>
        </p:nvSpPr>
        <p:spPr>
          <a:xfrm>
            <a:off x="1431262" y="4392140"/>
            <a:ext cx="1828800" cy="502920"/>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ts val="1400"/>
              </a:lnSpc>
              <a:spcBef>
                <a:spcPts val="0"/>
              </a:spcBef>
            </a:pPr>
            <a:r>
              <a:rPr lang="en-US" sz="1600" dirty="0">
                <a:solidFill>
                  <a:schemeClr val="bg1"/>
                </a:solidFill>
              </a:rPr>
              <a:t>explicit instruction principle use</a:t>
            </a:r>
          </a:p>
        </p:txBody>
      </p:sp>
      <p:sp>
        <p:nvSpPr>
          <p:cNvPr id="21" name="Text Placeholder 28"/>
          <p:cNvSpPr txBox="1">
            <a:spLocks/>
          </p:cNvSpPr>
          <p:nvPr/>
        </p:nvSpPr>
        <p:spPr>
          <a:xfrm>
            <a:off x="1431262" y="4952571"/>
            <a:ext cx="1828800" cy="502920"/>
          </a:xfrm>
          <a:prstGeom prst="rect">
            <a:avLst/>
          </a:prstGeom>
          <a:noFill/>
          <a:ln>
            <a:noFill/>
          </a:ln>
        </p:spPr>
        <p:txBody>
          <a:bodyPr wrap="square" rtlCol="0" anchor="ctr" anchorCtr="0">
            <a:noAutofit/>
          </a:bodyPr>
          <a:lstStyle>
            <a:defPPr>
              <a:defRPr lang="en-US"/>
            </a:defPPr>
            <a:lvl1pPr indent="0" algn="ctr">
              <a:lnSpc>
                <a:spcPts val="1400"/>
              </a:lnSpc>
              <a:spcBef>
                <a:spcPts val="0"/>
              </a:spcBef>
              <a:buClr>
                <a:schemeClr val="accent2">
                  <a:lumMod val="75000"/>
                </a:schemeClr>
              </a:buClr>
              <a:buFont typeface="Arial" panose="020B0604020202020204" pitchFamily="34" charset="0"/>
              <a:buNone/>
              <a:defRPr sz="1600"/>
            </a:lvl1pPr>
            <a:lvl2pPr marL="742950" indent="-285750" defTabSz="914400">
              <a:lnSpc>
                <a:spcPct val="90000"/>
              </a:lnSpc>
              <a:spcBef>
                <a:spcPts val="500"/>
              </a:spcBef>
              <a:buClr>
                <a:schemeClr val="accent2">
                  <a:lumMod val="75000"/>
                </a:schemeClr>
              </a:buClr>
              <a:buFont typeface="Arial" panose="020B0604020202020204" pitchFamily="34" charset="0"/>
              <a:buChar char="•"/>
              <a:defRPr sz="3200">
                <a:latin typeface="Tw Cen MT" panose="020B0602020104020603" pitchFamily="34" charset="0"/>
              </a:defRPr>
            </a:lvl2pPr>
            <a:lvl3pPr marL="1200150" indent="-285750" defTabSz="914400">
              <a:lnSpc>
                <a:spcPct val="90000"/>
              </a:lnSpc>
              <a:spcBef>
                <a:spcPts val="500"/>
              </a:spcBef>
              <a:buClr>
                <a:schemeClr val="accent2">
                  <a:lumMod val="75000"/>
                </a:schemeClr>
              </a:buClr>
              <a:buFont typeface="Arial" panose="020B0604020202020204" pitchFamily="34" charset="0"/>
              <a:buChar char="•"/>
              <a:defRPr sz="2800">
                <a:latin typeface="Tw Cen MT" panose="020B0602020104020603" pitchFamily="34" charset="0"/>
              </a:defRPr>
            </a:lvl3pPr>
            <a:lvl4pPr marL="1657350" indent="-285750" defTabSz="914400">
              <a:lnSpc>
                <a:spcPct val="90000"/>
              </a:lnSpc>
              <a:spcBef>
                <a:spcPts val="500"/>
              </a:spcBef>
              <a:buClr>
                <a:schemeClr val="accent2">
                  <a:lumMod val="75000"/>
                </a:schemeClr>
              </a:buClr>
              <a:buFont typeface="Arial" panose="020B0604020202020204" pitchFamily="34" charset="0"/>
              <a:buChar char="•"/>
              <a:defRPr sz="2400">
                <a:latin typeface="Tw Cen MT" panose="020B0602020104020603" pitchFamily="34" charset="0"/>
              </a:defRPr>
            </a:lvl4pPr>
            <a:lvl5pPr marL="2114550" indent="-285750" defTabSz="914400">
              <a:lnSpc>
                <a:spcPct val="90000"/>
              </a:lnSpc>
              <a:spcBef>
                <a:spcPts val="500"/>
              </a:spcBef>
              <a:buClr>
                <a:schemeClr val="accent2">
                  <a:lumMod val="75000"/>
                </a:schemeClr>
              </a:buClr>
              <a:buFont typeface="Arial" panose="020B0604020202020204" pitchFamily="34" charset="0"/>
              <a:buChar char="•"/>
              <a:defRPr sz="2400">
                <a:latin typeface="Tw Cen MT" panose="020B06020201040206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solidFill>
                  <a:schemeClr val="bg1"/>
                </a:solidFill>
              </a:rPr>
              <a:t>attention to transfer within program</a:t>
            </a:r>
          </a:p>
        </p:txBody>
      </p:sp>
      <p:sp>
        <p:nvSpPr>
          <p:cNvPr id="22" name="Text Placeholder 28"/>
          <p:cNvSpPr txBox="1">
            <a:spLocks/>
          </p:cNvSpPr>
          <p:nvPr/>
        </p:nvSpPr>
        <p:spPr>
          <a:xfrm>
            <a:off x="1431262" y="3831710"/>
            <a:ext cx="1828800" cy="502920"/>
          </a:xfrm>
          <a:prstGeom prst="rect">
            <a:avLst/>
          </a:prstGeom>
          <a:noFill/>
          <a:ln>
            <a:noFill/>
          </a:ln>
        </p:spPr>
        <p:txBody>
          <a:bodyPr wrap="square" rtlCol="0" anchor="ctr" anchorCtr="0">
            <a:noAutofit/>
          </a:bodyPr>
          <a:lstStyle>
            <a:defPPr>
              <a:defRPr lang="en-US"/>
            </a:defPPr>
            <a:lvl1pPr indent="0" algn="ctr">
              <a:lnSpc>
                <a:spcPts val="1400"/>
              </a:lnSpc>
              <a:spcBef>
                <a:spcPts val="0"/>
              </a:spcBef>
              <a:buClr>
                <a:schemeClr val="accent2">
                  <a:lumMod val="75000"/>
                </a:schemeClr>
              </a:buClr>
              <a:buFont typeface="Arial" panose="020B0604020202020204" pitchFamily="34" charset="0"/>
              <a:buNone/>
              <a:defRPr sz="1600"/>
            </a:lvl1pPr>
            <a:lvl2pPr marL="742950" indent="-285750" defTabSz="914400">
              <a:lnSpc>
                <a:spcPct val="90000"/>
              </a:lnSpc>
              <a:spcBef>
                <a:spcPts val="500"/>
              </a:spcBef>
              <a:buClr>
                <a:schemeClr val="accent2">
                  <a:lumMod val="75000"/>
                </a:schemeClr>
              </a:buClr>
              <a:buFont typeface="Arial" panose="020B0604020202020204" pitchFamily="34" charset="0"/>
              <a:buChar char="•"/>
              <a:defRPr sz="3200">
                <a:latin typeface="Tw Cen MT" panose="020B0602020104020603" pitchFamily="34" charset="0"/>
              </a:defRPr>
            </a:lvl2pPr>
            <a:lvl3pPr marL="1200150" indent="-285750" defTabSz="914400">
              <a:lnSpc>
                <a:spcPct val="90000"/>
              </a:lnSpc>
              <a:spcBef>
                <a:spcPts val="500"/>
              </a:spcBef>
              <a:buClr>
                <a:schemeClr val="accent2">
                  <a:lumMod val="75000"/>
                </a:schemeClr>
              </a:buClr>
              <a:buFont typeface="Arial" panose="020B0604020202020204" pitchFamily="34" charset="0"/>
              <a:buChar char="•"/>
              <a:defRPr sz="2800">
                <a:latin typeface="Tw Cen MT" panose="020B0602020104020603" pitchFamily="34" charset="0"/>
              </a:defRPr>
            </a:lvl3pPr>
            <a:lvl4pPr marL="1657350" indent="-285750" defTabSz="914400">
              <a:lnSpc>
                <a:spcPct val="90000"/>
              </a:lnSpc>
              <a:spcBef>
                <a:spcPts val="500"/>
              </a:spcBef>
              <a:buClr>
                <a:schemeClr val="accent2">
                  <a:lumMod val="75000"/>
                </a:schemeClr>
              </a:buClr>
              <a:buFont typeface="Arial" panose="020B0604020202020204" pitchFamily="34" charset="0"/>
              <a:buChar char="•"/>
              <a:defRPr sz="2400">
                <a:latin typeface="Tw Cen MT" panose="020B0602020104020603" pitchFamily="34" charset="0"/>
              </a:defRPr>
            </a:lvl4pPr>
            <a:lvl5pPr marL="2114550" indent="-285750" defTabSz="914400">
              <a:lnSpc>
                <a:spcPct val="90000"/>
              </a:lnSpc>
              <a:spcBef>
                <a:spcPts val="500"/>
              </a:spcBef>
              <a:buClr>
                <a:schemeClr val="accent2">
                  <a:lumMod val="75000"/>
                </a:schemeClr>
              </a:buClr>
              <a:buFont typeface="Arial" panose="020B0604020202020204" pitchFamily="34" charset="0"/>
              <a:buChar char="•"/>
              <a:defRPr sz="2400">
                <a:latin typeface="Tw Cen MT" panose="020B06020201040206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solidFill>
                  <a:schemeClr val="bg1"/>
                </a:solidFill>
              </a:rPr>
              <a:t>student-program alignment</a:t>
            </a:r>
          </a:p>
        </p:txBody>
      </p:sp>
      <p:sp>
        <p:nvSpPr>
          <p:cNvPr id="23" name="Text Placeholder 28"/>
          <p:cNvSpPr txBox="1">
            <a:spLocks/>
          </p:cNvSpPr>
          <p:nvPr/>
        </p:nvSpPr>
        <p:spPr>
          <a:xfrm>
            <a:off x="1431262" y="3271280"/>
            <a:ext cx="1828800" cy="502920"/>
          </a:xfrm>
          <a:prstGeom prst="rect">
            <a:avLst/>
          </a:prstGeom>
          <a:noFill/>
          <a:ln>
            <a:noFill/>
          </a:ln>
        </p:spPr>
        <p:txBody>
          <a:bodyPr wrap="square" rtlCol="0" anchor="ctr" anchorCtr="0">
            <a:noAutofit/>
          </a:bodyPr>
          <a:lstStyle>
            <a:defPPr>
              <a:defRPr lang="en-US"/>
            </a:defPPr>
            <a:lvl1pPr indent="0" algn="ctr">
              <a:lnSpc>
                <a:spcPts val="1400"/>
              </a:lnSpc>
              <a:spcBef>
                <a:spcPts val="0"/>
              </a:spcBef>
              <a:buClr>
                <a:schemeClr val="accent2">
                  <a:lumMod val="75000"/>
                </a:schemeClr>
              </a:buClr>
              <a:buFont typeface="Arial" panose="020B0604020202020204" pitchFamily="34" charset="0"/>
              <a:buNone/>
              <a:defRPr sz="1600"/>
            </a:lvl1pPr>
            <a:lvl2pPr marL="742950" indent="-285750" defTabSz="914400">
              <a:lnSpc>
                <a:spcPct val="90000"/>
              </a:lnSpc>
              <a:spcBef>
                <a:spcPts val="500"/>
              </a:spcBef>
              <a:buClr>
                <a:schemeClr val="accent2">
                  <a:lumMod val="75000"/>
                </a:schemeClr>
              </a:buClr>
              <a:buFont typeface="Arial" panose="020B0604020202020204" pitchFamily="34" charset="0"/>
              <a:buChar char="•"/>
              <a:defRPr sz="3200">
                <a:latin typeface="Tw Cen MT" panose="020B0602020104020603" pitchFamily="34" charset="0"/>
              </a:defRPr>
            </a:lvl2pPr>
            <a:lvl3pPr marL="1200150" indent="-285750" defTabSz="914400">
              <a:lnSpc>
                <a:spcPct val="90000"/>
              </a:lnSpc>
              <a:spcBef>
                <a:spcPts val="500"/>
              </a:spcBef>
              <a:buClr>
                <a:schemeClr val="accent2">
                  <a:lumMod val="75000"/>
                </a:schemeClr>
              </a:buClr>
              <a:buFont typeface="Arial" panose="020B0604020202020204" pitchFamily="34" charset="0"/>
              <a:buChar char="•"/>
              <a:defRPr sz="2800">
                <a:latin typeface="Tw Cen MT" panose="020B0602020104020603" pitchFamily="34" charset="0"/>
              </a:defRPr>
            </a:lvl3pPr>
            <a:lvl4pPr marL="1657350" indent="-285750" defTabSz="914400">
              <a:lnSpc>
                <a:spcPct val="90000"/>
              </a:lnSpc>
              <a:spcBef>
                <a:spcPts val="500"/>
              </a:spcBef>
              <a:buClr>
                <a:schemeClr val="accent2">
                  <a:lumMod val="75000"/>
                </a:schemeClr>
              </a:buClr>
              <a:buFont typeface="Arial" panose="020B0604020202020204" pitchFamily="34" charset="0"/>
              <a:buChar char="•"/>
              <a:defRPr sz="2400">
                <a:latin typeface="Tw Cen MT" panose="020B0602020104020603" pitchFamily="34" charset="0"/>
              </a:defRPr>
            </a:lvl4pPr>
            <a:lvl5pPr marL="2114550" indent="-285750" defTabSz="914400">
              <a:lnSpc>
                <a:spcPct val="90000"/>
              </a:lnSpc>
              <a:spcBef>
                <a:spcPts val="500"/>
              </a:spcBef>
              <a:buClr>
                <a:schemeClr val="accent2">
                  <a:lumMod val="75000"/>
                </a:schemeClr>
              </a:buClr>
              <a:buFont typeface="Arial" panose="020B0604020202020204" pitchFamily="34" charset="0"/>
              <a:buChar char="•"/>
              <a:defRPr sz="2400">
                <a:latin typeface="Tw Cen MT" panose="020B06020201040206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solidFill>
                  <a:schemeClr val="bg1"/>
                </a:solidFill>
              </a:rPr>
              <a:t>dosage   (intervention time)</a:t>
            </a:r>
          </a:p>
        </p:txBody>
      </p:sp>
      <p:sp>
        <p:nvSpPr>
          <p:cNvPr id="24" name="Rectangle 23">
            <a:extLst>
              <a:ext uri="{C183D7F6-B498-43B3-948B-1728B52AA6E4}">
                <adec:decorative xmlns:adec="http://schemas.microsoft.com/office/drawing/2017/decorative" val="1"/>
              </a:ext>
            </a:extLst>
          </p:cNvPr>
          <p:cNvSpPr/>
          <p:nvPr/>
        </p:nvSpPr>
        <p:spPr>
          <a:xfrm rot="2256164">
            <a:off x="4384527" y="5478157"/>
            <a:ext cx="624265" cy="32704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Brace 24" descr="bracket"/>
          <p:cNvSpPr/>
          <p:nvPr/>
        </p:nvSpPr>
        <p:spPr>
          <a:xfrm rot="10800000" flipH="1">
            <a:off x="1102133" y="2710849"/>
            <a:ext cx="386173" cy="2671642"/>
          </a:xfrm>
          <a:prstGeom prst="leftBrace">
            <a:avLst>
              <a:gd name="adj1" fmla="val 173642"/>
              <a:gd name="adj2" fmla="val 50000"/>
            </a:avLst>
          </a:prstGeom>
          <a:solidFill>
            <a:schemeClr val="accent5">
              <a:lumMod val="50000"/>
              <a:alpha val="84000"/>
            </a:schemeClr>
          </a:solid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 Placeholder 28"/>
          <p:cNvSpPr txBox="1">
            <a:spLocks/>
          </p:cNvSpPr>
          <p:nvPr/>
        </p:nvSpPr>
        <p:spPr>
          <a:xfrm>
            <a:off x="7298469" y="3106157"/>
            <a:ext cx="1878186" cy="862711"/>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1400" dirty="0">
                <a:solidFill>
                  <a:schemeClr val="bg1"/>
                </a:solidFill>
              </a:rPr>
              <a:t>Looking at all data, what is the cause of the student’s non-response?</a:t>
            </a:r>
          </a:p>
        </p:txBody>
      </p:sp>
      <p:sp>
        <p:nvSpPr>
          <p:cNvPr id="27" name="Text Placeholder 28"/>
          <p:cNvSpPr txBox="1">
            <a:spLocks/>
          </p:cNvSpPr>
          <p:nvPr/>
        </p:nvSpPr>
        <p:spPr>
          <a:xfrm rot="2265688">
            <a:off x="5293035" y="2844080"/>
            <a:ext cx="1949813" cy="524152"/>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000" dirty="0">
                <a:solidFill>
                  <a:schemeClr val="bg1"/>
                </a:solidFill>
              </a:rPr>
              <a:t>What are the possibilities?</a:t>
            </a:r>
          </a:p>
        </p:txBody>
      </p:sp>
      <p:sp>
        <p:nvSpPr>
          <p:cNvPr id="28" name="Left Brace 27" descr="bracket"/>
          <p:cNvSpPr/>
          <p:nvPr/>
        </p:nvSpPr>
        <p:spPr>
          <a:xfrm rot="10800000">
            <a:off x="6780678" y="767110"/>
            <a:ext cx="436295" cy="1069809"/>
          </a:xfrm>
          <a:prstGeom prst="leftBrace">
            <a:avLst>
              <a:gd name="adj1" fmla="val 173642"/>
              <a:gd name="adj2" fmla="val 50000"/>
            </a:avLst>
          </a:prstGeom>
          <a:no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descr="bracket"/>
          <p:cNvSpPr/>
          <p:nvPr/>
        </p:nvSpPr>
        <p:spPr>
          <a:xfrm rot="10800000">
            <a:off x="6750556" y="3001496"/>
            <a:ext cx="436295" cy="1069809"/>
          </a:xfrm>
          <a:prstGeom prst="leftBrace">
            <a:avLst>
              <a:gd name="adj1" fmla="val 173642"/>
              <a:gd name="adj2" fmla="val 50000"/>
            </a:avLst>
          </a:prstGeom>
          <a:no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e 29" descr="bracket"/>
          <p:cNvSpPr/>
          <p:nvPr/>
        </p:nvSpPr>
        <p:spPr>
          <a:xfrm rot="10800000">
            <a:off x="6756069" y="4150592"/>
            <a:ext cx="436295" cy="693311"/>
          </a:xfrm>
          <a:prstGeom prst="leftBrace">
            <a:avLst>
              <a:gd name="adj1" fmla="val 173642"/>
              <a:gd name="adj2" fmla="val 50000"/>
            </a:avLst>
          </a:prstGeom>
          <a:no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 Placeholder 28"/>
          <p:cNvSpPr txBox="1">
            <a:spLocks/>
          </p:cNvSpPr>
          <p:nvPr/>
        </p:nvSpPr>
        <p:spPr>
          <a:xfrm rot="19690064">
            <a:off x="-446656" y="3323428"/>
            <a:ext cx="2150109" cy="1126069"/>
          </a:xfrm>
          <a:prstGeom prst="rect">
            <a:avLst/>
          </a:prstGeom>
          <a:noFill/>
          <a:ln>
            <a:noFill/>
          </a:ln>
        </p:spPr>
        <p:txBody>
          <a:bodyPr wrap="square" rtlCol="0" anchor="ctr" anchorCtr="0">
            <a:no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dirty="0">
                <a:solidFill>
                  <a:schemeClr val="bg1"/>
                </a:solidFill>
              </a:rPr>
              <a:t>taxonomy of adaptations</a:t>
            </a:r>
          </a:p>
        </p:txBody>
      </p:sp>
      <p:sp>
        <p:nvSpPr>
          <p:cNvPr id="61" name="Oval 60"/>
          <p:cNvSpPr/>
          <p:nvPr/>
        </p:nvSpPr>
        <p:spPr>
          <a:xfrm>
            <a:off x="162338" y="113427"/>
            <a:ext cx="3599001" cy="110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Taxonomy of intervention adaptations</a:t>
            </a:r>
          </a:p>
        </p:txBody>
      </p:sp>
      <p:sp>
        <p:nvSpPr>
          <p:cNvPr id="2" name="Title 1" hidden="1">
            <a:extLst>
              <a:ext uri="{FF2B5EF4-FFF2-40B4-BE49-F238E27FC236}">
                <a16:creationId xmlns:a16="http://schemas.microsoft.com/office/drawing/2014/main" id="{D3604CE5-5BBC-43CF-B70A-DCFA3152F8E6}"/>
              </a:ext>
            </a:extLst>
          </p:cNvPr>
          <p:cNvSpPr>
            <a:spLocks noGrp="1"/>
          </p:cNvSpPr>
          <p:nvPr>
            <p:ph type="title"/>
          </p:nvPr>
        </p:nvSpPr>
        <p:spPr/>
        <p:txBody>
          <a:bodyPr/>
          <a:lstStyle/>
          <a:p>
            <a:r>
              <a:rPr lang="en-US" dirty="0"/>
              <a:t>Slide 43</a:t>
            </a:r>
          </a:p>
        </p:txBody>
      </p:sp>
    </p:spTree>
    <p:extLst>
      <p:ext uri="{BB962C8B-B14F-4D97-AF65-F5344CB8AC3E}">
        <p14:creationId xmlns:p14="http://schemas.microsoft.com/office/powerpoint/2010/main" val="13575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1"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000"/>
                                        <p:tgtEl>
                                          <p:spTgt spid="19"/>
                                        </p:tgtEl>
                                      </p:cBhvr>
                                    </p:animEffect>
                                  </p:childTnLst>
                                </p:cTn>
                              </p:par>
                              <p:par>
                                <p:cTn id="72" presetID="42" presetClass="path" presetSubtype="0" accel="50000" decel="50000" fill="hold" grpId="0" nodeType="withEffect">
                                  <p:stCondLst>
                                    <p:cond delay="0"/>
                                  </p:stCondLst>
                                  <p:childTnLst>
                                    <p:animMotion origin="layout" path="M 0.27239 0.21737 L 2.77778E-6 -4.44444E-6 " pathEditMode="relative" rAng="0" ptsTypes="AA">
                                      <p:cBhvr>
                                        <p:cTn id="73" dur="2000" fill="hold"/>
                                        <p:tgtEl>
                                          <p:spTgt spid="19"/>
                                        </p:tgtEl>
                                        <p:attrNameLst>
                                          <p:attrName>ppt_x</p:attrName>
                                          <p:attrName>ppt_y</p:attrName>
                                        </p:attrNameLst>
                                      </p:cBhvr>
                                      <p:rCtr x="-13628" y="-10880"/>
                                    </p:animMotion>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000"/>
                                        <p:tgtEl>
                                          <p:spTgt spid="23"/>
                                        </p:tgtEl>
                                      </p:cBhvr>
                                    </p:animEffect>
                                  </p:childTnLst>
                                </p:cTn>
                              </p:par>
                              <p:par>
                                <p:cTn id="77" presetID="42" presetClass="path" presetSubtype="0" accel="50000" decel="50000" fill="hold" grpId="1" nodeType="withEffect">
                                  <p:stCondLst>
                                    <p:cond delay="0"/>
                                  </p:stCondLst>
                                  <p:childTnLst>
                                    <p:animMotion origin="layout" path="M 0.27257 0.13426 L 2.77778E-6 2.59259E-6 " pathEditMode="relative" rAng="0" ptsTypes="AA">
                                      <p:cBhvr>
                                        <p:cTn id="78" dur="2000" fill="hold"/>
                                        <p:tgtEl>
                                          <p:spTgt spid="23"/>
                                        </p:tgtEl>
                                        <p:attrNameLst>
                                          <p:attrName>ppt_x</p:attrName>
                                          <p:attrName>ppt_y</p:attrName>
                                        </p:attrNameLst>
                                      </p:cBhvr>
                                      <p:rCtr x="-13628" y="-6713"/>
                                    </p:animMotion>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2000"/>
                                        <p:tgtEl>
                                          <p:spTgt spid="22"/>
                                        </p:tgtEl>
                                      </p:cBhvr>
                                    </p:animEffect>
                                  </p:childTnLst>
                                </p:cTn>
                              </p:par>
                              <p:par>
                                <p:cTn id="82" presetID="42" presetClass="path" presetSubtype="0" accel="50000" decel="50000" fill="hold" grpId="1" nodeType="withEffect">
                                  <p:stCondLst>
                                    <p:cond delay="0"/>
                                  </p:stCondLst>
                                  <p:childTnLst>
                                    <p:animMotion origin="layout" path="M 0.27257 0.05556 L 2.77778E-6 -3.7037E-7 " pathEditMode="relative" rAng="0" ptsTypes="AA">
                                      <p:cBhvr>
                                        <p:cTn id="83" dur="2000" fill="hold"/>
                                        <p:tgtEl>
                                          <p:spTgt spid="22"/>
                                        </p:tgtEl>
                                        <p:attrNameLst>
                                          <p:attrName>ppt_x</p:attrName>
                                          <p:attrName>ppt_y</p:attrName>
                                        </p:attrNameLst>
                                      </p:cBhvr>
                                      <p:rCtr x="-13628" y="-2778"/>
                                    </p:animMotion>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2100"/>
                                        <p:tgtEl>
                                          <p:spTgt spid="20"/>
                                        </p:tgtEl>
                                      </p:cBhvr>
                                    </p:animEffect>
                                  </p:childTnLst>
                                </p:cTn>
                              </p:par>
                              <p:par>
                                <p:cTn id="87" presetID="42" presetClass="path" presetSubtype="0" accel="50000" decel="50000" fill="hold" grpId="1" nodeType="withEffect">
                                  <p:stCondLst>
                                    <p:cond delay="0"/>
                                  </p:stCondLst>
                                  <p:childTnLst>
                                    <p:animMotion origin="layout" path="M 0.27361 -0.02916 L 2.77778E-6 -3.33333E-6 " pathEditMode="relative" rAng="0" ptsTypes="AA">
                                      <p:cBhvr>
                                        <p:cTn id="88" dur="2000" fill="hold"/>
                                        <p:tgtEl>
                                          <p:spTgt spid="20"/>
                                        </p:tgtEl>
                                        <p:attrNameLst>
                                          <p:attrName>ppt_x</p:attrName>
                                          <p:attrName>ppt_y</p:attrName>
                                        </p:attrNameLst>
                                      </p:cBhvr>
                                      <p:rCtr x="-13681" y="1458"/>
                                    </p:animMotion>
                                  </p:childTnLst>
                                </p:cTn>
                              </p:par>
                              <p:par>
                                <p:cTn id="89" presetID="10"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2000"/>
                                        <p:tgtEl>
                                          <p:spTgt spid="21"/>
                                        </p:tgtEl>
                                      </p:cBhvr>
                                    </p:animEffect>
                                  </p:childTnLst>
                                </p:cTn>
                              </p:par>
                              <p:par>
                                <p:cTn id="92" presetID="42" presetClass="path" presetSubtype="0" accel="50000" decel="50000" fill="hold" grpId="1" nodeType="withEffect">
                                  <p:stCondLst>
                                    <p:cond delay="0"/>
                                  </p:stCondLst>
                                  <p:childTnLst>
                                    <p:animMotion origin="layout" path="M 0.27257 -0.10857 L 2.77778E-6 3.7037E-6 " pathEditMode="relative" rAng="0" ptsTypes="AA">
                                      <p:cBhvr>
                                        <p:cTn id="93" dur="2000" fill="hold"/>
                                        <p:tgtEl>
                                          <p:spTgt spid="21"/>
                                        </p:tgtEl>
                                        <p:attrNameLst>
                                          <p:attrName>ppt_x</p:attrName>
                                          <p:attrName>ppt_y</p:attrName>
                                        </p:attrNameLst>
                                      </p:cBhvr>
                                      <p:rCtr x="-13628" y="5417"/>
                                    </p:animMotion>
                                  </p:childTnLst>
                                </p:cTn>
                              </p:par>
                              <p:par>
                                <p:cTn id="94" presetID="22" presetClass="entr" presetSubtype="2" fill="hold" grpId="0" nodeType="withEffect">
                                  <p:stCondLst>
                                    <p:cond delay="700"/>
                                  </p:stCondLst>
                                  <p:childTnLst>
                                    <p:set>
                                      <p:cBhvr>
                                        <p:cTn id="95" dur="1" fill="hold">
                                          <p:stCondLst>
                                            <p:cond delay="0"/>
                                          </p:stCondLst>
                                        </p:cTn>
                                        <p:tgtEl>
                                          <p:spTgt spid="25"/>
                                        </p:tgtEl>
                                        <p:attrNameLst>
                                          <p:attrName>style.visibility</p:attrName>
                                        </p:attrNameLst>
                                      </p:cBhvr>
                                      <p:to>
                                        <p:strVal val="visible"/>
                                      </p:to>
                                    </p:set>
                                    <p:animEffect transition="in" filter="wipe(right)">
                                      <p:cBhvr>
                                        <p:cTn id="96" dur="17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11"/>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0"/>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hidden"/>
                                      </p:to>
                                    </p:set>
                                  </p:childTnLst>
                                </p:cTn>
                              </p:par>
                            </p:childTnLst>
                          </p:cTn>
                        </p:par>
                        <p:par>
                          <p:cTn id="111" fill="hold">
                            <p:stCondLst>
                              <p:cond delay="0"/>
                            </p:stCondLst>
                            <p:childTnLst>
                              <p:par>
                                <p:cTn id="112" presetID="1" presetClass="entr" presetSubtype="0" fill="hold" grpId="0" nodeType="after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p:bldP spid="14" grpId="0" animBg="1"/>
      <p:bldP spid="14" grpId="1" animBg="1"/>
      <p:bldP spid="15" grpId="0" animBg="1"/>
      <p:bldP spid="15" grpId="1" animBg="1"/>
      <p:bldP spid="16" grpId="0"/>
      <p:bldP spid="16" grpId="1"/>
      <p:bldP spid="17" grpId="0" animBg="1"/>
      <p:bldP spid="18" grpId="0" animBg="1"/>
      <p:bldP spid="19" grpId="0"/>
      <p:bldP spid="19" grpId="1"/>
      <p:bldP spid="20" grpId="0"/>
      <p:bldP spid="20" grpId="1"/>
      <p:bldP spid="21" grpId="0"/>
      <p:bldP spid="21" grpId="1"/>
      <p:bldP spid="22" grpId="0"/>
      <p:bldP spid="22" grpId="1"/>
      <p:bldP spid="23" grpId="0"/>
      <p:bldP spid="23" grpId="1"/>
      <p:bldP spid="24" grpId="0" animBg="1"/>
      <p:bldP spid="25" grpId="0" animBg="1"/>
      <p:bldP spid="26" grpId="0"/>
      <p:bldP spid="27" grpId="0"/>
      <p:bldP spid="28" grpId="0" animBg="1"/>
      <p:bldP spid="29" grpId="0" animBg="1"/>
      <p:bldP spid="30" grpId="0" animBg="1"/>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12" name="Rectangle 11"/>
          <p:cNvSpPr/>
          <p:nvPr/>
        </p:nvSpPr>
        <p:spPr>
          <a:xfrm>
            <a:off x="4087091" y="45558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5F6C8EB-291C-4F38-9DCC-E76B4B079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960C1573-02FA-4086-98B4-4BA767A62554}"/>
              </a:ext>
            </a:extLst>
          </p:cNvPr>
          <p:cNvSpPr>
            <a:spLocks noGrp="1"/>
          </p:cNvSpPr>
          <p:nvPr>
            <p:ph type="title"/>
          </p:nvPr>
        </p:nvSpPr>
        <p:spPr/>
        <p:txBody>
          <a:bodyPr/>
          <a:lstStyle/>
          <a:p>
            <a:r>
              <a:rPr lang="en-US" dirty="0"/>
              <a:t>Slide 44</a:t>
            </a:r>
          </a:p>
        </p:txBody>
      </p:sp>
    </p:spTree>
    <p:extLst>
      <p:ext uri="{BB962C8B-B14F-4D97-AF65-F5344CB8AC3E}">
        <p14:creationId xmlns:p14="http://schemas.microsoft.com/office/powerpoint/2010/main" val="36972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from Module 1</a:t>
            </a:r>
          </a:p>
        </p:txBody>
      </p:sp>
      <p:sp>
        <p:nvSpPr>
          <p:cNvPr id="4" name="Slide Number Placeholder 3"/>
          <p:cNvSpPr>
            <a:spLocks noGrp="1"/>
          </p:cNvSpPr>
          <p:nvPr>
            <p:ph type="sldNum" sz="quarter" idx="12"/>
          </p:nvPr>
        </p:nvSpPr>
        <p:spPr/>
        <p:txBody>
          <a:bodyPr/>
          <a:lstStyle/>
          <a:p>
            <a:fld id="{569CA132-ADD6-4B72-B5E1-B86F7979C603}" type="slidenum">
              <a:rPr lang="en-US" smtClean="0"/>
              <a:t>45</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r>
              <a:rPr lang="en-US" dirty="0"/>
              <a:t>Powell, S. R., &amp; Stecker, P. M. (2014). Using data-based individualization to intensify mathematics intervention for students with disabilities. </a:t>
            </a:r>
            <a:r>
              <a:rPr lang="en-US" i="1" dirty="0"/>
              <a:t>Teaching Exceptional Children, 46</a:t>
            </a:r>
            <a:r>
              <a:rPr lang="en-US" dirty="0"/>
              <a:t>(4), 31–37. doi:10.1177/0040059914523735</a:t>
            </a:r>
          </a:p>
        </p:txBody>
      </p:sp>
      <p:pic>
        <p:nvPicPr>
          <p:cNvPr id="9" name="Picture 8">
            <a:extLst>
              <a:ext uri="{C183D7F6-B498-43B3-948B-1728B52AA6E4}">
                <adec:decorative xmlns:adec="http://schemas.microsoft.com/office/drawing/2017/decorative" val="1"/>
              </a:ext>
            </a:extLst>
          </p:cNvPr>
          <p:cNvPicPr>
            <a:picLocks/>
          </p:cNvPicPr>
          <p:nvPr/>
        </p:nvPicPr>
        <p:blipFill rotWithShape="1">
          <a:blip r:embed="rId3" cstate="hqprint">
            <a:extLst>
              <a:ext uri="{BEBA8EAE-BF5A-486C-A8C5-ECC9F3942E4B}">
                <a14:imgProps xmlns:a14="http://schemas.microsoft.com/office/drawing/2010/main">
                  <a14:imgLayer r:embed="rId4">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3708359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4" name="TextBox 3"/>
          <p:cNvSpPr txBox="1"/>
          <p:nvPr/>
        </p:nvSpPr>
        <p:spPr>
          <a:xfrm>
            <a:off x="203200" y="1079500"/>
            <a:ext cx="3759201" cy="923330"/>
          </a:xfrm>
          <a:prstGeom prst="rect">
            <a:avLst/>
          </a:prstGeom>
          <a:noFill/>
        </p:spPr>
        <p:txBody>
          <a:bodyPr wrap="square" rtlCol="0">
            <a:spAutoFit/>
          </a:bodyPr>
          <a:lstStyle/>
          <a:p>
            <a:r>
              <a:rPr lang="en-US" dirty="0">
                <a:solidFill>
                  <a:schemeClr val="bg1"/>
                </a:solidFill>
              </a:rPr>
              <a:t>Ensure that you are implementing the intervention or strategy with fidelity</a:t>
            </a:r>
          </a:p>
        </p:txBody>
      </p:sp>
      <p:pic>
        <p:nvPicPr>
          <p:cNvPr id="10" name="Picture 9" descr="Directions for Cover, Copy, and Compare"/>
          <p:cNvPicPr>
            <a:picLocks noChangeAspect="1"/>
          </p:cNvPicPr>
          <p:nvPr/>
        </p:nvPicPr>
        <p:blipFill>
          <a:blip r:embed="rId2"/>
          <a:stretch>
            <a:fillRect/>
          </a:stretch>
        </p:blipFill>
        <p:spPr>
          <a:xfrm>
            <a:off x="203200" y="2463461"/>
            <a:ext cx="5168900" cy="2362200"/>
          </a:xfrm>
          <a:prstGeom prst="rect">
            <a:avLst/>
          </a:prstGeom>
        </p:spPr>
      </p:pic>
      <p:sp>
        <p:nvSpPr>
          <p:cNvPr id="3" name="Title 2" hidden="1">
            <a:extLst>
              <a:ext uri="{FF2B5EF4-FFF2-40B4-BE49-F238E27FC236}">
                <a16:creationId xmlns:a16="http://schemas.microsoft.com/office/drawing/2014/main" id="{44C71FED-325B-40F6-B5DD-B316F19F1DCB}"/>
              </a:ext>
            </a:extLst>
          </p:cNvPr>
          <p:cNvSpPr>
            <a:spLocks noGrp="1"/>
          </p:cNvSpPr>
          <p:nvPr>
            <p:ph type="title"/>
          </p:nvPr>
        </p:nvSpPr>
        <p:spPr/>
        <p:txBody>
          <a:bodyPr/>
          <a:lstStyle/>
          <a:p>
            <a:r>
              <a:rPr lang="en-US" dirty="0"/>
              <a:t>Slide 46</a:t>
            </a:r>
          </a:p>
        </p:txBody>
      </p:sp>
    </p:spTree>
    <p:extLst>
      <p:ext uri="{BB962C8B-B14F-4D97-AF65-F5344CB8AC3E}">
        <p14:creationId xmlns:p14="http://schemas.microsoft.com/office/powerpoint/2010/main" val="14537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pic>
        <p:nvPicPr>
          <p:cNvPr id="3" name="Picture 2" descr="checklist for math fact flash cards"/>
          <p:cNvPicPr>
            <a:picLocks noChangeAspect="1"/>
          </p:cNvPicPr>
          <p:nvPr/>
        </p:nvPicPr>
        <p:blipFill>
          <a:blip r:embed="rId2"/>
          <a:stretch>
            <a:fillRect/>
          </a:stretch>
        </p:blipFill>
        <p:spPr>
          <a:xfrm>
            <a:off x="360404" y="2002830"/>
            <a:ext cx="3444792" cy="4288592"/>
          </a:xfrm>
          <a:prstGeom prst="rect">
            <a:avLst/>
          </a:prstGeom>
        </p:spPr>
      </p:pic>
      <p:sp>
        <p:nvSpPr>
          <p:cNvPr id="4" name="TextBox 3"/>
          <p:cNvSpPr txBox="1"/>
          <p:nvPr/>
        </p:nvSpPr>
        <p:spPr>
          <a:xfrm>
            <a:off x="203200" y="1079500"/>
            <a:ext cx="3759201" cy="923330"/>
          </a:xfrm>
          <a:prstGeom prst="rect">
            <a:avLst/>
          </a:prstGeom>
          <a:noFill/>
        </p:spPr>
        <p:txBody>
          <a:bodyPr wrap="square" rtlCol="0">
            <a:spAutoFit/>
          </a:bodyPr>
          <a:lstStyle/>
          <a:p>
            <a:r>
              <a:rPr lang="en-US" dirty="0">
                <a:solidFill>
                  <a:schemeClr val="bg1"/>
                </a:solidFill>
              </a:rPr>
              <a:t>Ensure that you are implementing the intervention or strategy with fidelity</a:t>
            </a:r>
          </a:p>
        </p:txBody>
      </p:sp>
      <p:sp>
        <p:nvSpPr>
          <p:cNvPr id="6" name="TextBox 5"/>
          <p:cNvSpPr txBox="1"/>
          <p:nvPr/>
        </p:nvSpPr>
        <p:spPr>
          <a:xfrm rot="16200000">
            <a:off x="8298703" y="5334001"/>
            <a:ext cx="1413592" cy="276999"/>
          </a:xfrm>
          <a:prstGeom prst="rect">
            <a:avLst/>
          </a:prstGeom>
          <a:noFill/>
        </p:spPr>
        <p:txBody>
          <a:bodyPr wrap="none" rtlCol="0">
            <a:spAutoFit/>
          </a:bodyPr>
          <a:lstStyle/>
          <a:p>
            <a:r>
              <a:rPr lang="en-US" sz="1200" dirty="0">
                <a:solidFill>
                  <a:schemeClr val="accent2"/>
                </a:solidFill>
              </a:rPr>
              <a:t>Fuchs et al. (2008)</a:t>
            </a:r>
          </a:p>
        </p:txBody>
      </p:sp>
      <p:pic>
        <p:nvPicPr>
          <p:cNvPr id="7" name="Picture 6" descr="checklist for math fact flash card continued"/>
          <p:cNvPicPr>
            <a:picLocks noChangeAspect="1"/>
          </p:cNvPicPr>
          <p:nvPr/>
        </p:nvPicPr>
        <p:blipFill>
          <a:blip r:embed="rId3"/>
          <a:stretch>
            <a:fillRect/>
          </a:stretch>
        </p:blipFill>
        <p:spPr>
          <a:xfrm>
            <a:off x="2805516" y="2415593"/>
            <a:ext cx="3422809" cy="4700221"/>
          </a:xfrm>
          <a:prstGeom prst="rect">
            <a:avLst/>
          </a:prstGeom>
        </p:spPr>
      </p:pic>
      <p:sp>
        <p:nvSpPr>
          <p:cNvPr id="8" name="Title 7" hidden="1">
            <a:extLst>
              <a:ext uri="{FF2B5EF4-FFF2-40B4-BE49-F238E27FC236}">
                <a16:creationId xmlns:a16="http://schemas.microsoft.com/office/drawing/2014/main" id="{4792A8E5-0003-4616-B0AB-541574CB7321}"/>
              </a:ext>
            </a:extLst>
          </p:cNvPr>
          <p:cNvSpPr>
            <a:spLocks noGrp="1"/>
          </p:cNvSpPr>
          <p:nvPr>
            <p:ph type="title"/>
          </p:nvPr>
        </p:nvSpPr>
        <p:spPr/>
        <p:txBody>
          <a:bodyPr/>
          <a:lstStyle/>
          <a:p>
            <a:r>
              <a:rPr lang="en-US" dirty="0"/>
              <a:t>Slide 47</a:t>
            </a:r>
          </a:p>
        </p:txBody>
      </p:sp>
    </p:spTree>
    <p:extLst>
      <p:ext uri="{BB962C8B-B14F-4D97-AF65-F5344CB8AC3E}">
        <p14:creationId xmlns:p14="http://schemas.microsoft.com/office/powerpoint/2010/main" val="39816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0" name="TextBox 9"/>
          <p:cNvSpPr txBox="1"/>
          <p:nvPr/>
        </p:nvSpPr>
        <p:spPr>
          <a:xfrm>
            <a:off x="203200" y="1536700"/>
            <a:ext cx="3759201" cy="923330"/>
          </a:xfrm>
          <a:prstGeom prst="rect">
            <a:avLst/>
          </a:prstGeom>
          <a:noFill/>
        </p:spPr>
        <p:txBody>
          <a:bodyPr wrap="square" rtlCol="0">
            <a:spAutoFit/>
          </a:bodyPr>
          <a:lstStyle/>
          <a:p>
            <a:r>
              <a:rPr lang="en-US" dirty="0">
                <a:solidFill>
                  <a:schemeClr val="bg1"/>
                </a:solidFill>
              </a:rPr>
              <a:t>May want to incorporate strategies to improve self-regulation and minimize nonproductive behavior</a:t>
            </a:r>
          </a:p>
        </p:txBody>
      </p:sp>
      <p:pic>
        <p:nvPicPr>
          <p:cNvPr id="13" name="Picture 12" descr="picture of a puzzle"/>
          <p:cNvPicPr>
            <a:picLocks noChangeAspect="1"/>
          </p:cNvPicPr>
          <p:nvPr/>
        </p:nvPicPr>
        <p:blipFill>
          <a:blip r:embed="rId2"/>
          <a:stretch>
            <a:fillRect/>
          </a:stretch>
        </p:blipFill>
        <p:spPr>
          <a:xfrm>
            <a:off x="2355229" y="3187361"/>
            <a:ext cx="1944344" cy="2900986"/>
          </a:xfrm>
          <a:prstGeom prst="rect">
            <a:avLst/>
          </a:prstGeom>
        </p:spPr>
      </p:pic>
      <p:sp>
        <p:nvSpPr>
          <p:cNvPr id="14" name="TextBox 13"/>
          <p:cNvSpPr txBox="1"/>
          <p:nvPr/>
        </p:nvSpPr>
        <p:spPr>
          <a:xfrm rot="16200000">
            <a:off x="7913266" y="4942391"/>
            <a:ext cx="2183034" cy="276999"/>
          </a:xfrm>
          <a:prstGeom prst="rect">
            <a:avLst/>
          </a:prstGeom>
          <a:noFill/>
        </p:spPr>
        <p:txBody>
          <a:bodyPr wrap="none" rtlCol="0">
            <a:spAutoFit/>
          </a:bodyPr>
          <a:lstStyle/>
          <a:p>
            <a:r>
              <a:rPr lang="en-US" sz="1200" dirty="0">
                <a:solidFill>
                  <a:schemeClr val="accent2"/>
                </a:solidFill>
              </a:rPr>
              <a:t>Powell, Driver, &amp; Julian (2015)</a:t>
            </a:r>
          </a:p>
        </p:txBody>
      </p:sp>
      <p:grpSp>
        <p:nvGrpSpPr>
          <p:cNvPr id="22" name="Group 21" descr="counting by dashes to 7 "/>
          <p:cNvGrpSpPr/>
          <p:nvPr/>
        </p:nvGrpSpPr>
        <p:grpSpPr>
          <a:xfrm>
            <a:off x="203200" y="2680016"/>
            <a:ext cx="2057400" cy="1144573"/>
            <a:chOff x="3276600" y="2844800"/>
            <a:chExt cx="2057400" cy="1144573"/>
          </a:xfrm>
        </p:grpSpPr>
        <p:sp>
          <p:nvSpPr>
            <p:cNvPr id="11" name="Rectangle 10"/>
            <p:cNvSpPr/>
            <p:nvPr/>
          </p:nvSpPr>
          <p:spPr>
            <a:xfrm>
              <a:off x="3276600" y="2844800"/>
              <a:ext cx="2057400" cy="11445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619500" y="3048000"/>
              <a:ext cx="0" cy="749300"/>
            </a:xfrm>
            <a:custGeom>
              <a:avLst/>
              <a:gdLst>
                <a:gd name="connsiteX0" fmla="*/ 0 w 0"/>
                <a:gd name="connsiteY0" fmla="*/ 0 h 749300"/>
                <a:gd name="connsiteX1" fmla="*/ 0 w 0"/>
                <a:gd name="connsiteY1" fmla="*/ 749300 h 749300"/>
              </a:gdLst>
              <a:ahLst/>
              <a:cxnLst>
                <a:cxn ang="0">
                  <a:pos x="connsiteX0" y="connsiteY0"/>
                </a:cxn>
                <a:cxn ang="0">
                  <a:pos x="connsiteX1" y="connsiteY1"/>
                </a:cxn>
              </a:cxnLst>
              <a:rect l="l" t="t" r="r" b="b"/>
              <a:pathLst>
                <a:path h="749300">
                  <a:moveTo>
                    <a:pt x="0" y="0"/>
                  </a:moveTo>
                  <a:lnTo>
                    <a:pt x="0" y="749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810000" y="3042436"/>
              <a:ext cx="0" cy="749300"/>
            </a:xfrm>
            <a:custGeom>
              <a:avLst/>
              <a:gdLst>
                <a:gd name="connsiteX0" fmla="*/ 0 w 0"/>
                <a:gd name="connsiteY0" fmla="*/ 0 h 749300"/>
                <a:gd name="connsiteX1" fmla="*/ 0 w 0"/>
                <a:gd name="connsiteY1" fmla="*/ 749300 h 749300"/>
              </a:gdLst>
              <a:ahLst/>
              <a:cxnLst>
                <a:cxn ang="0">
                  <a:pos x="connsiteX0" y="connsiteY0"/>
                </a:cxn>
                <a:cxn ang="0">
                  <a:pos x="connsiteX1" y="connsiteY1"/>
                </a:cxn>
              </a:cxnLst>
              <a:rect l="l" t="t" r="r" b="b"/>
              <a:pathLst>
                <a:path h="749300">
                  <a:moveTo>
                    <a:pt x="0" y="0"/>
                  </a:moveTo>
                  <a:lnTo>
                    <a:pt x="0" y="749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962400" y="3075289"/>
              <a:ext cx="0" cy="749300"/>
            </a:xfrm>
            <a:custGeom>
              <a:avLst/>
              <a:gdLst>
                <a:gd name="connsiteX0" fmla="*/ 0 w 0"/>
                <a:gd name="connsiteY0" fmla="*/ 0 h 749300"/>
                <a:gd name="connsiteX1" fmla="*/ 0 w 0"/>
                <a:gd name="connsiteY1" fmla="*/ 749300 h 749300"/>
              </a:gdLst>
              <a:ahLst/>
              <a:cxnLst>
                <a:cxn ang="0">
                  <a:pos x="connsiteX0" y="connsiteY0"/>
                </a:cxn>
                <a:cxn ang="0">
                  <a:pos x="connsiteX1" y="connsiteY1"/>
                </a:cxn>
              </a:cxnLst>
              <a:rect l="l" t="t" r="r" b="b"/>
              <a:pathLst>
                <a:path h="749300">
                  <a:moveTo>
                    <a:pt x="0" y="0"/>
                  </a:moveTo>
                  <a:lnTo>
                    <a:pt x="0" y="749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114800" y="3124200"/>
              <a:ext cx="56075" cy="723900"/>
            </a:xfrm>
            <a:custGeom>
              <a:avLst/>
              <a:gdLst>
                <a:gd name="connsiteX0" fmla="*/ 25400 w 56075"/>
                <a:gd name="connsiteY0" fmla="*/ 0 h 723900"/>
                <a:gd name="connsiteX1" fmla="*/ 38100 w 56075"/>
                <a:gd name="connsiteY1" fmla="*/ 546100 h 723900"/>
                <a:gd name="connsiteX2" fmla="*/ 38100 w 56075"/>
                <a:gd name="connsiteY2" fmla="*/ 723900 h 723900"/>
                <a:gd name="connsiteX3" fmla="*/ 0 w 56075"/>
                <a:gd name="connsiteY3" fmla="*/ 711200 h 723900"/>
              </a:gdLst>
              <a:ahLst/>
              <a:cxnLst>
                <a:cxn ang="0">
                  <a:pos x="connsiteX0" y="connsiteY0"/>
                </a:cxn>
                <a:cxn ang="0">
                  <a:pos x="connsiteX1" y="connsiteY1"/>
                </a:cxn>
                <a:cxn ang="0">
                  <a:pos x="connsiteX2" y="connsiteY2"/>
                </a:cxn>
                <a:cxn ang="0">
                  <a:pos x="connsiteX3" y="connsiteY3"/>
                </a:cxn>
              </a:cxnLst>
              <a:rect l="l" t="t" r="r" b="b"/>
              <a:pathLst>
                <a:path w="56075" h="723900">
                  <a:moveTo>
                    <a:pt x="25400" y="0"/>
                  </a:moveTo>
                  <a:cubicBezTo>
                    <a:pt x="29633" y="182033"/>
                    <a:pt x="30520" y="364175"/>
                    <a:pt x="38100" y="546100"/>
                  </a:cubicBezTo>
                  <a:cubicBezTo>
                    <a:pt x="46677" y="751956"/>
                    <a:pt x="73857" y="402091"/>
                    <a:pt x="38100" y="723900"/>
                  </a:cubicBezTo>
                  <a:lnTo>
                    <a:pt x="0" y="7112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429000" y="3149600"/>
              <a:ext cx="1028700" cy="609600"/>
            </a:xfrm>
            <a:custGeom>
              <a:avLst/>
              <a:gdLst>
                <a:gd name="connsiteX0" fmla="*/ 0 w 1028700"/>
                <a:gd name="connsiteY0" fmla="*/ 0 h 609600"/>
                <a:gd name="connsiteX1" fmla="*/ 88900 w 1028700"/>
                <a:gd name="connsiteY1" fmla="*/ 12700 h 609600"/>
                <a:gd name="connsiteX2" fmla="*/ 203200 w 1028700"/>
                <a:gd name="connsiteY2" fmla="*/ 25400 h 609600"/>
                <a:gd name="connsiteX3" fmla="*/ 342900 w 1028700"/>
                <a:gd name="connsiteY3" fmla="*/ 76200 h 609600"/>
                <a:gd name="connsiteX4" fmla="*/ 774700 w 1028700"/>
                <a:gd name="connsiteY4" fmla="*/ 342900 h 609600"/>
                <a:gd name="connsiteX5" fmla="*/ 863600 w 1028700"/>
                <a:gd name="connsiteY5" fmla="*/ 419100 h 609600"/>
                <a:gd name="connsiteX6" fmla="*/ 1016000 w 1028700"/>
                <a:gd name="connsiteY6" fmla="*/ 571500 h 609600"/>
                <a:gd name="connsiteX7" fmla="*/ 1028700 w 1028700"/>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700" h="609600">
                  <a:moveTo>
                    <a:pt x="0" y="0"/>
                  </a:moveTo>
                  <a:lnTo>
                    <a:pt x="88900" y="12700"/>
                  </a:lnTo>
                  <a:cubicBezTo>
                    <a:pt x="126938" y="17455"/>
                    <a:pt x="166010" y="16103"/>
                    <a:pt x="203200" y="25400"/>
                  </a:cubicBezTo>
                  <a:cubicBezTo>
                    <a:pt x="251270" y="37418"/>
                    <a:pt x="297162" y="57142"/>
                    <a:pt x="342900" y="76200"/>
                  </a:cubicBezTo>
                  <a:cubicBezTo>
                    <a:pt x="523406" y="151411"/>
                    <a:pt x="609700" y="201472"/>
                    <a:pt x="774700" y="342900"/>
                  </a:cubicBezTo>
                  <a:cubicBezTo>
                    <a:pt x="804333" y="368300"/>
                    <a:pt x="835266" y="392258"/>
                    <a:pt x="863600" y="419100"/>
                  </a:cubicBezTo>
                  <a:cubicBezTo>
                    <a:pt x="915754" y="468509"/>
                    <a:pt x="1016000" y="571500"/>
                    <a:pt x="1016000" y="571500"/>
                  </a:cubicBezTo>
                  <a:lnTo>
                    <a:pt x="1028700" y="609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686300" y="3149600"/>
              <a:ext cx="0" cy="635000"/>
            </a:xfrm>
            <a:custGeom>
              <a:avLst/>
              <a:gdLst>
                <a:gd name="connsiteX0" fmla="*/ 0 w 0"/>
                <a:gd name="connsiteY0" fmla="*/ 0 h 635000"/>
                <a:gd name="connsiteX1" fmla="*/ 0 w 0"/>
                <a:gd name="connsiteY1" fmla="*/ 635000 h 635000"/>
              </a:gdLst>
              <a:ahLst/>
              <a:cxnLst>
                <a:cxn ang="0">
                  <a:pos x="connsiteX0" y="connsiteY0"/>
                </a:cxn>
                <a:cxn ang="0">
                  <a:pos x="connsiteX1" y="connsiteY1"/>
                </a:cxn>
              </a:cxnLst>
              <a:rect l="l" t="t" r="r" b="b"/>
              <a:pathLst>
                <a:path h="635000">
                  <a:moveTo>
                    <a:pt x="0" y="0"/>
                  </a:moveTo>
                  <a:lnTo>
                    <a:pt x="0" y="6350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838700" y="3111500"/>
              <a:ext cx="0" cy="762000"/>
            </a:xfrm>
            <a:custGeom>
              <a:avLst/>
              <a:gdLst>
                <a:gd name="connsiteX0" fmla="*/ 0 w 0"/>
                <a:gd name="connsiteY0" fmla="*/ 0 h 762000"/>
                <a:gd name="connsiteX1" fmla="*/ 0 w 0"/>
                <a:gd name="connsiteY1" fmla="*/ 762000 h 762000"/>
              </a:gdLst>
              <a:ahLst/>
              <a:cxnLst>
                <a:cxn ang="0">
                  <a:pos x="connsiteX0" y="connsiteY0"/>
                </a:cxn>
                <a:cxn ang="0">
                  <a:pos x="connsiteX1" y="connsiteY1"/>
                </a:cxn>
              </a:cxnLst>
              <a:rect l="l" t="t" r="r" b="b"/>
              <a:pathLst>
                <a:path h="762000">
                  <a:moveTo>
                    <a:pt x="0" y="0"/>
                  </a:moveTo>
                  <a:lnTo>
                    <a:pt x="0" y="7620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hidden="1">
            <a:extLst>
              <a:ext uri="{FF2B5EF4-FFF2-40B4-BE49-F238E27FC236}">
                <a16:creationId xmlns:a16="http://schemas.microsoft.com/office/drawing/2014/main" id="{502FC0D7-20B5-48E7-A457-BC6976E02F12}"/>
              </a:ext>
            </a:extLst>
          </p:cNvPr>
          <p:cNvSpPr>
            <a:spLocks noGrp="1"/>
          </p:cNvSpPr>
          <p:nvPr>
            <p:ph type="title"/>
          </p:nvPr>
        </p:nvSpPr>
        <p:spPr/>
        <p:txBody>
          <a:bodyPr/>
          <a:lstStyle/>
          <a:p>
            <a:r>
              <a:rPr lang="en-US" dirty="0"/>
              <a:t>Slide 48</a:t>
            </a:r>
          </a:p>
        </p:txBody>
      </p:sp>
    </p:spTree>
    <p:extLst>
      <p:ext uri="{BB962C8B-B14F-4D97-AF65-F5344CB8AC3E}">
        <p14:creationId xmlns:p14="http://schemas.microsoft.com/office/powerpoint/2010/main" val="22223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1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0" name="TextBox 9"/>
          <p:cNvSpPr txBox="1"/>
          <p:nvPr/>
        </p:nvSpPr>
        <p:spPr>
          <a:xfrm>
            <a:off x="203200" y="1536700"/>
            <a:ext cx="3759201" cy="923330"/>
          </a:xfrm>
          <a:prstGeom prst="rect">
            <a:avLst/>
          </a:prstGeom>
          <a:noFill/>
        </p:spPr>
        <p:txBody>
          <a:bodyPr wrap="square" rtlCol="0">
            <a:spAutoFit/>
          </a:bodyPr>
          <a:lstStyle/>
          <a:p>
            <a:r>
              <a:rPr lang="en-US" dirty="0">
                <a:solidFill>
                  <a:schemeClr val="bg1"/>
                </a:solidFill>
              </a:rPr>
              <a:t>May want to incorporate strategies to improve self-regulation and minimize nonproductive behavior</a:t>
            </a:r>
          </a:p>
        </p:txBody>
      </p:sp>
      <p:sp>
        <p:nvSpPr>
          <p:cNvPr id="23" name="Rectangle 22"/>
          <p:cNvSpPr/>
          <p:nvPr/>
        </p:nvSpPr>
        <p:spPr>
          <a:xfrm>
            <a:off x="585694" y="2590461"/>
            <a:ext cx="2994212" cy="3418724"/>
          </a:xfrm>
          <a:prstGeom prst="rect">
            <a:avLst/>
          </a:prstGeom>
          <a:solidFill>
            <a:schemeClr val="bg1"/>
          </a:solidFill>
          <a:ln>
            <a:solidFill>
              <a:srgbClr val="00B0F0"/>
            </a:solidFill>
          </a:ln>
        </p:spPr>
        <p:style>
          <a:lnRef idx="3">
            <a:schemeClr val="lt1"/>
          </a:lnRef>
          <a:fillRef idx="1">
            <a:schemeClr val="accent4"/>
          </a:fillRef>
          <a:effectRef idx="1">
            <a:schemeClr val="accent4"/>
          </a:effectRef>
          <a:fontRef idx="minor">
            <a:schemeClr val="lt1"/>
          </a:fontRef>
        </p:style>
        <p:txBody>
          <a:bodyPr rtlCol="0" anchor="ctr"/>
          <a:lstStyle/>
          <a:p>
            <a:pPr algn="ctr" defTabSz="457200"/>
            <a:r>
              <a:rPr lang="en-US" sz="3600" b="1" dirty="0" err="1">
                <a:solidFill>
                  <a:schemeClr val="tx1"/>
                </a:solidFill>
              </a:rPr>
              <a:t>UPSCheck</a:t>
            </a:r>
            <a:endParaRPr lang="en-US" sz="3600" b="1" dirty="0">
              <a:solidFill>
                <a:schemeClr val="tx1"/>
              </a:solidFill>
            </a:endParaRPr>
          </a:p>
          <a:p>
            <a:pPr marL="0" lvl="1" defTabSz="457200"/>
            <a:r>
              <a:rPr lang="en-US" sz="3600" dirty="0">
                <a:solidFill>
                  <a:schemeClr val="tx1"/>
                </a:solidFill>
              </a:rPr>
              <a:t>U</a:t>
            </a:r>
            <a:r>
              <a:rPr lang="en-US" sz="2400" dirty="0">
                <a:solidFill>
                  <a:schemeClr val="tx1"/>
                </a:solidFill>
              </a:rPr>
              <a:t>nderstand</a:t>
            </a:r>
          </a:p>
          <a:p>
            <a:pPr marL="0" lvl="1" defTabSz="457200"/>
            <a:r>
              <a:rPr lang="en-US" sz="3600" dirty="0">
                <a:solidFill>
                  <a:schemeClr val="tx1"/>
                </a:solidFill>
              </a:rPr>
              <a:t>P</a:t>
            </a:r>
            <a:r>
              <a:rPr lang="en-US" sz="2400" dirty="0">
                <a:solidFill>
                  <a:schemeClr val="tx1"/>
                </a:solidFill>
              </a:rPr>
              <a:t>lan</a:t>
            </a:r>
          </a:p>
          <a:p>
            <a:pPr marL="0" lvl="1" defTabSz="457200"/>
            <a:r>
              <a:rPr lang="en-US" sz="3600" dirty="0">
                <a:solidFill>
                  <a:schemeClr val="tx1"/>
                </a:solidFill>
              </a:rPr>
              <a:t>S</a:t>
            </a:r>
            <a:r>
              <a:rPr lang="en-US" sz="2400" dirty="0">
                <a:solidFill>
                  <a:schemeClr val="tx1"/>
                </a:solidFill>
              </a:rPr>
              <a:t>olve</a:t>
            </a:r>
          </a:p>
          <a:p>
            <a:pPr marL="0" lvl="1" defTabSz="457200"/>
            <a:r>
              <a:rPr lang="en-US" sz="3600" dirty="0">
                <a:solidFill>
                  <a:schemeClr val="tx1"/>
                </a:solidFill>
              </a:rPr>
              <a:t>C</a:t>
            </a:r>
            <a:r>
              <a:rPr lang="en-US" sz="2400" dirty="0">
                <a:solidFill>
                  <a:schemeClr val="tx1"/>
                </a:solidFill>
              </a:rPr>
              <a:t>heck</a:t>
            </a:r>
            <a:endParaRPr lang="en-US" dirty="0">
              <a:solidFill>
                <a:schemeClr val="tx1"/>
              </a:solidFill>
            </a:endParaRPr>
          </a:p>
        </p:txBody>
      </p:sp>
      <p:sp>
        <p:nvSpPr>
          <p:cNvPr id="3" name="Title 2" hidden="1">
            <a:extLst>
              <a:ext uri="{FF2B5EF4-FFF2-40B4-BE49-F238E27FC236}">
                <a16:creationId xmlns:a16="http://schemas.microsoft.com/office/drawing/2014/main" id="{9C9B28C4-5D93-4CEB-BBCE-28FBFE75B8FE}"/>
              </a:ext>
            </a:extLst>
          </p:cNvPr>
          <p:cNvSpPr>
            <a:spLocks noGrp="1"/>
          </p:cNvSpPr>
          <p:nvPr>
            <p:ph type="title"/>
          </p:nvPr>
        </p:nvSpPr>
        <p:spPr/>
        <p:txBody>
          <a:bodyPr/>
          <a:lstStyle/>
          <a:p>
            <a:r>
              <a:rPr lang="en-US" dirty="0"/>
              <a:t>Slide 49</a:t>
            </a:r>
          </a:p>
        </p:txBody>
      </p:sp>
    </p:spTree>
    <p:extLst>
      <p:ext uri="{BB962C8B-B14F-4D97-AF65-F5344CB8AC3E}">
        <p14:creationId xmlns:p14="http://schemas.microsoft.com/office/powerpoint/2010/main" val="39427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1019459"/>
          </a:xfrm>
        </p:spPr>
        <p:txBody>
          <a:bodyPr>
            <a:normAutofit/>
          </a:bodyPr>
          <a:lstStyle/>
          <a:p>
            <a:pPr>
              <a:buClr>
                <a:srgbClr val="FF9300"/>
              </a:buClr>
            </a:pPr>
            <a:r>
              <a:rPr lang="en-US" dirty="0"/>
              <a:t>PART 1: How do you implement intensive intervention with fidelity?</a:t>
            </a:r>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 at a lesson and its fidelity checklist</a:t>
            </a:r>
          </a:p>
          <a:p>
            <a:endParaRPr lang="en-US" dirty="0"/>
          </a:p>
          <a:p>
            <a:r>
              <a:rPr lang="en-US" dirty="0"/>
              <a:t>Create a qualitative fidelity checklist</a:t>
            </a:r>
          </a:p>
          <a:p>
            <a:endParaRPr lang="en-US" dirty="0"/>
          </a:p>
          <a:p>
            <a:r>
              <a:rPr lang="en-US" dirty="0"/>
              <a:t>Create quantitative and qualitative fidelity checklists</a:t>
            </a:r>
          </a:p>
          <a:p>
            <a:endParaRPr lang="en-US" dirty="0"/>
          </a:p>
          <a:p>
            <a:r>
              <a:rPr lang="en-US" dirty="0"/>
              <a:t>Share a fidelity checklist and discuss compared to a video</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322481" y="1668295"/>
            <a:ext cx="765336" cy="731520"/>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85039" y="2544757"/>
            <a:ext cx="765336" cy="731520"/>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030" y="3535209"/>
            <a:ext cx="710000" cy="731520"/>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416362" y="3753585"/>
            <a:ext cx="765336" cy="731520"/>
          </a:xfrm>
          <a:prstGeom prst="rect">
            <a:avLst/>
          </a:prstGeom>
        </p:spPr>
      </p:pic>
      <p:pic>
        <p:nvPicPr>
          <p:cNvPr id="10" name="Picture 9">
            <a:extLst>
              <a:ext uri="{FF2B5EF4-FFF2-40B4-BE49-F238E27FC236}">
                <a16:creationId xmlns:a16="http://schemas.microsoft.com/office/drawing/2014/main" id="{00A8E904-DECB-154F-9C20-04ED51F1FA56}"/>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913" l="0" r="100000"/>
                    </a14:imgEffect>
                  </a14:imgLayer>
                </a14:imgProps>
              </a:ext>
            </a:extLst>
          </a:blip>
          <a:stretch>
            <a:fillRect/>
          </a:stretch>
        </p:blipFill>
        <p:spPr>
          <a:xfrm>
            <a:off x="186367" y="4600131"/>
            <a:ext cx="914400" cy="886827"/>
          </a:xfrm>
          <a:prstGeom prst="rect">
            <a:avLst/>
          </a:prstGeom>
        </p:spPr>
      </p:pic>
    </p:spTree>
    <p:extLst>
      <p:ext uri="{BB962C8B-B14F-4D97-AF65-F5344CB8AC3E}">
        <p14:creationId xmlns:p14="http://schemas.microsoft.com/office/powerpoint/2010/main" val="19524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0" name="TextBox 9"/>
          <p:cNvSpPr txBox="1"/>
          <p:nvPr/>
        </p:nvSpPr>
        <p:spPr>
          <a:xfrm>
            <a:off x="203200" y="2044700"/>
            <a:ext cx="3759201" cy="923330"/>
          </a:xfrm>
          <a:prstGeom prst="rect">
            <a:avLst/>
          </a:prstGeom>
          <a:noFill/>
        </p:spPr>
        <p:txBody>
          <a:bodyPr wrap="square" rtlCol="0">
            <a:spAutoFit/>
          </a:bodyPr>
          <a:lstStyle/>
          <a:p>
            <a:r>
              <a:rPr lang="en-US" dirty="0">
                <a:solidFill>
                  <a:schemeClr val="bg1"/>
                </a:solidFill>
              </a:rPr>
              <a:t>Conduct longer sessions, more sessions per week, or more weeks within DBI</a:t>
            </a:r>
          </a:p>
        </p:txBody>
      </p:sp>
      <p:pic>
        <p:nvPicPr>
          <p:cNvPr id="4" name="Picture 3" descr="picture of a clock"/>
          <p:cNvPicPr>
            <a:picLocks noChangeAspect="1"/>
          </p:cNvPicPr>
          <p:nvPr/>
        </p:nvPicPr>
        <p:blipFill>
          <a:blip r:embed="rId2"/>
          <a:stretch>
            <a:fillRect/>
          </a:stretch>
        </p:blipFill>
        <p:spPr>
          <a:xfrm>
            <a:off x="609600" y="2968030"/>
            <a:ext cx="2946400" cy="2946400"/>
          </a:xfrm>
          <a:prstGeom prst="rect">
            <a:avLst/>
          </a:prstGeom>
        </p:spPr>
      </p:pic>
      <p:sp>
        <p:nvSpPr>
          <p:cNvPr id="3" name="Title 2" hidden="1">
            <a:extLst>
              <a:ext uri="{FF2B5EF4-FFF2-40B4-BE49-F238E27FC236}">
                <a16:creationId xmlns:a16="http://schemas.microsoft.com/office/drawing/2014/main" id="{44D2BFE7-1A15-4B53-85A9-9F1805ED26DD}"/>
              </a:ext>
            </a:extLst>
          </p:cNvPr>
          <p:cNvSpPr>
            <a:spLocks noGrp="1"/>
          </p:cNvSpPr>
          <p:nvPr>
            <p:ph type="title"/>
          </p:nvPr>
        </p:nvSpPr>
        <p:spPr/>
        <p:txBody>
          <a:bodyPr/>
          <a:lstStyle/>
          <a:p>
            <a:r>
              <a:rPr lang="en-US" dirty="0"/>
              <a:t>Slide 50</a:t>
            </a:r>
          </a:p>
        </p:txBody>
      </p:sp>
    </p:spTree>
    <p:extLst>
      <p:ext uri="{BB962C8B-B14F-4D97-AF65-F5344CB8AC3E}">
        <p14:creationId xmlns:p14="http://schemas.microsoft.com/office/powerpoint/2010/main" val="388045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pic>
        <p:nvPicPr>
          <p:cNvPr id="3" name="Picture 2" descr="calendar of september with green stars on every tuesday and friday and blue on wednesday thursday"/>
          <p:cNvPicPr>
            <a:picLocks noChangeAspect="1"/>
          </p:cNvPicPr>
          <p:nvPr/>
        </p:nvPicPr>
        <p:blipFill>
          <a:blip r:embed="rId2"/>
          <a:stretch>
            <a:fillRect/>
          </a:stretch>
        </p:blipFill>
        <p:spPr>
          <a:xfrm>
            <a:off x="4299518" y="2298700"/>
            <a:ext cx="4330624" cy="3403600"/>
          </a:xfrm>
          <a:prstGeom prst="rect">
            <a:avLst/>
          </a:prstGeom>
        </p:spPr>
      </p:pic>
      <p:sp>
        <p:nvSpPr>
          <p:cNvPr id="10" name="TextBox 9"/>
          <p:cNvSpPr txBox="1"/>
          <p:nvPr/>
        </p:nvSpPr>
        <p:spPr>
          <a:xfrm>
            <a:off x="203200" y="2044700"/>
            <a:ext cx="3759201" cy="923330"/>
          </a:xfrm>
          <a:prstGeom prst="rect">
            <a:avLst/>
          </a:prstGeom>
          <a:noFill/>
        </p:spPr>
        <p:txBody>
          <a:bodyPr wrap="square" rtlCol="0">
            <a:spAutoFit/>
          </a:bodyPr>
          <a:lstStyle/>
          <a:p>
            <a:r>
              <a:rPr lang="en-US" dirty="0">
                <a:solidFill>
                  <a:schemeClr val="bg1"/>
                </a:solidFill>
              </a:rPr>
              <a:t>Conduct longer sessions, more sessions per week, or more weeks within DBI</a:t>
            </a:r>
          </a:p>
        </p:txBody>
      </p:sp>
      <p:sp>
        <p:nvSpPr>
          <p:cNvPr id="7" name="5-Point Star 6">
            <a:extLst>
              <a:ext uri="{C183D7F6-B498-43B3-948B-1728B52AA6E4}">
                <adec:decorative xmlns:adec="http://schemas.microsoft.com/office/drawing/2017/decorative" val="1"/>
              </a:ext>
            </a:extLst>
          </p:cNvPr>
          <p:cNvSpPr/>
          <p:nvPr/>
        </p:nvSpPr>
        <p:spPr>
          <a:xfrm>
            <a:off x="5765800" y="36576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C183D7F6-B498-43B3-948B-1728B52AA6E4}">
                <adec:decorative xmlns:adec="http://schemas.microsoft.com/office/drawing/2017/decorative" val="1"/>
              </a:ext>
            </a:extLst>
          </p:cNvPr>
          <p:cNvSpPr/>
          <p:nvPr/>
        </p:nvSpPr>
        <p:spPr>
          <a:xfrm>
            <a:off x="7403532" y="36576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C183D7F6-B498-43B3-948B-1728B52AA6E4}">
                <adec:decorative xmlns:adec="http://schemas.microsoft.com/office/drawing/2017/decorative" val="1"/>
              </a:ext>
            </a:extLst>
          </p:cNvPr>
          <p:cNvSpPr/>
          <p:nvPr/>
        </p:nvSpPr>
        <p:spPr>
          <a:xfrm>
            <a:off x="5765800" y="41529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C183D7F6-B498-43B3-948B-1728B52AA6E4}">
                <adec:decorative xmlns:adec="http://schemas.microsoft.com/office/drawing/2017/decorative" val="1"/>
              </a:ext>
            </a:extLst>
          </p:cNvPr>
          <p:cNvSpPr/>
          <p:nvPr/>
        </p:nvSpPr>
        <p:spPr>
          <a:xfrm>
            <a:off x="7403532" y="41529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C183D7F6-B498-43B3-948B-1728B52AA6E4}">
                <adec:decorative xmlns:adec="http://schemas.microsoft.com/office/drawing/2017/decorative" val="1"/>
              </a:ext>
            </a:extLst>
          </p:cNvPr>
          <p:cNvSpPr/>
          <p:nvPr/>
        </p:nvSpPr>
        <p:spPr>
          <a:xfrm>
            <a:off x="5765800" y="46482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C183D7F6-B498-43B3-948B-1728B52AA6E4}">
                <adec:decorative xmlns:adec="http://schemas.microsoft.com/office/drawing/2017/decorative" val="1"/>
              </a:ext>
            </a:extLst>
          </p:cNvPr>
          <p:cNvSpPr/>
          <p:nvPr/>
        </p:nvSpPr>
        <p:spPr>
          <a:xfrm>
            <a:off x="7403532" y="46482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C183D7F6-B498-43B3-948B-1728B52AA6E4}">
                <adec:decorative xmlns:adec="http://schemas.microsoft.com/office/drawing/2017/decorative" val="1"/>
              </a:ext>
            </a:extLst>
          </p:cNvPr>
          <p:cNvSpPr/>
          <p:nvPr/>
        </p:nvSpPr>
        <p:spPr>
          <a:xfrm>
            <a:off x="5753100" y="51308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C183D7F6-B498-43B3-948B-1728B52AA6E4}">
                <adec:decorative xmlns:adec="http://schemas.microsoft.com/office/drawing/2017/decorative" val="1"/>
              </a:ext>
            </a:extLst>
          </p:cNvPr>
          <p:cNvSpPr/>
          <p:nvPr/>
        </p:nvSpPr>
        <p:spPr>
          <a:xfrm>
            <a:off x="7390832" y="5130800"/>
            <a:ext cx="342900" cy="3429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C183D7F6-B498-43B3-948B-1728B52AA6E4}">
                <adec:decorative xmlns:adec="http://schemas.microsoft.com/office/drawing/2017/decorative" val="1"/>
              </a:ext>
            </a:extLst>
          </p:cNvPr>
          <p:cNvSpPr/>
          <p:nvPr/>
        </p:nvSpPr>
        <p:spPr>
          <a:xfrm>
            <a:off x="6293380" y="36576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C183D7F6-B498-43B3-948B-1728B52AA6E4}">
                <adec:decorative xmlns:adec="http://schemas.microsoft.com/office/drawing/2017/decorative" val="1"/>
              </a:ext>
            </a:extLst>
          </p:cNvPr>
          <p:cNvSpPr/>
          <p:nvPr/>
        </p:nvSpPr>
        <p:spPr>
          <a:xfrm>
            <a:off x="6892074" y="36576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C183D7F6-B498-43B3-948B-1728B52AA6E4}">
                <adec:decorative xmlns:adec="http://schemas.microsoft.com/office/drawing/2017/decorative" val="1"/>
              </a:ext>
            </a:extLst>
          </p:cNvPr>
          <p:cNvSpPr/>
          <p:nvPr/>
        </p:nvSpPr>
        <p:spPr>
          <a:xfrm>
            <a:off x="6293380" y="41529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C183D7F6-B498-43B3-948B-1728B52AA6E4}">
                <adec:decorative xmlns:adec="http://schemas.microsoft.com/office/drawing/2017/decorative" val="1"/>
              </a:ext>
            </a:extLst>
          </p:cNvPr>
          <p:cNvSpPr/>
          <p:nvPr/>
        </p:nvSpPr>
        <p:spPr>
          <a:xfrm>
            <a:off x="6892074" y="41529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C183D7F6-B498-43B3-948B-1728B52AA6E4}">
                <adec:decorative xmlns:adec="http://schemas.microsoft.com/office/drawing/2017/decorative" val="1"/>
              </a:ext>
            </a:extLst>
          </p:cNvPr>
          <p:cNvSpPr/>
          <p:nvPr/>
        </p:nvSpPr>
        <p:spPr>
          <a:xfrm>
            <a:off x="6293380" y="45974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C183D7F6-B498-43B3-948B-1728B52AA6E4}">
                <adec:decorative xmlns:adec="http://schemas.microsoft.com/office/drawing/2017/decorative" val="1"/>
              </a:ext>
            </a:extLst>
          </p:cNvPr>
          <p:cNvSpPr/>
          <p:nvPr/>
        </p:nvSpPr>
        <p:spPr>
          <a:xfrm>
            <a:off x="6892074" y="45974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C183D7F6-B498-43B3-948B-1728B52AA6E4}">
                <adec:decorative xmlns:adec="http://schemas.microsoft.com/office/drawing/2017/decorative" val="1"/>
              </a:ext>
            </a:extLst>
          </p:cNvPr>
          <p:cNvSpPr/>
          <p:nvPr/>
        </p:nvSpPr>
        <p:spPr>
          <a:xfrm>
            <a:off x="6293380" y="51308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C183D7F6-B498-43B3-948B-1728B52AA6E4}">
                <adec:decorative xmlns:adec="http://schemas.microsoft.com/office/drawing/2017/decorative" val="1"/>
              </a:ext>
            </a:extLst>
          </p:cNvPr>
          <p:cNvSpPr/>
          <p:nvPr/>
        </p:nvSpPr>
        <p:spPr>
          <a:xfrm>
            <a:off x="6892074" y="5130800"/>
            <a:ext cx="342900" cy="3429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hidden="1">
            <a:extLst>
              <a:ext uri="{FF2B5EF4-FFF2-40B4-BE49-F238E27FC236}">
                <a16:creationId xmlns:a16="http://schemas.microsoft.com/office/drawing/2014/main" id="{B7D98BBF-EC24-4992-B2AB-38A351BB53D9}"/>
              </a:ext>
            </a:extLst>
          </p:cNvPr>
          <p:cNvSpPr>
            <a:spLocks noGrp="1"/>
          </p:cNvSpPr>
          <p:nvPr>
            <p:ph type="title"/>
          </p:nvPr>
        </p:nvSpPr>
        <p:spPr/>
        <p:txBody>
          <a:bodyPr/>
          <a:lstStyle/>
          <a:p>
            <a:r>
              <a:rPr lang="en-US" dirty="0"/>
              <a:t>Slide 51</a:t>
            </a:r>
          </a:p>
        </p:txBody>
      </p:sp>
      <p:sp>
        <p:nvSpPr>
          <p:cNvPr id="8" name="Text Placeholder 7">
            <a:extLst>
              <a:ext uri="{FF2B5EF4-FFF2-40B4-BE49-F238E27FC236}">
                <a16:creationId xmlns:a16="http://schemas.microsoft.com/office/drawing/2014/main" id="{BC5265FD-D988-4DAE-906C-F00BDE386E8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8852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0" name="TextBox 9"/>
          <p:cNvSpPr txBox="1"/>
          <p:nvPr/>
        </p:nvSpPr>
        <p:spPr>
          <a:xfrm>
            <a:off x="203200" y="2044700"/>
            <a:ext cx="3759201" cy="923330"/>
          </a:xfrm>
          <a:prstGeom prst="rect">
            <a:avLst/>
          </a:prstGeom>
          <a:noFill/>
        </p:spPr>
        <p:txBody>
          <a:bodyPr wrap="square" rtlCol="0">
            <a:spAutoFit/>
          </a:bodyPr>
          <a:lstStyle/>
          <a:p>
            <a:r>
              <a:rPr lang="en-US" dirty="0">
                <a:solidFill>
                  <a:schemeClr val="bg1"/>
                </a:solidFill>
              </a:rPr>
              <a:t>Conduct longer sessions, more sessions per week, or more weeks within DBI</a:t>
            </a:r>
          </a:p>
        </p:txBody>
      </p:sp>
      <p:graphicFrame>
        <p:nvGraphicFramePr>
          <p:cNvPr id="26" name="Chart 25" descr="Progress graph for Maria with a score of 5 week 1, 4 week 2, 5 week 3, 7 week 4, 5 week 5 and 8 week 6. "/>
          <p:cNvGraphicFramePr/>
          <p:nvPr>
            <p:extLst>
              <p:ext uri="{D42A27DB-BD31-4B8C-83A1-F6EECF244321}">
                <p14:modId xmlns:p14="http://schemas.microsoft.com/office/powerpoint/2010/main" val="3514534992"/>
              </p:ext>
            </p:extLst>
          </p:nvPr>
        </p:nvGraphicFramePr>
        <p:xfrm>
          <a:off x="1828800" y="2717800"/>
          <a:ext cx="7086600" cy="3327399"/>
        </p:xfrm>
        <a:graphic>
          <a:graphicData uri="http://schemas.openxmlformats.org/drawingml/2006/chart">
            <c:chart xmlns:c="http://schemas.openxmlformats.org/drawingml/2006/chart" xmlns:r="http://schemas.openxmlformats.org/officeDocument/2006/relationships" r:id="rId2"/>
          </a:graphicData>
        </a:graphic>
      </p:graphicFrame>
      <p:sp>
        <p:nvSpPr>
          <p:cNvPr id="27" name="Left Bracket 26" descr="bracket spanning from 7 to 16 on the progress graph showing the number of weeks remaining in the intervention"/>
          <p:cNvSpPr/>
          <p:nvPr/>
        </p:nvSpPr>
        <p:spPr>
          <a:xfrm rot="5400000">
            <a:off x="6429727" y="3451577"/>
            <a:ext cx="405527" cy="3880017"/>
          </a:xfrm>
          <a:prstGeom prst="leftBracket">
            <a:avLst/>
          </a:prstGeom>
          <a:ln w="38100">
            <a:solidFill>
              <a:srgbClr val="FF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752806" y="4819490"/>
            <a:ext cx="3819693" cy="369332"/>
          </a:xfrm>
          <a:prstGeom prst="rect">
            <a:avLst/>
          </a:prstGeom>
          <a:noFill/>
        </p:spPr>
        <p:txBody>
          <a:bodyPr wrap="square" rtlCol="0">
            <a:spAutoFit/>
          </a:bodyPr>
          <a:lstStyle/>
          <a:p>
            <a:r>
              <a:rPr lang="en-US" dirty="0">
                <a:solidFill>
                  <a:srgbClr val="FF9300"/>
                </a:solidFill>
              </a:rPr>
              <a:t>Number of weeks left in intervention</a:t>
            </a:r>
          </a:p>
        </p:txBody>
      </p:sp>
      <p:sp>
        <p:nvSpPr>
          <p:cNvPr id="3" name="Title 2" hidden="1">
            <a:extLst>
              <a:ext uri="{FF2B5EF4-FFF2-40B4-BE49-F238E27FC236}">
                <a16:creationId xmlns:a16="http://schemas.microsoft.com/office/drawing/2014/main" id="{6A1FA7CF-44A8-4443-8987-6C4644A3E57D}"/>
              </a:ext>
            </a:extLst>
          </p:cNvPr>
          <p:cNvSpPr>
            <a:spLocks noGrp="1"/>
          </p:cNvSpPr>
          <p:nvPr>
            <p:ph type="title"/>
          </p:nvPr>
        </p:nvSpPr>
        <p:spPr/>
        <p:txBody>
          <a:bodyPr/>
          <a:lstStyle/>
          <a:p>
            <a:r>
              <a:rPr lang="en-US" dirty="0"/>
              <a:t>Slide 52</a:t>
            </a:r>
          </a:p>
        </p:txBody>
      </p:sp>
    </p:spTree>
    <p:extLst>
      <p:ext uri="{BB962C8B-B14F-4D97-AF65-F5344CB8AC3E}">
        <p14:creationId xmlns:p14="http://schemas.microsoft.com/office/powerpoint/2010/main" val="5590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ppt_y</p:attrName>
                                        </p:attrNameLst>
                                      </p:cBhvr>
                                      <p:tavLst>
                                        <p:tav tm="0">
                                          <p:val>
                                            <p:strVal val="#ppt_y+#ppt_h*1.125000"/>
                                          </p:val>
                                        </p:tav>
                                        <p:tav tm="100000">
                                          <p:val>
                                            <p:strVal val="#ppt_y"/>
                                          </p:val>
                                        </p:tav>
                                      </p:tavLst>
                                    </p:anim>
                                    <p:animEffect transition="in" filter="wipe(up)">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27" grpId="0" animBg="1"/>
      <p:bldP spid="2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3" name="Title 2" hidden="1">
            <a:extLst>
              <a:ext uri="{FF2B5EF4-FFF2-40B4-BE49-F238E27FC236}">
                <a16:creationId xmlns:a16="http://schemas.microsoft.com/office/drawing/2014/main" id="{D569576E-EBE9-4298-9FC4-6905C512EAC0}"/>
              </a:ext>
            </a:extLst>
          </p:cNvPr>
          <p:cNvSpPr>
            <a:spLocks noGrp="1"/>
          </p:cNvSpPr>
          <p:nvPr>
            <p:ph type="title"/>
          </p:nvPr>
        </p:nvSpPr>
        <p:spPr/>
        <p:txBody>
          <a:bodyPr/>
          <a:lstStyle/>
          <a:p>
            <a:r>
              <a:rPr lang="en-US" dirty="0"/>
              <a:t>Slide 53</a:t>
            </a:r>
          </a:p>
        </p:txBody>
      </p:sp>
    </p:spTree>
    <p:extLst>
      <p:ext uri="{BB962C8B-B14F-4D97-AF65-F5344CB8AC3E}">
        <p14:creationId xmlns:p14="http://schemas.microsoft.com/office/powerpoint/2010/main" val="3464492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Rectangle 7"/>
          <p:cNvSpPr/>
          <p:nvPr/>
        </p:nvSpPr>
        <p:spPr>
          <a:xfrm>
            <a:off x="6854316" y="3759200"/>
            <a:ext cx="1032982" cy="2212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Find whole number quotients and remainders with up to four-digit dividends and one-digit divisors, using strategies based on place value, </a:t>
            </a:r>
            <a:r>
              <a:rPr lang="mr-IN" sz="1100" dirty="0">
                <a:solidFill>
                  <a:srgbClr val="FFFFFF"/>
                </a:solidFill>
                <a:latin typeface="+mj-lt"/>
                <a:ea typeface="Lucida Grande"/>
                <a:cs typeface="Lucida Grande"/>
              </a:rPr>
              <a:t>…</a:t>
            </a:r>
            <a:endParaRPr lang="en-US" sz="1100" dirty="0">
              <a:solidFill>
                <a:srgbClr val="FFFFFF"/>
              </a:solidFill>
              <a:latin typeface="+mj-lt"/>
            </a:endParaRPr>
          </a:p>
        </p:txBody>
      </p:sp>
      <p:sp>
        <p:nvSpPr>
          <p:cNvPr id="11" name="Rectangle 10"/>
          <p:cNvSpPr/>
          <p:nvPr/>
        </p:nvSpPr>
        <p:spPr>
          <a:xfrm>
            <a:off x="1995597" y="3761254"/>
            <a:ext cx="1050770" cy="2210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add and subtract within 100 using strategies based on place value, properties of operations, and/or relationships.</a:t>
            </a:r>
            <a:endParaRPr lang="en-US" sz="1100" dirty="0">
              <a:solidFill>
                <a:schemeClr val="bg1"/>
              </a:solidFill>
            </a:endParaRPr>
          </a:p>
        </p:txBody>
      </p:sp>
      <p:sp>
        <p:nvSpPr>
          <p:cNvPr id="12" name="Rectangle 11"/>
          <p:cNvSpPr/>
          <p:nvPr/>
        </p:nvSpPr>
        <p:spPr>
          <a:xfrm>
            <a:off x="1148947" y="3759200"/>
            <a:ext cx="1032982" cy="22129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Use addition and subtraction within 100 to solve one- and two-step word problems…</a:t>
            </a:r>
            <a:endParaRPr lang="en-US" sz="1100" dirty="0">
              <a:solidFill>
                <a:srgbClr val="FFFFFF"/>
              </a:solidFill>
              <a:latin typeface="+mj-lt"/>
            </a:endParaRPr>
          </a:p>
        </p:txBody>
      </p:sp>
      <p:sp>
        <p:nvSpPr>
          <p:cNvPr id="13" name="Rectangle 12"/>
          <p:cNvSpPr/>
          <p:nvPr/>
        </p:nvSpPr>
        <p:spPr>
          <a:xfrm>
            <a:off x="4550958" y="3762612"/>
            <a:ext cx="1032982" cy="22129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Use multiplication and division within 100 to solve word problems…</a:t>
            </a:r>
            <a:endParaRPr lang="en-US" sz="1100" dirty="0">
              <a:solidFill>
                <a:srgbClr val="FFFFFF"/>
              </a:solidFill>
              <a:latin typeface="+mj-lt"/>
            </a:endParaRPr>
          </a:p>
        </p:txBody>
      </p:sp>
      <p:sp>
        <p:nvSpPr>
          <p:cNvPr id="14" name="Rectangle 13"/>
          <p:cNvSpPr/>
          <p:nvPr/>
        </p:nvSpPr>
        <p:spPr>
          <a:xfrm>
            <a:off x="7936973" y="3759200"/>
            <a:ext cx="1032982" cy="22129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rPr>
              <a:t>Solve multi-step word problems posed with whole numbers and having whole-number answers using the four operations…</a:t>
            </a:r>
          </a:p>
        </p:txBody>
      </p:sp>
      <p:sp>
        <p:nvSpPr>
          <p:cNvPr id="15" name="Rectangle 14"/>
          <p:cNvSpPr/>
          <p:nvPr/>
        </p:nvSpPr>
        <p:spPr>
          <a:xfrm>
            <a:off x="3024393" y="3759200"/>
            <a:ext cx="1032982" cy="2212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Apply properties of operations as strategies to multiply and divide….</a:t>
            </a:r>
            <a:endParaRPr lang="en-US" sz="1100" dirty="0">
              <a:solidFill>
                <a:srgbClr val="FFFFFF"/>
              </a:solidFill>
              <a:latin typeface="+mj-lt"/>
            </a:endParaRPr>
          </a:p>
        </p:txBody>
      </p:sp>
      <p:sp>
        <p:nvSpPr>
          <p:cNvPr id="16" name="Rectangle 15"/>
          <p:cNvSpPr/>
          <p:nvPr/>
        </p:nvSpPr>
        <p:spPr>
          <a:xfrm>
            <a:off x="76442" y="3759200"/>
            <a:ext cx="1032982" cy="2212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Explain why addition and subtraction strategies work, using place value and the properties of operations.</a:t>
            </a:r>
            <a:endParaRPr lang="en-US" sz="1100" dirty="0">
              <a:solidFill>
                <a:srgbClr val="FFFFFF"/>
              </a:solidFill>
              <a:latin typeface="+mj-lt"/>
            </a:endParaRPr>
          </a:p>
        </p:txBody>
      </p:sp>
      <p:sp>
        <p:nvSpPr>
          <p:cNvPr id="17" name="Rectangle 16"/>
          <p:cNvSpPr/>
          <p:nvPr/>
        </p:nvSpPr>
        <p:spPr>
          <a:xfrm>
            <a:off x="612453" y="3762612"/>
            <a:ext cx="1037101" cy="2212954"/>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solidFill>
                  <a:srgbClr val="FFFFFF"/>
                </a:solidFill>
                <a:latin typeface="+mj-lt"/>
                <a:ea typeface="Lucida Grande"/>
                <a:cs typeface="Lucida Grande"/>
              </a:rPr>
              <a:t>Understand that the two digits of a two-digit number represent amounts of tens and ones. </a:t>
            </a:r>
            <a:endParaRPr lang="en-US" sz="1100" dirty="0">
              <a:solidFill>
                <a:srgbClr val="FFFFFF"/>
              </a:solidFill>
              <a:latin typeface="+mj-lt"/>
            </a:endParaRPr>
          </a:p>
        </p:txBody>
      </p:sp>
      <p:sp>
        <p:nvSpPr>
          <p:cNvPr id="18" name="Rectangle 17"/>
          <p:cNvSpPr/>
          <p:nvPr/>
        </p:nvSpPr>
        <p:spPr>
          <a:xfrm>
            <a:off x="5929983" y="3761254"/>
            <a:ext cx="1032982" cy="2210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Understand that the three digits of a three-digit number represent amounts of hundreds, tens, and ones.</a:t>
            </a:r>
            <a:endParaRPr lang="en-US" sz="1100" dirty="0">
              <a:solidFill>
                <a:srgbClr val="FFFFFF"/>
              </a:solidFill>
              <a:latin typeface="+mj-lt"/>
            </a:endParaRPr>
          </a:p>
        </p:txBody>
      </p:sp>
      <p:sp>
        <p:nvSpPr>
          <p:cNvPr id="19" name="TextBox 18"/>
          <p:cNvSpPr txBox="1"/>
          <p:nvPr/>
        </p:nvSpPr>
        <p:spPr>
          <a:xfrm>
            <a:off x="2651847" y="5972154"/>
            <a:ext cx="5715000" cy="369332"/>
          </a:xfrm>
          <a:prstGeom prst="rect">
            <a:avLst/>
          </a:prstGeom>
          <a:noFill/>
        </p:spPr>
        <p:txBody>
          <a:bodyPr wrap="square" rtlCol="0">
            <a:spAutoFit/>
          </a:bodyPr>
          <a:lstStyle/>
          <a:p>
            <a:r>
              <a:rPr lang="en-US" dirty="0">
                <a:solidFill>
                  <a:schemeClr val="bg1"/>
                </a:solidFill>
                <a:latin typeface="+mj-lt"/>
              </a:rPr>
              <a:t>continuum of mathematics learning</a:t>
            </a:r>
          </a:p>
        </p:txBody>
      </p:sp>
      <p:sp>
        <p:nvSpPr>
          <p:cNvPr id="21" name="Rectangle 20"/>
          <p:cNvSpPr/>
          <p:nvPr/>
        </p:nvSpPr>
        <p:spPr>
          <a:xfrm>
            <a:off x="3954158" y="3759200"/>
            <a:ext cx="1040438" cy="22129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multiply and divide within 100, using strategies such as the relationship between multiplication and division</a:t>
            </a:r>
            <a:r>
              <a:rPr lang="is-IS" sz="1100" dirty="0">
                <a:solidFill>
                  <a:schemeClr val="bg1"/>
                </a:solidFill>
                <a:ea typeface="Calibri"/>
                <a:cs typeface="Calibri"/>
              </a:rPr>
              <a:t>…</a:t>
            </a:r>
            <a:endParaRPr lang="en-US" sz="1100" dirty="0">
              <a:solidFill>
                <a:schemeClr val="bg1"/>
              </a:solidFill>
            </a:endParaRPr>
          </a:p>
        </p:txBody>
      </p:sp>
      <p:sp>
        <p:nvSpPr>
          <p:cNvPr id="22" name="Rectangle 21"/>
          <p:cNvSpPr/>
          <p:nvPr/>
        </p:nvSpPr>
        <p:spPr>
          <a:xfrm>
            <a:off x="5477788" y="3761916"/>
            <a:ext cx="1032982" cy="2217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add and subtract multi-digit whole numbers using the standard algorithm. </a:t>
            </a:r>
            <a:endParaRPr lang="en-US" sz="1100" dirty="0">
              <a:solidFill>
                <a:schemeClr val="bg1"/>
              </a:solidFill>
            </a:endParaRPr>
          </a:p>
        </p:txBody>
      </p:sp>
      <p:sp>
        <p:nvSpPr>
          <p:cNvPr id="23" name="Rectangle 22"/>
          <p:cNvSpPr/>
          <p:nvPr/>
        </p:nvSpPr>
        <p:spPr>
          <a:xfrm>
            <a:off x="7468046" y="3763970"/>
            <a:ext cx="1008326" cy="2215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multiply multi-digit whole numbers using the standard algorithm.</a:t>
            </a:r>
            <a:endParaRPr lang="en-US" sz="1100" dirty="0">
              <a:solidFill>
                <a:schemeClr val="bg1"/>
              </a:solidFill>
            </a:endParaRPr>
          </a:p>
        </p:txBody>
      </p:sp>
      <p:sp>
        <p:nvSpPr>
          <p:cNvPr id="24" name="Right Arrow 23"/>
          <p:cNvSpPr/>
          <p:nvPr/>
        </p:nvSpPr>
        <p:spPr>
          <a:xfrm rot="3277194">
            <a:off x="6155263" y="2342554"/>
            <a:ext cx="3352800" cy="8382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Where student NEEDS TO BE</a:t>
            </a:r>
          </a:p>
        </p:txBody>
      </p:sp>
      <p:cxnSp>
        <p:nvCxnSpPr>
          <p:cNvPr id="25" name="Straight Arrow Connector 24">
            <a:extLst>
              <a:ext uri="{C183D7F6-B498-43B3-948B-1728B52AA6E4}">
                <adec:decorative xmlns:adec="http://schemas.microsoft.com/office/drawing/2017/decorative" val="1"/>
              </a:ext>
            </a:extLst>
          </p:cNvPr>
          <p:cNvCxnSpPr/>
          <p:nvPr/>
        </p:nvCxnSpPr>
        <p:spPr>
          <a:xfrm>
            <a:off x="111846" y="5972154"/>
            <a:ext cx="8850653" cy="34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Alter the scope and sequence</a:t>
            </a:r>
          </a:p>
        </p:txBody>
      </p:sp>
      <p:sp>
        <p:nvSpPr>
          <p:cNvPr id="20" name="Right Arrow 19"/>
          <p:cNvSpPr/>
          <p:nvPr/>
        </p:nvSpPr>
        <p:spPr>
          <a:xfrm rot="3258815">
            <a:off x="-788049" y="2339168"/>
            <a:ext cx="3352800" cy="838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Where student IS</a:t>
            </a:r>
          </a:p>
        </p:txBody>
      </p:sp>
      <p:sp>
        <p:nvSpPr>
          <p:cNvPr id="3" name="Title 2" hidden="1">
            <a:extLst>
              <a:ext uri="{FF2B5EF4-FFF2-40B4-BE49-F238E27FC236}">
                <a16:creationId xmlns:a16="http://schemas.microsoft.com/office/drawing/2014/main" id="{5C49590C-E5CF-468B-B06C-9E34F427991B}"/>
              </a:ext>
            </a:extLst>
          </p:cNvPr>
          <p:cNvSpPr>
            <a:spLocks noGrp="1"/>
          </p:cNvSpPr>
          <p:nvPr>
            <p:ph type="title"/>
          </p:nvPr>
        </p:nvSpPr>
        <p:spPr/>
        <p:txBody>
          <a:bodyPr/>
          <a:lstStyle/>
          <a:p>
            <a:r>
              <a:rPr lang="en-US" dirty="0"/>
              <a:t>Slide 54</a:t>
            </a:r>
          </a:p>
        </p:txBody>
      </p:sp>
    </p:spTree>
    <p:extLst>
      <p:ext uri="{BB962C8B-B14F-4D97-AF65-F5344CB8AC3E}">
        <p14:creationId xmlns:p14="http://schemas.microsoft.com/office/powerpoint/2010/main" val="143152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p:tgtEl>
                                          <p:spTgt spid="21"/>
                                        </p:tgtEl>
                                        <p:attrNameLst>
                                          <p:attrName>ppt_y</p:attrName>
                                        </p:attrNameLst>
                                      </p:cBhvr>
                                      <p:tavLst>
                                        <p:tav tm="0">
                                          <p:val>
                                            <p:strVal val="#ppt_y+#ppt_h*1.125000"/>
                                          </p:val>
                                        </p:tav>
                                        <p:tav tm="100000">
                                          <p:val>
                                            <p:strVal val="#ppt_y"/>
                                          </p:val>
                                        </p:tav>
                                      </p:tavLst>
                                    </p:anim>
                                    <p:animEffect transition="in" filter="wipe(up)">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p:tgtEl>
                                          <p:spTgt spid="22"/>
                                        </p:tgtEl>
                                        <p:attrNameLst>
                                          <p:attrName>ppt_y</p:attrName>
                                        </p:attrNameLst>
                                      </p:cBhvr>
                                      <p:tavLst>
                                        <p:tav tm="0">
                                          <p:val>
                                            <p:strVal val="#ppt_y+#ppt_h*1.125000"/>
                                          </p:val>
                                        </p:tav>
                                        <p:tav tm="100000">
                                          <p:val>
                                            <p:strVal val="#ppt_y"/>
                                          </p:val>
                                        </p:tav>
                                      </p:tavLst>
                                    </p:anim>
                                    <p:animEffect transition="in" filter="wipe(up)">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p:tgtEl>
                                          <p:spTgt spid="23"/>
                                        </p:tgtEl>
                                        <p:attrNameLst>
                                          <p:attrName>ppt_y</p:attrName>
                                        </p:attrNameLst>
                                      </p:cBhvr>
                                      <p:tavLst>
                                        <p:tav tm="0">
                                          <p:val>
                                            <p:strVal val="#ppt_y+#ppt_h*1.125000"/>
                                          </p:val>
                                        </p:tav>
                                        <p:tav tm="100000">
                                          <p:val>
                                            <p:strVal val="#ppt_y"/>
                                          </p:val>
                                        </p:tav>
                                      </p:tavLst>
                                    </p:anim>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6" grpId="0" animBg="1"/>
      <p:bldP spid="17" grpId="0" animBg="1"/>
      <p:bldP spid="18" grpId="0" animBg="1"/>
      <p:bldP spid="21" grpId="0" animBg="1"/>
      <p:bldP spid="22" grpId="0" animBg="1"/>
      <p:bldP spid="23" grpId="0" animBg="1"/>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grpSp>
        <p:nvGrpSpPr>
          <p:cNvPr id="22" name="Group 21" descr="stairs (from bottom to top): read the problem, underline labels, label graph, identify schema, draw picture, write equation, solve"/>
          <p:cNvGrpSpPr/>
          <p:nvPr/>
        </p:nvGrpSpPr>
        <p:grpSpPr>
          <a:xfrm>
            <a:off x="4495800" y="2003169"/>
            <a:ext cx="4648200" cy="4152900"/>
            <a:chOff x="3822700" y="1778000"/>
            <a:chExt cx="4648200" cy="4152900"/>
          </a:xfrm>
        </p:grpSpPr>
        <p:cxnSp>
          <p:nvCxnSpPr>
            <p:cNvPr id="4" name="Straight Connector 3"/>
            <p:cNvCxnSpPr/>
            <p:nvPr/>
          </p:nvCxnSpPr>
          <p:spPr>
            <a:xfrm flipV="1">
              <a:off x="3822700" y="5219700"/>
              <a:ext cx="0" cy="711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22700" y="5232400"/>
              <a:ext cx="7747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97400" y="4533900"/>
              <a:ext cx="0" cy="711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97400" y="4546600"/>
              <a:ext cx="7747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372100" y="3848100"/>
              <a:ext cx="0" cy="711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72100" y="3860800"/>
              <a:ext cx="7747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146800" y="3162300"/>
              <a:ext cx="0" cy="711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46800" y="3175000"/>
              <a:ext cx="7747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921500" y="2476500"/>
              <a:ext cx="0" cy="711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921500" y="2489200"/>
              <a:ext cx="7747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696200" y="1778000"/>
              <a:ext cx="0" cy="711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96200" y="1790700"/>
              <a:ext cx="7747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563220" y="5566096"/>
            <a:ext cx="1932580" cy="369332"/>
          </a:xfrm>
          <a:prstGeom prst="rect">
            <a:avLst/>
          </a:prstGeom>
          <a:noFill/>
        </p:spPr>
        <p:txBody>
          <a:bodyPr wrap="none" rtlCol="0">
            <a:spAutoFit/>
          </a:bodyPr>
          <a:lstStyle/>
          <a:p>
            <a:r>
              <a:rPr lang="en-US" dirty="0">
                <a:solidFill>
                  <a:schemeClr val="bg1"/>
                </a:solidFill>
              </a:rPr>
              <a:t>Read the problem</a:t>
            </a:r>
          </a:p>
        </p:txBody>
      </p:sp>
      <p:sp>
        <p:nvSpPr>
          <p:cNvPr id="24" name="TextBox 23"/>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Break down problems into smaller steps</a:t>
            </a:r>
          </a:p>
        </p:txBody>
      </p:sp>
      <p:sp>
        <p:nvSpPr>
          <p:cNvPr id="25" name="TextBox 24"/>
          <p:cNvSpPr txBox="1"/>
          <p:nvPr/>
        </p:nvSpPr>
        <p:spPr>
          <a:xfrm>
            <a:off x="4640020" y="4218805"/>
            <a:ext cx="1346138" cy="369332"/>
          </a:xfrm>
          <a:prstGeom prst="rect">
            <a:avLst/>
          </a:prstGeom>
          <a:noFill/>
        </p:spPr>
        <p:txBody>
          <a:bodyPr wrap="none" rtlCol="0">
            <a:spAutoFit/>
          </a:bodyPr>
          <a:lstStyle/>
          <a:p>
            <a:r>
              <a:rPr lang="en-US">
                <a:solidFill>
                  <a:schemeClr val="bg1"/>
                </a:solidFill>
              </a:rPr>
              <a:t>Label graph</a:t>
            </a:r>
            <a:endParaRPr lang="en-US" dirty="0">
              <a:solidFill>
                <a:schemeClr val="bg1"/>
              </a:solidFill>
            </a:endParaRPr>
          </a:p>
        </p:txBody>
      </p:sp>
      <p:pic>
        <p:nvPicPr>
          <p:cNvPr id="26" name="Picture 25" descr="histogram with different color cans of pain"/>
          <p:cNvPicPr>
            <a:picLocks noChangeAspect="1"/>
          </p:cNvPicPr>
          <p:nvPr/>
        </p:nvPicPr>
        <p:blipFill>
          <a:blip r:embed="rId2"/>
          <a:stretch>
            <a:fillRect/>
          </a:stretch>
        </p:blipFill>
        <p:spPr>
          <a:xfrm>
            <a:off x="6130377" y="4229380"/>
            <a:ext cx="2928445" cy="1923258"/>
          </a:xfrm>
          <a:prstGeom prst="rect">
            <a:avLst/>
          </a:prstGeom>
        </p:spPr>
      </p:pic>
      <p:sp>
        <p:nvSpPr>
          <p:cNvPr id="27" name="TextBox 26"/>
          <p:cNvSpPr txBox="1"/>
          <p:nvPr/>
        </p:nvSpPr>
        <p:spPr>
          <a:xfrm>
            <a:off x="3436331" y="4917304"/>
            <a:ext cx="1791581" cy="369332"/>
          </a:xfrm>
          <a:prstGeom prst="rect">
            <a:avLst/>
          </a:prstGeom>
          <a:noFill/>
        </p:spPr>
        <p:txBody>
          <a:bodyPr wrap="none" rtlCol="0">
            <a:spAutoFit/>
          </a:bodyPr>
          <a:lstStyle/>
          <a:p>
            <a:r>
              <a:rPr lang="en-US" dirty="0">
                <a:solidFill>
                  <a:schemeClr val="bg1"/>
                </a:solidFill>
              </a:rPr>
              <a:t>Underline labels</a:t>
            </a:r>
          </a:p>
        </p:txBody>
      </p:sp>
      <p:sp>
        <p:nvSpPr>
          <p:cNvPr id="28" name="TextBox 27"/>
          <p:cNvSpPr txBox="1"/>
          <p:nvPr/>
        </p:nvSpPr>
        <p:spPr>
          <a:xfrm>
            <a:off x="5103994" y="3506574"/>
            <a:ext cx="1754006" cy="369332"/>
          </a:xfrm>
          <a:prstGeom prst="rect">
            <a:avLst/>
          </a:prstGeom>
          <a:noFill/>
        </p:spPr>
        <p:txBody>
          <a:bodyPr wrap="none" rtlCol="0">
            <a:spAutoFit/>
          </a:bodyPr>
          <a:lstStyle/>
          <a:p>
            <a:r>
              <a:rPr lang="en-US">
                <a:solidFill>
                  <a:schemeClr val="bg1"/>
                </a:solidFill>
              </a:rPr>
              <a:t>Identify schema</a:t>
            </a:r>
            <a:endParaRPr lang="en-US" dirty="0">
              <a:solidFill>
                <a:schemeClr val="bg1"/>
              </a:solidFill>
            </a:endParaRPr>
          </a:p>
        </p:txBody>
      </p:sp>
      <p:sp>
        <p:nvSpPr>
          <p:cNvPr id="29" name="TextBox 28"/>
          <p:cNvSpPr txBox="1"/>
          <p:nvPr/>
        </p:nvSpPr>
        <p:spPr>
          <a:xfrm>
            <a:off x="6045200" y="2781848"/>
            <a:ext cx="1474571" cy="369332"/>
          </a:xfrm>
          <a:prstGeom prst="rect">
            <a:avLst/>
          </a:prstGeom>
          <a:noFill/>
        </p:spPr>
        <p:txBody>
          <a:bodyPr wrap="none" rtlCol="0">
            <a:spAutoFit/>
          </a:bodyPr>
          <a:lstStyle/>
          <a:p>
            <a:r>
              <a:rPr lang="en-US" dirty="0">
                <a:solidFill>
                  <a:schemeClr val="bg1"/>
                </a:solidFill>
              </a:rPr>
              <a:t>Draw picture</a:t>
            </a:r>
          </a:p>
        </p:txBody>
      </p:sp>
      <p:sp>
        <p:nvSpPr>
          <p:cNvPr id="30" name="TextBox 29"/>
          <p:cNvSpPr txBox="1"/>
          <p:nvPr/>
        </p:nvSpPr>
        <p:spPr>
          <a:xfrm>
            <a:off x="6704421" y="2134974"/>
            <a:ext cx="1664879" cy="369332"/>
          </a:xfrm>
          <a:prstGeom prst="rect">
            <a:avLst/>
          </a:prstGeom>
          <a:noFill/>
        </p:spPr>
        <p:txBody>
          <a:bodyPr wrap="none" rtlCol="0">
            <a:spAutoFit/>
          </a:bodyPr>
          <a:lstStyle/>
          <a:p>
            <a:r>
              <a:rPr lang="en-US" dirty="0">
                <a:solidFill>
                  <a:schemeClr val="bg1"/>
                </a:solidFill>
              </a:rPr>
              <a:t>Write equation</a:t>
            </a:r>
          </a:p>
        </p:txBody>
      </p:sp>
      <p:sp>
        <p:nvSpPr>
          <p:cNvPr id="31" name="TextBox 30"/>
          <p:cNvSpPr txBox="1"/>
          <p:nvPr/>
        </p:nvSpPr>
        <p:spPr>
          <a:xfrm>
            <a:off x="8355744" y="1487622"/>
            <a:ext cx="703078" cy="369332"/>
          </a:xfrm>
          <a:prstGeom prst="rect">
            <a:avLst/>
          </a:prstGeom>
          <a:noFill/>
        </p:spPr>
        <p:txBody>
          <a:bodyPr wrap="none" rtlCol="0">
            <a:spAutoFit/>
          </a:bodyPr>
          <a:lstStyle/>
          <a:p>
            <a:r>
              <a:rPr lang="en-US" dirty="0">
                <a:solidFill>
                  <a:schemeClr val="bg1"/>
                </a:solidFill>
              </a:rPr>
              <a:t>Solve</a:t>
            </a:r>
          </a:p>
        </p:txBody>
      </p:sp>
      <p:sp>
        <p:nvSpPr>
          <p:cNvPr id="3" name="Title 2" hidden="1">
            <a:extLst>
              <a:ext uri="{FF2B5EF4-FFF2-40B4-BE49-F238E27FC236}">
                <a16:creationId xmlns:a16="http://schemas.microsoft.com/office/drawing/2014/main" id="{D1280817-D6FB-439C-8E58-03036CA4E37C}"/>
              </a:ext>
            </a:extLst>
          </p:cNvPr>
          <p:cNvSpPr>
            <a:spLocks noGrp="1"/>
          </p:cNvSpPr>
          <p:nvPr>
            <p:ph type="title"/>
          </p:nvPr>
        </p:nvSpPr>
        <p:spPr/>
        <p:txBody>
          <a:bodyPr/>
          <a:lstStyle/>
          <a:p>
            <a:r>
              <a:rPr lang="en-US" dirty="0"/>
              <a:t>Slide 55</a:t>
            </a:r>
          </a:p>
        </p:txBody>
      </p:sp>
    </p:spTree>
    <p:extLst>
      <p:ext uri="{BB962C8B-B14F-4D97-AF65-F5344CB8AC3E}">
        <p14:creationId xmlns:p14="http://schemas.microsoft.com/office/powerpoint/2010/main" val="103363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ppt_h*1.125000"/>
                                          </p:val>
                                        </p:tav>
                                        <p:tav tm="100000">
                                          <p:val>
                                            <p:strVal val="#ppt_y"/>
                                          </p:val>
                                        </p:tav>
                                      </p:tavLst>
                                    </p:anim>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p:tgtEl>
                                          <p:spTgt spid="25"/>
                                        </p:tgtEl>
                                        <p:attrNameLst>
                                          <p:attrName>ppt_y</p:attrName>
                                        </p:attrNameLst>
                                      </p:cBhvr>
                                      <p:tavLst>
                                        <p:tav tm="0">
                                          <p:val>
                                            <p:strVal val="#ppt_y+#ppt_h*1.125000"/>
                                          </p:val>
                                        </p:tav>
                                        <p:tav tm="100000">
                                          <p:val>
                                            <p:strVal val="#ppt_y"/>
                                          </p:val>
                                        </p:tav>
                                      </p:tavLst>
                                    </p:anim>
                                    <p:animEffect transition="in" filter="wipe(up)">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ppt_y</p:attrName>
                                        </p:attrNameLst>
                                      </p:cBhvr>
                                      <p:tavLst>
                                        <p:tav tm="0">
                                          <p:val>
                                            <p:strVal val="#ppt_y+#ppt_h*1.125000"/>
                                          </p:val>
                                        </p:tav>
                                        <p:tav tm="100000">
                                          <p:val>
                                            <p:strVal val="#ppt_y"/>
                                          </p:val>
                                        </p:tav>
                                      </p:tavLst>
                                    </p:anim>
                                    <p:animEffect transition="in" filter="wipe(up)">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p:tgtEl>
                                          <p:spTgt spid="29"/>
                                        </p:tgtEl>
                                        <p:attrNameLst>
                                          <p:attrName>ppt_y</p:attrName>
                                        </p:attrNameLst>
                                      </p:cBhvr>
                                      <p:tavLst>
                                        <p:tav tm="0">
                                          <p:val>
                                            <p:strVal val="#ppt_y+#ppt_h*1.125000"/>
                                          </p:val>
                                        </p:tav>
                                        <p:tav tm="100000">
                                          <p:val>
                                            <p:strVal val="#ppt_y"/>
                                          </p:val>
                                        </p:tav>
                                      </p:tavLst>
                                    </p:anim>
                                    <p:animEffect transition="in" filter="wipe(up)">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p:tgtEl>
                                          <p:spTgt spid="31"/>
                                        </p:tgtEl>
                                        <p:attrNameLst>
                                          <p:attrName>ppt_y</p:attrName>
                                        </p:attrNameLst>
                                      </p:cBhvr>
                                      <p:tavLst>
                                        <p:tav tm="0">
                                          <p:val>
                                            <p:strVal val="#ppt_y+#ppt_h*1.125000"/>
                                          </p:val>
                                        </p:tav>
                                        <p:tav tm="100000">
                                          <p:val>
                                            <p:strVal val="#ppt_y"/>
                                          </p:val>
                                        </p:tav>
                                      </p:tavLst>
                                    </p:anim>
                                    <p:animEffect transition="in" filter="wipe(up)">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Focus on the language of mathematics</a:t>
            </a:r>
          </a:p>
        </p:txBody>
      </p:sp>
      <p:sp>
        <p:nvSpPr>
          <p:cNvPr id="12" name="Trapezoid 11"/>
          <p:cNvSpPr/>
          <p:nvPr/>
        </p:nvSpPr>
        <p:spPr>
          <a:xfrm>
            <a:off x="5041898" y="2104769"/>
            <a:ext cx="3526479" cy="1543053"/>
          </a:xfrm>
          <a:prstGeom prst="trapezoid">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bg1"/>
                </a:solidFill>
              </a:rPr>
              <a:t>precise</a:t>
            </a:r>
          </a:p>
        </p:txBody>
      </p:sp>
      <p:sp>
        <p:nvSpPr>
          <p:cNvPr id="13" name="Trapezoid 12" descr="trapezoid with word concise"/>
          <p:cNvSpPr/>
          <p:nvPr/>
        </p:nvSpPr>
        <p:spPr>
          <a:xfrm rot="10800000">
            <a:off x="5041898" y="3781816"/>
            <a:ext cx="3526479" cy="1543053"/>
          </a:xfrm>
          <a:prstGeom prst="trapezoi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dirty="0">
              <a:solidFill>
                <a:schemeClr val="bg1"/>
              </a:solidFill>
            </a:endParaRPr>
          </a:p>
        </p:txBody>
      </p:sp>
      <p:sp>
        <p:nvSpPr>
          <p:cNvPr id="14" name="TextBox 13"/>
          <p:cNvSpPr txBox="1"/>
          <p:nvPr/>
        </p:nvSpPr>
        <p:spPr>
          <a:xfrm>
            <a:off x="5658064" y="4122456"/>
            <a:ext cx="2294143" cy="861774"/>
          </a:xfrm>
          <a:prstGeom prst="rect">
            <a:avLst/>
          </a:prstGeom>
          <a:noFill/>
        </p:spPr>
        <p:txBody>
          <a:bodyPr wrap="square" rtlCol="0">
            <a:spAutoFit/>
          </a:bodyPr>
          <a:lstStyle/>
          <a:p>
            <a:r>
              <a:rPr lang="en-US" sz="5000" dirty="0">
                <a:solidFill>
                  <a:schemeClr val="bg1"/>
                </a:solidFill>
              </a:rPr>
              <a:t>concise</a:t>
            </a:r>
          </a:p>
        </p:txBody>
      </p:sp>
      <p:sp>
        <p:nvSpPr>
          <p:cNvPr id="3" name="Title 2" hidden="1">
            <a:extLst>
              <a:ext uri="{FF2B5EF4-FFF2-40B4-BE49-F238E27FC236}">
                <a16:creationId xmlns:a16="http://schemas.microsoft.com/office/drawing/2014/main" id="{5B20729E-9067-4543-882C-B72C35E08E5B}"/>
              </a:ext>
            </a:extLst>
          </p:cNvPr>
          <p:cNvSpPr>
            <a:spLocks noGrp="1"/>
          </p:cNvSpPr>
          <p:nvPr>
            <p:ph type="title"/>
          </p:nvPr>
        </p:nvSpPr>
        <p:spPr/>
        <p:txBody>
          <a:bodyPr/>
          <a:lstStyle/>
          <a:p>
            <a:r>
              <a:rPr lang="en-US" dirty="0"/>
              <a:t>Slide 56</a:t>
            </a:r>
          </a:p>
        </p:txBody>
      </p:sp>
    </p:spTree>
    <p:extLst>
      <p:ext uri="{BB962C8B-B14F-4D97-AF65-F5344CB8AC3E}">
        <p14:creationId xmlns:p14="http://schemas.microsoft.com/office/powerpoint/2010/main" val="198376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Focus on the language of mathematics</a:t>
            </a:r>
          </a:p>
        </p:txBody>
      </p:sp>
      <p:pic>
        <p:nvPicPr>
          <p:cNvPr id="3" name="Picture 2" descr="picture of a math journal"/>
          <p:cNvPicPr>
            <a:picLocks noChangeAspect="1"/>
          </p:cNvPicPr>
          <p:nvPr/>
        </p:nvPicPr>
        <p:blipFill>
          <a:blip r:embed="rId2"/>
          <a:stretch>
            <a:fillRect/>
          </a:stretch>
        </p:blipFill>
        <p:spPr>
          <a:xfrm>
            <a:off x="5278120" y="1885438"/>
            <a:ext cx="2722880" cy="3403600"/>
          </a:xfrm>
          <a:prstGeom prst="rect">
            <a:avLst/>
          </a:prstGeom>
        </p:spPr>
      </p:pic>
      <p:sp>
        <p:nvSpPr>
          <p:cNvPr id="4" name="TextBox 3"/>
          <p:cNvSpPr txBox="1"/>
          <p:nvPr/>
        </p:nvSpPr>
        <p:spPr>
          <a:xfrm>
            <a:off x="5985510" y="2898007"/>
            <a:ext cx="1409700" cy="492443"/>
          </a:xfrm>
          <a:prstGeom prst="rect">
            <a:avLst/>
          </a:prstGeom>
          <a:noFill/>
        </p:spPr>
        <p:txBody>
          <a:bodyPr wrap="square" rtlCol="0">
            <a:spAutoFit/>
          </a:bodyPr>
          <a:lstStyle/>
          <a:p>
            <a:pPr algn="ctr"/>
            <a:r>
              <a:rPr lang="en-US" sz="1300" dirty="0">
                <a:latin typeface="Comic Sans MS" charset="0"/>
                <a:ea typeface="Comic Sans MS" charset="0"/>
                <a:cs typeface="Comic Sans MS" charset="0"/>
              </a:rPr>
              <a:t>MATH JOURNAL</a:t>
            </a:r>
          </a:p>
        </p:txBody>
      </p:sp>
      <p:sp>
        <p:nvSpPr>
          <p:cNvPr id="10" name="Title 9" hidden="1">
            <a:extLst>
              <a:ext uri="{FF2B5EF4-FFF2-40B4-BE49-F238E27FC236}">
                <a16:creationId xmlns:a16="http://schemas.microsoft.com/office/drawing/2014/main" id="{4682F2C0-3A3C-4280-85B6-1E0B0ADAFB67}"/>
              </a:ext>
            </a:extLst>
          </p:cNvPr>
          <p:cNvSpPr>
            <a:spLocks noGrp="1"/>
          </p:cNvSpPr>
          <p:nvPr>
            <p:ph type="title"/>
          </p:nvPr>
        </p:nvSpPr>
        <p:spPr/>
        <p:txBody>
          <a:bodyPr/>
          <a:lstStyle/>
          <a:p>
            <a:r>
              <a:rPr lang="en-US" dirty="0"/>
              <a:t>Slide 57</a:t>
            </a:r>
          </a:p>
        </p:txBody>
      </p:sp>
    </p:spTree>
    <p:extLst>
      <p:ext uri="{BB962C8B-B14F-4D97-AF65-F5344CB8AC3E}">
        <p14:creationId xmlns:p14="http://schemas.microsoft.com/office/powerpoint/2010/main" val="154576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Focus on the language of mathematics</a:t>
            </a:r>
          </a:p>
        </p:txBody>
      </p:sp>
      <p:graphicFrame>
        <p:nvGraphicFramePr>
          <p:cNvPr id="10" name="Table 9"/>
          <p:cNvGraphicFramePr>
            <a:graphicFrameLocks noGrp="1"/>
          </p:cNvGraphicFramePr>
          <p:nvPr>
            <p:extLst/>
          </p:nvPr>
        </p:nvGraphicFramePr>
        <p:xfrm>
          <a:off x="4216400" y="2104769"/>
          <a:ext cx="4826000" cy="3529584"/>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tblGrid>
              <a:tr h="1764792">
                <a:tc>
                  <a:txBody>
                    <a:bodyPr/>
                    <a:lstStyle/>
                    <a:p>
                      <a:r>
                        <a:rPr lang="en-US" dirty="0">
                          <a:solidFill>
                            <a:schemeClr val="tx1"/>
                          </a:solidFill>
                        </a:rPr>
                        <a:t>Define: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64792">
                <a:tc>
                  <a:txBody>
                    <a:bodyPr/>
                    <a:lstStyle/>
                    <a:p>
                      <a:endParaRPr lang="en-US" b="1" dirty="0">
                        <a:solidFill>
                          <a:schemeClr val="tx1"/>
                        </a:solidFill>
                      </a:endParaRPr>
                    </a:p>
                    <a:p>
                      <a:r>
                        <a:rPr lang="en-US" b="1" dirty="0">
                          <a:solidFill>
                            <a:schemeClr val="tx1"/>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p>
                      <a:r>
                        <a:rPr lang="en-US" dirty="0">
                          <a:solidFill>
                            <a:schemeClr val="tx1"/>
                          </a:solidFill>
                        </a:rPr>
                        <a:t>Non-example: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1" name="Rectangle 10">
            <a:extLst>
              <a:ext uri="{C183D7F6-B498-43B3-948B-1728B52AA6E4}">
                <adec:decorative xmlns:adec="http://schemas.microsoft.com/office/drawing/2017/decorative" val="1"/>
              </a:ext>
            </a:extLst>
          </p:cNvPr>
          <p:cNvSpPr/>
          <p:nvPr/>
        </p:nvSpPr>
        <p:spPr>
          <a:xfrm>
            <a:off x="5537200" y="3594100"/>
            <a:ext cx="2197100" cy="546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A5B03442-6265-4AEB-9C2F-865163FB2B72}"/>
              </a:ext>
            </a:extLst>
          </p:cNvPr>
          <p:cNvSpPr>
            <a:spLocks noGrp="1"/>
          </p:cNvSpPr>
          <p:nvPr>
            <p:ph type="title"/>
          </p:nvPr>
        </p:nvSpPr>
        <p:spPr/>
        <p:txBody>
          <a:bodyPr/>
          <a:lstStyle/>
          <a:p>
            <a:r>
              <a:rPr lang="en-US" dirty="0"/>
              <a:t>Slide 58</a:t>
            </a:r>
          </a:p>
        </p:txBody>
      </p:sp>
    </p:spTree>
    <p:extLst>
      <p:ext uri="{BB962C8B-B14F-4D97-AF65-F5344CB8AC3E}">
        <p14:creationId xmlns:p14="http://schemas.microsoft.com/office/powerpoint/2010/main" val="18925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Engage student in more discourse</a:t>
            </a:r>
          </a:p>
        </p:txBody>
      </p:sp>
      <p:sp>
        <p:nvSpPr>
          <p:cNvPr id="3" name="TextBox 2"/>
          <p:cNvSpPr txBox="1"/>
          <p:nvPr/>
        </p:nvSpPr>
        <p:spPr>
          <a:xfrm>
            <a:off x="4087091" y="1818503"/>
            <a:ext cx="3963649" cy="369332"/>
          </a:xfrm>
          <a:prstGeom prst="rect">
            <a:avLst/>
          </a:prstGeom>
          <a:noFill/>
        </p:spPr>
        <p:txBody>
          <a:bodyPr wrap="none" rtlCol="0">
            <a:spAutoFit/>
          </a:bodyPr>
          <a:lstStyle/>
          <a:p>
            <a:r>
              <a:rPr lang="en-US" dirty="0">
                <a:solidFill>
                  <a:schemeClr val="bg1"/>
                </a:solidFill>
              </a:rPr>
              <a:t>“Tell me how you solved this problem.”</a:t>
            </a:r>
          </a:p>
        </p:txBody>
      </p:sp>
      <p:sp>
        <p:nvSpPr>
          <p:cNvPr id="10" name="TextBox 9"/>
          <p:cNvSpPr txBox="1"/>
          <p:nvPr/>
        </p:nvSpPr>
        <p:spPr>
          <a:xfrm>
            <a:off x="4087091" y="2450072"/>
            <a:ext cx="4764809" cy="646331"/>
          </a:xfrm>
          <a:prstGeom prst="rect">
            <a:avLst/>
          </a:prstGeom>
          <a:noFill/>
        </p:spPr>
        <p:txBody>
          <a:bodyPr wrap="square" rtlCol="0">
            <a:spAutoFit/>
          </a:bodyPr>
          <a:lstStyle/>
          <a:p>
            <a:r>
              <a:rPr lang="en-US" dirty="0">
                <a:solidFill>
                  <a:schemeClr val="bg1"/>
                </a:solidFill>
              </a:rPr>
              <a:t>“What were </a:t>
            </a:r>
            <a:r>
              <a:rPr lang="en-US">
                <a:solidFill>
                  <a:schemeClr val="bg1"/>
                </a:solidFill>
              </a:rPr>
              <a:t>you thinking about when you regrouped?”</a:t>
            </a:r>
            <a:endParaRPr lang="en-US" dirty="0">
              <a:solidFill>
                <a:schemeClr val="bg1"/>
              </a:solidFill>
            </a:endParaRPr>
          </a:p>
        </p:txBody>
      </p:sp>
      <p:sp>
        <p:nvSpPr>
          <p:cNvPr id="11" name="TextBox 10"/>
          <p:cNvSpPr txBox="1"/>
          <p:nvPr/>
        </p:nvSpPr>
        <p:spPr>
          <a:xfrm>
            <a:off x="4087090" y="3340165"/>
            <a:ext cx="4764809" cy="646331"/>
          </a:xfrm>
          <a:prstGeom prst="rect">
            <a:avLst/>
          </a:prstGeom>
          <a:noFill/>
        </p:spPr>
        <p:txBody>
          <a:bodyPr wrap="square" rtlCol="0">
            <a:spAutoFit/>
          </a:bodyPr>
          <a:lstStyle/>
          <a:p>
            <a:r>
              <a:rPr lang="en-US" dirty="0">
                <a:solidFill>
                  <a:schemeClr val="bg1"/>
                </a:solidFill>
              </a:rPr>
              <a:t>“How would you teach this problem to another student?”</a:t>
            </a:r>
          </a:p>
        </p:txBody>
      </p:sp>
      <p:sp>
        <p:nvSpPr>
          <p:cNvPr id="12" name="TextBox 11"/>
          <p:cNvSpPr txBox="1"/>
          <p:nvPr/>
        </p:nvSpPr>
        <p:spPr>
          <a:xfrm>
            <a:off x="4087090" y="4230258"/>
            <a:ext cx="4764809" cy="646331"/>
          </a:xfrm>
          <a:prstGeom prst="rect">
            <a:avLst/>
          </a:prstGeom>
          <a:noFill/>
        </p:spPr>
        <p:txBody>
          <a:bodyPr wrap="square" rtlCol="0">
            <a:spAutoFit/>
          </a:bodyPr>
          <a:lstStyle/>
          <a:p>
            <a:r>
              <a:rPr lang="en-US" dirty="0">
                <a:solidFill>
                  <a:schemeClr val="bg1"/>
                </a:solidFill>
              </a:rPr>
              <a:t>“Describe the word problem in 10 words or less.”</a:t>
            </a:r>
          </a:p>
        </p:txBody>
      </p:sp>
      <p:sp>
        <p:nvSpPr>
          <p:cNvPr id="4" name="Title 3" hidden="1">
            <a:extLst>
              <a:ext uri="{FF2B5EF4-FFF2-40B4-BE49-F238E27FC236}">
                <a16:creationId xmlns:a16="http://schemas.microsoft.com/office/drawing/2014/main" id="{7E8E0A6C-ACFC-45D0-815E-E5D073F66A36}"/>
              </a:ext>
            </a:extLst>
          </p:cNvPr>
          <p:cNvSpPr>
            <a:spLocks noGrp="1"/>
          </p:cNvSpPr>
          <p:nvPr>
            <p:ph type="title"/>
          </p:nvPr>
        </p:nvSpPr>
        <p:spPr/>
        <p:txBody>
          <a:bodyPr/>
          <a:lstStyle/>
          <a:p>
            <a:r>
              <a:rPr lang="en-US" dirty="0"/>
              <a:t>Slide 59</a:t>
            </a:r>
          </a:p>
        </p:txBody>
      </p:sp>
    </p:spTree>
    <p:extLst>
      <p:ext uri="{BB962C8B-B14F-4D97-AF65-F5344CB8AC3E}">
        <p14:creationId xmlns:p14="http://schemas.microsoft.com/office/powerpoint/2010/main" val="4300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2: How do you make adaptations within DBI?</a:t>
            </a:r>
          </a:p>
          <a:p>
            <a:endParaRPr lang="en-US" dirty="0"/>
          </a:p>
          <a:p>
            <a:endParaRPr lang="en-US" dirty="0"/>
          </a:p>
          <a:p>
            <a:r>
              <a:rPr lang="en-US" dirty="0"/>
              <a:t>	</a:t>
            </a:r>
          </a:p>
          <a:p>
            <a:endParaRPr lang="en-US" dirty="0"/>
          </a:p>
          <a:p>
            <a:endParaRPr lang="en-US" dirty="0"/>
          </a:p>
          <a:p>
            <a:endParaRPr lang="en-US" dirty="0"/>
          </a:p>
          <a:p>
            <a:endParaRPr lang="en-US" dirty="0"/>
          </a:p>
        </p:txBody>
      </p:sp>
      <p:sp>
        <p:nvSpPr>
          <p:cNvPr id="4" name="Content Placeholder 2"/>
          <p:cNvSpPr txBox="1">
            <a:spLocks/>
          </p:cNvSpPr>
          <p:nvPr/>
        </p:nvSpPr>
        <p:spPr>
          <a:xfrm>
            <a:off x="993936" y="1692612"/>
            <a:ext cx="7823494" cy="4392053"/>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List additional ways to adapt mathematics content</a:t>
            </a:r>
          </a:p>
          <a:p>
            <a:endParaRPr lang="en-US" dirty="0"/>
          </a:p>
          <a:p>
            <a:r>
              <a:rPr lang="en-US" dirty="0"/>
              <a:t>Revise a recently-taught lesson to include more explicit instruction</a:t>
            </a:r>
          </a:p>
          <a:p>
            <a:endParaRPr lang="en-US" dirty="0"/>
          </a:p>
          <a:p>
            <a:r>
              <a:rPr lang="en-US" dirty="0"/>
              <a:t>Describe decisions about adaptations</a:t>
            </a:r>
          </a:p>
          <a:p>
            <a:endParaRPr lang="en-US"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97284" y="2538205"/>
            <a:ext cx="765336" cy="73152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97284" y="1622601"/>
            <a:ext cx="765336" cy="73152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222752" y="3805238"/>
            <a:ext cx="914400" cy="886827"/>
          </a:xfrm>
          <a:prstGeom prst="rect">
            <a:avLst/>
          </a:prstGeom>
        </p:spPr>
      </p:pic>
    </p:spTree>
    <p:extLst>
      <p:ext uri="{BB962C8B-B14F-4D97-AF65-F5344CB8AC3E}">
        <p14:creationId xmlns:p14="http://schemas.microsoft.com/office/powerpoint/2010/main" val="623062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Provide worked examples</a:t>
            </a:r>
          </a:p>
        </p:txBody>
      </p:sp>
      <p:sp>
        <p:nvSpPr>
          <p:cNvPr id="3" name="TextBox 2"/>
          <p:cNvSpPr txBox="1"/>
          <p:nvPr/>
        </p:nvSpPr>
        <p:spPr>
          <a:xfrm>
            <a:off x="4087091" y="1818503"/>
            <a:ext cx="3812390" cy="369332"/>
          </a:xfrm>
          <a:prstGeom prst="rect">
            <a:avLst/>
          </a:prstGeom>
          <a:noFill/>
        </p:spPr>
        <p:txBody>
          <a:bodyPr wrap="none" rtlCol="0">
            <a:spAutoFit/>
          </a:bodyPr>
          <a:lstStyle/>
          <a:p>
            <a:r>
              <a:rPr lang="en-US" dirty="0">
                <a:solidFill>
                  <a:schemeClr val="bg1"/>
                </a:solidFill>
              </a:rPr>
              <a:t>“Talk through this problem with me.”</a:t>
            </a:r>
          </a:p>
        </p:txBody>
      </p:sp>
      <p:sp>
        <p:nvSpPr>
          <p:cNvPr id="4" name="TextBox 3"/>
          <p:cNvSpPr txBox="1"/>
          <p:nvPr/>
        </p:nvSpPr>
        <p:spPr>
          <a:xfrm>
            <a:off x="4351874" y="2708596"/>
            <a:ext cx="1215397" cy="1077218"/>
          </a:xfrm>
          <a:prstGeom prst="rect">
            <a:avLst/>
          </a:prstGeom>
          <a:noFill/>
        </p:spPr>
        <p:txBody>
          <a:bodyPr wrap="none" rtlCol="0">
            <a:spAutoFit/>
          </a:bodyPr>
          <a:lstStyle/>
          <a:p>
            <a:pPr algn="r"/>
            <a:r>
              <a:rPr lang="en-US" sz="3200" dirty="0">
                <a:solidFill>
                  <a:schemeClr val="bg1"/>
                </a:solidFill>
              </a:rPr>
              <a:t>405</a:t>
            </a:r>
          </a:p>
          <a:p>
            <a:pPr algn="r"/>
            <a:r>
              <a:rPr lang="en-US" sz="3200" u="sng" dirty="0">
                <a:solidFill>
                  <a:schemeClr val="bg1"/>
                </a:solidFill>
              </a:rPr>
              <a:t>+   16</a:t>
            </a:r>
          </a:p>
        </p:txBody>
      </p:sp>
      <p:sp>
        <p:nvSpPr>
          <p:cNvPr id="13" name="TextBox 12"/>
          <p:cNvSpPr txBox="1"/>
          <p:nvPr/>
        </p:nvSpPr>
        <p:spPr>
          <a:xfrm>
            <a:off x="4802318" y="3721799"/>
            <a:ext cx="764953" cy="584775"/>
          </a:xfrm>
          <a:prstGeom prst="rect">
            <a:avLst/>
          </a:prstGeom>
          <a:noFill/>
        </p:spPr>
        <p:txBody>
          <a:bodyPr wrap="none" rtlCol="0">
            <a:spAutoFit/>
          </a:bodyPr>
          <a:lstStyle/>
          <a:p>
            <a:r>
              <a:rPr lang="en-US" sz="3200" dirty="0">
                <a:solidFill>
                  <a:schemeClr val="bg1"/>
                </a:solidFill>
                <a:latin typeface="Kristen ITC" panose="03050502040202030202" pitchFamily="66" charset="0"/>
                <a:ea typeface="Chalkduster" charset="0"/>
                <a:cs typeface="Chalkduster" charset="0"/>
              </a:rPr>
              <a:t>411</a:t>
            </a:r>
          </a:p>
        </p:txBody>
      </p:sp>
      <p:sp>
        <p:nvSpPr>
          <p:cNvPr id="14" name="TextBox 13"/>
          <p:cNvSpPr txBox="1"/>
          <p:nvPr/>
        </p:nvSpPr>
        <p:spPr>
          <a:xfrm>
            <a:off x="6684084" y="2708596"/>
            <a:ext cx="1215397" cy="1077218"/>
          </a:xfrm>
          <a:prstGeom prst="rect">
            <a:avLst/>
          </a:prstGeom>
          <a:noFill/>
        </p:spPr>
        <p:txBody>
          <a:bodyPr wrap="none" rtlCol="0">
            <a:spAutoFit/>
          </a:bodyPr>
          <a:lstStyle/>
          <a:p>
            <a:pPr algn="r"/>
            <a:r>
              <a:rPr lang="en-US" sz="3200" dirty="0">
                <a:solidFill>
                  <a:schemeClr val="bg1"/>
                </a:solidFill>
              </a:rPr>
              <a:t>405</a:t>
            </a:r>
          </a:p>
          <a:p>
            <a:pPr algn="r"/>
            <a:r>
              <a:rPr lang="en-US" sz="3200" u="sng" dirty="0">
                <a:solidFill>
                  <a:schemeClr val="bg1"/>
                </a:solidFill>
              </a:rPr>
              <a:t>+   16</a:t>
            </a:r>
          </a:p>
        </p:txBody>
      </p:sp>
      <p:sp>
        <p:nvSpPr>
          <p:cNvPr id="15" name="TextBox 14"/>
          <p:cNvSpPr txBox="1"/>
          <p:nvPr/>
        </p:nvSpPr>
        <p:spPr>
          <a:xfrm>
            <a:off x="7116894" y="3721799"/>
            <a:ext cx="782587" cy="584775"/>
          </a:xfrm>
          <a:prstGeom prst="rect">
            <a:avLst/>
          </a:prstGeom>
          <a:noFill/>
        </p:spPr>
        <p:txBody>
          <a:bodyPr wrap="none" rtlCol="0">
            <a:spAutoFit/>
          </a:bodyPr>
          <a:lstStyle/>
          <a:p>
            <a:r>
              <a:rPr lang="en-US" sz="3200" dirty="0">
                <a:solidFill>
                  <a:schemeClr val="bg1"/>
                </a:solidFill>
                <a:latin typeface="Kristen ITC" panose="03050502040202030202" pitchFamily="66" charset="0"/>
                <a:ea typeface="Chalkduster" charset="0"/>
                <a:cs typeface="Chalkduster" charset="0"/>
              </a:rPr>
              <a:t>521</a:t>
            </a:r>
          </a:p>
        </p:txBody>
      </p:sp>
      <p:sp>
        <p:nvSpPr>
          <p:cNvPr id="10" name="Title 9" hidden="1">
            <a:extLst>
              <a:ext uri="{FF2B5EF4-FFF2-40B4-BE49-F238E27FC236}">
                <a16:creationId xmlns:a16="http://schemas.microsoft.com/office/drawing/2014/main" id="{CCF20D39-C8DF-4BD2-8559-4904F54E809C}"/>
              </a:ext>
            </a:extLst>
          </p:cNvPr>
          <p:cNvSpPr>
            <a:spLocks noGrp="1"/>
          </p:cNvSpPr>
          <p:nvPr>
            <p:ph type="title"/>
          </p:nvPr>
        </p:nvSpPr>
        <p:spPr/>
        <p:txBody>
          <a:bodyPr/>
          <a:lstStyle/>
          <a:p>
            <a:r>
              <a:rPr lang="en-US" dirty="0"/>
              <a:t>Slide 60</a:t>
            </a:r>
          </a:p>
        </p:txBody>
      </p:sp>
    </p:spTree>
    <p:extLst>
      <p:ext uri="{BB962C8B-B14F-4D97-AF65-F5344CB8AC3E}">
        <p14:creationId xmlns:p14="http://schemas.microsoft.com/office/powerpoint/2010/main" val="29044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Use more three-dimensional representations</a:t>
            </a:r>
          </a:p>
        </p:txBody>
      </p:sp>
      <p:graphicFrame>
        <p:nvGraphicFramePr>
          <p:cNvPr id="13" name="Diagram 12" descr="3 intersecting circles with the terms concrete, abstract, and representational"/>
          <p:cNvGraphicFramePr/>
          <p:nvPr>
            <p:extLst>
              <p:ext uri="{D42A27DB-BD31-4B8C-83A1-F6EECF244321}">
                <p14:modId xmlns:p14="http://schemas.microsoft.com/office/powerpoint/2010/main" val="98646437"/>
              </p:ext>
            </p:extLst>
          </p:nvPr>
        </p:nvGraphicFramePr>
        <p:xfrm>
          <a:off x="2679700" y="2854069"/>
          <a:ext cx="6790542" cy="3235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3" descr="Arrow pointing to the word concrete"/>
          <p:cNvSpPr/>
          <p:nvPr/>
        </p:nvSpPr>
        <p:spPr>
          <a:xfrm rot="1526572">
            <a:off x="2247899" y="3895444"/>
            <a:ext cx="1993900"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A7B5975-3D43-48AF-AF4F-19A46E29684F}"/>
              </a:ext>
            </a:extLst>
          </p:cNvPr>
          <p:cNvSpPr>
            <a:spLocks noGrp="1"/>
          </p:cNvSpPr>
          <p:nvPr>
            <p:ph type="title"/>
          </p:nvPr>
        </p:nvSpPr>
        <p:spPr/>
        <p:txBody>
          <a:bodyPr/>
          <a:lstStyle/>
          <a:p>
            <a:r>
              <a:rPr lang="en-US" dirty="0"/>
              <a:t>Slide 61</a:t>
            </a:r>
          </a:p>
        </p:txBody>
      </p:sp>
    </p:spTree>
    <p:extLst>
      <p:ext uri="{BB962C8B-B14F-4D97-AF65-F5344CB8AC3E}">
        <p14:creationId xmlns:p14="http://schemas.microsoft.com/office/powerpoint/2010/main" val="282514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3" grpId="0">
        <p:bldAsOne/>
      </p:bldGraphic>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Use more two-dimensional representations</a:t>
            </a:r>
          </a:p>
        </p:txBody>
      </p:sp>
      <p:graphicFrame>
        <p:nvGraphicFramePr>
          <p:cNvPr id="13" name="Diagram 12" descr="3 intersecting circles with the terms concrete, abstract, and representational"/>
          <p:cNvGraphicFramePr/>
          <p:nvPr>
            <p:extLst>
              <p:ext uri="{D42A27DB-BD31-4B8C-83A1-F6EECF244321}">
                <p14:modId xmlns:p14="http://schemas.microsoft.com/office/powerpoint/2010/main" val="2129896876"/>
              </p:ext>
            </p:extLst>
          </p:nvPr>
        </p:nvGraphicFramePr>
        <p:xfrm>
          <a:off x="2679700" y="2854069"/>
          <a:ext cx="6790542" cy="3235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ight Arrow 9" descr="arrow pointing to the term representational "/>
          <p:cNvSpPr/>
          <p:nvPr/>
        </p:nvSpPr>
        <p:spPr>
          <a:xfrm rot="8143477">
            <a:off x="7340599" y="3567992"/>
            <a:ext cx="1993900"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76E10B80-0578-4B29-91FF-03112270BA9D}"/>
              </a:ext>
            </a:extLst>
          </p:cNvPr>
          <p:cNvSpPr>
            <a:spLocks noGrp="1"/>
          </p:cNvSpPr>
          <p:nvPr>
            <p:ph type="title"/>
          </p:nvPr>
        </p:nvSpPr>
        <p:spPr/>
        <p:txBody>
          <a:bodyPr/>
          <a:lstStyle/>
          <a:p>
            <a:r>
              <a:rPr lang="en-US" dirty="0"/>
              <a:t>Slide 62</a:t>
            </a:r>
          </a:p>
        </p:txBody>
      </p:sp>
    </p:spTree>
    <p:extLst>
      <p:ext uri="{BB962C8B-B14F-4D97-AF65-F5344CB8AC3E}">
        <p14:creationId xmlns:p14="http://schemas.microsoft.com/office/powerpoint/2010/main" val="1783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3" grpId="0">
        <p:bldAsOne/>
      </p:bldGraphic>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Ensure students understand the abstract</a:t>
            </a:r>
          </a:p>
        </p:txBody>
      </p:sp>
      <p:graphicFrame>
        <p:nvGraphicFramePr>
          <p:cNvPr id="13" name="Diagram 12" descr="3 intersecting circles with the terms concrete, abstract, and representational"/>
          <p:cNvGraphicFramePr/>
          <p:nvPr>
            <p:extLst>
              <p:ext uri="{D42A27DB-BD31-4B8C-83A1-F6EECF244321}">
                <p14:modId xmlns:p14="http://schemas.microsoft.com/office/powerpoint/2010/main" val="3613770914"/>
              </p:ext>
            </p:extLst>
          </p:nvPr>
        </p:nvGraphicFramePr>
        <p:xfrm>
          <a:off x="2679700" y="2854069"/>
          <a:ext cx="6790542" cy="3235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ight Arrow 9" descr="arrow pointing to the term abstract"/>
          <p:cNvSpPr/>
          <p:nvPr/>
        </p:nvSpPr>
        <p:spPr>
          <a:xfrm rot="4524507">
            <a:off x="4553374" y="2091491"/>
            <a:ext cx="1993900"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1E176BD8-60DE-42E8-94AB-E1EE3529F8C3}"/>
              </a:ext>
            </a:extLst>
          </p:cNvPr>
          <p:cNvSpPr>
            <a:spLocks noGrp="1"/>
          </p:cNvSpPr>
          <p:nvPr>
            <p:ph type="title"/>
          </p:nvPr>
        </p:nvSpPr>
        <p:spPr/>
        <p:txBody>
          <a:bodyPr/>
          <a:lstStyle/>
          <a:p>
            <a:r>
              <a:rPr lang="en-US" dirty="0"/>
              <a:t>Slide 63</a:t>
            </a:r>
          </a:p>
        </p:txBody>
      </p:sp>
    </p:spTree>
    <p:extLst>
      <p:ext uri="{BB962C8B-B14F-4D97-AF65-F5344CB8AC3E}">
        <p14:creationId xmlns:p14="http://schemas.microsoft.com/office/powerpoint/2010/main" val="30874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3" grpId="0">
        <p:bldAsOne/>
      </p:bldGraphic>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Focus on fact fluency</a:t>
            </a:r>
          </a:p>
        </p:txBody>
      </p:sp>
      <p:pic>
        <p:nvPicPr>
          <p:cNvPr id="10" name="Picture 9" descr="cover, copy, compare problem sheet with multiplication problems and answers"/>
          <p:cNvPicPr>
            <a:picLocks noChangeAspect="1"/>
          </p:cNvPicPr>
          <p:nvPr/>
        </p:nvPicPr>
        <p:blipFill>
          <a:blip r:embed="rId2"/>
          <a:stretch>
            <a:fillRect/>
          </a:stretch>
        </p:blipFill>
        <p:spPr>
          <a:xfrm>
            <a:off x="4087091" y="2600069"/>
            <a:ext cx="2289703" cy="3111940"/>
          </a:xfrm>
          <a:prstGeom prst="rect">
            <a:avLst/>
          </a:prstGeom>
        </p:spPr>
      </p:pic>
      <p:pic>
        <p:nvPicPr>
          <p:cNvPr id="11" name="Picture 10" descr="single digit multiplication problems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1485" y="1406269"/>
            <a:ext cx="2371170" cy="2910100"/>
          </a:xfrm>
          <a:prstGeom prst="rect">
            <a:avLst/>
          </a:prstGeom>
        </p:spPr>
      </p:pic>
      <p:pic>
        <p:nvPicPr>
          <p:cNvPr id="12" name="Picture 3" descr="subtraction problem of 12 minus 4 and an addition problem 5 plus 6.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2580" y="4511449"/>
            <a:ext cx="1828979" cy="1200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2" hidden="1">
            <a:extLst>
              <a:ext uri="{FF2B5EF4-FFF2-40B4-BE49-F238E27FC236}">
                <a16:creationId xmlns:a16="http://schemas.microsoft.com/office/drawing/2014/main" id="{001E6161-C0D8-41D2-BEF7-B0195CFCC196}"/>
              </a:ext>
            </a:extLst>
          </p:cNvPr>
          <p:cNvSpPr>
            <a:spLocks noGrp="1"/>
          </p:cNvSpPr>
          <p:nvPr>
            <p:ph type="title"/>
          </p:nvPr>
        </p:nvSpPr>
        <p:spPr/>
        <p:txBody>
          <a:bodyPr/>
          <a:lstStyle/>
          <a:p>
            <a:r>
              <a:rPr lang="en-US" dirty="0"/>
              <a:t>Slide 64</a:t>
            </a:r>
          </a:p>
        </p:txBody>
      </p:sp>
    </p:spTree>
    <p:extLst>
      <p:ext uri="{BB962C8B-B14F-4D97-AF65-F5344CB8AC3E}">
        <p14:creationId xmlns:p14="http://schemas.microsoft.com/office/powerpoint/2010/main" val="6715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Focus on other types of fluency</a:t>
            </a:r>
          </a:p>
        </p:txBody>
      </p:sp>
      <p:pic>
        <p:nvPicPr>
          <p:cNvPr id="3" name="Picture 2" descr="chart with two rows with rows labeled (from left to right): x, 1, 2, 3, 4, 5"/>
          <p:cNvPicPr>
            <a:picLocks noChangeAspect="1"/>
          </p:cNvPicPr>
          <p:nvPr/>
        </p:nvPicPr>
        <p:blipFill>
          <a:blip r:embed="rId2"/>
          <a:stretch>
            <a:fillRect/>
          </a:stretch>
        </p:blipFill>
        <p:spPr>
          <a:xfrm>
            <a:off x="4454864" y="3286900"/>
            <a:ext cx="4321362" cy="1704199"/>
          </a:xfrm>
          <a:prstGeom prst="rect">
            <a:avLst/>
          </a:prstGeom>
        </p:spPr>
      </p:pic>
      <p:pic>
        <p:nvPicPr>
          <p:cNvPr id="4" name="Picture 3" descr="stacks of coins"/>
          <p:cNvPicPr>
            <a:picLocks noChangeAspect="1"/>
          </p:cNvPicPr>
          <p:nvPr/>
        </p:nvPicPr>
        <p:blipFill>
          <a:blip r:embed="rId3"/>
          <a:stretch>
            <a:fillRect/>
          </a:stretch>
        </p:blipFill>
        <p:spPr>
          <a:xfrm>
            <a:off x="5607562" y="1517927"/>
            <a:ext cx="1796538" cy="1668984"/>
          </a:xfrm>
          <a:prstGeom prst="rect">
            <a:avLst/>
          </a:prstGeom>
        </p:spPr>
      </p:pic>
      <p:sp>
        <p:nvSpPr>
          <p:cNvPr id="13" name="TextBox 12"/>
          <p:cNvSpPr txBox="1"/>
          <p:nvPr/>
        </p:nvSpPr>
        <p:spPr>
          <a:xfrm>
            <a:off x="4552319" y="5435600"/>
            <a:ext cx="4126451" cy="461665"/>
          </a:xfrm>
          <a:prstGeom prst="rect">
            <a:avLst/>
          </a:prstGeom>
          <a:noFill/>
        </p:spPr>
        <p:txBody>
          <a:bodyPr wrap="none" rtlCol="0">
            <a:spAutoFit/>
          </a:bodyPr>
          <a:lstStyle/>
          <a:p>
            <a:r>
              <a:rPr lang="en-US" dirty="0"/>
              <a:t>-</a:t>
            </a:r>
            <a:r>
              <a:rPr lang="en-US" sz="2400" dirty="0">
                <a:solidFill>
                  <a:schemeClr val="bg1"/>
                </a:solidFill>
              </a:rPr>
              <a:t>3 + (-4) = ___      5 </a:t>
            </a:r>
            <a:r>
              <a:rPr lang="mr-IN" sz="2400" dirty="0">
                <a:solidFill>
                  <a:schemeClr val="bg1"/>
                </a:solidFill>
              </a:rPr>
              <a:t>–</a:t>
            </a:r>
            <a:r>
              <a:rPr lang="en-US" sz="2400" dirty="0">
                <a:solidFill>
                  <a:schemeClr val="bg1"/>
                </a:solidFill>
              </a:rPr>
              <a:t> (-6) = ___</a:t>
            </a:r>
          </a:p>
        </p:txBody>
      </p:sp>
      <p:sp>
        <p:nvSpPr>
          <p:cNvPr id="10" name="Title 9" hidden="1">
            <a:extLst>
              <a:ext uri="{FF2B5EF4-FFF2-40B4-BE49-F238E27FC236}">
                <a16:creationId xmlns:a16="http://schemas.microsoft.com/office/drawing/2014/main" id="{B7AC130A-B710-4204-BC1D-3B1D52410E3F}"/>
              </a:ext>
            </a:extLst>
          </p:cNvPr>
          <p:cNvSpPr>
            <a:spLocks noGrp="1"/>
          </p:cNvSpPr>
          <p:nvPr>
            <p:ph type="title"/>
          </p:nvPr>
        </p:nvSpPr>
        <p:spPr/>
        <p:txBody>
          <a:bodyPr/>
          <a:lstStyle/>
          <a:p>
            <a:r>
              <a:rPr lang="en-US" dirty="0"/>
              <a:t>Slide 65</a:t>
            </a:r>
          </a:p>
        </p:txBody>
      </p:sp>
    </p:spTree>
    <p:extLst>
      <p:ext uri="{BB962C8B-B14F-4D97-AF65-F5344CB8AC3E}">
        <p14:creationId xmlns:p14="http://schemas.microsoft.com/office/powerpoint/2010/main" val="13413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Teach alternate algorithms</a:t>
            </a:r>
          </a:p>
        </p:txBody>
      </p:sp>
      <p:pic>
        <p:nvPicPr>
          <p:cNvPr id="3" name="Picture 2" descr="subtraction. Standard: 315 minus 96. Partial differences: 315 minus 96. add up: 315 minus 96. "/>
          <p:cNvPicPr>
            <a:picLocks noChangeAspect="1"/>
          </p:cNvPicPr>
          <p:nvPr/>
        </p:nvPicPr>
        <p:blipFill>
          <a:blip r:embed="rId2"/>
          <a:stretch>
            <a:fillRect/>
          </a:stretch>
        </p:blipFill>
        <p:spPr>
          <a:xfrm>
            <a:off x="3121080" y="2969401"/>
            <a:ext cx="6022920" cy="3155434"/>
          </a:xfrm>
          <a:prstGeom prst="rect">
            <a:avLst/>
          </a:prstGeom>
        </p:spPr>
      </p:pic>
      <p:sp>
        <p:nvSpPr>
          <p:cNvPr id="4" name="Title 3" hidden="1">
            <a:extLst>
              <a:ext uri="{FF2B5EF4-FFF2-40B4-BE49-F238E27FC236}">
                <a16:creationId xmlns:a16="http://schemas.microsoft.com/office/drawing/2014/main" id="{ADB4AED4-6503-4993-8CDB-C3EAEC5AB517}"/>
              </a:ext>
            </a:extLst>
          </p:cNvPr>
          <p:cNvSpPr>
            <a:spLocks noGrp="1"/>
          </p:cNvSpPr>
          <p:nvPr>
            <p:ph type="title"/>
          </p:nvPr>
        </p:nvSpPr>
        <p:spPr/>
        <p:txBody>
          <a:bodyPr/>
          <a:lstStyle/>
          <a:p>
            <a:r>
              <a:rPr lang="en-US" dirty="0"/>
              <a:t>Slide 66</a:t>
            </a:r>
          </a:p>
        </p:txBody>
      </p:sp>
    </p:spTree>
    <p:extLst>
      <p:ext uri="{BB962C8B-B14F-4D97-AF65-F5344CB8AC3E}">
        <p14:creationId xmlns:p14="http://schemas.microsoft.com/office/powerpoint/2010/main" val="43820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369332"/>
          </a:xfrm>
          <a:prstGeom prst="rect">
            <a:avLst/>
          </a:prstGeom>
          <a:noFill/>
        </p:spPr>
        <p:txBody>
          <a:bodyPr wrap="square" rtlCol="0">
            <a:spAutoFit/>
          </a:bodyPr>
          <a:lstStyle/>
          <a:p>
            <a:r>
              <a:rPr lang="en-US" dirty="0">
                <a:solidFill>
                  <a:schemeClr val="bg1"/>
                </a:solidFill>
              </a:rPr>
              <a:t>Explicitly teach problem solving</a:t>
            </a:r>
          </a:p>
        </p:txBody>
      </p:sp>
      <p:sp>
        <p:nvSpPr>
          <p:cNvPr id="11" name="Rectangle 10"/>
          <p:cNvSpPr/>
          <p:nvPr/>
        </p:nvSpPr>
        <p:spPr>
          <a:xfrm>
            <a:off x="633131" y="313843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12" name="Rectangle 11"/>
          <p:cNvSpPr/>
          <p:nvPr/>
        </p:nvSpPr>
        <p:spPr>
          <a:xfrm>
            <a:off x="5240990" y="3116025"/>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14" name="Rectangle 13"/>
          <p:cNvSpPr/>
          <p:nvPr/>
        </p:nvSpPr>
        <p:spPr>
          <a:xfrm>
            <a:off x="1036543" y="3840591"/>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Total</a:t>
            </a:r>
            <a:endParaRPr lang="en-US" sz="3200" dirty="0"/>
          </a:p>
        </p:txBody>
      </p:sp>
      <p:sp>
        <p:nvSpPr>
          <p:cNvPr id="15" name="Rectangle 14"/>
          <p:cNvSpPr/>
          <p:nvPr/>
        </p:nvSpPr>
        <p:spPr>
          <a:xfrm>
            <a:off x="1036543" y="4549639"/>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16" name="Rectangle 15"/>
          <p:cNvSpPr/>
          <p:nvPr/>
        </p:nvSpPr>
        <p:spPr>
          <a:xfrm>
            <a:off x="1036543" y="5273369"/>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17" name="Rectangle 16"/>
          <p:cNvSpPr/>
          <p:nvPr/>
        </p:nvSpPr>
        <p:spPr>
          <a:xfrm>
            <a:off x="5450713" y="3856109"/>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18" name="Rectangle 17"/>
          <p:cNvSpPr/>
          <p:nvPr/>
        </p:nvSpPr>
        <p:spPr>
          <a:xfrm>
            <a:off x="5455583" y="4571215"/>
            <a:ext cx="2544856"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19" name="Rectangle 18"/>
          <p:cNvSpPr/>
          <p:nvPr/>
        </p:nvSpPr>
        <p:spPr>
          <a:xfrm>
            <a:off x="5449980" y="5296080"/>
            <a:ext cx="2550459" cy="10335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a:t>
            </a:r>
          </a:p>
          <a:p>
            <a:pPr algn="ctr"/>
            <a:r>
              <a:rPr lang="en-US" sz="3200" dirty="0"/>
              <a:t>Proportions</a:t>
            </a:r>
          </a:p>
        </p:txBody>
      </p:sp>
      <p:sp>
        <p:nvSpPr>
          <p:cNvPr id="3" name="Title 2" hidden="1">
            <a:extLst>
              <a:ext uri="{FF2B5EF4-FFF2-40B4-BE49-F238E27FC236}">
                <a16:creationId xmlns:a16="http://schemas.microsoft.com/office/drawing/2014/main" id="{9230B808-CA39-4D43-B918-6BC7537E0F63}"/>
              </a:ext>
            </a:extLst>
          </p:cNvPr>
          <p:cNvSpPr>
            <a:spLocks noGrp="1"/>
          </p:cNvSpPr>
          <p:nvPr>
            <p:ph type="title"/>
          </p:nvPr>
        </p:nvSpPr>
        <p:spPr/>
        <p:txBody>
          <a:bodyPr/>
          <a:lstStyle/>
          <a:p>
            <a:r>
              <a:rPr lang="en-US" dirty="0"/>
              <a:t>Slide 67</a:t>
            </a:r>
          </a:p>
        </p:txBody>
      </p:sp>
    </p:spTree>
    <p:extLst>
      <p:ext uri="{BB962C8B-B14F-4D97-AF65-F5344CB8AC3E}">
        <p14:creationId xmlns:p14="http://schemas.microsoft.com/office/powerpoint/2010/main" val="15843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ppt_y</p:attrName>
                                        </p:attrNameLst>
                                      </p:cBhvr>
                                      <p:tavLst>
                                        <p:tav tm="0">
                                          <p:val>
                                            <p:strVal val="#ppt_y+#ppt_h*1.125000"/>
                                          </p:val>
                                        </p:tav>
                                        <p:tav tm="100000">
                                          <p:val>
                                            <p:strVal val="#ppt_y"/>
                                          </p:val>
                                        </p:tav>
                                      </p:tavLst>
                                    </p:anim>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4" grpId="0" animBg="1"/>
      <p:bldP spid="15" grpId="0" animBg="1"/>
      <p:bldP spid="16" grpId="0" animBg="1"/>
      <p:bldP spid="17" grpId="0" animBg="1"/>
      <p:bldP spid="18"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8" name="TextBox 7"/>
          <p:cNvSpPr txBox="1"/>
          <p:nvPr/>
        </p:nvSpPr>
        <p:spPr>
          <a:xfrm>
            <a:off x="203199" y="2600069"/>
            <a:ext cx="3759201" cy="646331"/>
          </a:xfrm>
          <a:prstGeom prst="rect">
            <a:avLst/>
          </a:prstGeom>
          <a:noFill/>
        </p:spPr>
        <p:txBody>
          <a:bodyPr wrap="square" rtlCol="0">
            <a:spAutoFit/>
          </a:bodyPr>
          <a:lstStyle/>
          <a:p>
            <a:r>
              <a:rPr lang="en-US" dirty="0">
                <a:solidFill>
                  <a:schemeClr val="bg1"/>
                </a:solidFill>
              </a:rPr>
              <a:t>Encourage alternate methods and solutions</a:t>
            </a:r>
          </a:p>
        </p:txBody>
      </p:sp>
      <p:sp>
        <p:nvSpPr>
          <p:cNvPr id="20" name="TextBox 19"/>
          <p:cNvSpPr txBox="1"/>
          <p:nvPr/>
        </p:nvSpPr>
        <p:spPr>
          <a:xfrm>
            <a:off x="4351874" y="2708596"/>
            <a:ext cx="1215397" cy="1077218"/>
          </a:xfrm>
          <a:prstGeom prst="rect">
            <a:avLst/>
          </a:prstGeom>
          <a:noFill/>
        </p:spPr>
        <p:txBody>
          <a:bodyPr wrap="none" rtlCol="0">
            <a:spAutoFit/>
          </a:bodyPr>
          <a:lstStyle/>
          <a:p>
            <a:pPr algn="r"/>
            <a:r>
              <a:rPr lang="en-US" sz="3200" dirty="0">
                <a:solidFill>
                  <a:schemeClr val="bg1"/>
                </a:solidFill>
              </a:rPr>
              <a:t>405</a:t>
            </a:r>
          </a:p>
          <a:p>
            <a:pPr algn="r"/>
            <a:r>
              <a:rPr lang="en-US" sz="3200" u="sng" dirty="0">
                <a:solidFill>
                  <a:schemeClr val="bg1"/>
                </a:solidFill>
              </a:rPr>
              <a:t>+   16</a:t>
            </a:r>
          </a:p>
        </p:txBody>
      </p:sp>
      <p:sp>
        <p:nvSpPr>
          <p:cNvPr id="21" name="TextBox 20"/>
          <p:cNvSpPr txBox="1"/>
          <p:nvPr/>
        </p:nvSpPr>
        <p:spPr>
          <a:xfrm>
            <a:off x="4666127" y="3721800"/>
            <a:ext cx="880369" cy="2062103"/>
          </a:xfrm>
          <a:prstGeom prst="rect">
            <a:avLst/>
          </a:prstGeom>
          <a:noFill/>
        </p:spPr>
        <p:txBody>
          <a:bodyPr wrap="none" rtlCol="0">
            <a:spAutoFit/>
          </a:bodyPr>
          <a:lstStyle/>
          <a:p>
            <a:pPr algn="r"/>
            <a:r>
              <a:rPr lang="en-US" sz="3200" dirty="0">
                <a:solidFill>
                  <a:schemeClr val="bg1"/>
                </a:solidFill>
                <a:latin typeface="Kristen ITC" panose="03050502040202030202" pitchFamily="66" charset="0"/>
                <a:ea typeface="Chalkduster" charset="0"/>
                <a:cs typeface="Chalkduster" charset="0"/>
              </a:rPr>
              <a:t>400</a:t>
            </a:r>
          </a:p>
          <a:p>
            <a:pPr algn="r"/>
            <a:r>
              <a:rPr lang="en-US" sz="3200" dirty="0">
                <a:solidFill>
                  <a:schemeClr val="bg1"/>
                </a:solidFill>
                <a:latin typeface="Kristen ITC" panose="03050502040202030202" pitchFamily="66" charset="0"/>
                <a:ea typeface="Chalkduster" charset="0"/>
                <a:cs typeface="Chalkduster" charset="0"/>
              </a:rPr>
              <a:t>10</a:t>
            </a:r>
          </a:p>
          <a:p>
            <a:pPr algn="r"/>
            <a:r>
              <a:rPr lang="en-US" sz="3200" dirty="0">
                <a:solidFill>
                  <a:schemeClr val="bg1"/>
                </a:solidFill>
                <a:latin typeface="Kristen ITC" panose="03050502040202030202" pitchFamily="66" charset="0"/>
                <a:ea typeface="Chalkduster" charset="0"/>
                <a:cs typeface="Chalkduster" charset="0"/>
              </a:rPr>
              <a:t>11</a:t>
            </a:r>
          </a:p>
          <a:p>
            <a:pPr algn="r"/>
            <a:r>
              <a:rPr lang="en-US" sz="3200" dirty="0">
                <a:solidFill>
                  <a:schemeClr val="bg1"/>
                </a:solidFill>
                <a:latin typeface="Kristen ITC" panose="03050502040202030202" pitchFamily="66" charset="0"/>
                <a:ea typeface="Chalkduster" charset="0"/>
                <a:cs typeface="Chalkduster" charset="0"/>
              </a:rPr>
              <a:t>421</a:t>
            </a:r>
          </a:p>
        </p:txBody>
      </p:sp>
      <p:sp>
        <p:nvSpPr>
          <p:cNvPr id="22" name="TextBox 21"/>
          <p:cNvSpPr txBox="1"/>
          <p:nvPr/>
        </p:nvSpPr>
        <p:spPr>
          <a:xfrm>
            <a:off x="6684084" y="2708596"/>
            <a:ext cx="1215397" cy="1077218"/>
          </a:xfrm>
          <a:prstGeom prst="rect">
            <a:avLst/>
          </a:prstGeom>
          <a:noFill/>
        </p:spPr>
        <p:txBody>
          <a:bodyPr wrap="none" rtlCol="0">
            <a:spAutoFit/>
          </a:bodyPr>
          <a:lstStyle/>
          <a:p>
            <a:pPr algn="r"/>
            <a:r>
              <a:rPr lang="en-US" sz="3200" dirty="0">
                <a:solidFill>
                  <a:schemeClr val="bg1"/>
                </a:solidFill>
              </a:rPr>
              <a:t>405</a:t>
            </a:r>
          </a:p>
          <a:p>
            <a:pPr algn="r"/>
            <a:r>
              <a:rPr lang="en-US" sz="3200" u="sng" dirty="0">
                <a:solidFill>
                  <a:schemeClr val="bg1"/>
                </a:solidFill>
              </a:rPr>
              <a:t>+   16</a:t>
            </a:r>
          </a:p>
        </p:txBody>
      </p:sp>
      <p:sp>
        <p:nvSpPr>
          <p:cNvPr id="23" name="TextBox 22"/>
          <p:cNvSpPr txBox="1"/>
          <p:nvPr/>
        </p:nvSpPr>
        <p:spPr>
          <a:xfrm>
            <a:off x="7116894" y="3721800"/>
            <a:ext cx="782587" cy="584775"/>
          </a:xfrm>
          <a:prstGeom prst="rect">
            <a:avLst/>
          </a:prstGeom>
          <a:noFill/>
        </p:spPr>
        <p:txBody>
          <a:bodyPr wrap="none" rtlCol="0">
            <a:spAutoFit/>
          </a:bodyPr>
          <a:lstStyle/>
          <a:p>
            <a:r>
              <a:rPr lang="en-US" sz="3200" dirty="0">
                <a:solidFill>
                  <a:schemeClr val="bg1"/>
                </a:solidFill>
                <a:latin typeface="Kristen ITC" panose="03050502040202030202" pitchFamily="66" charset="0"/>
                <a:ea typeface="Chalkduster" charset="0"/>
                <a:cs typeface="Chalkduster" charset="0"/>
              </a:rPr>
              <a:t>421</a:t>
            </a:r>
          </a:p>
        </p:txBody>
      </p:sp>
      <p:cxnSp>
        <p:nvCxnSpPr>
          <p:cNvPr id="4" name="Straight Connector 3">
            <a:extLst>
              <a:ext uri="{C183D7F6-B498-43B3-948B-1728B52AA6E4}">
                <adec:decorative xmlns:adec="http://schemas.microsoft.com/office/drawing/2017/decorative" val="1"/>
              </a:ext>
            </a:extLst>
          </p:cNvPr>
          <p:cNvCxnSpPr/>
          <p:nvPr/>
        </p:nvCxnSpPr>
        <p:spPr>
          <a:xfrm>
            <a:off x="4572000" y="5181600"/>
            <a:ext cx="995271" cy="12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08968" y="4848297"/>
            <a:ext cx="637190" cy="369332"/>
          </a:xfrm>
          <a:prstGeom prst="rect">
            <a:avLst/>
          </a:prstGeom>
          <a:noFill/>
        </p:spPr>
        <p:txBody>
          <a:bodyPr wrap="square" rtlCol="0">
            <a:spAutoFit/>
          </a:bodyPr>
          <a:lstStyle/>
          <a:p>
            <a:r>
              <a:rPr lang="en-US" dirty="0">
                <a:solidFill>
                  <a:schemeClr val="bg1"/>
                </a:solidFill>
              </a:rPr>
              <a:t>+</a:t>
            </a:r>
          </a:p>
        </p:txBody>
      </p:sp>
      <p:sp>
        <p:nvSpPr>
          <p:cNvPr id="3" name="Title 2" hidden="1">
            <a:extLst>
              <a:ext uri="{FF2B5EF4-FFF2-40B4-BE49-F238E27FC236}">
                <a16:creationId xmlns:a16="http://schemas.microsoft.com/office/drawing/2014/main" id="{566A5B55-642E-4BC8-84DB-D8799902164E}"/>
              </a:ext>
            </a:extLst>
          </p:cNvPr>
          <p:cNvSpPr>
            <a:spLocks noGrp="1"/>
          </p:cNvSpPr>
          <p:nvPr>
            <p:ph type="title"/>
          </p:nvPr>
        </p:nvSpPr>
        <p:spPr/>
        <p:txBody>
          <a:bodyPr/>
          <a:lstStyle/>
          <a:p>
            <a:r>
              <a:rPr lang="en-US" dirty="0"/>
              <a:t>Slide 68</a:t>
            </a:r>
          </a:p>
        </p:txBody>
      </p:sp>
    </p:spTree>
    <p:extLst>
      <p:ext uri="{BB962C8B-B14F-4D97-AF65-F5344CB8AC3E}">
        <p14:creationId xmlns:p14="http://schemas.microsoft.com/office/powerpoint/2010/main" val="18062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par>
                                <p:cTn id="19" presetID="1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p:tgtEl>
                                          <p:spTgt spid="23"/>
                                        </p:tgtEl>
                                        <p:attrNameLst>
                                          <p:attrName>ppt_y</p:attrName>
                                        </p:attrNameLst>
                                      </p:cBhvr>
                                      <p:tavLst>
                                        <p:tav tm="0">
                                          <p:val>
                                            <p:strVal val="#ppt_y+#ppt_h*1.125000"/>
                                          </p:val>
                                        </p:tav>
                                        <p:tav tm="100000">
                                          <p:val>
                                            <p:strVal val="#ppt_y"/>
                                          </p:val>
                                        </p:tav>
                                      </p:tavLst>
                                    </p:anim>
                                    <p:animEffect transition="in" filter="wipe(up)">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P spid="23"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44D0B0C3-B0FE-4C06-8788-CD3F47F49400}"/>
              </a:ext>
            </a:extLst>
          </p:cNvPr>
          <p:cNvSpPr>
            <a:spLocks noGrp="1"/>
          </p:cNvSpPr>
          <p:nvPr>
            <p:ph type="title"/>
          </p:nvPr>
        </p:nvSpPr>
        <p:spPr/>
        <p:txBody>
          <a:bodyPr/>
          <a:lstStyle/>
          <a:p>
            <a:r>
              <a:rPr lang="en-US" dirty="0"/>
              <a:t>Slide 69</a:t>
            </a:r>
          </a:p>
        </p:txBody>
      </p:sp>
      <p:sp>
        <p:nvSpPr>
          <p:cNvPr id="3" name="Content Placeholder 2"/>
          <p:cNvSpPr>
            <a:spLocks noGrp="1"/>
          </p:cNvSpPr>
          <p:nvPr>
            <p:ph idx="1"/>
          </p:nvPr>
        </p:nvSpPr>
        <p:spPr/>
        <p:txBody>
          <a:bodyPr/>
          <a:lstStyle/>
          <a:p>
            <a:r>
              <a:rPr lang="en-US" dirty="0"/>
              <a:t>List three additional ways to adapt the mathematics content with DBI. Describe why each might be helpful.</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#4</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403695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3: How does all of this come together within a DBI framework?</a:t>
            </a:r>
          </a:p>
          <a:p>
            <a:pPr>
              <a:buClr>
                <a:srgbClr val="FF9300"/>
              </a:buClr>
            </a:pPr>
            <a:endParaRPr lang="en-US" dirty="0"/>
          </a:p>
          <a:p>
            <a:endParaRPr lang="en-US" dirty="0"/>
          </a:p>
          <a:p>
            <a:endParaRPr lang="en-US" dirty="0"/>
          </a:p>
          <a:p>
            <a:endParaRPr lang="en-US" dirty="0"/>
          </a:p>
        </p:txBody>
      </p:sp>
      <p:sp>
        <p:nvSpPr>
          <p:cNvPr id="4" name="Content Placeholder 2"/>
          <p:cNvSpPr txBox="1">
            <a:spLocks/>
          </p:cNvSpPr>
          <p:nvPr/>
        </p:nvSpPr>
        <p:spPr>
          <a:xfrm>
            <a:off x="993936" y="2081719"/>
            <a:ext cx="7823494" cy="3819080"/>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 your DBI implementation plan</a:t>
            </a:r>
          </a:p>
          <a:p>
            <a:endParaRPr lang="en-US" dirty="0"/>
          </a:p>
          <a:p>
            <a:r>
              <a:rPr lang="en-US" dirty="0"/>
              <a:t>Share your excitement and concerns about DBI</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28600" y="2017432"/>
            <a:ext cx="765336" cy="73152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54068" y="2919437"/>
            <a:ext cx="914400" cy="886827"/>
          </a:xfrm>
          <a:prstGeom prst="rect">
            <a:avLst/>
          </a:prstGeom>
        </p:spPr>
      </p:pic>
    </p:spTree>
    <p:extLst>
      <p:ext uri="{BB962C8B-B14F-4D97-AF65-F5344CB8AC3E}">
        <p14:creationId xmlns:p14="http://schemas.microsoft.com/office/powerpoint/2010/main" val="339628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8" name="Rectangle 7"/>
          <p:cNvSpPr/>
          <p:nvPr/>
        </p:nvSpPr>
        <p:spPr>
          <a:xfrm>
            <a:off x="203200" y="2701669"/>
            <a:ext cx="3759200" cy="4953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Utilize explicit instruction</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0" name="TextBox 9"/>
          <p:cNvSpPr txBox="1"/>
          <p:nvPr/>
        </p:nvSpPr>
        <p:spPr>
          <a:xfrm>
            <a:off x="203199" y="3247769"/>
            <a:ext cx="3759201" cy="646331"/>
          </a:xfrm>
          <a:prstGeom prst="rect">
            <a:avLst/>
          </a:prstGeom>
          <a:noFill/>
        </p:spPr>
        <p:txBody>
          <a:bodyPr wrap="square" rtlCol="0">
            <a:spAutoFit/>
          </a:bodyPr>
          <a:lstStyle/>
          <a:p>
            <a:r>
              <a:rPr lang="en-US" dirty="0">
                <a:solidFill>
                  <a:schemeClr val="bg1"/>
                </a:solidFill>
              </a:rPr>
              <a:t>Make sure you’re doing it! And do it well!</a:t>
            </a:r>
          </a:p>
        </p:txBody>
      </p:sp>
      <p:sp>
        <p:nvSpPr>
          <p:cNvPr id="11" name="TextBox 10"/>
          <p:cNvSpPr txBox="1"/>
          <p:nvPr/>
        </p:nvSpPr>
        <p:spPr>
          <a:xfrm>
            <a:off x="4270673" y="3554118"/>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3" name="TextBox 12"/>
          <p:cNvSpPr txBox="1"/>
          <p:nvPr/>
        </p:nvSpPr>
        <p:spPr>
          <a:xfrm>
            <a:off x="4262197" y="2701668"/>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4" name="TextBox 13"/>
          <p:cNvSpPr txBox="1"/>
          <p:nvPr/>
        </p:nvSpPr>
        <p:spPr>
          <a:xfrm>
            <a:off x="6235468" y="3491467"/>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5" name="TextBox 14"/>
          <p:cNvSpPr txBox="1"/>
          <p:nvPr/>
        </p:nvSpPr>
        <p:spPr>
          <a:xfrm>
            <a:off x="6235468" y="2701668"/>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16" name="TextBox 15"/>
          <p:cNvSpPr txBox="1"/>
          <p:nvPr/>
        </p:nvSpPr>
        <p:spPr>
          <a:xfrm>
            <a:off x="4270672" y="2240005"/>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17" name="TextBox 16"/>
          <p:cNvSpPr txBox="1"/>
          <p:nvPr/>
        </p:nvSpPr>
        <p:spPr>
          <a:xfrm>
            <a:off x="6235468" y="2240004"/>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18" name="TextBox 17"/>
          <p:cNvSpPr txBox="1"/>
          <p:nvPr/>
        </p:nvSpPr>
        <p:spPr>
          <a:xfrm>
            <a:off x="4825839" y="1778341"/>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19" name="TextBox 18"/>
          <p:cNvSpPr txBox="1"/>
          <p:nvPr/>
        </p:nvSpPr>
        <p:spPr>
          <a:xfrm>
            <a:off x="8082521" y="2865733"/>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20" name="TextBox 19"/>
          <p:cNvSpPr txBox="1"/>
          <p:nvPr/>
        </p:nvSpPr>
        <p:spPr>
          <a:xfrm>
            <a:off x="8082521" y="3698142"/>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21" name="Rectangle 20"/>
          <p:cNvSpPr/>
          <p:nvPr/>
        </p:nvSpPr>
        <p:spPr>
          <a:xfrm>
            <a:off x="4270672" y="4543683"/>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22" name="Rectangle 21"/>
          <p:cNvSpPr/>
          <p:nvPr/>
        </p:nvSpPr>
        <p:spPr>
          <a:xfrm>
            <a:off x="4270672" y="4884972"/>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 name="Title 2" hidden="1">
            <a:extLst>
              <a:ext uri="{FF2B5EF4-FFF2-40B4-BE49-F238E27FC236}">
                <a16:creationId xmlns:a16="http://schemas.microsoft.com/office/drawing/2014/main" id="{3D236A6E-037D-4F39-BD77-3286B0879AAF}"/>
              </a:ext>
            </a:extLst>
          </p:cNvPr>
          <p:cNvSpPr>
            <a:spLocks noGrp="1"/>
          </p:cNvSpPr>
          <p:nvPr>
            <p:ph type="title"/>
          </p:nvPr>
        </p:nvSpPr>
        <p:spPr/>
        <p:txBody>
          <a:bodyPr/>
          <a:lstStyle/>
          <a:p>
            <a:r>
              <a:rPr lang="en-US" dirty="0"/>
              <a:t>Slide 70</a:t>
            </a:r>
          </a:p>
        </p:txBody>
      </p:sp>
    </p:spTree>
    <p:extLst>
      <p:ext uri="{BB962C8B-B14F-4D97-AF65-F5344CB8AC3E}">
        <p14:creationId xmlns:p14="http://schemas.microsoft.com/office/powerpoint/2010/main" val="28257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F958DB99-BBDD-42FF-BF40-4A33B8437988}"/>
              </a:ext>
            </a:extLst>
          </p:cNvPr>
          <p:cNvSpPr>
            <a:spLocks noGrp="1"/>
          </p:cNvSpPr>
          <p:nvPr>
            <p:ph type="title"/>
          </p:nvPr>
        </p:nvSpPr>
        <p:spPr/>
        <p:txBody>
          <a:bodyPr/>
          <a:lstStyle/>
          <a:p>
            <a:r>
              <a:rPr lang="en-US" dirty="0"/>
              <a:t>Slide 71</a:t>
            </a:r>
          </a:p>
        </p:txBody>
      </p:sp>
      <p:sp>
        <p:nvSpPr>
          <p:cNvPr id="3" name="Content Placeholder 2"/>
          <p:cNvSpPr>
            <a:spLocks noGrp="1"/>
          </p:cNvSpPr>
          <p:nvPr>
            <p:ph idx="1"/>
          </p:nvPr>
        </p:nvSpPr>
        <p:spPr/>
        <p:txBody>
          <a:bodyPr/>
          <a:lstStyle/>
          <a:p>
            <a:r>
              <a:rPr lang="en-US" dirty="0"/>
              <a:t>Select a lesson that you taught recently. Fill in the graphic organizer about how you used explicit instruction.</a:t>
            </a:r>
          </a:p>
          <a:p>
            <a:endParaRPr lang="en-US" dirty="0"/>
          </a:p>
          <a:p>
            <a:r>
              <a:rPr lang="en-US" dirty="0"/>
              <a:t>Then, go back and revise your lesson by including one additional component of modeling, guided practice, independent practice, and each of the support practices. In other words, how could you have done it better?</a:t>
            </a:r>
          </a:p>
          <a:p>
            <a:endParaRPr lang="en-US" dirty="0"/>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#5</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1941021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8" name="Rectangle 7"/>
          <p:cNvSpPr/>
          <p:nvPr/>
        </p:nvSpPr>
        <p:spPr>
          <a:xfrm>
            <a:off x="203200" y="2701669"/>
            <a:ext cx="3759200" cy="4953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Utilize explicit instruction</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2" name="Rectangle 11"/>
          <p:cNvSpPr/>
          <p:nvPr/>
        </p:nvSpPr>
        <p:spPr>
          <a:xfrm>
            <a:off x="203200" y="3298569"/>
            <a:ext cx="3759200" cy="4953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Explicitly teach transfer</a:t>
            </a:r>
          </a:p>
        </p:txBody>
      </p:sp>
      <p:sp>
        <p:nvSpPr>
          <p:cNvPr id="10" name="TextBox 9"/>
          <p:cNvSpPr txBox="1"/>
          <p:nvPr/>
        </p:nvSpPr>
        <p:spPr>
          <a:xfrm>
            <a:off x="203199" y="3793869"/>
            <a:ext cx="3759201" cy="646331"/>
          </a:xfrm>
          <a:prstGeom prst="rect">
            <a:avLst/>
          </a:prstGeom>
          <a:noFill/>
        </p:spPr>
        <p:txBody>
          <a:bodyPr wrap="square" rtlCol="0">
            <a:spAutoFit/>
          </a:bodyPr>
          <a:lstStyle/>
          <a:p>
            <a:r>
              <a:rPr lang="en-US" dirty="0">
                <a:solidFill>
                  <a:schemeClr val="bg1"/>
                </a:solidFill>
              </a:rPr>
              <a:t>Explicitly teach how current learning relates to other learning</a:t>
            </a:r>
          </a:p>
        </p:txBody>
      </p:sp>
      <p:sp>
        <p:nvSpPr>
          <p:cNvPr id="11" name="TextBox 10"/>
          <p:cNvSpPr txBox="1"/>
          <p:nvPr/>
        </p:nvSpPr>
        <p:spPr>
          <a:xfrm>
            <a:off x="4389974" y="1633720"/>
            <a:ext cx="1215397" cy="1077218"/>
          </a:xfrm>
          <a:prstGeom prst="rect">
            <a:avLst/>
          </a:prstGeom>
          <a:noFill/>
        </p:spPr>
        <p:txBody>
          <a:bodyPr wrap="none" rtlCol="0">
            <a:spAutoFit/>
          </a:bodyPr>
          <a:lstStyle/>
          <a:p>
            <a:pPr algn="r"/>
            <a:r>
              <a:rPr lang="en-US" sz="3200" dirty="0">
                <a:solidFill>
                  <a:schemeClr val="bg1"/>
                </a:solidFill>
              </a:rPr>
              <a:t>405</a:t>
            </a:r>
          </a:p>
          <a:p>
            <a:pPr algn="r"/>
            <a:r>
              <a:rPr lang="en-US" sz="3200" u="sng" dirty="0">
                <a:solidFill>
                  <a:schemeClr val="bg1"/>
                </a:solidFill>
              </a:rPr>
              <a:t>+   16</a:t>
            </a:r>
          </a:p>
        </p:txBody>
      </p:sp>
      <p:sp>
        <p:nvSpPr>
          <p:cNvPr id="13" name="TextBox 12"/>
          <p:cNvSpPr txBox="1"/>
          <p:nvPr/>
        </p:nvSpPr>
        <p:spPr>
          <a:xfrm>
            <a:off x="6032945" y="1624451"/>
            <a:ext cx="1443024" cy="1077218"/>
          </a:xfrm>
          <a:prstGeom prst="rect">
            <a:avLst/>
          </a:prstGeom>
          <a:noFill/>
        </p:spPr>
        <p:txBody>
          <a:bodyPr wrap="none" rtlCol="0">
            <a:spAutoFit/>
          </a:bodyPr>
          <a:lstStyle/>
          <a:p>
            <a:pPr algn="r"/>
            <a:r>
              <a:rPr lang="en-US" sz="3200" dirty="0">
                <a:solidFill>
                  <a:schemeClr val="bg1"/>
                </a:solidFill>
              </a:rPr>
              <a:t>4305</a:t>
            </a:r>
          </a:p>
          <a:p>
            <a:pPr algn="r"/>
            <a:r>
              <a:rPr lang="en-US" sz="3200" u="sng" dirty="0">
                <a:solidFill>
                  <a:schemeClr val="bg1"/>
                </a:solidFill>
              </a:rPr>
              <a:t>+   216</a:t>
            </a:r>
          </a:p>
        </p:txBody>
      </p:sp>
      <p:sp>
        <p:nvSpPr>
          <p:cNvPr id="3" name="TextBox 2"/>
          <p:cNvSpPr txBox="1"/>
          <p:nvPr/>
        </p:nvSpPr>
        <p:spPr>
          <a:xfrm>
            <a:off x="4178002" y="3332204"/>
            <a:ext cx="4965998" cy="923330"/>
          </a:xfrm>
          <a:prstGeom prst="rect">
            <a:avLst/>
          </a:prstGeom>
          <a:noFill/>
        </p:spPr>
        <p:txBody>
          <a:bodyPr wrap="square" rtlCol="0">
            <a:spAutoFit/>
          </a:bodyPr>
          <a:lstStyle/>
          <a:p>
            <a:r>
              <a:rPr lang="en-US" dirty="0" err="1">
                <a:solidFill>
                  <a:schemeClr val="bg1"/>
                </a:solidFill>
              </a:rPr>
              <a:t>Marney</a:t>
            </a:r>
            <a:r>
              <a:rPr lang="en-US" dirty="0">
                <a:solidFill>
                  <a:schemeClr val="bg1"/>
                </a:solidFill>
              </a:rPr>
              <a:t> baked 89 cookies and sold 40 cookies at the bake sale. How many cookies does </a:t>
            </a:r>
            <a:r>
              <a:rPr lang="en-US" dirty="0" err="1">
                <a:solidFill>
                  <a:schemeClr val="bg1"/>
                </a:solidFill>
              </a:rPr>
              <a:t>Marney</a:t>
            </a:r>
            <a:r>
              <a:rPr lang="en-US" dirty="0">
                <a:solidFill>
                  <a:schemeClr val="bg1"/>
                </a:solidFill>
              </a:rPr>
              <a:t> have left?</a:t>
            </a:r>
          </a:p>
        </p:txBody>
      </p:sp>
      <p:sp>
        <p:nvSpPr>
          <p:cNvPr id="14" name="TextBox 13"/>
          <p:cNvSpPr txBox="1"/>
          <p:nvPr/>
        </p:nvSpPr>
        <p:spPr>
          <a:xfrm>
            <a:off x="4178002" y="4319888"/>
            <a:ext cx="4965998" cy="646331"/>
          </a:xfrm>
          <a:prstGeom prst="rect">
            <a:avLst/>
          </a:prstGeom>
          <a:noFill/>
        </p:spPr>
        <p:txBody>
          <a:bodyPr wrap="square" rtlCol="0">
            <a:spAutoFit/>
          </a:bodyPr>
          <a:lstStyle/>
          <a:p>
            <a:r>
              <a:rPr lang="en-US" dirty="0" err="1">
                <a:solidFill>
                  <a:schemeClr val="bg1"/>
                </a:solidFill>
              </a:rPr>
              <a:t>Marney</a:t>
            </a:r>
            <a:r>
              <a:rPr lang="en-US" dirty="0">
                <a:solidFill>
                  <a:schemeClr val="bg1"/>
                </a:solidFill>
              </a:rPr>
              <a:t> had $89 and spent $40 on shoes. How many much does </a:t>
            </a:r>
            <a:r>
              <a:rPr lang="en-US" dirty="0" err="1">
                <a:solidFill>
                  <a:schemeClr val="bg1"/>
                </a:solidFill>
              </a:rPr>
              <a:t>Marney</a:t>
            </a:r>
            <a:r>
              <a:rPr lang="en-US" dirty="0">
                <a:solidFill>
                  <a:schemeClr val="bg1"/>
                </a:solidFill>
              </a:rPr>
              <a:t> have left? </a:t>
            </a:r>
          </a:p>
        </p:txBody>
      </p:sp>
      <p:sp>
        <p:nvSpPr>
          <p:cNvPr id="15" name="TextBox 14"/>
          <p:cNvSpPr txBox="1"/>
          <p:nvPr/>
        </p:nvSpPr>
        <p:spPr>
          <a:xfrm>
            <a:off x="4178002" y="5030573"/>
            <a:ext cx="4965998" cy="923330"/>
          </a:xfrm>
          <a:prstGeom prst="rect">
            <a:avLst/>
          </a:prstGeom>
          <a:noFill/>
        </p:spPr>
        <p:txBody>
          <a:bodyPr wrap="square" rtlCol="0">
            <a:spAutoFit/>
          </a:bodyPr>
          <a:lstStyle/>
          <a:p>
            <a:r>
              <a:rPr lang="en-US" dirty="0" err="1">
                <a:solidFill>
                  <a:schemeClr val="bg1"/>
                </a:solidFill>
              </a:rPr>
              <a:t>Marney</a:t>
            </a:r>
            <a:r>
              <a:rPr lang="en-US" dirty="0">
                <a:solidFill>
                  <a:schemeClr val="bg1"/>
                </a:solidFill>
              </a:rPr>
              <a:t> had $89 and spent $40 on shoes. How much money will </a:t>
            </a:r>
            <a:r>
              <a:rPr lang="en-US" dirty="0" err="1">
                <a:solidFill>
                  <a:schemeClr val="bg1"/>
                </a:solidFill>
              </a:rPr>
              <a:t>Marney</a:t>
            </a:r>
            <a:r>
              <a:rPr lang="en-US" dirty="0">
                <a:solidFill>
                  <a:schemeClr val="bg1"/>
                </a:solidFill>
              </a:rPr>
              <a:t> have after buying the shoes? </a:t>
            </a:r>
          </a:p>
        </p:txBody>
      </p:sp>
      <p:sp>
        <p:nvSpPr>
          <p:cNvPr id="4" name="Title 3" hidden="1">
            <a:extLst>
              <a:ext uri="{FF2B5EF4-FFF2-40B4-BE49-F238E27FC236}">
                <a16:creationId xmlns:a16="http://schemas.microsoft.com/office/drawing/2014/main" id="{5D31468A-204F-4212-A424-D93FF6D31FF2}"/>
              </a:ext>
            </a:extLst>
          </p:cNvPr>
          <p:cNvSpPr>
            <a:spLocks noGrp="1"/>
          </p:cNvSpPr>
          <p:nvPr>
            <p:ph type="title"/>
          </p:nvPr>
        </p:nvSpPr>
        <p:spPr/>
        <p:txBody>
          <a:bodyPr/>
          <a:lstStyle/>
          <a:p>
            <a:r>
              <a:rPr lang="en-US" dirty="0"/>
              <a:t>Slide 72</a:t>
            </a:r>
          </a:p>
        </p:txBody>
      </p:sp>
    </p:spTree>
    <p:extLst>
      <p:ext uri="{BB962C8B-B14F-4D97-AF65-F5344CB8AC3E}">
        <p14:creationId xmlns:p14="http://schemas.microsoft.com/office/powerpoint/2010/main" val="21896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ppt_y</p:attrName>
                                        </p:attrNameLst>
                                      </p:cBhvr>
                                      <p:tavLst>
                                        <p:tav tm="0">
                                          <p:val>
                                            <p:strVal val="#ppt_y+#ppt_h*1.125000"/>
                                          </p:val>
                                        </p:tav>
                                        <p:tav tm="100000">
                                          <p:val>
                                            <p:strVal val="#ppt_y"/>
                                          </p:val>
                                        </p:tav>
                                      </p:tavLst>
                                    </p:anim>
                                    <p:animEffect transition="in" filter="wipe(up)">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3"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7091" y="3140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sp>
        <p:nvSpPr>
          <p:cNvPr id="5" name="Rectangle 4"/>
          <p:cNvSpPr/>
          <p:nvPr/>
        </p:nvSpPr>
        <p:spPr>
          <a:xfrm>
            <a:off x="203200" y="314069"/>
            <a:ext cx="3759200"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with greater fidelity</a:t>
            </a:r>
          </a:p>
        </p:txBody>
      </p:sp>
      <p:sp>
        <p:nvSpPr>
          <p:cNvPr id="6" name="Rectangle 5"/>
          <p:cNvSpPr/>
          <p:nvPr/>
        </p:nvSpPr>
        <p:spPr>
          <a:xfrm>
            <a:off x="203200" y="1507869"/>
            <a:ext cx="3759200" cy="495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dosage</a:t>
            </a:r>
          </a:p>
        </p:txBody>
      </p:sp>
      <p:sp>
        <p:nvSpPr>
          <p:cNvPr id="7" name="Rectangle 6"/>
          <p:cNvSpPr/>
          <p:nvPr/>
        </p:nvSpPr>
        <p:spPr>
          <a:xfrm>
            <a:off x="203200" y="2104769"/>
            <a:ext cx="3759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mathematics content</a:t>
            </a:r>
          </a:p>
        </p:txBody>
      </p:sp>
      <p:sp>
        <p:nvSpPr>
          <p:cNvPr id="8" name="Rectangle 7"/>
          <p:cNvSpPr/>
          <p:nvPr/>
        </p:nvSpPr>
        <p:spPr>
          <a:xfrm>
            <a:off x="203200" y="2701669"/>
            <a:ext cx="3759200" cy="4953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Utilize explicit instruction</a:t>
            </a:r>
          </a:p>
        </p:txBody>
      </p:sp>
      <p:sp>
        <p:nvSpPr>
          <p:cNvPr id="9" name="Rectangle 8"/>
          <p:cNvSpPr/>
          <p:nvPr/>
        </p:nvSpPr>
        <p:spPr>
          <a:xfrm>
            <a:off x="203200" y="910969"/>
            <a:ext cx="3759200" cy="495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Embed behavioral supports</a:t>
            </a:r>
          </a:p>
        </p:txBody>
      </p:sp>
      <p:sp>
        <p:nvSpPr>
          <p:cNvPr id="12" name="Rectangle 11"/>
          <p:cNvSpPr/>
          <p:nvPr/>
        </p:nvSpPr>
        <p:spPr>
          <a:xfrm>
            <a:off x="203200" y="3298569"/>
            <a:ext cx="3759200" cy="4953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Explicitly teach transfer</a:t>
            </a:r>
          </a:p>
        </p:txBody>
      </p:sp>
      <p:sp>
        <p:nvSpPr>
          <p:cNvPr id="3" name="Title 2" hidden="1">
            <a:extLst>
              <a:ext uri="{FF2B5EF4-FFF2-40B4-BE49-F238E27FC236}">
                <a16:creationId xmlns:a16="http://schemas.microsoft.com/office/drawing/2014/main" id="{33C895C8-B4BB-4DD2-B0CE-C566CD498020}"/>
              </a:ext>
            </a:extLst>
          </p:cNvPr>
          <p:cNvSpPr>
            <a:spLocks noGrp="1"/>
          </p:cNvSpPr>
          <p:nvPr>
            <p:ph type="title"/>
          </p:nvPr>
        </p:nvSpPr>
        <p:spPr/>
        <p:txBody>
          <a:bodyPr/>
          <a:lstStyle/>
          <a:p>
            <a:r>
              <a:rPr lang="en-US" dirty="0"/>
              <a:t>Slide 73</a:t>
            </a:r>
          </a:p>
        </p:txBody>
      </p:sp>
    </p:spTree>
    <p:extLst>
      <p:ext uri="{BB962C8B-B14F-4D97-AF65-F5344CB8AC3E}">
        <p14:creationId xmlns:p14="http://schemas.microsoft.com/office/powerpoint/2010/main" val="1072593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Image of a table showing recommendations and corresponding levels of evidence from the IES practice guide Assisting Students Struggling with Mathematics: Response to Intervention (RtI) for Elementary and Middle Schools"/>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BD528E9D-EA6A-45E4-870E-5AE1B98B5F8C}"/>
              </a:ext>
            </a:extLst>
          </p:cNvPr>
          <p:cNvSpPr>
            <a:spLocks noGrp="1"/>
          </p:cNvSpPr>
          <p:nvPr>
            <p:ph type="title"/>
          </p:nvPr>
        </p:nvSpPr>
        <p:spPr/>
        <p:txBody>
          <a:bodyPr/>
          <a:lstStyle/>
          <a:p>
            <a:r>
              <a:rPr lang="en-US" dirty="0"/>
              <a:t>Slide 74</a:t>
            </a:r>
          </a:p>
        </p:txBody>
      </p:sp>
    </p:spTree>
    <p:extLst>
      <p:ext uri="{BB962C8B-B14F-4D97-AF65-F5344CB8AC3E}">
        <p14:creationId xmlns:p14="http://schemas.microsoft.com/office/powerpoint/2010/main" val="40968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12" name="Rectangle 11"/>
          <p:cNvSpPr/>
          <p:nvPr/>
        </p:nvSpPr>
        <p:spPr>
          <a:xfrm>
            <a:off x="4087091" y="4555869"/>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Adaptation</a:t>
            </a:r>
          </a:p>
        </p:txBody>
      </p:sp>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FA33F0E-8BA4-4AFB-BE74-88A5571E9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2B430C00-2775-441C-94AF-0FB7230EB071}"/>
              </a:ext>
            </a:extLst>
          </p:cNvPr>
          <p:cNvSpPr>
            <a:spLocks noGrp="1"/>
          </p:cNvSpPr>
          <p:nvPr>
            <p:ph type="title"/>
          </p:nvPr>
        </p:nvSpPr>
        <p:spPr/>
        <p:txBody>
          <a:bodyPr/>
          <a:lstStyle/>
          <a:p>
            <a:r>
              <a:rPr lang="en-US" dirty="0"/>
              <a:t>Slide 75</a:t>
            </a:r>
          </a:p>
        </p:txBody>
      </p:sp>
    </p:spTree>
    <p:extLst>
      <p:ext uri="{BB962C8B-B14F-4D97-AF65-F5344CB8AC3E}">
        <p14:creationId xmlns:p14="http://schemas.microsoft.com/office/powerpoint/2010/main" val="766956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illustrating multiple levels of intensive intervention. Starting from intensive intervention A, checking from progress then going to intensive intervention b, c m and d. Illustrating the intervention changes over time based on response to the previous intervention. "/>
          <p:cNvPicPr>
            <a:picLocks noChangeAspect="1"/>
          </p:cNvPicPr>
          <p:nvPr/>
        </p:nvPicPr>
        <p:blipFill>
          <a:blip r:embed="rId2"/>
          <a:stretch>
            <a:fillRect/>
          </a:stretch>
        </p:blipFill>
        <p:spPr>
          <a:xfrm>
            <a:off x="4978400" y="209652"/>
            <a:ext cx="3492500" cy="5787974"/>
          </a:xfrm>
          <a:prstGeom prst="rect">
            <a:avLst/>
          </a:prstGeom>
        </p:spPr>
      </p:pic>
      <p:sp>
        <p:nvSpPr>
          <p:cNvPr id="3" name="TextBox 2"/>
          <p:cNvSpPr txBox="1"/>
          <p:nvPr/>
        </p:nvSpPr>
        <p:spPr>
          <a:xfrm rot="16200000">
            <a:off x="8111409" y="5143501"/>
            <a:ext cx="1788182" cy="276999"/>
          </a:xfrm>
          <a:prstGeom prst="rect">
            <a:avLst/>
          </a:prstGeom>
          <a:noFill/>
        </p:spPr>
        <p:txBody>
          <a:bodyPr wrap="none" rtlCol="0">
            <a:spAutoFit/>
          </a:bodyPr>
          <a:lstStyle/>
          <a:p>
            <a:r>
              <a:rPr lang="en-US" sz="1200" dirty="0">
                <a:solidFill>
                  <a:schemeClr val="accent2"/>
                </a:solidFill>
              </a:rPr>
              <a:t>Powell &amp; Stecker (2014)</a:t>
            </a:r>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E5F5833-E5A0-45B8-A8CA-76F9E5767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69" y="128970"/>
            <a:ext cx="3190207" cy="5629701"/>
          </a:xfrm>
          <a:prstGeom prst="rect">
            <a:avLst/>
          </a:prstGeom>
        </p:spPr>
      </p:pic>
      <p:sp>
        <p:nvSpPr>
          <p:cNvPr id="4" name="Title 3" hidden="1">
            <a:extLst>
              <a:ext uri="{FF2B5EF4-FFF2-40B4-BE49-F238E27FC236}">
                <a16:creationId xmlns:a16="http://schemas.microsoft.com/office/drawing/2014/main" id="{06E65792-461D-4D86-A101-1F282314107B}"/>
              </a:ext>
            </a:extLst>
          </p:cNvPr>
          <p:cNvSpPr>
            <a:spLocks noGrp="1"/>
          </p:cNvSpPr>
          <p:nvPr>
            <p:ph type="title"/>
          </p:nvPr>
        </p:nvSpPr>
        <p:spPr/>
        <p:txBody>
          <a:bodyPr/>
          <a:lstStyle/>
          <a:p>
            <a:r>
              <a:rPr lang="en-US" dirty="0"/>
              <a:t>Slide 76</a:t>
            </a:r>
          </a:p>
        </p:txBody>
      </p:sp>
    </p:spTree>
    <p:extLst>
      <p:ext uri="{BB962C8B-B14F-4D97-AF65-F5344CB8AC3E}">
        <p14:creationId xmlns:p14="http://schemas.microsoft.com/office/powerpoint/2010/main" val="1846252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How do you make adaptations within DBI?</a:t>
            </a:r>
          </a:p>
        </p:txBody>
      </p:sp>
      <p:sp>
        <p:nvSpPr>
          <p:cNvPr id="3" name="Content Placeholder 2"/>
          <p:cNvSpPr>
            <a:spLocks noGrp="1"/>
          </p:cNvSpPr>
          <p:nvPr>
            <p:ph idx="1"/>
          </p:nvPr>
        </p:nvSpPr>
        <p:spPr>
          <a:xfrm>
            <a:off x="228600" y="1308100"/>
            <a:ext cx="8686800" cy="4776565"/>
          </a:xfrm>
        </p:spPr>
        <p:txBody>
          <a:bodyPr/>
          <a:lstStyle/>
          <a:p>
            <a:pPr marL="342900" indent="-342900">
              <a:buFont typeface="Wingdings" charset="2"/>
              <a:buChar char="q"/>
            </a:pPr>
            <a:r>
              <a:rPr lang="en-US" dirty="0"/>
              <a:t>Implement with greater fidelity</a:t>
            </a:r>
          </a:p>
          <a:p>
            <a:pPr marL="342900" indent="-342900">
              <a:buFont typeface="Wingdings" charset="2"/>
              <a:buChar char="q"/>
            </a:pPr>
            <a:r>
              <a:rPr lang="en-US" dirty="0"/>
              <a:t>Embed behavioral supports</a:t>
            </a:r>
          </a:p>
          <a:p>
            <a:pPr marL="342900" indent="-342900">
              <a:buFont typeface="Wingdings" charset="2"/>
              <a:buChar char="q"/>
            </a:pPr>
            <a:r>
              <a:rPr lang="en-US" dirty="0"/>
              <a:t>Increase dosage</a:t>
            </a:r>
          </a:p>
          <a:p>
            <a:pPr marL="342900" indent="-342900">
              <a:buFont typeface="Wingdings" charset="2"/>
              <a:buChar char="q"/>
            </a:pPr>
            <a:r>
              <a:rPr lang="en-US" dirty="0"/>
              <a:t>Adapt mathematics content</a:t>
            </a:r>
          </a:p>
          <a:p>
            <a:pPr marL="342900" indent="-342900">
              <a:buFont typeface="Wingdings" charset="2"/>
              <a:buChar char="q"/>
            </a:pPr>
            <a:r>
              <a:rPr lang="en-US" dirty="0"/>
              <a:t>Utilize explicit instruction</a:t>
            </a:r>
          </a:p>
          <a:p>
            <a:pPr marL="342900" indent="-342900">
              <a:buFont typeface="Wingdings" charset="2"/>
              <a:buChar char="q"/>
            </a:pPr>
            <a:r>
              <a:rPr lang="en-US" dirty="0"/>
              <a:t>Explicitly teach transfer</a:t>
            </a:r>
          </a:p>
        </p:txBody>
      </p:sp>
    </p:spTree>
    <p:extLst>
      <p:ext uri="{BB962C8B-B14F-4D97-AF65-F5344CB8AC3E}">
        <p14:creationId xmlns:p14="http://schemas.microsoft.com/office/powerpoint/2010/main" val="2931091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Describe how you will make decisions about adaptations within DBI. Will you work on your own or with a team? What resources will you have available?</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391074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3</a:t>
            </a:r>
          </a:p>
        </p:txBody>
      </p:sp>
      <p:sp>
        <p:nvSpPr>
          <p:cNvPr id="3" name="Title 2" hidden="1">
            <a:extLst>
              <a:ext uri="{FF2B5EF4-FFF2-40B4-BE49-F238E27FC236}">
                <a16:creationId xmlns:a16="http://schemas.microsoft.com/office/drawing/2014/main" id="{E06B790F-1B3E-47C8-A352-D630A4567C36}"/>
              </a:ext>
            </a:extLst>
          </p:cNvPr>
          <p:cNvSpPr>
            <a:spLocks noGrp="1"/>
          </p:cNvSpPr>
          <p:nvPr>
            <p:ph type="title"/>
          </p:nvPr>
        </p:nvSpPr>
        <p:spPr/>
        <p:txBody>
          <a:bodyPr/>
          <a:lstStyle/>
          <a:p>
            <a:r>
              <a:rPr lang="en-US" dirty="0"/>
              <a:t>Slide 79</a:t>
            </a:r>
          </a:p>
        </p:txBody>
      </p:sp>
    </p:spTree>
    <p:extLst>
      <p:ext uri="{BB962C8B-B14F-4D97-AF65-F5344CB8AC3E}">
        <p14:creationId xmlns:p14="http://schemas.microsoft.com/office/powerpoint/2010/main" val="40552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Illustration of recommendations and corresponding levels of evidence from the IES Practice Guide: &#10;Assisting Students Struggling with Mathematics: Response to Intervention (RtI) for Elementary and Middle Schools"/>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B7B50499-4C6D-4E9B-8181-F0D7859BD2D2}"/>
              </a:ext>
            </a:extLst>
          </p:cNvPr>
          <p:cNvSpPr>
            <a:spLocks noGrp="1"/>
          </p:cNvSpPr>
          <p:nvPr>
            <p:ph type="title"/>
          </p:nvPr>
        </p:nvSpPr>
        <p:spPr/>
        <p:txBody>
          <a:bodyPr/>
          <a:lstStyle/>
          <a:p>
            <a:r>
              <a:rPr lang="en-US" dirty="0"/>
              <a:t>Slide 8</a:t>
            </a:r>
          </a:p>
        </p:txBody>
      </p:sp>
    </p:spTree>
    <p:extLst>
      <p:ext uri="{BB962C8B-B14F-4D97-AF65-F5344CB8AC3E}">
        <p14:creationId xmlns:p14="http://schemas.microsoft.com/office/powerpoint/2010/main" val="8360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does all of this come together within a DBI framework?</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8, Part 3</a:t>
            </a:r>
          </a:p>
          <a:p>
            <a:endParaRPr lang="en-US" sz="2400" dirty="0"/>
          </a:p>
        </p:txBody>
      </p:sp>
    </p:spTree>
    <p:extLst>
      <p:ext uri="{BB962C8B-B14F-4D97-AF65-F5344CB8AC3E}">
        <p14:creationId xmlns:p14="http://schemas.microsoft.com/office/powerpoint/2010/main" val="3641148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3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How the entire DBI process works</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1952405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614BB54-2957-442B-92E2-851D3D50D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859"/>
            <a:ext cx="3034734" cy="5355341"/>
          </a:xfrm>
          <a:prstGeom prst="rect">
            <a:avLst/>
          </a:prstGeom>
        </p:spPr>
      </p:pic>
      <p:sp>
        <p:nvSpPr>
          <p:cNvPr id="12" name="Rectangle 11"/>
          <p:cNvSpPr/>
          <p:nvPr/>
        </p:nvSpPr>
        <p:spPr>
          <a:xfrm>
            <a:off x="634996"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2" name="Title 1" hidden="1">
            <a:extLst>
              <a:ext uri="{FF2B5EF4-FFF2-40B4-BE49-F238E27FC236}">
                <a16:creationId xmlns:a16="http://schemas.microsoft.com/office/drawing/2014/main" id="{193A0389-2D8B-407D-8AE9-78065C746D09}"/>
              </a:ext>
            </a:extLst>
          </p:cNvPr>
          <p:cNvSpPr>
            <a:spLocks noGrp="1"/>
          </p:cNvSpPr>
          <p:nvPr>
            <p:ph type="title"/>
          </p:nvPr>
        </p:nvSpPr>
        <p:spPr/>
        <p:txBody>
          <a:bodyPr/>
          <a:lstStyle/>
          <a:p>
            <a:r>
              <a:rPr lang="en-US" dirty="0"/>
              <a:t>Slide 82</a:t>
            </a:r>
          </a:p>
        </p:txBody>
      </p:sp>
    </p:spTree>
    <p:extLst>
      <p:ext uri="{BB962C8B-B14F-4D97-AF65-F5344CB8AC3E}">
        <p14:creationId xmlns:p14="http://schemas.microsoft.com/office/powerpoint/2010/main" val="26505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4EBE0F7-3460-4986-81A8-FF9B35553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5" y="816859"/>
            <a:ext cx="3009219" cy="5310315"/>
          </a:xfrm>
          <a:prstGeom prst="rect">
            <a:avLst/>
          </a:prstGeom>
        </p:spPr>
      </p:pic>
      <p:sp>
        <p:nvSpPr>
          <p:cNvPr id="4" name="TextBox 3"/>
          <p:cNvSpPr txBox="1"/>
          <p:nvPr/>
        </p:nvSpPr>
        <p:spPr>
          <a:xfrm>
            <a:off x="16781"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7" name="Rectangle 6"/>
          <p:cNvSpPr/>
          <p:nvPr/>
        </p:nvSpPr>
        <p:spPr>
          <a:xfrm>
            <a:off x="646287"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2" name="Title 1" hidden="1">
            <a:extLst>
              <a:ext uri="{FF2B5EF4-FFF2-40B4-BE49-F238E27FC236}">
                <a16:creationId xmlns:a16="http://schemas.microsoft.com/office/drawing/2014/main" id="{54DC533D-3A02-42BB-AF7E-6B2F066802D9}"/>
              </a:ext>
            </a:extLst>
          </p:cNvPr>
          <p:cNvSpPr>
            <a:spLocks noGrp="1"/>
          </p:cNvSpPr>
          <p:nvPr>
            <p:ph type="title"/>
          </p:nvPr>
        </p:nvSpPr>
        <p:spPr/>
        <p:txBody>
          <a:bodyPr/>
          <a:lstStyle/>
          <a:p>
            <a:r>
              <a:rPr lang="en-US" dirty="0"/>
              <a:t>Slide 83</a:t>
            </a:r>
          </a:p>
        </p:txBody>
      </p:sp>
    </p:spTree>
    <p:extLst>
      <p:ext uri="{BB962C8B-B14F-4D97-AF65-F5344CB8AC3E}">
        <p14:creationId xmlns:p14="http://schemas.microsoft.com/office/powerpoint/2010/main" val="6982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ABF8D4BE-E92D-4422-B473-39FCF2715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859"/>
            <a:ext cx="2960466" cy="5224282"/>
          </a:xfrm>
          <a:prstGeom prst="rect">
            <a:avLst/>
          </a:prstGeom>
        </p:spPr>
      </p:pic>
      <p:sp>
        <p:nvSpPr>
          <p:cNvPr id="9" name="Rectangle 8"/>
          <p:cNvSpPr/>
          <p:nvPr/>
        </p:nvSpPr>
        <p:spPr>
          <a:xfrm>
            <a:off x="634998"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5492"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86754"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2" name="Title 1" hidden="1">
            <a:extLst>
              <a:ext uri="{FF2B5EF4-FFF2-40B4-BE49-F238E27FC236}">
                <a16:creationId xmlns:a16="http://schemas.microsoft.com/office/drawing/2014/main" id="{5AF49DCD-9B74-401C-97DA-E485B5BDA499}"/>
              </a:ext>
            </a:extLst>
          </p:cNvPr>
          <p:cNvSpPr>
            <a:spLocks noGrp="1"/>
          </p:cNvSpPr>
          <p:nvPr>
            <p:ph type="title"/>
          </p:nvPr>
        </p:nvSpPr>
        <p:spPr/>
        <p:txBody>
          <a:bodyPr/>
          <a:lstStyle/>
          <a:p>
            <a:r>
              <a:rPr lang="en-US" dirty="0"/>
              <a:t>Slide 84</a:t>
            </a:r>
          </a:p>
        </p:txBody>
      </p:sp>
    </p:spTree>
    <p:extLst>
      <p:ext uri="{BB962C8B-B14F-4D97-AF65-F5344CB8AC3E}">
        <p14:creationId xmlns:p14="http://schemas.microsoft.com/office/powerpoint/2010/main" val="41296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38667E3-92A4-4F01-955D-270DBA540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859"/>
            <a:ext cx="2997197" cy="5289100"/>
          </a:xfrm>
          <a:prstGeom prst="rect">
            <a:avLst/>
          </a:prstGeom>
        </p:spPr>
      </p:pic>
      <p:sp>
        <p:nvSpPr>
          <p:cNvPr id="9" name="Rectangle 8"/>
          <p:cNvSpPr/>
          <p:nvPr/>
        </p:nvSpPr>
        <p:spPr>
          <a:xfrm>
            <a:off x="634998"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5492"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86754"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2997197"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2" name="Title 1" hidden="1">
            <a:extLst>
              <a:ext uri="{FF2B5EF4-FFF2-40B4-BE49-F238E27FC236}">
                <a16:creationId xmlns:a16="http://schemas.microsoft.com/office/drawing/2014/main" id="{6A98B420-E49B-4ED8-9D6E-89D346F66224}"/>
              </a:ext>
            </a:extLst>
          </p:cNvPr>
          <p:cNvSpPr>
            <a:spLocks noGrp="1"/>
          </p:cNvSpPr>
          <p:nvPr>
            <p:ph type="title"/>
          </p:nvPr>
        </p:nvSpPr>
        <p:spPr/>
        <p:txBody>
          <a:bodyPr/>
          <a:lstStyle/>
          <a:p>
            <a:r>
              <a:rPr lang="en-US" dirty="0"/>
              <a:t>Slide 85</a:t>
            </a:r>
          </a:p>
        </p:txBody>
      </p:sp>
    </p:spTree>
    <p:extLst>
      <p:ext uri="{BB962C8B-B14F-4D97-AF65-F5344CB8AC3E}">
        <p14:creationId xmlns:p14="http://schemas.microsoft.com/office/powerpoint/2010/main" val="204424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777C24B-A953-4DEF-8987-24B54E16C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84" y="862320"/>
            <a:ext cx="2960466" cy="5224282"/>
          </a:xfrm>
          <a:prstGeom prst="rect">
            <a:avLst/>
          </a:prstGeom>
        </p:spPr>
      </p:pic>
      <p:sp>
        <p:nvSpPr>
          <p:cNvPr id="9" name="Rectangle 8"/>
          <p:cNvSpPr/>
          <p:nvPr/>
        </p:nvSpPr>
        <p:spPr>
          <a:xfrm>
            <a:off x="646287"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81"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3"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6"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50"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2" name="Title 1" hidden="1">
            <a:extLst>
              <a:ext uri="{FF2B5EF4-FFF2-40B4-BE49-F238E27FC236}">
                <a16:creationId xmlns:a16="http://schemas.microsoft.com/office/drawing/2014/main" id="{3A2FF8C9-E329-4462-BA6C-127B9F5D8CF7}"/>
              </a:ext>
            </a:extLst>
          </p:cNvPr>
          <p:cNvSpPr>
            <a:spLocks noGrp="1"/>
          </p:cNvSpPr>
          <p:nvPr>
            <p:ph type="title"/>
          </p:nvPr>
        </p:nvSpPr>
        <p:spPr/>
        <p:txBody>
          <a:bodyPr/>
          <a:lstStyle/>
          <a:p>
            <a:r>
              <a:rPr lang="en-US" dirty="0"/>
              <a:t>Slide 86</a:t>
            </a:r>
          </a:p>
        </p:txBody>
      </p:sp>
    </p:spTree>
    <p:extLst>
      <p:ext uri="{BB962C8B-B14F-4D97-AF65-F5344CB8AC3E}">
        <p14:creationId xmlns:p14="http://schemas.microsoft.com/office/powerpoint/2010/main" val="331229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A8A4BA62-77DA-455C-80A5-531BCE33C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76" y="910988"/>
            <a:ext cx="2800610" cy="4942186"/>
          </a:xfrm>
          <a:prstGeom prst="rect">
            <a:avLst/>
          </a:prstGeom>
        </p:spPr>
      </p:pic>
      <p:sp>
        <p:nvSpPr>
          <p:cNvPr id="9" name="Rectangle 8"/>
          <p:cNvSpPr/>
          <p:nvPr/>
        </p:nvSpPr>
        <p:spPr>
          <a:xfrm>
            <a:off x="646287"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81"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3"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6"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50"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10" name="TextBox 9"/>
          <p:cNvSpPr txBox="1"/>
          <p:nvPr/>
        </p:nvSpPr>
        <p:spPr>
          <a:xfrm>
            <a:off x="2698041" y="3154673"/>
            <a:ext cx="4763911" cy="523220"/>
          </a:xfrm>
          <a:prstGeom prst="rect">
            <a:avLst/>
          </a:prstGeom>
          <a:noFill/>
        </p:spPr>
        <p:txBody>
          <a:bodyPr wrap="square" rtlCol="0">
            <a:spAutoFit/>
          </a:bodyPr>
          <a:lstStyle/>
          <a:p>
            <a:r>
              <a:rPr lang="en-US" sz="1400" dirty="0">
                <a:solidFill>
                  <a:schemeClr val="accent6"/>
                </a:solidFill>
              </a:rPr>
              <a:t>Conducted to understand strengths and weaknesses</a:t>
            </a:r>
          </a:p>
          <a:p>
            <a:r>
              <a:rPr lang="en-US" sz="1400" dirty="0">
                <a:solidFill>
                  <a:schemeClr val="accent6"/>
                </a:solidFill>
              </a:rPr>
              <a:t>Determines adaptations</a:t>
            </a:r>
          </a:p>
        </p:txBody>
      </p:sp>
      <p:sp>
        <p:nvSpPr>
          <p:cNvPr id="2" name="Title 1" hidden="1">
            <a:extLst>
              <a:ext uri="{FF2B5EF4-FFF2-40B4-BE49-F238E27FC236}">
                <a16:creationId xmlns:a16="http://schemas.microsoft.com/office/drawing/2014/main" id="{B2372014-D507-46B3-8537-35AC0319A2D4}"/>
              </a:ext>
            </a:extLst>
          </p:cNvPr>
          <p:cNvSpPr>
            <a:spLocks noGrp="1"/>
          </p:cNvSpPr>
          <p:nvPr>
            <p:ph type="title"/>
          </p:nvPr>
        </p:nvSpPr>
        <p:spPr/>
        <p:txBody>
          <a:bodyPr/>
          <a:lstStyle/>
          <a:p>
            <a:r>
              <a:rPr lang="en-US" dirty="0"/>
              <a:t>Slide 87</a:t>
            </a:r>
          </a:p>
        </p:txBody>
      </p:sp>
    </p:spTree>
    <p:extLst>
      <p:ext uri="{BB962C8B-B14F-4D97-AF65-F5344CB8AC3E}">
        <p14:creationId xmlns:p14="http://schemas.microsoft.com/office/powerpoint/2010/main" val="244761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B85C84D-2864-4D75-856E-ABD35C7FA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0" y="816859"/>
            <a:ext cx="3034734" cy="5355341"/>
          </a:xfrm>
          <a:prstGeom prst="rect">
            <a:avLst/>
          </a:prstGeom>
        </p:spPr>
      </p:pic>
      <p:sp>
        <p:nvSpPr>
          <p:cNvPr id="9" name="Rectangle 8"/>
          <p:cNvSpPr/>
          <p:nvPr/>
        </p:nvSpPr>
        <p:spPr>
          <a:xfrm>
            <a:off x="646285"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79"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1"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4"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48"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10" name="TextBox 9"/>
          <p:cNvSpPr txBox="1"/>
          <p:nvPr/>
        </p:nvSpPr>
        <p:spPr>
          <a:xfrm>
            <a:off x="2698039" y="3154673"/>
            <a:ext cx="4763911" cy="523220"/>
          </a:xfrm>
          <a:prstGeom prst="rect">
            <a:avLst/>
          </a:prstGeom>
          <a:noFill/>
        </p:spPr>
        <p:txBody>
          <a:bodyPr wrap="square" rtlCol="0">
            <a:spAutoFit/>
          </a:bodyPr>
          <a:lstStyle/>
          <a:p>
            <a:r>
              <a:rPr lang="en-US" sz="1400" dirty="0">
                <a:solidFill>
                  <a:schemeClr val="accent6"/>
                </a:solidFill>
              </a:rPr>
              <a:t>Conducted to understand strengths and weaknesses</a:t>
            </a:r>
          </a:p>
          <a:p>
            <a:r>
              <a:rPr lang="en-US" sz="1400" dirty="0">
                <a:solidFill>
                  <a:schemeClr val="accent6"/>
                </a:solidFill>
              </a:rPr>
              <a:t>Determines adaptations</a:t>
            </a:r>
          </a:p>
        </p:txBody>
      </p:sp>
      <p:sp>
        <p:nvSpPr>
          <p:cNvPr id="15" name="TextBox 14"/>
          <p:cNvSpPr txBox="1"/>
          <p:nvPr/>
        </p:nvSpPr>
        <p:spPr>
          <a:xfrm>
            <a:off x="2534352" y="4157074"/>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2" name="Title 1" hidden="1">
            <a:extLst>
              <a:ext uri="{FF2B5EF4-FFF2-40B4-BE49-F238E27FC236}">
                <a16:creationId xmlns:a16="http://schemas.microsoft.com/office/drawing/2014/main" id="{5CA400A5-9CF5-4837-93AD-D679A61E9EAC}"/>
              </a:ext>
            </a:extLst>
          </p:cNvPr>
          <p:cNvSpPr>
            <a:spLocks noGrp="1"/>
          </p:cNvSpPr>
          <p:nvPr>
            <p:ph type="title"/>
          </p:nvPr>
        </p:nvSpPr>
        <p:spPr/>
        <p:txBody>
          <a:bodyPr/>
          <a:lstStyle/>
          <a:p>
            <a:r>
              <a:rPr lang="en-US" dirty="0"/>
              <a:t>Slide 88</a:t>
            </a:r>
          </a:p>
        </p:txBody>
      </p:sp>
    </p:spTree>
    <p:extLst>
      <p:ext uri="{BB962C8B-B14F-4D97-AF65-F5344CB8AC3E}">
        <p14:creationId xmlns:p14="http://schemas.microsoft.com/office/powerpoint/2010/main" val="24777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4F68BE9-5EEB-424C-81E0-28BA1F1B2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6860"/>
            <a:ext cx="2960466" cy="5224282"/>
          </a:xfrm>
          <a:prstGeom prst="rect">
            <a:avLst/>
          </a:prstGeom>
        </p:spPr>
      </p:pic>
      <p:sp>
        <p:nvSpPr>
          <p:cNvPr id="9" name="Rectangle 8"/>
          <p:cNvSpPr/>
          <p:nvPr/>
        </p:nvSpPr>
        <p:spPr>
          <a:xfrm>
            <a:off x="646286"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80"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2"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5"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49"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10" name="TextBox 9"/>
          <p:cNvSpPr txBox="1"/>
          <p:nvPr/>
        </p:nvSpPr>
        <p:spPr>
          <a:xfrm>
            <a:off x="2698040" y="3154673"/>
            <a:ext cx="4763911" cy="523220"/>
          </a:xfrm>
          <a:prstGeom prst="rect">
            <a:avLst/>
          </a:prstGeom>
          <a:noFill/>
        </p:spPr>
        <p:txBody>
          <a:bodyPr wrap="square" rtlCol="0">
            <a:spAutoFit/>
          </a:bodyPr>
          <a:lstStyle/>
          <a:p>
            <a:r>
              <a:rPr lang="en-US" sz="1400" dirty="0">
                <a:solidFill>
                  <a:schemeClr val="accent6"/>
                </a:solidFill>
              </a:rPr>
              <a:t>Conducted to understand strengths and weaknesses</a:t>
            </a:r>
          </a:p>
          <a:p>
            <a:r>
              <a:rPr lang="en-US" sz="1400" dirty="0">
                <a:solidFill>
                  <a:schemeClr val="accent6"/>
                </a:solidFill>
              </a:rPr>
              <a:t>Determines adaptations</a:t>
            </a:r>
          </a:p>
        </p:txBody>
      </p:sp>
      <p:sp>
        <p:nvSpPr>
          <p:cNvPr id="13" name="TextBox 12"/>
          <p:cNvSpPr txBox="1"/>
          <p:nvPr/>
        </p:nvSpPr>
        <p:spPr>
          <a:xfrm>
            <a:off x="3008484" y="4926932"/>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15" name="TextBox 14"/>
          <p:cNvSpPr txBox="1"/>
          <p:nvPr/>
        </p:nvSpPr>
        <p:spPr>
          <a:xfrm>
            <a:off x="2534353" y="4157074"/>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2" name="Title 1" hidden="1">
            <a:extLst>
              <a:ext uri="{FF2B5EF4-FFF2-40B4-BE49-F238E27FC236}">
                <a16:creationId xmlns:a16="http://schemas.microsoft.com/office/drawing/2014/main" id="{A35AC8D9-1CB7-4C4D-86C2-88010347BEE8}"/>
              </a:ext>
            </a:extLst>
          </p:cNvPr>
          <p:cNvSpPr>
            <a:spLocks noGrp="1"/>
          </p:cNvSpPr>
          <p:nvPr>
            <p:ph type="title"/>
          </p:nvPr>
        </p:nvSpPr>
        <p:spPr/>
        <p:txBody>
          <a:bodyPr/>
          <a:lstStyle/>
          <a:p>
            <a:r>
              <a:rPr lang="en-US" dirty="0"/>
              <a:t>Slide 89</a:t>
            </a:r>
          </a:p>
        </p:txBody>
      </p:sp>
    </p:spTree>
    <p:extLst>
      <p:ext uri="{BB962C8B-B14F-4D97-AF65-F5344CB8AC3E}">
        <p14:creationId xmlns:p14="http://schemas.microsoft.com/office/powerpoint/2010/main" val="18998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idx="1"/>
          </p:nvPr>
        </p:nvSpPr>
        <p:spPr>
          <a:xfrm>
            <a:off x="1251284" y="1187116"/>
            <a:ext cx="7664115" cy="2983831"/>
          </a:xfrm>
        </p:spPr>
        <p:txBody>
          <a:bodyPr/>
          <a:lstStyle/>
          <a:p>
            <a:pPr indent="-457200"/>
            <a:r>
              <a:rPr lang="en-US" dirty="0"/>
              <a:t>Powell, S. R., &amp; Fuchs, L. S. (2015). Intensive intervention in mathematics. </a:t>
            </a:r>
            <a:r>
              <a:rPr lang="en-US" i="1" dirty="0"/>
              <a:t>Learning Disabilities Research and Practice, 30</a:t>
            </a:r>
            <a:r>
              <a:rPr lang="en-US" dirty="0"/>
              <a:t>, 182–192. doi:10.1111/ldrp.12087</a:t>
            </a:r>
          </a:p>
        </p:txBody>
      </p:sp>
      <p:pic>
        <p:nvPicPr>
          <p:cNvPr id="6" name="Picture 5">
            <a:extLst>
              <a:ext uri="{C183D7F6-B498-43B3-948B-1728B52AA6E4}">
                <adec:decorative xmlns:adec="http://schemas.microsoft.com/office/drawing/2017/decorative" val="1"/>
              </a:ext>
            </a:extLst>
          </p:cNvPr>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2381042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DA13EC1-08F0-489E-B2AA-7428AE8F0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6" y="816859"/>
            <a:ext cx="3190207" cy="5629701"/>
          </a:xfrm>
          <a:prstGeom prst="rect">
            <a:avLst/>
          </a:prstGeom>
        </p:spPr>
      </p:pic>
      <p:sp>
        <p:nvSpPr>
          <p:cNvPr id="9" name="Rectangle 8"/>
          <p:cNvSpPr/>
          <p:nvPr/>
        </p:nvSpPr>
        <p:spPr>
          <a:xfrm>
            <a:off x="646288"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82"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assessment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4"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7"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51"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10" name="TextBox 9"/>
          <p:cNvSpPr txBox="1"/>
          <p:nvPr/>
        </p:nvSpPr>
        <p:spPr>
          <a:xfrm>
            <a:off x="2698042" y="3154673"/>
            <a:ext cx="4763911" cy="523220"/>
          </a:xfrm>
          <a:prstGeom prst="rect">
            <a:avLst/>
          </a:prstGeom>
          <a:noFill/>
        </p:spPr>
        <p:txBody>
          <a:bodyPr wrap="square" rtlCol="0">
            <a:spAutoFit/>
          </a:bodyPr>
          <a:lstStyle/>
          <a:p>
            <a:r>
              <a:rPr lang="en-US" sz="1400" dirty="0">
                <a:solidFill>
                  <a:schemeClr val="accent6"/>
                </a:solidFill>
              </a:rPr>
              <a:t>Conducted to understand strengths and weaknesses</a:t>
            </a:r>
          </a:p>
          <a:p>
            <a:r>
              <a:rPr lang="en-US" sz="1400" dirty="0">
                <a:solidFill>
                  <a:schemeClr val="accent6"/>
                </a:solidFill>
              </a:rPr>
              <a:t>Determines adaptations</a:t>
            </a:r>
          </a:p>
        </p:txBody>
      </p:sp>
      <p:sp>
        <p:nvSpPr>
          <p:cNvPr id="15" name="TextBox 14"/>
          <p:cNvSpPr txBox="1"/>
          <p:nvPr/>
        </p:nvSpPr>
        <p:spPr>
          <a:xfrm>
            <a:off x="2534355" y="4157074"/>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11" name="TextBox 10"/>
          <p:cNvSpPr txBox="1"/>
          <p:nvPr/>
        </p:nvSpPr>
        <p:spPr>
          <a:xfrm>
            <a:off x="3008486" y="4926932"/>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12" name="TextBox 11"/>
          <p:cNvSpPr txBox="1"/>
          <p:nvPr/>
        </p:nvSpPr>
        <p:spPr>
          <a:xfrm>
            <a:off x="3053719" y="5665596"/>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2" name="Title 1" hidden="1">
            <a:extLst>
              <a:ext uri="{FF2B5EF4-FFF2-40B4-BE49-F238E27FC236}">
                <a16:creationId xmlns:a16="http://schemas.microsoft.com/office/drawing/2014/main" id="{ECE5743D-852C-43EB-9283-6479C5F0BDE6}"/>
              </a:ext>
            </a:extLst>
          </p:cNvPr>
          <p:cNvSpPr>
            <a:spLocks noGrp="1"/>
          </p:cNvSpPr>
          <p:nvPr>
            <p:ph type="title"/>
          </p:nvPr>
        </p:nvSpPr>
        <p:spPr/>
        <p:txBody>
          <a:bodyPr/>
          <a:lstStyle/>
          <a:p>
            <a:r>
              <a:rPr lang="en-US" dirty="0"/>
              <a:t>Slide 90</a:t>
            </a:r>
          </a:p>
        </p:txBody>
      </p:sp>
    </p:spTree>
    <p:extLst>
      <p:ext uri="{BB962C8B-B14F-4D97-AF65-F5344CB8AC3E}">
        <p14:creationId xmlns:p14="http://schemas.microsoft.com/office/powerpoint/2010/main" val="19987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1359EACC-483E-4736-8D8E-02F48B3ED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7" y="816859"/>
            <a:ext cx="2875954" cy="5075144"/>
          </a:xfrm>
          <a:prstGeom prst="rect">
            <a:avLst/>
          </a:prstGeom>
        </p:spPr>
      </p:pic>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sp>
        <p:nvSpPr>
          <p:cNvPr id="14" name="Rectangle 13"/>
          <p:cNvSpPr/>
          <p:nvPr/>
        </p:nvSpPr>
        <p:spPr>
          <a:xfrm>
            <a:off x="646288"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2" name="Title 1" hidden="1">
            <a:extLst>
              <a:ext uri="{FF2B5EF4-FFF2-40B4-BE49-F238E27FC236}">
                <a16:creationId xmlns:a16="http://schemas.microsoft.com/office/drawing/2014/main" id="{53F56C3F-EBE1-41A1-ABFD-814D4143781B}"/>
              </a:ext>
            </a:extLst>
          </p:cNvPr>
          <p:cNvSpPr>
            <a:spLocks noGrp="1"/>
          </p:cNvSpPr>
          <p:nvPr>
            <p:ph type="title"/>
          </p:nvPr>
        </p:nvSpPr>
        <p:spPr/>
        <p:txBody>
          <a:bodyPr/>
          <a:lstStyle/>
          <a:p>
            <a:r>
              <a:rPr lang="en-US" dirty="0"/>
              <a:t>Slide 91</a:t>
            </a:r>
          </a:p>
        </p:txBody>
      </p:sp>
    </p:spTree>
    <p:extLst>
      <p:ext uri="{BB962C8B-B14F-4D97-AF65-F5344CB8AC3E}">
        <p14:creationId xmlns:p14="http://schemas.microsoft.com/office/powerpoint/2010/main" val="11345419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540329C-DAB6-41F4-8981-8386787E6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3" y="868906"/>
            <a:ext cx="2998740" cy="5291823"/>
          </a:xfrm>
          <a:prstGeom prst="rect">
            <a:avLst/>
          </a:prstGeom>
        </p:spPr>
      </p:pic>
      <p:sp>
        <p:nvSpPr>
          <p:cNvPr id="9" name="Rectangle 8"/>
          <p:cNvSpPr/>
          <p:nvPr/>
        </p:nvSpPr>
        <p:spPr>
          <a:xfrm>
            <a:off x="646288" y="816859"/>
            <a:ext cx="2051756" cy="978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Instructional Platform</a:t>
            </a:r>
          </a:p>
        </p:txBody>
      </p:sp>
      <p:sp>
        <p:nvSpPr>
          <p:cNvPr id="4" name="TextBox 3"/>
          <p:cNvSpPr txBox="1"/>
          <p:nvPr/>
        </p:nvSpPr>
        <p:spPr>
          <a:xfrm>
            <a:off x="16782" y="78195"/>
            <a:ext cx="6514062" cy="738664"/>
          </a:xfrm>
          <a:prstGeom prst="rect">
            <a:avLst/>
          </a:prstGeom>
          <a:noFill/>
        </p:spPr>
        <p:txBody>
          <a:bodyPr wrap="square" rtlCol="0">
            <a:spAutoFit/>
          </a:bodyPr>
          <a:lstStyle/>
          <a:p>
            <a:pPr marL="457200" indent="-457200">
              <a:buAutoNum type="arabicPeriod"/>
            </a:pPr>
            <a:r>
              <a:rPr lang="en-US" sz="1400" dirty="0">
                <a:solidFill>
                  <a:schemeClr val="accent2"/>
                </a:solidFill>
              </a:rPr>
              <a:t>Conduct a diagnostic of the student’s strengths and weaknesses</a:t>
            </a:r>
          </a:p>
          <a:p>
            <a:pPr marL="457200" indent="-457200">
              <a:buAutoNum type="arabicPeriod"/>
            </a:pPr>
            <a:r>
              <a:rPr lang="en-US" sz="1400" dirty="0">
                <a:solidFill>
                  <a:schemeClr val="accent2"/>
                </a:solidFill>
              </a:rPr>
              <a:t>Design a scope and sequence</a:t>
            </a:r>
          </a:p>
          <a:p>
            <a:pPr marL="457200" indent="-457200">
              <a:buFontTx/>
              <a:buAutoNum type="arabicPeriod"/>
            </a:pPr>
            <a:r>
              <a:rPr lang="en-US" sz="1400" dirty="0">
                <a:solidFill>
                  <a:schemeClr val="accent2"/>
                </a:solidFill>
              </a:rPr>
              <a:t>Identify instructional platform (</a:t>
            </a:r>
            <a:r>
              <a:rPr lang="en-US" sz="1400" dirty="0">
                <a:solidFill>
                  <a:schemeClr val="accent1"/>
                </a:solidFill>
              </a:rPr>
              <a:t>evidence-based intervention </a:t>
            </a:r>
            <a:r>
              <a:rPr lang="en-US" sz="1400" dirty="0">
                <a:solidFill>
                  <a:schemeClr val="accent2"/>
                </a:solidFill>
              </a:rPr>
              <a:t>or</a:t>
            </a:r>
            <a:r>
              <a:rPr lang="en-US" sz="1400" dirty="0">
                <a:solidFill>
                  <a:schemeClr val="accent6"/>
                </a:solidFill>
              </a:rPr>
              <a:t> </a:t>
            </a:r>
            <a:r>
              <a:rPr lang="en-US" sz="1400" dirty="0">
                <a:solidFill>
                  <a:schemeClr val="accent4"/>
                </a:solidFill>
              </a:rPr>
              <a:t>strategy</a:t>
            </a:r>
            <a:r>
              <a:rPr lang="en-US" sz="1400" dirty="0">
                <a:solidFill>
                  <a:schemeClr val="accent2"/>
                </a:solidFill>
              </a:rPr>
              <a:t>)</a:t>
            </a:r>
            <a:r>
              <a:rPr lang="en-US" sz="1400" dirty="0">
                <a:solidFill>
                  <a:schemeClr val="accent6"/>
                </a:solidFill>
              </a:rPr>
              <a:t>  </a:t>
            </a:r>
            <a:endParaRPr lang="en-US" sz="1400" dirty="0">
              <a:solidFill>
                <a:schemeClr val="accent2"/>
              </a:solidFill>
            </a:endParaRPr>
          </a:p>
        </p:txBody>
      </p:sp>
      <p:sp>
        <p:nvSpPr>
          <p:cNvPr id="3" name="TextBox 2"/>
          <p:cNvSpPr txBox="1"/>
          <p:nvPr/>
        </p:nvSpPr>
        <p:spPr>
          <a:xfrm>
            <a:off x="2698044" y="969896"/>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7" name="TextBox 6"/>
          <p:cNvSpPr txBox="1"/>
          <p:nvPr/>
        </p:nvSpPr>
        <p:spPr>
          <a:xfrm>
            <a:off x="3008487" y="1794931"/>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8" name="TextBox 7"/>
          <p:cNvSpPr txBox="1"/>
          <p:nvPr/>
        </p:nvSpPr>
        <p:spPr>
          <a:xfrm>
            <a:off x="3098951" y="2600258"/>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10" name="TextBox 9"/>
          <p:cNvSpPr txBox="1"/>
          <p:nvPr/>
        </p:nvSpPr>
        <p:spPr>
          <a:xfrm>
            <a:off x="2698042" y="3154673"/>
            <a:ext cx="4763911" cy="523220"/>
          </a:xfrm>
          <a:prstGeom prst="rect">
            <a:avLst/>
          </a:prstGeom>
          <a:noFill/>
        </p:spPr>
        <p:txBody>
          <a:bodyPr wrap="square" rtlCol="0">
            <a:spAutoFit/>
          </a:bodyPr>
          <a:lstStyle/>
          <a:p>
            <a:r>
              <a:rPr lang="en-US" sz="1400" dirty="0">
                <a:solidFill>
                  <a:schemeClr val="accent6"/>
                </a:solidFill>
              </a:rPr>
              <a:t>Conducted to understand strengths and weaknesses</a:t>
            </a:r>
          </a:p>
          <a:p>
            <a:r>
              <a:rPr lang="en-US" sz="1400" dirty="0">
                <a:solidFill>
                  <a:schemeClr val="accent6"/>
                </a:solidFill>
              </a:rPr>
              <a:t>Determines adaptations</a:t>
            </a:r>
          </a:p>
        </p:txBody>
      </p:sp>
      <p:sp>
        <p:nvSpPr>
          <p:cNvPr id="15" name="TextBox 14"/>
          <p:cNvSpPr txBox="1"/>
          <p:nvPr/>
        </p:nvSpPr>
        <p:spPr>
          <a:xfrm>
            <a:off x="2534355" y="4157074"/>
            <a:ext cx="4763911" cy="523220"/>
          </a:xfrm>
          <a:prstGeom prst="rect">
            <a:avLst/>
          </a:prstGeom>
          <a:noFill/>
        </p:spPr>
        <p:txBody>
          <a:bodyPr wrap="square" rtlCol="0">
            <a:spAutoFit/>
          </a:bodyPr>
          <a:lstStyle/>
          <a:p>
            <a:r>
              <a:rPr lang="en-US" sz="1400" dirty="0">
                <a:solidFill>
                  <a:schemeClr val="accent2"/>
                </a:solidFill>
              </a:rPr>
              <a:t>Occurs frequently (3-4 times a week for 20-40 min/session)</a:t>
            </a:r>
          </a:p>
          <a:p>
            <a:r>
              <a:rPr lang="en-US" sz="1400" dirty="0">
                <a:solidFill>
                  <a:schemeClr val="accent2"/>
                </a:solidFill>
              </a:rPr>
              <a:t>Delivered with fidelity</a:t>
            </a:r>
          </a:p>
        </p:txBody>
      </p:sp>
      <p:sp>
        <p:nvSpPr>
          <p:cNvPr id="11" name="TextBox 10"/>
          <p:cNvSpPr txBox="1"/>
          <p:nvPr/>
        </p:nvSpPr>
        <p:spPr>
          <a:xfrm>
            <a:off x="3008486" y="4926932"/>
            <a:ext cx="4763911" cy="738664"/>
          </a:xfrm>
          <a:prstGeom prst="rect">
            <a:avLst/>
          </a:prstGeom>
          <a:noFill/>
        </p:spPr>
        <p:txBody>
          <a:bodyPr wrap="square" rtlCol="0">
            <a:spAutoFit/>
          </a:bodyPr>
          <a:lstStyle/>
          <a:p>
            <a:r>
              <a:rPr lang="en-US" sz="1400" dirty="0">
                <a:solidFill>
                  <a:schemeClr val="accent6"/>
                </a:solidFill>
              </a:rPr>
              <a:t>Occurs weekly</a:t>
            </a:r>
          </a:p>
          <a:p>
            <a:r>
              <a:rPr lang="en-US" sz="1400" dirty="0">
                <a:solidFill>
                  <a:schemeClr val="accent6"/>
                </a:solidFill>
              </a:rPr>
              <a:t>Using a reliable and valid assessment with alternate forms</a:t>
            </a:r>
          </a:p>
          <a:p>
            <a:r>
              <a:rPr lang="en-US" sz="1400" dirty="0">
                <a:solidFill>
                  <a:schemeClr val="accent6"/>
                </a:solidFill>
              </a:rPr>
              <a:t>Goals are set</a:t>
            </a:r>
          </a:p>
        </p:txBody>
      </p:sp>
      <p:sp>
        <p:nvSpPr>
          <p:cNvPr id="12" name="TextBox 11"/>
          <p:cNvSpPr txBox="1"/>
          <p:nvPr/>
        </p:nvSpPr>
        <p:spPr>
          <a:xfrm>
            <a:off x="3053719" y="5665596"/>
            <a:ext cx="4763911" cy="523220"/>
          </a:xfrm>
          <a:prstGeom prst="rect">
            <a:avLst/>
          </a:prstGeom>
          <a:noFill/>
        </p:spPr>
        <p:txBody>
          <a:bodyPr wrap="square" rtlCol="0">
            <a:spAutoFit/>
          </a:bodyPr>
          <a:lstStyle/>
          <a:p>
            <a:r>
              <a:rPr lang="en-US" sz="1400" dirty="0">
                <a:solidFill>
                  <a:srgbClr val="FF2600"/>
                </a:solidFill>
              </a:rPr>
              <a:t>After 6 to 10 weeks, data are interpreted using decision rules</a:t>
            </a:r>
          </a:p>
        </p:txBody>
      </p:sp>
      <p:sp>
        <p:nvSpPr>
          <p:cNvPr id="6" name="Rectangle 5"/>
          <p:cNvSpPr/>
          <p:nvPr/>
        </p:nvSpPr>
        <p:spPr>
          <a:xfrm>
            <a:off x="7862861" y="383821"/>
            <a:ext cx="400909" cy="278209"/>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Rectangle 15"/>
          <p:cNvSpPr/>
          <p:nvPr/>
        </p:nvSpPr>
        <p:spPr>
          <a:xfrm>
            <a:off x="7863465" y="2015377"/>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dirty="0"/>
          </a:p>
        </p:txBody>
      </p:sp>
      <p:sp>
        <p:nvSpPr>
          <p:cNvPr id="17" name="Rectangle 16"/>
          <p:cNvSpPr/>
          <p:nvPr/>
        </p:nvSpPr>
        <p:spPr>
          <a:xfrm>
            <a:off x="7862861" y="5255121"/>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8" name="Rectangle 17"/>
          <p:cNvSpPr/>
          <p:nvPr/>
        </p:nvSpPr>
        <p:spPr>
          <a:xfrm>
            <a:off x="7874300" y="4136552"/>
            <a:ext cx="400909" cy="27820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endParaRPr lang="en-US" dirty="0"/>
          </a:p>
        </p:txBody>
      </p:sp>
      <p:sp>
        <p:nvSpPr>
          <p:cNvPr id="20" name="Rectangle 19"/>
          <p:cNvSpPr/>
          <p:nvPr/>
        </p:nvSpPr>
        <p:spPr>
          <a:xfrm>
            <a:off x="8173305" y="4258781"/>
            <a:ext cx="400909" cy="278209"/>
          </a:xfrm>
          <a:prstGeom prst="rect">
            <a:avLst/>
          </a:prstGeom>
          <a:solidFill>
            <a:srgbClr val="0090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1" name="Rectangle 20"/>
          <p:cNvSpPr/>
          <p:nvPr/>
        </p:nvSpPr>
        <p:spPr>
          <a:xfrm>
            <a:off x="8483749" y="4379636"/>
            <a:ext cx="400909" cy="278209"/>
          </a:xfrm>
          <a:prstGeom prst="rect">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2" name="Rectangle 21"/>
          <p:cNvSpPr/>
          <p:nvPr/>
        </p:nvSpPr>
        <p:spPr>
          <a:xfrm>
            <a:off x="7874300" y="4517108"/>
            <a:ext cx="400909" cy="27820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3" name="Rectangle 22"/>
          <p:cNvSpPr/>
          <p:nvPr/>
        </p:nvSpPr>
        <p:spPr>
          <a:xfrm>
            <a:off x="8173305" y="4619455"/>
            <a:ext cx="400909" cy="278209"/>
          </a:xfrm>
          <a:prstGeom prst="rect">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4" name="Rectangle 23"/>
          <p:cNvSpPr/>
          <p:nvPr/>
        </p:nvSpPr>
        <p:spPr>
          <a:xfrm>
            <a:off x="8483749" y="4740310"/>
            <a:ext cx="400909" cy="278209"/>
          </a:xfrm>
          <a:prstGeom prst="rect">
            <a:avLst/>
          </a:prstGeom>
          <a:solidFill>
            <a:srgbClr val="FF8A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5" name="Rectangle 24"/>
          <p:cNvSpPr/>
          <p:nvPr/>
        </p:nvSpPr>
        <p:spPr>
          <a:xfrm>
            <a:off x="7862861" y="949072"/>
            <a:ext cx="400909" cy="278209"/>
          </a:xfrm>
          <a:prstGeom prst="rect">
            <a:avLst/>
          </a:prstGeom>
          <a:solidFill>
            <a:srgbClr val="0090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6" name="Rectangle 25"/>
          <p:cNvSpPr/>
          <p:nvPr/>
        </p:nvSpPr>
        <p:spPr>
          <a:xfrm>
            <a:off x="8173305" y="1035913"/>
            <a:ext cx="400909" cy="278209"/>
          </a:xfrm>
          <a:prstGeom prst="rect">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7" name="Rectangle 26"/>
          <p:cNvSpPr/>
          <p:nvPr/>
        </p:nvSpPr>
        <p:spPr>
          <a:xfrm>
            <a:off x="8483749" y="1112113"/>
            <a:ext cx="400909" cy="27820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8" name="Rectangle 27"/>
          <p:cNvSpPr/>
          <p:nvPr/>
        </p:nvSpPr>
        <p:spPr>
          <a:xfrm>
            <a:off x="7874300" y="1312747"/>
            <a:ext cx="400909" cy="278209"/>
          </a:xfrm>
          <a:prstGeom prst="rect">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9" name="Rectangle 28"/>
          <p:cNvSpPr/>
          <p:nvPr/>
        </p:nvSpPr>
        <p:spPr>
          <a:xfrm>
            <a:off x="8174828" y="1395958"/>
            <a:ext cx="400909" cy="278209"/>
          </a:xfrm>
          <a:prstGeom prst="rect">
            <a:avLst/>
          </a:prstGeom>
          <a:solidFill>
            <a:srgbClr val="FF8A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30" name="Rectangle 29"/>
          <p:cNvSpPr/>
          <p:nvPr/>
        </p:nvSpPr>
        <p:spPr>
          <a:xfrm>
            <a:off x="8183602" y="499936"/>
            <a:ext cx="400909" cy="278209"/>
          </a:xfrm>
          <a:prstGeom prst="rect">
            <a:avLst/>
          </a:prstGeom>
          <a:solidFill>
            <a:srgbClr val="0090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4" name="Rectangle 13"/>
          <p:cNvSpPr/>
          <p:nvPr/>
        </p:nvSpPr>
        <p:spPr>
          <a:xfrm>
            <a:off x="8491219" y="1495214"/>
            <a:ext cx="400909" cy="27820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endParaRPr lang="en-US" dirty="0"/>
          </a:p>
        </p:txBody>
      </p:sp>
      <p:sp>
        <p:nvSpPr>
          <p:cNvPr id="31" name="Rectangle 30"/>
          <p:cNvSpPr/>
          <p:nvPr/>
        </p:nvSpPr>
        <p:spPr>
          <a:xfrm>
            <a:off x="7863009" y="3263503"/>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dirty="0"/>
          </a:p>
        </p:txBody>
      </p:sp>
      <p:sp>
        <p:nvSpPr>
          <p:cNvPr id="32" name="Rectangle 31"/>
          <p:cNvSpPr/>
          <p:nvPr/>
        </p:nvSpPr>
        <p:spPr>
          <a:xfrm>
            <a:off x="7862860" y="2656094"/>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3" name="Rectangle 32"/>
          <p:cNvSpPr/>
          <p:nvPr/>
        </p:nvSpPr>
        <p:spPr>
          <a:xfrm>
            <a:off x="7862860" y="5725888"/>
            <a:ext cx="400909" cy="27820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 name="Title 1" hidden="1">
            <a:extLst>
              <a:ext uri="{FF2B5EF4-FFF2-40B4-BE49-F238E27FC236}">
                <a16:creationId xmlns:a16="http://schemas.microsoft.com/office/drawing/2014/main" id="{3937BF3E-314C-4B47-A6BE-4E231DE53112}"/>
              </a:ext>
            </a:extLst>
          </p:cNvPr>
          <p:cNvSpPr>
            <a:spLocks noGrp="1"/>
          </p:cNvSpPr>
          <p:nvPr>
            <p:ph type="title"/>
          </p:nvPr>
        </p:nvSpPr>
        <p:spPr/>
        <p:txBody>
          <a:bodyPr/>
          <a:lstStyle/>
          <a:p>
            <a:r>
              <a:rPr lang="en-US" dirty="0"/>
              <a:t>Slide 92</a:t>
            </a:r>
          </a:p>
        </p:txBody>
      </p:sp>
    </p:spTree>
    <p:extLst>
      <p:ext uri="{BB962C8B-B14F-4D97-AF65-F5344CB8AC3E}">
        <p14:creationId xmlns:p14="http://schemas.microsoft.com/office/powerpoint/2010/main" val="15806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ppt_y</p:attrName>
                                        </p:attrNameLst>
                                      </p:cBhvr>
                                      <p:tavLst>
                                        <p:tav tm="0">
                                          <p:val>
                                            <p:strVal val="#ppt_y+#ppt_h*1.125000"/>
                                          </p:val>
                                        </p:tav>
                                        <p:tav tm="100000">
                                          <p:val>
                                            <p:strVal val="#ppt_y"/>
                                          </p:val>
                                        </p:tav>
                                      </p:tavLst>
                                    </p:anim>
                                    <p:animEffect transition="in" filter="wipe(up)">
                                      <p:cBhvr>
                                        <p:cTn id="18" dur="500"/>
                                        <p:tgtEl>
                                          <p:spTgt spid="2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ppt_y</p:attrName>
                                        </p:attrNameLst>
                                      </p:cBhvr>
                                      <p:tavLst>
                                        <p:tav tm="0">
                                          <p:val>
                                            <p:strVal val="#ppt_y+#ppt_h*1.125000"/>
                                          </p:val>
                                        </p:tav>
                                        <p:tav tm="100000">
                                          <p:val>
                                            <p:strVal val="#ppt_y"/>
                                          </p:val>
                                        </p:tav>
                                      </p:tavLst>
                                    </p:anim>
                                    <p:animEffect transition="in" filter="wipe(up)">
                                      <p:cBhvr>
                                        <p:cTn id="22" dur="500"/>
                                        <p:tgtEl>
                                          <p:spTgt spid="26"/>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ppt_y</p:attrName>
                                        </p:attrNameLst>
                                      </p:cBhvr>
                                      <p:tavLst>
                                        <p:tav tm="0">
                                          <p:val>
                                            <p:strVal val="#ppt_y+#ppt_h*1.125000"/>
                                          </p:val>
                                        </p:tav>
                                        <p:tav tm="100000">
                                          <p:val>
                                            <p:strVal val="#ppt_y"/>
                                          </p:val>
                                        </p:tav>
                                      </p:tavLst>
                                    </p:anim>
                                    <p:animEffect transition="in" filter="wipe(up)">
                                      <p:cBhvr>
                                        <p:cTn id="26" dur="500"/>
                                        <p:tgtEl>
                                          <p:spTgt spid="27"/>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p:tgtEl>
                                          <p:spTgt spid="28"/>
                                        </p:tgtEl>
                                        <p:attrNameLst>
                                          <p:attrName>ppt_y</p:attrName>
                                        </p:attrNameLst>
                                      </p:cBhvr>
                                      <p:tavLst>
                                        <p:tav tm="0">
                                          <p:val>
                                            <p:strVal val="#ppt_y+#ppt_h*1.125000"/>
                                          </p:val>
                                        </p:tav>
                                        <p:tav tm="100000">
                                          <p:val>
                                            <p:strVal val="#ppt_y"/>
                                          </p:val>
                                        </p:tav>
                                      </p:tavLst>
                                    </p:anim>
                                    <p:animEffect transition="in" filter="wipe(up)">
                                      <p:cBhvr>
                                        <p:cTn id="30" dur="500"/>
                                        <p:tgtEl>
                                          <p:spTgt spid="2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p:tgtEl>
                                          <p:spTgt spid="29"/>
                                        </p:tgtEl>
                                        <p:attrNameLst>
                                          <p:attrName>ppt_y</p:attrName>
                                        </p:attrNameLst>
                                      </p:cBhvr>
                                      <p:tavLst>
                                        <p:tav tm="0">
                                          <p:val>
                                            <p:strVal val="#ppt_y+#ppt_h*1.125000"/>
                                          </p:val>
                                        </p:tav>
                                        <p:tav tm="100000">
                                          <p:val>
                                            <p:strVal val="#ppt_y"/>
                                          </p:val>
                                        </p:tav>
                                      </p:tavLst>
                                    </p:anim>
                                    <p:animEffect transition="in" filter="wipe(up)">
                                      <p:cBhvr>
                                        <p:cTn id="34" dur="500"/>
                                        <p:tgtEl>
                                          <p:spTgt spid="2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ppt_y</p:attrName>
                                        </p:attrNameLst>
                                      </p:cBhvr>
                                      <p:tavLst>
                                        <p:tav tm="0">
                                          <p:val>
                                            <p:strVal val="#ppt_y+#ppt_h*1.125000"/>
                                          </p:val>
                                        </p:tav>
                                        <p:tav tm="100000">
                                          <p:val>
                                            <p:strVal val="#ppt_y"/>
                                          </p:val>
                                        </p:tav>
                                      </p:tavLst>
                                    </p:anim>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p:tgtEl>
                                          <p:spTgt spid="32"/>
                                        </p:tgtEl>
                                        <p:attrNameLst>
                                          <p:attrName>ppt_y</p:attrName>
                                        </p:attrNameLst>
                                      </p:cBhvr>
                                      <p:tavLst>
                                        <p:tav tm="0">
                                          <p:val>
                                            <p:strVal val="#ppt_y+#ppt_h*1.125000"/>
                                          </p:val>
                                        </p:tav>
                                        <p:tav tm="100000">
                                          <p:val>
                                            <p:strVal val="#ppt_y"/>
                                          </p:val>
                                        </p:tav>
                                      </p:tavLst>
                                    </p:anim>
                                    <p:animEffect transition="in" filter="wipe(up)">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p:tgtEl>
                                          <p:spTgt spid="31"/>
                                        </p:tgtEl>
                                        <p:attrNameLst>
                                          <p:attrName>ppt_y</p:attrName>
                                        </p:attrNameLst>
                                      </p:cBhvr>
                                      <p:tavLst>
                                        <p:tav tm="0">
                                          <p:val>
                                            <p:strVal val="#ppt_y+#ppt_h*1.125000"/>
                                          </p:val>
                                        </p:tav>
                                        <p:tav tm="100000">
                                          <p:val>
                                            <p:strVal val="#ppt_y"/>
                                          </p:val>
                                        </p:tav>
                                      </p:tavLst>
                                    </p:anim>
                                    <p:animEffect transition="in" filter="wipe(up)">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p:tgtEl>
                                          <p:spTgt spid="18"/>
                                        </p:tgtEl>
                                        <p:attrNameLst>
                                          <p:attrName>ppt_y</p:attrName>
                                        </p:attrNameLst>
                                      </p:cBhvr>
                                      <p:tavLst>
                                        <p:tav tm="0">
                                          <p:val>
                                            <p:strVal val="#ppt_y+#ppt_h*1.125000"/>
                                          </p:val>
                                        </p:tav>
                                        <p:tav tm="100000">
                                          <p:val>
                                            <p:strVal val="#ppt_y"/>
                                          </p:val>
                                        </p:tav>
                                      </p:tavLst>
                                    </p:anim>
                                    <p:animEffect transition="in" filter="wipe(up)">
                                      <p:cBhvr>
                                        <p:cTn id="62" dur="500"/>
                                        <p:tgtEl>
                                          <p:spTgt spid="18"/>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p:tgtEl>
                                          <p:spTgt spid="20"/>
                                        </p:tgtEl>
                                        <p:attrNameLst>
                                          <p:attrName>ppt_y</p:attrName>
                                        </p:attrNameLst>
                                      </p:cBhvr>
                                      <p:tavLst>
                                        <p:tav tm="0">
                                          <p:val>
                                            <p:strVal val="#ppt_y+#ppt_h*1.125000"/>
                                          </p:val>
                                        </p:tav>
                                        <p:tav tm="100000">
                                          <p:val>
                                            <p:strVal val="#ppt_y"/>
                                          </p:val>
                                        </p:tav>
                                      </p:tavLst>
                                    </p:anim>
                                    <p:animEffect transition="in" filter="wipe(up)">
                                      <p:cBhvr>
                                        <p:cTn id="66" dur="500"/>
                                        <p:tgtEl>
                                          <p:spTgt spid="20"/>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p:tgtEl>
                                          <p:spTgt spid="21"/>
                                        </p:tgtEl>
                                        <p:attrNameLst>
                                          <p:attrName>ppt_y</p:attrName>
                                        </p:attrNameLst>
                                      </p:cBhvr>
                                      <p:tavLst>
                                        <p:tav tm="0">
                                          <p:val>
                                            <p:strVal val="#ppt_y+#ppt_h*1.125000"/>
                                          </p:val>
                                        </p:tav>
                                        <p:tav tm="100000">
                                          <p:val>
                                            <p:strVal val="#ppt_y"/>
                                          </p:val>
                                        </p:tav>
                                      </p:tavLst>
                                    </p:anim>
                                    <p:animEffect transition="in" filter="wipe(up)">
                                      <p:cBhvr>
                                        <p:cTn id="70" dur="500"/>
                                        <p:tgtEl>
                                          <p:spTgt spid="21"/>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p:tgtEl>
                                          <p:spTgt spid="22"/>
                                        </p:tgtEl>
                                        <p:attrNameLst>
                                          <p:attrName>ppt_y</p:attrName>
                                        </p:attrNameLst>
                                      </p:cBhvr>
                                      <p:tavLst>
                                        <p:tav tm="0">
                                          <p:val>
                                            <p:strVal val="#ppt_y+#ppt_h*1.125000"/>
                                          </p:val>
                                        </p:tav>
                                        <p:tav tm="100000">
                                          <p:val>
                                            <p:strVal val="#ppt_y"/>
                                          </p:val>
                                        </p:tav>
                                      </p:tavLst>
                                    </p:anim>
                                    <p:animEffect transition="in" filter="wipe(up)">
                                      <p:cBhvr>
                                        <p:cTn id="74" dur="500"/>
                                        <p:tgtEl>
                                          <p:spTgt spid="22"/>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p:tgtEl>
                                          <p:spTgt spid="23"/>
                                        </p:tgtEl>
                                        <p:attrNameLst>
                                          <p:attrName>ppt_y</p:attrName>
                                        </p:attrNameLst>
                                      </p:cBhvr>
                                      <p:tavLst>
                                        <p:tav tm="0">
                                          <p:val>
                                            <p:strVal val="#ppt_y+#ppt_h*1.125000"/>
                                          </p:val>
                                        </p:tav>
                                        <p:tav tm="100000">
                                          <p:val>
                                            <p:strVal val="#ppt_y"/>
                                          </p:val>
                                        </p:tav>
                                      </p:tavLst>
                                    </p:anim>
                                    <p:animEffect transition="in" filter="wipe(up)">
                                      <p:cBhvr>
                                        <p:cTn id="78" dur="500"/>
                                        <p:tgtEl>
                                          <p:spTgt spid="23"/>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p:tgtEl>
                                          <p:spTgt spid="24"/>
                                        </p:tgtEl>
                                        <p:attrNameLst>
                                          <p:attrName>ppt_y</p:attrName>
                                        </p:attrNameLst>
                                      </p:cBhvr>
                                      <p:tavLst>
                                        <p:tav tm="0">
                                          <p:val>
                                            <p:strVal val="#ppt_y+#ppt_h*1.125000"/>
                                          </p:val>
                                        </p:tav>
                                        <p:tav tm="100000">
                                          <p:val>
                                            <p:strVal val="#ppt_y"/>
                                          </p:val>
                                        </p:tav>
                                      </p:tavLst>
                                    </p:anim>
                                    <p:animEffect transition="in" filter="wipe(up)">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p:tgtEl>
                                          <p:spTgt spid="17"/>
                                        </p:tgtEl>
                                        <p:attrNameLst>
                                          <p:attrName>ppt_y</p:attrName>
                                        </p:attrNameLst>
                                      </p:cBhvr>
                                      <p:tavLst>
                                        <p:tav tm="0">
                                          <p:val>
                                            <p:strVal val="#ppt_y+#ppt_h*1.125000"/>
                                          </p:val>
                                        </p:tav>
                                        <p:tav tm="100000">
                                          <p:val>
                                            <p:strVal val="#ppt_y"/>
                                          </p:val>
                                        </p:tav>
                                      </p:tavLst>
                                    </p:anim>
                                    <p:animEffect transition="in" filter="wipe(up)">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p:tgtEl>
                                          <p:spTgt spid="33"/>
                                        </p:tgtEl>
                                        <p:attrNameLst>
                                          <p:attrName>ppt_y</p:attrName>
                                        </p:attrNameLst>
                                      </p:cBhvr>
                                      <p:tavLst>
                                        <p:tav tm="0">
                                          <p:val>
                                            <p:strVal val="#ppt_y+#ppt_h*1.125000"/>
                                          </p:val>
                                        </p:tav>
                                        <p:tav tm="100000">
                                          <p:val>
                                            <p:strVal val="#ppt_y"/>
                                          </p:val>
                                        </p:tav>
                                      </p:tavLst>
                                    </p:anim>
                                    <p:animEffect transition="in" filter="wipe(up)">
                                      <p:cBhvr>
                                        <p:cTn id="9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14" grpId="0" animBg="1"/>
      <p:bldP spid="31" grpId="0" animBg="1"/>
      <p:bldP spid="32" grpId="0" animBg="1"/>
      <p:bldP spid="3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does all of this come together within a DBI framework?</a:t>
            </a:r>
          </a:p>
        </p:txBody>
      </p:sp>
      <p:sp>
        <p:nvSpPr>
          <p:cNvPr id="3" name="Content Placeholder 2"/>
          <p:cNvSpPr>
            <a:spLocks noGrp="1"/>
          </p:cNvSpPr>
          <p:nvPr>
            <p:ph idx="1"/>
          </p:nvPr>
        </p:nvSpPr>
        <p:spPr>
          <a:xfrm>
            <a:off x="228600" y="1783644"/>
            <a:ext cx="8686800" cy="4301021"/>
          </a:xfrm>
        </p:spPr>
        <p:txBody>
          <a:bodyPr>
            <a:normAutofit/>
          </a:bodyPr>
          <a:lstStyle/>
          <a:p>
            <a:pPr marL="342900" indent="-342900">
              <a:buFont typeface="Wingdings" charset="2"/>
              <a:buChar char="q"/>
            </a:pPr>
            <a:r>
              <a:rPr lang="en-US" dirty="0"/>
              <a:t>Develop the instructional platform</a:t>
            </a:r>
          </a:p>
          <a:p>
            <a:pPr marL="342900" indent="-342900">
              <a:buFont typeface="Wingdings" charset="2"/>
              <a:buChar char="q"/>
            </a:pPr>
            <a:r>
              <a:rPr lang="en-US" dirty="0"/>
              <a:t>Implement progress monitoring</a:t>
            </a:r>
          </a:p>
          <a:p>
            <a:pPr marL="342900" indent="-342900">
              <a:buFont typeface="Wingdings" charset="2"/>
              <a:buChar char="q"/>
            </a:pPr>
            <a:r>
              <a:rPr lang="en-US" dirty="0"/>
              <a:t>Determine response to intervention</a:t>
            </a:r>
          </a:p>
          <a:p>
            <a:pPr marL="342900" indent="-342900">
              <a:buFont typeface="Wingdings" charset="2"/>
              <a:buChar char="q"/>
            </a:pPr>
            <a:r>
              <a:rPr lang="en-US" dirty="0"/>
              <a:t>Conduct a diagnostic assessment (if necessary)</a:t>
            </a:r>
          </a:p>
          <a:p>
            <a:pPr marL="342900" indent="-342900">
              <a:buFont typeface="Wingdings" charset="2"/>
              <a:buChar char="q"/>
            </a:pPr>
            <a:r>
              <a:rPr lang="en-US" dirty="0"/>
              <a:t>Make adaptations (if necessary)</a:t>
            </a:r>
          </a:p>
          <a:p>
            <a:pPr marL="342900" indent="-342900">
              <a:buFont typeface="Wingdings" charset="2"/>
              <a:buChar char="q"/>
            </a:pPr>
            <a:r>
              <a:rPr lang="en-US" dirty="0"/>
              <a:t>Continue progress monitoring (if necessary)</a:t>
            </a:r>
          </a:p>
        </p:txBody>
      </p:sp>
    </p:spTree>
    <p:extLst>
      <p:ext uri="{BB962C8B-B14F-4D97-AF65-F5344CB8AC3E}">
        <p14:creationId xmlns:p14="http://schemas.microsoft.com/office/powerpoint/2010/main" val="1520239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sp>
        <p:nvSpPr>
          <p:cNvPr id="3" name="Content Placeholder 2"/>
          <p:cNvSpPr>
            <a:spLocks noGrp="1"/>
          </p:cNvSpPr>
          <p:nvPr>
            <p:ph idx="1"/>
          </p:nvPr>
        </p:nvSpPr>
        <p:spPr>
          <a:xfrm>
            <a:off x="228600" y="1245128"/>
            <a:ext cx="4791635" cy="4839538"/>
          </a:xfrm>
        </p:spPr>
        <p:txBody>
          <a:bodyPr/>
          <a:lstStyle/>
          <a:p>
            <a:pPr marR="0" lvl="0" defTabSz="914400" eaLnBrk="1" fontAlgn="auto" latinLnBrk="0" hangingPunct="1">
              <a:lnSpc>
                <a:spcPct val="100000"/>
              </a:lnSpc>
              <a:spcBef>
                <a:spcPts val="0"/>
              </a:spcBef>
              <a:spcAft>
                <a:spcPts val="0"/>
              </a:spcAft>
              <a:buClrTx/>
              <a:buSzTx/>
              <a:tabLst/>
              <a:defRPr/>
            </a:pPr>
            <a:r>
              <a:rPr lang="en-US" dirty="0"/>
              <a:t>Create your plan for implementation of DBI. Fill in the DBI diagram.</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5" name="Picture 4" descr="Graphic illustrating the DBI progress with space to write in the instructional platform, type of progress monitoring, decision making">
            <a:extLst>
              <a:ext uri="{FF2B5EF4-FFF2-40B4-BE49-F238E27FC236}">
                <a16:creationId xmlns:a16="http://schemas.microsoft.com/office/drawing/2014/main" id="{988B0B07-BB47-EE4C-9BEA-D1841511F097}"/>
              </a:ext>
            </a:extLst>
          </p:cNvPr>
          <p:cNvPicPr/>
          <p:nvPr/>
        </p:nvPicPr>
        <p:blipFill>
          <a:blip r:embed="rId4"/>
          <a:stretch>
            <a:fillRect/>
          </a:stretch>
        </p:blipFill>
        <p:spPr>
          <a:xfrm>
            <a:off x="2169459" y="2079811"/>
            <a:ext cx="3052482" cy="4928833"/>
          </a:xfrm>
          <a:prstGeom prst="rect">
            <a:avLst/>
          </a:prstGeom>
        </p:spPr>
      </p:pic>
      <p:pic>
        <p:nvPicPr>
          <p:cNvPr id="6" name="Picture 5" descr="Continuation of previous DBI graphic with space to write DBI graphic, intervention adaptations, and progress monitoring and decisions. ">
            <a:extLst>
              <a:ext uri="{FF2B5EF4-FFF2-40B4-BE49-F238E27FC236}">
                <a16:creationId xmlns:a16="http://schemas.microsoft.com/office/drawing/2014/main" id="{E0F4106F-5824-3B4A-AD39-B26A92008EC3}"/>
              </a:ext>
            </a:extLst>
          </p:cNvPr>
          <p:cNvPicPr/>
          <p:nvPr/>
        </p:nvPicPr>
        <p:blipFill>
          <a:blip r:embed="rId5"/>
          <a:stretch>
            <a:fillRect/>
          </a:stretch>
        </p:blipFill>
        <p:spPr>
          <a:xfrm>
            <a:off x="5423647" y="867703"/>
            <a:ext cx="3482788" cy="5990297"/>
          </a:xfrm>
          <a:prstGeom prst="rect">
            <a:avLst/>
          </a:prstGeom>
        </p:spPr>
      </p:pic>
    </p:spTree>
    <p:extLst>
      <p:ext uri="{BB962C8B-B14F-4D97-AF65-F5344CB8AC3E}">
        <p14:creationId xmlns:p14="http://schemas.microsoft.com/office/powerpoint/2010/main" val="41704945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lvl="0" indent="-457200">
              <a:lnSpc>
                <a:spcPct val="100000"/>
              </a:lnSpc>
              <a:spcBef>
                <a:spcPts val="0"/>
              </a:spcBef>
              <a:buClrTx/>
              <a:defRPr/>
            </a:pPr>
            <a:r>
              <a:rPr lang="en-US" dirty="0"/>
              <a:t>Share your excitement and concerns about starting (or continuing) DBI.</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20778309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59" y="1308632"/>
            <a:ext cx="3111749" cy="1215717"/>
          </a:xfrm>
          <a:prstGeom prst="rect">
            <a:avLst/>
          </a:prstGeom>
          <a:noFill/>
        </p:spPr>
        <p:txBody>
          <a:bodyPr wrap="none" rtlCol="0">
            <a:spAutoFit/>
          </a:bodyPr>
          <a:lstStyle/>
          <a:p>
            <a:pPr algn="ctr"/>
            <a:r>
              <a:rPr lang="en-US" sz="7300" dirty="0">
                <a:solidFill>
                  <a:srgbClr val="FF9300"/>
                </a:solidFill>
              </a:rPr>
              <a:t>Closing</a:t>
            </a:r>
          </a:p>
        </p:txBody>
      </p:sp>
      <p:sp>
        <p:nvSpPr>
          <p:cNvPr id="3" name="Title 2" hidden="1">
            <a:extLst>
              <a:ext uri="{FF2B5EF4-FFF2-40B4-BE49-F238E27FC236}">
                <a16:creationId xmlns:a16="http://schemas.microsoft.com/office/drawing/2014/main" id="{DE4ADCC5-4BE9-49B0-B15E-397E6CC23379}"/>
              </a:ext>
            </a:extLst>
          </p:cNvPr>
          <p:cNvSpPr>
            <a:spLocks noGrp="1"/>
          </p:cNvSpPr>
          <p:nvPr>
            <p:ph type="title"/>
          </p:nvPr>
        </p:nvSpPr>
        <p:spPr/>
        <p:txBody>
          <a:bodyPr/>
          <a:lstStyle/>
          <a:p>
            <a:r>
              <a:rPr lang="en-US" dirty="0"/>
              <a:t>Slide 96</a:t>
            </a:r>
          </a:p>
        </p:txBody>
      </p:sp>
    </p:spTree>
    <p:extLst>
      <p:ext uri="{BB962C8B-B14F-4D97-AF65-F5344CB8AC3E}">
        <p14:creationId xmlns:p14="http://schemas.microsoft.com/office/powerpoint/2010/main" val="2936782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2"/>
          </p:nvPr>
        </p:nvSpPr>
        <p:spPr>
          <a:xfrm>
            <a:off x="228600" y="1219202"/>
            <a:ext cx="8686800" cy="4632325"/>
          </a:xfrm>
        </p:spPr>
        <p:txBody>
          <a:bodyPr>
            <a:noAutofit/>
          </a:bodyPr>
          <a:lstStyle/>
          <a:p>
            <a:r>
              <a:rPr lang="en-US" sz="2200" dirty="0"/>
              <a:t>Suzanne Forsyth</a:t>
            </a:r>
          </a:p>
          <a:p>
            <a:r>
              <a:rPr lang="en-US" sz="2200" dirty="0" err="1"/>
              <a:t>Marney</a:t>
            </a:r>
            <a:r>
              <a:rPr lang="en-US" sz="2200" dirty="0"/>
              <a:t> Pollack</a:t>
            </a:r>
          </a:p>
          <a:p>
            <a:r>
              <a:rPr lang="en-US" sz="2200" dirty="0"/>
              <a:t>Lela Spielberg</a:t>
            </a:r>
          </a:p>
          <a:p>
            <a:r>
              <a:rPr lang="en-US" sz="2200" dirty="0"/>
              <a:t>Devin Kearns</a:t>
            </a:r>
          </a:p>
          <a:p>
            <a:endParaRPr lang="en-US" sz="2200" dirty="0"/>
          </a:p>
          <a:p>
            <a:r>
              <a:rPr lang="en-US" sz="2200" dirty="0"/>
              <a:t>Lynn Fuchs</a:t>
            </a:r>
          </a:p>
          <a:p>
            <a:r>
              <a:rPr lang="en-US" sz="2200" dirty="0"/>
              <a:t>Diane Bryant</a:t>
            </a:r>
          </a:p>
          <a:p>
            <a:r>
              <a:rPr lang="en-US" sz="2200" dirty="0"/>
              <a:t>Ben Clarke</a:t>
            </a:r>
          </a:p>
          <a:p>
            <a:endParaRPr lang="en-US" sz="2200" dirty="0"/>
          </a:p>
          <a:p>
            <a:r>
              <a:rPr lang="en-US" sz="2200" dirty="0"/>
              <a:t>Our teachers</a:t>
            </a:r>
          </a:p>
          <a:p>
            <a:r>
              <a:rPr lang="en-US" sz="2200" dirty="0"/>
              <a:t>Our students</a:t>
            </a:r>
          </a:p>
          <a:p>
            <a:endParaRPr lang="en-US" sz="2200" dirty="0"/>
          </a:p>
        </p:txBody>
      </p:sp>
    </p:spTree>
    <p:extLst>
      <p:ext uri="{BB962C8B-B14F-4D97-AF65-F5344CB8AC3E}">
        <p14:creationId xmlns:p14="http://schemas.microsoft.com/office/powerpoint/2010/main" val="16659253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How do you implement intensive intervention with fidelity?</a:t>
            </a:r>
          </a:p>
          <a:p>
            <a:pPr>
              <a:buClr>
                <a:srgbClr val="FF9300"/>
              </a:buClr>
            </a:pPr>
            <a:endParaRPr lang="en-US" dirty="0"/>
          </a:p>
          <a:p>
            <a:pPr>
              <a:buClr>
                <a:srgbClr val="FF9300"/>
              </a:buClr>
            </a:pPr>
            <a:r>
              <a:rPr lang="en-US" dirty="0"/>
              <a:t>PART 2: How do you make adaptations within DBI?</a:t>
            </a:r>
          </a:p>
          <a:p>
            <a:pPr>
              <a:buClr>
                <a:srgbClr val="FF9300"/>
              </a:buClr>
            </a:pPr>
            <a:endParaRPr lang="en-US" dirty="0"/>
          </a:p>
          <a:p>
            <a:pPr>
              <a:buClr>
                <a:srgbClr val="FF9300"/>
              </a:buClr>
            </a:pPr>
            <a:r>
              <a:rPr lang="en-US" dirty="0"/>
              <a:t>PART 3: How does all of this come together within a DBI framework?</a:t>
            </a:r>
          </a:p>
        </p:txBody>
      </p:sp>
    </p:spTree>
    <p:extLst>
      <p:ext uri="{BB962C8B-B14F-4D97-AF65-F5344CB8AC3E}">
        <p14:creationId xmlns:p14="http://schemas.microsoft.com/office/powerpoint/2010/main" val="11693614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a:t>
            </a:r>
          </a:p>
        </p:txBody>
      </p:sp>
      <p:sp>
        <p:nvSpPr>
          <p:cNvPr id="3" name="Content Placeholder 2"/>
          <p:cNvSpPr>
            <a:spLocks noGrp="1"/>
          </p:cNvSpPr>
          <p:nvPr>
            <p:ph idx="1"/>
          </p:nvPr>
        </p:nvSpPr>
        <p:spPr/>
        <p:txBody>
          <a:bodyPr/>
          <a:lstStyle/>
          <a:p>
            <a:r>
              <a:rPr lang="en-US" dirty="0"/>
              <a:t>Fidelity: Adherence to the intervention or strategy</a:t>
            </a:r>
          </a:p>
        </p:txBody>
      </p:sp>
      <p:sp>
        <p:nvSpPr>
          <p:cNvPr id="7" name="Rectangle 6"/>
          <p:cNvSpPr/>
          <p:nvPr/>
        </p:nvSpPr>
        <p:spPr>
          <a:xfrm>
            <a:off x="1709270" y="2136588"/>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Quantitative</a:t>
            </a:r>
          </a:p>
        </p:txBody>
      </p:sp>
      <p:sp>
        <p:nvSpPr>
          <p:cNvPr id="8" name="Rectangle 7"/>
          <p:cNvSpPr/>
          <p:nvPr/>
        </p:nvSpPr>
        <p:spPr>
          <a:xfrm>
            <a:off x="4533151" y="3960578"/>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Qualitative</a:t>
            </a:r>
          </a:p>
        </p:txBody>
      </p:sp>
    </p:spTree>
    <p:extLst>
      <p:ext uri="{BB962C8B-B14F-4D97-AF65-F5344CB8AC3E}">
        <p14:creationId xmlns:p14="http://schemas.microsoft.com/office/powerpoint/2010/main" val="41217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NCII-Ucon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CII Math">
      <a:majorFont>
        <a:latin typeface="Cambria"/>
        <a:ea typeface=""/>
        <a:cs typeface=""/>
      </a:majorFont>
      <a:minorFont>
        <a:latin typeface="Cambria Math"/>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4476</TotalTime>
  <Words>3845</Words>
  <Application>Microsoft Office PowerPoint</Application>
  <PresentationFormat>On-screen Show (4:3)</PresentationFormat>
  <Paragraphs>815</Paragraphs>
  <Slides>108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108</vt:i4>
      </vt:variant>
    </vt:vector>
  </HeadingPairs>
  <TitlesOfParts>
    <vt:vector size="119" baseType="lpstr">
      <vt:lpstr>Arial</vt:lpstr>
      <vt:lpstr>Calibri</vt:lpstr>
      <vt:lpstr>Cambria</vt:lpstr>
      <vt:lpstr>Cambria Math</vt:lpstr>
      <vt:lpstr>Chalkduster</vt:lpstr>
      <vt:lpstr>Comic Sans MS</vt:lpstr>
      <vt:lpstr>Kristen ITC</vt:lpstr>
      <vt:lpstr>Lucida Grande</vt:lpstr>
      <vt:lpstr>Verdana</vt:lpstr>
      <vt:lpstr>Wingdings</vt:lpstr>
      <vt:lpstr>NCII-Uconn</vt:lpstr>
      <vt:lpstr>Module 8</vt:lpstr>
      <vt:lpstr>Slide 2</vt:lpstr>
      <vt:lpstr>Slide 3</vt:lpstr>
      <vt:lpstr>Objectives</vt:lpstr>
      <vt:lpstr>Activities</vt:lpstr>
      <vt:lpstr>Activities</vt:lpstr>
      <vt:lpstr>Activities</vt:lpstr>
      <vt:lpstr>Slide 8</vt:lpstr>
      <vt:lpstr>Reading</vt:lpstr>
      <vt:lpstr>Slide 10</vt:lpstr>
      <vt:lpstr>Classroom Application</vt:lpstr>
      <vt:lpstr>Welcome!</vt:lpstr>
      <vt:lpstr>Slide 13</vt:lpstr>
      <vt:lpstr>How do you implement intensive intervention with fidelity?</vt:lpstr>
      <vt:lpstr>Part 1 Objectives</vt:lpstr>
      <vt:lpstr>Slide 16</vt:lpstr>
      <vt:lpstr>Slide 17</vt:lpstr>
      <vt:lpstr>Slide 18</vt:lpstr>
      <vt:lpstr>Fidelity</vt:lpstr>
      <vt:lpstr>Slide 20</vt:lpstr>
      <vt:lpstr>Slide 21</vt:lpstr>
      <vt:lpstr>Slide 22</vt:lpstr>
      <vt:lpstr>Slide 23</vt:lpstr>
      <vt:lpstr>Slide 24</vt:lpstr>
      <vt:lpstr>Workbook Activity #1</vt:lpstr>
      <vt:lpstr>Slide 26</vt:lpstr>
      <vt:lpstr>Slide 27</vt:lpstr>
      <vt:lpstr>Slide 28</vt:lpstr>
      <vt:lpstr>Slide 29</vt:lpstr>
      <vt:lpstr>Workbook Activity #2</vt:lpstr>
      <vt:lpstr>Fidelity</vt:lpstr>
      <vt:lpstr>Slide 32</vt:lpstr>
      <vt:lpstr>Slide 33</vt:lpstr>
      <vt:lpstr>Workbook Activity #3</vt:lpstr>
      <vt:lpstr>Why Is This Important?</vt:lpstr>
      <vt:lpstr>Part 1’s Checklist: How do you implement intensive intervention with fidelity?</vt:lpstr>
      <vt:lpstr>Discussion Board</vt:lpstr>
      <vt:lpstr>Slide 38</vt:lpstr>
      <vt:lpstr>How do you make adaptations within DBI?</vt:lpstr>
      <vt:lpstr>Part 2 Objectives</vt:lpstr>
      <vt:lpstr>Where Are We?</vt:lpstr>
      <vt:lpstr>Slide 42</vt:lpstr>
      <vt:lpstr>Slide 43</vt:lpstr>
      <vt:lpstr>Slide 44</vt:lpstr>
      <vt:lpstr>Reading from Module 1</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Part 2’s Checklist: How do you make adaptations within DBI?</vt:lpstr>
      <vt:lpstr>Discussion Board</vt:lpstr>
      <vt:lpstr>Slide 79</vt:lpstr>
      <vt:lpstr>How does all of this come together within a DBI framework?</vt:lpstr>
      <vt:lpstr>Part 3 Objectives</vt:lpstr>
      <vt:lpstr>Slide 82</vt:lpstr>
      <vt:lpstr>Slide 83</vt:lpstr>
      <vt:lpstr>Slide 84</vt:lpstr>
      <vt:lpstr>Slide 85</vt:lpstr>
      <vt:lpstr>Slide 86</vt:lpstr>
      <vt:lpstr>Slide 87</vt:lpstr>
      <vt:lpstr>Slide 88</vt:lpstr>
      <vt:lpstr>Slide 89</vt:lpstr>
      <vt:lpstr>Slide 90</vt:lpstr>
      <vt:lpstr>Slide 91</vt:lpstr>
      <vt:lpstr>Slide 92</vt:lpstr>
      <vt:lpstr>Part 3’s Checklist: How does all of this come together within a DBI framework?</vt:lpstr>
      <vt:lpstr>Workbook Activity #6</vt:lpstr>
      <vt:lpstr>Discussion Board</vt:lpstr>
      <vt:lpstr>Slide 96</vt:lpstr>
      <vt:lpstr>Thank You!</vt:lpstr>
      <vt:lpstr>Objectives</vt:lpstr>
      <vt:lpstr>Part 1</vt:lpstr>
      <vt:lpstr>Part 1’s Checklist: How do you implement intensive intervention with fidelity?</vt:lpstr>
      <vt:lpstr>Slide 101</vt:lpstr>
      <vt:lpstr>Part 2’s Checklist: How do you make adaptations within DBI?</vt:lpstr>
      <vt:lpstr>Slide 103</vt:lpstr>
      <vt:lpstr>Part 3’s Checklist: How does all of this come together within a DBI framework?</vt:lpstr>
      <vt:lpstr>Slide 105</vt:lpstr>
      <vt:lpstr>Slide 106</vt:lpstr>
      <vt:lpstr>Classroom Application</vt:lpstr>
      <vt:lpstr>Thank you!  Have fun!  Good luck!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427</cp:revision>
  <dcterms:created xsi:type="dcterms:W3CDTF">2016-08-16T05:11:43Z</dcterms:created>
  <dcterms:modified xsi:type="dcterms:W3CDTF">2019-05-08T21:54:20Z</dcterms:modified>
</cp:coreProperties>
</file>