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6"/>
  </p:notesMasterIdLst>
  <p:handoutMasterIdLst>
    <p:handoutMasterId r:id="rId107"/>
  </p:handoutMasterIdLst>
  <p:sldIdLst>
    <p:sldId id="580" r:id="rId2"/>
    <p:sldId id="578" r:id="rId3"/>
    <p:sldId id="597" r:id="rId4"/>
    <p:sldId id="579" r:id="rId5"/>
    <p:sldId id="585" r:id="rId6"/>
    <p:sldId id="586" r:id="rId7"/>
    <p:sldId id="587" r:id="rId8"/>
    <p:sldId id="596" r:id="rId9"/>
    <p:sldId id="584" r:id="rId10"/>
    <p:sldId id="588" r:id="rId11"/>
    <p:sldId id="598" r:id="rId12"/>
    <p:sldId id="599" r:id="rId13"/>
    <p:sldId id="600" r:id="rId14"/>
    <p:sldId id="601" r:id="rId15"/>
    <p:sldId id="602" r:id="rId16"/>
    <p:sldId id="603" r:id="rId17"/>
    <p:sldId id="604" r:id="rId18"/>
    <p:sldId id="605" r:id="rId19"/>
    <p:sldId id="606" r:id="rId20"/>
    <p:sldId id="607" r:id="rId21"/>
    <p:sldId id="608" r:id="rId22"/>
    <p:sldId id="609" r:id="rId23"/>
    <p:sldId id="610" r:id="rId24"/>
    <p:sldId id="611" r:id="rId25"/>
    <p:sldId id="612" r:id="rId26"/>
    <p:sldId id="613" r:id="rId27"/>
    <p:sldId id="614" r:id="rId28"/>
    <p:sldId id="615" r:id="rId29"/>
    <p:sldId id="616" r:id="rId30"/>
    <p:sldId id="617" r:id="rId31"/>
    <p:sldId id="618" r:id="rId32"/>
    <p:sldId id="619" r:id="rId33"/>
    <p:sldId id="620" r:id="rId34"/>
    <p:sldId id="621" r:id="rId35"/>
    <p:sldId id="622" r:id="rId36"/>
    <p:sldId id="623" r:id="rId37"/>
    <p:sldId id="624" r:id="rId38"/>
    <p:sldId id="625" r:id="rId39"/>
    <p:sldId id="626" r:id="rId40"/>
    <p:sldId id="627" r:id="rId41"/>
    <p:sldId id="628" r:id="rId42"/>
    <p:sldId id="629" r:id="rId43"/>
    <p:sldId id="630" r:id="rId44"/>
    <p:sldId id="631" r:id="rId45"/>
    <p:sldId id="632" r:id="rId46"/>
    <p:sldId id="633" r:id="rId47"/>
    <p:sldId id="634" r:id="rId48"/>
    <p:sldId id="635" r:id="rId49"/>
    <p:sldId id="636" r:id="rId50"/>
    <p:sldId id="637" r:id="rId51"/>
    <p:sldId id="638" r:id="rId52"/>
    <p:sldId id="639" r:id="rId53"/>
    <p:sldId id="640" r:id="rId54"/>
    <p:sldId id="641" r:id="rId55"/>
    <p:sldId id="642" r:id="rId56"/>
    <p:sldId id="643" r:id="rId57"/>
    <p:sldId id="644" r:id="rId58"/>
    <p:sldId id="645" r:id="rId59"/>
    <p:sldId id="646" r:id="rId60"/>
    <p:sldId id="647" r:id="rId61"/>
    <p:sldId id="648" r:id="rId62"/>
    <p:sldId id="649" r:id="rId63"/>
    <p:sldId id="650" r:id="rId64"/>
    <p:sldId id="651" r:id="rId65"/>
    <p:sldId id="652" r:id="rId66"/>
    <p:sldId id="653" r:id="rId67"/>
    <p:sldId id="654" r:id="rId68"/>
    <p:sldId id="655" r:id="rId69"/>
    <p:sldId id="656" r:id="rId70"/>
    <p:sldId id="657" r:id="rId71"/>
    <p:sldId id="658" r:id="rId72"/>
    <p:sldId id="659" r:id="rId73"/>
    <p:sldId id="660" r:id="rId74"/>
    <p:sldId id="661" r:id="rId75"/>
    <p:sldId id="662" r:id="rId76"/>
    <p:sldId id="663" r:id="rId77"/>
    <p:sldId id="664" r:id="rId78"/>
    <p:sldId id="665" r:id="rId79"/>
    <p:sldId id="666" r:id="rId80"/>
    <p:sldId id="667" r:id="rId81"/>
    <p:sldId id="668" r:id="rId82"/>
    <p:sldId id="669" r:id="rId83"/>
    <p:sldId id="670" r:id="rId84"/>
    <p:sldId id="671" r:id="rId85"/>
    <p:sldId id="672" r:id="rId86"/>
    <p:sldId id="673" r:id="rId87"/>
    <p:sldId id="674" r:id="rId88"/>
    <p:sldId id="675" r:id="rId89"/>
    <p:sldId id="676" r:id="rId90"/>
    <p:sldId id="677" r:id="rId91"/>
    <p:sldId id="678" r:id="rId92"/>
    <p:sldId id="679" r:id="rId93"/>
    <p:sldId id="680" r:id="rId94"/>
    <p:sldId id="681" r:id="rId95"/>
    <p:sldId id="682" r:id="rId96"/>
    <p:sldId id="683" r:id="rId97"/>
    <p:sldId id="684" r:id="rId98"/>
    <p:sldId id="685" r:id="rId99"/>
    <p:sldId id="686" r:id="rId100"/>
    <p:sldId id="687" r:id="rId101"/>
    <p:sldId id="688" r:id="rId102"/>
    <p:sldId id="689" r:id="rId103"/>
    <p:sldId id="690" r:id="rId104"/>
    <p:sldId id="691" r:id="rId10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son, Stephanie" initials="JS" lastIdx="16" clrIdx="0">
    <p:extLst>
      <p:ext uri="{19B8F6BF-5375-455C-9EA6-DF929625EA0E}">
        <p15:presenceInfo xmlns:p15="http://schemas.microsoft.com/office/powerpoint/2012/main" userId="S-1-5-21-1472932569-214068005-926709054-19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011893"/>
    <a:srgbClr val="FF2600"/>
    <a:srgbClr val="FF8AD8"/>
    <a:srgbClr val="D883FF"/>
    <a:srgbClr val="009051"/>
    <a:srgbClr val="FFFC00"/>
    <a:srgbClr val="8EFA00"/>
    <a:srgbClr val="76D6FF"/>
    <a:srgbClr val="941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86" autoAdjust="0"/>
    <p:restoredTop sz="87124" autoAdjust="0"/>
  </p:normalViewPr>
  <p:slideViewPr>
    <p:cSldViewPr snapToGrid="0">
      <p:cViewPr varScale="1">
        <p:scale>
          <a:sx n="63" d="100"/>
          <a:sy n="63" d="100"/>
        </p:scale>
        <p:origin x="1512" y="53"/>
      </p:cViewPr>
      <p:guideLst>
        <p:guide orient="horz" pos="2160"/>
        <p:guide pos="2880"/>
      </p:guideLst>
    </p:cSldViewPr>
  </p:slideViewPr>
  <p:notesTextViewPr>
    <p:cViewPr>
      <p:scale>
        <a:sx n="300" d="100"/>
        <a:sy n="300" d="100"/>
      </p:scale>
      <p:origin x="0" y="0"/>
    </p:cViewPr>
  </p:notesTextViewPr>
  <p:sorterViewPr>
    <p:cViewPr varScale="1">
      <p:scale>
        <a:sx n="100" d="100"/>
        <a:sy n="100" d="100"/>
      </p:scale>
      <p:origin x="0" y="0"/>
    </p:cViewPr>
  </p:sorterViewPr>
  <p:notesViewPr>
    <p:cSldViewPr snapToGrid="0">
      <p:cViewPr varScale="1">
        <p:scale>
          <a:sx n="70" d="100"/>
          <a:sy n="70" d="100"/>
        </p:scale>
        <p:origin x="2481" y="45"/>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DCDBC5-95E9-4F42-8754-6810EB41A3B6}" type="doc">
      <dgm:prSet loTypeId="urn:microsoft.com/office/officeart/2005/8/layout/venn1" loCatId="process" qsTypeId="urn:microsoft.com/office/officeart/2005/8/quickstyle/simple1" qsCatId="simple" csTypeId="urn:microsoft.com/office/officeart/2005/8/colors/colorful3" csCatId="colorful" phldr="1"/>
      <dgm:spPr/>
      <dgm:t>
        <a:bodyPr/>
        <a:lstStyle/>
        <a:p>
          <a:endParaRPr lang="en-US"/>
        </a:p>
      </dgm:t>
    </dgm:pt>
    <dgm:pt modelId="{2EC81A35-8D57-124B-ABCE-2ABCF936B667}">
      <dgm:prSet phldrT="[Text]"/>
      <dgm:spPr>
        <a:solidFill>
          <a:schemeClr val="accent4">
            <a:alpha val="90000"/>
          </a:schemeClr>
        </a:solidFill>
      </dgm:spPr>
      <dgm:t>
        <a:bodyPr/>
        <a:lstStyle/>
        <a:p>
          <a:r>
            <a:rPr lang="en-US" b="1" dirty="0">
              <a:solidFill>
                <a:schemeClr val="bg1"/>
              </a:solidFill>
            </a:rPr>
            <a:t>Abstract</a:t>
          </a:r>
        </a:p>
      </dgm:t>
    </dgm:pt>
    <dgm:pt modelId="{93BFC6B5-0E63-324A-B30F-A7A171F4E817}" type="parTrans" cxnId="{FB8C29D6-657F-7347-9691-7C1B684B2B1E}">
      <dgm:prSet/>
      <dgm:spPr/>
      <dgm:t>
        <a:bodyPr/>
        <a:lstStyle/>
        <a:p>
          <a:endParaRPr lang="en-US"/>
        </a:p>
      </dgm:t>
    </dgm:pt>
    <dgm:pt modelId="{4F34C741-B58B-8E44-B2B7-D1B3810C9DFD}" type="sibTrans" cxnId="{FB8C29D6-657F-7347-9691-7C1B684B2B1E}">
      <dgm:prSet/>
      <dgm:spPr/>
      <dgm:t>
        <a:bodyPr/>
        <a:lstStyle/>
        <a:p>
          <a:endParaRPr lang="en-US"/>
        </a:p>
      </dgm:t>
    </dgm:pt>
    <dgm:pt modelId="{E47640B8-E388-6141-8043-F310278C03B2}">
      <dgm:prSet phldrT="[Text]"/>
      <dgm:spPr>
        <a:solidFill>
          <a:schemeClr val="accent6">
            <a:alpha val="50000"/>
          </a:schemeClr>
        </a:solidFill>
      </dgm:spPr>
      <dgm:t>
        <a:bodyPr/>
        <a:lstStyle/>
        <a:p>
          <a:r>
            <a:rPr lang="en-US" b="1" dirty="0">
              <a:solidFill>
                <a:schemeClr val="bg1"/>
              </a:solidFill>
            </a:rPr>
            <a:t>Representational</a:t>
          </a:r>
        </a:p>
      </dgm:t>
    </dgm:pt>
    <dgm:pt modelId="{57A28E9E-379A-074C-978F-D701171A9D16}" type="parTrans" cxnId="{CCC2C2EA-E3C8-7442-8E0D-C0B533A5BFDE}">
      <dgm:prSet/>
      <dgm:spPr/>
      <dgm:t>
        <a:bodyPr/>
        <a:lstStyle/>
        <a:p>
          <a:endParaRPr lang="en-US"/>
        </a:p>
      </dgm:t>
    </dgm:pt>
    <dgm:pt modelId="{0D294ADB-EF11-D941-B290-D319254BF064}" type="sibTrans" cxnId="{CCC2C2EA-E3C8-7442-8E0D-C0B533A5BFDE}">
      <dgm:prSet/>
      <dgm:spPr/>
      <dgm:t>
        <a:bodyPr/>
        <a:lstStyle/>
        <a:p>
          <a:endParaRPr lang="en-US"/>
        </a:p>
      </dgm:t>
    </dgm:pt>
    <dgm:pt modelId="{865D233C-903B-9F4C-9226-AC6433E046AF}">
      <dgm:prSet phldrT="[Text]"/>
      <dgm:spPr>
        <a:solidFill>
          <a:schemeClr val="accent1">
            <a:alpha val="50000"/>
          </a:schemeClr>
        </a:solidFill>
      </dgm:spPr>
      <dgm:t>
        <a:bodyPr/>
        <a:lstStyle/>
        <a:p>
          <a:r>
            <a:rPr lang="en-US" b="1" dirty="0">
              <a:solidFill>
                <a:schemeClr val="bg1"/>
              </a:solidFill>
            </a:rPr>
            <a:t>Concrete</a:t>
          </a:r>
        </a:p>
      </dgm:t>
    </dgm:pt>
    <dgm:pt modelId="{67884939-1953-8944-996F-DC9AF84144E4}" type="parTrans" cxnId="{5AED5339-DC14-324C-85BB-F084E09E62DD}">
      <dgm:prSet/>
      <dgm:spPr/>
      <dgm:t>
        <a:bodyPr/>
        <a:lstStyle/>
        <a:p>
          <a:endParaRPr lang="en-US"/>
        </a:p>
      </dgm:t>
    </dgm:pt>
    <dgm:pt modelId="{95730D6A-BF57-8149-A562-F4DF03615C2D}" type="sibTrans" cxnId="{5AED5339-DC14-324C-85BB-F084E09E62DD}">
      <dgm:prSet/>
      <dgm:spPr/>
      <dgm:t>
        <a:bodyPr/>
        <a:lstStyle/>
        <a:p>
          <a:endParaRPr lang="en-US"/>
        </a:p>
      </dgm:t>
    </dgm:pt>
    <dgm:pt modelId="{ABB0EE10-8504-404A-8824-5F22425D91BF}" type="pres">
      <dgm:prSet presAssocID="{C2DCDBC5-95E9-4F42-8754-6810EB41A3B6}" presName="compositeShape" presStyleCnt="0">
        <dgm:presLayoutVars>
          <dgm:chMax val="7"/>
          <dgm:dir/>
          <dgm:resizeHandles val="exact"/>
        </dgm:presLayoutVars>
      </dgm:prSet>
      <dgm:spPr/>
    </dgm:pt>
    <dgm:pt modelId="{93E056BD-4766-394C-A4DC-5E4C2451228E}" type="pres">
      <dgm:prSet presAssocID="{2EC81A35-8D57-124B-ABCE-2ABCF936B667}" presName="circ1" presStyleLbl="vennNode1" presStyleIdx="0" presStyleCnt="3" custScaleX="169481" custScaleY="92938" custLinFactNeighborX="-1461" custLinFactNeighborY="-35450"/>
      <dgm:spPr/>
    </dgm:pt>
    <dgm:pt modelId="{9EC0FAFF-6CE3-7640-BE7A-52C4AF5538E2}" type="pres">
      <dgm:prSet presAssocID="{2EC81A35-8D57-124B-ABCE-2ABCF936B667}" presName="circ1Tx" presStyleLbl="revTx" presStyleIdx="0" presStyleCnt="0">
        <dgm:presLayoutVars>
          <dgm:chMax val="0"/>
          <dgm:chPref val="0"/>
          <dgm:bulletEnabled val="1"/>
        </dgm:presLayoutVars>
      </dgm:prSet>
      <dgm:spPr/>
    </dgm:pt>
    <dgm:pt modelId="{E0F896BF-E8D9-2145-B631-F874C101A436}" type="pres">
      <dgm:prSet presAssocID="{E47640B8-E388-6141-8043-F310278C03B2}" presName="circ2" presStyleLbl="vennNode1" presStyleIdx="1" presStyleCnt="3" custScaleX="153807" custLinFactNeighborX="30195" custLinFactNeighborY="-12709"/>
      <dgm:spPr/>
    </dgm:pt>
    <dgm:pt modelId="{524DE1D1-1650-674C-AA9B-4DB5A8E1AD84}" type="pres">
      <dgm:prSet presAssocID="{E47640B8-E388-6141-8043-F310278C03B2}" presName="circ2Tx" presStyleLbl="revTx" presStyleIdx="0" presStyleCnt="0">
        <dgm:presLayoutVars>
          <dgm:chMax val="0"/>
          <dgm:chPref val="0"/>
          <dgm:bulletEnabled val="1"/>
        </dgm:presLayoutVars>
      </dgm:prSet>
      <dgm:spPr/>
    </dgm:pt>
    <dgm:pt modelId="{DDAD003A-79BB-F54B-8024-DA7A6A25F4EE}" type="pres">
      <dgm:prSet presAssocID="{865D233C-903B-9F4C-9226-AC6433E046AF}" presName="circ3" presStyleLbl="vennNode1" presStyleIdx="2" presStyleCnt="3" custScaleX="153807" custScaleY="95170" custLinFactNeighborX="-29221" custLinFactNeighborY="-9740"/>
      <dgm:spPr/>
    </dgm:pt>
    <dgm:pt modelId="{337EDADF-F20D-C040-81EA-8B0554C72AC2}" type="pres">
      <dgm:prSet presAssocID="{865D233C-903B-9F4C-9226-AC6433E046AF}" presName="circ3Tx" presStyleLbl="revTx" presStyleIdx="0" presStyleCnt="0">
        <dgm:presLayoutVars>
          <dgm:chMax val="0"/>
          <dgm:chPref val="0"/>
          <dgm:bulletEnabled val="1"/>
        </dgm:presLayoutVars>
      </dgm:prSet>
      <dgm:spPr/>
    </dgm:pt>
  </dgm:ptLst>
  <dgm:cxnLst>
    <dgm:cxn modelId="{FE68B30F-F930-6C47-920F-A7A267EE1A8F}" type="presOf" srcId="{865D233C-903B-9F4C-9226-AC6433E046AF}" destId="{337EDADF-F20D-C040-81EA-8B0554C72AC2}" srcOrd="1" destOrd="0" presId="urn:microsoft.com/office/officeart/2005/8/layout/venn1"/>
    <dgm:cxn modelId="{306C2C1E-6F42-644A-9F2A-ECFBD7253A93}" type="presOf" srcId="{2EC81A35-8D57-124B-ABCE-2ABCF936B667}" destId="{93E056BD-4766-394C-A4DC-5E4C2451228E}" srcOrd="0" destOrd="0" presId="urn:microsoft.com/office/officeart/2005/8/layout/venn1"/>
    <dgm:cxn modelId="{EB16602F-B506-BF44-8565-CFB97AD42AF7}" type="presOf" srcId="{E47640B8-E388-6141-8043-F310278C03B2}" destId="{E0F896BF-E8D9-2145-B631-F874C101A436}" srcOrd="0" destOrd="0" presId="urn:microsoft.com/office/officeart/2005/8/layout/venn1"/>
    <dgm:cxn modelId="{5AED5339-DC14-324C-85BB-F084E09E62DD}" srcId="{C2DCDBC5-95E9-4F42-8754-6810EB41A3B6}" destId="{865D233C-903B-9F4C-9226-AC6433E046AF}" srcOrd="2" destOrd="0" parTransId="{67884939-1953-8944-996F-DC9AF84144E4}" sibTransId="{95730D6A-BF57-8149-A562-F4DF03615C2D}"/>
    <dgm:cxn modelId="{9EFC5B8C-2D4C-9843-AB07-8C50619A2674}" type="presOf" srcId="{C2DCDBC5-95E9-4F42-8754-6810EB41A3B6}" destId="{ABB0EE10-8504-404A-8824-5F22425D91BF}" srcOrd="0" destOrd="0" presId="urn:microsoft.com/office/officeart/2005/8/layout/venn1"/>
    <dgm:cxn modelId="{FB8C29D6-657F-7347-9691-7C1B684B2B1E}" srcId="{C2DCDBC5-95E9-4F42-8754-6810EB41A3B6}" destId="{2EC81A35-8D57-124B-ABCE-2ABCF936B667}" srcOrd="0" destOrd="0" parTransId="{93BFC6B5-0E63-324A-B30F-A7A171F4E817}" sibTransId="{4F34C741-B58B-8E44-B2B7-D1B3810C9DFD}"/>
    <dgm:cxn modelId="{9C1C94D9-84A9-0E44-BBA5-6B82CE8DFC9E}" type="presOf" srcId="{865D233C-903B-9F4C-9226-AC6433E046AF}" destId="{DDAD003A-79BB-F54B-8024-DA7A6A25F4EE}" srcOrd="0" destOrd="0" presId="urn:microsoft.com/office/officeart/2005/8/layout/venn1"/>
    <dgm:cxn modelId="{CCC2C2EA-E3C8-7442-8E0D-C0B533A5BFDE}" srcId="{C2DCDBC5-95E9-4F42-8754-6810EB41A3B6}" destId="{E47640B8-E388-6141-8043-F310278C03B2}" srcOrd="1" destOrd="0" parTransId="{57A28E9E-379A-074C-978F-D701171A9D16}" sibTransId="{0D294ADB-EF11-D941-B290-D319254BF064}"/>
    <dgm:cxn modelId="{D57F15F1-7E73-C84D-8598-0813E21145F2}" type="presOf" srcId="{E47640B8-E388-6141-8043-F310278C03B2}" destId="{524DE1D1-1650-674C-AA9B-4DB5A8E1AD84}" srcOrd="1" destOrd="0" presId="urn:microsoft.com/office/officeart/2005/8/layout/venn1"/>
    <dgm:cxn modelId="{C87427FB-E4A6-794D-8204-5AE52C810FA5}" type="presOf" srcId="{2EC81A35-8D57-124B-ABCE-2ABCF936B667}" destId="{9EC0FAFF-6CE3-7640-BE7A-52C4AF5538E2}" srcOrd="1" destOrd="0" presId="urn:microsoft.com/office/officeart/2005/8/layout/venn1"/>
    <dgm:cxn modelId="{697EACFA-8E0B-9D40-8FA1-88379E68EACD}" type="presParOf" srcId="{ABB0EE10-8504-404A-8824-5F22425D91BF}" destId="{93E056BD-4766-394C-A4DC-5E4C2451228E}" srcOrd="0" destOrd="0" presId="urn:microsoft.com/office/officeart/2005/8/layout/venn1"/>
    <dgm:cxn modelId="{5CEE82C5-1D0C-A441-AF4E-8725A28266A9}" type="presParOf" srcId="{ABB0EE10-8504-404A-8824-5F22425D91BF}" destId="{9EC0FAFF-6CE3-7640-BE7A-52C4AF5538E2}" srcOrd="1" destOrd="0" presId="urn:microsoft.com/office/officeart/2005/8/layout/venn1"/>
    <dgm:cxn modelId="{9BDF60A0-FD5B-9C47-A1C5-8EF0389AE376}" type="presParOf" srcId="{ABB0EE10-8504-404A-8824-5F22425D91BF}" destId="{E0F896BF-E8D9-2145-B631-F874C101A436}" srcOrd="2" destOrd="0" presId="urn:microsoft.com/office/officeart/2005/8/layout/venn1"/>
    <dgm:cxn modelId="{CBA7A1A9-560E-564F-9E82-74A77EE189AF}" type="presParOf" srcId="{ABB0EE10-8504-404A-8824-5F22425D91BF}" destId="{524DE1D1-1650-674C-AA9B-4DB5A8E1AD84}" srcOrd="3" destOrd="0" presId="urn:microsoft.com/office/officeart/2005/8/layout/venn1"/>
    <dgm:cxn modelId="{865D5C0B-05E3-004B-B6BC-2406E123F1BD}" type="presParOf" srcId="{ABB0EE10-8504-404A-8824-5F22425D91BF}" destId="{DDAD003A-79BB-F54B-8024-DA7A6A25F4EE}" srcOrd="4" destOrd="0" presId="urn:microsoft.com/office/officeart/2005/8/layout/venn1"/>
    <dgm:cxn modelId="{74CBE7B6-1503-164E-88D9-32B707EDAAAF}" type="presParOf" srcId="{ABB0EE10-8504-404A-8824-5F22425D91BF}" destId="{337EDADF-F20D-C040-81EA-8B0554C72AC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C2DCDBC5-95E9-4F42-8754-6810EB41A3B6}" type="doc">
      <dgm:prSet loTypeId="urn:microsoft.com/office/officeart/2005/8/layout/venn1" loCatId="process" qsTypeId="urn:microsoft.com/office/officeart/2005/8/quickstyle/simple1" qsCatId="simple" csTypeId="urn:microsoft.com/office/officeart/2005/8/colors/colorful3" csCatId="colorful" phldr="1"/>
      <dgm:spPr/>
      <dgm:t>
        <a:bodyPr/>
        <a:lstStyle/>
        <a:p>
          <a:endParaRPr lang="en-US"/>
        </a:p>
      </dgm:t>
    </dgm:pt>
    <dgm:pt modelId="{2EC81A35-8D57-124B-ABCE-2ABCF936B667}">
      <dgm:prSet phldrT="[Text]"/>
      <dgm:spPr>
        <a:solidFill>
          <a:schemeClr val="accent4">
            <a:alpha val="90000"/>
          </a:schemeClr>
        </a:solidFill>
      </dgm:spPr>
      <dgm:t>
        <a:bodyPr/>
        <a:lstStyle/>
        <a:p>
          <a:r>
            <a:rPr lang="en-US" b="1" dirty="0">
              <a:solidFill>
                <a:schemeClr val="bg1"/>
              </a:solidFill>
            </a:rPr>
            <a:t>Abstract</a:t>
          </a:r>
        </a:p>
      </dgm:t>
    </dgm:pt>
    <dgm:pt modelId="{93BFC6B5-0E63-324A-B30F-A7A171F4E817}" type="parTrans" cxnId="{FB8C29D6-657F-7347-9691-7C1B684B2B1E}">
      <dgm:prSet/>
      <dgm:spPr/>
      <dgm:t>
        <a:bodyPr/>
        <a:lstStyle/>
        <a:p>
          <a:endParaRPr lang="en-US"/>
        </a:p>
      </dgm:t>
    </dgm:pt>
    <dgm:pt modelId="{4F34C741-B58B-8E44-B2B7-D1B3810C9DFD}" type="sibTrans" cxnId="{FB8C29D6-657F-7347-9691-7C1B684B2B1E}">
      <dgm:prSet/>
      <dgm:spPr/>
      <dgm:t>
        <a:bodyPr/>
        <a:lstStyle/>
        <a:p>
          <a:endParaRPr lang="en-US"/>
        </a:p>
      </dgm:t>
    </dgm:pt>
    <dgm:pt modelId="{E47640B8-E388-6141-8043-F310278C03B2}">
      <dgm:prSet phldrT="[Text]"/>
      <dgm:spPr>
        <a:solidFill>
          <a:schemeClr val="accent6">
            <a:alpha val="50000"/>
          </a:schemeClr>
        </a:solidFill>
      </dgm:spPr>
      <dgm:t>
        <a:bodyPr/>
        <a:lstStyle/>
        <a:p>
          <a:r>
            <a:rPr lang="en-US" b="1" dirty="0">
              <a:solidFill>
                <a:schemeClr val="bg1"/>
              </a:solidFill>
            </a:rPr>
            <a:t>Representational</a:t>
          </a:r>
        </a:p>
      </dgm:t>
    </dgm:pt>
    <dgm:pt modelId="{57A28E9E-379A-074C-978F-D701171A9D16}" type="parTrans" cxnId="{CCC2C2EA-E3C8-7442-8E0D-C0B533A5BFDE}">
      <dgm:prSet/>
      <dgm:spPr/>
      <dgm:t>
        <a:bodyPr/>
        <a:lstStyle/>
        <a:p>
          <a:endParaRPr lang="en-US"/>
        </a:p>
      </dgm:t>
    </dgm:pt>
    <dgm:pt modelId="{0D294ADB-EF11-D941-B290-D319254BF064}" type="sibTrans" cxnId="{CCC2C2EA-E3C8-7442-8E0D-C0B533A5BFDE}">
      <dgm:prSet/>
      <dgm:spPr/>
      <dgm:t>
        <a:bodyPr/>
        <a:lstStyle/>
        <a:p>
          <a:endParaRPr lang="en-US"/>
        </a:p>
      </dgm:t>
    </dgm:pt>
    <dgm:pt modelId="{865D233C-903B-9F4C-9226-AC6433E046AF}">
      <dgm:prSet phldrT="[Text]"/>
      <dgm:spPr>
        <a:solidFill>
          <a:schemeClr val="accent1">
            <a:alpha val="50000"/>
          </a:schemeClr>
        </a:solidFill>
      </dgm:spPr>
      <dgm:t>
        <a:bodyPr/>
        <a:lstStyle/>
        <a:p>
          <a:r>
            <a:rPr lang="en-US" b="1" dirty="0">
              <a:solidFill>
                <a:schemeClr val="bg1"/>
              </a:solidFill>
            </a:rPr>
            <a:t>Concrete</a:t>
          </a:r>
        </a:p>
      </dgm:t>
    </dgm:pt>
    <dgm:pt modelId="{67884939-1953-8944-996F-DC9AF84144E4}" type="parTrans" cxnId="{5AED5339-DC14-324C-85BB-F084E09E62DD}">
      <dgm:prSet/>
      <dgm:spPr/>
      <dgm:t>
        <a:bodyPr/>
        <a:lstStyle/>
        <a:p>
          <a:endParaRPr lang="en-US"/>
        </a:p>
      </dgm:t>
    </dgm:pt>
    <dgm:pt modelId="{95730D6A-BF57-8149-A562-F4DF03615C2D}" type="sibTrans" cxnId="{5AED5339-DC14-324C-85BB-F084E09E62DD}">
      <dgm:prSet/>
      <dgm:spPr/>
      <dgm:t>
        <a:bodyPr/>
        <a:lstStyle/>
        <a:p>
          <a:endParaRPr lang="en-US"/>
        </a:p>
      </dgm:t>
    </dgm:pt>
    <dgm:pt modelId="{ABB0EE10-8504-404A-8824-5F22425D91BF}" type="pres">
      <dgm:prSet presAssocID="{C2DCDBC5-95E9-4F42-8754-6810EB41A3B6}" presName="compositeShape" presStyleCnt="0">
        <dgm:presLayoutVars>
          <dgm:chMax val="7"/>
          <dgm:dir/>
          <dgm:resizeHandles val="exact"/>
        </dgm:presLayoutVars>
      </dgm:prSet>
      <dgm:spPr/>
    </dgm:pt>
    <dgm:pt modelId="{93E056BD-4766-394C-A4DC-5E4C2451228E}" type="pres">
      <dgm:prSet presAssocID="{2EC81A35-8D57-124B-ABCE-2ABCF936B667}" presName="circ1" presStyleLbl="vennNode1" presStyleIdx="0" presStyleCnt="3" custScaleX="169481" custScaleY="92938" custLinFactNeighborX="-1461" custLinFactNeighborY="-35450"/>
      <dgm:spPr/>
    </dgm:pt>
    <dgm:pt modelId="{9EC0FAFF-6CE3-7640-BE7A-52C4AF5538E2}" type="pres">
      <dgm:prSet presAssocID="{2EC81A35-8D57-124B-ABCE-2ABCF936B667}" presName="circ1Tx" presStyleLbl="revTx" presStyleIdx="0" presStyleCnt="0">
        <dgm:presLayoutVars>
          <dgm:chMax val="0"/>
          <dgm:chPref val="0"/>
          <dgm:bulletEnabled val="1"/>
        </dgm:presLayoutVars>
      </dgm:prSet>
      <dgm:spPr/>
    </dgm:pt>
    <dgm:pt modelId="{E0F896BF-E8D9-2145-B631-F874C101A436}" type="pres">
      <dgm:prSet presAssocID="{E47640B8-E388-6141-8043-F310278C03B2}" presName="circ2" presStyleLbl="vennNode1" presStyleIdx="1" presStyleCnt="3" custScaleX="153807" custLinFactNeighborX="30195" custLinFactNeighborY="-12709"/>
      <dgm:spPr/>
    </dgm:pt>
    <dgm:pt modelId="{524DE1D1-1650-674C-AA9B-4DB5A8E1AD84}" type="pres">
      <dgm:prSet presAssocID="{E47640B8-E388-6141-8043-F310278C03B2}" presName="circ2Tx" presStyleLbl="revTx" presStyleIdx="0" presStyleCnt="0">
        <dgm:presLayoutVars>
          <dgm:chMax val="0"/>
          <dgm:chPref val="0"/>
          <dgm:bulletEnabled val="1"/>
        </dgm:presLayoutVars>
      </dgm:prSet>
      <dgm:spPr/>
    </dgm:pt>
    <dgm:pt modelId="{DDAD003A-79BB-F54B-8024-DA7A6A25F4EE}" type="pres">
      <dgm:prSet presAssocID="{865D233C-903B-9F4C-9226-AC6433E046AF}" presName="circ3" presStyleLbl="vennNode1" presStyleIdx="2" presStyleCnt="3" custScaleX="153807" custScaleY="95170" custLinFactNeighborX="-29221" custLinFactNeighborY="-9740"/>
      <dgm:spPr/>
    </dgm:pt>
    <dgm:pt modelId="{337EDADF-F20D-C040-81EA-8B0554C72AC2}" type="pres">
      <dgm:prSet presAssocID="{865D233C-903B-9F4C-9226-AC6433E046AF}" presName="circ3Tx" presStyleLbl="revTx" presStyleIdx="0" presStyleCnt="0">
        <dgm:presLayoutVars>
          <dgm:chMax val="0"/>
          <dgm:chPref val="0"/>
          <dgm:bulletEnabled val="1"/>
        </dgm:presLayoutVars>
      </dgm:prSet>
      <dgm:spPr/>
    </dgm:pt>
  </dgm:ptLst>
  <dgm:cxnLst>
    <dgm:cxn modelId="{4AB7BC2B-CCBE-3947-870F-0BF95318CD91}" type="presOf" srcId="{C2DCDBC5-95E9-4F42-8754-6810EB41A3B6}" destId="{ABB0EE10-8504-404A-8824-5F22425D91BF}" srcOrd="0" destOrd="0" presId="urn:microsoft.com/office/officeart/2005/8/layout/venn1"/>
    <dgm:cxn modelId="{3F065E36-05F4-E246-9AB5-3B75028DAC97}" type="presOf" srcId="{865D233C-903B-9F4C-9226-AC6433E046AF}" destId="{DDAD003A-79BB-F54B-8024-DA7A6A25F4EE}" srcOrd="0" destOrd="0" presId="urn:microsoft.com/office/officeart/2005/8/layout/venn1"/>
    <dgm:cxn modelId="{5AED5339-DC14-324C-85BB-F084E09E62DD}" srcId="{C2DCDBC5-95E9-4F42-8754-6810EB41A3B6}" destId="{865D233C-903B-9F4C-9226-AC6433E046AF}" srcOrd="2" destOrd="0" parTransId="{67884939-1953-8944-996F-DC9AF84144E4}" sibTransId="{95730D6A-BF57-8149-A562-F4DF03615C2D}"/>
    <dgm:cxn modelId="{1C1A8245-46BC-0942-80EC-4CE83EC42E5D}" type="presOf" srcId="{E47640B8-E388-6141-8043-F310278C03B2}" destId="{524DE1D1-1650-674C-AA9B-4DB5A8E1AD84}" srcOrd="1" destOrd="0" presId="urn:microsoft.com/office/officeart/2005/8/layout/venn1"/>
    <dgm:cxn modelId="{3687224F-31C5-E44E-B22E-2C5D97922128}" type="presOf" srcId="{865D233C-903B-9F4C-9226-AC6433E046AF}" destId="{337EDADF-F20D-C040-81EA-8B0554C72AC2}" srcOrd="1" destOrd="0" presId="urn:microsoft.com/office/officeart/2005/8/layout/venn1"/>
    <dgm:cxn modelId="{AD05DC8D-4017-DB4C-87E8-CD951BD03725}" type="presOf" srcId="{2EC81A35-8D57-124B-ABCE-2ABCF936B667}" destId="{9EC0FAFF-6CE3-7640-BE7A-52C4AF5538E2}" srcOrd="1" destOrd="0" presId="urn:microsoft.com/office/officeart/2005/8/layout/venn1"/>
    <dgm:cxn modelId="{FB8C29D6-657F-7347-9691-7C1B684B2B1E}" srcId="{C2DCDBC5-95E9-4F42-8754-6810EB41A3B6}" destId="{2EC81A35-8D57-124B-ABCE-2ABCF936B667}" srcOrd="0" destOrd="0" parTransId="{93BFC6B5-0E63-324A-B30F-A7A171F4E817}" sibTransId="{4F34C741-B58B-8E44-B2B7-D1B3810C9DFD}"/>
    <dgm:cxn modelId="{40C439D7-20D0-084F-900E-DA5C25D96570}" type="presOf" srcId="{2EC81A35-8D57-124B-ABCE-2ABCF936B667}" destId="{93E056BD-4766-394C-A4DC-5E4C2451228E}" srcOrd="0" destOrd="0" presId="urn:microsoft.com/office/officeart/2005/8/layout/venn1"/>
    <dgm:cxn modelId="{CCC2C2EA-E3C8-7442-8E0D-C0B533A5BFDE}" srcId="{C2DCDBC5-95E9-4F42-8754-6810EB41A3B6}" destId="{E47640B8-E388-6141-8043-F310278C03B2}" srcOrd="1" destOrd="0" parTransId="{57A28E9E-379A-074C-978F-D701171A9D16}" sibTransId="{0D294ADB-EF11-D941-B290-D319254BF064}"/>
    <dgm:cxn modelId="{1699C4EB-3B1A-C248-94B2-A0CD55613348}" type="presOf" srcId="{E47640B8-E388-6141-8043-F310278C03B2}" destId="{E0F896BF-E8D9-2145-B631-F874C101A436}" srcOrd="0" destOrd="0" presId="urn:microsoft.com/office/officeart/2005/8/layout/venn1"/>
    <dgm:cxn modelId="{1412CA7E-F8CD-674A-B997-45DC44B808AB}" type="presParOf" srcId="{ABB0EE10-8504-404A-8824-5F22425D91BF}" destId="{93E056BD-4766-394C-A4DC-5E4C2451228E}" srcOrd="0" destOrd="0" presId="urn:microsoft.com/office/officeart/2005/8/layout/venn1"/>
    <dgm:cxn modelId="{EDB9D9E7-D7AB-D249-8C8E-AD40D994FB3E}" type="presParOf" srcId="{ABB0EE10-8504-404A-8824-5F22425D91BF}" destId="{9EC0FAFF-6CE3-7640-BE7A-52C4AF5538E2}" srcOrd="1" destOrd="0" presId="urn:microsoft.com/office/officeart/2005/8/layout/venn1"/>
    <dgm:cxn modelId="{9F13C0FA-279A-884D-8B9B-9F49DDFEC9BA}" type="presParOf" srcId="{ABB0EE10-8504-404A-8824-5F22425D91BF}" destId="{E0F896BF-E8D9-2145-B631-F874C101A436}" srcOrd="2" destOrd="0" presId="urn:microsoft.com/office/officeart/2005/8/layout/venn1"/>
    <dgm:cxn modelId="{68E081B5-4330-D948-AF02-C6F23F4B6AB1}" type="presParOf" srcId="{ABB0EE10-8504-404A-8824-5F22425D91BF}" destId="{524DE1D1-1650-674C-AA9B-4DB5A8E1AD84}" srcOrd="3" destOrd="0" presId="urn:microsoft.com/office/officeart/2005/8/layout/venn1"/>
    <dgm:cxn modelId="{33D71F80-A4FE-644E-BF33-A898CCA63C26}" type="presParOf" srcId="{ABB0EE10-8504-404A-8824-5F22425D91BF}" destId="{DDAD003A-79BB-F54B-8024-DA7A6A25F4EE}" srcOrd="4" destOrd="0" presId="urn:microsoft.com/office/officeart/2005/8/layout/venn1"/>
    <dgm:cxn modelId="{91A9FAD5-8232-B641-A45C-AFB2AE258033}" type="presParOf" srcId="{ABB0EE10-8504-404A-8824-5F22425D91BF}" destId="{337EDADF-F20D-C040-81EA-8B0554C72AC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C2DCDBC5-95E9-4F42-8754-6810EB41A3B6}" type="doc">
      <dgm:prSet loTypeId="urn:microsoft.com/office/officeart/2005/8/layout/venn1" loCatId="process" qsTypeId="urn:microsoft.com/office/officeart/2005/8/quickstyle/simple1" qsCatId="simple" csTypeId="urn:microsoft.com/office/officeart/2005/8/colors/colorful3" csCatId="colorful" phldr="1"/>
      <dgm:spPr/>
      <dgm:t>
        <a:bodyPr/>
        <a:lstStyle/>
        <a:p>
          <a:endParaRPr lang="en-US"/>
        </a:p>
      </dgm:t>
    </dgm:pt>
    <dgm:pt modelId="{2EC81A35-8D57-124B-ABCE-2ABCF936B667}">
      <dgm:prSet phldrT="[Text]"/>
      <dgm:spPr>
        <a:solidFill>
          <a:schemeClr val="accent4">
            <a:alpha val="90000"/>
          </a:schemeClr>
        </a:solidFill>
      </dgm:spPr>
      <dgm:t>
        <a:bodyPr/>
        <a:lstStyle/>
        <a:p>
          <a:r>
            <a:rPr lang="en-US" b="1" dirty="0">
              <a:solidFill>
                <a:schemeClr val="bg1"/>
              </a:solidFill>
            </a:rPr>
            <a:t>Abstract</a:t>
          </a:r>
        </a:p>
      </dgm:t>
    </dgm:pt>
    <dgm:pt modelId="{93BFC6B5-0E63-324A-B30F-A7A171F4E817}" type="parTrans" cxnId="{FB8C29D6-657F-7347-9691-7C1B684B2B1E}">
      <dgm:prSet/>
      <dgm:spPr/>
      <dgm:t>
        <a:bodyPr/>
        <a:lstStyle/>
        <a:p>
          <a:endParaRPr lang="en-US"/>
        </a:p>
      </dgm:t>
    </dgm:pt>
    <dgm:pt modelId="{4F34C741-B58B-8E44-B2B7-D1B3810C9DFD}" type="sibTrans" cxnId="{FB8C29D6-657F-7347-9691-7C1B684B2B1E}">
      <dgm:prSet/>
      <dgm:spPr/>
      <dgm:t>
        <a:bodyPr/>
        <a:lstStyle/>
        <a:p>
          <a:endParaRPr lang="en-US"/>
        </a:p>
      </dgm:t>
    </dgm:pt>
    <dgm:pt modelId="{E47640B8-E388-6141-8043-F310278C03B2}">
      <dgm:prSet phldrT="[Text]"/>
      <dgm:spPr>
        <a:solidFill>
          <a:schemeClr val="accent6">
            <a:alpha val="50000"/>
          </a:schemeClr>
        </a:solidFill>
      </dgm:spPr>
      <dgm:t>
        <a:bodyPr/>
        <a:lstStyle/>
        <a:p>
          <a:r>
            <a:rPr lang="en-US" b="1" dirty="0">
              <a:solidFill>
                <a:schemeClr val="bg1"/>
              </a:solidFill>
            </a:rPr>
            <a:t>Representational</a:t>
          </a:r>
        </a:p>
      </dgm:t>
    </dgm:pt>
    <dgm:pt modelId="{57A28E9E-379A-074C-978F-D701171A9D16}" type="parTrans" cxnId="{CCC2C2EA-E3C8-7442-8E0D-C0B533A5BFDE}">
      <dgm:prSet/>
      <dgm:spPr/>
      <dgm:t>
        <a:bodyPr/>
        <a:lstStyle/>
        <a:p>
          <a:endParaRPr lang="en-US"/>
        </a:p>
      </dgm:t>
    </dgm:pt>
    <dgm:pt modelId="{0D294ADB-EF11-D941-B290-D319254BF064}" type="sibTrans" cxnId="{CCC2C2EA-E3C8-7442-8E0D-C0B533A5BFDE}">
      <dgm:prSet/>
      <dgm:spPr/>
      <dgm:t>
        <a:bodyPr/>
        <a:lstStyle/>
        <a:p>
          <a:endParaRPr lang="en-US"/>
        </a:p>
      </dgm:t>
    </dgm:pt>
    <dgm:pt modelId="{865D233C-903B-9F4C-9226-AC6433E046AF}">
      <dgm:prSet phldrT="[Text]"/>
      <dgm:spPr>
        <a:solidFill>
          <a:schemeClr val="accent1">
            <a:alpha val="50000"/>
          </a:schemeClr>
        </a:solidFill>
      </dgm:spPr>
      <dgm:t>
        <a:bodyPr/>
        <a:lstStyle/>
        <a:p>
          <a:r>
            <a:rPr lang="en-US" b="1" dirty="0">
              <a:solidFill>
                <a:schemeClr val="bg1"/>
              </a:solidFill>
            </a:rPr>
            <a:t>Concrete</a:t>
          </a:r>
        </a:p>
      </dgm:t>
    </dgm:pt>
    <dgm:pt modelId="{67884939-1953-8944-996F-DC9AF84144E4}" type="parTrans" cxnId="{5AED5339-DC14-324C-85BB-F084E09E62DD}">
      <dgm:prSet/>
      <dgm:spPr/>
      <dgm:t>
        <a:bodyPr/>
        <a:lstStyle/>
        <a:p>
          <a:endParaRPr lang="en-US"/>
        </a:p>
      </dgm:t>
    </dgm:pt>
    <dgm:pt modelId="{95730D6A-BF57-8149-A562-F4DF03615C2D}" type="sibTrans" cxnId="{5AED5339-DC14-324C-85BB-F084E09E62DD}">
      <dgm:prSet/>
      <dgm:spPr/>
      <dgm:t>
        <a:bodyPr/>
        <a:lstStyle/>
        <a:p>
          <a:endParaRPr lang="en-US"/>
        </a:p>
      </dgm:t>
    </dgm:pt>
    <dgm:pt modelId="{ABB0EE10-8504-404A-8824-5F22425D91BF}" type="pres">
      <dgm:prSet presAssocID="{C2DCDBC5-95E9-4F42-8754-6810EB41A3B6}" presName="compositeShape" presStyleCnt="0">
        <dgm:presLayoutVars>
          <dgm:chMax val="7"/>
          <dgm:dir/>
          <dgm:resizeHandles val="exact"/>
        </dgm:presLayoutVars>
      </dgm:prSet>
      <dgm:spPr/>
    </dgm:pt>
    <dgm:pt modelId="{93E056BD-4766-394C-A4DC-5E4C2451228E}" type="pres">
      <dgm:prSet presAssocID="{2EC81A35-8D57-124B-ABCE-2ABCF936B667}" presName="circ1" presStyleLbl="vennNode1" presStyleIdx="0" presStyleCnt="3" custScaleX="169481" custScaleY="92938" custLinFactNeighborX="-1461" custLinFactNeighborY="-35450"/>
      <dgm:spPr/>
    </dgm:pt>
    <dgm:pt modelId="{9EC0FAFF-6CE3-7640-BE7A-52C4AF5538E2}" type="pres">
      <dgm:prSet presAssocID="{2EC81A35-8D57-124B-ABCE-2ABCF936B667}" presName="circ1Tx" presStyleLbl="revTx" presStyleIdx="0" presStyleCnt="0">
        <dgm:presLayoutVars>
          <dgm:chMax val="0"/>
          <dgm:chPref val="0"/>
          <dgm:bulletEnabled val="1"/>
        </dgm:presLayoutVars>
      </dgm:prSet>
      <dgm:spPr/>
    </dgm:pt>
    <dgm:pt modelId="{E0F896BF-E8D9-2145-B631-F874C101A436}" type="pres">
      <dgm:prSet presAssocID="{E47640B8-E388-6141-8043-F310278C03B2}" presName="circ2" presStyleLbl="vennNode1" presStyleIdx="1" presStyleCnt="3" custScaleX="153807" custLinFactNeighborX="30195" custLinFactNeighborY="-12709"/>
      <dgm:spPr/>
    </dgm:pt>
    <dgm:pt modelId="{524DE1D1-1650-674C-AA9B-4DB5A8E1AD84}" type="pres">
      <dgm:prSet presAssocID="{E47640B8-E388-6141-8043-F310278C03B2}" presName="circ2Tx" presStyleLbl="revTx" presStyleIdx="0" presStyleCnt="0">
        <dgm:presLayoutVars>
          <dgm:chMax val="0"/>
          <dgm:chPref val="0"/>
          <dgm:bulletEnabled val="1"/>
        </dgm:presLayoutVars>
      </dgm:prSet>
      <dgm:spPr/>
    </dgm:pt>
    <dgm:pt modelId="{DDAD003A-79BB-F54B-8024-DA7A6A25F4EE}" type="pres">
      <dgm:prSet presAssocID="{865D233C-903B-9F4C-9226-AC6433E046AF}" presName="circ3" presStyleLbl="vennNode1" presStyleIdx="2" presStyleCnt="3" custScaleX="153807" custScaleY="95170" custLinFactNeighborX="-29221" custLinFactNeighborY="-9740"/>
      <dgm:spPr/>
    </dgm:pt>
    <dgm:pt modelId="{337EDADF-F20D-C040-81EA-8B0554C72AC2}" type="pres">
      <dgm:prSet presAssocID="{865D233C-903B-9F4C-9226-AC6433E046AF}" presName="circ3Tx" presStyleLbl="revTx" presStyleIdx="0" presStyleCnt="0">
        <dgm:presLayoutVars>
          <dgm:chMax val="0"/>
          <dgm:chPref val="0"/>
          <dgm:bulletEnabled val="1"/>
        </dgm:presLayoutVars>
      </dgm:prSet>
      <dgm:spPr/>
    </dgm:pt>
  </dgm:ptLst>
  <dgm:cxnLst>
    <dgm:cxn modelId="{12092517-5104-4E47-AA91-BAE4B078D131}" type="presOf" srcId="{E47640B8-E388-6141-8043-F310278C03B2}" destId="{524DE1D1-1650-674C-AA9B-4DB5A8E1AD84}" srcOrd="1" destOrd="0" presId="urn:microsoft.com/office/officeart/2005/8/layout/venn1"/>
    <dgm:cxn modelId="{A6A82D32-5503-8048-AC73-9660CD471219}" type="presOf" srcId="{2EC81A35-8D57-124B-ABCE-2ABCF936B667}" destId="{93E056BD-4766-394C-A4DC-5E4C2451228E}" srcOrd="0" destOrd="0" presId="urn:microsoft.com/office/officeart/2005/8/layout/venn1"/>
    <dgm:cxn modelId="{5AED5339-DC14-324C-85BB-F084E09E62DD}" srcId="{C2DCDBC5-95E9-4F42-8754-6810EB41A3B6}" destId="{865D233C-903B-9F4C-9226-AC6433E046AF}" srcOrd="2" destOrd="0" parTransId="{67884939-1953-8944-996F-DC9AF84144E4}" sibTransId="{95730D6A-BF57-8149-A562-F4DF03615C2D}"/>
    <dgm:cxn modelId="{16A28D3E-887B-C046-8C91-D7C48900E96E}" type="presOf" srcId="{E47640B8-E388-6141-8043-F310278C03B2}" destId="{E0F896BF-E8D9-2145-B631-F874C101A436}" srcOrd="0" destOrd="0" presId="urn:microsoft.com/office/officeart/2005/8/layout/venn1"/>
    <dgm:cxn modelId="{E3451269-120F-D54C-82D5-2440840CFA45}" type="presOf" srcId="{2EC81A35-8D57-124B-ABCE-2ABCF936B667}" destId="{9EC0FAFF-6CE3-7640-BE7A-52C4AF5538E2}" srcOrd="1" destOrd="0" presId="urn:microsoft.com/office/officeart/2005/8/layout/venn1"/>
    <dgm:cxn modelId="{12F5B06A-E124-8741-9AC1-BBFB4DF4F6A2}" type="presOf" srcId="{865D233C-903B-9F4C-9226-AC6433E046AF}" destId="{DDAD003A-79BB-F54B-8024-DA7A6A25F4EE}" srcOrd="0" destOrd="0" presId="urn:microsoft.com/office/officeart/2005/8/layout/venn1"/>
    <dgm:cxn modelId="{FB8C29D6-657F-7347-9691-7C1B684B2B1E}" srcId="{C2DCDBC5-95E9-4F42-8754-6810EB41A3B6}" destId="{2EC81A35-8D57-124B-ABCE-2ABCF936B667}" srcOrd="0" destOrd="0" parTransId="{93BFC6B5-0E63-324A-B30F-A7A171F4E817}" sibTransId="{4F34C741-B58B-8E44-B2B7-D1B3810C9DFD}"/>
    <dgm:cxn modelId="{E830D1E2-D145-C94B-8694-781B5FDD292F}" type="presOf" srcId="{865D233C-903B-9F4C-9226-AC6433E046AF}" destId="{337EDADF-F20D-C040-81EA-8B0554C72AC2}" srcOrd="1" destOrd="0" presId="urn:microsoft.com/office/officeart/2005/8/layout/venn1"/>
    <dgm:cxn modelId="{9269E7E8-BBCD-EC47-9599-FF4A7F5747BE}" type="presOf" srcId="{C2DCDBC5-95E9-4F42-8754-6810EB41A3B6}" destId="{ABB0EE10-8504-404A-8824-5F22425D91BF}" srcOrd="0" destOrd="0" presId="urn:microsoft.com/office/officeart/2005/8/layout/venn1"/>
    <dgm:cxn modelId="{CCC2C2EA-E3C8-7442-8E0D-C0B533A5BFDE}" srcId="{C2DCDBC5-95E9-4F42-8754-6810EB41A3B6}" destId="{E47640B8-E388-6141-8043-F310278C03B2}" srcOrd="1" destOrd="0" parTransId="{57A28E9E-379A-074C-978F-D701171A9D16}" sibTransId="{0D294ADB-EF11-D941-B290-D319254BF064}"/>
    <dgm:cxn modelId="{694BA54E-F73E-BC4F-A096-518E5B6FD1CD}" type="presParOf" srcId="{ABB0EE10-8504-404A-8824-5F22425D91BF}" destId="{93E056BD-4766-394C-A4DC-5E4C2451228E}" srcOrd="0" destOrd="0" presId="urn:microsoft.com/office/officeart/2005/8/layout/venn1"/>
    <dgm:cxn modelId="{7C1E965F-5319-2D46-B2E2-E01599612A47}" type="presParOf" srcId="{ABB0EE10-8504-404A-8824-5F22425D91BF}" destId="{9EC0FAFF-6CE3-7640-BE7A-52C4AF5538E2}" srcOrd="1" destOrd="0" presId="urn:microsoft.com/office/officeart/2005/8/layout/venn1"/>
    <dgm:cxn modelId="{4B6500FD-99A2-C540-8007-4DDD306551F6}" type="presParOf" srcId="{ABB0EE10-8504-404A-8824-5F22425D91BF}" destId="{E0F896BF-E8D9-2145-B631-F874C101A436}" srcOrd="2" destOrd="0" presId="urn:microsoft.com/office/officeart/2005/8/layout/venn1"/>
    <dgm:cxn modelId="{5433925E-4068-3B45-8E98-EDB91A7AD826}" type="presParOf" srcId="{ABB0EE10-8504-404A-8824-5F22425D91BF}" destId="{524DE1D1-1650-674C-AA9B-4DB5A8E1AD84}" srcOrd="3" destOrd="0" presId="urn:microsoft.com/office/officeart/2005/8/layout/venn1"/>
    <dgm:cxn modelId="{2EE443CB-EF24-DE46-85E1-E06D0760C1D8}" type="presParOf" srcId="{ABB0EE10-8504-404A-8824-5F22425D91BF}" destId="{DDAD003A-79BB-F54B-8024-DA7A6A25F4EE}" srcOrd="4" destOrd="0" presId="urn:microsoft.com/office/officeart/2005/8/layout/venn1"/>
    <dgm:cxn modelId="{D322578F-A848-DA4C-9B6F-8B5A52AB9671}" type="presParOf" srcId="{ABB0EE10-8504-404A-8824-5F22425D91BF}" destId="{337EDADF-F20D-C040-81EA-8B0554C72AC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C2DCDBC5-95E9-4F42-8754-6810EB41A3B6}" type="doc">
      <dgm:prSet loTypeId="urn:microsoft.com/office/officeart/2005/8/layout/venn1" loCatId="process" qsTypeId="urn:microsoft.com/office/officeart/2005/8/quickstyle/simple1" qsCatId="simple" csTypeId="urn:microsoft.com/office/officeart/2005/8/colors/colorful3" csCatId="colorful" phldr="1"/>
      <dgm:spPr/>
      <dgm:t>
        <a:bodyPr/>
        <a:lstStyle/>
        <a:p>
          <a:endParaRPr lang="en-US"/>
        </a:p>
      </dgm:t>
    </dgm:pt>
    <dgm:pt modelId="{2EC81A35-8D57-124B-ABCE-2ABCF936B667}">
      <dgm:prSet phldrT="[Text]"/>
      <dgm:spPr>
        <a:solidFill>
          <a:schemeClr val="accent4">
            <a:alpha val="90000"/>
          </a:schemeClr>
        </a:solidFill>
      </dgm:spPr>
      <dgm:t>
        <a:bodyPr/>
        <a:lstStyle/>
        <a:p>
          <a:r>
            <a:rPr lang="en-US" b="1" dirty="0">
              <a:solidFill>
                <a:schemeClr val="bg1"/>
              </a:solidFill>
            </a:rPr>
            <a:t>Abstract</a:t>
          </a:r>
        </a:p>
      </dgm:t>
    </dgm:pt>
    <dgm:pt modelId="{93BFC6B5-0E63-324A-B30F-A7A171F4E817}" type="parTrans" cxnId="{FB8C29D6-657F-7347-9691-7C1B684B2B1E}">
      <dgm:prSet/>
      <dgm:spPr/>
      <dgm:t>
        <a:bodyPr/>
        <a:lstStyle/>
        <a:p>
          <a:endParaRPr lang="en-US"/>
        </a:p>
      </dgm:t>
    </dgm:pt>
    <dgm:pt modelId="{4F34C741-B58B-8E44-B2B7-D1B3810C9DFD}" type="sibTrans" cxnId="{FB8C29D6-657F-7347-9691-7C1B684B2B1E}">
      <dgm:prSet/>
      <dgm:spPr/>
      <dgm:t>
        <a:bodyPr/>
        <a:lstStyle/>
        <a:p>
          <a:endParaRPr lang="en-US"/>
        </a:p>
      </dgm:t>
    </dgm:pt>
    <dgm:pt modelId="{E47640B8-E388-6141-8043-F310278C03B2}">
      <dgm:prSet phldrT="[Text]"/>
      <dgm:spPr>
        <a:solidFill>
          <a:schemeClr val="accent6">
            <a:alpha val="50000"/>
          </a:schemeClr>
        </a:solidFill>
      </dgm:spPr>
      <dgm:t>
        <a:bodyPr/>
        <a:lstStyle/>
        <a:p>
          <a:r>
            <a:rPr lang="en-US" b="1" dirty="0">
              <a:solidFill>
                <a:schemeClr val="bg1"/>
              </a:solidFill>
            </a:rPr>
            <a:t>Representational</a:t>
          </a:r>
        </a:p>
      </dgm:t>
    </dgm:pt>
    <dgm:pt modelId="{57A28E9E-379A-074C-978F-D701171A9D16}" type="parTrans" cxnId="{CCC2C2EA-E3C8-7442-8E0D-C0B533A5BFDE}">
      <dgm:prSet/>
      <dgm:spPr/>
      <dgm:t>
        <a:bodyPr/>
        <a:lstStyle/>
        <a:p>
          <a:endParaRPr lang="en-US"/>
        </a:p>
      </dgm:t>
    </dgm:pt>
    <dgm:pt modelId="{0D294ADB-EF11-D941-B290-D319254BF064}" type="sibTrans" cxnId="{CCC2C2EA-E3C8-7442-8E0D-C0B533A5BFDE}">
      <dgm:prSet/>
      <dgm:spPr/>
      <dgm:t>
        <a:bodyPr/>
        <a:lstStyle/>
        <a:p>
          <a:endParaRPr lang="en-US"/>
        </a:p>
      </dgm:t>
    </dgm:pt>
    <dgm:pt modelId="{865D233C-903B-9F4C-9226-AC6433E046AF}">
      <dgm:prSet phldrT="[Text]"/>
      <dgm:spPr>
        <a:solidFill>
          <a:schemeClr val="accent1">
            <a:alpha val="50000"/>
          </a:schemeClr>
        </a:solidFill>
      </dgm:spPr>
      <dgm:t>
        <a:bodyPr/>
        <a:lstStyle/>
        <a:p>
          <a:r>
            <a:rPr lang="en-US" b="1" dirty="0">
              <a:solidFill>
                <a:schemeClr val="bg1"/>
              </a:solidFill>
            </a:rPr>
            <a:t>Concrete</a:t>
          </a:r>
        </a:p>
      </dgm:t>
    </dgm:pt>
    <dgm:pt modelId="{67884939-1953-8944-996F-DC9AF84144E4}" type="parTrans" cxnId="{5AED5339-DC14-324C-85BB-F084E09E62DD}">
      <dgm:prSet/>
      <dgm:spPr/>
      <dgm:t>
        <a:bodyPr/>
        <a:lstStyle/>
        <a:p>
          <a:endParaRPr lang="en-US"/>
        </a:p>
      </dgm:t>
    </dgm:pt>
    <dgm:pt modelId="{95730D6A-BF57-8149-A562-F4DF03615C2D}" type="sibTrans" cxnId="{5AED5339-DC14-324C-85BB-F084E09E62DD}">
      <dgm:prSet/>
      <dgm:spPr/>
      <dgm:t>
        <a:bodyPr/>
        <a:lstStyle/>
        <a:p>
          <a:endParaRPr lang="en-US"/>
        </a:p>
      </dgm:t>
    </dgm:pt>
    <dgm:pt modelId="{ABB0EE10-8504-404A-8824-5F22425D91BF}" type="pres">
      <dgm:prSet presAssocID="{C2DCDBC5-95E9-4F42-8754-6810EB41A3B6}" presName="compositeShape" presStyleCnt="0">
        <dgm:presLayoutVars>
          <dgm:chMax val="7"/>
          <dgm:dir/>
          <dgm:resizeHandles val="exact"/>
        </dgm:presLayoutVars>
      </dgm:prSet>
      <dgm:spPr/>
    </dgm:pt>
    <dgm:pt modelId="{93E056BD-4766-394C-A4DC-5E4C2451228E}" type="pres">
      <dgm:prSet presAssocID="{2EC81A35-8D57-124B-ABCE-2ABCF936B667}" presName="circ1" presStyleLbl="vennNode1" presStyleIdx="0" presStyleCnt="3" custScaleX="169481" custScaleY="92938" custLinFactNeighborX="-1461" custLinFactNeighborY="-35450"/>
      <dgm:spPr/>
    </dgm:pt>
    <dgm:pt modelId="{9EC0FAFF-6CE3-7640-BE7A-52C4AF5538E2}" type="pres">
      <dgm:prSet presAssocID="{2EC81A35-8D57-124B-ABCE-2ABCF936B667}" presName="circ1Tx" presStyleLbl="revTx" presStyleIdx="0" presStyleCnt="0">
        <dgm:presLayoutVars>
          <dgm:chMax val="0"/>
          <dgm:chPref val="0"/>
          <dgm:bulletEnabled val="1"/>
        </dgm:presLayoutVars>
      </dgm:prSet>
      <dgm:spPr/>
    </dgm:pt>
    <dgm:pt modelId="{E0F896BF-E8D9-2145-B631-F874C101A436}" type="pres">
      <dgm:prSet presAssocID="{E47640B8-E388-6141-8043-F310278C03B2}" presName="circ2" presStyleLbl="vennNode1" presStyleIdx="1" presStyleCnt="3" custScaleX="153807" custLinFactNeighborX="30195" custLinFactNeighborY="-12709"/>
      <dgm:spPr/>
    </dgm:pt>
    <dgm:pt modelId="{524DE1D1-1650-674C-AA9B-4DB5A8E1AD84}" type="pres">
      <dgm:prSet presAssocID="{E47640B8-E388-6141-8043-F310278C03B2}" presName="circ2Tx" presStyleLbl="revTx" presStyleIdx="0" presStyleCnt="0">
        <dgm:presLayoutVars>
          <dgm:chMax val="0"/>
          <dgm:chPref val="0"/>
          <dgm:bulletEnabled val="1"/>
        </dgm:presLayoutVars>
      </dgm:prSet>
      <dgm:spPr/>
    </dgm:pt>
    <dgm:pt modelId="{DDAD003A-79BB-F54B-8024-DA7A6A25F4EE}" type="pres">
      <dgm:prSet presAssocID="{865D233C-903B-9F4C-9226-AC6433E046AF}" presName="circ3" presStyleLbl="vennNode1" presStyleIdx="2" presStyleCnt="3" custScaleX="153807" custScaleY="95170" custLinFactNeighborX="-29221" custLinFactNeighborY="-9740"/>
      <dgm:spPr/>
    </dgm:pt>
    <dgm:pt modelId="{337EDADF-F20D-C040-81EA-8B0554C72AC2}" type="pres">
      <dgm:prSet presAssocID="{865D233C-903B-9F4C-9226-AC6433E046AF}" presName="circ3Tx" presStyleLbl="revTx" presStyleIdx="0" presStyleCnt="0">
        <dgm:presLayoutVars>
          <dgm:chMax val="0"/>
          <dgm:chPref val="0"/>
          <dgm:bulletEnabled val="1"/>
        </dgm:presLayoutVars>
      </dgm:prSet>
      <dgm:spPr/>
    </dgm:pt>
  </dgm:ptLst>
  <dgm:cxnLst>
    <dgm:cxn modelId="{B5CF3E0C-D3FF-CD4F-B88C-2D326DEEED2F}" type="presOf" srcId="{2EC81A35-8D57-124B-ABCE-2ABCF936B667}" destId="{93E056BD-4766-394C-A4DC-5E4C2451228E}" srcOrd="0" destOrd="0" presId="urn:microsoft.com/office/officeart/2005/8/layout/venn1"/>
    <dgm:cxn modelId="{C2ED551D-8C35-254E-BD20-17C30DCA228D}" type="presOf" srcId="{E47640B8-E388-6141-8043-F310278C03B2}" destId="{E0F896BF-E8D9-2145-B631-F874C101A436}" srcOrd="0" destOrd="0" presId="urn:microsoft.com/office/officeart/2005/8/layout/venn1"/>
    <dgm:cxn modelId="{CDE2A72A-3561-2746-B63B-B08903E6F31C}" type="presOf" srcId="{E47640B8-E388-6141-8043-F310278C03B2}" destId="{524DE1D1-1650-674C-AA9B-4DB5A8E1AD84}" srcOrd="1" destOrd="0" presId="urn:microsoft.com/office/officeart/2005/8/layout/venn1"/>
    <dgm:cxn modelId="{5AED5339-DC14-324C-85BB-F084E09E62DD}" srcId="{C2DCDBC5-95E9-4F42-8754-6810EB41A3B6}" destId="{865D233C-903B-9F4C-9226-AC6433E046AF}" srcOrd="2" destOrd="0" parTransId="{67884939-1953-8944-996F-DC9AF84144E4}" sibTransId="{95730D6A-BF57-8149-A562-F4DF03615C2D}"/>
    <dgm:cxn modelId="{68A0646A-8A4B-E242-A431-506C88EAF402}" type="presOf" srcId="{865D233C-903B-9F4C-9226-AC6433E046AF}" destId="{337EDADF-F20D-C040-81EA-8B0554C72AC2}" srcOrd="1" destOrd="0" presId="urn:microsoft.com/office/officeart/2005/8/layout/venn1"/>
    <dgm:cxn modelId="{4EE9C16C-C1DF-334C-AE32-E3F0CE15B7D1}" type="presOf" srcId="{C2DCDBC5-95E9-4F42-8754-6810EB41A3B6}" destId="{ABB0EE10-8504-404A-8824-5F22425D91BF}" srcOrd="0" destOrd="0" presId="urn:microsoft.com/office/officeart/2005/8/layout/venn1"/>
    <dgm:cxn modelId="{A1A5EF94-D73D-1A46-9E17-86E4F6600E0E}" type="presOf" srcId="{2EC81A35-8D57-124B-ABCE-2ABCF936B667}" destId="{9EC0FAFF-6CE3-7640-BE7A-52C4AF5538E2}" srcOrd="1" destOrd="0" presId="urn:microsoft.com/office/officeart/2005/8/layout/venn1"/>
    <dgm:cxn modelId="{ABF3AAC2-1D37-334B-867D-12A9B9FB0AA3}" type="presOf" srcId="{865D233C-903B-9F4C-9226-AC6433E046AF}" destId="{DDAD003A-79BB-F54B-8024-DA7A6A25F4EE}" srcOrd="0" destOrd="0" presId="urn:microsoft.com/office/officeart/2005/8/layout/venn1"/>
    <dgm:cxn modelId="{FB8C29D6-657F-7347-9691-7C1B684B2B1E}" srcId="{C2DCDBC5-95E9-4F42-8754-6810EB41A3B6}" destId="{2EC81A35-8D57-124B-ABCE-2ABCF936B667}" srcOrd="0" destOrd="0" parTransId="{93BFC6B5-0E63-324A-B30F-A7A171F4E817}" sibTransId="{4F34C741-B58B-8E44-B2B7-D1B3810C9DFD}"/>
    <dgm:cxn modelId="{CCC2C2EA-E3C8-7442-8E0D-C0B533A5BFDE}" srcId="{C2DCDBC5-95E9-4F42-8754-6810EB41A3B6}" destId="{E47640B8-E388-6141-8043-F310278C03B2}" srcOrd="1" destOrd="0" parTransId="{57A28E9E-379A-074C-978F-D701171A9D16}" sibTransId="{0D294ADB-EF11-D941-B290-D319254BF064}"/>
    <dgm:cxn modelId="{33BCE44F-5DDB-B444-A3C1-4F4C2D2C0DD4}" type="presParOf" srcId="{ABB0EE10-8504-404A-8824-5F22425D91BF}" destId="{93E056BD-4766-394C-A4DC-5E4C2451228E}" srcOrd="0" destOrd="0" presId="urn:microsoft.com/office/officeart/2005/8/layout/venn1"/>
    <dgm:cxn modelId="{5350AB37-54DD-AD48-9481-CA0B6E94855B}" type="presParOf" srcId="{ABB0EE10-8504-404A-8824-5F22425D91BF}" destId="{9EC0FAFF-6CE3-7640-BE7A-52C4AF5538E2}" srcOrd="1" destOrd="0" presId="urn:microsoft.com/office/officeart/2005/8/layout/venn1"/>
    <dgm:cxn modelId="{39893245-D654-F041-A004-EE08E99F6FEF}" type="presParOf" srcId="{ABB0EE10-8504-404A-8824-5F22425D91BF}" destId="{E0F896BF-E8D9-2145-B631-F874C101A436}" srcOrd="2" destOrd="0" presId="urn:microsoft.com/office/officeart/2005/8/layout/venn1"/>
    <dgm:cxn modelId="{DC73FAF6-5E98-594D-B621-8163549A5F8C}" type="presParOf" srcId="{ABB0EE10-8504-404A-8824-5F22425D91BF}" destId="{524DE1D1-1650-674C-AA9B-4DB5A8E1AD84}" srcOrd="3" destOrd="0" presId="urn:microsoft.com/office/officeart/2005/8/layout/venn1"/>
    <dgm:cxn modelId="{F5C05519-E45E-7C4F-993E-97066E70C3A4}" type="presParOf" srcId="{ABB0EE10-8504-404A-8824-5F22425D91BF}" destId="{DDAD003A-79BB-F54B-8024-DA7A6A25F4EE}" srcOrd="4" destOrd="0" presId="urn:microsoft.com/office/officeart/2005/8/layout/venn1"/>
    <dgm:cxn modelId="{B200AFD2-5493-B246-9AF3-BDB53B28B997}" type="presParOf" srcId="{ABB0EE10-8504-404A-8824-5F22425D91BF}" destId="{337EDADF-F20D-C040-81EA-8B0554C72AC2}"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2DCDBC5-95E9-4F42-8754-6810EB41A3B6}" type="doc">
      <dgm:prSet loTypeId="urn:microsoft.com/office/officeart/2005/8/layout/venn1" loCatId="process" qsTypeId="urn:microsoft.com/office/officeart/2005/8/quickstyle/simple1" qsCatId="simple" csTypeId="urn:microsoft.com/office/officeart/2005/8/colors/colorful3" csCatId="colorful" phldr="1"/>
      <dgm:spPr/>
      <dgm:t>
        <a:bodyPr/>
        <a:lstStyle/>
        <a:p>
          <a:endParaRPr lang="en-US"/>
        </a:p>
      </dgm:t>
    </dgm:pt>
    <dgm:pt modelId="{2EC81A35-8D57-124B-ABCE-2ABCF936B667}">
      <dgm:prSet phldrT="[Text]"/>
      <dgm:spPr>
        <a:solidFill>
          <a:schemeClr val="accent4">
            <a:alpha val="90000"/>
          </a:schemeClr>
        </a:solidFill>
      </dgm:spPr>
      <dgm:t>
        <a:bodyPr/>
        <a:lstStyle/>
        <a:p>
          <a:r>
            <a:rPr lang="en-US" b="1" dirty="0">
              <a:solidFill>
                <a:schemeClr val="bg1"/>
              </a:solidFill>
            </a:rPr>
            <a:t>Abstract</a:t>
          </a:r>
        </a:p>
      </dgm:t>
    </dgm:pt>
    <dgm:pt modelId="{93BFC6B5-0E63-324A-B30F-A7A171F4E817}" type="parTrans" cxnId="{FB8C29D6-657F-7347-9691-7C1B684B2B1E}">
      <dgm:prSet/>
      <dgm:spPr/>
      <dgm:t>
        <a:bodyPr/>
        <a:lstStyle/>
        <a:p>
          <a:endParaRPr lang="en-US"/>
        </a:p>
      </dgm:t>
    </dgm:pt>
    <dgm:pt modelId="{4F34C741-B58B-8E44-B2B7-D1B3810C9DFD}" type="sibTrans" cxnId="{FB8C29D6-657F-7347-9691-7C1B684B2B1E}">
      <dgm:prSet/>
      <dgm:spPr/>
      <dgm:t>
        <a:bodyPr/>
        <a:lstStyle/>
        <a:p>
          <a:endParaRPr lang="en-US"/>
        </a:p>
      </dgm:t>
    </dgm:pt>
    <dgm:pt modelId="{E47640B8-E388-6141-8043-F310278C03B2}">
      <dgm:prSet phldrT="[Text]"/>
      <dgm:spPr>
        <a:solidFill>
          <a:schemeClr val="accent6">
            <a:alpha val="50000"/>
          </a:schemeClr>
        </a:solidFill>
      </dgm:spPr>
      <dgm:t>
        <a:bodyPr/>
        <a:lstStyle/>
        <a:p>
          <a:r>
            <a:rPr lang="en-US" b="1" dirty="0">
              <a:solidFill>
                <a:schemeClr val="bg1"/>
              </a:solidFill>
            </a:rPr>
            <a:t>Representational</a:t>
          </a:r>
        </a:p>
      </dgm:t>
    </dgm:pt>
    <dgm:pt modelId="{57A28E9E-379A-074C-978F-D701171A9D16}" type="parTrans" cxnId="{CCC2C2EA-E3C8-7442-8E0D-C0B533A5BFDE}">
      <dgm:prSet/>
      <dgm:spPr/>
      <dgm:t>
        <a:bodyPr/>
        <a:lstStyle/>
        <a:p>
          <a:endParaRPr lang="en-US"/>
        </a:p>
      </dgm:t>
    </dgm:pt>
    <dgm:pt modelId="{0D294ADB-EF11-D941-B290-D319254BF064}" type="sibTrans" cxnId="{CCC2C2EA-E3C8-7442-8E0D-C0B533A5BFDE}">
      <dgm:prSet/>
      <dgm:spPr/>
      <dgm:t>
        <a:bodyPr/>
        <a:lstStyle/>
        <a:p>
          <a:endParaRPr lang="en-US"/>
        </a:p>
      </dgm:t>
    </dgm:pt>
    <dgm:pt modelId="{865D233C-903B-9F4C-9226-AC6433E046AF}">
      <dgm:prSet phldrT="[Text]"/>
      <dgm:spPr>
        <a:solidFill>
          <a:schemeClr val="accent1">
            <a:alpha val="50000"/>
          </a:schemeClr>
        </a:solidFill>
      </dgm:spPr>
      <dgm:t>
        <a:bodyPr/>
        <a:lstStyle/>
        <a:p>
          <a:r>
            <a:rPr lang="en-US" b="1" dirty="0">
              <a:solidFill>
                <a:schemeClr val="bg1"/>
              </a:solidFill>
            </a:rPr>
            <a:t>Concrete</a:t>
          </a:r>
        </a:p>
      </dgm:t>
    </dgm:pt>
    <dgm:pt modelId="{67884939-1953-8944-996F-DC9AF84144E4}" type="parTrans" cxnId="{5AED5339-DC14-324C-85BB-F084E09E62DD}">
      <dgm:prSet/>
      <dgm:spPr/>
      <dgm:t>
        <a:bodyPr/>
        <a:lstStyle/>
        <a:p>
          <a:endParaRPr lang="en-US"/>
        </a:p>
      </dgm:t>
    </dgm:pt>
    <dgm:pt modelId="{95730D6A-BF57-8149-A562-F4DF03615C2D}" type="sibTrans" cxnId="{5AED5339-DC14-324C-85BB-F084E09E62DD}">
      <dgm:prSet/>
      <dgm:spPr/>
      <dgm:t>
        <a:bodyPr/>
        <a:lstStyle/>
        <a:p>
          <a:endParaRPr lang="en-US"/>
        </a:p>
      </dgm:t>
    </dgm:pt>
    <dgm:pt modelId="{ABB0EE10-8504-404A-8824-5F22425D91BF}" type="pres">
      <dgm:prSet presAssocID="{C2DCDBC5-95E9-4F42-8754-6810EB41A3B6}" presName="compositeShape" presStyleCnt="0">
        <dgm:presLayoutVars>
          <dgm:chMax val="7"/>
          <dgm:dir/>
          <dgm:resizeHandles val="exact"/>
        </dgm:presLayoutVars>
      </dgm:prSet>
      <dgm:spPr/>
    </dgm:pt>
    <dgm:pt modelId="{93E056BD-4766-394C-A4DC-5E4C2451228E}" type="pres">
      <dgm:prSet presAssocID="{2EC81A35-8D57-124B-ABCE-2ABCF936B667}" presName="circ1" presStyleLbl="vennNode1" presStyleIdx="0" presStyleCnt="3" custScaleX="169481" custScaleY="92938" custLinFactNeighborX="-1461" custLinFactNeighborY="-35450"/>
      <dgm:spPr/>
    </dgm:pt>
    <dgm:pt modelId="{9EC0FAFF-6CE3-7640-BE7A-52C4AF5538E2}" type="pres">
      <dgm:prSet presAssocID="{2EC81A35-8D57-124B-ABCE-2ABCF936B667}" presName="circ1Tx" presStyleLbl="revTx" presStyleIdx="0" presStyleCnt="0">
        <dgm:presLayoutVars>
          <dgm:chMax val="0"/>
          <dgm:chPref val="0"/>
          <dgm:bulletEnabled val="1"/>
        </dgm:presLayoutVars>
      </dgm:prSet>
      <dgm:spPr/>
    </dgm:pt>
    <dgm:pt modelId="{E0F896BF-E8D9-2145-B631-F874C101A436}" type="pres">
      <dgm:prSet presAssocID="{E47640B8-E388-6141-8043-F310278C03B2}" presName="circ2" presStyleLbl="vennNode1" presStyleIdx="1" presStyleCnt="3" custScaleX="153807" custLinFactNeighborX="30195" custLinFactNeighborY="-12709"/>
      <dgm:spPr/>
    </dgm:pt>
    <dgm:pt modelId="{524DE1D1-1650-674C-AA9B-4DB5A8E1AD84}" type="pres">
      <dgm:prSet presAssocID="{E47640B8-E388-6141-8043-F310278C03B2}" presName="circ2Tx" presStyleLbl="revTx" presStyleIdx="0" presStyleCnt="0">
        <dgm:presLayoutVars>
          <dgm:chMax val="0"/>
          <dgm:chPref val="0"/>
          <dgm:bulletEnabled val="1"/>
        </dgm:presLayoutVars>
      </dgm:prSet>
      <dgm:spPr/>
    </dgm:pt>
    <dgm:pt modelId="{DDAD003A-79BB-F54B-8024-DA7A6A25F4EE}" type="pres">
      <dgm:prSet presAssocID="{865D233C-903B-9F4C-9226-AC6433E046AF}" presName="circ3" presStyleLbl="vennNode1" presStyleIdx="2" presStyleCnt="3" custScaleX="153807" custScaleY="95170" custLinFactNeighborX="-29221" custLinFactNeighborY="-9740"/>
      <dgm:spPr/>
    </dgm:pt>
    <dgm:pt modelId="{337EDADF-F20D-C040-81EA-8B0554C72AC2}" type="pres">
      <dgm:prSet presAssocID="{865D233C-903B-9F4C-9226-AC6433E046AF}" presName="circ3Tx" presStyleLbl="revTx" presStyleIdx="0" presStyleCnt="0">
        <dgm:presLayoutVars>
          <dgm:chMax val="0"/>
          <dgm:chPref val="0"/>
          <dgm:bulletEnabled val="1"/>
        </dgm:presLayoutVars>
      </dgm:prSet>
      <dgm:spPr/>
    </dgm:pt>
  </dgm:ptLst>
  <dgm:cxnLst>
    <dgm:cxn modelId="{D738540A-46E0-844E-B1B7-FF8CB62BF2CD}" type="presOf" srcId="{2EC81A35-8D57-124B-ABCE-2ABCF936B667}" destId="{9EC0FAFF-6CE3-7640-BE7A-52C4AF5538E2}" srcOrd="1" destOrd="0" presId="urn:microsoft.com/office/officeart/2005/8/layout/venn1"/>
    <dgm:cxn modelId="{4D1CF51C-D595-744F-8EAF-A7177D7BCAD0}" type="presOf" srcId="{C2DCDBC5-95E9-4F42-8754-6810EB41A3B6}" destId="{ABB0EE10-8504-404A-8824-5F22425D91BF}" srcOrd="0" destOrd="0" presId="urn:microsoft.com/office/officeart/2005/8/layout/venn1"/>
    <dgm:cxn modelId="{5AED5339-DC14-324C-85BB-F084E09E62DD}" srcId="{C2DCDBC5-95E9-4F42-8754-6810EB41A3B6}" destId="{865D233C-903B-9F4C-9226-AC6433E046AF}" srcOrd="2" destOrd="0" parTransId="{67884939-1953-8944-996F-DC9AF84144E4}" sibTransId="{95730D6A-BF57-8149-A562-F4DF03615C2D}"/>
    <dgm:cxn modelId="{4D5F006B-27E3-3140-92AB-CE452F9B27F1}" type="presOf" srcId="{E47640B8-E388-6141-8043-F310278C03B2}" destId="{E0F896BF-E8D9-2145-B631-F874C101A436}" srcOrd="0" destOrd="0" presId="urn:microsoft.com/office/officeart/2005/8/layout/venn1"/>
    <dgm:cxn modelId="{BC0F49AC-0B22-2847-A43E-3ACE9F8BBBB6}" type="presOf" srcId="{865D233C-903B-9F4C-9226-AC6433E046AF}" destId="{337EDADF-F20D-C040-81EA-8B0554C72AC2}" srcOrd="1" destOrd="0" presId="urn:microsoft.com/office/officeart/2005/8/layout/venn1"/>
    <dgm:cxn modelId="{EC2F86CB-EA0D-9E41-9561-DF495DE367FD}" type="presOf" srcId="{E47640B8-E388-6141-8043-F310278C03B2}" destId="{524DE1D1-1650-674C-AA9B-4DB5A8E1AD84}" srcOrd="1" destOrd="0" presId="urn:microsoft.com/office/officeart/2005/8/layout/venn1"/>
    <dgm:cxn modelId="{FB8C29D6-657F-7347-9691-7C1B684B2B1E}" srcId="{C2DCDBC5-95E9-4F42-8754-6810EB41A3B6}" destId="{2EC81A35-8D57-124B-ABCE-2ABCF936B667}" srcOrd="0" destOrd="0" parTransId="{93BFC6B5-0E63-324A-B30F-A7A171F4E817}" sibTransId="{4F34C741-B58B-8E44-B2B7-D1B3810C9DFD}"/>
    <dgm:cxn modelId="{71C9FDDC-F683-BD4B-B6B9-05AFB1213E5E}" type="presOf" srcId="{2EC81A35-8D57-124B-ABCE-2ABCF936B667}" destId="{93E056BD-4766-394C-A4DC-5E4C2451228E}" srcOrd="0" destOrd="0" presId="urn:microsoft.com/office/officeart/2005/8/layout/venn1"/>
    <dgm:cxn modelId="{856312E2-CB32-8F41-A5F5-52535681A73C}" type="presOf" srcId="{865D233C-903B-9F4C-9226-AC6433E046AF}" destId="{DDAD003A-79BB-F54B-8024-DA7A6A25F4EE}" srcOrd="0" destOrd="0" presId="urn:microsoft.com/office/officeart/2005/8/layout/venn1"/>
    <dgm:cxn modelId="{CCC2C2EA-E3C8-7442-8E0D-C0B533A5BFDE}" srcId="{C2DCDBC5-95E9-4F42-8754-6810EB41A3B6}" destId="{E47640B8-E388-6141-8043-F310278C03B2}" srcOrd="1" destOrd="0" parTransId="{57A28E9E-379A-074C-978F-D701171A9D16}" sibTransId="{0D294ADB-EF11-D941-B290-D319254BF064}"/>
    <dgm:cxn modelId="{DAB1B64C-92BA-C54B-9A5C-1D92B8C27A90}" type="presParOf" srcId="{ABB0EE10-8504-404A-8824-5F22425D91BF}" destId="{93E056BD-4766-394C-A4DC-5E4C2451228E}" srcOrd="0" destOrd="0" presId="urn:microsoft.com/office/officeart/2005/8/layout/venn1"/>
    <dgm:cxn modelId="{EC65D411-9C8E-C942-A7D0-BB10020E906C}" type="presParOf" srcId="{ABB0EE10-8504-404A-8824-5F22425D91BF}" destId="{9EC0FAFF-6CE3-7640-BE7A-52C4AF5538E2}" srcOrd="1" destOrd="0" presId="urn:microsoft.com/office/officeart/2005/8/layout/venn1"/>
    <dgm:cxn modelId="{009B2F75-D7EE-3740-AF8A-31534B7066EC}" type="presParOf" srcId="{ABB0EE10-8504-404A-8824-5F22425D91BF}" destId="{E0F896BF-E8D9-2145-B631-F874C101A436}" srcOrd="2" destOrd="0" presId="urn:microsoft.com/office/officeart/2005/8/layout/venn1"/>
    <dgm:cxn modelId="{794D59E8-3C45-C14A-89E0-998951D7711C}" type="presParOf" srcId="{ABB0EE10-8504-404A-8824-5F22425D91BF}" destId="{524DE1D1-1650-674C-AA9B-4DB5A8E1AD84}" srcOrd="3" destOrd="0" presId="urn:microsoft.com/office/officeart/2005/8/layout/venn1"/>
    <dgm:cxn modelId="{7946AF07-6282-B14F-A963-9EF0C291ABA7}" type="presParOf" srcId="{ABB0EE10-8504-404A-8824-5F22425D91BF}" destId="{DDAD003A-79BB-F54B-8024-DA7A6A25F4EE}" srcOrd="4" destOrd="0" presId="urn:microsoft.com/office/officeart/2005/8/layout/venn1"/>
    <dgm:cxn modelId="{894E89D4-1737-E845-B1E8-28B767678FA9}" type="presParOf" srcId="{ABB0EE10-8504-404A-8824-5F22425D91BF}" destId="{337EDADF-F20D-C040-81EA-8B0554C72AC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2DCDBC5-95E9-4F42-8754-6810EB41A3B6}" type="doc">
      <dgm:prSet loTypeId="urn:microsoft.com/office/officeart/2005/8/layout/venn1" loCatId="process" qsTypeId="urn:microsoft.com/office/officeart/2005/8/quickstyle/simple1" qsCatId="simple" csTypeId="urn:microsoft.com/office/officeart/2005/8/colors/colorful3" csCatId="colorful" phldr="1"/>
      <dgm:spPr/>
      <dgm:t>
        <a:bodyPr/>
        <a:lstStyle/>
        <a:p>
          <a:endParaRPr lang="en-US"/>
        </a:p>
      </dgm:t>
    </dgm:pt>
    <dgm:pt modelId="{2EC81A35-8D57-124B-ABCE-2ABCF936B667}">
      <dgm:prSet phldrT="[Text]"/>
      <dgm:spPr>
        <a:solidFill>
          <a:schemeClr val="accent4">
            <a:alpha val="90000"/>
          </a:schemeClr>
        </a:solidFill>
      </dgm:spPr>
      <dgm:t>
        <a:bodyPr/>
        <a:lstStyle/>
        <a:p>
          <a:r>
            <a:rPr lang="en-US" b="1" dirty="0">
              <a:solidFill>
                <a:schemeClr val="bg1"/>
              </a:solidFill>
            </a:rPr>
            <a:t>Abstract</a:t>
          </a:r>
        </a:p>
      </dgm:t>
    </dgm:pt>
    <dgm:pt modelId="{93BFC6B5-0E63-324A-B30F-A7A171F4E817}" type="parTrans" cxnId="{FB8C29D6-657F-7347-9691-7C1B684B2B1E}">
      <dgm:prSet/>
      <dgm:spPr/>
      <dgm:t>
        <a:bodyPr/>
        <a:lstStyle/>
        <a:p>
          <a:endParaRPr lang="en-US"/>
        </a:p>
      </dgm:t>
    </dgm:pt>
    <dgm:pt modelId="{4F34C741-B58B-8E44-B2B7-D1B3810C9DFD}" type="sibTrans" cxnId="{FB8C29D6-657F-7347-9691-7C1B684B2B1E}">
      <dgm:prSet/>
      <dgm:spPr/>
      <dgm:t>
        <a:bodyPr/>
        <a:lstStyle/>
        <a:p>
          <a:endParaRPr lang="en-US"/>
        </a:p>
      </dgm:t>
    </dgm:pt>
    <dgm:pt modelId="{E47640B8-E388-6141-8043-F310278C03B2}">
      <dgm:prSet phldrT="[Text]"/>
      <dgm:spPr>
        <a:solidFill>
          <a:schemeClr val="accent6">
            <a:alpha val="50000"/>
          </a:schemeClr>
        </a:solidFill>
      </dgm:spPr>
      <dgm:t>
        <a:bodyPr/>
        <a:lstStyle/>
        <a:p>
          <a:r>
            <a:rPr lang="en-US" b="1" dirty="0">
              <a:solidFill>
                <a:schemeClr val="bg1"/>
              </a:solidFill>
            </a:rPr>
            <a:t>Representational</a:t>
          </a:r>
        </a:p>
      </dgm:t>
    </dgm:pt>
    <dgm:pt modelId="{57A28E9E-379A-074C-978F-D701171A9D16}" type="parTrans" cxnId="{CCC2C2EA-E3C8-7442-8E0D-C0B533A5BFDE}">
      <dgm:prSet/>
      <dgm:spPr/>
      <dgm:t>
        <a:bodyPr/>
        <a:lstStyle/>
        <a:p>
          <a:endParaRPr lang="en-US"/>
        </a:p>
      </dgm:t>
    </dgm:pt>
    <dgm:pt modelId="{0D294ADB-EF11-D941-B290-D319254BF064}" type="sibTrans" cxnId="{CCC2C2EA-E3C8-7442-8E0D-C0B533A5BFDE}">
      <dgm:prSet/>
      <dgm:spPr/>
      <dgm:t>
        <a:bodyPr/>
        <a:lstStyle/>
        <a:p>
          <a:endParaRPr lang="en-US"/>
        </a:p>
      </dgm:t>
    </dgm:pt>
    <dgm:pt modelId="{865D233C-903B-9F4C-9226-AC6433E046AF}">
      <dgm:prSet phldrT="[Text]"/>
      <dgm:spPr>
        <a:solidFill>
          <a:schemeClr val="accent1">
            <a:alpha val="50000"/>
          </a:schemeClr>
        </a:solidFill>
      </dgm:spPr>
      <dgm:t>
        <a:bodyPr/>
        <a:lstStyle/>
        <a:p>
          <a:r>
            <a:rPr lang="en-US" b="1" dirty="0">
              <a:solidFill>
                <a:schemeClr val="bg1"/>
              </a:solidFill>
            </a:rPr>
            <a:t>Concrete</a:t>
          </a:r>
        </a:p>
      </dgm:t>
    </dgm:pt>
    <dgm:pt modelId="{67884939-1953-8944-996F-DC9AF84144E4}" type="parTrans" cxnId="{5AED5339-DC14-324C-85BB-F084E09E62DD}">
      <dgm:prSet/>
      <dgm:spPr/>
      <dgm:t>
        <a:bodyPr/>
        <a:lstStyle/>
        <a:p>
          <a:endParaRPr lang="en-US"/>
        </a:p>
      </dgm:t>
    </dgm:pt>
    <dgm:pt modelId="{95730D6A-BF57-8149-A562-F4DF03615C2D}" type="sibTrans" cxnId="{5AED5339-DC14-324C-85BB-F084E09E62DD}">
      <dgm:prSet/>
      <dgm:spPr/>
      <dgm:t>
        <a:bodyPr/>
        <a:lstStyle/>
        <a:p>
          <a:endParaRPr lang="en-US"/>
        </a:p>
      </dgm:t>
    </dgm:pt>
    <dgm:pt modelId="{ABB0EE10-8504-404A-8824-5F22425D91BF}" type="pres">
      <dgm:prSet presAssocID="{C2DCDBC5-95E9-4F42-8754-6810EB41A3B6}" presName="compositeShape" presStyleCnt="0">
        <dgm:presLayoutVars>
          <dgm:chMax val="7"/>
          <dgm:dir/>
          <dgm:resizeHandles val="exact"/>
        </dgm:presLayoutVars>
      </dgm:prSet>
      <dgm:spPr/>
    </dgm:pt>
    <dgm:pt modelId="{93E056BD-4766-394C-A4DC-5E4C2451228E}" type="pres">
      <dgm:prSet presAssocID="{2EC81A35-8D57-124B-ABCE-2ABCF936B667}" presName="circ1" presStyleLbl="vennNode1" presStyleIdx="0" presStyleCnt="3" custScaleX="169481" custScaleY="92938" custLinFactNeighborX="-1461" custLinFactNeighborY="-35450"/>
      <dgm:spPr/>
    </dgm:pt>
    <dgm:pt modelId="{9EC0FAFF-6CE3-7640-BE7A-52C4AF5538E2}" type="pres">
      <dgm:prSet presAssocID="{2EC81A35-8D57-124B-ABCE-2ABCF936B667}" presName="circ1Tx" presStyleLbl="revTx" presStyleIdx="0" presStyleCnt="0">
        <dgm:presLayoutVars>
          <dgm:chMax val="0"/>
          <dgm:chPref val="0"/>
          <dgm:bulletEnabled val="1"/>
        </dgm:presLayoutVars>
      </dgm:prSet>
      <dgm:spPr/>
    </dgm:pt>
    <dgm:pt modelId="{E0F896BF-E8D9-2145-B631-F874C101A436}" type="pres">
      <dgm:prSet presAssocID="{E47640B8-E388-6141-8043-F310278C03B2}" presName="circ2" presStyleLbl="vennNode1" presStyleIdx="1" presStyleCnt="3" custScaleX="153807" custLinFactNeighborX="30195" custLinFactNeighborY="-12709"/>
      <dgm:spPr/>
    </dgm:pt>
    <dgm:pt modelId="{524DE1D1-1650-674C-AA9B-4DB5A8E1AD84}" type="pres">
      <dgm:prSet presAssocID="{E47640B8-E388-6141-8043-F310278C03B2}" presName="circ2Tx" presStyleLbl="revTx" presStyleIdx="0" presStyleCnt="0">
        <dgm:presLayoutVars>
          <dgm:chMax val="0"/>
          <dgm:chPref val="0"/>
          <dgm:bulletEnabled val="1"/>
        </dgm:presLayoutVars>
      </dgm:prSet>
      <dgm:spPr/>
    </dgm:pt>
    <dgm:pt modelId="{DDAD003A-79BB-F54B-8024-DA7A6A25F4EE}" type="pres">
      <dgm:prSet presAssocID="{865D233C-903B-9F4C-9226-AC6433E046AF}" presName="circ3" presStyleLbl="vennNode1" presStyleIdx="2" presStyleCnt="3" custScaleX="153807" custScaleY="95170" custLinFactNeighborX="-29221" custLinFactNeighborY="-9740"/>
      <dgm:spPr/>
    </dgm:pt>
    <dgm:pt modelId="{337EDADF-F20D-C040-81EA-8B0554C72AC2}" type="pres">
      <dgm:prSet presAssocID="{865D233C-903B-9F4C-9226-AC6433E046AF}" presName="circ3Tx" presStyleLbl="revTx" presStyleIdx="0" presStyleCnt="0">
        <dgm:presLayoutVars>
          <dgm:chMax val="0"/>
          <dgm:chPref val="0"/>
          <dgm:bulletEnabled val="1"/>
        </dgm:presLayoutVars>
      </dgm:prSet>
      <dgm:spPr/>
    </dgm:pt>
  </dgm:ptLst>
  <dgm:cxnLst>
    <dgm:cxn modelId="{C2251623-196E-EE47-ACDA-856B56FE244B}" type="presOf" srcId="{865D233C-903B-9F4C-9226-AC6433E046AF}" destId="{337EDADF-F20D-C040-81EA-8B0554C72AC2}" srcOrd="1" destOrd="0" presId="urn:microsoft.com/office/officeart/2005/8/layout/venn1"/>
    <dgm:cxn modelId="{5AED5339-DC14-324C-85BB-F084E09E62DD}" srcId="{C2DCDBC5-95E9-4F42-8754-6810EB41A3B6}" destId="{865D233C-903B-9F4C-9226-AC6433E046AF}" srcOrd="2" destOrd="0" parTransId="{67884939-1953-8944-996F-DC9AF84144E4}" sibTransId="{95730D6A-BF57-8149-A562-F4DF03615C2D}"/>
    <dgm:cxn modelId="{D9CDB342-EC14-BD4B-89E0-1EFD8FE2C0BB}" type="presOf" srcId="{865D233C-903B-9F4C-9226-AC6433E046AF}" destId="{DDAD003A-79BB-F54B-8024-DA7A6A25F4EE}" srcOrd="0" destOrd="0" presId="urn:microsoft.com/office/officeart/2005/8/layout/venn1"/>
    <dgm:cxn modelId="{C6127A50-C165-8849-A588-34E65D19897D}" type="presOf" srcId="{2EC81A35-8D57-124B-ABCE-2ABCF936B667}" destId="{9EC0FAFF-6CE3-7640-BE7A-52C4AF5538E2}" srcOrd="1" destOrd="0" presId="urn:microsoft.com/office/officeart/2005/8/layout/venn1"/>
    <dgm:cxn modelId="{0283B588-6DC3-9742-8B45-AD71494561C5}" type="presOf" srcId="{E47640B8-E388-6141-8043-F310278C03B2}" destId="{524DE1D1-1650-674C-AA9B-4DB5A8E1AD84}" srcOrd="1" destOrd="0" presId="urn:microsoft.com/office/officeart/2005/8/layout/venn1"/>
    <dgm:cxn modelId="{FB8C29D6-657F-7347-9691-7C1B684B2B1E}" srcId="{C2DCDBC5-95E9-4F42-8754-6810EB41A3B6}" destId="{2EC81A35-8D57-124B-ABCE-2ABCF936B667}" srcOrd="0" destOrd="0" parTransId="{93BFC6B5-0E63-324A-B30F-A7A171F4E817}" sibTransId="{4F34C741-B58B-8E44-B2B7-D1B3810C9DFD}"/>
    <dgm:cxn modelId="{DEED75D9-FEF1-0441-97A0-63D8AAB3CE2D}" type="presOf" srcId="{E47640B8-E388-6141-8043-F310278C03B2}" destId="{E0F896BF-E8D9-2145-B631-F874C101A436}" srcOrd="0" destOrd="0" presId="urn:microsoft.com/office/officeart/2005/8/layout/venn1"/>
    <dgm:cxn modelId="{B3DCC1E7-3A42-0543-8381-DB6CC63AD6C6}" type="presOf" srcId="{C2DCDBC5-95E9-4F42-8754-6810EB41A3B6}" destId="{ABB0EE10-8504-404A-8824-5F22425D91BF}" srcOrd="0" destOrd="0" presId="urn:microsoft.com/office/officeart/2005/8/layout/venn1"/>
    <dgm:cxn modelId="{562855EA-DD69-374D-8626-75FCA62BB278}" type="presOf" srcId="{2EC81A35-8D57-124B-ABCE-2ABCF936B667}" destId="{93E056BD-4766-394C-A4DC-5E4C2451228E}" srcOrd="0" destOrd="0" presId="urn:microsoft.com/office/officeart/2005/8/layout/venn1"/>
    <dgm:cxn modelId="{CCC2C2EA-E3C8-7442-8E0D-C0B533A5BFDE}" srcId="{C2DCDBC5-95E9-4F42-8754-6810EB41A3B6}" destId="{E47640B8-E388-6141-8043-F310278C03B2}" srcOrd="1" destOrd="0" parTransId="{57A28E9E-379A-074C-978F-D701171A9D16}" sibTransId="{0D294ADB-EF11-D941-B290-D319254BF064}"/>
    <dgm:cxn modelId="{07AE95EF-98E4-C34E-AB10-6037FCAF7665}" type="presParOf" srcId="{ABB0EE10-8504-404A-8824-5F22425D91BF}" destId="{93E056BD-4766-394C-A4DC-5E4C2451228E}" srcOrd="0" destOrd="0" presId="urn:microsoft.com/office/officeart/2005/8/layout/venn1"/>
    <dgm:cxn modelId="{1546688C-15C6-F945-AB3D-7B7FAD53F4EB}" type="presParOf" srcId="{ABB0EE10-8504-404A-8824-5F22425D91BF}" destId="{9EC0FAFF-6CE3-7640-BE7A-52C4AF5538E2}" srcOrd="1" destOrd="0" presId="urn:microsoft.com/office/officeart/2005/8/layout/venn1"/>
    <dgm:cxn modelId="{FA36F0E0-A094-4B45-B261-F0BD1E3C2C0B}" type="presParOf" srcId="{ABB0EE10-8504-404A-8824-5F22425D91BF}" destId="{E0F896BF-E8D9-2145-B631-F874C101A436}" srcOrd="2" destOrd="0" presId="urn:microsoft.com/office/officeart/2005/8/layout/venn1"/>
    <dgm:cxn modelId="{5EC00DAE-9634-D640-828F-2125D5948D4C}" type="presParOf" srcId="{ABB0EE10-8504-404A-8824-5F22425D91BF}" destId="{524DE1D1-1650-674C-AA9B-4DB5A8E1AD84}" srcOrd="3" destOrd="0" presId="urn:microsoft.com/office/officeart/2005/8/layout/venn1"/>
    <dgm:cxn modelId="{92E7FDC3-A665-B847-979E-A164E828CCEE}" type="presParOf" srcId="{ABB0EE10-8504-404A-8824-5F22425D91BF}" destId="{DDAD003A-79BB-F54B-8024-DA7A6A25F4EE}" srcOrd="4" destOrd="0" presId="urn:microsoft.com/office/officeart/2005/8/layout/venn1"/>
    <dgm:cxn modelId="{411E544F-7F1F-6E46-B8B7-319036FE14E7}" type="presParOf" srcId="{ABB0EE10-8504-404A-8824-5F22425D91BF}" destId="{337EDADF-F20D-C040-81EA-8B0554C72AC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2DCDBC5-95E9-4F42-8754-6810EB41A3B6}" type="doc">
      <dgm:prSet loTypeId="urn:microsoft.com/office/officeart/2005/8/layout/venn1" loCatId="process" qsTypeId="urn:microsoft.com/office/officeart/2005/8/quickstyle/simple1" qsCatId="simple" csTypeId="urn:microsoft.com/office/officeart/2005/8/colors/colorful3" csCatId="colorful" phldr="1"/>
      <dgm:spPr/>
      <dgm:t>
        <a:bodyPr/>
        <a:lstStyle/>
        <a:p>
          <a:endParaRPr lang="en-US"/>
        </a:p>
      </dgm:t>
    </dgm:pt>
    <dgm:pt modelId="{2EC81A35-8D57-124B-ABCE-2ABCF936B667}">
      <dgm:prSet phldrT="[Text]"/>
      <dgm:spPr>
        <a:solidFill>
          <a:schemeClr val="accent4">
            <a:alpha val="90000"/>
          </a:schemeClr>
        </a:solidFill>
      </dgm:spPr>
      <dgm:t>
        <a:bodyPr/>
        <a:lstStyle/>
        <a:p>
          <a:r>
            <a:rPr lang="en-US" b="1" dirty="0">
              <a:solidFill>
                <a:schemeClr val="bg1"/>
              </a:solidFill>
            </a:rPr>
            <a:t>Abstract</a:t>
          </a:r>
        </a:p>
      </dgm:t>
    </dgm:pt>
    <dgm:pt modelId="{93BFC6B5-0E63-324A-B30F-A7A171F4E817}" type="parTrans" cxnId="{FB8C29D6-657F-7347-9691-7C1B684B2B1E}">
      <dgm:prSet/>
      <dgm:spPr/>
      <dgm:t>
        <a:bodyPr/>
        <a:lstStyle/>
        <a:p>
          <a:endParaRPr lang="en-US"/>
        </a:p>
      </dgm:t>
    </dgm:pt>
    <dgm:pt modelId="{4F34C741-B58B-8E44-B2B7-D1B3810C9DFD}" type="sibTrans" cxnId="{FB8C29D6-657F-7347-9691-7C1B684B2B1E}">
      <dgm:prSet/>
      <dgm:spPr/>
      <dgm:t>
        <a:bodyPr/>
        <a:lstStyle/>
        <a:p>
          <a:endParaRPr lang="en-US"/>
        </a:p>
      </dgm:t>
    </dgm:pt>
    <dgm:pt modelId="{E47640B8-E388-6141-8043-F310278C03B2}">
      <dgm:prSet phldrT="[Text]"/>
      <dgm:spPr>
        <a:solidFill>
          <a:schemeClr val="accent6">
            <a:alpha val="50000"/>
          </a:schemeClr>
        </a:solidFill>
      </dgm:spPr>
      <dgm:t>
        <a:bodyPr/>
        <a:lstStyle/>
        <a:p>
          <a:r>
            <a:rPr lang="en-US" b="1" dirty="0">
              <a:solidFill>
                <a:schemeClr val="bg1"/>
              </a:solidFill>
            </a:rPr>
            <a:t>Representational</a:t>
          </a:r>
        </a:p>
      </dgm:t>
    </dgm:pt>
    <dgm:pt modelId="{57A28E9E-379A-074C-978F-D701171A9D16}" type="parTrans" cxnId="{CCC2C2EA-E3C8-7442-8E0D-C0B533A5BFDE}">
      <dgm:prSet/>
      <dgm:spPr/>
      <dgm:t>
        <a:bodyPr/>
        <a:lstStyle/>
        <a:p>
          <a:endParaRPr lang="en-US"/>
        </a:p>
      </dgm:t>
    </dgm:pt>
    <dgm:pt modelId="{0D294ADB-EF11-D941-B290-D319254BF064}" type="sibTrans" cxnId="{CCC2C2EA-E3C8-7442-8E0D-C0B533A5BFDE}">
      <dgm:prSet/>
      <dgm:spPr/>
      <dgm:t>
        <a:bodyPr/>
        <a:lstStyle/>
        <a:p>
          <a:endParaRPr lang="en-US"/>
        </a:p>
      </dgm:t>
    </dgm:pt>
    <dgm:pt modelId="{865D233C-903B-9F4C-9226-AC6433E046AF}">
      <dgm:prSet phldrT="[Text]"/>
      <dgm:spPr>
        <a:solidFill>
          <a:schemeClr val="accent1">
            <a:alpha val="50000"/>
          </a:schemeClr>
        </a:solidFill>
      </dgm:spPr>
      <dgm:t>
        <a:bodyPr/>
        <a:lstStyle/>
        <a:p>
          <a:r>
            <a:rPr lang="en-US" b="1" dirty="0">
              <a:solidFill>
                <a:schemeClr val="bg1"/>
              </a:solidFill>
            </a:rPr>
            <a:t>Concrete</a:t>
          </a:r>
        </a:p>
      </dgm:t>
    </dgm:pt>
    <dgm:pt modelId="{67884939-1953-8944-996F-DC9AF84144E4}" type="parTrans" cxnId="{5AED5339-DC14-324C-85BB-F084E09E62DD}">
      <dgm:prSet/>
      <dgm:spPr/>
      <dgm:t>
        <a:bodyPr/>
        <a:lstStyle/>
        <a:p>
          <a:endParaRPr lang="en-US"/>
        </a:p>
      </dgm:t>
    </dgm:pt>
    <dgm:pt modelId="{95730D6A-BF57-8149-A562-F4DF03615C2D}" type="sibTrans" cxnId="{5AED5339-DC14-324C-85BB-F084E09E62DD}">
      <dgm:prSet/>
      <dgm:spPr/>
      <dgm:t>
        <a:bodyPr/>
        <a:lstStyle/>
        <a:p>
          <a:endParaRPr lang="en-US"/>
        </a:p>
      </dgm:t>
    </dgm:pt>
    <dgm:pt modelId="{ABB0EE10-8504-404A-8824-5F22425D91BF}" type="pres">
      <dgm:prSet presAssocID="{C2DCDBC5-95E9-4F42-8754-6810EB41A3B6}" presName="compositeShape" presStyleCnt="0">
        <dgm:presLayoutVars>
          <dgm:chMax val="7"/>
          <dgm:dir/>
          <dgm:resizeHandles val="exact"/>
        </dgm:presLayoutVars>
      </dgm:prSet>
      <dgm:spPr/>
    </dgm:pt>
    <dgm:pt modelId="{93E056BD-4766-394C-A4DC-5E4C2451228E}" type="pres">
      <dgm:prSet presAssocID="{2EC81A35-8D57-124B-ABCE-2ABCF936B667}" presName="circ1" presStyleLbl="vennNode1" presStyleIdx="0" presStyleCnt="3" custScaleX="169481" custScaleY="92938" custLinFactNeighborX="-1461" custLinFactNeighborY="-35450"/>
      <dgm:spPr/>
    </dgm:pt>
    <dgm:pt modelId="{9EC0FAFF-6CE3-7640-BE7A-52C4AF5538E2}" type="pres">
      <dgm:prSet presAssocID="{2EC81A35-8D57-124B-ABCE-2ABCF936B667}" presName="circ1Tx" presStyleLbl="revTx" presStyleIdx="0" presStyleCnt="0">
        <dgm:presLayoutVars>
          <dgm:chMax val="0"/>
          <dgm:chPref val="0"/>
          <dgm:bulletEnabled val="1"/>
        </dgm:presLayoutVars>
      </dgm:prSet>
      <dgm:spPr/>
    </dgm:pt>
    <dgm:pt modelId="{E0F896BF-E8D9-2145-B631-F874C101A436}" type="pres">
      <dgm:prSet presAssocID="{E47640B8-E388-6141-8043-F310278C03B2}" presName="circ2" presStyleLbl="vennNode1" presStyleIdx="1" presStyleCnt="3" custScaleX="153807" custLinFactNeighborX="30195" custLinFactNeighborY="-12709"/>
      <dgm:spPr/>
    </dgm:pt>
    <dgm:pt modelId="{524DE1D1-1650-674C-AA9B-4DB5A8E1AD84}" type="pres">
      <dgm:prSet presAssocID="{E47640B8-E388-6141-8043-F310278C03B2}" presName="circ2Tx" presStyleLbl="revTx" presStyleIdx="0" presStyleCnt="0">
        <dgm:presLayoutVars>
          <dgm:chMax val="0"/>
          <dgm:chPref val="0"/>
          <dgm:bulletEnabled val="1"/>
        </dgm:presLayoutVars>
      </dgm:prSet>
      <dgm:spPr/>
    </dgm:pt>
    <dgm:pt modelId="{DDAD003A-79BB-F54B-8024-DA7A6A25F4EE}" type="pres">
      <dgm:prSet presAssocID="{865D233C-903B-9F4C-9226-AC6433E046AF}" presName="circ3" presStyleLbl="vennNode1" presStyleIdx="2" presStyleCnt="3" custScaleX="153807" custScaleY="95170" custLinFactNeighborX="-29221" custLinFactNeighborY="-9740"/>
      <dgm:spPr/>
    </dgm:pt>
    <dgm:pt modelId="{337EDADF-F20D-C040-81EA-8B0554C72AC2}" type="pres">
      <dgm:prSet presAssocID="{865D233C-903B-9F4C-9226-AC6433E046AF}" presName="circ3Tx" presStyleLbl="revTx" presStyleIdx="0" presStyleCnt="0">
        <dgm:presLayoutVars>
          <dgm:chMax val="0"/>
          <dgm:chPref val="0"/>
          <dgm:bulletEnabled val="1"/>
        </dgm:presLayoutVars>
      </dgm:prSet>
      <dgm:spPr/>
    </dgm:pt>
  </dgm:ptLst>
  <dgm:cxnLst>
    <dgm:cxn modelId="{4329660A-D192-1044-B06E-A4AA252BB987}" type="presOf" srcId="{E47640B8-E388-6141-8043-F310278C03B2}" destId="{524DE1D1-1650-674C-AA9B-4DB5A8E1AD84}" srcOrd="1" destOrd="0" presId="urn:microsoft.com/office/officeart/2005/8/layout/venn1"/>
    <dgm:cxn modelId="{E2F1B50D-F6AE-4744-A635-E6DD7C35F7DF}" type="presOf" srcId="{865D233C-903B-9F4C-9226-AC6433E046AF}" destId="{337EDADF-F20D-C040-81EA-8B0554C72AC2}" srcOrd="1" destOrd="0" presId="urn:microsoft.com/office/officeart/2005/8/layout/venn1"/>
    <dgm:cxn modelId="{5AED5339-DC14-324C-85BB-F084E09E62DD}" srcId="{C2DCDBC5-95E9-4F42-8754-6810EB41A3B6}" destId="{865D233C-903B-9F4C-9226-AC6433E046AF}" srcOrd="2" destOrd="0" parTransId="{67884939-1953-8944-996F-DC9AF84144E4}" sibTransId="{95730D6A-BF57-8149-A562-F4DF03615C2D}"/>
    <dgm:cxn modelId="{7B10C668-5DAB-FA45-BE9B-7CF48C34385D}" type="presOf" srcId="{2EC81A35-8D57-124B-ABCE-2ABCF936B667}" destId="{93E056BD-4766-394C-A4DC-5E4C2451228E}" srcOrd="0" destOrd="0" presId="urn:microsoft.com/office/officeart/2005/8/layout/venn1"/>
    <dgm:cxn modelId="{5BE7536C-ACF1-AD4E-9AC3-87F5AAD87DBB}" type="presOf" srcId="{865D233C-903B-9F4C-9226-AC6433E046AF}" destId="{DDAD003A-79BB-F54B-8024-DA7A6A25F4EE}" srcOrd="0" destOrd="0" presId="urn:microsoft.com/office/officeart/2005/8/layout/venn1"/>
    <dgm:cxn modelId="{2502138D-3CCB-BE44-8711-3AE4D1D59A72}" type="presOf" srcId="{2EC81A35-8D57-124B-ABCE-2ABCF936B667}" destId="{9EC0FAFF-6CE3-7640-BE7A-52C4AF5538E2}" srcOrd="1" destOrd="0" presId="urn:microsoft.com/office/officeart/2005/8/layout/venn1"/>
    <dgm:cxn modelId="{F9A4AF92-0205-5641-B596-34CB2A01D7A2}" type="presOf" srcId="{E47640B8-E388-6141-8043-F310278C03B2}" destId="{E0F896BF-E8D9-2145-B631-F874C101A436}" srcOrd="0" destOrd="0" presId="urn:microsoft.com/office/officeart/2005/8/layout/venn1"/>
    <dgm:cxn modelId="{DEB335CC-45C6-C64E-8D72-A3BD53F1E2D7}" type="presOf" srcId="{C2DCDBC5-95E9-4F42-8754-6810EB41A3B6}" destId="{ABB0EE10-8504-404A-8824-5F22425D91BF}" srcOrd="0" destOrd="0" presId="urn:microsoft.com/office/officeart/2005/8/layout/venn1"/>
    <dgm:cxn modelId="{FB8C29D6-657F-7347-9691-7C1B684B2B1E}" srcId="{C2DCDBC5-95E9-4F42-8754-6810EB41A3B6}" destId="{2EC81A35-8D57-124B-ABCE-2ABCF936B667}" srcOrd="0" destOrd="0" parTransId="{93BFC6B5-0E63-324A-B30F-A7A171F4E817}" sibTransId="{4F34C741-B58B-8E44-B2B7-D1B3810C9DFD}"/>
    <dgm:cxn modelId="{CCC2C2EA-E3C8-7442-8E0D-C0B533A5BFDE}" srcId="{C2DCDBC5-95E9-4F42-8754-6810EB41A3B6}" destId="{E47640B8-E388-6141-8043-F310278C03B2}" srcOrd="1" destOrd="0" parTransId="{57A28E9E-379A-074C-978F-D701171A9D16}" sibTransId="{0D294ADB-EF11-D941-B290-D319254BF064}"/>
    <dgm:cxn modelId="{AED2DBCB-12FF-BA48-B5A0-DF5D3989336F}" type="presParOf" srcId="{ABB0EE10-8504-404A-8824-5F22425D91BF}" destId="{93E056BD-4766-394C-A4DC-5E4C2451228E}" srcOrd="0" destOrd="0" presId="urn:microsoft.com/office/officeart/2005/8/layout/venn1"/>
    <dgm:cxn modelId="{7C04822A-A85B-A248-8302-52D796F6DF65}" type="presParOf" srcId="{ABB0EE10-8504-404A-8824-5F22425D91BF}" destId="{9EC0FAFF-6CE3-7640-BE7A-52C4AF5538E2}" srcOrd="1" destOrd="0" presId="urn:microsoft.com/office/officeart/2005/8/layout/venn1"/>
    <dgm:cxn modelId="{162336D6-CAA4-9A4B-B241-04EA833F8387}" type="presParOf" srcId="{ABB0EE10-8504-404A-8824-5F22425D91BF}" destId="{E0F896BF-E8D9-2145-B631-F874C101A436}" srcOrd="2" destOrd="0" presId="urn:microsoft.com/office/officeart/2005/8/layout/venn1"/>
    <dgm:cxn modelId="{9B4FAB08-A19B-7446-BF0D-AF287F6DB687}" type="presParOf" srcId="{ABB0EE10-8504-404A-8824-5F22425D91BF}" destId="{524DE1D1-1650-674C-AA9B-4DB5A8E1AD84}" srcOrd="3" destOrd="0" presId="urn:microsoft.com/office/officeart/2005/8/layout/venn1"/>
    <dgm:cxn modelId="{15EE9E2C-7CAB-9143-8E81-81E20404EBB5}" type="presParOf" srcId="{ABB0EE10-8504-404A-8824-5F22425D91BF}" destId="{DDAD003A-79BB-F54B-8024-DA7A6A25F4EE}" srcOrd="4" destOrd="0" presId="urn:microsoft.com/office/officeart/2005/8/layout/venn1"/>
    <dgm:cxn modelId="{3767786B-2F28-594D-B449-9FF80C856A62}" type="presParOf" srcId="{ABB0EE10-8504-404A-8824-5F22425D91BF}" destId="{337EDADF-F20D-C040-81EA-8B0554C72AC2}" srcOrd="5"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C2DCDBC5-95E9-4F42-8754-6810EB41A3B6}" type="doc">
      <dgm:prSet loTypeId="urn:microsoft.com/office/officeart/2005/8/layout/venn1" loCatId="process" qsTypeId="urn:microsoft.com/office/officeart/2005/8/quickstyle/simple1" qsCatId="simple" csTypeId="urn:microsoft.com/office/officeart/2005/8/colors/colorful3" csCatId="colorful" phldr="1"/>
      <dgm:spPr/>
      <dgm:t>
        <a:bodyPr/>
        <a:lstStyle/>
        <a:p>
          <a:endParaRPr lang="en-US"/>
        </a:p>
      </dgm:t>
    </dgm:pt>
    <dgm:pt modelId="{2EC81A35-8D57-124B-ABCE-2ABCF936B667}">
      <dgm:prSet phldrT="[Text]"/>
      <dgm:spPr>
        <a:solidFill>
          <a:schemeClr val="accent4">
            <a:alpha val="90000"/>
          </a:schemeClr>
        </a:solidFill>
      </dgm:spPr>
      <dgm:t>
        <a:bodyPr/>
        <a:lstStyle/>
        <a:p>
          <a:r>
            <a:rPr lang="en-US" b="1" dirty="0">
              <a:solidFill>
                <a:schemeClr val="bg1"/>
              </a:solidFill>
            </a:rPr>
            <a:t>Abstract</a:t>
          </a:r>
        </a:p>
      </dgm:t>
    </dgm:pt>
    <dgm:pt modelId="{93BFC6B5-0E63-324A-B30F-A7A171F4E817}" type="parTrans" cxnId="{FB8C29D6-657F-7347-9691-7C1B684B2B1E}">
      <dgm:prSet/>
      <dgm:spPr/>
      <dgm:t>
        <a:bodyPr/>
        <a:lstStyle/>
        <a:p>
          <a:endParaRPr lang="en-US"/>
        </a:p>
      </dgm:t>
    </dgm:pt>
    <dgm:pt modelId="{4F34C741-B58B-8E44-B2B7-D1B3810C9DFD}" type="sibTrans" cxnId="{FB8C29D6-657F-7347-9691-7C1B684B2B1E}">
      <dgm:prSet/>
      <dgm:spPr/>
      <dgm:t>
        <a:bodyPr/>
        <a:lstStyle/>
        <a:p>
          <a:endParaRPr lang="en-US"/>
        </a:p>
      </dgm:t>
    </dgm:pt>
    <dgm:pt modelId="{E47640B8-E388-6141-8043-F310278C03B2}">
      <dgm:prSet phldrT="[Text]"/>
      <dgm:spPr>
        <a:solidFill>
          <a:schemeClr val="accent6">
            <a:alpha val="50000"/>
          </a:schemeClr>
        </a:solidFill>
      </dgm:spPr>
      <dgm:t>
        <a:bodyPr/>
        <a:lstStyle/>
        <a:p>
          <a:r>
            <a:rPr lang="en-US" b="1" dirty="0">
              <a:solidFill>
                <a:schemeClr val="bg1"/>
              </a:solidFill>
            </a:rPr>
            <a:t>Representational</a:t>
          </a:r>
        </a:p>
      </dgm:t>
    </dgm:pt>
    <dgm:pt modelId="{57A28E9E-379A-074C-978F-D701171A9D16}" type="parTrans" cxnId="{CCC2C2EA-E3C8-7442-8E0D-C0B533A5BFDE}">
      <dgm:prSet/>
      <dgm:spPr/>
      <dgm:t>
        <a:bodyPr/>
        <a:lstStyle/>
        <a:p>
          <a:endParaRPr lang="en-US"/>
        </a:p>
      </dgm:t>
    </dgm:pt>
    <dgm:pt modelId="{0D294ADB-EF11-D941-B290-D319254BF064}" type="sibTrans" cxnId="{CCC2C2EA-E3C8-7442-8E0D-C0B533A5BFDE}">
      <dgm:prSet/>
      <dgm:spPr/>
      <dgm:t>
        <a:bodyPr/>
        <a:lstStyle/>
        <a:p>
          <a:endParaRPr lang="en-US"/>
        </a:p>
      </dgm:t>
    </dgm:pt>
    <dgm:pt modelId="{865D233C-903B-9F4C-9226-AC6433E046AF}">
      <dgm:prSet phldrT="[Text]"/>
      <dgm:spPr>
        <a:solidFill>
          <a:schemeClr val="accent1">
            <a:alpha val="50000"/>
          </a:schemeClr>
        </a:solidFill>
      </dgm:spPr>
      <dgm:t>
        <a:bodyPr/>
        <a:lstStyle/>
        <a:p>
          <a:r>
            <a:rPr lang="en-US" b="1" dirty="0">
              <a:solidFill>
                <a:schemeClr val="bg1"/>
              </a:solidFill>
            </a:rPr>
            <a:t>Concrete</a:t>
          </a:r>
        </a:p>
      </dgm:t>
    </dgm:pt>
    <dgm:pt modelId="{67884939-1953-8944-996F-DC9AF84144E4}" type="parTrans" cxnId="{5AED5339-DC14-324C-85BB-F084E09E62DD}">
      <dgm:prSet/>
      <dgm:spPr/>
      <dgm:t>
        <a:bodyPr/>
        <a:lstStyle/>
        <a:p>
          <a:endParaRPr lang="en-US"/>
        </a:p>
      </dgm:t>
    </dgm:pt>
    <dgm:pt modelId="{95730D6A-BF57-8149-A562-F4DF03615C2D}" type="sibTrans" cxnId="{5AED5339-DC14-324C-85BB-F084E09E62DD}">
      <dgm:prSet/>
      <dgm:spPr/>
      <dgm:t>
        <a:bodyPr/>
        <a:lstStyle/>
        <a:p>
          <a:endParaRPr lang="en-US"/>
        </a:p>
      </dgm:t>
    </dgm:pt>
    <dgm:pt modelId="{ABB0EE10-8504-404A-8824-5F22425D91BF}" type="pres">
      <dgm:prSet presAssocID="{C2DCDBC5-95E9-4F42-8754-6810EB41A3B6}" presName="compositeShape" presStyleCnt="0">
        <dgm:presLayoutVars>
          <dgm:chMax val="7"/>
          <dgm:dir/>
          <dgm:resizeHandles val="exact"/>
        </dgm:presLayoutVars>
      </dgm:prSet>
      <dgm:spPr/>
    </dgm:pt>
    <dgm:pt modelId="{93E056BD-4766-394C-A4DC-5E4C2451228E}" type="pres">
      <dgm:prSet presAssocID="{2EC81A35-8D57-124B-ABCE-2ABCF936B667}" presName="circ1" presStyleLbl="vennNode1" presStyleIdx="0" presStyleCnt="3" custScaleX="169481" custScaleY="92938" custLinFactNeighborX="-1461" custLinFactNeighborY="-35450"/>
      <dgm:spPr/>
    </dgm:pt>
    <dgm:pt modelId="{9EC0FAFF-6CE3-7640-BE7A-52C4AF5538E2}" type="pres">
      <dgm:prSet presAssocID="{2EC81A35-8D57-124B-ABCE-2ABCF936B667}" presName="circ1Tx" presStyleLbl="revTx" presStyleIdx="0" presStyleCnt="0">
        <dgm:presLayoutVars>
          <dgm:chMax val="0"/>
          <dgm:chPref val="0"/>
          <dgm:bulletEnabled val="1"/>
        </dgm:presLayoutVars>
      </dgm:prSet>
      <dgm:spPr/>
    </dgm:pt>
    <dgm:pt modelId="{E0F896BF-E8D9-2145-B631-F874C101A436}" type="pres">
      <dgm:prSet presAssocID="{E47640B8-E388-6141-8043-F310278C03B2}" presName="circ2" presStyleLbl="vennNode1" presStyleIdx="1" presStyleCnt="3" custScaleX="153807" custLinFactNeighborX="30195" custLinFactNeighborY="-12709"/>
      <dgm:spPr/>
    </dgm:pt>
    <dgm:pt modelId="{524DE1D1-1650-674C-AA9B-4DB5A8E1AD84}" type="pres">
      <dgm:prSet presAssocID="{E47640B8-E388-6141-8043-F310278C03B2}" presName="circ2Tx" presStyleLbl="revTx" presStyleIdx="0" presStyleCnt="0">
        <dgm:presLayoutVars>
          <dgm:chMax val="0"/>
          <dgm:chPref val="0"/>
          <dgm:bulletEnabled val="1"/>
        </dgm:presLayoutVars>
      </dgm:prSet>
      <dgm:spPr/>
    </dgm:pt>
    <dgm:pt modelId="{DDAD003A-79BB-F54B-8024-DA7A6A25F4EE}" type="pres">
      <dgm:prSet presAssocID="{865D233C-903B-9F4C-9226-AC6433E046AF}" presName="circ3" presStyleLbl="vennNode1" presStyleIdx="2" presStyleCnt="3" custScaleX="153807" custScaleY="95170" custLinFactNeighborX="-29221" custLinFactNeighborY="-9740"/>
      <dgm:spPr/>
    </dgm:pt>
    <dgm:pt modelId="{337EDADF-F20D-C040-81EA-8B0554C72AC2}" type="pres">
      <dgm:prSet presAssocID="{865D233C-903B-9F4C-9226-AC6433E046AF}" presName="circ3Tx" presStyleLbl="revTx" presStyleIdx="0" presStyleCnt="0">
        <dgm:presLayoutVars>
          <dgm:chMax val="0"/>
          <dgm:chPref val="0"/>
          <dgm:bulletEnabled val="1"/>
        </dgm:presLayoutVars>
      </dgm:prSet>
      <dgm:spPr/>
    </dgm:pt>
  </dgm:ptLst>
  <dgm:cxnLst>
    <dgm:cxn modelId="{A299612F-3BD2-D949-84DC-BB65F081BC9A}" type="presOf" srcId="{E47640B8-E388-6141-8043-F310278C03B2}" destId="{524DE1D1-1650-674C-AA9B-4DB5A8E1AD84}" srcOrd="1" destOrd="0" presId="urn:microsoft.com/office/officeart/2005/8/layout/venn1"/>
    <dgm:cxn modelId="{5AED5339-DC14-324C-85BB-F084E09E62DD}" srcId="{C2DCDBC5-95E9-4F42-8754-6810EB41A3B6}" destId="{865D233C-903B-9F4C-9226-AC6433E046AF}" srcOrd="2" destOrd="0" parTransId="{67884939-1953-8944-996F-DC9AF84144E4}" sibTransId="{95730D6A-BF57-8149-A562-F4DF03615C2D}"/>
    <dgm:cxn modelId="{AFE2F642-8810-3B41-8650-F9593D2B6677}" type="presOf" srcId="{2EC81A35-8D57-124B-ABCE-2ABCF936B667}" destId="{9EC0FAFF-6CE3-7640-BE7A-52C4AF5538E2}" srcOrd="1" destOrd="0" presId="urn:microsoft.com/office/officeart/2005/8/layout/venn1"/>
    <dgm:cxn modelId="{358B724D-0526-444F-93A0-063A67A26AAE}" type="presOf" srcId="{E47640B8-E388-6141-8043-F310278C03B2}" destId="{E0F896BF-E8D9-2145-B631-F874C101A436}" srcOrd="0" destOrd="0" presId="urn:microsoft.com/office/officeart/2005/8/layout/venn1"/>
    <dgm:cxn modelId="{3D6D7379-130D-FF41-8C5F-0BDFFB43182F}" type="presOf" srcId="{865D233C-903B-9F4C-9226-AC6433E046AF}" destId="{DDAD003A-79BB-F54B-8024-DA7A6A25F4EE}" srcOrd="0" destOrd="0" presId="urn:microsoft.com/office/officeart/2005/8/layout/venn1"/>
    <dgm:cxn modelId="{1250A18D-1927-AE44-AE6B-C352ABF012E9}" type="presOf" srcId="{865D233C-903B-9F4C-9226-AC6433E046AF}" destId="{337EDADF-F20D-C040-81EA-8B0554C72AC2}" srcOrd="1" destOrd="0" presId="urn:microsoft.com/office/officeart/2005/8/layout/venn1"/>
    <dgm:cxn modelId="{43C5118E-BBD7-8E4A-9BB1-1BC3F4059293}" type="presOf" srcId="{C2DCDBC5-95E9-4F42-8754-6810EB41A3B6}" destId="{ABB0EE10-8504-404A-8824-5F22425D91BF}" srcOrd="0" destOrd="0" presId="urn:microsoft.com/office/officeart/2005/8/layout/venn1"/>
    <dgm:cxn modelId="{FB8C29D6-657F-7347-9691-7C1B684B2B1E}" srcId="{C2DCDBC5-95E9-4F42-8754-6810EB41A3B6}" destId="{2EC81A35-8D57-124B-ABCE-2ABCF936B667}" srcOrd="0" destOrd="0" parTransId="{93BFC6B5-0E63-324A-B30F-A7A171F4E817}" sibTransId="{4F34C741-B58B-8E44-B2B7-D1B3810C9DFD}"/>
    <dgm:cxn modelId="{CCC2C2EA-E3C8-7442-8E0D-C0B533A5BFDE}" srcId="{C2DCDBC5-95E9-4F42-8754-6810EB41A3B6}" destId="{E47640B8-E388-6141-8043-F310278C03B2}" srcOrd="1" destOrd="0" parTransId="{57A28E9E-379A-074C-978F-D701171A9D16}" sibTransId="{0D294ADB-EF11-D941-B290-D319254BF064}"/>
    <dgm:cxn modelId="{285DCAEA-3706-E944-94DE-B3A382643FC6}" type="presOf" srcId="{2EC81A35-8D57-124B-ABCE-2ABCF936B667}" destId="{93E056BD-4766-394C-A4DC-5E4C2451228E}" srcOrd="0" destOrd="0" presId="urn:microsoft.com/office/officeart/2005/8/layout/venn1"/>
    <dgm:cxn modelId="{701249AD-9C8A-E541-AA04-2C7C4BC29E37}" type="presParOf" srcId="{ABB0EE10-8504-404A-8824-5F22425D91BF}" destId="{93E056BD-4766-394C-A4DC-5E4C2451228E}" srcOrd="0" destOrd="0" presId="urn:microsoft.com/office/officeart/2005/8/layout/venn1"/>
    <dgm:cxn modelId="{2F8659C5-1BBC-0B4C-9669-D7C19B39B145}" type="presParOf" srcId="{ABB0EE10-8504-404A-8824-5F22425D91BF}" destId="{9EC0FAFF-6CE3-7640-BE7A-52C4AF5538E2}" srcOrd="1" destOrd="0" presId="urn:microsoft.com/office/officeart/2005/8/layout/venn1"/>
    <dgm:cxn modelId="{27246EE4-0CB7-2544-94FD-B0D74C8F890B}" type="presParOf" srcId="{ABB0EE10-8504-404A-8824-5F22425D91BF}" destId="{E0F896BF-E8D9-2145-B631-F874C101A436}" srcOrd="2" destOrd="0" presId="urn:microsoft.com/office/officeart/2005/8/layout/venn1"/>
    <dgm:cxn modelId="{CF3148D2-FBE6-7846-9E26-D7EFFF8A47A7}" type="presParOf" srcId="{ABB0EE10-8504-404A-8824-5F22425D91BF}" destId="{524DE1D1-1650-674C-AA9B-4DB5A8E1AD84}" srcOrd="3" destOrd="0" presId="urn:microsoft.com/office/officeart/2005/8/layout/venn1"/>
    <dgm:cxn modelId="{98861EAD-5071-7648-A3E0-3B37B1D40575}" type="presParOf" srcId="{ABB0EE10-8504-404A-8824-5F22425D91BF}" destId="{DDAD003A-79BB-F54B-8024-DA7A6A25F4EE}" srcOrd="4" destOrd="0" presId="urn:microsoft.com/office/officeart/2005/8/layout/venn1"/>
    <dgm:cxn modelId="{3EE3D78F-5F9D-CA40-A1C8-E09B577B0974}" type="presParOf" srcId="{ABB0EE10-8504-404A-8824-5F22425D91BF}" destId="{337EDADF-F20D-C040-81EA-8B0554C72AC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C2DCDBC5-95E9-4F42-8754-6810EB41A3B6}" type="doc">
      <dgm:prSet loTypeId="urn:microsoft.com/office/officeart/2005/8/layout/venn1" loCatId="process" qsTypeId="urn:microsoft.com/office/officeart/2005/8/quickstyle/simple1" qsCatId="simple" csTypeId="urn:microsoft.com/office/officeart/2005/8/colors/colorful3" csCatId="colorful" phldr="1"/>
      <dgm:spPr/>
      <dgm:t>
        <a:bodyPr/>
        <a:lstStyle/>
        <a:p>
          <a:endParaRPr lang="en-US"/>
        </a:p>
      </dgm:t>
    </dgm:pt>
    <dgm:pt modelId="{2EC81A35-8D57-124B-ABCE-2ABCF936B667}">
      <dgm:prSet phldrT="[Text]"/>
      <dgm:spPr>
        <a:solidFill>
          <a:schemeClr val="accent4">
            <a:alpha val="90000"/>
          </a:schemeClr>
        </a:solidFill>
      </dgm:spPr>
      <dgm:t>
        <a:bodyPr/>
        <a:lstStyle/>
        <a:p>
          <a:r>
            <a:rPr lang="en-US" b="1" dirty="0">
              <a:solidFill>
                <a:schemeClr val="bg1"/>
              </a:solidFill>
            </a:rPr>
            <a:t>Abstract</a:t>
          </a:r>
        </a:p>
      </dgm:t>
    </dgm:pt>
    <dgm:pt modelId="{93BFC6B5-0E63-324A-B30F-A7A171F4E817}" type="parTrans" cxnId="{FB8C29D6-657F-7347-9691-7C1B684B2B1E}">
      <dgm:prSet/>
      <dgm:spPr/>
      <dgm:t>
        <a:bodyPr/>
        <a:lstStyle/>
        <a:p>
          <a:endParaRPr lang="en-US"/>
        </a:p>
      </dgm:t>
    </dgm:pt>
    <dgm:pt modelId="{4F34C741-B58B-8E44-B2B7-D1B3810C9DFD}" type="sibTrans" cxnId="{FB8C29D6-657F-7347-9691-7C1B684B2B1E}">
      <dgm:prSet/>
      <dgm:spPr/>
      <dgm:t>
        <a:bodyPr/>
        <a:lstStyle/>
        <a:p>
          <a:endParaRPr lang="en-US"/>
        </a:p>
      </dgm:t>
    </dgm:pt>
    <dgm:pt modelId="{E47640B8-E388-6141-8043-F310278C03B2}">
      <dgm:prSet phldrT="[Text]"/>
      <dgm:spPr>
        <a:solidFill>
          <a:schemeClr val="accent6">
            <a:alpha val="50000"/>
          </a:schemeClr>
        </a:solidFill>
      </dgm:spPr>
      <dgm:t>
        <a:bodyPr/>
        <a:lstStyle/>
        <a:p>
          <a:r>
            <a:rPr lang="en-US" b="1" dirty="0">
              <a:solidFill>
                <a:schemeClr val="bg1"/>
              </a:solidFill>
            </a:rPr>
            <a:t>Representational</a:t>
          </a:r>
        </a:p>
      </dgm:t>
    </dgm:pt>
    <dgm:pt modelId="{57A28E9E-379A-074C-978F-D701171A9D16}" type="parTrans" cxnId="{CCC2C2EA-E3C8-7442-8E0D-C0B533A5BFDE}">
      <dgm:prSet/>
      <dgm:spPr/>
      <dgm:t>
        <a:bodyPr/>
        <a:lstStyle/>
        <a:p>
          <a:endParaRPr lang="en-US"/>
        </a:p>
      </dgm:t>
    </dgm:pt>
    <dgm:pt modelId="{0D294ADB-EF11-D941-B290-D319254BF064}" type="sibTrans" cxnId="{CCC2C2EA-E3C8-7442-8E0D-C0B533A5BFDE}">
      <dgm:prSet/>
      <dgm:spPr/>
      <dgm:t>
        <a:bodyPr/>
        <a:lstStyle/>
        <a:p>
          <a:endParaRPr lang="en-US"/>
        </a:p>
      </dgm:t>
    </dgm:pt>
    <dgm:pt modelId="{865D233C-903B-9F4C-9226-AC6433E046AF}">
      <dgm:prSet phldrT="[Text]"/>
      <dgm:spPr>
        <a:solidFill>
          <a:schemeClr val="accent1">
            <a:alpha val="50000"/>
          </a:schemeClr>
        </a:solidFill>
      </dgm:spPr>
      <dgm:t>
        <a:bodyPr/>
        <a:lstStyle/>
        <a:p>
          <a:r>
            <a:rPr lang="en-US" b="1" dirty="0">
              <a:solidFill>
                <a:schemeClr val="bg1"/>
              </a:solidFill>
            </a:rPr>
            <a:t>Concrete</a:t>
          </a:r>
        </a:p>
      </dgm:t>
    </dgm:pt>
    <dgm:pt modelId="{67884939-1953-8944-996F-DC9AF84144E4}" type="parTrans" cxnId="{5AED5339-DC14-324C-85BB-F084E09E62DD}">
      <dgm:prSet/>
      <dgm:spPr/>
      <dgm:t>
        <a:bodyPr/>
        <a:lstStyle/>
        <a:p>
          <a:endParaRPr lang="en-US"/>
        </a:p>
      </dgm:t>
    </dgm:pt>
    <dgm:pt modelId="{95730D6A-BF57-8149-A562-F4DF03615C2D}" type="sibTrans" cxnId="{5AED5339-DC14-324C-85BB-F084E09E62DD}">
      <dgm:prSet/>
      <dgm:spPr/>
      <dgm:t>
        <a:bodyPr/>
        <a:lstStyle/>
        <a:p>
          <a:endParaRPr lang="en-US"/>
        </a:p>
      </dgm:t>
    </dgm:pt>
    <dgm:pt modelId="{ABB0EE10-8504-404A-8824-5F22425D91BF}" type="pres">
      <dgm:prSet presAssocID="{C2DCDBC5-95E9-4F42-8754-6810EB41A3B6}" presName="compositeShape" presStyleCnt="0">
        <dgm:presLayoutVars>
          <dgm:chMax val="7"/>
          <dgm:dir/>
          <dgm:resizeHandles val="exact"/>
        </dgm:presLayoutVars>
      </dgm:prSet>
      <dgm:spPr/>
    </dgm:pt>
    <dgm:pt modelId="{93E056BD-4766-394C-A4DC-5E4C2451228E}" type="pres">
      <dgm:prSet presAssocID="{2EC81A35-8D57-124B-ABCE-2ABCF936B667}" presName="circ1" presStyleLbl="vennNode1" presStyleIdx="0" presStyleCnt="3" custScaleX="169481" custScaleY="92938" custLinFactNeighborX="-1461" custLinFactNeighborY="-35450"/>
      <dgm:spPr/>
    </dgm:pt>
    <dgm:pt modelId="{9EC0FAFF-6CE3-7640-BE7A-52C4AF5538E2}" type="pres">
      <dgm:prSet presAssocID="{2EC81A35-8D57-124B-ABCE-2ABCF936B667}" presName="circ1Tx" presStyleLbl="revTx" presStyleIdx="0" presStyleCnt="0">
        <dgm:presLayoutVars>
          <dgm:chMax val="0"/>
          <dgm:chPref val="0"/>
          <dgm:bulletEnabled val="1"/>
        </dgm:presLayoutVars>
      </dgm:prSet>
      <dgm:spPr/>
    </dgm:pt>
    <dgm:pt modelId="{E0F896BF-E8D9-2145-B631-F874C101A436}" type="pres">
      <dgm:prSet presAssocID="{E47640B8-E388-6141-8043-F310278C03B2}" presName="circ2" presStyleLbl="vennNode1" presStyleIdx="1" presStyleCnt="3" custScaleX="153807" custLinFactNeighborX="30195" custLinFactNeighborY="-12709"/>
      <dgm:spPr/>
    </dgm:pt>
    <dgm:pt modelId="{524DE1D1-1650-674C-AA9B-4DB5A8E1AD84}" type="pres">
      <dgm:prSet presAssocID="{E47640B8-E388-6141-8043-F310278C03B2}" presName="circ2Tx" presStyleLbl="revTx" presStyleIdx="0" presStyleCnt="0">
        <dgm:presLayoutVars>
          <dgm:chMax val="0"/>
          <dgm:chPref val="0"/>
          <dgm:bulletEnabled val="1"/>
        </dgm:presLayoutVars>
      </dgm:prSet>
      <dgm:spPr/>
    </dgm:pt>
    <dgm:pt modelId="{DDAD003A-79BB-F54B-8024-DA7A6A25F4EE}" type="pres">
      <dgm:prSet presAssocID="{865D233C-903B-9F4C-9226-AC6433E046AF}" presName="circ3" presStyleLbl="vennNode1" presStyleIdx="2" presStyleCnt="3" custScaleX="153807" custScaleY="95170" custLinFactNeighborX="-29221" custLinFactNeighborY="-9740"/>
      <dgm:spPr/>
    </dgm:pt>
    <dgm:pt modelId="{337EDADF-F20D-C040-81EA-8B0554C72AC2}" type="pres">
      <dgm:prSet presAssocID="{865D233C-903B-9F4C-9226-AC6433E046AF}" presName="circ3Tx" presStyleLbl="revTx" presStyleIdx="0" presStyleCnt="0">
        <dgm:presLayoutVars>
          <dgm:chMax val="0"/>
          <dgm:chPref val="0"/>
          <dgm:bulletEnabled val="1"/>
        </dgm:presLayoutVars>
      </dgm:prSet>
      <dgm:spPr/>
    </dgm:pt>
  </dgm:ptLst>
  <dgm:cxnLst>
    <dgm:cxn modelId="{0F362D19-D8BB-934D-9FAB-0B5D66ABF7C9}" type="presOf" srcId="{E47640B8-E388-6141-8043-F310278C03B2}" destId="{524DE1D1-1650-674C-AA9B-4DB5A8E1AD84}" srcOrd="1" destOrd="0" presId="urn:microsoft.com/office/officeart/2005/8/layout/venn1"/>
    <dgm:cxn modelId="{EF7B2F37-B09D-D24A-AE94-2FA95ED354DF}" type="presOf" srcId="{865D233C-903B-9F4C-9226-AC6433E046AF}" destId="{DDAD003A-79BB-F54B-8024-DA7A6A25F4EE}" srcOrd="0" destOrd="0" presId="urn:microsoft.com/office/officeart/2005/8/layout/venn1"/>
    <dgm:cxn modelId="{5AED5339-DC14-324C-85BB-F084E09E62DD}" srcId="{C2DCDBC5-95E9-4F42-8754-6810EB41A3B6}" destId="{865D233C-903B-9F4C-9226-AC6433E046AF}" srcOrd="2" destOrd="0" parTransId="{67884939-1953-8944-996F-DC9AF84144E4}" sibTransId="{95730D6A-BF57-8149-A562-F4DF03615C2D}"/>
    <dgm:cxn modelId="{DEBA3F5D-06E3-3D4B-BDEB-769B45CF6DFB}" type="presOf" srcId="{2EC81A35-8D57-124B-ABCE-2ABCF936B667}" destId="{9EC0FAFF-6CE3-7640-BE7A-52C4AF5538E2}" srcOrd="1" destOrd="0" presId="urn:microsoft.com/office/officeart/2005/8/layout/venn1"/>
    <dgm:cxn modelId="{E34B4751-0E92-9C47-B88F-BE2BF576379E}" type="presOf" srcId="{2EC81A35-8D57-124B-ABCE-2ABCF936B667}" destId="{93E056BD-4766-394C-A4DC-5E4C2451228E}" srcOrd="0" destOrd="0" presId="urn:microsoft.com/office/officeart/2005/8/layout/venn1"/>
    <dgm:cxn modelId="{C6CA8F84-40C2-554F-823F-611328E3A50C}" type="presOf" srcId="{E47640B8-E388-6141-8043-F310278C03B2}" destId="{E0F896BF-E8D9-2145-B631-F874C101A436}" srcOrd="0" destOrd="0" presId="urn:microsoft.com/office/officeart/2005/8/layout/venn1"/>
    <dgm:cxn modelId="{8557589D-373C-5749-BF76-CF5606C6FB57}" type="presOf" srcId="{865D233C-903B-9F4C-9226-AC6433E046AF}" destId="{337EDADF-F20D-C040-81EA-8B0554C72AC2}" srcOrd="1" destOrd="0" presId="urn:microsoft.com/office/officeart/2005/8/layout/venn1"/>
    <dgm:cxn modelId="{FB8C29D6-657F-7347-9691-7C1B684B2B1E}" srcId="{C2DCDBC5-95E9-4F42-8754-6810EB41A3B6}" destId="{2EC81A35-8D57-124B-ABCE-2ABCF936B667}" srcOrd="0" destOrd="0" parTransId="{93BFC6B5-0E63-324A-B30F-A7A171F4E817}" sibTransId="{4F34C741-B58B-8E44-B2B7-D1B3810C9DFD}"/>
    <dgm:cxn modelId="{2126A6E9-6315-8845-AABE-37795B3C8F05}" type="presOf" srcId="{C2DCDBC5-95E9-4F42-8754-6810EB41A3B6}" destId="{ABB0EE10-8504-404A-8824-5F22425D91BF}" srcOrd="0" destOrd="0" presId="urn:microsoft.com/office/officeart/2005/8/layout/venn1"/>
    <dgm:cxn modelId="{CCC2C2EA-E3C8-7442-8E0D-C0B533A5BFDE}" srcId="{C2DCDBC5-95E9-4F42-8754-6810EB41A3B6}" destId="{E47640B8-E388-6141-8043-F310278C03B2}" srcOrd="1" destOrd="0" parTransId="{57A28E9E-379A-074C-978F-D701171A9D16}" sibTransId="{0D294ADB-EF11-D941-B290-D319254BF064}"/>
    <dgm:cxn modelId="{C1FF4498-BEA2-0046-BB88-904C085BBAE3}" type="presParOf" srcId="{ABB0EE10-8504-404A-8824-5F22425D91BF}" destId="{93E056BD-4766-394C-A4DC-5E4C2451228E}" srcOrd="0" destOrd="0" presId="urn:microsoft.com/office/officeart/2005/8/layout/venn1"/>
    <dgm:cxn modelId="{65E9D2B5-C695-DE48-B5B9-A65BAAF240C4}" type="presParOf" srcId="{ABB0EE10-8504-404A-8824-5F22425D91BF}" destId="{9EC0FAFF-6CE3-7640-BE7A-52C4AF5538E2}" srcOrd="1" destOrd="0" presId="urn:microsoft.com/office/officeart/2005/8/layout/venn1"/>
    <dgm:cxn modelId="{C7F3D234-80F0-7F4F-B21F-6AA55159B569}" type="presParOf" srcId="{ABB0EE10-8504-404A-8824-5F22425D91BF}" destId="{E0F896BF-E8D9-2145-B631-F874C101A436}" srcOrd="2" destOrd="0" presId="urn:microsoft.com/office/officeart/2005/8/layout/venn1"/>
    <dgm:cxn modelId="{FDE44419-33C9-4249-962D-06482F3E9E95}" type="presParOf" srcId="{ABB0EE10-8504-404A-8824-5F22425D91BF}" destId="{524DE1D1-1650-674C-AA9B-4DB5A8E1AD84}" srcOrd="3" destOrd="0" presId="urn:microsoft.com/office/officeart/2005/8/layout/venn1"/>
    <dgm:cxn modelId="{B8E2AAE7-766D-994B-ACF9-DC8A1867DD0F}" type="presParOf" srcId="{ABB0EE10-8504-404A-8824-5F22425D91BF}" destId="{DDAD003A-79BB-F54B-8024-DA7A6A25F4EE}" srcOrd="4" destOrd="0" presId="urn:microsoft.com/office/officeart/2005/8/layout/venn1"/>
    <dgm:cxn modelId="{90ABAA2D-647A-D246-8117-C6B1F47D31DC}" type="presParOf" srcId="{ABB0EE10-8504-404A-8824-5F22425D91BF}" destId="{337EDADF-F20D-C040-81EA-8B0554C72AC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C2DCDBC5-95E9-4F42-8754-6810EB41A3B6}" type="doc">
      <dgm:prSet loTypeId="urn:microsoft.com/office/officeart/2005/8/layout/venn1" loCatId="process" qsTypeId="urn:microsoft.com/office/officeart/2005/8/quickstyle/simple1" qsCatId="simple" csTypeId="urn:microsoft.com/office/officeart/2005/8/colors/colorful3" csCatId="colorful" phldr="1"/>
      <dgm:spPr/>
      <dgm:t>
        <a:bodyPr/>
        <a:lstStyle/>
        <a:p>
          <a:endParaRPr lang="en-US"/>
        </a:p>
      </dgm:t>
    </dgm:pt>
    <dgm:pt modelId="{2EC81A35-8D57-124B-ABCE-2ABCF936B667}">
      <dgm:prSet phldrT="[Text]"/>
      <dgm:spPr>
        <a:solidFill>
          <a:schemeClr val="accent4">
            <a:alpha val="90000"/>
          </a:schemeClr>
        </a:solidFill>
      </dgm:spPr>
      <dgm:t>
        <a:bodyPr/>
        <a:lstStyle/>
        <a:p>
          <a:r>
            <a:rPr lang="en-US" b="1" dirty="0">
              <a:solidFill>
                <a:schemeClr val="bg1"/>
              </a:solidFill>
            </a:rPr>
            <a:t>Abstract</a:t>
          </a:r>
        </a:p>
      </dgm:t>
    </dgm:pt>
    <dgm:pt modelId="{93BFC6B5-0E63-324A-B30F-A7A171F4E817}" type="parTrans" cxnId="{FB8C29D6-657F-7347-9691-7C1B684B2B1E}">
      <dgm:prSet/>
      <dgm:spPr/>
      <dgm:t>
        <a:bodyPr/>
        <a:lstStyle/>
        <a:p>
          <a:endParaRPr lang="en-US"/>
        </a:p>
      </dgm:t>
    </dgm:pt>
    <dgm:pt modelId="{4F34C741-B58B-8E44-B2B7-D1B3810C9DFD}" type="sibTrans" cxnId="{FB8C29D6-657F-7347-9691-7C1B684B2B1E}">
      <dgm:prSet/>
      <dgm:spPr/>
      <dgm:t>
        <a:bodyPr/>
        <a:lstStyle/>
        <a:p>
          <a:endParaRPr lang="en-US"/>
        </a:p>
      </dgm:t>
    </dgm:pt>
    <dgm:pt modelId="{E47640B8-E388-6141-8043-F310278C03B2}">
      <dgm:prSet phldrT="[Text]"/>
      <dgm:spPr>
        <a:solidFill>
          <a:schemeClr val="accent6">
            <a:alpha val="50000"/>
          </a:schemeClr>
        </a:solidFill>
      </dgm:spPr>
      <dgm:t>
        <a:bodyPr/>
        <a:lstStyle/>
        <a:p>
          <a:r>
            <a:rPr lang="en-US" b="1" dirty="0">
              <a:solidFill>
                <a:schemeClr val="bg1"/>
              </a:solidFill>
            </a:rPr>
            <a:t>Representational</a:t>
          </a:r>
        </a:p>
      </dgm:t>
    </dgm:pt>
    <dgm:pt modelId="{57A28E9E-379A-074C-978F-D701171A9D16}" type="parTrans" cxnId="{CCC2C2EA-E3C8-7442-8E0D-C0B533A5BFDE}">
      <dgm:prSet/>
      <dgm:spPr/>
      <dgm:t>
        <a:bodyPr/>
        <a:lstStyle/>
        <a:p>
          <a:endParaRPr lang="en-US"/>
        </a:p>
      </dgm:t>
    </dgm:pt>
    <dgm:pt modelId="{0D294ADB-EF11-D941-B290-D319254BF064}" type="sibTrans" cxnId="{CCC2C2EA-E3C8-7442-8E0D-C0B533A5BFDE}">
      <dgm:prSet/>
      <dgm:spPr/>
      <dgm:t>
        <a:bodyPr/>
        <a:lstStyle/>
        <a:p>
          <a:endParaRPr lang="en-US"/>
        </a:p>
      </dgm:t>
    </dgm:pt>
    <dgm:pt modelId="{865D233C-903B-9F4C-9226-AC6433E046AF}">
      <dgm:prSet phldrT="[Text]"/>
      <dgm:spPr>
        <a:solidFill>
          <a:schemeClr val="accent1">
            <a:alpha val="50000"/>
          </a:schemeClr>
        </a:solidFill>
      </dgm:spPr>
      <dgm:t>
        <a:bodyPr/>
        <a:lstStyle/>
        <a:p>
          <a:r>
            <a:rPr lang="en-US" b="1" dirty="0">
              <a:solidFill>
                <a:schemeClr val="bg1"/>
              </a:solidFill>
            </a:rPr>
            <a:t>Concrete</a:t>
          </a:r>
        </a:p>
      </dgm:t>
    </dgm:pt>
    <dgm:pt modelId="{67884939-1953-8944-996F-DC9AF84144E4}" type="parTrans" cxnId="{5AED5339-DC14-324C-85BB-F084E09E62DD}">
      <dgm:prSet/>
      <dgm:spPr/>
      <dgm:t>
        <a:bodyPr/>
        <a:lstStyle/>
        <a:p>
          <a:endParaRPr lang="en-US"/>
        </a:p>
      </dgm:t>
    </dgm:pt>
    <dgm:pt modelId="{95730D6A-BF57-8149-A562-F4DF03615C2D}" type="sibTrans" cxnId="{5AED5339-DC14-324C-85BB-F084E09E62DD}">
      <dgm:prSet/>
      <dgm:spPr/>
      <dgm:t>
        <a:bodyPr/>
        <a:lstStyle/>
        <a:p>
          <a:endParaRPr lang="en-US"/>
        </a:p>
      </dgm:t>
    </dgm:pt>
    <dgm:pt modelId="{ABB0EE10-8504-404A-8824-5F22425D91BF}" type="pres">
      <dgm:prSet presAssocID="{C2DCDBC5-95E9-4F42-8754-6810EB41A3B6}" presName="compositeShape" presStyleCnt="0">
        <dgm:presLayoutVars>
          <dgm:chMax val="7"/>
          <dgm:dir/>
          <dgm:resizeHandles val="exact"/>
        </dgm:presLayoutVars>
      </dgm:prSet>
      <dgm:spPr/>
    </dgm:pt>
    <dgm:pt modelId="{93E056BD-4766-394C-A4DC-5E4C2451228E}" type="pres">
      <dgm:prSet presAssocID="{2EC81A35-8D57-124B-ABCE-2ABCF936B667}" presName="circ1" presStyleLbl="vennNode1" presStyleIdx="0" presStyleCnt="3" custScaleX="169481" custScaleY="92938" custLinFactNeighborX="-1461" custLinFactNeighborY="-35450"/>
      <dgm:spPr/>
    </dgm:pt>
    <dgm:pt modelId="{9EC0FAFF-6CE3-7640-BE7A-52C4AF5538E2}" type="pres">
      <dgm:prSet presAssocID="{2EC81A35-8D57-124B-ABCE-2ABCF936B667}" presName="circ1Tx" presStyleLbl="revTx" presStyleIdx="0" presStyleCnt="0">
        <dgm:presLayoutVars>
          <dgm:chMax val="0"/>
          <dgm:chPref val="0"/>
          <dgm:bulletEnabled val="1"/>
        </dgm:presLayoutVars>
      </dgm:prSet>
      <dgm:spPr/>
    </dgm:pt>
    <dgm:pt modelId="{E0F896BF-E8D9-2145-B631-F874C101A436}" type="pres">
      <dgm:prSet presAssocID="{E47640B8-E388-6141-8043-F310278C03B2}" presName="circ2" presStyleLbl="vennNode1" presStyleIdx="1" presStyleCnt="3" custScaleX="153807" custLinFactNeighborX="30195" custLinFactNeighborY="-12709"/>
      <dgm:spPr/>
    </dgm:pt>
    <dgm:pt modelId="{524DE1D1-1650-674C-AA9B-4DB5A8E1AD84}" type="pres">
      <dgm:prSet presAssocID="{E47640B8-E388-6141-8043-F310278C03B2}" presName="circ2Tx" presStyleLbl="revTx" presStyleIdx="0" presStyleCnt="0">
        <dgm:presLayoutVars>
          <dgm:chMax val="0"/>
          <dgm:chPref val="0"/>
          <dgm:bulletEnabled val="1"/>
        </dgm:presLayoutVars>
      </dgm:prSet>
      <dgm:spPr/>
    </dgm:pt>
    <dgm:pt modelId="{DDAD003A-79BB-F54B-8024-DA7A6A25F4EE}" type="pres">
      <dgm:prSet presAssocID="{865D233C-903B-9F4C-9226-AC6433E046AF}" presName="circ3" presStyleLbl="vennNode1" presStyleIdx="2" presStyleCnt="3" custScaleX="153807" custScaleY="95170" custLinFactNeighborX="-29221" custLinFactNeighborY="-9740"/>
      <dgm:spPr/>
    </dgm:pt>
    <dgm:pt modelId="{337EDADF-F20D-C040-81EA-8B0554C72AC2}" type="pres">
      <dgm:prSet presAssocID="{865D233C-903B-9F4C-9226-AC6433E046AF}" presName="circ3Tx" presStyleLbl="revTx" presStyleIdx="0" presStyleCnt="0">
        <dgm:presLayoutVars>
          <dgm:chMax val="0"/>
          <dgm:chPref val="0"/>
          <dgm:bulletEnabled val="1"/>
        </dgm:presLayoutVars>
      </dgm:prSet>
      <dgm:spPr/>
    </dgm:pt>
  </dgm:ptLst>
  <dgm:cxnLst>
    <dgm:cxn modelId="{E93B1E04-2FC5-D94D-8CBD-DD266A73F087}" type="presOf" srcId="{E47640B8-E388-6141-8043-F310278C03B2}" destId="{E0F896BF-E8D9-2145-B631-F874C101A436}" srcOrd="0" destOrd="0" presId="urn:microsoft.com/office/officeart/2005/8/layout/venn1"/>
    <dgm:cxn modelId="{6193861A-43A9-364F-BBFB-89B6B59AB018}" type="presOf" srcId="{E47640B8-E388-6141-8043-F310278C03B2}" destId="{524DE1D1-1650-674C-AA9B-4DB5A8E1AD84}" srcOrd="1" destOrd="0" presId="urn:microsoft.com/office/officeart/2005/8/layout/venn1"/>
    <dgm:cxn modelId="{7DD35227-45C2-4C4D-A246-F9D67349E58C}" type="presOf" srcId="{2EC81A35-8D57-124B-ABCE-2ABCF936B667}" destId="{93E056BD-4766-394C-A4DC-5E4C2451228E}" srcOrd="0" destOrd="0" presId="urn:microsoft.com/office/officeart/2005/8/layout/venn1"/>
    <dgm:cxn modelId="{5AED5339-DC14-324C-85BB-F084E09E62DD}" srcId="{C2DCDBC5-95E9-4F42-8754-6810EB41A3B6}" destId="{865D233C-903B-9F4C-9226-AC6433E046AF}" srcOrd="2" destOrd="0" parTransId="{67884939-1953-8944-996F-DC9AF84144E4}" sibTransId="{95730D6A-BF57-8149-A562-F4DF03615C2D}"/>
    <dgm:cxn modelId="{80F03A3E-7E53-F844-8210-33899DC9FD6F}" type="presOf" srcId="{865D233C-903B-9F4C-9226-AC6433E046AF}" destId="{DDAD003A-79BB-F54B-8024-DA7A6A25F4EE}" srcOrd="0" destOrd="0" presId="urn:microsoft.com/office/officeart/2005/8/layout/venn1"/>
    <dgm:cxn modelId="{63290594-96F3-CE46-8C2F-814F55BEB2EF}" type="presOf" srcId="{865D233C-903B-9F4C-9226-AC6433E046AF}" destId="{337EDADF-F20D-C040-81EA-8B0554C72AC2}" srcOrd="1" destOrd="0" presId="urn:microsoft.com/office/officeart/2005/8/layout/venn1"/>
    <dgm:cxn modelId="{FB8C29D6-657F-7347-9691-7C1B684B2B1E}" srcId="{C2DCDBC5-95E9-4F42-8754-6810EB41A3B6}" destId="{2EC81A35-8D57-124B-ABCE-2ABCF936B667}" srcOrd="0" destOrd="0" parTransId="{93BFC6B5-0E63-324A-B30F-A7A171F4E817}" sibTransId="{4F34C741-B58B-8E44-B2B7-D1B3810C9DFD}"/>
    <dgm:cxn modelId="{9E0B95E9-B400-E748-AF97-E3B1D8729251}" type="presOf" srcId="{C2DCDBC5-95E9-4F42-8754-6810EB41A3B6}" destId="{ABB0EE10-8504-404A-8824-5F22425D91BF}" srcOrd="0" destOrd="0" presId="urn:microsoft.com/office/officeart/2005/8/layout/venn1"/>
    <dgm:cxn modelId="{CCC2C2EA-E3C8-7442-8E0D-C0B533A5BFDE}" srcId="{C2DCDBC5-95E9-4F42-8754-6810EB41A3B6}" destId="{E47640B8-E388-6141-8043-F310278C03B2}" srcOrd="1" destOrd="0" parTransId="{57A28E9E-379A-074C-978F-D701171A9D16}" sibTransId="{0D294ADB-EF11-D941-B290-D319254BF064}"/>
    <dgm:cxn modelId="{273D43F6-5D64-B748-A203-4D7C60EE9809}" type="presOf" srcId="{2EC81A35-8D57-124B-ABCE-2ABCF936B667}" destId="{9EC0FAFF-6CE3-7640-BE7A-52C4AF5538E2}" srcOrd="1" destOrd="0" presId="urn:microsoft.com/office/officeart/2005/8/layout/venn1"/>
    <dgm:cxn modelId="{18D71EDD-B774-AD46-A653-0C708452F705}" type="presParOf" srcId="{ABB0EE10-8504-404A-8824-5F22425D91BF}" destId="{93E056BD-4766-394C-A4DC-5E4C2451228E}" srcOrd="0" destOrd="0" presId="urn:microsoft.com/office/officeart/2005/8/layout/venn1"/>
    <dgm:cxn modelId="{60EEE408-87F4-3D45-8CCE-B407A35644BB}" type="presParOf" srcId="{ABB0EE10-8504-404A-8824-5F22425D91BF}" destId="{9EC0FAFF-6CE3-7640-BE7A-52C4AF5538E2}" srcOrd="1" destOrd="0" presId="urn:microsoft.com/office/officeart/2005/8/layout/venn1"/>
    <dgm:cxn modelId="{F78BD9EF-1B4C-9747-8D43-4BF7423353C3}" type="presParOf" srcId="{ABB0EE10-8504-404A-8824-5F22425D91BF}" destId="{E0F896BF-E8D9-2145-B631-F874C101A436}" srcOrd="2" destOrd="0" presId="urn:microsoft.com/office/officeart/2005/8/layout/venn1"/>
    <dgm:cxn modelId="{756A9BD5-4AAA-A141-9A8D-46594A2C46E0}" type="presParOf" srcId="{ABB0EE10-8504-404A-8824-5F22425D91BF}" destId="{524DE1D1-1650-674C-AA9B-4DB5A8E1AD84}" srcOrd="3" destOrd="0" presId="urn:microsoft.com/office/officeart/2005/8/layout/venn1"/>
    <dgm:cxn modelId="{F6BDE73C-C17E-E94A-8E6B-ED513CDB2DEA}" type="presParOf" srcId="{ABB0EE10-8504-404A-8824-5F22425D91BF}" destId="{DDAD003A-79BB-F54B-8024-DA7A6A25F4EE}" srcOrd="4" destOrd="0" presId="urn:microsoft.com/office/officeart/2005/8/layout/venn1"/>
    <dgm:cxn modelId="{8F4C7BD8-D393-574A-B3F9-81D84C5E21A4}" type="presParOf" srcId="{ABB0EE10-8504-404A-8824-5F22425D91BF}" destId="{337EDADF-F20D-C040-81EA-8B0554C72AC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C2DCDBC5-95E9-4F42-8754-6810EB41A3B6}" type="doc">
      <dgm:prSet loTypeId="urn:microsoft.com/office/officeart/2005/8/layout/venn1" loCatId="process" qsTypeId="urn:microsoft.com/office/officeart/2005/8/quickstyle/simple1" qsCatId="simple" csTypeId="urn:microsoft.com/office/officeart/2005/8/colors/colorful3" csCatId="colorful" phldr="1"/>
      <dgm:spPr/>
      <dgm:t>
        <a:bodyPr/>
        <a:lstStyle/>
        <a:p>
          <a:endParaRPr lang="en-US"/>
        </a:p>
      </dgm:t>
    </dgm:pt>
    <dgm:pt modelId="{2EC81A35-8D57-124B-ABCE-2ABCF936B667}">
      <dgm:prSet phldrT="[Text]"/>
      <dgm:spPr>
        <a:solidFill>
          <a:schemeClr val="accent4">
            <a:alpha val="90000"/>
          </a:schemeClr>
        </a:solidFill>
      </dgm:spPr>
      <dgm:t>
        <a:bodyPr/>
        <a:lstStyle/>
        <a:p>
          <a:r>
            <a:rPr lang="en-US" b="1" dirty="0">
              <a:solidFill>
                <a:schemeClr val="bg1"/>
              </a:solidFill>
            </a:rPr>
            <a:t>Abstract</a:t>
          </a:r>
        </a:p>
      </dgm:t>
    </dgm:pt>
    <dgm:pt modelId="{93BFC6B5-0E63-324A-B30F-A7A171F4E817}" type="parTrans" cxnId="{FB8C29D6-657F-7347-9691-7C1B684B2B1E}">
      <dgm:prSet/>
      <dgm:spPr/>
      <dgm:t>
        <a:bodyPr/>
        <a:lstStyle/>
        <a:p>
          <a:endParaRPr lang="en-US"/>
        </a:p>
      </dgm:t>
    </dgm:pt>
    <dgm:pt modelId="{4F34C741-B58B-8E44-B2B7-D1B3810C9DFD}" type="sibTrans" cxnId="{FB8C29D6-657F-7347-9691-7C1B684B2B1E}">
      <dgm:prSet/>
      <dgm:spPr/>
      <dgm:t>
        <a:bodyPr/>
        <a:lstStyle/>
        <a:p>
          <a:endParaRPr lang="en-US"/>
        </a:p>
      </dgm:t>
    </dgm:pt>
    <dgm:pt modelId="{E47640B8-E388-6141-8043-F310278C03B2}">
      <dgm:prSet phldrT="[Text]"/>
      <dgm:spPr>
        <a:solidFill>
          <a:schemeClr val="accent6">
            <a:alpha val="50000"/>
          </a:schemeClr>
        </a:solidFill>
      </dgm:spPr>
      <dgm:t>
        <a:bodyPr/>
        <a:lstStyle/>
        <a:p>
          <a:r>
            <a:rPr lang="en-US" b="1" dirty="0">
              <a:solidFill>
                <a:schemeClr val="bg1"/>
              </a:solidFill>
            </a:rPr>
            <a:t>Representational</a:t>
          </a:r>
        </a:p>
      </dgm:t>
    </dgm:pt>
    <dgm:pt modelId="{57A28E9E-379A-074C-978F-D701171A9D16}" type="parTrans" cxnId="{CCC2C2EA-E3C8-7442-8E0D-C0B533A5BFDE}">
      <dgm:prSet/>
      <dgm:spPr/>
      <dgm:t>
        <a:bodyPr/>
        <a:lstStyle/>
        <a:p>
          <a:endParaRPr lang="en-US"/>
        </a:p>
      </dgm:t>
    </dgm:pt>
    <dgm:pt modelId="{0D294ADB-EF11-D941-B290-D319254BF064}" type="sibTrans" cxnId="{CCC2C2EA-E3C8-7442-8E0D-C0B533A5BFDE}">
      <dgm:prSet/>
      <dgm:spPr/>
      <dgm:t>
        <a:bodyPr/>
        <a:lstStyle/>
        <a:p>
          <a:endParaRPr lang="en-US"/>
        </a:p>
      </dgm:t>
    </dgm:pt>
    <dgm:pt modelId="{865D233C-903B-9F4C-9226-AC6433E046AF}">
      <dgm:prSet phldrT="[Text]"/>
      <dgm:spPr>
        <a:solidFill>
          <a:schemeClr val="accent1">
            <a:alpha val="50000"/>
          </a:schemeClr>
        </a:solidFill>
      </dgm:spPr>
      <dgm:t>
        <a:bodyPr/>
        <a:lstStyle/>
        <a:p>
          <a:r>
            <a:rPr lang="en-US" b="1" dirty="0">
              <a:solidFill>
                <a:schemeClr val="bg1"/>
              </a:solidFill>
            </a:rPr>
            <a:t>Concrete</a:t>
          </a:r>
        </a:p>
      </dgm:t>
    </dgm:pt>
    <dgm:pt modelId="{67884939-1953-8944-996F-DC9AF84144E4}" type="parTrans" cxnId="{5AED5339-DC14-324C-85BB-F084E09E62DD}">
      <dgm:prSet/>
      <dgm:spPr/>
      <dgm:t>
        <a:bodyPr/>
        <a:lstStyle/>
        <a:p>
          <a:endParaRPr lang="en-US"/>
        </a:p>
      </dgm:t>
    </dgm:pt>
    <dgm:pt modelId="{95730D6A-BF57-8149-A562-F4DF03615C2D}" type="sibTrans" cxnId="{5AED5339-DC14-324C-85BB-F084E09E62DD}">
      <dgm:prSet/>
      <dgm:spPr/>
      <dgm:t>
        <a:bodyPr/>
        <a:lstStyle/>
        <a:p>
          <a:endParaRPr lang="en-US"/>
        </a:p>
      </dgm:t>
    </dgm:pt>
    <dgm:pt modelId="{ABB0EE10-8504-404A-8824-5F22425D91BF}" type="pres">
      <dgm:prSet presAssocID="{C2DCDBC5-95E9-4F42-8754-6810EB41A3B6}" presName="compositeShape" presStyleCnt="0">
        <dgm:presLayoutVars>
          <dgm:chMax val="7"/>
          <dgm:dir/>
          <dgm:resizeHandles val="exact"/>
        </dgm:presLayoutVars>
      </dgm:prSet>
      <dgm:spPr/>
    </dgm:pt>
    <dgm:pt modelId="{93E056BD-4766-394C-A4DC-5E4C2451228E}" type="pres">
      <dgm:prSet presAssocID="{2EC81A35-8D57-124B-ABCE-2ABCF936B667}" presName="circ1" presStyleLbl="vennNode1" presStyleIdx="0" presStyleCnt="3" custScaleX="169481" custScaleY="92938" custLinFactNeighborX="-1461" custLinFactNeighborY="-35450"/>
      <dgm:spPr/>
    </dgm:pt>
    <dgm:pt modelId="{9EC0FAFF-6CE3-7640-BE7A-52C4AF5538E2}" type="pres">
      <dgm:prSet presAssocID="{2EC81A35-8D57-124B-ABCE-2ABCF936B667}" presName="circ1Tx" presStyleLbl="revTx" presStyleIdx="0" presStyleCnt="0">
        <dgm:presLayoutVars>
          <dgm:chMax val="0"/>
          <dgm:chPref val="0"/>
          <dgm:bulletEnabled val="1"/>
        </dgm:presLayoutVars>
      </dgm:prSet>
      <dgm:spPr/>
    </dgm:pt>
    <dgm:pt modelId="{E0F896BF-E8D9-2145-B631-F874C101A436}" type="pres">
      <dgm:prSet presAssocID="{E47640B8-E388-6141-8043-F310278C03B2}" presName="circ2" presStyleLbl="vennNode1" presStyleIdx="1" presStyleCnt="3" custScaleX="153807" custLinFactNeighborX="30195" custLinFactNeighborY="-12709"/>
      <dgm:spPr/>
    </dgm:pt>
    <dgm:pt modelId="{524DE1D1-1650-674C-AA9B-4DB5A8E1AD84}" type="pres">
      <dgm:prSet presAssocID="{E47640B8-E388-6141-8043-F310278C03B2}" presName="circ2Tx" presStyleLbl="revTx" presStyleIdx="0" presStyleCnt="0">
        <dgm:presLayoutVars>
          <dgm:chMax val="0"/>
          <dgm:chPref val="0"/>
          <dgm:bulletEnabled val="1"/>
        </dgm:presLayoutVars>
      </dgm:prSet>
      <dgm:spPr/>
    </dgm:pt>
    <dgm:pt modelId="{DDAD003A-79BB-F54B-8024-DA7A6A25F4EE}" type="pres">
      <dgm:prSet presAssocID="{865D233C-903B-9F4C-9226-AC6433E046AF}" presName="circ3" presStyleLbl="vennNode1" presStyleIdx="2" presStyleCnt="3" custScaleX="153807" custScaleY="95170" custLinFactNeighborX="-29221" custLinFactNeighborY="-9740"/>
      <dgm:spPr/>
    </dgm:pt>
    <dgm:pt modelId="{337EDADF-F20D-C040-81EA-8B0554C72AC2}" type="pres">
      <dgm:prSet presAssocID="{865D233C-903B-9F4C-9226-AC6433E046AF}" presName="circ3Tx" presStyleLbl="revTx" presStyleIdx="0" presStyleCnt="0">
        <dgm:presLayoutVars>
          <dgm:chMax val="0"/>
          <dgm:chPref val="0"/>
          <dgm:bulletEnabled val="1"/>
        </dgm:presLayoutVars>
      </dgm:prSet>
      <dgm:spPr/>
    </dgm:pt>
  </dgm:ptLst>
  <dgm:cxnLst>
    <dgm:cxn modelId="{9A91AA08-8AEB-5F4B-A3F2-533D3748AA19}" type="presOf" srcId="{865D233C-903B-9F4C-9226-AC6433E046AF}" destId="{337EDADF-F20D-C040-81EA-8B0554C72AC2}" srcOrd="1" destOrd="0" presId="urn:microsoft.com/office/officeart/2005/8/layout/venn1"/>
    <dgm:cxn modelId="{F9526E30-2CC4-E942-8D48-212861DC171B}" type="presOf" srcId="{2EC81A35-8D57-124B-ABCE-2ABCF936B667}" destId="{9EC0FAFF-6CE3-7640-BE7A-52C4AF5538E2}" srcOrd="1" destOrd="0" presId="urn:microsoft.com/office/officeart/2005/8/layout/venn1"/>
    <dgm:cxn modelId="{5AED5339-DC14-324C-85BB-F084E09E62DD}" srcId="{C2DCDBC5-95E9-4F42-8754-6810EB41A3B6}" destId="{865D233C-903B-9F4C-9226-AC6433E046AF}" srcOrd="2" destOrd="0" parTransId="{67884939-1953-8944-996F-DC9AF84144E4}" sibTransId="{95730D6A-BF57-8149-A562-F4DF03615C2D}"/>
    <dgm:cxn modelId="{97E23186-F50B-BF49-ACE5-9B0F88A86B9F}" type="presOf" srcId="{C2DCDBC5-95E9-4F42-8754-6810EB41A3B6}" destId="{ABB0EE10-8504-404A-8824-5F22425D91BF}" srcOrd="0" destOrd="0" presId="urn:microsoft.com/office/officeart/2005/8/layout/venn1"/>
    <dgm:cxn modelId="{0AA25798-9754-FC42-B3B2-130E29647852}" type="presOf" srcId="{2EC81A35-8D57-124B-ABCE-2ABCF936B667}" destId="{93E056BD-4766-394C-A4DC-5E4C2451228E}" srcOrd="0" destOrd="0" presId="urn:microsoft.com/office/officeart/2005/8/layout/venn1"/>
    <dgm:cxn modelId="{93CF85BE-CEAF-D849-9DC5-88DF69A36828}" type="presOf" srcId="{865D233C-903B-9F4C-9226-AC6433E046AF}" destId="{DDAD003A-79BB-F54B-8024-DA7A6A25F4EE}" srcOrd="0" destOrd="0" presId="urn:microsoft.com/office/officeart/2005/8/layout/venn1"/>
    <dgm:cxn modelId="{961E89BE-8F23-084D-85B9-8E1DED1E3D30}" type="presOf" srcId="{E47640B8-E388-6141-8043-F310278C03B2}" destId="{524DE1D1-1650-674C-AA9B-4DB5A8E1AD84}" srcOrd="1" destOrd="0" presId="urn:microsoft.com/office/officeart/2005/8/layout/venn1"/>
    <dgm:cxn modelId="{FB8C29D6-657F-7347-9691-7C1B684B2B1E}" srcId="{C2DCDBC5-95E9-4F42-8754-6810EB41A3B6}" destId="{2EC81A35-8D57-124B-ABCE-2ABCF936B667}" srcOrd="0" destOrd="0" parTransId="{93BFC6B5-0E63-324A-B30F-A7A171F4E817}" sibTransId="{4F34C741-B58B-8E44-B2B7-D1B3810C9DFD}"/>
    <dgm:cxn modelId="{CCC2C2EA-E3C8-7442-8E0D-C0B533A5BFDE}" srcId="{C2DCDBC5-95E9-4F42-8754-6810EB41A3B6}" destId="{E47640B8-E388-6141-8043-F310278C03B2}" srcOrd="1" destOrd="0" parTransId="{57A28E9E-379A-074C-978F-D701171A9D16}" sibTransId="{0D294ADB-EF11-D941-B290-D319254BF064}"/>
    <dgm:cxn modelId="{CA1287EE-64A4-C74C-8834-47E72E458B61}" type="presOf" srcId="{E47640B8-E388-6141-8043-F310278C03B2}" destId="{E0F896BF-E8D9-2145-B631-F874C101A436}" srcOrd="0" destOrd="0" presId="urn:microsoft.com/office/officeart/2005/8/layout/venn1"/>
    <dgm:cxn modelId="{13B6FF48-D4CE-4642-AD13-9AE61D06C2AE}" type="presParOf" srcId="{ABB0EE10-8504-404A-8824-5F22425D91BF}" destId="{93E056BD-4766-394C-A4DC-5E4C2451228E}" srcOrd="0" destOrd="0" presId="urn:microsoft.com/office/officeart/2005/8/layout/venn1"/>
    <dgm:cxn modelId="{ECF09AA7-0537-4F40-B6A4-DCBF97E09C92}" type="presParOf" srcId="{ABB0EE10-8504-404A-8824-5F22425D91BF}" destId="{9EC0FAFF-6CE3-7640-BE7A-52C4AF5538E2}" srcOrd="1" destOrd="0" presId="urn:microsoft.com/office/officeart/2005/8/layout/venn1"/>
    <dgm:cxn modelId="{212BBE85-DB71-8646-BC06-6AEB28354322}" type="presParOf" srcId="{ABB0EE10-8504-404A-8824-5F22425D91BF}" destId="{E0F896BF-E8D9-2145-B631-F874C101A436}" srcOrd="2" destOrd="0" presId="urn:microsoft.com/office/officeart/2005/8/layout/venn1"/>
    <dgm:cxn modelId="{49F6399A-CDFF-3248-8C4B-379614F0C683}" type="presParOf" srcId="{ABB0EE10-8504-404A-8824-5F22425D91BF}" destId="{524DE1D1-1650-674C-AA9B-4DB5A8E1AD84}" srcOrd="3" destOrd="0" presId="urn:microsoft.com/office/officeart/2005/8/layout/venn1"/>
    <dgm:cxn modelId="{8F42FE1C-EC06-EA41-97A7-2BD5D83CB6FD}" type="presParOf" srcId="{ABB0EE10-8504-404A-8824-5F22425D91BF}" destId="{DDAD003A-79BB-F54B-8024-DA7A6A25F4EE}" srcOrd="4" destOrd="0" presId="urn:microsoft.com/office/officeart/2005/8/layout/venn1"/>
    <dgm:cxn modelId="{AE80CACB-90B9-954A-A644-1D60AC5C8E3E}" type="presParOf" srcId="{ABB0EE10-8504-404A-8824-5F22425D91BF}" destId="{337EDADF-F20D-C040-81EA-8B0554C72AC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C2DCDBC5-95E9-4F42-8754-6810EB41A3B6}" type="doc">
      <dgm:prSet loTypeId="urn:microsoft.com/office/officeart/2005/8/layout/venn1" loCatId="process" qsTypeId="urn:microsoft.com/office/officeart/2005/8/quickstyle/simple1" qsCatId="simple" csTypeId="urn:microsoft.com/office/officeart/2005/8/colors/colorful3" csCatId="colorful" phldr="1"/>
      <dgm:spPr/>
      <dgm:t>
        <a:bodyPr/>
        <a:lstStyle/>
        <a:p>
          <a:endParaRPr lang="en-US"/>
        </a:p>
      </dgm:t>
    </dgm:pt>
    <dgm:pt modelId="{2EC81A35-8D57-124B-ABCE-2ABCF936B667}">
      <dgm:prSet phldrT="[Text]"/>
      <dgm:spPr>
        <a:solidFill>
          <a:schemeClr val="accent4">
            <a:alpha val="90000"/>
          </a:schemeClr>
        </a:solidFill>
      </dgm:spPr>
      <dgm:t>
        <a:bodyPr/>
        <a:lstStyle/>
        <a:p>
          <a:r>
            <a:rPr lang="en-US" b="1" dirty="0">
              <a:solidFill>
                <a:schemeClr val="bg1"/>
              </a:solidFill>
            </a:rPr>
            <a:t>Abstract</a:t>
          </a:r>
        </a:p>
      </dgm:t>
    </dgm:pt>
    <dgm:pt modelId="{93BFC6B5-0E63-324A-B30F-A7A171F4E817}" type="parTrans" cxnId="{FB8C29D6-657F-7347-9691-7C1B684B2B1E}">
      <dgm:prSet/>
      <dgm:spPr/>
      <dgm:t>
        <a:bodyPr/>
        <a:lstStyle/>
        <a:p>
          <a:endParaRPr lang="en-US"/>
        </a:p>
      </dgm:t>
    </dgm:pt>
    <dgm:pt modelId="{4F34C741-B58B-8E44-B2B7-D1B3810C9DFD}" type="sibTrans" cxnId="{FB8C29D6-657F-7347-9691-7C1B684B2B1E}">
      <dgm:prSet/>
      <dgm:spPr/>
      <dgm:t>
        <a:bodyPr/>
        <a:lstStyle/>
        <a:p>
          <a:endParaRPr lang="en-US"/>
        </a:p>
      </dgm:t>
    </dgm:pt>
    <dgm:pt modelId="{E47640B8-E388-6141-8043-F310278C03B2}">
      <dgm:prSet phldrT="[Text]"/>
      <dgm:spPr>
        <a:solidFill>
          <a:schemeClr val="accent6">
            <a:alpha val="50000"/>
          </a:schemeClr>
        </a:solidFill>
      </dgm:spPr>
      <dgm:t>
        <a:bodyPr/>
        <a:lstStyle/>
        <a:p>
          <a:r>
            <a:rPr lang="en-US" b="1" dirty="0">
              <a:solidFill>
                <a:schemeClr val="bg1"/>
              </a:solidFill>
            </a:rPr>
            <a:t>Representational</a:t>
          </a:r>
        </a:p>
      </dgm:t>
    </dgm:pt>
    <dgm:pt modelId="{57A28E9E-379A-074C-978F-D701171A9D16}" type="parTrans" cxnId="{CCC2C2EA-E3C8-7442-8E0D-C0B533A5BFDE}">
      <dgm:prSet/>
      <dgm:spPr/>
      <dgm:t>
        <a:bodyPr/>
        <a:lstStyle/>
        <a:p>
          <a:endParaRPr lang="en-US"/>
        </a:p>
      </dgm:t>
    </dgm:pt>
    <dgm:pt modelId="{0D294ADB-EF11-D941-B290-D319254BF064}" type="sibTrans" cxnId="{CCC2C2EA-E3C8-7442-8E0D-C0B533A5BFDE}">
      <dgm:prSet/>
      <dgm:spPr/>
      <dgm:t>
        <a:bodyPr/>
        <a:lstStyle/>
        <a:p>
          <a:endParaRPr lang="en-US"/>
        </a:p>
      </dgm:t>
    </dgm:pt>
    <dgm:pt modelId="{865D233C-903B-9F4C-9226-AC6433E046AF}">
      <dgm:prSet phldrT="[Text]"/>
      <dgm:spPr>
        <a:solidFill>
          <a:schemeClr val="accent1">
            <a:alpha val="50000"/>
          </a:schemeClr>
        </a:solidFill>
      </dgm:spPr>
      <dgm:t>
        <a:bodyPr/>
        <a:lstStyle/>
        <a:p>
          <a:r>
            <a:rPr lang="en-US" b="1" dirty="0">
              <a:solidFill>
                <a:schemeClr val="bg1"/>
              </a:solidFill>
            </a:rPr>
            <a:t>Concrete</a:t>
          </a:r>
        </a:p>
      </dgm:t>
    </dgm:pt>
    <dgm:pt modelId="{67884939-1953-8944-996F-DC9AF84144E4}" type="parTrans" cxnId="{5AED5339-DC14-324C-85BB-F084E09E62DD}">
      <dgm:prSet/>
      <dgm:spPr/>
      <dgm:t>
        <a:bodyPr/>
        <a:lstStyle/>
        <a:p>
          <a:endParaRPr lang="en-US"/>
        </a:p>
      </dgm:t>
    </dgm:pt>
    <dgm:pt modelId="{95730D6A-BF57-8149-A562-F4DF03615C2D}" type="sibTrans" cxnId="{5AED5339-DC14-324C-85BB-F084E09E62DD}">
      <dgm:prSet/>
      <dgm:spPr/>
      <dgm:t>
        <a:bodyPr/>
        <a:lstStyle/>
        <a:p>
          <a:endParaRPr lang="en-US"/>
        </a:p>
      </dgm:t>
    </dgm:pt>
    <dgm:pt modelId="{ABB0EE10-8504-404A-8824-5F22425D91BF}" type="pres">
      <dgm:prSet presAssocID="{C2DCDBC5-95E9-4F42-8754-6810EB41A3B6}" presName="compositeShape" presStyleCnt="0">
        <dgm:presLayoutVars>
          <dgm:chMax val="7"/>
          <dgm:dir/>
          <dgm:resizeHandles val="exact"/>
        </dgm:presLayoutVars>
      </dgm:prSet>
      <dgm:spPr/>
    </dgm:pt>
    <dgm:pt modelId="{93E056BD-4766-394C-A4DC-5E4C2451228E}" type="pres">
      <dgm:prSet presAssocID="{2EC81A35-8D57-124B-ABCE-2ABCF936B667}" presName="circ1" presStyleLbl="vennNode1" presStyleIdx="0" presStyleCnt="3" custScaleX="169481" custScaleY="92938" custLinFactNeighborX="-1461" custLinFactNeighborY="-35450"/>
      <dgm:spPr/>
    </dgm:pt>
    <dgm:pt modelId="{9EC0FAFF-6CE3-7640-BE7A-52C4AF5538E2}" type="pres">
      <dgm:prSet presAssocID="{2EC81A35-8D57-124B-ABCE-2ABCF936B667}" presName="circ1Tx" presStyleLbl="revTx" presStyleIdx="0" presStyleCnt="0">
        <dgm:presLayoutVars>
          <dgm:chMax val="0"/>
          <dgm:chPref val="0"/>
          <dgm:bulletEnabled val="1"/>
        </dgm:presLayoutVars>
      </dgm:prSet>
      <dgm:spPr/>
    </dgm:pt>
    <dgm:pt modelId="{E0F896BF-E8D9-2145-B631-F874C101A436}" type="pres">
      <dgm:prSet presAssocID="{E47640B8-E388-6141-8043-F310278C03B2}" presName="circ2" presStyleLbl="vennNode1" presStyleIdx="1" presStyleCnt="3" custScaleX="153807" custLinFactNeighborX="30195" custLinFactNeighborY="-12709"/>
      <dgm:spPr/>
    </dgm:pt>
    <dgm:pt modelId="{524DE1D1-1650-674C-AA9B-4DB5A8E1AD84}" type="pres">
      <dgm:prSet presAssocID="{E47640B8-E388-6141-8043-F310278C03B2}" presName="circ2Tx" presStyleLbl="revTx" presStyleIdx="0" presStyleCnt="0">
        <dgm:presLayoutVars>
          <dgm:chMax val="0"/>
          <dgm:chPref val="0"/>
          <dgm:bulletEnabled val="1"/>
        </dgm:presLayoutVars>
      </dgm:prSet>
      <dgm:spPr/>
    </dgm:pt>
    <dgm:pt modelId="{DDAD003A-79BB-F54B-8024-DA7A6A25F4EE}" type="pres">
      <dgm:prSet presAssocID="{865D233C-903B-9F4C-9226-AC6433E046AF}" presName="circ3" presStyleLbl="vennNode1" presStyleIdx="2" presStyleCnt="3" custScaleX="153807" custScaleY="95170" custLinFactNeighborX="-29221" custLinFactNeighborY="-9740"/>
      <dgm:spPr/>
    </dgm:pt>
    <dgm:pt modelId="{337EDADF-F20D-C040-81EA-8B0554C72AC2}" type="pres">
      <dgm:prSet presAssocID="{865D233C-903B-9F4C-9226-AC6433E046AF}" presName="circ3Tx" presStyleLbl="revTx" presStyleIdx="0" presStyleCnt="0">
        <dgm:presLayoutVars>
          <dgm:chMax val="0"/>
          <dgm:chPref val="0"/>
          <dgm:bulletEnabled val="1"/>
        </dgm:presLayoutVars>
      </dgm:prSet>
      <dgm:spPr/>
    </dgm:pt>
  </dgm:ptLst>
  <dgm:cxnLst>
    <dgm:cxn modelId="{5AED5339-DC14-324C-85BB-F084E09E62DD}" srcId="{C2DCDBC5-95E9-4F42-8754-6810EB41A3B6}" destId="{865D233C-903B-9F4C-9226-AC6433E046AF}" srcOrd="2" destOrd="0" parTransId="{67884939-1953-8944-996F-DC9AF84144E4}" sibTransId="{95730D6A-BF57-8149-A562-F4DF03615C2D}"/>
    <dgm:cxn modelId="{A554326A-1A69-D245-A787-11D803FB9501}" type="presOf" srcId="{C2DCDBC5-95E9-4F42-8754-6810EB41A3B6}" destId="{ABB0EE10-8504-404A-8824-5F22425D91BF}" srcOrd="0" destOrd="0" presId="urn:microsoft.com/office/officeart/2005/8/layout/venn1"/>
    <dgm:cxn modelId="{7695C572-53B0-3547-AC2C-373A524414CA}" type="presOf" srcId="{E47640B8-E388-6141-8043-F310278C03B2}" destId="{E0F896BF-E8D9-2145-B631-F874C101A436}" srcOrd="0" destOrd="0" presId="urn:microsoft.com/office/officeart/2005/8/layout/venn1"/>
    <dgm:cxn modelId="{430D7D59-DB2F-3D4A-B513-C48A71F81D6C}" type="presOf" srcId="{2EC81A35-8D57-124B-ABCE-2ABCF936B667}" destId="{9EC0FAFF-6CE3-7640-BE7A-52C4AF5538E2}" srcOrd="1" destOrd="0" presId="urn:microsoft.com/office/officeart/2005/8/layout/venn1"/>
    <dgm:cxn modelId="{EBB4B69F-BD36-0C43-94F8-003BC6499CE9}" type="presOf" srcId="{2EC81A35-8D57-124B-ABCE-2ABCF936B667}" destId="{93E056BD-4766-394C-A4DC-5E4C2451228E}" srcOrd="0" destOrd="0" presId="urn:microsoft.com/office/officeart/2005/8/layout/venn1"/>
    <dgm:cxn modelId="{1D04B9AB-15A4-6A4E-9A82-CACEBEBE8A1A}" type="presOf" srcId="{865D233C-903B-9F4C-9226-AC6433E046AF}" destId="{DDAD003A-79BB-F54B-8024-DA7A6A25F4EE}" srcOrd="0" destOrd="0" presId="urn:microsoft.com/office/officeart/2005/8/layout/venn1"/>
    <dgm:cxn modelId="{BA2D98D0-ABF0-7B40-B59D-ED0FE59D0934}" type="presOf" srcId="{865D233C-903B-9F4C-9226-AC6433E046AF}" destId="{337EDADF-F20D-C040-81EA-8B0554C72AC2}" srcOrd="1" destOrd="0" presId="urn:microsoft.com/office/officeart/2005/8/layout/venn1"/>
    <dgm:cxn modelId="{FB8C29D6-657F-7347-9691-7C1B684B2B1E}" srcId="{C2DCDBC5-95E9-4F42-8754-6810EB41A3B6}" destId="{2EC81A35-8D57-124B-ABCE-2ABCF936B667}" srcOrd="0" destOrd="0" parTransId="{93BFC6B5-0E63-324A-B30F-A7A171F4E817}" sibTransId="{4F34C741-B58B-8E44-B2B7-D1B3810C9DFD}"/>
    <dgm:cxn modelId="{CCC2C2EA-E3C8-7442-8E0D-C0B533A5BFDE}" srcId="{C2DCDBC5-95E9-4F42-8754-6810EB41A3B6}" destId="{E47640B8-E388-6141-8043-F310278C03B2}" srcOrd="1" destOrd="0" parTransId="{57A28E9E-379A-074C-978F-D701171A9D16}" sibTransId="{0D294ADB-EF11-D941-B290-D319254BF064}"/>
    <dgm:cxn modelId="{D0F6DEF7-50F1-EF4A-860F-379B3FB375D9}" type="presOf" srcId="{E47640B8-E388-6141-8043-F310278C03B2}" destId="{524DE1D1-1650-674C-AA9B-4DB5A8E1AD84}" srcOrd="1" destOrd="0" presId="urn:microsoft.com/office/officeart/2005/8/layout/venn1"/>
    <dgm:cxn modelId="{B9286549-3439-DA41-9607-B97CC39A75F6}" type="presParOf" srcId="{ABB0EE10-8504-404A-8824-5F22425D91BF}" destId="{93E056BD-4766-394C-A4DC-5E4C2451228E}" srcOrd="0" destOrd="0" presId="urn:microsoft.com/office/officeart/2005/8/layout/venn1"/>
    <dgm:cxn modelId="{4C9C1F85-20D1-5B48-8801-82656C1627BC}" type="presParOf" srcId="{ABB0EE10-8504-404A-8824-5F22425D91BF}" destId="{9EC0FAFF-6CE3-7640-BE7A-52C4AF5538E2}" srcOrd="1" destOrd="0" presId="urn:microsoft.com/office/officeart/2005/8/layout/venn1"/>
    <dgm:cxn modelId="{F3F9E002-7CDE-1C49-A138-BA8490C00DA9}" type="presParOf" srcId="{ABB0EE10-8504-404A-8824-5F22425D91BF}" destId="{E0F896BF-E8D9-2145-B631-F874C101A436}" srcOrd="2" destOrd="0" presId="urn:microsoft.com/office/officeart/2005/8/layout/venn1"/>
    <dgm:cxn modelId="{167E7860-0E3E-8A44-B3D2-127CEE0968CA}" type="presParOf" srcId="{ABB0EE10-8504-404A-8824-5F22425D91BF}" destId="{524DE1D1-1650-674C-AA9B-4DB5A8E1AD84}" srcOrd="3" destOrd="0" presId="urn:microsoft.com/office/officeart/2005/8/layout/venn1"/>
    <dgm:cxn modelId="{FF845627-4450-7D48-815B-4D9FD6EB85DD}" type="presParOf" srcId="{ABB0EE10-8504-404A-8824-5F22425D91BF}" destId="{DDAD003A-79BB-F54B-8024-DA7A6A25F4EE}" srcOrd="4" destOrd="0" presId="urn:microsoft.com/office/officeart/2005/8/layout/venn1"/>
    <dgm:cxn modelId="{10D037C5-1288-8547-8FF1-AFD13809967E}" type="presParOf" srcId="{ABB0EE10-8504-404A-8824-5F22425D91BF}" destId="{337EDADF-F20D-C040-81EA-8B0554C72AC2}"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56BD-4766-394C-A4DC-5E4C2451228E}">
      <dsp:nvSpPr>
        <dsp:cNvPr id="0" name=""/>
        <dsp:cNvSpPr/>
      </dsp:nvSpPr>
      <dsp:spPr>
        <a:xfrm>
          <a:off x="2125678" y="0"/>
          <a:ext cx="4132624" cy="2266200"/>
        </a:xfrm>
        <a:prstGeom prst="ellipse">
          <a:avLst/>
        </a:prstGeom>
        <a:solidFill>
          <a:schemeClr val="accent4">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Abstract</a:t>
          </a:r>
        </a:p>
      </dsp:txBody>
      <dsp:txXfrm>
        <a:off x="2676695" y="396585"/>
        <a:ext cx="3030591" cy="1019790"/>
      </dsp:txXfrm>
    </dsp:sp>
    <dsp:sp modelId="{E0F896BF-E8D9-2145-B631-F874C101A436}">
      <dsp:nvSpPr>
        <dsp:cNvPr id="0" name=""/>
        <dsp:cNvSpPr/>
      </dsp:nvSpPr>
      <dsp:spPr>
        <a:xfrm>
          <a:off x="3968531" y="1221853"/>
          <a:ext cx="3750429" cy="2438400"/>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Representational</a:t>
          </a:r>
        </a:p>
      </dsp:txBody>
      <dsp:txXfrm>
        <a:off x="5115538" y="1851773"/>
        <a:ext cx="2250257" cy="1341120"/>
      </dsp:txXfrm>
    </dsp:sp>
    <dsp:sp modelId="{DDAD003A-79BB-F54B-8024-DA7A6A25F4EE}">
      <dsp:nvSpPr>
        <dsp:cNvPr id="0" name=""/>
        <dsp:cNvSpPr/>
      </dsp:nvSpPr>
      <dsp:spPr>
        <a:xfrm>
          <a:off x="760020" y="1353137"/>
          <a:ext cx="3750429" cy="2320625"/>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Concrete</a:t>
          </a:r>
        </a:p>
      </dsp:txBody>
      <dsp:txXfrm>
        <a:off x="1113185" y="1952632"/>
        <a:ext cx="2250257" cy="12763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56BD-4766-394C-A4DC-5E4C2451228E}">
      <dsp:nvSpPr>
        <dsp:cNvPr id="0" name=""/>
        <dsp:cNvSpPr/>
      </dsp:nvSpPr>
      <dsp:spPr>
        <a:xfrm>
          <a:off x="692987" y="0"/>
          <a:ext cx="1904629" cy="1044438"/>
        </a:xfrm>
        <a:prstGeom prst="ellipse">
          <a:avLst/>
        </a:prstGeom>
        <a:solidFill>
          <a:schemeClr val="accent4">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Abstract</a:t>
          </a:r>
        </a:p>
      </dsp:txBody>
      <dsp:txXfrm>
        <a:off x="946938" y="182776"/>
        <a:ext cx="1396728" cy="469997"/>
      </dsp:txXfrm>
    </dsp:sp>
    <dsp:sp modelId="{E0F896BF-E8D9-2145-B631-F874C101A436}">
      <dsp:nvSpPr>
        <dsp:cNvPr id="0" name=""/>
        <dsp:cNvSpPr/>
      </dsp:nvSpPr>
      <dsp:spPr>
        <a:xfrm>
          <a:off x="1542315" y="563123"/>
          <a:ext cx="1728484" cy="1123801"/>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Representational</a:t>
          </a:r>
        </a:p>
      </dsp:txBody>
      <dsp:txXfrm>
        <a:off x="2070943" y="853438"/>
        <a:ext cx="1037090" cy="618090"/>
      </dsp:txXfrm>
    </dsp:sp>
    <dsp:sp modelId="{DDAD003A-79BB-F54B-8024-DA7A6A25F4EE}">
      <dsp:nvSpPr>
        <dsp:cNvPr id="0" name=""/>
        <dsp:cNvSpPr/>
      </dsp:nvSpPr>
      <dsp:spPr>
        <a:xfrm>
          <a:off x="63587" y="623629"/>
          <a:ext cx="1728484" cy="1069521"/>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Concrete</a:t>
          </a:r>
        </a:p>
      </dsp:txBody>
      <dsp:txXfrm>
        <a:off x="226353" y="899922"/>
        <a:ext cx="1037090" cy="58823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56BD-4766-394C-A4DC-5E4C2451228E}">
      <dsp:nvSpPr>
        <dsp:cNvPr id="0" name=""/>
        <dsp:cNvSpPr/>
      </dsp:nvSpPr>
      <dsp:spPr>
        <a:xfrm>
          <a:off x="2125678" y="0"/>
          <a:ext cx="4132624" cy="2266200"/>
        </a:xfrm>
        <a:prstGeom prst="ellipse">
          <a:avLst/>
        </a:prstGeom>
        <a:solidFill>
          <a:schemeClr val="accent4">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Abstract</a:t>
          </a:r>
        </a:p>
      </dsp:txBody>
      <dsp:txXfrm>
        <a:off x="2676695" y="396585"/>
        <a:ext cx="3030591" cy="1019790"/>
      </dsp:txXfrm>
    </dsp:sp>
    <dsp:sp modelId="{E0F896BF-E8D9-2145-B631-F874C101A436}">
      <dsp:nvSpPr>
        <dsp:cNvPr id="0" name=""/>
        <dsp:cNvSpPr/>
      </dsp:nvSpPr>
      <dsp:spPr>
        <a:xfrm>
          <a:off x="3968531" y="1221853"/>
          <a:ext cx="3750429" cy="2438400"/>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Representational</a:t>
          </a:r>
        </a:p>
      </dsp:txBody>
      <dsp:txXfrm>
        <a:off x="5115538" y="1851773"/>
        <a:ext cx="2250257" cy="1341120"/>
      </dsp:txXfrm>
    </dsp:sp>
    <dsp:sp modelId="{DDAD003A-79BB-F54B-8024-DA7A6A25F4EE}">
      <dsp:nvSpPr>
        <dsp:cNvPr id="0" name=""/>
        <dsp:cNvSpPr/>
      </dsp:nvSpPr>
      <dsp:spPr>
        <a:xfrm>
          <a:off x="760020" y="1353137"/>
          <a:ext cx="3750429" cy="2320625"/>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Concrete</a:t>
          </a:r>
        </a:p>
      </dsp:txBody>
      <dsp:txXfrm>
        <a:off x="1113185" y="1952632"/>
        <a:ext cx="2250257" cy="127634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56BD-4766-394C-A4DC-5E4C2451228E}">
      <dsp:nvSpPr>
        <dsp:cNvPr id="0" name=""/>
        <dsp:cNvSpPr/>
      </dsp:nvSpPr>
      <dsp:spPr>
        <a:xfrm>
          <a:off x="899359" y="0"/>
          <a:ext cx="2803992" cy="1537620"/>
        </a:xfrm>
        <a:prstGeom prst="ellipse">
          <a:avLst/>
        </a:prstGeom>
        <a:solidFill>
          <a:schemeClr val="accent4">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Abstract</a:t>
          </a:r>
        </a:p>
      </dsp:txBody>
      <dsp:txXfrm>
        <a:off x="1273225" y="269083"/>
        <a:ext cx="2056261" cy="691929"/>
      </dsp:txXfrm>
    </dsp:sp>
    <dsp:sp modelId="{E0F896BF-E8D9-2145-B631-F874C101A436}">
      <dsp:nvSpPr>
        <dsp:cNvPr id="0" name=""/>
        <dsp:cNvSpPr/>
      </dsp:nvSpPr>
      <dsp:spPr>
        <a:xfrm>
          <a:off x="2106381" y="829029"/>
          <a:ext cx="2544673" cy="1654458"/>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Representational</a:t>
          </a:r>
        </a:p>
      </dsp:txBody>
      <dsp:txXfrm>
        <a:off x="2884627" y="1256431"/>
        <a:ext cx="1526803" cy="909952"/>
      </dsp:txXfrm>
    </dsp:sp>
    <dsp:sp modelId="{DDAD003A-79BB-F54B-8024-DA7A6A25F4EE}">
      <dsp:nvSpPr>
        <dsp:cNvPr id="0" name=""/>
        <dsp:cNvSpPr/>
      </dsp:nvSpPr>
      <dsp:spPr>
        <a:xfrm>
          <a:off x="0" y="918105"/>
          <a:ext cx="2544673" cy="1574548"/>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Concrete</a:t>
          </a:r>
        </a:p>
      </dsp:txBody>
      <dsp:txXfrm>
        <a:off x="239623" y="1324864"/>
        <a:ext cx="1526803" cy="8660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56BD-4766-394C-A4DC-5E4C2451228E}">
      <dsp:nvSpPr>
        <dsp:cNvPr id="0" name=""/>
        <dsp:cNvSpPr/>
      </dsp:nvSpPr>
      <dsp:spPr>
        <a:xfrm>
          <a:off x="692987" y="0"/>
          <a:ext cx="1904629" cy="1044438"/>
        </a:xfrm>
        <a:prstGeom prst="ellipse">
          <a:avLst/>
        </a:prstGeom>
        <a:solidFill>
          <a:schemeClr val="accent4">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Abstract</a:t>
          </a:r>
        </a:p>
      </dsp:txBody>
      <dsp:txXfrm>
        <a:off x="946938" y="182776"/>
        <a:ext cx="1396728" cy="469997"/>
      </dsp:txXfrm>
    </dsp:sp>
    <dsp:sp modelId="{E0F896BF-E8D9-2145-B631-F874C101A436}">
      <dsp:nvSpPr>
        <dsp:cNvPr id="0" name=""/>
        <dsp:cNvSpPr/>
      </dsp:nvSpPr>
      <dsp:spPr>
        <a:xfrm>
          <a:off x="1542315" y="563123"/>
          <a:ext cx="1728484" cy="1123801"/>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Representational</a:t>
          </a:r>
        </a:p>
      </dsp:txBody>
      <dsp:txXfrm>
        <a:off x="2070943" y="853438"/>
        <a:ext cx="1037090" cy="618090"/>
      </dsp:txXfrm>
    </dsp:sp>
    <dsp:sp modelId="{DDAD003A-79BB-F54B-8024-DA7A6A25F4EE}">
      <dsp:nvSpPr>
        <dsp:cNvPr id="0" name=""/>
        <dsp:cNvSpPr/>
      </dsp:nvSpPr>
      <dsp:spPr>
        <a:xfrm>
          <a:off x="63587" y="623629"/>
          <a:ext cx="1728484" cy="1069521"/>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Concrete</a:t>
          </a:r>
        </a:p>
      </dsp:txBody>
      <dsp:txXfrm>
        <a:off x="226353" y="899922"/>
        <a:ext cx="1037090" cy="5882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56BD-4766-394C-A4DC-5E4C2451228E}">
      <dsp:nvSpPr>
        <dsp:cNvPr id="0" name=""/>
        <dsp:cNvSpPr/>
      </dsp:nvSpPr>
      <dsp:spPr>
        <a:xfrm>
          <a:off x="692987" y="0"/>
          <a:ext cx="1904629" cy="1044438"/>
        </a:xfrm>
        <a:prstGeom prst="ellipse">
          <a:avLst/>
        </a:prstGeom>
        <a:solidFill>
          <a:schemeClr val="accent4">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Abstract</a:t>
          </a:r>
        </a:p>
      </dsp:txBody>
      <dsp:txXfrm>
        <a:off x="946938" y="182776"/>
        <a:ext cx="1396728" cy="469997"/>
      </dsp:txXfrm>
    </dsp:sp>
    <dsp:sp modelId="{E0F896BF-E8D9-2145-B631-F874C101A436}">
      <dsp:nvSpPr>
        <dsp:cNvPr id="0" name=""/>
        <dsp:cNvSpPr/>
      </dsp:nvSpPr>
      <dsp:spPr>
        <a:xfrm>
          <a:off x="1542315" y="563123"/>
          <a:ext cx="1728484" cy="1123801"/>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Representational</a:t>
          </a:r>
        </a:p>
      </dsp:txBody>
      <dsp:txXfrm>
        <a:off x="2070943" y="853438"/>
        <a:ext cx="1037090" cy="618090"/>
      </dsp:txXfrm>
    </dsp:sp>
    <dsp:sp modelId="{DDAD003A-79BB-F54B-8024-DA7A6A25F4EE}">
      <dsp:nvSpPr>
        <dsp:cNvPr id="0" name=""/>
        <dsp:cNvSpPr/>
      </dsp:nvSpPr>
      <dsp:spPr>
        <a:xfrm>
          <a:off x="63587" y="623629"/>
          <a:ext cx="1728484" cy="1069521"/>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Concrete</a:t>
          </a:r>
        </a:p>
      </dsp:txBody>
      <dsp:txXfrm>
        <a:off x="226353" y="899922"/>
        <a:ext cx="1037090" cy="5882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56BD-4766-394C-A4DC-5E4C2451228E}">
      <dsp:nvSpPr>
        <dsp:cNvPr id="0" name=""/>
        <dsp:cNvSpPr/>
      </dsp:nvSpPr>
      <dsp:spPr>
        <a:xfrm>
          <a:off x="692987" y="0"/>
          <a:ext cx="1904629" cy="1044438"/>
        </a:xfrm>
        <a:prstGeom prst="ellipse">
          <a:avLst/>
        </a:prstGeom>
        <a:solidFill>
          <a:schemeClr val="accent4">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Abstract</a:t>
          </a:r>
        </a:p>
      </dsp:txBody>
      <dsp:txXfrm>
        <a:off x="946938" y="182776"/>
        <a:ext cx="1396728" cy="469997"/>
      </dsp:txXfrm>
    </dsp:sp>
    <dsp:sp modelId="{E0F896BF-E8D9-2145-B631-F874C101A436}">
      <dsp:nvSpPr>
        <dsp:cNvPr id="0" name=""/>
        <dsp:cNvSpPr/>
      </dsp:nvSpPr>
      <dsp:spPr>
        <a:xfrm>
          <a:off x="1542315" y="563123"/>
          <a:ext cx="1728484" cy="1123801"/>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Representational</a:t>
          </a:r>
        </a:p>
      </dsp:txBody>
      <dsp:txXfrm>
        <a:off x="2070943" y="853438"/>
        <a:ext cx="1037090" cy="618090"/>
      </dsp:txXfrm>
    </dsp:sp>
    <dsp:sp modelId="{DDAD003A-79BB-F54B-8024-DA7A6A25F4EE}">
      <dsp:nvSpPr>
        <dsp:cNvPr id="0" name=""/>
        <dsp:cNvSpPr/>
      </dsp:nvSpPr>
      <dsp:spPr>
        <a:xfrm>
          <a:off x="63587" y="623629"/>
          <a:ext cx="1728484" cy="1069521"/>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Concrete</a:t>
          </a:r>
        </a:p>
      </dsp:txBody>
      <dsp:txXfrm>
        <a:off x="226353" y="899922"/>
        <a:ext cx="1037090" cy="5882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56BD-4766-394C-A4DC-5E4C2451228E}">
      <dsp:nvSpPr>
        <dsp:cNvPr id="0" name=""/>
        <dsp:cNvSpPr/>
      </dsp:nvSpPr>
      <dsp:spPr>
        <a:xfrm>
          <a:off x="692987" y="0"/>
          <a:ext cx="1904629" cy="1044438"/>
        </a:xfrm>
        <a:prstGeom prst="ellipse">
          <a:avLst/>
        </a:prstGeom>
        <a:solidFill>
          <a:schemeClr val="accent4">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Abstract</a:t>
          </a:r>
        </a:p>
      </dsp:txBody>
      <dsp:txXfrm>
        <a:off x="946938" y="182776"/>
        <a:ext cx="1396728" cy="469997"/>
      </dsp:txXfrm>
    </dsp:sp>
    <dsp:sp modelId="{E0F896BF-E8D9-2145-B631-F874C101A436}">
      <dsp:nvSpPr>
        <dsp:cNvPr id="0" name=""/>
        <dsp:cNvSpPr/>
      </dsp:nvSpPr>
      <dsp:spPr>
        <a:xfrm>
          <a:off x="1542315" y="563123"/>
          <a:ext cx="1728484" cy="1123801"/>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Representational</a:t>
          </a:r>
        </a:p>
      </dsp:txBody>
      <dsp:txXfrm>
        <a:off x="2070943" y="853438"/>
        <a:ext cx="1037090" cy="618090"/>
      </dsp:txXfrm>
    </dsp:sp>
    <dsp:sp modelId="{DDAD003A-79BB-F54B-8024-DA7A6A25F4EE}">
      <dsp:nvSpPr>
        <dsp:cNvPr id="0" name=""/>
        <dsp:cNvSpPr/>
      </dsp:nvSpPr>
      <dsp:spPr>
        <a:xfrm>
          <a:off x="63587" y="623629"/>
          <a:ext cx="1728484" cy="1069521"/>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Concrete</a:t>
          </a:r>
        </a:p>
      </dsp:txBody>
      <dsp:txXfrm>
        <a:off x="226353" y="899922"/>
        <a:ext cx="1037090" cy="5882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56BD-4766-394C-A4DC-5E4C2451228E}">
      <dsp:nvSpPr>
        <dsp:cNvPr id="0" name=""/>
        <dsp:cNvSpPr/>
      </dsp:nvSpPr>
      <dsp:spPr>
        <a:xfrm>
          <a:off x="692987" y="0"/>
          <a:ext cx="1904629" cy="1044438"/>
        </a:xfrm>
        <a:prstGeom prst="ellipse">
          <a:avLst/>
        </a:prstGeom>
        <a:solidFill>
          <a:schemeClr val="accent4">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Abstract</a:t>
          </a:r>
        </a:p>
      </dsp:txBody>
      <dsp:txXfrm>
        <a:off x="946938" y="182776"/>
        <a:ext cx="1396728" cy="469997"/>
      </dsp:txXfrm>
    </dsp:sp>
    <dsp:sp modelId="{E0F896BF-E8D9-2145-B631-F874C101A436}">
      <dsp:nvSpPr>
        <dsp:cNvPr id="0" name=""/>
        <dsp:cNvSpPr/>
      </dsp:nvSpPr>
      <dsp:spPr>
        <a:xfrm>
          <a:off x="1542315" y="563123"/>
          <a:ext cx="1728484" cy="1123801"/>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Representational</a:t>
          </a:r>
        </a:p>
      </dsp:txBody>
      <dsp:txXfrm>
        <a:off x="2070943" y="853438"/>
        <a:ext cx="1037090" cy="618090"/>
      </dsp:txXfrm>
    </dsp:sp>
    <dsp:sp modelId="{DDAD003A-79BB-F54B-8024-DA7A6A25F4EE}">
      <dsp:nvSpPr>
        <dsp:cNvPr id="0" name=""/>
        <dsp:cNvSpPr/>
      </dsp:nvSpPr>
      <dsp:spPr>
        <a:xfrm>
          <a:off x="63587" y="623629"/>
          <a:ext cx="1728484" cy="1069521"/>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Concrete</a:t>
          </a:r>
        </a:p>
      </dsp:txBody>
      <dsp:txXfrm>
        <a:off x="226353" y="899922"/>
        <a:ext cx="1037090" cy="5882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56BD-4766-394C-A4DC-5E4C2451228E}">
      <dsp:nvSpPr>
        <dsp:cNvPr id="0" name=""/>
        <dsp:cNvSpPr/>
      </dsp:nvSpPr>
      <dsp:spPr>
        <a:xfrm>
          <a:off x="692987" y="0"/>
          <a:ext cx="1904629" cy="1044438"/>
        </a:xfrm>
        <a:prstGeom prst="ellipse">
          <a:avLst/>
        </a:prstGeom>
        <a:solidFill>
          <a:schemeClr val="accent4">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Abstract</a:t>
          </a:r>
        </a:p>
      </dsp:txBody>
      <dsp:txXfrm>
        <a:off x="946938" y="182776"/>
        <a:ext cx="1396728" cy="469997"/>
      </dsp:txXfrm>
    </dsp:sp>
    <dsp:sp modelId="{E0F896BF-E8D9-2145-B631-F874C101A436}">
      <dsp:nvSpPr>
        <dsp:cNvPr id="0" name=""/>
        <dsp:cNvSpPr/>
      </dsp:nvSpPr>
      <dsp:spPr>
        <a:xfrm>
          <a:off x="1542315" y="563123"/>
          <a:ext cx="1728484" cy="1123801"/>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Representational</a:t>
          </a:r>
        </a:p>
      </dsp:txBody>
      <dsp:txXfrm>
        <a:off x="2070943" y="853438"/>
        <a:ext cx="1037090" cy="618090"/>
      </dsp:txXfrm>
    </dsp:sp>
    <dsp:sp modelId="{DDAD003A-79BB-F54B-8024-DA7A6A25F4EE}">
      <dsp:nvSpPr>
        <dsp:cNvPr id="0" name=""/>
        <dsp:cNvSpPr/>
      </dsp:nvSpPr>
      <dsp:spPr>
        <a:xfrm>
          <a:off x="63587" y="623629"/>
          <a:ext cx="1728484" cy="1069521"/>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Concrete</a:t>
          </a:r>
        </a:p>
      </dsp:txBody>
      <dsp:txXfrm>
        <a:off x="226353" y="899922"/>
        <a:ext cx="1037090" cy="5882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56BD-4766-394C-A4DC-5E4C2451228E}">
      <dsp:nvSpPr>
        <dsp:cNvPr id="0" name=""/>
        <dsp:cNvSpPr/>
      </dsp:nvSpPr>
      <dsp:spPr>
        <a:xfrm>
          <a:off x="2125678" y="0"/>
          <a:ext cx="4132624" cy="2266200"/>
        </a:xfrm>
        <a:prstGeom prst="ellipse">
          <a:avLst/>
        </a:prstGeom>
        <a:solidFill>
          <a:schemeClr val="accent4">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Abstract</a:t>
          </a:r>
        </a:p>
      </dsp:txBody>
      <dsp:txXfrm>
        <a:off x="2676695" y="396585"/>
        <a:ext cx="3030591" cy="1019790"/>
      </dsp:txXfrm>
    </dsp:sp>
    <dsp:sp modelId="{E0F896BF-E8D9-2145-B631-F874C101A436}">
      <dsp:nvSpPr>
        <dsp:cNvPr id="0" name=""/>
        <dsp:cNvSpPr/>
      </dsp:nvSpPr>
      <dsp:spPr>
        <a:xfrm>
          <a:off x="3968531" y="1221853"/>
          <a:ext cx="3750429" cy="2438400"/>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Representational</a:t>
          </a:r>
        </a:p>
      </dsp:txBody>
      <dsp:txXfrm>
        <a:off x="5115538" y="1851773"/>
        <a:ext cx="2250257" cy="1341120"/>
      </dsp:txXfrm>
    </dsp:sp>
    <dsp:sp modelId="{DDAD003A-79BB-F54B-8024-DA7A6A25F4EE}">
      <dsp:nvSpPr>
        <dsp:cNvPr id="0" name=""/>
        <dsp:cNvSpPr/>
      </dsp:nvSpPr>
      <dsp:spPr>
        <a:xfrm>
          <a:off x="760020" y="1353137"/>
          <a:ext cx="3750429" cy="2320625"/>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Concrete</a:t>
          </a:r>
        </a:p>
      </dsp:txBody>
      <dsp:txXfrm>
        <a:off x="1113185" y="1952632"/>
        <a:ext cx="2250257" cy="12763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56BD-4766-394C-A4DC-5E4C2451228E}">
      <dsp:nvSpPr>
        <dsp:cNvPr id="0" name=""/>
        <dsp:cNvSpPr/>
      </dsp:nvSpPr>
      <dsp:spPr>
        <a:xfrm>
          <a:off x="692987" y="0"/>
          <a:ext cx="1904629" cy="1044438"/>
        </a:xfrm>
        <a:prstGeom prst="ellipse">
          <a:avLst/>
        </a:prstGeom>
        <a:solidFill>
          <a:schemeClr val="accent4">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Abstract</a:t>
          </a:r>
        </a:p>
      </dsp:txBody>
      <dsp:txXfrm>
        <a:off x="946938" y="182776"/>
        <a:ext cx="1396728" cy="469997"/>
      </dsp:txXfrm>
    </dsp:sp>
    <dsp:sp modelId="{E0F896BF-E8D9-2145-B631-F874C101A436}">
      <dsp:nvSpPr>
        <dsp:cNvPr id="0" name=""/>
        <dsp:cNvSpPr/>
      </dsp:nvSpPr>
      <dsp:spPr>
        <a:xfrm>
          <a:off x="1542315" y="563123"/>
          <a:ext cx="1728484" cy="1123801"/>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Representational</a:t>
          </a:r>
        </a:p>
      </dsp:txBody>
      <dsp:txXfrm>
        <a:off x="2070943" y="853438"/>
        <a:ext cx="1037090" cy="618090"/>
      </dsp:txXfrm>
    </dsp:sp>
    <dsp:sp modelId="{DDAD003A-79BB-F54B-8024-DA7A6A25F4EE}">
      <dsp:nvSpPr>
        <dsp:cNvPr id="0" name=""/>
        <dsp:cNvSpPr/>
      </dsp:nvSpPr>
      <dsp:spPr>
        <a:xfrm>
          <a:off x="63587" y="623629"/>
          <a:ext cx="1728484" cy="1069521"/>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Concrete</a:t>
          </a:r>
        </a:p>
      </dsp:txBody>
      <dsp:txXfrm>
        <a:off x="226353" y="899922"/>
        <a:ext cx="1037090" cy="58823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224BDA-D6BF-4386-9525-DF906CDAA658}" type="datetimeFigureOut">
              <a:rPr lang="en-US" smtClean="0"/>
              <a:t>5/8/2019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948857-A4E2-47A3-BE24-C42D3BE24582}" type="slidenum">
              <a:rPr lang="en-US" smtClean="0"/>
              <a:t>‹#›</a:t>
            </a:fld>
            <a:endParaRPr lang="en-US"/>
          </a:p>
        </p:txBody>
      </p:sp>
    </p:spTree>
    <p:extLst>
      <p:ext uri="{BB962C8B-B14F-4D97-AF65-F5344CB8AC3E}">
        <p14:creationId xmlns:p14="http://schemas.microsoft.com/office/powerpoint/2010/main" val="1457721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0B8A71-C697-4FEB-8778-C5F523E41333}" type="datetimeFigureOut">
              <a:rPr lang="en-US" smtClean="0"/>
              <a:t>5/8/2019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C28B76-325F-4EB6-B770-D7CFC87B8021}" type="slidenum">
              <a:rPr lang="en-US" smtClean="0"/>
              <a:t>‹#›</a:t>
            </a:fld>
            <a:endParaRPr lang="en-US"/>
          </a:p>
        </p:txBody>
      </p:sp>
    </p:spTree>
    <p:extLst>
      <p:ext uri="{BB962C8B-B14F-4D97-AF65-F5344CB8AC3E}">
        <p14:creationId xmlns:p14="http://schemas.microsoft.com/office/powerpoint/2010/main" val="145625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4</a:t>
            </a:fld>
            <a:endParaRPr lang="en-US"/>
          </a:p>
        </p:txBody>
      </p:sp>
    </p:spTree>
    <p:extLst>
      <p:ext uri="{BB962C8B-B14F-4D97-AF65-F5344CB8AC3E}">
        <p14:creationId xmlns:p14="http://schemas.microsoft.com/office/powerpoint/2010/main" val="1525073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8AD87C-EFF4-B147-A5A0-CA2DCA7F5BB1}" type="slidenum">
              <a:rPr lang="en-US" smtClean="0"/>
              <a:t>61</a:t>
            </a:fld>
            <a:endParaRPr lang="en-US"/>
          </a:p>
        </p:txBody>
      </p:sp>
    </p:spTree>
    <p:extLst>
      <p:ext uri="{BB962C8B-B14F-4D97-AF65-F5344CB8AC3E}">
        <p14:creationId xmlns:p14="http://schemas.microsoft.com/office/powerpoint/2010/main" val="2818703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8AD87C-EFF4-B147-A5A0-CA2DCA7F5BB1}" type="slidenum">
              <a:rPr lang="en-US" smtClean="0"/>
              <a:t>62</a:t>
            </a:fld>
            <a:endParaRPr lang="en-US"/>
          </a:p>
        </p:txBody>
      </p:sp>
    </p:spTree>
    <p:extLst>
      <p:ext uri="{BB962C8B-B14F-4D97-AF65-F5344CB8AC3E}">
        <p14:creationId xmlns:p14="http://schemas.microsoft.com/office/powerpoint/2010/main" val="40909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8AD87C-EFF4-B147-A5A0-CA2DCA7F5BB1}" type="slidenum">
              <a:rPr lang="en-US" smtClean="0"/>
              <a:t>63</a:t>
            </a:fld>
            <a:endParaRPr lang="en-US"/>
          </a:p>
        </p:txBody>
      </p:sp>
    </p:spTree>
    <p:extLst>
      <p:ext uri="{BB962C8B-B14F-4D97-AF65-F5344CB8AC3E}">
        <p14:creationId xmlns:p14="http://schemas.microsoft.com/office/powerpoint/2010/main" val="3216247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71</a:t>
            </a:fld>
            <a:endParaRPr lang="en-US"/>
          </a:p>
        </p:txBody>
      </p:sp>
    </p:spTree>
    <p:extLst>
      <p:ext uri="{BB962C8B-B14F-4D97-AF65-F5344CB8AC3E}">
        <p14:creationId xmlns:p14="http://schemas.microsoft.com/office/powerpoint/2010/main" val="2023643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CFD22B-BAA9-4BA7-96CC-852971994DE6}" type="slidenum">
              <a:rPr lang="en-US" smtClean="0"/>
              <a:t>75</a:t>
            </a:fld>
            <a:endParaRPr lang="en-US"/>
          </a:p>
        </p:txBody>
      </p:sp>
    </p:spTree>
    <p:extLst>
      <p:ext uri="{BB962C8B-B14F-4D97-AF65-F5344CB8AC3E}">
        <p14:creationId xmlns:p14="http://schemas.microsoft.com/office/powerpoint/2010/main" val="3788782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C8B616-07E6-0148-BF87-30EC47C44EC4}" type="slidenum">
              <a:rPr lang="en-US" smtClean="0"/>
              <a:t>77</a:t>
            </a:fld>
            <a:endParaRPr lang="en-US"/>
          </a:p>
        </p:txBody>
      </p:sp>
    </p:spTree>
    <p:extLst>
      <p:ext uri="{BB962C8B-B14F-4D97-AF65-F5344CB8AC3E}">
        <p14:creationId xmlns:p14="http://schemas.microsoft.com/office/powerpoint/2010/main" val="784370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C8B616-07E6-0148-BF87-30EC47C44EC4}" type="slidenum">
              <a:rPr lang="en-US" smtClean="0"/>
              <a:t>78</a:t>
            </a:fld>
            <a:endParaRPr lang="en-US"/>
          </a:p>
        </p:txBody>
      </p:sp>
    </p:spTree>
    <p:extLst>
      <p:ext uri="{BB962C8B-B14F-4D97-AF65-F5344CB8AC3E}">
        <p14:creationId xmlns:p14="http://schemas.microsoft.com/office/powerpoint/2010/main" val="1568874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89</a:t>
            </a:fld>
            <a:endParaRPr lang="en-US"/>
          </a:p>
        </p:txBody>
      </p:sp>
    </p:spTree>
    <p:extLst>
      <p:ext uri="{BB962C8B-B14F-4D97-AF65-F5344CB8AC3E}">
        <p14:creationId xmlns:p14="http://schemas.microsoft.com/office/powerpoint/2010/main" val="3064343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8AD87C-EFF4-B147-A5A0-CA2DCA7F5BB1}" type="slidenum">
              <a:rPr lang="en-US" smtClean="0"/>
              <a:t>94</a:t>
            </a:fld>
            <a:endParaRPr lang="en-US"/>
          </a:p>
        </p:txBody>
      </p:sp>
    </p:spTree>
    <p:extLst>
      <p:ext uri="{BB962C8B-B14F-4D97-AF65-F5344CB8AC3E}">
        <p14:creationId xmlns:p14="http://schemas.microsoft.com/office/powerpoint/2010/main" val="1458489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CFD22B-BAA9-4BA7-96CC-852971994DE6}" type="slidenum">
              <a:rPr lang="en-US" smtClean="0"/>
              <a:t>100</a:t>
            </a:fld>
            <a:endParaRPr lang="en-US"/>
          </a:p>
        </p:txBody>
      </p:sp>
    </p:spTree>
    <p:extLst>
      <p:ext uri="{BB962C8B-B14F-4D97-AF65-F5344CB8AC3E}">
        <p14:creationId xmlns:p14="http://schemas.microsoft.com/office/powerpoint/2010/main" val="1419300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CFD22B-BAA9-4BA7-96CC-852971994DE6}" type="slidenum">
              <a:rPr lang="en-US" smtClean="0"/>
              <a:t>9</a:t>
            </a:fld>
            <a:endParaRPr lang="en-US"/>
          </a:p>
        </p:txBody>
      </p:sp>
    </p:spTree>
    <p:extLst>
      <p:ext uri="{BB962C8B-B14F-4D97-AF65-F5344CB8AC3E}">
        <p14:creationId xmlns:p14="http://schemas.microsoft.com/office/powerpoint/2010/main" val="504159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13</a:t>
            </a:fld>
            <a:endParaRPr lang="en-US"/>
          </a:p>
        </p:txBody>
      </p:sp>
    </p:spTree>
    <p:extLst>
      <p:ext uri="{BB962C8B-B14F-4D97-AF65-F5344CB8AC3E}">
        <p14:creationId xmlns:p14="http://schemas.microsoft.com/office/powerpoint/2010/main" val="1815049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50</a:t>
            </a:fld>
            <a:endParaRPr lang="en-US"/>
          </a:p>
        </p:txBody>
      </p:sp>
    </p:spTree>
    <p:extLst>
      <p:ext uri="{BB962C8B-B14F-4D97-AF65-F5344CB8AC3E}">
        <p14:creationId xmlns:p14="http://schemas.microsoft.com/office/powerpoint/2010/main" val="2837813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8AD87C-EFF4-B147-A5A0-CA2DCA7F5BB1}" type="slidenum">
              <a:rPr lang="en-US" smtClean="0"/>
              <a:t>54</a:t>
            </a:fld>
            <a:endParaRPr lang="en-US"/>
          </a:p>
        </p:txBody>
      </p:sp>
    </p:spTree>
    <p:extLst>
      <p:ext uri="{BB962C8B-B14F-4D97-AF65-F5344CB8AC3E}">
        <p14:creationId xmlns:p14="http://schemas.microsoft.com/office/powerpoint/2010/main" val="3939890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8AD87C-EFF4-B147-A5A0-CA2DCA7F5BB1}" type="slidenum">
              <a:rPr lang="en-US" smtClean="0"/>
              <a:t>55</a:t>
            </a:fld>
            <a:endParaRPr lang="en-US"/>
          </a:p>
        </p:txBody>
      </p:sp>
    </p:spTree>
    <p:extLst>
      <p:ext uri="{BB962C8B-B14F-4D97-AF65-F5344CB8AC3E}">
        <p14:creationId xmlns:p14="http://schemas.microsoft.com/office/powerpoint/2010/main" val="1732848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8AD87C-EFF4-B147-A5A0-CA2DCA7F5BB1}" type="slidenum">
              <a:rPr lang="en-US" smtClean="0"/>
              <a:t>56</a:t>
            </a:fld>
            <a:endParaRPr lang="en-US"/>
          </a:p>
        </p:txBody>
      </p:sp>
    </p:spTree>
    <p:extLst>
      <p:ext uri="{BB962C8B-B14F-4D97-AF65-F5344CB8AC3E}">
        <p14:creationId xmlns:p14="http://schemas.microsoft.com/office/powerpoint/2010/main" val="867769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8AD87C-EFF4-B147-A5A0-CA2DCA7F5BB1}" type="slidenum">
              <a:rPr lang="en-US" smtClean="0"/>
              <a:t>58</a:t>
            </a:fld>
            <a:endParaRPr lang="en-US"/>
          </a:p>
        </p:txBody>
      </p:sp>
    </p:spTree>
    <p:extLst>
      <p:ext uri="{BB962C8B-B14F-4D97-AF65-F5344CB8AC3E}">
        <p14:creationId xmlns:p14="http://schemas.microsoft.com/office/powerpoint/2010/main" val="316235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8AD87C-EFF4-B147-A5A0-CA2DCA7F5BB1}" type="slidenum">
              <a:rPr lang="en-US" smtClean="0"/>
              <a:t>59</a:t>
            </a:fld>
            <a:endParaRPr lang="en-US"/>
          </a:p>
        </p:txBody>
      </p:sp>
    </p:spTree>
    <p:extLst>
      <p:ext uri="{BB962C8B-B14F-4D97-AF65-F5344CB8AC3E}">
        <p14:creationId xmlns:p14="http://schemas.microsoft.com/office/powerpoint/2010/main" val="1767073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840732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2" name="Title 1">
            <a:extLst>
              <a:ext uri="{FF2B5EF4-FFF2-40B4-BE49-F238E27FC236}">
                <a16:creationId xmlns:a16="http://schemas.microsoft.com/office/drawing/2014/main" id="{DD8A4E5D-4507-49E4-AAE0-08D5BE5D146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4193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userDrawn="1"/>
        </p:nvSpPr>
        <p:spPr>
          <a:xfrm>
            <a:off x="2231" y="3962400"/>
            <a:ext cx="9137650" cy="28965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600" y="939484"/>
            <a:ext cx="8686800" cy="1353965"/>
          </a:xfrm>
        </p:spPr>
        <p:txBody>
          <a:bodyPr anchor="t" anchorCtr="0">
            <a:normAutofit/>
          </a:bodyPr>
          <a:lstStyle>
            <a:lvl1pPr algn="l">
              <a:defRPr sz="4000" b="1"/>
            </a:lvl1pPr>
          </a:lstStyle>
          <a:p>
            <a:r>
              <a:rPr lang="en-US" dirty="0"/>
              <a:t>Click to edit Master title style</a:t>
            </a:r>
          </a:p>
        </p:txBody>
      </p:sp>
      <p:sp>
        <p:nvSpPr>
          <p:cNvPr id="3" name="Subtitle 2"/>
          <p:cNvSpPr>
            <a:spLocks noGrp="1"/>
          </p:cNvSpPr>
          <p:nvPr>
            <p:ph type="subTitle" idx="1"/>
          </p:nvPr>
        </p:nvSpPr>
        <p:spPr>
          <a:xfrm>
            <a:off x="228600" y="2416280"/>
            <a:ext cx="8686800" cy="694944"/>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Footer Placeholder 11"/>
          <p:cNvSpPr>
            <a:spLocks noGrp="1"/>
          </p:cNvSpPr>
          <p:nvPr>
            <p:ph type="ftr" sz="quarter" idx="14"/>
          </p:nvPr>
        </p:nvSpPr>
        <p:spPr>
          <a:xfrm>
            <a:off x="6978771" y="6479523"/>
            <a:ext cx="1936630" cy="153888"/>
          </a:xfrm>
        </p:spPr>
        <p:txBody>
          <a:bodyPr/>
          <a:lstStyle/>
          <a:p>
            <a:endParaRPr lang="en-US"/>
          </a:p>
        </p:txBody>
      </p:sp>
      <p:pic>
        <p:nvPicPr>
          <p:cNvPr id="11" name="Picture 1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07234" y="4496619"/>
            <a:ext cx="4138682" cy="845165"/>
          </a:xfrm>
          <a:prstGeom prst="rect">
            <a:avLst/>
          </a:prstGeom>
        </p:spPr>
      </p:pic>
      <p:pic>
        <p:nvPicPr>
          <p:cNvPr id="4" name="Picture 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3055" y="4675708"/>
            <a:ext cx="3568974" cy="381506"/>
          </a:xfrm>
          <a:prstGeom prst="rect">
            <a:avLst/>
          </a:prstGeom>
        </p:spPr>
      </p:pic>
    </p:spTree>
    <p:extLst>
      <p:ext uri="{BB962C8B-B14F-4D97-AF65-F5344CB8AC3E}">
        <p14:creationId xmlns:p14="http://schemas.microsoft.com/office/powerpoint/2010/main" val="186096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 y="1709739"/>
            <a:ext cx="8686800" cy="1143000"/>
          </a:xfrm>
        </p:spPr>
        <p:txBody>
          <a:bodyPr anchor="b">
            <a:normAutofit/>
          </a:bodyPr>
          <a:lstStyle>
            <a:lvl1pPr>
              <a:defRPr sz="3200" b="1"/>
            </a:lvl1pPr>
          </a:lstStyle>
          <a:p>
            <a:r>
              <a:rPr lang="en-US" dirty="0"/>
              <a:t>Click to edit Master title style</a:t>
            </a:r>
          </a:p>
        </p:txBody>
      </p:sp>
      <p:sp>
        <p:nvSpPr>
          <p:cNvPr id="3" name="Text Placeholder 2"/>
          <p:cNvSpPr>
            <a:spLocks noGrp="1"/>
          </p:cNvSpPr>
          <p:nvPr>
            <p:ph type="body" idx="1"/>
          </p:nvPr>
        </p:nvSpPr>
        <p:spPr>
          <a:xfrm>
            <a:off x="228600" y="3230890"/>
            <a:ext cx="8686800" cy="95097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2234525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316328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315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28600" y="1236345"/>
            <a:ext cx="4270248" cy="4636008"/>
          </a:xfrm>
        </p:spPr>
        <p:txBody>
          <a:bodyPr/>
          <a:lstStyle>
            <a:lvl1pPr>
              <a:defRPr sz="20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5152" y="1236345"/>
            <a:ext cx="4270248" cy="4636008"/>
          </a:xfrm>
        </p:spPr>
        <p:txBody>
          <a:bodyPr/>
          <a:lstStyle>
            <a:lvl1pPr>
              <a:defRPr sz="20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12802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Referen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228600" y="1219202"/>
            <a:ext cx="8686800" cy="4632325"/>
          </a:xfrm>
        </p:spPr>
        <p:txBody>
          <a:bodyPr>
            <a:normAutofit/>
          </a:bodyPr>
          <a:lstStyle>
            <a:lvl1pPr marL="457200" indent="-457200">
              <a:defRPr sz="1800"/>
            </a:lvl1pPr>
            <a:lvl2pPr marL="457200" indent="-457200">
              <a:lnSpc>
                <a:spcPct val="110000"/>
              </a:lnSpc>
              <a:buFont typeface="Arial" panose="020B0604020202020204" pitchFamily="34" charset="0"/>
              <a:buChar char="•"/>
              <a:defRPr sz="1800"/>
            </a:lvl2pPr>
            <a:lvl3pPr marL="457200" indent="-457200">
              <a:lnSpc>
                <a:spcPct val="110000"/>
              </a:lnSpc>
              <a:buFont typeface="Arial" panose="020B0604020202020204" pitchFamily="34" charset="0"/>
              <a:buChar char="•"/>
              <a:defRPr sz="1800"/>
            </a:lvl3pPr>
            <a:lvl4pPr marL="457200" indent="-457200">
              <a:lnSpc>
                <a:spcPct val="110000"/>
              </a:lnSpc>
              <a:buFont typeface="Arial" panose="020B0604020202020204" pitchFamily="34" charset="0"/>
              <a:buChar char="•"/>
              <a:defRPr sz="1800"/>
            </a:lvl4pPr>
            <a:lvl5pPr marL="457200" indent="-457200">
              <a:lnSpc>
                <a:spcPct val="110000"/>
              </a:lnSpc>
              <a:buFont typeface="Arial" panose="020B0604020202020204" pitchFamily="34"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212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2" name="Title 1"/>
          <p:cNvSpPr>
            <a:spLocks noGrp="1"/>
          </p:cNvSpPr>
          <p:nvPr>
            <p:ph type="title"/>
          </p:nvPr>
        </p:nvSpPr>
        <p:spPr>
          <a:xfrm>
            <a:off x="228600" y="1219200"/>
            <a:ext cx="8686800" cy="1143000"/>
          </a:xfrm>
        </p:spPr>
        <p:txBody>
          <a:bodyPr anchor="b" anchorCtr="0">
            <a:normAutofit/>
          </a:bodyPr>
          <a:lstStyle>
            <a:lvl1pPr>
              <a:defRPr sz="2800" b="1"/>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228600" y="2357120"/>
            <a:ext cx="8686800" cy="2971800"/>
          </a:xfrm>
        </p:spPr>
        <p:txBody>
          <a:bodyPr>
            <a:normAutofit/>
          </a:bodyPr>
          <a:lstStyle>
            <a:lvl1pPr marL="0" indent="0">
              <a:lnSpc>
                <a:spcPct val="100000"/>
              </a:lnSpc>
              <a:spcBef>
                <a:spcPts val="0"/>
              </a:spcBef>
              <a:buFont typeface="Arial" panose="020B0604020202020204" pitchFamily="34" charset="0"/>
              <a:buNone/>
              <a:defRPr sz="2000"/>
            </a:lvl1pPr>
            <a:lvl2pPr marL="1588" indent="0">
              <a:lnSpc>
                <a:spcPct val="100000"/>
              </a:lnSpc>
              <a:spcBef>
                <a:spcPts val="0"/>
              </a:spcBef>
              <a:buNone/>
              <a:defRPr sz="2000"/>
            </a:lvl2pPr>
            <a:lvl3pPr marL="0" indent="0">
              <a:lnSpc>
                <a:spcPct val="100000"/>
              </a:lnSpc>
              <a:spcBef>
                <a:spcPts val="0"/>
              </a:spcBef>
              <a:buNone/>
              <a:defRPr sz="2000"/>
            </a:lvl3pPr>
            <a:lvl4pPr marL="0" indent="0">
              <a:lnSpc>
                <a:spcPct val="100000"/>
              </a:lnSpc>
              <a:spcBef>
                <a:spcPts val="0"/>
              </a:spcBef>
              <a:buNone/>
              <a:defRPr sz="2000"/>
            </a:lvl4pPr>
            <a:lvl5pPr marL="0" indent="0">
              <a:lnSpc>
                <a:spcPct val="100000"/>
              </a:lnSpc>
              <a:spcBef>
                <a:spcPts val="0"/>
              </a:spcBef>
              <a:buNone/>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8108432"/>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1888" y="6178549"/>
            <a:ext cx="9137650" cy="680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0" y="228600"/>
            <a:ext cx="8686800" cy="731520"/>
          </a:xfrm>
          <a:prstGeom prst="rect">
            <a:avLst/>
          </a:prstGeom>
          <a:solidFill>
            <a:schemeClr val="accent5">
              <a:lumMod val="50000"/>
            </a:schemeClr>
          </a:solidFill>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228600" y="1245128"/>
            <a:ext cx="8686800" cy="48395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711352" y="6520749"/>
            <a:ext cx="1785667" cy="153888"/>
          </a:xfrm>
          <a:prstGeom prst="rect">
            <a:avLst/>
          </a:prstGeom>
        </p:spPr>
        <p:txBody>
          <a:bodyPr vert="horz" wrap="square" lIns="91440" tIns="0" rIns="91440" bIns="0" rtlCol="0" anchor="ctr">
            <a:spAutoFit/>
          </a:bodyPr>
          <a:lstStyle>
            <a:lvl1pPr algn="r">
              <a:defRPr sz="1000">
                <a:solidFill>
                  <a:schemeClr val="bg1"/>
                </a:solidFill>
              </a:defRPr>
            </a:lvl1pPr>
          </a:lstStyle>
          <a:p>
            <a:endParaRPr lang="en-US"/>
          </a:p>
        </p:txBody>
      </p:sp>
      <p:sp>
        <p:nvSpPr>
          <p:cNvPr id="6" name="Slide Number Placeholder 5"/>
          <p:cNvSpPr>
            <a:spLocks noGrp="1"/>
          </p:cNvSpPr>
          <p:nvPr>
            <p:ph type="sldNum" sz="quarter" idx="4"/>
          </p:nvPr>
        </p:nvSpPr>
        <p:spPr>
          <a:xfrm>
            <a:off x="8575242" y="6520022"/>
            <a:ext cx="340158" cy="153888"/>
          </a:xfrm>
          <a:prstGeom prst="rect">
            <a:avLst/>
          </a:prstGeom>
        </p:spPr>
        <p:txBody>
          <a:bodyPr vert="horz" wrap="square" lIns="91440" tIns="0" rIns="91440" bIns="0" rtlCol="0" anchor="ctr">
            <a:spAutoFit/>
          </a:bodyPr>
          <a:lstStyle>
            <a:lvl1pPr algn="r">
              <a:defRPr sz="1000">
                <a:solidFill>
                  <a:schemeClr val="bg1"/>
                </a:solidFill>
              </a:defRPr>
            </a:lvl1pPr>
          </a:lstStyle>
          <a:p>
            <a:fld id="{5AA06DC5-620C-4D3C-B416-7C1D0B39147D}" type="slidenum">
              <a:rPr lang="en-US" smtClean="0"/>
              <a:t>‹#›</a:t>
            </a:fld>
            <a:endParaRPr lang="en-US"/>
          </a:p>
        </p:txBody>
      </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656" y="6185806"/>
            <a:ext cx="2801204" cy="572037"/>
          </a:xfrm>
          <a:prstGeom prst="rect">
            <a:avLst/>
          </a:prstGeom>
        </p:spPr>
      </p:pic>
      <p:pic>
        <p:nvPicPr>
          <p:cNvPr id="4" name="Picture 3"/>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3383460" y="6410169"/>
            <a:ext cx="2413749" cy="258018"/>
          </a:xfrm>
          <a:prstGeom prst="rect">
            <a:avLst/>
          </a:prstGeom>
        </p:spPr>
      </p:pic>
    </p:spTree>
    <p:extLst>
      <p:ext uri="{BB962C8B-B14F-4D97-AF65-F5344CB8AC3E}">
        <p14:creationId xmlns:p14="http://schemas.microsoft.com/office/powerpoint/2010/main" val="2643083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image" Target="../media/image15.jpeg"/><Relationship Id="rId7" Type="http://schemas.microsoft.com/office/2007/relationships/hdphoto" Target="../media/hdphoto4.wdp"/><Relationship Id="rId12"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diagramColors" Target="../diagrams/colors4.xml"/><Relationship Id="rId5" Type="http://schemas.openxmlformats.org/officeDocument/2006/relationships/image" Target="../media/image17.tiff"/><Relationship Id="rId10" Type="http://schemas.openxmlformats.org/officeDocument/2006/relationships/diagramQuickStyle" Target="../diagrams/quickStyle4.xml"/><Relationship Id="rId4" Type="http://schemas.openxmlformats.org/officeDocument/2006/relationships/image" Target="../media/image16.tiff"/><Relationship Id="rId9" Type="http://schemas.openxmlformats.org/officeDocument/2006/relationships/diagramLayout" Target="../diagrams/layout4.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5.png"/><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9.tiff"/><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2.wdp"/></Relationships>
</file>

<file path=ppt/slides/_rels/slide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23.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Module 4</a:t>
            </a:r>
          </a:p>
        </p:txBody>
      </p:sp>
      <p:sp>
        <p:nvSpPr>
          <p:cNvPr id="3" name="Subtitle 2"/>
          <p:cNvSpPr>
            <a:spLocks noGrp="1"/>
          </p:cNvSpPr>
          <p:nvPr>
            <p:ph type="subTitle" idx="1"/>
          </p:nvPr>
        </p:nvSpPr>
        <p:spPr/>
        <p:txBody>
          <a:bodyPr/>
          <a:lstStyle/>
          <a:p>
            <a:r>
              <a:rPr lang="en-US" dirty="0"/>
              <a:t>Intensive Mathematics Intervention: Instructional Delivery</a:t>
            </a:r>
          </a:p>
          <a:p>
            <a:endParaRPr lang="en-US" dirty="0"/>
          </a:p>
        </p:txBody>
      </p:sp>
    </p:spTree>
    <p:extLst>
      <p:ext uri="{BB962C8B-B14F-4D97-AF65-F5344CB8AC3E}">
        <p14:creationId xmlns:p14="http://schemas.microsoft.com/office/powerpoint/2010/main" val="425014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5400" dirty="0"/>
              <a:t>Welcome!</a:t>
            </a:r>
            <a:endParaRPr lang="en-US" dirty="0"/>
          </a:p>
        </p:txBody>
      </p:sp>
      <p:sp>
        <p:nvSpPr>
          <p:cNvPr id="4" name="Text Placeholder 3"/>
          <p:cNvSpPr>
            <a:spLocks noGrp="1"/>
          </p:cNvSpPr>
          <p:nvPr>
            <p:ph type="body" idx="1"/>
          </p:nvPr>
        </p:nvSpPr>
        <p:spPr/>
        <p:txBody>
          <a:bodyPr>
            <a:normAutofit/>
          </a:bodyPr>
          <a:lstStyle/>
          <a:p>
            <a:pPr algn="ctr"/>
            <a:r>
              <a:rPr lang="en-US" sz="3200" dirty="0"/>
              <a:t>Let’s get started on Module 4!</a:t>
            </a:r>
          </a:p>
        </p:txBody>
      </p:sp>
    </p:spTree>
    <p:extLst>
      <p:ext uri="{BB962C8B-B14F-4D97-AF65-F5344CB8AC3E}">
        <p14:creationId xmlns:p14="http://schemas.microsoft.com/office/powerpoint/2010/main" val="5856049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Application</a:t>
            </a:r>
          </a:p>
        </p:txBody>
      </p:sp>
      <p:sp>
        <p:nvSpPr>
          <p:cNvPr id="4" name="Slide Number Placeholder 3"/>
          <p:cNvSpPr>
            <a:spLocks noGrp="1"/>
          </p:cNvSpPr>
          <p:nvPr>
            <p:ph type="sldNum" sz="quarter" idx="12"/>
          </p:nvPr>
        </p:nvSpPr>
        <p:spPr/>
        <p:txBody>
          <a:bodyPr/>
          <a:lstStyle/>
          <a:p>
            <a:fld id="{569CA132-ADD6-4B72-B5E1-B86F7979C603}" type="slidenum">
              <a:rPr lang="en-US" smtClean="0"/>
              <a:t>100</a:t>
            </a:fld>
            <a:endParaRPr lang="en-US"/>
          </a:p>
        </p:txBody>
      </p:sp>
      <p:sp>
        <p:nvSpPr>
          <p:cNvPr id="6" name="Content Placeholder 2"/>
          <p:cNvSpPr txBox="1">
            <a:spLocks/>
          </p:cNvSpPr>
          <p:nvPr/>
        </p:nvSpPr>
        <p:spPr>
          <a:xfrm>
            <a:off x="1306286" y="1202714"/>
            <a:ext cx="4526945" cy="463600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bg1"/>
              </a:buClr>
              <a:buFont typeface="Arial" panose="020B0604020202020204" pitchFamily="34" charset="0"/>
              <a:buChar char="•"/>
            </a:pPr>
            <a:r>
              <a:rPr lang="en-US" dirty="0"/>
              <a:t>Fill in the explicit instruction graphic organizer for an upcoming lesson.</a:t>
            </a:r>
          </a:p>
        </p:txBody>
      </p:sp>
      <p:pic>
        <p:nvPicPr>
          <p:cNvPr id="5" name="Picture 4" descr="let's do it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348993"/>
            <a:ext cx="914400" cy="914400"/>
          </a:xfrm>
          <a:prstGeom prst="rect">
            <a:avLst/>
          </a:prstGeom>
        </p:spPr>
      </p:pic>
      <p:pic>
        <p:nvPicPr>
          <p:cNvPr id="8" name="Picture 7"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116B0CCA-4F90-4D64-8765-9F025D1D4F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5035" y="447976"/>
            <a:ext cx="3190207" cy="5629701"/>
          </a:xfrm>
          <a:prstGeom prst="rect">
            <a:avLst/>
          </a:prstGeom>
        </p:spPr>
      </p:pic>
    </p:spTree>
    <p:extLst>
      <p:ext uri="{BB962C8B-B14F-4D97-AF65-F5344CB8AC3E}">
        <p14:creationId xmlns:p14="http://schemas.microsoft.com/office/powerpoint/2010/main" val="22141887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Looking Ahead</a:t>
            </a:r>
          </a:p>
        </p:txBody>
      </p:sp>
    </p:spTree>
    <p:extLst>
      <p:ext uri="{BB962C8B-B14F-4D97-AF65-F5344CB8AC3E}">
        <p14:creationId xmlns:p14="http://schemas.microsoft.com/office/powerpoint/2010/main" val="21224448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4089" y="135867"/>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Developing a scope and sequence for intervention</a:t>
            </a:r>
          </a:p>
        </p:txBody>
      </p:sp>
      <p:sp>
        <p:nvSpPr>
          <p:cNvPr id="5" name="Rectangle 4"/>
          <p:cNvSpPr/>
          <p:nvPr/>
        </p:nvSpPr>
        <p:spPr>
          <a:xfrm>
            <a:off x="3934089" y="914080"/>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Progress monitoring and determining response</a:t>
            </a:r>
          </a:p>
        </p:txBody>
      </p:sp>
      <p:sp>
        <p:nvSpPr>
          <p:cNvPr id="6" name="Rectangle 5"/>
          <p:cNvSpPr/>
          <p:nvPr/>
        </p:nvSpPr>
        <p:spPr>
          <a:xfrm>
            <a:off x="3934089" y="168105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Selecting evidence-based practices for the instructional platform</a:t>
            </a:r>
          </a:p>
        </p:txBody>
      </p:sp>
      <p:sp>
        <p:nvSpPr>
          <p:cNvPr id="7" name="Rectangle 6"/>
          <p:cNvSpPr/>
          <p:nvPr/>
        </p:nvSpPr>
        <p:spPr>
          <a:xfrm>
            <a:off x="3934089" y="2448038"/>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Instructional delivery: explicit instruction, multiple representations, language</a:t>
            </a:r>
          </a:p>
        </p:txBody>
      </p:sp>
      <p:sp>
        <p:nvSpPr>
          <p:cNvPr id="8" name="Rectangle 7"/>
          <p:cNvSpPr/>
          <p:nvPr/>
        </p:nvSpPr>
        <p:spPr>
          <a:xfrm>
            <a:off x="3934089" y="3226251"/>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 Instructional strategies: fluency building, problem solving, motivation</a:t>
            </a:r>
          </a:p>
        </p:txBody>
      </p:sp>
      <p:sp>
        <p:nvSpPr>
          <p:cNvPr id="9" name="Rectangle 8"/>
          <p:cNvSpPr/>
          <p:nvPr/>
        </p:nvSpPr>
        <p:spPr>
          <a:xfrm>
            <a:off x="3934089" y="3981996"/>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 Whole number content</a:t>
            </a:r>
          </a:p>
        </p:txBody>
      </p:sp>
      <p:sp>
        <p:nvSpPr>
          <p:cNvPr id="10" name="Rectangle 9"/>
          <p:cNvSpPr/>
          <p:nvPr/>
        </p:nvSpPr>
        <p:spPr>
          <a:xfrm>
            <a:off x="3934089" y="476020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 </a:t>
            </a:r>
            <a:r>
              <a:rPr lang="en-US"/>
              <a:t>Rational number content</a:t>
            </a:r>
            <a:endParaRPr lang="en-US" dirty="0"/>
          </a:p>
        </p:txBody>
      </p:sp>
      <p:sp>
        <p:nvSpPr>
          <p:cNvPr id="11" name="Rectangle 10"/>
          <p:cNvSpPr/>
          <p:nvPr/>
        </p:nvSpPr>
        <p:spPr>
          <a:xfrm>
            <a:off x="3934089" y="5538422"/>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 DBI and mathematics: fidelity</a:t>
            </a:r>
            <a:r>
              <a:rPr lang="en-US"/>
              <a:t>, adaptations</a:t>
            </a:r>
            <a:endParaRPr lang="en-US" dirty="0"/>
          </a:p>
        </p:txBody>
      </p:sp>
      <p:pic>
        <p:nvPicPr>
          <p:cNvPr id="13" name="Picture 12"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094A7584-E5E9-4AC6-88D1-D763E9CA2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81" y="411400"/>
            <a:ext cx="3190207" cy="5629701"/>
          </a:xfrm>
          <a:prstGeom prst="rect">
            <a:avLst/>
          </a:prstGeom>
        </p:spPr>
      </p:pic>
      <p:sp>
        <p:nvSpPr>
          <p:cNvPr id="2" name="Title 1" hidden="1">
            <a:extLst>
              <a:ext uri="{FF2B5EF4-FFF2-40B4-BE49-F238E27FC236}">
                <a16:creationId xmlns:a16="http://schemas.microsoft.com/office/drawing/2014/main" id="{E86283D5-C250-41A3-AC04-7E84743C03B5}"/>
              </a:ext>
            </a:extLst>
          </p:cNvPr>
          <p:cNvSpPr>
            <a:spLocks noGrp="1"/>
          </p:cNvSpPr>
          <p:nvPr>
            <p:ph type="title"/>
          </p:nvPr>
        </p:nvSpPr>
        <p:spPr/>
        <p:txBody>
          <a:bodyPr/>
          <a:lstStyle/>
          <a:p>
            <a:r>
              <a:rPr lang="en-US" dirty="0"/>
              <a:t>Slide 102</a:t>
            </a:r>
          </a:p>
        </p:txBody>
      </p:sp>
    </p:spTree>
    <p:extLst>
      <p:ext uri="{BB962C8B-B14F-4D97-AF65-F5344CB8AC3E}">
        <p14:creationId xmlns:p14="http://schemas.microsoft.com/office/powerpoint/2010/main" val="14772195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5</a:t>
            </a:r>
          </a:p>
        </p:txBody>
      </p:sp>
      <p:sp>
        <p:nvSpPr>
          <p:cNvPr id="3" name="Content Placeholder 2"/>
          <p:cNvSpPr>
            <a:spLocks noGrp="1"/>
          </p:cNvSpPr>
          <p:nvPr>
            <p:ph idx="1"/>
          </p:nvPr>
        </p:nvSpPr>
        <p:spPr>
          <a:xfrm>
            <a:off x="1251284" y="1187116"/>
            <a:ext cx="7664115" cy="2983831"/>
          </a:xfrm>
        </p:spPr>
        <p:txBody>
          <a:bodyPr/>
          <a:lstStyle/>
          <a:p>
            <a:pPr indent="-457200"/>
            <a:r>
              <a:rPr lang="en-US" dirty="0"/>
              <a:t>Woodward, J., Beckmann, S., Driscoll, M., Franke, M., </a:t>
            </a:r>
            <a:r>
              <a:rPr lang="en-US" dirty="0" err="1"/>
              <a:t>Herzig</a:t>
            </a:r>
            <a:r>
              <a:rPr lang="en-US" dirty="0"/>
              <a:t>, P., Jitendra, A.,..</a:t>
            </a:r>
            <a:r>
              <a:rPr lang="en-US" dirty="0" err="1"/>
              <a:t>Ogbuehi</a:t>
            </a:r>
            <a:r>
              <a:rPr lang="en-US" dirty="0"/>
              <a:t>, P. (2012). </a:t>
            </a:r>
            <a:r>
              <a:rPr lang="en-US" i="1" dirty="0"/>
              <a:t>Improving mathematical problem solving in grades 4 through 8. </a:t>
            </a:r>
            <a:r>
              <a:rPr lang="en-US" dirty="0"/>
              <a:t>Washington, DC: National Center for Education Evaluation and Regional Assistance, Institute of Education Sciences, U.S. Department of Education. </a:t>
            </a:r>
          </a:p>
        </p:txBody>
      </p:sp>
      <p:pic>
        <p:nvPicPr>
          <p:cNvPr id="6" name="Picture 5" descr="further reading discussion"/>
          <p:cNvPicPr>
            <a:picLocks/>
          </p:cNvPicPr>
          <p:nvPr/>
        </p:nvPicPr>
        <p:blipFill rotWithShape="1">
          <a:blip r:embed="rId2" cstate="hqprint">
            <a:extLst>
              <a:ext uri="{BEBA8EAE-BF5A-486C-A8C5-ECC9F3942E4B}">
                <a14:imgProps xmlns:a14="http://schemas.microsoft.com/office/drawing/2010/main">
                  <a14:imgLayer r:embed="rId3">
                    <a14:imgEffect>
                      <a14:backgroundRemoval t="7083" b="91667" l="8324" r="90563">
                        <a14:foregroundMark x1="45721" y1="40000" x2="57210" y2="75521"/>
                        <a14:foregroundMark x1="56975" y1="75104" x2="85698" y2="72396"/>
                        <a14:foregroundMark x1="45721" y1="40417" x2="69168" y2="45938"/>
                        <a14:foregroundMark x1="69285" y1="46146" x2="80715" y2="73646"/>
                        <a14:foregroundMark x1="67702" y1="61875" x2="67702" y2="61875"/>
                        <a14:foregroundMark x1="69168" y1="45938" x2="56624" y2="76354"/>
                        <a14:foregroundMark x1="46835" y1="45313" x2="62896" y2="55729"/>
                      </a14:backgroundRemoval>
                    </a14:imgEffect>
                  </a14:imgLayer>
                </a14:imgProps>
              </a:ext>
              <a:ext uri="{28A0092B-C50C-407E-A947-70E740481C1C}">
                <a14:useLocalDpi xmlns:a14="http://schemas.microsoft.com/office/drawing/2010/main" val="0"/>
              </a:ext>
            </a:extLst>
          </a:blip>
          <a:srcRect l="6128" t="5170" r="8180" b="6230"/>
          <a:stretch/>
        </p:blipFill>
        <p:spPr>
          <a:xfrm rot="18920520">
            <a:off x="259997" y="1066800"/>
            <a:ext cx="914400" cy="914400"/>
          </a:xfrm>
          <a:prstGeom prst="rect">
            <a:avLst/>
          </a:prstGeom>
        </p:spPr>
      </p:pic>
    </p:spTree>
    <p:extLst>
      <p:ext uri="{BB962C8B-B14F-4D97-AF65-F5344CB8AC3E}">
        <p14:creationId xmlns:p14="http://schemas.microsoft.com/office/powerpoint/2010/main" val="41569773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See You Soon!</a:t>
            </a:r>
          </a:p>
        </p:txBody>
      </p:sp>
    </p:spTree>
    <p:extLst>
      <p:ext uri="{BB962C8B-B14F-4D97-AF65-F5344CB8AC3E}">
        <p14:creationId xmlns:p14="http://schemas.microsoft.com/office/powerpoint/2010/main" val="2681858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9414" y="1308632"/>
            <a:ext cx="2585836" cy="1215717"/>
          </a:xfrm>
          <a:prstGeom prst="rect">
            <a:avLst/>
          </a:prstGeom>
          <a:noFill/>
        </p:spPr>
        <p:txBody>
          <a:bodyPr wrap="none" rtlCol="0">
            <a:spAutoFit/>
          </a:bodyPr>
          <a:lstStyle/>
          <a:p>
            <a:pPr algn="ctr"/>
            <a:r>
              <a:rPr lang="en-US" sz="7300" dirty="0">
                <a:solidFill>
                  <a:srgbClr val="FF9300"/>
                </a:solidFill>
              </a:rPr>
              <a:t>Part 1</a:t>
            </a:r>
          </a:p>
        </p:txBody>
      </p:sp>
      <p:sp>
        <p:nvSpPr>
          <p:cNvPr id="3" name="Title 2" hidden="1">
            <a:extLst>
              <a:ext uri="{FF2B5EF4-FFF2-40B4-BE49-F238E27FC236}">
                <a16:creationId xmlns:a16="http://schemas.microsoft.com/office/drawing/2014/main" id="{215619C4-B162-405D-9149-5E82B90559CD}"/>
              </a:ext>
            </a:extLst>
          </p:cNvPr>
          <p:cNvSpPr>
            <a:spLocks noGrp="1"/>
          </p:cNvSpPr>
          <p:nvPr>
            <p:ph type="title"/>
          </p:nvPr>
        </p:nvSpPr>
        <p:spPr/>
        <p:txBody>
          <a:bodyPr/>
          <a:lstStyle/>
          <a:p>
            <a:r>
              <a:rPr lang="en-US" dirty="0"/>
              <a:t>Slide 11</a:t>
            </a:r>
          </a:p>
        </p:txBody>
      </p:sp>
    </p:spTree>
    <p:extLst>
      <p:ext uri="{BB962C8B-B14F-4D97-AF65-F5344CB8AC3E}">
        <p14:creationId xmlns:p14="http://schemas.microsoft.com/office/powerpoint/2010/main" val="4068597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rgbClr val="FF9300"/>
                </a:solidFill>
              </a:rPr>
              <a:t>How do you use explicit instruction within intensive intervention?</a:t>
            </a:r>
          </a:p>
        </p:txBody>
      </p:sp>
      <p:sp>
        <p:nvSpPr>
          <p:cNvPr id="3" name="Subtitle 2"/>
          <p:cNvSpPr>
            <a:spLocks noGrp="1"/>
          </p:cNvSpPr>
          <p:nvPr>
            <p:ph type="subTitle" idx="1"/>
          </p:nvPr>
        </p:nvSpPr>
        <p:spPr>
          <a:xfrm>
            <a:off x="228600" y="3287137"/>
            <a:ext cx="8686800" cy="694944"/>
          </a:xfrm>
        </p:spPr>
        <p:txBody>
          <a:bodyPr>
            <a:normAutofit/>
          </a:bodyPr>
          <a:lstStyle/>
          <a:p>
            <a:r>
              <a:rPr lang="en-US" sz="2400" dirty="0"/>
              <a:t>Module 4, Part 1</a:t>
            </a:r>
          </a:p>
          <a:p>
            <a:endParaRPr lang="en-US" sz="2400" dirty="0"/>
          </a:p>
        </p:txBody>
      </p:sp>
    </p:spTree>
    <p:extLst>
      <p:ext uri="{BB962C8B-B14F-4D97-AF65-F5344CB8AC3E}">
        <p14:creationId xmlns:p14="http://schemas.microsoft.com/office/powerpoint/2010/main" val="1046040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Part 1 Objectives</a:t>
            </a:r>
          </a:p>
        </p:txBody>
      </p:sp>
      <p:sp>
        <p:nvSpPr>
          <p:cNvPr id="3" name="Content Placeholder 2"/>
          <p:cNvSpPr>
            <a:spLocks noGrp="1"/>
          </p:cNvSpPr>
          <p:nvPr>
            <p:ph idx="1"/>
          </p:nvPr>
        </p:nvSpPr>
        <p:spPr/>
        <p:txBody>
          <a:bodyPr>
            <a:normAutofit/>
          </a:bodyPr>
          <a:lstStyle/>
          <a:p>
            <a:r>
              <a:rPr lang="en-US" dirty="0"/>
              <a:t>In this part, you’ll learn—</a:t>
            </a:r>
          </a:p>
          <a:p>
            <a:pPr marL="457200" indent="-457200">
              <a:buClr>
                <a:srgbClr val="FF9300"/>
              </a:buClr>
              <a:buAutoNum type="arabicPeriod"/>
            </a:pPr>
            <a:r>
              <a:rPr lang="en-US" dirty="0"/>
              <a:t>How to include modeling and practice within delivery of intensive intervention</a:t>
            </a:r>
          </a:p>
          <a:p>
            <a:pPr marL="457200" indent="-457200">
              <a:buClr>
                <a:srgbClr val="FF9300"/>
              </a:buClr>
              <a:buAutoNum type="arabicPeriod"/>
            </a:pPr>
            <a:r>
              <a:rPr lang="en-US" dirty="0"/>
              <a:t>Which supporting practices are necessary within explicit instruction</a:t>
            </a:r>
          </a:p>
          <a:p>
            <a:pPr marL="457200" indent="-457200">
              <a:buClr>
                <a:srgbClr val="FF9300"/>
              </a:buClr>
              <a:buAutoNum type="arabicPeriod"/>
            </a:pPr>
            <a:endParaRPr lang="en-US" dirty="0"/>
          </a:p>
        </p:txBody>
      </p:sp>
    </p:spTree>
    <p:extLst>
      <p:ext uri="{BB962C8B-B14F-4D97-AF65-F5344CB8AC3E}">
        <p14:creationId xmlns:p14="http://schemas.microsoft.com/office/powerpoint/2010/main" val="3027213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8600"/>
            <a:ext cx="5179979" cy="731520"/>
          </a:xfrm>
        </p:spPr>
        <p:txBody>
          <a:bodyPr/>
          <a:lstStyle/>
          <a:p>
            <a:r>
              <a:rPr lang="en-US"/>
              <a:t>Where Are We?</a:t>
            </a:r>
          </a:p>
        </p:txBody>
      </p:sp>
      <p:sp>
        <p:nvSpPr>
          <p:cNvPr id="9" name="Left Arrow 8" descr="arrow pointing to validated intervention program section of ncii dbi graphic"/>
          <p:cNvSpPr/>
          <p:nvPr/>
        </p:nvSpPr>
        <p:spPr>
          <a:xfrm rot="20125545">
            <a:off x="5223340" y="475205"/>
            <a:ext cx="2412460" cy="5836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1E40000F-61D3-4176-82CB-B39A50AF93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8589" y="594360"/>
            <a:ext cx="3190207" cy="5629701"/>
          </a:xfrm>
          <a:prstGeom prst="rect">
            <a:avLst/>
          </a:prstGeom>
        </p:spPr>
      </p:pic>
      <p:sp>
        <p:nvSpPr>
          <p:cNvPr id="5" name="Left Arrow 4" descr="arrow pointing to intervention adaptation section of ncii dbi graphic"/>
          <p:cNvSpPr/>
          <p:nvPr/>
        </p:nvSpPr>
        <p:spPr>
          <a:xfrm rot="20125545">
            <a:off x="5234509" y="3729393"/>
            <a:ext cx="2412460" cy="5836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9591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71BB90DB-83A7-4950-B3CD-E4260DD6E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54" y="550694"/>
            <a:ext cx="3190207" cy="5629701"/>
          </a:xfrm>
          <a:prstGeom prst="rect">
            <a:avLst/>
          </a:prstGeom>
        </p:spPr>
      </p:pic>
      <p:sp>
        <p:nvSpPr>
          <p:cNvPr id="7" name="Rectangle 6"/>
          <p:cNvSpPr/>
          <p:nvPr/>
        </p:nvSpPr>
        <p:spPr>
          <a:xfrm>
            <a:off x="4087091" y="8403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8" name="Rectangle 7">
            <a:extLst>
              <a:ext uri="{C183D7F6-B498-43B3-948B-1728B52AA6E4}">
                <adec:decorative xmlns:adec="http://schemas.microsoft.com/office/drawing/2017/decorative" val="1"/>
              </a:ext>
            </a:extLst>
          </p:cNvPr>
          <p:cNvSpPr/>
          <p:nvPr/>
        </p:nvSpPr>
        <p:spPr>
          <a:xfrm>
            <a:off x="110567" y="1643737"/>
            <a:ext cx="3460934" cy="444984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87091" y="1929666"/>
            <a:ext cx="4968009" cy="1938992"/>
          </a:xfrm>
          <a:prstGeom prst="rect">
            <a:avLst/>
          </a:prstGeom>
          <a:noFill/>
        </p:spPr>
        <p:txBody>
          <a:bodyPr wrap="square" rtlCol="0">
            <a:spAutoFit/>
          </a:bodyPr>
          <a:lstStyle/>
          <a:p>
            <a:pPr marL="457200" indent="-457200">
              <a:buAutoNum type="arabicPeriod"/>
            </a:pPr>
            <a:r>
              <a:rPr lang="en-US" sz="2400" dirty="0">
                <a:solidFill>
                  <a:schemeClr val="accent2"/>
                </a:solidFill>
              </a:rPr>
              <a:t>Conduct a diagnostic assessment  of the student’s strengths and weaknesses</a:t>
            </a:r>
          </a:p>
          <a:p>
            <a:pPr marL="457200" indent="-457200">
              <a:buAutoNum type="arabicPeriod"/>
            </a:pPr>
            <a:r>
              <a:rPr lang="en-US" sz="2400" dirty="0">
                <a:solidFill>
                  <a:schemeClr val="accent2"/>
                </a:solidFill>
              </a:rPr>
              <a:t>Design a scope and sequence</a:t>
            </a:r>
          </a:p>
          <a:p>
            <a:pPr marL="457200" indent="-457200">
              <a:buAutoNum type="arabicPeriod"/>
            </a:pPr>
            <a:r>
              <a:rPr lang="en-US" sz="2400" dirty="0">
                <a:solidFill>
                  <a:schemeClr val="accent2"/>
                </a:solidFill>
              </a:rPr>
              <a:t>Identify instructional platform</a:t>
            </a:r>
          </a:p>
        </p:txBody>
      </p:sp>
      <p:sp>
        <p:nvSpPr>
          <p:cNvPr id="10" name="TextBox 9"/>
          <p:cNvSpPr txBox="1"/>
          <p:nvPr/>
        </p:nvSpPr>
        <p:spPr>
          <a:xfrm>
            <a:off x="4624376" y="3758854"/>
            <a:ext cx="3893438" cy="430887"/>
          </a:xfrm>
          <a:prstGeom prst="rect">
            <a:avLst/>
          </a:prstGeom>
          <a:noFill/>
        </p:spPr>
        <p:txBody>
          <a:bodyPr wrap="none" rtlCol="0">
            <a:spAutoFit/>
          </a:bodyPr>
          <a:lstStyle/>
          <a:p>
            <a:r>
              <a:rPr lang="en-US" sz="2200" dirty="0">
                <a:solidFill>
                  <a:schemeClr val="accent6"/>
                </a:solidFill>
              </a:rPr>
              <a:t>1. evidence-based intervention</a:t>
            </a:r>
          </a:p>
        </p:txBody>
      </p:sp>
      <p:sp>
        <p:nvSpPr>
          <p:cNvPr id="11" name="TextBox 10"/>
          <p:cNvSpPr txBox="1"/>
          <p:nvPr/>
        </p:nvSpPr>
        <p:spPr>
          <a:xfrm>
            <a:off x="4624376" y="4124982"/>
            <a:ext cx="3377848" cy="430887"/>
          </a:xfrm>
          <a:prstGeom prst="rect">
            <a:avLst/>
          </a:prstGeom>
          <a:noFill/>
        </p:spPr>
        <p:txBody>
          <a:bodyPr wrap="none" rtlCol="0">
            <a:spAutoFit/>
          </a:bodyPr>
          <a:lstStyle/>
          <a:p>
            <a:r>
              <a:rPr lang="en-US" sz="2200" dirty="0">
                <a:solidFill>
                  <a:schemeClr val="accent4"/>
                </a:solidFill>
              </a:rPr>
              <a:t>2. evidence-based strategy</a:t>
            </a:r>
          </a:p>
        </p:txBody>
      </p:sp>
      <p:sp>
        <p:nvSpPr>
          <p:cNvPr id="2" name="Title 1" hidden="1">
            <a:extLst>
              <a:ext uri="{FF2B5EF4-FFF2-40B4-BE49-F238E27FC236}">
                <a16:creationId xmlns:a16="http://schemas.microsoft.com/office/drawing/2014/main" id="{5F8B5968-69A5-404B-8027-D56E22C50271}"/>
              </a:ext>
            </a:extLst>
          </p:cNvPr>
          <p:cNvSpPr>
            <a:spLocks noGrp="1"/>
          </p:cNvSpPr>
          <p:nvPr>
            <p:ph type="title"/>
          </p:nvPr>
        </p:nvSpPr>
        <p:spPr/>
        <p:txBody>
          <a:bodyPr/>
          <a:lstStyle/>
          <a:p>
            <a:r>
              <a:rPr lang="en-US" dirty="0"/>
              <a:t>Slide 15</a:t>
            </a:r>
          </a:p>
        </p:txBody>
      </p:sp>
    </p:spTree>
    <p:extLst>
      <p:ext uri="{BB962C8B-B14F-4D97-AF65-F5344CB8AC3E}">
        <p14:creationId xmlns:p14="http://schemas.microsoft.com/office/powerpoint/2010/main" val="112656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6200000">
            <a:off x="-632093" y="5255339"/>
            <a:ext cx="1541191" cy="276999"/>
          </a:xfrm>
          <a:prstGeom prst="rect">
            <a:avLst/>
          </a:prstGeom>
          <a:noFill/>
        </p:spPr>
        <p:txBody>
          <a:bodyPr wrap="none" rtlCol="0">
            <a:spAutoFit/>
          </a:bodyPr>
          <a:lstStyle/>
          <a:p>
            <a:r>
              <a:rPr lang="en-US" sz="1200" dirty="0">
                <a:solidFill>
                  <a:schemeClr val="accent2"/>
                </a:solidFill>
              </a:rPr>
              <a:t>Gersten et al. (2009)</a:t>
            </a:r>
          </a:p>
        </p:txBody>
      </p:sp>
      <p:pic>
        <p:nvPicPr>
          <p:cNvPr id="2" name="Picture 1" descr="Table 2. Recommendations and corresponding levels of evidence worksheet"/>
          <p:cNvPicPr>
            <a:picLocks noChangeAspect="1"/>
          </p:cNvPicPr>
          <p:nvPr/>
        </p:nvPicPr>
        <p:blipFill>
          <a:blip r:embed="rId2"/>
          <a:stretch>
            <a:fillRect/>
          </a:stretch>
        </p:blipFill>
        <p:spPr>
          <a:xfrm>
            <a:off x="424713" y="231242"/>
            <a:ext cx="4807917" cy="5900139"/>
          </a:xfrm>
          <a:prstGeom prst="rect">
            <a:avLst/>
          </a:prstGeom>
        </p:spPr>
      </p:pic>
      <p:sp>
        <p:nvSpPr>
          <p:cNvPr id="12" name="Right Arrow 11" descr="pointing to 3. Instruction during the intervention should be explicit and systematic. This includes providing models of proficient problem solving, verbalization of thought processes, guided practice, corrective feedback, and frequent cumulative review. Level of evidence: strong. "/>
          <p:cNvSpPr/>
          <p:nvPr/>
        </p:nvSpPr>
        <p:spPr>
          <a:xfrm flipH="1">
            <a:off x="5094211" y="2680124"/>
            <a:ext cx="1081120" cy="50118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6037545" y="463463"/>
            <a:ext cx="2855934" cy="9519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Explicit instruction</a:t>
            </a:r>
          </a:p>
        </p:txBody>
      </p:sp>
      <p:sp>
        <p:nvSpPr>
          <p:cNvPr id="16" name="Oval 15"/>
          <p:cNvSpPr/>
          <p:nvPr/>
        </p:nvSpPr>
        <p:spPr>
          <a:xfrm>
            <a:off x="6037545" y="1304795"/>
            <a:ext cx="2855934" cy="9519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representations</a:t>
            </a:r>
          </a:p>
        </p:txBody>
      </p:sp>
      <p:sp>
        <p:nvSpPr>
          <p:cNvPr id="17" name="Oval 16"/>
          <p:cNvSpPr/>
          <p:nvPr/>
        </p:nvSpPr>
        <p:spPr>
          <a:xfrm>
            <a:off x="6037545" y="2146127"/>
            <a:ext cx="2855934" cy="951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Concise language</a:t>
            </a:r>
          </a:p>
        </p:txBody>
      </p:sp>
      <p:sp>
        <p:nvSpPr>
          <p:cNvPr id="18" name="Oval 17"/>
          <p:cNvSpPr/>
          <p:nvPr/>
        </p:nvSpPr>
        <p:spPr>
          <a:xfrm>
            <a:off x="6037545" y="3352802"/>
            <a:ext cx="2855934" cy="9519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Fluency building</a:t>
            </a:r>
          </a:p>
        </p:txBody>
      </p:sp>
      <p:sp>
        <p:nvSpPr>
          <p:cNvPr id="25" name="Oval 24"/>
          <p:cNvSpPr/>
          <p:nvPr/>
        </p:nvSpPr>
        <p:spPr>
          <a:xfrm>
            <a:off x="6037545" y="4180357"/>
            <a:ext cx="2855934" cy="95197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Problem solving instruction</a:t>
            </a:r>
          </a:p>
        </p:txBody>
      </p:sp>
      <p:sp>
        <p:nvSpPr>
          <p:cNvPr id="26" name="Oval 25"/>
          <p:cNvSpPr/>
          <p:nvPr/>
        </p:nvSpPr>
        <p:spPr>
          <a:xfrm>
            <a:off x="6037545" y="5007912"/>
            <a:ext cx="2855934" cy="9519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Motivation component</a:t>
            </a:r>
          </a:p>
        </p:txBody>
      </p:sp>
      <p:sp>
        <p:nvSpPr>
          <p:cNvPr id="4" name="Title 3" hidden="1">
            <a:extLst>
              <a:ext uri="{FF2B5EF4-FFF2-40B4-BE49-F238E27FC236}">
                <a16:creationId xmlns:a16="http://schemas.microsoft.com/office/drawing/2014/main" id="{E589B095-F732-44F5-B7FF-FC0B53B4753B}"/>
              </a:ext>
            </a:extLst>
          </p:cNvPr>
          <p:cNvSpPr>
            <a:spLocks noGrp="1"/>
          </p:cNvSpPr>
          <p:nvPr>
            <p:ph type="title"/>
          </p:nvPr>
        </p:nvSpPr>
        <p:spPr/>
        <p:txBody>
          <a:bodyPr/>
          <a:lstStyle/>
          <a:p>
            <a:r>
              <a:rPr lang="en-US" dirty="0"/>
              <a:t>Slide 16</a:t>
            </a:r>
          </a:p>
        </p:txBody>
      </p:sp>
    </p:spTree>
    <p:extLst>
      <p:ext uri="{BB962C8B-B14F-4D97-AF65-F5344CB8AC3E}">
        <p14:creationId xmlns:p14="http://schemas.microsoft.com/office/powerpoint/2010/main" val="96711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16" grpId="0" animBg="1"/>
      <p:bldP spid="17" grpId="0" animBg="1"/>
      <p:bldP spid="18"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36873" y="2946822"/>
            <a:ext cx="1828800" cy="812366"/>
          </a:xfrm>
          <a:prstGeom prst="rect">
            <a:avLst/>
          </a:prstGeom>
          <a:solidFill>
            <a:schemeClr val="accent6"/>
          </a:solidFill>
        </p:spPr>
        <p:txBody>
          <a:bodyPr wrap="square" rtlCol="0" anchor="ctr" anchorCtr="0">
            <a:noAutofit/>
          </a:bodyPr>
          <a:lstStyle/>
          <a:p>
            <a:pPr algn="ctr"/>
            <a:r>
              <a:rPr lang="en-US" sz="2000" dirty="0">
                <a:solidFill>
                  <a:schemeClr val="bg1"/>
                </a:solidFill>
                <a:latin typeface="+mj-lt"/>
              </a:rPr>
              <a:t>Planned</a:t>
            </a:r>
          </a:p>
          <a:p>
            <a:pPr algn="ctr"/>
            <a:r>
              <a:rPr lang="en-US" sz="2000" dirty="0">
                <a:solidFill>
                  <a:schemeClr val="bg1"/>
                </a:solidFill>
                <a:latin typeface="+mj-lt"/>
              </a:rPr>
              <a:t>Examples</a:t>
            </a:r>
          </a:p>
        </p:txBody>
      </p:sp>
      <p:sp>
        <p:nvSpPr>
          <p:cNvPr id="16" name="TextBox 15"/>
          <p:cNvSpPr txBox="1"/>
          <p:nvPr/>
        </p:nvSpPr>
        <p:spPr>
          <a:xfrm>
            <a:off x="541097" y="2094372"/>
            <a:ext cx="1828800" cy="852449"/>
          </a:xfrm>
          <a:prstGeom prst="rect">
            <a:avLst/>
          </a:prstGeom>
          <a:solidFill>
            <a:schemeClr val="accent6"/>
          </a:solidFill>
        </p:spPr>
        <p:txBody>
          <a:bodyPr wrap="square" rtlCol="0" anchor="ctr">
            <a:noAutofit/>
          </a:bodyPr>
          <a:lstStyle/>
          <a:p>
            <a:pPr algn="ctr"/>
            <a:r>
              <a:rPr lang="en-US" sz="2000" dirty="0">
                <a:solidFill>
                  <a:schemeClr val="bg1"/>
                </a:solidFill>
                <a:latin typeface="+mj-lt"/>
              </a:rPr>
              <a:t>Clear Explanation</a:t>
            </a:r>
          </a:p>
        </p:txBody>
      </p:sp>
      <p:sp>
        <p:nvSpPr>
          <p:cNvPr id="17" name="TextBox 16"/>
          <p:cNvSpPr txBox="1"/>
          <p:nvPr/>
        </p:nvSpPr>
        <p:spPr>
          <a:xfrm>
            <a:off x="2501668" y="2884171"/>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8" name="TextBox 17"/>
          <p:cNvSpPr txBox="1"/>
          <p:nvPr/>
        </p:nvSpPr>
        <p:spPr>
          <a:xfrm>
            <a:off x="2501668" y="2094372"/>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2" name="TextBox 1"/>
          <p:cNvSpPr txBox="1"/>
          <p:nvPr/>
        </p:nvSpPr>
        <p:spPr>
          <a:xfrm>
            <a:off x="536872" y="1632709"/>
            <a:ext cx="1828800" cy="461665"/>
          </a:xfrm>
          <a:prstGeom prst="rect">
            <a:avLst/>
          </a:prstGeom>
          <a:solidFill>
            <a:schemeClr val="accent6">
              <a:lumMod val="75000"/>
            </a:schemeClr>
          </a:solidFill>
        </p:spPr>
        <p:txBody>
          <a:bodyPr wrap="square" rtlCol="0">
            <a:noAutofit/>
          </a:bodyPr>
          <a:lstStyle/>
          <a:p>
            <a:pPr algn="ctr"/>
            <a:r>
              <a:rPr lang="en-US" sz="2400" b="1" dirty="0">
                <a:solidFill>
                  <a:schemeClr val="bg1"/>
                </a:solidFill>
                <a:latin typeface="+mj-lt"/>
              </a:rPr>
              <a:t>Modeling</a:t>
            </a:r>
          </a:p>
        </p:txBody>
      </p:sp>
      <p:sp>
        <p:nvSpPr>
          <p:cNvPr id="7" name="TextBox 6"/>
          <p:cNvSpPr txBox="1"/>
          <p:nvPr/>
        </p:nvSpPr>
        <p:spPr>
          <a:xfrm>
            <a:off x="2501668" y="1632708"/>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8" name="TextBox 7"/>
          <p:cNvSpPr txBox="1"/>
          <p:nvPr/>
        </p:nvSpPr>
        <p:spPr>
          <a:xfrm>
            <a:off x="1092039" y="1171045"/>
            <a:ext cx="718466" cy="461665"/>
          </a:xfrm>
          <a:prstGeom prst="rect">
            <a:avLst/>
          </a:prstGeom>
          <a:noFill/>
        </p:spPr>
        <p:txBody>
          <a:bodyPr wrap="none" rtlCol="0">
            <a:spAutoFit/>
          </a:bodyPr>
          <a:lstStyle/>
          <a:p>
            <a:r>
              <a:rPr lang="en-US" sz="2400" dirty="0">
                <a:solidFill>
                  <a:schemeClr val="accent6"/>
                </a:solidFill>
                <a:latin typeface="+mj-lt"/>
              </a:rPr>
              <a:t>I Do</a:t>
            </a:r>
          </a:p>
        </p:txBody>
      </p:sp>
      <p:sp>
        <p:nvSpPr>
          <p:cNvPr id="9" name="TextBox 8"/>
          <p:cNvSpPr txBox="1"/>
          <p:nvPr/>
        </p:nvSpPr>
        <p:spPr>
          <a:xfrm>
            <a:off x="4348721" y="2258437"/>
            <a:ext cx="1828800" cy="461665"/>
          </a:xfrm>
          <a:prstGeom prst="rect">
            <a:avLst/>
          </a:prstGeom>
          <a:noFill/>
        </p:spPr>
        <p:txBody>
          <a:bodyPr wrap="square" rtlCol="0">
            <a:spAutoFit/>
          </a:bodyPr>
          <a:lstStyle/>
          <a:p>
            <a:r>
              <a:rPr lang="en-US" sz="2400" dirty="0">
                <a:solidFill>
                  <a:schemeClr val="accent1"/>
                </a:solidFill>
                <a:latin typeface="+mj-lt"/>
              </a:rPr>
              <a:t>We Do</a:t>
            </a:r>
          </a:p>
        </p:txBody>
      </p:sp>
      <p:sp>
        <p:nvSpPr>
          <p:cNvPr id="10" name="TextBox 9"/>
          <p:cNvSpPr txBox="1"/>
          <p:nvPr/>
        </p:nvSpPr>
        <p:spPr>
          <a:xfrm>
            <a:off x="4348721" y="3090846"/>
            <a:ext cx="1595817" cy="461665"/>
          </a:xfrm>
          <a:prstGeom prst="rect">
            <a:avLst/>
          </a:prstGeom>
          <a:noFill/>
        </p:spPr>
        <p:txBody>
          <a:bodyPr wrap="square" rtlCol="0">
            <a:spAutoFit/>
          </a:bodyPr>
          <a:lstStyle/>
          <a:p>
            <a:r>
              <a:rPr lang="en-US" sz="2400" dirty="0">
                <a:solidFill>
                  <a:schemeClr val="accent1"/>
                </a:solidFill>
                <a:latin typeface="+mj-lt"/>
              </a:rPr>
              <a:t>You Do</a:t>
            </a:r>
          </a:p>
        </p:txBody>
      </p:sp>
      <p:sp>
        <p:nvSpPr>
          <p:cNvPr id="11" name="Rectangle 10"/>
          <p:cNvSpPr/>
          <p:nvPr/>
        </p:nvSpPr>
        <p:spPr>
          <a:xfrm>
            <a:off x="536872" y="3936387"/>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3" name="Rectangle 12"/>
          <p:cNvSpPr/>
          <p:nvPr/>
        </p:nvSpPr>
        <p:spPr>
          <a:xfrm>
            <a:off x="536872" y="4277676"/>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sp>
        <p:nvSpPr>
          <p:cNvPr id="3" name="Title 2"/>
          <p:cNvSpPr>
            <a:spLocks noGrp="1"/>
          </p:cNvSpPr>
          <p:nvPr>
            <p:ph type="title"/>
          </p:nvPr>
        </p:nvSpPr>
        <p:spPr/>
        <p:txBody>
          <a:bodyPr/>
          <a:lstStyle/>
          <a:p>
            <a:r>
              <a:rPr lang="en-US" dirty="0"/>
              <a:t>Explicit Instruction</a:t>
            </a:r>
          </a:p>
        </p:txBody>
      </p:sp>
    </p:spTree>
    <p:extLst>
      <p:ext uri="{BB962C8B-B14F-4D97-AF65-F5344CB8AC3E}">
        <p14:creationId xmlns:p14="http://schemas.microsoft.com/office/powerpoint/2010/main" val="3655750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deling: clear explanation, planned examples.&#10;practice: guided practice, independent practice. Supporting practices: asking the right questions, eliciting frequent responses, providing immediate specific feedback, maintaining a brisk pace. "/>
          <p:cNvPicPr>
            <a:picLocks noChangeAspect="1"/>
          </p:cNvPicPr>
          <p:nvPr/>
        </p:nvPicPr>
        <p:blipFill>
          <a:blip r:embed="rId2"/>
          <a:stretch>
            <a:fillRect/>
          </a:stretch>
        </p:blipFill>
        <p:spPr>
          <a:xfrm>
            <a:off x="0" y="2953"/>
            <a:ext cx="9231682" cy="6917799"/>
          </a:xfrm>
          <a:prstGeom prst="rect">
            <a:avLst/>
          </a:prstGeom>
        </p:spPr>
      </p:pic>
      <p:sp>
        <p:nvSpPr>
          <p:cNvPr id="3" name="Title 2" hidden="1">
            <a:extLst>
              <a:ext uri="{FF2B5EF4-FFF2-40B4-BE49-F238E27FC236}">
                <a16:creationId xmlns:a16="http://schemas.microsoft.com/office/drawing/2014/main" id="{B422D007-1785-4D4A-BAB6-FA76619CAA7F}"/>
              </a:ext>
            </a:extLst>
          </p:cNvPr>
          <p:cNvSpPr>
            <a:spLocks noGrp="1"/>
          </p:cNvSpPr>
          <p:nvPr>
            <p:ph type="title"/>
          </p:nvPr>
        </p:nvSpPr>
        <p:spPr/>
        <p:txBody>
          <a:bodyPr/>
          <a:lstStyle/>
          <a:p>
            <a:r>
              <a:rPr lang="en-US" dirty="0"/>
              <a:t>Slide 18</a:t>
            </a:r>
          </a:p>
        </p:txBody>
      </p:sp>
    </p:spTree>
    <p:extLst>
      <p:ext uri="{BB962C8B-B14F-4D97-AF65-F5344CB8AC3E}">
        <p14:creationId xmlns:p14="http://schemas.microsoft.com/office/powerpoint/2010/main" val="80670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36873" y="2946822"/>
            <a:ext cx="1828800" cy="812366"/>
          </a:xfrm>
          <a:prstGeom prst="rect">
            <a:avLst/>
          </a:prstGeom>
          <a:solidFill>
            <a:schemeClr val="accent6"/>
          </a:solidFill>
        </p:spPr>
        <p:txBody>
          <a:bodyPr wrap="square" rtlCol="0" anchor="ctr" anchorCtr="0">
            <a:noAutofit/>
          </a:bodyPr>
          <a:lstStyle/>
          <a:p>
            <a:pPr algn="ctr"/>
            <a:r>
              <a:rPr lang="en-US" sz="2000" dirty="0">
                <a:solidFill>
                  <a:schemeClr val="bg1"/>
                </a:solidFill>
                <a:latin typeface="+mj-lt"/>
              </a:rPr>
              <a:t>Planned</a:t>
            </a:r>
          </a:p>
          <a:p>
            <a:pPr algn="ctr"/>
            <a:r>
              <a:rPr lang="en-US" sz="2000" dirty="0">
                <a:solidFill>
                  <a:schemeClr val="bg1"/>
                </a:solidFill>
                <a:latin typeface="+mj-lt"/>
              </a:rPr>
              <a:t>Examples</a:t>
            </a:r>
          </a:p>
        </p:txBody>
      </p:sp>
      <p:sp>
        <p:nvSpPr>
          <p:cNvPr id="16" name="TextBox 15"/>
          <p:cNvSpPr txBox="1"/>
          <p:nvPr/>
        </p:nvSpPr>
        <p:spPr>
          <a:xfrm>
            <a:off x="541097" y="2094372"/>
            <a:ext cx="1828800" cy="852449"/>
          </a:xfrm>
          <a:prstGeom prst="rect">
            <a:avLst/>
          </a:prstGeom>
          <a:solidFill>
            <a:schemeClr val="accent6"/>
          </a:solidFill>
        </p:spPr>
        <p:txBody>
          <a:bodyPr wrap="square" rtlCol="0" anchor="ctr">
            <a:noAutofit/>
          </a:bodyPr>
          <a:lstStyle/>
          <a:p>
            <a:pPr algn="ctr"/>
            <a:r>
              <a:rPr lang="en-US" sz="2000" dirty="0">
                <a:solidFill>
                  <a:schemeClr val="bg1"/>
                </a:solidFill>
                <a:latin typeface="+mj-lt"/>
              </a:rPr>
              <a:t>Clear Explanation</a:t>
            </a:r>
          </a:p>
        </p:txBody>
      </p:sp>
      <p:sp>
        <p:nvSpPr>
          <p:cNvPr id="17" name="TextBox 16"/>
          <p:cNvSpPr txBox="1"/>
          <p:nvPr/>
        </p:nvSpPr>
        <p:spPr>
          <a:xfrm>
            <a:off x="2501668" y="2884171"/>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8" name="TextBox 17"/>
          <p:cNvSpPr txBox="1"/>
          <p:nvPr/>
        </p:nvSpPr>
        <p:spPr>
          <a:xfrm>
            <a:off x="2501668" y="2094372"/>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2" name="TextBox 1"/>
          <p:cNvSpPr txBox="1"/>
          <p:nvPr/>
        </p:nvSpPr>
        <p:spPr>
          <a:xfrm>
            <a:off x="536872" y="1632709"/>
            <a:ext cx="1828800" cy="461665"/>
          </a:xfrm>
          <a:prstGeom prst="rect">
            <a:avLst/>
          </a:prstGeom>
          <a:solidFill>
            <a:schemeClr val="accent6">
              <a:lumMod val="75000"/>
            </a:schemeClr>
          </a:solidFill>
        </p:spPr>
        <p:txBody>
          <a:bodyPr wrap="square" rtlCol="0">
            <a:noAutofit/>
          </a:bodyPr>
          <a:lstStyle/>
          <a:p>
            <a:pPr algn="ctr"/>
            <a:r>
              <a:rPr lang="en-US" sz="2400" b="1" dirty="0">
                <a:solidFill>
                  <a:schemeClr val="bg1"/>
                </a:solidFill>
                <a:latin typeface="+mj-lt"/>
              </a:rPr>
              <a:t>Modeling</a:t>
            </a:r>
          </a:p>
        </p:txBody>
      </p:sp>
      <p:sp>
        <p:nvSpPr>
          <p:cNvPr id="7" name="TextBox 6"/>
          <p:cNvSpPr txBox="1"/>
          <p:nvPr/>
        </p:nvSpPr>
        <p:spPr>
          <a:xfrm>
            <a:off x="2501668" y="1632708"/>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8" name="TextBox 7"/>
          <p:cNvSpPr txBox="1"/>
          <p:nvPr/>
        </p:nvSpPr>
        <p:spPr>
          <a:xfrm>
            <a:off x="1092039" y="1171045"/>
            <a:ext cx="718466" cy="461665"/>
          </a:xfrm>
          <a:prstGeom prst="rect">
            <a:avLst/>
          </a:prstGeom>
          <a:noFill/>
        </p:spPr>
        <p:txBody>
          <a:bodyPr wrap="none" rtlCol="0">
            <a:spAutoFit/>
          </a:bodyPr>
          <a:lstStyle/>
          <a:p>
            <a:r>
              <a:rPr lang="en-US" sz="2400" dirty="0">
                <a:solidFill>
                  <a:schemeClr val="accent6"/>
                </a:solidFill>
                <a:latin typeface="+mj-lt"/>
              </a:rPr>
              <a:t>I Do</a:t>
            </a:r>
          </a:p>
        </p:txBody>
      </p:sp>
      <p:sp>
        <p:nvSpPr>
          <p:cNvPr id="9" name="TextBox 8"/>
          <p:cNvSpPr txBox="1"/>
          <p:nvPr/>
        </p:nvSpPr>
        <p:spPr>
          <a:xfrm>
            <a:off x="4348721" y="2258437"/>
            <a:ext cx="1828800" cy="461665"/>
          </a:xfrm>
          <a:prstGeom prst="rect">
            <a:avLst/>
          </a:prstGeom>
          <a:noFill/>
        </p:spPr>
        <p:txBody>
          <a:bodyPr wrap="square" rtlCol="0">
            <a:spAutoFit/>
          </a:bodyPr>
          <a:lstStyle/>
          <a:p>
            <a:r>
              <a:rPr lang="en-US" sz="2400" dirty="0">
                <a:solidFill>
                  <a:schemeClr val="accent1"/>
                </a:solidFill>
                <a:latin typeface="+mj-lt"/>
              </a:rPr>
              <a:t>We Do</a:t>
            </a:r>
          </a:p>
        </p:txBody>
      </p:sp>
      <p:sp>
        <p:nvSpPr>
          <p:cNvPr id="10" name="TextBox 9"/>
          <p:cNvSpPr txBox="1"/>
          <p:nvPr/>
        </p:nvSpPr>
        <p:spPr>
          <a:xfrm>
            <a:off x="4348721" y="3090846"/>
            <a:ext cx="1595817" cy="461665"/>
          </a:xfrm>
          <a:prstGeom prst="rect">
            <a:avLst/>
          </a:prstGeom>
          <a:noFill/>
        </p:spPr>
        <p:txBody>
          <a:bodyPr wrap="square" rtlCol="0">
            <a:spAutoFit/>
          </a:bodyPr>
          <a:lstStyle/>
          <a:p>
            <a:r>
              <a:rPr lang="en-US" sz="2400" dirty="0">
                <a:solidFill>
                  <a:schemeClr val="accent1"/>
                </a:solidFill>
                <a:latin typeface="+mj-lt"/>
              </a:rPr>
              <a:t>You Do</a:t>
            </a:r>
          </a:p>
        </p:txBody>
      </p:sp>
      <p:sp>
        <p:nvSpPr>
          <p:cNvPr id="11" name="Rectangle 10"/>
          <p:cNvSpPr/>
          <p:nvPr/>
        </p:nvSpPr>
        <p:spPr>
          <a:xfrm>
            <a:off x="536872" y="3936387"/>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3" name="Rectangle 12"/>
          <p:cNvSpPr/>
          <p:nvPr/>
        </p:nvSpPr>
        <p:spPr>
          <a:xfrm>
            <a:off x="536872" y="4277676"/>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sp>
        <p:nvSpPr>
          <p:cNvPr id="3" name="Title 2"/>
          <p:cNvSpPr>
            <a:spLocks noGrp="1"/>
          </p:cNvSpPr>
          <p:nvPr>
            <p:ph type="title"/>
          </p:nvPr>
        </p:nvSpPr>
        <p:spPr/>
        <p:txBody>
          <a:bodyPr/>
          <a:lstStyle/>
          <a:p>
            <a:r>
              <a:rPr lang="en-US" dirty="0"/>
              <a:t>Explicit Instruction</a:t>
            </a:r>
          </a:p>
        </p:txBody>
      </p:sp>
    </p:spTree>
    <p:extLst>
      <p:ext uri="{BB962C8B-B14F-4D97-AF65-F5344CB8AC3E}">
        <p14:creationId xmlns:p14="http://schemas.microsoft.com/office/powerpoint/2010/main" val="1519267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110" y="555477"/>
            <a:ext cx="7779066"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https://youtu.be/HuSBQG8H2XI</a:t>
            </a:r>
            <a:endParaRPr lang="en-US" sz="2800" b="1" dirty="0">
              <a:solidFill>
                <a:srgbClr val="FF9300"/>
              </a:solidFill>
            </a:endParaRPr>
          </a:p>
        </p:txBody>
      </p:sp>
      <p:sp>
        <p:nvSpPr>
          <p:cNvPr id="3" name="Title 2" hidden="1">
            <a:extLst>
              <a:ext uri="{FF2B5EF4-FFF2-40B4-BE49-F238E27FC236}">
                <a16:creationId xmlns:a16="http://schemas.microsoft.com/office/drawing/2014/main" id="{3CADEBA6-9774-458E-9504-BAC8119E1407}"/>
              </a:ext>
            </a:extLst>
          </p:cNvPr>
          <p:cNvSpPr>
            <a:spLocks noGrp="1"/>
          </p:cNvSpPr>
          <p:nvPr>
            <p:ph type="title"/>
          </p:nvPr>
        </p:nvSpPr>
        <p:spPr/>
        <p:txBody>
          <a:bodyPr/>
          <a:lstStyle/>
          <a:p>
            <a:r>
              <a:rPr lang="en-US" dirty="0"/>
              <a:t>Slide 2</a:t>
            </a:r>
          </a:p>
        </p:txBody>
      </p:sp>
    </p:spTree>
    <p:extLst>
      <p:ext uri="{BB962C8B-B14F-4D97-AF65-F5344CB8AC3E}">
        <p14:creationId xmlns:p14="http://schemas.microsoft.com/office/powerpoint/2010/main" val="1487232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36873" y="2946822"/>
            <a:ext cx="1828800" cy="812366"/>
          </a:xfrm>
          <a:prstGeom prst="rect">
            <a:avLst/>
          </a:prstGeom>
          <a:solidFill>
            <a:schemeClr val="accent6"/>
          </a:solidFill>
        </p:spPr>
        <p:txBody>
          <a:bodyPr wrap="square" rtlCol="0" anchor="ctr" anchorCtr="0">
            <a:noAutofit/>
          </a:bodyPr>
          <a:lstStyle/>
          <a:p>
            <a:pPr algn="ctr"/>
            <a:r>
              <a:rPr lang="en-US" sz="2000" dirty="0">
                <a:solidFill>
                  <a:schemeClr val="bg1"/>
                </a:solidFill>
                <a:latin typeface="+mj-lt"/>
              </a:rPr>
              <a:t>Planned</a:t>
            </a:r>
          </a:p>
          <a:p>
            <a:pPr algn="ctr"/>
            <a:r>
              <a:rPr lang="en-US" sz="2000" dirty="0">
                <a:solidFill>
                  <a:schemeClr val="bg1"/>
                </a:solidFill>
                <a:latin typeface="+mj-lt"/>
              </a:rPr>
              <a:t>Examples</a:t>
            </a:r>
          </a:p>
        </p:txBody>
      </p:sp>
      <p:sp>
        <p:nvSpPr>
          <p:cNvPr id="16" name="TextBox 15"/>
          <p:cNvSpPr txBox="1"/>
          <p:nvPr/>
        </p:nvSpPr>
        <p:spPr>
          <a:xfrm>
            <a:off x="541097" y="2094372"/>
            <a:ext cx="1828800" cy="852449"/>
          </a:xfrm>
          <a:prstGeom prst="rect">
            <a:avLst/>
          </a:prstGeom>
          <a:solidFill>
            <a:schemeClr val="accent6"/>
          </a:solidFill>
        </p:spPr>
        <p:txBody>
          <a:bodyPr wrap="square" rtlCol="0" anchor="ctr">
            <a:noAutofit/>
          </a:bodyPr>
          <a:lstStyle/>
          <a:p>
            <a:pPr algn="ctr"/>
            <a:r>
              <a:rPr lang="en-US" sz="2000" dirty="0">
                <a:solidFill>
                  <a:schemeClr val="bg1"/>
                </a:solidFill>
                <a:latin typeface="+mj-lt"/>
              </a:rPr>
              <a:t>Clear Explanation</a:t>
            </a:r>
          </a:p>
        </p:txBody>
      </p:sp>
      <p:sp>
        <p:nvSpPr>
          <p:cNvPr id="17" name="TextBox 16"/>
          <p:cNvSpPr txBox="1"/>
          <p:nvPr/>
        </p:nvSpPr>
        <p:spPr>
          <a:xfrm>
            <a:off x="2501668" y="2884171"/>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8" name="TextBox 17"/>
          <p:cNvSpPr txBox="1"/>
          <p:nvPr/>
        </p:nvSpPr>
        <p:spPr>
          <a:xfrm>
            <a:off x="2501668" y="2094372"/>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2" name="TextBox 1"/>
          <p:cNvSpPr txBox="1"/>
          <p:nvPr/>
        </p:nvSpPr>
        <p:spPr>
          <a:xfrm>
            <a:off x="536872" y="1632709"/>
            <a:ext cx="1828800" cy="461665"/>
          </a:xfrm>
          <a:prstGeom prst="rect">
            <a:avLst/>
          </a:prstGeom>
          <a:solidFill>
            <a:schemeClr val="accent6">
              <a:lumMod val="75000"/>
            </a:schemeClr>
          </a:solidFill>
        </p:spPr>
        <p:txBody>
          <a:bodyPr wrap="square" rtlCol="0">
            <a:noAutofit/>
          </a:bodyPr>
          <a:lstStyle/>
          <a:p>
            <a:pPr algn="ctr"/>
            <a:r>
              <a:rPr lang="en-US" sz="2400" b="1" dirty="0">
                <a:solidFill>
                  <a:schemeClr val="bg1"/>
                </a:solidFill>
                <a:latin typeface="+mj-lt"/>
              </a:rPr>
              <a:t>Modeling</a:t>
            </a:r>
          </a:p>
        </p:txBody>
      </p:sp>
      <p:sp>
        <p:nvSpPr>
          <p:cNvPr id="7" name="TextBox 6"/>
          <p:cNvSpPr txBox="1"/>
          <p:nvPr/>
        </p:nvSpPr>
        <p:spPr>
          <a:xfrm>
            <a:off x="2501668" y="1632708"/>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9" name="TextBox 8"/>
          <p:cNvSpPr txBox="1"/>
          <p:nvPr/>
        </p:nvSpPr>
        <p:spPr>
          <a:xfrm>
            <a:off x="4348721" y="2258437"/>
            <a:ext cx="1828800" cy="461665"/>
          </a:xfrm>
          <a:prstGeom prst="rect">
            <a:avLst/>
          </a:prstGeom>
          <a:noFill/>
        </p:spPr>
        <p:txBody>
          <a:bodyPr wrap="square" rtlCol="0">
            <a:spAutoFit/>
          </a:bodyPr>
          <a:lstStyle/>
          <a:p>
            <a:r>
              <a:rPr lang="en-US" sz="2400" dirty="0">
                <a:solidFill>
                  <a:schemeClr val="accent1"/>
                </a:solidFill>
                <a:latin typeface="+mj-lt"/>
              </a:rPr>
              <a:t>We Do</a:t>
            </a:r>
          </a:p>
        </p:txBody>
      </p:sp>
      <p:sp>
        <p:nvSpPr>
          <p:cNvPr id="10" name="TextBox 9"/>
          <p:cNvSpPr txBox="1"/>
          <p:nvPr/>
        </p:nvSpPr>
        <p:spPr>
          <a:xfrm>
            <a:off x="4348721" y="3090846"/>
            <a:ext cx="1595817" cy="461665"/>
          </a:xfrm>
          <a:prstGeom prst="rect">
            <a:avLst/>
          </a:prstGeom>
          <a:noFill/>
        </p:spPr>
        <p:txBody>
          <a:bodyPr wrap="square" rtlCol="0">
            <a:spAutoFit/>
          </a:bodyPr>
          <a:lstStyle/>
          <a:p>
            <a:r>
              <a:rPr lang="en-US" sz="2400" dirty="0">
                <a:solidFill>
                  <a:schemeClr val="accent1"/>
                </a:solidFill>
                <a:latin typeface="+mj-lt"/>
              </a:rPr>
              <a:t>You Do</a:t>
            </a:r>
          </a:p>
        </p:txBody>
      </p:sp>
      <p:sp>
        <p:nvSpPr>
          <p:cNvPr id="11" name="Rectangle 10"/>
          <p:cNvSpPr/>
          <p:nvPr/>
        </p:nvSpPr>
        <p:spPr>
          <a:xfrm>
            <a:off x="536872" y="3936387"/>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3" name="Rectangle 12"/>
          <p:cNvSpPr/>
          <p:nvPr/>
        </p:nvSpPr>
        <p:spPr>
          <a:xfrm>
            <a:off x="536872" y="4277676"/>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sp>
        <p:nvSpPr>
          <p:cNvPr id="4" name="Rectangle 3">
            <a:extLst>
              <a:ext uri="{C183D7F6-B498-43B3-948B-1728B52AA6E4}">
                <adec:decorative xmlns:adec="http://schemas.microsoft.com/office/drawing/2017/decorative" val="1"/>
              </a:ext>
            </a:extLst>
          </p:cNvPr>
          <p:cNvSpPr/>
          <p:nvPr/>
        </p:nvSpPr>
        <p:spPr>
          <a:xfrm>
            <a:off x="228600" y="3936387"/>
            <a:ext cx="4666129" cy="171137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C183D7F6-B498-43B3-948B-1728B52AA6E4}">
                <adec:decorative xmlns:adec="http://schemas.microsoft.com/office/drawing/2017/decorative" val="1"/>
              </a:ext>
            </a:extLst>
          </p:cNvPr>
          <p:cNvSpPr/>
          <p:nvPr/>
        </p:nvSpPr>
        <p:spPr>
          <a:xfrm>
            <a:off x="2452362" y="1502372"/>
            <a:ext cx="3320909" cy="277530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49919" y="169737"/>
            <a:ext cx="3200400" cy="9118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Goal and importance</a:t>
            </a:r>
          </a:p>
        </p:txBody>
      </p:sp>
      <p:sp>
        <p:nvSpPr>
          <p:cNvPr id="5" name="TextBox 4"/>
          <p:cNvSpPr txBox="1"/>
          <p:nvPr/>
        </p:nvSpPr>
        <p:spPr>
          <a:xfrm>
            <a:off x="3474569" y="1375123"/>
            <a:ext cx="5376652" cy="923330"/>
          </a:xfrm>
          <a:prstGeom prst="rect">
            <a:avLst/>
          </a:prstGeom>
          <a:noFill/>
        </p:spPr>
        <p:txBody>
          <a:bodyPr wrap="square" rtlCol="0">
            <a:spAutoFit/>
          </a:bodyPr>
          <a:lstStyle/>
          <a:p>
            <a:r>
              <a:rPr lang="en-US" dirty="0">
                <a:solidFill>
                  <a:schemeClr val="bg1"/>
                </a:solidFill>
              </a:rPr>
              <a:t>“Today, we are learning about division. This is important because sometimes you have to share objects or things with your friends.”</a:t>
            </a:r>
          </a:p>
        </p:txBody>
      </p:sp>
      <p:sp>
        <p:nvSpPr>
          <p:cNvPr id="24" name="TextBox 23"/>
          <p:cNvSpPr txBox="1"/>
          <p:nvPr/>
        </p:nvSpPr>
        <p:spPr>
          <a:xfrm>
            <a:off x="3474569" y="2833261"/>
            <a:ext cx="5376652" cy="923330"/>
          </a:xfrm>
          <a:prstGeom prst="rect">
            <a:avLst/>
          </a:prstGeom>
          <a:noFill/>
        </p:spPr>
        <p:txBody>
          <a:bodyPr wrap="square" rtlCol="0">
            <a:spAutoFit/>
          </a:bodyPr>
          <a:lstStyle/>
          <a:p>
            <a:r>
              <a:rPr lang="en-US" dirty="0">
                <a:solidFill>
                  <a:schemeClr val="bg1"/>
                </a:solidFill>
              </a:rPr>
              <a:t>“Let’s continue working with our three-dimensional shapes and volume. Understanding volume and calculating volume helps with measuring capacity.”</a:t>
            </a:r>
          </a:p>
        </p:txBody>
      </p:sp>
      <p:sp>
        <p:nvSpPr>
          <p:cNvPr id="6" name="Right Arrow 5" descr="pointing towards modeling: clear explanation"/>
          <p:cNvSpPr/>
          <p:nvPr/>
        </p:nvSpPr>
        <p:spPr>
          <a:xfrm>
            <a:off x="56850" y="2258437"/>
            <a:ext cx="803564" cy="50118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CF453B4F-6ED2-45AD-9A59-175B972F33F2}"/>
              </a:ext>
            </a:extLst>
          </p:cNvPr>
          <p:cNvSpPr>
            <a:spLocks noGrp="1"/>
          </p:cNvSpPr>
          <p:nvPr>
            <p:ph type="title"/>
          </p:nvPr>
        </p:nvSpPr>
        <p:spPr/>
        <p:txBody>
          <a:bodyPr/>
          <a:lstStyle/>
          <a:p>
            <a:r>
              <a:rPr lang="en-US" dirty="0"/>
              <a:t>Slide 20</a:t>
            </a:r>
          </a:p>
        </p:txBody>
      </p:sp>
    </p:spTree>
    <p:extLst>
      <p:ext uri="{BB962C8B-B14F-4D97-AF65-F5344CB8AC3E}">
        <p14:creationId xmlns:p14="http://schemas.microsoft.com/office/powerpoint/2010/main" val="136687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ppt_y</p:attrName>
                                        </p:attrNameLst>
                                      </p:cBhvr>
                                      <p:tavLst>
                                        <p:tav tm="0">
                                          <p:val>
                                            <p:strVal val="#ppt_y+#ppt_h*1.125000"/>
                                          </p:val>
                                        </p:tav>
                                        <p:tav tm="100000">
                                          <p:val>
                                            <p:strVal val="#ppt_y"/>
                                          </p:val>
                                        </p:tav>
                                      </p:tavLst>
                                    </p:anim>
                                    <p:animEffect transition="in" filter="wipe(up)">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501668" y="2884171"/>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8" name="TextBox 17"/>
          <p:cNvSpPr txBox="1"/>
          <p:nvPr/>
        </p:nvSpPr>
        <p:spPr>
          <a:xfrm>
            <a:off x="2501668" y="2094372"/>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7" name="TextBox 6"/>
          <p:cNvSpPr txBox="1"/>
          <p:nvPr/>
        </p:nvSpPr>
        <p:spPr>
          <a:xfrm>
            <a:off x="2501668" y="1632708"/>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9" name="TextBox 8"/>
          <p:cNvSpPr txBox="1"/>
          <p:nvPr/>
        </p:nvSpPr>
        <p:spPr>
          <a:xfrm>
            <a:off x="4348721" y="2258437"/>
            <a:ext cx="1828800" cy="461665"/>
          </a:xfrm>
          <a:prstGeom prst="rect">
            <a:avLst/>
          </a:prstGeom>
          <a:noFill/>
        </p:spPr>
        <p:txBody>
          <a:bodyPr wrap="square" rtlCol="0">
            <a:spAutoFit/>
          </a:bodyPr>
          <a:lstStyle/>
          <a:p>
            <a:r>
              <a:rPr lang="en-US" sz="2400" dirty="0">
                <a:solidFill>
                  <a:schemeClr val="accent1"/>
                </a:solidFill>
                <a:latin typeface="+mj-lt"/>
              </a:rPr>
              <a:t>We Do</a:t>
            </a:r>
          </a:p>
        </p:txBody>
      </p:sp>
      <p:sp>
        <p:nvSpPr>
          <p:cNvPr id="10" name="TextBox 9"/>
          <p:cNvSpPr txBox="1"/>
          <p:nvPr/>
        </p:nvSpPr>
        <p:spPr>
          <a:xfrm>
            <a:off x="4348721" y="3090846"/>
            <a:ext cx="1595817" cy="461665"/>
          </a:xfrm>
          <a:prstGeom prst="rect">
            <a:avLst/>
          </a:prstGeom>
          <a:noFill/>
        </p:spPr>
        <p:txBody>
          <a:bodyPr wrap="square" rtlCol="0">
            <a:spAutoFit/>
          </a:bodyPr>
          <a:lstStyle/>
          <a:p>
            <a:r>
              <a:rPr lang="en-US" sz="2400" dirty="0">
                <a:solidFill>
                  <a:schemeClr val="accent1"/>
                </a:solidFill>
                <a:latin typeface="+mj-lt"/>
              </a:rPr>
              <a:t>You Do</a:t>
            </a:r>
          </a:p>
        </p:txBody>
      </p:sp>
      <p:sp>
        <p:nvSpPr>
          <p:cNvPr id="11" name="Rectangle 10"/>
          <p:cNvSpPr/>
          <p:nvPr/>
        </p:nvSpPr>
        <p:spPr>
          <a:xfrm>
            <a:off x="536872" y="3936387"/>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3" name="Rectangle 12"/>
          <p:cNvSpPr/>
          <p:nvPr/>
        </p:nvSpPr>
        <p:spPr>
          <a:xfrm>
            <a:off x="536872" y="4277676"/>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sp>
        <p:nvSpPr>
          <p:cNvPr id="4" name="Rectangle 3">
            <a:extLst>
              <a:ext uri="{C183D7F6-B498-43B3-948B-1728B52AA6E4}">
                <adec:decorative xmlns:adec="http://schemas.microsoft.com/office/drawing/2017/decorative" val="1"/>
              </a:ext>
            </a:extLst>
          </p:cNvPr>
          <p:cNvSpPr/>
          <p:nvPr/>
        </p:nvSpPr>
        <p:spPr>
          <a:xfrm>
            <a:off x="228600" y="3936387"/>
            <a:ext cx="4666129" cy="171137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C183D7F6-B498-43B3-948B-1728B52AA6E4}">
                <adec:decorative xmlns:adec="http://schemas.microsoft.com/office/drawing/2017/decorative" val="1"/>
              </a:ext>
            </a:extLst>
          </p:cNvPr>
          <p:cNvSpPr/>
          <p:nvPr/>
        </p:nvSpPr>
        <p:spPr>
          <a:xfrm>
            <a:off x="2452362" y="1502372"/>
            <a:ext cx="3320909" cy="277530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849919" y="169737"/>
            <a:ext cx="3200400" cy="9118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Goal and importance</a:t>
            </a:r>
          </a:p>
        </p:txBody>
      </p:sp>
      <p:sp>
        <p:nvSpPr>
          <p:cNvPr id="3" name="TextBox 2"/>
          <p:cNvSpPr txBox="1"/>
          <p:nvPr/>
        </p:nvSpPr>
        <p:spPr>
          <a:xfrm>
            <a:off x="536872" y="1514081"/>
            <a:ext cx="7436696"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https://youtu.be/ixWgcht9T5w</a:t>
            </a:r>
            <a:endParaRPr lang="en-US" sz="2800" b="1" dirty="0">
              <a:solidFill>
                <a:srgbClr val="FF9300"/>
              </a:solidFill>
            </a:endParaRPr>
          </a:p>
        </p:txBody>
      </p:sp>
      <p:sp>
        <p:nvSpPr>
          <p:cNvPr id="2" name="Title 1" hidden="1">
            <a:extLst>
              <a:ext uri="{FF2B5EF4-FFF2-40B4-BE49-F238E27FC236}">
                <a16:creationId xmlns:a16="http://schemas.microsoft.com/office/drawing/2014/main" id="{67BBBD43-02EC-4EF3-9051-6868B7759BBE}"/>
              </a:ext>
            </a:extLst>
          </p:cNvPr>
          <p:cNvSpPr>
            <a:spLocks noGrp="1"/>
          </p:cNvSpPr>
          <p:nvPr>
            <p:ph type="title"/>
          </p:nvPr>
        </p:nvSpPr>
        <p:spPr/>
        <p:txBody>
          <a:bodyPr/>
          <a:lstStyle/>
          <a:p>
            <a:r>
              <a:rPr lang="en-US" dirty="0"/>
              <a:t>Slide 21</a:t>
            </a:r>
          </a:p>
        </p:txBody>
      </p:sp>
    </p:spTree>
    <p:extLst>
      <p:ext uri="{BB962C8B-B14F-4D97-AF65-F5344CB8AC3E}">
        <p14:creationId xmlns:p14="http://schemas.microsoft.com/office/powerpoint/2010/main" val="323465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36873" y="2946822"/>
            <a:ext cx="1828800" cy="812366"/>
          </a:xfrm>
          <a:prstGeom prst="rect">
            <a:avLst/>
          </a:prstGeom>
          <a:solidFill>
            <a:schemeClr val="accent6"/>
          </a:solidFill>
        </p:spPr>
        <p:txBody>
          <a:bodyPr wrap="square" rtlCol="0" anchor="ctr" anchorCtr="0">
            <a:noAutofit/>
          </a:bodyPr>
          <a:lstStyle/>
          <a:p>
            <a:pPr algn="ctr"/>
            <a:r>
              <a:rPr lang="en-US" sz="2000" dirty="0">
                <a:solidFill>
                  <a:schemeClr val="bg1"/>
                </a:solidFill>
                <a:latin typeface="+mj-lt"/>
              </a:rPr>
              <a:t>Planned</a:t>
            </a:r>
          </a:p>
          <a:p>
            <a:pPr algn="ctr"/>
            <a:r>
              <a:rPr lang="en-US" sz="2000" dirty="0">
                <a:solidFill>
                  <a:schemeClr val="bg1"/>
                </a:solidFill>
                <a:latin typeface="+mj-lt"/>
              </a:rPr>
              <a:t>Examples</a:t>
            </a:r>
          </a:p>
        </p:txBody>
      </p:sp>
      <p:sp>
        <p:nvSpPr>
          <p:cNvPr id="16" name="TextBox 15"/>
          <p:cNvSpPr txBox="1"/>
          <p:nvPr/>
        </p:nvSpPr>
        <p:spPr>
          <a:xfrm>
            <a:off x="541097" y="2094372"/>
            <a:ext cx="1828800" cy="852449"/>
          </a:xfrm>
          <a:prstGeom prst="rect">
            <a:avLst/>
          </a:prstGeom>
          <a:solidFill>
            <a:schemeClr val="accent6"/>
          </a:solidFill>
        </p:spPr>
        <p:txBody>
          <a:bodyPr wrap="square" rtlCol="0" anchor="ctr">
            <a:noAutofit/>
          </a:bodyPr>
          <a:lstStyle/>
          <a:p>
            <a:pPr algn="ctr"/>
            <a:r>
              <a:rPr lang="en-US" sz="2000" dirty="0">
                <a:solidFill>
                  <a:schemeClr val="bg1"/>
                </a:solidFill>
                <a:latin typeface="+mj-lt"/>
              </a:rPr>
              <a:t>Clear Explanation</a:t>
            </a:r>
          </a:p>
        </p:txBody>
      </p:sp>
      <p:sp>
        <p:nvSpPr>
          <p:cNvPr id="17" name="TextBox 16"/>
          <p:cNvSpPr txBox="1"/>
          <p:nvPr/>
        </p:nvSpPr>
        <p:spPr>
          <a:xfrm>
            <a:off x="2501668" y="2884171"/>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8" name="TextBox 17"/>
          <p:cNvSpPr txBox="1"/>
          <p:nvPr/>
        </p:nvSpPr>
        <p:spPr>
          <a:xfrm>
            <a:off x="2501668" y="2094372"/>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2" name="TextBox 1"/>
          <p:cNvSpPr txBox="1"/>
          <p:nvPr/>
        </p:nvSpPr>
        <p:spPr>
          <a:xfrm>
            <a:off x="536872" y="1632709"/>
            <a:ext cx="1828800" cy="461665"/>
          </a:xfrm>
          <a:prstGeom prst="rect">
            <a:avLst/>
          </a:prstGeom>
          <a:solidFill>
            <a:schemeClr val="accent6">
              <a:lumMod val="75000"/>
            </a:schemeClr>
          </a:solidFill>
        </p:spPr>
        <p:txBody>
          <a:bodyPr wrap="square" rtlCol="0">
            <a:noAutofit/>
          </a:bodyPr>
          <a:lstStyle/>
          <a:p>
            <a:pPr algn="ctr"/>
            <a:r>
              <a:rPr lang="en-US" sz="2400" b="1" dirty="0">
                <a:solidFill>
                  <a:schemeClr val="bg1"/>
                </a:solidFill>
                <a:latin typeface="+mj-lt"/>
              </a:rPr>
              <a:t>Modeling</a:t>
            </a:r>
          </a:p>
        </p:txBody>
      </p:sp>
      <p:sp>
        <p:nvSpPr>
          <p:cNvPr id="7" name="TextBox 6"/>
          <p:cNvSpPr txBox="1"/>
          <p:nvPr/>
        </p:nvSpPr>
        <p:spPr>
          <a:xfrm>
            <a:off x="2501668" y="1632708"/>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9" name="TextBox 8"/>
          <p:cNvSpPr txBox="1"/>
          <p:nvPr/>
        </p:nvSpPr>
        <p:spPr>
          <a:xfrm>
            <a:off x="4348721" y="2258437"/>
            <a:ext cx="1828800" cy="461665"/>
          </a:xfrm>
          <a:prstGeom prst="rect">
            <a:avLst/>
          </a:prstGeom>
          <a:noFill/>
        </p:spPr>
        <p:txBody>
          <a:bodyPr wrap="square" rtlCol="0">
            <a:spAutoFit/>
          </a:bodyPr>
          <a:lstStyle/>
          <a:p>
            <a:r>
              <a:rPr lang="en-US" sz="2400" dirty="0">
                <a:solidFill>
                  <a:schemeClr val="accent1"/>
                </a:solidFill>
                <a:latin typeface="+mj-lt"/>
              </a:rPr>
              <a:t>We Do</a:t>
            </a:r>
          </a:p>
        </p:txBody>
      </p:sp>
      <p:sp>
        <p:nvSpPr>
          <p:cNvPr id="10" name="TextBox 9"/>
          <p:cNvSpPr txBox="1"/>
          <p:nvPr/>
        </p:nvSpPr>
        <p:spPr>
          <a:xfrm>
            <a:off x="4348721" y="3090846"/>
            <a:ext cx="1595817" cy="461665"/>
          </a:xfrm>
          <a:prstGeom prst="rect">
            <a:avLst/>
          </a:prstGeom>
          <a:noFill/>
        </p:spPr>
        <p:txBody>
          <a:bodyPr wrap="square" rtlCol="0">
            <a:spAutoFit/>
          </a:bodyPr>
          <a:lstStyle/>
          <a:p>
            <a:r>
              <a:rPr lang="en-US" sz="2400" dirty="0">
                <a:solidFill>
                  <a:schemeClr val="accent1"/>
                </a:solidFill>
                <a:latin typeface="+mj-lt"/>
              </a:rPr>
              <a:t>You Do</a:t>
            </a:r>
          </a:p>
        </p:txBody>
      </p:sp>
      <p:sp>
        <p:nvSpPr>
          <p:cNvPr id="11" name="Rectangle 10"/>
          <p:cNvSpPr/>
          <p:nvPr/>
        </p:nvSpPr>
        <p:spPr>
          <a:xfrm>
            <a:off x="536872" y="3936387"/>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3" name="Rectangle 12"/>
          <p:cNvSpPr/>
          <p:nvPr/>
        </p:nvSpPr>
        <p:spPr>
          <a:xfrm>
            <a:off x="536872" y="4277676"/>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sp>
        <p:nvSpPr>
          <p:cNvPr id="4" name="Rectangle 3">
            <a:extLst>
              <a:ext uri="{C183D7F6-B498-43B3-948B-1728B52AA6E4}">
                <adec:decorative xmlns:adec="http://schemas.microsoft.com/office/drawing/2017/decorative" val="1"/>
              </a:ext>
            </a:extLst>
          </p:cNvPr>
          <p:cNvSpPr/>
          <p:nvPr/>
        </p:nvSpPr>
        <p:spPr>
          <a:xfrm>
            <a:off x="228600" y="3936387"/>
            <a:ext cx="4666129" cy="171137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C183D7F6-B498-43B3-948B-1728B52AA6E4}">
                <adec:decorative xmlns:adec="http://schemas.microsoft.com/office/drawing/2017/decorative" val="1"/>
              </a:ext>
            </a:extLst>
          </p:cNvPr>
          <p:cNvSpPr/>
          <p:nvPr/>
        </p:nvSpPr>
        <p:spPr>
          <a:xfrm>
            <a:off x="2452362" y="1502372"/>
            <a:ext cx="3320909" cy="277530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922324" y="2180595"/>
            <a:ext cx="5376652" cy="646331"/>
          </a:xfrm>
          <a:prstGeom prst="rect">
            <a:avLst/>
          </a:prstGeom>
          <a:noFill/>
        </p:spPr>
        <p:txBody>
          <a:bodyPr wrap="square" rtlCol="0">
            <a:spAutoFit/>
          </a:bodyPr>
          <a:lstStyle/>
          <a:p>
            <a:r>
              <a:rPr lang="en-US" dirty="0">
                <a:solidFill>
                  <a:schemeClr val="bg1"/>
                </a:solidFill>
              </a:rPr>
              <a:t>“To solve 26 plus 79, I first decide about the operation. Do I add, subtract, multiply or divide?”</a:t>
            </a:r>
          </a:p>
        </p:txBody>
      </p:sp>
      <p:sp>
        <p:nvSpPr>
          <p:cNvPr id="6" name="Right Arrow 5" descr="pointing toward modeling: clear explanation"/>
          <p:cNvSpPr/>
          <p:nvPr/>
        </p:nvSpPr>
        <p:spPr>
          <a:xfrm>
            <a:off x="56850" y="2258437"/>
            <a:ext cx="803564" cy="50118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849919" y="1131983"/>
            <a:ext cx="3200400" cy="9118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Model steps</a:t>
            </a:r>
          </a:p>
        </p:txBody>
      </p:sp>
      <p:sp>
        <p:nvSpPr>
          <p:cNvPr id="23" name="TextBox 22"/>
          <p:cNvSpPr txBox="1"/>
          <p:nvPr/>
        </p:nvSpPr>
        <p:spPr>
          <a:xfrm>
            <a:off x="2933285" y="2957317"/>
            <a:ext cx="5376652" cy="923330"/>
          </a:xfrm>
          <a:prstGeom prst="rect">
            <a:avLst/>
          </a:prstGeom>
          <a:noFill/>
        </p:spPr>
        <p:txBody>
          <a:bodyPr wrap="square" rtlCol="0">
            <a:spAutoFit/>
          </a:bodyPr>
          <a:lstStyle/>
          <a:p>
            <a:r>
              <a:rPr lang="en-US" dirty="0">
                <a:solidFill>
                  <a:schemeClr val="bg1"/>
                </a:solidFill>
              </a:rPr>
              <a:t>“The plus sign tells me to add. So, I’ll add 26 plus 79. I’ll use the partial sums strategy. First, I add 20 plus 70. What’s 20 plus 70?”</a:t>
            </a:r>
          </a:p>
        </p:txBody>
      </p:sp>
      <p:sp>
        <p:nvSpPr>
          <p:cNvPr id="25" name="TextBox 24"/>
          <p:cNvSpPr txBox="1"/>
          <p:nvPr/>
        </p:nvSpPr>
        <p:spPr>
          <a:xfrm>
            <a:off x="2922324" y="3925422"/>
            <a:ext cx="5376652" cy="369332"/>
          </a:xfrm>
          <a:prstGeom prst="rect">
            <a:avLst/>
          </a:prstGeom>
          <a:noFill/>
        </p:spPr>
        <p:txBody>
          <a:bodyPr wrap="square" rtlCol="0">
            <a:spAutoFit/>
          </a:bodyPr>
          <a:lstStyle/>
          <a:p>
            <a:r>
              <a:rPr lang="en-US" dirty="0">
                <a:solidFill>
                  <a:schemeClr val="bg1"/>
                </a:solidFill>
              </a:rPr>
              <a:t>“20 plus 70 is 90. I write 90 right here.”</a:t>
            </a:r>
          </a:p>
        </p:txBody>
      </p:sp>
      <p:sp>
        <p:nvSpPr>
          <p:cNvPr id="26" name="TextBox 25"/>
          <p:cNvSpPr txBox="1"/>
          <p:nvPr/>
        </p:nvSpPr>
        <p:spPr>
          <a:xfrm>
            <a:off x="2922324" y="4418136"/>
            <a:ext cx="5376652" cy="369332"/>
          </a:xfrm>
          <a:prstGeom prst="rect">
            <a:avLst/>
          </a:prstGeom>
          <a:noFill/>
        </p:spPr>
        <p:txBody>
          <a:bodyPr wrap="square" rtlCol="0">
            <a:spAutoFit/>
          </a:bodyPr>
          <a:lstStyle/>
          <a:p>
            <a:r>
              <a:rPr lang="en-US" dirty="0">
                <a:solidFill>
                  <a:schemeClr val="bg1"/>
                </a:solidFill>
              </a:rPr>
              <a:t>“Then I add 6 plus 9. What’s 6 plus 9?”</a:t>
            </a:r>
          </a:p>
        </p:txBody>
      </p:sp>
      <p:sp>
        <p:nvSpPr>
          <p:cNvPr id="12" name="Rectangle 11">
            <a:extLst>
              <a:ext uri="{C183D7F6-B498-43B3-948B-1728B52AA6E4}">
                <adec:decorative xmlns:adec="http://schemas.microsoft.com/office/drawing/2017/decorative" val="1"/>
              </a:ext>
            </a:extLst>
          </p:cNvPr>
          <p:cNvSpPr/>
          <p:nvPr/>
        </p:nvSpPr>
        <p:spPr>
          <a:xfrm>
            <a:off x="458632" y="3936387"/>
            <a:ext cx="1993730" cy="20510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Rectangle 26"/>
          <p:cNvSpPr/>
          <p:nvPr/>
        </p:nvSpPr>
        <p:spPr>
          <a:xfrm>
            <a:off x="2849919" y="169737"/>
            <a:ext cx="3200400" cy="9118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Goal and importance</a:t>
            </a:r>
          </a:p>
        </p:txBody>
      </p:sp>
      <p:sp>
        <p:nvSpPr>
          <p:cNvPr id="28" name="TextBox 27"/>
          <p:cNvSpPr txBox="1"/>
          <p:nvPr/>
        </p:nvSpPr>
        <p:spPr>
          <a:xfrm>
            <a:off x="2922324" y="4795145"/>
            <a:ext cx="5376652" cy="369332"/>
          </a:xfrm>
          <a:prstGeom prst="rect">
            <a:avLst/>
          </a:prstGeom>
          <a:noFill/>
        </p:spPr>
        <p:txBody>
          <a:bodyPr wrap="square" rtlCol="0">
            <a:spAutoFit/>
          </a:bodyPr>
          <a:lstStyle/>
          <a:p>
            <a:r>
              <a:rPr lang="en-US" dirty="0">
                <a:solidFill>
                  <a:schemeClr val="bg1"/>
                </a:solidFill>
              </a:rPr>
              <a:t>“6 plus 9 is 15. So, I write 15 here.” </a:t>
            </a:r>
          </a:p>
        </p:txBody>
      </p:sp>
      <p:sp>
        <p:nvSpPr>
          <p:cNvPr id="29" name="TextBox 28"/>
          <p:cNvSpPr txBox="1"/>
          <p:nvPr/>
        </p:nvSpPr>
        <p:spPr>
          <a:xfrm>
            <a:off x="2933285" y="5172154"/>
            <a:ext cx="5376652" cy="646331"/>
          </a:xfrm>
          <a:prstGeom prst="rect">
            <a:avLst/>
          </a:prstGeom>
          <a:noFill/>
        </p:spPr>
        <p:txBody>
          <a:bodyPr wrap="square" rtlCol="0">
            <a:spAutoFit/>
          </a:bodyPr>
          <a:lstStyle/>
          <a:p>
            <a:r>
              <a:rPr lang="en-US" dirty="0">
                <a:solidFill>
                  <a:schemeClr val="bg1"/>
                </a:solidFill>
              </a:rPr>
              <a:t>“Finally, we add the partial sums: 90 and 15. 90 plus 15 is 105. So, 26 plus 79 equals 105.” </a:t>
            </a:r>
          </a:p>
        </p:txBody>
      </p:sp>
      <p:sp>
        <p:nvSpPr>
          <p:cNvPr id="3" name="Title 2" hidden="1">
            <a:extLst>
              <a:ext uri="{FF2B5EF4-FFF2-40B4-BE49-F238E27FC236}">
                <a16:creationId xmlns:a16="http://schemas.microsoft.com/office/drawing/2014/main" id="{ED3BC527-362D-49E6-B19E-47BD4272FC98}"/>
              </a:ext>
            </a:extLst>
          </p:cNvPr>
          <p:cNvSpPr>
            <a:spLocks noGrp="1"/>
          </p:cNvSpPr>
          <p:nvPr>
            <p:ph type="title"/>
          </p:nvPr>
        </p:nvSpPr>
        <p:spPr/>
        <p:txBody>
          <a:bodyPr/>
          <a:lstStyle/>
          <a:p>
            <a:r>
              <a:rPr lang="en-US" dirty="0"/>
              <a:t>Slide 22</a:t>
            </a:r>
          </a:p>
        </p:txBody>
      </p:sp>
    </p:spTree>
    <p:extLst>
      <p:ext uri="{BB962C8B-B14F-4D97-AF65-F5344CB8AC3E}">
        <p14:creationId xmlns:p14="http://schemas.microsoft.com/office/powerpoint/2010/main" val="203053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ppt_y</p:attrName>
                                        </p:attrNameLst>
                                      </p:cBhvr>
                                      <p:tavLst>
                                        <p:tav tm="0">
                                          <p:val>
                                            <p:strVal val="#ppt_y+#ppt_h*1.125000"/>
                                          </p:val>
                                        </p:tav>
                                        <p:tav tm="100000">
                                          <p:val>
                                            <p:strVal val="#ppt_y"/>
                                          </p:val>
                                        </p:tav>
                                      </p:tavLst>
                                    </p:anim>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p:tgtEl>
                                          <p:spTgt spid="23"/>
                                        </p:tgtEl>
                                        <p:attrNameLst>
                                          <p:attrName>ppt_y</p:attrName>
                                        </p:attrNameLst>
                                      </p:cBhvr>
                                      <p:tavLst>
                                        <p:tav tm="0">
                                          <p:val>
                                            <p:strVal val="#ppt_y+#ppt_h*1.125000"/>
                                          </p:val>
                                        </p:tav>
                                        <p:tav tm="100000">
                                          <p:val>
                                            <p:strVal val="#ppt_y"/>
                                          </p:val>
                                        </p:tav>
                                      </p:tavLst>
                                    </p:anim>
                                    <p:animEffect transition="in" filter="wipe(up)">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p:tgtEl>
                                          <p:spTgt spid="25"/>
                                        </p:tgtEl>
                                        <p:attrNameLst>
                                          <p:attrName>ppt_y</p:attrName>
                                        </p:attrNameLst>
                                      </p:cBhvr>
                                      <p:tavLst>
                                        <p:tav tm="0">
                                          <p:val>
                                            <p:strVal val="#ppt_y+#ppt_h*1.125000"/>
                                          </p:val>
                                        </p:tav>
                                        <p:tav tm="100000">
                                          <p:val>
                                            <p:strVal val="#ppt_y"/>
                                          </p:val>
                                        </p:tav>
                                      </p:tavLst>
                                    </p:anim>
                                    <p:animEffect transition="in" filter="wipe(up)">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p:tgtEl>
                                          <p:spTgt spid="26"/>
                                        </p:tgtEl>
                                        <p:attrNameLst>
                                          <p:attrName>ppt_y</p:attrName>
                                        </p:attrNameLst>
                                      </p:cBhvr>
                                      <p:tavLst>
                                        <p:tav tm="0">
                                          <p:val>
                                            <p:strVal val="#ppt_y+#ppt_h*1.125000"/>
                                          </p:val>
                                        </p:tav>
                                        <p:tav tm="100000">
                                          <p:val>
                                            <p:strVal val="#ppt_y"/>
                                          </p:val>
                                        </p:tav>
                                      </p:tavLst>
                                    </p:anim>
                                    <p:animEffect transition="in" filter="wipe(up)">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p:tgtEl>
                                          <p:spTgt spid="28"/>
                                        </p:tgtEl>
                                        <p:attrNameLst>
                                          <p:attrName>ppt_y</p:attrName>
                                        </p:attrNameLst>
                                      </p:cBhvr>
                                      <p:tavLst>
                                        <p:tav tm="0">
                                          <p:val>
                                            <p:strVal val="#ppt_y+#ppt_h*1.125000"/>
                                          </p:val>
                                        </p:tav>
                                        <p:tav tm="100000">
                                          <p:val>
                                            <p:strVal val="#ppt_y"/>
                                          </p:val>
                                        </p:tav>
                                      </p:tavLst>
                                    </p:anim>
                                    <p:animEffect transition="in" filter="wipe(up)">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p:tgtEl>
                                          <p:spTgt spid="29"/>
                                        </p:tgtEl>
                                        <p:attrNameLst>
                                          <p:attrName>ppt_y</p:attrName>
                                        </p:attrNameLst>
                                      </p:cBhvr>
                                      <p:tavLst>
                                        <p:tav tm="0">
                                          <p:val>
                                            <p:strVal val="#ppt_y+#ppt_h*1.125000"/>
                                          </p:val>
                                        </p:tav>
                                        <p:tav tm="100000">
                                          <p:val>
                                            <p:strVal val="#ppt_y"/>
                                          </p:val>
                                        </p:tav>
                                      </p:tavLst>
                                    </p:anim>
                                    <p:animEffect transition="in" filter="wipe(up)">
                                      <p:cBhvr>
                                        <p:cTn id="5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animBg="1"/>
      <p:bldP spid="23" grpId="0"/>
      <p:bldP spid="25" grpId="0"/>
      <p:bldP spid="26" grpId="0"/>
      <p:bldP spid="12" grpId="0" animBg="1"/>
      <p:bldP spid="2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501668" y="2884171"/>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8" name="TextBox 17"/>
          <p:cNvSpPr txBox="1"/>
          <p:nvPr/>
        </p:nvSpPr>
        <p:spPr>
          <a:xfrm>
            <a:off x="2501668" y="2094372"/>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7" name="TextBox 6"/>
          <p:cNvSpPr txBox="1"/>
          <p:nvPr/>
        </p:nvSpPr>
        <p:spPr>
          <a:xfrm>
            <a:off x="2501668" y="1632708"/>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9" name="TextBox 8"/>
          <p:cNvSpPr txBox="1"/>
          <p:nvPr/>
        </p:nvSpPr>
        <p:spPr>
          <a:xfrm>
            <a:off x="4348721" y="2258437"/>
            <a:ext cx="1828800" cy="461665"/>
          </a:xfrm>
          <a:prstGeom prst="rect">
            <a:avLst/>
          </a:prstGeom>
          <a:noFill/>
        </p:spPr>
        <p:txBody>
          <a:bodyPr wrap="square" rtlCol="0">
            <a:spAutoFit/>
          </a:bodyPr>
          <a:lstStyle/>
          <a:p>
            <a:r>
              <a:rPr lang="en-US" sz="2400" dirty="0">
                <a:solidFill>
                  <a:schemeClr val="accent1"/>
                </a:solidFill>
                <a:latin typeface="+mj-lt"/>
              </a:rPr>
              <a:t>We Do</a:t>
            </a:r>
          </a:p>
        </p:txBody>
      </p:sp>
      <p:sp>
        <p:nvSpPr>
          <p:cNvPr id="10" name="TextBox 9"/>
          <p:cNvSpPr txBox="1"/>
          <p:nvPr/>
        </p:nvSpPr>
        <p:spPr>
          <a:xfrm>
            <a:off x="4348721" y="3090846"/>
            <a:ext cx="1595817" cy="461665"/>
          </a:xfrm>
          <a:prstGeom prst="rect">
            <a:avLst/>
          </a:prstGeom>
          <a:noFill/>
        </p:spPr>
        <p:txBody>
          <a:bodyPr wrap="square" rtlCol="0">
            <a:spAutoFit/>
          </a:bodyPr>
          <a:lstStyle/>
          <a:p>
            <a:r>
              <a:rPr lang="en-US" sz="2400" dirty="0">
                <a:solidFill>
                  <a:schemeClr val="accent1"/>
                </a:solidFill>
                <a:latin typeface="+mj-lt"/>
              </a:rPr>
              <a:t>You Do</a:t>
            </a:r>
          </a:p>
        </p:txBody>
      </p:sp>
      <p:sp>
        <p:nvSpPr>
          <p:cNvPr id="11" name="Rectangle 10"/>
          <p:cNvSpPr/>
          <p:nvPr/>
        </p:nvSpPr>
        <p:spPr>
          <a:xfrm>
            <a:off x="536872" y="3936387"/>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3" name="Rectangle 12"/>
          <p:cNvSpPr/>
          <p:nvPr/>
        </p:nvSpPr>
        <p:spPr>
          <a:xfrm>
            <a:off x="536872" y="4277676"/>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sp>
        <p:nvSpPr>
          <p:cNvPr id="4" name="Rectangle 3">
            <a:extLst>
              <a:ext uri="{C183D7F6-B498-43B3-948B-1728B52AA6E4}">
                <adec:decorative xmlns:adec="http://schemas.microsoft.com/office/drawing/2017/decorative" val="1"/>
              </a:ext>
            </a:extLst>
          </p:cNvPr>
          <p:cNvSpPr/>
          <p:nvPr/>
        </p:nvSpPr>
        <p:spPr>
          <a:xfrm>
            <a:off x="228600" y="3936387"/>
            <a:ext cx="4666129" cy="171137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C183D7F6-B498-43B3-948B-1728B52AA6E4}">
                <adec:decorative xmlns:adec="http://schemas.microsoft.com/office/drawing/2017/decorative" val="1"/>
              </a:ext>
            </a:extLst>
          </p:cNvPr>
          <p:cNvSpPr/>
          <p:nvPr/>
        </p:nvSpPr>
        <p:spPr>
          <a:xfrm>
            <a:off x="2452362" y="1502372"/>
            <a:ext cx="3320909" cy="277530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900023" y="129455"/>
            <a:ext cx="3200400" cy="9118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Model steps</a:t>
            </a:r>
          </a:p>
        </p:txBody>
      </p:sp>
      <p:sp>
        <p:nvSpPr>
          <p:cNvPr id="19" name="TextBox 18"/>
          <p:cNvSpPr txBox="1"/>
          <p:nvPr/>
        </p:nvSpPr>
        <p:spPr>
          <a:xfrm>
            <a:off x="351958" y="1369852"/>
            <a:ext cx="7365578"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https://youtu.be/2OshBVGFCI0</a:t>
            </a:r>
            <a:endParaRPr lang="en-US" sz="2800" b="1" dirty="0">
              <a:solidFill>
                <a:srgbClr val="FF9300"/>
              </a:solidFill>
            </a:endParaRPr>
          </a:p>
        </p:txBody>
      </p:sp>
      <p:sp>
        <p:nvSpPr>
          <p:cNvPr id="2" name="Title 1" hidden="1">
            <a:extLst>
              <a:ext uri="{FF2B5EF4-FFF2-40B4-BE49-F238E27FC236}">
                <a16:creationId xmlns:a16="http://schemas.microsoft.com/office/drawing/2014/main" id="{0F95CAB8-48FA-459C-ABB3-7AA1937A9084}"/>
              </a:ext>
            </a:extLst>
          </p:cNvPr>
          <p:cNvSpPr>
            <a:spLocks noGrp="1"/>
          </p:cNvSpPr>
          <p:nvPr>
            <p:ph type="title"/>
          </p:nvPr>
        </p:nvSpPr>
        <p:spPr/>
        <p:txBody>
          <a:bodyPr/>
          <a:lstStyle/>
          <a:p>
            <a:r>
              <a:rPr lang="en-US" dirty="0"/>
              <a:t>Slide 23</a:t>
            </a:r>
          </a:p>
        </p:txBody>
      </p:sp>
    </p:spTree>
    <p:extLst>
      <p:ext uri="{BB962C8B-B14F-4D97-AF65-F5344CB8AC3E}">
        <p14:creationId xmlns:p14="http://schemas.microsoft.com/office/powerpoint/2010/main" val="3565036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501668" y="2884171"/>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8" name="TextBox 17"/>
          <p:cNvSpPr txBox="1"/>
          <p:nvPr/>
        </p:nvSpPr>
        <p:spPr>
          <a:xfrm>
            <a:off x="2501668" y="2094372"/>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7" name="TextBox 6"/>
          <p:cNvSpPr txBox="1"/>
          <p:nvPr/>
        </p:nvSpPr>
        <p:spPr>
          <a:xfrm>
            <a:off x="2501668" y="1632708"/>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9" name="TextBox 8"/>
          <p:cNvSpPr txBox="1"/>
          <p:nvPr/>
        </p:nvSpPr>
        <p:spPr>
          <a:xfrm>
            <a:off x="4348721" y="2258437"/>
            <a:ext cx="1828800" cy="461665"/>
          </a:xfrm>
          <a:prstGeom prst="rect">
            <a:avLst/>
          </a:prstGeom>
          <a:noFill/>
        </p:spPr>
        <p:txBody>
          <a:bodyPr wrap="square" rtlCol="0">
            <a:spAutoFit/>
          </a:bodyPr>
          <a:lstStyle/>
          <a:p>
            <a:r>
              <a:rPr lang="en-US" sz="2400" dirty="0">
                <a:solidFill>
                  <a:schemeClr val="accent1"/>
                </a:solidFill>
                <a:latin typeface="+mj-lt"/>
              </a:rPr>
              <a:t>We Do</a:t>
            </a:r>
          </a:p>
        </p:txBody>
      </p:sp>
      <p:sp>
        <p:nvSpPr>
          <p:cNvPr id="10" name="TextBox 9"/>
          <p:cNvSpPr txBox="1"/>
          <p:nvPr/>
        </p:nvSpPr>
        <p:spPr>
          <a:xfrm>
            <a:off x="4348721" y="3090846"/>
            <a:ext cx="1595817" cy="461665"/>
          </a:xfrm>
          <a:prstGeom prst="rect">
            <a:avLst/>
          </a:prstGeom>
          <a:noFill/>
        </p:spPr>
        <p:txBody>
          <a:bodyPr wrap="square" rtlCol="0">
            <a:spAutoFit/>
          </a:bodyPr>
          <a:lstStyle/>
          <a:p>
            <a:r>
              <a:rPr lang="en-US" sz="2400" dirty="0">
                <a:solidFill>
                  <a:schemeClr val="accent1"/>
                </a:solidFill>
                <a:latin typeface="+mj-lt"/>
              </a:rPr>
              <a:t>You Do</a:t>
            </a:r>
          </a:p>
        </p:txBody>
      </p:sp>
      <p:sp>
        <p:nvSpPr>
          <p:cNvPr id="11" name="Rectangle 10"/>
          <p:cNvSpPr/>
          <p:nvPr/>
        </p:nvSpPr>
        <p:spPr>
          <a:xfrm>
            <a:off x="536872" y="3936387"/>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3" name="Rectangle 12"/>
          <p:cNvSpPr/>
          <p:nvPr/>
        </p:nvSpPr>
        <p:spPr>
          <a:xfrm>
            <a:off x="536872" y="4277676"/>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sp>
        <p:nvSpPr>
          <p:cNvPr id="4" name="Rectangle 3">
            <a:extLst>
              <a:ext uri="{C183D7F6-B498-43B3-948B-1728B52AA6E4}">
                <adec:decorative xmlns:adec="http://schemas.microsoft.com/office/drawing/2017/decorative" val="1"/>
              </a:ext>
            </a:extLst>
          </p:cNvPr>
          <p:cNvSpPr/>
          <p:nvPr/>
        </p:nvSpPr>
        <p:spPr>
          <a:xfrm>
            <a:off x="228600" y="3936387"/>
            <a:ext cx="4666129" cy="171137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C183D7F6-B498-43B3-948B-1728B52AA6E4}">
                <adec:decorative xmlns:adec="http://schemas.microsoft.com/office/drawing/2017/decorative" val="1"/>
              </a:ext>
            </a:extLst>
          </p:cNvPr>
          <p:cNvSpPr/>
          <p:nvPr/>
        </p:nvSpPr>
        <p:spPr>
          <a:xfrm>
            <a:off x="2452362" y="1502372"/>
            <a:ext cx="3320909" cy="277530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900023" y="129455"/>
            <a:ext cx="3200400" cy="9118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Model steps</a:t>
            </a:r>
          </a:p>
        </p:txBody>
      </p:sp>
      <p:sp>
        <p:nvSpPr>
          <p:cNvPr id="19" name="TextBox 18"/>
          <p:cNvSpPr txBox="1"/>
          <p:nvPr/>
        </p:nvSpPr>
        <p:spPr>
          <a:xfrm>
            <a:off x="201524" y="1626083"/>
            <a:ext cx="7064908"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https://youtu.be/IJMlrvSkPE8</a:t>
            </a:r>
            <a:endParaRPr lang="en-US" sz="2800" b="1" dirty="0">
              <a:solidFill>
                <a:srgbClr val="FF9300"/>
              </a:solidFill>
            </a:endParaRPr>
          </a:p>
        </p:txBody>
      </p:sp>
      <p:sp>
        <p:nvSpPr>
          <p:cNvPr id="2" name="Title 1" hidden="1">
            <a:extLst>
              <a:ext uri="{FF2B5EF4-FFF2-40B4-BE49-F238E27FC236}">
                <a16:creationId xmlns:a16="http://schemas.microsoft.com/office/drawing/2014/main" id="{46B495DB-A976-45C3-B44E-9B09DBB748DD}"/>
              </a:ext>
            </a:extLst>
          </p:cNvPr>
          <p:cNvSpPr>
            <a:spLocks noGrp="1"/>
          </p:cNvSpPr>
          <p:nvPr>
            <p:ph type="title"/>
          </p:nvPr>
        </p:nvSpPr>
        <p:spPr/>
        <p:txBody>
          <a:bodyPr/>
          <a:lstStyle/>
          <a:p>
            <a:r>
              <a:rPr lang="en-US" dirty="0"/>
              <a:t>Slide 24</a:t>
            </a:r>
          </a:p>
        </p:txBody>
      </p:sp>
    </p:spTree>
    <p:extLst>
      <p:ext uri="{BB962C8B-B14F-4D97-AF65-F5344CB8AC3E}">
        <p14:creationId xmlns:p14="http://schemas.microsoft.com/office/powerpoint/2010/main" val="2126653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36873" y="2946822"/>
            <a:ext cx="1828800" cy="812366"/>
          </a:xfrm>
          <a:prstGeom prst="rect">
            <a:avLst/>
          </a:prstGeom>
          <a:solidFill>
            <a:schemeClr val="accent6"/>
          </a:solidFill>
        </p:spPr>
        <p:txBody>
          <a:bodyPr wrap="square" rtlCol="0" anchor="ctr" anchorCtr="0">
            <a:noAutofit/>
          </a:bodyPr>
          <a:lstStyle/>
          <a:p>
            <a:pPr algn="ctr"/>
            <a:r>
              <a:rPr lang="en-US" sz="2000" dirty="0">
                <a:solidFill>
                  <a:schemeClr val="bg1"/>
                </a:solidFill>
                <a:latin typeface="+mj-lt"/>
              </a:rPr>
              <a:t>Planned</a:t>
            </a:r>
          </a:p>
          <a:p>
            <a:pPr algn="ctr"/>
            <a:r>
              <a:rPr lang="en-US" sz="2000" dirty="0">
                <a:solidFill>
                  <a:schemeClr val="bg1"/>
                </a:solidFill>
                <a:latin typeface="+mj-lt"/>
              </a:rPr>
              <a:t>Examples</a:t>
            </a:r>
          </a:p>
        </p:txBody>
      </p:sp>
      <p:sp>
        <p:nvSpPr>
          <p:cNvPr id="16" name="TextBox 15"/>
          <p:cNvSpPr txBox="1"/>
          <p:nvPr/>
        </p:nvSpPr>
        <p:spPr>
          <a:xfrm>
            <a:off x="541097" y="2094372"/>
            <a:ext cx="1828800" cy="852449"/>
          </a:xfrm>
          <a:prstGeom prst="rect">
            <a:avLst/>
          </a:prstGeom>
          <a:solidFill>
            <a:schemeClr val="accent6"/>
          </a:solidFill>
        </p:spPr>
        <p:txBody>
          <a:bodyPr wrap="square" rtlCol="0" anchor="ctr">
            <a:noAutofit/>
          </a:bodyPr>
          <a:lstStyle/>
          <a:p>
            <a:pPr algn="ctr"/>
            <a:r>
              <a:rPr lang="en-US" sz="2000" dirty="0">
                <a:solidFill>
                  <a:schemeClr val="bg1"/>
                </a:solidFill>
                <a:latin typeface="+mj-lt"/>
              </a:rPr>
              <a:t>Clear Explanation</a:t>
            </a:r>
          </a:p>
        </p:txBody>
      </p:sp>
      <p:sp>
        <p:nvSpPr>
          <p:cNvPr id="17" name="TextBox 16"/>
          <p:cNvSpPr txBox="1"/>
          <p:nvPr/>
        </p:nvSpPr>
        <p:spPr>
          <a:xfrm>
            <a:off x="2501668" y="2884171"/>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8" name="TextBox 17"/>
          <p:cNvSpPr txBox="1"/>
          <p:nvPr/>
        </p:nvSpPr>
        <p:spPr>
          <a:xfrm>
            <a:off x="2501668" y="2094372"/>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2" name="TextBox 1"/>
          <p:cNvSpPr txBox="1"/>
          <p:nvPr/>
        </p:nvSpPr>
        <p:spPr>
          <a:xfrm>
            <a:off x="536872" y="1632709"/>
            <a:ext cx="1828800" cy="461665"/>
          </a:xfrm>
          <a:prstGeom prst="rect">
            <a:avLst/>
          </a:prstGeom>
          <a:solidFill>
            <a:schemeClr val="accent6">
              <a:lumMod val="75000"/>
            </a:schemeClr>
          </a:solidFill>
        </p:spPr>
        <p:txBody>
          <a:bodyPr wrap="square" rtlCol="0">
            <a:noAutofit/>
          </a:bodyPr>
          <a:lstStyle/>
          <a:p>
            <a:pPr algn="ctr"/>
            <a:r>
              <a:rPr lang="en-US" sz="2400" b="1" dirty="0">
                <a:solidFill>
                  <a:schemeClr val="bg1"/>
                </a:solidFill>
                <a:latin typeface="+mj-lt"/>
              </a:rPr>
              <a:t>Modeling</a:t>
            </a:r>
          </a:p>
        </p:txBody>
      </p:sp>
      <p:sp>
        <p:nvSpPr>
          <p:cNvPr id="7" name="TextBox 6"/>
          <p:cNvSpPr txBox="1"/>
          <p:nvPr/>
        </p:nvSpPr>
        <p:spPr>
          <a:xfrm>
            <a:off x="2501668" y="1632708"/>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9" name="TextBox 8"/>
          <p:cNvSpPr txBox="1"/>
          <p:nvPr/>
        </p:nvSpPr>
        <p:spPr>
          <a:xfrm>
            <a:off x="4348721" y="2258437"/>
            <a:ext cx="1828800" cy="461665"/>
          </a:xfrm>
          <a:prstGeom prst="rect">
            <a:avLst/>
          </a:prstGeom>
          <a:noFill/>
        </p:spPr>
        <p:txBody>
          <a:bodyPr wrap="square" rtlCol="0">
            <a:spAutoFit/>
          </a:bodyPr>
          <a:lstStyle/>
          <a:p>
            <a:r>
              <a:rPr lang="en-US" sz="2400" dirty="0">
                <a:solidFill>
                  <a:schemeClr val="accent1"/>
                </a:solidFill>
                <a:latin typeface="+mj-lt"/>
              </a:rPr>
              <a:t>We Do</a:t>
            </a:r>
          </a:p>
        </p:txBody>
      </p:sp>
      <p:sp>
        <p:nvSpPr>
          <p:cNvPr id="10" name="TextBox 9"/>
          <p:cNvSpPr txBox="1"/>
          <p:nvPr/>
        </p:nvSpPr>
        <p:spPr>
          <a:xfrm>
            <a:off x="4348721" y="3090846"/>
            <a:ext cx="1595817" cy="461665"/>
          </a:xfrm>
          <a:prstGeom prst="rect">
            <a:avLst/>
          </a:prstGeom>
          <a:noFill/>
        </p:spPr>
        <p:txBody>
          <a:bodyPr wrap="square" rtlCol="0">
            <a:spAutoFit/>
          </a:bodyPr>
          <a:lstStyle/>
          <a:p>
            <a:r>
              <a:rPr lang="en-US" sz="2400" dirty="0">
                <a:solidFill>
                  <a:schemeClr val="accent1"/>
                </a:solidFill>
                <a:latin typeface="+mj-lt"/>
              </a:rPr>
              <a:t>You Do</a:t>
            </a:r>
          </a:p>
        </p:txBody>
      </p:sp>
      <p:sp>
        <p:nvSpPr>
          <p:cNvPr id="11" name="Rectangle 10"/>
          <p:cNvSpPr/>
          <p:nvPr/>
        </p:nvSpPr>
        <p:spPr>
          <a:xfrm>
            <a:off x="536872" y="3936387"/>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3" name="Rectangle 12"/>
          <p:cNvSpPr/>
          <p:nvPr/>
        </p:nvSpPr>
        <p:spPr>
          <a:xfrm>
            <a:off x="536872" y="4277676"/>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sp>
        <p:nvSpPr>
          <p:cNvPr id="4" name="Rectangle 3">
            <a:extLst>
              <a:ext uri="{C183D7F6-B498-43B3-948B-1728B52AA6E4}">
                <adec:decorative xmlns:adec="http://schemas.microsoft.com/office/drawing/2017/decorative" val="1"/>
              </a:ext>
            </a:extLst>
          </p:cNvPr>
          <p:cNvSpPr/>
          <p:nvPr/>
        </p:nvSpPr>
        <p:spPr>
          <a:xfrm>
            <a:off x="228600" y="3936387"/>
            <a:ext cx="4666129" cy="171137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C183D7F6-B498-43B3-948B-1728B52AA6E4}">
                <adec:decorative xmlns:adec="http://schemas.microsoft.com/office/drawing/2017/decorative" val="1"/>
              </a:ext>
            </a:extLst>
          </p:cNvPr>
          <p:cNvSpPr/>
          <p:nvPr/>
        </p:nvSpPr>
        <p:spPr>
          <a:xfrm>
            <a:off x="2452362" y="1502372"/>
            <a:ext cx="3320909" cy="277530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56463" y="2963813"/>
            <a:ext cx="5376652" cy="646331"/>
          </a:xfrm>
          <a:prstGeom prst="rect">
            <a:avLst/>
          </a:prstGeom>
          <a:noFill/>
        </p:spPr>
        <p:txBody>
          <a:bodyPr wrap="square" rtlCol="0">
            <a:spAutoFit/>
          </a:bodyPr>
          <a:lstStyle/>
          <a:p>
            <a:r>
              <a:rPr lang="en-US" dirty="0">
                <a:solidFill>
                  <a:schemeClr val="bg1"/>
                </a:solidFill>
              </a:rPr>
              <a:t>“To solve 26 plus 79, I first decide about the operation. Do I add, subtract, multiply or divide?”</a:t>
            </a:r>
          </a:p>
        </p:txBody>
      </p:sp>
      <p:sp>
        <p:nvSpPr>
          <p:cNvPr id="6" name="Right Arrow 5" descr="pointing toward modeling: clear explanation"/>
          <p:cNvSpPr/>
          <p:nvPr/>
        </p:nvSpPr>
        <p:spPr>
          <a:xfrm>
            <a:off x="56850" y="2258437"/>
            <a:ext cx="803564" cy="50118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849919" y="1131983"/>
            <a:ext cx="3200400" cy="9118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Model steps</a:t>
            </a:r>
          </a:p>
        </p:txBody>
      </p:sp>
      <p:sp>
        <p:nvSpPr>
          <p:cNvPr id="23" name="TextBox 22"/>
          <p:cNvSpPr txBox="1"/>
          <p:nvPr/>
        </p:nvSpPr>
        <p:spPr>
          <a:xfrm>
            <a:off x="2856463" y="3552511"/>
            <a:ext cx="5376652" cy="923330"/>
          </a:xfrm>
          <a:prstGeom prst="rect">
            <a:avLst/>
          </a:prstGeom>
          <a:noFill/>
        </p:spPr>
        <p:txBody>
          <a:bodyPr wrap="square" rtlCol="0">
            <a:spAutoFit/>
          </a:bodyPr>
          <a:lstStyle/>
          <a:p>
            <a:r>
              <a:rPr lang="en-US" dirty="0">
                <a:solidFill>
                  <a:schemeClr val="bg1"/>
                </a:solidFill>
              </a:rPr>
              <a:t>“The plus sign tells me to add. So, I’ll add 26 plus 79. I’ll use the partial sums strategy. First, I add 20 plus 70. What’s 20 plus 70?”</a:t>
            </a:r>
          </a:p>
        </p:txBody>
      </p:sp>
      <p:sp>
        <p:nvSpPr>
          <p:cNvPr id="25" name="TextBox 24"/>
          <p:cNvSpPr txBox="1"/>
          <p:nvPr/>
        </p:nvSpPr>
        <p:spPr>
          <a:xfrm>
            <a:off x="2849919" y="4432752"/>
            <a:ext cx="5376652" cy="369332"/>
          </a:xfrm>
          <a:prstGeom prst="rect">
            <a:avLst/>
          </a:prstGeom>
          <a:noFill/>
        </p:spPr>
        <p:txBody>
          <a:bodyPr wrap="square" rtlCol="0">
            <a:spAutoFit/>
          </a:bodyPr>
          <a:lstStyle/>
          <a:p>
            <a:r>
              <a:rPr lang="en-US" dirty="0">
                <a:solidFill>
                  <a:schemeClr val="bg1"/>
                </a:solidFill>
              </a:rPr>
              <a:t>“20 plus 70 is 90. I write 90 right here.”</a:t>
            </a:r>
          </a:p>
        </p:txBody>
      </p:sp>
      <p:sp>
        <p:nvSpPr>
          <p:cNvPr id="26" name="TextBox 25"/>
          <p:cNvSpPr txBox="1"/>
          <p:nvPr/>
        </p:nvSpPr>
        <p:spPr>
          <a:xfrm>
            <a:off x="2849919" y="4802310"/>
            <a:ext cx="5376652" cy="369332"/>
          </a:xfrm>
          <a:prstGeom prst="rect">
            <a:avLst/>
          </a:prstGeom>
          <a:noFill/>
        </p:spPr>
        <p:txBody>
          <a:bodyPr wrap="square" rtlCol="0">
            <a:spAutoFit/>
          </a:bodyPr>
          <a:lstStyle/>
          <a:p>
            <a:r>
              <a:rPr lang="en-US" dirty="0">
                <a:solidFill>
                  <a:schemeClr val="bg1"/>
                </a:solidFill>
              </a:rPr>
              <a:t>“Then I add 6 plus 9. What’s 6 plus 9?”</a:t>
            </a:r>
          </a:p>
        </p:txBody>
      </p:sp>
      <p:sp>
        <p:nvSpPr>
          <p:cNvPr id="27" name="Rectangle 26"/>
          <p:cNvSpPr/>
          <p:nvPr/>
        </p:nvSpPr>
        <p:spPr>
          <a:xfrm>
            <a:off x="2849919" y="169737"/>
            <a:ext cx="3200400" cy="9118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Goal and importance</a:t>
            </a:r>
          </a:p>
        </p:txBody>
      </p:sp>
      <p:sp>
        <p:nvSpPr>
          <p:cNvPr id="28" name="TextBox 27"/>
          <p:cNvSpPr txBox="1"/>
          <p:nvPr/>
        </p:nvSpPr>
        <p:spPr>
          <a:xfrm>
            <a:off x="2849919" y="5165706"/>
            <a:ext cx="5376652" cy="369332"/>
          </a:xfrm>
          <a:prstGeom prst="rect">
            <a:avLst/>
          </a:prstGeom>
          <a:noFill/>
        </p:spPr>
        <p:txBody>
          <a:bodyPr wrap="square" rtlCol="0">
            <a:spAutoFit/>
          </a:bodyPr>
          <a:lstStyle/>
          <a:p>
            <a:r>
              <a:rPr lang="en-US" dirty="0">
                <a:solidFill>
                  <a:schemeClr val="bg1"/>
                </a:solidFill>
              </a:rPr>
              <a:t>“6 plus 9 is 15. So, I write 15 here.”</a:t>
            </a:r>
          </a:p>
        </p:txBody>
      </p:sp>
      <p:sp>
        <p:nvSpPr>
          <p:cNvPr id="29" name="TextBox 28"/>
          <p:cNvSpPr txBox="1"/>
          <p:nvPr/>
        </p:nvSpPr>
        <p:spPr>
          <a:xfrm>
            <a:off x="2849919" y="5501658"/>
            <a:ext cx="5376652" cy="646331"/>
          </a:xfrm>
          <a:prstGeom prst="rect">
            <a:avLst/>
          </a:prstGeom>
          <a:noFill/>
        </p:spPr>
        <p:txBody>
          <a:bodyPr wrap="square" rtlCol="0">
            <a:spAutoFit/>
          </a:bodyPr>
          <a:lstStyle/>
          <a:p>
            <a:r>
              <a:rPr lang="en-US" dirty="0">
                <a:solidFill>
                  <a:schemeClr val="bg1"/>
                </a:solidFill>
              </a:rPr>
              <a:t>“Finally, we add the partial sums: 90 and 15. 90 plus 15 is 105. So, 26 plus 79 equals 105.” </a:t>
            </a:r>
          </a:p>
        </p:txBody>
      </p:sp>
      <p:sp>
        <p:nvSpPr>
          <p:cNvPr id="30" name="Rectangle 29"/>
          <p:cNvSpPr/>
          <p:nvPr/>
        </p:nvSpPr>
        <p:spPr>
          <a:xfrm>
            <a:off x="2849919" y="2094146"/>
            <a:ext cx="3200400" cy="9118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t>Concise language</a:t>
            </a:r>
            <a:endParaRPr lang="en-US" sz="2400" dirty="0"/>
          </a:p>
        </p:txBody>
      </p:sp>
      <p:sp>
        <p:nvSpPr>
          <p:cNvPr id="3" name="Title 2" hidden="1">
            <a:extLst>
              <a:ext uri="{FF2B5EF4-FFF2-40B4-BE49-F238E27FC236}">
                <a16:creationId xmlns:a16="http://schemas.microsoft.com/office/drawing/2014/main" id="{3745F2CA-C000-47B8-AA74-ED630E123977}"/>
              </a:ext>
            </a:extLst>
          </p:cNvPr>
          <p:cNvSpPr>
            <a:spLocks noGrp="1"/>
          </p:cNvSpPr>
          <p:nvPr>
            <p:ph type="title"/>
          </p:nvPr>
        </p:nvSpPr>
        <p:spPr/>
        <p:txBody>
          <a:bodyPr/>
          <a:lstStyle/>
          <a:p>
            <a:r>
              <a:rPr lang="en-US" dirty="0"/>
              <a:t>Slide 25</a:t>
            </a:r>
          </a:p>
        </p:txBody>
      </p:sp>
    </p:spTree>
    <p:extLst>
      <p:ext uri="{BB962C8B-B14F-4D97-AF65-F5344CB8AC3E}">
        <p14:creationId xmlns:p14="http://schemas.microsoft.com/office/powerpoint/2010/main" val="376917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linds(horizontal)">
                                      <p:cBhvr>
                                        <p:cTn id="16" dur="500"/>
                                        <p:tgtEl>
                                          <p:spTgt spid="2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linds(horizontal)">
                                      <p:cBhvr>
                                        <p:cTn id="19" dur="500"/>
                                        <p:tgtEl>
                                          <p:spTgt spid="2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linds(horizontal)">
                                      <p:cBhvr>
                                        <p:cTn id="22" dur="500"/>
                                        <p:tgtEl>
                                          <p:spTgt spid="2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linds(horizontal)">
                                      <p:cBhvr>
                                        <p:cTn id="25" dur="500"/>
                                        <p:tgtEl>
                                          <p:spTgt spid="2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linds(horizontal)">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25" grpId="0"/>
      <p:bldP spid="26" grpId="0"/>
      <p:bldP spid="28" grpId="0"/>
      <p:bldP spid="29" grpId="0"/>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501668" y="2884171"/>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8" name="TextBox 17"/>
          <p:cNvSpPr txBox="1"/>
          <p:nvPr/>
        </p:nvSpPr>
        <p:spPr>
          <a:xfrm>
            <a:off x="2501668" y="2094372"/>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7" name="TextBox 6"/>
          <p:cNvSpPr txBox="1"/>
          <p:nvPr/>
        </p:nvSpPr>
        <p:spPr>
          <a:xfrm>
            <a:off x="2501668" y="1632708"/>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9" name="TextBox 8"/>
          <p:cNvSpPr txBox="1"/>
          <p:nvPr/>
        </p:nvSpPr>
        <p:spPr>
          <a:xfrm>
            <a:off x="4348721" y="2258437"/>
            <a:ext cx="1828800" cy="461665"/>
          </a:xfrm>
          <a:prstGeom prst="rect">
            <a:avLst/>
          </a:prstGeom>
          <a:noFill/>
        </p:spPr>
        <p:txBody>
          <a:bodyPr wrap="square" rtlCol="0">
            <a:spAutoFit/>
          </a:bodyPr>
          <a:lstStyle/>
          <a:p>
            <a:r>
              <a:rPr lang="en-US" sz="2400" dirty="0">
                <a:solidFill>
                  <a:schemeClr val="accent1"/>
                </a:solidFill>
                <a:latin typeface="+mj-lt"/>
              </a:rPr>
              <a:t>We Do</a:t>
            </a:r>
          </a:p>
        </p:txBody>
      </p:sp>
      <p:sp>
        <p:nvSpPr>
          <p:cNvPr id="10" name="TextBox 9"/>
          <p:cNvSpPr txBox="1"/>
          <p:nvPr/>
        </p:nvSpPr>
        <p:spPr>
          <a:xfrm>
            <a:off x="4348721" y="3090846"/>
            <a:ext cx="1595817" cy="461665"/>
          </a:xfrm>
          <a:prstGeom prst="rect">
            <a:avLst/>
          </a:prstGeom>
          <a:noFill/>
        </p:spPr>
        <p:txBody>
          <a:bodyPr wrap="square" rtlCol="0">
            <a:spAutoFit/>
          </a:bodyPr>
          <a:lstStyle/>
          <a:p>
            <a:r>
              <a:rPr lang="en-US" sz="2400" dirty="0">
                <a:solidFill>
                  <a:schemeClr val="accent1"/>
                </a:solidFill>
                <a:latin typeface="+mj-lt"/>
              </a:rPr>
              <a:t>You Do</a:t>
            </a:r>
          </a:p>
        </p:txBody>
      </p:sp>
      <p:sp>
        <p:nvSpPr>
          <p:cNvPr id="11" name="Rectangle 10"/>
          <p:cNvSpPr/>
          <p:nvPr/>
        </p:nvSpPr>
        <p:spPr>
          <a:xfrm>
            <a:off x="536872" y="3936387"/>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3" name="Rectangle 12"/>
          <p:cNvSpPr/>
          <p:nvPr/>
        </p:nvSpPr>
        <p:spPr>
          <a:xfrm>
            <a:off x="536872" y="4277676"/>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sp>
        <p:nvSpPr>
          <p:cNvPr id="4" name="Rectangle 3">
            <a:extLst>
              <a:ext uri="{C183D7F6-B498-43B3-948B-1728B52AA6E4}">
                <adec:decorative xmlns:adec="http://schemas.microsoft.com/office/drawing/2017/decorative" val="1"/>
              </a:ext>
            </a:extLst>
          </p:cNvPr>
          <p:cNvSpPr/>
          <p:nvPr/>
        </p:nvSpPr>
        <p:spPr>
          <a:xfrm>
            <a:off x="228600" y="3936387"/>
            <a:ext cx="4666129" cy="171137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C183D7F6-B498-43B3-948B-1728B52AA6E4}">
                <adec:decorative xmlns:adec="http://schemas.microsoft.com/office/drawing/2017/decorative" val="1"/>
              </a:ext>
            </a:extLst>
          </p:cNvPr>
          <p:cNvSpPr/>
          <p:nvPr/>
        </p:nvSpPr>
        <p:spPr>
          <a:xfrm>
            <a:off x="2452362" y="1502372"/>
            <a:ext cx="3320909" cy="277530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900023" y="129455"/>
            <a:ext cx="3200400" cy="9118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Concise language</a:t>
            </a:r>
          </a:p>
        </p:txBody>
      </p:sp>
      <p:sp>
        <p:nvSpPr>
          <p:cNvPr id="19" name="TextBox 18"/>
          <p:cNvSpPr txBox="1"/>
          <p:nvPr/>
        </p:nvSpPr>
        <p:spPr>
          <a:xfrm>
            <a:off x="536872" y="1360869"/>
            <a:ext cx="6924632"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https://youtu.be/IJMlrvSkPE8</a:t>
            </a:r>
            <a:endParaRPr lang="en-US" sz="2800" b="1" dirty="0">
              <a:solidFill>
                <a:srgbClr val="FF9300"/>
              </a:solidFill>
            </a:endParaRPr>
          </a:p>
        </p:txBody>
      </p:sp>
      <p:sp>
        <p:nvSpPr>
          <p:cNvPr id="2" name="Title 1" hidden="1">
            <a:extLst>
              <a:ext uri="{FF2B5EF4-FFF2-40B4-BE49-F238E27FC236}">
                <a16:creationId xmlns:a16="http://schemas.microsoft.com/office/drawing/2014/main" id="{3B67793D-763D-4DE6-A73F-0800B304FEF4}"/>
              </a:ext>
            </a:extLst>
          </p:cNvPr>
          <p:cNvSpPr>
            <a:spLocks noGrp="1"/>
          </p:cNvSpPr>
          <p:nvPr>
            <p:ph type="title"/>
          </p:nvPr>
        </p:nvSpPr>
        <p:spPr/>
        <p:txBody>
          <a:bodyPr/>
          <a:lstStyle/>
          <a:p>
            <a:r>
              <a:rPr lang="en-US" dirty="0"/>
              <a:t>Slide 26</a:t>
            </a:r>
          </a:p>
        </p:txBody>
      </p:sp>
    </p:spTree>
    <p:extLst>
      <p:ext uri="{BB962C8B-B14F-4D97-AF65-F5344CB8AC3E}">
        <p14:creationId xmlns:p14="http://schemas.microsoft.com/office/powerpoint/2010/main" val="2459491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a:extLst>
              <a:ext uri="{FF2B5EF4-FFF2-40B4-BE49-F238E27FC236}">
                <a16:creationId xmlns:a16="http://schemas.microsoft.com/office/drawing/2014/main" id="{3C00CD50-A1A1-4CB9-BA87-E0A74E30F5D7}"/>
              </a:ext>
            </a:extLst>
          </p:cNvPr>
          <p:cNvSpPr>
            <a:spLocks noGrp="1"/>
          </p:cNvSpPr>
          <p:nvPr>
            <p:ph type="title"/>
          </p:nvPr>
        </p:nvSpPr>
        <p:spPr/>
        <p:txBody>
          <a:bodyPr/>
          <a:lstStyle/>
          <a:p>
            <a:r>
              <a:rPr lang="en-US" dirty="0"/>
              <a:t>Slide 27</a:t>
            </a:r>
          </a:p>
        </p:txBody>
      </p:sp>
      <p:sp>
        <p:nvSpPr>
          <p:cNvPr id="3" name="Content Placeholder 2"/>
          <p:cNvSpPr>
            <a:spLocks noGrp="1"/>
          </p:cNvSpPr>
          <p:nvPr>
            <p:ph idx="1"/>
          </p:nvPr>
        </p:nvSpPr>
        <p:spPr/>
        <p:txBody>
          <a:bodyPr/>
          <a:lstStyle/>
          <a:p>
            <a:r>
              <a:rPr lang="en-US" dirty="0"/>
              <a:t>Watch this video of intensive intervention. Fill in the table with the different components of modeling.</a:t>
            </a:r>
          </a:p>
          <a:p>
            <a:endParaRPr lang="en-US" dirty="0"/>
          </a:p>
          <a:p>
            <a:endParaRPr lang="en-US" dirty="0"/>
          </a:p>
        </p:txBody>
      </p:sp>
      <p:sp>
        <p:nvSpPr>
          <p:cNvPr id="5" name="Title 1"/>
          <p:cNvSpPr txBox="1">
            <a:spLocks/>
          </p:cNvSpPr>
          <p:nvPr/>
        </p:nvSpPr>
        <p:spPr>
          <a:xfrm>
            <a:off x="1143000" y="256188"/>
            <a:ext cx="77724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t>Workbook Activity #1</a:t>
            </a:r>
          </a:p>
        </p:txBody>
      </p:sp>
      <p:pic>
        <p:nvPicPr>
          <p:cNvPr id="6" name="Picture 5"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84949"/>
            <a:ext cx="914400" cy="873998"/>
          </a:xfrm>
          <a:prstGeom prst="rect">
            <a:avLst/>
          </a:prstGeom>
        </p:spPr>
      </p:pic>
      <p:sp>
        <p:nvSpPr>
          <p:cNvPr id="7" name="TextBox 6"/>
          <p:cNvSpPr txBox="1"/>
          <p:nvPr/>
        </p:nvSpPr>
        <p:spPr>
          <a:xfrm>
            <a:off x="228600" y="5299361"/>
            <a:ext cx="7793736"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https://youtu.be/LSwqLoQFnCU</a:t>
            </a:r>
            <a:endParaRPr lang="en-US" sz="2800" b="1" dirty="0">
              <a:solidFill>
                <a:srgbClr val="FF9300"/>
              </a:solidFill>
            </a:endParaRPr>
          </a:p>
        </p:txBody>
      </p:sp>
      <p:pic>
        <p:nvPicPr>
          <p:cNvPr id="2" name="Picture 1" descr="modeling: clear explanation, planned examples">
            <a:extLst>
              <a:ext uri="{FF2B5EF4-FFF2-40B4-BE49-F238E27FC236}">
                <a16:creationId xmlns:a16="http://schemas.microsoft.com/office/drawing/2014/main" id="{6F2C20A9-1282-274C-8E07-0FAD22C86E77}"/>
              </a:ext>
            </a:extLst>
          </p:cNvPr>
          <p:cNvPicPr>
            <a:picLocks noChangeAspect="1"/>
          </p:cNvPicPr>
          <p:nvPr/>
        </p:nvPicPr>
        <p:blipFill>
          <a:blip r:embed="rId4"/>
          <a:stretch>
            <a:fillRect/>
          </a:stretch>
        </p:blipFill>
        <p:spPr>
          <a:xfrm>
            <a:off x="3508310" y="2694992"/>
            <a:ext cx="1930659" cy="2252436"/>
          </a:xfrm>
          <a:prstGeom prst="rect">
            <a:avLst/>
          </a:prstGeom>
        </p:spPr>
      </p:pic>
    </p:spTree>
    <p:extLst>
      <p:ext uri="{BB962C8B-B14F-4D97-AF65-F5344CB8AC3E}">
        <p14:creationId xmlns:p14="http://schemas.microsoft.com/office/powerpoint/2010/main" val="1057567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36873" y="2946822"/>
            <a:ext cx="1828800" cy="812366"/>
          </a:xfrm>
          <a:prstGeom prst="rect">
            <a:avLst/>
          </a:prstGeom>
          <a:solidFill>
            <a:schemeClr val="accent6"/>
          </a:solidFill>
        </p:spPr>
        <p:txBody>
          <a:bodyPr wrap="square" rtlCol="0" anchor="ctr" anchorCtr="0">
            <a:noAutofit/>
          </a:bodyPr>
          <a:lstStyle/>
          <a:p>
            <a:pPr algn="ctr"/>
            <a:r>
              <a:rPr lang="en-US" sz="2000" dirty="0">
                <a:solidFill>
                  <a:schemeClr val="bg1"/>
                </a:solidFill>
                <a:latin typeface="+mj-lt"/>
              </a:rPr>
              <a:t>Planned</a:t>
            </a:r>
          </a:p>
          <a:p>
            <a:pPr algn="ctr"/>
            <a:r>
              <a:rPr lang="en-US" sz="2000" dirty="0">
                <a:solidFill>
                  <a:schemeClr val="bg1"/>
                </a:solidFill>
                <a:latin typeface="+mj-lt"/>
              </a:rPr>
              <a:t>Examples</a:t>
            </a:r>
          </a:p>
        </p:txBody>
      </p:sp>
      <p:sp>
        <p:nvSpPr>
          <p:cNvPr id="16" name="TextBox 15"/>
          <p:cNvSpPr txBox="1"/>
          <p:nvPr/>
        </p:nvSpPr>
        <p:spPr>
          <a:xfrm>
            <a:off x="541097" y="2094372"/>
            <a:ext cx="1828800" cy="852449"/>
          </a:xfrm>
          <a:prstGeom prst="rect">
            <a:avLst/>
          </a:prstGeom>
          <a:solidFill>
            <a:schemeClr val="accent6"/>
          </a:solidFill>
        </p:spPr>
        <p:txBody>
          <a:bodyPr wrap="square" rtlCol="0" anchor="ctr">
            <a:noAutofit/>
          </a:bodyPr>
          <a:lstStyle/>
          <a:p>
            <a:pPr algn="ctr"/>
            <a:r>
              <a:rPr lang="en-US" sz="2000" dirty="0">
                <a:solidFill>
                  <a:schemeClr val="bg1"/>
                </a:solidFill>
                <a:latin typeface="+mj-lt"/>
              </a:rPr>
              <a:t>Clear Explanation</a:t>
            </a:r>
          </a:p>
        </p:txBody>
      </p:sp>
      <p:sp>
        <p:nvSpPr>
          <p:cNvPr id="17" name="TextBox 16"/>
          <p:cNvSpPr txBox="1"/>
          <p:nvPr/>
        </p:nvSpPr>
        <p:spPr>
          <a:xfrm>
            <a:off x="2501668" y="2884171"/>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8" name="TextBox 17"/>
          <p:cNvSpPr txBox="1"/>
          <p:nvPr/>
        </p:nvSpPr>
        <p:spPr>
          <a:xfrm>
            <a:off x="2501668" y="2094372"/>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2" name="TextBox 1"/>
          <p:cNvSpPr txBox="1"/>
          <p:nvPr/>
        </p:nvSpPr>
        <p:spPr>
          <a:xfrm>
            <a:off x="536872" y="1632709"/>
            <a:ext cx="1828800" cy="461665"/>
          </a:xfrm>
          <a:prstGeom prst="rect">
            <a:avLst/>
          </a:prstGeom>
          <a:solidFill>
            <a:schemeClr val="accent6">
              <a:lumMod val="75000"/>
            </a:schemeClr>
          </a:solidFill>
        </p:spPr>
        <p:txBody>
          <a:bodyPr wrap="square" rtlCol="0">
            <a:noAutofit/>
          </a:bodyPr>
          <a:lstStyle/>
          <a:p>
            <a:pPr algn="ctr"/>
            <a:r>
              <a:rPr lang="en-US" sz="2400" b="1" dirty="0">
                <a:solidFill>
                  <a:schemeClr val="bg1"/>
                </a:solidFill>
                <a:latin typeface="+mj-lt"/>
              </a:rPr>
              <a:t>Modeling</a:t>
            </a:r>
          </a:p>
        </p:txBody>
      </p:sp>
      <p:sp>
        <p:nvSpPr>
          <p:cNvPr id="7" name="TextBox 6"/>
          <p:cNvSpPr txBox="1"/>
          <p:nvPr/>
        </p:nvSpPr>
        <p:spPr>
          <a:xfrm>
            <a:off x="2501668" y="1632708"/>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9" name="TextBox 8"/>
          <p:cNvSpPr txBox="1"/>
          <p:nvPr/>
        </p:nvSpPr>
        <p:spPr>
          <a:xfrm>
            <a:off x="4348721" y="2258437"/>
            <a:ext cx="1828800" cy="461665"/>
          </a:xfrm>
          <a:prstGeom prst="rect">
            <a:avLst/>
          </a:prstGeom>
          <a:noFill/>
        </p:spPr>
        <p:txBody>
          <a:bodyPr wrap="square" rtlCol="0">
            <a:spAutoFit/>
          </a:bodyPr>
          <a:lstStyle/>
          <a:p>
            <a:r>
              <a:rPr lang="en-US" sz="2400" dirty="0">
                <a:solidFill>
                  <a:schemeClr val="accent1"/>
                </a:solidFill>
                <a:latin typeface="+mj-lt"/>
              </a:rPr>
              <a:t>We Do</a:t>
            </a:r>
          </a:p>
        </p:txBody>
      </p:sp>
      <p:sp>
        <p:nvSpPr>
          <p:cNvPr id="10" name="TextBox 9"/>
          <p:cNvSpPr txBox="1"/>
          <p:nvPr/>
        </p:nvSpPr>
        <p:spPr>
          <a:xfrm>
            <a:off x="4348721" y="3090846"/>
            <a:ext cx="1595817" cy="461665"/>
          </a:xfrm>
          <a:prstGeom prst="rect">
            <a:avLst/>
          </a:prstGeom>
          <a:noFill/>
        </p:spPr>
        <p:txBody>
          <a:bodyPr wrap="square" rtlCol="0">
            <a:spAutoFit/>
          </a:bodyPr>
          <a:lstStyle/>
          <a:p>
            <a:r>
              <a:rPr lang="en-US" sz="2400" dirty="0">
                <a:solidFill>
                  <a:schemeClr val="accent1"/>
                </a:solidFill>
                <a:latin typeface="+mj-lt"/>
              </a:rPr>
              <a:t>You Do</a:t>
            </a:r>
          </a:p>
        </p:txBody>
      </p:sp>
      <p:sp>
        <p:nvSpPr>
          <p:cNvPr id="11" name="Rectangle 10"/>
          <p:cNvSpPr/>
          <p:nvPr/>
        </p:nvSpPr>
        <p:spPr>
          <a:xfrm>
            <a:off x="536872" y="3936387"/>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3" name="Rectangle 12"/>
          <p:cNvSpPr/>
          <p:nvPr/>
        </p:nvSpPr>
        <p:spPr>
          <a:xfrm>
            <a:off x="536872" y="4277676"/>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sp>
        <p:nvSpPr>
          <p:cNvPr id="4" name="Rectangle 3">
            <a:extLst>
              <a:ext uri="{C183D7F6-B498-43B3-948B-1728B52AA6E4}">
                <adec:decorative xmlns:adec="http://schemas.microsoft.com/office/drawing/2017/decorative" val="1"/>
              </a:ext>
            </a:extLst>
          </p:cNvPr>
          <p:cNvSpPr/>
          <p:nvPr/>
        </p:nvSpPr>
        <p:spPr>
          <a:xfrm>
            <a:off x="228600" y="3936387"/>
            <a:ext cx="4666129" cy="171137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C183D7F6-B498-43B3-948B-1728B52AA6E4}">
                <adec:decorative xmlns:adec="http://schemas.microsoft.com/office/drawing/2017/decorative" val="1"/>
              </a:ext>
            </a:extLst>
          </p:cNvPr>
          <p:cNvSpPr/>
          <p:nvPr/>
        </p:nvSpPr>
        <p:spPr>
          <a:xfrm>
            <a:off x="2452362" y="1502372"/>
            <a:ext cx="3320909" cy="277530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49919" y="169737"/>
            <a:ext cx="3200400" cy="9118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Examples</a:t>
            </a:r>
          </a:p>
        </p:txBody>
      </p:sp>
      <p:sp>
        <p:nvSpPr>
          <p:cNvPr id="6" name="Right Arrow 5" descr="pointing toward modeling: planned examples "/>
          <p:cNvSpPr/>
          <p:nvPr/>
        </p:nvSpPr>
        <p:spPr>
          <a:xfrm>
            <a:off x="48402" y="3083940"/>
            <a:ext cx="803564" cy="50118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172768" y="1177950"/>
            <a:ext cx="5376652" cy="923330"/>
          </a:xfrm>
          <a:prstGeom prst="rect">
            <a:avLst/>
          </a:prstGeom>
          <a:noFill/>
        </p:spPr>
        <p:txBody>
          <a:bodyPr wrap="square" rtlCol="0">
            <a:spAutoFit/>
          </a:bodyPr>
          <a:lstStyle/>
          <a:p>
            <a:r>
              <a:rPr lang="en-US" dirty="0">
                <a:solidFill>
                  <a:schemeClr val="bg1"/>
                </a:solidFill>
              </a:rPr>
              <a:t>“Today, we are learning about division. This is important because sometimes you have to share objects or things with your friends.”</a:t>
            </a:r>
          </a:p>
        </p:txBody>
      </p:sp>
      <p:sp>
        <p:nvSpPr>
          <p:cNvPr id="3" name="TextBox 2"/>
          <p:cNvSpPr txBox="1"/>
          <p:nvPr/>
        </p:nvSpPr>
        <p:spPr>
          <a:xfrm>
            <a:off x="2928076" y="2293058"/>
            <a:ext cx="1377300" cy="646331"/>
          </a:xfrm>
          <a:prstGeom prst="rect">
            <a:avLst/>
          </a:prstGeom>
          <a:noFill/>
        </p:spPr>
        <p:txBody>
          <a:bodyPr wrap="none" rtlCol="0">
            <a:spAutoFit/>
          </a:bodyPr>
          <a:lstStyle/>
          <a:p>
            <a:r>
              <a:rPr lang="en-US" sz="3600" b="1" dirty="0">
                <a:solidFill>
                  <a:srgbClr val="00B0F0"/>
                </a:solidFill>
              </a:rPr>
              <a:t>24 / 6</a:t>
            </a:r>
          </a:p>
        </p:txBody>
      </p:sp>
      <mc:AlternateContent xmlns:mc="http://schemas.openxmlformats.org/markup-compatibility/2006" xmlns:a14="http://schemas.microsoft.com/office/drawing/2010/main">
        <mc:Choice Requires="a14">
          <p:sp>
            <p:nvSpPr>
              <p:cNvPr id="23" name="TextBox 22"/>
              <p:cNvSpPr txBox="1"/>
              <p:nvPr/>
            </p:nvSpPr>
            <p:spPr>
              <a:xfrm>
                <a:off x="4781090" y="2300490"/>
                <a:ext cx="1495922" cy="646331"/>
              </a:xfrm>
              <a:prstGeom prst="rect">
                <a:avLst/>
              </a:prstGeom>
              <a:noFill/>
            </p:spPr>
            <p:txBody>
              <a:bodyPr wrap="none" rtlCol="0">
                <a:spAutoFit/>
              </a:bodyPr>
              <a:lstStyle/>
              <a:p>
                <a:r>
                  <a:rPr lang="en-US" sz="3600" b="1" dirty="0">
                    <a:solidFill>
                      <a:srgbClr val="00B0F0"/>
                    </a:solidFill>
                  </a:rPr>
                  <a:t>28 </a:t>
                </a:r>
                <a14:m>
                  <m:oMath xmlns:m="http://schemas.openxmlformats.org/officeDocument/2006/math">
                    <m:r>
                      <a:rPr lang="en-US" sz="3600" b="1" i="1" smtClean="0">
                        <a:solidFill>
                          <a:srgbClr val="00B0F0"/>
                        </a:solidFill>
                        <a:latin typeface="Cambria Math" charset="0"/>
                      </a:rPr>
                      <m:t>÷</m:t>
                    </m:r>
                  </m:oMath>
                </a14:m>
                <a:r>
                  <a:rPr lang="en-US" sz="3600" b="1" dirty="0">
                    <a:solidFill>
                      <a:srgbClr val="00B0F0"/>
                    </a:solidFill>
                    <a:effectLst/>
                  </a:rPr>
                  <a:t> </a:t>
                </a:r>
                <a:r>
                  <a:rPr lang="en-US" sz="3600" b="1" dirty="0">
                    <a:solidFill>
                      <a:srgbClr val="00B0F0"/>
                    </a:solidFill>
                  </a:rPr>
                  <a:t>7</a:t>
                </a:r>
              </a:p>
            </p:txBody>
          </p:sp>
        </mc:Choice>
        <mc:Fallback xmlns="">
          <p:sp>
            <p:nvSpPr>
              <p:cNvPr id="23" name="TextBox 22"/>
              <p:cNvSpPr txBox="1">
                <a:spLocks noRot="1" noChangeAspect="1" noMove="1" noResize="1" noEditPoints="1" noAdjustHandles="1" noChangeArrowheads="1" noChangeShapeType="1" noTextEdit="1"/>
              </p:cNvSpPr>
              <p:nvPr/>
            </p:nvSpPr>
            <p:spPr>
              <a:xfrm>
                <a:off x="4781090" y="2300490"/>
                <a:ext cx="1495922" cy="646331"/>
              </a:xfrm>
              <a:prstGeom prst="rect">
                <a:avLst/>
              </a:prstGeom>
              <a:blipFill rotWithShape="0">
                <a:blip r:embed="rId2"/>
                <a:stretch>
                  <a:fillRect l="-12195" t="-14151" r="-11789"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6653235" y="2275455"/>
                <a:ext cx="1343638" cy="646331"/>
              </a:xfrm>
              <a:prstGeom prst="rect">
                <a:avLst/>
              </a:prstGeom>
              <a:noFill/>
            </p:spPr>
            <p:txBody>
              <a:bodyPr wrap="none" rtlCol="0">
                <a:spAutoFit/>
              </a:bodyPr>
              <a:lstStyle/>
              <a:p>
                <a:r>
                  <a:rPr lang="en-US" sz="3600" b="1" dirty="0">
                    <a:solidFill>
                      <a:srgbClr val="00B0F0"/>
                    </a:solidFill>
                  </a:rPr>
                  <a:t>35 </a:t>
                </a:r>
                <a14:m>
                  <m:oMath xmlns:m="http://schemas.openxmlformats.org/officeDocument/2006/math">
                    <m:r>
                      <a:rPr lang="en-US" sz="3600" b="1" i="1" smtClean="0">
                        <a:solidFill>
                          <a:srgbClr val="00B0F0"/>
                        </a:solidFill>
                        <a:latin typeface="Cambria Math" charset="0"/>
                      </a:rPr>
                      <m:t>)</m:t>
                    </m:r>
                  </m:oMath>
                </a14:m>
                <a:r>
                  <a:rPr lang="en-US" sz="3600" b="1" dirty="0">
                    <a:solidFill>
                      <a:srgbClr val="00B0F0"/>
                    </a:solidFill>
                    <a:effectLst/>
                  </a:rPr>
                  <a:t> </a:t>
                </a:r>
                <a:r>
                  <a:rPr lang="en-US" sz="3600" b="1" dirty="0">
                    <a:solidFill>
                      <a:srgbClr val="00B0F0"/>
                    </a:solidFill>
                  </a:rPr>
                  <a:t>5</a:t>
                </a:r>
              </a:p>
            </p:txBody>
          </p:sp>
        </mc:Choice>
        <mc:Fallback xmlns="">
          <p:sp>
            <p:nvSpPr>
              <p:cNvPr id="24" name="TextBox 23"/>
              <p:cNvSpPr txBox="1">
                <a:spLocks noRot="1" noChangeAspect="1" noMove="1" noResize="1" noEditPoints="1" noAdjustHandles="1" noChangeArrowheads="1" noChangeShapeType="1" noTextEdit="1"/>
              </p:cNvSpPr>
              <p:nvPr/>
            </p:nvSpPr>
            <p:spPr>
              <a:xfrm>
                <a:off x="6653235" y="2275455"/>
                <a:ext cx="1343638" cy="646331"/>
              </a:xfrm>
              <a:prstGeom prst="rect">
                <a:avLst/>
              </a:prstGeom>
              <a:blipFill rotWithShape="0">
                <a:blip r:embed="rId3"/>
                <a:stretch>
                  <a:fillRect l="-13575" t="-14151" r="-13122" b="-34906"/>
                </a:stretch>
              </a:blipFill>
            </p:spPr>
            <p:txBody>
              <a:bodyPr/>
              <a:lstStyle/>
              <a:p>
                <a:r>
                  <a:rPr lang="en-US">
                    <a:noFill/>
                  </a:rPr>
                  <a:t> </a:t>
                </a:r>
              </a:p>
            </p:txBody>
          </p:sp>
        </mc:Fallback>
      </mc:AlternateContent>
      <p:cxnSp>
        <p:nvCxnSpPr>
          <p:cNvPr id="12" name="Straight Connector 11">
            <a:extLst>
              <a:ext uri="{C183D7F6-B498-43B3-948B-1728B52AA6E4}">
                <adec:decorative xmlns:adec="http://schemas.microsoft.com/office/drawing/2017/decorative" val="1"/>
              </a:ext>
            </a:extLst>
          </p:cNvPr>
          <p:cNvCxnSpPr/>
          <p:nvPr/>
        </p:nvCxnSpPr>
        <p:spPr>
          <a:xfrm>
            <a:off x="7325054" y="2401587"/>
            <a:ext cx="8920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Title 4" hidden="1">
            <a:extLst>
              <a:ext uri="{FF2B5EF4-FFF2-40B4-BE49-F238E27FC236}">
                <a16:creationId xmlns:a16="http://schemas.microsoft.com/office/drawing/2014/main" id="{F52994B8-C1D5-4ABA-8B8B-B42E4F5C1CBC}"/>
              </a:ext>
            </a:extLst>
          </p:cNvPr>
          <p:cNvSpPr>
            <a:spLocks noGrp="1"/>
          </p:cNvSpPr>
          <p:nvPr>
            <p:ph type="title"/>
          </p:nvPr>
        </p:nvSpPr>
        <p:spPr/>
        <p:txBody>
          <a:bodyPr/>
          <a:lstStyle/>
          <a:p>
            <a:r>
              <a:rPr lang="en-US" dirty="0"/>
              <a:t>Slide 28</a:t>
            </a:r>
          </a:p>
        </p:txBody>
      </p:sp>
    </p:spTree>
    <p:extLst>
      <p:ext uri="{BB962C8B-B14F-4D97-AF65-F5344CB8AC3E}">
        <p14:creationId xmlns:p14="http://schemas.microsoft.com/office/powerpoint/2010/main" val="3220514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36873" y="2946822"/>
            <a:ext cx="1828800" cy="812366"/>
          </a:xfrm>
          <a:prstGeom prst="rect">
            <a:avLst/>
          </a:prstGeom>
          <a:solidFill>
            <a:schemeClr val="accent6"/>
          </a:solidFill>
        </p:spPr>
        <p:txBody>
          <a:bodyPr wrap="square" rtlCol="0" anchor="ctr" anchorCtr="0">
            <a:noAutofit/>
          </a:bodyPr>
          <a:lstStyle/>
          <a:p>
            <a:pPr algn="ctr"/>
            <a:r>
              <a:rPr lang="en-US" sz="2000" dirty="0">
                <a:solidFill>
                  <a:schemeClr val="bg1"/>
                </a:solidFill>
                <a:latin typeface="+mj-lt"/>
              </a:rPr>
              <a:t>Planned</a:t>
            </a:r>
          </a:p>
          <a:p>
            <a:pPr algn="ctr"/>
            <a:r>
              <a:rPr lang="en-US" sz="2000" dirty="0">
                <a:solidFill>
                  <a:schemeClr val="bg1"/>
                </a:solidFill>
                <a:latin typeface="+mj-lt"/>
              </a:rPr>
              <a:t>Examples</a:t>
            </a:r>
          </a:p>
        </p:txBody>
      </p:sp>
      <p:sp>
        <p:nvSpPr>
          <p:cNvPr id="16" name="TextBox 15"/>
          <p:cNvSpPr txBox="1"/>
          <p:nvPr/>
        </p:nvSpPr>
        <p:spPr>
          <a:xfrm>
            <a:off x="541097" y="2094372"/>
            <a:ext cx="1828800" cy="852449"/>
          </a:xfrm>
          <a:prstGeom prst="rect">
            <a:avLst/>
          </a:prstGeom>
          <a:solidFill>
            <a:schemeClr val="accent6"/>
          </a:solidFill>
        </p:spPr>
        <p:txBody>
          <a:bodyPr wrap="square" rtlCol="0" anchor="ctr">
            <a:noAutofit/>
          </a:bodyPr>
          <a:lstStyle/>
          <a:p>
            <a:pPr algn="ctr"/>
            <a:r>
              <a:rPr lang="en-US" sz="2000" dirty="0">
                <a:solidFill>
                  <a:schemeClr val="bg1"/>
                </a:solidFill>
                <a:latin typeface="+mj-lt"/>
              </a:rPr>
              <a:t>Clear Explanation</a:t>
            </a:r>
          </a:p>
        </p:txBody>
      </p:sp>
      <p:sp>
        <p:nvSpPr>
          <p:cNvPr id="17" name="TextBox 16"/>
          <p:cNvSpPr txBox="1"/>
          <p:nvPr/>
        </p:nvSpPr>
        <p:spPr>
          <a:xfrm>
            <a:off x="2501668" y="2884171"/>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8" name="TextBox 17"/>
          <p:cNvSpPr txBox="1"/>
          <p:nvPr/>
        </p:nvSpPr>
        <p:spPr>
          <a:xfrm>
            <a:off x="2501668" y="2094372"/>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2" name="TextBox 1"/>
          <p:cNvSpPr txBox="1"/>
          <p:nvPr/>
        </p:nvSpPr>
        <p:spPr>
          <a:xfrm>
            <a:off x="536872" y="1632709"/>
            <a:ext cx="1828800" cy="461665"/>
          </a:xfrm>
          <a:prstGeom prst="rect">
            <a:avLst/>
          </a:prstGeom>
          <a:solidFill>
            <a:schemeClr val="accent6">
              <a:lumMod val="75000"/>
            </a:schemeClr>
          </a:solidFill>
        </p:spPr>
        <p:txBody>
          <a:bodyPr wrap="square" rtlCol="0">
            <a:noAutofit/>
          </a:bodyPr>
          <a:lstStyle/>
          <a:p>
            <a:pPr algn="ctr"/>
            <a:r>
              <a:rPr lang="en-US" sz="2400" b="1" dirty="0">
                <a:solidFill>
                  <a:schemeClr val="bg1"/>
                </a:solidFill>
                <a:latin typeface="+mj-lt"/>
              </a:rPr>
              <a:t>Modeling</a:t>
            </a:r>
          </a:p>
        </p:txBody>
      </p:sp>
      <p:sp>
        <p:nvSpPr>
          <p:cNvPr id="7" name="TextBox 6"/>
          <p:cNvSpPr txBox="1"/>
          <p:nvPr/>
        </p:nvSpPr>
        <p:spPr>
          <a:xfrm>
            <a:off x="2501668" y="1632708"/>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9" name="TextBox 8"/>
          <p:cNvSpPr txBox="1"/>
          <p:nvPr/>
        </p:nvSpPr>
        <p:spPr>
          <a:xfrm>
            <a:off x="4348721" y="2258437"/>
            <a:ext cx="1828800" cy="461665"/>
          </a:xfrm>
          <a:prstGeom prst="rect">
            <a:avLst/>
          </a:prstGeom>
          <a:noFill/>
        </p:spPr>
        <p:txBody>
          <a:bodyPr wrap="square" rtlCol="0">
            <a:spAutoFit/>
          </a:bodyPr>
          <a:lstStyle/>
          <a:p>
            <a:r>
              <a:rPr lang="en-US" sz="2400" dirty="0">
                <a:solidFill>
                  <a:schemeClr val="accent1"/>
                </a:solidFill>
                <a:latin typeface="+mj-lt"/>
              </a:rPr>
              <a:t>We Do</a:t>
            </a:r>
          </a:p>
        </p:txBody>
      </p:sp>
      <p:sp>
        <p:nvSpPr>
          <p:cNvPr id="10" name="TextBox 9"/>
          <p:cNvSpPr txBox="1"/>
          <p:nvPr/>
        </p:nvSpPr>
        <p:spPr>
          <a:xfrm>
            <a:off x="4348721" y="3090846"/>
            <a:ext cx="1595817" cy="461665"/>
          </a:xfrm>
          <a:prstGeom prst="rect">
            <a:avLst/>
          </a:prstGeom>
          <a:noFill/>
        </p:spPr>
        <p:txBody>
          <a:bodyPr wrap="square" rtlCol="0">
            <a:spAutoFit/>
          </a:bodyPr>
          <a:lstStyle/>
          <a:p>
            <a:r>
              <a:rPr lang="en-US" sz="2400" dirty="0">
                <a:solidFill>
                  <a:schemeClr val="accent1"/>
                </a:solidFill>
                <a:latin typeface="+mj-lt"/>
              </a:rPr>
              <a:t>You Do</a:t>
            </a:r>
          </a:p>
        </p:txBody>
      </p:sp>
      <p:sp>
        <p:nvSpPr>
          <p:cNvPr id="11" name="Rectangle 10"/>
          <p:cNvSpPr/>
          <p:nvPr/>
        </p:nvSpPr>
        <p:spPr>
          <a:xfrm>
            <a:off x="536872" y="3936387"/>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3" name="Rectangle 12"/>
          <p:cNvSpPr/>
          <p:nvPr/>
        </p:nvSpPr>
        <p:spPr>
          <a:xfrm>
            <a:off x="536872" y="4277676"/>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sp>
        <p:nvSpPr>
          <p:cNvPr id="4" name="Rectangle 3">
            <a:extLst>
              <a:ext uri="{C183D7F6-B498-43B3-948B-1728B52AA6E4}">
                <adec:decorative xmlns:adec="http://schemas.microsoft.com/office/drawing/2017/decorative" val="1"/>
              </a:ext>
            </a:extLst>
          </p:cNvPr>
          <p:cNvSpPr/>
          <p:nvPr/>
        </p:nvSpPr>
        <p:spPr>
          <a:xfrm>
            <a:off x="228600" y="3936387"/>
            <a:ext cx="4666129" cy="171137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C183D7F6-B498-43B3-948B-1728B52AA6E4}">
                <adec:decorative xmlns:adec="http://schemas.microsoft.com/office/drawing/2017/decorative" val="1"/>
              </a:ext>
            </a:extLst>
          </p:cNvPr>
          <p:cNvSpPr/>
          <p:nvPr/>
        </p:nvSpPr>
        <p:spPr>
          <a:xfrm>
            <a:off x="2452362" y="1502372"/>
            <a:ext cx="3320909" cy="277530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49919" y="169737"/>
            <a:ext cx="3200400" cy="9118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Examples</a:t>
            </a:r>
          </a:p>
        </p:txBody>
      </p:sp>
      <p:sp>
        <p:nvSpPr>
          <p:cNvPr id="6" name="Right Arrow 5" descr="pointing towards modeling: planned examples"/>
          <p:cNvSpPr/>
          <p:nvPr/>
        </p:nvSpPr>
        <p:spPr>
          <a:xfrm>
            <a:off x="48402" y="3083940"/>
            <a:ext cx="803564" cy="50118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172768" y="1177950"/>
            <a:ext cx="5376652" cy="923330"/>
          </a:xfrm>
          <a:prstGeom prst="rect">
            <a:avLst/>
          </a:prstGeom>
          <a:noFill/>
        </p:spPr>
        <p:txBody>
          <a:bodyPr wrap="square" rtlCol="0">
            <a:spAutoFit/>
          </a:bodyPr>
          <a:lstStyle/>
          <a:p>
            <a:r>
              <a:rPr lang="en-US" dirty="0">
                <a:solidFill>
                  <a:schemeClr val="bg1"/>
                </a:solidFill>
              </a:rPr>
              <a:t>“Today, we are learning about division. This is important because sometimes you have to share objects or things with your friends.”</a:t>
            </a:r>
          </a:p>
        </p:txBody>
      </p:sp>
      <p:sp>
        <p:nvSpPr>
          <p:cNvPr id="3" name="TextBox 2"/>
          <p:cNvSpPr txBox="1"/>
          <p:nvPr/>
        </p:nvSpPr>
        <p:spPr>
          <a:xfrm>
            <a:off x="2928076" y="2293058"/>
            <a:ext cx="1377300" cy="646331"/>
          </a:xfrm>
          <a:prstGeom prst="rect">
            <a:avLst/>
          </a:prstGeom>
          <a:noFill/>
        </p:spPr>
        <p:txBody>
          <a:bodyPr wrap="none" rtlCol="0">
            <a:spAutoFit/>
          </a:bodyPr>
          <a:lstStyle/>
          <a:p>
            <a:r>
              <a:rPr lang="en-US" sz="3600" b="1" dirty="0">
                <a:solidFill>
                  <a:srgbClr val="00B0F0"/>
                </a:solidFill>
              </a:rPr>
              <a:t>24 / 6</a:t>
            </a:r>
          </a:p>
        </p:txBody>
      </p:sp>
      <mc:AlternateContent xmlns:mc="http://schemas.openxmlformats.org/markup-compatibility/2006" xmlns:a14="http://schemas.microsoft.com/office/drawing/2010/main">
        <mc:Choice Requires="a14">
          <p:sp>
            <p:nvSpPr>
              <p:cNvPr id="23" name="TextBox 22"/>
              <p:cNvSpPr txBox="1"/>
              <p:nvPr/>
            </p:nvSpPr>
            <p:spPr>
              <a:xfrm>
                <a:off x="4781090" y="2300490"/>
                <a:ext cx="1495922" cy="646331"/>
              </a:xfrm>
              <a:prstGeom prst="rect">
                <a:avLst/>
              </a:prstGeom>
              <a:noFill/>
            </p:spPr>
            <p:txBody>
              <a:bodyPr wrap="none" rtlCol="0">
                <a:spAutoFit/>
              </a:bodyPr>
              <a:lstStyle/>
              <a:p>
                <a:r>
                  <a:rPr lang="en-US" sz="3600" b="1" dirty="0">
                    <a:solidFill>
                      <a:srgbClr val="00B0F0"/>
                    </a:solidFill>
                  </a:rPr>
                  <a:t>28 </a:t>
                </a:r>
                <a14:m>
                  <m:oMath xmlns:m="http://schemas.openxmlformats.org/officeDocument/2006/math">
                    <m:r>
                      <a:rPr lang="en-US" sz="3600" b="1" i="1" smtClean="0">
                        <a:solidFill>
                          <a:srgbClr val="00B0F0"/>
                        </a:solidFill>
                        <a:latin typeface="Cambria Math" charset="0"/>
                      </a:rPr>
                      <m:t>÷</m:t>
                    </m:r>
                  </m:oMath>
                </a14:m>
                <a:r>
                  <a:rPr lang="en-US" sz="3600" b="1" dirty="0">
                    <a:solidFill>
                      <a:srgbClr val="00B0F0"/>
                    </a:solidFill>
                    <a:effectLst/>
                  </a:rPr>
                  <a:t> </a:t>
                </a:r>
                <a:r>
                  <a:rPr lang="en-US" sz="3600" b="1" dirty="0">
                    <a:solidFill>
                      <a:srgbClr val="00B0F0"/>
                    </a:solidFill>
                  </a:rPr>
                  <a:t>7</a:t>
                </a:r>
              </a:p>
            </p:txBody>
          </p:sp>
        </mc:Choice>
        <mc:Fallback xmlns="">
          <p:sp>
            <p:nvSpPr>
              <p:cNvPr id="23" name="TextBox 22"/>
              <p:cNvSpPr txBox="1">
                <a:spLocks noRot="1" noChangeAspect="1" noMove="1" noResize="1" noEditPoints="1" noAdjustHandles="1" noChangeArrowheads="1" noChangeShapeType="1" noTextEdit="1"/>
              </p:cNvSpPr>
              <p:nvPr/>
            </p:nvSpPr>
            <p:spPr>
              <a:xfrm>
                <a:off x="4781090" y="2300490"/>
                <a:ext cx="1495922" cy="646331"/>
              </a:xfrm>
              <a:prstGeom prst="rect">
                <a:avLst/>
              </a:prstGeom>
              <a:blipFill rotWithShape="0">
                <a:blip r:embed="rId2"/>
                <a:stretch>
                  <a:fillRect l="-12195" t="-14151" r="-11789"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6653235" y="2275455"/>
                <a:ext cx="1343638" cy="646331"/>
              </a:xfrm>
              <a:prstGeom prst="rect">
                <a:avLst/>
              </a:prstGeom>
              <a:noFill/>
            </p:spPr>
            <p:txBody>
              <a:bodyPr wrap="none" rtlCol="0">
                <a:spAutoFit/>
              </a:bodyPr>
              <a:lstStyle/>
              <a:p>
                <a:r>
                  <a:rPr lang="en-US" sz="3600" b="1" dirty="0">
                    <a:solidFill>
                      <a:srgbClr val="00B0F0"/>
                    </a:solidFill>
                  </a:rPr>
                  <a:t>35 </a:t>
                </a:r>
                <a14:m>
                  <m:oMath xmlns:m="http://schemas.openxmlformats.org/officeDocument/2006/math">
                    <m:r>
                      <a:rPr lang="en-US" sz="3600" b="1" i="1" smtClean="0">
                        <a:solidFill>
                          <a:srgbClr val="00B0F0"/>
                        </a:solidFill>
                        <a:latin typeface="Cambria Math" charset="0"/>
                      </a:rPr>
                      <m:t>)</m:t>
                    </m:r>
                  </m:oMath>
                </a14:m>
                <a:r>
                  <a:rPr lang="en-US" sz="3600" b="1" dirty="0">
                    <a:solidFill>
                      <a:srgbClr val="00B0F0"/>
                    </a:solidFill>
                    <a:effectLst/>
                  </a:rPr>
                  <a:t> </a:t>
                </a:r>
                <a:r>
                  <a:rPr lang="en-US" sz="3600" b="1" dirty="0">
                    <a:solidFill>
                      <a:srgbClr val="00B0F0"/>
                    </a:solidFill>
                  </a:rPr>
                  <a:t>5</a:t>
                </a:r>
              </a:p>
            </p:txBody>
          </p:sp>
        </mc:Choice>
        <mc:Fallback xmlns="">
          <p:sp>
            <p:nvSpPr>
              <p:cNvPr id="24" name="TextBox 23"/>
              <p:cNvSpPr txBox="1">
                <a:spLocks noRot="1" noChangeAspect="1" noMove="1" noResize="1" noEditPoints="1" noAdjustHandles="1" noChangeArrowheads="1" noChangeShapeType="1" noTextEdit="1"/>
              </p:cNvSpPr>
              <p:nvPr/>
            </p:nvSpPr>
            <p:spPr>
              <a:xfrm>
                <a:off x="6653235" y="2275455"/>
                <a:ext cx="1343638" cy="646331"/>
              </a:xfrm>
              <a:prstGeom prst="rect">
                <a:avLst/>
              </a:prstGeom>
              <a:blipFill rotWithShape="0">
                <a:blip r:embed="rId3"/>
                <a:stretch>
                  <a:fillRect l="-13575" t="-14151" r="-13122" b="-34906"/>
                </a:stretch>
              </a:blipFill>
            </p:spPr>
            <p:txBody>
              <a:bodyPr/>
              <a:lstStyle/>
              <a:p>
                <a:r>
                  <a:rPr lang="en-US">
                    <a:noFill/>
                  </a:rPr>
                  <a:t> </a:t>
                </a:r>
              </a:p>
            </p:txBody>
          </p:sp>
        </mc:Fallback>
      </mc:AlternateContent>
      <p:cxnSp>
        <p:nvCxnSpPr>
          <p:cNvPr id="12" name="Straight Connector 11">
            <a:extLst>
              <a:ext uri="{C183D7F6-B498-43B3-948B-1728B52AA6E4}">
                <adec:decorative xmlns:adec="http://schemas.microsoft.com/office/drawing/2017/decorative" val="1"/>
              </a:ext>
            </a:extLst>
          </p:cNvPr>
          <p:cNvCxnSpPr/>
          <p:nvPr/>
        </p:nvCxnSpPr>
        <p:spPr>
          <a:xfrm>
            <a:off x="7325054" y="2401587"/>
            <a:ext cx="89202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849919" y="3225458"/>
            <a:ext cx="3200400" cy="9118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Non-examples</a:t>
            </a:r>
          </a:p>
        </p:txBody>
      </p:sp>
      <mc:AlternateContent xmlns:mc="http://schemas.openxmlformats.org/markup-compatibility/2006" xmlns:a14="http://schemas.microsoft.com/office/drawing/2010/main">
        <mc:Choice Requires="a14">
          <p:sp>
            <p:nvSpPr>
              <p:cNvPr id="25" name="TextBox 24"/>
              <p:cNvSpPr txBox="1"/>
              <p:nvPr/>
            </p:nvSpPr>
            <p:spPr>
              <a:xfrm>
                <a:off x="2964567" y="4580568"/>
                <a:ext cx="1495922" cy="646331"/>
              </a:xfrm>
              <a:prstGeom prst="rect">
                <a:avLst/>
              </a:prstGeom>
              <a:noFill/>
            </p:spPr>
            <p:txBody>
              <a:bodyPr wrap="none" rtlCol="0">
                <a:spAutoFit/>
              </a:bodyPr>
              <a:lstStyle/>
              <a:p>
                <a:r>
                  <a:rPr lang="en-US" sz="3600" b="1" dirty="0">
                    <a:solidFill>
                      <a:srgbClr val="00B0F0"/>
                    </a:solidFill>
                  </a:rPr>
                  <a:t>32 </a:t>
                </a:r>
                <a14:m>
                  <m:oMath xmlns:m="http://schemas.openxmlformats.org/officeDocument/2006/math">
                    <m:r>
                      <a:rPr lang="en-US" sz="3600" b="1" i="1" smtClean="0">
                        <a:solidFill>
                          <a:srgbClr val="00B0F0"/>
                        </a:solidFill>
                        <a:latin typeface="Cambria Math" charset="0"/>
                      </a:rPr>
                      <m:t>÷</m:t>
                    </m:r>
                  </m:oMath>
                </a14:m>
                <a:r>
                  <a:rPr lang="en-US" sz="3600" b="1" dirty="0">
                    <a:solidFill>
                      <a:srgbClr val="00B0F0"/>
                    </a:solidFill>
                    <a:effectLst/>
                  </a:rPr>
                  <a:t> </a:t>
                </a:r>
                <a:r>
                  <a:rPr lang="en-US" sz="3600" b="1" dirty="0">
                    <a:solidFill>
                      <a:srgbClr val="00B0F0"/>
                    </a:solidFill>
                  </a:rPr>
                  <a:t>8</a:t>
                </a:r>
              </a:p>
            </p:txBody>
          </p:sp>
        </mc:Choice>
        <mc:Fallback xmlns="">
          <p:sp>
            <p:nvSpPr>
              <p:cNvPr id="25" name="TextBox 24"/>
              <p:cNvSpPr txBox="1">
                <a:spLocks noRot="1" noChangeAspect="1" noMove="1" noResize="1" noEditPoints="1" noAdjustHandles="1" noChangeArrowheads="1" noChangeShapeType="1" noTextEdit="1"/>
              </p:cNvSpPr>
              <p:nvPr/>
            </p:nvSpPr>
            <p:spPr>
              <a:xfrm>
                <a:off x="2964567" y="4580568"/>
                <a:ext cx="1495922" cy="646331"/>
              </a:xfrm>
              <a:prstGeom prst="rect">
                <a:avLst/>
              </a:prstGeom>
              <a:blipFill rotWithShape="0">
                <a:blip r:embed="rId4"/>
                <a:stretch>
                  <a:fillRect l="-12195" t="-14151" r="-11789"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805392" y="4580568"/>
                <a:ext cx="1495922" cy="646331"/>
              </a:xfrm>
              <a:prstGeom prst="rect">
                <a:avLst/>
              </a:prstGeom>
              <a:noFill/>
            </p:spPr>
            <p:txBody>
              <a:bodyPr wrap="none" rtlCol="0">
                <a:spAutoFit/>
              </a:bodyPr>
              <a:lstStyle/>
              <a:p>
                <a:r>
                  <a:rPr lang="en-US" sz="3600" b="1" dirty="0">
                    <a:solidFill>
                      <a:srgbClr val="00B0F0"/>
                    </a:solidFill>
                  </a:rPr>
                  <a:t>42 </a:t>
                </a:r>
                <a14:m>
                  <m:oMath xmlns:m="http://schemas.openxmlformats.org/officeDocument/2006/math">
                    <m:r>
                      <a:rPr lang="en-US" sz="3600" b="1" i="1" smtClean="0">
                        <a:solidFill>
                          <a:srgbClr val="00B0F0"/>
                        </a:solidFill>
                        <a:latin typeface="Cambria Math" charset="0"/>
                      </a:rPr>
                      <m:t>÷</m:t>
                    </m:r>
                  </m:oMath>
                </a14:m>
                <a:r>
                  <a:rPr lang="en-US" sz="3600" b="1" dirty="0">
                    <a:solidFill>
                      <a:srgbClr val="00B0F0"/>
                    </a:solidFill>
                    <a:effectLst/>
                  </a:rPr>
                  <a:t> </a:t>
                </a:r>
                <a:r>
                  <a:rPr lang="en-US" sz="3600" b="1" dirty="0">
                    <a:solidFill>
                      <a:srgbClr val="00B0F0"/>
                    </a:solidFill>
                  </a:rPr>
                  <a:t>7</a:t>
                </a:r>
              </a:p>
            </p:txBody>
          </p:sp>
        </mc:Choice>
        <mc:Fallback xmlns="">
          <p:sp>
            <p:nvSpPr>
              <p:cNvPr id="26" name="TextBox 25"/>
              <p:cNvSpPr txBox="1">
                <a:spLocks noRot="1" noChangeAspect="1" noMove="1" noResize="1" noEditPoints="1" noAdjustHandles="1" noChangeArrowheads="1" noChangeShapeType="1" noTextEdit="1"/>
              </p:cNvSpPr>
              <p:nvPr/>
            </p:nvSpPr>
            <p:spPr>
              <a:xfrm>
                <a:off x="4805392" y="4580568"/>
                <a:ext cx="1495922" cy="646331"/>
              </a:xfrm>
              <a:prstGeom prst="rect">
                <a:avLst/>
              </a:prstGeom>
              <a:blipFill rotWithShape="0">
                <a:blip r:embed="rId5"/>
                <a:stretch>
                  <a:fillRect l="-12195" t="-14151" r="-11789" b="-34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6653235" y="4580568"/>
                <a:ext cx="1495922" cy="646331"/>
              </a:xfrm>
              <a:prstGeom prst="rect">
                <a:avLst/>
              </a:prstGeom>
              <a:noFill/>
            </p:spPr>
            <p:txBody>
              <a:bodyPr wrap="none" rtlCol="0">
                <a:spAutoFit/>
              </a:bodyPr>
              <a:lstStyle/>
              <a:p>
                <a:r>
                  <a:rPr lang="en-US" sz="3600" b="1" dirty="0">
                    <a:solidFill>
                      <a:srgbClr val="00B0F0"/>
                    </a:solidFill>
                  </a:rPr>
                  <a:t>25 </a:t>
                </a:r>
                <a14:m>
                  <m:oMath xmlns:m="http://schemas.openxmlformats.org/officeDocument/2006/math">
                    <m:r>
                      <a:rPr lang="en-US" sz="3600" b="1" i="1" smtClean="0">
                        <a:solidFill>
                          <a:srgbClr val="00B0F0"/>
                        </a:solidFill>
                        <a:latin typeface="Cambria Math" charset="0"/>
                      </a:rPr>
                      <m:t>−</m:t>
                    </m:r>
                  </m:oMath>
                </a14:m>
                <a:r>
                  <a:rPr lang="en-US" sz="3600" b="1" dirty="0">
                    <a:solidFill>
                      <a:srgbClr val="00B0F0"/>
                    </a:solidFill>
                    <a:effectLst/>
                  </a:rPr>
                  <a:t> </a:t>
                </a:r>
                <a:r>
                  <a:rPr lang="en-US" sz="3600" b="1" dirty="0">
                    <a:solidFill>
                      <a:srgbClr val="00B0F0"/>
                    </a:solidFill>
                  </a:rPr>
                  <a:t>5</a:t>
                </a:r>
              </a:p>
            </p:txBody>
          </p:sp>
        </mc:Choice>
        <mc:Fallback xmlns="">
          <p:sp>
            <p:nvSpPr>
              <p:cNvPr id="27" name="TextBox 26"/>
              <p:cNvSpPr txBox="1">
                <a:spLocks noRot="1" noChangeAspect="1" noMove="1" noResize="1" noEditPoints="1" noAdjustHandles="1" noChangeArrowheads="1" noChangeShapeType="1" noTextEdit="1"/>
              </p:cNvSpPr>
              <p:nvPr/>
            </p:nvSpPr>
            <p:spPr>
              <a:xfrm>
                <a:off x="6653235" y="4580568"/>
                <a:ext cx="1495922" cy="646331"/>
              </a:xfrm>
              <a:prstGeom prst="rect">
                <a:avLst/>
              </a:prstGeom>
              <a:blipFill rotWithShape="0">
                <a:blip r:embed="rId6"/>
                <a:stretch>
                  <a:fillRect l="-12195" t="-14151" r="-11789" b="-34906"/>
                </a:stretch>
              </a:blipFill>
            </p:spPr>
            <p:txBody>
              <a:bodyPr/>
              <a:lstStyle/>
              <a:p>
                <a:r>
                  <a:rPr lang="en-US">
                    <a:noFill/>
                  </a:rPr>
                  <a:t> </a:t>
                </a:r>
              </a:p>
            </p:txBody>
          </p:sp>
        </mc:Fallback>
      </mc:AlternateContent>
      <p:sp>
        <p:nvSpPr>
          <p:cNvPr id="5" name="Title 4" hidden="1">
            <a:extLst>
              <a:ext uri="{FF2B5EF4-FFF2-40B4-BE49-F238E27FC236}">
                <a16:creationId xmlns:a16="http://schemas.microsoft.com/office/drawing/2014/main" id="{B0D7206C-69DA-4AA4-AF28-7AD8573083DC}"/>
              </a:ext>
            </a:extLst>
          </p:cNvPr>
          <p:cNvSpPr>
            <a:spLocks noGrp="1"/>
          </p:cNvSpPr>
          <p:nvPr>
            <p:ph type="title"/>
          </p:nvPr>
        </p:nvSpPr>
        <p:spPr/>
        <p:txBody>
          <a:bodyPr/>
          <a:lstStyle/>
          <a:p>
            <a:r>
              <a:rPr lang="en-US" dirty="0"/>
              <a:t>Slide 29</a:t>
            </a:r>
          </a:p>
        </p:txBody>
      </p:sp>
    </p:spTree>
    <p:extLst>
      <p:ext uri="{BB962C8B-B14F-4D97-AF65-F5344CB8AC3E}">
        <p14:creationId xmlns:p14="http://schemas.microsoft.com/office/powerpoint/2010/main" val="3317483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4089" y="135867"/>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Developing a scope and sequence for intervention</a:t>
            </a:r>
          </a:p>
        </p:txBody>
      </p:sp>
      <p:sp>
        <p:nvSpPr>
          <p:cNvPr id="5" name="Rectangle 4"/>
          <p:cNvSpPr/>
          <p:nvPr/>
        </p:nvSpPr>
        <p:spPr>
          <a:xfrm>
            <a:off x="3934089" y="914080"/>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Progress monitoring and determining response</a:t>
            </a:r>
          </a:p>
        </p:txBody>
      </p:sp>
      <p:sp>
        <p:nvSpPr>
          <p:cNvPr id="6" name="Rectangle 5"/>
          <p:cNvSpPr/>
          <p:nvPr/>
        </p:nvSpPr>
        <p:spPr>
          <a:xfrm>
            <a:off x="3934089" y="168105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Selecting evidence-based practices for the instructional platform</a:t>
            </a:r>
          </a:p>
        </p:txBody>
      </p:sp>
      <p:sp>
        <p:nvSpPr>
          <p:cNvPr id="7" name="Rectangle 6"/>
          <p:cNvSpPr/>
          <p:nvPr/>
        </p:nvSpPr>
        <p:spPr>
          <a:xfrm>
            <a:off x="3934089" y="2448038"/>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Instructional delivery: explicit instruction, multiple representations, language</a:t>
            </a:r>
          </a:p>
        </p:txBody>
      </p:sp>
      <p:sp>
        <p:nvSpPr>
          <p:cNvPr id="8" name="Rectangle 7"/>
          <p:cNvSpPr/>
          <p:nvPr/>
        </p:nvSpPr>
        <p:spPr>
          <a:xfrm>
            <a:off x="3934089" y="3226251"/>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 Instructional strategies: fluency building, problem solving, motivation</a:t>
            </a:r>
          </a:p>
        </p:txBody>
      </p:sp>
      <p:sp>
        <p:nvSpPr>
          <p:cNvPr id="9" name="Rectangle 8"/>
          <p:cNvSpPr/>
          <p:nvPr/>
        </p:nvSpPr>
        <p:spPr>
          <a:xfrm>
            <a:off x="3934089" y="3981996"/>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 Whole number content</a:t>
            </a:r>
          </a:p>
        </p:txBody>
      </p:sp>
      <p:sp>
        <p:nvSpPr>
          <p:cNvPr id="10" name="Rectangle 9"/>
          <p:cNvSpPr/>
          <p:nvPr/>
        </p:nvSpPr>
        <p:spPr>
          <a:xfrm>
            <a:off x="3934089" y="476020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 </a:t>
            </a:r>
            <a:r>
              <a:rPr lang="en-US"/>
              <a:t>Rational number content</a:t>
            </a:r>
            <a:endParaRPr lang="en-US" dirty="0"/>
          </a:p>
        </p:txBody>
      </p:sp>
      <p:sp>
        <p:nvSpPr>
          <p:cNvPr id="11" name="Rectangle 10"/>
          <p:cNvSpPr/>
          <p:nvPr/>
        </p:nvSpPr>
        <p:spPr>
          <a:xfrm>
            <a:off x="3934089" y="5538422"/>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 DBI and mathematics: fidelity</a:t>
            </a:r>
            <a:r>
              <a:rPr lang="en-US"/>
              <a:t>, adaptations</a:t>
            </a:r>
            <a:endParaRPr lang="en-US" dirty="0"/>
          </a:p>
        </p:txBody>
      </p:sp>
      <p:pic>
        <p:nvPicPr>
          <p:cNvPr id="13" name="Picture 12"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B9E4B1A8-5377-4F26-A1B8-CE4F5CCF6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81" y="411400"/>
            <a:ext cx="3190207" cy="5629701"/>
          </a:xfrm>
          <a:prstGeom prst="rect">
            <a:avLst/>
          </a:prstGeom>
        </p:spPr>
      </p:pic>
      <p:sp>
        <p:nvSpPr>
          <p:cNvPr id="2" name="Title 1" hidden="1">
            <a:extLst>
              <a:ext uri="{FF2B5EF4-FFF2-40B4-BE49-F238E27FC236}">
                <a16:creationId xmlns:a16="http://schemas.microsoft.com/office/drawing/2014/main" id="{CBE4F677-0559-440D-9924-C45A8F029116}"/>
              </a:ext>
            </a:extLst>
          </p:cNvPr>
          <p:cNvSpPr>
            <a:spLocks noGrp="1"/>
          </p:cNvSpPr>
          <p:nvPr>
            <p:ph type="title"/>
          </p:nvPr>
        </p:nvSpPr>
        <p:spPr/>
        <p:txBody>
          <a:bodyPr/>
          <a:lstStyle/>
          <a:p>
            <a:r>
              <a:rPr lang="en-US" dirty="0"/>
              <a:t>Slide 3</a:t>
            </a:r>
          </a:p>
        </p:txBody>
      </p:sp>
    </p:spTree>
    <p:extLst>
      <p:ext uri="{BB962C8B-B14F-4D97-AF65-F5344CB8AC3E}">
        <p14:creationId xmlns:p14="http://schemas.microsoft.com/office/powerpoint/2010/main" val="1398759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A87C25B5-9612-480D-8993-27EAFF66AD40}"/>
              </a:ext>
            </a:extLst>
          </p:cNvPr>
          <p:cNvSpPr>
            <a:spLocks noGrp="1"/>
          </p:cNvSpPr>
          <p:nvPr>
            <p:ph type="title"/>
          </p:nvPr>
        </p:nvSpPr>
        <p:spPr/>
        <p:txBody>
          <a:bodyPr/>
          <a:lstStyle/>
          <a:p>
            <a:r>
              <a:rPr lang="en-US" dirty="0"/>
              <a:t>Slide 30</a:t>
            </a:r>
          </a:p>
        </p:txBody>
      </p:sp>
      <p:sp>
        <p:nvSpPr>
          <p:cNvPr id="3" name="Content Placeholder 2"/>
          <p:cNvSpPr>
            <a:spLocks noGrp="1"/>
          </p:cNvSpPr>
          <p:nvPr>
            <p:ph idx="1"/>
          </p:nvPr>
        </p:nvSpPr>
        <p:spPr/>
        <p:txBody>
          <a:bodyPr/>
          <a:lstStyle/>
          <a:p>
            <a:r>
              <a:rPr lang="en-US" dirty="0"/>
              <a:t>Look at each of the intensive intervention topics. What would be four examples and two non-examples to use in modeling or practice?</a:t>
            </a:r>
          </a:p>
          <a:p>
            <a:endParaRPr lang="en-US" dirty="0"/>
          </a:p>
          <a:p>
            <a:endParaRPr lang="en-US" dirty="0"/>
          </a:p>
        </p:txBody>
      </p:sp>
      <p:sp>
        <p:nvSpPr>
          <p:cNvPr id="5" name="Title 1"/>
          <p:cNvSpPr txBox="1">
            <a:spLocks/>
          </p:cNvSpPr>
          <p:nvPr/>
        </p:nvSpPr>
        <p:spPr>
          <a:xfrm>
            <a:off x="1143000" y="256188"/>
            <a:ext cx="77724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t>Workbook Activity #2</a:t>
            </a:r>
          </a:p>
        </p:txBody>
      </p:sp>
      <p:pic>
        <p:nvPicPr>
          <p:cNvPr id="6" name="Picture 5"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84949"/>
            <a:ext cx="914400" cy="873998"/>
          </a:xfrm>
          <a:prstGeom prst="rect">
            <a:avLst/>
          </a:prstGeom>
        </p:spPr>
      </p:pic>
    </p:spTree>
    <p:extLst>
      <p:ext uri="{BB962C8B-B14F-4D97-AF65-F5344CB8AC3E}">
        <p14:creationId xmlns:p14="http://schemas.microsoft.com/office/powerpoint/2010/main" val="3356242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36873" y="2946822"/>
            <a:ext cx="1828800" cy="812366"/>
          </a:xfrm>
          <a:prstGeom prst="rect">
            <a:avLst/>
          </a:prstGeom>
          <a:solidFill>
            <a:schemeClr val="accent6"/>
          </a:solidFill>
        </p:spPr>
        <p:txBody>
          <a:bodyPr wrap="square" rtlCol="0" anchor="ctr" anchorCtr="0">
            <a:noAutofit/>
          </a:bodyPr>
          <a:lstStyle/>
          <a:p>
            <a:pPr algn="ctr"/>
            <a:r>
              <a:rPr lang="en-US" sz="2000" dirty="0">
                <a:solidFill>
                  <a:schemeClr val="bg1"/>
                </a:solidFill>
                <a:latin typeface="+mj-lt"/>
              </a:rPr>
              <a:t>Planned</a:t>
            </a:r>
          </a:p>
          <a:p>
            <a:pPr algn="ctr"/>
            <a:r>
              <a:rPr lang="en-US" sz="2000" dirty="0">
                <a:solidFill>
                  <a:schemeClr val="bg1"/>
                </a:solidFill>
                <a:latin typeface="+mj-lt"/>
              </a:rPr>
              <a:t>Examples</a:t>
            </a:r>
          </a:p>
        </p:txBody>
      </p:sp>
      <p:sp>
        <p:nvSpPr>
          <p:cNvPr id="16" name="TextBox 15"/>
          <p:cNvSpPr txBox="1"/>
          <p:nvPr/>
        </p:nvSpPr>
        <p:spPr>
          <a:xfrm>
            <a:off x="541097" y="2094372"/>
            <a:ext cx="1828800" cy="852449"/>
          </a:xfrm>
          <a:prstGeom prst="rect">
            <a:avLst/>
          </a:prstGeom>
          <a:solidFill>
            <a:schemeClr val="accent6"/>
          </a:solidFill>
        </p:spPr>
        <p:txBody>
          <a:bodyPr wrap="square" rtlCol="0" anchor="ctr">
            <a:noAutofit/>
          </a:bodyPr>
          <a:lstStyle/>
          <a:p>
            <a:pPr algn="ctr"/>
            <a:r>
              <a:rPr lang="en-US" sz="2000" dirty="0">
                <a:solidFill>
                  <a:schemeClr val="bg1"/>
                </a:solidFill>
                <a:latin typeface="+mj-lt"/>
              </a:rPr>
              <a:t>Clear Explanation</a:t>
            </a:r>
          </a:p>
        </p:txBody>
      </p:sp>
      <p:sp>
        <p:nvSpPr>
          <p:cNvPr id="17" name="TextBox 16"/>
          <p:cNvSpPr txBox="1"/>
          <p:nvPr/>
        </p:nvSpPr>
        <p:spPr>
          <a:xfrm>
            <a:off x="2501668" y="2884171"/>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8" name="TextBox 17"/>
          <p:cNvSpPr txBox="1"/>
          <p:nvPr/>
        </p:nvSpPr>
        <p:spPr>
          <a:xfrm>
            <a:off x="2501668" y="2094372"/>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2" name="TextBox 1"/>
          <p:cNvSpPr txBox="1"/>
          <p:nvPr/>
        </p:nvSpPr>
        <p:spPr>
          <a:xfrm>
            <a:off x="536872" y="1632709"/>
            <a:ext cx="1828800" cy="461665"/>
          </a:xfrm>
          <a:prstGeom prst="rect">
            <a:avLst/>
          </a:prstGeom>
          <a:solidFill>
            <a:schemeClr val="accent6">
              <a:lumMod val="75000"/>
            </a:schemeClr>
          </a:solidFill>
        </p:spPr>
        <p:txBody>
          <a:bodyPr wrap="square" rtlCol="0">
            <a:noAutofit/>
          </a:bodyPr>
          <a:lstStyle/>
          <a:p>
            <a:pPr algn="ctr"/>
            <a:r>
              <a:rPr lang="en-US" sz="2400" b="1" dirty="0">
                <a:solidFill>
                  <a:schemeClr val="bg1"/>
                </a:solidFill>
                <a:latin typeface="+mj-lt"/>
              </a:rPr>
              <a:t>Modeling</a:t>
            </a:r>
          </a:p>
        </p:txBody>
      </p:sp>
      <p:sp>
        <p:nvSpPr>
          <p:cNvPr id="7" name="TextBox 6"/>
          <p:cNvSpPr txBox="1"/>
          <p:nvPr/>
        </p:nvSpPr>
        <p:spPr>
          <a:xfrm>
            <a:off x="2501668" y="1632708"/>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11" name="Rectangle 10"/>
          <p:cNvSpPr/>
          <p:nvPr/>
        </p:nvSpPr>
        <p:spPr>
          <a:xfrm>
            <a:off x="536872" y="3936387"/>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3" name="Rectangle 12"/>
          <p:cNvSpPr/>
          <p:nvPr/>
        </p:nvSpPr>
        <p:spPr>
          <a:xfrm>
            <a:off x="536872" y="4277676"/>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sp>
        <p:nvSpPr>
          <p:cNvPr id="3" name="Title 2"/>
          <p:cNvSpPr>
            <a:spLocks noGrp="1"/>
          </p:cNvSpPr>
          <p:nvPr>
            <p:ph type="title"/>
          </p:nvPr>
        </p:nvSpPr>
        <p:spPr/>
        <p:txBody>
          <a:bodyPr/>
          <a:lstStyle/>
          <a:p>
            <a:r>
              <a:rPr lang="en-US" dirty="0"/>
              <a:t>Explicit Instruction</a:t>
            </a:r>
          </a:p>
        </p:txBody>
      </p:sp>
    </p:spTree>
    <p:extLst>
      <p:ext uri="{BB962C8B-B14F-4D97-AF65-F5344CB8AC3E}">
        <p14:creationId xmlns:p14="http://schemas.microsoft.com/office/powerpoint/2010/main" val="1566994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36873" y="2946822"/>
            <a:ext cx="1828800" cy="812366"/>
          </a:xfrm>
          <a:prstGeom prst="rect">
            <a:avLst/>
          </a:prstGeom>
          <a:solidFill>
            <a:schemeClr val="accent6"/>
          </a:solidFill>
        </p:spPr>
        <p:txBody>
          <a:bodyPr wrap="square" rtlCol="0" anchor="ctr" anchorCtr="0">
            <a:noAutofit/>
          </a:bodyPr>
          <a:lstStyle/>
          <a:p>
            <a:pPr algn="ctr"/>
            <a:r>
              <a:rPr lang="en-US" sz="2000" dirty="0">
                <a:solidFill>
                  <a:schemeClr val="bg1"/>
                </a:solidFill>
                <a:latin typeface="+mj-lt"/>
              </a:rPr>
              <a:t>Planned</a:t>
            </a:r>
          </a:p>
          <a:p>
            <a:pPr algn="ctr"/>
            <a:r>
              <a:rPr lang="en-US" sz="2000" dirty="0">
                <a:solidFill>
                  <a:schemeClr val="bg1"/>
                </a:solidFill>
                <a:latin typeface="+mj-lt"/>
              </a:rPr>
              <a:t>Examples</a:t>
            </a:r>
          </a:p>
        </p:txBody>
      </p:sp>
      <p:sp>
        <p:nvSpPr>
          <p:cNvPr id="16" name="TextBox 15"/>
          <p:cNvSpPr txBox="1"/>
          <p:nvPr/>
        </p:nvSpPr>
        <p:spPr>
          <a:xfrm>
            <a:off x="541097" y="2094372"/>
            <a:ext cx="1828800" cy="852449"/>
          </a:xfrm>
          <a:prstGeom prst="rect">
            <a:avLst/>
          </a:prstGeom>
          <a:solidFill>
            <a:schemeClr val="accent6"/>
          </a:solidFill>
        </p:spPr>
        <p:txBody>
          <a:bodyPr wrap="square" rtlCol="0" anchor="ctr">
            <a:noAutofit/>
          </a:bodyPr>
          <a:lstStyle/>
          <a:p>
            <a:pPr algn="ctr"/>
            <a:r>
              <a:rPr lang="en-US" sz="2000" dirty="0">
                <a:solidFill>
                  <a:schemeClr val="bg1"/>
                </a:solidFill>
                <a:latin typeface="+mj-lt"/>
              </a:rPr>
              <a:t>Clear Explanation</a:t>
            </a:r>
          </a:p>
        </p:txBody>
      </p:sp>
      <p:sp>
        <p:nvSpPr>
          <p:cNvPr id="17" name="TextBox 16"/>
          <p:cNvSpPr txBox="1"/>
          <p:nvPr/>
        </p:nvSpPr>
        <p:spPr>
          <a:xfrm>
            <a:off x="2501668" y="2884171"/>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8" name="TextBox 17"/>
          <p:cNvSpPr txBox="1"/>
          <p:nvPr/>
        </p:nvSpPr>
        <p:spPr>
          <a:xfrm>
            <a:off x="2501668" y="2094372"/>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2" name="TextBox 1"/>
          <p:cNvSpPr txBox="1"/>
          <p:nvPr/>
        </p:nvSpPr>
        <p:spPr>
          <a:xfrm>
            <a:off x="536872" y="1632709"/>
            <a:ext cx="1828800" cy="461665"/>
          </a:xfrm>
          <a:prstGeom prst="rect">
            <a:avLst/>
          </a:prstGeom>
          <a:solidFill>
            <a:schemeClr val="accent6">
              <a:lumMod val="75000"/>
            </a:schemeClr>
          </a:solidFill>
        </p:spPr>
        <p:txBody>
          <a:bodyPr wrap="square" rtlCol="0">
            <a:noAutofit/>
          </a:bodyPr>
          <a:lstStyle/>
          <a:p>
            <a:pPr algn="ctr"/>
            <a:r>
              <a:rPr lang="en-US" sz="2400" b="1" dirty="0">
                <a:solidFill>
                  <a:schemeClr val="bg1"/>
                </a:solidFill>
                <a:latin typeface="+mj-lt"/>
              </a:rPr>
              <a:t>Modeling</a:t>
            </a:r>
          </a:p>
        </p:txBody>
      </p:sp>
      <p:sp>
        <p:nvSpPr>
          <p:cNvPr id="7" name="TextBox 6"/>
          <p:cNvSpPr txBox="1"/>
          <p:nvPr/>
        </p:nvSpPr>
        <p:spPr>
          <a:xfrm>
            <a:off x="2501668" y="1632708"/>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8" name="TextBox 7"/>
          <p:cNvSpPr txBox="1"/>
          <p:nvPr/>
        </p:nvSpPr>
        <p:spPr>
          <a:xfrm>
            <a:off x="1092039" y="1171045"/>
            <a:ext cx="718466" cy="461665"/>
          </a:xfrm>
          <a:prstGeom prst="rect">
            <a:avLst/>
          </a:prstGeom>
          <a:noFill/>
        </p:spPr>
        <p:txBody>
          <a:bodyPr wrap="none" rtlCol="0">
            <a:spAutoFit/>
          </a:bodyPr>
          <a:lstStyle/>
          <a:p>
            <a:r>
              <a:rPr lang="en-US" sz="2400" dirty="0">
                <a:solidFill>
                  <a:schemeClr val="accent6"/>
                </a:solidFill>
                <a:latin typeface="+mj-lt"/>
              </a:rPr>
              <a:t>I Do</a:t>
            </a:r>
          </a:p>
        </p:txBody>
      </p:sp>
      <p:sp>
        <p:nvSpPr>
          <p:cNvPr id="11" name="Rectangle 10"/>
          <p:cNvSpPr/>
          <p:nvPr/>
        </p:nvSpPr>
        <p:spPr>
          <a:xfrm>
            <a:off x="536872" y="3936387"/>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3" name="Rectangle 12"/>
          <p:cNvSpPr/>
          <p:nvPr/>
        </p:nvSpPr>
        <p:spPr>
          <a:xfrm>
            <a:off x="536872" y="4277676"/>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sp>
        <p:nvSpPr>
          <p:cNvPr id="14" name="Rectangle 13">
            <a:extLst>
              <a:ext uri="{C183D7F6-B498-43B3-948B-1728B52AA6E4}">
                <adec:decorative xmlns:adec="http://schemas.microsoft.com/office/drawing/2017/decorative" val="1"/>
              </a:ext>
            </a:extLst>
          </p:cNvPr>
          <p:cNvSpPr/>
          <p:nvPr/>
        </p:nvSpPr>
        <p:spPr>
          <a:xfrm>
            <a:off x="168603" y="3877135"/>
            <a:ext cx="4666129" cy="171137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C183D7F6-B498-43B3-948B-1728B52AA6E4}">
                <adec:decorative xmlns:adec="http://schemas.microsoft.com/office/drawing/2017/decorative" val="1"/>
              </a:ext>
            </a:extLst>
          </p:cNvPr>
          <p:cNvSpPr/>
          <p:nvPr/>
        </p:nvSpPr>
        <p:spPr>
          <a:xfrm>
            <a:off x="-887239" y="1072206"/>
            <a:ext cx="3320909" cy="277530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3C965777-0271-47D6-97ED-935384C002D0}"/>
              </a:ext>
            </a:extLst>
          </p:cNvPr>
          <p:cNvSpPr>
            <a:spLocks noGrp="1"/>
          </p:cNvSpPr>
          <p:nvPr>
            <p:ph type="title"/>
          </p:nvPr>
        </p:nvSpPr>
        <p:spPr/>
        <p:txBody>
          <a:bodyPr/>
          <a:lstStyle/>
          <a:p>
            <a:r>
              <a:rPr lang="en-US" dirty="0"/>
              <a:t>Slide 32</a:t>
            </a:r>
          </a:p>
        </p:txBody>
      </p:sp>
    </p:spTree>
    <p:extLst>
      <p:ext uri="{BB962C8B-B14F-4D97-AF65-F5344CB8AC3E}">
        <p14:creationId xmlns:p14="http://schemas.microsoft.com/office/powerpoint/2010/main" val="19330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84774" y="2884171"/>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8" name="TextBox 17"/>
          <p:cNvSpPr txBox="1"/>
          <p:nvPr/>
        </p:nvSpPr>
        <p:spPr>
          <a:xfrm>
            <a:off x="384774" y="2094372"/>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7" name="TextBox 6"/>
          <p:cNvSpPr txBox="1"/>
          <p:nvPr/>
        </p:nvSpPr>
        <p:spPr>
          <a:xfrm>
            <a:off x="384774" y="1632708"/>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20" name="Rectangle 19"/>
          <p:cNvSpPr/>
          <p:nvPr/>
        </p:nvSpPr>
        <p:spPr>
          <a:xfrm>
            <a:off x="2849919" y="169737"/>
            <a:ext cx="3200400" cy="9118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Teacher and student practice together</a:t>
            </a:r>
          </a:p>
        </p:txBody>
      </p:sp>
      <p:sp>
        <p:nvSpPr>
          <p:cNvPr id="21" name="Right Arrow 20" descr="arrow pointing to practice: guided practice"/>
          <p:cNvSpPr/>
          <p:nvPr/>
        </p:nvSpPr>
        <p:spPr>
          <a:xfrm>
            <a:off x="56850" y="2258437"/>
            <a:ext cx="803564" cy="50118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7478D6CE-2BE3-4DAA-96FF-B7ECC1CF325B}"/>
              </a:ext>
            </a:extLst>
          </p:cNvPr>
          <p:cNvSpPr>
            <a:spLocks noGrp="1"/>
          </p:cNvSpPr>
          <p:nvPr>
            <p:ph type="title"/>
          </p:nvPr>
        </p:nvSpPr>
        <p:spPr/>
        <p:txBody>
          <a:bodyPr/>
          <a:lstStyle/>
          <a:p>
            <a:r>
              <a:rPr lang="en-US" dirty="0"/>
              <a:t>Slide 33</a:t>
            </a:r>
          </a:p>
        </p:txBody>
      </p:sp>
    </p:spTree>
    <p:extLst>
      <p:ext uri="{BB962C8B-B14F-4D97-AF65-F5344CB8AC3E}">
        <p14:creationId xmlns:p14="http://schemas.microsoft.com/office/powerpoint/2010/main" val="7629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849919" y="169737"/>
            <a:ext cx="3200400" cy="9118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Teacher and student practice together</a:t>
            </a:r>
          </a:p>
        </p:txBody>
      </p:sp>
      <p:sp>
        <p:nvSpPr>
          <p:cNvPr id="22" name="TextBox 21"/>
          <p:cNvSpPr txBox="1"/>
          <p:nvPr/>
        </p:nvSpPr>
        <p:spPr>
          <a:xfrm>
            <a:off x="459512" y="1329357"/>
            <a:ext cx="8209000"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https://youtu.be/KHQgpa8DjYs</a:t>
            </a:r>
            <a:endParaRPr lang="en-US" sz="2800" b="1" dirty="0">
              <a:solidFill>
                <a:srgbClr val="FF9300"/>
              </a:solidFill>
            </a:endParaRPr>
          </a:p>
        </p:txBody>
      </p:sp>
      <p:sp>
        <p:nvSpPr>
          <p:cNvPr id="2" name="Title 1" hidden="1">
            <a:extLst>
              <a:ext uri="{FF2B5EF4-FFF2-40B4-BE49-F238E27FC236}">
                <a16:creationId xmlns:a16="http://schemas.microsoft.com/office/drawing/2014/main" id="{A8B952FE-87FD-43BE-ABCE-396D6554C992}"/>
              </a:ext>
            </a:extLst>
          </p:cNvPr>
          <p:cNvSpPr>
            <a:spLocks noGrp="1"/>
          </p:cNvSpPr>
          <p:nvPr>
            <p:ph type="title"/>
          </p:nvPr>
        </p:nvSpPr>
        <p:spPr/>
        <p:txBody>
          <a:bodyPr/>
          <a:lstStyle/>
          <a:p>
            <a:r>
              <a:rPr lang="en-US" dirty="0"/>
              <a:t>Slide 34</a:t>
            </a:r>
          </a:p>
        </p:txBody>
      </p:sp>
    </p:spTree>
    <p:extLst>
      <p:ext uri="{BB962C8B-B14F-4D97-AF65-F5344CB8AC3E}">
        <p14:creationId xmlns:p14="http://schemas.microsoft.com/office/powerpoint/2010/main" val="14950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84774" y="2884171"/>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8" name="TextBox 17"/>
          <p:cNvSpPr txBox="1"/>
          <p:nvPr/>
        </p:nvSpPr>
        <p:spPr>
          <a:xfrm>
            <a:off x="384774" y="2094372"/>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7" name="TextBox 6"/>
          <p:cNvSpPr txBox="1"/>
          <p:nvPr/>
        </p:nvSpPr>
        <p:spPr>
          <a:xfrm>
            <a:off x="384774" y="1632708"/>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20" name="Rectangle 19"/>
          <p:cNvSpPr/>
          <p:nvPr/>
        </p:nvSpPr>
        <p:spPr>
          <a:xfrm>
            <a:off x="2849919" y="169737"/>
            <a:ext cx="3200400" cy="9118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Teacher and student practice together</a:t>
            </a:r>
          </a:p>
        </p:txBody>
      </p:sp>
      <p:sp>
        <p:nvSpPr>
          <p:cNvPr id="21" name="Rectangle 20"/>
          <p:cNvSpPr/>
          <p:nvPr/>
        </p:nvSpPr>
        <p:spPr>
          <a:xfrm>
            <a:off x="2849919" y="1161166"/>
            <a:ext cx="320040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Student practices with teacher support</a:t>
            </a:r>
          </a:p>
        </p:txBody>
      </p:sp>
      <p:sp>
        <p:nvSpPr>
          <p:cNvPr id="22" name="Right Arrow 21" descr="arrow pointing to practice: independent practice"/>
          <p:cNvSpPr/>
          <p:nvPr/>
        </p:nvSpPr>
        <p:spPr>
          <a:xfrm>
            <a:off x="0" y="3191010"/>
            <a:ext cx="803564" cy="50118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B4DFC7A7-7C6B-4F01-B20A-C6B9E08721FD}"/>
              </a:ext>
            </a:extLst>
          </p:cNvPr>
          <p:cNvSpPr>
            <a:spLocks noGrp="1"/>
          </p:cNvSpPr>
          <p:nvPr>
            <p:ph type="title"/>
          </p:nvPr>
        </p:nvSpPr>
        <p:spPr/>
        <p:txBody>
          <a:bodyPr/>
          <a:lstStyle/>
          <a:p>
            <a:r>
              <a:rPr lang="en-US" dirty="0"/>
              <a:t>Slide 35</a:t>
            </a:r>
          </a:p>
        </p:txBody>
      </p:sp>
    </p:spTree>
    <p:extLst>
      <p:ext uri="{BB962C8B-B14F-4D97-AF65-F5344CB8AC3E}">
        <p14:creationId xmlns:p14="http://schemas.microsoft.com/office/powerpoint/2010/main" val="210448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849919" y="169737"/>
            <a:ext cx="3200400" cy="9118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Teacher and student practice together</a:t>
            </a:r>
          </a:p>
        </p:txBody>
      </p:sp>
      <p:sp>
        <p:nvSpPr>
          <p:cNvPr id="21" name="Rectangle 20"/>
          <p:cNvSpPr/>
          <p:nvPr/>
        </p:nvSpPr>
        <p:spPr>
          <a:xfrm>
            <a:off x="2849919" y="169737"/>
            <a:ext cx="320040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Student practices with teacher support</a:t>
            </a:r>
          </a:p>
        </p:txBody>
      </p:sp>
      <p:sp>
        <p:nvSpPr>
          <p:cNvPr id="23" name="TextBox 22"/>
          <p:cNvSpPr txBox="1"/>
          <p:nvPr/>
        </p:nvSpPr>
        <p:spPr>
          <a:xfrm>
            <a:off x="496812" y="1460692"/>
            <a:ext cx="7147571"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https://youtu.be/noNlpc_qpIA</a:t>
            </a:r>
            <a:endParaRPr lang="en-US" sz="2800" b="1" dirty="0">
              <a:solidFill>
                <a:srgbClr val="FF9300"/>
              </a:solidFill>
            </a:endParaRPr>
          </a:p>
        </p:txBody>
      </p:sp>
      <p:sp>
        <p:nvSpPr>
          <p:cNvPr id="2" name="Title 1" hidden="1">
            <a:extLst>
              <a:ext uri="{FF2B5EF4-FFF2-40B4-BE49-F238E27FC236}">
                <a16:creationId xmlns:a16="http://schemas.microsoft.com/office/drawing/2014/main" id="{C070D9F4-47DC-42DA-81B9-24AE72F6FD9F}"/>
              </a:ext>
            </a:extLst>
          </p:cNvPr>
          <p:cNvSpPr>
            <a:spLocks noGrp="1"/>
          </p:cNvSpPr>
          <p:nvPr>
            <p:ph type="title"/>
          </p:nvPr>
        </p:nvSpPr>
        <p:spPr/>
        <p:txBody>
          <a:bodyPr/>
          <a:lstStyle/>
          <a:p>
            <a:r>
              <a:rPr lang="en-US" dirty="0"/>
              <a:t>Slide 36</a:t>
            </a:r>
          </a:p>
        </p:txBody>
      </p:sp>
    </p:spTree>
    <p:extLst>
      <p:ext uri="{BB962C8B-B14F-4D97-AF65-F5344CB8AC3E}">
        <p14:creationId xmlns:p14="http://schemas.microsoft.com/office/powerpoint/2010/main" val="337188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45678EC8-7CAA-45AF-8E5E-D01B4AAABA47}"/>
              </a:ext>
            </a:extLst>
          </p:cNvPr>
          <p:cNvSpPr>
            <a:spLocks noGrp="1"/>
          </p:cNvSpPr>
          <p:nvPr>
            <p:ph type="title"/>
          </p:nvPr>
        </p:nvSpPr>
        <p:spPr/>
        <p:txBody>
          <a:bodyPr/>
          <a:lstStyle/>
          <a:p>
            <a:r>
              <a:rPr lang="en-US" dirty="0"/>
              <a:t>Slide 37</a:t>
            </a:r>
          </a:p>
        </p:txBody>
      </p:sp>
      <p:sp>
        <p:nvSpPr>
          <p:cNvPr id="3" name="Content Placeholder 2"/>
          <p:cNvSpPr>
            <a:spLocks noGrp="1"/>
          </p:cNvSpPr>
          <p:nvPr>
            <p:ph idx="1"/>
          </p:nvPr>
        </p:nvSpPr>
        <p:spPr/>
        <p:txBody>
          <a:bodyPr/>
          <a:lstStyle/>
          <a:p>
            <a:r>
              <a:rPr lang="en-US" dirty="0"/>
              <a:t>Continue watching this video of intensive intervention. Fill in the table with the different components of practice.</a:t>
            </a:r>
          </a:p>
          <a:p>
            <a:endParaRPr lang="en-US" dirty="0"/>
          </a:p>
          <a:p>
            <a:endParaRPr lang="en-US" dirty="0"/>
          </a:p>
        </p:txBody>
      </p:sp>
      <p:sp>
        <p:nvSpPr>
          <p:cNvPr id="5" name="Title 1"/>
          <p:cNvSpPr txBox="1">
            <a:spLocks/>
          </p:cNvSpPr>
          <p:nvPr/>
        </p:nvSpPr>
        <p:spPr>
          <a:xfrm>
            <a:off x="1143000" y="256188"/>
            <a:ext cx="77724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t>Workbook Activity #3</a:t>
            </a:r>
          </a:p>
        </p:txBody>
      </p:sp>
      <p:pic>
        <p:nvPicPr>
          <p:cNvPr id="6" name="Picture 5"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84949"/>
            <a:ext cx="914400" cy="873998"/>
          </a:xfrm>
          <a:prstGeom prst="rect">
            <a:avLst/>
          </a:prstGeom>
        </p:spPr>
      </p:pic>
      <p:sp>
        <p:nvSpPr>
          <p:cNvPr id="4" name="TextBox 3"/>
          <p:cNvSpPr txBox="1"/>
          <p:nvPr/>
        </p:nvSpPr>
        <p:spPr>
          <a:xfrm>
            <a:off x="228600" y="2390115"/>
            <a:ext cx="7331044"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https://youtu.be/5ez7OgRusLY</a:t>
            </a:r>
            <a:endParaRPr lang="en-US" sz="2800" b="1" dirty="0">
              <a:solidFill>
                <a:srgbClr val="FF9300"/>
              </a:solidFill>
            </a:endParaRPr>
          </a:p>
        </p:txBody>
      </p:sp>
    </p:spTree>
    <p:extLst>
      <p:ext uri="{BB962C8B-B14F-4D97-AF65-F5344CB8AC3E}">
        <p14:creationId xmlns:p14="http://schemas.microsoft.com/office/powerpoint/2010/main" val="3343023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36873" y="2946822"/>
            <a:ext cx="1828800" cy="812366"/>
          </a:xfrm>
          <a:prstGeom prst="rect">
            <a:avLst/>
          </a:prstGeom>
          <a:solidFill>
            <a:schemeClr val="accent6"/>
          </a:solidFill>
        </p:spPr>
        <p:txBody>
          <a:bodyPr wrap="square" rtlCol="0" anchor="ctr" anchorCtr="0">
            <a:noAutofit/>
          </a:bodyPr>
          <a:lstStyle/>
          <a:p>
            <a:pPr algn="ctr"/>
            <a:r>
              <a:rPr lang="en-US" sz="2000" dirty="0">
                <a:solidFill>
                  <a:schemeClr val="bg1"/>
                </a:solidFill>
                <a:latin typeface="+mj-lt"/>
              </a:rPr>
              <a:t>Planned</a:t>
            </a:r>
          </a:p>
          <a:p>
            <a:pPr algn="ctr"/>
            <a:r>
              <a:rPr lang="en-US" sz="2000" dirty="0">
                <a:solidFill>
                  <a:schemeClr val="bg1"/>
                </a:solidFill>
                <a:latin typeface="+mj-lt"/>
              </a:rPr>
              <a:t>Examples</a:t>
            </a:r>
          </a:p>
        </p:txBody>
      </p:sp>
      <p:sp>
        <p:nvSpPr>
          <p:cNvPr id="16" name="TextBox 15"/>
          <p:cNvSpPr txBox="1"/>
          <p:nvPr/>
        </p:nvSpPr>
        <p:spPr>
          <a:xfrm>
            <a:off x="541097" y="2094372"/>
            <a:ext cx="1828800" cy="852449"/>
          </a:xfrm>
          <a:prstGeom prst="rect">
            <a:avLst/>
          </a:prstGeom>
          <a:solidFill>
            <a:schemeClr val="accent6"/>
          </a:solidFill>
        </p:spPr>
        <p:txBody>
          <a:bodyPr wrap="square" rtlCol="0" anchor="ctr">
            <a:noAutofit/>
          </a:bodyPr>
          <a:lstStyle/>
          <a:p>
            <a:pPr algn="ctr"/>
            <a:r>
              <a:rPr lang="en-US" sz="2000" dirty="0">
                <a:solidFill>
                  <a:schemeClr val="bg1"/>
                </a:solidFill>
                <a:latin typeface="+mj-lt"/>
              </a:rPr>
              <a:t>Clear Explanation</a:t>
            </a:r>
          </a:p>
        </p:txBody>
      </p:sp>
      <p:sp>
        <p:nvSpPr>
          <p:cNvPr id="17" name="TextBox 16"/>
          <p:cNvSpPr txBox="1"/>
          <p:nvPr/>
        </p:nvSpPr>
        <p:spPr>
          <a:xfrm>
            <a:off x="2501668" y="2884171"/>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8" name="TextBox 17"/>
          <p:cNvSpPr txBox="1"/>
          <p:nvPr/>
        </p:nvSpPr>
        <p:spPr>
          <a:xfrm>
            <a:off x="2501668" y="2094372"/>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2" name="TextBox 1"/>
          <p:cNvSpPr txBox="1"/>
          <p:nvPr/>
        </p:nvSpPr>
        <p:spPr>
          <a:xfrm>
            <a:off x="536872" y="1632709"/>
            <a:ext cx="1828800" cy="461665"/>
          </a:xfrm>
          <a:prstGeom prst="rect">
            <a:avLst/>
          </a:prstGeom>
          <a:solidFill>
            <a:schemeClr val="accent6">
              <a:lumMod val="75000"/>
            </a:schemeClr>
          </a:solidFill>
        </p:spPr>
        <p:txBody>
          <a:bodyPr wrap="square" rtlCol="0">
            <a:noAutofit/>
          </a:bodyPr>
          <a:lstStyle/>
          <a:p>
            <a:pPr algn="ctr"/>
            <a:r>
              <a:rPr lang="en-US" sz="2400" b="1" dirty="0">
                <a:solidFill>
                  <a:schemeClr val="bg1"/>
                </a:solidFill>
                <a:latin typeface="+mj-lt"/>
              </a:rPr>
              <a:t>Modeling</a:t>
            </a:r>
          </a:p>
        </p:txBody>
      </p:sp>
      <p:sp>
        <p:nvSpPr>
          <p:cNvPr id="7" name="TextBox 6"/>
          <p:cNvSpPr txBox="1"/>
          <p:nvPr/>
        </p:nvSpPr>
        <p:spPr>
          <a:xfrm>
            <a:off x="2501668" y="1632708"/>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11" name="Rectangle 10"/>
          <p:cNvSpPr/>
          <p:nvPr/>
        </p:nvSpPr>
        <p:spPr>
          <a:xfrm>
            <a:off x="536872" y="3936387"/>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3" name="Rectangle 12"/>
          <p:cNvSpPr/>
          <p:nvPr/>
        </p:nvSpPr>
        <p:spPr>
          <a:xfrm>
            <a:off x="536872" y="4277676"/>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sp>
        <p:nvSpPr>
          <p:cNvPr id="3" name="Title 2"/>
          <p:cNvSpPr>
            <a:spLocks noGrp="1"/>
          </p:cNvSpPr>
          <p:nvPr>
            <p:ph type="title"/>
          </p:nvPr>
        </p:nvSpPr>
        <p:spPr/>
        <p:txBody>
          <a:bodyPr/>
          <a:lstStyle/>
          <a:p>
            <a:r>
              <a:rPr lang="en-US" dirty="0"/>
              <a:t>Explicit Instruction</a:t>
            </a:r>
          </a:p>
        </p:txBody>
      </p:sp>
    </p:spTree>
    <p:extLst>
      <p:ext uri="{BB962C8B-B14F-4D97-AF65-F5344CB8AC3E}">
        <p14:creationId xmlns:p14="http://schemas.microsoft.com/office/powerpoint/2010/main" val="3291693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36873" y="2946822"/>
            <a:ext cx="1828800" cy="812366"/>
          </a:xfrm>
          <a:prstGeom prst="rect">
            <a:avLst/>
          </a:prstGeom>
          <a:solidFill>
            <a:schemeClr val="accent6"/>
          </a:solidFill>
        </p:spPr>
        <p:txBody>
          <a:bodyPr wrap="square" rtlCol="0" anchor="ctr" anchorCtr="0">
            <a:noAutofit/>
          </a:bodyPr>
          <a:lstStyle/>
          <a:p>
            <a:pPr algn="ctr"/>
            <a:r>
              <a:rPr lang="en-US" sz="2000" dirty="0">
                <a:solidFill>
                  <a:schemeClr val="bg1"/>
                </a:solidFill>
                <a:latin typeface="+mj-lt"/>
              </a:rPr>
              <a:t>Planned</a:t>
            </a:r>
          </a:p>
          <a:p>
            <a:pPr algn="ctr"/>
            <a:r>
              <a:rPr lang="en-US" sz="2000" dirty="0">
                <a:solidFill>
                  <a:schemeClr val="bg1"/>
                </a:solidFill>
                <a:latin typeface="+mj-lt"/>
              </a:rPr>
              <a:t>Examples</a:t>
            </a:r>
          </a:p>
        </p:txBody>
      </p:sp>
      <p:sp>
        <p:nvSpPr>
          <p:cNvPr id="16" name="TextBox 15"/>
          <p:cNvSpPr txBox="1"/>
          <p:nvPr/>
        </p:nvSpPr>
        <p:spPr>
          <a:xfrm>
            <a:off x="541097" y="2094372"/>
            <a:ext cx="1828800" cy="852449"/>
          </a:xfrm>
          <a:prstGeom prst="rect">
            <a:avLst/>
          </a:prstGeom>
          <a:solidFill>
            <a:schemeClr val="accent6"/>
          </a:solidFill>
        </p:spPr>
        <p:txBody>
          <a:bodyPr wrap="square" rtlCol="0" anchor="ctr">
            <a:noAutofit/>
          </a:bodyPr>
          <a:lstStyle/>
          <a:p>
            <a:pPr algn="ctr"/>
            <a:r>
              <a:rPr lang="en-US" sz="2000" dirty="0">
                <a:solidFill>
                  <a:schemeClr val="bg1"/>
                </a:solidFill>
                <a:latin typeface="+mj-lt"/>
              </a:rPr>
              <a:t>Clear Explanation</a:t>
            </a:r>
          </a:p>
        </p:txBody>
      </p:sp>
      <p:sp>
        <p:nvSpPr>
          <p:cNvPr id="17" name="TextBox 16"/>
          <p:cNvSpPr txBox="1"/>
          <p:nvPr/>
        </p:nvSpPr>
        <p:spPr>
          <a:xfrm>
            <a:off x="2501668" y="2884171"/>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8" name="TextBox 17"/>
          <p:cNvSpPr txBox="1"/>
          <p:nvPr/>
        </p:nvSpPr>
        <p:spPr>
          <a:xfrm>
            <a:off x="2501668" y="2094372"/>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2" name="TextBox 1"/>
          <p:cNvSpPr txBox="1"/>
          <p:nvPr/>
        </p:nvSpPr>
        <p:spPr>
          <a:xfrm>
            <a:off x="536872" y="1632709"/>
            <a:ext cx="1828800" cy="461665"/>
          </a:xfrm>
          <a:prstGeom prst="rect">
            <a:avLst/>
          </a:prstGeom>
          <a:solidFill>
            <a:schemeClr val="accent6">
              <a:lumMod val="75000"/>
            </a:schemeClr>
          </a:solidFill>
        </p:spPr>
        <p:txBody>
          <a:bodyPr wrap="square" rtlCol="0">
            <a:noAutofit/>
          </a:bodyPr>
          <a:lstStyle/>
          <a:p>
            <a:pPr algn="ctr"/>
            <a:r>
              <a:rPr lang="en-US" sz="2400" b="1" dirty="0">
                <a:solidFill>
                  <a:schemeClr val="bg1"/>
                </a:solidFill>
                <a:latin typeface="+mj-lt"/>
              </a:rPr>
              <a:t>Modeling</a:t>
            </a:r>
          </a:p>
        </p:txBody>
      </p:sp>
      <p:sp>
        <p:nvSpPr>
          <p:cNvPr id="7" name="TextBox 6"/>
          <p:cNvSpPr txBox="1"/>
          <p:nvPr/>
        </p:nvSpPr>
        <p:spPr>
          <a:xfrm>
            <a:off x="2501668" y="1632708"/>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8" name="TextBox 7"/>
          <p:cNvSpPr txBox="1"/>
          <p:nvPr/>
        </p:nvSpPr>
        <p:spPr>
          <a:xfrm>
            <a:off x="1092039" y="1171045"/>
            <a:ext cx="718466" cy="461665"/>
          </a:xfrm>
          <a:prstGeom prst="rect">
            <a:avLst/>
          </a:prstGeom>
          <a:noFill/>
        </p:spPr>
        <p:txBody>
          <a:bodyPr wrap="none" rtlCol="0">
            <a:spAutoFit/>
          </a:bodyPr>
          <a:lstStyle/>
          <a:p>
            <a:r>
              <a:rPr lang="en-US" sz="2400" dirty="0">
                <a:solidFill>
                  <a:schemeClr val="accent6"/>
                </a:solidFill>
                <a:latin typeface="+mj-lt"/>
              </a:rPr>
              <a:t>I Do</a:t>
            </a:r>
          </a:p>
        </p:txBody>
      </p:sp>
      <p:sp>
        <p:nvSpPr>
          <p:cNvPr id="9" name="TextBox 8"/>
          <p:cNvSpPr txBox="1"/>
          <p:nvPr/>
        </p:nvSpPr>
        <p:spPr>
          <a:xfrm>
            <a:off x="4348721" y="2258437"/>
            <a:ext cx="1828800" cy="461665"/>
          </a:xfrm>
          <a:prstGeom prst="rect">
            <a:avLst/>
          </a:prstGeom>
          <a:noFill/>
        </p:spPr>
        <p:txBody>
          <a:bodyPr wrap="square" rtlCol="0">
            <a:spAutoFit/>
          </a:bodyPr>
          <a:lstStyle/>
          <a:p>
            <a:r>
              <a:rPr lang="en-US" sz="2400" dirty="0">
                <a:solidFill>
                  <a:schemeClr val="accent1"/>
                </a:solidFill>
                <a:latin typeface="+mj-lt"/>
              </a:rPr>
              <a:t>We Do</a:t>
            </a:r>
          </a:p>
        </p:txBody>
      </p:sp>
      <p:sp>
        <p:nvSpPr>
          <p:cNvPr id="10" name="TextBox 9"/>
          <p:cNvSpPr txBox="1"/>
          <p:nvPr/>
        </p:nvSpPr>
        <p:spPr>
          <a:xfrm>
            <a:off x="4348721" y="3090846"/>
            <a:ext cx="1595817" cy="461665"/>
          </a:xfrm>
          <a:prstGeom prst="rect">
            <a:avLst/>
          </a:prstGeom>
          <a:noFill/>
        </p:spPr>
        <p:txBody>
          <a:bodyPr wrap="square" rtlCol="0">
            <a:spAutoFit/>
          </a:bodyPr>
          <a:lstStyle/>
          <a:p>
            <a:r>
              <a:rPr lang="en-US" sz="2400" dirty="0">
                <a:solidFill>
                  <a:schemeClr val="accent1"/>
                </a:solidFill>
                <a:latin typeface="+mj-lt"/>
              </a:rPr>
              <a:t>You Do</a:t>
            </a:r>
          </a:p>
        </p:txBody>
      </p:sp>
      <p:sp>
        <p:nvSpPr>
          <p:cNvPr id="11" name="Rectangle 10"/>
          <p:cNvSpPr/>
          <p:nvPr/>
        </p:nvSpPr>
        <p:spPr>
          <a:xfrm>
            <a:off x="536872" y="3936387"/>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3" name="Rectangle 12"/>
          <p:cNvSpPr/>
          <p:nvPr/>
        </p:nvSpPr>
        <p:spPr>
          <a:xfrm>
            <a:off x="536872" y="4277676"/>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sp>
        <p:nvSpPr>
          <p:cNvPr id="19" name="Rectangle 18">
            <a:extLst>
              <a:ext uri="{C183D7F6-B498-43B3-948B-1728B52AA6E4}">
                <adec:decorative xmlns:adec="http://schemas.microsoft.com/office/drawing/2017/decorative" val="1"/>
              </a:ext>
            </a:extLst>
          </p:cNvPr>
          <p:cNvSpPr/>
          <p:nvPr/>
        </p:nvSpPr>
        <p:spPr>
          <a:xfrm>
            <a:off x="-887239" y="1072206"/>
            <a:ext cx="6611634" cy="277530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4423C200-4052-4930-823E-FE1DD4433591}"/>
              </a:ext>
            </a:extLst>
          </p:cNvPr>
          <p:cNvSpPr>
            <a:spLocks noGrp="1"/>
          </p:cNvSpPr>
          <p:nvPr>
            <p:ph type="title"/>
          </p:nvPr>
        </p:nvSpPr>
        <p:spPr/>
        <p:txBody>
          <a:bodyPr/>
          <a:lstStyle/>
          <a:p>
            <a:r>
              <a:rPr lang="en-US" dirty="0"/>
              <a:t>Slide 39</a:t>
            </a:r>
          </a:p>
        </p:txBody>
      </p:sp>
    </p:spTree>
    <p:extLst>
      <p:ext uri="{BB962C8B-B14F-4D97-AF65-F5344CB8AC3E}">
        <p14:creationId xmlns:p14="http://schemas.microsoft.com/office/powerpoint/2010/main" val="2214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Objectives</a:t>
            </a:r>
          </a:p>
        </p:txBody>
      </p:sp>
      <p:sp>
        <p:nvSpPr>
          <p:cNvPr id="3" name="Content Placeholder 2"/>
          <p:cNvSpPr>
            <a:spLocks noGrp="1"/>
          </p:cNvSpPr>
          <p:nvPr>
            <p:ph idx="1"/>
          </p:nvPr>
        </p:nvSpPr>
        <p:spPr/>
        <p:txBody>
          <a:bodyPr>
            <a:normAutofit/>
          </a:bodyPr>
          <a:lstStyle/>
          <a:p>
            <a:pPr>
              <a:buClr>
                <a:srgbClr val="FF9300"/>
              </a:buClr>
            </a:pPr>
            <a:r>
              <a:rPr lang="en-US" dirty="0"/>
              <a:t>PART 1: How do you use explicit instruction within intensive intervention?</a:t>
            </a:r>
          </a:p>
          <a:p>
            <a:pPr>
              <a:buClr>
                <a:srgbClr val="FF9300"/>
              </a:buClr>
            </a:pPr>
            <a:endParaRPr lang="en-US" dirty="0"/>
          </a:p>
          <a:p>
            <a:pPr>
              <a:buClr>
                <a:srgbClr val="FF9300"/>
              </a:buClr>
            </a:pPr>
            <a:r>
              <a:rPr lang="en-US" dirty="0"/>
              <a:t>PART 2: How should multiple representations be used within intensive intervention?</a:t>
            </a:r>
          </a:p>
          <a:p>
            <a:pPr>
              <a:buClr>
                <a:srgbClr val="FF9300"/>
              </a:buClr>
            </a:pPr>
            <a:endParaRPr lang="en-US" dirty="0"/>
          </a:p>
          <a:p>
            <a:pPr>
              <a:buClr>
                <a:srgbClr val="FF9300"/>
              </a:buClr>
            </a:pPr>
            <a:r>
              <a:rPr lang="en-US" dirty="0"/>
              <a:t>PART 3: How do you attend to language within intensive intervention?</a:t>
            </a:r>
          </a:p>
        </p:txBody>
      </p:sp>
    </p:spTree>
    <p:extLst>
      <p:ext uri="{BB962C8B-B14F-4D97-AF65-F5344CB8AC3E}">
        <p14:creationId xmlns:p14="http://schemas.microsoft.com/office/powerpoint/2010/main" val="810044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41311" y="-783011"/>
            <a:ext cx="718466" cy="461665"/>
          </a:xfrm>
          <a:prstGeom prst="rect">
            <a:avLst/>
          </a:prstGeom>
          <a:noFill/>
        </p:spPr>
        <p:txBody>
          <a:bodyPr wrap="none" rtlCol="0">
            <a:spAutoFit/>
          </a:bodyPr>
          <a:lstStyle/>
          <a:p>
            <a:r>
              <a:rPr lang="en-US" sz="2400" dirty="0">
                <a:solidFill>
                  <a:schemeClr val="accent6"/>
                </a:solidFill>
                <a:latin typeface="+mj-lt"/>
              </a:rPr>
              <a:t>I Do</a:t>
            </a:r>
          </a:p>
        </p:txBody>
      </p:sp>
      <p:sp>
        <p:nvSpPr>
          <p:cNvPr id="11" name="Rectangle 10"/>
          <p:cNvSpPr/>
          <p:nvPr/>
        </p:nvSpPr>
        <p:spPr>
          <a:xfrm>
            <a:off x="186144" y="1982331"/>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3" name="Rectangle 12"/>
          <p:cNvSpPr/>
          <p:nvPr/>
        </p:nvSpPr>
        <p:spPr>
          <a:xfrm>
            <a:off x="186144" y="2323620"/>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sp>
        <p:nvSpPr>
          <p:cNvPr id="25" name="TextBox 24"/>
          <p:cNvSpPr txBox="1"/>
          <p:nvPr/>
        </p:nvSpPr>
        <p:spPr>
          <a:xfrm>
            <a:off x="4185844" y="1143234"/>
            <a:ext cx="5376652" cy="369332"/>
          </a:xfrm>
          <a:prstGeom prst="rect">
            <a:avLst/>
          </a:prstGeom>
          <a:noFill/>
        </p:spPr>
        <p:txBody>
          <a:bodyPr wrap="square" rtlCol="0">
            <a:spAutoFit/>
          </a:bodyPr>
          <a:lstStyle/>
          <a:p>
            <a:r>
              <a:rPr lang="en-US" dirty="0">
                <a:solidFill>
                  <a:schemeClr val="bg1"/>
                </a:solidFill>
              </a:rPr>
              <a:t>“What is 7 times 9?”</a:t>
            </a:r>
          </a:p>
        </p:txBody>
      </p:sp>
      <p:sp>
        <p:nvSpPr>
          <p:cNvPr id="26" name="TextBox 25"/>
          <p:cNvSpPr txBox="1"/>
          <p:nvPr/>
        </p:nvSpPr>
        <p:spPr>
          <a:xfrm>
            <a:off x="4185844" y="1598574"/>
            <a:ext cx="5376652" cy="369332"/>
          </a:xfrm>
          <a:prstGeom prst="rect">
            <a:avLst/>
          </a:prstGeom>
          <a:noFill/>
        </p:spPr>
        <p:txBody>
          <a:bodyPr wrap="square" rtlCol="0">
            <a:spAutoFit/>
          </a:bodyPr>
          <a:lstStyle/>
          <a:p>
            <a:r>
              <a:rPr lang="en-US" dirty="0">
                <a:solidFill>
                  <a:schemeClr val="bg1"/>
                </a:solidFill>
              </a:rPr>
              <a:t>“Which shape has 6 sides?”</a:t>
            </a:r>
          </a:p>
        </p:txBody>
      </p:sp>
      <p:sp>
        <p:nvSpPr>
          <p:cNvPr id="27" name="TextBox 26"/>
          <p:cNvSpPr txBox="1"/>
          <p:nvPr/>
        </p:nvSpPr>
        <p:spPr>
          <a:xfrm>
            <a:off x="4185844" y="2051669"/>
            <a:ext cx="5376652" cy="369332"/>
          </a:xfrm>
          <a:prstGeom prst="rect">
            <a:avLst/>
          </a:prstGeom>
          <a:noFill/>
        </p:spPr>
        <p:txBody>
          <a:bodyPr wrap="square" rtlCol="0">
            <a:spAutoFit/>
          </a:bodyPr>
          <a:lstStyle/>
          <a:p>
            <a:r>
              <a:rPr lang="en-US" dirty="0">
                <a:solidFill>
                  <a:schemeClr val="bg1"/>
                </a:solidFill>
              </a:rPr>
              <a:t>“What do you do when you see a word problem?”</a:t>
            </a:r>
          </a:p>
        </p:txBody>
      </p:sp>
      <p:sp>
        <p:nvSpPr>
          <p:cNvPr id="28" name="TextBox 27"/>
          <p:cNvSpPr txBox="1"/>
          <p:nvPr/>
        </p:nvSpPr>
        <p:spPr>
          <a:xfrm>
            <a:off x="4185844" y="2756481"/>
            <a:ext cx="5376652" cy="369332"/>
          </a:xfrm>
          <a:prstGeom prst="rect">
            <a:avLst/>
          </a:prstGeom>
          <a:noFill/>
        </p:spPr>
        <p:txBody>
          <a:bodyPr wrap="square" rtlCol="0">
            <a:spAutoFit/>
          </a:bodyPr>
          <a:lstStyle/>
          <a:p>
            <a:r>
              <a:rPr lang="en-US" dirty="0">
                <a:solidFill>
                  <a:schemeClr val="bg1"/>
                </a:solidFill>
              </a:rPr>
              <a:t>“Why do you have to regroup?”</a:t>
            </a:r>
          </a:p>
        </p:txBody>
      </p:sp>
      <p:sp>
        <p:nvSpPr>
          <p:cNvPr id="29" name="TextBox 28"/>
          <p:cNvSpPr txBox="1"/>
          <p:nvPr/>
        </p:nvSpPr>
        <p:spPr>
          <a:xfrm>
            <a:off x="4185844" y="3189864"/>
            <a:ext cx="5376652" cy="369332"/>
          </a:xfrm>
          <a:prstGeom prst="rect">
            <a:avLst/>
          </a:prstGeom>
          <a:noFill/>
        </p:spPr>
        <p:txBody>
          <a:bodyPr wrap="square" rtlCol="0">
            <a:spAutoFit/>
          </a:bodyPr>
          <a:lstStyle/>
          <a:p>
            <a:r>
              <a:rPr lang="en-US" dirty="0">
                <a:solidFill>
                  <a:schemeClr val="bg1"/>
                </a:solidFill>
              </a:rPr>
              <a:t>“How would you </a:t>
            </a:r>
            <a:r>
              <a:rPr lang="en-US">
                <a:solidFill>
                  <a:schemeClr val="bg1"/>
                </a:solidFill>
              </a:rPr>
              <a:t>solve this problem?”</a:t>
            </a:r>
            <a:endParaRPr lang="en-US" dirty="0">
              <a:solidFill>
                <a:schemeClr val="bg1"/>
              </a:solidFill>
            </a:endParaRPr>
          </a:p>
        </p:txBody>
      </p:sp>
      <p:sp>
        <p:nvSpPr>
          <p:cNvPr id="30" name="TextBox 29"/>
          <p:cNvSpPr txBox="1"/>
          <p:nvPr/>
        </p:nvSpPr>
        <p:spPr>
          <a:xfrm>
            <a:off x="4185844" y="3664916"/>
            <a:ext cx="5376652" cy="369332"/>
          </a:xfrm>
          <a:prstGeom prst="rect">
            <a:avLst/>
          </a:prstGeom>
          <a:noFill/>
        </p:spPr>
        <p:txBody>
          <a:bodyPr wrap="square" rtlCol="0">
            <a:spAutoFit/>
          </a:bodyPr>
          <a:lstStyle/>
          <a:p>
            <a:r>
              <a:rPr lang="en-US" dirty="0">
                <a:solidFill>
                  <a:schemeClr val="bg1"/>
                </a:solidFill>
              </a:rPr>
              <a:t>“Why do you have to use zero pairs?”</a:t>
            </a:r>
          </a:p>
        </p:txBody>
      </p:sp>
      <p:sp>
        <p:nvSpPr>
          <p:cNvPr id="32" name="Rectangle 31"/>
          <p:cNvSpPr/>
          <p:nvPr/>
        </p:nvSpPr>
        <p:spPr>
          <a:xfrm>
            <a:off x="4185844" y="155618"/>
            <a:ext cx="3406250" cy="9118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Low-level and high-level</a:t>
            </a:r>
          </a:p>
        </p:txBody>
      </p:sp>
      <p:sp>
        <p:nvSpPr>
          <p:cNvPr id="34" name="Right Arrow 33" descr="arrow pointing to supporting practices: asking the right questions"/>
          <p:cNvSpPr/>
          <p:nvPr/>
        </p:nvSpPr>
        <p:spPr>
          <a:xfrm>
            <a:off x="-395519" y="2258295"/>
            <a:ext cx="791038" cy="50118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B63BD4B0-F842-46F7-98C2-F3DA1AC22268}"/>
              </a:ext>
            </a:extLst>
          </p:cNvPr>
          <p:cNvSpPr>
            <a:spLocks noGrp="1"/>
          </p:cNvSpPr>
          <p:nvPr>
            <p:ph type="title"/>
          </p:nvPr>
        </p:nvSpPr>
        <p:spPr/>
        <p:txBody>
          <a:bodyPr/>
          <a:lstStyle/>
          <a:p>
            <a:r>
              <a:rPr lang="en-US" dirty="0"/>
              <a:t>Slide 40</a:t>
            </a:r>
          </a:p>
        </p:txBody>
      </p:sp>
    </p:spTree>
    <p:extLst>
      <p:ext uri="{BB962C8B-B14F-4D97-AF65-F5344CB8AC3E}">
        <p14:creationId xmlns:p14="http://schemas.microsoft.com/office/powerpoint/2010/main" val="37147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ppt_y</p:attrName>
                                        </p:attrNameLst>
                                      </p:cBhvr>
                                      <p:tavLst>
                                        <p:tav tm="0">
                                          <p:val>
                                            <p:strVal val="#ppt_y+#ppt_h*1.125000"/>
                                          </p:val>
                                        </p:tav>
                                        <p:tav tm="100000">
                                          <p:val>
                                            <p:strVal val="#ppt_y"/>
                                          </p:val>
                                        </p:tav>
                                      </p:tavLst>
                                    </p:anim>
                                    <p:animEffect transition="in" filter="wipe(up)">
                                      <p:cBhvr>
                                        <p:cTn id="8" dur="500"/>
                                        <p:tgtEl>
                                          <p:spTgt spid="3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p:tgtEl>
                                          <p:spTgt spid="25"/>
                                        </p:tgtEl>
                                        <p:attrNameLst>
                                          <p:attrName>ppt_y</p:attrName>
                                        </p:attrNameLst>
                                      </p:cBhvr>
                                      <p:tavLst>
                                        <p:tav tm="0">
                                          <p:val>
                                            <p:strVal val="#ppt_y+#ppt_h*1.125000"/>
                                          </p:val>
                                        </p:tav>
                                        <p:tav tm="100000">
                                          <p:val>
                                            <p:strVal val="#ppt_y"/>
                                          </p:val>
                                        </p:tav>
                                      </p:tavLst>
                                    </p:anim>
                                    <p:animEffect transition="in" filter="wipe(up)">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p:tgtEl>
                                          <p:spTgt spid="26"/>
                                        </p:tgtEl>
                                        <p:attrNameLst>
                                          <p:attrName>ppt_y</p:attrName>
                                        </p:attrNameLst>
                                      </p:cBhvr>
                                      <p:tavLst>
                                        <p:tav tm="0">
                                          <p:val>
                                            <p:strVal val="#ppt_y+#ppt_h*1.125000"/>
                                          </p:val>
                                        </p:tav>
                                        <p:tav tm="100000">
                                          <p:val>
                                            <p:strVal val="#ppt_y"/>
                                          </p:val>
                                        </p:tav>
                                      </p:tavLst>
                                    </p:anim>
                                    <p:animEffect transition="in" filter="wipe(up)">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p:tgtEl>
                                          <p:spTgt spid="27"/>
                                        </p:tgtEl>
                                        <p:attrNameLst>
                                          <p:attrName>ppt_y</p:attrName>
                                        </p:attrNameLst>
                                      </p:cBhvr>
                                      <p:tavLst>
                                        <p:tav tm="0">
                                          <p:val>
                                            <p:strVal val="#ppt_y+#ppt_h*1.125000"/>
                                          </p:val>
                                        </p:tav>
                                        <p:tav tm="100000">
                                          <p:val>
                                            <p:strVal val="#ppt_y"/>
                                          </p:val>
                                        </p:tav>
                                      </p:tavLst>
                                    </p:anim>
                                    <p:animEffect transition="in" filter="wipe(up)">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ppt_y</p:attrName>
                                        </p:attrNameLst>
                                      </p:cBhvr>
                                      <p:tavLst>
                                        <p:tav tm="0">
                                          <p:val>
                                            <p:strVal val="#ppt_y+#ppt_h*1.125000"/>
                                          </p:val>
                                        </p:tav>
                                        <p:tav tm="100000">
                                          <p:val>
                                            <p:strVal val="#ppt_y"/>
                                          </p:val>
                                        </p:tav>
                                      </p:tavLst>
                                    </p:anim>
                                    <p:animEffect transition="in" filter="wipe(up)">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p:tgtEl>
                                          <p:spTgt spid="29"/>
                                        </p:tgtEl>
                                        <p:attrNameLst>
                                          <p:attrName>ppt_y</p:attrName>
                                        </p:attrNameLst>
                                      </p:cBhvr>
                                      <p:tavLst>
                                        <p:tav tm="0">
                                          <p:val>
                                            <p:strVal val="#ppt_y+#ppt_h*1.125000"/>
                                          </p:val>
                                        </p:tav>
                                        <p:tav tm="100000">
                                          <p:val>
                                            <p:strVal val="#ppt_y"/>
                                          </p:val>
                                        </p:tav>
                                      </p:tavLst>
                                    </p:anim>
                                    <p:animEffect transition="in" filter="wipe(up)">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p:tgtEl>
                                          <p:spTgt spid="30"/>
                                        </p:tgtEl>
                                        <p:attrNameLst>
                                          <p:attrName>ppt_y</p:attrName>
                                        </p:attrNameLst>
                                      </p:cBhvr>
                                      <p:tavLst>
                                        <p:tav tm="0">
                                          <p:val>
                                            <p:strVal val="#ppt_y+#ppt_h*1.125000"/>
                                          </p:val>
                                        </p:tav>
                                        <p:tav tm="100000">
                                          <p:val>
                                            <p:strVal val="#ppt_y"/>
                                          </p:val>
                                        </p:tav>
                                      </p:tavLst>
                                    </p:anim>
                                    <p:animEffect transition="in" filter="wipe(up)">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41311" y="-783011"/>
            <a:ext cx="718466" cy="461665"/>
          </a:xfrm>
          <a:prstGeom prst="rect">
            <a:avLst/>
          </a:prstGeom>
          <a:noFill/>
        </p:spPr>
        <p:txBody>
          <a:bodyPr wrap="none" rtlCol="0">
            <a:spAutoFit/>
          </a:bodyPr>
          <a:lstStyle/>
          <a:p>
            <a:r>
              <a:rPr lang="en-US" sz="2400" dirty="0">
                <a:solidFill>
                  <a:schemeClr val="accent6"/>
                </a:solidFill>
                <a:latin typeface="+mj-lt"/>
              </a:rPr>
              <a:t>I Do</a:t>
            </a:r>
          </a:p>
        </p:txBody>
      </p:sp>
      <p:sp>
        <p:nvSpPr>
          <p:cNvPr id="11" name="Rectangle 10"/>
          <p:cNvSpPr/>
          <p:nvPr/>
        </p:nvSpPr>
        <p:spPr>
          <a:xfrm>
            <a:off x="186144" y="1982331"/>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3" name="Rectangle 12"/>
          <p:cNvSpPr/>
          <p:nvPr/>
        </p:nvSpPr>
        <p:spPr>
          <a:xfrm>
            <a:off x="186144" y="2323620"/>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sp>
        <p:nvSpPr>
          <p:cNvPr id="30" name="TextBox 29"/>
          <p:cNvSpPr txBox="1"/>
          <p:nvPr/>
        </p:nvSpPr>
        <p:spPr>
          <a:xfrm>
            <a:off x="4185844" y="2895018"/>
            <a:ext cx="4870474" cy="646331"/>
          </a:xfrm>
          <a:prstGeom prst="rect">
            <a:avLst/>
          </a:prstGeom>
          <a:noFill/>
        </p:spPr>
        <p:txBody>
          <a:bodyPr wrap="square" rtlCol="0">
            <a:spAutoFit/>
          </a:bodyPr>
          <a:lstStyle/>
          <a:p>
            <a:r>
              <a:rPr lang="en-US" dirty="0">
                <a:solidFill>
                  <a:schemeClr val="bg1"/>
                </a:solidFill>
              </a:rPr>
              <a:t>“Turn and discuss the formula </a:t>
            </a:r>
            <a:r>
              <a:rPr lang="en-US">
                <a:solidFill>
                  <a:schemeClr val="bg1"/>
                </a:solidFill>
              </a:rPr>
              <a:t>for perimeter with your partner.”</a:t>
            </a:r>
            <a:endParaRPr lang="en-US" dirty="0">
              <a:solidFill>
                <a:schemeClr val="bg1"/>
              </a:solidFill>
            </a:endParaRPr>
          </a:p>
        </p:txBody>
      </p:sp>
      <p:sp>
        <p:nvSpPr>
          <p:cNvPr id="32" name="TextBox 31"/>
          <p:cNvSpPr txBox="1"/>
          <p:nvPr/>
        </p:nvSpPr>
        <p:spPr>
          <a:xfrm>
            <a:off x="4188034" y="3561015"/>
            <a:ext cx="4870474" cy="646331"/>
          </a:xfrm>
          <a:prstGeom prst="rect">
            <a:avLst/>
          </a:prstGeom>
          <a:noFill/>
        </p:spPr>
        <p:txBody>
          <a:bodyPr wrap="square" rtlCol="0">
            <a:spAutoFit/>
          </a:bodyPr>
          <a:lstStyle/>
          <a:p>
            <a:r>
              <a:rPr lang="en-US" dirty="0">
                <a:solidFill>
                  <a:schemeClr val="bg1"/>
                </a:solidFill>
              </a:rPr>
              <a:t>“Write the multiplication problem on your whiteboard.”</a:t>
            </a:r>
          </a:p>
        </p:txBody>
      </p:sp>
      <p:sp>
        <p:nvSpPr>
          <p:cNvPr id="33" name="TextBox 32"/>
          <p:cNvSpPr txBox="1"/>
          <p:nvPr/>
        </p:nvSpPr>
        <p:spPr>
          <a:xfrm>
            <a:off x="4185844" y="4275120"/>
            <a:ext cx="4870474" cy="646331"/>
          </a:xfrm>
          <a:prstGeom prst="rect">
            <a:avLst/>
          </a:prstGeom>
          <a:noFill/>
        </p:spPr>
        <p:txBody>
          <a:bodyPr wrap="square" rtlCol="0">
            <a:spAutoFit/>
          </a:bodyPr>
          <a:lstStyle/>
          <a:p>
            <a:r>
              <a:rPr lang="en-US" dirty="0">
                <a:solidFill>
                  <a:schemeClr val="bg1"/>
                </a:solidFill>
              </a:rPr>
              <a:t>“In your math journal, draw a picture to help you remember to term </a:t>
            </a:r>
            <a:r>
              <a:rPr lang="en-US" i="1" dirty="0">
                <a:solidFill>
                  <a:schemeClr val="bg1"/>
                </a:solidFill>
              </a:rPr>
              <a:t>parallelogram</a:t>
            </a:r>
            <a:r>
              <a:rPr lang="en-US" dirty="0">
                <a:solidFill>
                  <a:schemeClr val="bg1"/>
                </a:solidFill>
              </a:rPr>
              <a:t>.</a:t>
            </a:r>
            <a:r>
              <a:rPr lang="en-US" i="1" dirty="0">
                <a:solidFill>
                  <a:schemeClr val="bg1"/>
                </a:solidFill>
              </a:rPr>
              <a:t>”</a:t>
            </a:r>
            <a:endParaRPr lang="en-US" dirty="0">
              <a:solidFill>
                <a:schemeClr val="bg1"/>
              </a:solidFill>
            </a:endParaRPr>
          </a:p>
        </p:txBody>
      </p:sp>
      <p:sp>
        <p:nvSpPr>
          <p:cNvPr id="34" name="Rectangle 33"/>
          <p:cNvSpPr/>
          <p:nvPr/>
        </p:nvSpPr>
        <p:spPr>
          <a:xfrm>
            <a:off x="4185844" y="1154129"/>
            <a:ext cx="3406250" cy="15479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t>Classwide</a:t>
            </a:r>
            <a:r>
              <a:rPr lang="en-US" sz="2400" dirty="0"/>
              <a:t>, individual, partner, write on paper, write on whiteboard, thumbs up, etc.  </a:t>
            </a:r>
          </a:p>
        </p:txBody>
      </p:sp>
      <p:sp>
        <p:nvSpPr>
          <p:cNvPr id="35" name="Rectangle 34"/>
          <p:cNvSpPr/>
          <p:nvPr/>
        </p:nvSpPr>
        <p:spPr>
          <a:xfrm>
            <a:off x="4185844" y="155618"/>
            <a:ext cx="3406250" cy="9118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Low-level and high-level</a:t>
            </a:r>
          </a:p>
        </p:txBody>
      </p:sp>
      <p:sp>
        <p:nvSpPr>
          <p:cNvPr id="37" name="Right Arrow 36" descr="arrow pointing to supporting practices: eliciting frequent responses"/>
          <p:cNvSpPr/>
          <p:nvPr/>
        </p:nvSpPr>
        <p:spPr>
          <a:xfrm>
            <a:off x="-395519" y="2483763"/>
            <a:ext cx="791038" cy="50118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1622F170-D731-4214-8CFE-47F2EEF059DB}"/>
              </a:ext>
            </a:extLst>
          </p:cNvPr>
          <p:cNvSpPr>
            <a:spLocks noGrp="1"/>
          </p:cNvSpPr>
          <p:nvPr>
            <p:ph type="title"/>
          </p:nvPr>
        </p:nvSpPr>
        <p:spPr/>
        <p:txBody>
          <a:bodyPr/>
          <a:lstStyle/>
          <a:p>
            <a:r>
              <a:rPr lang="en-US" dirty="0"/>
              <a:t>Slide 41</a:t>
            </a:r>
          </a:p>
        </p:txBody>
      </p:sp>
    </p:spTree>
    <p:extLst>
      <p:ext uri="{BB962C8B-B14F-4D97-AF65-F5344CB8AC3E}">
        <p14:creationId xmlns:p14="http://schemas.microsoft.com/office/powerpoint/2010/main" val="322081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ppt_h*1.125000"/>
                                          </p:val>
                                        </p:tav>
                                        <p:tav tm="100000">
                                          <p:val>
                                            <p:strVal val="#ppt_y"/>
                                          </p:val>
                                        </p:tav>
                                      </p:tavLst>
                                    </p:anim>
                                    <p:animEffect transition="in" filter="wipe(up)">
                                      <p:cBhvr>
                                        <p:cTn id="8" dur="500"/>
                                        <p:tgtEl>
                                          <p:spTgt spid="3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p:tgtEl>
                                          <p:spTgt spid="30"/>
                                        </p:tgtEl>
                                        <p:attrNameLst>
                                          <p:attrName>ppt_y</p:attrName>
                                        </p:attrNameLst>
                                      </p:cBhvr>
                                      <p:tavLst>
                                        <p:tav tm="0">
                                          <p:val>
                                            <p:strVal val="#ppt_y+#ppt_h*1.125000"/>
                                          </p:val>
                                        </p:tav>
                                        <p:tav tm="100000">
                                          <p:val>
                                            <p:strVal val="#ppt_y"/>
                                          </p:val>
                                        </p:tav>
                                      </p:tavLst>
                                    </p:anim>
                                    <p:animEffect transition="in" filter="wipe(up)">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ppt_y</p:attrName>
                                        </p:attrNameLst>
                                      </p:cBhvr>
                                      <p:tavLst>
                                        <p:tav tm="0">
                                          <p:val>
                                            <p:strVal val="#ppt_y+#ppt_h*1.125000"/>
                                          </p:val>
                                        </p:tav>
                                        <p:tav tm="100000">
                                          <p:val>
                                            <p:strVal val="#ppt_y"/>
                                          </p:val>
                                        </p:tav>
                                      </p:tavLst>
                                    </p:anim>
                                    <p:animEffect transition="in" filter="wipe(up)">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p:tgtEl>
                                          <p:spTgt spid="33"/>
                                        </p:tgtEl>
                                        <p:attrNameLst>
                                          <p:attrName>ppt_y</p:attrName>
                                        </p:attrNameLst>
                                      </p:cBhvr>
                                      <p:tavLst>
                                        <p:tav tm="0">
                                          <p:val>
                                            <p:strVal val="#ppt_y+#ppt_h*1.125000"/>
                                          </p:val>
                                        </p:tav>
                                        <p:tav tm="100000">
                                          <p:val>
                                            <p:strVal val="#ppt_y"/>
                                          </p:val>
                                        </p:tav>
                                      </p:tavLst>
                                    </p:anim>
                                    <p:animEffect transition="in" filter="wipe(up)">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P spid="3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41311" y="-783011"/>
            <a:ext cx="718466" cy="461665"/>
          </a:xfrm>
          <a:prstGeom prst="rect">
            <a:avLst/>
          </a:prstGeom>
          <a:noFill/>
        </p:spPr>
        <p:txBody>
          <a:bodyPr wrap="none" rtlCol="0">
            <a:spAutoFit/>
          </a:bodyPr>
          <a:lstStyle/>
          <a:p>
            <a:r>
              <a:rPr lang="en-US" sz="2400" dirty="0">
                <a:solidFill>
                  <a:schemeClr val="accent6"/>
                </a:solidFill>
                <a:latin typeface="+mj-lt"/>
              </a:rPr>
              <a:t>I Do</a:t>
            </a:r>
          </a:p>
        </p:txBody>
      </p:sp>
      <p:sp>
        <p:nvSpPr>
          <p:cNvPr id="11" name="Rectangle 10"/>
          <p:cNvSpPr/>
          <p:nvPr/>
        </p:nvSpPr>
        <p:spPr>
          <a:xfrm>
            <a:off x="186144" y="1982331"/>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3" name="Rectangle 12"/>
          <p:cNvSpPr/>
          <p:nvPr/>
        </p:nvSpPr>
        <p:spPr>
          <a:xfrm>
            <a:off x="186144" y="2323620"/>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sp>
        <p:nvSpPr>
          <p:cNvPr id="14" name="Rectangle 13"/>
          <p:cNvSpPr/>
          <p:nvPr/>
        </p:nvSpPr>
        <p:spPr>
          <a:xfrm>
            <a:off x="4185844" y="1154129"/>
            <a:ext cx="3406250" cy="15479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t>Classwide</a:t>
            </a:r>
            <a:r>
              <a:rPr lang="en-US" sz="2400" dirty="0"/>
              <a:t>, individual, partner, write on paper, write on whiteboard, thumbs up, etc.  </a:t>
            </a:r>
          </a:p>
        </p:txBody>
      </p:sp>
      <p:sp>
        <p:nvSpPr>
          <p:cNvPr id="31" name="Rectangle 30"/>
          <p:cNvSpPr/>
          <p:nvPr/>
        </p:nvSpPr>
        <p:spPr>
          <a:xfrm>
            <a:off x="4185844" y="155618"/>
            <a:ext cx="3406250" cy="9118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Low-level and high-level</a:t>
            </a:r>
          </a:p>
        </p:txBody>
      </p:sp>
      <p:sp>
        <p:nvSpPr>
          <p:cNvPr id="33" name="TextBox 32"/>
          <p:cNvSpPr txBox="1"/>
          <p:nvPr/>
        </p:nvSpPr>
        <p:spPr>
          <a:xfrm>
            <a:off x="4185844" y="3860370"/>
            <a:ext cx="4870474" cy="646331"/>
          </a:xfrm>
          <a:prstGeom prst="rect">
            <a:avLst/>
          </a:prstGeom>
          <a:noFill/>
        </p:spPr>
        <p:txBody>
          <a:bodyPr wrap="square" rtlCol="0">
            <a:spAutoFit/>
          </a:bodyPr>
          <a:lstStyle/>
          <a:p>
            <a:r>
              <a:rPr lang="en-US" dirty="0">
                <a:solidFill>
                  <a:schemeClr val="bg1"/>
                </a:solidFill>
              </a:rPr>
              <a:t>“Good work using your word-problem attack strategy.”</a:t>
            </a:r>
          </a:p>
        </p:txBody>
      </p:sp>
      <p:sp>
        <p:nvSpPr>
          <p:cNvPr id="25" name="Rectangle 24"/>
          <p:cNvSpPr/>
          <p:nvPr/>
        </p:nvSpPr>
        <p:spPr>
          <a:xfrm>
            <a:off x="4185844" y="2782672"/>
            <a:ext cx="3406250" cy="9118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Affirmative and corrective</a:t>
            </a:r>
          </a:p>
        </p:txBody>
      </p:sp>
      <p:sp>
        <p:nvSpPr>
          <p:cNvPr id="26" name="TextBox 25"/>
          <p:cNvSpPr txBox="1"/>
          <p:nvPr/>
        </p:nvSpPr>
        <p:spPr>
          <a:xfrm>
            <a:off x="4185844" y="4551970"/>
            <a:ext cx="4870474" cy="646331"/>
          </a:xfrm>
          <a:prstGeom prst="rect">
            <a:avLst/>
          </a:prstGeom>
          <a:noFill/>
        </p:spPr>
        <p:txBody>
          <a:bodyPr wrap="square" rtlCol="0">
            <a:spAutoFit/>
          </a:bodyPr>
          <a:lstStyle/>
          <a:p>
            <a:r>
              <a:rPr lang="en-US" dirty="0">
                <a:solidFill>
                  <a:schemeClr val="bg1"/>
                </a:solidFill>
              </a:rPr>
              <a:t>“Let’s look at that again. Tell me how you added in the hundreds column.”</a:t>
            </a:r>
          </a:p>
        </p:txBody>
      </p:sp>
      <p:sp>
        <p:nvSpPr>
          <p:cNvPr id="27" name="Right Arrow 26" descr="arrow pointing to supporting practices: providing immediate specific feedback"/>
          <p:cNvSpPr/>
          <p:nvPr/>
        </p:nvSpPr>
        <p:spPr>
          <a:xfrm>
            <a:off x="-395519" y="2721757"/>
            <a:ext cx="791038" cy="50118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652CA21D-0ABE-4F2E-9D32-433EECFFDD87}"/>
              </a:ext>
            </a:extLst>
          </p:cNvPr>
          <p:cNvSpPr>
            <a:spLocks noGrp="1"/>
          </p:cNvSpPr>
          <p:nvPr>
            <p:ph type="title"/>
          </p:nvPr>
        </p:nvSpPr>
        <p:spPr/>
        <p:txBody>
          <a:bodyPr/>
          <a:lstStyle/>
          <a:p>
            <a:r>
              <a:rPr lang="en-US" dirty="0"/>
              <a:t>Slide 42</a:t>
            </a:r>
          </a:p>
        </p:txBody>
      </p:sp>
    </p:spTree>
    <p:extLst>
      <p:ext uri="{BB962C8B-B14F-4D97-AF65-F5344CB8AC3E}">
        <p14:creationId xmlns:p14="http://schemas.microsoft.com/office/powerpoint/2010/main" val="88167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p:tgtEl>
                                          <p:spTgt spid="33"/>
                                        </p:tgtEl>
                                        <p:attrNameLst>
                                          <p:attrName>ppt_y</p:attrName>
                                        </p:attrNameLst>
                                      </p:cBhvr>
                                      <p:tavLst>
                                        <p:tav tm="0">
                                          <p:val>
                                            <p:strVal val="#ppt_y+#ppt_h*1.125000"/>
                                          </p:val>
                                        </p:tav>
                                        <p:tav tm="100000">
                                          <p:val>
                                            <p:strVal val="#ppt_y"/>
                                          </p:val>
                                        </p:tav>
                                      </p:tavLst>
                                    </p:anim>
                                    <p:animEffect transition="in" filter="wipe(up)">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p:tgtEl>
                                          <p:spTgt spid="26"/>
                                        </p:tgtEl>
                                        <p:attrNameLst>
                                          <p:attrName>ppt_y</p:attrName>
                                        </p:attrNameLst>
                                      </p:cBhvr>
                                      <p:tavLst>
                                        <p:tav tm="0">
                                          <p:val>
                                            <p:strVal val="#ppt_y+#ppt_h*1.125000"/>
                                          </p:val>
                                        </p:tav>
                                        <p:tav tm="100000">
                                          <p:val>
                                            <p:strVal val="#ppt_y"/>
                                          </p:val>
                                        </p:tav>
                                      </p:tavLst>
                                    </p:anim>
                                    <p:animEffect transition="in" filter="wipe(up)">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5" grpId="0" animBg="1"/>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86144" y="1982331"/>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3" name="Rectangle 12"/>
          <p:cNvSpPr/>
          <p:nvPr/>
        </p:nvSpPr>
        <p:spPr>
          <a:xfrm>
            <a:off x="186144" y="2323620"/>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sp>
        <p:nvSpPr>
          <p:cNvPr id="14" name="Rectangle 13"/>
          <p:cNvSpPr/>
          <p:nvPr/>
        </p:nvSpPr>
        <p:spPr>
          <a:xfrm>
            <a:off x="4185844" y="1154129"/>
            <a:ext cx="3406250" cy="15479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t>Classwide</a:t>
            </a:r>
            <a:r>
              <a:rPr lang="en-US" sz="2400" dirty="0"/>
              <a:t>, individual, partner, write on paper, write on whiteboard, thumbs up, etc.  </a:t>
            </a:r>
          </a:p>
        </p:txBody>
      </p:sp>
      <p:sp>
        <p:nvSpPr>
          <p:cNvPr id="31" name="Rectangle 30"/>
          <p:cNvSpPr/>
          <p:nvPr/>
        </p:nvSpPr>
        <p:spPr>
          <a:xfrm>
            <a:off x="4185844" y="155618"/>
            <a:ext cx="3406250" cy="9118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Low-level and high-level</a:t>
            </a:r>
          </a:p>
        </p:txBody>
      </p:sp>
      <p:sp>
        <p:nvSpPr>
          <p:cNvPr id="25" name="Rectangle 24"/>
          <p:cNvSpPr/>
          <p:nvPr/>
        </p:nvSpPr>
        <p:spPr>
          <a:xfrm>
            <a:off x="4185844" y="2782672"/>
            <a:ext cx="3406250" cy="9118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Affirmative and corrective</a:t>
            </a:r>
          </a:p>
        </p:txBody>
      </p:sp>
      <p:sp>
        <p:nvSpPr>
          <p:cNvPr id="20" name="Rectangle 19"/>
          <p:cNvSpPr/>
          <p:nvPr/>
        </p:nvSpPr>
        <p:spPr>
          <a:xfrm>
            <a:off x="4185844" y="3775192"/>
            <a:ext cx="3406250" cy="9118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Planned and organized</a:t>
            </a:r>
          </a:p>
        </p:txBody>
      </p:sp>
      <p:sp>
        <p:nvSpPr>
          <p:cNvPr id="21" name="Right Arrow 20" descr="arrow pointing to supporting practices: maintaining a brisk pace"/>
          <p:cNvSpPr/>
          <p:nvPr/>
        </p:nvSpPr>
        <p:spPr>
          <a:xfrm>
            <a:off x="-395519" y="2988027"/>
            <a:ext cx="791038" cy="50118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72658893-4744-4E81-A5F5-A33852E49936}"/>
              </a:ext>
            </a:extLst>
          </p:cNvPr>
          <p:cNvSpPr>
            <a:spLocks noGrp="1"/>
          </p:cNvSpPr>
          <p:nvPr>
            <p:ph type="title"/>
          </p:nvPr>
        </p:nvSpPr>
        <p:spPr/>
        <p:txBody>
          <a:bodyPr/>
          <a:lstStyle/>
          <a:p>
            <a:r>
              <a:rPr lang="en-US" dirty="0"/>
              <a:t>Slide 43</a:t>
            </a:r>
          </a:p>
        </p:txBody>
      </p:sp>
    </p:spTree>
    <p:extLst>
      <p:ext uri="{BB962C8B-B14F-4D97-AF65-F5344CB8AC3E}">
        <p14:creationId xmlns:p14="http://schemas.microsoft.com/office/powerpoint/2010/main" val="156521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045ACC11-54CF-4A55-85BE-857EC80B7EF0}"/>
              </a:ext>
            </a:extLst>
          </p:cNvPr>
          <p:cNvSpPr>
            <a:spLocks noGrp="1"/>
          </p:cNvSpPr>
          <p:nvPr>
            <p:ph type="title"/>
          </p:nvPr>
        </p:nvSpPr>
        <p:spPr/>
        <p:txBody>
          <a:bodyPr/>
          <a:lstStyle/>
          <a:p>
            <a:r>
              <a:rPr lang="en-US" dirty="0"/>
              <a:t>Slide 44</a:t>
            </a:r>
          </a:p>
        </p:txBody>
      </p:sp>
      <p:sp>
        <p:nvSpPr>
          <p:cNvPr id="3" name="Content Placeholder 2"/>
          <p:cNvSpPr>
            <a:spLocks noGrp="1"/>
          </p:cNvSpPr>
          <p:nvPr>
            <p:ph idx="1"/>
          </p:nvPr>
        </p:nvSpPr>
        <p:spPr/>
        <p:txBody>
          <a:bodyPr/>
          <a:lstStyle/>
          <a:p>
            <a:r>
              <a:rPr lang="en-US" dirty="0" err="1"/>
              <a:t>Rewatch</a:t>
            </a:r>
            <a:r>
              <a:rPr lang="en-US" dirty="0"/>
              <a:t> the video of intensive intervention. Identify the supporting practices.</a:t>
            </a:r>
          </a:p>
          <a:p>
            <a:endParaRPr lang="en-US" dirty="0"/>
          </a:p>
          <a:p>
            <a:endParaRPr lang="en-US" dirty="0"/>
          </a:p>
          <a:p>
            <a:endParaRPr lang="en-US" dirty="0"/>
          </a:p>
        </p:txBody>
      </p:sp>
      <p:sp>
        <p:nvSpPr>
          <p:cNvPr id="5" name="Title 1"/>
          <p:cNvSpPr txBox="1">
            <a:spLocks/>
          </p:cNvSpPr>
          <p:nvPr/>
        </p:nvSpPr>
        <p:spPr>
          <a:xfrm>
            <a:off x="1143000" y="256188"/>
            <a:ext cx="77724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t>Workbook Activity #4</a:t>
            </a:r>
          </a:p>
        </p:txBody>
      </p:sp>
      <p:pic>
        <p:nvPicPr>
          <p:cNvPr id="6" name="Picture 5"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84949"/>
            <a:ext cx="914400" cy="873998"/>
          </a:xfrm>
          <a:prstGeom prst="rect">
            <a:avLst/>
          </a:prstGeom>
        </p:spPr>
      </p:pic>
      <p:sp>
        <p:nvSpPr>
          <p:cNvPr id="7" name="TextBox 6"/>
          <p:cNvSpPr txBox="1"/>
          <p:nvPr/>
        </p:nvSpPr>
        <p:spPr>
          <a:xfrm>
            <a:off x="228600" y="2381061"/>
            <a:ext cx="7331044"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https://youtu.be/5ez7OgRusLY</a:t>
            </a:r>
            <a:endParaRPr lang="en-US" sz="2800" b="1" dirty="0">
              <a:solidFill>
                <a:srgbClr val="FF9300"/>
              </a:solidFill>
            </a:endParaRPr>
          </a:p>
        </p:txBody>
      </p:sp>
    </p:spTree>
    <p:extLst>
      <p:ext uri="{BB962C8B-B14F-4D97-AF65-F5344CB8AC3E}">
        <p14:creationId xmlns:p14="http://schemas.microsoft.com/office/powerpoint/2010/main" val="3256477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7729" y="295645"/>
            <a:ext cx="2334370" cy="1076312"/>
          </a:xfrm>
          <a:prstGeom prst="rect">
            <a:avLst/>
          </a:prstGeom>
          <a:solidFill>
            <a:schemeClr val="accent6"/>
          </a:solidFill>
        </p:spPr>
        <p:txBody>
          <a:bodyPr wrap="square" rtlCol="0" anchor="ctr" anchorCtr="0">
            <a:noAutofit/>
          </a:bodyPr>
          <a:lstStyle/>
          <a:p>
            <a:pPr algn="ctr"/>
            <a:r>
              <a:rPr lang="en-US" sz="3800" b="1" dirty="0">
                <a:solidFill>
                  <a:schemeClr val="bg1"/>
                </a:solidFill>
                <a:latin typeface="+mj-lt"/>
              </a:rPr>
              <a:t>Modeling</a:t>
            </a:r>
          </a:p>
        </p:txBody>
      </p:sp>
      <p:sp>
        <p:nvSpPr>
          <p:cNvPr id="3" name="TextBox 2"/>
          <p:cNvSpPr txBox="1"/>
          <p:nvPr/>
        </p:nvSpPr>
        <p:spPr>
          <a:xfrm>
            <a:off x="4512099" y="295645"/>
            <a:ext cx="2358395" cy="1076312"/>
          </a:xfrm>
          <a:prstGeom prst="rect">
            <a:avLst/>
          </a:prstGeom>
          <a:solidFill>
            <a:schemeClr val="accent1"/>
          </a:solidFill>
        </p:spPr>
        <p:txBody>
          <a:bodyPr wrap="square" rtlCol="0" anchor="ctr" anchorCtr="0">
            <a:noAutofit/>
          </a:bodyPr>
          <a:lstStyle/>
          <a:p>
            <a:pPr algn="ctr"/>
            <a:r>
              <a:rPr lang="en-US" sz="3800" b="1" dirty="0">
                <a:solidFill>
                  <a:schemeClr val="bg1"/>
                </a:solidFill>
                <a:latin typeface="+mj-lt"/>
              </a:rPr>
              <a:t>Practice</a:t>
            </a:r>
          </a:p>
        </p:txBody>
      </p:sp>
      <p:sp>
        <p:nvSpPr>
          <p:cNvPr id="4" name="Rectangle 3"/>
          <p:cNvSpPr/>
          <p:nvPr/>
        </p:nvSpPr>
        <p:spPr>
          <a:xfrm>
            <a:off x="2177729" y="1371957"/>
            <a:ext cx="4692764" cy="795820"/>
          </a:xfrm>
          <a:prstGeom prst="rect">
            <a:avLst/>
          </a:prstGeom>
          <a:solidFill>
            <a:schemeClr val="accent2"/>
          </a:solidFill>
        </p:spPr>
        <p:txBody>
          <a:bodyPr wrap="square" anchor="ctr" anchorCtr="0">
            <a:noAutofit/>
          </a:bodyPr>
          <a:lstStyle/>
          <a:p>
            <a:pPr algn="ctr"/>
            <a:r>
              <a:rPr lang="en-US" sz="2400" b="1" dirty="0">
                <a:solidFill>
                  <a:schemeClr val="bg1"/>
                </a:solidFill>
                <a:latin typeface="+mj-lt"/>
              </a:rPr>
              <a:t>Supporting Practices</a:t>
            </a:r>
            <a:endParaRPr lang="en-US" sz="2400" dirty="0">
              <a:solidFill>
                <a:schemeClr val="bg1"/>
              </a:solidFill>
              <a:latin typeface="+mj-lt"/>
            </a:endParaRPr>
          </a:p>
        </p:txBody>
      </p:sp>
      <p:sp>
        <p:nvSpPr>
          <p:cNvPr id="5" name="TextBox 4"/>
          <p:cNvSpPr txBox="1"/>
          <p:nvPr/>
        </p:nvSpPr>
        <p:spPr>
          <a:xfrm>
            <a:off x="5086761" y="3421219"/>
            <a:ext cx="1144705" cy="758985"/>
          </a:xfrm>
          <a:prstGeom prst="rect">
            <a:avLst/>
          </a:prstGeom>
          <a:solidFill>
            <a:schemeClr val="accent6"/>
          </a:solidFill>
        </p:spPr>
        <p:txBody>
          <a:bodyPr wrap="square" rtlCol="0" anchor="ctr" anchorCtr="0">
            <a:noAutofit/>
          </a:bodyPr>
          <a:lstStyle/>
          <a:p>
            <a:pPr algn="ctr"/>
            <a:r>
              <a:rPr lang="en-US" sz="1700" b="1" dirty="0">
                <a:solidFill>
                  <a:schemeClr val="bg1"/>
                </a:solidFill>
                <a:latin typeface="+mj-lt"/>
              </a:rPr>
              <a:t>Modeling</a:t>
            </a:r>
          </a:p>
        </p:txBody>
      </p:sp>
      <p:sp>
        <p:nvSpPr>
          <p:cNvPr id="6" name="TextBox 5"/>
          <p:cNvSpPr txBox="1"/>
          <p:nvPr/>
        </p:nvSpPr>
        <p:spPr>
          <a:xfrm>
            <a:off x="6231467" y="3421219"/>
            <a:ext cx="2393844" cy="758985"/>
          </a:xfrm>
          <a:prstGeom prst="rect">
            <a:avLst/>
          </a:prstGeom>
          <a:solidFill>
            <a:schemeClr val="accent1"/>
          </a:solidFill>
        </p:spPr>
        <p:txBody>
          <a:bodyPr wrap="square" rtlCol="0" anchor="ctr" anchorCtr="0">
            <a:noAutofit/>
          </a:bodyPr>
          <a:lstStyle/>
          <a:p>
            <a:pPr algn="ctr"/>
            <a:r>
              <a:rPr lang="en-US" sz="3200" b="1" dirty="0">
                <a:solidFill>
                  <a:schemeClr val="bg1"/>
                </a:solidFill>
                <a:latin typeface="+mj-lt"/>
              </a:rPr>
              <a:t>Practice</a:t>
            </a:r>
          </a:p>
        </p:txBody>
      </p:sp>
      <p:sp>
        <p:nvSpPr>
          <p:cNvPr id="7" name="Rectangle 6"/>
          <p:cNvSpPr/>
          <p:nvPr/>
        </p:nvSpPr>
        <p:spPr>
          <a:xfrm>
            <a:off x="5086762" y="4157010"/>
            <a:ext cx="3538550" cy="561190"/>
          </a:xfrm>
          <a:prstGeom prst="rect">
            <a:avLst/>
          </a:prstGeom>
          <a:solidFill>
            <a:schemeClr val="accent2"/>
          </a:solidFill>
        </p:spPr>
        <p:txBody>
          <a:bodyPr wrap="square" anchor="ctr" anchorCtr="0">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1" name="TextBox 10"/>
          <p:cNvSpPr txBox="1"/>
          <p:nvPr/>
        </p:nvSpPr>
        <p:spPr>
          <a:xfrm>
            <a:off x="466760" y="3432594"/>
            <a:ext cx="2777476" cy="740727"/>
          </a:xfrm>
          <a:prstGeom prst="rect">
            <a:avLst/>
          </a:prstGeom>
          <a:solidFill>
            <a:schemeClr val="accent6"/>
          </a:solidFill>
        </p:spPr>
        <p:txBody>
          <a:bodyPr wrap="square" rtlCol="0" anchor="ctr" anchorCtr="0">
            <a:noAutofit/>
          </a:bodyPr>
          <a:lstStyle/>
          <a:p>
            <a:pPr algn="ctr"/>
            <a:r>
              <a:rPr lang="en-US" sz="2400" b="1" dirty="0">
                <a:solidFill>
                  <a:schemeClr val="bg1"/>
                </a:solidFill>
                <a:latin typeface="+mj-lt"/>
              </a:rPr>
              <a:t>Modeling</a:t>
            </a:r>
          </a:p>
        </p:txBody>
      </p:sp>
      <p:sp>
        <p:nvSpPr>
          <p:cNvPr id="12" name="TextBox 11"/>
          <p:cNvSpPr txBox="1"/>
          <p:nvPr/>
        </p:nvSpPr>
        <p:spPr>
          <a:xfrm>
            <a:off x="3244236" y="3432594"/>
            <a:ext cx="907574" cy="740727"/>
          </a:xfrm>
          <a:prstGeom prst="rect">
            <a:avLst/>
          </a:prstGeom>
          <a:solidFill>
            <a:schemeClr val="accent1"/>
          </a:solidFill>
        </p:spPr>
        <p:txBody>
          <a:bodyPr wrap="square" rtlCol="0" anchor="ctr" anchorCtr="0">
            <a:noAutofit/>
          </a:bodyPr>
          <a:lstStyle/>
          <a:p>
            <a:pPr algn="ctr"/>
            <a:r>
              <a:rPr lang="en-US" sz="1500" b="1" dirty="0">
                <a:solidFill>
                  <a:schemeClr val="bg1"/>
                </a:solidFill>
                <a:latin typeface="+mj-lt"/>
              </a:rPr>
              <a:t>Practice</a:t>
            </a:r>
          </a:p>
        </p:txBody>
      </p:sp>
      <p:sp>
        <p:nvSpPr>
          <p:cNvPr id="13" name="Rectangle 12"/>
          <p:cNvSpPr/>
          <p:nvPr/>
        </p:nvSpPr>
        <p:spPr>
          <a:xfrm>
            <a:off x="466760" y="4173321"/>
            <a:ext cx="3685051" cy="561190"/>
          </a:xfrm>
          <a:prstGeom prst="rect">
            <a:avLst/>
          </a:prstGeom>
          <a:solidFill>
            <a:schemeClr val="accent2"/>
          </a:solidFill>
        </p:spPr>
        <p:txBody>
          <a:bodyPr wrap="square" anchor="ctr" anchorCtr="0">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9" name="TextBox 8"/>
          <p:cNvSpPr txBox="1"/>
          <p:nvPr/>
        </p:nvSpPr>
        <p:spPr>
          <a:xfrm>
            <a:off x="981966" y="3011393"/>
            <a:ext cx="2654637" cy="369332"/>
          </a:xfrm>
          <a:prstGeom prst="rect">
            <a:avLst/>
          </a:prstGeom>
          <a:noFill/>
        </p:spPr>
        <p:txBody>
          <a:bodyPr wrap="none" rtlCol="0">
            <a:spAutoFit/>
          </a:bodyPr>
          <a:lstStyle/>
          <a:p>
            <a:r>
              <a:rPr lang="en-US" dirty="0">
                <a:solidFill>
                  <a:schemeClr val="bg1"/>
                </a:solidFill>
              </a:rPr>
              <a:t>Introduction of material</a:t>
            </a:r>
          </a:p>
        </p:txBody>
      </p:sp>
      <p:sp>
        <p:nvSpPr>
          <p:cNvPr id="14" name="TextBox 13"/>
          <p:cNvSpPr txBox="1"/>
          <p:nvPr/>
        </p:nvSpPr>
        <p:spPr>
          <a:xfrm>
            <a:off x="5855664" y="3011393"/>
            <a:ext cx="2029658" cy="369332"/>
          </a:xfrm>
          <a:prstGeom prst="rect">
            <a:avLst/>
          </a:prstGeom>
          <a:noFill/>
        </p:spPr>
        <p:txBody>
          <a:bodyPr wrap="none" rtlCol="0">
            <a:spAutoFit/>
          </a:bodyPr>
          <a:lstStyle/>
          <a:p>
            <a:r>
              <a:rPr lang="en-US">
                <a:solidFill>
                  <a:schemeClr val="bg1"/>
                </a:solidFill>
              </a:rPr>
              <a:t>Review of material</a:t>
            </a:r>
            <a:endParaRPr lang="en-US" dirty="0">
              <a:solidFill>
                <a:schemeClr val="bg1"/>
              </a:solidFill>
            </a:endParaRPr>
          </a:p>
        </p:txBody>
      </p:sp>
      <p:sp>
        <p:nvSpPr>
          <p:cNvPr id="8" name="Title 7" hidden="1">
            <a:extLst>
              <a:ext uri="{FF2B5EF4-FFF2-40B4-BE49-F238E27FC236}">
                <a16:creationId xmlns:a16="http://schemas.microsoft.com/office/drawing/2014/main" id="{B948D576-1669-414A-8079-591D662E7324}"/>
              </a:ext>
            </a:extLst>
          </p:cNvPr>
          <p:cNvSpPr>
            <a:spLocks noGrp="1"/>
          </p:cNvSpPr>
          <p:nvPr>
            <p:ph type="title"/>
          </p:nvPr>
        </p:nvSpPr>
        <p:spPr/>
        <p:txBody>
          <a:bodyPr/>
          <a:lstStyle/>
          <a:p>
            <a:r>
              <a:rPr lang="en-US" dirty="0"/>
              <a:t>Slide 45</a:t>
            </a:r>
          </a:p>
        </p:txBody>
      </p:sp>
    </p:spTree>
    <p:extLst>
      <p:ext uri="{BB962C8B-B14F-4D97-AF65-F5344CB8AC3E}">
        <p14:creationId xmlns:p14="http://schemas.microsoft.com/office/powerpoint/2010/main" val="1460415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1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1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1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P spid="12" grpId="0" animBg="1"/>
      <p:bldP spid="13" grpId="0" animBg="1"/>
      <p:bldP spid="9"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87091" y="6117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16" name="TextBox 15"/>
          <p:cNvSpPr txBox="1"/>
          <p:nvPr/>
        </p:nvSpPr>
        <p:spPr>
          <a:xfrm>
            <a:off x="4257103" y="3460389"/>
            <a:ext cx="1828800" cy="812366"/>
          </a:xfrm>
          <a:prstGeom prst="rect">
            <a:avLst/>
          </a:prstGeom>
          <a:solidFill>
            <a:schemeClr val="accent6"/>
          </a:solidFill>
        </p:spPr>
        <p:txBody>
          <a:bodyPr wrap="square" rtlCol="0" anchor="ctr" anchorCtr="0">
            <a:noAutofit/>
          </a:bodyPr>
          <a:lstStyle/>
          <a:p>
            <a:pPr algn="ctr"/>
            <a:r>
              <a:rPr lang="en-US" sz="2000" dirty="0">
                <a:solidFill>
                  <a:schemeClr val="bg1"/>
                </a:solidFill>
                <a:latin typeface="+mj-lt"/>
              </a:rPr>
              <a:t>Planned</a:t>
            </a:r>
          </a:p>
          <a:p>
            <a:pPr algn="ctr"/>
            <a:r>
              <a:rPr lang="en-US" sz="2000" dirty="0">
                <a:solidFill>
                  <a:schemeClr val="bg1"/>
                </a:solidFill>
                <a:latin typeface="+mj-lt"/>
              </a:rPr>
              <a:t>Examples</a:t>
            </a:r>
          </a:p>
        </p:txBody>
      </p:sp>
      <p:sp>
        <p:nvSpPr>
          <p:cNvPr id="17" name="TextBox 16"/>
          <p:cNvSpPr txBox="1"/>
          <p:nvPr/>
        </p:nvSpPr>
        <p:spPr>
          <a:xfrm>
            <a:off x="4261327" y="2607939"/>
            <a:ext cx="1828800" cy="852449"/>
          </a:xfrm>
          <a:prstGeom prst="rect">
            <a:avLst/>
          </a:prstGeom>
          <a:solidFill>
            <a:schemeClr val="accent6"/>
          </a:solidFill>
        </p:spPr>
        <p:txBody>
          <a:bodyPr wrap="square" rtlCol="0" anchor="ctr">
            <a:noAutofit/>
          </a:bodyPr>
          <a:lstStyle/>
          <a:p>
            <a:pPr algn="ctr"/>
            <a:r>
              <a:rPr lang="en-US" sz="2000" dirty="0">
                <a:solidFill>
                  <a:schemeClr val="bg1"/>
                </a:solidFill>
                <a:latin typeface="+mj-lt"/>
              </a:rPr>
              <a:t>Clear Explanation</a:t>
            </a:r>
          </a:p>
        </p:txBody>
      </p:sp>
      <p:sp>
        <p:nvSpPr>
          <p:cNvPr id="18" name="TextBox 17"/>
          <p:cNvSpPr txBox="1"/>
          <p:nvPr/>
        </p:nvSpPr>
        <p:spPr>
          <a:xfrm>
            <a:off x="6221898" y="3397738"/>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9" name="TextBox 18"/>
          <p:cNvSpPr txBox="1"/>
          <p:nvPr/>
        </p:nvSpPr>
        <p:spPr>
          <a:xfrm>
            <a:off x="6221898" y="2607939"/>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20" name="TextBox 19"/>
          <p:cNvSpPr txBox="1"/>
          <p:nvPr/>
        </p:nvSpPr>
        <p:spPr>
          <a:xfrm>
            <a:off x="4257102" y="2146276"/>
            <a:ext cx="1828800" cy="461665"/>
          </a:xfrm>
          <a:prstGeom prst="rect">
            <a:avLst/>
          </a:prstGeom>
          <a:solidFill>
            <a:schemeClr val="accent6">
              <a:lumMod val="75000"/>
            </a:schemeClr>
          </a:solidFill>
        </p:spPr>
        <p:txBody>
          <a:bodyPr wrap="square" rtlCol="0">
            <a:noAutofit/>
          </a:bodyPr>
          <a:lstStyle/>
          <a:p>
            <a:pPr algn="ctr"/>
            <a:r>
              <a:rPr lang="en-US" sz="2400" b="1" dirty="0">
                <a:solidFill>
                  <a:schemeClr val="bg1"/>
                </a:solidFill>
                <a:latin typeface="+mj-lt"/>
              </a:rPr>
              <a:t>Modeling</a:t>
            </a:r>
          </a:p>
        </p:txBody>
      </p:sp>
      <p:sp>
        <p:nvSpPr>
          <p:cNvPr id="21" name="TextBox 20"/>
          <p:cNvSpPr txBox="1"/>
          <p:nvPr/>
        </p:nvSpPr>
        <p:spPr>
          <a:xfrm>
            <a:off x="6221898" y="2146275"/>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25" name="Rectangle 24"/>
          <p:cNvSpPr/>
          <p:nvPr/>
        </p:nvSpPr>
        <p:spPr>
          <a:xfrm>
            <a:off x="4257102" y="4449954"/>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26" name="Rectangle 25"/>
          <p:cNvSpPr/>
          <p:nvPr/>
        </p:nvSpPr>
        <p:spPr>
          <a:xfrm>
            <a:off x="4257102" y="4791243"/>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pic>
        <p:nvPicPr>
          <p:cNvPr id="12" name="Picture 11"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62F2DD7E-D238-41BA-84CF-005D9BCA4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81" y="411400"/>
            <a:ext cx="3190207" cy="5629701"/>
          </a:xfrm>
          <a:prstGeom prst="rect">
            <a:avLst/>
          </a:prstGeom>
        </p:spPr>
      </p:pic>
      <p:sp>
        <p:nvSpPr>
          <p:cNvPr id="2" name="Title 1" hidden="1">
            <a:extLst>
              <a:ext uri="{FF2B5EF4-FFF2-40B4-BE49-F238E27FC236}">
                <a16:creationId xmlns:a16="http://schemas.microsoft.com/office/drawing/2014/main" id="{081862F3-72E1-4C01-A5ED-0CA4D4D25D96}"/>
              </a:ext>
            </a:extLst>
          </p:cNvPr>
          <p:cNvSpPr>
            <a:spLocks noGrp="1"/>
          </p:cNvSpPr>
          <p:nvPr>
            <p:ph type="title"/>
          </p:nvPr>
        </p:nvSpPr>
        <p:spPr/>
        <p:txBody>
          <a:bodyPr/>
          <a:lstStyle/>
          <a:p>
            <a:r>
              <a:rPr lang="en-US" dirty="0"/>
              <a:t>Slide 46</a:t>
            </a:r>
          </a:p>
        </p:txBody>
      </p:sp>
    </p:spTree>
    <p:extLst>
      <p:ext uri="{BB962C8B-B14F-4D97-AF65-F5344CB8AC3E}">
        <p14:creationId xmlns:p14="http://schemas.microsoft.com/office/powerpoint/2010/main" val="213920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1’s Checklist:</a:t>
            </a:r>
            <a:br>
              <a:rPr lang="en-US" dirty="0"/>
            </a:br>
            <a:r>
              <a:rPr lang="en-US" dirty="0"/>
              <a:t>How do you use explicit instruction within intensive intervention?</a:t>
            </a:r>
          </a:p>
        </p:txBody>
      </p:sp>
      <p:sp>
        <p:nvSpPr>
          <p:cNvPr id="3" name="Content Placeholder 2"/>
          <p:cNvSpPr>
            <a:spLocks noGrp="1"/>
          </p:cNvSpPr>
          <p:nvPr>
            <p:ph idx="1"/>
          </p:nvPr>
        </p:nvSpPr>
        <p:spPr>
          <a:xfrm>
            <a:off x="228600" y="1794294"/>
            <a:ext cx="8686800" cy="4290371"/>
          </a:xfrm>
        </p:spPr>
        <p:txBody>
          <a:bodyPr/>
          <a:lstStyle/>
          <a:p>
            <a:pPr marL="342900" indent="-342900">
              <a:buFont typeface="Wingdings" charset="2"/>
              <a:buChar char="q"/>
            </a:pPr>
            <a:r>
              <a:rPr lang="en-US" dirty="0"/>
              <a:t>Model steps using concise language</a:t>
            </a:r>
          </a:p>
          <a:p>
            <a:pPr marL="342900" indent="-342900">
              <a:buFont typeface="Wingdings" charset="2"/>
              <a:buChar char="q"/>
            </a:pPr>
            <a:r>
              <a:rPr lang="en-US" dirty="0"/>
              <a:t>Provide guided practice opportunities</a:t>
            </a:r>
          </a:p>
          <a:p>
            <a:pPr marL="342900" indent="-342900">
              <a:buFont typeface="Wingdings" charset="2"/>
              <a:buChar char="q"/>
            </a:pPr>
            <a:r>
              <a:rPr lang="en-US" dirty="0"/>
              <a:t>Provide independent practice opportunities</a:t>
            </a:r>
          </a:p>
          <a:p>
            <a:pPr marL="342900" indent="-342900">
              <a:buFont typeface="Wingdings" charset="2"/>
              <a:buChar char="q"/>
            </a:pPr>
            <a:r>
              <a:rPr lang="en-US" dirty="0"/>
              <a:t>Use supporting practices during modeling and practice</a:t>
            </a:r>
          </a:p>
          <a:p>
            <a:pPr marL="687388" lvl="1">
              <a:buFont typeface="Wingdings" charset="2"/>
              <a:buChar char="q"/>
            </a:pPr>
            <a:r>
              <a:rPr lang="en-US" dirty="0"/>
              <a:t>Ask the right questions</a:t>
            </a:r>
          </a:p>
          <a:p>
            <a:pPr marL="687388" lvl="1">
              <a:buFont typeface="Wingdings" charset="2"/>
              <a:buChar char="q"/>
            </a:pPr>
            <a:r>
              <a:rPr lang="en-US" dirty="0"/>
              <a:t>Elicit frequent responses</a:t>
            </a:r>
          </a:p>
          <a:p>
            <a:pPr marL="687388" lvl="1">
              <a:buFont typeface="Wingdings" charset="2"/>
              <a:buChar char="q"/>
            </a:pPr>
            <a:r>
              <a:rPr lang="en-US" dirty="0"/>
              <a:t>Provide feedback</a:t>
            </a:r>
          </a:p>
          <a:p>
            <a:pPr marL="687388" lvl="1">
              <a:buFont typeface="Wingdings" charset="2"/>
              <a:buChar char="q"/>
            </a:pPr>
            <a:r>
              <a:rPr lang="en-US" dirty="0"/>
              <a:t>Be planned and organized</a:t>
            </a:r>
          </a:p>
        </p:txBody>
      </p:sp>
    </p:spTree>
    <p:extLst>
      <p:ext uri="{BB962C8B-B14F-4D97-AF65-F5344CB8AC3E}">
        <p14:creationId xmlns:p14="http://schemas.microsoft.com/office/powerpoint/2010/main" val="28271929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9414" y="1308632"/>
            <a:ext cx="2585836" cy="1215717"/>
          </a:xfrm>
          <a:prstGeom prst="rect">
            <a:avLst/>
          </a:prstGeom>
          <a:noFill/>
        </p:spPr>
        <p:txBody>
          <a:bodyPr wrap="none" rtlCol="0">
            <a:spAutoFit/>
          </a:bodyPr>
          <a:lstStyle/>
          <a:p>
            <a:pPr algn="ctr"/>
            <a:r>
              <a:rPr lang="en-US" sz="7300" dirty="0">
                <a:solidFill>
                  <a:srgbClr val="FF9300"/>
                </a:solidFill>
              </a:rPr>
              <a:t>Part 2</a:t>
            </a:r>
          </a:p>
        </p:txBody>
      </p:sp>
      <p:sp>
        <p:nvSpPr>
          <p:cNvPr id="3" name="Title 2" hidden="1">
            <a:extLst>
              <a:ext uri="{FF2B5EF4-FFF2-40B4-BE49-F238E27FC236}">
                <a16:creationId xmlns:a16="http://schemas.microsoft.com/office/drawing/2014/main" id="{92EF89EB-8254-44C9-971F-11B864F5341C}"/>
              </a:ext>
            </a:extLst>
          </p:cNvPr>
          <p:cNvSpPr>
            <a:spLocks noGrp="1"/>
          </p:cNvSpPr>
          <p:nvPr>
            <p:ph type="title"/>
          </p:nvPr>
        </p:nvSpPr>
        <p:spPr/>
        <p:txBody>
          <a:bodyPr/>
          <a:lstStyle/>
          <a:p>
            <a:r>
              <a:rPr lang="en-US" dirty="0"/>
              <a:t>Slide 48</a:t>
            </a:r>
          </a:p>
        </p:txBody>
      </p:sp>
    </p:spTree>
    <p:extLst>
      <p:ext uri="{BB962C8B-B14F-4D97-AF65-F5344CB8AC3E}">
        <p14:creationId xmlns:p14="http://schemas.microsoft.com/office/powerpoint/2010/main" val="1447076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rgbClr val="FF9300"/>
                </a:solidFill>
              </a:rPr>
              <a:t>How should multiple representations be used within intensive intervention?</a:t>
            </a:r>
          </a:p>
        </p:txBody>
      </p:sp>
      <p:sp>
        <p:nvSpPr>
          <p:cNvPr id="3" name="Subtitle 2"/>
          <p:cNvSpPr>
            <a:spLocks noGrp="1"/>
          </p:cNvSpPr>
          <p:nvPr>
            <p:ph type="subTitle" idx="1"/>
          </p:nvPr>
        </p:nvSpPr>
        <p:spPr>
          <a:xfrm>
            <a:off x="228600" y="3287137"/>
            <a:ext cx="8686800" cy="694944"/>
          </a:xfrm>
        </p:spPr>
        <p:txBody>
          <a:bodyPr>
            <a:normAutofit/>
          </a:bodyPr>
          <a:lstStyle/>
          <a:p>
            <a:r>
              <a:rPr lang="en-US" sz="2400" dirty="0"/>
              <a:t>Module 4, Part 2</a:t>
            </a:r>
          </a:p>
          <a:p>
            <a:endParaRPr lang="en-US" sz="2400" dirty="0"/>
          </a:p>
        </p:txBody>
      </p:sp>
    </p:spTree>
    <p:extLst>
      <p:ext uri="{BB962C8B-B14F-4D97-AF65-F5344CB8AC3E}">
        <p14:creationId xmlns:p14="http://schemas.microsoft.com/office/powerpoint/2010/main" val="1319977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a:t>
            </a:r>
          </a:p>
        </p:txBody>
      </p:sp>
      <p:sp>
        <p:nvSpPr>
          <p:cNvPr id="3" name="Content Placeholder 2"/>
          <p:cNvSpPr>
            <a:spLocks noGrp="1"/>
          </p:cNvSpPr>
          <p:nvPr>
            <p:ph idx="1"/>
          </p:nvPr>
        </p:nvSpPr>
        <p:spPr>
          <a:xfrm>
            <a:off x="228600" y="817123"/>
            <a:ext cx="8686800" cy="1019459"/>
          </a:xfrm>
        </p:spPr>
        <p:txBody>
          <a:bodyPr>
            <a:normAutofit/>
          </a:bodyPr>
          <a:lstStyle/>
          <a:p>
            <a:pPr>
              <a:buClr>
                <a:srgbClr val="FF9300"/>
              </a:buClr>
            </a:pPr>
            <a:r>
              <a:rPr lang="en-US" dirty="0"/>
              <a:t>PART 1: How do you use explicit instruction within intensive intervention?</a:t>
            </a:r>
          </a:p>
          <a:p>
            <a:endParaRPr lang="en-US" dirty="0"/>
          </a:p>
        </p:txBody>
      </p:sp>
      <p:sp>
        <p:nvSpPr>
          <p:cNvPr id="4" name="Content Placeholder 2"/>
          <p:cNvSpPr txBox="1">
            <a:spLocks/>
          </p:cNvSpPr>
          <p:nvPr/>
        </p:nvSpPr>
        <p:spPr>
          <a:xfrm>
            <a:off x="993936" y="1692612"/>
            <a:ext cx="7823494" cy="4475105"/>
          </a:xfrm>
          <a:prstGeom prst="rect">
            <a:avLst/>
          </a:prstGeom>
          <a:ln>
            <a:noFill/>
          </a:ln>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Fill in components of modeling</a:t>
            </a:r>
          </a:p>
          <a:p>
            <a:endParaRPr lang="en-US" dirty="0"/>
          </a:p>
          <a:p>
            <a:r>
              <a:rPr lang="en-US" dirty="0"/>
              <a:t>Determine examples and non-examples</a:t>
            </a:r>
          </a:p>
          <a:p>
            <a:endParaRPr lang="en-US" dirty="0"/>
          </a:p>
          <a:p>
            <a:r>
              <a:rPr lang="en-US" dirty="0"/>
              <a:t>Fill in components of practice</a:t>
            </a:r>
          </a:p>
          <a:p>
            <a:endParaRPr lang="en-US" dirty="0"/>
          </a:p>
          <a:p>
            <a:r>
              <a:rPr lang="en-US" dirty="0"/>
              <a:t>Fill in supporting practices</a:t>
            </a:r>
          </a:p>
          <a:p>
            <a:endParaRPr lang="en-US" dirty="0"/>
          </a:p>
          <a:p>
            <a:r>
              <a:rPr lang="en-US" dirty="0"/>
              <a:t>Share a video of your explicit instruction</a:t>
            </a:r>
          </a:p>
        </p:txBody>
      </p:sp>
      <p:pic>
        <p:nvPicPr>
          <p:cNvPr id="8" name="Picture 7" descr="video icon"/>
          <p:cNvPicPr>
            <a:picLocks noChangeAspect="1"/>
          </p:cNvPicPr>
          <p:nvPr/>
        </p:nvPicPr>
        <p:blipFill>
          <a:blip r:embed="rId2"/>
          <a:stretch>
            <a:fillRect/>
          </a:stretch>
        </p:blipFill>
        <p:spPr>
          <a:xfrm>
            <a:off x="64934" y="1595338"/>
            <a:ext cx="710000" cy="731520"/>
          </a:xfrm>
          <a:prstGeom prst="rect">
            <a:avLst/>
          </a:prstGeom>
        </p:spPr>
      </p:pic>
      <p:pic>
        <p:nvPicPr>
          <p:cNvPr id="10" name="Picture 9" descr="journal icon"/>
          <p:cNvPicPr>
            <a:picLocks noChangeAspect="1"/>
          </p:cNvPicPr>
          <p:nvPr/>
        </p:nvPicPr>
        <p:blipFill>
          <a:blip r:embed="rId3">
            <a:clrChange>
              <a:clrFrom>
                <a:srgbClr val="000000"/>
              </a:clrFrom>
              <a:clrTo>
                <a:srgbClr val="000000">
                  <a:alpha val="0"/>
                </a:srgbClr>
              </a:clrTo>
            </a:clrChange>
          </a:blip>
          <a:stretch>
            <a:fillRect/>
          </a:stretch>
        </p:blipFill>
        <p:spPr>
          <a:xfrm>
            <a:off x="392266" y="1813714"/>
            <a:ext cx="765336" cy="731520"/>
          </a:xfrm>
          <a:prstGeom prst="rect">
            <a:avLst/>
          </a:prstGeom>
        </p:spPr>
      </p:pic>
      <p:pic>
        <p:nvPicPr>
          <p:cNvPr id="12" name="Picture 11" descr="journal icon"/>
          <p:cNvPicPr>
            <a:picLocks noChangeAspect="1"/>
          </p:cNvPicPr>
          <p:nvPr/>
        </p:nvPicPr>
        <p:blipFill>
          <a:blip r:embed="rId3">
            <a:clrChange>
              <a:clrFrom>
                <a:srgbClr val="000000"/>
              </a:clrFrom>
              <a:clrTo>
                <a:srgbClr val="000000">
                  <a:alpha val="0"/>
                </a:srgbClr>
              </a:clrTo>
            </a:clrChange>
          </a:blip>
          <a:stretch>
            <a:fillRect/>
          </a:stretch>
        </p:blipFill>
        <p:spPr>
          <a:xfrm>
            <a:off x="228600" y="2574897"/>
            <a:ext cx="765336" cy="731520"/>
          </a:xfrm>
          <a:prstGeom prst="rect">
            <a:avLst/>
          </a:prstGeom>
        </p:spPr>
      </p:pic>
      <p:pic>
        <p:nvPicPr>
          <p:cNvPr id="13" name="Picture 12" descr="video icon"/>
          <p:cNvPicPr>
            <a:picLocks noChangeAspect="1"/>
          </p:cNvPicPr>
          <p:nvPr/>
        </p:nvPicPr>
        <p:blipFill>
          <a:blip r:embed="rId2"/>
          <a:stretch>
            <a:fillRect/>
          </a:stretch>
        </p:blipFill>
        <p:spPr>
          <a:xfrm>
            <a:off x="64934" y="3487870"/>
            <a:ext cx="710000" cy="731520"/>
          </a:xfrm>
          <a:prstGeom prst="rect">
            <a:avLst/>
          </a:prstGeom>
        </p:spPr>
      </p:pic>
      <p:pic>
        <p:nvPicPr>
          <p:cNvPr id="14" name="Picture 13" descr="journal icon"/>
          <p:cNvPicPr>
            <a:picLocks noChangeAspect="1"/>
          </p:cNvPicPr>
          <p:nvPr/>
        </p:nvPicPr>
        <p:blipFill>
          <a:blip r:embed="rId3">
            <a:clrChange>
              <a:clrFrom>
                <a:srgbClr val="000000"/>
              </a:clrFrom>
              <a:clrTo>
                <a:srgbClr val="000000">
                  <a:alpha val="0"/>
                </a:srgbClr>
              </a:clrTo>
            </a:clrChange>
          </a:blip>
          <a:stretch>
            <a:fillRect/>
          </a:stretch>
        </p:blipFill>
        <p:spPr>
          <a:xfrm>
            <a:off x="392266" y="3706246"/>
            <a:ext cx="765336" cy="731520"/>
          </a:xfrm>
          <a:prstGeom prst="rect">
            <a:avLst/>
          </a:prstGeom>
        </p:spPr>
      </p:pic>
      <p:pic>
        <p:nvPicPr>
          <p:cNvPr id="15" name="Picture 14" descr="video icon"/>
          <p:cNvPicPr>
            <a:picLocks noChangeAspect="1"/>
          </p:cNvPicPr>
          <p:nvPr/>
        </p:nvPicPr>
        <p:blipFill>
          <a:blip r:embed="rId2"/>
          <a:stretch>
            <a:fillRect/>
          </a:stretch>
        </p:blipFill>
        <p:spPr>
          <a:xfrm>
            <a:off x="69134" y="4482520"/>
            <a:ext cx="710000" cy="731520"/>
          </a:xfrm>
          <a:prstGeom prst="rect">
            <a:avLst/>
          </a:prstGeom>
        </p:spPr>
      </p:pic>
      <p:pic>
        <p:nvPicPr>
          <p:cNvPr id="16" name="Picture 15" descr="journal icon"/>
          <p:cNvPicPr>
            <a:picLocks noChangeAspect="1"/>
          </p:cNvPicPr>
          <p:nvPr/>
        </p:nvPicPr>
        <p:blipFill>
          <a:blip r:embed="rId3">
            <a:clrChange>
              <a:clrFrom>
                <a:srgbClr val="000000"/>
              </a:clrFrom>
              <a:clrTo>
                <a:srgbClr val="000000">
                  <a:alpha val="0"/>
                </a:srgbClr>
              </a:clrTo>
            </a:clrChange>
          </a:blip>
          <a:stretch>
            <a:fillRect/>
          </a:stretch>
        </p:blipFill>
        <p:spPr>
          <a:xfrm>
            <a:off x="396466" y="4700896"/>
            <a:ext cx="765336" cy="731520"/>
          </a:xfrm>
          <a:prstGeom prst="rect">
            <a:avLst/>
          </a:prstGeom>
        </p:spPr>
      </p:pic>
      <p:pic>
        <p:nvPicPr>
          <p:cNvPr id="17" name="Picture 16" descr="discussion icon">
            <a:extLst>
              <a:ext uri="{FF2B5EF4-FFF2-40B4-BE49-F238E27FC236}">
                <a16:creationId xmlns:a16="http://schemas.microsoft.com/office/drawing/2014/main" id="{602F1E18-13E6-B64E-AFF6-0B9B847E340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8913" l="0" r="100000"/>
                    </a14:imgEffect>
                  </a14:imgLayer>
                </a14:imgProps>
              </a:ext>
            </a:extLst>
          </a:blip>
          <a:stretch>
            <a:fillRect/>
          </a:stretch>
        </p:blipFill>
        <p:spPr>
          <a:xfrm>
            <a:off x="15637" y="5488225"/>
            <a:ext cx="914400" cy="886827"/>
          </a:xfrm>
          <a:prstGeom prst="rect">
            <a:avLst/>
          </a:prstGeom>
        </p:spPr>
      </p:pic>
    </p:spTree>
    <p:extLst>
      <p:ext uri="{BB962C8B-B14F-4D97-AF65-F5344CB8AC3E}">
        <p14:creationId xmlns:p14="http://schemas.microsoft.com/office/powerpoint/2010/main" val="195243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Part 2 Objectives</a:t>
            </a:r>
          </a:p>
        </p:txBody>
      </p:sp>
      <p:sp>
        <p:nvSpPr>
          <p:cNvPr id="3" name="Content Placeholder 2"/>
          <p:cNvSpPr>
            <a:spLocks noGrp="1"/>
          </p:cNvSpPr>
          <p:nvPr>
            <p:ph idx="1"/>
          </p:nvPr>
        </p:nvSpPr>
        <p:spPr/>
        <p:txBody>
          <a:bodyPr>
            <a:normAutofit/>
          </a:bodyPr>
          <a:lstStyle/>
          <a:p>
            <a:r>
              <a:rPr lang="en-US" dirty="0"/>
              <a:t>In this part, you’ll learn:</a:t>
            </a:r>
          </a:p>
          <a:p>
            <a:pPr marL="457200" indent="-457200">
              <a:buClr>
                <a:srgbClr val="FF9300"/>
              </a:buClr>
              <a:buAutoNum type="arabicPeriod"/>
            </a:pPr>
            <a:r>
              <a:rPr lang="en-US" dirty="0"/>
              <a:t>What is meant by “concrete”</a:t>
            </a:r>
          </a:p>
          <a:p>
            <a:pPr marL="457200" indent="-457200">
              <a:buClr>
                <a:srgbClr val="FF9300"/>
              </a:buClr>
              <a:buAutoNum type="arabicPeriod"/>
            </a:pPr>
            <a:r>
              <a:rPr lang="en-US" dirty="0"/>
              <a:t>What is meant by “representational”</a:t>
            </a:r>
          </a:p>
          <a:p>
            <a:pPr marL="457200" indent="-457200">
              <a:buClr>
                <a:srgbClr val="FF9300"/>
              </a:buClr>
              <a:buAutoNum type="arabicPeriod"/>
            </a:pPr>
            <a:r>
              <a:rPr lang="en-US" dirty="0"/>
              <a:t>What is meant by “abstract”</a:t>
            </a:r>
          </a:p>
          <a:p>
            <a:pPr marL="457200" indent="-457200">
              <a:buClr>
                <a:srgbClr val="FF9300"/>
              </a:buClr>
              <a:buAutoNum type="arabicPeriod"/>
            </a:pPr>
            <a:endParaRPr lang="en-US" dirty="0"/>
          </a:p>
        </p:txBody>
      </p:sp>
    </p:spTree>
    <p:extLst>
      <p:ext uri="{BB962C8B-B14F-4D97-AF65-F5344CB8AC3E}">
        <p14:creationId xmlns:p14="http://schemas.microsoft.com/office/powerpoint/2010/main" val="3437787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8600"/>
            <a:ext cx="5179979" cy="731520"/>
          </a:xfrm>
        </p:spPr>
        <p:txBody>
          <a:bodyPr/>
          <a:lstStyle/>
          <a:p>
            <a:r>
              <a:rPr lang="en-US"/>
              <a:t>Where Are We?</a:t>
            </a:r>
          </a:p>
        </p:txBody>
      </p:sp>
      <p:sp>
        <p:nvSpPr>
          <p:cNvPr id="9" name="Left Arrow 8" descr="arrow pointing to validated intervention program"/>
          <p:cNvSpPr/>
          <p:nvPr/>
        </p:nvSpPr>
        <p:spPr>
          <a:xfrm rot="20125545">
            <a:off x="5223340" y="475205"/>
            <a:ext cx="2412460" cy="5836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descr="arrow pointing to intervention adaptation"/>
          <p:cNvSpPr/>
          <p:nvPr/>
        </p:nvSpPr>
        <p:spPr>
          <a:xfrm rot="20125545">
            <a:off x="5223340" y="3726404"/>
            <a:ext cx="2412460" cy="5836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29E37487-3286-4BAC-B95F-5C7E2AA5E5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461" y="594360"/>
            <a:ext cx="3190207" cy="5629701"/>
          </a:xfrm>
          <a:prstGeom prst="rect">
            <a:avLst/>
          </a:prstGeom>
        </p:spPr>
      </p:pic>
    </p:spTree>
    <p:extLst>
      <p:ext uri="{BB962C8B-B14F-4D97-AF65-F5344CB8AC3E}">
        <p14:creationId xmlns:p14="http://schemas.microsoft.com/office/powerpoint/2010/main" val="1813172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3B54BA7E-3F2C-4621-B48F-96CA06C0E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81" y="411400"/>
            <a:ext cx="3190207" cy="5629701"/>
          </a:xfrm>
          <a:prstGeom prst="rect">
            <a:avLst/>
          </a:prstGeom>
        </p:spPr>
      </p:pic>
      <p:sp>
        <p:nvSpPr>
          <p:cNvPr id="7" name="Rectangle 6"/>
          <p:cNvSpPr/>
          <p:nvPr/>
        </p:nvSpPr>
        <p:spPr>
          <a:xfrm>
            <a:off x="4087091" y="8403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8" name="Rectangle 7">
            <a:extLst>
              <a:ext uri="{C183D7F6-B498-43B3-948B-1728B52AA6E4}">
                <adec:decorative xmlns:adec="http://schemas.microsoft.com/office/drawing/2017/decorative" val="1"/>
              </a:ext>
            </a:extLst>
          </p:cNvPr>
          <p:cNvSpPr/>
          <p:nvPr/>
        </p:nvSpPr>
        <p:spPr>
          <a:xfrm>
            <a:off x="369175" y="1437946"/>
            <a:ext cx="3377848" cy="460315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87091" y="1929666"/>
            <a:ext cx="4968009" cy="1938992"/>
          </a:xfrm>
          <a:prstGeom prst="rect">
            <a:avLst/>
          </a:prstGeom>
          <a:noFill/>
        </p:spPr>
        <p:txBody>
          <a:bodyPr wrap="square" rtlCol="0">
            <a:spAutoFit/>
          </a:bodyPr>
          <a:lstStyle/>
          <a:p>
            <a:pPr marL="457200" indent="-457200">
              <a:buAutoNum type="arabicPeriod"/>
            </a:pPr>
            <a:r>
              <a:rPr lang="en-US" sz="2400" dirty="0">
                <a:solidFill>
                  <a:schemeClr val="accent2"/>
                </a:solidFill>
              </a:rPr>
              <a:t>Conduct a diagnostic assessment  of the student’s strengths and weaknesses</a:t>
            </a:r>
          </a:p>
          <a:p>
            <a:pPr marL="457200" indent="-457200">
              <a:buAutoNum type="arabicPeriod"/>
            </a:pPr>
            <a:r>
              <a:rPr lang="en-US" sz="2400" dirty="0">
                <a:solidFill>
                  <a:schemeClr val="accent2"/>
                </a:solidFill>
              </a:rPr>
              <a:t>Design a scope and sequence</a:t>
            </a:r>
          </a:p>
          <a:p>
            <a:pPr marL="457200" indent="-457200">
              <a:buAutoNum type="arabicPeriod"/>
            </a:pPr>
            <a:r>
              <a:rPr lang="en-US" sz="2400" dirty="0">
                <a:solidFill>
                  <a:schemeClr val="accent2"/>
                </a:solidFill>
              </a:rPr>
              <a:t>Identify instructional platform</a:t>
            </a:r>
          </a:p>
        </p:txBody>
      </p:sp>
      <p:sp>
        <p:nvSpPr>
          <p:cNvPr id="10" name="TextBox 9"/>
          <p:cNvSpPr txBox="1"/>
          <p:nvPr/>
        </p:nvSpPr>
        <p:spPr>
          <a:xfrm>
            <a:off x="4624376" y="3758854"/>
            <a:ext cx="3893438" cy="430887"/>
          </a:xfrm>
          <a:prstGeom prst="rect">
            <a:avLst/>
          </a:prstGeom>
          <a:noFill/>
        </p:spPr>
        <p:txBody>
          <a:bodyPr wrap="none" rtlCol="0">
            <a:spAutoFit/>
          </a:bodyPr>
          <a:lstStyle/>
          <a:p>
            <a:r>
              <a:rPr lang="en-US" sz="2200" dirty="0">
                <a:solidFill>
                  <a:schemeClr val="accent6"/>
                </a:solidFill>
              </a:rPr>
              <a:t>1. evidence-based intervention</a:t>
            </a:r>
          </a:p>
        </p:txBody>
      </p:sp>
      <p:sp>
        <p:nvSpPr>
          <p:cNvPr id="11" name="TextBox 10"/>
          <p:cNvSpPr txBox="1"/>
          <p:nvPr/>
        </p:nvSpPr>
        <p:spPr>
          <a:xfrm>
            <a:off x="4624376" y="4124982"/>
            <a:ext cx="3377848" cy="430887"/>
          </a:xfrm>
          <a:prstGeom prst="rect">
            <a:avLst/>
          </a:prstGeom>
          <a:noFill/>
        </p:spPr>
        <p:txBody>
          <a:bodyPr wrap="none" rtlCol="0">
            <a:spAutoFit/>
          </a:bodyPr>
          <a:lstStyle/>
          <a:p>
            <a:r>
              <a:rPr lang="en-US" sz="2200" dirty="0">
                <a:solidFill>
                  <a:schemeClr val="accent4"/>
                </a:solidFill>
              </a:rPr>
              <a:t>2. evidence-based strategy</a:t>
            </a:r>
          </a:p>
        </p:txBody>
      </p:sp>
      <p:sp>
        <p:nvSpPr>
          <p:cNvPr id="2" name="Title 1" hidden="1">
            <a:extLst>
              <a:ext uri="{FF2B5EF4-FFF2-40B4-BE49-F238E27FC236}">
                <a16:creationId xmlns:a16="http://schemas.microsoft.com/office/drawing/2014/main" id="{72289213-648E-4E8C-A4E6-2C77EC4A7E87}"/>
              </a:ext>
            </a:extLst>
          </p:cNvPr>
          <p:cNvSpPr>
            <a:spLocks noGrp="1"/>
          </p:cNvSpPr>
          <p:nvPr>
            <p:ph type="title"/>
          </p:nvPr>
        </p:nvSpPr>
        <p:spPr/>
        <p:txBody>
          <a:bodyPr/>
          <a:lstStyle/>
          <a:p>
            <a:r>
              <a:rPr lang="en-US" dirty="0"/>
              <a:t>Slide 52</a:t>
            </a:r>
          </a:p>
        </p:txBody>
      </p:sp>
    </p:spTree>
    <p:extLst>
      <p:ext uri="{BB962C8B-B14F-4D97-AF65-F5344CB8AC3E}">
        <p14:creationId xmlns:p14="http://schemas.microsoft.com/office/powerpoint/2010/main" val="303342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6200000">
            <a:off x="-632093" y="5255339"/>
            <a:ext cx="1541191" cy="276999"/>
          </a:xfrm>
          <a:prstGeom prst="rect">
            <a:avLst/>
          </a:prstGeom>
          <a:noFill/>
        </p:spPr>
        <p:txBody>
          <a:bodyPr wrap="none" rtlCol="0">
            <a:spAutoFit/>
          </a:bodyPr>
          <a:lstStyle/>
          <a:p>
            <a:r>
              <a:rPr lang="en-US" sz="1200" dirty="0">
                <a:solidFill>
                  <a:schemeClr val="accent2"/>
                </a:solidFill>
              </a:rPr>
              <a:t>Gersten et al. (2009)</a:t>
            </a:r>
          </a:p>
        </p:txBody>
      </p:sp>
      <p:pic>
        <p:nvPicPr>
          <p:cNvPr id="2" name="Picture 1" descr="Table 2. Recommendation and corresponding levels of evidence worksheet"/>
          <p:cNvPicPr>
            <a:picLocks noChangeAspect="1"/>
          </p:cNvPicPr>
          <p:nvPr/>
        </p:nvPicPr>
        <p:blipFill>
          <a:blip r:embed="rId2"/>
          <a:stretch>
            <a:fillRect/>
          </a:stretch>
        </p:blipFill>
        <p:spPr>
          <a:xfrm>
            <a:off x="424713" y="231242"/>
            <a:ext cx="4807917" cy="5900139"/>
          </a:xfrm>
          <a:prstGeom prst="rect">
            <a:avLst/>
          </a:prstGeom>
        </p:spPr>
      </p:pic>
      <p:sp>
        <p:nvSpPr>
          <p:cNvPr id="12" name="Right Arrow 11" descr="Recommendation (tier 2 and 3) 5: Intervention materials should include opportunities for students to work with visual representations of mathematical ideas and interventionists should be proficient in the use of visual representations of mathematical ideas. Level of evidence: moderate"/>
          <p:cNvSpPr/>
          <p:nvPr/>
        </p:nvSpPr>
        <p:spPr>
          <a:xfrm flipH="1">
            <a:off x="5094528" y="3966777"/>
            <a:ext cx="1081120" cy="50118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6037545" y="463463"/>
            <a:ext cx="2855934" cy="9519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Explicit instruction</a:t>
            </a:r>
          </a:p>
        </p:txBody>
      </p:sp>
      <p:sp>
        <p:nvSpPr>
          <p:cNvPr id="16" name="Oval 15"/>
          <p:cNvSpPr/>
          <p:nvPr/>
        </p:nvSpPr>
        <p:spPr>
          <a:xfrm>
            <a:off x="6037545" y="1304795"/>
            <a:ext cx="2855934" cy="9519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representations</a:t>
            </a:r>
          </a:p>
        </p:txBody>
      </p:sp>
      <p:sp>
        <p:nvSpPr>
          <p:cNvPr id="17" name="Oval 16"/>
          <p:cNvSpPr/>
          <p:nvPr/>
        </p:nvSpPr>
        <p:spPr>
          <a:xfrm>
            <a:off x="6037545" y="2146127"/>
            <a:ext cx="2855934" cy="951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Concise language</a:t>
            </a:r>
          </a:p>
        </p:txBody>
      </p:sp>
      <p:sp>
        <p:nvSpPr>
          <p:cNvPr id="18" name="Oval 17"/>
          <p:cNvSpPr/>
          <p:nvPr/>
        </p:nvSpPr>
        <p:spPr>
          <a:xfrm>
            <a:off x="6037545" y="3352802"/>
            <a:ext cx="2855934" cy="9519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Fluency building</a:t>
            </a:r>
          </a:p>
        </p:txBody>
      </p:sp>
      <p:sp>
        <p:nvSpPr>
          <p:cNvPr id="25" name="Oval 24"/>
          <p:cNvSpPr/>
          <p:nvPr/>
        </p:nvSpPr>
        <p:spPr>
          <a:xfrm>
            <a:off x="6037545" y="4180357"/>
            <a:ext cx="2855934" cy="95197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Problem solving instruction</a:t>
            </a:r>
          </a:p>
        </p:txBody>
      </p:sp>
      <p:sp>
        <p:nvSpPr>
          <p:cNvPr id="26" name="Oval 25"/>
          <p:cNvSpPr/>
          <p:nvPr/>
        </p:nvSpPr>
        <p:spPr>
          <a:xfrm>
            <a:off x="6037545" y="5007912"/>
            <a:ext cx="2855934" cy="9519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Motivation component</a:t>
            </a:r>
          </a:p>
        </p:txBody>
      </p:sp>
      <p:sp>
        <p:nvSpPr>
          <p:cNvPr id="4" name="Title 3" hidden="1">
            <a:extLst>
              <a:ext uri="{FF2B5EF4-FFF2-40B4-BE49-F238E27FC236}">
                <a16:creationId xmlns:a16="http://schemas.microsoft.com/office/drawing/2014/main" id="{461A27EB-E44F-4BED-98F8-F310C26A5E43}"/>
              </a:ext>
            </a:extLst>
          </p:cNvPr>
          <p:cNvSpPr>
            <a:spLocks noGrp="1"/>
          </p:cNvSpPr>
          <p:nvPr>
            <p:ph type="title"/>
          </p:nvPr>
        </p:nvSpPr>
        <p:spPr/>
        <p:txBody>
          <a:bodyPr/>
          <a:lstStyle/>
          <a:p>
            <a:r>
              <a:rPr lang="en-US" dirty="0"/>
              <a:t>Slide 53</a:t>
            </a:r>
          </a:p>
        </p:txBody>
      </p:sp>
    </p:spTree>
    <p:extLst>
      <p:ext uri="{BB962C8B-B14F-4D97-AF65-F5344CB8AC3E}">
        <p14:creationId xmlns:p14="http://schemas.microsoft.com/office/powerpoint/2010/main" val="409552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16" grpId="0" animBg="1"/>
      <p:bldP spid="17" grpId="0" animBg="1"/>
      <p:bldP spid="18" grpId="0" animBg="1"/>
      <p:bldP spid="25" grpId="0" animBg="1"/>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Representations</a:t>
            </a:r>
          </a:p>
        </p:txBody>
      </p:sp>
      <p:graphicFrame>
        <p:nvGraphicFramePr>
          <p:cNvPr id="5" name="Diagram 4" descr="three part venn diagram: Abstract, concrete, representational"/>
          <p:cNvGraphicFramePr/>
          <p:nvPr>
            <p:extLst>
              <p:ext uri="{D42A27DB-BD31-4B8C-83A1-F6EECF244321}">
                <p14:modId xmlns:p14="http://schemas.microsoft.com/office/powerpoint/2010/main" val="55578376"/>
              </p:ext>
            </p:extLst>
          </p:nvPr>
        </p:nvGraphicFramePr>
        <p:xfrm>
          <a:off x="329210" y="1276103"/>
          <a:ext cx="845523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19954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E7021DBA-DC0C-4C63-ACDF-C74B4BBE3F84}"/>
              </a:ext>
            </a:extLst>
          </p:cNvPr>
          <p:cNvSpPr>
            <a:spLocks noGrp="1"/>
          </p:cNvSpPr>
          <p:nvPr>
            <p:ph type="title"/>
          </p:nvPr>
        </p:nvSpPr>
        <p:spPr/>
        <p:txBody>
          <a:bodyPr/>
          <a:lstStyle/>
          <a:p>
            <a:r>
              <a:rPr lang="en-US" dirty="0"/>
              <a:t>Slide 55</a:t>
            </a:r>
          </a:p>
        </p:txBody>
      </p:sp>
      <p:sp>
        <p:nvSpPr>
          <p:cNvPr id="4" name="Content Placeholder 3"/>
          <p:cNvSpPr>
            <a:spLocks noGrp="1"/>
          </p:cNvSpPr>
          <p:nvPr>
            <p:ph idx="1"/>
          </p:nvPr>
        </p:nvSpPr>
        <p:spPr/>
        <p:txBody>
          <a:bodyPr/>
          <a:lstStyle/>
          <a:p>
            <a:r>
              <a:rPr lang="en-US" dirty="0"/>
              <a:t>Three-dimensional objects</a:t>
            </a:r>
          </a:p>
        </p:txBody>
      </p:sp>
      <p:graphicFrame>
        <p:nvGraphicFramePr>
          <p:cNvPr id="20" name="Diagram 19" descr="three part venn diagram: Abstract, concrete, representational"/>
          <p:cNvGraphicFramePr/>
          <p:nvPr>
            <p:extLst>
              <p:ext uri="{D42A27DB-BD31-4B8C-83A1-F6EECF244321}">
                <p14:modId xmlns:p14="http://schemas.microsoft.com/office/powerpoint/2010/main" val="1326305052"/>
              </p:ext>
            </p:extLst>
          </p:nvPr>
        </p:nvGraphicFramePr>
        <p:xfrm>
          <a:off x="228600" y="203200"/>
          <a:ext cx="3323442" cy="1873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Right Arrow 20" descr="arrow pointing to concrete "/>
          <p:cNvSpPr/>
          <p:nvPr/>
        </p:nvSpPr>
        <p:spPr>
          <a:xfrm rot="8273815" flipH="1">
            <a:off x="28518" y="1641706"/>
            <a:ext cx="1081120" cy="50118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0925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descr="three part venn diagram: Abstract, concrete, representational"/>
          <p:cNvGraphicFramePr/>
          <p:nvPr>
            <p:extLst>
              <p:ext uri="{D42A27DB-BD31-4B8C-83A1-F6EECF244321}">
                <p14:modId xmlns:p14="http://schemas.microsoft.com/office/powerpoint/2010/main" val="299353199"/>
              </p:ext>
            </p:extLst>
          </p:nvPr>
        </p:nvGraphicFramePr>
        <p:xfrm>
          <a:off x="228600" y="203200"/>
          <a:ext cx="3323442" cy="1873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Right Arrow 20" descr="three part venn diagram: Abstract, concrete, representational"/>
          <p:cNvSpPr/>
          <p:nvPr/>
        </p:nvSpPr>
        <p:spPr>
          <a:xfrm rot="8273815" flipH="1">
            <a:off x="28518" y="1641706"/>
            <a:ext cx="1081120" cy="50118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07818" y="2620989"/>
            <a:ext cx="7007382"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https://youtu.be/5zsEG0RJSXI</a:t>
            </a:r>
            <a:endParaRPr lang="en-US" sz="2800" b="1" dirty="0">
              <a:solidFill>
                <a:srgbClr val="FF9300"/>
              </a:solidFill>
            </a:endParaRPr>
          </a:p>
        </p:txBody>
      </p:sp>
      <p:sp>
        <p:nvSpPr>
          <p:cNvPr id="2" name="Title 1" hidden="1">
            <a:extLst>
              <a:ext uri="{FF2B5EF4-FFF2-40B4-BE49-F238E27FC236}">
                <a16:creationId xmlns:a16="http://schemas.microsoft.com/office/drawing/2014/main" id="{64F7EDFD-56AE-40BD-ABCA-925C8A6C7C74}"/>
              </a:ext>
            </a:extLst>
          </p:cNvPr>
          <p:cNvSpPr>
            <a:spLocks noGrp="1"/>
          </p:cNvSpPr>
          <p:nvPr>
            <p:ph type="title"/>
          </p:nvPr>
        </p:nvSpPr>
        <p:spPr/>
        <p:txBody>
          <a:bodyPr/>
          <a:lstStyle/>
          <a:p>
            <a:r>
              <a:rPr lang="en-US" dirty="0"/>
              <a:t>Slide 56</a:t>
            </a:r>
          </a:p>
        </p:txBody>
      </p:sp>
    </p:spTree>
    <p:extLst>
      <p:ext uri="{BB962C8B-B14F-4D97-AF65-F5344CB8AC3E}">
        <p14:creationId xmlns:p14="http://schemas.microsoft.com/office/powerpoint/2010/main" val="21675109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70FC78DA-C2AA-46D7-BDCD-4BD28B0C3674}"/>
              </a:ext>
            </a:extLst>
          </p:cNvPr>
          <p:cNvSpPr>
            <a:spLocks noGrp="1"/>
          </p:cNvSpPr>
          <p:nvPr>
            <p:ph type="title"/>
          </p:nvPr>
        </p:nvSpPr>
        <p:spPr/>
        <p:txBody>
          <a:bodyPr/>
          <a:lstStyle/>
          <a:p>
            <a:r>
              <a:rPr lang="en-US" dirty="0"/>
              <a:t>Slide 57</a:t>
            </a:r>
          </a:p>
        </p:txBody>
      </p:sp>
      <p:sp>
        <p:nvSpPr>
          <p:cNvPr id="3" name="Content Placeholder 2"/>
          <p:cNvSpPr>
            <a:spLocks noGrp="1"/>
          </p:cNvSpPr>
          <p:nvPr>
            <p:ph idx="1"/>
          </p:nvPr>
        </p:nvSpPr>
        <p:spPr/>
        <p:txBody>
          <a:bodyPr/>
          <a:lstStyle/>
          <a:p>
            <a:r>
              <a:rPr lang="en-US" dirty="0"/>
              <a:t>Identify 10 concrete materials that you might want to use within intensive intervention.</a:t>
            </a:r>
          </a:p>
          <a:p>
            <a:endParaRPr lang="en-US" dirty="0"/>
          </a:p>
        </p:txBody>
      </p:sp>
      <p:sp>
        <p:nvSpPr>
          <p:cNvPr id="5" name="Title 1"/>
          <p:cNvSpPr txBox="1">
            <a:spLocks/>
          </p:cNvSpPr>
          <p:nvPr/>
        </p:nvSpPr>
        <p:spPr>
          <a:xfrm>
            <a:off x="1143000" y="256188"/>
            <a:ext cx="77724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t>Workbook Activity #5</a:t>
            </a:r>
          </a:p>
        </p:txBody>
      </p:sp>
      <p:pic>
        <p:nvPicPr>
          <p:cNvPr id="6" name="Picture 5" descr="workbook icon"/>
          <p:cNvPicPr>
            <a:picLocks noChangeAspect="1"/>
          </p:cNvPicPr>
          <p:nvPr/>
        </p:nvPicPr>
        <p:blipFill>
          <a:blip r:embed="rId2">
            <a:clrChange>
              <a:clrFrom>
                <a:srgbClr val="000000"/>
              </a:clrFrom>
              <a:clrTo>
                <a:srgbClr val="000000">
                  <a:alpha val="0"/>
                </a:srgbClr>
              </a:clrTo>
            </a:clrChange>
            <a:extLst/>
          </a:blip>
          <a:stretch>
            <a:fillRect/>
          </a:stretch>
        </p:blipFill>
        <p:spPr>
          <a:xfrm>
            <a:off x="228600" y="184949"/>
            <a:ext cx="914400" cy="873998"/>
          </a:xfrm>
          <a:prstGeom prst="rect">
            <a:avLst/>
          </a:prstGeom>
        </p:spPr>
      </p:pic>
    </p:spTree>
    <p:extLst>
      <p:ext uri="{BB962C8B-B14F-4D97-AF65-F5344CB8AC3E}">
        <p14:creationId xmlns:p14="http://schemas.microsoft.com/office/powerpoint/2010/main" val="4209059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encrypted-tbn0.google.com/images?q=tbn:ANd9GcSuK-LCVjcZ8G0kXmGSvJ3Lp-SOHLm0lzgSFsPtMN31kev1dnEyC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5294" y="4578985"/>
            <a:ext cx="2438400" cy="1371601"/>
          </a:xfrm>
          <a:prstGeom prst="rect">
            <a:avLst/>
          </a:prstGeom>
          <a:solidFill>
            <a:schemeClr val="bg1"/>
          </a:solidFill>
          <a:extLst/>
        </p:spPr>
      </p:pic>
      <p:sp>
        <p:nvSpPr>
          <p:cNvPr id="3" name="Title 2" hidden="1">
            <a:extLst>
              <a:ext uri="{FF2B5EF4-FFF2-40B4-BE49-F238E27FC236}">
                <a16:creationId xmlns:a16="http://schemas.microsoft.com/office/drawing/2014/main" id="{22AFF7F4-39B2-4F3C-9619-7906995ACE82}"/>
              </a:ext>
            </a:extLst>
          </p:cNvPr>
          <p:cNvSpPr>
            <a:spLocks noGrp="1"/>
          </p:cNvSpPr>
          <p:nvPr>
            <p:ph type="title"/>
          </p:nvPr>
        </p:nvSpPr>
        <p:spPr/>
        <p:txBody>
          <a:bodyPr/>
          <a:lstStyle/>
          <a:p>
            <a:r>
              <a:rPr lang="en-US" dirty="0"/>
              <a:t>Slide 58</a:t>
            </a:r>
          </a:p>
        </p:txBody>
      </p:sp>
      <p:sp>
        <p:nvSpPr>
          <p:cNvPr id="4" name="Content Placeholder 3"/>
          <p:cNvSpPr>
            <a:spLocks noGrp="1"/>
          </p:cNvSpPr>
          <p:nvPr>
            <p:ph idx="1"/>
          </p:nvPr>
        </p:nvSpPr>
        <p:spPr/>
        <p:txBody>
          <a:bodyPr/>
          <a:lstStyle/>
          <a:p>
            <a:r>
              <a:rPr lang="en-US" dirty="0"/>
              <a:t>Two-dimensional images</a:t>
            </a:r>
          </a:p>
        </p:txBody>
      </p:sp>
      <p:pic>
        <p:nvPicPr>
          <p:cNvPr id="6" name="Picture 5" descr="triangle with 90 angle"/>
          <p:cNvPicPr>
            <a:picLocks noChangeAspect="1"/>
          </p:cNvPicPr>
          <p:nvPr/>
        </p:nvPicPr>
        <p:blipFill>
          <a:blip r:embed="rId4"/>
          <a:stretch>
            <a:fillRect/>
          </a:stretch>
        </p:blipFill>
        <p:spPr>
          <a:xfrm>
            <a:off x="6333093" y="360821"/>
            <a:ext cx="2448036" cy="2451100"/>
          </a:xfrm>
          <a:prstGeom prst="rect">
            <a:avLst/>
          </a:prstGeom>
          <a:solidFill>
            <a:schemeClr val="bg1"/>
          </a:solidFill>
        </p:spPr>
      </p:pic>
      <p:pic>
        <p:nvPicPr>
          <p:cNvPr id="7" name="Picture 6" descr="clock"/>
          <p:cNvPicPr>
            <a:picLocks noChangeAspect="1"/>
          </p:cNvPicPr>
          <p:nvPr/>
        </p:nvPicPr>
        <p:blipFill>
          <a:blip r:embed="rId5"/>
          <a:stretch>
            <a:fillRect/>
          </a:stretch>
        </p:blipFill>
        <p:spPr>
          <a:xfrm>
            <a:off x="5893411" y="3305293"/>
            <a:ext cx="2286000" cy="2286000"/>
          </a:xfrm>
          <a:prstGeom prst="rect">
            <a:avLst/>
          </a:prstGeom>
          <a:solidFill>
            <a:schemeClr val="bg1"/>
          </a:solidFill>
        </p:spPr>
      </p:pic>
      <p:pic>
        <p:nvPicPr>
          <p:cNvPr id="17" name="Picture 16" descr="teddy bear"/>
          <p:cNvPicPr>
            <a:picLocks noChangeAspect="1"/>
          </p:cNvPicPr>
          <p:nvPr/>
        </p:nvPicPr>
        <p:blipFill>
          <a:blip r:embed="rId6">
            <a:extLst>
              <a:ext uri="{BEBA8EAE-BF5A-486C-A8C5-ECC9F3942E4B}">
                <a14:imgProps xmlns:a14="http://schemas.microsoft.com/office/drawing/2010/main">
                  <a14:imgLayer r:embed="rId7">
                    <a14:imgEffect>
                      <a14:backgroundRemoval t="3200" b="92800" l="4531" r="89968">
                        <a14:foregroundMark x1="47896" y1="23467" x2="33333" y2="26400"/>
                        <a14:foregroundMark x1="32686" y1="26133" x2="38511" y2="41600"/>
                        <a14:foregroundMark x1="37540" y1="41867" x2="67638" y2="41600"/>
                        <a14:foregroundMark x1="66990" y1="41600" x2="61165" y2="22933"/>
                        <a14:foregroundMark x1="61165" y1="23200" x2="47249" y2="23467"/>
                        <a14:foregroundMark x1="47249" y1="23733" x2="47249" y2="23733"/>
                        <a14:foregroundMark x1="47249" y1="23733" x2="47249" y2="23733"/>
                        <a14:foregroundMark x1="74757" y1="63200" x2="80583" y2="72800"/>
                        <a14:foregroundMark x1="80583" y1="73067" x2="75728" y2="82933"/>
                        <a14:foregroundMark x1="75728" y1="82667" x2="65372" y2="86933"/>
                        <a14:foregroundMark x1="65372" y1="86933" x2="49838" y2="81333"/>
                        <a14:foregroundMark x1="49838" y1="81333" x2="30097" y2="86400"/>
                        <a14:foregroundMark x1="29773" y1="86400" x2="17476" y2="80267"/>
                        <a14:foregroundMark x1="18123" y1="80267" x2="17476" y2="68800"/>
                        <a14:foregroundMark x1="17799" y1="68533" x2="25243" y2="60000"/>
                        <a14:foregroundMark x1="25243" y1="60000" x2="74757" y2="63467"/>
                        <a14:foregroundMark x1="69903" y1="60267" x2="69903" y2="60267"/>
                        <a14:foregroundMark x1="43366" y1="28800" x2="43366" y2="28800"/>
                        <a14:foregroundMark x1="35599" y1="34133" x2="63430" y2="31733"/>
                        <a14:foregroundMark x1="55663" y1="32000" x2="57605" y2="42667"/>
                        <a14:foregroundMark x1="67638" y1="63467" x2="65372" y2="86133"/>
                        <a14:foregroundMark x1="31068" y1="60267" x2="31392" y2="85600"/>
                      </a14:backgroundRemoval>
                    </a14:imgEffect>
                  </a14:imgLayer>
                </a14:imgProps>
              </a:ext>
            </a:extLst>
          </a:blip>
          <a:stretch>
            <a:fillRect/>
          </a:stretch>
        </p:blipFill>
        <p:spPr>
          <a:xfrm>
            <a:off x="164537" y="2827957"/>
            <a:ext cx="1019175" cy="1236863"/>
          </a:xfrm>
          <a:prstGeom prst="rect">
            <a:avLst/>
          </a:prstGeom>
        </p:spPr>
      </p:pic>
      <p:pic>
        <p:nvPicPr>
          <p:cNvPr id="19" name="Picture 18" descr="teddy bear"/>
          <p:cNvPicPr>
            <a:picLocks noChangeAspect="1"/>
          </p:cNvPicPr>
          <p:nvPr/>
        </p:nvPicPr>
        <p:blipFill>
          <a:blip r:embed="rId6">
            <a:extLst>
              <a:ext uri="{BEBA8EAE-BF5A-486C-A8C5-ECC9F3942E4B}">
                <a14:imgProps xmlns:a14="http://schemas.microsoft.com/office/drawing/2010/main">
                  <a14:imgLayer r:embed="rId7">
                    <a14:imgEffect>
                      <a14:backgroundRemoval t="3200" b="92800" l="4531" r="89968">
                        <a14:foregroundMark x1="47896" y1="23467" x2="33333" y2="26400"/>
                        <a14:foregroundMark x1="32686" y1="26133" x2="38511" y2="41600"/>
                        <a14:foregroundMark x1="37540" y1="41867" x2="67638" y2="41600"/>
                        <a14:foregroundMark x1="66990" y1="41600" x2="61165" y2="22933"/>
                        <a14:foregroundMark x1="61165" y1="23200" x2="47249" y2="23467"/>
                        <a14:foregroundMark x1="47249" y1="23733" x2="47249" y2="23733"/>
                        <a14:foregroundMark x1="47249" y1="23733" x2="47249" y2="23733"/>
                        <a14:foregroundMark x1="74757" y1="63200" x2="80583" y2="72800"/>
                        <a14:foregroundMark x1="80583" y1="73067" x2="75728" y2="82933"/>
                        <a14:foregroundMark x1="75728" y1="82667" x2="65372" y2="86933"/>
                        <a14:foregroundMark x1="65372" y1="86933" x2="49838" y2="81333"/>
                        <a14:foregroundMark x1="49838" y1="81333" x2="30097" y2="86400"/>
                        <a14:foregroundMark x1="29773" y1="86400" x2="17476" y2="80267"/>
                        <a14:foregroundMark x1="18123" y1="80267" x2="17476" y2="68800"/>
                        <a14:foregroundMark x1="17799" y1="68533" x2="25243" y2="60000"/>
                        <a14:foregroundMark x1="25243" y1="60000" x2="74757" y2="63467"/>
                        <a14:foregroundMark x1="69903" y1="60267" x2="69903" y2="60267"/>
                        <a14:foregroundMark x1="43366" y1="28800" x2="43366" y2="28800"/>
                        <a14:foregroundMark x1="35599" y1="34133" x2="63430" y2="31733"/>
                        <a14:foregroundMark x1="55663" y1="32000" x2="57605" y2="42667"/>
                        <a14:foregroundMark x1="67638" y1="63467" x2="65372" y2="86133"/>
                        <a14:foregroundMark x1="31068" y1="60267" x2="31392" y2="85600"/>
                      </a14:backgroundRemoval>
                    </a14:imgEffect>
                  </a14:imgLayer>
                </a14:imgProps>
              </a:ext>
            </a:extLst>
          </a:blip>
          <a:stretch>
            <a:fillRect/>
          </a:stretch>
        </p:blipFill>
        <p:spPr>
          <a:xfrm>
            <a:off x="1002894" y="2839197"/>
            <a:ext cx="1019175" cy="1236863"/>
          </a:xfrm>
          <a:prstGeom prst="rect">
            <a:avLst/>
          </a:prstGeom>
        </p:spPr>
      </p:pic>
      <p:pic>
        <p:nvPicPr>
          <p:cNvPr id="20" name="Picture 19" descr="teddy bear"/>
          <p:cNvPicPr>
            <a:picLocks noChangeAspect="1"/>
          </p:cNvPicPr>
          <p:nvPr/>
        </p:nvPicPr>
        <p:blipFill>
          <a:blip r:embed="rId6">
            <a:extLst>
              <a:ext uri="{BEBA8EAE-BF5A-486C-A8C5-ECC9F3942E4B}">
                <a14:imgProps xmlns:a14="http://schemas.microsoft.com/office/drawing/2010/main">
                  <a14:imgLayer r:embed="rId7">
                    <a14:imgEffect>
                      <a14:backgroundRemoval t="3200" b="92800" l="4531" r="89968">
                        <a14:foregroundMark x1="47896" y1="23467" x2="33333" y2="26400"/>
                        <a14:foregroundMark x1="32686" y1="26133" x2="38511" y2="41600"/>
                        <a14:foregroundMark x1="37540" y1="41867" x2="67638" y2="41600"/>
                        <a14:foregroundMark x1="66990" y1="41600" x2="61165" y2="22933"/>
                        <a14:foregroundMark x1="61165" y1="23200" x2="47249" y2="23467"/>
                        <a14:foregroundMark x1="47249" y1="23733" x2="47249" y2="23733"/>
                        <a14:foregroundMark x1="47249" y1="23733" x2="47249" y2="23733"/>
                        <a14:foregroundMark x1="74757" y1="63200" x2="80583" y2="72800"/>
                        <a14:foregroundMark x1="80583" y1="73067" x2="75728" y2="82933"/>
                        <a14:foregroundMark x1="75728" y1="82667" x2="65372" y2="86933"/>
                        <a14:foregroundMark x1="65372" y1="86933" x2="49838" y2="81333"/>
                        <a14:foregroundMark x1="49838" y1="81333" x2="30097" y2="86400"/>
                        <a14:foregroundMark x1="29773" y1="86400" x2="17476" y2="80267"/>
                        <a14:foregroundMark x1="18123" y1="80267" x2="17476" y2="68800"/>
                        <a14:foregroundMark x1="17799" y1="68533" x2="25243" y2="60000"/>
                        <a14:foregroundMark x1="25243" y1="60000" x2="74757" y2="63467"/>
                        <a14:foregroundMark x1="69903" y1="60267" x2="69903" y2="60267"/>
                        <a14:foregroundMark x1="43366" y1="28800" x2="43366" y2="28800"/>
                        <a14:foregroundMark x1="35599" y1="34133" x2="63430" y2="31733"/>
                        <a14:foregroundMark x1="55663" y1="32000" x2="57605" y2="42667"/>
                        <a14:foregroundMark x1="67638" y1="63467" x2="65372" y2="86133"/>
                        <a14:foregroundMark x1="31068" y1="60267" x2="31392" y2="85600"/>
                      </a14:backgroundRemoval>
                    </a14:imgEffect>
                  </a14:imgLayer>
                </a14:imgProps>
              </a:ext>
            </a:extLst>
          </a:blip>
          <a:stretch>
            <a:fillRect/>
          </a:stretch>
        </p:blipFill>
        <p:spPr>
          <a:xfrm>
            <a:off x="2173718" y="2827957"/>
            <a:ext cx="1019175" cy="1236863"/>
          </a:xfrm>
          <a:prstGeom prst="rect">
            <a:avLst/>
          </a:prstGeom>
        </p:spPr>
      </p:pic>
      <p:pic>
        <p:nvPicPr>
          <p:cNvPr id="21" name="Picture 20" descr="teddy bear"/>
          <p:cNvPicPr>
            <a:picLocks noChangeAspect="1"/>
          </p:cNvPicPr>
          <p:nvPr/>
        </p:nvPicPr>
        <p:blipFill>
          <a:blip r:embed="rId6">
            <a:extLst>
              <a:ext uri="{BEBA8EAE-BF5A-486C-A8C5-ECC9F3942E4B}">
                <a14:imgProps xmlns:a14="http://schemas.microsoft.com/office/drawing/2010/main">
                  <a14:imgLayer r:embed="rId7">
                    <a14:imgEffect>
                      <a14:backgroundRemoval t="3200" b="92800" l="4531" r="89968">
                        <a14:foregroundMark x1="47896" y1="23467" x2="33333" y2="26400"/>
                        <a14:foregroundMark x1="32686" y1="26133" x2="38511" y2="41600"/>
                        <a14:foregroundMark x1="37540" y1="41867" x2="67638" y2="41600"/>
                        <a14:foregroundMark x1="66990" y1="41600" x2="61165" y2="22933"/>
                        <a14:foregroundMark x1="61165" y1="23200" x2="47249" y2="23467"/>
                        <a14:foregroundMark x1="47249" y1="23733" x2="47249" y2="23733"/>
                        <a14:foregroundMark x1="47249" y1="23733" x2="47249" y2="23733"/>
                        <a14:foregroundMark x1="74757" y1="63200" x2="80583" y2="72800"/>
                        <a14:foregroundMark x1="80583" y1="73067" x2="75728" y2="82933"/>
                        <a14:foregroundMark x1="75728" y1="82667" x2="65372" y2="86933"/>
                        <a14:foregroundMark x1="65372" y1="86933" x2="49838" y2="81333"/>
                        <a14:foregroundMark x1="49838" y1="81333" x2="30097" y2="86400"/>
                        <a14:foregroundMark x1="29773" y1="86400" x2="17476" y2="80267"/>
                        <a14:foregroundMark x1="18123" y1="80267" x2="17476" y2="68800"/>
                        <a14:foregroundMark x1="17799" y1="68533" x2="25243" y2="60000"/>
                        <a14:foregroundMark x1="25243" y1="60000" x2="74757" y2="63467"/>
                        <a14:foregroundMark x1="69903" y1="60267" x2="69903" y2="60267"/>
                        <a14:foregroundMark x1="43366" y1="28800" x2="43366" y2="28800"/>
                        <a14:foregroundMark x1="35599" y1="34133" x2="63430" y2="31733"/>
                        <a14:foregroundMark x1="55663" y1="32000" x2="57605" y2="42667"/>
                        <a14:foregroundMark x1="67638" y1="63467" x2="65372" y2="86133"/>
                        <a14:foregroundMark x1="31068" y1="60267" x2="31392" y2="85600"/>
                      </a14:backgroundRemoval>
                    </a14:imgEffect>
                  </a14:imgLayer>
                </a14:imgProps>
              </a:ext>
            </a:extLst>
          </a:blip>
          <a:stretch>
            <a:fillRect/>
          </a:stretch>
        </p:blipFill>
        <p:spPr>
          <a:xfrm>
            <a:off x="3012075" y="2839197"/>
            <a:ext cx="1019175" cy="1236863"/>
          </a:xfrm>
          <a:prstGeom prst="rect">
            <a:avLst/>
          </a:prstGeom>
        </p:spPr>
      </p:pic>
      <p:pic>
        <p:nvPicPr>
          <p:cNvPr id="22" name="Picture 21" descr="teddy bear"/>
          <p:cNvPicPr>
            <a:picLocks noChangeAspect="1"/>
          </p:cNvPicPr>
          <p:nvPr/>
        </p:nvPicPr>
        <p:blipFill>
          <a:blip r:embed="rId6">
            <a:extLst>
              <a:ext uri="{BEBA8EAE-BF5A-486C-A8C5-ECC9F3942E4B}">
                <a14:imgProps xmlns:a14="http://schemas.microsoft.com/office/drawing/2010/main">
                  <a14:imgLayer r:embed="rId7">
                    <a14:imgEffect>
                      <a14:backgroundRemoval t="3200" b="92800" l="4531" r="89968">
                        <a14:foregroundMark x1="47896" y1="23467" x2="33333" y2="26400"/>
                        <a14:foregroundMark x1="32686" y1="26133" x2="38511" y2="41600"/>
                        <a14:foregroundMark x1="37540" y1="41867" x2="67638" y2="41600"/>
                        <a14:foregroundMark x1="66990" y1="41600" x2="61165" y2="22933"/>
                        <a14:foregroundMark x1="61165" y1="23200" x2="47249" y2="23467"/>
                        <a14:foregroundMark x1="47249" y1="23733" x2="47249" y2="23733"/>
                        <a14:foregroundMark x1="47249" y1="23733" x2="47249" y2="23733"/>
                        <a14:foregroundMark x1="74757" y1="63200" x2="80583" y2="72800"/>
                        <a14:foregroundMark x1="80583" y1="73067" x2="75728" y2="82933"/>
                        <a14:foregroundMark x1="75728" y1="82667" x2="65372" y2="86933"/>
                        <a14:foregroundMark x1="65372" y1="86933" x2="49838" y2="81333"/>
                        <a14:foregroundMark x1="49838" y1="81333" x2="30097" y2="86400"/>
                        <a14:foregroundMark x1="29773" y1="86400" x2="17476" y2="80267"/>
                        <a14:foregroundMark x1="18123" y1="80267" x2="17476" y2="68800"/>
                        <a14:foregroundMark x1="17799" y1="68533" x2="25243" y2="60000"/>
                        <a14:foregroundMark x1="25243" y1="60000" x2="74757" y2="63467"/>
                        <a14:foregroundMark x1="69903" y1="60267" x2="69903" y2="60267"/>
                        <a14:foregroundMark x1="43366" y1="28800" x2="43366" y2="28800"/>
                        <a14:foregroundMark x1="35599" y1="34133" x2="63430" y2="31733"/>
                        <a14:foregroundMark x1="55663" y1="32000" x2="57605" y2="42667"/>
                        <a14:foregroundMark x1="67638" y1="63467" x2="65372" y2="86133"/>
                        <a14:foregroundMark x1="31068" y1="60267" x2="31392" y2="85600"/>
                      </a14:backgroundRemoval>
                    </a14:imgEffect>
                  </a14:imgLayer>
                </a14:imgProps>
              </a:ext>
            </a:extLst>
          </a:blip>
          <a:stretch>
            <a:fillRect/>
          </a:stretch>
        </p:blipFill>
        <p:spPr>
          <a:xfrm>
            <a:off x="3850431" y="2839197"/>
            <a:ext cx="1019175" cy="1236863"/>
          </a:xfrm>
          <a:prstGeom prst="rect">
            <a:avLst/>
          </a:prstGeom>
        </p:spPr>
      </p:pic>
      <p:graphicFrame>
        <p:nvGraphicFramePr>
          <p:cNvPr id="24" name="Diagram 23" descr="three part venn diagram: Abstract, concrete, representational"/>
          <p:cNvGraphicFramePr/>
          <p:nvPr>
            <p:extLst>
              <p:ext uri="{D42A27DB-BD31-4B8C-83A1-F6EECF244321}">
                <p14:modId xmlns:p14="http://schemas.microsoft.com/office/powerpoint/2010/main" val="3209938038"/>
              </p:ext>
            </p:extLst>
          </p:nvPr>
        </p:nvGraphicFramePr>
        <p:xfrm>
          <a:off x="228600" y="203200"/>
          <a:ext cx="3323442" cy="18730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5" name="Right Arrow 24" descr="arrow pointing to representational "/>
          <p:cNvSpPr/>
          <p:nvPr/>
        </p:nvSpPr>
        <p:spPr>
          <a:xfrm rot="2511063" flipH="1">
            <a:off x="3011481" y="1591497"/>
            <a:ext cx="1081120" cy="50118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8542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Diagram 23" descr="three part venn diagram: Abstract, concrete, representational"/>
          <p:cNvGraphicFramePr/>
          <p:nvPr>
            <p:extLst>
              <p:ext uri="{D42A27DB-BD31-4B8C-83A1-F6EECF244321}">
                <p14:modId xmlns:p14="http://schemas.microsoft.com/office/powerpoint/2010/main" val="2308467047"/>
              </p:ext>
            </p:extLst>
          </p:nvPr>
        </p:nvGraphicFramePr>
        <p:xfrm>
          <a:off x="228600" y="203200"/>
          <a:ext cx="3323442" cy="1873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Right Arrow 24" descr="arrow pointing towards representational "/>
          <p:cNvSpPr/>
          <p:nvPr/>
        </p:nvSpPr>
        <p:spPr>
          <a:xfrm rot="2511063" flipH="1">
            <a:off x="3011481" y="1591497"/>
            <a:ext cx="1081120" cy="50118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7818" y="2620989"/>
            <a:ext cx="7531638"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https://youtu.be/v5z5eyuHCT4</a:t>
            </a:r>
            <a:endParaRPr lang="en-US" sz="2800" b="1" dirty="0">
              <a:solidFill>
                <a:srgbClr val="FF9300"/>
              </a:solidFill>
            </a:endParaRPr>
          </a:p>
        </p:txBody>
      </p:sp>
      <p:sp>
        <p:nvSpPr>
          <p:cNvPr id="2" name="Title 1" hidden="1">
            <a:extLst>
              <a:ext uri="{FF2B5EF4-FFF2-40B4-BE49-F238E27FC236}">
                <a16:creationId xmlns:a16="http://schemas.microsoft.com/office/drawing/2014/main" id="{0DAFEA44-5017-46AF-A3A2-A41A4CD4AD80}"/>
              </a:ext>
            </a:extLst>
          </p:cNvPr>
          <p:cNvSpPr>
            <a:spLocks noGrp="1"/>
          </p:cNvSpPr>
          <p:nvPr>
            <p:ph type="title"/>
          </p:nvPr>
        </p:nvSpPr>
        <p:spPr/>
        <p:txBody>
          <a:bodyPr/>
          <a:lstStyle/>
          <a:p>
            <a:r>
              <a:rPr lang="en-US" dirty="0"/>
              <a:t>Slide 59</a:t>
            </a:r>
          </a:p>
        </p:txBody>
      </p:sp>
    </p:spTree>
    <p:extLst>
      <p:ext uri="{BB962C8B-B14F-4D97-AF65-F5344CB8AC3E}">
        <p14:creationId xmlns:p14="http://schemas.microsoft.com/office/powerpoint/2010/main" val="3181926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a:t>
            </a:r>
          </a:p>
        </p:txBody>
      </p:sp>
      <p:sp>
        <p:nvSpPr>
          <p:cNvPr id="3" name="Content Placeholder 2"/>
          <p:cNvSpPr>
            <a:spLocks noGrp="1"/>
          </p:cNvSpPr>
          <p:nvPr>
            <p:ph idx="1"/>
          </p:nvPr>
        </p:nvSpPr>
        <p:spPr>
          <a:xfrm>
            <a:off x="228600" y="817123"/>
            <a:ext cx="8686800" cy="5267543"/>
          </a:xfrm>
        </p:spPr>
        <p:txBody>
          <a:bodyPr/>
          <a:lstStyle/>
          <a:p>
            <a:pPr>
              <a:buClr>
                <a:srgbClr val="FF9300"/>
              </a:buClr>
            </a:pPr>
            <a:r>
              <a:rPr lang="en-US" dirty="0"/>
              <a:t>PART 2: How should multiple representations be used within intensive intervention?</a:t>
            </a:r>
          </a:p>
          <a:p>
            <a:endParaRPr lang="en-US" dirty="0"/>
          </a:p>
          <a:p>
            <a:endParaRPr lang="en-US" dirty="0"/>
          </a:p>
          <a:p>
            <a:r>
              <a:rPr lang="en-US" dirty="0"/>
              <a:t>	</a:t>
            </a:r>
          </a:p>
          <a:p>
            <a:endParaRPr lang="en-US" dirty="0"/>
          </a:p>
          <a:p>
            <a:endParaRPr lang="en-US" dirty="0"/>
          </a:p>
          <a:p>
            <a:endParaRPr lang="en-US" dirty="0"/>
          </a:p>
          <a:p>
            <a:endParaRPr lang="en-US" dirty="0"/>
          </a:p>
        </p:txBody>
      </p:sp>
      <p:sp>
        <p:nvSpPr>
          <p:cNvPr id="4" name="Content Placeholder 2"/>
          <p:cNvSpPr txBox="1">
            <a:spLocks/>
          </p:cNvSpPr>
          <p:nvPr/>
        </p:nvSpPr>
        <p:spPr>
          <a:xfrm>
            <a:off x="993936" y="1692612"/>
            <a:ext cx="7823494" cy="4392053"/>
          </a:xfrm>
          <a:prstGeom prst="rect">
            <a:avLst/>
          </a:prstGeom>
          <a:ln>
            <a:noFill/>
          </a:ln>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Identify concrete materials you could use</a:t>
            </a:r>
          </a:p>
          <a:p>
            <a:endParaRPr lang="en-US" dirty="0"/>
          </a:p>
          <a:p>
            <a:r>
              <a:rPr lang="en-US" dirty="0"/>
              <a:t>Identify virtual representations you could use</a:t>
            </a:r>
          </a:p>
          <a:p>
            <a:endParaRPr lang="en-US" dirty="0"/>
          </a:p>
          <a:p>
            <a:r>
              <a:rPr lang="en-US" dirty="0"/>
              <a:t>Determine concrete, representational, and abstract activities to help a student</a:t>
            </a:r>
          </a:p>
          <a:p>
            <a:endParaRPr lang="en-US" dirty="0"/>
          </a:p>
          <a:p>
            <a:r>
              <a:rPr lang="en-US" dirty="0"/>
              <a:t>Share concrete or representational things you use</a:t>
            </a:r>
          </a:p>
          <a:p>
            <a:endParaRPr lang="en-US" dirty="0"/>
          </a:p>
        </p:txBody>
      </p:sp>
      <p:pic>
        <p:nvPicPr>
          <p:cNvPr id="6" name="Picture 5" descr="journal icon"/>
          <p:cNvPicPr>
            <a:picLocks noChangeAspect="1"/>
          </p:cNvPicPr>
          <p:nvPr/>
        </p:nvPicPr>
        <p:blipFill>
          <a:blip r:embed="rId2">
            <a:clrChange>
              <a:clrFrom>
                <a:srgbClr val="000000"/>
              </a:clrFrom>
              <a:clrTo>
                <a:srgbClr val="000000">
                  <a:alpha val="0"/>
                </a:srgbClr>
              </a:clrTo>
            </a:clrChange>
          </a:blip>
          <a:stretch>
            <a:fillRect/>
          </a:stretch>
        </p:blipFill>
        <p:spPr>
          <a:xfrm>
            <a:off x="297284" y="2538205"/>
            <a:ext cx="765336" cy="731520"/>
          </a:xfrm>
          <a:prstGeom prst="rect">
            <a:avLst/>
          </a:prstGeom>
        </p:spPr>
      </p:pic>
      <p:pic>
        <p:nvPicPr>
          <p:cNvPr id="11" name="Picture 10" descr="journal icon"/>
          <p:cNvPicPr>
            <a:picLocks noChangeAspect="1"/>
          </p:cNvPicPr>
          <p:nvPr/>
        </p:nvPicPr>
        <p:blipFill>
          <a:blip r:embed="rId2">
            <a:clrChange>
              <a:clrFrom>
                <a:srgbClr val="000000"/>
              </a:clrFrom>
              <a:clrTo>
                <a:srgbClr val="000000">
                  <a:alpha val="0"/>
                </a:srgbClr>
              </a:clrTo>
            </a:clrChange>
          </a:blip>
          <a:stretch>
            <a:fillRect/>
          </a:stretch>
        </p:blipFill>
        <p:spPr>
          <a:xfrm>
            <a:off x="297284" y="1622601"/>
            <a:ext cx="765336" cy="731520"/>
          </a:xfrm>
          <a:prstGeom prst="rect">
            <a:avLst/>
          </a:prstGeom>
        </p:spPr>
      </p:pic>
      <p:pic>
        <p:nvPicPr>
          <p:cNvPr id="8" name="Picture 7" descr="video icon"/>
          <p:cNvPicPr>
            <a:picLocks noChangeAspect="1"/>
          </p:cNvPicPr>
          <p:nvPr/>
        </p:nvPicPr>
        <p:blipFill>
          <a:blip r:embed="rId3"/>
          <a:stretch>
            <a:fillRect/>
          </a:stretch>
        </p:blipFill>
        <p:spPr>
          <a:xfrm>
            <a:off x="64934" y="3585145"/>
            <a:ext cx="710000" cy="731520"/>
          </a:xfrm>
          <a:prstGeom prst="rect">
            <a:avLst/>
          </a:prstGeom>
        </p:spPr>
      </p:pic>
      <p:pic>
        <p:nvPicPr>
          <p:cNvPr id="10" name="Picture 9" descr="journal icon"/>
          <p:cNvPicPr>
            <a:picLocks noChangeAspect="1"/>
          </p:cNvPicPr>
          <p:nvPr/>
        </p:nvPicPr>
        <p:blipFill>
          <a:blip r:embed="rId2">
            <a:clrChange>
              <a:clrFrom>
                <a:srgbClr val="000000"/>
              </a:clrFrom>
              <a:clrTo>
                <a:srgbClr val="000000">
                  <a:alpha val="0"/>
                </a:srgbClr>
              </a:clrTo>
            </a:clrChange>
          </a:blip>
          <a:stretch>
            <a:fillRect/>
          </a:stretch>
        </p:blipFill>
        <p:spPr>
          <a:xfrm>
            <a:off x="392266" y="3803521"/>
            <a:ext cx="765336" cy="731520"/>
          </a:xfrm>
          <a:prstGeom prst="rect">
            <a:avLst/>
          </a:prstGeom>
        </p:spPr>
      </p:pic>
      <p:pic>
        <p:nvPicPr>
          <p:cNvPr id="12" name="Picture 11" descr="discussion icon"/>
          <p:cNvPicPr>
            <a:picLocks noChangeAspect="1"/>
          </p:cNvPicPr>
          <p:nvPr/>
        </p:nvPicPr>
        <p:blipFill>
          <a:blip r:embed="rId4">
            <a:extLst>
              <a:ext uri="{BEBA8EAE-BF5A-486C-A8C5-ECC9F3942E4B}">
                <a14:imgProps xmlns:a14="http://schemas.microsoft.com/office/drawing/2010/main">
                  <a14:imgLayer r:embed="rId5">
                    <a14:imgEffect>
                      <a14:backgroundRemoval t="0" b="98913" l="0" r="100000"/>
                    </a14:imgEffect>
                  </a14:imgLayer>
                </a14:imgProps>
              </a:ext>
            </a:extLst>
          </a:blip>
          <a:stretch>
            <a:fillRect/>
          </a:stretch>
        </p:blipFill>
        <p:spPr>
          <a:xfrm>
            <a:off x="148220" y="4879238"/>
            <a:ext cx="914400" cy="886827"/>
          </a:xfrm>
          <a:prstGeom prst="rect">
            <a:avLst/>
          </a:prstGeom>
        </p:spPr>
      </p:pic>
    </p:spTree>
    <p:extLst>
      <p:ext uri="{BB962C8B-B14F-4D97-AF65-F5344CB8AC3E}">
        <p14:creationId xmlns:p14="http://schemas.microsoft.com/office/powerpoint/2010/main" val="623062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C4B33248-55FA-4ACB-AD34-B5421BF11A9B}"/>
              </a:ext>
            </a:extLst>
          </p:cNvPr>
          <p:cNvSpPr>
            <a:spLocks noGrp="1"/>
          </p:cNvSpPr>
          <p:nvPr>
            <p:ph type="title"/>
          </p:nvPr>
        </p:nvSpPr>
        <p:spPr/>
        <p:txBody>
          <a:bodyPr/>
          <a:lstStyle/>
          <a:p>
            <a:r>
              <a:rPr lang="en-US" dirty="0"/>
              <a:t>Slide 60</a:t>
            </a:r>
          </a:p>
        </p:txBody>
      </p:sp>
      <p:sp>
        <p:nvSpPr>
          <p:cNvPr id="3" name="Content Placeholder 2"/>
          <p:cNvSpPr>
            <a:spLocks noGrp="1"/>
          </p:cNvSpPr>
          <p:nvPr>
            <p:ph idx="1"/>
          </p:nvPr>
        </p:nvSpPr>
        <p:spPr/>
        <p:txBody>
          <a:bodyPr/>
          <a:lstStyle/>
          <a:p>
            <a:r>
              <a:rPr lang="en-US" dirty="0"/>
              <a:t>Identify 10 virtual representations that you might want to use within intensive intervention.</a:t>
            </a:r>
          </a:p>
          <a:p>
            <a:endParaRPr lang="en-US" dirty="0"/>
          </a:p>
          <a:p>
            <a:r>
              <a:rPr lang="en-US" dirty="0"/>
              <a:t>You might want to check out the National Library for Virtual Manipulatives!</a:t>
            </a:r>
          </a:p>
          <a:p>
            <a:endParaRPr lang="en-US" dirty="0"/>
          </a:p>
        </p:txBody>
      </p:sp>
      <p:sp>
        <p:nvSpPr>
          <p:cNvPr id="5" name="Title 1"/>
          <p:cNvSpPr txBox="1">
            <a:spLocks/>
          </p:cNvSpPr>
          <p:nvPr/>
        </p:nvSpPr>
        <p:spPr>
          <a:xfrm>
            <a:off x="1143000" y="256188"/>
            <a:ext cx="77724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t>Workbook Activity #6</a:t>
            </a:r>
          </a:p>
        </p:txBody>
      </p:sp>
      <p:pic>
        <p:nvPicPr>
          <p:cNvPr id="6" name="Picture 5" descr="workbook icon"/>
          <p:cNvPicPr>
            <a:picLocks noChangeAspect="1"/>
          </p:cNvPicPr>
          <p:nvPr/>
        </p:nvPicPr>
        <p:blipFill>
          <a:blip r:embed="rId2">
            <a:clrChange>
              <a:clrFrom>
                <a:srgbClr val="000000"/>
              </a:clrFrom>
              <a:clrTo>
                <a:srgbClr val="000000">
                  <a:alpha val="0"/>
                </a:srgbClr>
              </a:clrTo>
            </a:clrChange>
            <a:extLst/>
          </a:blip>
          <a:stretch>
            <a:fillRect/>
          </a:stretch>
        </p:blipFill>
        <p:spPr>
          <a:xfrm>
            <a:off x="228600" y="184949"/>
            <a:ext cx="914400" cy="873998"/>
          </a:xfrm>
          <a:prstGeom prst="rect">
            <a:avLst/>
          </a:prstGeom>
        </p:spPr>
      </p:pic>
    </p:spTree>
    <p:extLst>
      <p:ext uri="{BB962C8B-B14F-4D97-AF65-F5344CB8AC3E}">
        <p14:creationId xmlns:p14="http://schemas.microsoft.com/office/powerpoint/2010/main" val="34564465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34F7C72F-DC83-41FB-8D44-D49B897845A6}"/>
              </a:ext>
            </a:extLst>
          </p:cNvPr>
          <p:cNvSpPr>
            <a:spLocks noGrp="1"/>
          </p:cNvSpPr>
          <p:nvPr>
            <p:ph type="title"/>
          </p:nvPr>
        </p:nvSpPr>
        <p:spPr/>
        <p:txBody>
          <a:bodyPr/>
          <a:lstStyle/>
          <a:p>
            <a:r>
              <a:rPr lang="en-US" dirty="0"/>
              <a:t>Slide 61</a:t>
            </a:r>
          </a:p>
        </p:txBody>
      </p:sp>
      <p:sp>
        <p:nvSpPr>
          <p:cNvPr id="4" name="Content Placeholder 3"/>
          <p:cNvSpPr>
            <a:spLocks noGrp="1"/>
          </p:cNvSpPr>
          <p:nvPr>
            <p:ph idx="1"/>
          </p:nvPr>
        </p:nvSpPr>
        <p:spPr/>
        <p:txBody>
          <a:bodyPr/>
          <a:lstStyle/>
          <a:p>
            <a:r>
              <a:rPr lang="en-US" dirty="0"/>
              <a:t>Numerals and symbols</a:t>
            </a:r>
          </a:p>
        </p:txBody>
      </p:sp>
      <p:graphicFrame>
        <p:nvGraphicFramePr>
          <p:cNvPr id="20" name="Diagram 19" descr="three part venn diagram: Abstract, concrete, representational"/>
          <p:cNvGraphicFramePr/>
          <p:nvPr>
            <p:extLst>
              <p:ext uri="{D42A27DB-BD31-4B8C-83A1-F6EECF244321}">
                <p14:modId xmlns:p14="http://schemas.microsoft.com/office/powerpoint/2010/main" val="755767414"/>
              </p:ext>
            </p:extLst>
          </p:nvPr>
        </p:nvGraphicFramePr>
        <p:xfrm>
          <a:off x="228600" y="203200"/>
          <a:ext cx="3323442" cy="1873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Right Arrow 20" descr="pointing towards abstract"/>
          <p:cNvSpPr/>
          <p:nvPr/>
        </p:nvSpPr>
        <p:spPr>
          <a:xfrm rot="12695587" flipH="1">
            <a:off x="580236" y="63500"/>
            <a:ext cx="1081120" cy="50118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C183D7F6-B498-43B3-948B-1728B52AA6E4}">
                <adec:decorative xmlns:adec="http://schemas.microsoft.com/office/drawing/2017/decorative" val="1"/>
              </a:ext>
            </a:extLst>
          </p:cNvPr>
          <p:cNvSpPr/>
          <p:nvPr/>
        </p:nvSpPr>
        <p:spPr>
          <a:xfrm>
            <a:off x="529070" y="2959100"/>
            <a:ext cx="8018030" cy="2870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6527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descr="three part venn diagram: Abstract, concrete, representational"/>
          <p:cNvGraphicFramePr/>
          <p:nvPr>
            <p:extLst>
              <p:ext uri="{D42A27DB-BD31-4B8C-83A1-F6EECF244321}">
                <p14:modId xmlns:p14="http://schemas.microsoft.com/office/powerpoint/2010/main" val="3686305771"/>
              </p:ext>
            </p:extLst>
          </p:nvPr>
        </p:nvGraphicFramePr>
        <p:xfrm>
          <a:off x="228600" y="203200"/>
          <a:ext cx="3323442" cy="1873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Right Arrow 20" descr="arrow pointing towards abstract"/>
          <p:cNvSpPr/>
          <p:nvPr/>
        </p:nvSpPr>
        <p:spPr>
          <a:xfrm rot="12695587" flipH="1">
            <a:off x="580236" y="63500"/>
            <a:ext cx="1081120" cy="50118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600" y="2566668"/>
            <a:ext cx="7586472"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https://youtu.be/a6_keAz1WzU</a:t>
            </a:r>
            <a:endParaRPr lang="en-US" sz="2800" b="1" dirty="0">
              <a:solidFill>
                <a:srgbClr val="FF9300"/>
              </a:solidFill>
            </a:endParaRPr>
          </a:p>
        </p:txBody>
      </p:sp>
      <p:sp>
        <p:nvSpPr>
          <p:cNvPr id="2" name="Title 1" hidden="1">
            <a:extLst>
              <a:ext uri="{FF2B5EF4-FFF2-40B4-BE49-F238E27FC236}">
                <a16:creationId xmlns:a16="http://schemas.microsoft.com/office/drawing/2014/main" id="{FCAE15AB-B862-49A8-92AD-EC9F79289695}"/>
              </a:ext>
            </a:extLst>
          </p:cNvPr>
          <p:cNvSpPr>
            <a:spLocks noGrp="1"/>
          </p:cNvSpPr>
          <p:nvPr>
            <p:ph type="title"/>
          </p:nvPr>
        </p:nvSpPr>
        <p:spPr/>
        <p:txBody>
          <a:bodyPr/>
          <a:lstStyle/>
          <a:p>
            <a:r>
              <a:rPr lang="en-US" dirty="0"/>
              <a:t>Slide 62</a:t>
            </a:r>
          </a:p>
        </p:txBody>
      </p:sp>
    </p:spTree>
    <p:extLst>
      <p:ext uri="{BB962C8B-B14F-4D97-AF65-F5344CB8AC3E}">
        <p14:creationId xmlns:p14="http://schemas.microsoft.com/office/powerpoint/2010/main" val="1503309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Representations</a:t>
            </a:r>
          </a:p>
        </p:txBody>
      </p:sp>
      <p:graphicFrame>
        <p:nvGraphicFramePr>
          <p:cNvPr id="5" name="Diagram 4" descr="three part venn diagram: Abstract, concrete, representational"/>
          <p:cNvGraphicFramePr/>
          <p:nvPr>
            <p:extLst>
              <p:ext uri="{D42A27DB-BD31-4B8C-83A1-F6EECF244321}">
                <p14:modId xmlns:p14="http://schemas.microsoft.com/office/powerpoint/2010/main" val="3969126794"/>
              </p:ext>
            </p:extLst>
          </p:nvPr>
        </p:nvGraphicFramePr>
        <p:xfrm>
          <a:off x="329210" y="1276103"/>
          <a:ext cx="845523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9985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a:extLst>
              <a:ext uri="{FF2B5EF4-FFF2-40B4-BE49-F238E27FC236}">
                <a16:creationId xmlns:a16="http://schemas.microsoft.com/office/drawing/2014/main" id="{02785DDE-EBEE-43DB-BAFA-A855A6F409C3}"/>
              </a:ext>
            </a:extLst>
          </p:cNvPr>
          <p:cNvSpPr>
            <a:spLocks noGrp="1"/>
          </p:cNvSpPr>
          <p:nvPr>
            <p:ph type="title"/>
          </p:nvPr>
        </p:nvSpPr>
        <p:spPr/>
        <p:txBody>
          <a:bodyPr/>
          <a:lstStyle/>
          <a:p>
            <a:r>
              <a:rPr lang="en-US" dirty="0"/>
              <a:t>Slide 64</a:t>
            </a:r>
          </a:p>
        </p:txBody>
      </p:sp>
      <p:sp>
        <p:nvSpPr>
          <p:cNvPr id="3" name="Content Placeholder 2"/>
          <p:cNvSpPr>
            <a:spLocks noGrp="1"/>
          </p:cNvSpPr>
          <p:nvPr>
            <p:ph idx="1"/>
          </p:nvPr>
        </p:nvSpPr>
        <p:spPr/>
        <p:txBody>
          <a:bodyPr/>
          <a:lstStyle/>
          <a:p>
            <a:r>
              <a:rPr lang="en-US" dirty="0"/>
              <a:t>Watch Asher solve 6 + 8.  </a:t>
            </a:r>
          </a:p>
          <a:p>
            <a:pPr marL="457200" indent="-457200">
              <a:buFont typeface="+mj-lt"/>
              <a:buAutoNum type="arabicPeriod"/>
            </a:pPr>
            <a:r>
              <a:rPr lang="en-US" dirty="0"/>
              <a:t>Describe two concrete activities you could use to help Asher solve the problem correctly.</a:t>
            </a:r>
          </a:p>
          <a:p>
            <a:pPr marL="457200" indent="-457200">
              <a:buFont typeface="+mj-lt"/>
              <a:buAutoNum type="arabicPeriod"/>
            </a:pPr>
            <a:r>
              <a:rPr lang="en-US" dirty="0"/>
              <a:t>Describe two representational activities you could use to help Asher solve the problem correctly. Draw them. </a:t>
            </a:r>
          </a:p>
          <a:p>
            <a:pPr marL="457200" indent="-457200">
              <a:buFont typeface="+mj-lt"/>
              <a:buAutoNum type="arabicPeriod"/>
            </a:pPr>
            <a:r>
              <a:rPr lang="en-US" dirty="0"/>
              <a:t>Describe one abstract activity for helping Asher solve the problem correctly.</a:t>
            </a:r>
          </a:p>
          <a:p>
            <a:endParaRPr lang="en-US" dirty="0"/>
          </a:p>
        </p:txBody>
      </p:sp>
      <p:sp>
        <p:nvSpPr>
          <p:cNvPr id="5" name="Title 1"/>
          <p:cNvSpPr txBox="1">
            <a:spLocks/>
          </p:cNvSpPr>
          <p:nvPr/>
        </p:nvSpPr>
        <p:spPr>
          <a:xfrm>
            <a:off x="1143000" y="256188"/>
            <a:ext cx="77724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t>Workbook Activity #7</a:t>
            </a:r>
          </a:p>
        </p:txBody>
      </p:sp>
      <p:pic>
        <p:nvPicPr>
          <p:cNvPr id="6" name="Picture 5" descr="workbook icon"/>
          <p:cNvPicPr>
            <a:picLocks noChangeAspect="1"/>
          </p:cNvPicPr>
          <p:nvPr/>
        </p:nvPicPr>
        <p:blipFill>
          <a:blip r:embed="rId2">
            <a:clrChange>
              <a:clrFrom>
                <a:srgbClr val="000000"/>
              </a:clrFrom>
              <a:clrTo>
                <a:srgbClr val="000000">
                  <a:alpha val="0"/>
                </a:srgbClr>
              </a:clrTo>
            </a:clrChange>
            <a:extLst/>
          </a:blip>
          <a:stretch>
            <a:fillRect/>
          </a:stretch>
        </p:blipFill>
        <p:spPr>
          <a:xfrm>
            <a:off x="228600" y="184949"/>
            <a:ext cx="914400" cy="873998"/>
          </a:xfrm>
          <a:prstGeom prst="rect">
            <a:avLst/>
          </a:prstGeom>
        </p:spPr>
      </p:pic>
      <p:sp>
        <p:nvSpPr>
          <p:cNvPr id="7" name="TextBox 6">
            <a:extLst>
              <a:ext uri="{FF2B5EF4-FFF2-40B4-BE49-F238E27FC236}">
                <a16:creationId xmlns:a16="http://schemas.microsoft.com/office/drawing/2014/main" id="{05826325-C997-4DB8-9A22-730C7C92A0E7}"/>
              </a:ext>
            </a:extLst>
          </p:cNvPr>
          <p:cNvSpPr txBox="1"/>
          <p:nvPr/>
        </p:nvSpPr>
        <p:spPr>
          <a:xfrm>
            <a:off x="685800" y="4688076"/>
            <a:ext cx="7586472"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https://youtu.be/AJQEKxb-B9U</a:t>
            </a:r>
            <a:endParaRPr lang="en-US" sz="2800" b="1" dirty="0">
              <a:solidFill>
                <a:srgbClr val="FF9300"/>
              </a:solidFill>
            </a:endParaRPr>
          </a:p>
        </p:txBody>
      </p:sp>
    </p:spTree>
    <p:extLst>
      <p:ext uri="{BB962C8B-B14F-4D97-AF65-F5344CB8AC3E}">
        <p14:creationId xmlns:p14="http://schemas.microsoft.com/office/powerpoint/2010/main" val="27222161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232573" y="3086522"/>
            <a:ext cx="1828800" cy="812366"/>
          </a:xfrm>
          <a:prstGeom prst="rect">
            <a:avLst/>
          </a:prstGeom>
          <a:solidFill>
            <a:schemeClr val="accent6"/>
          </a:solidFill>
        </p:spPr>
        <p:txBody>
          <a:bodyPr wrap="square" rtlCol="0" anchor="ctr" anchorCtr="0">
            <a:noAutofit/>
          </a:bodyPr>
          <a:lstStyle/>
          <a:p>
            <a:pPr algn="ctr"/>
            <a:r>
              <a:rPr lang="en-US" sz="2000" dirty="0">
                <a:solidFill>
                  <a:schemeClr val="bg1"/>
                </a:solidFill>
                <a:latin typeface="+mj-lt"/>
              </a:rPr>
              <a:t>Planned</a:t>
            </a:r>
          </a:p>
          <a:p>
            <a:pPr algn="ctr"/>
            <a:r>
              <a:rPr lang="en-US" sz="2000" dirty="0">
                <a:solidFill>
                  <a:schemeClr val="bg1"/>
                </a:solidFill>
                <a:latin typeface="+mj-lt"/>
              </a:rPr>
              <a:t>Examples</a:t>
            </a:r>
          </a:p>
        </p:txBody>
      </p:sp>
      <p:sp>
        <p:nvSpPr>
          <p:cNvPr id="16" name="TextBox 15"/>
          <p:cNvSpPr txBox="1"/>
          <p:nvPr/>
        </p:nvSpPr>
        <p:spPr>
          <a:xfrm>
            <a:off x="4224097" y="2234072"/>
            <a:ext cx="1828800" cy="852449"/>
          </a:xfrm>
          <a:prstGeom prst="rect">
            <a:avLst/>
          </a:prstGeom>
          <a:solidFill>
            <a:schemeClr val="accent6"/>
          </a:solidFill>
        </p:spPr>
        <p:txBody>
          <a:bodyPr wrap="square" rtlCol="0" anchor="ctr">
            <a:noAutofit/>
          </a:bodyPr>
          <a:lstStyle/>
          <a:p>
            <a:pPr algn="ctr"/>
            <a:r>
              <a:rPr lang="en-US" sz="2000" dirty="0">
                <a:solidFill>
                  <a:schemeClr val="bg1"/>
                </a:solidFill>
                <a:latin typeface="+mj-lt"/>
              </a:rPr>
              <a:t>Clear Explanation</a:t>
            </a:r>
          </a:p>
        </p:txBody>
      </p:sp>
      <p:sp>
        <p:nvSpPr>
          <p:cNvPr id="17" name="TextBox 16"/>
          <p:cNvSpPr txBox="1"/>
          <p:nvPr/>
        </p:nvSpPr>
        <p:spPr>
          <a:xfrm>
            <a:off x="6184668" y="3023871"/>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8" name="TextBox 17"/>
          <p:cNvSpPr txBox="1"/>
          <p:nvPr/>
        </p:nvSpPr>
        <p:spPr>
          <a:xfrm>
            <a:off x="6184668" y="2234072"/>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2" name="TextBox 1"/>
          <p:cNvSpPr txBox="1"/>
          <p:nvPr/>
        </p:nvSpPr>
        <p:spPr>
          <a:xfrm>
            <a:off x="4219872" y="1772409"/>
            <a:ext cx="1828800" cy="461665"/>
          </a:xfrm>
          <a:prstGeom prst="rect">
            <a:avLst/>
          </a:prstGeom>
          <a:solidFill>
            <a:schemeClr val="accent6">
              <a:lumMod val="75000"/>
            </a:schemeClr>
          </a:solidFill>
        </p:spPr>
        <p:txBody>
          <a:bodyPr wrap="square" rtlCol="0">
            <a:noAutofit/>
          </a:bodyPr>
          <a:lstStyle/>
          <a:p>
            <a:pPr algn="ctr"/>
            <a:r>
              <a:rPr lang="en-US" sz="2400" b="1" dirty="0">
                <a:solidFill>
                  <a:schemeClr val="bg1"/>
                </a:solidFill>
                <a:latin typeface="+mj-lt"/>
              </a:rPr>
              <a:t>Modeling</a:t>
            </a:r>
          </a:p>
        </p:txBody>
      </p:sp>
      <p:sp>
        <p:nvSpPr>
          <p:cNvPr id="7" name="TextBox 6"/>
          <p:cNvSpPr txBox="1"/>
          <p:nvPr/>
        </p:nvSpPr>
        <p:spPr>
          <a:xfrm>
            <a:off x="6184668" y="1772408"/>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8" name="TextBox 7"/>
          <p:cNvSpPr txBox="1"/>
          <p:nvPr/>
        </p:nvSpPr>
        <p:spPr>
          <a:xfrm>
            <a:off x="4775039" y="1310745"/>
            <a:ext cx="718466" cy="461665"/>
          </a:xfrm>
          <a:prstGeom prst="rect">
            <a:avLst/>
          </a:prstGeom>
          <a:noFill/>
        </p:spPr>
        <p:txBody>
          <a:bodyPr wrap="none" rtlCol="0">
            <a:spAutoFit/>
          </a:bodyPr>
          <a:lstStyle/>
          <a:p>
            <a:r>
              <a:rPr lang="en-US" sz="2400" dirty="0">
                <a:solidFill>
                  <a:schemeClr val="accent6"/>
                </a:solidFill>
                <a:latin typeface="+mj-lt"/>
              </a:rPr>
              <a:t>I Do</a:t>
            </a:r>
          </a:p>
        </p:txBody>
      </p:sp>
      <p:sp>
        <p:nvSpPr>
          <p:cNvPr id="9" name="TextBox 8"/>
          <p:cNvSpPr txBox="1"/>
          <p:nvPr/>
        </p:nvSpPr>
        <p:spPr>
          <a:xfrm>
            <a:off x="8031721" y="2398137"/>
            <a:ext cx="1828800" cy="461665"/>
          </a:xfrm>
          <a:prstGeom prst="rect">
            <a:avLst/>
          </a:prstGeom>
          <a:noFill/>
        </p:spPr>
        <p:txBody>
          <a:bodyPr wrap="square" rtlCol="0">
            <a:spAutoFit/>
          </a:bodyPr>
          <a:lstStyle/>
          <a:p>
            <a:r>
              <a:rPr lang="en-US" sz="2400" dirty="0">
                <a:solidFill>
                  <a:schemeClr val="accent1"/>
                </a:solidFill>
                <a:latin typeface="+mj-lt"/>
              </a:rPr>
              <a:t>We Do</a:t>
            </a:r>
          </a:p>
        </p:txBody>
      </p:sp>
      <p:sp>
        <p:nvSpPr>
          <p:cNvPr id="10" name="TextBox 9"/>
          <p:cNvSpPr txBox="1"/>
          <p:nvPr/>
        </p:nvSpPr>
        <p:spPr>
          <a:xfrm>
            <a:off x="8031721" y="3230546"/>
            <a:ext cx="1595817" cy="461665"/>
          </a:xfrm>
          <a:prstGeom prst="rect">
            <a:avLst/>
          </a:prstGeom>
          <a:noFill/>
        </p:spPr>
        <p:txBody>
          <a:bodyPr wrap="square" rtlCol="0">
            <a:spAutoFit/>
          </a:bodyPr>
          <a:lstStyle/>
          <a:p>
            <a:r>
              <a:rPr lang="en-US" sz="2400" dirty="0">
                <a:solidFill>
                  <a:schemeClr val="accent1"/>
                </a:solidFill>
                <a:latin typeface="+mj-lt"/>
              </a:rPr>
              <a:t>You Do</a:t>
            </a:r>
          </a:p>
        </p:txBody>
      </p:sp>
      <p:sp>
        <p:nvSpPr>
          <p:cNvPr id="11" name="Rectangle 10"/>
          <p:cNvSpPr/>
          <p:nvPr/>
        </p:nvSpPr>
        <p:spPr>
          <a:xfrm>
            <a:off x="4219872" y="4076087"/>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3" name="Rectangle 12"/>
          <p:cNvSpPr/>
          <p:nvPr/>
        </p:nvSpPr>
        <p:spPr>
          <a:xfrm>
            <a:off x="4219872" y="4417376"/>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graphicFrame>
        <p:nvGraphicFramePr>
          <p:cNvPr id="19" name="Diagram 18" descr="three part venn diagram: Abstract, concrete, representational"/>
          <p:cNvGraphicFramePr/>
          <p:nvPr>
            <p:extLst>
              <p:ext uri="{D42A27DB-BD31-4B8C-83A1-F6EECF244321}">
                <p14:modId xmlns:p14="http://schemas.microsoft.com/office/powerpoint/2010/main" val="4280102975"/>
              </p:ext>
            </p:extLst>
          </p:nvPr>
        </p:nvGraphicFramePr>
        <p:xfrm>
          <a:off x="313183" y="169535"/>
          <a:ext cx="3323442" cy="1873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Picture 20"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6652FDEE-3577-4B54-99A0-463879F78B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428" y="2145792"/>
            <a:ext cx="2310067" cy="4076534"/>
          </a:xfrm>
          <a:prstGeom prst="rect">
            <a:avLst/>
          </a:prstGeom>
        </p:spPr>
      </p:pic>
      <p:sp>
        <p:nvSpPr>
          <p:cNvPr id="3" name="Title 2" hidden="1">
            <a:extLst>
              <a:ext uri="{FF2B5EF4-FFF2-40B4-BE49-F238E27FC236}">
                <a16:creationId xmlns:a16="http://schemas.microsoft.com/office/drawing/2014/main" id="{39360F45-2ABE-4D74-9D26-BE2968904473}"/>
              </a:ext>
            </a:extLst>
          </p:cNvPr>
          <p:cNvSpPr>
            <a:spLocks noGrp="1"/>
          </p:cNvSpPr>
          <p:nvPr>
            <p:ph type="title"/>
          </p:nvPr>
        </p:nvSpPr>
        <p:spPr/>
        <p:txBody>
          <a:bodyPr/>
          <a:lstStyle/>
          <a:p>
            <a:r>
              <a:rPr lang="en-US" dirty="0"/>
              <a:t>Slide 65</a:t>
            </a:r>
          </a:p>
        </p:txBody>
      </p:sp>
    </p:spTree>
    <p:extLst>
      <p:ext uri="{BB962C8B-B14F-4D97-AF65-F5344CB8AC3E}">
        <p14:creationId xmlns:p14="http://schemas.microsoft.com/office/powerpoint/2010/main" val="123389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 grpId="0" animBg="1"/>
      <p:bldP spid="7" grpId="0" animBg="1"/>
      <p:bldP spid="8" grpId="0"/>
      <p:bldP spid="9" grpId="0"/>
      <p:bldP spid="10" grpId="0"/>
      <p:bldP spid="11" grpId="0" animBg="1"/>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This Important?</a:t>
            </a:r>
          </a:p>
        </p:txBody>
      </p:sp>
      <p:sp>
        <p:nvSpPr>
          <p:cNvPr id="3" name="Content Placeholder 2"/>
          <p:cNvSpPr>
            <a:spLocks noGrp="1"/>
          </p:cNvSpPr>
          <p:nvPr>
            <p:ph idx="1"/>
          </p:nvPr>
        </p:nvSpPr>
        <p:spPr/>
        <p:txBody>
          <a:bodyPr/>
          <a:lstStyle/>
          <a:p>
            <a:pPr marL="457200" marR="0" lvl="0" indent="-457200" defTabSz="914400" eaLnBrk="1" fontAlgn="auto" latinLnBrk="0" hangingPunct="1">
              <a:lnSpc>
                <a:spcPct val="100000"/>
              </a:lnSpc>
              <a:spcBef>
                <a:spcPts val="0"/>
              </a:spcBef>
              <a:spcAft>
                <a:spcPts val="0"/>
              </a:spcAft>
              <a:buClr>
                <a:srgbClr val="FF9300"/>
              </a:buClr>
              <a:buSzTx/>
              <a:buFontTx/>
              <a:buNone/>
              <a:tabLst/>
              <a:defRPr/>
            </a:pPr>
            <a:r>
              <a:rPr lang="en-US" dirty="0"/>
              <a:t>Understanding how to use multiple representations fills your intensive intervention </a:t>
            </a:r>
            <a:r>
              <a:rPr lang="en-US" i="1" dirty="0"/>
              <a:t>tool box</a:t>
            </a:r>
            <a:r>
              <a:rPr lang="en-US" dirty="0"/>
              <a:t>.</a:t>
            </a:r>
          </a:p>
          <a:p>
            <a:pPr marL="457200" marR="0" lvl="0" indent="-457200" defTabSz="914400" eaLnBrk="1" fontAlgn="auto" latinLnBrk="0" hangingPunct="1">
              <a:lnSpc>
                <a:spcPct val="100000"/>
              </a:lnSpc>
              <a:spcBef>
                <a:spcPts val="0"/>
              </a:spcBef>
              <a:spcAft>
                <a:spcPts val="0"/>
              </a:spcAft>
              <a:buClr>
                <a:srgbClr val="FF9300"/>
              </a:buClr>
              <a:buSzTx/>
              <a:buFontTx/>
              <a:buNone/>
              <a:tabLst/>
              <a:defRPr/>
            </a:pPr>
            <a:endParaRPr lang="en-US" dirty="0"/>
          </a:p>
        </p:txBody>
      </p:sp>
      <p:pic>
        <p:nvPicPr>
          <p:cNvPr id="7" name="Picture 6" descr="toolbox"/>
          <p:cNvPicPr>
            <a:picLocks noChangeAspect="1"/>
          </p:cNvPicPr>
          <p:nvPr/>
        </p:nvPicPr>
        <p:blipFill>
          <a:blip r:embed="rId2"/>
          <a:stretch>
            <a:fillRect/>
          </a:stretch>
        </p:blipFill>
        <p:spPr>
          <a:xfrm>
            <a:off x="6311900" y="3499474"/>
            <a:ext cx="2832100" cy="2870200"/>
          </a:xfrm>
          <a:prstGeom prst="rect">
            <a:avLst/>
          </a:prstGeom>
        </p:spPr>
      </p:pic>
      <p:graphicFrame>
        <p:nvGraphicFramePr>
          <p:cNvPr id="5" name="Diagram 4" descr="three part venn diagram: Abstract, concrete, representational"/>
          <p:cNvGraphicFramePr/>
          <p:nvPr>
            <p:extLst>
              <p:ext uri="{D42A27DB-BD31-4B8C-83A1-F6EECF244321}">
                <p14:modId xmlns:p14="http://schemas.microsoft.com/office/powerpoint/2010/main" val="885233962"/>
              </p:ext>
            </p:extLst>
          </p:nvPr>
        </p:nvGraphicFramePr>
        <p:xfrm>
          <a:off x="1248558" y="2404735"/>
          <a:ext cx="3323442" cy="1873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00672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2’s Checklist:</a:t>
            </a:r>
            <a:br>
              <a:rPr lang="en-US" dirty="0"/>
            </a:br>
            <a:r>
              <a:rPr lang="en-US" dirty="0"/>
              <a:t>How should multiple representations be used within intensive intervention?</a:t>
            </a:r>
          </a:p>
        </p:txBody>
      </p:sp>
      <p:sp>
        <p:nvSpPr>
          <p:cNvPr id="3" name="Content Placeholder 2"/>
          <p:cNvSpPr>
            <a:spLocks noGrp="1"/>
          </p:cNvSpPr>
          <p:nvPr>
            <p:ph idx="1"/>
          </p:nvPr>
        </p:nvSpPr>
        <p:spPr>
          <a:xfrm>
            <a:off x="228600" y="1727200"/>
            <a:ext cx="8686800" cy="4357465"/>
          </a:xfrm>
        </p:spPr>
        <p:txBody>
          <a:bodyPr/>
          <a:lstStyle/>
          <a:p>
            <a:pPr marL="342900" indent="-342900">
              <a:buFont typeface="Wingdings" charset="2"/>
              <a:buChar char="q"/>
            </a:pPr>
            <a:r>
              <a:rPr lang="en-US" dirty="0"/>
              <a:t>Use three-dimensional concrete materials to teach concepts and procedures</a:t>
            </a:r>
          </a:p>
          <a:p>
            <a:pPr marL="342900" indent="-342900">
              <a:buFont typeface="Wingdings" charset="2"/>
              <a:buChar char="q"/>
            </a:pPr>
            <a:r>
              <a:rPr lang="en-US" dirty="0"/>
              <a:t>Use two-dimensional representations to teach concepts and procedures</a:t>
            </a:r>
          </a:p>
          <a:p>
            <a:pPr marL="342900" indent="-342900">
              <a:buFont typeface="Wingdings" charset="2"/>
              <a:buChar char="q"/>
            </a:pPr>
            <a:r>
              <a:rPr lang="en-US" dirty="0"/>
              <a:t>Ensure students understand mathematics with numbers and symbols (i.e., the abstract)</a:t>
            </a:r>
          </a:p>
        </p:txBody>
      </p:sp>
    </p:spTree>
    <p:extLst>
      <p:ext uri="{BB962C8B-B14F-4D97-AF65-F5344CB8AC3E}">
        <p14:creationId xmlns:p14="http://schemas.microsoft.com/office/powerpoint/2010/main" val="19984999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Discussion Board</a:t>
            </a:r>
          </a:p>
        </p:txBody>
      </p:sp>
      <p:sp>
        <p:nvSpPr>
          <p:cNvPr id="3" name="Content Placeholder 2"/>
          <p:cNvSpPr>
            <a:spLocks noGrp="1"/>
          </p:cNvSpPr>
          <p:nvPr>
            <p:ph idx="1"/>
          </p:nvPr>
        </p:nvSpPr>
        <p:spPr/>
        <p:txBody>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dirty="0"/>
              <a:t>Describe three manipulatives or representations that you use on a regular basis. </a:t>
            </a:r>
            <a:r>
              <a:rPr lang="en-US"/>
              <a:t>Describe the pros and cons of each. </a:t>
            </a:r>
            <a:endParaRPr lang="en-US" dirty="0"/>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p:txBody>
      </p:sp>
      <p:pic>
        <p:nvPicPr>
          <p:cNvPr id="5" name="Picture 4" descr="discussion icon"/>
          <p:cNvPicPr>
            <a:picLocks noChangeAspect="1"/>
          </p:cNvPicPr>
          <p:nvPr/>
        </p:nvPicPr>
        <p:blipFill>
          <a:blip r:embed="rId2">
            <a:extLst/>
          </a:blip>
          <a:stretch>
            <a:fillRect/>
          </a:stretch>
        </p:blipFill>
        <p:spPr>
          <a:xfrm>
            <a:off x="195942" y="166810"/>
            <a:ext cx="914400" cy="886827"/>
          </a:xfrm>
          <a:prstGeom prst="rect">
            <a:avLst/>
          </a:prstGeom>
        </p:spPr>
      </p:pic>
    </p:spTree>
    <p:extLst>
      <p:ext uri="{BB962C8B-B14F-4D97-AF65-F5344CB8AC3E}">
        <p14:creationId xmlns:p14="http://schemas.microsoft.com/office/powerpoint/2010/main" val="26622083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9414" y="1308632"/>
            <a:ext cx="2585836" cy="1215717"/>
          </a:xfrm>
          <a:prstGeom prst="rect">
            <a:avLst/>
          </a:prstGeom>
          <a:noFill/>
        </p:spPr>
        <p:txBody>
          <a:bodyPr wrap="none" rtlCol="0">
            <a:spAutoFit/>
          </a:bodyPr>
          <a:lstStyle/>
          <a:p>
            <a:pPr algn="ctr"/>
            <a:r>
              <a:rPr lang="en-US" sz="7300" dirty="0">
                <a:solidFill>
                  <a:srgbClr val="FF9300"/>
                </a:solidFill>
              </a:rPr>
              <a:t>Part 3</a:t>
            </a:r>
          </a:p>
        </p:txBody>
      </p:sp>
      <p:sp>
        <p:nvSpPr>
          <p:cNvPr id="3" name="Title 2" hidden="1">
            <a:extLst>
              <a:ext uri="{FF2B5EF4-FFF2-40B4-BE49-F238E27FC236}">
                <a16:creationId xmlns:a16="http://schemas.microsoft.com/office/drawing/2014/main" id="{02F0E7CB-73EA-46AC-97A9-8E3181C35A2F}"/>
              </a:ext>
            </a:extLst>
          </p:cNvPr>
          <p:cNvSpPr>
            <a:spLocks noGrp="1"/>
          </p:cNvSpPr>
          <p:nvPr>
            <p:ph type="title"/>
          </p:nvPr>
        </p:nvSpPr>
        <p:spPr/>
        <p:txBody>
          <a:bodyPr/>
          <a:lstStyle/>
          <a:p>
            <a:r>
              <a:rPr lang="en-US" dirty="0"/>
              <a:t>Slide 69</a:t>
            </a:r>
          </a:p>
        </p:txBody>
      </p:sp>
    </p:spTree>
    <p:extLst>
      <p:ext uri="{BB962C8B-B14F-4D97-AF65-F5344CB8AC3E}">
        <p14:creationId xmlns:p14="http://schemas.microsoft.com/office/powerpoint/2010/main" val="1358769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a:t>
            </a:r>
          </a:p>
        </p:txBody>
      </p:sp>
      <p:sp>
        <p:nvSpPr>
          <p:cNvPr id="3" name="Content Placeholder 2"/>
          <p:cNvSpPr>
            <a:spLocks noGrp="1"/>
          </p:cNvSpPr>
          <p:nvPr>
            <p:ph idx="1"/>
          </p:nvPr>
        </p:nvSpPr>
        <p:spPr>
          <a:xfrm>
            <a:off x="228600" y="817123"/>
            <a:ext cx="8686800" cy="5267543"/>
          </a:xfrm>
        </p:spPr>
        <p:txBody>
          <a:bodyPr/>
          <a:lstStyle/>
          <a:p>
            <a:pPr>
              <a:buClr>
                <a:srgbClr val="FF9300"/>
              </a:buClr>
            </a:pPr>
            <a:r>
              <a:rPr lang="en-US" dirty="0"/>
              <a:t>PART 3: How do you attend to language within intensive intervention?</a:t>
            </a:r>
          </a:p>
          <a:p>
            <a:pPr>
              <a:buClr>
                <a:srgbClr val="FF9300"/>
              </a:buClr>
            </a:pPr>
            <a:endParaRPr lang="en-US" dirty="0"/>
          </a:p>
          <a:p>
            <a:endParaRPr lang="en-US" dirty="0"/>
          </a:p>
          <a:p>
            <a:endParaRPr lang="en-US" dirty="0"/>
          </a:p>
          <a:p>
            <a:endParaRPr lang="en-US" dirty="0"/>
          </a:p>
        </p:txBody>
      </p:sp>
      <p:sp>
        <p:nvSpPr>
          <p:cNvPr id="4" name="Content Placeholder 2"/>
          <p:cNvSpPr txBox="1">
            <a:spLocks/>
          </p:cNvSpPr>
          <p:nvPr/>
        </p:nvSpPr>
        <p:spPr>
          <a:xfrm>
            <a:off x="993936" y="1692613"/>
            <a:ext cx="7823494" cy="4208186"/>
          </a:xfrm>
          <a:prstGeom prst="rect">
            <a:avLst/>
          </a:prstGeom>
          <a:ln>
            <a:noFill/>
          </a:ln>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Determine “instead of</a:t>
            </a:r>
            <a:r>
              <a:rPr lang="mr-IN" dirty="0"/>
              <a:t>…</a:t>
            </a:r>
            <a:r>
              <a:rPr lang="en-US" dirty="0"/>
              <a:t>say</a:t>
            </a:r>
            <a:r>
              <a:rPr lang="mr-IN" dirty="0"/>
              <a:t>…</a:t>
            </a:r>
            <a:r>
              <a:rPr lang="en-US" dirty="0"/>
              <a:t>” instances</a:t>
            </a:r>
          </a:p>
          <a:p>
            <a:endParaRPr lang="en-US" dirty="0"/>
          </a:p>
          <a:p>
            <a:r>
              <a:rPr lang="en-US" dirty="0"/>
              <a:t>Identify the precise and concise mathematical language within an intensive intervention protocol</a:t>
            </a:r>
          </a:p>
          <a:p>
            <a:endParaRPr lang="en-US" dirty="0"/>
          </a:p>
          <a:p>
            <a:r>
              <a:rPr lang="en-US" dirty="0"/>
              <a:t>Share examples of “instead of</a:t>
            </a:r>
            <a:r>
              <a:rPr lang="mr-IN" dirty="0"/>
              <a:t>…</a:t>
            </a:r>
            <a:r>
              <a:rPr lang="en-US" dirty="0"/>
              <a:t>say</a:t>
            </a:r>
            <a:r>
              <a:rPr lang="mr-IN" dirty="0"/>
              <a:t>…</a:t>
            </a:r>
            <a:r>
              <a:rPr lang="en-US" dirty="0"/>
              <a:t>”</a:t>
            </a:r>
          </a:p>
        </p:txBody>
      </p:sp>
      <p:pic>
        <p:nvPicPr>
          <p:cNvPr id="5" name="Picture 4" descr="journal icon"/>
          <p:cNvPicPr>
            <a:picLocks noChangeAspect="1"/>
          </p:cNvPicPr>
          <p:nvPr/>
        </p:nvPicPr>
        <p:blipFill>
          <a:blip r:embed="rId2">
            <a:clrChange>
              <a:clrFrom>
                <a:srgbClr val="000000"/>
              </a:clrFrom>
              <a:clrTo>
                <a:srgbClr val="000000">
                  <a:alpha val="0"/>
                </a:srgbClr>
              </a:clrTo>
            </a:clrChange>
          </a:blip>
          <a:stretch>
            <a:fillRect/>
          </a:stretch>
        </p:blipFill>
        <p:spPr>
          <a:xfrm>
            <a:off x="228600" y="1637399"/>
            <a:ext cx="765336" cy="731520"/>
          </a:xfrm>
          <a:prstGeom prst="rect">
            <a:avLst/>
          </a:prstGeom>
        </p:spPr>
      </p:pic>
      <p:pic>
        <p:nvPicPr>
          <p:cNvPr id="6" name="Picture 5" descr="journal icon"/>
          <p:cNvPicPr>
            <a:picLocks noChangeAspect="1"/>
          </p:cNvPicPr>
          <p:nvPr/>
        </p:nvPicPr>
        <p:blipFill>
          <a:blip r:embed="rId2">
            <a:clrChange>
              <a:clrFrom>
                <a:srgbClr val="000000"/>
              </a:clrFrom>
              <a:clrTo>
                <a:srgbClr val="000000">
                  <a:alpha val="0"/>
                </a:srgbClr>
              </a:clrTo>
            </a:clrChange>
          </a:blip>
          <a:stretch>
            <a:fillRect/>
          </a:stretch>
        </p:blipFill>
        <p:spPr>
          <a:xfrm>
            <a:off x="228600" y="2790873"/>
            <a:ext cx="765336" cy="731520"/>
          </a:xfrm>
          <a:prstGeom prst="rect">
            <a:avLst/>
          </a:prstGeom>
        </p:spPr>
      </p:pic>
      <p:pic>
        <p:nvPicPr>
          <p:cNvPr id="8" name="Picture 7" descr="discussion icon"/>
          <p:cNvPicPr>
            <a:picLocks noChangeAspect="1"/>
          </p:cNvPicPr>
          <p:nvPr/>
        </p:nvPicPr>
        <p:blipFill>
          <a:blip r:embed="rId3">
            <a:extLst>
              <a:ext uri="{BEBA8EAE-BF5A-486C-A8C5-ECC9F3942E4B}">
                <a14:imgProps xmlns:a14="http://schemas.microsoft.com/office/drawing/2010/main">
                  <a14:imgLayer r:embed="rId4">
                    <a14:imgEffect>
                      <a14:backgroundRemoval t="0" b="98913" l="0" r="100000"/>
                    </a14:imgEffect>
                  </a14:imgLayer>
                </a14:imgProps>
              </a:ext>
            </a:extLst>
          </a:blip>
          <a:stretch>
            <a:fillRect/>
          </a:stretch>
        </p:blipFill>
        <p:spPr>
          <a:xfrm>
            <a:off x="154068" y="3944347"/>
            <a:ext cx="914400" cy="886827"/>
          </a:xfrm>
          <a:prstGeom prst="rect">
            <a:avLst/>
          </a:prstGeom>
        </p:spPr>
      </p:pic>
    </p:spTree>
    <p:extLst>
      <p:ext uri="{BB962C8B-B14F-4D97-AF65-F5344CB8AC3E}">
        <p14:creationId xmlns:p14="http://schemas.microsoft.com/office/powerpoint/2010/main" val="3396289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rgbClr val="FF9300"/>
                </a:solidFill>
              </a:rPr>
              <a:t>How do you attend to language within intensive intervention?</a:t>
            </a:r>
          </a:p>
        </p:txBody>
      </p:sp>
      <p:sp>
        <p:nvSpPr>
          <p:cNvPr id="3" name="Subtitle 2"/>
          <p:cNvSpPr>
            <a:spLocks noGrp="1"/>
          </p:cNvSpPr>
          <p:nvPr>
            <p:ph type="subTitle" idx="1"/>
          </p:nvPr>
        </p:nvSpPr>
        <p:spPr>
          <a:xfrm>
            <a:off x="228600" y="3287137"/>
            <a:ext cx="8686800" cy="694944"/>
          </a:xfrm>
        </p:spPr>
        <p:txBody>
          <a:bodyPr>
            <a:normAutofit/>
          </a:bodyPr>
          <a:lstStyle/>
          <a:p>
            <a:r>
              <a:rPr lang="en-US" sz="2400" dirty="0"/>
              <a:t>Module 4, Part 3</a:t>
            </a:r>
          </a:p>
          <a:p>
            <a:endParaRPr lang="en-US" sz="2400" dirty="0"/>
          </a:p>
        </p:txBody>
      </p:sp>
    </p:spTree>
    <p:extLst>
      <p:ext uri="{BB962C8B-B14F-4D97-AF65-F5344CB8AC3E}">
        <p14:creationId xmlns:p14="http://schemas.microsoft.com/office/powerpoint/2010/main" val="7596321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Part 3 Objectives</a:t>
            </a:r>
          </a:p>
        </p:txBody>
      </p:sp>
      <p:sp>
        <p:nvSpPr>
          <p:cNvPr id="3" name="Content Placeholder 2"/>
          <p:cNvSpPr>
            <a:spLocks noGrp="1"/>
          </p:cNvSpPr>
          <p:nvPr>
            <p:ph idx="1"/>
          </p:nvPr>
        </p:nvSpPr>
        <p:spPr/>
        <p:txBody>
          <a:bodyPr>
            <a:normAutofit/>
          </a:bodyPr>
          <a:lstStyle/>
          <a:p>
            <a:r>
              <a:rPr lang="en-US" dirty="0"/>
              <a:t>In this part, you’ll learn—</a:t>
            </a:r>
          </a:p>
          <a:p>
            <a:pPr marL="457200" indent="-457200">
              <a:buClr>
                <a:srgbClr val="FF9300"/>
              </a:buClr>
              <a:buAutoNum type="arabicPeriod"/>
            </a:pPr>
            <a:r>
              <a:rPr lang="en-US" dirty="0"/>
              <a:t>Why it’s important to be precise with mathematical language</a:t>
            </a:r>
          </a:p>
          <a:p>
            <a:pPr marL="457200" indent="-457200">
              <a:buClr>
                <a:srgbClr val="FF9300"/>
              </a:buClr>
              <a:buAutoNum type="arabicPeriod"/>
            </a:pPr>
            <a:r>
              <a:rPr lang="en-US" dirty="0"/>
              <a:t>Informal vocabulary terms that teachers often use and the formal vocabulary that could be used</a:t>
            </a:r>
          </a:p>
          <a:p>
            <a:pPr marL="457200" indent="-457200">
              <a:buClr>
                <a:srgbClr val="FF9300"/>
              </a:buClr>
              <a:buAutoNum type="arabicPeriod"/>
            </a:pPr>
            <a:endParaRPr lang="en-US" dirty="0"/>
          </a:p>
        </p:txBody>
      </p:sp>
    </p:spTree>
    <p:extLst>
      <p:ext uri="{BB962C8B-B14F-4D97-AF65-F5344CB8AC3E}">
        <p14:creationId xmlns:p14="http://schemas.microsoft.com/office/powerpoint/2010/main" val="1730584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8600"/>
            <a:ext cx="5179979" cy="731520"/>
          </a:xfrm>
        </p:spPr>
        <p:txBody>
          <a:bodyPr/>
          <a:lstStyle/>
          <a:p>
            <a:r>
              <a:rPr lang="en-US"/>
              <a:t>Where Are We?</a:t>
            </a:r>
          </a:p>
        </p:txBody>
      </p:sp>
      <p:sp>
        <p:nvSpPr>
          <p:cNvPr id="9" name="Left Arrow 8" descr="pointing towards validated intervention program section of ncii dbi graphic"/>
          <p:cNvSpPr/>
          <p:nvPr/>
        </p:nvSpPr>
        <p:spPr>
          <a:xfrm rot="20125545">
            <a:off x="5223340" y="475205"/>
            <a:ext cx="2412460" cy="5836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descr="pointing towards intervention adaptation section of ncii dbi graphic"/>
          <p:cNvSpPr/>
          <p:nvPr/>
        </p:nvSpPr>
        <p:spPr>
          <a:xfrm rot="20125545">
            <a:off x="5223340" y="3726404"/>
            <a:ext cx="2412460" cy="5836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F295EB2A-A3BE-48A6-9E44-08CA4BD27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5229" y="614149"/>
            <a:ext cx="3151315" cy="5561069"/>
          </a:xfrm>
          <a:prstGeom prst="rect">
            <a:avLst/>
          </a:prstGeom>
        </p:spPr>
      </p:pic>
    </p:spTree>
    <p:extLst>
      <p:ext uri="{BB962C8B-B14F-4D97-AF65-F5344CB8AC3E}">
        <p14:creationId xmlns:p14="http://schemas.microsoft.com/office/powerpoint/2010/main" val="37843443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7FF3AEF1-FD9B-4198-A875-400584C3F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81" y="411400"/>
            <a:ext cx="3190207" cy="5629701"/>
          </a:xfrm>
          <a:prstGeom prst="rect">
            <a:avLst/>
          </a:prstGeom>
        </p:spPr>
      </p:pic>
      <p:sp>
        <p:nvSpPr>
          <p:cNvPr id="7" name="Rectangle 6"/>
          <p:cNvSpPr/>
          <p:nvPr/>
        </p:nvSpPr>
        <p:spPr>
          <a:xfrm>
            <a:off x="4087091" y="8403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8" name="Rectangle 7">
            <a:extLst>
              <a:ext uri="{C183D7F6-B498-43B3-948B-1728B52AA6E4}">
                <adec:decorative xmlns:adec="http://schemas.microsoft.com/office/drawing/2017/decorative" val="1"/>
              </a:ext>
            </a:extLst>
          </p:cNvPr>
          <p:cNvSpPr/>
          <p:nvPr/>
        </p:nvSpPr>
        <p:spPr>
          <a:xfrm>
            <a:off x="88900" y="1504583"/>
            <a:ext cx="3678428" cy="445977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87091" y="1929666"/>
            <a:ext cx="4968009" cy="1938992"/>
          </a:xfrm>
          <a:prstGeom prst="rect">
            <a:avLst/>
          </a:prstGeom>
          <a:noFill/>
        </p:spPr>
        <p:txBody>
          <a:bodyPr wrap="square" rtlCol="0">
            <a:spAutoFit/>
          </a:bodyPr>
          <a:lstStyle/>
          <a:p>
            <a:pPr marL="457200" indent="-457200">
              <a:buAutoNum type="arabicPeriod"/>
            </a:pPr>
            <a:r>
              <a:rPr lang="en-US" sz="2400" dirty="0">
                <a:solidFill>
                  <a:schemeClr val="accent2"/>
                </a:solidFill>
              </a:rPr>
              <a:t>Conduct a diagnostic assessment  of the student’s strengths and weaknesses</a:t>
            </a:r>
          </a:p>
          <a:p>
            <a:pPr marL="457200" indent="-457200">
              <a:buAutoNum type="arabicPeriod"/>
            </a:pPr>
            <a:r>
              <a:rPr lang="en-US" sz="2400" dirty="0">
                <a:solidFill>
                  <a:schemeClr val="accent2"/>
                </a:solidFill>
              </a:rPr>
              <a:t>Design a scope and sequence</a:t>
            </a:r>
          </a:p>
          <a:p>
            <a:pPr marL="457200" indent="-457200">
              <a:buAutoNum type="arabicPeriod"/>
            </a:pPr>
            <a:r>
              <a:rPr lang="en-US" sz="2400" dirty="0">
                <a:solidFill>
                  <a:schemeClr val="accent2"/>
                </a:solidFill>
              </a:rPr>
              <a:t>Identify instructional platform</a:t>
            </a:r>
          </a:p>
        </p:txBody>
      </p:sp>
      <p:sp>
        <p:nvSpPr>
          <p:cNvPr id="10" name="TextBox 9"/>
          <p:cNvSpPr txBox="1"/>
          <p:nvPr/>
        </p:nvSpPr>
        <p:spPr>
          <a:xfrm>
            <a:off x="4624376" y="3758854"/>
            <a:ext cx="3893438" cy="430887"/>
          </a:xfrm>
          <a:prstGeom prst="rect">
            <a:avLst/>
          </a:prstGeom>
          <a:noFill/>
        </p:spPr>
        <p:txBody>
          <a:bodyPr wrap="none" rtlCol="0">
            <a:spAutoFit/>
          </a:bodyPr>
          <a:lstStyle/>
          <a:p>
            <a:r>
              <a:rPr lang="en-US" sz="2200" dirty="0">
                <a:solidFill>
                  <a:schemeClr val="accent6"/>
                </a:solidFill>
              </a:rPr>
              <a:t>1. evidence-based intervention</a:t>
            </a:r>
          </a:p>
        </p:txBody>
      </p:sp>
      <p:sp>
        <p:nvSpPr>
          <p:cNvPr id="11" name="TextBox 10"/>
          <p:cNvSpPr txBox="1"/>
          <p:nvPr/>
        </p:nvSpPr>
        <p:spPr>
          <a:xfrm>
            <a:off x="4624376" y="4124982"/>
            <a:ext cx="3377848" cy="430887"/>
          </a:xfrm>
          <a:prstGeom prst="rect">
            <a:avLst/>
          </a:prstGeom>
          <a:noFill/>
        </p:spPr>
        <p:txBody>
          <a:bodyPr wrap="none" rtlCol="0">
            <a:spAutoFit/>
          </a:bodyPr>
          <a:lstStyle/>
          <a:p>
            <a:r>
              <a:rPr lang="en-US" sz="2200" dirty="0">
                <a:solidFill>
                  <a:schemeClr val="accent4"/>
                </a:solidFill>
              </a:rPr>
              <a:t>2. evidence-based strategy</a:t>
            </a:r>
          </a:p>
        </p:txBody>
      </p:sp>
      <p:sp>
        <p:nvSpPr>
          <p:cNvPr id="2" name="Title 1" hidden="1">
            <a:extLst>
              <a:ext uri="{FF2B5EF4-FFF2-40B4-BE49-F238E27FC236}">
                <a16:creationId xmlns:a16="http://schemas.microsoft.com/office/drawing/2014/main" id="{6677AF93-ED00-40F3-946F-76BDB3D07B59}"/>
              </a:ext>
            </a:extLst>
          </p:cNvPr>
          <p:cNvSpPr>
            <a:spLocks noGrp="1"/>
          </p:cNvSpPr>
          <p:nvPr>
            <p:ph type="title"/>
          </p:nvPr>
        </p:nvSpPr>
        <p:spPr/>
        <p:txBody>
          <a:bodyPr/>
          <a:lstStyle/>
          <a:p>
            <a:r>
              <a:rPr lang="en-US" dirty="0"/>
              <a:t>Slide 73</a:t>
            </a:r>
          </a:p>
        </p:txBody>
      </p:sp>
    </p:spTree>
    <p:extLst>
      <p:ext uri="{BB962C8B-B14F-4D97-AF65-F5344CB8AC3E}">
        <p14:creationId xmlns:p14="http://schemas.microsoft.com/office/powerpoint/2010/main" val="388054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6200000">
            <a:off x="-632093" y="5255339"/>
            <a:ext cx="1541191" cy="276999"/>
          </a:xfrm>
          <a:prstGeom prst="rect">
            <a:avLst/>
          </a:prstGeom>
          <a:noFill/>
        </p:spPr>
        <p:txBody>
          <a:bodyPr wrap="none" rtlCol="0">
            <a:spAutoFit/>
          </a:bodyPr>
          <a:lstStyle/>
          <a:p>
            <a:r>
              <a:rPr lang="en-US" sz="1200" dirty="0">
                <a:solidFill>
                  <a:schemeClr val="accent2"/>
                </a:solidFill>
              </a:rPr>
              <a:t>Gersten et al. (2009)</a:t>
            </a:r>
          </a:p>
        </p:txBody>
      </p:sp>
      <p:pic>
        <p:nvPicPr>
          <p:cNvPr id="2" name="Picture 1" descr="table two. recommendations and corresponding levels of evidence"/>
          <p:cNvPicPr>
            <a:picLocks noChangeAspect="1"/>
          </p:cNvPicPr>
          <p:nvPr/>
        </p:nvPicPr>
        <p:blipFill>
          <a:blip r:embed="rId2"/>
          <a:stretch>
            <a:fillRect/>
          </a:stretch>
        </p:blipFill>
        <p:spPr>
          <a:xfrm>
            <a:off x="424713" y="231242"/>
            <a:ext cx="4807917" cy="5900139"/>
          </a:xfrm>
          <a:prstGeom prst="rect">
            <a:avLst/>
          </a:prstGeom>
        </p:spPr>
      </p:pic>
      <p:sp>
        <p:nvSpPr>
          <p:cNvPr id="12" name="Right Arrow 11" descr="pointing to 3. Instruction during the intervention should be explicit and systematic. This includes providing models of proficient problem solving, verbalization of thought processes, guided practice, corrective feedback, and frequent cumulative review. Level of evidence: strong. "/>
          <p:cNvSpPr/>
          <p:nvPr/>
        </p:nvSpPr>
        <p:spPr>
          <a:xfrm flipH="1">
            <a:off x="4956425" y="2647162"/>
            <a:ext cx="1081120" cy="50118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6037545" y="463463"/>
            <a:ext cx="2855934" cy="9519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Explicit instruction</a:t>
            </a:r>
          </a:p>
        </p:txBody>
      </p:sp>
      <p:sp>
        <p:nvSpPr>
          <p:cNvPr id="16" name="Oval 15"/>
          <p:cNvSpPr/>
          <p:nvPr/>
        </p:nvSpPr>
        <p:spPr>
          <a:xfrm>
            <a:off x="6037545" y="1304795"/>
            <a:ext cx="2855934" cy="9519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representations</a:t>
            </a:r>
          </a:p>
        </p:txBody>
      </p:sp>
      <p:sp>
        <p:nvSpPr>
          <p:cNvPr id="17" name="Oval 16"/>
          <p:cNvSpPr/>
          <p:nvPr/>
        </p:nvSpPr>
        <p:spPr>
          <a:xfrm>
            <a:off x="6037545" y="2146127"/>
            <a:ext cx="2855934" cy="951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Concise language</a:t>
            </a:r>
          </a:p>
        </p:txBody>
      </p:sp>
      <p:sp>
        <p:nvSpPr>
          <p:cNvPr id="18" name="Oval 17"/>
          <p:cNvSpPr/>
          <p:nvPr/>
        </p:nvSpPr>
        <p:spPr>
          <a:xfrm>
            <a:off x="6037545" y="3352802"/>
            <a:ext cx="2855934" cy="9519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Fluency building</a:t>
            </a:r>
          </a:p>
        </p:txBody>
      </p:sp>
      <p:sp>
        <p:nvSpPr>
          <p:cNvPr id="25" name="Oval 24"/>
          <p:cNvSpPr/>
          <p:nvPr/>
        </p:nvSpPr>
        <p:spPr>
          <a:xfrm>
            <a:off x="6037545" y="4180357"/>
            <a:ext cx="2855934" cy="95197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Problem solving instruction</a:t>
            </a:r>
          </a:p>
        </p:txBody>
      </p:sp>
      <p:sp>
        <p:nvSpPr>
          <p:cNvPr id="26" name="Oval 25"/>
          <p:cNvSpPr/>
          <p:nvPr/>
        </p:nvSpPr>
        <p:spPr>
          <a:xfrm>
            <a:off x="6037545" y="5007912"/>
            <a:ext cx="2855934" cy="9519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Motivation component</a:t>
            </a:r>
          </a:p>
        </p:txBody>
      </p:sp>
      <p:sp>
        <p:nvSpPr>
          <p:cNvPr id="4" name="Title 3" hidden="1">
            <a:extLst>
              <a:ext uri="{FF2B5EF4-FFF2-40B4-BE49-F238E27FC236}">
                <a16:creationId xmlns:a16="http://schemas.microsoft.com/office/drawing/2014/main" id="{0B3D8740-C9D7-416C-86D7-1E765D1DB707}"/>
              </a:ext>
            </a:extLst>
          </p:cNvPr>
          <p:cNvSpPr>
            <a:spLocks noGrp="1"/>
          </p:cNvSpPr>
          <p:nvPr>
            <p:ph type="title"/>
          </p:nvPr>
        </p:nvSpPr>
        <p:spPr/>
        <p:txBody>
          <a:bodyPr/>
          <a:lstStyle/>
          <a:p>
            <a:r>
              <a:rPr lang="en-US" dirty="0"/>
              <a:t>Slide 74</a:t>
            </a:r>
          </a:p>
        </p:txBody>
      </p:sp>
    </p:spTree>
    <p:extLst>
      <p:ext uri="{BB962C8B-B14F-4D97-AF65-F5344CB8AC3E}">
        <p14:creationId xmlns:p14="http://schemas.microsoft.com/office/powerpoint/2010/main" val="51974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16" grpId="0" animBg="1"/>
      <p:bldP spid="17" grpId="0" animBg="1"/>
      <p:bldP spid="18" grpId="0" animBg="1"/>
      <p:bldP spid="25" grpId="0" animBg="1"/>
      <p:bldP spid="2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Reading</a:t>
            </a:r>
          </a:p>
        </p:txBody>
      </p:sp>
      <p:sp>
        <p:nvSpPr>
          <p:cNvPr id="4" name="Slide Number Placeholder 3"/>
          <p:cNvSpPr>
            <a:spLocks noGrp="1"/>
          </p:cNvSpPr>
          <p:nvPr>
            <p:ph type="sldNum" sz="quarter" idx="12"/>
          </p:nvPr>
        </p:nvSpPr>
        <p:spPr/>
        <p:txBody>
          <a:bodyPr/>
          <a:lstStyle/>
          <a:p>
            <a:fld id="{569CA132-ADD6-4B72-B5E1-B86F7979C603}" type="slidenum">
              <a:rPr lang="en-US" smtClean="0"/>
              <a:t>75</a:t>
            </a:fld>
            <a:endParaRPr lang="en-US"/>
          </a:p>
        </p:txBody>
      </p:sp>
      <p:sp>
        <p:nvSpPr>
          <p:cNvPr id="6" name="Content Placeholder 2"/>
          <p:cNvSpPr txBox="1">
            <a:spLocks/>
          </p:cNvSpPr>
          <p:nvPr/>
        </p:nvSpPr>
        <p:spPr>
          <a:xfrm>
            <a:off x="1306285" y="1202714"/>
            <a:ext cx="7507515" cy="463600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Hughes, E. M., Powell, S. R., &amp; Stevens, E. A. (2016). Supporting clear and concise mathematics language: Instead of that, say this.</a:t>
            </a:r>
            <a:r>
              <a:rPr lang="en-US" i="1" dirty="0"/>
              <a:t> Teaching Exceptional Children, 49, </a:t>
            </a:r>
            <a:r>
              <a:rPr lang="en-US" dirty="0"/>
              <a:t>7–17</a:t>
            </a:r>
            <a:r>
              <a:rPr lang="en-US" i="1" dirty="0"/>
              <a:t>.</a:t>
            </a:r>
            <a:r>
              <a:rPr lang="en-US" dirty="0"/>
              <a:t> doi:10.1177/0040059916654901</a:t>
            </a:r>
          </a:p>
        </p:txBody>
      </p:sp>
      <p:pic>
        <p:nvPicPr>
          <p:cNvPr id="9" name="Picture 8" descr="additional reading icon"/>
          <p:cNvPicPr>
            <a:picLocks/>
          </p:cNvPicPr>
          <p:nvPr/>
        </p:nvPicPr>
        <p:blipFill rotWithShape="1">
          <a:blip r:embed="rId3" cstate="hqprint">
            <a:extLst>
              <a:ext uri="{BEBA8EAE-BF5A-486C-A8C5-ECC9F3942E4B}">
                <a14:imgProps xmlns:a14="http://schemas.microsoft.com/office/drawing/2010/main">
                  <a14:imgLayer r:embed="rId4">
                    <a14:imgEffect>
                      <a14:backgroundRemoval t="7083" b="91667" l="8324" r="90563">
                        <a14:foregroundMark x1="45721" y1="40000" x2="57210" y2="75521"/>
                        <a14:foregroundMark x1="56975" y1="75104" x2="85698" y2="72396"/>
                        <a14:foregroundMark x1="45721" y1="40417" x2="69168" y2="45938"/>
                        <a14:foregroundMark x1="69285" y1="46146" x2="80715" y2="73646"/>
                        <a14:foregroundMark x1="67702" y1="61875" x2="67702" y2="61875"/>
                        <a14:foregroundMark x1="69168" y1="45938" x2="56624" y2="76354"/>
                        <a14:foregroundMark x1="46835" y1="45313" x2="62896" y2="55729"/>
                      </a14:backgroundRemoval>
                    </a14:imgEffect>
                  </a14:imgLayer>
                </a14:imgProps>
              </a:ext>
              <a:ext uri="{28A0092B-C50C-407E-A947-70E740481C1C}">
                <a14:useLocalDpi xmlns:a14="http://schemas.microsoft.com/office/drawing/2010/main" val="0"/>
              </a:ext>
            </a:extLst>
          </a:blip>
          <a:srcRect l="6128" t="5170" r="8180" b="6230"/>
          <a:stretch/>
        </p:blipFill>
        <p:spPr>
          <a:xfrm rot="18920520">
            <a:off x="259997" y="1066800"/>
            <a:ext cx="914400" cy="914400"/>
          </a:xfrm>
          <a:prstGeom prst="rect">
            <a:avLst/>
          </a:prstGeom>
        </p:spPr>
      </p:pic>
    </p:spTree>
    <p:extLst>
      <p:ext uri="{BB962C8B-B14F-4D97-AF65-F5344CB8AC3E}">
        <p14:creationId xmlns:p14="http://schemas.microsoft.com/office/powerpoint/2010/main" val="41478636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nshot of multiple choice math question with the question: which expressions have like denominators that could be used as a next step to add the two fractions?"/>
          <p:cNvPicPr>
            <a:picLocks noChangeAspect="1"/>
          </p:cNvPicPr>
          <p:nvPr/>
        </p:nvPicPr>
        <p:blipFill>
          <a:blip r:embed="rId2"/>
          <a:stretch>
            <a:fillRect/>
          </a:stretch>
        </p:blipFill>
        <p:spPr>
          <a:xfrm>
            <a:off x="246765" y="115164"/>
            <a:ext cx="4344664" cy="3357241"/>
          </a:xfrm>
          <a:prstGeom prst="rect">
            <a:avLst/>
          </a:prstGeom>
        </p:spPr>
      </p:pic>
      <p:sp>
        <p:nvSpPr>
          <p:cNvPr id="3" name="TextBox 2"/>
          <p:cNvSpPr txBox="1"/>
          <p:nvPr/>
        </p:nvSpPr>
        <p:spPr>
          <a:xfrm rot="16200000">
            <a:off x="7531911" y="4595150"/>
            <a:ext cx="2870016" cy="276999"/>
          </a:xfrm>
          <a:prstGeom prst="rect">
            <a:avLst/>
          </a:prstGeom>
          <a:noFill/>
        </p:spPr>
        <p:txBody>
          <a:bodyPr wrap="none" rtlCol="0">
            <a:spAutoFit/>
          </a:bodyPr>
          <a:lstStyle/>
          <a:p>
            <a:r>
              <a:rPr lang="en-US" sz="1200" dirty="0">
                <a:solidFill>
                  <a:schemeClr val="accent2"/>
                </a:solidFill>
              </a:rPr>
              <a:t>PARCC (2016); Smarter Balanced (2016)</a:t>
            </a:r>
          </a:p>
        </p:txBody>
      </p:sp>
      <p:pic>
        <p:nvPicPr>
          <p:cNvPr id="4" name="Picture 3" descr="Multiple choice question: Which expression is equal to 6 times 3 and why?"/>
          <p:cNvPicPr>
            <a:picLocks noChangeAspect="1"/>
          </p:cNvPicPr>
          <p:nvPr/>
        </p:nvPicPr>
        <p:blipFill>
          <a:blip r:embed="rId3"/>
          <a:stretch>
            <a:fillRect/>
          </a:stretch>
        </p:blipFill>
        <p:spPr>
          <a:xfrm>
            <a:off x="246765" y="3832098"/>
            <a:ext cx="5077590" cy="1626550"/>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5567423" y="115164"/>
            <a:ext cx="3260996" cy="59383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5" hidden="1">
            <a:extLst>
              <a:ext uri="{FF2B5EF4-FFF2-40B4-BE49-F238E27FC236}">
                <a16:creationId xmlns:a16="http://schemas.microsoft.com/office/drawing/2014/main" id="{C6695A34-6F79-46C7-B188-43652D9122DD}"/>
              </a:ext>
            </a:extLst>
          </p:cNvPr>
          <p:cNvSpPr>
            <a:spLocks noGrp="1"/>
          </p:cNvSpPr>
          <p:nvPr>
            <p:ph type="title"/>
          </p:nvPr>
        </p:nvSpPr>
        <p:spPr/>
        <p:txBody>
          <a:bodyPr/>
          <a:lstStyle/>
          <a:p>
            <a:r>
              <a:rPr lang="en-US" dirty="0"/>
              <a:t>Slide 76</a:t>
            </a:r>
          </a:p>
        </p:txBody>
      </p:sp>
    </p:spTree>
    <p:extLst>
      <p:ext uri="{BB962C8B-B14F-4D97-AF65-F5344CB8AC3E}">
        <p14:creationId xmlns:p14="http://schemas.microsoft.com/office/powerpoint/2010/main" val="15530975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Confusion with Mathematical Language</a:t>
            </a:r>
          </a:p>
        </p:txBody>
      </p:sp>
      <p:sp>
        <p:nvSpPr>
          <p:cNvPr id="3" name="Content Placeholder 2"/>
          <p:cNvSpPr>
            <a:spLocks noGrp="1"/>
          </p:cNvSpPr>
          <p:nvPr>
            <p:ph idx="1"/>
          </p:nvPr>
        </p:nvSpPr>
        <p:spPr/>
        <p:txBody>
          <a:bodyPr/>
          <a:lstStyle/>
          <a:p>
            <a:pPr lvl="1"/>
            <a:r>
              <a:rPr lang="en-US" dirty="0"/>
              <a:t>Homonyms</a:t>
            </a:r>
          </a:p>
          <a:p>
            <a:pPr lvl="1"/>
            <a:endParaRPr lang="en-US" dirty="0"/>
          </a:p>
          <a:p>
            <a:pPr lvl="1"/>
            <a:endParaRPr lang="en-US" b="1" dirty="0"/>
          </a:p>
          <a:p>
            <a:pPr lvl="1"/>
            <a:endParaRPr lang="en-US" b="1" dirty="0"/>
          </a:p>
          <a:p>
            <a:pPr lvl="1"/>
            <a:endParaRPr lang="en-US" b="1" dirty="0"/>
          </a:p>
          <a:p>
            <a:pPr lvl="1"/>
            <a:r>
              <a:rPr lang="en-US" dirty="0"/>
              <a:t>Homophones</a:t>
            </a:r>
          </a:p>
        </p:txBody>
      </p:sp>
      <p:sp>
        <p:nvSpPr>
          <p:cNvPr id="6" name="Rectangle 5"/>
          <p:cNvSpPr/>
          <p:nvPr/>
        </p:nvSpPr>
        <p:spPr>
          <a:xfrm>
            <a:off x="1113099" y="1832659"/>
            <a:ext cx="1068265" cy="562707"/>
          </a:xfrm>
          <a:prstGeom prst="rect">
            <a:avLst/>
          </a:prstGeom>
          <a:solidFill>
            <a:srgbClr val="00B0F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chemeClr val="bg1"/>
                </a:solidFill>
              </a:rPr>
              <a:t>left</a:t>
            </a:r>
          </a:p>
        </p:txBody>
      </p:sp>
      <p:sp>
        <p:nvSpPr>
          <p:cNvPr id="7" name="Rectangle 6"/>
          <p:cNvSpPr/>
          <p:nvPr/>
        </p:nvSpPr>
        <p:spPr>
          <a:xfrm>
            <a:off x="2332299" y="2137459"/>
            <a:ext cx="1068265" cy="562707"/>
          </a:xfrm>
          <a:prstGeom prst="rect">
            <a:avLst/>
          </a:prstGeom>
          <a:solidFill>
            <a:srgbClr val="00B0F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chemeClr val="bg1"/>
                </a:solidFill>
              </a:rPr>
              <a:t>base</a:t>
            </a:r>
          </a:p>
        </p:txBody>
      </p:sp>
      <p:sp>
        <p:nvSpPr>
          <p:cNvPr id="8" name="Rectangle 7"/>
          <p:cNvSpPr/>
          <p:nvPr/>
        </p:nvSpPr>
        <p:spPr>
          <a:xfrm>
            <a:off x="3627699" y="1756459"/>
            <a:ext cx="1068265" cy="562707"/>
          </a:xfrm>
          <a:prstGeom prst="rect">
            <a:avLst/>
          </a:prstGeom>
          <a:solidFill>
            <a:srgbClr val="00B0F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chemeClr val="bg1"/>
                </a:solidFill>
              </a:rPr>
              <a:t>square</a:t>
            </a:r>
          </a:p>
        </p:txBody>
      </p:sp>
      <p:sp>
        <p:nvSpPr>
          <p:cNvPr id="9" name="Rectangle 8"/>
          <p:cNvSpPr/>
          <p:nvPr/>
        </p:nvSpPr>
        <p:spPr>
          <a:xfrm>
            <a:off x="4923099" y="2137459"/>
            <a:ext cx="1068265" cy="562707"/>
          </a:xfrm>
          <a:prstGeom prst="rect">
            <a:avLst/>
          </a:prstGeom>
          <a:solidFill>
            <a:srgbClr val="00B0F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chemeClr val="bg1"/>
                </a:solidFill>
              </a:rPr>
              <a:t>round</a:t>
            </a:r>
          </a:p>
        </p:txBody>
      </p:sp>
      <p:sp>
        <p:nvSpPr>
          <p:cNvPr id="10" name="Rectangle 9"/>
          <p:cNvSpPr/>
          <p:nvPr/>
        </p:nvSpPr>
        <p:spPr>
          <a:xfrm>
            <a:off x="6262386" y="1856105"/>
            <a:ext cx="1068265" cy="562707"/>
          </a:xfrm>
          <a:prstGeom prst="rect">
            <a:avLst/>
          </a:prstGeom>
          <a:solidFill>
            <a:srgbClr val="00B0F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chemeClr val="bg1"/>
                </a:solidFill>
              </a:rPr>
              <a:t>mean</a:t>
            </a:r>
          </a:p>
        </p:txBody>
      </p:sp>
      <p:sp>
        <p:nvSpPr>
          <p:cNvPr id="11" name="Rectangle 10"/>
          <p:cNvSpPr/>
          <p:nvPr/>
        </p:nvSpPr>
        <p:spPr>
          <a:xfrm>
            <a:off x="1679439" y="4445161"/>
            <a:ext cx="1068265" cy="911382"/>
          </a:xfrm>
          <a:prstGeom prst="rect">
            <a:avLst/>
          </a:prstGeom>
          <a:solidFill>
            <a:srgbClr val="FF8AD8"/>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chemeClr val="bg1"/>
                </a:solidFill>
              </a:rPr>
              <a:t>pie</a:t>
            </a:r>
          </a:p>
          <a:p>
            <a:pPr algn="ctr"/>
            <a:r>
              <a:rPr lang="en-US" sz="2000" b="1" dirty="0">
                <a:solidFill>
                  <a:schemeClr val="bg1"/>
                </a:solidFill>
              </a:rPr>
              <a:t>pi</a:t>
            </a:r>
          </a:p>
        </p:txBody>
      </p:sp>
      <p:sp>
        <p:nvSpPr>
          <p:cNvPr id="12" name="Rectangle 11"/>
          <p:cNvSpPr/>
          <p:nvPr/>
        </p:nvSpPr>
        <p:spPr>
          <a:xfrm>
            <a:off x="3237416" y="4214407"/>
            <a:ext cx="1068265" cy="911382"/>
          </a:xfrm>
          <a:prstGeom prst="rect">
            <a:avLst/>
          </a:prstGeom>
          <a:solidFill>
            <a:srgbClr val="FF8AD8"/>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chemeClr val="bg1"/>
                </a:solidFill>
              </a:rPr>
              <a:t>some</a:t>
            </a:r>
          </a:p>
          <a:p>
            <a:pPr algn="ctr"/>
            <a:r>
              <a:rPr lang="en-US" sz="2000" b="1" dirty="0">
                <a:solidFill>
                  <a:schemeClr val="bg1"/>
                </a:solidFill>
              </a:rPr>
              <a:t>sum</a:t>
            </a:r>
          </a:p>
        </p:txBody>
      </p:sp>
      <p:sp>
        <p:nvSpPr>
          <p:cNvPr id="13" name="Rectangle 12"/>
          <p:cNvSpPr/>
          <p:nvPr/>
        </p:nvSpPr>
        <p:spPr>
          <a:xfrm>
            <a:off x="4688255" y="4670098"/>
            <a:ext cx="1068265" cy="911382"/>
          </a:xfrm>
          <a:prstGeom prst="rect">
            <a:avLst/>
          </a:prstGeom>
          <a:solidFill>
            <a:srgbClr val="FF8AD8"/>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chemeClr val="bg1"/>
                </a:solidFill>
              </a:rPr>
              <a:t>rows</a:t>
            </a:r>
          </a:p>
          <a:p>
            <a:pPr algn="ctr"/>
            <a:r>
              <a:rPr lang="en-US" sz="2000" b="1" dirty="0">
                <a:solidFill>
                  <a:schemeClr val="bg1"/>
                </a:solidFill>
              </a:rPr>
              <a:t>rose</a:t>
            </a:r>
          </a:p>
        </p:txBody>
      </p:sp>
      <p:sp>
        <p:nvSpPr>
          <p:cNvPr id="14" name="Rectangle 13"/>
          <p:cNvSpPr/>
          <p:nvPr/>
        </p:nvSpPr>
        <p:spPr>
          <a:xfrm>
            <a:off x="6139094" y="4025416"/>
            <a:ext cx="1068265" cy="911382"/>
          </a:xfrm>
          <a:prstGeom prst="rect">
            <a:avLst/>
          </a:prstGeom>
          <a:solidFill>
            <a:srgbClr val="FF8AD8"/>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a:solidFill>
                  <a:schemeClr val="bg1"/>
                </a:solidFill>
              </a:rPr>
              <a:t>ate</a:t>
            </a:r>
          </a:p>
          <a:p>
            <a:pPr algn="ctr"/>
            <a:r>
              <a:rPr lang="en-US" sz="2000" b="1" dirty="0">
                <a:solidFill>
                  <a:schemeClr val="bg1"/>
                </a:solidFill>
              </a:rPr>
              <a:t>eight</a:t>
            </a:r>
          </a:p>
        </p:txBody>
      </p:sp>
    </p:spTree>
    <p:extLst>
      <p:ext uri="{BB962C8B-B14F-4D97-AF65-F5344CB8AC3E}">
        <p14:creationId xmlns:p14="http://schemas.microsoft.com/office/powerpoint/2010/main" val="21836946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of Mathematics</a:t>
            </a:r>
          </a:p>
        </p:txBody>
      </p:sp>
      <p:sp>
        <p:nvSpPr>
          <p:cNvPr id="3" name="Content Placeholder 2"/>
          <p:cNvSpPr>
            <a:spLocks noGrp="1"/>
          </p:cNvSpPr>
          <p:nvPr>
            <p:ph idx="1"/>
          </p:nvPr>
        </p:nvSpPr>
        <p:spPr>
          <a:xfrm>
            <a:off x="258370" y="960120"/>
            <a:ext cx="6343201" cy="5405378"/>
          </a:xfrm>
        </p:spPr>
        <p:txBody>
          <a:bodyPr>
            <a:normAutofit/>
          </a:bodyPr>
          <a:lstStyle/>
          <a:p>
            <a:pPr lvl="1"/>
            <a:r>
              <a:rPr lang="en-US" dirty="0"/>
              <a:t>Technical terms</a:t>
            </a:r>
          </a:p>
          <a:p>
            <a:pPr lvl="1"/>
            <a:endParaRPr lang="en-US" b="1" dirty="0"/>
          </a:p>
          <a:p>
            <a:pPr lvl="1"/>
            <a:endParaRPr lang="en-US" b="1" dirty="0"/>
          </a:p>
          <a:p>
            <a:pPr lvl="1"/>
            <a:r>
              <a:rPr lang="en-US" dirty="0"/>
              <a:t>Subtechnical terms</a:t>
            </a:r>
          </a:p>
          <a:p>
            <a:pPr lvl="1"/>
            <a:endParaRPr lang="en-US" dirty="0"/>
          </a:p>
          <a:p>
            <a:pPr lvl="1"/>
            <a:endParaRPr lang="en-US" dirty="0"/>
          </a:p>
          <a:p>
            <a:pPr lvl="1"/>
            <a:r>
              <a:rPr lang="en-US" dirty="0"/>
              <a:t>Symbolic terms</a:t>
            </a:r>
          </a:p>
          <a:p>
            <a:pPr lvl="1"/>
            <a:endParaRPr lang="en-US" dirty="0"/>
          </a:p>
          <a:p>
            <a:pPr lvl="1"/>
            <a:endParaRPr lang="en-US" dirty="0"/>
          </a:p>
          <a:p>
            <a:pPr lvl="1"/>
            <a:r>
              <a:rPr lang="en-US" dirty="0"/>
              <a:t>General terms</a:t>
            </a:r>
          </a:p>
        </p:txBody>
      </p:sp>
      <p:sp>
        <p:nvSpPr>
          <p:cNvPr id="6" name="Rectangle 5"/>
          <p:cNvSpPr/>
          <p:nvPr/>
        </p:nvSpPr>
        <p:spPr>
          <a:xfrm>
            <a:off x="1281978" y="1535590"/>
            <a:ext cx="1068265" cy="562707"/>
          </a:xfrm>
          <a:prstGeom prst="rect">
            <a:avLst/>
          </a:prstGeom>
          <a:solidFill>
            <a:schemeClr val="accent5"/>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bg1"/>
                </a:solidFill>
              </a:rPr>
              <a:t>trapezoid</a:t>
            </a:r>
          </a:p>
        </p:txBody>
      </p:sp>
      <p:sp>
        <p:nvSpPr>
          <p:cNvPr id="10" name="Rectangle 9"/>
          <p:cNvSpPr/>
          <p:nvPr/>
        </p:nvSpPr>
        <p:spPr>
          <a:xfrm>
            <a:off x="4140125" y="2845840"/>
            <a:ext cx="1068265" cy="562707"/>
          </a:xfrm>
          <a:prstGeom prst="rect">
            <a:avLst/>
          </a:prstGeom>
          <a:solidFill>
            <a:schemeClr val="accent4"/>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a:solidFill>
                  <a:schemeClr val="bg1"/>
                </a:solidFill>
              </a:rPr>
              <a:t>cube</a:t>
            </a:r>
            <a:endParaRPr lang="en-US" sz="1400" b="1" dirty="0">
              <a:solidFill>
                <a:schemeClr val="bg1"/>
              </a:solidFill>
            </a:endParaRPr>
          </a:p>
        </p:txBody>
      </p:sp>
      <p:sp>
        <p:nvSpPr>
          <p:cNvPr id="15" name="Rectangle 14"/>
          <p:cNvSpPr/>
          <p:nvPr/>
        </p:nvSpPr>
        <p:spPr>
          <a:xfrm>
            <a:off x="1281978" y="2845842"/>
            <a:ext cx="1068265" cy="562707"/>
          </a:xfrm>
          <a:prstGeom prst="rect">
            <a:avLst/>
          </a:prstGeom>
          <a:solidFill>
            <a:schemeClr val="accent4"/>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bg1"/>
                </a:solidFill>
              </a:rPr>
              <a:t>base</a:t>
            </a:r>
          </a:p>
        </p:txBody>
      </p:sp>
      <p:sp>
        <p:nvSpPr>
          <p:cNvPr id="16" name="Rectangle 15"/>
          <p:cNvSpPr/>
          <p:nvPr/>
        </p:nvSpPr>
        <p:spPr>
          <a:xfrm>
            <a:off x="2723915" y="2845844"/>
            <a:ext cx="1068265" cy="562707"/>
          </a:xfrm>
          <a:prstGeom prst="rect">
            <a:avLst/>
          </a:prstGeom>
          <a:solidFill>
            <a:schemeClr val="accent4"/>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bg1"/>
                </a:solidFill>
              </a:rPr>
              <a:t>degrees</a:t>
            </a:r>
          </a:p>
        </p:txBody>
      </p:sp>
      <p:sp>
        <p:nvSpPr>
          <p:cNvPr id="17" name="Rectangle 16"/>
          <p:cNvSpPr/>
          <p:nvPr/>
        </p:nvSpPr>
        <p:spPr>
          <a:xfrm>
            <a:off x="5582062" y="2845840"/>
            <a:ext cx="1068265" cy="562707"/>
          </a:xfrm>
          <a:prstGeom prst="rect">
            <a:avLst/>
          </a:prstGeom>
          <a:solidFill>
            <a:schemeClr val="accent4"/>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bg1"/>
                </a:solidFill>
              </a:rPr>
              <a:t>plane</a:t>
            </a:r>
          </a:p>
        </p:txBody>
      </p:sp>
      <p:sp>
        <p:nvSpPr>
          <p:cNvPr id="18" name="Rectangle 17"/>
          <p:cNvSpPr/>
          <p:nvPr/>
        </p:nvSpPr>
        <p:spPr>
          <a:xfrm>
            <a:off x="4140125" y="1535587"/>
            <a:ext cx="1068265" cy="562707"/>
          </a:xfrm>
          <a:prstGeom prst="rect">
            <a:avLst/>
          </a:prstGeom>
          <a:solidFill>
            <a:schemeClr val="accent5"/>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bg1"/>
                </a:solidFill>
              </a:rPr>
              <a:t>numerator</a:t>
            </a:r>
          </a:p>
        </p:txBody>
      </p:sp>
      <p:sp>
        <p:nvSpPr>
          <p:cNvPr id="19" name="Rectangle 18"/>
          <p:cNvSpPr/>
          <p:nvPr/>
        </p:nvSpPr>
        <p:spPr>
          <a:xfrm>
            <a:off x="2723915" y="1535590"/>
            <a:ext cx="1068265" cy="562707"/>
          </a:xfrm>
          <a:prstGeom prst="rect">
            <a:avLst/>
          </a:prstGeom>
          <a:solidFill>
            <a:schemeClr val="accent5"/>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bg1"/>
                </a:solidFill>
              </a:rPr>
              <a:t>rhombus</a:t>
            </a:r>
          </a:p>
        </p:txBody>
      </p:sp>
      <p:sp>
        <p:nvSpPr>
          <p:cNvPr id="20" name="Rectangle 19"/>
          <p:cNvSpPr/>
          <p:nvPr/>
        </p:nvSpPr>
        <p:spPr>
          <a:xfrm>
            <a:off x="5582062" y="1535587"/>
            <a:ext cx="1068265" cy="562707"/>
          </a:xfrm>
          <a:prstGeom prst="rect">
            <a:avLst/>
          </a:prstGeom>
          <a:solidFill>
            <a:schemeClr val="accent5"/>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bg1"/>
                </a:solidFill>
              </a:rPr>
              <a:t>addend</a:t>
            </a:r>
          </a:p>
        </p:txBody>
      </p:sp>
      <p:sp>
        <p:nvSpPr>
          <p:cNvPr id="21" name="Rectangle 20"/>
          <p:cNvSpPr/>
          <p:nvPr/>
        </p:nvSpPr>
        <p:spPr>
          <a:xfrm>
            <a:off x="6988679" y="2845840"/>
            <a:ext cx="1068265" cy="562707"/>
          </a:xfrm>
          <a:prstGeom prst="rect">
            <a:avLst/>
          </a:prstGeom>
          <a:solidFill>
            <a:schemeClr val="accent4"/>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bg1"/>
                </a:solidFill>
              </a:rPr>
              <a:t>arc</a:t>
            </a:r>
          </a:p>
        </p:txBody>
      </p:sp>
      <p:sp>
        <p:nvSpPr>
          <p:cNvPr id="22" name="Rectangle 21"/>
          <p:cNvSpPr/>
          <p:nvPr/>
        </p:nvSpPr>
        <p:spPr>
          <a:xfrm>
            <a:off x="4140124" y="4183879"/>
            <a:ext cx="1068265" cy="562707"/>
          </a:xfrm>
          <a:prstGeom prst="rect">
            <a:avLst/>
          </a:prstGeom>
          <a:solidFill>
            <a:schemeClr val="accent2"/>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bg1"/>
                </a:solidFill>
              </a:rPr>
              <a:t>twelve</a:t>
            </a:r>
          </a:p>
        </p:txBody>
      </p:sp>
      <p:sp>
        <p:nvSpPr>
          <p:cNvPr id="23" name="Rectangle 22"/>
          <p:cNvSpPr/>
          <p:nvPr/>
        </p:nvSpPr>
        <p:spPr>
          <a:xfrm>
            <a:off x="1281977" y="4183880"/>
            <a:ext cx="1068265" cy="562707"/>
          </a:xfrm>
          <a:prstGeom prst="rect">
            <a:avLst/>
          </a:prstGeom>
          <a:solidFill>
            <a:schemeClr val="accent2"/>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bg1"/>
                </a:solidFill>
              </a:rPr>
              <a:t>plus</a:t>
            </a:r>
          </a:p>
        </p:txBody>
      </p:sp>
      <p:sp>
        <p:nvSpPr>
          <p:cNvPr id="24" name="Rectangle 23"/>
          <p:cNvSpPr/>
          <p:nvPr/>
        </p:nvSpPr>
        <p:spPr>
          <a:xfrm>
            <a:off x="2723914" y="4183882"/>
            <a:ext cx="1068265" cy="562707"/>
          </a:xfrm>
          <a:prstGeom prst="rect">
            <a:avLst/>
          </a:prstGeom>
          <a:solidFill>
            <a:schemeClr val="accent2"/>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bg1"/>
                </a:solidFill>
              </a:rPr>
              <a:t>zero</a:t>
            </a:r>
          </a:p>
        </p:txBody>
      </p:sp>
      <p:sp>
        <p:nvSpPr>
          <p:cNvPr id="25" name="Rectangle 24"/>
          <p:cNvSpPr/>
          <p:nvPr/>
        </p:nvSpPr>
        <p:spPr>
          <a:xfrm>
            <a:off x="5582061" y="4183879"/>
            <a:ext cx="1068265" cy="562707"/>
          </a:xfrm>
          <a:prstGeom prst="rect">
            <a:avLst/>
          </a:prstGeom>
          <a:solidFill>
            <a:schemeClr val="accent2"/>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bg1"/>
                </a:solidFill>
              </a:rPr>
              <a:t>dollars</a:t>
            </a:r>
          </a:p>
        </p:txBody>
      </p:sp>
      <p:sp>
        <p:nvSpPr>
          <p:cNvPr id="26" name="Rectangle 25"/>
          <p:cNvSpPr/>
          <p:nvPr/>
        </p:nvSpPr>
        <p:spPr>
          <a:xfrm>
            <a:off x="6988678" y="4183878"/>
            <a:ext cx="1068265" cy="562707"/>
          </a:xfrm>
          <a:prstGeom prst="rect">
            <a:avLst/>
          </a:prstGeom>
          <a:solidFill>
            <a:schemeClr val="accent2"/>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bg1"/>
                </a:solidFill>
              </a:rPr>
              <a:t>and</a:t>
            </a:r>
          </a:p>
        </p:txBody>
      </p:sp>
      <p:sp>
        <p:nvSpPr>
          <p:cNvPr id="27" name="Rectangle 26"/>
          <p:cNvSpPr/>
          <p:nvPr/>
        </p:nvSpPr>
        <p:spPr>
          <a:xfrm>
            <a:off x="4140124" y="5478104"/>
            <a:ext cx="1068265" cy="562707"/>
          </a:xfrm>
          <a:prstGeom prst="rect">
            <a:avLst/>
          </a:prstGeom>
          <a:solidFill>
            <a:schemeClr val="accent6"/>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bg1"/>
                </a:solidFill>
              </a:rPr>
              <a:t>answer</a:t>
            </a:r>
          </a:p>
        </p:txBody>
      </p:sp>
      <p:sp>
        <p:nvSpPr>
          <p:cNvPr id="28" name="Rectangle 27"/>
          <p:cNvSpPr/>
          <p:nvPr/>
        </p:nvSpPr>
        <p:spPr>
          <a:xfrm>
            <a:off x="1281977" y="5478105"/>
            <a:ext cx="1068265" cy="562707"/>
          </a:xfrm>
          <a:prstGeom prst="rect">
            <a:avLst/>
          </a:prstGeom>
          <a:solidFill>
            <a:schemeClr val="accent6"/>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bg1"/>
                </a:solidFill>
              </a:rPr>
              <a:t>above</a:t>
            </a:r>
          </a:p>
        </p:txBody>
      </p:sp>
      <p:sp>
        <p:nvSpPr>
          <p:cNvPr id="29" name="Rectangle 28"/>
          <p:cNvSpPr/>
          <p:nvPr/>
        </p:nvSpPr>
        <p:spPr>
          <a:xfrm>
            <a:off x="2723914" y="5478107"/>
            <a:ext cx="1068265" cy="562707"/>
          </a:xfrm>
          <a:prstGeom prst="rect">
            <a:avLst/>
          </a:prstGeom>
          <a:solidFill>
            <a:schemeClr val="accent6"/>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bg1"/>
                </a:solidFill>
              </a:rPr>
              <a:t>measure</a:t>
            </a:r>
          </a:p>
        </p:txBody>
      </p:sp>
      <p:sp>
        <p:nvSpPr>
          <p:cNvPr id="30" name="Rectangle 29"/>
          <p:cNvSpPr/>
          <p:nvPr/>
        </p:nvSpPr>
        <p:spPr>
          <a:xfrm>
            <a:off x="5582061" y="5478104"/>
            <a:ext cx="1068265" cy="562707"/>
          </a:xfrm>
          <a:prstGeom prst="rect">
            <a:avLst/>
          </a:prstGeom>
          <a:solidFill>
            <a:schemeClr val="accent6"/>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bg1"/>
                </a:solidFill>
              </a:rPr>
              <a:t>longest</a:t>
            </a:r>
          </a:p>
        </p:txBody>
      </p:sp>
      <p:sp>
        <p:nvSpPr>
          <p:cNvPr id="31" name="Rectangle 30"/>
          <p:cNvSpPr/>
          <p:nvPr/>
        </p:nvSpPr>
        <p:spPr>
          <a:xfrm>
            <a:off x="6988678" y="5478103"/>
            <a:ext cx="1068265" cy="562707"/>
          </a:xfrm>
          <a:prstGeom prst="rect">
            <a:avLst/>
          </a:prstGeom>
          <a:solidFill>
            <a:schemeClr val="accent6"/>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bg1"/>
                </a:solidFill>
              </a:rPr>
              <a:t>outside</a:t>
            </a:r>
          </a:p>
        </p:txBody>
      </p:sp>
      <p:sp>
        <p:nvSpPr>
          <p:cNvPr id="32" name="Rectangle 31"/>
          <p:cNvSpPr/>
          <p:nvPr/>
        </p:nvSpPr>
        <p:spPr>
          <a:xfrm>
            <a:off x="6988678" y="1535587"/>
            <a:ext cx="1068265" cy="562707"/>
          </a:xfrm>
          <a:prstGeom prst="rect">
            <a:avLst/>
          </a:prstGeom>
          <a:solidFill>
            <a:schemeClr val="accent5"/>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b="1" dirty="0">
                <a:solidFill>
                  <a:schemeClr val="bg1"/>
                </a:solidFill>
              </a:rPr>
              <a:t>subtract</a:t>
            </a:r>
          </a:p>
        </p:txBody>
      </p:sp>
    </p:spTree>
    <p:extLst>
      <p:ext uri="{BB962C8B-B14F-4D97-AF65-F5344CB8AC3E}">
        <p14:creationId xmlns:p14="http://schemas.microsoft.com/office/powerpoint/2010/main" val="378544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down)">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down)">
                                      <p:cBhvr>
                                        <p:cTn id="58" dur="500"/>
                                        <p:tgtEl>
                                          <p:spTgt spid="28"/>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down)">
                                      <p:cBhvr>
                                        <p:cTn id="61" dur="500"/>
                                        <p:tgtEl>
                                          <p:spTgt spid="2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down)">
                                      <p:cBhvr>
                                        <p:cTn id="64" dur="500"/>
                                        <p:tgtEl>
                                          <p:spTgt spid="2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down)">
                                      <p:cBhvr>
                                        <p:cTn id="67" dur="500"/>
                                        <p:tgtEl>
                                          <p:spTgt spid="30"/>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down)">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085" y="162970"/>
            <a:ext cx="2098780" cy="553998"/>
          </a:xfrm>
          <a:prstGeom prst="rect">
            <a:avLst/>
          </a:prstGeom>
        </p:spPr>
        <p:txBody>
          <a:bodyPr wrap="none">
            <a:spAutoFit/>
          </a:bodyPr>
          <a:lstStyle/>
          <a:p>
            <a:r>
              <a:rPr lang="en-US" sz="3000" b="1" dirty="0">
                <a:solidFill>
                  <a:srgbClr val="FF0000"/>
                </a:solidFill>
              </a:rPr>
              <a:t>Instead of</a:t>
            </a:r>
            <a:r>
              <a:rPr lang="mr-IN" sz="3000" b="1" dirty="0">
                <a:solidFill>
                  <a:srgbClr val="FF0000"/>
                </a:solidFill>
              </a:rPr>
              <a:t>…</a:t>
            </a:r>
            <a:endParaRPr lang="en-US" sz="3000" b="1" dirty="0">
              <a:solidFill>
                <a:srgbClr val="FF0000"/>
              </a:solidFill>
            </a:endParaRPr>
          </a:p>
        </p:txBody>
      </p:sp>
      <p:sp>
        <p:nvSpPr>
          <p:cNvPr id="4" name="Rectangle 3"/>
          <p:cNvSpPr/>
          <p:nvPr/>
        </p:nvSpPr>
        <p:spPr>
          <a:xfrm>
            <a:off x="4808888" y="162970"/>
            <a:ext cx="1006238" cy="553998"/>
          </a:xfrm>
          <a:prstGeom prst="rect">
            <a:avLst/>
          </a:prstGeom>
        </p:spPr>
        <p:txBody>
          <a:bodyPr wrap="none">
            <a:spAutoFit/>
          </a:bodyPr>
          <a:lstStyle/>
          <a:p>
            <a:r>
              <a:rPr lang="en-US" sz="3000" b="1" dirty="0">
                <a:solidFill>
                  <a:srgbClr val="00B050"/>
                </a:solidFill>
              </a:rPr>
              <a:t>Say</a:t>
            </a:r>
            <a:r>
              <a:rPr lang="mr-IN" sz="3000" b="1" dirty="0">
                <a:solidFill>
                  <a:srgbClr val="00B050"/>
                </a:solidFill>
              </a:rPr>
              <a:t>…</a:t>
            </a:r>
            <a:endParaRPr lang="en-US" sz="3000" b="1" dirty="0">
              <a:solidFill>
                <a:srgbClr val="00B050"/>
              </a:solidFill>
            </a:endParaRPr>
          </a:p>
        </p:txBody>
      </p:sp>
      <p:sp>
        <p:nvSpPr>
          <p:cNvPr id="5" name="TextBox 4"/>
          <p:cNvSpPr txBox="1"/>
          <p:nvPr/>
        </p:nvSpPr>
        <p:spPr>
          <a:xfrm>
            <a:off x="177085" y="1053296"/>
            <a:ext cx="2474075" cy="369332"/>
          </a:xfrm>
          <a:prstGeom prst="rect">
            <a:avLst/>
          </a:prstGeom>
          <a:noFill/>
        </p:spPr>
        <p:txBody>
          <a:bodyPr wrap="none" rtlCol="0">
            <a:spAutoFit/>
          </a:bodyPr>
          <a:lstStyle/>
          <a:p>
            <a:r>
              <a:rPr lang="en-US" dirty="0">
                <a:solidFill>
                  <a:schemeClr val="bg1"/>
                </a:solidFill>
              </a:rPr>
              <a:t>“And the last one is 10.”</a:t>
            </a:r>
          </a:p>
        </p:txBody>
      </p:sp>
      <p:sp>
        <p:nvSpPr>
          <p:cNvPr id="6" name="TextBox 5"/>
          <p:cNvSpPr txBox="1"/>
          <p:nvPr/>
        </p:nvSpPr>
        <p:spPr>
          <a:xfrm>
            <a:off x="4808888" y="1053296"/>
            <a:ext cx="4219365" cy="646331"/>
          </a:xfrm>
          <a:prstGeom prst="rect">
            <a:avLst/>
          </a:prstGeom>
          <a:noFill/>
        </p:spPr>
        <p:txBody>
          <a:bodyPr wrap="square" rtlCol="0">
            <a:spAutoFit/>
          </a:bodyPr>
          <a:lstStyle/>
          <a:p>
            <a:r>
              <a:rPr lang="en-US" dirty="0">
                <a:solidFill>
                  <a:schemeClr val="bg1"/>
                </a:solidFill>
              </a:rPr>
              <a:t>“8, 9, 10. We’ll stop counting there but we could count more.”</a:t>
            </a:r>
          </a:p>
        </p:txBody>
      </p:sp>
      <p:sp>
        <p:nvSpPr>
          <p:cNvPr id="7" name="TextBox 6"/>
          <p:cNvSpPr txBox="1"/>
          <p:nvPr/>
        </p:nvSpPr>
        <p:spPr>
          <a:xfrm>
            <a:off x="177085" y="2455762"/>
            <a:ext cx="3688574" cy="369332"/>
          </a:xfrm>
          <a:prstGeom prst="rect">
            <a:avLst/>
          </a:prstGeom>
          <a:noFill/>
        </p:spPr>
        <p:txBody>
          <a:bodyPr wrap="none" rtlCol="0">
            <a:spAutoFit/>
          </a:bodyPr>
          <a:lstStyle/>
          <a:p>
            <a:r>
              <a:rPr lang="en-US" dirty="0">
                <a:solidFill>
                  <a:schemeClr val="bg1"/>
                </a:solidFill>
              </a:rPr>
              <a:t>“What number is in the tens place?”</a:t>
            </a:r>
          </a:p>
        </p:txBody>
      </p:sp>
      <p:sp>
        <p:nvSpPr>
          <p:cNvPr id="8" name="TextBox 7"/>
          <p:cNvSpPr txBox="1"/>
          <p:nvPr/>
        </p:nvSpPr>
        <p:spPr>
          <a:xfrm>
            <a:off x="4846934" y="2455762"/>
            <a:ext cx="3348737" cy="369332"/>
          </a:xfrm>
          <a:prstGeom prst="rect">
            <a:avLst/>
          </a:prstGeom>
          <a:noFill/>
        </p:spPr>
        <p:txBody>
          <a:bodyPr wrap="none" rtlCol="0">
            <a:spAutoFit/>
          </a:bodyPr>
          <a:lstStyle/>
          <a:p>
            <a:r>
              <a:rPr lang="en-US" dirty="0">
                <a:solidFill>
                  <a:schemeClr val="bg1"/>
                </a:solidFill>
              </a:rPr>
              <a:t>“What digit is in the tens place?”</a:t>
            </a:r>
          </a:p>
        </p:txBody>
      </p:sp>
      <p:sp>
        <p:nvSpPr>
          <p:cNvPr id="9" name="TextBox 8"/>
          <p:cNvSpPr txBox="1"/>
          <p:nvPr/>
        </p:nvSpPr>
        <p:spPr>
          <a:xfrm>
            <a:off x="177085" y="3858228"/>
            <a:ext cx="3162084" cy="369332"/>
          </a:xfrm>
          <a:prstGeom prst="rect">
            <a:avLst/>
          </a:prstGeom>
          <a:noFill/>
        </p:spPr>
        <p:txBody>
          <a:bodyPr wrap="none" rtlCol="0">
            <a:spAutoFit/>
          </a:bodyPr>
          <a:lstStyle/>
          <a:p>
            <a:r>
              <a:rPr lang="en-US" dirty="0">
                <a:solidFill>
                  <a:schemeClr val="bg1"/>
                </a:solidFill>
              </a:rPr>
              <a:t>“Six hundred and forty-eight”</a:t>
            </a:r>
          </a:p>
        </p:txBody>
      </p:sp>
      <p:sp>
        <p:nvSpPr>
          <p:cNvPr id="10" name="TextBox 9"/>
          <p:cNvSpPr txBox="1"/>
          <p:nvPr/>
        </p:nvSpPr>
        <p:spPr>
          <a:xfrm>
            <a:off x="4846934" y="3861557"/>
            <a:ext cx="2644314" cy="369332"/>
          </a:xfrm>
          <a:prstGeom prst="rect">
            <a:avLst/>
          </a:prstGeom>
          <a:noFill/>
        </p:spPr>
        <p:txBody>
          <a:bodyPr wrap="none" rtlCol="0">
            <a:spAutoFit/>
          </a:bodyPr>
          <a:lstStyle/>
          <a:p>
            <a:r>
              <a:rPr lang="en-US" dirty="0">
                <a:solidFill>
                  <a:schemeClr val="bg1"/>
                </a:solidFill>
              </a:rPr>
              <a:t>“Six hundred forty-eight”</a:t>
            </a:r>
          </a:p>
        </p:txBody>
      </p:sp>
      <p:sp>
        <p:nvSpPr>
          <p:cNvPr id="11" name="TextBox 10"/>
          <p:cNvSpPr txBox="1"/>
          <p:nvPr/>
        </p:nvSpPr>
        <p:spPr>
          <a:xfrm>
            <a:off x="177085" y="5260694"/>
            <a:ext cx="3877985" cy="369332"/>
          </a:xfrm>
          <a:prstGeom prst="rect">
            <a:avLst/>
          </a:prstGeom>
          <a:noFill/>
        </p:spPr>
        <p:txBody>
          <a:bodyPr wrap="none" rtlCol="0">
            <a:spAutoFit/>
          </a:bodyPr>
          <a:lstStyle/>
          <a:p>
            <a:r>
              <a:rPr lang="en-US" dirty="0">
                <a:solidFill>
                  <a:schemeClr val="bg1"/>
                </a:solidFill>
              </a:rPr>
              <a:t>“Bigger number and smaller number”</a:t>
            </a:r>
          </a:p>
        </p:txBody>
      </p:sp>
      <p:sp>
        <p:nvSpPr>
          <p:cNvPr id="12" name="TextBox 11"/>
          <p:cNvSpPr txBox="1"/>
          <p:nvPr/>
        </p:nvSpPr>
        <p:spPr>
          <a:xfrm>
            <a:off x="4847543" y="5260694"/>
            <a:ext cx="4180710" cy="646331"/>
          </a:xfrm>
          <a:prstGeom prst="rect">
            <a:avLst/>
          </a:prstGeom>
          <a:noFill/>
        </p:spPr>
        <p:txBody>
          <a:bodyPr wrap="square" rtlCol="0">
            <a:spAutoFit/>
          </a:bodyPr>
          <a:lstStyle/>
          <a:p>
            <a:r>
              <a:rPr lang="en-US" dirty="0">
                <a:solidFill>
                  <a:schemeClr val="bg1"/>
                </a:solidFill>
              </a:rPr>
              <a:t>“Number that is greater and the number that is less”</a:t>
            </a:r>
          </a:p>
        </p:txBody>
      </p:sp>
      <p:sp>
        <p:nvSpPr>
          <p:cNvPr id="13" name="TextBox 12"/>
          <p:cNvSpPr txBox="1"/>
          <p:nvPr/>
        </p:nvSpPr>
        <p:spPr>
          <a:xfrm rot="16200000">
            <a:off x="8245164" y="5306860"/>
            <a:ext cx="1520673" cy="276999"/>
          </a:xfrm>
          <a:prstGeom prst="rect">
            <a:avLst/>
          </a:prstGeom>
          <a:noFill/>
        </p:spPr>
        <p:txBody>
          <a:bodyPr wrap="none" rtlCol="0">
            <a:spAutoFit/>
          </a:bodyPr>
          <a:lstStyle/>
          <a:p>
            <a:r>
              <a:rPr lang="en-US" sz="1200" dirty="0">
                <a:solidFill>
                  <a:schemeClr val="accent2"/>
                </a:solidFill>
              </a:rPr>
              <a:t>Hughes et al. (2016)</a:t>
            </a:r>
          </a:p>
        </p:txBody>
      </p:sp>
      <p:sp>
        <p:nvSpPr>
          <p:cNvPr id="2" name="Title 1" hidden="1">
            <a:extLst>
              <a:ext uri="{FF2B5EF4-FFF2-40B4-BE49-F238E27FC236}">
                <a16:creationId xmlns:a16="http://schemas.microsoft.com/office/drawing/2014/main" id="{EF884B43-1772-47BC-9A8F-0A8DA00A183B}"/>
              </a:ext>
            </a:extLst>
          </p:cNvPr>
          <p:cNvSpPr>
            <a:spLocks noGrp="1"/>
          </p:cNvSpPr>
          <p:nvPr>
            <p:ph type="title"/>
          </p:nvPr>
        </p:nvSpPr>
        <p:spPr/>
        <p:txBody>
          <a:bodyPr/>
          <a:lstStyle/>
          <a:p>
            <a:r>
              <a:rPr lang="en-US" dirty="0"/>
              <a:t>Slide 79</a:t>
            </a:r>
          </a:p>
        </p:txBody>
      </p:sp>
    </p:spTree>
    <p:extLst>
      <p:ext uri="{BB962C8B-B14F-4D97-AF65-F5344CB8AC3E}">
        <p14:creationId xmlns:p14="http://schemas.microsoft.com/office/powerpoint/2010/main" val="170125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Reading</a:t>
            </a:r>
            <a:endParaRPr lang="en-US" dirty="0"/>
          </a:p>
        </p:txBody>
      </p:sp>
      <p:sp>
        <p:nvSpPr>
          <p:cNvPr id="3" name="Content Placeholder 2"/>
          <p:cNvSpPr>
            <a:spLocks noGrp="1"/>
          </p:cNvSpPr>
          <p:nvPr>
            <p:ph idx="1"/>
          </p:nvPr>
        </p:nvSpPr>
        <p:spPr>
          <a:xfrm>
            <a:off x="1251284" y="1187116"/>
            <a:ext cx="7664115" cy="2983831"/>
          </a:xfrm>
        </p:spPr>
        <p:txBody>
          <a:bodyPr/>
          <a:lstStyle/>
          <a:p>
            <a:pPr indent="-457200"/>
            <a:r>
              <a:rPr lang="en-US" dirty="0"/>
              <a:t>Miller, S. P., &amp; Hudson, P. J. (2007). Using evidence-based practices to build mathematics competence related to conceptual, procedural, and declarative knowledge. </a:t>
            </a:r>
            <a:r>
              <a:rPr lang="en-US" i="1" dirty="0"/>
              <a:t>Learning Disabilities Research and Practice, 22</a:t>
            </a:r>
            <a:r>
              <a:rPr lang="en-US" dirty="0"/>
              <a:t>, 47–57. </a:t>
            </a:r>
          </a:p>
        </p:txBody>
      </p:sp>
      <p:pic>
        <p:nvPicPr>
          <p:cNvPr id="6" name="Picture 5" descr="further reading icon"/>
          <p:cNvPicPr>
            <a:picLocks/>
          </p:cNvPicPr>
          <p:nvPr/>
        </p:nvPicPr>
        <p:blipFill rotWithShape="1">
          <a:blip r:embed="rId2" cstate="hqprint">
            <a:extLst>
              <a:ext uri="{BEBA8EAE-BF5A-486C-A8C5-ECC9F3942E4B}">
                <a14:imgProps xmlns:a14="http://schemas.microsoft.com/office/drawing/2010/main">
                  <a14:imgLayer r:embed="rId3">
                    <a14:imgEffect>
                      <a14:backgroundRemoval t="7083" b="91667" l="8324" r="90563">
                        <a14:foregroundMark x1="45721" y1="40000" x2="57210" y2="75521"/>
                        <a14:foregroundMark x1="56975" y1="75104" x2="85698" y2="72396"/>
                        <a14:foregroundMark x1="45721" y1="40417" x2="69168" y2="45938"/>
                        <a14:foregroundMark x1="69285" y1="46146" x2="80715" y2="73646"/>
                        <a14:foregroundMark x1="67702" y1="61875" x2="67702" y2="61875"/>
                        <a14:foregroundMark x1="69168" y1="45938" x2="56624" y2="76354"/>
                        <a14:foregroundMark x1="46835" y1="45313" x2="62896" y2="55729"/>
                      </a14:backgroundRemoval>
                    </a14:imgEffect>
                  </a14:imgLayer>
                </a14:imgProps>
              </a:ext>
              <a:ext uri="{28A0092B-C50C-407E-A947-70E740481C1C}">
                <a14:useLocalDpi xmlns:a14="http://schemas.microsoft.com/office/drawing/2010/main" val="0"/>
              </a:ext>
            </a:extLst>
          </a:blip>
          <a:srcRect l="6128" t="5170" r="8180" b="6230"/>
          <a:stretch/>
        </p:blipFill>
        <p:spPr>
          <a:xfrm rot="18920520">
            <a:off x="259997" y="1066800"/>
            <a:ext cx="914400" cy="914400"/>
          </a:xfrm>
          <a:prstGeom prst="rect">
            <a:avLst/>
          </a:prstGeom>
        </p:spPr>
      </p:pic>
    </p:spTree>
    <p:extLst>
      <p:ext uri="{BB962C8B-B14F-4D97-AF65-F5344CB8AC3E}">
        <p14:creationId xmlns:p14="http://schemas.microsoft.com/office/powerpoint/2010/main" val="9966428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085" y="162970"/>
            <a:ext cx="2098780" cy="553998"/>
          </a:xfrm>
          <a:prstGeom prst="rect">
            <a:avLst/>
          </a:prstGeom>
        </p:spPr>
        <p:txBody>
          <a:bodyPr wrap="none">
            <a:spAutoFit/>
          </a:bodyPr>
          <a:lstStyle/>
          <a:p>
            <a:r>
              <a:rPr lang="en-US" sz="3000" b="1" dirty="0">
                <a:solidFill>
                  <a:srgbClr val="FF0000"/>
                </a:solidFill>
              </a:rPr>
              <a:t>Instead of</a:t>
            </a:r>
            <a:r>
              <a:rPr lang="mr-IN" sz="3000" b="1" dirty="0">
                <a:solidFill>
                  <a:srgbClr val="FF0000"/>
                </a:solidFill>
              </a:rPr>
              <a:t>…</a:t>
            </a:r>
            <a:endParaRPr lang="en-US" sz="3000" b="1" dirty="0">
              <a:solidFill>
                <a:srgbClr val="FF0000"/>
              </a:solidFill>
            </a:endParaRPr>
          </a:p>
        </p:txBody>
      </p:sp>
      <p:sp>
        <p:nvSpPr>
          <p:cNvPr id="4" name="Rectangle 3"/>
          <p:cNvSpPr/>
          <p:nvPr/>
        </p:nvSpPr>
        <p:spPr>
          <a:xfrm>
            <a:off x="4808888" y="162970"/>
            <a:ext cx="1006238" cy="553998"/>
          </a:xfrm>
          <a:prstGeom prst="rect">
            <a:avLst/>
          </a:prstGeom>
        </p:spPr>
        <p:txBody>
          <a:bodyPr wrap="none">
            <a:spAutoFit/>
          </a:bodyPr>
          <a:lstStyle/>
          <a:p>
            <a:r>
              <a:rPr lang="en-US" sz="3000" b="1" dirty="0">
                <a:solidFill>
                  <a:srgbClr val="00B050"/>
                </a:solidFill>
              </a:rPr>
              <a:t>Say</a:t>
            </a:r>
            <a:r>
              <a:rPr lang="mr-IN" sz="3000" b="1" dirty="0">
                <a:solidFill>
                  <a:srgbClr val="00B050"/>
                </a:solidFill>
              </a:rPr>
              <a:t>…</a:t>
            </a:r>
            <a:endParaRPr lang="en-US" sz="3000" b="1" dirty="0">
              <a:solidFill>
                <a:srgbClr val="00B050"/>
              </a:solidFill>
            </a:endParaRPr>
          </a:p>
        </p:txBody>
      </p:sp>
      <p:sp>
        <p:nvSpPr>
          <p:cNvPr id="5" name="TextBox 4"/>
          <p:cNvSpPr txBox="1"/>
          <p:nvPr/>
        </p:nvSpPr>
        <p:spPr>
          <a:xfrm>
            <a:off x="177085" y="1053296"/>
            <a:ext cx="2732351" cy="369332"/>
          </a:xfrm>
          <a:prstGeom prst="rect">
            <a:avLst/>
          </a:prstGeom>
          <a:noFill/>
        </p:spPr>
        <p:txBody>
          <a:bodyPr wrap="none" rtlCol="0">
            <a:spAutoFit/>
          </a:bodyPr>
          <a:lstStyle/>
          <a:p>
            <a:r>
              <a:rPr lang="en-US" dirty="0">
                <a:solidFill>
                  <a:schemeClr val="bg1"/>
                </a:solidFill>
              </a:rPr>
              <a:t>“Numbers in the fraction”</a:t>
            </a:r>
          </a:p>
        </p:txBody>
      </p:sp>
      <p:sp>
        <p:nvSpPr>
          <p:cNvPr id="6" name="TextBox 5"/>
          <p:cNvSpPr txBox="1"/>
          <p:nvPr/>
        </p:nvSpPr>
        <p:spPr>
          <a:xfrm>
            <a:off x="4808888" y="1053296"/>
            <a:ext cx="4219365" cy="369332"/>
          </a:xfrm>
          <a:prstGeom prst="rect">
            <a:avLst/>
          </a:prstGeom>
          <a:noFill/>
        </p:spPr>
        <p:txBody>
          <a:bodyPr wrap="square" rtlCol="0">
            <a:spAutoFit/>
          </a:bodyPr>
          <a:lstStyle/>
          <a:p>
            <a:r>
              <a:rPr lang="en-US" dirty="0">
                <a:solidFill>
                  <a:schemeClr val="bg1"/>
                </a:solidFill>
              </a:rPr>
              <a:t>“This fraction is one number.”</a:t>
            </a:r>
          </a:p>
        </p:txBody>
      </p:sp>
      <p:sp>
        <p:nvSpPr>
          <p:cNvPr id="7" name="TextBox 6"/>
          <p:cNvSpPr txBox="1"/>
          <p:nvPr/>
        </p:nvSpPr>
        <p:spPr>
          <a:xfrm>
            <a:off x="177085" y="2455762"/>
            <a:ext cx="3682675" cy="369332"/>
          </a:xfrm>
          <a:prstGeom prst="rect">
            <a:avLst/>
          </a:prstGeom>
          <a:noFill/>
        </p:spPr>
        <p:txBody>
          <a:bodyPr wrap="none" rtlCol="0">
            <a:spAutoFit/>
          </a:bodyPr>
          <a:lstStyle/>
          <a:p>
            <a:r>
              <a:rPr lang="en-US" dirty="0">
                <a:solidFill>
                  <a:schemeClr val="bg1"/>
                </a:solidFill>
              </a:rPr>
              <a:t>“Top number and bottom number”</a:t>
            </a:r>
          </a:p>
        </p:txBody>
      </p:sp>
      <p:sp>
        <p:nvSpPr>
          <p:cNvPr id="8" name="TextBox 7"/>
          <p:cNvSpPr txBox="1"/>
          <p:nvPr/>
        </p:nvSpPr>
        <p:spPr>
          <a:xfrm>
            <a:off x="4846934" y="2455762"/>
            <a:ext cx="3205108" cy="369332"/>
          </a:xfrm>
          <a:prstGeom prst="rect">
            <a:avLst/>
          </a:prstGeom>
          <a:noFill/>
        </p:spPr>
        <p:txBody>
          <a:bodyPr wrap="none" rtlCol="0">
            <a:spAutoFit/>
          </a:bodyPr>
          <a:lstStyle/>
          <a:p>
            <a:r>
              <a:rPr lang="en-US" dirty="0">
                <a:solidFill>
                  <a:schemeClr val="bg1"/>
                </a:solidFill>
              </a:rPr>
              <a:t>“Numerator and denominator”</a:t>
            </a:r>
          </a:p>
        </p:txBody>
      </p:sp>
      <p:sp>
        <p:nvSpPr>
          <p:cNvPr id="9" name="TextBox 8"/>
          <p:cNvSpPr txBox="1"/>
          <p:nvPr/>
        </p:nvSpPr>
        <p:spPr>
          <a:xfrm>
            <a:off x="177085" y="3858228"/>
            <a:ext cx="1078180" cy="369332"/>
          </a:xfrm>
          <a:prstGeom prst="rect">
            <a:avLst/>
          </a:prstGeom>
          <a:noFill/>
        </p:spPr>
        <p:txBody>
          <a:bodyPr wrap="none" rtlCol="0">
            <a:spAutoFit/>
          </a:bodyPr>
          <a:lstStyle/>
          <a:p>
            <a:r>
              <a:rPr lang="en-US" dirty="0">
                <a:solidFill>
                  <a:schemeClr val="bg1"/>
                </a:solidFill>
              </a:rPr>
              <a:t>“Reduce”</a:t>
            </a:r>
          </a:p>
        </p:txBody>
      </p:sp>
      <p:sp>
        <p:nvSpPr>
          <p:cNvPr id="10" name="TextBox 9"/>
          <p:cNvSpPr txBox="1"/>
          <p:nvPr/>
        </p:nvSpPr>
        <p:spPr>
          <a:xfrm>
            <a:off x="4846934" y="3861557"/>
            <a:ext cx="2990691" cy="369332"/>
          </a:xfrm>
          <a:prstGeom prst="rect">
            <a:avLst/>
          </a:prstGeom>
          <a:noFill/>
        </p:spPr>
        <p:txBody>
          <a:bodyPr wrap="none" rtlCol="0">
            <a:spAutoFit/>
          </a:bodyPr>
          <a:lstStyle/>
          <a:p>
            <a:r>
              <a:rPr lang="en-US" dirty="0">
                <a:solidFill>
                  <a:schemeClr val="bg1"/>
                </a:solidFill>
              </a:rPr>
              <a:t>“Find an equivalent fraction”</a:t>
            </a:r>
          </a:p>
        </p:txBody>
      </p:sp>
      <p:sp>
        <p:nvSpPr>
          <p:cNvPr id="11" name="TextBox 10"/>
          <p:cNvSpPr txBox="1"/>
          <p:nvPr/>
        </p:nvSpPr>
        <p:spPr>
          <a:xfrm>
            <a:off x="177085" y="5260694"/>
            <a:ext cx="2233753" cy="369332"/>
          </a:xfrm>
          <a:prstGeom prst="rect">
            <a:avLst/>
          </a:prstGeom>
          <a:noFill/>
        </p:spPr>
        <p:txBody>
          <a:bodyPr wrap="none" rtlCol="0">
            <a:spAutoFit/>
          </a:bodyPr>
          <a:lstStyle/>
          <a:p>
            <a:r>
              <a:rPr lang="en-US" dirty="0">
                <a:solidFill>
                  <a:schemeClr val="bg1"/>
                </a:solidFill>
              </a:rPr>
              <a:t>“One point two nine”</a:t>
            </a:r>
          </a:p>
        </p:txBody>
      </p:sp>
      <p:sp>
        <p:nvSpPr>
          <p:cNvPr id="12" name="TextBox 11"/>
          <p:cNvSpPr txBox="1"/>
          <p:nvPr/>
        </p:nvSpPr>
        <p:spPr>
          <a:xfrm>
            <a:off x="4847543" y="5260694"/>
            <a:ext cx="4180710" cy="369332"/>
          </a:xfrm>
          <a:prstGeom prst="rect">
            <a:avLst/>
          </a:prstGeom>
          <a:noFill/>
        </p:spPr>
        <p:txBody>
          <a:bodyPr wrap="square" rtlCol="0">
            <a:spAutoFit/>
          </a:bodyPr>
          <a:lstStyle/>
          <a:p>
            <a:r>
              <a:rPr lang="en-US" dirty="0">
                <a:solidFill>
                  <a:schemeClr val="bg1"/>
                </a:solidFill>
              </a:rPr>
              <a:t>“One and twenty-nine hundredths”</a:t>
            </a:r>
          </a:p>
        </p:txBody>
      </p:sp>
      <p:sp>
        <p:nvSpPr>
          <p:cNvPr id="13" name="TextBox 12"/>
          <p:cNvSpPr txBox="1"/>
          <p:nvPr/>
        </p:nvSpPr>
        <p:spPr>
          <a:xfrm rot="16200000">
            <a:off x="8245164" y="5306860"/>
            <a:ext cx="1520673" cy="276999"/>
          </a:xfrm>
          <a:prstGeom prst="rect">
            <a:avLst/>
          </a:prstGeom>
          <a:noFill/>
        </p:spPr>
        <p:txBody>
          <a:bodyPr wrap="none" rtlCol="0">
            <a:spAutoFit/>
          </a:bodyPr>
          <a:lstStyle/>
          <a:p>
            <a:r>
              <a:rPr lang="en-US" sz="1200" dirty="0">
                <a:solidFill>
                  <a:schemeClr val="accent2"/>
                </a:solidFill>
              </a:rPr>
              <a:t>Hughes et al. (2016)</a:t>
            </a:r>
          </a:p>
        </p:txBody>
      </p:sp>
      <p:sp>
        <p:nvSpPr>
          <p:cNvPr id="2" name="Title 1" hidden="1">
            <a:extLst>
              <a:ext uri="{FF2B5EF4-FFF2-40B4-BE49-F238E27FC236}">
                <a16:creationId xmlns:a16="http://schemas.microsoft.com/office/drawing/2014/main" id="{68F611C8-FC96-43CF-BB7D-F24CBBAB4526}"/>
              </a:ext>
            </a:extLst>
          </p:cNvPr>
          <p:cNvSpPr>
            <a:spLocks noGrp="1"/>
          </p:cNvSpPr>
          <p:nvPr>
            <p:ph type="title"/>
          </p:nvPr>
        </p:nvSpPr>
        <p:spPr/>
        <p:txBody>
          <a:bodyPr/>
          <a:lstStyle/>
          <a:p>
            <a:r>
              <a:rPr lang="en-US" dirty="0"/>
              <a:t>Slide 80</a:t>
            </a:r>
          </a:p>
        </p:txBody>
      </p:sp>
    </p:spTree>
    <p:extLst>
      <p:ext uri="{BB962C8B-B14F-4D97-AF65-F5344CB8AC3E}">
        <p14:creationId xmlns:p14="http://schemas.microsoft.com/office/powerpoint/2010/main" val="312916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085" y="162970"/>
            <a:ext cx="2098780" cy="553998"/>
          </a:xfrm>
          <a:prstGeom prst="rect">
            <a:avLst/>
          </a:prstGeom>
        </p:spPr>
        <p:txBody>
          <a:bodyPr wrap="none">
            <a:spAutoFit/>
          </a:bodyPr>
          <a:lstStyle/>
          <a:p>
            <a:r>
              <a:rPr lang="en-US" sz="3000" b="1" dirty="0">
                <a:solidFill>
                  <a:srgbClr val="FF0000"/>
                </a:solidFill>
              </a:rPr>
              <a:t>Instead of</a:t>
            </a:r>
            <a:r>
              <a:rPr lang="mr-IN" sz="3000" b="1" dirty="0">
                <a:solidFill>
                  <a:srgbClr val="FF0000"/>
                </a:solidFill>
              </a:rPr>
              <a:t>…</a:t>
            </a:r>
            <a:endParaRPr lang="en-US" sz="3000" b="1" dirty="0">
              <a:solidFill>
                <a:srgbClr val="FF0000"/>
              </a:solidFill>
            </a:endParaRPr>
          </a:p>
        </p:txBody>
      </p:sp>
      <p:sp>
        <p:nvSpPr>
          <p:cNvPr id="4" name="Rectangle 3"/>
          <p:cNvSpPr/>
          <p:nvPr/>
        </p:nvSpPr>
        <p:spPr>
          <a:xfrm>
            <a:off x="4808888" y="162970"/>
            <a:ext cx="1006238" cy="553998"/>
          </a:xfrm>
          <a:prstGeom prst="rect">
            <a:avLst/>
          </a:prstGeom>
        </p:spPr>
        <p:txBody>
          <a:bodyPr wrap="none">
            <a:spAutoFit/>
          </a:bodyPr>
          <a:lstStyle/>
          <a:p>
            <a:r>
              <a:rPr lang="en-US" sz="3000" b="1" dirty="0">
                <a:solidFill>
                  <a:srgbClr val="00B050"/>
                </a:solidFill>
              </a:rPr>
              <a:t>Say</a:t>
            </a:r>
            <a:r>
              <a:rPr lang="mr-IN" sz="3000" b="1" dirty="0">
                <a:solidFill>
                  <a:srgbClr val="00B050"/>
                </a:solidFill>
              </a:rPr>
              <a:t>…</a:t>
            </a:r>
            <a:endParaRPr lang="en-US" sz="3000" b="1" dirty="0">
              <a:solidFill>
                <a:srgbClr val="00B050"/>
              </a:solidFill>
            </a:endParaRPr>
          </a:p>
        </p:txBody>
      </p:sp>
      <p:sp>
        <p:nvSpPr>
          <p:cNvPr id="5" name="TextBox 4"/>
          <p:cNvSpPr txBox="1"/>
          <p:nvPr/>
        </p:nvSpPr>
        <p:spPr>
          <a:xfrm>
            <a:off x="177085" y="1053296"/>
            <a:ext cx="1042273" cy="369332"/>
          </a:xfrm>
          <a:prstGeom prst="rect">
            <a:avLst/>
          </a:prstGeom>
          <a:noFill/>
        </p:spPr>
        <p:txBody>
          <a:bodyPr wrap="none" rtlCol="0">
            <a:spAutoFit/>
          </a:bodyPr>
          <a:lstStyle/>
          <a:p>
            <a:r>
              <a:rPr lang="en-US" dirty="0">
                <a:solidFill>
                  <a:schemeClr val="bg1"/>
                </a:solidFill>
              </a:rPr>
              <a:t>“Corner”</a:t>
            </a:r>
          </a:p>
        </p:txBody>
      </p:sp>
      <p:sp>
        <p:nvSpPr>
          <p:cNvPr id="6" name="TextBox 5"/>
          <p:cNvSpPr txBox="1"/>
          <p:nvPr/>
        </p:nvSpPr>
        <p:spPr>
          <a:xfrm>
            <a:off x="4808888" y="1053296"/>
            <a:ext cx="4219365" cy="369332"/>
          </a:xfrm>
          <a:prstGeom prst="rect">
            <a:avLst/>
          </a:prstGeom>
          <a:noFill/>
        </p:spPr>
        <p:txBody>
          <a:bodyPr wrap="square" rtlCol="0">
            <a:spAutoFit/>
          </a:bodyPr>
          <a:lstStyle/>
          <a:p>
            <a:r>
              <a:rPr lang="en-US" dirty="0">
                <a:solidFill>
                  <a:schemeClr val="bg1"/>
                </a:solidFill>
              </a:rPr>
              <a:t>“Angle”</a:t>
            </a:r>
          </a:p>
        </p:txBody>
      </p:sp>
      <p:sp>
        <p:nvSpPr>
          <p:cNvPr id="7" name="TextBox 6"/>
          <p:cNvSpPr txBox="1"/>
          <p:nvPr/>
        </p:nvSpPr>
        <p:spPr>
          <a:xfrm>
            <a:off x="177085" y="2455762"/>
            <a:ext cx="2550698" cy="369332"/>
          </a:xfrm>
          <a:prstGeom prst="rect">
            <a:avLst/>
          </a:prstGeom>
          <a:noFill/>
        </p:spPr>
        <p:txBody>
          <a:bodyPr wrap="none" rtlCol="0">
            <a:spAutoFit/>
          </a:bodyPr>
          <a:lstStyle/>
          <a:p>
            <a:r>
              <a:rPr lang="en-US" dirty="0">
                <a:solidFill>
                  <a:schemeClr val="bg1"/>
                </a:solidFill>
              </a:rPr>
              <a:t>“Flips, slides, and turns”</a:t>
            </a:r>
          </a:p>
        </p:txBody>
      </p:sp>
      <p:sp>
        <p:nvSpPr>
          <p:cNvPr id="8" name="TextBox 7"/>
          <p:cNvSpPr txBox="1"/>
          <p:nvPr/>
        </p:nvSpPr>
        <p:spPr>
          <a:xfrm>
            <a:off x="4846934" y="2455762"/>
            <a:ext cx="4140814" cy="369332"/>
          </a:xfrm>
          <a:prstGeom prst="rect">
            <a:avLst/>
          </a:prstGeom>
          <a:noFill/>
        </p:spPr>
        <p:txBody>
          <a:bodyPr wrap="none" rtlCol="0">
            <a:spAutoFit/>
          </a:bodyPr>
          <a:lstStyle/>
          <a:p>
            <a:r>
              <a:rPr lang="en-US" dirty="0">
                <a:solidFill>
                  <a:schemeClr val="bg1"/>
                </a:solidFill>
              </a:rPr>
              <a:t>“Reflections, translations, and rotations”</a:t>
            </a:r>
          </a:p>
        </p:txBody>
      </p:sp>
      <p:sp>
        <p:nvSpPr>
          <p:cNvPr id="9" name="TextBox 8"/>
          <p:cNvSpPr txBox="1"/>
          <p:nvPr/>
        </p:nvSpPr>
        <p:spPr>
          <a:xfrm>
            <a:off x="177085" y="3858228"/>
            <a:ext cx="1327608" cy="369332"/>
          </a:xfrm>
          <a:prstGeom prst="rect">
            <a:avLst/>
          </a:prstGeom>
          <a:noFill/>
        </p:spPr>
        <p:txBody>
          <a:bodyPr wrap="none" rtlCol="0">
            <a:spAutoFit/>
          </a:bodyPr>
          <a:lstStyle/>
          <a:p>
            <a:r>
              <a:rPr lang="en-US" dirty="0">
                <a:solidFill>
                  <a:schemeClr val="bg1"/>
                </a:solidFill>
              </a:rPr>
              <a:t>“Box or ball</a:t>
            </a:r>
          </a:p>
        </p:txBody>
      </p:sp>
      <p:sp>
        <p:nvSpPr>
          <p:cNvPr id="10" name="TextBox 9"/>
          <p:cNvSpPr txBox="1"/>
          <p:nvPr/>
        </p:nvSpPr>
        <p:spPr>
          <a:xfrm>
            <a:off x="4846934" y="3861557"/>
            <a:ext cx="1845377" cy="369332"/>
          </a:xfrm>
          <a:prstGeom prst="rect">
            <a:avLst/>
          </a:prstGeom>
          <a:noFill/>
        </p:spPr>
        <p:txBody>
          <a:bodyPr wrap="none" rtlCol="0">
            <a:spAutoFit/>
          </a:bodyPr>
          <a:lstStyle/>
          <a:p>
            <a:r>
              <a:rPr lang="en-US" dirty="0">
                <a:solidFill>
                  <a:schemeClr val="bg1"/>
                </a:solidFill>
              </a:rPr>
              <a:t>“Cube or sphere”</a:t>
            </a:r>
          </a:p>
        </p:txBody>
      </p:sp>
      <p:sp>
        <p:nvSpPr>
          <p:cNvPr id="11" name="TextBox 10"/>
          <p:cNvSpPr txBox="1"/>
          <p:nvPr/>
        </p:nvSpPr>
        <p:spPr>
          <a:xfrm>
            <a:off x="177085" y="5260694"/>
            <a:ext cx="2932213" cy="369332"/>
          </a:xfrm>
          <a:prstGeom prst="rect">
            <a:avLst/>
          </a:prstGeom>
          <a:noFill/>
        </p:spPr>
        <p:txBody>
          <a:bodyPr wrap="none" rtlCol="0">
            <a:spAutoFit/>
          </a:bodyPr>
          <a:lstStyle/>
          <a:p>
            <a:r>
              <a:rPr lang="en-US" dirty="0">
                <a:solidFill>
                  <a:schemeClr val="bg1"/>
                </a:solidFill>
              </a:rPr>
              <a:t>“Long hand and short hand”</a:t>
            </a:r>
          </a:p>
        </p:txBody>
      </p:sp>
      <p:sp>
        <p:nvSpPr>
          <p:cNvPr id="12" name="TextBox 11"/>
          <p:cNvSpPr txBox="1"/>
          <p:nvPr/>
        </p:nvSpPr>
        <p:spPr>
          <a:xfrm>
            <a:off x="4847543" y="5260694"/>
            <a:ext cx="4180710" cy="369332"/>
          </a:xfrm>
          <a:prstGeom prst="rect">
            <a:avLst/>
          </a:prstGeom>
          <a:noFill/>
        </p:spPr>
        <p:txBody>
          <a:bodyPr wrap="square" rtlCol="0">
            <a:spAutoFit/>
          </a:bodyPr>
          <a:lstStyle/>
          <a:p>
            <a:r>
              <a:rPr lang="en-US" dirty="0">
                <a:solidFill>
                  <a:schemeClr val="bg1"/>
                </a:solidFill>
              </a:rPr>
              <a:t>“Minute hand and hour hand”</a:t>
            </a:r>
          </a:p>
        </p:txBody>
      </p:sp>
      <p:sp>
        <p:nvSpPr>
          <p:cNvPr id="13" name="TextBox 12"/>
          <p:cNvSpPr txBox="1"/>
          <p:nvPr/>
        </p:nvSpPr>
        <p:spPr>
          <a:xfrm rot="16200000">
            <a:off x="8245164" y="5306860"/>
            <a:ext cx="1520673" cy="276999"/>
          </a:xfrm>
          <a:prstGeom prst="rect">
            <a:avLst/>
          </a:prstGeom>
          <a:noFill/>
        </p:spPr>
        <p:txBody>
          <a:bodyPr wrap="none" rtlCol="0">
            <a:spAutoFit/>
          </a:bodyPr>
          <a:lstStyle/>
          <a:p>
            <a:r>
              <a:rPr lang="en-US" sz="1200" dirty="0">
                <a:solidFill>
                  <a:schemeClr val="accent2"/>
                </a:solidFill>
              </a:rPr>
              <a:t>Hughes et al. (2016)</a:t>
            </a:r>
          </a:p>
        </p:txBody>
      </p:sp>
      <p:sp>
        <p:nvSpPr>
          <p:cNvPr id="2" name="Title 1" hidden="1">
            <a:extLst>
              <a:ext uri="{FF2B5EF4-FFF2-40B4-BE49-F238E27FC236}">
                <a16:creationId xmlns:a16="http://schemas.microsoft.com/office/drawing/2014/main" id="{EE69C272-C8A1-44B3-A2B1-347E36175F1C}"/>
              </a:ext>
            </a:extLst>
          </p:cNvPr>
          <p:cNvSpPr>
            <a:spLocks noGrp="1"/>
          </p:cNvSpPr>
          <p:nvPr>
            <p:ph type="title"/>
          </p:nvPr>
        </p:nvSpPr>
        <p:spPr/>
        <p:txBody>
          <a:bodyPr/>
          <a:lstStyle/>
          <a:p>
            <a:r>
              <a:rPr lang="en-US" dirty="0"/>
              <a:t>Slide 81</a:t>
            </a:r>
          </a:p>
        </p:txBody>
      </p:sp>
    </p:spTree>
    <p:extLst>
      <p:ext uri="{BB962C8B-B14F-4D97-AF65-F5344CB8AC3E}">
        <p14:creationId xmlns:p14="http://schemas.microsoft.com/office/powerpoint/2010/main" val="322239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5A6687F9-9CED-4EE2-A0E6-FD2856B3D046}"/>
              </a:ext>
            </a:extLst>
          </p:cNvPr>
          <p:cNvSpPr>
            <a:spLocks noGrp="1"/>
          </p:cNvSpPr>
          <p:nvPr>
            <p:ph type="title"/>
          </p:nvPr>
        </p:nvSpPr>
        <p:spPr/>
        <p:txBody>
          <a:bodyPr/>
          <a:lstStyle/>
          <a:p>
            <a:r>
              <a:rPr lang="en-US" dirty="0"/>
              <a:t>Slide 82</a:t>
            </a:r>
          </a:p>
        </p:txBody>
      </p:sp>
      <p:sp>
        <p:nvSpPr>
          <p:cNvPr id="3" name="Content Placeholder 2"/>
          <p:cNvSpPr>
            <a:spLocks noGrp="1"/>
          </p:cNvSpPr>
          <p:nvPr>
            <p:ph idx="1"/>
          </p:nvPr>
        </p:nvSpPr>
        <p:spPr/>
        <p:txBody>
          <a:bodyPr/>
          <a:lstStyle/>
          <a:p>
            <a:r>
              <a:rPr lang="en-US" dirty="0"/>
              <a:t>Fill in the chart with your own “Instead of…say…” for each of the mathematics strands.</a:t>
            </a:r>
          </a:p>
        </p:txBody>
      </p:sp>
      <p:sp>
        <p:nvSpPr>
          <p:cNvPr id="5" name="Title 1"/>
          <p:cNvSpPr txBox="1">
            <a:spLocks/>
          </p:cNvSpPr>
          <p:nvPr/>
        </p:nvSpPr>
        <p:spPr>
          <a:xfrm>
            <a:off x="1143000" y="256188"/>
            <a:ext cx="77724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t>Workbook Activity #8</a:t>
            </a:r>
          </a:p>
        </p:txBody>
      </p:sp>
      <p:pic>
        <p:nvPicPr>
          <p:cNvPr id="6" name="Picture 5" descr="workbook icon"/>
          <p:cNvPicPr>
            <a:picLocks noChangeAspect="1"/>
          </p:cNvPicPr>
          <p:nvPr/>
        </p:nvPicPr>
        <p:blipFill>
          <a:blip r:embed="rId2">
            <a:clrChange>
              <a:clrFrom>
                <a:srgbClr val="000000"/>
              </a:clrFrom>
              <a:clrTo>
                <a:srgbClr val="000000">
                  <a:alpha val="0"/>
                </a:srgbClr>
              </a:clrTo>
            </a:clrChange>
            <a:extLst/>
          </a:blip>
          <a:stretch>
            <a:fillRect/>
          </a:stretch>
        </p:blipFill>
        <p:spPr>
          <a:xfrm>
            <a:off x="228600" y="184949"/>
            <a:ext cx="914400" cy="873998"/>
          </a:xfrm>
          <a:prstGeom prst="rect">
            <a:avLst/>
          </a:prstGeom>
        </p:spPr>
      </p:pic>
    </p:spTree>
    <p:extLst>
      <p:ext uri="{BB962C8B-B14F-4D97-AF65-F5344CB8AC3E}">
        <p14:creationId xmlns:p14="http://schemas.microsoft.com/office/powerpoint/2010/main" val="19000897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28932" y="765859"/>
            <a:ext cx="4687746" cy="646331"/>
          </a:xfrm>
          <a:prstGeom prst="rect">
            <a:avLst/>
          </a:prstGeom>
          <a:noFill/>
        </p:spPr>
        <p:txBody>
          <a:bodyPr wrap="square" rtlCol="0">
            <a:spAutoFit/>
          </a:bodyPr>
          <a:lstStyle/>
          <a:p>
            <a:r>
              <a:rPr lang="en-US" dirty="0">
                <a:solidFill>
                  <a:schemeClr val="bg1"/>
                </a:solidFill>
              </a:rPr>
              <a:t>“The denominator is the number of equal parts that make the whole.”</a:t>
            </a:r>
          </a:p>
        </p:txBody>
      </p:sp>
      <p:sp>
        <p:nvSpPr>
          <p:cNvPr id="6" name="TextBox 5"/>
          <p:cNvSpPr txBox="1"/>
          <p:nvPr/>
        </p:nvSpPr>
        <p:spPr>
          <a:xfrm>
            <a:off x="4328932" y="3485909"/>
            <a:ext cx="4687746" cy="923330"/>
          </a:xfrm>
          <a:prstGeom prst="rect">
            <a:avLst/>
          </a:prstGeom>
          <a:noFill/>
        </p:spPr>
        <p:txBody>
          <a:bodyPr wrap="square" rtlCol="0">
            <a:spAutoFit/>
          </a:bodyPr>
          <a:lstStyle/>
          <a:p>
            <a:r>
              <a:rPr lang="en-US" dirty="0">
                <a:solidFill>
                  <a:schemeClr val="bg1"/>
                </a:solidFill>
              </a:rPr>
              <a:t>“To show the fraction, look at the denominator. A denominator of 5 means I need to break the whole into 5 equal parts.”</a:t>
            </a:r>
          </a:p>
        </p:txBody>
      </p:sp>
      <p:sp>
        <p:nvSpPr>
          <p:cNvPr id="10" name="TextBox 9"/>
          <p:cNvSpPr txBox="1"/>
          <p:nvPr/>
        </p:nvSpPr>
        <p:spPr>
          <a:xfrm>
            <a:off x="4328932" y="1535575"/>
            <a:ext cx="4687746" cy="646331"/>
          </a:xfrm>
          <a:prstGeom prst="rect">
            <a:avLst/>
          </a:prstGeom>
          <a:noFill/>
        </p:spPr>
        <p:txBody>
          <a:bodyPr wrap="square" rtlCol="0">
            <a:spAutoFit/>
          </a:bodyPr>
          <a:lstStyle/>
          <a:p>
            <a:r>
              <a:rPr lang="en-US" dirty="0">
                <a:solidFill>
                  <a:schemeClr val="bg1"/>
                </a:solidFill>
              </a:rPr>
              <a:t>“A difference problem is two amounts compared for the difference.”</a:t>
            </a:r>
          </a:p>
        </p:txBody>
      </p:sp>
      <p:sp>
        <p:nvSpPr>
          <p:cNvPr id="11" name="TextBox 10"/>
          <p:cNvSpPr txBox="1"/>
          <p:nvPr/>
        </p:nvSpPr>
        <p:spPr>
          <a:xfrm>
            <a:off x="4328932" y="4546921"/>
            <a:ext cx="4687746" cy="923330"/>
          </a:xfrm>
          <a:prstGeom prst="rect">
            <a:avLst/>
          </a:prstGeom>
          <a:noFill/>
        </p:spPr>
        <p:txBody>
          <a:bodyPr wrap="square" rtlCol="0">
            <a:spAutoFit/>
          </a:bodyPr>
          <a:lstStyle/>
          <a:p>
            <a:r>
              <a:rPr lang="en-US" dirty="0">
                <a:solidFill>
                  <a:schemeClr val="bg1"/>
                </a:solidFill>
              </a:rPr>
              <a:t>“To use partial sums, add the hundreds, then add the tens, then add the ones. Finally, add all the partial sums.”</a:t>
            </a:r>
          </a:p>
        </p:txBody>
      </p:sp>
      <p:sp>
        <p:nvSpPr>
          <p:cNvPr id="8" name="Trapezoid 7"/>
          <p:cNvSpPr/>
          <p:nvPr/>
        </p:nvSpPr>
        <p:spPr>
          <a:xfrm>
            <a:off x="678132" y="542969"/>
            <a:ext cx="3400926" cy="1985211"/>
          </a:xfrm>
          <a:prstGeom prst="trapezoid">
            <a:avLst/>
          </a:prstGeom>
          <a:solidFill>
            <a:srgbClr val="FF2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bg1"/>
                </a:solidFill>
              </a:rPr>
              <a:t>precise</a:t>
            </a:r>
          </a:p>
        </p:txBody>
      </p:sp>
      <p:sp>
        <p:nvSpPr>
          <p:cNvPr id="9" name="Trapezoid 8">
            <a:extLst>
              <a:ext uri="{C183D7F6-B498-43B3-948B-1728B52AA6E4}">
                <adec:decorative xmlns:adec="http://schemas.microsoft.com/office/drawing/2017/decorative" val="1"/>
              </a:ext>
            </a:extLst>
          </p:cNvPr>
          <p:cNvSpPr/>
          <p:nvPr/>
        </p:nvSpPr>
        <p:spPr>
          <a:xfrm rot="10800000">
            <a:off x="678132" y="3485040"/>
            <a:ext cx="3400926" cy="1985211"/>
          </a:xfrm>
          <a:prstGeom prst="trapezoi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dirty="0">
              <a:solidFill>
                <a:schemeClr val="bg1"/>
              </a:solidFill>
            </a:endParaRPr>
          </a:p>
        </p:txBody>
      </p:sp>
      <p:sp>
        <p:nvSpPr>
          <p:cNvPr id="12" name="TextBox 11"/>
          <p:cNvSpPr txBox="1"/>
          <p:nvPr/>
        </p:nvSpPr>
        <p:spPr>
          <a:xfrm>
            <a:off x="1272361" y="4046758"/>
            <a:ext cx="2212465" cy="861774"/>
          </a:xfrm>
          <a:prstGeom prst="rect">
            <a:avLst/>
          </a:prstGeom>
          <a:noFill/>
        </p:spPr>
        <p:txBody>
          <a:bodyPr wrap="none" rtlCol="0">
            <a:spAutoFit/>
          </a:bodyPr>
          <a:lstStyle/>
          <a:p>
            <a:r>
              <a:rPr lang="en-US" sz="5000" dirty="0">
                <a:solidFill>
                  <a:schemeClr val="bg1"/>
                </a:solidFill>
              </a:rPr>
              <a:t>concise</a:t>
            </a:r>
          </a:p>
        </p:txBody>
      </p:sp>
      <p:sp>
        <p:nvSpPr>
          <p:cNvPr id="2" name="Title 1" hidden="1">
            <a:extLst>
              <a:ext uri="{FF2B5EF4-FFF2-40B4-BE49-F238E27FC236}">
                <a16:creationId xmlns:a16="http://schemas.microsoft.com/office/drawing/2014/main" id="{13AC3E51-7C25-4290-9F40-7EA9DA0B8615}"/>
              </a:ext>
            </a:extLst>
          </p:cNvPr>
          <p:cNvSpPr>
            <a:spLocks noGrp="1"/>
          </p:cNvSpPr>
          <p:nvPr>
            <p:ph type="title"/>
          </p:nvPr>
        </p:nvSpPr>
        <p:spPr/>
        <p:txBody>
          <a:bodyPr/>
          <a:lstStyle/>
          <a:p>
            <a:r>
              <a:rPr lang="en-US" dirty="0"/>
              <a:t>Slide 83</a:t>
            </a:r>
          </a:p>
        </p:txBody>
      </p:sp>
    </p:spTree>
    <p:extLst>
      <p:ext uri="{BB962C8B-B14F-4D97-AF65-F5344CB8AC3E}">
        <p14:creationId xmlns:p14="http://schemas.microsoft.com/office/powerpoint/2010/main" val="350115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C183D7F6-B498-43B3-948B-1728B52AA6E4}">
                <adec:decorative xmlns:adec="http://schemas.microsoft.com/office/drawing/2017/decorative" val="1"/>
              </a:ext>
            </a:extLst>
          </p:cNvPr>
          <p:cNvSpPr/>
          <p:nvPr/>
        </p:nvSpPr>
        <p:spPr>
          <a:xfrm>
            <a:off x="150471" y="138896"/>
            <a:ext cx="3136738" cy="59262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C183D7F6-B498-43B3-948B-1728B52AA6E4}">
                <adec:decorative xmlns:adec="http://schemas.microsoft.com/office/drawing/2017/decorative" val="1"/>
              </a:ext>
            </a:extLst>
          </p:cNvPr>
          <p:cNvSpPr/>
          <p:nvPr/>
        </p:nvSpPr>
        <p:spPr>
          <a:xfrm>
            <a:off x="3287209" y="3393311"/>
            <a:ext cx="5741043" cy="26718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3378716" y="138896"/>
            <a:ext cx="5558027" cy="954107"/>
          </a:xfrm>
          <a:prstGeom prst="rect">
            <a:avLst/>
          </a:prstGeom>
          <a:noFill/>
        </p:spPr>
        <p:txBody>
          <a:bodyPr wrap="square" rtlCol="0">
            <a:spAutoFit/>
          </a:bodyPr>
          <a:lstStyle/>
          <a:p>
            <a:r>
              <a:rPr lang="en-US" sz="2800" b="1" dirty="0">
                <a:solidFill>
                  <a:srgbClr val="FF9300"/>
                </a:solidFill>
              </a:rPr>
              <a:t>Link to Video: </a:t>
            </a:r>
          </a:p>
          <a:p>
            <a:r>
              <a:rPr lang="en-US" sz="2800" b="1" dirty="0">
                <a:solidFill>
                  <a:schemeClr val="bg1"/>
                </a:solidFill>
              </a:rPr>
              <a:t>https://youtu.be/HC9iKMEBk6s</a:t>
            </a:r>
            <a:endParaRPr lang="en-US" sz="2800" b="1" dirty="0">
              <a:solidFill>
                <a:srgbClr val="FF9300"/>
              </a:solidFill>
            </a:endParaRPr>
          </a:p>
        </p:txBody>
      </p:sp>
      <p:sp>
        <p:nvSpPr>
          <p:cNvPr id="2" name="Title 1" hidden="1">
            <a:extLst>
              <a:ext uri="{FF2B5EF4-FFF2-40B4-BE49-F238E27FC236}">
                <a16:creationId xmlns:a16="http://schemas.microsoft.com/office/drawing/2014/main" id="{6D8D8B2A-D8CE-4948-A259-E0786CD951CA}"/>
              </a:ext>
            </a:extLst>
          </p:cNvPr>
          <p:cNvSpPr>
            <a:spLocks noGrp="1"/>
          </p:cNvSpPr>
          <p:nvPr>
            <p:ph type="title"/>
          </p:nvPr>
        </p:nvSpPr>
        <p:spPr/>
        <p:txBody>
          <a:bodyPr/>
          <a:lstStyle/>
          <a:p>
            <a:r>
              <a:rPr lang="en-US" dirty="0"/>
              <a:t>Slide 84</a:t>
            </a:r>
          </a:p>
        </p:txBody>
      </p:sp>
    </p:spTree>
    <p:extLst>
      <p:ext uri="{BB962C8B-B14F-4D97-AF65-F5344CB8AC3E}">
        <p14:creationId xmlns:p14="http://schemas.microsoft.com/office/powerpoint/2010/main" val="32208202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7FED5B04-AF6E-4D96-A9B4-1BAB64CAE750}"/>
              </a:ext>
            </a:extLst>
          </p:cNvPr>
          <p:cNvSpPr>
            <a:spLocks noGrp="1"/>
          </p:cNvSpPr>
          <p:nvPr>
            <p:ph type="title"/>
          </p:nvPr>
        </p:nvSpPr>
        <p:spPr/>
        <p:txBody>
          <a:bodyPr/>
          <a:lstStyle/>
          <a:p>
            <a:r>
              <a:rPr lang="en-US" dirty="0"/>
              <a:t>Slide 85</a:t>
            </a:r>
          </a:p>
        </p:txBody>
      </p:sp>
      <p:sp>
        <p:nvSpPr>
          <p:cNvPr id="3" name="Content Placeholder 2"/>
          <p:cNvSpPr>
            <a:spLocks noGrp="1"/>
          </p:cNvSpPr>
          <p:nvPr>
            <p:ph idx="1"/>
          </p:nvPr>
        </p:nvSpPr>
        <p:spPr/>
        <p:txBody>
          <a:bodyPr/>
          <a:lstStyle/>
          <a:p>
            <a:r>
              <a:rPr lang="en-US" dirty="0"/>
              <a:t>Look at this intensive intervention lesson about word problems. Identify five instances where the mathematical language is precise. Identify five instances where the mathematical language is concise.</a:t>
            </a:r>
          </a:p>
        </p:txBody>
      </p:sp>
      <p:sp>
        <p:nvSpPr>
          <p:cNvPr id="5" name="Title 1"/>
          <p:cNvSpPr txBox="1">
            <a:spLocks/>
          </p:cNvSpPr>
          <p:nvPr/>
        </p:nvSpPr>
        <p:spPr>
          <a:xfrm>
            <a:off x="1143000" y="256188"/>
            <a:ext cx="77724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t>Workbook Activity #9</a:t>
            </a:r>
          </a:p>
        </p:txBody>
      </p:sp>
      <p:pic>
        <p:nvPicPr>
          <p:cNvPr id="6" name="Picture 5" descr="workbook icon"/>
          <p:cNvPicPr>
            <a:picLocks noChangeAspect="1"/>
          </p:cNvPicPr>
          <p:nvPr/>
        </p:nvPicPr>
        <p:blipFill>
          <a:blip r:embed="rId2">
            <a:clrChange>
              <a:clrFrom>
                <a:srgbClr val="000000"/>
              </a:clrFrom>
              <a:clrTo>
                <a:srgbClr val="000000">
                  <a:alpha val="0"/>
                </a:srgbClr>
              </a:clrTo>
            </a:clrChange>
            <a:extLst/>
          </a:blip>
          <a:stretch>
            <a:fillRect/>
          </a:stretch>
        </p:blipFill>
        <p:spPr>
          <a:xfrm>
            <a:off x="228600" y="184949"/>
            <a:ext cx="914400" cy="873998"/>
          </a:xfrm>
          <a:prstGeom prst="rect">
            <a:avLst/>
          </a:prstGeom>
        </p:spPr>
      </p:pic>
    </p:spTree>
    <p:extLst>
      <p:ext uri="{BB962C8B-B14F-4D97-AF65-F5344CB8AC3E}">
        <p14:creationId xmlns:p14="http://schemas.microsoft.com/office/powerpoint/2010/main" val="20256445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3’s Checklist:</a:t>
            </a:r>
            <a:br>
              <a:rPr lang="en-US" dirty="0"/>
            </a:br>
            <a:r>
              <a:rPr lang="en-US" dirty="0"/>
              <a:t>How do you attend to language within intensive intervention?</a:t>
            </a:r>
          </a:p>
        </p:txBody>
      </p:sp>
      <p:sp>
        <p:nvSpPr>
          <p:cNvPr id="3" name="Content Placeholder 2"/>
          <p:cNvSpPr>
            <a:spLocks noGrp="1"/>
          </p:cNvSpPr>
          <p:nvPr>
            <p:ph idx="1"/>
          </p:nvPr>
        </p:nvSpPr>
        <p:spPr>
          <a:xfrm>
            <a:off x="228600" y="1803400"/>
            <a:ext cx="8686800" cy="4281265"/>
          </a:xfrm>
        </p:spPr>
        <p:txBody>
          <a:bodyPr/>
          <a:lstStyle/>
          <a:p>
            <a:pPr marL="342900" indent="-342900">
              <a:buFont typeface="Wingdings" charset="2"/>
              <a:buChar char="q"/>
            </a:pPr>
            <a:r>
              <a:rPr lang="en-US" dirty="0"/>
              <a:t>Understand why formal mathematical language is important</a:t>
            </a:r>
          </a:p>
          <a:p>
            <a:pPr marL="342900" indent="-342900">
              <a:buFont typeface="Wingdings" charset="2"/>
              <a:buChar char="q"/>
            </a:pPr>
            <a:r>
              <a:rPr lang="en-US" dirty="0"/>
              <a:t>Plan for mathematical language to be precise</a:t>
            </a:r>
          </a:p>
          <a:p>
            <a:pPr marL="342900" indent="-342900">
              <a:buFont typeface="Wingdings" charset="2"/>
              <a:buChar char="q"/>
            </a:pPr>
            <a:r>
              <a:rPr lang="en-US" dirty="0"/>
              <a:t>Plan for mathematical language to be concise</a:t>
            </a:r>
          </a:p>
        </p:txBody>
      </p:sp>
    </p:spTree>
    <p:extLst>
      <p:ext uri="{BB962C8B-B14F-4D97-AF65-F5344CB8AC3E}">
        <p14:creationId xmlns:p14="http://schemas.microsoft.com/office/powerpoint/2010/main" val="2530811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Discussion Board</a:t>
            </a:r>
          </a:p>
        </p:txBody>
      </p:sp>
      <p:sp>
        <p:nvSpPr>
          <p:cNvPr id="3" name="Content Placeholder 2"/>
          <p:cNvSpPr>
            <a:spLocks noGrp="1"/>
          </p:cNvSpPr>
          <p:nvPr>
            <p:ph idx="1"/>
          </p:nvPr>
        </p:nvSpPr>
        <p:spPr/>
        <p:txBody>
          <a:bodyPr/>
          <a:lstStyle/>
          <a:p>
            <a:pPr marL="457200" lvl="0" indent="-457200">
              <a:lnSpc>
                <a:spcPct val="100000"/>
              </a:lnSpc>
              <a:spcBef>
                <a:spcPts val="0"/>
              </a:spcBef>
              <a:buClrTx/>
              <a:defRPr/>
            </a:pPr>
            <a:r>
              <a:rPr lang="en-US" dirty="0"/>
              <a:t>Share three examples of "instead of</a:t>
            </a:r>
            <a:r>
              <a:rPr lang="mr-IN" dirty="0"/>
              <a:t>…</a:t>
            </a:r>
            <a:r>
              <a:rPr lang="en-US" dirty="0"/>
              <a:t>, say</a:t>
            </a:r>
            <a:r>
              <a:rPr lang="mr-IN" dirty="0"/>
              <a:t>…</a:t>
            </a:r>
            <a:r>
              <a:rPr lang="en-US" dirty="0"/>
              <a:t>!" with your classmates.</a:t>
            </a:r>
          </a:p>
        </p:txBody>
      </p:sp>
      <p:pic>
        <p:nvPicPr>
          <p:cNvPr id="5" name="Picture 4" descr="discussion icon"/>
          <p:cNvPicPr>
            <a:picLocks noChangeAspect="1"/>
          </p:cNvPicPr>
          <p:nvPr/>
        </p:nvPicPr>
        <p:blipFill>
          <a:blip r:embed="rId2">
            <a:extLst/>
          </a:blip>
          <a:stretch>
            <a:fillRect/>
          </a:stretch>
        </p:blipFill>
        <p:spPr>
          <a:xfrm>
            <a:off x="195942" y="166810"/>
            <a:ext cx="914400" cy="886827"/>
          </a:xfrm>
          <a:prstGeom prst="rect">
            <a:avLst/>
          </a:prstGeom>
        </p:spPr>
      </p:pic>
    </p:spTree>
    <p:extLst>
      <p:ext uri="{BB962C8B-B14F-4D97-AF65-F5344CB8AC3E}">
        <p14:creationId xmlns:p14="http://schemas.microsoft.com/office/powerpoint/2010/main" val="15327381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6459" y="1308632"/>
            <a:ext cx="3111749" cy="1215717"/>
          </a:xfrm>
          <a:prstGeom prst="rect">
            <a:avLst/>
          </a:prstGeom>
          <a:noFill/>
        </p:spPr>
        <p:txBody>
          <a:bodyPr wrap="none" rtlCol="0">
            <a:spAutoFit/>
          </a:bodyPr>
          <a:lstStyle/>
          <a:p>
            <a:pPr algn="ctr"/>
            <a:r>
              <a:rPr lang="en-US" sz="7300" dirty="0">
                <a:solidFill>
                  <a:srgbClr val="FF9300"/>
                </a:solidFill>
              </a:rPr>
              <a:t>Closing</a:t>
            </a:r>
          </a:p>
        </p:txBody>
      </p:sp>
      <p:sp>
        <p:nvSpPr>
          <p:cNvPr id="3" name="Title 2" hidden="1">
            <a:extLst>
              <a:ext uri="{FF2B5EF4-FFF2-40B4-BE49-F238E27FC236}">
                <a16:creationId xmlns:a16="http://schemas.microsoft.com/office/drawing/2014/main" id="{B953D467-2361-4960-A893-54A9F72EA6C6}"/>
              </a:ext>
            </a:extLst>
          </p:cNvPr>
          <p:cNvSpPr>
            <a:spLocks noGrp="1"/>
          </p:cNvSpPr>
          <p:nvPr>
            <p:ph type="title"/>
          </p:nvPr>
        </p:nvSpPr>
        <p:spPr/>
        <p:txBody>
          <a:bodyPr/>
          <a:lstStyle/>
          <a:p>
            <a:r>
              <a:rPr lang="en-US" dirty="0"/>
              <a:t>Slide 88</a:t>
            </a:r>
          </a:p>
        </p:txBody>
      </p:sp>
    </p:spTree>
    <p:extLst>
      <p:ext uri="{BB962C8B-B14F-4D97-AF65-F5344CB8AC3E}">
        <p14:creationId xmlns:p14="http://schemas.microsoft.com/office/powerpoint/2010/main" val="2280920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Objectives</a:t>
            </a:r>
          </a:p>
        </p:txBody>
      </p:sp>
      <p:sp>
        <p:nvSpPr>
          <p:cNvPr id="3" name="Content Placeholder 2"/>
          <p:cNvSpPr>
            <a:spLocks noGrp="1"/>
          </p:cNvSpPr>
          <p:nvPr>
            <p:ph idx="1"/>
          </p:nvPr>
        </p:nvSpPr>
        <p:spPr/>
        <p:txBody>
          <a:bodyPr>
            <a:normAutofit/>
          </a:bodyPr>
          <a:lstStyle/>
          <a:p>
            <a:pPr>
              <a:buClr>
                <a:srgbClr val="FF9300"/>
              </a:buClr>
            </a:pPr>
            <a:r>
              <a:rPr lang="en-US" dirty="0"/>
              <a:t>PART 1: How do you use explicit instruction within intensive intervention?</a:t>
            </a:r>
          </a:p>
          <a:p>
            <a:pPr>
              <a:buClr>
                <a:srgbClr val="FF9300"/>
              </a:buClr>
            </a:pPr>
            <a:endParaRPr lang="en-US" dirty="0"/>
          </a:p>
          <a:p>
            <a:pPr>
              <a:buClr>
                <a:srgbClr val="FF9300"/>
              </a:buClr>
            </a:pPr>
            <a:r>
              <a:rPr lang="en-US" dirty="0"/>
              <a:t>PART 2: How should multiple representations be used within intensive intervention?</a:t>
            </a:r>
          </a:p>
          <a:p>
            <a:pPr>
              <a:buClr>
                <a:srgbClr val="FF9300"/>
              </a:buClr>
            </a:pPr>
            <a:endParaRPr lang="en-US" dirty="0"/>
          </a:p>
          <a:p>
            <a:pPr>
              <a:buClr>
                <a:srgbClr val="FF9300"/>
              </a:buClr>
            </a:pPr>
            <a:r>
              <a:rPr lang="en-US" dirty="0"/>
              <a:t>PART 3: How do you attend to language within intensive intervention?</a:t>
            </a:r>
          </a:p>
        </p:txBody>
      </p:sp>
    </p:spTree>
    <p:extLst>
      <p:ext uri="{BB962C8B-B14F-4D97-AF65-F5344CB8AC3E}">
        <p14:creationId xmlns:p14="http://schemas.microsoft.com/office/powerpoint/2010/main" val="4089308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Application</a:t>
            </a:r>
          </a:p>
        </p:txBody>
      </p:sp>
      <p:sp>
        <p:nvSpPr>
          <p:cNvPr id="4" name="Slide Number Placeholder 3"/>
          <p:cNvSpPr>
            <a:spLocks noGrp="1"/>
          </p:cNvSpPr>
          <p:nvPr>
            <p:ph type="sldNum" sz="quarter" idx="12"/>
          </p:nvPr>
        </p:nvSpPr>
        <p:spPr/>
        <p:txBody>
          <a:bodyPr/>
          <a:lstStyle/>
          <a:p>
            <a:fld id="{569CA132-ADD6-4B72-B5E1-B86F7979C603}" type="slidenum">
              <a:rPr lang="en-US" smtClean="0"/>
              <a:t>9</a:t>
            </a:fld>
            <a:endParaRPr lang="en-US"/>
          </a:p>
        </p:txBody>
      </p:sp>
      <p:sp>
        <p:nvSpPr>
          <p:cNvPr id="6" name="Content Placeholder 2"/>
          <p:cNvSpPr txBox="1">
            <a:spLocks/>
          </p:cNvSpPr>
          <p:nvPr/>
        </p:nvSpPr>
        <p:spPr>
          <a:xfrm>
            <a:off x="1306286" y="1202714"/>
            <a:ext cx="7609114" cy="463600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bg1"/>
              </a:buClr>
              <a:buFont typeface="Arial" panose="020B0604020202020204" pitchFamily="34" charset="0"/>
              <a:buChar char="•"/>
            </a:pPr>
            <a:r>
              <a:rPr lang="en-US" dirty="0"/>
              <a:t>Fill in the explicit instruction graphic organizer for an upcoming lesson.</a:t>
            </a:r>
          </a:p>
        </p:txBody>
      </p:sp>
      <p:pic>
        <p:nvPicPr>
          <p:cNvPr id="5" name="Picture 4" descr="let's do it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348993"/>
            <a:ext cx="914400" cy="914400"/>
          </a:xfrm>
          <a:prstGeom prst="rect">
            <a:avLst/>
          </a:prstGeom>
        </p:spPr>
      </p:pic>
    </p:spTree>
    <p:extLst>
      <p:ext uri="{BB962C8B-B14F-4D97-AF65-F5344CB8AC3E}">
        <p14:creationId xmlns:p14="http://schemas.microsoft.com/office/powerpoint/2010/main" val="19006558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3378" y="356179"/>
            <a:ext cx="8028650"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https://youtu.be/HuSBQG8H2XI</a:t>
            </a:r>
            <a:endParaRPr lang="en-US" sz="2800" b="1" dirty="0">
              <a:solidFill>
                <a:srgbClr val="FF9300"/>
              </a:solidFill>
            </a:endParaRPr>
          </a:p>
        </p:txBody>
      </p:sp>
      <p:sp>
        <p:nvSpPr>
          <p:cNvPr id="2" name="Title 1" hidden="1">
            <a:extLst>
              <a:ext uri="{FF2B5EF4-FFF2-40B4-BE49-F238E27FC236}">
                <a16:creationId xmlns:a16="http://schemas.microsoft.com/office/drawing/2014/main" id="{EBE7D0C1-05A6-4BF0-9CAF-092E4077678D}"/>
              </a:ext>
            </a:extLst>
          </p:cNvPr>
          <p:cNvSpPr>
            <a:spLocks noGrp="1"/>
          </p:cNvSpPr>
          <p:nvPr>
            <p:ph type="title"/>
          </p:nvPr>
        </p:nvSpPr>
        <p:spPr/>
        <p:txBody>
          <a:bodyPr/>
          <a:lstStyle/>
          <a:p>
            <a:r>
              <a:rPr lang="en-US" dirty="0"/>
              <a:t>Slide 90</a:t>
            </a:r>
          </a:p>
        </p:txBody>
      </p:sp>
    </p:spTree>
    <p:extLst>
      <p:ext uri="{BB962C8B-B14F-4D97-AF65-F5344CB8AC3E}">
        <p14:creationId xmlns:p14="http://schemas.microsoft.com/office/powerpoint/2010/main" val="2144401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4089" y="135867"/>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Developing a scope and sequence for intervention</a:t>
            </a:r>
          </a:p>
        </p:txBody>
      </p:sp>
      <p:sp>
        <p:nvSpPr>
          <p:cNvPr id="5" name="Rectangle 4"/>
          <p:cNvSpPr/>
          <p:nvPr/>
        </p:nvSpPr>
        <p:spPr>
          <a:xfrm>
            <a:off x="3934089" y="914080"/>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Progress monitoring and determining response</a:t>
            </a:r>
          </a:p>
        </p:txBody>
      </p:sp>
      <p:sp>
        <p:nvSpPr>
          <p:cNvPr id="6" name="Rectangle 5"/>
          <p:cNvSpPr/>
          <p:nvPr/>
        </p:nvSpPr>
        <p:spPr>
          <a:xfrm>
            <a:off x="3934089" y="168105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Selecting evidence-based practices for the instructional platform</a:t>
            </a:r>
          </a:p>
        </p:txBody>
      </p:sp>
      <p:sp>
        <p:nvSpPr>
          <p:cNvPr id="7" name="Rectangle 6"/>
          <p:cNvSpPr/>
          <p:nvPr/>
        </p:nvSpPr>
        <p:spPr>
          <a:xfrm>
            <a:off x="3934089" y="2448038"/>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Instructional delivery: explicit instruction, multiple representations, language</a:t>
            </a:r>
          </a:p>
        </p:txBody>
      </p:sp>
      <p:sp>
        <p:nvSpPr>
          <p:cNvPr id="8" name="Rectangle 7"/>
          <p:cNvSpPr/>
          <p:nvPr/>
        </p:nvSpPr>
        <p:spPr>
          <a:xfrm>
            <a:off x="3934089" y="3226251"/>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 Instructional strategies: fluency building, problem solving, motivation</a:t>
            </a:r>
          </a:p>
        </p:txBody>
      </p:sp>
      <p:sp>
        <p:nvSpPr>
          <p:cNvPr id="9" name="Rectangle 8"/>
          <p:cNvSpPr/>
          <p:nvPr/>
        </p:nvSpPr>
        <p:spPr>
          <a:xfrm>
            <a:off x="3934089" y="3981996"/>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 Whole number content</a:t>
            </a:r>
          </a:p>
        </p:txBody>
      </p:sp>
      <p:sp>
        <p:nvSpPr>
          <p:cNvPr id="10" name="Rectangle 9"/>
          <p:cNvSpPr/>
          <p:nvPr/>
        </p:nvSpPr>
        <p:spPr>
          <a:xfrm>
            <a:off x="3934089" y="476020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 </a:t>
            </a:r>
            <a:r>
              <a:rPr lang="en-US"/>
              <a:t>Rational number content</a:t>
            </a:r>
            <a:endParaRPr lang="en-US" dirty="0"/>
          </a:p>
        </p:txBody>
      </p:sp>
      <p:sp>
        <p:nvSpPr>
          <p:cNvPr id="11" name="Rectangle 10"/>
          <p:cNvSpPr/>
          <p:nvPr/>
        </p:nvSpPr>
        <p:spPr>
          <a:xfrm>
            <a:off x="3934089" y="5538422"/>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 DBI and mathematics: fidelity</a:t>
            </a:r>
            <a:r>
              <a:rPr lang="en-US"/>
              <a:t>, adaptations</a:t>
            </a:r>
            <a:endParaRPr lang="en-US" dirty="0"/>
          </a:p>
        </p:txBody>
      </p:sp>
      <p:pic>
        <p:nvPicPr>
          <p:cNvPr id="13" name="Picture 12"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8257449D-2DCE-4005-80E5-17078ECEA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81" y="411400"/>
            <a:ext cx="3190207" cy="5629701"/>
          </a:xfrm>
          <a:prstGeom prst="rect">
            <a:avLst/>
          </a:prstGeom>
        </p:spPr>
      </p:pic>
      <p:sp>
        <p:nvSpPr>
          <p:cNvPr id="2" name="Title 1" hidden="1">
            <a:extLst>
              <a:ext uri="{FF2B5EF4-FFF2-40B4-BE49-F238E27FC236}">
                <a16:creationId xmlns:a16="http://schemas.microsoft.com/office/drawing/2014/main" id="{A465C3E8-B2AC-4A82-A6D2-CDD9FFFE098B}"/>
              </a:ext>
            </a:extLst>
          </p:cNvPr>
          <p:cNvSpPr>
            <a:spLocks noGrp="1"/>
          </p:cNvSpPr>
          <p:nvPr>
            <p:ph type="title"/>
          </p:nvPr>
        </p:nvSpPr>
        <p:spPr/>
        <p:txBody>
          <a:bodyPr/>
          <a:lstStyle/>
          <a:p>
            <a:r>
              <a:rPr lang="en-US" dirty="0"/>
              <a:t>Slide 91</a:t>
            </a:r>
          </a:p>
        </p:txBody>
      </p:sp>
    </p:spTree>
    <p:extLst>
      <p:ext uri="{BB962C8B-B14F-4D97-AF65-F5344CB8AC3E}">
        <p14:creationId xmlns:p14="http://schemas.microsoft.com/office/powerpoint/2010/main" val="5671592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36873" y="2946822"/>
            <a:ext cx="1828800" cy="812366"/>
          </a:xfrm>
          <a:prstGeom prst="rect">
            <a:avLst/>
          </a:prstGeom>
          <a:solidFill>
            <a:schemeClr val="accent6"/>
          </a:solidFill>
        </p:spPr>
        <p:txBody>
          <a:bodyPr wrap="square" rtlCol="0" anchor="ctr" anchorCtr="0">
            <a:noAutofit/>
          </a:bodyPr>
          <a:lstStyle/>
          <a:p>
            <a:pPr algn="ctr"/>
            <a:r>
              <a:rPr lang="en-US" sz="2000" dirty="0">
                <a:solidFill>
                  <a:schemeClr val="bg1"/>
                </a:solidFill>
                <a:latin typeface="+mj-lt"/>
              </a:rPr>
              <a:t>Planned</a:t>
            </a:r>
          </a:p>
          <a:p>
            <a:pPr algn="ctr"/>
            <a:r>
              <a:rPr lang="en-US" sz="2000" dirty="0">
                <a:solidFill>
                  <a:schemeClr val="bg1"/>
                </a:solidFill>
                <a:latin typeface="+mj-lt"/>
              </a:rPr>
              <a:t>Examples</a:t>
            </a:r>
          </a:p>
        </p:txBody>
      </p:sp>
      <p:sp>
        <p:nvSpPr>
          <p:cNvPr id="16" name="TextBox 15"/>
          <p:cNvSpPr txBox="1"/>
          <p:nvPr/>
        </p:nvSpPr>
        <p:spPr>
          <a:xfrm>
            <a:off x="536872" y="2094372"/>
            <a:ext cx="1828800" cy="852449"/>
          </a:xfrm>
          <a:prstGeom prst="rect">
            <a:avLst/>
          </a:prstGeom>
          <a:solidFill>
            <a:schemeClr val="accent6"/>
          </a:solidFill>
        </p:spPr>
        <p:txBody>
          <a:bodyPr wrap="square" rtlCol="0" anchor="ctr">
            <a:noAutofit/>
          </a:bodyPr>
          <a:lstStyle/>
          <a:p>
            <a:pPr algn="ctr"/>
            <a:r>
              <a:rPr lang="en-US" sz="2000" dirty="0">
                <a:solidFill>
                  <a:schemeClr val="bg1"/>
                </a:solidFill>
                <a:latin typeface="+mj-lt"/>
              </a:rPr>
              <a:t>Clear Explanation</a:t>
            </a:r>
          </a:p>
        </p:txBody>
      </p:sp>
      <p:sp>
        <p:nvSpPr>
          <p:cNvPr id="17" name="TextBox 16"/>
          <p:cNvSpPr txBox="1"/>
          <p:nvPr/>
        </p:nvSpPr>
        <p:spPr>
          <a:xfrm>
            <a:off x="2501668" y="2884171"/>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8" name="TextBox 17"/>
          <p:cNvSpPr txBox="1"/>
          <p:nvPr/>
        </p:nvSpPr>
        <p:spPr>
          <a:xfrm>
            <a:off x="2501668" y="2094372"/>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2" name="TextBox 1"/>
          <p:cNvSpPr txBox="1"/>
          <p:nvPr/>
        </p:nvSpPr>
        <p:spPr>
          <a:xfrm>
            <a:off x="536872" y="1632709"/>
            <a:ext cx="1828800" cy="461665"/>
          </a:xfrm>
          <a:prstGeom prst="rect">
            <a:avLst/>
          </a:prstGeom>
          <a:solidFill>
            <a:schemeClr val="accent6">
              <a:lumMod val="75000"/>
            </a:schemeClr>
          </a:solidFill>
        </p:spPr>
        <p:txBody>
          <a:bodyPr wrap="square" rtlCol="0">
            <a:noAutofit/>
          </a:bodyPr>
          <a:lstStyle/>
          <a:p>
            <a:pPr algn="ctr"/>
            <a:r>
              <a:rPr lang="en-US" sz="2400" b="1" dirty="0">
                <a:solidFill>
                  <a:schemeClr val="bg1"/>
                </a:solidFill>
                <a:latin typeface="+mj-lt"/>
              </a:rPr>
              <a:t>Modeling</a:t>
            </a:r>
          </a:p>
        </p:txBody>
      </p:sp>
      <p:sp>
        <p:nvSpPr>
          <p:cNvPr id="7" name="TextBox 6"/>
          <p:cNvSpPr txBox="1"/>
          <p:nvPr/>
        </p:nvSpPr>
        <p:spPr>
          <a:xfrm>
            <a:off x="2501668" y="1632708"/>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8" name="TextBox 7"/>
          <p:cNvSpPr txBox="1"/>
          <p:nvPr/>
        </p:nvSpPr>
        <p:spPr>
          <a:xfrm>
            <a:off x="1092039" y="1171045"/>
            <a:ext cx="718466" cy="461665"/>
          </a:xfrm>
          <a:prstGeom prst="rect">
            <a:avLst/>
          </a:prstGeom>
          <a:noFill/>
        </p:spPr>
        <p:txBody>
          <a:bodyPr wrap="none" rtlCol="0">
            <a:spAutoFit/>
          </a:bodyPr>
          <a:lstStyle/>
          <a:p>
            <a:r>
              <a:rPr lang="en-US" sz="2400" dirty="0">
                <a:solidFill>
                  <a:schemeClr val="accent6"/>
                </a:solidFill>
                <a:latin typeface="+mj-lt"/>
              </a:rPr>
              <a:t>I Do</a:t>
            </a:r>
          </a:p>
        </p:txBody>
      </p:sp>
      <p:sp>
        <p:nvSpPr>
          <p:cNvPr id="9" name="TextBox 8"/>
          <p:cNvSpPr txBox="1"/>
          <p:nvPr/>
        </p:nvSpPr>
        <p:spPr>
          <a:xfrm>
            <a:off x="4348721" y="2258437"/>
            <a:ext cx="1828800" cy="461665"/>
          </a:xfrm>
          <a:prstGeom prst="rect">
            <a:avLst/>
          </a:prstGeom>
          <a:noFill/>
        </p:spPr>
        <p:txBody>
          <a:bodyPr wrap="square" rtlCol="0">
            <a:spAutoFit/>
          </a:bodyPr>
          <a:lstStyle/>
          <a:p>
            <a:r>
              <a:rPr lang="en-US" sz="2400" dirty="0">
                <a:solidFill>
                  <a:schemeClr val="accent1"/>
                </a:solidFill>
                <a:latin typeface="+mj-lt"/>
              </a:rPr>
              <a:t>We Do</a:t>
            </a:r>
          </a:p>
        </p:txBody>
      </p:sp>
      <p:sp>
        <p:nvSpPr>
          <p:cNvPr id="10" name="TextBox 9"/>
          <p:cNvSpPr txBox="1"/>
          <p:nvPr/>
        </p:nvSpPr>
        <p:spPr>
          <a:xfrm>
            <a:off x="4348721" y="3090846"/>
            <a:ext cx="1595817" cy="461665"/>
          </a:xfrm>
          <a:prstGeom prst="rect">
            <a:avLst/>
          </a:prstGeom>
          <a:noFill/>
        </p:spPr>
        <p:txBody>
          <a:bodyPr wrap="square" rtlCol="0">
            <a:spAutoFit/>
          </a:bodyPr>
          <a:lstStyle/>
          <a:p>
            <a:r>
              <a:rPr lang="en-US" sz="2400" dirty="0">
                <a:solidFill>
                  <a:schemeClr val="accent1"/>
                </a:solidFill>
                <a:latin typeface="+mj-lt"/>
              </a:rPr>
              <a:t>You Do</a:t>
            </a:r>
          </a:p>
        </p:txBody>
      </p:sp>
      <p:sp>
        <p:nvSpPr>
          <p:cNvPr id="11" name="Rectangle 10"/>
          <p:cNvSpPr/>
          <p:nvPr/>
        </p:nvSpPr>
        <p:spPr>
          <a:xfrm>
            <a:off x="536872" y="3936387"/>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13" name="Rectangle 12"/>
          <p:cNvSpPr/>
          <p:nvPr/>
        </p:nvSpPr>
        <p:spPr>
          <a:xfrm>
            <a:off x="536872" y="4277676"/>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sp>
        <p:nvSpPr>
          <p:cNvPr id="3" name="Title 2"/>
          <p:cNvSpPr>
            <a:spLocks noGrp="1"/>
          </p:cNvSpPr>
          <p:nvPr>
            <p:ph type="title"/>
          </p:nvPr>
        </p:nvSpPr>
        <p:spPr/>
        <p:txBody>
          <a:bodyPr>
            <a:normAutofit/>
          </a:bodyPr>
          <a:lstStyle/>
          <a:p>
            <a:r>
              <a:rPr lang="en-US" dirty="0"/>
              <a:t>Part 1</a:t>
            </a:r>
          </a:p>
        </p:txBody>
      </p:sp>
    </p:spTree>
    <p:extLst>
      <p:ext uri="{BB962C8B-B14F-4D97-AF65-F5344CB8AC3E}">
        <p14:creationId xmlns:p14="http://schemas.microsoft.com/office/powerpoint/2010/main" val="31385517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1’s Checklist:</a:t>
            </a:r>
            <a:br>
              <a:rPr lang="en-US" dirty="0"/>
            </a:br>
            <a:r>
              <a:rPr lang="en-US" dirty="0"/>
              <a:t>How do you use explicit instruction within intensive intervention?</a:t>
            </a:r>
          </a:p>
        </p:txBody>
      </p:sp>
      <p:sp>
        <p:nvSpPr>
          <p:cNvPr id="3" name="Content Placeholder 2"/>
          <p:cNvSpPr>
            <a:spLocks noGrp="1"/>
          </p:cNvSpPr>
          <p:nvPr>
            <p:ph idx="1"/>
          </p:nvPr>
        </p:nvSpPr>
        <p:spPr>
          <a:xfrm>
            <a:off x="228600" y="1794294"/>
            <a:ext cx="8686800" cy="4290371"/>
          </a:xfrm>
        </p:spPr>
        <p:txBody>
          <a:bodyPr/>
          <a:lstStyle/>
          <a:p>
            <a:pPr marL="342900" indent="-342900">
              <a:buFont typeface="Wingdings" charset="2"/>
              <a:buChar char="q"/>
            </a:pPr>
            <a:r>
              <a:rPr lang="en-US" dirty="0"/>
              <a:t>Model steps using concise language</a:t>
            </a:r>
          </a:p>
          <a:p>
            <a:pPr marL="342900" indent="-342900">
              <a:buFont typeface="Wingdings" charset="2"/>
              <a:buChar char="q"/>
            </a:pPr>
            <a:r>
              <a:rPr lang="en-US" dirty="0"/>
              <a:t>Provide guided practice opportunities</a:t>
            </a:r>
          </a:p>
          <a:p>
            <a:pPr marL="342900" indent="-342900">
              <a:buFont typeface="Wingdings" charset="2"/>
              <a:buChar char="q"/>
            </a:pPr>
            <a:r>
              <a:rPr lang="en-US" dirty="0"/>
              <a:t>Provide independent practice opportunities</a:t>
            </a:r>
          </a:p>
          <a:p>
            <a:pPr marL="342900" indent="-342900">
              <a:buFont typeface="Wingdings" charset="2"/>
              <a:buChar char="q"/>
            </a:pPr>
            <a:r>
              <a:rPr lang="en-US" dirty="0"/>
              <a:t>Use supporting practices during modeling and practice</a:t>
            </a:r>
          </a:p>
          <a:p>
            <a:pPr marL="687388" lvl="1">
              <a:buFont typeface="Wingdings" charset="2"/>
              <a:buChar char="q"/>
            </a:pPr>
            <a:r>
              <a:rPr lang="en-US" dirty="0"/>
              <a:t>Ask the right questions</a:t>
            </a:r>
          </a:p>
          <a:p>
            <a:pPr marL="687388" lvl="1">
              <a:buFont typeface="Wingdings" charset="2"/>
              <a:buChar char="q"/>
            </a:pPr>
            <a:r>
              <a:rPr lang="en-US" dirty="0"/>
              <a:t>Elicit frequent responses</a:t>
            </a:r>
          </a:p>
          <a:p>
            <a:pPr marL="687388" lvl="1">
              <a:buFont typeface="Wingdings" charset="2"/>
              <a:buChar char="q"/>
            </a:pPr>
            <a:r>
              <a:rPr lang="en-US" dirty="0"/>
              <a:t>Provide feedback</a:t>
            </a:r>
          </a:p>
          <a:p>
            <a:pPr marL="687388" lvl="1">
              <a:buFont typeface="Wingdings" charset="2"/>
              <a:buChar char="q"/>
            </a:pPr>
            <a:r>
              <a:rPr lang="en-US" dirty="0"/>
              <a:t>Be planned and organized</a:t>
            </a:r>
          </a:p>
        </p:txBody>
      </p:sp>
    </p:spTree>
    <p:extLst>
      <p:ext uri="{BB962C8B-B14F-4D97-AF65-F5344CB8AC3E}">
        <p14:creationId xmlns:p14="http://schemas.microsoft.com/office/powerpoint/2010/main" val="20930473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a:t>
            </a:r>
          </a:p>
        </p:txBody>
      </p:sp>
      <p:graphicFrame>
        <p:nvGraphicFramePr>
          <p:cNvPr id="5" name="Diagram 4" descr="three part venn diagram: abstract, concrete, representational"/>
          <p:cNvGraphicFramePr/>
          <p:nvPr>
            <p:extLst>
              <p:ext uri="{D42A27DB-BD31-4B8C-83A1-F6EECF244321}">
                <p14:modId xmlns:p14="http://schemas.microsoft.com/office/powerpoint/2010/main" val="3810542771"/>
              </p:ext>
            </p:extLst>
          </p:nvPr>
        </p:nvGraphicFramePr>
        <p:xfrm>
          <a:off x="329210" y="1276103"/>
          <a:ext cx="845523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23041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2’s Checklist:</a:t>
            </a:r>
            <a:br>
              <a:rPr lang="en-US" dirty="0"/>
            </a:br>
            <a:r>
              <a:rPr lang="en-US" dirty="0"/>
              <a:t>How should multiple representations be used within intensive intervention?</a:t>
            </a:r>
          </a:p>
        </p:txBody>
      </p:sp>
      <p:sp>
        <p:nvSpPr>
          <p:cNvPr id="3" name="Content Placeholder 2"/>
          <p:cNvSpPr>
            <a:spLocks noGrp="1"/>
          </p:cNvSpPr>
          <p:nvPr>
            <p:ph idx="1"/>
          </p:nvPr>
        </p:nvSpPr>
        <p:spPr>
          <a:xfrm>
            <a:off x="228600" y="1727200"/>
            <a:ext cx="8686800" cy="4357465"/>
          </a:xfrm>
        </p:spPr>
        <p:txBody>
          <a:bodyPr/>
          <a:lstStyle/>
          <a:p>
            <a:pPr marL="342900" indent="-342900">
              <a:buFont typeface="Wingdings" charset="2"/>
              <a:buChar char="q"/>
            </a:pPr>
            <a:r>
              <a:rPr lang="en-US" dirty="0"/>
              <a:t>Use three-dimensional concrete materials to teach concepts and procedures</a:t>
            </a:r>
          </a:p>
          <a:p>
            <a:pPr marL="342900" indent="-342900">
              <a:buFont typeface="Wingdings" charset="2"/>
              <a:buChar char="q"/>
            </a:pPr>
            <a:r>
              <a:rPr lang="en-US" dirty="0"/>
              <a:t>Use two-dimensional representations to teach concepts and procedures</a:t>
            </a:r>
          </a:p>
          <a:p>
            <a:pPr marL="342900" indent="-342900">
              <a:buFont typeface="Wingdings" charset="2"/>
              <a:buChar char="q"/>
            </a:pPr>
            <a:r>
              <a:rPr lang="en-US" dirty="0"/>
              <a:t>Ensure students understand mathematics with numbers and symbols (i.e., the abstract)</a:t>
            </a:r>
          </a:p>
        </p:txBody>
      </p:sp>
    </p:spTree>
    <p:extLst>
      <p:ext uri="{BB962C8B-B14F-4D97-AF65-F5344CB8AC3E}">
        <p14:creationId xmlns:p14="http://schemas.microsoft.com/office/powerpoint/2010/main" val="12922569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3</a:t>
            </a:r>
          </a:p>
        </p:txBody>
      </p:sp>
      <p:sp>
        <p:nvSpPr>
          <p:cNvPr id="7" name="Trapezoid 6"/>
          <p:cNvSpPr/>
          <p:nvPr/>
        </p:nvSpPr>
        <p:spPr>
          <a:xfrm>
            <a:off x="1325605" y="2451041"/>
            <a:ext cx="3400926" cy="1985211"/>
          </a:xfrm>
          <a:prstGeom prst="trapezoid">
            <a:avLst/>
          </a:prstGeom>
          <a:solidFill>
            <a:srgbClr val="FF2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a:solidFill>
                  <a:schemeClr val="bg1"/>
                </a:solidFill>
              </a:rPr>
              <a:t>precise</a:t>
            </a:r>
          </a:p>
        </p:txBody>
      </p:sp>
      <p:sp>
        <p:nvSpPr>
          <p:cNvPr id="12" name="Trapezoid 11">
            <a:extLst>
              <a:ext uri="{C183D7F6-B498-43B3-948B-1728B52AA6E4}">
                <adec:decorative xmlns:adec="http://schemas.microsoft.com/office/drawing/2017/decorative" val="1"/>
              </a:ext>
            </a:extLst>
          </p:cNvPr>
          <p:cNvSpPr/>
          <p:nvPr/>
        </p:nvSpPr>
        <p:spPr>
          <a:xfrm rot="10800000">
            <a:off x="4269331" y="2451041"/>
            <a:ext cx="3400926" cy="1985211"/>
          </a:xfrm>
          <a:prstGeom prst="trapezoi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dirty="0">
              <a:solidFill>
                <a:schemeClr val="bg1"/>
              </a:solidFill>
            </a:endParaRPr>
          </a:p>
        </p:txBody>
      </p:sp>
      <p:sp>
        <p:nvSpPr>
          <p:cNvPr id="8" name="TextBox 7"/>
          <p:cNvSpPr txBox="1"/>
          <p:nvPr/>
        </p:nvSpPr>
        <p:spPr>
          <a:xfrm>
            <a:off x="4863560" y="3012759"/>
            <a:ext cx="2212465" cy="861774"/>
          </a:xfrm>
          <a:prstGeom prst="rect">
            <a:avLst/>
          </a:prstGeom>
          <a:noFill/>
        </p:spPr>
        <p:txBody>
          <a:bodyPr wrap="none" rtlCol="0">
            <a:spAutoFit/>
          </a:bodyPr>
          <a:lstStyle/>
          <a:p>
            <a:r>
              <a:rPr lang="en-US" sz="5000" dirty="0">
                <a:solidFill>
                  <a:schemeClr val="bg1"/>
                </a:solidFill>
              </a:rPr>
              <a:t>concise</a:t>
            </a:r>
          </a:p>
        </p:txBody>
      </p:sp>
    </p:spTree>
    <p:extLst>
      <p:ext uri="{BB962C8B-B14F-4D97-AF65-F5344CB8AC3E}">
        <p14:creationId xmlns:p14="http://schemas.microsoft.com/office/powerpoint/2010/main" val="37508861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3’s Checklist:</a:t>
            </a:r>
            <a:br>
              <a:rPr lang="en-US" dirty="0"/>
            </a:br>
            <a:r>
              <a:rPr lang="en-US" dirty="0"/>
              <a:t>How do you attend to language within intensive intervention?</a:t>
            </a:r>
          </a:p>
        </p:txBody>
      </p:sp>
      <p:sp>
        <p:nvSpPr>
          <p:cNvPr id="3" name="Content Placeholder 2"/>
          <p:cNvSpPr>
            <a:spLocks noGrp="1"/>
          </p:cNvSpPr>
          <p:nvPr>
            <p:ph idx="1"/>
          </p:nvPr>
        </p:nvSpPr>
        <p:spPr>
          <a:xfrm>
            <a:off x="228600" y="1803400"/>
            <a:ext cx="8686800" cy="4281265"/>
          </a:xfrm>
        </p:spPr>
        <p:txBody>
          <a:bodyPr/>
          <a:lstStyle/>
          <a:p>
            <a:pPr marL="342900" indent="-342900">
              <a:buFont typeface="Wingdings" charset="2"/>
              <a:buChar char="q"/>
            </a:pPr>
            <a:r>
              <a:rPr lang="en-US" dirty="0"/>
              <a:t>Understand why formal mathematical language is important</a:t>
            </a:r>
          </a:p>
          <a:p>
            <a:pPr marL="342900" indent="-342900">
              <a:buFont typeface="Wingdings" charset="2"/>
              <a:buChar char="q"/>
            </a:pPr>
            <a:r>
              <a:rPr lang="en-US" dirty="0"/>
              <a:t>Plan for mathematical language to be precise</a:t>
            </a:r>
          </a:p>
          <a:p>
            <a:pPr marL="342900" indent="-342900">
              <a:buFont typeface="Wingdings" charset="2"/>
              <a:buChar char="q"/>
            </a:pPr>
            <a:r>
              <a:rPr lang="en-US" dirty="0"/>
              <a:t>Plan for mathematical language to be concise</a:t>
            </a:r>
          </a:p>
        </p:txBody>
      </p:sp>
    </p:spTree>
    <p:extLst>
      <p:ext uri="{BB962C8B-B14F-4D97-AF65-F5344CB8AC3E}">
        <p14:creationId xmlns:p14="http://schemas.microsoft.com/office/powerpoint/2010/main" val="20013376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87091" y="6117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10" name="TextBox 9"/>
          <p:cNvSpPr txBox="1"/>
          <p:nvPr/>
        </p:nvSpPr>
        <p:spPr>
          <a:xfrm>
            <a:off x="203797" y="3498082"/>
            <a:ext cx="1828800" cy="812366"/>
          </a:xfrm>
          <a:prstGeom prst="rect">
            <a:avLst/>
          </a:prstGeom>
          <a:solidFill>
            <a:schemeClr val="accent6"/>
          </a:solidFill>
        </p:spPr>
        <p:txBody>
          <a:bodyPr wrap="square" rtlCol="0" anchor="ctr" anchorCtr="0">
            <a:noAutofit/>
          </a:bodyPr>
          <a:lstStyle/>
          <a:p>
            <a:pPr algn="ctr"/>
            <a:r>
              <a:rPr lang="en-US" sz="2000" dirty="0">
                <a:solidFill>
                  <a:schemeClr val="bg1"/>
                </a:solidFill>
                <a:latin typeface="+mj-lt"/>
              </a:rPr>
              <a:t>Planned</a:t>
            </a:r>
          </a:p>
          <a:p>
            <a:pPr algn="ctr"/>
            <a:r>
              <a:rPr lang="en-US" sz="2000" dirty="0">
                <a:solidFill>
                  <a:schemeClr val="bg1"/>
                </a:solidFill>
                <a:latin typeface="+mj-lt"/>
              </a:rPr>
              <a:t>Examples</a:t>
            </a:r>
          </a:p>
        </p:txBody>
      </p:sp>
      <p:sp>
        <p:nvSpPr>
          <p:cNvPr id="11" name="TextBox 10"/>
          <p:cNvSpPr txBox="1"/>
          <p:nvPr/>
        </p:nvSpPr>
        <p:spPr>
          <a:xfrm>
            <a:off x="203796" y="2645632"/>
            <a:ext cx="1828800" cy="852449"/>
          </a:xfrm>
          <a:prstGeom prst="rect">
            <a:avLst/>
          </a:prstGeom>
          <a:solidFill>
            <a:schemeClr val="accent6"/>
          </a:solidFill>
        </p:spPr>
        <p:txBody>
          <a:bodyPr wrap="square" rtlCol="0" anchor="ctr">
            <a:noAutofit/>
          </a:bodyPr>
          <a:lstStyle/>
          <a:p>
            <a:pPr algn="ctr"/>
            <a:r>
              <a:rPr lang="en-US" sz="2000" dirty="0">
                <a:solidFill>
                  <a:schemeClr val="bg1"/>
                </a:solidFill>
                <a:latin typeface="+mj-lt"/>
              </a:rPr>
              <a:t>Clear Explanation</a:t>
            </a:r>
          </a:p>
        </p:txBody>
      </p:sp>
      <p:sp>
        <p:nvSpPr>
          <p:cNvPr id="12" name="TextBox 11"/>
          <p:cNvSpPr txBox="1"/>
          <p:nvPr/>
        </p:nvSpPr>
        <p:spPr>
          <a:xfrm>
            <a:off x="2168592" y="3435431"/>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3" name="TextBox 12"/>
          <p:cNvSpPr txBox="1"/>
          <p:nvPr/>
        </p:nvSpPr>
        <p:spPr>
          <a:xfrm>
            <a:off x="2168592" y="2645632"/>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14" name="TextBox 13"/>
          <p:cNvSpPr txBox="1"/>
          <p:nvPr/>
        </p:nvSpPr>
        <p:spPr>
          <a:xfrm>
            <a:off x="203796" y="2183969"/>
            <a:ext cx="1828800" cy="461665"/>
          </a:xfrm>
          <a:prstGeom prst="rect">
            <a:avLst/>
          </a:prstGeom>
          <a:solidFill>
            <a:schemeClr val="accent6">
              <a:lumMod val="75000"/>
            </a:schemeClr>
          </a:solidFill>
        </p:spPr>
        <p:txBody>
          <a:bodyPr wrap="square" rtlCol="0">
            <a:noAutofit/>
          </a:bodyPr>
          <a:lstStyle/>
          <a:p>
            <a:pPr algn="ctr"/>
            <a:r>
              <a:rPr lang="en-US" sz="2400" b="1" dirty="0">
                <a:solidFill>
                  <a:schemeClr val="bg1"/>
                </a:solidFill>
                <a:latin typeface="+mj-lt"/>
              </a:rPr>
              <a:t>Modeling</a:t>
            </a:r>
          </a:p>
        </p:txBody>
      </p:sp>
      <p:sp>
        <p:nvSpPr>
          <p:cNvPr id="15" name="TextBox 14"/>
          <p:cNvSpPr txBox="1"/>
          <p:nvPr/>
        </p:nvSpPr>
        <p:spPr>
          <a:xfrm>
            <a:off x="2168592" y="2183968"/>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19" name="Rectangle 18"/>
          <p:cNvSpPr/>
          <p:nvPr/>
        </p:nvSpPr>
        <p:spPr>
          <a:xfrm>
            <a:off x="203796" y="4487647"/>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20" name="Rectangle 19"/>
          <p:cNvSpPr/>
          <p:nvPr/>
        </p:nvSpPr>
        <p:spPr>
          <a:xfrm>
            <a:off x="203796" y="4828936"/>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graphicFrame>
        <p:nvGraphicFramePr>
          <p:cNvPr id="21" name="Diagram 20" descr="three part venn diagram: abstract, concrete, representational"/>
          <p:cNvGraphicFramePr/>
          <p:nvPr>
            <p:extLst>
              <p:ext uri="{D42A27DB-BD31-4B8C-83A1-F6EECF244321}">
                <p14:modId xmlns:p14="http://schemas.microsoft.com/office/powerpoint/2010/main" val="2920242551"/>
              </p:ext>
            </p:extLst>
          </p:nvPr>
        </p:nvGraphicFramePr>
        <p:xfrm>
          <a:off x="4306060" y="1796336"/>
          <a:ext cx="4651055" cy="2757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 name="Picture 21" descr="precise, concise"/>
          <p:cNvPicPr>
            <a:picLocks noChangeAspect="1"/>
          </p:cNvPicPr>
          <p:nvPr/>
        </p:nvPicPr>
        <p:blipFill>
          <a:blip r:embed="rId7"/>
          <a:stretch>
            <a:fillRect/>
          </a:stretch>
        </p:blipFill>
        <p:spPr>
          <a:xfrm>
            <a:off x="4652209" y="4576023"/>
            <a:ext cx="4188442" cy="1375913"/>
          </a:xfrm>
          <a:prstGeom prst="rect">
            <a:avLst/>
          </a:prstGeom>
        </p:spPr>
      </p:pic>
      <p:sp>
        <p:nvSpPr>
          <p:cNvPr id="2" name="Title 1" hidden="1">
            <a:extLst>
              <a:ext uri="{FF2B5EF4-FFF2-40B4-BE49-F238E27FC236}">
                <a16:creationId xmlns:a16="http://schemas.microsoft.com/office/drawing/2014/main" id="{B4C4EFBD-C612-4A94-ACF7-C5911EC053EF}"/>
              </a:ext>
            </a:extLst>
          </p:cNvPr>
          <p:cNvSpPr>
            <a:spLocks noGrp="1"/>
          </p:cNvSpPr>
          <p:nvPr>
            <p:ph type="title"/>
          </p:nvPr>
        </p:nvSpPr>
        <p:spPr/>
        <p:txBody>
          <a:bodyPr/>
          <a:lstStyle/>
          <a:p>
            <a:r>
              <a:rPr lang="en-US" dirty="0"/>
              <a:t>Slide 98</a:t>
            </a:r>
          </a:p>
        </p:txBody>
      </p:sp>
    </p:spTree>
    <p:extLst>
      <p:ext uri="{BB962C8B-B14F-4D97-AF65-F5344CB8AC3E}">
        <p14:creationId xmlns:p14="http://schemas.microsoft.com/office/powerpoint/2010/main" val="234617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500"/>
                                        <p:tgtEl>
                                          <p:spTgt spid="1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ssolv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dissolv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9" grpId="0" animBg="1"/>
      <p:bldP spid="20" grpId="0" animBg="1"/>
      <p:bldGraphic spid="21" grpId="0">
        <p:bldAsOne/>
      </p:bldGraphic>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6047" y="794633"/>
            <a:ext cx="5562600"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2" name="TextBox 1"/>
          <p:cNvSpPr txBox="1"/>
          <p:nvPr/>
        </p:nvSpPr>
        <p:spPr>
          <a:xfrm>
            <a:off x="1406442" y="1931469"/>
            <a:ext cx="5251894" cy="553998"/>
          </a:xfrm>
          <a:prstGeom prst="rect">
            <a:avLst/>
          </a:prstGeom>
          <a:noFill/>
        </p:spPr>
        <p:txBody>
          <a:bodyPr wrap="none" rtlCol="0">
            <a:spAutoFit/>
          </a:bodyPr>
          <a:lstStyle/>
          <a:p>
            <a:r>
              <a:rPr lang="en-US" sz="3000">
                <a:solidFill>
                  <a:schemeClr val="bg1"/>
                </a:solidFill>
              </a:rPr>
              <a:t>INSTRUCTIONAL DELIVERY</a:t>
            </a:r>
            <a:endParaRPr lang="en-US" sz="3000" dirty="0">
              <a:solidFill>
                <a:schemeClr val="bg1"/>
              </a:solidFill>
            </a:endParaRPr>
          </a:p>
        </p:txBody>
      </p:sp>
      <p:sp>
        <p:nvSpPr>
          <p:cNvPr id="16" name="TextBox 15"/>
          <p:cNvSpPr txBox="1"/>
          <p:nvPr/>
        </p:nvSpPr>
        <p:spPr>
          <a:xfrm>
            <a:off x="1386947" y="4073090"/>
            <a:ext cx="5680799" cy="553998"/>
          </a:xfrm>
          <a:prstGeom prst="rect">
            <a:avLst/>
          </a:prstGeom>
          <a:noFill/>
        </p:spPr>
        <p:txBody>
          <a:bodyPr wrap="none" rtlCol="0">
            <a:spAutoFit/>
          </a:bodyPr>
          <a:lstStyle/>
          <a:p>
            <a:r>
              <a:rPr lang="en-US" sz="3000">
                <a:solidFill>
                  <a:schemeClr val="bg1"/>
                </a:solidFill>
              </a:rPr>
              <a:t>INSTRUCTIONAL STRATEGIES</a:t>
            </a:r>
            <a:endParaRPr lang="en-US" sz="3000" dirty="0">
              <a:solidFill>
                <a:schemeClr val="bg1"/>
              </a:solidFill>
            </a:endParaRPr>
          </a:p>
        </p:txBody>
      </p:sp>
      <p:sp>
        <p:nvSpPr>
          <p:cNvPr id="17" name="Oval 16"/>
          <p:cNvSpPr/>
          <p:nvPr/>
        </p:nvSpPr>
        <p:spPr>
          <a:xfrm>
            <a:off x="1735115" y="2439652"/>
            <a:ext cx="2406668" cy="5170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Explicit instruction</a:t>
            </a:r>
          </a:p>
        </p:txBody>
      </p:sp>
      <p:sp>
        <p:nvSpPr>
          <p:cNvPr id="18" name="Oval 17"/>
          <p:cNvSpPr/>
          <p:nvPr/>
        </p:nvSpPr>
        <p:spPr>
          <a:xfrm>
            <a:off x="2829054" y="2964759"/>
            <a:ext cx="2406668" cy="51708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Multiple representations</a:t>
            </a:r>
          </a:p>
        </p:txBody>
      </p:sp>
      <p:sp>
        <p:nvSpPr>
          <p:cNvPr id="23" name="Oval 22"/>
          <p:cNvSpPr/>
          <p:nvPr/>
        </p:nvSpPr>
        <p:spPr>
          <a:xfrm>
            <a:off x="4075117" y="3453493"/>
            <a:ext cx="2406668" cy="5170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Concise language</a:t>
            </a:r>
          </a:p>
        </p:txBody>
      </p:sp>
      <p:sp>
        <p:nvSpPr>
          <p:cNvPr id="3" name="Title 2" hidden="1">
            <a:extLst>
              <a:ext uri="{FF2B5EF4-FFF2-40B4-BE49-F238E27FC236}">
                <a16:creationId xmlns:a16="http://schemas.microsoft.com/office/drawing/2014/main" id="{68FE0EFE-5DB8-488A-BD37-BEE76FA4E711}"/>
              </a:ext>
            </a:extLst>
          </p:cNvPr>
          <p:cNvSpPr>
            <a:spLocks noGrp="1"/>
          </p:cNvSpPr>
          <p:nvPr>
            <p:ph type="title"/>
          </p:nvPr>
        </p:nvSpPr>
        <p:spPr/>
        <p:txBody>
          <a:bodyPr/>
          <a:lstStyle/>
          <a:p>
            <a:r>
              <a:rPr lang="en-US" dirty="0"/>
              <a:t>Slide 99</a:t>
            </a:r>
          </a:p>
        </p:txBody>
      </p:sp>
    </p:spTree>
    <p:extLst>
      <p:ext uri="{BB962C8B-B14F-4D97-AF65-F5344CB8AC3E}">
        <p14:creationId xmlns:p14="http://schemas.microsoft.com/office/powerpoint/2010/main" val="374762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3" grpId="0" animBg="1"/>
    </p:bldLst>
  </p:timing>
</p:sld>
</file>

<file path=ppt/theme/theme1.xml><?xml version="1.0" encoding="utf-8"?>
<a:theme xmlns:a="http://schemas.openxmlformats.org/drawingml/2006/main" name="NCII-Ucon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CII Math">
      <a:majorFont>
        <a:latin typeface="Cambria"/>
        <a:ea typeface=""/>
        <a:cs typeface=""/>
      </a:majorFont>
      <a:minorFont>
        <a:latin typeface="Cambria Math"/>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0F050D9-9AA2-404C-B961-E0977648D0AC}" vid="{AB4D45C6-BB0D-4775-B63D-4A3801F8F5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4592</TotalTime>
  <Words>3475</Words>
  <Application>Microsoft Office PowerPoint</Application>
  <PresentationFormat>On-screen Show (4:3)</PresentationFormat>
  <Paragraphs>836</Paragraphs>
  <Slides>104</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104</vt:i4>
      </vt:variant>
    </vt:vector>
  </HeadingPairs>
  <TitlesOfParts>
    <vt:vector size="111" baseType="lpstr">
      <vt:lpstr>Arial</vt:lpstr>
      <vt:lpstr>Calibri</vt:lpstr>
      <vt:lpstr>Cambria</vt:lpstr>
      <vt:lpstr>Cambria Math</vt:lpstr>
      <vt:lpstr>Verdana</vt:lpstr>
      <vt:lpstr>Wingdings</vt:lpstr>
      <vt:lpstr>NCII-Uconn</vt:lpstr>
      <vt:lpstr>Module 4</vt:lpstr>
      <vt:lpstr>Slide 2</vt:lpstr>
      <vt:lpstr>Slide 3</vt:lpstr>
      <vt:lpstr>Objectives</vt:lpstr>
      <vt:lpstr>Activities</vt:lpstr>
      <vt:lpstr>Activities</vt:lpstr>
      <vt:lpstr>Activities</vt:lpstr>
      <vt:lpstr>Reading</vt:lpstr>
      <vt:lpstr>Classroom Application</vt:lpstr>
      <vt:lpstr>Welcome!</vt:lpstr>
      <vt:lpstr>Slide 11</vt:lpstr>
      <vt:lpstr>How do you use explicit instruction within intensive intervention?</vt:lpstr>
      <vt:lpstr>Part 1 Objectives</vt:lpstr>
      <vt:lpstr>Where Are We?</vt:lpstr>
      <vt:lpstr>Slide 15</vt:lpstr>
      <vt:lpstr>Slide 16</vt:lpstr>
      <vt:lpstr>Explicit Instruction</vt:lpstr>
      <vt:lpstr>Slide 18</vt:lpstr>
      <vt:lpstr>Explicit Instruction</vt:lpstr>
      <vt:lpstr>Slide 20</vt:lpstr>
      <vt:lpstr>Slide 21</vt:lpstr>
      <vt:lpstr>Slide 22</vt:lpstr>
      <vt:lpstr>Slide 23</vt:lpstr>
      <vt:lpstr>Slide 24</vt:lpstr>
      <vt:lpstr>Slide 25</vt:lpstr>
      <vt:lpstr>Slide 26</vt:lpstr>
      <vt:lpstr>Slide 27</vt:lpstr>
      <vt:lpstr>Slide 28</vt:lpstr>
      <vt:lpstr>Slide 29</vt:lpstr>
      <vt:lpstr>Slide 30</vt:lpstr>
      <vt:lpstr>Explicit Instruction</vt:lpstr>
      <vt:lpstr>Slide 32</vt:lpstr>
      <vt:lpstr>Slide 33</vt:lpstr>
      <vt:lpstr>Slide 34</vt:lpstr>
      <vt:lpstr>Slide 35</vt:lpstr>
      <vt:lpstr>Slide 36</vt:lpstr>
      <vt:lpstr>Slide 37</vt:lpstr>
      <vt:lpstr>Explicit Instruction</vt:lpstr>
      <vt:lpstr>Slide 39</vt:lpstr>
      <vt:lpstr>Slide 40</vt:lpstr>
      <vt:lpstr>Slide 41</vt:lpstr>
      <vt:lpstr>Slide 42</vt:lpstr>
      <vt:lpstr>Slide 43</vt:lpstr>
      <vt:lpstr>Slide 44</vt:lpstr>
      <vt:lpstr>Slide 45</vt:lpstr>
      <vt:lpstr>Slide 46</vt:lpstr>
      <vt:lpstr>Part 1’s Checklist: How do you use explicit instruction within intensive intervention?</vt:lpstr>
      <vt:lpstr>Slide 48</vt:lpstr>
      <vt:lpstr>How should multiple representations be used within intensive intervention?</vt:lpstr>
      <vt:lpstr>Part 2 Objectives</vt:lpstr>
      <vt:lpstr>Where Are We?</vt:lpstr>
      <vt:lpstr>Slide 52</vt:lpstr>
      <vt:lpstr>Slide 53</vt:lpstr>
      <vt:lpstr>Multiple Representations</vt:lpstr>
      <vt:lpstr>Slide 55</vt:lpstr>
      <vt:lpstr>Slide 56</vt:lpstr>
      <vt:lpstr>Slide 57</vt:lpstr>
      <vt:lpstr>Slide 58</vt:lpstr>
      <vt:lpstr>Slide 59</vt:lpstr>
      <vt:lpstr>Slide 60</vt:lpstr>
      <vt:lpstr>Slide 61</vt:lpstr>
      <vt:lpstr>Slide 62</vt:lpstr>
      <vt:lpstr>Multiple Representations</vt:lpstr>
      <vt:lpstr>Slide 64</vt:lpstr>
      <vt:lpstr>Slide 65</vt:lpstr>
      <vt:lpstr>Why Is This Important?</vt:lpstr>
      <vt:lpstr>Part 2’s Checklist: How should multiple representations be used within intensive intervention?</vt:lpstr>
      <vt:lpstr>Discussion Board</vt:lpstr>
      <vt:lpstr>Slide 69</vt:lpstr>
      <vt:lpstr>How do you attend to language within intensive intervention?</vt:lpstr>
      <vt:lpstr>Part 3 Objectives</vt:lpstr>
      <vt:lpstr>Where Are We?</vt:lpstr>
      <vt:lpstr>Slide 73</vt:lpstr>
      <vt:lpstr>Slide 74</vt:lpstr>
      <vt:lpstr>Additional Reading</vt:lpstr>
      <vt:lpstr>Slide 76</vt:lpstr>
      <vt:lpstr>Confusion with Mathematical Language</vt:lpstr>
      <vt:lpstr>Language of Mathematics</vt:lpstr>
      <vt:lpstr>Slide 79</vt:lpstr>
      <vt:lpstr>Slide 80</vt:lpstr>
      <vt:lpstr>Slide 81</vt:lpstr>
      <vt:lpstr>Slide 82</vt:lpstr>
      <vt:lpstr>Slide 83</vt:lpstr>
      <vt:lpstr>Slide 84</vt:lpstr>
      <vt:lpstr>Slide 85</vt:lpstr>
      <vt:lpstr>Part 3’s Checklist: How do you attend to language within intensive intervention?</vt:lpstr>
      <vt:lpstr>Discussion Board</vt:lpstr>
      <vt:lpstr>Slide 88</vt:lpstr>
      <vt:lpstr>Objectives</vt:lpstr>
      <vt:lpstr>Slide 90</vt:lpstr>
      <vt:lpstr>Slide 91</vt:lpstr>
      <vt:lpstr>Part 1</vt:lpstr>
      <vt:lpstr>Part 1’s Checklist: How do you use explicit instruction within intensive intervention?</vt:lpstr>
      <vt:lpstr>Part 2</vt:lpstr>
      <vt:lpstr>Part 2’s Checklist: How should multiple representations be used within intensive intervention?</vt:lpstr>
      <vt:lpstr>Part 3</vt:lpstr>
      <vt:lpstr>Part 3’s Checklist: How do you attend to language within intensive intervention?</vt:lpstr>
      <vt:lpstr>Slide 98</vt:lpstr>
      <vt:lpstr>Slide 99</vt:lpstr>
      <vt:lpstr>Classroom Application</vt:lpstr>
      <vt:lpstr>Looking Ahead</vt:lpstr>
      <vt:lpstr>Slide 102</vt:lpstr>
      <vt:lpstr>Module 5</vt:lpstr>
      <vt:lpstr>See You Soon!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Explicit Instructional Delivery: Modeling Learning</dc:title>
  <dc:creator>Devin Kearns</dc:creator>
  <cp:lastModifiedBy>Peterson, Amy</cp:lastModifiedBy>
  <cp:revision>420</cp:revision>
  <dcterms:created xsi:type="dcterms:W3CDTF">2016-08-16T05:11:43Z</dcterms:created>
  <dcterms:modified xsi:type="dcterms:W3CDTF">2019-05-08T21:06:06Z</dcterms:modified>
</cp:coreProperties>
</file>