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6"/>
  </p:notesMasterIdLst>
  <p:handoutMasterIdLst>
    <p:handoutMasterId r:id="rId107"/>
  </p:handoutMasterIdLst>
  <p:sldIdLst>
    <p:sldId id="580" r:id="rId2"/>
    <p:sldId id="578" r:id="rId3"/>
    <p:sldId id="596" r:id="rId4"/>
    <p:sldId id="579" r:id="rId5"/>
    <p:sldId id="585" r:id="rId6"/>
    <p:sldId id="586" r:id="rId7"/>
    <p:sldId id="587" r:id="rId8"/>
    <p:sldId id="594" r:id="rId9"/>
    <p:sldId id="595" r:id="rId10"/>
    <p:sldId id="584" r:id="rId11"/>
    <p:sldId id="588" r:id="rId12"/>
    <p:sldId id="597" r:id="rId13"/>
    <p:sldId id="598" r:id="rId14"/>
    <p:sldId id="599" r:id="rId15"/>
    <p:sldId id="600" r:id="rId16"/>
    <p:sldId id="601" r:id="rId17"/>
    <p:sldId id="602" r:id="rId18"/>
    <p:sldId id="603" r:id="rId19"/>
    <p:sldId id="604" r:id="rId20"/>
    <p:sldId id="605" r:id="rId21"/>
    <p:sldId id="606" r:id="rId22"/>
    <p:sldId id="607" r:id="rId23"/>
    <p:sldId id="608" r:id="rId24"/>
    <p:sldId id="609" r:id="rId25"/>
    <p:sldId id="610" r:id="rId26"/>
    <p:sldId id="611" r:id="rId27"/>
    <p:sldId id="612" r:id="rId28"/>
    <p:sldId id="613" r:id="rId29"/>
    <p:sldId id="614" r:id="rId30"/>
    <p:sldId id="615" r:id="rId31"/>
    <p:sldId id="616" r:id="rId32"/>
    <p:sldId id="617" r:id="rId33"/>
    <p:sldId id="618" r:id="rId34"/>
    <p:sldId id="619" r:id="rId35"/>
    <p:sldId id="620" r:id="rId36"/>
    <p:sldId id="621" r:id="rId37"/>
    <p:sldId id="622" r:id="rId38"/>
    <p:sldId id="623" r:id="rId39"/>
    <p:sldId id="624" r:id="rId40"/>
    <p:sldId id="625" r:id="rId41"/>
    <p:sldId id="626" r:id="rId42"/>
    <p:sldId id="627" r:id="rId43"/>
    <p:sldId id="628" r:id="rId44"/>
    <p:sldId id="629" r:id="rId45"/>
    <p:sldId id="630" r:id="rId46"/>
    <p:sldId id="631" r:id="rId47"/>
    <p:sldId id="632" r:id="rId48"/>
    <p:sldId id="633" r:id="rId49"/>
    <p:sldId id="634" r:id="rId50"/>
    <p:sldId id="635" r:id="rId51"/>
    <p:sldId id="636" r:id="rId52"/>
    <p:sldId id="637" r:id="rId53"/>
    <p:sldId id="638" r:id="rId54"/>
    <p:sldId id="639" r:id="rId55"/>
    <p:sldId id="640" r:id="rId56"/>
    <p:sldId id="641" r:id="rId57"/>
    <p:sldId id="642" r:id="rId58"/>
    <p:sldId id="643" r:id="rId59"/>
    <p:sldId id="644" r:id="rId60"/>
    <p:sldId id="645" r:id="rId61"/>
    <p:sldId id="646" r:id="rId62"/>
    <p:sldId id="647" r:id="rId63"/>
    <p:sldId id="648" r:id="rId64"/>
    <p:sldId id="649" r:id="rId65"/>
    <p:sldId id="650" r:id="rId66"/>
    <p:sldId id="651" r:id="rId67"/>
    <p:sldId id="652" r:id="rId68"/>
    <p:sldId id="653" r:id="rId69"/>
    <p:sldId id="654" r:id="rId70"/>
    <p:sldId id="655" r:id="rId71"/>
    <p:sldId id="656" r:id="rId72"/>
    <p:sldId id="657" r:id="rId73"/>
    <p:sldId id="658" r:id="rId74"/>
    <p:sldId id="659" r:id="rId75"/>
    <p:sldId id="660" r:id="rId76"/>
    <p:sldId id="661" r:id="rId77"/>
    <p:sldId id="662" r:id="rId78"/>
    <p:sldId id="663" r:id="rId79"/>
    <p:sldId id="664" r:id="rId80"/>
    <p:sldId id="665" r:id="rId81"/>
    <p:sldId id="666" r:id="rId82"/>
    <p:sldId id="667" r:id="rId83"/>
    <p:sldId id="668" r:id="rId84"/>
    <p:sldId id="669" r:id="rId85"/>
    <p:sldId id="670" r:id="rId86"/>
    <p:sldId id="671" r:id="rId87"/>
    <p:sldId id="672" r:id="rId88"/>
    <p:sldId id="673" r:id="rId89"/>
    <p:sldId id="674" r:id="rId90"/>
    <p:sldId id="675" r:id="rId91"/>
    <p:sldId id="676" r:id="rId92"/>
    <p:sldId id="677" r:id="rId93"/>
    <p:sldId id="678" r:id="rId94"/>
    <p:sldId id="679" r:id="rId95"/>
    <p:sldId id="680" r:id="rId96"/>
    <p:sldId id="681" r:id="rId97"/>
    <p:sldId id="682" r:id="rId98"/>
    <p:sldId id="683" r:id="rId99"/>
    <p:sldId id="684" r:id="rId100"/>
    <p:sldId id="685" r:id="rId101"/>
    <p:sldId id="686" r:id="rId102"/>
    <p:sldId id="687" r:id="rId103"/>
    <p:sldId id="688" r:id="rId104"/>
    <p:sldId id="689"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33" clrIdx="0">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011893"/>
    <a:srgbClr val="FF2600"/>
    <a:srgbClr val="FF8AD8"/>
    <a:srgbClr val="D883FF"/>
    <a:srgbClr val="009051"/>
    <a:srgbClr val="FFFC00"/>
    <a:srgbClr val="8EFA00"/>
    <a:srgbClr val="76D6FF"/>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5" autoAdjust="0"/>
    <p:restoredTop sz="88930" autoAdjust="0"/>
  </p:normalViewPr>
  <p:slideViewPr>
    <p:cSldViewPr snapToGrid="0">
      <p:cViewPr varScale="1">
        <p:scale>
          <a:sx n="64" d="100"/>
          <a:sy n="64" d="100"/>
        </p:scale>
        <p:origin x="1282" y="67"/>
      </p:cViewPr>
      <p:guideLst>
        <p:guide orient="horz" pos="2160"/>
        <p:guide pos="2880"/>
      </p:guideLst>
    </p:cSldViewPr>
  </p:slideViewPr>
  <p:notesTextViewPr>
    <p:cViewPr>
      <p:scale>
        <a:sx n="300" d="100"/>
        <a:sy n="300" d="100"/>
      </p:scale>
      <p:origin x="0" y="0"/>
    </p:cViewPr>
  </p:notesTextViewPr>
  <p:sorterViewPr>
    <p:cViewPr varScale="1">
      <p:scale>
        <a:sx n="100" d="100"/>
        <a:sy n="100" d="100"/>
      </p:scale>
      <p:origin x="0" y="0"/>
    </p:cViewPr>
  </p:sorterViewPr>
  <p:notesViewPr>
    <p:cSldViewPr snapToGrid="0">
      <p:cViewPr varScale="1">
        <p:scale>
          <a:sx n="70" d="100"/>
          <a:sy n="70" d="100"/>
        </p:scale>
        <p:origin x="2481" y="4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224BDA-D6BF-4386-9525-DF906CDAA658}" type="datetimeFigureOut">
              <a:rPr lang="en-US" smtClean="0"/>
              <a:t>5/8/2019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948857-A4E2-47A3-BE24-C42D3BE24582}" type="slidenum">
              <a:rPr lang="en-US" smtClean="0"/>
              <a:t>‹#›</a:t>
            </a:fld>
            <a:endParaRPr lang="en-US"/>
          </a:p>
        </p:txBody>
      </p:sp>
    </p:spTree>
    <p:extLst>
      <p:ext uri="{BB962C8B-B14F-4D97-AF65-F5344CB8AC3E}">
        <p14:creationId xmlns:p14="http://schemas.microsoft.com/office/powerpoint/2010/main" val="1457721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B8A71-C697-4FEB-8778-C5F523E41333}" type="datetimeFigureOut">
              <a:rPr lang="en-US" smtClean="0"/>
              <a:t>5/8/2019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28B76-325F-4EB6-B770-D7CFC87B8021}" type="slidenum">
              <a:rPr lang="en-US" smtClean="0"/>
              <a:t>‹#›</a:t>
            </a:fld>
            <a:endParaRPr lang="en-US"/>
          </a:p>
        </p:txBody>
      </p:sp>
    </p:spTree>
    <p:extLst>
      <p:ext uri="{BB962C8B-B14F-4D97-AF65-F5344CB8AC3E}">
        <p14:creationId xmlns:p14="http://schemas.microsoft.com/office/powerpoint/2010/main" val="14562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4</a:t>
            </a:fld>
            <a:endParaRPr lang="en-US"/>
          </a:p>
        </p:txBody>
      </p:sp>
    </p:spTree>
    <p:extLst>
      <p:ext uri="{BB962C8B-B14F-4D97-AF65-F5344CB8AC3E}">
        <p14:creationId xmlns:p14="http://schemas.microsoft.com/office/powerpoint/2010/main" val="1525073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100</a:t>
            </a:fld>
            <a:endParaRPr lang="en-US"/>
          </a:p>
        </p:txBody>
      </p:sp>
    </p:spTree>
    <p:extLst>
      <p:ext uri="{BB962C8B-B14F-4D97-AF65-F5344CB8AC3E}">
        <p14:creationId xmlns:p14="http://schemas.microsoft.com/office/powerpoint/2010/main" val="3787967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8</a:t>
            </a:fld>
            <a:endParaRPr lang="en-US"/>
          </a:p>
        </p:txBody>
      </p:sp>
    </p:spTree>
    <p:extLst>
      <p:ext uri="{BB962C8B-B14F-4D97-AF65-F5344CB8AC3E}">
        <p14:creationId xmlns:p14="http://schemas.microsoft.com/office/powerpoint/2010/main" val="164403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10</a:t>
            </a:fld>
            <a:endParaRPr lang="en-US"/>
          </a:p>
        </p:txBody>
      </p:sp>
    </p:spTree>
    <p:extLst>
      <p:ext uri="{BB962C8B-B14F-4D97-AF65-F5344CB8AC3E}">
        <p14:creationId xmlns:p14="http://schemas.microsoft.com/office/powerpoint/2010/main" val="504159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14</a:t>
            </a:fld>
            <a:endParaRPr lang="en-US"/>
          </a:p>
        </p:txBody>
      </p:sp>
    </p:spTree>
    <p:extLst>
      <p:ext uri="{BB962C8B-B14F-4D97-AF65-F5344CB8AC3E}">
        <p14:creationId xmlns:p14="http://schemas.microsoft.com/office/powerpoint/2010/main" val="3552774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16</a:t>
            </a:fld>
            <a:endParaRPr lang="en-US"/>
          </a:p>
        </p:txBody>
      </p:sp>
    </p:spTree>
    <p:extLst>
      <p:ext uri="{BB962C8B-B14F-4D97-AF65-F5344CB8AC3E}">
        <p14:creationId xmlns:p14="http://schemas.microsoft.com/office/powerpoint/2010/main" val="345503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37</a:t>
            </a:fld>
            <a:endParaRPr lang="en-US"/>
          </a:p>
        </p:txBody>
      </p:sp>
    </p:spTree>
    <p:extLst>
      <p:ext uri="{BB962C8B-B14F-4D97-AF65-F5344CB8AC3E}">
        <p14:creationId xmlns:p14="http://schemas.microsoft.com/office/powerpoint/2010/main" val="987858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62</a:t>
            </a:fld>
            <a:endParaRPr lang="en-US"/>
          </a:p>
        </p:txBody>
      </p:sp>
    </p:spTree>
    <p:extLst>
      <p:ext uri="{BB962C8B-B14F-4D97-AF65-F5344CB8AC3E}">
        <p14:creationId xmlns:p14="http://schemas.microsoft.com/office/powerpoint/2010/main" val="42736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64</a:t>
            </a:fld>
            <a:endParaRPr lang="en-US"/>
          </a:p>
        </p:txBody>
      </p:sp>
    </p:spTree>
    <p:extLst>
      <p:ext uri="{BB962C8B-B14F-4D97-AF65-F5344CB8AC3E}">
        <p14:creationId xmlns:p14="http://schemas.microsoft.com/office/powerpoint/2010/main" val="447786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90</a:t>
            </a:fld>
            <a:endParaRPr lang="en-US"/>
          </a:p>
        </p:txBody>
      </p:sp>
    </p:spTree>
    <p:extLst>
      <p:ext uri="{BB962C8B-B14F-4D97-AF65-F5344CB8AC3E}">
        <p14:creationId xmlns:p14="http://schemas.microsoft.com/office/powerpoint/2010/main" val="405910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84073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2" name="Title 1">
            <a:extLst>
              <a:ext uri="{FF2B5EF4-FFF2-40B4-BE49-F238E27FC236}">
                <a16:creationId xmlns:a16="http://schemas.microsoft.com/office/drawing/2014/main" id="{6C8E380A-21CB-4BCB-8B91-E3CCB1EED6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19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userDrawn="1"/>
        </p:nvSpPr>
        <p:spPr>
          <a:xfrm>
            <a:off x="2231" y="3962400"/>
            <a:ext cx="9137650" cy="2896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939484"/>
            <a:ext cx="8686800" cy="1353965"/>
          </a:xfrm>
        </p:spPr>
        <p:txBody>
          <a:bodyPr anchor="t" anchorCtr="0">
            <a:normAutofit/>
          </a:bodyPr>
          <a:lstStyle>
            <a:lvl1pPr algn="l">
              <a:defRPr sz="4000" b="1"/>
            </a:lvl1pPr>
          </a:lstStyle>
          <a:p>
            <a:r>
              <a:rPr lang="en-US" dirty="0"/>
              <a:t>Click to edit Master title style</a:t>
            </a:r>
          </a:p>
        </p:txBody>
      </p:sp>
      <p:sp>
        <p:nvSpPr>
          <p:cNvPr id="3" name="Subtitle 2"/>
          <p:cNvSpPr>
            <a:spLocks noGrp="1"/>
          </p:cNvSpPr>
          <p:nvPr>
            <p:ph type="subTitle" idx="1"/>
          </p:nvPr>
        </p:nvSpPr>
        <p:spPr>
          <a:xfrm>
            <a:off x="228600" y="2416280"/>
            <a:ext cx="86868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Footer Placeholder 11"/>
          <p:cNvSpPr>
            <a:spLocks noGrp="1"/>
          </p:cNvSpPr>
          <p:nvPr>
            <p:ph type="ftr" sz="quarter" idx="14"/>
          </p:nvPr>
        </p:nvSpPr>
        <p:spPr>
          <a:xfrm>
            <a:off x="6978771" y="6479523"/>
            <a:ext cx="1936630" cy="153888"/>
          </a:xfrm>
        </p:spPr>
        <p:txBody>
          <a:bodyPr/>
          <a:lstStyle/>
          <a:p>
            <a:endParaRPr lang="en-US"/>
          </a:p>
        </p:txBody>
      </p:sp>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7234" y="4496619"/>
            <a:ext cx="4138682" cy="845165"/>
          </a:xfrm>
          <a:prstGeom prst="rect">
            <a:avLst/>
          </a:prstGeom>
        </p:spPr>
      </p:pic>
      <p:pic>
        <p:nvPicPr>
          <p:cNvPr id="4" name="Pictur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3055" y="4675708"/>
            <a:ext cx="3568974" cy="381506"/>
          </a:xfrm>
          <a:prstGeom prst="rect">
            <a:avLst/>
          </a:prstGeom>
        </p:spPr>
      </p:pic>
    </p:spTree>
    <p:extLst>
      <p:ext uri="{BB962C8B-B14F-4D97-AF65-F5344CB8AC3E}">
        <p14:creationId xmlns:p14="http://schemas.microsoft.com/office/powerpoint/2010/main" val="186096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1709739"/>
            <a:ext cx="8686800" cy="1143000"/>
          </a:xfrm>
        </p:spPr>
        <p:txBody>
          <a:bodyPr anchor="b">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228600" y="3230890"/>
            <a:ext cx="8686800" cy="9509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23452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316328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8600" y="1236345"/>
            <a:ext cx="4270248" cy="4636008"/>
          </a:xfrm>
        </p:spPr>
        <p:txBody>
          <a:bodyPr/>
          <a:lstStyle>
            <a:lvl1pPr>
              <a:defRPr sz="20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1236345"/>
            <a:ext cx="4270248" cy="463600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2802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1219202"/>
            <a:ext cx="86868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1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686800" cy="1143000"/>
          </a:xfrm>
        </p:spPr>
        <p:txBody>
          <a:bodyPr anchor="b" anchorCtr="0">
            <a:normAutofit/>
          </a:bodyPr>
          <a:lstStyle>
            <a:lvl1pPr>
              <a:defRPr sz="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2357120"/>
            <a:ext cx="8686800" cy="2971800"/>
          </a:xfrm>
        </p:spPr>
        <p:txBody>
          <a:bodyPr>
            <a:normAutofit/>
          </a:bodyPr>
          <a:lstStyle>
            <a:lvl1pPr marL="0" indent="0">
              <a:lnSpc>
                <a:spcPct val="100000"/>
              </a:lnSpc>
              <a:spcBef>
                <a:spcPts val="0"/>
              </a:spcBef>
              <a:buFont typeface="Arial" panose="020B0604020202020204" pitchFamily="34" charset="0"/>
              <a:buNone/>
              <a:defRPr sz="2000"/>
            </a:lvl1pPr>
            <a:lvl2pPr marL="1588" indent="0">
              <a:lnSpc>
                <a:spcPct val="100000"/>
              </a:lnSpc>
              <a:spcBef>
                <a:spcPts val="0"/>
              </a:spcBef>
              <a:buNone/>
              <a:defRPr sz="2000"/>
            </a:lvl2pPr>
            <a:lvl3pPr marL="0" indent="0">
              <a:lnSpc>
                <a:spcPct val="100000"/>
              </a:lnSpc>
              <a:spcBef>
                <a:spcPts val="0"/>
              </a:spcBef>
              <a:buNone/>
              <a:defRPr sz="2000"/>
            </a:lvl3pPr>
            <a:lvl4pPr marL="0" indent="0">
              <a:lnSpc>
                <a:spcPct val="100000"/>
              </a:lnSpc>
              <a:spcBef>
                <a:spcPts val="0"/>
              </a:spcBef>
              <a:buNone/>
              <a:defRPr sz="2000"/>
            </a:lvl4pPr>
            <a:lvl5pPr marL="0" indent="0">
              <a:lnSpc>
                <a:spcPct val="100000"/>
              </a:lnSpc>
              <a:spcBef>
                <a:spcPts val="0"/>
              </a:spcBef>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108432"/>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1888" y="6178549"/>
            <a:ext cx="9137650" cy="680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228600"/>
            <a:ext cx="8686800" cy="731520"/>
          </a:xfrm>
          <a:prstGeom prst="rect">
            <a:avLst/>
          </a:prstGeom>
          <a:solidFill>
            <a:schemeClr val="accent5">
              <a:lumMod val="50000"/>
            </a:schemeClr>
          </a:solidFill>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28600" y="1245128"/>
            <a:ext cx="8686800" cy="48395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11352" y="6520749"/>
            <a:ext cx="1785667"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8575242" y="6520022"/>
            <a:ext cx="340158"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656" y="6185806"/>
            <a:ext cx="2801204" cy="572037"/>
          </a:xfrm>
          <a:prstGeom prst="rect">
            <a:avLst/>
          </a:prstGeom>
        </p:spPr>
      </p:pic>
      <p:pic>
        <p:nvPicPr>
          <p:cNvPr id="4" name="Picture 3"/>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3383460" y="6410169"/>
            <a:ext cx="2413749" cy="258018"/>
          </a:xfrm>
          <a:prstGeom prst="rect">
            <a:avLst/>
          </a:prstGeom>
        </p:spPr>
      </p:pic>
    </p:spTree>
    <p:extLst>
      <p:ext uri="{BB962C8B-B14F-4D97-AF65-F5344CB8AC3E}">
        <p14:creationId xmlns:p14="http://schemas.microsoft.com/office/powerpoint/2010/main" val="2643083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tif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tif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tif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tif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tiff"/><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tiff"/></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0.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6.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8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hyperlink" Target="https://youtu.be/tWLPtorzqGo" TargetMode="External"/><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hyperlink" Target="https://youtu.be/LDe-AcB6T7w" TargetMode="External"/><Relationship Id="rId5" Type="http://schemas.openxmlformats.org/officeDocument/2006/relationships/hyperlink" Target="https://youtu.be/c5cKCjAwjeY" TargetMode="External"/><Relationship Id="rId4" Type="http://schemas.openxmlformats.org/officeDocument/2006/relationships/image" Target="../media/image54.png"/></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3</a:t>
            </a:r>
          </a:p>
        </p:txBody>
      </p:sp>
      <p:sp>
        <p:nvSpPr>
          <p:cNvPr id="3" name="Subtitle 2"/>
          <p:cNvSpPr>
            <a:spLocks noGrp="1"/>
          </p:cNvSpPr>
          <p:nvPr>
            <p:ph type="subTitle" idx="1"/>
          </p:nvPr>
        </p:nvSpPr>
        <p:spPr/>
        <p:txBody>
          <a:bodyPr/>
          <a:lstStyle/>
          <a:p>
            <a:r>
              <a:rPr lang="en-US" dirty="0"/>
              <a:t>Selecting and Evaluating Evidence-Based Practices in Mathematics</a:t>
            </a:r>
          </a:p>
          <a:p>
            <a:endParaRPr lang="en-US" dirty="0"/>
          </a:p>
        </p:txBody>
      </p:sp>
    </p:spTree>
    <p:extLst>
      <p:ext uri="{BB962C8B-B14F-4D97-AF65-F5344CB8AC3E}">
        <p14:creationId xmlns:p14="http://schemas.microsoft.com/office/powerpoint/2010/main" val="425014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Application</a:t>
            </a:r>
          </a:p>
        </p:txBody>
      </p:sp>
      <p:sp>
        <p:nvSpPr>
          <p:cNvPr id="4" name="Slide Number Placeholder 3"/>
          <p:cNvSpPr>
            <a:spLocks noGrp="1"/>
          </p:cNvSpPr>
          <p:nvPr>
            <p:ph type="sldNum" sz="quarter" idx="12"/>
          </p:nvPr>
        </p:nvSpPr>
        <p:spPr/>
        <p:txBody>
          <a:bodyPr/>
          <a:lstStyle/>
          <a:p>
            <a:fld id="{569CA132-ADD6-4B72-B5E1-B86F7979C603}" type="slidenum">
              <a:rPr lang="en-US" smtClean="0"/>
              <a:t>10</a:t>
            </a:fld>
            <a:endParaRPr lang="en-US"/>
          </a:p>
        </p:txBody>
      </p:sp>
      <p:sp>
        <p:nvSpPr>
          <p:cNvPr id="6" name="Content Placeholder 2"/>
          <p:cNvSpPr txBox="1">
            <a:spLocks/>
          </p:cNvSpPr>
          <p:nvPr/>
        </p:nvSpPr>
        <p:spPr>
          <a:xfrm>
            <a:off x="1306286" y="1202714"/>
            <a:ext cx="7609114"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t>Evaluate a current instructional intervention or strategy. What is the evidence?</a:t>
            </a:r>
          </a:p>
        </p:txBody>
      </p:sp>
      <p:pic>
        <p:nvPicPr>
          <p:cNvPr id="5" name="Picture 4" descr="Let's do it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8993"/>
            <a:ext cx="914400" cy="914400"/>
          </a:xfrm>
          <a:prstGeom prst="rect">
            <a:avLst/>
          </a:prstGeom>
        </p:spPr>
      </p:pic>
    </p:spTree>
    <p:extLst>
      <p:ext uri="{BB962C8B-B14F-4D97-AF65-F5344CB8AC3E}">
        <p14:creationId xmlns:p14="http://schemas.microsoft.com/office/powerpoint/2010/main" val="19006558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Application</a:t>
            </a:r>
          </a:p>
        </p:txBody>
      </p:sp>
      <p:sp>
        <p:nvSpPr>
          <p:cNvPr id="4" name="Slide Number Placeholder 3"/>
          <p:cNvSpPr>
            <a:spLocks noGrp="1"/>
          </p:cNvSpPr>
          <p:nvPr>
            <p:ph type="sldNum" sz="quarter" idx="12"/>
          </p:nvPr>
        </p:nvSpPr>
        <p:spPr/>
        <p:txBody>
          <a:bodyPr/>
          <a:lstStyle/>
          <a:p>
            <a:fld id="{569CA132-ADD6-4B72-B5E1-B86F7979C603}" type="slidenum">
              <a:rPr lang="en-US" smtClean="0"/>
              <a:t>100</a:t>
            </a:fld>
            <a:endParaRPr lang="en-US"/>
          </a:p>
        </p:txBody>
      </p:sp>
      <p:sp>
        <p:nvSpPr>
          <p:cNvPr id="6" name="Content Placeholder 2"/>
          <p:cNvSpPr txBox="1">
            <a:spLocks/>
          </p:cNvSpPr>
          <p:nvPr/>
        </p:nvSpPr>
        <p:spPr>
          <a:xfrm>
            <a:off x="1306286" y="1202714"/>
            <a:ext cx="4526945"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t>Evaluate a current instructional intervention or strategy. What is the evidence?</a:t>
            </a:r>
          </a:p>
        </p:txBody>
      </p:sp>
      <p:pic>
        <p:nvPicPr>
          <p:cNvPr id="5" name="Picture 4" descr="let's do it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8993"/>
            <a:ext cx="914400" cy="914400"/>
          </a:xfrm>
          <a:prstGeom prst="rect">
            <a:avLst/>
          </a:prstGeom>
        </p:spPr>
      </p:pic>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56FB3BB4-5A29-4514-9EF5-8D09CA722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836" y="228600"/>
            <a:ext cx="3190207" cy="5629701"/>
          </a:xfrm>
          <a:prstGeom prst="rect">
            <a:avLst/>
          </a:prstGeom>
        </p:spPr>
      </p:pic>
    </p:spTree>
    <p:extLst>
      <p:ext uri="{BB962C8B-B14F-4D97-AF65-F5344CB8AC3E}">
        <p14:creationId xmlns:p14="http://schemas.microsoft.com/office/powerpoint/2010/main" val="19375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Looking Ahead</a:t>
            </a:r>
          </a:p>
        </p:txBody>
      </p:sp>
    </p:spTree>
    <p:extLst>
      <p:ext uri="{BB962C8B-B14F-4D97-AF65-F5344CB8AC3E}">
        <p14:creationId xmlns:p14="http://schemas.microsoft.com/office/powerpoint/2010/main" val="39387471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2F20FB36-C3E0-4E76-8164-26DB7B4ED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76FEB9FB-6195-4DE6-B6C3-F720A70BFB89}"/>
              </a:ext>
            </a:extLst>
          </p:cNvPr>
          <p:cNvSpPr>
            <a:spLocks noGrp="1"/>
          </p:cNvSpPr>
          <p:nvPr>
            <p:ph type="title"/>
          </p:nvPr>
        </p:nvSpPr>
        <p:spPr/>
        <p:txBody>
          <a:bodyPr/>
          <a:lstStyle/>
          <a:p>
            <a:r>
              <a:rPr lang="en-US" dirty="0"/>
              <a:t>Slide 102</a:t>
            </a:r>
          </a:p>
        </p:txBody>
      </p:sp>
    </p:spTree>
    <p:extLst>
      <p:ext uri="{BB962C8B-B14F-4D97-AF65-F5344CB8AC3E}">
        <p14:creationId xmlns:p14="http://schemas.microsoft.com/office/powerpoint/2010/main" val="583446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4</a:t>
            </a:r>
          </a:p>
        </p:txBody>
      </p:sp>
      <p:sp>
        <p:nvSpPr>
          <p:cNvPr id="3" name="Content Placeholder 2"/>
          <p:cNvSpPr>
            <a:spLocks noGrp="1"/>
          </p:cNvSpPr>
          <p:nvPr>
            <p:ph idx="1"/>
          </p:nvPr>
        </p:nvSpPr>
        <p:spPr>
          <a:xfrm>
            <a:off x="1251284" y="1187116"/>
            <a:ext cx="7664115" cy="2983831"/>
          </a:xfrm>
        </p:spPr>
        <p:txBody>
          <a:bodyPr/>
          <a:lstStyle/>
          <a:p>
            <a:pPr indent="-457200"/>
            <a:r>
              <a:rPr lang="en-US" dirty="0"/>
              <a:t>Miller, S. P., &amp; Hudson, P. J. (2007). Using evidence-based practices to build mathematics competence related to conceptual, procedural, and declarative knowledge. </a:t>
            </a:r>
            <a:r>
              <a:rPr lang="en-US" i="1" dirty="0"/>
              <a:t>Learning Disabilities Research and Practice, 22</a:t>
            </a:r>
            <a:r>
              <a:rPr lang="en-US" dirty="0"/>
              <a:t>, 47–57. </a:t>
            </a:r>
          </a:p>
        </p:txBody>
      </p:sp>
      <p:pic>
        <p:nvPicPr>
          <p:cNvPr id="6" name="Picture 5" descr="further reading icon"/>
          <p:cNvPicPr>
            <a:picLocks/>
          </p:cNvPicPr>
          <p:nvPr/>
        </p:nvPicPr>
        <p:blipFill rotWithShape="1">
          <a:blip r:embed="rId2" cstate="hqprint">
            <a:extLst>
              <a:ext uri="{BEBA8EAE-BF5A-486C-A8C5-ECC9F3942E4B}">
                <a14:imgProps xmlns:a14="http://schemas.microsoft.com/office/drawing/2010/main">
                  <a14:imgLayer r:embed="rId3">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24306756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See You Soon!</a:t>
            </a:r>
          </a:p>
        </p:txBody>
      </p:sp>
    </p:spTree>
    <p:extLst>
      <p:ext uri="{BB962C8B-B14F-4D97-AF65-F5344CB8AC3E}">
        <p14:creationId xmlns:p14="http://schemas.microsoft.com/office/powerpoint/2010/main" val="5364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5400" dirty="0"/>
              <a:t>Welcome!</a:t>
            </a:r>
            <a:endParaRPr lang="en-US" dirty="0"/>
          </a:p>
        </p:txBody>
      </p:sp>
      <p:sp>
        <p:nvSpPr>
          <p:cNvPr id="4" name="Text Placeholder 3"/>
          <p:cNvSpPr>
            <a:spLocks noGrp="1"/>
          </p:cNvSpPr>
          <p:nvPr>
            <p:ph type="body" idx="1"/>
          </p:nvPr>
        </p:nvSpPr>
        <p:spPr/>
        <p:txBody>
          <a:bodyPr>
            <a:normAutofit/>
          </a:bodyPr>
          <a:lstStyle/>
          <a:p>
            <a:pPr algn="ctr"/>
            <a:r>
              <a:rPr lang="en-US" sz="3200" dirty="0"/>
              <a:t>Let’s get started on </a:t>
            </a:r>
            <a:r>
              <a:rPr lang="en-US" sz="3200"/>
              <a:t>Module 3!</a:t>
            </a:r>
            <a:endParaRPr lang="en-US" sz="3200" dirty="0"/>
          </a:p>
        </p:txBody>
      </p:sp>
    </p:spTree>
    <p:extLst>
      <p:ext uri="{BB962C8B-B14F-4D97-AF65-F5344CB8AC3E}">
        <p14:creationId xmlns:p14="http://schemas.microsoft.com/office/powerpoint/2010/main" val="585604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1</a:t>
            </a:r>
          </a:p>
        </p:txBody>
      </p:sp>
      <p:sp>
        <p:nvSpPr>
          <p:cNvPr id="3" name="Title 2" hidden="1">
            <a:extLst>
              <a:ext uri="{FF2B5EF4-FFF2-40B4-BE49-F238E27FC236}">
                <a16:creationId xmlns:a16="http://schemas.microsoft.com/office/drawing/2014/main" id="{63257029-6380-43B2-AE3D-89154AE0F111}"/>
              </a:ext>
            </a:extLst>
          </p:cNvPr>
          <p:cNvSpPr>
            <a:spLocks noGrp="1"/>
          </p:cNvSpPr>
          <p:nvPr>
            <p:ph type="title"/>
          </p:nvPr>
        </p:nvSpPr>
        <p:spPr/>
        <p:txBody>
          <a:bodyPr/>
          <a:lstStyle/>
          <a:p>
            <a:r>
              <a:rPr lang="en-US" dirty="0"/>
              <a:t>Slide 12</a:t>
            </a:r>
          </a:p>
        </p:txBody>
      </p:sp>
    </p:spTree>
    <p:extLst>
      <p:ext uri="{BB962C8B-B14F-4D97-AF65-F5344CB8AC3E}">
        <p14:creationId xmlns:p14="http://schemas.microsoft.com/office/powerpoint/2010/main" val="313979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What are the forms of evidence-based practices in intensive intervention?</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3, Part 1</a:t>
            </a:r>
          </a:p>
          <a:p>
            <a:endParaRPr lang="en-US" sz="2400" dirty="0"/>
          </a:p>
        </p:txBody>
      </p:sp>
    </p:spTree>
    <p:extLst>
      <p:ext uri="{BB962C8B-B14F-4D97-AF65-F5344CB8AC3E}">
        <p14:creationId xmlns:p14="http://schemas.microsoft.com/office/powerpoint/2010/main" val="3215697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1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The definition of the term “evidence-based practice”</a:t>
            </a:r>
          </a:p>
          <a:p>
            <a:pPr marL="457200" indent="-457200">
              <a:buClr>
                <a:srgbClr val="FF9300"/>
              </a:buClr>
              <a:buAutoNum type="arabicPeriod"/>
            </a:pPr>
            <a:r>
              <a:rPr lang="en-US" dirty="0"/>
              <a:t>The differences among evidence-based practices, evidence-based intervention, evidence-based strategies, and promising practices</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2764915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5179979" cy="731520"/>
          </a:xfrm>
        </p:spPr>
        <p:txBody>
          <a:bodyPr/>
          <a:lstStyle/>
          <a:p>
            <a:r>
              <a:rPr lang="en-US"/>
              <a:t>Where Are We?</a:t>
            </a:r>
          </a:p>
        </p:txBody>
      </p:sp>
      <p:sp>
        <p:nvSpPr>
          <p:cNvPr id="9" name="Left Arrow 8" descr="arrow pointing to validated intervention program "/>
          <p:cNvSpPr/>
          <p:nvPr/>
        </p:nvSpPr>
        <p:spPr>
          <a:xfrm rot="20125545">
            <a:off x="5223340" y="475205"/>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391E37A-43DB-4A20-9184-45E520181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581" y="411400"/>
            <a:ext cx="3190207" cy="5629701"/>
          </a:xfrm>
          <a:prstGeom prst="rect">
            <a:avLst/>
          </a:prstGeom>
        </p:spPr>
      </p:pic>
    </p:spTree>
    <p:extLst>
      <p:ext uri="{BB962C8B-B14F-4D97-AF65-F5344CB8AC3E}">
        <p14:creationId xmlns:p14="http://schemas.microsoft.com/office/powerpoint/2010/main" val="1790187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a:t>
            </a:r>
          </a:p>
        </p:txBody>
      </p:sp>
      <p:sp>
        <p:nvSpPr>
          <p:cNvPr id="4" name="Slide Number Placeholder 3"/>
          <p:cNvSpPr>
            <a:spLocks noGrp="1"/>
          </p:cNvSpPr>
          <p:nvPr>
            <p:ph type="sldNum" sz="quarter" idx="12"/>
          </p:nvPr>
        </p:nvSpPr>
        <p:spPr/>
        <p:txBody>
          <a:bodyPr/>
          <a:lstStyle/>
          <a:p>
            <a:fld id="{569CA132-ADD6-4B72-B5E1-B86F7979C603}" type="slidenum">
              <a:rPr lang="en-US" smtClean="0"/>
              <a:t>16</a:t>
            </a:fld>
            <a:endParaRPr lang="en-US"/>
          </a:p>
        </p:txBody>
      </p:sp>
      <p:sp>
        <p:nvSpPr>
          <p:cNvPr id="6" name="Content Placeholder 2"/>
          <p:cNvSpPr txBox="1">
            <a:spLocks/>
          </p:cNvSpPr>
          <p:nvPr/>
        </p:nvSpPr>
        <p:spPr>
          <a:xfrm>
            <a:off x="1306286" y="1202714"/>
            <a:ext cx="7609114"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r>
              <a:rPr lang="en-US" dirty="0">
                <a:latin typeface="+mj-lt"/>
                <a:ea typeface="Lucida Grande"/>
                <a:cs typeface="Lucida Grande"/>
              </a:rPr>
              <a:t>Hughes, E. M., Powell, S. R., Lembke, E. S., &amp; Riley-Tillman, T. C. (2016). Taking the guesswork out of locating evidence-based practices for diverse learners. </a:t>
            </a:r>
            <a:r>
              <a:rPr lang="en-US" i="1" dirty="0">
                <a:latin typeface="+mj-lt"/>
                <a:ea typeface="Lucida Grande"/>
                <a:cs typeface="Lucida Grande"/>
              </a:rPr>
              <a:t>Learning Disabilities Research and Practice, 31</a:t>
            </a:r>
            <a:r>
              <a:rPr lang="en-US" dirty="0">
                <a:latin typeface="+mj-lt"/>
                <a:ea typeface="Lucida Grande"/>
                <a:cs typeface="Lucida Grande"/>
              </a:rPr>
              <a:t>, 130–141. doi:10.1111/ldrp.12103</a:t>
            </a:r>
            <a:endParaRPr lang="en-US" dirty="0">
              <a:latin typeface="+mj-lt"/>
            </a:endParaRPr>
          </a:p>
        </p:txBody>
      </p:sp>
      <p:pic>
        <p:nvPicPr>
          <p:cNvPr id="9" name="Picture 8" descr="open book icon"/>
          <p:cNvPicPr>
            <a:picLocks/>
          </p:cNvPicPr>
          <p:nvPr/>
        </p:nvPicPr>
        <p:blipFill rotWithShape="1">
          <a:blip r:embed="rId3" cstate="hqprint">
            <a:extLs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3029542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icon"/>
          <p:cNvPicPr>
            <a:picLocks noChangeAspect="1"/>
          </p:cNvPicPr>
          <p:nvPr/>
        </p:nvPicPr>
        <p:blipFill>
          <a:blip r:embed="rId2"/>
          <a:stretch>
            <a:fillRect/>
          </a:stretch>
        </p:blipFill>
        <p:spPr>
          <a:xfrm>
            <a:off x="-346807" y="60888"/>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6" name="Content Placeholder 2"/>
          <p:cNvSpPr txBox="1">
            <a:spLocks/>
          </p:cNvSpPr>
          <p:nvPr/>
        </p:nvSpPr>
        <p:spPr>
          <a:xfrm>
            <a:off x="6332301" y="140386"/>
            <a:ext cx="2994362" cy="3725514"/>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9300"/>
              </a:buClr>
            </a:pPr>
            <a:r>
              <a:rPr lang="en-US" dirty="0"/>
              <a:t>A practice that has shown </a:t>
            </a:r>
            <a:r>
              <a:rPr lang="en-US" b="1" dirty="0"/>
              <a:t>consistent and positive </a:t>
            </a:r>
            <a:r>
              <a:rPr lang="en-US" dirty="0"/>
              <a:t>results</a:t>
            </a:r>
          </a:p>
          <a:p>
            <a:pPr>
              <a:buClr>
                <a:srgbClr val="FF9300"/>
              </a:buClr>
            </a:pPr>
            <a:endParaRPr lang="en-US" dirty="0"/>
          </a:p>
        </p:txBody>
      </p:sp>
      <p:sp>
        <p:nvSpPr>
          <p:cNvPr id="3" name="Title 2" hidden="1">
            <a:extLst>
              <a:ext uri="{FF2B5EF4-FFF2-40B4-BE49-F238E27FC236}">
                <a16:creationId xmlns:a16="http://schemas.microsoft.com/office/drawing/2014/main" id="{6E2AF789-EF6F-45EC-B4F4-9B59435CF8D4}"/>
              </a:ext>
            </a:extLst>
          </p:cNvPr>
          <p:cNvSpPr>
            <a:spLocks noGrp="1"/>
          </p:cNvSpPr>
          <p:nvPr>
            <p:ph type="title"/>
          </p:nvPr>
        </p:nvSpPr>
        <p:spPr/>
        <p:txBody>
          <a:bodyPr/>
          <a:lstStyle/>
          <a:p>
            <a:r>
              <a:rPr lang="en-US" dirty="0"/>
              <a:t>Slide 17</a:t>
            </a:r>
          </a:p>
        </p:txBody>
      </p:sp>
    </p:spTree>
    <p:extLst>
      <p:ext uri="{BB962C8B-B14F-4D97-AF65-F5344CB8AC3E}">
        <p14:creationId xmlns:p14="http://schemas.microsoft.com/office/powerpoint/2010/main" val="2905481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7" y="60888"/>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7" name="Content Placeholder 2"/>
          <p:cNvSpPr txBox="1">
            <a:spLocks/>
          </p:cNvSpPr>
          <p:nvPr/>
        </p:nvSpPr>
        <p:spPr>
          <a:xfrm>
            <a:off x="6306207" y="3132486"/>
            <a:ext cx="2994362" cy="3725514"/>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9300"/>
              </a:buClr>
            </a:pPr>
            <a:r>
              <a:rPr lang="en-US" dirty="0"/>
              <a:t>An intervention (i.e., packaged program) that has shown </a:t>
            </a:r>
            <a:r>
              <a:rPr lang="en-US" b="1" dirty="0"/>
              <a:t>consistent and positive </a:t>
            </a:r>
            <a:r>
              <a:rPr lang="en-US" dirty="0"/>
              <a:t>results</a:t>
            </a:r>
          </a:p>
        </p:txBody>
      </p:sp>
      <p:sp>
        <p:nvSpPr>
          <p:cNvPr id="4" name="Title 3" hidden="1">
            <a:extLst>
              <a:ext uri="{FF2B5EF4-FFF2-40B4-BE49-F238E27FC236}">
                <a16:creationId xmlns:a16="http://schemas.microsoft.com/office/drawing/2014/main" id="{C93DA7D4-BF88-4675-91D2-FA1372FE9375}"/>
              </a:ext>
            </a:extLst>
          </p:cNvPr>
          <p:cNvSpPr>
            <a:spLocks noGrp="1"/>
          </p:cNvSpPr>
          <p:nvPr>
            <p:ph type="title"/>
          </p:nvPr>
        </p:nvSpPr>
        <p:spPr/>
        <p:txBody>
          <a:bodyPr/>
          <a:lstStyle/>
          <a:p>
            <a:r>
              <a:rPr lang="en-US" dirty="0"/>
              <a:t>Slide 18</a:t>
            </a:r>
          </a:p>
        </p:txBody>
      </p:sp>
    </p:spTree>
    <p:extLst>
      <p:ext uri="{BB962C8B-B14F-4D97-AF65-F5344CB8AC3E}">
        <p14:creationId xmlns:p14="http://schemas.microsoft.com/office/powerpoint/2010/main" val="3827420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147914" y="0"/>
            <a:ext cx="4336916" cy="3977623"/>
          </a:xfrm>
          <a:prstGeom prst="rect">
            <a:avLst/>
          </a:prstGeom>
        </p:spPr>
      </p:pic>
      <p:sp>
        <p:nvSpPr>
          <p:cNvPr id="2" name="TextBox 1"/>
          <p:cNvSpPr txBox="1"/>
          <p:nvPr/>
        </p:nvSpPr>
        <p:spPr>
          <a:xfrm>
            <a:off x="355638" y="265363"/>
            <a:ext cx="3329813" cy="1000323"/>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50955" y="1988811"/>
            <a:ext cx="5197509" cy="461665"/>
          </a:xfrm>
          <a:prstGeom prst="rect">
            <a:avLst/>
          </a:prstGeom>
          <a:noFill/>
        </p:spPr>
        <p:txBody>
          <a:bodyPr wrap="square" rtlCol="0">
            <a:spAutoFit/>
          </a:bodyPr>
          <a:lstStyle/>
          <a:p>
            <a:r>
              <a:rPr lang="en-US" sz="2400" dirty="0">
                <a:solidFill>
                  <a:schemeClr val="accent6"/>
                </a:solidFill>
              </a:rPr>
              <a:t>evidence-based intervention</a:t>
            </a:r>
          </a:p>
        </p:txBody>
      </p:sp>
      <p:pic>
        <p:nvPicPr>
          <p:cNvPr id="4" name="Picture 3" descr="lesson 5: crossing decades worksheet"/>
          <p:cNvPicPr>
            <a:picLocks noChangeAspect="1"/>
          </p:cNvPicPr>
          <p:nvPr/>
        </p:nvPicPr>
        <p:blipFill>
          <a:blip r:embed="rId3"/>
          <a:stretch>
            <a:fillRect/>
          </a:stretch>
        </p:blipFill>
        <p:spPr>
          <a:xfrm>
            <a:off x="4387871" y="329409"/>
            <a:ext cx="4285075" cy="5558724"/>
          </a:xfrm>
          <a:prstGeom prst="rect">
            <a:avLst/>
          </a:prstGeom>
        </p:spPr>
      </p:pic>
      <p:sp>
        <p:nvSpPr>
          <p:cNvPr id="5" name="TextBox 4"/>
          <p:cNvSpPr txBox="1"/>
          <p:nvPr/>
        </p:nvSpPr>
        <p:spPr>
          <a:xfrm rot="16200000">
            <a:off x="6549198" y="3546343"/>
            <a:ext cx="4838312" cy="276999"/>
          </a:xfrm>
          <a:prstGeom prst="rect">
            <a:avLst/>
          </a:prstGeom>
          <a:noFill/>
        </p:spPr>
        <p:txBody>
          <a:bodyPr wrap="none" rtlCol="0">
            <a:spAutoFit/>
          </a:bodyPr>
          <a:lstStyle/>
          <a:p>
            <a:r>
              <a:rPr lang="en-US" sz="1200" dirty="0">
                <a:solidFill>
                  <a:schemeClr val="accent2"/>
                </a:solidFill>
              </a:rPr>
              <a:t>Bryant, Bryant, Roberts, Vaughn, Hughes, Porterfield, &amp; Gersten (2011)</a:t>
            </a:r>
          </a:p>
        </p:txBody>
      </p:sp>
      <p:sp>
        <p:nvSpPr>
          <p:cNvPr id="6" name="Title 5" hidden="1">
            <a:extLst>
              <a:ext uri="{FF2B5EF4-FFF2-40B4-BE49-F238E27FC236}">
                <a16:creationId xmlns:a16="http://schemas.microsoft.com/office/drawing/2014/main" id="{15BD5C85-34A5-4E82-A055-6CA06BFEB517}"/>
              </a:ext>
            </a:extLst>
          </p:cNvPr>
          <p:cNvSpPr>
            <a:spLocks noGrp="1"/>
          </p:cNvSpPr>
          <p:nvPr>
            <p:ph type="title"/>
          </p:nvPr>
        </p:nvSpPr>
        <p:spPr/>
        <p:txBody>
          <a:bodyPr/>
          <a:lstStyle/>
          <a:p>
            <a:r>
              <a:rPr lang="en-US" dirty="0"/>
              <a:t>Slide 19</a:t>
            </a:r>
          </a:p>
        </p:txBody>
      </p:sp>
    </p:spTree>
    <p:extLst>
      <p:ext uri="{BB962C8B-B14F-4D97-AF65-F5344CB8AC3E}">
        <p14:creationId xmlns:p14="http://schemas.microsoft.com/office/powerpoint/2010/main" val="2452740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5674" y="453358"/>
            <a:ext cx="7376672"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https://youtu.be/sh2dyx2BZf0</a:t>
            </a:r>
            <a:endParaRPr lang="en-US" sz="2800" b="1" dirty="0">
              <a:solidFill>
                <a:srgbClr val="FF9300"/>
              </a:solidFill>
            </a:endParaRPr>
          </a:p>
        </p:txBody>
      </p:sp>
      <p:sp>
        <p:nvSpPr>
          <p:cNvPr id="3" name="Title 2" hidden="1">
            <a:extLst>
              <a:ext uri="{FF2B5EF4-FFF2-40B4-BE49-F238E27FC236}">
                <a16:creationId xmlns:a16="http://schemas.microsoft.com/office/drawing/2014/main" id="{7B9620C7-E019-4C96-AE83-03455D48BA2E}"/>
              </a:ext>
            </a:extLst>
          </p:cNvPr>
          <p:cNvSpPr>
            <a:spLocks noGrp="1"/>
          </p:cNvSpPr>
          <p:nvPr>
            <p:ph type="title"/>
          </p:nvPr>
        </p:nvSpPr>
        <p:spPr/>
        <p:txBody>
          <a:bodyPr/>
          <a:lstStyle/>
          <a:p>
            <a:r>
              <a:rPr lang="en-US" dirty="0"/>
              <a:t>Slide 2</a:t>
            </a:r>
          </a:p>
        </p:txBody>
      </p:sp>
    </p:spTree>
    <p:extLst>
      <p:ext uri="{BB962C8B-B14F-4D97-AF65-F5344CB8AC3E}">
        <p14:creationId xmlns:p14="http://schemas.microsoft.com/office/powerpoint/2010/main" val="1487232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147914" y="0"/>
            <a:ext cx="4336916" cy="3977623"/>
          </a:xfrm>
          <a:prstGeom prst="rect">
            <a:avLst/>
          </a:prstGeom>
        </p:spPr>
      </p:pic>
      <p:sp>
        <p:nvSpPr>
          <p:cNvPr id="2" name="TextBox 1"/>
          <p:cNvSpPr txBox="1"/>
          <p:nvPr/>
        </p:nvSpPr>
        <p:spPr>
          <a:xfrm>
            <a:off x="355638" y="265363"/>
            <a:ext cx="3329813" cy="1000323"/>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50955" y="1988811"/>
            <a:ext cx="5197509" cy="461665"/>
          </a:xfrm>
          <a:prstGeom prst="rect">
            <a:avLst/>
          </a:prstGeom>
          <a:noFill/>
        </p:spPr>
        <p:txBody>
          <a:bodyPr wrap="square" rtlCol="0">
            <a:spAutoFit/>
          </a:bodyPr>
          <a:lstStyle/>
          <a:p>
            <a:r>
              <a:rPr lang="en-US" sz="2400" dirty="0">
                <a:solidFill>
                  <a:schemeClr val="accent6"/>
                </a:solidFill>
              </a:rPr>
              <a:t>evidence-based intervention</a:t>
            </a:r>
          </a:p>
        </p:txBody>
      </p:sp>
      <p:sp>
        <p:nvSpPr>
          <p:cNvPr id="7" name="TextBox 6"/>
          <p:cNvSpPr txBox="1"/>
          <p:nvPr/>
        </p:nvSpPr>
        <p:spPr>
          <a:xfrm rot="16200000">
            <a:off x="7246375" y="4313691"/>
            <a:ext cx="3443956" cy="276999"/>
          </a:xfrm>
          <a:prstGeom prst="rect">
            <a:avLst/>
          </a:prstGeom>
          <a:noFill/>
        </p:spPr>
        <p:txBody>
          <a:bodyPr wrap="none" rtlCol="0">
            <a:spAutoFit/>
          </a:bodyPr>
          <a:lstStyle/>
          <a:p>
            <a:r>
              <a:rPr lang="en-US" sz="1200" dirty="0">
                <a:solidFill>
                  <a:schemeClr val="accent2"/>
                </a:solidFill>
              </a:rPr>
              <a:t>https://</a:t>
            </a:r>
            <a:r>
              <a:rPr lang="en-US" sz="1200" dirty="0" err="1">
                <a:solidFill>
                  <a:schemeClr val="accent2"/>
                </a:solidFill>
              </a:rPr>
              <a:t>dibels.uoregon.edu</a:t>
            </a:r>
            <a:r>
              <a:rPr lang="en-US" sz="1200" dirty="0">
                <a:solidFill>
                  <a:schemeClr val="accent2"/>
                </a:solidFill>
              </a:rPr>
              <a:t>/market/</a:t>
            </a:r>
            <a:r>
              <a:rPr lang="en-US" sz="1200" dirty="0" err="1">
                <a:solidFill>
                  <a:schemeClr val="accent2"/>
                </a:solidFill>
              </a:rPr>
              <a:t>numbershire</a:t>
            </a:r>
            <a:endParaRPr lang="en-US" sz="1200" dirty="0">
              <a:solidFill>
                <a:schemeClr val="accent2"/>
              </a:solidFill>
            </a:endParaRPr>
          </a:p>
        </p:txBody>
      </p:sp>
      <p:pic>
        <p:nvPicPr>
          <p:cNvPr id="8" name="Picture 7" descr="Week 1 and week 2 common core goals and schedule"/>
          <p:cNvPicPr>
            <a:picLocks noChangeAspect="1"/>
          </p:cNvPicPr>
          <p:nvPr/>
        </p:nvPicPr>
        <p:blipFill>
          <a:blip r:embed="rId3"/>
          <a:stretch>
            <a:fillRect/>
          </a:stretch>
        </p:blipFill>
        <p:spPr>
          <a:xfrm>
            <a:off x="3945300" y="1122218"/>
            <a:ext cx="4884554" cy="4631569"/>
          </a:xfrm>
          <a:prstGeom prst="rect">
            <a:avLst/>
          </a:prstGeom>
        </p:spPr>
      </p:pic>
      <p:sp>
        <p:nvSpPr>
          <p:cNvPr id="4" name="Title 3" hidden="1">
            <a:extLst>
              <a:ext uri="{FF2B5EF4-FFF2-40B4-BE49-F238E27FC236}">
                <a16:creationId xmlns:a16="http://schemas.microsoft.com/office/drawing/2014/main" id="{31B4E956-F097-4C8F-B7DF-CE5CFC1AF8B8}"/>
              </a:ext>
            </a:extLst>
          </p:cNvPr>
          <p:cNvSpPr>
            <a:spLocks noGrp="1"/>
          </p:cNvSpPr>
          <p:nvPr>
            <p:ph type="title"/>
          </p:nvPr>
        </p:nvSpPr>
        <p:spPr/>
        <p:txBody>
          <a:bodyPr/>
          <a:lstStyle/>
          <a:p>
            <a:r>
              <a:rPr lang="en-US" dirty="0"/>
              <a:t>Slide 20</a:t>
            </a:r>
          </a:p>
        </p:txBody>
      </p:sp>
    </p:spTree>
    <p:extLst>
      <p:ext uri="{BB962C8B-B14F-4D97-AF65-F5344CB8AC3E}">
        <p14:creationId xmlns:p14="http://schemas.microsoft.com/office/powerpoint/2010/main" val="1165924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147914" y="0"/>
            <a:ext cx="4336916" cy="3977623"/>
          </a:xfrm>
          <a:prstGeom prst="rect">
            <a:avLst/>
          </a:prstGeom>
        </p:spPr>
      </p:pic>
      <p:sp>
        <p:nvSpPr>
          <p:cNvPr id="2" name="TextBox 1"/>
          <p:cNvSpPr txBox="1"/>
          <p:nvPr/>
        </p:nvSpPr>
        <p:spPr>
          <a:xfrm>
            <a:off x="355638" y="265363"/>
            <a:ext cx="3329813" cy="1000323"/>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50955" y="1988811"/>
            <a:ext cx="5197509" cy="461665"/>
          </a:xfrm>
          <a:prstGeom prst="rect">
            <a:avLst/>
          </a:prstGeom>
          <a:noFill/>
        </p:spPr>
        <p:txBody>
          <a:bodyPr wrap="square" rtlCol="0">
            <a:spAutoFit/>
          </a:bodyPr>
          <a:lstStyle/>
          <a:p>
            <a:r>
              <a:rPr lang="en-US" sz="2400" dirty="0">
                <a:solidFill>
                  <a:schemeClr val="accent6"/>
                </a:solidFill>
              </a:rPr>
              <a:t>evidence-based intervention</a:t>
            </a:r>
          </a:p>
        </p:txBody>
      </p:sp>
      <p:sp>
        <p:nvSpPr>
          <p:cNvPr id="7" name="TextBox 6"/>
          <p:cNvSpPr txBox="1"/>
          <p:nvPr/>
        </p:nvSpPr>
        <p:spPr>
          <a:xfrm rot="16200000">
            <a:off x="7717702" y="4812455"/>
            <a:ext cx="2520177" cy="276999"/>
          </a:xfrm>
          <a:prstGeom prst="rect">
            <a:avLst/>
          </a:prstGeom>
          <a:noFill/>
        </p:spPr>
        <p:txBody>
          <a:bodyPr wrap="none" rtlCol="0">
            <a:spAutoFit/>
          </a:bodyPr>
          <a:lstStyle/>
          <a:p>
            <a:r>
              <a:rPr lang="en-US" sz="1200" dirty="0">
                <a:solidFill>
                  <a:schemeClr val="accent2"/>
                </a:solidFill>
              </a:rPr>
              <a:t>Fuchs</a:t>
            </a:r>
            <a:r>
              <a:rPr lang="en-US" sz="1200">
                <a:solidFill>
                  <a:schemeClr val="accent2"/>
                </a:solidFill>
              </a:rPr>
              <a:t>, Schumacher, &amp; Fuchs (2014)</a:t>
            </a:r>
            <a:endParaRPr lang="en-US" sz="1200" dirty="0">
              <a:solidFill>
                <a:schemeClr val="accent2"/>
              </a:solidFill>
            </a:endParaRPr>
          </a:p>
        </p:txBody>
      </p:sp>
      <p:pic>
        <p:nvPicPr>
          <p:cNvPr id="8" name="Picture 7" descr="fraction face-off! flyer"/>
          <p:cNvPicPr>
            <a:picLocks noChangeAspect="1"/>
          </p:cNvPicPr>
          <p:nvPr/>
        </p:nvPicPr>
        <p:blipFill>
          <a:blip r:embed="rId3"/>
          <a:stretch>
            <a:fillRect/>
          </a:stretch>
        </p:blipFill>
        <p:spPr>
          <a:xfrm>
            <a:off x="4189003" y="224684"/>
            <a:ext cx="4455546" cy="5805424"/>
          </a:xfrm>
          <a:prstGeom prst="rect">
            <a:avLst/>
          </a:prstGeom>
        </p:spPr>
      </p:pic>
      <p:sp>
        <p:nvSpPr>
          <p:cNvPr id="4" name="Title 3" hidden="1">
            <a:extLst>
              <a:ext uri="{FF2B5EF4-FFF2-40B4-BE49-F238E27FC236}">
                <a16:creationId xmlns:a16="http://schemas.microsoft.com/office/drawing/2014/main" id="{E4830185-A261-490C-A8F7-3B38FCCB537F}"/>
              </a:ext>
            </a:extLst>
          </p:cNvPr>
          <p:cNvSpPr>
            <a:spLocks noGrp="1"/>
          </p:cNvSpPr>
          <p:nvPr>
            <p:ph type="title"/>
          </p:nvPr>
        </p:nvSpPr>
        <p:spPr/>
        <p:txBody>
          <a:bodyPr/>
          <a:lstStyle/>
          <a:p>
            <a:r>
              <a:rPr lang="en-US" dirty="0"/>
              <a:t>Slide 21</a:t>
            </a:r>
          </a:p>
        </p:txBody>
      </p:sp>
    </p:spTree>
    <p:extLst>
      <p:ext uri="{BB962C8B-B14F-4D97-AF65-F5344CB8AC3E}">
        <p14:creationId xmlns:p14="http://schemas.microsoft.com/office/powerpoint/2010/main" val="1069442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7" y="60888"/>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16" name="Content Placeholder 2"/>
          <p:cNvSpPr txBox="1">
            <a:spLocks/>
          </p:cNvSpPr>
          <p:nvPr/>
        </p:nvSpPr>
        <p:spPr>
          <a:xfrm>
            <a:off x="6254018" y="4080669"/>
            <a:ext cx="2994362" cy="3725514"/>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9300"/>
              </a:buClr>
            </a:pPr>
            <a:r>
              <a:rPr lang="en-US" dirty="0"/>
              <a:t>A method or strategy that has shown </a:t>
            </a:r>
            <a:r>
              <a:rPr lang="en-US" b="1" dirty="0"/>
              <a:t>consistent and positive </a:t>
            </a:r>
            <a:r>
              <a:rPr lang="en-US" dirty="0"/>
              <a:t>results</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6" name="TextBox 5"/>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sp>
        <p:nvSpPr>
          <p:cNvPr id="4" name="Title 3" hidden="1">
            <a:extLst>
              <a:ext uri="{FF2B5EF4-FFF2-40B4-BE49-F238E27FC236}">
                <a16:creationId xmlns:a16="http://schemas.microsoft.com/office/drawing/2014/main" id="{64B6E37C-0715-448C-967C-BA9174AD33C3}"/>
              </a:ext>
            </a:extLst>
          </p:cNvPr>
          <p:cNvSpPr>
            <a:spLocks noGrp="1"/>
          </p:cNvSpPr>
          <p:nvPr>
            <p:ph type="title"/>
          </p:nvPr>
        </p:nvSpPr>
        <p:spPr/>
        <p:txBody>
          <a:bodyPr/>
          <a:lstStyle/>
          <a:p>
            <a:r>
              <a:rPr lang="en-US" dirty="0"/>
              <a:t>Slide 22</a:t>
            </a:r>
          </a:p>
        </p:txBody>
      </p:sp>
    </p:spTree>
    <p:extLst>
      <p:ext uri="{BB962C8B-B14F-4D97-AF65-F5344CB8AC3E}">
        <p14:creationId xmlns:p14="http://schemas.microsoft.com/office/powerpoint/2010/main" val="3256346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147914" y="0"/>
            <a:ext cx="4336916" cy="3977623"/>
          </a:xfrm>
          <a:prstGeom prst="rect">
            <a:avLst/>
          </a:prstGeom>
        </p:spPr>
      </p:pic>
      <p:sp>
        <p:nvSpPr>
          <p:cNvPr id="2" name="TextBox 1"/>
          <p:cNvSpPr txBox="1"/>
          <p:nvPr/>
        </p:nvSpPr>
        <p:spPr>
          <a:xfrm>
            <a:off x="355638" y="265363"/>
            <a:ext cx="3329813" cy="1000323"/>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9" name="TextBox 8"/>
          <p:cNvSpPr txBox="1"/>
          <p:nvPr/>
        </p:nvSpPr>
        <p:spPr>
          <a:xfrm>
            <a:off x="355638" y="1929157"/>
            <a:ext cx="3367397" cy="461665"/>
          </a:xfrm>
          <a:prstGeom prst="rect">
            <a:avLst/>
          </a:prstGeom>
          <a:noFill/>
        </p:spPr>
        <p:txBody>
          <a:bodyPr wrap="none" rtlCol="0">
            <a:spAutoFit/>
          </a:bodyPr>
          <a:lstStyle/>
          <a:p>
            <a:r>
              <a:rPr lang="en-US" sz="2400" dirty="0">
                <a:solidFill>
                  <a:schemeClr val="accent4"/>
                </a:solidFill>
              </a:rPr>
              <a:t>evidence-based strategy</a:t>
            </a:r>
          </a:p>
        </p:txBody>
      </p:sp>
      <p:sp>
        <p:nvSpPr>
          <p:cNvPr id="4" name="Rectangle 3"/>
          <p:cNvSpPr/>
          <p:nvPr/>
        </p:nvSpPr>
        <p:spPr>
          <a:xfrm rot="16200000">
            <a:off x="5127297" y="2672856"/>
            <a:ext cx="7562349" cy="276999"/>
          </a:xfrm>
          <a:prstGeom prst="rect">
            <a:avLst/>
          </a:prstGeom>
        </p:spPr>
        <p:txBody>
          <a:bodyPr wrap="square">
            <a:spAutoFit/>
          </a:bodyPr>
          <a:lstStyle/>
          <a:p>
            <a:r>
              <a:rPr lang="en-US" sz="1200">
                <a:solidFill>
                  <a:schemeClr val="accent2"/>
                </a:solidFill>
              </a:rPr>
              <a:t>ebi.missouri.edu</a:t>
            </a:r>
            <a:r>
              <a:rPr lang="en-US" sz="1200" dirty="0">
                <a:solidFill>
                  <a:schemeClr val="accent2"/>
                </a:solidFill>
              </a:rPr>
              <a:t>/</a:t>
            </a:r>
            <a:r>
              <a:rPr lang="en-US" sz="1200" dirty="0" err="1">
                <a:solidFill>
                  <a:schemeClr val="accent2"/>
                </a:solidFill>
              </a:rPr>
              <a:t>wp</a:t>
            </a:r>
            <a:r>
              <a:rPr lang="en-US" sz="1200" dirty="0">
                <a:solidFill>
                  <a:schemeClr val="accent2"/>
                </a:solidFill>
              </a:rPr>
              <a:t>-content/uploads/2013/09/EBI-Brief-Template-Cover-Copy-and-</a:t>
            </a:r>
            <a:r>
              <a:rPr lang="en-US" sz="1200" dirty="0" err="1">
                <a:solidFill>
                  <a:schemeClr val="accent2"/>
                </a:solidFill>
              </a:rPr>
              <a:t>Compare.pdf</a:t>
            </a:r>
            <a:endParaRPr lang="en-US" sz="1200" dirty="0">
              <a:solidFill>
                <a:schemeClr val="accent2"/>
              </a:solidFill>
            </a:endParaRPr>
          </a:p>
        </p:txBody>
      </p:sp>
      <p:pic>
        <p:nvPicPr>
          <p:cNvPr id="10" name="Picture 9" descr="worksheet of multiplication problems"/>
          <p:cNvPicPr>
            <a:picLocks noChangeAspect="1"/>
          </p:cNvPicPr>
          <p:nvPr/>
        </p:nvPicPr>
        <p:blipFill>
          <a:blip r:embed="rId3"/>
          <a:stretch>
            <a:fillRect/>
          </a:stretch>
        </p:blipFill>
        <p:spPr>
          <a:xfrm>
            <a:off x="4430431" y="128588"/>
            <a:ext cx="4339541" cy="5897880"/>
          </a:xfrm>
          <a:prstGeom prst="rect">
            <a:avLst/>
          </a:prstGeom>
        </p:spPr>
      </p:pic>
      <p:sp>
        <p:nvSpPr>
          <p:cNvPr id="3" name="Title 2" hidden="1">
            <a:extLst>
              <a:ext uri="{FF2B5EF4-FFF2-40B4-BE49-F238E27FC236}">
                <a16:creationId xmlns:a16="http://schemas.microsoft.com/office/drawing/2014/main" id="{90080357-6F0F-4A99-B95E-F464E673F01C}"/>
              </a:ext>
            </a:extLst>
          </p:cNvPr>
          <p:cNvSpPr>
            <a:spLocks noGrp="1"/>
          </p:cNvSpPr>
          <p:nvPr>
            <p:ph type="title"/>
          </p:nvPr>
        </p:nvSpPr>
        <p:spPr/>
        <p:txBody>
          <a:bodyPr/>
          <a:lstStyle/>
          <a:p>
            <a:r>
              <a:rPr lang="en-US" dirty="0"/>
              <a:t>Slide 23</a:t>
            </a:r>
          </a:p>
        </p:txBody>
      </p:sp>
    </p:spTree>
    <p:extLst>
      <p:ext uri="{BB962C8B-B14F-4D97-AF65-F5344CB8AC3E}">
        <p14:creationId xmlns:p14="http://schemas.microsoft.com/office/powerpoint/2010/main" val="3611571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nvSpPr>
        <p:spPr>
          <a:xfrm>
            <a:off x="4502727" y="265363"/>
            <a:ext cx="4267245" cy="57890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umbrella"/>
          <p:cNvPicPr>
            <a:picLocks noChangeAspect="1"/>
          </p:cNvPicPr>
          <p:nvPr/>
        </p:nvPicPr>
        <p:blipFill>
          <a:blip r:embed="rId2"/>
          <a:stretch>
            <a:fillRect/>
          </a:stretch>
        </p:blipFill>
        <p:spPr>
          <a:xfrm>
            <a:off x="-147914" y="0"/>
            <a:ext cx="4336916" cy="3977623"/>
          </a:xfrm>
          <a:prstGeom prst="rect">
            <a:avLst/>
          </a:prstGeom>
        </p:spPr>
      </p:pic>
      <p:sp>
        <p:nvSpPr>
          <p:cNvPr id="2" name="TextBox 1"/>
          <p:cNvSpPr txBox="1"/>
          <p:nvPr/>
        </p:nvSpPr>
        <p:spPr>
          <a:xfrm>
            <a:off x="355638" y="265363"/>
            <a:ext cx="3329813" cy="1000323"/>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9" name="TextBox 8"/>
          <p:cNvSpPr txBox="1"/>
          <p:nvPr/>
        </p:nvSpPr>
        <p:spPr>
          <a:xfrm>
            <a:off x="355638" y="1929157"/>
            <a:ext cx="3367397" cy="461665"/>
          </a:xfrm>
          <a:prstGeom prst="rect">
            <a:avLst/>
          </a:prstGeom>
          <a:noFill/>
        </p:spPr>
        <p:txBody>
          <a:bodyPr wrap="none" rtlCol="0">
            <a:spAutoFit/>
          </a:bodyPr>
          <a:lstStyle/>
          <a:p>
            <a:r>
              <a:rPr lang="en-US" sz="2400" dirty="0">
                <a:solidFill>
                  <a:schemeClr val="accent4"/>
                </a:solidFill>
              </a:rPr>
              <a:t>evidence-based strategy</a:t>
            </a:r>
          </a:p>
        </p:txBody>
      </p:sp>
      <p:sp>
        <p:nvSpPr>
          <p:cNvPr id="4" name="Rectangle 3"/>
          <p:cNvSpPr/>
          <p:nvPr/>
        </p:nvSpPr>
        <p:spPr>
          <a:xfrm rot="16200000">
            <a:off x="5127297" y="2252322"/>
            <a:ext cx="7562349" cy="276999"/>
          </a:xfrm>
          <a:prstGeom prst="rect">
            <a:avLst/>
          </a:prstGeom>
        </p:spPr>
        <p:txBody>
          <a:bodyPr wrap="square">
            <a:spAutoFit/>
          </a:bodyPr>
          <a:lstStyle/>
          <a:p>
            <a:r>
              <a:rPr lang="en-US" sz="1200">
                <a:solidFill>
                  <a:schemeClr val="accent2"/>
                </a:solidFill>
              </a:rPr>
              <a:t>Strickland &amp; Maccini (2012)</a:t>
            </a:r>
            <a:endParaRPr lang="en-US" sz="1200" dirty="0">
              <a:solidFill>
                <a:schemeClr val="accent2"/>
              </a:solidFill>
            </a:endParaRPr>
          </a:p>
        </p:txBody>
      </p:sp>
      <p:sp>
        <p:nvSpPr>
          <p:cNvPr id="7" name="Rectangle 6">
            <a:extLst>
              <a:ext uri="{C183D7F6-B498-43B3-948B-1728B52AA6E4}">
                <adec:decorative xmlns:adec="http://schemas.microsoft.com/office/drawing/2017/decorative" val="1"/>
              </a:ext>
            </a:extLst>
          </p:cNvPr>
          <p:cNvSpPr/>
          <p:nvPr/>
        </p:nvSpPr>
        <p:spPr>
          <a:xfrm>
            <a:off x="6236718" y="2399753"/>
            <a:ext cx="271495" cy="1169808"/>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C183D7F6-B498-43B3-948B-1728B52AA6E4}">
                <adec:decorative xmlns:adec="http://schemas.microsoft.com/office/drawing/2017/decorative" val="1"/>
              </a:ext>
            </a:extLst>
          </p:cNvPr>
          <p:cNvSpPr/>
          <p:nvPr/>
        </p:nvSpPr>
        <p:spPr>
          <a:xfrm>
            <a:off x="7028229" y="2803444"/>
            <a:ext cx="271495" cy="1169808"/>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C183D7F6-B498-43B3-948B-1728B52AA6E4}">
                <adec:decorative xmlns:adec="http://schemas.microsoft.com/office/drawing/2017/decorative" val="1"/>
              </a:ext>
            </a:extLst>
          </p:cNvPr>
          <p:cNvSpPr/>
          <p:nvPr/>
        </p:nvSpPr>
        <p:spPr>
          <a:xfrm>
            <a:off x="5542763" y="372953"/>
            <a:ext cx="1167611" cy="116980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C183D7F6-B498-43B3-948B-1728B52AA6E4}">
                <adec:decorative xmlns:adec="http://schemas.microsoft.com/office/drawing/2017/decorative" val="1"/>
              </a:ext>
            </a:extLst>
          </p:cNvPr>
          <p:cNvSpPr/>
          <p:nvPr/>
        </p:nvSpPr>
        <p:spPr>
          <a:xfrm>
            <a:off x="5936357" y="4764915"/>
            <a:ext cx="271495" cy="26738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C183D7F6-B498-43B3-948B-1728B52AA6E4}">
                <adec:decorative xmlns:adec="http://schemas.microsoft.com/office/drawing/2017/decorative" val="1"/>
              </a:ext>
            </a:extLst>
          </p:cNvPr>
          <p:cNvSpPr/>
          <p:nvPr/>
        </p:nvSpPr>
        <p:spPr>
          <a:xfrm>
            <a:off x="6447819" y="5352575"/>
            <a:ext cx="271495" cy="26738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a:extLst>
              <a:ext uri="{C183D7F6-B498-43B3-948B-1728B52AA6E4}">
                <adec:decorative xmlns:adec="http://schemas.microsoft.com/office/drawing/2017/decorative" val="1"/>
              </a:ext>
            </a:extLst>
          </p:cNvPr>
          <p:cNvSpPr/>
          <p:nvPr/>
        </p:nvSpPr>
        <p:spPr>
          <a:xfrm>
            <a:off x="5814258" y="690472"/>
            <a:ext cx="1167611" cy="116980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a:extLst>
              <a:ext uri="{C183D7F6-B498-43B3-948B-1728B52AA6E4}">
                <adec:decorative xmlns:adec="http://schemas.microsoft.com/office/drawing/2017/decorative" val="1"/>
              </a:ext>
            </a:extLst>
          </p:cNvPr>
          <p:cNvSpPr/>
          <p:nvPr/>
        </p:nvSpPr>
        <p:spPr>
          <a:xfrm>
            <a:off x="6391348" y="2803444"/>
            <a:ext cx="271495" cy="116980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a:extLst>
              <a:ext uri="{C183D7F6-B498-43B3-948B-1728B52AA6E4}">
                <adec:decorative xmlns:adec="http://schemas.microsoft.com/office/drawing/2017/decorative" val="1"/>
              </a:ext>
            </a:extLst>
          </p:cNvPr>
          <p:cNvSpPr/>
          <p:nvPr/>
        </p:nvSpPr>
        <p:spPr>
          <a:xfrm>
            <a:off x="6072104" y="4910707"/>
            <a:ext cx="271495" cy="26738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a:extLst>
              <a:ext uri="{C183D7F6-B498-43B3-948B-1728B52AA6E4}">
                <adec:decorative xmlns:adec="http://schemas.microsoft.com/office/drawing/2017/decorative" val="1"/>
              </a:ext>
            </a:extLst>
          </p:cNvPr>
          <p:cNvSpPr/>
          <p:nvPr/>
        </p:nvSpPr>
        <p:spPr>
          <a:xfrm>
            <a:off x="6605483" y="5525283"/>
            <a:ext cx="271495" cy="26738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a:extLst>
              <a:ext uri="{C183D7F6-B498-43B3-948B-1728B52AA6E4}">
                <adec:decorative xmlns:adec="http://schemas.microsoft.com/office/drawing/2017/decorative" val="1"/>
              </a:ext>
            </a:extLst>
          </p:cNvPr>
          <p:cNvSpPr/>
          <p:nvPr/>
        </p:nvSpPr>
        <p:spPr>
          <a:xfrm>
            <a:off x="7163976" y="3211506"/>
            <a:ext cx="271495" cy="116980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a:extLst>
              <a:ext uri="{C183D7F6-B498-43B3-948B-1728B52AA6E4}">
                <adec:decorative xmlns:adec="http://schemas.microsoft.com/office/drawing/2017/decorative" val="1"/>
              </a:ext>
            </a:extLst>
          </p:cNvPr>
          <p:cNvSpPr/>
          <p:nvPr/>
        </p:nvSpPr>
        <p:spPr>
          <a:xfrm>
            <a:off x="6641910" y="4777014"/>
            <a:ext cx="271495" cy="26738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a:extLst>
              <a:ext uri="{C183D7F6-B498-43B3-948B-1728B52AA6E4}">
                <adec:decorative xmlns:adec="http://schemas.microsoft.com/office/drawing/2017/decorative" val="1"/>
              </a:ext>
            </a:extLst>
          </p:cNvPr>
          <p:cNvSpPr/>
          <p:nvPr/>
        </p:nvSpPr>
        <p:spPr>
          <a:xfrm>
            <a:off x="6777658" y="4910707"/>
            <a:ext cx="271495" cy="26738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itle 4" hidden="1">
            <a:extLst>
              <a:ext uri="{FF2B5EF4-FFF2-40B4-BE49-F238E27FC236}">
                <a16:creationId xmlns:a16="http://schemas.microsoft.com/office/drawing/2014/main" id="{EBDA9C5C-8283-42A9-BE17-9643DBCF2343}"/>
              </a:ext>
            </a:extLst>
          </p:cNvPr>
          <p:cNvSpPr>
            <a:spLocks noGrp="1"/>
          </p:cNvSpPr>
          <p:nvPr>
            <p:ph type="title"/>
          </p:nvPr>
        </p:nvSpPr>
        <p:spPr/>
        <p:txBody>
          <a:bodyPr/>
          <a:lstStyle/>
          <a:p>
            <a:r>
              <a:rPr lang="en-US" dirty="0"/>
              <a:t>Slide 24</a:t>
            </a:r>
          </a:p>
        </p:txBody>
      </p:sp>
    </p:spTree>
    <p:extLst>
      <p:ext uri="{BB962C8B-B14F-4D97-AF65-F5344CB8AC3E}">
        <p14:creationId xmlns:p14="http://schemas.microsoft.com/office/powerpoint/2010/main" val="2931535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2 + 6"/>
          <p:cNvSpPr/>
          <p:nvPr/>
        </p:nvSpPr>
        <p:spPr>
          <a:xfrm>
            <a:off x="6614263" y="3610539"/>
            <a:ext cx="1155266" cy="19119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descr="7 + 4"/>
          <p:cNvSpPr/>
          <p:nvPr/>
        </p:nvSpPr>
        <p:spPr>
          <a:xfrm>
            <a:off x="4769768" y="2988098"/>
            <a:ext cx="1155266" cy="19119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descr="2 + 2"/>
          <p:cNvSpPr/>
          <p:nvPr/>
        </p:nvSpPr>
        <p:spPr>
          <a:xfrm>
            <a:off x="7111155" y="1490047"/>
            <a:ext cx="1155266" cy="19119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descr="5 + 6"/>
          <p:cNvSpPr/>
          <p:nvPr/>
        </p:nvSpPr>
        <p:spPr>
          <a:xfrm>
            <a:off x="5512401" y="665018"/>
            <a:ext cx="1155266" cy="19119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umbrella"/>
          <p:cNvPicPr>
            <a:picLocks noChangeAspect="1"/>
          </p:cNvPicPr>
          <p:nvPr/>
        </p:nvPicPr>
        <p:blipFill>
          <a:blip r:embed="rId2"/>
          <a:stretch>
            <a:fillRect/>
          </a:stretch>
        </p:blipFill>
        <p:spPr>
          <a:xfrm>
            <a:off x="-147914" y="0"/>
            <a:ext cx="4336916" cy="3977623"/>
          </a:xfrm>
          <a:prstGeom prst="rect">
            <a:avLst/>
          </a:prstGeom>
        </p:spPr>
      </p:pic>
      <p:sp>
        <p:nvSpPr>
          <p:cNvPr id="2" name="TextBox 1"/>
          <p:cNvSpPr txBox="1"/>
          <p:nvPr/>
        </p:nvSpPr>
        <p:spPr>
          <a:xfrm>
            <a:off x="355638" y="265363"/>
            <a:ext cx="3329813" cy="1000323"/>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9" name="TextBox 8"/>
          <p:cNvSpPr txBox="1"/>
          <p:nvPr/>
        </p:nvSpPr>
        <p:spPr>
          <a:xfrm>
            <a:off x="355638" y="1929157"/>
            <a:ext cx="3367397" cy="461665"/>
          </a:xfrm>
          <a:prstGeom prst="rect">
            <a:avLst/>
          </a:prstGeom>
          <a:noFill/>
        </p:spPr>
        <p:txBody>
          <a:bodyPr wrap="none" rtlCol="0">
            <a:spAutoFit/>
          </a:bodyPr>
          <a:lstStyle/>
          <a:p>
            <a:r>
              <a:rPr lang="en-US" sz="2400" dirty="0">
                <a:solidFill>
                  <a:schemeClr val="accent4"/>
                </a:solidFill>
              </a:rPr>
              <a:t>evidence-based strategy</a:t>
            </a:r>
          </a:p>
        </p:txBody>
      </p:sp>
      <p:sp>
        <p:nvSpPr>
          <p:cNvPr id="4" name="Rectangle 3"/>
          <p:cNvSpPr/>
          <p:nvPr/>
        </p:nvSpPr>
        <p:spPr>
          <a:xfrm rot="16200000">
            <a:off x="5127297" y="2252322"/>
            <a:ext cx="7562349" cy="276999"/>
          </a:xfrm>
          <a:prstGeom prst="rect">
            <a:avLst/>
          </a:prstGeom>
        </p:spPr>
        <p:txBody>
          <a:bodyPr wrap="square">
            <a:spAutoFit/>
          </a:bodyPr>
          <a:lstStyle/>
          <a:p>
            <a:r>
              <a:rPr lang="en-US" sz="1200">
                <a:solidFill>
                  <a:schemeClr val="accent2"/>
                </a:solidFill>
              </a:rPr>
              <a:t>Burns (2005)</a:t>
            </a:r>
            <a:endParaRPr lang="en-US" sz="1200" dirty="0">
              <a:solidFill>
                <a:schemeClr val="accent2"/>
              </a:solidFill>
            </a:endParaRPr>
          </a:p>
        </p:txBody>
      </p:sp>
      <p:sp>
        <p:nvSpPr>
          <p:cNvPr id="3" name="TextBox 2"/>
          <p:cNvSpPr txBox="1"/>
          <p:nvPr/>
        </p:nvSpPr>
        <p:spPr>
          <a:xfrm>
            <a:off x="5512401" y="665018"/>
            <a:ext cx="1075937" cy="1323439"/>
          </a:xfrm>
          <a:prstGeom prst="rect">
            <a:avLst/>
          </a:prstGeom>
          <a:noFill/>
        </p:spPr>
        <p:txBody>
          <a:bodyPr wrap="none" rtlCol="0">
            <a:spAutoFit/>
          </a:bodyPr>
          <a:lstStyle/>
          <a:p>
            <a:pPr algn="r"/>
            <a:r>
              <a:rPr lang="en-US" sz="4000" dirty="0"/>
              <a:t>5</a:t>
            </a:r>
          </a:p>
          <a:p>
            <a:pPr algn="r"/>
            <a:r>
              <a:rPr lang="en-US" sz="4000" u="sng" dirty="0"/>
              <a:t>+  6</a:t>
            </a:r>
          </a:p>
        </p:txBody>
      </p:sp>
      <p:sp>
        <p:nvSpPr>
          <p:cNvPr id="8" name="TextBox 7"/>
          <p:cNvSpPr txBox="1"/>
          <p:nvPr/>
        </p:nvSpPr>
        <p:spPr>
          <a:xfrm>
            <a:off x="7150820" y="1490047"/>
            <a:ext cx="1075937" cy="1323439"/>
          </a:xfrm>
          <a:prstGeom prst="rect">
            <a:avLst/>
          </a:prstGeom>
          <a:noFill/>
        </p:spPr>
        <p:txBody>
          <a:bodyPr wrap="none" rtlCol="0">
            <a:spAutoFit/>
          </a:bodyPr>
          <a:lstStyle/>
          <a:p>
            <a:pPr algn="r"/>
            <a:r>
              <a:rPr lang="en-US" sz="4000" dirty="0"/>
              <a:t>2</a:t>
            </a:r>
          </a:p>
          <a:p>
            <a:pPr algn="r"/>
            <a:r>
              <a:rPr lang="en-US" sz="4000" u="sng" dirty="0"/>
              <a:t>+  2</a:t>
            </a:r>
          </a:p>
        </p:txBody>
      </p:sp>
      <p:sp>
        <p:nvSpPr>
          <p:cNvPr id="11" name="TextBox 10"/>
          <p:cNvSpPr txBox="1"/>
          <p:nvPr/>
        </p:nvSpPr>
        <p:spPr>
          <a:xfrm>
            <a:off x="4818241" y="2948820"/>
            <a:ext cx="1075937" cy="1323439"/>
          </a:xfrm>
          <a:prstGeom prst="rect">
            <a:avLst/>
          </a:prstGeom>
          <a:noFill/>
        </p:spPr>
        <p:txBody>
          <a:bodyPr wrap="none" rtlCol="0">
            <a:spAutoFit/>
          </a:bodyPr>
          <a:lstStyle/>
          <a:p>
            <a:pPr algn="r"/>
            <a:r>
              <a:rPr lang="en-US" sz="4000" dirty="0"/>
              <a:t>7</a:t>
            </a:r>
          </a:p>
          <a:p>
            <a:pPr algn="r"/>
            <a:r>
              <a:rPr lang="en-US" sz="4000" u="sng" dirty="0"/>
              <a:t>+  4</a:t>
            </a:r>
          </a:p>
        </p:txBody>
      </p:sp>
      <p:sp>
        <p:nvSpPr>
          <p:cNvPr id="12" name="TextBox 11"/>
          <p:cNvSpPr txBox="1"/>
          <p:nvPr/>
        </p:nvSpPr>
        <p:spPr>
          <a:xfrm>
            <a:off x="6667667" y="3610539"/>
            <a:ext cx="1075937" cy="1323439"/>
          </a:xfrm>
          <a:prstGeom prst="rect">
            <a:avLst/>
          </a:prstGeom>
          <a:noFill/>
        </p:spPr>
        <p:txBody>
          <a:bodyPr wrap="none" rtlCol="0">
            <a:spAutoFit/>
          </a:bodyPr>
          <a:lstStyle/>
          <a:p>
            <a:pPr algn="r"/>
            <a:r>
              <a:rPr lang="en-US" sz="4000" dirty="0"/>
              <a:t>2</a:t>
            </a:r>
          </a:p>
          <a:p>
            <a:pPr algn="r"/>
            <a:r>
              <a:rPr lang="en-US" sz="4000" u="sng" dirty="0"/>
              <a:t>+  6</a:t>
            </a:r>
          </a:p>
        </p:txBody>
      </p:sp>
      <p:sp>
        <p:nvSpPr>
          <p:cNvPr id="6" name="Title 5" hidden="1">
            <a:extLst>
              <a:ext uri="{FF2B5EF4-FFF2-40B4-BE49-F238E27FC236}">
                <a16:creationId xmlns:a16="http://schemas.microsoft.com/office/drawing/2014/main" id="{5DD680B9-E290-4706-89C5-81368D838BC3}"/>
              </a:ext>
            </a:extLst>
          </p:cNvPr>
          <p:cNvSpPr>
            <a:spLocks noGrp="1"/>
          </p:cNvSpPr>
          <p:nvPr>
            <p:ph type="title"/>
          </p:nvPr>
        </p:nvSpPr>
        <p:spPr/>
        <p:txBody>
          <a:bodyPr/>
          <a:lstStyle/>
          <a:p>
            <a:r>
              <a:rPr lang="en-US" dirty="0"/>
              <a:t>Slide 25</a:t>
            </a:r>
          </a:p>
        </p:txBody>
      </p:sp>
    </p:spTree>
    <p:extLst>
      <p:ext uri="{BB962C8B-B14F-4D97-AF65-F5344CB8AC3E}">
        <p14:creationId xmlns:p14="http://schemas.microsoft.com/office/powerpoint/2010/main" val="4045652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7" y="60888"/>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16" name="Content Placeholder 2"/>
          <p:cNvSpPr txBox="1">
            <a:spLocks/>
          </p:cNvSpPr>
          <p:nvPr/>
        </p:nvSpPr>
        <p:spPr>
          <a:xfrm>
            <a:off x="6280112" y="4793980"/>
            <a:ext cx="2994362" cy="3725514"/>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9300"/>
              </a:buClr>
            </a:pPr>
            <a:r>
              <a:rPr lang="en-US" dirty="0"/>
              <a:t>A method or strategy that has shown a </a:t>
            </a:r>
            <a:r>
              <a:rPr lang="en-US" b="1" dirty="0"/>
              <a:t>positive</a:t>
            </a:r>
            <a:r>
              <a:rPr lang="en-US" dirty="0"/>
              <a:t> result</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7" name="TextBox 6"/>
          <p:cNvSpPr txBox="1"/>
          <p:nvPr/>
        </p:nvSpPr>
        <p:spPr>
          <a:xfrm>
            <a:off x="3020330" y="4984811"/>
            <a:ext cx="3275581" cy="553998"/>
          </a:xfrm>
          <a:prstGeom prst="rect">
            <a:avLst/>
          </a:prstGeom>
          <a:noFill/>
        </p:spPr>
        <p:txBody>
          <a:bodyPr wrap="none" rtlCol="0">
            <a:spAutoFit/>
          </a:bodyPr>
          <a:lstStyle/>
          <a:p>
            <a:r>
              <a:rPr lang="en-US" sz="3000" dirty="0">
                <a:solidFill>
                  <a:schemeClr val="accent2"/>
                </a:solidFill>
              </a:rPr>
              <a:t>promising practice</a:t>
            </a:r>
          </a:p>
        </p:txBody>
      </p:sp>
      <p:sp>
        <p:nvSpPr>
          <p:cNvPr id="8" name="TextBox 7"/>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sp>
        <p:nvSpPr>
          <p:cNvPr id="4" name="Title 3" hidden="1">
            <a:extLst>
              <a:ext uri="{FF2B5EF4-FFF2-40B4-BE49-F238E27FC236}">
                <a16:creationId xmlns:a16="http://schemas.microsoft.com/office/drawing/2014/main" id="{E655A428-B2F1-44C9-9EE9-AB1A904B3BFB}"/>
              </a:ext>
            </a:extLst>
          </p:cNvPr>
          <p:cNvSpPr>
            <a:spLocks noGrp="1"/>
          </p:cNvSpPr>
          <p:nvPr>
            <p:ph type="title"/>
          </p:nvPr>
        </p:nvSpPr>
        <p:spPr/>
        <p:txBody>
          <a:bodyPr/>
          <a:lstStyle/>
          <a:p>
            <a:r>
              <a:rPr lang="en-US" dirty="0"/>
              <a:t>Slide 26</a:t>
            </a:r>
          </a:p>
        </p:txBody>
      </p:sp>
    </p:spTree>
    <p:extLst>
      <p:ext uri="{BB962C8B-B14F-4D97-AF65-F5344CB8AC3E}">
        <p14:creationId xmlns:p14="http://schemas.microsoft.com/office/powerpoint/2010/main" val="2531187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7" y="60888"/>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7" name="TextBox 6"/>
          <p:cNvSpPr txBox="1"/>
          <p:nvPr/>
        </p:nvSpPr>
        <p:spPr>
          <a:xfrm>
            <a:off x="3020330" y="4984811"/>
            <a:ext cx="3275581" cy="553998"/>
          </a:xfrm>
          <a:prstGeom prst="rect">
            <a:avLst/>
          </a:prstGeom>
          <a:noFill/>
        </p:spPr>
        <p:txBody>
          <a:bodyPr wrap="none" rtlCol="0">
            <a:spAutoFit/>
          </a:bodyPr>
          <a:lstStyle/>
          <a:p>
            <a:r>
              <a:rPr lang="en-US" sz="3000" dirty="0">
                <a:solidFill>
                  <a:schemeClr val="accent2"/>
                </a:solidFill>
              </a:rPr>
              <a:t>promising practice</a:t>
            </a:r>
          </a:p>
        </p:txBody>
      </p:sp>
      <p:sp>
        <p:nvSpPr>
          <p:cNvPr id="8" name="TextBox 7"/>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sp>
        <p:nvSpPr>
          <p:cNvPr id="9" name="TextBox 8"/>
          <p:cNvSpPr txBox="1"/>
          <p:nvPr/>
        </p:nvSpPr>
        <p:spPr>
          <a:xfrm>
            <a:off x="6497821" y="5137027"/>
            <a:ext cx="2812434" cy="1015663"/>
          </a:xfrm>
          <a:prstGeom prst="rect">
            <a:avLst/>
          </a:prstGeom>
          <a:noFill/>
        </p:spPr>
        <p:txBody>
          <a:bodyPr wrap="square" rtlCol="0">
            <a:spAutoFit/>
          </a:bodyPr>
          <a:lstStyle/>
          <a:p>
            <a:pPr algn="ctr"/>
            <a:r>
              <a:rPr lang="en-US" sz="3000" dirty="0">
                <a:solidFill>
                  <a:srgbClr val="FF0000"/>
                </a:solidFill>
              </a:rPr>
              <a:t>no or negative evidence</a:t>
            </a:r>
          </a:p>
        </p:txBody>
      </p:sp>
      <p:cxnSp>
        <p:nvCxnSpPr>
          <p:cNvPr id="5" name="Straight Connector 4">
            <a:extLst>
              <a:ext uri="{C183D7F6-B498-43B3-948B-1728B52AA6E4}">
                <adec:decorative xmlns:adec="http://schemas.microsoft.com/office/drawing/2017/decorative" val="1"/>
              </a:ext>
            </a:extLst>
          </p:cNvPr>
          <p:cNvCxnSpPr/>
          <p:nvPr/>
        </p:nvCxnSpPr>
        <p:spPr>
          <a:xfrm>
            <a:off x="6871060" y="4984811"/>
            <a:ext cx="2134395" cy="14436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C183D7F6-B498-43B3-948B-1728B52AA6E4}">
                <adec:decorative xmlns:adec="http://schemas.microsoft.com/office/drawing/2017/decorative" val="1"/>
              </a:ext>
            </a:extLst>
          </p:cNvPr>
          <p:cNvCxnSpPr/>
          <p:nvPr/>
        </p:nvCxnSpPr>
        <p:spPr>
          <a:xfrm flipH="1">
            <a:off x="6871060" y="4984811"/>
            <a:ext cx="2134395" cy="14436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itle 3" hidden="1">
            <a:extLst>
              <a:ext uri="{FF2B5EF4-FFF2-40B4-BE49-F238E27FC236}">
                <a16:creationId xmlns:a16="http://schemas.microsoft.com/office/drawing/2014/main" id="{1C7FFD62-2248-4FCC-8B96-4A2C19260658}"/>
              </a:ext>
            </a:extLst>
          </p:cNvPr>
          <p:cNvSpPr>
            <a:spLocks noGrp="1"/>
          </p:cNvSpPr>
          <p:nvPr>
            <p:ph type="title"/>
          </p:nvPr>
        </p:nvSpPr>
        <p:spPr/>
        <p:txBody>
          <a:bodyPr/>
          <a:lstStyle/>
          <a:p>
            <a:r>
              <a:rPr lang="en-US" dirty="0"/>
              <a:t>Slide 27</a:t>
            </a:r>
          </a:p>
        </p:txBody>
      </p:sp>
    </p:spTree>
    <p:extLst>
      <p:ext uri="{BB962C8B-B14F-4D97-AF65-F5344CB8AC3E}">
        <p14:creationId xmlns:p14="http://schemas.microsoft.com/office/powerpoint/2010/main" val="107012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7" y="60888"/>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7" name="TextBox 6"/>
          <p:cNvSpPr txBox="1"/>
          <p:nvPr/>
        </p:nvSpPr>
        <p:spPr>
          <a:xfrm>
            <a:off x="3020330" y="4984811"/>
            <a:ext cx="3275581" cy="553998"/>
          </a:xfrm>
          <a:prstGeom prst="rect">
            <a:avLst/>
          </a:prstGeom>
          <a:noFill/>
        </p:spPr>
        <p:txBody>
          <a:bodyPr wrap="none" rtlCol="0">
            <a:spAutoFit/>
          </a:bodyPr>
          <a:lstStyle/>
          <a:p>
            <a:r>
              <a:rPr lang="en-US" sz="3000" dirty="0">
                <a:solidFill>
                  <a:schemeClr val="accent2"/>
                </a:solidFill>
              </a:rPr>
              <a:t>promising practice</a:t>
            </a:r>
          </a:p>
        </p:txBody>
      </p:sp>
      <p:sp>
        <p:nvSpPr>
          <p:cNvPr id="8" name="TextBox 7"/>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sp>
        <p:nvSpPr>
          <p:cNvPr id="4" name="Title 3" hidden="1">
            <a:extLst>
              <a:ext uri="{FF2B5EF4-FFF2-40B4-BE49-F238E27FC236}">
                <a16:creationId xmlns:a16="http://schemas.microsoft.com/office/drawing/2014/main" id="{C6936C68-53B1-4AF4-B2FD-3CF649038EF7}"/>
              </a:ext>
            </a:extLst>
          </p:cNvPr>
          <p:cNvSpPr>
            <a:spLocks noGrp="1"/>
          </p:cNvSpPr>
          <p:nvPr>
            <p:ph type="title"/>
          </p:nvPr>
        </p:nvSpPr>
        <p:spPr/>
        <p:txBody>
          <a:bodyPr/>
          <a:lstStyle/>
          <a:p>
            <a:r>
              <a:rPr lang="en-US" dirty="0"/>
              <a:t>Slide 28</a:t>
            </a:r>
          </a:p>
        </p:txBody>
      </p:sp>
    </p:spTree>
    <p:extLst>
      <p:ext uri="{BB962C8B-B14F-4D97-AF65-F5344CB8AC3E}">
        <p14:creationId xmlns:p14="http://schemas.microsoft.com/office/powerpoint/2010/main" val="426073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3D4A4EE6-21B5-48C6-AF33-CFA7F78C6C17}"/>
              </a:ext>
            </a:extLst>
          </p:cNvPr>
          <p:cNvSpPr>
            <a:spLocks noGrp="1"/>
          </p:cNvSpPr>
          <p:nvPr>
            <p:ph type="title"/>
          </p:nvPr>
        </p:nvSpPr>
        <p:spPr/>
        <p:txBody>
          <a:bodyPr/>
          <a:lstStyle/>
          <a:p>
            <a:r>
              <a:rPr lang="en-US" dirty="0" err="1"/>
              <a:t>s;lide</a:t>
            </a:r>
            <a:r>
              <a:rPr lang="en-US" dirty="0"/>
              <a:t> 29</a:t>
            </a:r>
          </a:p>
        </p:txBody>
      </p:sp>
      <p:sp>
        <p:nvSpPr>
          <p:cNvPr id="3" name="Content Placeholder 2"/>
          <p:cNvSpPr>
            <a:spLocks noGrp="1"/>
          </p:cNvSpPr>
          <p:nvPr>
            <p:ph idx="1"/>
          </p:nvPr>
        </p:nvSpPr>
        <p:spPr/>
        <p:txBody>
          <a:bodyPr/>
          <a:lstStyle/>
          <a:p>
            <a:r>
              <a:rPr lang="en-US" dirty="0"/>
              <a:t>Look at the examples of different evidence-based practices. Is each an evidence-based intervention, an evidence-based strategy, or a promising practice?</a:t>
            </a:r>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#1</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2824459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CC95D1C1-8B14-4413-99E2-432898E3F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83CAB17D-2548-4997-A539-63D68606A1B7}"/>
              </a:ext>
            </a:extLst>
          </p:cNvPr>
          <p:cNvSpPr>
            <a:spLocks noGrp="1"/>
          </p:cNvSpPr>
          <p:nvPr>
            <p:ph type="title"/>
          </p:nvPr>
        </p:nvSpPr>
        <p:spPr/>
        <p:txBody>
          <a:bodyPr/>
          <a:lstStyle/>
          <a:p>
            <a:r>
              <a:rPr lang="en-US" dirty="0"/>
              <a:t>Slide 3</a:t>
            </a:r>
          </a:p>
        </p:txBody>
      </p:sp>
    </p:spTree>
    <p:extLst>
      <p:ext uri="{BB962C8B-B14F-4D97-AF65-F5344CB8AC3E}">
        <p14:creationId xmlns:p14="http://schemas.microsoft.com/office/powerpoint/2010/main" val="781812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8" y="87263"/>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8" name="TextBox 7"/>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sp>
        <p:nvSpPr>
          <p:cNvPr id="4" name="Rectangle 3"/>
          <p:cNvSpPr/>
          <p:nvPr/>
        </p:nvSpPr>
        <p:spPr>
          <a:xfrm>
            <a:off x="6454241" y="9437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9" name="Rectangle 8"/>
          <p:cNvSpPr/>
          <p:nvPr/>
        </p:nvSpPr>
        <p:spPr>
          <a:xfrm>
            <a:off x="6454241" y="1798677"/>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10" name="Rectangle 9"/>
          <p:cNvSpPr/>
          <p:nvPr/>
        </p:nvSpPr>
        <p:spPr>
          <a:xfrm>
            <a:off x="6454241"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sp>
        <p:nvSpPr>
          <p:cNvPr id="11" name="Rectangle 10"/>
          <p:cNvSpPr/>
          <p:nvPr/>
        </p:nvSpPr>
        <p:spPr>
          <a:xfrm>
            <a:off x="6454241"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sp>
        <p:nvSpPr>
          <p:cNvPr id="12" name="Rectangle 11"/>
          <p:cNvSpPr/>
          <p:nvPr/>
        </p:nvSpPr>
        <p:spPr>
          <a:xfrm>
            <a:off x="6454241" y="4730423"/>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sp>
        <p:nvSpPr>
          <p:cNvPr id="13" name="Rectangle 12"/>
          <p:cNvSpPr/>
          <p:nvPr/>
        </p:nvSpPr>
        <p:spPr>
          <a:xfrm>
            <a:off x="6454241" y="53449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14" name="TextBox 13"/>
          <p:cNvSpPr txBox="1"/>
          <p:nvPr/>
        </p:nvSpPr>
        <p:spPr>
          <a:xfrm>
            <a:off x="3020330" y="4984811"/>
            <a:ext cx="3275581" cy="553998"/>
          </a:xfrm>
          <a:prstGeom prst="rect">
            <a:avLst/>
          </a:prstGeom>
          <a:noFill/>
        </p:spPr>
        <p:txBody>
          <a:bodyPr wrap="none" rtlCol="0">
            <a:spAutoFit/>
          </a:bodyPr>
          <a:lstStyle/>
          <a:p>
            <a:r>
              <a:rPr lang="en-US" sz="3000" dirty="0">
                <a:solidFill>
                  <a:schemeClr val="accent2"/>
                </a:solidFill>
              </a:rPr>
              <a:t>promising practice</a:t>
            </a:r>
          </a:p>
        </p:txBody>
      </p:sp>
      <p:sp>
        <p:nvSpPr>
          <p:cNvPr id="16" name="Rectangle 15"/>
          <p:cNvSpPr/>
          <p:nvPr/>
        </p:nvSpPr>
        <p:spPr>
          <a:xfrm>
            <a:off x="6454241" y="61155"/>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sp>
        <p:nvSpPr>
          <p:cNvPr id="17" name="Rectangle 16"/>
          <p:cNvSpPr/>
          <p:nvPr/>
        </p:nvSpPr>
        <p:spPr>
          <a:xfrm>
            <a:off x="6454241" y="2968649"/>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sp>
        <p:nvSpPr>
          <p:cNvPr id="5" name="Title 4" hidden="1">
            <a:extLst>
              <a:ext uri="{FF2B5EF4-FFF2-40B4-BE49-F238E27FC236}">
                <a16:creationId xmlns:a16="http://schemas.microsoft.com/office/drawing/2014/main" id="{D5E32ABC-0835-4B2B-900E-AB5914829559}"/>
              </a:ext>
            </a:extLst>
          </p:cNvPr>
          <p:cNvSpPr>
            <a:spLocks noGrp="1"/>
          </p:cNvSpPr>
          <p:nvPr>
            <p:ph type="title"/>
          </p:nvPr>
        </p:nvSpPr>
        <p:spPr/>
        <p:txBody>
          <a:bodyPr/>
          <a:lstStyle/>
          <a:p>
            <a:r>
              <a:rPr lang="en-US" dirty="0"/>
              <a:t>Slide 30</a:t>
            </a:r>
          </a:p>
        </p:txBody>
      </p:sp>
    </p:spTree>
    <p:extLst>
      <p:ext uri="{BB962C8B-B14F-4D97-AF65-F5344CB8AC3E}">
        <p14:creationId xmlns:p14="http://schemas.microsoft.com/office/powerpoint/2010/main" val="360414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7FE647CD-3970-482E-B31F-C97ACF216275}"/>
              </a:ext>
            </a:extLst>
          </p:cNvPr>
          <p:cNvSpPr>
            <a:spLocks noGrp="1"/>
          </p:cNvSpPr>
          <p:nvPr>
            <p:ph type="title"/>
          </p:nvPr>
        </p:nvSpPr>
        <p:spPr/>
        <p:txBody>
          <a:bodyPr/>
          <a:lstStyle/>
          <a:p>
            <a:r>
              <a:rPr lang="en-US" dirty="0"/>
              <a:t>Slide 31</a:t>
            </a:r>
          </a:p>
        </p:txBody>
      </p:sp>
      <p:sp>
        <p:nvSpPr>
          <p:cNvPr id="3" name="Content Placeholder 2"/>
          <p:cNvSpPr>
            <a:spLocks noGrp="1"/>
          </p:cNvSpPr>
          <p:nvPr>
            <p:ph idx="1"/>
          </p:nvPr>
        </p:nvSpPr>
        <p:spPr/>
        <p:txBody>
          <a:bodyPr/>
          <a:lstStyle/>
          <a:p>
            <a:r>
              <a:rPr lang="en-US" dirty="0"/>
              <a:t>Look at the same examples of the evidence-based practices. How would you rate the evidence?</a:t>
            </a:r>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#2</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3670762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cii dbi graphic with just validated intervention program uncovered">
            <a:extLst>
              <a:ext uri="{FF2B5EF4-FFF2-40B4-BE49-F238E27FC236}">
                <a16:creationId xmlns:a16="http://schemas.microsoft.com/office/drawing/2014/main" id="{CB4317F2-E989-45FB-BCC0-BF019BB1C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31" y="447783"/>
            <a:ext cx="3190206" cy="5629701"/>
          </a:xfrm>
          <a:prstGeom prst="rect">
            <a:avLst/>
          </a:prstGeom>
        </p:spPr>
      </p:pic>
      <p:sp>
        <p:nvSpPr>
          <p:cNvPr id="3" name="TextBox 2"/>
          <p:cNvSpPr txBox="1"/>
          <p:nvPr/>
        </p:nvSpPr>
        <p:spPr>
          <a:xfrm>
            <a:off x="3997392" y="1612698"/>
            <a:ext cx="5236305" cy="553998"/>
          </a:xfrm>
          <a:prstGeom prst="rect">
            <a:avLst/>
          </a:prstGeom>
          <a:noFill/>
        </p:spPr>
        <p:txBody>
          <a:bodyPr wrap="none" rtlCol="0">
            <a:spAutoFit/>
          </a:bodyPr>
          <a:lstStyle/>
          <a:p>
            <a:r>
              <a:rPr lang="en-US" sz="3000" dirty="0">
                <a:solidFill>
                  <a:schemeClr val="accent6"/>
                </a:solidFill>
              </a:rPr>
              <a:t>1. evidence-based intervention</a:t>
            </a:r>
          </a:p>
        </p:txBody>
      </p:sp>
      <p:sp>
        <p:nvSpPr>
          <p:cNvPr id="4" name="TextBox 3"/>
          <p:cNvSpPr txBox="1"/>
          <p:nvPr/>
        </p:nvSpPr>
        <p:spPr>
          <a:xfrm>
            <a:off x="3997392" y="2028674"/>
            <a:ext cx="4530151" cy="553998"/>
          </a:xfrm>
          <a:prstGeom prst="rect">
            <a:avLst/>
          </a:prstGeom>
          <a:noFill/>
        </p:spPr>
        <p:txBody>
          <a:bodyPr wrap="none" rtlCol="0">
            <a:spAutoFit/>
          </a:bodyPr>
          <a:lstStyle/>
          <a:p>
            <a:r>
              <a:rPr lang="en-US" sz="3000" dirty="0">
                <a:solidFill>
                  <a:schemeClr val="accent4"/>
                </a:solidFill>
              </a:rPr>
              <a:t>2. evidence-based strategy</a:t>
            </a:r>
          </a:p>
        </p:txBody>
      </p:sp>
      <p:sp>
        <p:nvSpPr>
          <p:cNvPr id="5" name="Rectangle 4"/>
          <p:cNvSpPr/>
          <p:nvPr/>
        </p:nvSpPr>
        <p:spPr>
          <a:xfrm>
            <a:off x="4087091" y="6117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6" name="Rectangle 5">
            <a:extLst>
              <a:ext uri="{C183D7F6-B498-43B3-948B-1728B52AA6E4}">
                <adec:decorative xmlns:adec="http://schemas.microsoft.com/office/drawing/2017/decorative" val="1"/>
              </a:ext>
            </a:extLst>
          </p:cNvPr>
          <p:cNvSpPr/>
          <p:nvPr/>
        </p:nvSpPr>
        <p:spPr>
          <a:xfrm>
            <a:off x="88912" y="1451154"/>
            <a:ext cx="3530588" cy="462633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DE8AB8F7-0F72-4C3D-9AF4-2FEAFF6F00E0}"/>
              </a:ext>
            </a:extLst>
          </p:cNvPr>
          <p:cNvSpPr>
            <a:spLocks noGrp="1"/>
          </p:cNvSpPr>
          <p:nvPr>
            <p:ph type="title"/>
          </p:nvPr>
        </p:nvSpPr>
        <p:spPr/>
        <p:txBody>
          <a:bodyPr/>
          <a:lstStyle/>
          <a:p>
            <a:r>
              <a:rPr lang="en-US" dirty="0"/>
              <a:t>Slide 32</a:t>
            </a:r>
          </a:p>
        </p:txBody>
      </p:sp>
    </p:spTree>
    <p:extLst>
      <p:ext uri="{BB962C8B-B14F-4D97-AF65-F5344CB8AC3E}">
        <p14:creationId xmlns:p14="http://schemas.microsoft.com/office/powerpoint/2010/main" val="394530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1’s Checklist:</a:t>
            </a:r>
            <a:br>
              <a:rPr lang="en-US" dirty="0"/>
            </a:br>
            <a:r>
              <a:rPr lang="en-US" dirty="0"/>
              <a:t>What are the forms of evidence-based practices in intensive intervention?</a:t>
            </a:r>
          </a:p>
        </p:txBody>
      </p:sp>
      <p:sp>
        <p:nvSpPr>
          <p:cNvPr id="3" name="Content Placeholder 2"/>
          <p:cNvSpPr>
            <a:spLocks noGrp="1"/>
          </p:cNvSpPr>
          <p:nvPr>
            <p:ph idx="1"/>
          </p:nvPr>
        </p:nvSpPr>
        <p:spPr>
          <a:xfrm>
            <a:off x="228600" y="1794294"/>
            <a:ext cx="8686800" cy="4290371"/>
          </a:xfrm>
        </p:spPr>
        <p:txBody>
          <a:bodyPr/>
          <a:lstStyle/>
          <a:p>
            <a:pPr marL="342900" indent="-342900">
              <a:buFont typeface="Wingdings" charset="2"/>
              <a:buChar char="q"/>
            </a:pPr>
            <a:r>
              <a:rPr lang="en-US" dirty="0"/>
              <a:t>Define evidence-based practices</a:t>
            </a:r>
          </a:p>
          <a:p>
            <a:pPr marL="342900" indent="-342900">
              <a:buFont typeface="Wingdings" charset="2"/>
              <a:buChar char="q"/>
            </a:pPr>
            <a:r>
              <a:rPr lang="en-US" dirty="0"/>
              <a:t>Identify the differences among evidence-based interventions, evidence-based strategies, and promising practices</a:t>
            </a:r>
          </a:p>
        </p:txBody>
      </p:sp>
    </p:spTree>
    <p:extLst>
      <p:ext uri="{BB962C8B-B14F-4D97-AF65-F5344CB8AC3E}">
        <p14:creationId xmlns:p14="http://schemas.microsoft.com/office/powerpoint/2010/main" val="3337408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015" y="228600"/>
            <a:ext cx="7561385" cy="731520"/>
          </a:xfrm>
        </p:spPr>
        <p:txBody>
          <a:bodyPr/>
          <a:lstStyle/>
          <a:p>
            <a:r>
              <a:rPr lang="en-US" dirty="0"/>
              <a:t>Discussion Board</a:t>
            </a:r>
          </a:p>
        </p:txBody>
      </p:sp>
      <p:sp>
        <p:nvSpPr>
          <p:cNvPr id="3" name="Content Placeholder 2"/>
          <p:cNvSpPr>
            <a:spLocks noGrp="1"/>
          </p:cNvSpPr>
          <p:nvPr>
            <p:ph idx="1"/>
          </p:nvPr>
        </p:nvSpPr>
        <p:spPr/>
        <p:txBody>
          <a:bodyPr/>
          <a:lstStyle/>
          <a:p>
            <a:r>
              <a:rPr lang="en-US" dirty="0"/>
              <a:t>Share an example of an evidence-based intervention or strategy that you find useful in </a:t>
            </a:r>
            <a:r>
              <a:rPr lang="en-US"/>
              <a:t>the classroom.</a:t>
            </a:r>
            <a:endParaRPr lang="en-US" dirty="0"/>
          </a:p>
        </p:txBody>
      </p:sp>
      <p:pic>
        <p:nvPicPr>
          <p:cNvPr id="5" name="Picture 4" descr="discussion icon">
            <a:extLst>
              <a:ext uri="{FF2B5EF4-FFF2-40B4-BE49-F238E27FC236}">
                <a16:creationId xmlns:a16="http://schemas.microsoft.com/office/drawing/2014/main" id="{0E2C2CC4-ADF6-E344-AD03-98C1D820EE3A}"/>
              </a:ext>
            </a:extLst>
          </p:cNvPr>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698675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2</a:t>
            </a:r>
          </a:p>
        </p:txBody>
      </p:sp>
      <p:sp>
        <p:nvSpPr>
          <p:cNvPr id="3" name="Title 2" hidden="1">
            <a:extLst>
              <a:ext uri="{FF2B5EF4-FFF2-40B4-BE49-F238E27FC236}">
                <a16:creationId xmlns:a16="http://schemas.microsoft.com/office/drawing/2014/main" id="{BC26ACDE-A0B4-4FAC-A954-6DC5000998DD}"/>
              </a:ext>
            </a:extLst>
          </p:cNvPr>
          <p:cNvSpPr>
            <a:spLocks noGrp="1"/>
          </p:cNvSpPr>
          <p:nvPr>
            <p:ph type="title"/>
          </p:nvPr>
        </p:nvSpPr>
        <p:spPr/>
        <p:txBody>
          <a:bodyPr/>
          <a:lstStyle/>
          <a:p>
            <a:r>
              <a:rPr lang="en-US" dirty="0"/>
              <a:t>Slide 35</a:t>
            </a:r>
          </a:p>
        </p:txBody>
      </p:sp>
    </p:spTree>
    <p:extLst>
      <p:ext uri="{BB962C8B-B14F-4D97-AF65-F5344CB8AC3E}">
        <p14:creationId xmlns:p14="http://schemas.microsoft.com/office/powerpoint/2010/main" val="528741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Where do you locate evidence-based practices?</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3, Part 2</a:t>
            </a:r>
          </a:p>
          <a:p>
            <a:endParaRPr lang="en-US" sz="2400" dirty="0"/>
          </a:p>
        </p:txBody>
      </p:sp>
    </p:spTree>
    <p:extLst>
      <p:ext uri="{BB962C8B-B14F-4D97-AF65-F5344CB8AC3E}">
        <p14:creationId xmlns:p14="http://schemas.microsoft.com/office/powerpoint/2010/main" val="3037003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2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Several methods for locating evidence-based practices</a:t>
            </a:r>
          </a:p>
          <a:p>
            <a:pPr marL="457200" indent="-457200">
              <a:buClr>
                <a:srgbClr val="FF9300"/>
              </a:buClr>
              <a:buAutoNum type="arabicPeriod"/>
            </a:pPr>
            <a:r>
              <a:rPr lang="en-US" dirty="0"/>
              <a:t>How to understand what constitutes “evidence”</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1088602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5179979" cy="731520"/>
          </a:xfrm>
        </p:spPr>
        <p:txBody>
          <a:bodyPr/>
          <a:lstStyle/>
          <a:p>
            <a:r>
              <a:rPr lang="en-US"/>
              <a:t>Where Are We?</a:t>
            </a:r>
          </a:p>
        </p:txBody>
      </p:sp>
      <p:sp>
        <p:nvSpPr>
          <p:cNvPr id="9" name="Left Arrow 8" descr="arrow pointing to validated intervention program"/>
          <p:cNvSpPr/>
          <p:nvPr/>
        </p:nvSpPr>
        <p:spPr>
          <a:xfrm rot="20125545">
            <a:off x="5223340" y="475205"/>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331309CE-E7B1-4228-8E8D-2F4B83F01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232" y="440897"/>
            <a:ext cx="3190207" cy="5629701"/>
          </a:xfrm>
          <a:prstGeom prst="rect">
            <a:avLst/>
          </a:prstGeom>
        </p:spPr>
      </p:pic>
    </p:spTree>
    <p:extLst>
      <p:ext uri="{BB962C8B-B14F-4D97-AF65-F5344CB8AC3E}">
        <p14:creationId xmlns:p14="http://schemas.microsoft.com/office/powerpoint/2010/main" val="2128771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7" y="60888"/>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7" name="TextBox 6"/>
          <p:cNvSpPr txBox="1"/>
          <p:nvPr/>
        </p:nvSpPr>
        <p:spPr>
          <a:xfrm>
            <a:off x="3020330" y="4984811"/>
            <a:ext cx="3275581" cy="553998"/>
          </a:xfrm>
          <a:prstGeom prst="rect">
            <a:avLst/>
          </a:prstGeom>
          <a:noFill/>
        </p:spPr>
        <p:txBody>
          <a:bodyPr wrap="none" rtlCol="0">
            <a:spAutoFit/>
          </a:bodyPr>
          <a:lstStyle/>
          <a:p>
            <a:r>
              <a:rPr lang="en-US" sz="3000" dirty="0">
                <a:solidFill>
                  <a:schemeClr val="accent2"/>
                </a:solidFill>
              </a:rPr>
              <a:t>promising practice</a:t>
            </a:r>
          </a:p>
        </p:txBody>
      </p:sp>
      <p:sp>
        <p:nvSpPr>
          <p:cNvPr id="8" name="TextBox 7"/>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pic>
        <p:nvPicPr>
          <p:cNvPr id="9" name="Picture 8" descr="open book icon"/>
          <p:cNvPicPr>
            <a:picLocks noChangeAspect="1"/>
          </p:cNvPicPr>
          <p:nvPr/>
        </p:nvPicPr>
        <p:blipFill>
          <a:blip r:embed="rId3"/>
          <a:stretch>
            <a:fillRect/>
          </a:stretch>
        </p:blipFill>
        <p:spPr>
          <a:xfrm flipH="1">
            <a:off x="6295911" y="60888"/>
            <a:ext cx="2567120" cy="1841066"/>
          </a:xfrm>
          <a:prstGeom prst="rect">
            <a:avLst/>
          </a:prstGeom>
        </p:spPr>
      </p:pic>
      <p:pic>
        <p:nvPicPr>
          <p:cNvPr id="10" name="Picture 9" descr="laptop icon"/>
          <p:cNvPicPr>
            <a:picLocks noChangeAspect="1"/>
          </p:cNvPicPr>
          <p:nvPr/>
        </p:nvPicPr>
        <p:blipFill>
          <a:blip r:embed="rId4"/>
          <a:stretch>
            <a:fillRect/>
          </a:stretch>
        </p:blipFill>
        <p:spPr>
          <a:xfrm>
            <a:off x="6314656" y="1966262"/>
            <a:ext cx="2529629" cy="2132708"/>
          </a:xfrm>
          <a:prstGeom prst="rect">
            <a:avLst/>
          </a:prstGeom>
        </p:spPr>
      </p:pic>
      <p:pic>
        <p:nvPicPr>
          <p:cNvPr id="11" name="Picture 10" descr="megaphone icon"/>
          <p:cNvPicPr>
            <a:picLocks noChangeAspect="1"/>
          </p:cNvPicPr>
          <p:nvPr/>
        </p:nvPicPr>
        <p:blipFill>
          <a:blip r:embed="rId5"/>
          <a:stretch>
            <a:fillRect/>
          </a:stretch>
        </p:blipFill>
        <p:spPr>
          <a:xfrm>
            <a:off x="6415368" y="4229665"/>
            <a:ext cx="2428917" cy="2132708"/>
          </a:xfrm>
          <a:prstGeom prst="rect">
            <a:avLst/>
          </a:prstGeom>
        </p:spPr>
      </p:pic>
      <p:sp>
        <p:nvSpPr>
          <p:cNvPr id="4" name="Title 3" hidden="1">
            <a:extLst>
              <a:ext uri="{FF2B5EF4-FFF2-40B4-BE49-F238E27FC236}">
                <a16:creationId xmlns:a16="http://schemas.microsoft.com/office/drawing/2014/main" id="{E0861021-77EE-4B56-8599-3C0676565425}"/>
              </a:ext>
            </a:extLst>
          </p:cNvPr>
          <p:cNvSpPr>
            <a:spLocks noGrp="1"/>
          </p:cNvSpPr>
          <p:nvPr>
            <p:ph type="title"/>
          </p:nvPr>
        </p:nvSpPr>
        <p:spPr/>
        <p:txBody>
          <a:bodyPr/>
          <a:lstStyle/>
          <a:p>
            <a:r>
              <a:rPr lang="en-US" dirty="0"/>
              <a:t>Slide 39</a:t>
            </a:r>
          </a:p>
        </p:txBody>
      </p:sp>
    </p:spTree>
    <p:extLst>
      <p:ext uri="{BB962C8B-B14F-4D97-AF65-F5344CB8AC3E}">
        <p14:creationId xmlns:p14="http://schemas.microsoft.com/office/powerpoint/2010/main" val="6237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Objectives</a:t>
            </a:r>
          </a:p>
        </p:txBody>
      </p:sp>
      <p:sp>
        <p:nvSpPr>
          <p:cNvPr id="3" name="Content Placeholder 2"/>
          <p:cNvSpPr>
            <a:spLocks noGrp="1"/>
          </p:cNvSpPr>
          <p:nvPr>
            <p:ph idx="1"/>
          </p:nvPr>
        </p:nvSpPr>
        <p:spPr/>
        <p:txBody>
          <a:bodyPr>
            <a:normAutofit/>
          </a:bodyPr>
          <a:lstStyle/>
          <a:p>
            <a:pPr>
              <a:buClr>
                <a:srgbClr val="FF9300"/>
              </a:buClr>
            </a:pPr>
            <a:r>
              <a:rPr lang="en-US" dirty="0"/>
              <a:t>PART 1: What are the forms of evidence-based practices in intensive intervention?</a:t>
            </a:r>
          </a:p>
          <a:p>
            <a:pPr>
              <a:buClr>
                <a:srgbClr val="FF9300"/>
              </a:buClr>
            </a:pPr>
            <a:endParaRPr lang="en-US" dirty="0"/>
          </a:p>
          <a:p>
            <a:pPr>
              <a:buClr>
                <a:srgbClr val="FF9300"/>
              </a:buClr>
            </a:pPr>
            <a:r>
              <a:rPr lang="en-US" dirty="0"/>
              <a:t>PART 2: Where do you locate evidence-based practices?</a:t>
            </a:r>
          </a:p>
          <a:p>
            <a:pPr>
              <a:buClr>
                <a:srgbClr val="FF9300"/>
              </a:buClr>
            </a:pPr>
            <a:endParaRPr lang="en-US" dirty="0"/>
          </a:p>
          <a:p>
            <a:pPr>
              <a:buClr>
                <a:srgbClr val="FF9300"/>
              </a:buClr>
            </a:pPr>
            <a:r>
              <a:rPr lang="en-US" dirty="0"/>
              <a:t>PART 3: How do you determine the instructional platform for intensive intervention?</a:t>
            </a:r>
          </a:p>
        </p:txBody>
      </p:sp>
    </p:spTree>
    <p:extLst>
      <p:ext uri="{BB962C8B-B14F-4D97-AF65-F5344CB8AC3E}">
        <p14:creationId xmlns:p14="http://schemas.microsoft.com/office/powerpoint/2010/main" val="810044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en book icon"/>
          <p:cNvPicPr>
            <a:picLocks noChangeAspect="1"/>
          </p:cNvPicPr>
          <p:nvPr/>
        </p:nvPicPr>
        <p:blipFill>
          <a:blip r:embed="rId2"/>
          <a:stretch>
            <a:fillRect/>
          </a:stretch>
        </p:blipFill>
        <p:spPr>
          <a:xfrm flipH="1">
            <a:off x="158348" y="102451"/>
            <a:ext cx="2567120" cy="1841066"/>
          </a:xfrm>
          <a:prstGeom prst="rect">
            <a:avLst/>
          </a:prstGeom>
        </p:spPr>
      </p:pic>
      <p:sp>
        <p:nvSpPr>
          <p:cNvPr id="4" name="Title 3"/>
          <p:cNvSpPr>
            <a:spLocks noGrp="1"/>
          </p:cNvSpPr>
          <p:nvPr>
            <p:ph type="title"/>
          </p:nvPr>
        </p:nvSpPr>
        <p:spPr>
          <a:xfrm>
            <a:off x="2958352" y="228600"/>
            <a:ext cx="5957047" cy="731520"/>
          </a:xfrm>
        </p:spPr>
        <p:txBody>
          <a:bodyPr/>
          <a:lstStyle/>
          <a:p>
            <a:r>
              <a:rPr lang="en-US" dirty="0"/>
              <a:t>Journals or Books</a:t>
            </a:r>
          </a:p>
        </p:txBody>
      </p:sp>
      <p:sp>
        <p:nvSpPr>
          <p:cNvPr id="5" name="Content Placeholder 4"/>
          <p:cNvSpPr>
            <a:spLocks noGrp="1"/>
          </p:cNvSpPr>
          <p:nvPr>
            <p:ph idx="1"/>
          </p:nvPr>
        </p:nvSpPr>
        <p:spPr>
          <a:xfrm>
            <a:off x="228600" y="1943516"/>
            <a:ext cx="8686800" cy="4141149"/>
          </a:xfrm>
        </p:spPr>
        <p:txBody>
          <a:bodyPr/>
          <a:lstStyle/>
          <a:p>
            <a:r>
              <a:rPr lang="en-US" i="1" dirty="0"/>
              <a:t>Exceptional Children</a:t>
            </a:r>
          </a:p>
          <a:p>
            <a:r>
              <a:rPr lang="en-US" i="1" dirty="0"/>
              <a:t>Intervention in School and Clinic</a:t>
            </a:r>
          </a:p>
          <a:p>
            <a:r>
              <a:rPr lang="en-US" i="1" dirty="0"/>
              <a:t>Journal of Educational Psychology</a:t>
            </a:r>
          </a:p>
          <a:p>
            <a:r>
              <a:rPr lang="en-US" i="1" dirty="0"/>
              <a:t>Journal of Learning Disabilities</a:t>
            </a:r>
          </a:p>
          <a:p>
            <a:r>
              <a:rPr lang="en-US" i="1" dirty="0"/>
              <a:t>Learning and Individual Differences</a:t>
            </a:r>
          </a:p>
          <a:p>
            <a:r>
              <a:rPr lang="en-US" i="1" dirty="0"/>
              <a:t>Learning Disability Quarterly</a:t>
            </a:r>
          </a:p>
          <a:p>
            <a:r>
              <a:rPr lang="en-US" i="1" dirty="0"/>
              <a:t>Learning Disabilities Research and Practice</a:t>
            </a:r>
          </a:p>
          <a:p>
            <a:r>
              <a:rPr lang="en-US" i="1" dirty="0"/>
              <a:t>Teaching Exceptional Children</a:t>
            </a:r>
          </a:p>
        </p:txBody>
      </p:sp>
    </p:spTree>
    <p:extLst>
      <p:ext uri="{BB962C8B-B14F-4D97-AF65-F5344CB8AC3E}">
        <p14:creationId xmlns:p14="http://schemas.microsoft.com/office/powerpoint/2010/main" val="541642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58352" y="228600"/>
            <a:ext cx="5957047" cy="731520"/>
          </a:xfrm>
        </p:spPr>
        <p:txBody>
          <a:bodyPr/>
          <a:lstStyle/>
          <a:p>
            <a:r>
              <a:rPr lang="en-US"/>
              <a:t>Websites</a:t>
            </a:r>
            <a:endParaRPr lang="en-US" dirty="0"/>
          </a:p>
        </p:txBody>
      </p:sp>
      <p:pic>
        <p:nvPicPr>
          <p:cNvPr id="6" name="Picture 5" descr="laptop icon"/>
          <p:cNvPicPr>
            <a:picLocks noChangeAspect="1"/>
          </p:cNvPicPr>
          <p:nvPr/>
        </p:nvPicPr>
        <p:blipFill>
          <a:blip r:embed="rId2"/>
          <a:stretch>
            <a:fillRect/>
          </a:stretch>
        </p:blipFill>
        <p:spPr>
          <a:xfrm>
            <a:off x="228601" y="228600"/>
            <a:ext cx="1855482" cy="1564341"/>
          </a:xfrm>
          <a:prstGeom prst="rect">
            <a:avLst/>
          </a:prstGeom>
        </p:spPr>
      </p:pic>
      <p:sp>
        <p:nvSpPr>
          <p:cNvPr id="7" name="Title 3"/>
          <p:cNvSpPr txBox="1">
            <a:spLocks/>
          </p:cNvSpPr>
          <p:nvPr/>
        </p:nvSpPr>
        <p:spPr>
          <a:xfrm>
            <a:off x="3186953" y="793276"/>
            <a:ext cx="5957047"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b="0" dirty="0" err="1">
                <a:solidFill>
                  <a:schemeClr val="bg1"/>
                </a:solidFill>
              </a:rPr>
              <a:t>ies.ed.gov</a:t>
            </a:r>
            <a:r>
              <a:rPr lang="en-US" b="0" dirty="0">
                <a:solidFill>
                  <a:schemeClr val="bg1"/>
                </a:solidFill>
              </a:rPr>
              <a:t>/</a:t>
            </a:r>
            <a:r>
              <a:rPr lang="en-US" b="0" dirty="0" err="1">
                <a:solidFill>
                  <a:schemeClr val="bg1"/>
                </a:solidFill>
              </a:rPr>
              <a:t>ncee</a:t>
            </a:r>
            <a:r>
              <a:rPr lang="en-US" b="0" dirty="0">
                <a:solidFill>
                  <a:schemeClr val="bg1"/>
                </a:solidFill>
              </a:rPr>
              <a:t>/</a:t>
            </a:r>
            <a:r>
              <a:rPr lang="en-US" b="0" dirty="0" err="1">
                <a:solidFill>
                  <a:schemeClr val="bg1"/>
                </a:solidFill>
              </a:rPr>
              <a:t>wwc</a:t>
            </a:r>
            <a:r>
              <a:rPr lang="en-US" b="0" dirty="0">
                <a:solidFill>
                  <a:schemeClr val="bg1"/>
                </a:solidFill>
              </a:rPr>
              <a:t>/</a:t>
            </a:r>
          </a:p>
        </p:txBody>
      </p:sp>
      <p:pic>
        <p:nvPicPr>
          <p:cNvPr id="8" name="Picture 7" descr="screenshot of ies wwc website"/>
          <p:cNvPicPr>
            <a:picLocks noChangeAspect="1"/>
          </p:cNvPicPr>
          <p:nvPr/>
        </p:nvPicPr>
        <p:blipFill>
          <a:blip r:embed="rId3"/>
          <a:stretch>
            <a:fillRect/>
          </a:stretch>
        </p:blipFill>
        <p:spPr>
          <a:xfrm>
            <a:off x="1559858" y="1792941"/>
            <a:ext cx="6185648" cy="4457783"/>
          </a:xfrm>
          <a:prstGeom prst="rect">
            <a:avLst/>
          </a:prstGeom>
        </p:spPr>
      </p:pic>
    </p:spTree>
    <p:extLst>
      <p:ext uri="{BB962C8B-B14F-4D97-AF65-F5344CB8AC3E}">
        <p14:creationId xmlns:p14="http://schemas.microsoft.com/office/powerpoint/2010/main" val="3103347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58352" y="228600"/>
            <a:ext cx="5957047" cy="731520"/>
          </a:xfrm>
        </p:spPr>
        <p:txBody>
          <a:bodyPr/>
          <a:lstStyle/>
          <a:p>
            <a:r>
              <a:rPr lang="en-US"/>
              <a:t>Websites</a:t>
            </a:r>
            <a:endParaRPr lang="en-US" dirty="0"/>
          </a:p>
        </p:txBody>
      </p:sp>
      <p:pic>
        <p:nvPicPr>
          <p:cNvPr id="6" name="Picture 5" descr="laptop icon"/>
          <p:cNvPicPr>
            <a:picLocks noChangeAspect="1"/>
          </p:cNvPicPr>
          <p:nvPr/>
        </p:nvPicPr>
        <p:blipFill>
          <a:blip r:embed="rId2"/>
          <a:stretch>
            <a:fillRect/>
          </a:stretch>
        </p:blipFill>
        <p:spPr>
          <a:xfrm>
            <a:off x="228601" y="228600"/>
            <a:ext cx="1855482" cy="1564341"/>
          </a:xfrm>
          <a:prstGeom prst="rect">
            <a:avLst/>
          </a:prstGeom>
        </p:spPr>
      </p:pic>
      <p:sp>
        <p:nvSpPr>
          <p:cNvPr id="7" name="Title 3"/>
          <p:cNvSpPr txBox="1">
            <a:spLocks/>
          </p:cNvSpPr>
          <p:nvPr/>
        </p:nvSpPr>
        <p:spPr>
          <a:xfrm>
            <a:off x="3186953" y="793276"/>
            <a:ext cx="5957047"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b="0" dirty="0" err="1">
                <a:solidFill>
                  <a:schemeClr val="bg1"/>
                </a:solidFill>
              </a:rPr>
              <a:t>www.evidenceforessa.org</a:t>
            </a:r>
            <a:endParaRPr lang="en-US" b="0" dirty="0">
              <a:solidFill>
                <a:schemeClr val="bg1"/>
              </a:solidFill>
            </a:endParaRPr>
          </a:p>
        </p:txBody>
      </p:sp>
      <p:pic>
        <p:nvPicPr>
          <p:cNvPr id="9" name="Picture 8" descr="screenshot of ecidence for essa websit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3275" y="1870717"/>
            <a:ext cx="5335128" cy="4899358"/>
          </a:xfrm>
          <a:prstGeom prst="rect">
            <a:avLst/>
          </a:prstGeom>
        </p:spPr>
      </p:pic>
    </p:spTree>
    <p:extLst>
      <p:ext uri="{BB962C8B-B14F-4D97-AF65-F5344CB8AC3E}">
        <p14:creationId xmlns:p14="http://schemas.microsoft.com/office/powerpoint/2010/main" val="4244673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58352" y="228600"/>
            <a:ext cx="5957047" cy="731520"/>
          </a:xfrm>
        </p:spPr>
        <p:txBody>
          <a:bodyPr/>
          <a:lstStyle/>
          <a:p>
            <a:r>
              <a:rPr lang="en-US"/>
              <a:t>Websites</a:t>
            </a:r>
            <a:endParaRPr lang="en-US" dirty="0"/>
          </a:p>
        </p:txBody>
      </p:sp>
      <p:pic>
        <p:nvPicPr>
          <p:cNvPr id="6" name="Picture 5" descr="laptop icon"/>
          <p:cNvPicPr>
            <a:picLocks noChangeAspect="1"/>
          </p:cNvPicPr>
          <p:nvPr/>
        </p:nvPicPr>
        <p:blipFill>
          <a:blip r:embed="rId2"/>
          <a:stretch>
            <a:fillRect/>
          </a:stretch>
        </p:blipFill>
        <p:spPr>
          <a:xfrm>
            <a:off x="228601" y="228600"/>
            <a:ext cx="1855482" cy="1564341"/>
          </a:xfrm>
          <a:prstGeom prst="rect">
            <a:avLst/>
          </a:prstGeom>
        </p:spPr>
      </p:pic>
      <p:sp>
        <p:nvSpPr>
          <p:cNvPr id="7" name="Title 3"/>
          <p:cNvSpPr txBox="1">
            <a:spLocks/>
          </p:cNvSpPr>
          <p:nvPr/>
        </p:nvSpPr>
        <p:spPr>
          <a:xfrm>
            <a:off x="3186953" y="793276"/>
            <a:ext cx="5957047"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b="0" dirty="0" err="1">
                <a:solidFill>
                  <a:schemeClr val="bg1"/>
                </a:solidFill>
              </a:rPr>
              <a:t>teachingld.org</a:t>
            </a:r>
            <a:endParaRPr lang="en-US" b="0" dirty="0">
              <a:solidFill>
                <a:schemeClr val="bg1"/>
              </a:solidFill>
            </a:endParaRPr>
          </a:p>
        </p:txBody>
      </p:sp>
      <p:pic>
        <p:nvPicPr>
          <p:cNvPr id="9" name="Picture 8" descr="screenshot of teaching LD websit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4421" y="1792941"/>
            <a:ext cx="6123659" cy="4768528"/>
          </a:xfrm>
          <a:prstGeom prst="rect">
            <a:avLst/>
          </a:prstGeom>
        </p:spPr>
      </p:pic>
    </p:spTree>
    <p:extLst>
      <p:ext uri="{BB962C8B-B14F-4D97-AF65-F5344CB8AC3E}">
        <p14:creationId xmlns:p14="http://schemas.microsoft.com/office/powerpoint/2010/main" val="695035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58352" y="228600"/>
            <a:ext cx="5957047" cy="731520"/>
          </a:xfrm>
        </p:spPr>
        <p:txBody>
          <a:bodyPr/>
          <a:lstStyle/>
          <a:p>
            <a:r>
              <a:rPr lang="en-US"/>
              <a:t>Websites</a:t>
            </a:r>
            <a:endParaRPr lang="en-US" dirty="0"/>
          </a:p>
        </p:txBody>
      </p:sp>
      <p:pic>
        <p:nvPicPr>
          <p:cNvPr id="6" name="Picture 5" descr="laptop icon"/>
          <p:cNvPicPr>
            <a:picLocks noChangeAspect="1"/>
          </p:cNvPicPr>
          <p:nvPr/>
        </p:nvPicPr>
        <p:blipFill>
          <a:blip r:embed="rId2"/>
          <a:stretch>
            <a:fillRect/>
          </a:stretch>
        </p:blipFill>
        <p:spPr>
          <a:xfrm>
            <a:off x="228601" y="228600"/>
            <a:ext cx="1855482" cy="1564341"/>
          </a:xfrm>
          <a:prstGeom prst="rect">
            <a:avLst/>
          </a:prstGeom>
        </p:spPr>
      </p:pic>
      <p:sp>
        <p:nvSpPr>
          <p:cNvPr id="7" name="Title 3"/>
          <p:cNvSpPr txBox="1">
            <a:spLocks/>
          </p:cNvSpPr>
          <p:nvPr/>
        </p:nvSpPr>
        <p:spPr>
          <a:xfrm>
            <a:off x="3186953" y="793276"/>
            <a:ext cx="5957047"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b="0" dirty="0" err="1">
                <a:solidFill>
                  <a:schemeClr val="bg1"/>
                </a:solidFill>
              </a:rPr>
              <a:t>ebi.missouri.edu</a:t>
            </a:r>
            <a:endParaRPr lang="en-US" b="0" dirty="0">
              <a:solidFill>
                <a:schemeClr val="bg1"/>
              </a:solidFill>
            </a:endParaRPr>
          </a:p>
        </p:txBody>
      </p:sp>
      <p:pic>
        <p:nvPicPr>
          <p:cNvPr id="2" name="Picture 1" descr="screenshot of university of missouri ebi network website"/>
          <p:cNvPicPr>
            <a:picLocks noChangeAspect="1"/>
          </p:cNvPicPr>
          <p:nvPr/>
        </p:nvPicPr>
        <p:blipFill>
          <a:blip r:embed="rId3"/>
          <a:stretch>
            <a:fillRect/>
          </a:stretch>
        </p:blipFill>
        <p:spPr>
          <a:xfrm>
            <a:off x="1354014" y="1792941"/>
            <a:ext cx="6664569" cy="4316292"/>
          </a:xfrm>
          <a:prstGeom prst="rect">
            <a:avLst/>
          </a:prstGeom>
        </p:spPr>
      </p:pic>
    </p:spTree>
    <p:extLst>
      <p:ext uri="{BB962C8B-B14F-4D97-AF65-F5344CB8AC3E}">
        <p14:creationId xmlns:p14="http://schemas.microsoft.com/office/powerpoint/2010/main" val="3922614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58352" y="228600"/>
            <a:ext cx="5957047" cy="731520"/>
          </a:xfrm>
        </p:spPr>
        <p:txBody>
          <a:bodyPr/>
          <a:lstStyle/>
          <a:p>
            <a:r>
              <a:rPr lang="en-US"/>
              <a:t>Websites</a:t>
            </a:r>
            <a:endParaRPr lang="en-US" dirty="0"/>
          </a:p>
        </p:txBody>
      </p:sp>
      <p:pic>
        <p:nvPicPr>
          <p:cNvPr id="6" name="Picture 5" descr="laptop icon"/>
          <p:cNvPicPr>
            <a:picLocks noChangeAspect="1"/>
          </p:cNvPicPr>
          <p:nvPr/>
        </p:nvPicPr>
        <p:blipFill>
          <a:blip r:embed="rId2"/>
          <a:stretch>
            <a:fillRect/>
          </a:stretch>
        </p:blipFill>
        <p:spPr>
          <a:xfrm>
            <a:off x="228601" y="228600"/>
            <a:ext cx="1855482" cy="1564341"/>
          </a:xfrm>
          <a:prstGeom prst="rect">
            <a:avLst/>
          </a:prstGeom>
        </p:spPr>
      </p:pic>
      <p:sp>
        <p:nvSpPr>
          <p:cNvPr id="7" name="Title 3"/>
          <p:cNvSpPr txBox="1">
            <a:spLocks/>
          </p:cNvSpPr>
          <p:nvPr/>
        </p:nvSpPr>
        <p:spPr>
          <a:xfrm>
            <a:off x="3186953" y="793276"/>
            <a:ext cx="5957047"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b="0" dirty="0" err="1">
                <a:solidFill>
                  <a:schemeClr val="bg1"/>
                </a:solidFill>
              </a:rPr>
              <a:t>www.intensiveintervention.org</a:t>
            </a:r>
            <a:endParaRPr lang="en-US" b="0" dirty="0">
              <a:solidFill>
                <a:schemeClr val="bg1"/>
              </a:solidFill>
            </a:endParaRPr>
          </a:p>
        </p:txBody>
      </p:sp>
      <p:pic>
        <p:nvPicPr>
          <p:cNvPr id="9" name="Picture 8" descr="NCII website homepage">
            <a:extLst>
              <a:ext uri="{FF2B5EF4-FFF2-40B4-BE49-F238E27FC236}">
                <a16:creationId xmlns:a16="http://schemas.microsoft.com/office/drawing/2014/main" id="{B0E93B62-3C10-4918-B8D8-A518786C3624}"/>
              </a:ext>
            </a:extLst>
          </p:cNvPr>
          <p:cNvPicPr>
            <a:picLocks noChangeAspect="1"/>
          </p:cNvPicPr>
          <p:nvPr/>
        </p:nvPicPr>
        <p:blipFill>
          <a:blip r:embed="rId3"/>
          <a:stretch>
            <a:fillRect/>
          </a:stretch>
        </p:blipFill>
        <p:spPr>
          <a:xfrm>
            <a:off x="1828801" y="1792941"/>
            <a:ext cx="6613742" cy="4090680"/>
          </a:xfrm>
          <a:prstGeom prst="rect">
            <a:avLst/>
          </a:prstGeom>
        </p:spPr>
      </p:pic>
    </p:spTree>
    <p:extLst>
      <p:ext uri="{BB962C8B-B14F-4D97-AF65-F5344CB8AC3E}">
        <p14:creationId xmlns:p14="http://schemas.microsoft.com/office/powerpoint/2010/main" val="3557465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0FDB3C40-BA74-4AD3-B4C4-5F5D0E0A4281}"/>
              </a:ext>
            </a:extLst>
          </p:cNvPr>
          <p:cNvSpPr>
            <a:spLocks noGrp="1"/>
          </p:cNvSpPr>
          <p:nvPr>
            <p:ph type="title"/>
          </p:nvPr>
        </p:nvSpPr>
        <p:spPr/>
        <p:txBody>
          <a:bodyPr/>
          <a:lstStyle/>
          <a:p>
            <a:r>
              <a:rPr lang="en-US" dirty="0"/>
              <a:t>Slide 46</a:t>
            </a:r>
          </a:p>
        </p:txBody>
      </p:sp>
      <p:sp>
        <p:nvSpPr>
          <p:cNvPr id="3" name="Content Placeholder 2"/>
          <p:cNvSpPr>
            <a:spLocks noGrp="1"/>
          </p:cNvSpPr>
          <p:nvPr>
            <p:ph idx="1"/>
          </p:nvPr>
        </p:nvSpPr>
        <p:spPr/>
        <p:txBody>
          <a:bodyPr/>
          <a:lstStyle/>
          <a:p>
            <a:r>
              <a:rPr lang="en-US" dirty="0"/>
              <a:t>Locate a Tier 2 evidence-based practice in mathematics for a 4th-grade student.</a:t>
            </a:r>
          </a:p>
          <a:p>
            <a:endParaRPr lang="en-US" dirty="0"/>
          </a:p>
          <a:p>
            <a:r>
              <a:rPr lang="en-US" dirty="0"/>
              <a:t>Compare sites on:</a:t>
            </a:r>
          </a:p>
          <a:p>
            <a:r>
              <a:rPr lang="en-US" dirty="0"/>
              <a:t>Ease of locating information</a:t>
            </a:r>
          </a:p>
          <a:p>
            <a:r>
              <a:rPr lang="en-US" dirty="0"/>
              <a:t>Quality of information</a:t>
            </a:r>
          </a:p>
          <a:p>
            <a:r>
              <a:rPr lang="en-US" dirty="0"/>
              <a:t>Pros and cons of the site</a:t>
            </a:r>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#3</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2871275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8" y="87263"/>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8" name="TextBox 7"/>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sp>
        <p:nvSpPr>
          <p:cNvPr id="4" name="Rectangle 3"/>
          <p:cNvSpPr/>
          <p:nvPr/>
        </p:nvSpPr>
        <p:spPr>
          <a:xfrm>
            <a:off x="6454241" y="9437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9" name="Rectangle 8"/>
          <p:cNvSpPr/>
          <p:nvPr/>
        </p:nvSpPr>
        <p:spPr>
          <a:xfrm>
            <a:off x="6454241" y="1798677"/>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10" name="Rectangle 9"/>
          <p:cNvSpPr/>
          <p:nvPr/>
        </p:nvSpPr>
        <p:spPr>
          <a:xfrm>
            <a:off x="6454241"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sp>
        <p:nvSpPr>
          <p:cNvPr id="11" name="Rectangle 10"/>
          <p:cNvSpPr/>
          <p:nvPr/>
        </p:nvSpPr>
        <p:spPr>
          <a:xfrm>
            <a:off x="6454241"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sp>
        <p:nvSpPr>
          <p:cNvPr id="12" name="Rectangle 11"/>
          <p:cNvSpPr/>
          <p:nvPr/>
        </p:nvSpPr>
        <p:spPr>
          <a:xfrm>
            <a:off x="6454241" y="4730423"/>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sp>
        <p:nvSpPr>
          <p:cNvPr id="13" name="Rectangle 12"/>
          <p:cNvSpPr/>
          <p:nvPr/>
        </p:nvSpPr>
        <p:spPr>
          <a:xfrm>
            <a:off x="6454241" y="53449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14" name="TextBox 13"/>
          <p:cNvSpPr txBox="1"/>
          <p:nvPr/>
        </p:nvSpPr>
        <p:spPr>
          <a:xfrm>
            <a:off x="3020330" y="4984811"/>
            <a:ext cx="3275581" cy="553998"/>
          </a:xfrm>
          <a:prstGeom prst="rect">
            <a:avLst/>
          </a:prstGeom>
          <a:noFill/>
        </p:spPr>
        <p:txBody>
          <a:bodyPr wrap="none" rtlCol="0">
            <a:spAutoFit/>
          </a:bodyPr>
          <a:lstStyle/>
          <a:p>
            <a:r>
              <a:rPr lang="en-US" sz="3000" dirty="0">
                <a:solidFill>
                  <a:schemeClr val="accent2"/>
                </a:solidFill>
              </a:rPr>
              <a:t>promising practice</a:t>
            </a:r>
          </a:p>
        </p:txBody>
      </p:sp>
      <p:sp>
        <p:nvSpPr>
          <p:cNvPr id="16" name="Rectangle 15"/>
          <p:cNvSpPr/>
          <p:nvPr/>
        </p:nvSpPr>
        <p:spPr>
          <a:xfrm>
            <a:off x="6454241" y="63465"/>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sp>
        <p:nvSpPr>
          <p:cNvPr id="17" name="Rectangle 16"/>
          <p:cNvSpPr/>
          <p:nvPr/>
        </p:nvSpPr>
        <p:spPr>
          <a:xfrm>
            <a:off x="6454241" y="2968649"/>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sp>
        <p:nvSpPr>
          <p:cNvPr id="5" name="Title 4" hidden="1">
            <a:extLst>
              <a:ext uri="{FF2B5EF4-FFF2-40B4-BE49-F238E27FC236}">
                <a16:creationId xmlns:a16="http://schemas.microsoft.com/office/drawing/2014/main" id="{30301E0D-7E4C-4FD7-8F22-A709ED1CE8BB}"/>
              </a:ext>
            </a:extLst>
          </p:cNvPr>
          <p:cNvSpPr>
            <a:spLocks noGrp="1"/>
          </p:cNvSpPr>
          <p:nvPr>
            <p:ph type="title"/>
          </p:nvPr>
        </p:nvSpPr>
        <p:spPr/>
        <p:txBody>
          <a:bodyPr/>
          <a:lstStyle/>
          <a:p>
            <a:r>
              <a:rPr lang="en-US" dirty="0"/>
              <a:t>Slide 47</a:t>
            </a:r>
          </a:p>
        </p:txBody>
      </p:sp>
    </p:spTree>
    <p:extLst>
      <p:ext uri="{BB962C8B-B14F-4D97-AF65-F5344CB8AC3E}">
        <p14:creationId xmlns:p14="http://schemas.microsoft.com/office/powerpoint/2010/main" val="239413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table 2. Recommendations and corresponding level of evidence worksheet"/>
          <p:cNvPicPr>
            <a:picLocks noChangeAspect="1"/>
          </p:cNvPicPr>
          <p:nvPr/>
        </p:nvPicPr>
        <p:blipFill>
          <a:blip r:embed="rId2"/>
          <a:stretch>
            <a:fillRect/>
          </a:stretch>
        </p:blipFill>
        <p:spPr>
          <a:xfrm>
            <a:off x="424713" y="231242"/>
            <a:ext cx="4807917" cy="5900139"/>
          </a:xfrm>
          <a:prstGeom prst="rect">
            <a:avLst/>
          </a:prstGeom>
        </p:spPr>
      </p:pic>
      <p:sp>
        <p:nvSpPr>
          <p:cNvPr id="14" name="Rectangle 13"/>
          <p:cNvSpPr/>
          <p:nvPr/>
        </p:nvSpPr>
        <p:spPr>
          <a:xfrm>
            <a:off x="6454241" y="9437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15" name="Rectangle 14"/>
          <p:cNvSpPr/>
          <p:nvPr/>
        </p:nvSpPr>
        <p:spPr>
          <a:xfrm>
            <a:off x="6454241" y="1798677"/>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19" name="Rectangle 18"/>
          <p:cNvSpPr/>
          <p:nvPr/>
        </p:nvSpPr>
        <p:spPr>
          <a:xfrm>
            <a:off x="6454241"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sp>
        <p:nvSpPr>
          <p:cNvPr id="20" name="Rectangle 19"/>
          <p:cNvSpPr/>
          <p:nvPr/>
        </p:nvSpPr>
        <p:spPr>
          <a:xfrm>
            <a:off x="6454241"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sp>
        <p:nvSpPr>
          <p:cNvPr id="21" name="Rectangle 20"/>
          <p:cNvSpPr/>
          <p:nvPr/>
        </p:nvSpPr>
        <p:spPr>
          <a:xfrm>
            <a:off x="6454241" y="4730423"/>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sp>
        <p:nvSpPr>
          <p:cNvPr id="22" name="Rectangle 21"/>
          <p:cNvSpPr/>
          <p:nvPr/>
        </p:nvSpPr>
        <p:spPr>
          <a:xfrm>
            <a:off x="6454241" y="53449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23" name="Rectangle 22"/>
          <p:cNvSpPr/>
          <p:nvPr/>
        </p:nvSpPr>
        <p:spPr>
          <a:xfrm>
            <a:off x="5069941" y="72606"/>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sp>
        <p:nvSpPr>
          <p:cNvPr id="24" name="Rectangle 23"/>
          <p:cNvSpPr/>
          <p:nvPr/>
        </p:nvSpPr>
        <p:spPr>
          <a:xfrm>
            <a:off x="6454241" y="2968649"/>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sp>
        <p:nvSpPr>
          <p:cNvPr id="3" name="Title 2" hidden="1">
            <a:extLst>
              <a:ext uri="{FF2B5EF4-FFF2-40B4-BE49-F238E27FC236}">
                <a16:creationId xmlns:a16="http://schemas.microsoft.com/office/drawing/2014/main" id="{BA5C80C5-7744-4B34-8DD0-939BFE7648A8}"/>
              </a:ext>
            </a:extLst>
          </p:cNvPr>
          <p:cNvSpPr>
            <a:spLocks noGrp="1"/>
          </p:cNvSpPr>
          <p:nvPr>
            <p:ph type="title"/>
          </p:nvPr>
        </p:nvSpPr>
        <p:spPr/>
        <p:txBody>
          <a:bodyPr/>
          <a:lstStyle/>
          <a:p>
            <a:r>
              <a:rPr lang="en-US" dirty="0"/>
              <a:t>Slide 48</a:t>
            </a:r>
          </a:p>
        </p:txBody>
      </p:sp>
    </p:spTree>
    <p:extLst>
      <p:ext uri="{BB962C8B-B14F-4D97-AF65-F5344CB8AC3E}">
        <p14:creationId xmlns:p14="http://schemas.microsoft.com/office/powerpoint/2010/main" val="91144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P spid="22" grpId="0" animBg="1"/>
      <p:bldP spid="23" grpId="0"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3229" y="303358"/>
            <a:ext cx="4757969" cy="369332"/>
          </a:xfrm>
          <a:prstGeom prst="rect">
            <a:avLst/>
          </a:prstGeom>
          <a:noFill/>
        </p:spPr>
        <p:txBody>
          <a:bodyPr wrap="none" rtlCol="0">
            <a:spAutoFit/>
          </a:bodyPr>
          <a:lstStyle/>
          <a:p>
            <a:r>
              <a:rPr lang="en-US" dirty="0">
                <a:solidFill>
                  <a:schemeClr val="bg1"/>
                </a:solidFill>
              </a:rPr>
              <a:t>Significant difference from baseline to posttest</a:t>
            </a:r>
          </a:p>
        </p:txBody>
      </p:sp>
      <p:pic>
        <p:nvPicPr>
          <p:cNvPr id="5" name="Picture 4" descr="screenshot of average Texas early mathematics inventory - progress monitoring total scores across baseline, intervention, and maintenance for each group of students across the three schools"/>
          <p:cNvPicPr>
            <a:picLocks noChangeAspect="1"/>
          </p:cNvPicPr>
          <p:nvPr/>
        </p:nvPicPr>
        <p:blipFill>
          <a:blip r:embed="rId2"/>
          <a:stretch>
            <a:fillRect/>
          </a:stretch>
        </p:blipFill>
        <p:spPr>
          <a:xfrm>
            <a:off x="438979" y="760258"/>
            <a:ext cx="5000925" cy="5263211"/>
          </a:xfrm>
          <a:prstGeom prst="rect">
            <a:avLst/>
          </a:prstGeom>
        </p:spPr>
      </p:pic>
      <p:sp>
        <p:nvSpPr>
          <p:cNvPr id="6" name="TextBox 5"/>
          <p:cNvSpPr txBox="1"/>
          <p:nvPr/>
        </p:nvSpPr>
        <p:spPr>
          <a:xfrm rot="16200000">
            <a:off x="-599043" y="5255339"/>
            <a:ext cx="1475084" cy="276999"/>
          </a:xfrm>
          <a:prstGeom prst="rect">
            <a:avLst/>
          </a:prstGeom>
          <a:noFill/>
        </p:spPr>
        <p:txBody>
          <a:bodyPr wrap="none" rtlCol="0">
            <a:spAutoFit/>
          </a:bodyPr>
          <a:lstStyle/>
          <a:p>
            <a:r>
              <a:rPr lang="en-US" sz="1200" dirty="0">
                <a:solidFill>
                  <a:schemeClr val="accent2"/>
                </a:solidFill>
              </a:rPr>
              <a:t>Bryant et al. (2016)</a:t>
            </a:r>
          </a:p>
        </p:txBody>
      </p:sp>
      <p:sp>
        <p:nvSpPr>
          <p:cNvPr id="20" name="Rectangle 19"/>
          <p:cNvSpPr/>
          <p:nvPr/>
        </p:nvSpPr>
        <p:spPr>
          <a:xfrm>
            <a:off x="5179623" y="9310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21" name="Rectangle 20"/>
          <p:cNvSpPr/>
          <p:nvPr/>
        </p:nvSpPr>
        <p:spPr>
          <a:xfrm>
            <a:off x="6454241" y="1798677"/>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22" name="Rectangle 21"/>
          <p:cNvSpPr/>
          <p:nvPr/>
        </p:nvSpPr>
        <p:spPr>
          <a:xfrm>
            <a:off x="6454241"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sp>
        <p:nvSpPr>
          <p:cNvPr id="23" name="Rectangle 22"/>
          <p:cNvSpPr/>
          <p:nvPr/>
        </p:nvSpPr>
        <p:spPr>
          <a:xfrm>
            <a:off x="6454241"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sp>
        <p:nvSpPr>
          <p:cNvPr id="24" name="Rectangle 23"/>
          <p:cNvSpPr/>
          <p:nvPr/>
        </p:nvSpPr>
        <p:spPr>
          <a:xfrm>
            <a:off x="6454241" y="4730423"/>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sp>
        <p:nvSpPr>
          <p:cNvPr id="25" name="Rectangle 24"/>
          <p:cNvSpPr/>
          <p:nvPr/>
        </p:nvSpPr>
        <p:spPr>
          <a:xfrm>
            <a:off x="6454241" y="53449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26" name="Rectangle 25"/>
          <p:cNvSpPr/>
          <p:nvPr/>
        </p:nvSpPr>
        <p:spPr>
          <a:xfrm>
            <a:off x="6454241" y="63465"/>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sp>
        <p:nvSpPr>
          <p:cNvPr id="27" name="Rectangle 26"/>
          <p:cNvSpPr/>
          <p:nvPr/>
        </p:nvSpPr>
        <p:spPr>
          <a:xfrm>
            <a:off x="6454241" y="2968649"/>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sp>
        <p:nvSpPr>
          <p:cNvPr id="2" name="Title 1" hidden="1">
            <a:extLst>
              <a:ext uri="{FF2B5EF4-FFF2-40B4-BE49-F238E27FC236}">
                <a16:creationId xmlns:a16="http://schemas.microsoft.com/office/drawing/2014/main" id="{022F3CAB-9E2A-4070-AC6B-89A003C38A76}"/>
              </a:ext>
            </a:extLst>
          </p:cNvPr>
          <p:cNvSpPr>
            <a:spLocks noGrp="1"/>
          </p:cNvSpPr>
          <p:nvPr>
            <p:ph type="title"/>
          </p:nvPr>
        </p:nvSpPr>
        <p:spPr/>
        <p:txBody>
          <a:bodyPr/>
          <a:lstStyle/>
          <a:p>
            <a:r>
              <a:rPr lang="en-US" dirty="0"/>
              <a:t>Slide 49</a:t>
            </a:r>
          </a:p>
        </p:txBody>
      </p:sp>
    </p:spTree>
    <p:extLst>
      <p:ext uri="{BB962C8B-B14F-4D97-AF65-F5344CB8AC3E}">
        <p14:creationId xmlns:p14="http://schemas.microsoft.com/office/powerpoint/2010/main" val="33540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r>
              <a:rPr lang="en-US" dirty="0"/>
              <a:t>PART 1: What are the forms of evidence-based practices in intensive intervention?</a:t>
            </a:r>
          </a:p>
          <a:p>
            <a:endParaRPr lang="en-US" dirty="0"/>
          </a:p>
        </p:txBody>
      </p:sp>
      <p:sp>
        <p:nvSpPr>
          <p:cNvPr id="4" name="Content Placeholder 2"/>
          <p:cNvSpPr txBox="1">
            <a:spLocks/>
          </p:cNvSpPr>
          <p:nvPr/>
        </p:nvSpPr>
        <p:spPr>
          <a:xfrm>
            <a:off x="993936" y="1692613"/>
            <a:ext cx="7823494" cy="4208186"/>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Determine differences between types of evidence</a:t>
            </a:r>
          </a:p>
          <a:p>
            <a:endParaRPr lang="en-US" dirty="0"/>
          </a:p>
          <a:p>
            <a:r>
              <a:rPr lang="en-US" dirty="0"/>
              <a:t>Rate evidence</a:t>
            </a:r>
          </a:p>
          <a:p>
            <a:endParaRPr lang="en-US" dirty="0"/>
          </a:p>
          <a:p>
            <a:r>
              <a:rPr lang="en-US" dirty="0"/>
              <a:t>Share an example of an evidence-based intervention or strategy that you find useful in the classroom</a:t>
            </a:r>
          </a:p>
          <a:p>
            <a:endParaRPr lang="en-US" dirty="0"/>
          </a:p>
        </p:txBody>
      </p:sp>
      <p:pic>
        <p:nvPicPr>
          <p:cNvPr id="5" name="Picture 4" descr="workbook icon"/>
          <p:cNvPicPr>
            <a:picLocks noChangeAspect="1"/>
          </p:cNvPicPr>
          <p:nvPr/>
        </p:nvPicPr>
        <p:blipFill>
          <a:blip r:embed="rId2">
            <a:clrChange>
              <a:clrFrom>
                <a:srgbClr val="000000"/>
              </a:clrFrom>
              <a:clrTo>
                <a:srgbClr val="000000">
                  <a:alpha val="0"/>
                </a:srgbClr>
              </a:clrTo>
            </a:clrChange>
          </a:blip>
          <a:stretch>
            <a:fillRect/>
          </a:stretch>
        </p:blipFill>
        <p:spPr>
          <a:xfrm>
            <a:off x="228600" y="1584157"/>
            <a:ext cx="765336" cy="731520"/>
          </a:xfrm>
          <a:prstGeom prst="rect">
            <a:avLst/>
          </a:prstGeom>
        </p:spPr>
      </p:pic>
      <p:pic>
        <p:nvPicPr>
          <p:cNvPr id="7" name="Picture 6" descr="workbook icon"/>
          <p:cNvPicPr>
            <a:picLocks noChangeAspect="1"/>
          </p:cNvPicPr>
          <p:nvPr/>
        </p:nvPicPr>
        <p:blipFill>
          <a:blip r:embed="rId2">
            <a:clrChange>
              <a:clrFrom>
                <a:srgbClr val="000000"/>
              </a:clrFrom>
              <a:clrTo>
                <a:srgbClr val="000000">
                  <a:alpha val="0"/>
                </a:srgbClr>
              </a:clrTo>
            </a:clrChange>
          </a:blip>
          <a:stretch>
            <a:fillRect/>
          </a:stretch>
        </p:blipFill>
        <p:spPr>
          <a:xfrm>
            <a:off x="228600" y="2573954"/>
            <a:ext cx="765336" cy="731520"/>
          </a:xfrm>
          <a:prstGeom prst="rect">
            <a:avLst/>
          </a:prstGeom>
        </p:spPr>
      </p:pic>
      <p:pic>
        <p:nvPicPr>
          <p:cNvPr id="8" name="Picture 7" descr="Conversation icon">
            <a:extLst>
              <a:ext uri="{FF2B5EF4-FFF2-40B4-BE49-F238E27FC236}">
                <a16:creationId xmlns:a16="http://schemas.microsoft.com/office/drawing/2014/main" id="{20F1FA35-1917-1E4A-983D-E935CD1693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913" l="0" r="100000"/>
                    </a14:imgEffect>
                  </a14:imgLayer>
                </a14:imgProps>
              </a:ext>
            </a:extLst>
          </a:blip>
          <a:stretch>
            <a:fillRect/>
          </a:stretch>
        </p:blipFill>
        <p:spPr>
          <a:xfrm>
            <a:off x="154068" y="3563751"/>
            <a:ext cx="914400" cy="886827"/>
          </a:xfrm>
          <a:prstGeom prst="rect">
            <a:avLst/>
          </a:prstGeom>
        </p:spPr>
      </p:pic>
    </p:spTree>
    <p:extLst>
      <p:ext uri="{BB962C8B-B14F-4D97-AF65-F5344CB8AC3E}">
        <p14:creationId xmlns:p14="http://schemas.microsoft.com/office/powerpoint/2010/main" val="195243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45736" y="70763"/>
            <a:ext cx="4249177" cy="369332"/>
          </a:xfrm>
          <a:prstGeom prst="rect">
            <a:avLst/>
          </a:prstGeom>
          <a:noFill/>
        </p:spPr>
        <p:txBody>
          <a:bodyPr wrap="none" rtlCol="0">
            <a:spAutoFit/>
          </a:bodyPr>
          <a:lstStyle/>
          <a:p>
            <a:r>
              <a:rPr lang="en-US" dirty="0">
                <a:solidFill>
                  <a:schemeClr val="bg1"/>
                </a:solidFill>
              </a:rPr>
              <a:t>Significant difference between conditions</a:t>
            </a:r>
          </a:p>
        </p:txBody>
      </p:sp>
      <p:pic>
        <p:nvPicPr>
          <p:cNvPr id="2" name="Picture 1" descr="figure 2. tretest and posttest strategy use performance of treatment and comparison conditions"/>
          <p:cNvPicPr>
            <a:picLocks noChangeAspect="1"/>
          </p:cNvPicPr>
          <p:nvPr/>
        </p:nvPicPr>
        <p:blipFill>
          <a:blip r:embed="rId2"/>
          <a:stretch>
            <a:fillRect/>
          </a:stretch>
        </p:blipFill>
        <p:spPr>
          <a:xfrm>
            <a:off x="395118" y="507025"/>
            <a:ext cx="5397580" cy="3080884"/>
          </a:xfrm>
          <a:prstGeom prst="rect">
            <a:avLst/>
          </a:prstGeom>
        </p:spPr>
      </p:pic>
      <p:sp>
        <p:nvSpPr>
          <p:cNvPr id="14" name="TextBox 13"/>
          <p:cNvSpPr txBox="1"/>
          <p:nvPr/>
        </p:nvSpPr>
        <p:spPr>
          <a:xfrm rot="16200000">
            <a:off x="-2440617" y="3379024"/>
            <a:ext cx="5239074" cy="276999"/>
          </a:xfrm>
          <a:prstGeom prst="rect">
            <a:avLst/>
          </a:prstGeom>
          <a:noFill/>
        </p:spPr>
        <p:txBody>
          <a:bodyPr wrap="square" rtlCol="0">
            <a:spAutoFit/>
          </a:bodyPr>
          <a:lstStyle/>
          <a:p>
            <a:r>
              <a:rPr lang="en-US" sz="1200" dirty="0">
                <a:solidFill>
                  <a:schemeClr val="accent2"/>
                </a:solidFill>
              </a:rPr>
              <a:t>Fuchs et al. (2009); Krawec, Huang, Montague, </a:t>
            </a:r>
            <a:r>
              <a:rPr lang="en-US" sz="1200" dirty="0" err="1">
                <a:solidFill>
                  <a:schemeClr val="accent2"/>
                </a:solidFill>
              </a:rPr>
              <a:t>Kressler</a:t>
            </a:r>
            <a:r>
              <a:rPr lang="en-US" sz="1200" dirty="0">
                <a:solidFill>
                  <a:schemeClr val="accent2"/>
                </a:solidFill>
              </a:rPr>
              <a:t>, &amp; de Alba (2012)</a:t>
            </a:r>
          </a:p>
        </p:txBody>
      </p:sp>
      <p:sp>
        <p:nvSpPr>
          <p:cNvPr id="15" name="Rectangle 14"/>
          <p:cNvSpPr/>
          <p:nvPr/>
        </p:nvSpPr>
        <p:spPr>
          <a:xfrm>
            <a:off x="6454241" y="9437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20" name="Rectangle 19"/>
          <p:cNvSpPr/>
          <p:nvPr/>
        </p:nvSpPr>
        <p:spPr>
          <a:xfrm>
            <a:off x="5179623" y="1817217"/>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21" name="Rectangle 20"/>
          <p:cNvSpPr/>
          <p:nvPr/>
        </p:nvSpPr>
        <p:spPr>
          <a:xfrm>
            <a:off x="6454241"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sp>
        <p:nvSpPr>
          <p:cNvPr id="22" name="Rectangle 21"/>
          <p:cNvSpPr/>
          <p:nvPr/>
        </p:nvSpPr>
        <p:spPr>
          <a:xfrm>
            <a:off x="6454241"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sp>
        <p:nvSpPr>
          <p:cNvPr id="23" name="Rectangle 22"/>
          <p:cNvSpPr/>
          <p:nvPr/>
        </p:nvSpPr>
        <p:spPr>
          <a:xfrm>
            <a:off x="6454241" y="4730423"/>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sp>
        <p:nvSpPr>
          <p:cNvPr id="24" name="Rectangle 23"/>
          <p:cNvSpPr/>
          <p:nvPr/>
        </p:nvSpPr>
        <p:spPr>
          <a:xfrm>
            <a:off x="6454241" y="53449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25" name="Rectangle 24"/>
          <p:cNvSpPr/>
          <p:nvPr/>
        </p:nvSpPr>
        <p:spPr>
          <a:xfrm>
            <a:off x="6454241" y="63465"/>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sp>
        <p:nvSpPr>
          <p:cNvPr id="26" name="Rectangle 25"/>
          <p:cNvSpPr/>
          <p:nvPr/>
        </p:nvSpPr>
        <p:spPr>
          <a:xfrm>
            <a:off x="6454241" y="2968649"/>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pic>
        <p:nvPicPr>
          <p:cNvPr id="3" name="Picture 2" descr="table 5. effect sizes by tutoring condition and difficulty status"/>
          <p:cNvPicPr>
            <a:picLocks noChangeAspect="1"/>
          </p:cNvPicPr>
          <p:nvPr/>
        </p:nvPicPr>
        <p:blipFill>
          <a:blip r:embed="rId3"/>
          <a:stretch>
            <a:fillRect/>
          </a:stretch>
        </p:blipFill>
        <p:spPr>
          <a:xfrm>
            <a:off x="357837" y="3760276"/>
            <a:ext cx="5472142" cy="2275649"/>
          </a:xfrm>
          <a:prstGeom prst="rect">
            <a:avLst/>
          </a:prstGeom>
        </p:spPr>
      </p:pic>
      <p:sp>
        <p:nvSpPr>
          <p:cNvPr id="4" name="Title 3" hidden="1">
            <a:extLst>
              <a:ext uri="{FF2B5EF4-FFF2-40B4-BE49-F238E27FC236}">
                <a16:creationId xmlns:a16="http://schemas.microsoft.com/office/drawing/2014/main" id="{CD6B9DF5-13F4-40F2-922E-EC94D3CB1E64}"/>
              </a:ext>
            </a:extLst>
          </p:cNvPr>
          <p:cNvSpPr>
            <a:spLocks noGrp="1"/>
          </p:cNvSpPr>
          <p:nvPr>
            <p:ph type="title"/>
          </p:nvPr>
        </p:nvSpPr>
        <p:spPr/>
        <p:txBody>
          <a:bodyPr/>
          <a:lstStyle/>
          <a:p>
            <a:r>
              <a:rPr lang="en-US" dirty="0"/>
              <a:t>Slide 50</a:t>
            </a:r>
          </a:p>
        </p:txBody>
      </p:sp>
    </p:spTree>
    <p:extLst>
      <p:ext uri="{BB962C8B-B14F-4D97-AF65-F5344CB8AC3E}">
        <p14:creationId xmlns:p14="http://schemas.microsoft.com/office/powerpoint/2010/main" val="78489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animBg="1"/>
      <p:bldP spid="20" grpId="0" animBg="1"/>
      <p:bldP spid="21" grpId="0" animBg="1"/>
      <p:bldP spid="22" grpId="0" animBg="1"/>
      <p:bldP spid="23" grpId="0" animBg="1"/>
      <p:bldP spid="24" grpId="0" animBg="1"/>
      <p:bldP spid="25"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454241" y="9437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20" name="Rectangle 19"/>
          <p:cNvSpPr/>
          <p:nvPr/>
        </p:nvSpPr>
        <p:spPr>
          <a:xfrm>
            <a:off x="6454241" y="1813628"/>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21" name="Rectangle 20"/>
          <p:cNvSpPr/>
          <p:nvPr/>
        </p:nvSpPr>
        <p:spPr>
          <a:xfrm>
            <a:off x="6454241"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sp>
        <p:nvSpPr>
          <p:cNvPr id="22" name="Rectangle 21"/>
          <p:cNvSpPr/>
          <p:nvPr/>
        </p:nvSpPr>
        <p:spPr>
          <a:xfrm>
            <a:off x="6454241"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sp>
        <p:nvSpPr>
          <p:cNvPr id="23" name="Rectangle 22"/>
          <p:cNvSpPr/>
          <p:nvPr/>
        </p:nvSpPr>
        <p:spPr>
          <a:xfrm>
            <a:off x="6454241" y="4730423"/>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sp>
        <p:nvSpPr>
          <p:cNvPr id="24" name="Rectangle 23"/>
          <p:cNvSpPr/>
          <p:nvPr/>
        </p:nvSpPr>
        <p:spPr>
          <a:xfrm>
            <a:off x="6454241" y="53449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25" name="Rectangle 24"/>
          <p:cNvSpPr/>
          <p:nvPr/>
        </p:nvSpPr>
        <p:spPr>
          <a:xfrm>
            <a:off x="6454241" y="63465"/>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pic>
        <p:nvPicPr>
          <p:cNvPr id="4" name="Picture 3" descr="screenshot of research paper: effets of first-grade number knowledge tutoring with contrasting forms of practice"/>
          <p:cNvPicPr>
            <a:picLocks noChangeAspect="1"/>
          </p:cNvPicPr>
          <p:nvPr/>
        </p:nvPicPr>
        <p:blipFill>
          <a:blip r:embed="rId2"/>
          <a:stretch>
            <a:fillRect/>
          </a:stretch>
        </p:blipFill>
        <p:spPr>
          <a:xfrm>
            <a:off x="1433998" y="2691516"/>
            <a:ext cx="4355347" cy="3124200"/>
          </a:xfrm>
          <a:prstGeom prst="rect">
            <a:avLst/>
          </a:prstGeom>
        </p:spPr>
      </p:pic>
      <p:pic>
        <p:nvPicPr>
          <p:cNvPr id="5" name="Picture 4" descr="screenshot of research paper: the prevention, identification, and cognitive determinants of math difficulty"/>
          <p:cNvPicPr>
            <a:picLocks noChangeAspect="1"/>
          </p:cNvPicPr>
          <p:nvPr/>
        </p:nvPicPr>
        <p:blipFill>
          <a:blip r:embed="rId3"/>
          <a:stretch>
            <a:fillRect/>
          </a:stretch>
        </p:blipFill>
        <p:spPr>
          <a:xfrm>
            <a:off x="476678" y="167232"/>
            <a:ext cx="4647772" cy="2387600"/>
          </a:xfrm>
          <a:prstGeom prst="rect">
            <a:avLst/>
          </a:prstGeom>
        </p:spPr>
      </p:pic>
      <p:sp>
        <p:nvSpPr>
          <p:cNvPr id="26" name="Rectangle 25"/>
          <p:cNvSpPr/>
          <p:nvPr/>
        </p:nvSpPr>
        <p:spPr>
          <a:xfrm>
            <a:off x="5273141" y="2954641"/>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sp>
        <p:nvSpPr>
          <p:cNvPr id="2" name="Title 1" hidden="1">
            <a:extLst>
              <a:ext uri="{FF2B5EF4-FFF2-40B4-BE49-F238E27FC236}">
                <a16:creationId xmlns:a16="http://schemas.microsoft.com/office/drawing/2014/main" id="{03203E6C-B798-44FE-88E9-64B2A1DA6A7C}"/>
              </a:ext>
            </a:extLst>
          </p:cNvPr>
          <p:cNvSpPr>
            <a:spLocks noGrp="1"/>
          </p:cNvSpPr>
          <p:nvPr>
            <p:ph type="title"/>
          </p:nvPr>
        </p:nvSpPr>
        <p:spPr/>
        <p:txBody>
          <a:bodyPr/>
          <a:lstStyle/>
          <a:p>
            <a:r>
              <a:rPr lang="en-US" dirty="0"/>
              <a:t>Slide 51</a:t>
            </a:r>
          </a:p>
        </p:txBody>
      </p:sp>
    </p:spTree>
    <p:extLst>
      <p:ext uri="{BB962C8B-B14F-4D97-AF65-F5344CB8AC3E}">
        <p14:creationId xmlns:p14="http://schemas.microsoft.com/office/powerpoint/2010/main" val="382658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animBg="1"/>
      <p:bldP spid="22" grpId="0" animBg="1"/>
      <p:bldP spid="23" grpId="0" animBg="1"/>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454241" y="9437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20" name="Rectangle 19"/>
          <p:cNvSpPr/>
          <p:nvPr/>
        </p:nvSpPr>
        <p:spPr>
          <a:xfrm>
            <a:off x="6454241" y="1813628"/>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22" name="Rectangle 21"/>
          <p:cNvSpPr/>
          <p:nvPr/>
        </p:nvSpPr>
        <p:spPr>
          <a:xfrm>
            <a:off x="6454241"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sp>
        <p:nvSpPr>
          <p:cNvPr id="23" name="Rectangle 22"/>
          <p:cNvSpPr/>
          <p:nvPr/>
        </p:nvSpPr>
        <p:spPr>
          <a:xfrm>
            <a:off x="6454241" y="4730423"/>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sp>
        <p:nvSpPr>
          <p:cNvPr id="24" name="Rectangle 23"/>
          <p:cNvSpPr/>
          <p:nvPr/>
        </p:nvSpPr>
        <p:spPr>
          <a:xfrm>
            <a:off x="6454241" y="53449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25" name="Rectangle 24"/>
          <p:cNvSpPr/>
          <p:nvPr/>
        </p:nvSpPr>
        <p:spPr>
          <a:xfrm>
            <a:off x="6454241" y="63465"/>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sp>
        <p:nvSpPr>
          <p:cNvPr id="26" name="Rectangle 25"/>
          <p:cNvSpPr/>
          <p:nvPr/>
        </p:nvSpPr>
        <p:spPr>
          <a:xfrm>
            <a:off x="6454241" y="2968649"/>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pic>
        <p:nvPicPr>
          <p:cNvPr id="2" name="Picture 1" descr="IES report: an evaluation of number rockets: a tier-2 intervention for grade 1 students at risk for difficulties in mathematics"/>
          <p:cNvPicPr>
            <a:picLocks noChangeAspect="1"/>
          </p:cNvPicPr>
          <p:nvPr/>
        </p:nvPicPr>
        <p:blipFill>
          <a:blip r:embed="rId2"/>
          <a:stretch>
            <a:fillRect/>
          </a:stretch>
        </p:blipFill>
        <p:spPr>
          <a:xfrm>
            <a:off x="1003300" y="714778"/>
            <a:ext cx="4570822" cy="4860522"/>
          </a:xfrm>
          <a:prstGeom prst="rect">
            <a:avLst/>
          </a:prstGeom>
        </p:spPr>
      </p:pic>
      <p:sp>
        <p:nvSpPr>
          <p:cNvPr id="21" name="Rectangle 20"/>
          <p:cNvSpPr/>
          <p:nvPr/>
        </p:nvSpPr>
        <p:spPr>
          <a:xfrm>
            <a:off x="5179623"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sp>
        <p:nvSpPr>
          <p:cNvPr id="3" name="Title 2" hidden="1">
            <a:extLst>
              <a:ext uri="{FF2B5EF4-FFF2-40B4-BE49-F238E27FC236}">
                <a16:creationId xmlns:a16="http://schemas.microsoft.com/office/drawing/2014/main" id="{AE77C3DB-EAD7-415C-8031-5F8E0DEA3E5C}"/>
              </a:ext>
            </a:extLst>
          </p:cNvPr>
          <p:cNvSpPr>
            <a:spLocks noGrp="1"/>
          </p:cNvSpPr>
          <p:nvPr>
            <p:ph type="title"/>
          </p:nvPr>
        </p:nvSpPr>
        <p:spPr/>
        <p:txBody>
          <a:bodyPr/>
          <a:lstStyle/>
          <a:p>
            <a:r>
              <a:rPr lang="en-US" dirty="0"/>
              <a:t>Slide 52</a:t>
            </a:r>
          </a:p>
        </p:txBody>
      </p:sp>
    </p:spTree>
    <p:extLst>
      <p:ext uri="{BB962C8B-B14F-4D97-AF65-F5344CB8AC3E}">
        <p14:creationId xmlns:p14="http://schemas.microsoft.com/office/powerpoint/2010/main" val="108755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2" grpId="0" animBg="1"/>
      <p:bldP spid="23" grpId="0" animBg="1"/>
      <p:bldP spid="24" grpId="0" animBg="1"/>
      <p:bldP spid="25" grpId="0" animBg="1"/>
      <p:bldP spid="26" grpId="0" animBg="1"/>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454241" y="9437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20" name="Rectangle 19"/>
          <p:cNvSpPr/>
          <p:nvPr/>
        </p:nvSpPr>
        <p:spPr>
          <a:xfrm>
            <a:off x="6454241" y="1813628"/>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23" name="Rectangle 22"/>
          <p:cNvSpPr/>
          <p:nvPr/>
        </p:nvSpPr>
        <p:spPr>
          <a:xfrm>
            <a:off x="6454241" y="4730423"/>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sp>
        <p:nvSpPr>
          <p:cNvPr id="24" name="Rectangle 23"/>
          <p:cNvSpPr/>
          <p:nvPr/>
        </p:nvSpPr>
        <p:spPr>
          <a:xfrm>
            <a:off x="6454241" y="53449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25" name="Rectangle 24"/>
          <p:cNvSpPr/>
          <p:nvPr/>
        </p:nvSpPr>
        <p:spPr>
          <a:xfrm>
            <a:off x="6454241" y="63465"/>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sp>
        <p:nvSpPr>
          <p:cNvPr id="26" name="Rectangle 25"/>
          <p:cNvSpPr/>
          <p:nvPr/>
        </p:nvSpPr>
        <p:spPr>
          <a:xfrm>
            <a:off x="6454241" y="2968649"/>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sp>
        <p:nvSpPr>
          <p:cNvPr id="21" name="Rectangle 20"/>
          <p:cNvSpPr/>
          <p:nvPr/>
        </p:nvSpPr>
        <p:spPr>
          <a:xfrm>
            <a:off x="6454241"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pic>
        <p:nvPicPr>
          <p:cNvPr id="3" name="Picture 2" descr="table 1. mean pretest, posttest, and growth normal curve equivalent (NCE) scores"/>
          <p:cNvPicPr>
            <a:picLocks noChangeAspect="1"/>
          </p:cNvPicPr>
          <p:nvPr/>
        </p:nvPicPr>
        <p:blipFill>
          <a:blip r:embed="rId2"/>
          <a:stretch>
            <a:fillRect/>
          </a:stretch>
        </p:blipFill>
        <p:spPr>
          <a:xfrm>
            <a:off x="317420" y="221119"/>
            <a:ext cx="5721350" cy="1445304"/>
          </a:xfrm>
          <a:prstGeom prst="rect">
            <a:avLst/>
          </a:prstGeom>
        </p:spPr>
      </p:pic>
      <p:sp>
        <p:nvSpPr>
          <p:cNvPr id="12" name="TextBox 11"/>
          <p:cNvSpPr txBox="1"/>
          <p:nvPr/>
        </p:nvSpPr>
        <p:spPr>
          <a:xfrm rot="16200000">
            <a:off x="-2440617" y="3379024"/>
            <a:ext cx="5239074" cy="276999"/>
          </a:xfrm>
          <a:prstGeom prst="rect">
            <a:avLst/>
          </a:prstGeom>
          <a:noFill/>
        </p:spPr>
        <p:txBody>
          <a:bodyPr wrap="square" rtlCol="0">
            <a:spAutoFit/>
          </a:bodyPr>
          <a:lstStyle/>
          <a:p>
            <a:r>
              <a:rPr lang="en-US" sz="1200" dirty="0">
                <a:solidFill>
                  <a:schemeClr val="accent2"/>
                </a:solidFill>
              </a:rPr>
              <a:t>Burns, </a:t>
            </a:r>
            <a:r>
              <a:rPr lang="en-US" sz="1200" dirty="0" err="1">
                <a:solidFill>
                  <a:schemeClr val="accent2"/>
                </a:solidFill>
              </a:rPr>
              <a:t>Kanive</a:t>
            </a:r>
            <a:r>
              <a:rPr lang="en-US" sz="1200" dirty="0">
                <a:solidFill>
                  <a:schemeClr val="accent2"/>
                </a:solidFill>
              </a:rPr>
              <a:t>, &amp; </a:t>
            </a:r>
            <a:r>
              <a:rPr lang="en-US" sz="1200" dirty="0" err="1">
                <a:solidFill>
                  <a:schemeClr val="accent2"/>
                </a:solidFill>
              </a:rPr>
              <a:t>DeGrande</a:t>
            </a:r>
            <a:r>
              <a:rPr lang="en-US" sz="1200" dirty="0">
                <a:solidFill>
                  <a:schemeClr val="accent2"/>
                </a:solidFill>
              </a:rPr>
              <a:t> (2012); Jitendra, Hoff, &amp; Beck (1999)</a:t>
            </a:r>
          </a:p>
        </p:txBody>
      </p:sp>
      <p:pic>
        <p:nvPicPr>
          <p:cNvPr id="4" name="Picture 3" descr="Figure 4. percentage correct operations and computations for one-step and two-step word problems"/>
          <p:cNvPicPr>
            <a:picLocks noChangeAspect="1"/>
          </p:cNvPicPr>
          <p:nvPr/>
        </p:nvPicPr>
        <p:blipFill>
          <a:blip r:embed="rId3"/>
          <a:stretch>
            <a:fillRect/>
          </a:stretch>
        </p:blipFill>
        <p:spPr>
          <a:xfrm>
            <a:off x="2257766" y="1760356"/>
            <a:ext cx="3196884" cy="4248150"/>
          </a:xfrm>
          <a:prstGeom prst="rect">
            <a:avLst/>
          </a:prstGeom>
        </p:spPr>
      </p:pic>
      <p:sp>
        <p:nvSpPr>
          <p:cNvPr id="22" name="Rectangle 21"/>
          <p:cNvSpPr/>
          <p:nvPr/>
        </p:nvSpPr>
        <p:spPr>
          <a:xfrm>
            <a:off x="5179623"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sp>
        <p:nvSpPr>
          <p:cNvPr id="2" name="Title 1" hidden="1">
            <a:extLst>
              <a:ext uri="{FF2B5EF4-FFF2-40B4-BE49-F238E27FC236}">
                <a16:creationId xmlns:a16="http://schemas.microsoft.com/office/drawing/2014/main" id="{F7BF5A86-9893-4422-B188-19F99DDCAAF0}"/>
              </a:ext>
            </a:extLst>
          </p:cNvPr>
          <p:cNvSpPr>
            <a:spLocks noGrp="1"/>
          </p:cNvSpPr>
          <p:nvPr>
            <p:ph type="title"/>
          </p:nvPr>
        </p:nvSpPr>
        <p:spPr/>
        <p:txBody>
          <a:bodyPr/>
          <a:lstStyle/>
          <a:p>
            <a:r>
              <a:rPr lang="en-US" dirty="0"/>
              <a:t>Slide 53</a:t>
            </a:r>
          </a:p>
        </p:txBody>
      </p:sp>
    </p:spTree>
    <p:extLst>
      <p:ext uri="{BB962C8B-B14F-4D97-AF65-F5344CB8AC3E}">
        <p14:creationId xmlns:p14="http://schemas.microsoft.com/office/powerpoint/2010/main" val="117966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3" grpId="0" animBg="1"/>
      <p:bldP spid="24" grpId="0" animBg="1"/>
      <p:bldP spid="25" grpId="0" animBg="1"/>
      <p:bldP spid="26" grpId="0" animBg="1"/>
      <p:bldP spid="21"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454241" y="9437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20" name="Rectangle 19"/>
          <p:cNvSpPr/>
          <p:nvPr/>
        </p:nvSpPr>
        <p:spPr>
          <a:xfrm>
            <a:off x="6454241" y="1813628"/>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24" name="Rectangle 23"/>
          <p:cNvSpPr/>
          <p:nvPr/>
        </p:nvSpPr>
        <p:spPr>
          <a:xfrm>
            <a:off x="6454241" y="53449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25" name="Rectangle 24"/>
          <p:cNvSpPr/>
          <p:nvPr/>
        </p:nvSpPr>
        <p:spPr>
          <a:xfrm>
            <a:off x="6454241" y="63465"/>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sp>
        <p:nvSpPr>
          <p:cNvPr id="26" name="Rectangle 25"/>
          <p:cNvSpPr/>
          <p:nvPr/>
        </p:nvSpPr>
        <p:spPr>
          <a:xfrm>
            <a:off x="6454241" y="2968649"/>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sp>
        <p:nvSpPr>
          <p:cNvPr id="21" name="Rectangle 20"/>
          <p:cNvSpPr/>
          <p:nvPr/>
        </p:nvSpPr>
        <p:spPr>
          <a:xfrm>
            <a:off x="6454241"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sp>
        <p:nvSpPr>
          <p:cNvPr id="22" name="Rectangle 21"/>
          <p:cNvSpPr/>
          <p:nvPr/>
        </p:nvSpPr>
        <p:spPr>
          <a:xfrm>
            <a:off x="6454241"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pic>
        <p:nvPicPr>
          <p:cNvPr id="2" name="Picture 1" descr="screenshot of research paper: does calculation or word-problem instruction provide a stronger route to prealgebraic knowledge"/>
          <p:cNvPicPr>
            <a:picLocks noChangeAspect="1"/>
          </p:cNvPicPr>
          <p:nvPr/>
        </p:nvPicPr>
        <p:blipFill>
          <a:blip r:embed="rId2"/>
          <a:stretch>
            <a:fillRect/>
          </a:stretch>
        </p:blipFill>
        <p:spPr>
          <a:xfrm>
            <a:off x="1276657" y="216856"/>
            <a:ext cx="3771900" cy="2644794"/>
          </a:xfrm>
          <a:prstGeom prst="rect">
            <a:avLst/>
          </a:prstGeom>
        </p:spPr>
      </p:pic>
      <p:pic>
        <p:nvPicPr>
          <p:cNvPr id="5" name="Picture 4" descr="screenshot of research paper: effects of preventative turtoring on the mathematical problem solving of third-grade students with math and reading difficulties"/>
          <p:cNvPicPr>
            <a:picLocks noChangeAspect="1"/>
          </p:cNvPicPr>
          <p:nvPr/>
        </p:nvPicPr>
        <p:blipFill>
          <a:blip r:embed="rId3"/>
          <a:stretch>
            <a:fillRect/>
          </a:stretch>
        </p:blipFill>
        <p:spPr>
          <a:xfrm>
            <a:off x="2380298" y="2441405"/>
            <a:ext cx="3662713" cy="3060700"/>
          </a:xfrm>
          <a:prstGeom prst="rect">
            <a:avLst/>
          </a:prstGeom>
        </p:spPr>
      </p:pic>
      <p:pic>
        <p:nvPicPr>
          <p:cNvPr id="6" name="Picture 5" descr="screenshot of research paper: the effects of schema-broadening instruction on second graders' word-problem performance and their ability to represent word problems with algebraic equations: a randomized control study"/>
          <p:cNvPicPr>
            <a:picLocks noChangeAspect="1"/>
          </p:cNvPicPr>
          <p:nvPr/>
        </p:nvPicPr>
        <p:blipFill>
          <a:blip r:embed="rId4"/>
          <a:stretch>
            <a:fillRect/>
          </a:stretch>
        </p:blipFill>
        <p:spPr>
          <a:xfrm>
            <a:off x="439755" y="1844505"/>
            <a:ext cx="1745630" cy="4254500"/>
          </a:xfrm>
          <a:prstGeom prst="rect">
            <a:avLst/>
          </a:prstGeom>
        </p:spPr>
      </p:pic>
      <p:sp>
        <p:nvSpPr>
          <p:cNvPr id="23" name="Rectangle 22"/>
          <p:cNvSpPr/>
          <p:nvPr/>
        </p:nvSpPr>
        <p:spPr>
          <a:xfrm>
            <a:off x="5311241" y="4736298"/>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sp>
        <p:nvSpPr>
          <p:cNvPr id="3" name="Title 2" hidden="1">
            <a:extLst>
              <a:ext uri="{FF2B5EF4-FFF2-40B4-BE49-F238E27FC236}">
                <a16:creationId xmlns:a16="http://schemas.microsoft.com/office/drawing/2014/main" id="{D84E9C98-CA80-49DD-A2DD-00E9073AD125}"/>
              </a:ext>
            </a:extLst>
          </p:cNvPr>
          <p:cNvSpPr>
            <a:spLocks noGrp="1"/>
          </p:cNvSpPr>
          <p:nvPr>
            <p:ph type="title"/>
          </p:nvPr>
        </p:nvSpPr>
        <p:spPr/>
        <p:txBody>
          <a:bodyPr/>
          <a:lstStyle/>
          <a:p>
            <a:r>
              <a:rPr lang="en-US" dirty="0"/>
              <a:t>Slide 54</a:t>
            </a:r>
          </a:p>
        </p:txBody>
      </p:sp>
    </p:spTree>
    <p:extLst>
      <p:ext uri="{BB962C8B-B14F-4D97-AF65-F5344CB8AC3E}">
        <p14:creationId xmlns:p14="http://schemas.microsoft.com/office/powerpoint/2010/main" val="43329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4" grpId="0" animBg="1"/>
      <p:bldP spid="25" grpId="0" animBg="1"/>
      <p:bldP spid="26" grpId="0" animBg="1"/>
      <p:bldP spid="21" grpId="0" animBg="1"/>
      <p:bldP spid="22"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454241" y="9437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20" name="Rectangle 19"/>
          <p:cNvSpPr/>
          <p:nvPr/>
        </p:nvSpPr>
        <p:spPr>
          <a:xfrm>
            <a:off x="6454241" y="1813628"/>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24" name="Rectangle 23"/>
          <p:cNvSpPr/>
          <p:nvPr/>
        </p:nvSpPr>
        <p:spPr>
          <a:xfrm>
            <a:off x="5158841" y="53322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25" name="Rectangle 24"/>
          <p:cNvSpPr/>
          <p:nvPr/>
        </p:nvSpPr>
        <p:spPr>
          <a:xfrm>
            <a:off x="6454241" y="63465"/>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sp>
        <p:nvSpPr>
          <p:cNvPr id="26" name="Rectangle 25"/>
          <p:cNvSpPr/>
          <p:nvPr/>
        </p:nvSpPr>
        <p:spPr>
          <a:xfrm>
            <a:off x="6454241" y="2968649"/>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sp>
        <p:nvSpPr>
          <p:cNvPr id="21" name="Rectangle 20"/>
          <p:cNvSpPr/>
          <p:nvPr/>
        </p:nvSpPr>
        <p:spPr>
          <a:xfrm>
            <a:off x="6454241"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sp>
        <p:nvSpPr>
          <p:cNvPr id="22" name="Rectangle 21"/>
          <p:cNvSpPr/>
          <p:nvPr/>
        </p:nvSpPr>
        <p:spPr>
          <a:xfrm>
            <a:off x="6454241"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sp>
        <p:nvSpPr>
          <p:cNvPr id="23" name="Rectangle 22"/>
          <p:cNvSpPr/>
          <p:nvPr/>
        </p:nvSpPr>
        <p:spPr>
          <a:xfrm>
            <a:off x="6454241" y="4717723"/>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pic>
        <p:nvPicPr>
          <p:cNvPr id="10" name="Picture 9" descr="5 cartoon children"/>
          <p:cNvPicPr>
            <a:picLocks noChangeAspect="1"/>
          </p:cNvPicPr>
          <p:nvPr/>
        </p:nvPicPr>
        <p:blipFill>
          <a:blip r:embed="rId2"/>
          <a:stretch>
            <a:fillRect/>
          </a:stretch>
        </p:blipFill>
        <p:spPr>
          <a:xfrm>
            <a:off x="1564741" y="4227185"/>
            <a:ext cx="3594100" cy="1797050"/>
          </a:xfrm>
          <a:prstGeom prst="rect">
            <a:avLst/>
          </a:prstGeom>
        </p:spPr>
      </p:pic>
      <p:pic>
        <p:nvPicPr>
          <p:cNvPr id="11" name="Picture 10" descr="us map"/>
          <p:cNvPicPr>
            <a:picLocks noChangeAspect="1"/>
          </p:cNvPicPr>
          <p:nvPr/>
        </p:nvPicPr>
        <p:blipFill>
          <a:blip r:embed="rId3"/>
          <a:stretch>
            <a:fillRect/>
          </a:stretch>
        </p:blipFill>
        <p:spPr>
          <a:xfrm>
            <a:off x="1203638" y="160003"/>
            <a:ext cx="3955203" cy="2443162"/>
          </a:xfrm>
          <a:prstGeom prst="rect">
            <a:avLst/>
          </a:prstGeom>
        </p:spPr>
      </p:pic>
      <p:pic>
        <p:nvPicPr>
          <p:cNvPr id="4" name="Picture 3" descr="barn"/>
          <p:cNvPicPr>
            <a:picLocks noChangeAspect="1"/>
          </p:cNvPicPr>
          <p:nvPr/>
        </p:nvPicPr>
        <p:blipFill>
          <a:blip r:embed="rId4"/>
          <a:stretch>
            <a:fillRect/>
          </a:stretch>
        </p:blipFill>
        <p:spPr>
          <a:xfrm>
            <a:off x="52103" y="1361032"/>
            <a:ext cx="2215069" cy="1471913"/>
          </a:xfrm>
          <a:prstGeom prst="rect">
            <a:avLst/>
          </a:prstGeom>
        </p:spPr>
      </p:pic>
      <p:pic>
        <p:nvPicPr>
          <p:cNvPr id="7" name="Picture 6" descr="house"/>
          <p:cNvPicPr>
            <a:picLocks noChangeAspect="1"/>
          </p:cNvPicPr>
          <p:nvPr/>
        </p:nvPicPr>
        <p:blipFill>
          <a:blip r:embed="rId5"/>
          <a:stretch>
            <a:fillRect/>
          </a:stretch>
        </p:blipFill>
        <p:spPr>
          <a:xfrm>
            <a:off x="2267172" y="2309870"/>
            <a:ext cx="1570088" cy="1317557"/>
          </a:xfrm>
          <a:prstGeom prst="rect">
            <a:avLst/>
          </a:prstGeom>
        </p:spPr>
      </p:pic>
      <p:pic>
        <p:nvPicPr>
          <p:cNvPr id="8" name="Picture 7" descr="city skyline"/>
          <p:cNvPicPr>
            <a:picLocks noChangeAspect="1"/>
          </p:cNvPicPr>
          <p:nvPr/>
        </p:nvPicPr>
        <p:blipFill>
          <a:blip r:embed="rId6"/>
          <a:stretch>
            <a:fillRect/>
          </a:stretch>
        </p:blipFill>
        <p:spPr>
          <a:xfrm>
            <a:off x="4003647" y="1346203"/>
            <a:ext cx="2310387" cy="1552291"/>
          </a:xfrm>
          <a:prstGeom prst="rect">
            <a:avLst/>
          </a:prstGeom>
        </p:spPr>
      </p:pic>
      <p:sp>
        <p:nvSpPr>
          <p:cNvPr id="2" name="Title 1" hidden="1">
            <a:extLst>
              <a:ext uri="{FF2B5EF4-FFF2-40B4-BE49-F238E27FC236}">
                <a16:creationId xmlns:a16="http://schemas.microsoft.com/office/drawing/2014/main" id="{5847A3A4-75E7-417E-93EF-81F8E9215F36}"/>
              </a:ext>
            </a:extLst>
          </p:cNvPr>
          <p:cNvSpPr>
            <a:spLocks noGrp="1"/>
          </p:cNvSpPr>
          <p:nvPr>
            <p:ph type="title"/>
          </p:nvPr>
        </p:nvSpPr>
        <p:spPr/>
        <p:txBody>
          <a:bodyPr/>
          <a:lstStyle/>
          <a:p>
            <a:r>
              <a:rPr lang="en-US" dirty="0"/>
              <a:t>Slide 55</a:t>
            </a:r>
          </a:p>
        </p:txBody>
      </p:sp>
    </p:spTree>
    <p:extLst>
      <p:ext uri="{BB962C8B-B14F-4D97-AF65-F5344CB8AC3E}">
        <p14:creationId xmlns:p14="http://schemas.microsoft.com/office/powerpoint/2010/main" val="36351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4" grpId="0" animBg="1"/>
      <p:bldP spid="25" grpId="0" animBg="1"/>
      <p:bldP spid="26" grpId="0" animBg="1"/>
      <p:bldP spid="21" grpId="0" animBg="1"/>
      <p:bldP spid="22" grpId="0"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B87517E-0C85-4028-A89B-09C450EEA59C}"/>
              </a:ext>
            </a:extLst>
          </p:cNvPr>
          <p:cNvSpPr>
            <a:spLocks noGrp="1"/>
          </p:cNvSpPr>
          <p:nvPr>
            <p:ph type="title"/>
          </p:nvPr>
        </p:nvSpPr>
        <p:spPr/>
        <p:txBody>
          <a:bodyPr/>
          <a:lstStyle/>
          <a:p>
            <a:r>
              <a:rPr lang="en-US" dirty="0"/>
              <a:t>Slide 56</a:t>
            </a:r>
          </a:p>
        </p:txBody>
      </p:sp>
      <p:sp>
        <p:nvSpPr>
          <p:cNvPr id="3" name="Content Placeholder 2"/>
          <p:cNvSpPr>
            <a:spLocks noGrp="1"/>
          </p:cNvSpPr>
          <p:nvPr>
            <p:ph idx="1"/>
          </p:nvPr>
        </p:nvSpPr>
        <p:spPr/>
        <p:txBody>
          <a:bodyPr/>
          <a:lstStyle/>
          <a:p>
            <a:r>
              <a:rPr lang="en-US" dirty="0"/>
              <a:t>Locate the following mathematics interventions. How would you rate the evidence? </a:t>
            </a:r>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#4</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3209828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cii dbi graphic">
            <a:extLst>
              <a:ext uri="{FF2B5EF4-FFF2-40B4-BE49-F238E27FC236}">
                <a16:creationId xmlns:a16="http://schemas.microsoft.com/office/drawing/2014/main" id="{7F53A3DA-D605-4034-8AB0-40A3537B6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21" y="529915"/>
            <a:ext cx="3190206" cy="5629701"/>
          </a:xfrm>
          <a:prstGeom prst="rect">
            <a:avLst/>
          </a:prstGeom>
        </p:spPr>
      </p:pic>
      <p:sp>
        <p:nvSpPr>
          <p:cNvPr id="3" name="TextBox 2"/>
          <p:cNvSpPr txBox="1"/>
          <p:nvPr/>
        </p:nvSpPr>
        <p:spPr>
          <a:xfrm>
            <a:off x="3997392" y="1612698"/>
            <a:ext cx="5236305" cy="553998"/>
          </a:xfrm>
          <a:prstGeom prst="rect">
            <a:avLst/>
          </a:prstGeom>
          <a:noFill/>
        </p:spPr>
        <p:txBody>
          <a:bodyPr wrap="none" rtlCol="0">
            <a:spAutoFit/>
          </a:bodyPr>
          <a:lstStyle/>
          <a:p>
            <a:r>
              <a:rPr lang="en-US" sz="3000" dirty="0">
                <a:solidFill>
                  <a:schemeClr val="accent6"/>
                </a:solidFill>
              </a:rPr>
              <a:t>1. evidence-based intervention</a:t>
            </a:r>
          </a:p>
        </p:txBody>
      </p:sp>
      <p:sp>
        <p:nvSpPr>
          <p:cNvPr id="4" name="TextBox 3"/>
          <p:cNvSpPr txBox="1"/>
          <p:nvPr/>
        </p:nvSpPr>
        <p:spPr>
          <a:xfrm>
            <a:off x="3997392" y="2028674"/>
            <a:ext cx="4530151" cy="553998"/>
          </a:xfrm>
          <a:prstGeom prst="rect">
            <a:avLst/>
          </a:prstGeom>
          <a:noFill/>
        </p:spPr>
        <p:txBody>
          <a:bodyPr wrap="none" rtlCol="0">
            <a:spAutoFit/>
          </a:bodyPr>
          <a:lstStyle/>
          <a:p>
            <a:r>
              <a:rPr lang="en-US" sz="3000" dirty="0">
                <a:solidFill>
                  <a:schemeClr val="accent4"/>
                </a:solidFill>
              </a:rPr>
              <a:t>2. evidence-based strategy</a:t>
            </a:r>
          </a:p>
        </p:txBody>
      </p:sp>
      <p:sp>
        <p:nvSpPr>
          <p:cNvPr id="5" name="Rectangle 4"/>
          <p:cNvSpPr/>
          <p:nvPr/>
        </p:nvSpPr>
        <p:spPr>
          <a:xfrm>
            <a:off x="4087091" y="6117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6" name="Rectangle 5">
            <a:extLst>
              <a:ext uri="{C183D7F6-B498-43B3-948B-1728B52AA6E4}">
                <adec:decorative xmlns:adec="http://schemas.microsoft.com/office/drawing/2017/decorative" val="1"/>
              </a:ext>
            </a:extLst>
          </p:cNvPr>
          <p:cNvSpPr/>
          <p:nvPr/>
        </p:nvSpPr>
        <p:spPr>
          <a:xfrm>
            <a:off x="0" y="1555563"/>
            <a:ext cx="3202326" cy="460405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open book icon"/>
          <p:cNvPicPr>
            <a:picLocks noChangeAspect="1"/>
          </p:cNvPicPr>
          <p:nvPr/>
        </p:nvPicPr>
        <p:blipFill>
          <a:blip r:embed="rId3"/>
          <a:stretch>
            <a:fillRect/>
          </a:stretch>
        </p:blipFill>
        <p:spPr>
          <a:xfrm flipH="1">
            <a:off x="4663468" y="2820141"/>
            <a:ext cx="1682564" cy="1206687"/>
          </a:xfrm>
          <a:prstGeom prst="rect">
            <a:avLst/>
          </a:prstGeom>
        </p:spPr>
      </p:pic>
      <p:pic>
        <p:nvPicPr>
          <p:cNvPr id="8" name="Picture 7" descr="laptop icon"/>
          <p:cNvPicPr>
            <a:picLocks noChangeAspect="1"/>
          </p:cNvPicPr>
          <p:nvPr/>
        </p:nvPicPr>
        <p:blipFill>
          <a:blip r:embed="rId4"/>
          <a:stretch>
            <a:fillRect/>
          </a:stretch>
        </p:blipFill>
        <p:spPr>
          <a:xfrm>
            <a:off x="4684654" y="4124597"/>
            <a:ext cx="1682565" cy="1418556"/>
          </a:xfrm>
          <a:prstGeom prst="rect">
            <a:avLst/>
          </a:prstGeom>
        </p:spPr>
      </p:pic>
      <p:pic>
        <p:nvPicPr>
          <p:cNvPr id="9" name="Picture 8" descr="assessment data to show results, improvement from before intervention, improvement compared to no treatment students, replication, multiple researchers, multiple students, multiple times, setting and students similar to your own"/>
          <p:cNvPicPr>
            <a:picLocks noChangeAspect="1"/>
          </p:cNvPicPr>
          <p:nvPr/>
        </p:nvPicPr>
        <p:blipFill>
          <a:blip r:embed="rId5"/>
          <a:stretch>
            <a:fillRect/>
          </a:stretch>
        </p:blipFill>
        <p:spPr>
          <a:xfrm>
            <a:off x="7012107" y="2582672"/>
            <a:ext cx="1515436" cy="3452622"/>
          </a:xfrm>
          <a:prstGeom prst="rect">
            <a:avLst/>
          </a:prstGeom>
        </p:spPr>
      </p:pic>
      <p:sp>
        <p:nvSpPr>
          <p:cNvPr id="2" name="Title 1" hidden="1">
            <a:extLst>
              <a:ext uri="{FF2B5EF4-FFF2-40B4-BE49-F238E27FC236}">
                <a16:creationId xmlns:a16="http://schemas.microsoft.com/office/drawing/2014/main" id="{BB3ADD1C-3158-48F0-81EA-332B149D2696}"/>
              </a:ext>
            </a:extLst>
          </p:cNvPr>
          <p:cNvSpPr>
            <a:spLocks noGrp="1"/>
          </p:cNvSpPr>
          <p:nvPr>
            <p:ph type="title"/>
          </p:nvPr>
        </p:nvSpPr>
        <p:spPr/>
        <p:txBody>
          <a:bodyPr/>
          <a:lstStyle/>
          <a:p>
            <a:r>
              <a:rPr lang="en-US" dirty="0"/>
              <a:t>Slide 57</a:t>
            </a:r>
          </a:p>
        </p:txBody>
      </p:sp>
    </p:spTree>
    <p:extLst>
      <p:ext uri="{BB962C8B-B14F-4D97-AF65-F5344CB8AC3E}">
        <p14:creationId xmlns:p14="http://schemas.microsoft.com/office/powerpoint/2010/main" val="219937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par>
                                <p:cTn id="21" presetID="1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up)">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2’s Checklist:</a:t>
            </a:r>
            <a:br>
              <a:rPr lang="en-US" dirty="0"/>
            </a:br>
            <a:r>
              <a:rPr lang="en-US" dirty="0"/>
              <a:t>Where do you locate evidence-based practices?</a:t>
            </a:r>
          </a:p>
        </p:txBody>
      </p:sp>
      <p:sp>
        <p:nvSpPr>
          <p:cNvPr id="3" name="Content Placeholder 2"/>
          <p:cNvSpPr>
            <a:spLocks noGrp="1"/>
          </p:cNvSpPr>
          <p:nvPr>
            <p:ph idx="1"/>
          </p:nvPr>
        </p:nvSpPr>
        <p:spPr>
          <a:xfrm>
            <a:off x="228600" y="1445342"/>
            <a:ext cx="8686800" cy="4639323"/>
          </a:xfrm>
        </p:spPr>
        <p:txBody>
          <a:bodyPr/>
          <a:lstStyle/>
          <a:p>
            <a:pPr marL="342900" indent="-342900">
              <a:buFont typeface="Wingdings" charset="2"/>
              <a:buChar char="q"/>
            </a:pPr>
            <a:r>
              <a:rPr lang="en-US" dirty="0"/>
              <a:t>Identify sources for locating evidence-based practices</a:t>
            </a:r>
          </a:p>
          <a:p>
            <a:pPr marL="342900" indent="-342900">
              <a:buFont typeface="Wingdings" charset="2"/>
              <a:buChar char="q"/>
            </a:pPr>
            <a:r>
              <a:rPr lang="en-US" dirty="0"/>
              <a:t>Determine the magnitude of the “evidence”</a:t>
            </a:r>
          </a:p>
        </p:txBody>
      </p:sp>
    </p:spTree>
    <p:extLst>
      <p:ext uri="{BB962C8B-B14F-4D97-AF65-F5344CB8AC3E}">
        <p14:creationId xmlns:p14="http://schemas.microsoft.com/office/powerpoint/2010/main" val="3829116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015" y="228600"/>
            <a:ext cx="7561385" cy="731520"/>
          </a:xfrm>
        </p:spPr>
        <p:txBody>
          <a:bodyPr/>
          <a:lstStyle/>
          <a:p>
            <a:r>
              <a:rPr lang="en-US" dirty="0"/>
              <a:t>Journal Entry</a:t>
            </a:r>
          </a:p>
        </p:txBody>
      </p:sp>
      <p:sp>
        <p:nvSpPr>
          <p:cNvPr id="3" name="Content Placeholder 2"/>
          <p:cNvSpPr>
            <a:spLocks noGrp="1"/>
          </p:cNvSpPr>
          <p:nvPr>
            <p:ph idx="1"/>
          </p:nvPr>
        </p:nvSpPr>
        <p:spPr/>
        <p:txBody>
          <a:bodyPr/>
          <a:lstStyle/>
          <a:p>
            <a:r>
              <a:rPr lang="en-US" dirty="0"/>
              <a:t>Reflect upon your own teaching. What evidence-based practices are you using? How do you know of their evidence base?</a:t>
            </a:r>
          </a:p>
        </p:txBody>
      </p:sp>
      <p:pic>
        <p:nvPicPr>
          <p:cNvPr id="4" name="Picture 3" descr="journal icon"/>
          <p:cNvPicPr>
            <a:picLocks noChangeAspect="1"/>
          </p:cNvPicPr>
          <p:nvPr/>
        </p:nvPicPr>
        <p:blipFill>
          <a:blip r:embed="rId2"/>
          <a:stretch>
            <a:fillRect/>
          </a:stretch>
        </p:blipFill>
        <p:spPr>
          <a:xfrm>
            <a:off x="228600" y="123302"/>
            <a:ext cx="914400" cy="942115"/>
          </a:xfrm>
          <a:prstGeom prst="rect">
            <a:avLst/>
          </a:prstGeom>
        </p:spPr>
      </p:pic>
    </p:spTree>
    <p:extLst>
      <p:ext uri="{BB962C8B-B14F-4D97-AF65-F5344CB8AC3E}">
        <p14:creationId xmlns:p14="http://schemas.microsoft.com/office/powerpoint/2010/main" val="315209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pPr>
              <a:buClr>
                <a:srgbClr val="FF9300"/>
              </a:buClr>
            </a:pPr>
            <a:r>
              <a:rPr lang="en-US" dirty="0"/>
              <a:t>PART 2: Where do you locate evidence-based practices?</a:t>
            </a:r>
          </a:p>
          <a:p>
            <a:endParaRPr lang="en-US" dirty="0"/>
          </a:p>
          <a:p>
            <a:endParaRPr lang="en-US" dirty="0"/>
          </a:p>
          <a:p>
            <a:r>
              <a:rPr lang="en-US" dirty="0"/>
              <a:t>	</a:t>
            </a:r>
          </a:p>
          <a:p>
            <a:endParaRPr lang="en-US" dirty="0"/>
          </a:p>
          <a:p>
            <a:endParaRPr lang="en-US" dirty="0"/>
          </a:p>
          <a:p>
            <a:endParaRPr lang="en-US" dirty="0"/>
          </a:p>
          <a:p>
            <a:endParaRPr lang="en-US" dirty="0"/>
          </a:p>
        </p:txBody>
      </p:sp>
      <p:sp>
        <p:nvSpPr>
          <p:cNvPr id="4" name="Content Placeholder 2"/>
          <p:cNvSpPr txBox="1">
            <a:spLocks/>
          </p:cNvSpPr>
          <p:nvPr/>
        </p:nvSpPr>
        <p:spPr>
          <a:xfrm>
            <a:off x="993936" y="1692612"/>
            <a:ext cx="7823494" cy="4392053"/>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Look at websites for evidence-based practices</a:t>
            </a:r>
          </a:p>
          <a:p>
            <a:endParaRPr lang="en-US" dirty="0"/>
          </a:p>
          <a:p>
            <a:r>
              <a:rPr lang="en-US" dirty="0"/>
              <a:t>Locate mathematics interventions and rate the evidence</a:t>
            </a:r>
          </a:p>
          <a:p>
            <a:endParaRPr lang="en-US" dirty="0"/>
          </a:p>
          <a:p>
            <a:endParaRPr lang="en-US" dirty="0"/>
          </a:p>
        </p:txBody>
      </p:sp>
      <p:pic>
        <p:nvPicPr>
          <p:cNvPr id="6" name="Picture 5" descr="workbook icon"/>
          <p:cNvPicPr>
            <a:picLocks noChangeAspect="1"/>
          </p:cNvPicPr>
          <p:nvPr/>
        </p:nvPicPr>
        <p:blipFill>
          <a:blip r:embed="rId2">
            <a:clrChange>
              <a:clrFrom>
                <a:srgbClr val="000000"/>
              </a:clrFrom>
              <a:clrTo>
                <a:srgbClr val="000000">
                  <a:alpha val="0"/>
                </a:srgbClr>
              </a:clrTo>
            </a:clrChange>
          </a:blip>
          <a:stretch>
            <a:fillRect/>
          </a:stretch>
        </p:blipFill>
        <p:spPr>
          <a:xfrm>
            <a:off x="297284" y="2538205"/>
            <a:ext cx="765336" cy="731520"/>
          </a:xfrm>
          <a:prstGeom prst="rect">
            <a:avLst/>
          </a:prstGeom>
        </p:spPr>
      </p:pic>
      <p:pic>
        <p:nvPicPr>
          <p:cNvPr id="11" name="Picture 10" descr="workbook icon"/>
          <p:cNvPicPr>
            <a:picLocks noChangeAspect="1"/>
          </p:cNvPicPr>
          <p:nvPr/>
        </p:nvPicPr>
        <p:blipFill>
          <a:blip r:embed="rId2">
            <a:clrChange>
              <a:clrFrom>
                <a:srgbClr val="000000"/>
              </a:clrFrom>
              <a:clrTo>
                <a:srgbClr val="000000">
                  <a:alpha val="0"/>
                </a:srgbClr>
              </a:clrTo>
            </a:clrChange>
          </a:blip>
          <a:stretch>
            <a:fillRect/>
          </a:stretch>
        </p:blipFill>
        <p:spPr>
          <a:xfrm>
            <a:off x="297284" y="1622601"/>
            <a:ext cx="765336" cy="731520"/>
          </a:xfrm>
          <a:prstGeom prst="rect">
            <a:avLst/>
          </a:prstGeom>
        </p:spPr>
      </p:pic>
    </p:spTree>
    <p:extLst>
      <p:ext uri="{BB962C8B-B14F-4D97-AF65-F5344CB8AC3E}">
        <p14:creationId xmlns:p14="http://schemas.microsoft.com/office/powerpoint/2010/main" val="623062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3</a:t>
            </a:r>
          </a:p>
        </p:txBody>
      </p:sp>
      <p:sp>
        <p:nvSpPr>
          <p:cNvPr id="3" name="Title 2" hidden="1">
            <a:extLst>
              <a:ext uri="{FF2B5EF4-FFF2-40B4-BE49-F238E27FC236}">
                <a16:creationId xmlns:a16="http://schemas.microsoft.com/office/drawing/2014/main" id="{8BD523D4-47A4-442B-84A1-4D1E3415B8C1}"/>
              </a:ext>
            </a:extLst>
          </p:cNvPr>
          <p:cNvSpPr>
            <a:spLocks noGrp="1"/>
          </p:cNvSpPr>
          <p:nvPr>
            <p:ph type="title"/>
          </p:nvPr>
        </p:nvSpPr>
        <p:spPr/>
        <p:txBody>
          <a:bodyPr/>
          <a:lstStyle/>
          <a:p>
            <a:r>
              <a:rPr lang="en-US" dirty="0"/>
              <a:t>Slide 60</a:t>
            </a:r>
          </a:p>
        </p:txBody>
      </p:sp>
    </p:spTree>
    <p:extLst>
      <p:ext uri="{BB962C8B-B14F-4D97-AF65-F5344CB8AC3E}">
        <p14:creationId xmlns:p14="http://schemas.microsoft.com/office/powerpoint/2010/main" val="3694459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How do you determine the instructional platform for intensive intervention?</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3, Part 3</a:t>
            </a:r>
          </a:p>
          <a:p>
            <a:endParaRPr lang="en-US" sz="2400" dirty="0"/>
          </a:p>
        </p:txBody>
      </p:sp>
    </p:spTree>
    <p:extLst>
      <p:ext uri="{BB962C8B-B14F-4D97-AF65-F5344CB8AC3E}">
        <p14:creationId xmlns:p14="http://schemas.microsoft.com/office/powerpoint/2010/main" val="419090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3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How to develop the instructional platform for intensive intervention</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37693835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orange box with the text Validated Intervention Program (e.g., Tier 2, Standard Protocol, Secondary Intervention)">
            <a:extLst>
              <a:ext uri="{FF2B5EF4-FFF2-40B4-BE49-F238E27FC236}">
                <a16:creationId xmlns:a16="http://schemas.microsoft.com/office/drawing/2014/main" id="{5E9888DE-5F42-4CE4-815D-4A0D7F06F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120"/>
            <a:ext cx="2834305" cy="5001647"/>
          </a:xfrm>
          <a:prstGeom prst="rect">
            <a:avLst/>
          </a:prstGeom>
        </p:spPr>
      </p:pic>
      <p:sp>
        <p:nvSpPr>
          <p:cNvPr id="3" name="Title 2"/>
          <p:cNvSpPr>
            <a:spLocks noGrp="1"/>
          </p:cNvSpPr>
          <p:nvPr>
            <p:ph type="title"/>
          </p:nvPr>
        </p:nvSpPr>
        <p:spPr>
          <a:xfrm>
            <a:off x="228600" y="228600"/>
            <a:ext cx="5179979" cy="731520"/>
          </a:xfrm>
        </p:spPr>
        <p:txBody>
          <a:bodyPr/>
          <a:lstStyle/>
          <a:p>
            <a:r>
              <a:rPr lang="en-US"/>
              <a:t>Where Are We?</a:t>
            </a:r>
          </a:p>
        </p:txBody>
      </p:sp>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8" name="Rectangle 7">
            <a:extLst>
              <a:ext uri="{C183D7F6-B498-43B3-948B-1728B52AA6E4}">
                <adec:decorative xmlns:adec="http://schemas.microsoft.com/office/drawing/2017/decorative" val="1"/>
              </a:ext>
            </a:extLst>
          </p:cNvPr>
          <p:cNvSpPr/>
          <p:nvPr/>
        </p:nvSpPr>
        <p:spPr>
          <a:xfrm>
            <a:off x="0" y="1824027"/>
            <a:ext cx="2834305" cy="428467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85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Reading</a:t>
            </a:r>
          </a:p>
        </p:txBody>
      </p:sp>
      <p:sp>
        <p:nvSpPr>
          <p:cNvPr id="4" name="Slide Number Placeholder 3"/>
          <p:cNvSpPr>
            <a:spLocks noGrp="1"/>
          </p:cNvSpPr>
          <p:nvPr>
            <p:ph type="sldNum" sz="quarter" idx="12"/>
          </p:nvPr>
        </p:nvSpPr>
        <p:spPr/>
        <p:txBody>
          <a:bodyPr/>
          <a:lstStyle/>
          <a:p>
            <a:fld id="{569CA132-ADD6-4B72-B5E1-B86F7979C603}" type="slidenum">
              <a:rPr lang="en-US" smtClean="0"/>
              <a:t>64</a:t>
            </a:fld>
            <a:endParaRPr lang="en-US"/>
          </a:p>
        </p:txBody>
      </p:sp>
      <p:sp>
        <p:nvSpPr>
          <p:cNvPr id="6" name="Content Placeholder 2"/>
          <p:cNvSpPr txBox="1">
            <a:spLocks/>
          </p:cNvSpPr>
          <p:nvPr/>
        </p:nvSpPr>
        <p:spPr>
          <a:xfrm>
            <a:off x="1306285" y="1202714"/>
            <a:ext cx="7507515"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Powell, S. R., &amp; Fuchs, L. S., &amp; Fuchs. D. (2015). Intensive intervention in mathematics. </a:t>
            </a:r>
            <a:r>
              <a:rPr lang="en-US" i="1" dirty="0"/>
              <a:t>Learning Disabilities Research and Practice, 30</a:t>
            </a:r>
            <a:r>
              <a:rPr lang="en-US" dirty="0"/>
              <a:t>,</a:t>
            </a:r>
            <a:r>
              <a:rPr lang="en-US" i="1" dirty="0"/>
              <a:t> </a:t>
            </a:r>
            <a:r>
              <a:rPr lang="en-US" dirty="0"/>
              <a:t>182–192. doi:10.1111/ldrp.12087</a:t>
            </a:r>
          </a:p>
        </p:txBody>
      </p:sp>
      <p:pic>
        <p:nvPicPr>
          <p:cNvPr id="9" name="Picture 8" descr="additional reading icon"/>
          <p:cNvPicPr>
            <a:picLocks/>
          </p:cNvPicPr>
          <p:nvPr/>
        </p:nvPicPr>
        <p:blipFill rotWithShape="1">
          <a:blip r:embed="rId3" cstate="hqprint">
            <a:extLst>
              <a:ext uri="{BEBA8EAE-BF5A-486C-A8C5-ECC9F3942E4B}">
                <a14:imgProps xmlns:a14="http://schemas.microsoft.com/office/drawing/2010/main">
                  <a14:imgLayer r:embed="rId4">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pic>
        <p:nvPicPr>
          <p:cNvPr id="5" name="Picture 4" descr="screenshot with planning, implementation and monitoring for intensive intervention tips"/>
          <p:cNvPicPr>
            <a:picLocks noChangeAspect="1"/>
          </p:cNvPicPr>
          <p:nvPr/>
        </p:nvPicPr>
        <p:blipFill>
          <a:blip r:embed="rId5"/>
          <a:stretch>
            <a:fillRect/>
          </a:stretch>
        </p:blipFill>
        <p:spPr>
          <a:xfrm>
            <a:off x="488950" y="2931716"/>
            <a:ext cx="8166100" cy="3149600"/>
          </a:xfrm>
          <a:prstGeom prst="rect">
            <a:avLst/>
          </a:prstGeom>
        </p:spPr>
      </p:pic>
    </p:spTree>
    <p:extLst>
      <p:ext uri="{BB962C8B-B14F-4D97-AF65-F5344CB8AC3E}">
        <p14:creationId xmlns:p14="http://schemas.microsoft.com/office/powerpoint/2010/main" val="3449569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 orange box with the text Validated Intervention Program (e.g., Tier 2, Standard Protocol, Secondary Intervention)">
            <a:extLst>
              <a:ext uri="{FF2B5EF4-FFF2-40B4-BE49-F238E27FC236}">
                <a16:creationId xmlns:a16="http://schemas.microsoft.com/office/drawing/2014/main" id="{893D108A-7487-4896-8412-F1447063D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8" y="641249"/>
            <a:ext cx="3190207" cy="5629701"/>
          </a:xfrm>
          <a:prstGeom prst="rect">
            <a:avLst/>
          </a:prstGeom>
        </p:spPr>
      </p:pic>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8" name="Rectangle 7">
            <a:extLst>
              <a:ext uri="{C183D7F6-B498-43B3-948B-1728B52AA6E4}">
                <adec:decorative xmlns:adec="http://schemas.microsoft.com/office/drawing/2017/decorative" val="1"/>
              </a:ext>
            </a:extLst>
          </p:cNvPr>
          <p:cNvSpPr/>
          <p:nvPr/>
        </p:nvSpPr>
        <p:spPr>
          <a:xfrm>
            <a:off x="-98908" y="1603554"/>
            <a:ext cx="3202326" cy="44498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87091" y="1929666"/>
            <a:ext cx="4968009" cy="1200329"/>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p:txBody>
      </p:sp>
      <p:sp>
        <p:nvSpPr>
          <p:cNvPr id="2" name="Title 1" hidden="1">
            <a:extLst>
              <a:ext uri="{FF2B5EF4-FFF2-40B4-BE49-F238E27FC236}">
                <a16:creationId xmlns:a16="http://schemas.microsoft.com/office/drawing/2014/main" id="{0D7C44FE-7186-460A-A428-75ECED48EC44}"/>
              </a:ext>
            </a:extLst>
          </p:cNvPr>
          <p:cNvSpPr>
            <a:spLocks noGrp="1"/>
          </p:cNvSpPr>
          <p:nvPr>
            <p:ph type="title"/>
          </p:nvPr>
        </p:nvSpPr>
        <p:spPr/>
        <p:txBody>
          <a:bodyPr/>
          <a:lstStyle/>
          <a:p>
            <a:r>
              <a:rPr lang="en-US" dirty="0"/>
              <a:t>Slide 65</a:t>
            </a:r>
          </a:p>
        </p:txBody>
      </p:sp>
    </p:spTree>
    <p:extLst>
      <p:ext uri="{BB962C8B-B14F-4D97-AF65-F5344CB8AC3E}">
        <p14:creationId xmlns:p14="http://schemas.microsoft.com/office/powerpoint/2010/main" val="173161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228600" y="228600"/>
            <a:ext cx="7662333" cy="731520"/>
          </a:xfrm>
        </p:spPr>
        <p:txBody>
          <a:bodyPr>
            <a:normAutofit/>
          </a:bodyPr>
          <a:lstStyle/>
          <a:p>
            <a:r>
              <a:rPr lang="en-US" dirty="0"/>
              <a:t>Content for Intensive Intervention</a:t>
            </a:r>
          </a:p>
        </p:txBody>
      </p:sp>
      <p:sp>
        <p:nvSpPr>
          <p:cNvPr id="7" name="Content Placeholder 4"/>
          <p:cNvSpPr txBox="1">
            <a:spLocks/>
          </p:cNvSpPr>
          <p:nvPr/>
        </p:nvSpPr>
        <p:spPr>
          <a:xfrm>
            <a:off x="228600" y="1911172"/>
            <a:ext cx="5669695" cy="4839538"/>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6"/>
                </a:solidFill>
              </a:rPr>
              <a:t>Diagnostic assessment:</a:t>
            </a:r>
          </a:p>
          <a:p>
            <a:r>
              <a:rPr lang="en-US" dirty="0"/>
              <a:t>Data gathered </a:t>
            </a:r>
            <a:r>
              <a:rPr lang="en-US" b="1" dirty="0"/>
              <a:t>before or during</a:t>
            </a:r>
            <a:r>
              <a:rPr lang="en-US" dirty="0"/>
              <a:t> learning to understand strengths and weaknesses.</a:t>
            </a:r>
          </a:p>
          <a:p>
            <a:endParaRPr lang="en-US" b="1" dirty="0"/>
          </a:p>
          <a:p>
            <a:endParaRPr lang="en-US" b="1" dirty="0"/>
          </a:p>
        </p:txBody>
      </p:sp>
      <p:sp>
        <p:nvSpPr>
          <p:cNvPr id="6" name="Rectangle 5"/>
          <p:cNvSpPr/>
          <p:nvPr/>
        </p:nvSpPr>
        <p:spPr>
          <a:xfrm>
            <a:off x="228600" y="816859"/>
            <a:ext cx="2867378" cy="9216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Intervention: Occurs frequently and with intensity</a:t>
            </a:r>
          </a:p>
        </p:txBody>
      </p:sp>
      <p:sp>
        <p:nvSpPr>
          <p:cNvPr id="11" name="Content Placeholder 2"/>
          <p:cNvSpPr txBox="1">
            <a:spLocks/>
          </p:cNvSpPr>
          <p:nvPr/>
        </p:nvSpPr>
        <p:spPr>
          <a:xfrm>
            <a:off x="228600" y="3287852"/>
            <a:ext cx="5779758" cy="4413910"/>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charset="0"/>
              <a:buChar char="•"/>
            </a:pPr>
            <a:r>
              <a:rPr lang="en-US" dirty="0"/>
              <a:t>Measure multiple areas of mathematics</a:t>
            </a:r>
          </a:p>
          <a:p>
            <a:pPr marL="342900" indent="-342900">
              <a:buFont typeface="Arial" charset="0"/>
              <a:buChar char="•"/>
            </a:pPr>
            <a:endParaRPr lang="en-US" dirty="0"/>
          </a:p>
          <a:p>
            <a:pPr marL="342900" indent="-342900">
              <a:buFont typeface="Arial" charset="0"/>
              <a:buChar char="•"/>
            </a:pPr>
            <a:endParaRPr lang="en-US" dirty="0"/>
          </a:p>
          <a:p>
            <a:pPr marL="342900" indent="-342900">
              <a:buFont typeface="Arial" charset="0"/>
              <a:buChar char="•"/>
            </a:pPr>
            <a:endParaRPr lang="en-US" dirty="0"/>
          </a:p>
          <a:p>
            <a:pPr marL="342900" indent="-342900">
              <a:buFont typeface="Arial" charset="0"/>
              <a:buChar char="•"/>
            </a:pPr>
            <a:r>
              <a:rPr lang="en-US" dirty="0"/>
              <a:t>Provide detailed score profiles</a:t>
            </a:r>
          </a:p>
        </p:txBody>
      </p:sp>
      <p:sp>
        <p:nvSpPr>
          <p:cNvPr id="12" name="Rectangle 11">
            <a:extLst>
              <a:ext uri="{C183D7F6-B498-43B3-948B-1728B52AA6E4}">
                <adec:decorative xmlns:adec="http://schemas.microsoft.com/office/drawing/2017/decorative" val="1"/>
              </a:ext>
            </a:extLst>
          </p:cNvPr>
          <p:cNvSpPr/>
          <p:nvPr/>
        </p:nvSpPr>
        <p:spPr>
          <a:xfrm>
            <a:off x="884344" y="3774713"/>
            <a:ext cx="2814582" cy="1439186"/>
          </a:xfrm>
          <a:prstGeom prst="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p:cNvSpPr txBox="1"/>
          <p:nvPr/>
        </p:nvSpPr>
        <p:spPr>
          <a:xfrm>
            <a:off x="934665" y="3739972"/>
            <a:ext cx="2755400" cy="369332"/>
          </a:xfrm>
          <a:prstGeom prst="rect">
            <a:avLst/>
          </a:prstGeom>
          <a:noFill/>
        </p:spPr>
        <p:txBody>
          <a:bodyPr wrap="square" rtlCol="0">
            <a:spAutoFit/>
          </a:bodyPr>
          <a:lstStyle/>
          <a:p>
            <a:r>
              <a:rPr lang="en-US" dirty="0">
                <a:solidFill>
                  <a:schemeClr val="bg1"/>
                </a:solidFill>
              </a:rPr>
              <a:t>Number and Operations</a:t>
            </a:r>
          </a:p>
        </p:txBody>
      </p:sp>
      <p:sp>
        <p:nvSpPr>
          <p:cNvPr id="14" name="TextBox 13"/>
          <p:cNvSpPr txBox="1"/>
          <p:nvPr/>
        </p:nvSpPr>
        <p:spPr>
          <a:xfrm>
            <a:off x="925804" y="4018932"/>
            <a:ext cx="2755400" cy="369332"/>
          </a:xfrm>
          <a:prstGeom prst="rect">
            <a:avLst/>
          </a:prstGeom>
          <a:noFill/>
        </p:spPr>
        <p:txBody>
          <a:bodyPr wrap="square" rtlCol="0">
            <a:spAutoFit/>
          </a:bodyPr>
          <a:lstStyle/>
          <a:p>
            <a:r>
              <a:rPr lang="en-US" dirty="0">
                <a:solidFill>
                  <a:schemeClr val="bg1"/>
                </a:solidFill>
              </a:rPr>
              <a:t>Geometry</a:t>
            </a:r>
          </a:p>
        </p:txBody>
      </p:sp>
      <p:sp>
        <p:nvSpPr>
          <p:cNvPr id="15" name="TextBox 14"/>
          <p:cNvSpPr txBox="1"/>
          <p:nvPr/>
        </p:nvSpPr>
        <p:spPr>
          <a:xfrm>
            <a:off x="925804" y="4297892"/>
            <a:ext cx="2755400" cy="369332"/>
          </a:xfrm>
          <a:prstGeom prst="rect">
            <a:avLst/>
          </a:prstGeom>
          <a:noFill/>
        </p:spPr>
        <p:txBody>
          <a:bodyPr wrap="square" rtlCol="0">
            <a:spAutoFit/>
          </a:bodyPr>
          <a:lstStyle/>
          <a:p>
            <a:r>
              <a:rPr lang="en-US" dirty="0">
                <a:solidFill>
                  <a:schemeClr val="bg1"/>
                </a:solidFill>
              </a:rPr>
              <a:t>Measurement</a:t>
            </a:r>
          </a:p>
        </p:txBody>
      </p:sp>
      <p:sp>
        <p:nvSpPr>
          <p:cNvPr id="16" name="TextBox 15"/>
          <p:cNvSpPr txBox="1"/>
          <p:nvPr/>
        </p:nvSpPr>
        <p:spPr>
          <a:xfrm>
            <a:off x="934665" y="4574515"/>
            <a:ext cx="2755400" cy="369332"/>
          </a:xfrm>
          <a:prstGeom prst="rect">
            <a:avLst/>
          </a:prstGeom>
          <a:noFill/>
        </p:spPr>
        <p:txBody>
          <a:bodyPr wrap="square" rtlCol="0">
            <a:spAutoFit/>
          </a:bodyPr>
          <a:lstStyle/>
          <a:p>
            <a:r>
              <a:rPr lang="en-US" dirty="0">
                <a:solidFill>
                  <a:schemeClr val="bg1"/>
                </a:solidFill>
              </a:rPr>
              <a:t>Algebra</a:t>
            </a:r>
          </a:p>
        </p:txBody>
      </p:sp>
      <p:sp>
        <p:nvSpPr>
          <p:cNvPr id="17" name="TextBox 16"/>
          <p:cNvSpPr txBox="1"/>
          <p:nvPr/>
        </p:nvSpPr>
        <p:spPr>
          <a:xfrm>
            <a:off x="942935" y="4853475"/>
            <a:ext cx="2755400" cy="369332"/>
          </a:xfrm>
          <a:prstGeom prst="rect">
            <a:avLst/>
          </a:prstGeom>
          <a:noFill/>
        </p:spPr>
        <p:txBody>
          <a:bodyPr wrap="square" rtlCol="0">
            <a:spAutoFit/>
          </a:bodyPr>
          <a:lstStyle/>
          <a:p>
            <a:r>
              <a:rPr lang="en-US" dirty="0">
                <a:solidFill>
                  <a:schemeClr val="bg1"/>
                </a:solidFill>
              </a:rPr>
              <a:t>Data Analysis</a:t>
            </a:r>
          </a:p>
        </p:txBody>
      </p:sp>
      <p:pic>
        <p:nvPicPr>
          <p:cNvPr id="19" name="Picture 18"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633A5672-4358-4889-9CF6-03A5894D0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677" y="743546"/>
            <a:ext cx="3043556" cy="5370908"/>
          </a:xfrm>
          <a:prstGeom prst="rect">
            <a:avLst/>
          </a:prstGeom>
        </p:spPr>
      </p:pic>
    </p:spTree>
    <p:extLst>
      <p:ext uri="{BB962C8B-B14F-4D97-AF65-F5344CB8AC3E}">
        <p14:creationId xmlns:p14="http://schemas.microsoft.com/office/powerpoint/2010/main" val="4176769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228600" y="228600"/>
            <a:ext cx="8497711" cy="731520"/>
          </a:xfrm>
        </p:spPr>
        <p:txBody>
          <a:bodyPr>
            <a:normAutofit/>
          </a:bodyPr>
          <a:lstStyle/>
          <a:p>
            <a:r>
              <a:rPr lang="en-US"/>
              <a:t>Content for Intensive Intervention</a:t>
            </a:r>
            <a:endParaRPr lang="en-US" dirty="0"/>
          </a:p>
        </p:txBody>
      </p:sp>
      <p:sp>
        <p:nvSpPr>
          <p:cNvPr id="7" name="Content Placeholder 4"/>
          <p:cNvSpPr txBox="1">
            <a:spLocks/>
          </p:cNvSpPr>
          <p:nvPr/>
        </p:nvSpPr>
        <p:spPr>
          <a:xfrm>
            <a:off x="228600" y="1911172"/>
            <a:ext cx="5269089" cy="4839538"/>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6"/>
                </a:solidFill>
              </a:rPr>
              <a:t>Formative assessment:</a:t>
            </a:r>
          </a:p>
          <a:p>
            <a:r>
              <a:rPr lang="en-US" dirty="0"/>
              <a:t>Data gathered </a:t>
            </a:r>
            <a:r>
              <a:rPr lang="en-US" b="1" dirty="0"/>
              <a:t>during</a:t>
            </a:r>
            <a:r>
              <a:rPr lang="en-US" dirty="0"/>
              <a:t> intervention to determine response.</a:t>
            </a:r>
          </a:p>
          <a:p>
            <a:endParaRPr lang="en-US" b="1" dirty="0"/>
          </a:p>
          <a:p>
            <a:endParaRPr lang="en-US" b="1" dirty="0"/>
          </a:p>
        </p:txBody>
      </p:sp>
      <p:sp>
        <p:nvSpPr>
          <p:cNvPr id="6" name="Rectangle 5"/>
          <p:cNvSpPr/>
          <p:nvPr/>
        </p:nvSpPr>
        <p:spPr>
          <a:xfrm>
            <a:off x="228600" y="816859"/>
            <a:ext cx="2867378" cy="9216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Intervention: Occurs frequently and with intensity</a:t>
            </a:r>
          </a:p>
        </p:txBody>
      </p:sp>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F1DAC90-6209-4015-B11E-C66B41A90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781" y="816859"/>
            <a:ext cx="3056319" cy="5393431"/>
          </a:xfrm>
          <a:prstGeom prst="rect">
            <a:avLst/>
          </a:prstGeom>
        </p:spPr>
      </p:pic>
    </p:spTree>
    <p:extLst>
      <p:ext uri="{BB962C8B-B14F-4D97-AF65-F5344CB8AC3E}">
        <p14:creationId xmlns:p14="http://schemas.microsoft.com/office/powerpoint/2010/main" val="538677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228600" y="228600"/>
            <a:ext cx="8497711" cy="731520"/>
          </a:xfrm>
        </p:spPr>
        <p:txBody>
          <a:bodyPr>
            <a:normAutofit/>
          </a:bodyPr>
          <a:lstStyle/>
          <a:p>
            <a:r>
              <a:rPr lang="en-US"/>
              <a:t>Content for Intensive Intervention</a:t>
            </a:r>
            <a:endParaRPr lang="en-US" dirty="0"/>
          </a:p>
        </p:txBody>
      </p:sp>
      <p:sp>
        <p:nvSpPr>
          <p:cNvPr id="7" name="Content Placeholder 4"/>
          <p:cNvSpPr txBox="1">
            <a:spLocks/>
          </p:cNvSpPr>
          <p:nvPr/>
        </p:nvSpPr>
        <p:spPr>
          <a:xfrm>
            <a:off x="228600" y="1911172"/>
            <a:ext cx="5269089" cy="4839538"/>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6"/>
                </a:solidFill>
              </a:rPr>
              <a:t>Summative assessment:</a:t>
            </a:r>
          </a:p>
          <a:p>
            <a:r>
              <a:rPr lang="en-US" dirty="0"/>
              <a:t>Data gathered </a:t>
            </a:r>
            <a:r>
              <a:rPr lang="en-US" b="1" dirty="0"/>
              <a:t>after</a:t>
            </a:r>
            <a:r>
              <a:rPr lang="en-US" dirty="0"/>
              <a:t> intervention to determine performance compared to peers.</a:t>
            </a:r>
          </a:p>
          <a:p>
            <a:endParaRPr lang="en-US" b="1" dirty="0"/>
          </a:p>
          <a:p>
            <a:endParaRPr lang="en-US" b="1" dirty="0"/>
          </a:p>
        </p:txBody>
      </p:sp>
      <p:sp>
        <p:nvSpPr>
          <p:cNvPr id="6" name="Rectangle 5"/>
          <p:cNvSpPr/>
          <p:nvPr/>
        </p:nvSpPr>
        <p:spPr>
          <a:xfrm>
            <a:off x="228600" y="816859"/>
            <a:ext cx="2867378" cy="9216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Intervention: Occurs frequently and with intensity</a:t>
            </a:r>
          </a:p>
        </p:txBody>
      </p:sp>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EC95B350-43C7-48B3-8AC5-238496C96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105" y="816859"/>
            <a:ext cx="3085016" cy="5444073"/>
          </a:xfrm>
          <a:prstGeom prst="rect">
            <a:avLst/>
          </a:prstGeom>
        </p:spPr>
      </p:pic>
    </p:spTree>
    <p:extLst>
      <p:ext uri="{BB962C8B-B14F-4D97-AF65-F5344CB8AC3E}">
        <p14:creationId xmlns:p14="http://schemas.microsoft.com/office/powerpoint/2010/main" val="1653257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228600" y="228600"/>
            <a:ext cx="8497711" cy="731520"/>
          </a:xfrm>
        </p:spPr>
        <p:txBody>
          <a:bodyPr>
            <a:normAutofit/>
          </a:bodyPr>
          <a:lstStyle/>
          <a:p>
            <a:r>
              <a:rPr lang="en-US"/>
              <a:t>Content for Intensive Intervention</a:t>
            </a:r>
            <a:endParaRPr lang="en-US" dirty="0"/>
          </a:p>
        </p:txBody>
      </p:sp>
      <p:sp>
        <p:nvSpPr>
          <p:cNvPr id="7" name="Content Placeholder 4"/>
          <p:cNvSpPr txBox="1">
            <a:spLocks/>
          </p:cNvSpPr>
          <p:nvPr/>
        </p:nvSpPr>
        <p:spPr>
          <a:xfrm>
            <a:off x="228600" y="1911172"/>
            <a:ext cx="5269089" cy="4839538"/>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6"/>
                </a:solidFill>
              </a:rPr>
              <a:t>Error Analysis:</a:t>
            </a:r>
          </a:p>
          <a:p>
            <a:r>
              <a:rPr lang="en-US" dirty="0"/>
              <a:t>Types of errors and the possible causes of the errors.</a:t>
            </a:r>
          </a:p>
          <a:p>
            <a:endParaRPr lang="en-US" b="1" dirty="0"/>
          </a:p>
          <a:p>
            <a:endParaRPr lang="en-US" b="1" dirty="0"/>
          </a:p>
        </p:txBody>
      </p:sp>
      <p:sp>
        <p:nvSpPr>
          <p:cNvPr id="6" name="Rectangle 5"/>
          <p:cNvSpPr/>
          <p:nvPr/>
        </p:nvSpPr>
        <p:spPr>
          <a:xfrm>
            <a:off x="228600" y="816859"/>
            <a:ext cx="2867378" cy="9216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Intervention: Occurs frequently and with intensity</a:t>
            </a:r>
          </a:p>
        </p:txBody>
      </p:sp>
      <p:sp>
        <p:nvSpPr>
          <p:cNvPr id="3" name="Rectangle 2">
            <a:extLst>
              <a:ext uri="{C183D7F6-B498-43B3-948B-1728B52AA6E4}">
                <adec:decorative xmlns:adec="http://schemas.microsoft.com/office/drawing/2017/decorative" val="1"/>
              </a:ext>
            </a:extLst>
          </p:cNvPr>
          <p:cNvSpPr/>
          <p:nvPr/>
        </p:nvSpPr>
        <p:spPr>
          <a:xfrm>
            <a:off x="609600" y="3386667"/>
            <a:ext cx="3691467" cy="264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0852" y="3719687"/>
            <a:ext cx="1362874" cy="954107"/>
          </a:xfrm>
          <a:prstGeom prst="rect">
            <a:avLst/>
          </a:prstGeom>
          <a:noFill/>
        </p:spPr>
        <p:txBody>
          <a:bodyPr wrap="none" rtlCol="0">
            <a:spAutoFit/>
          </a:bodyPr>
          <a:lstStyle/>
          <a:p>
            <a:pPr algn="r"/>
            <a:r>
              <a:rPr lang="en-US" sz="2800">
                <a:solidFill>
                  <a:schemeClr val="bg1"/>
                </a:solidFill>
              </a:rPr>
              <a:t>5 4 7</a:t>
            </a:r>
            <a:endParaRPr lang="en-US" sz="2800" dirty="0">
              <a:solidFill>
                <a:schemeClr val="bg1"/>
              </a:solidFill>
            </a:endParaRPr>
          </a:p>
          <a:p>
            <a:pPr algn="r"/>
            <a:r>
              <a:rPr lang="en-US" sz="2800" u="sng" dirty="0">
                <a:solidFill>
                  <a:schemeClr val="bg1"/>
                </a:solidFill>
              </a:rPr>
              <a:t>+  6 7 3</a:t>
            </a:r>
          </a:p>
        </p:txBody>
      </p:sp>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0800878-FE6E-42B1-9CB4-8F951A9C7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105" y="816859"/>
            <a:ext cx="2998296" cy="5291039"/>
          </a:xfrm>
          <a:prstGeom prst="rect">
            <a:avLst/>
          </a:prstGeom>
        </p:spPr>
      </p:pic>
    </p:spTree>
    <p:extLst>
      <p:ext uri="{BB962C8B-B14F-4D97-AF65-F5344CB8AC3E}">
        <p14:creationId xmlns:p14="http://schemas.microsoft.com/office/powerpoint/2010/main" val="22461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pPr>
              <a:buClr>
                <a:srgbClr val="FF9300"/>
              </a:buClr>
            </a:pPr>
            <a:r>
              <a:rPr lang="en-US" dirty="0"/>
              <a:t>PART 3: How do you determine the instructional platform for intensive intervention?</a:t>
            </a:r>
          </a:p>
          <a:p>
            <a:pPr>
              <a:buClr>
                <a:srgbClr val="FF9300"/>
              </a:buClr>
            </a:pPr>
            <a:endParaRPr lang="en-US" dirty="0"/>
          </a:p>
          <a:p>
            <a:endParaRPr lang="en-US" dirty="0"/>
          </a:p>
          <a:p>
            <a:endParaRPr lang="en-US" dirty="0"/>
          </a:p>
          <a:p>
            <a:endParaRPr lang="en-US" dirty="0"/>
          </a:p>
        </p:txBody>
      </p:sp>
      <p:sp>
        <p:nvSpPr>
          <p:cNvPr id="4" name="Content Placeholder 2"/>
          <p:cNvSpPr txBox="1">
            <a:spLocks/>
          </p:cNvSpPr>
          <p:nvPr/>
        </p:nvSpPr>
        <p:spPr>
          <a:xfrm>
            <a:off x="993936" y="1692613"/>
            <a:ext cx="7823494" cy="4208186"/>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Create a scope and sequence for a student and determine evidence-based practices</a:t>
            </a:r>
          </a:p>
          <a:p>
            <a:endParaRPr lang="en-US" dirty="0"/>
          </a:p>
          <a:p>
            <a:r>
              <a:rPr lang="en-US" dirty="0"/>
              <a:t>Make a table of the evidence-based interventions and strategies available at your grade level</a:t>
            </a:r>
          </a:p>
          <a:p>
            <a:endParaRPr lang="en-US" dirty="0"/>
          </a:p>
          <a:p>
            <a:r>
              <a:rPr lang="en-US" dirty="0"/>
              <a:t>Describe the evidence-based practices you need</a:t>
            </a:r>
          </a:p>
        </p:txBody>
      </p:sp>
      <p:pic>
        <p:nvPicPr>
          <p:cNvPr id="5" name="Picture 4" descr="workbook icon"/>
          <p:cNvPicPr>
            <a:picLocks noChangeAspect="1"/>
          </p:cNvPicPr>
          <p:nvPr/>
        </p:nvPicPr>
        <p:blipFill>
          <a:blip r:embed="rId2">
            <a:clrChange>
              <a:clrFrom>
                <a:srgbClr val="000000"/>
              </a:clrFrom>
              <a:clrTo>
                <a:srgbClr val="000000">
                  <a:alpha val="0"/>
                </a:srgbClr>
              </a:clrTo>
            </a:clrChange>
          </a:blip>
          <a:stretch>
            <a:fillRect/>
          </a:stretch>
        </p:blipFill>
        <p:spPr>
          <a:xfrm>
            <a:off x="228600" y="1824486"/>
            <a:ext cx="765336" cy="731520"/>
          </a:xfrm>
          <a:prstGeom prst="rect">
            <a:avLst/>
          </a:prstGeom>
        </p:spPr>
      </p:pic>
      <p:pic>
        <p:nvPicPr>
          <p:cNvPr id="6" name="Picture 5" descr="workbook icon"/>
          <p:cNvPicPr>
            <a:picLocks noChangeAspect="1"/>
          </p:cNvPicPr>
          <p:nvPr/>
        </p:nvPicPr>
        <p:blipFill>
          <a:blip r:embed="rId2">
            <a:clrChange>
              <a:clrFrom>
                <a:srgbClr val="000000"/>
              </a:clrFrom>
              <a:clrTo>
                <a:srgbClr val="000000">
                  <a:alpha val="0"/>
                </a:srgbClr>
              </a:clrTo>
            </a:clrChange>
          </a:blip>
          <a:stretch>
            <a:fillRect/>
          </a:stretch>
        </p:blipFill>
        <p:spPr>
          <a:xfrm>
            <a:off x="228600" y="3153986"/>
            <a:ext cx="765336" cy="731520"/>
          </a:xfrm>
          <a:prstGeom prst="rect">
            <a:avLst/>
          </a:prstGeom>
        </p:spPr>
      </p:pic>
      <p:pic>
        <p:nvPicPr>
          <p:cNvPr id="8" name="Picture 7" descr="Conversation icon"/>
          <p:cNvPicPr>
            <a:picLocks noChangeAspect="1"/>
          </p:cNvPicPr>
          <p:nvPr/>
        </p:nvPicPr>
        <p:blipFill>
          <a:blip r:embed="rId3">
            <a:extLst>
              <a:ext uri="{BEBA8EAE-BF5A-486C-A8C5-ECC9F3942E4B}">
                <a14:imgProps xmlns:a14="http://schemas.microsoft.com/office/drawing/2010/main">
                  <a14:imgLayer r:embed="rId4">
                    <a14:imgEffect>
                      <a14:backgroundRemoval t="0" b="98913" l="0" r="100000"/>
                    </a14:imgEffect>
                  </a14:imgLayer>
                </a14:imgProps>
              </a:ext>
            </a:extLst>
          </a:blip>
          <a:stretch>
            <a:fillRect/>
          </a:stretch>
        </p:blipFill>
        <p:spPr>
          <a:xfrm>
            <a:off x="170235" y="4291338"/>
            <a:ext cx="914400" cy="886827"/>
          </a:xfrm>
          <a:prstGeom prst="rect">
            <a:avLst/>
          </a:prstGeom>
        </p:spPr>
      </p:pic>
    </p:spTree>
    <p:extLst>
      <p:ext uri="{BB962C8B-B14F-4D97-AF65-F5344CB8AC3E}">
        <p14:creationId xmlns:p14="http://schemas.microsoft.com/office/powerpoint/2010/main" val="339628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228600" y="228600"/>
            <a:ext cx="8497711" cy="731520"/>
          </a:xfrm>
        </p:spPr>
        <p:txBody>
          <a:bodyPr>
            <a:normAutofit/>
          </a:bodyPr>
          <a:lstStyle/>
          <a:p>
            <a:r>
              <a:rPr lang="en-US"/>
              <a:t>Content for Intensive Intervention</a:t>
            </a:r>
            <a:endParaRPr lang="en-US" dirty="0"/>
          </a:p>
        </p:txBody>
      </p:sp>
      <p:sp>
        <p:nvSpPr>
          <p:cNvPr id="7" name="Content Placeholder 4"/>
          <p:cNvSpPr txBox="1">
            <a:spLocks/>
          </p:cNvSpPr>
          <p:nvPr/>
        </p:nvSpPr>
        <p:spPr>
          <a:xfrm>
            <a:off x="228600" y="1911172"/>
            <a:ext cx="5269089" cy="4839538"/>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1"/>
                </a:solidFill>
              </a:rPr>
              <a:t>Standards:</a:t>
            </a:r>
          </a:p>
          <a:p>
            <a:endParaRPr lang="en-US" b="1" dirty="0"/>
          </a:p>
          <a:p>
            <a:endParaRPr lang="en-US" b="1" dirty="0"/>
          </a:p>
        </p:txBody>
      </p:sp>
      <p:sp>
        <p:nvSpPr>
          <p:cNvPr id="6" name="Rectangle 5"/>
          <p:cNvSpPr/>
          <p:nvPr/>
        </p:nvSpPr>
        <p:spPr>
          <a:xfrm>
            <a:off x="228600" y="816859"/>
            <a:ext cx="2867378" cy="9216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Intervention: Occurs frequently and with intensity</a:t>
            </a:r>
          </a:p>
        </p:txBody>
      </p:sp>
      <p:cxnSp>
        <p:nvCxnSpPr>
          <p:cNvPr id="8" name="Straight Arrow Connector 7">
            <a:extLst>
              <a:ext uri="{C183D7F6-B498-43B3-948B-1728B52AA6E4}">
                <adec:decorative xmlns:adec="http://schemas.microsoft.com/office/drawing/2017/decorative" val="1"/>
              </a:ext>
            </a:extLst>
          </p:cNvPr>
          <p:cNvCxnSpPr/>
          <p:nvPr/>
        </p:nvCxnSpPr>
        <p:spPr>
          <a:xfrm>
            <a:off x="228600" y="2844800"/>
            <a:ext cx="468206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4022" y="2844800"/>
            <a:ext cx="5715000" cy="369332"/>
          </a:xfrm>
          <a:prstGeom prst="rect">
            <a:avLst/>
          </a:prstGeom>
          <a:noFill/>
        </p:spPr>
        <p:txBody>
          <a:bodyPr wrap="square" rtlCol="0">
            <a:spAutoFit/>
          </a:bodyPr>
          <a:lstStyle/>
          <a:p>
            <a:r>
              <a:rPr lang="en-US" dirty="0">
                <a:solidFill>
                  <a:schemeClr val="bg1"/>
                </a:solidFill>
              </a:rPr>
              <a:t>continuum of mathematics learning</a:t>
            </a:r>
          </a:p>
        </p:txBody>
      </p:sp>
      <p:pic>
        <p:nvPicPr>
          <p:cNvPr id="11" name="Picture 10"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B5E8A4C-77A6-477F-9882-B6571E66B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305" y="816859"/>
            <a:ext cx="3057095" cy="5394800"/>
          </a:xfrm>
          <a:prstGeom prst="rect">
            <a:avLst/>
          </a:prstGeom>
        </p:spPr>
      </p:pic>
    </p:spTree>
    <p:extLst>
      <p:ext uri="{BB962C8B-B14F-4D97-AF65-F5344CB8AC3E}">
        <p14:creationId xmlns:p14="http://schemas.microsoft.com/office/powerpoint/2010/main" val="22634513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 orange box with the text Validated Intervention Program (e.g., Tier 2, Standard Protocol, Secondary Intervention)">
            <a:extLst>
              <a:ext uri="{FF2B5EF4-FFF2-40B4-BE49-F238E27FC236}">
                <a16:creationId xmlns:a16="http://schemas.microsoft.com/office/drawing/2014/main" id="{60904F79-13DC-46A4-AF20-D3BB94521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8" y="641249"/>
            <a:ext cx="3190207" cy="5629701"/>
          </a:xfrm>
          <a:prstGeom prst="rect">
            <a:avLst/>
          </a:prstGeom>
        </p:spPr>
      </p:pic>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8" name="Rectangle 7">
            <a:extLst>
              <a:ext uri="{C183D7F6-B498-43B3-948B-1728B52AA6E4}">
                <adec:decorative xmlns:adec="http://schemas.microsoft.com/office/drawing/2017/decorative" val="1"/>
              </a:ext>
            </a:extLst>
          </p:cNvPr>
          <p:cNvSpPr/>
          <p:nvPr/>
        </p:nvSpPr>
        <p:spPr>
          <a:xfrm>
            <a:off x="-98908" y="1730554"/>
            <a:ext cx="3202326" cy="44498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87091" y="1929666"/>
            <a:ext cx="4968009" cy="1569660"/>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p:txBody>
      </p:sp>
      <p:sp>
        <p:nvSpPr>
          <p:cNvPr id="2" name="Title 1" hidden="1">
            <a:extLst>
              <a:ext uri="{FF2B5EF4-FFF2-40B4-BE49-F238E27FC236}">
                <a16:creationId xmlns:a16="http://schemas.microsoft.com/office/drawing/2014/main" id="{261CE684-C45F-4566-9C21-EFA6CFA41E5A}"/>
              </a:ext>
            </a:extLst>
          </p:cNvPr>
          <p:cNvSpPr>
            <a:spLocks noGrp="1"/>
          </p:cNvSpPr>
          <p:nvPr>
            <p:ph type="title"/>
          </p:nvPr>
        </p:nvSpPr>
        <p:spPr/>
        <p:txBody>
          <a:bodyPr/>
          <a:lstStyle/>
          <a:p>
            <a:r>
              <a:rPr lang="en-US" dirty="0"/>
              <a:t>Slide 71</a:t>
            </a:r>
          </a:p>
        </p:txBody>
      </p:sp>
    </p:spTree>
    <p:extLst>
      <p:ext uri="{BB962C8B-B14F-4D97-AF65-F5344CB8AC3E}">
        <p14:creationId xmlns:p14="http://schemas.microsoft.com/office/powerpoint/2010/main" val="543631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69469" y="1749778"/>
            <a:ext cx="1032982" cy="36762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Find whole number quotients and remainders with up to four-digit dividends and one-digit divisors, using strategies based on place value, the properties of operations, and/or the relationship between multiplication and division.</a:t>
            </a:r>
            <a:endParaRPr lang="en-US" sz="1100" dirty="0">
              <a:solidFill>
                <a:srgbClr val="FFFFFF"/>
              </a:solidFill>
              <a:latin typeface="+mj-lt"/>
            </a:endParaRPr>
          </a:p>
        </p:txBody>
      </p:sp>
      <p:sp>
        <p:nvSpPr>
          <p:cNvPr id="15" name="Rectangle 14"/>
          <p:cNvSpPr/>
          <p:nvPr/>
        </p:nvSpPr>
        <p:spPr>
          <a:xfrm>
            <a:off x="2010750" y="1753190"/>
            <a:ext cx="1050770" cy="3672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ea typeface="Calibri"/>
                <a:cs typeface="Calibri"/>
              </a:rPr>
              <a:t>Fluently add and subtract within 100 using strategies based on place value, properties of operations, and/or relationships.</a:t>
            </a:r>
            <a:endParaRPr lang="en-US" sz="1100" dirty="0">
              <a:solidFill>
                <a:schemeClr val="bg1"/>
              </a:solidFill>
            </a:endParaRPr>
          </a:p>
        </p:txBody>
      </p:sp>
      <p:sp>
        <p:nvSpPr>
          <p:cNvPr id="21" name="Rectangle 20"/>
          <p:cNvSpPr/>
          <p:nvPr/>
        </p:nvSpPr>
        <p:spPr>
          <a:xfrm>
            <a:off x="1164100" y="1749778"/>
            <a:ext cx="1032982" cy="3676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Use addition and subtraction within 100 to solve one- and two-step word problems…</a:t>
            </a:r>
            <a:endParaRPr lang="en-US" sz="1100" dirty="0">
              <a:solidFill>
                <a:srgbClr val="FFFFFF"/>
              </a:solidFill>
              <a:latin typeface="+mj-lt"/>
            </a:endParaRPr>
          </a:p>
        </p:txBody>
      </p:sp>
      <p:sp>
        <p:nvSpPr>
          <p:cNvPr id="22" name="Rectangle 21"/>
          <p:cNvSpPr/>
          <p:nvPr/>
        </p:nvSpPr>
        <p:spPr>
          <a:xfrm>
            <a:off x="4566111" y="1753190"/>
            <a:ext cx="1032982" cy="3676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Use multiplication and division within 100 to solve word problems…</a:t>
            </a:r>
            <a:endParaRPr lang="en-US" sz="1100" dirty="0">
              <a:solidFill>
                <a:srgbClr val="FFFFFF"/>
              </a:solidFill>
              <a:latin typeface="+mj-lt"/>
            </a:endParaRPr>
          </a:p>
        </p:txBody>
      </p:sp>
      <p:sp>
        <p:nvSpPr>
          <p:cNvPr id="23" name="Rectangle 22"/>
          <p:cNvSpPr/>
          <p:nvPr/>
        </p:nvSpPr>
        <p:spPr>
          <a:xfrm>
            <a:off x="7952126" y="1749778"/>
            <a:ext cx="1032982" cy="3676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rPr>
              <a:t>Solve multi-step word problems posed with whole numbers and having whole-number answers using the four operations…</a:t>
            </a:r>
          </a:p>
        </p:txBody>
      </p:sp>
      <p:sp>
        <p:nvSpPr>
          <p:cNvPr id="9" name="Rectangle 8"/>
          <p:cNvSpPr/>
          <p:nvPr/>
        </p:nvSpPr>
        <p:spPr>
          <a:xfrm>
            <a:off x="3039546" y="1749778"/>
            <a:ext cx="1032982" cy="36762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Apply properties of operations as strategies to multiply and divide….</a:t>
            </a:r>
            <a:endParaRPr lang="en-US" sz="1100" dirty="0">
              <a:solidFill>
                <a:srgbClr val="FFFFFF"/>
              </a:solidFill>
              <a:latin typeface="+mj-lt"/>
            </a:endParaRPr>
          </a:p>
        </p:txBody>
      </p:sp>
      <p:sp>
        <p:nvSpPr>
          <p:cNvPr id="11" name="Rectangle 10"/>
          <p:cNvSpPr/>
          <p:nvPr/>
        </p:nvSpPr>
        <p:spPr>
          <a:xfrm>
            <a:off x="91595" y="1749778"/>
            <a:ext cx="1032982" cy="36762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Explain why addition and subtraction strategies work, using place value and the properties of operations.</a:t>
            </a:r>
            <a:endParaRPr lang="en-US" sz="1100" dirty="0">
              <a:solidFill>
                <a:srgbClr val="FFFFFF"/>
              </a:solidFill>
              <a:latin typeface="+mj-lt"/>
            </a:endParaRPr>
          </a:p>
        </p:txBody>
      </p:sp>
      <p:sp>
        <p:nvSpPr>
          <p:cNvPr id="12" name="Rectangle 11"/>
          <p:cNvSpPr/>
          <p:nvPr/>
        </p:nvSpPr>
        <p:spPr>
          <a:xfrm>
            <a:off x="627606" y="1753190"/>
            <a:ext cx="1037101" cy="3676276"/>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dirty="0">
                <a:solidFill>
                  <a:srgbClr val="FFFFFF"/>
                </a:solidFill>
                <a:latin typeface="+mj-lt"/>
                <a:ea typeface="Lucida Grande"/>
                <a:cs typeface="Lucida Grande"/>
              </a:rPr>
              <a:t>Understand that the two digits of a two-digit number represent amounts of tens and ones. </a:t>
            </a:r>
            <a:endParaRPr lang="en-US" sz="1100" dirty="0">
              <a:solidFill>
                <a:srgbClr val="FFFFFF"/>
              </a:solidFill>
              <a:latin typeface="+mj-lt"/>
            </a:endParaRPr>
          </a:p>
        </p:txBody>
      </p:sp>
      <p:sp>
        <p:nvSpPr>
          <p:cNvPr id="13" name="Rectangle 12"/>
          <p:cNvSpPr/>
          <p:nvPr/>
        </p:nvSpPr>
        <p:spPr>
          <a:xfrm>
            <a:off x="5945136" y="1753190"/>
            <a:ext cx="1032982" cy="36728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FFFFFF"/>
                </a:solidFill>
                <a:latin typeface="+mj-lt"/>
                <a:ea typeface="Lucida Grande"/>
                <a:cs typeface="Lucida Grande"/>
              </a:rPr>
              <a:t>Understand that the three digits of a three-digit number represent amounts of hundreds, tens, and ones.</a:t>
            </a:r>
            <a:endParaRPr lang="en-US" sz="1100" dirty="0">
              <a:solidFill>
                <a:srgbClr val="FFFFFF"/>
              </a:solidFill>
              <a:latin typeface="+mj-lt"/>
            </a:endParaRPr>
          </a:p>
        </p:txBody>
      </p:sp>
      <p:sp>
        <p:nvSpPr>
          <p:cNvPr id="27" name="TextBox 26"/>
          <p:cNvSpPr txBox="1"/>
          <p:nvPr/>
        </p:nvSpPr>
        <p:spPr>
          <a:xfrm>
            <a:off x="2667000" y="5426054"/>
            <a:ext cx="5715000" cy="369332"/>
          </a:xfrm>
          <a:prstGeom prst="rect">
            <a:avLst/>
          </a:prstGeom>
          <a:noFill/>
        </p:spPr>
        <p:txBody>
          <a:bodyPr wrap="square" rtlCol="0">
            <a:spAutoFit/>
          </a:bodyPr>
          <a:lstStyle/>
          <a:p>
            <a:r>
              <a:rPr lang="en-US" dirty="0">
                <a:solidFill>
                  <a:schemeClr val="bg1"/>
                </a:solidFill>
                <a:latin typeface="+mj-lt"/>
              </a:rPr>
              <a:t>continuum of mathematics learning</a:t>
            </a:r>
          </a:p>
        </p:txBody>
      </p:sp>
      <p:sp>
        <p:nvSpPr>
          <p:cNvPr id="28" name="Right Arrow 27"/>
          <p:cNvSpPr/>
          <p:nvPr/>
        </p:nvSpPr>
        <p:spPr>
          <a:xfrm rot="3258815">
            <a:off x="-1015963" y="854286"/>
            <a:ext cx="3352800" cy="838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Where student IS</a:t>
            </a:r>
          </a:p>
        </p:txBody>
      </p:sp>
      <p:sp>
        <p:nvSpPr>
          <p:cNvPr id="18" name="Rectangle 17"/>
          <p:cNvSpPr/>
          <p:nvPr/>
        </p:nvSpPr>
        <p:spPr>
          <a:xfrm>
            <a:off x="3969311" y="1749778"/>
            <a:ext cx="1040438" cy="36762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ea typeface="Calibri"/>
                <a:cs typeface="Calibri"/>
              </a:rPr>
              <a:t>Fluently multiply and divide within 100, using strategies such as the relationship between multiplication and division</a:t>
            </a:r>
            <a:r>
              <a:rPr lang="is-IS" sz="1100" dirty="0">
                <a:solidFill>
                  <a:schemeClr val="bg1"/>
                </a:solidFill>
                <a:ea typeface="Calibri"/>
                <a:cs typeface="Calibri"/>
              </a:rPr>
              <a:t>…</a:t>
            </a:r>
            <a:endParaRPr lang="en-US" sz="1100" dirty="0">
              <a:solidFill>
                <a:schemeClr val="bg1"/>
              </a:solidFill>
            </a:endParaRPr>
          </a:p>
        </p:txBody>
      </p:sp>
      <p:sp>
        <p:nvSpPr>
          <p:cNvPr id="19" name="Rectangle 18"/>
          <p:cNvSpPr/>
          <p:nvPr/>
        </p:nvSpPr>
        <p:spPr>
          <a:xfrm>
            <a:off x="5492941" y="1749778"/>
            <a:ext cx="1032982" cy="368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ea typeface="Calibri"/>
                <a:cs typeface="Calibri"/>
              </a:rPr>
              <a:t>Fluently add and subtract multi-digit whole numbers using the standard algorithm. </a:t>
            </a:r>
            <a:endParaRPr lang="en-US" sz="1100" dirty="0">
              <a:solidFill>
                <a:schemeClr val="bg1"/>
              </a:solidFill>
            </a:endParaRPr>
          </a:p>
        </p:txBody>
      </p:sp>
      <p:cxnSp>
        <p:nvCxnSpPr>
          <p:cNvPr id="16" name="Straight Arrow Connector 15">
            <a:extLst>
              <a:ext uri="{C183D7F6-B498-43B3-948B-1728B52AA6E4}">
                <adec:decorative xmlns:adec="http://schemas.microsoft.com/office/drawing/2017/decorative" val="1"/>
              </a:ext>
            </a:extLst>
          </p:cNvPr>
          <p:cNvCxnSpPr/>
          <p:nvPr/>
        </p:nvCxnSpPr>
        <p:spPr>
          <a:xfrm>
            <a:off x="126999" y="5426054"/>
            <a:ext cx="8850653" cy="341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483199" y="1753190"/>
            <a:ext cx="1008326" cy="367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ea typeface="Calibri"/>
                <a:cs typeface="Calibri"/>
              </a:rPr>
              <a:t>Fluently multiply multi-digit whole numbers using the standard algorithm.</a:t>
            </a:r>
            <a:endParaRPr lang="en-US" sz="1100" dirty="0">
              <a:solidFill>
                <a:schemeClr val="bg1"/>
              </a:solidFill>
            </a:endParaRPr>
          </a:p>
        </p:txBody>
      </p:sp>
      <p:sp>
        <p:nvSpPr>
          <p:cNvPr id="17" name="Right Arrow 16"/>
          <p:cNvSpPr/>
          <p:nvPr/>
        </p:nvSpPr>
        <p:spPr>
          <a:xfrm rot="3277194">
            <a:off x="5988915" y="964756"/>
            <a:ext cx="3352800" cy="8382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Where student NEEDS TO BE</a:t>
            </a:r>
          </a:p>
        </p:txBody>
      </p:sp>
      <p:sp>
        <p:nvSpPr>
          <p:cNvPr id="2" name="Title 1" hidden="1">
            <a:extLst>
              <a:ext uri="{FF2B5EF4-FFF2-40B4-BE49-F238E27FC236}">
                <a16:creationId xmlns:a16="http://schemas.microsoft.com/office/drawing/2014/main" id="{448BD45F-74A2-4C8D-B61F-536D7F0A2A7F}"/>
              </a:ext>
            </a:extLst>
          </p:cNvPr>
          <p:cNvSpPr>
            <a:spLocks noGrp="1"/>
          </p:cNvSpPr>
          <p:nvPr>
            <p:ph type="title"/>
          </p:nvPr>
        </p:nvSpPr>
        <p:spPr/>
        <p:txBody>
          <a:bodyPr/>
          <a:lstStyle/>
          <a:p>
            <a:r>
              <a:rPr lang="en-US" dirty="0"/>
              <a:t>Slide 72</a:t>
            </a:r>
          </a:p>
        </p:txBody>
      </p:sp>
    </p:spTree>
    <p:extLst>
      <p:ext uri="{BB962C8B-B14F-4D97-AF65-F5344CB8AC3E}">
        <p14:creationId xmlns:p14="http://schemas.microsoft.com/office/powerpoint/2010/main" val="153256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ppt_y</p:attrName>
                                        </p:attrNameLst>
                                      </p:cBhvr>
                                      <p:tavLst>
                                        <p:tav tm="0">
                                          <p:val>
                                            <p:strVal val="#ppt_y+#ppt_h*1.125000"/>
                                          </p:val>
                                        </p:tav>
                                        <p:tav tm="100000">
                                          <p:val>
                                            <p:strVal val="#ppt_y"/>
                                          </p:val>
                                        </p:tav>
                                      </p:tavLst>
                                    </p:anim>
                                    <p:animEffect transition="in" filter="wipe(up)">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p:tgtEl>
                                          <p:spTgt spid="18"/>
                                        </p:tgtEl>
                                        <p:attrNameLst>
                                          <p:attrName>ppt_y</p:attrName>
                                        </p:attrNameLst>
                                      </p:cBhvr>
                                      <p:tavLst>
                                        <p:tav tm="0">
                                          <p:val>
                                            <p:strVal val="#ppt_y+#ppt_h*1.125000"/>
                                          </p:val>
                                        </p:tav>
                                        <p:tav tm="100000">
                                          <p:val>
                                            <p:strVal val="#ppt_y"/>
                                          </p:val>
                                        </p:tav>
                                      </p:tavLst>
                                    </p:anim>
                                    <p:animEffect transition="in" filter="wipe(up)">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p:tgtEl>
                                          <p:spTgt spid="19"/>
                                        </p:tgtEl>
                                        <p:attrNameLst>
                                          <p:attrName>ppt_y</p:attrName>
                                        </p:attrNameLst>
                                      </p:cBhvr>
                                      <p:tavLst>
                                        <p:tav tm="0">
                                          <p:val>
                                            <p:strVal val="#ppt_y+#ppt_h*1.125000"/>
                                          </p:val>
                                        </p:tav>
                                        <p:tav tm="100000">
                                          <p:val>
                                            <p:strVal val="#ppt_y"/>
                                          </p:val>
                                        </p:tav>
                                      </p:tavLst>
                                    </p:anim>
                                    <p:animEffect transition="in" filter="wipe(up)">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p:tgtEl>
                                          <p:spTgt spid="20"/>
                                        </p:tgtEl>
                                        <p:attrNameLst>
                                          <p:attrName>ppt_y</p:attrName>
                                        </p:attrNameLst>
                                      </p:cBhvr>
                                      <p:tavLst>
                                        <p:tav tm="0">
                                          <p:val>
                                            <p:strVal val="#ppt_y+#ppt_h*1.125000"/>
                                          </p:val>
                                        </p:tav>
                                        <p:tav tm="100000">
                                          <p:val>
                                            <p:strVal val="#ppt_y"/>
                                          </p:val>
                                        </p:tav>
                                      </p:tavLst>
                                    </p:anim>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9" grpId="0" animBg="1"/>
      <p:bldP spid="11" grpId="0" animBg="1"/>
      <p:bldP spid="12" grpId="0" animBg="1"/>
      <p:bldP spid="13" grpId="0" animBg="1"/>
      <p:bldP spid="18" grpId="0" animBg="1"/>
      <p:bldP spid="19" grpId="0" animBg="1"/>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n orange box with the text Validated Intervention Program (e.g., Tier 2, Standard Protocol, Secondary Intervention)">
            <a:extLst>
              <a:ext uri="{FF2B5EF4-FFF2-40B4-BE49-F238E27FC236}">
                <a16:creationId xmlns:a16="http://schemas.microsoft.com/office/drawing/2014/main" id="{3905A3EE-D84B-4ED0-881D-E1A192476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8" y="641249"/>
            <a:ext cx="3190207" cy="5629701"/>
          </a:xfrm>
          <a:prstGeom prst="rect">
            <a:avLst/>
          </a:prstGeom>
        </p:spPr>
      </p:pic>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8" name="Rectangle 7">
            <a:extLst>
              <a:ext uri="{C183D7F6-B498-43B3-948B-1728B52AA6E4}">
                <adec:decorative xmlns:adec="http://schemas.microsoft.com/office/drawing/2017/decorative" val="1"/>
              </a:ext>
            </a:extLst>
          </p:cNvPr>
          <p:cNvSpPr/>
          <p:nvPr/>
        </p:nvSpPr>
        <p:spPr>
          <a:xfrm>
            <a:off x="0" y="1643737"/>
            <a:ext cx="3202326" cy="44498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sp>
        <p:nvSpPr>
          <p:cNvPr id="2" name="Title 1" hidden="1">
            <a:extLst>
              <a:ext uri="{FF2B5EF4-FFF2-40B4-BE49-F238E27FC236}">
                <a16:creationId xmlns:a16="http://schemas.microsoft.com/office/drawing/2014/main" id="{87DD7810-B1B5-423E-AF6A-7A3FED81CC59}"/>
              </a:ext>
            </a:extLst>
          </p:cNvPr>
          <p:cNvSpPr>
            <a:spLocks noGrp="1"/>
          </p:cNvSpPr>
          <p:nvPr>
            <p:ph type="title"/>
          </p:nvPr>
        </p:nvSpPr>
        <p:spPr/>
        <p:txBody>
          <a:bodyPr/>
          <a:lstStyle/>
          <a:p>
            <a:r>
              <a:rPr lang="en-US" dirty="0"/>
              <a:t>Slide 73</a:t>
            </a:r>
          </a:p>
        </p:txBody>
      </p:sp>
    </p:spTree>
    <p:extLst>
      <p:ext uri="{BB962C8B-B14F-4D97-AF65-F5344CB8AC3E}">
        <p14:creationId xmlns:p14="http://schemas.microsoft.com/office/powerpoint/2010/main" val="222630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7" y="60888"/>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7" name="TextBox 6"/>
          <p:cNvSpPr txBox="1"/>
          <p:nvPr/>
        </p:nvSpPr>
        <p:spPr>
          <a:xfrm>
            <a:off x="3020330" y="4984811"/>
            <a:ext cx="3275581" cy="553998"/>
          </a:xfrm>
          <a:prstGeom prst="rect">
            <a:avLst/>
          </a:prstGeom>
          <a:noFill/>
        </p:spPr>
        <p:txBody>
          <a:bodyPr wrap="none" rtlCol="0">
            <a:spAutoFit/>
          </a:bodyPr>
          <a:lstStyle/>
          <a:p>
            <a:r>
              <a:rPr lang="en-US" sz="3000" dirty="0">
                <a:solidFill>
                  <a:schemeClr val="accent2"/>
                </a:solidFill>
              </a:rPr>
              <a:t>promising practice</a:t>
            </a:r>
          </a:p>
        </p:txBody>
      </p:sp>
      <p:sp>
        <p:nvSpPr>
          <p:cNvPr id="8" name="TextBox 7"/>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pic>
        <p:nvPicPr>
          <p:cNvPr id="9" name="Picture 8" descr="open book icon"/>
          <p:cNvPicPr>
            <a:picLocks noChangeAspect="1"/>
          </p:cNvPicPr>
          <p:nvPr/>
        </p:nvPicPr>
        <p:blipFill>
          <a:blip r:embed="rId3"/>
          <a:stretch>
            <a:fillRect/>
          </a:stretch>
        </p:blipFill>
        <p:spPr>
          <a:xfrm flipH="1">
            <a:off x="6295911" y="60888"/>
            <a:ext cx="2567120" cy="1841066"/>
          </a:xfrm>
          <a:prstGeom prst="rect">
            <a:avLst/>
          </a:prstGeom>
        </p:spPr>
      </p:pic>
      <p:pic>
        <p:nvPicPr>
          <p:cNvPr id="10" name="Picture 9" descr="laptop icon"/>
          <p:cNvPicPr>
            <a:picLocks noChangeAspect="1"/>
          </p:cNvPicPr>
          <p:nvPr/>
        </p:nvPicPr>
        <p:blipFill>
          <a:blip r:embed="rId4"/>
          <a:stretch>
            <a:fillRect/>
          </a:stretch>
        </p:blipFill>
        <p:spPr>
          <a:xfrm>
            <a:off x="6314656" y="1966262"/>
            <a:ext cx="2529629" cy="2132708"/>
          </a:xfrm>
          <a:prstGeom prst="rect">
            <a:avLst/>
          </a:prstGeom>
        </p:spPr>
      </p:pic>
      <p:pic>
        <p:nvPicPr>
          <p:cNvPr id="11" name="Picture 10" descr="megaphone icon"/>
          <p:cNvPicPr>
            <a:picLocks noChangeAspect="1"/>
          </p:cNvPicPr>
          <p:nvPr/>
        </p:nvPicPr>
        <p:blipFill>
          <a:blip r:embed="rId5"/>
          <a:stretch>
            <a:fillRect/>
          </a:stretch>
        </p:blipFill>
        <p:spPr>
          <a:xfrm>
            <a:off x="6415368" y="4229665"/>
            <a:ext cx="2428917" cy="2132708"/>
          </a:xfrm>
          <a:prstGeom prst="rect">
            <a:avLst/>
          </a:prstGeom>
        </p:spPr>
      </p:pic>
      <p:sp>
        <p:nvSpPr>
          <p:cNvPr id="4" name="Title 3" hidden="1">
            <a:extLst>
              <a:ext uri="{FF2B5EF4-FFF2-40B4-BE49-F238E27FC236}">
                <a16:creationId xmlns:a16="http://schemas.microsoft.com/office/drawing/2014/main" id="{CB1128C8-9794-4632-AA1C-64376BCFCA95}"/>
              </a:ext>
            </a:extLst>
          </p:cNvPr>
          <p:cNvSpPr>
            <a:spLocks noGrp="1"/>
          </p:cNvSpPr>
          <p:nvPr>
            <p:ph type="title"/>
          </p:nvPr>
        </p:nvSpPr>
        <p:spPr/>
        <p:txBody>
          <a:bodyPr/>
          <a:lstStyle/>
          <a:p>
            <a:r>
              <a:rPr lang="en-US" dirty="0"/>
              <a:t>Slide 74</a:t>
            </a:r>
          </a:p>
        </p:txBody>
      </p:sp>
    </p:spTree>
    <p:extLst>
      <p:ext uri="{BB962C8B-B14F-4D97-AF65-F5344CB8AC3E}">
        <p14:creationId xmlns:p14="http://schemas.microsoft.com/office/powerpoint/2010/main" val="12206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pic>
        <p:nvPicPr>
          <p:cNvPr id="2" name="Picture 1" descr="child and teacher"/>
          <p:cNvPicPr>
            <a:picLocks noChangeAspect="1"/>
          </p:cNvPicPr>
          <p:nvPr/>
        </p:nvPicPr>
        <p:blipFill>
          <a:blip r:embed="rId2"/>
          <a:stretch>
            <a:fillRect/>
          </a:stretch>
        </p:blipFill>
        <p:spPr>
          <a:xfrm>
            <a:off x="266700" y="126097"/>
            <a:ext cx="3275165" cy="2773065"/>
          </a:xfrm>
          <a:prstGeom prst="rect">
            <a:avLst/>
          </a:prstGeom>
        </p:spPr>
      </p:pic>
      <p:sp>
        <p:nvSpPr>
          <p:cNvPr id="3" name="Title 2" hidden="1">
            <a:extLst>
              <a:ext uri="{FF2B5EF4-FFF2-40B4-BE49-F238E27FC236}">
                <a16:creationId xmlns:a16="http://schemas.microsoft.com/office/drawing/2014/main" id="{E752CE22-CFF4-48E4-BA55-43D8C5F98A6C}"/>
              </a:ext>
            </a:extLst>
          </p:cNvPr>
          <p:cNvSpPr>
            <a:spLocks noGrp="1"/>
          </p:cNvSpPr>
          <p:nvPr>
            <p:ph type="title"/>
          </p:nvPr>
        </p:nvSpPr>
        <p:spPr/>
        <p:txBody>
          <a:bodyPr/>
          <a:lstStyle/>
          <a:p>
            <a:r>
              <a:rPr lang="en-US" dirty="0"/>
              <a:t>Slide 75</a:t>
            </a:r>
          </a:p>
        </p:txBody>
      </p:sp>
    </p:spTree>
    <p:extLst>
      <p:ext uri="{BB962C8B-B14F-4D97-AF65-F5344CB8AC3E}">
        <p14:creationId xmlns:p14="http://schemas.microsoft.com/office/powerpoint/2010/main" val="73995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9" name="TextBox 8"/>
          <p:cNvSpPr txBox="1"/>
          <p:nvPr/>
        </p:nvSpPr>
        <p:spPr>
          <a:xfrm>
            <a:off x="4087091" y="1929666"/>
            <a:ext cx="4968009" cy="1200329"/>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p:txBody>
      </p:sp>
      <p:pic>
        <p:nvPicPr>
          <p:cNvPr id="2" name="Picture 1" descr="child and teacher"/>
          <p:cNvPicPr>
            <a:picLocks noChangeAspect="1"/>
          </p:cNvPicPr>
          <p:nvPr/>
        </p:nvPicPr>
        <p:blipFill>
          <a:blip r:embed="rId2"/>
          <a:stretch>
            <a:fillRect/>
          </a:stretch>
        </p:blipFill>
        <p:spPr>
          <a:xfrm>
            <a:off x="266700" y="126097"/>
            <a:ext cx="3275165" cy="2773065"/>
          </a:xfrm>
          <a:prstGeom prst="rect">
            <a:avLst/>
          </a:prstGeom>
        </p:spPr>
      </p:pic>
      <p:pic>
        <p:nvPicPr>
          <p:cNvPr id="3" name="Picture 2" descr="overview of Ezri with her strengths and weaknesses"/>
          <p:cNvPicPr>
            <a:picLocks noChangeAspect="1"/>
          </p:cNvPicPr>
          <p:nvPr/>
        </p:nvPicPr>
        <p:blipFill>
          <a:blip r:embed="rId3"/>
          <a:stretch>
            <a:fillRect/>
          </a:stretch>
        </p:blipFill>
        <p:spPr>
          <a:xfrm>
            <a:off x="431800" y="3129995"/>
            <a:ext cx="8280400" cy="3455049"/>
          </a:xfrm>
          <a:prstGeom prst="rect">
            <a:avLst/>
          </a:prstGeom>
        </p:spPr>
      </p:pic>
      <p:sp>
        <p:nvSpPr>
          <p:cNvPr id="5" name="TextBox 4"/>
          <p:cNvSpPr txBox="1"/>
          <p:nvPr/>
        </p:nvSpPr>
        <p:spPr>
          <a:xfrm>
            <a:off x="647700" y="3276600"/>
            <a:ext cx="582211" cy="369332"/>
          </a:xfrm>
          <a:prstGeom prst="rect">
            <a:avLst/>
          </a:prstGeom>
          <a:noFill/>
        </p:spPr>
        <p:txBody>
          <a:bodyPr wrap="none" rtlCol="0">
            <a:spAutoFit/>
          </a:bodyPr>
          <a:lstStyle/>
          <a:p>
            <a:r>
              <a:rPr lang="en-US" dirty="0" err="1"/>
              <a:t>Ezri</a:t>
            </a:r>
            <a:endParaRPr lang="en-US" dirty="0"/>
          </a:p>
        </p:txBody>
      </p:sp>
      <p:sp>
        <p:nvSpPr>
          <p:cNvPr id="12" name="TextBox 11"/>
          <p:cNvSpPr txBox="1"/>
          <p:nvPr/>
        </p:nvSpPr>
        <p:spPr>
          <a:xfrm>
            <a:off x="812799" y="3535717"/>
            <a:ext cx="1889556" cy="369332"/>
          </a:xfrm>
          <a:prstGeom prst="rect">
            <a:avLst/>
          </a:prstGeom>
          <a:noFill/>
        </p:spPr>
        <p:txBody>
          <a:bodyPr wrap="none" rtlCol="0">
            <a:spAutoFit/>
          </a:bodyPr>
          <a:lstStyle/>
          <a:p>
            <a:r>
              <a:rPr lang="en-US" dirty="0"/>
              <a:t>4</a:t>
            </a:r>
            <a:r>
              <a:rPr lang="en-US" baseline="30000" dirty="0"/>
              <a:t>th</a:t>
            </a:r>
            <a:r>
              <a:rPr lang="en-US" dirty="0"/>
              <a:t>-grade student</a:t>
            </a:r>
          </a:p>
        </p:txBody>
      </p:sp>
      <p:sp>
        <p:nvSpPr>
          <p:cNvPr id="13" name="TextBox 12"/>
          <p:cNvSpPr txBox="1"/>
          <p:nvPr/>
        </p:nvSpPr>
        <p:spPr>
          <a:xfrm>
            <a:off x="619871" y="4020465"/>
            <a:ext cx="2857898" cy="369332"/>
          </a:xfrm>
          <a:prstGeom prst="rect">
            <a:avLst/>
          </a:prstGeom>
          <a:noFill/>
        </p:spPr>
        <p:txBody>
          <a:bodyPr wrap="none" rtlCol="0">
            <a:spAutoFit/>
          </a:bodyPr>
          <a:lstStyle/>
          <a:p>
            <a:r>
              <a:rPr lang="en-US" b="1" dirty="0"/>
              <a:t>Strengths and Weaknesses:</a:t>
            </a:r>
          </a:p>
        </p:txBody>
      </p:sp>
      <p:sp>
        <p:nvSpPr>
          <p:cNvPr id="14" name="TextBox 13"/>
          <p:cNvSpPr txBox="1"/>
          <p:nvPr/>
        </p:nvSpPr>
        <p:spPr>
          <a:xfrm>
            <a:off x="647699" y="4389797"/>
            <a:ext cx="2857898" cy="369332"/>
          </a:xfrm>
          <a:prstGeom prst="rect">
            <a:avLst/>
          </a:prstGeom>
          <a:noFill/>
        </p:spPr>
        <p:txBody>
          <a:bodyPr wrap="square" rtlCol="0">
            <a:spAutoFit/>
          </a:bodyPr>
          <a:lstStyle/>
          <a:p>
            <a:r>
              <a:rPr lang="en-US" dirty="0"/>
              <a:t>Fact fluency	GE = 2.4</a:t>
            </a:r>
          </a:p>
        </p:txBody>
      </p:sp>
      <p:sp>
        <p:nvSpPr>
          <p:cNvPr id="15" name="TextBox 14"/>
          <p:cNvSpPr txBox="1"/>
          <p:nvPr/>
        </p:nvSpPr>
        <p:spPr>
          <a:xfrm>
            <a:off x="647699" y="4759129"/>
            <a:ext cx="2885726" cy="369332"/>
          </a:xfrm>
          <a:prstGeom prst="rect">
            <a:avLst/>
          </a:prstGeom>
          <a:noFill/>
        </p:spPr>
        <p:txBody>
          <a:bodyPr wrap="none" rtlCol="0">
            <a:spAutoFit/>
          </a:bodyPr>
          <a:lstStyle/>
          <a:p>
            <a:r>
              <a:rPr lang="en-US" dirty="0"/>
              <a:t>Computation	GE = 2.1</a:t>
            </a:r>
          </a:p>
        </p:txBody>
      </p:sp>
      <p:sp>
        <p:nvSpPr>
          <p:cNvPr id="16" name="TextBox 15"/>
          <p:cNvSpPr txBox="1"/>
          <p:nvPr/>
        </p:nvSpPr>
        <p:spPr>
          <a:xfrm>
            <a:off x="633785" y="5128461"/>
            <a:ext cx="2885726" cy="369332"/>
          </a:xfrm>
          <a:prstGeom prst="rect">
            <a:avLst/>
          </a:prstGeom>
          <a:noFill/>
        </p:spPr>
        <p:txBody>
          <a:bodyPr wrap="none" rtlCol="0">
            <a:spAutoFit/>
          </a:bodyPr>
          <a:lstStyle/>
          <a:p>
            <a:r>
              <a:rPr lang="en-US" dirty="0"/>
              <a:t>Problem solving	GE = 3.1</a:t>
            </a:r>
          </a:p>
        </p:txBody>
      </p:sp>
      <p:sp>
        <p:nvSpPr>
          <p:cNvPr id="17" name="TextBox 16"/>
          <p:cNvSpPr txBox="1"/>
          <p:nvPr/>
        </p:nvSpPr>
        <p:spPr>
          <a:xfrm>
            <a:off x="619871" y="5468325"/>
            <a:ext cx="2885726" cy="369332"/>
          </a:xfrm>
          <a:prstGeom prst="rect">
            <a:avLst/>
          </a:prstGeom>
          <a:noFill/>
        </p:spPr>
        <p:txBody>
          <a:bodyPr wrap="none" rtlCol="0">
            <a:spAutoFit/>
          </a:bodyPr>
          <a:lstStyle/>
          <a:p>
            <a:r>
              <a:rPr lang="en-US" dirty="0"/>
              <a:t>Fractions		GE = 2.6</a:t>
            </a:r>
          </a:p>
        </p:txBody>
      </p:sp>
      <p:sp>
        <p:nvSpPr>
          <p:cNvPr id="18" name="TextBox 17"/>
          <p:cNvSpPr txBox="1"/>
          <p:nvPr/>
        </p:nvSpPr>
        <p:spPr>
          <a:xfrm>
            <a:off x="4712876" y="4389797"/>
            <a:ext cx="2885726" cy="369332"/>
          </a:xfrm>
          <a:prstGeom prst="rect">
            <a:avLst/>
          </a:prstGeom>
          <a:noFill/>
        </p:spPr>
        <p:txBody>
          <a:bodyPr wrap="none" rtlCol="0">
            <a:spAutoFit/>
          </a:bodyPr>
          <a:lstStyle/>
          <a:p>
            <a:r>
              <a:rPr lang="en-US" dirty="0"/>
              <a:t>Geometry	GE = 3.8</a:t>
            </a:r>
          </a:p>
        </p:txBody>
      </p:sp>
      <p:sp>
        <p:nvSpPr>
          <p:cNvPr id="19" name="TextBox 18"/>
          <p:cNvSpPr txBox="1"/>
          <p:nvPr/>
        </p:nvSpPr>
        <p:spPr>
          <a:xfrm>
            <a:off x="4698962" y="4759129"/>
            <a:ext cx="2885726" cy="369332"/>
          </a:xfrm>
          <a:prstGeom prst="rect">
            <a:avLst/>
          </a:prstGeom>
          <a:noFill/>
        </p:spPr>
        <p:txBody>
          <a:bodyPr wrap="none" rtlCol="0">
            <a:spAutoFit/>
          </a:bodyPr>
          <a:lstStyle/>
          <a:p>
            <a:r>
              <a:rPr lang="en-US" dirty="0"/>
              <a:t>Measurement	GE = 3.5</a:t>
            </a:r>
          </a:p>
        </p:txBody>
      </p:sp>
      <p:sp>
        <p:nvSpPr>
          <p:cNvPr id="20" name="TextBox 19"/>
          <p:cNvSpPr txBox="1"/>
          <p:nvPr/>
        </p:nvSpPr>
        <p:spPr>
          <a:xfrm>
            <a:off x="4712876" y="5128461"/>
            <a:ext cx="2885726" cy="369332"/>
          </a:xfrm>
          <a:prstGeom prst="rect">
            <a:avLst/>
          </a:prstGeom>
          <a:noFill/>
        </p:spPr>
        <p:txBody>
          <a:bodyPr wrap="none" rtlCol="0">
            <a:spAutoFit/>
          </a:bodyPr>
          <a:lstStyle/>
          <a:p>
            <a:r>
              <a:rPr lang="en-US" dirty="0"/>
              <a:t>Data Analysis	GE = 3.1</a:t>
            </a:r>
          </a:p>
        </p:txBody>
      </p:sp>
      <p:sp>
        <p:nvSpPr>
          <p:cNvPr id="21" name="TextBox 20"/>
          <p:cNvSpPr txBox="1"/>
          <p:nvPr/>
        </p:nvSpPr>
        <p:spPr>
          <a:xfrm>
            <a:off x="4698962" y="5487420"/>
            <a:ext cx="2885726" cy="369332"/>
          </a:xfrm>
          <a:prstGeom prst="rect">
            <a:avLst/>
          </a:prstGeom>
          <a:noFill/>
        </p:spPr>
        <p:txBody>
          <a:bodyPr wrap="none" rtlCol="0">
            <a:spAutoFit/>
          </a:bodyPr>
          <a:lstStyle/>
          <a:p>
            <a:r>
              <a:rPr lang="en-US" dirty="0"/>
              <a:t>Algebra		GE = 2.8</a:t>
            </a:r>
          </a:p>
        </p:txBody>
      </p:sp>
      <p:sp>
        <p:nvSpPr>
          <p:cNvPr id="4" name="Title 3" hidden="1">
            <a:extLst>
              <a:ext uri="{FF2B5EF4-FFF2-40B4-BE49-F238E27FC236}">
                <a16:creationId xmlns:a16="http://schemas.microsoft.com/office/drawing/2014/main" id="{9B33E067-BD60-4380-95F0-A85C7CCD6BA7}"/>
              </a:ext>
            </a:extLst>
          </p:cNvPr>
          <p:cNvSpPr>
            <a:spLocks noGrp="1"/>
          </p:cNvSpPr>
          <p:nvPr>
            <p:ph type="title"/>
          </p:nvPr>
        </p:nvSpPr>
        <p:spPr/>
        <p:txBody>
          <a:bodyPr/>
          <a:lstStyle/>
          <a:p>
            <a:r>
              <a:rPr lang="en-US" dirty="0"/>
              <a:t>Slide 76</a:t>
            </a:r>
          </a:p>
        </p:txBody>
      </p:sp>
    </p:spTree>
    <p:extLst>
      <p:ext uri="{BB962C8B-B14F-4D97-AF65-F5344CB8AC3E}">
        <p14:creationId xmlns:p14="http://schemas.microsoft.com/office/powerpoint/2010/main" val="18943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9" name="TextBox 8"/>
          <p:cNvSpPr txBox="1"/>
          <p:nvPr/>
        </p:nvSpPr>
        <p:spPr>
          <a:xfrm>
            <a:off x="4087091" y="1929666"/>
            <a:ext cx="4968009" cy="1569660"/>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p:txBody>
      </p:sp>
      <p:pic>
        <p:nvPicPr>
          <p:cNvPr id="2" name="Picture 1" descr="child and teacher"/>
          <p:cNvPicPr>
            <a:picLocks noChangeAspect="1"/>
          </p:cNvPicPr>
          <p:nvPr/>
        </p:nvPicPr>
        <p:blipFill>
          <a:blip r:embed="rId2"/>
          <a:stretch>
            <a:fillRect/>
          </a:stretch>
        </p:blipFill>
        <p:spPr>
          <a:xfrm>
            <a:off x="266700" y="126097"/>
            <a:ext cx="3275165" cy="2773065"/>
          </a:xfrm>
          <a:prstGeom prst="rect">
            <a:avLst/>
          </a:prstGeom>
        </p:spPr>
      </p:pic>
      <p:sp>
        <p:nvSpPr>
          <p:cNvPr id="8" name="TextBox 7"/>
          <p:cNvSpPr txBox="1"/>
          <p:nvPr/>
        </p:nvSpPr>
        <p:spPr>
          <a:xfrm>
            <a:off x="2744448" y="5768954"/>
            <a:ext cx="5715000" cy="369332"/>
          </a:xfrm>
          <a:prstGeom prst="rect">
            <a:avLst/>
          </a:prstGeom>
          <a:noFill/>
        </p:spPr>
        <p:txBody>
          <a:bodyPr wrap="square" rtlCol="0">
            <a:spAutoFit/>
          </a:bodyPr>
          <a:lstStyle/>
          <a:p>
            <a:r>
              <a:rPr lang="en-US" dirty="0">
                <a:solidFill>
                  <a:schemeClr val="bg1"/>
                </a:solidFill>
                <a:latin typeface="+mj-lt"/>
              </a:rPr>
              <a:t>continuum of mathematics learning</a:t>
            </a:r>
          </a:p>
        </p:txBody>
      </p:sp>
      <p:cxnSp>
        <p:nvCxnSpPr>
          <p:cNvPr id="12" name="Straight Arrow Connector 11">
            <a:extLst>
              <a:ext uri="{C183D7F6-B498-43B3-948B-1728B52AA6E4}">
                <adec:decorative xmlns:adec="http://schemas.microsoft.com/office/drawing/2017/decorative" val="1"/>
              </a:ext>
            </a:extLst>
          </p:cNvPr>
          <p:cNvCxnSpPr/>
          <p:nvPr/>
        </p:nvCxnSpPr>
        <p:spPr>
          <a:xfrm>
            <a:off x="204447" y="5768954"/>
            <a:ext cx="8850653" cy="341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FA2D1B08-D3F2-4694-B0CE-792FA459D9F1}"/>
              </a:ext>
            </a:extLst>
          </p:cNvPr>
          <p:cNvSpPr>
            <a:spLocks noGrp="1"/>
          </p:cNvSpPr>
          <p:nvPr>
            <p:ph type="title"/>
          </p:nvPr>
        </p:nvSpPr>
        <p:spPr/>
        <p:txBody>
          <a:bodyPr/>
          <a:lstStyle/>
          <a:p>
            <a:r>
              <a:rPr lang="en-US" dirty="0"/>
              <a:t>Slide 77</a:t>
            </a:r>
          </a:p>
        </p:txBody>
      </p:sp>
    </p:spTree>
    <p:extLst>
      <p:ext uri="{BB962C8B-B14F-4D97-AF65-F5344CB8AC3E}">
        <p14:creationId xmlns:p14="http://schemas.microsoft.com/office/powerpoint/2010/main" val="25737488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44448" y="5768954"/>
            <a:ext cx="5715000" cy="369332"/>
          </a:xfrm>
          <a:prstGeom prst="rect">
            <a:avLst/>
          </a:prstGeom>
          <a:noFill/>
        </p:spPr>
        <p:txBody>
          <a:bodyPr wrap="square" rtlCol="0">
            <a:spAutoFit/>
          </a:bodyPr>
          <a:lstStyle/>
          <a:p>
            <a:r>
              <a:rPr lang="en-US" dirty="0">
                <a:solidFill>
                  <a:schemeClr val="bg1"/>
                </a:solidFill>
                <a:latin typeface="+mj-lt"/>
              </a:rPr>
              <a:t>continuum of mathematics learning</a:t>
            </a:r>
          </a:p>
        </p:txBody>
      </p:sp>
      <p:sp>
        <p:nvSpPr>
          <p:cNvPr id="10" name="Rectangle 9"/>
          <p:cNvSpPr/>
          <p:nvPr/>
        </p:nvSpPr>
        <p:spPr>
          <a:xfrm>
            <a:off x="6773473" y="3298784"/>
            <a:ext cx="1032982" cy="24701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Understand a fraction 1/b as the quantity formed by 1 part when a whole is partitioned into b equal parts.</a:t>
            </a:r>
            <a:endParaRPr lang="en-US" sz="1100" dirty="0">
              <a:solidFill>
                <a:srgbClr val="000000"/>
              </a:solidFill>
              <a:latin typeface="Calibri" charset="0"/>
            </a:endParaRPr>
          </a:p>
        </p:txBody>
      </p:sp>
      <p:sp>
        <p:nvSpPr>
          <p:cNvPr id="11" name="Rectangle 10"/>
          <p:cNvSpPr/>
          <p:nvPr/>
        </p:nvSpPr>
        <p:spPr>
          <a:xfrm>
            <a:off x="7857587" y="3298784"/>
            <a:ext cx="1032982" cy="24701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Explain why a fraction a/b is equivalent to a fraction (n x a)/(n x b) by using visual fraction models…</a:t>
            </a:r>
            <a:endParaRPr lang="en-US" sz="1100" dirty="0">
              <a:solidFill>
                <a:srgbClr val="000000"/>
              </a:solidFill>
              <a:latin typeface="Calibri" charset="0"/>
            </a:endParaRPr>
          </a:p>
        </p:txBody>
      </p:sp>
      <p:sp>
        <p:nvSpPr>
          <p:cNvPr id="13" name="Rectangle 12"/>
          <p:cNvSpPr/>
          <p:nvPr/>
        </p:nvSpPr>
        <p:spPr>
          <a:xfrm>
            <a:off x="269239" y="3298784"/>
            <a:ext cx="1032982" cy="24701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Explain why addition and subtraction strategies work, using place value and the properties of operations. </a:t>
            </a:r>
            <a:endParaRPr lang="en-US" sz="1100" dirty="0">
              <a:solidFill>
                <a:srgbClr val="000000"/>
              </a:solidFill>
              <a:latin typeface="Calibri" charset="0"/>
            </a:endParaRPr>
          </a:p>
        </p:txBody>
      </p:sp>
      <p:sp>
        <p:nvSpPr>
          <p:cNvPr id="14" name="Rectangle 13"/>
          <p:cNvSpPr/>
          <p:nvPr/>
        </p:nvSpPr>
        <p:spPr>
          <a:xfrm>
            <a:off x="3524844" y="3298784"/>
            <a:ext cx="1032982" cy="24701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Apply properties of operations as strategies to multiply and divide….</a:t>
            </a:r>
            <a:endParaRPr lang="en-US" sz="1100" dirty="0">
              <a:solidFill>
                <a:srgbClr val="000000"/>
              </a:solidFill>
              <a:latin typeface="Calibri" charset="0"/>
            </a:endParaRPr>
          </a:p>
        </p:txBody>
      </p:sp>
      <p:sp>
        <p:nvSpPr>
          <p:cNvPr id="16" name="Rectangle 15"/>
          <p:cNvSpPr/>
          <p:nvPr/>
        </p:nvSpPr>
        <p:spPr>
          <a:xfrm>
            <a:off x="1380550" y="3298784"/>
            <a:ext cx="1032982" cy="24701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Fluently add and subtract within 100 using strategies based on place value, properties of operations, and/or the relationship between addition and subtraction.</a:t>
            </a:r>
            <a:endParaRPr lang="en-US" sz="1100" dirty="0">
              <a:solidFill>
                <a:srgbClr val="000000"/>
              </a:solidFill>
              <a:latin typeface="Calibri" charset="0"/>
            </a:endParaRPr>
          </a:p>
        </p:txBody>
      </p:sp>
      <p:sp>
        <p:nvSpPr>
          <p:cNvPr id="17" name="Rectangle 16"/>
          <p:cNvSpPr/>
          <p:nvPr/>
        </p:nvSpPr>
        <p:spPr>
          <a:xfrm>
            <a:off x="4608958" y="3298784"/>
            <a:ext cx="1032982" cy="24701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Fluently multiply and divide within 100, using strategies such as the relationship between multiplication and division…</a:t>
            </a:r>
            <a:endParaRPr lang="en-US" sz="1100" dirty="0">
              <a:solidFill>
                <a:srgbClr val="000000"/>
              </a:solidFill>
              <a:latin typeface="Calibri" charset="0"/>
            </a:endParaRPr>
          </a:p>
        </p:txBody>
      </p:sp>
      <p:sp>
        <p:nvSpPr>
          <p:cNvPr id="18" name="Rectangle 17"/>
          <p:cNvSpPr/>
          <p:nvPr/>
        </p:nvSpPr>
        <p:spPr>
          <a:xfrm>
            <a:off x="2460951" y="3298784"/>
            <a:ext cx="1032982" cy="24701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Use addition and subtraction within 100 to solve one- and two-step word problems…</a:t>
            </a:r>
            <a:endParaRPr lang="en-US" sz="1100" dirty="0">
              <a:solidFill>
                <a:srgbClr val="000000"/>
              </a:solidFill>
              <a:latin typeface="Calibri" charset="0"/>
            </a:endParaRPr>
          </a:p>
        </p:txBody>
      </p:sp>
      <p:sp>
        <p:nvSpPr>
          <p:cNvPr id="19" name="Rectangle 18"/>
          <p:cNvSpPr/>
          <p:nvPr/>
        </p:nvSpPr>
        <p:spPr>
          <a:xfrm>
            <a:off x="5689359" y="3298784"/>
            <a:ext cx="1032982" cy="24701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Use multiplication and division within 100 to solve word problems…</a:t>
            </a:r>
            <a:endParaRPr lang="en-US" sz="1100" dirty="0">
              <a:solidFill>
                <a:srgbClr val="000000"/>
              </a:solidFill>
              <a:latin typeface="Calibri" charset="0"/>
            </a:endParaRPr>
          </a:p>
        </p:txBody>
      </p:sp>
      <p:cxnSp>
        <p:nvCxnSpPr>
          <p:cNvPr id="12" name="Straight Arrow Connector 11">
            <a:extLst>
              <a:ext uri="{C183D7F6-B498-43B3-948B-1728B52AA6E4}">
                <adec:decorative xmlns:adec="http://schemas.microsoft.com/office/drawing/2017/decorative" val="1"/>
              </a:ext>
            </a:extLst>
          </p:cNvPr>
          <p:cNvCxnSpPr/>
          <p:nvPr/>
        </p:nvCxnSpPr>
        <p:spPr>
          <a:xfrm>
            <a:off x="204447" y="5768954"/>
            <a:ext cx="8850653" cy="341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27E1267A-5402-4C7E-9E11-9E2833CC0EFE}"/>
              </a:ext>
            </a:extLst>
          </p:cNvPr>
          <p:cNvSpPr>
            <a:spLocks noGrp="1"/>
          </p:cNvSpPr>
          <p:nvPr>
            <p:ph type="title"/>
          </p:nvPr>
        </p:nvSpPr>
        <p:spPr/>
        <p:txBody>
          <a:bodyPr/>
          <a:lstStyle/>
          <a:p>
            <a:r>
              <a:rPr lang="en-US" dirty="0"/>
              <a:t>Slide 78</a:t>
            </a:r>
          </a:p>
        </p:txBody>
      </p:sp>
    </p:spTree>
    <p:extLst>
      <p:ext uri="{BB962C8B-B14F-4D97-AF65-F5344CB8AC3E}">
        <p14:creationId xmlns:p14="http://schemas.microsoft.com/office/powerpoint/2010/main" val="234332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p:tgtEl>
                                          <p:spTgt spid="17"/>
                                        </p:tgtEl>
                                        <p:attrNameLst>
                                          <p:attrName>ppt_y</p:attrName>
                                        </p:attrNameLst>
                                      </p:cBhvr>
                                      <p:tavLst>
                                        <p:tav tm="0">
                                          <p:val>
                                            <p:strVal val="#ppt_y+#ppt_h*1.125000"/>
                                          </p:val>
                                        </p:tav>
                                        <p:tav tm="100000">
                                          <p:val>
                                            <p:strVal val="#ppt_y"/>
                                          </p:val>
                                        </p:tav>
                                      </p:tavLst>
                                    </p:anim>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p:tgtEl>
                                          <p:spTgt spid="18"/>
                                        </p:tgtEl>
                                        <p:attrNameLst>
                                          <p:attrName>ppt_y</p:attrName>
                                        </p:attrNameLst>
                                      </p:cBhvr>
                                      <p:tavLst>
                                        <p:tav tm="0">
                                          <p:val>
                                            <p:strVal val="#ppt_y+#ppt_h*1.125000"/>
                                          </p:val>
                                        </p:tav>
                                        <p:tav tm="100000">
                                          <p:val>
                                            <p:strVal val="#ppt_y"/>
                                          </p:val>
                                        </p:tav>
                                      </p:tavLst>
                                    </p:anim>
                                    <p:animEffect transition="in" filter="wipe(up)">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p:tgtEl>
                                          <p:spTgt spid="19"/>
                                        </p:tgtEl>
                                        <p:attrNameLst>
                                          <p:attrName>ppt_y</p:attrName>
                                        </p:attrNameLst>
                                      </p:cBhvr>
                                      <p:tavLst>
                                        <p:tav tm="0">
                                          <p:val>
                                            <p:strVal val="#ppt_y+#ppt_h*1.125000"/>
                                          </p:val>
                                        </p:tav>
                                        <p:tav tm="100000">
                                          <p:val>
                                            <p:strVal val="#ppt_y"/>
                                          </p:val>
                                        </p:tav>
                                      </p:tavLst>
                                    </p:anim>
                                    <p:animEffect transition="in" filter="wipe(up)">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6" grpId="0" animBg="1"/>
      <p:bldP spid="17" grpId="0" animBg="1"/>
      <p:bldP spid="18"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9" name="TextBox 8"/>
          <p:cNvSpPr txBox="1"/>
          <p:nvPr/>
        </p:nvSpPr>
        <p:spPr>
          <a:xfrm>
            <a:off x="4087091" y="1929666"/>
            <a:ext cx="4968009" cy="1569660"/>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p:txBody>
      </p:sp>
      <p:pic>
        <p:nvPicPr>
          <p:cNvPr id="2" name="Picture 1" descr="child and teacher"/>
          <p:cNvPicPr>
            <a:picLocks noChangeAspect="1"/>
          </p:cNvPicPr>
          <p:nvPr/>
        </p:nvPicPr>
        <p:blipFill>
          <a:blip r:embed="rId2"/>
          <a:stretch>
            <a:fillRect/>
          </a:stretch>
        </p:blipFill>
        <p:spPr>
          <a:xfrm>
            <a:off x="266700" y="126097"/>
            <a:ext cx="3275165" cy="2773065"/>
          </a:xfrm>
          <a:prstGeom prst="rect">
            <a:avLst/>
          </a:prstGeom>
        </p:spPr>
      </p:pic>
      <p:sp>
        <p:nvSpPr>
          <p:cNvPr id="10" name="Rectangle 9"/>
          <p:cNvSpPr/>
          <p:nvPr/>
        </p:nvSpPr>
        <p:spPr>
          <a:xfrm>
            <a:off x="6770934" y="3604966"/>
            <a:ext cx="1032982" cy="24701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Understand a fraction 1/b as the quantity formed by 1 part when a whole is partitioned into b equal parts.</a:t>
            </a:r>
            <a:endParaRPr lang="en-US" sz="1100" dirty="0">
              <a:solidFill>
                <a:srgbClr val="000000"/>
              </a:solidFill>
              <a:latin typeface="Calibri" charset="0"/>
            </a:endParaRPr>
          </a:p>
        </p:txBody>
      </p:sp>
      <p:sp>
        <p:nvSpPr>
          <p:cNvPr id="11" name="Rectangle 10"/>
          <p:cNvSpPr/>
          <p:nvPr/>
        </p:nvSpPr>
        <p:spPr>
          <a:xfrm>
            <a:off x="7855048" y="3604966"/>
            <a:ext cx="1032982" cy="24701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Explain why a fraction a/b is equivalent to a fraction (n x a)/(n x b) by using visual fraction models…</a:t>
            </a:r>
            <a:endParaRPr lang="en-US" sz="1100" dirty="0">
              <a:solidFill>
                <a:srgbClr val="000000"/>
              </a:solidFill>
              <a:latin typeface="Calibri" charset="0"/>
            </a:endParaRPr>
          </a:p>
        </p:txBody>
      </p:sp>
      <p:sp>
        <p:nvSpPr>
          <p:cNvPr id="13" name="Rectangle 12"/>
          <p:cNvSpPr/>
          <p:nvPr/>
        </p:nvSpPr>
        <p:spPr>
          <a:xfrm>
            <a:off x="266700" y="3604966"/>
            <a:ext cx="1032982" cy="24701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Explain why addition and subtraction strategies work, using place value and the properties of operations. </a:t>
            </a:r>
            <a:endParaRPr lang="en-US" sz="1100" dirty="0">
              <a:solidFill>
                <a:srgbClr val="000000"/>
              </a:solidFill>
              <a:latin typeface="Calibri" charset="0"/>
            </a:endParaRPr>
          </a:p>
        </p:txBody>
      </p:sp>
      <p:sp>
        <p:nvSpPr>
          <p:cNvPr id="14" name="Rectangle 13"/>
          <p:cNvSpPr/>
          <p:nvPr/>
        </p:nvSpPr>
        <p:spPr>
          <a:xfrm>
            <a:off x="3522305" y="3604966"/>
            <a:ext cx="1032982" cy="24701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Apply properties of operations as strategies to multiply and divide….</a:t>
            </a:r>
            <a:endParaRPr lang="en-US" sz="1100" dirty="0">
              <a:solidFill>
                <a:srgbClr val="000000"/>
              </a:solidFill>
              <a:latin typeface="Calibri" charset="0"/>
            </a:endParaRPr>
          </a:p>
        </p:txBody>
      </p:sp>
      <p:sp>
        <p:nvSpPr>
          <p:cNvPr id="15" name="Rectangle 14"/>
          <p:cNvSpPr/>
          <p:nvPr/>
        </p:nvSpPr>
        <p:spPr>
          <a:xfrm>
            <a:off x="1378011" y="3604966"/>
            <a:ext cx="1032982" cy="24701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Fluently add and subtract within 100 using strategies based on place value, properties of operations, and/or the relationship between addition and subtraction.</a:t>
            </a:r>
            <a:endParaRPr lang="en-US" sz="1100" dirty="0">
              <a:solidFill>
                <a:srgbClr val="000000"/>
              </a:solidFill>
              <a:latin typeface="Calibri" charset="0"/>
            </a:endParaRPr>
          </a:p>
        </p:txBody>
      </p:sp>
      <p:sp>
        <p:nvSpPr>
          <p:cNvPr id="16" name="Rectangle 15"/>
          <p:cNvSpPr/>
          <p:nvPr/>
        </p:nvSpPr>
        <p:spPr>
          <a:xfrm>
            <a:off x="4606419" y="3604966"/>
            <a:ext cx="1032982" cy="24701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Fluently multiply and divide within 100, using strategies such as the relationship between multiplication and division…</a:t>
            </a:r>
            <a:endParaRPr lang="en-US" sz="1100" dirty="0">
              <a:solidFill>
                <a:srgbClr val="000000"/>
              </a:solidFill>
              <a:latin typeface="Calibri" charset="0"/>
            </a:endParaRPr>
          </a:p>
        </p:txBody>
      </p:sp>
      <p:sp>
        <p:nvSpPr>
          <p:cNvPr id="17" name="Rectangle 16"/>
          <p:cNvSpPr/>
          <p:nvPr/>
        </p:nvSpPr>
        <p:spPr>
          <a:xfrm>
            <a:off x="2458412" y="3604966"/>
            <a:ext cx="1032982" cy="24701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Use addition and subtraction within 100 to solve one- and two-step word problems…</a:t>
            </a:r>
            <a:endParaRPr lang="en-US" sz="1100" dirty="0">
              <a:solidFill>
                <a:srgbClr val="000000"/>
              </a:solidFill>
              <a:latin typeface="Calibri" charset="0"/>
            </a:endParaRPr>
          </a:p>
        </p:txBody>
      </p:sp>
      <p:sp>
        <p:nvSpPr>
          <p:cNvPr id="18" name="Rectangle 17"/>
          <p:cNvSpPr/>
          <p:nvPr/>
        </p:nvSpPr>
        <p:spPr>
          <a:xfrm>
            <a:off x="5686820" y="3604966"/>
            <a:ext cx="1032982" cy="24701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Use multiplication and division within 100 to solve word problems…</a:t>
            </a:r>
            <a:endParaRPr lang="en-US" sz="1100" dirty="0">
              <a:solidFill>
                <a:srgbClr val="000000"/>
              </a:solidFill>
              <a:latin typeface="Calibri" charset="0"/>
            </a:endParaRPr>
          </a:p>
        </p:txBody>
      </p:sp>
      <p:cxnSp>
        <p:nvCxnSpPr>
          <p:cNvPr id="19" name="Straight Arrow Connector 18">
            <a:extLst>
              <a:ext uri="{C183D7F6-B498-43B3-948B-1728B52AA6E4}">
                <adec:decorative xmlns:adec="http://schemas.microsoft.com/office/drawing/2017/decorative" val="1"/>
              </a:ext>
            </a:extLst>
          </p:cNvPr>
          <p:cNvCxnSpPr/>
          <p:nvPr/>
        </p:nvCxnSpPr>
        <p:spPr>
          <a:xfrm>
            <a:off x="201908" y="6075136"/>
            <a:ext cx="8850653" cy="341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F2ED0582-7688-4835-A73A-D1E276A5E843}"/>
              </a:ext>
            </a:extLst>
          </p:cNvPr>
          <p:cNvSpPr>
            <a:spLocks noGrp="1"/>
          </p:cNvSpPr>
          <p:nvPr>
            <p:ph type="title"/>
          </p:nvPr>
        </p:nvSpPr>
        <p:spPr/>
        <p:txBody>
          <a:bodyPr/>
          <a:lstStyle/>
          <a:p>
            <a:r>
              <a:rPr lang="en-US" dirty="0"/>
              <a:t>Slide 79</a:t>
            </a:r>
          </a:p>
        </p:txBody>
      </p:sp>
    </p:spTree>
    <p:extLst>
      <p:ext uri="{BB962C8B-B14F-4D97-AF65-F5344CB8AC3E}">
        <p14:creationId xmlns:p14="http://schemas.microsoft.com/office/powerpoint/2010/main" val="39216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a:t>
            </a:r>
          </a:p>
        </p:txBody>
      </p:sp>
      <p:sp>
        <p:nvSpPr>
          <p:cNvPr id="4" name="Slide Number Placeholder 3"/>
          <p:cNvSpPr>
            <a:spLocks noGrp="1"/>
          </p:cNvSpPr>
          <p:nvPr>
            <p:ph type="sldNum" sz="quarter" idx="12"/>
          </p:nvPr>
        </p:nvSpPr>
        <p:spPr/>
        <p:txBody>
          <a:bodyPr/>
          <a:lstStyle/>
          <a:p>
            <a:fld id="{569CA132-ADD6-4B72-B5E1-B86F7979C603}" type="slidenum">
              <a:rPr lang="en-US" smtClean="0"/>
              <a:t>8</a:t>
            </a:fld>
            <a:endParaRPr lang="en-US"/>
          </a:p>
        </p:txBody>
      </p:sp>
      <p:sp>
        <p:nvSpPr>
          <p:cNvPr id="6" name="Content Placeholder 2"/>
          <p:cNvSpPr txBox="1">
            <a:spLocks/>
          </p:cNvSpPr>
          <p:nvPr/>
        </p:nvSpPr>
        <p:spPr>
          <a:xfrm>
            <a:off x="1306286" y="1202714"/>
            <a:ext cx="7609114"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r>
              <a:rPr lang="en-US" dirty="0">
                <a:latin typeface="+mj-lt"/>
                <a:ea typeface="Lucida Grande"/>
                <a:cs typeface="Lucida Grande"/>
              </a:rPr>
              <a:t>Hughes, E. M., Powell, S. R., Lembke, E. S., &amp; Riley-Tillman, T. C. (2016). Taking the guesswork out of locating evidence-based practices for diverse learners. </a:t>
            </a:r>
            <a:r>
              <a:rPr lang="en-US" i="1" dirty="0">
                <a:latin typeface="+mj-lt"/>
                <a:ea typeface="Lucida Grande"/>
                <a:cs typeface="Lucida Grande"/>
              </a:rPr>
              <a:t>Learning Disabilities Research and Practice, 31</a:t>
            </a:r>
            <a:r>
              <a:rPr lang="en-US" dirty="0">
                <a:latin typeface="+mj-lt"/>
                <a:ea typeface="Lucida Grande"/>
                <a:cs typeface="Lucida Grande"/>
              </a:rPr>
              <a:t>, 130–141. doi:10.1111/ldrp.12103</a:t>
            </a:r>
            <a:endParaRPr lang="en-US" dirty="0">
              <a:latin typeface="+mj-lt"/>
            </a:endParaRPr>
          </a:p>
        </p:txBody>
      </p:sp>
      <p:pic>
        <p:nvPicPr>
          <p:cNvPr id="9" name="Picture 8" descr="Open book icon"/>
          <p:cNvPicPr>
            <a:picLocks/>
          </p:cNvPicPr>
          <p:nvPr/>
        </p:nvPicPr>
        <p:blipFill rotWithShape="1">
          <a:blip r:embed="rId3" cstate="hqprint">
            <a:extLst>
              <a:ext uri="{BEBA8EAE-BF5A-486C-A8C5-ECC9F3942E4B}">
                <a14:imgProps xmlns:a14="http://schemas.microsoft.com/office/drawing/2010/main">
                  <a14:imgLayer r:embed="rId4">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1974704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pic>
        <p:nvPicPr>
          <p:cNvPr id="2" name="Picture 1" descr="child and teacher"/>
          <p:cNvPicPr>
            <a:picLocks noChangeAspect="1"/>
          </p:cNvPicPr>
          <p:nvPr/>
        </p:nvPicPr>
        <p:blipFill>
          <a:blip r:embed="rId2"/>
          <a:stretch>
            <a:fillRect/>
          </a:stretch>
        </p:blipFill>
        <p:spPr>
          <a:xfrm>
            <a:off x="266700" y="126097"/>
            <a:ext cx="3275165" cy="2773065"/>
          </a:xfrm>
          <a:prstGeom prst="rect">
            <a:avLst/>
          </a:prstGeom>
        </p:spPr>
      </p:pic>
      <p:pic>
        <p:nvPicPr>
          <p:cNvPr id="8" name="Picture 7" descr="laptop icon"/>
          <p:cNvPicPr>
            <a:picLocks noChangeAspect="1"/>
          </p:cNvPicPr>
          <p:nvPr/>
        </p:nvPicPr>
        <p:blipFill>
          <a:blip r:embed="rId3"/>
          <a:stretch>
            <a:fillRect/>
          </a:stretch>
        </p:blipFill>
        <p:spPr>
          <a:xfrm>
            <a:off x="266700" y="3974297"/>
            <a:ext cx="2529629" cy="2132708"/>
          </a:xfrm>
          <a:prstGeom prst="rect">
            <a:avLst/>
          </a:prstGeom>
        </p:spPr>
      </p:pic>
      <p:sp>
        <p:nvSpPr>
          <p:cNvPr id="3" name="Title 2" hidden="1">
            <a:extLst>
              <a:ext uri="{FF2B5EF4-FFF2-40B4-BE49-F238E27FC236}">
                <a16:creationId xmlns:a16="http://schemas.microsoft.com/office/drawing/2014/main" id="{61782549-9383-4BD9-9862-6AFBE4A782ED}"/>
              </a:ext>
            </a:extLst>
          </p:cNvPr>
          <p:cNvSpPr>
            <a:spLocks noGrp="1"/>
          </p:cNvSpPr>
          <p:nvPr>
            <p:ph type="title"/>
          </p:nvPr>
        </p:nvSpPr>
        <p:spPr/>
        <p:txBody>
          <a:bodyPr/>
          <a:lstStyle/>
          <a:p>
            <a:r>
              <a:rPr lang="en-US" dirty="0"/>
              <a:t>Slide 89</a:t>
            </a:r>
          </a:p>
        </p:txBody>
      </p:sp>
    </p:spTree>
    <p:extLst>
      <p:ext uri="{BB962C8B-B14F-4D97-AF65-F5344CB8AC3E}">
        <p14:creationId xmlns:p14="http://schemas.microsoft.com/office/powerpoint/2010/main" val="225370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ptop icon"/>
          <p:cNvPicPr>
            <a:picLocks noChangeAspect="1"/>
          </p:cNvPicPr>
          <p:nvPr/>
        </p:nvPicPr>
        <p:blipFill>
          <a:blip r:embed="rId2"/>
          <a:stretch>
            <a:fillRect/>
          </a:stretch>
        </p:blipFill>
        <p:spPr>
          <a:xfrm>
            <a:off x="266700" y="3974297"/>
            <a:ext cx="2529629" cy="2132708"/>
          </a:xfrm>
          <a:prstGeom prst="rect">
            <a:avLst/>
          </a:prstGeom>
        </p:spPr>
      </p:pic>
      <p:pic>
        <p:nvPicPr>
          <p:cNvPr id="3" name="Picture 2" descr="screenshot of ncii website"/>
          <p:cNvPicPr>
            <a:picLocks noChangeAspect="1"/>
          </p:cNvPicPr>
          <p:nvPr/>
        </p:nvPicPr>
        <p:blipFill>
          <a:blip r:embed="rId3"/>
          <a:stretch>
            <a:fillRect/>
          </a:stretch>
        </p:blipFill>
        <p:spPr>
          <a:xfrm>
            <a:off x="3126087" y="185195"/>
            <a:ext cx="5720234" cy="4716684"/>
          </a:xfrm>
          <a:prstGeom prst="rect">
            <a:avLst/>
          </a:prstGeom>
        </p:spPr>
      </p:pic>
      <p:sp>
        <p:nvSpPr>
          <p:cNvPr id="4" name="TextBox 3"/>
          <p:cNvSpPr txBox="1"/>
          <p:nvPr/>
        </p:nvSpPr>
        <p:spPr>
          <a:xfrm>
            <a:off x="579971" y="4097438"/>
            <a:ext cx="1903085" cy="246221"/>
          </a:xfrm>
          <a:prstGeom prst="rect">
            <a:avLst/>
          </a:prstGeom>
          <a:noFill/>
        </p:spPr>
        <p:txBody>
          <a:bodyPr wrap="none" rtlCol="0">
            <a:spAutoFit/>
          </a:bodyPr>
          <a:lstStyle/>
          <a:p>
            <a:r>
              <a:rPr lang="en-US" sz="1000" dirty="0" err="1"/>
              <a:t>www.intensiveintervention.org</a:t>
            </a:r>
            <a:endParaRPr lang="en-US" sz="1000" dirty="0"/>
          </a:p>
        </p:txBody>
      </p:sp>
      <p:sp>
        <p:nvSpPr>
          <p:cNvPr id="2" name="Title 1" hidden="1">
            <a:extLst>
              <a:ext uri="{FF2B5EF4-FFF2-40B4-BE49-F238E27FC236}">
                <a16:creationId xmlns:a16="http://schemas.microsoft.com/office/drawing/2014/main" id="{4EF8C390-31E7-43B6-9A66-719C4DA3C1D5}"/>
              </a:ext>
            </a:extLst>
          </p:cNvPr>
          <p:cNvSpPr>
            <a:spLocks noGrp="1"/>
          </p:cNvSpPr>
          <p:nvPr>
            <p:ph type="title"/>
          </p:nvPr>
        </p:nvSpPr>
        <p:spPr/>
        <p:txBody>
          <a:bodyPr/>
          <a:lstStyle/>
          <a:p>
            <a:r>
              <a:rPr lang="en-US" dirty="0"/>
              <a:t>Slide 81</a:t>
            </a:r>
          </a:p>
        </p:txBody>
      </p:sp>
    </p:spTree>
    <p:extLst>
      <p:ext uri="{BB962C8B-B14F-4D97-AF65-F5344CB8AC3E}">
        <p14:creationId xmlns:p14="http://schemas.microsoft.com/office/powerpoint/2010/main" val="1564745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fraction face-off table of contents"/>
          <p:cNvPicPr>
            <a:picLocks noChangeAspect="1"/>
          </p:cNvPicPr>
          <p:nvPr/>
        </p:nvPicPr>
        <p:blipFill>
          <a:blip r:embed="rId2"/>
          <a:stretch>
            <a:fillRect/>
          </a:stretch>
        </p:blipFill>
        <p:spPr>
          <a:xfrm>
            <a:off x="4629237" y="289367"/>
            <a:ext cx="4138265" cy="5769980"/>
          </a:xfrm>
          <a:prstGeom prst="rect">
            <a:avLst/>
          </a:prstGeom>
        </p:spPr>
      </p:pic>
      <p:sp>
        <p:nvSpPr>
          <p:cNvPr id="4" name="TextBox 3"/>
          <p:cNvSpPr txBox="1"/>
          <p:nvPr/>
        </p:nvSpPr>
        <p:spPr>
          <a:xfrm rot="16200000">
            <a:off x="7745412" y="4838218"/>
            <a:ext cx="2520177" cy="276999"/>
          </a:xfrm>
          <a:prstGeom prst="rect">
            <a:avLst/>
          </a:prstGeom>
          <a:noFill/>
        </p:spPr>
        <p:txBody>
          <a:bodyPr wrap="none" rtlCol="0">
            <a:spAutoFit/>
          </a:bodyPr>
          <a:lstStyle/>
          <a:p>
            <a:r>
              <a:rPr lang="en-US" sz="1200" dirty="0">
                <a:solidFill>
                  <a:schemeClr val="accent2"/>
                </a:solidFill>
              </a:rPr>
              <a:t>Fuchs, Schumacher, &amp; Fuchs (2014)</a:t>
            </a:r>
          </a:p>
        </p:txBody>
      </p:sp>
      <p:pic>
        <p:nvPicPr>
          <p:cNvPr id="5" name="Picture 4" descr="laptop icon"/>
          <p:cNvPicPr>
            <a:picLocks noChangeAspect="1"/>
          </p:cNvPicPr>
          <p:nvPr/>
        </p:nvPicPr>
        <p:blipFill>
          <a:blip r:embed="rId3"/>
          <a:stretch>
            <a:fillRect/>
          </a:stretch>
        </p:blipFill>
        <p:spPr>
          <a:xfrm>
            <a:off x="266700" y="3974297"/>
            <a:ext cx="2529629" cy="2132708"/>
          </a:xfrm>
          <a:prstGeom prst="rect">
            <a:avLst/>
          </a:prstGeom>
        </p:spPr>
      </p:pic>
      <p:sp>
        <p:nvSpPr>
          <p:cNvPr id="6" name="TextBox 5"/>
          <p:cNvSpPr txBox="1"/>
          <p:nvPr/>
        </p:nvSpPr>
        <p:spPr>
          <a:xfrm>
            <a:off x="579971" y="4097438"/>
            <a:ext cx="1903085" cy="246221"/>
          </a:xfrm>
          <a:prstGeom prst="rect">
            <a:avLst/>
          </a:prstGeom>
          <a:noFill/>
        </p:spPr>
        <p:txBody>
          <a:bodyPr wrap="none" rtlCol="0">
            <a:spAutoFit/>
          </a:bodyPr>
          <a:lstStyle/>
          <a:p>
            <a:r>
              <a:rPr lang="en-US" sz="1000" dirty="0" err="1"/>
              <a:t>www.intensiveintervention.org</a:t>
            </a:r>
            <a:endParaRPr lang="en-US" sz="1000" dirty="0"/>
          </a:p>
        </p:txBody>
      </p:sp>
      <p:pic>
        <p:nvPicPr>
          <p:cNvPr id="2" name="Picture 1" descr="fraction face-off program flyer"/>
          <p:cNvPicPr>
            <a:picLocks noChangeAspect="1"/>
          </p:cNvPicPr>
          <p:nvPr/>
        </p:nvPicPr>
        <p:blipFill>
          <a:blip r:embed="rId4"/>
          <a:stretch>
            <a:fillRect/>
          </a:stretch>
        </p:blipFill>
        <p:spPr>
          <a:xfrm>
            <a:off x="1901902" y="173785"/>
            <a:ext cx="2878441" cy="3738942"/>
          </a:xfrm>
          <a:prstGeom prst="rect">
            <a:avLst/>
          </a:prstGeom>
        </p:spPr>
      </p:pic>
      <p:sp>
        <p:nvSpPr>
          <p:cNvPr id="7" name="Title 6" hidden="1">
            <a:extLst>
              <a:ext uri="{FF2B5EF4-FFF2-40B4-BE49-F238E27FC236}">
                <a16:creationId xmlns:a16="http://schemas.microsoft.com/office/drawing/2014/main" id="{080F3A9C-C030-44B1-82F1-5B5BF129B032}"/>
              </a:ext>
            </a:extLst>
          </p:cNvPr>
          <p:cNvSpPr>
            <a:spLocks noGrp="1"/>
          </p:cNvSpPr>
          <p:nvPr>
            <p:ph type="title"/>
          </p:nvPr>
        </p:nvSpPr>
        <p:spPr/>
        <p:txBody>
          <a:bodyPr/>
          <a:lstStyle/>
          <a:p>
            <a:r>
              <a:rPr lang="en-US" dirty="0"/>
              <a:t>Slide 82</a:t>
            </a:r>
          </a:p>
        </p:txBody>
      </p:sp>
    </p:spTree>
    <p:extLst>
      <p:ext uri="{BB962C8B-B14F-4D97-AF65-F5344CB8AC3E}">
        <p14:creationId xmlns:p14="http://schemas.microsoft.com/office/powerpoint/2010/main" val="37836583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pic>
        <p:nvPicPr>
          <p:cNvPr id="2" name="Picture 1" descr="child and teacher"/>
          <p:cNvPicPr>
            <a:picLocks noChangeAspect="1"/>
          </p:cNvPicPr>
          <p:nvPr/>
        </p:nvPicPr>
        <p:blipFill>
          <a:blip r:embed="rId2"/>
          <a:stretch>
            <a:fillRect/>
          </a:stretch>
        </p:blipFill>
        <p:spPr>
          <a:xfrm>
            <a:off x="266700" y="126097"/>
            <a:ext cx="3275165" cy="2773065"/>
          </a:xfrm>
          <a:prstGeom prst="rect">
            <a:avLst/>
          </a:prstGeom>
        </p:spPr>
      </p:pic>
      <p:pic>
        <p:nvPicPr>
          <p:cNvPr id="12" name="Picture 11" descr="fraction face-off program flyer"/>
          <p:cNvPicPr>
            <a:picLocks noChangeAspect="1"/>
          </p:cNvPicPr>
          <p:nvPr/>
        </p:nvPicPr>
        <p:blipFill>
          <a:blip r:embed="rId3"/>
          <a:stretch>
            <a:fillRect/>
          </a:stretch>
        </p:blipFill>
        <p:spPr>
          <a:xfrm>
            <a:off x="5124326" y="4512027"/>
            <a:ext cx="1188974" cy="1544415"/>
          </a:xfrm>
          <a:prstGeom prst="rect">
            <a:avLst/>
          </a:prstGeom>
        </p:spPr>
      </p:pic>
      <p:pic>
        <p:nvPicPr>
          <p:cNvPr id="3" name="Picture 2" descr="0 + 7 "/>
          <p:cNvPicPr>
            <a:picLocks noChangeAspect="1"/>
          </p:cNvPicPr>
          <p:nvPr/>
        </p:nvPicPr>
        <p:blipFill>
          <a:blip r:embed="rId4"/>
          <a:stretch>
            <a:fillRect/>
          </a:stretch>
        </p:blipFill>
        <p:spPr>
          <a:xfrm>
            <a:off x="6986756" y="4676304"/>
            <a:ext cx="577750" cy="885653"/>
          </a:xfrm>
          <a:prstGeom prst="rect">
            <a:avLst/>
          </a:prstGeom>
        </p:spPr>
      </p:pic>
      <p:pic>
        <p:nvPicPr>
          <p:cNvPr id="4" name="Picture 3" descr="9 - 3"/>
          <p:cNvPicPr>
            <a:picLocks noChangeAspect="1"/>
          </p:cNvPicPr>
          <p:nvPr/>
        </p:nvPicPr>
        <p:blipFill>
          <a:blip r:embed="rId5"/>
          <a:stretch>
            <a:fillRect/>
          </a:stretch>
        </p:blipFill>
        <p:spPr>
          <a:xfrm>
            <a:off x="7655756" y="4870624"/>
            <a:ext cx="578017" cy="827222"/>
          </a:xfrm>
          <a:prstGeom prst="rect">
            <a:avLst/>
          </a:prstGeom>
        </p:spPr>
      </p:pic>
      <p:sp>
        <p:nvSpPr>
          <p:cNvPr id="5" name="Title 4" hidden="1">
            <a:extLst>
              <a:ext uri="{FF2B5EF4-FFF2-40B4-BE49-F238E27FC236}">
                <a16:creationId xmlns:a16="http://schemas.microsoft.com/office/drawing/2014/main" id="{447FECE9-0996-44B0-9EF7-A7D428433DA2}"/>
              </a:ext>
            </a:extLst>
          </p:cNvPr>
          <p:cNvSpPr>
            <a:spLocks noGrp="1"/>
          </p:cNvSpPr>
          <p:nvPr>
            <p:ph type="title"/>
          </p:nvPr>
        </p:nvSpPr>
        <p:spPr/>
        <p:txBody>
          <a:bodyPr/>
          <a:lstStyle/>
          <a:p>
            <a:r>
              <a:rPr lang="en-US" dirty="0"/>
              <a:t>Slide 83</a:t>
            </a:r>
          </a:p>
        </p:txBody>
      </p:sp>
    </p:spTree>
    <p:extLst>
      <p:ext uri="{BB962C8B-B14F-4D97-AF65-F5344CB8AC3E}">
        <p14:creationId xmlns:p14="http://schemas.microsoft.com/office/powerpoint/2010/main" val="33910825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230EF916-4DC1-4FB9-86F1-2B32C31BAE55}"/>
              </a:ext>
            </a:extLst>
          </p:cNvPr>
          <p:cNvSpPr>
            <a:spLocks noGrp="1"/>
          </p:cNvSpPr>
          <p:nvPr>
            <p:ph type="title"/>
          </p:nvPr>
        </p:nvSpPr>
        <p:spPr/>
        <p:txBody>
          <a:bodyPr/>
          <a:lstStyle/>
          <a:p>
            <a:r>
              <a:rPr lang="en-US" dirty="0"/>
              <a:t>Slide 84</a:t>
            </a:r>
          </a:p>
        </p:txBody>
      </p:sp>
      <p:sp>
        <p:nvSpPr>
          <p:cNvPr id="3" name="Content Placeholder 2"/>
          <p:cNvSpPr>
            <a:spLocks noGrp="1"/>
          </p:cNvSpPr>
          <p:nvPr>
            <p:ph idx="1"/>
          </p:nvPr>
        </p:nvSpPr>
        <p:spPr/>
        <p:txBody>
          <a:bodyPr/>
          <a:lstStyle/>
          <a:p>
            <a:r>
              <a:rPr lang="en-US" dirty="0"/>
              <a:t>“You met Emma” is the module about assessment within DBI. Considering the mathematical strengths and weaknesses of Emma:</a:t>
            </a:r>
          </a:p>
          <a:p>
            <a:r>
              <a:rPr lang="en-US" dirty="0"/>
              <a:t>What would be a scope and sequence for Emma?</a:t>
            </a:r>
          </a:p>
          <a:p>
            <a:r>
              <a:rPr lang="en-US" dirty="0"/>
              <a:t>What evidence-based interventions or evidence-based strategies are available?</a:t>
            </a:r>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#5</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pic>
        <p:nvPicPr>
          <p:cNvPr id="2" name="Picture 1" descr="child and teacher"/>
          <p:cNvPicPr>
            <a:picLocks noChangeAspect="1"/>
          </p:cNvPicPr>
          <p:nvPr/>
        </p:nvPicPr>
        <p:blipFill>
          <a:blip r:embed="rId4"/>
          <a:stretch>
            <a:fillRect/>
          </a:stretch>
        </p:blipFill>
        <p:spPr>
          <a:xfrm>
            <a:off x="4676173" y="3835235"/>
            <a:ext cx="4346294" cy="2250474"/>
          </a:xfrm>
          <a:prstGeom prst="rect">
            <a:avLst/>
          </a:prstGeom>
        </p:spPr>
      </p:pic>
      <p:sp>
        <p:nvSpPr>
          <p:cNvPr id="4" name="TextBox 3"/>
          <p:cNvSpPr txBox="1"/>
          <p:nvPr/>
        </p:nvSpPr>
        <p:spPr>
          <a:xfrm>
            <a:off x="228600" y="4441371"/>
            <a:ext cx="4143103" cy="1477328"/>
          </a:xfrm>
          <a:prstGeom prst="rect">
            <a:avLst/>
          </a:prstGeom>
          <a:noFill/>
        </p:spPr>
        <p:txBody>
          <a:bodyPr wrap="square" rtlCol="0">
            <a:spAutoFit/>
          </a:bodyPr>
          <a:lstStyle/>
          <a:p>
            <a:r>
              <a:rPr lang="en-US" b="1" dirty="0">
                <a:solidFill>
                  <a:srgbClr val="FF9300"/>
                </a:solidFill>
              </a:rPr>
              <a:t>Link to Videos: </a:t>
            </a:r>
            <a:r>
              <a:rPr lang="en-US" b="1" dirty="0">
                <a:solidFill>
                  <a:schemeClr val="bg1"/>
                </a:solidFill>
                <a:hlinkClick r:id="rId5">
                  <a:extLst>
                    <a:ext uri="{A12FA001-AC4F-418D-AE19-62706E023703}">
                      <ahyp:hlinkClr xmlns:ahyp="http://schemas.microsoft.com/office/drawing/2018/hyperlinkcolor" val="tx"/>
                    </a:ext>
                  </a:extLst>
                </a:hlinkClick>
              </a:rPr>
              <a:t>https://youtu.be/c5cKCjAwjeY</a:t>
            </a:r>
            <a:endParaRPr lang="en-US" b="1" dirty="0">
              <a:solidFill>
                <a:schemeClr val="bg1"/>
              </a:solidFill>
            </a:endParaRPr>
          </a:p>
          <a:p>
            <a:r>
              <a:rPr lang="en-US" b="1" dirty="0">
                <a:solidFill>
                  <a:schemeClr val="bg1"/>
                </a:solidFill>
                <a:hlinkClick r:id="rId6">
                  <a:extLst>
                    <a:ext uri="{A12FA001-AC4F-418D-AE19-62706E023703}">
                      <ahyp:hlinkClr xmlns:ahyp="http://schemas.microsoft.com/office/drawing/2018/hyperlinkcolor" val="tx"/>
                    </a:ext>
                  </a:extLst>
                </a:hlinkClick>
              </a:rPr>
              <a:t>https://youtu.be/LDe-AcB6T7w</a:t>
            </a:r>
            <a:endParaRPr lang="en-US" b="1" dirty="0">
              <a:solidFill>
                <a:schemeClr val="bg1"/>
              </a:solidFill>
            </a:endParaRPr>
          </a:p>
          <a:p>
            <a:r>
              <a:rPr lang="en-US" b="1" dirty="0">
                <a:solidFill>
                  <a:schemeClr val="bg1"/>
                </a:solidFill>
                <a:hlinkClick r:id="rId7">
                  <a:extLst>
                    <a:ext uri="{A12FA001-AC4F-418D-AE19-62706E023703}">
                      <ahyp:hlinkClr xmlns:ahyp="http://schemas.microsoft.com/office/drawing/2018/hyperlinkcolor" val="tx"/>
                    </a:ext>
                  </a:extLst>
                </a:hlinkClick>
              </a:rPr>
              <a:t>https://youtu.be/tWLPtorzqGo</a:t>
            </a:r>
            <a:endParaRPr lang="en-US" b="1" dirty="0">
              <a:solidFill>
                <a:schemeClr val="bg1"/>
              </a:solidFill>
            </a:endParaRPr>
          </a:p>
          <a:p>
            <a:endParaRPr lang="en-US" b="1" dirty="0">
              <a:solidFill>
                <a:srgbClr val="FF9300"/>
              </a:solidFill>
            </a:endParaRPr>
          </a:p>
        </p:txBody>
      </p:sp>
    </p:spTree>
    <p:extLst>
      <p:ext uri="{BB962C8B-B14F-4D97-AF65-F5344CB8AC3E}">
        <p14:creationId xmlns:p14="http://schemas.microsoft.com/office/powerpoint/2010/main" val="28938124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n orange box with the text Validated Intervention Program (e.g., Tier 2, Standard Protocol, Secondary Intervention)">
            <a:extLst>
              <a:ext uri="{FF2B5EF4-FFF2-40B4-BE49-F238E27FC236}">
                <a16:creationId xmlns:a16="http://schemas.microsoft.com/office/drawing/2014/main" id="{715CE5B8-2D8B-4870-B63A-52CF5D7F7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7" y="677606"/>
            <a:ext cx="3118290" cy="5502790"/>
          </a:xfrm>
          <a:prstGeom prst="rect">
            <a:avLst/>
          </a:prstGeom>
        </p:spPr>
      </p:pic>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8" name="Rectangle 7">
            <a:extLst>
              <a:ext uri="{C183D7F6-B498-43B3-948B-1728B52AA6E4}">
                <adec:decorative xmlns:adec="http://schemas.microsoft.com/office/drawing/2017/decorative" val="1"/>
              </a:ext>
            </a:extLst>
          </p:cNvPr>
          <p:cNvSpPr/>
          <p:nvPr/>
        </p:nvSpPr>
        <p:spPr>
          <a:xfrm>
            <a:off x="-98907" y="1643737"/>
            <a:ext cx="3202326" cy="44498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sp>
        <p:nvSpPr>
          <p:cNvPr id="2" name="Title 1" hidden="1">
            <a:extLst>
              <a:ext uri="{FF2B5EF4-FFF2-40B4-BE49-F238E27FC236}">
                <a16:creationId xmlns:a16="http://schemas.microsoft.com/office/drawing/2014/main" id="{C6EB1420-2E2E-4D30-A84C-E800C24354AC}"/>
              </a:ext>
            </a:extLst>
          </p:cNvPr>
          <p:cNvSpPr>
            <a:spLocks noGrp="1"/>
          </p:cNvSpPr>
          <p:nvPr>
            <p:ph type="title"/>
          </p:nvPr>
        </p:nvSpPr>
        <p:spPr/>
        <p:txBody>
          <a:bodyPr/>
          <a:lstStyle/>
          <a:p>
            <a:r>
              <a:rPr lang="en-US" dirty="0"/>
              <a:t>Slide 85</a:t>
            </a:r>
          </a:p>
        </p:txBody>
      </p:sp>
    </p:spTree>
    <p:extLst>
      <p:ext uri="{BB962C8B-B14F-4D97-AF65-F5344CB8AC3E}">
        <p14:creationId xmlns:p14="http://schemas.microsoft.com/office/powerpoint/2010/main" val="406806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14969168-1115-447F-98D7-E42472D3B5AE}"/>
              </a:ext>
            </a:extLst>
          </p:cNvPr>
          <p:cNvSpPr>
            <a:spLocks noGrp="1"/>
          </p:cNvSpPr>
          <p:nvPr>
            <p:ph type="title"/>
          </p:nvPr>
        </p:nvSpPr>
        <p:spPr/>
        <p:txBody>
          <a:bodyPr/>
          <a:lstStyle/>
          <a:p>
            <a:r>
              <a:rPr lang="en-US" dirty="0"/>
              <a:t>Slide 86</a:t>
            </a:r>
          </a:p>
        </p:txBody>
      </p:sp>
      <p:sp>
        <p:nvSpPr>
          <p:cNvPr id="3" name="Content Placeholder 2"/>
          <p:cNvSpPr>
            <a:spLocks noGrp="1"/>
          </p:cNvSpPr>
          <p:nvPr>
            <p:ph idx="1"/>
          </p:nvPr>
        </p:nvSpPr>
        <p:spPr/>
        <p:txBody>
          <a:bodyPr/>
          <a:lstStyle/>
          <a:p>
            <a:r>
              <a:rPr lang="en-US" dirty="0"/>
              <a:t>Using the resources we’ve discussed (and additional resources), what evidence-based intervention and evidence-based strategies are available at the grade(s) you teach? What’s the quality of the evidence?</a:t>
            </a:r>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#6</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17944281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3’s Checklist:</a:t>
            </a:r>
            <a:br>
              <a:rPr lang="en-US" dirty="0"/>
            </a:br>
            <a:r>
              <a:rPr lang="en-US" dirty="0"/>
              <a:t>How do you determine the instructional platform for intensive intervention?</a:t>
            </a:r>
          </a:p>
        </p:txBody>
      </p:sp>
      <p:sp>
        <p:nvSpPr>
          <p:cNvPr id="3" name="Content Placeholder 2"/>
          <p:cNvSpPr>
            <a:spLocks noGrp="1"/>
          </p:cNvSpPr>
          <p:nvPr>
            <p:ph idx="1"/>
          </p:nvPr>
        </p:nvSpPr>
        <p:spPr>
          <a:xfrm>
            <a:off x="228600" y="1803400"/>
            <a:ext cx="8686800" cy="4281265"/>
          </a:xfrm>
        </p:spPr>
        <p:txBody>
          <a:bodyPr/>
          <a:lstStyle/>
          <a:p>
            <a:pPr marL="342900" indent="-342900">
              <a:buFont typeface="Wingdings" charset="2"/>
              <a:buChar char="q"/>
            </a:pPr>
            <a:r>
              <a:rPr lang="en-US" dirty="0"/>
              <a:t>Conduct a diagnostic assessment of the student</a:t>
            </a:r>
          </a:p>
          <a:p>
            <a:pPr marL="342900" indent="-342900">
              <a:buFont typeface="Wingdings" charset="2"/>
              <a:buChar char="q"/>
            </a:pPr>
            <a:r>
              <a:rPr lang="en-US" dirty="0"/>
              <a:t>Identify the scope and sequence for instruction</a:t>
            </a:r>
          </a:p>
          <a:p>
            <a:pPr marL="342900" indent="-342900">
              <a:buFont typeface="Wingdings" charset="2"/>
              <a:buChar char="q"/>
            </a:pPr>
            <a:r>
              <a:rPr lang="en-US" dirty="0"/>
              <a:t>Identify evidence-based practices</a:t>
            </a:r>
          </a:p>
        </p:txBody>
      </p:sp>
    </p:spTree>
    <p:extLst>
      <p:ext uri="{BB962C8B-B14F-4D97-AF65-F5344CB8AC3E}">
        <p14:creationId xmlns:p14="http://schemas.microsoft.com/office/powerpoint/2010/main" val="1162288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What evidence-based practices do you need for intensive intervention? Share with your classmates.</a:t>
            </a:r>
          </a:p>
        </p:txBody>
      </p:sp>
      <p:pic>
        <p:nvPicPr>
          <p:cNvPr id="5" name="Picture 4" descr="discussion icon"/>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26137157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6459" y="1308632"/>
            <a:ext cx="3111749" cy="1215717"/>
          </a:xfrm>
          <a:prstGeom prst="rect">
            <a:avLst/>
          </a:prstGeom>
          <a:noFill/>
        </p:spPr>
        <p:txBody>
          <a:bodyPr wrap="none" rtlCol="0">
            <a:spAutoFit/>
          </a:bodyPr>
          <a:lstStyle/>
          <a:p>
            <a:pPr algn="ctr"/>
            <a:r>
              <a:rPr lang="en-US" sz="7300" dirty="0">
                <a:solidFill>
                  <a:srgbClr val="FF9300"/>
                </a:solidFill>
              </a:rPr>
              <a:t>Closing</a:t>
            </a:r>
          </a:p>
        </p:txBody>
      </p:sp>
      <p:sp>
        <p:nvSpPr>
          <p:cNvPr id="3" name="Title 2" hidden="1">
            <a:extLst>
              <a:ext uri="{FF2B5EF4-FFF2-40B4-BE49-F238E27FC236}">
                <a16:creationId xmlns:a16="http://schemas.microsoft.com/office/drawing/2014/main" id="{CF4CE1B7-FFB6-4C3C-AAA7-8F4267404E68}"/>
              </a:ext>
            </a:extLst>
          </p:cNvPr>
          <p:cNvSpPr>
            <a:spLocks noGrp="1"/>
          </p:cNvSpPr>
          <p:nvPr>
            <p:ph type="title"/>
          </p:nvPr>
        </p:nvSpPr>
        <p:spPr/>
        <p:txBody>
          <a:bodyPr/>
          <a:lstStyle/>
          <a:p>
            <a:r>
              <a:rPr lang="en-US" dirty="0"/>
              <a:t>Slide 89</a:t>
            </a:r>
          </a:p>
        </p:txBody>
      </p:sp>
    </p:spTree>
    <p:extLst>
      <p:ext uri="{BB962C8B-B14F-4D97-AF65-F5344CB8AC3E}">
        <p14:creationId xmlns:p14="http://schemas.microsoft.com/office/powerpoint/2010/main" val="3220684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idence-based practices: Evidence-based interventions: targeted intervention supported by quality research, may be specific to age, grade, or content. evidence-based strategies: instruction or strategy supported by quality research, not a packaged intervention, may not have been validated at specific grade levels or within specific content areas. &#10;Promising practices: limited research available, more viable option than intervention or strategy without any research. &#10;unsubstantiated practices: no research or negative impact on learning&#10;"/>
          <p:cNvPicPr>
            <a:picLocks noChangeAspect="1"/>
          </p:cNvPicPr>
          <p:nvPr/>
        </p:nvPicPr>
        <p:blipFill>
          <a:blip r:embed="rId2"/>
          <a:stretch>
            <a:fillRect/>
          </a:stretch>
        </p:blipFill>
        <p:spPr>
          <a:xfrm>
            <a:off x="1050587" y="173477"/>
            <a:ext cx="6984459" cy="5820382"/>
          </a:xfrm>
          <a:prstGeom prst="rect">
            <a:avLst/>
          </a:prstGeom>
        </p:spPr>
      </p:pic>
      <p:sp>
        <p:nvSpPr>
          <p:cNvPr id="3" name="Title 2" hidden="1">
            <a:extLst>
              <a:ext uri="{FF2B5EF4-FFF2-40B4-BE49-F238E27FC236}">
                <a16:creationId xmlns:a16="http://schemas.microsoft.com/office/drawing/2014/main" id="{67E172FC-28E5-46C5-AB53-276B04B106D6}"/>
              </a:ext>
            </a:extLst>
          </p:cNvPr>
          <p:cNvSpPr>
            <a:spLocks noGrp="1"/>
          </p:cNvSpPr>
          <p:nvPr>
            <p:ph type="title"/>
          </p:nvPr>
        </p:nvSpPr>
        <p:spPr/>
        <p:txBody>
          <a:bodyPr/>
          <a:lstStyle/>
          <a:p>
            <a:r>
              <a:rPr lang="en-US" dirty="0"/>
              <a:t>Slide 9</a:t>
            </a:r>
          </a:p>
        </p:txBody>
      </p:sp>
    </p:spTree>
    <p:extLst>
      <p:ext uri="{BB962C8B-B14F-4D97-AF65-F5344CB8AC3E}">
        <p14:creationId xmlns:p14="http://schemas.microsoft.com/office/powerpoint/2010/main" val="6261164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Objectives</a:t>
            </a:r>
          </a:p>
        </p:txBody>
      </p:sp>
      <p:sp>
        <p:nvSpPr>
          <p:cNvPr id="3" name="Content Placeholder 2"/>
          <p:cNvSpPr>
            <a:spLocks noGrp="1"/>
          </p:cNvSpPr>
          <p:nvPr>
            <p:ph idx="1"/>
          </p:nvPr>
        </p:nvSpPr>
        <p:spPr/>
        <p:txBody>
          <a:bodyPr>
            <a:normAutofit/>
          </a:bodyPr>
          <a:lstStyle/>
          <a:p>
            <a:pPr>
              <a:buClr>
                <a:srgbClr val="FF9300"/>
              </a:buClr>
            </a:pPr>
            <a:r>
              <a:rPr lang="en-US" dirty="0"/>
              <a:t>PART 1: What are the forms of evidence-based practices in intensive intervention?</a:t>
            </a:r>
          </a:p>
          <a:p>
            <a:pPr>
              <a:buClr>
                <a:srgbClr val="FF9300"/>
              </a:buClr>
            </a:pPr>
            <a:endParaRPr lang="en-US" dirty="0"/>
          </a:p>
          <a:p>
            <a:pPr>
              <a:buClr>
                <a:srgbClr val="FF9300"/>
              </a:buClr>
            </a:pPr>
            <a:r>
              <a:rPr lang="en-US" dirty="0"/>
              <a:t>PART 2: Where do you locate evidence-based practices?</a:t>
            </a:r>
          </a:p>
          <a:p>
            <a:pPr>
              <a:buClr>
                <a:srgbClr val="FF9300"/>
              </a:buClr>
            </a:pPr>
            <a:endParaRPr lang="en-US" dirty="0"/>
          </a:p>
          <a:p>
            <a:pPr>
              <a:buClr>
                <a:srgbClr val="FF9300"/>
              </a:buClr>
            </a:pPr>
            <a:r>
              <a:rPr lang="en-US" dirty="0"/>
              <a:t>PART 3: How do you determine the instructional platform for intensive intervention?</a:t>
            </a:r>
          </a:p>
        </p:txBody>
      </p:sp>
    </p:spTree>
    <p:extLst>
      <p:ext uri="{BB962C8B-B14F-4D97-AF65-F5344CB8AC3E}">
        <p14:creationId xmlns:p14="http://schemas.microsoft.com/office/powerpoint/2010/main" val="38235566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5674" y="453358"/>
            <a:ext cx="7376672"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https://youtu.be/sh2dyx2BZf0</a:t>
            </a:r>
            <a:endParaRPr lang="en-US" sz="2800" b="1" dirty="0">
              <a:solidFill>
                <a:srgbClr val="FF9300"/>
              </a:solidFill>
            </a:endParaRPr>
          </a:p>
        </p:txBody>
      </p:sp>
      <p:sp>
        <p:nvSpPr>
          <p:cNvPr id="2" name="Title 1" hidden="1">
            <a:extLst>
              <a:ext uri="{FF2B5EF4-FFF2-40B4-BE49-F238E27FC236}">
                <a16:creationId xmlns:a16="http://schemas.microsoft.com/office/drawing/2014/main" id="{7063AD9E-25C2-4BD5-B591-D3EAA1778D59}"/>
              </a:ext>
            </a:extLst>
          </p:cNvPr>
          <p:cNvSpPr>
            <a:spLocks noGrp="1"/>
          </p:cNvSpPr>
          <p:nvPr>
            <p:ph type="title"/>
          </p:nvPr>
        </p:nvSpPr>
        <p:spPr/>
        <p:txBody>
          <a:bodyPr/>
          <a:lstStyle/>
          <a:p>
            <a:r>
              <a:rPr lang="en-US" dirty="0"/>
              <a:t>Slide 91</a:t>
            </a:r>
          </a:p>
        </p:txBody>
      </p:sp>
    </p:spTree>
    <p:extLst>
      <p:ext uri="{BB962C8B-B14F-4D97-AF65-F5344CB8AC3E}">
        <p14:creationId xmlns:p14="http://schemas.microsoft.com/office/powerpoint/2010/main" val="23990256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7" y="60888"/>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7" name="TextBox 6"/>
          <p:cNvSpPr txBox="1"/>
          <p:nvPr/>
        </p:nvSpPr>
        <p:spPr>
          <a:xfrm>
            <a:off x="3020330" y="4984811"/>
            <a:ext cx="3275581" cy="553998"/>
          </a:xfrm>
          <a:prstGeom prst="rect">
            <a:avLst/>
          </a:prstGeom>
          <a:noFill/>
        </p:spPr>
        <p:txBody>
          <a:bodyPr wrap="none" rtlCol="0">
            <a:spAutoFit/>
          </a:bodyPr>
          <a:lstStyle/>
          <a:p>
            <a:r>
              <a:rPr lang="en-US" sz="3000" dirty="0">
                <a:solidFill>
                  <a:schemeClr val="accent2"/>
                </a:solidFill>
              </a:rPr>
              <a:t>promising practice</a:t>
            </a:r>
          </a:p>
        </p:txBody>
      </p:sp>
      <p:sp>
        <p:nvSpPr>
          <p:cNvPr id="8" name="TextBox 7"/>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sp>
        <p:nvSpPr>
          <p:cNvPr id="9" name="TextBox 8"/>
          <p:cNvSpPr txBox="1"/>
          <p:nvPr/>
        </p:nvSpPr>
        <p:spPr>
          <a:xfrm>
            <a:off x="6497821" y="5137027"/>
            <a:ext cx="2812434" cy="1015663"/>
          </a:xfrm>
          <a:prstGeom prst="rect">
            <a:avLst/>
          </a:prstGeom>
          <a:noFill/>
        </p:spPr>
        <p:txBody>
          <a:bodyPr wrap="square" rtlCol="0">
            <a:spAutoFit/>
          </a:bodyPr>
          <a:lstStyle/>
          <a:p>
            <a:pPr algn="ctr"/>
            <a:r>
              <a:rPr lang="en-US" sz="3000" dirty="0">
                <a:solidFill>
                  <a:srgbClr val="FF0000"/>
                </a:solidFill>
              </a:rPr>
              <a:t>no or negative evidence</a:t>
            </a:r>
          </a:p>
        </p:txBody>
      </p:sp>
      <p:cxnSp>
        <p:nvCxnSpPr>
          <p:cNvPr id="5" name="Straight Connector 4">
            <a:extLst>
              <a:ext uri="{C183D7F6-B498-43B3-948B-1728B52AA6E4}">
                <adec:decorative xmlns:adec="http://schemas.microsoft.com/office/drawing/2017/decorative" val="1"/>
              </a:ext>
            </a:extLst>
          </p:cNvPr>
          <p:cNvCxnSpPr/>
          <p:nvPr/>
        </p:nvCxnSpPr>
        <p:spPr>
          <a:xfrm>
            <a:off x="6871060" y="4984811"/>
            <a:ext cx="2134395" cy="14436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C183D7F6-B498-43B3-948B-1728B52AA6E4}">
                <adec:decorative xmlns:adec="http://schemas.microsoft.com/office/drawing/2017/decorative" val="1"/>
              </a:ext>
            </a:extLst>
          </p:cNvPr>
          <p:cNvCxnSpPr/>
          <p:nvPr/>
        </p:nvCxnSpPr>
        <p:spPr>
          <a:xfrm flipH="1">
            <a:off x="6871060" y="4984811"/>
            <a:ext cx="2134395" cy="144369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7604168" y="228600"/>
            <a:ext cx="1311231" cy="731520"/>
          </a:xfrm>
        </p:spPr>
        <p:txBody>
          <a:bodyPr/>
          <a:lstStyle/>
          <a:p>
            <a:r>
              <a:rPr lang="en-US" dirty="0"/>
              <a:t>Part 1</a:t>
            </a:r>
          </a:p>
        </p:txBody>
      </p:sp>
    </p:spTree>
    <p:extLst>
      <p:ext uri="{BB962C8B-B14F-4D97-AF65-F5344CB8AC3E}">
        <p14:creationId xmlns:p14="http://schemas.microsoft.com/office/powerpoint/2010/main" val="38636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orange box with the text Validated Intervention Program (e.g., Tier 2, Standard Protocol, Secondary Intervention)">
            <a:extLst>
              <a:ext uri="{FF2B5EF4-FFF2-40B4-BE49-F238E27FC236}">
                <a16:creationId xmlns:a16="http://schemas.microsoft.com/office/drawing/2014/main" id="{EF9ECC37-4CDD-4A3E-A12A-EFBFEAFED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1753"/>
            <a:ext cx="3190207" cy="5629701"/>
          </a:xfrm>
          <a:prstGeom prst="rect">
            <a:avLst/>
          </a:prstGeom>
        </p:spPr>
      </p:pic>
      <p:sp>
        <p:nvSpPr>
          <p:cNvPr id="3" name="TextBox 2"/>
          <p:cNvSpPr txBox="1"/>
          <p:nvPr/>
        </p:nvSpPr>
        <p:spPr>
          <a:xfrm>
            <a:off x="3997392" y="1612698"/>
            <a:ext cx="5236305" cy="553998"/>
          </a:xfrm>
          <a:prstGeom prst="rect">
            <a:avLst/>
          </a:prstGeom>
          <a:noFill/>
        </p:spPr>
        <p:txBody>
          <a:bodyPr wrap="none" rtlCol="0">
            <a:spAutoFit/>
          </a:bodyPr>
          <a:lstStyle/>
          <a:p>
            <a:r>
              <a:rPr lang="en-US" sz="3000" dirty="0">
                <a:solidFill>
                  <a:schemeClr val="accent6"/>
                </a:solidFill>
              </a:rPr>
              <a:t>1. evidence-based intervention</a:t>
            </a:r>
          </a:p>
        </p:txBody>
      </p:sp>
      <p:sp>
        <p:nvSpPr>
          <p:cNvPr id="4" name="TextBox 3"/>
          <p:cNvSpPr txBox="1"/>
          <p:nvPr/>
        </p:nvSpPr>
        <p:spPr>
          <a:xfrm>
            <a:off x="3997392" y="2028674"/>
            <a:ext cx="4530151" cy="553998"/>
          </a:xfrm>
          <a:prstGeom prst="rect">
            <a:avLst/>
          </a:prstGeom>
          <a:noFill/>
        </p:spPr>
        <p:txBody>
          <a:bodyPr wrap="none" rtlCol="0">
            <a:spAutoFit/>
          </a:bodyPr>
          <a:lstStyle/>
          <a:p>
            <a:r>
              <a:rPr lang="en-US" sz="3000" dirty="0">
                <a:solidFill>
                  <a:schemeClr val="accent4"/>
                </a:solidFill>
              </a:rPr>
              <a:t>2. evidence-based strategy</a:t>
            </a:r>
          </a:p>
        </p:txBody>
      </p:sp>
      <p:sp>
        <p:nvSpPr>
          <p:cNvPr id="5" name="Rectangle 4"/>
          <p:cNvSpPr/>
          <p:nvPr/>
        </p:nvSpPr>
        <p:spPr>
          <a:xfrm>
            <a:off x="4087091" y="6117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6" name="Rectangle 5">
            <a:extLst>
              <a:ext uri="{C183D7F6-B498-43B3-948B-1728B52AA6E4}">
                <adec:decorative xmlns:adec="http://schemas.microsoft.com/office/drawing/2017/decorative" val="1"/>
              </a:ext>
            </a:extLst>
          </p:cNvPr>
          <p:cNvSpPr/>
          <p:nvPr/>
        </p:nvSpPr>
        <p:spPr>
          <a:xfrm>
            <a:off x="0" y="1612698"/>
            <a:ext cx="3190207" cy="45226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D5E3C505-3019-468C-84DA-B6D3D9E01E71}"/>
              </a:ext>
            </a:extLst>
          </p:cNvPr>
          <p:cNvSpPr>
            <a:spLocks noGrp="1"/>
          </p:cNvSpPr>
          <p:nvPr>
            <p:ph type="title"/>
          </p:nvPr>
        </p:nvSpPr>
        <p:spPr/>
        <p:txBody>
          <a:bodyPr/>
          <a:lstStyle/>
          <a:p>
            <a:r>
              <a:rPr lang="en-US" dirty="0"/>
              <a:t>Slide 93</a:t>
            </a:r>
          </a:p>
        </p:txBody>
      </p:sp>
    </p:spTree>
    <p:extLst>
      <p:ext uri="{BB962C8B-B14F-4D97-AF65-F5344CB8AC3E}">
        <p14:creationId xmlns:p14="http://schemas.microsoft.com/office/powerpoint/2010/main" val="152293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1’s Checklist:</a:t>
            </a:r>
            <a:br>
              <a:rPr lang="en-US" dirty="0"/>
            </a:br>
            <a:r>
              <a:rPr lang="en-US" dirty="0"/>
              <a:t>What are the forms of evidence-based practices in intensive intervention?</a:t>
            </a:r>
          </a:p>
        </p:txBody>
      </p:sp>
      <p:sp>
        <p:nvSpPr>
          <p:cNvPr id="3" name="Content Placeholder 2"/>
          <p:cNvSpPr>
            <a:spLocks noGrp="1"/>
          </p:cNvSpPr>
          <p:nvPr>
            <p:ph idx="1"/>
          </p:nvPr>
        </p:nvSpPr>
        <p:spPr>
          <a:xfrm>
            <a:off x="228600" y="1794294"/>
            <a:ext cx="8686800" cy="4290371"/>
          </a:xfrm>
        </p:spPr>
        <p:txBody>
          <a:bodyPr/>
          <a:lstStyle/>
          <a:p>
            <a:pPr marL="342900" indent="-342900">
              <a:buFont typeface="Wingdings" charset="2"/>
              <a:buChar char="q"/>
            </a:pPr>
            <a:r>
              <a:rPr lang="en-US" dirty="0"/>
              <a:t>Define evidence-based practices</a:t>
            </a:r>
          </a:p>
          <a:p>
            <a:pPr marL="342900" indent="-342900">
              <a:buFont typeface="Wingdings" charset="2"/>
              <a:buChar char="q"/>
            </a:pPr>
            <a:r>
              <a:rPr lang="en-US" dirty="0"/>
              <a:t>Identify the differences among evidence-based interventions, evidence-based strategies, and promising practices</a:t>
            </a:r>
          </a:p>
        </p:txBody>
      </p:sp>
    </p:spTree>
    <p:extLst>
      <p:ext uri="{BB962C8B-B14F-4D97-AF65-F5344CB8AC3E}">
        <p14:creationId xmlns:p14="http://schemas.microsoft.com/office/powerpoint/2010/main" val="34843691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7" y="60888"/>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7" name="TextBox 6"/>
          <p:cNvSpPr txBox="1"/>
          <p:nvPr/>
        </p:nvSpPr>
        <p:spPr>
          <a:xfrm>
            <a:off x="3020330" y="4984811"/>
            <a:ext cx="3275581" cy="553998"/>
          </a:xfrm>
          <a:prstGeom prst="rect">
            <a:avLst/>
          </a:prstGeom>
          <a:noFill/>
        </p:spPr>
        <p:txBody>
          <a:bodyPr wrap="none" rtlCol="0">
            <a:spAutoFit/>
          </a:bodyPr>
          <a:lstStyle/>
          <a:p>
            <a:r>
              <a:rPr lang="en-US" sz="3000" dirty="0">
                <a:solidFill>
                  <a:schemeClr val="accent2"/>
                </a:solidFill>
              </a:rPr>
              <a:t>promising practice</a:t>
            </a:r>
          </a:p>
        </p:txBody>
      </p:sp>
      <p:sp>
        <p:nvSpPr>
          <p:cNvPr id="8" name="TextBox 7"/>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pic>
        <p:nvPicPr>
          <p:cNvPr id="9" name="Picture 8" descr="open book icon"/>
          <p:cNvPicPr>
            <a:picLocks noChangeAspect="1"/>
          </p:cNvPicPr>
          <p:nvPr/>
        </p:nvPicPr>
        <p:blipFill>
          <a:blip r:embed="rId3"/>
          <a:stretch>
            <a:fillRect/>
          </a:stretch>
        </p:blipFill>
        <p:spPr>
          <a:xfrm flipH="1">
            <a:off x="6295911" y="60888"/>
            <a:ext cx="2567120" cy="1841066"/>
          </a:xfrm>
          <a:prstGeom prst="rect">
            <a:avLst/>
          </a:prstGeom>
        </p:spPr>
      </p:pic>
      <p:pic>
        <p:nvPicPr>
          <p:cNvPr id="10" name="Picture 9" descr="laptop icon"/>
          <p:cNvPicPr>
            <a:picLocks noChangeAspect="1"/>
          </p:cNvPicPr>
          <p:nvPr/>
        </p:nvPicPr>
        <p:blipFill>
          <a:blip r:embed="rId4"/>
          <a:stretch>
            <a:fillRect/>
          </a:stretch>
        </p:blipFill>
        <p:spPr>
          <a:xfrm>
            <a:off x="6314656" y="1966262"/>
            <a:ext cx="2529629" cy="2132708"/>
          </a:xfrm>
          <a:prstGeom prst="rect">
            <a:avLst/>
          </a:prstGeom>
        </p:spPr>
      </p:pic>
      <p:pic>
        <p:nvPicPr>
          <p:cNvPr id="11" name="Picture 10" descr="megaphone icon"/>
          <p:cNvPicPr>
            <a:picLocks noChangeAspect="1"/>
          </p:cNvPicPr>
          <p:nvPr/>
        </p:nvPicPr>
        <p:blipFill>
          <a:blip r:embed="rId5"/>
          <a:stretch>
            <a:fillRect/>
          </a:stretch>
        </p:blipFill>
        <p:spPr>
          <a:xfrm>
            <a:off x="6415368" y="4229665"/>
            <a:ext cx="2428917" cy="2132708"/>
          </a:xfrm>
          <a:prstGeom prst="rect">
            <a:avLst/>
          </a:prstGeom>
        </p:spPr>
      </p:pic>
      <p:sp>
        <p:nvSpPr>
          <p:cNvPr id="4" name="Title 3" hidden="1">
            <a:extLst>
              <a:ext uri="{FF2B5EF4-FFF2-40B4-BE49-F238E27FC236}">
                <a16:creationId xmlns:a16="http://schemas.microsoft.com/office/drawing/2014/main" id="{B6BA99E3-DC4B-459A-9ACC-E54B1B6A64BC}"/>
              </a:ext>
            </a:extLst>
          </p:cNvPr>
          <p:cNvSpPr>
            <a:spLocks noGrp="1"/>
          </p:cNvSpPr>
          <p:nvPr>
            <p:ph type="title"/>
          </p:nvPr>
        </p:nvSpPr>
        <p:spPr/>
        <p:txBody>
          <a:bodyPr/>
          <a:lstStyle/>
          <a:p>
            <a:r>
              <a:rPr lang="en-US" dirty="0"/>
              <a:t>Slide 95</a:t>
            </a:r>
          </a:p>
        </p:txBody>
      </p:sp>
    </p:spTree>
    <p:extLst>
      <p:ext uri="{BB962C8B-B14F-4D97-AF65-F5344CB8AC3E}">
        <p14:creationId xmlns:p14="http://schemas.microsoft.com/office/powerpoint/2010/main" val="188456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mbrella"/>
          <p:cNvPicPr>
            <a:picLocks noChangeAspect="1"/>
          </p:cNvPicPr>
          <p:nvPr/>
        </p:nvPicPr>
        <p:blipFill>
          <a:blip r:embed="rId2"/>
          <a:stretch>
            <a:fillRect/>
          </a:stretch>
        </p:blipFill>
        <p:spPr>
          <a:xfrm>
            <a:off x="-346808" y="87263"/>
            <a:ext cx="7123839" cy="6533662"/>
          </a:xfrm>
          <a:prstGeom prst="rect">
            <a:avLst/>
          </a:prstGeom>
        </p:spPr>
      </p:pic>
      <p:sp>
        <p:nvSpPr>
          <p:cNvPr id="2" name="TextBox 1"/>
          <p:cNvSpPr txBox="1"/>
          <p:nvPr/>
        </p:nvSpPr>
        <p:spPr>
          <a:xfrm>
            <a:off x="480329" y="426242"/>
            <a:ext cx="5469566" cy="1678890"/>
          </a:xfrm>
          <a:prstGeom prst="rect">
            <a:avLst/>
          </a:prstGeom>
          <a:noFill/>
        </p:spPr>
        <p:txBody>
          <a:bodyPr wrap="none" rtlCol="0">
            <a:prstTxWarp prst="textArchUp">
              <a:avLst/>
            </a:prstTxWarp>
            <a:spAutoFit/>
          </a:bodyPr>
          <a:lstStyle/>
          <a:p>
            <a:pPr algn="ctr"/>
            <a:r>
              <a:rPr lang="en-US" sz="4000" dirty="0">
                <a:solidFill>
                  <a:srgbClr val="0080FF"/>
                </a:solidFill>
              </a:rPr>
              <a:t>evidence-based practice</a:t>
            </a:r>
          </a:p>
        </p:txBody>
      </p:sp>
      <p:sp>
        <p:nvSpPr>
          <p:cNvPr id="3" name="TextBox 2"/>
          <p:cNvSpPr txBox="1"/>
          <p:nvPr/>
        </p:nvSpPr>
        <p:spPr>
          <a:xfrm>
            <a:off x="175646" y="3288186"/>
            <a:ext cx="4878259" cy="553998"/>
          </a:xfrm>
          <a:prstGeom prst="rect">
            <a:avLst/>
          </a:prstGeom>
          <a:noFill/>
        </p:spPr>
        <p:txBody>
          <a:bodyPr wrap="none" rtlCol="0">
            <a:spAutoFit/>
          </a:bodyPr>
          <a:lstStyle/>
          <a:p>
            <a:r>
              <a:rPr lang="en-US" sz="3000" dirty="0">
                <a:solidFill>
                  <a:schemeClr val="accent6"/>
                </a:solidFill>
              </a:rPr>
              <a:t>evidence-based intervention</a:t>
            </a:r>
          </a:p>
        </p:txBody>
      </p:sp>
      <p:sp>
        <p:nvSpPr>
          <p:cNvPr id="8" name="TextBox 7"/>
          <p:cNvSpPr txBox="1"/>
          <p:nvPr/>
        </p:nvSpPr>
        <p:spPr>
          <a:xfrm>
            <a:off x="1136980" y="4171294"/>
            <a:ext cx="4167690" cy="553998"/>
          </a:xfrm>
          <a:prstGeom prst="rect">
            <a:avLst/>
          </a:prstGeom>
          <a:noFill/>
        </p:spPr>
        <p:txBody>
          <a:bodyPr wrap="none" rtlCol="0">
            <a:spAutoFit/>
          </a:bodyPr>
          <a:lstStyle/>
          <a:p>
            <a:r>
              <a:rPr lang="en-US" sz="3000" dirty="0">
                <a:solidFill>
                  <a:schemeClr val="accent4"/>
                </a:solidFill>
              </a:rPr>
              <a:t>evidence-based strategy</a:t>
            </a:r>
          </a:p>
        </p:txBody>
      </p:sp>
      <p:sp>
        <p:nvSpPr>
          <p:cNvPr id="4" name="Rectangle 3"/>
          <p:cNvSpPr/>
          <p:nvPr/>
        </p:nvSpPr>
        <p:spPr>
          <a:xfrm>
            <a:off x="6454241" y="943771"/>
            <a:ext cx="2549236" cy="8345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from before intervention</a:t>
            </a:r>
          </a:p>
        </p:txBody>
      </p:sp>
      <p:sp>
        <p:nvSpPr>
          <p:cNvPr id="9" name="Rectangle 8"/>
          <p:cNvSpPr/>
          <p:nvPr/>
        </p:nvSpPr>
        <p:spPr>
          <a:xfrm>
            <a:off x="6454241" y="1798677"/>
            <a:ext cx="2549236" cy="104802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Improvement compared to no treatment students</a:t>
            </a:r>
          </a:p>
        </p:txBody>
      </p:sp>
      <p:sp>
        <p:nvSpPr>
          <p:cNvPr id="10" name="Rectangle 9"/>
          <p:cNvSpPr/>
          <p:nvPr/>
        </p:nvSpPr>
        <p:spPr>
          <a:xfrm>
            <a:off x="6454241" y="3554398"/>
            <a:ext cx="2549236" cy="5631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researchers</a:t>
            </a:r>
          </a:p>
        </p:txBody>
      </p:sp>
      <p:sp>
        <p:nvSpPr>
          <p:cNvPr id="11" name="Rectangle 10"/>
          <p:cNvSpPr/>
          <p:nvPr/>
        </p:nvSpPr>
        <p:spPr>
          <a:xfrm>
            <a:off x="6454241" y="4140147"/>
            <a:ext cx="2549236" cy="55494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students</a:t>
            </a:r>
          </a:p>
        </p:txBody>
      </p:sp>
      <p:sp>
        <p:nvSpPr>
          <p:cNvPr id="12" name="Rectangle 11"/>
          <p:cNvSpPr/>
          <p:nvPr/>
        </p:nvSpPr>
        <p:spPr>
          <a:xfrm>
            <a:off x="6454241" y="4730423"/>
            <a:ext cx="2549236" cy="5158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times</a:t>
            </a:r>
          </a:p>
        </p:txBody>
      </p:sp>
      <p:sp>
        <p:nvSpPr>
          <p:cNvPr id="13" name="Rectangle 12"/>
          <p:cNvSpPr/>
          <p:nvPr/>
        </p:nvSpPr>
        <p:spPr>
          <a:xfrm>
            <a:off x="6454241" y="5344977"/>
            <a:ext cx="2549236" cy="7432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 and students similar to your own</a:t>
            </a:r>
          </a:p>
        </p:txBody>
      </p:sp>
      <p:sp>
        <p:nvSpPr>
          <p:cNvPr id="14" name="TextBox 13"/>
          <p:cNvSpPr txBox="1"/>
          <p:nvPr/>
        </p:nvSpPr>
        <p:spPr>
          <a:xfrm>
            <a:off x="3020330" y="4984811"/>
            <a:ext cx="3275581" cy="553998"/>
          </a:xfrm>
          <a:prstGeom prst="rect">
            <a:avLst/>
          </a:prstGeom>
          <a:noFill/>
        </p:spPr>
        <p:txBody>
          <a:bodyPr wrap="none" rtlCol="0">
            <a:spAutoFit/>
          </a:bodyPr>
          <a:lstStyle/>
          <a:p>
            <a:r>
              <a:rPr lang="en-US" sz="3000" dirty="0">
                <a:solidFill>
                  <a:schemeClr val="accent2"/>
                </a:solidFill>
              </a:rPr>
              <a:t>promising practice</a:t>
            </a:r>
          </a:p>
        </p:txBody>
      </p:sp>
      <p:sp>
        <p:nvSpPr>
          <p:cNvPr id="16" name="Rectangle 15"/>
          <p:cNvSpPr/>
          <p:nvPr/>
        </p:nvSpPr>
        <p:spPr>
          <a:xfrm>
            <a:off x="6454241" y="63465"/>
            <a:ext cx="2549236" cy="834522"/>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Assessment data to show results</a:t>
            </a:r>
            <a:endParaRPr lang="en-US" dirty="0"/>
          </a:p>
        </p:txBody>
      </p:sp>
      <p:sp>
        <p:nvSpPr>
          <p:cNvPr id="17" name="Rectangle 16"/>
          <p:cNvSpPr/>
          <p:nvPr/>
        </p:nvSpPr>
        <p:spPr>
          <a:xfrm>
            <a:off x="6454241" y="2968649"/>
            <a:ext cx="2549236" cy="563114"/>
          </a:xfrm>
          <a:prstGeom prst="rect">
            <a:avLst/>
          </a:prstGeom>
          <a:solidFill>
            <a:srgbClr val="008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Replication</a:t>
            </a:r>
            <a:endParaRPr lang="en-US" dirty="0"/>
          </a:p>
        </p:txBody>
      </p:sp>
      <p:sp>
        <p:nvSpPr>
          <p:cNvPr id="5" name="Title 4" hidden="1">
            <a:extLst>
              <a:ext uri="{FF2B5EF4-FFF2-40B4-BE49-F238E27FC236}">
                <a16:creationId xmlns:a16="http://schemas.microsoft.com/office/drawing/2014/main" id="{FDABDA1F-938F-450C-A79F-EC70A1AA90FF}"/>
              </a:ext>
            </a:extLst>
          </p:cNvPr>
          <p:cNvSpPr>
            <a:spLocks noGrp="1"/>
          </p:cNvSpPr>
          <p:nvPr>
            <p:ph type="title"/>
          </p:nvPr>
        </p:nvSpPr>
        <p:spPr/>
        <p:txBody>
          <a:bodyPr/>
          <a:lstStyle/>
          <a:p>
            <a:r>
              <a:rPr lang="en-US" dirty="0"/>
              <a:t>Slide 96</a:t>
            </a:r>
          </a:p>
        </p:txBody>
      </p:sp>
    </p:spTree>
    <p:extLst>
      <p:ext uri="{BB962C8B-B14F-4D97-AF65-F5344CB8AC3E}">
        <p14:creationId xmlns:p14="http://schemas.microsoft.com/office/powerpoint/2010/main" val="357966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6" grpId="0" animBg="1"/>
      <p:bldP spid="1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2’s Checklist:</a:t>
            </a:r>
            <a:br>
              <a:rPr lang="en-US" dirty="0"/>
            </a:br>
            <a:r>
              <a:rPr lang="en-US" dirty="0"/>
              <a:t>Where do you locate evidence-based practices?</a:t>
            </a:r>
          </a:p>
        </p:txBody>
      </p:sp>
      <p:sp>
        <p:nvSpPr>
          <p:cNvPr id="3" name="Content Placeholder 2"/>
          <p:cNvSpPr>
            <a:spLocks noGrp="1"/>
          </p:cNvSpPr>
          <p:nvPr>
            <p:ph idx="1"/>
          </p:nvPr>
        </p:nvSpPr>
        <p:spPr>
          <a:xfrm>
            <a:off x="228600" y="1445342"/>
            <a:ext cx="8686800" cy="4639323"/>
          </a:xfrm>
        </p:spPr>
        <p:txBody>
          <a:bodyPr/>
          <a:lstStyle/>
          <a:p>
            <a:pPr marL="342900" indent="-342900">
              <a:buFont typeface="Wingdings" charset="2"/>
              <a:buChar char="q"/>
            </a:pPr>
            <a:r>
              <a:rPr lang="en-US" dirty="0"/>
              <a:t>Identify sources for locating evidence-based practices</a:t>
            </a:r>
          </a:p>
          <a:p>
            <a:pPr marL="342900" indent="-342900">
              <a:buFont typeface="Wingdings" charset="2"/>
              <a:buChar char="q"/>
            </a:pPr>
            <a:r>
              <a:rPr lang="en-US" dirty="0"/>
              <a:t>Determine the magnitude of the “evidence”</a:t>
            </a:r>
          </a:p>
        </p:txBody>
      </p:sp>
    </p:spTree>
    <p:extLst>
      <p:ext uri="{BB962C8B-B14F-4D97-AF65-F5344CB8AC3E}">
        <p14:creationId xmlns:p14="http://schemas.microsoft.com/office/powerpoint/2010/main" val="37472548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n orange box with the text Validated Intervention Program (e.g., Tier 2, Standard Protocol, Secondary Intervention)">
            <a:extLst>
              <a:ext uri="{FF2B5EF4-FFF2-40B4-BE49-F238E27FC236}">
                <a16:creationId xmlns:a16="http://schemas.microsoft.com/office/drawing/2014/main" id="{397593CB-4912-4B5E-841F-6DA5EC885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8" y="641249"/>
            <a:ext cx="3190207" cy="5629701"/>
          </a:xfrm>
          <a:prstGeom prst="rect">
            <a:avLst/>
          </a:prstGeom>
        </p:spPr>
      </p:pic>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8" name="Rectangle 7">
            <a:extLst>
              <a:ext uri="{C183D7F6-B498-43B3-948B-1728B52AA6E4}">
                <adec:decorative xmlns:adec="http://schemas.microsoft.com/office/drawing/2017/decorative" val="1"/>
              </a:ext>
            </a:extLst>
          </p:cNvPr>
          <p:cNvSpPr/>
          <p:nvPr/>
        </p:nvSpPr>
        <p:spPr>
          <a:xfrm>
            <a:off x="-98908" y="1730554"/>
            <a:ext cx="3202326" cy="44498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sp>
        <p:nvSpPr>
          <p:cNvPr id="2" name="Title 1" hidden="1">
            <a:extLst>
              <a:ext uri="{FF2B5EF4-FFF2-40B4-BE49-F238E27FC236}">
                <a16:creationId xmlns:a16="http://schemas.microsoft.com/office/drawing/2014/main" id="{D6C09E12-1C3E-4272-A304-C50B518F0432}"/>
              </a:ext>
            </a:extLst>
          </p:cNvPr>
          <p:cNvSpPr>
            <a:spLocks noGrp="1"/>
          </p:cNvSpPr>
          <p:nvPr>
            <p:ph type="title"/>
          </p:nvPr>
        </p:nvSpPr>
        <p:spPr/>
        <p:txBody>
          <a:bodyPr/>
          <a:lstStyle/>
          <a:p>
            <a:r>
              <a:rPr lang="en-US" dirty="0"/>
              <a:t>Slide 98</a:t>
            </a:r>
          </a:p>
        </p:txBody>
      </p:sp>
    </p:spTree>
    <p:extLst>
      <p:ext uri="{BB962C8B-B14F-4D97-AF65-F5344CB8AC3E}">
        <p14:creationId xmlns:p14="http://schemas.microsoft.com/office/powerpoint/2010/main" val="339107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3’s Checklist:</a:t>
            </a:r>
            <a:br>
              <a:rPr lang="en-US" dirty="0"/>
            </a:br>
            <a:r>
              <a:rPr lang="en-US" dirty="0"/>
              <a:t>How do you determine the instructional platform for intensive intervention?</a:t>
            </a:r>
          </a:p>
        </p:txBody>
      </p:sp>
      <p:sp>
        <p:nvSpPr>
          <p:cNvPr id="3" name="Content Placeholder 2"/>
          <p:cNvSpPr>
            <a:spLocks noGrp="1"/>
          </p:cNvSpPr>
          <p:nvPr>
            <p:ph idx="1"/>
          </p:nvPr>
        </p:nvSpPr>
        <p:spPr>
          <a:xfrm>
            <a:off x="228600" y="1803400"/>
            <a:ext cx="8686800" cy="4281265"/>
          </a:xfrm>
        </p:spPr>
        <p:txBody>
          <a:bodyPr/>
          <a:lstStyle/>
          <a:p>
            <a:pPr marL="342900" indent="-342900">
              <a:buFont typeface="Wingdings" charset="2"/>
              <a:buChar char="q"/>
            </a:pPr>
            <a:r>
              <a:rPr lang="en-US" dirty="0"/>
              <a:t>Conduct a diagnostic assessment of the student</a:t>
            </a:r>
          </a:p>
          <a:p>
            <a:pPr marL="342900" indent="-342900">
              <a:buFont typeface="Wingdings" charset="2"/>
              <a:buChar char="q"/>
            </a:pPr>
            <a:r>
              <a:rPr lang="en-US" dirty="0"/>
              <a:t>Identify the scope and sequence for instruction</a:t>
            </a:r>
          </a:p>
          <a:p>
            <a:pPr marL="342900" indent="-342900">
              <a:buFont typeface="Wingdings" charset="2"/>
              <a:buChar char="q"/>
            </a:pPr>
            <a:r>
              <a:rPr lang="en-US" dirty="0"/>
              <a:t>Identify evidence-based practices</a:t>
            </a:r>
          </a:p>
        </p:txBody>
      </p:sp>
    </p:spTree>
    <p:extLst>
      <p:ext uri="{BB962C8B-B14F-4D97-AF65-F5344CB8AC3E}">
        <p14:creationId xmlns:p14="http://schemas.microsoft.com/office/powerpoint/2010/main" val="4136119425"/>
      </p:ext>
    </p:extLst>
  </p:cSld>
  <p:clrMapOvr>
    <a:masterClrMapping/>
  </p:clrMapOvr>
</p:sld>
</file>

<file path=ppt/theme/theme1.xml><?xml version="1.0" encoding="utf-8"?>
<a:theme xmlns:a="http://schemas.openxmlformats.org/drawingml/2006/main" name="NCII-Ucon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CII Math">
      <a:majorFont>
        <a:latin typeface="Cambria"/>
        <a:ea typeface=""/>
        <a:cs typeface=""/>
      </a:majorFont>
      <a:minorFont>
        <a:latin typeface="Cambria Math"/>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4649</TotalTime>
  <Words>2933</Words>
  <Application>Microsoft Office PowerPoint</Application>
  <PresentationFormat>On-screen Show (4:3)</PresentationFormat>
  <Paragraphs>550</Paragraphs>
  <Slides>104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104</vt:i4>
      </vt:variant>
    </vt:vector>
  </HeadingPairs>
  <TitlesOfParts>
    <vt:vector size="112" baseType="lpstr">
      <vt:lpstr>Arial</vt:lpstr>
      <vt:lpstr>Calibri</vt:lpstr>
      <vt:lpstr>Cambria</vt:lpstr>
      <vt:lpstr>Cambria Math</vt:lpstr>
      <vt:lpstr>Lucida Grande</vt:lpstr>
      <vt:lpstr>Verdana</vt:lpstr>
      <vt:lpstr>Wingdings</vt:lpstr>
      <vt:lpstr>NCII-Uconn</vt:lpstr>
      <vt:lpstr>Module 3</vt:lpstr>
      <vt:lpstr>Slide 2</vt:lpstr>
      <vt:lpstr>Slide 3</vt:lpstr>
      <vt:lpstr>Objectives</vt:lpstr>
      <vt:lpstr>Activities</vt:lpstr>
      <vt:lpstr>Activities</vt:lpstr>
      <vt:lpstr>Activities</vt:lpstr>
      <vt:lpstr>Reading</vt:lpstr>
      <vt:lpstr>Slide 9</vt:lpstr>
      <vt:lpstr>Classroom Application</vt:lpstr>
      <vt:lpstr>Welcome!</vt:lpstr>
      <vt:lpstr>Slide 12</vt:lpstr>
      <vt:lpstr>What are the forms of evidence-based practices in intensive intervention?</vt:lpstr>
      <vt:lpstr>Part 1 Objectives</vt:lpstr>
      <vt:lpstr>Where Are We?</vt:lpstr>
      <vt:lpstr>Reading</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Part 1’s Checklist: What are the forms of evidence-based practices in intensive intervention?</vt:lpstr>
      <vt:lpstr>Discussion Board</vt:lpstr>
      <vt:lpstr>Slide 35</vt:lpstr>
      <vt:lpstr>Where do you locate evidence-based practices?</vt:lpstr>
      <vt:lpstr>Part 2 Objectives</vt:lpstr>
      <vt:lpstr>Where Are We?</vt:lpstr>
      <vt:lpstr>Slide 39</vt:lpstr>
      <vt:lpstr>Journals or Books</vt:lpstr>
      <vt:lpstr>Websites</vt:lpstr>
      <vt:lpstr>Websites</vt:lpstr>
      <vt:lpstr>Websites</vt:lpstr>
      <vt:lpstr>Websites</vt:lpstr>
      <vt:lpstr>Websites</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Part 2’s Checklist: Where do you locate evidence-based practices?</vt:lpstr>
      <vt:lpstr>Journal Entry</vt:lpstr>
      <vt:lpstr>Slide 60</vt:lpstr>
      <vt:lpstr>How do you determine the instructional platform for intensive intervention?</vt:lpstr>
      <vt:lpstr>Part 3 Objectives</vt:lpstr>
      <vt:lpstr>Where Are We?</vt:lpstr>
      <vt:lpstr>Additional Reading</vt:lpstr>
      <vt:lpstr>Slide 65</vt:lpstr>
      <vt:lpstr>Content for Intensive Intervention</vt:lpstr>
      <vt:lpstr>Content for Intensive Intervention</vt:lpstr>
      <vt:lpstr>Content for Intensive Intervention</vt:lpstr>
      <vt:lpstr>Content for Intensive Intervention</vt:lpstr>
      <vt:lpstr>Content for Intensive Intervention</vt:lpstr>
      <vt:lpstr>Slide 71</vt:lpstr>
      <vt:lpstr>Slide 72</vt:lpstr>
      <vt:lpstr>Slide 73</vt:lpstr>
      <vt:lpstr>Slide 74</vt:lpstr>
      <vt:lpstr>Slide 75</vt:lpstr>
      <vt:lpstr>Slide 76</vt:lpstr>
      <vt:lpstr>Slide 77</vt:lpstr>
      <vt:lpstr>Slide 78</vt:lpstr>
      <vt:lpstr>Slide 79</vt:lpstr>
      <vt:lpstr>Slide 89</vt:lpstr>
      <vt:lpstr>Slide 81</vt:lpstr>
      <vt:lpstr>Slide 82</vt:lpstr>
      <vt:lpstr>Slide 83</vt:lpstr>
      <vt:lpstr>Slide 84</vt:lpstr>
      <vt:lpstr>Slide 85</vt:lpstr>
      <vt:lpstr>Slide 86</vt:lpstr>
      <vt:lpstr>Part 3’s Checklist: How do you determine the instructional platform for intensive intervention?</vt:lpstr>
      <vt:lpstr>Discussion Board</vt:lpstr>
      <vt:lpstr>Slide 89</vt:lpstr>
      <vt:lpstr>Objectives</vt:lpstr>
      <vt:lpstr>Slide 91</vt:lpstr>
      <vt:lpstr>Part 1</vt:lpstr>
      <vt:lpstr>Slide 93</vt:lpstr>
      <vt:lpstr>Part 1’s Checklist: What are the forms of evidence-based practices in intensive intervention?</vt:lpstr>
      <vt:lpstr>Slide 95</vt:lpstr>
      <vt:lpstr>Slide 96</vt:lpstr>
      <vt:lpstr>Part 2’s Checklist: Where do you locate evidence-based practices?</vt:lpstr>
      <vt:lpstr>Slide 98</vt:lpstr>
      <vt:lpstr>Part 3’s Checklist: How do you determine the instructional platform for intensive intervention?</vt:lpstr>
      <vt:lpstr>Classroom Application</vt:lpstr>
      <vt:lpstr>Looking Ahead</vt:lpstr>
      <vt:lpstr>Slide 102</vt:lpstr>
      <vt:lpstr>Module 4</vt:lpstr>
      <vt:lpstr>See You Soon!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Instructional Delivery: Modeling Learning</dc:title>
  <dc:creator>Devin Kearns</dc:creator>
  <cp:lastModifiedBy>Peterson, Amy</cp:lastModifiedBy>
  <cp:revision>407</cp:revision>
  <dcterms:created xsi:type="dcterms:W3CDTF">2016-08-16T05:11:43Z</dcterms:created>
  <dcterms:modified xsi:type="dcterms:W3CDTF">2019-05-08T20:52:38Z</dcterms:modified>
</cp:coreProperties>
</file>