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580" r:id="rId2"/>
    <p:sldId id="578" r:id="rId3"/>
    <p:sldId id="589" r:id="rId4"/>
    <p:sldId id="594" r:id="rId5"/>
    <p:sldId id="579" r:id="rId6"/>
    <p:sldId id="585" r:id="rId7"/>
    <p:sldId id="586" r:id="rId8"/>
    <p:sldId id="587" r:id="rId9"/>
    <p:sldId id="582" r:id="rId10"/>
    <p:sldId id="590" r:id="rId11"/>
    <p:sldId id="591" r:id="rId12"/>
    <p:sldId id="592" r:id="rId13"/>
    <p:sldId id="593" r:id="rId14"/>
    <p:sldId id="584" r:id="rId15"/>
    <p:sldId id="588"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649" r:id="rId71"/>
    <p:sldId id="650" r:id="rId72"/>
    <p:sldId id="651" r:id="rId73"/>
    <p:sldId id="652" r:id="rId74"/>
    <p:sldId id="653" r:id="rId75"/>
    <p:sldId id="654" r:id="rId76"/>
    <p:sldId id="655" r:id="rId77"/>
    <p:sldId id="656" r:id="rId78"/>
    <p:sldId id="657" r:id="rId79"/>
    <p:sldId id="658" r:id="rId80"/>
    <p:sldId id="659" r:id="rId81"/>
    <p:sldId id="660" r:id="rId82"/>
    <p:sldId id="661" r:id="rId83"/>
    <p:sldId id="662" r:id="rId84"/>
    <p:sldId id="663" r:id="rId85"/>
    <p:sldId id="664" r:id="rId86"/>
    <p:sldId id="665" r:id="rId87"/>
    <p:sldId id="666" r:id="rId88"/>
    <p:sldId id="667" r:id="rId89"/>
    <p:sldId id="668" r:id="rId90"/>
    <p:sldId id="669" r:id="rId91"/>
    <p:sldId id="670" r:id="rId92"/>
    <p:sldId id="671" r:id="rId93"/>
    <p:sldId id="672" r:id="rId94"/>
    <p:sldId id="673" r:id="rId95"/>
    <p:sldId id="674" r:id="rId96"/>
    <p:sldId id="675" r:id="rId97"/>
    <p:sldId id="676" r:id="rId98"/>
    <p:sldId id="677" r:id="rId99"/>
    <p:sldId id="678" r:id="rId100"/>
    <p:sldId id="679" r:id="rId101"/>
    <p:sldId id="680" r:id="rId102"/>
    <p:sldId id="681" r:id="rId103"/>
    <p:sldId id="682" r:id="rId104"/>
    <p:sldId id="683" r:id="rId105"/>
    <p:sldId id="68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23"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11893"/>
    <a:srgbClr val="FF2600"/>
    <a:srgbClr val="FF8AD8"/>
    <a:srgbClr val="D883FF"/>
    <a:srgbClr val="009051"/>
    <a:srgbClr val="FFFC00"/>
    <a:srgbClr val="8EFA00"/>
    <a:srgbClr val="76D6FF"/>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4" autoAdjust="0"/>
    <p:restoredTop sz="83389" autoAdjust="0"/>
  </p:normalViewPr>
  <p:slideViewPr>
    <p:cSldViewPr snapToGrid="0">
      <p:cViewPr varScale="1">
        <p:scale>
          <a:sx n="39" d="100"/>
          <a:sy n="39" d="100"/>
        </p:scale>
        <p:origin x="989" y="58"/>
      </p:cViewPr>
      <p:guideLst>
        <p:guide orient="horz" pos="2160"/>
        <p:guide pos="2880"/>
      </p:guideLst>
    </p:cSldViewPr>
  </p:slideViewPr>
  <p:notesTextViewPr>
    <p:cViewPr>
      <p:scale>
        <a:sx n="300" d="100"/>
        <a:sy n="300" d="100"/>
      </p:scale>
      <p:origin x="0" y="0"/>
    </p:cViewPr>
  </p:notesTextViewPr>
  <p:sorterViewPr>
    <p:cViewPr varScale="1">
      <p:scale>
        <a:sx n="100" d="100"/>
        <a:sy n="100"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24BDA-D6BF-4386-9525-DF906CDAA658}" type="datetimeFigureOut">
              <a:rPr lang="en-US" smtClean="0"/>
              <a:t>5/1/2019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48857-A4E2-47A3-BE24-C42D3BE24582}" type="slidenum">
              <a:rPr lang="en-US" smtClean="0"/>
              <a:t>‹#›</a:t>
            </a:fld>
            <a:endParaRPr lang="en-US"/>
          </a:p>
        </p:txBody>
      </p:sp>
    </p:spTree>
    <p:extLst>
      <p:ext uri="{BB962C8B-B14F-4D97-AF65-F5344CB8AC3E}">
        <p14:creationId xmlns:p14="http://schemas.microsoft.com/office/powerpoint/2010/main" val="145772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8A71-C697-4FEB-8778-C5F523E41333}" type="datetimeFigureOut">
              <a:rPr lang="en-US" smtClean="0"/>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28B76-325F-4EB6-B770-D7CFC87B8021}" type="slidenum">
              <a:rPr lang="en-US" smtClean="0"/>
              <a:t>‹#›</a:t>
            </a:fld>
            <a:endParaRPr lang="en-US"/>
          </a:p>
        </p:txBody>
      </p:sp>
    </p:spTree>
    <p:extLst>
      <p:ext uri="{BB962C8B-B14F-4D97-AF65-F5344CB8AC3E}">
        <p14:creationId xmlns:p14="http://schemas.microsoft.com/office/powerpoint/2010/main" val="1456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5</a:t>
            </a:fld>
            <a:endParaRPr lang="en-US"/>
          </a:p>
        </p:txBody>
      </p:sp>
    </p:spTree>
    <p:extLst>
      <p:ext uri="{BB962C8B-B14F-4D97-AF65-F5344CB8AC3E}">
        <p14:creationId xmlns:p14="http://schemas.microsoft.com/office/powerpoint/2010/main" val="152507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81</a:t>
            </a:fld>
            <a:endParaRPr lang="en-US"/>
          </a:p>
        </p:txBody>
      </p:sp>
    </p:spTree>
    <p:extLst>
      <p:ext uri="{BB962C8B-B14F-4D97-AF65-F5344CB8AC3E}">
        <p14:creationId xmlns:p14="http://schemas.microsoft.com/office/powerpoint/2010/main" val="379116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93</a:t>
            </a:fld>
            <a:endParaRPr lang="en-US"/>
          </a:p>
        </p:txBody>
      </p:sp>
    </p:spTree>
    <p:extLst>
      <p:ext uri="{BB962C8B-B14F-4D97-AF65-F5344CB8AC3E}">
        <p14:creationId xmlns:p14="http://schemas.microsoft.com/office/powerpoint/2010/main" val="414654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96</a:t>
            </a:fld>
            <a:endParaRPr lang="en-US"/>
          </a:p>
        </p:txBody>
      </p:sp>
    </p:spTree>
    <p:extLst>
      <p:ext uri="{BB962C8B-B14F-4D97-AF65-F5344CB8AC3E}">
        <p14:creationId xmlns:p14="http://schemas.microsoft.com/office/powerpoint/2010/main" val="117083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102</a:t>
            </a:fld>
            <a:endParaRPr lang="en-US"/>
          </a:p>
        </p:txBody>
      </p:sp>
    </p:spTree>
    <p:extLst>
      <p:ext uri="{BB962C8B-B14F-4D97-AF65-F5344CB8AC3E}">
        <p14:creationId xmlns:p14="http://schemas.microsoft.com/office/powerpoint/2010/main" val="9731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9</a:t>
            </a:fld>
            <a:endParaRPr lang="en-US"/>
          </a:p>
        </p:txBody>
      </p:sp>
    </p:spTree>
    <p:extLst>
      <p:ext uri="{BB962C8B-B14F-4D97-AF65-F5344CB8AC3E}">
        <p14:creationId xmlns:p14="http://schemas.microsoft.com/office/powerpoint/2010/main" val="56325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14</a:t>
            </a:fld>
            <a:endParaRPr lang="en-US"/>
          </a:p>
        </p:txBody>
      </p:sp>
    </p:spTree>
    <p:extLst>
      <p:ext uri="{BB962C8B-B14F-4D97-AF65-F5344CB8AC3E}">
        <p14:creationId xmlns:p14="http://schemas.microsoft.com/office/powerpoint/2010/main" val="50415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18</a:t>
            </a:fld>
            <a:endParaRPr lang="en-US"/>
          </a:p>
        </p:txBody>
      </p:sp>
    </p:spTree>
    <p:extLst>
      <p:ext uri="{BB962C8B-B14F-4D97-AF65-F5344CB8AC3E}">
        <p14:creationId xmlns:p14="http://schemas.microsoft.com/office/powerpoint/2010/main" val="152343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6A5ED7-64AB-4B50-B88C-D9DEB4E3920F}" type="slidenum">
              <a:rPr lang="en-US" smtClean="0"/>
              <a:t>27</a:t>
            </a:fld>
            <a:endParaRPr lang="en-US"/>
          </a:p>
        </p:txBody>
      </p:sp>
    </p:spTree>
    <p:extLst>
      <p:ext uri="{BB962C8B-B14F-4D97-AF65-F5344CB8AC3E}">
        <p14:creationId xmlns:p14="http://schemas.microsoft.com/office/powerpoint/2010/main" val="28784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6A5ED7-64AB-4B50-B88C-D9DEB4E3920F}" type="slidenum">
              <a:rPr lang="en-US" smtClean="0"/>
              <a:t>28</a:t>
            </a:fld>
            <a:endParaRPr lang="en-US"/>
          </a:p>
        </p:txBody>
      </p:sp>
    </p:spTree>
    <p:extLst>
      <p:ext uri="{BB962C8B-B14F-4D97-AF65-F5344CB8AC3E}">
        <p14:creationId xmlns:p14="http://schemas.microsoft.com/office/powerpoint/2010/main" val="355895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37</a:t>
            </a:fld>
            <a:endParaRPr lang="en-US"/>
          </a:p>
        </p:txBody>
      </p:sp>
    </p:spTree>
    <p:extLst>
      <p:ext uri="{BB962C8B-B14F-4D97-AF65-F5344CB8AC3E}">
        <p14:creationId xmlns:p14="http://schemas.microsoft.com/office/powerpoint/2010/main" val="390511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67</a:t>
            </a:fld>
            <a:endParaRPr lang="en-US"/>
          </a:p>
        </p:txBody>
      </p:sp>
    </p:spTree>
    <p:extLst>
      <p:ext uri="{BB962C8B-B14F-4D97-AF65-F5344CB8AC3E}">
        <p14:creationId xmlns:p14="http://schemas.microsoft.com/office/powerpoint/2010/main" val="357962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77</a:t>
            </a:fld>
            <a:endParaRPr lang="en-US"/>
          </a:p>
        </p:txBody>
      </p:sp>
    </p:spTree>
    <p:extLst>
      <p:ext uri="{BB962C8B-B14F-4D97-AF65-F5344CB8AC3E}">
        <p14:creationId xmlns:p14="http://schemas.microsoft.com/office/powerpoint/2010/main" val="354419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8407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 name="Title 1">
            <a:extLst>
              <a:ext uri="{FF2B5EF4-FFF2-40B4-BE49-F238E27FC236}">
                <a16:creationId xmlns:a16="http://schemas.microsoft.com/office/drawing/2014/main" id="{FAD2E873-4CDB-4067-B45C-0DE406910B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1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userDrawn="1"/>
        </p:nvSpPr>
        <p:spPr>
          <a:xfrm>
            <a:off x="2231" y="3962400"/>
            <a:ext cx="9137650" cy="289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7234" y="4496619"/>
            <a:ext cx="4138682" cy="845165"/>
          </a:xfrm>
          <a:prstGeom prst="rect">
            <a:avLst/>
          </a:prstGeom>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3055" y="4675708"/>
            <a:ext cx="3568974" cy="381506"/>
          </a:xfrm>
          <a:prstGeom prst="rect">
            <a:avLst/>
          </a:prstGeom>
        </p:spPr>
      </p:pic>
    </p:spTree>
    <p:extLst>
      <p:ext uri="{BB962C8B-B14F-4D97-AF65-F5344CB8AC3E}">
        <p14:creationId xmlns:p14="http://schemas.microsoft.com/office/powerpoint/2010/main" val="18609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3452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1632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02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1084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1888" y="6178549"/>
            <a:ext cx="9137650" cy="680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228600"/>
            <a:ext cx="8686800" cy="731520"/>
          </a:xfrm>
          <a:prstGeom prst="rect">
            <a:avLst/>
          </a:prstGeom>
          <a:solidFill>
            <a:schemeClr val="accent5">
              <a:lumMod val="50000"/>
            </a:schemeClr>
          </a:solidFill>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8"/>
            <a:ext cx="8686800" cy="4839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pic>
        <p:nvPicPr>
          <p:cNvPr id="4" name="Picture 3"/>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3383460" y="6410169"/>
            <a:ext cx="2413749" cy="258018"/>
          </a:xfrm>
          <a:prstGeom prst="rect">
            <a:avLst/>
          </a:prstGeom>
        </p:spPr>
      </p:pic>
    </p:spTree>
    <p:extLst>
      <p:ext uri="{BB962C8B-B14F-4D97-AF65-F5344CB8AC3E}">
        <p14:creationId xmlns:p14="http://schemas.microsoft.com/office/powerpoint/2010/main" val="264308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0.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1</a:t>
            </a:r>
          </a:p>
        </p:txBody>
      </p:sp>
      <p:sp>
        <p:nvSpPr>
          <p:cNvPr id="3" name="Subtitle 2"/>
          <p:cNvSpPr>
            <a:spLocks noGrp="1"/>
          </p:cNvSpPr>
          <p:nvPr>
            <p:ph type="subTitle" idx="1"/>
          </p:nvPr>
        </p:nvSpPr>
        <p:spPr/>
        <p:txBody>
          <a:bodyPr/>
          <a:lstStyle/>
          <a:p>
            <a:r>
              <a:rPr lang="en-US" dirty="0"/>
              <a:t>Developing a Scope and Sequence for Intensive Intervention</a:t>
            </a:r>
          </a:p>
        </p:txBody>
      </p:sp>
    </p:spTree>
    <p:extLst>
      <p:ext uri="{BB962C8B-B14F-4D97-AF65-F5344CB8AC3E}">
        <p14:creationId xmlns:p14="http://schemas.microsoft.com/office/powerpoint/2010/main" val="42501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child icon"/>
          <p:cNvPicPr>
            <a:picLocks noChangeAspect="1"/>
          </p:cNvPicPr>
          <p:nvPr/>
        </p:nvPicPr>
        <p:blipFill>
          <a:blip r:embed="rId2"/>
          <a:stretch>
            <a:fillRect/>
          </a:stretch>
        </p:blipFill>
        <p:spPr>
          <a:xfrm flipH="1">
            <a:off x="412919" y="329241"/>
            <a:ext cx="1162962" cy="1441192"/>
          </a:xfrm>
          <a:prstGeom prst="rect">
            <a:avLst/>
          </a:prstGeom>
        </p:spPr>
      </p:pic>
      <p:pic>
        <p:nvPicPr>
          <p:cNvPr id="3" name="Picture 2" descr="Figure 1. Sample Fifth-grade Computation progress monitoring probe"/>
          <p:cNvPicPr>
            <a:picLocks noChangeAspect="1"/>
          </p:cNvPicPr>
          <p:nvPr/>
        </p:nvPicPr>
        <p:blipFill>
          <a:blip r:embed="rId3"/>
          <a:stretch>
            <a:fillRect/>
          </a:stretch>
        </p:blipFill>
        <p:spPr>
          <a:xfrm>
            <a:off x="2435562" y="329241"/>
            <a:ext cx="5829300" cy="5626100"/>
          </a:xfrm>
          <a:prstGeom prst="rect">
            <a:avLst/>
          </a:prstGeom>
        </p:spPr>
      </p:pic>
      <p:sp>
        <p:nvSpPr>
          <p:cNvPr id="4" name="Title 3" hidden="1">
            <a:extLst>
              <a:ext uri="{FF2B5EF4-FFF2-40B4-BE49-F238E27FC236}">
                <a16:creationId xmlns:a16="http://schemas.microsoft.com/office/drawing/2014/main" id="{E0E76CF5-6D37-40ED-82DA-45CA0B693947}"/>
              </a:ext>
            </a:extLst>
          </p:cNvPr>
          <p:cNvSpPr>
            <a:spLocks noGrp="1"/>
          </p:cNvSpPr>
          <p:nvPr>
            <p:ph type="title"/>
          </p:nvPr>
        </p:nvSpPr>
        <p:spPr/>
        <p:txBody>
          <a:bodyPr/>
          <a:lstStyle/>
          <a:p>
            <a:r>
              <a:rPr lang="en-US" dirty="0"/>
              <a:t>Slide 10</a:t>
            </a:r>
          </a:p>
        </p:txBody>
      </p:sp>
    </p:spTree>
    <p:extLst>
      <p:ext uri="{BB962C8B-B14F-4D97-AF65-F5344CB8AC3E}">
        <p14:creationId xmlns:p14="http://schemas.microsoft.com/office/powerpoint/2010/main" val="223770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How to identify mathematical content for intensive intervention and how to sequence intervention content.</a:t>
            </a:r>
          </a:p>
        </p:txBody>
      </p:sp>
      <p:sp>
        <p:nvSpPr>
          <p:cNvPr id="3" name="Content Placeholder 2"/>
          <p:cNvSpPr>
            <a:spLocks noGrp="1"/>
          </p:cNvSpPr>
          <p:nvPr>
            <p:ph idx="1"/>
          </p:nvPr>
        </p:nvSpPr>
        <p:spPr>
          <a:xfrm>
            <a:off x="228600" y="2246489"/>
            <a:ext cx="8686800" cy="3838176"/>
          </a:xfrm>
        </p:spPr>
        <p:txBody>
          <a:bodyPr>
            <a:normAutofit/>
          </a:bodyPr>
          <a:lstStyle/>
          <a:p>
            <a:pPr marL="342900" indent="-342900">
              <a:buFont typeface="Wingdings" charset="2"/>
              <a:buChar char="q"/>
            </a:pPr>
            <a:r>
              <a:rPr lang="en-US" dirty="0"/>
              <a:t>Use a variety of assessments and sources to identify mathematical content for intensive intervention </a:t>
            </a:r>
          </a:p>
          <a:p>
            <a:pPr marL="342900" indent="-342900">
              <a:buFont typeface="Wingdings" charset="2"/>
              <a:buChar char="q"/>
            </a:pPr>
            <a:r>
              <a:rPr lang="en-US" dirty="0"/>
              <a:t>Use data and standards to appropriately sequence instructional content</a:t>
            </a:r>
          </a:p>
        </p:txBody>
      </p:sp>
    </p:spTree>
    <p:extLst>
      <p:ext uri="{BB962C8B-B14F-4D97-AF65-F5344CB8AC3E}">
        <p14:creationId xmlns:p14="http://schemas.microsoft.com/office/powerpoint/2010/main" val="3239424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sp>
        <p:nvSpPr>
          <p:cNvPr id="2" name="Title 1" hidden="1">
            <a:extLst>
              <a:ext uri="{FF2B5EF4-FFF2-40B4-BE49-F238E27FC236}">
                <a16:creationId xmlns:a16="http://schemas.microsoft.com/office/drawing/2014/main" id="{63B7031D-8A08-4DAC-AF3B-231D396F1165}"/>
              </a:ext>
            </a:extLst>
          </p:cNvPr>
          <p:cNvSpPr>
            <a:spLocks noGrp="1"/>
          </p:cNvSpPr>
          <p:nvPr>
            <p:ph type="title"/>
          </p:nvPr>
        </p:nvSpPr>
        <p:spPr/>
        <p:txBody>
          <a:bodyPr/>
          <a:lstStyle/>
          <a:p>
            <a:r>
              <a:rPr lang="en-US" dirty="0"/>
              <a:t>Slide 101</a:t>
            </a:r>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5F35F07D-B5C3-43ED-828E-AEDA60184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03" y="272954"/>
            <a:ext cx="3190207" cy="5629701"/>
          </a:xfrm>
          <a:prstGeom prst="rect">
            <a:avLst/>
          </a:prstGeom>
        </p:spPr>
      </p:pic>
    </p:spTree>
    <p:extLst>
      <p:ext uri="{BB962C8B-B14F-4D97-AF65-F5344CB8AC3E}">
        <p14:creationId xmlns:p14="http://schemas.microsoft.com/office/powerpoint/2010/main" val="22734695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102</a:t>
            </a:fld>
            <a:endParaRPr lang="en-US"/>
          </a:p>
        </p:txBody>
      </p:sp>
      <p:sp>
        <p:nvSpPr>
          <p:cNvPr id="6" name="Content Placeholder 2"/>
          <p:cNvSpPr txBox="1">
            <a:spLocks/>
          </p:cNvSpPr>
          <p:nvPr/>
        </p:nvSpPr>
        <p:spPr>
          <a:xfrm>
            <a:off x="1306286" y="1202714"/>
            <a:ext cx="4526945"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Identify and map the foundational mathematics skills that you may include within intensive intervention</a:t>
            </a:r>
          </a:p>
        </p:txBody>
      </p:sp>
      <p:pic>
        <p:nvPicPr>
          <p:cNvPr id="5" name="Picture 4" descr="&quot;let's do i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B874FB9-71AA-4A5E-9E4C-5AB010A15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14" y="614149"/>
            <a:ext cx="3190207" cy="5629701"/>
          </a:xfrm>
          <a:prstGeom prst="rect">
            <a:avLst/>
          </a:prstGeom>
        </p:spPr>
      </p:pic>
    </p:spTree>
    <p:extLst>
      <p:ext uri="{BB962C8B-B14F-4D97-AF65-F5344CB8AC3E}">
        <p14:creationId xmlns:p14="http://schemas.microsoft.com/office/powerpoint/2010/main" val="31923923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Looking Ahead</a:t>
            </a:r>
          </a:p>
        </p:txBody>
      </p:sp>
    </p:spTree>
    <p:extLst>
      <p:ext uri="{BB962C8B-B14F-4D97-AF65-F5344CB8AC3E}">
        <p14:creationId xmlns:p14="http://schemas.microsoft.com/office/powerpoint/2010/main" val="834465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a:t>
            </a:r>
          </a:p>
        </p:txBody>
      </p:sp>
      <p:sp>
        <p:nvSpPr>
          <p:cNvPr id="3" name="Content Placeholder 2"/>
          <p:cNvSpPr>
            <a:spLocks noGrp="1"/>
          </p:cNvSpPr>
          <p:nvPr>
            <p:ph idx="1"/>
          </p:nvPr>
        </p:nvSpPr>
        <p:spPr>
          <a:xfrm>
            <a:off x="1251284" y="1187116"/>
            <a:ext cx="7664115" cy="2983831"/>
          </a:xfrm>
        </p:spPr>
        <p:txBody>
          <a:bodyPr/>
          <a:lstStyle/>
          <a:p>
            <a:pPr indent="-457200"/>
            <a:r>
              <a:rPr lang="en-US" dirty="0"/>
              <a:t>Lembke, E. S., Strickland, T. K., &amp; Powell, S. R. (2016). Monitoring student progress to determine instructional effectiveness. In B. S. Witzel (Ed.), </a:t>
            </a:r>
            <a:r>
              <a:rPr lang="en-US" i="1" dirty="0"/>
              <a:t>Bridging the gap between arithmetic and algebra</a:t>
            </a:r>
            <a:r>
              <a:rPr lang="en-US" dirty="0"/>
              <a:t> (pp. 139–155). Arlington, VA: Council for Exceptional Children.</a:t>
            </a:r>
          </a:p>
        </p:txBody>
      </p:sp>
      <p:pic>
        <p:nvPicPr>
          <p:cNvPr id="6" name="Picture 5" descr="book open icon"/>
          <p:cNvPicPr>
            <a:picLocks/>
          </p:cNvPicPr>
          <p:nvPr/>
        </p:nvPicPr>
        <p:blipFill rotWithShape="1">
          <a:blip r:embed="rId2" cstate="hqprint">
            <a:extLst>
              <a:ext uri="{BEBA8EAE-BF5A-486C-A8C5-ECC9F3942E4B}">
                <a14:imgProps xmlns:a14="http://schemas.microsoft.com/office/drawing/2010/main">
                  <a14:imgLayer r:embed="rId3">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12548689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See You Soon!</a:t>
            </a:r>
          </a:p>
        </p:txBody>
      </p:sp>
    </p:spTree>
    <p:extLst>
      <p:ext uri="{BB962C8B-B14F-4D97-AF65-F5344CB8AC3E}">
        <p14:creationId xmlns:p14="http://schemas.microsoft.com/office/powerpoint/2010/main" val="315108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 Molly's Computation scores, intensive intervention phase A. Phase A. Smaller steps modeling manipulaives"/>
          <p:cNvPicPr>
            <a:picLocks noChangeAspect="1"/>
          </p:cNvPicPr>
          <p:nvPr/>
        </p:nvPicPr>
        <p:blipFill>
          <a:blip r:embed="rId2"/>
          <a:stretch>
            <a:fillRect/>
          </a:stretch>
        </p:blipFill>
        <p:spPr>
          <a:xfrm>
            <a:off x="1750978" y="679855"/>
            <a:ext cx="7187659" cy="4523268"/>
          </a:xfrm>
          <a:prstGeom prst="rect">
            <a:avLst/>
          </a:prstGeom>
        </p:spPr>
      </p:pic>
      <p:pic>
        <p:nvPicPr>
          <p:cNvPr id="3" name="Picture 2" descr="young child icon"/>
          <p:cNvPicPr>
            <a:picLocks noChangeAspect="1"/>
          </p:cNvPicPr>
          <p:nvPr/>
        </p:nvPicPr>
        <p:blipFill>
          <a:blip r:embed="rId3"/>
          <a:stretch>
            <a:fillRect/>
          </a:stretch>
        </p:blipFill>
        <p:spPr>
          <a:xfrm flipH="1">
            <a:off x="412919" y="329241"/>
            <a:ext cx="1162962" cy="1441192"/>
          </a:xfrm>
          <a:prstGeom prst="rect">
            <a:avLst/>
          </a:prstGeom>
        </p:spPr>
      </p:pic>
      <p:sp>
        <p:nvSpPr>
          <p:cNvPr id="4" name="Title 3" hidden="1">
            <a:extLst>
              <a:ext uri="{FF2B5EF4-FFF2-40B4-BE49-F238E27FC236}">
                <a16:creationId xmlns:a16="http://schemas.microsoft.com/office/drawing/2014/main" id="{3617B614-DBAD-4F10-B36E-50763A01383E}"/>
              </a:ext>
            </a:extLst>
          </p:cNvPr>
          <p:cNvSpPr>
            <a:spLocks noGrp="1"/>
          </p:cNvSpPr>
          <p:nvPr>
            <p:ph type="title"/>
          </p:nvPr>
        </p:nvSpPr>
        <p:spPr/>
        <p:txBody>
          <a:bodyPr/>
          <a:lstStyle/>
          <a:p>
            <a:r>
              <a:rPr lang="en-US" dirty="0"/>
              <a:t>Slide 11</a:t>
            </a:r>
          </a:p>
        </p:txBody>
      </p:sp>
    </p:spTree>
    <p:extLst>
      <p:ext uri="{BB962C8B-B14F-4D97-AF65-F5344CB8AC3E}">
        <p14:creationId xmlns:p14="http://schemas.microsoft.com/office/powerpoint/2010/main" val="102267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 child icon"/>
          <p:cNvPicPr>
            <a:picLocks noChangeAspect="1"/>
          </p:cNvPicPr>
          <p:nvPr/>
        </p:nvPicPr>
        <p:blipFill>
          <a:blip r:embed="rId2"/>
          <a:stretch>
            <a:fillRect/>
          </a:stretch>
        </p:blipFill>
        <p:spPr>
          <a:xfrm flipH="1">
            <a:off x="412919" y="329241"/>
            <a:ext cx="1162962" cy="1441192"/>
          </a:xfrm>
          <a:prstGeom prst="rect">
            <a:avLst/>
          </a:prstGeom>
        </p:spPr>
      </p:pic>
      <p:pic>
        <p:nvPicPr>
          <p:cNvPr id="4" name="Picture 3" descr="Figure 5. Molly's Computation scores, intensive intervention phase B. Phase B: A+, Repeated practice, error correction, precise language"/>
          <p:cNvPicPr>
            <a:picLocks noChangeAspect="1"/>
          </p:cNvPicPr>
          <p:nvPr/>
        </p:nvPicPr>
        <p:blipFill>
          <a:blip r:embed="rId3"/>
          <a:stretch>
            <a:fillRect/>
          </a:stretch>
        </p:blipFill>
        <p:spPr>
          <a:xfrm>
            <a:off x="1575881" y="1049837"/>
            <a:ext cx="7384329" cy="4123716"/>
          </a:xfrm>
          <a:prstGeom prst="rect">
            <a:avLst/>
          </a:prstGeom>
        </p:spPr>
      </p:pic>
      <p:sp>
        <p:nvSpPr>
          <p:cNvPr id="2" name="Title 1" hidden="1">
            <a:extLst>
              <a:ext uri="{FF2B5EF4-FFF2-40B4-BE49-F238E27FC236}">
                <a16:creationId xmlns:a16="http://schemas.microsoft.com/office/drawing/2014/main" id="{CA0B6F79-EFE7-4B64-8705-F1959CCEBC3B}"/>
              </a:ext>
            </a:extLst>
          </p:cNvPr>
          <p:cNvSpPr>
            <a:spLocks noGrp="1"/>
          </p:cNvSpPr>
          <p:nvPr>
            <p:ph type="title"/>
          </p:nvPr>
        </p:nvSpPr>
        <p:spPr/>
        <p:txBody>
          <a:bodyPr/>
          <a:lstStyle/>
          <a:p>
            <a:r>
              <a:rPr lang="en-US" dirty="0"/>
              <a:t>Slide 12</a:t>
            </a:r>
          </a:p>
        </p:txBody>
      </p:sp>
    </p:spTree>
    <p:extLst>
      <p:ext uri="{BB962C8B-B14F-4D97-AF65-F5344CB8AC3E}">
        <p14:creationId xmlns:p14="http://schemas.microsoft.com/office/powerpoint/2010/main" val="2025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 child icon"/>
          <p:cNvPicPr>
            <a:picLocks noChangeAspect="1"/>
          </p:cNvPicPr>
          <p:nvPr/>
        </p:nvPicPr>
        <p:blipFill>
          <a:blip r:embed="rId2"/>
          <a:stretch>
            <a:fillRect/>
          </a:stretch>
        </p:blipFill>
        <p:spPr>
          <a:xfrm flipH="1">
            <a:off x="412919" y="329241"/>
            <a:ext cx="1162962" cy="1441192"/>
          </a:xfrm>
          <a:prstGeom prst="rect">
            <a:avLst/>
          </a:prstGeom>
        </p:spPr>
      </p:pic>
      <p:pic>
        <p:nvPicPr>
          <p:cNvPr id="2" name="Picture 1" descr="Figure 6. Molly's computation scores, intensive intervention C. Phase C: A+, B+, Worked examples, Student explains, fading support"/>
          <p:cNvPicPr>
            <a:picLocks noChangeAspect="1"/>
          </p:cNvPicPr>
          <p:nvPr/>
        </p:nvPicPr>
        <p:blipFill>
          <a:blip r:embed="rId3"/>
          <a:stretch>
            <a:fillRect/>
          </a:stretch>
        </p:blipFill>
        <p:spPr>
          <a:xfrm>
            <a:off x="1809345" y="751327"/>
            <a:ext cx="7142399" cy="4519920"/>
          </a:xfrm>
          <a:prstGeom prst="rect">
            <a:avLst/>
          </a:prstGeom>
        </p:spPr>
      </p:pic>
      <p:sp>
        <p:nvSpPr>
          <p:cNvPr id="4" name="Title 3" hidden="1">
            <a:extLst>
              <a:ext uri="{FF2B5EF4-FFF2-40B4-BE49-F238E27FC236}">
                <a16:creationId xmlns:a16="http://schemas.microsoft.com/office/drawing/2014/main" id="{62E5EBA5-781E-401F-B5C2-2C2A4F7A2DB4}"/>
              </a:ext>
            </a:extLst>
          </p:cNvPr>
          <p:cNvSpPr>
            <a:spLocks noGrp="1"/>
          </p:cNvSpPr>
          <p:nvPr>
            <p:ph type="title"/>
          </p:nvPr>
        </p:nvSpPr>
        <p:spPr/>
        <p:txBody>
          <a:bodyPr/>
          <a:lstStyle/>
          <a:p>
            <a:r>
              <a:rPr lang="en-US" dirty="0"/>
              <a:t>Slide 13</a:t>
            </a:r>
          </a:p>
        </p:txBody>
      </p:sp>
    </p:spTree>
    <p:extLst>
      <p:ext uri="{BB962C8B-B14F-4D97-AF65-F5344CB8AC3E}">
        <p14:creationId xmlns:p14="http://schemas.microsoft.com/office/powerpoint/2010/main" val="143810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14</a:t>
            </a:fld>
            <a:endParaRPr lang="en-US"/>
          </a:p>
        </p:txBody>
      </p:sp>
      <p:sp>
        <p:nvSpPr>
          <p:cNvPr id="6" name="Content Placeholder 2"/>
          <p:cNvSpPr txBox="1">
            <a:spLocks/>
          </p:cNvSpPr>
          <p:nvPr/>
        </p:nvSpPr>
        <p:spPr>
          <a:xfrm>
            <a:off x="1306286" y="1202714"/>
            <a:ext cx="7609114"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Identify and map the foundational mathematics skills that you may include within intensive intervention</a:t>
            </a:r>
          </a:p>
        </p:txBody>
      </p:sp>
      <p:pic>
        <p:nvPicPr>
          <p:cNvPr id="5" name="Picture 4" descr="&quot;Let's Do i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spTree>
    <p:extLst>
      <p:ext uri="{BB962C8B-B14F-4D97-AF65-F5344CB8AC3E}">
        <p14:creationId xmlns:p14="http://schemas.microsoft.com/office/powerpoint/2010/main" val="190065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dirty="0"/>
              <a:t>Welcome!</a:t>
            </a:r>
            <a:endParaRPr lang="en-US" dirty="0"/>
          </a:p>
        </p:txBody>
      </p:sp>
      <p:sp>
        <p:nvSpPr>
          <p:cNvPr id="4" name="Text Placeholder 3"/>
          <p:cNvSpPr>
            <a:spLocks noGrp="1"/>
          </p:cNvSpPr>
          <p:nvPr>
            <p:ph type="body" idx="1"/>
          </p:nvPr>
        </p:nvSpPr>
        <p:spPr/>
        <p:txBody>
          <a:bodyPr>
            <a:normAutofit/>
          </a:bodyPr>
          <a:lstStyle/>
          <a:p>
            <a:pPr algn="ctr"/>
            <a:r>
              <a:rPr lang="en-US" sz="3200" dirty="0"/>
              <a:t>Let’s get started on Module 1!</a:t>
            </a:r>
          </a:p>
        </p:txBody>
      </p:sp>
    </p:spTree>
    <p:extLst>
      <p:ext uri="{BB962C8B-B14F-4D97-AF65-F5344CB8AC3E}">
        <p14:creationId xmlns:p14="http://schemas.microsoft.com/office/powerpoint/2010/main" val="58560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1</a:t>
            </a:r>
          </a:p>
        </p:txBody>
      </p:sp>
      <p:sp>
        <p:nvSpPr>
          <p:cNvPr id="3" name="Title 2" hidden="1">
            <a:extLst>
              <a:ext uri="{FF2B5EF4-FFF2-40B4-BE49-F238E27FC236}">
                <a16:creationId xmlns:a16="http://schemas.microsoft.com/office/drawing/2014/main" id="{C3BE5766-B3C0-4EBF-9A97-B7EB10F68FDF}"/>
              </a:ext>
            </a:extLst>
          </p:cNvPr>
          <p:cNvSpPr>
            <a:spLocks noGrp="1"/>
          </p:cNvSpPr>
          <p:nvPr>
            <p:ph type="title"/>
          </p:nvPr>
        </p:nvSpPr>
        <p:spPr/>
        <p:txBody>
          <a:bodyPr/>
          <a:lstStyle/>
          <a:p>
            <a:r>
              <a:rPr lang="en-US" dirty="0"/>
              <a:t>Slide 16</a:t>
            </a:r>
          </a:p>
        </p:txBody>
      </p:sp>
    </p:spTree>
    <p:extLst>
      <p:ext uri="{BB962C8B-B14F-4D97-AF65-F5344CB8AC3E}">
        <p14:creationId xmlns:p14="http://schemas.microsoft.com/office/powerpoint/2010/main" val="348923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Why is mathematics intensive intervention important?</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1, Part 1</a:t>
            </a:r>
          </a:p>
          <a:p>
            <a:endParaRPr lang="en-US" sz="2400" dirty="0"/>
          </a:p>
        </p:txBody>
      </p:sp>
    </p:spTree>
    <p:extLst>
      <p:ext uri="{BB962C8B-B14F-4D97-AF65-F5344CB8AC3E}">
        <p14:creationId xmlns:p14="http://schemas.microsoft.com/office/powerpoint/2010/main" val="138440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1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How earlier mathematics scores predict later mathematics scores</a:t>
            </a:r>
          </a:p>
          <a:p>
            <a:pPr marL="457200" indent="-457200">
              <a:buClr>
                <a:srgbClr val="FF9300"/>
              </a:buClr>
              <a:buAutoNum type="arabicPeriod"/>
            </a:pPr>
            <a:r>
              <a:rPr lang="en-US" dirty="0"/>
              <a:t>The school and adulthood outcomes for students with learning difficulties in mathematics</a:t>
            </a:r>
          </a:p>
          <a:p>
            <a:pPr marL="457200" indent="-457200">
              <a:buClr>
                <a:srgbClr val="FF9300"/>
              </a:buClr>
              <a:buAutoNum type="arabicPeriod"/>
            </a:pPr>
            <a:r>
              <a:rPr lang="en-US" dirty="0"/>
              <a:t>The importance of providing intensive intervention in mathematics</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385299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2" name="Title 1" hidden="1">
            <a:extLst>
              <a:ext uri="{FF2B5EF4-FFF2-40B4-BE49-F238E27FC236}">
                <a16:creationId xmlns:a16="http://schemas.microsoft.com/office/drawing/2014/main" id="{02271CC4-572C-480C-AF91-4A1A5F5DC024}"/>
              </a:ext>
            </a:extLst>
          </p:cNvPr>
          <p:cNvSpPr>
            <a:spLocks noGrp="1"/>
          </p:cNvSpPr>
          <p:nvPr>
            <p:ph type="title"/>
          </p:nvPr>
        </p:nvSpPr>
        <p:spPr/>
        <p:txBody>
          <a:bodyPr/>
          <a:lstStyle/>
          <a:p>
            <a:r>
              <a:rPr lang="en-US" dirty="0"/>
              <a:t>Slide 19</a:t>
            </a:r>
          </a:p>
        </p:txBody>
      </p:sp>
    </p:spTree>
    <p:extLst>
      <p:ext uri="{BB962C8B-B14F-4D97-AF65-F5344CB8AC3E}">
        <p14:creationId xmlns:p14="http://schemas.microsoft.com/office/powerpoint/2010/main" val="274561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674" y="499462"/>
            <a:ext cx="7392040"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https://youtu.be/hp2JpOnPJiI</a:t>
            </a:r>
            <a:endParaRPr lang="en-US" sz="2800" b="1" dirty="0">
              <a:solidFill>
                <a:srgbClr val="FF9300"/>
              </a:solidFill>
            </a:endParaRPr>
          </a:p>
        </p:txBody>
      </p:sp>
      <p:sp>
        <p:nvSpPr>
          <p:cNvPr id="3" name="Title 2" hidden="1">
            <a:extLst>
              <a:ext uri="{FF2B5EF4-FFF2-40B4-BE49-F238E27FC236}">
                <a16:creationId xmlns:a16="http://schemas.microsoft.com/office/drawing/2014/main" id="{C799EEA6-8918-4C4C-9BC5-1C62B16C564B}"/>
              </a:ext>
            </a:extLst>
          </p:cNvPr>
          <p:cNvSpPr>
            <a:spLocks noGrp="1"/>
          </p:cNvSpPr>
          <p:nvPr>
            <p:ph type="title"/>
          </p:nvPr>
        </p:nvSpPr>
        <p:spPr/>
        <p:txBody>
          <a:bodyPr/>
          <a:lstStyle/>
          <a:p>
            <a:r>
              <a:rPr lang="en-US" dirty="0"/>
              <a:t>Slide 2</a:t>
            </a:r>
          </a:p>
        </p:txBody>
      </p:sp>
    </p:spTree>
    <p:extLst>
      <p:ext uri="{BB962C8B-B14F-4D97-AF65-F5344CB8AC3E}">
        <p14:creationId xmlns:p14="http://schemas.microsoft.com/office/powerpoint/2010/main" val="148723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146756" y="415597"/>
            <a:ext cx="2494844" cy="107244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 math in preK predicted K broad math</a:t>
            </a:r>
          </a:p>
        </p:txBody>
      </p:sp>
      <p:cxnSp>
        <p:nvCxnSpPr>
          <p:cNvPr id="7" name="Straight Connector 6">
            <a:extLst>
              <a:ext uri="{C183D7F6-B498-43B3-948B-1728B52AA6E4}">
                <adec:decorative xmlns:adec="http://schemas.microsoft.com/office/drawing/2017/decorative" val="1"/>
              </a:ext>
            </a:extLst>
          </p:cNvPr>
          <p:cNvCxnSpPr/>
          <p:nvPr/>
        </p:nvCxnSpPr>
        <p:spPr>
          <a:xfrm flipV="1">
            <a:off x="2460978" y="530579"/>
            <a:ext cx="1133669" cy="50799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6756" y="1921619"/>
            <a:ext cx="2494844" cy="107244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 math in preK predicted grade 10 broad math</a:t>
            </a:r>
          </a:p>
        </p:txBody>
      </p:sp>
      <p:cxnSp>
        <p:nvCxnSpPr>
          <p:cNvPr id="11" name="Straight Connector 10">
            <a:extLst>
              <a:ext uri="{C183D7F6-B498-43B3-948B-1728B52AA6E4}">
                <adec:decorative xmlns:adec="http://schemas.microsoft.com/office/drawing/2017/decorative" val="1"/>
              </a:ext>
            </a:extLst>
          </p:cNvPr>
          <p:cNvCxnSpPr/>
          <p:nvPr/>
        </p:nvCxnSpPr>
        <p:spPr>
          <a:xfrm flipV="1">
            <a:off x="2460978" y="846667"/>
            <a:ext cx="1133669" cy="169793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78222" y="497050"/>
            <a:ext cx="2257778" cy="9909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preschool predicts later mathematics</a:t>
            </a:r>
          </a:p>
        </p:txBody>
      </p:sp>
      <p:sp>
        <p:nvSpPr>
          <p:cNvPr id="2" name="Title 1" hidden="1">
            <a:extLst>
              <a:ext uri="{FF2B5EF4-FFF2-40B4-BE49-F238E27FC236}">
                <a16:creationId xmlns:a16="http://schemas.microsoft.com/office/drawing/2014/main" id="{9870272E-E765-4582-9038-98C501B8B486}"/>
              </a:ext>
            </a:extLst>
          </p:cNvPr>
          <p:cNvSpPr>
            <a:spLocks noGrp="1"/>
          </p:cNvSpPr>
          <p:nvPr>
            <p:ph type="title"/>
          </p:nvPr>
        </p:nvSpPr>
        <p:spPr/>
        <p:txBody>
          <a:bodyPr/>
          <a:lstStyle/>
          <a:p>
            <a:r>
              <a:rPr lang="en-US" dirty="0"/>
              <a:t>Slide 20</a:t>
            </a:r>
          </a:p>
        </p:txBody>
      </p:sp>
    </p:spTree>
    <p:extLst>
      <p:ext uri="{BB962C8B-B14F-4D97-AF65-F5344CB8AC3E}">
        <p14:creationId xmlns:p14="http://schemas.microsoft.com/office/powerpoint/2010/main" val="35485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146756" y="415597"/>
            <a:ext cx="2494844" cy="10724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Counting in K predicted grade 1 broad math </a:t>
            </a:r>
          </a:p>
        </p:txBody>
      </p:sp>
      <p:cxnSp>
        <p:nvCxnSpPr>
          <p:cNvPr id="7" name="Straight Connector 6">
            <a:extLst>
              <a:ext uri="{C183D7F6-B498-43B3-948B-1728B52AA6E4}">
                <adec:decorative xmlns:adec="http://schemas.microsoft.com/office/drawing/2017/decorative" val="1"/>
              </a:ext>
            </a:extLst>
          </p:cNvPr>
          <p:cNvCxnSpPr>
            <a:stCxn id="6" idx="3"/>
          </p:cNvCxnSpPr>
          <p:nvPr/>
        </p:nvCxnSpPr>
        <p:spPr>
          <a:xfrm>
            <a:off x="2641600" y="951819"/>
            <a:ext cx="953047" cy="17707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6756" y="1921619"/>
            <a:ext cx="2494844" cy="10724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 math in K predicted grade 8 broad math</a:t>
            </a:r>
          </a:p>
        </p:txBody>
      </p:sp>
      <p:cxnSp>
        <p:nvCxnSpPr>
          <p:cNvPr id="11" name="Straight Connector 10">
            <a:extLst>
              <a:ext uri="{C183D7F6-B498-43B3-948B-1728B52AA6E4}">
                <adec:decorative xmlns:adec="http://schemas.microsoft.com/office/drawing/2017/decorative" val="1"/>
              </a:ext>
            </a:extLst>
          </p:cNvPr>
          <p:cNvCxnSpPr/>
          <p:nvPr/>
        </p:nvCxnSpPr>
        <p:spPr>
          <a:xfrm flipV="1">
            <a:off x="2460978" y="2167467"/>
            <a:ext cx="1133669" cy="37713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78222" y="497050"/>
            <a:ext cx="2257778" cy="1173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a:t>
            </a:r>
            <a:r>
              <a:rPr lang="en-US"/>
              <a:t>in kindergarten </a:t>
            </a:r>
            <a:r>
              <a:rPr lang="en-US" dirty="0"/>
              <a:t>predicts later mathematics</a:t>
            </a:r>
          </a:p>
        </p:txBody>
      </p:sp>
      <p:sp>
        <p:nvSpPr>
          <p:cNvPr id="14" name="Rectangle 13"/>
          <p:cNvSpPr/>
          <p:nvPr/>
        </p:nvSpPr>
        <p:spPr>
          <a:xfrm>
            <a:off x="146756" y="3427641"/>
            <a:ext cx="2494844" cy="20248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 math accurately predicted math performance below 10</a:t>
            </a:r>
            <a:r>
              <a:rPr lang="en-US" baseline="30000" dirty="0"/>
              <a:t>th</a:t>
            </a:r>
            <a:r>
              <a:rPr lang="en-US" dirty="0"/>
              <a:t> percentile in grades 2 and 3 with 84% correct classification</a:t>
            </a:r>
          </a:p>
        </p:txBody>
      </p:sp>
      <p:cxnSp>
        <p:nvCxnSpPr>
          <p:cNvPr id="15" name="Straight Connector 14">
            <a:extLst>
              <a:ext uri="{C183D7F6-B498-43B3-948B-1728B52AA6E4}">
                <adec:decorative xmlns:adec="http://schemas.microsoft.com/office/drawing/2017/decorative" val="1"/>
              </a:ext>
            </a:extLst>
          </p:cNvPr>
          <p:cNvCxnSpPr/>
          <p:nvPr/>
        </p:nvCxnSpPr>
        <p:spPr>
          <a:xfrm flipV="1">
            <a:off x="2562578" y="2994063"/>
            <a:ext cx="1032069" cy="154407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88F83B0C-CD82-493B-8122-0438F7EC835F}"/>
              </a:ext>
            </a:extLst>
          </p:cNvPr>
          <p:cNvSpPr>
            <a:spLocks noGrp="1"/>
          </p:cNvSpPr>
          <p:nvPr>
            <p:ph type="title"/>
          </p:nvPr>
        </p:nvSpPr>
        <p:spPr/>
        <p:txBody>
          <a:bodyPr/>
          <a:lstStyle/>
          <a:p>
            <a:r>
              <a:rPr lang="en-US" dirty="0"/>
              <a:t>Slide 21</a:t>
            </a:r>
          </a:p>
        </p:txBody>
      </p:sp>
    </p:spTree>
    <p:extLst>
      <p:ext uri="{BB962C8B-B14F-4D97-AF65-F5344CB8AC3E}">
        <p14:creationId xmlns:p14="http://schemas.microsoft.com/office/powerpoint/2010/main" val="40131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146756" y="1407077"/>
            <a:ext cx="2494844" cy="12713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 influenced arithmetic with increasing importance from grades 1 to 5</a:t>
            </a:r>
          </a:p>
        </p:txBody>
      </p:sp>
      <p:cxnSp>
        <p:nvCxnSpPr>
          <p:cNvPr id="7" name="Straight Connector 6">
            <a:extLst>
              <a:ext uri="{C183D7F6-B498-43B3-948B-1728B52AA6E4}">
                <adec:decorative xmlns:adec="http://schemas.microsoft.com/office/drawing/2017/decorative" val="1"/>
              </a:ext>
            </a:extLst>
          </p:cNvPr>
          <p:cNvCxnSpPr/>
          <p:nvPr/>
        </p:nvCxnSpPr>
        <p:spPr>
          <a:xfrm>
            <a:off x="2602089" y="1980043"/>
            <a:ext cx="992558" cy="186946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6756" y="3173843"/>
            <a:ext cx="2494844" cy="10724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Grade 1 arithmetic predicted arithmetic at grades 2, 3, and 4</a:t>
            </a:r>
          </a:p>
        </p:txBody>
      </p:sp>
      <p:cxnSp>
        <p:nvCxnSpPr>
          <p:cNvPr id="11" name="Straight Connector 10">
            <a:extLst>
              <a:ext uri="{C183D7F6-B498-43B3-948B-1728B52AA6E4}">
                <adec:decorative xmlns:adec="http://schemas.microsoft.com/office/drawing/2017/decorative" val="1"/>
              </a:ext>
            </a:extLst>
          </p:cNvPr>
          <p:cNvCxnSpPr>
            <a:stCxn id="10" idx="3"/>
          </p:cNvCxnSpPr>
          <p:nvPr/>
        </p:nvCxnSpPr>
        <p:spPr>
          <a:xfrm>
            <a:off x="2641600" y="3710065"/>
            <a:ext cx="997916" cy="49538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78222" y="497050"/>
            <a:ext cx="2257778" cy="1173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elementary school</a:t>
            </a:r>
          </a:p>
          <a:p>
            <a:pPr algn="ctr"/>
            <a:r>
              <a:rPr lang="en-US" dirty="0"/>
              <a:t>predicts later mathematics</a:t>
            </a:r>
          </a:p>
        </p:txBody>
      </p:sp>
      <p:sp>
        <p:nvSpPr>
          <p:cNvPr id="14" name="Rectangle 13"/>
          <p:cNvSpPr/>
          <p:nvPr/>
        </p:nvSpPr>
        <p:spPr>
          <a:xfrm>
            <a:off x="146756" y="4741670"/>
            <a:ext cx="2494844" cy="11059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Grade 1 broad math predicted broad math at grades 3, 5, and 10</a:t>
            </a:r>
          </a:p>
        </p:txBody>
      </p:sp>
      <p:cxnSp>
        <p:nvCxnSpPr>
          <p:cNvPr id="15" name="Straight Connector 14">
            <a:extLst>
              <a:ext uri="{C183D7F6-B498-43B3-948B-1728B52AA6E4}">
                <adec:decorative xmlns:adec="http://schemas.microsoft.com/office/drawing/2017/decorative" val="1"/>
              </a:ext>
            </a:extLst>
          </p:cNvPr>
          <p:cNvCxnSpPr>
            <a:stCxn id="14" idx="3"/>
          </p:cNvCxnSpPr>
          <p:nvPr/>
        </p:nvCxnSpPr>
        <p:spPr>
          <a:xfrm flipV="1">
            <a:off x="2641600" y="4385733"/>
            <a:ext cx="953047" cy="9089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00758D67-8B8C-4023-BF99-709C7B1B9607}"/>
              </a:ext>
            </a:extLst>
          </p:cNvPr>
          <p:cNvSpPr>
            <a:spLocks noGrp="1"/>
          </p:cNvSpPr>
          <p:nvPr>
            <p:ph type="title"/>
          </p:nvPr>
        </p:nvSpPr>
        <p:spPr/>
        <p:txBody>
          <a:bodyPr/>
          <a:lstStyle/>
          <a:p>
            <a:r>
              <a:rPr lang="en-US" dirty="0"/>
              <a:t>Slide 22</a:t>
            </a:r>
          </a:p>
        </p:txBody>
      </p:sp>
    </p:spTree>
    <p:extLst>
      <p:ext uri="{BB962C8B-B14F-4D97-AF65-F5344CB8AC3E}">
        <p14:creationId xmlns:p14="http://schemas.microsoft.com/office/powerpoint/2010/main" val="15279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146756" y="1407077"/>
            <a:ext cx="2494844" cy="127138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Counting and comparison in grades 2 or 4 predicted broad math 1 year later</a:t>
            </a:r>
          </a:p>
        </p:txBody>
      </p:sp>
      <p:cxnSp>
        <p:nvCxnSpPr>
          <p:cNvPr id="7" name="Straight Connector 6">
            <a:extLst>
              <a:ext uri="{C183D7F6-B498-43B3-948B-1728B52AA6E4}">
                <adec:decorative xmlns:adec="http://schemas.microsoft.com/office/drawing/2017/decorative" val="1"/>
              </a:ext>
            </a:extLst>
          </p:cNvPr>
          <p:cNvCxnSpPr/>
          <p:nvPr/>
        </p:nvCxnSpPr>
        <p:spPr>
          <a:xfrm>
            <a:off x="2602089" y="1980043"/>
            <a:ext cx="992558" cy="276162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6756" y="3173842"/>
            <a:ext cx="2494844" cy="12401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Fractions at 10-12 years old </a:t>
            </a:r>
            <a:r>
              <a:rPr lang="en-US"/>
              <a:t>predicted broad math 5 years later</a:t>
            </a:r>
            <a:endParaRPr lang="en-US" dirty="0"/>
          </a:p>
        </p:txBody>
      </p:sp>
      <p:cxnSp>
        <p:nvCxnSpPr>
          <p:cNvPr id="11" name="Straight Connector 10">
            <a:extLst>
              <a:ext uri="{C183D7F6-B498-43B3-948B-1728B52AA6E4}">
                <adec:decorative xmlns:adec="http://schemas.microsoft.com/office/drawing/2017/decorative" val="1"/>
              </a:ext>
            </a:extLst>
          </p:cNvPr>
          <p:cNvCxnSpPr/>
          <p:nvPr/>
        </p:nvCxnSpPr>
        <p:spPr>
          <a:xfrm>
            <a:off x="2551862" y="3694928"/>
            <a:ext cx="1042785" cy="121440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78222" y="497050"/>
            <a:ext cx="2257778" cy="1173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middle school</a:t>
            </a:r>
          </a:p>
          <a:p>
            <a:pPr algn="ctr"/>
            <a:r>
              <a:rPr lang="en-US" dirty="0"/>
              <a:t>predicts later mathematics</a:t>
            </a:r>
          </a:p>
        </p:txBody>
      </p:sp>
      <p:sp>
        <p:nvSpPr>
          <p:cNvPr id="14" name="Rectangle 13"/>
          <p:cNvSpPr/>
          <p:nvPr/>
        </p:nvSpPr>
        <p:spPr>
          <a:xfrm>
            <a:off x="146756" y="4741670"/>
            <a:ext cx="2494844" cy="110597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 math in grade 7 predicted broad math in grade 8</a:t>
            </a:r>
          </a:p>
        </p:txBody>
      </p:sp>
      <p:cxnSp>
        <p:nvCxnSpPr>
          <p:cNvPr id="15" name="Straight Connector 14">
            <a:extLst>
              <a:ext uri="{C183D7F6-B498-43B3-948B-1728B52AA6E4}">
                <adec:decorative xmlns:adec="http://schemas.microsoft.com/office/drawing/2017/decorative" val="1"/>
              </a:ext>
            </a:extLst>
          </p:cNvPr>
          <p:cNvCxnSpPr>
            <a:stCxn id="14" idx="3"/>
          </p:cNvCxnSpPr>
          <p:nvPr/>
        </p:nvCxnSpPr>
        <p:spPr>
          <a:xfrm flipV="1">
            <a:off x="2641600" y="5237053"/>
            <a:ext cx="992558" cy="576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C302AAB8-4C9D-49B3-AE70-43B454B5D04B}"/>
              </a:ext>
            </a:extLst>
          </p:cNvPr>
          <p:cNvSpPr>
            <a:spLocks noGrp="1"/>
          </p:cNvSpPr>
          <p:nvPr>
            <p:ph type="title"/>
          </p:nvPr>
        </p:nvSpPr>
        <p:spPr/>
        <p:txBody>
          <a:bodyPr/>
          <a:lstStyle/>
          <a:p>
            <a:r>
              <a:rPr lang="en-US" dirty="0"/>
              <a:t>Slide 23</a:t>
            </a:r>
          </a:p>
        </p:txBody>
      </p:sp>
    </p:spTree>
    <p:extLst>
      <p:ext uri="{BB962C8B-B14F-4D97-AF65-F5344CB8AC3E}">
        <p14:creationId xmlns:p14="http://schemas.microsoft.com/office/powerpoint/2010/main" val="41937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146755" y="596280"/>
            <a:ext cx="2455333" cy="1271383"/>
          </a:xfrm>
          <a:prstGeom prst="rect">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 math in grade 8 predicted completion of 4-year college degree</a:t>
            </a:r>
          </a:p>
        </p:txBody>
      </p:sp>
      <p:cxnSp>
        <p:nvCxnSpPr>
          <p:cNvPr id="7" name="Straight Connector 6">
            <a:extLst>
              <a:ext uri="{C183D7F6-B498-43B3-948B-1728B52AA6E4}">
                <adec:decorative xmlns:adec="http://schemas.microsoft.com/office/drawing/2017/decorative" val="1"/>
              </a:ext>
            </a:extLst>
          </p:cNvPr>
          <p:cNvCxnSpPr/>
          <p:nvPr/>
        </p:nvCxnSpPr>
        <p:spPr>
          <a:xfrm>
            <a:off x="2591373" y="1248383"/>
            <a:ext cx="1042785" cy="4215523"/>
          </a:xfrm>
          <a:prstGeom prst="line">
            <a:avLst/>
          </a:prstGeom>
          <a:ln w="38100">
            <a:solidFill>
              <a:srgbClr val="FF26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6756" y="2088444"/>
            <a:ext cx="2494844" cy="2325511"/>
          </a:xfrm>
          <a:prstGeom prst="rect">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who took algebra in grade 8 took more advanced math courses and enrolled in 4-year colleges more often than students who took algebra in grade 9</a:t>
            </a:r>
          </a:p>
        </p:txBody>
      </p:sp>
      <p:cxnSp>
        <p:nvCxnSpPr>
          <p:cNvPr id="11" name="Straight Connector 10">
            <a:extLst>
              <a:ext uri="{C183D7F6-B498-43B3-948B-1728B52AA6E4}">
                <adec:decorative xmlns:adec="http://schemas.microsoft.com/office/drawing/2017/decorative" val="1"/>
              </a:ext>
            </a:extLst>
          </p:cNvPr>
          <p:cNvCxnSpPr/>
          <p:nvPr/>
        </p:nvCxnSpPr>
        <p:spPr>
          <a:xfrm>
            <a:off x="2591373" y="3152309"/>
            <a:ext cx="1003274" cy="2368633"/>
          </a:xfrm>
          <a:prstGeom prst="line">
            <a:avLst/>
          </a:prstGeom>
          <a:ln w="38100">
            <a:solidFill>
              <a:srgbClr val="FF26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78222" y="497050"/>
            <a:ext cx="2257778" cy="1173706"/>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a:t>
            </a:r>
          </a:p>
          <a:p>
            <a:pPr algn="ctr"/>
            <a:r>
              <a:rPr lang="en-US" dirty="0"/>
              <a:t>high school</a:t>
            </a:r>
          </a:p>
          <a:p>
            <a:pPr algn="ctr"/>
            <a:r>
              <a:rPr lang="en-US" dirty="0"/>
              <a:t>predicts later outcomes</a:t>
            </a:r>
          </a:p>
        </p:txBody>
      </p:sp>
      <p:sp>
        <p:nvSpPr>
          <p:cNvPr id="14" name="Rectangle 13"/>
          <p:cNvSpPr/>
          <p:nvPr/>
        </p:nvSpPr>
        <p:spPr>
          <a:xfrm>
            <a:off x="146756" y="4741670"/>
            <a:ext cx="2494844" cy="1105972"/>
          </a:xfrm>
          <a:prstGeom prst="rect">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Numeracy measured in adolescence impacted hourly earnings 7 to 15 years later</a:t>
            </a:r>
          </a:p>
        </p:txBody>
      </p:sp>
      <p:cxnSp>
        <p:nvCxnSpPr>
          <p:cNvPr id="15" name="Straight Connector 14">
            <a:extLst>
              <a:ext uri="{C183D7F6-B498-43B3-948B-1728B52AA6E4}">
                <adec:decorative xmlns:adec="http://schemas.microsoft.com/office/drawing/2017/decorative" val="1"/>
              </a:ext>
            </a:extLst>
          </p:cNvPr>
          <p:cNvCxnSpPr>
            <a:stCxn id="14" idx="3"/>
          </p:cNvCxnSpPr>
          <p:nvPr/>
        </p:nvCxnSpPr>
        <p:spPr>
          <a:xfrm>
            <a:off x="2641600" y="5294656"/>
            <a:ext cx="953047" cy="338500"/>
          </a:xfrm>
          <a:prstGeom prst="line">
            <a:avLst/>
          </a:prstGeom>
          <a:ln w="38100">
            <a:solidFill>
              <a:srgbClr val="FF2600"/>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08552E5E-09AF-4F38-AFF0-8C23E1AA37FA}"/>
              </a:ext>
            </a:extLst>
          </p:cNvPr>
          <p:cNvSpPr>
            <a:spLocks noGrp="1"/>
          </p:cNvSpPr>
          <p:nvPr>
            <p:ph type="title"/>
          </p:nvPr>
        </p:nvSpPr>
        <p:spPr/>
        <p:txBody>
          <a:bodyPr/>
          <a:lstStyle/>
          <a:p>
            <a:r>
              <a:rPr lang="en-US" dirty="0"/>
              <a:t>Slide 24</a:t>
            </a:r>
          </a:p>
        </p:txBody>
      </p:sp>
    </p:spTree>
    <p:extLst>
      <p:ext uri="{BB962C8B-B14F-4D97-AF65-F5344CB8AC3E}">
        <p14:creationId xmlns:p14="http://schemas.microsoft.com/office/powerpoint/2010/main" val="23210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6" name="Rectangle 5"/>
          <p:cNvSpPr/>
          <p:nvPr/>
        </p:nvSpPr>
        <p:spPr>
          <a:xfrm>
            <a:off x="688622" y="248357"/>
            <a:ext cx="2257778" cy="9909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preschool predicts later mathematics</a:t>
            </a:r>
          </a:p>
        </p:txBody>
      </p:sp>
      <p:sp>
        <p:nvSpPr>
          <p:cNvPr id="7" name="Rectangle 6"/>
          <p:cNvSpPr/>
          <p:nvPr/>
        </p:nvSpPr>
        <p:spPr>
          <a:xfrm>
            <a:off x="688622" y="1239348"/>
            <a:ext cx="2257778" cy="1173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a:t>
            </a:r>
            <a:r>
              <a:rPr lang="en-US"/>
              <a:t>in kindergarten </a:t>
            </a:r>
            <a:r>
              <a:rPr lang="en-US" dirty="0"/>
              <a:t>predicts later mathematics</a:t>
            </a:r>
          </a:p>
        </p:txBody>
      </p:sp>
      <p:sp>
        <p:nvSpPr>
          <p:cNvPr id="9" name="Rectangle 8"/>
          <p:cNvSpPr/>
          <p:nvPr/>
        </p:nvSpPr>
        <p:spPr>
          <a:xfrm>
            <a:off x="688622" y="2413054"/>
            <a:ext cx="2257778" cy="1173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elementary school</a:t>
            </a:r>
          </a:p>
          <a:p>
            <a:pPr algn="ctr"/>
            <a:r>
              <a:rPr lang="en-US" dirty="0"/>
              <a:t>predicts later mathematics</a:t>
            </a:r>
          </a:p>
        </p:txBody>
      </p:sp>
      <p:sp>
        <p:nvSpPr>
          <p:cNvPr id="10" name="Rectangle 9"/>
          <p:cNvSpPr/>
          <p:nvPr/>
        </p:nvSpPr>
        <p:spPr>
          <a:xfrm>
            <a:off x="688622" y="3586760"/>
            <a:ext cx="2257778" cy="1173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middle school</a:t>
            </a:r>
          </a:p>
          <a:p>
            <a:pPr algn="ctr"/>
            <a:r>
              <a:rPr lang="en-US" dirty="0"/>
              <a:t>predicts later mathematics</a:t>
            </a:r>
          </a:p>
        </p:txBody>
      </p:sp>
      <p:sp>
        <p:nvSpPr>
          <p:cNvPr id="11" name="Rectangle 10"/>
          <p:cNvSpPr/>
          <p:nvPr/>
        </p:nvSpPr>
        <p:spPr>
          <a:xfrm>
            <a:off x="688622" y="4760466"/>
            <a:ext cx="2257778" cy="1173706"/>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a:t>
            </a:r>
          </a:p>
          <a:p>
            <a:pPr algn="ctr"/>
            <a:r>
              <a:rPr lang="en-US" dirty="0"/>
              <a:t>high school</a:t>
            </a:r>
          </a:p>
          <a:p>
            <a:pPr algn="ctr"/>
            <a:r>
              <a:rPr lang="en-US" dirty="0"/>
              <a:t>predicts later outcomes</a:t>
            </a:r>
          </a:p>
        </p:txBody>
      </p:sp>
      <p:sp>
        <p:nvSpPr>
          <p:cNvPr id="2" name="Title 1" hidden="1">
            <a:extLst>
              <a:ext uri="{FF2B5EF4-FFF2-40B4-BE49-F238E27FC236}">
                <a16:creationId xmlns:a16="http://schemas.microsoft.com/office/drawing/2014/main" id="{DF660E52-98B1-466E-90AD-1A9E89BA8B3E}"/>
              </a:ext>
            </a:extLst>
          </p:cNvPr>
          <p:cNvSpPr>
            <a:spLocks noGrp="1"/>
          </p:cNvSpPr>
          <p:nvPr>
            <p:ph type="title"/>
          </p:nvPr>
        </p:nvSpPr>
        <p:spPr/>
        <p:txBody>
          <a:bodyPr/>
          <a:lstStyle/>
          <a:p>
            <a:r>
              <a:rPr lang="en-US" dirty="0"/>
              <a:t>Slide 25</a:t>
            </a:r>
          </a:p>
        </p:txBody>
      </p:sp>
    </p:spTree>
    <p:extLst>
      <p:ext uri="{BB962C8B-B14F-4D97-AF65-F5344CB8AC3E}">
        <p14:creationId xmlns:p14="http://schemas.microsoft.com/office/powerpoint/2010/main" val="19453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622" y="248357"/>
            <a:ext cx="2257778" cy="9909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preschool predicts later mathematics</a:t>
            </a:r>
          </a:p>
        </p:txBody>
      </p:sp>
      <p:sp>
        <p:nvSpPr>
          <p:cNvPr id="7" name="Rectangle 6"/>
          <p:cNvSpPr/>
          <p:nvPr/>
        </p:nvSpPr>
        <p:spPr>
          <a:xfrm>
            <a:off x="688622" y="1239348"/>
            <a:ext cx="2257778" cy="1173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a:t>
            </a:r>
            <a:r>
              <a:rPr lang="en-US"/>
              <a:t>in kindergarten </a:t>
            </a:r>
            <a:r>
              <a:rPr lang="en-US" dirty="0"/>
              <a:t>predicts later mathematics</a:t>
            </a:r>
          </a:p>
        </p:txBody>
      </p:sp>
      <p:sp>
        <p:nvSpPr>
          <p:cNvPr id="9" name="Rectangle 8"/>
          <p:cNvSpPr/>
          <p:nvPr/>
        </p:nvSpPr>
        <p:spPr>
          <a:xfrm>
            <a:off x="688622" y="2413054"/>
            <a:ext cx="2257778" cy="1173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elementary school</a:t>
            </a:r>
          </a:p>
          <a:p>
            <a:pPr algn="ctr"/>
            <a:r>
              <a:rPr lang="en-US" dirty="0"/>
              <a:t>predicts later mathematics</a:t>
            </a:r>
          </a:p>
        </p:txBody>
      </p:sp>
      <p:sp>
        <p:nvSpPr>
          <p:cNvPr id="10" name="Rectangle 9"/>
          <p:cNvSpPr/>
          <p:nvPr/>
        </p:nvSpPr>
        <p:spPr>
          <a:xfrm>
            <a:off x="688622" y="3586760"/>
            <a:ext cx="2257778" cy="1173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middle school</a:t>
            </a:r>
          </a:p>
          <a:p>
            <a:pPr algn="ctr"/>
            <a:r>
              <a:rPr lang="en-US" dirty="0"/>
              <a:t>predicts later mathematics</a:t>
            </a:r>
          </a:p>
        </p:txBody>
      </p:sp>
      <p:sp>
        <p:nvSpPr>
          <p:cNvPr id="11" name="Rectangle 10"/>
          <p:cNvSpPr/>
          <p:nvPr/>
        </p:nvSpPr>
        <p:spPr>
          <a:xfrm>
            <a:off x="688622" y="4760466"/>
            <a:ext cx="2257778" cy="1173706"/>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a:t>
            </a:r>
          </a:p>
          <a:p>
            <a:pPr algn="ctr"/>
            <a:r>
              <a:rPr lang="en-US" dirty="0"/>
              <a:t>high school</a:t>
            </a:r>
          </a:p>
          <a:p>
            <a:pPr algn="ctr"/>
            <a:r>
              <a:rPr lang="en-US" dirty="0"/>
              <a:t>predicts later outcomes</a:t>
            </a:r>
          </a:p>
        </p:txBody>
      </p:sp>
      <p:sp>
        <p:nvSpPr>
          <p:cNvPr id="2" name="Title 1"/>
          <p:cNvSpPr>
            <a:spLocks noGrp="1"/>
          </p:cNvSpPr>
          <p:nvPr>
            <p:ph type="title"/>
          </p:nvPr>
        </p:nvSpPr>
        <p:spPr>
          <a:xfrm>
            <a:off x="3406422" y="228600"/>
            <a:ext cx="5508978" cy="731520"/>
          </a:xfrm>
        </p:spPr>
        <p:txBody>
          <a:bodyPr/>
          <a:lstStyle/>
          <a:p>
            <a:r>
              <a:rPr lang="en-US" dirty="0"/>
              <a:t>Why is this important?</a:t>
            </a:r>
          </a:p>
        </p:txBody>
      </p:sp>
      <p:sp>
        <p:nvSpPr>
          <p:cNvPr id="3" name="Content Placeholder 2"/>
          <p:cNvSpPr>
            <a:spLocks noGrp="1"/>
          </p:cNvSpPr>
          <p:nvPr>
            <p:ph idx="1"/>
          </p:nvPr>
        </p:nvSpPr>
        <p:spPr>
          <a:xfrm>
            <a:off x="3406422" y="1245128"/>
            <a:ext cx="5508978" cy="4839538"/>
          </a:xfrm>
        </p:spPr>
        <p:txBody>
          <a:bodyPr/>
          <a:lstStyle/>
          <a:p>
            <a:r>
              <a:rPr lang="en-US" dirty="0"/>
              <a:t>Demonstrates the need for </a:t>
            </a:r>
            <a:r>
              <a:rPr lang="en-US" b="1" dirty="0">
                <a:solidFill>
                  <a:schemeClr val="accent2"/>
                </a:solidFill>
              </a:rPr>
              <a:t>timely</a:t>
            </a:r>
            <a:r>
              <a:rPr lang="en-US" b="1" dirty="0"/>
              <a:t> </a:t>
            </a:r>
            <a:r>
              <a:rPr lang="en-US" dirty="0"/>
              <a:t>and </a:t>
            </a:r>
            <a:r>
              <a:rPr lang="en-US" b="1" dirty="0">
                <a:solidFill>
                  <a:schemeClr val="accent2"/>
                </a:solidFill>
              </a:rPr>
              <a:t>effective intensive intervention</a:t>
            </a:r>
            <a:endParaRPr lang="en-US" dirty="0">
              <a:solidFill>
                <a:schemeClr val="accent2"/>
              </a:solidFill>
            </a:endParaRPr>
          </a:p>
        </p:txBody>
      </p:sp>
    </p:spTree>
    <p:extLst>
      <p:ext uri="{BB962C8B-B14F-4D97-AF65-F5344CB8AC3E}">
        <p14:creationId xmlns:p14="http://schemas.microsoft.com/office/powerpoint/2010/main" val="39323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850680" y="1887857"/>
            <a:ext cx="8229600" cy="276999"/>
          </a:xfrm>
          <a:prstGeom prst="rect">
            <a:avLst/>
          </a:prstGeom>
        </p:spPr>
        <p:txBody>
          <a:bodyPr wrap="square">
            <a:spAutoFit/>
          </a:bodyPr>
          <a:lstStyle/>
          <a:p>
            <a:r>
              <a:rPr lang="en-US" sz="1200" dirty="0">
                <a:solidFill>
                  <a:schemeClr val="accent2"/>
                </a:solidFill>
              </a:rPr>
              <a:t>Wei, Lenz, &amp; Blackorby (2013)</a:t>
            </a:r>
          </a:p>
        </p:txBody>
      </p:sp>
      <p:pic>
        <p:nvPicPr>
          <p:cNvPr id="3" name="Picture 2" descr="graph of different disabilities performance in math. x label: age. y label: calculation"/>
          <p:cNvPicPr>
            <a:picLocks noChangeAspect="1"/>
          </p:cNvPicPr>
          <p:nvPr/>
        </p:nvPicPr>
        <p:blipFill>
          <a:blip r:embed="rId3"/>
          <a:stretch>
            <a:fillRect/>
          </a:stretch>
        </p:blipFill>
        <p:spPr>
          <a:xfrm>
            <a:off x="129822" y="95955"/>
            <a:ext cx="4238977" cy="5936002"/>
          </a:xfrm>
          <a:prstGeom prst="rect">
            <a:avLst/>
          </a:prstGeom>
        </p:spPr>
      </p:pic>
      <p:sp>
        <p:nvSpPr>
          <p:cNvPr id="2" name="Title 1" hidden="1">
            <a:extLst>
              <a:ext uri="{FF2B5EF4-FFF2-40B4-BE49-F238E27FC236}">
                <a16:creationId xmlns:a16="http://schemas.microsoft.com/office/drawing/2014/main" id="{C2D52EC7-2A54-4754-A5BB-81386069F557}"/>
              </a:ext>
            </a:extLst>
          </p:cNvPr>
          <p:cNvSpPr>
            <a:spLocks noGrp="1"/>
          </p:cNvSpPr>
          <p:nvPr>
            <p:ph type="title"/>
          </p:nvPr>
        </p:nvSpPr>
        <p:spPr/>
        <p:txBody>
          <a:bodyPr/>
          <a:lstStyle/>
          <a:p>
            <a:r>
              <a:rPr lang="en-US" dirty="0"/>
              <a:t>Slide 27</a:t>
            </a:r>
          </a:p>
        </p:txBody>
      </p:sp>
    </p:spTree>
    <p:extLst>
      <p:ext uri="{BB962C8B-B14F-4D97-AF65-F5344CB8AC3E}">
        <p14:creationId xmlns:p14="http://schemas.microsoft.com/office/powerpoint/2010/main" val="122977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of different disabilities performance in math. x label: age. y label: applied problems"/>
          <p:cNvPicPr>
            <a:picLocks noChangeAspect="1"/>
          </p:cNvPicPr>
          <p:nvPr/>
        </p:nvPicPr>
        <p:blipFill>
          <a:blip r:embed="rId3"/>
          <a:stretch>
            <a:fillRect/>
          </a:stretch>
        </p:blipFill>
        <p:spPr>
          <a:xfrm>
            <a:off x="95956" y="138802"/>
            <a:ext cx="4238978" cy="5878452"/>
          </a:xfrm>
          <a:prstGeom prst="rect">
            <a:avLst/>
          </a:prstGeom>
        </p:spPr>
      </p:pic>
      <p:sp>
        <p:nvSpPr>
          <p:cNvPr id="7" name="Rectangle 6"/>
          <p:cNvSpPr/>
          <p:nvPr/>
        </p:nvSpPr>
        <p:spPr>
          <a:xfrm rot="16200000">
            <a:off x="4850680" y="1887857"/>
            <a:ext cx="8229600" cy="276999"/>
          </a:xfrm>
          <a:prstGeom prst="rect">
            <a:avLst/>
          </a:prstGeom>
        </p:spPr>
        <p:txBody>
          <a:bodyPr wrap="square">
            <a:spAutoFit/>
          </a:bodyPr>
          <a:lstStyle/>
          <a:p>
            <a:r>
              <a:rPr lang="en-US" sz="1200" dirty="0">
                <a:solidFill>
                  <a:schemeClr val="accent2"/>
                </a:solidFill>
              </a:rPr>
              <a:t>Wei, Lenz, &amp; Blackorby (2013)</a:t>
            </a:r>
          </a:p>
        </p:txBody>
      </p:sp>
      <p:sp>
        <p:nvSpPr>
          <p:cNvPr id="2" name="Title 1" hidden="1">
            <a:extLst>
              <a:ext uri="{FF2B5EF4-FFF2-40B4-BE49-F238E27FC236}">
                <a16:creationId xmlns:a16="http://schemas.microsoft.com/office/drawing/2014/main" id="{CBB2BACC-EFBA-4421-B711-30730FAC9817}"/>
              </a:ext>
            </a:extLst>
          </p:cNvPr>
          <p:cNvSpPr>
            <a:spLocks noGrp="1"/>
          </p:cNvSpPr>
          <p:nvPr>
            <p:ph type="title"/>
          </p:nvPr>
        </p:nvSpPr>
        <p:spPr/>
        <p:txBody>
          <a:bodyPr/>
          <a:lstStyle/>
          <a:p>
            <a:r>
              <a:rPr lang="en-US" dirty="0"/>
              <a:t>Slide 28</a:t>
            </a:r>
          </a:p>
        </p:txBody>
      </p:sp>
    </p:spTree>
    <p:extLst>
      <p:ext uri="{BB962C8B-B14F-4D97-AF65-F5344CB8AC3E}">
        <p14:creationId xmlns:p14="http://schemas.microsoft.com/office/powerpoint/2010/main" val="303517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978" y="228600"/>
            <a:ext cx="4422422" cy="731520"/>
          </a:xfrm>
        </p:spPr>
        <p:txBody>
          <a:bodyPr/>
          <a:lstStyle/>
          <a:p>
            <a:r>
              <a:rPr lang="en-US" dirty="0"/>
              <a:t>Why is this important?</a:t>
            </a:r>
          </a:p>
        </p:txBody>
      </p:sp>
      <p:sp>
        <p:nvSpPr>
          <p:cNvPr id="3" name="Content Placeholder 2"/>
          <p:cNvSpPr>
            <a:spLocks noGrp="1"/>
          </p:cNvSpPr>
          <p:nvPr>
            <p:ph idx="1"/>
          </p:nvPr>
        </p:nvSpPr>
        <p:spPr>
          <a:xfrm>
            <a:off x="4492978" y="1245128"/>
            <a:ext cx="4422421" cy="4839538"/>
          </a:xfrm>
        </p:spPr>
        <p:txBody>
          <a:bodyPr/>
          <a:lstStyle/>
          <a:p>
            <a:r>
              <a:rPr lang="en-US" dirty="0"/>
              <a:t>Students with disabilities have difficulty with mathematics</a:t>
            </a:r>
          </a:p>
          <a:p>
            <a:endParaRPr lang="en-US" dirty="0"/>
          </a:p>
          <a:p>
            <a:r>
              <a:rPr lang="en-US" dirty="0"/>
              <a:t>These students require </a:t>
            </a:r>
            <a:r>
              <a:rPr lang="en-US" b="1" dirty="0">
                <a:solidFill>
                  <a:schemeClr val="accent2"/>
                </a:solidFill>
              </a:rPr>
              <a:t>timely</a:t>
            </a:r>
            <a:r>
              <a:rPr lang="en-US" b="1" dirty="0"/>
              <a:t> </a:t>
            </a:r>
            <a:r>
              <a:rPr lang="en-US" dirty="0"/>
              <a:t>and </a:t>
            </a:r>
            <a:r>
              <a:rPr lang="en-US" b="1" dirty="0">
                <a:solidFill>
                  <a:schemeClr val="accent2"/>
                </a:solidFill>
              </a:rPr>
              <a:t>effective intensive intervention</a:t>
            </a:r>
            <a:endParaRPr lang="en-US" dirty="0">
              <a:solidFill>
                <a:schemeClr val="accent2"/>
              </a:solidFill>
            </a:endParaRPr>
          </a:p>
        </p:txBody>
      </p:sp>
      <p:pic>
        <p:nvPicPr>
          <p:cNvPr id="12" name="Picture 11" descr="graph of different disabilities performance in math. x label: age. y label: applied problems"/>
          <p:cNvPicPr>
            <a:picLocks noChangeAspect="1"/>
          </p:cNvPicPr>
          <p:nvPr/>
        </p:nvPicPr>
        <p:blipFill>
          <a:blip r:embed="rId2"/>
          <a:stretch>
            <a:fillRect/>
          </a:stretch>
        </p:blipFill>
        <p:spPr>
          <a:xfrm>
            <a:off x="95956" y="138802"/>
            <a:ext cx="4238978" cy="5878452"/>
          </a:xfrm>
          <a:prstGeom prst="rect">
            <a:avLst/>
          </a:prstGeom>
        </p:spPr>
      </p:pic>
    </p:spTree>
    <p:extLst>
      <p:ext uri="{BB962C8B-B14F-4D97-AF65-F5344CB8AC3E}">
        <p14:creationId xmlns:p14="http://schemas.microsoft.com/office/powerpoint/2010/main" val="28988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B05AFD5-8767-4DC2-834E-CC6BB318895D}"/>
              </a:ext>
            </a:extLst>
          </p:cNvPr>
          <p:cNvSpPr>
            <a:spLocks noGrp="1"/>
          </p:cNvSpPr>
          <p:nvPr>
            <p:ph type="title"/>
          </p:nvPr>
        </p:nvSpPr>
        <p:spPr/>
        <p:txBody>
          <a:bodyPr/>
          <a:lstStyle/>
          <a:p>
            <a:r>
              <a:rPr lang="en-US" dirty="0"/>
              <a:t>Slide 3</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D36B3E4-569E-470A-888D-87B5A23CE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03" y="272954"/>
            <a:ext cx="3190207" cy="5629701"/>
          </a:xfrm>
          <a:prstGeom prst="rect">
            <a:avLst/>
          </a:prstGeom>
        </p:spPr>
      </p:pic>
    </p:spTree>
    <p:extLst>
      <p:ext uri="{BB962C8B-B14F-4D97-AF65-F5344CB8AC3E}">
        <p14:creationId xmlns:p14="http://schemas.microsoft.com/office/powerpoint/2010/main" val="6908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DD57D9E7-B110-48AE-87E5-404FE548A33E}"/>
              </a:ext>
            </a:extLst>
          </p:cNvPr>
          <p:cNvSpPr>
            <a:spLocks noGrp="1"/>
          </p:cNvSpPr>
          <p:nvPr>
            <p:ph type="title"/>
          </p:nvPr>
        </p:nvSpPr>
        <p:spPr/>
        <p:txBody>
          <a:bodyPr/>
          <a:lstStyle/>
          <a:p>
            <a:r>
              <a:rPr lang="en-US" dirty="0"/>
              <a:t>Slide 30</a:t>
            </a:r>
          </a:p>
        </p:txBody>
      </p:sp>
      <p:sp>
        <p:nvSpPr>
          <p:cNvPr id="3" name="Content Placeholder 2"/>
          <p:cNvSpPr>
            <a:spLocks noGrp="1"/>
          </p:cNvSpPr>
          <p:nvPr>
            <p:ph idx="1"/>
          </p:nvPr>
        </p:nvSpPr>
        <p:spPr/>
        <p:txBody>
          <a:bodyPr/>
          <a:lstStyle/>
          <a:p>
            <a:r>
              <a:rPr lang="en-US" dirty="0"/>
              <a:t>Look at NAEP data for students with disabilities. What is the level of performance compared to students without disabilities? What does this tell you about the necessity of intensive intervention?</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#1</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3841436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pic>
        <p:nvPicPr>
          <p:cNvPr id="4" name="Picture 3" descr="screenshot of research paper &quot;A number sense interventon for low-income kindergartners at risk for mathematics difficulties&quot;"/>
          <p:cNvPicPr>
            <a:picLocks noChangeAspect="1"/>
          </p:cNvPicPr>
          <p:nvPr/>
        </p:nvPicPr>
        <p:blipFill>
          <a:blip r:embed="rId2"/>
          <a:stretch>
            <a:fillRect/>
          </a:stretch>
        </p:blipFill>
        <p:spPr>
          <a:xfrm>
            <a:off x="174235" y="780424"/>
            <a:ext cx="3146778" cy="2028345"/>
          </a:xfrm>
          <a:prstGeom prst="rect">
            <a:avLst/>
          </a:prstGeom>
        </p:spPr>
      </p:pic>
      <p:pic>
        <p:nvPicPr>
          <p:cNvPr id="5" name="Picture 4" descr="screenshot of research paper &quot;Examining the efficacy of a tier 2 kindergarten mathematics intervention&quot;"/>
          <p:cNvPicPr>
            <a:picLocks noChangeAspect="1"/>
          </p:cNvPicPr>
          <p:nvPr/>
        </p:nvPicPr>
        <p:blipFill>
          <a:blip r:embed="rId3"/>
          <a:stretch>
            <a:fillRect/>
          </a:stretch>
        </p:blipFill>
        <p:spPr>
          <a:xfrm>
            <a:off x="978839" y="2015690"/>
            <a:ext cx="3465689" cy="2080436"/>
          </a:xfrm>
          <a:prstGeom prst="rect">
            <a:avLst/>
          </a:prstGeom>
        </p:spPr>
      </p:pic>
      <p:pic>
        <p:nvPicPr>
          <p:cNvPr id="6" name="Picture 5" descr="screenshot of research paper &quot;Remediating number combination and word problem deficits among students with mathematics difficulties: a randomized control trial&quot;"/>
          <p:cNvPicPr>
            <a:picLocks noChangeAspect="1"/>
          </p:cNvPicPr>
          <p:nvPr/>
        </p:nvPicPr>
        <p:blipFill>
          <a:blip r:embed="rId4"/>
          <a:stretch>
            <a:fillRect/>
          </a:stretch>
        </p:blipFill>
        <p:spPr>
          <a:xfrm>
            <a:off x="174235" y="3778737"/>
            <a:ext cx="3748617" cy="2269608"/>
          </a:xfrm>
          <a:prstGeom prst="rect">
            <a:avLst/>
          </a:prstGeom>
        </p:spPr>
      </p:pic>
      <p:pic>
        <p:nvPicPr>
          <p:cNvPr id="9" name="Picture 8" descr="screenshot of research paper &quot;meeting the needs of students with learning disabilities in inclusive mathematics classrooms: the role of schema-based instruction on mathematical problem-solving&quot;"/>
          <p:cNvPicPr>
            <a:picLocks noChangeAspect="1"/>
          </p:cNvPicPr>
          <p:nvPr/>
        </p:nvPicPr>
        <p:blipFill>
          <a:blip r:embed="rId5"/>
          <a:stretch>
            <a:fillRect/>
          </a:stretch>
        </p:blipFill>
        <p:spPr>
          <a:xfrm>
            <a:off x="4708015" y="551017"/>
            <a:ext cx="3010336" cy="2257752"/>
          </a:xfrm>
          <a:prstGeom prst="rect">
            <a:avLst/>
          </a:prstGeom>
        </p:spPr>
      </p:pic>
      <p:pic>
        <p:nvPicPr>
          <p:cNvPr id="7" name="Picture 6" descr="screenshot of research paper &quot;the effects of cognitive strategy instruction on knowledge of math problem-solving processes of middle school students with learning disabilities&quot;"/>
          <p:cNvPicPr>
            <a:picLocks noChangeAspect="1"/>
          </p:cNvPicPr>
          <p:nvPr/>
        </p:nvPicPr>
        <p:blipFill>
          <a:blip r:embed="rId6"/>
          <a:stretch>
            <a:fillRect/>
          </a:stretch>
        </p:blipFill>
        <p:spPr>
          <a:xfrm>
            <a:off x="5790522" y="2264046"/>
            <a:ext cx="3133421" cy="1988961"/>
          </a:xfrm>
          <a:prstGeom prst="rect">
            <a:avLst/>
          </a:prstGeom>
        </p:spPr>
      </p:pic>
      <p:pic>
        <p:nvPicPr>
          <p:cNvPr id="8" name="Picture 7" descr="screenshot of research paper &quot;The effects of the concrete-representational-abstract integration strategy on the ability of students with learning disabilities to multiply linear expressions within area problems&quot;"/>
          <p:cNvPicPr>
            <a:picLocks noChangeAspect="1"/>
          </p:cNvPicPr>
          <p:nvPr/>
        </p:nvPicPr>
        <p:blipFill>
          <a:blip r:embed="rId7"/>
          <a:stretch>
            <a:fillRect/>
          </a:stretch>
        </p:blipFill>
        <p:spPr>
          <a:xfrm>
            <a:off x="4708015" y="3645928"/>
            <a:ext cx="3688064" cy="2402417"/>
          </a:xfrm>
          <a:prstGeom prst="rect">
            <a:avLst/>
          </a:prstGeom>
        </p:spPr>
      </p:pic>
    </p:spTree>
    <p:extLst>
      <p:ext uri="{BB962C8B-B14F-4D97-AF65-F5344CB8AC3E}">
        <p14:creationId xmlns:p14="http://schemas.microsoft.com/office/powerpoint/2010/main" val="37026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4" name="Rectangle 3"/>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a:t>
            </a:r>
            <a:r>
              <a:rPr lang="en-US"/>
              <a:t>with intensity</a:t>
            </a:r>
          </a:p>
        </p:txBody>
      </p:sp>
      <p:sp>
        <p:nvSpPr>
          <p:cNvPr id="5" name="Rectangle 4"/>
          <p:cNvSpPr/>
          <p:nvPr/>
        </p:nvSpPr>
        <p:spPr>
          <a:xfrm>
            <a:off x="228600" y="3949525"/>
            <a:ext cx="2867378" cy="12207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6" name="Oval 5"/>
          <p:cNvSpPr/>
          <p:nvPr/>
        </p:nvSpPr>
        <p:spPr>
          <a:xfrm>
            <a:off x="6048023" y="1738489"/>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7" name="Oval 6"/>
          <p:cNvSpPr/>
          <p:nvPr/>
        </p:nvSpPr>
        <p:spPr>
          <a:xfrm>
            <a:off x="6048023" y="2985911"/>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Diagnostic</a:t>
            </a:r>
          </a:p>
        </p:txBody>
      </p:sp>
      <p:sp>
        <p:nvSpPr>
          <p:cNvPr id="8" name="Oval 7"/>
          <p:cNvSpPr/>
          <p:nvPr/>
        </p:nvSpPr>
        <p:spPr>
          <a:xfrm>
            <a:off x="6048023" y="4837289"/>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B1483A9-8870-44AA-B221-75FE8ECF1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475" y="862288"/>
            <a:ext cx="3071126" cy="5419561"/>
          </a:xfrm>
          <a:prstGeom prst="rect">
            <a:avLst/>
          </a:prstGeom>
        </p:spPr>
      </p:pic>
    </p:spTree>
    <p:extLst>
      <p:ext uri="{BB962C8B-B14F-4D97-AF65-F5344CB8AC3E}">
        <p14:creationId xmlns:p14="http://schemas.microsoft.com/office/powerpoint/2010/main" val="14851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Why is mathematics intensive intervention important?</a:t>
            </a:r>
          </a:p>
        </p:txBody>
      </p:sp>
      <p:sp>
        <p:nvSpPr>
          <p:cNvPr id="3" name="Content Placeholder 2"/>
          <p:cNvSpPr>
            <a:spLocks noGrp="1"/>
          </p:cNvSpPr>
          <p:nvPr>
            <p:ph idx="1"/>
          </p:nvPr>
        </p:nvSpPr>
        <p:spPr>
          <a:xfrm>
            <a:off x="228600" y="1783644"/>
            <a:ext cx="8686800" cy="4301021"/>
          </a:xfrm>
        </p:spPr>
        <p:txBody>
          <a:bodyPr>
            <a:normAutofit/>
          </a:bodyPr>
          <a:lstStyle/>
          <a:p>
            <a:pPr marL="342900" indent="-342900">
              <a:buFont typeface="Wingdings" charset="2"/>
              <a:buChar char="q"/>
            </a:pPr>
            <a:r>
              <a:rPr lang="en-US" dirty="0"/>
              <a:t>Understand that earlier mathematics scores predict later mathematics scores</a:t>
            </a:r>
          </a:p>
          <a:p>
            <a:pPr marL="342900" indent="-342900">
              <a:buFont typeface="Wingdings" charset="2"/>
              <a:buChar char="q"/>
            </a:pPr>
            <a:r>
              <a:rPr lang="en-US" dirty="0"/>
              <a:t>Understand the school and adulthood outcomes for students with learning difficulties in mathematics</a:t>
            </a:r>
          </a:p>
          <a:p>
            <a:pPr marL="342900" indent="-342900">
              <a:buFont typeface="Wingdings" charset="2"/>
              <a:buChar char="q"/>
            </a:pPr>
            <a:r>
              <a:rPr lang="en-US" dirty="0"/>
              <a:t>Know how the data-based individualization (DBI) framework can be used to provide timely and effective intensive intervention</a:t>
            </a:r>
          </a:p>
        </p:txBody>
      </p:sp>
    </p:spTree>
    <p:extLst>
      <p:ext uri="{BB962C8B-B14F-4D97-AF65-F5344CB8AC3E}">
        <p14:creationId xmlns:p14="http://schemas.microsoft.com/office/powerpoint/2010/main" val="277532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015" y="228600"/>
            <a:ext cx="7561385" cy="731520"/>
          </a:xfrm>
        </p:spPr>
        <p:txBody>
          <a:bodyPr/>
          <a:lstStyle/>
          <a:p>
            <a:r>
              <a:rPr lang="en-US" dirty="0"/>
              <a:t>Journal Entry</a:t>
            </a:r>
          </a:p>
        </p:txBody>
      </p:sp>
      <p:sp>
        <p:nvSpPr>
          <p:cNvPr id="3" name="Content Placeholder 2"/>
          <p:cNvSpPr>
            <a:spLocks noGrp="1"/>
          </p:cNvSpPr>
          <p:nvPr>
            <p:ph idx="1"/>
          </p:nvPr>
        </p:nvSpPr>
        <p:spPr/>
        <p:txBody>
          <a:bodyPr/>
          <a:lstStyle/>
          <a:p>
            <a:r>
              <a:rPr lang="en-US" dirty="0"/>
              <a:t>Provide a rationale for the need for early intensive intervention by pretending you're trying to convince a district administrator of the need for the DBI process.</a:t>
            </a:r>
          </a:p>
        </p:txBody>
      </p:sp>
      <p:pic>
        <p:nvPicPr>
          <p:cNvPr id="4" name="Picture 3" descr="writing symbol"/>
          <p:cNvPicPr>
            <a:picLocks noChangeAspect="1"/>
          </p:cNvPicPr>
          <p:nvPr/>
        </p:nvPicPr>
        <p:blipFill>
          <a:blip r:embed="rId2"/>
          <a:stretch>
            <a:fillRect/>
          </a:stretch>
        </p:blipFill>
        <p:spPr>
          <a:xfrm>
            <a:off x="228600" y="123302"/>
            <a:ext cx="914400" cy="942115"/>
          </a:xfrm>
          <a:prstGeom prst="rect">
            <a:avLst/>
          </a:prstGeom>
        </p:spPr>
      </p:pic>
    </p:spTree>
    <p:extLst>
      <p:ext uri="{BB962C8B-B14F-4D97-AF65-F5344CB8AC3E}">
        <p14:creationId xmlns:p14="http://schemas.microsoft.com/office/powerpoint/2010/main" val="131890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2</a:t>
            </a:r>
          </a:p>
        </p:txBody>
      </p:sp>
      <p:sp>
        <p:nvSpPr>
          <p:cNvPr id="3" name="Title 2" hidden="1">
            <a:extLst>
              <a:ext uri="{FF2B5EF4-FFF2-40B4-BE49-F238E27FC236}">
                <a16:creationId xmlns:a16="http://schemas.microsoft.com/office/drawing/2014/main" id="{71748443-025C-4581-988B-82F0B1C2EC8E}"/>
              </a:ext>
            </a:extLst>
          </p:cNvPr>
          <p:cNvSpPr>
            <a:spLocks noGrp="1"/>
          </p:cNvSpPr>
          <p:nvPr>
            <p:ph type="title"/>
          </p:nvPr>
        </p:nvSpPr>
        <p:spPr/>
        <p:txBody>
          <a:bodyPr/>
          <a:lstStyle/>
          <a:p>
            <a:r>
              <a:rPr lang="en-US" dirty="0"/>
              <a:t>Slide 35</a:t>
            </a:r>
          </a:p>
        </p:txBody>
      </p:sp>
    </p:spTree>
    <p:extLst>
      <p:ext uri="{BB962C8B-B14F-4D97-AF65-F5344CB8AC3E}">
        <p14:creationId xmlns:p14="http://schemas.microsoft.com/office/powerpoint/2010/main" val="355223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mathematical content do students need to master across kindergarten through eighth grade?</a:t>
            </a:r>
            <a:endParaRPr lang="en-US" dirty="0">
              <a:solidFill>
                <a:srgbClr val="FF9300"/>
              </a:solidFill>
            </a:endParaRP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1, Part 2</a:t>
            </a:r>
          </a:p>
          <a:p>
            <a:endParaRPr lang="en-US" sz="2400" dirty="0"/>
          </a:p>
        </p:txBody>
      </p:sp>
    </p:spTree>
    <p:extLst>
      <p:ext uri="{BB962C8B-B14F-4D97-AF65-F5344CB8AC3E}">
        <p14:creationId xmlns:p14="http://schemas.microsoft.com/office/powerpoint/2010/main" val="1167666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2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The foundational mathematical strands that students need to know across grade levels</a:t>
            </a:r>
          </a:p>
          <a:p>
            <a:pPr marL="457200" indent="-457200">
              <a:buClr>
                <a:srgbClr val="FF9300"/>
              </a:buClr>
              <a:buAutoNum type="arabicPeriod"/>
            </a:pPr>
            <a:r>
              <a:rPr lang="en-US" dirty="0"/>
              <a:t>How these strands should inform the mathematical content within intensive intervention</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150459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4" name="Left Arrow 3" descr="arrow pointing to top of graphic &quot;validated intervention program&quot;"/>
          <p:cNvSpPr/>
          <p:nvPr/>
        </p:nvSpPr>
        <p:spPr>
          <a:xfrm rot="20125545">
            <a:off x="5241648" y="513740"/>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descr="arrow pointing to top of graphic &quot;intervention adaptation&quot;"/>
          <p:cNvSpPr/>
          <p:nvPr/>
        </p:nvSpPr>
        <p:spPr>
          <a:xfrm rot="20125545">
            <a:off x="5241649" y="3614015"/>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a:t>
            </a:r>
            <a:r>
              <a:rPr lang="en-US"/>
              <a:t>with intensity</a:t>
            </a:r>
          </a:p>
        </p:txBody>
      </p:sp>
      <p:sp>
        <p:nvSpPr>
          <p:cNvPr id="7" name="Rectangle 6"/>
          <p:cNvSpPr/>
          <p:nvPr/>
        </p:nvSpPr>
        <p:spPr>
          <a:xfrm>
            <a:off x="228600" y="3949525"/>
            <a:ext cx="2867378" cy="12207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7446E8ED-5A62-4404-AE2E-CE8C1CF39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80" y="960120"/>
            <a:ext cx="2966864" cy="5235572"/>
          </a:xfrm>
          <a:prstGeom prst="rect">
            <a:avLst/>
          </a:prstGeom>
        </p:spPr>
      </p:pic>
    </p:spTree>
    <p:extLst>
      <p:ext uri="{BB962C8B-B14F-4D97-AF65-F5344CB8AC3E}">
        <p14:creationId xmlns:p14="http://schemas.microsoft.com/office/powerpoint/2010/main" val="39875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6" name="Right Arrow 5"/>
          <p:cNvSpPr/>
          <p:nvPr/>
        </p:nvSpPr>
        <p:spPr>
          <a:xfrm rot="3258815">
            <a:off x="-11383" y="3555960"/>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7" name="Right Arrow 6"/>
          <p:cNvSpPr/>
          <p:nvPr/>
        </p:nvSpPr>
        <p:spPr>
          <a:xfrm rot="3277194">
            <a:off x="2933700" y="3552576"/>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 name="Title 1" hidden="1">
            <a:extLst>
              <a:ext uri="{FF2B5EF4-FFF2-40B4-BE49-F238E27FC236}">
                <a16:creationId xmlns:a16="http://schemas.microsoft.com/office/drawing/2014/main" id="{F528FC56-3A4D-4E8E-BF6F-A0417B7A5C4D}"/>
              </a:ext>
            </a:extLst>
          </p:cNvPr>
          <p:cNvSpPr>
            <a:spLocks noGrp="1"/>
          </p:cNvSpPr>
          <p:nvPr>
            <p:ph type="title"/>
          </p:nvPr>
        </p:nvSpPr>
        <p:spPr/>
        <p:txBody>
          <a:bodyPr/>
          <a:lstStyle/>
          <a:p>
            <a:r>
              <a:rPr lang="en-US" dirty="0"/>
              <a:t>Slide 39</a:t>
            </a:r>
          </a:p>
        </p:txBody>
      </p:sp>
      <p:sp>
        <p:nvSpPr>
          <p:cNvPr id="3" name="Content Placeholder 2" hidden="1">
            <a:extLst>
              <a:ext uri="{FF2B5EF4-FFF2-40B4-BE49-F238E27FC236}">
                <a16:creationId xmlns:a16="http://schemas.microsoft.com/office/drawing/2014/main" id="{271DC470-EAA5-4CBB-A816-3CBA062C5316}"/>
              </a:ext>
            </a:extLst>
          </p:cNvPr>
          <p:cNvSpPr>
            <a:spLocks noGrp="1"/>
          </p:cNvSpPr>
          <p:nvPr>
            <p:ph idx="1"/>
          </p:nvPr>
        </p:nvSpPr>
        <p:spPr/>
        <p:txBody>
          <a:bodyPr/>
          <a:lstStyle/>
          <a:p>
            <a:endParaRPr lang="en-US"/>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67488FC6-DAB6-4AB6-8BE2-F4CB9F021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569" y="358933"/>
            <a:ext cx="1766194" cy="3116770"/>
          </a:xfrm>
          <a:prstGeom prst="rect">
            <a:avLst/>
          </a:prstGeom>
        </p:spPr>
      </p:pic>
    </p:spTree>
    <p:extLst>
      <p:ext uri="{BB962C8B-B14F-4D97-AF65-F5344CB8AC3E}">
        <p14:creationId xmlns:p14="http://schemas.microsoft.com/office/powerpoint/2010/main" val="572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sp>
        <p:nvSpPr>
          <p:cNvPr id="2" name="Title 1" hidden="1">
            <a:extLst>
              <a:ext uri="{FF2B5EF4-FFF2-40B4-BE49-F238E27FC236}">
                <a16:creationId xmlns:a16="http://schemas.microsoft.com/office/drawing/2014/main" id="{F75D3436-941A-4B3F-8DEC-E89641CE793C}"/>
              </a:ext>
            </a:extLst>
          </p:cNvPr>
          <p:cNvSpPr>
            <a:spLocks noGrp="1"/>
          </p:cNvSpPr>
          <p:nvPr>
            <p:ph type="title"/>
          </p:nvPr>
        </p:nvSpPr>
        <p:spPr/>
        <p:txBody>
          <a:bodyPr/>
          <a:lstStyle/>
          <a:p>
            <a:r>
              <a:rPr lang="en-US" dirty="0"/>
              <a:t>Slide 4</a:t>
            </a:r>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6D852E6-C59E-4E71-BA22-96B07B6DF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03" y="272954"/>
            <a:ext cx="3190207" cy="5629701"/>
          </a:xfrm>
          <a:prstGeom prst="rect">
            <a:avLst/>
          </a:prstGeom>
        </p:spPr>
      </p:pic>
    </p:spTree>
    <p:extLst>
      <p:ext uri="{BB962C8B-B14F-4D97-AF65-F5344CB8AC3E}">
        <p14:creationId xmlns:p14="http://schemas.microsoft.com/office/powerpoint/2010/main" val="17629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8" name="TextBox 7"/>
          <p:cNvSpPr txBox="1"/>
          <p:nvPr/>
        </p:nvSpPr>
        <p:spPr>
          <a:xfrm>
            <a:off x="285646" y="1749778"/>
            <a:ext cx="2810332" cy="1200329"/>
          </a:xfrm>
          <a:prstGeom prst="rect">
            <a:avLst/>
          </a:prstGeom>
          <a:noFill/>
        </p:spPr>
        <p:txBody>
          <a:bodyPr wrap="square" rtlCol="0">
            <a:spAutoFit/>
          </a:bodyPr>
          <a:lstStyle/>
          <a:p>
            <a:r>
              <a:rPr lang="en-US" dirty="0">
                <a:solidFill>
                  <a:schemeClr val="bg1"/>
                </a:solidFill>
              </a:rPr>
              <a:t>Needs to focus on foundational mathematics necessary across grade levels</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CF5AB620-D594-4742-9870-41DF3DDEF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733" y="881134"/>
            <a:ext cx="2960466" cy="5224282"/>
          </a:xfrm>
          <a:prstGeom prst="rect">
            <a:avLst/>
          </a:prstGeom>
        </p:spPr>
      </p:pic>
    </p:spTree>
    <p:extLst>
      <p:ext uri="{BB962C8B-B14F-4D97-AF65-F5344CB8AC3E}">
        <p14:creationId xmlns:p14="http://schemas.microsoft.com/office/powerpoint/2010/main" val="15960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1700" y="2971800"/>
            <a:ext cx="4800600" cy="2064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ea typeface="Calibri"/>
                <a:cs typeface="Calibri"/>
              </a:rPr>
              <a:t>Fluency</a:t>
            </a:r>
            <a:endParaRPr lang="en-US" sz="5000" dirty="0">
              <a:solidFill>
                <a:schemeClr val="bg1"/>
              </a:solidFill>
            </a:endParaRPr>
          </a:p>
        </p:txBody>
      </p:sp>
      <p:cxnSp>
        <p:nvCxnSpPr>
          <p:cNvPr id="10" name="Straight Arrow Connector 9">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893E27DA-5CE6-4014-893D-7221C57D2324}"/>
              </a:ext>
            </a:extLst>
          </p:cNvPr>
          <p:cNvSpPr>
            <a:spLocks noGrp="1"/>
          </p:cNvSpPr>
          <p:nvPr>
            <p:ph type="title"/>
          </p:nvPr>
        </p:nvSpPr>
        <p:spPr/>
        <p:txBody>
          <a:bodyPr/>
          <a:lstStyle/>
          <a:p>
            <a:r>
              <a:rPr lang="en-US" dirty="0"/>
              <a:t>Slide 41</a:t>
            </a:r>
          </a:p>
        </p:txBody>
      </p:sp>
    </p:spTree>
    <p:extLst>
      <p:ext uri="{BB962C8B-B14F-4D97-AF65-F5344CB8AC3E}">
        <p14:creationId xmlns:p14="http://schemas.microsoft.com/office/powerpoint/2010/main" val="6746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cxnSp>
        <p:nvCxnSpPr>
          <p:cNvPr id="7" name="Straight Arrow Connector 6">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268C85E4-E2F5-4A05-9F60-5271CA549018}"/>
              </a:ext>
            </a:extLst>
          </p:cNvPr>
          <p:cNvSpPr>
            <a:spLocks noGrp="1"/>
          </p:cNvSpPr>
          <p:nvPr>
            <p:ph type="title"/>
          </p:nvPr>
        </p:nvSpPr>
        <p:spPr/>
        <p:txBody>
          <a:bodyPr/>
          <a:lstStyle/>
          <a:p>
            <a:r>
              <a:rPr lang="en-US" dirty="0"/>
              <a:t>Slide 42</a:t>
            </a:r>
          </a:p>
        </p:txBody>
      </p:sp>
    </p:spTree>
    <p:extLst>
      <p:ext uri="{BB962C8B-B14F-4D97-AF65-F5344CB8AC3E}">
        <p14:creationId xmlns:p14="http://schemas.microsoft.com/office/powerpoint/2010/main" val="188086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3039" y="2762955"/>
            <a:ext cx="1500079"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cxnSp>
        <p:nvCxnSpPr>
          <p:cNvPr id="11" name="Straight Arrow Connector 10">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DEBE647E-BF29-44B3-BF11-F23221116F95}"/>
              </a:ext>
            </a:extLst>
          </p:cNvPr>
          <p:cNvSpPr>
            <a:spLocks noGrp="1"/>
          </p:cNvSpPr>
          <p:nvPr>
            <p:ph type="title"/>
          </p:nvPr>
        </p:nvSpPr>
        <p:spPr/>
        <p:txBody>
          <a:bodyPr/>
          <a:lstStyle/>
          <a:p>
            <a:r>
              <a:rPr lang="en-US" dirty="0"/>
              <a:t>Slide 43</a:t>
            </a:r>
          </a:p>
        </p:txBody>
      </p:sp>
    </p:spTree>
    <p:extLst>
      <p:ext uri="{BB962C8B-B14F-4D97-AF65-F5344CB8AC3E}">
        <p14:creationId xmlns:p14="http://schemas.microsoft.com/office/powerpoint/2010/main" val="813794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090904"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346118" y="2762955"/>
            <a:ext cx="1355343"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cxnSp>
        <p:nvCxnSpPr>
          <p:cNvPr id="12" name="Straight Arrow Connector 11">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3A96725D-AC03-4AAA-893A-B04D3E3F2215}"/>
              </a:ext>
            </a:extLst>
          </p:cNvPr>
          <p:cNvSpPr>
            <a:spLocks noGrp="1"/>
          </p:cNvSpPr>
          <p:nvPr>
            <p:ph type="title"/>
          </p:nvPr>
        </p:nvSpPr>
        <p:spPr/>
        <p:txBody>
          <a:bodyPr>
            <a:normAutofit fontScale="90000"/>
          </a:bodyPr>
          <a:lstStyle/>
          <a:p>
            <a:r>
              <a:rPr lang="en-US" dirty="0"/>
              <a:t>Slide 44</a:t>
            </a:r>
            <a:br>
              <a:rPr lang="en-US" dirty="0"/>
            </a:br>
            <a:endParaRPr lang="en-US" dirty="0"/>
          </a:p>
        </p:txBody>
      </p:sp>
    </p:spTree>
    <p:extLst>
      <p:ext uri="{BB962C8B-B14F-4D97-AF65-F5344CB8AC3E}">
        <p14:creationId xmlns:p14="http://schemas.microsoft.com/office/powerpoint/2010/main" val="65693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a:t>
            </a:r>
            <a:r>
              <a:rPr lang="en-US" sz="1400" dirty="0">
                <a:solidFill>
                  <a:schemeClr val="bg1"/>
                </a:solidFill>
                <a:ea typeface="Calibri"/>
                <a:cs typeface="Calibri"/>
              </a:rPr>
              <a:t> and division</a:t>
            </a:r>
            <a:r>
              <a:rPr lang="is-IS" sz="1400" dirty="0">
                <a:solidFill>
                  <a:schemeClr val="bg1"/>
                </a:solidFill>
                <a:ea typeface="Calibri"/>
                <a:cs typeface="Calibri"/>
              </a:rPr>
              <a:t>…</a:t>
            </a:r>
            <a:endParaRPr lang="en-US" sz="1400" dirty="0">
              <a:solidFill>
                <a:schemeClr val="bg1"/>
              </a:solidFill>
            </a:endParaRPr>
          </a:p>
        </p:txBody>
      </p:sp>
      <p:cxnSp>
        <p:nvCxnSpPr>
          <p:cNvPr id="13" name="Straight Arrow Connector 12">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AB57E4BF-7DF4-4E59-A7BA-43015632C8C5}"/>
              </a:ext>
            </a:extLst>
          </p:cNvPr>
          <p:cNvSpPr>
            <a:spLocks noGrp="1"/>
          </p:cNvSpPr>
          <p:nvPr>
            <p:ph type="title"/>
          </p:nvPr>
        </p:nvSpPr>
        <p:spPr/>
        <p:txBody>
          <a:bodyPr/>
          <a:lstStyle/>
          <a:p>
            <a:r>
              <a:rPr lang="en-US" dirty="0"/>
              <a:t>Slide 45</a:t>
            </a:r>
          </a:p>
        </p:txBody>
      </p:sp>
    </p:spTree>
    <p:extLst>
      <p:ext uri="{BB962C8B-B14F-4D97-AF65-F5344CB8AC3E}">
        <p14:creationId xmlns:p14="http://schemas.microsoft.com/office/powerpoint/2010/main" val="3811014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a:t>
            </a:r>
            <a:r>
              <a:rPr lang="en-US" sz="1400" dirty="0">
                <a:solidFill>
                  <a:schemeClr val="bg1"/>
                </a:solidFill>
                <a:ea typeface="Calibri"/>
                <a:cs typeface="Calibri"/>
              </a:rPr>
              <a:t> and division.</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cxnSp>
        <p:nvCxnSpPr>
          <p:cNvPr id="14" name="Straight Arrow Connector 13">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7CCC8D05-14C0-4793-9DCC-42C07E13E155}"/>
              </a:ext>
            </a:extLst>
          </p:cNvPr>
          <p:cNvSpPr>
            <a:spLocks noGrp="1"/>
          </p:cNvSpPr>
          <p:nvPr>
            <p:ph type="title"/>
          </p:nvPr>
        </p:nvSpPr>
        <p:spPr/>
        <p:txBody>
          <a:bodyPr/>
          <a:lstStyle/>
          <a:p>
            <a:r>
              <a:rPr lang="en-US" dirty="0"/>
              <a:t>Slide 46</a:t>
            </a:r>
          </a:p>
        </p:txBody>
      </p:sp>
    </p:spTree>
    <p:extLst>
      <p:ext uri="{BB962C8B-B14F-4D97-AF65-F5344CB8AC3E}">
        <p14:creationId xmlns:p14="http://schemas.microsoft.com/office/powerpoint/2010/main" val="3133837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a:t>
            </a:r>
            <a:r>
              <a:rPr lang="en-US" sz="1400" dirty="0">
                <a:solidFill>
                  <a:schemeClr val="bg1"/>
                </a:solidFill>
                <a:ea typeface="Calibri"/>
                <a:cs typeface="Calibri"/>
              </a:rPr>
              <a:t> and division</a:t>
            </a:r>
            <a:r>
              <a:rPr lang="is-IS" sz="1400" dirty="0">
                <a:solidFill>
                  <a:schemeClr val="bg1"/>
                </a:solidFill>
                <a:ea typeface="Calibri"/>
                <a:cs typeface="Calibri"/>
              </a:rPr>
              <a:t>…</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multi-digit whole numbers using the standard algorithm.</a:t>
            </a:r>
            <a:endParaRPr lang="en-US" sz="1400" dirty="0">
              <a:solidFill>
                <a:schemeClr val="bg1"/>
              </a:solidFill>
            </a:endParaRPr>
          </a:p>
        </p:txBody>
      </p:sp>
      <p:cxnSp>
        <p:nvCxnSpPr>
          <p:cNvPr id="15" name="Straight Arrow Connector 14">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DE11AD76-7E9D-450D-ADAE-789A95E4BEC3}"/>
              </a:ext>
            </a:extLst>
          </p:cNvPr>
          <p:cNvSpPr>
            <a:spLocks noGrp="1"/>
          </p:cNvSpPr>
          <p:nvPr>
            <p:ph type="title"/>
          </p:nvPr>
        </p:nvSpPr>
        <p:spPr/>
        <p:txBody>
          <a:bodyPr/>
          <a:lstStyle/>
          <a:p>
            <a:r>
              <a:rPr lang="en-US" dirty="0"/>
              <a:t>Slide 47</a:t>
            </a:r>
          </a:p>
        </p:txBody>
      </p:sp>
    </p:spTree>
    <p:extLst>
      <p:ext uri="{BB962C8B-B14F-4D97-AF65-F5344CB8AC3E}">
        <p14:creationId xmlns:p14="http://schemas.microsoft.com/office/powerpoint/2010/main" val="898412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 </a:t>
            </a:r>
            <a:r>
              <a:rPr lang="en-US" sz="1400" dirty="0">
                <a:solidFill>
                  <a:schemeClr val="bg1"/>
                </a:solidFill>
                <a:ea typeface="Calibri"/>
                <a:cs typeface="Calibri"/>
              </a:rPr>
              <a:t>and division</a:t>
            </a:r>
            <a:r>
              <a:rPr lang="is-IS" sz="1400" dirty="0">
                <a:solidFill>
                  <a:schemeClr val="bg1"/>
                </a:solidFill>
                <a:ea typeface="Calibri"/>
                <a:cs typeface="Calibri"/>
              </a:rPr>
              <a:t>…</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multi-digit whole numbers using the standard algorithm.</a:t>
            </a:r>
            <a:endParaRPr lang="en-US" sz="1400" dirty="0">
              <a:solidFill>
                <a:schemeClr val="bg1"/>
              </a:solidFill>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subtract, multiply, and divide multi-digit decimals using the standard algorithm.</a:t>
            </a:r>
            <a:endParaRPr lang="en-US" sz="1400" dirty="0">
              <a:solidFill>
                <a:schemeClr val="bg1"/>
              </a:solidFill>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61A5FEC3-A06C-496D-B622-269A90FC936D}"/>
              </a:ext>
            </a:extLst>
          </p:cNvPr>
          <p:cNvSpPr>
            <a:spLocks noGrp="1"/>
          </p:cNvSpPr>
          <p:nvPr>
            <p:ph type="title"/>
          </p:nvPr>
        </p:nvSpPr>
        <p:spPr/>
        <p:txBody>
          <a:bodyPr/>
          <a:lstStyle/>
          <a:p>
            <a:r>
              <a:rPr lang="en-US" dirty="0"/>
              <a:t>Slide 48</a:t>
            </a:r>
          </a:p>
        </p:txBody>
      </p:sp>
    </p:spTree>
    <p:extLst>
      <p:ext uri="{BB962C8B-B14F-4D97-AF65-F5344CB8AC3E}">
        <p14:creationId xmlns:p14="http://schemas.microsoft.com/office/powerpoint/2010/main" val="394616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a:t>
            </a:r>
            <a:r>
              <a:rPr lang="en-US" sz="1400" dirty="0">
                <a:solidFill>
                  <a:schemeClr val="bg1"/>
                </a:solidFill>
                <a:ea typeface="Calibri"/>
                <a:cs typeface="Calibri"/>
              </a:rPr>
              <a:t> and division</a:t>
            </a:r>
            <a:r>
              <a:rPr lang="is-IS" sz="1400" dirty="0">
                <a:solidFill>
                  <a:schemeClr val="bg1"/>
                </a:solidFill>
                <a:ea typeface="Calibri"/>
                <a:cs typeface="Calibri"/>
              </a:rPr>
              <a:t>…</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multi-digit whole numbers using the standard algorithm.</a:t>
            </a:r>
            <a:endParaRPr lang="en-US" sz="1400" dirty="0">
              <a:solidFill>
                <a:schemeClr val="bg1"/>
              </a:solidFill>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subtract, multiply, and divide multi-digit decimals using the standard algorithm.</a:t>
            </a:r>
            <a:endParaRPr lang="en-US" sz="1400" dirty="0">
              <a:solidFill>
                <a:schemeClr val="bg1"/>
              </a:solidFill>
            </a:endParaRPr>
          </a:p>
        </p:txBody>
      </p:sp>
      <p:sp>
        <p:nvSpPr>
          <p:cNvPr id="16" name="Right Arrow 15"/>
          <p:cNvSpPr/>
          <p:nvPr/>
        </p:nvSpPr>
        <p:spPr>
          <a:xfrm rot="3277194">
            <a:off x="3293536" y="998218"/>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cxnSp>
        <p:nvCxnSpPr>
          <p:cNvPr id="17" name="Straight Arrow Connector 16">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E46223D4-1624-46F5-801F-B48B83D83831}"/>
              </a:ext>
            </a:extLst>
          </p:cNvPr>
          <p:cNvSpPr>
            <a:spLocks noGrp="1"/>
          </p:cNvSpPr>
          <p:nvPr>
            <p:ph type="title"/>
          </p:nvPr>
        </p:nvSpPr>
        <p:spPr/>
        <p:txBody>
          <a:bodyPr/>
          <a:lstStyle/>
          <a:p>
            <a:r>
              <a:rPr lang="en-US" dirty="0"/>
              <a:t>Slide 49</a:t>
            </a:r>
          </a:p>
        </p:txBody>
      </p:sp>
    </p:spTree>
    <p:extLst>
      <p:ext uri="{BB962C8B-B14F-4D97-AF65-F5344CB8AC3E}">
        <p14:creationId xmlns:p14="http://schemas.microsoft.com/office/powerpoint/2010/main" val="179504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Why is mathematics intensive intervention important?</a:t>
            </a:r>
          </a:p>
          <a:p>
            <a:pPr>
              <a:buClr>
                <a:srgbClr val="FF9300"/>
              </a:buClr>
            </a:pPr>
            <a:endParaRPr lang="en-US" dirty="0"/>
          </a:p>
          <a:p>
            <a:pPr>
              <a:buClr>
                <a:srgbClr val="FF9300"/>
              </a:buClr>
            </a:pPr>
            <a:r>
              <a:rPr lang="en-US" dirty="0"/>
              <a:t>PART 2: What mathematical content do students need to master across kindergarten through eighth grade?</a:t>
            </a:r>
          </a:p>
          <a:p>
            <a:pPr>
              <a:buClr>
                <a:srgbClr val="FF9300"/>
              </a:buClr>
            </a:pPr>
            <a:endParaRPr lang="en-US" dirty="0"/>
          </a:p>
          <a:p>
            <a:pPr>
              <a:buClr>
                <a:srgbClr val="FF9300"/>
              </a:buClr>
            </a:pPr>
            <a:r>
              <a:rPr lang="en-US" dirty="0"/>
              <a:t>PART 3: How to identify mathematical content for intensive intervention and how to sequence intervention content</a:t>
            </a:r>
          </a:p>
        </p:txBody>
      </p:sp>
    </p:spTree>
    <p:extLst>
      <p:ext uri="{BB962C8B-B14F-4D97-AF65-F5344CB8AC3E}">
        <p14:creationId xmlns:p14="http://schemas.microsoft.com/office/powerpoint/2010/main" val="810044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a:t>
            </a:r>
            <a:r>
              <a:rPr lang="en-US" sz="1400" dirty="0">
                <a:solidFill>
                  <a:schemeClr val="bg1"/>
                </a:solidFill>
                <a:ea typeface="Calibri"/>
                <a:cs typeface="Calibri"/>
              </a:rPr>
              <a:t> and division</a:t>
            </a:r>
            <a:r>
              <a:rPr lang="is-IS" sz="1400" dirty="0">
                <a:solidFill>
                  <a:schemeClr val="bg1"/>
                </a:solidFill>
                <a:ea typeface="Calibri"/>
                <a:cs typeface="Calibri"/>
              </a:rPr>
              <a:t>…</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multi-digit whole numbers using the standard algorithm.</a:t>
            </a:r>
            <a:endParaRPr lang="en-US" sz="1400" dirty="0">
              <a:solidFill>
                <a:schemeClr val="bg1"/>
              </a:solidFill>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subtract, multiply, and divide multi-digit decimals using the standard algorithm.</a:t>
            </a:r>
            <a:endParaRPr lang="en-US" sz="1400" dirty="0">
              <a:solidFill>
                <a:schemeClr val="bg1"/>
              </a:solidFill>
            </a:endParaRPr>
          </a:p>
        </p:txBody>
      </p:sp>
      <p:sp>
        <p:nvSpPr>
          <p:cNvPr id="16" name="Right Arrow 15"/>
          <p:cNvSpPr/>
          <p:nvPr/>
        </p:nvSpPr>
        <p:spPr>
          <a:xfrm rot="3277194">
            <a:off x="3293536" y="998218"/>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17" name="Right Arrow 16"/>
          <p:cNvSpPr/>
          <p:nvPr/>
        </p:nvSpPr>
        <p:spPr>
          <a:xfrm rot="3258815">
            <a:off x="451354" y="98459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cxnSp>
        <p:nvCxnSpPr>
          <p:cNvPr id="18" name="Straight Arrow Connector 1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0DB7C338-D824-4B57-B834-A14D12B31A27}"/>
              </a:ext>
            </a:extLst>
          </p:cNvPr>
          <p:cNvSpPr>
            <a:spLocks noGrp="1"/>
          </p:cNvSpPr>
          <p:nvPr>
            <p:ph type="title"/>
          </p:nvPr>
        </p:nvSpPr>
        <p:spPr/>
        <p:txBody>
          <a:bodyPr/>
          <a:lstStyle/>
          <a:p>
            <a:r>
              <a:rPr lang="en-US" dirty="0"/>
              <a:t>Slide 50</a:t>
            </a:r>
          </a:p>
        </p:txBody>
      </p:sp>
    </p:spTree>
    <p:extLst>
      <p:ext uri="{BB962C8B-B14F-4D97-AF65-F5344CB8AC3E}">
        <p14:creationId xmlns:p14="http://schemas.microsoft.com/office/powerpoint/2010/main" val="2190405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20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5.</a:t>
            </a:r>
            <a:endParaRPr lang="en-US" sz="1400" dirty="0">
              <a:solidFill>
                <a:schemeClr val="bg1"/>
              </a:solidFill>
            </a:endParaRPr>
          </a:p>
        </p:txBody>
      </p:sp>
      <p:sp>
        <p:nvSpPr>
          <p:cNvPr id="7" name="Rectangle 6"/>
          <p:cNvSpPr/>
          <p:nvPr/>
        </p:nvSpPr>
        <p:spPr>
          <a:xfrm>
            <a:off x="1467021" y="2762955"/>
            <a:ext cx="1234440" cy="2673824"/>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bg1"/>
                </a:solidFill>
                <a:ea typeface="Calibri"/>
                <a:cs typeface="Calibri"/>
              </a:rPr>
              <a:t>Add and subtract within 20, demonstrating fluency for addition and subtraction within 10. </a:t>
            </a:r>
            <a:endParaRPr lang="en-US" sz="1400" dirty="0">
              <a:solidFill>
                <a:schemeClr val="bg1"/>
              </a:solidFill>
            </a:endParaRPr>
          </a:p>
        </p:txBody>
      </p:sp>
      <p:sp>
        <p:nvSpPr>
          <p:cNvPr id="11" name="Rectangle 10"/>
          <p:cNvSpPr/>
          <p:nvPr/>
        </p:nvSpPr>
        <p:spPr>
          <a:xfrm>
            <a:off x="2730008"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within 100 using strategies based on place value, properties of operations, and/or relationships.</a:t>
            </a:r>
            <a:endParaRPr lang="en-US" sz="1400" dirty="0">
              <a:solidFill>
                <a:schemeClr val="bg1"/>
              </a:solidFill>
            </a:endParaRPr>
          </a:p>
        </p:txBody>
      </p:sp>
      <p:sp>
        <p:nvSpPr>
          <p:cNvPr id="12" name="Rectangle 11"/>
          <p:cNvSpPr/>
          <p:nvPr/>
        </p:nvSpPr>
        <p:spPr>
          <a:xfrm>
            <a:off x="3992880"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and divide within 100, using strategies such as the relationship between </a:t>
            </a:r>
            <a:r>
              <a:rPr lang="en-US" sz="1300" dirty="0">
                <a:solidFill>
                  <a:schemeClr val="bg1"/>
                </a:solidFill>
                <a:ea typeface="Calibri"/>
                <a:cs typeface="Calibri"/>
              </a:rPr>
              <a:t>multiplication </a:t>
            </a:r>
            <a:r>
              <a:rPr lang="en-US" sz="1400" dirty="0">
                <a:solidFill>
                  <a:schemeClr val="bg1"/>
                </a:solidFill>
                <a:ea typeface="Calibri"/>
                <a:cs typeface="Calibri"/>
              </a:rPr>
              <a:t>and division</a:t>
            </a:r>
            <a:r>
              <a:rPr lang="is-IS" sz="1400" dirty="0">
                <a:solidFill>
                  <a:schemeClr val="bg1"/>
                </a:solidFill>
                <a:ea typeface="Calibri"/>
                <a:cs typeface="Calibri"/>
              </a:rPr>
              <a:t>…</a:t>
            </a:r>
            <a:endParaRPr lang="en-US" sz="1400" dirty="0">
              <a:solidFill>
                <a:schemeClr val="bg1"/>
              </a:solidFill>
            </a:endParaRPr>
          </a:p>
        </p:txBody>
      </p:sp>
      <p:sp>
        <p:nvSpPr>
          <p:cNvPr id="13" name="Rectangle 12"/>
          <p:cNvSpPr/>
          <p:nvPr/>
        </p:nvSpPr>
        <p:spPr>
          <a:xfrm>
            <a:off x="5255752"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and subtract multi-digit whole numbers using the standard algorithm. </a:t>
            </a:r>
            <a:endParaRPr lang="en-US" sz="1400" dirty="0">
              <a:solidFill>
                <a:schemeClr val="bg1"/>
              </a:solidFill>
            </a:endParaRPr>
          </a:p>
        </p:txBody>
      </p:sp>
      <p:sp>
        <p:nvSpPr>
          <p:cNvPr id="14" name="Rectangle 13"/>
          <p:cNvSpPr/>
          <p:nvPr/>
        </p:nvSpPr>
        <p:spPr>
          <a:xfrm>
            <a:off x="6518624"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multiply multi-digit whole numbers using the standard algorithm.</a:t>
            </a:r>
            <a:endParaRPr lang="en-US" sz="1400" dirty="0">
              <a:solidFill>
                <a:schemeClr val="bg1"/>
              </a:solidFill>
            </a:endParaRPr>
          </a:p>
        </p:txBody>
      </p:sp>
      <p:sp>
        <p:nvSpPr>
          <p:cNvPr id="15" name="Rectangle 14"/>
          <p:cNvSpPr/>
          <p:nvPr/>
        </p:nvSpPr>
        <p:spPr>
          <a:xfrm>
            <a:off x="7781496" y="2762955"/>
            <a:ext cx="1234440" cy="2673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Calibri"/>
                <a:cs typeface="Calibri"/>
              </a:rPr>
              <a:t>Fluently add, subtract, multiply, and divide multi-digit decimals using the standard algorithm.</a:t>
            </a:r>
            <a:endParaRPr lang="en-US" sz="1400" dirty="0">
              <a:solidFill>
                <a:schemeClr val="bg1"/>
              </a:solidFill>
            </a:endParaRPr>
          </a:p>
        </p:txBody>
      </p:sp>
      <p:sp>
        <p:nvSpPr>
          <p:cNvPr id="16" name="Right Arrow 15"/>
          <p:cNvSpPr/>
          <p:nvPr/>
        </p:nvSpPr>
        <p:spPr>
          <a:xfrm rot="3277194">
            <a:off x="3293536" y="998218"/>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17" name="Right Arrow 16"/>
          <p:cNvSpPr/>
          <p:nvPr/>
        </p:nvSpPr>
        <p:spPr>
          <a:xfrm rot="3258815">
            <a:off x="451354" y="98459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cxnSp>
        <p:nvCxnSpPr>
          <p:cNvPr id="19" name="Straight Arrow Connector 18">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E6AE72E8-9352-4C15-8034-3A0609575061}"/>
              </a:ext>
            </a:extLst>
          </p:cNvPr>
          <p:cNvSpPr>
            <a:spLocks noGrp="1"/>
          </p:cNvSpPr>
          <p:nvPr>
            <p:ph type="title"/>
          </p:nvPr>
        </p:nvSpPr>
        <p:spPr/>
        <p:txBody>
          <a:bodyPr/>
          <a:lstStyle/>
          <a:p>
            <a:r>
              <a:rPr lang="en-US" dirty="0"/>
              <a:t>Slide 51</a:t>
            </a:r>
          </a:p>
        </p:txBody>
      </p:sp>
      <p:pic>
        <p:nvPicPr>
          <p:cNvPr id="18" name="Picture 1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D1E939F-21D0-4FAF-8BB2-2A38EAC38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900" y="364739"/>
            <a:ext cx="1095397" cy="1933027"/>
          </a:xfrm>
          <a:prstGeom prst="rect">
            <a:avLst/>
          </a:prstGeom>
        </p:spPr>
      </p:pic>
    </p:spTree>
    <p:extLst>
      <p:ext uri="{BB962C8B-B14F-4D97-AF65-F5344CB8AC3E}">
        <p14:creationId xmlns:p14="http://schemas.microsoft.com/office/powerpoint/2010/main" val="1598618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1700" y="2971800"/>
            <a:ext cx="4800600" cy="2064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bg1"/>
                </a:solidFill>
                <a:ea typeface="Calibri"/>
                <a:cs typeface="Calibri"/>
              </a:rPr>
              <a:t>Place Value</a:t>
            </a:r>
            <a:endParaRPr lang="en-US" sz="5000" dirty="0">
              <a:solidFill>
                <a:schemeClr val="bg1"/>
              </a:solidFill>
            </a:endParaRPr>
          </a:p>
        </p:txBody>
      </p:sp>
      <p:cxnSp>
        <p:nvCxnSpPr>
          <p:cNvPr id="10" name="Straight Arrow Connector 9">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2" name="Title 1" hidden="1">
            <a:extLst>
              <a:ext uri="{FF2B5EF4-FFF2-40B4-BE49-F238E27FC236}">
                <a16:creationId xmlns:a16="http://schemas.microsoft.com/office/drawing/2014/main" id="{24E873D0-EB77-4E76-AEF0-5E3138446CC5}"/>
              </a:ext>
            </a:extLst>
          </p:cNvPr>
          <p:cNvSpPr>
            <a:spLocks noGrp="1"/>
          </p:cNvSpPr>
          <p:nvPr>
            <p:ph type="title"/>
          </p:nvPr>
        </p:nvSpPr>
        <p:spPr/>
        <p:txBody>
          <a:bodyPr/>
          <a:lstStyle/>
          <a:p>
            <a:r>
              <a:rPr lang="en-US" dirty="0"/>
              <a:t>Slide 52</a:t>
            </a:r>
          </a:p>
        </p:txBody>
      </p:sp>
    </p:spTree>
    <p:extLst>
      <p:ext uri="{BB962C8B-B14F-4D97-AF65-F5344CB8AC3E}">
        <p14:creationId xmlns:p14="http://schemas.microsoft.com/office/powerpoint/2010/main" val="19972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r>
              <a:rPr lang="mr-IN" sz="1200" dirty="0">
                <a:solidFill>
                  <a:srgbClr val="FFFFFF"/>
                </a:solidFill>
                <a:latin typeface="+mj-lt"/>
                <a:ea typeface="Lucida Grande"/>
                <a:cs typeface="Lucida Grande"/>
              </a:rPr>
              <a:t>…</a:t>
            </a:r>
            <a:endParaRPr lang="en-US" sz="1200" dirty="0">
              <a:solidFill>
                <a:srgbClr val="FFFFFF"/>
              </a:solidFill>
              <a:latin typeface="+mj-lt"/>
            </a:endParaRPr>
          </a:p>
        </p:txBody>
      </p:sp>
      <p:cxnSp>
        <p:nvCxnSpPr>
          <p:cNvPr id="7" name="Straight Arrow Connector 6">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89487912-FA12-4EB3-AA1E-B9C88364FCAF}"/>
              </a:ext>
            </a:extLst>
          </p:cNvPr>
          <p:cNvSpPr>
            <a:spLocks noGrp="1"/>
          </p:cNvSpPr>
          <p:nvPr>
            <p:ph type="title"/>
          </p:nvPr>
        </p:nvSpPr>
        <p:spPr/>
        <p:txBody>
          <a:bodyPr/>
          <a:lstStyle/>
          <a:p>
            <a:r>
              <a:rPr lang="en-US" dirty="0"/>
              <a:t>Slide 53</a:t>
            </a:r>
          </a:p>
        </p:txBody>
      </p:sp>
    </p:spTree>
    <p:extLst>
      <p:ext uri="{BB962C8B-B14F-4D97-AF65-F5344CB8AC3E}">
        <p14:creationId xmlns:p14="http://schemas.microsoft.com/office/powerpoint/2010/main" val="997435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1560" y="2762955"/>
            <a:ext cx="1325880" cy="26738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two digits of a two-digit number represent amounts of tens and ones. </a:t>
            </a:r>
            <a:endParaRPr lang="en-US" sz="1200" dirty="0">
              <a:solidFill>
                <a:srgbClr val="FFFFFF"/>
              </a:solidFill>
              <a:latin typeface="+mj-lt"/>
            </a:endParaRPr>
          </a:p>
        </p:txBody>
      </p:sp>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endParaRPr lang="en-US" sz="1200" dirty="0">
              <a:solidFill>
                <a:srgbClr val="FFFFFF"/>
              </a:solidFill>
              <a:latin typeface="+mj-lt"/>
            </a:endParaRPr>
          </a:p>
        </p:txBody>
      </p:sp>
      <p:cxnSp>
        <p:nvCxnSpPr>
          <p:cNvPr id="7" name="Straight Arrow Connector 6">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97406A1D-C2C5-4B1B-8A25-F331BC216EC7}"/>
              </a:ext>
            </a:extLst>
          </p:cNvPr>
          <p:cNvSpPr>
            <a:spLocks noGrp="1"/>
          </p:cNvSpPr>
          <p:nvPr>
            <p:ph type="title"/>
          </p:nvPr>
        </p:nvSpPr>
        <p:spPr/>
        <p:txBody>
          <a:bodyPr/>
          <a:lstStyle/>
          <a:p>
            <a:r>
              <a:rPr lang="en-US" dirty="0"/>
              <a:t>Slide 54</a:t>
            </a:r>
          </a:p>
        </p:txBody>
      </p:sp>
    </p:spTree>
    <p:extLst>
      <p:ext uri="{BB962C8B-B14F-4D97-AF65-F5344CB8AC3E}">
        <p14:creationId xmlns:p14="http://schemas.microsoft.com/office/powerpoint/2010/main" val="2222613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1560" y="2762955"/>
            <a:ext cx="1325880" cy="26738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two digits of a two-digit number represent amounts of tens and ones. </a:t>
            </a:r>
            <a:endParaRPr lang="en-US" sz="1200" dirty="0">
              <a:solidFill>
                <a:srgbClr val="FFFFFF"/>
              </a:solidFill>
              <a:latin typeface="+mj-lt"/>
            </a:endParaRPr>
          </a:p>
        </p:txBody>
      </p:sp>
      <p:sp>
        <p:nvSpPr>
          <p:cNvPr id="11" name="Rectangle 10"/>
          <p:cNvSpPr/>
          <p:nvPr/>
        </p:nvSpPr>
        <p:spPr>
          <a:xfrm>
            <a:off x="3157297"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three digits of a three-digit number represent amounts of hundreds, tens, and ones.</a:t>
            </a:r>
            <a:endParaRPr lang="en-US" sz="1200" dirty="0">
              <a:solidFill>
                <a:srgbClr val="FFFFFF"/>
              </a:solidFill>
              <a:latin typeface="+mj-lt"/>
            </a:endParaRPr>
          </a:p>
        </p:txBody>
      </p:sp>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r>
              <a:rPr lang="mr-IN" sz="1200" dirty="0">
                <a:solidFill>
                  <a:srgbClr val="FFFFFF"/>
                </a:solidFill>
                <a:latin typeface="+mj-lt"/>
                <a:ea typeface="Lucida Grande"/>
                <a:cs typeface="Lucida Grande"/>
              </a:rPr>
              <a:t>…</a:t>
            </a:r>
            <a:endParaRPr lang="en-US" sz="1200" dirty="0">
              <a:solidFill>
                <a:srgbClr val="FFFFFF"/>
              </a:solidFill>
              <a:latin typeface="+mj-lt"/>
            </a:endParaRPr>
          </a:p>
        </p:txBody>
      </p:sp>
      <p:cxnSp>
        <p:nvCxnSpPr>
          <p:cNvPr id="12" name="Straight Arrow Connector 11">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CBF095B0-9DE3-4F1D-8B3B-EE9CAA8BB8DE}"/>
              </a:ext>
            </a:extLst>
          </p:cNvPr>
          <p:cNvSpPr>
            <a:spLocks noGrp="1"/>
          </p:cNvSpPr>
          <p:nvPr>
            <p:ph type="title"/>
          </p:nvPr>
        </p:nvSpPr>
        <p:spPr/>
        <p:txBody>
          <a:bodyPr/>
          <a:lstStyle/>
          <a:p>
            <a:r>
              <a:rPr lang="en-US" dirty="0"/>
              <a:t>Slide 55</a:t>
            </a:r>
          </a:p>
        </p:txBody>
      </p:sp>
    </p:spTree>
    <p:extLst>
      <p:ext uri="{BB962C8B-B14F-4D97-AF65-F5344CB8AC3E}">
        <p14:creationId xmlns:p14="http://schemas.microsoft.com/office/powerpoint/2010/main" val="2664011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1560" y="2762955"/>
            <a:ext cx="1325880" cy="26738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two digits of a two-digit number represent amounts of tens and ones. </a:t>
            </a:r>
            <a:endParaRPr lang="en-US" sz="1200" dirty="0">
              <a:solidFill>
                <a:srgbClr val="FFFFFF"/>
              </a:solidFill>
              <a:latin typeface="+mj-lt"/>
            </a:endParaRPr>
          </a:p>
        </p:txBody>
      </p:sp>
      <p:sp>
        <p:nvSpPr>
          <p:cNvPr id="11" name="Rectangle 10"/>
          <p:cNvSpPr/>
          <p:nvPr/>
        </p:nvSpPr>
        <p:spPr>
          <a:xfrm>
            <a:off x="3157297"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three digits of a three-digit number represent amounts of hundreds, tens, and ones.</a:t>
            </a:r>
            <a:endParaRPr lang="en-US" sz="1200" dirty="0">
              <a:solidFill>
                <a:srgbClr val="FFFFFF"/>
              </a:solidFill>
              <a:latin typeface="+mj-lt"/>
            </a:endParaRPr>
          </a:p>
        </p:txBody>
      </p:sp>
      <p:sp>
        <p:nvSpPr>
          <p:cNvPr id="12" name="Rectangle 11"/>
          <p:cNvSpPr/>
          <p:nvPr/>
        </p:nvSpPr>
        <p:spPr>
          <a:xfrm>
            <a:off x="4606119"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Use place value understanding to round whole numbers to the nearest 10 or 100.</a:t>
            </a:r>
            <a:endParaRPr lang="en-US" sz="1200" dirty="0">
              <a:solidFill>
                <a:srgbClr val="FFFFFF"/>
              </a:solidFill>
              <a:latin typeface="+mj-lt"/>
            </a:endParaRPr>
          </a:p>
        </p:txBody>
      </p:sp>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r>
              <a:rPr lang="mr-IN" sz="1200" dirty="0">
                <a:solidFill>
                  <a:srgbClr val="FFFFFF"/>
                </a:solidFill>
                <a:latin typeface="+mj-lt"/>
                <a:ea typeface="Lucida Grande"/>
                <a:cs typeface="Lucida Grande"/>
              </a:rPr>
              <a:t>…</a:t>
            </a:r>
            <a:endParaRPr lang="en-US" sz="1200" dirty="0">
              <a:solidFill>
                <a:srgbClr val="FFFFFF"/>
              </a:solidFill>
              <a:latin typeface="+mj-lt"/>
            </a:endParaRPr>
          </a:p>
        </p:txBody>
      </p:sp>
      <p:cxnSp>
        <p:nvCxnSpPr>
          <p:cNvPr id="13" name="Straight Arrow Connector 12">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B8A6698B-00AA-430E-A36E-F75F4EBB4E46}"/>
              </a:ext>
            </a:extLst>
          </p:cNvPr>
          <p:cNvSpPr>
            <a:spLocks noGrp="1"/>
          </p:cNvSpPr>
          <p:nvPr>
            <p:ph type="title"/>
          </p:nvPr>
        </p:nvSpPr>
        <p:spPr/>
        <p:txBody>
          <a:bodyPr/>
          <a:lstStyle/>
          <a:p>
            <a:r>
              <a:rPr lang="en-US" dirty="0"/>
              <a:t>Slide 56</a:t>
            </a:r>
          </a:p>
        </p:txBody>
      </p:sp>
    </p:spTree>
    <p:extLst>
      <p:ext uri="{BB962C8B-B14F-4D97-AF65-F5344CB8AC3E}">
        <p14:creationId xmlns:p14="http://schemas.microsoft.com/office/powerpoint/2010/main" val="984294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1560" y="2762955"/>
            <a:ext cx="1325880" cy="26738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two digits of a two-digit number represent amounts of tens and ones. </a:t>
            </a:r>
            <a:endParaRPr lang="en-US" sz="1200" dirty="0">
              <a:solidFill>
                <a:srgbClr val="FFFFFF"/>
              </a:solidFill>
              <a:latin typeface="+mj-lt"/>
            </a:endParaRPr>
          </a:p>
        </p:txBody>
      </p:sp>
      <p:sp>
        <p:nvSpPr>
          <p:cNvPr id="11" name="Rectangle 10"/>
          <p:cNvSpPr/>
          <p:nvPr/>
        </p:nvSpPr>
        <p:spPr>
          <a:xfrm>
            <a:off x="3157297"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three digits of a three-digit number represent amounts of hundreds, tens, and ones.</a:t>
            </a:r>
            <a:endParaRPr lang="en-US" sz="1200" dirty="0">
              <a:solidFill>
                <a:srgbClr val="FFFFFF"/>
              </a:solidFill>
              <a:latin typeface="+mj-lt"/>
            </a:endParaRPr>
          </a:p>
        </p:txBody>
      </p:sp>
      <p:sp>
        <p:nvSpPr>
          <p:cNvPr id="12" name="Rectangle 11"/>
          <p:cNvSpPr/>
          <p:nvPr/>
        </p:nvSpPr>
        <p:spPr>
          <a:xfrm>
            <a:off x="4606119"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Use place value understanding to round whole numbers to the nearest 10 or 100.</a:t>
            </a:r>
            <a:endParaRPr lang="en-US" sz="1200" dirty="0">
              <a:solidFill>
                <a:srgbClr val="FFFFFF"/>
              </a:solidFill>
              <a:latin typeface="+mj-lt"/>
            </a:endParaRPr>
          </a:p>
        </p:txBody>
      </p:sp>
      <p:sp>
        <p:nvSpPr>
          <p:cNvPr id="13" name="Rectangle 12"/>
          <p:cNvSpPr/>
          <p:nvPr/>
        </p:nvSpPr>
        <p:spPr>
          <a:xfrm>
            <a:off x="6054941"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Recognize that in a multi-digit number, a digit in one place represents ten times what it represents in the place to its right…</a:t>
            </a:r>
            <a:endParaRPr lang="en-US" sz="1200" dirty="0">
              <a:solidFill>
                <a:srgbClr val="FFFFFF"/>
              </a:solidFill>
              <a:latin typeface="+mj-lt"/>
            </a:endParaRPr>
          </a:p>
        </p:txBody>
      </p:sp>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r>
              <a:rPr lang="mr-IN" sz="1200" dirty="0">
                <a:solidFill>
                  <a:srgbClr val="FFFFFF"/>
                </a:solidFill>
                <a:latin typeface="+mj-lt"/>
                <a:ea typeface="Lucida Grande"/>
                <a:cs typeface="Lucida Grande"/>
              </a:rPr>
              <a:t>…</a:t>
            </a:r>
            <a:endParaRPr lang="en-US" sz="1200" dirty="0">
              <a:solidFill>
                <a:srgbClr val="FFFFFF"/>
              </a:solidFill>
              <a:latin typeface="+mj-lt"/>
            </a:endParaRPr>
          </a:p>
        </p:txBody>
      </p:sp>
      <p:cxnSp>
        <p:nvCxnSpPr>
          <p:cNvPr id="14" name="Straight Arrow Connector 13">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342D1DB2-DC81-4C0A-A716-B55E39CCC1B1}"/>
              </a:ext>
            </a:extLst>
          </p:cNvPr>
          <p:cNvSpPr>
            <a:spLocks noGrp="1"/>
          </p:cNvSpPr>
          <p:nvPr>
            <p:ph type="title"/>
          </p:nvPr>
        </p:nvSpPr>
        <p:spPr/>
        <p:txBody>
          <a:bodyPr/>
          <a:lstStyle/>
          <a:p>
            <a:r>
              <a:rPr lang="en-US" dirty="0"/>
              <a:t>Slide 57</a:t>
            </a:r>
          </a:p>
        </p:txBody>
      </p:sp>
    </p:spTree>
    <p:extLst>
      <p:ext uri="{BB962C8B-B14F-4D97-AF65-F5344CB8AC3E}">
        <p14:creationId xmlns:p14="http://schemas.microsoft.com/office/powerpoint/2010/main" val="3203129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1560" y="2762955"/>
            <a:ext cx="1325880" cy="26738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two digits of a two-digit number represent amounts of tens and ones. </a:t>
            </a:r>
            <a:endParaRPr lang="en-US" sz="1200" dirty="0">
              <a:solidFill>
                <a:srgbClr val="FFFFFF"/>
              </a:solidFill>
              <a:latin typeface="+mj-lt"/>
            </a:endParaRPr>
          </a:p>
        </p:txBody>
      </p:sp>
      <p:sp>
        <p:nvSpPr>
          <p:cNvPr id="11" name="Rectangle 10"/>
          <p:cNvSpPr/>
          <p:nvPr/>
        </p:nvSpPr>
        <p:spPr>
          <a:xfrm>
            <a:off x="3157297"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Understand that the three digits of a three-digit number represent amounts of hundreds, tens, and ones.</a:t>
            </a:r>
            <a:endParaRPr lang="en-US" sz="1200" dirty="0">
              <a:solidFill>
                <a:srgbClr val="FFFFFF"/>
              </a:solidFill>
              <a:latin typeface="+mj-lt"/>
            </a:endParaRPr>
          </a:p>
        </p:txBody>
      </p:sp>
      <p:sp>
        <p:nvSpPr>
          <p:cNvPr id="12" name="Rectangle 11"/>
          <p:cNvSpPr/>
          <p:nvPr/>
        </p:nvSpPr>
        <p:spPr>
          <a:xfrm>
            <a:off x="4606119"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Use place value understanding to round whole numbers to the nearest 10 or 100.</a:t>
            </a:r>
            <a:endParaRPr lang="en-US" sz="1200" dirty="0">
              <a:solidFill>
                <a:srgbClr val="FFFFFF"/>
              </a:solidFill>
              <a:latin typeface="+mj-lt"/>
            </a:endParaRPr>
          </a:p>
        </p:txBody>
      </p:sp>
      <p:sp>
        <p:nvSpPr>
          <p:cNvPr id="13" name="Rectangle 12"/>
          <p:cNvSpPr/>
          <p:nvPr/>
        </p:nvSpPr>
        <p:spPr>
          <a:xfrm>
            <a:off x="6054941"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Recognize that in a multi-digit number, a digit in one place represents ten times what it represents in the place to its right…</a:t>
            </a:r>
            <a:endParaRPr lang="en-US" sz="1200" dirty="0">
              <a:solidFill>
                <a:srgbClr val="FFFFFF"/>
              </a:solidFill>
              <a:latin typeface="+mj-lt"/>
            </a:endParaRPr>
          </a:p>
        </p:txBody>
      </p:sp>
      <p:sp>
        <p:nvSpPr>
          <p:cNvPr id="14" name="Rectangle 13"/>
          <p:cNvSpPr/>
          <p:nvPr/>
        </p:nvSpPr>
        <p:spPr>
          <a:xfrm>
            <a:off x="7501719"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Recognize that in a multi-digit number, a digit in one place represents 10 times as much as it represents in the place to its right and 1/10 of what it represents in the place to its left.</a:t>
            </a:r>
            <a:endParaRPr lang="en-US" sz="1200" dirty="0">
              <a:solidFill>
                <a:srgbClr val="FFFFFF"/>
              </a:solidFill>
              <a:latin typeface="+mj-lt"/>
            </a:endParaRPr>
          </a:p>
        </p:txBody>
      </p:sp>
      <p:sp>
        <p:nvSpPr>
          <p:cNvPr id="15" name="Rectangle 14"/>
          <p:cNvSpPr/>
          <p:nvPr/>
        </p:nvSpPr>
        <p:spPr>
          <a:xfrm>
            <a:off x="304800" y="2762955"/>
            <a:ext cx="1325880" cy="2673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mj-lt"/>
                <a:ea typeface="Lucida Grande"/>
                <a:cs typeface="Lucida Grande"/>
              </a:rPr>
              <a:t>Compose and decompose numbers from 11 to 19 into ten ones and some further ones</a:t>
            </a:r>
            <a:r>
              <a:rPr lang="mr-IN" sz="1200" dirty="0">
                <a:solidFill>
                  <a:srgbClr val="FFFFFF"/>
                </a:solidFill>
                <a:latin typeface="+mj-lt"/>
                <a:ea typeface="Lucida Grande"/>
                <a:cs typeface="Lucida Grande"/>
              </a:rPr>
              <a:t>…</a:t>
            </a:r>
            <a:endParaRPr lang="en-US" sz="1200" dirty="0">
              <a:solidFill>
                <a:srgbClr val="FFFFFF"/>
              </a:solidFill>
              <a:latin typeface="+mj-lt"/>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EDB5CBA3-1445-4B6E-A0AA-22E773C5271E}"/>
              </a:ext>
            </a:extLst>
          </p:cNvPr>
          <p:cNvSpPr>
            <a:spLocks noGrp="1"/>
          </p:cNvSpPr>
          <p:nvPr>
            <p:ph type="title"/>
          </p:nvPr>
        </p:nvSpPr>
        <p:spPr/>
        <p:txBody>
          <a:bodyPr/>
          <a:lstStyle/>
          <a:p>
            <a:r>
              <a:rPr lang="en-US" dirty="0"/>
              <a:t>Slide 58</a:t>
            </a:r>
          </a:p>
        </p:txBody>
      </p:sp>
    </p:spTree>
    <p:extLst>
      <p:ext uri="{BB962C8B-B14F-4D97-AF65-F5344CB8AC3E}">
        <p14:creationId xmlns:p14="http://schemas.microsoft.com/office/powerpoint/2010/main" val="190810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819BBB5-C7CC-4C1E-A187-9D1F2BB698AF}"/>
              </a:ext>
            </a:extLst>
          </p:cNvPr>
          <p:cNvSpPr>
            <a:spLocks noGrp="1"/>
          </p:cNvSpPr>
          <p:nvPr>
            <p:ph type="title"/>
          </p:nvPr>
        </p:nvSpPr>
        <p:spPr/>
        <p:txBody>
          <a:bodyPr/>
          <a:lstStyle/>
          <a:p>
            <a:r>
              <a:rPr lang="en-US" dirty="0"/>
              <a:t>Slide 59</a:t>
            </a:r>
          </a:p>
        </p:txBody>
      </p:sp>
      <p:sp>
        <p:nvSpPr>
          <p:cNvPr id="3" name="Content Placeholder 2"/>
          <p:cNvSpPr>
            <a:spLocks noGrp="1"/>
          </p:cNvSpPr>
          <p:nvPr>
            <p:ph idx="1"/>
          </p:nvPr>
        </p:nvSpPr>
        <p:spPr/>
        <p:txBody>
          <a:bodyPr/>
          <a:lstStyle/>
          <a:p>
            <a:r>
              <a:rPr lang="en-US" dirty="0"/>
              <a:t>Place the operations content in order from easier skills to more difficult skills.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#2</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18561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r>
              <a:rPr lang="en-US" dirty="0"/>
              <a:t>PART 1: Why is mathematics intensive intervention important?</a:t>
            </a:r>
          </a:p>
          <a:p>
            <a:endParaRPr lang="en-US" dirty="0"/>
          </a:p>
          <a:p>
            <a:endParaRPr lang="en-US" dirty="0"/>
          </a:p>
        </p:txBody>
      </p:sp>
      <p:sp>
        <p:nvSpPr>
          <p:cNvPr id="4" name="Content Placeholder 2"/>
          <p:cNvSpPr txBox="1">
            <a:spLocks/>
          </p:cNvSpPr>
          <p:nvPr/>
        </p:nvSpPr>
        <p:spPr>
          <a:xfrm>
            <a:off x="993936" y="1692613"/>
            <a:ext cx="7823494" cy="4208186"/>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Look at NAEP data for students with disabilities</a:t>
            </a:r>
          </a:p>
          <a:p>
            <a:endParaRPr lang="en-US" dirty="0"/>
          </a:p>
          <a:p>
            <a:r>
              <a:rPr lang="en-US" dirty="0"/>
              <a:t>Provide a rationale for the need for early intensive intervention</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1584157"/>
            <a:ext cx="765336" cy="731520"/>
          </a:xfrm>
          <a:prstGeom prst="rect">
            <a:avLst/>
          </a:prstGeom>
        </p:spPr>
      </p:pic>
      <p:pic>
        <p:nvPicPr>
          <p:cNvPr id="9" name="Picture 8" descr="writing icon"/>
          <p:cNvPicPr>
            <a:picLocks noChangeAspect="1"/>
          </p:cNvPicPr>
          <p:nvPr/>
        </p:nvPicPr>
        <p:blipFill>
          <a:blip r:embed="rId3"/>
          <a:stretch>
            <a:fillRect/>
          </a:stretch>
        </p:blipFill>
        <p:spPr>
          <a:xfrm>
            <a:off x="256268" y="2790873"/>
            <a:ext cx="710000" cy="731520"/>
          </a:xfrm>
          <a:prstGeom prst="rect">
            <a:avLst/>
          </a:prstGeom>
        </p:spPr>
      </p:pic>
    </p:spTree>
    <p:extLst>
      <p:ext uri="{BB962C8B-B14F-4D97-AF65-F5344CB8AC3E}">
        <p14:creationId xmlns:p14="http://schemas.microsoft.com/office/powerpoint/2010/main" val="195243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7052" y="1749778"/>
            <a:ext cx="1100320"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Apply properties of operations as strategies to add and subtract.</a:t>
            </a:r>
            <a:endParaRPr lang="en-US" sz="1100" dirty="0">
              <a:solidFill>
                <a:srgbClr val="FFFFFF"/>
              </a:solidFill>
              <a:latin typeface="+mj-lt"/>
            </a:endParaRPr>
          </a:p>
        </p:txBody>
      </p:sp>
      <p:sp>
        <p:nvSpPr>
          <p:cNvPr id="20" name="Rectangle 19"/>
          <p:cNvSpPr/>
          <p:nvPr/>
        </p:nvSpPr>
        <p:spPr>
          <a:xfrm>
            <a:off x="1421381"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Explain why addition and subtraction strategies work, using place value and the properties of operations.</a:t>
            </a:r>
            <a:endParaRPr lang="en-US" sz="1100" dirty="0">
              <a:solidFill>
                <a:srgbClr val="FFFFFF"/>
              </a:solidFill>
              <a:latin typeface="+mj-lt"/>
            </a:endParaRPr>
          </a:p>
        </p:txBody>
      </p:sp>
      <p:sp>
        <p:nvSpPr>
          <p:cNvPr id="21" name="Rectangle 20"/>
          <p:cNvSpPr/>
          <p:nvPr/>
        </p:nvSpPr>
        <p:spPr>
          <a:xfrm>
            <a:off x="2491876"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Apply properties of operations as strategies to multiply and divide.</a:t>
            </a:r>
            <a:endParaRPr lang="en-US" sz="1100" dirty="0">
              <a:solidFill>
                <a:srgbClr val="FFFFFF"/>
              </a:solidFill>
              <a:latin typeface="+mj-lt"/>
            </a:endParaRPr>
          </a:p>
        </p:txBody>
      </p:sp>
      <p:sp>
        <p:nvSpPr>
          <p:cNvPr id="22" name="Rectangle 21"/>
          <p:cNvSpPr/>
          <p:nvPr/>
        </p:nvSpPr>
        <p:spPr>
          <a:xfrm>
            <a:off x="3557983"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Find whole number quotients and remainders with up to four-digit dividends and one-digit divisors, using strategies based on place value, the properties of operations, and/or the relationship between multiplication and division.</a:t>
            </a:r>
            <a:endParaRPr lang="en-US" sz="1100" dirty="0">
              <a:solidFill>
                <a:srgbClr val="FFFFFF"/>
              </a:solidFill>
              <a:latin typeface="+mj-lt"/>
            </a:endParaRPr>
          </a:p>
        </p:txBody>
      </p:sp>
      <p:sp>
        <p:nvSpPr>
          <p:cNvPr id="23" name="Rectangle 22"/>
          <p:cNvSpPr/>
          <p:nvPr/>
        </p:nvSpPr>
        <p:spPr>
          <a:xfrm>
            <a:off x="4624393"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Add, subtract, multiply, and divide decimals to hundredths, using concrete models or drawings and strategies based on place value, properties of operations, and/or the relationship between addition and subtraction.</a:t>
            </a:r>
          </a:p>
        </p:txBody>
      </p:sp>
      <p:sp>
        <p:nvSpPr>
          <p:cNvPr id="24" name="Rectangle 23"/>
          <p:cNvSpPr/>
          <p:nvPr/>
        </p:nvSpPr>
        <p:spPr>
          <a:xfrm>
            <a:off x="5690803"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Apply the properties of operations to generate equivalent expressions.</a:t>
            </a:r>
          </a:p>
        </p:txBody>
      </p:sp>
      <p:sp>
        <p:nvSpPr>
          <p:cNvPr id="25" name="Rectangle 24"/>
          <p:cNvSpPr/>
          <p:nvPr/>
        </p:nvSpPr>
        <p:spPr>
          <a:xfrm>
            <a:off x="6757213"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Apply properties of operations as strategies to add, subtract, factor, and expand linear expressions with rational coefficients.</a:t>
            </a:r>
          </a:p>
        </p:txBody>
      </p:sp>
      <p:sp>
        <p:nvSpPr>
          <p:cNvPr id="26" name="Rectangle 25"/>
          <p:cNvSpPr/>
          <p:nvPr/>
        </p:nvSpPr>
        <p:spPr>
          <a:xfrm>
            <a:off x="7823623"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linear equations with rational number coefficients, including equations whose solutions require expanding expressions using the distributive property and collecting like terms.</a:t>
            </a:r>
          </a:p>
        </p:txBody>
      </p:sp>
      <p:cxnSp>
        <p:nvCxnSpPr>
          <p:cNvPr id="16" name="Straight Arrow Connector 15">
            <a:extLst>
              <a:ext uri="{C183D7F6-B498-43B3-948B-1728B52AA6E4}">
                <adec:decorative xmlns:adec="http://schemas.microsoft.com/office/drawing/2017/decorative" val="1"/>
              </a:ext>
            </a:extLst>
          </p:cNvPr>
          <p:cNvCxnSpPr/>
          <p:nvPr/>
        </p:nvCxnSpPr>
        <p:spPr>
          <a:xfrm>
            <a:off x="228600"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18"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#2</a:t>
            </a:r>
          </a:p>
        </p:txBody>
      </p:sp>
      <p:pic>
        <p:nvPicPr>
          <p:cNvPr id="19" name="Picture 18"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
        <p:nvSpPr>
          <p:cNvPr id="2" name="Title 1" hidden="1">
            <a:extLst>
              <a:ext uri="{FF2B5EF4-FFF2-40B4-BE49-F238E27FC236}">
                <a16:creationId xmlns:a16="http://schemas.microsoft.com/office/drawing/2014/main" id="{DBEEF5E2-1534-4C63-9709-3C4FB14FCE94}"/>
              </a:ext>
            </a:extLst>
          </p:cNvPr>
          <p:cNvSpPr>
            <a:spLocks noGrp="1"/>
          </p:cNvSpPr>
          <p:nvPr>
            <p:ph type="title"/>
          </p:nvPr>
        </p:nvSpPr>
        <p:spPr/>
        <p:txBody>
          <a:bodyPr/>
          <a:lstStyle/>
          <a:p>
            <a:r>
              <a:rPr lang="en-US" dirty="0"/>
              <a:t>Slide 60</a:t>
            </a:r>
          </a:p>
        </p:txBody>
      </p:sp>
    </p:spTree>
    <p:extLst>
      <p:ext uri="{BB962C8B-B14F-4D97-AF65-F5344CB8AC3E}">
        <p14:creationId xmlns:p14="http://schemas.microsoft.com/office/powerpoint/2010/main" val="3246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9A74478-6571-4B60-8715-BBDE372F4D84}"/>
              </a:ext>
            </a:extLst>
          </p:cNvPr>
          <p:cNvSpPr>
            <a:spLocks noGrp="1"/>
          </p:cNvSpPr>
          <p:nvPr>
            <p:ph type="title"/>
          </p:nvPr>
        </p:nvSpPr>
        <p:spPr/>
        <p:txBody>
          <a:bodyPr/>
          <a:lstStyle/>
          <a:p>
            <a:r>
              <a:rPr lang="en-US" dirty="0"/>
              <a:t>Slide 61</a:t>
            </a:r>
          </a:p>
        </p:txBody>
      </p:sp>
      <p:sp>
        <p:nvSpPr>
          <p:cNvPr id="3" name="Content Placeholder 2"/>
          <p:cNvSpPr>
            <a:spLocks noGrp="1"/>
          </p:cNvSpPr>
          <p:nvPr>
            <p:ph idx="1"/>
          </p:nvPr>
        </p:nvSpPr>
        <p:spPr/>
        <p:txBody>
          <a:bodyPr/>
          <a:lstStyle/>
          <a:p>
            <a:r>
              <a:rPr lang="en-US" dirty="0"/>
              <a:t>Place the problem solving content in order from easier skills to more difficulty skills.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#3</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2147615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0073" y="1749778"/>
            <a:ext cx="1100320"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Solve addition and subtraction word problems, and add and subtract within 10.</a:t>
            </a:r>
            <a:endParaRPr lang="en-US" sz="1100" dirty="0">
              <a:solidFill>
                <a:srgbClr val="FFFFFF"/>
              </a:solidFill>
              <a:latin typeface="+mj-lt"/>
            </a:endParaRPr>
          </a:p>
        </p:txBody>
      </p:sp>
      <p:sp>
        <p:nvSpPr>
          <p:cNvPr id="20" name="Rectangle 19"/>
          <p:cNvSpPr/>
          <p:nvPr/>
        </p:nvSpPr>
        <p:spPr>
          <a:xfrm>
            <a:off x="933372"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Solve word problems that call for addition of three whole numbers whose sum is less than or equal to 20.</a:t>
            </a:r>
            <a:endParaRPr lang="en-US" sz="1100" dirty="0">
              <a:solidFill>
                <a:srgbClr val="FFFFFF"/>
              </a:solidFill>
              <a:latin typeface="+mj-lt"/>
            </a:endParaRPr>
          </a:p>
        </p:txBody>
      </p:sp>
      <p:sp>
        <p:nvSpPr>
          <p:cNvPr id="21" name="Rectangle 20"/>
          <p:cNvSpPr/>
          <p:nvPr/>
        </p:nvSpPr>
        <p:spPr>
          <a:xfrm>
            <a:off x="199947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addition and subtraction within 100 to solve one- and two-step word problems.</a:t>
            </a:r>
            <a:endParaRPr lang="en-US" sz="1100" dirty="0">
              <a:solidFill>
                <a:srgbClr val="FFFFFF"/>
              </a:solidFill>
              <a:latin typeface="+mj-lt"/>
            </a:endParaRPr>
          </a:p>
        </p:txBody>
      </p:sp>
      <p:sp>
        <p:nvSpPr>
          <p:cNvPr id="22" name="Rectangle 21"/>
          <p:cNvSpPr/>
          <p:nvPr/>
        </p:nvSpPr>
        <p:spPr>
          <a:xfrm>
            <a:off x="307238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multiplication and division within 100 to solve word problems…</a:t>
            </a:r>
            <a:endParaRPr lang="en-US" sz="1100" dirty="0">
              <a:solidFill>
                <a:srgbClr val="FFFFFF"/>
              </a:solidFill>
              <a:latin typeface="+mj-lt"/>
            </a:endParaRPr>
          </a:p>
        </p:txBody>
      </p:sp>
      <p:sp>
        <p:nvSpPr>
          <p:cNvPr id="23" name="Rectangle 22"/>
          <p:cNvSpPr/>
          <p:nvPr/>
        </p:nvSpPr>
        <p:spPr>
          <a:xfrm>
            <a:off x="413879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multi-step word problems posed with whole numbers and having whole-number answers using the four operations.</a:t>
            </a:r>
          </a:p>
        </p:txBody>
      </p:sp>
      <p:sp>
        <p:nvSpPr>
          <p:cNvPr id="24" name="Rectangle 23"/>
          <p:cNvSpPr/>
          <p:nvPr/>
        </p:nvSpPr>
        <p:spPr>
          <a:xfrm>
            <a:off x="520520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word problems involving addition and subtraction of fractions referring to the same whole, including cases of unlike denominators</a:t>
            </a:r>
          </a:p>
        </p:txBody>
      </p:sp>
      <p:sp>
        <p:nvSpPr>
          <p:cNvPr id="25" name="Rectangle 24"/>
          <p:cNvSpPr/>
          <p:nvPr/>
        </p:nvSpPr>
        <p:spPr>
          <a:xfrm>
            <a:off x="6281864"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Interpret and compute quotients of fractions, and solve word problems involving division of fractions by fractions.</a:t>
            </a:r>
          </a:p>
        </p:txBody>
      </p:sp>
      <p:sp>
        <p:nvSpPr>
          <p:cNvPr id="26" name="Rectangle 25"/>
          <p:cNvSpPr/>
          <p:nvPr/>
        </p:nvSpPr>
        <p:spPr>
          <a:xfrm>
            <a:off x="7335353"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real-world and mathematical problems involving the four operations with rational numbers.</a:t>
            </a:r>
          </a:p>
        </p:txBody>
      </p:sp>
      <p:sp>
        <p:nvSpPr>
          <p:cNvPr id="18"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#3</a:t>
            </a:r>
          </a:p>
        </p:txBody>
      </p:sp>
      <p:pic>
        <p:nvPicPr>
          <p:cNvPr id="19" name="Picture 18"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
        <p:nvSpPr>
          <p:cNvPr id="14" name="Rectangle 13"/>
          <p:cNvSpPr/>
          <p:nvPr/>
        </p:nvSpPr>
        <p:spPr>
          <a:xfrm>
            <a:off x="8388842"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real-world and mathematical problems leading to two linear equations in two variables.</a:t>
            </a:r>
          </a:p>
        </p:txBody>
      </p:sp>
      <p:cxnSp>
        <p:nvCxnSpPr>
          <p:cNvPr id="16" name="Straight Arrow Connector 15">
            <a:extLst>
              <a:ext uri="{C183D7F6-B498-43B3-948B-1728B52AA6E4}">
                <adec:decorative xmlns:adec="http://schemas.microsoft.com/office/drawing/2017/decorative" val="1"/>
              </a:ext>
            </a:extLst>
          </p:cNvPr>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 name="Title 1" hidden="1">
            <a:extLst>
              <a:ext uri="{FF2B5EF4-FFF2-40B4-BE49-F238E27FC236}">
                <a16:creationId xmlns:a16="http://schemas.microsoft.com/office/drawing/2014/main" id="{E5770588-254F-4EDA-8FEA-D384F5CFA389}"/>
              </a:ext>
            </a:extLst>
          </p:cNvPr>
          <p:cNvSpPr>
            <a:spLocks noGrp="1"/>
          </p:cNvSpPr>
          <p:nvPr>
            <p:ph type="title"/>
          </p:nvPr>
        </p:nvSpPr>
        <p:spPr/>
        <p:txBody>
          <a:bodyPr/>
          <a:lstStyle/>
          <a:p>
            <a:r>
              <a:rPr lang="en-US" dirty="0"/>
              <a:t>Slide 62</a:t>
            </a:r>
          </a:p>
        </p:txBody>
      </p:sp>
    </p:spTree>
    <p:extLst>
      <p:ext uri="{BB962C8B-B14F-4D97-AF65-F5344CB8AC3E}">
        <p14:creationId xmlns:p14="http://schemas.microsoft.com/office/powerpoint/2010/main" val="37863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6"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0073" y="1749778"/>
            <a:ext cx="1100320"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Solve addition and subtraction word problems, and add and subtract within 10…</a:t>
            </a:r>
            <a:endParaRPr lang="en-US" sz="1100" dirty="0">
              <a:solidFill>
                <a:srgbClr val="FFFFFF"/>
              </a:solidFill>
              <a:latin typeface="+mj-lt"/>
            </a:endParaRPr>
          </a:p>
        </p:txBody>
      </p:sp>
      <p:sp>
        <p:nvSpPr>
          <p:cNvPr id="20" name="Rectangle 19"/>
          <p:cNvSpPr/>
          <p:nvPr/>
        </p:nvSpPr>
        <p:spPr>
          <a:xfrm>
            <a:off x="933372"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Solve word problems that call for addition of three whole numbers whose sum is less than or equal to 20…</a:t>
            </a:r>
            <a:endParaRPr lang="en-US" sz="1100" dirty="0">
              <a:solidFill>
                <a:srgbClr val="FFFFFF"/>
              </a:solidFill>
              <a:latin typeface="+mj-lt"/>
            </a:endParaRPr>
          </a:p>
        </p:txBody>
      </p:sp>
      <p:sp>
        <p:nvSpPr>
          <p:cNvPr id="21" name="Rectangle 20"/>
          <p:cNvSpPr/>
          <p:nvPr/>
        </p:nvSpPr>
        <p:spPr>
          <a:xfrm>
            <a:off x="199947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addition and subtraction within 100 to solve one- and two-step word problems…</a:t>
            </a:r>
            <a:endParaRPr lang="en-US" sz="1100" dirty="0">
              <a:solidFill>
                <a:srgbClr val="FFFFFF"/>
              </a:solidFill>
              <a:latin typeface="+mj-lt"/>
            </a:endParaRPr>
          </a:p>
        </p:txBody>
      </p:sp>
      <p:sp>
        <p:nvSpPr>
          <p:cNvPr id="22" name="Rectangle 21"/>
          <p:cNvSpPr/>
          <p:nvPr/>
        </p:nvSpPr>
        <p:spPr>
          <a:xfrm>
            <a:off x="307238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multiplication and division within 100 to solve word problems…</a:t>
            </a:r>
            <a:endParaRPr lang="en-US" sz="1100" dirty="0">
              <a:solidFill>
                <a:srgbClr val="FFFFFF"/>
              </a:solidFill>
              <a:latin typeface="+mj-lt"/>
            </a:endParaRPr>
          </a:p>
        </p:txBody>
      </p:sp>
      <p:sp>
        <p:nvSpPr>
          <p:cNvPr id="23" name="Rectangle 22"/>
          <p:cNvSpPr/>
          <p:nvPr/>
        </p:nvSpPr>
        <p:spPr>
          <a:xfrm>
            <a:off x="413879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multi-step word problems posed with whole numbers and having whole-number answers using the four operations…</a:t>
            </a:r>
          </a:p>
        </p:txBody>
      </p:sp>
      <p:sp>
        <p:nvSpPr>
          <p:cNvPr id="24" name="Rectangle 23"/>
          <p:cNvSpPr/>
          <p:nvPr/>
        </p:nvSpPr>
        <p:spPr>
          <a:xfrm>
            <a:off x="520520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word problems involving addition and subtraction of fractions referring to the same whole, including cases of unlike denominators…</a:t>
            </a:r>
          </a:p>
        </p:txBody>
      </p:sp>
      <p:sp>
        <p:nvSpPr>
          <p:cNvPr id="25" name="Rectangle 24"/>
          <p:cNvSpPr/>
          <p:nvPr/>
        </p:nvSpPr>
        <p:spPr>
          <a:xfrm>
            <a:off x="6281864"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Interpret and compute quotients of fractions, and solve word problems involving division of fractions by fractions…</a:t>
            </a:r>
          </a:p>
        </p:txBody>
      </p:sp>
      <p:sp>
        <p:nvSpPr>
          <p:cNvPr id="26" name="Rectangle 25"/>
          <p:cNvSpPr/>
          <p:nvPr/>
        </p:nvSpPr>
        <p:spPr>
          <a:xfrm>
            <a:off x="7335353"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real-world and mathematical problems involving the four operations with rational numbers.</a:t>
            </a:r>
          </a:p>
        </p:txBody>
      </p:sp>
      <p:sp>
        <p:nvSpPr>
          <p:cNvPr id="14" name="Rectangle 13"/>
          <p:cNvSpPr/>
          <p:nvPr/>
        </p:nvSpPr>
        <p:spPr>
          <a:xfrm>
            <a:off x="8388842"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real-world and mathematical problems leading to two linear equations in two variables.</a:t>
            </a:r>
          </a:p>
        </p:txBody>
      </p:sp>
      <p:cxnSp>
        <p:nvCxnSpPr>
          <p:cNvPr id="16" name="Straight Arrow Connector 15">
            <a:extLst>
              <a:ext uri="{C183D7F6-B498-43B3-948B-1728B52AA6E4}">
                <adec:decorative xmlns:adec="http://schemas.microsoft.com/office/drawing/2017/decorative" val="1"/>
              </a:ext>
            </a:extLst>
          </p:cNvPr>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17" name="Right Arrow 16"/>
          <p:cNvSpPr/>
          <p:nvPr/>
        </p:nvSpPr>
        <p:spPr>
          <a:xfrm rot="3277194">
            <a:off x="2151907" y="861084"/>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8" name="Right Arrow 27"/>
          <p:cNvSpPr/>
          <p:nvPr/>
        </p:nvSpPr>
        <p:spPr>
          <a:xfrm rot="3258815">
            <a:off x="-180584" y="85428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2" name="Title 1" hidden="1">
            <a:extLst>
              <a:ext uri="{FF2B5EF4-FFF2-40B4-BE49-F238E27FC236}">
                <a16:creationId xmlns:a16="http://schemas.microsoft.com/office/drawing/2014/main" id="{267B8732-D42D-4691-8ECA-F67D4B2B2606}"/>
              </a:ext>
            </a:extLst>
          </p:cNvPr>
          <p:cNvSpPr>
            <a:spLocks noGrp="1"/>
          </p:cNvSpPr>
          <p:nvPr>
            <p:ph type="title"/>
          </p:nvPr>
        </p:nvSpPr>
        <p:spPr/>
        <p:txBody>
          <a:bodyPr/>
          <a:lstStyle/>
          <a:p>
            <a:r>
              <a:rPr lang="en-US" dirty="0"/>
              <a:t>Slide 63</a:t>
            </a:r>
          </a:p>
        </p:txBody>
      </p:sp>
    </p:spTree>
    <p:extLst>
      <p:ext uri="{BB962C8B-B14F-4D97-AF65-F5344CB8AC3E}">
        <p14:creationId xmlns:p14="http://schemas.microsoft.com/office/powerpoint/2010/main" val="2743067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8" name="TextBox 7"/>
          <p:cNvSpPr txBox="1"/>
          <p:nvPr/>
        </p:nvSpPr>
        <p:spPr>
          <a:xfrm>
            <a:off x="285646" y="1749778"/>
            <a:ext cx="2810332" cy="1200329"/>
          </a:xfrm>
          <a:prstGeom prst="rect">
            <a:avLst/>
          </a:prstGeom>
          <a:noFill/>
        </p:spPr>
        <p:txBody>
          <a:bodyPr wrap="square" rtlCol="0">
            <a:spAutoFit/>
          </a:bodyPr>
          <a:lstStyle/>
          <a:p>
            <a:r>
              <a:rPr lang="en-US" dirty="0">
                <a:solidFill>
                  <a:schemeClr val="bg1"/>
                </a:solidFill>
              </a:rPr>
              <a:t>Needs to focus on </a:t>
            </a:r>
            <a:r>
              <a:rPr lang="en-US" b="1" dirty="0">
                <a:solidFill>
                  <a:schemeClr val="bg1"/>
                </a:solidFill>
              </a:rPr>
              <a:t>foundational mathematics </a:t>
            </a:r>
            <a:r>
              <a:rPr lang="en-US" dirty="0">
                <a:solidFill>
                  <a:schemeClr val="bg1"/>
                </a:solidFill>
              </a:rPr>
              <a:t>necessary across grade levels</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6E4B1FA-A72B-4EAC-B070-7D4D45479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055" y="1057650"/>
            <a:ext cx="2712969" cy="4787528"/>
          </a:xfrm>
          <a:prstGeom prst="rect">
            <a:avLst/>
          </a:prstGeom>
        </p:spPr>
      </p:pic>
    </p:spTree>
    <p:extLst>
      <p:ext uri="{BB962C8B-B14F-4D97-AF65-F5344CB8AC3E}">
        <p14:creationId xmlns:p14="http://schemas.microsoft.com/office/powerpoint/2010/main" val="1641430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9947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addition and subtraction within 100 to solve one- and two-step word problems…</a:t>
            </a:r>
            <a:endParaRPr lang="en-US" sz="1100" dirty="0">
              <a:solidFill>
                <a:srgbClr val="FFFFFF"/>
              </a:solidFill>
              <a:latin typeface="+mj-lt"/>
            </a:endParaRPr>
          </a:p>
        </p:txBody>
      </p:sp>
      <p:sp>
        <p:nvSpPr>
          <p:cNvPr id="22" name="Rectangle 21"/>
          <p:cNvSpPr/>
          <p:nvPr/>
        </p:nvSpPr>
        <p:spPr>
          <a:xfrm>
            <a:off x="307238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multiplication and division within 100 to solve word problems…</a:t>
            </a:r>
            <a:endParaRPr lang="en-US" sz="1100" dirty="0">
              <a:solidFill>
                <a:srgbClr val="FFFFFF"/>
              </a:solidFill>
              <a:latin typeface="+mj-lt"/>
            </a:endParaRPr>
          </a:p>
        </p:txBody>
      </p:sp>
      <p:sp>
        <p:nvSpPr>
          <p:cNvPr id="23" name="Rectangle 22"/>
          <p:cNvSpPr/>
          <p:nvPr/>
        </p:nvSpPr>
        <p:spPr>
          <a:xfrm>
            <a:off x="4138799"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multi-step word problems posed with whole numbers and having whole-number answers using the four operations…</a:t>
            </a:r>
          </a:p>
        </p:txBody>
      </p:sp>
      <p:cxnSp>
        <p:nvCxnSpPr>
          <p:cNvPr id="16" name="Straight Arrow Connector 15">
            <a:extLst>
              <a:ext uri="{C183D7F6-B498-43B3-948B-1728B52AA6E4}">
                <adec:decorative xmlns:adec="http://schemas.microsoft.com/office/drawing/2017/decorative" val="1"/>
              </a:ext>
            </a:extLst>
          </p:cNvPr>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17" name="Right Arrow 16"/>
          <p:cNvSpPr/>
          <p:nvPr/>
        </p:nvSpPr>
        <p:spPr>
          <a:xfrm rot="3277194">
            <a:off x="2151907" y="861084"/>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8" name="Right Arrow 27"/>
          <p:cNvSpPr/>
          <p:nvPr/>
        </p:nvSpPr>
        <p:spPr>
          <a:xfrm rot="3258815">
            <a:off x="-180584" y="85428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2" name="Title 1" hidden="1">
            <a:extLst>
              <a:ext uri="{FF2B5EF4-FFF2-40B4-BE49-F238E27FC236}">
                <a16:creationId xmlns:a16="http://schemas.microsoft.com/office/drawing/2014/main" id="{E9E16784-9D7B-410A-9648-2159007BADD3}"/>
              </a:ext>
            </a:extLst>
          </p:cNvPr>
          <p:cNvSpPr>
            <a:spLocks noGrp="1"/>
          </p:cNvSpPr>
          <p:nvPr>
            <p:ph type="title"/>
          </p:nvPr>
        </p:nvSpPr>
        <p:spPr/>
        <p:txBody>
          <a:bodyPr/>
          <a:lstStyle/>
          <a:p>
            <a:r>
              <a:rPr lang="en-US" dirty="0"/>
              <a:t>Slide 65</a:t>
            </a:r>
          </a:p>
        </p:txBody>
      </p:sp>
    </p:spTree>
    <p:extLst>
      <p:ext uri="{BB962C8B-B14F-4D97-AF65-F5344CB8AC3E}">
        <p14:creationId xmlns:p14="http://schemas.microsoft.com/office/powerpoint/2010/main" val="417237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69469"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Find whole number quotients and remainders with up to four-digit dividends and one-digit divisors, using strategies based on place value, the properties of operations, and/or the relationship between multiplication and division.</a:t>
            </a:r>
            <a:endParaRPr lang="en-US" sz="1100" dirty="0">
              <a:solidFill>
                <a:srgbClr val="FFFFFF"/>
              </a:solidFill>
              <a:latin typeface="+mj-lt"/>
            </a:endParaRPr>
          </a:p>
        </p:txBody>
      </p:sp>
      <p:sp>
        <p:nvSpPr>
          <p:cNvPr id="15" name="Rectangle 14"/>
          <p:cNvSpPr/>
          <p:nvPr/>
        </p:nvSpPr>
        <p:spPr>
          <a:xfrm>
            <a:off x="2010750" y="1753190"/>
            <a:ext cx="1050770" cy="3672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add and subtract within 100 using strategies based on place value, properties of operations, and/or relationships.</a:t>
            </a:r>
            <a:endParaRPr lang="en-US" sz="1100" dirty="0">
              <a:solidFill>
                <a:schemeClr val="bg1"/>
              </a:solidFill>
            </a:endParaRPr>
          </a:p>
        </p:txBody>
      </p:sp>
      <p:sp>
        <p:nvSpPr>
          <p:cNvPr id="21" name="Rectangle 20"/>
          <p:cNvSpPr/>
          <p:nvPr/>
        </p:nvSpPr>
        <p:spPr>
          <a:xfrm>
            <a:off x="1164100"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addition and subtraction within 100 to solve one- and two-step word problems…</a:t>
            </a:r>
            <a:endParaRPr lang="en-US" sz="1100" dirty="0">
              <a:solidFill>
                <a:srgbClr val="FFFFFF"/>
              </a:solidFill>
              <a:latin typeface="+mj-lt"/>
            </a:endParaRPr>
          </a:p>
        </p:txBody>
      </p:sp>
      <p:sp>
        <p:nvSpPr>
          <p:cNvPr id="22" name="Rectangle 21"/>
          <p:cNvSpPr/>
          <p:nvPr/>
        </p:nvSpPr>
        <p:spPr>
          <a:xfrm>
            <a:off x="4566111" y="1753190"/>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Use multiplication and division within 100 to solve word problems…</a:t>
            </a:r>
            <a:endParaRPr lang="en-US" sz="1100" dirty="0">
              <a:solidFill>
                <a:srgbClr val="FFFFFF"/>
              </a:solidFill>
              <a:latin typeface="+mj-lt"/>
            </a:endParaRPr>
          </a:p>
        </p:txBody>
      </p:sp>
      <p:sp>
        <p:nvSpPr>
          <p:cNvPr id="23" name="Rectangle 22"/>
          <p:cNvSpPr/>
          <p:nvPr/>
        </p:nvSpPr>
        <p:spPr>
          <a:xfrm>
            <a:off x="7952126" y="174977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rPr>
              <a:t>Solve multi-step word problems posed with whole numbers and having whole-number answers using the four operations…</a:t>
            </a:r>
          </a:p>
        </p:txBody>
      </p:sp>
      <p:sp>
        <p:nvSpPr>
          <p:cNvPr id="9" name="Rectangle 8"/>
          <p:cNvSpPr/>
          <p:nvPr/>
        </p:nvSpPr>
        <p:spPr>
          <a:xfrm>
            <a:off x="3039546"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Apply properties of operations as strategies to multiply and divide….</a:t>
            </a:r>
            <a:endParaRPr lang="en-US" sz="1100" dirty="0">
              <a:solidFill>
                <a:srgbClr val="FFFFFF"/>
              </a:solidFill>
              <a:latin typeface="+mj-lt"/>
            </a:endParaRPr>
          </a:p>
        </p:txBody>
      </p:sp>
      <p:sp>
        <p:nvSpPr>
          <p:cNvPr id="11" name="Rectangle 10"/>
          <p:cNvSpPr/>
          <p:nvPr/>
        </p:nvSpPr>
        <p:spPr>
          <a:xfrm>
            <a:off x="91595" y="174977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Explain why addition and subtraction strategies work, using place value and the properties of operations.</a:t>
            </a:r>
            <a:endParaRPr lang="en-US" sz="1100" dirty="0">
              <a:solidFill>
                <a:srgbClr val="FFFFFF"/>
              </a:solidFill>
              <a:latin typeface="+mj-lt"/>
            </a:endParaRPr>
          </a:p>
        </p:txBody>
      </p:sp>
      <p:sp>
        <p:nvSpPr>
          <p:cNvPr id="12" name="Rectangle 11"/>
          <p:cNvSpPr/>
          <p:nvPr/>
        </p:nvSpPr>
        <p:spPr>
          <a:xfrm>
            <a:off x="627606" y="1753190"/>
            <a:ext cx="1037101" cy="3676276"/>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solidFill>
                  <a:srgbClr val="FFFFFF"/>
                </a:solidFill>
                <a:latin typeface="+mj-lt"/>
                <a:ea typeface="Lucida Grande"/>
                <a:cs typeface="Lucida Grande"/>
              </a:rPr>
              <a:t>Understand that the two digits of a two-digit number represent amounts of tens and ones. </a:t>
            </a:r>
            <a:endParaRPr lang="en-US" sz="1100" dirty="0">
              <a:solidFill>
                <a:srgbClr val="FFFFFF"/>
              </a:solidFill>
              <a:latin typeface="+mj-lt"/>
            </a:endParaRPr>
          </a:p>
        </p:txBody>
      </p:sp>
      <p:sp>
        <p:nvSpPr>
          <p:cNvPr id="13" name="Rectangle 12"/>
          <p:cNvSpPr/>
          <p:nvPr/>
        </p:nvSpPr>
        <p:spPr>
          <a:xfrm>
            <a:off x="5945136" y="1753190"/>
            <a:ext cx="1032982" cy="3672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latin typeface="+mj-lt"/>
                <a:ea typeface="Lucida Grande"/>
                <a:cs typeface="Lucida Grande"/>
              </a:rPr>
              <a:t>Understand that the three digits of a three-digit number represent amounts of hundreds, tens, and ones.</a:t>
            </a:r>
            <a:endParaRPr lang="en-US" sz="1100" dirty="0">
              <a:solidFill>
                <a:srgbClr val="FFFFFF"/>
              </a:solidFill>
              <a:latin typeface="+mj-lt"/>
            </a:endParaRPr>
          </a:p>
        </p:txBody>
      </p: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8" name="Right Arrow 27"/>
          <p:cNvSpPr/>
          <p:nvPr/>
        </p:nvSpPr>
        <p:spPr>
          <a:xfrm rot="3258815">
            <a:off x="-1015963" y="854286"/>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18" name="Rectangle 17"/>
          <p:cNvSpPr/>
          <p:nvPr/>
        </p:nvSpPr>
        <p:spPr>
          <a:xfrm>
            <a:off x="3969311" y="1749778"/>
            <a:ext cx="1040438" cy="3676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multiply and divide within 100, using strategies such as the relationship between multiplication and division</a:t>
            </a:r>
            <a:r>
              <a:rPr lang="is-IS" sz="1100" dirty="0">
                <a:solidFill>
                  <a:schemeClr val="bg1"/>
                </a:solidFill>
                <a:ea typeface="Calibri"/>
                <a:cs typeface="Calibri"/>
              </a:rPr>
              <a:t>…</a:t>
            </a:r>
            <a:endParaRPr lang="en-US" sz="1100" dirty="0">
              <a:solidFill>
                <a:schemeClr val="bg1"/>
              </a:solidFill>
            </a:endParaRPr>
          </a:p>
        </p:txBody>
      </p:sp>
      <p:sp>
        <p:nvSpPr>
          <p:cNvPr id="19" name="Rectangle 18"/>
          <p:cNvSpPr/>
          <p:nvPr/>
        </p:nvSpPr>
        <p:spPr>
          <a:xfrm>
            <a:off x="5492941" y="1749778"/>
            <a:ext cx="1032982" cy="3683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add and subtract multi-digit whole numbers using the standard algorithm. </a:t>
            </a:r>
            <a:endParaRPr lang="en-US" sz="1100" dirty="0">
              <a:solidFill>
                <a:schemeClr val="bg1"/>
              </a:solidFill>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83199" y="1753190"/>
            <a:ext cx="1008326" cy="3679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ea typeface="Calibri"/>
                <a:cs typeface="Calibri"/>
              </a:rPr>
              <a:t>Fluently multiply multi-digit whole numbers using the standard algorithm.</a:t>
            </a:r>
            <a:endParaRPr lang="en-US" sz="1100" dirty="0">
              <a:solidFill>
                <a:schemeClr val="bg1"/>
              </a:solidFill>
            </a:endParaRPr>
          </a:p>
        </p:txBody>
      </p:sp>
      <p:sp>
        <p:nvSpPr>
          <p:cNvPr id="17" name="Right Arrow 16"/>
          <p:cNvSpPr/>
          <p:nvPr/>
        </p:nvSpPr>
        <p:spPr>
          <a:xfrm rot="3277194">
            <a:off x="5988915" y="964756"/>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 name="Title 1" hidden="1">
            <a:extLst>
              <a:ext uri="{FF2B5EF4-FFF2-40B4-BE49-F238E27FC236}">
                <a16:creationId xmlns:a16="http://schemas.microsoft.com/office/drawing/2014/main" id="{F6CB2DE5-16CB-4040-8222-D9136EC75527}"/>
              </a:ext>
            </a:extLst>
          </p:cNvPr>
          <p:cNvSpPr>
            <a:spLocks noGrp="1"/>
          </p:cNvSpPr>
          <p:nvPr>
            <p:ph type="title"/>
          </p:nvPr>
        </p:nvSpPr>
        <p:spPr/>
        <p:txBody>
          <a:bodyPr/>
          <a:lstStyle/>
          <a:p>
            <a:r>
              <a:rPr lang="en-US" dirty="0"/>
              <a:t>Slide 66</a:t>
            </a:r>
          </a:p>
        </p:txBody>
      </p:sp>
    </p:spTree>
    <p:extLst>
      <p:ext uri="{BB962C8B-B14F-4D97-AF65-F5344CB8AC3E}">
        <p14:creationId xmlns:p14="http://schemas.microsoft.com/office/powerpoint/2010/main" val="7029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p:tgtEl>
                                          <p:spTgt spid="20"/>
                                        </p:tgtEl>
                                        <p:attrNameLst>
                                          <p:attrName>ppt_y</p:attrName>
                                        </p:attrNameLst>
                                      </p:cBhvr>
                                      <p:tavLst>
                                        <p:tav tm="0">
                                          <p:val>
                                            <p:strVal val="#ppt_y+#ppt_h*1.125000"/>
                                          </p:val>
                                        </p:tav>
                                        <p:tav tm="100000">
                                          <p:val>
                                            <p:strVal val="#ppt_y"/>
                                          </p:val>
                                        </p:tav>
                                      </p:tavLst>
                                    </p:anim>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9" grpId="0" animBg="1"/>
      <p:bldP spid="11" grpId="0" animBg="1"/>
      <p:bldP spid="12" grpId="0" animBg="1"/>
      <p:bldP spid="13" grpId="0" animBg="1"/>
      <p:bldP spid="18" grpId="0" animBg="1"/>
      <p:bldP spid="19"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Reading</a:t>
            </a:r>
          </a:p>
        </p:txBody>
      </p:sp>
      <p:sp>
        <p:nvSpPr>
          <p:cNvPr id="4" name="Slide Number Placeholder 3"/>
          <p:cNvSpPr>
            <a:spLocks noGrp="1"/>
          </p:cNvSpPr>
          <p:nvPr>
            <p:ph type="sldNum" sz="quarter" idx="12"/>
          </p:nvPr>
        </p:nvSpPr>
        <p:spPr/>
        <p:txBody>
          <a:bodyPr/>
          <a:lstStyle/>
          <a:p>
            <a:fld id="{569CA132-ADD6-4B72-B5E1-B86F7979C603}" type="slidenum">
              <a:rPr lang="en-US" smtClean="0"/>
              <a:t>67</a:t>
            </a:fld>
            <a:endParaRPr lang="en-US"/>
          </a:p>
        </p:txBody>
      </p:sp>
      <p:sp>
        <p:nvSpPr>
          <p:cNvPr id="6" name="Content Placeholder 2"/>
          <p:cNvSpPr txBox="1">
            <a:spLocks/>
          </p:cNvSpPr>
          <p:nvPr/>
        </p:nvSpPr>
        <p:spPr>
          <a:xfrm>
            <a:off x="1306285" y="1202714"/>
            <a:ext cx="4245699"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Powell, S. R., Fuchs, L. S., &amp; Fuchs. D. (2013). Reaching the mountaintop: Addressing the Common Core Standards in mathematics for students with mathematics difficulties. </a:t>
            </a:r>
            <a:r>
              <a:rPr lang="en-US" i="1" dirty="0"/>
              <a:t>Learning Disabilities Research and Practice, 28</a:t>
            </a:r>
            <a:r>
              <a:rPr lang="en-US" dirty="0"/>
              <a:t>,</a:t>
            </a:r>
            <a:r>
              <a:rPr lang="en-US" i="1" dirty="0"/>
              <a:t> </a:t>
            </a:r>
            <a:r>
              <a:rPr lang="en-US" dirty="0"/>
              <a:t>38–48. doi:10.1111/ldrp.12001</a:t>
            </a:r>
          </a:p>
        </p:txBody>
      </p:sp>
      <p:pic>
        <p:nvPicPr>
          <p:cNvPr id="9" name="Picture 8" descr="open book icon"/>
          <p:cNvPicPr>
            <a:picLocks/>
          </p:cNvPicPr>
          <p:nvPr/>
        </p:nvPicPr>
        <p:blipFill rotWithShape="1">
          <a:blip r:embed="rId3" cstate="hqprint">
            <a:extLst>
              <a:ext uri="{BEBA8EAE-BF5A-486C-A8C5-ECC9F3942E4B}">
                <a14:imgProps xmlns:a14="http://schemas.microsoft.com/office/drawing/2010/main">
                  <a14:imgLayer r:embed="rId4">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pic>
        <p:nvPicPr>
          <p:cNvPr id="3" name="Picture 2" descr="Reaching the mountaintop: Addressing the Common Core Standards in mathematics for students with mathematics difficulties process graphic"/>
          <p:cNvPicPr>
            <a:picLocks noChangeAspect="1"/>
          </p:cNvPicPr>
          <p:nvPr/>
        </p:nvPicPr>
        <p:blipFill>
          <a:blip r:embed="rId5"/>
          <a:stretch>
            <a:fillRect/>
          </a:stretch>
        </p:blipFill>
        <p:spPr>
          <a:xfrm>
            <a:off x="5551985" y="1202714"/>
            <a:ext cx="3363415" cy="4694767"/>
          </a:xfrm>
          <a:prstGeom prst="rect">
            <a:avLst/>
          </a:prstGeom>
        </p:spPr>
      </p:pic>
    </p:spTree>
    <p:extLst>
      <p:ext uri="{BB962C8B-B14F-4D97-AF65-F5344CB8AC3E}">
        <p14:creationId xmlns:p14="http://schemas.microsoft.com/office/powerpoint/2010/main" val="1138962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2E1DF6D-4A52-4E05-B071-1DAB98EE319D}"/>
              </a:ext>
            </a:extLst>
          </p:cNvPr>
          <p:cNvSpPr>
            <a:spLocks noGrp="1"/>
          </p:cNvSpPr>
          <p:nvPr>
            <p:ph type="title"/>
          </p:nvPr>
        </p:nvSpPr>
        <p:spPr/>
        <p:txBody>
          <a:bodyPr/>
          <a:lstStyle/>
          <a:p>
            <a:r>
              <a:rPr lang="en-US" dirty="0"/>
              <a:t>Slide 68</a:t>
            </a:r>
          </a:p>
        </p:txBody>
      </p:sp>
      <p:sp>
        <p:nvSpPr>
          <p:cNvPr id="3" name="Content Placeholder 2"/>
          <p:cNvSpPr>
            <a:spLocks noGrp="1"/>
          </p:cNvSpPr>
          <p:nvPr>
            <p:ph idx="1"/>
          </p:nvPr>
        </p:nvSpPr>
        <p:spPr/>
        <p:txBody>
          <a:bodyPr/>
          <a:lstStyle/>
          <a:p>
            <a:r>
              <a:rPr lang="en-US" dirty="0"/>
              <a:t>Determine the foundational skills that may need to be included within your intensive intervention. You can use your state standards or your knowledge of mathematical pathways.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#4</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2231825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mportant subset of the major work in grades k-8 is the progression that leads toward middle school algebra">
            <a:extLst>
              <a:ext uri="{FF2B5EF4-FFF2-40B4-BE49-F238E27FC236}">
                <a16:creationId xmlns:a16="http://schemas.microsoft.com/office/drawing/2014/main" id="{11CFFB34-85F7-C843-80ED-EC0D203CDE39}"/>
              </a:ext>
            </a:extLst>
          </p:cNvPr>
          <p:cNvPicPr>
            <a:picLocks noChangeAspect="1"/>
          </p:cNvPicPr>
          <p:nvPr/>
        </p:nvPicPr>
        <p:blipFill>
          <a:blip r:embed="rId2"/>
          <a:stretch>
            <a:fillRect/>
          </a:stretch>
        </p:blipFill>
        <p:spPr>
          <a:xfrm>
            <a:off x="0" y="278575"/>
            <a:ext cx="9144000" cy="5462649"/>
          </a:xfrm>
          <a:prstGeom prst="rect">
            <a:avLst/>
          </a:prstGeom>
        </p:spPr>
      </p:pic>
      <p:sp>
        <p:nvSpPr>
          <p:cNvPr id="3" name="TextBox 2">
            <a:extLst>
              <a:ext uri="{FF2B5EF4-FFF2-40B4-BE49-F238E27FC236}">
                <a16:creationId xmlns:a16="http://schemas.microsoft.com/office/drawing/2014/main" id="{7A44171A-8D99-244E-AF29-2890D87FC773}"/>
              </a:ext>
            </a:extLst>
          </p:cNvPr>
          <p:cNvSpPr txBox="1"/>
          <p:nvPr/>
        </p:nvSpPr>
        <p:spPr>
          <a:xfrm>
            <a:off x="3906797" y="5867400"/>
            <a:ext cx="5237203" cy="276999"/>
          </a:xfrm>
          <a:prstGeom prst="rect">
            <a:avLst/>
          </a:prstGeom>
          <a:noFill/>
        </p:spPr>
        <p:txBody>
          <a:bodyPr wrap="none" rtlCol="0">
            <a:spAutoFit/>
          </a:bodyPr>
          <a:lstStyle/>
          <a:p>
            <a:r>
              <a:rPr lang="en-US" sz="1200" dirty="0">
                <a:solidFill>
                  <a:schemeClr val="accent2"/>
                </a:solidFill>
                <a:latin typeface="+mj-lt"/>
              </a:rPr>
              <a:t>https://</a:t>
            </a:r>
            <a:r>
              <a:rPr lang="en-US" sz="1200" dirty="0" err="1">
                <a:solidFill>
                  <a:schemeClr val="accent2"/>
                </a:solidFill>
                <a:latin typeface="+mj-lt"/>
              </a:rPr>
              <a:t>achievethecore.org</a:t>
            </a:r>
            <a:r>
              <a:rPr lang="en-US" sz="1200" dirty="0">
                <a:solidFill>
                  <a:schemeClr val="accent2"/>
                </a:solidFill>
                <a:latin typeface="+mj-lt"/>
              </a:rPr>
              <a:t>/category/774/mathematics-focus-by-grade-level</a:t>
            </a:r>
          </a:p>
        </p:txBody>
      </p:sp>
      <p:sp>
        <p:nvSpPr>
          <p:cNvPr id="4" name="Title 3" hidden="1">
            <a:extLst>
              <a:ext uri="{FF2B5EF4-FFF2-40B4-BE49-F238E27FC236}">
                <a16:creationId xmlns:a16="http://schemas.microsoft.com/office/drawing/2014/main" id="{052EC89A-2FB4-4AE9-BEBA-12FA27AF58E7}"/>
              </a:ext>
            </a:extLst>
          </p:cNvPr>
          <p:cNvSpPr>
            <a:spLocks noGrp="1"/>
          </p:cNvSpPr>
          <p:nvPr>
            <p:ph type="title"/>
          </p:nvPr>
        </p:nvSpPr>
        <p:spPr/>
        <p:txBody>
          <a:bodyPr/>
          <a:lstStyle/>
          <a:p>
            <a:r>
              <a:rPr lang="en-US" dirty="0"/>
              <a:t>Slide 69</a:t>
            </a:r>
          </a:p>
        </p:txBody>
      </p:sp>
    </p:spTree>
    <p:extLst>
      <p:ext uri="{BB962C8B-B14F-4D97-AF65-F5344CB8AC3E}">
        <p14:creationId xmlns:p14="http://schemas.microsoft.com/office/powerpoint/2010/main" val="369163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2: What mathematical content do students need to master across kindergarten through eighth grade?</a:t>
            </a:r>
          </a:p>
          <a:p>
            <a:endParaRPr lang="en-US" dirty="0"/>
          </a:p>
          <a:p>
            <a:endParaRPr lang="en-US" dirty="0"/>
          </a:p>
          <a:p>
            <a:r>
              <a:rPr lang="en-US" dirty="0"/>
              <a:t>	</a:t>
            </a:r>
          </a:p>
          <a:p>
            <a:endParaRPr lang="en-US" dirty="0"/>
          </a:p>
          <a:p>
            <a:endParaRPr lang="en-US" dirty="0"/>
          </a:p>
          <a:p>
            <a:endParaRPr lang="en-US" dirty="0"/>
          </a:p>
          <a:p>
            <a:endParaRPr lang="en-US" dirty="0"/>
          </a:p>
        </p:txBody>
      </p:sp>
      <p:sp>
        <p:nvSpPr>
          <p:cNvPr id="4" name="Content Placeholder 2"/>
          <p:cNvSpPr txBox="1">
            <a:spLocks/>
          </p:cNvSpPr>
          <p:nvPr/>
        </p:nvSpPr>
        <p:spPr>
          <a:xfrm>
            <a:off x="993936" y="1692612"/>
            <a:ext cx="7823494" cy="4392053"/>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Place operations content in order</a:t>
            </a:r>
          </a:p>
          <a:p>
            <a:endParaRPr lang="en-US" dirty="0"/>
          </a:p>
          <a:p>
            <a:r>
              <a:rPr lang="en-US" dirty="0"/>
              <a:t>Place problem solving content in order</a:t>
            </a:r>
          </a:p>
          <a:p>
            <a:endParaRPr lang="en-US" dirty="0"/>
          </a:p>
          <a:p>
            <a:r>
              <a:rPr lang="en-US" dirty="0"/>
              <a:t>Determine foundational skills to include within intensive intervention for a student</a:t>
            </a:r>
          </a:p>
          <a:p>
            <a:endParaRPr lang="en-US" dirty="0"/>
          </a:p>
          <a:p>
            <a:r>
              <a:rPr lang="en-US" dirty="0"/>
              <a:t>Reflect upon something that you’re teaching soon and determine the foundational skills</a:t>
            </a:r>
          </a:p>
          <a:p>
            <a:endParaRPr lang="en-US" dirty="0"/>
          </a:p>
        </p:txBody>
      </p:sp>
      <p:pic>
        <p:nvPicPr>
          <p:cNvPr id="7" name="Picture 6"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3597061"/>
            <a:ext cx="765336" cy="731520"/>
          </a:xfrm>
          <a:prstGeom prst="rect">
            <a:avLst/>
          </a:prstGeom>
        </p:spPr>
      </p:pic>
      <p:pic>
        <p:nvPicPr>
          <p:cNvPr id="6" name="Picture 5"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97284" y="2538205"/>
            <a:ext cx="765336" cy="731520"/>
          </a:xfrm>
          <a:prstGeom prst="rect">
            <a:avLst/>
          </a:prstGeom>
        </p:spPr>
      </p:pic>
      <p:pic>
        <p:nvPicPr>
          <p:cNvPr id="11" name="Picture 10"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97284" y="1622601"/>
            <a:ext cx="765336" cy="731520"/>
          </a:xfrm>
          <a:prstGeom prst="rect">
            <a:avLst/>
          </a:prstGeom>
        </p:spPr>
      </p:pic>
      <p:pic>
        <p:nvPicPr>
          <p:cNvPr id="14" name="Picture 13" descr="conversation icon"/>
          <p:cNvPicPr>
            <a:picLocks noChangeAspect="1"/>
          </p:cNvPicPr>
          <p:nvPr/>
        </p:nvPicPr>
        <p:blipFill>
          <a:blip r:embed="rId3"/>
          <a:stretch>
            <a:fillRect/>
          </a:stretch>
        </p:blipFill>
        <p:spPr>
          <a:xfrm>
            <a:off x="239672" y="4696754"/>
            <a:ext cx="754264" cy="731520"/>
          </a:xfrm>
          <a:prstGeom prst="rect">
            <a:avLst/>
          </a:prstGeom>
        </p:spPr>
      </p:pic>
    </p:spTree>
    <p:extLst>
      <p:ext uri="{BB962C8B-B14F-4D97-AF65-F5344CB8AC3E}">
        <p14:creationId xmlns:p14="http://schemas.microsoft.com/office/powerpoint/2010/main" val="623062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72380" y="172186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ea typeface="Lucida Grande"/>
                <a:cs typeface="Lucida Grande"/>
              </a:rPr>
              <a:t>Build fractions from unit fractions</a:t>
            </a:r>
            <a:endParaRPr lang="en-US" sz="1000" dirty="0">
              <a:solidFill>
                <a:srgbClr val="FFFFFF"/>
              </a:solidFill>
              <a:latin typeface="+mj-lt"/>
            </a:endParaRPr>
          </a:p>
        </p:txBody>
      </p:sp>
      <p:sp>
        <p:nvSpPr>
          <p:cNvPr id="15" name="Rectangle 14"/>
          <p:cNvSpPr/>
          <p:nvPr/>
        </p:nvSpPr>
        <p:spPr>
          <a:xfrm>
            <a:off x="752975" y="1730890"/>
            <a:ext cx="1050770" cy="3672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ea typeface="Calibri"/>
                <a:cs typeface="Calibri"/>
              </a:rPr>
              <a:t>Add and subtract within 20</a:t>
            </a:r>
            <a:endParaRPr lang="en-US" sz="1000" dirty="0">
              <a:solidFill>
                <a:schemeClr val="bg1"/>
              </a:solidFill>
            </a:endParaRPr>
          </a:p>
        </p:txBody>
      </p:sp>
      <p:sp>
        <p:nvSpPr>
          <p:cNvPr id="21" name="Rectangle 20"/>
          <p:cNvSpPr/>
          <p:nvPr/>
        </p:nvSpPr>
        <p:spPr>
          <a:xfrm>
            <a:off x="2684783" y="172592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cs typeface="Lucida Grande"/>
              </a:rPr>
              <a:t>Solve problems involving the four operations</a:t>
            </a:r>
            <a:endParaRPr lang="en-US" sz="1000" dirty="0">
              <a:solidFill>
                <a:srgbClr val="FFFFFF"/>
              </a:solidFill>
              <a:latin typeface="+mj-lt"/>
            </a:endParaRPr>
          </a:p>
        </p:txBody>
      </p:sp>
      <p:sp>
        <p:nvSpPr>
          <p:cNvPr id="22" name="Rectangle 21"/>
          <p:cNvSpPr/>
          <p:nvPr/>
        </p:nvSpPr>
        <p:spPr>
          <a:xfrm>
            <a:off x="4671496" y="172496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ea typeface="Lucida Grande"/>
                <a:cs typeface="Lucida Grande"/>
              </a:rPr>
              <a:t>Use the four operations with whole numbers to solve problems</a:t>
            </a:r>
            <a:endParaRPr lang="en-US" sz="1000" dirty="0">
              <a:solidFill>
                <a:srgbClr val="FFFFFF"/>
              </a:solidFill>
              <a:latin typeface="+mj-lt"/>
            </a:endParaRPr>
          </a:p>
        </p:txBody>
      </p:sp>
      <p:sp>
        <p:nvSpPr>
          <p:cNvPr id="23" name="Rectangle 22"/>
          <p:cNvSpPr/>
          <p:nvPr/>
        </p:nvSpPr>
        <p:spPr>
          <a:xfrm>
            <a:off x="7526111" y="1721868"/>
            <a:ext cx="1032982" cy="3676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rPr>
              <a:t>Use equivalent fractions as a strategy to add and subtract fractions</a:t>
            </a:r>
          </a:p>
        </p:txBody>
      </p:sp>
      <p:sp>
        <p:nvSpPr>
          <p:cNvPr id="9" name="Rectangle 8"/>
          <p:cNvSpPr/>
          <p:nvPr/>
        </p:nvSpPr>
        <p:spPr>
          <a:xfrm>
            <a:off x="1718879" y="1725928"/>
            <a:ext cx="1032982" cy="3676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ea typeface="Lucida Grande"/>
                <a:cs typeface="Lucida Grande"/>
              </a:rPr>
              <a:t>Represent and solve problems involving addition and subtraction</a:t>
            </a:r>
            <a:endParaRPr lang="en-US" sz="1000" dirty="0">
              <a:solidFill>
                <a:srgbClr val="FFFFFF"/>
              </a:solidFill>
              <a:latin typeface="+mj-lt"/>
            </a:endParaRPr>
          </a:p>
        </p:txBody>
      </p:sp>
      <p:sp>
        <p:nvSpPr>
          <p:cNvPr id="13" name="Rectangle 12"/>
          <p:cNvSpPr/>
          <p:nvPr/>
        </p:nvSpPr>
        <p:spPr>
          <a:xfrm>
            <a:off x="5639450" y="1725280"/>
            <a:ext cx="1032982" cy="3672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latin typeface="+mj-lt"/>
                <a:ea typeface="Lucida Grande"/>
                <a:cs typeface="Lucida Grande"/>
              </a:rPr>
              <a:t>Extend understanding of fraction equivalence and ordering</a:t>
            </a:r>
            <a:endParaRPr lang="en-US" sz="1000" dirty="0">
              <a:solidFill>
                <a:srgbClr val="FFFFFF"/>
              </a:solidFill>
              <a:latin typeface="+mj-lt"/>
            </a:endParaRPr>
          </a:p>
        </p:txBody>
      </p:sp>
      <p:sp>
        <p:nvSpPr>
          <p:cNvPr id="27" name="TextBox 26"/>
          <p:cNvSpPr txBox="1"/>
          <p:nvPr/>
        </p:nvSpPr>
        <p:spPr>
          <a:xfrm>
            <a:off x="2667000" y="5426054"/>
            <a:ext cx="5715000" cy="369332"/>
          </a:xfrm>
          <a:prstGeom prst="rect">
            <a:avLst/>
          </a:prstGeom>
          <a:noFill/>
        </p:spPr>
        <p:txBody>
          <a:bodyPr wrap="square" rtlCol="0">
            <a:spAutoFit/>
          </a:bodyPr>
          <a:lstStyle/>
          <a:p>
            <a:r>
              <a:rPr lang="en-US" dirty="0">
                <a:solidFill>
                  <a:schemeClr val="bg1"/>
                </a:solidFill>
                <a:latin typeface="+mj-lt"/>
              </a:rPr>
              <a:t>continuum of mathematics learning</a:t>
            </a:r>
          </a:p>
        </p:txBody>
      </p:sp>
      <p:sp>
        <p:nvSpPr>
          <p:cNvPr id="28" name="Right Arrow 27"/>
          <p:cNvSpPr/>
          <p:nvPr/>
        </p:nvSpPr>
        <p:spPr>
          <a:xfrm rot="3258815">
            <a:off x="239365" y="1070185"/>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18" name="Rectangle 17"/>
          <p:cNvSpPr/>
          <p:nvPr/>
        </p:nvSpPr>
        <p:spPr>
          <a:xfrm>
            <a:off x="3684086" y="1723106"/>
            <a:ext cx="1040438" cy="3676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Calibri"/>
              </a:rPr>
              <a:t>Develop understanding of fractions as numbers</a:t>
            </a:r>
            <a:endParaRPr lang="en-US" sz="1000" dirty="0">
              <a:solidFill>
                <a:schemeClr val="bg1"/>
              </a:solidFill>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126999" y="5426054"/>
            <a:ext cx="8850653"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rot="3277194">
            <a:off x="5576929" y="936847"/>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4" name="Title 1">
            <a:extLst>
              <a:ext uri="{FF2B5EF4-FFF2-40B4-BE49-F238E27FC236}">
                <a16:creationId xmlns:a16="http://schemas.microsoft.com/office/drawing/2014/main" id="{39DE627C-1EEC-9848-B533-DA44028E6813}"/>
              </a:ext>
            </a:extLst>
          </p:cNvPr>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#4</a:t>
            </a:r>
          </a:p>
        </p:txBody>
      </p:sp>
      <p:pic>
        <p:nvPicPr>
          <p:cNvPr id="25" name="Picture 24" descr="writing icon">
            <a:extLst>
              <a:ext uri="{FF2B5EF4-FFF2-40B4-BE49-F238E27FC236}">
                <a16:creationId xmlns:a16="http://schemas.microsoft.com/office/drawing/2014/main" id="{867BFC81-7DFB-6F4E-BF3C-36A4F638BB25}"/>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
        <p:nvSpPr>
          <p:cNvPr id="2" name="Title 1" hidden="1">
            <a:extLst>
              <a:ext uri="{FF2B5EF4-FFF2-40B4-BE49-F238E27FC236}">
                <a16:creationId xmlns:a16="http://schemas.microsoft.com/office/drawing/2014/main" id="{68A59A85-A9C4-4343-A633-369A0C8FA5A2}"/>
              </a:ext>
            </a:extLst>
          </p:cNvPr>
          <p:cNvSpPr>
            <a:spLocks noGrp="1"/>
          </p:cNvSpPr>
          <p:nvPr>
            <p:ph type="title"/>
          </p:nvPr>
        </p:nvSpPr>
        <p:spPr/>
        <p:txBody>
          <a:bodyPr/>
          <a:lstStyle/>
          <a:p>
            <a:r>
              <a:rPr lang="en-US" dirty="0"/>
              <a:t>Slide 70</a:t>
            </a:r>
          </a:p>
        </p:txBody>
      </p:sp>
    </p:spTree>
    <p:extLst>
      <p:ext uri="{BB962C8B-B14F-4D97-AF65-F5344CB8AC3E}">
        <p14:creationId xmlns:p14="http://schemas.microsoft.com/office/powerpoint/2010/main" val="15501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1" grpId="0" animBg="1"/>
      <p:bldP spid="22" grpId="0" animBg="1"/>
      <p:bldP spid="13"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Across Grade Levels</a:t>
            </a:r>
          </a:p>
        </p:txBody>
      </p:sp>
      <p:sp>
        <p:nvSpPr>
          <p:cNvPr id="3" name="Content Placeholder 2"/>
          <p:cNvSpPr>
            <a:spLocks noGrp="1"/>
          </p:cNvSpPr>
          <p:nvPr>
            <p:ph idx="1"/>
          </p:nvPr>
        </p:nvSpPr>
        <p:spPr/>
        <p:txBody>
          <a:bodyPr/>
          <a:lstStyle/>
          <a:p>
            <a:pPr marL="342900" indent="-342900">
              <a:buFont typeface="Arial" charset="0"/>
              <a:buChar char="•"/>
            </a:pPr>
            <a:r>
              <a:rPr lang="en-US" dirty="0"/>
              <a:t>We’ve focused on </a:t>
            </a:r>
            <a:r>
              <a:rPr lang="en-US" b="1" dirty="0">
                <a:solidFill>
                  <a:schemeClr val="accent6"/>
                </a:solidFill>
              </a:rPr>
              <a:t>number and operations</a:t>
            </a:r>
          </a:p>
          <a:p>
            <a:pPr marL="687388" lvl="1">
              <a:buFont typeface="Arial" charset="0"/>
              <a:buChar char="•"/>
            </a:pPr>
            <a:r>
              <a:rPr lang="en-US" b="1" dirty="0">
                <a:solidFill>
                  <a:schemeClr val="accent6"/>
                </a:solidFill>
              </a:rPr>
              <a:t>Whole numbers</a:t>
            </a:r>
          </a:p>
          <a:p>
            <a:pPr marL="687388" lvl="1">
              <a:buFont typeface="Arial" charset="0"/>
              <a:buChar char="•"/>
            </a:pPr>
            <a:r>
              <a:rPr lang="en-US" b="1" dirty="0">
                <a:solidFill>
                  <a:schemeClr val="accent6"/>
                </a:solidFill>
              </a:rPr>
              <a:t>Rational numbers</a:t>
            </a:r>
          </a:p>
          <a:p>
            <a:pPr marL="687388" lvl="1">
              <a:buFont typeface="Arial" charset="0"/>
              <a:buChar char="•"/>
            </a:pPr>
            <a:r>
              <a:rPr lang="en-US" b="1" dirty="0">
                <a:solidFill>
                  <a:schemeClr val="accent6"/>
                </a:solidFill>
              </a:rPr>
              <a:t>Algebra</a:t>
            </a:r>
          </a:p>
          <a:p>
            <a:pPr marL="342900" indent="-342900">
              <a:buFont typeface="Arial" charset="0"/>
              <a:buChar char="•"/>
            </a:pPr>
            <a:endParaRPr lang="en-US" b="1" dirty="0">
              <a:solidFill>
                <a:schemeClr val="accent6"/>
              </a:solidFill>
            </a:endParaRPr>
          </a:p>
          <a:p>
            <a:pPr marL="342900" indent="-342900">
              <a:buFont typeface="Arial" charset="0"/>
              <a:buChar char="•"/>
            </a:pPr>
            <a:r>
              <a:rPr lang="en-US" dirty="0"/>
              <a:t>Intensive intervention may also include</a:t>
            </a:r>
          </a:p>
          <a:p>
            <a:pPr marL="687388" lvl="1">
              <a:buFont typeface="Arial" charset="0"/>
              <a:buChar char="•"/>
            </a:pPr>
            <a:r>
              <a:rPr lang="en-US" b="1" dirty="0">
                <a:solidFill>
                  <a:srgbClr val="00B0F0"/>
                </a:solidFill>
              </a:rPr>
              <a:t>Geometry</a:t>
            </a:r>
          </a:p>
          <a:p>
            <a:pPr marL="687388" lvl="1">
              <a:buFont typeface="Arial" charset="0"/>
              <a:buChar char="•"/>
            </a:pPr>
            <a:r>
              <a:rPr lang="en-US" b="1" dirty="0">
                <a:solidFill>
                  <a:srgbClr val="00B0F0"/>
                </a:solidFill>
              </a:rPr>
              <a:t>Measurement</a:t>
            </a:r>
          </a:p>
          <a:p>
            <a:pPr marL="687388" lvl="1">
              <a:buFont typeface="Arial" charset="0"/>
              <a:buChar char="•"/>
            </a:pPr>
            <a:r>
              <a:rPr lang="en-US" b="1" dirty="0">
                <a:solidFill>
                  <a:srgbClr val="00B0F0"/>
                </a:solidFill>
              </a:rPr>
              <a:t>Data analysis</a:t>
            </a:r>
          </a:p>
          <a:p>
            <a:pPr marL="687388" lvl="1">
              <a:buFont typeface="Arial" charset="0"/>
              <a:buChar char="•"/>
            </a:pPr>
            <a:endParaRPr lang="en-US" dirty="0"/>
          </a:p>
        </p:txBody>
      </p:sp>
    </p:spTree>
    <p:extLst>
      <p:ext uri="{BB962C8B-B14F-4D97-AF65-F5344CB8AC3E}">
        <p14:creationId xmlns:p14="http://schemas.microsoft.com/office/powerpoint/2010/main" val="3400005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4" name="Left Arrow 3" descr="arrow pointing to validated intervention program"/>
          <p:cNvSpPr/>
          <p:nvPr/>
        </p:nvSpPr>
        <p:spPr>
          <a:xfrm rot="20125545">
            <a:off x="5241648" y="513740"/>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descr="arrow pointing to intervention adaptation"/>
          <p:cNvSpPr/>
          <p:nvPr/>
        </p:nvSpPr>
        <p:spPr>
          <a:xfrm rot="20125545">
            <a:off x="5241649" y="3614015"/>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7908189-FB17-4C16-9FE7-CEC1E13C8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716" y="811161"/>
            <a:ext cx="3091377" cy="5455297"/>
          </a:xfrm>
          <a:prstGeom prst="rect">
            <a:avLst/>
          </a:prstGeom>
        </p:spPr>
      </p:pic>
    </p:spTree>
    <p:extLst>
      <p:ext uri="{BB962C8B-B14F-4D97-AF65-F5344CB8AC3E}">
        <p14:creationId xmlns:p14="http://schemas.microsoft.com/office/powerpoint/2010/main" val="5166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What mathematical content do students need to master across kindergarten through eighth grade?</a:t>
            </a:r>
          </a:p>
        </p:txBody>
      </p:sp>
      <p:sp>
        <p:nvSpPr>
          <p:cNvPr id="3" name="Content Placeholder 2"/>
          <p:cNvSpPr>
            <a:spLocks noGrp="1"/>
          </p:cNvSpPr>
          <p:nvPr>
            <p:ph idx="1"/>
          </p:nvPr>
        </p:nvSpPr>
        <p:spPr>
          <a:xfrm>
            <a:off x="228600" y="1783644"/>
            <a:ext cx="8686800" cy="4301021"/>
          </a:xfrm>
        </p:spPr>
        <p:txBody>
          <a:bodyPr>
            <a:normAutofit/>
          </a:bodyPr>
          <a:lstStyle/>
          <a:p>
            <a:pPr marL="342900" indent="-342900">
              <a:buFont typeface="Wingdings" charset="2"/>
              <a:buChar char="q"/>
            </a:pPr>
            <a:r>
              <a:rPr lang="en-US" dirty="0"/>
              <a:t>Identify foundational mathematical strands across grade levels</a:t>
            </a:r>
          </a:p>
          <a:p>
            <a:pPr marL="342900" indent="-342900">
              <a:buFont typeface="Wingdings" charset="2"/>
              <a:buChar char="q"/>
            </a:pPr>
            <a:r>
              <a:rPr lang="en-US" dirty="0"/>
              <a:t>Place foundational mathematical strands in meaningful order for intensive intervention</a:t>
            </a:r>
          </a:p>
        </p:txBody>
      </p:sp>
    </p:spTree>
    <p:extLst>
      <p:ext uri="{BB962C8B-B14F-4D97-AF65-F5344CB8AC3E}">
        <p14:creationId xmlns:p14="http://schemas.microsoft.com/office/powerpoint/2010/main" val="2054026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Reflect upon something that you're teaching soon. </a:t>
            </a:r>
          </a:p>
          <a:p>
            <a:pPr marL="457200" indent="-457200">
              <a:buFont typeface="+mj-lt"/>
              <a:buAutoNum type="arabicPeriod"/>
            </a:pPr>
            <a:r>
              <a:rPr lang="en-US" dirty="0"/>
              <a:t>What is the content that the student knows? </a:t>
            </a:r>
          </a:p>
          <a:p>
            <a:pPr marL="457200" indent="-457200">
              <a:buFont typeface="+mj-lt"/>
              <a:buAutoNum type="arabicPeriod"/>
            </a:pPr>
            <a:r>
              <a:rPr lang="en-US" dirty="0"/>
              <a:t>What comes before? What comes after? </a:t>
            </a:r>
          </a:p>
          <a:p>
            <a:pPr marL="457200" indent="-457200">
              <a:buFont typeface="+mj-lt"/>
              <a:buAutoNum type="arabicPeriod"/>
            </a:pPr>
            <a:r>
              <a:rPr lang="en-US" dirty="0"/>
              <a:t>How does this knowledge change your instruction? </a:t>
            </a:r>
          </a:p>
          <a:p>
            <a:pPr marL="457200" indent="-457200">
              <a:buFont typeface="+mj-lt"/>
              <a:buAutoNum type="arabicPeriod"/>
            </a:pPr>
            <a:r>
              <a:rPr lang="en-US" dirty="0"/>
              <a:t>What questions might you have for other teachers?</a:t>
            </a:r>
          </a:p>
        </p:txBody>
      </p:sp>
      <p:sp>
        <p:nvSpPr>
          <p:cNvPr id="6" name="Title 1"/>
          <p:cNvSpPr>
            <a:spLocks noGrp="1"/>
          </p:cNvSpPr>
          <p:nvPr>
            <p:ph type="title"/>
          </p:nvPr>
        </p:nvSpPr>
        <p:spPr>
          <a:xfrm>
            <a:off x="1143000" y="228600"/>
            <a:ext cx="7772400" cy="731520"/>
          </a:xfrm>
        </p:spPr>
        <p:txBody>
          <a:bodyPr/>
          <a:lstStyle/>
          <a:p>
            <a:r>
              <a:rPr lang="en-US" dirty="0"/>
              <a:t>Discussion Board</a:t>
            </a:r>
          </a:p>
        </p:txBody>
      </p:sp>
      <p:pic>
        <p:nvPicPr>
          <p:cNvPr id="7" name="Picture 6" descr="communication icon"/>
          <p:cNvPicPr>
            <a:picLocks noChangeAspect="1"/>
          </p:cNvPicPr>
          <p:nvPr/>
        </p:nvPicPr>
        <p:blipFill>
          <a:blip r:embed="rId2">
            <a:extLst>
              <a:ext uri="{BEBA8EAE-BF5A-486C-A8C5-ECC9F3942E4B}">
                <a14:imgProps xmlns:a14="http://schemas.microsoft.com/office/drawing/2010/main">
                  <a14:imgLayer r:embed="rId3">
                    <a14:imgEffect>
                      <a14:backgroundRemoval t="0" b="98913" l="0" r="100000"/>
                    </a14:imgEffect>
                  </a14:imgLayer>
                </a14:imgProps>
              </a:ext>
            </a:extLst>
          </a:blip>
          <a:stretch>
            <a:fillRect/>
          </a:stretch>
        </p:blipFill>
        <p:spPr>
          <a:xfrm>
            <a:off x="195942" y="166810"/>
            <a:ext cx="914400" cy="886827"/>
          </a:xfrm>
          <a:prstGeom prst="rect">
            <a:avLst/>
          </a:prstGeom>
        </p:spPr>
      </p:pic>
    </p:spTree>
    <p:extLst>
      <p:ext uri="{BB962C8B-B14F-4D97-AF65-F5344CB8AC3E}">
        <p14:creationId xmlns:p14="http://schemas.microsoft.com/office/powerpoint/2010/main" val="3375178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3</a:t>
            </a:r>
          </a:p>
        </p:txBody>
      </p:sp>
      <p:sp>
        <p:nvSpPr>
          <p:cNvPr id="3" name="Title 2" hidden="1">
            <a:extLst>
              <a:ext uri="{FF2B5EF4-FFF2-40B4-BE49-F238E27FC236}">
                <a16:creationId xmlns:a16="http://schemas.microsoft.com/office/drawing/2014/main" id="{D614E106-03A7-4BB2-8E0B-5481FCB95657}"/>
              </a:ext>
            </a:extLst>
          </p:cNvPr>
          <p:cNvSpPr>
            <a:spLocks noGrp="1"/>
          </p:cNvSpPr>
          <p:nvPr>
            <p:ph type="title"/>
          </p:nvPr>
        </p:nvSpPr>
        <p:spPr/>
        <p:txBody>
          <a:bodyPr/>
          <a:lstStyle/>
          <a:p>
            <a:r>
              <a:rPr lang="en-US" dirty="0"/>
              <a:t>Slide 75</a:t>
            </a:r>
          </a:p>
        </p:txBody>
      </p:sp>
    </p:spTree>
    <p:extLst>
      <p:ext uri="{BB962C8B-B14F-4D97-AF65-F5344CB8AC3E}">
        <p14:creationId xmlns:p14="http://schemas.microsoft.com/office/powerpoint/2010/main" val="150929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identify mathematical content for intensive intervention and how to sequence intervention content.</a:t>
            </a:r>
            <a:endParaRPr lang="en-US" dirty="0">
              <a:solidFill>
                <a:srgbClr val="FF9300"/>
              </a:solidFill>
            </a:endParaRP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1, Part 3</a:t>
            </a:r>
          </a:p>
          <a:p>
            <a:endParaRPr lang="en-US" sz="2400" dirty="0"/>
          </a:p>
        </p:txBody>
      </p:sp>
    </p:spTree>
    <p:extLst>
      <p:ext uri="{BB962C8B-B14F-4D97-AF65-F5344CB8AC3E}">
        <p14:creationId xmlns:p14="http://schemas.microsoft.com/office/powerpoint/2010/main" val="2135021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3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How to identify mathematical content for intensive intervention</a:t>
            </a:r>
          </a:p>
          <a:p>
            <a:pPr marL="457200" indent="-457200">
              <a:buClr>
                <a:srgbClr val="FF9300"/>
              </a:buClr>
              <a:buAutoNum type="arabicPeriod"/>
            </a:pPr>
            <a:r>
              <a:rPr lang="en-US" dirty="0"/>
              <a:t>How to sequence instructional content based on foundational mathematical strands</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1174454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4" name="Left Arrow 3" descr="arrow pointing to validated intervention program "/>
          <p:cNvSpPr/>
          <p:nvPr/>
        </p:nvSpPr>
        <p:spPr>
          <a:xfrm rot="20125545">
            <a:off x="5241648" y="513740"/>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0120931-702B-4C1D-8266-505DBB77C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589" y="960120"/>
            <a:ext cx="2800808" cy="4942535"/>
          </a:xfrm>
          <a:prstGeom prst="rect">
            <a:avLst/>
          </a:prstGeom>
        </p:spPr>
      </p:pic>
    </p:spTree>
    <p:extLst>
      <p:ext uri="{BB962C8B-B14F-4D97-AF65-F5344CB8AC3E}">
        <p14:creationId xmlns:p14="http://schemas.microsoft.com/office/powerpoint/2010/main" val="17254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28600" y="228600"/>
            <a:ext cx="7662333" cy="731520"/>
          </a:xfrm>
        </p:spPr>
        <p:txBody>
          <a:bodyPr>
            <a:normAutofit/>
          </a:bodyPr>
          <a:lstStyle/>
          <a:p>
            <a:r>
              <a:rPr lang="en-US" dirty="0"/>
              <a:t>Content for Intensive Intervention</a:t>
            </a:r>
          </a:p>
        </p:txBody>
      </p:sp>
      <p:sp>
        <p:nvSpPr>
          <p:cNvPr id="7" name="Content Placeholder 4"/>
          <p:cNvSpPr txBox="1">
            <a:spLocks/>
          </p:cNvSpPr>
          <p:nvPr/>
        </p:nvSpPr>
        <p:spPr>
          <a:xfrm>
            <a:off x="228600" y="1911172"/>
            <a:ext cx="5669695" cy="4839538"/>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6"/>
                </a:solidFill>
              </a:rPr>
              <a:t>Diagnostic assessment:</a:t>
            </a:r>
          </a:p>
          <a:p>
            <a:r>
              <a:rPr lang="en-US" dirty="0"/>
              <a:t>Data gathered </a:t>
            </a:r>
            <a:r>
              <a:rPr lang="en-US" b="1" dirty="0"/>
              <a:t>before or during</a:t>
            </a:r>
            <a:r>
              <a:rPr lang="en-US" dirty="0"/>
              <a:t> learning to understand strengths and weaknesses.</a:t>
            </a:r>
          </a:p>
          <a:p>
            <a:endParaRPr lang="en-US" b="1" dirty="0"/>
          </a:p>
          <a:p>
            <a:endParaRPr lang="en-US" b="1" dirty="0"/>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11" name="Content Placeholder 2"/>
          <p:cNvSpPr txBox="1">
            <a:spLocks/>
          </p:cNvSpPr>
          <p:nvPr/>
        </p:nvSpPr>
        <p:spPr>
          <a:xfrm>
            <a:off x="228600" y="3287852"/>
            <a:ext cx="5779758" cy="4413910"/>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charset="0"/>
              <a:buChar char="•"/>
            </a:pPr>
            <a:r>
              <a:rPr lang="en-US" dirty="0"/>
              <a:t>Measure multiple areas of mathematics</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r>
              <a:rPr lang="en-US" dirty="0"/>
              <a:t>Provide detailed score profiles</a:t>
            </a:r>
          </a:p>
        </p:txBody>
      </p:sp>
      <p:sp>
        <p:nvSpPr>
          <p:cNvPr id="12" name="Rectangle 11">
            <a:extLst>
              <a:ext uri="{C183D7F6-B498-43B3-948B-1728B52AA6E4}">
                <adec:decorative xmlns:adec="http://schemas.microsoft.com/office/drawing/2017/decorative" val="1"/>
              </a:ext>
            </a:extLst>
          </p:cNvPr>
          <p:cNvSpPr/>
          <p:nvPr/>
        </p:nvSpPr>
        <p:spPr>
          <a:xfrm>
            <a:off x="884344" y="3774713"/>
            <a:ext cx="2814582" cy="143918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p:cNvSpPr txBox="1"/>
          <p:nvPr/>
        </p:nvSpPr>
        <p:spPr>
          <a:xfrm>
            <a:off x="934665" y="3739972"/>
            <a:ext cx="2755400" cy="369332"/>
          </a:xfrm>
          <a:prstGeom prst="rect">
            <a:avLst/>
          </a:prstGeom>
          <a:noFill/>
        </p:spPr>
        <p:txBody>
          <a:bodyPr wrap="square" rtlCol="0">
            <a:spAutoFit/>
          </a:bodyPr>
          <a:lstStyle/>
          <a:p>
            <a:r>
              <a:rPr lang="en-US" dirty="0">
                <a:solidFill>
                  <a:schemeClr val="bg1"/>
                </a:solidFill>
              </a:rPr>
              <a:t>Number and Operations</a:t>
            </a:r>
          </a:p>
        </p:txBody>
      </p:sp>
      <p:sp>
        <p:nvSpPr>
          <p:cNvPr id="14" name="TextBox 13"/>
          <p:cNvSpPr txBox="1"/>
          <p:nvPr/>
        </p:nvSpPr>
        <p:spPr>
          <a:xfrm>
            <a:off x="925804" y="4018932"/>
            <a:ext cx="2755400" cy="369332"/>
          </a:xfrm>
          <a:prstGeom prst="rect">
            <a:avLst/>
          </a:prstGeom>
          <a:noFill/>
        </p:spPr>
        <p:txBody>
          <a:bodyPr wrap="square" rtlCol="0">
            <a:spAutoFit/>
          </a:bodyPr>
          <a:lstStyle/>
          <a:p>
            <a:r>
              <a:rPr lang="en-US" dirty="0">
                <a:solidFill>
                  <a:schemeClr val="bg1"/>
                </a:solidFill>
              </a:rPr>
              <a:t>Geometry</a:t>
            </a:r>
          </a:p>
        </p:txBody>
      </p:sp>
      <p:sp>
        <p:nvSpPr>
          <p:cNvPr id="15" name="TextBox 14"/>
          <p:cNvSpPr txBox="1"/>
          <p:nvPr/>
        </p:nvSpPr>
        <p:spPr>
          <a:xfrm>
            <a:off x="925804" y="4297892"/>
            <a:ext cx="2755400" cy="369332"/>
          </a:xfrm>
          <a:prstGeom prst="rect">
            <a:avLst/>
          </a:prstGeom>
          <a:noFill/>
        </p:spPr>
        <p:txBody>
          <a:bodyPr wrap="square" rtlCol="0">
            <a:spAutoFit/>
          </a:bodyPr>
          <a:lstStyle/>
          <a:p>
            <a:r>
              <a:rPr lang="en-US" dirty="0">
                <a:solidFill>
                  <a:schemeClr val="bg1"/>
                </a:solidFill>
              </a:rPr>
              <a:t>Measurement</a:t>
            </a:r>
          </a:p>
        </p:txBody>
      </p:sp>
      <p:sp>
        <p:nvSpPr>
          <p:cNvPr id="16" name="TextBox 15"/>
          <p:cNvSpPr txBox="1"/>
          <p:nvPr/>
        </p:nvSpPr>
        <p:spPr>
          <a:xfrm>
            <a:off x="934665" y="4574515"/>
            <a:ext cx="2755400" cy="369332"/>
          </a:xfrm>
          <a:prstGeom prst="rect">
            <a:avLst/>
          </a:prstGeom>
          <a:noFill/>
        </p:spPr>
        <p:txBody>
          <a:bodyPr wrap="square" rtlCol="0">
            <a:spAutoFit/>
          </a:bodyPr>
          <a:lstStyle/>
          <a:p>
            <a:r>
              <a:rPr lang="en-US" dirty="0">
                <a:solidFill>
                  <a:schemeClr val="bg1"/>
                </a:solidFill>
              </a:rPr>
              <a:t>Algebra</a:t>
            </a:r>
          </a:p>
        </p:txBody>
      </p:sp>
      <p:sp>
        <p:nvSpPr>
          <p:cNvPr id="17" name="TextBox 16"/>
          <p:cNvSpPr txBox="1"/>
          <p:nvPr/>
        </p:nvSpPr>
        <p:spPr>
          <a:xfrm>
            <a:off x="942935" y="4853475"/>
            <a:ext cx="2755400" cy="369332"/>
          </a:xfrm>
          <a:prstGeom prst="rect">
            <a:avLst/>
          </a:prstGeom>
          <a:noFill/>
        </p:spPr>
        <p:txBody>
          <a:bodyPr wrap="square" rtlCol="0">
            <a:spAutoFit/>
          </a:bodyPr>
          <a:lstStyle/>
          <a:p>
            <a:r>
              <a:rPr lang="en-US" dirty="0">
                <a:solidFill>
                  <a:schemeClr val="bg1"/>
                </a:solidFill>
              </a:rPr>
              <a:t>Data Analysis</a:t>
            </a:r>
          </a:p>
        </p:txBody>
      </p:sp>
      <p:pic>
        <p:nvPicPr>
          <p:cNvPr id="18" name="Picture 1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9378809-2CB6-4A15-A002-85FB5965A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193" y="816860"/>
            <a:ext cx="3020601" cy="5330400"/>
          </a:xfrm>
          <a:prstGeom prst="rect">
            <a:avLst/>
          </a:prstGeom>
        </p:spPr>
      </p:pic>
    </p:spTree>
    <p:extLst>
      <p:ext uri="{BB962C8B-B14F-4D97-AF65-F5344CB8AC3E}">
        <p14:creationId xmlns:p14="http://schemas.microsoft.com/office/powerpoint/2010/main" val="149452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3: How to identify mathematical content for intensive intervention and how to sequence intervention content.</a:t>
            </a:r>
          </a:p>
          <a:p>
            <a:endParaRPr lang="en-US" dirty="0"/>
          </a:p>
          <a:p>
            <a:endParaRPr lang="en-US" dirty="0"/>
          </a:p>
        </p:txBody>
      </p:sp>
      <p:sp>
        <p:nvSpPr>
          <p:cNvPr id="4" name="Content Placeholder 2"/>
          <p:cNvSpPr txBox="1">
            <a:spLocks/>
          </p:cNvSpPr>
          <p:nvPr/>
        </p:nvSpPr>
        <p:spPr>
          <a:xfrm>
            <a:off x="993936" y="1692613"/>
            <a:ext cx="7823494" cy="4208186"/>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foundational skills are necessary and what assessments would you use within intensive intervention?</a:t>
            </a:r>
          </a:p>
          <a:p>
            <a:endParaRPr lang="en-US" dirty="0"/>
          </a:p>
          <a:p>
            <a:r>
              <a:rPr lang="en-US" dirty="0"/>
              <a:t>Based on student strengths and weaknesses, what content would be included in intensive intervention?</a:t>
            </a:r>
          </a:p>
          <a:p>
            <a:endParaRPr lang="en-US" dirty="0"/>
          </a:p>
          <a:p>
            <a:r>
              <a:rPr lang="en-US" dirty="0"/>
              <a:t>Reflect upon a current student and the content for his or her intensive intervention.</a:t>
            </a:r>
          </a:p>
        </p:txBody>
      </p:sp>
      <p:pic>
        <p:nvPicPr>
          <p:cNvPr id="5" name="Picture 4"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1824486"/>
            <a:ext cx="765336" cy="731520"/>
          </a:xfrm>
          <a:prstGeom prst="rect">
            <a:avLst/>
          </a:prstGeom>
        </p:spPr>
      </p:pic>
      <p:pic>
        <p:nvPicPr>
          <p:cNvPr id="6" name="Picture 5"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3153986"/>
            <a:ext cx="765336" cy="731520"/>
          </a:xfrm>
          <a:prstGeom prst="rect">
            <a:avLst/>
          </a:prstGeom>
        </p:spPr>
      </p:pic>
      <p:pic>
        <p:nvPicPr>
          <p:cNvPr id="9" name="Picture 8" descr="Writing icon"/>
          <p:cNvPicPr>
            <a:picLocks noChangeAspect="1"/>
          </p:cNvPicPr>
          <p:nvPr/>
        </p:nvPicPr>
        <p:blipFill>
          <a:blip r:embed="rId3"/>
          <a:stretch>
            <a:fillRect/>
          </a:stretch>
        </p:blipFill>
        <p:spPr>
          <a:xfrm>
            <a:off x="256268" y="4483486"/>
            <a:ext cx="710000" cy="731520"/>
          </a:xfrm>
          <a:prstGeom prst="rect">
            <a:avLst/>
          </a:prstGeom>
        </p:spPr>
      </p:pic>
    </p:spTree>
    <p:extLst>
      <p:ext uri="{BB962C8B-B14F-4D97-AF65-F5344CB8AC3E}">
        <p14:creationId xmlns:p14="http://schemas.microsoft.com/office/powerpoint/2010/main" val="339628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28600" y="228600"/>
            <a:ext cx="8497711" cy="731520"/>
          </a:xfrm>
        </p:spPr>
        <p:txBody>
          <a:bodyPr>
            <a:normAutofit/>
          </a:bodyPr>
          <a:lstStyle/>
          <a:p>
            <a:r>
              <a:rPr lang="en-US"/>
              <a:t>Content for Intensive Intervention</a:t>
            </a:r>
            <a:endParaRPr lang="en-US" dirty="0"/>
          </a:p>
        </p:txBody>
      </p:sp>
      <p:sp>
        <p:nvSpPr>
          <p:cNvPr id="7" name="Content Placeholder 4"/>
          <p:cNvSpPr txBox="1">
            <a:spLocks/>
          </p:cNvSpPr>
          <p:nvPr/>
        </p:nvSpPr>
        <p:spPr>
          <a:xfrm>
            <a:off x="228600" y="1911172"/>
            <a:ext cx="5269089" cy="4839538"/>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6"/>
                </a:solidFill>
              </a:rPr>
              <a:t>Formative assessment:</a:t>
            </a:r>
          </a:p>
          <a:p>
            <a:r>
              <a:rPr lang="en-US" dirty="0"/>
              <a:t>Data gathered </a:t>
            </a:r>
            <a:r>
              <a:rPr lang="en-US" b="1" dirty="0"/>
              <a:t>during</a:t>
            </a:r>
            <a:r>
              <a:rPr lang="en-US" dirty="0"/>
              <a:t> intervention to determine response.</a:t>
            </a:r>
          </a:p>
          <a:p>
            <a:endParaRPr lang="en-US" b="1" dirty="0"/>
          </a:p>
          <a:p>
            <a:endParaRPr lang="en-US" b="1" dirty="0"/>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C7EFE12-9674-4766-8AF0-EFF7482B4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932" y="960120"/>
            <a:ext cx="2867379" cy="5060012"/>
          </a:xfrm>
          <a:prstGeom prst="rect">
            <a:avLst/>
          </a:prstGeom>
        </p:spPr>
      </p:pic>
    </p:spTree>
    <p:extLst>
      <p:ext uri="{BB962C8B-B14F-4D97-AF65-F5344CB8AC3E}">
        <p14:creationId xmlns:p14="http://schemas.microsoft.com/office/powerpoint/2010/main" val="1292206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28600" y="228600"/>
            <a:ext cx="8497711" cy="731520"/>
          </a:xfrm>
        </p:spPr>
        <p:txBody>
          <a:bodyPr>
            <a:normAutofit/>
          </a:bodyPr>
          <a:lstStyle/>
          <a:p>
            <a:r>
              <a:rPr lang="en-US"/>
              <a:t>Content for Intensive Intervention</a:t>
            </a:r>
            <a:endParaRPr lang="en-US" dirty="0"/>
          </a:p>
        </p:txBody>
      </p:sp>
      <p:sp>
        <p:nvSpPr>
          <p:cNvPr id="7" name="Content Placeholder 4"/>
          <p:cNvSpPr txBox="1">
            <a:spLocks/>
          </p:cNvSpPr>
          <p:nvPr/>
        </p:nvSpPr>
        <p:spPr>
          <a:xfrm>
            <a:off x="228600" y="1911172"/>
            <a:ext cx="5269089" cy="4839538"/>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6"/>
                </a:solidFill>
              </a:rPr>
              <a:t>Summative assessment:</a:t>
            </a:r>
          </a:p>
          <a:p>
            <a:r>
              <a:rPr lang="en-US" dirty="0"/>
              <a:t>Data gathered </a:t>
            </a:r>
            <a:r>
              <a:rPr lang="en-US" b="1" dirty="0"/>
              <a:t>after</a:t>
            </a:r>
            <a:r>
              <a:rPr lang="en-US" dirty="0"/>
              <a:t> intervention to determine performance compared to peers.</a:t>
            </a:r>
          </a:p>
          <a:p>
            <a:endParaRPr lang="en-US" b="1" dirty="0"/>
          </a:p>
          <a:p>
            <a:endParaRPr lang="en-US" b="1" dirty="0"/>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FEBA84A-290F-4FB9-93F2-1AFE14FE3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549" y="614149"/>
            <a:ext cx="3190207" cy="5629701"/>
          </a:xfrm>
          <a:prstGeom prst="rect">
            <a:avLst/>
          </a:prstGeom>
        </p:spPr>
      </p:pic>
    </p:spTree>
    <p:extLst>
      <p:ext uri="{BB962C8B-B14F-4D97-AF65-F5344CB8AC3E}">
        <p14:creationId xmlns:p14="http://schemas.microsoft.com/office/powerpoint/2010/main" val="3806865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28600" y="228600"/>
            <a:ext cx="8497711" cy="731520"/>
          </a:xfrm>
        </p:spPr>
        <p:txBody>
          <a:bodyPr>
            <a:normAutofit/>
          </a:bodyPr>
          <a:lstStyle/>
          <a:p>
            <a:r>
              <a:rPr lang="en-US"/>
              <a:t>Content for Intensive Intervention</a:t>
            </a:r>
            <a:endParaRPr lang="en-US" dirty="0"/>
          </a:p>
        </p:txBody>
      </p:sp>
      <p:sp>
        <p:nvSpPr>
          <p:cNvPr id="7" name="Content Placeholder 4"/>
          <p:cNvSpPr txBox="1">
            <a:spLocks/>
          </p:cNvSpPr>
          <p:nvPr/>
        </p:nvSpPr>
        <p:spPr>
          <a:xfrm>
            <a:off x="228600" y="1911172"/>
            <a:ext cx="5269089" cy="4839538"/>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6"/>
                </a:solidFill>
              </a:rPr>
              <a:t>Error Analysis:</a:t>
            </a:r>
          </a:p>
          <a:p>
            <a:r>
              <a:rPr lang="en-US" dirty="0"/>
              <a:t>Types of errors and the possible causes of the errors.</a:t>
            </a:r>
          </a:p>
          <a:p>
            <a:endParaRPr lang="en-US" b="1" dirty="0"/>
          </a:p>
          <a:p>
            <a:endParaRPr lang="en-US" b="1" dirty="0"/>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sp>
        <p:nvSpPr>
          <p:cNvPr id="3" name="Rectangle 2">
            <a:extLst>
              <a:ext uri="{C183D7F6-B498-43B3-948B-1728B52AA6E4}">
                <adec:decorative xmlns:adec="http://schemas.microsoft.com/office/drawing/2017/decorative" val="1"/>
              </a:ext>
            </a:extLst>
          </p:cNvPr>
          <p:cNvSpPr/>
          <p:nvPr/>
        </p:nvSpPr>
        <p:spPr>
          <a:xfrm>
            <a:off x="609600" y="3386667"/>
            <a:ext cx="3691467" cy="264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80852" y="3719687"/>
            <a:ext cx="1362874" cy="954107"/>
          </a:xfrm>
          <a:prstGeom prst="rect">
            <a:avLst/>
          </a:prstGeom>
          <a:noFill/>
        </p:spPr>
        <p:txBody>
          <a:bodyPr wrap="none" rtlCol="0">
            <a:spAutoFit/>
          </a:bodyPr>
          <a:lstStyle/>
          <a:p>
            <a:pPr algn="r"/>
            <a:r>
              <a:rPr lang="en-US" sz="2800">
                <a:solidFill>
                  <a:schemeClr val="bg1"/>
                </a:solidFill>
              </a:rPr>
              <a:t>5 4 7</a:t>
            </a:r>
            <a:endParaRPr lang="en-US" sz="2800" dirty="0">
              <a:solidFill>
                <a:schemeClr val="bg1"/>
              </a:solidFill>
            </a:endParaRPr>
          </a:p>
          <a:p>
            <a:pPr algn="r"/>
            <a:r>
              <a:rPr lang="en-US" sz="2800" u="sng" dirty="0">
                <a:solidFill>
                  <a:schemeClr val="bg1"/>
                </a:solidFill>
              </a:rPr>
              <a:t>+  6 7 3</a:t>
            </a:r>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01AB7F2-5C5C-4764-B35F-EBAD1520A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479" y="751747"/>
            <a:ext cx="3094921" cy="5461552"/>
          </a:xfrm>
          <a:prstGeom prst="rect">
            <a:avLst/>
          </a:prstGeom>
        </p:spPr>
      </p:pic>
    </p:spTree>
    <p:extLst>
      <p:ext uri="{BB962C8B-B14F-4D97-AF65-F5344CB8AC3E}">
        <p14:creationId xmlns:p14="http://schemas.microsoft.com/office/powerpoint/2010/main" val="1981760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228600" y="228600"/>
            <a:ext cx="8497711" cy="731520"/>
          </a:xfrm>
        </p:spPr>
        <p:txBody>
          <a:bodyPr>
            <a:normAutofit/>
          </a:bodyPr>
          <a:lstStyle/>
          <a:p>
            <a:r>
              <a:rPr lang="en-US"/>
              <a:t>Content for Intensive Intervention</a:t>
            </a:r>
            <a:endParaRPr lang="en-US" dirty="0"/>
          </a:p>
        </p:txBody>
      </p:sp>
      <p:sp>
        <p:nvSpPr>
          <p:cNvPr id="7" name="Content Placeholder 4"/>
          <p:cNvSpPr txBox="1">
            <a:spLocks/>
          </p:cNvSpPr>
          <p:nvPr/>
        </p:nvSpPr>
        <p:spPr>
          <a:xfrm>
            <a:off x="228600" y="1911172"/>
            <a:ext cx="5269089" cy="4839538"/>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Standards:</a:t>
            </a:r>
          </a:p>
          <a:p>
            <a:endParaRPr lang="en-US" b="1" dirty="0"/>
          </a:p>
          <a:p>
            <a:endParaRPr lang="en-US" b="1" dirty="0"/>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cxnSp>
        <p:nvCxnSpPr>
          <p:cNvPr id="8" name="Straight Arrow Connector 7">
            <a:extLst>
              <a:ext uri="{C183D7F6-B498-43B3-948B-1728B52AA6E4}">
                <adec:decorative xmlns:adec="http://schemas.microsoft.com/office/drawing/2017/decorative" val="1"/>
              </a:ext>
            </a:extLst>
          </p:cNvPr>
          <p:cNvCxnSpPr/>
          <p:nvPr/>
        </p:nvCxnSpPr>
        <p:spPr>
          <a:xfrm>
            <a:off x="228600" y="2844800"/>
            <a:ext cx="468206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4022" y="2844800"/>
            <a:ext cx="5715000" cy="369332"/>
          </a:xfrm>
          <a:prstGeom prst="rect">
            <a:avLst/>
          </a:prstGeom>
          <a:noFill/>
        </p:spPr>
        <p:txBody>
          <a:bodyPr wrap="square" rtlCol="0">
            <a:spAutoFit/>
          </a:bodyPr>
          <a:lstStyle/>
          <a:p>
            <a:r>
              <a:rPr lang="en-US" dirty="0">
                <a:solidFill>
                  <a:schemeClr val="bg1"/>
                </a:solidFill>
              </a:rPr>
              <a:t>continuum of mathematics learning</a:t>
            </a:r>
          </a:p>
        </p:txBody>
      </p:sp>
      <p:pic>
        <p:nvPicPr>
          <p:cNvPr id="11" name="Picture 10"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68F4715B-D4D4-449B-A7D1-C93F1AB75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111" y="868133"/>
            <a:ext cx="2800808" cy="4942535"/>
          </a:xfrm>
          <a:prstGeom prst="rect">
            <a:avLst/>
          </a:prstGeom>
        </p:spPr>
      </p:pic>
    </p:spTree>
    <p:extLst>
      <p:ext uri="{BB962C8B-B14F-4D97-AF65-F5344CB8AC3E}">
        <p14:creationId xmlns:p14="http://schemas.microsoft.com/office/powerpoint/2010/main" val="251192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17300DA-6AD9-4A03-80C8-359A7127FE88}"/>
              </a:ext>
            </a:extLst>
          </p:cNvPr>
          <p:cNvSpPr>
            <a:spLocks noGrp="1"/>
          </p:cNvSpPr>
          <p:nvPr>
            <p:ph type="title"/>
          </p:nvPr>
        </p:nvSpPr>
        <p:spPr/>
        <p:txBody>
          <a:bodyPr/>
          <a:lstStyle/>
          <a:p>
            <a:r>
              <a:rPr lang="en-US" dirty="0"/>
              <a:t>Slide 84</a:t>
            </a:r>
          </a:p>
        </p:txBody>
      </p:sp>
      <p:sp>
        <p:nvSpPr>
          <p:cNvPr id="3" name="Content Placeholder 2"/>
          <p:cNvSpPr>
            <a:spLocks noGrp="1"/>
          </p:cNvSpPr>
          <p:nvPr>
            <p:ph idx="1"/>
          </p:nvPr>
        </p:nvSpPr>
        <p:spPr>
          <a:xfrm>
            <a:off x="228600" y="1245128"/>
            <a:ext cx="4919133" cy="4839538"/>
          </a:xfrm>
        </p:spPr>
        <p:txBody>
          <a:bodyPr/>
          <a:lstStyle/>
          <a:p>
            <a:r>
              <a:rPr lang="en-US" dirty="0"/>
              <a:t>Look at this set of word problems used in a third-grade intervention.</a:t>
            </a:r>
          </a:p>
          <a:p>
            <a:r>
              <a:rPr lang="en-US" dirty="0"/>
              <a:t>What foundational skills do students need to know in order to successfully solve such problems?</a:t>
            </a:r>
          </a:p>
          <a:p>
            <a:r>
              <a:rPr lang="en-US" dirty="0"/>
              <a:t>What types of assessments would you use to design the mathematical content for intensive intervention?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#5</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blip>
          <a:stretch>
            <a:fillRect/>
          </a:stretch>
        </p:blipFill>
        <p:spPr>
          <a:xfrm>
            <a:off x="228600" y="184949"/>
            <a:ext cx="914400" cy="873998"/>
          </a:xfrm>
          <a:prstGeom prst="rect">
            <a:avLst/>
          </a:prstGeom>
        </p:spPr>
      </p:pic>
      <p:pic>
        <p:nvPicPr>
          <p:cNvPr id="7" name="Picture 6" descr="buccaneer problems: lesson 49. A. There were 41 kids at the lunch table. Then, 9 kids got up to buy milk and 13 kids cleared their trays. How many kids are at the table now? B. Marta planted 34 lettuce plants in her garden. Then, she planted 13 more lettuce plants. One night a rabbit ate 22 of her lettuce plants. How many lettuce plants does Marta have left?"/>
          <p:cNvPicPr>
            <a:picLocks noChangeAspect="1"/>
          </p:cNvPicPr>
          <p:nvPr/>
        </p:nvPicPr>
        <p:blipFill>
          <a:blip r:embed="rId3"/>
          <a:stretch>
            <a:fillRect/>
          </a:stretch>
        </p:blipFill>
        <p:spPr>
          <a:xfrm>
            <a:off x="5289977" y="1203091"/>
            <a:ext cx="3625423" cy="4791308"/>
          </a:xfrm>
          <a:prstGeom prst="rect">
            <a:avLst/>
          </a:prstGeom>
        </p:spPr>
      </p:pic>
    </p:spTree>
    <p:extLst>
      <p:ext uri="{BB962C8B-B14F-4D97-AF65-F5344CB8AC3E}">
        <p14:creationId xmlns:p14="http://schemas.microsoft.com/office/powerpoint/2010/main" val="2958405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6" name="Right Arrow 5"/>
          <p:cNvSpPr/>
          <p:nvPr/>
        </p:nvSpPr>
        <p:spPr>
          <a:xfrm rot="3258815">
            <a:off x="-11383" y="3555960"/>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7" name="Right Arrow 6"/>
          <p:cNvSpPr/>
          <p:nvPr/>
        </p:nvSpPr>
        <p:spPr>
          <a:xfrm rot="3277194">
            <a:off x="4468989" y="3552575"/>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 name="Title 1" hidden="1">
            <a:extLst>
              <a:ext uri="{FF2B5EF4-FFF2-40B4-BE49-F238E27FC236}">
                <a16:creationId xmlns:a16="http://schemas.microsoft.com/office/drawing/2014/main" id="{33AE622F-E3AF-4AF2-A090-CCB5B9AA8978}"/>
              </a:ext>
            </a:extLst>
          </p:cNvPr>
          <p:cNvSpPr>
            <a:spLocks noGrp="1"/>
          </p:cNvSpPr>
          <p:nvPr>
            <p:ph type="title"/>
          </p:nvPr>
        </p:nvSpPr>
        <p:spPr/>
        <p:txBody>
          <a:bodyPr/>
          <a:lstStyle/>
          <a:p>
            <a:r>
              <a:rPr lang="en-US" dirty="0"/>
              <a:t>Slide 85</a:t>
            </a:r>
          </a:p>
        </p:txBody>
      </p:sp>
      <p:sp>
        <p:nvSpPr>
          <p:cNvPr id="3" name="Content Placeholder 2" hidden="1">
            <a:extLst>
              <a:ext uri="{FF2B5EF4-FFF2-40B4-BE49-F238E27FC236}">
                <a16:creationId xmlns:a16="http://schemas.microsoft.com/office/drawing/2014/main" id="{4DC1BC81-A9F5-4F11-8CA6-7BA08BAB0CA6}"/>
              </a:ext>
            </a:extLst>
          </p:cNvPr>
          <p:cNvSpPr>
            <a:spLocks noGrp="1"/>
          </p:cNvSpPr>
          <p:nvPr>
            <p:ph idx="1"/>
          </p:nvPr>
        </p:nvSpPr>
        <p:spPr/>
        <p:txBody>
          <a:bodyPr/>
          <a:lstStyle/>
          <a:p>
            <a:endParaRPr lang="en-US"/>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970BE45-8F85-4363-B766-4B5CBFA77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772" y="1710699"/>
            <a:ext cx="2150012" cy="3794088"/>
          </a:xfrm>
          <a:prstGeom prst="rect">
            <a:avLst/>
          </a:prstGeom>
        </p:spPr>
      </p:pic>
    </p:spTree>
    <p:extLst>
      <p:ext uri="{BB962C8B-B14F-4D97-AF65-F5344CB8AC3E}">
        <p14:creationId xmlns:p14="http://schemas.microsoft.com/office/powerpoint/2010/main" val="38463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6" name="Right Arrow 5"/>
          <p:cNvSpPr/>
          <p:nvPr/>
        </p:nvSpPr>
        <p:spPr>
          <a:xfrm rot="3258815">
            <a:off x="-11383" y="3555960"/>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7" name="Right Arrow 6"/>
          <p:cNvSpPr/>
          <p:nvPr/>
        </p:nvSpPr>
        <p:spPr>
          <a:xfrm rot="3277194">
            <a:off x="4468989" y="3552575"/>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 name="Rectangle 1"/>
          <p:cNvSpPr/>
          <p:nvPr/>
        </p:nvSpPr>
        <p:spPr>
          <a:xfrm>
            <a:off x="2071511" y="4102010"/>
            <a:ext cx="4572000" cy="1200329"/>
          </a:xfrm>
          <a:prstGeom prst="rect">
            <a:avLst/>
          </a:prstGeom>
        </p:spPr>
        <p:txBody>
          <a:bodyPr>
            <a:spAutoFit/>
          </a:bodyPr>
          <a:lstStyle/>
          <a:p>
            <a:pPr algn="ctr"/>
            <a:r>
              <a:rPr lang="en-US" sz="2400" dirty="0">
                <a:solidFill>
                  <a:schemeClr val="bg1"/>
                </a:solidFill>
              </a:rPr>
              <a:t>Use </a:t>
            </a:r>
            <a:r>
              <a:rPr lang="en-US" sz="2400" b="1" dirty="0">
                <a:solidFill>
                  <a:schemeClr val="bg1"/>
                </a:solidFill>
              </a:rPr>
              <a:t>data</a:t>
            </a:r>
            <a:r>
              <a:rPr lang="en-US" sz="2400" dirty="0">
                <a:solidFill>
                  <a:schemeClr val="bg1"/>
                </a:solidFill>
              </a:rPr>
              <a:t> and </a:t>
            </a:r>
            <a:r>
              <a:rPr lang="en-US" sz="2400" b="1" dirty="0">
                <a:solidFill>
                  <a:schemeClr val="bg1"/>
                </a:solidFill>
              </a:rPr>
              <a:t>standards</a:t>
            </a:r>
            <a:r>
              <a:rPr lang="en-US" sz="2400" dirty="0">
                <a:solidFill>
                  <a:schemeClr val="bg1"/>
                </a:solidFill>
              </a:rPr>
              <a:t> to appropriately sequence instructional content</a:t>
            </a:r>
          </a:p>
        </p:txBody>
      </p:sp>
      <p:sp>
        <p:nvSpPr>
          <p:cNvPr id="3" name="Title 2" hidden="1">
            <a:extLst>
              <a:ext uri="{FF2B5EF4-FFF2-40B4-BE49-F238E27FC236}">
                <a16:creationId xmlns:a16="http://schemas.microsoft.com/office/drawing/2014/main" id="{C949CABF-53EB-475A-AF72-F755588D4CB8}"/>
              </a:ext>
            </a:extLst>
          </p:cNvPr>
          <p:cNvSpPr>
            <a:spLocks noGrp="1"/>
          </p:cNvSpPr>
          <p:nvPr>
            <p:ph type="title"/>
          </p:nvPr>
        </p:nvSpPr>
        <p:spPr/>
        <p:txBody>
          <a:bodyPr/>
          <a:lstStyle/>
          <a:p>
            <a:r>
              <a:rPr lang="en-US" dirty="0"/>
              <a:t>Slide 86</a:t>
            </a:r>
          </a:p>
        </p:txBody>
      </p:sp>
      <p:sp>
        <p:nvSpPr>
          <p:cNvPr id="4" name="Content Placeholder 3" hidden="1">
            <a:extLst>
              <a:ext uri="{FF2B5EF4-FFF2-40B4-BE49-F238E27FC236}">
                <a16:creationId xmlns:a16="http://schemas.microsoft.com/office/drawing/2014/main" id="{3B86F709-8475-4B0A-8F90-7BDDEE87A1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021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487" y="650449"/>
            <a:ext cx="7522589"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https://youtu.be/DZvy8m0C5HI</a:t>
            </a:r>
            <a:endParaRPr lang="en-US" sz="2800" b="1" dirty="0">
              <a:solidFill>
                <a:srgbClr val="FF9300"/>
              </a:solidFill>
            </a:endParaRPr>
          </a:p>
        </p:txBody>
      </p:sp>
      <p:sp>
        <p:nvSpPr>
          <p:cNvPr id="2" name="Title 1" hidden="1">
            <a:extLst>
              <a:ext uri="{FF2B5EF4-FFF2-40B4-BE49-F238E27FC236}">
                <a16:creationId xmlns:a16="http://schemas.microsoft.com/office/drawing/2014/main" id="{09E7DCEF-90E8-426A-B4E4-774CB25CF86E}"/>
              </a:ext>
            </a:extLst>
          </p:cNvPr>
          <p:cNvSpPr>
            <a:spLocks noGrp="1"/>
          </p:cNvSpPr>
          <p:nvPr>
            <p:ph type="title"/>
          </p:nvPr>
        </p:nvSpPr>
        <p:spPr/>
        <p:txBody>
          <a:bodyPr/>
          <a:lstStyle/>
          <a:p>
            <a:r>
              <a:rPr lang="en-US" dirty="0"/>
              <a:t>Slide 87</a:t>
            </a:r>
          </a:p>
        </p:txBody>
      </p:sp>
    </p:spTree>
    <p:extLst>
      <p:ext uri="{BB962C8B-B14F-4D97-AF65-F5344CB8AC3E}">
        <p14:creationId xmlns:p14="http://schemas.microsoft.com/office/powerpoint/2010/main" val="8839352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7" name="Right Arrow 6"/>
          <p:cNvSpPr/>
          <p:nvPr/>
        </p:nvSpPr>
        <p:spPr>
          <a:xfrm rot="3277194">
            <a:off x="5975086" y="3552576"/>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3" name="TextBox 2"/>
          <p:cNvSpPr txBox="1"/>
          <p:nvPr/>
        </p:nvSpPr>
        <p:spPr>
          <a:xfrm>
            <a:off x="5833975" y="1264355"/>
            <a:ext cx="1817511" cy="1200329"/>
          </a:xfrm>
          <a:prstGeom prst="rect">
            <a:avLst/>
          </a:prstGeom>
          <a:noFill/>
        </p:spPr>
        <p:txBody>
          <a:bodyPr wrap="square" rtlCol="0">
            <a:spAutoFit/>
          </a:bodyPr>
          <a:lstStyle/>
          <a:p>
            <a:pPr algn="ctr"/>
            <a:r>
              <a:rPr lang="en-US" dirty="0">
                <a:solidFill>
                  <a:schemeClr val="bg1"/>
                </a:solidFill>
              </a:rPr>
              <a:t>Addition of fractions with unlike denominators</a:t>
            </a:r>
          </a:p>
        </p:txBody>
      </p:sp>
      <p:sp>
        <p:nvSpPr>
          <p:cNvPr id="4" name="Rectangle 3"/>
          <p:cNvSpPr/>
          <p:nvPr/>
        </p:nvSpPr>
        <p:spPr>
          <a:xfrm rot="19390280">
            <a:off x="-11062" y="4069797"/>
            <a:ext cx="2102556"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Add</a:t>
            </a:r>
          </a:p>
        </p:txBody>
      </p:sp>
      <p:sp>
        <p:nvSpPr>
          <p:cNvPr id="9" name="Rectangle 8"/>
          <p:cNvSpPr/>
          <p:nvPr/>
        </p:nvSpPr>
        <p:spPr>
          <a:xfrm rot="19309296">
            <a:off x="911744" y="4088306"/>
            <a:ext cx="2102556" cy="7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Subtract</a:t>
            </a:r>
          </a:p>
        </p:txBody>
      </p:sp>
      <p:sp>
        <p:nvSpPr>
          <p:cNvPr id="13" name="Rectangle 12"/>
          <p:cNvSpPr/>
          <p:nvPr/>
        </p:nvSpPr>
        <p:spPr>
          <a:xfrm rot="19311826">
            <a:off x="1858850" y="4074775"/>
            <a:ext cx="210255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Fraction concepts</a:t>
            </a:r>
          </a:p>
        </p:txBody>
      </p:sp>
      <p:sp>
        <p:nvSpPr>
          <p:cNvPr id="12" name="Rectangle 11"/>
          <p:cNvSpPr/>
          <p:nvPr/>
        </p:nvSpPr>
        <p:spPr>
          <a:xfrm rot="19311826">
            <a:off x="2789545" y="4098107"/>
            <a:ext cx="2102556"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Denominator</a:t>
            </a:r>
          </a:p>
        </p:txBody>
      </p:sp>
      <p:sp>
        <p:nvSpPr>
          <p:cNvPr id="10" name="Rectangle 9"/>
          <p:cNvSpPr/>
          <p:nvPr/>
        </p:nvSpPr>
        <p:spPr>
          <a:xfrm rot="19311826">
            <a:off x="3720238" y="4095976"/>
            <a:ext cx="2102556" cy="71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Numerator</a:t>
            </a:r>
          </a:p>
        </p:txBody>
      </p:sp>
      <p:sp>
        <p:nvSpPr>
          <p:cNvPr id="14" name="Rectangle 13"/>
          <p:cNvSpPr/>
          <p:nvPr/>
        </p:nvSpPr>
        <p:spPr>
          <a:xfrm rot="19311826">
            <a:off x="4882488" y="4074773"/>
            <a:ext cx="2102556"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Fraction models</a:t>
            </a:r>
          </a:p>
        </p:txBody>
      </p:sp>
      <p:sp>
        <p:nvSpPr>
          <p:cNvPr id="15" name="Rectangle 14"/>
          <p:cNvSpPr/>
          <p:nvPr/>
        </p:nvSpPr>
        <p:spPr>
          <a:xfrm rot="19311826">
            <a:off x="5875963" y="4098108"/>
            <a:ext cx="2102556" cy="711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Multiples</a:t>
            </a:r>
          </a:p>
        </p:txBody>
      </p:sp>
      <p:sp>
        <p:nvSpPr>
          <p:cNvPr id="16" name="Rectangle 15"/>
          <p:cNvSpPr/>
          <p:nvPr/>
        </p:nvSpPr>
        <p:spPr>
          <a:xfrm>
            <a:off x="228600" y="2464684"/>
            <a:ext cx="2102556" cy="711200"/>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Read</a:t>
            </a:r>
          </a:p>
        </p:txBody>
      </p:sp>
      <p:sp>
        <p:nvSpPr>
          <p:cNvPr id="17" name="Rectangle 16"/>
          <p:cNvSpPr/>
          <p:nvPr/>
        </p:nvSpPr>
        <p:spPr>
          <a:xfrm>
            <a:off x="2400519" y="2627482"/>
            <a:ext cx="2102556"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Understand language</a:t>
            </a:r>
          </a:p>
        </p:txBody>
      </p:sp>
      <p:sp>
        <p:nvSpPr>
          <p:cNvPr id="18" name="Rectangle 17"/>
          <p:cNvSpPr/>
          <p:nvPr/>
        </p:nvSpPr>
        <p:spPr>
          <a:xfrm>
            <a:off x="4572438" y="2485885"/>
            <a:ext cx="2102556" cy="711200"/>
          </a:xfrm>
          <a:prstGeom prst="rect">
            <a:avLst/>
          </a:prstGeom>
          <a:solidFill>
            <a:srgbClr val="FF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Follow directions</a:t>
            </a:r>
            <a:endParaRPr lang="en-US" dirty="0"/>
          </a:p>
        </p:txBody>
      </p:sp>
      <p:sp>
        <p:nvSpPr>
          <p:cNvPr id="2" name="Title 1" hidden="1">
            <a:extLst>
              <a:ext uri="{FF2B5EF4-FFF2-40B4-BE49-F238E27FC236}">
                <a16:creationId xmlns:a16="http://schemas.microsoft.com/office/drawing/2014/main" id="{7596446B-95E4-48E8-A049-AB66B782A1CB}"/>
              </a:ext>
            </a:extLst>
          </p:cNvPr>
          <p:cNvSpPr>
            <a:spLocks noGrp="1"/>
          </p:cNvSpPr>
          <p:nvPr>
            <p:ph type="title"/>
          </p:nvPr>
        </p:nvSpPr>
        <p:spPr/>
        <p:txBody>
          <a:bodyPr/>
          <a:lstStyle/>
          <a:p>
            <a:r>
              <a:rPr lang="en-US" dirty="0"/>
              <a:t>Slide 88</a:t>
            </a:r>
          </a:p>
        </p:txBody>
      </p:sp>
      <p:sp>
        <p:nvSpPr>
          <p:cNvPr id="5" name="Content Placeholder 4" hidden="1">
            <a:extLst>
              <a:ext uri="{FF2B5EF4-FFF2-40B4-BE49-F238E27FC236}">
                <a16:creationId xmlns:a16="http://schemas.microsoft.com/office/drawing/2014/main" id="{906FD875-E1A7-4897-AA96-7E999C1AB1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84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trips(down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12" grpId="0" animBg="1"/>
      <p:bldP spid="10" grpId="0" animBg="1"/>
      <p:bldP spid="14" grpId="0" animBg="1"/>
      <p:bldP spid="15" grpId="0" animBg="1"/>
      <p:bldP spid="16" grpId="0" animBg="1"/>
      <p:bldP spid="17"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2425EFB-756B-410E-BE85-ADB140220B68}"/>
              </a:ext>
            </a:extLst>
          </p:cNvPr>
          <p:cNvSpPr>
            <a:spLocks noGrp="1"/>
          </p:cNvSpPr>
          <p:nvPr>
            <p:ph type="title"/>
          </p:nvPr>
        </p:nvSpPr>
        <p:spPr/>
        <p:txBody>
          <a:bodyPr/>
          <a:lstStyle/>
          <a:p>
            <a:r>
              <a:rPr lang="en-US" dirty="0"/>
              <a:t>Slide 89</a:t>
            </a:r>
          </a:p>
        </p:txBody>
      </p:sp>
      <p:sp>
        <p:nvSpPr>
          <p:cNvPr id="3" name="Content Placeholder 2"/>
          <p:cNvSpPr>
            <a:spLocks noGrp="1"/>
          </p:cNvSpPr>
          <p:nvPr>
            <p:ph idx="1"/>
          </p:nvPr>
        </p:nvSpPr>
        <p:spPr/>
        <p:txBody>
          <a:bodyPr/>
          <a:lstStyle/>
          <a:p>
            <a:r>
              <a:rPr lang="en-US" dirty="0"/>
              <a:t>Here's a list of a student's strengths and weaknesses. </a:t>
            </a:r>
          </a:p>
          <a:p>
            <a:r>
              <a:rPr lang="en-US" dirty="0"/>
              <a:t>What mathematical content is important for this student in terms of intensive intervention? </a:t>
            </a:r>
          </a:p>
          <a:p>
            <a:r>
              <a:rPr lang="en-US" dirty="0"/>
              <a:t>What foundational skills might be a part of intensive intervention? </a:t>
            </a:r>
          </a:p>
          <a:p>
            <a:r>
              <a:rPr lang="en-US" dirty="0"/>
              <a:t>How might some of those things need to be retaught?</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#6</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132819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4" name="Slide Number Placeholder 3"/>
          <p:cNvSpPr>
            <a:spLocks noGrp="1"/>
          </p:cNvSpPr>
          <p:nvPr>
            <p:ph type="sldNum" sz="quarter" idx="12"/>
          </p:nvPr>
        </p:nvSpPr>
        <p:spPr/>
        <p:txBody>
          <a:bodyPr/>
          <a:lstStyle/>
          <a:p>
            <a:fld id="{569CA132-ADD6-4B72-B5E1-B86F7979C603}" type="slidenum">
              <a:rPr lang="en-US" smtClean="0"/>
              <a:t>9</a:t>
            </a:fld>
            <a:endParaRPr lang="en-US"/>
          </a:p>
        </p:txBody>
      </p:sp>
      <p:sp>
        <p:nvSpPr>
          <p:cNvPr id="6" name="Content Placeholder 2"/>
          <p:cNvSpPr txBox="1">
            <a:spLocks/>
          </p:cNvSpPr>
          <p:nvPr/>
        </p:nvSpPr>
        <p:spPr>
          <a:xfrm>
            <a:off x="1306286" y="1202714"/>
            <a:ext cx="7609114"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r>
              <a:rPr lang="en-US" dirty="0"/>
              <a:t>Powell, S. R., &amp; Stecker, P. M. (2014). Using data-based individualization to intensify mathematics intervention for students with disabilities. </a:t>
            </a:r>
            <a:r>
              <a:rPr lang="en-US" i="1" dirty="0"/>
              <a:t>Teaching Exceptional Children, 46</a:t>
            </a:r>
            <a:r>
              <a:rPr lang="en-US" dirty="0"/>
              <a:t>(4), 31–37. doi:10.1177/0040059914523735</a:t>
            </a:r>
          </a:p>
        </p:txBody>
      </p:sp>
      <p:pic>
        <p:nvPicPr>
          <p:cNvPr id="9" name="Picture 8" descr="open book icon"/>
          <p:cNvPicPr>
            <a:picLocks/>
          </p:cNvPicPr>
          <p:nvPr/>
        </p:nvPicPr>
        <p:blipFill rotWithShape="1">
          <a:blip r:embed="rId3" cstate="hqprint">
            <a:extLst>
              <a:ext uri="{BEBA8EAE-BF5A-486C-A8C5-ECC9F3942E4B}">
                <a14:imgProps xmlns:a14="http://schemas.microsoft.com/office/drawing/2010/main">
                  <a14:imgLayer r:embed="rId4">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15818653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Intensive Intervention</a:t>
            </a:r>
          </a:p>
        </p:txBody>
      </p:sp>
      <p:sp>
        <p:nvSpPr>
          <p:cNvPr id="4" name="Left Arrow 3" descr="arrow pointing to validated intervention program"/>
          <p:cNvSpPr/>
          <p:nvPr/>
        </p:nvSpPr>
        <p:spPr>
          <a:xfrm rot="20125545">
            <a:off x="5241648" y="513740"/>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with intensity</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7C42B396-1DFB-4973-AC34-940B29C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868" y="1150185"/>
            <a:ext cx="2693103" cy="4752470"/>
          </a:xfrm>
          <a:prstGeom prst="rect">
            <a:avLst/>
          </a:prstGeom>
        </p:spPr>
      </p:pic>
    </p:spTree>
    <p:extLst>
      <p:ext uri="{BB962C8B-B14F-4D97-AF65-F5344CB8AC3E}">
        <p14:creationId xmlns:p14="http://schemas.microsoft.com/office/powerpoint/2010/main" val="31218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How to identify mathematical content for intensive intervention and how to sequence intervention content.</a:t>
            </a:r>
          </a:p>
        </p:txBody>
      </p:sp>
      <p:sp>
        <p:nvSpPr>
          <p:cNvPr id="3" name="Content Placeholder 2"/>
          <p:cNvSpPr>
            <a:spLocks noGrp="1"/>
          </p:cNvSpPr>
          <p:nvPr>
            <p:ph idx="1"/>
          </p:nvPr>
        </p:nvSpPr>
        <p:spPr>
          <a:xfrm>
            <a:off x="228600" y="2246489"/>
            <a:ext cx="8686800" cy="3838176"/>
          </a:xfrm>
        </p:spPr>
        <p:txBody>
          <a:bodyPr>
            <a:normAutofit/>
          </a:bodyPr>
          <a:lstStyle/>
          <a:p>
            <a:pPr marL="342900" indent="-342900">
              <a:buFont typeface="Wingdings" charset="2"/>
              <a:buChar char="q"/>
            </a:pPr>
            <a:r>
              <a:rPr lang="en-US" dirty="0"/>
              <a:t>Use a variety of assessments and sources to identify mathematical content for intensive intervention </a:t>
            </a:r>
          </a:p>
          <a:p>
            <a:pPr marL="342900" indent="-342900">
              <a:buFont typeface="Wingdings" charset="2"/>
              <a:buChar char="q"/>
            </a:pPr>
            <a:r>
              <a:rPr lang="en-US" dirty="0"/>
              <a:t>Use data and standards to appropriately sequence instructional content</a:t>
            </a:r>
          </a:p>
        </p:txBody>
      </p:sp>
    </p:spTree>
    <p:extLst>
      <p:ext uri="{BB962C8B-B14F-4D97-AF65-F5344CB8AC3E}">
        <p14:creationId xmlns:p14="http://schemas.microsoft.com/office/powerpoint/2010/main" val="3319448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59" y="1308632"/>
            <a:ext cx="3111749" cy="1215717"/>
          </a:xfrm>
          <a:prstGeom prst="rect">
            <a:avLst/>
          </a:prstGeom>
          <a:noFill/>
        </p:spPr>
        <p:txBody>
          <a:bodyPr wrap="none" rtlCol="0">
            <a:spAutoFit/>
          </a:bodyPr>
          <a:lstStyle/>
          <a:p>
            <a:pPr algn="ctr"/>
            <a:r>
              <a:rPr lang="en-US" sz="7300" dirty="0">
                <a:solidFill>
                  <a:srgbClr val="FF9300"/>
                </a:solidFill>
              </a:rPr>
              <a:t>Closing</a:t>
            </a:r>
          </a:p>
        </p:txBody>
      </p:sp>
      <p:sp>
        <p:nvSpPr>
          <p:cNvPr id="3" name="Title 2" hidden="1">
            <a:extLst>
              <a:ext uri="{FF2B5EF4-FFF2-40B4-BE49-F238E27FC236}">
                <a16:creationId xmlns:a16="http://schemas.microsoft.com/office/drawing/2014/main" id="{80360DAE-57D6-4D29-999B-CD4B0F9AE63C}"/>
              </a:ext>
            </a:extLst>
          </p:cNvPr>
          <p:cNvSpPr>
            <a:spLocks noGrp="1"/>
          </p:cNvSpPr>
          <p:nvPr>
            <p:ph type="title"/>
          </p:nvPr>
        </p:nvSpPr>
        <p:spPr/>
        <p:txBody>
          <a:bodyPr/>
          <a:lstStyle/>
          <a:p>
            <a:r>
              <a:rPr lang="en-US" dirty="0"/>
              <a:t>Slide 92</a:t>
            </a:r>
          </a:p>
        </p:txBody>
      </p:sp>
    </p:spTree>
    <p:extLst>
      <p:ext uri="{BB962C8B-B14F-4D97-AF65-F5344CB8AC3E}">
        <p14:creationId xmlns:p14="http://schemas.microsoft.com/office/powerpoint/2010/main" val="35959817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Why is mathematics intensive intervention important?</a:t>
            </a:r>
          </a:p>
          <a:p>
            <a:pPr>
              <a:buClr>
                <a:srgbClr val="FF9300"/>
              </a:buClr>
            </a:pPr>
            <a:endParaRPr lang="en-US" dirty="0"/>
          </a:p>
          <a:p>
            <a:pPr>
              <a:buClr>
                <a:srgbClr val="FF9300"/>
              </a:buClr>
            </a:pPr>
            <a:r>
              <a:rPr lang="en-US" dirty="0"/>
              <a:t>PART 2: What mathematical content for students need to master across kindergarten through eighth grade?</a:t>
            </a:r>
          </a:p>
          <a:p>
            <a:pPr>
              <a:buClr>
                <a:srgbClr val="FF9300"/>
              </a:buClr>
            </a:pPr>
            <a:endParaRPr lang="en-US" dirty="0"/>
          </a:p>
          <a:p>
            <a:pPr>
              <a:buClr>
                <a:srgbClr val="FF9300"/>
              </a:buClr>
            </a:pPr>
            <a:r>
              <a:rPr lang="en-US" dirty="0"/>
              <a:t>PART 3: How to identify mathematical content for intensive intervention and how to sequence intervention content.</a:t>
            </a:r>
          </a:p>
        </p:txBody>
      </p:sp>
    </p:spTree>
    <p:extLst>
      <p:ext uri="{BB962C8B-B14F-4D97-AF65-F5344CB8AC3E}">
        <p14:creationId xmlns:p14="http://schemas.microsoft.com/office/powerpoint/2010/main" val="4099260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674" y="499462"/>
            <a:ext cx="7392040"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https://youtu.be/hp2JpOnPJiI</a:t>
            </a:r>
            <a:endParaRPr lang="en-US" sz="2800" b="1" dirty="0">
              <a:solidFill>
                <a:srgbClr val="FF9300"/>
              </a:solidFill>
            </a:endParaRPr>
          </a:p>
        </p:txBody>
      </p:sp>
      <p:sp>
        <p:nvSpPr>
          <p:cNvPr id="2" name="Title 1" hidden="1">
            <a:extLst>
              <a:ext uri="{FF2B5EF4-FFF2-40B4-BE49-F238E27FC236}">
                <a16:creationId xmlns:a16="http://schemas.microsoft.com/office/drawing/2014/main" id="{F93AB507-B984-4E9A-9889-9B25BCA50715}"/>
              </a:ext>
            </a:extLst>
          </p:cNvPr>
          <p:cNvSpPr>
            <a:spLocks noGrp="1"/>
          </p:cNvSpPr>
          <p:nvPr>
            <p:ph type="title"/>
          </p:nvPr>
        </p:nvSpPr>
        <p:spPr/>
        <p:txBody>
          <a:bodyPr/>
          <a:lstStyle/>
          <a:p>
            <a:r>
              <a:rPr lang="en-US" dirty="0"/>
              <a:t>Slide 94</a:t>
            </a:r>
          </a:p>
        </p:txBody>
      </p:sp>
    </p:spTree>
    <p:extLst>
      <p:ext uri="{BB962C8B-B14F-4D97-AF65-F5344CB8AC3E}">
        <p14:creationId xmlns:p14="http://schemas.microsoft.com/office/powerpoint/2010/main" val="13364332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a:t>
            </a:r>
          </a:p>
        </p:txBody>
      </p:sp>
      <p:pic>
        <p:nvPicPr>
          <p:cNvPr id="4" name="Picture 3" descr="Graph of research detailing trajectories of math performance from K through 12th grade"/>
          <p:cNvPicPr>
            <a:picLocks noChangeAspect="1"/>
          </p:cNvPicPr>
          <p:nvPr/>
        </p:nvPicPr>
        <p:blipFill>
          <a:blip r:embed="rId2"/>
          <a:stretch>
            <a:fillRect/>
          </a:stretch>
        </p:blipFill>
        <p:spPr>
          <a:xfrm>
            <a:off x="3594647" y="79022"/>
            <a:ext cx="5221115" cy="6018638"/>
          </a:xfrm>
          <a:prstGeom prst="rect">
            <a:avLst/>
          </a:prstGeom>
        </p:spPr>
      </p:pic>
      <p:sp>
        <p:nvSpPr>
          <p:cNvPr id="5" name="Rectangle 4"/>
          <p:cNvSpPr/>
          <p:nvPr/>
        </p:nvSpPr>
        <p:spPr>
          <a:xfrm rot="16200000">
            <a:off x="4675186" y="1724507"/>
            <a:ext cx="8647889" cy="276999"/>
          </a:xfrm>
          <a:prstGeom prst="rect">
            <a:avLst/>
          </a:prstGeom>
        </p:spPr>
        <p:txBody>
          <a:bodyPr wrap="square">
            <a:spAutoFit/>
          </a:bodyPr>
          <a:lstStyle/>
          <a:p>
            <a:r>
              <a:rPr lang="en-US" sz="1200" dirty="0">
                <a:solidFill>
                  <a:schemeClr val="accent2"/>
                </a:solidFill>
              </a:rPr>
              <a:t>http://</a:t>
            </a:r>
            <a:r>
              <a:rPr lang="en-US" sz="1200" dirty="0" err="1">
                <a:solidFill>
                  <a:schemeClr val="accent2"/>
                </a:solidFill>
              </a:rPr>
              <a:t>www.greatertexasfoundation.org</a:t>
            </a:r>
            <a:r>
              <a:rPr lang="en-US" sz="1200" dirty="0">
                <a:solidFill>
                  <a:schemeClr val="accent2"/>
                </a:solidFill>
              </a:rPr>
              <a:t>/trajectories-of-mathematics-performance/</a:t>
            </a:r>
          </a:p>
        </p:txBody>
      </p:sp>
      <p:sp>
        <p:nvSpPr>
          <p:cNvPr id="7" name="Rectangle 6"/>
          <p:cNvSpPr/>
          <p:nvPr/>
        </p:nvSpPr>
        <p:spPr>
          <a:xfrm>
            <a:off x="1603021" y="1226123"/>
            <a:ext cx="2257778" cy="1173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kindergarten predicts later mathematics</a:t>
            </a:r>
          </a:p>
        </p:txBody>
      </p:sp>
      <p:sp>
        <p:nvSpPr>
          <p:cNvPr id="9" name="Rectangle 8"/>
          <p:cNvSpPr/>
          <p:nvPr/>
        </p:nvSpPr>
        <p:spPr>
          <a:xfrm>
            <a:off x="1603021" y="2399829"/>
            <a:ext cx="2257778" cy="1173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elementary school</a:t>
            </a:r>
          </a:p>
          <a:p>
            <a:pPr algn="ctr"/>
            <a:r>
              <a:rPr lang="en-US" dirty="0"/>
              <a:t>predicts later mathematics</a:t>
            </a:r>
          </a:p>
        </p:txBody>
      </p:sp>
      <p:sp>
        <p:nvSpPr>
          <p:cNvPr id="10" name="Rectangle 9"/>
          <p:cNvSpPr/>
          <p:nvPr/>
        </p:nvSpPr>
        <p:spPr>
          <a:xfrm>
            <a:off x="1603021" y="3573535"/>
            <a:ext cx="2257778" cy="1173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middle school</a:t>
            </a:r>
          </a:p>
          <a:p>
            <a:pPr algn="ctr"/>
            <a:r>
              <a:rPr lang="en-US" dirty="0"/>
              <a:t>predicts later mathematics</a:t>
            </a:r>
          </a:p>
        </p:txBody>
      </p:sp>
      <p:sp>
        <p:nvSpPr>
          <p:cNvPr id="11" name="Rectangle 10"/>
          <p:cNvSpPr/>
          <p:nvPr/>
        </p:nvSpPr>
        <p:spPr>
          <a:xfrm>
            <a:off x="1603021" y="4747241"/>
            <a:ext cx="2257778" cy="1173706"/>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a:t>
            </a:r>
          </a:p>
          <a:p>
            <a:pPr algn="ctr"/>
            <a:r>
              <a:rPr lang="en-US" dirty="0"/>
              <a:t>high school</a:t>
            </a:r>
          </a:p>
          <a:p>
            <a:pPr algn="ctr"/>
            <a:r>
              <a:rPr lang="en-US" dirty="0"/>
              <a:t>predicts later outcomes</a:t>
            </a:r>
          </a:p>
        </p:txBody>
      </p:sp>
      <p:sp>
        <p:nvSpPr>
          <p:cNvPr id="6" name="Rectangle 5"/>
          <p:cNvSpPr/>
          <p:nvPr/>
        </p:nvSpPr>
        <p:spPr>
          <a:xfrm>
            <a:off x="1603021" y="235132"/>
            <a:ext cx="2257778" cy="9909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Mathematics in preschool predicts later mathematics</a:t>
            </a:r>
          </a:p>
        </p:txBody>
      </p:sp>
    </p:spTree>
    <p:extLst>
      <p:ext uri="{BB962C8B-B14F-4D97-AF65-F5344CB8AC3E}">
        <p14:creationId xmlns:p14="http://schemas.microsoft.com/office/powerpoint/2010/main" val="10806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8096"/>
            <a:ext cx="8482263" cy="731520"/>
          </a:xfrm>
        </p:spPr>
        <p:txBody>
          <a:bodyPr>
            <a:normAutofit fontScale="90000"/>
          </a:bodyPr>
          <a:lstStyle/>
          <a:p>
            <a:r>
              <a:rPr lang="en-US" dirty="0"/>
              <a:t>Part 1</a:t>
            </a:r>
            <a:br>
              <a:rPr lang="en-US" dirty="0"/>
            </a:br>
            <a:endParaRPr lang="en-US" dirty="0"/>
          </a:p>
        </p:txBody>
      </p:sp>
      <p:sp>
        <p:nvSpPr>
          <p:cNvPr id="4" name="Rectangle 3"/>
          <p:cNvSpPr/>
          <p:nvPr/>
        </p:nvSpPr>
        <p:spPr>
          <a:xfrm>
            <a:off x="228600" y="816859"/>
            <a:ext cx="2867378" cy="9216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Intervention: Occurs frequently and </a:t>
            </a:r>
            <a:r>
              <a:rPr lang="en-US"/>
              <a:t>with intensity</a:t>
            </a:r>
          </a:p>
        </p:txBody>
      </p:sp>
      <p:sp>
        <p:nvSpPr>
          <p:cNvPr id="5" name="Rectangle 4"/>
          <p:cNvSpPr/>
          <p:nvPr/>
        </p:nvSpPr>
        <p:spPr>
          <a:xfrm>
            <a:off x="228600" y="3949525"/>
            <a:ext cx="2867378" cy="12207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Intervention adaptation</a:t>
            </a:r>
            <a:r>
              <a:rPr lang="en-US" dirty="0"/>
              <a:t>: Content, dosage, explicit instruction, attention to transfer</a:t>
            </a:r>
          </a:p>
        </p:txBody>
      </p:sp>
      <p:sp>
        <p:nvSpPr>
          <p:cNvPr id="6" name="Oval 5"/>
          <p:cNvSpPr/>
          <p:nvPr/>
        </p:nvSpPr>
        <p:spPr>
          <a:xfrm>
            <a:off x="6048023" y="1738489"/>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sp>
        <p:nvSpPr>
          <p:cNvPr id="7" name="Oval 6"/>
          <p:cNvSpPr/>
          <p:nvPr/>
        </p:nvSpPr>
        <p:spPr>
          <a:xfrm>
            <a:off x="6048023" y="2985911"/>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Diagnostic</a:t>
            </a:r>
          </a:p>
        </p:txBody>
      </p:sp>
      <p:sp>
        <p:nvSpPr>
          <p:cNvPr id="8" name="Oval 7"/>
          <p:cNvSpPr/>
          <p:nvPr/>
        </p:nvSpPr>
        <p:spPr>
          <a:xfrm>
            <a:off x="6048023" y="4837289"/>
            <a:ext cx="2867378" cy="8579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 Formative</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EE438BF-F7BF-4867-8D7D-99D547EE4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978" y="733287"/>
            <a:ext cx="3055182" cy="5391425"/>
          </a:xfrm>
          <a:prstGeom prst="rect">
            <a:avLst/>
          </a:prstGeom>
        </p:spPr>
      </p:pic>
    </p:spTree>
    <p:extLst>
      <p:ext uri="{BB962C8B-B14F-4D97-AF65-F5344CB8AC3E}">
        <p14:creationId xmlns:p14="http://schemas.microsoft.com/office/powerpoint/2010/main" val="34361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Why is mathematics intensive intervention important?</a:t>
            </a:r>
          </a:p>
        </p:txBody>
      </p:sp>
      <p:sp>
        <p:nvSpPr>
          <p:cNvPr id="3" name="Content Placeholder 2"/>
          <p:cNvSpPr>
            <a:spLocks noGrp="1"/>
          </p:cNvSpPr>
          <p:nvPr>
            <p:ph idx="1"/>
          </p:nvPr>
        </p:nvSpPr>
        <p:spPr>
          <a:xfrm>
            <a:off x="228600" y="1783644"/>
            <a:ext cx="8686800" cy="4301021"/>
          </a:xfrm>
        </p:spPr>
        <p:txBody>
          <a:bodyPr>
            <a:normAutofit/>
          </a:bodyPr>
          <a:lstStyle/>
          <a:p>
            <a:pPr marL="342900" indent="-342900">
              <a:buFont typeface="Wingdings" charset="2"/>
              <a:buChar char="q"/>
            </a:pPr>
            <a:r>
              <a:rPr lang="en-US" dirty="0"/>
              <a:t>Understand that earlier mathematics scores predict later mathematics scores</a:t>
            </a:r>
          </a:p>
          <a:p>
            <a:pPr marL="342900" indent="-342900">
              <a:buFont typeface="Wingdings" charset="2"/>
              <a:buChar char="q"/>
            </a:pPr>
            <a:r>
              <a:rPr lang="en-US" dirty="0"/>
              <a:t>Understand the school and adulthood outcomes for students with learning difficulties in mathematics</a:t>
            </a:r>
          </a:p>
          <a:p>
            <a:pPr marL="342900" indent="-342900">
              <a:buFont typeface="Wingdings" charset="2"/>
              <a:buChar char="q"/>
            </a:pPr>
            <a:r>
              <a:rPr lang="en-US" dirty="0"/>
              <a:t>Know how the data-based individualization (DBI) framework can be used to provide timely and effective intensive intervention</a:t>
            </a:r>
          </a:p>
        </p:txBody>
      </p:sp>
    </p:spTree>
    <p:extLst>
      <p:ext uri="{BB962C8B-B14F-4D97-AF65-F5344CB8AC3E}">
        <p14:creationId xmlns:p14="http://schemas.microsoft.com/office/powerpoint/2010/main" val="3555327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C183D7F6-B498-43B3-948B-1728B52AA6E4}">
                <adec:decorative xmlns:adec="http://schemas.microsoft.com/office/drawing/2017/decorative" val="1"/>
              </a:ext>
            </a:extLst>
          </p:cNvPr>
          <p:cNvCxnSpPr/>
          <p:nvPr/>
        </p:nvCxnSpPr>
        <p:spPr>
          <a:xfrm>
            <a:off x="228600" y="5425010"/>
            <a:ext cx="8763000" cy="34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5426054"/>
            <a:ext cx="5715000" cy="369332"/>
          </a:xfrm>
          <a:prstGeom prst="rect">
            <a:avLst/>
          </a:prstGeom>
          <a:noFill/>
        </p:spPr>
        <p:txBody>
          <a:bodyPr wrap="square" rtlCol="0">
            <a:spAutoFit/>
          </a:bodyPr>
          <a:lstStyle/>
          <a:p>
            <a:r>
              <a:rPr lang="en-US" dirty="0">
                <a:solidFill>
                  <a:schemeClr val="bg1"/>
                </a:solidFill>
              </a:rPr>
              <a:t>continuum of mathematics learning</a:t>
            </a:r>
          </a:p>
        </p:txBody>
      </p:sp>
      <p:sp>
        <p:nvSpPr>
          <p:cNvPr id="6" name="Right Arrow 5"/>
          <p:cNvSpPr/>
          <p:nvPr/>
        </p:nvSpPr>
        <p:spPr>
          <a:xfrm rot="3258815">
            <a:off x="-11383" y="3555960"/>
            <a:ext cx="3352800" cy="838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IS</a:t>
            </a:r>
          </a:p>
        </p:txBody>
      </p:sp>
      <p:sp>
        <p:nvSpPr>
          <p:cNvPr id="7" name="Right Arrow 6"/>
          <p:cNvSpPr/>
          <p:nvPr/>
        </p:nvSpPr>
        <p:spPr>
          <a:xfrm rot="3277194">
            <a:off x="4939593" y="3552575"/>
            <a:ext cx="3352800" cy="8382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student NEEDS TO BE</a:t>
            </a:r>
          </a:p>
        </p:txBody>
      </p:sp>
      <p:sp>
        <p:nvSpPr>
          <p:cNvPr id="2" name="Title 1"/>
          <p:cNvSpPr>
            <a:spLocks noGrp="1"/>
          </p:cNvSpPr>
          <p:nvPr>
            <p:ph type="title"/>
          </p:nvPr>
        </p:nvSpPr>
        <p:spPr/>
        <p:txBody>
          <a:bodyPr/>
          <a:lstStyle/>
          <a:p>
            <a:r>
              <a:rPr lang="en-US" dirty="0"/>
              <a:t>Parts 2 and 3</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2F2D1BA-82C3-45A5-8388-8AB5CD719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694" y="1062614"/>
            <a:ext cx="2448007" cy="4319954"/>
          </a:xfrm>
          <a:prstGeom prst="rect">
            <a:avLst/>
          </a:prstGeom>
        </p:spPr>
      </p:pic>
    </p:spTree>
    <p:extLst>
      <p:ext uri="{BB962C8B-B14F-4D97-AF65-F5344CB8AC3E}">
        <p14:creationId xmlns:p14="http://schemas.microsoft.com/office/powerpoint/2010/main" val="9593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What mathematical content do students need to master across kindergarten through eighth grade?</a:t>
            </a:r>
          </a:p>
        </p:txBody>
      </p:sp>
      <p:sp>
        <p:nvSpPr>
          <p:cNvPr id="3" name="Content Placeholder 2"/>
          <p:cNvSpPr>
            <a:spLocks noGrp="1"/>
          </p:cNvSpPr>
          <p:nvPr>
            <p:ph idx="1"/>
          </p:nvPr>
        </p:nvSpPr>
        <p:spPr>
          <a:xfrm>
            <a:off x="228600" y="1783644"/>
            <a:ext cx="8686800" cy="4301021"/>
          </a:xfrm>
        </p:spPr>
        <p:txBody>
          <a:bodyPr>
            <a:normAutofit/>
          </a:bodyPr>
          <a:lstStyle/>
          <a:p>
            <a:pPr marL="342900" indent="-342900">
              <a:buFont typeface="Wingdings" charset="2"/>
              <a:buChar char="q"/>
            </a:pPr>
            <a:r>
              <a:rPr lang="en-US" dirty="0"/>
              <a:t>Identify foundational mathematical strands across grade levels</a:t>
            </a:r>
          </a:p>
          <a:p>
            <a:pPr marL="342900" indent="-342900">
              <a:buFont typeface="Wingdings" charset="2"/>
              <a:buChar char="q"/>
            </a:pPr>
            <a:r>
              <a:rPr lang="en-US" dirty="0"/>
              <a:t>Place foundational mathematical strands in meaningful order for intensive intervention</a:t>
            </a:r>
          </a:p>
        </p:txBody>
      </p:sp>
    </p:spTree>
    <p:extLst>
      <p:ext uri="{BB962C8B-B14F-4D97-AF65-F5344CB8AC3E}">
        <p14:creationId xmlns:p14="http://schemas.microsoft.com/office/powerpoint/2010/main" val="3324317590"/>
      </p:ext>
    </p:extLst>
  </p:cSld>
  <p:clrMapOvr>
    <a:masterClrMapping/>
  </p:clrMapOvr>
</p:sld>
</file>

<file path=ppt/theme/theme1.xml><?xml version="1.0" encoding="utf-8"?>
<a:theme xmlns:a="http://schemas.openxmlformats.org/drawingml/2006/main" name="NCII-Ucon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CII Math">
      <a:majorFont>
        <a:latin typeface="Cambria"/>
        <a:ea typeface=""/>
        <a:cs typeface=""/>
      </a:majorFont>
      <a:minorFont>
        <a:latin typeface="Cambria Math"/>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4825</TotalTime>
  <Words>4217</Words>
  <Application>Microsoft Office PowerPoint</Application>
  <PresentationFormat>On-screen Show (4:3)</PresentationFormat>
  <Paragraphs>541</Paragraphs>
  <Slides>105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Calibri</vt:lpstr>
      <vt:lpstr>Cambria</vt:lpstr>
      <vt:lpstr>Cambria Math</vt:lpstr>
      <vt:lpstr>Lucida Grande</vt:lpstr>
      <vt:lpstr>Verdana</vt:lpstr>
      <vt:lpstr>Wingdings</vt:lpstr>
      <vt:lpstr>NCII-Uconn</vt:lpstr>
      <vt:lpstr>Module 1</vt:lpstr>
      <vt:lpstr>Slide 2</vt:lpstr>
      <vt:lpstr>Slide 3</vt:lpstr>
      <vt:lpstr>Slide 4</vt:lpstr>
      <vt:lpstr>Objectives</vt:lpstr>
      <vt:lpstr>Activities</vt:lpstr>
      <vt:lpstr>Activities</vt:lpstr>
      <vt:lpstr>Activities</vt:lpstr>
      <vt:lpstr>Reading</vt:lpstr>
      <vt:lpstr>Slide 10</vt:lpstr>
      <vt:lpstr>Slide 11</vt:lpstr>
      <vt:lpstr>Slide 12</vt:lpstr>
      <vt:lpstr>Slide 13</vt:lpstr>
      <vt:lpstr>Classroom Application</vt:lpstr>
      <vt:lpstr>Welcome!</vt:lpstr>
      <vt:lpstr>Slide 16</vt:lpstr>
      <vt:lpstr>Why is mathematics intensive intervention important?</vt:lpstr>
      <vt:lpstr>Part 1 Objectives</vt:lpstr>
      <vt:lpstr>Slide 19</vt:lpstr>
      <vt:lpstr>Slide 20</vt:lpstr>
      <vt:lpstr>Slide 21</vt:lpstr>
      <vt:lpstr>Slide 22</vt:lpstr>
      <vt:lpstr>Slide 23</vt:lpstr>
      <vt:lpstr>Slide 24</vt:lpstr>
      <vt:lpstr>Slide 25</vt:lpstr>
      <vt:lpstr>Why is this important?</vt:lpstr>
      <vt:lpstr>Slide 27</vt:lpstr>
      <vt:lpstr>Slide 28</vt:lpstr>
      <vt:lpstr>Why is this important?</vt:lpstr>
      <vt:lpstr>Slide 30</vt:lpstr>
      <vt:lpstr>Intensive Intervention</vt:lpstr>
      <vt:lpstr>Intensive Intervention</vt:lpstr>
      <vt:lpstr>Part 1’s Checklist: Why is mathematics intensive intervention important?</vt:lpstr>
      <vt:lpstr>Journal Entry</vt:lpstr>
      <vt:lpstr>Slide 35</vt:lpstr>
      <vt:lpstr>What mathematical content do students need to master across kindergarten through eighth grade?</vt:lpstr>
      <vt:lpstr>Part 2 Objectives</vt:lpstr>
      <vt:lpstr>Intensive Intervention</vt:lpstr>
      <vt:lpstr>Slide 39</vt:lpstr>
      <vt:lpstr>Intensive Intervention</vt:lpstr>
      <vt:lpstr>Slide 41</vt:lpstr>
      <vt:lpstr>Slide 42</vt:lpstr>
      <vt:lpstr>Slide 43</vt:lpstr>
      <vt:lpstr>Slide 44 </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Intensive Intervention</vt:lpstr>
      <vt:lpstr>Slide 65</vt:lpstr>
      <vt:lpstr>Slide 66</vt:lpstr>
      <vt:lpstr>Additional Reading</vt:lpstr>
      <vt:lpstr>Slide 68</vt:lpstr>
      <vt:lpstr>Slide 69</vt:lpstr>
      <vt:lpstr>Slide 70</vt:lpstr>
      <vt:lpstr>Skills Across Grade Levels</vt:lpstr>
      <vt:lpstr>Intensive Intervention</vt:lpstr>
      <vt:lpstr>Part 2’s Checklist: What mathematical content do students need to master across kindergarten through eighth grade?</vt:lpstr>
      <vt:lpstr>Discussion Board</vt:lpstr>
      <vt:lpstr>Slide 75</vt:lpstr>
      <vt:lpstr>How to identify mathematical content for intensive intervention and how to sequence intervention content.</vt:lpstr>
      <vt:lpstr>Part 3 Objectives</vt:lpstr>
      <vt:lpstr>Intensive Intervention</vt:lpstr>
      <vt:lpstr>Content for Intensive Intervention</vt:lpstr>
      <vt:lpstr>Content for Intensive Intervention</vt:lpstr>
      <vt:lpstr>Content for Intensive Intervention</vt:lpstr>
      <vt:lpstr>Content for Intensive Intervention</vt:lpstr>
      <vt:lpstr>Content for Intensive Intervention</vt:lpstr>
      <vt:lpstr>Slide 84</vt:lpstr>
      <vt:lpstr>Slide 85</vt:lpstr>
      <vt:lpstr>Slide 86</vt:lpstr>
      <vt:lpstr>Slide 87</vt:lpstr>
      <vt:lpstr>Slide 88</vt:lpstr>
      <vt:lpstr>Slide 89</vt:lpstr>
      <vt:lpstr>Intensive Intervention</vt:lpstr>
      <vt:lpstr>Part 3’s Checklist: How to identify mathematical content for intensive intervention and how to sequence intervention content.</vt:lpstr>
      <vt:lpstr>Slide 92</vt:lpstr>
      <vt:lpstr>Objectives</vt:lpstr>
      <vt:lpstr>Slide 94</vt:lpstr>
      <vt:lpstr>Part 1</vt:lpstr>
      <vt:lpstr>Part 1 </vt:lpstr>
      <vt:lpstr>Part 1’s Checklist: Why is mathematics intensive intervention important?</vt:lpstr>
      <vt:lpstr>Parts 2 and 3</vt:lpstr>
      <vt:lpstr>Part 2’s Checklist: What mathematical content do students need to master across kindergarten through eighth grade?</vt:lpstr>
      <vt:lpstr>Part 3’s Checklist: How to identify mathematical content for intensive intervention and how to sequence intervention content.</vt:lpstr>
      <vt:lpstr>Slide 101</vt:lpstr>
      <vt:lpstr>Classroom Application</vt:lpstr>
      <vt:lpstr>Looking Ahead</vt:lpstr>
      <vt:lpstr>Module 2</vt:lpstr>
      <vt:lpstr>See You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Instructional Delivery: Modeling Learning</dc:title>
  <dc:creator>Devin Kearns</dc:creator>
  <cp:lastModifiedBy>Peterson, Amy</cp:lastModifiedBy>
  <cp:revision>404</cp:revision>
  <dcterms:created xsi:type="dcterms:W3CDTF">2016-08-16T05:11:43Z</dcterms:created>
  <dcterms:modified xsi:type="dcterms:W3CDTF">2019-05-01T19:36:31Z</dcterms:modified>
</cp:coreProperties>
</file>