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717" r:id="rId1"/>
    <p:sldMasterId id="2147483725" r:id="rId2"/>
    <p:sldMasterId id="2147483727" r:id="rId3"/>
    <p:sldMasterId id="2147483729" r:id="rId4"/>
    <p:sldMasterId id="2147483731" r:id="rId5"/>
    <p:sldMasterId id="2147483737" r:id="rId6"/>
    <p:sldMasterId id="2147483739" r:id="rId7"/>
  </p:sldMasterIdLst>
  <p:notesMasterIdLst>
    <p:notesMasterId r:id="rId63"/>
  </p:notesMasterIdLst>
  <p:sldIdLst>
    <p:sldId id="317" r:id="rId8"/>
    <p:sldId id="308" r:id="rId9"/>
    <p:sldId id="310" r:id="rId10"/>
    <p:sldId id="258" r:id="rId11"/>
    <p:sldId id="259" r:id="rId12"/>
    <p:sldId id="260" r:id="rId13"/>
    <p:sldId id="261" r:id="rId14"/>
    <p:sldId id="262" r:id="rId15"/>
    <p:sldId id="263" r:id="rId16"/>
    <p:sldId id="264" r:id="rId17"/>
    <p:sldId id="265" r:id="rId18"/>
    <p:sldId id="266" r:id="rId19"/>
    <p:sldId id="267" r:id="rId20"/>
    <p:sldId id="268" r:id="rId21"/>
    <p:sldId id="311" r:id="rId22"/>
    <p:sldId id="312" r:id="rId23"/>
    <p:sldId id="313" r:id="rId24"/>
    <p:sldId id="314" r:id="rId25"/>
    <p:sldId id="269" r:id="rId26"/>
    <p:sldId id="270" r:id="rId27"/>
    <p:sldId id="271" r:id="rId28"/>
    <p:sldId id="272" r:id="rId29"/>
    <p:sldId id="273" r:id="rId30"/>
    <p:sldId id="274" r:id="rId31"/>
    <p:sldId id="275" r:id="rId32"/>
    <p:sldId id="276" r:id="rId33"/>
    <p:sldId id="277" r:id="rId34"/>
    <p:sldId id="280" r:id="rId35"/>
    <p:sldId id="279" r:id="rId36"/>
    <p:sldId id="281" r:id="rId37"/>
    <p:sldId id="283" r:id="rId38"/>
    <p:sldId id="284" r:id="rId39"/>
    <p:sldId id="285" r:id="rId40"/>
    <p:sldId id="286" r:id="rId41"/>
    <p:sldId id="287" r:id="rId42"/>
    <p:sldId id="289" r:id="rId43"/>
    <p:sldId id="290" r:id="rId44"/>
    <p:sldId id="291" r:id="rId45"/>
    <p:sldId id="292" r:id="rId46"/>
    <p:sldId id="293" r:id="rId47"/>
    <p:sldId id="294" r:id="rId48"/>
    <p:sldId id="295" r:id="rId49"/>
    <p:sldId id="296" r:id="rId50"/>
    <p:sldId id="297" r:id="rId51"/>
    <p:sldId id="309" r:id="rId52"/>
    <p:sldId id="299" r:id="rId53"/>
    <p:sldId id="302" r:id="rId54"/>
    <p:sldId id="315" r:id="rId55"/>
    <p:sldId id="316" r:id="rId56"/>
    <p:sldId id="303" r:id="rId57"/>
    <p:sldId id="304" r:id="rId58"/>
    <p:sldId id="305" r:id="rId59"/>
    <p:sldId id="306" r:id="rId60"/>
    <p:sldId id="318" r:id="rId61"/>
    <p:sldId id="307" r:id="rId62"/>
  </p:sldIdLst>
  <p:sldSz cx="9144000" cy="6858000" type="screen4x3"/>
  <p:notesSz cx="6985000" cy="92837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orient="horz" pos="2160">
          <p15:clr>
            <a:srgbClr val="A4A3A4"/>
          </p15:clr>
        </p15:guide>
        <p15:guide id="2" orient="horz" pos="1336">
          <p15:clr>
            <a:srgbClr val="A4A3A4"/>
          </p15:clr>
        </p15:guide>
        <p15:guide id="3" orient="horz" pos="600">
          <p15:clr>
            <a:srgbClr val="A4A3A4"/>
          </p15:clr>
        </p15:guide>
        <p15:guide id="4" pos="2880">
          <p15:clr>
            <a:srgbClr val="A4A3A4"/>
          </p15:clr>
        </p15:guide>
        <p15:guide id="5" pos="464">
          <p15:clr>
            <a:srgbClr val="A4A3A4"/>
          </p15:clr>
        </p15:guide>
        <p15:guide id="6" pos="5448">
          <p15:clr>
            <a:srgbClr val="A4A3A4"/>
          </p15:clr>
        </p15:guide>
        <p15:guide id="7" pos="29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son, Amy" initials="PA" lastIdx="1" clrIdx="0"/>
  <p:cmAuthor id="1" name="Jackson, Stephanie" initials="J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15535D35-518D-4EB2-81F5-3FA74A5CCEF6}">
  <a:tblStyle styleId="{15535D35-518D-4EB2-81F5-3FA74A5CCEF6}" styleName="Table_0"/>
  <a:tblStyle styleId="{00F5C8B1-A32E-4471-AAAC-4E893C8CE567}"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7" autoAdjust="0"/>
    <p:restoredTop sz="86790" autoAdjust="0"/>
  </p:normalViewPr>
  <p:slideViewPr>
    <p:cSldViewPr snapToGrid="0">
      <p:cViewPr varScale="1">
        <p:scale>
          <a:sx n="75" d="100"/>
          <a:sy n="75" d="100"/>
        </p:scale>
        <p:origin x="-1128" y="-102"/>
      </p:cViewPr>
      <p:guideLst>
        <p:guide orient="horz" pos="2160"/>
        <p:guide orient="horz" pos="1336"/>
        <p:guide orient="horz" pos="600"/>
        <p:guide pos="2880"/>
        <p:guide pos="464"/>
        <p:guide pos="5448"/>
        <p:guide pos="2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050C3-DEE3-4DA1-9E1D-3EFEBC890B50}" type="doc">
      <dgm:prSet loTypeId="urn:microsoft.com/office/officeart/2005/8/layout/pyramid1" loCatId="pyramid" qsTypeId="urn:microsoft.com/office/officeart/2005/8/quickstyle/simple1" qsCatId="simple" csTypeId="urn:microsoft.com/office/officeart/2005/8/colors/accent1_2" csCatId="accent1" phldr="1"/>
      <dgm:spPr/>
    </dgm:pt>
    <dgm:pt modelId="{EE171665-27FC-4AF3-8B4E-2600841134BD}">
      <dgm:prSet phldrT="[Text]" custT="1"/>
      <dgm:spPr>
        <a:solidFill>
          <a:srgbClr val="FF0000"/>
        </a:solidFill>
      </dgm:spPr>
      <dgm:t>
        <a:bodyPr/>
        <a:lstStyle/>
        <a:p>
          <a:endParaRPr lang="en-US" sz="1800" dirty="0"/>
        </a:p>
      </dgm:t>
    </dgm:pt>
    <dgm:pt modelId="{278EA482-EF9B-4DC0-BBB8-4999C689008F}" type="parTrans" cxnId="{59A44EB1-F738-4527-AA62-CB90718F1C5B}">
      <dgm:prSet/>
      <dgm:spPr/>
      <dgm:t>
        <a:bodyPr/>
        <a:lstStyle/>
        <a:p>
          <a:endParaRPr lang="en-US"/>
        </a:p>
      </dgm:t>
    </dgm:pt>
    <dgm:pt modelId="{4BD30B77-BEF1-4A76-A1BB-1AAFADC78FF4}" type="sibTrans" cxnId="{59A44EB1-F738-4527-AA62-CB90718F1C5B}">
      <dgm:prSet/>
      <dgm:spPr/>
      <dgm:t>
        <a:bodyPr/>
        <a:lstStyle/>
        <a:p>
          <a:endParaRPr lang="en-US"/>
        </a:p>
      </dgm:t>
    </dgm:pt>
    <dgm:pt modelId="{281006B8-FA9C-4C70-B0F4-A1755A808A7F}">
      <dgm:prSet phldrT="[Text]" custT="1"/>
      <dgm:spPr>
        <a:solidFill>
          <a:srgbClr val="FFFF00"/>
        </a:solidFill>
      </dgm:spPr>
      <dgm:t>
        <a:bodyPr/>
        <a:lstStyle/>
        <a:p>
          <a:endParaRPr lang="en-US" sz="1800" dirty="0"/>
        </a:p>
      </dgm:t>
    </dgm:pt>
    <dgm:pt modelId="{AB1B506A-4E00-4453-BEAF-9A18C0BCE370}" type="parTrans" cxnId="{55E2AF14-7373-4609-9C21-42DF5801B44D}">
      <dgm:prSet/>
      <dgm:spPr/>
      <dgm:t>
        <a:bodyPr/>
        <a:lstStyle/>
        <a:p>
          <a:endParaRPr lang="en-US"/>
        </a:p>
      </dgm:t>
    </dgm:pt>
    <dgm:pt modelId="{F2566598-5630-4AC8-AAB1-0773E6DCEF0E}" type="sibTrans" cxnId="{55E2AF14-7373-4609-9C21-42DF5801B44D}">
      <dgm:prSet/>
      <dgm:spPr/>
      <dgm:t>
        <a:bodyPr/>
        <a:lstStyle/>
        <a:p>
          <a:endParaRPr lang="en-US"/>
        </a:p>
      </dgm:t>
    </dgm:pt>
    <dgm:pt modelId="{3616E1B5-18F5-4A07-BAE9-A68117252F5A}">
      <dgm:prSet phldrT="[Text]" custT="1"/>
      <dgm:spPr>
        <a:solidFill>
          <a:srgbClr val="00B050"/>
        </a:solidFill>
      </dgm:spPr>
      <dgm:t>
        <a:bodyPr/>
        <a:lstStyle/>
        <a:p>
          <a:endParaRPr lang="en-US" sz="1800" dirty="0"/>
        </a:p>
      </dgm:t>
    </dgm:pt>
    <dgm:pt modelId="{E435F3A8-01EA-48D3-9509-61D6196B9F89}" type="parTrans" cxnId="{15ACE3D5-7BE3-405D-BF5D-5C835C4C96F2}">
      <dgm:prSet/>
      <dgm:spPr/>
      <dgm:t>
        <a:bodyPr/>
        <a:lstStyle/>
        <a:p>
          <a:endParaRPr lang="en-US"/>
        </a:p>
      </dgm:t>
    </dgm:pt>
    <dgm:pt modelId="{A5CBC765-5C47-47AF-8C7C-63E6BB096058}" type="sibTrans" cxnId="{15ACE3D5-7BE3-405D-BF5D-5C835C4C96F2}">
      <dgm:prSet/>
      <dgm:spPr/>
      <dgm:t>
        <a:bodyPr/>
        <a:lstStyle/>
        <a:p>
          <a:endParaRPr lang="en-US"/>
        </a:p>
      </dgm:t>
    </dgm:pt>
    <dgm:pt modelId="{C24EC2B1-8792-47C8-B2DE-8B8E26A370BF}" type="pres">
      <dgm:prSet presAssocID="{E36050C3-DEE3-4DA1-9E1D-3EFEBC890B50}" presName="Name0" presStyleCnt="0">
        <dgm:presLayoutVars>
          <dgm:dir/>
          <dgm:animLvl val="lvl"/>
          <dgm:resizeHandles val="exact"/>
        </dgm:presLayoutVars>
      </dgm:prSet>
      <dgm:spPr/>
    </dgm:pt>
    <dgm:pt modelId="{C9FD85A0-A045-404E-BBFD-2CCA90B5450F}" type="pres">
      <dgm:prSet presAssocID="{EE171665-27FC-4AF3-8B4E-2600841134BD}" presName="Name8" presStyleCnt="0"/>
      <dgm:spPr/>
    </dgm:pt>
    <dgm:pt modelId="{50E629A8-E480-4E3D-9FE0-952F72F11C46}" type="pres">
      <dgm:prSet presAssocID="{EE171665-27FC-4AF3-8B4E-2600841134BD}" presName="level" presStyleLbl="node1" presStyleIdx="0" presStyleCnt="3" custScaleX="98939" custScaleY="54008" custLinFactNeighborX="-672" custLinFactNeighborY="-1007">
        <dgm:presLayoutVars>
          <dgm:chMax val="1"/>
          <dgm:bulletEnabled val="1"/>
        </dgm:presLayoutVars>
      </dgm:prSet>
      <dgm:spPr/>
      <dgm:t>
        <a:bodyPr/>
        <a:lstStyle/>
        <a:p>
          <a:endParaRPr lang="en-US"/>
        </a:p>
      </dgm:t>
    </dgm:pt>
    <dgm:pt modelId="{3FC1C8A7-EE5F-4894-A23A-CF82368EDFA4}" type="pres">
      <dgm:prSet presAssocID="{EE171665-27FC-4AF3-8B4E-2600841134BD}" presName="levelTx" presStyleLbl="revTx" presStyleIdx="0" presStyleCnt="0">
        <dgm:presLayoutVars>
          <dgm:chMax val="1"/>
          <dgm:bulletEnabled val="1"/>
        </dgm:presLayoutVars>
      </dgm:prSet>
      <dgm:spPr/>
      <dgm:t>
        <a:bodyPr/>
        <a:lstStyle/>
        <a:p>
          <a:endParaRPr lang="en-US"/>
        </a:p>
      </dgm:t>
    </dgm:pt>
    <dgm:pt modelId="{D85D94C9-D6BD-491D-BB3F-8B2E7529BC24}" type="pres">
      <dgm:prSet presAssocID="{281006B8-FA9C-4C70-B0F4-A1755A808A7F}" presName="Name8" presStyleCnt="0"/>
      <dgm:spPr/>
    </dgm:pt>
    <dgm:pt modelId="{4F19DD7A-4B4D-4DBE-935E-F9067F47C6E4}" type="pres">
      <dgm:prSet presAssocID="{281006B8-FA9C-4C70-B0F4-A1755A808A7F}" presName="level" presStyleLbl="node1" presStyleIdx="1" presStyleCnt="3" custScaleX="101789" custScaleY="55842">
        <dgm:presLayoutVars>
          <dgm:chMax val="1"/>
          <dgm:bulletEnabled val="1"/>
        </dgm:presLayoutVars>
      </dgm:prSet>
      <dgm:spPr/>
      <dgm:t>
        <a:bodyPr/>
        <a:lstStyle/>
        <a:p>
          <a:endParaRPr lang="en-US"/>
        </a:p>
      </dgm:t>
    </dgm:pt>
    <dgm:pt modelId="{2D4207CF-9EF4-4C8F-B92A-391A6D48D89D}" type="pres">
      <dgm:prSet presAssocID="{281006B8-FA9C-4C70-B0F4-A1755A808A7F}" presName="levelTx" presStyleLbl="revTx" presStyleIdx="0" presStyleCnt="0">
        <dgm:presLayoutVars>
          <dgm:chMax val="1"/>
          <dgm:bulletEnabled val="1"/>
        </dgm:presLayoutVars>
      </dgm:prSet>
      <dgm:spPr/>
      <dgm:t>
        <a:bodyPr/>
        <a:lstStyle/>
        <a:p>
          <a:endParaRPr lang="en-US"/>
        </a:p>
      </dgm:t>
    </dgm:pt>
    <dgm:pt modelId="{7175ED36-0237-4331-8FF4-FB00833BB3B0}" type="pres">
      <dgm:prSet presAssocID="{3616E1B5-18F5-4A07-BAE9-A68117252F5A}" presName="Name8" presStyleCnt="0"/>
      <dgm:spPr/>
    </dgm:pt>
    <dgm:pt modelId="{DD41970D-B6B9-4534-BF4D-9E08C2A57013}" type="pres">
      <dgm:prSet presAssocID="{3616E1B5-18F5-4A07-BAE9-A68117252F5A}" presName="level" presStyleLbl="node1" presStyleIdx="2" presStyleCnt="3">
        <dgm:presLayoutVars>
          <dgm:chMax val="1"/>
          <dgm:bulletEnabled val="1"/>
        </dgm:presLayoutVars>
      </dgm:prSet>
      <dgm:spPr/>
      <dgm:t>
        <a:bodyPr/>
        <a:lstStyle/>
        <a:p>
          <a:endParaRPr lang="en-US"/>
        </a:p>
      </dgm:t>
    </dgm:pt>
    <dgm:pt modelId="{D79148EA-A74A-4AE0-A12E-92383636F772}" type="pres">
      <dgm:prSet presAssocID="{3616E1B5-18F5-4A07-BAE9-A68117252F5A}" presName="levelTx" presStyleLbl="revTx" presStyleIdx="0" presStyleCnt="0">
        <dgm:presLayoutVars>
          <dgm:chMax val="1"/>
          <dgm:bulletEnabled val="1"/>
        </dgm:presLayoutVars>
      </dgm:prSet>
      <dgm:spPr/>
      <dgm:t>
        <a:bodyPr/>
        <a:lstStyle/>
        <a:p>
          <a:endParaRPr lang="en-US"/>
        </a:p>
      </dgm:t>
    </dgm:pt>
  </dgm:ptLst>
  <dgm:cxnLst>
    <dgm:cxn modelId="{EDB0ECBF-8FBE-48D1-96BE-3DCCEDF7A2AF}" type="presOf" srcId="{EE171665-27FC-4AF3-8B4E-2600841134BD}" destId="{50E629A8-E480-4E3D-9FE0-952F72F11C46}" srcOrd="0" destOrd="0" presId="urn:microsoft.com/office/officeart/2005/8/layout/pyramid1"/>
    <dgm:cxn modelId="{DC1D6A13-26DD-4AF1-BBD0-C09D3CD45A17}" type="presOf" srcId="{281006B8-FA9C-4C70-B0F4-A1755A808A7F}" destId="{2D4207CF-9EF4-4C8F-B92A-391A6D48D89D}" srcOrd="1" destOrd="0" presId="urn:microsoft.com/office/officeart/2005/8/layout/pyramid1"/>
    <dgm:cxn modelId="{D7D79230-8EE4-44F9-AB9D-71853419061B}" type="presOf" srcId="{EE171665-27FC-4AF3-8B4E-2600841134BD}" destId="{3FC1C8A7-EE5F-4894-A23A-CF82368EDFA4}" srcOrd="1" destOrd="0" presId="urn:microsoft.com/office/officeart/2005/8/layout/pyramid1"/>
    <dgm:cxn modelId="{67E99457-8240-414C-8331-F923D4CCF843}" type="presOf" srcId="{E36050C3-DEE3-4DA1-9E1D-3EFEBC890B50}" destId="{C24EC2B1-8792-47C8-B2DE-8B8E26A370BF}" srcOrd="0" destOrd="0" presId="urn:microsoft.com/office/officeart/2005/8/layout/pyramid1"/>
    <dgm:cxn modelId="{4DA02671-D2B1-4C50-9CDE-2087E2AEBA1F}" type="presOf" srcId="{3616E1B5-18F5-4A07-BAE9-A68117252F5A}" destId="{DD41970D-B6B9-4534-BF4D-9E08C2A57013}" srcOrd="0" destOrd="0" presId="urn:microsoft.com/office/officeart/2005/8/layout/pyramid1"/>
    <dgm:cxn modelId="{59A44EB1-F738-4527-AA62-CB90718F1C5B}" srcId="{E36050C3-DEE3-4DA1-9E1D-3EFEBC890B50}" destId="{EE171665-27FC-4AF3-8B4E-2600841134BD}" srcOrd="0" destOrd="0" parTransId="{278EA482-EF9B-4DC0-BBB8-4999C689008F}" sibTransId="{4BD30B77-BEF1-4A76-A1BB-1AAFADC78FF4}"/>
    <dgm:cxn modelId="{ACD2142B-2C09-422B-8338-84B318718896}" type="presOf" srcId="{3616E1B5-18F5-4A07-BAE9-A68117252F5A}" destId="{D79148EA-A74A-4AE0-A12E-92383636F772}" srcOrd="1" destOrd="0" presId="urn:microsoft.com/office/officeart/2005/8/layout/pyramid1"/>
    <dgm:cxn modelId="{AF1F4AE9-AA9C-44AE-B3A8-FC135D2691BF}" type="presOf" srcId="{281006B8-FA9C-4C70-B0F4-A1755A808A7F}" destId="{4F19DD7A-4B4D-4DBE-935E-F9067F47C6E4}" srcOrd="0" destOrd="0" presId="urn:microsoft.com/office/officeart/2005/8/layout/pyramid1"/>
    <dgm:cxn modelId="{15ACE3D5-7BE3-405D-BF5D-5C835C4C96F2}" srcId="{E36050C3-DEE3-4DA1-9E1D-3EFEBC890B50}" destId="{3616E1B5-18F5-4A07-BAE9-A68117252F5A}" srcOrd="2" destOrd="0" parTransId="{E435F3A8-01EA-48D3-9509-61D6196B9F89}" sibTransId="{A5CBC765-5C47-47AF-8C7C-63E6BB096058}"/>
    <dgm:cxn modelId="{55E2AF14-7373-4609-9C21-42DF5801B44D}" srcId="{E36050C3-DEE3-4DA1-9E1D-3EFEBC890B50}" destId="{281006B8-FA9C-4C70-B0F4-A1755A808A7F}" srcOrd="1" destOrd="0" parTransId="{AB1B506A-4E00-4453-BEAF-9A18C0BCE370}" sibTransId="{F2566598-5630-4AC8-AAB1-0773E6DCEF0E}"/>
    <dgm:cxn modelId="{0BFDA058-336D-4B84-B87E-3FE49FCED1B4}" type="presParOf" srcId="{C24EC2B1-8792-47C8-B2DE-8B8E26A370BF}" destId="{C9FD85A0-A045-404E-BBFD-2CCA90B5450F}" srcOrd="0" destOrd="0" presId="urn:microsoft.com/office/officeart/2005/8/layout/pyramid1"/>
    <dgm:cxn modelId="{D256F4AF-E160-44E6-843E-AB3311D7DB22}" type="presParOf" srcId="{C9FD85A0-A045-404E-BBFD-2CCA90B5450F}" destId="{50E629A8-E480-4E3D-9FE0-952F72F11C46}" srcOrd="0" destOrd="0" presId="urn:microsoft.com/office/officeart/2005/8/layout/pyramid1"/>
    <dgm:cxn modelId="{27AD4AFC-FFE5-467E-9969-E744B66E72C0}" type="presParOf" srcId="{C9FD85A0-A045-404E-BBFD-2CCA90B5450F}" destId="{3FC1C8A7-EE5F-4894-A23A-CF82368EDFA4}" srcOrd="1" destOrd="0" presId="urn:microsoft.com/office/officeart/2005/8/layout/pyramid1"/>
    <dgm:cxn modelId="{6A31E577-DFFF-4CEB-A81B-EA9A1BE94CBE}" type="presParOf" srcId="{C24EC2B1-8792-47C8-B2DE-8B8E26A370BF}" destId="{D85D94C9-D6BD-491D-BB3F-8B2E7529BC24}" srcOrd="1" destOrd="0" presId="urn:microsoft.com/office/officeart/2005/8/layout/pyramid1"/>
    <dgm:cxn modelId="{656E7E84-06CE-4428-BCD8-AB8F47D42E29}" type="presParOf" srcId="{D85D94C9-D6BD-491D-BB3F-8B2E7529BC24}" destId="{4F19DD7A-4B4D-4DBE-935E-F9067F47C6E4}" srcOrd="0" destOrd="0" presId="urn:microsoft.com/office/officeart/2005/8/layout/pyramid1"/>
    <dgm:cxn modelId="{6172624C-9A56-41B9-958C-81372028A2E5}" type="presParOf" srcId="{D85D94C9-D6BD-491D-BB3F-8B2E7529BC24}" destId="{2D4207CF-9EF4-4C8F-B92A-391A6D48D89D}" srcOrd="1" destOrd="0" presId="urn:microsoft.com/office/officeart/2005/8/layout/pyramid1"/>
    <dgm:cxn modelId="{6C28EB8E-D1DF-44F0-9E81-EFDA4C2CA209}" type="presParOf" srcId="{C24EC2B1-8792-47C8-B2DE-8B8E26A370BF}" destId="{7175ED36-0237-4331-8FF4-FB00833BB3B0}" srcOrd="2" destOrd="0" presId="urn:microsoft.com/office/officeart/2005/8/layout/pyramid1"/>
    <dgm:cxn modelId="{61A1A5EE-DE44-47D6-90FD-001AFAA909FF}" type="presParOf" srcId="{7175ED36-0237-4331-8FF4-FB00833BB3B0}" destId="{DD41970D-B6B9-4534-BF4D-9E08C2A57013}" srcOrd="0" destOrd="0" presId="urn:microsoft.com/office/officeart/2005/8/layout/pyramid1"/>
    <dgm:cxn modelId="{FC978B46-06A9-42EE-946A-0F8617ED3DE7}" type="presParOf" srcId="{7175ED36-0237-4331-8FF4-FB00833BB3B0}" destId="{D79148EA-A74A-4AE0-A12E-92383636F77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629A8-E480-4E3D-9FE0-952F72F11C46}">
      <dsp:nvSpPr>
        <dsp:cNvPr id="0" name=""/>
        <dsp:cNvSpPr/>
      </dsp:nvSpPr>
      <dsp:spPr>
        <a:xfrm>
          <a:off x="2261332" y="0"/>
          <a:ext cx="1552249" cy="1045930"/>
        </a:xfrm>
        <a:prstGeom prst="trapezoid">
          <a:avLst>
            <a:gd name="adj" fmla="val 7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2261332" y="0"/>
        <a:ext cx="1552249" cy="1045930"/>
      </dsp:txXfrm>
    </dsp:sp>
    <dsp:sp modelId="{4F19DD7A-4B4D-4DBE-935E-F9067F47C6E4}">
      <dsp:nvSpPr>
        <dsp:cNvPr id="0" name=""/>
        <dsp:cNvSpPr/>
      </dsp:nvSpPr>
      <dsp:spPr>
        <a:xfrm>
          <a:off x="1423921" y="1045930"/>
          <a:ext cx="3248156" cy="1081448"/>
        </a:xfrm>
        <a:prstGeom prst="trapezoid">
          <a:avLst>
            <a:gd name="adj" fmla="val 75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992349" y="1045930"/>
        <a:ext cx="2111301" cy="1081448"/>
      </dsp:txXfrm>
    </dsp:sp>
    <dsp:sp modelId="{DD41970D-B6B9-4534-BF4D-9E08C2A57013}">
      <dsp:nvSpPr>
        <dsp:cNvPr id="0" name=""/>
        <dsp:cNvSpPr/>
      </dsp:nvSpPr>
      <dsp:spPr>
        <a:xfrm>
          <a:off x="0" y="2127378"/>
          <a:ext cx="6096000" cy="1936621"/>
        </a:xfrm>
        <a:prstGeom prst="trapezoid">
          <a:avLst>
            <a:gd name="adj" fmla="val 7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066799" y="2127378"/>
        <a:ext cx="3962400" cy="19366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2" y="0"/>
            <a:ext cx="3027466" cy="464502"/>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57535" y="0"/>
            <a:ext cx="3027466" cy="464502"/>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31653" y="4410394"/>
            <a:ext cx="5121699" cy="4177348"/>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2" y="8819202"/>
            <a:ext cx="3027466" cy="464502"/>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57535" y="8819202"/>
            <a:ext cx="3027466" cy="464502"/>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4259796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prstClr val="black"/>
                </a:solidFill>
              </a:rPr>
              <a:pPr>
                <a:defRPr/>
              </a:pPr>
              <a:t>0</a:t>
            </a:fld>
            <a:endParaRPr lang="en-US" dirty="0">
              <a:solidFill>
                <a:prstClr val="black"/>
              </a:solidFill>
            </a:endParaRPr>
          </a:p>
        </p:txBody>
      </p:sp>
    </p:spTree>
    <p:extLst>
      <p:ext uri="{BB962C8B-B14F-4D97-AF65-F5344CB8AC3E}">
        <p14:creationId xmlns:p14="http://schemas.microsoft.com/office/powerpoint/2010/main" val="168434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3" name="Shape 393"/>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394" name="Shape 394"/>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88583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01" name="Shape 401"/>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402" name="Shape 402"/>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30128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10" name="Shape 410"/>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1" u="none" strike="noStrike" cap="none" baseline="0" dirty="0">
              <a:solidFill>
                <a:schemeClr val="dk1"/>
              </a:solidFill>
              <a:latin typeface="Arial"/>
              <a:ea typeface="Arial"/>
              <a:cs typeface="Arial"/>
              <a:sym typeface="Arial"/>
            </a:endParaRPr>
          </a:p>
        </p:txBody>
      </p:sp>
      <p:sp>
        <p:nvSpPr>
          <p:cNvPr id="411" name="Shape 411"/>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74700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17" name="Shape 417"/>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418" name="Shape 418"/>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54722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25" name="Shape 42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endParaRPr sz="1200" b="0" i="1" u="none" strike="noStrike" cap="none" baseline="0" dirty="0">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18630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25" name="Shape 42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endParaRPr sz="1200" b="0" i="1" u="none" strike="noStrike" cap="none" baseline="0" dirty="0">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424850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25" name="Shape 42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endParaRPr sz="1200" b="0" i="1" u="none" strike="noStrike" cap="none" baseline="0" dirty="0">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181147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25" name="Shape 42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endParaRPr sz="1200" b="0" i="1" u="none" strike="noStrike" cap="none" baseline="0" dirty="0">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822606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25" name="Shape 42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endParaRPr sz="1200" b="0" i="1" u="none" strike="noStrike" cap="none" baseline="0" dirty="0">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886261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931653" y="4410394"/>
            <a:ext cx="5121699" cy="4177348"/>
          </a:xfrm>
          <a:prstGeom prst="rect">
            <a:avLst/>
          </a:prstGeom>
        </p:spPr>
        <p:txBody>
          <a:bodyPr lIns="91425" tIns="91425" rIns="91425" bIns="91425" anchor="t" anchorCtr="0">
            <a:noAutofit/>
          </a:bodyPr>
          <a:lstStyle/>
          <a:p>
            <a:pPr>
              <a:spcBef>
                <a:spcPts val="0"/>
              </a:spcBef>
              <a:buNone/>
            </a:pPr>
            <a:endParaRPr/>
          </a:p>
        </p:txBody>
      </p:sp>
      <p:sp>
        <p:nvSpPr>
          <p:cNvPr id="433" name="Shape 433"/>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9338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36AF3-CC6A-EB40-95BA-82A4417E505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26223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931653" y="4410394"/>
            <a:ext cx="5121699" cy="4177348"/>
          </a:xfrm>
          <a:prstGeom prst="rect">
            <a:avLst/>
          </a:prstGeom>
        </p:spPr>
        <p:txBody>
          <a:bodyPr lIns="91425" tIns="91425" rIns="91425" bIns="91425" anchor="t" anchorCtr="0">
            <a:noAutofit/>
          </a:bodyPr>
          <a:lstStyle/>
          <a:p>
            <a:pPr>
              <a:spcBef>
                <a:spcPts val="0"/>
              </a:spcBef>
              <a:buNone/>
            </a:pPr>
            <a:endParaRPr/>
          </a:p>
        </p:txBody>
      </p:sp>
      <p:sp>
        <p:nvSpPr>
          <p:cNvPr id="440" name="Shape 440"/>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0154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47" name="Shape 447"/>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448" name="Shape 448"/>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855513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58" name="Shape 458"/>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459" name="Shape 459"/>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576629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66" name="Shape 466"/>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467" name="Shape 467"/>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221586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74" name="Shape 474"/>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475" name="Shape 475"/>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681905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81" name="Shape 481"/>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482" name="Shape 482"/>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178080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89" name="Shape 489"/>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490" name="Shape 490"/>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79016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97" name="Shape 497"/>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498" name="Shape 498"/>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720107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23" name="Shape 523"/>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524" name="Shape 524"/>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768894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15" name="Shape 51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516" name="Shape 51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297807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Tx/>
              <a:buSzTx/>
              <a:buFontTx/>
              <a:buNone/>
              <a:tabLst/>
              <a:defRPr/>
            </a:pP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546632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931653" y="4410394"/>
            <a:ext cx="5121699" cy="4177348"/>
          </a:xfrm>
          <a:prstGeom prst="rect">
            <a:avLst/>
          </a:prstGeom>
        </p:spPr>
        <p:txBody>
          <a:bodyPr lIns="91425" tIns="91425" rIns="91425" bIns="91425" anchor="t" anchorCtr="0">
            <a:noAutofit/>
          </a:bodyPr>
          <a:lstStyle/>
          <a:p>
            <a:pPr>
              <a:spcBef>
                <a:spcPts val="0"/>
              </a:spcBef>
              <a:buNone/>
            </a:pPr>
            <a:endParaRPr/>
          </a:p>
        </p:txBody>
      </p:sp>
      <p:sp>
        <p:nvSpPr>
          <p:cNvPr id="531" name="Shape 531"/>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38431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49" name="Shape 549"/>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550" name="Shape 550"/>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4033671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57" name="Shape 557"/>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558" name="Shape 558"/>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627454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65" name="Shape 56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566" name="Shape 56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220667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75" name="Shape 57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576" name="Shape 57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419449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84" name="Shape 584"/>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585" name="Shape 585"/>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739178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99" name="Shape 599"/>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600" name="Shape 600"/>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555636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931653" y="4410394"/>
            <a:ext cx="5121699" cy="4177348"/>
          </a:xfrm>
          <a:prstGeom prst="rect">
            <a:avLst/>
          </a:prstGeom>
        </p:spPr>
        <p:txBody>
          <a:bodyPr lIns="91425" tIns="91425" rIns="91425" bIns="91425" anchor="t" anchorCtr="0">
            <a:noAutofit/>
          </a:bodyPr>
          <a:lstStyle/>
          <a:p>
            <a:pPr>
              <a:spcBef>
                <a:spcPts val="0"/>
              </a:spcBef>
              <a:buNone/>
            </a:pPr>
            <a:endParaRPr/>
          </a:p>
        </p:txBody>
      </p:sp>
      <p:sp>
        <p:nvSpPr>
          <p:cNvPr id="607" name="Shape 607"/>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46317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931653" y="4410394"/>
            <a:ext cx="5121699" cy="4177348"/>
          </a:xfrm>
          <a:prstGeom prst="rect">
            <a:avLst/>
          </a:prstGeom>
        </p:spPr>
        <p:txBody>
          <a:bodyPr lIns="91425" tIns="91425" rIns="91425" bIns="91425" anchor="t" anchorCtr="0">
            <a:noAutofit/>
          </a:bodyPr>
          <a:lstStyle/>
          <a:p>
            <a:pPr>
              <a:spcBef>
                <a:spcPts val="0"/>
              </a:spcBef>
              <a:buNone/>
            </a:pPr>
            <a:endParaRPr/>
          </a:p>
        </p:txBody>
      </p:sp>
      <p:sp>
        <p:nvSpPr>
          <p:cNvPr id="613" name="Shape 613"/>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72228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21" name="Shape 621"/>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622" name="Shape 622"/>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23878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3" name="Shape 333"/>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334" name="Shape 334"/>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671886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29" name="Shape 629"/>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630" name="Shape 630"/>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927817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39" name="Shape 639"/>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233363" marR="0" lvl="1" indent="-233363" algn="l" rtl="0">
              <a:spcBef>
                <a:spcPts val="600"/>
              </a:spcBef>
              <a:spcAft>
                <a:spcPts val="0"/>
              </a:spcAft>
              <a:buClr>
                <a:srgbClr val="A5A5A5"/>
              </a:buClr>
              <a:buSzPct val="100000"/>
              <a:buFont typeface="Noto Symbol"/>
              <a:buChar char="▪"/>
            </a:pPr>
            <a:endParaRPr lang="en-US" sz="1200" b="0" i="0" u="none" strike="noStrike" cap="none" baseline="0" dirty="0">
              <a:solidFill>
                <a:schemeClr val="dk1"/>
              </a:solidFill>
              <a:latin typeface="Arial"/>
              <a:ea typeface="Arial"/>
              <a:cs typeface="Arial"/>
              <a:sym typeface="Arial"/>
            </a:endParaRPr>
          </a:p>
        </p:txBody>
      </p:sp>
      <p:sp>
        <p:nvSpPr>
          <p:cNvPr id="640" name="Shape 640"/>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2612111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47" name="Shape 647"/>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174279" marR="0" lvl="0" indent="-98078" algn="l" rtl="0">
              <a:spcBef>
                <a:spcPts val="36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p:txBody>
      </p:sp>
      <p:sp>
        <p:nvSpPr>
          <p:cNvPr id="648" name="Shape 648"/>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322639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5" name="Shape 655"/>
          <p:cNvSpPr txBox="1">
            <a:spLocks noGrp="1"/>
          </p:cNvSpPr>
          <p:nvPr>
            <p:ph type="body" idx="1"/>
          </p:nvPr>
        </p:nvSpPr>
        <p:spPr>
          <a:xfrm>
            <a:off x="931653" y="4410394"/>
            <a:ext cx="5121600" cy="41772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58735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62" name="Shape 662"/>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663" name="Shape 663"/>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29316830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76034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a:spLocks noGrp="1" noRot="1" noChangeAspect="1"/>
          </p:cNvSpPr>
          <p:nvPr>
            <p:ph type="sldImg" idx="2"/>
          </p:nvPr>
        </p:nvSpPr>
        <p:spPr>
          <a:xfrm>
            <a:off x="1060450" y="342900"/>
            <a:ext cx="4864100" cy="36480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2" name="Shape 682"/>
          <p:cNvSpPr txBox="1">
            <a:spLocks noGrp="1"/>
          </p:cNvSpPr>
          <p:nvPr>
            <p:ph type="body" idx="1"/>
          </p:nvPr>
        </p:nvSpPr>
        <p:spPr>
          <a:xfrm>
            <a:off x="920363" y="4252348"/>
            <a:ext cx="5121699" cy="4177348"/>
          </a:xfrm>
          <a:prstGeom prst="rect">
            <a:avLst/>
          </a:prstGeom>
          <a:noFill/>
          <a:ln>
            <a:noFill/>
          </a:ln>
        </p:spPr>
        <p:txBody>
          <a:bodyPr lIns="93225" tIns="46600" rIns="93225" bIns="46600" anchor="t" anchorCtr="0">
            <a:noAutofit/>
          </a:bodyPr>
          <a:lstStyle/>
          <a:p>
            <a:pPr marL="171670" marR="0" lvl="0" indent="-171670" algn="l" rtl="0">
              <a:spcBef>
                <a:spcPts val="300"/>
              </a:spcBef>
              <a:spcAft>
                <a:spcPts val="0"/>
              </a:spcAft>
              <a:buClr>
                <a:schemeClr val="dk1"/>
              </a:buClr>
              <a:buSzPct val="100000"/>
              <a:buFont typeface="Arial"/>
              <a:buChar char="•"/>
            </a:pPr>
            <a:endParaRPr lang="en-US" sz="1000" b="0" i="0" u="none" strike="noStrike" cap="none" baseline="0" dirty="0">
              <a:solidFill>
                <a:schemeClr val="dk1"/>
              </a:solidFill>
              <a:latin typeface="Arial"/>
              <a:ea typeface="Arial"/>
              <a:cs typeface="Arial"/>
              <a:sym typeface="Arial"/>
            </a:endParaRPr>
          </a:p>
        </p:txBody>
      </p:sp>
      <p:sp>
        <p:nvSpPr>
          <p:cNvPr id="683" name="Shape 683"/>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3183844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07" name="Shape 707"/>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708" name="Shape 708"/>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2070176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15" name="Shape 71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716" name="Shape 71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9439831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23" name="Shape 723"/>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724" name="Shape 724"/>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49059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2" name="Shape 342"/>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1" u="none" strike="noStrike" cap="none" baseline="0" dirty="0">
              <a:solidFill>
                <a:schemeClr val="dk1"/>
              </a:solidFill>
              <a:latin typeface="Arial"/>
              <a:ea typeface="Arial"/>
              <a:cs typeface="Arial"/>
              <a:sym typeface="Arial"/>
            </a:endParaRPr>
          </a:p>
        </p:txBody>
      </p:sp>
      <p:sp>
        <p:nvSpPr>
          <p:cNvPr id="343" name="Shape 343"/>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5806868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31" name="Shape 731"/>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732" name="Shape 732"/>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1506062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38" name="Shape 738"/>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739" name="Shape 739"/>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14688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45" name="Shape 74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p:txBody>
      </p:sp>
      <p:sp>
        <p:nvSpPr>
          <p:cNvPr id="746" name="Shape 74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9578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51" name="Shape 351"/>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352" name="Shape 352"/>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79980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4" name="Shape 364"/>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000" b="0" i="1" u="none" strike="noStrike" cap="none" baseline="0" dirty="0">
              <a:solidFill>
                <a:schemeClr val="dk1"/>
              </a:solidFill>
              <a:latin typeface="Arial"/>
              <a:ea typeface="Arial"/>
              <a:cs typeface="Arial"/>
              <a:sym typeface="Arial"/>
            </a:endParaRPr>
          </a:p>
        </p:txBody>
      </p:sp>
      <p:sp>
        <p:nvSpPr>
          <p:cNvPr id="365" name="Shape 365"/>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86552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75" name="Shape 375"/>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0" u="none" strike="noStrike" cap="none" baseline="0" dirty="0">
              <a:solidFill>
                <a:schemeClr val="dk1"/>
              </a:solidFill>
              <a:latin typeface="Arial"/>
              <a:ea typeface="Arial"/>
              <a:cs typeface="Arial"/>
              <a:sym typeface="Arial"/>
            </a:endParaRPr>
          </a:p>
        </p:txBody>
      </p:sp>
      <p:sp>
        <p:nvSpPr>
          <p:cNvPr id="376" name="Shape 376"/>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74810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71575" y="695325"/>
            <a:ext cx="4643438" cy="34829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4" name="Shape 384"/>
          <p:cNvSpPr txBox="1">
            <a:spLocks noGrp="1"/>
          </p:cNvSpPr>
          <p:nvPr>
            <p:ph type="body" idx="1"/>
          </p:nvPr>
        </p:nvSpPr>
        <p:spPr>
          <a:xfrm>
            <a:off x="931653" y="4410394"/>
            <a:ext cx="5121699" cy="4177348"/>
          </a:xfrm>
          <a:prstGeom prst="rect">
            <a:avLst/>
          </a:prstGeom>
          <a:noFill/>
          <a:ln>
            <a:noFill/>
          </a:ln>
        </p:spPr>
        <p:txBody>
          <a:bodyPr lIns="93225" tIns="46600" rIns="93225" bIns="46600" anchor="t" anchorCtr="0">
            <a:noAutofit/>
          </a:bodyPr>
          <a:lstStyle/>
          <a:p>
            <a:pPr marL="0" marR="0" lvl="0" indent="0" algn="l" rtl="0">
              <a:spcBef>
                <a:spcPts val="0"/>
              </a:spcBef>
              <a:spcAft>
                <a:spcPts val="0"/>
              </a:spcAft>
              <a:buSzPct val="25000"/>
              <a:buNone/>
            </a:pPr>
            <a:endParaRPr lang="en-US" sz="1200" b="0" i="1" u="none" strike="noStrike" cap="none" baseline="0" dirty="0">
              <a:solidFill>
                <a:schemeClr val="dk1"/>
              </a:solidFill>
              <a:latin typeface="Arial"/>
              <a:ea typeface="Arial"/>
              <a:cs typeface="Arial"/>
              <a:sym typeface="Arial"/>
            </a:endParaRPr>
          </a:p>
        </p:txBody>
      </p:sp>
      <p:sp>
        <p:nvSpPr>
          <p:cNvPr id="385" name="Shape 385"/>
          <p:cNvSpPr txBox="1">
            <a:spLocks noGrp="1"/>
          </p:cNvSpPr>
          <p:nvPr>
            <p:ph type="sldNum" idx="12"/>
          </p:nvPr>
        </p:nvSpPr>
        <p:spPr>
          <a:xfrm>
            <a:off x="3957535" y="8819202"/>
            <a:ext cx="3027466" cy="464502"/>
          </a:xfrm>
          <a:prstGeom prst="rect">
            <a:avLst/>
          </a:prstGeom>
          <a:noFill/>
          <a:ln>
            <a:noFill/>
          </a:ln>
        </p:spPr>
        <p:txBody>
          <a:bodyPr lIns="93225" tIns="46600" rIns="93225" bIns="46600" anchor="b" anchorCtr="0">
            <a:noAutofit/>
          </a:bodyPr>
          <a:lstStyle/>
          <a:p>
            <a:pPr marL="0" marR="0" lvl="0" indent="0" algn="r" rtl="0">
              <a:spcBef>
                <a:spcPts val="0"/>
              </a:spcBef>
              <a:spcAft>
                <a:spcPts val="0"/>
              </a:spcAft>
              <a:buSzPct val="25000"/>
              <a:buNone/>
            </a:pPr>
            <a:r>
              <a:rPr lang="en-US" dirty="0"/>
              <a:t> </a:t>
            </a:r>
          </a:p>
        </p:txBody>
      </p:sp>
    </p:spTree>
    <p:extLst>
      <p:ext uri="{BB962C8B-B14F-4D97-AF65-F5344CB8AC3E}">
        <p14:creationId xmlns:p14="http://schemas.microsoft.com/office/powerpoint/2010/main" val="338613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72792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act">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687387" y="2055813"/>
            <a:ext cx="8224837" cy="3517899"/>
          </a:xfrm>
          <a:prstGeom prst="rect">
            <a:avLst/>
          </a:prstGeom>
          <a:noFill/>
          <a:ln>
            <a:noFill/>
          </a:ln>
        </p:spPr>
        <p:txBody>
          <a:bodyPr lIns="91425" tIns="91425" rIns="91425" bIns="91425" anchor="t" anchorCtr="0"/>
          <a:lstStyle>
            <a:lvl1pPr marL="0" indent="0" algn="l" rtl="0">
              <a:spcBef>
                <a:spcPts val="0"/>
              </a:spcBef>
              <a:spcAft>
                <a:spcPts val="0"/>
              </a:spcAft>
              <a:buClr>
                <a:schemeClr val="dk2"/>
              </a:buClr>
              <a:buFont typeface="Arial"/>
              <a:buNone/>
              <a:defRPr/>
            </a:lvl1pPr>
            <a:lvl2pPr marL="457200" indent="0" algn="l" rtl="0">
              <a:spcBef>
                <a:spcPts val="0"/>
              </a:spcBef>
              <a:spcAft>
                <a:spcPts val="0"/>
              </a:spcAft>
              <a:buClr>
                <a:schemeClr val="dk2"/>
              </a:buClr>
              <a:buFont typeface="Arial"/>
              <a:buNone/>
              <a:defRPr/>
            </a:lvl2pPr>
            <a:lvl3pPr marL="914400" indent="0" algn="l" rtl="0">
              <a:spcBef>
                <a:spcPts val="0"/>
              </a:spcBef>
              <a:spcAft>
                <a:spcPts val="0"/>
              </a:spcAft>
              <a:buClr>
                <a:schemeClr val="dk2"/>
              </a:buClr>
              <a:buFont typeface="Arial"/>
              <a:buNone/>
              <a:defRPr/>
            </a:lvl3pPr>
            <a:lvl4pPr marL="1371600" indent="0" algn="l" rtl="0">
              <a:spcBef>
                <a:spcPts val="0"/>
              </a:spcBef>
              <a:spcAft>
                <a:spcPts val="0"/>
              </a:spcAft>
              <a:buClr>
                <a:schemeClr val="dk2"/>
              </a:buClr>
              <a:buFont typeface="Arial"/>
              <a:buNone/>
              <a:defRPr/>
            </a:lvl4pPr>
            <a:lvl5pPr marL="1828800" indent="0" algn="l" rtl="0">
              <a:spcBef>
                <a:spcPts val="0"/>
              </a:spcBef>
              <a:spcAft>
                <a:spcPts val="0"/>
              </a:spcAft>
              <a:buClr>
                <a:srgbClr val="78A22F"/>
              </a:buClr>
              <a:buFont typeface="Arial"/>
              <a:buNone/>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1" name="Shape 81"/>
          <p:cNvSpPr txBox="1">
            <a:spLocks noGrp="1"/>
          </p:cNvSpPr>
          <p:nvPr>
            <p:ph type="sldNum" idx="12"/>
          </p:nvPr>
        </p:nvSpPr>
        <p:spPr>
          <a:xfrm>
            <a:off x="8755131" y="6110287"/>
            <a:ext cx="157093" cy="153887"/>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solidFill>
                <a:srgbClr val="2F68A4">
                  <a:lumMod val="75000"/>
                </a:srgbClr>
              </a:solidFill>
            </a:endParaRPr>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solidFill>
                <a:prstClr val="black">
                  <a:tint val="75000"/>
                </a:prst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3624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1034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3531358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5314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250364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44682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94734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3222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210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61463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231244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07833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10611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fld id="{4DBB3109-6B36-4C42-ABE5-993D6B0A452A}"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84465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4B0DBBF2-ADD9-491E-B214-9D2BCAA34F2D}" type="datetime1">
              <a:rPr lang="en-US" sz="2400" kern="1200" smtClean="0">
                <a:latin typeface="Arial" pitchFamily="34" charset="0"/>
                <a:ea typeface="ＭＳ Ｐゴシック"/>
              </a:rPr>
              <a:pPr fontAlgn="base">
                <a:spcBef>
                  <a:spcPct val="0"/>
                </a:spcBef>
                <a:spcAft>
                  <a:spcPct val="0"/>
                </a:spcAft>
              </a:pPr>
              <a:t>10/17/2014</a:t>
            </a:fld>
            <a:endParaRPr lang="en-US" sz="2400" kern="1200" dirty="0">
              <a:latin typeface="Arial" pitchFamily="34" charset="0"/>
              <a:ea typeface="ＭＳ Ｐゴシック"/>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kern="1200" dirty="0">
              <a:latin typeface="Arial" pitchFamily="34" charset="0"/>
              <a:ea typeface="ＭＳ Ｐゴシック"/>
            </a:endParaRPr>
          </a:p>
        </p:txBody>
      </p:sp>
      <p:sp>
        <p:nvSpPr>
          <p:cNvPr id="6" name="Slide Number Placeholder 5"/>
          <p:cNvSpPr>
            <a:spLocks noGrp="1"/>
          </p:cNvSpPr>
          <p:nvPr>
            <p:ph type="sldNum" sz="quarter" idx="12"/>
          </p:nvPr>
        </p:nvSpPr>
        <p:spPr/>
        <p:txBody>
          <a:bodyPr/>
          <a:lstStyle/>
          <a:p>
            <a:fld id="{0E93020D-9FA2-44A0-B317-99C5C904147E}" type="slidenum">
              <a:rPr>
                <a:solidFill>
                  <a:srgbClr val="FFFFFF">
                    <a:lumMod val="75000"/>
                  </a:srgbClr>
                </a:solidFill>
              </a:rPr>
              <a:pPr/>
              <a:t>‹#›</a:t>
            </a:fld>
            <a:endParaRPr dirty="0">
              <a:solidFill>
                <a:srgbClr val="FFFFFF">
                  <a:lumMod val="75000"/>
                </a:srgbClr>
              </a:solidFill>
            </a:endParaRPr>
          </a:p>
        </p:txBody>
      </p:sp>
    </p:spTree>
    <p:extLst>
      <p:ext uri="{BB962C8B-B14F-4D97-AF65-F5344CB8AC3E}">
        <p14:creationId xmlns:p14="http://schemas.microsoft.com/office/powerpoint/2010/main" val="208664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398035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Org Chart">
    <p:spTree>
      <p:nvGrpSpPr>
        <p:cNvPr id="1" name="Shape 72"/>
        <p:cNvGrpSpPr/>
        <p:nvPr/>
      </p:nvGrpSpPr>
      <p:grpSpPr>
        <a:xfrm>
          <a:off x="0" y="0"/>
          <a:ext cx="0" cy="0"/>
          <a:chOff x="0" y="0"/>
          <a:chExt cx="0" cy="0"/>
        </a:xfrm>
      </p:grpSpPr>
      <p:sp>
        <p:nvSpPr>
          <p:cNvPr id="73" name="Shape 73"/>
          <p:cNvSpPr txBox="1">
            <a:spLocks noGrp="1"/>
          </p:cNvSpPr>
          <p:nvPr>
            <p:ph type="sldNum" idx="12"/>
          </p:nvPr>
        </p:nvSpPr>
        <p:spPr>
          <a:xfrm>
            <a:off x="8755131" y="6507316"/>
            <a:ext cx="157093" cy="153887"/>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title"/>
          </p:nvPr>
        </p:nvSpPr>
        <p:spPr>
          <a:xfrm>
            <a:off x="122386" y="314393"/>
            <a:ext cx="8906255" cy="361468"/>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Org Chart">
    <p:spTree>
      <p:nvGrpSpPr>
        <p:cNvPr id="1" name="Shape 72"/>
        <p:cNvGrpSpPr/>
        <p:nvPr/>
      </p:nvGrpSpPr>
      <p:grpSpPr>
        <a:xfrm>
          <a:off x="0" y="0"/>
          <a:ext cx="0" cy="0"/>
          <a:chOff x="0" y="0"/>
          <a:chExt cx="0" cy="0"/>
        </a:xfrm>
      </p:grpSpPr>
      <p:sp>
        <p:nvSpPr>
          <p:cNvPr id="73" name="Shape 73"/>
          <p:cNvSpPr txBox="1">
            <a:spLocks noGrp="1"/>
          </p:cNvSpPr>
          <p:nvPr>
            <p:ph type="sldNum" idx="12"/>
          </p:nvPr>
        </p:nvSpPr>
        <p:spPr>
          <a:xfrm>
            <a:off x="8755131" y="6507316"/>
            <a:ext cx="157093" cy="153887"/>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title"/>
          </p:nvPr>
        </p:nvSpPr>
        <p:spPr>
          <a:xfrm>
            <a:off x="122386" y="314393"/>
            <a:ext cx="8906255" cy="361468"/>
          </a:xfrm>
          <a:prstGeom prst="rect">
            <a:avLst/>
          </a:prstGeom>
          <a:noFill/>
          <a:ln>
            <a:noFill/>
          </a:ln>
        </p:spPr>
        <p:txBody>
          <a:bodyPr lIns="91425" tIns="91425" rIns="91425" bIns="91425"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5.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fontAlgn="base">
              <a:spcBef>
                <a:spcPct val="0"/>
              </a:spcBef>
              <a:spcAft>
                <a:spcPct val="0"/>
              </a:spcAft>
            </a:pPr>
            <a:fld id="{F3477EC8-074D-41C4-94AE-E9EA7CEEA348}" type="slidenum">
              <a:rPr kern="1200">
                <a:solidFill>
                  <a:srgbClr val="FFFFFF">
                    <a:lumMod val="75000"/>
                  </a:srgbClr>
                </a:solidFill>
              </a:rPr>
              <a:pPr algn="r" fontAlgn="base">
                <a:spcBef>
                  <a:spcPct val="0"/>
                </a:spcBef>
                <a:spcAft>
                  <a:spcPct val="0"/>
                </a:spcAft>
              </a:pPr>
              <a:t>‹#›</a:t>
            </a:fld>
            <a:endParaRPr kern="1200" dirty="0">
              <a:solidFill>
                <a:srgbClr val="FFFFFF">
                  <a:lumMod val="75000"/>
                </a:srgbClr>
              </a:solidFill>
            </a:endParaRPr>
          </a:p>
        </p:txBody>
      </p:sp>
    </p:spTree>
    <p:extLst>
      <p:ext uri="{BB962C8B-B14F-4D97-AF65-F5344CB8AC3E}">
        <p14:creationId xmlns:p14="http://schemas.microsoft.com/office/powerpoint/2010/main" val="2819297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60" r:id="rId8"/>
    <p:sldLayoutId id="2147483761" r:id="rId9"/>
    <p:sldLayoutId id="2147483762" r:id="rId10"/>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fontAlgn="base">
              <a:spcBef>
                <a:spcPct val="0"/>
              </a:spcBef>
              <a:spcAft>
                <a:spcPct val="0"/>
              </a:spcAft>
            </a:pPr>
            <a:endParaRPr lang="en-US" kern="1200" dirty="0">
              <a:solidFill>
                <a:prstClr val="white">
                  <a:lumMod val="50000"/>
                </a:prstClr>
              </a:solidFill>
              <a:ea typeface="ＭＳ Ｐゴシック"/>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fontAlgn="base">
              <a:spcBef>
                <a:spcPct val="0"/>
              </a:spcBef>
              <a:spcAft>
                <a:spcPct val="0"/>
              </a:spcAft>
            </a:pPr>
            <a:endParaRPr lang="en-US" kern="1200" dirty="0">
              <a:solidFill>
                <a:prstClr val="black">
                  <a:tint val="75000"/>
                </a:prstClr>
              </a:solidFill>
              <a:ea typeface="ＭＳ Ｐゴシック"/>
            </a:endParaRPr>
          </a:p>
        </p:txBody>
      </p:sp>
    </p:spTree>
    <p:extLst>
      <p:ext uri="{BB962C8B-B14F-4D97-AF65-F5344CB8AC3E}">
        <p14:creationId xmlns:p14="http://schemas.microsoft.com/office/powerpoint/2010/main" val="1455553333"/>
      </p:ext>
    </p:extLst>
  </p:cSld>
  <p:clrMap bg1="lt1" tx1="dk1" bg2="lt2" tx2="dk2" accent1="accent1" accent2="accent2" accent3="accent3" accent4="accent4" accent5="accent5" accent6="accent6" hlink="hlink" folHlink="folHlink"/>
  <p:sldLayoutIdLst>
    <p:sldLayoutId id="214748372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extLst>
      <p:ext uri="{BB962C8B-B14F-4D97-AF65-F5344CB8AC3E}">
        <p14:creationId xmlns:p14="http://schemas.microsoft.com/office/powerpoint/2010/main" val="3897479531"/>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947880307"/>
      </p:ext>
    </p:extLst>
  </p:cSld>
  <p:clrMap bg1="lt1" tx1="dk1" bg2="lt2" tx2="dk2" accent1="accent1" accent2="accent2" accent3="accent3" accent4="accent4" accent5="accent5" accent6="accent6" hlink="hlink" folHlink="folHlink"/>
  <p:sldLayoutIdLst>
    <p:sldLayoutId id="2147483730"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20128299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812737715"/>
      </p:ext>
    </p:extLst>
  </p:cSld>
  <p:clrMap bg1="lt1" tx1="dk1" bg2="lt2" tx2="dk2" accent1="accent1" accent2="accent2" accent3="accent3" accent4="accent4" accent5="accent5" accent6="accent6" hlink="hlink" folHlink="folHlink"/>
  <p:sldLayoutIdLst>
    <p:sldLayoutId id="2147483738"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17352"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363991678"/>
      </p:ext>
    </p:extLst>
  </p:cSld>
  <p:clrMap bg1="lt1" tx1="dk1" bg2="lt2" tx2="dk2" accent1="accent1" accent2="accent2" accent3="accent3" accent4="accent4" accent5="accent5" accent6="accent6" hlink="hlink" folHlink="folHlink"/>
  <p:sldLayoutIdLst>
    <p:sldLayoutId id="2147483740"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www.intensiveintervention.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twitter.com/TheNCII" TargetMode="External"/><Relationship Id="rId2" Type="http://schemas.openxmlformats.org/officeDocument/2006/relationships/hyperlink" Target="https://www.youtube.com/channel/UC6W2pma8TiSZvY_GWROkTLA"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nces.ed.gov/pubs2012/2012045.pdf"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ies.ed.gov/ncee/wwc/PracticeGuide.aspx?sid=3"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nces.ed.gov/pubs2008/2008031.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ies.ed.gov/ncser/pubs/20113004/pdf/20113004.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mailto:hitchenernicole@coventryschools.net" TargetMode="External"/><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1921373"/>
            <a:ext cx="8228413" cy="769441"/>
          </a:xfrm>
        </p:spPr>
        <p:txBody>
          <a:bodyPr/>
          <a:lstStyle/>
          <a:p>
            <a:r>
              <a:rPr lang="en-US" dirty="0">
                <a:solidFill>
                  <a:schemeClr val="lt1"/>
                </a:solidFill>
                <a:ea typeface="Arial"/>
                <a:cs typeface="Arial"/>
                <a:sym typeface="Arial"/>
              </a:rPr>
              <a:t>Making </a:t>
            </a:r>
            <a:r>
              <a:rPr lang="en-US" dirty="0" smtClean="0">
                <a:solidFill>
                  <a:schemeClr val="lt1"/>
                </a:solidFill>
                <a:ea typeface="Arial"/>
                <a:cs typeface="Arial"/>
                <a:sym typeface="Arial"/>
              </a:rPr>
              <a:t>It </a:t>
            </a:r>
            <a:r>
              <a:rPr lang="en-US" dirty="0">
                <a:solidFill>
                  <a:schemeClr val="lt1"/>
                </a:solidFill>
                <a:ea typeface="Arial"/>
                <a:cs typeface="Arial"/>
                <a:sym typeface="Arial"/>
              </a:rPr>
              <a:t>Happen:</a:t>
            </a:r>
            <a:endParaRPr lang="en-US" dirty="0" smtClean="0"/>
          </a:p>
        </p:txBody>
      </p:sp>
      <p:sp>
        <p:nvSpPr>
          <p:cNvPr id="7171" name="Subtitle 2"/>
          <p:cNvSpPr>
            <a:spLocks noGrp="1"/>
          </p:cNvSpPr>
          <p:nvPr>
            <p:ph type="body" sz="quarter" idx="12"/>
          </p:nvPr>
        </p:nvSpPr>
        <p:spPr>
          <a:xfrm>
            <a:off x="687388" y="2938998"/>
            <a:ext cx="8224837" cy="2626258"/>
          </a:xfrm>
        </p:spPr>
        <p:txBody>
          <a:bodyPr/>
          <a:lstStyle/>
          <a:p>
            <a:pPr>
              <a:lnSpc>
                <a:spcPct val="97000"/>
              </a:lnSpc>
            </a:pPr>
            <a:r>
              <a:rPr lang="en-US" dirty="0"/>
              <a:t>What Does it Take to Implement </a:t>
            </a:r>
            <a:r>
              <a:rPr lang="en-US" dirty="0" smtClean="0"/>
              <a:t/>
            </a:r>
            <a:br>
              <a:rPr lang="en-US" dirty="0" smtClean="0"/>
            </a:br>
            <a:r>
              <a:rPr lang="en-US" dirty="0" smtClean="0"/>
              <a:t>Intensive Intervention?</a:t>
            </a:r>
            <a:endParaRPr lang="en-US" dirty="0"/>
          </a:p>
          <a:p>
            <a:pPr lvl="1">
              <a:lnSpc>
                <a:spcPct val="97000"/>
              </a:lnSpc>
            </a:pPr>
            <a:endParaRPr lang="en-US" dirty="0" smtClean="0"/>
          </a:p>
          <a:p>
            <a:pPr lvl="1">
              <a:spcBef>
                <a:spcPts val="600"/>
              </a:spcBef>
              <a:spcAft>
                <a:spcPts val="0"/>
              </a:spcAft>
              <a:buSzPct val="25000"/>
            </a:pPr>
            <a:r>
              <a:rPr lang="en-US" sz="1900" dirty="0">
                <a:solidFill>
                  <a:schemeClr val="lt1"/>
                </a:solidFill>
                <a:ea typeface="Arial"/>
                <a:cs typeface="Arial"/>
                <a:sym typeface="Arial"/>
              </a:rPr>
              <a:t>Dr. Lou Danielson, NCII Director </a:t>
            </a:r>
          </a:p>
          <a:p>
            <a:pPr lvl="1">
              <a:spcBef>
                <a:spcPts val="0"/>
              </a:spcBef>
              <a:spcAft>
                <a:spcPts val="0"/>
              </a:spcAft>
              <a:buSzPct val="25000"/>
            </a:pPr>
            <a:r>
              <a:rPr lang="en-US" sz="1900" spc="-50" dirty="0">
                <a:solidFill>
                  <a:schemeClr val="lt1"/>
                </a:solidFill>
                <a:ea typeface="Arial"/>
                <a:cs typeface="Arial"/>
                <a:sym typeface="Arial"/>
              </a:rPr>
              <a:t>Nicole Hitchener, </a:t>
            </a:r>
            <a:r>
              <a:rPr lang="en-US" sz="1900" spc="-50" dirty="0" smtClean="0">
                <a:solidFill>
                  <a:schemeClr val="lt1"/>
                </a:solidFill>
                <a:ea typeface="Arial"/>
                <a:cs typeface="Arial"/>
                <a:sym typeface="Arial"/>
              </a:rPr>
              <a:t>Professional Development Coordinator, </a:t>
            </a:r>
            <a:r>
              <a:rPr lang="en-US" sz="1900" spc="-50" dirty="0">
                <a:solidFill>
                  <a:schemeClr val="lt1"/>
                </a:solidFill>
                <a:ea typeface="Arial"/>
                <a:cs typeface="Arial"/>
                <a:sym typeface="Arial"/>
              </a:rPr>
              <a:t>Coventry, </a:t>
            </a:r>
            <a:r>
              <a:rPr lang="en-US" sz="1900" spc="-50" dirty="0" smtClean="0">
                <a:solidFill>
                  <a:schemeClr val="lt1"/>
                </a:solidFill>
                <a:ea typeface="Arial"/>
                <a:cs typeface="Arial"/>
                <a:sym typeface="Arial"/>
              </a:rPr>
              <a:t>Rhode Island</a:t>
            </a:r>
            <a:endParaRPr lang="en-US" sz="1900" spc="-50" dirty="0">
              <a:solidFill>
                <a:schemeClr val="lt1"/>
              </a:solidFill>
              <a:ea typeface="Arial"/>
              <a:cs typeface="Arial"/>
              <a:sym typeface="Arial"/>
            </a:endParaRPr>
          </a:p>
          <a:p>
            <a:pPr lvl="1">
              <a:spcBef>
                <a:spcPts val="0"/>
              </a:spcBef>
              <a:spcAft>
                <a:spcPts val="0"/>
              </a:spcAft>
              <a:buSzPct val="25000"/>
            </a:pPr>
            <a:r>
              <a:rPr lang="en-US" sz="1900" dirty="0">
                <a:solidFill>
                  <a:srgbClr val="FFFFFF"/>
                </a:solidFill>
                <a:ea typeface="Arial"/>
                <a:cs typeface="Arial"/>
                <a:sym typeface="Arial"/>
              </a:rPr>
              <a:t>Michele Walden-Doppke, NCII Coach for Rhode Island</a:t>
            </a:r>
          </a:p>
          <a:p>
            <a:pPr lvl="3">
              <a:spcBef>
                <a:spcPts val="300"/>
              </a:spcBef>
              <a:spcAft>
                <a:spcPts val="0"/>
              </a:spcAft>
              <a:buSzPct val="25000"/>
            </a:pPr>
            <a:r>
              <a:rPr lang="en-US" dirty="0">
                <a:solidFill>
                  <a:schemeClr val="lt1"/>
                </a:solidFill>
                <a:ea typeface="Arial"/>
                <a:cs typeface="Arial"/>
                <a:sym typeface="Arial"/>
              </a:rPr>
              <a:t>October 20, 2014</a:t>
            </a:r>
          </a:p>
        </p:txBody>
      </p:sp>
      <p:sp>
        <p:nvSpPr>
          <p:cNvPr id="11" name="Shape 315"/>
          <p:cNvSpPr txBox="1">
            <a:spLocks noGrp="1"/>
          </p:cNvSpPr>
          <p:nvPr>
            <p:ph type="ftr" idx="11"/>
          </p:nvPr>
        </p:nvSpPr>
        <p:spPr>
          <a:xfrm>
            <a:off x="690564" y="6610577"/>
            <a:ext cx="8221662" cy="215443"/>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700" b="0" i="0" u="none" strike="noStrike" cap="none" baseline="0" dirty="0">
                <a:solidFill>
                  <a:srgbClr val="888888"/>
                </a:solidFill>
                <a:latin typeface="Arial Narrow"/>
                <a:ea typeface="Arial Narrow"/>
                <a:cs typeface="Arial Narrow"/>
                <a:sym typeface="Arial Narrow"/>
              </a:rPr>
              <a:t>This document was produced under U.S. Department of Education, Office of Special Education Programs, Award No. H326Q110005. Celia Rosenquist serves as the project officer. The views expressed herein do not necessarily represent the positions or policies of the U.S. Department of Education. No official endorsement by the U.S. Department of Education of any product, commodity, </a:t>
            </a:r>
            <a:r>
              <a:rPr lang="en-US" sz="700" b="0" i="0" u="none" strike="noStrike" cap="none" baseline="0" dirty="0" smtClean="0">
                <a:solidFill>
                  <a:srgbClr val="888888"/>
                </a:solidFill>
                <a:latin typeface="Arial Narrow"/>
                <a:ea typeface="Arial Narrow"/>
                <a:cs typeface="Arial Narrow"/>
                <a:sym typeface="Arial Narrow"/>
              </a:rPr>
              <a:t>service, </a:t>
            </a:r>
            <a:r>
              <a:rPr lang="en-US" sz="700" b="0" i="0" u="none" strike="noStrike" cap="none" baseline="0" dirty="0">
                <a:solidFill>
                  <a:srgbClr val="888888"/>
                </a:solidFill>
                <a:latin typeface="Arial Narrow"/>
                <a:ea typeface="Arial Narrow"/>
                <a:cs typeface="Arial Narrow"/>
                <a:sym typeface="Arial Narrow"/>
              </a:rPr>
              <a:t>or enterprise mentioned in this document is intended or should be inferred.</a:t>
            </a:r>
          </a:p>
        </p:txBody>
      </p:sp>
    </p:spTree>
    <p:extLst>
      <p:ext uri="{BB962C8B-B14F-4D97-AF65-F5344CB8AC3E}">
        <p14:creationId xmlns:p14="http://schemas.microsoft.com/office/powerpoint/2010/main" val="27291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idx="1"/>
          </p:nvPr>
        </p:nvSpPr>
        <p:spPr/>
        <p:txBody>
          <a:bodyPr/>
          <a:lstStyle/>
          <a:p>
            <a:pPr marL="0" lvl="0" indent="0">
              <a:buNone/>
            </a:pPr>
            <a:r>
              <a:rPr lang="en-US" sz="2000" b="1" dirty="0" smtClean="0">
                <a:sym typeface="Arial"/>
              </a:rPr>
              <a:t>Data-Based Individualization (DBI). </a:t>
            </a:r>
            <a:r>
              <a:rPr lang="en-US" sz="2000" dirty="0" smtClean="0">
                <a:sym typeface="Arial"/>
              </a:rPr>
              <a:t>A systematic method for using data to determine when and how to provide more intensive intervention:</a:t>
            </a:r>
          </a:p>
          <a:p>
            <a:pPr lvl="0"/>
            <a:r>
              <a:rPr lang="en-US" sz="2000" dirty="0" smtClean="0">
                <a:sym typeface="Arial"/>
              </a:rPr>
              <a:t>Origins in data-based program modification/experimental teaching were first developed at the University of Minnesota (Deno &amp; Mirkin, 1977).</a:t>
            </a:r>
          </a:p>
          <a:p>
            <a:pPr lvl="0"/>
            <a:r>
              <a:rPr lang="en-US" sz="2000" dirty="0" smtClean="0">
                <a:sym typeface="Arial"/>
              </a:rPr>
              <a:t>DBI is a process, not a single intervention program or strategy.</a:t>
            </a:r>
          </a:p>
          <a:p>
            <a:pPr lvl="0"/>
            <a:r>
              <a:rPr lang="en-US" sz="2000" dirty="0" smtClean="0">
                <a:sym typeface="Arial"/>
              </a:rPr>
              <a:t>DBI is not a one-time fix, but an ongoing process comprising intervention and assessment adjusted over time.</a:t>
            </a:r>
          </a:p>
          <a:p>
            <a:pPr lvl="0"/>
            <a:r>
              <a:rPr lang="en-US" sz="2000" dirty="0" smtClean="0">
                <a:sym typeface="Arial"/>
              </a:rPr>
              <a:t>Research has demonstrated improved reading, math, and spelling outcomes, compared with business-as-usual special education practice (e.g., Fuchs, Fuchs, &amp; Hamlett, 1989).</a:t>
            </a:r>
          </a:p>
          <a:p>
            <a:pPr lvl="0"/>
            <a:endParaRPr lang="en-US" sz="2000" dirty="0">
              <a:sym typeface="Arial"/>
            </a:endParaRPr>
          </a:p>
        </p:txBody>
      </p:sp>
      <p:sp>
        <p:nvSpPr>
          <p:cNvPr id="388" name="Shape 388"/>
          <p:cNvSpPr txBox="1">
            <a:spLocks noGrp="1"/>
          </p:cNvSpPr>
          <p:nvPr>
            <p:ph type="title"/>
          </p:nvPr>
        </p:nvSpPr>
        <p:spPr/>
        <p:txBody>
          <a:bodyPr/>
          <a:lstStyle/>
          <a:p>
            <a:pPr lvl="0"/>
            <a:r>
              <a:rPr lang="en-US" dirty="0" smtClean="0">
                <a:sym typeface="Arial Narrow"/>
              </a:rPr>
              <a:t>What Is NCII’s Approach to</a:t>
            </a:r>
            <a:br>
              <a:rPr lang="en-US" dirty="0" smtClean="0">
                <a:sym typeface="Arial Narrow"/>
              </a:rPr>
            </a:br>
            <a:r>
              <a:rPr lang="en-US" dirty="0" smtClean="0">
                <a:sym typeface="Arial Narrow"/>
              </a:rPr>
              <a:t>Intensive Intervention?</a:t>
            </a:r>
            <a:endParaRPr lang="en-US" dirty="0">
              <a:sym typeface="Arial Narrow"/>
            </a:endParaRPr>
          </a:p>
        </p:txBody>
      </p:sp>
      <p:pic>
        <p:nvPicPr>
          <p:cNvPr id="9" name="Shape 339"/>
          <p:cNvPicPr preferRelativeResize="0"/>
          <p:nvPr/>
        </p:nvPicPr>
        <p:blipFill rotWithShape="1">
          <a:blip r:embed="rId3">
            <a:alphaModFix/>
          </a:blip>
          <a:srcRect/>
          <a:stretch/>
        </p:blipFill>
        <p:spPr>
          <a:xfrm>
            <a:off x="7534564" y="703262"/>
            <a:ext cx="1409700" cy="1055686"/>
          </a:xfrm>
          <a:prstGeom prst="rect">
            <a:avLst/>
          </a:prstGeom>
          <a:noFill/>
          <a:ln>
            <a:noFill/>
          </a:ln>
        </p:spPr>
      </p:pic>
      <p:sp>
        <p:nvSpPr>
          <p:cNvPr id="5" name="Slide Number Placeholder 4"/>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idx="1"/>
          </p:nvPr>
        </p:nvSpPr>
        <p:spPr/>
        <p:txBody>
          <a:bodyPr/>
          <a:lstStyle/>
          <a:p>
            <a:pPr lvl="0"/>
            <a:r>
              <a:rPr lang="en-US" dirty="0" smtClean="0">
                <a:sym typeface="Arial"/>
              </a:rPr>
              <a:t>Students with disabilities who require special education need specially designed instruction to progress toward standards.</a:t>
            </a:r>
          </a:p>
          <a:p>
            <a:pPr lvl="0">
              <a:spcBef>
                <a:spcPts val="1200"/>
              </a:spcBef>
            </a:pPr>
            <a:r>
              <a:rPr lang="en-US" dirty="0" smtClean="0">
                <a:sym typeface="Arial"/>
              </a:rPr>
              <a:t>A data-driven, systematized approach can help educators develop programs likely to yield success for students with intensive needs (including those with and without disabilities). </a:t>
            </a:r>
          </a:p>
          <a:p>
            <a:pPr lvl="0"/>
            <a:endParaRPr lang="en-US" dirty="0">
              <a:sym typeface="Arial"/>
            </a:endParaRPr>
          </a:p>
        </p:txBody>
      </p:sp>
      <p:sp>
        <p:nvSpPr>
          <p:cNvPr id="397" name="Shape 397"/>
          <p:cNvSpPr txBox="1">
            <a:spLocks noGrp="1"/>
          </p:cNvSpPr>
          <p:nvPr>
            <p:ph type="title"/>
          </p:nvPr>
        </p:nvSpPr>
        <p:spPr/>
        <p:txBody>
          <a:bodyPr/>
          <a:lstStyle/>
          <a:p>
            <a:pPr lvl="0"/>
            <a:r>
              <a:rPr lang="en-US" dirty="0" smtClean="0">
                <a:sym typeface="Arial Narrow"/>
              </a:rPr>
              <a:t>DBI Assumptions</a:t>
            </a:r>
            <a:endParaRPr lang="en-US" dirty="0">
              <a:sym typeface="Arial Narrow"/>
            </a:endParaRP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3" name="Rectangle 2"/>
          <p:cNvSpPr/>
          <p:nvPr/>
        </p:nvSpPr>
        <p:spPr>
          <a:xfrm>
            <a:off x="0" y="1701800"/>
            <a:ext cx="9144000" cy="53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Shape 404"/>
          <p:cNvSpPr txBox="1">
            <a:spLocks noGrp="1"/>
          </p:cNvSpPr>
          <p:nvPr>
            <p:ph type="title"/>
          </p:nvPr>
        </p:nvSpPr>
        <p:spPr>
          <a:xfrm>
            <a:off x="153558" y="3649876"/>
            <a:ext cx="3514430" cy="361468"/>
          </a:xfrm>
          <a:prstGeom prst="rect">
            <a:avLst/>
          </a:prstGeom>
          <a:noFill/>
          <a:ln>
            <a:noFill/>
          </a:ln>
        </p:spPr>
        <p:txBody>
          <a:bodyPr lIns="0" tIns="0" rIns="0" bIns="0" anchor="b" anchorCtr="0">
            <a:noAutofit/>
          </a:bodyPr>
          <a:lstStyle/>
          <a:p>
            <a:pPr marL="0" marR="0" lvl="0" indent="0" algn="ctr" rtl="0">
              <a:spcBef>
                <a:spcPts val="0"/>
              </a:spcBef>
              <a:buClr>
                <a:srgbClr val="A5A5A5"/>
              </a:buClr>
              <a:buSzPct val="25000"/>
              <a:buFont typeface="Arial Narrow"/>
              <a:buNone/>
            </a:pPr>
            <a:r>
              <a:rPr lang="en-US" sz="4800" b="0" i="0" u="none" strike="noStrike" cap="none" baseline="0" dirty="0">
                <a:solidFill>
                  <a:srgbClr val="A5A5A5"/>
                </a:solidFill>
                <a:latin typeface="Arial Narrow"/>
                <a:ea typeface="Arial Narrow"/>
                <a:cs typeface="Arial Narrow"/>
                <a:sym typeface="Arial Narrow"/>
              </a:rPr>
              <a:t>A Bird’s Eye View of DBI</a:t>
            </a:r>
          </a:p>
        </p:txBody>
      </p:sp>
      <p:pic>
        <p:nvPicPr>
          <p:cNvPr id="405" name="Shape 405"/>
          <p:cNvPicPr preferRelativeResize="0"/>
          <p:nvPr/>
        </p:nvPicPr>
        <p:blipFill rotWithShape="1">
          <a:blip r:embed="rId3">
            <a:alphaModFix/>
          </a:blip>
          <a:srcRect/>
          <a:stretch/>
        </p:blipFill>
        <p:spPr>
          <a:xfrm flipH="1">
            <a:off x="1052133" y="953030"/>
            <a:ext cx="1497539" cy="1497539"/>
          </a:xfrm>
          <a:prstGeom prst="rect">
            <a:avLst/>
          </a:prstGeom>
          <a:noFill/>
          <a:ln>
            <a:noFill/>
          </a:ln>
        </p:spPr>
      </p:pic>
      <p:pic>
        <p:nvPicPr>
          <p:cNvPr id="406" name="Shape 406"/>
          <p:cNvPicPr preferRelativeResize="0"/>
          <p:nvPr/>
        </p:nvPicPr>
        <p:blipFill rotWithShape="1">
          <a:blip r:embed="rId4">
            <a:alphaModFix/>
          </a:blip>
          <a:srcRect/>
          <a:stretch/>
        </p:blipFill>
        <p:spPr>
          <a:xfrm>
            <a:off x="3794171" y="381192"/>
            <a:ext cx="4619827" cy="5487174"/>
          </a:xfrm>
          <a:prstGeom prst="rect">
            <a:avLst/>
          </a:prstGeom>
          <a:noFill/>
          <a:ln>
            <a:noFill/>
          </a:ln>
        </p:spPr>
      </p:pic>
      <p:sp>
        <p:nvSpPr>
          <p:cNvPr id="16" name="Slide Number Placeholder 4"/>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11</a:t>
            </a:fld>
            <a:endParaRPr lang="en-US"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prstGeom prst="rect">
            <a:avLst/>
          </a:prstGeom>
          <a:noFill/>
          <a:ln>
            <a:noFill/>
          </a:ln>
        </p:spPr>
        <p:txBody>
          <a:bodyPr lIns="0" tIns="45700" rIns="0" bIns="45700" anchor="b" anchorCtr="0">
            <a:noAutofit/>
          </a:bodyPr>
          <a:lstStyle/>
          <a:p>
            <a:pPr marL="0" marR="0" lvl="0" indent="0" algn="l" rtl="0">
              <a:spcBef>
                <a:spcPts val="0"/>
              </a:spcBef>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What Do You Need to Implement DBI?</a:t>
            </a:r>
          </a:p>
        </p:txBody>
      </p:sp>
      <p:sp>
        <p:nvSpPr>
          <p:cNvPr id="2" name="Content Placeholder 1"/>
          <p:cNvSpPr>
            <a:spLocks noGrp="1"/>
          </p:cNvSpPr>
          <p:nvPr>
            <p:ph idx="1"/>
          </p:nvPr>
        </p:nvSpPr>
        <p:spPr/>
        <p:txBody>
          <a:bodyPr/>
          <a:lstStyle/>
          <a:p>
            <a:endParaRPr lang="en-US" dirty="0"/>
          </a:p>
        </p:txBody>
      </p:sp>
      <p:sp>
        <p:nvSpPr>
          <p:cNvPr id="6" name="Slide Number Placeholder 3"/>
          <p:cNvSpPr>
            <a:spLocks noGrp="1"/>
          </p:cNvSpPr>
          <p:nvPr>
            <p:ph type="sldNum" sz="quarter" idx="12"/>
          </p:nvPr>
        </p:nvSpPr>
        <p:spPr>
          <a:xfrm>
            <a:off x="8755130" y="6507316"/>
            <a:ext cx="157094" cy="153888"/>
          </a:xfrm>
        </p:spPr>
        <p:txBody>
          <a:bodyPr/>
          <a:lstStyle/>
          <a:p>
            <a:fld id="{A1A8B8B9-B651-4439-A868-E8F04EF81465}" type="slidenum">
              <a:rPr lang="en-US" smtClean="0"/>
              <a:pPr/>
              <a:t>12</a:t>
            </a:fld>
            <a:endParaRPr lang="en-US" dirty="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87388" y="318053"/>
            <a:ext cx="8224837" cy="1486894"/>
          </a:xfrm>
        </p:spPr>
        <p:txBody>
          <a:bodyPr/>
          <a:lstStyle/>
          <a:p>
            <a:r>
              <a:rPr lang="en-US" dirty="0" smtClean="0">
                <a:sym typeface="Arial Narrow"/>
              </a:rPr>
              <a:t>Considerations for Implementation: Staff Commitment</a:t>
            </a:r>
            <a:endParaRPr lang="en-US" dirty="0">
              <a:sym typeface="Arial Narrow"/>
            </a:endParaRPr>
          </a:p>
        </p:txBody>
      </p:sp>
      <p:sp>
        <p:nvSpPr>
          <p:cNvPr id="421" name="Shape 421"/>
          <p:cNvSpPr txBox="1">
            <a:spLocks noGrp="1"/>
          </p:cNvSpPr>
          <p:nvPr>
            <p:ph type="sldNum" sz="quarter" idx="10"/>
          </p:nvPr>
        </p:nvSpPr>
        <p:spPr/>
        <p:txBody>
          <a:bodyPr/>
          <a:lstStyle/>
          <a:p>
            <a:pPr lvl="0"/>
            <a:r>
              <a:rPr lang="en-US" dirty="0" smtClean="0"/>
              <a:t> </a:t>
            </a:r>
            <a:endParaRPr lang="en-US" dirty="0"/>
          </a:p>
        </p:txBody>
      </p:sp>
      <p:graphicFrame>
        <p:nvGraphicFramePr>
          <p:cNvPr id="422" name="Shape 422"/>
          <p:cNvGraphicFramePr/>
          <p:nvPr>
            <p:extLst>
              <p:ext uri="{D42A27DB-BD31-4B8C-83A1-F6EECF244321}">
                <p14:modId xmlns:p14="http://schemas.microsoft.com/office/powerpoint/2010/main" val="3181227878"/>
              </p:ext>
            </p:extLst>
          </p:nvPr>
        </p:nvGraphicFramePr>
        <p:xfrm>
          <a:off x="687388" y="2120900"/>
          <a:ext cx="7956884" cy="3931920"/>
        </p:xfrm>
        <a:graphic>
          <a:graphicData uri="http://schemas.openxmlformats.org/drawingml/2006/table">
            <a:tbl>
              <a:tblPr>
                <a:noFill/>
                <a:tableStyleId>{15535D35-518D-4EB2-81F5-3FA74A5CCEF6}</a:tableStyleId>
              </a:tblPr>
              <a:tblGrid>
                <a:gridCol w="3978442"/>
                <a:gridCol w="3978442"/>
              </a:tblGrid>
              <a:tr h="914400">
                <a:tc>
                  <a:txBody>
                    <a:bodyPr/>
                    <a:lstStyle/>
                    <a:p>
                      <a:pPr marL="0" marR="0" lvl="0" indent="0" algn="l" rtl="0">
                        <a:lnSpc>
                          <a:spcPct val="100000"/>
                        </a:lnSpc>
                        <a:spcBef>
                          <a:spcPts val="0"/>
                        </a:spcBef>
                        <a:spcAft>
                          <a:spcPts val="0"/>
                        </a:spcAft>
                        <a:buSzPct val="25000"/>
                        <a:buNone/>
                      </a:pPr>
                      <a:r>
                        <a:rPr lang="en-US" sz="2400" b="1" u="none" strike="noStrike" cap="none" baseline="0" dirty="0" smtClean="0">
                          <a:solidFill>
                            <a:srgbClr val="FFFFFF"/>
                          </a:solidFill>
                          <a:latin typeface="+mn-lt"/>
                          <a:ea typeface="Calibri"/>
                          <a:cs typeface="Calibri"/>
                          <a:sym typeface="Calibri"/>
                        </a:rPr>
                        <a:t>Key Element</a:t>
                      </a:r>
                      <a:endParaRPr lang="en-US" sz="2400" b="1" u="none" strike="noStrike" cap="none" baseline="0" dirty="0">
                        <a:solidFill>
                          <a:srgbClr val="FFFFFF"/>
                        </a:solidFill>
                        <a:latin typeface="+mn-lt"/>
                        <a:ea typeface="Calibri"/>
                        <a:cs typeface="Calibri"/>
                        <a:sym typeface="Calibri"/>
                      </a:endParaRPr>
                    </a:p>
                  </a:txBody>
                  <a:tcPr anchor="ctr">
                    <a:lnB w="19050" cap="flat">
                      <a:solidFill>
                        <a:srgbClr val="FFFFFF"/>
                      </a:solidFill>
                      <a:prstDash val="solid"/>
                      <a:round/>
                      <a:headEnd type="none" w="med" len="med"/>
                      <a:tailEnd type="none" w="med" len="med"/>
                    </a:lnB>
                    <a:solidFill>
                      <a:schemeClr val="accent2">
                        <a:lumMod val="60000"/>
                        <a:lumOff val="40000"/>
                      </a:schemeClr>
                    </a:solidFill>
                  </a:tcPr>
                </a:tc>
                <a:tc>
                  <a:txBody>
                    <a:bodyPr/>
                    <a:lstStyle/>
                    <a:p>
                      <a:pPr marL="61913" marR="0" lvl="0" indent="0" algn="l" rtl="0">
                        <a:lnSpc>
                          <a:spcPct val="100000"/>
                        </a:lnSpc>
                        <a:spcBef>
                          <a:spcPts val="0"/>
                        </a:spcBef>
                        <a:spcAft>
                          <a:spcPts val="0"/>
                        </a:spcAft>
                        <a:buSzPct val="25000"/>
                        <a:buNone/>
                      </a:pPr>
                      <a:r>
                        <a:rPr lang="en-US" sz="2400" b="1" u="none" strike="noStrike" cap="none" baseline="0" dirty="0" smtClean="0">
                          <a:solidFill>
                            <a:srgbClr val="FFFFFF"/>
                          </a:solidFill>
                          <a:latin typeface="+mn-lt"/>
                          <a:ea typeface="Calibri"/>
                          <a:cs typeface="Calibri"/>
                          <a:sym typeface="Calibri"/>
                        </a:rPr>
                        <a:t>Flexibility Within Implementation</a:t>
                      </a:r>
                      <a:endParaRPr lang="en-US" sz="2400" b="1" u="none" strike="noStrike" cap="none" baseline="0" dirty="0">
                        <a:solidFill>
                          <a:srgbClr val="FFFFFF"/>
                        </a:solidFill>
                        <a:latin typeface="+mn-lt"/>
                        <a:ea typeface="Calibri"/>
                        <a:cs typeface="Calibri"/>
                        <a:sym typeface="Calibri"/>
                      </a:endParaRPr>
                    </a:p>
                  </a:txBody>
                  <a:tcPr marL="35500" marR="35500" marT="0" marB="0" anchor="ctr">
                    <a:lnB w="19050" cap="flat">
                      <a:solidFill>
                        <a:srgbClr val="FFFFFF"/>
                      </a:solidFill>
                      <a:prstDash val="solid"/>
                      <a:round/>
                      <a:headEnd type="none" w="med" len="med"/>
                      <a:tailEnd type="none" w="med" len="med"/>
                    </a:lnB>
                    <a:solidFill>
                      <a:schemeClr val="accent2">
                        <a:lumMod val="60000"/>
                        <a:lumOff val="40000"/>
                      </a:schemeClr>
                    </a:solidFill>
                  </a:tcPr>
                </a:tc>
              </a:tr>
              <a:tr h="1687079">
                <a:tc>
                  <a:txBody>
                    <a:bodyPr/>
                    <a:lstStyle/>
                    <a:p>
                      <a:pPr marL="0" marR="0" lvl="0" indent="0" algn="l" rtl="0">
                        <a:lnSpc>
                          <a:spcPct val="100000"/>
                        </a:lnSpc>
                        <a:spcBef>
                          <a:spcPts val="0"/>
                        </a:spcBef>
                        <a:spcAft>
                          <a:spcPts val="0"/>
                        </a:spcAft>
                        <a:buClr>
                          <a:srgbClr val="000000"/>
                        </a:buClr>
                        <a:buSzPct val="100000"/>
                        <a:buFont typeface="Noto Symbol"/>
                        <a:buNone/>
                      </a:pPr>
                      <a:r>
                        <a:rPr lang="en-US" sz="2400" u="none" strike="noStrike" cap="none" baseline="0" dirty="0" smtClean="0">
                          <a:solidFill>
                            <a:srgbClr val="000000"/>
                          </a:solidFill>
                          <a:latin typeface="+mn-lt"/>
                          <a:ea typeface="Calibri"/>
                          <a:cs typeface="Calibri"/>
                          <a:sym typeface="Calibri"/>
                        </a:rPr>
                        <a:t>Commitment of:</a:t>
                      </a: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smtClean="0">
                          <a:solidFill>
                            <a:srgbClr val="000000"/>
                          </a:solidFill>
                          <a:latin typeface="+mn-lt"/>
                          <a:ea typeface="Calibri"/>
                          <a:cs typeface="Calibri"/>
                          <a:sym typeface="Calibri"/>
                        </a:rPr>
                        <a:t>Principal  </a:t>
                      </a:r>
                      <a:endParaRPr lang="en-US" sz="2400" u="none" strike="noStrike" cap="none" baseline="0" dirty="0">
                        <a:solidFill>
                          <a:srgbClr val="000000"/>
                        </a:solidFill>
                        <a:latin typeface="+mn-lt"/>
                        <a:ea typeface="Calibri"/>
                        <a:cs typeface="Calibri"/>
                        <a:sym typeface="Calibri"/>
                      </a:endParaRP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Intervention staff </a:t>
                      </a: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Special educators </a:t>
                      </a:r>
                    </a:p>
                  </a:txBody>
                  <a:tcPr>
                    <a:lnT w="19050" cap="flat" cmpd="sng" algn="ctr">
                      <a:solidFill>
                        <a:srgbClr val="FFFFFF"/>
                      </a:solidFill>
                      <a:prstDash val="solid"/>
                      <a:round/>
                      <a:headEnd type="none" w="med" len="med"/>
                      <a:tailEnd type="none" w="med" len="med"/>
                    </a:lnT>
                    <a:solidFill>
                      <a:srgbClr val="FEF4EC"/>
                    </a:solidFill>
                  </a:tcPr>
                </a:tc>
                <a:tc>
                  <a:txBody>
                    <a:bodyPr/>
                    <a:lstStyle/>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smtClean="0">
                          <a:solidFill>
                            <a:srgbClr val="000000"/>
                          </a:solidFill>
                          <a:latin typeface="+mn-lt"/>
                          <a:ea typeface="Calibri"/>
                          <a:cs typeface="Calibri"/>
                          <a:sym typeface="Calibri"/>
                        </a:rPr>
                        <a:t>Specific </a:t>
                      </a:r>
                      <a:r>
                        <a:rPr lang="en-US" sz="2400" u="none" strike="noStrike" cap="none" baseline="0" dirty="0">
                          <a:solidFill>
                            <a:srgbClr val="000000"/>
                          </a:solidFill>
                          <a:latin typeface="+mn-lt"/>
                          <a:ea typeface="Calibri"/>
                          <a:cs typeface="Calibri"/>
                          <a:sym typeface="Calibri"/>
                        </a:rPr>
                        <a:t>intervention </a:t>
                      </a:r>
                      <a:r>
                        <a:rPr lang="en-US" sz="2400" u="none" strike="noStrike" cap="none" baseline="0" dirty="0" smtClean="0">
                          <a:solidFill>
                            <a:srgbClr val="000000"/>
                          </a:solidFill>
                          <a:latin typeface="+mn-lt"/>
                          <a:ea typeface="Calibri"/>
                          <a:cs typeface="Calibri"/>
                          <a:sym typeface="Calibri"/>
                        </a:rPr>
                        <a:t/>
                      </a:r>
                      <a:br>
                        <a:rPr lang="en-US" sz="2400" u="none" strike="noStrike" cap="none" baseline="0" dirty="0" smtClean="0">
                          <a:solidFill>
                            <a:srgbClr val="000000"/>
                          </a:solidFill>
                          <a:latin typeface="+mn-lt"/>
                          <a:ea typeface="Calibri"/>
                          <a:cs typeface="Calibri"/>
                          <a:sym typeface="Calibri"/>
                        </a:rPr>
                      </a:br>
                      <a:r>
                        <a:rPr lang="en-US" sz="2400" u="none" strike="noStrike" cap="none" baseline="0" dirty="0" smtClean="0">
                          <a:solidFill>
                            <a:srgbClr val="000000"/>
                          </a:solidFill>
                          <a:latin typeface="+mn-lt"/>
                          <a:ea typeface="Calibri"/>
                          <a:cs typeface="Calibri"/>
                          <a:sym typeface="Calibri"/>
                        </a:rPr>
                        <a:t>staff involved including staff who work with students with intensive needs in the area(s) of concern. (</a:t>
                      </a:r>
                      <a:r>
                        <a:rPr lang="en-US" sz="2400" u="none" strike="noStrike" cap="none" baseline="0" dirty="0">
                          <a:solidFill>
                            <a:srgbClr val="000000"/>
                          </a:solidFill>
                          <a:latin typeface="+mn-lt"/>
                          <a:ea typeface="Calibri"/>
                          <a:cs typeface="Calibri"/>
                          <a:sym typeface="Calibri"/>
                        </a:rPr>
                        <a:t>e.g., reading specialists, </a:t>
                      </a:r>
                      <a:r>
                        <a:rPr lang="en-US" sz="2400" u="none" strike="noStrike" cap="none" baseline="0" dirty="0" smtClean="0">
                          <a:solidFill>
                            <a:srgbClr val="000000"/>
                          </a:solidFill>
                          <a:latin typeface="+mn-lt"/>
                          <a:ea typeface="Calibri"/>
                          <a:cs typeface="Calibri"/>
                          <a:sym typeface="Calibri"/>
                        </a:rPr>
                        <a:t/>
                      </a:r>
                      <a:br>
                        <a:rPr lang="en-US" sz="2400" u="none" strike="noStrike" cap="none" baseline="0" dirty="0" smtClean="0">
                          <a:solidFill>
                            <a:srgbClr val="000000"/>
                          </a:solidFill>
                          <a:latin typeface="+mn-lt"/>
                          <a:ea typeface="Calibri"/>
                          <a:cs typeface="Calibri"/>
                          <a:sym typeface="Calibri"/>
                        </a:rPr>
                      </a:br>
                      <a:r>
                        <a:rPr lang="en-US" sz="2400" u="none" strike="noStrike" cap="none" baseline="0" dirty="0" smtClean="0">
                          <a:solidFill>
                            <a:srgbClr val="000000"/>
                          </a:solidFill>
                          <a:latin typeface="+mn-lt"/>
                          <a:ea typeface="Calibri"/>
                          <a:cs typeface="Calibri"/>
                          <a:sym typeface="Calibri"/>
                        </a:rPr>
                        <a:t>social </a:t>
                      </a:r>
                      <a:r>
                        <a:rPr lang="en-US" sz="2400" u="none" strike="noStrike" cap="none" baseline="0" dirty="0">
                          <a:solidFill>
                            <a:srgbClr val="000000"/>
                          </a:solidFill>
                          <a:latin typeface="+mn-lt"/>
                          <a:ea typeface="Calibri"/>
                          <a:cs typeface="Calibri"/>
                          <a:sym typeface="Calibri"/>
                        </a:rPr>
                        <a:t>workers) </a:t>
                      </a:r>
                    </a:p>
                  </a:txBody>
                  <a:tcPr>
                    <a:lnT w="19050" cap="flat" cmpd="sng" algn="ctr">
                      <a:solidFill>
                        <a:srgbClr val="FFFFFF"/>
                      </a:solidFill>
                      <a:prstDash val="solid"/>
                      <a:round/>
                      <a:headEnd type="none" w="med" len="med"/>
                      <a:tailEnd type="none" w="med" len="med"/>
                    </a:lnT>
                    <a:solidFill>
                      <a:srgbClr val="FEF4EC"/>
                    </a:solidFill>
                  </a:tcPr>
                </a:tc>
              </a:tr>
            </a:tbl>
          </a:graphicData>
        </a:graphic>
      </p:graphicFrame>
      <p:sp>
        <p:nvSpPr>
          <p:cNvPr id="9" name="Slide Number Placeholder 4"/>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13</a:t>
            </a:fld>
            <a:endParaRPr lang="en-US"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87388" y="318053"/>
            <a:ext cx="8224837" cy="1486894"/>
          </a:xfrm>
        </p:spPr>
        <p:txBody>
          <a:bodyPr/>
          <a:lstStyle/>
          <a:p>
            <a:pPr lvl="0"/>
            <a:r>
              <a:rPr lang="en-US" dirty="0" smtClean="0">
                <a:sym typeface="Arial Narrow"/>
              </a:rPr>
              <a:t>Considerations for Implementation: Student Plans</a:t>
            </a:r>
            <a:endParaRPr lang="en-US" dirty="0">
              <a:sym typeface="Arial Narrow"/>
            </a:endParaRPr>
          </a:p>
        </p:txBody>
      </p:sp>
      <p:graphicFrame>
        <p:nvGraphicFramePr>
          <p:cNvPr id="422" name="Shape 422"/>
          <p:cNvGraphicFramePr/>
          <p:nvPr>
            <p:extLst>
              <p:ext uri="{D42A27DB-BD31-4B8C-83A1-F6EECF244321}">
                <p14:modId xmlns:p14="http://schemas.microsoft.com/office/powerpoint/2010/main" val="151139967"/>
              </p:ext>
            </p:extLst>
          </p:nvPr>
        </p:nvGraphicFramePr>
        <p:xfrm>
          <a:off x="687388" y="2024647"/>
          <a:ext cx="7962900" cy="4482971"/>
        </p:xfrm>
        <a:graphic>
          <a:graphicData uri="http://schemas.openxmlformats.org/drawingml/2006/table">
            <a:tbl>
              <a:tblPr>
                <a:noFill/>
                <a:tableStyleId>{15535D35-518D-4EB2-81F5-3FA74A5CCEF6}</a:tableStyleId>
              </a:tblPr>
              <a:tblGrid>
                <a:gridCol w="4000500"/>
                <a:gridCol w="3962400"/>
              </a:tblGrid>
              <a:tr h="886331">
                <a:tc>
                  <a:txBody>
                    <a:bodyPr/>
                    <a:lstStyle/>
                    <a:p>
                      <a:pPr marL="0" marR="0" lvl="0" indent="0" algn="l" rtl="0">
                        <a:lnSpc>
                          <a:spcPct val="100000"/>
                        </a:lnSpc>
                        <a:spcBef>
                          <a:spcPts val="0"/>
                        </a:spcBef>
                        <a:spcAft>
                          <a:spcPts val="0"/>
                        </a:spcAft>
                        <a:buSzPct val="25000"/>
                        <a:buNone/>
                      </a:pPr>
                      <a:r>
                        <a:rPr lang="en-US" sz="2400" b="1" u="none" strike="noStrike" cap="none" baseline="0" dirty="0" smtClean="0">
                          <a:solidFill>
                            <a:srgbClr val="FFFFFF"/>
                          </a:solidFill>
                          <a:latin typeface="+mn-lt"/>
                          <a:ea typeface="Calibri"/>
                          <a:cs typeface="Calibri"/>
                          <a:sym typeface="Calibri"/>
                        </a:rPr>
                        <a:t>Key Element</a:t>
                      </a:r>
                      <a:endParaRPr lang="en-US" sz="2400" b="1" u="none" strike="noStrike" cap="none" baseline="0" dirty="0">
                        <a:solidFill>
                          <a:srgbClr val="FFFFFF"/>
                        </a:solidFill>
                        <a:latin typeface="+mn-lt"/>
                        <a:ea typeface="Calibri"/>
                        <a:cs typeface="Calibri"/>
                        <a:sym typeface="Calibri"/>
                      </a:endParaRPr>
                    </a:p>
                  </a:txBody>
                  <a:tcPr anchor="ctr">
                    <a:lnB w="19050" cap="flat">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l" rtl="0">
                        <a:lnSpc>
                          <a:spcPct val="100000"/>
                        </a:lnSpc>
                        <a:spcBef>
                          <a:spcPts val="0"/>
                        </a:spcBef>
                        <a:spcAft>
                          <a:spcPts val="0"/>
                        </a:spcAft>
                        <a:buSzPct val="25000"/>
                        <a:buNone/>
                      </a:pPr>
                      <a:r>
                        <a:rPr lang="en-US" sz="2400" b="1" u="none" strike="noStrike" cap="none" baseline="0" dirty="0" smtClean="0">
                          <a:solidFill>
                            <a:srgbClr val="FFFFFF"/>
                          </a:solidFill>
                          <a:latin typeface="+mn-lt"/>
                          <a:ea typeface="Calibri"/>
                          <a:cs typeface="Calibri"/>
                          <a:sym typeface="Calibri"/>
                        </a:rPr>
                        <a:t>Flexibility Within Implementation</a:t>
                      </a:r>
                      <a:endParaRPr lang="en-US" sz="2400" b="1" u="none" strike="noStrike" cap="none" baseline="0" dirty="0">
                        <a:solidFill>
                          <a:srgbClr val="FFFFFF"/>
                        </a:solidFill>
                        <a:latin typeface="+mn-lt"/>
                        <a:ea typeface="Calibri"/>
                        <a:cs typeface="Calibri"/>
                        <a:sym typeface="Calibri"/>
                      </a:endParaRPr>
                    </a:p>
                  </a:txBody>
                  <a:tcPr anchor="ctr">
                    <a:lnB w="19050" cap="flat">
                      <a:solidFill>
                        <a:srgbClr val="FFFFFF"/>
                      </a:solidFill>
                      <a:prstDash val="solid"/>
                      <a:round/>
                      <a:headEnd type="none" w="med" len="med"/>
                      <a:tailEnd type="none" w="med" len="med"/>
                    </a:lnB>
                    <a:solidFill>
                      <a:schemeClr val="accent2">
                        <a:lumMod val="60000"/>
                        <a:lumOff val="40000"/>
                      </a:schemeClr>
                    </a:solidFill>
                  </a:tcPr>
                </a:tc>
              </a:tr>
              <a:tr h="2402970">
                <a:tc>
                  <a:txBody>
                    <a:bodyPr/>
                    <a:lstStyle/>
                    <a:p>
                      <a:pPr marL="0" marR="0" lvl="0" indent="0" algn="l" rtl="0">
                        <a:lnSpc>
                          <a:spcPct val="100000"/>
                        </a:lnSpc>
                        <a:spcBef>
                          <a:spcPts val="0"/>
                        </a:spcBef>
                        <a:spcAft>
                          <a:spcPts val="0"/>
                        </a:spcAft>
                        <a:buClr>
                          <a:srgbClr val="000000"/>
                        </a:buClr>
                        <a:buSzPct val="100000"/>
                        <a:buFont typeface="Noto Symbol"/>
                        <a:buNone/>
                      </a:pPr>
                      <a:r>
                        <a:rPr lang="en-US" sz="2300" u="none" strike="noStrike" cap="none" baseline="0" dirty="0" smtClean="0">
                          <a:solidFill>
                            <a:srgbClr val="000000"/>
                          </a:solidFill>
                          <a:latin typeface="+mn-lt"/>
                          <a:ea typeface="Calibri"/>
                          <a:cs typeface="Calibri"/>
                          <a:sym typeface="Calibri"/>
                        </a:rPr>
                        <a:t>Student plans are developed and reflect: </a:t>
                      </a: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300" u="none" strike="noStrike" cap="none" baseline="0" dirty="0" smtClean="0">
                          <a:solidFill>
                            <a:srgbClr val="000000"/>
                          </a:solidFill>
                          <a:latin typeface="+mn-lt"/>
                          <a:ea typeface="Calibri"/>
                          <a:cs typeface="Calibri"/>
                          <a:sym typeface="Calibri"/>
                        </a:rPr>
                        <a:t>Accurate and timely  </a:t>
                      </a:r>
                      <a:r>
                        <a:rPr lang="en-US" sz="2300" u="none" strike="noStrike" cap="none" baseline="0" dirty="0">
                          <a:solidFill>
                            <a:srgbClr val="000000"/>
                          </a:solidFill>
                          <a:latin typeface="+mn-lt"/>
                          <a:ea typeface="Calibri"/>
                          <a:cs typeface="Calibri"/>
                          <a:sym typeface="Calibri"/>
                        </a:rPr>
                        <a:t>student data </a:t>
                      </a: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300" u="none" strike="noStrike" cap="none" baseline="0" dirty="0">
                          <a:solidFill>
                            <a:srgbClr val="000000"/>
                          </a:solidFill>
                          <a:latin typeface="+mn-lt"/>
                          <a:ea typeface="Calibri"/>
                          <a:cs typeface="Calibri"/>
                          <a:sym typeface="Calibri"/>
                        </a:rPr>
                        <a:t>Goal(s) for the </a:t>
                      </a:r>
                      <a:r>
                        <a:rPr lang="en-US" sz="2300" u="none" strike="noStrike" cap="none" baseline="0" dirty="0" smtClean="0">
                          <a:solidFill>
                            <a:srgbClr val="000000"/>
                          </a:solidFill>
                          <a:latin typeface="+mn-lt"/>
                          <a:ea typeface="Calibri"/>
                          <a:cs typeface="Calibri"/>
                          <a:sym typeface="Calibri"/>
                        </a:rPr>
                        <a:t>intervention based on valid, reliable assessment tools </a:t>
                      </a:r>
                      <a:endParaRPr lang="en-US" sz="2300" u="none" strike="noStrike" cap="none" baseline="0" dirty="0">
                        <a:solidFill>
                          <a:srgbClr val="000000"/>
                        </a:solidFill>
                        <a:latin typeface="+mn-lt"/>
                        <a:ea typeface="Calibri"/>
                        <a:cs typeface="Calibri"/>
                        <a:sym typeface="Calibri"/>
                      </a:endParaRP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300" u="none" strike="noStrike" cap="none" baseline="0" dirty="0">
                          <a:solidFill>
                            <a:srgbClr val="000000"/>
                          </a:solidFill>
                          <a:latin typeface="+mn-lt"/>
                          <a:ea typeface="Calibri"/>
                          <a:cs typeface="Calibri"/>
                          <a:sym typeface="Calibri"/>
                        </a:rPr>
                        <a:t>Timeline for executing and revisiting the intervention plan </a:t>
                      </a:r>
                    </a:p>
                  </a:txBody>
                  <a:tcPr>
                    <a:lnT w="19050" cap="flat" cmpd="sng" algn="ctr">
                      <a:solidFill>
                        <a:srgbClr val="FFFFFF"/>
                      </a:solidFill>
                      <a:prstDash val="solid"/>
                      <a:round/>
                      <a:headEnd type="none" w="med" len="med"/>
                      <a:tailEnd type="none" w="med" len="med"/>
                    </a:lnT>
                    <a:solidFill>
                      <a:srgbClr val="FEF4EC"/>
                    </a:solidFill>
                  </a:tcPr>
                </a:tc>
                <a:tc>
                  <a:txBody>
                    <a:bodyPr/>
                    <a:lstStyle/>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300" u="none" strike="noStrike" cap="none" baseline="0" dirty="0">
                          <a:solidFill>
                            <a:srgbClr val="000000"/>
                          </a:solidFill>
                          <a:latin typeface="+mn-lt"/>
                          <a:ea typeface="Calibri"/>
                          <a:cs typeface="Calibri"/>
                          <a:sym typeface="Calibri"/>
                        </a:rPr>
                        <a:t>Content </a:t>
                      </a:r>
                      <a:r>
                        <a:rPr lang="en-US" sz="2300" u="none" strike="noStrike" cap="none" baseline="0" dirty="0" smtClean="0">
                          <a:solidFill>
                            <a:srgbClr val="000000"/>
                          </a:solidFill>
                          <a:latin typeface="+mn-lt"/>
                          <a:ea typeface="Calibri"/>
                          <a:cs typeface="Calibri"/>
                          <a:sym typeface="Calibri"/>
                        </a:rPr>
                        <a:t>area</a:t>
                      </a:r>
                      <a:r>
                        <a:rPr lang="en-US" sz="2300" u="none" strike="noStrike" cap="none" baseline="0" dirty="0">
                          <a:solidFill>
                            <a:srgbClr val="000000"/>
                          </a:solidFill>
                          <a:latin typeface="+mn-lt"/>
                          <a:ea typeface="Calibri"/>
                          <a:cs typeface="Calibri"/>
                          <a:sym typeface="Calibri"/>
                        </a:rPr>
                        <a:t>(s)</a:t>
                      </a: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300" u="none" strike="noStrike" cap="none" baseline="0" dirty="0">
                          <a:solidFill>
                            <a:srgbClr val="000000"/>
                          </a:solidFill>
                          <a:latin typeface="+mn-lt"/>
                          <a:ea typeface="Calibri"/>
                          <a:cs typeface="Calibri"/>
                          <a:sym typeface="Calibri"/>
                        </a:rPr>
                        <a:t>Number of student plans</a:t>
                      </a: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300" u="none" strike="noStrike" cap="none" baseline="0" dirty="0">
                          <a:solidFill>
                            <a:srgbClr val="000000"/>
                          </a:solidFill>
                          <a:latin typeface="+mn-lt"/>
                          <a:ea typeface="Calibri"/>
                          <a:cs typeface="Calibri"/>
                          <a:sym typeface="Calibri"/>
                        </a:rPr>
                        <a:t>Grade level(s) </a:t>
                      </a:r>
                    </a:p>
                  </a:txBody>
                  <a:tcPr>
                    <a:lnT w="19050" cap="flat" cmpd="sng" algn="ctr">
                      <a:solidFill>
                        <a:srgbClr val="FFFFFF"/>
                      </a:solidFill>
                      <a:prstDash val="solid"/>
                      <a:round/>
                      <a:headEnd type="none" w="med" len="med"/>
                      <a:tailEnd type="none" w="med" len="med"/>
                    </a:lnT>
                    <a:solidFill>
                      <a:srgbClr val="FEF4EC"/>
                    </a:solidFill>
                  </a:tcPr>
                </a:tc>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14</a:t>
            </a:fld>
            <a:endParaRPr lang="en-US" dirty="0">
              <a:solidFill>
                <a:srgbClr val="FFFFFF">
                  <a:lumMod val="75000"/>
                </a:srgbClr>
              </a:solidFill>
            </a:endParaRPr>
          </a:p>
        </p:txBody>
      </p:sp>
    </p:spTree>
    <p:extLst>
      <p:ext uri="{BB962C8B-B14F-4D97-AF65-F5344CB8AC3E}">
        <p14:creationId xmlns:p14="http://schemas.microsoft.com/office/powerpoint/2010/main" val="4062251817"/>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87388" y="318053"/>
            <a:ext cx="8224837" cy="1486894"/>
          </a:xfrm>
        </p:spPr>
        <p:txBody>
          <a:bodyPr/>
          <a:lstStyle/>
          <a:p>
            <a:pPr lvl="0"/>
            <a:r>
              <a:rPr lang="en-US" dirty="0" smtClean="0">
                <a:sym typeface="Arial Narrow"/>
              </a:rPr>
              <a:t>Considerations for Implementation: Student Meetings</a:t>
            </a:r>
            <a:endParaRPr lang="en-US" dirty="0">
              <a:sym typeface="Arial Narrow"/>
            </a:endParaRPr>
          </a:p>
        </p:txBody>
      </p:sp>
      <p:graphicFrame>
        <p:nvGraphicFramePr>
          <p:cNvPr id="422" name="Shape 422"/>
          <p:cNvGraphicFramePr/>
          <p:nvPr>
            <p:extLst>
              <p:ext uri="{D42A27DB-BD31-4B8C-83A1-F6EECF244321}">
                <p14:modId xmlns:p14="http://schemas.microsoft.com/office/powerpoint/2010/main" val="605525488"/>
              </p:ext>
            </p:extLst>
          </p:nvPr>
        </p:nvGraphicFramePr>
        <p:xfrm>
          <a:off x="687388" y="2120900"/>
          <a:ext cx="7975600" cy="3931920"/>
        </p:xfrm>
        <a:graphic>
          <a:graphicData uri="http://schemas.openxmlformats.org/drawingml/2006/table">
            <a:tbl>
              <a:tblPr>
                <a:noFill/>
                <a:tableStyleId>{15535D35-518D-4EB2-81F5-3FA74A5CCEF6}</a:tableStyleId>
              </a:tblPr>
              <a:tblGrid>
                <a:gridCol w="3975100"/>
                <a:gridCol w="4000500"/>
              </a:tblGrid>
              <a:tr h="914400">
                <a:tc>
                  <a:txBody>
                    <a:bodyPr/>
                    <a:lstStyle/>
                    <a:p>
                      <a:pPr marL="0" marR="0" lvl="0" indent="0" algn="l" rtl="0">
                        <a:lnSpc>
                          <a:spcPct val="100000"/>
                        </a:lnSpc>
                        <a:spcBef>
                          <a:spcPts val="0"/>
                        </a:spcBef>
                        <a:spcAft>
                          <a:spcPts val="0"/>
                        </a:spcAft>
                        <a:buClr>
                          <a:srgbClr val="000000"/>
                        </a:buClr>
                        <a:buSzPct val="25000"/>
                        <a:buFont typeface="Noto Symbol"/>
                        <a:buNone/>
                      </a:pPr>
                      <a:r>
                        <a:rPr lang="en-US" sz="2400" b="1" i="0" u="none" strike="noStrike" cap="none" baseline="0" dirty="0" smtClean="0">
                          <a:solidFill>
                            <a:srgbClr val="FFFFFF"/>
                          </a:solidFill>
                          <a:latin typeface="+mn-lt"/>
                          <a:ea typeface="Calibri"/>
                          <a:cs typeface="Calibri"/>
                          <a:sym typeface="Calibri"/>
                          <a:rtl val="0"/>
                        </a:rPr>
                        <a:t>Key Element</a:t>
                      </a:r>
                      <a:endParaRPr lang="en-US" sz="2400" b="1" i="0" u="none" strike="noStrike" cap="none" baseline="0" dirty="0">
                        <a:solidFill>
                          <a:srgbClr val="FFFFFF"/>
                        </a:solidFill>
                        <a:latin typeface="+mn-lt"/>
                        <a:ea typeface="Calibri"/>
                        <a:cs typeface="Calibri"/>
                        <a:sym typeface="Calibri"/>
                        <a:rtl val="0"/>
                      </a:endParaRPr>
                    </a:p>
                  </a:txBody>
                  <a:tcPr anchor="ctr">
                    <a:lnB w="19050" cap="flat">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l" rtl="0">
                        <a:lnSpc>
                          <a:spcPct val="100000"/>
                        </a:lnSpc>
                        <a:spcBef>
                          <a:spcPts val="0"/>
                        </a:spcBef>
                        <a:spcAft>
                          <a:spcPts val="0"/>
                        </a:spcAft>
                        <a:buSzPct val="25000"/>
                        <a:buNone/>
                      </a:pPr>
                      <a:r>
                        <a:rPr lang="en-US" sz="2400" b="1" u="none" strike="noStrike" cap="none" baseline="0" dirty="0" smtClean="0">
                          <a:solidFill>
                            <a:srgbClr val="FFFFFF"/>
                          </a:solidFill>
                          <a:latin typeface="+mn-lt"/>
                          <a:ea typeface="Calibri"/>
                          <a:cs typeface="Calibri"/>
                          <a:sym typeface="Calibri"/>
                        </a:rPr>
                        <a:t>Flexibility Within Implementation</a:t>
                      </a:r>
                      <a:endParaRPr lang="en-US" sz="2400" b="1" u="none" strike="noStrike" cap="none" baseline="0" dirty="0">
                        <a:solidFill>
                          <a:srgbClr val="FFFFFF"/>
                        </a:solidFill>
                        <a:latin typeface="+mn-lt"/>
                        <a:ea typeface="Calibri"/>
                        <a:cs typeface="Calibri"/>
                        <a:sym typeface="Calibri"/>
                      </a:endParaRPr>
                    </a:p>
                  </a:txBody>
                  <a:tcPr anchor="ctr">
                    <a:lnB w="19050" cap="flat">
                      <a:solidFill>
                        <a:srgbClr val="FFFFFF"/>
                      </a:solidFill>
                      <a:prstDash val="solid"/>
                      <a:round/>
                      <a:headEnd type="none" w="med" len="med"/>
                      <a:tailEnd type="none" w="med" len="med"/>
                    </a:lnB>
                    <a:solidFill>
                      <a:schemeClr val="accent2">
                        <a:lumMod val="60000"/>
                        <a:lumOff val="40000"/>
                      </a:schemeClr>
                    </a:solidFill>
                  </a:tcPr>
                </a:tc>
              </a:tr>
              <a:tr h="2451100">
                <a:tc>
                  <a:txBody>
                    <a:bodyPr/>
                    <a:lstStyle/>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b="0" i="0" u="none" strike="noStrike" cap="none" baseline="0" dirty="0" smtClean="0">
                          <a:solidFill>
                            <a:srgbClr val="000000"/>
                          </a:solidFill>
                          <a:latin typeface="+mn-lt"/>
                          <a:ea typeface="Calibri"/>
                          <a:cs typeface="Calibri"/>
                          <a:sym typeface="Calibri"/>
                          <a:rtl val="0"/>
                        </a:rPr>
                        <a:t>Student meetings are data driven.</a:t>
                      </a:r>
                      <a:endParaRPr lang="en-US" sz="2400" b="0" i="0" u="none" strike="noStrike" cap="none" baseline="0" dirty="0">
                        <a:solidFill>
                          <a:srgbClr val="000000"/>
                        </a:solidFill>
                        <a:latin typeface="+mn-lt"/>
                        <a:ea typeface="Calibri"/>
                        <a:cs typeface="Calibri"/>
                        <a:sym typeface="Calibri"/>
                        <a:rtl val="0"/>
                      </a:endParaRP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b="0" i="0" u="none" strike="noStrike" cap="none" baseline="0" dirty="0" smtClean="0">
                          <a:solidFill>
                            <a:srgbClr val="000000"/>
                          </a:solidFill>
                          <a:latin typeface="+mn-lt"/>
                          <a:ea typeface="Calibri"/>
                          <a:cs typeface="Calibri"/>
                          <a:sym typeface="Calibri"/>
                          <a:rtl val="0"/>
                        </a:rPr>
                        <a:t>There is a regularly scheduled time </a:t>
                      </a:r>
                      <a:r>
                        <a:rPr lang="en-US" sz="2400" b="0" i="0" u="none" strike="noStrike" cap="none" baseline="0" dirty="0">
                          <a:solidFill>
                            <a:srgbClr val="000000"/>
                          </a:solidFill>
                          <a:latin typeface="+mn-lt"/>
                          <a:ea typeface="Calibri"/>
                          <a:cs typeface="Calibri"/>
                          <a:sym typeface="Calibri"/>
                          <a:rtl val="0"/>
                        </a:rPr>
                        <a:t>to </a:t>
                      </a:r>
                      <a:r>
                        <a:rPr lang="en-US" sz="2400" b="0" i="0" u="none" strike="noStrike" cap="none" baseline="0" dirty="0" smtClean="0">
                          <a:solidFill>
                            <a:srgbClr val="000000"/>
                          </a:solidFill>
                          <a:latin typeface="+mn-lt"/>
                          <a:ea typeface="Calibri"/>
                          <a:cs typeface="Calibri"/>
                          <a:sym typeface="Calibri"/>
                          <a:rtl val="0"/>
                        </a:rPr>
                        <a:t>meet.</a:t>
                      </a:r>
                      <a:endParaRPr lang="en-US" sz="2400" b="0" i="0" u="none" strike="noStrike" cap="none" baseline="0" dirty="0">
                        <a:solidFill>
                          <a:srgbClr val="000000"/>
                        </a:solidFill>
                        <a:latin typeface="+mn-lt"/>
                        <a:ea typeface="Calibri"/>
                        <a:cs typeface="Calibri"/>
                        <a:sym typeface="Calibri"/>
                        <a:rtl val="0"/>
                      </a:endParaRP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b="0" i="0" u="none" strike="noStrike" cap="none" baseline="0" dirty="0" smtClean="0">
                          <a:solidFill>
                            <a:srgbClr val="000000"/>
                          </a:solidFill>
                          <a:latin typeface="+mn-lt"/>
                          <a:ea typeface="Calibri"/>
                          <a:cs typeface="Calibri"/>
                          <a:sym typeface="Calibri"/>
                          <a:rtl val="0"/>
                        </a:rPr>
                        <a:t>Meetings are structured to maximize efficiency and focused problem solving </a:t>
                      </a:r>
                      <a:endParaRPr lang="en-US" sz="2400" b="0" i="0" u="none" strike="noStrike" cap="none" baseline="0" dirty="0">
                        <a:solidFill>
                          <a:srgbClr val="000000"/>
                        </a:solidFill>
                        <a:latin typeface="+mn-lt"/>
                        <a:ea typeface="Calibri"/>
                        <a:cs typeface="Calibri"/>
                        <a:sym typeface="Calibri"/>
                        <a:rtl val="0"/>
                      </a:endParaRPr>
                    </a:p>
                  </a:txBody>
                  <a:tcPr>
                    <a:lnT w="19050" cap="flat" cmpd="sng" algn="ctr">
                      <a:solidFill>
                        <a:srgbClr val="FFFFFF"/>
                      </a:solidFill>
                      <a:prstDash val="solid"/>
                      <a:round/>
                      <a:headEnd type="none" w="med" len="med"/>
                      <a:tailEnd type="none" w="med" len="med"/>
                    </a:lnT>
                    <a:solidFill>
                      <a:srgbClr val="FEF4EC"/>
                    </a:solidFill>
                  </a:tcPr>
                </a:tc>
                <a:tc>
                  <a:txBody>
                    <a:bodyPr/>
                    <a:lstStyle/>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Frequency </a:t>
                      </a: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Schedule </a:t>
                      </a: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Team members  </a:t>
                      </a:r>
                    </a:p>
                  </a:txBody>
                  <a:tcPr>
                    <a:lnT w="19050" cap="flat" cmpd="sng" algn="ctr">
                      <a:solidFill>
                        <a:srgbClr val="FFFFFF"/>
                      </a:solidFill>
                      <a:prstDash val="solid"/>
                      <a:round/>
                      <a:headEnd type="none" w="med" len="med"/>
                      <a:tailEnd type="none" w="med" len="med"/>
                    </a:lnT>
                    <a:solidFill>
                      <a:srgbClr val="FEF4EC"/>
                    </a:solidFill>
                  </a:tcPr>
                </a:tc>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15</a:t>
            </a:fld>
            <a:endParaRPr lang="en-US" dirty="0">
              <a:solidFill>
                <a:srgbClr val="FFFFFF">
                  <a:lumMod val="75000"/>
                </a:srgbClr>
              </a:solidFill>
            </a:endParaRPr>
          </a:p>
        </p:txBody>
      </p:sp>
    </p:spTree>
    <p:extLst>
      <p:ext uri="{BB962C8B-B14F-4D97-AF65-F5344CB8AC3E}">
        <p14:creationId xmlns:p14="http://schemas.microsoft.com/office/powerpoint/2010/main" val="1938032673"/>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87388" y="318053"/>
            <a:ext cx="8224837" cy="1486894"/>
          </a:xfrm>
        </p:spPr>
        <p:txBody>
          <a:bodyPr/>
          <a:lstStyle/>
          <a:p>
            <a:pPr lvl="0"/>
            <a:r>
              <a:rPr lang="en-US" dirty="0" smtClean="0">
                <a:sym typeface="Arial Narrow"/>
              </a:rPr>
              <a:t>Considerations for Implementation: Progress Monitoring</a:t>
            </a:r>
            <a:endParaRPr lang="en-US" dirty="0">
              <a:sym typeface="Arial Narrow"/>
            </a:endParaRPr>
          </a:p>
        </p:txBody>
      </p:sp>
      <p:graphicFrame>
        <p:nvGraphicFramePr>
          <p:cNvPr id="422" name="Shape 422"/>
          <p:cNvGraphicFramePr/>
          <p:nvPr>
            <p:extLst>
              <p:ext uri="{D42A27DB-BD31-4B8C-83A1-F6EECF244321}">
                <p14:modId xmlns:p14="http://schemas.microsoft.com/office/powerpoint/2010/main" val="1435206415"/>
              </p:ext>
            </p:extLst>
          </p:nvPr>
        </p:nvGraphicFramePr>
        <p:xfrm>
          <a:off x="687388" y="2120900"/>
          <a:ext cx="7950200" cy="2921000"/>
        </p:xfrm>
        <a:graphic>
          <a:graphicData uri="http://schemas.openxmlformats.org/drawingml/2006/table">
            <a:tbl>
              <a:tblPr>
                <a:noFill/>
                <a:tableStyleId>{15535D35-518D-4EB2-81F5-3FA74A5CCEF6}</a:tableStyleId>
              </a:tblPr>
              <a:tblGrid>
                <a:gridCol w="3975100"/>
                <a:gridCol w="3975100"/>
              </a:tblGrid>
              <a:tr h="914400">
                <a:tc>
                  <a:txBody>
                    <a:bodyPr/>
                    <a:lstStyle/>
                    <a:p>
                      <a:pPr marL="0" marR="0" lvl="0" indent="61913" algn="l" rtl="0">
                        <a:lnSpc>
                          <a:spcPct val="100000"/>
                        </a:lnSpc>
                        <a:spcBef>
                          <a:spcPts val="0"/>
                        </a:spcBef>
                        <a:spcAft>
                          <a:spcPts val="0"/>
                        </a:spcAft>
                        <a:buSzPct val="25000"/>
                        <a:buNone/>
                      </a:pPr>
                      <a:r>
                        <a:rPr lang="en-US" sz="2400" b="1" u="none" strike="noStrike" cap="none" baseline="0" dirty="0" smtClean="0">
                          <a:solidFill>
                            <a:srgbClr val="FFFFFF"/>
                          </a:solidFill>
                          <a:latin typeface="+mn-lt"/>
                          <a:ea typeface="Calibri"/>
                          <a:cs typeface="Calibri"/>
                          <a:sym typeface="Calibri"/>
                        </a:rPr>
                        <a:t>Key Element</a:t>
                      </a:r>
                      <a:endParaRPr lang="en-US" sz="2400" b="1" u="none" strike="noStrike" cap="none" baseline="0" dirty="0">
                        <a:solidFill>
                          <a:srgbClr val="FFFFFF"/>
                        </a:solidFill>
                        <a:latin typeface="+mn-lt"/>
                        <a:ea typeface="Calibri"/>
                        <a:cs typeface="Calibri"/>
                        <a:sym typeface="Calibri"/>
                      </a:endParaRPr>
                    </a:p>
                  </a:txBody>
                  <a:tcPr marL="35500" marR="35500" marT="0" marB="0" anchor="ctr">
                    <a:lnB w="19050" cap="flat">
                      <a:solidFill>
                        <a:srgbClr val="FFFFFF"/>
                      </a:solidFill>
                      <a:prstDash val="solid"/>
                      <a:round/>
                      <a:headEnd type="none" w="med" len="med"/>
                      <a:tailEnd type="none" w="med" len="med"/>
                    </a:lnB>
                    <a:solidFill>
                      <a:schemeClr val="accent2">
                        <a:lumMod val="60000"/>
                        <a:lumOff val="40000"/>
                      </a:schemeClr>
                    </a:solidFill>
                  </a:tcPr>
                </a:tc>
                <a:tc>
                  <a:txBody>
                    <a:bodyPr/>
                    <a:lstStyle/>
                    <a:p>
                      <a:pPr marL="61913" marR="0" lvl="0" indent="0" algn="l" rtl="0">
                        <a:lnSpc>
                          <a:spcPct val="100000"/>
                        </a:lnSpc>
                        <a:spcBef>
                          <a:spcPts val="0"/>
                        </a:spcBef>
                        <a:spcAft>
                          <a:spcPts val="0"/>
                        </a:spcAft>
                        <a:buSzPct val="25000"/>
                        <a:buNone/>
                      </a:pPr>
                      <a:r>
                        <a:rPr lang="en-US" sz="2400" b="1" u="none" strike="noStrike" cap="none" baseline="0" dirty="0" smtClean="0">
                          <a:solidFill>
                            <a:srgbClr val="FFFFFF"/>
                          </a:solidFill>
                          <a:latin typeface="+mn-lt"/>
                          <a:ea typeface="Calibri"/>
                          <a:cs typeface="Calibri"/>
                          <a:sym typeface="Calibri"/>
                        </a:rPr>
                        <a:t>Flexibility Within Implementation</a:t>
                      </a:r>
                      <a:endParaRPr lang="en-US" sz="2400" b="1" u="none" strike="noStrike" cap="none" baseline="0" dirty="0">
                        <a:solidFill>
                          <a:srgbClr val="FFFFFF"/>
                        </a:solidFill>
                        <a:latin typeface="+mn-lt"/>
                        <a:ea typeface="Calibri"/>
                        <a:cs typeface="Calibri"/>
                        <a:sym typeface="Calibri"/>
                      </a:endParaRPr>
                    </a:p>
                  </a:txBody>
                  <a:tcPr marL="35500" marR="35500" marT="0" marB="0" anchor="ctr">
                    <a:lnB w="19050" cap="flat">
                      <a:solidFill>
                        <a:srgbClr val="FFFFFF"/>
                      </a:solidFill>
                      <a:prstDash val="solid"/>
                      <a:round/>
                      <a:headEnd type="none" w="med" len="med"/>
                      <a:tailEnd type="none" w="med" len="med"/>
                    </a:lnB>
                    <a:solidFill>
                      <a:schemeClr val="accent2">
                        <a:lumMod val="60000"/>
                        <a:lumOff val="40000"/>
                      </a:schemeClr>
                    </a:solidFill>
                  </a:tcPr>
                </a:tc>
              </a:tr>
              <a:tr h="2006600">
                <a:tc>
                  <a:txBody>
                    <a:bodyPr/>
                    <a:lstStyle/>
                    <a:p>
                      <a:pPr marL="342900" marR="0" lvl="0" indent="-280988"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Valid, reliable </a:t>
                      </a:r>
                      <a:r>
                        <a:rPr lang="en-US" sz="2400" u="none" strike="noStrike" cap="none" baseline="0" dirty="0" smtClean="0">
                          <a:solidFill>
                            <a:srgbClr val="000000"/>
                          </a:solidFill>
                          <a:latin typeface="+mn-lt"/>
                          <a:ea typeface="Calibri"/>
                          <a:cs typeface="Calibri"/>
                          <a:sym typeface="Calibri"/>
                        </a:rPr>
                        <a:t>progress monitoring tools are used.</a:t>
                      </a:r>
                      <a:endParaRPr lang="en-US" sz="2400" u="none" strike="noStrike" cap="none" baseline="0" dirty="0">
                        <a:solidFill>
                          <a:srgbClr val="000000"/>
                        </a:solidFill>
                        <a:latin typeface="+mn-lt"/>
                        <a:ea typeface="Calibri"/>
                        <a:cs typeface="Calibri"/>
                        <a:sym typeface="Calibri"/>
                      </a:endParaRPr>
                    </a:p>
                    <a:p>
                      <a:pPr marL="342900" marR="0" lvl="0" indent="-280988"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Data are </a:t>
                      </a:r>
                      <a:r>
                        <a:rPr lang="en-US" sz="2400" u="none" strike="noStrike" cap="none" baseline="0" dirty="0" smtClean="0">
                          <a:solidFill>
                            <a:srgbClr val="000000"/>
                          </a:solidFill>
                          <a:latin typeface="+mn-lt"/>
                          <a:ea typeface="Calibri"/>
                          <a:cs typeface="Calibri"/>
                          <a:sym typeface="Calibri"/>
                        </a:rPr>
                        <a:t>graphed.</a:t>
                      </a:r>
                      <a:endParaRPr lang="en-US" sz="2400" u="none" strike="noStrike" cap="none" baseline="0" dirty="0">
                        <a:solidFill>
                          <a:srgbClr val="000000"/>
                        </a:solidFill>
                        <a:latin typeface="+mn-lt"/>
                        <a:ea typeface="Calibri"/>
                        <a:cs typeface="Calibri"/>
                        <a:sym typeface="Calibri"/>
                      </a:endParaRPr>
                    </a:p>
                    <a:p>
                      <a:pPr marL="342900" marR="0" lvl="0" indent="-280988"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smtClean="0">
                          <a:solidFill>
                            <a:srgbClr val="000000"/>
                          </a:solidFill>
                          <a:latin typeface="+mn-lt"/>
                          <a:ea typeface="Calibri"/>
                          <a:cs typeface="Calibri"/>
                          <a:sym typeface="Calibri"/>
                        </a:rPr>
                        <a:t>Data are collected </a:t>
                      </a:r>
                      <a:r>
                        <a:rPr lang="en-US" sz="2400" u="none" strike="noStrike" cap="none" baseline="0" dirty="0">
                          <a:solidFill>
                            <a:srgbClr val="000000"/>
                          </a:solidFill>
                          <a:latin typeface="+mn-lt"/>
                          <a:ea typeface="Calibri"/>
                          <a:cs typeface="Calibri"/>
                          <a:sym typeface="Calibri"/>
                        </a:rPr>
                        <a:t>at regular </a:t>
                      </a:r>
                      <a:r>
                        <a:rPr lang="en-US" sz="2400" u="none" strike="noStrike" cap="none" baseline="0" dirty="0" smtClean="0">
                          <a:solidFill>
                            <a:srgbClr val="000000"/>
                          </a:solidFill>
                          <a:latin typeface="+mn-lt"/>
                          <a:ea typeface="Calibri"/>
                          <a:cs typeface="Calibri"/>
                          <a:sym typeface="Calibri"/>
                        </a:rPr>
                        <a:t>intervals. </a:t>
                      </a:r>
                      <a:endParaRPr lang="en-US" sz="2400" u="none" strike="noStrike" cap="none" baseline="0" dirty="0">
                        <a:solidFill>
                          <a:srgbClr val="000000"/>
                        </a:solidFill>
                        <a:latin typeface="+mn-lt"/>
                        <a:ea typeface="Calibri"/>
                        <a:cs typeface="Calibri"/>
                        <a:sym typeface="Calibri"/>
                      </a:endParaRPr>
                    </a:p>
                  </a:txBody>
                  <a:tcPr marL="35500" marR="35500" marT="0" marB="0">
                    <a:lnT w="19050" cap="flat" cmpd="sng" algn="ctr">
                      <a:solidFill>
                        <a:srgbClr val="FFFFFF"/>
                      </a:solidFill>
                      <a:prstDash val="solid"/>
                      <a:round/>
                      <a:headEnd type="none" w="med" len="med"/>
                      <a:tailEnd type="none" w="med" len="med"/>
                    </a:lnT>
                    <a:solidFill>
                      <a:srgbClr val="FEF4EC"/>
                    </a:solidFill>
                  </a:tcPr>
                </a:tc>
                <a:tc>
                  <a:txBody>
                    <a:bodyPr/>
                    <a:lstStyle/>
                    <a:p>
                      <a:pPr marL="342900" marR="0" lvl="0" indent="-280988"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Choice of tool </a:t>
                      </a:r>
                    </a:p>
                    <a:p>
                      <a:pPr marL="342900" marR="0" lvl="0" indent="-280988"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Use of </a:t>
                      </a:r>
                      <a:r>
                        <a:rPr lang="en-US" sz="2400" u="none" strike="noStrike" cap="none" baseline="0" dirty="0" smtClean="0">
                          <a:solidFill>
                            <a:srgbClr val="000000"/>
                          </a:solidFill>
                          <a:latin typeface="+mn-lt"/>
                          <a:ea typeface="Calibri"/>
                          <a:cs typeface="Calibri"/>
                          <a:sym typeface="Calibri"/>
                        </a:rPr>
                        <a:t>progress-monitoring </a:t>
                      </a:r>
                      <a:r>
                        <a:rPr lang="en-US" sz="2400" u="none" strike="noStrike" cap="none" baseline="0" dirty="0">
                          <a:solidFill>
                            <a:srgbClr val="000000"/>
                          </a:solidFill>
                          <a:latin typeface="+mn-lt"/>
                          <a:ea typeface="Calibri"/>
                          <a:cs typeface="Calibri"/>
                          <a:sym typeface="Calibri"/>
                        </a:rPr>
                        <a:t>data at </a:t>
                      </a:r>
                      <a:r>
                        <a:rPr lang="en-US" sz="2400" u="none" strike="noStrike" cap="none" baseline="0" dirty="0" smtClean="0">
                          <a:solidFill>
                            <a:srgbClr val="000000"/>
                          </a:solidFill>
                          <a:latin typeface="+mn-lt"/>
                          <a:ea typeface="Calibri"/>
                          <a:cs typeface="Calibri"/>
                          <a:sym typeface="Calibri"/>
                        </a:rPr>
                        <a:t/>
                      </a:r>
                      <a:br>
                        <a:rPr lang="en-US" sz="2400" u="none" strike="noStrike" cap="none" baseline="0" dirty="0" smtClean="0">
                          <a:solidFill>
                            <a:srgbClr val="000000"/>
                          </a:solidFill>
                          <a:latin typeface="+mn-lt"/>
                          <a:ea typeface="Calibri"/>
                          <a:cs typeface="Calibri"/>
                          <a:sym typeface="Calibri"/>
                        </a:rPr>
                      </a:br>
                      <a:r>
                        <a:rPr lang="en-US" sz="2400" u="none" strike="noStrike" cap="none" baseline="0" dirty="0" smtClean="0">
                          <a:solidFill>
                            <a:srgbClr val="000000"/>
                          </a:solidFill>
                          <a:latin typeface="+mn-lt"/>
                          <a:ea typeface="Calibri"/>
                          <a:cs typeface="Calibri"/>
                          <a:sym typeface="Calibri"/>
                        </a:rPr>
                        <a:t>other </a:t>
                      </a:r>
                      <a:r>
                        <a:rPr lang="en-US" sz="2400" u="none" strike="noStrike" cap="none" baseline="0" dirty="0">
                          <a:solidFill>
                            <a:srgbClr val="000000"/>
                          </a:solidFill>
                          <a:latin typeface="+mn-lt"/>
                          <a:ea typeface="Calibri"/>
                          <a:cs typeface="Calibri"/>
                          <a:sym typeface="Calibri"/>
                        </a:rPr>
                        <a:t>tiers </a:t>
                      </a:r>
                    </a:p>
                  </a:txBody>
                  <a:tcPr marL="35500" marR="35500" marT="0" marB="0">
                    <a:lnT w="19050" cap="flat" cmpd="sng" algn="ctr">
                      <a:solidFill>
                        <a:srgbClr val="FFFFFF"/>
                      </a:solidFill>
                      <a:prstDash val="solid"/>
                      <a:round/>
                      <a:headEnd type="none" w="med" len="med"/>
                      <a:tailEnd type="none" w="med" len="med"/>
                    </a:lnT>
                    <a:solidFill>
                      <a:srgbClr val="FEF4EC"/>
                    </a:solidFill>
                  </a:tcPr>
                </a:tc>
              </a:tr>
            </a:tbl>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16</a:t>
            </a:fld>
            <a:endParaRPr lang="en-US" dirty="0">
              <a:solidFill>
                <a:srgbClr val="FFFFFF">
                  <a:lumMod val="75000"/>
                </a:srgbClr>
              </a:solidFill>
            </a:endParaRPr>
          </a:p>
        </p:txBody>
      </p:sp>
    </p:spTree>
    <p:extLst>
      <p:ext uri="{BB962C8B-B14F-4D97-AF65-F5344CB8AC3E}">
        <p14:creationId xmlns:p14="http://schemas.microsoft.com/office/powerpoint/2010/main" val="2471164504"/>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687387" y="1195315"/>
            <a:ext cx="8224837" cy="628431"/>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4800" b="0" i="0" u="none" strike="noStrike" cap="none" baseline="0" dirty="0">
                <a:solidFill>
                  <a:srgbClr val="A5A5A5"/>
                </a:solidFill>
                <a:latin typeface="Arial Narrow"/>
                <a:ea typeface="Arial Narrow"/>
                <a:cs typeface="Arial Narrow"/>
                <a:sym typeface="Arial Narrow"/>
              </a:rPr>
              <a:t>Considerations for </a:t>
            </a:r>
            <a:r>
              <a:rPr lang="en-US" sz="4800" b="0" i="0" u="none" strike="noStrike" cap="none" baseline="0" dirty="0" smtClean="0">
                <a:solidFill>
                  <a:srgbClr val="A5A5A5"/>
                </a:solidFill>
                <a:latin typeface="Arial Narrow"/>
                <a:ea typeface="Arial Narrow"/>
                <a:cs typeface="Arial Narrow"/>
                <a:sym typeface="Arial Narrow"/>
              </a:rPr>
              <a:t>Implementation: Students With Disabilities</a:t>
            </a:r>
            <a:endParaRPr lang="en-US" sz="4800" b="0" i="0" u="none" strike="noStrike" cap="none" baseline="0" dirty="0">
              <a:solidFill>
                <a:srgbClr val="A5A5A5"/>
              </a:solidFill>
              <a:latin typeface="Arial Narrow"/>
              <a:ea typeface="Arial Narrow"/>
              <a:cs typeface="Arial Narrow"/>
              <a:sym typeface="Arial Narrow"/>
            </a:endParaRPr>
          </a:p>
        </p:txBody>
      </p:sp>
      <p:graphicFrame>
        <p:nvGraphicFramePr>
          <p:cNvPr id="422" name="Shape 422"/>
          <p:cNvGraphicFramePr/>
          <p:nvPr>
            <p:extLst>
              <p:ext uri="{D42A27DB-BD31-4B8C-83A1-F6EECF244321}">
                <p14:modId xmlns:p14="http://schemas.microsoft.com/office/powerpoint/2010/main" val="82947587"/>
              </p:ext>
            </p:extLst>
          </p:nvPr>
        </p:nvGraphicFramePr>
        <p:xfrm>
          <a:off x="687387" y="2120900"/>
          <a:ext cx="7962900" cy="2834640"/>
        </p:xfrm>
        <a:graphic>
          <a:graphicData uri="http://schemas.openxmlformats.org/drawingml/2006/table">
            <a:tbl>
              <a:tblPr>
                <a:noFill/>
                <a:tableStyleId>{15535D35-518D-4EB2-81F5-3FA74A5CCEF6}</a:tableStyleId>
              </a:tblPr>
              <a:tblGrid>
                <a:gridCol w="3986213"/>
                <a:gridCol w="3976687"/>
              </a:tblGrid>
              <a:tr h="914400">
                <a:tc>
                  <a:txBody>
                    <a:bodyPr/>
                    <a:lstStyle/>
                    <a:p>
                      <a:pPr marL="0" marR="0" lvl="0" indent="0" algn="l" rtl="0">
                        <a:lnSpc>
                          <a:spcPct val="100000"/>
                        </a:lnSpc>
                        <a:spcBef>
                          <a:spcPts val="0"/>
                        </a:spcBef>
                        <a:spcAft>
                          <a:spcPts val="0"/>
                        </a:spcAft>
                        <a:buSzPct val="25000"/>
                        <a:buNone/>
                      </a:pPr>
                      <a:r>
                        <a:rPr lang="en-US" sz="2400" b="1" u="none" strike="noStrike" cap="none" baseline="0" dirty="0" smtClean="0">
                          <a:solidFill>
                            <a:srgbClr val="FFFFFF"/>
                          </a:solidFill>
                          <a:latin typeface="+mn-lt"/>
                          <a:ea typeface="Calibri"/>
                          <a:cs typeface="Calibri"/>
                          <a:sym typeface="Calibri"/>
                        </a:rPr>
                        <a:t>Key Element</a:t>
                      </a:r>
                      <a:endParaRPr lang="en-US" sz="2400" b="1" u="none" strike="noStrike" cap="none" baseline="0" dirty="0">
                        <a:solidFill>
                          <a:srgbClr val="FFFFFF"/>
                        </a:solidFill>
                        <a:latin typeface="+mn-lt"/>
                        <a:ea typeface="Calibri"/>
                        <a:cs typeface="Calibri"/>
                        <a:sym typeface="Calibri"/>
                      </a:endParaRPr>
                    </a:p>
                  </a:txBody>
                  <a:tcPr anchor="ctr">
                    <a:lnB w="19050" cap="flat">
                      <a:solidFill>
                        <a:srgbClr val="FFFFFF"/>
                      </a:solidFill>
                      <a:prstDash val="solid"/>
                      <a:round/>
                      <a:headEnd type="none" w="med" len="med"/>
                      <a:tailEnd type="none" w="med" len="med"/>
                    </a:lnB>
                    <a:solidFill>
                      <a:schemeClr val="accent2">
                        <a:lumMod val="60000"/>
                        <a:lumOff val="40000"/>
                      </a:schemeClr>
                    </a:solidFill>
                  </a:tcPr>
                </a:tc>
                <a:tc>
                  <a:txBody>
                    <a:bodyPr/>
                    <a:lstStyle/>
                    <a:p>
                      <a:pPr marL="0" marR="0" lvl="0" indent="0" algn="l" rtl="0">
                        <a:lnSpc>
                          <a:spcPct val="100000"/>
                        </a:lnSpc>
                        <a:spcBef>
                          <a:spcPts val="0"/>
                        </a:spcBef>
                        <a:spcAft>
                          <a:spcPts val="0"/>
                        </a:spcAft>
                        <a:buSzPct val="25000"/>
                        <a:buNone/>
                      </a:pPr>
                      <a:r>
                        <a:rPr lang="en-US" sz="2400" b="1" u="none" strike="noStrike" cap="none" baseline="0" dirty="0" smtClean="0">
                          <a:solidFill>
                            <a:srgbClr val="FFFFFF"/>
                          </a:solidFill>
                          <a:latin typeface="+mn-lt"/>
                          <a:ea typeface="Calibri"/>
                          <a:cs typeface="Calibri"/>
                          <a:sym typeface="Calibri"/>
                        </a:rPr>
                        <a:t>Flexibility Within Implementation</a:t>
                      </a:r>
                      <a:endParaRPr lang="en-US" sz="2400" b="1" u="none" strike="noStrike" cap="none" baseline="0" dirty="0">
                        <a:solidFill>
                          <a:srgbClr val="FFFFFF"/>
                        </a:solidFill>
                        <a:latin typeface="+mn-lt"/>
                        <a:ea typeface="Calibri"/>
                        <a:cs typeface="Calibri"/>
                        <a:sym typeface="Calibri"/>
                      </a:endParaRPr>
                    </a:p>
                  </a:txBody>
                  <a:tcPr anchor="ctr">
                    <a:lnB w="19050" cap="flat">
                      <a:solidFill>
                        <a:srgbClr val="FFFFFF"/>
                      </a:solidFill>
                      <a:prstDash val="solid"/>
                      <a:round/>
                      <a:headEnd type="none" w="med" len="med"/>
                      <a:tailEnd type="none" w="med" len="med"/>
                    </a:lnB>
                    <a:solidFill>
                      <a:schemeClr val="accent2">
                        <a:lumMod val="60000"/>
                        <a:lumOff val="40000"/>
                      </a:schemeClr>
                    </a:solidFill>
                  </a:tcPr>
                </a:tc>
              </a:tr>
              <a:tr h="1666258">
                <a:tc>
                  <a:txBody>
                    <a:bodyPr/>
                    <a:lstStyle/>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smtClean="0">
                          <a:solidFill>
                            <a:srgbClr val="000000"/>
                          </a:solidFill>
                          <a:latin typeface="+mn-lt"/>
                          <a:ea typeface="Calibri"/>
                          <a:cs typeface="Calibri"/>
                          <a:sym typeface="Calibri"/>
                        </a:rPr>
                        <a:t>Students with disabilities must </a:t>
                      </a:r>
                      <a:r>
                        <a:rPr lang="en-US" sz="2400" u="none" strike="noStrike" cap="none" baseline="0" dirty="0">
                          <a:solidFill>
                            <a:srgbClr val="000000"/>
                          </a:solidFill>
                          <a:latin typeface="+mn-lt"/>
                          <a:ea typeface="Calibri"/>
                          <a:cs typeface="Calibri"/>
                          <a:sym typeface="Calibri"/>
                        </a:rPr>
                        <a:t>have access to intensive </a:t>
                      </a:r>
                      <a:r>
                        <a:rPr lang="en-US" sz="2400" u="none" strike="noStrike" cap="none" baseline="0" dirty="0" smtClean="0">
                          <a:solidFill>
                            <a:srgbClr val="000000"/>
                          </a:solidFill>
                          <a:latin typeface="+mn-lt"/>
                          <a:ea typeface="Calibri"/>
                          <a:cs typeface="Calibri"/>
                          <a:sym typeface="Calibri"/>
                        </a:rPr>
                        <a:t>intervention. </a:t>
                      </a:r>
                      <a:endParaRPr lang="en-US" sz="2400" u="none" strike="noStrike" cap="none" baseline="0" dirty="0">
                        <a:solidFill>
                          <a:srgbClr val="000000"/>
                        </a:solidFill>
                        <a:latin typeface="+mn-lt"/>
                        <a:ea typeface="Calibri"/>
                        <a:cs typeface="Calibri"/>
                        <a:sym typeface="Calibri"/>
                      </a:endParaRPr>
                    </a:p>
                  </a:txBody>
                  <a:tcPr>
                    <a:lnT w="19050" cap="flat" cmpd="sng" algn="ctr">
                      <a:solidFill>
                        <a:srgbClr val="FFFFFF"/>
                      </a:solidFill>
                      <a:prstDash val="solid"/>
                      <a:round/>
                      <a:headEnd type="none" w="med" len="med"/>
                      <a:tailEnd type="none" w="med" len="med"/>
                    </a:lnT>
                    <a:solidFill>
                      <a:srgbClr val="FEF4EC"/>
                    </a:solidFill>
                  </a:tcPr>
                </a:tc>
                <a:tc>
                  <a:txBody>
                    <a:bodyPr/>
                    <a:lstStyle/>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Who delivers intervention for </a:t>
                      </a:r>
                      <a:r>
                        <a:rPr lang="en-US" sz="2400" u="none" strike="noStrike" cap="none" baseline="0" dirty="0" smtClean="0">
                          <a:solidFill>
                            <a:srgbClr val="000000"/>
                          </a:solidFill>
                          <a:latin typeface="+mn-lt"/>
                          <a:ea typeface="Calibri"/>
                          <a:cs typeface="Calibri"/>
                          <a:sym typeface="Calibri"/>
                        </a:rPr>
                        <a:t>students with disabilities </a:t>
                      </a:r>
                      <a:endParaRPr lang="en-US" sz="2400" u="none" strike="noStrike" cap="none" baseline="0" dirty="0">
                        <a:solidFill>
                          <a:srgbClr val="000000"/>
                        </a:solidFill>
                        <a:latin typeface="+mn-lt"/>
                        <a:ea typeface="Calibri"/>
                        <a:cs typeface="Calibri"/>
                        <a:sym typeface="Calibri"/>
                      </a:endParaRPr>
                    </a:p>
                    <a:p>
                      <a:pPr marL="342900" marR="0" lvl="0" indent="-342900" algn="l" rtl="0">
                        <a:lnSpc>
                          <a:spcPct val="100000"/>
                        </a:lnSpc>
                        <a:spcBef>
                          <a:spcPts val="0"/>
                        </a:spcBef>
                        <a:spcAft>
                          <a:spcPts val="0"/>
                        </a:spcAft>
                        <a:buClr>
                          <a:schemeClr val="bg1">
                            <a:lumMod val="65000"/>
                          </a:schemeClr>
                        </a:buClr>
                        <a:buSzPct val="100000"/>
                        <a:buFont typeface="Wingdings" panose="05000000000000000000" pitchFamily="2" charset="2"/>
                        <a:buChar char="§"/>
                      </a:pPr>
                      <a:r>
                        <a:rPr lang="en-US" sz="2400" u="none" strike="noStrike" cap="none" baseline="0" dirty="0">
                          <a:solidFill>
                            <a:srgbClr val="000000"/>
                          </a:solidFill>
                          <a:latin typeface="+mn-lt"/>
                          <a:ea typeface="Calibri"/>
                          <a:cs typeface="Calibri"/>
                          <a:sym typeface="Calibri"/>
                        </a:rPr>
                        <a:t>Inclusion of students with and without IEPs</a:t>
                      </a:r>
                    </a:p>
                  </a:txBody>
                  <a:tcPr>
                    <a:lnT w="19050" cap="flat" cmpd="sng" algn="ctr">
                      <a:solidFill>
                        <a:srgbClr val="FFFFFF"/>
                      </a:solidFill>
                      <a:prstDash val="solid"/>
                      <a:round/>
                      <a:headEnd type="none" w="med" len="med"/>
                      <a:tailEnd type="none" w="med" len="med"/>
                    </a:lnT>
                    <a:solidFill>
                      <a:srgbClr val="FEF4EC"/>
                    </a:solidFill>
                  </a:tcPr>
                </a:tc>
              </a:tr>
            </a:tbl>
          </a:graphicData>
        </a:graphic>
      </p:graphicFrame>
      <p:sp>
        <p:nvSpPr>
          <p:cNvPr id="5"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214714314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idx="1"/>
          </p:nvPr>
        </p:nvSpPr>
        <p:spPr/>
        <p:txBody>
          <a:bodyPr/>
          <a:lstStyle/>
          <a:p>
            <a:pPr lvl="0"/>
            <a:r>
              <a:rPr lang="en-US" dirty="0" smtClean="0">
                <a:sym typeface="Arial"/>
              </a:rPr>
              <a:t>Staff commitment</a:t>
            </a:r>
          </a:p>
          <a:p>
            <a:pPr lvl="0"/>
            <a:r>
              <a:rPr lang="en-US" dirty="0" smtClean="0">
                <a:sym typeface="Arial"/>
              </a:rPr>
              <a:t>Student plans</a:t>
            </a:r>
          </a:p>
          <a:p>
            <a:pPr lvl="0"/>
            <a:r>
              <a:rPr lang="en-US" dirty="0" smtClean="0">
                <a:sym typeface="Arial"/>
              </a:rPr>
              <a:t>Student meetings</a:t>
            </a:r>
          </a:p>
          <a:p>
            <a:pPr lvl="0"/>
            <a:r>
              <a:rPr lang="en-US" dirty="0" smtClean="0">
                <a:sym typeface="Arial"/>
              </a:rPr>
              <a:t>Valid, reliable data</a:t>
            </a:r>
          </a:p>
          <a:p>
            <a:pPr lvl="0"/>
            <a:r>
              <a:rPr lang="en-US" dirty="0" smtClean="0">
                <a:sym typeface="Arial"/>
              </a:rPr>
              <a:t>Inclusion of students with disabilities</a:t>
            </a:r>
          </a:p>
          <a:p>
            <a:pPr lvl="0"/>
            <a:endParaRPr lang="en-US" dirty="0"/>
          </a:p>
        </p:txBody>
      </p:sp>
      <p:sp>
        <p:nvSpPr>
          <p:cNvPr id="430" name="Shape 430"/>
          <p:cNvSpPr txBox="1">
            <a:spLocks noGrp="1"/>
          </p:cNvSpPr>
          <p:nvPr>
            <p:ph type="title"/>
          </p:nvPr>
        </p:nvSpPr>
        <p:spPr/>
        <p:txBody>
          <a:bodyPr/>
          <a:lstStyle/>
          <a:p>
            <a:pPr lvl="0"/>
            <a:r>
              <a:rPr lang="en-US" dirty="0" smtClean="0">
                <a:sym typeface="Arial Narrow"/>
              </a:rPr>
              <a:t>Review of Key Elements</a:t>
            </a:r>
            <a:endParaRPr lang="en-US" dirty="0">
              <a:sym typeface="Arial Narrow"/>
            </a:endParaRPr>
          </a:p>
        </p:txBody>
      </p:sp>
      <p:sp>
        <p:nvSpPr>
          <p:cNvPr id="2" name="TextBox 1"/>
          <p:cNvSpPr txBox="1"/>
          <p:nvPr/>
        </p:nvSpPr>
        <p:spPr>
          <a:xfrm rot="10800000" flipV="1">
            <a:off x="730476" y="4374480"/>
            <a:ext cx="7561956" cy="1384995"/>
          </a:xfrm>
          <a:prstGeom prst="rect">
            <a:avLst/>
          </a:prstGeom>
          <a:noFill/>
          <a:ln w="57150">
            <a:solidFill>
              <a:srgbClr val="FF0000"/>
            </a:solidFill>
          </a:ln>
        </p:spPr>
        <p:txBody>
          <a:bodyPr wrap="square" rtlCol="0">
            <a:spAutoFit/>
          </a:bodyPr>
          <a:lstStyle/>
          <a:p>
            <a:pPr marL="342900">
              <a:spcBef>
                <a:spcPts val="600"/>
              </a:spcBef>
              <a:buSzPct val="100000"/>
            </a:pPr>
            <a:r>
              <a:rPr lang="en-US" sz="2800" dirty="0">
                <a:solidFill>
                  <a:srgbClr val="3A5878"/>
                </a:solidFill>
              </a:rPr>
              <a:t>Supporting these elements requires aligned professional development and ongoing coaching support</a:t>
            </a:r>
            <a:endParaRPr lang="en-US" sz="1600" dirty="0"/>
          </a:p>
        </p:txBody>
      </p:sp>
      <p:sp>
        <p:nvSpPr>
          <p:cNvPr id="12" name="Slide Number Placeholder 11"/>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18</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Note About </a:t>
            </a:r>
            <a:br>
              <a:rPr lang="en-US" dirty="0" smtClean="0"/>
            </a:br>
            <a:r>
              <a:rPr lang="en-US" dirty="0" smtClean="0"/>
              <a:t>Questions…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a:t>
            </a:fld>
            <a:endParaRPr lang="en-US" dirty="0">
              <a:solidFill>
                <a:srgbClr val="FFFFFF">
                  <a:lumMod val="75000"/>
                </a:srgbClr>
              </a:solidFill>
            </a:endParaRPr>
          </a:p>
        </p:txBody>
      </p:sp>
      <p:sp>
        <p:nvSpPr>
          <p:cNvPr id="5" name="Right Arrow 4"/>
          <p:cNvSpPr/>
          <p:nvPr/>
        </p:nvSpPr>
        <p:spPr>
          <a:xfrm>
            <a:off x="4222865" y="2405173"/>
            <a:ext cx="1155940" cy="3450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kern="1200" dirty="0">
              <a:solidFill>
                <a:srgbClr val="FFFFFF"/>
              </a:solidFill>
            </a:endParaRPr>
          </a:p>
        </p:txBody>
      </p:sp>
      <p:sp>
        <p:nvSpPr>
          <p:cNvPr id="7" name="Right Arrow 6"/>
          <p:cNvSpPr/>
          <p:nvPr/>
        </p:nvSpPr>
        <p:spPr>
          <a:xfrm>
            <a:off x="4222865" y="4423793"/>
            <a:ext cx="1155940" cy="34505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400" kern="1200" dirty="0">
              <a:solidFill>
                <a:srgbClr val="FFFFFF"/>
              </a:solidFill>
            </a:endParaRPr>
          </a:p>
        </p:txBody>
      </p:sp>
      <p:sp>
        <p:nvSpPr>
          <p:cNvPr id="6" name="Rectangle 5"/>
          <p:cNvSpPr/>
          <p:nvPr/>
        </p:nvSpPr>
        <p:spPr>
          <a:xfrm>
            <a:off x="685801" y="2032478"/>
            <a:ext cx="3537064" cy="1423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2400" kern="1200" dirty="0" smtClean="0">
                <a:solidFill>
                  <a:srgbClr val="000000"/>
                </a:solidFill>
              </a:rPr>
              <a:t>Please type questions related to </a:t>
            </a:r>
            <a:r>
              <a:rPr lang="en-US" sz="2400" u="sng" kern="1200" dirty="0" smtClean="0">
                <a:solidFill>
                  <a:srgbClr val="000000"/>
                </a:solidFill>
              </a:rPr>
              <a:t>technical issues</a:t>
            </a:r>
            <a:r>
              <a:rPr lang="en-US" sz="2400" kern="1200" dirty="0" smtClean="0">
                <a:solidFill>
                  <a:srgbClr val="000000"/>
                </a:solidFill>
              </a:rPr>
              <a:t> in the </a:t>
            </a:r>
            <a:r>
              <a:rPr lang="en-US" sz="2400" b="1" kern="1200" dirty="0" smtClean="0">
                <a:solidFill>
                  <a:srgbClr val="000000"/>
                </a:solidFill>
              </a:rPr>
              <a:t>Chat box</a:t>
            </a:r>
            <a:r>
              <a:rPr lang="en-US" sz="2400" kern="1200" dirty="0" smtClean="0">
                <a:solidFill>
                  <a:srgbClr val="000000"/>
                </a:solidFill>
              </a:rPr>
              <a:t>.</a:t>
            </a:r>
            <a:endParaRPr lang="en-US" sz="2400" kern="1200" dirty="0">
              <a:solidFill>
                <a:srgbClr val="000000"/>
              </a:solidFill>
            </a:endParaRPr>
          </a:p>
        </p:txBody>
      </p:sp>
      <p:sp>
        <p:nvSpPr>
          <p:cNvPr id="9" name="Rectangle 8"/>
          <p:cNvSpPr/>
          <p:nvPr/>
        </p:nvSpPr>
        <p:spPr>
          <a:xfrm>
            <a:off x="685802" y="3922142"/>
            <a:ext cx="3537062" cy="13483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r>
              <a:rPr lang="en-US" sz="2400" kern="1200" dirty="0" smtClean="0">
                <a:solidFill>
                  <a:srgbClr val="000000"/>
                </a:solidFill>
              </a:rPr>
              <a:t>Please type questions related to </a:t>
            </a:r>
            <a:r>
              <a:rPr lang="en-US" sz="2400" u="sng" kern="1200" dirty="0" smtClean="0">
                <a:solidFill>
                  <a:srgbClr val="000000"/>
                </a:solidFill>
              </a:rPr>
              <a:t>webinar content</a:t>
            </a:r>
            <a:r>
              <a:rPr lang="en-US" sz="2400" kern="1200" dirty="0" smtClean="0">
                <a:solidFill>
                  <a:srgbClr val="000000"/>
                </a:solidFill>
              </a:rPr>
              <a:t> in the </a:t>
            </a:r>
            <a:r>
              <a:rPr lang="en-US" sz="2400" b="1" kern="1200" dirty="0" smtClean="0">
                <a:solidFill>
                  <a:srgbClr val="000000"/>
                </a:solidFill>
              </a:rPr>
              <a:t>Q&amp;A box</a:t>
            </a:r>
            <a:r>
              <a:rPr lang="en-US" sz="2400" kern="1200" dirty="0" smtClean="0">
                <a:solidFill>
                  <a:srgbClr val="000000"/>
                </a:solidFill>
              </a:rPr>
              <a:t>.</a:t>
            </a:r>
            <a:endParaRPr lang="en-US" sz="2400" kern="1200" dirty="0">
              <a:solidFill>
                <a:srgbClr val="000000"/>
              </a:solidFill>
            </a:endParaRPr>
          </a:p>
        </p:txBody>
      </p:sp>
      <p:pic>
        <p:nvPicPr>
          <p:cNvPr id="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1" y="954181"/>
            <a:ext cx="3098800" cy="4873404"/>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11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prstGeom prst="rect">
            <a:avLst/>
          </a:prstGeom>
          <a:noFill/>
          <a:ln>
            <a:noFill/>
          </a:ln>
        </p:spPr>
        <p:txBody>
          <a:bodyPr lIns="0" tIns="45700" rIns="0" bIns="45700" anchor="b" anchorCtr="0">
            <a:noAutofit/>
          </a:bodyPr>
          <a:lstStyle/>
          <a:p>
            <a:pPr marL="0" marR="0" lvl="0" indent="0" algn="l" rtl="0">
              <a:spcBef>
                <a:spcPts val="0"/>
              </a:spcBef>
              <a:buClr>
                <a:schemeClr val="lt1"/>
              </a:buClr>
              <a:buSzPct val="25000"/>
              <a:buFont typeface="Arial"/>
              <a:buNone/>
            </a:pPr>
            <a:r>
              <a:rPr lang="en-US" sz="4400" b="1" i="0" u="none" strike="noStrike" cap="none" baseline="0" dirty="0">
                <a:solidFill>
                  <a:schemeClr val="lt1"/>
                </a:solidFill>
                <a:latin typeface="Arial"/>
                <a:ea typeface="Arial"/>
                <a:cs typeface="Arial"/>
                <a:sym typeface="Arial"/>
              </a:rPr>
              <a:t>An Example </a:t>
            </a:r>
            <a:r>
              <a:rPr lang="en-US" sz="4400" b="1" i="0" u="none" strike="noStrike" cap="none" baseline="0" dirty="0" smtClean="0">
                <a:solidFill>
                  <a:schemeClr val="lt1"/>
                </a:solidFill>
                <a:latin typeface="Arial"/>
                <a:ea typeface="Arial"/>
                <a:cs typeface="Arial"/>
                <a:sym typeface="Arial"/>
              </a:rPr>
              <a:t>From </a:t>
            </a:r>
            <a:r>
              <a:rPr lang="en-US" sz="4400" b="1" i="0" u="none" strike="noStrike" cap="none" baseline="0" dirty="0">
                <a:solidFill>
                  <a:schemeClr val="lt1"/>
                </a:solidFill>
                <a:latin typeface="Arial"/>
                <a:ea typeface="Arial"/>
                <a:cs typeface="Arial"/>
                <a:sym typeface="Arial"/>
              </a:rPr>
              <a:t>Coventry, </a:t>
            </a:r>
            <a:r>
              <a:rPr lang="en-US" sz="4400" b="1" i="0" u="none" strike="noStrike" cap="none" baseline="0" dirty="0" smtClean="0">
                <a:solidFill>
                  <a:schemeClr val="lt1"/>
                </a:solidFill>
                <a:latin typeface="Arial"/>
                <a:ea typeface="Arial"/>
                <a:cs typeface="Arial"/>
                <a:sym typeface="Arial"/>
              </a:rPr>
              <a:t>Rhode Island</a:t>
            </a:r>
            <a:endParaRPr lang="en-US" sz="4400" b="1" i="0" u="none" strike="noStrike" cap="none" baseline="0" dirty="0">
              <a:solidFill>
                <a:schemeClr val="lt1"/>
              </a:solidFill>
              <a:latin typeface="Arial"/>
              <a:ea typeface="Arial"/>
              <a:cs typeface="Arial"/>
              <a:sym typeface="Arial"/>
            </a:endParaRPr>
          </a:p>
        </p:txBody>
      </p:sp>
      <p:sp>
        <p:nvSpPr>
          <p:cNvPr id="2" name="Content Placeholder 1"/>
          <p:cNvSpPr>
            <a:spLocks noGrp="1"/>
          </p:cNvSpPr>
          <p:nvPr>
            <p:ph idx="1"/>
          </p:nvPr>
        </p:nvSpPr>
        <p:spPr/>
        <p:txBody>
          <a:bodyPr/>
          <a:lstStyle/>
          <a:p>
            <a:endParaRPr lang="en-US" dirty="0"/>
          </a:p>
        </p:txBody>
      </p:sp>
      <p:sp>
        <p:nvSpPr>
          <p:cNvPr id="5" name="Slide Number Placeholder 3"/>
          <p:cNvSpPr>
            <a:spLocks noGrp="1"/>
          </p:cNvSpPr>
          <p:nvPr>
            <p:ph type="sldNum" sz="quarter" idx="12"/>
          </p:nvPr>
        </p:nvSpPr>
        <p:spPr>
          <a:xfrm>
            <a:off x="8755130" y="6507316"/>
            <a:ext cx="157094" cy="153888"/>
          </a:xfrm>
        </p:spPr>
        <p:txBody>
          <a:bodyPr/>
          <a:lstStyle/>
          <a:p>
            <a:pPr algn="r"/>
            <a:fld id="{F3477EC8-074D-41C4-94AE-E9EA7CEEA348}" type="slidenum">
              <a:rPr lang="en-US" smtClean="0"/>
              <a:pPr algn="r"/>
              <a:t>19</a:t>
            </a:fld>
            <a:endParaRPr lang="en-US" dirty="0"/>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Shape 442"/>
          <p:cNvPicPr preferRelativeResize="0"/>
          <p:nvPr/>
        </p:nvPicPr>
        <p:blipFill rotWithShape="1">
          <a:blip r:embed="rId3">
            <a:alphaModFix/>
          </a:blip>
          <a:srcRect/>
          <a:stretch/>
        </p:blipFill>
        <p:spPr>
          <a:xfrm>
            <a:off x="533400" y="304800"/>
            <a:ext cx="3505200" cy="1569543"/>
          </a:xfrm>
          <a:prstGeom prst="rect">
            <a:avLst/>
          </a:prstGeom>
          <a:noFill/>
          <a:ln>
            <a:noFill/>
          </a:ln>
        </p:spPr>
      </p:pic>
      <p:sp>
        <p:nvSpPr>
          <p:cNvPr id="443" name="Shape 443"/>
          <p:cNvSpPr txBox="1">
            <a:spLocks noGrp="1"/>
          </p:cNvSpPr>
          <p:nvPr>
            <p:ph idx="1"/>
          </p:nvPr>
        </p:nvSpPr>
        <p:spPr/>
        <p:txBody>
          <a:bodyPr/>
          <a:lstStyle/>
          <a:p>
            <a:pPr lvl="0"/>
            <a:r>
              <a:rPr lang="en-US" dirty="0" smtClean="0">
                <a:sym typeface="Arial"/>
              </a:rPr>
              <a:t>Serves 35,000 people in a growing suburban and </a:t>
            </a:r>
            <a:br>
              <a:rPr lang="en-US" dirty="0" smtClean="0">
                <a:sym typeface="Arial"/>
              </a:rPr>
            </a:br>
            <a:r>
              <a:rPr lang="en-US" dirty="0" smtClean="0">
                <a:sym typeface="Arial"/>
              </a:rPr>
              <a:t>rural area</a:t>
            </a:r>
          </a:p>
          <a:p>
            <a:pPr lvl="0"/>
            <a:r>
              <a:rPr lang="en-US" dirty="0" smtClean="0">
                <a:sym typeface="Arial"/>
              </a:rPr>
              <a:t>Five elementary schools, one middle school, and one </a:t>
            </a:r>
            <a:br>
              <a:rPr lang="en-US" dirty="0" smtClean="0">
                <a:sym typeface="Arial"/>
              </a:rPr>
            </a:br>
            <a:r>
              <a:rPr lang="en-US" dirty="0" smtClean="0">
                <a:sym typeface="Arial"/>
              </a:rPr>
              <a:t>high school</a:t>
            </a:r>
          </a:p>
          <a:p>
            <a:pPr lvl="0"/>
            <a:r>
              <a:rPr lang="en-US" dirty="0" smtClean="0">
                <a:sym typeface="Arial"/>
              </a:rPr>
              <a:t>Leadership</a:t>
            </a:r>
          </a:p>
          <a:p>
            <a:pPr lvl="1"/>
            <a:r>
              <a:rPr lang="en-US" dirty="0" smtClean="0">
                <a:sym typeface="Arial"/>
              </a:rPr>
              <a:t>New superintendent hired in 2012</a:t>
            </a:r>
          </a:p>
          <a:p>
            <a:pPr lvl="1"/>
            <a:r>
              <a:rPr lang="en-US" dirty="0" smtClean="0">
                <a:sym typeface="Arial"/>
              </a:rPr>
              <a:t>Turnover in district administration</a:t>
            </a:r>
          </a:p>
          <a:p>
            <a:pPr lvl="1"/>
            <a:r>
              <a:rPr lang="en-US" dirty="0" smtClean="0">
                <a:sym typeface="Arial"/>
              </a:rPr>
              <a:t>Responsive to the needs of schools involved with NCII </a:t>
            </a:r>
          </a:p>
          <a:p>
            <a:pPr lvl="0"/>
            <a:endParaRPr lang="en-US" dirty="0">
              <a:sym typeface="Arial"/>
            </a:endParaRPr>
          </a:p>
        </p:txBody>
      </p:sp>
      <p:sp>
        <p:nvSpPr>
          <p:cNvPr id="6" name="Slide Number Placeholder 5"/>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20</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0" y="746194"/>
            <a:ext cx="9144000" cy="361468"/>
          </a:xfrm>
          <a:prstGeom prst="rect">
            <a:avLst/>
          </a:prstGeom>
          <a:noFill/>
          <a:ln>
            <a:noFill/>
          </a:ln>
        </p:spPr>
        <p:txBody>
          <a:bodyPr lIns="0" tIns="0" rIns="0" bIns="0" anchor="b" anchorCtr="0">
            <a:noAutofit/>
          </a:bodyPr>
          <a:lstStyle/>
          <a:p>
            <a:pPr marL="0" marR="0" lvl="0" indent="0" rtl="0">
              <a:spcBef>
                <a:spcPts val="0"/>
              </a:spcBef>
              <a:spcAft>
                <a:spcPts val="0"/>
              </a:spcAft>
              <a:buSzPct val="25000"/>
              <a:buNone/>
            </a:pPr>
            <a:r>
              <a:rPr lang="en-US" sz="4000" b="0" i="0" u="none" strike="noStrike" cap="none" baseline="0" dirty="0">
                <a:solidFill>
                  <a:srgbClr val="A5A5A5"/>
                </a:solidFill>
                <a:latin typeface="Arial Narrow"/>
                <a:ea typeface="Arial Narrow"/>
                <a:cs typeface="Arial Narrow"/>
                <a:sym typeface="Arial Narrow"/>
              </a:rPr>
              <a:t>Coventry Public Schools and NCII </a:t>
            </a:r>
          </a:p>
        </p:txBody>
      </p:sp>
      <p:sp>
        <p:nvSpPr>
          <p:cNvPr id="451" name="Shape 451"/>
          <p:cNvSpPr txBox="1">
            <a:spLocks noGrp="1"/>
          </p:cNvSpPr>
          <p:nvPr>
            <p:ph type="body" idx="4294967295"/>
          </p:nvPr>
        </p:nvSpPr>
        <p:spPr>
          <a:xfrm>
            <a:off x="360217" y="1320800"/>
            <a:ext cx="4040188" cy="457200"/>
          </a:xfrm>
          <a:prstGeom prst="rect">
            <a:avLst/>
          </a:prstGeom>
          <a:noFill/>
          <a:ln w="9525" cap="flat">
            <a:solidFill>
              <a:schemeClr val="dk1"/>
            </a:solidFill>
            <a:prstDash val="dash"/>
            <a:round/>
            <a:headEnd type="none" w="med" len="med"/>
            <a:tailEnd type="none" w="med" len="med"/>
          </a:ln>
        </p:spPr>
        <p:txBody>
          <a:bodyPr lIns="0" tIns="0" rIns="0" bIns="0" anchor="ctr" anchorCtr="0">
            <a:noAutofit/>
          </a:bodyPr>
          <a:lstStyle/>
          <a:p>
            <a:pPr marL="0" marR="0" lvl="0" indent="0" algn="ctr" rtl="0">
              <a:spcBef>
                <a:spcPts val="0"/>
              </a:spcBef>
              <a:spcAft>
                <a:spcPts val="0"/>
              </a:spcAft>
              <a:buClr>
                <a:srgbClr val="A5A5A5"/>
              </a:buClr>
              <a:buSzPct val="25000"/>
              <a:buFont typeface="Noto Symbol"/>
              <a:buNone/>
            </a:pPr>
            <a:r>
              <a:rPr lang="en-US" sz="2400" b="0" i="0" u="none" strike="noStrike" cap="none" baseline="0" dirty="0">
                <a:solidFill>
                  <a:srgbClr val="355477"/>
                </a:solidFill>
                <a:latin typeface="Arial"/>
                <a:ea typeface="Arial"/>
                <a:cs typeface="Arial"/>
                <a:sym typeface="Arial"/>
              </a:rPr>
              <a:t>School A</a:t>
            </a:r>
          </a:p>
        </p:txBody>
      </p:sp>
      <p:sp>
        <p:nvSpPr>
          <p:cNvPr id="452" name="Shape 452"/>
          <p:cNvSpPr txBox="1">
            <a:spLocks noGrp="1"/>
          </p:cNvSpPr>
          <p:nvPr>
            <p:ph type="body" idx="4294967295"/>
          </p:nvPr>
        </p:nvSpPr>
        <p:spPr>
          <a:xfrm>
            <a:off x="360217" y="3251200"/>
            <a:ext cx="4040188" cy="2463800"/>
          </a:xfrm>
          <a:prstGeom prst="rect">
            <a:avLst/>
          </a:prstGeom>
          <a:noFill/>
          <a:ln w="9525" cap="flat">
            <a:solidFill>
              <a:schemeClr val="dk1"/>
            </a:solidFill>
            <a:prstDash val="dash"/>
            <a:round/>
            <a:headEnd type="none" w="med" len="med"/>
            <a:tailEnd type="none" w="med" len="med"/>
          </a:ln>
        </p:spPr>
        <p:txBody>
          <a:bodyPr lIns="91440" tIns="91440" rIns="91440" bIns="91440" anchor="t" anchorCtr="0">
            <a:noAutofit/>
          </a:bodyPr>
          <a:lstStyle/>
          <a:p>
            <a:pPr marL="0" marR="0" lvl="0" indent="0" algn="ctr" rtl="0">
              <a:spcBef>
                <a:spcPts val="0"/>
              </a:spcBef>
              <a:spcAft>
                <a:spcPts val="0"/>
              </a:spcAft>
              <a:buClr>
                <a:srgbClr val="A5A5A5"/>
              </a:buClr>
              <a:buSzPct val="25000"/>
              <a:buFont typeface="Noto Symbol"/>
              <a:buNone/>
            </a:pPr>
            <a:r>
              <a:rPr lang="en-US" sz="2400" b="0" i="0" u="none" strike="noStrike" cap="none" baseline="0" dirty="0" smtClean="0">
                <a:solidFill>
                  <a:srgbClr val="3A5878"/>
                </a:solidFill>
                <a:latin typeface="Arial"/>
                <a:ea typeface="Arial"/>
                <a:cs typeface="Arial"/>
                <a:sym typeface="Arial"/>
              </a:rPr>
              <a:t>School A</a:t>
            </a:r>
            <a:endParaRPr lang="en-US" sz="2400" b="0" i="0" u="none" strike="noStrike" cap="none" baseline="0" dirty="0">
              <a:solidFill>
                <a:srgbClr val="3A5878"/>
              </a:solidFill>
              <a:latin typeface="Arial"/>
              <a:ea typeface="Arial"/>
              <a:cs typeface="Arial"/>
              <a:sym typeface="Arial"/>
            </a:endParaRPr>
          </a:p>
          <a:p>
            <a:pPr marL="228600" marR="0" lvl="0" indent="-228600" algn="l" rtl="0">
              <a:spcBef>
                <a:spcPts val="600"/>
              </a:spcBef>
              <a:spcAft>
                <a:spcPts val="0"/>
              </a:spcAft>
              <a:buSzPct val="100000"/>
              <a:buFont typeface="Wingdings" panose="05000000000000000000" pitchFamily="2" charset="2"/>
              <a:buChar char="§"/>
            </a:pPr>
            <a:r>
              <a:rPr lang="en-US" sz="1800" b="0" i="0" u="none" strike="noStrike" cap="none" baseline="0" dirty="0">
                <a:solidFill>
                  <a:srgbClr val="355477"/>
                </a:solidFill>
                <a:latin typeface="Arial"/>
                <a:ea typeface="Arial"/>
                <a:cs typeface="Arial"/>
                <a:sym typeface="Arial"/>
              </a:rPr>
              <a:t>Streamlined NCII work with current initiatives </a:t>
            </a:r>
          </a:p>
          <a:p>
            <a:pPr marL="228600" marR="0" lvl="0" indent="-228600" algn="l" rtl="0">
              <a:spcBef>
                <a:spcPts val="600"/>
              </a:spcBef>
              <a:spcAft>
                <a:spcPts val="0"/>
              </a:spcAft>
              <a:buSzPct val="100000"/>
              <a:buFont typeface="Wingdings" panose="05000000000000000000" pitchFamily="2" charset="2"/>
              <a:buChar char="§"/>
            </a:pPr>
            <a:r>
              <a:rPr lang="en-US" sz="1800" b="0" i="0" u="none" strike="noStrike" cap="none" baseline="0" dirty="0">
                <a:solidFill>
                  <a:srgbClr val="355477"/>
                </a:solidFill>
                <a:latin typeface="Arial"/>
                <a:ea typeface="Arial"/>
                <a:cs typeface="Arial"/>
                <a:sym typeface="Arial"/>
              </a:rPr>
              <a:t>Relied on school-based team support</a:t>
            </a:r>
          </a:p>
          <a:p>
            <a:pPr marL="228600" marR="0" lvl="0" indent="-228600" algn="l" rtl="0">
              <a:spcBef>
                <a:spcPts val="600"/>
              </a:spcBef>
              <a:spcAft>
                <a:spcPts val="0"/>
              </a:spcAft>
              <a:buSzPct val="100000"/>
              <a:buFont typeface="Wingdings" panose="05000000000000000000" pitchFamily="2" charset="2"/>
              <a:buChar char="§"/>
            </a:pPr>
            <a:r>
              <a:rPr lang="en-US" sz="1800" b="0" i="0" u="none" strike="noStrike" cap="none" spc="-30" baseline="0" dirty="0">
                <a:solidFill>
                  <a:srgbClr val="355477"/>
                </a:solidFill>
                <a:latin typeface="Arial"/>
                <a:ea typeface="Arial"/>
                <a:cs typeface="Arial"/>
                <a:sym typeface="Arial"/>
              </a:rPr>
              <a:t>Determined an </a:t>
            </a:r>
            <a:r>
              <a:rPr lang="en-US" sz="1800" b="0" i="0" u="none" strike="noStrike" cap="none" spc="-30" baseline="0" dirty="0" smtClean="0">
                <a:solidFill>
                  <a:srgbClr val="355477"/>
                </a:solidFill>
                <a:latin typeface="Arial"/>
                <a:ea typeface="Arial"/>
                <a:cs typeface="Arial"/>
                <a:sym typeface="Arial"/>
              </a:rPr>
              <a:t>English language arts (ELA) </a:t>
            </a:r>
            <a:r>
              <a:rPr lang="en-US" sz="1800" b="0" i="0" u="none" strike="noStrike" cap="none" spc="-30" baseline="0" dirty="0">
                <a:solidFill>
                  <a:srgbClr val="355477"/>
                </a:solidFill>
                <a:latin typeface="Arial"/>
                <a:ea typeface="Arial"/>
                <a:cs typeface="Arial"/>
                <a:sym typeface="Arial"/>
              </a:rPr>
              <a:t>focus for intensive </a:t>
            </a:r>
            <a:r>
              <a:rPr lang="en-US" sz="1800" b="0" i="0" u="none" strike="noStrike" cap="none" spc="-30" baseline="0" dirty="0" smtClean="0">
                <a:solidFill>
                  <a:srgbClr val="355477"/>
                </a:solidFill>
                <a:latin typeface="Arial"/>
                <a:ea typeface="Arial"/>
                <a:cs typeface="Arial"/>
                <a:sym typeface="Arial"/>
              </a:rPr>
              <a:t>intervention</a:t>
            </a:r>
            <a:endParaRPr lang="en-US" sz="1800" b="0" i="0" u="none" strike="noStrike" cap="none" spc="-30" baseline="0" dirty="0">
              <a:solidFill>
                <a:srgbClr val="355477"/>
              </a:solidFill>
              <a:latin typeface="Arial"/>
              <a:ea typeface="Arial"/>
              <a:cs typeface="Arial"/>
              <a:sym typeface="Arial"/>
            </a:endParaRPr>
          </a:p>
          <a:p>
            <a:pPr marL="233363" marR="0" lvl="0" indent="-112713" algn="l" rtl="0">
              <a:spcBef>
                <a:spcPts val="600"/>
              </a:spcBef>
              <a:spcAft>
                <a:spcPts val="0"/>
              </a:spcAft>
              <a:buClr>
                <a:srgbClr val="A5A5A5"/>
              </a:buClr>
              <a:buFont typeface="Noto Symbol"/>
              <a:buNone/>
            </a:pPr>
            <a:endParaRPr sz="1900" b="0" i="0" u="none" strike="noStrike" cap="none" baseline="0" dirty="0">
              <a:solidFill>
                <a:srgbClr val="355477"/>
              </a:solidFill>
              <a:latin typeface="Arial"/>
              <a:ea typeface="Arial"/>
              <a:cs typeface="Arial"/>
              <a:sym typeface="Arial"/>
            </a:endParaRPr>
          </a:p>
        </p:txBody>
      </p:sp>
      <p:sp>
        <p:nvSpPr>
          <p:cNvPr id="453" name="Shape 453"/>
          <p:cNvSpPr txBox="1">
            <a:spLocks noGrp="1"/>
          </p:cNvSpPr>
          <p:nvPr>
            <p:ph type="body" idx="4294967295"/>
          </p:nvPr>
        </p:nvSpPr>
        <p:spPr>
          <a:xfrm>
            <a:off x="4852841" y="1320800"/>
            <a:ext cx="4041775" cy="457200"/>
          </a:xfrm>
          <a:prstGeom prst="rect">
            <a:avLst/>
          </a:prstGeom>
          <a:noFill/>
          <a:ln w="9525" cap="flat">
            <a:solidFill>
              <a:schemeClr val="dk1"/>
            </a:solidFill>
            <a:prstDash val="dash"/>
            <a:round/>
            <a:headEnd type="none" w="med" len="med"/>
            <a:tailEnd type="none" w="med" len="med"/>
          </a:ln>
        </p:spPr>
        <p:txBody>
          <a:bodyPr lIns="0" tIns="0" rIns="0" bIns="0" anchor="ctr" anchorCtr="0">
            <a:noAutofit/>
          </a:bodyPr>
          <a:lstStyle/>
          <a:p>
            <a:pPr marL="0" marR="0" lvl="0" indent="0" algn="ctr" rtl="0">
              <a:spcBef>
                <a:spcPts val="0"/>
              </a:spcBef>
              <a:spcAft>
                <a:spcPts val="0"/>
              </a:spcAft>
              <a:buClr>
                <a:srgbClr val="A5A5A5"/>
              </a:buClr>
              <a:buSzPct val="25000"/>
              <a:buFont typeface="Noto Symbol"/>
              <a:buNone/>
            </a:pPr>
            <a:r>
              <a:rPr lang="en-US" sz="2400" b="0" i="0" u="none" strike="noStrike" cap="none" baseline="0" dirty="0">
                <a:solidFill>
                  <a:srgbClr val="355477"/>
                </a:solidFill>
                <a:latin typeface="Arial"/>
                <a:ea typeface="Arial"/>
                <a:cs typeface="Arial"/>
                <a:sym typeface="Arial"/>
              </a:rPr>
              <a:t>School B</a:t>
            </a:r>
          </a:p>
        </p:txBody>
      </p:sp>
      <p:sp>
        <p:nvSpPr>
          <p:cNvPr id="454" name="Shape 454"/>
          <p:cNvSpPr txBox="1">
            <a:spLocks noGrp="1"/>
          </p:cNvSpPr>
          <p:nvPr>
            <p:ph type="body" idx="4294967295"/>
          </p:nvPr>
        </p:nvSpPr>
        <p:spPr>
          <a:xfrm>
            <a:off x="4852841" y="3251200"/>
            <a:ext cx="4041775" cy="2463800"/>
          </a:xfrm>
          <a:prstGeom prst="rect">
            <a:avLst/>
          </a:prstGeom>
          <a:noFill/>
          <a:ln w="9525" cap="flat">
            <a:solidFill>
              <a:schemeClr val="dk1"/>
            </a:solidFill>
            <a:prstDash val="dash"/>
            <a:round/>
            <a:headEnd type="none" w="med" len="med"/>
            <a:tailEnd type="none" w="med" len="med"/>
          </a:ln>
        </p:spPr>
        <p:txBody>
          <a:bodyPr lIns="91440" tIns="91440" rIns="91440" bIns="91440" anchor="t" anchorCtr="0">
            <a:noAutofit/>
          </a:bodyPr>
          <a:lstStyle/>
          <a:p>
            <a:pPr marL="0" marR="0" lvl="0" indent="0" algn="ctr" rtl="0">
              <a:spcBef>
                <a:spcPts val="0"/>
              </a:spcBef>
              <a:spcAft>
                <a:spcPts val="0"/>
              </a:spcAft>
              <a:buClr>
                <a:srgbClr val="A5A5A5"/>
              </a:buClr>
              <a:buSzPct val="25000"/>
              <a:buFont typeface="Noto Symbol"/>
              <a:buNone/>
            </a:pPr>
            <a:r>
              <a:rPr lang="en-US" sz="2400" b="0" i="0" u="none" strike="noStrike" cap="none" baseline="0" dirty="0">
                <a:solidFill>
                  <a:srgbClr val="3A5878"/>
                </a:solidFill>
                <a:latin typeface="Arial"/>
                <a:ea typeface="Arial"/>
                <a:cs typeface="Arial"/>
                <a:sym typeface="Arial"/>
              </a:rPr>
              <a:t>School B</a:t>
            </a:r>
          </a:p>
          <a:p>
            <a:pPr marL="228600" marR="0" lvl="0" indent="-228600" algn="l" rtl="0">
              <a:spcBef>
                <a:spcPts val="600"/>
              </a:spcBef>
              <a:spcAft>
                <a:spcPts val="0"/>
              </a:spcAft>
              <a:buSzPct val="97222"/>
              <a:buFont typeface="Wingdings" panose="05000000000000000000" pitchFamily="2" charset="2"/>
              <a:buChar char="§"/>
            </a:pPr>
            <a:r>
              <a:rPr lang="en-US" sz="1800" b="0" i="0" u="none" strike="noStrike" cap="none" baseline="0" dirty="0">
                <a:solidFill>
                  <a:srgbClr val="355477"/>
                </a:solidFill>
                <a:latin typeface="Arial"/>
                <a:ea typeface="Arial"/>
                <a:cs typeface="Arial"/>
                <a:sym typeface="Arial"/>
              </a:rPr>
              <a:t>Initially willing, but lacked readiness </a:t>
            </a:r>
          </a:p>
          <a:p>
            <a:pPr marL="228600" marR="0" lvl="0" indent="-228600" algn="l" rtl="0">
              <a:spcBef>
                <a:spcPts val="600"/>
              </a:spcBef>
              <a:spcAft>
                <a:spcPts val="0"/>
              </a:spcAft>
              <a:buSzPct val="97222"/>
              <a:buFont typeface="Wingdings" panose="05000000000000000000" pitchFamily="2" charset="2"/>
              <a:buChar char="§"/>
            </a:pPr>
            <a:r>
              <a:rPr lang="en-US" sz="1800" b="0" i="0" u="none" strike="noStrike" cap="none" baseline="0" dirty="0">
                <a:solidFill>
                  <a:srgbClr val="355477"/>
                </a:solidFill>
                <a:latin typeface="Arial"/>
                <a:ea typeface="Arial"/>
                <a:cs typeface="Arial"/>
                <a:sym typeface="Arial"/>
              </a:rPr>
              <a:t>School-based team unable to support </a:t>
            </a:r>
          </a:p>
          <a:p>
            <a:pPr marL="228600" marR="0" lvl="0" indent="-228600" algn="l" rtl="0">
              <a:spcBef>
                <a:spcPts val="600"/>
              </a:spcBef>
              <a:spcAft>
                <a:spcPts val="0"/>
              </a:spcAft>
              <a:buSzPct val="97222"/>
              <a:buFont typeface="Wingdings" panose="05000000000000000000" pitchFamily="2" charset="2"/>
              <a:buChar char="§"/>
            </a:pPr>
            <a:r>
              <a:rPr lang="en-US" sz="1800" b="0" i="0" u="none" strike="noStrike" cap="none" baseline="0" dirty="0">
                <a:solidFill>
                  <a:srgbClr val="355477"/>
                </a:solidFill>
                <a:latin typeface="Arial"/>
                <a:ea typeface="Arial"/>
                <a:cs typeface="Arial"/>
                <a:sym typeface="Arial"/>
              </a:rPr>
              <a:t>After starting training, decision was made to discontinue involvement in the NCII initiative</a:t>
            </a:r>
          </a:p>
        </p:txBody>
      </p:sp>
      <p:sp>
        <p:nvSpPr>
          <p:cNvPr id="455" name="Shape 455"/>
          <p:cNvSpPr txBox="1"/>
          <p:nvPr/>
        </p:nvSpPr>
        <p:spPr>
          <a:xfrm>
            <a:off x="360217" y="1932708"/>
            <a:ext cx="8534399" cy="1127992"/>
          </a:xfrm>
          <a:prstGeom prst="rect">
            <a:avLst/>
          </a:prstGeom>
          <a:noFill/>
          <a:ln w="9525" cap="flat">
            <a:solidFill>
              <a:schemeClr val="dk1"/>
            </a:solidFill>
            <a:prstDash val="dash"/>
            <a:round/>
            <a:headEnd type="none" w="med" len="med"/>
            <a:tailEnd type="none" w="med" len="med"/>
          </a:ln>
        </p:spPr>
        <p:txBody>
          <a:bodyPr lIns="91425" tIns="91440" rIns="91425" bIns="91440" anchor="t" anchorCtr="0">
            <a:noAutofit/>
          </a:bodyPr>
          <a:lstStyle/>
          <a:p>
            <a:pPr marL="0" marR="0" lvl="0" indent="0" algn="l" rtl="0">
              <a:lnSpc>
                <a:spcPct val="80000"/>
              </a:lnSpc>
              <a:spcBef>
                <a:spcPts val="0"/>
              </a:spcBef>
              <a:spcAft>
                <a:spcPts val="0"/>
              </a:spcAft>
              <a:buClr>
                <a:schemeClr val="dk1"/>
              </a:buClr>
              <a:buFont typeface="Arial"/>
              <a:buNone/>
            </a:pPr>
            <a:endParaRPr sz="750" b="0" i="0" u="none" strike="noStrike" cap="none" baseline="0" dirty="0">
              <a:solidFill>
                <a:schemeClr val="dk1"/>
              </a:solidFill>
              <a:latin typeface="Arial"/>
              <a:ea typeface="Arial"/>
              <a:cs typeface="Arial"/>
              <a:sym typeface="Arial"/>
            </a:endParaRPr>
          </a:p>
          <a:p>
            <a:pPr marL="228600" marR="0" lvl="0" indent="-228600" algn="l" rtl="0">
              <a:lnSpc>
                <a:spcPct val="80000"/>
              </a:lnSpc>
              <a:spcBef>
                <a:spcPts val="370"/>
              </a:spcBef>
              <a:spcAft>
                <a:spcPts val="0"/>
              </a:spcAft>
              <a:buClr>
                <a:schemeClr val="bg1">
                  <a:lumMod val="65000"/>
                </a:schemeClr>
              </a:buClr>
              <a:buSzPct val="97368"/>
              <a:buFont typeface="Wingdings" panose="05000000000000000000" pitchFamily="2" charset="2"/>
              <a:buChar char="§"/>
            </a:pPr>
            <a:r>
              <a:rPr lang="en-US" sz="1800" b="0" i="0" u="none" strike="noStrike" cap="none" baseline="0" dirty="0">
                <a:solidFill>
                  <a:srgbClr val="355477"/>
                </a:solidFill>
                <a:latin typeface="Arial"/>
                <a:ea typeface="Arial"/>
                <a:cs typeface="Arial"/>
                <a:sym typeface="Arial"/>
              </a:rPr>
              <a:t>Administrators and </a:t>
            </a:r>
            <a:r>
              <a:rPr lang="en-US" sz="1800" b="0" i="0" u="none" strike="noStrike" cap="none" baseline="0" dirty="0" smtClean="0">
                <a:solidFill>
                  <a:srgbClr val="355477"/>
                </a:solidFill>
                <a:latin typeface="Arial"/>
                <a:ea typeface="Arial"/>
                <a:cs typeface="Arial"/>
                <a:sym typeface="Arial"/>
              </a:rPr>
              <a:t>professional </a:t>
            </a:r>
            <a:r>
              <a:rPr lang="en-US" sz="1800" dirty="0">
                <a:solidFill>
                  <a:srgbClr val="355477"/>
                </a:solidFill>
              </a:rPr>
              <a:t>d</a:t>
            </a:r>
            <a:r>
              <a:rPr lang="en-US" sz="1800" b="0" i="0" u="none" strike="noStrike" cap="none" baseline="0" dirty="0" smtClean="0">
                <a:solidFill>
                  <a:srgbClr val="355477"/>
                </a:solidFill>
                <a:latin typeface="Arial"/>
                <a:ea typeface="Arial"/>
                <a:cs typeface="Arial"/>
                <a:sym typeface="Arial"/>
              </a:rPr>
              <a:t>evelopment coordinators </a:t>
            </a:r>
            <a:r>
              <a:rPr lang="en-US" sz="1800" b="0" i="0" u="none" strike="noStrike" cap="none" baseline="0" dirty="0">
                <a:solidFill>
                  <a:srgbClr val="355477"/>
                </a:solidFill>
                <a:latin typeface="Arial"/>
                <a:ea typeface="Arial"/>
                <a:cs typeface="Arial"/>
                <a:sym typeface="Arial"/>
              </a:rPr>
              <a:t>indicate interest </a:t>
            </a:r>
          </a:p>
          <a:p>
            <a:pPr marL="228600" marR="0" lvl="0" indent="-228600" algn="l" rtl="0">
              <a:lnSpc>
                <a:spcPct val="80000"/>
              </a:lnSpc>
              <a:spcBef>
                <a:spcPts val="370"/>
              </a:spcBef>
              <a:spcAft>
                <a:spcPts val="0"/>
              </a:spcAft>
              <a:buClr>
                <a:schemeClr val="bg1">
                  <a:lumMod val="65000"/>
                </a:schemeClr>
              </a:buClr>
              <a:buSzPct val="97368"/>
              <a:buFont typeface="Wingdings" panose="05000000000000000000" pitchFamily="2" charset="2"/>
              <a:buChar char="§"/>
            </a:pPr>
            <a:r>
              <a:rPr lang="en-US" sz="1800" b="0" i="0" u="none" strike="noStrike" cap="none" baseline="0" dirty="0">
                <a:solidFill>
                  <a:srgbClr val="355477"/>
                </a:solidFill>
                <a:latin typeface="Arial"/>
                <a:ea typeface="Arial"/>
                <a:cs typeface="Arial"/>
                <a:sym typeface="Arial"/>
              </a:rPr>
              <a:t>Conducted initial self-assessment </a:t>
            </a:r>
          </a:p>
          <a:p>
            <a:pPr marL="228600" marR="0" lvl="0" indent="-228600" algn="l" rtl="0">
              <a:lnSpc>
                <a:spcPct val="80000"/>
              </a:lnSpc>
              <a:spcBef>
                <a:spcPts val="370"/>
              </a:spcBef>
              <a:spcAft>
                <a:spcPts val="0"/>
              </a:spcAft>
              <a:buClr>
                <a:schemeClr val="bg1">
                  <a:lumMod val="65000"/>
                </a:schemeClr>
              </a:buClr>
              <a:buSzPct val="97368"/>
              <a:buFont typeface="Wingdings" panose="05000000000000000000" pitchFamily="2" charset="2"/>
              <a:buChar char="§"/>
            </a:pPr>
            <a:r>
              <a:rPr lang="en-US" sz="1800" b="0" i="0" u="none" strike="noStrike" cap="none" baseline="0" dirty="0">
                <a:solidFill>
                  <a:srgbClr val="355477"/>
                </a:solidFill>
                <a:latin typeface="Arial"/>
                <a:ea typeface="Arial"/>
                <a:cs typeface="Arial"/>
                <a:sym typeface="Arial"/>
              </a:rPr>
              <a:t>Set goals and </a:t>
            </a:r>
            <a:r>
              <a:rPr lang="en-US" sz="1800" b="0" i="0" u="none" strike="noStrike" cap="none" baseline="0" dirty="0" smtClean="0">
                <a:solidFill>
                  <a:srgbClr val="355477"/>
                </a:solidFill>
                <a:latin typeface="Arial"/>
                <a:ea typeface="Arial"/>
                <a:cs typeface="Arial"/>
                <a:sym typeface="Arial"/>
              </a:rPr>
              <a:t>began</a:t>
            </a:r>
            <a:r>
              <a:rPr lang="en-US" sz="1800" dirty="0">
                <a:solidFill>
                  <a:srgbClr val="355477"/>
                </a:solidFill>
              </a:rPr>
              <a:t> </a:t>
            </a:r>
            <a:r>
              <a:rPr lang="en-US" sz="1800" b="0" i="0" u="none" strike="noStrike" cap="none" baseline="0" dirty="0" smtClean="0">
                <a:solidFill>
                  <a:srgbClr val="355477"/>
                </a:solidFill>
                <a:latin typeface="Arial"/>
                <a:ea typeface="Arial"/>
                <a:cs typeface="Arial"/>
                <a:sym typeface="Arial"/>
              </a:rPr>
              <a:t>training </a:t>
            </a:r>
            <a:r>
              <a:rPr lang="en-US" sz="1800" b="0" i="0" u="none" strike="noStrike" cap="none" baseline="0" dirty="0">
                <a:solidFill>
                  <a:srgbClr val="355477"/>
                </a:solidFill>
                <a:latin typeface="Arial"/>
                <a:ea typeface="Arial"/>
                <a:cs typeface="Arial"/>
                <a:sym typeface="Arial"/>
              </a:rPr>
              <a:t>in 2012</a:t>
            </a:r>
          </a:p>
        </p:txBody>
      </p:sp>
      <p:sp>
        <p:nvSpPr>
          <p:cNvPr id="10"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Shape 461"/>
          <p:cNvPicPr preferRelativeResize="0">
            <a:picLocks noGrp="1"/>
          </p:cNvPicPr>
          <p:nvPr>
            <p:ph idx="1"/>
          </p:nvPr>
        </p:nvPicPr>
        <p:blipFill rotWithShape="1">
          <a:blip r:embed="rId3">
            <a:alphaModFix/>
          </a:blip>
          <a:stretch/>
        </p:blipFill>
        <p:spPr>
          <a:xfrm>
            <a:off x="0" y="2187708"/>
            <a:ext cx="3973512" cy="2980134"/>
          </a:xfrm>
        </p:spPr>
      </p:pic>
      <p:sp>
        <p:nvSpPr>
          <p:cNvPr id="462" name="Shape 462"/>
          <p:cNvSpPr txBox="1">
            <a:spLocks noGrp="1"/>
          </p:cNvSpPr>
          <p:nvPr>
            <p:ph idx="10"/>
          </p:nvPr>
        </p:nvSpPr>
        <p:spPr>
          <a:xfrm>
            <a:off x="4089400" y="2055813"/>
            <a:ext cx="4940300" cy="3852006"/>
          </a:xfrm>
        </p:spPr>
        <p:txBody>
          <a:bodyPr/>
          <a:lstStyle/>
          <a:p>
            <a:pPr lvl="0">
              <a:lnSpc>
                <a:spcPct val="98000"/>
              </a:lnSpc>
            </a:pPr>
            <a:r>
              <a:rPr lang="en-US" sz="1800" dirty="0" smtClean="0">
                <a:sym typeface="Arial"/>
              </a:rPr>
              <a:t>Demographics</a:t>
            </a:r>
            <a:r>
              <a:rPr lang="en-US" dirty="0" smtClean="0">
                <a:sym typeface="Arial"/>
              </a:rPr>
              <a:t> </a:t>
            </a:r>
          </a:p>
          <a:p>
            <a:pPr lvl="1">
              <a:lnSpc>
                <a:spcPct val="98000"/>
              </a:lnSpc>
              <a:spcBef>
                <a:spcPts val="0"/>
              </a:spcBef>
            </a:pPr>
            <a:r>
              <a:rPr lang="en-US" sz="1400" dirty="0" smtClean="0">
                <a:sym typeface="Arial"/>
              </a:rPr>
              <a:t>Serves 410 students in Grades PK</a:t>
            </a:r>
            <a:r>
              <a:rPr lang="en-US" sz="1400" dirty="0" smtClean="0">
                <a:sym typeface="Times New Roman"/>
              </a:rPr>
              <a:t>–</a:t>
            </a:r>
            <a:r>
              <a:rPr lang="en-US" sz="1400" dirty="0" smtClean="0">
                <a:sym typeface="Arial"/>
              </a:rPr>
              <a:t>5</a:t>
            </a:r>
          </a:p>
          <a:p>
            <a:pPr lvl="1">
              <a:lnSpc>
                <a:spcPct val="98000"/>
              </a:lnSpc>
              <a:spcBef>
                <a:spcPts val="0"/>
              </a:spcBef>
            </a:pPr>
            <a:r>
              <a:rPr lang="en-US" sz="1400" dirty="0" smtClean="0">
                <a:sym typeface="Arial"/>
              </a:rPr>
              <a:t>Demographics: 97 percent white, 0 percent English language learners, 41 percent free or reduced-price lunch, and 8 percent special education </a:t>
            </a:r>
          </a:p>
          <a:p>
            <a:pPr lvl="0">
              <a:lnSpc>
                <a:spcPct val="98000"/>
              </a:lnSpc>
            </a:pPr>
            <a:r>
              <a:rPr lang="en-US" sz="1800" dirty="0" smtClean="0">
                <a:sym typeface="Arial"/>
              </a:rPr>
              <a:t>Staff and leadership</a:t>
            </a:r>
          </a:p>
          <a:p>
            <a:pPr lvl="1">
              <a:lnSpc>
                <a:spcPct val="98000"/>
              </a:lnSpc>
              <a:spcBef>
                <a:spcPts val="0"/>
              </a:spcBef>
            </a:pPr>
            <a:r>
              <a:rPr lang="en-US" sz="1400" dirty="0" smtClean="0">
                <a:sym typeface="Arial"/>
              </a:rPr>
              <a:t>New principal in 2009 and 2012</a:t>
            </a:r>
          </a:p>
          <a:p>
            <a:pPr lvl="1">
              <a:lnSpc>
                <a:spcPct val="98000"/>
              </a:lnSpc>
              <a:spcBef>
                <a:spcPts val="0"/>
              </a:spcBef>
            </a:pPr>
            <a:r>
              <a:rPr lang="en-US" sz="1400" spc="-30" dirty="0" smtClean="0">
                <a:sym typeface="Arial"/>
              </a:rPr>
              <a:t>Current principal is recipient of Rhode Island Association of School Principals’ Outstanding First Year Principal award</a:t>
            </a:r>
          </a:p>
          <a:p>
            <a:pPr lvl="1">
              <a:lnSpc>
                <a:spcPct val="98000"/>
              </a:lnSpc>
              <a:spcBef>
                <a:spcPts val="0"/>
              </a:spcBef>
            </a:pPr>
            <a:r>
              <a:rPr lang="en-US" sz="1400" dirty="0" smtClean="0">
                <a:sym typeface="Arial"/>
              </a:rPr>
              <a:t>Employs 26 staff and 20 support staff</a:t>
            </a:r>
          </a:p>
          <a:p>
            <a:pPr lvl="1">
              <a:lnSpc>
                <a:spcPct val="98000"/>
              </a:lnSpc>
              <a:spcBef>
                <a:spcPts val="0"/>
              </a:spcBef>
            </a:pPr>
            <a:r>
              <a:rPr lang="en-US" sz="1400" dirty="0" smtClean="0">
                <a:sym typeface="Arial"/>
              </a:rPr>
              <a:t>Support from external coaches</a:t>
            </a:r>
          </a:p>
          <a:p>
            <a:pPr lvl="1">
              <a:lnSpc>
                <a:spcPct val="98000"/>
              </a:lnSpc>
              <a:spcBef>
                <a:spcPts val="0"/>
              </a:spcBef>
            </a:pPr>
            <a:r>
              <a:rPr lang="en-US" sz="1400" dirty="0" smtClean="0">
                <a:sym typeface="Arial"/>
              </a:rPr>
              <a:t>School functioning at capacity</a:t>
            </a:r>
          </a:p>
          <a:p>
            <a:pPr lvl="0">
              <a:lnSpc>
                <a:spcPct val="98000"/>
              </a:lnSpc>
            </a:pPr>
            <a:r>
              <a:rPr lang="en-US" sz="1800" dirty="0" smtClean="0">
                <a:sym typeface="Arial"/>
              </a:rPr>
              <a:t>Academic milestones (2013</a:t>
            </a:r>
            <a:r>
              <a:rPr lang="en-US" sz="1800" dirty="0" smtClean="0">
                <a:sym typeface="Times New Roman"/>
              </a:rPr>
              <a:t>–</a:t>
            </a:r>
            <a:r>
              <a:rPr lang="en-US" sz="1800" dirty="0" smtClean="0">
                <a:sym typeface="Arial"/>
              </a:rPr>
              <a:t>14)</a:t>
            </a:r>
          </a:p>
          <a:p>
            <a:pPr lvl="1">
              <a:lnSpc>
                <a:spcPct val="98000"/>
              </a:lnSpc>
              <a:spcBef>
                <a:spcPts val="0"/>
              </a:spcBef>
            </a:pPr>
            <a:r>
              <a:rPr lang="en-US" sz="1400" dirty="0" smtClean="0">
                <a:sym typeface="Arial"/>
              </a:rPr>
              <a:t>Nine percent schoolwide gain on NECAP reading</a:t>
            </a:r>
          </a:p>
          <a:p>
            <a:pPr lvl="1">
              <a:lnSpc>
                <a:spcPct val="98000"/>
              </a:lnSpc>
              <a:spcBef>
                <a:spcPts val="0"/>
              </a:spcBef>
            </a:pPr>
            <a:r>
              <a:rPr lang="en-US" sz="1400" dirty="0" smtClean="0">
                <a:sym typeface="Arial"/>
              </a:rPr>
              <a:t>Six percent schoolwide gain in STAR reading</a:t>
            </a:r>
          </a:p>
          <a:p>
            <a:pPr lvl="1">
              <a:lnSpc>
                <a:spcPct val="98000"/>
              </a:lnSpc>
              <a:spcBef>
                <a:spcPts val="0"/>
              </a:spcBef>
            </a:pPr>
            <a:r>
              <a:rPr lang="en-US" sz="1400" dirty="0" smtClean="0">
                <a:sym typeface="Arial"/>
              </a:rPr>
              <a:t>Moved out of State Warning Status in NECAP reading</a:t>
            </a:r>
          </a:p>
          <a:p>
            <a:pPr lvl="1">
              <a:lnSpc>
                <a:spcPct val="98000"/>
              </a:lnSpc>
            </a:pPr>
            <a:endParaRPr lang="en-US" dirty="0">
              <a:sym typeface="Arial"/>
            </a:endParaRPr>
          </a:p>
        </p:txBody>
      </p:sp>
      <p:sp>
        <p:nvSpPr>
          <p:cNvPr id="463" name="Shape 463"/>
          <p:cNvSpPr txBox="1">
            <a:spLocks noGrp="1"/>
          </p:cNvSpPr>
          <p:nvPr>
            <p:ph type="title"/>
          </p:nvPr>
        </p:nvSpPr>
        <p:spPr/>
        <p:txBody>
          <a:bodyPr/>
          <a:lstStyle/>
          <a:p>
            <a:pPr lvl="0"/>
            <a:r>
              <a:rPr lang="en-US" dirty="0" smtClean="0">
                <a:sym typeface="Arial Narrow"/>
              </a:rPr>
              <a:t>School A: Hopkins Hill Elementary</a:t>
            </a:r>
            <a:endParaRPr lang="en-US" dirty="0">
              <a:sym typeface="Arial Narrow"/>
            </a:endParaRPr>
          </a:p>
        </p:txBody>
      </p:sp>
      <p:sp>
        <p:nvSpPr>
          <p:cNvPr id="8" name="Slide Number Placeholder 7"/>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22</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0" name="Shape 470"/>
          <p:cNvSpPr txBox="1">
            <a:spLocks noGrp="1"/>
          </p:cNvSpPr>
          <p:nvPr>
            <p:ph idx="1"/>
          </p:nvPr>
        </p:nvSpPr>
        <p:spPr>
          <a:xfrm>
            <a:off x="687527" y="2055813"/>
            <a:ext cx="6892092" cy="3852006"/>
          </a:xfrm>
        </p:spPr>
        <p:txBody>
          <a:bodyPr/>
          <a:lstStyle/>
          <a:p>
            <a:pPr lvl="0"/>
            <a:r>
              <a:rPr lang="en-US" sz="2200" dirty="0" smtClean="0">
                <a:sym typeface="Arial"/>
              </a:rPr>
              <a:t>Work with teams to  apply knowledge learned from NCII trainings (“How can this work at my school?”)</a:t>
            </a:r>
          </a:p>
          <a:p>
            <a:pPr lvl="0"/>
            <a:r>
              <a:rPr lang="en-US" sz="2200" dirty="0" smtClean="0">
                <a:sym typeface="Arial"/>
              </a:rPr>
              <a:t>Ask challenging questions </a:t>
            </a:r>
          </a:p>
          <a:p>
            <a:pPr lvl="0"/>
            <a:r>
              <a:rPr lang="en-US" sz="2200" dirty="0" smtClean="0">
                <a:sym typeface="Arial"/>
              </a:rPr>
              <a:t>Provide an objective point of view</a:t>
            </a:r>
          </a:p>
          <a:p>
            <a:pPr lvl="0"/>
            <a:r>
              <a:rPr lang="en-US" sz="2200" dirty="0" smtClean="0">
                <a:sym typeface="Arial"/>
              </a:rPr>
              <a:t>Support school-based teams in developing skills and increasing efficiency</a:t>
            </a:r>
          </a:p>
          <a:p>
            <a:pPr lvl="0"/>
            <a:r>
              <a:rPr lang="en-US" sz="2200" dirty="0" smtClean="0">
                <a:sym typeface="Arial"/>
              </a:rPr>
              <a:t>Promote communication between district level and school</a:t>
            </a:r>
          </a:p>
          <a:p>
            <a:pPr lvl="0"/>
            <a:r>
              <a:rPr lang="en-US" sz="2200" dirty="0" smtClean="0">
                <a:sym typeface="Arial"/>
              </a:rPr>
              <a:t>Assist with problem solving</a:t>
            </a:r>
          </a:p>
          <a:p>
            <a:pPr lvl="0"/>
            <a:endParaRPr lang="en-US" sz="2200" dirty="0">
              <a:sym typeface="Arial"/>
            </a:endParaRPr>
          </a:p>
        </p:txBody>
      </p:sp>
      <p:sp>
        <p:nvSpPr>
          <p:cNvPr id="469" name="Shape 469"/>
          <p:cNvSpPr txBox="1">
            <a:spLocks noGrp="1"/>
          </p:cNvSpPr>
          <p:nvPr>
            <p:ph type="title"/>
          </p:nvPr>
        </p:nvSpPr>
        <p:spPr/>
        <p:txBody>
          <a:bodyPr/>
          <a:lstStyle/>
          <a:p>
            <a:pPr lvl="0"/>
            <a:r>
              <a:rPr lang="en-US" dirty="0" smtClean="0">
                <a:sym typeface="Arial Narrow"/>
              </a:rPr>
              <a:t>Role of the Coach</a:t>
            </a:r>
            <a:endParaRPr lang="en-US" dirty="0">
              <a:sym typeface="Arial Narrow"/>
            </a:endParaRPr>
          </a:p>
        </p:txBody>
      </p:sp>
      <p:pic>
        <p:nvPicPr>
          <p:cNvPr id="471" name="Shape 471"/>
          <p:cNvPicPr preferRelativeResize="0"/>
          <p:nvPr/>
        </p:nvPicPr>
        <p:blipFill rotWithShape="1">
          <a:blip r:embed="rId3">
            <a:alphaModFix/>
          </a:blip>
          <a:srcRect/>
          <a:stretch/>
        </p:blipFill>
        <p:spPr>
          <a:xfrm>
            <a:off x="7579618" y="2286000"/>
            <a:ext cx="1443239" cy="3131165"/>
          </a:xfrm>
          <a:prstGeom prst="rect">
            <a:avLst/>
          </a:prstGeom>
          <a:noFill/>
          <a:ln>
            <a:noFill/>
          </a:ln>
        </p:spPr>
      </p:pic>
      <p:sp>
        <p:nvSpPr>
          <p:cNvPr id="7"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23</a:t>
            </a:fld>
            <a:endParaRPr lang="en-US"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idx="1"/>
          </p:nvPr>
        </p:nvSpPr>
        <p:spPr/>
        <p:txBody>
          <a:bodyPr/>
          <a:lstStyle/>
          <a:p>
            <a:pPr lvl="0"/>
            <a:r>
              <a:rPr lang="en-US" dirty="0" smtClean="0">
                <a:sym typeface="Arial"/>
              </a:rPr>
              <a:t>Staff comfort level with data</a:t>
            </a:r>
          </a:p>
          <a:p>
            <a:pPr lvl="0"/>
            <a:r>
              <a:rPr lang="en-US" dirty="0" smtClean="0">
                <a:sym typeface="Arial"/>
              </a:rPr>
              <a:t>Willingness to examine, refine, and reflect on Tier 3 intervention systems</a:t>
            </a:r>
          </a:p>
          <a:p>
            <a:pPr lvl="0"/>
            <a:r>
              <a:rPr lang="en-US" dirty="0" smtClean="0">
                <a:sym typeface="Arial"/>
              </a:rPr>
              <a:t>Braiding of initiatives </a:t>
            </a:r>
          </a:p>
          <a:p>
            <a:pPr lvl="0"/>
            <a:r>
              <a:rPr lang="en-US" dirty="0" smtClean="0">
                <a:sym typeface="Arial"/>
              </a:rPr>
              <a:t>General education involvement</a:t>
            </a:r>
          </a:p>
          <a:p>
            <a:pPr lvl="0"/>
            <a:r>
              <a:rPr lang="en-US" dirty="0" smtClean="0">
                <a:sym typeface="Arial"/>
              </a:rPr>
              <a:t>Ongoing staff training plans (always training the “next person up”) </a:t>
            </a:r>
          </a:p>
          <a:p>
            <a:pPr lvl="0"/>
            <a:endParaRPr lang="en-US" dirty="0" smtClean="0">
              <a:sym typeface="Arial"/>
            </a:endParaRPr>
          </a:p>
          <a:p>
            <a:pPr lvl="1"/>
            <a:endParaRPr lang="en-US" dirty="0" smtClean="0">
              <a:sym typeface="Arial"/>
            </a:endParaRPr>
          </a:p>
          <a:p>
            <a:pPr lvl="1"/>
            <a:endParaRPr lang="en-US" dirty="0" smtClean="0">
              <a:sym typeface="Arial"/>
            </a:endParaRPr>
          </a:p>
          <a:p>
            <a:pPr lvl="0"/>
            <a:endParaRPr lang="en-US" dirty="0" smtClean="0">
              <a:sym typeface="Arial"/>
            </a:endParaRPr>
          </a:p>
          <a:p>
            <a:pPr lvl="0"/>
            <a:endParaRPr lang="en-US" dirty="0">
              <a:sym typeface="Arial"/>
            </a:endParaRPr>
          </a:p>
        </p:txBody>
      </p:sp>
      <p:sp>
        <p:nvSpPr>
          <p:cNvPr id="478" name="Shape 478"/>
          <p:cNvSpPr txBox="1">
            <a:spLocks noGrp="1"/>
          </p:cNvSpPr>
          <p:nvPr>
            <p:ph type="title"/>
          </p:nvPr>
        </p:nvSpPr>
        <p:spPr/>
        <p:txBody>
          <a:bodyPr/>
          <a:lstStyle/>
          <a:p>
            <a:pPr lvl="0"/>
            <a:r>
              <a:rPr lang="en-US" dirty="0" smtClean="0">
                <a:sym typeface="Arial Narrow"/>
              </a:rPr>
              <a:t>What Has Contributed to the Success at Hopkins Hill? </a:t>
            </a:r>
            <a:endParaRPr lang="en-US" dirty="0">
              <a:sym typeface="Arial Narrow"/>
            </a:endParaRPr>
          </a:p>
        </p:txBody>
      </p:sp>
      <p:sp>
        <p:nvSpPr>
          <p:cNvPr id="6"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24</a:t>
            </a:fld>
            <a:endParaRPr lang="en-US" dirty="0"/>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idx="1"/>
          </p:nvPr>
        </p:nvSpPr>
        <p:spPr/>
        <p:txBody>
          <a:bodyPr/>
          <a:lstStyle/>
          <a:p>
            <a:pPr lvl="0"/>
            <a:r>
              <a:rPr lang="en-US" sz="2800" dirty="0" smtClean="0">
                <a:sym typeface="Arial"/>
              </a:rPr>
              <a:t>Determination of non-negotiables</a:t>
            </a:r>
          </a:p>
          <a:p>
            <a:pPr lvl="1"/>
            <a:r>
              <a:rPr lang="en-US" sz="2000" dirty="0" smtClean="0">
                <a:sym typeface="Arial"/>
              </a:rPr>
              <a:t>Leadership involvement </a:t>
            </a:r>
          </a:p>
          <a:p>
            <a:pPr lvl="1"/>
            <a:r>
              <a:rPr lang="en-US" sz="2000" dirty="0" smtClean="0">
                <a:sym typeface="Arial"/>
              </a:rPr>
              <a:t>Holding designated meetings </a:t>
            </a:r>
          </a:p>
          <a:p>
            <a:pPr lvl="1"/>
            <a:r>
              <a:rPr lang="en-US" sz="2000" dirty="0" smtClean="0">
                <a:sym typeface="Arial"/>
              </a:rPr>
              <a:t>Writing student-focused plans</a:t>
            </a:r>
          </a:p>
          <a:p>
            <a:pPr lvl="1"/>
            <a:r>
              <a:rPr lang="en-US" sz="2000" dirty="0" smtClean="0">
                <a:sym typeface="Arial"/>
              </a:rPr>
              <a:t>Progress monitoring with valid and reliable tools </a:t>
            </a:r>
          </a:p>
          <a:p>
            <a:pPr lvl="0"/>
            <a:endParaRPr lang="en-US" sz="2800" dirty="0">
              <a:sym typeface="Arial"/>
            </a:endParaRPr>
          </a:p>
        </p:txBody>
      </p:sp>
      <p:sp>
        <p:nvSpPr>
          <p:cNvPr id="485" name="Shape 485"/>
          <p:cNvSpPr txBox="1">
            <a:spLocks noGrp="1"/>
          </p:cNvSpPr>
          <p:nvPr>
            <p:ph type="title"/>
          </p:nvPr>
        </p:nvSpPr>
        <p:spPr/>
        <p:txBody>
          <a:bodyPr/>
          <a:lstStyle/>
          <a:p>
            <a:pPr lvl="0"/>
            <a:r>
              <a:rPr lang="en-US" dirty="0" smtClean="0">
                <a:sym typeface="Arial Narrow"/>
              </a:rPr>
              <a:t>What Has Contributed to the Success at Hopkins Hill?</a:t>
            </a:r>
            <a:endParaRPr lang="en-US" dirty="0">
              <a:sym typeface="Arial Narrow"/>
            </a:endParaRPr>
          </a:p>
        </p:txBody>
      </p:sp>
      <p:sp>
        <p:nvSpPr>
          <p:cNvPr id="8" name="Slide Number Placeholder 7"/>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25</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idx="1"/>
          </p:nvPr>
        </p:nvSpPr>
        <p:spPr/>
        <p:txBody>
          <a:bodyPr/>
          <a:lstStyle/>
          <a:p>
            <a:pPr lvl="0"/>
            <a:r>
              <a:rPr lang="en-US" sz="2800" dirty="0" smtClean="0">
                <a:sym typeface="Arial"/>
              </a:rPr>
              <a:t>Top Coventry NCII goals for 2014</a:t>
            </a:r>
            <a:r>
              <a:rPr lang="en-US" sz="2800" dirty="0" smtClean="0">
                <a:sym typeface="Times New Roman"/>
              </a:rPr>
              <a:t>–</a:t>
            </a:r>
            <a:r>
              <a:rPr lang="en-US" sz="2800" dirty="0" smtClean="0">
                <a:sym typeface="Arial"/>
              </a:rPr>
              <a:t>15</a:t>
            </a:r>
          </a:p>
          <a:p>
            <a:pPr lvl="1"/>
            <a:r>
              <a:rPr lang="en-US" sz="2000" dirty="0" smtClean="0">
                <a:sym typeface="Arial"/>
              </a:rPr>
              <a:t>Aligning assessment to intervention</a:t>
            </a:r>
          </a:p>
          <a:p>
            <a:pPr lvl="1"/>
            <a:r>
              <a:rPr lang="en-US" sz="2000" dirty="0" smtClean="0">
                <a:sym typeface="Arial"/>
              </a:rPr>
              <a:t>Planning intervention when prior efforts do not work</a:t>
            </a:r>
          </a:p>
          <a:p>
            <a:pPr lvl="1"/>
            <a:r>
              <a:rPr lang="en-US" sz="2000" dirty="0" smtClean="0">
                <a:sym typeface="Arial"/>
              </a:rPr>
              <a:t>Scheduling and leveraging existing resources and alignment of intervention time</a:t>
            </a:r>
          </a:p>
          <a:p>
            <a:pPr lvl="1"/>
            <a:r>
              <a:rPr lang="en-US" sz="2000" dirty="0" smtClean="0">
                <a:sym typeface="Arial"/>
              </a:rPr>
              <a:t>Communication between intervention and classroom teachers</a:t>
            </a:r>
          </a:p>
          <a:p>
            <a:pPr lvl="1"/>
            <a:r>
              <a:rPr lang="en-US" sz="2000" dirty="0" smtClean="0">
                <a:sym typeface="Arial"/>
              </a:rPr>
              <a:t>Focus audience is on intensive students, including student learning objectives (SLOs)</a:t>
            </a:r>
            <a:endParaRPr lang="en-US" sz="2000" dirty="0">
              <a:sym typeface="Arial"/>
            </a:endParaRPr>
          </a:p>
        </p:txBody>
      </p:sp>
      <p:sp>
        <p:nvSpPr>
          <p:cNvPr id="493" name="Shape 493"/>
          <p:cNvSpPr txBox="1">
            <a:spLocks noGrp="1"/>
          </p:cNvSpPr>
          <p:nvPr>
            <p:ph type="title"/>
          </p:nvPr>
        </p:nvSpPr>
        <p:spPr/>
        <p:txBody>
          <a:bodyPr/>
          <a:lstStyle/>
          <a:p>
            <a:pPr lvl="0"/>
            <a:r>
              <a:rPr lang="en-US" dirty="0" smtClean="0">
                <a:sym typeface="Arial Narrow"/>
              </a:rPr>
              <a:t>What Has Contributed to the Success at Hopkins Hill?</a:t>
            </a:r>
            <a:endParaRPr lang="en-US" dirty="0">
              <a:sym typeface="Arial Narrow"/>
            </a:endParaRP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26</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idx="1"/>
          </p:nvPr>
        </p:nvSpPr>
        <p:spPr/>
        <p:txBody>
          <a:bodyPr/>
          <a:lstStyle/>
          <a:p>
            <a:pPr lvl="0"/>
            <a:r>
              <a:rPr lang="en-US" dirty="0" smtClean="0">
                <a:sym typeface="Arial"/>
              </a:rPr>
              <a:t>Establish </a:t>
            </a:r>
            <a:r>
              <a:rPr lang="en-US" b="1" dirty="0" smtClean="0">
                <a:sym typeface="Arial"/>
              </a:rPr>
              <a:t>purpose</a:t>
            </a:r>
            <a:r>
              <a:rPr lang="en-US" dirty="0" smtClean="0">
                <a:sym typeface="Arial"/>
              </a:rPr>
              <a:t> and </a:t>
            </a:r>
            <a:r>
              <a:rPr lang="en-US" b="1" dirty="0" smtClean="0">
                <a:sym typeface="Arial"/>
              </a:rPr>
              <a:t>focus</a:t>
            </a:r>
          </a:p>
          <a:p>
            <a:pPr lvl="0"/>
            <a:r>
              <a:rPr lang="en-US" dirty="0" smtClean="0">
                <a:sym typeface="Arial"/>
              </a:rPr>
              <a:t>Build a </a:t>
            </a:r>
            <a:r>
              <a:rPr lang="en-US" b="1" dirty="0" smtClean="0">
                <a:sym typeface="Arial"/>
              </a:rPr>
              <a:t>shared vision</a:t>
            </a:r>
          </a:p>
          <a:p>
            <a:pPr lvl="0"/>
            <a:r>
              <a:rPr lang="en-US" dirty="0" smtClean="0">
                <a:sym typeface="Arial"/>
              </a:rPr>
              <a:t>Shape culture and expectations</a:t>
            </a:r>
          </a:p>
          <a:p>
            <a:pPr lvl="0"/>
            <a:r>
              <a:rPr lang="en-US" dirty="0" smtClean="0">
                <a:sym typeface="Arial"/>
              </a:rPr>
              <a:t>Communicate with and promote buy-in and involvement of staff in </a:t>
            </a:r>
            <a:r>
              <a:rPr lang="en-US" b="1" dirty="0" smtClean="0">
                <a:sym typeface="Arial"/>
              </a:rPr>
              <a:t>decision making</a:t>
            </a:r>
          </a:p>
          <a:p>
            <a:pPr lvl="0"/>
            <a:r>
              <a:rPr lang="en-US" dirty="0" smtClean="0">
                <a:sym typeface="Arial"/>
              </a:rPr>
              <a:t>Provide supporting </a:t>
            </a:r>
            <a:r>
              <a:rPr lang="en-US" b="1" dirty="0" smtClean="0">
                <a:sym typeface="Arial"/>
              </a:rPr>
              <a:t>resources</a:t>
            </a:r>
            <a:r>
              <a:rPr lang="en-US" dirty="0" smtClean="0">
                <a:sym typeface="Arial"/>
              </a:rPr>
              <a:t> and </a:t>
            </a:r>
            <a:r>
              <a:rPr lang="en-US" b="1" dirty="0" smtClean="0">
                <a:sym typeface="Arial"/>
              </a:rPr>
              <a:t>structures</a:t>
            </a:r>
          </a:p>
          <a:p>
            <a:pPr lvl="1"/>
            <a:r>
              <a:rPr lang="en-US" dirty="0" smtClean="0">
                <a:sym typeface="Arial"/>
              </a:rPr>
              <a:t>Including assessments, interventions, professional development, staff time</a:t>
            </a:r>
            <a:endParaRPr lang="en-US" dirty="0">
              <a:sym typeface="Arial"/>
            </a:endParaRPr>
          </a:p>
        </p:txBody>
      </p:sp>
      <p:sp>
        <p:nvSpPr>
          <p:cNvPr id="519" name="Shape 519"/>
          <p:cNvSpPr txBox="1">
            <a:spLocks noGrp="1"/>
          </p:cNvSpPr>
          <p:nvPr>
            <p:ph type="title"/>
          </p:nvPr>
        </p:nvSpPr>
        <p:spPr/>
        <p:txBody>
          <a:bodyPr/>
          <a:lstStyle/>
          <a:p>
            <a:pPr lvl="0"/>
            <a:r>
              <a:rPr lang="en-US" dirty="0" smtClean="0">
                <a:sym typeface="Arial Narrow"/>
              </a:rPr>
              <a:t>Leadership</a:t>
            </a:r>
            <a:endParaRPr lang="en-US" dirty="0">
              <a:sym typeface="Arial Narrow"/>
            </a:endParaRPr>
          </a:p>
        </p:txBody>
      </p:sp>
      <p:pic>
        <p:nvPicPr>
          <p:cNvPr id="5" name="Shape 504"/>
          <p:cNvPicPr preferRelativeResize="0"/>
          <p:nvPr/>
        </p:nvPicPr>
        <p:blipFill rotWithShape="1">
          <a:blip r:embed="rId3">
            <a:alphaModFix/>
          </a:blip>
          <a:srcRect l="2716" r="2568"/>
          <a:stretch/>
        </p:blipFill>
        <p:spPr>
          <a:xfrm>
            <a:off x="5359400" y="527281"/>
            <a:ext cx="3543300" cy="2250042"/>
          </a:xfrm>
          <a:prstGeom prst="rect">
            <a:avLst/>
          </a:prstGeom>
          <a:noFill/>
          <a:ln>
            <a:noFill/>
          </a:ln>
        </p:spPr>
      </p:pic>
      <p:sp>
        <p:nvSpPr>
          <p:cNvPr id="9" name="Slide Number Placeholder 8"/>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27</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idx="1"/>
          </p:nvPr>
        </p:nvSpPr>
        <p:spPr/>
        <p:txBody>
          <a:bodyPr/>
          <a:lstStyle/>
          <a:p>
            <a:pPr lvl="0"/>
            <a:r>
              <a:rPr lang="en-US" dirty="0" smtClean="0">
                <a:sym typeface="Arial"/>
              </a:rPr>
              <a:t>Leading by example</a:t>
            </a:r>
            <a:r>
              <a:rPr lang="en-US" dirty="0" smtClean="0"/>
              <a:t>—</a:t>
            </a:r>
            <a:r>
              <a:rPr lang="en-US" dirty="0" smtClean="0">
                <a:sym typeface="Arial"/>
              </a:rPr>
              <a:t>“Walk the talk”</a:t>
            </a:r>
          </a:p>
          <a:p>
            <a:pPr lvl="1"/>
            <a:r>
              <a:rPr lang="en-US" dirty="0" smtClean="0">
                <a:sym typeface="Arial"/>
              </a:rPr>
              <a:t>Superintendent has been involved throughout the process.</a:t>
            </a:r>
          </a:p>
          <a:p>
            <a:pPr lvl="1"/>
            <a:r>
              <a:rPr lang="en-US" dirty="0" smtClean="0">
                <a:sym typeface="Arial"/>
              </a:rPr>
              <a:t>Special education </a:t>
            </a:r>
            <a:r>
              <a:rPr lang="en-US" dirty="0">
                <a:sym typeface="Arial"/>
              </a:rPr>
              <a:t>d</a:t>
            </a:r>
            <a:r>
              <a:rPr lang="en-US" dirty="0" smtClean="0">
                <a:sym typeface="Arial"/>
              </a:rPr>
              <a:t>irector is working to connect this work and special </a:t>
            </a:r>
            <a:r>
              <a:rPr lang="en-US" dirty="0" smtClean="0"/>
              <a:t>e</a:t>
            </a:r>
            <a:r>
              <a:rPr lang="en-US" dirty="0" smtClean="0">
                <a:sym typeface="Arial"/>
              </a:rPr>
              <a:t>ducation processes.</a:t>
            </a:r>
          </a:p>
          <a:p>
            <a:pPr lvl="1"/>
            <a:r>
              <a:rPr lang="en-US" dirty="0" smtClean="0">
                <a:sym typeface="Arial"/>
              </a:rPr>
              <a:t>Principal is </a:t>
            </a:r>
            <a:r>
              <a:rPr lang="en-US" b="1" dirty="0" smtClean="0">
                <a:sym typeface="Arial"/>
              </a:rPr>
              <a:t>always</a:t>
            </a:r>
            <a:r>
              <a:rPr lang="en-US" dirty="0" smtClean="0">
                <a:sym typeface="Arial"/>
              </a:rPr>
              <a:t> present (at trainings, meetings, and coaching sessions).</a:t>
            </a:r>
          </a:p>
          <a:p>
            <a:pPr lvl="0"/>
            <a:r>
              <a:rPr lang="en-US" dirty="0" smtClean="0">
                <a:sym typeface="Arial"/>
              </a:rPr>
              <a:t>All other staff members see this level of commitment from leadership and understand the importance of the work.</a:t>
            </a:r>
          </a:p>
          <a:p>
            <a:pPr lvl="0"/>
            <a:r>
              <a:rPr lang="en-US" dirty="0" smtClean="0">
                <a:sym typeface="Arial"/>
              </a:rPr>
              <a:t>School/staff culture is one that actively engages in learning and is not afraid of change.</a:t>
            </a:r>
            <a:endParaRPr lang="en-US" dirty="0">
              <a:sym typeface="Arial"/>
            </a:endParaRPr>
          </a:p>
        </p:txBody>
      </p:sp>
      <p:sp>
        <p:nvSpPr>
          <p:cNvPr id="511" name="Shape 511"/>
          <p:cNvSpPr txBox="1">
            <a:spLocks noGrp="1"/>
          </p:cNvSpPr>
          <p:nvPr>
            <p:ph type="title"/>
          </p:nvPr>
        </p:nvSpPr>
        <p:spPr/>
        <p:txBody>
          <a:bodyPr/>
          <a:lstStyle/>
          <a:p>
            <a:pPr lvl="0"/>
            <a:r>
              <a:rPr lang="en-US" dirty="0" smtClean="0">
                <a:sym typeface="Arial Narrow"/>
              </a:rPr>
              <a:t>Hopkins Hill Example </a:t>
            </a:r>
            <a:endParaRPr lang="en-US" dirty="0">
              <a:sym typeface="Arial Narrow"/>
            </a:endParaRPr>
          </a:p>
        </p:txBody>
      </p:sp>
      <p:pic>
        <p:nvPicPr>
          <p:cNvPr id="5" name="Shape 461"/>
          <p:cNvPicPr preferRelativeResize="0">
            <a:picLocks/>
          </p:cNvPicPr>
          <p:nvPr/>
        </p:nvPicPr>
        <p:blipFill rotWithShape="1">
          <a:blip r:embed="rId3">
            <a:alphaModFix/>
          </a:blip>
          <a:srcRect t="38301"/>
          <a:stretch/>
        </p:blipFill>
        <p:spPr>
          <a:xfrm>
            <a:off x="5967663" y="469900"/>
            <a:ext cx="3040647" cy="1230118"/>
          </a:xfrm>
          <a:prstGeom prst="rect">
            <a:avLst/>
          </a:prstGeom>
          <a:noFill/>
          <a:ln>
            <a:noFill/>
          </a:ln>
        </p:spPr>
      </p:pic>
      <p:sp>
        <p:nvSpPr>
          <p:cNvPr id="6" name="Slide Number Placeholder 5"/>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28</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Presenters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a:t>
            </a:fld>
            <a:endParaRPr lang="en-US" dirty="0">
              <a:solidFill>
                <a:srgbClr val="FFFFFF">
                  <a:lumMod val="75000"/>
                </a:srgbClr>
              </a:solidFill>
            </a:endParaRPr>
          </a:p>
        </p:txBody>
      </p:sp>
      <p:pic>
        <p:nvPicPr>
          <p:cNvPr id="5" name="Picture 4"/>
          <p:cNvPicPr>
            <a:picLocks noChangeAspect="1"/>
          </p:cNvPicPr>
          <p:nvPr/>
        </p:nvPicPr>
        <p:blipFill>
          <a:blip r:embed="rId3"/>
          <a:stretch>
            <a:fillRect/>
          </a:stretch>
        </p:blipFill>
        <p:spPr>
          <a:xfrm>
            <a:off x="3601278" y="2538957"/>
            <a:ext cx="1771650" cy="18176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131" y="2538957"/>
            <a:ext cx="1820985" cy="1820985"/>
          </a:xfrm>
          <a:prstGeom prst="rect">
            <a:avLst/>
          </a:prstGeom>
        </p:spPr>
      </p:pic>
      <p:pic>
        <p:nvPicPr>
          <p:cNvPr id="1026" name="Picture 2" descr="Lou Daniel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8" y="2538957"/>
            <a:ext cx="1817688" cy="1817688"/>
          </a:xfrm>
          <a:prstGeom prst="rect">
            <a:avLst/>
          </a:prstGeom>
          <a:extLst>
            <a:ext uri="{909E8E84-426E-40DD-AFC4-6F175D3DCCD1}">
              <a14:hiddenFill xmlns:a14="http://schemas.microsoft.com/office/drawing/2010/main">
                <a:solidFill>
                  <a:srgbClr val="FFFFFF"/>
                </a:solidFill>
              </a14:hiddenFill>
            </a:ext>
          </a:extLst>
        </p:spPr>
      </p:pic>
      <p:sp>
        <p:nvSpPr>
          <p:cNvPr id="9" name="Rectangle 8"/>
          <p:cNvSpPr/>
          <p:nvPr/>
        </p:nvSpPr>
        <p:spPr>
          <a:xfrm>
            <a:off x="687388" y="4522302"/>
            <a:ext cx="1943078" cy="969496"/>
          </a:xfrm>
          <a:prstGeom prst="rect">
            <a:avLst/>
          </a:prstGeom>
        </p:spPr>
        <p:txBody>
          <a:bodyPr wrap="square" lIns="0" tIns="0">
            <a:spAutoFit/>
          </a:bodyPr>
          <a:lstStyle/>
          <a:p>
            <a:pPr marL="457200" marR="0" lvl="1" indent="-457200" defTabSz="914400" eaLnBrk="1" fontAlgn="auto" latinLnBrk="0" hangingPunct="1">
              <a:lnSpc>
                <a:spcPct val="100000"/>
              </a:lnSpc>
              <a:spcBef>
                <a:spcPts val="480"/>
              </a:spcBef>
              <a:spcAft>
                <a:spcPts val="0"/>
              </a:spcAft>
              <a:buClrTx/>
              <a:buSzPct val="25000"/>
              <a:buFontTx/>
              <a:buNone/>
              <a:tabLst/>
              <a:defRPr/>
            </a:pPr>
            <a:r>
              <a:rPr lang="en-US" dirty="0">
                <a:solidFill>
                  <a:schemeClr val="accent1">
                    <a:lumMod val="50000"/>
                  </a:schemeClr>
                </a:solidFill>
              </a:rPr>
              <a:t>Dr. Lou </a:t>
            </a:r>
            <a:r>
              <a:rPr lang="en-US" dirty="0" smtClean="0">
                <a:solidFill>
                  <a:schemeClr val="accent1">
                    <a:lumMod val="50000"/>
                  </a:schemeClr>
                </a:solidFill>
              </a:rPr>
              <a:t>Danielson</a:t>
            </a:r>
          </a:p>
          <a:p>
            <a:pPr marL="176213" marR="0" lvl="1" indent="-176213" defTabSz="914400" eaLnBrk="1" fontAlgn="auto" latinLnBrk="0" hangingPunct="1">
              <a:lnSpc>
                <a:spcPct val="100000"/>
              </a:lnSpc>
              <a:spcBef>
                <a:spcPts val="480"/>
              </a:spcBef>
              <a:spcAft>
                <a:spcPts val="0"/>
              </a:spcAft>
              <a:buClrTx/>
              <a:buSzPct val="25000"/>
              <a:buFontTx/>
              <a:buNone/>
              <a:tabLst/>
              <a:defRPr/>
            </a:pPr>
            <a:r>
              <a:rPr lang="en-US" dirty="0" smtClean="0">
                <a:solidFill>
                  <a:schemeClr val="accent1">
                    <a:lumMod val="50000"/>
                  </a:schemeClr>
                </a:solidFill>
              </a:rPr>
              <a:t>Director, National Center on Intensive Intervention (NCII) </a:t>
            </a:r>
            <a:endParaRPr lang="en-US" dirty="0">
              <a:solidFill>
                <a:schemeClr val="accent1">
                  <a:lumMod val="50000"/>
                </a:schemeClr>
              </a:solidFill>
            </a:endParaRPr>
          </a:p>
        </p:txBody>
      </p:sp>
      <p:sp>
        <p:nvSpPr>
          <p:cNvPr id="11" name="Rectangle 10"/>
          <p:cNvSpPr/>
          <p:nvPr/>
        </p:nvSpPr>
        <p:spPr>
          <a:xfrm>
            <a:off x="6469131" y="4522302"/>
            <a:ext cx="2286000" cy="754053"/>
          </a:xfrm>
          <a:prstGeom prst="rect">
            <a:avLst/>
          </a:prstGeom>
        </p:spPr>
        <p:txBody>
          <a:bodyPr wrap="square" lIns="0" tIns="0">
            <a:spAutoFit/>
          </a:bodyPr>
          <a:lstStyle/>
          <a:p>
            <a:pPr marL="457200" marR="0" lvl="1" indent="-457200" defTabSz="914400" eaLnBrk="1" fontAlgn="auto" latinLnBrk="0" hangingPunct="1">
              <a:lnSpc>
                <a:spcPct val="100000"/>
              </a:lnSpc>
              <a:spcBef>
                <a:spcPts val="480"/>
              </a:spcBef>
              <a:spcAft>
                <a:spcPts val="0"/>
              </a:spcAft>
              <a:buClrTx/>
              <a:buSzPct val="25000"/>
              <a:buFontTx/>
              <a:buNone/>
              <a:tabLst/>
              <a:defRPr/>
            </a:pPr>
            <a:r>
              <a:rPr lang="en-US" dirty="0" smtClean="0">
                <a:solidFill>
                  <a:schemeClr val="accent1">
                    <a:lumMod val="50000"/>
                  </a:schemeClr>
                </a:solidFill>
              </a:rPr>
              <a:t>Michele </a:t>
            </a:r>
            <a:r>
              <a:rPr lang="en-US" dirty="0">
                <a:solidFill>
                  <a:schemeClr val="accent1">
                    <a:lumMod val="50000"/>
                  </a:schemeClr>
                </a:solidFill>
              </a:rPr>
              <a:t>Walden-Doppke, </a:t>
            </a:r>
            <a:endParaRPr lang="en-US" dirty="0" smtClean="0">
              <a:solidFill>
                <a:schemeClr val="accent1">
                  <a:lumMod val="50000"/>
                </a:schemeClr>
              </a:solidFill>
            </a:endParaRPr>
          </a:p>
          <a:p>
            <a:pPr marL="176213" marR="0" lvl="1" indent="-176213" defTabSz="914400" eaLnBrk="1" fontAlgn="auto" latinLnBrk="0" hangingPunct="1">
              <a:lnSpc>
                <a:spcPct val="100000"/>
              </a:lnSpc>
              <a:spcBef>
                <a:spcPts val="480"/>
              </a:spcBef>
              <a:spcAft>
                <a:spcPts val="0"/>
              </a:spcAft>
              <a:buClrTx/>
              <a:buSzPct val="25000"/>
              <a:buFontTx/>
              <a:buNone/>
              <a:tabLst/>
              <a:defRPr/>
            </a:pPr>
            <a:r>
              <a:rPr lang="en-US" dirty="0" smtClean="0">
                <a:solidFill>
                  <a:schemeClr val="accent1">
                    <a:lumMod val="50000"/>
                  </a:schemeClr>
                </a:solidFill>
              </a:rPr>
              <a:t>NCII </a:t>
            </a:r>
            <a:r>
              <a:rPr lang="en-US" dirty="0">
                <a:solidFill>
                  <a:schemeClr val="accent1">
                    <a:lumMod val="50000"/>
                  </a:schemeClr>
                </a:solidFill>
              </a:rPr>
              <a:t>Coach for </a:t>
            </a:r>
            <a:r>
              <a:rPr lang="en-US" dirty="0" smtClean="0">
                <a:solidFill>
                  <a:schemeClr val="accent1">
                    <a:lumMod val="50000"/>
                  </a:schemeClr>
                </a:solidFill>
              </a:rPr>
              <a:t>Rhode Island</a:t>
            </a:r>
            <a:endParaRPr lang="en-US" dirty="0">
              <a:solidFill>
                <a:schemeClr val="accent1">
                  <a:lumMod val="50000"/>
                </a:schemeClr>
              </a:solidFill>
            </a:endParaRPr>
          </a:p>
        </p:txBody>
      </p:sp>
      <p:sp>
        <p:nvSpPr>
          <p:cNvPr id="12" name="Rectangle 11"/>
          <p:cNvSpPr/>
          <p:nvPr/>
        </p:nvSpPr>
        <p:spPr>
          <a:xfrm>
            <a:off x="3602889" y="4522302"/>
            <a:ext cx="2698634" cy="969496"/>
          </a:xfrm>
          <a:prstGeom prst="rect">
            <a:avLst/>
          </a:prstGeom>
        </p:spPr>
        <p:txBody>
          <a:bodyPr wrap="square" lIns="0" tIns="0">
            <a:spAutoFit/>
          </a:bodyPr>
          <a:lstStyle/>
          <a:p>
            <a:pPr marL="457200" marR="0" lvl="1" indent="-457200" defTabSz="914400" eaLnBrk="1" fontAlgn="auto" latinLnBrk="0" hangingPunct="1">
              <a:lnSpc>
                <a:spcPct val="100000"/>
              </a:lnSpc>
              <a:spcBef>
                <a:spcPts val="480"/>
              </a:spcBef>
              <a:spcAft>
                <a:spcPts val="0"/>
              </a:spcAft>
              <a:buClrTx/>
              <a:buSzPct val="25000"/>
              <a:buFontTx/>
              <a:buNone/>
              <a:tabLst/>
              <a:defRPr/>
            </a:pPr>
            <a:r>
              <a:rPr lang="en-US" dirty="0" smtClean="0">
                <a:solidFill>
                  <a:schemeClr val="accent1">
                    <a:lumMod val="50000"/>
                  </a:schemeClr>
                </a:solidFill>
              </a:rPr>
              <a:t>Nicole Hitchener</a:t>
            </a:r>
          </a:p>
          <a:p>
            <a:pPr marL="176213" marR="0" lvl="1" indent="-176213" defTabSz="914400" eaLnBrk="1" fontAlgn="auto" latinLnBrk="0" hangingPunct="1">
              <a:lnSpc>
                <a:spcPct val="100000"/>
              </a:lnSpc>
              <a:spcBef>
                <a:spcPts val="480"/>
              </a:spcBef>
              <a:spcAft>
                <a:spcPts val="0"/>
              </a:spcAft>
              <a:buClrTx/>
              <a:buSzPct val="25000"/>
              <a:buFontTx/>
              <a:buNone/>
              <a:tabLst/>
              <a:defRPr/>
            </a:pPr>
            <a:r>
              <a:rPr lang="en-US" dirty="0" smtClean="0">
                <a:solidFill>
                  <a:schemeClr val="accent1">
                    <a:lumMod val="50000"/>
                  </a:schemeClr>
                </a:solidFill>
              </a:rPr>
              <a:t>Professional Development  </a:t>
            </a:r>
            <a:r>
              <a:rPr lang="en-US" dirty="0">
                <a:solidFill>
                  <a:schemeClr val="accent1">
                    <a:lumMod val="50000"/>
                  </a:schemeClr>
                </a:solidFill>
              </a:rPr>
              <a:t>Coordinator for Coventry, </a:t>
            </a:r>
            <a:r>
              <a:rPr lang="en-US" dirty="0" smtClean="0">
                <a:solidFill>
                  <a:schemeClr val="accent1">
                    <a:lumMod val="50000"/>
                  </a:schemeClr>
                </a:solidFill>
              </a:rPr>
              <a:t>Rhode Island</a:t>
            </a:r>
            <a:endParaRPr lang="en-US" dirty="0">
              <a:solidFill>
                <a:schemeClr val="accent1">
                  <a:lumMod val="50000"/>
                </a:schemeClr>
              </a:solidFill>
            </a:endParaRPr>
          </a:p>
        </p:txBody>
      </p:sp>
    </p:spTree>
    <p:extLst>
      <p:ext uri="{BB962C8B-B14F-4D97-AF65-F5344CB8AC3E}">
        <p14:creationId xmlns:p14="http://schemas.microsoft.com/office/powerpoint/2010/main" val="2469782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idx="1"/>
          </p:nvPr>
        </p:nvSpPr>
        <p:spPr/>
        <p:txBody>
          <a:bodyPr/>
          <a:lstStyle/>
          <a:p>
            <a:pPr lvl="0"/>
            <a:r>
              <a:rPr lang="en-US" sz="2000" dirty="0" smtClean="0">
                <a:sym typeface="Arial"/>
              </a:rPr>
              <a:t>Connected this work to change State Warning Status in New England Common Assessment Program (NECAP) reading.</a:t>
            </a:r>
          </a:p>
          <a:p>
            <a:pPr lvl="0"/>
            <a:r>
              <a:rPr lang="en-US" sz="2000" dirty="0" smtClean="0">
                <a:sym typeface="Arial"/>
              </a:rPr>
              <a:t>Focused on ELA schoolwide.</a:t>
            </a:r>
          </a:p>
          <a:p>
            <a:pPr lvl="0"/>
            <a:r>
              <a:rPr lang="en-US" sz="2000" dirty="0" smtClean="0">
                <a:sym typeface="Arial"/>
              </a:rPr>
              <a:t>Provided a voluntary summer retreat training on this area and had full attendance.</a:t>
            </a:r>
          </a:p>
          <a:p>
            <a:pPr lvl="0"/>
            <a:r>
              <a:rPr lang="en-US" sz="2000" dirty="0" smtClean="0">
                <a:sym typeface="Arial"/>
              </a:rPr>
              <a:t>NCII team selected evidence-based intervention PALS-Reading and did schoolwide training and implementation.</a:t>
            </a:r>
          </a:p>
          <a:p>
            <a:pPr lvl="0"/>
            <a:r>
              <a:rPr lang="en-US" sz="2000" dirty="0" smtClean="0">
                <a:sym typeface="Arial"/>
              </a:rPr>
              <a:t>NCII team members also were on response-to-intervention (RTI) team.</a:t>
            </a:r>
          </a:p>
          <a:p>
            <a:pPr lvl="0"/>
            <a:r>
              <a:rPr lang="en-US" sz="2000" dirty="0" smtClean="0">
                <a:sym typeface="Arial"/>
              </a:rPr>
              <a:t>Implemented DBI process through weekly RTI meetings.</a:t>
            </a:r>
          </a:p>
          <a:p>
            <a:pPr lvl="0"/>
            <a:r>
              <a:rPr lang="en-US" sz="2000" dirty="0" smtClean="0">
                <a:sym typeface="Arial"/>
              </a:rPr>
              <a:t>Used the same student data collected for SLOs.</a:t>
            </a:r>
          </a:p>
          <a:p>
            <a:pPr lvl="0"/>
            <a:endParaRPr lang="en-US" sz="2000" dirty="0">
              <a:sym typeface="Arial"/>
            </a:endParaRPr>
          </a:p>
        </p:txBody>
      </p:sp>
      <p:sp>
        <p:nvSpPr>
          <p:cNvPr id="527" name="Shape 527"/>
          <p:cNvSpPr txBox="1">
            <a:spLocks noGrp="1"/>
          </p:cNvSpPr>
          <p:nvPr>
            <p:ph type="title"/>
          </p:nvPr>
        </p:nvSpPr>
        <p:spPr/>
        <p:txBody>
          <a:bodyPr/>
          <a:lstStyle/>
          <a:p>
            <a:pPr lvl="0"/>
            <a:r>
              <a:rPr lang="en-US" dirty="0" smtClean="0">
                <a:sym typeface="Arial Narrow"/>
              </a:rPr>
              <a:t>Hopkins Hill Example</a:t>
            </a:r>
            <a:endParaRPr lang="en-US" dirty="0">
              <a:sym typeface="Arial Narrow"/>
            </a:endParaRPr>
          </a:p>
        </p:txBody>
      </p:sp>
      <p:pic>
        <p:nvPicPr>
          <p:cNvPr id="6" name="Shape 461"/>
          <p:cNvPicPr preferRelativeResize="0">
            <a:picLocks/>
          </p:cNvPicPr>
          <p:nvPr/>
        </p:nvPicPr>
        <p:blipFill rotWithShape="1">
          <a:blip r:embed="rId3">
            <a:alphaModFix/>
          </a:blip>
          <a:srcRect t="38301"/>
          <a:stretch/>
        </p:blipFill>
        <p:spPr>
          <a:xfrm>
            <a:off x="5847347" y="469900"/>
            <a:ext cx="3160963" cy="1230118"/>
          </a:xfrm>
          <a:prstGeom prst="rect">
            <a:avLst/>
          </a:prstGeom>
          <a:noFill/>
          <a:ln>
            <a:noFill/>
          </a:ln>
        </p:spPr>
      </p:pic>
      <p:sp>
        <p:nvSpPr>
          <p:cNvPr id="7" name="Slide Number Placeholder 6"/>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29</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idx="1"/>
          </p:nvPr>
        </p:nvSpPr>
        <p:spPr/>
        <p:txBody>
          <a:bodyPr/>
          <a:lstStyle/>
          <a:p>
            <a:pPr lvl="0"/>
            <a:r>
              <a:rPr lang="en-US" sz="3200" dirty="0" smtClean="0">
                <a:sym typeface="Arial"/>
              </a:rPr>
              <a:t>Teams are needed to:</a:t>
            </a:r>
          </a:p>
          <a:p>
            <a:pPr lvl="1"/>
            <a:r>
              <a:rPr lang="en-US" sz="2400" dirty="0" smtClean="0">
                <a:sym typeface="Arial"/>
              </a:rPr>
              <a:t>Lead schoolwide DBI implementation</a:t>
            </a:r>
          </a:p>
          <a:p>
            <a:pPr lvl="1"/>
            <a:r>
              <a:rPr lang="en-US" sz="2400" dirty="0" smtClean="0">
                <a:sym typeface="Arial"/>
              </a:rPr>
              <a:t>Make student-level intervention decisions</a:t>
            </a:r>
            <a:endParaRPr lang="en-US" sz="2400" dirty="0">
              <a:sym typeface="Arial"/>
            </a:endParaRPr>
          </a:p>
        </p:txBody>
      </p:sp>
      <p:sp>
        <p:nvSpPr>
          <p:cNvPr id="543" name="Shape 543"/>
          <p:cNvSpPr txBox="1">
            <a:spLocks noGrp="1"/>
          </p:cNvSpPr>
          <p:nvPr>
            <p:ph type="title"/>
          </p:nvPr>
        </p:nvSpPr>
        <p:spPr/>
        <p:txBody>
          <a:bodyPr/>
          <a:lstStyle/>
          <a:p>
            <a:pPr lvl="0"/>
            <a:r>
              <a:rPr lang="en-US" dirty="0" smtClean="0">
                <a:sym typeface="Arial Narrow"/>
              </a:rPr>
              <a:t>Teams and Collaboration</a:t>
            </a:r>
            <a:endParaRPr lang="en-US" dirty="0">
              <a:sym typeface="Arial Narrow"/>
            </a:endParaRPr>
          </a:p>
        </p:txBody>
      </p:sp>
      <p:sp>
        <p:nvSpPr>
          <p:cNvPr id="545" name="Shape 545"/>
          <p:cNvSpPr/>
          <p:nvPr/>
        </p:nvSpPr>
        <p:spPr>
          <a:xfrm>
            <a:off x="4329685" y="3543300"/>
            <a:ext cx="484631" cy="919869"/>
          </a:xfrm>
          <a:prstGeom prst="downArrow">
            <a:avLst>
              <a:gd name="adj1" fmla="val 50000"/>
              <a:gd name="adj2" fmla="val 50000"/>
            </a:avLst>
          </a:prstGeom>
          <a:solidFill>
            <a:schemeClr val="accent1"/>
          </a:solidFill>
          <a:ln w="25400" cap="flat">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sp>
        <p:nvSpPr>
          <p:cNvPr id="546" name="Shape 546"/>
          <p:cNvSpPr txBox="1"/>
          <p:nvPr/>
        </p:nvSpPr>
        <p:spPr>
          <a:xfrm>
            <a:off x="736600" y="4488569"/>
            <a:ext cx="7912100" cy="1251831"/>
          </a:xfrm>
          <a:prstGeom prst="rect">
            <a:avLst/>
          </a:prstGeom>
          <a:solidFill>
            <a:schemeClr val="dk2"/>
          </a:solidFill>
          <a:ln w="9525" cap="flat">
            <a:solidFill>
              <a:srgbClr val="23384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200" b="0" i="0" u="none" strike="noStrike" cap="none" baseline="0" dirty="0">
                <a:solidFill>
                  <a:schemeClr val="bg1"/>
                </a:solidFill>
                <a:latin typeface="Arial"/>
                <a:ea typeface="Arial"/>
                <a:cs typeface="Arial"/>
                <a:sym typeface="Arial"/>
              </a:rPr>
              <a:t>Teams know their </a:t>
            </a:r>
            <a:r>
              <a:rPr lang="en-US" sz="2200" b="0" i="0" u="none" strike="noStrike" cap="none" baseline="0" dirty="0" smtClean="0">
                <a:solidFill>
                  <a:schemeClr val="bg1"/>
                </a:solidFill>
                <a:latin typeface="Arial"/>
                <a:ea typeface="Arial"/>
                <a:cs typeface="Arial"/>
                <a:sym typeface="Arial"/>
              </a:rPr>
              <a:t>purpose,</a:t>
            </a:r>
            <a:r>
              <a:rPr lang="en-US" sz="2200" b="0" i="0" u="none" strike="noStrike" cap="none" dirty="0" smtClean="0">
                <a:solidFill>
                  <a:schemeClr val="bg1"/>
                </a:solidFill>
                <a:latin typeface="Arial"/>
                <a:ea typeface="Arial"/>
                <a:cs typeface="Arial"/>
                <a:sym typeface="Arial"/>
              </a:rPr>
              <a:t> use data, and have consistently scheduled and structured meetings (e.g., communication protocols, agendas, roles, and responsibilities).</a:t>
            </a:r>
            <a:endParaRPr lang="en-US" sz="2200" b="0" i="0" u="none" strike="noStrike" cap="none" baseline="0" dirty="0">
              <a:solidFill>
                <a:schemeClr val="bg1"/>
              </a:solidFill>
              <a:latin typeface="Arial"/>
              <a:ea typeface="Arial"/>
              <a:cs typeface="Arial"/>
              <a:sym typeface="Arial"/>
            </a:endParaRP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30</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idx="1"/>
          </p:nvPr>
        </p:nvSpPr>
        <p:spPr/>
        <p:txBody>
          <a:bodyPr/>
          <a:lstStyle/>
          <a:p>
            <a:pPr lvl="0"/>
            <a:r>
              <a:rPr lang="en-US" dirty="0" smtClean="0">
                <a:sym typeface="Arial"/>
              </a:rPr>
              <a:t>DBI team oversees and leads implementation efforts.</a:t>
            </a:r>
          </a:p>
          <a:p>
            <a:pPr lvl="0"/>
            <a:r>
              <a:rPr lang="en-US" spc="-10" dirty="0" smtClean="0">
                <a:sym typeface="Arial"/>
              </a:rPr>
              <a:t>Team members have knowledge and understanding of DBI.</a:t>
            </a:r>
          </a:p>
          <a:p>
            <a:pPr lvl="0"/>
            <a:r>
              <a:rPr lang="en-US" dirty="0" smtClean="0">
                <a:sym typeface="Arial"/>
              </a:rPr>
              <a:t>Team has decision-making authority.</a:t>
            </a:r>
          </a:p>
          <a:p>
            <a:pPr lvl="1"/>
            <a:r>
              <a:rPr lang="en-US" dirty="0" smtClean="0">
                <a:sym typeface="Arial"/>
              </a:rPr>
              <a:t>Includes principal or designee</a:t>
            </a:r>
          </a:p>
          <a:p>
            <a:pPr lvl="0"/>
            <a:r>
              <a:rPr lang="en-US" dirty="0" smtClean="0">
                <a:sym typeface="Arial"/>
              </a:rPr>
              <a:t>Team allocates resources and supports policies aligned with DBI.</a:t>
            </a:r>
          </a:p>
          <a:p>
            <a:pPr lvl="0"/>
            <a:r>
              <a:rPr lang="en-US" dirty="0" smtClean="0">
                <a:sym typeface="Arial"/>
              </a:rPr>
              <a:t>Rotating members may be involved in meetings for individual students based on their specific needs and which staff members work with the student.</a:t>
            </a:r>
          </a:p>
          <a:p>
            <a:pPr lvl="0"/>
            <a:endParaRPr lang="en-US" dirty="0">
              <a:sym typeface="Arial"/>
            </a:endParaRPr>
          </a:p>
        </p:txBody>
      </p:sp>
      <p:sp>
        <p:nvSpPr>
          <p:cNvPr id="553" name="Shape 553"/>
          <p:cNvSpPr txBox="1">
            <a:spLocks noGrp="1"/>
          </p:cNvSpPr>
          <p:nvPr>
            <p:ph type="title"/>
          </p:nvPr>
        </p:nvSpPr>
        <p:spPr/>
        <p:txBody>
          <a:bodyPr/>
          <a:lstStyle/>
          <a:p>
            <a:pPr lvl="0"/>
            <a:r>
              <a:rPr lang="en-US" dirty="0" smtClean="0">
                <a:sym typeface="Arial Narrow"/>
              </a:rPr>
              <a:t>DBI Leadership Team Meetings</a:t>
            </a:r>
            <a:endParaRPr lang="en-US" dirty="0">
              <a:sym typeface="Arial Narrow"/>
            </a:endParaRP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31</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idx="1"/>
          </p:nvPr>
        </p:nvSpPr>
        <p:spPr/>
        <p:txBody>
          <a:bodyPr/>
          <a:lstStyle/>
          <a:p>
            <a:pPr lvl="0"/>
            <a:r>
              <a:rPr lang="en-US" dirty="0" smtClean="0">
                <a:sym typeface="Arial"/>
              </a:rPr>
              <a:t>Team meets on individual students with intensive needs (including those with disabilities). </a:t>
            </a:r>
          </a:p>
          <a:p>
            <a:pPr lvl="0"/>
            <a:r>
              <a:rPr lang="en-US" dirty="0" smtClean="0">
                <a:sym typeface="Arial"/>
              </a:rPr>
              <a:t>Meetings focus on problem solving using student data.</a:t>
            </a:r>
          </a:p>
          <a:p>
            <a:r>
              <a:rPr lang="en-US" dirty="0" smtClean="0">
                <a:sym typeface="Arial"/>
              </a:rPr>
              <a:t>Meetings provide time to plan and to assess effectiveness of intervention.</a:t>
            </a:r>
          </a:p>
          <a:p>
            <a:pPr lvl="0"/>
            <a:endParaRPr lang="en-US" dirty="0">
              <a:sym typeface="Arial"/>
            </a:endParaRPr>
          </a:p>
        </p:txBody>
      </p:sp>
      <p:sp>
        <p:nvSpPr>
          <p:cNvPr id="561" name="Shape 561"/>
          <p:cNvSpPr txBox="1">
            <a:spLocks noGrp="1"/>
          </p:cNvSpPr>
          <p:nvPr>
            <p:ph type="title"/>
          </p:nvPr>
        </p:nvSpPr>
        <p:spPr/>
        <p:txBody>
          <a:bodyPr/>
          <a:lstStyle/>
          <a:p>
            <a:pPr lvl="0"/>
            <a:r>
              <a:rPr lang="en-US" dirty="0" smtClean="0">
                <a:sym typeface="Arial Narrow"/>
              </a:rPr>
              <a:t>Individual Student Meetings</a:t>
            </a:r>
            <a:endParaRPr lang="en-US" dirty="0">
              <a:sym typeface="Arial Narrow"/>
            </a:endParaRP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32</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Shape 569"/>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4400" b="0" i="0" u="none" strike="noStrike" cap="none" baseline="0" dirty="0">
                <a:solidFill>
                  <a:srgbClr val="A5A5A5"/>
                </a:solidFill>
                <a:latin typeface="Arial Narrow"/>
                <a:ea typeface="Arial Narrow"/>
                <a:cs typeface="Arial Narrow"/>
                <a:sym typeface="Arial Narrow"/>
              </a:rPr>
              <a:t>Hopkins </a:t>
            </a:r>
            <a:r>
              <a:rPr lang="en-US" sz="4400" b="0" i="0" u="none" strike="noStrike" cap="none" baseline="0" dirty="0" smtClean="0">
                <a:solidFill>
                  <a:srgbClr val="A5A5A5"/>
                </a:solidFill>
                <a:latin typeface="Arial Narrow"/>
                <a:ea typeface="Arial Narrow"/>
                <a:cs typeface="Arial Narrow"/>
                <a:sym typeface="Arial Narrow"/>
              </a:rPr>
              <a:t>Hill at Work</a:t>
            </a:r>
            <a:endParaRPr lang="en-US" sz="4400" b="0" i="0" u="none" strike="noStrike" cap="none" baseline="0" dirty="0">
              <a:solidFill>
                <a:srgbClr val="A5A5A5"/>
              </a:solidFill>
              <a:latin typeface="Arial Narrow"/>
              <a:ea typeface="Arial Narrow"/>
              <a:cs typeface="Arial Narrow"/>
              <a:sym typeface="Arial Narrow"/>
            </a:endParaRPr>
          </a:p>
        </p:txBody>
      </p:sp>
      <p:pic>
        <p:nvPicPr>
          <p:cNvPr id="571" name="Shape 571"/>
          <p:cNvPicPr preferRelativeResize="0"/>
          <p:nvPr/>
        </p:nvPicPr>
        <p:blipFill rotWithShape="1">
          <a:blip r:embed="rId3">
            <a:alphaModFix/>
          </a:blip>
          <a:srcRect/>
          <a:stretch/>
        </p:blipFill>
        <p:spPr>
          <a:xfrm>
            <a:off x="736600" y="2667000"/>
            <a:ext cx="4131801" cy="3086098"/>
          </a:xfrm>
          <a:prstGeom prst="rect">
            <a:avLst/>
          </a:prstGeom>
          <a:noFill/>
          <a:ln>
            <a:noFill/>
          </a:ln>
        </p:spPr>
      </p:pic>
      <p:pic>
        <p:nvPicPr>
          <p:cNvPr id="572" name="Shape 572"/>
          <p:cNvPicPr preferRelativeResize="0"/>
          <p:nvPr/>
        </p:nvPicPr>
        <p:blipFill rotWithShape="1">
          <a:blip r:embed="rId4">
            <a:alphaModFix/>
          </a:blip>
          <a:srcRect/>
          <a:stretch/>
        </p:blipFill>
        <p:spPr>
          <a:xfrm>
            <a:off x="5024710" y="496158"/>
            <a:ext cx="3926480" cy="5256940"/>
          </a:xfrm>
          <a:prstGeom prst="rect">
            <a:avLst/>
          </a:prstGeom>
          <a:noFill/>
          <a:ln>
            <a:noFill/>
          </a:ln>
        </p:spPr>
      </p:pic>
      <p:sp>
        <p:nvSpPr>
          <p:cNvPr id="2" name="Slide Number Placeholder 1"/>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33</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idx="1"/>
          </p:nvPr>
        </p:nvSpPr>
        <p:spPr/>
        <p:txBody>
          <a:bodyPr/>
          <a:lstStyle/>
          <a:p>
            <a:pPr lvl="0"/>
            <a:r>
              <a:rPr lang="en-US" dirty="0" smtClean="0">
                <a:sym typeface="Arial"/>
              </a:rPr>
              <a:t>Referring teacher</a:t>
            </a:r>
          </a:p>
          <a:p>
            <a:pPr lvl="0"/>
            <a:r>
              <a:rPr lang="en-US" dirty="0" smtClean="0">
                <a:sym typeface="Arial"/>
              </a:rPr>
              <a:t>Intervention provider</a:t>
            </a:r>
          </a:p>
          <a:p>
            <a:pPr lvl="0"/>
            <a:r>
              <a:rPr lang="en-US" dirty="0" smtClean="0">
                <a:sym typeface="Arial"/>
              </a:rPr>
              <a:t>Content specialist</a:t>
            </a:r>
          </a:p>
          <a:p>
            <a:pPr lvl="0"/>
            <a:r>
              <a:rPr lang="en-US" dirty="0" smtClean="0">
                <a:sym typeface="Arial"/>
              </a:rPr>
              <a:t>Administrator</a:t>
            </a:r>
          </a:p>
          <a:p>
            <a:pPr lvl="0"/>
            <a:r>
              <a:rPr lang="en-US" dirty="0" smtClean="0">
                <a:sym typeface="Arial"/>
              </a:rPr>
              <a:t>Coach</a:t>
            </a:r>
          </a:p>
          <a:p>
            <a:pPr lvl="0"/>
            <a:r>
              <a:rPr lang="en-US" dirty="0" smtClean="0">
                <a:sym typeface="Arial"/>
              </a:rPr>
              <a:t>School psychologist</a:t>
            </a:r>
          </a:p>
          <a:p>
            <a:pPr lvl="0"/>
            <a:r>
              <a:rPr lang="en-US" dirty="0" smtClean="0">
                <a:sym typeface="Arial"/>
              </a:rPr>
              <a:t>Social worker</a:t>
            </a:r>
            <a:endParaRPr lang="en-US" dirty="0">
              <a:sym typeface="Arial"/>
            </a:endParaRPr>
          </a:p>
        </p:txBody>
      </p:sp>
      <p:sp>
        <p:nvSpPr>
          <p:cNvPr id="579" name="Shape 579"/>
          <p:cNvSpPr txBox="1">
            <a:spLocks noGrp="1"/>
          </p:cNvSpPr>
          <p:nvPr>
            <p:ph idx="10"/>
          </p:nvPr>
        </p:nvSpPr>
        <p:spPr>
          <a:xfrm>
            <a:off x="4583996" y="2055813"/>
            <a:ext cx="3972629" cy="3852006"/>
          </a:xfrm>
        </p:spPr>
        <p:txBody>
          <a:bodyPr/>
          <a:lstStyle/>
          <a:p>
            <a:pPr lvl="0"/>
            <a:r>
              <a:rPr lang="en-US" dirty="0" smtClean="0">
                <a:sym typeface="Arial"/>
              </a:rPr>
              <a:t>Special educator</a:t>
            </a:r>
          </a:p>
          <a:p>
            <a:pPr lvl="0"/>
            <a:r>
              <a:rPr lang="en-US" dirty="0" smtClean="0">
                <a:sym typeface="Arial"/>
              </a:rPr>
              <a:t>General educator/classroom teacher</a:t>
            </a:r>
          </a:p>
          <a:p>
            <a:pPr lvl="0"/>
            <a:r>
              <a:rPr lang="en-US" dirty="0" smtClean="0">
                <a:sym typeface="Arial"/>
              </a:rPr>
              <a:t>Parent (as available and appropriate)</a:t>
            </a:r>
          </a:p>
          <a:p>
            <a:pPr lvl="0"/>
            <a:r>
              <a:rPr lang="en-US" dirty="0" smtClean="0">
                <a:sym typeface="Arial"/>
              </a:rPr>
              <a:t>Student (when appropriate)</a:t>
            </a:r>
            <a:endParaRPr lang="en-US" dirty="0">
              <a:sym typeface="Arial"/>
            </a:endParaRPr>
          </a:p>
        </p:txBody>
      </p:sp>
      <p:sp>
        <p:nvSpPr>
          <p:cNvPr id="580" name="Shape 580"/>
          <p:cNvSpPr txBox="1">
            <a:spLocks noGrp="1"/>
          </p:cNvSpPr>
          <p:nvPr>
            <p:ph type="title"/>
          </p:nvPr>
        </p:nvSpPr>
        <p:spPr/>
        <p:txBody>
          <a:bodyPr/>
          <a:lstStyle/>
          <a:p>
            <a:pPr lvl="0"/>
            <a:r>
              <a:rPr lang="en-US" dirty="0" smtClean="0">
                <a:sym typeface="Arial Narrow"/>
              </a:rPr>
              <a:t>Individual Student Meetings: Potential Attendees</a:t>
            </a:r>
            <a:endParaRPr lang="en-US" dirty="0">
              <a:sym typeface="Arial Narrow"/>
            </a:endParaRPr>
          </a:p>
        </p:txBody>
      </p:sp>
      <p:sp>
        <p:nvSpPr>
          <p:cNvPr id="6" name="Slide Number Placeholder 5"/>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34</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4800" b="0" i="0" u="none" strike="noStrike" cap="none" baseline="0" dirty="0">
                <a:solidFill>
                  <a:srgbClr val="A5A5A5"/>
                </a:solidFill>
                <a:latin typeface="Arial Narrow"/>
                <a:ea typeface="Arial Narrow"/>
                <a:cs typeface="Arial Narrow"/>
                <a:sym typeface="Arial Narrow"/>
              </a:rPr>
              <a:t>Example of Student </a:t>
            </a:r>
            <a:r>
              <a:rPr lang="en-US" sz="4800" b="0" i="0" u="none" strike="noStrike" cap="none" baseline="0" dirty="0" smtClean="0">
                <a:solidFill>
                  <a:srgbClr val="A5A5A5"/>
                </a:solidFill>
                <a:latin typeface="Arial Narrow"/>
                <a:ea typeface="Arial Narrow"/>
                <a:cs typeface="Arial Narrow"/>
                <a:sym typeface="Arial Narrow"/>
              </a:rPr>
              <a:t/>
            </a:r>
            <a:br>
              <a:rPr lang="en-US" sz="4800" b="0" i="0" u="none" strike="noStrike" cap="none" baseline="0" dirty="0" smtClean="0">
                <a:solidFill>
                  <a:srgbClr val="A5A5A5"/>
                </a:solidFill>
                <a:latin typeface="Arial Narrow"/>
                <a:ea typeface="Arial Narrow"/>
                <a:cs typeface="Arial Narrow"/>
                <a:sym typeface="Arial Narrow"/>
              </a:rPr>
            </a:br>
            <a:r>
              <a:rPr lang="en-US" sz="4800" b="0" i="0" u="none" strike="noStrike" cap="none" baseline="0" dirty="0" smtClean="0">
                <a:solidFill>
                  <a:srgbClr val="A5A5A5"/>
                </a:solidFill>
                <a:latin typeface="Arial Narrow"/>
                <a:ea typeface="Arial Narrow"/>
                <a:cs typeface="Arial Narrow"/>
                <a:sym typeface="Arial Narrow"/>
              </a:rPr>
              <a:t>Meeting Tools</a:t>
            </a:r>
            <a:endParaRPr lang="en-US" sz="4800" b="0" i="0" u="none" strike="noStrike" cap="none" baseline="0" dirty="0">
              <a:solidFill>
                <a:srgbClr val="A5A5A5"/>
              </a:solidFill>
              <a:latin typeface="Arial Narrow"/>
              <a:ea typeface="Arial Narrow"/>
              <a:cs typeface="Arial Narrow"/>
              <a:sym typeface="Arial Narrow"/>
            </a:endParaRPr>
          </a:p>
        </p:txBody>
      </p:sp>
      <p:sp>
        <p:nvSpPr>
          <p:cNvPr id="595" name="Shape 595"/>
          <p:cNvSpPr txBox="1">
            <a:spLocks noGrp="1"/>
          </p:cNvSpPr>
          <p:nvPr>
            <p:ph type="sldNum" sz="quarter" idx="10"/>
          </p:nvPr>
        </p:nvSpPr>
        <p:spPr>
          <a:prstGeom prst="rect">
            <a:avLst/>
          </a:prstGeom>
          <a:noFill/>
          <a:ln>
            <a:noFill/>
          </a:ln>
        </p:spPr>
        <p:txBody>
          <a:bodyPr lIns="0" tIns="0" rIns="0" bIns="0" anchor="b" anchorCtr="0">
            <a:noAutofit/>
          </a:bodyPr>
          <a:lstStyle/>
          <a:p>
            <a:pPr marL="0" marR="0" lvl="0" indent="0" algn="r" rtl="0">
              <a:spcBef>
                <a:spcPts val="0"/>
              </a:spcBef>
              <a:buSzPct val="25000"/>
              <a:buNone/>
            </a:pPr>
            <a:r>
              <a:rPr lang="en-US" dirty="0"/>
              <a:t> </a:t>
            </a:r>
          </a:p>
        </p:txBody>
      </p:sp>
      <p:pic>
        <p:nvPicPr>
          <p:cNvPr id="596" name="Shape 596"/>
          <p:cNvPicPr preferRelativeResize="0"/>
          <p:nvPr/>
        </p:nvPicPr>
        <p:blipFill rotWithShape="1">
          <a:blip r:embed="rId3">
            <a:alphaModFix/>
          </a:blip>
          <a:srcRect/>
          <a:stretch/>
        </p:blipFill>
        <p:spPr>
          <a:xfrm>
            <a:off x="4013199" y="1327644"/>
            <a:ext cx="4882523" cy="4477983"/>
          </a:xfrm>
          <a:prstGeom prst="rect">
            <a:avLst/>
          </a:prstGeom>
          <a:noFill/>
          <a:ln w="6350">
            <a:solidFill>
              <a:schemeClr val="tx1"/>
            </a:solidFill>
          </a:ln>
        </p:spPr>
      </p:pic>
      <p:sp>
        <p:nvSpPr>
          <p:cNvPr id="2" name="TextBox 1"/>
          <p:cNvSpPr txBox="1"/>
          <p:nvPr/>
        </p:nvSpPr>
        <p:spPr>
          <a:xfrm>
            <a:off x="718552" y="2985756"/>
            <a:ext cx="3142248" cy="877163"/>
          </a:xfrm>
          <a:prstGeom prst="rect">
            <a:avLst/>
          </a:prstGeom>
          <a:noFill/>
        </p:spPr>
        <p:txBody>
          <a:bodyPr wrap="square" lIns="0" tIns="0" rIns="0" rtlCol="0">
            <a:spAutoFit/>
          </a:bodyPr>
          <a:lstStyle/>
          <a:p>
            <a:r>
              <a:rPr lang="en-US" sz="1800" dirty="0" smtClean="0"/>
              <a:t>These example tools will be coming soon to the website </a:t>
            </a:r>
            <a:r>
              <a:rPr lang="en-US" sz="1800" spc="-30" dirty="0" smtClean="0"/>
              <a:t>(</a:t>
            </a:r>
            <a:r>
              <a:rPr lang="en-US" sz="1800" spc="-30" dirty="0" smtClean="0">
                <a:hlinkClick r:id="rId4"/>
              </a:rPr>
              <a:t>www.intensiveintervention.org</a:t>
            </a:r>
            <a:r>
              <a:rPr lang="en-US" sz="1800" spc="-30" dirty="0" smtClean="0"/>
              <a:t>).</a:t>
            </a:r>
            <a:endParaRPr lang="en-US" sz="1800" spc="-30" dirty="0"/>
          </a:p>
        </p:txBody>
      </p:sp>
      <p:sp>
        <p:nvSpPr>
          <p:cNvPr id="6"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35</a:t>
            </a:fld>
            <a:endParaRPr lang="en-US" dirty="0"/>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sldNum" sz="quarter" idx="11"/>
          </p:nvPr>
        </p:nvSpPr>
        <p:spPr>
          <a:prstGeom prst="rect">
            <a:avLst/>
          </a:prstGeom>
          <a:noFill/>
          <a:ln>
            <a:noFill/>
          </a:ln>
        </p:spPr>
        <p:txBody>
          <a:bodyPr lIns="0" tIns="0" rIns="0" bIns="0" anchor="b" anchorCtr="0">
            <a:noAutofit/>
          </a:bodyPr>
          <a:lstStyle/>
          <a:p>
            <a:pPr marL="0" marR="0" lvl="0" indent="0" algn="r" rtl="0">
              <a:spcBef>
                <a:spcPts val="0"/>
              </a:spcBef>
              <a:buSzPct val="25000"/>
              <a:buNone/>
            </a:pPr>
            <a:r>
              <a:rPr lang="en-US" dirty="0"/>
              <a:t> </a:t>
            </a:r>
          </a:p>
        </p:txBody>
      </p:sp>
      <p:pic>
        <p:nvPicPr>
          <p:cNvPr id="603" name="Shape 603"/>
          <p:cNvPicPr preferRelativeResize="0">
            <a:picLocks noChangeAspect="1"/>
          </p:cNvPicPr>
          <p:nvPr/>
        </p:nvPicPr>
        <p:blipFill rotWithShape="1">
          <a:blip r:embed="rId3"/>
          <a:srcRect b="1025"/>
          <a:stretch/>
        </p:blipFill>
        <p:spPr>
          <a:xfrm>
            <a:off x="242772" y="1198045"/>
            <a:ext cx="8731090" cy="4612784"/>
          </a:xfrm>
          <a:prstGeom prst="rect">
            <a:avLst/>
          </a:prstGeom>
          <a:noFill/>
          <a:ln>
            <a:noFill/>
          </a:ln>
        </p:spPr>
      </p:pic>
      <p:sp>
        <p:nvSpPr>
          <p:cNvPr id="604" name="Shape 604"/>
          <p:cNvSpPr txBox="1"/>
          <p:nvPr/>
        </p:nvSpPr>
        <p:spPr>
          <a:xfrm>
            <a:off x="597700" y="320051"/>
            <a:ext cx="7099300" cy="785399"/>
          </a:xfrm>
          <a:prstGeom prst="rect">
            <a:avLst/>
          </a:prstGeom>
          <a:noFill/>
          <a:ln>
            <a:noFill/>
          </a:ln>
        </p:spPr>
        <p:txBody>
          <a:bodyPr lIns="91425" tIns="91425" rIns="91425" bIns="91425" anchor="ctr" anchorCtr="0">
            <a:noAutofit/>
          </a:bodyPr>
          <a:lstStyle/>
          <a:p>
            <a:pPr lvl="0" rtl="0">
              <a:spcBef>
                <a:spcPts val="0"/>
              </a:spcBef>
              <a:buNone/>
            </a:pPr>
            <a:r>
              <a:rPr lang="en-US" sz="4800" dirty="0">
                <a:solidFill>
                  <a:srgbClr val="A5A5A5"/>
                </a:solidFill>
                <a:latin typeface="Arial Narrow"/>
                <a:ea typeface="Arial Narrow"/>
                <a:cs typeface="Arial Narrow"/>
                <a:sym typeface="Arial Narrow"/>
              </a:rPr>
              <a:t>Hopkins Hill a</a:t>
            </a:r>
            <a:r>
              <a:rPr lang="en-US" sz="4800" dirty="0" smtClean="0">
                <a:solidFill>
                  <a:srgbClr val="A5A5A5"/>
                </a:solidFill>
                <a:latin typeface="Arial Narrow"/>
                <a:ea typeface="Arial Narrow"/>
                <a:cs typeface="Arial Narrow"/>
                <a:sym typeface="Arial Narrow"/>
              </a:rPr>
              <a:t>t Work</a:t>
            </a:r>
            <a:endParaRPr lang="en-US" sz="4800" dirty="0">
              <a:solidFill>
                <a:srgbClr val="A5A5A5"/>
              </a:solidFill>
              <a:latin typeface="Arial Narrow"/>
              <a:ea typeface="Arial Narrow"/>
              <a:cs typeface="Arial Narrow"/>
              <a:sym typeface="Arial Narrow"/>
            </a:endParaRPr>
          </a:p>
        </p:txBody>
      </p:sp>
      <p:sp>
        <p:nvSpPr>
          <p:cNvPr id="11"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10" name="Shape 610"/>
          <p:cNvPicPr preferRelativeResize="0">
            <a:picLocks noChangeAspect="1"/>
          </p:cNvPicPr>
          <p:nvPr/>
        </p:nvPicPr>
        <p:blipFill rotWithShape="1">
          <a:blip r:embed="rId3"/>
          <a:stretch/>
        </p:blipFill>
        <p:spPr>
          <a:xfrm>
            <a:off x="214603" y="635814"/>
            <a:ext cx="8761095" cy="5080635"/>
          </a:xfrm>
          <a:prstGeom prst="rect">
            <a:avLst/>
          </a:prstGeom>
          <a:noFill/>
          <a:ln>
            <a:noFill/>
          </a:ln>
        </p:spPr>
      </p:pic>
      <p:sp>
        <p:nvSpPr>
          <p:cNvPr id="17"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6" name="Shape 616"/>
          <p:cNvSpPr txBox="1">
            <a:spLocks noGrp="1"/>
          </p:cNvSpPr>
          <p:nvPr>
            <p:ph type="title"/>
          </p:nvPr>
        </p:nvSpPr>
        <p:spPr/>
        <p:txBody>
          <a:bodyPr/>
          <a:lstStyle/>
          <a:p>
            <a:pPr lvl="0"/>
            <a:r>
              <a:rPr lang="en-US" dirty="0" smtClean="0">
                <a:sym typeface="Arial Narrow"/>
              </a:rPr>
              <a:t>Valid Reliable Data</a:t>
            </a:r>
            <a:endParaRPr lang="en-US" dirty="0">
              <a:sym typeface="Arial Narrow"/>
            </a:endParaRPr>
          </a:p>
        </p:txBody>
      </p:sp>
      <p:sp>
        <p:nvSpPr>
          <p:cNvPr id="617" name="Shape 617"/>
          <p:cNvSpPr txBox="1">
            <a:spLocks noGrp="1"/>
          </p:cNvSpPr>
          <p:nvPr>
            <p:ph type="sldNum" sz="quarter" idx="10"/>
          </p:nvPr>
        </p:nvSpPr>
        <p:spPr/>
        <p:txBody>
          <a:bodyPr/>
          <a:lstStyle/>
          <a:p>
            <a:pPr lvl="0"/>
            <a:r>
              <a:rPr lang="en-US" dirty="0" smtClean="0"/>
              <a:t> </a:t>
            </a:r>
            <a:endParaRPr lang="en-US" dirty="0"/>
          </a:p>
        </p:txBody>
      </p:sp>
      <p:pic>
        <p:nvPicPr>
          <p:cNvPr id="618" name="Shape 618"/>
          <p:cNvPicPr preferRelativeResize="0"/>
          <p:nvPr/>
        </p:nvPicPr>
        <p:blipFill rotWithShape="1">
          <a:blip r:embed="rId3">
            <a:alphaModFix/>
          </a:blip>
          <a:srcRect/>
          <a:stretch/>
        </p:blipFill>
        <p:spPr>
          <a:xfrm>
            <a:off x="667964" y="2129854"/>
            <a:ext cx="3636602" cy="3527038"/>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741" y="2341395"/>
            <a:ext cx="4329684" cy="3264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408741" y="2015411"/>
            <a:ext cx="4536712" cy="307777"/>
          </a:xfrm>
          <a:prstGeom prst="rect">
            <a:avLst/>
          </a:prstGeom>
          <a:noFill/>
        </p:spPr>
        <p:txBody>
          <a:bodyPr wrap="square" lIns="0" rtlCol="0">
            <a:spAutoFit/>
          </a:bodyPr>
          <a:lstStyle/>
          <a:p>
            <a:r>
              <a:rPr lang="en-US" dirty="0" smtClean="0"/>
              <a:t>Progress-Monitoring Tools Chart</a:t>
            </a:r>
            <a:endParaRPr lang="en-US" dirty="0"/>
          </a:p>
        </p:txBody>
      </p:sp>
      <p:sp>
        <p:nvSpPr>
          <p:cNvPr id="4" name="TextBox 3"/>
          <p:cNvSpPr txBox="1"/>
          <p:nvPr/>
        </p:nvSpPr>
        <p:spPr>
          <a:xfrm>
            <a:off x="4408741" y="5633742"/>
            <a:ext cx="4329684" cy="276999"/>
          </a:xfrm>
          <a:prstGeom prst="rect">
            <a:avLst/>
          </a:prstGeom>
          <a:solidFill>
            <a:schemeClr val="bg1"/>
          </a:solidFill>
        </p:spPr>
        <p:txBody>
          <a:bodyPr wrap="square" lIns="0" rtlCol="0">
            <a:spAutoFit/>
          </a:bodyPr>
          <a:lstStyle/>
          <a:p>
            <a:r>
              <a:rPr lang="en-US" sz="1200" dirty="0"/>
              <a:t>http://www.intensiveintervention.org/chart/progress-monitoring</a:t>
            </a:r>
          </a:p>
        </p:txBody>
      </p:sp>
      <p:sp>
        <p:nvSpPr>
          <p:cNvPr id="10"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38</a:t>
            </a:fld>
            <a:endParaRPr lang="en-US"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idx="1"/>
          </p:nvPr>
        </p:nvSpPr>
        <p:spPr/>
        <p:txBody>
          <a:bodyPr/>
          <a:lstStyle/>
          <a:p>
            <a:pPr lvl="0"/>
            <a:r>
              <a:rPr lang="en-US" dirty="0" smtClean="0">
                <a:sym typeface="Arial"/>
              </a:rPr>
              <a:t>Our mission is to build district and school capacity to support implementation of data-based individualization in reading, mathematics, and behavior for students with severe and persistent learning and behavioral needs.</a:t>
            </a:r>
            <a:endParaRPr lang="en-US" dirty="0">
              <a:sym typeface="Arial"/>
            </a:endParaRPr>
          </a:p>
        </p:txBody>
      </p:sp>
      <p:sp>
        <p:nvSpPr>
          <p:cNvPr id="329" name="Shape 329"/>
          <p:cNvSpPr txBox="1">
            <a:spLocks noGrp="1"/>
          </p:cNvSpPr>
          <p:nvPr>
            <p:ph type="title"/>
          </p:nvPr>
        </p:nvSpPr>
        <p:spPr/>
        <p:txBody>
          <a:bodyPr/>
          <a:lstStyle/>
          <a:p>
            <a:pPr lvl="0"/>
            <a:r>
              <a:rPr lang="en-US" dirty="0" smtClean="0">
                <a:sym typeface="Arial Narrow"/>
              </a:rPr>
              <a:t>NCII’s Mission</a:t>
            </a:r>
            <a:endParaRPr lang="en-US" dirty="0">
              <a:sym typeface="Arial Narrow"/>
            </a:endParaRPr>
          </a:p>
        </p:txBody>
      </p:sp>
      <p:sp>
        <p:nvSpPr>
          <p:cNvPr id="14" name="Slide Number Placeholder 3"/>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3</a:t>
            </a:fld>
            <a:endParaRPr lang="en-US" dirty="0"/>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5" name="Shape 625"/>
          <p:cNvSpPr txBox="1">
            <a:spLocks noGrp="1"/>
          </p:cNvSpPr>
          <p:nvPr>
            <p:ph idx="1"/>
          </p:nvPr>
        </p:nvSpPr>
        <p:spPr/>
        <p:txBody>
          <a:bodyPr/>
          <a:lstStyle/>
          <a:p>
            <a:pPr lvl="0"/>
            <a:r>
              <a:rPr lang="en-US" sz="2800" dirty="0" smtClean="0">
                <a:sym typeface="Arial"/>
              </a:rPr>
              <a:t>Assessment data</a:t>
            </a:r>
          </a:p>
          <a:p>
            <a:pPr lvl="1"/>
            <a:r>
              <a:rPr lang="en-US" sz="2000" dirty="0" smtClean="0">
                <a:sym typeface="Arial"/>
              </a:rPr>
              <a:t>Universal screening</a:t>
            </a:r>
          </a:p>
          <a:p>
            <a:pPr lvl="1"/>
            <a:r>
              <a:rPr lang="en-US" sz="2000" dirty="0" smtClean="0">
                <a:sym typeface="Arial"/>
              </a:rPr>
              <a:t>Diagnostic assessment</a:t>
            </a:r>
          </a:p>
          <a:p>
            <a:pPr lvl="1"/>
            <a:r>
              <a:rPr lang="en-US" sz="2000" dirty="0" smtClean="0">
                <a:sym typeface="Arial"/>
              </a:rPr>
              <a:t>Progress-monitoring data at other levels (secondary intervention)</a:t>
            </a:r>
          </a:p>
          <a:p>
            <a:pPr lvl="1"/>
            <a:r>
              <a:rPr lang="en-US" sz="2000" dirty="0" smtClean="0">
                <a:sym typeface="Arial"/>
              </a:rPr>
              <a:t>Other formative data</a:t>
            </a:r>
          </a:p>
          <a:p>
            <a:pPr lvl="0"/>
            <a:endParaRPr lang="en-US" sz="2800" dirty="0">
              <a:sym typeface="Arial"/>
            </a:endParaRPr>
          </a:p>
        </p:txBody>
      </p:sp>
      <p:sp>
        <p:nvSpPr>
          <p:cNvPr id="624" name="Shape 624"/>
          <p:cNvSpPr txBox="1">
            <a:spLocks noGrp="1"/>
          </p:cNvSpPr>
          <p:nvPr>
            <p:ph type="title"/>
          </p:nvPr>
        </p:nvSpPr>
        <p:spPr/>
        <p:txBody>
          <a:bodyPr/>
          <a:lstStyle/>
          <a:p>
            <a:pPr lvl="0"/>
            <a:r>
              <a:rPr lang="en-US" dirty="0" smtClean="0">
                <a:sym typeface="Arial Narrow"/>
              </a:rPr>
              <a:t>Other Data Sources</a:t>
            </a:r>
            <a:endParaRPr lang="en-US" dirty="0">
              <a:sym typeface="Arial Narrow"/>
            </a:endParaRPr>
          </a:p>
        </p:txBody>
      </p:sp>
      <p:sp>
        <p:nvSpPr>
          <p:cNvPr id="626" name="Shape 626"/>
          <p:cNvSpPr txBox="1">
            <a:spLocks noGrp="1"/>
          </p:cNvSpPr>
          <p:nvPr>
            <p:ph type="sldNum" sz="quarter" idx="10"/>
          </p:nvPr>
        </p:nvSpPr>
        <p:spPr/>
        <p:txBody>
          <a:bodyPr/>
          <a:lstStyle/>
          <a:p>
            <a:pPr lvl="0"/>
            <a:r>
              <a:rPr lang="en-US" dirty="0" smtClean="0"/>
              <a:t> </a:t>
            </a:r>
            <a:endParaRPr lang="en-US" dirty="0"/>
          </a:p>
        </p:txBody>
      </p:sp>
      <p:sp>
        <p:nvSpPr>
          <p:cNvPr id="8"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39</a:t>
            </a:fld>
            <a:endParaRPr lang="en-US" dirty="0"/>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4" name="Shape 634"/>
          <p:cNvSpPr txBox="1">
            <a:spLocks noGrp="1"/>
          </p:cNvSpPr>
          <p:nvPr>
            <p:ph type="title"/>
          </p:nvPr>
        </p:nvSpPr>
        <p:spPr/>
        <p:txBody>
          <a:bodyPr/>
          <a:lstStyle/>
          <a:p>
            <a:pPr lvl="0"/>
            <a:r>
              <a:rPr lang="en-US" dirty="0" smtClean="0">
                <a:sym typeface="Arial Narrow"/>
              </a:rPr>
              <a:t>Student Plans</a:t>
            </a:r>
            <a:endParaRPr lang="en-US" dirty="0">
              <a:sym typeface="Arial Narrow"/>
            </a:endParaRPr>
          </a:p>
        </p:txBody>
      </p:sp>
      <p:sp>
        <p:nvSpPr>
          <p:cNvPr id="635" name="Shape 635"/>
          <p:cNvSpPr txBox="1">
            <a:spLocks noGrp="1"/>
          </p:cNvSpPr>
          <p:nvPr>
            <p:ph type="sldNum" sz="quarter" idx="10"/>
          </p:nvPr>
        </p:nvSpPr>
        <p:spPr/>
        <p:txBody>
          <a:bodyPr/>
          <a:lstStyle/>
          <a:p>
            <a:pPr lvl="0"/>
            <a:r>
              <a:rPr lang="en-US" dirty="0" smtClean="0"/>
              <a:t> </a:t>
            </a:r>
            <a:endParaRPr lang="en-US" dirty="0"/>
          </a:p>
        </p:txBody>
      </p:sp>
      <p:pic>
        <p:nvPicPr>
          <p:cNvPr id="636" name="Shape 636"/>
          <p:cNvPicPr preferRelativeResize="0"/>
          <p:nvPr/>
        </p:nvPicPr>
        <p:blipFill rotWithShape="1">
          <a:blip r:embed="rId3">
            <a:alphaModFix/>
          </a:blip>
          <a:srcRect l="583" t="1997" r="583" b="1662"/>
          <a:stretch/>
        </p:blipFill>
        <p:spPr>
          <a:xfrm>
            <a:off x="2245059" y="2044700"/>
            <a:ext cx="4653882" cy="3740150"/>
          </a:xfrm>
          <a:prstGeom prst="rect">
            <a:avLst/>
          </a:prstGeom>
          <a:noFill/>
          <a:ln w="9525" cap="flat">
            <a:solidFill>
              <a:schemeClr val="dk1"/>
            </a:solidFill>
            <a:prstDash val="solid"/>
            <a:miter/>
            <a:headEnd type="none" w="med" len="med"/>
            <a:tailEnd type="none" w="med" len="med"/>
          </a:ln>
        </p:spPr>
      </p:pic>
      <p:sp>
        <p:nvSpPr>
          <p:cNvPr id="7"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40</a:t>
            </a:fld>
            <a:endParaRPr lang="en-US" dirty="0"/>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idx="1"/>
          </p:nvPr>
        </p:nvSpPr>
        <p:spPr/>
        <p:txBody>
          <a:bodyPr/>
          <a:lstStyle/>
          <a:p>
            <a:pPr lvl="0"/>
            <a:r>
              <a:rPr lang="en-US" dirty="0" smtClean="0">
                <a:sym typeface="Arial"/>
              </a:rPr>
              <a:t>Must </a:t>
            </a:r>
            <a:r>
              <a:rPr lang="en-US" b="1" dirty="0" smtClean="0">
                <a:sym typeface="Arial"/>
              </a:rPr>
              <a:t>supplemen</a:t>
            </a:r>
            <a:r>
              <a:rPr lang="en-US" dirty="0" smtClean="0">
                <a:sym typeface="Arial"/>
              </a:rPr>
              <a:t>t core instruction (not replace)</a:t>
            </a:r>
          </a:p>
          <a:p>
            <a:pPr lvl="0"/>
            <a:r>
              <a:rPr lang="en-US" dirty="0" smtClean="0">
                <a:sym typeface="Arial"/>
              </a:rPr>
              <a:t>Considerations:</a:t>
            </a:r>
          </a:p>
          <a:p>
            <a:pPr lvl="1"/>
            <a:r>
              <a:rPr lang="en-US" dirty="0" smtClean="0">
                <a:sym typeface="Arial"/>
              </a:rPr>
              <a:t>Length of sessions? </a:t>
            </a:r>
          </a:p>
          <a:p>
            <a:pPr lvl="1"/>
            <a:r>
              <a:rPr lang="en-US" dirty="0" smtClean="0">
                <a:sym typeface="Arial"/>
              </a:rPr>
              <a:t>Days per week?</a:t>
            </a:r>
          </a:p>
          <a:p>
            <a:pPr lvl="1"/>
            <a:r>
              <a:rPr lang="en-US" dirty="0" smtClean="0">
                <a:sym typeface="Arial"/>
              </a:rPr>
              <a:t>Who will deliver interventions?</a:t>
            </a:r>
          </a:p>
          <a:p>
            <a:pPr lvl="0"/>
            <a:r>
              <a:rPr lang="en-US" dirty="0" smtClean="0">
                <a:sym typeface="Arial"/>
              </a:rPr>
              <a:t>Structure</a:t>
            </a:r>
          </a:p>
          <a:p>
            <a:pPr lvl="1"/>
            <a:r>
              <a:rPr lang="en-US" dirty="0" smtClean="0">
                <a:sym typeface="Arial"/>
              </a:rPr>
              <a:t>Within classroom</a:t>
            </a:r>
          </a:p>
          <a:p>
            <a:pPr lvl="1"/>
            <a:r>
              <a:rPr lang="en-US" dirty="0" smtClean="0">
                <a:sym typeface="Arial"/>
              </a:rPr>
              <a:t>Within grade</a:t>
            </a:r>
          </a:p>
          <a:p>
            <a:pPr lvl="1"/>
            <a:r>
              <a:rPr lang="en-US" dirty="0" smtClean="0">
                <a:sym typeface="Arial"/>
              </a:rPr>
              <a:t>Across grades</a:t>
            </a:r>
          </a:p>
          <a:p>
            <a:pPr lvl="0"/>
            <a:endParaRPr lang="en-US" dirty="0">
              <a:sym typeface="Arial"/>
            </a:endParaRPr>
          </a:p>
        </p:txBody>
      </p:sp>
      <p:sp>
        <p:nvSpPr>
          <p:cNvPr id="643" name="Shape 643"/>
          <p:cNvSpPr txBox="1">
            <a:spLocks noGrp="1"/>
          </p:cNvSpPr>
          <p:nvPr>
            <p:ph type="title"/>
          </p:nvPr>
        </p:nvSpPr>
        <p:spPr/>
        <p:txBody>
          <a:bodyPr/>
          <a:lstStyle/>
          <a:p>
            <a:pPr lvl="0"/>
            <a:r>
              <a:rPr lang="en-US" dirty="0" smtClean="0">
                <a:sym typeface="Arial Narrow"/>
              </a:rPr>
              <a:t>Scheduling Intervention Time </a:t>
            </a:r>
            <a:br>
              <a:rPr lang="en-US" dirty="0" smtClean="0">
                <a:sym typeface="Arial Narrow"/>
              </a:rPr>
            </a:br>
            <a:r>
              <a:rPr lang="en-US" dirty="0">
                <a:sym typeface="Arial Narrow"/>
              </a:rPr>
              <a:t>t</a:t>
            </a:r>
            <a:r>
              <a:rPr lang="en-US" dirty="0" smtClean="0">
                <a:sym typeface="Arial Narrow"/>
              </a:rPr>
              <a:t>o Execute Plan</a:t>
            </a:r>
            <a:endParaRPr lang="en-US" dirty="0">
              <a:sym typeface="Arial Narrow"/>
            </a:endParaRPr>
          </a:p>
        </p:txBody>
      </p:sp>
      <p:sp>
        <p:nvSpPr>
          <p:cNvPr id="644" name="Shape 644"/>
          <p:cNvSpPr txBox="1">
            <a:spLocks noGrp="1"/>
          </p:cNvSpPr>
          <p:nvPr>
            <p:ph type="sldNum" sz="quarter" idx="10"/>
          </p:nvPr>
        </p:nvSpPr>
        <p:spPr/>
        <p:txBody>
          <a:bodyPr/>
          <a:lstStyle/>
          <a:p>
            <a:pPr lvl="0"/>
            <a:r>
              <a:rPr lang="en-US" dirty="0" smtClean="0"/>
              <a:t> </a:t>
            </a:r>
            <a:endParaRPr lang="en-US" dirty="0"/>
          </a:p>
        </p:txBody>
      </p:sp>
      <p:sp>
        <p:nvSpPr>
          <p:cNvPr id="8"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41</a:t>
            </a:fld>
            <a:endParaRPr lang="en-US" dirty="0"/>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p:txBody>
          <a:bodyPr>
            <a:normAutofit/>
          </a:bodyPr>
          <a:lstStyle/>
          <a:p>
            <a:r>
              <a:rPr lang="en-US" sz="4400" dirty="0" smtClean="0">
                <a:sym typeface="Arial Narrow"/>
              </a:rPr>
              <a:t>Hopkins Hill at Work</a:t>
            </a:r>
            <a:endParaRPr lang="en-US" sz="4400" dirty="0">
              <a:sym typeface="Arial Narrow"/>
            </a:endParaRPr>
          </a:p>
        </p:txBody>
      </p:sp>
      <p:graphicFrame>
        <p:nvGraphicFramePr>
          <p:cNvPr id="651" name="Shape 651"/>
          <p:cNvGraphicFramePr/>
          <p:nvPr>
            <p:extLst>
              <p:ext uri="{D42A27DB-BD31-4B8C-83A1-F6EECF244321}">
                <p14:modId xmlns:p14="http://schemas.microsoft.com/office/powerpoint/2010/main" val="3248628372"/>
              </p:ext>
            </p:extLst>
          </p:nvPr>
        </p:nvGraphicFramePr>
        <p:xfrm>
          <a:off x="5386179" y="975804"/>
          <a:ext cx="3607350" cy="4412370"/>
        </p:xfrm>
        <a:graphic>
          <a:graphicData uri="http://schemas.openxmlformats.org/drawingml/2006/table">
            <a:tbl>
              <a:tblPr>
                <a:noFill/>
                <a:tableStyleId>{00F5C8B1-A32E-4471-AAAC-4E893C8CE567}</a:tableStyleId>
              </a:tblPr>
              <a:tblGrid>
                <a:gridCol w="829175"/>
                <a:gridCol w="567775"/>
                <a:gridCol w="884100"/>
                <a:gridCol w="463025"/>
                <a:gridCol w="863275"/>
              </a:tblGrid>
              <a:tr h="635750">
                <a:tc>
                  <a:txBody>
                    <a:bodyPr/>
                    <a:lstStyle/>
                    <a:p>
                      <a:pPr lvl="0" algn="ctr" rtl="0">
                        <a:lnSpc>
                          <a:spcPct val="115000"/>
                        </a:lnSpc>
                        <a:spcBef>
                          <a:spcPts val="0"/>
                        </a:spcBef>
                        <a:buNone/>
                      </a:pPr>
                      <a:r>
                        <a:rPr lang="en-US" sz="1000" b="1" dirty="0" smtClean="0"/>
                        <a:t>Progress- </a:t>
                      </a:r>
                      <a:r>
                        <a:rPr lang="en-US" sz="1000" b="1" dirty="0"/>
                        <a:t>Monitoring </a:t>
                      </a:r>
                      <a:r>
                        <a:rPr lang="en-US" sz="1000" b="1" dirty="0" smtClean="0"/>
                        <a:t>Dates</a:t>
                      </a:r>
                      <a:endParaRPr lang="en-US" sz="1000" b="1" dirty="0"/>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r>
                        <a:rPr lang="en-US" sz="1000" b="1" dirty="0"/>
                        <a:t>DORF </a:t>
                      </a:r>
                      <a:r>
                        <a:rPr lang="en-US" sz="1000" b="1" dirty="0" smtClean="0"/>
                        <a:t>Words </a:t>
                      </a:r>
                      <a:r>
                        <a:rPr lang="en-US" sz="1000" b="1" dirty="0"/>
                        <a:t>C</a:t>
                      </a:r>
                      <a:r>
                        <a:rPr lang="en-US" sz="1000" b="1" dirty="0" smtClean="0"/>
                        <a:t>orrect</a:t>
                      </a:r>
                      <a:endParaRPr lang="en-US" sz="1000" b="1" dirty="0"/>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r>
                        <a:rPr lang="en-US" sz="1000" b="1" dirty="0"/>
                        <a:t>Comments</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r>
                        <a:rPr lang="en-US" sz="1000" b="1" dirty="0"/>
                        <a:t>Goals</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00"/>
                    </a:solidFill>
                  </a:tcPr>
                </a:tc>
                <a:tc>
                  <a:txBody>
                    <a:bodyPr/>
                    <a:lstStyle/>
                    <a:p>
                      <a:pPr lvl="0" algn="ctr" rtl="0">
                        <a:lnSpc>
                          <a:spcPct val="115000"/>
                        </a:lnSpc>
                        <a:spcBef>
                          <a:spcPts val="0"/>
                        </a:spcBef>
                        <a:buNone/>
                      </a:pPr>
                      <a:r>
                        <a:rPr lang="en-US" sz="1000" b="1" dirty="0"/>
                        <a:t>Comments</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rgbClr val="FFFF00"/>
                    </a:solidFill>
                  </a:tcPr>
                </a:tc>
              </a:tr>
              <a:tr h="475200">
                <a:tc>
                  <a:txBody>
                    <a:bodyPr/>
                    <a:lstStyle/>
                    <a:p>
                      <a:pPr lvl="0" algn="ctr" rtl="0">
                        <a:lnSpc>
                          <a:spcPct val="115000"/>
                        </a:lnSpc>
                        <a:spcBef>
                          <a:spcPts val="0"/>
                        </a:spcBef>
                        <a:buNone/>
                      </a:pPr>
                      <a:r>
                        <a:rPr lang="en-US" sz="1000" b="1" dirty="0"/>
                        <a:t>9/5/2014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29</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lnSpc>
                          <a:spcPct val="115000"/>
                        </a:lnSpc>
                        <a:spcBef>
                          <a:spcPts val="0"/>
                        </a:spcBef>
                        <a:buNone/>
                      </a:pPr>
                      <a:r>
                        <a:rPr lang="en-US" sz="1000" b="1" dirty="0"/>
                        <a:t>Baseline</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55</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lnSpc>
                          <a:spcPct val="115000"/>
                        </a:lnSpc>
                        <a:spcBef>
                          <a:spcPts val="0"/>
                        </a:spcBef>
                        <a:buNone/>
                      </a:pPr>
                      <a:r>
                        <a:rPr lang="en-US" sz="1000" b="1" dirty="0"/>
                        <a:t>Grade 3 DORF expectation</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r>
              <a:tr h="635750">
                <a:tc>
                  <a:txBody>
                    <a:bodyPr/>
                    <a:lstStyle/>
                    <a:p>
                      <a:pPr lvl="0" algn="ctr" rtl="0">
                        <a:lnSpc>
                          <a:spcPct val="115000"/>
                        </a:lnSpc>
                        <a:spcBef>
                          <a:spcPts val="0"/>
                        </a:spcBef>
                        <a:buNone/>
                      </a:pPr>
                      <a:r>
                        <a:rPr lang="en-US" sz="1000" b="1" dirty="0"/>
                        <a:t>9/12/2014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30</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lnSpc>
                          <a:spcPct val="115000"/>
                        </a:lnSpc>
                        <a:spcBef>
                          <a:spcPts val="0"/>
                        </a:spcBef>
                        <a:buNone/>
                      </a:pPr>
                      <a:r>
                        <a:rPr lang="en-US" sz="1000" b="1" dirty="0"/>
                        <a:t>LLI intervention begins</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31</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lnSpc>
                          <a:spcPct val="115000"/>
                        </a:lnSpc>
                        <a:spcBef>
                          <a:spcPts val="0"/>
                        </a:spcBef>
                        <a:buNone/>
                      </a:pPr>
                      <a:r>
                        <a:rPr lang="en-US" sz="1000" b="1" dirty="0"/>
                        <a:t>2.2 ROI a week goals</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r>
              <a:tr h="314650">
                <a:tc>
                  <a:txBody>
                    <a:bodyPr/>
                    <a:lstStyle/>
                    <a:p>
                      <a:pPr lvl="0" algn="ctr" rtl="0">
                        <a:lnSpc>
                          <a:spcPct val="115000"/>
                        </a:lnSpc>
                        <a:spcBef>
                          <a:spcPts val="0"/>
                        </a:spcBef>
                        <a:buNone/>
                      </a:pPr>
                      <a:r>
                        <a:rPr lang="en-US" sz="1000" b="1" dirty="0"/>
                        <a:t>9/19/2014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32</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33</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r>
              <a:tr h="314650">
                <a:tc>
                  <a:txBody>
                    <a:bodyPr/>
                    <a:lstStyle/>
                    <a:p>
                      <a:pPr lvl="0" algn="ctr" rtl="0">
                        <a:lnSpc>
                          <a:spcPct val="115000"/>
                        </a:lnSpc>
                        <a:spcBef>
                          <a:spcPts val="0"/>
                        </a:spcBef>
                        <a:buNone/>
                      </a:pPr>
                      <a:r>
                        <a:rPr lang="en-US" sz="1000" b="1" dirty="0"/>
                        <a:t>9/26/2014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31</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dirty="0"/>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35</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r>
              <a:tr h="314650">
                <a:tc>
                  <a:txBody>
                    <a:bodyPr/>
                    <a:lstStyle/>
                    <a:p>
                      <a:pPr lvl="0" algn="ctr" rtl="0">
                        <a:lnSpc>
                          <a:spcPct val="115000"/>
                        </a:lnSpc>
                        <a:spcBef>
                          <a:spcPts val="0"/>
                        </a:spcBef>
                        <a:buNone/>
                      </a:pPr>
                      <a:r>
                        <a:rPr lang="en-US" sz="1000" b="1" dirty="0"/>
                        <a:t>10/3/2014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33</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37</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r>
              <a:tr h="635750">
                <a:tc>
                  <a:txBody>
                    <a:bodyPr/>
                    <a:lstStyle/>
                    <a:p>
                      <a:pPr lvl="0" algn="ctr" rtl="0">
                        <a:lnSpc>
                          <a:spcPct val="115000"/>
                        </a:lnSpc>
                        <a:spcBef>
                          <a:spcPts val="0"/>
                        </a:spcBef>
                        <a:buNone/>
                      </a:pPr>
                      <a:r>
                        <a:rPr lang="en-US" sz="1000" b="1" dirty="0"/>
                        <a:t>10/10/2014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lnSpc>
                          <a:spcPct val="115000"/>
                        </a:lnSpc>
                        <a:spcBef>
                          <a:spcPts val="0"/>
                        </a:spcBef>
                        <a:buNone/>
                      </a:pPr>
                      <a:r>
                        <a:rPr lang="en-US" sz="1000" b="1" dirty="0"/>
                        <a:t>Intervention intensified in frequency</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39</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r>
              <a:tr h="314650">
                <a:tc>
                  <a:txBody>
                    <a:bodyPr/>
                    <a:lstStyle/>
                    <a:p>
                      <a:pPr lvl="0" algn="ctr" rtl="0">
                        <a:lnSpc>
                          <a:spcPct val="115000"/>
                        </a:lnSpc>
                        <a:spcBef>
                          <a:spcPts val="0"/>
                        </a:spcBef>
                        <a:buNone/>
                      </a:pPr>
                      <a:r>
                        <a:rPr lang="en-US" sz="1000" b="1" dirty="0"/>
                        <a:t>10/17/2014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40</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r>
              <a:tr h="314650">
                <a:tc>
                  <a:txBody>
                    <a:bodyPr/>
                    <a:lstStyle/>
                    <a:p>
                      <a:pPr lvl="0" algn="ctr" rtl="0">
                        <a:lnSpc>
                          <a:spcPct val="115000"/>
                        </a:lnSpc>
                        <a:spcBef>
                          <a:spcPts val="0"/>
                        </a:spcBef>
                        <a:buNone/>
                      </a:pPr>
                      <a:r>
                        <a:rPr lang="en-US" sz="1000" b="1" dirty="0"/>
                        <a:t>10/24/2014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42</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r>
              <a:tr h="314650">
                <a:tc>
                  <a:txBody>
                    <a:bodyPr/>
                    <a:lstStyle/>
                    <a:p>
                      <a:pPr lvl="0" algn="ctr" rtl="0">
                        <a:lnSpc>
                          <a:spcPct val="115000"/>
                        </a:lnSpc>
                        <a:spcBef>
                          <a:spcPts val="0"/>
                        </a:spcBef>
                        <a:buNone/>
                      </a:pPr>
                      <a:r>
                        <a:rPr lang="en-US" sz="1000" b="1" dirty="0"/>
                        <a:t>10/31/2014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algn="ctr" rtl="0">
                        <a:lnSpc>
                          <a:spcPct val="115000"/>
                        </a:lnSpc>
                        <a:spcBef>
                          <a:spcPts val="0"/>
                        </a:spcBef>
                        <a:buNone/>
                      </a:pPr>
                      <a:r>
                        <a:rPr lang="en-US" sz="1000" b="1" dirty="0"/>
                        <a:t>44</a:t>
                      </a:r>
                    </a:p>
                  </a:txBody>
                  <a:tcPr marL="45720" marR="4572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c>
                  <a:txBody>
                    <a:bodyPr/>
                    <a:lstStyle/>
                    <a:p>
                      <a:pPr lvl="0" rtl="0">
                        <a:spcBef>
                          <a:spcPts val="0"/>
                        </a:spcBef>
                        <a:buNone/>
                      </a:pPr>
                      <a:endParaRPr sz="1000" b="1" dirty="0"/>
                    </a:p>
                  </a:txBody>
                  <a:tcPr marL="45720" marR="45720" anchor="b">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solidFill>
                      <a:schemeClr val="bg1"/>
                    </a:solidFill>
                  </a:tcPr>
                </a:tc>
              </a:tr>
            </a:tbl>
          </a:graphicData>
        </a:graphic>
      </p:graphicFrame>
      <p:pic>
        <p:nvPicPr>
          <p:cNvPr id="652" name="Shape 652"/>
          <p:cNvPicPr preferRelativeResize="0">
            <a:picLocks noChangeAspect="1"/>
          </p:cNvPicPr>
          <p:nvPr/>
        </p:nvPicPr>
        <p:blipFill rotWithShape="1">
          <a:blip r:embed="rId3">
            <a:alphaModFix/>
          </a:blip>
          <a:srcRect l="7268" t="37999" r="44433" b="18537"/>
          <a:stretch/>
        </p:blipFill>
        <p:spPr>
          <a:xfrm>
            <a:off x="678724" y="2365939"/>
            <a:ext cx="4530201" cy="2629268"/>
          </a:xfrm>
          <a:prstGeom prst="rect">
            <a:avLst/>
          </a:prstGeom>
          <a:noFill/>
          <a:ln>
            <a:noFill/>
          </a:ln>
        </p:spPr>
      </p:pic>
      <p:sp>
        <p:nvSpPr>
          <p:cNvPr id="6"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42</a:t>
            </a:fld>
            <a:endParaRPr lang="en-US" dirty="0"/>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idx="1"/>
          </p:nvPr>
        </p:nvSpPr>
        <p:spPr/>
        <p:txBody>
          <a:bodyPr/>
          <a:lstStyle/>
          <a:p>
            <a:pPr marL="0" lvl="0" indent="0">
              <a:buNone/>
            </a:pPr>
            <a:r>
              <a:rPr lang="en-US" dirty="0" smtClean="0">
                <a:sym typeface="Arial"/>
              </a:rPr>
              <a:t>Provide parents and staff with</a:t>
            </a:r>
          </a:p>
          <a:p>
            <a:pPr lvl="0"/>
            <a:r>
              <a:rPr lang="en-US" dirty="0" smtClean="0">
                <a:sym typeface="Arial"/>
              </a:rPr>
              <a:t>Overview of DBI process</a:t>
            </a:r>
          </a:p>
          <a:p>
            <a:pPr lvl="0"/>
            <a:r>
              <a:rPr lang="en-US" dirty="0" smtClean="0">
                <a:sym typeface="Arial"/>
              </a:rPr>
              <a:t>Updates on student’s progress</a:t>
            </a:r>
          </a:p>
          <a:p>
            <a:pPr lvl="0"/>
            <a:r>
              <a:rPr lang="en-US" dirty="0" smtClean="0">
                <a:sym typeface="Arial"/>
              </a:rPr>
              <a:t>Involvement in decision making</a:t>
            </a:r>
          </a:p>
          <a:p>
            <a:pPr lvl="0"/>
            <a:endParaRPr lang="en-US" dirty="0">
              <a:sym typeface="Arial"/>
            </a:endParaRPr>
          </a:p>
        </p:txBody>
      </p:sp>
      <p:sp>
        <p:nvSpPr>
          <p:cNvPr id="658" name="Shape 658"/>
          <p:cNvSpPr txBox="1">
            <a:spLocks noGrp="1"/>
          </p:cNvSpPr>
          <p:nvPr>
            <p:ph type="title"/>
          </p:nvPr>
        </p:nvSpPr>
        <p:spPr/>
        <p:txBody>
          <a:bodyPr/>
          <a:lstStyle/>
          <a:p>
            <a:pPr lvl="0"/>
            <a:r>
              <a:rPr lang="en-US" dirty="0" smtClean="0">
                <a:sym typeface="Arial Narrow"/>
              </a:rPr>
              <a:t>Communicating Student Plans</a:t>
            </a:r>
            <a:endParaRPr lang="en-US" dirty="0">
              <a:sym typeface="Arial Narrow"/>
            </a:endParaRPr>
          </a:p>
        </p:txBody>
      </p:sp>
      <p:sp>
        <p:nvSpPr>
          <p:cNvPr id="659" name="Shape 659"/>
          <p:cNvSpPr txBox="1">
            <a:spLocks noGrp="1"/>
          </p:cNvSpPr>
          <p:nvPr>
            <p:ph type="sldNum" sz="quarter" idx="10"/>
          </p:nvPr>
        </p:nvSpPr>
        <p:spPr/>
        <p:txBody>
          <a:bodyPr/>
          <a:lstStyle/>
          <a:p>
            <a:pPr lvl="0"/>
            <a:r>
              <a:rPr lang="en-US" dirty="0" smtClean="0"/>
              <a:t> </a:t>
            </a:r>
            <a:endParaRPr lang="en-US" dirty="0"/>
          </a:p>
        </p:txBody>
      </p:sp>
      <p:sp>
        <p:nvSpPr>
          <p:cNvPr id="8"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43</a:t>
            </a:fld>
            <a:endParaRPr lang="en-US" dirty="0"/>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756011" y="185439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p:cNvSpPr/>
          <p:nvPr/>
        </p:nvSpPr>
        <p:spPr>
          <a:xfrm>
            <a:off x="4596452" y="1940256"/>
            <a:ext cx="381000" cy="3962400"/>
          </a:xfrm>
          <a:prstGeom prst="triangle">
            <a:avLst/>
          </a:prstGeom>
          <a:solidFill>
            <a:schemeClr val="tx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Box 7"/>
          <p:cNvSpPr txBox="1">
            <a:spLocks noChangeArrowheads="1"/>
          </p:cNvSpPr>
          <p:nvPr/>
        </p:nvSpPr>
        <p:spPr bwMode="auto">
          <a:xfrm>
            <a:off x="688292" y="4628064"/>
            <a:ext cx="2374900" cy="646331"/>
          </a:xfrm>
          <a:prstGeom prst="rect">
            <a:avLst/>
          </a:prstGeom>
          <a:solidFill>
            <a:schemeClr val="bg1"/>
          </a:solidFill>
          <a:ln w="9525">
            <a:solidFill>
              <a:srgbClr val="000000"/>
            </a:solidFill>
            <a:miter lim="800000"/>
            <a:headEnd/>
            <a:tailEnd/>
          </a:ln>
        </p:spPr>
        <p:txBody>
          <a:bodyPr wrap="square">
            <a:spAutoFit/>
          </a:bodyPr>
          <a:lstStyle/>
          <a:p>
            <a:pPr algn="ctr"/>
            <a:r>
              <a:rPr lang="en-US" sz="1800" b="1" dirty="0" smtClean="0">
                <a:solidFill>
                  <a:srgbClr val="000000"/>
                </a:solidFill>
                <a:latin typeface="+mn-lt"/>
              </a:rPr>
              <a:t>Universal Level of Prevention</a:t>
            </a:r>
            <a:endParaRPr lang="en-US" sz="1800" b="1" dirty="0">
              <a:solidFill>
                <a:srgbClr val="000000"/>
              </a:solidFill>
              <a:latin typeface="+mn-lt"/>
            </a:endParaRPr>
          </a:p>
        </p:txBody>
      </p:sp>
      <p:sp>
        <p:nvSpPr>
          <p:cNvPr id="9" name="Text Box 11"/>
          <p:cNvSpPr txBox="1">
            <a:spLocks noChangeArrowheads="1"/>
          </p:cNvSpPr>
          <p:nvPr/>
        </p:nvSpPr>
        <p:spPr bwMode="auto">
          <a:xfrm>
            <a:off x="5436499" y="2016723"/>
            <a:ext cx="2274486" cy="646331"/>
          </a:xfrm>
          <a:prstGeom prst="rect">
            <a:avLst/>
          </a:prstGeom>
          <a:solidFill>
            <a:schemeClr val="bg1"/>
          </a:solidFill>
          <a:ln w="9525">
            <a:solidFill>
              <a:srgbClr val="000000"/>
            </a:solidFill>
            <a:miter lim="800000"/>
            <a:headEnd/>
            <a:tailEnd/>
          </a:ln>
        </p:spPr>
        <p:txBody>
          <a:bodyPr wrap="square" lIns="45720" rIns="45720">
            <a:spAutoFit/>
          </a:bodyPr>
          <a:lstStyle/>
          <a:p>
            <a:pPr algn="ctr"/>
            <a:r>
              <a:rPr lang="en-US" sz="1800" b="1" dirty="0" smtClean="0">
                <a:solidFill>
                  <a:srgbClr val="000000"/>
                </a:solidFill>
                <a:latin typeface="+mn-lt"/>
              </a:rPr>
              <a:t>Intensive Level of Prevention</a:t>
            </a:r>
            <a:endParaRPr lang="en-US" sz="1800" b="1" dirty="0">
              <a:solidFill>
                <a:srgbClr val="000000"/>
              </a:solidFill>
              <a:latin typeface="+mn-lt"/>
            </a:endParaRPr>
          </a:p>
        </p:txBody>
      </p:sp>
      <p:sp>
        <p:nvSpPr>
          <p:cNvPr id="10" name="Text Box 10"/>
          <p:cNvSpPr txBox="1">
            <a:spLocks noChangeArrowheads="1"/>
          </p:cNvSpPr>
          <p:nvPr/>
        </p:nvSpPr>
        <p:spPr bwMode="auto">
          <a:xfrm>
            <a:off x="6019800" y="3412865"/>
            <a:ext cx="2667000" cy="646331"/>
          </a:xfrm>
          <a:prstGeom prst="rect">
            <a:avLst/>
          </a:prstGeom>
          <a:solidFill>
            <a:schemeClr val="bg1"/>
          </a:solidFill>
          <a:ln w="9525">
            <a:solidFill>
              <a:srgbClr val="000000"/>
            </a:solidFill>
            <a:miter lim="800000"/>
            <a:headEnd/>
            <a:tailEnd/>
          </a:ln>
        </p:spPr>
        <p:txBody>
          <a:bodyPr wrap="square">
            <a:spAutoFit/>
          </a:bodyPr>
          <a:lstStyle/>
          <a:p>
            <a:pPr algn="ctr"/>
            <a:r>
              <a:rPr lang="en-US" sz="1800" b="1" dirty="0" smtClean="0">
                <a:solidFill>
                  <a:srgbClr val="000000"/>
                </a:solidFill>
                <a:latin typeface="+mn-lt"/>
              </a:rPr>
              <a:t>Targeted Level of Prevention</a:t>
            </a:r>
          </a:p>
        </p:txBody>
      </p:sp>
      <p:cxnSp>
        <p:nvCxnSpPr>
          <p:cNvPr id="13" name="Straight Arrow Connector 12"/>
          <p:cNvCxnSpPr/>
          <p:nvPr/>
        </p:nvCxnSpPr>
        <p:spPr>
          <a:xfrm>
            <a:off x="2854847" y="2678920"/>
            <a:ext cx="947132" cy="7339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smtClean="0"/>
              <a:t>Students With Disabilities</a:t>
            </a:r>
            <a:endParaRPr lang="en-US" dirty="0"/>
          </a:p>
        </p:txBody>
      </p:sp>
      <p:sp>
        <p:nvSpPr>
          <p:cNvPr id="7" name="Text Box 7"/>
          <p:cNvSpPr txBox="1">
            <a:spLocks noChangeArrowheads="1"/>
          </p:cNvSpPr>
          <p:nvPr/>
        </p:nvSpPr>
        <p:spPr bwMode="auto">
          <a:xfrm>
            <a:off x="688292" y="2151264"/>
            <a:ext cx="2374900" cy="1754326"/>
          </a:xfrm>
          <a:prstGeom prst="rect">
            <a:avLst/>
          </a:prstGeom>
          <a:solidFill>
            <a:schemeClr val="bg1"/>
          </a:solidFill>
          <a:ln w="9525">
            <a:solidFill>
              <a:srgbClr val="000000"/>
            </a:solidFill>
            <a:miter lim="800000"/>
            <a:headEnd/>
            <a:tailEnd/>
          </a:ln>
        </p:spPr>
        <p:txBody>
          <a:bodyPr>
            <a:spAutoFit/>
          </a:bodyPr>
          <a:lstStyle/>
          <a:p>
            <a:pPr algn="ctr"/>
            <a:r>
              <a:rPr lang="en-US" sz="1800" b="1" dirty="0" smtClean="0">
                <a:solidFill>
                  <a:srgbClr val="000000"/>
                </a:solidFill>
                <a:latin typeface="+mn-lt"/>
              </a:rPr>
              <a:t>Students With Disabilities </a:t>
            </a:r>
            <a:r>
              <a:rPr lang="en-US" sz="1800" dirty="0" smtClean="0">
                <a:solidFill>
                  <a:srgbClr val="000000"/>
                </a:solidFill>
                <a:latin typeface="+mn-lt"/>
              </a:rPr>
              <a:t> </a:t>
            </a:r>
          </a:p>
          <a:p>
            <a:pPr algn="ctr"/>
            <a:r>
              <a:rPr lang="en-US" sz="1800" dirty="0" smtClean="0">
                <a:solidFill>
                  <a:srgbClr val="000000"/>
                </a:solidFill>
              </a:rPr>
              <a:t>Receive services at all levels, depending on need including intensive intervention</a:t>
            </a:r>
            <a:endParaRPr lang="en-US" sz="1800" dirty="0">
              <a:solidFill>
                <a:srgbClr val="000000"/>
              </a:solidFill>
              <a:latin typeface="+mn-lt"/>
            </a:endParaRPr>
          </a:p>
        </p:txBody>
      </p:sp>
      <p:sp>
        <p:nvSpPr>
          <p:cNvPr id="12"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44</a:t>
            </a:fld>
            <a:endParaRPr lang="en-US" dirty="0"/>
          </a:p>
        </p:txBody>
      </p:sp>
    </p:spTree>
    <p:extLst>
      <p:ext uri="{BB962C8B-B14F-4D97-AF65-F5344CB8AC3E}">
        <p14:creationId xmlns:p14="http://schemas.microsoft.com/office/powerpoint/2010/main" val="39068284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idx="1"/>
          </p:nvPr>
        </p:nvSpPr>
        <p:spPr/>
        <p:txBody>
          <a:bodyPr/>
          <a:lstStyle/>
          <a:p>
            <a:pPr marL="0" lvl="0" indent="0">
              <a:buNone/>
            </a:pPr>
            <a:r>
              <a:rPr lang="en-US" b="1" i="1" dirty="0" smtClean="0">
                <a:sym typeface="Arial"/>
              </a:rPr>
              <a:t>All other aspects of DBI infrastructure hinge on professional development.</a:t>
            </a:r>
          </a:p>
          <a:p>
            <a:pPr lvl="0"/>
            <a:endParaRPr lang="en-US" dirty="0" smtClean="0">
              <a:sym typeface="Arial"/>
            </a:endParaRPr>
          </a:p>
          <a:p>
            <a:pPr marL="0" lvl="0" indent="0">
              <a:buNone/>
            </a:pPr>
            <a:r>
              <a:rPr lang="en-US" dirty="0" smtClean="0">
                <a:sym typeface="Arial"/>
              </a:rPr>
              <a:t>Professional development:</a:t>
            </a:r>
          </a:p>
          <a:p>
            <a:r>
              <a:rPr lang="en-US" dirty="0" smtClean="0">
                <a:sym typeface="Arial"/>
              </a:rPr>
              <a:t>Builds staff knowledge</a:t>
            </a:r>
          </a:p>
          <a:p>
            <a:r>
              <a:rPr lang="en-US" dirty="0" smtClean="0">
                <a:sym typeface="Arial"/>
              </a:rPr>
              <a:t>Provides continuous support for implementation</a:t>
            </a:r>
          </a:p>
          <a:p>
            <a:pPr lvl="0"/>
            <a:endParaRPr lang="en-US" dirty="0">
              <a:sym typeface="Arial"/>
            </a:endParaRPr>
          </a:p>
        </p:txBody>
      </p:sp>
      <p:sp>
        <p:nvSpPr>
          <p:cNvPr id="678" name="Shape 678"/>
          <p:cNvSpPr txBox="1">
            <a:spLocks noGrp="1"/>
          </p:cNvSpPr>
          <p:nvPr>
            <p:ph type="title"/>
          </p:nvPr>
        </p:nvSpPr>
        <p:spPr/>
        <p:txBody>
          <a:bodyPr/>
          <a:lstStyle/>
          <a:p>
            <a:pPr lvl="0"/>
            <a:r>
              <a:rPr lang="en-US" dirty="0" smtClean="0">
                <a:sym typeface="Arial Narrow"/>
              </a:rPr>
              <a:t>Professional Development</a:t>
            </a:r>
            <a:endParaRPr lang="en-US" dirty="0">
              <a:sym typeface="Arial Narrow"/>
            </a:endParaRPr>
          </a:p>
        </p:txBody>
      </p:sp>
      <p:sp>
        <p:nvSpPr>
          <p:cNvPr id="679" name="Shape 679"/>
          <p:cNvSpPr txBox="1">
            <a:spLocks noGrp="1"/>
          </p:cNvSpPr>
          <p:nvPr>
            <p:ph type="sldNum" sz="quarter" idx="10"/>
          </p:nvPr>
        </p:nvSpPr>
        <p:spPr/>
        <p:txBody>
          <a:bodyPr/>
          <a:lstStyle/>
          <a:p>
            <a:pPr lvl="0"/>
            <a:r>
              <a:rPr lang="en-US" dirty="0" smtClean="0"/>
              <a:t> </a:t>
            </a:r>
            <a:endParaRPr lang="en-US" dirty="0"/>
          </a:p>
        </p:txBody>
      </p:sp>
      <p:sp>
        <p:nvSpPr>
          <p:cNvPr id="8"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45</a:t>
            </a:fld>
            <a:endParaRPr lang="en-US" dirty="0"/>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idx="1"/>
          </p:nvPr>
        </p:nvSpPr>
        <p:spPr/>
        <p:txBody>
          <a:bodyPr/>
          <a:lstStyle/>
          <a:p>
            <a:pPr lvl="0"/>
            <a:r>
              <a:rPr lang="en-US" dirty="0" smtClean="0">
                <a:sym typeface="Arial"/>
              </a:rPr>
              <a:t>Staff commitment</a:t>
            </a:r>
          </a:p>
          <a:p>
            <a:pPr lvl="0"/>
            <a:r>
              <a:rPr lang="en-US" dirty="0" smtClean="0">
                <a:sym typeface="Arial"/>
              </a:rPr>
              <a:t>Student meetings and plans</a:t>
            </a:r>
          </a:p>
          <a:p>
            <a:pPr lvl="0"/>
            <a:r>
              <a:rPr lang="en-US" dirty="0" smtClean="0">
                <a:sym typeface="Arial"/>
              </a:rPr>
              <a:t>Progress-monitoring data for intensive intervention</a:t>
            </a:r>
          </a:p>
          <a:p>
            <a:pPr lvl="0"/>
            <a:r>
              <a:rPr lang="en-US" dirty="0" smtClean="0">
                <a:sym typeface="Arial"/>
              </a:rPr>
              <a:t>All students with intensive needs have access to intensive intervention (including students with disabilities)</a:t>
            </a:r>
            <a:endParaRPr lang="en-US" dirty="0">
              <a:sym typeface="Arial"/>
            </a:endParaRPr>
          </a:p>
        </p:txBody>
      </p:sp>
      <p:sp>
        <p:nvSpPr>
          <p:cNvPr id="703" name="Shape 703"/>
          <p:cNvSpPr txBox="1">
            <a:spLocks noGrp="1"/>
          </p:cNvSpPr>
          <p:nvPr>
            <p:ph type="title"/>
          </p:nvPr>
        </p:nvSpPr>
        <p:spPr/>
        <p:txBody>
          <a:bodyPr/>
          <a:lstStyle/>
          <a:p>
            <a:pPr lvl="0"/>
            <a:r>
              <a:rPr lang="en-US" dirty="0" smtClean="0">
                <a:sym typeface="Arial Narrow"/>
              </a:rPr>
              <a:t>Refresher: Critical Features of </a:t>
            </a:r>
            <a:br>
              <a:rPr lang="en-US" dirty="0" smtClean="0">
                <a:sym typeface="Arial Narrow"/>
              </a:rPr>
            </a:br>
            <a:r>
              <a:rPr lang="en-US" dirty="0" smtClean="0">
                <a:sym typeface="Arial Narrow"/>
              </a:rPr>
              <a:t>DBI Implementation</a:t>
            </a:r>
            <a:endParaRPr lang="en-US" dirty="0">
              <a:sym typeface="Arial Narrow"/>
            </a:endParaRPr>
          </a:p>
        </p:txBody>
      </p:sp>
      <p:sp>
        <p:nvSpPr>
          <p:cNvPr id="704" name="Shape 704"/>
          <p:cNvSpPr txBox="1">
            <a:spLocks noGrp="1"/>
          </p:cNvSpPr>
          <p:nvPr>
            <p:ph type="sldNum" sz="quarter" idx="10"/>
          </p:nvPr>
        </p:nvSpPr>
        <p:spPr/>
        <p:txBody>
          <a:bodyPr/>
          <a:lstStyle/>
          <a:p>
            <a:pPr lvl="0"/>
            <a:r>
              <a:rPr lang="en-US" dirty="0" smtClean="0"/>
              <a:t> </a:t>
            </a:r>
            <a:endParaRPr lang="en-US" dirty="0"/>
          </a:p>
        </p:txBody>
      </p:sp>
      <p:sp>
        <p:nvSpPr>
          <p:cNvPr id="8"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46</a:t>
            </a:fld>
            <a:endParaRPr lang="en-US" dirty="0"/>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ym typeface="Arial Narrow"/>
              </a:rPr>
              <a:t>Questions</a:t>
            </a:r>
            <a:endParaRPr lang="en-US" dirty="0"/>
          </a:p>
        </p:txBody>
      </p:sp>
      <p:pic>
        <p:nvPicPr>
          <p:cNvPr id="2051" name="Picture 3" descr="C:\Users\ampeterson\AppData\Local\Microsoft\Windows\Temporary Internet Files\Content.IE5\XXT70GVH\MC90007862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1" y="1897426"/>
            <a:ext cx="1827047" cy="393049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47</a:t>
            </a:fld>
            <a:endParaRPr lang="en-US" dirty="0"/>
          </a:p>
        </p:txBody>
      </p:sp>
    </p:spTree>
    <p:extLst>
      <p:ext uri="{BB962C8B-B14F-4D97-AF65-F5344CB8AC3E}">
        <p14:creationId xmlns:p14="http://schemas.microsoft.com/office/powerpoint/2010/main" val="11804525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7" y="2055813"/>
            <a:ext cx="4463207" cy="3852006"/>
          </a:xfrm>
        </p:spPr>
        <p:txBody>
          <a:bodyPr/>
          <a:lstStyle/>
          <a:p>
            <a:r>
              <a:rPr lang="en-US" dirty="0" smtClean="0"/>
              <a:t>Sign up on our website to receive our newsletter and announcements.</a:t>
            </a:r>
          </a:p>
          <a:p>
            <a:r>
              <a:rPr lang="en-US" dirty="0" smtClean="0"/>
              <a:t>Follow us on YouTube and Twitter:</a:t>
            </a:r>
          </a:p>
          <a:p>
            <a:pPr lvl="1"/>
            <a:r>
              <a:rPr lang="en-US" dirty="0" smtClean="0"/>
              <a:t>YouTube Channel: </a:t>
            </a:r>
            <a:r>
              <a:rPr lang="en-US" dirty="0" smtClean="0">
                <a:hlinkClick r:id="rId2"/>
              </a:rPr>
              <a:t>National Center on Intensive Intervention</a:t>
            </a:r>
            <a:endParaRPr lang="en-US" dirty="0" smtClean="0"/>
          </a:p>
          <a:p>
            <a:pPr lvl="1"/>
            <a:r>
              <a:rPr lang="en-US" dirty="0" smtClean="0"/>
              <a:t>Twitter handle: </a:t>
            </a:r>
            <a:r>
              <a:rPr lang="en-US" dirty="0" smtClean="0">
                <a:hlinkClick r:id="rId3"/>
              </a:rPr>
              <a:t>@</a:t>
            </a:r>
            <a:r>
              <a:rPr lang="en-US" dirty="0" err="1" smtClean="0">
                <a:hlinkClick r:id="rId3"/>
              </a:rPr>
              <a:t>TheNCII</a:t>
            </a:r>
            <a:endParaRPr lang="en-US" dirty="0" smtClean="0"/>
          </a:p>
        </p:txBody>
      </p:sp>
      <p:sp>
        <p:nvSpPr>
          <p:cNvPr id="3" name="Title 2"/>
          <p:cNvSpPr>
            <a:spLocks noGrp="1"/>
          </p:cNvSpPr>
          <p:nvPr>
            <p:ph type="title"/>
          </p:nvPr>
        </p:nvSpPr>
        <p:spPr/>
        <p:txBody>
          <a:bodyPr/>
          <a:lstStyle/>
          <a:p>
            <a:r>
              <a:rPr lang="en-US" dirty="0" smtClean="0"/>
              <a:t>Connect to NCII</a:t>
            </a:r>
            <a:endParaRPr lang="en-US" dirty="0"/>
          </a:p>
        </p:txBody>
      </p:sp>
      <p:sp>
        <p:nvSpPr>
          <p:cNvPr id="7"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48</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442" y="1971674"/>
            <a:ext cx="4013558"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232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idx="1"/>
          </p:nvPr>
        </p:nvSpPr>
        <p:spPr>
          <a:prstGeom prst="rect">
            <a:avLst/>
          </a:prstGeom>
          <a:noFill/>
          <a:ln>
            <a:noFill/>
          </a:ln>
        </p:spPr>
        <p:txBody>
          <a:bodyPr lIns="0" tIns="0" rIns="0" bIns="0" anchor="t" anchorCtr="0">
            <a:noAutofit/>
          </a:bodyPr>
          <a:lstStyle/>
          <a:p>
            <a:pPr marL="0" marR="0" lvl="0" indent="0" algn="l" rtl="0">
              <a:spcBef>
                <a:spcPts val="0"/>
              </a:spcBef>
              <a:spcAft>
                <a:spcPts val="0"/>
              </a:spcAft>
              <a:buClr>
                <a:srgbClr val="A5A5A5"/>
              </a:buClr>
              <a:buSzPct val="25000"/>
              <a:buFont typeface="Noto Symbol"/>
              <a:buNone/>
            </a:pPr>
            <a:r>
              <a:rPr lang="en-US" sz="2800" b="1" i="0" u="none" strike="noStrike" cap="none" baseline="0" dirty="0" smtClean="0">
                <a:solidFill>
                  <a:srgbClr val="3A5878"/>
                </a:solidFill>
                <a:latin typeface="Arial"/>
                <a:ea typeface="Arial"/>
                <a:cs typeface="Arial"/>
                <a:sym typeface="Arial"/>
              </a:rPr>
              <a:t>Intensive intervention</a:t>
            </a:r>
            <a:r>
              <a:rPr lang="en-US" sz="2800" b="0" i="0" u="none" strike="noStrike" cap="none" baseline="0" dirty="0" smtClean="0">
                <a:solidFill>
                  <a:srgbClr val="3A5878"/>
                </a:solidFill>
                <a:latin typeface="Arial"/>
                <a:ea typeface="Arial"/>
                <a:cs typeface="Arial"/>
                <a:sym typeface="Arial"/>
              </a:rPr>
              <a:t> addresses </a:t>
            </a:r>
            <a:r>
              <a:rPr lang="en-US" sz="2800" b="0" i="1" u="none" strike="noStrike" cap="none" baseline="0" dirty="0" smtClean="0">
                <a:solidFill>
                  <a:srgbClr val="3A5878"/>
                </a:solidFill>
                <a:latin typeface="Arial"/>
                <a:ea typeface="Arial"/>
                <a:cs typeface="Arial"/>
                <a:sym typeface="Arial"/>
              </a:rPr>
              <a:t>severe and persistent </a:t>
            </a:r>
            <a:r>
              <a:rPr lang="en-US" sz="2800" b="0" i="0" u="none" strike="noStrike" cap="none" baseline="0" dirty="0" smtClean="0">
                <a:solidFill>
                  <a:srgbClr val="3A5878"/>
                </a:solidFill>
                <a:latin typeface="Arial"/>
                <a:ea typeface="Arial"/>
                <a:cs typeface="Arial"/>
                <a:sym typeface="Arial"/>
              </a:rPr>
              <a:t>learning or behavior difficulties. Intensive intervention should be: </a:t>
            </a: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smtClean="0">
                <a:solidFill>
                  <a:srgbClr val="3A5878"/>
                </a:solidFill>
                <a:latin typeface="Arial"/>
                <a:ea typeface="Arial"/>
                <a:cs typeface="Arial"/>
                <a:sym typeface="Arial"/>
              </a:rPr>
              <a:t>Driven by data </a:t>
            </a: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smtClean="0">
                <a:solidFill>
                  <a:srgbClr val="3A5878"/>
                </a:solidFill>
                <a:latin typeface="Arial"/>
                <a:ea typeface="Arial"/>
                <a:cs typeface="Arial"/>
                <a:sym typeface="Arial"/>
              </a:rPr>
              <a:t>Characterized by increased intensity (e.g., smaller group, expanded time) and individualization of academic instruction and/or behavioral supports</a:t>
            </a:r>
            <a:endParaRPr lang="en-US" sz="2400" b="0" i="0" u="none" strike="noStrike" cap="none" baseline="0" dirty="0">
              <a:solidFill>
                <a:srgbClr val="3A5878"/>
              </a:solidFill>
              <a:latin typeface="Arial"/>
              <a:ea typeface="Arial"/>
              <a:cs typeface="Arial"/>
              <a:sym typeface="Arial"/>
            </a:endParaRPr>
          </a:p>
        </p:txBody>
      </p:sp>
      <p:sp>
        <p:nvSpPr>
          <p:cNvPr id="337" name="Shape 337"/>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4800" b="0" i="0" u="none" strike="noStrike" cap="none" baseline="0" dirty="0" smtClean="0">
                <a:solidFill>
                  <a:srgbClr val="A5A5A5"/>
                </a:solidFill>
                <a:latin typeface="Arial Narrow"/>
                <a:ea typeface="Arial Narrow"/>
                <a:cs typeface="Arial Narrow"/>
                <a:sym typeface="Arial Narrow"/>
              </a:rPr>
              <a:t>What Is Intensive Intervention?</a:t>
            </a:r>
            <a:endParaRPr lang="en-US" sz="4800" b="0" i="0" u="none" strike="noStrike" cap="none" baseline="0" dirty="0">
              <a:solidFill>
                <a:srgbClr val="A5A5A5"/>
              </a:solidFill>
              <a:latin typeface="Arial Narrow"/>
              <a:ea typeface="Arial Narrow"/>
              <a:cs typeface="Arial Narrow"/>
              <a:sym typeface="Arial Narrow"/>
            </a:endParaRPr>
          </a:p>
        </p:txBody>
      </p:sp>
      <p:pic>
        <p:nvPicPr>
          <p:cNvPr id="339" name="Shape 339"/>
          <p:cNvPicPr preferRelativeResize="0"/>
          <p:nvPr/>
        </p:nvPicPr>
        <p:blipFill rotWithShape="1">
          <a:blip r:embed="rId3">
            <a:alphaModFix/>
          </a:blip>
          <a:srcRect/>
          <a:stretch/>
        </p:blipFill>
        <p:spPr>
          <a:xfrm>
            <a:off x="7534564" y="703262"/>
            <a:ext cx="1409700" cy="1055686"/>
          </a:xfrm>
          <a:prstGeom prst="rect">
            <a:avLst/>
          </a:prstGeom>
          <a:noFill/>
          <a:ln>
            <a:noFill/>
          </a:ln>
        </p:spPr>
      </p:pic>
      <p:sp>
        <p:nvSpPr>
          <p:cNvPr id="5" name="Slide Number Placeholder 4"/>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idx="1"/>
          </p:nvPr>
        </p:nvSpPr>
        <p:spPr>
          <a:prstGeom prst="rect">
            <a:avLst/>
          </a:prstGeom>
          <a:noFill/>
          <a:ln>
            <a:noFill/>
          </a:ln>
        </p:spPr>
        <p:txBody>
          <a:bodyPr lIns="0" tIns="0" rIns="0" bIns="0" anchor="t" anchorCtr="0">
            <a:noAutofit/>
          </a:bodyPr>
          <a:lstStyle/>
          <a:p>
            <a:pPr marL="463550" marR="0" lvl="0" indent="-463550" algn="l" rtl="0">
              <a:spcBef>
                <a:spcPts val="0"/>
              </a:spcBef>
              <a:spcAft>
                <a:spcPts val="0"/>
              </a:spcAft>
              <a:buClr>
                <a:srgbClr val="A5A5A5"/>
              </a:buClr>
              <a:buSzPct val="25000"/>
              <a:buFont typeface="Noto Symbol"/>
              <a:buNone/>
            </a:pPr>
            <a:r>
              <a:rPr lang="en-US" sz="1700" b="0" i="0" u="none" strike="noStrike" cap="none" baseline="0" dirty="0" smtClean="0">
                <a:solidFill>
                  <a:srgbClr val="3A5878"/>
                </a:solidFill>
                <a:latin typeface="Arial"/>
                <a:ea typeface="Arial"/>
                <a:cs typeface="Arial"/>
                <a:sym typeface="Arial"/>
              </a:rPr>
              <a:t>Aud, S., Hussar, W., Johnson, F., Kena, G., Roth, E., Manning, E., et al. (2012). </a:t>
            </a:r>
            <a:r>
              <a:rPr lang="en-US" sz="1700" b="0" i="1" u="none" strike="noStrike" cap="none" baseline="0" dirty="0" smtClean="0">
                <a:solidFill>
                  <a:srgbClr val="3A5878"/>
                </a:solidFill>
                <a:latin typeface="Arial"/>
                <a:ea typeface="Arial"/>
                <a:cs typeface="Arial"/>
                <a:sym typeface="Arial"/>
              </a:rPr>
              <a:t>The condition of education 2012 </a:t>
            </a:r>
            <a:r>
              <a:rPr lang="en-US" sz="1700" b="0" i="0" u="none" strike="noStrike" cap="none" baseline="0" dirty="0" smtClean="0">
                <a:solidFill>
                  <a:srgbClr val="3A5878"/>
                </a:solidFill>
                <a:latin typeface="Arial"/>
                <a:ea typeface="Arial"/>
                <a:cs typeface="Arial"/>
                <a:sym typeface="Arial"/>
              </a:rPr>
              <a:t>(NCES 2012-045). Washington, DC: U.S. Department of Education, Institute of Education Sciences, National Center for Education Statistics. Retrieved from </a:t>
            </a:r>
            <a:r>
              <a:rPr lang="en-US" sz="1700" b="0" i="0" u="sng" strike="noStrike" cap="none" baseline="0" dirty="0" smtClean="0">
                <a:solidFill>
                  <a:schemeClr val="hlink"/>
                </a:solidFill>
                <a:latin typeface="Arial"/>
                <a:ea typeface="Arial"/>
                <a:cs typeface="Arial"/>
                <a:sym typeface="Arial"/>
                <a:hlinkClick r:id="rId3"/>
              </a:rPr>
              <a:t>http://nces.ed.gov/pubs2012/2012045.pdf</a:t>
            </a:r>
          </a:p>
          <a:p>
            <a:pPr marL="463550" marR="0" lvl="0" indent="-463550" algn="l" rtl="0">
              <a:spcBef>
                <a:spcPts val="600"/>
              </a:spcBef>
              <a:spcAft>
                <a:spcPts val="0"/>
              </a:spcAft>
              <a:buClr>
                <a:srgbClr val="A5A5A5"/>
              </a:buClr>
              <a:buSzPct val="25000"/>
              <a:buFont typeface="Noto Symbol"/>
              <a:buNone/>
            </a:pPr>
            <a:r>
              <a:rPr lang="en-US" sz="1700" b="0" i="0" u="none" strike="noStrike" cap="none" baseline="0" dirty="0" smtClean="0">
                <a:solidFill>
                  <a:srgbClr val="3A5878"/>
                </a:solidFill>
                <a:latin typeface="Arial"/>
                <a:ea typeface="Arial"/>
                <a:cs typeface="Arial"/>
                <a:sym typeface="Arial"/>
              </a:rPr>
              <a:t>Deno, S. L., &amp; Mirkin, P. K. (1977). </a:t>
            </a:r>
            <a:r>
              <a:rPr lang="en-US" sz="1700" b="0" i="1" u="none" strike="noStrike" cap="none" baseline="0" dirty="0" smtClean="0">
                <a:solidFill>
                  <a:srgbClr val="3A5878"/>
                </a:solidFill>
                <a:latin typeface="Arial"/>
                <a:ea typeface="Arial"/>
                <a:cs typeface="Arial"/>
                <a:sym typeface="Arial"/>
              </a:rPr>
              <a:t>Data-based program modification: A manual.</a:t>
            </a:r>
            <a:r>
              <a:rPr lang="en-US" sz="1700" b="0" i="0" u="none" strike="noStrike" cap="none" baseline="0" dirty="0" smtClean="0">
                <a:solidFill>
                  <a:srgbClr val="3A5878"/>
                </a:solidFill>
                <a:latin typeface="Arial"/>
                <a:ea typeface="Arial"/>
                <a:cs typeface="Arial"/>
                <a:sym typeface="Arial"/>
              </a:rPr>
              <a:t> Minneapolis, MN: Leadership Training Institute for Special Education.</a:t>
            </a:r>
          </a:p>
          <a:p>
            <a:pPr marL="463550" marR="0" lvl="0" indent="-463550" algn="l" rtl="0">
              <a:spcBef>
                <a:spcPts val="600"/>
              </a:spcBef>
              <a:spcAft>
                <a:spcPts val="0"/>
              </a:spcAft>
              <a:buClr>
                <a:srgbClr val="A5A5A5"/>
              </a:buClr>
              <a:buSzPct val="25000"/>
              <a:buFont typeface="Noto Symbol"/>
              <a:buNone/>
            </a:pPr>
            <a:r>
              <a:rPr lang="en-US" sz="1700" b="0" i="0" u="none" strike="noStrike" cap="none" baseline="0" dirty="0" smtClean="0">
                <a:solidFill>
                  <a:srgbClr val="3A5878"/>
                </a:solidFill>
                <a:latin typeface="Arial"/>
                <a:ea typeface="Arial"/>
                <a:cs typeface="Arial"/>
                <a:sym typeface="Arial"/>
              </a:rPr>
              <a:t>Fuchs, L. S., Fuchs, D., &amp; Hamlett, C. L. (1989). Effects of instrumental use of curriculum-based measurement to enhance instructional programs. </a:t>
            </a:r>
            <a:r>
              <a:rPr lang="en-US" sz="1700" b="0" i="1" u="none" strike="noStrike" cap="none" baseline="0" dirty="0" smtClean="0">
                <a:solidFill>
                  <a:srgbClr val="3A5878"/>
                </a:solidFill>
                <a:latin typeface="Arial"/>
                <a:ea typeface="Arial"/>
                <a:cs typeface="Arial"/>
                <a:sym typeface="Arial"/>
              </a:rPr>
              <a:t>Remedial</a:t>
            </a:r>
            <a:r>
              <a:rPr lang="en-US" sz="1700" b="0" i="0" u="none" strike="noStrike" cap="none" baseline="0" dirty="0" smtClean="0">
                <a:solidFill>
                  <a:srgbClr val="3A5878"/>
                </a:solidFill>
                <a:latin typeface="Arial"/>
                <a:ea typeface="Arial"/>
                <a:cs typeface="Arial"/>
                <a:sym typeface="Arial"/>
              </a:rPr>
              <a:t> </a:t>
            </a:r>
            <a:r>
              <a:rPr lang="en-US" sz="1700" b="0" i="1" u="none" strike="noStrike" cap="none" baseline="0" dirty="0" smtClean="0">
                <a:solidFill>
                  <a:srgbClr val="3A5878"/>
                </a:solidFill>
                <a:latin typeface="Arial"/>
                <a:ea typeface="Arial"/>
                <a:cs typeface="Arial"/>
                <a:sym typeface="Arial"/>
              </a:rPr>
              <a:t>and Special Education, 10</a:t>
            </a:r>
            <a:r>
              <a:rPr lang="en-US" sz="1700" b="0" i="0" u="none" strike="noStrike" cap="none" baseline="0" dirty="0" smtClean="0">
                <a:solidFill>
                  <a:srgbClr val="3A5878"/>
                </a:solidFill>
                <a:latin typeface="Arial"/>
                <a:ea typeface="Arial"/>
                <a:cs typeface="Arial"/>
                <a:sym typeface="Arial"/>
              </a:rPr>
              <a:t>, 43</a:t>
            </a:r>
            <a:r>
              <a:rPr lang="en-US" sz="1700" b="0" i="0" u="none" strike="noStrike" cap="none" baseline="0" dirty="0" smtClean="0">
                <a:solidFill>
                  <a:srgbClr val="3A5878"/>
                </a:solidFill>
                <a:latin typeface="Calibri"/>
                <a:ea typeface="Calibri"/>
                <a:cs typeface="Calibri"/>
                <a:sym typeface="Calibri"/>
              </a:rPr>
              <a:t>–</a:t>
            </a:r>
            <a:r>
              <a:rPr lang="en-US" sz="1700" b="0" i="0" u="none" strike="noStrike" cap="none" baseline="0" dirty="0" smtClean="0">
                <a:solidFill>
                  <a:srgbClr val="3A5878"/>
                </a:solidFill>
                <a:latin typeface="Arial"/>
                <a:ea typeface="Arial"/>
                <a:cs typeface="Arial"/>
                <a:sym typeface="Arial"/>
              </a:rPr>
              <a:t>52.</a:t>
            </a:r>
          </a:p>
          <a:p>
            <a:pPr marL="463550" marR="0" lvl="0" indent="-463550" algn="l" rtl="0">
              <a:spcBef>
                <a:spcPts val="600"/>
              </a:spcBef>
              <a:spcAft>
                <a:spcPts val="0"/>
              </a:spcAft>
              <a:buClr>
                <a:srgbClr val="A5A5A5"/>
              </a:buClr>
              <a:buSzPct val="25000"/>
              <a:buFont typeface="Noto Symbol"/>
              <a:buNone/>
            </a:pPr>
            <a:r>
              <a:rPr lang="en-US" sz="1700" b="0" i="0" u="none" strike="noStrike" cap="none" baseline="0" dirty="0" smtClean="0">
                <a:solidFill>
                  <a:srgbClr val="3A5878"/>
                </a:solidFill>
                <a:latin typeface="Arial"/>
                <a:ea typeface="Arial"/>
                <a:cs typeface="Arial"/>
                <a:sym typeface="Arial"/>
              </a:rPr>
              <a:t>Fuchs, L. S., Fuchs, D., Powell, S. R., Seethaler, P. M., Cirino, P. T., &amp; Fletcher, J. M. (2008). Intensive intervention for students with mathematics disabilities: Seven principles of effective practice. </a:t>
            </a:r>
            <a:r>
              <a:rPr lang="en-US" sz="1700" b="0" i="1" u="none" strike="noStrike" cap="none" baseline="0" dirty="0" smtClean="0">
                <a:solidFill>
                  <a:srgbClr val="3A5878"/>
                </a:solidFill>
                <a:latin typeface="Arial"/>
                <a:ea typeface="Arial"/>
                <a:cs typeface="Arial"/>
                <a:sym typeface="Arial"/>
              </a:rPr>
              <a:t>Learning Disability Quarterly, 31, </a:t>
            </a:r>
            <a:r>
              <a:rPr lang="en-US" sz="1700" b="0" i="0" u="none" strike="noStrike" cap="none" baseline="0" dirty="0" smtClean="0">
                <a:solidFill>
                  <a:srgbClr val="3A5878"/>
                </a:solidFill>
                <a:latin typeface="Arial"/>
                <a:ea typeface="Arial"/>
                <a:cs typeface="Arial"/>
                <a:sym typeface="Arial"/>
              </a:rPr>
              <a:t>79–92. </a:t>
            </a:r>
          </a:p>
          <a:p>
            <a:pPr marL="231775" marR="0" lvl="0" indent="-231775" algn="l" rtl="0">
              <a:spcBef>
                <a:spcPts val="600"/>
              </a:spcBef>
              <a:spcAft>
                <a:spcPts val="0"/>
              </a:spcAft>
              <a:buClr>
                <a:srgbClr val="A5A5A5"/>
              </a:buClr>
              <a:buFont typeface="Noto Symbol"/>
              <a:buNone/>
            </a:pPr>
            <a:endParaRPr sz="1800" b="0" i="0" u="none" strike="noStrike" cap="none" baseline="0" dirty="0" smtClean="0">
              <a:solidFill>
                <a:srgbClr val="3A5878"/>
              </a:solidFill>
              <a:latin typeface="Arial"/>
              <a:ea typeface="Arial"/>
              <a:cs typeface="Arial"/>
              <a:sym typeface="Arial"/>
            </a:endParaRPr>
          </a:p>
          <a:p>
            <a:pPr marL="231775" marR="0" lvl="0" indent="-231775" algn="l" rtl="0">
              <a:spcBef>
                <a:spcPts val="0"/>
              </a:spcBef>
              <a:spcAft>
                <a:spcPts val="0"/>
              </a:spcAft>
              <a:buClr>
                <a:srgbClr val="A5A5A5"/>
              </a:buClr>
              <a:buSzPct val="25000"/>
              <a:buFont typeface="Noto Symbol"/>
              <a:buNone/>
            </a:pPr>
            <a:r>
              <a:rPr lang="en-US" sz="1400" b="0" i="0" u="none" strike="noStrike" cap="none" baseline="0" dirty="0" smtClean="0">
                <a:solidFill>
                  <a:srgbClr val="3A5878"/>
                </a:solidFill>
                <a:latin typeface="Arial"/>
                <a:ea typeface="Arial"/>
                <a:cs typeface="Arial"/>
                <a:sym typeface="Arial"/>
              </a:rPr>
              <a:t> </a:t>
            </a:r>
          </a:p>
          <a:p>
            <a:pPr marL="457200" marR="0" lvl="0" indent="-457200" algn="l" rtl="0">
              <a:spcBef>
                <a:spcPts val="600"/>
              </a:spcBef>
              <a:spcAft>
                <a:spcPts val="0"/>
              </a:spcAft>
              <a:buClr>
                <a:srgbClr val="A5A5A5"/>
              </a:buClr>
              <a:buFont typeface="Noto Symbol"/>
              <a:buNone/>
            </a:pPr>
            <a:endParaRPr sz="1000" b="0" i="0" u="none" strike="noStrike" cap="none" baseline="0" dirty="0">
              <a:solidFill>
                <a:srgbClr val="3A5878"/>
              </a:solidFill>
              <a:latin typeface="Arial"/>
              <a:ea typeface="Arial"/>
              <a:cs typeface="Arial"/>
              <a:sym typeface="Arial"/>
            </a:endParaRPr>
          </a:p>
        </p:txBody>
      </p:sp>
      <p:sp>
        <p:nvSpPr>
          <p:cNvPr id="711" name="Shape 711"/>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4800" b="0" i="0" u="none" strike="noStrike" cap="none" baseline="0" dirty="0" smtClean="0">
                <a:solidFill>
                  <a:srgbClr val="A5A5A5"/>
                </a:solidFill>
                <a:latin typeface="Arial Narrow"/>
                <a:ea typeface="Arial Narrow"/>
                <a:cs typeface="Arial Narrow"/>
                <a:sym typeface="Arial Narrow"/>
              </a:rPr>
              <a:t>References </a:t>
            </a:r>
            <a:endParaRPr lang="en-US" sz="4800" b="0" i="0" u="none" strike="noStrike" cap="none" baseline="0" dirty="0">
              <a:solidFill>
                <a:srgbClr val="A5A5A5"/>
              </a:solidFill>
              <a:latin typeface="Arial Narrow"/>
              <a:ea typeface="Arial Narrow"/>
              <a:cs typeface="Arial Narrow"/>
              <a:sym typeface="Arial Narrow"/>
            </a:endParaRPr>
          </a:p>
        </p:txBody>
      </p:sp>
      <p:sp>
        <p:nvSpPr>
          <p:cNvPr id="712" name="Shape 712"/>
          <p:cNvSpPr txBox="1">
            <a:spLocks noGrp="1"/>
          </p:cNvSpPr>
          <p:nvPr>
            <p:ph type="sldNum" sz="quarter" idx="10"/>
          </p:nvPr>
        </p:nvSpPr>
        <p:spPr>
          <a:prstGeom prst="rect">
            <a:avLst/>
          </a:prstGeom>
          <a:noFill/>
          <a:ln>
            <a:noFill/>
          </a:ln>
        </p:spPr>
        <p:txBody>
          <a:bodyPr lIns="0" tIns="0" rIns="0" bIns="0" anchor="b" anchorCtr="0">
            <a:noAutofit/>
          </a:bodyPr>
          <a:lstStyle/>
          <a:p>
            <a:pPr marL="0" marR="0" lvl="0" indent="0" algn="r" rtl="0">
              <a:spcBef>
                <a:spcPts val="0"/>
              </a:spcBef>
              <a:buSzPct val="25000"/>
              <a:buNone/>
            </a:pPr>
            <a:r>
              <a:rPr lang="en-US" dirty="0" smtClean="0"/>
              <a:t> </a:t>
            </a:r>
            <a:endParaRPr lang="en-US" dirty="0"/>
          </a:p>
        </p:txBody>
      </p:sp>
      <p:sp>
        <p:nvSpPr>
          <p:cNvPr id="11"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49</a:t>
            </a:fld>
            <a:endParaRPr lang="en-US" dirty="0"/>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idx="1"/>
          </p:nvPr>
        </p:nvSpPr>
        <p:spPr>
          <a:prstGeom prst="rect">
            <a:avLst/>
          </a:prstGeom>
          <a:noFill/>
          <a:ln>
            <a:noFill/>
          </a:ln>
        </p:spPr>
        <p:txBody>
          <a:bodyPr lIns="0" tIns="0" rIns="0" bIns="0" anchor="t" anchorCtr="0">
            <a:noAutofit/>
          </a:bodyPr>
          <a:lstStyle/>
          <a:p>
            <a:pPr marL="463550" marR="0" lvl="0" indent="-463550" algn="l" rtl="0">
              <a:spcBef>
                <a:spcPts val="0"/>
              </a:spcBef>
              <a:spcAft>
                <a:spcPts val="0"/>
              </a:spcAft>
              <a:buClr>
                <a:srgbClr val="A5A5A5"/>
              </a:buClr>
              <a:buSzPct val="25000"/>
              <a:buFont typeface="Noto Symbol"/>
              <a:buNone/>
            </a:pPr>
            <a:r>
              <a:rPr lang="en-US" sz="1700" b="0" i="0" u="none" strike="noStrike" cap="none" baseline="0" dirty="0">
                <a:solidFill>
                  <a:srgbClr val="3A5878"/>
                </a:solidFill>
                <a:latin typeface="Arial"/>
                <a:ea typeface="Arial"/>
                <a:cs typeface="Arial"/>
                <a:sym typeface="Arial"/>
              </a:rPr>
              <a:t>Gersten, R., Compton, D., Connor, C. M., Dimino, J., Santoro, L., Linan-Thompson, S., &amp; Tilly, W. D. (2008). </a:t>
            </a:r>
            <a:r>
              <a:rPr lang="en-US" sz="1700" b="0" i="1" u="none" strike="noStrike" cap="none" baseline="0" dirty="0">
                <a:solidFill>
                  <a:srgbClr val="3A5878"/>
                </a:solidFill>
                <a:latin typeface="Arial"/>
                <a:ea typeface="Arial"/>
                <a:cs typeface="Arial"/>
                <a:sym typeface="Arial"/>
              </a:rPr>
              <a:t>Assisting students struggling with reading: Response to intervention and multi-tier intervention for reading in the primary grades. A practice guide </a:t>
            </a:r>
            <a:r>
              <a:rPr lang="en-US" sz="1700" b="0" i="0" u="none" strike="noStrike" cap="none" baseline="0" dirty="0">
                <a:solidFill>
                  <a:srgbClr val="3A5878"/>
                </a:solidFill>
                <a:latin typeface="Arial"/>
                <a:ea typeface="Arial"/>
                <a:cs typeface="Arial"/>
                <a:sym typeface="Arial"/>
              </a:rPr>
              <a:t>(NCEE 2009-4045). Washington, DC: U.S. Department of Education, Institute of Education Sciences, National Center for Education Evaluation and Regional Assistance. Retrieved from </a:t>
            </a:r>
            <a:r>
              <a:rPr lang="en-US" sz="1700" b="0" i="0" u="sng" strike="noStrike" cap="none" baseline="0" dirty="0">
                <a:solidFill>
                  <a:schemeClr val="hlink"/>
                </a:solidFill>
                <a:latin typeface="Arial"/>
                <a:ea typeface="Arial"/>
                <a:cs typeface="Arial"/>
                <a:sym typeface="Arial"/>
                <a:hlinkClick r:id="rId3"/>
              </a:rPr>
              <a:t>http://ies.ed.gov/ncee/wwc/PracticeGuide.aspx?sid=3 </a:t>
            </a:r>
          </a:p>
          <a:p>
            <a:pPr marL="463550" marR="0" lvl="0" indent="-463550" algn="l" rtl="0">
              <a:spcBef>
                <a:spcPts val="600"/>
              </a:spcBef>
              <a:spcAft>
                <a:spcPts val="0"/>
              </a:spcAft>
              <a:buClr>
                <a:srgbClr val="A5A5A5"/>
              </a:buClr>
              <a:buSzPct val="25000"/>
              <a:buFont typeface="Noto Symbol"/>
              <a:buNone/>
            </a:pPr>
            <a:r>
              <a:rPr lang="en-US" sz="1700" b="0" i="0" u="none" strike="noStrike" cap="none" baseline="0" dirty="0">
                <a:solidFill>
                  <a:srgbClr val="3A5878"/>
                </a:solidFill>
                <a:latin typeface="Arial"/>
                <a:ea typeface="Arial"/>
                <a:cs typeface="Arial"/>
                <a:sym typeface="Arial"/>
              </a:rPr>
              <a:t>National Center on Intensive Intervention. (2013). </a:t>
            </a:r>
            <a:r>
              <a:rPr lang="en-US" sz="1700" b="0" i="1" u="none" strike="noStrike" cap="none" baseline="0" dirty="0">
                <a:solidFill>
                  <a:srgbClr val="3A5878"/>
                </a:solidFill>
                <a:latin typeface="Arial"/>
                <a:ea typeface="Arial"/>
                <a:cs typeface="Arial"/>
                <a:sym typeface="Arial"/>
              </a:rPr>
              <a:t>Data-based individualization: A framework for intensive intervention.</a:t>
            </a:r>
            <a:r>
              <a:rPr lang="en-US" sz="1700" b="0" i="0" u="none" strike="noStrike" cap="none" baseline="0" dirty="0">
                <a:solidFill>
                  <a:srgbClr val="3A5878"/>
                </a:solidFill>
                <a:latin typeface="Arial"/>
                <a:ea typeface="Arial"/>
                <a:cs typeface="Arial"/>
                <a:sym typeface="Arial"/>
              </a:rPr>
              <a:t> Washington, DC: U.S. Department of Education, Office of Special Education.</a:t>
            </a:r>
          </a:p>
          <a:p>
            <a:pPr marL="0" marR="0" lvl="0" indent="0" algn="l" rtl="0">
              <a:spcBef>
                <a:spcPts val="600"/>
              </a:spcBef>
              <a:spcAft>
                <a:spcPts val="0"/>
              </a:spcAft>
              <a:buClr>
                <a:srgbClr val="A5A5A5"/>
              </a:buClr>
              <a:buFont typeface="Noto Symbol"/>
              <a:buNone/>
            </a:pPr>
            <a:endParaRPr sz="1400" b="0" i="0" u="none" strike="noStrike" cap="none" baseline="0" dirty="0">
              <a:solidFill>
                <a:srgbClr val="3A5878"/>
              </a:solidFill>
              <a:latin typeface="Arial"/>
              <a:ea typeface="Arial"/>
              <a:cs typeface="Arial"/>
              <a:sym typeface="Arial"/>
            </a:endParaRPr>
          </a:p>
          <a:p>
            <a:pPr marL="233363" marR="0" lvl="0" indent="-80963" algn="l" rtl="0">
              <a:spcBef>
                <a:spcPts val="600"/>
              </a:spcBef>
              <a:spcAft>
                <a:spcPts val="0"/>
              </a:spcAft>
              <a:buClr>
                <a:srgbClr val="A5A5A5"/>
              </a:buClr>
              <a:buFont typeface="Noto Symbol"/>
              <a:buNone/>
            </a:pPr>
            <a:endParaRPr sz="2400" b="0" i="0" u="none" strike="noStrike" cap="none" baseline="0" dirty="0">
              <a:solidFill>
                <a:srgbClr val="3A5878"/>
              </a:solidFill>
              <a:latin typeface="Arial"/>
              <a:ea typeface="Arial"/>
              <a:cs typeface="Arial"/>
              <a:sym typeface="Arial"/>
            </a:endParaRPr>
          </a:p>
          <a:p>
            <a:pPr marL="233363" marR="0" lvl="0" indent="-80963" algn="l" rtl="0">
              <a:spcBef>
                <a:spcPts val="600"/>
              </a:spcBef>
              <a:spcAft>
                <a:spcPts val="0"/>
              </a:spcAft>
              <a:buClr>
                <a:srgbClr val="A5A5A5"/>
              </a:buClr>
              <a:buFont typeface="Noto Symbol"/>
              <a:buNone/>
            </a:pPr>
            <a:endParaRPr sz="2400" b="0" i="0" u="none" strike="noStrike" cap="none" baseline="0" dirty="0">
              <a:solidFill>
                <a:srgbClr val="3A5878"/>
              </a:solidFill>
              <a:latin typeface="Arial"/>
              <a:ea typeface="Arial"/>
              <a:cs typeface="Arial"/>
              <a:sym typeface="Arial"/>
            </a:endParaRPr>
          </a:p>
        </p:txBody>
      </p:sp>
      <p:sp>
        <p:nvSpPr>
          <p:cNvPr id="719" name="Shape 719"/>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4800" b="0" i="0" u="none" strike="noStrike" cap="none" baseline="0" dirty="0">
                <a:solidFill>
                  <a:srgbClr val="A5A5A5"/>
                </a:solidFill>
                <a:latin typeface="Arial Narrow"/>
                <a:ea typeface="Arial Narrow"/>
                <a:cs typeface="Arial Narrow"/>
                <a:sym typeface="Arial Narrow"/>
              </a:rPr>
              <a:t>References </a:t>
            </a:r>
          </a:p>
        </p:txBody>
      </p:sp>
      <p:sp>
        <p:nvSpPr>
          <p:cNvPr id="720" name="Shape 720"/>
          <p:cNvSpPr txBox="1">
            <a:spLocks noGrp="1"/>
          </p:cNvSpPr>
          <p:nvPr>
            <p:ph type="sldNum" sz="quarter" idx="10"/>
          </p:nvPr>
        </p:nvSpPr>
        <p:spPr>
          <a:prstGeom prst="rect">
            <a:avLst/>
          </a:prstGeom>
          <a:noFill/>
          <a:ln>
            <a:noFill/>
          </a:ln>
        </p:spPr>
        <p:txBody>
          <a:bodyPr lIns="0" tIns="0" rIns="0" bIns="0" anchor="b" anchorCtr="0">
            <a:noAutofit/>
          </a:bodyPr>
          <a:lstStyle/>
          <a:p>
            <a:pPr marL="0" marR="0" lvl="0" indent="0" algn="r" rtl="0">
              <a:spcBef>
                <a:spcPts val="0"/>
              </a:spcBef>
              <a:buSzPct val="25000"/>
              <a:buNone/>
            </a:pPr>
            <a:r>
              <a:rPr lang="en-US" dirty="0"/>
              <a:t> </a:t>
            </a:r>
          </a:p>
        </p:txBody>
      </p:sp>
      <p:sp>
        <p:nvSpPr>
          <p:cNvPr id="5"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50</a:t>
            </a:fld>
            <a:endParaRPr lang="en-US" dirty="0"/>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a:spLocks noGrp="1"/>
          </p:cNvSpPr>
          <p:nvPr>
            <p:ph idx="1"/>
          </p:nvPr>
        </p:nvSpPr>
        <p:spPr>
          <a:prstGeom prst="rect">
            <a:avLst/>
          </a:prstGeom>
          <a:noFill/>
          <a:ln>
            <a:noFill/>
          </a:ln>
        </p:spPr>
        <p:txBody>
          <a:bodyPr lIns="0" tIns="0" rIns="0" bIns="0" anchor="t" anchorCtr="0">
            <a:noAutofit/>
          </a:bodyPr>
          <a:lstStyle/>
          <a:p>
            <a:pPr marL="463550" marR="0" lvl="0" indent="-463550" algn="l" rtl="0">
              <a:spcBef>
                <a:spcPts val="0"/>
              </a:spcBef>
              <a:spcAft>
                <a:spcPts val="0"/>
              </a:spcAft>
              <a:buClr>
                <a:srgbClr val="A5A5A5"/>
              </a:buClr>
              <a:buSzPct val="25000"/>
              <a:buFont typeface="Noto Symbol"/>
              <a:buNone/>
            </a:pPr>
            <a:r>
              <a:rPr lang="en-US" sz="1700" b="0" i="0" u="none" strike="noStrike" cap="none" baseline="0" dirty="0">
                <a:solidFill>
                  <a:srgbClr val="3A5878"/>
                </a:solidFill>
                <a:latin typeface="Arial"/>
                <a:ea typeface="Arial"/>
                <a:cs typeface="Arial"/>
                <a:sym typeface="Arial"/>
              </a:rPr>
              <a:t>Planty, M., Hussar, W., Snyder, T., Provasnik, S., Kena, G., Dinkes, R., </a:t>
            </a:r>
            <a:r>
              <a:rPr lang="en-US" sz="1700" b="0" i="0" u="none" strike="noStrike" cap="none" baseline="0" dirty="0" smtClean="0">
                <a:solidFill>
                  <a:srgbClr val="3A5878"/>
                </a:solidFill>
                <a:latin typeface="Arial"/>
                <a:ea typeface="Arial"/>
                <a:cs typeface="Arial"/>
                <a:sym typeface="Arial"/>
              </a:rPr>
              <a:t>et al. </a:t>
            </a:r>
            <a:r>
              <a:rPr lang="en-US" sz="1700" b="0" i="0" u="none" strike="noStrike" cap="none" baseline="0" dirty="0">
                <a:solidFill>
                  <a:srgbClr val="3A5878"/>
                </a:solidFill>
                <a:latin typeface="Arial"/>
                <a:ea typeface="Arial"/>
                <a:cs typeface="Arial"/>
                <a:sym typeface="Arial"/>
              </a:rPr>
              <a:t>(2008). The condition of education 2008 (NCES 2008-031). Washington, DC: U.S. Department of Education, Institute of Education Sciences, National Center for Education Statistics. Retrieved from </a:t>
            </a:r>
            <a:r>
              <a:rPr lang="en-US" sz="1700" b="0" i="0" u="sng" strike="noStrike" cap="none" baseline="0" dirty="0">
                <a:solidFill>
                  <a:schemeClr val="hlink"/>
                </a:solidFill>
                <a:latin typeface="Arial"/>
                <a:ea typeface="Arial"/>
                <a:cs typeface="Arial"/>
                <a:sym typeface="Arial"/>
                <a:hlinkClick r:id="rId3"/>
              </a:rPr>
              <a:t>http://nces.ed.gov/pubs2008/2008031.pdf</a:t>
            </a:r>
          </a:p>
          <a:p>
            <a:pPr marL="463550" marR="0" lvl="0" indent="-463550" algn="l" rtl="0">
              <a:spcBef>
                <a:spcPts val="600"/>
              </a:spcBef>
              <a:spcAft>
                <a:spcPts val="0"/>
              </a:spcAft>
              <a:buClr>
                <a:srgbClr val="A5A5A5"/>
              </a:buClr>
              <a:buSzPct val="25000"/>
              <a:buFont typeface="Noto Symbol"/>
              <a:buNone/>
            </a:pPr>
            <a:r>
              <a:rPr lang="en-US" sz="1700" b="0" i="0" u="none" strike="noStrike" cap="none" baseline="0" dirty="0">
                <a:solidFill>
                  <a:srgbClr val="3A5878"/>
                </a:solidFill>
                <a:latin typeface="Arial"/>
                <a:ea typeface="Arial"/>
                <a:cs typeface="Arial"/>
                <a:sym typeface="Arial"/>
              </a:rPr>
              <a:t>Sanford, C., Newman, L., Wagner, M., Cameto, R., Knokey, A.-M., &amp; Shaver, D. (2011). </a:t>
            </a:r>
            <a:r>
              <a:rPr lang="en-US" sz="1700" b="0" i="1" u="none" strike="noStrike" cap="none" baseline="0" dirty="0">
                <a:solidFill>
                  <a:srgbClr val="3A5878"/>
                </a:solidFill>
                <a:latin typeface="Arial"/>
                <a:ea typeface="Arial"/>
                <a:cs typeface="Arial"/>
                <a:sym typeface="Arial"/>
              </a:rPr>
              <a:t>The post-high school outcomes of young adults with disabilities up to 6 years after high school. Key findings from the National Longitudinal Transition Study-2 (NLTS2) </a:t>
            </a:r>
            <a:r>
              <a:rPr lang="en-US" sz="1700" b="0" i="0" u="none" strike="noStrike" cap="none" baseline="0" dirty="0">
                <a:solidFill>
                  <a:srgbClr val="3A5878"/>
                </a:solidFill>
                <a:latin typeface="Arial"/>
                <a:ea typeface="Arial"/>
                <a:cs typeface="Arial"/>
                <a:sym typeface="Arial"/>
              </a:rPr>
              <a:t>(NCSER 2011-3004). Menlo Park, CA: SRI International. Retrieved from </a:t>
            </a:r>
            <a:r>
              <a:rPr lang="en-US" sz="1700" b="0" i="0" u="sng" strike="noStrike" cap="none" baseline="0" dirty="0">
                <a:solidFill>
                  <a:schemeClr val="hlink"/>
                </a:solidFill>
                <a:latin typeface="Arial"/>
                <a:ea typeface="Arial"/>
                <a:cs typeface="Arial"/>
                <a:sym typeface="Arial"/>
                <a:hlinkClick r:id="rId4"/>
              </a:rPr>
              <a:t>http://www.ies.ed.gov/ncser/pubs/20113004/pdf/20113004.pdf</a:t>
            </a:r>
          </a:p>
          <a:p>
            <a:pPr marL="231775" marR="0" lvl="0" indent="-231775" algn="l" rtl="0">
              <a:spcBef>
                <a:spcPts val="600"/>
              </a:spcBef>
              <a:spcAft>
                <a:spcPts val="0"/>
              </a:spcAft>
              <a:buClr>
                <a:srgbClr val="A5A5A5"/>
              </a:buClr>
              <a:buFont typeface="Noto Symbol"/>
              <a:buNone/>
            </a:pPr>
            <a:endParaRPr sz="1400" b="0" i="0" u="none" strike="noStrike" cap="none" baseline="0" dirty="0">
              <a:solidFill>
                <a:srgbClr val="3A5878"/>
              </a:solidFill>
              <a:latin typeface="Arial"/>
              <a:ea typeface="Arial"/>
              <a:cs typeface="Arial"/>
              <a:sym typeface="Arial"/>
            </a:endParaRPr>
          </a:p>
          <a:p>
            <a:pPr marL="0" marR="0" lvl="0" indent="0" algn="l" rtl="0">
              <a:spcBef>
                <a:spcPts val="600"/>
              </a:spcBef>
              <a:spcAft>
                <a:spcPts val="0"/>
              </a:spcAft>
              <a:buClr>
                <a:srgbClr val="A5A5A5"/>
              </a:buClr>
              <a:buFont typeface="Noto Symbol"/>
              <a:buNone/>
            </a:pPr>
            <a:endParaRPr sz="1400" b="0" i="0" u="none" strike="noStrike" cap="none" baseline="0" dirty="0">
              <a:solidFill>
                <a:srgbClr val="3A5878"/>
              </a:solidFill>
              <a:latin typeface="Arial"/>
              <a:ea typeface="Arial"/>
              <a:cs typeface="Arial"/>
              <a:sym typeface="Arial"/>
            </a:endParaRPr>
          </a:p>
          <a:p>
            <a:pPr marL="233363" marR="0" lvl="0" indent="-80963" algn="l" rtl="0">
              <a:spcBef>
                <a:spcPts val="600"/>
              </a:spcBef>
              <a:spcAft>
                <a:spcPts val="0"/>
              </a:spcAft>
              <a:buClr>
                <a:srgbClr val="A5A5A5"/>
              </a:buClr>
              <a:buFont typeface="Noto Symbol"/>
              <a:buNone/>
            </a:pPr>
            <a:endParaRPr sz="2400" b="0" i="0" u="none" strike="noStrike" cap="none" baseline="0" dirty="0">
              <a:solidFill>
                <a:srgbClr val="3A5878"/>
              </a:solidFill>
              <a:latin typeface="Arial"/>
              <a:ea typeface="Arial"/>
              <a:cs typeface="Arial"/>
              <a:sym typeface="Arial"/>
            </a:endParaRPr>
          </a:p>
          <a:p>
            <a:pPr marL="233363" marR="0" lvl="0" indent="-80963" algn="l" rtl="0">
              <a:spcBef>
                <a:spcPts val="600"/>
              </a:spcBef>
              <a:spcAft>
                <a:spcPts val="0"/>
              </a:spcAft>
              <a:buClr>
                <a:srgbClr val="A5A5A5"/>
              </a:buClr>
              <a:buFont typeface="Noto Symbol"/>
              <a:buNone/>
            </a:pPr>
            <a:endParaRPr sz="2400" b="0" i="0" u="none" strike="noStrike" cap="none" baseline="0" dirty="0">
              <a:solidFill>
                <a:srgbClr val="3A5878"/>
              </a:solidFill>
              <a:latin typeface="Arial"/>
              <a:ea typeface="Arial"/>
              <a:cs typeface="Arial"/>
              <a:sym typeface="Arial"/>
            </a:endParaRPr>
          </a:p>
        </p:txBody>
      </p:sp>
      <p:sp>
        <p:nvSpPr>
          <p:cNvPr id="727" name="Shape 727"/>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4800" b="0" i="0" u="none" strike="noStrike" cap="none" baseline="0" dirty="0">
                <a:solidFill>
                  <a:srgbClr val="A5A5A5"/>
                </a:solidFill>
                <a:latin typeface="Arial Narrow"/>
                <a:ea typeface="Arial Narrow"/>
                <a:cs typeface="Arial Narrow"/>
                <a:sym typeface="Arial Narrow"/>
              </a:rPr>
              <a:t>References </a:t>
            </a:r>
          </a:p>
        </p:txBody>
      </p:sp>
      <p:sp>
        <p:nvSpPr>
          <p:cNvPr id="728" name="Shape 728"/>
          <p:cNvSpPr txBox="1">
            <a:spLocks noGrp="1"/>
          </p:cNvSpPr>
          <p:nvPr>
            <p:ph type="sldNum" sz="quarter" idx="10"/>
          </p:nvPr>
        </p:nvSpPr>
        <p:spPr>
          <a:prstGeom prst="rect">
            <a:avLst/>
          </a:prstGeom>
          <a:noFill/>
          <a:ln>
            <a:noFill/>
          </a:ln>
        </p:spPr>
        <p:txBody>
          <a:bodyPr lIns="0" tIns="0" rIns="0" bIns="0" anchor="b" anchorCtr="0">
            <a:noAutofit/>
          </a:bodyPr>
          <a:lstStyle/>
          <a:p>
            <a:pPr marL="0" marR="0" lvl="0" indent="0" algn="r" rtl="0">
              <a:spcBef>
                <a:spcPts val="0"/>
              </a:spcBef>
              <a:buSzPct val="25000"/>
              <a:buNone/>
            </a:pPr>
            <a:r>
              <a:rPr lang="en-US" dirty="0"/>
              <a:t> </a:t>
            </a:r>
          </a:p>
        </p:txBody>
      </p:sp>
      <p:sp>
        <p:nvSpPr>
          <p:cNvPr id="5" name="Slide Number Placeholder 2"/>
          <p:cNvSpPr txBox="1">
            <a:spLocks/>
          </p:cNvSpPr>
          <p:nvPr/>
        </p:nvSpPr>
        <p:spPr bwMode="gray">
          <a:xfrm>
            <a:off x="8771161" y="6507316"/>
            <a:ext cx="141064" cy="153888"/>
          </a:xfrm>
          <a:prstGeom prst="rect">
            <a:avLst/>
          </a:prstGeom>
          <a:noFill/>
        </p:spPr>
        <p:txBody>
          <a:bodyPr wrap="none" lIns="0" tIns="0" rIns="0" bIns="0"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lang="en-US" sz="1000" b="0" i="0" u="none" strike="noStrike" cap="none" baseline="0" smtClean="0">
                <a:solidFill>
                  <a:schemeClr val="bg1">
                    <a:lumMod val="75000"/>
                  </a:schemeClr>
                </a:solidFill>
                <a:latin typeface="+mn-lt"/>
                <a:ea typeface="ＭＳ Ｐゴシック" charset="-128"/>
                <a:cs typeface="+mn-cs"/>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r"/>
            <a:fld id="{F3477EC8-074D-41C4-94AE-E9EA7CEEA348}" type="slidenum">
              <a:rPr lang="en-US" smtClean="0"/>
              <a:pPr algn="r"/>
              <a:t>51</a:t>
            </a:fld>
            <a:endParaRPr lang="en-US" dirty="0"/>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Shape 735"/>
          <p:cNvSpPr txBox="1">
            <a:spLocks noGrp="1"/>
          </p:cNvSpPr>
          <p:nvPr>
            <p:ph idx="1"/>
          </p:nvPr>
        </p:nvSpPr>
        <p:spPr/>
        <p:txBody>
          <a:bodyPr/>
          <a:lstStyle/>
          <a:p>
            <a:pPr lvl="0"/>
            <a:r>
              <a:rPr lang="en-US" dirty="0" smtClean="0">
                <a:sym typeface="Arial"/>
              </a:rPr>
              <a:t>This presentation was produced under the U.S. Department of Education, Office of Special Education Programs, Award No. H326Q110005. Celia Rosenquist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a:t>
            </a:r>
            <a:br>
              <a:rPr lang="en-US" dirty="0" smtClean="0">
                <a:sym typeface="Arial"/>
              </a:rPr>
            </a:br>
            <a:r>
              <a:rPr lang="en-US" dirty="0" smtClean="0">
                <a:sym typeface="Arial"/>
              </a:rPr>
              <a:t>be inferred.</a:t>
            </a:r>
            <a:endParaRPr lang="en-US" dirty="0">
              <a:sym typeface="Arial"/>
            </a:endParaRPr>
          </a:p>
        </p:txBody>
      </p:sp>
      <p:sp>
        <p:nvSpPr>
          <p:cNvPr id="734" name="Shape 734"/>
          <p:cNvSpPr txBox="1">
            <a:spLocks noGrp="1"/>
          </p:cNvSpPr>
          <p:nvPr>
            <p:ph type="title"/>
          </p:nvPr>
        </p:nvSpPr>
        <p:spPr/>
        <p:txBody>
          <a:bodyPr/>
          <a:lstStyle/>
          <a:p>
            <a:pPr lvl="0"/>
            <a:r>
              <a:rPr lang="en-US" dirty="0" smtClean="0">
                <a:sym typeface="Arial Narrow"/>
              </a:rPr>
              <a:t>NCII Disclaimer</a:t>
            </a:r>
            <a:endParaRPr lang="en-US" dirty="0">
              <a:sym typeface="Arial Narrow"/>
            </a:endParaRPr>
          </a:p>
        </p:txBody>
      </p:sp>
      <p:sp>
        <p:nvSpPr>
          <p:cNvPr id="6" name="Slide Number Placeholder 2"/>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52</a:t>
            </a:fld>
            <a:endParaRPr lang="en-US" dirty="0"/>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p:txBody>
          <a:bodyPr/>
          <a:lstStyle/>
          <a:p>
            <a:r>
              <a:rPr lang="en-US" dirty="0"/>
              <a:t>While permission to redistribute this webinar is not necessary, the citation should be: </a:t>
            </a:r>
          </a:p>
          <a:p>
            <a:r>
              <a:rPr lang="en-US" dirty="0"/>
              <a:t>National Center on Intensive Intervention. (2014). </a:t>
            </a:r>
            <a:r>
              <a:rPr lang="en-US" i="1" dirty="0"/>
              <a:t>Making it Happen: What Does it Take to Implement Intensive Intervention</a:t>
            </a:r>
            <a:r>
              <a:rPr lang="en-US" i="1" dirty="0" smtClean="0"/>
              <a:t>?</a:t>
            </a:r>
            <a:r>
              <a:rPr lang="en-US" dirty="0" smtClean="0"/>
              <a:t> </a:t>
            </a:r>
            <a:r>
              <a:rPr lang="en-US" dirty="0"/>
              <a:t>Washington, DC: U.S. Department of Education, Office of Special Education Programs, National Center on Intensive Intervention. </a:t>
            </a:r>
          </a:p>
          <a:p>
            <a:endParaRPr lang="en-US" dirty="0"/>
          </a:p>
        </p:txBody>
      </p:sp>
      <p:sp>
        <p:nvSpPr>
          <p:cNvPr id="4" name="Slide Number Placeholder 3"/>
          <p:cNvSpPr>
            <a:spLocks noGrp="1"/>
          </p:cNvSpPr>
          <p:nvPr>
            <p:ph type="sldNum" idx="12"/>
          </p:nvPr>
        </p:nvSpPr>
        <p:spPr/>
        <p:txBody>
          <a:bodyPr/>
          <a:lstStyle/>
          <a:p>
            <a:pPr algn="r"/>
            <a:fld id="{F3477EC8-074D-41C4-94AE-E9EA7CEEA348}" type="slidenum">
              <a:rPr lang="en-US" smtClean="0">
                <a:solidFill>
                  <a:srgbClr val="FFFFFF">
                    <a:lumMod val="75000"/>
                  </a:srgbClr>
                </a:solidFill>
              </a:rPr>
              <a:pPr algn="r"/>
              <a:t>53</a:t>
            </a:fld>
            <a:endParaRPr lang="en-US" dirty="0">
              <a:solidFill>
                <a:srgbClr val="FFFFFF">
                  <a:lumMod val="75000"/>
                </a:srgbClr>
              </a:solidFill>
            </a:endParaRPr>
          </a:p>
        </p:txBody>
      </p:sp>
    </p:spTree>
    <p:extLst>
      <p:ext uri="{BB962C8B-B14F-4D97-AF65-F5344CB8AC3E}">
        <p14:creationId xmlns:p14="http://schemas.microsoft.com/office/powerpoint/2010/main" val="2983443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body" sz="quarter" idx="10"/>
          </p:nvPr>
        </p:nvSpPr>
        <p:spPr>
          <a:xfrm>
            <a:off x="687388" y="689994"/>
            <a:ext cx="8224837" cy="3517900"/>
          </a:xfrm>
        </p:spPr>
        <p:txBody>
          <a:bodyPr/>
          <a:lstStyle/>
          <a:p>
            <a:pPr lvl="0"/>
            <a:r>
              <a:rPr lang="en-US" dirty="0" smtClean="0">
                <a:sym typeface="Arial"/>
              </a:rPr>
              <a:t>Lou Danielson</a:t>
            </a:r>
          </a:p>
          <a:p>
            <a:pPr lvl="0"/>
            <a:r>
              <a:rPr lang="en-US" dirty="0" smtClean="0">
                <a:sym typeface="Arial"/>
              </a:rPr>
              <a:t>ldanielson@air.org </a:t>
            </a:r>
          </a:p>
          <a:p>
            <a:pPr lvl="0"/>
            <a:endParaRPr lang="en-US" dirty="0" smtClean="0">
              <a:sym typeface="Arial"/>
            </a:endParaRPr>
          </a:p>
          <a:p>
            <a:pPr lvl="0"/>
            <a:r>
              <a:rPr lang="en-US" dirty="0" smtClean="0">
                <a:sym typeface="Arial"/>
              </a:rPr>
              <a:t>Nicole Hitchener</a:t>
            </a:r>
          </a:p>
          <a:p>
            <a:pPr lvl="0"/>
            <a:r>
              <a:rPr lang="en-US" dirty="0" smtClean="0">
                <a:sym typeface="Arial"/>
              </a:rPr>
              <a:t>hitchenernicole@coventryschools.net</a:t>
            </a:r>
            <a:endParaRPr lang="en-US" dirty="0" smtClean="0">
              <a:sym typeface="Arial"/>
              <a:hlinkClick r:id="rId3"/>
            </a:endParaRPr>
          </a:p>
          <a:p>
            <a:pPr lvl="0"/>
            <a:endParaRPr lang="en-US" dirty="0" smtClean="0">
              <a:sym typeface="Arial"/>
            </a:endParaRPr>
          </a:p>
          <a:p>
            <a:pPr lvl="0"/>
            <a:r>
              <a:rPr lang="en-US" dirty="0" smtClean="0">
                <a:sym typeface="Arial"/>
              </a:rPr>
              <a:t>Michele Walden-Doppke</a:t>
            </a:r>
          </a:p>
          <a:p>
            <a:pPr lvl="0"/>
            <a:r>
              <a:rPr lang="en-US" dirty="0" smtClean="0">
                <a:sym typeface="Arial"/>
              </a:rPr>
              <a:t>Mwalden-doppke@nric-ri.org </a:t>
            </a:r>
          </a:p>
          <a:p>
            <a:pPr lvl="0"/>
            <a:endParaRPr lang="en-US" dirty="0" smtClean="0">
              <a:sym typeface="Arial"/>
            </a:endParaRPr>
          </a:p>
          <a:p>
            <a:pPr lvl="0"/>
            <a:r>
              <a:rPr lang="en-US" dirty="0" smtClean="0">
                <a:sym typeface="Arial"/>
              </a:rPr>
              <a:t>1000 Thomas Jefferson Street NW</a:t>
            </a:r>
          </a:p>
          <a:p>
            <a:pPr lvl="0"/>
            <a:r>
              <a:rPr lang="en-US" dirty="0" smtClean="0">
                <a:sym typeface="Arial"/>
              </a:rPr>
              <a:t>Washington, DC 20007-3835</a:t>
            </a:r>
          </a:p>
          <a:p>
            <a:pPr lvl="0"/>
            <a:r>
              <a:rPr lang="en-US" dirty="0" smtClean="0">
                <a:sym typeface="Arial"/>
              </a:rPr>
              <a:t>866-577-5787</a:t>
            </a:r>
          </a:p>
          <a:p>
            <a:pPr lvl="0"/>
            <a:r>
              <a:rPr lang="en-US" dirty="0" smtClean="0">
                <a:sym typeface="Arial"/>
              </a:rPr>
              <a:t>www.intensiveintervention.org</a:t>
            </a:r>
          </a:p>
          <a:p>
            <a:pPr lvl="0"/>
            <a:r>
              <a:rPr lang="en-US" dirty="0" smtClean="0">
                <a:sym typeface="Arial"/>
              </a:rPr>
              <a:t>ncii@air.org</a:t>
            </a:r>
          </a:p>
          <a:p>
            <a:pPr lvl="0"/>
            <a:r>
              <a:rPr lang="en-US" dirty="0" smtClean="0">
                <a:sym typeface="Arial"/>
              </a:rPr>
              <a:t>Twitter: @TheNCII </a:t>
            </a:r>
            <a:endParaRPr lang="en-US" dirty="0">
              <a:sym typeface="Arial"/>
            </a:endParaRPr>
          </a:p>
        </p:txBody>
      </p:sp>
      <p:sp>
        <p:nvSpPr>
          <p:cNvPr id="8" name="Slide Number Placeholder 3"/>
          <p:cNvSpPr>
            <a:spLocks noGrp="1"/>
          </p:cNvSpPr>
          <p:nvPr>
            <p:ph type="sldNum" sz="quarter" idx="11"/>
          </p:nvPr>
        </p:nvSpPr>
        <p:spPr>
          <a:xfrm>
            <a:off x="8771161" y="6110288"/>
            <a:ext cx="141064" cy="153888"/>
          </a:xfrm>
        </p:spPr>
        <p:txBody>
          <a:bodyPr/>
          <a:lstStyle/>
          <a:p>
            <a:pPr algn="r"/>
            <a:fld id="{F3477EC8-074D-41C4-94AE-E9EA7CEEA348}" type="slidenum">
              <a:rPr lang="en-US" smtClean="0"/>
              <a:pPr algn="r"/>
              <a:t>54</a:t>
            </a:fld>
            <a:endParaRPr lang="en-US"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idx="1"/>
          </p:nvPr>
        </p:nvSpPr>
        <p:spPr>
          <a:prstGeom prst="rect">
            <a:avLst/>
          </a:prstGeom>
          <a:noFill/>
          <a:ln>
            <a:noFill/>
          </a:ln>
        </p:spPr>
        <p:txBody>
          <a:bodyPr lIns="0" tIns="0" rIns="0" bIns="0" anchor="t" anchorCtr="0">
            <a:noAutofit/>
          </a:bodyPr>
          <a:lstStyle/>
          <a:p>
            <a:pPr marL="0" marR="0" lvl="0" indent="0" algn="l" rtl="0">
              <a:spcBef>
                <a:spcPts val="0"/>
              </a:spcBef>
              <a:spcAft>
                <a:spcPts val="0"/>
              </a:spcAft>
              <a:buClr>
                <a:srgbClr val="A5A5A5"/>
              </a:buClr>
              <a:buSzPct val="25000"/>
              <a:buFont typeface="Noto Symbol"/>
              <a:buNone/>
            </a:pPr>
            <a:r>
              <a:rPr lang="en-US" sz="2800" b="1" i="1" u="none" strike="noStrike" cap="none" baseline="0" dirty="0" smtClean="0">
                <a:solidFill>
                  <a:srgbClr val="3A5878"/>
                </a:solidFill>
                <a:latin typeface="Arial"/>
                <a:ea typeface="Arial"/>
                <a:cs typeface="Arial"/>
                <a:sym typeface="Arial"/>
              </a:rPr>
              <a:t>Is:</a:t>
            </a:r>
            <a:endParaRPr lang="en-US" sz="2800" b="1" i="1" u="none" strike="noStrike" cap="none" baseline="0" dirty="0">
              <a:solidFill>
                <a:srgbClr val="3A5878"/>
              </a:solidFill>
              <a:latin typeface="Arial"/>
              <a:ea typeface="Arial"/>
              <a:cs typeface="Arial"/>
              <a:sym typeface="Arial"/>
            </a:endParaRP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a:solidFill>
                  <a:srgbClr val="3A5878"/>
                </a:solidFill>
                <a:latin typeface="Arial"/>
                <a:ea typeface="Arial"/>
                <a:cs typeface="Arial"/>
                <a:sym typeface="Arial"/>
              </a:rPr>
              <a:t>Individualized based on student needs </a:t>
            </a: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a:solidFill>
                  <a:srgbClr val="3A5878"/>
                </a:solidFill>
                <a:latin typeface="Arial"/>
                <a:ea typeface="Arial"/>
                <a:cs typeface="Arial"/>
                <a:sym typeface="Arial"/>
              </a:rPr>
              <a:t>More intense, often with substantively different content </a:t>
            </a:r>
            <a:r>
              <a:rPr lang="en-US" sz="2400" b="1" i="0" u="none" strike="noStrike" cap="none" baseline="0" dirty="0" smtClean="0">
                <a:solidFill>
                  <a:srgbClr val="3A5878"/>
                </a:solidFill>
                <a:latin typeface="Arial"/>
                <a:ea typeface="Arial"/>
                <a:cs typeface="Arial"/>
                <a:sym typeface="Arial"/>
              </a:rPr>
              <a:t>and</a:t>
            </a:r>
            <a:r>
              <a:rPr lang="en-US" sz="2400" b="0" i="0" u="none" strike="noStrike" cap="none" baseline="0" dirty="0" smtClean="0">
                <a:solidFill>
                  <a:srgbClr val="3A5878"/>
                </a:solidFill>
                <a:latin typeface="Arial"/>
                <a:ea typeface="Arial"/>
                <a:cs typeface="Arial"/>
                <a:sym typeface="Arial"/>
              </a:rPr>
              <a:t> </a:t>
            </a:r>
            <a:r>
              <a:rPr lang="en-US" sz="2400" b="0" i="0" u="none" strike="noStrike" cap="none" baseline="0" dirty="0">
                <a:solidFill>
                  <a:srgbClr val="3A5878"/>
                </a:solidFill>
                <a:latin typeface="Arial"/>
                <a:ea typeface="Arial"/>
                <a:cs typeface="Arial"/>
                <a:sym typeface="Arial"/>
              </a:rPr>
              <a:t>pedagogy</a:t>
            </a: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smtClean="0">
                <a:solidFill>
                  <a:srgbClr val="3A5878"/>
                </a:solidFill>
                <a:latin typeface="Arial"/>
                <a:ea typeface="Arial"/>
                <a:cs typeface="Arial"/>
                <a:sym typeface="Arial"/>
              </a:rPr>
              <a:t>Composed </a:t>
            </a:r>
            <a:r>
              <a:rPr lang="en-US" sz="2400" b="0" i="0" u="none" strike="noStrike" cap="none" baseline="0" dirty="0">
                <a:solidFill>
                  <a:srgbClr val="3A5878"/>
                </a:solidFill>
                <a:latin typeface="Arial"/>
                <a:ea typeface="Arial"/>
                <a:cs typeface="Arial"/>
                <a:sym typeface="Arial"/>
              </a:rPr>
              <a:t>of more frequent and precise progress monitoring  </a:t>
            </a:r>
          </a:p>
        </p:txBody>
      </p:sp>
      <p:sp>
        <p:nvSpPr>
          <p:cNvPr id="346" name="Shape 346"/>
          <p:cNvSpPr txBox="1">
            <a:spLocks noGrp="1"/>
          </p:cNvSpPr>
          <p:nvPr>
            <p:ph idx="10"/>
          </p:nvPr>
        </p:nvSpPr>
        <p:spPr>
          <a:prstGeom prst="rect">
            <a:avLst/>
          </a:prstGeom>
          <a:noFill/>
          <a:ln>
            <a:noFill/>
          </a:ln>
        </p:spPr>
        <p:txBody>
          <a:bodyPr lIns="0" tIns="0" rIns="0" bIns="0" anchor="t" anchorCtr="0">
            <a:noAutofit/>
          </a:bodyPr>
          <a:lstStyle/>
          <a:p>
            <a:pPr marL="0" marR="0" lvl="0" indent="0" algn="l" rtl="0">
              <a:spcBef>
                <a:spcPts val="0"/>
              </a:spcBef>
              <a:spcAft>
                <a:spcPts val="0"/>
              </a:spcAft>
              <a:buClr>
                <a:srgbClr val="A5A5A5"/>
              </a:buClr>
              <a:buSzPct val="25000"/>
              <a:buFont typeface="Noto Symbol"/>
              <a:buNone/>
            </a:pPr>
            <a:r>
              <a:rPr lang="en-US" sz="2800" b="1" i="1" u="none" strike="noStrike" cap="none" baseline="0" dirty="0">
                <a:solidFill>
                  <a:srgbClr val="3A5878"/>
                </a:solidFill>
                <a:latin typeface="Arial"/>
                <a:ea typeface="Arial"/>
                <a:cs typeface="Arial"/>
                <a:sym typeface="Arial"/>
              </a:rPr>
              <a:t>Is </a:t>
            </a:r>
            <a:r>
              <a:rPr lang="en-US" sz="2800" b="1" i="1" u="none" strike="noStrike" cap="none" baseline="0" dirty="0" smtClean="0">
                <a:solidFill>
                  <a:srgbClr val="3A5878"/>
                </a:solidFill>
                <a:latin typeface="Arial"/>
                <a:ea typeface="Arial"/>
                <a:cs typeface="Arial"/>
                <a:sym typeface="Arial"/>
              </a:rPr>
              <a:t>Not:</a:t>
            </a:r>
            <a:endParaRPr lang="en-US" sz="2800" b="1" i="1" u="none" strike="noStrike" cap="none" baseline="0" dirty="0">
              <a:solidFill>
                <a:srgbClr val="3A5878"/>
              </a:solidFill>
              <a:latin typeface="Arial"/>
              <a:ea typeface="Arial"/>
              <a:cs typeface="Arial"/>
              <a:sym typeface="Arial"/>
            </a:endParaRP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a:solidFill>
                  <a:srgbClr val="3A5878"/>
                </a:solidFill>
                <a:latin typeface="Arial"/>
                <a:ea typeface="Arial"/>
                <a:cs typeface="Arial"/>
                <a:sym typeface="Arial"/>
              </a:rPr>
              <a:t>A single approach </a:t>
            </a: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a:solidFill>
                  <a:srgbClr val="3A5878"/>
                </a:solidFill>
                <a:latin typeface="Arial"/>
                <a:ea typeface="Arial"/>
                <a:cs typeface="Arial"/>
                <a:sym typeface="Arial"/>
              </a:rPr>
              <a:t>A manual</a:t>
            </a: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a:solidFill>
                  <a:srgbClr val="3A5878"/>
                </a:solidFill>
                <a:latin typeface="Arial"/>
                <a:ea typeface="Arial"/>
                <a:cs typeface="Arial"/>
                <a:sym typeface="Arial"/>
              </a:rPr>
              <a:t>A preset program or curriculum</a:t>
            </a: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a:solidFill>
                  <a:srgbClr val="3A5878"/>
                </a:solidFill>
                <a:latin typeface="Arial"/>
                <a:ea typeface="Arial"/>
                <a:cs typeface="Arial"/>
                <a:sym typeface="Arial"/>
              </a:rPr>
              <a:t>More of the same Tier 1  instruction </a:t>
            </a:r>
          </a:p>
          <a:p>
            <a:pPr marL="233363" marR="0" lvl="0" indent="-233363" algn="l" rtl="0">
              <a:spcBef>
                <a:spcPts val="600"/>
              </a:spcBef>
              <a:spcAft>
                <a:spcPts val="0"/>
              </a:spcAft>
              <a:buClr>
                <a:srgbClr val="A5A5A5"/>
              </a:buClr>
              <a:buSzPct val="100000"/>
              <a:buFont typeface="Noto Symbol"/>
              <a:buChar char="▪"/>
            </a:pPr>
            <a:r>
              <a:rPr lang="en-US" sz="2400" b="0" i="0" u="none" strike="noStrike" cap="none" baseline="0" dirty="0">
                <a:solidFill>
                  <a:srgbClr val="3A5878"/>
                </a:solidFill>
                <a:latin typeface="Arial"/>
                <a:ea typeface="Arial"/>
                <a:cs typeface="Arial"/>
                <a:sym typeface="Arial"/>
              </a:rPr>
              <a:t>More of the same Tier 2  instruction </a:t>
            </a:r>
          </a:p>
          <a:p>
            <a:pPr marL="233363" marR="0" lvl="0" indent="-80963" algn="l" rtl="0">
              <a:spcBef>
                <a:spcPts val="600"/>
              </a:spcBef>
              <a:spcAft>
                <a:spcPts val="0"/>
              </a:spcAft>
              <a:buClr>
                <a:srgbClr val="A5A5A5"/>
              </a:buClr>
              <a:buFont typeface="Noto Symbol"/>
              <a:buNone/>
            </a:pPr>
            <a:endParaRPr sz="2400" b="0" i="0" u="none" strike="noStrike" cap="none" baseline="0" dirty="0">
              <a:solidFill>
                <a:srgbClr val="3A5878"/>
              </a:solidFill>
              <a:latin typeface="Arial"/>
              <a:ea typeface="Arial"/>
              <a:cs typeface="Arial"/>
              <a:sym typeface="Arial"/>
            </a:endParaRPr>
          </a:p>
        </p:txBody>
      </p:sp>
      <p:sp>
        <p:nvSpPr>
          <p:cNvPr id="347" name="Shape 347"/>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4800" b="0" i="0" u="none" strike="noStrike" cap="none" baseline="0" dirty="0">
                <a:solidFill>
                  <a:srgbClr val="A5A5A5"/>
                </a:solidFill>
                <a:latin typeface="Arial Narrow"/>
                <a:ea typeface="Arial Narrow"/>
                <a:cs typeface="Arial Narrow"/>
                <a:sym typeface="Arial Narrow"/>
              </a:rPr>
              <a:t>What Intensive Intervention… </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5</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Shape 355"/>
          <p:cNvSpPr txBox="1">
            <a:spLocks noGrp="1"/>
          </p:cNvSpPr>
          <p:nvPr>
            <p:ph idx="1"/>
          </p:nvPr>
        </p:nvSpPr>
        <p:spPr>
          <a:xfrm>
            <a:off x="1549401" y="2055813"/>
            <a:ext cx="7378700" cy="3732737"/>
          </a:xfrm>
          <a:prstGeom prst="rect">
            <a:avLst/>
          </a:prstGeom>
          <a:noFill/>
          <a:ln>
            <a:noFill/>
          </a:ln>
        </p:spPr>
        <p:txBody>
          <a:bodyPr lIns="0" tIns="0" rIns="0" bIns="0" anchor="t" anchorCtr="0">
            <a:noAutofit/>
          </a:bodyPr>
          <a:lstStyle/>
          <a:p>
            <a:pPr marR="0" lvl="0" algn="l" rtl="0">
              <a:spcBef>
                <a:spcPts val="0"/>
              </a:spcBef>
              <a:spcAft>
                <a:spcPts val="0"/>
              </a:spcAft>
              <a:buClr>
                <a:srgbClr val="A6A6A6"/>
              </a:buClr>
              <a:buSzPct val="100000"/>
            </a:pPr>
            <a:r>
              <a:rPr lang="en-US" sz="2100" b="1" i="0" u="none" strike="noStrike" cap="none" baseline="0" dirty="0">
                <a:solidFill>
                  <a:srgbClr val="3B5978"/>
                </a:solidFill>
                <a:latin typeface="Arial"/>
                <a:ea typeface="Arial"/>
                <a:cs typeface="Arial"/>
                <a:sym typeface="Arial"/>
              </a:rPr>
              <a:t>Low academic achievement: </a:t>
            </a:r>
            <a:r>
              <a:rPr lang="en-US" sz="2100" b="0" i="0" u="none" strike="noStrike" cap="none" baseline="0" dirty="0">
                <a:solidFill>
                  <a:srgbClr val="3B5978"/>
                </a:solidFill>
                <a:latin typeface="Arial"/>
                <a:ea typeface="Arial"/>
                <a:cs typeface="Arial"/>
                <a:sym typeface="Arial"/>
              </a:rPr>
              <a:t>Few students with disabilities </a:t>
            </a:r>
            <a:r>
              <a:rPr lang="en-US" sz="2100" b="0" i="0" u="none" strike="noStrike" cap="none" baseline="0" dirty="0" smtClean="0">
                <a:solidFill>
                  <a:srgbClr val="3B5978"/>
                </a:solidFill>
                <a:latin typeface="Arial"/>
                <a:ea typeface="Arial"/>
                <a:cs typeface="Arial"/>
                <a:sym typeface="Arial"/>
              </a:rPr>
              <a:t> </a:t>
            </a:r>
            <a:r>
              <a:rPr lang="en-US" sz="2100" b="0" i="0" u="none" strike="noStrike" cap="none" baseline="0" dirty="0">
                <a:solidFill>
                  <a:srgbClr val="3B5978"/>
                </a:solidFill>
                <a:latin typeface="Arial"/>
                <a:ea typeface="Arial"/>
                <a:cs typeface="Arial"/>
                <a:sym typeface="Arial"/>
              </a:rPr>
              <a:t>scored “Proficient” or above on 2013 NAEP (9% in reading and 8% in mathematics at Grade 8).</a:t>
            </a:r>
          </a:p>
          <a:p>
            <a:pPr marR="0" lvl="0" algn="l" rtl="0">
              <a:spcBef>
                <a:spcPts val="600"/>
              </a:spcBef>
              <a:spcAft>
                <a:spcPts val="0"/>
              </a:spcAft>
              <a:buClr>
                <a:srgbClr val="A6A6A6"/>
              </a:buClr>
              <a:buSzPct val="100000"/>
            </a:pPr>
            <a:r>
              <a:rPr lang="en-US" sz="2100" b="1" i="0" u="none" strike="noStrike" cap="none" baseline="0" dirty="0">
                <a:solidFill>
                  <a:srgbClr val="3B5978"/>
                </a:solidFill>
                <a:latin typeface="Arial"/>
                <a:ea typeface="Arial"/>
                <a:cs typeface="Arial"/>
                <a:sym typeface="Arial"/>
              </a:rPr>
              <a:t>Dropout rates: </a:t>
            </a:r>
            <a:r>
              <a:rPr lang="en-US" sz="2100" b="0" i="0" u="none" strike="noStrike" cap="none" baseline="0" dirty="0" smtClean="0">
                <a:solidFill>
                  <a:srgbClr val="3B5978"/>
                </a:solidFill>
                <a:latin typeface="Arial"/>
                <a:ea typeface="Arial"/>
                <a:cs typeface="Arial"/>
                <a:sym typeface="Arial"/>
              </a:rPr>
              <a:t>Students with disabilities </a:t>
            </a:r>
            <a:r>
              <a:rPr lang="en-US" sz="2100" b="0" i="0" u="none" strike="noStrike" cap="none" baseline="0" dirty="0">
                <a:solidFill>
                  <a:srgbClr val="3B5978"/>
                </a:solidFill>
                <a:latin typeface="Arial"/>
                <a:ea typeface="Arial"/>
                <a:cs typeface="Arial"/>
                <a:sym typeface="Arial"/>
              </a:rPr>
              <a:t>drop out of high school at a rate more than </a:t>
            </a:r>
            <a:r>
              <a:rPr lang="en-US" sz="2100" b="0" i="0" u="none" strike="noStrike" cap="none" baseline="0" dirty="0" smtClean="0">
                <a:solidFill>
                  <a:srgbClr val="3B5978"/>
                </a:solidFill>
                <a:latin typeface="Arial"/>
                <a:ea typeface="Arial"/>
                <a:cs typeface="Arial"/>
                <a:sym typeface="Arial"/>
              </a:rPr>
              <a:t>three </a:t>
            </a:r>
            <a:r>
              <a:rPr lang="en-US" sz="2100" b="0" i="0" u="none" strike="noStrike" cap="none" baseline="0" dirty="0">
                <a:solidFill>
                  <a:srgbClr val="3B5978"/>
                </a:solidFill>
                <a:latin typeface="Arial"/>
                <a:ea typeface="Arial"/>
                <a:cs typeface="Arial"/>
                <a:sym typeface="Arial"/>
              </a:rPr>
              <a:t>times that of the general population (</a:t>
            </a:r>
            <a:r>
              <a:rPr lang="en-US" sz="2100" b="0" i="0" u="none" strike="noStrike" cap="none" baseline="0" dirty="0">
                <a:solidFill>
                  <a:srgbClr val="3A5878"/>
                </a:solidFill>
                <a:latin typeface="Arial"/>
                <a:ea typeface="Arial"/>
                <a:cs typeface="Arial"/>
                <a:sym typeface="Arial"/>
              </a:rPr>
              <a:t>Aud et al., 2012; Planty et al., 2008).</a:t>
            </a:r>
            <a:r>
              <a:rPr lang="en-US" sz="2100" b="0" i="0" u="none" strike="noStrike" cap="none" baseline="0" dirty="0">
                <a:solidFill>
                  <a:srgbClr val="3B5978"/>
                </a:solidFill>
                <a:latin typeface="Arial"/>
                <a:ea typeface="Arial"/>
                <a:cs typeface="Arial"/>
                <a:sym typeface="Arial"/>
              </a:rPr>
              <a:t> </a:t>
            </a:r>
          </a:p>
          <a:p>
            <a:pPr marR="0" lvl="0" algn="l" rtl="0">
              <a:spcBef>
                <a:spcPts val="600"/>
              </a:spcBef>
              <a:spcAft>
                <a:spcPts val="0"/>
              </a:spcAft>
              <a:buClr>
                <a:srgbClr val="A6A6A6"/>
              </a:buClr>
              <a:buSzPct val="100000"/>
            </a:pPr>
            <a:r>
              <a:rPr lang="en-US" sz="2100" b="1" i="0" u="none" strike="noStrike" cap="none" baseline="0" dirty="0">
                <a:solidFill>
                  <a:srgbClr val="3B5978"/>
                </a:solidFill>
                <a:latin typeface="Arial"/>
                <a:ea typeface="Arial"/>
                <a:cs typeface="Arial"/>
                <a:sym typeface="Arial"/>
              </a:rPr>
              <a:t>Arrest rates: </a:t>
            </a:r>
            <a:r>
              <a:rPr lang="en-US" sz="2100" b="0" i="0" u="none" strike="noStrike" cap="none" baseline="0" dirty="0">
                <a:solidFill>
                  <a:srgbClr val="3A5878"/>
                </a:solidFill>
                <a:latin typeface="Arial"/>
                <a:ea typeface="Arial"/>
                <a:cs typeface="Arial"/>
                <a:sym typeface="Arial"/>
              </a:rPr>
              <a:t>Young adults with disabilities are almost twice as likely to have been arrested (Sanford et al., 2011).</a:t>
            </a:r>
          </a:p>
          <a:p>
            <a:pPr marL="233363" marR="0" lvl="0" indent="-93663" algn="l" rtl="0">
              <a:spcBef>
                <a:spcPts val="600"/>
              </a:spcBef>
              <a:spcAft>
                <a:spcPts val="0"/>
              </a:spcAft>
              <a:buClr>
                <a:srgbClr val="A6A6A6"/>
              </a:buClr>
              <a:buFont typeface="Noto Symbol"/>
              <a:buNone/>
            </a:pPr>
            <a:endParaRPr sz="2200" b="1" i="0" u="none" strike="noStrike" cap="none" baseline="0" dirty="0">
              <a:solidFill>
                <a:srgbClr val="3B5978"/>
              </a:solidFill>
              <a:latin typeface="Arial"/>
              <a:ea typeface="Arial"/>
              <a:cs typeface="Arial"/>
              <a:sym typeface="Arial"/>
            </a:endParaRPr>
          </a:p>
        </p:txBody>
      </p:sp>
      <p:sp>
        <p:nvSpPr>
          <p:cNvPr id="354" name="Shape 354"/>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b="0" i="0" u="none" strike="noStrike" cap="none" baseline="0" dirty="0">
                <a:solidFill>
                  <a:srgbClr val="A6A6A6"/>
                </a:solidFill>
                <a:latin typeface="Arial Narrow"/>
                <a:ea typeface="Arial Narrow"/>
                <a:cs typeface="Arial Narrow"/>
                <a:sym typeface="Arial Narrow"/>
              </a:rPr>
              <a:t>Why Do We Need </a:t>
            </a:r>
            <a:r>
              <a:rPr lang="en-US" b="0" i="0" u="none" strike="noStrike" cap="none" baseline="0" dirty="0" smtClean="0">
                <a:solidFill>
                  <a:srgbClr val="A6A6A6"/>
                </a:solidFill>
                <a:latin typeface="Arial Narrow"/>
                <a:ea typeface="Arial Narrow"/>
                <a:cs typeface="Arial Narrow"/>
                <a:sym typeface="Arial Narrow"/>
              </a:rPr>
              <a:t/>
            </a:r>
            <a:br>
              <a:rPr lang="en-US" b="0" i="0" u="none" strike="noStrike" cap="none" baseline="0" dirty="0" smtClean="0">
                <a:solidFill>
                  <a:srgbClr val="A6A6A6"/>
                </a:solidFill>
                <a:latin typeface="Arial Narrow"/>
                <a:ea typeface="Arial Narrow"/>
                <a:cs typeface="Arial Narrow"/>
                <a:sym typeface="Arial Narrow"/>
              </a:rPr>
            </a:br>
            <a:r>
              <a:rPr lang="en-US" b="0" i="0" u="none" strike="noStrike" cap="none" baseline="0" dirty="0" smtClean="0">
                <a:solidFill>
                  <a:srgbClr val="A6A6A6"/>
                </a:solidFill>
                <a:latin typeface="Arial Narrow"/>
                <a:ea typeface="Arial Narrow"/>
                <a:cs typeface="Arial Narrow"/>
                <a:sym typeface="Arial Narrow"/>
              </a:rPr>
              <a:t>Intensive </a:t>
            </a:r>
            <a:r>
              <a:rPr lang="en-US" b="0" i="0" u="none" strike="noStrike" cap="none" baseline="0" dirty="0">
                <a:solidFill>
                  <a:srgbClr val="A6A6A6"/>
                </a:solidFill>
                <a:latin typeface="Arial Narrow"/>
                <a:ea typeface="Arial Narrow"/>
                <a:cs typeface="Arial Narrow"/>
                <a:sym typeface="Arial Narrow"/>
              </a:rPr>
              <a:t>Intervention?</a:t>
            </a:r>
          </a:p>
        </p:txBody>
      </p:sp>
      <p:sp>
        <p:nvSpPr>
          <p:cNvPr id="357" name="Shape 357"/>
          <p:cNvSpPr/>
          <p:nvPr/>
        </p:nvSpPr>
        <p:spPr>
          <a:xfrm>
            <a:off x="0" y="-384175"/>
            <a:ext cx="3047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b="0" i="0" u="none" strike="noStrike" cap="none" baseline="0">
              <a:solidFill>
                <a:srgbClr val="000000"/>
              </a:solidFill>
              <a:latin typeface="Arial"/>
              <a:ea typeface="Arial"/>
              <a:cs typeface="Arial"/>
              <a:sym typeface="Arial"/>
            </a:endParaRPr>
          </a:p>
        </p:txBody>
      </p:sp>
      <p:sp>
        <p:nvSpPr>
          <p:cNvPr id="358" name="Shape 358"/>
          <p:cNvSpPr/>
          <p:nvPr/>
        </p:nvSpPr>
        <p:spPr>
          <a:xfrm>
            <a:off x="152400" y="-231775"/>
            <a:ext cx="3047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400" b="0" i="0" u="none" strike="noStrike" cap="none" baseline="0">
              <a:solidFill>
                <a:srgbClr val="000000"/>
              </a:solidFill>
              <a:latin typeface="Arial"/>
              <a:ea typeface="Arial"/>
              <a:cs typeface="Arial"/>
              <a:sym typeface="Arial"/>
            </a:endParaRPr>
          </a:p>
        </p:txBody>
      </p:sp>
      <p:pic>
        <p:nvPicPr>
          <p:cNvPr id="359" name="Shape 359"/>
          <p:cNvPicPr preferRelativeResize="0"/>
          <p:nvPr/>
        </p:nvPicPr>
        <p:blipFill rotWithShape="1">
          <a:blip r:embed="rId3">
            <a:alphaModFix/>
          </a:blip>
          <a:srcRect/>
          <a:stretch/>
        </p:blipFill>
        <p:spPr>
          <a:xfrm>
            <a:off x="494371" y="1937682"/>
            <a:ext cx="867103" cy="867103"/>
          </a:xfrm>
          <a:prstGeom prst="rect">
            <a:avLst/>
          </a:prstGeom>
          <a:noFill/>
          <a:ln>
            <a:noFill/>
          </a:ln>
        </p:spPr>
      </p:pic>
      <p:pic>
        <p:nvPicPr>
          <p:cNvPr id="360" name="Shape 360"/>
          <p:cNvPicPr preferRelativeResize="0"/>
          <p:nvPr/>
        </p:nvPicPr>
        <p:blipFill rotWithShape="1">
          <a:blip r:embed="rId4">
            <a:alphaModFix/>
          </a:blip>
          <a:srcRect/>
          <a:stretch/>
        </p:blipFill>
        <p:spPr>
          <a:xfrm>
            <a:off x="612610" y="2967135"/>
            <a:ext cx="777765" cy="627504"/>
          </a:xfrm>
          <a:prstGeom prst="rect">
            <a:avLst/>
          </a:prstGeom>
          <a:noFill/>
          <a:ln>
            <a:noFill/>
          </a:ln>
        </p:spPr>
      </p:pic>
      <p:pic>
        <p:nvPicPr>
          <p:cNvPr id="361" name="Shape 361"/>
          <p:cNvPicPr preferRelativeResize="0"/>
          <p:nvPr/>
        </p:nvPicPr>
        <p:blipFill rotWithShape="1">
          <a:blip r:embed="rId5">
            <a:alphaModFix/>
          </a:blip>
          <a:srcRect/>
          <a:stretch/>
        </p:blipFill>
        <p:spPr>
          <a:xfrm>
            <a:off x="596854" y="4035969"/>
            <a:ext cx="774663" cy="532580"/>
          </a:xfrm>
          <a:prstGeom prst="rect">
            <a:avLst/>
          </a:prstGeom>
          <a:noFill/>
          <a:ln>
            <a:noFill/>
          </a:ln>
        </p:spPr>
      </p:pic>
      <p:sp>
        <p:nvSpPr>
          <p:cNvPr id="10" name="Slide Number Placeholder 3"/>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6</a:t>
            </a:fld>
            <a:endParaRPr lang="en-US" dirty="0"/>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idx="1"/>
          </p:nvPr>
        </p:nvSpPr>
        <p:spPr>
          <a:xfrm>
            <a:off x="687526" y="2055813"/>
            <a:ext cx="3972629" cy="3852006"/>
          </a:xfrm>
          <a:prstGeom prst="rect">
            <a:avLst/>
          </a:prstGeom>
          <a:noFill/>
          <a:ln>
            <a:noFill/>
          </a:ln>
        </p:spPr>
        <p:txBody>
          <a:bodyPr lIns="0" tIns="0" rIns="0" bIns="0" anchor="t" anchorCtr="0">
            <a:noAutofit/>
          </a:bodyPr>
          <a:lstStyle/>
          <a:p>
            <a:pPr marL="3175" marR="0" lvl="0" indent="-3175" algn="ctr" rtl="0">
              <a:spcBef>
                <a:spcPts val="0"/>
              </a:spcBef>
              <a:spcAft>
                <a:spcPts val="0"/>
              </a:spcAft>
              <a:buClr>
                <a:srgbClr val="A5A5A5"/>
              </a:buClr>
              <a:buSzPct val="25000"/>
              <a:buFont typeface="Noto Symbol"/>
              <a:buNone/>
            </a:pPr>
            <a:r>
              <a:rPr lang="en-US" sz="2200" b="1" i="0" u="none" strike="noStrike" cap="none" baseline="0" dirty="0" smtClean="0">
                <a:solidFill>
                  <a:srgbClr val="3A5878"/>
                </a:solidFill>
                <a:latin typeface="Arial"/>
                <a:ea typeface="Arial"/>
                <a:cs typeface="Arial"/>
                <a:sym typeface="Arial"/>
              </a:rPr>
              <a:t>More Help</a:t>
            </a:r>
          </a:p>
          <a:p>
            <a:pPr marL="176212" marR="0" lvl="0" indent="-11112" algn="l" rtl="0">
              <a:spcBef>
                <a:spcPts val="600"/>
              </a:spcBef>
              <a:spcAft>
                <a:spcPts val="0"/>
              </a:spcAft>
              <a:buClr>
                <a:srgbClr val="A5A5A5"/>
              </a:buClr>
              <a:buFont typeface="Noto Symbol"/>
              <a:buNone/>
            </a:pPr>
            <a:endParaRPr sz="1800" b="0" i="0" u="none" strike="noStrike" cap="none" baseline="0" smtClean="0">
              <a:solidFill>
                <a:srgbClr val="3A5878"/>
              </a:solidFill>
              <a:latin typeface="Arial"/>
              <a:ea typeface="Arial"/>
              <a:cs typeface="Arial"/>
              <a:sym typeface="Arial"/>
            </a:endParaRPr>
          </a:p>
          <a:p>
            <a:pPr marL="176212" marR="0" lvl="0" indent="-11112" algn="l" rtl="0">
              <a:spcBef>
                <a:spcPts val="600"/>
              </a:spcBef>
              <a:spcAft>
                <a:spcPts val="0"/>
              </a:spcAft>
              <a:buClr>
                <a:srgbClr val="A5A5A5"/>
              </a:buClr>
              <a:buFont typeface="Noto Symbol"/>
              <a:buNone/>
            </a:pPr>
            <a:endParaRPr sz="1800" b="0" i="0" u="none" strike="noStrike" cap="none" baseline="0" smtClean="0">
              <a:solidFill>
                <a:srgbClr val="3A5878"/>
              </a:solidFill>
              <a:latin typeface="Arial"/>
              <a:ea typeface="Arial"/>
              <a:cs typeface="Arial"/>
              <a:sym typeface="Arial"/>
            </a:endParaRPr>
          </a:p>
          <a:p>
            <a:pPr marL="176212" marR="0" lvl="0" indent="-11112" algn="l" rtl="0">
              <a:spcBef>
                <a:spcPts val="600"/>
              </a:spcBef>
              <a:spcAft>
                <a:spcPts val="0"/>
              </a:spcAft>
              <a:buClr>
                <a:srgbClr val="A5A5A5"/>
              </a:buClr>
              <a:buFont typeface="Noto Symbol"/>
              <a:buNone/>
            </a:pPr>
            <a:endParaRPr sz="1800" b="0" i="0" u="none" strike="noStrike" cap="none" baseline="0" smtClean="0">
              <a:solidFill>
                <a:srgbClr val="3A5878"/>
              </a:solidFill>
              <a:latin typeface="Arial"/>
              <a:ea typeface="Arial"/>
              <a:cs typeface="Arial"/>
              <a:sym typeface="Arial"/>
            </a:endParaRPr>
          </a:p>
          <a:p>
            <a:pPr marL="176212" marR="0" lvl="0" indent="-11112" algn="l" rtl="0">
              <a:spcBef>
                <a:spcPts val="600"/>
              </a:spcBef>
              <a:spcAft>
                <a:spcPts val="0"/>
              </a:spcAft>
              <a:buClr>
                <a:srgbClr val="A5A5A5"/>
              </a:buClr>
              <a:buFont typeface="Noto Symbol"/>
              <a:buNone/>
            </a:pPr>
            <a:endParaRPr sz="1800" b="0" i="0" u="none" strike="noStrike" cap="none" baseline="0" smtClean="0">
              <a:solidFill>
                <a:srgbClr val="3A5878"/>
              </a:solidFill>
              <a:latin typeface="Arial"/>
              <a:ea typeface="Arial"/>
              <a:cs typeface="Arial"/>
              <a:sym typeface="Arial"/>
            </a:endParaRPr>
          </a:p>
          <a:p>
            <a:pPr marL="176212" marR="0" lvl="0" indent="-11112" algn="l" rtl="0">
              <a:spcBef>
                <a:spcPts val="600"/>
              </a:spcBef>
              <a:spcAft>
                <a:spcPts val="0"/>
              </a:spcAft>
              <a:buClr>
                <a:srgbClr val="A5A5A5"/>
              </a:buClr>
              <a:buFont typeface="Noto Symbol"/>
              <a:buNone/>
            </a:pPr>
            <a:endParaRPr sz="1800" b="0" i="0" u="none" strike="noStrike" cap="none" baseline="0" smtClean="0">
              <a:solidFill>
                <a:srgbClr val="3A5878"/>
              </a:solidFill>
              <a:latin typeface="Arial"/>
              <a:ea typeface="Arial"/>
              <a:cs typeface="Arial"/>
              <a:sym typeface="Arial"/>
            </a:endParaRPr>
          </a:p>
          <a:p>
            <a:pPr marL="176212" marR="0" lvl="0" indent="-11112" algn="l" rtl="0">
              <a:spcBef>
                <a:spcPts val="600"/>
              </a:spcBef>
              <a:spcAft>
                <a:spcPts val="0"/>
              </a:spcAft>
              <a:buClr>
                <a:srgbClr val="A5A5A5"/>
              </a:buClr>
              <a:buFont typeface="Noto Symbol"/>
              <a:buNone/>
            </a:pPr>
            <a:endParaRPr sz="1800" b="0" i="0" u="none" strike="noStrike" cap="none" baseline="0" smtClean="0">
              <a:solidFill>
                <a:srgbClr val="3A5878"/>
              </a:solidFill>
              <a:latin typeface="Arial"/>
              <a:ea typeface="Arial"/>
              <a:cs typeface="Arial"/>
              <a:sym typeface="Arial"/>
            </a:endParaRPr>
          </a:p>
          <a:p>
            <a:pPr marL="3175" marR="0" lvl="0" indent="-3175" algn="l" rtl="0">
              <a:spcBef>
                <a:spcPts val="600"/>
              </a:spcBef>
              <a:spcAft>
                <a:spcPts val="0"/>
              </a:spcAft>
              <a:buClr>
                <a:srgbClr val="A5A5A5"/>
              </a:buClr>
              <a:buSzPct val="25000"/>
              <a:buFont typeface="Noto Symbol"/>
              <a:buNone/>
            </a:pPr>
            <a:r>
              <a:rPr lang="en-US" sz="1800" b="0" i="0" u="none" strike="noStrike" cap="none" baseline="0" dirty="0" smtClean="0">
                <a:solidFill>
                  <a:srgbClr val="3A5878"/>
                </a:solidFill>
                <a:latin typeface="Arial"/>
                <a:ea typeface="Arial"/>
                <a:cs typeface="Arial"/>
                <a:sym typeface="Arial"/>
              </a:rPr>
              <a:t>Validated programs are not universally effective programs; 3 to 5 percent of students need more help (Fuchs et al., 2008; NCII, 2013).  </a:t>
            </a:r>
          </a:p>
          <a:p>
            <a:pPr marL="233363" marR="0" lvl="0" indent="-80963" algn="l" rtl="0">
              <a:spcBef>
                <a:spcPts val="600"/>
              </a:spcBef>
              <a:spcAft>
                <a:spcPts val="0"/>
              </a:spcAft>
              <a:buClr>
                <a:srgbClr val="A5A5A5"/>
              </a:buClr>
              <a:buFont typeface="Noto Symbol"/>
              <a:buNone/>
            </a:pPr>
            <a:endParaRPr sz="2400" b="0" i="0" u="none" strike="noStrike" cap="none" baseline="0" dirty="0">
              <a:solidFill>
                <a:srgbClr val="3A5878"/>
              </a:solidFill>
              <a:latin typeface="Arial"/>
              <a:ea typeface="Arial"/>
              <a:cs typeface="Arial"/>
              <a:sym typeface="Arial"/>
            </a:endParaRPr>
          </a:p>
        </p:txBody>
      </p:sp>
      <p:sp>
        <p:nvSpPr>
          <p:cNvPr id="368" name="Shape 368"/>
          <p:cNvSpPr txBox="1">
            <a:spLocks noGrp="1"/>
          </p:cNvSpPr>
          <p:nvPr>
            <p:ph idx="10"/>
          </p:nvPr>
        </p:nvSpPr>
        <p:spPr>
          <a:xfrm>
            <a:off x="5009047" y="2055813"/>
            <a:ext cx="3695118" cy="3852006"/>
          </a:xfrm>
          <a:prstGeom prst="rect">
            <a:avLst/>
          </a:prstGeom>
          <a:noFill/>
          <a:ln>
            <a:noFill/>
          </a:ln>
        </p:spPr>
        <p:txBody>
          <a:bodyPr lIns="0" tIns="0" rIns="0" bIns="0" anchor="t" anchorCtr="0">
            <a:noAutofit/>
          </a:bodyPr>
          <a:lstStyle/>
          <a:p>
            <a:pPr marL="0" marR="0" lvl="0" indent="0" algn="ctr" rtl="0">
              <a:spcBef>
                <a:spcPts val="0"/>
              </a:spcBef>
              <a:spcAft>
                <a:spcPts val="0"/>
              </a:spcAft>
              <a:buClr>
                <a:srgbClr val="A5A5A5"/>
              </a:buClr>
              <a:buSzPct val="25000"/>
              <a:buFont typeface="Noto Symbol"/>
              <a:buNone/>
            </a:pPr>
            <a:r>
              <a:rPr lang="en-US" sz="2200" b="1" i="0" u="none" strike="noStrike" cap="none" baseline="0" dirty="0" smtClean="0">
                <a:solidFill>
                  <a:srgbClr val="3A5878"/>
                </a:solidFill>
                <a:latin typeface="Arial"/>
                <a:ea typeface="Arial"/>
                <a:cs typeface="Arial"/>
                <a:sym typeface="Arial"/>
              </a:rPr>
              <a:t>More Practice</a:t>
            </a:r>
          </a:p>
          <a:p>
            <a:pPr marL="0" marR="0" lvl="0" indent="0" algn="l" rtl="0">
              <a:spcBef>
                <a:spcPts val="600"/>
              </a:spcBef>
              <a:spcAft>
                <a:spcPts val="0"/>
              </a:spcAft>
              <a:buClr>
                <a:srgbClr val="A5A5A5"/>
              </a:buClr>
              <a:buFont typeface="Noto Symbol"/>
              <a:buNone/>
            </a:pPr>
            <a:endParaRPr sz="2200" b="0" i="0" u="none" strike="noStrike" cap="none" baseline="0" dirty="0" smtClean="0">
              <a:solidFill>
                <a:srgbClr val="3A5878"/>
              </a:solidFill>
              <a:latin typeface="Arial"/>
              <a:ea typeface="Arial"/>
              <a:cs typeface="Arial"/>
              <a:sym typeface="Arial"/>
            </a:endParaRPr>
          </a:p>
          <a:p>
            <a:pPr marL="0" marR="0" lvl="0" indent="0" algn="l" rtl="0">
              <a:spcBef>
                <a:spcPts val="600"/>
              </a:spcBef>
              <a:spcAft>
                <a:spcPts val="0"/>
              </a:spcAft>
              <a:buClr>
                <a:srgbClr val="A5A5A5"/>
              </a:buClr>
              <a:buFont typeface="Noto Symbol"/>
              <a:buNone/>
            </a:pPr>
            <a:endParaRPr sz="2200" b="0" i="0" u="none" strike="noStrike" cap="none" baseline="0" dirty="0" smtClean="0">
              <a:solidFill>
                <a:srgbClr val="3A5878"/>
              </a:solidFill>
              <a:latin typeface="Arial"/>
              <a:ea typeface="Arial"/>
              <a:cs typeface="Arial"/>
              <a:sym typeface="Arial"/>
            </a:endParaRPr>
          </a:p>
          <a:p>
            <a:pPr marL="0" marR="0" lvl="0" indent="0" algn="l" rtl="0">
              <a:spcBef>
                <a:spcPts val="600"/>
              </a:spcBef>
              <a:spcAft>
                <a:spcPts val="0"/>
              </a:spcAft>
              <a:buClr>
                <a:srgbClr val="A5A5A5"/>
              </a:buClr>
              <a:buFont typeface="Noto Symbol"/>
              <a:buNone/>
            </a:pPr>
            <a:endParaRPr sz="2200" b="0" i="0" u="none" strike="noStrike" cap="none" baseline="0" dirty="0" smtClean="0">
              <a:solidFill>
                <a:srgbClr val="3A5878"/>
              </a:solidFill>
              <a:latin typeface="Arial"/>
              <a:ea typeface="Arial"/>
              <a:cs typeface="Arial"/>
              <a:sym typeface="Arial"/>
            </a:endParaRPr>
          </a:p>
          <a:p>
            <a:pPr marL="0" marR="0" lvl="0" indent="0" algn="l" rtl="0">
              <a:spcBef>
                <a:spcPts val="600"/>
              </a:spcBef>
              <a:spcAft>
                <a:spcPts val="0"/>
              </a:spcAft>
              <a:buClr>
                <a:srgbClr val="A5A5A5"/>
              </a:buClr>
              <a:buFont typeface="Noto Symbol"/>
              <a:buNone/>
            </a:pPr>
            <a:endParaRPr sz="2200" b="0" i="0" u="none" strike="noStrike" cap="none" baseline="0" dirty="0" smtClean="0">
              <a:solidFill>
                <a:srgbClr val="3A5878"/>
              </a:solidFill>
              <a:latin typeface="Arial"/>
              <a:ea typeface="Arial"/>
              <a:cs typeface="Arial"/>
              <a:sym typeface="Arial"/>
            </a:endParaRPr>
          </a:p>
          <a:p>
            <a:pPr marL="0" marR="0" lvl="0" indent="0" algn="l" rtl="0">
              <a:spcBef>
                <a:spcPts val="600"/>
              </a:spcBef>
              <a:spcAft>
                <a:spcPts val="0"/>
              </a:spcAft>
              <a:buClr>
                <a:srgbClr val="A5A5A5"/>
              </a:buClr>
              <a:buFont typeface="Noto Symbol"/>
              <a:buNone/>
            </a:pPr>
            <a:endParaRPr sz="2000" b="0" i="0" u="none" strike="noStrike" cap="none" baseline="0" dirty="0" smtClean="0">
              <a:solidFill>
                <a:srgbClr val="3A5878"/>
              </a:solidFill>
              <a:latin typeface="Arial"/>
              <a:ea typeface="Arial"/>
              <a:cs typeface="Arial"/>
              <a:sym typeface="Arial"/>
            </a:endParaRPr>
          </a:p>
          <a:p>
            <a:pPr marL="0" marR="0" lvl="0" indent="0" algn="l" rtl="0">
              <a:spcBef>
                <a:spcPts val="1200"/>
              </a:spcBef>
              <a:spcAft>
                <a:spcPts val="0"/>
              </a:spcAft>
              <a:buClr>
                <a:srgbClr val="A5A5A5"/>
              </a:buClr>
              <a:buSzPct val="25000"/>
              <a:buFont typeface="Noto Symbol"/>
              <a:buNone/>
            </a:pPr>
            <a:r>
              <a:rPr lang="en-US" sz="1800" b="0" i="0" u="none" strike="noStrike" cap="none" baseline="0" dirty="0" smtClean="0">
                <a:solidFill>
                  <a:srgbClr val="3A5878"/>
                </a:solidFill>
                <a:latin typeface="Arial"/>
                <a:ea typeface="Arial"/>
                <a:cs typeface="Arial"/>
                <a:sym typeface="Arial"/>
              </a:rPr>
              <a:t>Students with intensive needs often require 10–30 times more practice than peers to learn new information (Gersten et al., 2008). </a:t>
            </a:r>
          </a:p>
          <a:p>
            <a:pPr marL="233363" marR="0" lvl="0" indent="-80963" algn="l" rtl="0">
              <a:spcBef>
                <a:spcPts val="600"/>
              </a:spcBef>
              <a:spcAft>
                <a:spcPts val="0"/>
              </a:spcAft>
              <a:buClr>
                <a:srgbClr val="A5A5A5"/>
              </a:buClr>
              <a:buFont typeface="Noto Symbol"/>
              <a:buNone/>
            </a:pPr>
            <a:endParaRPr sz="2400" b="0" i="0" u="none" strike="noStrike" cap="none" baseline="0" dirty="0">
              <a:solidFill>
                <a:srgbClr val="3A5878"/>
              </a:solidFill>
              <a:latin typeface="Arial"/>
              <a:ea typeface="Arial"/>
              <a:cs typeface="Arial"/>
              <a:sym typeface="Arial"/>
            </a:endParaRPr>
          </a:p>
        </p:txBody>
      </p:sp>
      <p:sp>
        <p:nvSpPr>
          <p:cNvPr id="369" name="Shape 369"/>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b="0" i="0" u="none" strike="noStrike" cap="none" baseline="0" dirty="0" smtClean="0">
                <a:solidFill>
                  <a:srgbClr val="A5A5A5"/>
                </a:solidFill>
                <a:latin typeface="Arial Narrow"/>
                <a:ea typeface="Arial Narrow"/>
                <a:cs typeface="Arial Narrow"/>
                <a:sym typeface="Arial Narrow"/>
              </a:rPr>
              <a:t>Why Do We Need </a:t>
            </a:r>
            <a:br>
              <a:rPr lang="en-US" b="0" i="0" u="none" strike="noStrike" cap="none" baseline="0" dirty="0" smtClean="0">
                <a:solidFill>
                  <a:srgbClr val="A5A5A5"/>
                </a:solidFill>
                <a:latin typeface="Arial Narrow"/>
                <a:ea typeface="Arial Narrow"/>
                <a:cs typeface="Arial Narrow"/>
                <a:sym typeface="Arial Narrow"/>
              </a:rPr>
            </a:br>
            <a:r>
              <a:rPr lang="en-US" b="0" i="0" u="none" strike="noStrike" cap="none" baseline="0" dirty="0" smtClean="0">
                <a:solidFill>
                  <a:srgbClr val="A5A5A5"/>
                </a:solidFill>
                <a:latin typeface="Arial Narrow"/>
                <a:ea typeface="Arial Narrow"/>
                <a:cs typeface="Arial Narrow"/>
                <a:sym typeface="Arial Narrow"/>
              </a:rPr>
              <a:t>Intensive Intervention? </a:t>
            </a:r>
            <a:endParaRPr lang="en-US" b="0" i="0" u="none" strike="noStrike" cap="none" baseline="0" dirty="0">
              <a:solidFill>
                <a:srgbClr val="A5A5A5"/>
              </a:solidFill>
              <a:latin typeface="Arial Narrow"/>
              <a:ea typeface="Arial Narrow"/>
              <a:cs typeface="Arial Narrow"/>
              <a:sym typeface="Arial Narrow"/>
            </a:endParaRPr>
          </a:p>
        </p:txBody>
      </p:sp>
      <p:pic>
        <p:nvPicPr>
          <p:cNvPr id="371" name="Shape 371"/>
          <p:cNvPicPr preferRelativeResize="0"/>
          <p:nvPr/>
        </p:nvPicPr>
        <p:blipFill rotWithShape="1">
          <a:blip r:embed="rId3">
            <a:alphaModFix/>
          </a:blip>
          <a:srcRect/>
          <a:stretch/>
        </p:blipFill>
        <p:spPr>
          <a:xfrm>
            <a:off x="5704781" y="2464384"/>
            <a:ext cx="2372809" cy="1913681"/>
          </a:xfrm>
          <a:prstGeom prst="rect">
            <a:avLst/>
          </a:prstGeom>
          <a:noFill/>
          <a:ln w="9525" cap="flat">
            <a:solidFill>
              <a:schemeClr val="accent1"/>
            </a:solidFill>
            <a:prstDash val="solid"/>
            <a:round/>
            <a:headEnd type="none" w="med" len="med"/>
            <a:tailEnd type="none" w="med" len="med"/>
          </a:ln>
        </p:spPr>
      </p:pic>
      <p:pic>
        <p:nvPicPr>
          <p:cNvPr id="372" name="Shape 372"/>
          <p:cNvPicPr preferRelativeResize="0"/>
          <p:nvPr/>
        </p:nvPicPr>
        <p:blipFill rotWithShape="1">
          <a:blip r:embed="rId4">
            <a:alphaModFix/>
          </a:blip>
          <a:srcRect/>
          <a:stretch/>
        </p:blipFill>
        <p:spPr>
          <a:xfrm>
            <a:off x="1927274" y="2464384"/>
            <a:ext cx="1493133" cy="1932788"/>
          </a:xfrm>
          <a:prstGeom prst="rect">
            <a:avLst/>
          </a:prstGeom>
          <a:noFill/>
          <a:ln w="9525" cap="flat">
            <a:solidFill>
              <a:schemeClr val="accent1"/>
            </a:solidFill>
            <a:prstDash val="solid"/>
            <a:round/>
            <a:headEnd type="none" w="med" len="med"/>
            <a:tailEnd type="none" w="med" len="med"/>
          </a:ln>
        </p:spPr>
      </p:pic>
      <p:sp>
        <p:nvSpPr>
          <p:cNvPr id="6" name="Slide Number Placeholder 5"/>
          <p:cNvSpPr>
            <a:spLocks noGrp="1"/>
          </p:cNvSpPr>
          <p:nvPr>
            <p:ph type="sldNum" sz="quarter" idx="11"/>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idx="1"/>
          </p:nvPr>
        </p:nvSpPr>
        <p:spPr/>
        <p:txBody>
          <a:bodyPr/>
          <a:lstStyle/>
          <a:p>
            <a:pPr lvl="0"/>
            <a:r>
              <a:rPr lang="en-US" dirty="0" smtClean="0">
                <a:sym typeface="Arial"/>
              </a:rPr>
              <a:t>Students with disabilities who are not making adequate progress in their current instructional program</a:t>
            </a:r>
          </a:p>
          <a:p>
            <a:pPr lvl="0">
              <a:spcBef>
                <a:spcPts val="1200"/>
              </a:spcBef>
            </a:pPr>
            <a:r>
              <a:rPr lang="en-US" dirty="0" smtClean="0">
                <a:sym typeface="Arial"/>
              </a:rPr>
              <a:t>Students who present with very low academic achievement and/or high-intensity or high-frequency behavior problems (typically those with disabilities) </a:t>
            </a:r>
          </a:p>
          <a:p>
            <a:pPr lvl="0">
              <a:spcBef>
                <a:spcPts val="1200"/>
              </a:spcBef>
            </a:pPr>
            <a:r>
              <a:rPr lang="en-US" dirty="0" smtClean="0">
                <a:sym typeface="Arial"/>
              </a:rPr>
              <a:t>Students in a tiered intervention system </a:t>
            </a:r>
            <a:br>
              <a:rPr lang="en-US" dirty="0" smtClean="0">
                <a:sym typeface="Arial"/>
              </a:rPr>
            </a:br>
            <a:r>
              <a:rPr lang="en-US" dirty="0" smtClean="0">
                <a:sym typeface="Arial"/>
              </a:rPr>
              <a:t>who have not responded to secondary </a:t>
            </a:r>
            <a:br>
              <a:rPr lang="en-US" dirty="0" smtClean="0">
                <a:sym typeface="Arial"/>
              </a:rPr>
            </a:br>
            <a:r>
              <a:rPr lang="en-US" dirty="0" smtClean="0">
                <a:sym typeface="Arial"/>
              </a:rPr>
              <a:t>intervention programs delivered with fidelity</a:t>
            </a:r>
          </a:p>
          <a:p>
            <a:pPr lvl="0"/>
            <a:endParaRPr lang="en-US" dirty="0">
              <a:sym typeface="Arial"/>
            </a:endParaRPr>
          </a:p>
        </p:txBody>
      </p:sp>
      <p:sp>
        <p:nvSpPr>
          <p:cNvPr id="379" name="Shape 379"/>
          <p:cNvSpPr txBox="1">
            <a:spLocks noGrp="1"/>
          </p:cNvSpPr>
          <p:nvPr>
            <p:ph type="title"/>
          </p:nvPr>
        </p:nvSpPr>
        <p:spPr/>
        <p:txBody>
          <a:bodyPr/>
          <a:lstStyle/>
          <a:p>
            <a:pPr lvl="0"/>
            <a:r>
              <a:rPr lang="en-US" dirty="0" smtClean="0">
                <a:sym typeface="Arial Narrow"/>
              </a:rPr>
              <a:t>Who Needs Intensive Intervention?</a:t>
            </a:r>
            <a:endParaRPr lang="en-US" dirty="0">
              <a:sym typeface="Arial Narrow"/>
            </a:endParaRPr>
          </a:p>
        </p:txBody>
      </p:sp>
      <p:pic>
        <p:nvPicPr>
          <p:cNvPr id="381" name="Shape 381"/>
          <p:cNvPicPr preferRelativeResize="0"/>
          <p:nvPr/>
        </p:nvPicPr>
        <p:blipFill rotWithShape="1">
          <a:blip r:embed="rId3">
            <a:alphaModFix/>
          </a:blip>
          <a:srcRect/>
          <a:stretch/>
        </p:blipFill>
        <p:spPr>
          <a:xfrm>
            <a:off x="6819901" y="4100616"/>
            <a:ext cx="2085046" cy="1373084"/>
          </a:xfrm>
          <a:prstGeom prst="rect">
            <a:avLst/>
          </a:prstGeom>
          <a:noFill/>
          <a:ln>
            <a:noFill/>
          </a:ln>
        </p:spPr>
      </p:pic>
      <p:sp>
        <p:nvSpPr>
          <p:cNvPr id="8" name="Slide Number Placeholder 7"/>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8</a:t>
            </a:fld>
            <a:endParaRPr lang="en-US" dirty="0">
              <a:solidFill>
                <a:srgbClr val="FFFFFF">
                  <a:lumMod val="75000"/>
                </a:srgbClr>
              </a:solidFil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4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CII_PowerPoint_Template_02-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2576</Words>
  <Application>Microsoft Office PowerPoint</Application>
  <PresentationFormat>On-screen Show (4:3)</PresentationFormat>
  <Paragraphs>466</Paragraphs>
  <Slides>55</Slides>
  <Notes>52</Notes>
  <HiddenSlides>0</HiddenSlides>
  <MMClips>0</MMClips>
  <ScaleCrop>false</ScaleCrop>
  <HeadingPairs>
    <vt:vector size="4" baseType="variant">
      <vt:variant>
        <vt:lpstr>Theme</vt:lpstr>
      </vt:variant>
      <vt:variant>
        <vt:i4>7</vt:i4>
      </vt:variant>
      <vt:variant>
        <vt:lpstr>Slide Titles</vt:lpstr>
      </vt:variant>
      <vt:variant>
        <vt:i4>55</vt:i4>
      </vt:variant>
    </vt:vector>
  </HeadingPairs>
  <TitlesOfParts>
    <vt:vector size="62" baseType="lpstr">
      <vt:lpstr>4_Basic</vt:lpstr>
      <vt:lpstr>1_NCII_PowerPoint_Template_02-20-13</vt:lpstr>
      <vt:lpstr>2_NCII_PowerPoint_Template_02-20-13</vt:lpstr>
      <vt:lpstr>1_Divider Master</vt:lpstr>
      <vt:lpstr>1_Basic</vt:lpstr>
      <vt:lpstr>1_Contact</vt:lpstr>
      <vt:lpstr>Org Chart</vt:lpstr>
      <vt:lpstr>Making It Happen:</vt:lpstr>
      <vt:lpstr>A Note About  Questions…</vt:lpstr>
      <vt:lpstr>Presenters</vt:lpstr>
      <vt:lpstr>NCII’s Mission</vt:lpstr>
      <vt:lpstr>What Is Intensive Intervention?</vt:lpstr>
      <vt:lpstr>What Intensive Intervention… </vt:lpstr>
      <vt:lpstr>Why Do We Need  Intensive Intervention?</vt:lpstr>
      <vt:lpstr>Why Do We Need  Intensive Intervention? </vt:lpstr>
      <vt:lpstr>Who Needs Intensive Intervention?</vt:lpstr>
      <vt:lpstr>What Is NCII’s Approach to Intensive Intervention?</vt:lpstr>
      <vt:lpstr>DBI Assumptions</vt:lpstr>
      <vt:lpstr>A Bird’s Eye View of DBI</vt:lpstr>
      <vt:lpstr>What Do You Need to Implement DBI?</vt:lpstr>
      <vt:lpstr>Considerations for Implementation: Staff Commitment</vt:lpstr>
      <vt:lpstr>Considerations for Implementation: Student Plans</vt:lpstr>
      <vt:lpstr>Considerations for Implementation: Student Meetings</vt:lpstr>
      <vt:lpstr>Considerations for Implementation: Progress Monitoring</vt:lpstr>
      <vt:lpstr>Considerations for Implementation: Students With Disabilities</vt:lpstr>
      <vt:lpstr>Review of Key Elements</vt:lpstr>
      <vt:lpstr>An Example From Coventry, Rhode Island</vt:lpstr>
      <vt:lpstr>PowerPoint Presentation</vt:lpstr>
      <vt:lpstr>Coventry Public Schools and NCII </vt:lpstr>
      <vt:lpstr>School A: Hopkins Hill Elementary</vt:lpstr>
      <vt:lpstr>Role of the Coach</vt:lpstr>
      <vt:lpstr>What Has Contributed to the Success at Hopkins Hill? </vt:lpstr>
      <vt:lpstr>What Has Contributed to the Success at Hopkins Hill?</vt:lpstr>
      <vt:lpstr>What Has Contributed to the Success at Hopkins Hill?</vt:lpstr>
      <vt:lpstr>Leadership</vt:lpstr>
      <vt:lpstr>Hopkins Hill Example </vt:lpstr>
      <vt:lpstr>Hopkins Hill Example</vt:lpstr>
      <vt:lpstr>Teams and Collaboration</vt:lpstr>
      <vt:lpstr>DBI Leadership Team Meetings</vt:lpstr>
      <vt:lpstr>Individual Student Meetings</vt:lpstr>
      <vt:lpstr>Hopkins Hill at Work</vt:lpstr>
      <vt:lpstr>Individual Student Meetings: Potential Attendees</vt:lpstr>
      <vt:lpstr>Example of Student  Meeting Tools</vt:lpstr>
      <vt:lpstr>PowerPoint Presentation</vt:lpstr>
      <vt:lpstr>PowerPoint Presentation</vt:lpstr>
      <vt:lpstr>Valid Reliable Data</vt:lpstr>
      <vt:lpstr>Other Data Sources</vt:lpstr>
      <vt:lpstr>Student Plans</vt:lpstr>
      <vt:lpstr>Scheduling Intervention Time  to Execute Plan</vt:lpstr>
      <vt:lpstr>Hopkins Hill at Work</vt:lpstr>
      <vt:lpstr>Communicating Student Plans</vt:lpstr>
      <vt:lpstr>Students With Disabilities</vt:lpstr>
      <vt:lpstr>Professional Development</vt:lpstr>
      <vt:lpstr>Refresher: Critical Features of  DBI Implementation</vt:lpstr>
      <vt:lpstr>Questions</vt:lpstr>
      <vt:lpstr>Connect to NCII</vt:lpstr>
      <vt:lpstr>References </vt:lpstr>
      <vt:lpstr>References </vt:lpstr>
      <vt:lpstr>References </vt:lpstr>
      <vt:lpstr>NCII Disclaimer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it Happen:What Does it Take to Implement Intensive Intervention</dc:title>
  <dc:creator>Nioud Mulugeta Gebru</dc:creator>
  <cp:lastModifiedBy>Peterson, Amy</cp:lastModifiedBy>
  <cp:revision>58</cp:revision>
  <cp:lastPrinted>2014-10-14T13:21:43Z</cp:lastPrinted>
  <dcterms:modified xsi:type="dcterms:W3CDTF">2014-10-17T14:31:03Z</dcterms:modified>
</cp:coreProperties>
</file>